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0" r:id="rId2"/>
    <p:sldId id="269" r:id="rId3"/>
    <p:sldId id="271" r:id="rId4"/>
    <p:sldId id="262" r:id="rId5"/>
    <p:sldId id="278" r:id="rId6"/>
    <p:sldId id="263" r:id="rId7"/>
    <p:sldId id="264" r:id="rId8"/>
    <p:sldId id="265" r:id="rId9"/>
    <p:sldId id="266" r:id="rId10"/>
    <p:sldId id="276" r:id="rId11"/>
    <p:sldId id="258" r:id="rId12"/>
    <p:sldId id="273" r:id="rId13"/>
    <p:sldId id="279" r:id="rId14"/>
    <p:sldId id="280" r:id="rId15"/>
    <p:sldId id="272" r:id="rId16"/>
    <p:sldId id="277" r:id="rId1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lenn Parry" initials="GP" lastIdx="1" clrIdx="0">
    <p:extLst>
      <p:ext uri="{19B8F6BF-5375-455C-9EA6-DF929625EA0E}">
        <p15:presenceInfo xmlns:p15="http://schemas.microsoft.com/office/powerpoint/2012/main" userId="S-1-5-21-1659004503-492894223-725345543-1662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114" autoAdjust="0"/>
  </p:normalViewPr>
  <p:slideViewPr>
    <p:cSldViewPr snapToGrid="0">
      <p:cViewPr varScale="1">
        <p:scale>
          <a:sx n="82" d="100"/>
          <a:sy n="82" d="100"/>
        </p:scale>
        <p:origin x="1674" y="84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7823D7-4FE1-4D95-AE69-21634421757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F70DBC9-5DD4-444F-B53E-F55930640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5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BC9-5DD4-444F-B53E-F559306401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42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BC9-5DD4-444F-B53E-F559306401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98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BC9-5DD4-444F-B53E-F559306401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03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BC9-5DD4-444F-B53E-F559306401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15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BC9-5DD4-444F-B53E-F559306401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924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BC9-5DD4-444F-B53E-F559306401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839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BC9-5DD4-444F-B53E-F559306401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711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BC9-5DD4-444F-B53E-F559306401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57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BC9-5DD4-444F-B53E-F559306401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76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BC9-5DD4-444F-B53E-F559306401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52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BC9-5DD4-444F-B53E-F559306401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26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BC9-5DD4-444F-B53E-F559306401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66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BC9-5DD4-444F-B53E-F559306401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50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BC9-5DD4-444F-B53E-F559306401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34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BC9-5DD4-444F-B53E-F559306401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32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BC9-5DD4-444F-B53E-F559306401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24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90B5-2216-450D-94D2-9D72A4AC2A5F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24F6-F419-495D-B3BE-74A5A08F02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38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90B5-2216-450D-94D2-9D72A4AC2A5F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24F6-F419-495D-B3BE-74A5A08F02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65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90B5-2216-450D-94D2-9D72A4AC2A5F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24F6-F419-495D-B3BE-74A5A08F02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8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90B5-2216-450D-94D2-9D72A4AC2A5F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24F6-F419-495D-B3BE-74A5A08F02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23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90B5-2216-450D-94D2-9D72A4AC2A5F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24F6-F419-495D-B3BE-74A5A08F02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80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90B5-2216-450D-94D2-9D72A4AC2A5F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24F6-F419-495D-B3BE-74A5A08F02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70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90B5-2216-450D-94D2-9D72A4AC2A5F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24F6-F419-495D-B3BE-74A5A08F02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42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90B5-2216-450D-94D2-9D72A4AC2A5F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24F6-F419-495D-B3BE-74A5A08F02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44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90B5-2216-450D-94D2-9D72A4AC2A5F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24F6-F419-495D-B3BE-74A5A08F02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1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90B5-2216-450D-94D2-9D72A4AC2A5F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24F6-F419-495D-B3BE-74A5A08F02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40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90B5-2216-450D-94D2-9D72A4AC2A5F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24F6-F419-495D-B3BE-74A5A08F02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16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690B5-2216-450D-94D2-9D72A4AC2A5F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324F6-F419-495D-B3BE-74A5A08F023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7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36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12497"/>
            <a:ext cx="9144000" cy="1997465"/>
          </a:xfrm>
        </p:spPr>
        <p:txBody>
          <a:bodyPr>
            <a:normAutofit fontScale="90000"/>
          </a:bodyPr>
          <a:lstStyle/>
          <a:p>
            <a:r>
              <a:rPr lang="en-GB" sz="4800" dirty="0"/>
              <a:t>Managing the Personalization-Privacy Paradox: a Systematic Literature Review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Ming-Wei Hsu</a:t>
            </a:r>
            <a:endParaRPr lang="en-US" sz="3200" dirty="0"/>
          </a:p>
          <a:p>
            <a:r>
              <a:rPr lang="en-GB" dirty="0"/>
              <a:t>Bristol Business School, University of the West of England</a:t>
            </a:r>
          </a:p>
          <a:p>
            <a:r>
              <a:rPr lang="en-GB" dirty="0" smtClean="0"/>
              <a:t>with Professor Glenn Parry and Dr Alex Kharlamov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59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Theories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251307"/>
              </p:ext>
            </p:extLst>
          </p:nvPr>
        </p:nvGraphicFramePr>
        <p:xfrm>
          <a:off x="838200" y="1430437"/>
          <a:ext cx="10380785" cy="5221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3921">
                  <a:extLst>
                    <a:ext uri="{9D8B030D-6E8A-4147-A177-3AD203B41FA5}">
                      <a16:colId xmlns:a16="http://schemas.microsoft.com/office/drawing/2014/main" val="1160107915"/>
                    </a:ext>
                  </a:extLst>
                </a:gridCol>
                <a:gridCol w="6796864">
                  <a:extLst>
                    <a:ext uri="{9D8B030D-6E8A-4147-A177-3AD203B41FA5}">
                      <a16:colId xmlns:a16="http://schemas.microsoft.com/office/drawing/2014/main" val="1587731144"/>
                    </a:ext>
                  </a:extLst>
                </a:gridCol>
              </a:tblGrid>
              <a:tr h="980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Theory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163" marR="361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Definitions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163" marR="36163" marT="0" marB="0"/>
                </a:tc>
                <a:extLst>
                  <a:ext uri="{0D108BD9-81ED-4DB2-BD59-A6C34878D82A}">
                    <a16:rowId xmlns:a16="http://schemas.microsoft.com/office/drawing/2014/main" val="31858128"/>
                  </a:ext>
                </a:extLst>
              </a:tr>
              <a:tr h="9795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Privacy calculus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163" marR="361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Individuals rationally calculate benefits and costs on the disclosure of personal information.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163" marR="36163" marT="0" marB="0"/>
                </a:tc>
                <a:extLst>
                  <a:ext uri="{0D108BD9-81ED-4DB2-BD59-A6C34878D82A}">
                    <a16:rowId xmlns:a16="http://schemas.microsoft.com/office/drawing/2014/main" val="3255137876"/>
                  </a:ext>
                </a:extLst>
              </a:tr>
              <a:tr h="9795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Communication privacy management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163" marR="361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Individuals develop rules to form boundaries around them based on contextual factors. Concerns are raised if personal information is asked to pass a closed boundary.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163" marR="36163" marT="0" marB="0"/>
                </a:tc>
                <a:extLst>
                  <a:ext uri="{0D108BD9-81ED-4DB2-BD59-A6C34878D82A}">
                    <a16:rowId xmlns:a16="http://schemas.microsoft.com/office/drawing/2014/main" val="1337773202"/>
                  </a:ext>
                </a:extLst>
              </a:tr>
              <a:tr h="9795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Social exchange theory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163" marR="361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Personal information is considered as intangible goods. Individuals are willing to disclose personal information when the benefits are good enough to compensate the potential risks. 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163" marR="36163" marT="0" marB="0"/>
                </a:tc>
                <a:extLst>
                  <a:ext uri="{0D108BD9-81ED-4DB2-BD59-A6C34878D82A}">
                    <a16:rowId xmlns:a16="http://schemas.microsoft.com/office/drawing/2014/main" val="4195825894"/>
                  </a:ext>
                </a:extLst>
              </a:tr>
              <a:tr h="8811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Social contract theory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163" marR="361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Due to the moral agreement between firms and the society, customers are willing to disclose personal information. Firms are responsible to provide privacy protection. 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163" marR="36163" marT="0" marB="0"/>
                </a:tc>
                <a:extLst>
                  <a:ext uri="{0D108BD9-81ED-4DB2-BD59-A6C34878D82A}">
                    <a16:rowId xmlns:a16="http://schemas.microsoft.com/office/drawing/2014/main" val="1297703002"/>
                  </a:ext>
                </a:extLst>
              </a:tr>
              <a:tr h="7827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Control agency theory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163" marR="361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Privacy concerns are affected by the perceived degree of control which can be performed by self and powerful ones, such as government and industry regulators.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163" marR="36163" marT="0" marB="0"/>
                </a:tc>
                <a:extLst>
                  <a:ext uri="{0D108BD9-81ED-4DB2-BD59-A6C34878D82A}">
                    <a16:rowId xmlns:a16="http://schemas.microsoft.com/office/drawing/2014/main" val="1269405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16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6072" y="1415565"/>
            <a:ext cx="11484220" cy="5328138"/>
            <a:chOff x="526072" y="958362"/>
            <a:chExt cx="11484220" cy="5328138"/>
          </a:xfrm>
        </p:grpSpPr>
        <p:sp>
          <p:nvSpPr>
            <p:cNvPr id="4" name="Rectangle 3"/>
            <p:cNvSpPr/>
            <p:nvPr/>
          </p:nvSpPr>
          <p:spPr>
            <a:xfrm>
              <a:off x="3789485" y="1116624"/>
              <a:ext cx="5697415" cy="49764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26072" y="958362"/>
              <a:ext cx="11484220" cy="53281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04141" y="1299131"/>
              <a:ext cx="20720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General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8893" y="3831282"/>
              <a:ext cx="2672862" cy="20313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General Privacy Concerns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/>
                <a:t>Inherent need for privacy </a:t>
              </a:r>
            </a:p>
            <a:p>
              <a:pPr marL="285750" indent="-285750">
                <a:buFontTx/>
                <a:buChar char="-"/>
              </a:pPr>
              <a:r>
                <a:rPr lang="en-GB" dirty="0"/>
                <a:t>L</a:t>
              </a:r>
              <a:r>
                <a:rPr lang="en-GB" dirty="0" smtClean="0"/>
                <a:t>egislation </a:t>
              </a:r>
              <a:r>
                <a:rPr lang="en-GB" dirty="0"/>
                <a:t>and </a:t>
              </a:r>
              <a:r>
                <a:rPr lang="en-GB" dirty="0" smtClean="0"/>
                <a:t>regulations</a:t>
              </a:r>
              <a:endParaRPr lang="en-US" dirty="0" smtClean="0"/>
            </a:p>
            <a:p>
              <a:pPr marL="285750" indent="-285750">
                <a:buFontTx/>
                <a:buChar char="-"/>
              </a:pPr>
              <a:r>
                <a:rPr lang="en-US" dirty="0" smtClean="0"/>
                <a:t>Knowledge </a:t>
              </a:r>
            </a:p>
            <a:p>
              <a:pPr marL="285750" indent="-285750">
                <a:buFontTx/>
                <a:buChar char="-"/>
              </a:pP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97215" y="1237160"/>
              <a:ext cx="502920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Context</a:t>
              </a:r>
            </a:p>
            <a:p>
              <a:pPr algn="ctr"/>
              <a:r>
                <a:rPr lang="en-US" sz="1400" dirty="0" smtClean="0"/>
                <a:t>(e.g. Internet searching, online shopping, medical information and emergent conditions)</a:t>
              </a:r>
              <a:endParaRPr lang="en-GB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37487" y="2114618"/>
              <a:ext cx="3061190" cy="1477328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Perceived Benefit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/>
                <a:t>Usefulness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/>
                <a:t>Personalized services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/>
                <a:t>Financial benefits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/>
                <a:t>Social benefits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37487" y="3831282"/>
              <a:ext cx="3061190" cy="20313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Perceived Cost </a:t>
              </a:r>
            </a:p>
            <a:p>
              <a:r>
                <a:rPr lang="en-US" dirty="0" smtClean="0"/>
                <a:t>(Contextual Privacy Concerns) 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/>
                <a:t>Risk of data misuse</a:t>
              </a:r>
              <a:br>
                <a:rPr lang="en-US" dirty="0" smtClean="0"/>
              </a:br>
              <a:r>
                <a:rPr lang="en-US" dirty="0" smtClean="0"/>
                <a:t>(assessed by privacy policy, industry self-regulation) 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/>
                <a:t>Trust 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/>
                <a:t>Emotions</a:t>
              </a: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7842739" y="2980619"/>
              <a:ext cx="1459523" cy="1534326"/>
              <a:chOff x="9319846" y="2426621"/>
              <a:chExt cx="1459523" cy="1534326"/>
            </a:xfrm>
          </p:grpSpPr>
          <p:sp>
            <p:nvSpPr>
              <p:cNvPr id="16" name="Diamond 15"/>
              <p:cNvSpPr/>
              <p:nvPr/>
            </p:nvSpPr>
            <p:spPr>
              <a:xfrm>
                <a:off x="9319846" y="2426621"/>
                <a:ext cx="1459523" cy="1534326"/>
              </a:xfrm>
              <a:prstGeom prst="diamon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9381393" y="3011291"/>
                <a:ext cx="1362808" cy="3693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Comparison</a:t>
                </a:r>
                <a:endParaRPr lang="en-GB" dirty="0"/>
              </a:p>
            </p:txBody>
          </p:sp>
        </p:grpSp>
        <p:cxnSp>
          <p:nvCxnSpPr>
            <p:cNvPr id="13" name="Straight Arrow Connector 12"/>
            <p:cNvCxnSpPr>
              <a:stCxn id="7" idx="3"/>
            </p:cNvCxnSpPr>
            <p:nvPr/>
          </p:nvCxnSpPr>
          <p:spPr>
            <a:xfrm>
              <a:off x="3481755" y="4846945"/>
              <a:ext cx="45573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9" idx="3"/>
              <a:endCxn id="16" idx="1"/>
            </p:cNvCxnSpPr>
            <p:nvPr/>
          </p:nvCxnSpPr>
          <p:spPr>
            <a:xfrm>
              <a:off x="6998677" y="2853282"/>
              <a:ext cx="844062" cy="8945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3"/>
              <a:endCxn id="16" idx="1"/>
            </p:cNvCxnSpPr>
            <p:nvPr/>
          </p:nvCxnSpPr>
          <p:spPr>
            <a:xfrm flipV="1">
              <a:off x="6998677" y="3747782"/>
              <a:ext cx="844062" cy="109916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0011509" y="3563116"/>
              <a:ext cx="1784839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Decision</a:t>
              </a:r>
              <a:endParaRPr lang="en-GB" dirty="0"/>
            </a:p>
          </p:txBody>
        </p:sp>
        <p:cxnSp>
          <p:nvCxnSpPr>
            <p:cNvPr id="29" name="Straight Arrow Connector 28"/>
            <p:cNvCxnSpPr>
              <a:stCxn id="11" idx="3"/>
              <a:endCxn id="27" idx="1"/>
            </p:cNvCxnSpPr>
            <p:nvPr/>
          </p:nvCxnSpPr>
          <p:spPr>
            <a:xfrm flipV="1">
              <a:off x="9267094" y="3747782"/>
              <a:ext cx="744415" cy="217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526072" y="17801"/>
            <a:ext cx="1148422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Framework: H</a:t>
            </a:r>
            <a:r>
              <a:rPr lang="en-GB" sz="4000" dirty="0" smtClean="0"/>
              <a:t>ow </a:t>
            </a:r>
            <a:r>
              <a:rPr lang="en-GB" sz="4000" dirty="0"/>
              <a:t>I</a:t>
            </a:r>
            <a:r>
              <a:rPr lang="en-GB" sz="4000" dirty="0" smtClean="0"/>
              <a:t>ndividuals Make Privacy Decisions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57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from Empirical </a:t>
            </a:r>
            <a:r>
              <a:rPr lang="en-US" dirty="0"/>
              <a:t>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Privacy policy</a:t>
            </a:r>
          </a:p>
          <a:p>
            <a:pPr lvl="1"/>
            <a:r>
              <a:rPr lang="en-US" dirty="0" smtClean="0"/>
              <a:t>Firms need to </a:t>
            </a:r>
            <a:r>
              <a:rPr lang="en-US" dirty="0"/>
              <a:t>make </a:t>
            </a:r>
            <a:r>
              <a:rPr lang="en-US" dirty="0" smtClean="0"/>
              <a:t>privacy </a:t>
            </a:r>
            <a:r>
              <a:rPr lang="en-US" dirty="0"/>
              <a:t>policy easy to access and </a:t>
            </a:r>
            <a:r>
              <a:rPr lang="en-US" dirty="0" smtClean="0"/>
              <a:t>understand </a:t>
            </a:r>
          </a:p>
          <a:p>
            <a:pPr lvl="1"/>
            <a:r>
              <a:rPr lang="en-US" dirty="0"/>
              <a:t>If customers cannot understand a privacy policy easily, their perceived control will decrease, which leads to higher privacy concerns </a:t>
            </a:r>
            <a:endParaRPr lang="en-US" dirty="0" smtClean="0"/>
          </a:p>
          <a:p>
            <a:r>
              <a:rPr lang="en-US" dirty="0" smtClean="0"/>
              <a:t>Usefulness/value</a:t>
            </a:r>
          </a:p>
          <a:p>
            <a:pPr lvl="1"/>
            <a:r>
              <a:rPr lang="en-US" dirty="0" smtClean="0"/>
              <a:t>Firms </a:t>
            </a:r>
            <a:r>
              <a:rPr lang="en-US" dirty="0"/>
              <a:t>should make their services appear as useful as possible to </a:t>
            </a:r>
            <a:r>
              <a:rPr lang="en-US" dirty="0" smtClean="0"/>
              <a:t>customers </a:t>
            </a:r>
          </a:p>
          <a:p>
            <a:pPr lvl="1"/>
            <a:r>
              <a:rPr lang="en-US" dirty="0" smtClean="0"/>
              <a:t>Privacy calculus: benefit vs. privacy concerns </a:t>
            </a:r>
          </a:p>
        </p:txBody>
      </p:sp>
    </p:spTree>
    <p:extLst>
      <p:ext uri="{BB962C8B-B14F-4D97-AF65-F5344CB8AC3E}">
        <p14:creationId xmlns:p14="http://schemas.microsoft.com/office/powerpoint/2010/main" val="119725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 from Empirical </a:t>
            </a:r>
            <a:r>
              <a:rPr lang="en-US" dirty="0" smtClean="0"/>
              <a:t>Findings –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Emotion</a:t>
            </a:r>
          </a:p>
          <a:p>
            <a:pPr lvl="1"/>
            <a:r>
              <a:rPr lang="en-US" dirty="0"/>
              <a:t>Negative emotions of privacy concerns mostly come from worry and anxiety about the potential risk in losing control over personal information </a:t>
            </a:r>
          </a:p>
          <a:p>
            <a:pPr lvl="1"/>
            <a:r>
              <a:rPr lang="en-US" dirty="0" smtClean="0"/>
              <a:t>Firms need to convince customers that their </a:t>
            </a:r>
            <a:r>
              <a:rPr lang="en-GB" dirty="0" smtClean="0"/>
              <a:t>data </a:t>
            </a:r>
            <a:r>
              <a:rPr lang="en-GB" dirty="0"/>
              <a:t>are managed in a transparent and well-designed manner </a:t>
            </a:r>
            <a:r>
              <a:rPr lang="en-US" dirty="0" smtClean="0"/>
              <a:t> 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ustomers </a:t>
            </a:r>
            <a:r>
              <a:rPr lang="en-GB" dirty="0"/>
              <a:t>are more willing to share </a:t>
            </a:r>
            <a:r>
              <a:rPr lang="en-GB" dirty="0" smtClean="0"/>
              <a:t>information </a:t>
            </a:r>
            <a:r>
              <a:rPr lang="en-GB" dirty="0"/>
              <a:t>with </a:t>
            </a:r>
            <a:r>
              <a:rPr lang="en-GB" dirty="0" smtClean="0"/>
              <a:t>those they </a:t>
            </a:r>
            <a:r>
              <a:rPr lang="en-GB" dirty="0"/>
              <a:t>are familiar or consider trustworthy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019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 from Empirical </a:t>
            </a:r>
            <a:r>
              <a:rPr lang="en-US" dirty="0" smtClean="0"/>
              <a:t>Findings –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  <a:p>
            <a:pPr lvl="1"/>
            <a:r>
              <a:rPr lang="en-US" dirty="0" smtClean="0"/>
              <a:t>Context-specific </a:t>
            </a:r>
            <a:r>
              <a:rPr lang="en-US" dirty="0"/>
              <a:t>privacy concerns may </a:t>
            </a:r>
            <a:r>
              <a:rPr lang="en-US" dirty="0" smtClean="0"/>
              <a:t>override </a:t>
            </a:r>
            <a:r>
              <a:rPr lang="en-US" dirty="0"/>
              <a:t>general privacy concerns </a:t>
            </a:r>
            <a:endParaRPr lang="en-US" dirty="0" smtClean="0"/>
          </a:p>
          <a:p>
            <a:pPr lvl="1"/>
            <a:r>
              <a:rPr lang="en-US" dirty="0" smtClean="0"/>
              <a:t>Users </a:t>
            </a:r>
            <a:r>
              <a:rPr lang="en-US" dirty="0"/>
              <a:t>have higher privacy concerns when using social media and debit cards than when using email and searching information on the </a:t>
            </a:r>
            <a:r>
              <a:rPr lang="en-US" dirty="0" smtClean="0"/>
              <a:t>Internet </a:t>
            </a:r>
          </a:p>
          <a:p>
            <a:pPr lvl="1"/>
            <a:r>
              <a:rPr lang="en-US" dirty="0" smtClean="0"/>
              <a:t>Experimental results show that users are</a:t>
            </a:r>
            <a:r>
              <a:rPr lang="en-GB" dirty="0" smtClean="0"/>
              <a:t> </a:t>
            </a:r>
            <a:r>
              <a:rPr lang="en-GB" dirty="0"/>
              <a:t>more willing to share personal information in an emergency context than in non-urgent situations </a:t>
            </a:r>
            <a:endParaRPr lang="en-GB" dirty="0" smtClean="0"/>
          </a:p>
          <a:p>
            <a:pPr lvl="1"/>
            <a:r>
              <a:rPr lang="en-GB" dirty="0" smtClean="0"/>
              <a:t>Higher privacy concerns about personal health information </a:t>
            </a:r>
          </a:p>
          <a:p>
            <a:pPr lvl="1"/>
            <a:r>
              <a:rPr lang="en-GB" dirty="0" smtClean="0"/>
              <a:t>People with negative emotions </a:t>
            </a:r>
            <a:r>
              <a:rPr lang="en-GB" dirty="0"/>
              <a:t>toward health </a:t>
            </a:r>
            <a:r>
              <a:rPr lang="en-GB" dirty="0" smtClean="0"/>
              <a:t>status, </a:t>
            </a:r>
            <a:r>
              <a:rPr lang="en-GB" dirty="0"/>
              <a:t>such as depression and </a:t>
            </a:r>
            <a:r>
              <a:rPr lang="en-GB" dirty="0" smtClean="0"/>
              <a:t>anxiety, are more likely to share personal information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465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Systematic literature review used to understand </a:t>
            </a:r>
            <a:r>
              <a:rPr lang="en-US" dirty="0" err="1" smtClean="0"/>
              <a:t>personalisation</a:t>
            </a:r>
            <a:r>
              <a:rPr lang="en-US" dirty="0" smtClean="0"/>
              <a:t>-privacy paradox</a:t>
            </a:r>
          </a:p>
          <a:p>
            <a:r>
              <a:rPr lang="en-US" dirty="0" smtClean="0"/>
              <a:t>Framework proposed based on theories and empirical findings</a:t>
            </a:r>
          </a:p>
          <a:p>
            <a:pPr lvl="1"/>
            <a:r>
              <a:rPr lang="en-US" dirty="0"/>
              <a:t>H</a:t>
            </a:r>
            <a:r>
              <a:rPr lang="en-GB" dirty="0"/>
              <a:t>ow Individuals Make Privacy Decisions</a:t>
            </a:r>
            <a:endParaRPr lang="en-US" dirty="0" smtClean="0"/>
          </a:p>
          <a:p>
            <a:r>
              <a:rPr lang="en-US" dirty="0" smtClean="0"/>
              <a:t>Suggestions provided for firms to deal with </a:t>
            </a:r>
            <a:r>
              <a:rPr lang="en-US" dirty="0" err="1"/>
              <a:t>personalisation</a:t>
            </a:r>
            <a:r>
              <a:rPr lang="en-US" dirty="0"/>
              <a:t>-privacy </a:t>
            </a:r>
            <a:r>
              <a:rPr lang="en-US" dirty="0" smtClean="0"/>
              <a:t>paradox</a:t>
            </a:r>
          </a:p>
          <a:p>
            <a:pPr lvl="1"/>
            <a:r>
              <a:rPr lang="en-US" dirty="0" smtClean="0"/>
              <a:t>Make </a:t>
            </a:r>
            <a:r>
              <a:rPr lang="en-US" dirty="0"/>
              <a:t>privacy policy easy to access and understand </a:t>
            </a:r>
          </a:p>
          <a:p>
            <a:pPr lvl="1"/>
            <a:r>
              <a:rPr lang="en-US" dirty="0" smtClean="0"/>
              <a:t>Improve usefulness and increase value </a:t>
            </a:r>
            <a:endParaRPr lang="en-US" dirty="0"/>
          </a:p>
          <a:p>
            <a:pPr lvl="1"/>
            <a:r>
              <a:rPr lang="en-US" dirty="0" smtClean="0"/>
              <a:t>Avoid negative emotions and maintain trustworthy image </a:t>
            </a:r>
          </a:p>
          <a:p>
            <a:pPr lvl="1"/>
            <a:r>
              <a:rPr lang="en-US" dirty="0" smtClean="0"/>
              <a:t>Understand the importance of context 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4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err="1"/>
              <a:t>Karwatzki</a:t>
            </a:r>
            <a:r>
              <a:rPr lang="en-GB" dirty="0"/>
              <a:t>, S., </a:t>
            </a:r>
            <a:r>
              <a:rPr lang="en-GB" dirty="0" err="1"/>
              <a:t>Dytynko</a:t>
            </a:r>
            <a:r>
              <a:rPr lang="en-GB" dirty="0"/>
              <a:t>, O., </a:t>
            </a:r>
            <a:r>
              <a:rPr lang="en-GB" dirty="0" err="1"/>
              <a:t>Trenz</a:t>
            </a:r>
            <a:r>
              <a:rPr lang="en-GB" dirty="0"/>
              <a:t>, M., </a:t>
            </a:r>
            <a:r>
              <a:rPr lang="en-GB" dirty="0" err="1"/>
              <a:t>Veit</a:t>
            </a:r>
            <a:r>
              <a:rPr lang="en-GB" dirty="0"/>
              <a:t>, D., 2017. Beyond the Personalization–Privacy Paradox: Privacy Valuation, Transparency Features, and Service Personalization. Journal of Management Information Systems 34, 369–400.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Lee, J.-M., </a:t>
            </a:r>
            <a:r>
              <a:rPr lang="en-GB" dirty="0" err="1"/>
              <a:t>Rha</a:t>
            </a:r>
            <a:r>
              <a:rPr lang="en-GB" dirty="0"/>
              <a:t>, J.-Y., 2016. Personalization-privacy paradox and consumer conflict with the use of location-based mobile commerce. Computers in Human </a:t>
            </a:r>
            <a:r>
              <a:rPr lang="en-GB" dirty="0" err="1"/>
              <a:t>Behavior</a:t>
            </a:r>
            <a:r>
              <a:rPr lang="en-GB" dirty="0"/>
              <a:t> 63, 453–462. https://doi.org/10.1016/j.chb.2016.05.056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Martin, K.D., Murphy, P.E., 2017. The role of data privacy in marketing. Journal of the Academy of Marketing Science 45, 135–155. https://doi.org/10.1007/s11747-016-0495-4</a:t>
            </a:r>
            <a:endParaRPr lang="en-US" dirty="0"/>
          </a:p>
          <a:p>
            <a:pPr marL="0" indent="0">
              <a:buNone/>
            </a:pPr>
            <a:r>
              <a:rPr lang="en-GB" dirty="0" err="1" smtClean="0"/>
              <a:t>Tranfield</a:t>
            </a:r>
            <a:r>
              <a:rPr lang="en-GB" dirty="0"/>
              <a:t>, D., </a:t>
            </a:r>
            <a:r>
              <a:rPr lang="en-GB" dirty="0" err="1"/>
              <a:t>Denyer</a:t>
            </a:r>
            <a:r>
              <a:rPr lang="en-GB" dirty="0"/>
              <a:t>, D., Smart, P., 2003. Towards a methodology for developing evidence‐informed management knowledge by means of systematic review. British journal of management 14, 207–222.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White, T.B., 2004. Consumer disclosure and disclosure avoidance: A motivational framework. Journal of Consumer Psychology 14, 41–51.</a:t>
            </a:r>
          </a:p>
          <a:p>
            <a:pPr marL="0" indent="0">
              <a:buNone/>
            </a:pPr>
            <a:r>
              <a:rPr lang="en-GB" dirty="0" smtClean="0"/>
              <a:t>Xu</a:t>
            </a:r>
            <a:r>
              <a:rPr lang="en-GB" dirty="0"/>
              <a:t>, H., Luo, X., Carroll, J.M., </a:t>
            </a:r>
            <a:r>
              <a:rPr lang="en-GB" dirty="0" err="1"/>
              <a:t>Rosson</a:t>
            </a:r>
            <a:r>
              <a:rPr lang="en-GB" dirty="0"/>
              <a:t>, M.B., 2011b. The personalization privacy paradox: An exploratory study of decision making process for location-aware marketing. Decision Support Systems 51, 42–52. https://doi.org/10.1016/j.dss.2010.11.017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0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Tensions arise when using data for </a:t>
            </a:r>
            <a:r>
              <a:rPr lang="en-US" dirty="0" err="1" smtClean="0"/>
              <a:t>personalisation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Privacy </a:t>
            </a:r>
            <a:endParaRPr lang="en-US" dirty="0" smtClean="0"/>
          </a:p>
          <a:p>
            <a:pPr lvl="1"/>
            <a:r>
              <a:rPr lang="en-GB" dirty="0" smtClean="0"/>
              <a:t>Control over access to personal information</a:t>
            </a:r>
            <a:endParaRPr lang="en-US" dirty="0" smtClean="0"/>
          </a:p>
          <a:p>
            <a:r>
              <a:rPr lang="en-US" dirty="0" smtClean="0"/>
              <a:t>Privacy paradox</a:t>
            </a:r>
          </a:p>
          <a:p>
            <a:pPr lvl="1"/>
            <a:r>
              <a:rPr lang="en-US" dirty="0" smtClean="0"/>
              <a:t>People say they are concerned about </a:t>
            </a:r>
            <a:r>
              <a:rPr lang="en-US" dirty="0" smtClean="0"/>
              <a:t>privacy                         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 ……but in practice they share all of their data for free </a:t>
            </a:r>
          </a:p>
          <a:p>
            <a:r>
              <a:rPr lang="en-US" dirty="0"/>
              <a:t>Personalisation </a:t>
            </a:r>
          </a:p>
          <a:p>
            <a:pPr lvl="1"/>
            <a:r>
              <a:rPr lang="en-US" dirty="0"/>
              <a:t>Better </a:t>
            </a:r>
            <a:r>
              <a:rPr lang="en-GB" dirty="0"/>
              <a:t>customer satisfaction</a:t>
            </a:r>
          </a:p>
          <a:p>
            <a:pPr lvl="1"/>
            <a:r>
              <a:rPr lang="en-GB" dirty="0"/>
              <a:t>Enhanced purchase </a:t>
            </a:r>
            <a:r>
              <a:rPr lang="en-GB" dirty="0" smtClean="0"/>
              <a:t>intention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264" y="1562478"/>
            <a:ext cx="42841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04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find balance?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337517" cy="4532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Personalisation-Privacy Paradox </a:t>
            </a:r>
          </a:p>
          <a:p>
            <a:pPr lvl="1"/>
            <a:r>
              <a:rPr lang="en-GB" dirty="0"/>
              <a:t>Firms need personal information to provide personalised services</a:t>
            </a:r>
          </a:p>
          <a:p>
            <a:pPr lvl="1"/>
            <a:r>
              <a:rPr lang="en-GB" dirty="0"/>
              <a:t>Consumers </a:t>
            </a:r>
            <a:r>
              <a:rPr lang="en-GB" i="1" dirty="0" smtClean="0"/>
              <a:t>‘express’</a:t>
            </a:r>
            <a:r>
              <a:rPr lang="en-GB" dirty="0" smtClean="0"/>
              <a:t> that they have </a:t>
            </a:r>
            <a:r>
              <a:rPr lang="en-GB" dirty="0"/>
              <a:t>privacy </a:t>
            </a:r>
            <a:r>
              <a:rPr lang="en-GB" dirty="0" smtClean="0"/>
              <a:t>concerns</a:t>
            </a:r>
          </a:p>
          <a:p>
            <a:pPr lvl="1"/>
            <a:r>
              <a:rPr lang="en-GB" dirty="0" smtClean="0"/>
              <a:t>In seeking to create a personalised service to gain customers, firms may lose customers</a:t>
            </a:r>
          </a:p>
          <a:p>
            <a:pPr marL="457200" lvl="1" indent="0">
              <a:buNone/>
            </a:pPr>
            <a:r>
              <a:rPr lang="en-GB" dirty="0" smtClean="0"/>
              <a:t>     …. and a company having too much insight into us is seen as ‘creepy’</a:t>
            </a:r>
            <a:endParaRPr lang="en-GB" dirty="0"/>
          </a:p>
          <a:p>
            <a:r>
              <a:rPr lang="en-GB" dirty="0"/>
              <a:t>Firms need to deal with the paradox to gain benefits </a:t>
            </a:r>
            <a:endParaRPr lang="en-US" dirty="0"/>
          </a:p>
          <a:p>
            <a:r>
              <a:rPr lang="en-US" dirty="0" smtClean="0"/>
              <a:t>Research question:</a:t>
            </a:r>
          </a:p>
          <a:p>
            <a:pPr lvl="1"/>
            <a:r>
              <a:rPr lang="en-US" dirty="0" smtClean="0"/>
              <a:t>How do </a:t>
            </a:r>
            <a:r>
              <a:rPr lang="en-US" dirty="0" err="1" smtClean="0"/>
              <a:t>organisations</a:t>
            </a:r>
            <a:r>
              <a:rPr lang="en-US" dirty="0" smtClean="0"/>
              <a:t> best manage the </a:t>
            </a:r>
            <a:r>
              <a:rPr lang="en-US" dirty="0" err="1" smtClean="0"/>
              <a:t>Personalisation</a:t>
            </a:r>
            <a:r>
              <a:rPr lang="en-US" dirty="0" smtClean="0"/>
              <a:t>-Privacy Paradox?  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10" name="Content Placeholder 9" descr="CHINESE MEDICINE BRISTOL: Honouring the feminine ...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324" y="1690688"/>
            <a:ext cx="4185138" cy="4185138"/>
          </a:xfrm>
        </p:spPr>
      </p:pic>
    </p:spTree>
    <p:extLst>
      <p:ext uri="{BB962C8B-B14F-4D97-AF65-F5344CB8AC3E}">
        <p14:creationId xmlns:p14="http://schemas.microsoft.com/office/powerpoint/2010/main" val="87121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Systematic </a:t>
            </a:r>
            <a:r>
              <a:rPr lang="en-GB" dirty="0" smtClean="0"/>
              <a:t>Literature Review (SLR)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83702" cy="4351338"/>
          </a:xfrm>
        </p:spPr>
        <p:txBody>
          <a:bodyPr/>
          <a:lstStyle/>
          <a:p>
            <a:r>
              <a:rPr lang="en-US" dirty="0" smtClean="0"/>
              <a:t>Originally developed in </a:t>
            </a:r>
            <a:r>
              <a:rPr lang="en-US" dirty="0"/>
              <a:t>the medical </a:t>
            </a:r>
            <a:r>
              <a:rPr lang="en-US" dirty="0" smtClean="0"/>
              <a:t>field</a:t>
            </a:r>
          </a:p>
          <a:p>
            <a:r>
              <a:rPr lang="en-GB" dirty="0" smtClean="0"/>
              <a:t>Traditional </a:t>
            </a:r>
            <a:r>
              <a:rPr lang="en-GB" dirty="0"/>
              <a:t>narrative literature </a:t>
            </a:r>
            <a:r>
              <a:rPr lang="en-GB" dirty="0" smtClean="0"/>
              <a:t>review</a:t>
            </a:r>
          </a:p>
          <a:p>
            <a:pPr lvl="1"/>
            <a:r>
              <a:rPr lang="en-GB" dirty="0" smtClean="0"/>
              <a:t>based </a:t>
            </a:r>
            <a:r>
              <a:rPr lang="en-GB" dirty="0"/>
              <a:t>on heuristic </a:t>
            </a:r>
            <a:r>
              <a:rPr lang="en-GB" dirty="0" smtClean="0"/>
              <a:t>search</a:t>
            </a:r>
          </a:p>
          <a:p>
            <a:r>
              <a:rPr lang="en-GB" dirty="0" smtClean="0"/>
              <a:t>SLR </a:t>
            </a:r>
            <a:r>
              <a:rPr lang="en-GB" dirty="0"/>
              <a:t>aims to make the review process transparent and as reproducible as </a:t>
            </a:r>
            <a:r>
              <a:rPr lang="en-GB" dirty="0" smtClean="0"/>
              <a:t>possible </a:t>
            </a:r>
            <a:r>
              <a:rPr lang="en-GB" dirty="0"/>
              <a:t>(</a:t>
            </a:r>
            <a:r>
              <a:rPr lang="en-GB" dirty="0" err="1"/>
              <a:t>Tranfield</a:t>
            </a:r>
            <a:r>
              <a:rPr lang="en-GB" dirty="0"/>
              <a:t> et al., 2003)</a:t>
            </a:r>
            <a:endParaRPr lang="en-GB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759526" y="1456005"/>
            <a:ext cx="4994909" cy="5162843"/>
            <a:chOff x="3776290" y="156343"/>
            <a:chExt cx="4545628" cy="6912672"/>
          </a:xfrm>
        </p:grpSpPr>
        <p:sp>
          <p:nvSpPr>
            <p:cNvPr id="5" name="TextBox 4"/>
            <p:cNvSpPr txBox="1"/>
            <p:nvPr/>
          </p:nvSpPr>
          <p:spPr>
            <a:xfrm>
              <a:off x="5336929" y="314604"/>
              <a:ext cx="2813538" cy="7829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Scoping work &amp; identification research question</a:t>
              </a:r>
              <a:endParaRPr lang="en-US" sz="1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36929" y="1695806"/>
              <a:ext cx="2813538" cy="7829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Search in databases </a:t>
              </a:r>
              <a:br>
                <a:rPr lang="en-US" sz="1600" dirty="0" smtClean="0"/>
              </a:br>
              <a:r>
                <a:rPr lang="en-US" sz="1600" dirty="0" smtClean="0"/>
                <a:t>(1714 papers)</a:t>
              </a:r>
              <a:endParaRPr lang="en-US" sz="1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36929" y="2553105"/>
              <a:ext cx="2813538" cy="7829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Apply quality criteria</a:t>
              </a:r>
              <a:br>
                <a:rPr lang="en-US" sz="1600" dirty="0" smtClean="0"/>
              </a:br>
              <a:r>
                <a:rPr lang="en-US" sz="1600" dirty="0" smtClean="0"/>
                <a:t>(309 papers)</a:t>
              </a:r>
              <a:endParaRPr lang="en-US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36929" y="3409713"/>
              <a:ext cx="2813538" cy="7829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Title and abstract review </a:t>
              </a:r>
              <a:br>
                <a:rPr lang="en-US" sz="1600" dirty="0" smtClean="0"/>
              </a:br>
              <a:r>
                <a:rPr lang="en-US" sz="1600" dirty="0" smtClean="0"/>
                <a:t>(158 papers)</a:t>
              </a:r>
              <a:endParaRPr lang="en-US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6929" y="4266321"/>
              <a:ext cx="2813538" cy="7829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Full paper review</a:t>
              </a:r>
              <a:br>
                <a:rPr lang="en-US" sz="1600" dirty="0" smtClean="0"/>
              </a:br>
              <a:r>
                <a:rPr lang="en-US" sz="1600" dirty="0" smtClean="0"/>
                <a:t>(45 papers)</a:t>
              </a:r>
              <a:endParaRPr lang="en-US" sz="1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36929" y="5139780"/>
              <a:ext cx="2813538" cy="4532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Descriptive and thematic analyses</a:t>
              </a:r>
              <a:endParaRPr lang="en-US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36929" y="6278115"/>
              <a:ext cx="2813538" cy="7829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Reporting and getting evidence into practice</a:t>
              </a:r>
              <a:endParaRPr lang="en-US" sz="16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76293" y="156343"/>
              <a:ext cx="4545625" cy="124163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85087" y="322164"/>
              <a:ext cx="1380391" cy="1112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Stage 1: </a:t>
              </a:r>
              <a:br>
                <a:rPr lang="en-US" sz="1600" dirty="0" smtClean="0"/>
              </a:br>
              <a:r>
                <a:rPr lang="en-US" sz="1600" dirty="0" smtClean="0"/>
                <a:t>Planning </a:t>
              </a:r>
              <a:br>
                <a:rPr lang="en-US" sz="1600" dirty="0" smtClean="0"/>
              </a:br>
              <a:r>
                <a:rPr lang="en-US" sz="1600" dirty="0" smtClean="0"/>
                <a:t>the review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76292" y="1557933"/>
              <a:ext cx="4545625" cy="438470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85087" y="1919581"/>
              <a:ext cx="1380389" cy="1112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Stage 2: </a:t>
              </a:r>
              <a:br>
                <a:rPr lang="en-US" sz="1600" dirty="0" smtClean="0"/>
              </a:br>
              <a:r>
                <a:rPr lang="en-US" sz="1600" dirty="0" smtClean="0"/>
                <a:t>Conducting </a:t>
              </a:r>
              <a:br>
                <a:rPr lang="en-US" sz="1600" dirty="0" smtClean="0"/>
              </a:br>
              <a:r>
                <a:rPr lang="en-US" sz="1600" dirty="0" smtClean="0"/>
                <a:t>the review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776290" y="6102674"/>
              <a:ext cx="4545625" cy="96634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85087" y="6102674"/>
              <a:ext cx="1380391" cy="782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Stage 3: </a:t>
              </a:r>
              <a:br>
                <a:rPr lang="en-US" sz="1600" dirty="0" smtClean="0"/>
              </a:br>
              <a:r>
                <a:rPr lang="en-US" sz="1600" dirty="0" smtClean="0"/>
                <a:t>Reporting</a:t>
              </a:r>
            </a:p>
          </p:txBody>
        </p:sp>
        <p:cxnSp>
          <p:nvCxnSpPr>
            <p:cNvPr id="18" name="Straight Arrow Connector 17"/>
            <p:cNvCxnSpPr>
              <a:stCxn id="5" idx="2"/>
              <a:endCxn id="6" idx="0"/>
            </p:cNvCxnSpPr>
            <p:nvPr/>
          </p:nvCxnSpPr>
          <p:spPr>
            <a:xfrm>
              <a:off x="6743699" y="1097575"/>
              <a:ext cx="0" cy="59823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8" idx="0"/>
            </p:cNvCxnSpPr>
            <p:nvPr/>
          </p:nvCxnSpPr>
          <p:spPr>
            <a:xfrm>
              <a:off x="6743698" y="3199436"/>
              <a:ext cx="1" cy="2102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743698" y="4056044"/>
              <a:ext cx="0" cy="2102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9" idx="2"/>
              <a:endCxn id="10" idx="0"/>
            </p:cNvCxnSpPr>
            <p:nvPr/>
          </p:nvCxnSpPr>
          <p:spPr>
            <a:xfrm>
              <a:off x="6743699" y="5049293"/>
              <a:ext cx="0" cy="9048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6743698" y="2342828"/>
              <a:ext cx="0" cy="2102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11" idx="0"/>
            </p:cNvCxnSpPr>
            <p:nvPr/>
          </p:nvCxnSpPr>
          <p:spPr>
            <a:xfrm>
              <a:off x="6743698" y="5786111"/>
              <a:ext cx="1" cy="49200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2225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Search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PUT IN YOUR SEARCH TERMS AND DETAILS OF WHAT YOU DID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349746"/>
              </p:ext>
            </p:extLst>
          </p:nvPr>
        </p:nvGraphicFramePr>
        <p:xfrm>
          <a:off x="838200" y="1825625"/>
          <a:ext cx="9670221" cy="5068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3407">
                  <a:extLst>
                    <a:ext uri="{9D8B030D-6E8A-4147-A177-3AD203B41FA5}">
                      <a16:colId xmlns:a16="http://schemas.microsoft.com/office/drawing/2014/main" val="3871348910"/>
                    </a:ext>
                  </a:extLst>
                </a:gridCol>
                <a:gridCol w="3223407">
                  <a:extLst>
                    <a:ext uri="{9D8B030D-6E8A-4147-A177-3AD203B41FA5}">
                      <a16:colId xmlns:a16="http://schemas.microsoft.com/office/drawing/2014/main" val="1444725806"/>
                    </a:ext>
                  </a:extLst>
                </a:gridCol>
                <a:gridCol w="3223407">
                  <a:extLst>
                    <a:ext uri="{9D8B030D-6E8A-4147-A177-3AD203B41FA5}">
                      <a16:colId xmlns:a16="http://schemas.microsoft.com/office/drawing/2014/main" val="2880827074"/>
                    </a:ext>
                  </a:extLst>
                </a:gridCol>
              </a:tblGrid>
              <a:tr h="172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Construct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Keywords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Source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1885350"/>
                  </a:ext>
                </a:extLst>
              </a:tr>
              <a:tr h="172936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Personalization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personalization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Lee at al. (2011)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9203246"/>
                  </a:ext>
                </a:extLst>
              </a:tr>
              <a:tr h="172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personalized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Sutanto (2013)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3713385"/>
                  </a:ext>
                </a:extLst>
              </a:tr>
              <a:tr h="3538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service personalization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Karwatzki et al. (2017)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7899855"/>
                  </a:ext>
                </a:extLst>
              </a:tr>
              <a:tr h="3538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personalization features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Awad and Krishnan (2006)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702726"/>
                  </a:ext>
                </a:extLst>
              </a:tr>
              <a:tr h="172936">
                <a:tc row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Privacy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privacy concern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Lee at al. (2011)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5263991"/>
                  </a:ext>
                </a:extLst>
              </a:tr>
              <a:tr h="172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privacy calculus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Karwatzki et al. (2017)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1700202"/>
                  </a:ext>
                </a:extLst>
              </a:tr>
              <a:tr h="172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privacy paradox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Baek (2014)(2014)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6118987"/>
                  </a:ext>
                </a:extLst>
              </a:tr>
              <a:tr h="172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personal information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Karwatzki et al. (2017)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4871043"/>
                  </a:ext>
                </a:extLst>
              </a:tr>
              <a:tr h="172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information boundary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Sutanto (2013)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1230494"/>
                  </a:ext>
                </a:extLst>
              </a:tr>
              <a:tr h="172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privacy protection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Lee at al. (2011)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2494292"/>
                  </a:ext>
                </a:extLst>
              </a:tr>
              <a:tr h="172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privacy policy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Hann et al. (2007)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9155910"/>
                  </a:ext>
                </a:extLst>
              </a:tr>
              <a:tr h="3538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willingness to share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Awad and Krishnan (2006)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7871522"/>
                  </a:ext>
                </a:extLst>
              </a:tr>
              <a:tr h="172936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Context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digital service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Karwatzki et al. (2017)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7670798"/>
                  </a:ext>
                </a:extLst>
              </a:tr>
              <a:tr h="172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mobile application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Sutanto (2013)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2567479"/>
                  </a:ext>
                </a:extLst>
              </a:tr>
              <a:tr h="172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information practices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Lee at al. (2011)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6798841"/>
                  </a:ext>
                </a:extLst>
              </a:tr>
              <a:tr h="172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trade-off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Hann et al. (2007)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2007232"/>
                  </a:ext>
                </a:extLst>
              </a:tr>
              <a:tr h="3538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Online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Awad</a:t>
                      </a:r>
                      <a:r>
                        <a:rPr lang="en-GB" sz="1600" dirty="0">
                          <a:effectLst/>
                        </a:rPr>
                        <a:t> and Krishnan (2006)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7180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49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Analysis - Journals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848006"/>
              </p:ext>
            </p:extLst>
          </p:nvPr>
        </p:nvGraphicFramePr>
        <p:xfrm>
          <a:off x="1076175" y="1362084"/>
          <a:ext cx="9609992" cy="48978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1615">
                  <a:extLst>
                    <a:ext uri="{9D8B030D-6E8A-4147-A177-3AD203B41FA5}">
                      <a16:colId xmlns:a16="http://schemas.microsoft.com/office/drawing/2014/main" val="1138273302"/>
                    </a:ext>
                  </a:extLst>
                </a:gridCol>
                <a:gridCol w="2931844">
                  <a:extLst>
                    <a:ext uri="{9D8B030D-6E8A-4147-A177-3AD203B41FA5}">
                      <a16:colId xmlns:a16="http://schemas.microsoft.com/office/drawing/2014/main" val="53567155"/>
                    </a:ext>
                  </a:extLst>
                </a:gridCol>
                <a:gridCol w="1226533">
                  <a:extLst>
                    <a:ext uri="{9D8B030D-6E8A-4147-A177-3AD203B41FA5}">
                      <a16:colId xmlns:a16="http://schemas.microsoft.com/office/drawing/2014/main" val="2904670081"/>
                    </a:ext>
                  </a:extLst>
                </a:gridCol>
              </a:tblGrid>
              <a:tr h="3583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Journal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Discipline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No. of studies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4068099912"/>
                  </a:ext>
                </a:extLst>
              </a:tr>
              <a:tr h="189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Information Systems Research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Information system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3803626443"/>
                  </a:ext>
                </a:extLst>
              </a:tr>
              <a:tr h="189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MIS Quarterly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Information system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3137862737"/>
                  </a:ext>
                </a:extLst>
              </a:tr>
              <a:tr h="189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Journal of Management Information Systems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Information system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2386870575"/>
                  </a:ext>
                </a:extLst>
              </a:tr>
              <a:tr h="189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Computers in Human Behavior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Information system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344188562"/>
                  </a:ext>
                </a:extLst>
              </a:tr>
              <a:tr h="189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Decision Support Systems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Information system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2639293427"/>
                  </a:ext>
                </a:extLst>
              </a:tr>
              <a:tr h="189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Journal of Marketing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Marketing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3409522839"/>
                  </a:ext>
                </a:extLst>
              </a:tr>
              <a:tr h="189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Journal of the Association of Information Systems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Information system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2837881776"/>
                  </a:ext>
                </a:extLst>
              </a:tr>
              <a:tr h="189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Computers and Security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Information system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1703684243"/>
                  </a:ext>
                </a:extLst>
              </a:tr>
              <a:tr h="189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Expert Systems with Applications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Information system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3593203887"/>
                  </a:ext>
                </a:extLst>
              </a:tr>
              <a:tr h="189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Information and Management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Management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623479254"/>
                  </a:ext>
                </a:extLst>
              </a:tr>
              <a:tr h="189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Information Technology and Management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Information system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2433064173"/>
                  </a:ext>
                </a:extLst>
              </a:tr>
              <a:tr h="189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Journal of Computer‐Mediated Communication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Information system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2851450465"/>
                  </a:ext>
                </a:extLst>
              </a:tr>
              <a:tr h="189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Journal of Economic Behavior and Organization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Economic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37086090"/>
                  </a:ext>
                </a:extLst>
              </a:tr>
              <a:tr h="189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Journal of Management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Management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1572950012"/>
                  </a:ext>
                </a:extLst>
              </a:tr>
              <a:tr h="189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Journal of Public Policy &amp; Marketing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Marketing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2042689643"/>
                  </a:ext>
                </a:extLst>
              </a:tr>
              <a:tr h="189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Journal of Research in Interactive Marketing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Marketing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259224699"/>
                  </a:ext>
                </a:extLst>
              </a:tr>
              <a:tr h="189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Journal of social issues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Social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1952793594"/>
                  </a:ext>
                </a:extLst>
              </a:tr>
              <a:tr h="189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Journal of Strategic Information Systems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Management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3854282734"/>
                  </a:ext>
                </a:extLst>
              </a:tr>
              <a:tr h="189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Journal of the Academy of Marketing Science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Marketing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3426636345"/>
                  </a:ext>
                </a:extLst>
              </a:tr>
              <a:tr h="2339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Journal of the American Society for Information Science and Technology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Information system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2435992448"/>
                  </a:ext>
                </a:extLst>
              </a:tr>
              <a:tr h="189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Marketing Science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Marketing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3450424459"/>
                  </a:ext>
                </a:extLst>
              </a:tr>
              <a:tr h="189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Tourism Management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Management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3552493258"/>
                  </a:ext>
                </a:extLst>
              </a:tr>
              <a:tr h="189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0795" marR="60795" marT="0" marB="0"/>
                </a:tc>
                <a:extLst>
                  <a:ext uri="{0D108BD9-81ED-4DB2-BD59-A6C34878D82A}">
                    <a16:rowId xmlns:a16="http://schemas.microsoft.com/office/drawing/2014/main" val="2633371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70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</a:t>
            </a:r>
            <a:r>
              <a:rPr lang="en-US" dirty="0" smtClean="0"/>
              <a:t>Analysis -  Research Type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" t="630" r="1095" b="559"/>
          <a:stretch/>
        </p:blipFill>
        <p:spPr bwMode="auto">
          <a:xfrm>
            <a:off x="3052689" y="1659988"/>
            <a:ext cx="5486400" cy="49096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68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</a:t>
            </a:r>
            <a:r>
              <a:rPr lang="en-US" dirty="0" smtClean="0"/>
              <a:t>Analysis – Research Topic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9" t="2728" r="3242" b="2986"/>
          <a:stretch/>
        </p:blipFill>
        <p:spPr bwMode="auto">
          <a:xfrm>
            <a:off x="2497015" y="1448972"/>
            <a:ext cx="6646986" cy="51065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677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analysis </a:t>
            </a:r>
            <a:r>
              <a:rPr lang="en-US" dirty="0" smtClean="0"/>
              <a:t>– Publication Year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825624"/>
            <a:ext cx="10515600" cy="46806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795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15794</TotalTime>
  <Words>1255</Words>
  <Application>Microsoft Office PowerPoint</Application>
  <PresentationFormat>Widescreen</PresentationFormat>
  <Paragraphs>238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PMingLiU</vt:lpstr>
      <vt:lpstr>Arial</vt:lpstr>
      <vt:lpstr>Calibri</vt:lpstr>
      <vt:lpstr>Calibri Light</vt:lpstr>
      <vt:lpstr>Times New Roman</vt:lpstr>
      <vt:lpstr>Office Theme</vt:lpstr>
      <vt:lpstr>Managing the Personalization-Privacy Paradox: a Systematic Literature Review </vt:lpstr>
      <vt:lpstr>Tensions arise when using data for personalisation</vt:lpstr>
      <vt:lpstr>How do we find balance?</vt:lpstr>
      <vt:lpstr>Systematic Literature Review (SLR)</vt:lpstr>
      <vt:lpstr>Search criteria</vt:lpstr>
      <vt:lpstr>Descriptive Analysis - Journals</vt:lpstr>
      <vt:lpstr>Descriptive Analysis -  Research Type</vt:lpstr>
      <vt:lpstr>Descriptive Analysis – Research Topic</vt:lpstr>
      <vt:lpstr>Descriptive analysis – Publication Year </vt:lpstr>
      <vt:lpstr>Privacy Theories </vt:lpstr>
      <vt:lpstr>Framework: How Individuals Make Privacy Decisions</vt:lpstr>
      <vt:lpstr>Suggestions from Empirical Findings</vt:lpstr>
      <vt:lpstr>Suggestions from Empirical Findings – Cont.</vt:lpstr>
      <vt:lpstr>Suggestions from Empirical Findings – Cont.</vt:lpstr>
      <vt:lpstr>Conclusion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Ming-Wei Hsu</dc:creator>
  <cp:lastModifiedBy>Ming-Wei Hsu</cp:lastModifiedBy>
  <cp:revision>77</cp:revision>
  <cp:lastPrinted>2019-05-17T21:18:51Z</cp:lastPrinted>
  <dcterms:created xsi:type="dcterms:W3CDTF">2018-12-13T22:23:11Z</dcterms:created>
  <dcterms:modified xsi:type="dcterms:W3CDTF">2019-06-03T17:26:06Z</dcterms:modified>
</cp:coreProperties>
</file>