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notesMasterIdLst>
    <p:notesMasterId r:id="rId3"/>
  </p:notesMasterIdLst>
  <p:sldIdLst>
    <p:sldId id="256" r:id="rId2"/>
  </p:sldIdLst>
  <p:sldSz cx="21710650" cy="30248225"/>
  <p:notesSz cx="6858000" cy="9144000"/>
  <p:defaultTextStyle>
    <a:defPPr>
      <a:defRPr lang="en-US"/>
    </a:defPPr>
    <a:lvl1pPr marL="0" algn="l" defTabSz="147529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5293" algn="l" defTabSz="147529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0586" algn="l" defTabSz="147529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5879" algn="l" defTabSz="147529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1172" algn="l" defTabSz="147529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76465" algn="l" defTabSz="147529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1758" algn="l" defTabSz="147529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27051" algn="l" defTabSz="147529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2344" algn="l" defTabSz="147529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21EE04B7-B2C4-4A7B-9E6B-5997834D0514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9528">
          <p15:clr>
            <a:srgbClr val="A4A3A4"/>
          </p15:clr>
        </p15:guide>
        <p15:guide id="2" pos="6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napToObjects="1">
      <p:cViewPr>
        <p:scale>
          <a:sx n="25" d="100"/>
          <a:sy n="25" d="100"/>
        </p:scale>
        <p:origin x="1740" y="52"/>
      </p:cViewPr>
      <p:guideLst>
        <p:guide orient="horz" pos="9528"/>
        <p:guide pos="68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9A9556-795B-41E9-9073-EA4A657A84ED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8688" y="685800"/>
            <a:ext cx="24606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9E8725-E208-418C-98B9-693536F851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047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98688" y="685800"/>
            <a:ext cx="24606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E8725-E208-418C-98B9-693536F8515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112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" y="1"/>
            <a:ext cx="1786605" cy="30248225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059" tIns="147529" rIns="295059" bIns="147529"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7518" y="5590432"/>
            <a:ext cx="17180430" cy="22641251"/>
          </a:xfrm>
        </p:spPr>
        <p:txBody>
          <a:bodyPr/>
          <a:lstStyle>
            <a:lvl1pPr>
              <a:defRPr sz="37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87516" y="889639"/>
            <a:ext cx="14695961" cy="4188214"/>
          </a:xfrm>
        </p:spPr>
        <p:txBody>
          <a:bodyPr>
            <a:normAutofit/>
          </a:bodyPr>
          <a:lstStyle>
            <a:lvl1pPr marL="0" indent="0" algn="r">
              <a:buNone/>
              <a:defRPr sz="77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1475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0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5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1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76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27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2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1C9ED-0F46-0948-9A70-F06462561032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351706" y="1042746"/>
            <a:ext cx="1864544" cy="1610438"/>
          </a:xfrm>
        </p:spPr>
        <p:txBody>
          <a:bodyPr/>
          <a:lstStyle>
            <a:lvl1pPr>
              <a:defRPr sz="4500"/>
            </a:lvl1pPr>
          </a:lstStyle>
          <a:p>
            <a:fld id="{0BF5D00C-9EE2-6244-85E9-D75F27186AF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7730364" y="924252"/>
            <a:ext cx="1560455" cy="1904517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1C9ED-0F46-0948-9A70-F06462561032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5D00C-9EE2-6244-85E9-D75F27186A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40221" y="1211334"/>
            <a:ext cx="4884897" cy="2580901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85534" y="1211334"/>
            <a:ext cx="14292845" cy="2580901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1C9ED-0F46-0948-9A70-F06462561032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5D00C-9EE2-6244-85E9-D75F27186A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4753" y="23190307"/>
            <a:ext cx="17187598" cy="5041370"/>
          </a:xfrm>
        </p:spPr>
        <p:txBody>
          <a:bodyPr>
            <a:noAutofit/>
          </a:bodyPr>
          <a:lstStyle>
            <a:lvl1pPr algn="l">
              <a:defRPr sz="23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4755" y="3697006"/>
            <a:ext cx="17730364" cy="19493301"/>
          </a:xfrm>
        </p:spPr>
        <p:txBody>
          <a:bodyPr>
            <a:normAutofit/>
          </a:bodyPr>
          <a:lstStyle>
            <a:lvl1pPr>
              <a:defRPr sz="9000"/>
            </a:lvl1pPr>
            <a:lvl2pPr>
              <a:defRPr sz="5800">
                <a:solidFill>
                  <a:schemeClr val="tx1"/>
                </a:solidFill>
              </a:defRPr>
            </a:lvl2pPr>
            <a:lvl3pPr>
              <a:defRPr sz="5800">
                <a:solidFill>
                  <a:schemeClr val="tx1"/>
                </a:solidFill>
              </a:defRPr>
            </a:lvl3pPr>
            <a:lvl4pPr>
              <a:defRPr sz="5800">
                <a:solidFill>
                  <a:schemeClr val="tx1"/>
                </a:solidFill>
              </a:defRPr>
            </a:lvl4pPr>
            <a:lvl5pPr>
              <a:defRPr sz="5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1C9ED-0F46-0948-9A70-F06462561032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F5D00C-9EE2-6244-85E9-D75F27186A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94752" y="19777700"/>
            <a:ext cx="17187600" cy="3360915"/>
          </a:xfrm>
        </p:spPr>
        <p:txBody>
          <a:bodyPr bIns="0" anchor="b"/>
          <a:lstStyle>
            <a:lvl1pPr marL="0" indent="0">
              <a:buNone/>
              <a:defRPr sz="6500">
                <a:solidFill>
                  <a:schemeClr val="tx1"/>
                </a:solidFill>
              </a:defRPr>
            </a:lvl1pPr>
            <a:lvl2pPr marL="1475293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0586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5879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1172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7646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175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2705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2344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894753" y="23190307"/>
            <a:ext cx="17187598" cy="5041370"/>
          </a:xfrm>
        </p:spPr>
        <p:txBody>
          <a:bodyPr>
            <a:noAutofit/>
          </a:bodyPr>
          <a:lstStyle>
            <a:lvl1pPr algn="l">
              <a:defRPr sz="23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1C9ED-0F46-0948-9A70-F06462561032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F5D00C-9EE2-6244-85E9-D75F27186A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1C9ED-0F46-0948-9A70-F06462561032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5D00C-9EE2-6244-85E9-D75F27186A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887517" y="3710448"/>
            <a:ext cx="8857945" cy="193588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12114542" y="3710448"/>
            <a:ext cx="8857945" cy="193588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94753" y="3710450"/>
            <a:ext cx="8865182" cy="2352639"/>
          </a:xfrm>
        </p:spPr>
        <p:txBody>
          <a:bodyPr anchor="t">
            <a:normAutofit/>
          </a:bodyPr>
          <a:lstStyle>
            <a:lvl1pPr marL="0" indent="0">
              <a:buNone/>
              <a:defRPr sz="5800" b="1"/>
            </a:lvl1pPr>
            <a:lvl2pPr marL="1475293" indent="0">
              <a:buNone/>
              <a:defRPr sz="6500" b="1"/>
            </a:lvl2pPr>
            <a:lvl3pPr marL="2950586" indent="0">
              <a:buNone/>
              <a:defRPr sz="5800" b="1"/>
            </a:lvl3pPr>
            <a:lvl4pPr marL="4425879" indent="0">
              <a:buNone/>
              <a:defRPr sz="5200" b="1"/>
            </a:lvl4pPr>
            <a:lvl5pPr marL="5901172" indent="0">
              <a:buNone/>
              <a:defRPr sz="5200" b="1"/>
            </a:lvl5pPr>
            <a:lvl6pPr marL="7376465" indent="0">
              <a:buNone/>
              <a:defRPr sz="5200" b="1"/>
            </a:lvl6pPr>
            <a:lvl7pPr marL="8851758" indent="0">
              <a:buNone/>
              <a:defRPr sz="5200" b="1"/>
            </a:lvl7pPr>
            <a:lvl8pPr marL="10327051" indent="0">
              <a:buNone/>
              <a:defRPr sz="5200" b="1"/>
            </a:lvl8pPr>
            <a:lvl9pPr marL="11802344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121781" y="3710450"/>
            <a:ext cx="8868665" cy="2352639"/>
          </a:xfrm>
        </p:spPr>
        <p:txBody>
          <a:bodyPr anchor="t">
            <a:normAutofit/>
          </a:bodyPr>
          <a:lstStyle>
            <a:lvl1pPr marL="0" indent="0">
              <a:buNone/>
              <a:defRPr sz="5800" b="1"/>
            </a:lvl1pPr>
            <a:lvl2pPr marL="1475293" indent="0">
              <a:buNone/>
              <a:defRPr sz="6500" b="1"/>
            </a:lvl2pPr>
            <a:lvl3pPr marL="2950586" indent="0">
              <a:buNone/>
              <a:defRPr sz="5800" b="1"/>
            </a:lvl3pPr>
            <a:lvl4pPr marL="4425879" indent="0">
              <a:buNone/>
              <a:defRPr sz="5200" b="1"/>
            </a:lvl4pPr>
            <a:lvl5pPr marL="5901172" indent="0">
              <a:buNone/>
              <a:defRPr sz="5200" b="1"/>
            </a:lvl5pPr>
            <a:lvl6pPr marL="7376465" indent="0">
              <a:buNone/>
              <a:defRPr sz="5200" b="1"/>
            </a:lvl6pPr>
            <a:lvl7pPr marL="8851758" indent="0">
              <a:buNone/>
              <a:defRPr sz="5200" b="1"/>
            </a:lvl7pPr>
            <a:lvl8pPr marL="10327051" indent="0">
              <a:buNone/>
              <a:defRPr sz="5200" b="1"/>
            </a:lvl8pPr>
            <a:lvl9pPr marL="11802344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1C9ED-0F46-0948-9A70-F06462561032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5D00C-9EE2-6244-85E9-D75F27186A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2887517" y="6089977"/>
            <a:ext cx="8857945" cy="169390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12114542" y="6089972"/>
            <a:ext cx="8857945" cy="169390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1C9ED-0F46-0948-9A70-F06462561032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5D00C-9EE2-6244-85E9-D75F27186A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1C9ED-0F46-0948-9A70-F06462561032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F5D00C-9EE2-6244-85E9-D75F27186A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69157" y="1743472"/>
            <a:ext cx="7142655" cy="5125394"/>
          </a:xfrm>
        </p:spPr>
        <p:txBody>
          <a:bodyPr anchor="b"/>
          <a:lstStyle>
            <a:lvl1pPr algn="l">
              <a:defRPr sz="65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569157" y="6868868"/>
            <a:ext cx="7142655" cy="19346263"/>
          </a:xfrm>
        </p:spPr>
        <p:txBody>
          <a:bodyPr/>
          <a:lstStyle>
            <a:lvl1pPr marL="0" indent="0">
              <a:buNone/>
              <a:defRPr sz="4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475293" indent="0">
              <a:buNone/>
              <a:defRPr sz="3900"/>
            </a:lvl2pPr>
            <a:lvl3pPr marL="2950586" indent="0">
              <a:buNone/>
              <a:defRPr sz="3200"/>
            </a:lvl3pPr>
            <a:lvl4pPr marL="4425879" indent="0">
              <a:buNone/>
              <a:defRPr sz="2900"/>
            </a:lvl4pPr>
            <a:lvl5pPr marL="5901172" indent="0">
              <a:buNone/>
              <a:defRPr sz="2900"/>
            </a:lvl5pPr>
            <a:lvl6pPr marL="7376465" indent="0">
              <a:buNone/>
              <a:defRPr sz="2900"/>
            </a:lvl6pPr>
            <a:lvl7pPr marL="8851758" indent="0">
              <a:buNone/>
              <a:defRPr sz="2900"/>
            </a:lvl7pPr>
            <a:lvl8pPr marL="10327051" indent="0">
              <a:buNone/>
              <a:defRPr sz="2900"/>
            </a:lvl8pPr>
            <a:lvl9pPr marL="11802344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2171065" y="1680458"/>
            <a:ext cx="11398092" cy="262151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A21C9ED-0F46-0948-9A70-F06462561032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BF5D00C-9EE2-6244-85E9-D75F27186A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4755" y="20398164"/>
            <a:ext cx="13026390" cy="1783869"/>
          </a:xfrm>
        </p:spPr>
        <p:txBody>
          <a:bodyPr bIns="0" anchor="b"/>
          <a:lstStyle>
            <a:lvl1pPr algn="l">
              <a:defRPr sz="65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43521" y="1680458"/>
            <a:ext cx="13931001" cy="18001893"/>
          </a:xfrm>
        </p:spPr>
        <p:txBody>
          <a:bodyPr/>
          <a:lstStyle>
            <a:lvl1pPr marL="0" indent="0">
              <a:buNone/>
              <a:defRPr sz="10300"/>
            </a:lvl1pPr>
            <a:lvl2pPr marL="1475293" indent="0">
              <a:buNone/>
              <a:defRPr sz="9000"/>
            </a:lvl2pPr>
            <a:lvl3pPr marL="2950586" indent="0">
              <a:buNone/>
              <a:defRPr sz="7700"/>
            </a:lvl3pPr>
            <a:lvl4pPr marL="4425879" indent="0">
              <a:buNone/>
              <a:defRPr sz="6500"/>
            </a:lvl4pPr>
            <a:lvl5pPr marL="5901172" indent="0">
              <a:buNone/>
              <a:defRPr sz="6500"/>
            </a:lvl5pPr>
            <a:lvl6pPr marL="7376465" indent="0">
              <a:buNone/>
              <a:defRPr sz="6500"/>
            </a:lvl6pPr>
            <a:lvl7pPr marL="8851758" indent="0">
              <a:buNone/>
              <a:defRPr sz="6500"/>
            </a:lvl7pPr>
            <a:lvl8pPr marL="10327051" indent="0">
              <a:buNone/>
              <a:defRPr sz="6500"/>
            </a:lvl8pPr>
            <a:lvl9pPr marL="11802344" indent="0">
              <a:buNone/>
              <a:defRPr sz="6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94754" y="22182032"/>
            <a:ext cx="9588870" cy="6049646"/>
          </a:xfrm>
        </p:spPr>
        <p:txBody>
          <a:bodyPr/>
          <a:lstStyle>
            <a:lvl1pPr marL="0" indent="0">
              <a:buNone/>
              <a:defRPr sz="4500">
                <a:solidFill>
                  <a:schemeClr val="tx1"/>
                </a:solidFill>
              </a:defRPr>
            </a:lvl1pPr>
            <a:lvl2pPr marL="1475293" indent="0">
              <a:buNone/>
              <a:defRPr sz="3900"/>
            </a:lvl2pPr>
            <a:lvl3pPr marL="2950586" indent="0">
              <a:buNone/>
              <a:defRPr sz="3200"/>
            </a:lvl3pPr>
            <a:lvl4pPr marL="4425879" indent="0">
              <a:buNone/>
              <a:defRPr sz="2900"/>
            </a:lvl4pPr>
            <a:lvl5pPr marL="5901172" indent="0">
              <a:buNone/>
              <a:defRPr sz="2900"/>
            </a:lvl5pPr>
            <a:lvl6pPr marL="7376465" indent="0">
              <a:buNone/>
              <a:defRPr sz="2900"/>
            </a:lvl6pPr>
            <a:lvl7pPr marL="8851758" indent="0">
              <a:buNone/>
              <a:defRPr sz="2900"/>
            </a:lvl7pPr>
            <a:lvl8pPr marL="10327051" indent="0">
              <a:buNone/>
              <a:defRPr sz="2900"/>
            </a:lvl8pPr>
            <a:lvl9pPr marL="11802344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1C9ED-0F46-0948-9A70-F06462561032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5D00C-9EE2-6244-85E9-D75F27186A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1"/>
            <a:ext cx="542767" cy="30248225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059" tIns="147529" rIns="295059" bIns="147529"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1"/>
            <a:ext cx="542767" cy="30248225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059" tIns="147529" rIns="295059" bIns="147529"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4753" y="23190307"/>
            <a:ext cx="17187598" cy="5041370"/>
          </a:xfrm>
          <a:prstGeom prst="rect">
            <a:avLst/>
          </a:prstGeom>
        </p:spPr>
        <p:txBody>
          <a:bodyPr vert="horz" lIns="295059" tIns="147529" rIns="295059" bIns="147529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94755" y="3697006"/>
            <a:ext cx="17730364" cy="19493301"/>
          </a:xfrm>
          <a:prstGeom prst="rect">
            <a:avLst/>
          </a:prstGeom>
        </p:spPr>
        <p:txBody>
          <a:bodyPr vert="horz" lIns="295059" tIns="147529" rIns="295059" bIns="14752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90866" y="28903859"/>
            <a:ext cx="17006676" cy="1008274"/>
          </a:xfrm>
          <a:prstGeom prst="rect">
            <a:avLst/>
          </a:prstGeom>
        </p:spPr>
        <p:txBody>
          <a:bodyPr vert="horz" lIns="295059" tIns="147529" rIns="295059" bIns="147529" rtlCol="0" anchor="ctr"/>
          <a:lstStyle>
            <a:lvl1pPr algn="l">
              <a:defRPr sz="39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625118" y="25318886"/>
            <a:ext cx="904611" cy="1610438"/>
          </a:xfrm>
          <a:prstGeom prst="rect">
            <a:avLst/>
          </a:prstGeom>
        </p:spPr>
        <p:txBody>
          <a:bodyPr vert="horz" lIns="295059" tIns="147529" rIns="295059" bIns="147529" rtlCol="0" anchor="ctr"/>
          <a:lstStyle>
            <a:lvl1pPr algn="l">
              <a:defRPr sz="39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0BF5D00C-9EE2-6244-85E9-D75F27186A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20071047" y="25206856"/>
            <a:ext cx="576688" cy="1904517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295059" tIns="147529" rIns="295059" bIns="147529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5519721" y="21497000"/>
            <a:ext cx="11582225" cy="542767"/>
          </a:xfrm>
          <a:prstGeom prst="rect">
            <a:avLst/>
          </a:prstGeom>
        </p:spPr>
        <p:txBody>
          <a:bodyPr vert="horz" lIns="295059" tIns="147529" rIns="295059" bIns="147529" rtlCol="0" anchor="ctr"/>
          <a:lstStyle>
            <a:lvl1pPr algn="l">
              <a:defRPr sz="3900">
                <a:solidFill>
                  <a:srgbClr val="FFFFFF"/>
                </a:solidFill>
              </a:defRPr>
            </a:lvl1pPr>
          </a:lstStyle>
          <a:p>
            <a:fld id="{BA21C9ED-0F46-0948-9A70-F06462561032}" type="datetimeFigureOut">
              <a:rPr lang="en-US" smtClean="0"/>
              <a:pPr/>
              <a:t>7/7/2025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2950586" rtl="0" eaLnBrk="1" latinLnBrk="0" hangingPunct="1">
        <a:spcBef>
          <a:spcPct val="0"/>
        </a:spcBef>
        <a:buNone/>
        <a:defRPr sz="23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1106470" indent="-1106470" algn="l" defTabSz="2950586" rtl="0" eaLnBrk="1" latinLnBrk="0" hangingPunct="1">
        <a:spcBef>
          <a:spcPct val="20000"/>
        </a:spcBef>
        <a:buFont typeface="Arial" pitchFamily="34" charset="0"/>
        <a:buChar char="»"/>
        <a:defRPr sz="9000" kern="1200">
          <a:solidFill>
            <a:schemeClr val="tx2"/>
          </a:solidFill>
          <a:latin typeface="+mn-lt"/>
          <a:ea typeface="+mn-ea"/>
          <a:cs typeface="+mn-cs"/>
        </a:defRPr>
      </a:lvl1pPr>
      <a:lvl2pPr marL="2397351" indent="-922058" algn="l" defTabSz="2950586" rtl="0" eaLnBrk="1" latinLnBrk="0" hangingPunct="1">
        <a:spcBef>
          <a:spcPct val="20000"/>
        </a:spcBef>
        <a:buFont typeface="Arial" pitchFamily="34" charset="0"/>
        <a:buChar char="˃"/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3688232" indent="-737646" algn="l" defTabSz="2950586" rtl="0" eaLnBrk="1" latinLnBrk="0" hangingPunct="1">
        <a:spcBef>
          <a:spcPct val="20000"/>
        </a:spcBef>
        <a:buFont typeface="Calibri" pitchFamily="34" charset="0"/>
        <a:buChar char="+"/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5163525" indent="-737646" algn="l" defTabSz="2950586" rtl="0" eaLnBrk="1" latinLnBrk="0" hangingPunct="1">
        <a:spcBef>
          <a:spcPct val="20000"/>
        </a:spcBef>
        <a:buFont typeface="Arial" pitchFamily="34" charset="0"/>
        <a:buChar char="–"/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6638818" indent="-737646" algn="l" defTabSz="2950586" rtl="0" eaLnBrk="1" latinLnBrk="0" hangingPunct="1">
        <a:spcBef>
          <a:spcPct val="20000"/>
        </a:spcBef>
        <a:buFont typeface="Arial" pitchFamily="34" charset="0"/>
        <a:buChar char="»"/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8114111" indent="-737646" algn="l" defTabSz="2950586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9589404" indent="-737646" algn="l" defTabSz="2950586" rtl="0" eaLnBrk="1" latinLnBrk="0" hangingPunct="1">
        <a:spcBef>
          <a:spcPct val="20000"/>
        </a:spcBef>
        <a:buFont typeface="Calibri" pitchFamily="34" charset="0"/>
        <a:buChar char="+"/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1064697" indent="-737646" algn="l" defTabSz="2950586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2539990" indent="-737646" algn="l" defTabSz="2950586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5058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5293" algn="l" defTabSz="295058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0586" algn="l" defTabSz="295058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5879" algn="l" defTabSz="295058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1172" algn="l" defTabSz="295058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76465" algn="l" defTabSz="295058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1758" algn="l" defTabSz="295058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27051" algn="l" defTabSz="295058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2344" algn="l" defTabSz="295058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0.jp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8.png"/><Relationship Id="rId5" Type="http://schemas.openxmlformats.org/officeDocument/2006/relationships/image" Target="../media/image4.PNG"/><Relationship Id="rId10" Type="http://schemas.openxmlformats.org/officeDocument/2006/relationships/image" Target="../media/image6.emf"/><Relationship Id="rId4" Type="http://schemas.openxmlformats.org/officeDocument/2006/relationships/image" Target="../media/image3.PNG"/><Relationship Id="rId9" Type="http://schemas.openxmlformats.org/officeDocument/2006/relationships/image" Target="../media/image5.emf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08147" y="55262"/>
            <a:ext cx="17944184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300" b="1" dirty="0">
                <a:solidFill>
                  <a:srgbClr val="FF0000"/>
                </a:solidFill>
                <a:latin typeface="Bookman Old Style" panose="02050604050505020204" pitchFamily="18" charset="0"/>
                <a:cs typeface="Helvetica"/>
              </a:rPr>
              <a:t>GENERATION OF TRAIN OF ULTRASHORT PULSES (USP) THROUGH THE PROPAGATION OF PERIODIC WAVE THROUGH DISPERSION DECREASING PHOTONIC CRYSTAL FIBERS (PCF)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76469" y="2025575"/>
            <a:ext cx="1892897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900" b="1" dirty="0">
                <a:solidFill>
                  <a:srgbClr val="002060"/>
                </a:solidFill>
                <a:latin typeface="Bookman Old Style" panose="02050604050505020204" pitchFamily="18" charset="0"/>
                <a:cs typeface="Helvetica"/>
              </a:rPr>
              <a:t>S.O.Atuba</a:t>
            </a:r>
            <a:r>
              <a:rPr lang="en-US" sz="2800" b="1" baseline="30000" dirty="0">
                <a:solidFill>
                  <a:srgbClr val="002060"/>
                </a:solidFill>
                <a:latin typeface="Bookman Old Style" panose="02050604050505020204" pitchFamily="18" charset="0"/>
                <a:cs typeface="Helvetica"/>
              </a:rPr>
              <a:t>1</a:t>
            </a:r>
            <a:r>
              <a:rPr lang="en-US" sz="2900" b="1" dirty="0">
                <a:solidFill>
                  <a:srgbClr val="002060"/>
                </a:solidFill>
                <a:latin typeface="Bookman Old Style" panose="02050604050505020204" pitchFamily="18" charset="0"/>
                <a:cs typeface="Helvetica"/>
              </a:rPr>
              <a:t>, </a:t>
            </a:r>
            <a:r>
              <a:rPr lang="en-US" sz="2900" b="1" dirty="0" err="1">
                <a:solidFill>
                  <a:srgbClr val="002060"/>
                </a:solidFill>
                <a:latin typeface="Bookman Old Style" panose="02050604050505020204" pitchFamily="18" charset="0"/>
                <a:cs typeface="Helvetica"/>
              </a:rPr>
              <a:t>K.Nakkeeran</a:t>
            </a:r>
            <a:r>
              <a:rPr lang="en-US" sz="2900" b="1" dirty="0">
                <a:solidFill>
                  <a:srgbClr val="002060"/>
                </a:solidFill>
                <a:latin typeface="Bookman Old Style" panose="02050604050505020204" pitchFamily="18" charset="0"/>
                <a:cs typeface="Helvetica"/>
              </a:rPr>
              <a:t> </a:t>
            </a:r>
            <a:r>
              <a:rPr lang="en-US" sz="2900" b="1" baseline="30000" dirty="0">
                <a:solidFill>
                  <a:srgbClr val="002060"/>
                </a:solidFill>
                <a:latin typeface="Bookman Old Style" panose="02050604050505020204" pitchFamily="18" charset="0"/>
                <a:cs typeface="Helvetica"/>
              </a:rPr>
              <a:t>1</a:t>
            </a:r>
            <a:r>
              <a:rPr lang="en-US" sz="2900" b="1" dirty="0">
                <a:solidFill>
                  <a:srgbClr val="002060"/>
                </a:solidFill>
                <a:latin typeface="Bookman Old Style" panose="02050604050505020204" pitchFamily="18" charset="0"/>
                <a:cs typeface="Helvetica"/>
              </a:rPr>
              <a:t>, K.W. Chow</a:t>
            </a:r>
            <a:r>
              <a:rPr lang="en-US" sz="2900" b="1" baseline="30000" dirty="0">
                <a:solidFill>
                  <a:srgbClr val="002060"/>
                </a:solidFill>
                <a:latin typeface="Bookman Old Style" panose="02050604050505020204" pitchFamily="18" charset="0"/>
                <a:cs typeface="Helvetica"/>
              </a:rPr>
              <a:t>2</a:t>
            </a:r>
            <a:r>
              <a:rPr lang="en-US" sz="2900" b="1" dirty="0">
                <a:solidFill>
                  <a:srgbClr val="002060"/>
                </a:solidFill>
                <a:latin typeface="Bookman Old Style" panose="02050604050505020204" pitchFamily="18" charset="0"/>
                <a:cs typeface="Helvetica"/>
              </a:rPr>
              <a:t>, K. Senthilnathan</a:t>
            </a:r>
            <a:r>
              <a:rPr lang="en-US" sz="2900" b="1" baseline="30000" dirty="0">
                <a:solidFill>
                  <a:srgbClr val="002060"/>
                </a:solidFill>
                <a:latin typeface="Bookman Old Style" panose="02050604050505020204" pitchFamily="18" charset="0"/>
                <a:cs typeface="Helvetica"/>
              </a:rPr>
              <a:t>3</a:t>
            </a:r>
            <a:r>
              <a:rPr lang="en-US" sz="2900" b="1" dirty="0">
                <a:solidFill>
                  <a:srgbClr val="002060"/>
                </a:solidFill>
                <a:latin typeface="Bookman Old Style" panose="02050604050505020204" pitchFamily="18" charset="0"/>
                <a:cs typeface="Helvetica"/>
              </a:rPr>
              <a:t>, P. Ramesh Babu</a:t>
            </a:r>
            <a:r>
              <a:rPr lang="en-US" sz="2900" b="1" baseline="30000" dirty="0">
                <a:solidFill>
                  <a:srgbClr val="002060"/>
                </a:solidFill>
                <a:latin typeface="Bookman Old Style" panose="02050604050505020204" pitchFamily="18" charset="0"/>
                <a:cs typeface="Helvetica"/>
              </a:rPr>
              <a:t>3</a:t>
            </a:r>
            <a:r>
              <a:rPr lang="en-US" sz="2900" b="1" dirty="0">
                <a:solidFill>
                  <a:srgbClr val="002060"/>
                </a:solidFill>
                <a:latin typeface="Bookman Old Style" panose="02050604050505020204" pitchFamily="18" charset="0"/>
                <a:cs typeface="Helvetica"/>
              </a:rPr>
              <a:t> and A.Manimegalai</a:t>
            </a:r>
            <a:r>
              <a:rPr lang="en-US" sz="2900" b="1" baseline="30000" dirty="0">
                <a:solidFill>
                  <a:srgbClr val="002060"/>
                </a:solidFill>
                <a:latin typeface="Bookman Old Style" panose="02050604050505020204" pitchFamily="18" charset="0"/>
                <a:cs typeface="Helvetica"/>
              </a:rPr>
              <a:t>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81967" y="6692725"/>
            <a:ext cx="9798272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9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METHODOLOGY</a:t>
            </a:r>
          </a:p>
          <a:p>
            <a:pPr algn="just"/>
            <a:r>
              <a:rPr lang="en-GB" sz="2900" dirty="0">
                <a:latin typeface="Bookman Old Style" panose="02050604050505020204" pitchFamily="18" charset="0"/>
              </a:rPr>
              <a:t>We considered a light wave propagation in tapered PCFs wherein the wave propagation is governed by the variable coefﬁcient nonlinear Schrödinger equation (NLSE). We solve it directly by means of the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2900" b="1" dirty="0" err="1">
                <a:latin typeface="Bookman Old Style" panose="02050604050505020204" pitchFamily="18" charset="0"/>
              </a:rPr>
              <a:t>Hirota</a:t>
            </a:r>
            <a:r>
              <a:rPr lang="en-GB" sz="2900" b="1" dirty="0">
                <a:latin typeface="Bookman Old Style" panose="02050604050505020204" pitchFamily="18" charset="0"/>
              </a:rPr>
              <a:t> bilinear method </a:t>
            </a:r>
            <a:r>
              <a:rPr lang="en-GB" sz="2900" dirty="0">
                <a:latin typeface="Bookman Old Style" panose="02050604050505020204" pitchFamily="18" charset="0"/>
              </a:rPr>
              <a:t>(using theta function identities 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2900" b="1" dirty="0">
                <a:latin typeface="Bookman Old Style" panose="02050604050505020204" pitchFamily="18" charset="0"/>
              </a:rPr>
              <a:t>Self-similar analysis</a:t>
            </a:r>
          </a:p>
          <a:p>
            <a:pPr algn="just"/>
            <a:r>
              <a:rPr lang="en-GB" sz="2900" dirty="0">
                <a:latin typeface="Bookman Old Style" panose="02050604050505020204" pitchFamily="18" charset="0"/>
              </a:rPr>
              <a:t>For both approaches, exact chirped periodic waves were obtained. These waves demand the exponentially varying dispersion and nonlinearity. We arrived at similar expressions with both techniques.</a:t>
            </a:r>
          </a:p>
          <a:p>
            <a:pPr algn="just"/>
            <a:endParaRPr lang="en-GB" sz="2900" dirty="0">
              <a:latin typeface="Bookman Old Style" panose="020506040505050202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3094" y="4188271"/>
            <a:ext cx="9713385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9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INTRODUCTION</a:t>
            </a:r>
          </a:p>
          <a:p>
            <a:pPr algn="just"/>
            <a:r>
              <a:rPr lang="en-GB" sz="2900" dirty="0">
                <a:latin typeface="Bookman Old Style" panose="02050604050505020204" pitchFamily="18" charset="0"/>
              </a:rPr>
              <a:t>The aim of this work is to generate train of USP with high-repetition-rate. High-repetition-rate USP are widely used in optical communication, optical imaging, medicine and modern instrumentation. </a:t>
            </a:r>
            <a:endParaRPr lang="en-GB" sz="2900" dirty="0"/>
          </a:p>
        </p:txBody>
      </p:sp>
      <p:sp>
        <p:nvSpPr>
          <p:cNvPr id="11" name="TextBox 10"/>
          <p:cNvSpPr txBox="1"/>
          <p:nvPr/>
        </p:nvSpPr>
        <p:spPr>
          <a:xfrm>
            <a:off x="4413784" y="3695828"/>
            <a:ext cx="1205058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6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81967" y="12580468"/>
                <a:ext cx="10049400" cy="32162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GB" sz="2900" b="1" dirty="0">
                    <a:solidFill>
                      <a:srgbClr val="FF0000"/>
                    </a:solidFill>
                    <a:latin typeface="Bookman Old Style" panose="02050604050505020204" pitchFamily="18" charset="0"/>
                  </a:rPr>
                  <a:t>SUMMARY OF THE TECHNIQUES</a:t>
                </a:r>
              </a:p>
              <a:p>
                <a:pPr algn="just"/>
                <a:r>
                  <a:rPr lang="en-GB" sz="2900" dirty="0">
                    <a:latin typeface="Bookman Old Style" panose="02050604050505020204" pitchFamily="18" charset="0"/>
                  </a:rPr>
                  <a:t>We described the pulse propagation using the nonlinear Schrödinger wave equation (NLSE) given by;</a:t>
                </a:r>
              </a:p>
              <a:p>
                <a:pPr algn="just"/>
                <a:r>
                  <a:rPr lang="en-GB" sz="2900" dirty="0">
                    <a:latin typeface="Bookman Old Style" panose="0205060405050502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9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900" i="1">
                            <a:latin typeface="Cambria Math"/>
                          </a:rPr>
                          <m:t>𝑖𝐴</m:t>
                        </m:r>
                      </m:e>
                      <m:sub>
                        <m:r>
                          <a:rPr lang="en-GB" sz="2900" i="1">
                            <a:latin typeface="Cambria Math"/>
                          </a:rPr>
                          <m:t>𝑧</m:t>
                        </m:r>
                      </m:sub>
                    </m:sSub>
                    <m:r>
                      <a:rPr lang="en-GB" sz="2900" i="1">
                        <a:latin typeface="Cambria Math"/>
                      </a:rPr>
                      <m:t>+</m:t>
                    </m:r>
                    <m:r>
                      <a:rPr lang="en-GB" sz="2900" i="1">
                        <a:latin typeface="Cambria Math"/>
                      </a:rPr>
                      <m:t>𝑝</m:t>
                    </m:r>
                    <m:d>
                      <m:dPr>
                        <m:ctrlPr>
                          <a:rPr lang="en-GB" sz="29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900" i="1">
                            <a:latin typeface="Cambria Math"/>
                          </a:rPr>
                          <m:t>𝑧</m:t>
                        </m:r>
                      </m:e>
                    </m:d>
                    <m:sSub>
                      <m:sSubPr>
                        <m:ctrlPr>
                          <a:rPr lang="en-GB" sz="29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900" i="1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GB" sz="2900" i="1">
                            <a:latin typeface="Cambria Math"/>
                          </a:rPr>
                          <m:t>𝑡𝑡</m:t>
                        </m:r>
                      </m:sub>
                    </m:sSub>
                    <m:r>
                      <a:rPr lang="en-GB" sz="2900" i="1">
                        <a:latin typeface="Cambria Math"/>
                      </a:rPr>
                      <m:t>+</m:t>
                    </m:r>
                    <m:r>
                      <a:rPr lang="en-GB" sz="2900" i="1">
                        <a:latin typeface="Cambria Math"/>
                      </a:rPr>
                      <m:t>𝑞</m:t>
                    </m:r>
                    <m:d>
                      <m:dPr>
                        <m:ctrlPr>
                          <a:rPr lang="en-GB" sz="29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900" i="1">
                            <a:latin typeface="Cambria Math"/>
                          </a:rPr>
                          <m:t>𝑧</m:t>
                        </m:r>
                      </m:e>
                    </m:d>
                    <m:sSup>
                      <m:sSupPr>
                        <m:ctrlPr>
                          <a:rPr lang="en-GB" sz="29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900" i="1">
                            <a:latin typeface="Cambria Math"/>
                          </a:rPr>
                          <m:t>|</m:t>
                        </m:r>
                        <m:r>
                          <a:rPr lang="en-GB" sz="2900" i="1">
                            <a:latin typeface="Cambria Math"/>
                          </a:rPr>
                          <m:t>𝐴</m:t>
                        </m:r>
                        <m:r>
                          <a:rPr lang="en-GB" sz="2900" i="1">
                            <a:latin typeface="Cambria Math"/>
                          </a:rPr>
                          <m:t>|</m:t>
                        </m:r>
                      </m:e>
                      <m:sup>
                        <m:r>
                          <a:rPr lang="en-GB" sz="29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2900" i="1">
                        <a:latin typeface="Cambria Math"/>
                      </a:rPr>
                      <m:t>𝐴</m:t>
                    </m:r>
                    <m:r>
                      <a:rPr lang="en-GB" sz="2900" i="1">
                        <a:latin typeface="Cambria Math"/>
                      </a:rPr>
                      <m:t>=−</m:t>
                    </m:r>
                    <m:r>
                      <a:rPr lang="en-GB" sz="2900" i="1">
                        <a:latin typeface="Cambria Math"/>
                      </a:rPr>
                      <m:t>𝑖</m:t>
                    </m:r>
                    <m:r>
                      <a:rPr lang="en-GB" sz="2900" i="1">
                        <a:latin typeface="Cambria Math"/>
                      </a:rPr>
                      <m:t>𝛾</m:t>
                    </m:r>
                    <m:r>
                      <a:rPr lang="en-GB" sz="2900" i="1">
                        <a:latin typeface="Cambria Math"/>
                      </a:rPr>
                      <m:t>𝐴</m:t>
                    </m:r>
                    <m:r>
                      <a:rPr lang="en-GB" sz="2900" i="1">
                        <a:latin typeface="Cambria Math"/>
                      </a:rPr>
                      <m:t>                            </m:t>
                    </m:r>
                  </m:oMath>
                </a14:m>
                <a:r>
                  <a:rPr lang="en-GB" sz="2900" dirty="0">
                    <a:latin typeface="Bookman Old Style" panose="02050604050505020204" pitchFamily="18" charset="0"/>
                  </a:rPr>
                  <a:t>(1)</a:t>
                </a:r>
              </a:p>
              <a:p>
                <a:pPr algn="just"/>
                <a:r>
                  <a:rPr lang="en-GB" sz="2900" dirty="0">
                    <a:latin typeface="Bookman Old Style" panose="02050604050505020204" pitchFamily="18" charset="0"/>
                  </a:rPr>
                  <a:t>Where p(z), q(z) and </a:t>
                </a:r>
                <a:r>
                  <a:rPr lang="el-GR" sz="2900" dirty="0">
                    <a:latin typeface="Bookman Old Style" panose="02050604050505020204" pitchFamily="18" charset="0"/>
                  </a:rPr>
                  <a:t>γ</a:t>
                </a:r>
                <a:r>
                  <a:rPr lang="en-GB" sz="2900" dirty="0">
                    <a:latin typeface="Bookman Old Style" panose="02050604050505020204" pitchFamily="18" charset="0"/>
                  </a:rPr>
                  <a:t> are the dispersion, nonlinearity and loss/gain parameters. Equations 2 and 3 were obtained. 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967" y="12580468"/>
                <a:ext cx="10049400" cy="3216265"/>
              </a:xfrm>
              <a:prstGeom prst="rect">
                <a:avLst/>
              </a:prstGeom>
              <a:blipFill rotWithShape="1">
                <a:blip r:embed="rId3"/>
                <a:stretch>
                  <a:fillRect l="-1273" t="-2087" r="-1334" b="-47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11070167" y="27246898"/>
            <a:ext cx="1041180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9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CONCLUSION </a:t>
            </a:r>
          </a:p>
          <a:p>
            <a:pPr algn="just"/>
            <a:r>
              <a:rPr lang="en-GB" sz="2900" dirty="0">
                <a:latin typeface="Bookman Old Style" panose="02050604050505020204" pitchFamily="18" charset="0"/>
              </a:rPr>
              <a:t>This proposed technique</a:t>
            </a:r>
            <a:r>
              <a:rPr lang="en-GB" sz="3200" dirty="0"/>
              <a:t> </a:t>
            </a:r>
            <a:r>
              <a:rPr lang="en-GB" sz="2900" dirty="0">
                <a:latin typeface="Bookman Old Style" panose="02050604050505020204" pitchFamily="18" charset="0"/>
              </a:rPr>
              <a:t>can generate a high-repetition rate with negligible pedestal. 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0171" y="13327883"/>
            <a:ext cx="5138296" cy="468433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1233" y="13327883"/>
            <a:ext cx="5314709" cy="468433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0700466" y="17841754"/>
                <a:ext cx="10897935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GB" sz="2200" dirty="0">
                    <a:latin typeface="Bookman Old Style" panose="02050604050505020204" pitchFamily="18" charset="0"/>
                  </a:rPr>
                  <a:t>Fig. 3: Intensity profile of initial (blue lines), </a:t>
                </a:r>
                <a14:m>
                  <m:oMath xmlns:m="http://schemas.openxmlformats.org/officeDocument/2006/math">
                    <m:r>
                      <a:rPr lang="en-GB" sz="2200" b="0" i="1" smtClean="0">
                        <a:latin typeface="Cambria Math"/>
                      </a:rPr>
                      <m:t>𝑧</m:t>
                    </m:r>
                    <m:r>
                      <a:rPr lang="en-GB" sz="2200" b="0" i="1" smtClean="0">
                        <a:latin typeface="Cambria Math"/>
                      </a:rPr>
                      <m:t>=0 </m:t>
                    </m:r>
                  </m:oMath>
                </a14:m>
                <a:r>
                  <a:rPr lang="en-GB" sz="2200" dirty="0">
                    <a:latin typeface="Bookman Old Style" panose="02050604050505020204" pitchFamily="18" charset="0"/>
                  </a:rPr>
                  <a:t> and compressed output (red lines), </a:t>
                </a:r>
                <a14:m>
                  <m:oMath xmlns:m="http://schemas.openxmlformats.org/officeDocument/2006/math">
                    <m:r>
                      <a:rPr lang="en-GB" sz="2200" b="0" i="1" smtClean="0">
                        <a:latin typeface="Cambria Math"/>
                      </a:rPr>
                      <m:t>𝑧</m:t>
                    </m:r>
                    <m:r>
                      <a:rPr lang="en-GB" sz="2200" b="0" i="1" smtClean="0">
                        <a:latin typeface="Cambria Math"/>
                      </a:rPr>
                      <m:t>=4</m:t>
                    </m:r>
                    <m:sSub>
                      <m:sSubPr>
                        <m:ctrlPr>
                          <a:rPr lang="en-GB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200" b="0" i="1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GB" sz="2200" b="0" i="1" smtClean="0">
                            <a:latin typeface="Cambria Math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en-GB" sz="2200" dirty="0">
                    <a:latin typeface="Bookman Old Style" panose="02050604050505020204" pitchFamily="18" charset="0"/>
                  </a:rPr>
                  <a:t> of the periodic wave solution of Eq. (3) through a PCF. The physical parameters are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200" b="0" i="1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GB" sz="2200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2200" dirty="0">
                    <a:latin typeface="Bookman Old Style" panose="02050604050505020204" pitchFamily="18" charset="0"/>
                  </a:rPr>
                  <a:t>=0.027240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2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200" b="0" i="1" dirty="0" smtClean="0">
                            <a:latin typeface="Cambria Math"/>
                          </a:rPr>
                          <m:t>𝑝𝑠</m:t>
                        </m:r>
                      </m:e>
                      <m:sup>
                        <m:r>
                          <a:rPr lang="en-GB" sz="2200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2200" b="0" i="1" dirty="0" smtClean="0">
                        <a:latin typeface="Cambria Math"/>
                      </a:rPr>
                      <m:t>/</m:t>
                    </m:r>
                    <m:r>
                      <a:rPr lang="en-GB" sz="2200" b="0" i="1" dirty="0" smtClean="0">
                        <a:latin typeface="Cambria Math"/>
                      </a:rPr>
                      <m:t>𝑚</m:t>
                    </m:r>
                  </m:oMath>
                </a14:m>
                <a:r>
                  <a:rPr lang="en-GB" sz="2200" dirty="0">
                    <a:latin typeface="Bookman Old Style" panose="020506040505050202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200" b="0" i="1" smtClean="0">
                            <a:latin typeface="Cambria Math"/>
                          </a:rPr>
                          <m:t>𝑞</m:t>
                        </m:r>
                      </m:e>
                      <m:sub>
                        <m:r>
                          <a:rPr lang="en-GB" sz="2200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2200" dirty="0">
                    <a:latin typeface="Bookman Old Style" panose="02050604050505020204" pitchFamily="18" charset="0"/>
                  </a:rPr>
                  <a:t>=0.001519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2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200" b="0" i="1" dirty="0" smtClean="0">
                            <a:latin typeface="Cambria Math"/>
                          </a:rPr>
                          <m:t>𝑊</m:t>
                        </m:r>
                      </m:e>
                      <m:sup>
                        <m:r>
                          <a:rPr lang="en-GB" sz="2200" b="0" i="1" dirty="0" smtClean="0">
                            <a:latin typeface="Cambria Math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GB" sz="22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200" b="0" i="1" dirty="0" smtClean="0"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en-GB" sz="2200" b="0" i="1" dirty="0" smtClean="0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2200" dirty="0">
                    <a:latin typeface="Bookman Old Style" panose="020506040505050202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2200" i="1" smtClean="0">
                        <a:latin typeface="Cambria Math"/>
                        <a:ea typeface="Cambria Math"/>
                      </a:rPr>
                      <m:t>𝛾</m:t>
                    </m:r>
                    <m:r>
                      <a:rPr lang="en-GB" sz="2200" b="0" i="1" smtClean="0">
                        <a:latin typeface="Cambria Math"/>
                        <a:ea typeface="Cambria Math"/>
                      </a:rPr>
                      <m:t>=0.0008 </m:t>
                    </m:r>
                    <m:sSup>
                      <m:sSupPr>
                        <m:ctrlPr>
                          <a:rPr lang="en-GB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200" i="1" dirty="0"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en-GB" sz="2200" i="1" dirty="0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GB" sz="2200" b="0" i="1" dirty="0" smtClean="0">
                        <a:latin typeface="Cambria Math"/>
                      </a:rPr>
                      <m:t>, </m:t>
                    </m:r>
                    <m:r>
                      <m:rPr>
                        <m:sty m:val="p"/>
                      </m:rPr>
                      <a:rPr lang="el-GR" sz="2200" b="0" i="1" smtClean="0">
                        <a:latin typeface="Cambria Math"/>
                        <a:ea typeface="Cambria Math"/>
                      </a:rPr>
                      <m:t>σ</m:t>
                    </m:r>
                    <m:r>
                      <a:rPr lang="en-GB" sz="2200" b="0" i="1" smtClean="0">
                        <a:latin typeface="Cambria Math"/>
                        <a:ea typeface="Cambria Math"/>
                      </a:rPr>
                      <m:t>=0.0121</m:t>
                    </m:r>
                    <m:sSup>
                      <m:sSupPr>
                        <m:ctrlPr>
                          <a:rPr lang="en-GB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200" i="1" dirty="0"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en-GB" sz="2200" i="1" dirty="0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GB" sz="2200" b="0" i="1" smtClean="0">
                        <a:latin typeface="Cambria Math"/>
                        <a:ea typeface="Cambria Math"/>
                      </a:rPr>
                      <m:t>, </m:t>
                    </m:r>
                    <m:sSub>
                      <m:sSubPr>
                        <m:ctrlPr>
                          <a:rPr lang="en-GB" sz="2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sz="2200" b="0" i="1" smtClean="0">
                            <a:latin typeface="Cambria Math"/>
                            <a:ea typeface="Cambria Math"/>
                          </a:rPr>
                          <m:t>𝐿</m:t>
                        </m:r>
                      </m:e>
                      <m:sub>
                        <m:r>
                          <a:rPr lang="en-GB" sz="2200" b="0" i="1" smtClean="0">
                            <a:latin typeface="Cambria Math"/>
                            <a:ea typeface="Cambria Math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en-GB" sz="2200" dirty="0">
                    <a:latin typeface="Bookman Old Style" panose="02050604050505020204" pitchFamily="18" charset="0"/>
                  </a:rPr>
                  <a:t>=19.72 m, </a:t>
                </a:r>
                <a14:m>
                  <m:oMath xmlns:m="http://schemas.openxmlformats.org/officeDocument/2006/math">
                    <m:r>
                      <a:rPr lang="en-GB" sz="2200" b="0" i="1" smtClean="0">
                        <a:latin typeface="Cambria Math"/>
                      </a:rPr>
                      <m:t>𝑘</m:t>
                    </m:r>
                    <m:r>
                      <a:rPr lang="en-GB" sz="2200" b="0" i="1" smtClean="0">
                        <a:latin typeface="Cambria Math"/>
                      </a:rPr>
                      <m:t>=0.7.</m:t>
                    </m:r>
                  </m:oMath>
                </a14:m>
                <a:endParaRPr lang="en-GB" sz="2200" dirty="0">
                  <a:latin typeface="Bookman Old Style" panose="02050604050505020204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00466" y="17841754"/>
                <a:ext cx="10897935" cy="1446550"/>
              </a:xfrm>
              <a:prstGeom prst="rect">
                <a:avLst/>
              </a:prstGeom>
              <a:blipFill rotWithShape="1">
                <a:blip r:embed="rId6"/>
                <a:stretch>
                  <a:fillRect l="-671" t="-2110" r="-783" b="-80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03523" y="17225954"/>
                <a:ext cx="9937433" cy="9065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r>
                      <a:rPr lang="en-GB" sz="2600" i="1" smtClean="0">
                        <a:latin typeface="Cambria Math"/>
                      </a:rPr>
                      <m:t> </m:t>
                    </m:r>
                    <m:r>
                      <a:rPr lang="en-GB" sz="2600" i="1">
                        <a:latin typeface="Cambria Math"/>
                      </a:rPr>
                      <m:t>𝐴</m:t>
                    </m:r>
                    <m:r>
                      <a:rPr lang="en-GB" sz="2600" i="1">
                        <a:latin typeface="Cambria Math"/>
                      </a:rPr>
                      <m:t>=</m:t>
                    </m:r>
                    <m:r>
                      <a:rPr lang="en-GB" sz="2600" i="1">
                        <a:latin typeface="Cambria Math"/>
                      </a:rPr>
                      <m:t>𝑘</m:t>
                    </m:r>
                    <m:rad>
                      <m:radPr>
                        <m:degHide m:val="on"/>
                        <m:ctrlPr>
                          <a:rPr lang="en-GB" sz="26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d>
                          <m:dPr>
                            <m:ctrlPr>
                              <a:rPr lang="en-GB" sz="2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600" i="1">
                                    <a:latin typeface="Cambria Math"/>
                                  </a:rPr>
                                  <m:t>2</m:t>
                                </m:r>
                                <m:sSub>
                                  <m:sSubPr>
                                    <m:ctrlPr>
                                      <a:rPr lang="en-GB" sz="2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600" i="1">
                                        <a:latin typeface="Cambria Math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GB" sz="2600" i="1"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GB" sz="2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600" i="1">
                                        <a:latin typeface="Cambria Math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GB" sz="2600" i="1"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</m:rad>
                    <m:r>
                      <a:rPr lang="en-GB" sz="2600" i="1">
                        <a:latin typeface="Cambria Math"/>
                      </a:rPr>
                      <m:t>𝑒𝑥𝑝</m:t>
                    </m:r>
                    <m:d>
                      <m:dPr>
                        <m:begChr m:val="{"/>
                        <m:endChr m:val="}"/>
                        <m:ctrlPr>
                          <a:rPr lang="en-GB" sz="2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GB" sz="2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600" i="1">
                                    <a:latin typeface="Cambria Math"/>
                                  </a:rPr>
                                  <m:t>𝜎</m:t>
                                </m:r>
                              </m:num>
                              <m:den>
                                <m:r>
                                  <a:rPr lang="en-GB" sz="2600" i="1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GB" sz="2600" i="1">
                                <a:latin typeface="Cambria Math"/>
                              </a:rPr>
                              <m:t>−</m:t>
                            </m:r>
                            <m:r>
                              <a:rPr lang="en-GB" sz="2600" i="1">
                                <a:latin typeface="Cambria Math"/>
                              </a:rPr>
                              <m:t>𝛾</m:t>
                            </m:r>
                          </m:e>
                        </m:d>
                        <m:r>
                          <a:rPr lang="en-GB" sz="2600" i="1">
                            <a:latin typeface="Cambria Math"/>
                          </a:rPr>
                          <m:t>𝑧</m:t>
                        </m:r>
                        <m:r>
                          <a:rPr lang="en-GB" sz="2600" i="1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en-GB" sz="2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600" i="1">
                                <a:latin typeface="Cambria Math"/>
                              </a:rPr>
                              <m:t>𝑖</m:t>
                            </m:r>
                            <m:sSub>
                              <m:sSubPr>
                                <m:ctrlPr>
                                  <a:rPr lang="en-GB" sz="2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600" i="1">
                                    <a:latin typeface="Cambria Math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GB" sz="2600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GB" sz="2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600" i="1">
                                    <a:latin typeface="Cambria Math"/>
                                  </a:rPr>
                                  <m:t>2</m:t>
                                </m:r>
                                <m:sSup>
                                  <m:sSupPr>
                                    <m:ctrlPr>
                                      <a:rPr lang="en-GB" sz="2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600" i="1">
                                        <a:latin typeface="Cambria Math"/>
                                      </a:rPr>
                                      <m:t>𝑘</m:t>
                                    </m:r>
                                  </m:e>
                                  <m:sup>
                                    <m:r>
                                      <a:rPr lang="en-GB" sz="26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2600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d>
                            <m:sSup>
                              <m:sSupPr>
                                <m:ctrlPr>
                                  <a:rPr lang="en-GB" sz="26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2600" i="1">
                                    <a:latin typeface="Cambria Math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GB" sz="2600" i="1">
                                    <a:latin typeface="Cambria Math"/>
                                  </a:rPr>
                                  <m:t>𝜎</m:t>
                                </m:r>
                                <m:r>
                                  <a:rPr lang="en-GB" sz="2600" i="1">
                                    <a:latin typeface="Cambria Math"/>
                                  </a:rPr>
                                  <m:t>𝑧</m:t>
                                </m:r>
                              </m:sup>
                            </m:sSup>
                          </m:num>
                          <m:den>
                            <m:r>
                              <a:rPr lang="en-GB" sz="2600" i="1">
                                <a:latin typeface="Cambria Math"/>
                              </a:rPr>
                              <m:t>𝜎</m:t>
                            </m:r>
                          </m:den>
                        </m:f>
                        <m:r>
                          <a:rPr lang="en-GB" sz="2600" i="1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GB" sz="2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600" i="1">
                                <a:latin typeface="Cambria Math"/>
                              </a:rPr>
                              <m:t>𝑖</m:t>
                            </m:r>
                            <m:r>
                              <a:rPr lang="en-GB" sz="2600" i="1">
                                <a:latin typeface="Cambria Math"/>
                              </a:rPr>
                              <m:t>𝜎</m:t>
                            </m:r>
                            <m:sSup>
                              <m:sSupPr>
                                <m:ctrlPr>
                                  <a:rPr lang="en-GB" sz="26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2600" i="1">
                                    <a:latin typeface="Cambria Math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GB" sz="2600" i="1">
                                    <a:latin typeface="Cambria Math"/>
                                  </a:rPr>
                                  <m:t>𝜎</m:t>
                                </m:r>
                                <m:r>
                                  <a:rPr lang="en-GB" sz="2600" i="1">
                                    <a:latin typeface="Cambria Math"/>
                                  </a:rPr>
                                  <m:t>𝑧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n-GB" sz="26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2600" i="1">
                                    <a:latin typeface="Cambria Math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GB" sz="26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GB" sz="2600" i="1">
                                <a:latin typeface="Cambria Math"/>
                              </a:rPr>
                              <m:t>4</m:t>
                            </m:r>
                            <m:sSub>
                              <m:sSubPr>
                                <m:ctrlPr>
                                  <a:rPr lang="en-GB" sz="2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600" i="1">
                                    <a:latin typeface="Cambria Math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GB" sz="2600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den>
                        </m:f>
                      </m:e>
                    </m:d>
                    <m:r>
                      <a:rPr lang="en-GB" sz="2600" i="1">
                        <a:latin typeface="Cambria Math"/>
                      </a:rPr>
                      <m:t>𝑐𝑛</m:t>
                    </m:r>
                    <m:d>
                      <m:dPr>
                        <m:ctrlPr>
                          <a:rPr lang="en-GB" sz="2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600" i="1">
                            <a:latin typeface="Cambria Math"/>
                          </a:rPr>
                          <m:t>𝑡</m:t>
                        </m:r>
                        <m:sSup>
                          <m:sSupPr>
                            <m:ctrlPr>
                              <a:rPr lang="en-GB" sz="2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600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GB" sz="2600" i="1">
                                <a:latin typeface="Cambria Math"/>
                              </a:rPr>
                              <m:t>𝜎</m:t>
                            </m:r>
                            <m:r>
                              <a:rPr lang="en-GB" sz="2600" i="1">
                                <a:latin typeface="Cambria Math"/>
                              </a:rPr>
                              <m:t>𝑧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sz="2600" dirty="0">
                    <a:latin typeface="Bookman Old Style" panose="02050604050505020204" pitchFamily="18" charset="0"/>
                  </a:rPr>
                  <a:t>     (3)      </a:t>
                </a:r>
                <a:r>
                  <a:rPr lang="en-GB" sz="2460" dirty="0">
                    <a:latin typeface="Bookman Old Style" panose="02050604050505020204" pitchFamily="18" charset="0"/>
                  </a:rPr>
                  <a:t> </a:t>
                </a:r>
                <a:endParaRPr lang="en-GB" sz="246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523" y="17225954"/>
                <a:ext cx="9937433" cy="906530"/>
              </a:xfrm>
              <a:prstGeom prst="rect">
                <a:avLst/>
              </a:prstGeom>
              <a:blipFill rotWithShape="1">
                <a:blip r:embed="rId7"/>
                <a:stretch>
                  <a:fillRect r="-6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10979894" y="28890690"/>
            <a:ext cx="10048935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9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ACKNOWLEDGEMENTS</a:t>
            </a:r>
          </a:p>
          <a:p>
            <a:pPr algn="just"/>
            <a:r>
              <a:rPr lang="en-GB" sz="3200" dirty="0">
                <a:latin typeface="Bookman Old Style" panose="02050604050505020204" pitchFamily="18" charset="0"/>
              </a:rPr>
              <a:t>This work is supported by TETFUND Nigeria. </a:t>
            </a:r>
            <a:endParaRPr lang="en-GB" sz="2900" b="1" dirty="0">
              <a:solidFill>
                <a:schemeClr val="tx1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66603" y="2564184"/>
            <a:ext cx="193135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baseline="300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Department of Engineering, Fraser Noble Building, King’s College, University of Aberdeen, Aberdeen AB24 3UE, U.K.</a:t>
            </a:r>
          </a:p>
          <a:p>
            <a:pPr algn="ctr"/>
            <a:r>
              <a:rPr lang="en-GB" sz="2400" b="1" baseline="30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Department of Mechanical Engineering, University of Hong Kong, </a:t>
            </a:r>
            <a:r>
              <a:rPr lang="en-GB" sz="2400" b="1" dirty="0" err="1">
                <a:solidFill>
                  <a:schemeClr val="accent1">
                    <a:lumMod val="50000"/>
                  </a:schemeClr>
                </a:solidFill>
              </a:rPr>
              <a:t>Pokfulam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 Road, Hong Kong</a:t>
            </a:r>
          </a:p>
          <a:p>
            <a:pPr algn="ctr"/>
            <a:r>
              <a:rPr lang="en-GB" sz="2400" b="1" baseline="30000" dirty="0">
                <a:solidFill>
                  <a:schemeClr val="accent1">
                    <a:lumMod val="50000"/>
                  </a:schemeClr>
                </a:solidFill>
              </a:rPr>
              <a:t>3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Photonics, Nuclear and Medical Physics Division, School of Advanced Sciences, VIT University, Vellore, India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81967" y="15919314"/>
                <a:ext cx="10138274" cy="13066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r>
                      <a:rPr lang="en-GB" sz="2600" i="1" smtClean="0">
                        <a:latin typeface="Cambria Math"/>
                      </a:rPr>
                      <m:t> </m:t>
                    </m:r>
                    <m:r>
                      <a:rPr lang="en-GB" sz="2600" i="1">
                        <a:latin typeface="Cambria Math"/>
                      </a:rPr>
                      <m:t>𝐴</m:t>
                    </m:r>
                    <m:r>
                      <a:rPr lang="en-GB" sz="2600" i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6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d>
                          <m:dPr>
                            <m:ctrlPr>
                              <a:rPr lang="en-GB" sz="2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600" i="1">
                                    <a:latin typeface="Cambria Math"/>
                                  </a:rPr>
                                  <m:t>2</m:t>
                                </m:r>
                                <m:sSub>
                                  <m:sSubPr>
                                    <m:ctrlPr>
                                      <a:rPr lang="en-GB" sz="2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600" i="1">
                                        <a:latin typeface="Cambria Math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GB" sz="2600" i="1"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GB" sz="2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600" i="1">
                                        <a:latin typeface="Cambria Math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GB" sz="2600" i="1"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</m:rad>
                    <m:r>
                      <a:rPr lang="en-GB" sz="2600" i="1">
                        <a:latin typeface="Cambria Math"/>
                      </a:rPr>
                      <m:t>𝑒𝑥𝑝</m:t>
                    </m:r>
                    <m:d>
                      <m:dPr>
                        <m:begChr m:val="{"/>
                        <m:endChr m:val="}"/>
                        <m:ctrlPr>
                          <a:rPr lang="en-GB" sz="2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GB" sz="2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600" i="1">
                                    <a:latin typeface="Cambria Math"/>
                                  </a:rPr>
                                  <m:t>𝜎</m:t>
                                </m:r>
                              </m:num>
                              <m:den>
                                <m:r>
                                  <a:rPr lang="en-GB" sz="2600" i="1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GB" sz="2600" i="1">
                                <a:latin typeface="Cambria Math"/>
                              </a:rPr>
                              <m:t>−</m:t>
                            </m:r>
                            <m:r>
                              <a:rPr lang="en-GB" sz="2600" i="1">
                                <a:latin typeface="Cambria Math"/>
                              </a:rPr>
                              <m:t>𝛾</m:t>
                            </m:r>
                          </m:e>
                        </m:d>
                        <m:r>
                          <a:rPr lang="en-GB" sz="2600" i="1">
                            <a:latin typeface="Cambria Math"/>
                          </a:rPr>
                          <m:t>𝑧</m:t>
                        </m:r>
                        <m:r>
                          <a:rPr lang="en-GB" sz="2600" i="1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en-GB" sz="2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600" i="1">
                                <a:latin typeface="Cambria Math"/>
                              </a:rPr>
                              <m:t>𝑖</m:t>
                            </m:r>
                            <m:sSub>
                              <m:sSubPr>
                                <m:ctrlPr>
                                  <a:rPr lang="en-GB" sz="2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600" i="1">
                                    <a:latin typeface="Cambria Math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GB" sz="2600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GB" sz="2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600" i="1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GB" sz="2600" b="0" i="1" smtClean="0">
                                    <a:latin typeface="Cambria Math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GB" sz="2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600" i="1">
                                        <a:latin typeface="Cambria Math"/>
                                      </a:rPr>
                                      <m:t>𝑘</m:t>
                                    </m:r>
                                  </m:e>
                                  <m:sup>
                                    <m:r>
                                      <a:rPr lang="en-GB" sz="26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  <m:sSup>
                              <m:sSupPr>
                                <m:ctrlPr>
                                  <a:rPr lang="en-GB" sz="26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2600" i="1">
                                    <a:latin typeface="Cambria Math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GB" sz="2600" i="1">
                                    <a:latin typeface="Cambria Math"/>
                                  </a:rPr>
                                  <m:t>𝜎</m:t>
                                </m:r>
                                <m:r>
                                  <a:rPr lang="en-GB" sz="2600" i="1">
                                    <a:latin typeface="Cambria Math"/>
                                  </a:rPr>
                                  <m:t>𝑧</m:t>
                                </m:r>
                              </m:sup>
                            </m:sSup>
                          </m:num>
                          <m:den>
                            <m:r>
                              <a:rPr lang="en-GB" sz="2600" i="1">
                                <a:latin typeface="Cambria Math"/>
                              </a:rPr>
                              <m:t>𝜎</m:t>
                            </m:r>
                          </m:den>
                        </m:f>
                        <m:r>
                          <a:rPr lang="en-GB" sz="2600" i="1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GB" sz="2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600" i="1">
                                <a:latin typeface="Cambria Math"/>
                              </a:rPr>
                              <m:t>𝑖</m:t>
                            </m:r>
                            <m:r>
                              <a:rPr lang="en-GB" sz="2600" i="1">
                                <a:latin typeface="Cambria Math"/>
                              </a:rPr>
                              <m:t>𝜎</m:t>
                            </m:r>
                            <m:sSup>
                              <m:sSupPr>
                                <m:ctrlPr>
                                  <a:rPr lang="en-GB" sz="26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2600" i="1">
                                    <a:latin typeface="Cambria Math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GB" sz="2600" i="1">
                                    <a:latin typeface="Cambria Math"/>
                                  </a:rPr>
                                  <m:t>𝜎</m:t>
                                </m:r>
                                <m:r>
                                  <a:rPr lang="en-GB" sz="2600" i="1">
                                    <a:latin typeface="Cambria Math"/>
                                  </a:rPr>
                                  <m:t>𝑧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n-GB" sz="26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2600" i="1">
                                    <a:latin typeface="Cambria Math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GB" sz="26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GB" sz="2600" i="1">
                                <a:latin typeface="Cambria Math"/>
                              </a:rPr>
                              <m:t>4</m:t>
                            </m:r>
                            <m:sSub>
                              <m:sSubPr>
                                <m:ctrlPr>
                                  <a:rPr lang="en-GB" sz="2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600" i="1">
                                    <a:latin typeface="Cambria Math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GB" sz="2600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den>
                        </m:f>
                      </m:e>
                    </m:d>
                    <m:r>
                      <a:rPr lang="en-GB" sz="2600" b="0" i="1" smtClean="0">
                        <a:latin typeface="Cambria Math"/>
                      </a:rPr>
                      <m:t>𝑑</m:t>
                    </m:r>
                    <m:r>
                      <a:rPr lang="en-GB" sz="2600" i="1">
                        <a:latin typeface="Cambria Math"/>
                      </a:rPr>
                      <m:t>𝑛</m:t>
                    </m:r>
                    <m:d>
                      <m:dPr>
                        <m:ctrlPr>
                          <a:rPr lang="en-GB" sz="2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600" i="1">
                            <a:latin typeface="Cambria Math"/>
                          </a:rPr>
                          <m:t>𝑡</m:t>
                        </m:r>
                        <m:sSup>
                          <m:sSupPr>
                            <m:ctrlPr>
                              <a:rPr lang="en-GB" sz="2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600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GB" sz="2600" i="1">
                                <a:latin typeface="Cambria Math"/>
                              </a:rPr>
                              <m:t>𝜎</m:t>
                            </m:r>
                            <m:r>
                              <a:rPr lang="en-GB" sz="2600" i="1">
                                <a:latin typeface="Cambria Math"/>
                              </a:rPr>
                              <m:t>𝑧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sz="2600" dirty="0">
                    <a:latin typeface="Bookman Old Style" panose="02050604050505020204" pitchFamily="18" charset="0"/>
                  </a:rPr>
                  <a:t>       (2)   </a:t>
                </a:r>
                <a:endParaRPr lang="en-GB" sz="2600" dirty="0"/>
              </a:p>
              <a:p>
                <a:pPr algn="just"/>
                <a:endParaRPr lang="en-GB" sz="2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967" y="15919314"/>
                <a:ext cx="10138274" cy="130664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647960" y="18565029"/>
            <a:ext cx="991741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900" dirty="0">
                <a:latin typeface="Bookman Old Style" panose="02050604050505020204" pitchFamily="18" charset="0"/>
              </a:rPr>
              <a:t>At long wave limits (when k→1), solitary waves </a:t>
            </a:r>
          </a:p>
          <a:p>
            <a:pPr algn="just"/>
            <a:r>
              <a:rPr lang="en-GB" sz="2900" dirty="0">
                <a:latin typeface="Bookman Old Style" panose="02050604050505020204" pitchFamily="18" charset="0"/>
              </a:rPr>
              <a:t>of bright and dark components can be realised.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0780171" y="19535362"/>
            <a:ext cx="10818230" cy="8156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8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ANALYSIS/SUMMARY</a:t>
            </a:r>
          </a:p>
          <a:p>
            <a:pPr marL="514350" indent="-514350" algn="just">
              <a:buAutoNum type="arabicPeriod"/>
            </a:pPr>
            <a:r>
              <a:rPr lang="en-GB" sz="2900" dirty="0">
                <a:latin typeface="Bookman Old Style" panose="02050604050505020204" pitchFamily="18" charset="0"/>
              </a:rPr>
              <a:t>These exact solutions are called chirped periodic waves and possess linear chirp in contrast to conventional periodic waves.</a:t>
            </a:r>
          </a:p>
          <a:p>
            <a:pPr marL="514350" indent="-514350" algn="just">
              <a:buAutoNum type="arabicPeriod"/>
            </a:pPr>
            <a:r>
              <a:rPr lang="en-GB" sz="2900" dirty="0">
                <a:latin typeface="Bookman Old Style" panose="02050604050505020204" pitchFamily="18" charset="0"/>
              </a:rPr>
              <a:t>This proposed technique generates a repetition rate of 1THz and has a compression factor of approx. </a:t>
            </a:r>
            <a:r>
              <a:rPr lang="en-GB" sz="3200" dirty="0"/>
              <a:t>1.9924</a:t>
            </a:r>
            <a:r>
              <a:rPr lang="en-GB" sz="2900" dirty="0">
                <a:latin typeface="Bookman Old Style" panose="02050604050505020204" pitchFamily="18" charset="0"/>
              </a:rPr>
              <a:t>.</a:t>
            </a:r>
          </a:p>
          <a:p>
            <a:pPr marL="514350" indent="-514350" algn="just">
              <a:buFontTx/>
              <a:buAutoNum type="arabicPeriod"/>
            </a:pPr>
            <a:r>
              <a:rPr lang="en-GB" sz="2900" dirty="0">
                <a:latin typeface="Bookman Old Style" panose="02050604050505020204" pitchFamily="18" charset="0"/>
              </a:rPr>
              <a:t>To generate these waves, the loss coefficient has to be the same as the exponential growth rate of the nonlinearity.</a:t>
            </a:r>
          </a:p>
          <a:p>
            <a:pPr algn="just"/>
            <a:r>
              <a:rPr lang="en-GB" sz="2900" dirty="0">
                <a:latin typeface="Bookman Old Style" panose="02050604050505020204" pitchFamily="18" charset="0"/>
              </a:rPr>
              <a:t>4. These chirped periodic waves facilitate two-stage dynamics of wave evolution;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2900" dirty="0">
                <a:latin typeface="Bookman Old Style" panose="02050604050505020204" pitchFamily="18" charset="0"/>
              </a:rPr>
              <a:t>In the initial stage of evolution, linear effect is predominant, hence this process results in quasi-linear compression.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2900" dirty="0">
                <a:latin typeface="Bookman Old Style" panose="02050604050505020204" pitchFamily="18" charset="0"/>
              </a:rPr>
              <a:t>In the final stage, the nonlinear effect turns much pronounced compared to the linear effect. Therefore undergoing nonlinear compression.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endParaRPr lang="en-GB" sz="2900" dirty="0">
              <a:latin typeface="Bookman Old Style" panose="020506040505050202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1967" y="20225954"/>
            <a:ext cx="14159952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DESIGNING TAPERED PCF USING HBT CONDITIONS  </a:t>
            </a:r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960" y="20950780"/>
            <a:ext cx="4204862" cy="3207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6938" y="20881995"/>
            <a:ext cx="4187078" cy="3207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1904504" y="24428778"/>
            <a:ext cx="845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919080" y="24197945"/>
            <a:ext cx="802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Bookman Old Style" panose="02050604050505020204" pitchFamily="18" charset="0"/>
              </a:rPr>
              <a:t>1b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0024" y="24979751"/>
            <a:ext cx="102870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400" b="1" dirty="0"/>
              <a:t>Fig. 1a. </a:t>
            </a:r>
            <a:r>
              <a:rPr lang="en-GB" sz="2400" dirty="0"/>
              <a:t>Structure of the proposed single mode tapered Octagonal PCF of silica core TPCF with air to hole  diameter (d/Λ)</a:t>
            </a:r>
            <a:r>
              <a:rPr lang="el-GR" sz="2400" dirty="0"/>
              <a:t>= 0.4 </a:t>
            </a:r>
            <a:r>
              <a:rPr lang="en-GB" sz="2400" dirty="0"/>
              <a:t>and pitch (</a:t>
            </a:r>
            <a:r>
              <a:rPr lang="el-GR" sz="2400" dirty="0"/>
              <a:t>Λ)=3.35μ</a:t>
            </a:r>
            <a:r>
              <a:rPr lang="en-GB" sz="2400" dirty="0"/>
              <a:t>m.</a:t>
            </a:r>
          </a:p>
          <a:p>
            <a:pPr algn="just"/>
            <a:r>
              <a:rPr lang="en-GB" sz="2400" b="1" dirty="0"/>
              <a:t>Fig. 1b. </a:t>
            </a:r>
            <a:r>
              <a:rPr lang="en-GB" sz="2400" dirty="0"/>
              <a:t>Mode ﬁeld distribution of the proposed single mode tapered octagonal PCF of silica core TPCF with air to hole diameter (d/Λ) = 0.4 and pitch (</a:t>
            </a:r>
            <a:r>
              <a:rPr lang="el-GR" sz="2400" dirty="0"/>
              <a:t>Λ</a:t>
            </a:r>
            <a:r>
              <a:rPr lang="en-GB" sz="2400" dirty="0"/>
              <a:t>)=3.35</a:t>
            </a:r>
            <a:r>
              <a:rPr lang="el-GR" sz="2400" dirty="0"/>
              <a:t>μ</a:t>
            </a:r>
            <a:r>
              <a:rPr lang="en-GB" sz="2400" dirty="0"/>
              <a:t>m.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9625" y="118762"/>
            <a:ext cx="2534213" cy="1906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7485" y="-255232"/>
            <a:ext cx="2114088" cy="2280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0705769" y="11758222"/>
            <a:ext cx="1070180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PHYSICAL APPLICATION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894168" y="12312220"/>
            <a:ext cx="97941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900" dirty="0">
                <a:latin typeface="Bookman Old Style" panose="02050604050505020204" pitchFamily="18" charset="0"/>
              </a:rPr>
              <a:t>The model is used to generate ultrashort pulses without pedestals (See Fig 3. below).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1367" y="3793088"/>
            <a:ext cx="11159663" cy="71723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0979894" y="10965413"/>
                <a:ext cx="1052823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200" dirty="0">
                    <a:latin typeface="Bookman Old Style" panose="02050604050505020204" pitchFamily="18" charset="0"/>
                  </a:rPr>
                  <a:t>Fig 2. Pulse evolution for Eq. 1. The physical parameters are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2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GB" sz="2200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2200" dirty="0">
                    <a:latin typeface="Bookman Old Style" panose="02050604050505020204" pitchFamily="18" charset="0"/>
                  </a:rPr>
                  <a:t>=0.027240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200" i="1" dirty="0">
                            <a:latin typeface="Cambria Math"/>
                          </a:rPr>
                          <m:t>𝑝𝑠</m:t>
                        </m:r>
                      </m:e>
                      <m:sup>
                        <m:r>
                          <a:rPr lang="en-GB" sz="2200" i="1" dirty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2200" i="1" dirty="0">
                        <a:latin typeface="Cambria Math"/>
                      </a:rPr>
                      <m:t>/</m:t>
                    </m:r>
                    <m:r>
                      <a:rPr lang="en-GB" sz="2200" i="1" dirty="0">
                        <a:latin typeface="Cambria Math"/>
                      </a:rPr>
                      <m:t>𝑚</m:t>
                    </m:r>
                  </m:oMath>
                </a14:m>
                <a:r>
                  <a:rPr lang="en-GB" sz="2200" dirty="0">
                    <a:latin typeface="Bookman Old Style" panose="020506040505050202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200" i="1">
                            <a:latin typeface="Cambria Math"/>
                          </a:rPr>
                          <m:t>𝑞</m:t>
                        </m:r>
                      </m:e>
                      <m:sub>
                        <m:r>
                          <a:rPr lang="en-GB" sz="2200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2200" dirty="0">
                    <a:latin typeface="Bookman Old Style" panose="02050604050505020204" pitchFamily="18" charset="0"/>
                  </a:rPr>
                  <a:t>=0.001519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200" i="1" dirty="0">
                            <a:latin typeface="Cambria Math"/>
                          </a:rPr>
                          <m:t>𝑊</m:t>
                        </m:r>
                      </m:e>
                      <m:sup>
                        <m:r>
                          <a:rPr lang="en-GB" sz="2200" i="1" dirty="0">
                            <a:latin typeface="Cambria Math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GB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200" i="1" dirty="0"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en-GB" sz="2200" i="1" dirty="0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2200" dirty="0">
                    <a:latin typeface="Bookman Old Style" panose="020506040505050202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2200" i="1">
                        <a:latin typeface="Cambria Math"/>
                        <a:ea typeface="Cambria Math"/>
                      </a:rPr>
                      <m:t>𝛾</m:t>
                    </m:r>
                    <m:r>
                      <a:rPr lang="en-GB" sz="2200" i="1">
                        <a:latin typeface="Cambria Math"/>
                        <a:ea typeface="Cambria Math"/>
                      </a:rPr>
                      <m:t>=0.0008 </m:t>
                    </m:r>
                    <m:sSup>
                      <m:sSupPr>
                        <m:ctrlPr>
                          <a:rPr lang="en-GB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200" i="1" dirty="0"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en-GB" sz="2200" i="1" dirty="0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endParaRPr lang="en-GB" sz="2200" dirty="0">
                  <a:latin typeface="Bookman Old Style" panose="02050604050505020204" pitchFamily="18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79894" y="10965413"/>
                <a:ext cx="10528234" cy="769441"/>
              </a:xfrm>
              <a:prstGeom prst="rect">
                <a:avLst/>
              </a:prstGeom>
              <a:blipFill rotWithShape="1">
                <a:blip r:embed="rId14"/>
                <a:stretch>
                  <a:fillRect l="-695" t="-3968" b="-158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809559" y="26974800"/>
            <a:ext cx="9970612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900" dirty="0">
                <a:latin typeface="Bookman Old Style" panose="02050604050505020204" pitchFamily="18" charset="0"/>
              </a:rPr>
              <a:t>The proposed model design is shown in Figure 1. </a:t>
            </a:r>
          </a:p>
          <a:p>
            <a:r>
              <a:rPr lang="en-GB" sz="2900" dirty="0">
                <a:latin typeface="Bookman Old Style" panose="02050604050505020204" pitchFamily="18" charset="0"/>
              </a:rPr>
              <a:t>Figure 2 shows how stable the train of waves  are as they propagate in the </a:t>
            </a:r>
            <a:r>
              <a:rPr lang="en-GB" sz="2900" dirty="0" err="1">
                <a:latin typeface="Bookman Old Style" panose="02050604050505020204" pitchFamily="18" charset="0"/>
              </a:rPr>
              <a:t>fiber</a:t>
            </a:r>
            <a:r>
              <a:rPr lang="en-GB" sz="2900" dirty="0">
                <a:latin typeface="Bookman Old Style" panose="0205060405050502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306190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">
  <a:themeElements>
    <a:clrScheme name="Thermal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TC101859868[[fn=Thermal]]</Template>
  <TotalTime>21198</TotalTime>
  <Words>709</Words>
  <Application>Microsoft Office PowerPoint</Application>
  <PresentationFormat>Custom</PresentationFormat>
  <Paragraphs>44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Bookman Old Style</vt:lpstr>
      <vt:lpstr>Calibri</vt:lpstr>
      <vt:lpstr>Cambria Math</vt:lpstr>
      <vt:lpstr>Wingdings</vt:lpstr>
      <vt:lpstr>Thermal</vt:lpstr>
      <vt:lpstr>PowerPoint Presentation</vt:lpstr>
    </vt:vector>
  </TitlesOfParts>
  <Company>University of Aberdeen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 Newlands</dc:creator>
  <cp:lastModifiedBy>Sunday Atuba</cp:lastModifiedBy>
  <cp:revision>107</cp:revision>
  <dcterms:created xsi:type="dcterms:W3CDTF">2013-02-06T21:11:27Z</dcterms:created>
  <dcterms:modified xsi:type="dcterms:W3CDTF">2025-07-07T13:15:06Z</dcterms:modified>
</cp:coreProperties>
</file>