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0"/>
  </p:notesMasterIdLst>
  <p:sldIdLst>
    <p:sldId id="260" r:id="rId2"/>
    <p:sldId id="258" r:id="rId3"/>
    <p:sldId id="270" r:id="rId4"/>
    <p:sldId id="269" r:id="rId5"/>
    <p:sldId id="268" r:id="rId6"/>
    <p:sldId id="264" r:id="rId7"/>
    <p:sldId id="275" r:id="rId8"/>
    <p:sldId id="276" r:id="rId9"/>
    <p:sldId id="272" r:id="rId10"/>
    <p:sldId id="277" r:id="rId11"/>
    <p:sldId id="278" r:id="rId12"/>
    <p:sldId id="280" r:id="rId13"/>
    <p:sldId id="282" r:id="rId14"/>
    <p:sldId id="285" r:id="rId15"/>
    <p:sldId id="287" r:id="rId16"/>
    <p:sldId id="286" r:id="rId17"/>
    <p:sldId id="279"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3"/>
    <p:restoredTop sz="49450"/>
  </p:normalViewPr>
  <p:slideViewPr>
    <p:cSldViewPr snapToGrid="0">
      <p:cViewPr varScale="1">
        <p:scale>
          <a:sx n="50" d="100"/>
          <a:sy n="50" d="100"/>
        </p:scale>
        <p:origin x="27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1F9A1E-A204-42B0-81E5-065597CD9D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41D512D-A710-4377-AAE6-95C41394AB4D}">
      <dgm:prSet/>
      <dgm:spPr/>
      <dgm:t>
        <a:bodyPr/>
        <a:lstStyle/>
        <a:p>
          <a:r>
            <a:rPr lang="en-US" dirty="0"/>
            <a:t>Creativity</a:t>
          </a:r>
        </a:p>
      </dgm:t>
    </dgm:pt>
    <dgm:pt modelId="{8B67F913-6FA9-44C2-BFA9-285AC3DEF583}" type="parTrans" cxnId="{C990C823-7415-4F88-AC39-C630F04C05E7}">
      <dgm:prSet/>
      <dgm:spPr/>
      <dgm:t>
        <a:bodyPr/>
        <a:lstStyle/>
        <a:p>
          <a:endParaRPr lang="en-US"/>
        </a:p>
      </dgm:t>
    </dgm:pt>
    <dgm:pt modelId="{63E4CAB4-3D4A-43D3-BCDB-730E6E719622}" type="sibTrans" cxnId="{C990C823-7415-4F88-AC39-C630F04C05E7}">
      <dgm:prSet/>
      <dgm:spPr/>
      <dgm:t>
        <a:bodyPr/>
        <a:lstStyle/>
        <a:p>
          <a:endParaRPr lang="en-US"/>
        </a:p>
      </dgm:t>
    </dgm:pt>
    <dgm:pt modelId="{AAE06A49-23B1-481F-BC97-CF1D26122EFB}">
      <dgm:prSet/>
      <dgm:spPr/>
      <dgm:t>
        <a:bodyPr/>
        <a:lstStyle/>
        <a:p>
          <a:r>
            <a:rPr lang="en-US"/>
            <a:t>Artist Teacher</a:t>
          </a:r>
        </a:p>
      </dgm:t>
    </dgm:pt>
    <dgm:pt modelId="{4B1C02B0-0830-49FE-8BFD-73CECE2F40BC}" type="parTrans" cxnId="{44447354-7542-4320-8BF5-532B95D2746B}">
      <dgm:prSet/>
      <dgm:spPr/>
      <dgm:t>
        <a:bodyPr/>
        <a:lstStyle/>
        <a:p>
          <a:endParaRPr lang="en-US"/>
        </a:p>
      </dgm:t>
    </dgm:pt>
    <dgm:pt modelId="{87ABF00B-5778-451B-A851-52ACBB33C8A2}" type="sibTrans" cxnId="{44447354-7542-4320-8BF5-532B95D2746B}">
      <dgm:prSet/>
      <dgm:spPr/>
      <dgm:t>
        <a:bodyPr/>
        <a:lstStyle/>
        <a:p>
          <a:endParaRPr lang="en-US"/>
        </a:p>
      </dgm:t>
    </dgm:pt>
    <dgm:pt modelId="{B280B754-92F0-4DAA-A4A0-5C75399EBAF9}">
      <dgm:prSet/>
      <dgm:spPr/>
      <dgm:t>
        <a:bodyPr/>
        <a:lstStyle/>
        <a:p>
          <a:r>
            <a:rPr lang="en-US" dirty="0"/>
            <a:t>Contemporary Practice</a:t>
          </a:r>
        </a:p>
      </dgm:t>
    </dgm:pt>
    <dgm:pt modelId="{A5B2F29F-7D22-409F-9F79-3E791624EDDF}" type="parTrans" cxnId="{85CAAEF7-6055-48FE-9B4C-9AECB9459547}">
      <dgm:prSet/>
      <dgm:spPr/>
      <dgm:t>
        <a:bodyPr/>
        <a:lstStyle/>
        <a:p>
          <a:endParaRPr lang="en-US"/>
        </a:p>
      </dgm:t>
    </dgm:pt>
    <dgm:pt modelId="{1410849E-CBB2-49D4-879C-60BCAA6025BD}" type="sibTrans" cxnId="{85CAAEF7-6055-48FE-9B4C-9AECB9459547}">
      <dgm:prSet/>
      <dgm:spPr/>
      <dgm:t>
        <a:bodyPr/>
        <a:lstStyle/>
        <a:p>
          <a:endParaRPr lang="en-US"/>
        </a:p>
      </dgm:t>
    </dgm:pt>
    <dgm:pt modelId="{FD3EE994-9C79-475C-AFC0-F0C5288F3C4C}">
      <dgm:prSet/>
      <dgm:spPr/>
      <dgm:t>
        <a:bodyPr/>
        <a:lstStyle/>
        <a:p>
          <a:r>
            <a:rPr lang="en-US" dirty="0"/>
            <a:t>Boys’ Participation</a:t>
          </a:r>
        </a:p>
      </dgm:t>
    </dgm:pt>
    <dgm:pt modelId="{602E3163-3C48-4624-A434-0836FE30AAEB}" type="parTrans" cxnId="{D6D7C148-CF79-45AA-88D8-0212B04E8DF3}">
      <dgm:prSet/>
      <dgm:spPr/>
      <dgm:t>
        <a:bodyPr/>
        <a:lstStyle/>
        <a:p>
          <a:endParaRPr lang="en-US"/>
        </a:p>
      </dgm:t>
    </dgm:pt>
    <dgm:pt modelId="{DA9DDECF-DD4E-4C1C-9B32-FC80B527CF3F}" type="sibTrans" cxnId="{D6D7C148-CF79-45AA-88D8-0212B04E8DF3}">
      <dgm:prSet/>
      <dgm:spPr/>
      <dgm:t>
        <a:bodyPr/>
        <a:lstStyle/>
        <a:p>
          <a:endParaRPr lang="en-US"/>
        </a:p>
      </dgm:t>
    </dgm:pt>
    <dgm:pt modelId="{72D49F7D-C97C-4A1B-92D0-ED6FCE4EAFE7}">
      <dgm:prSet/>
      <dgm:spPr/>
      <dgm:t>
        <a:bodyPr/>
        <a:lstStyle/>
        <a:p>
          <a:r>
            <a:rPr lang="en-US"/>
            <a:t>Decolonisation</a:t>
          </a:r>
        </a:p>
      </dgm:t>
    </dgm:pt>
    <dgm:pt modelId="{DBA18C8F-5F57-4B84-9622-733E5D43FFF4}" type="parTrans" cxnId="{449E325E-372E-453B-BD37-59A17ABF5455}">
      <dgm:prSet/>
      <dgm:spPr/>
      <dgm:t>
        <a:bodyPr/>
        <a:lstStyle/>
        <a:p>
          <a:endParaRPr lang="en-US"/>
        </a:p>
      </dgm:t>
    </dgm:pt>
    <dgm:pt modelId="{3CC2ADB6-F7B7-46CA-A3C1-0DA3C32C31C2}" type="sibTrans" cxnId="{449E325E-372E-453B-BD37-59A17ABF5455}">
      <dgm:prSet/>
      <dgm:spPr/>
      <dgm:t>
        <a:bodyPr/>
        <a:lstStyle/>
        <a:p>
          <a:endParaRPr lang="en-US"/>
        </a:p>
      </dgm:t>
    </dgm:pt>
    <dgm:pt modelId="{5141C2F5-5751-42FA-B4E0-78B6318FC48C}">
      <dgm:prSet/>
      <dgm:spPr/>
      <dgm:t>
        <a:bodyPr/>
        <a:lstStyle/>
        <a:p>
          <a:r>
            <a:rPr lang="en-US"/>
            <a:t>Anti-ableism</a:t>
          </a:r>
        </a:p>
      </dgm:t>
    </dgm:pt>
    <dgm:pt modelId="{B8AEF6D2-B7ED-410C-861B-EB35DD235531}" type="parTrans" cxnId="{0A2A44C9-287D-4004-8E62-05A94FF8E372}">
      <dgm:prSet/>
      <dgm:spPr/>
      <dgm:t>
        <a:bodyPr/>
        <a:lstStyle/>
        <a:p>
          <a:endParaRPr lang="en-US"/>
        </a:p>
      </dgm:t>
    </dgm:pt>
    <dgm:pt modelId="{26951A8C-11C9-491A-A4BD-BDA81E962BF3}" type="sibTrans" cxnId="{0A2A44C9-287D-4004-8E62-05A94FF8E372}">
      <dgm:prSet/>
      <dgm:spPr/>
      <dgm:t>
        <a:bodyPr/>
        <a:lstStyle/>
        <a:p>
          <a:endParaRPr lang="en-US"/>
        </a:p>
      </dgm:t>
    </dgm:pt>
    <dgm:pt modelId="{B99BDDA1-359B-45B7-843C-E4F703174D48}">
      <dgm:prSet/>
      <dgm:spPr/>
      <dgm:t>
        <a:bodyPr/>
        <a:lstStyle/>
        <a:p>
          <a:r>
            <a:rPr lang="en-US"/>
            <a:t>Ecopedagogies</a:t>
          </a:r>
        </a:p>
      </dgm:t>
    </dgm:pt>
    <dgm:pt modelId="{5624539C-6051-4350-B291-654012CEBCE9}" type="parTrans" cxnId="{BFA3C3E3-161C-41EE-80BB-634E3314FC14}">
      <dgm:prSet/>
      <dgm:spPr/>
      <dgm:t>
        <a:bodyPr/>
        <a:lstStyle/>
        <a:p>
          <a:endParaRPr lang="en-US"/>
        </a:p>
      </dgm:t>
    </dgm:pt>
    <dgm:pt modelId="{1F4CFF18-4D2C-440C-BD5B-E043548739A3}" type="sibTrans" cxnId="{BFA3C3E3-161C-41EE-80BB-634E3314FC14}">
      <dgm:prSet/>
      <dgm:spPr/>
      <dgm:t>
        <a:bodyPr/>
        <a:lstStyle/>
        <a:p>
          <a:endParaRPr lang="en-US"/>
        </a:p>
      </dgm:t>
    </dgm:pt>
    <dgm:pt modelId="{B37311BC-981C-FF48-9E05-45FE24ED8860}" type="pres">
      <dgm:prSet presAssocID="{1F1F9A1E-A204-42B0-81E5-065597CD9D7B}" presName="linear" presStyleCnt="0">
        <dgm:presLayoutVars>
          <dgm:animLvl val="lvl"/>
          <dgm:resizeHandles val="exact"/>
        </dgm:presLayoutVars>
      </dgm:prSet>
      <dgm:spPr/>
    </dgm:pt>
    <dgm:pt modelId="{734F8102-B1D0-334B-9A26-1B5315B96161}" type="pres">
      <dgm:prSet presAssocID="{B41D512D-A710-4377-AAE6-95C41394AB4D}" presName="parentText" presStyleLbl="node1" presStyleIdx="0" presStyleCnt="7">
        <dgm:presLayoutVars>
          <dgm:chMax val="0"/>
          <dgm:bulletEnabled val="1"/>
        </dgm:presLayoutVars>
      </dgm:prSet>
      <dgm:spPr/>
    </dgm:pt>
    <dgm:pt modelId="{FA2C59EB-1D80-274D-9CA0-B3DA3BFB1E8E}" type="pres">
      <dgm:prSet presAssocID="{63E4CAB4-3D4A-43D3-BCDB-730E6E719622}" presName="spacer" presStyleCnt="0"/>
      <dgm:spPr/>
    </dgm:pt>
    <dgm:pt modelId="{A6395692-1645-E647-8772-D69AAE88CBEC}" type="pres">
      <dgm:prSet presAssocID="{AAE06A49-23B1-481F-BC97-CF1D26122EFB}" presName="parentText" presStyleLbl="node1" presStyleIdx="1" presStyleCnt="7">
        <dgm:presLayoutVars>
          <dgm:chMax val="0"/>
          <dgm:bulletEnabled val="1"/>
        </dgm:presLayoutVars>
      </dgm:prSet>
      <dgm:spPr/>
    </dgm:pt>
    <dgm:pt modelId="{E82C8BBD-F31D-104B-8A80-36EA5B706B02}" type="pres">
      <dgm:prSet presAssocID="{87ABF00B-5778-451B-A851-52ACBB33C8A2}" presName="spacer" presStyleCnt="0"/>
      <dgm:spPr/>
    </dgm:pt>
    <dgm:pt modelId="{2CDF0795-1BBE-C24A-AFE7-3EAF146D6094}" type="pres">
      <dgm:prSet presAssocID="{B280B754-92F0-4DAA-A4A0-5C75399EBAF9}" presName="parentText" presStyleLbl="node1" presStyleIdx="2" presStyleCnt="7">
        <dgm:presLayoutVars>
          <dgm:chMax val="0"/>
          <dgm:bulletEnabled val="1"/>
        </dgm:presLayoutVars>
      </dgm:prSet>
      <dgm:spPr/>
    </dgm:pt>
    <dgm:pt modelId="{832FA871-27C5-2D4E-B1AB-A93CDB9D148B}" type="pres">
      <dgm:prSet presAssocID="{1410849E-CBB2-49D4-879C-60BCAA6025BD}" presName="spacer" presStyleCnt="0"/>
      <dgm:spPr/>
    </dgm:pt>
    <dgm:pt modelId="{34ED13C3-35EC-E640-BB0D-4A097F0BCA4C}" type="pres">
      <dgm:prSet presAssocID="{FD3EE994-9C79-475C-AFC0-F0C5288F3C4C}" presName="parentText" presStyleLbl="node1" presStyleIdx="3" presStyleCnt="7">
        <dgm:presLayoutVars>
          <dgm:chMax val="0"/>
          <dgm:bulletEnabled val="1"/>
        </dgm:presLayoutVars>
      </dgm:prSet>
      <dgm:spPr/>
    </dgm:pt>
    <dgm:pt modelId="{84EA85F5-F292-3542-B959-461871BD78A6}" type="pres">
      <dgm:prSet presAssocID="{DA9DDECF-DD4E-4C1C-9B32-FC80B527CF3F}" presName="spacer" presStyleCnt="0"/>
      <dgm:spPr/>
    </dgm:pt>
    <dgm:pt modelId="{184D953C-9C06-2548-8B43-5EC2D34DF23A}" type="pres">
      <dgm:prSet presAssocID="{72D49F7D-C97C-4A1B-92D0-ED6FCE4EAFE7}" presName="parentText" presStyleLbl="node1" presStyleIdx="4" presStyleCnt="7">
        <dgm:presLayoutVars>
          <dgm:chMax val="0"/>
          <dgm:bulletEnabled val="1"/>
        </dgm:presLayoutVars>
      </dgm:prSet>
      <dgm:spPr/>
    </dgm:pt>
    <dgm:pt modelId="{BA4D7710-40F1-CD42-A613-C09E272ACF9F}" type="pres">
      <dgm:prSet presAssocID="{3CC2ADB6-F7B7-46CA-A3C1-0DA3C32C31C2}" presName="spacer" presStyleCnt="0"/>
      <dgm:spPr/>
    </dgm:pt>
    <dgm:pt modelId="{BA702267-D709-6F4C-80F9-7784E3F23724}" type="pres">
      <dgm:prSet presAssocID="{5141C2F5-5751-42FA-B4E0-78B6318FC48C}" presName="parentText" presStyleLbl="node1" presStyleIdx="5" presStyleCnt="7">
        <dgm:presLayoutVars>
          <dgm:chMax val="0"/>
          <dgm:bulletEnabled val="1"/>
        </dgm:presLayoutVars>
      </dgm:prSet>
      <dgm:spPr/>
    </dgm:pt>
    <dgm:pt modelId="{32DE475F-D8AD-B148-A4EF-6972F3D013FF}" type="pres">
      <dgm:prSet presAssocID="{26951A8C-11C9-491A-A4BD-BDA81E962BF3}" presName="spacer" presStyleCnt="0"/>
      <dgm:spPr/>
    </dgm:pt>
    <dgm:pt modelId="{6D6B8339-55C0-EC4B-B5D6-04503F807B48}" type="pres">
      <dgm:prSet presAssocID="{B99BDDA1-359B-45B7-843C-E4F703174D48}" presName="parentText" presStyleLbl="node1" presStyleIdx="6" presStyleCnt="7">
        <dgm:presLayoutVars>
          <dgm:chMax val="0"/>
          <dgm:bulletEnabled val="1"/>
        </dgm:presLayoutVars>
      </dgm:prSet>
      <dgm:spPr/>
    </dgm:pt>
  </dgm:ptLst>
  <dgm:cxnLst>
    <dgm:cxn modelId="{C990C823-7415-4F88-AC39-C630F04C05E7}" srcId="{1F1F9A1E-A204-42B0-81E5-065597CD9D7B}" destId="{B41D512D-A710-4377-AAE6-95C41394AB4D}" srcOrd="0" destOrd="0" parTransId="{8B67F913-6FA9-44C2-BFA9-285AC3DEF583}" sibTransId="{63E4CAB4-3D4A-43D3-BCDB-730E6E719622}"/>
    <dgm:cxn modelId="{5900FC30-88B2-8846-B69F-4E1387C0A225}" type="presOf" srcId="{FD3EE994-9C79-475C-AFC0-F0C5288F3C4C}" destId="{34ED13C3-35EC-E640-BB0D-4A097F0BCA4C}" srcOrd="0" destOrd="0" presId="urn:microsoft.com/office/officeart/2005/8/layout/vList2"/>
    <dgm:cxn modelId="{40FF5C40-21A1-334E-81E1-B616B78A39BD}" type="presOf" srcId="{1F1F9A1E-A204-42B0-81E5-065597CD9D7B}" destId="{B37311BC-981C-FF48-9E05-45FE24ED8860}" srcOrd="0" destOrd="0" presId="urn:microsoft.com/office/officeart/2005/8/layout/vList2"/>
    <dgm:cxn modelId="{D6D7C148-CF79-45AA-88D8-0212B04E8DF3}" srcId="{1F1F9A1E-A204-42B0-81E5-065597CD9D7B}" destId="{FD3EE994-9C79-475C-AFC0-F0C5288F3C4C}" srcOrd="3" destOrd="0" parTransId="{602E3163-3C48-4624-A434-0836FE30AAEB}" sibTransId="{DA9DDECF-DD4E-4C1C-9B32-FC80B527CF3F}"/>
    <dgm:cxn modelId="{0C3C8350-CF5D-C945-A355-DB11BCA86E83}" type="presOf" srcId="{B280B754-92F0-4DAA-A4A0-5C75399EBAF9}" destId="{2CDF0795-1BBE-C24A-AFE7-3EAF146D6094}" srcOrd="0" destOrd="0" presId="urn:microsoft.com/office/officeart/2005/8/layout/vList2"/>
    <dgm:cxn modelId="{7C67F551-9167-0E48-98A1-D18797B9FF68}" type="presOf" srcId="{72D49F7D-C97C-4A1B-92D0-ED6FCE4EAFE7}" destId="{184D953C-9C06-2548-8B43-5EC2D34DF23A}" srcOrd="0" destOrd="0" presId="urn:microsoft.com/office/officeart/2005/8/layout/vList2"/>
    <dgm:cxn modelId="{44447354-7542-4320-8BF5-532B95D2746B}" srcId="{1F1F9A1E-A204-42B0-81E5-065597CD9D7B}" destId="{AAE06A49-23B1-481F-BC97-CF1D26122EFB}" srcOrd="1" destOrd="0" parTransId="{4B1C02B0-0830-49FE-8BFD-73CECE2F40BC}" sibTransId="{87ABF00B-5778-451B-A851-52ACBB33C8A2}"/>
    <dgm:cxn modelId="{449E325E-372E-453B-BD37-59A17ABF5455}" srcId="{1F1F9A1E-A204-42B0-81E5-065597CD9D7B}" destId="{72D49F7D-C97C-4A1B-92D0-ED6FCE4EAFE7}" srcOrd="4" destOrd="0" parTransId="{DBA18C8F-5F57-4B84-9622-733E5D43FFF4}" sibTransId="{3CC2ADB6-F7B7-46CA-A3C1-0DA3C32C31C2}"/>
    <dgm:cxn modelId="{869FE179-B823-4547-8C8D-34AD8C6B8882}" type="presOf" srcId="{AAE06A49-23B1-481F-BC97-CF1D26122EFB}" destId="{A6395692-1645-E647-8772-D69AAE88CBEC}" srcOrd="0" destOrd="0" presId="urn:microsoft.com/office/officeart/2005/8/layout/vList2"/>
    <dgm:cxn modelId="{8CA7B094-7D1D-5147-BC71-207107324B1A}" type="presOf" srcId="{B41D512D-A710-4377-AAE6-95C41394AB4D}" destId="{734F8102-B1D0-334B-9A26-1B5315B96161}" srcOrd="0" destOrd="0" presId="urn:microsoft.com/office/officeart/2005/8/layout/vList2"/>
    <dgm:cxn modelId="{8665D2C6-48F4-A247-834C-AC74120F65E5}" type="presOf" srcId="{B99BDDA1-359B-45B7-843C-E4F703174D48}" destId="{6D6B8339-55C0-EC4B-B5D6-04503F807B48}" srcOrd="0" destOrd="0" presId="urn:microsoft.com/office/officeart/2005/8/layout/vList2"/>
    <dgm:cxn modelId="{0A2A44C9-287D-4004-8E62-05A94FF8E372}" srcId="{1F1F9A1E-A204-42B0-81E5-065597CD9D7B}" destId="{5141C2F5-5751-42FA-B4E0-78B6318FC48C}" srcOrd="5" destOrd="0" parTransId="{B8AEF6D2-B7ED-410C-861B-EB35DD235531}" sibTransId="{26951A8C-11C9-491A-A4BD-BDA81E962BF3}"/>
    <dgm:cxn modelId="{BFA3C3E3-161C-41EE-80BB-634E3314FC14}" srcId="{1F1F9A1E-A204-42B0-81E5-065597CD9D7B}" destId="{B99BDDA1-359B-45B7-843C-E4F703174D48}" srcOrd="6" destOrd="0" parTransId="{5624539C-6051-4350-B291-654012CEBCE9}" sibTransId="{1F4CFF18-4D2C-440C-BD5B-E043548739A3}"/>
    <dgm:cxn modelId="{3550A3F7-CFAE-B545-9448-D026396FB2E3}" type="presOf" srcId="{5141C2F5-5751-42FA-B4E0-78B6318FC48C}" destId="{BA702267-D709-6F4C-80F9-7784E3F23724}" srcOrd="0" destOrd="0" presId="urn:microsoft.com/office/officeart/2005/8/layout/vList2"/>
    <dgm:cxn modelId="{85CAAEF7-6055-48FE-9B4C-9AECB9459547}" srcId="{1F1F9A1E-A204-42B0-81E5-065597CD9D7B}" destId="{B280B754-92F0-4DAA-A4A0-5C75399EBAF9}" srcOrd="2" destOrd="0" parTransId="{A5B2F29F-7D22-409F-9F79-3E791624EDDF}" sibTransId="{1410849E-CBB2-49D4-879C-60BCAA6025BD}"/>
    <dgm:cxn modelId="{8F2F0121-B04F-BA40-B363-CD7F9B2672D6}" type="presParOf" srcId="{B37311BC-981C-FF48-9E05-45FE24ED8860}" destId="{734F8102-B1D0-334B-9A26-1B5315B96161}" srcOrd="0" destOrd="0" presId="urn:microsoft.com/office/officeart/2005/8/layout/vList2"/>
    <dgm:cxn modelId="{601A6852-B302-5747-AB09-973FABD0F626}" type="presParOf" srcId="{B37311BC-981C-FF48-9E05-45FE24ED8860}" destId="{FA2C59EB-1D80-274D-9CA0-B3DA3BFB1E8E}" srcOrd="1" destOrd="0" presId="urn:microsoft.com/office/officeart/2005/8/layout/vList2"/>
    <dgm:cxn modelId="{F3BAC3C6-8CD9-0F4D-A681-597D85144DC8}" type="presParOf" srcId="{B37311BC-981C-FF48-9E05-45FE24ED8860}" destId="{A6395692-1645-E647-8772-D69AAE88CBEC}" srcOrd="2" destOrd="0" presId="urn:microsoft.com/office/officeart/2005/8/layout/vList2"/>
    <dgm:cxn modelId="{50E5C340-8A62-D145-942E-6FA7A4CF1435}" type="presParOf" srcId="{B37311BC-981C-FF48-9E05-45FE24ED8860}" destId="{E82C8BBD-F31D-104B-8A80-36EA5B706B02}" srcOrd="3" destOrd="0" presId="urn:microsoft.com/office/officeart/2005/8/layout/vList2"/>
    <dgm:cxn modelId="{40390D11-2DCB-534C-9987-62E286188B75}" type="presParOf" srcId="{B37311BC-981C-FF48-9E05-45FE24ED8860}" destId="{2CDF0795-1BBE-C24A-AFE7-3EAF146D6094}" srcOrd="4" destOrd="0" presId="urn:microsoft.com/office/officeart/2005/8/layout/vList2"/>
    <dgm:cxn modelId="{8E5F9855-36E4-424B-91B0-40BF77FB51EA}" type="presParOf" srcId="{B37311BC-981C-FF48-9E05-45FE24ED8860}" destId="{832FA871-27C5-2D4E-B1AB-A93CDB9D148B}" srcOrd="5" destOrd="0" presId="urn:microsoft.com/office/officeart/2005/8/layout/vList2"/>
    <dgm:cxn modelId="{345AC0D9-A729-C64F-BE50-54782082271D}" type="presParOf" srcId="{B37311BC-981C-FF48-9E05-45FE24ED8860}" destId="{34ED13C3-35EC-E640-BB0D-4A097F0BCA4C}" srcOrd="6" destOrd="0" presId="urn:microsoft.com/office/officeart/2005/8/layout/vList2"/>
    <dgm:cxn modelId="{1E9F3DC3-2BBB-F448-95D5-626C7BD8CF7B}" type="presParOf" srcId="{B37311BC-981C-FF48-9E05-45FE24ED8860}" destId="{84EA85F5-F292-3542-B959-461871BD78A6}" srcOrd="7" destOrd="0" presId="urn:microsoft.com/office/officeart/2005/8/layout/vList2"/>
    <dgm:cxn modelId="{46723762-FF98-1F47-AE83-E7DBF877A81A}" type="presParOf" srcId="{B37311BC-981C-FF48-9E05-45FE24ED8860}" destId="{184D953C-9C06-2548-8B43-5EC2D34DF23A}" srcOrd="8" destOrd="0" presId="urn:microsoft.com/office/officeart/2005/8/layout/vList2"/>
    <dgm:cxn modelId="{72893ACA-159E-BD43-A70C-478450F1AF7A}" type="presParOf" srcId="{B37311BC-981C-FF48-9E05-45FE24ED8860}" destId="{BA4D7710-40F1-CD42-A613-C09E272ACF9F}" srcOrd="9" destOrd="0" presId="urn:microsoft.com/office/officeart/2005/8/layout/vList2"/>
    <dgm:cxn modelId="{96D61ED1-B942-D449-B1E2-D76210E1BFA2}" type="presParOf" srcId="{B37311BC-981C-FF48-9E05-45FE24ED8860}" destId="{BA702267-D709-6F4C-80F9-7784E3F23724}" srcOrd="10" destOrd="0" presId="urn:microsoft.com/office/officeart/2005/8/layout/vList2"/>
    <dgm:cxn modelId="{E7169F5A-04F4-6841-9106-08776E65212B}" type="presParOf" srcId="{B37311BC-981C-FF48-9E05-45FE24ED8860}" destId="{32DE475F-D8AD-B148-A4EF-6972F3D013FF}" srcOrd="11" destOrd="0" presId="urn:microsoft.com/office/officeart/2005/8/layout/vList2"/>
    <dgm:cxn modelId="{86E7834C-95A9-C34F-A232-2A0E01588E2E}" type="presParOf" srcId="{B37311BC-981C-FF48-9E05-45FE24ED8860}" destId="{6D6B8339-55C0-EC4B-B5D6-04503F807B48}"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F8102-B1D0-334B-9A26-1B5315B96161}">
      <dsp:nvSpPr>
        <dsp:cNvPr id="0" name=""/>
        <dsp:cNvSpPr/>
      </dsp:nvSpPr>
      <dsp:spPr>
        <a:xfrm>
          <a:off x="0" y="42140"/>
          <a:ext cx="4987045" cy="66338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Creativity</a:t>
          </a:r>
        </a:p>
      </dsp:txBody>
      <dsp:txXfrm>
        <a:off x="32384" y="74524"/>
        <a:ext cx="4922277" cy="598621"/>
      </dsp:txXfrm>
    </dsp:sp>
    <dsp:sp modelId="{A6395692-1645-E647-8772-D69AAE88CBEC}">
      <dsp:nvSpPr>
        <dsp:cNvPr id="0" name=""/>
        <dsp:cNvSpPr/>
      </dsp:nvSpPr>
      <dsp:spPr>
        <a:xfrm>
          <a:off x="0" y="783290"/>
          <a:ext cx="4987045" cy="66338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Artist Teacher</a:t>
          </a:r>
        </a:p>
      </dsp:txBody>
      <dsp:txXfrm>
        <a:off x="32384" y="815674"/>
        <a:ext cx="4922277" cy="598621"/>
      </dsp:txXfrm>
    </dsp:sp>
    <dsp:sp modelId="{2CDF0795-1BBE-C24A-AFE7-3EAF146D6094}">
      <dsp:nvSpPr>
        <dsp:cNvPr id="0" name=""/>
        <dsp:cNvSpPr/>
      </dsp:nvSpPr>
      <dsp:spPr>
        <a:xfrm>
          <a:off x="0" y="1524440"/>
          <a:ext cx="4987045" cy="66338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Contemporary Practice</a:t>
          </a:r>
        </a:p>
      </dsp:txBody>
      <dsp:txXfrm>
        <a:off x="32384" y="1556824"/>
        <a:ext cx="4922277" cy="598621"/>
      </dsp:txXfrm>
    </dsp:sp>
    <dsp:sp modelId="{34ED13C3-35EC-E640-BB0D-4A097F0BCA4C}">
      <dsp:nvSpPr>
        <dsp:cNvPr id="0" name=""/>
        <dsp:cNvSpPr/>
      </dsp:nvSpPr>
      <dsp:spPr>
        <a:xfrm>
          <a:off x="0" y="2265590"/>
          <a:ext cx="4987045" cy="66338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Boys’ Participation</a:t>
          </a:r>
        </a:p>
      </dsp:txBody>
      <dsp:txXfrm>
        <a:off x="32384" y="2297974"/>
        <a:ext cx="4922277" cy="598621"/>
      </dsp:txXfrm>
    </dsp:sp>
    <dsp:sp modelId="{184D953C-9C06-2548-8B43-5EC2D34DF23A}">
      <dsp:nvSpPr>
        <dsp:cNvPr id="0" name=""/>
        <dsp:cNvSpPr/>
      </dsp:nvSpPr>
      <dsp:spPr>
        <a:xfrm>
          <a:off x="0" y="3006740"/>
          <a:ext cx="4987045" cy="66338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Decolonisation</a:t>
          </a:r>
        </a:p>
      </dsp:txBody>
      <dsp:txXfrm>
        <a:off x="32384" y="3039124"/>
        <a:ext cx="4922277" cy="598621"/>
      </dsp:txXfrm>
    </dsp:sp>
    <dsp:sp modelId="{BA702267-D709-6F4C-80F9-7784E3F23724}">
      <dsp:nvSpPr>
        <dsp:cNvPr id="0" name=""/>
        <dsp:cNvSpPr/>
      </dsp:nvSpPr>
      <dsp:spPr>
        <a:xfrm>
          <a:off x="0" y="3747890"/>
          <a:ext cx="4987045" cy="66338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Anti-ableism</a:t>
          </a:r>
        </a:p>
      </dsp:txBody>
      <dsp:txXfrm>
        <a:off x="32384" y="3780274"/>
        <a:ext cx="4922277" cy="598621"/>
      </dsp:txXfrm>
    </dsp:sp>
    <dsp:sp modelId="{6D6B8339-55C0-EC4B-B5D6-04503F807B48}">
      <dsp:nvSpPr>
        <dsp:cNvPr id="0" name=""/>
        <dsp:cNvSpPr/>
      </dsp:nvSpPr>
      <dsp:spPr>
        <a:xfrm>
          <a:off x="0" y="4489039"/>
          <a:ext cx="4987045" cy="663389"/>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Ecopedagogies</a:t>
          </a:r>
        </a:p>
      </dsp:txBody>
      <dsp:txXfrm>
        <a:off x="32384" y="4521423"/>
        <a:ext cx="4922277" cy="5986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FD9B7-AC2E-1644-A108-9F54999A3606}"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9D097-642E-7040-88E7-25CD49AF4BFB}" type="slidenum">
              <a:rPr lang="en-US" smtClean="0"/>
              <a:t>‹#›</a:t>
            </a:fld>
            <a:endParaRPr lang="en-US"/>
          </a:p>
        </p:txBody>
      </p:sp>
    </p:spTree>
    <p:extLst>
      <p:ext uri="{BB962C8B-B14F-4D97-AF65-F5344CB8AC3E}">
        <p14:creationId xmlns:p14="http://schemas.microsoft.com/office/powerpoint/2010/main" val="374067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aylorfrancis-com.uwe.idm.oclc.org/chapters/edit/10.4324/9780429201714-5/formal-elements-neil-walton?context=ubx&amp;refId=63ecada8-0548-43d4-891e-94eb54c87db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xplore-education-statistics.service.gov.uk/find-statistics/school-pupils-and-their-characteristic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WILL</a:t>
            </a:r>
          </a:p>
          <a:p>
            <a:endParaRPr lang="en-US" dirty="0"/>
          </a:p>
          <a:p>
            <a:r>
              <a:rPr lang="en-US" dirty="0"/>
              <a:t>In 2004 Arts Council England, Tate and the National Foundation for Educational Research (NFER) funded a year long qualitative study to ascertain the content of the art curriculum in English schools at KS3 and KS4.</a:t>
            </a:r>
          </a:p>
          <a:p>
            <a:endParaRPr lang="en-US" dirty="0"/>
          </a:p>
          <a:p>
            <a:r>
              <a:rPr lang="en-US" dirty="0"/>
              <a:t>The research had 3 main objectives </a:t>
            </a:r>
          </a:p>
          <a:p>
            <a:pPr marL="171450" indent="-171450">
              <a:buFontTx/>
              <a:buChar char="-"/>
            </a:pPr>
            <a:r>
              <a:rPr lang="en-US" dirty="0"/>
              <a:t>To portray the salient contents and foci of ‘school art’ at Key stage 3 and 4, including a depiction of any </a:t>
            </a:r>
            <a:r>
              <a:rPr lang="en-US" dirty="0" err="1"/>
              <a:t>programmes</a:t>
            </a:r>
            <a:r>
              <a:rPr lang="en-US" dirty="0"/>
              <a:t> involving contemporary art practice</a:t>
            </a:r>
          </a:p>
          <a:p>
            <a:pPr marL="171450" indent="-171450">
              <a:buFontTx/>
              <a:buChar char="-"/>
            </a:pPr>
            <a:r>
              <a:rPr lang="en-US" dirty="0"/>
              <a:t>To identify factors and strategies that inhibit and facilitate the inclusion of contemporary art practice in the school curriculum</a:t>
            </a:r>
          </a:p>
          <a:p>
            <a:pPr marL="171450" indent="-171450">
              <a:buFontTx/>
              <a:buChar char="-"/>
            </a:pPr>
            <a:r>
              <a:rPr lang="en-US" dirty="0"/>
              <a:t>To explore the potential of contemporary art practice to make a distinctive contribution to the art curriculum and pupils learning.</a:t>
            </a:r>
          </a:p>
          <a:p>
            <a:pPr marL="171450" indent="-171450">
              <a:buFontTx/>
              <a:buChar char="-"/>
            </a:pPr>
            <a:endParaRPr lang="en-US" dirty="0"/>
          </a:p>
          <a:p>
            <a:pPr marL="0" indent="0">
              <a:buFontTx/>
              <a:buNone/>
            </a:pPr>
            <a:r>
              <a:rPr lang="en-US" dirty="0"/>
              <a:t>The study involved a sample of 10 randomly selected schools and eight other schools identified by the research sponsors as incorporating contemporary art practice in their curriculum. In total 54 teaching staff were interviewed across the 18 schools about their curriculum design and content, and their perception of the factors affecting curriculum choice.</a:t>
            </a:r>
          </a:p>
          <a:p>
            <a:pPr marL="0" indent="0">
              <a:buFontTx/>
              <a:buNone/>
            </a:pPr>
            <a:endParaRPr lang="en-US" dirty="0"/>
          </a:p>
          <a:p>
            <a:pPr marL="0" indent="0">
              <a:buFontTx/>
              <a:buNone/>
            </a:pPr>
            <a:r>
              <a:rPr lang="en-US" dirty="0"/>
              <a:t>Their findings were:</a:t>
            </a:r>
          </a:p>
          <a:p>
            <a:pPr marL="0" indent="0">
              <a:buFontTx/>
              <a:buNone/>
            </a:pPr>
            <a:endParaRPr lang="en-US" dirty="0"/>
          </a:p>
          <a:p>
            <a:r>
              <a:rPr lang="en-GB" sz="1200" dirty="0">
                <a:latin typeface="Calibri" panose="020F0502020204030204" pitchFamily="34" charset="0"/>
              </a:rPr>
              <a:t>A</a:t>
            </a:r>
            <a:r>
              <a:rPr lang="en-GB" sz="1200" b="0" i="0" dirty="0">
                <a:effectLst/>
                <a:latin typeface="Calibri" panose="020F0502020204030204" pitchFamily="34" charset="0"/>
              </a:rPr>
              <a:t> tendency towards a narrow historical canon</a:t>
            </a:r>
          </a:p>
          <a:p>
            <a:r>
              <a:rPr lang="en-GB" sz="1200" b="0" i="0" dirty="0">
                <a:effectLst/>
                <a:latin typeface="Calibri" panose="020F0502020204030204" pitchFamily="34" charset="0"/>
              </a:rPr>
              <a:t>An emphasis on the ‘formal elements’ as ‘foundational’</a:t>
            </a:r>
          </a:p>
          <a:p>
            <a:r>
              <a:rPr lang="en-GB" sz="1200" b="0" i="0" dirty="0">
                <a:effectLst/>
                <a:latin typeface="Calibri" panose="020F0502020204030204" pitchFamily="34" charset="0"/>
              </a:rPr>
              <a:t>A focus on skills over content. </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919D097-642E-7040-88E7-25CD49AF4BFB}" type="slidenum">
              <a:rPr lang="en-US" smtClean="0"/>
              <a:t>1</a:t>
            </a:fld>
            <a:endParaRPr lang="en-US"/>
          </a:p>
        </p:txBody>
      </p:sp>
    </p:spTree>
    <p:extLst>
      <p:ext uri="{BB962C8B-B14F-4D97-AF65-F5344CB8AC3E}">
        <p14:creationId xmlns:p14="http://schemas.microsoft.com/office/powerpoint/2010/main" val="150442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04E0-2967-CACD-BCEA-F00D96A82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85C06-21F6-A516-A9FD-86EF9567F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C1CD1-F6D3-AA61-F9DF-702DD9D7B7FF}"/>
              </a:ext>
            </a:extLst>
          </p:cNvPr>
          <p:cNvSpPr>
            <a:spLocks noGrp="1"/>
          </p:cNvSpPr>
          <p:nvPr>
            <p:ph type="body" idx="1"/>
          </p:nvPr>
        </p:nvSpPr>
        <p:spPr/>
        <p:txBody>
          <a:bodyPr/>
          <a:lstStyle/>
          <a:p>
            <a:r>
              <a:rPr lang="en-US" b="1" dirty="0"/>
              <a:t>WILL</a:t>
            </a:r>
          </a:p>
          <a:p>
            <a:endParaRPr lang="en-US" b="1" dirty="0"/>
          </a:p>
          <a:p>
            <a:r>
              <a:rPr lang="en-US" dirty="0"/>
              <a:t>Another notable introduction into our data was the ‘Curriculum Map’ to lay out the journey students take through – illustrating the department’s ‘curriculum intent’ – with one eye on OFSTED’s expectation that curricula be rationally sequenced (Made possible by advances in computer software - </a:t>
            </a:r>
            <a:r>
              <a:rPr lang="en-US" b="1" dirty="0"/>
              <a:t>curriculum mapping apps</a:t>
            </a:r>
            <a:r>
              <a:rPr lang="en-US" dirty="0"/>
              <a:t>?). In 2004, Downing and Watson were surprised by how few art departments could evidence a coherent philosophy or overarching curricular ethos – while in 2024, almost all – although not all - participants could relay some logical, if not rigorous, sense of curriculum intent and related structure. </a:t>
            </a:r>
          </a:p>
          <a:p>
            <a:endParaRPr lang="en-US" dirty="0"/>
          </a:p>
          <a:p>
            <a:r>
              <a:rPr lang="en-US" dirty="0"/>
              <a:t>In many schools it </a:t>
            </a:r>
            <a:r>
              <a:rPr lang="en-US" i="1" dirty="0"/>
              <a:t>felt (to participants) </a:t>
            </a:r>
            <a:r>
              <a:rPr lang="en-US" dirty="0"/>
              <a:t>like the curriculum was in flux with curriculum reviews having just taken place, or in progress, or about to take place. But the changes we perceived that the teachers were making were not necessarily that great – often at  the level of which artists they were choosing to introduce to their students rather than a change of actual intent or purpose.</a:t>
            </a:r>
          </a:p>
        </p:txBody>
      </p:sp>
      <p:sp>
        <p:nvSpPr>
          <p:cNvPr id="4" name="Slide Number Placeholder 3">
            <a:extLst>
              <a:ext uri="{FF2B5EF4-FFF2-40B4-BE49-F238E27FC236}">
                <a16:creationId xmlns:a16="http://schemas.microsoft.com/office/drawing/2014/main" id="{D62708D2-5703-D738-0F34-9C9E8283270E}"/>
              </a:ext>
            </a:extLst>
          </p:cNvPr>
          <p:cNvSpPr>
            <a:spLocks noGrp="1"/>
          </p:cNvSpPr>
          <p:nvPr>
            <p:ph type="sldNum" sz="quarter" idx="5"/>
          </p:nvPr>
        </p:nvSpPr>
        <p:spPr/>
        <p:txBody>
          <a:bodyPr/>
          <a:lstStyle/>
          <a:p>
            <a:fld id="{B919D097-642E-7040-88E7-25CD49AF4BFB}" type="slidenum">
              <a:rPr lang="en-US" smtClean="0"/>
              <a:t>10</a:t>
            </a:fld>
            <a:endParaRPr lang="en-US"/>
          </a:p>
        </p:txBody>
      </p:sp>
    </p:spTree>
    <p:extLst>
      <p:ext uri="{BB962C8B-B14F-4D97-AF65-F5344CB8AC3E}">
        <p14:creationId xmlns:p14="http://schemas.microsoft.com/office/powerpoint/2010/main" val="2692263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804AF-5B61-9F31-40BB-2BF505A98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9025C-7106-BF4E-E3D2-B4D9AF5ED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4D3A9-F5EE-1BE6-6AB4-5C72B3FA0E21}"/>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b="1" dirty="0"/>
              <a:t>CAROL</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t>And there was ambivalence expressed by some teachers about the restrictiveness of tying oneself to a predetermined pathway.</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A4AE203-A10A-ECE9-7B61-8CEAC13B182E}"/>
              </a:ext>
            </a:extLst>
          </p:cNvPr>
          <p:cNvSpPr>
            <a:spLocks noGrp="1"/>
          </p:cNvSpPr>
          <p:nvPr>
            <p:ph type="sldNum" sz="quarter" idx="5"/>
          </p:nvPr>
        </p:nvSpPr>
        <p:spPr/>
        <p:txBody>
          <a:bodyPr/>
          <a:lstStyle/>
          <a:p>
            <a:fld id="{B919D097-642E-7040-88E7-25CD49AF4BFB}" type="slidenum">
              <a:rPr lang="en-US" smtClean="0"/>
              <a:t>11</a:t>
            </a:fld>
            <a:endParaRPr lang="en-US"/>
          </a:p>
        </p:txBody>
      </p:sp>
    </p:spTree>
    <p:extLst>
      <p:ext uri="{BB962C8B-B14F-4D97-AF65-F5344CB8AC3E}">
        <p14:creationId xmlns:p14="http://schemas.microsoft.com/office/powerpoint/2010/main" val="211940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02ADD-FA55-DB46-A670-95F8F6B9A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ABD01-325D-01D2-D5DF-6708A4F177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20FB6-51E6-7685-2FE7-2319B07AD21A}"/>
              </a:ext>
            </a:extLst>
          </p:cNvPr>
          <p:cNvSpPr>
            <a:spLocks noGrp="1"/>
          </p:cNvSpPr>
          <p:nvPr>
            <p:ph type="body" idx="1"/>
          </p:nvPr>
        </p:nvSpPr>
        <p:spPr/>
        <p:txBody>
          <a:bodyPr/>
          <a:lstStyle/>
          <a:p>
            <a:pPr>
              <a:lnSpc>
                <a:spcPct val="115000"/>
              </a:lnSpc>
            </a:pPr>
            <a:r>
              <a:rPr lang="en-US" sz="1800" b="1" dirty="0"/>
              <a:t>CAROL</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To make imperfect comparison to Downing and Watson’s (2004, 14) findings, the prevalence of ‘a directed, skills-oriented’ approach which moves towards a more exploratory mode of learning in key stage 4 looks to have remained broadly consistent. It might be expected that the last decade of educational policy in England, prioritising concepts such as powerful knowledge, cultural capital, and a knowledge-rich curriculum (</a:t>
            </a:r>
            <a:r>
              <a:rPr lang="en-GB" sz="1800" kern="100"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ref</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would have led to an increase in curricula design with historical and cultural context in the fore. While this was noted, we might also suggest that this movement may have had impact on the way ‘skill’ in the art classroom is articulated. In our data, there was often a traditionalist language present in the description of ‘skill’ based curriculum design that might pass for ‘technical knowledge’ (</a:t>
            </a:r>
            <a:r>
              <a:rPr lang="en-GB" sz="1800" kern="100"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ref</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rather than embodied knowing – for example, a curriculum that encouraged ‘basically academic drawing and theory until the middle of year 8’ (teacher of art, Bristol).</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We want to draw attention to two themes that echoed strongly throughout our respondents’ answers. </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rPr>
              <a:t>First, there was an almost ubiquitous focus on the importance of key stage 3 (year 7 in particular) as a foundational space to teach remedial art-making skills and knowledge. This deficit model; dependent on the assumption that learners’ primary phase art education was inadequate, informed much content across sample departments’ curriculum design. </a:t>
            </a: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p>
          <a:p>
            <a:pPr>
              <a:lnSpc>
                <a:spcPct val="115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7708047-2F51-BBC7-80A4-502D7CDEE2AA}"/>
              </a:ext>
            </a:extLst>
          </p:cNvPr>
          <p:cNvSpPr>
            <a:spLocks noGrp="1"/>
          </p:cNvSpPr>
          <p:nvPr>
            <p:ph type="sldNum" sz="quarter" idx="5"/>
          </p:nvPr>
        </p:nvSpPr>
        <p:spPr/>
        <p:txBody>
          <a:bodyPr/>
          <a:lstStyle/>
          <a:p>
            <a:fld id="{B919D097-642E-7040-88E7-25CD49AF4BFB}" type="slidenum">
              <a:rPr lang="en-US" smtClean="0"/>
              <a:t>12</a:t>
            </a:fld>
            <a:endParaRPr lang="en-US"/>
          </a:p>
        </p:txBody>
      </p:sp>
    </p:spTree>
    <p:extLst>
      <p:ext uri="{BB962C8B-B14F-4D97-AF65-F5344CB8AC3E}">
        <p14:creationId xmlns:p14="http://schemas.microsoft.com/office/powerpoint/2010/main" val="1471378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8F72-D9E3-FEC1-B6D7-5768B8D67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2B1C3-2A40-E5AB-0BDD-46E04AB69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D5E37-3365-2546-D216-19B903AC32AB}"/>
              </a:ext>
            </a:extLst>
          </p:cNvPr>
          <p:cNvSpPr>
            <a:spLocks noGrp="1"/>
          </p:cNvSpPr>
          <p:nvPr>
            <p:ph type="body" idx="1"/>
          </p:nvPr>
        </p:nvSpPr>
        <p:spPr/>
        <p:txBody>
          <a:bodyPr/>
          <a:lstStyle/>
          <a:p>
            <a:pPr>
              <a:lnSpc>
                <a:spcPct val="115000"/>
              </a:lnSpc>
            </a:pPr>
            <a:r>
              <a:rPr lang="en-US" sz="1800" b="1" dirty="0"/>
              <a:t>CAROL</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The second, interrelated theme, that we found threaded across many sample departments was reference to the so-called ‘formal elements’ of art as either thematic focus or knowledge prioritised in year 7 – line, shape, colour, texture and so on. Nearly half of all teachers interviewed spoke directly of the ‘formal elements’ or ‘visual elements’, while others’ language was suggestive of the same. This Modernist typology of visual components appeared to be a normative presence in participants’ lexicon; a convenient, if largely simplistic and reproductive substitute for ‘theoretical knowledge’ in the subject discipline as Neil Walton </a:t>
            </a:r>
            <a:r>
              <a:rPr lang="en-GB" sz="18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2020</a:t>
            </a:r>
            <a:r>
              <a:rPr lang="en-GB" sz="18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rPr>
              <a:t> has explored</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p>
          <a:p>
            <a:pPr>
              <a:lnSpc>
                <a:spcPct val="115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5A3B91D-6852-7B09-1A63-4C269A3C7C30}"/>
              </a:ext>
            </a:extLst>
          </p:cNvPr>
          <p:cNvSpPr>
            <a:spLocks noGrp="1"/>
          </p:cNvSpPr>
          <p:nvPr>
            <p:ph type="sldNum" sz="quarter" idx="5"/>
          </p:nvPr>
        </p:nvSpPr>
        <p:spPr/>
        <p:txBody>
          <a:bodyPr/>
          <a:lstStyle/>
          <a:p>
            <a:fld id="{B919D097-642E-7040-88E7-25CD49AF4BFB}" type="slidenum">
              <a:rPr lang="en-US" smtClean="0"/>
              <a:t>13</a:t>
            </a:fld>
            <a:endParaRPr lang="en-US"/>
          </a:p>
        </p:txBody>
      </p:sp>
    </p:spTree>
    <p:extLst>
      <p:ext uri="{BB962C8B-B14F-4D97-AF65-F5344CB8AC3E}">
        <p14:creationId xmlns:p14="http://schemas.microsoft.com/office/powerpoint/2010/main" val="151961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5640F-DB1D-446A-DD56-8EF938EA0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0BA65-74EE-EC9C-5509-C90DCDF16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F6F90-31D0-EFB6-A1D5-FFF3D13F3C4E}"/>
              </a:ext>
            </a:extLst>
          </p:cNvPr>
          <p:cNvSpPr>
            <a:spLocks noGrp="1"/>
          </p:cNvSpPr>
          <p:nvPr>
            <p:ph type="body" idx="1"/>
          </p:nvPr>
        </p:nvSpPr>
        <p:spPr/>
        <p:txBody>
          <a:bodyPr/>
          <a:lstStyle/>
          <a:p>
            <a:pPr>
              <a:lnSpc>
                <a:spcPct val="115000"/>
              </a:lnSpc>
            </a:pPr>
            <a:r>
              <a:rPr lang="en-GB" sz="1800" b="1" kern="100" dirty="0">
                <a:effectLst/>
                <a:latin typeface="Calibri Light" panose="020F0302020204030204" pitchFamily="34" charset="0"/>
                <a:ea typeface="Calibri" panose="020F0502020204030204" pitchFamily="34" charset="0"/>
                <a:cs typeface="Times New Roman" panose="02020603050405020304" pitchFamily="18" charset="0"/>
              </a:rPr>
              <a:t>WILL</a:t>
            </a:r>
          </a:p>
          <a:p>
            <a:pPr>
              <a:lnSpc>
                <a:spcPct val="115000"/>
              </a:lnSpc>
            </a:pPr>
            <a:endParaRPr lang="en-GB"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We asked participants to talk to us about a module of their choice for the curriculum. One of the questions asked was ‘did students study any particular artists in the module?’. We collated the 108 artists mentioned and categorised them as can be seen in this table.</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Some progress since 2004 – 37% non-male compared to 11% in the 2004 report</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Downing and Watson recorded the nationality of the artists mentioned in their sample; we chose to record ethnicity as we believe this a more useful metric when reflecting on the representation of artist diversity within school curricula. Outside of European (and American Pop) artists, Downing and Watson found only one reference to an artist of another nationality, the Brazilian Anna Bella Geiger. We found that 18% of artists (19) referenced identified as minoritised ethnic, mostly British.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This likely represents a more diverse curriculum offer than 2004 - but is still far from representative of the 37% minoritised ethnic pupils studying in English secondary schools (DfE </a:t>
            </a:r>
            <a:r>
              <a:rPr lang="en-GB" sz="18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2024</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 and it is not spread equally - in schools with more diverse student cohorts – there was a definite emphasis on selecting artists that represented this diversity.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p>
          <a:p>
            <a:pPr>
              <a:lnSpc>
                <a:spcPct val="115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B6A636-5987-9432-B630-52D79569A67C}"/>
              </a:ext>
            </a:extLst>
          </p:cNvPr>
          <p:cNvSpPr>
            <a:spLocks noGrp="1"/>
          </p:cNvSpPr>
          <p:nvPr>
            <p:ph type="sldNum" sz="quarter" idx="5"/>
          </p:nvPr>
        </p:nvSpPr>
        <p:spPr/>
        <p:txBody>
          <a:bodyPr/>
          <a:lstStyle/>
          <a:p>
            <a:fld id="{B919D097-642E-7040-88E7-25CD49AF4BFB}" type="slidenum">
              <a:rPr lang="en-US" smtClean="0"/>
              <a:t>14</a:t>
            </a:fld>
            <a:endParaRPr lang="en-US"/>
          </a:p>
        </p:txBody>
      </p:sp>
    </p:spTree>
    <p:extLst>
      <p:ext uri="{BB962C8B-B14F-4D97-AF65-F5344CB8AC3E}">
        <p14:creationId xmlns:p14="http://schemas.microsoft.com/office/powerpoint/2010/main" val="147172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b="1" kern="100" dirty="0">
                <a:effectLst/>
                <a:latin typeface="Calibri Light" panose="020F0302020204030204" pitchFamily="34" charset="0"/>
                <a:ea typeface="Calibri" panose="020F0502020204030204" pitchFamily="34" charset="0"/>
                <a:cs typeface="Times New Roman" panose="02020603050405020304" pitchFamily="18" charset="0"/>
              </a:rPr>
              <a:t>WILL</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In 2004, Downing and Watson collected two distinct data samples. One group of schools was designated as a ‘randomly selected’ (10), and the other group had been previously identified as ‘incorporating contemporary art practice in their curriculum’ (2004, 5) (8). Their intent was to compare and contrast the curriculum evident in each context. As already stated, we did not make this distinction – however, we still felt it valuable to reflect on the instances where contemporary art practice was, and was not, evident in the data we collected. In this table, we pick up Downing and Watson’s (2004, 39) own ‘list of characteristics’ which they inductively applied to describe contemporary art practice in art classrooms, and make comparison to our own sample.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While we remain sceptical of Downing and Watson’s (2004) CAP characteristics as measure of a curriculum’s authentic connection to ‘contemporary art practice’, we might tentatively suggest that the frequency of the above activities in our random sample of key stage 3 and 4 projects is indicative of an </a:t>
            </a:r>
            <a:r>
              <a:rPr lang="en-GB" sz="1800" i="1" kern="100" dirty="0">
                <a:effectLst/>
                <a:latin typeface="Calibri Light" panose="020F0302020204030204" pitchFamily="34" charset="0"/>
                <a:ea typeface="Calibri" panose="020F0502020204030204" pitchFamily="34" charset="0"/>
                <a:cs typeface="Times New Roman" panose="02020603050405020304" pitchFamily="18" charset="0"/>
              </a:rPr>
              <a:t>increasingly</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‘contemporary’ practice. In 2004, Downing and Watson analysed their own randomly selected sample schools (10) and found – no use of ICT; just four references to contemporary artists; no ‘international’ artists and only two female artists (Georgia O’Keefe and Bridget Riley); one art form per project (predominantly painting); two references to expression of meaning; five to creative thinking; and three to gallery visits. Clearly, in 2004, contemporary art practice – as defined by Downing and Watson – was a ‘marginal’ (2004, 49) concern in secondary school curriculum – perhaps less so today.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19D097-642E-7040-88E7-25CD49AF4BFB}" type="slidenum">
              <a:rPr lang="en-US" smtClean="0"/>
              <a:t>15</a:t>
            </a:fld>
            <a:endParaRPr lang="en-US"/>
          </a:p>
        </p:txBody>
      </p:sp>
    </p:spTree>
    <p:extLst>
      <p:ext uri="{BB962C8B-B14F-4D97-AF65-F5344CB8AC3E}">
        <p14:creationId xmlns:p14="http://schemas.microsoft.com/office/powerpoint/2010/main" val="230729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5425-D23B-9F8D-B1F4-600A5284D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E527A-6ABF-CC75-AFCD-573371BFB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ED75C-B348-9F10-E1CD-22A5FAEB748B}"/>
              </a:ext>
            </a:extLst>
          </p:cNvPr>
          <p:cNvSpPr>
            <a:spLocks noGrp="1"/>
          </p:cNvSpPr>
          <p:nvPr>
            <p:ph type="body" idx="1"/>
          </p:nvPr>
        </p:nvSpPr>
        <p:spPr/>
        <p:txBody>
          <a:bodyPr/>
          <a:lstStyle/>
          <a:p>
            <a:pPr>
              <a:lnSpc>
                <a:spcPct val="115000"/>
              </a:lnSpc>
            </a:pPr>
            <a:r>
              <a:rPr lang="en-GB" sz="1800" b="1" kern="100" dirty="0">
                <a:effectLst/>
                <a:latin typeface="Calibri Light" panose="020F0302020204030204" pitchFamily="34" charset="0"/>
                <a:ea typeface="Calibri" panose="020F0502020204030204" pitchFamily="34" charset="0"/>
                <a:cs typeface="Times New Roman" panose="02020603050405020304" pitchFamily="18" charset="0"/>
              </a:rPr>
              <a:t>WILL</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However - We wanted to produce ‘subcategories’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of contemporary art influences in the classroom because this generic category might otherwise hide the super-diversity within. This is an imperfect resource, not least because we remain sceptical of any attempt, including our own, to slice contemporary art practice with any definitive certainty. Outliers bring into question the subcategories we chose, too. For example, there was a group of applied artists referenced; illustrators, or graphic designers – for whom cultural or social impact would not be measure in recognition from commercial galleries at all. We therefore would not want to suggest that cultural or social impact is the only legitimising factor in selecting curriculum content. </a:t>
            </a:r>
          </a:p>
          <a:p>
            <a:pPr>
              <a:lnSpc>
                <a:spcPct val="115000"/>
              </a:lnSpc>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In this table we looked to subcategorise the artists our interviewees referenced into three imperfect groups. It can be seen that if the definition of ‘contemporary art practice’ were to be limited only to those individuals who recently started producing ‘seminal’ works (recognised as conceptually or commercially valuable through representation at a gallery), then just nineteen would qualify. If one chose to qualify only artists with </a:t>
            </a:r>
            <a:r>
              <a:rPr lang="en-GB" sz="1800" i="1" kern="100" dirty="0">
                <a:effectLst/>
                <a:latin typeface="Calibri Light" panose="020F0302020204030204" pitchFamily="34" charset="0"/>
                <a:ea typeface="Calibri" panose="020F0502020204030204" pitchFamily="34" charset="0"/>
                <a:cs typeface="Times New Roman" panose="02020603050405020304" pitchFamily="18" charset="0"/>
              </a:rPr>
              <a:t>elite</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gallery representation this might reduce the number to just four; </a:t>
            </a:r>
            <a:r>
              <a:rPr lang="en-GB" sz="1800" kern="100" dirty="0" err="1">
                <a:effectLst/>
                <a:latin typeface="Calibri Light" panose="020F0302020204030204" pitchFamily="34" charset="0"/>
                <a:ea typeface="Calibri" panose="020F0502020204030204" pitchFamily="34" charset="0"/>
                <a:cs typeface="Times New Roman" panose="02020603050405020304" pitchFamily="18" charset="0"/>
              </a:rPr>
              <a:t>Njideka</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en-GB" sz="1800" kern="100" dirty="0" err="1">
                <a:effectLst/>
                <a:latin typeface="Calibri Light" panose="020F0302020204030204" pitchFamily="34" charset="0"/>
                <a:ea typeface="Calibri" panose="020F0502020204030204" pitchFamily="34" charset="0"/>
                <a:cs typeface="Times New Roman" panose="02020603050405020304" pitchFamily="18" charset="0"/>
              </a:rPr>
              <a:t>Akunyilli</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Crosby (David Zwirner); Lucy Jones (Flowers Gallery); Rachel Jones (Thaddaeus </a:t>
            </a:r>
            <a:r>
              <a:rPr lang="en-GB" sz="1800" kern="100" dirty="0" err="1">
                <a:effectLst/>
                <a:latin typeface="Calibri Light" panose="020F0302020204030204" pitchFamily="34" charset="0"/>
                <a:ea typeface="Calibri" panose="020F0502020204030204" pitchFamily="34" charset="0"/>
                <a:cs typeface="Times New Roman" panose="02020603050405020304" pitchFamily="18" charset="0"/>
              </a:rPr>
              <a:t>Ropac</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and Mickalene Thomas (Lehmann Maupin).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Another third of the artists considered contemporary certainly command high esteem within the arts and cultural sector (and may still be working), but perhaps produced works with the most educative impact over forty or fifty years ago; Frank Auerbach; Jim Dine; or Yayoi Kusama, for example. Finally, a third of the artists named were making work today but receiving little or no public recognition for their practice. This included some emerging artists, artist/teachers, vernacular artists, and others.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This may be a relevant space to speculate on the relationship between certain contemporary art practitioners mentioned by interviewees and the existence of a ‘school art’ style, a practice first described by Efland (1976) and explored by others (including ourselves) since.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Efland theorised that ‘art that is made in school isn’t about art as it exists beyond the school; it may be more a function of the school life-style itself’ (1976, 39). If ‘school life-style’ is accepted as a significant influence on the priorities of art teachers (as well as pupils), it may explain the predominance of accuracy, observation, and evaluation over self-expression, creativity, and critical thinking. In turn, if such concerns are allowed to lead the choice of artists attached to curriculum content, it explains why realist painters of still-life such as Janet Fish, or </a:t>
            </a:r>
            <a:r>
              <a:rPr lang="en-GB" sz="1800" kern="100" dirty="0" err="1">
                <a:effectLst/>
                <a:latin typeface="Calibri Light" panose="020F0302020204030204" pitchFamily="34" charset="0"/>
                <a:ea typeface="Calibri" panose="020F0502020204030204" pitchFamily="34" charset="0"/>
                <a:cs typeface="Times New Roman" panose="02020603050405020304" pitchFamily="18" charset="0"/>
              </a:rPr>
              <a:t>Jöel</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en-GB" sz="1800" kern="100" dirty="0" err="1">
                <a:effectLst/>
                <a:latin typeface="Calibri Light" panose="020F0302020204030204" pitchFamily="34" charset="0"/>
                <a:ea typeface="Calibri" panose="020F0502020204030204" pitchFamily="34" charset="0"/>
                <a:cs typeface="Times New Roman" panose="02020603050405020304" pitchFamily="18" charset="0"/>
              </a:rPr>
              <a:t>Penkman</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are over-represented among ‘contemporary artists’ – their work retrospectively attached to curriculum to justify more traditional artistic aims.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Applying Bernstein’s notion of the pedagogic device – to the </a:t>
            </a:r>
            <a:r>
              <a:rPr lang="en-GB" sz="1800" kern="100" dirty="0" err="1">
                <a:effectLst/>
                <a:latin typeface="Calibri Light" panose="020F0302020204030204" pitchFamily="34" charset="0"/>
                <a:ea typeface="Calibri" panose="020F0502020204030204" pitchFamily="34" charset="0"/>
                <a:cs typeface="Times New Roman" panose="02020603050405020304" pitchFamily="18" charset="0"/>
              </a:rPr>
              <a:t>pedagogising</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process of curriculum design – one of the functions of this process, he suggests is to make knowledge ‘safe’ – this process we have just described (where ‘contemporary’ artists selected for curricula serve the interests of a school life-style – where accuracy, technical knowledge, and assessment criteria rule) may be indicative of such a compromise that takes two conflicting aims from the pedagogic recontextualising field and the official contextualising field and divests both of any transformative power.</a:t>
            </a:r>
          </a:p>
          <a:p>
            <a:pPr>
              <a:lnSpc>
                <a:spcPct val="115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4BA4F35-72F3-B89E-4AF3-2E53A2ADB28C}"/>
              </a:ext>
            </a:extLst>
          </p:cNvPr>
          <p:cNvSpPr>
            <a:spLocks noGrp="1"/>
          </p:cNvSpPr>
          <p:nvPr>
            <p:ph type="sldNum" sz="quarter" idx="5"/>
          </p:nvPr>
        </p:nvSpPr>
        <p:spPr/>
        <p:txBody>
          <a:bodyPr/>
          <a:lstStyle/>
          <a:p>
            <a:fld id="{B919D097-642E-7040-88E7-25CD49AF4BFB}" type="slidenum">
              <a:rPr lang="en-US" smtClean="0"/>
              <a:t>16</a:t>
            </a:fld>
            <a:endParaRPr lang="en-US"/>
          </a:p>
        </p:txBody>
      </p:sp>
    </p:spTree>
    <p:extLst>
      <p:ext uri="{BB962C8B-B14F-4D97-AF65-F5344CB8AC3E}">
        <p14:creationId xmlns:p14="http://schemas.microsoft.com/office/powerpoint/2010/main" val="1482884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89B99-695E-A91A-8996-4994E8C30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CF140-9646-ECAC-1104-C0A710F09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6AC4E-4C3C-2279-430B-F84A459D2E7D}"/>
              </a:ext>
            </a:extLst>
          </p:cNvPr>
          <p:cNvSpPr>
            <a:spLocks noGrp="1"/>
          </p:cNvSpPr>
          <p:nvPr>
            <p:ph type="body" idx="1"/>
          </p:nvPr>
        </p:nvSpPr>
        <p:spPr/>
        <p:txBody>
          <a:bodyPr/>
          <a:lstStyle/>
          <a:p>
            <a:r>
              <a:rPr lang="en-US" b="1" dirty="0"/>
              <a:t>CAROL</a:t>
            </a:r>
          </a:p>
          <a:p>
            <a:endParaRPr lang="en-US" dirty="0"/>
          </a:p>
          <a:p>
            <a:r>
              <a:rPr lang="en-US" dirty="0"/>
              <a:t>In Downing and Watson’s study, they deliberately chose schools that might otherwise have appeared as ‘outliers’ in their data – they were consciously looking for schools that were being innovative with their curriculum in their inclusion of contemporary arts practice. </a:t>
            </a:r>
          </a:p>
          <a:p>
            <a:endParaRPr lang="en-US" dirty="0"/>
          </a:p>
          <a:p>
            <a:r>
              <a:rPr lang="en-US" dirty="0"/>
              <a:t>In our study – although we weren’t deliberately selecting schools with any particular approach in mind – there were outliers.</a:t>
            </a:r>
          </a:p>
          <a:p>
            <a:endParaRPr lang="en-US" dirty="0"/>
          </a:p>
          <a:p>
            <a:r>
              <a:rPr lang="en-US" dirty="0"/>
              <a:t>For example – three schools that had very consciously decolonized their curriculum, a school that very deliberately structured their curriculum around the concept of the artist student, and a few schools where the provision of laptops or </a:t>
            </a:r>
            <a:r>
              <a:rPr lang="en-US" dirty="0" err="1"/>
              <a:t>ipads</a:t>
            </a:r>
            <a:r>
              <a:rPr lang="en-US" dirty="0"/>
              <a:t> to all students was having a transformational effect on curriculum, pedagogy and assessment.</a:t>
            </a:r>
          </a:p>
          <a:p>
            <a:endParaRPr lang="en-US" dirty="0"/>
          </a:p>
          <a:p>
            <a:endParaRPr lang="en-US" dirty="0"/>
          </a:p>
        </p:txBody>
      </p:sp>
      <p:sp>
        <p:nvSpPr>
          <p:cNvPr id="4" name="Slide Number Placeholder 3">
            <a:extLst>
              <a:ext uri="{FF2B5EF4-FFF2-40B4-BE49-F238E27FC236}">
                <a16:creationId xmlns:a16="http://schemas.microsoft.com/office/drawing/2014/main" id="{61D76978-238B-E3A5-AE8A-014F7DDAC48F}"/>
              </a:ext>
            </a:extLst>
          </p:cNvPr>
          <p:cNvSpPr>
            <a:spLocks noGrp="1"/>
          </p:cNvSpPr>
          <p:nvPr>
            <p:ph type="sldNum" sz="quarter" idx="5"/>
          </p:nvPr>
        </p:nvSpPr>
        <p:spPr/>
        <p:txBody>
          <a:bodyPr/>
          <a:lstStyle/>
          <a:p>
            <a:fld id="{B919D097-642E-7040-88E7-25CD49AF4BFB}" type="slidenum">
              <a:rPr lang="en-US" smtClean="0"/>
              <a:t>17</a:t>
            </a:fld>
            <a:endParaRPr lang="en-US"/>
          </a:p>
        </p:txBody>
      </p:sp>
    </p:spTree>
    <p:extLst>
      <p:ext uri="{BB962C8B-B14F-4D97-AF65-F5344CB8AC3E}">
        <p14:creationId xmlns:p14="http://schemas.microsoft.com/office/powerpoint/2010/main" val="1756546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CAROL</a:t>
            </a:r>
          </a:p>
          <a:p>
            <a:endParaRPr lang="en-US" dirty="0"/>
          </a:p>
          <a:p>
            <a:r>
              <a:rPr lang="en-US" dirty="0"/>
              <a:t>However, as notable as the outliers in the data is what we named ‘Missing in Action’ – particularly the dominance of GCSE / Assessment outcomes and any acknowledgement of audience – who students are creating work for. Lurking behind all that our interviewees spoke to us about was the unspoken / unseen face of the ‘examiner’ – which we suggest exerts the most powerful influence on the what, why and how of the Art &amp; Design curriculum in secondary schools.</a:t>
            </a:r>
          </a:p>
          <a:p>
            <a:endParaRPr lang="en-US" dirty="0"/>
          </a:p>
          <a:p>
            <a:r>
              <a:rPr lang="en-US" dirty="0"/>
              <a:t>Though there was evidence of ’making safe’, compromise and misappropriation in regards to the other key players in the </a:t>
            </a:r>
            <a:r>
              <a:rPr lang="en-US" dirty="0" err="1"/>
              <a:t>recontextualising</a:t>
            </a:r>
            <a:r>
              <a:rPr lang="en-US" dirty="0"/>
              <a:t> field – it was the exam boards whose pull was exerted most directly, in an unmediated way.</a:t>
            </a:r>
          </a:p>
        </p:txBody>
      </p:sp>
      <p:sp>
        <p:nvSpPr>
          <p:cNvPr id="4" name="Slide Number Placeholder 3"/>
          <p:cNvSpPr>
            <a:spLocks noGrp="1"/>
          </p:cNvSpPr>
          <p:nvPr>
            <p:ph type="sldNum" sz="quarter" idx="5"/>
          </p:nvPr>
        </p:nvSpPr>
        <p:spPr/>
        <p:txBody>
          <a:bodyPr/>
          <a:lstStyle/>
          <a:p>
            <a:fld id="{B919D097-642E-7040-88E7-25CD49AF4BFB}" type="slidenum">
              <a:rPr lang="en-US" smtClean="0"/>
              <a:t>18</a:t>
            </a:fld>
            <a:endParaRPr lang="en-US"/>
          </a:p>
        </p:txBody>
      </p:sp>
    </p:spTree>
    <p:extLst>
      <p:ext uri="{BB962C8B-B14F-4D97-AF65-F5344CB8AC3E}">
        <p14:creationId xmlns:p14="http://schemas.microsoft.com/office/powerpoint/2010/main" val="2152916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WILL</a:t>
            </a:r>
          </a:p>
          <a:p>
            <a:endParaRPr lang="en-US" dirty="0"/>
          </a:p>
          <a:p>
            <a:r>
              <a:rPr lang="en-US" dirty="0"/>
              <a:t>2024 marks the 20 year anniversary of publication of the School Art Report. In Autumn of 2023 Will Grant, Jo </a:t>
            </a:r>
            <a:r>
              <a:rPr lang="en-US" dirty="0" err="1"/>
              <a:t>Fursman</a:t>
            </a:r>
            <a:r>
              <a:rPr lang="en-US" dirty="0"/>
              <a:t>, Carol Wild had a tentative conversation about the idea of recreating the study 20 years on.</a:t>
            </a:r>
          </a:p>
          <a:p>
            <a:endParaRPr lang="en-US" dirty="0"/>
          </a:p>
          <a:p>
            <a:r>
              <a:rPr lang="en-US" dirty="0"/>
              <a:t>This was prompted by the continuing reference to the report in student essays on the PGCE courses we both ran and the significance of the report as a touch stone, in different ways, for each of us in our own research career. It was also prompted by our close engagement with art departments through our own student teachers and our shared feeling that whilst much may be the same in the teaching of art and design in schools as in 2004 there was also much that was different. These two questions, particularly intrigued us. </a:t>
            </a:r>
          </a:p>
          <a:p>
            <a:endParaRPr lang="en-US" dirty="0"/>
          </a:p>
          <a:p>
            <a:r>
              <a:rPr lang="en-US" dirty="0"/>
              <a:t>We agreed that the School Art Research Design provided an effective way to try to answer them. </a:t>
            </a:r>
          </a:p>
        </p:txBody>
      </p:sp>
      <p:sp>
        <p:nvSpPr>
          <p:cNvPr id="4" name="Slide Number Placeholder 3"/>
          <p:cNvSpPr>
            <a:spLocks noGrp="1"/>
          </p:cNvSpPr>
          <p:nvPr>
            <p:ph type="sldNum" sz="quarter" idx="5"/>
          </p:nvPr>
        </p:nvSpPr>
        <p:spPr/>
        <p:txBody>
          <a:bodyPr/>
          <a:lstStyle/>
          <a:p>
            <a:fld id="{B919D097-642E-7040-88E7-25CD49AF4BFB}" type="slidenum">
              <a:rPr lang="en-US" smtClean="0"/>
              <a:t>2</a:t>
            </a:fld>
            <a:endParaRPr lang="en-US"/>
          </a:p>
        </p:txBody>
      </p:sp>
    </p:spTree>
    <p:extLst>
      <p:ext uri="{BB962C8B-B14F-4D97-AF65-F5344CB8AC3E}">
        <p14:creationId xmlns:p14="http://schemas.microsoft.com/office/powerpoint/2010/main" val="195237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WILL</a:t>
            </a:r>
          </a:p>
          <a:p>
            <a:endParaRPr lang="en-US" dirty="0"/>
          </a:p>
          <a:p>
            <a:r>
              <a:rPr lang="en-US" dirty="0"/>
              <a:t>It did not seem necessary to have a focus on contemporary art practice in the same way as Downing and Watson’s study – the extent to which cotemporary art practice had infiltrated the curriculum generally was more interesting to us. We also did not set out to interview every art teacher in each department – and set our sights on interviewing teachers across a greater range of schools that Downing and Watson did. In total we interviewed Art and Design teachers from </a:t>
            </a:r>
            <a:r>
              <a:rPr lang="en-US" b="1" dirty="0">
                <a:highlight>
                  <a:srgbClr val="00FFFF"/>
                </a:highlight>
              </a:rPr>
              <a:t>33</a:t>
            </a:r>
            <a:r>
              <a:rPr lang="en-US" dirty="0">
                <a:highlight>
                  <a:srgbClr val="FFFF00"/>
                </a:highlight>
              </a:rPr>
              <a:t> </a:t>
            </a:r>
            <a:r>
              <a:rPr lang="en-US" dirty="0"/>
              <a:t>schools in the West of England, the Midlands, Warwickshire, Oxfordshire, Milton Keynes, Cambridgeshire, and London – </a:t>
            </a:r>
            <a:r>
              <a:rPr lang="en-US" b="1" dirty="0"/>
              <a:t>not a national picture, but a broad and balanced sample.</a:t>
            </a:r>
          </a:p>
          <a:p>
            <a:endParaRPr lang="en-US" b="0" dirty="0"/>
          </a:p>
          <a:p>
            <a:r>
              <a:rPr lang="en-US" b="0" dirty="0"/>
              <a:t>What was notable about the original report was that although it was a qualitative study and therefore it was interpretive in its scope, it was written in a very analytical  ‘objective’ style – it simply presented their findings with very little speculative interpretation of their data. Perhaps the longevity of this report as a resource for researchers and students (alongside the lacuna of many alternative sources) has been the sense that it provides a relatively stable interpretation of curriculum content and teachers’ perceptions of that content at a moment in time, rather than promoting any theoretical positionality.</a:t>
            </a:r>
          </a:p>
          <a:p>
            <a:endParaRPr lang="en-US" b="0" dirty="0"/>
          </a:p>
          <a:p>
            <a:r>
              <a:rPr lang="en-US" b="0" dirty="0"/>
              <a:t>We are, in writing up our work, aiming to take a similar approach.</a:t>
            </a:r>
          </a:p>
          <a:p>
            <a:endParaRPr lang="en-US" b="0" dirty="0"/>
          </a:p>
          <a:p>
            <a:r>
              <a:rPr lang="en-US" b="0" dirty="0"/>
              <a:t>However, in presenting some of our initial findings today we want to take the opportunity to allow ourselves a little more speculation around the idea of change and struggle – and how the arena of struggle with regards curriculum choice extends beyond the walls of any art department. This is particularly true in the English context which has emerged since 2004, now often defined by very large, autonomous educational providers with multiple sites, and an increasingly </a:t>
            </a:r>
            <a:r>
              <a:rPr lang="en-US" b="0" dirty="0" err="1"/>
              <a:t>centralised</a:t>
            </a:r>
            <a:r>
              <a:rPr lang="en-US" b="0" dirty="0"/>
              <a:t> policy-construction space.</a:t>
            </a:r>
            <a:endParaRPr lang="en-US" dirty="0"/>
          </a:p>
        </p:txBody>
      </p:sp>
      <p:sp>
        <p:nvSpPr>
          <p:cNvPr id="4" name="Slide Number Placeholder 3"/>
          <p:cNvSpPr>
            <a:spLocks noGrp="1"/>
          </p:cNvSpPr>
          <p:nvPr>
            <p:ph type="sldNum" sz="quarter" idx="5"/>
          </p:nvPr>
        </p:nvSpPr>
        <p:spPr/>
        <p:txBody>
          <a:bodyPr/>
          <a:lstStyle/>
          <a:p>
            <a:fld id="{B919D097-642E-7040-88E7-25CD49AF4BFB}" type="slidenum">
              <a:rPr lang="en-US" smtClean="0"/>
              <a:t>3</a:t>
            </a:fld>
            <a:endParaRPr lang="en-US"/>
          </a:p>
        </p:txBody>
      </p:sp>
    </p:spTree>
    <p:extLst>
      <p:ext uri="{BB962C8B-B14F-4D97-AF65-F5344CB8AC3E}">
        <p14:creationId xmlns:p14="http://schemas.microsoft.com/office/powerpoint/2010/main" val="85526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in conducting a comparative study, 20 years on, we naturally introduced an additional lens through which to consider the art and design curriculum – that of change. Each of us have lived through the last twenty years firstly as teachers in English classrooms, then moving into teaching teachers in Higher Education contexts in England, completing PhDs and establishing ourselves as researchers in the field – and are therefore very aware of the huge shifts that have taken place that have impacted on the teaching of the Subject of Art and Design in secondary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original School Art research took place at a time when it felt (in contrast to the last decade) that Art Education was valued and was part of the ‘zeitgeist’. It came off the back of the influential Harland et al report Arts Education in Secondary Schools: Effects and Effectiveness. And initiated the Goldsmiths, Tate, and National Endowment for Science, Technology and the Arts (Nesta) 2008 study ‘Teaching Through Contemporary Art: A report on innovative practices in the classroom. It was therefore one of three large-scale studies in the first 8 years of this century that confidently described the power of what innovative art and design education could do.</a:t>
            </a:r>
          </a:p>
        </p:txBody>
      </p:sp>
      <p:sp>
        <p:nvSpPr>
          <p:cNvPr id="4" name="Slide Number Placeholder 3"/>
          <p:cNvSpPr>
            <a:spLocks noGrp="1"/>
          </p:cNvSpPr>
          <p:nvPr>
            <p:ph type="sldNum" sz="quarter" idx="5"/>
          </p:nvPr>
        </p:nvSpPr>
        <p:spPr/>
        <p:txBody>
          <a:bodyPr/>
          <a:lstStyle/>
          <a:p>
            <a:fld id="{B919D097-642E-7040-88E7-25CD49AF4BFB}" type="slidenum">
              <a:rPr lang="en-US" smtClean="0"/>
              <a:t>4</a:t>
            </a:fld>
            <a:endParaRPr lang="en-US"/>
          </a:p>
        </p:txBody>
      </p:sp>
    </p:spTree>
    <p:extLst>
      <p:ext uri="{BB962C8B-B14F-4D97-AF65-F5344CB8AC3E}">
        <p14:creationId xmlns:p14="http://schemas.microsoft.com/office/powerpoint/2010/main" val="76245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CAROL</a:t>
            </a:r>
          </a:p>
          <a:p>
            <a:endParaRPr lang="en-US" dirty="0"/>
          </a:p>
          <a:p>
            <a:r>
              <a:rPr lang="en-US" dirty="0"/>
              <a:t>In contrast – only two major funded research studies (that we are aware of) since 2008 have focused specifically on the teaching of Art &amp; Design. The amazing TALE (Tracking Arts Engagement and Learning) was funded by ACE, Tate, the RSC and the University of Nottingham. Its Time to Listen report is a powerful advocacy document that is framed by the policy climate within which it was conducted I which its focus is very much NOT in line with the policy zeitgeist – recommendations include such things as making sure the school timetable makes it possible for students to  choose arts options and that specialist teachers are employed to teach arts subjects (these things were assumed to be a given by the previous reports mentioned) and it includes a section on barriers to engagement (including government accountability measures, the idea of ‘facilitating subjects’, recent changes to the examination and pressure on time and budgets.</a:t>
            </a:r>
          </a:p>
          <a:p>
            <a:endParaRPr lang="en-US" dirty="0"/>
          </a:p>
          <a:p>
            <a:r>
              <a:rPr lang="en-US" dirty="0"/>
              <a:t>The equally amazing </a:t>
            </a:r>
            <a:r>
              <a:rPr lang="en-US" dirty="0" err="1"/>
              <a:t>Visualise</a:t>
            </a:r>
            <a:r>
              <a:rPr lang="en-US" dirty="0"/>
              <a:t> Report funded by the </a:t>
            </a:r>
            <a:r>
              <a:rPr lang="en-US" dirty="0" err="1"/>
              <a:t>Freelands</a:t>
            </a:r>
            <a:r>
              <a:rPr lang="en-US" dirty="0"/>
              <a:t> Foundation and the Runnymede Trust also begins by framing itself against a background of decline, referring to ‘plummeting’ GCSE entries and numbers of individuals choosing to train to teach the subject in secondary schools.</a:t>
            </a:r>
          </a:p>
          <a:p>
            <a:endParaRPr lang="en-US" dirty="0"/>
          </a:p>
          <a:p>
            <a:r>
              <a:rPr lang="en-US" dirty="0"/>
              <a:t>These two major studies are supported by other reports such as </a:t>
            </a:r>
            <a:r>
              <a:rPr lang="en-US" i="1" dirty="0"/>
              <a:t>Arts in `Schools: Foundation for the Future </a:t>
            </a:r>
            <a:r>
              <a:rPr lang="en-US" dirty="0"/>
              <a:t>and the </a:t>
            </a:r>
            <a:r>
              <a:rPr lang="en-US" i="1" dirty="0"/>
              <a:t>Art Now </a:t>
            </a:r>
            <a:r>
              <a:rPr lang="en-US" i="0" dirty="0"/>
              <a:t>APPG report that read as if the teaching of art and design is under threat.</a:t>
            </a:r>
          </a:p>
        </p:txBody>
      </p:sp>
      <p:sp>
        <p:nvSpPr>
          <p:cNvPr id="4" name="Slide Number Placeholder 3"/>
          <p:cNvSpPr>
            <a:spLocks noGrp="1"/>
          </p:cNvSpPr>
          <p:nvPr>
            <p:ph type="sldNum" sz="quarter" idx="5"/>
          </p:nvPr>
        </p:nvSpPr>
        <p:spPr/>
        <p:txBody>
          <a:bodyPr/>
          <a:lstStyle/>
          <a:p>
            <a:fld id="{B919D097-642E-7040-88E7-25CD49AF4BFB}" type="slidenum">
              <a:rPr lang="en-US" smtClean="0"/>
              <a:t>5</a:t>
            </a:fld>
            <a:endParaRPr lang="en-US"/>
          </a:p>
        </p:txBody>
      </p:sp>
    </p:spTree>
    <p:extLst>
      <p:ext uri="{BB962C8B-B14F-4D97-AF65-F5344CB8AC3E}">
        <p14:creationId xmlns:p14="http://schemas.microsoft.com/office/powerpoint/2010/main" val="363008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zeitgeist is very different in 2024 than it was in 2004. There is not time here to go into the very many policy changes that have led to this hostile environment – we are confident that most of you will be aware of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These changes that we are all aware of and also the recent change of government with its (hopefully) more positive rhetoric towards Art &amp; Design can be understood by Bernstein’s concept of the ‘pedagogical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Here I am paraphrasing an extract from my recent chapter in A Practical Guide to Teaching Art and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BERNSTEIN’S PEDAGOGIC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Bernstein’s premise is that sociological work in the field of education tends to </a:t>
            </a:r>
            <a:r>
              <a:rPr lang="en-US" dirty="0" err="1"/>
              <a:t>pathologise</a:t>
            </a:r>
            <a:r>
              <a:rPr lang="en-US" dirty="0"/>
              <a:t> relations, to identify ‘syndromes’ (the notion of ‘School Art’ as defined by the 2004 report may be such an example). He argues that, in focusing on school as a ‘pathological’ device, such studies neglect to examine the structure that creates or enables the syndrome, (Bernstein 2000, p.29); this enabling structure he calls the pedagogic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describes the device as composed of three interacting fields: the field of production, the field of </a:t>
            </a:r>
            <a:r>
              <a:rPr lang="en-US" dirty="0" err="1"/>
              <a:t>recontextualisation</a:t>
            </a:r>
            <a:r>
              <a:rPr lang="en-US" dirty="0"/>
              <a:t> and the field of reproduction. Knowledge created in the productive field of research (the university) is selectively appropriated by agents of the official </a:t>
            </a:r>
            <a:r>
              <a:rPr lang="en-US" dirty="0" err="1"/>
              <a:t>recontextualising</a:t>
            </a:r>
            <a:r>
              <a:rPr lang="en-US" dirty="0"/>
              <a:t> field (government education departments and associated </a:t>
            </a:r>
            <a:r>
              <a:rPr lang="en-US" dirty="0" err="1"/>
              <a:t>organisations</a:t>
            </a:r>
            <a:r>
              <a:rPr lang="en-US" dirty="0"/>
              <a:t>) and the pedagogic </a:t>
            </a:r>
            <a:r>
              <a:rPr lang="en-US" dirty="0" err="1"/>
              <a:t>recontextualising</a:t>
            </a:r>
            <a:r>
              <a:rPr lang="en-US" dirty="0"/>
              <a:t> field (university education departments and </a:t>
            </a:r>
            <a:r>
              <a:rPr lang="en-US" dirty="0" err="1"/>
              <a:t>specialised</a:t>
            </a:r>
            <a:r>
              <a:rPr lang="en-US" dirty="0"/>
              <a:t> educational media) for relocation, refocusing and reproduction in school. This process separates knowledge from its social and power relations and is a site of struggle involving the ‘play of ideology’ (1990, p.180), no matter whether ‘the dominant principles of a given society celebrate capitalist, collective, or dictatorship ideologies’ (1990, p.194). The struggle of </a:t>
            </a:r>
            <a:r>
              <a:rPr lang="en-US" dirty="0" err="1"/>
              <a:t>recontextualisation</a:t>
            </a:r>
            <a:r>
              <a:rPr lang="en-US" dirty="0"/>
              <a:t> functions to make the knowledge to be transmitted ‘safe’, ensuring it serves rather than undermines the interests of the powerful (1990, p.192), separating it from its initial meaning and redirecting it to stand for something other than itself. This </a:t>
            </a:r>
            <a:r>
              <a:rPr lang="en-US" dirty="0" err="1"/>
              <a:t>decontextualisation</a:t>
            </a:r>
            <a:r>
              <a:rPr lang="en-US" dirty="0"/>
              <a:t>, relocation, refocusing and making safe, therefore, transforms and distorts the knowledge so that it ‘may not obviously correspond to the ‘original’ knowledge it derives from’ and ‘may not appear to be ‘authentic’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(Wild 2022, p.86). Significantly, it is not just some knowledge that goes through this process in school but all knowledge. The pedagogic device is not however a static model but a process of change. Bernstein explores the gradual efforts of government to change the orientation of the pedagogic device (e.g. reducing the powers of the ‘pedagogic </a:t>
            </a:r>
            <a:r>
              <a:rPr lang="en-US" dirty="0" err="1"/>
              <a:t>recontextualisation</a:t>
            </a:r>
            <a:r>
              <a:rPr lang="en-US" dirty="0"/>
              <a:t> field’ of teacher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therefore want to resist the pathologizing of the last twenty years in cancerous terms (seeing the narrow orthodoxies of ‘School Art’ as a </a:t>
            </a:r>
            <a:r>
              <a:rPr lang="en-US" dirty="0" err="1"/>
              <a:t>tumour</a:t>
            </a:r>
            <a:r>
              <a:rPr lang="en-US" dirty="0"/>
              <a:t> that must be cut out of art education somehow) and see it more in terms of a struggle at the heart of the pedagogic device. And to ask to what extent has that struggle been successful in changing what goes on in the secondary art and design classroom.</a:t>
            </a:r>
          </a:p>
        </p:txBody>
      </p:sp>
      <p:sp>
        <p:nvSpPr>
          <p:cNvPr id="4" name="Slide Number Placeholder 3"/>
          <p:cNvSpPr>
            <a:spLocks noGrp="1"/>
          </p:cNvSpPr>
          <p:nvPr>
            <p:ph type="sldNum" sz="quarter" idx="5"/>
          </p:nvPr>
        </p:nvSpPr>
        <p:spPr/>
        <p:txBody>
          <a:bodyPr/>
          <a:lstStyle/>
          <a:p>
            <a:fld id="{B919D097-642E-7040-88E7-25CD49AF4BFB}" type="slidenum">
              <a:rPr lang="en-US" smtClean="0"/>
              <a:t>6</a:t>
            </a:fld>
            <a:endParaRPr lang="en-US"/>
          </a:p>
        </p:txBody>
      </p:sp>
    </p:spTree>
    <p:extLst>
      <p:ext uri="{BB962C8B-B14F-4D97-AF65-F5344CB8AC3E}">
        <p14:creationId xmlns:p14="http://schemas.microsoft.com/office/powerpoint/2010/main" val="1501004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CAROL</a:t>
            </a:r>
          </a:p>
          <a:p>
            <a:endParaRPr lang="en-US" dirty="0"/>
          </a:p>
          <a:p>
            <a:r>
              <a:rPr lang="en-US" dirty="0"/>
              <a:t>On this slide we have mapped out the different areas of interest for those with vested interests in the field of recontextualization – that we are aware of through our review of literature, and through our engagement in that field ourselves.</a:t>
            </a:r>
          </a:p>
          <a:p>
            <a:endParaRPr lang="en-US" dirty="0"/>
          </a:p>
          <a:p>
            <a:r>
              <a:rPr lang="en-US" dirty="0"/>
              <a:t>On the left we have the concerns of what Bernstein called the Pedagogic </a:t>
            </a:r>
            <a:r>
              <a:rPr lang="en-US" dirty="0" err="1"/>
              <a:t>Recontextualising</a:t>
            </a:r>
            <a:r>
              <a:rPr lang="en-US" dirty="0"/>
              <a:t> Field (University education departments / NSEAD </a:t>
            </a:r>
            <a:r>
              <a:rPr lang="en-US" dirty="0" err="1"/>
              <a:t>etc</a:t>
            </a:r>
            <a:r>
              <a:rPr lang="en-US" dirty="0"/>
              <a:t>) – with the top two priorities that informed the discourse of that field during the noughties (AT and CP) when there appeared to be alignment with the ‘official’ recontextualizing field and then below that the priorities that arguably are increasingly prevalent now. – when, as we have already stated there is more of a disconnect.</a:t>
            </a:r>
          </a:p>
          <a:p>
            <a:endParaRPr lang="en-US" dirty="0"/>
          </a:p>
          <a:p>
            <a:r>
              <a:rPr lang="en-US" dirty="0"/>
              <a:t>So, then on the right we have the priorities of the ‘official’ recontextualizing field over the last 14 years.</a:t>
            </a:r>
          </a:p>
          <a:p>
            <a:endParaRPr lang="en-US" dirty="0"/>
          </a:p>
          <a:p>
            <a:r>
              <a:rPr lang="en-US" sz="2800" dirty="0"/>
              <a:t>Facilitating Subjects</a:t>
            </a:r>
          </a:p>
          <a:p>
            <a:r>
              <a:rPr lang="en-US" sz="2800" dirty="0"/>
              <a:t>Knowledge Rich Curriculum</a:t>
            </a:r>
          </a:p>
          <a:p>
            <a:r>
              <a:rPr lang="en-US" sz="2800" dirty="0"/>
              <a:t>Cognitive Science</a:t>
            </a:r>
          </a:p>
          <a:p>
            <a:r>
              <a:rPr lang="en-US" sz="2800" dirty="0"/>
              <a:t>Exam boards – the wow drawing</a:t>
            </a:r>
          </a:p>
          <a:p>
            <a:r>
              <a:rPr lang="en-US" sz="2800" dirty="0"/>
              <a:t>OFSTED</a:t>
            </a:r>
          </a:p>
          <a:p>
            <a:r>
              <a:rPr lang="en-US" sz="2600" dirty="0"/>
              <a:t>Curriculum Intent</a:t>
            </a:r>
          </a:p>
          <a:p>
            <a:r>
              <a:rPr lang="en-US" sz="2600" dirty="0"/>
              <a:t>Cultural Capital</a:t>
            </a:r>
          </a:p>
          <a:p>
            <a:endParaRPr lang="en-US" sz="2600" dirty="0"/>
          </a:p>
          <a:p>
            <a:pPr lvl="1"/>
            <a:endParaRPr lang="en-US" sz="2600" dirty="0"/>
          </a:p>
          <a:p>
            <a:pPr lvl="1"/>
            <a:endParaRPr lang="en-US" sz="2600" dirty="0"/>
          </a:p>
          <a:p>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B919D097-642E-7040-88E7-25CD49AF4BFB}" type="slidenum">
              <a:rPr lang="en-US" smtClean="0"/>
              <a:t>7</a:t>
            </a:fld>
            <a:endParaRPr lang="en-US"/>
          </a:p>
        </p:txBody>
      </p:sp>
    </p:spTree>
    <p:extLst>
      <p:ext uri="{BB962C8B-B14F-4D97-AF65-F5344CB8AC3E}">
        <p14:creationId xmlns:p14="http://schemas.microsoft.com/office/powerpoint/2010/main" val="401116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WILL</a:t>
            </a:r>
          </a:p>
          <a:p>
            <a:endParaRPr lang="en-US" dirty="0"/>
          </a:p>
          <a:p>
            <a:r>
              <a:rPr lang="en-US" dirty="0"/>
              <a:t>To what extent will the teachers we interviewed have been exposed to these various ‘interests’ of the recontextualizing field over their careers?</a:t>
            </a:r>
          </a:p>
        </p:txBody>
      </p:sp>
      <p:sp>
        <p:nvSpPr>
          <p:cNvPr id="4" name="Slide Number Placeholder 3"/>
          <p:cNvSpPr>
            <a:spLocks noGrp="1"/>
          </p:cNvSpPr>
          <p:nvPr>
            <p:ph type="sldNum" sz="quarter" idx="5"/>
          </p:nvPr>
        </p:nvSpPr>
        <p:spPr/>
        <p:txBody>
          <a:bodyPr/>
          <a:lstStyle/>
          <a:p>
            <a:fld id="{B919D097-642E-7040-88E7-25CD49AF4BFB}" type="slidenum">
              <a:rPr lang="en-US" smtClean="0"/>
              <a:t>8</a:t>
            </a:fld>
            <a:endParaRPr lang="en-US"/>
          </a:p>
        </p:txBody>
      </p:sp>
    </p:spTree>
    <p:extLst>
      <p:ext uri="{BB962C8B-B14F-4D97-AF65-F5344CB8AC3E}">
        <p14:creationId xmlns:p14="http://schemas.microsoft.com/office/powerpoint/2010/main" val="200241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WILL</a:t>
            </a:r>
          </a:p>
          <a:p>
            <a:endParaRPr lang="en-US" dirty="0"/>
          </a:p>
          <a:p>
            <a:r>
              <a:rPr lang="en-US" dirty="0"/>
              <a:t>One notable difference between the teachers involved in our study compared to those interviewed by Downing and Watson is the number that stated that they considered themselves to be a practicing artist – with some individuals explicitly referencing </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concepts of the Artist/Teacher. In 2004 – the Artist Teacher Scheme was only 5 years old and so its influence was perhaps not yet felt widely across the profession. Although funding for the scheme ended just after 2020 – the growth in the numbers of teachers claiming an artist identity perhaps points to an (as yet) still enduring legacy.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Where teachers denied an artistic identity, this was frequently expressed as a temporary abandonment or pause in activity – ‘not currently’, ‘less so this year’, or: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i="1" kern="100" dirty="0">
                <a:effectLst/>
                <a:latin typeface="Calibri Light" panose="020F0302020204030204" pitchFamily="34" charset="0"/>
                <a:ea typeface="Calibri" panose="020F0502020204030204" pitchFamily="34" charset="0"/>
                <a:cs typeface="Times New Roman" panose="02020603050405020304" pitchFamily="18" charset="0"/>
              </a:rPr>
              <a:t>Right now, I feel almost like a practicing artist in sabbatical…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Teacher of art, South London school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Others made explicit distinctions between their own art-making activity (variously classified as professional development, therapy, or hobbyist) and the conditions that would give them confidence to self-identifying as ‘actual’ artists: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70585">
              <a:lnSpc>
                <a:spcPct val="115000"/>
              </a:lnSpc>
              <a:spcAft>
                <a:spcPts val="0"/>
              </a:spcAft>
            </a:pPr>
            <a:r>
              <a:rPr lang="en-GB" sz="1800" i="1" kern="100" dirty="0">
                <a:effectLst/>
                <a:latin typeface="Calibri Light" panose="020F0302020204030204" pitchFamily="34" charset="0"/>
                <a:ea typeface="Calibri" panose="020F0502020204030204" pitchFamily="34" charset="0"/>
                <a:cs typeface="Times New Roman" panose="02020603050405020304" pitchFamily="18" charset="0"/>
              </a:rPr>
              <a:t>I don’t pretend to make anything that might have a commercial value…I’m not applying to be exhibited. </a:t>
            </a: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Teacher of art, Birmingham school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However, the fact that over half of our interviewees did claim an artistic practice (of whatever kind) is notable given the lack of time, space and value afforded to teachers by their school managers for such activity. From research conducted elsewhere (Wild 2022; Matthews 2019) we know that claiming an Artist identity can be a resistant / political act by art and design teachers and we speculate that the prevalence of ‘artist teachers’ in our study may  somehow be linked to such a transgressive phenomenon.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19D097-642E-7040-88E7-25CD49AF4BFB}" type="slidenum">
              <a:rPr lang="en-US" smtClean="0"/>
              <a:t>9</a:t>
            </a:fld>
            <a:endParaRPr lang="en-US"/>
          </a:p>
        </p:txBody>
      </p:sp>
    </p:spTree>
    <p:extLst>
      <p:ext uri="{BB962C8B-B14F-4D97-AF65-F5344CB8AC3E}">
        <p14:creationId xmlns:p14="http://schemas.microsoft.com/office/powerpoint/2010/main" val="126917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11/7/24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586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3802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11/7/24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192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11/7/24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66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11/7/24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908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311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8722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479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9187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11/7/24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4408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11/7/24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333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11/7/24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375044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796D3DE-A61A-3913-ADDC-418B8B0CF18A}"/>
              </a:ext>
            </a:extLst>
          </p:cNvPr>
          <p:cNvSpPr>
            <a:spLocks noGrp="1"/>
          </p:cNvSpPr>
          <p:nvPr>
            <p:ph type="title"/>
          </p:nvPr>
        </p:nvSpPr>
        <p:spPr>
          <a:xfrm>
            <a:off x="526779" y="427837"/>
            <a:ext cx="4044389" cy="1188720"/>
          </a:xfrm>
        </p:spPr>
        <p:txBody>
          <a:bodyPr vert="horz" lIns="91440" tIns="45720" rIns="91440" bIns="45720" rtlCol="0">
            <a:noAutofit/>
          </a:bodyPr>
          <a:lstStyle/>
          <a:p>
            <a:r>
              <a:rPr lang="en-US" sz="4500" cap="none" dirty="0"/>
              <a:t>School Art 2004</a:t>
            </a:r>
          </a:p>
        </p:txBody>
      </p:sp>
      <p:sp>
        <p:nvSpPr>
          <p:cNvPr id="31" name="Rectangle 3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Content Placeholder 25">
            <a:extLst>
              <a:ext uri="{FF2B5EF4-FFF2-40B4-BE49-F238E27FC236}">
                <a16:creationId xmlns:a16="http://schemas.microsoft.com/office/drawing/2014/main" id="{11B278D7-3CEF-E9F7-4FD8-379A136C7B11}"/>
              </a:ext>
            </a:extLst>
          </p:cNvPr>
          <p:cNvSpPr>
            <a:spLocks noGrp="1"/>
          </p:cNvSpPr>
          <p:nvPr>
            <p:ph idx="1"/>
          </p:nvPr>
        </p:nvSpPr>
        <p:spPr>
          <a:xfrm>
            <a:off x="638620" y="1688996"/>
            <a:ext cx="3568661" cy="4688916"/>
          </a:xfrm>
        </p:spPr>
        <p:txBody>
          <a:bodyPr>
            <a:normAutofit/>
          </a:bodyPr>
          <a:lstStyle/>
          <a:p>
            <a:r>
              <a:rPr lang="en-GB" sz="2400" dirty="0">
                <a:latin typeface="Calibri" panose="020F0502020204030204" pitchFamily="34" charset="0"/>
              </a:rPr>
              <a:t>A</a:t>
            </a:r>
            <a:r>
              <a:rPr lang="en-GB" sz="2400" b="0" i="0" dirty="0">
                <a:effectLst/>
                <a:latin typeface="Calibri" panose="020F0502020204030204" pitchFamily="34" charset="0"/>
              </a:rPr>
              <a:t> tendency towards a narrow historical canon</a:t>
            </a:r>
          </a:p>
          <a:p>
            <a:r>
              <a:rPr lang="en-GB" sz="2400" b="0" i="0" dirty="0">
                <a:effectLst/>
                <a:latin typeface="Calibri" panose="020F0502020204030204" pitchFamily="34" charset="0"/>
              </a:rPr>
              <a:t>An emphasis on the ‘formal elements’ as ‘foundational’</a:t>
            </a:r>
          </a:p>
          <a:p>
            <a:r>
              <a:rPr lang="en-GB" sz="2400" b="0" i="0" dirty="0">
                <a:effectLst/>
                <a:latin typeface="Calibri" panose="020F0502020204030204" pitchFamily="34" charset="0"/>
              </a:rPr>
              <a:t>A focus on skills over content. </a:t>
            </a:r>
          </a:p>
          <a:p>
            <a:endParaRPr lang="en-US" dirty="0"/>
          </a:p>
        </p:txBody>
      </p:sp>
      <p:pic>
        <p:nvPicPr>
          <p:cNvPr id="5" name="Content Placeholder 4" descr="A person looking at a model of a lamp&#10;&#10;Description automatically generated with medium confidence">
            <a:extLst>
              <a:ext uri="{FF2B5EF4-FFF2-40B4-BE49-F238E27FC236}">
                <a16:creationId xmlns:a16="http://schemas.microsoft.com/office/drawing/2014/main" id="{99E6A1FB-94A2-984B-D0D0-9B63DC003DB5}"/>
              </a:ext>
            </a:extLst>
          </p:cNvPr>
          <p:cNvPicPr>
            <a:picLocks noChangeAspect="1"/>
          </p:cNvPicPr>
          <p:nvPr/>
        </p:nvPicPr>
        <p:blipFill>
          <a:blip r:embed="rId3"/>
          <a:srcRect t="26764" b="3634"/>
          <a:stretch/>
        </p:blipFill>
        <p:spPr>
          <a:xfrm>
            <a:off x="4654295" y="10"/>
            <a:ext cx="7537705" cy="6857990"/>
          </a:xfrm>
          <a:prstGeom prst="rect">
            <a:avLst/>
          </a:prstGeom>
        </p:spPr>
      </p:pic>
    </p:spTree>
    <p:extLst>
      <p:ext uri="{BB962C8B-B14F-4D97-AF65-F5344CB8AC3E}">
        <p14:creationId xmlns:p14="http://schemas.microsoft.com/office/powerpoint/2010/main" val="249026673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EBE243-9737-08B9-BAA1-5F4B359D3F46}"/>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A74F403B-4486-395A-67E3-76C78DF3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7D1D05E0-4D95-2340-9188-CADA62F13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54E72217-5CA5-BA39-EF94-4AA189A6B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474F9FFB-DE0F-0996-6CDB-2F1296FCA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0" name="Rectangle 29">
            <a:extLst>
              <a:ext uri="{FF2B5EF4-FFF2-40B4-BE49-F238E27FC236}">
                <a16:creationId xmlns:a16="http://schemas.microsoft.com/office/drawing/2014/main" id="{CDD3B33E-28E3-DC3A-F12B-E1061A0AD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43FEAA1-59C2-2E73-1D95-1AFDA4520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05AF4383-CDAE-022B-E589-A1763A3AA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D333BB40-60FA-0C23-49F1-77CCE8FF3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8095B07-42E6-9F40-0F5A-0819B7FB9D5A}"/>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err="1">
                <a:solidFill>
                  <a:srgbClr val="FFFFFF"/>
                </a:solidFill>
              </a:rPr>
              <a:t>HOw</a:t>
            </a:r>
            <a:r>
              <a:rPr lang="en-US" sz="3600" dirty="0">
                <a:solidFill>
                  <a:srgbClr val="FFFFFF"/>
                </a:solidFill>
              </a:rPr>
              <a:t> is your curriculum structured (2024)?</a:t>
            </a:r>
          </a:p>
        </p:txBody>
      </p:sp>
      <p:sp>
        <p:nvSpPr>
          <p:cNvPr id="3" name="Content Placeholder 2">
            <a:extLst>
              <a:ext uri="{FF2B5EF4-FFF2-40B4-BE49-F238E27FC236}">
                <a16:creationId xmlns:a16="http://schemas.microsoft.com/office/drawing/2014/main" id="{C2747125-B66C-D2E5-D2F7-1F930A55828C}"/>
              </a:ext>
            </a:extLst>
          </p:cNvPr>
          <p:cNvSpPr>
            <a:spLocks noGrp="1"/>
          </p:cNvSpPr>
          <p:nvPr>
            <p:ph sz="half" idx="1"/>
          </p:nvPr>
        </p:nvSpPr>
        <p:spPr>
          <a:xfrm>
            <a:off x="584200" y="4128589"/>
            <a:ext cx="3412067" cy="1755744"/>
          </a:xfrm>
        </p:spPr>
        <p:txBody>
          <a:bodyPr vert="horz" lIns="91440" tIns="45720" rIns="91440" bIns="45720" rtlCol="0" anchor="t">
            <a:normAutofit/>
          </a:bodyPr>
          <a:lstStyle/>
          <a:p>
            <a:pPr marL="0" indent="0">
              <a:buNone/>
            </a:pPr>
            <a:r>
              <a:rPr lang="en-US" sz="2400" kern="1200" cap="all" dirty="0">
                <a:solidFill>
                  <a:srgbClr val="FFFFFF">
                    <a:alpha val="75000"/>
                  </a:srgbClr>
                </a:solidFill>
                <a:latin typeface="+mn-lt"/>
                <a:ea typeface="+mn-ea"/>
                <a:cs typeface="+mn-cs"/>
              </a:rPr>
              <a:t>The Curriculum Map</a:t>
            </a:r>
          </a:p>
        </p:txBody>
      </p:sp>
      <p:pic>
        <p:nvPicPr>
          <p:cNvPr id="9" name="Content Placeholder 8" descr="A timeline of art and photography&#10;&#10;Description automatically generated with medium confidence">
            <a:extLst>
              <a:ext uri="{FF2B5EF4-FFF2-40B4-BE49-F238E27FC236}">
                <a16:creationId xmlns:a16="http://schemas.microsoft.com/office/drawing/2014/main" id="{6AAE731A-E434-5957-E93E-1FB7A9A778E5}"/>
              </a:ext>
            </a:extLst>
          </p:cNvPr>
          <p:cNvPicPr>
            <a:picLocks noGrp="1" noChangeAspect="1"/>
          </p:cNvPicPr>
          <p:nvPr>
            <p:ph sz="half" idx="2"/>
          </p:nvPr>
        </p:nvPicPr>
        <p:blipFill>
          <a:blip r:embed="rId3"/>
          <a:stretch>
            <a:fillRect/>
          </a:stretch>
        </p:blipFill>
        <p:spPr>
          <a:xfrm>
            <a:off x="8431677" y="434087"/>
            <a:ext cx="3384498" cy="5882582"/>
          </a:xfrm>
        </p:spPr>
      </p:pic>
      <p:sp>
        <p:nvSpPr>
          <p:cNvPr id="10" name="TextBox 9">
            <a:extLst>
              <a:ext uri="{FF2B5EF4-FFF2-40B4-BE49-F238E27FC236}">
                <a16:creationId xmlns:a16="http://schemas.microsoft.com/office/drawing/2014/main" id="{7AE5D0E3-E94B-02E3-4AF1-4C8D0EAED991}"/>
              </a:ext>
            </a:extLst>
          </p:cNvPr>
          <p:cNvSpPr txBox="1"/>
          <p:nvPr/>
        </p:nvSpPr>
        <p:spPr>
          <a:xfrm>
            <a:off x="3996267" y="32301"/>
            <a:ext cx="5856007" cy="687881"/>
          </a:xfrm>
          <a:prstGeom prst="rect">
            <a:avLst/>
          </a:prstGeom>
          <a:noFill/>
        </p:spPr>
        <p:txBody>
          <a:bodyPr wrap="square" rtlCol="0">
            <a:spAutoFit/>
          </a:bodyPr>
          <a:lstStyle/>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2" name="Picture 11" descr="A whiteboard with a drawing on it&#10;&#10;Description automatically generated">
            <a:extLst>
              <a:ext uri="{FF2B5EF4-FFF2-40B4-BE49-F238E27FC236}">
                <a16:creationId xmlns:a16="http://schemas.microsoft.com/office/drawing/2014/main" id="{B444F5C0-3A6E-2430-CBE4-C1663E441F0B}"/>
              </a:ext>
            </a:extLst>
          </p:cNvPr>
          <p:cNvPicPr>
            <a:picLocks noChangeAspect="1"/>
          </p:cNvPicPr>
          <p:nvPr/>
        </p:nvPicPr>
        <p:blipFill>
          <a:blip r:embed="rId4"/>
          <a:stretch>
            <a:fillRect/>
          </a:stretch>
        </p:blipFill>
        <p:spPr>
          <a:xfrm rot="5400000">
            <a:off x="3852729" y="1161981"/>
            <a:ext cx="4906733" cy="3680051"/>
          </a:xfrm>
          <a:prstGeom prst="rect">
            <a:avLst/>
          </a:prstGeom>
        </p:spPr>
      </p:pic>
    </p:spTree>
    <p:extLst>
      <p:ext uri="{BB962C8B-B14F-4D97-AF65-F5344CB8AC3E}">
        <p14:creationId xmlns:p14="http://schemas.microsoft.com/office/powerpoint/2010/main" val="205942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32167E-E185-8E7B-CD00-61B7EBAD4BA8}"/>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4B274E7-647A-0F18-82DC-0518DA69C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34E17AF6-CD73-0376-649F-5945E93FA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401E3579-21F8-292A-7EEF-321861BF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3A8061E0-C18C-7935-BB3E-57BD2C37A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0" name="Rectangle 29">
            <a:extLst>
              <a:ext uri="{FF2B5EF4-FFF2-40B4-BE49-F238E27FC236}">
                <a16:creationId xmlns:a16="http://schemas.microsoft.com/office/drawing/2014/main" id="{4909F86B-2C6A-DD95-51BC-645F113BF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2F7EE35-A8C9-FE2B-8B1B-7DE822E335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CFFE264F-101B-3F9D-E480-89F1D1A6A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2DD940A6-8F19-EEF7-C290-AFC35363E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BE77F78-327E-2C87-F563-9B6A9DC595FF}"/>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err="1">
                <a:solidFill>
                  <a:srgbClr val="FFFFFF"/>
                </a:solidFill>
              </a:rPr>
              <a:t>HOw</a:t>
            </a:r>
            <a:r>
              <a:rPr lang="en-US" sz="3600" dirty="0">
                <a:solidFill>
                  <a:srgbClr val="FFFFFF"/>
                </a:solidFill>
              </a:rPr>
              <a:t> is your curriculum structured (2024)?</a:t>
            </a:r>
          </a:p>
        </p:txBody>
      </p:sp>
      <p:sp>
        <p:nvSpPr>
          <p:cNvPr id="3" name="Content Placeholder 2">
            <a:extLst>
              <a:ext uri="{FF2B5EF4-FFF2-40B4-BE49-F238E27FC236}">
                <a16:creationId xmlns:a16="http://schemas.microsoft.com/office/drawing/2014/main" id="{DB3B081A-4707-C0F4-C634-55225E228F50}"/>
              </a:ext>
            </a:extLst>
          </p:cNvPr>
          <p:cNvSpPr>
            <a:spLocks noGrp="1"/>
          </p:cNvSpPr>
          <p:nvPr>
            <p:ph sz="half" idx="1"/>
          </p:nvPr>
        </p:nvSpPr>
        <p:spPr>
          <a:xfrm>
            <a:off x="584200" y="4128589"/>
            <a:ext cx="3412067" cy="1755744"/>
          </a:xfrm>
        </p:spPr>
        <p:txBody>
          <a:bodyPr vert="horz" lIns="91440" tIns="45720" rIns="91440" bIns="45720" rtlCol="0" anchor="t">
            <a:normAutofit/>
          </a:bodyPr>
          <a:lstStyle/>
          <a:p>
            <a:pPr marL="0" indent="0">
              <a:buNone/>
            </a:pPr>
            <a:r>
              <a:rPr lang="en-US" sz="2400" kern="1200" cap="all" dirty="0">
                <a:solidFill>
                  <a:srgbClr val="FFFFFF">
                    <a:alpha val="75000"/>
                  </a:srgbClr>
                </a:solidFill>
                <a:latin typeface="+mn-lt"/>
                <a:ea typeface="+mn-ea"/>
                <a:cs typeface="+mn-cs"/>
              </a:rPr>
              <a:t>The Curriculum Map</a:t>
            </a:r>
          </a:p>
        </p:txBody>
      </p:sp>
      <p:sp>
        <p:nvSpPr>
          <p:cNvPr id="10" name="TextBox 9">
            <a:extLst>
              <a:ext uri="{FF2B5EF4-FFF2-40B4-BE49-F238E27FC236}">
                <a16:creationId xmlns:a16="http://schemas.microsoft.com/office/drawing/2014/main" id="{317CFB0B-1A46-DB4B-9EC8-40CB99C36154}"/>
              </a:ext>
            </a:extLst>
          </p:cNvPr>
          <p:cNvSpPr txBox="1"/>
          <p:nvPr/>
        </p:nvSpPr>
        <p:spPr>
          <a:xfrm>
            <a:off x="3904589" y="-176791"/>
            <a:ext cx="8333399" cy="6988067"/>
          </a:xfrm>
          <a:prstGeom prst="rect">
            <a:avLst/>
          </a:prstGeom>
          <a:noFill/>
        </p:spPr>
        <p:txBody>
          <a:bodyPr wrap="square" rtlCol="0">
            <a:spAutoFit/>
          </a:bodyPr>
          <a:lstStyle/>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lnSpc>
                <a:spcPct val="115000"/>
              </a:lnSpc>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lnSpc>
                <a:spcPct val="115000"/>
              </a:lnSpc>
              <a:spcAft>
                <a:spcPts val="0"/>
              </a:spcAft>
            </a:pPr>
            <a:r>
              <a:rPr lang="en-GB" sz="2500" i="1" kern="100" dirty="0">
                <a:effectLst/>
                <a:latin typeface="Calibri Light" panose="020F0302020204030204" pitchFamily="34" charset="0"/>
                <a:ea typeface="Calibri" panose="020F0502020204030204" pitchFamily="34" charset="0"/>
                <a:cs typeface="Times New Roman" panose="02020603050405020304" pitchFamily="18" charset="0"/>
              </a:rPr>
              <a:t>We do have some structure, but we’re trying not to be too pinned down in what we’re doing…the reason I arrived here is because I left a school where we had this curriculum map…and it had to specify end points and outcome sand all of those things linked to when we were assessing what…</a:t>
            </a:r>
            <a:r>
              <a:rPr lang="en-GB" sz="2500" kern="100" dirty="0">
                <a:effectLst/>
                <a:latin typeface="Calibri Light" panose="020F0302020204030204" pitchFamily="34" charset="0"/>
                <a:ea typeface="Calibri" panose="020F0502020204030204" pitchFamily="34" charset="0"/>
                <a:cs typeface="Times New Roman" panose="02020603050405020304" pitchFamily="18" charset="0"/>
              </a:rPr>
              <a:t> (Head of department, London)</a:t>
            </a:r>
          </a:p>
          <a:p>
            <a:pPr marL="457200" marR="690880">
              <a:lnSpc>
                <a:spcPct val="115000"/>
              </a:lnSpc>
              <a:spcAft>
                <a:spcPts val="0"/>
              </a:spcAft>
            </a:pPr>
            <a:endParaRPr lang="en-GB" sz="2500" kern="100" dirty="0">
              <a:latin typeface="Calibri Light" panose="020F0302020204030204" pitchFamily="34" charset="0"/>
              <a:ea typeface="Calibri" panose="020F0502020204030204" pitchFamily="34" charset="0"/>
              <a:cs typeface="Times New Roman" panose="02020603050405020304" pitchFamily="18" charset="0"/>
            </a:endParaRPr>
          </a:p>
          <a:p>
            <a:pPr marL="457200" marR="690880">
              <a:lnSpc>
                <a:spcPct val="115000"/>
              </a:lnSpc>
            </a:pPr>
            <a:r>
              <a:rPr lang="en-GB" sz="2500" i="1" kern="100" dirty="0">
                <a:effectLst/>
                <a:latin typeface="Calibri Light" panose="020F0302020204030204" pitchFamily="34" charset="0"/>
                <a:ea typeface="Calibri" panose="020F0502020204030204" pitchFamily="34" charset="0"/>
                <a:cs typeface="Times New Roman" panose="02020603050405020304" pitchFamily="18" charset="0"/>
              </a:rPr>
              <a:t>I’m not going to be pushed down a route…the centre of doing art is in yourself – we’ve got a responsibility to pull them out of themselves and notice things about themselves.</a:t>
            </a:r>
            <a:r>
              <a:rPr lang="en-GB" sz="2500" kern="100" dirty="0">
                <a:effectLst/>
                <a:latin typeface="Calibri Light" panose="020F0302020204030204" pitchFamily="34" charset="0"/>
                <a:ea typeface="Calibri" panose="020F0502020204030204" pitchFamily="34" charset="0"/>
                <a:cs typeface="Times New Roman" panose="02020603050405020304" pitchFamily="18" charset="0"/>
              </a:rPr>
              <a:t> (Head of department, Bristol)</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lnSpc>
                <a:spcPct val="115000"/>
              </a:lnSpc>
              <a:spcAft>
                <a:spcPts val="0"/>
              </a:spcAft>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52986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CCB425-C7FA-5455-E9B3-200215FD469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A369E35-DA7F-B271-C2F9-18007C814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D66B6C07-467B-DAB4-FB21-3B29EDE18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C182557F-4C39-27E7-D63A-C8D50C6A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C4602700-AA16-3194-45CC-6AC9B529E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0" name="Rectangle 29">
            <a:extLst>
              <a:ext uri="{FF2B5EF4-FFF2-40B4-BE49-F238E27FC236}">
                <a16:creationId xmlns:a16="http://schemas.microsoft.com/office/drawing/2014/main" id="{5A55B1DD-2EB4-6C15-0A31-431314E6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BE6B1235-B614-EE00-C305-3CC7E56784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33078598-F3D2-714A-D3CC-977B4897D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13111571-CE3B-867C-ECD2-62F1BC6B82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4A127C6-311A-6373-758D-7E97E041498A}"/>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err="1">
                <a:solidFill>
                  <a:srgbClr val="FFFFFF"/>
                </a:solidFill>
              </a:rPr>
              <a:t>HOw</a:t>
            </a:r>
            <a:r>
              <a:rPr lang="en-US" sz="3600" dirty="0">
                <a:solidFill>
                  <a:srgbClr val="FFFFFF"/>
                </a:solidFill>
              </a:rPr>
              <a:t> is your curriculum structured (2024)?</a:t>
            </a:r>
          </a:p>
        </p:txBody>
      </p:sp>
      <p:sp>
        <p:nvSpPr>
          <p:cNvPr id="3" name="Content Placeholder 2">
            <a:extLst>
              <a:ext uri="{FF2B5EF4-FFF2-40B4-BE49-F238E27FC236}">
                <a16:creationId xmlns:a16="http://schemas.microsoft.com/office/drawing/2014/main" id="{ABAC9D4A-8E9C-34DE-7522-91944C990758}"/>
              </a:ext>
            </a:extLst>
          </p:cNvPr>
          <p:cNvSpPr>
            <a:spLocks noGrp="1"/>
          </p:cNvSpPr>
          <p:nvPr>
            <p:ph sz="half" idx="1"/>
          </p:nvPr>
        </p:nvSpPr>
        <p:spPr>
          <a:xfrm>
            <a:off x="584200" y="4128589"/>
            <a:ext cx="3412067" cy="1755744"/>
          </a:xfrm>
        </p:spPr>
        <p:txBody>
          <a:bodyPr vert="horz" lIns="91440" tIns="45720" rIns="91440" bIns="45720" rtlCol="0" anchor="t">
            <a:normAutofit/>
          </a:bodyPr>
          <a:lstStyle/>
          <a:p>
            <a:pPr marL="0" indent="0">
              <a:buNone/>
            </a:pPr>
            <a:r>
              <a:rPr lang="en-US" sz="2400" cap="all" dirty="0">
                <a:solidFill>
                  <a:srgbClr val="FFFFFF">
                    <a:alpha val="75000"/>
                  </a:srgbClr>
                </a:solidFill>
              </a:rPr>
              <a:t>A remedial curriculum</a:t>
            </a:r>
            <a:endParaRPr lang="en-US" sz="2400" kern="1200" cap="all" dirty="0">
              <a:solidFill>
                <a:srgbClr val="FFFFFF">
                  <a:alpha val="75000"/>
                </a:srgbClr>
              </a:solidFill>
              <a:latin typeface="+mn-lt"/>
              <a:ea typeface="+mn-ea"/>
              <a:cs typeface="+mn-cs"/>
            </a:endParaRPr>
          </a:p>
        </p:txBody>
      </p:sp>
      <p:sp>
        <p:nvSpPr>
          <p:cNvPr id="10" name="TextBox 9">
            <a:extLst>
              <a:ext uri="{FF2B5EF4-FFF2-40B4-BE49-F238E27FC236}">
                <a16:creationId xmlns:a16="http://schemas.microsoft.com/office/drawing/2014/main" id="{EBA2EF07-A7A1-3894-42B9-17305663A5BE}"/>
              </a:ext>
            </a:extLst>
          </p:cNvPr>
          <p:cNvSpPr txBox="1"/>
          <p:nvPr/>
        </p:nvSpPr>
        <p:spPr>
          <a:xfrm>
            <a:off x="3904589" y="-176791"/>
            <a:ext cx="8333399" cy="6680290"/>
          </a:xfrm>
          <a:prstGeom prst="rect">
            <a:avLst/>
          </a:prstGeom>
          <a:noFill/>
        </p:spPr>
        <p:txBody>
          <a:bodyPr wrap="square" rtlCol="0">
            <a:spAutoFit/>
          </a:bodyPr>
          <a:lstStyle/>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lnSpc>
                <a:spcPct val="115000"/>
              </a:lnSpc>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spcAft>
                <a:spcPts val="0"/>
              </a:spcAft>
            </a:pPr>
            <a:r>
              <a:rPr lang="en-GB" sz="2500" i="1" kern="100" dirty="0">
                <a:effectLst/>
                <a:latin typeface="Calibri Light" panose="020F0302020204030204" pitchFamily="34" charset="0"/>
                <a:ea typeface="Calibri" panose="020F0502020204030204" pitchFamily="34" charset="0"/>
                <a:cs typeface="Times New Roman" panose="02020603050405020304" pitchFamily="18" charset="0"/>
              </a:rPr>
              <a:t>They're coming from primary with less skills…Less practitioners in primary schools means that they don't have the bare minimum skills that we would expect to see, and the need to kind of fast track their…how do I put it…literacy and numeracy means that things like art get very much sidelined now.... what they are being taught is wrong, we are finding that quite a lot at the moment, certainly since COVID that seems to be a massive thing...smudging instead of blending, they don't understand how to mix and blend colours. Many of them have never seen a colour wheel before. They don't understand what primary and secondary colours are.</a:t>
            </a:r>
            <a:r>
              <a:rPr lang="en-GB" sz="2500" kern="100" dirty="0">
                <a:effectLst/>
                <a:latin typeface="Calibri Light" panose="020F0302020204030204" pitchFamily="34" charset="0"/>
                <a:ea typeface="Calibri" panose="020F0502020204030204" pitchFamily="34" charset="0"/>
                <a:cs typeface="Times New Roman" panose="02020603050405020304" pitchFamily="18" charset="0"/>
              </a:rPr>
              <a:t> (Head of department, Oxfordshire)</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lnSpc>
                <a:spcPct val="115000"/>
              </a:lnSpc>
              <a:spcAft>
                <a:spcPts val="0"/>
              </a:spcAft>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9241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84DF77-7C38-6BA8-59B9-F225185EB08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DEF9F116-6E6A-A11A-080F-928E8D9ED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567AD1EF-FF9C-6C0D-9B1D-D2C411605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2565580-D42E-F80D-79A8-56D7B0B7D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CA14A072-D86B-56A5-D55B-AF3910098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0" name="Rectangle 29">
            <a:extLst>
              <a:ext uri="{FF2B5EF4-FFF2-40B4-BE49-F238E27FC236}">
                <a16:creationId xmlns:a16="http://schemas.microsoft.com/office/drawing/2014/main" id="{A2BDD3F3-5E28-DA86-BB78-71750C60A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ADF280A-5981-BA12-6ECD-0D3A4508A1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0ADC44E1-4387-0392-1BD4-2E940B0899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69944912-173A-D627-BFA9-9DE772879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214E77A-34BC-575F-DB53-0FFF344829FB}"/>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err="1">
                <a:solidFill>
                  <a:srgbClr val="FFFFFF"/>
                </a:solidFill>
              </a:rPr>
              <a:t>HOw</a:t>
            </a:r>
            <a:r>
              <a:rPr lang="en-US" sz="3600" dirty="0">
                <a:solidFill>
                  <a:srgbClr val="FFFFFF"/>
                </a:solidFill>
              </a:rPr>
              <a:t> is your curriculum structured (2024)?</a:t>
            </a:r>
          </a:p>
        </p:txBody>
      </p:sp>
      <p:sp>
        <p:nvSpPr>
          <p:cNvPr id="3" name="Content Placeholder 2">
            <a:extLst>
              <a:ext uri="{FF2B5EF4-FFF2-40B4-BE49-F238E27FC236}">
                <a16:creationId xmlns:a16="http://schemas.microsoft.com/office/drawing/2014/main" id="{168F9A48-20F0-F68C-D021-AAE0CA1E9D60}"/>
              </a:ext>
            </a:extLst>
          </p:cNvPr>
          <p:cNvSpPr>
            <a:spLocks noGrp="1"/>
          </p:cNvSpPr>
          <p:nvPr>
            <p:ph sz="half" idx="1"/>
          </p:nvPr>
        </p:nvSpPr>
        <p:spPr>
          <a:xfrm>
            <a:off x="584200" y="4128589"/>
            <a:ext cx="3412067" cy="1755744"/>
          </a:xfrm>
        </p:spPr>
        <p:txBody>
          <a:bodyPr vert="horz" lIns="91440" tIns="45720" rIns="91440" bIns="45720" rtlCol="0" anchor="t">
            <a:normAutofit/>
          </a:bodyPr>
          <a:lstStyle/>
          <a:p>
            <a:pPr marL="0" indent="0">
              <a:buNone/>
            </a:pPr>
            <a:r>
              <a:rPr lang="en-US" sz="2400" cap="all" dirty="0">
                <a:solidFill>
                  <a:srgbClr val="FFFFFF">
                    <a:alpha val="75000"/>
                  </a:srgbClr>
                </a:solidFill>
              </a:rPr>
              <a:t>The formal elements</a:t>
            </a:r>
            <a:endParaRPr lang="en-US" sz="2400" kern="1200" cap="all" dirty="0">
              <a:solidFill>
                <a:srgbClr val="FFFFFF">
                  <a:alpha val="75000"/>
                </a:srgbClr>
              </a:solidFill>
              <a:latin typeface="+mn-lt"/>
              <a:ea typeface="+mn-ea"/>
              <a:cs typeface="+mn-cs"/>
            </a:endParaRPr>
          </a:p>
        </p:txBody>
      </p:sp>
      <p:sp>
        <p:nvSpPr>
          <p:cNvPr id="10" name="TextBox 9">
            <a:extLst>
              <a:ext uri="{FF2B5EF4-FFF2-40B4-BE49-F238E27FC236}">
                <a16:creationId xmlns:a16="http://schemas.microsoft.com/office/drawing/2014/main" id="{A5E01E83-1ED2-B67F-EF4C-1905464C0588}"/>
              </a:ext>
            </a:extLst>
          </p:cNvPr>
          <p:cNvSpPr txBox="1"/>
          <p:nvPr/>
        </p:nvSpPr>
        <p:spPr>
          <a:xfrm>
            <a:off x="4241830" y="-211228"/>
            <a:ext cx="8333399" cy="7280455"/>
          </a:xfrm>
          <a:prstGeom prst="rect">
            <a:avLst/>
          </a:prstGeom>
          <a:noFill/>
        </p:spPr>
        <p:txBody>
          <a:bodyPr wrap="square" rtlCol="0">
            <a:spAutoFit/>
          </a:bodyPr>
          <a:lstStyle/>
          <a:p>
            <a:pPr>
              <a:lnSpc>
                <a:spcPct val="115000"/>
              </a:lnSpc>
            </a:pPr>
            <a:r>
              <a:rPr lang="en-GB"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lnSpc>
                <a:spcPct val="115000"/>
              </a:lnSpc>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09625">
              <a:spcAft>
                <a:spcPts val="0"/>
              </a:spcAft>
            </a:pPr>
            <a:r>
              <a:rPr lang="en-GB" sz="2800" i="1" kern="100" dirty="0">
                <a:effectLst/>
                <a:latin typeface="Calibri Light" panose="020F0302020204030204" pitchFamily="34" charset="0"/>
                <a:ea typeface="Calibri" panose="020F0502020204030204" pitchFamily="34" charset="0"/>
                <a:cs typeface="Times New Roman" panose="02020603050405020304" pitchFamily="18" charset="0"/>
              </a:rPr>
              <a:t>So in year 7 we’ll still go through like, you know…really focus on the formal elements</a:t>
            </a:r>
            <a:r>
              <a:rPr lang="en-GB" sz="2800" kern="100" dirty="0">
                <a:effectLst/>
                <a:latin typeface="Calibri Light" panose="020F0302020204030204" pitchFamily="34" charset="0"/>
                <a:ea typeface="Calibri" panose="020F0502020204030204" pitchFamily="34" charset="0"/>
                <a:cs typeface="Times New Roman" panose="02020603050405020304" pitchFamily="18" charset="0"/>
              </a:rPr>
              <a:t> (Teacher of art, Bristol)</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09625">
              <a:spcAft>
                <a:spcPts val="0"/>
              </a:spcAft>
            </a:pPr>
            <a:r>
              <a:rPr lang="en-GB" sz="2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09625">
              <a:spcAft>
                <a:spcPts val="0"/>
              </a:spcAft>
            </a:pPr>
            <a:r>
              <a:rPr lang="en-GB" sz="2800" i="1" kern="100" dirty="0">
                <a:effectLst/>
                <a:latin typeface="Calibri Light" panose="020F0302020204030204" pitchFamily="34" charset="0"/>
                <a:ea typeface="Calibri" panose="020F0502020204030204" pitchFamily="34" charset="0"/>
                <a:cs typeface="Times New Roman" panose="02020603050405020304" pitchFamily="18" charset="0"/>
              </a:rPr>
              <a:t>We’re starting the year 7 with the formal elements…kind of what they are and why they’re there</a:t>
            </a:r>
            <a:r>
              <a:rPr lang="en-GB" sz="2800" kern="100" dirty="0">
                <a:effectLst/>
                <a:latin typeface="Calibri Light" panose="020F0302020204030204" pitchFamily="34" charset="0"/>
                <a:ea typeface="Calibri" panose="020F0502020204030204" pitchFamily="34" charset="0"/>
                <a:cs typeface="Times New Roman" panose="02020603050405020304" pitchFamily="18" charset="0"/>
              </a:rPr>
              <a:t> (Teacher of art, Wiltshire)</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09625">
              <a:spcAft>
                <a:spcPts val="0"/>
              </a:spcAft>
            </a:pPr>
            <a:r>
              <a:rPr lang="en-GB" sz="2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09625">
              <a:spcAft>
                <a:spcPts val="0"/>
              </a:spcAft>
            </a:pPr>
            <a:r>
              <a:rPr lang="en-GB" sz="2800" i="1" kern="100" dirty="0">
                <a:effectLst/>
                <a:latin typeface="Calibri Light" panose="020F0302020204030204" pitchFamily="34" charset="0"/>
                <a:ea typeface="Calibri" panose="020F0502020204030204" pitchFamily="34" charset="0"/>
                <a:cs typeface="Times New Roman" panose="02020603050405020304" pitchFamily="18" charset="0"/>
              </a:rPr>
              <a:t>Like…a lot of formal elements, it’s drawing shapes. Tone. Uh line</a:t>
            </a:r>
            <a:r>
              <a:rPr lang="en-GB" sz="2800" kern="100" dirty="0">
                <a:effectLst/>
                <a:latin typeface="Calibri Light" panose="020F0302020204030204" pitchFamily="34" charset="0"/>
                <a:ea typeface="Calibri" panose="020F0502020204030204" pitchFamily="34" charset="0"/>
                <a:cs typeface="Times New Roman" panose="02020603050405020304" pitchFamily="18" charset="0"/>
              </a:rPr>
              <a:t>. (Teacher of art, London)</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09625">
              <a:spcAft>
                <a:spcPts val="0"/>
              </a:spcAft>
            </a:pPr>
            <a:r>
              <a:rPr lang="en-GB" sz="2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09625">
              <a:spcAft>
                <a:spcPts val="0"/>
              </a:spcAft>
            </a:pPr>
            <a:r>
              <a:rPr lang="en-GB" sz="2800" i="1" kern="100" dirty="0">
                <a:effectLst/>
                <a:latin typeface="Calibri Light" panose="020F0302020204030204" pitchFamily="34" charset="0"/>
                <a:ea typeface="Calibri" panose="020F0502020204030204" pitchFamily="34" charset="0"/>
                <a:cs typeface="Times New Roman" panose="02020603050405020304" pitchFamily="18" charset="0"/>
              </a:rPr>
              <a:t>Start with just looking at what the formal elements are</a:t>
            </a:r>
            <a:r>
              <a:rPr lang="en-GB" sz="2800" kern="100" dirty="0">
                <a:effectLst/>
                <a:latin typeface="Calibri Light" panose="020F0302020204030204" pitchFamily="34" charset="0"/>
                <a:ea typeface="Calibri" panose="020F0502020204030204" pitchFamily="34" charset="0"/>
                <a:cs typeface="Times New Roman" panose="02020603050405020304" pitchFamily="18" charset="0"/>
              </a:rPr>
              <a:t> (Teacher of art, Somerset)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690880">
              <a:lnSpc>
                <a:spcPct val="115000"/>
              </a:lnSpc>
              <a:spcAft>
                <a:spcPts val="0"/>
              </a:spcAft>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2887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CC2050-004E-5D17-9561-C5F97F100429}"/>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084618B9-3255-7EC3-A567-CB6B599AE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D4367D9D-34AC-AF56-EC87-0D13320DF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FD3C4B4E-35EC-B24B-2DEA-A3DB98CC5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AA88662F-E100-0A4F-0BF8-AE3CC568F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0" name="Rectangle 29">
            <a:extLst>
              <a:ext uri="{FF2B5EF4-FFF2-40B4-BE49-F238E27FC236}">
                <a16:creationId xmlns:a16="http://schemas.microsoft.com/office/drawing/2014/main" id="{7F9C0F4F-25EB-B60B-7C7C-C7DF286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060973B-CDFA-F17E-8E3B-24FE09F8E9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AB359312-8A64-8976-6C7F-60C645A73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22CFE15F-801A-222F-C641-1DA8545F7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D4FFD4F3-E425-C4E1-7F83-B98841638C36}"/>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a:solidFill>
                  <a:srgbClr val="FFFFFF"/>
                </a:solidFill>
              </a:rPr>
              <a:t>Did students study any particular artists in the module (2024)?</a:t>
            </a:r>
          </a:p>
        </p:txBody>
      </p:sp>
      <p:graphicFrame>
        <p:nvGraphicFramePr>
          <p:cNvPr id="3" name="Table 2">
            <a:extLst>
              <a:ext uri="{FF2B5EF4-FFF2-40B4-BE49-F238E27FC236}">
                <a16:creationId xmlns:a16="http://schemas.microsoft.com/office/drawing/2014/main" id="{3F05E966-358A-19A8-37F5-6F8B00AC7A8B}"/>
              </a:ext>
            </a:extLst>
          </p:cNvPr>
          <p:cNvGraphicFramePr>
            <a:graphicFrameLocks noGrp="1"/>
          </p:cNvGraphicFramePr>
          <p:nvPr>
            <p:extLst>
              <p:ext uri="{D42A27DB-BD31-4B8C-83A1-F6EECF244321}">
                <p14:modId xmlns:p14="http://schemas.microsoft.com/office/powerpoint/2010/main" val="2169809533"/>
              </p:ext>
            </p:extLst>
          </p:nvPr>
        </p:nvGraphicFramePr>
        <p:xfrm>
          <a:off x="4578270" y="779914"/>
          <a:ext cx="7083110" cy="5298168"/>
        </p:xfrm>
        <a:graphic>
          <a:graphicData uri="http://schemas.openxmlformats.org/drawingml/2006/table">
            <a:tbl>
              <a:tblPr firstRow="1" firstCol="1" bandRow="1">
                <a:tableStyleId>{5C22544A-7EE6-4342-B048-85BDC9FD1C3A}</a:tableStyleId>
              </a:tblPr>
              <a:tblGrid>
                <a:gridCol w="4006930">
                  <a:extLst>
                    <a:ext uri="{9D8B030D-6E8A-4147-A177-3AD203B41FA5}">
                      <a16:colId xmlns:a16="http://schemas.microsoft.com/office/drawing/2014/main" val="2680741176"/>
                    </a:ext>
                  </a:extLst>
                </a:gridCol>
                <a:gridCol w="1538090">
                  <a:extLst>
                    <a:ext uri="{9D8B030D-6E8A-4147-A177-3AD203B41FA5}">
                      <a16:colId xmlns:a16="http://schemas.microsoft.com/office/drawing/2014/main" val="4051131838"/>
                    </a:ext>
                  </a:extLst>
                </a:gridCol>
                <a:gridCol w="1538090">
                  <a:extLst>
                    <a:ext uri="{9D8B030D-6E8A-4147-A177-3AD203B41FA5}">
                      <a16:colId xmlns:a16="http://schemas.microsoft.com/office/drawing/2014/main" val="3196573282"/>
                    </a:ext>
                  </a:extLst>
                </a:gridCol>
              </a:tblGrid>
              <a:tr h="320693">
                <a:tc>
                  <a:txBody>
                    <a:bodyPr/>
                    <a:lstStyle/>
                    <a:p>
                      <a:r>
                        <a:rPr lang="en-GB" sz="2400" kern="0">
                          <a:effectLst/>
                        </a:rPr>
                        <a:t>Category</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0" dirty="0">
                          <a:effectLst/>
                        </a:rPr>
                        <a:t>no.</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0" dirty="0">
                          <a:effectLst/>
                        </a:rPr>
                        <a: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92518878"/>
                  </a:ext>
                </a:extLst>
              </a:tr>
              <a:tr h="379416">
                <a:tc>
                  <a:txBody>
                    <a:bodyPr/>
                    <a:lstStyle/>
                    <a:p>
                      <a:r>
                        <a:rPr lang="en-GB" sz="2400" kern="0" dirty="0">
                          <a:effectLst/>
                        </a:rPr>
                        <a:t>Pre-20th century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solidFill>
                  </a:tcPr>
                </a:tc>
                <a:tc>
                  <a:txBody>
                    <a:bodyPr/>
                    <a:lstStyle/>
                    <a:p>
                      <a:pPr algn="r"/>
                      <a:r>
                        <a:rPr lang="en-GB" sz="2400" kern="100" dirty="0">
                          <a:effectLst/>
                        </a:rPr>
                        <a:t>8</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7%</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12399113"/>
                  </a:ext>
                </a:extLst>
              </a:tr>
              <a:tr h="379416">
                <a:tc>
                  <a:txBody>
                    <a:bodyPr/>
                    <a:lstStyle/>
                    <a:p>
                      <a:r>
                        <a:rPr lang="en-GB" sz="2400" kern="0" dirty="0">
                          <a:effectLst/>
                        </a:rPr>
                        <a:t>20th century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solidFill>
                  </a:tcPr>
                </a:tc>
                <a:tc>
                  <a:txBody>
                    <a:bodyPr/>
                    <a:lstStyle/>
                    <a:p>
                      <a:pPr algn="r"/>
                      <a:r>
                        <a:rPr lang="en-GB" sz="2400" kern="100" dirty="0">
                          <a:effectLst/>
                        </a:rPr>
                        <a:t>35</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32%</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32368293"/>
                  </a:ext>
                </a:extLst>
              </a:tr>
              <a:tr h="379416">
                <a:tc>
                  <a:txBody>
                    <a:bodyPr/>
                    <a:lstStyle/>
                    <a:p>
                      <a:r>
                        <a:rPr lang="en-GB" sz="2400" kern="0" dirty="0">
                          <a:effectLst/>
                        </a:rPr>
                        <a:t>Contemporary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solidFill>
                  </a:tcPr>
                </a:tc>
                <a:tc>
                  <a:txBody>
                    <a:bodyPr/>
                    <a:lstStyle/>
                    <a:p>
                      <a:pPr algn="r"/>
                      <a:r>
                        <a:rPr lang="en-GB" sz="2400" kern="100" dirty="0">
                          <a:effectLst/>
                        </a:rPr>
                        <a:t>61</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56%</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84993226"/>
                  </a:ext>
                </a:extLst>
              </a:tr>
              <a:tr h="379416">
                <a:tc>
                  <a:txBody>
                    <a:bodyPr/>
                    <a:lstStyle/>
                    <a:p>
                      <a:r>
                        <a:rPr lang="en-GB" sz="2400" kern="0" dirty="0">
                          <a:effectLst/>
                        </a:rPr>
                        <a:t>Cultural Practice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solidFill>
                  </a:tcPr>
                </a:tc>
                <a:tc>
                  <a:txBody>
                    <a:bodyPr/>
                    <a:lstStyle/>
                    <a:p>
                      <a:pPr algn="r"/>
                      <a:r>
                        <a:rPr lang="en-GB" sz="2400" kern="100" dirty="0">
                          <a:effectLst/>
                        </a:rPr>
                        <a:t>4</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4%</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79056928"/>
                  </a:ext>
                </a:extLst>
              </a:tr>
              <a:tr h="379416">
                <a:tc>
                  <a:txBody>
                    <a:bodyPr/>
                    <a:lstStyle/>
                    <a:p>
                      <a:r>
                        <a:rPr lang="en-GB" sz="2400" kern="0" dirty="0">
                          <a:effectLst/>
                        </a:rPr>
                        <a:t>Male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66</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65%</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50068456"/>
                  </a:ext>
                </a:extLst>
              </a:tr>
              <a:tr h="379416">
                <a:tc>
                  <a:txBody>
                    <a:bodyPr/>
                    <a:lstStyle/>
                    <a:p>
                      <a:r>
                        <a:rPr lang="en-GB" sz="2400" kern="0" dirty="0">
                          <a:effectLst/>
                        </a:rPr>
                        <a:t>Female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36</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35%</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68108793"/>
                  </a:ext>
                </a:extLst>
              </a:tr>
              <a:tr h="379416">
                <a:tc>
                  <a:txBody>
                    <a:bodyPr/>
                    <a:lstStyle/>
                    <a:p>
                      <a:r>
                        <a:rPr lang="en-GB" sz="2400" kern="0" dirty="0">
                          <a:effectLst/>
                        </a:rPr>
                        <a:t>Other</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2</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2%</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78484352"/>
                  </a:ext>
                </a:extLst>
              </a:tr>
              <a:tr h="379416">
                <a:tc>
                  <a:txBody>
                    <a:bodyPr/>
                    <a:lstStyle/>
                    <a:p>
                      <a:r>
                        <a:rPr lang="en-GB" sz="2400" kern="0" dirty="0">
                          <a:effectLst/>
                        </a:rPr>
                        <a:t>White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85</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82%</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71390599"/>
                  </a:ext>
                </a:extLst>
              </a:tr>
              <a:tr h="379416">
                <a:tc>
                  <a:txBody>
                    <a:bodyPr/>
                    <a:lstStyle/>
                    <a:p>
                      <a:r>
                        <a:rPr lang="en-GB" sz="2400" kern="0" dirty="0">
                          <a:effectLst/>
                        </a:rPr>
                        <a:t>Minoritised ethnic</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19</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18%</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7077829"/>
                  </a:ext>
                </a:extLst>
              </a:tr>
              <a:tr h="379416">
                <a:tc>
                  <a:txBody>
                    <a:bodyPr/>
                    <a:lstStyle/>
                    <a:p>
                      <a:r>
                        <a:rPr lang="en-GB" sz="2400" kern="0">
                          <a:effectLst/>
                        </a:rPr>
                        <a:t>Person with disability</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6</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6%</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20071814"/>
                  </a:ext>
                </a:extLst>
              </a:tr>
              <a:tr h="379416">
                <a:tc>
                  <a:txBody>
                    <a:bodyPr/>
                    <a:lstStyle/>
                    <a:p>
                      <a:r>
                        <a:rPr lang="en-GB" sz="2400" kern="0" dirty="0">
                          <a:effectLst/>
                        </a:rPr>
                        <a:t>Person without disability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a:effectLst/>
                        </a:rPr>
                        <a:t>98</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94%</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68626101"/>
                  </a:ext>
                </a:extLst>
              </a:tr>
              <a:tr h="379416">
                <a:tc>
                  <a:txBody>
                    <a:bodyPr/>
                    <a:lstStyle/>
                    <a:p>
                      <a:r>
                        <a:rPr lang="en-GB" sz="2400" kern="0">
                          <a:effectLst/>
                        </a:rPr>
                        <a:t>Heterosexual</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98</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94%</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12987597"/>
                  </a:ext>
                </a:extLst>
              </a:tr>
              <a:tr h="379416">
                <a:tc>
                  <a:txBody>
                    <a:bodyPr/>
                    <a:lstStyle/>
                    <a:p>
                      <a:r>
                        <a:rPr lang="en-GB" sz="2400" kern="0">
                          <a:effectLst/>
                        </a:rPr>
                        <a:t>Other</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6</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r>
                        <a:rPr lang="en-GB" sz="2400" kern="100" dirty="0">
                          <a:effectLst/>
                        </a:rPr>
                        <a:t>6%</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74981819"/>
                  </a:ext>
                </a:extLst>
              </a:tr>
            </a:tbl>
          </a:graphicData>
        </a:graphic>
      </p:graphicFrame>
    </p:spTree>
    <p:extLst>
      <p:ext uri="{BB962C8B-B14F-4D97-AF65-F5344CB8AC3E}">
        <p14:creationId xmlns:p14="http://schemas.microsoft.com/office/powerpoint/2010/main" val="3914492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C6637C1C-70CB-38A5-0B80-2DE04E6D7169}"/>
              </a:ext>
            </a:extLst>
          </p:cNvPr>
          <p:cNvGraphicFramePr>
            <a:graphicFrameLocks noGrp="1"/>
          </p:cNvGraphicFramePr>
          <p:nvPr>
            <p:extLst>
              <p:ext uri="{D42A27DB-BD31-4B8C-83A1-F6EECF244321}">
                <p14:modId xmlns:p14="http://schemas.microsoft.com/office/powerpoint/2010/main" val="1513060770"/>
              </p:ext>
            </p:extLst>
          </p:nvPr>
        </p:nvGraphicFramePr>
        <p:xfrm>
          <a:off x="334245" y="228600"/>
          <a:ext cx="11518489" cy="6400800"/>
        </p:xfrm>
        <a:graphic>
          <a:graphicData uri="http://schemas.openxmlformats.org/drawingml/2006/table">
            <a:tbl>
              <a:tblPr firstRow="1" firstCol="1" bandRow="1">
                <a:tableStyleId>{5C22544A-7EE6-4342-B048-85BDC9FD1C3A}</a:tableStyleId>
              </a:tblPr>
              <a:tblGrid>
                <a:gridCol w="4732675">
                  <a:extLst>
                    <a:ext uri="{9D8B030D-6E8A-4147-A177-3AD203B41FA5}">
                      <a16:colId xmlns:a16="http://schemas.microsoft.com/office/drawing/2014/main" val="78428759"/>
                    </a:ext>
                  </a:extLst>
                </a:gridCol>
                <a:gridCol w="801707">
                  <a:extLst>
                    <a:ext uri="{9D8B030D-6E8A-4147-A177-3AD203B41FA5}">
                      <a16:colId xmlns:a16="http://schemas.microsoft.com/office/drawing/2014/main" val="3484536319"/>
                    </a:ext>
                  </a:extLst>
                </a:gridCol>
                <a:gridCol w="788210">
                  <a:extLst>
                    <a:ext uri="{9D8B030D-6E8A-4147-A177-3AD203B41FA5}">
                      <a16:colId xmlns:a16="http://schemas.microsoft.com/office/drawing/2014/main" val="674151908"/>
                    </a:ext>
                  </a:extLst>
                </a:gridCol>
                <a:gridCol w="5195897">
                  <a:extLst>
                    <a:ext uri="{9D8B030D-6E8A-4147-A177-3AD203B41FA5}">
                      <a16:colId xmlns:a16="http://schemas.microsoft.com/office/drawing/2014/main" val="3655166089"/>
                    </a:ext>
                  </a:extLst>
                </a:gridCol>
              </a:tblGrid>
              <a:tr h="296712">
                <a:tc>
                  <a:txBody>
                    <a:bodyPr/>
                    <a:lstStyle/>
                    <a:p>
                      <a:r>
                        <a:rPr lang="en-GB" sz="2000" kern="0" dirty="0">
                          <a:effectLst/>
                        </a:rPr>
                        <a:t>Downing and Watson's (2004) CAP Characteristic</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solidFill>
                      <a:schemeClr val="accent1">
                        <a:lumMod val="50000"/>
                      </a:schemeClr>
                    </a:solidFill>
                  </a:tcPr>
                </a:tc>
                <a:tc>
                  <a:txBody>
                    <a:bodyPr/>
                    <a:lstStyle/>
                    <a:p>
                      <a:r>
                        <a:rPr lang="en-GB" sz="2000" kern="0" dirty="0">
                          <a:effectLst/>
                        </a:rPr>
                        <a:t>Freq</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solidFill>
                      <a:schemeClr val="accent1">
                        <a:lumMod val="50000"/>
                      </a:schemeClr>
                    </a:solidFill>
                  </a:tcPr>
                </a:tc>
                <a:tc>
                  <a:txBody>
                    <a:bodyPr/>
                    <a:lstStyle/>
                    <a:p>
                      <a:r>
                        <a:rPr lang="en-GB" sz="2000" kern="0" dirty="0">
                          <a:effectLst/>
                        </a:rPr>
                        <a:t>%</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solidFill>
                      <a:schemeClr val="accent1">
                        <a:lumMod val="50000"/>
                      </a:schemeClr>
                    </a:solidFill>
                  </a:tcPr>
                </a:tc>
                <a:tc>
                  <a:txBody>
                    <a:bodyPr/>
                    <a:lstStyle/>
                    <a:p>
                      <a:r>
                        <a:rPr lang="en-GB" sz="2000" kern="0" dirty="0">
                          <a:effectLst/>
                        </a:rPr>
                        <a:t>Example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solidFill>
                      <a:schemeClr val="accent1">
                        <a:lumMod val="50000"/>
                      </a:schemeClr>
                    </a:solidFill>
                  </a:tcPr>
                </a:tc>
                <a:extLst>
                  <a:ext uri="{0D108BD9-81ED-4DB2-BD59-A6C34878D82A}">
                    <a16:rowId xmlns:a16="http://schemas.microsoft.com/office/drawing/2014/main" val="439806698"/>
                  </a:ext>
                </a:extLst>
              </a:tr>
              <a:tr h="535995">
                <a:tc>
                  <a:txBody>
                    <a:bodyPr/>
                    <a:lstStyle/>
                    <a:p>
                      <a:r>
                        <a:rPr lang="en-GB" sz="2000" kern="0" dirty="0">
                          <a:effectLst/>
                        </a:rPr>
                        <a:t>Work produced using ICT and other less traditional materials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3</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4%</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r>
                        <a:rPr lang="en-GB" sz="2000" kern="0">
                          <a:effectLst/>
                        </a:rPr>
                        <a:t>Photomontage</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extLst>
                  <a:ext uri="{0D108BD9-81ED-4DB2-BD59-A6C34878D82A}">
                    <a16:rowId xmlns:a16="http://schemas.microsoft.com/office/drawing/2014/main" val="3781157042"/>
                  </a:ext>
                </a:extLst>
              </a:tr>
              <a:tr h="535995">
                <a:tc>
                  <a:txBody>
                    <a:bodyPr/>
                    <a:lstStyle/>
                    <a:p>
                      <a:r>
                        <a:rPr lang="en-GB" sz="2000" kern="0" dirty="0">
                          <a:effectLst/>
                        </a:rPr>
                        <a:t>Artistic references from the latter 20th early 21st century (at least one contemporary artist named)</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23</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70%</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r>
                        <a:rPr lang="en-GB" sz="2000" kern="0">
                          <a:effectLst/>
                        </a:rPr>
                        <a:t>Lubna Chowdhary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extLst>
                  <a:ext uri="{0D108BD9-81ED-4DB2-BD59-A6C34878D82A}">
                    <a16:rowId xmlns:a16="http://schemas.microsoft.com/office/drawing/2014/main" val="2542266590"/>
                  </a:ext>
                </a:extLst>
              </a:tr>
              <a:tr h="535995">
                <a:tc>
                  <a:txBody>
                    <a:bodyPr/>
                    <a:lstStyle/>
                    <a:p>
                      <a:r>
                        <a:rPr lang="en-GB" sz="2000" kern="0" dirty="0">
                          <a:effectLst/>
                        </a:rPr>
                        <a:t>International* and female artists were included (*outside of Europe/USA)</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dirty="0">
                          <a:effectLst/>
                        </a:rPr>
                        <a:t>19</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dirty="0">
                          <a:effectLst/>
                        </a:rPr>
                        <a:t>58%</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r>
                        <a:rPr lang="en-GB" sz="2000" kern="0" dirty="0" err="1">
                          <a:effectLst/>
                        </a:rPr>
                        <a:t>Njideka</a:t>
                      </a:r>
                      <a:r>
                        <a:rPr lang="en-GB" sz="2000" kern="0" dirty="0">
                          <a:effectLst/>
                        </a:rPr>
                        <a:t> Akunyili Crosby</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extLst>
                  <a:ext uri="{0D108BD9-81ED-4DB2-BD59-A6C34878D82A}">
                    <a16:rowId xmlns:a16="http://schemas.microsoft.com/office/drawing/2014/main" val="3889126730"/>
                  </a:ext>
                </a:extLst>
              </a:tr>
              <a:tr h="535995">
                <a:tc>
                  <a:txBody>
                    <a:bodyPr/>
                    <a:lstStyle/>
                    <a:p>
                      <a:r>
                        <a:rPr lang="en-GB" sz="2000" kern="0" dirty="0">
                          <a:effectLst/>
                        </a:rPr>
                        <a:t>Wide range of art forms referenced in support of curriculum (artists named suggests more than two)</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dirty="0">
                          <a:effectLst/>
                        </a:rPr>
                        <a:t>12</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36%</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r>
                        <a:rPr lang="en-GB" sz="2000" kern="0" dirty="0">
                          <a:effectLst/>
                        </a:rPr>
                        <a:t>Ai Weiwei, Barbara Kruger, Andy Goldsworthy, Shephard Fairley, and Cornelia Parker</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extLst>
                  <a:ext uri="{0D108BD9-81ED-4DB2-BD59-A6C34878D82A}">
                    <a16:rowId xmlns:a16="http://schemas.microsoft.com/office/drawing/2014/main" val="975969275"/>
                  </a:ext>
                </a:extLst>
              </a:tr>
              <a:tr h="535995">
                <a:tc>
                  <a:txBody>
                    <a:bodyPr/>
                    <a:lstStyle/>
                    <a:p>
                      <a:r>
                        <a:rPr lang="en-GB" sz="2000" kern="0">
                          <a:effectLst/>
                        </a:rPr>
                        <a:t>Self-expression taught as a distinct skill</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3</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9%</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r>
                        <a:rPr lang="en-GB" sz="2000" kern="0" dirty="0">
                          <a:effectLst/>
                        </a:rPr>
                        <a:t>Challenged to approach landscape differently...you know it can be quite personal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extLst>
                  <a:ext uri="{0D108BD9-81ED-4DB2-BD59-A6C34878D82A}">
                    <a16:rowId xmlns:a16="http://schemas.microsoft.com/office/drawing/2014/main" val="1095445754"/>
                  </a:ext>
                </a:extLst>
              </a:tr>
              <a:tr h="535995">
                <a:tc>
                  <a:txBody>
                    <a:bodyPr/>
                    <a:lstStyle/>
                    <a:p>
                      <a:r>
                        <a:rPr lang="en-GB" sz="2000" kern="0">
                          <a:effectLst/>
                        </a:rPr>
                        <a:t>Pupils encouraged to use and develop creative thinking processes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14</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42%</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r>
                        <a:rPr lang="en-GB" sz="2000" kern="0" dirty="0">
                          <a:effectLst/>
                        </a:rPr>
                        <a:t>We've got a girl who stitched onto her old school bag about carrying her emotional baggage around.</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extLst>
                  <a:ext uri="{0D108BD9-81ED-4DB2-BD59-A6C34878D82A}">
                    <a16:rowId xmlns:a16="http://schemas.microsoft.com/office/drawing/2014/main" val="2513702527"/>
                  </a:ext>
                </a:extLst>
              </a:tr>
              <a:tr h="535995">
                <a:tc>
                  <a:txBody>
                    <a:bodyPr/>
                    <a:lstStyle/>
                    <a:p>
                      <a:r>
                        <a:rPr lang="en-GB" sz="2000" kern="0" dirty="0">
                          <a:effectLst/>
                        </a:rPr>
                        <a:t>Curriculum included visits to galleries, museums, or visiting artists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5</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pPr algn="ctr"/>
                      <a:r>
                        <a:rPr lang="en-GB" sz="2000" kern="0">
                          <a:effectLst/>
                        </a:rPr>
                        <a:t>15%</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tc>
                  <a:txBody>
                    <a:bodyPr/>
                    <a:lstStyle/>
                    <a:p>
                      <a:r>
                        <a:rPr lang="en-GB" sz="2000" kern="0" dirty="0">
                          <a:effectLst/>
                        </a:rPr>
                        <a:t>Workshops at the New Art Gallery, Walsall</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9511" marR="89511" marT="0" marB="0" anchor="ctr"/>
                </a:tc>
                <a:extLst>
                  <a:ext uri="{0D108BD9-81ED-4DB2-BD59-A6C34878D82A}">
                    <a16:rowId xmlns:a16="http://schemas.microsoft.com/office/drawing/2014/main" val="1685192510"/>
                  </a:ext>
                </a:extLst>
              </a:tr>
            </a:tbl>
          </a:graphicData>
        </a:graphic>
      </p:graphicFrame>
    </p:spTree>
    <p:extLst>
      <p:ext uri="{BB962C8B-B14F-4D97-AF65-F5344CB8AC3E}">
        <p14:creationId xmlns:p14="http://schemas.microsoft.com/office/powerpoint/2010/main" val="64919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6804D9-F76D-F82B-0407-C3D0AAD8375C}"/>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5" name="Rectangle 44">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48" name="Rectangle 47">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7B9D1FD-D458-D9C5-F449-DB57F071378D}"/>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a:solidFill>
                  <a:srgbClr val="FFFFFF"/>
                </a:solidFill>
              </a:rPr>
              <a:t>Did students study any particular artists in the module (2024)?</a:t>
            </a:r>
          </a:p>
        </p:txBody>
      </p:sp>
      <p:graphicFrame>
        <p:nvGraphicFramePr>
          <p:cNvPr id="4" name="Table 3">
            <a:extLst>
              <a:ext uri="{FF2B5EF4-FFF2-40B4-BE49-F238E27FC236}">
                <a16:creationId xmlns:a16="http://schemas.microsoft.com/office/drawing/2014/main" id="{D9F2CE3A-B1DF-A876-EC9E-23B9E5D471CC}"/>
              </a:ext>
            </a:extLst>
          </p:cNvPr>
          <p:cNvGraphicFramePr>
            <a:graphicFrameLocks noGrp="1"/>
          </p:cNvGraphicFramePr>
          <p:nvPr>
            <p:extLst>
              <p:ext uri="{D42A27DB-BD31-4B8C-83A1-F6EECF244321}">
                <p14:modId xmlns:p14="http://schemas.microsoft.com/office/powerpoint/2010/main" val="1071043125"/>
              </p:ext>
            </p:extLst>
          </p:nvPr>
        </p:nvGraphicFramePr>
        <p:xfrm>
          <a:off x="4277868" y="434978"/>
          <a:ext cx="7587146" cy="6123578"/>
        </p:xfrm>
        <a:graphic>
          <a:graphicData uri="http://schemas.openxmlformats.org/drawingml/2006/table">
            <a:tbl>
              <a:tblPr firstRow="1" firstCol="1" bandRow="1">
                <a:tableStyleId>{5C22544A-7EE6-4342-B048-85BDC9FD1C3A}</a:tableStyleId>
              </a:tblPr>
              <a:tblGrid>
                <a:gridCol w="3191763">
                  <a:extLst>
                    <a:ext uri="{9D8B030D-6E8A-4147-A177-3AD203B41FA5}">
                      <a16:colId xmlns:a16="http://schemas.microsoft.com/office/drawing/2014/main" val="1416945364"/>
                    </a:ext>
                  </a:extLst>
                </a:gridCol>
                <a:gridCol w="1069148">
                  <a:extLst>
                    <a:ext uri="{9D8B030D-6E8A-4147-A177-3AD203B41FA5}">
                      <a16:colId xmlns:a16="http://schemas.microsoft.com/office/drawing/2014/main" val="2757358043"/>
                    </a:ext>
                  </a:extLst>
                </a:gridCol>
                <a:gridCol w="981710">
                  <a:extLst>
                    <a:ext uri="{9D8B030D-6E8A-4147-A177-3AD203B41FA5}">
                      <a16:colId xmlns:a16="http://schemas.microsoft.com/office/drawing/2014/main" val="1187569446"/>
                    </a:ext>
                  </a:extLst>
                </a:gridCol>
                <a:gridCol w="2344525">
                  <a:extLst>
                    <a:ext uri="{9D8B030D-6E8A-4147-A177-3AD203B41FA5}">
                      <a16:colId xmlns:a16="http://schemas.microsoft.com/office/drawing/2014/main" val="1969011901"/>
                    </a:ext>
                  </a:extLst>
                </a:gridCol>
              </a:tblGrid>
              <a:tr h="880985">
                <a:tc>
                  <a:txBody>
                    <a:bodyPr/>
                    <a:lstStyle/>
                    <a:p>
                      <a:r>
                        <a:rPr lang="en-GB" sz="2400" kern="0">
                          <a:effectLst/>
                        </a:rPr>
                        <a:t>‘Contemporary' subcategories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r>
                        <a:rPr lang="en-GB" sz="2400" kern="0">
                          <a:effectLst/>
                        </a:rPr>
                        <a:t>Freq.</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r>
                        <a:rPr lang="en-GB" sz="2400" kern="0">
                          <a:effectLst/>
                        </a:rPr>
                        <a:t>%</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r>
                        <a:rPr lang="en-GB" sz="2400" kern="0">
                          <a:effectLst/>
                        </a:rPr>
                        <a:t>Example</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extLst>
                  <a:ext uri="{0D108BD9-81ED-4DB2-BD59-A6C34878D82A}">
                    <a16:rowId xmlns:a16="http://schemas.microsoft.com/office/drawing/2014/main" val="1472742649"/>
                  </a:ext>
                </a:extLst>
              </a:tr>
              <a:tr h="1620417">
                <a:tc>
                  <a:txBody>
                    <a:bodyPr/>
                    <a:lstStyle/>
                    <a:p>
                      <a:r>
                        <a:rPr lang="en-GB" sz="2400" kern="0">
                          <a:effectLst/>
                        </a:rPr>
                        <a:t>Alive, but renowned for seminal work produced in the 20th century</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pPr algn="ctr"/>
                      <a:r>
                        <a:rPr lang="en-GB" sz="2400" kern="0">
                          <a:effectLst/>
                        </a:rPr>
                        <a:t>17</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pPr algn="ctr"/>
                      <a:r>
                        <a:rPr lang="en-GB" sz="2400" kern="0">
                          <a:effectLst/>
                        </a:rPr>
                        <a:t>33%</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r>
                        <a:rPr lang="en-GB" sz="2400" kern="0">
                          <a:effectLst/>
                        </a:rPr>
                        <a:t>Frank Auerbach</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extLst>
                  <a:ext uri="{0D108BD9-81ED-4DB2-BD59-A6C34878D82A}">
                    <a16:rowId xmlns:a16="http://schemas.microsoft.com/office/drawing/2014/main" val="2308780404"/>
                  </a:ext>
                </a:extLst>
              </a:tr>
              <a:tr h="1278151">
                <a:tc>
                  <a:txBody>
                    <a:bodyPr/>
                    <a:lstStyle/>
                    <a:p>
                      <a:r>
                        <a:rPr lang="en-GB" sz="2400" kern="0" dirty="0">
                          <a:effectLst/>
                        </a:rPr>
                        <a:t>Renowned for having produced seminal work very recently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pPr algn="ctr"/>
                      <a:r>
                        <a:rPr lang="en-GB" sz="2400" kern="0">
                          <a:effectLst/>
                        </a:rPr>
                        <a:t>19</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pPr algn="ctr"/>
                      <a:r>
                        <a:rPr lang="en-GB" sz="2400" kern="0">
                          <a:effectLst/>
                        </a:rPr>
                        <a:t>37%</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r>
                        <a:rPr lang="en-GB" sz="2400" kern="0">
                          <a:effectLst/>
                        </a:rPr>
                        <a:t>Njideka Akunyili Crosby</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extLst>
                  <a:ext uri="{0D108BD9-81ED-4DB2-BD59-A6C34878D82A}">
                    <a16:rowId xmlns:a16="http://schemas.microsoft.com/office/drawing/2014/main" val="2788322594"/>
                  </a:ext>
                </a:extLst>
              </a:tr>
              <a:tr h="1675316">
                <a:tc>
                  <a:txBody>
                    <a:bodyPr/>
                    <a:lstStyle/>
                    <a:p>
                      <a:r>
                        <a:rPr lang="en-GB" sz="2400" kern="0">
                          <a:effectLst/>
                        </a:rPr>
                        <a:t>Obscure (no gallery representation) but producing work very recently</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pPr algn="ctr"/>
                      <a:r>
                        <a:rPr lang="en-GB" sz="2400" kern="0">
                          <a:effectLst/>
                        </a:rPr>
                        <a:t>16</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pPr algn="ctr"/>
                      <a:r>
                        <a:rPr lang="en-GB" sz="2400" kern="0">
                          <a:effectLst/>
                        </a:rPr>
                        <a:t>31%</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r>
                        <a:rPr lang="en-GB" sz="2400" kern="0">
                          <a:effectLst/>
                        </a:rPr>
                        <a:t>Andrea Joseph</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extLst>
                  <a:ext uri="{0D108BD9-81ED-4DB2-BD59-A6C34878D82A}">
                    <a16:rowId xmlns:a16="http://schemas.microsoft.com/office/drawing/2014/main" val="1520141230"/>
                  </a:ext>
                </a:extLst>
              </a:tr>
              <a:tr h="483820">
                <a:tc>
                  <a:txBody>
                    <a:bodyPr/>
                    <a:lstStyle/>
                    <a:p>
                      <a:r>
                        <a:rPr lang="en-GB" sz="2400" kern="0">
                          <a:effectLst/>
                        </a:rPr>
                        <a:t>Total</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pPr algn="ctr"/>
                      <a:r>
                        <a:rPr lang="en-GB" sz="2400" kern="0">
                          <a:effectLst/>
                        </a:rPr>
                        <a:t>52</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16135" marR="116135" marT="0" marB="0" anchor="ctr"/>
                </a:tc>
                <a:tc>
                  <a:txBody>
                    <a:bodyPr/>
                    <a:lstStyle/>
                    <a:p>
                      <a:endParaRPr lang="en-GB" sz="2400" kern="100">
                        <a:effectLst/>
                        <a:latin typeface="Calibri" panose="020F0502020204030204" pitchFamily="34" charset="0"/>
                        <a:cs typeface="Times New Roman" panose="02020603050405020304" pitchFamily="18" charset="0"/>
                      </a:endParaRPr>
                    </a:p>
                  </a:txBody>
                  <a:tcPr marL="116135" marR="116135" marT="0" marB="0" anchor="ctr"/>
                </a:tc>
                <a:tc>
                  <a:txBody>
                    <a:bodyPr/>
                    <a:lstStyle/>
                    <a:p>
                      <a:endParaRPr lang="en-GB" sz="2400" kern="100" dirty="0">
                        <a:effectLst/>
                        <a:latin typeface="Calibri" panose="020F0502020204030204" pitchFamily="34" charset="0"/>
                        <a:cs typeface="Times New Roman" panose="02020603050405020304" pitchFamily="18" charset="0"/>
                      </a:endParaRPr>
                    </a:p>
                  </a:txBody>
                  <a:tcPr marL="116135" marR="116135" marT="0" marB="0" anchor="ctr"/>
                </a:tc>
                <a:extLst>
                  <a:ext uri="{0D108BD9-81ED-4DB2-BD59-A6C34878D82A}">
                    <a16:rowId xmlns:a16="http://schemas.microsoft.com/office/drawing/2014/main" val="2325451937"/>
                  </a:ext>
                </a:extLst>
              </a:tr>
            </a:tbl>
          </a:graphicData>
        </a:graphic>
      </p:graphicFrame>
    </p:spTree>
    <p:extLst>
      <p:ext uri="{BB962C8B-B14F-4D97-AF65-F5344CB8AC3E}">
        <p14:creationId xmlns:p14="http://schemas.microsoft.com/office/powerpoint/2010/main" val="592188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FE31E1-3673-41DC-246A-CB3CF13893A9}"/>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69850D2D-7254-00B7-A33E-AF2C5B385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62FC0D00-E81F-322D-72BF-5F42B24F0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470B5F4F-2592-ACA7-C3AA-0E351BB29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2FA5D35E-BEF1-00A1-1970-70C8C948D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0" name="Rectangle 29">
            <a:extLst>
              <a:ext uri="{FF2B5EF4-FFF2-40B4-BE49-F238E27FC236}">
                <a16:creationId xmlns:a16="http://schemas.microsoft.com/office/drawing/2014/main" id="{BB98C079-5776-0B36-4D51-5180F8B36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8FCC2F2-D32C-80F6-787C-45889A9A40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1B784621-1BCD-96EC-F5AF-6E2C1A5300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7209370E-9D53-77D8-F84B-3651FF8D4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B7C1284-9D89-C527-1653-56A1AABC1020}"/>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a:solidFill>
                  <a:srgbClr val="FFFFFF"/>
                </a:solidFill>
              </a:rPr>
              <a:t>The outliers</a:t>
            </a:r>
          </a:p>
        </p:txBody>
      </p:sp>
      <p:sp>
        <p:nvSpPr>
          <p:cNvPr id="10" name="TextBox 9">
            <a:extLst>
              <a:ext uri="{FF2B5EF4-FFF2-40B4-BE49-F238E27FC236}">
                <a16:creationId xmlns:a16="http://schemas.microsoft.com/office/drawing/2014/main" id="{CF5FCCAD-335A-F3D4-178B-6F32D3D6CB50}"/>
              </a:ext>
            </a:extLst>
          </p:cNvPr>
          <p:cNvSpPr txBox="1"/>
          <p:nvPr/>
        </p:nvSpPr>
        <p:spPr>
          <a:xfrm>
            <a:off x="4467015" y="315160"/>
            <a:ext cx="7167196" cy="6492675"/>
          </a:xfrm>
          <a:prstGeom prst="rect">
            <a:avLst/>
          </a:prstGeom>
          <a:noFill/>
        </p:spPr>
        <p:txBody>
          <a:bodyPr wrap="square" rtlCol="0">
            <a:spAutoFit/>
          </a:bodyPr>
          <a:lstStyle/>
          <a:p>
            <a:pPr>
              <a:lnSpc>
                <a:spcPct val="115000"/>
              </a:lnSpc>
            </a:pPr>
            <a:r>
              <a:rPr lang="en-GB" sz="2300" b="0" i="1" dirty="0">
                <a:solidFill>
                  <a:srgbClr val="323130"/>
                </a:solidFill>
                <a:effectLst/>
                <a:latin typeface="WordVisi_MSFontService"/>
              </a:rPr>
              <a:t>So the key thing at XXXX that we're all working on that at the moment is called building a culture of belonging...overarching aim being that all students feel seen and represented within our curriculum.</a:t>
            </a:r>
          </a:p>
          <a:p>
            <a:pPr>
              <a:lnSpc>
                <a:spcPct val="115000"/>
              </a:lnSpc>
            </a:pPr>
            <a:r>
              <a:rPr lang="en-GB" sz="2300" i="1" dirty="0">
                <a:solidFill>
                  <a:srgbClr val="323130"/>
                </a:solidFill>
                <a:latin typeface="WordVisi_MSFontService"/>
              </a:rPr>
              <a:t>(Teacher of Art – London)</a:t>
            </a:r>
          </a:p>
          <a:p>
            <a:pPr>
              <a:lnSpc>
                <a:spcPct val="115000"/>
              </a:lnSpc>
            </a:pPr>
            <a:endParaRPr lang="en-GB" sz="2300" i="1" dirty="0">
              <a:solidFill>
                <a:srgbClr val="323130"/>
              </a:solidFill>
              <a:latin typeface="WordVisi_MSFontService"/>
            </a:endParaRPr>
          </a:p>
          <a:p>
            <a:pPr>
              <a:lnSpc>
                <a:spcPct val="115000"/>
              </a:lnSpc>
            </a:pPr>
            <a:r>
              <a:rPr lang="en-GB" sz="2300" b="0" i="1" dirty="0">
                <a:solidFill>
                  <a:srgbClr val="000000"/>
                </a:solidFill>
                <a:effectLst/>
                <a:latin typeface="Calibri" panose="020F0502020204030204" pitchFamily="34" charset="0"/>
              </a:rPr>
              <a:t>In Year 7 What that looks like is an introductory project - the theme of the year is how to be an artist student... learning how to be both creative risk taking, (a bit rebellious) but also yeah, expectations of a keeping to deadlines, </a:t>
            </a:r>
            <a:r>
              <a:rPr lang="en-GB" sz="2300" b="0" i="1" dirty="0" err="1">
                <a:solidFill>
                  <a:srgbClr val="000000"/>
                </a:solidFill>
                <a:effectLst/>
                <a:latin typeface="Calibri" panose="020F0502020204030204" pitchFamily="34" charset="0"/>
              </a:rPr>
              <a:t>homeworks</a:t>
            </a:r>
            <a:r>
              <a:rPr lang="en-GB" sz="2300" b="0" i="1" dirty="0">
                <a:solidFill>
                  <a:srgbClr val="000000"/>
                </a:solidFill>
                <a:effectLst/>
                <a:latin typeface="Calibri" panose="020F0502020204030204" pitchFamily="34" charset="0"/>
              </a:rPr>
              <a:t>, ... we explore the contradiction clearly at the beginning</a:t>
            </a:r>
            <a:r>
              <a:rPr lang="en-GB" sz="2300" b="0" i="0" dirty="0">
                <a:solidFill>
                  <a:srgbClr val="000000"/>
                </a:solidFill>
                <a:effectLst/>
                <a:latin typeface="Calibri" panose="020F0502020204030204" pitchFamily="34" charset="0"/>
              </a:rPr>
              <a:t>. (Head of Department – London)</a:t>
            </a:r>
            <a:endParaRPr lang="en-GB" sz="2300" i="1" dirty="0">
              <a:solidFill>
                <a:srgbClr val="323130"/>
              </a:solidFill>
              <a:latin typeface="WordVisi_MSFontService"/>
            </a:endParaRPr>
          </a:p>
          <a:p>
            <a:pPr>
              <a:lnSpc>
                <a:spcPct val="115000"/>
              </a:lnSpc>
            </a:pPr>
            <a:endParaRPr lang="en-GB" sz="2300" i="1" dirty="0">
              <a:solidFill>
                <a:srgbClr val="323130"/>
              </a:solidFill>
              <a:latin typeface="WordVisi_MSFontService"/>
            </a:endParaRPr>
          </a:p>
          <a:p>
            <a:pPr>
              <a:lnSpc>
                <a:spcPct val="115000"/>
              </a:lnSpc>
            </a:pPr>
            <a:r>
              <a:rPr lang="en-GB" sz="2300" b="0" i="0" dirty="0">
                <a:solidFill>
                  <a:srgbClr val="000000"/>
                </a:solidFill>
                <a:effectLst/>
                <a:latin typeface="Calibri" panose="020F0502020204030204" pitchFamily="34" charset="0"/>
              </a:rPr>
              <a:t>IPADS have been revolutionary (Head of Department – Milton Keynes)</a:t>
            </a:r>
            <a:endParaRPr lang="en-GB" sz="2300" i="1" dirty="0">
              <a:solidFill>
                <a:srgbClr val="323130"/>
              </a:solidFill>
              <a:latin typeface="WordVisi_MSFontService"/>
            </a:endParaRPr>
          </a:p>
          <a:p>
            <a:pPr>
              <a:lnSpc>
                <a:spcPct val="115000"/>
              </a:lnSpc>
            </a:pPr>
            <a:endParaRPr lang="en-US" dirty="0"/>
          </a:p>
        </p:txBody>
      </p:sp>
    </p:spTree>
    <p:extLst>
      <p:ext uri="{BB962C8B-B14F-4D97-AF65-F5344CB8AC3E}">
        <p14:creationId xmlns:p14="http://schemas.microsoft.com/office/powerpoint/2010/main" val="401450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0039161A-A5A7-470E-8103-D532008A961B}"/>
              </a:ext>
            </a:extLst>
          </p:cNvPr>
          <p:cNvPicPr>
            <a:picLocks noChangeAspect="1"/>
          </p:cNvPicPr>
          <p:nvPr/>
        </p:nvPicPr>
        <p:blipFill>
          <a:blip r:embed="rId3"/>
          <a:srcRect l="18401" r="6599"/>
          <a:stretch/>
        </p:blipFill>
        <p:spPr>
          <a:xfrm rot="5400000">
            <a:off x="2667000" y="-2667000"/>
            <a:ext cx="6858000" cy="12192000"/>
          </a:xfrm>
          <a:prstGeom prst="rect">
            <a:avLst/>
          </a:prstGeom>
        </p:spPr>
      </p:pic>
    </p:spTree>
    <p:extLst>
      <p:ext uri="{BB962C8B-B14F-4D97-AF65-F5344CB8AC3E}">
        <p14:creationId xmlns:p14="http://schemas.microsoft.com/office/powerpoint/2010/main" val="385736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19735-4132-73CA-4895-319DFC3E226A}"/>
              </a:ext>
            </a:extLst>
          </p:cNvPr>
          <p:cNvSpPr>
            <a:spLocks noGrp="1"/>
          </p:cNvSpPr>
          <p:nvPr>
            <p:ph type="title"/>
          </p:nvPr>
        </p:nvSpPr>
        <p:spPr>
          <a:xfrm>
            <a:off x="581192" y="771525"/>
            <a:ext cx="4076149" cy="5743575"/>
          </a:xfrm>
        </p:spPr>
        <p:txBody>
          <a:bodyPr anchor="ctr">
            <a:normAutofit/>
          </a:bodyPr>
          <a:lstStyle/>
          <a:p>
            <a:r>
              <a:rPr lang="en-GB" sz="4800" b="1" i="0" cap="none" dirty="0">
                <a:solidFill>
                  <a:schemeClr val="accent1"/>
                </a:solidFill>
                <a:effectLst/>
                <a:latin typeface="Calibri" panose="020F0502020204030204" pitchFamily="34" charset="0"/>
              </a:rPr>
              <a:t>School Art 2024: </a:t>
            </a:r>
            <a:br>
              <a:rPr lang="en-GB" sz="4000" b="1" i="0" cap="none" dirty="0">
                <a:solidFill>
                  <a:schemeClr val="accent1"/>
                </a:solidFill>
                <a:effectLst/>
                <a:latin typeface="Calibri" panose="020F0502020204030204" pitchFamily="34" charset="0"/>
              </a:rPr>
            </a:br>
            <a:r>
              <a:rPr lang="en-GB" sz="3000" b="1" i="0" cap="none" dirty="0">
                <a:solidFill>
                  <a:schemeClr val="accent1"/>
                </a:solidFill>
                <a:effectLst/>
                <a:latin typeface="Calibri" panose="020F0502020204030204" pitchFamily="34" charset="0"/>
              </a:rPr>
              <a:t>Compliant Conciliation Or A Quiet Revolution? </a:t>
            </a:r>
            <a:br>
              <a:rPr lang="en-GB" sz="4000" b="0" i="0" dirty="0">
                <a:solidFill>
                  <a:schemeClr val="accent1"/>
                </a:solidFill>
                <a:effectLst/>
                <a:latin typeface="Calibri" panose="020F0502020204030204" pitchFamily="34" charset="0"/>
              </a:rPr>
            </a:br>
            <a:endParaRPr lang="en-US" sz="4000" dirty="0">
              <a:solidFill>
                <a:schemeClr val="accent1"/>
              </a:solidFill>
            </a:endParaRPr>
          </a:p>
        </p:txBody>
      </p:sp>
      <p:sp>
        <p:nvSpPr>
          <p:cNvPr id="10"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3953455-0AAE-FF66-96C5-93895A690D30}"/>
              </a:ext>
            </a:extLst>
          </p:cNvPr>
          <p:cNvSpPr>
            <a:spLocks noGrp="1"/>
          </p:cNvSpPr>
          <p:nvPr>
            <p:ph idx="1"/>
          </p:nvPr>
        </p:nvSpPr>
        <p:spPr>
          <a:xfrm>
            <a:off x="4773880" y="1231876"/>
            <a:ext cx="6836927" cy="4608003"/>
          </a:xfrm>
        </p:spPr>
        <p:txBody>
          <a:bodyPr>
            <a:noAutofit/>
          </a:bodyPr>
          <a:lstStyle/>
          <a:p>
            <a:pPr>
              <a:lnSpc>
                <a:spcPct val="110000"/>
              </a:lnSpc>
            </a:pPr>
            <a:r>
              <a:rPr lang="en-GB" sz="2800" dirty="0">
                <a:latin typeface="Calibri" panose="020F0502020204030204" pitchFamily="34" charset="0"/>
              </a:rPr>
              <a:t>H</a:t>
            </a:r>
            <a:r>
              <a:rPr lang="en-GB" sz="2800" b="0" i="0" dirty="0">
                <a:effectLst/>
                <a:latin typeface="Calibri" panose="020F0502020204030204" pitchFamily="34" charset="0"/>
              </a:rPr>
              <a:t>ow have twenty years of social change, and associated educational policy and practice positioning, impacted the taught content of the art and design curriculum</a:t>
            </a:r>
            <a:r>
              <a:rPr lang="en-GB" sz="2800" dirty="0">
                <a:latin typeface="Calibri" panose="020F0502020204030204" pitchFamily="34" charset="0"/>
              </a:rPr>
              <a:t>?</a:t>
            </a:r>
          </a:p>
          <a:p>
            <a:pPr>
              <a:lnSpc>
                <a:spcPct val="110000"/>
              </a:lnSpc>
            </a:pPr>
            <a:r>
              <a:rPr lang="en-GB" sz="2800" b="0" i="0" dirty="0">
                <a:effectLst/>
                <a:latin typeface="Calibri" panose="020F0502020204030204" pitchFamily="34" charset="0"/>
              </a:rPr>
              <a:t>Do the curriculum choices of art and design teachers reflect a compliant conciliation with the previous government’s </a:t>
            </a:r>
            <a:r>
              <a:rPr lang="en-GB" sz="2800" b="1" i="0" dirty="0">
                <a:effectLst/>
                <a:latin typeface="Calibri" panose="020F0502020204030204" pitchFamily="34" charset="0"/>
              </a:rPr>
              <a:t>anti-progressive agenda</a:t>
            </a:r>
            <a:r>
              <a:rPr lang="en-GB" sz="2800" b="0" i="0" dirty="0">
                <a:effectLst/>
                <a:latin typeface="Calibri" panose="020F0502020204030204" pitchFamily="34" charset="0"/>
              </a:rPr>
              <a:t>, or do they represent a quiet revolution that provides foundation for transformative art and design in schools? </a:t>
            </a:r>
          </a:p>
        </p:txBody>
      </p:sp>
    </p:spTree>
    <p:extLst>
      <p:ext uri="{BB962C8B-B14F-4D97-AF65-F5344CB8AC3E}">
        <p14:creationId xmlns:p14="http://schemas.microsoft.com/office/powerpoint/2010/main" val="311671436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D92FB-141A-5A7C-ABD1-41320D95ADDF}"/>
              </a:ext>
            </a:extLst>
          </p:cNvPr>
          <p:cNvSpPr>
            <a:spLocks noGrp="1"/>
          </p:cNvSpPr>
          <p:nvPr>
            <p:ph type="ctrTitle"/>
          </p:nvPr>
        </p:nvSpPr>
        <p:spPr>
          <a:xfrm>
            <a:off x="783771" y="909637"/>
            <a:ext cx="5727760" cy="4724400"/>
          </a:xfrm>
        </p:spPr>
        <p:txBody>
          <a:bodyPr anchor="ctr">
            <a:normAutofit/>
          </a:bodyPr>
          <a:lstStyle/>
          <a:p>
            <a:pPr algn="r"/>
            <a:r>
              <a:rPr lang="en-US" sz="6600" cap="none" dirty="0">
                <a:solidFill>
                  <a:srgbClr val="FFFFFF">
                    <a:alpha val="90000"/>
                  </a:srgbClr>
                </a:solidFill>
              </a:rPr>
              <a:t>36 Art &amp; Design Teachers Interviewed</a:t>
            </a:r>
          </a:p>
        </p:txBody>
      </p:sp>
      <p:sp>
        <p:nvSpPr>
          <p:cNvPr id="3" name="Subtitle 2">
            <a:extLst>
              <a:ext uri="{FF2B5EF4-FFF2-40B4-BE49-F238E27FC236}">
                <a16:creationId xmlns:a16="http://schemas.microsoft.com/office/drawing/2014/main" id="{BBD3015A-1CE6-C3D4-24E1-B59D9F111AAE}"/>
              </a:ext>
            </a:extLst>
          </p:cNvPr>
          <p:cNvSpPr>
            <a:spLocks noGrp="1"/>
          </p:cNvSpPr>
          <p:nvPr>
            <p:ph type="subTitle" idx="1"/>
          </p:nvPr>
        </p:nvSpPr>
        <p:spPr>
          <a:xfrm>
            <a:off x="7534655" y="1066800"/>
            <a:ext cx="3405015" cy="4724400"/>
          </a:xfrm>
          <a:ln w="57150">
            <a:noFill/>
          </a:ln>
        </p:spPr>
        <p:txBody>
          <a:bodyPr anchor="ctr">
            <a:normAutofit/>
          </a:bodyPr>
          <a:lstStyle/>
          <a:p>
            <a:r>
              <a:rPr lang="en-US" sz="2800" cap="none" dirty="0">
                <a:solidFill>
                  <a:srgbClr val="FFFFFF"/>
                </a:solidFill>
              </a:rPr>
              <a:t>Inc. 16 Heads Of Department</a:t>
            </a:r>
          </a:p>
        </p:txBody>
      </p:sp>
      <p:sp>
        <p:nvSpPr>
          <p:cNvPr id="10" name="Rectangle 9">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5495267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5FFD1F-8A24-74C3-F4ED-C760B7A1EAD2}"/>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26E747CB-D8FF-BE98-66D6-2B3B2C7C5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77CC6A-D556-AC38-8801-38659AA71116}"/>
              </a:ext>
            </a:extLst>
          </p:cNvPr>
          <p:cNvSpPr>
            <a:spLocks noGrp="1"/>
          </p:cNvSpPr>
          <p:nvPr>
            <p:ph type="title"/>
          </p:nvPr>
        </p:nvSpPr>
        <p:spPr>
          <a:xfrm>
            <a:off x="526779" y="427837"/>
            <a:ext cx="4044389" cy="1188720"/>
          </a:xfrm>
        </p:spPr>
        <p:txBody>
          <a:bodyPr vert="horz" lIns="91440" tIns="45720" rIns="91440" bIns="45720" rtlCol="0">
            <a:noAutofit/>
          </a:bodyPr>
          <a:lstStyle/>
          <a:p>
            <a:r>
              <a:rPr lang="en-US" sz="4500" cap="none" dirty="0"/>
              <a:t>School Art 2004</a:t>
            </a:r>
          </a:p>
        </p:txBody>
      </p:sp>
      <p:sp>
        <p:nvSpPr>
          <p:cNvPr id="31" name="Rectangle 30">
            <a:extLst>
              <a:ext uri="{FF2B5EF4-FFF2-40B4-BE49-F238E27FC236}">
                <a16:creationId xmlns:a16="http://schemas.microsoft.com/office/drawing/2014/main" id="{049A9EDF-9136-2734-E3BD-EF791E00A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Content Placeholder 25">
            <a:extLst>
              <a:ext uri="{FF2B5EF4-FFF2-40B4-BE49-F238E27FC236}">
                <a16:creationId xmlns:a16="http://schemas.microsoft.com/office/drawing/2014/main" id="{E21B9753-C2C8-2598-CD7F-787DB2BB4292}"/>
              </a:ext>
            </a:extLst>
          </p:cNvPr>
          <p:cNvSpPr>
            <a:spLocks noGrp="1"/>
          </p:cNvSpPr>
          <p:nvPr>
            <p:ph idx="1"/>
          </p:nvPr>
        </p:nvSpPr>
        <p:spPr>
          <a:xfrm>
            <a:off x="638620" y="1688996"/>
            <a:ext cx="6476555" cy="4688916"/>
          </a:xfrm>
        </p:spPr>
        <p:txBody>
          <a:bodyPr>
            <a:normAutofit/>
          </a:bodyPr>
          <a:lstStyle/>
          <a:p>
            <a:r>
              <a:rPr lang="en-GB" sz="3600" dirty="0">
                <a:latin typeface="Calibri" panose="020F0502020204030204" pitchFamily="34" charset="0"/>
              </a:rPr>
              <a:t>Took place in a climate where it ‘felt’ like Arts Education was valued and was part of the ‘zeitgeist’</a:t>
            </a:r>
            <a:endParaRPr lang="en-GB" sz="3600" b="0" i="0" dirty="0">
              <a:effectLst/>
              <a:latin typeface="Calibri" panose="020F0502020204030204" pitchFamily="34" charset="0"/>
            </a:endParaRPr>
          </a:p>
          <a:p>
            <a:pPr marL="0" indent="0">
              <a:buNone/>
            </a:pPr>
            <a:endParaRPr lang="en-US" dirty="0"/>
          </a:p>
        </p:txBody>
      </p:sp>
      <p:pic>
        <p:nvPicPr>
          <p:cNvPr id="4" name="Picture 3" descr="A cover of a book&#10;&#10;Description automatically generated">
            <a:extLst>
              <a:ext uri="{FF2B5EF4-FFF2-40B4-BE49-F238E27FC236}">
                <a16:creationId xmlns:a16="http://schemas.microsoft.com/office/drawing/2014/main" id="{8CC6FCC3-73D9-4D36-A49C-E5D5977555D9}"/>
              </a:ext>
            </a:extLst>
          </p:cNvPr>
          <p:cNvPicPr>
            <a:picLocks noChangeAspect="1"/>
          </p:cNvPicPr>
          <p:nvPr/>
        </p:nvPicPr>
        <p:blipFill>
          <a:blip r:embed="rId3"/>
          <a:stretch>
            <a:fillRect/>
          </a:stretch>
        </p:blipFill>
        <p:spPr>
          <a:xfrm>
            <a:off x="7684759" y="0"/>
            <a:ext cx="4507241" cy="6858000"/>
          </a:xfrm>
          <a:prstGeom prst="rect">
            <a:avLst/>
          </a:prstGeom>
        </p:spPr>
      </p:pic>
      <p:pic>
        <p:nvPicPr>
          <p:cNvPr id="7" name="Picture 6" descr="A book cover with text&#10;&#10;Description automatically generated">
            <a:extLst>
              <a:ext uri="{FF2B5EF4-FFF2-40B4-BE49-F238E27FC236}">
                <a16:creationId xmlns:a16="http://schemas.microsoft.com/office/drawing/2014/main" id="{38E7BFDD-AD79-6BC1-BF1B-DC85B2152178}"/>
              </a:ext>
            </a:extLst>
          </p:cNvPr>
          <p:cNvPicPr>
            <a:picLocks noChangeAspect="1"/>
          </p:cNvPicPr>
          <p:nvPr/>
        </p:nvPicPr>
        <p:blipFill>
          <a:blip r:embed="rId4"/>
          <a:stretch>
            <a:fillRect/>
          </a:stretch>
        </p:blipFill>
        <p:spPr>
          <a:xfrm rot="1433865">
            <a:off x="8497269" y="2921767"/>
            <a:ext cx="3403614" cy="4390810"/>
          </a:xfrm>
          <a:prstGeom prst="rect">
            <a:avLst/>
          </a:prstGeom>
        </p:spPr>
      </p:pic>
    </p:spTree>
    <p:extLst>
      <p:ext uri="{BB962C8B-B14F-4D97-AF65-F5344CB8AC3E}">
        <p14:creationId xmlns:p14="http://schemas.microsoft.com/office/powerpoint/2010/main" val="385028851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6D1C73-9DA6-3040-35CC-EF4CD4A1F572}"/>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3B7CF707-68CC-8D83-9DC5-8789107F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6A60EC6-8A38-494A-8B41-C8DB6B6DAB80}"/>
              </a:ext>
            </a:extLst>
          </p:cNvPr>
          <p:cNvSpPr>
            <a:spLocks noGrp="1"/>
          </p:cNvSpPr>
          <p:nvPr>
            <p:ph type="title"/>
          </p:nvPr>
        </p:nvSpPr>
        <p:spPr>
          <a:xfrm>
            <a:off x="526779" y="427837"/>
            <a:ext cx="4044389" cy="1188720"/>
          </a:xfrm>
        </p:spPr>
        <p:txBody>
          <a:bodyPr vert="horz" lIns="91440" tIns="45720" rIns="91440" bIns="45720" rtlCol="0">
            <a:noAutofit/>
          </a:bodyPr>
          <a:lstStyle/>
          <a:p>
            <a:r>
              <a:rPr lang="en-US" sz="4500" cap="none"/>
              <a:t>School Art 2024</a:t>
            </a:r>
            <a:endParaRPr lang="en-US" sz="4500" cap="none" dirty="0"/>
          </a:p>
        </p:txBody>
      </p:sp>
      <p:sp>
        <p:nvSpPr>
          <p:cNvPr id="31" name="Rectangle 30">
            <a:extLst>
              <a:ext uri="{FF2B5EF4-FFF2-40B4-BE49-F238E27FC236}">
                <a16:creationId xmlns:a16="http://schemas.microsoft.com/office/drawing/2014/main" id="{E73DA78C-2664-3965-A4C2-BC165B889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Content Placeholder 25">
            <a:extLst>
              <a:ext uri="{FF2B5EF4-FFF2-40B4-BE49-F238E27FC236}">
                <a16:creationId xmlns:a16="http://schemas.microsoft.com/office/drawing/2014/main" id="{3377E48B-9804-3C17-9D8A-BC4ACD681B9C}"/>
              </a:ext>
            </a:extLst>
          </p:cNvPr>
          <p:cNvSpPr>
            <a:spLocks noGrp="1"/>
          </p:cNvSpPr>
          <p:nvPr>
            <p:ph idx="1"/>
          </p:nvPr>
        </p:nvSpPr>
        <p:spPr>
          <a:xfrm>
            <a:off x="638620" y="1771650"/>
            <a:ext cx="4822380" cy="4606262"/>
          </a:xfrm>
        </p:spPr>
        <p:txBody>
          <a:bodyPr>
            <a:normAutofit/>
          </a:bodyPr>
          <a:lstStyle/>
          <a:p>
            <a:pPr marL="457200" indent="-457200">
              <a:buFont typeface="Arial" panose="020B0604020202020204" pitchFamily="34" charset="0"/>
              <a:buChar char="•"/>
            </a:pPr>
            <a:r>
              <a:rPr lang="en-GB" sz="2400" dirty="0">
                <a:latin typeface="Calibri" panose="020F0502020204030204" pitchFamily="34" charset="0"/>
              </a:rPr>
              <a:t>Since </a:t>
            </a:r>
            <a:r>
              <a:rPr lang="en-GB" sz="2400" b="0" i="0" dirty="0">
                <a:effectLst/>
                <a:latin typeface="Calibri" panose="020F0502020204030204" pitchFamily="34" charset="0"/>
              </a:rPr>
              <a:t>2024, much has changed politically, economically, and culturally</a:t>
            </a:r>
          </a:p>
          <a:p>
            <a:pPr marL="457200" indent="-457200">
              <a:buFont typeface="Arial" panose="020B0604020202020204" pitchFamily="34" charset="0"/>
              <a:buChar char="•"/>
            </a:pPr>
            <a:r>
              <a:rPr lang="en-GB" sz="2400" b="0" i="0" dirty="0">
                <a:effectLst/>
                <a:latin typeface="Calibri" panose="020F0502020204030204" pitchFamily="34" charset="0"/>
              </a:rPr>
              <a:t>English society is arguably more liberal than twenty years ago</a:t>
            </a:r>
          </a:p>
          <a:p>
            <a:pPr marL="457200" indent="-457200">
              <a:buFont typeface="Arial" panose="020B0604020202020204" pitchFamily="34" charset="0"/>
              <a:buChar char="•"/>
            </a:pPr>
            <a:r>
              <a:rPr lang="en-GB" sz="2400" dirty="0">
                <a:latin typeface="Calibri" panose="020F0502020204030204" pitchFamily="34" charset="0"/>
              </a:rPr>
              <a:t>B</a:t>
            </a:r>
            <a:r>
              <a:rPr lang="en-GB" sz="2400" b="0" i="0" dirty="0">
                <a:effectLst/>
                <a:latin typeface="Calibri" panose="020F0502020204030204" pitchFamily="34" charset="0"/>
              </a:rPr>
              <a:t>ut simultaneously riven by the rhetoric of divisive culture wars.  </a:t>
            </a:r>
          </a:p>
          <a:p>
            <a:endParaRPr lang="en-US" dirty="0"/>
          </a:p>
        </p:txBody>
      </p:sp>
      <p:pic>
        <p:nvPicPr>
          <p:cNvPr id="6" name="Picture 5" descr="A blue background with white text&#10;&#10;Description automatically generated">
            <a:extLst>
              <a:ext uri="{FF2B5EF4-FFF2-40B4-BE49-F238E27FC236}">
                <a16:creationId xmlns:a16="http://schemas.microsoft.com/office/drawing/2014/main" id="{DA873A9B-7145-FF6C-8882-0D2BB4564B9A}"/>
              </a:ext>
            </a:extLst>
          </p:cNvPr>
          <p:cNvPicPr>
            <a:picLocks noChangeAspect="1"/>
          </p:cNvPicPr>
          <p:nvPr/>
        </p:nvPicPr>
        <p:blipFill>
          <a:blip r:embed="rId3"/>
          <a:stretch>
            <a:fillRect/>
          </a:stretch>
        </p:blipFill>
        <p:spPr>
          <a:xfrm>
            <a:off x="6094490" y="164665"/>
            <a:ext cx="6097510" cy="2521385"/>
          </a:xfrm>
          <a:prstGeom prst="rect">
            <a:avLst/>
          </a:prstGeom>
        </p:spPr>
      </p:pic>
      <p:pic>
        <p:nvPicPr>
          <p:cNvPr id="8" name="Picture 7" descr="A white background with text&#10;&#10;Description automatically generated">
            <a:extLst>
              <a:ext uri="{FF2B5EF4-FFF2-40B4-BE49-F238E27FC236}">
                <a16:creationId xmlns:a16="http://schemas.microsoft.com/office/drawing/2014/main" id="{C4C52BB9-D12D-653A-997B-3AE7B93BAB2C}"/>
              </a:ext>
            </a:extLst>
          </p:cNvPr>
          <p:cNvPicPr>
            <a:picLocks noChangeAspect="1"/>
          </p:cNvPicPr>
          <p:nvPr/>
        </p:nvPicPr>
        <p:blipFill>
          <a:blip r:embed="rId4"/>
          <a:stretch>
            <a:fillRect/>
          </a:stretch>
        </p:blipFill>
        <p:spPr>
          <a:xfrm>
            <a:off x="8715375" y="2730767"/>
            <a:ext cx="3476625" cy="3518512"/>
          </a:xfrm>
          <a:prstGeom prst="rect">
            <a:avLst/>
          </a:prstGeom>
        </p:spPr>
      </p:pic>
      <p:pic>
        <p:nvPicPr>
          <p:cNvPr id="10" name="Picture 9" descr="A red cover with black text&#10;&#10;Description automatically generated">
            <a:extLst>
              <a:ext uri="{FF2B5EF4-FFF2-40B4-BE49-F238E27FC236}">
                <a16:creationId xmlns:a16="http://schemas.microsoft.com/office/drawing/2014/main" id="{CCB1C633-AF3A-4226-88DC-9AF3C8090DDF}"/>
              </a:ext>
            </a:extLst>
          </p:cNvPr>
          <p:cNvPicPr>
            <a:picLocks noChangeAspect="1"/>
          </p:cNvPicPr>
          <p:nvPr/>
        </p:nvPicPr>
        <p:blipFill>
          <a:blip r:embed="rId5"/>
          <a:stretch>
            <a:fillRect/>
          </a:stretch>
        </p:blipFill>
        <p:spPr>
          <a:xfrm>
            <a:off x="6094490" y="2686050"/>
            <a:ext cx="1773551" cy="2521385"/>
          </a:xfrm>
          <a:prstGeom prst="rect">
            <a:avLst/>
          </a:prstGeom>
        </p:spPr>
      </p:pic>
      <p:pic>
        <p:nvPicPr>
          <p:cNvPr id="12" name="Picture 11" descr="A group of crayons in cups&#10;&#10;Description automatically generated">
            <a:extLst>
              <a:ext uri="{FF2B5EF4-FFF2-40B4-BE49-F238E27FC236}">
                <a16:creationId xmlns:a16="http://schemas.microsoft.com/office/drawing/2014/main" id="{366CC968-B183-8364-84C3-F03BBE5E07CA}"/>
              </a:ext>
            </a:extLst>
          </p:cNvPr>
          <p:cNvPicPr>
            <a:picLocks noChangeAspect="1"/>
          </p:cNvPicPr>
          <p:nvPr/>
        </p:nvPicPr>
        <p:blipFill>
          <a:blip r:embed="rId6"/>
          <a:stretch>
            <a:fillRect/>
          </a:stretch>
        </p:blipFill>
        <p:spPr>
          <a:xfrm>
            <a:off x="7120329" y="4245192"/>
            <a:ext cx="1995864" cy="2436265"/>
          </a:xfrm>
          <a:prstGeom prst="rect">
            <a:avLst/>
          </a:prstGeom>
        </p:spPr>
      </p:pic>
    </p:spTree>
    <p:extLst>
      <p:ext uri="{BB962C8B-B14F-4D97-AF65-F5344CB8AC3E}">
        <p14:creationId xmlns:p14="http://schemas.microsoft.com/office/powerpoint/2010/main" val="200131926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776B46-28DD-9A48-0D76-A80BB368080C}"/>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r>
              <a:rPr lang="en-US" sz="6600" b="0" kern="1200" cap="all" dirty="0">
                <a:solidFill>
                  <a:srgbClr val="FFFFFF">
                    <a:alpha val="90000"/>
                  </a:srgbClr>
                </a:solidFill>
                <a:latin typeface="+mj-lt"/>
                <a:ea typeface="+mj-ea"/>
                <a:cs typeface="+mj-cs"/>
              </a:rPr>
              <a:t>Bernstein’s Struggle – The Pedagogic Device</a:t>
            </a:r>
          </a:p>
        </p:txBody>
      </p:sp>
      <p:sp>
        <p:nvSpPr>
          <p:cNvPr id="18" name="Rectangle 17">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F6331D60-A380-55B7-0AB3-35696A11974D}"/>
              </a:ext>
            </a:extLst>
          </p:cNvPr>
          <p:cNvSpPr txBox="1"/>
          <p:nvPr/>
        </p:nvSpPr>
        <p:spPr>
          <a:xfrm>
            <a:off x="7267506" y="394692"/>
            <a:ext cx="4701227" cy="6463308"/>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GB" sz="2400" dirty="0">
                <a:latin typeface="Calibri" panose="020F0502020204030204" pitchFamily="34" charset="0"/>
              </a:rPr>
              <a:t>H</a:t>
            </a:r>
            <a:r>
              <a:rPr lang="en-GB" sz="2400" b="0" i="0" dirty="0">
                <a:effectLst/>
                <a:latin typeface="Calibri" panose="020F0502020204030204" pitchFamily="34" charset="0"/>
              </a:rPr>
              <a:t>ow have twenty years of social change, and associated educational policy and practice positioning, impacted the taught content of the art and design curriculum</a:t>
            </a:r>
            <a:r>
              <a:rPr lang="en-GB" sz="2400" dirty="0">
                <a:latin typeface="Calibri" panose="020F0502020204030204" pitchFamily="34" charset="0"/>
              </a:rPr>
              <a:t>?</a:t>
            </a:r>
          </a:p>
          <a:p>
            <a:pPr marL="285750" indent="-285750">
              <a:lnSpc>
                <a:spcPct val="110000"/>
              </a:lnSpc>
              <a:buFont typeface="Arial" panose="020B0604020202020204" pitchFamily="34" charset="0"/>
              <a:buChar char="•"/>
            </a:pPr>
            <a:r>
              <a:rPr lang="en-GB" sz="2400" b="0" i="0" dirty="0">
                <a:effectLst/>
                <a:latin typeface="Calibri" panose="020F0502020204030204" pitchFamily="34" charset="0"/>
              </a:rPr>
              <a:t>Do the curriculum choices of art and design teachers reflect a compliant conciliation with the previous government’s </a:t>
            </a:r>
            <a:r>
              <a:rPr lang="en-GB" sz="2400" b="1" i="0" dirty="0">
                <a:effectLst/>
                <a:latin typeface="Calibri" panose="020F0502020204030204" pitchFamily="34" charset="0"/>
              </a:rPr>
              <a:t>anti-progressive agenda</a:t>
            </a:r>
            <a:r>
              <a:rPr lang="en-GB" sz="2400" b="0" i="0" dirty="0">
                <a:effectLst/>
                <a:latin typeface="Calibri" panose="020F0502020204030204" pitchFamily="34" charset="0"/>
              </a:rPr>
              <a:t>, or do they represent a quiet revolution that provides foundation for transformative art and design in schools? </a:t>
            </a:r>
          </a:p>
          <a:p>
            <a:endParaRPr lang="en-US" dirty="0"/>
          </a:p>
        </p:txBody>
      </p:sp>
    </p:spTree>
    <p:extLst>
      <p:ext uri="{BB962C8B-B14F-4D97-AF65-F5344CB8AC3E}">
        <p14:creationId xmlns:p14="http://schemas.microsoft.com/office/powerpoint/2010/main" val="130093564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04824-42B2-0C0C-FEF3-5494BCBAEBB0}"/>
              </a:ext>
            </a:extLst>
          </p:cNvPr>
          <p:cNvSpPr>
            <a:spLocks noGrp="1"/>
          </p:cNvSpPr>
          <p:nvPr>
            <p:ph type="title"/>
          </p:nvPr>
        </p:nvSpPr>
        <p:spPr>
          <a:xfrm>
            <a:off x="633273" y="451361"/>
            <a:ext cx="11029616" cy="988332"/>
          </a:xfrm>
        </p:spPr>
        <p:txBody>
          <a:bodyPr>
            <a:normAutofit fontScale="90000"/>
          </a:bodyPr>
          <a:lstStyle/>
          <a:p>
            <a:r>
              <a:rPr lang="en-US" dirty="0"/>
              <a:t>The Struggle for Art &amp; Design education</a:t>
            </a:r>
          </a:p>
        </p:txBody>
      </p:sp>
      <p:graphicFrame>
        <p:nvGraphicFramePr>
          <p:cNvPr id="6" name="Content Placeholder 2">
            <a:extLst>
              <a:ext uri="{FF2B5EF4-FFF2-40B4-BE49-F238E27FC236}">
                <a16:creationId xmlns:a16="http://schemas.microsoft.com/office/drawing/2014/main" id="{1C32E11F-865C-51A3-9AFF-0A82AA783241}"/>
              </a:ext>
            </a:extLst>
          </p:cNvPr>
          <p:cNvGraphicFramePr>
            <a:graphicFrameLocks noGrp="1"/>
          </p:cNvGraphicFramePr>
          <p:nvPr>
            <p:ph sz="half" idx="1"/>
            <p:extLst>
              <p:ext uri="{D42A27DB-BD31-4B8C-83A1-F6EECF244321}">
                <p14:modId xmlns:p14="http://schemas.microsoft.com/office/powerpoint/2010/main" val="1056230852"/>
              </p:ext>
            </p:extLst>
          </p:nvPr>
        </p:nvGraphicFramePr>
        <p:xfrm>
          <a:off x="1161035" y="1439693"/>
          <a:ext cx="4987046" cy="5194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F5E51792-E3C7-E5A0-1FF1-66DB094FB9EA}"/>
              </a:ext>
            </a:extLst>
          </p:cNvPr>
          <p:cNvSpPr>
            <a:spLocks noGrp="1"/>
          </p:cNvSpPr>
          <p:nvPr>
            <p:ph sz="half" idx="2"/>
          </p:nvPr>
        </p:nvSpPr>
        <p:spPr>
          <a:xfrm>
            <a:off x="6363958" y="1439693"/>
            <a:ext cx="5194769" cy="5721178"/>
          </a:xfrm>
        </p:spPr>
        <p:txBody>
          <a:bodyPr>
            <a:normAutofit/>
          </a:bodyPr>
          <a:lstStyle/>
          <a:p>
            <a:r>
              <a:rPr lang="en-US" sz="2800" dirty="0"/>
              <a:t>Facilitating Subjects</a:t>
            </a:r>
          </a:p>
          <a:p>
            <a:r>
              <a:rPr lang="en-US" sz="2800" dirty="0"/>
              <a:t>Knowledge Rich Curriculum</a:t>
            </a:r>
          </a:p>
          <a:p>
            <a:r>
              <a:rPr lang="en-US" sz="2800" dirty="0"/>
              <a:t>Cognitive Science</a:t>
            </a:r>
          </a:p>
          <a:p>
            <a:r>
              <a:rPr lang="en-US" sz="2800" dirty="0"/>
              <a:t>Exam boards – the ‘wow’ drawing</a:t>
            </a:r>
          </a:p>
          <a:p>
            <a:r>
              <a:rPr lang="en-US" sz="2800" dirty="0"/>
              <a:t>OFSTED</a:t>
            </a:r>
          </a:p>
          <a:p>
            <a:pPr lvl="1"/>
            <a:r>
              <a:rPr lang="en-US" sz="2600" dirty="0"/>
              <a:t>Curriculum Intent</a:t>
            </a:r>
          </a:p>
          <a:p>
            <a:pPr lvl="1"/>
            <a:r>
              <a:rPr lang="en-US" sz="2600" dirty="0"/>
              <a:t>Cultural Capital</a:t>
            </a:r>
          </a:p>
          <a:p>
            <a:pPr marL="324000" lvl="1" indent="0">
              <a:buNone/>
            </a:pPr>
            <a:endParaRPr lang="en-US" sz="2600" dirty="0"/>
          </a:p>
        </p:txBody>
      </p:sp>
    </p:spTree>
    <p:extLst>
      <p:ext uri="{BB962C8B-B14F-4D97-AF65-F5344CB8AC3E}">
        <p14:creationId xmlns:p14="http://schemas.microsoft.com/office/powerpoint/2010/main" val="3865699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0" name="Rectangle 19">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7FB665F-3093-8853-7B0C-BD85F28990B9}"/>
              </a:ext>
            </a:extLst>
          </p:cNvPr>
          <p:cNvSpPr>
            <a:spLocks noGrp="1"/>
          </p:cNvSpPr>
          <p:nvPr>
            <p:ph type="title"/>
          </p:nvPr>
        </p:nvSpPr>
        <p:spPr>
          <a:xfrm>
            <a:off x="584200" y="1524001"/>
            <a:ext cx="3412067" cy="3478384"/>
          </a:xfrm>
        </p:spPr>
        <p:txBody>
          <a:bodyPr vert="horz" lIns="91440" tIns="45720" rIns="91440" bIns="45720" rtlCol="0" anchor="b">
            <a:normAutofit/>
          </a:bodyPr>
          <a:lstStyle/>
          <a:p>
            <a:r>
              <a:rPr lang="en-US" sz="3600">
                <a:solidFill>
                  <a:srgbClr val="FFFFFF"/>
                </a:solidFill>
              </a:rPr>
              <a:t>How long have you been teaching?</a:t>
            </a:r>
          </a:p>
        </p:txBody>
      </p:sp>
      <p:graphicFrame>
        <p:nvGraphicFramePr>
          <p:cNvPr id="4" name="Table 3">
            <a:extLst>
              <a:ext uri="{FF2B5EF4-FFF2-40B4-BE49-F238E27FC236}">
                <a16:creationId xmlns:a16="http://schemas.microsoft.com/office/drawing/2014/main" id="{A3E20A6B-DAC9-7126-AC57-A86DDB5B5630}"/>
              </a:ext>
            </a:extLst>
          </p:cNvPr>
          <p:cNvGraphicFramePr>
            <a:graphicFrameLocks noGrp="1"/>
          </p:cNvGraphicFramePr>
          <p:nvPr>
            <p:extLst>
              <p:ext uri="{D42A27DB-BD31-4B8C-83A1-F6EECF244321}">
                <p14:modId xmlns:p14="http://schemas.microsoft.com/office/powerpoint/2010/main" val="1535079470"/>
              </p:ext>
            </p:extLst>
          </p:nvPr>
        </p:nvGraphicFramePr>
        <p:xfrm>
          <a:off x="4765053" y="1012906"/>
          <a:ext cx="6764864" cy="5171481"/>
        </p:xfrm>
        <a:graphic>
          <a:graphicData uri="http://schemas.openxmlformats.org/drawingml/2006/table">
            <a:tbl>
              <a:tblPr firstRow="1" firstCol="1" bandRow="1"/>
              <a:tblGrid>
                <a:gridCol w="3382432">
                  <a:extLst>
                    <a:ext uri="{9D8B030D-6E8A-4147-A177-3AD203B41FA5}">
                      <a16:colId xmlns:a16="http://schemas.microsoft.com/office/drawing/2014/main" val="2749330043"/>
                    </a:ext>
                  </a:extLst>
                </a:gridCol>
                <a:gridCol w="1691216">
                  <a:extLst>
                    <a:ext uri="{9D8B030D-6E8A-4147-A177-3AD203B41FA5}">
                      <a16:colId xmlns:a16="http://schemas.microsoft.com/office/drawing/2014/main" val="832404174"/>
                    </a:ext>
                  </a:extLst>
                </a:gridCol>
                <a:gridCol w="1691216">
                  <a:extLst>
                    <a:ext uri="{9D8B030D-6E8A-4147-A177-3AD203B41FA5}">
                      <a16:colId xmlns:a16="http://schemas.microsoft.com/office/drawing/2014/main" val="1200331474"/>
                    </a:ext>
                  </a:extLst>
                </a:gridCol>
              </a:tblGrid>
              <a:tr h="781151">
                <a:tc gridSpan="3">
                  <a:txBody>
                    <a:bodyPr/>
                    <a:lstStyle/>
                    <a:p>
                      <a:pPr algn="l" fontAlgn="b"/>
                      <a:r>
                        <a:rPr lang="en-GB" sz="3000" b="0" i="0" u="none" strike="noStrike"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How long have you been teaching (2024)?</a:t>
                      </a:r>
                      <a:endParaRPr lang="en-GB" sz="4500" b="0" i="0" u="none" strike="noStrike" dirty="0">
                        <a:effectLst/>
                        <a:latin typeface="Arial" panose="020B0604020202020204" pitchFamily="34" charset="0"/>
                      </a:endParaRPr>
                    </a:p>
                  </a:txBody>
                  <a:tcPr marL="229750" marR="229750" marT="114875" marB="1148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626712"/>
                  </a:ext>
                </a:extLst>
              </a:tr>
              <a:tr h="575333">
                <a:tc>
                  <a:txBody>
                    <a:bodyPr/>
                    <a:lstStyle/>
                    <a:p>
                      <a:pPr algn="l" fontAlgn="b"/>
                      <a:r>
                        <a:rPr lang="en-GB" sz="3000" b="0" i="0" u="none" strike="noStrike">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Category</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GB" sz="3000" b="0" i="0" u="none" strike="noStrike">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no.</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GB" sz="3000" b="0" i="0" u="none" strike="noStrike">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2483270619"/>
                  </a:ext>
                </a:extLst>
              </a:tr>
              <a:tr h="575333">
                <a:tc>
                  <a:txBody>
                    <a:bodyPr/>
                    <a:lstStyle/>
                    <a:p>
                      <a:pPr algn="l"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1-3 years</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22%</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1238666"/>
                  </a:ext>
                </a:extLst>
              </a:tr>
              <a:tr h="575333">
                <a:tc>
                  <a:txBody>
                    <a:bodyPr/>
                    <a:lstStyle/>
                    <a:p>
                      <a:pPr algn="l"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4-6 years</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6</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17%</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8650042"/>
                  </a:ext>
                </a:extLst>
              </a:tr>
              <a:tr h="575333">
                <a:tc>
                  <a:txBody>
                    <a:bodyPr/>
                    <a:lstStyle/>
                    <a:p>
                      <a:pPr algn="l"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7-10 years</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6%</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5529049"/>
                  </a:ext>
                </a:extLst>
              </a:tr>
              <a:tr h="575333">
                <a:tc>
                  <a:txBody>
                    <a:bodyPr/>
                    <a:lstStyle/>
                    <a:p>
                      <a:pPr algn="l"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11-20 years</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12</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33%</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9142026"/>
                  </a:ext>
                </a:extLst>
              </a:tr>
              <a:tr h="575333">
                <a:tc>
                  <a:txBody>
                    <a:bodyPr/>
                    <a:lstStyle/>
                    <a:p>
                      <a:pPr algn="l"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21+ years</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22%</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9223447"/>
                  </a:ext>
                </a:extLst>
              </a:tr>
              <a:tr h="575333">
                <a:tc>
                  <a:txBody>
                    <a:bodyPr/>
                    <a:lstStyle/>
                    <a:p>
                      <a:pPr algn="l"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Total</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GB" sz="3000" b="0" i="0" u="none" strike="noStrike">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36</a:t>
                      </a:r>
                      <a:endParaRPr lang="en-GB" sz="4500" b="0" i="0" u="none" strike="noStrike">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GB" sz="3000" b="0" i="0" u="none" strike="noStrike"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100%</a:t>
                      </a:r>
                      <a:endParaRPr lang="en-GB" sz="4500" b="0" i="0" u="none" strike="noStrike" dirty="0">
                        <a:effectLst/>
                        <a:latin typeface="Arial" panose="020B0604020202020204" pitchFamily="34" charset="0"/>
                      </a:endParaRPr>
                    </a:p>
                  </a:txBody>
                  <a:tcPr marL="172313" marR="172313" marT="239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81014402"/>
                  </a:ext>
                </a:extLst>
              </a:tr>
            </a:tbl>
          </a:graphicData>
        </a:graphic>
      </p:graphicFrame>
    </p:spTree>
    <p:extLst>
      <p:ext uri="{BB962C8B-B14F-4D97-AF65-F5344CB8AC3E}">
        <p14:creationId xmlns:p14="http://schemas.microsoft.com/office/powerpoint/2010/main" val="2859105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0" name="Rectangle 29">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96A6C06-1B20-FB2B-31BF-58F6DCB898B0}"/>
              </a:ext>
            </a:extLst>
          </p:cNvPr>
          <p:cNvSpPr>
            <a:spLocks noGrp="1"/>
          </p:cNvSpPr>
          <p:nvPr>
            <p:ph type="title"/>
          </p:nvPr>
        </p:nvSpPr>
        <p:spPr>
          <a:xfrm>
            <a:off x="592160" y="601201"/>
            <a:ext cx="3412067" cy="3478384"/>
          </a:xfrm>
        </p:spPr>
        <p:txBody>
          <a:bodyPr vert="horz" lIns="91440" tIns="45720" rIns="91440" bIns="45720" rtlCol="0" anchor="b">
            <a:normAutofit/>
          </a:bodyPr>
          <a:lstStyle/>
          <a:p>
            <a:r>
              <a:rPr lang="en-US" sz="3600" dirty="0">
                <a:solidFill>
                  <a:srgbClr val="FFFFFF"/>
                </a:solidFill>
              </a:rPr>
              <a:t>Artist TEACHERS? (HOW DIFFERENT TO 2004?)</a:t>
            </a:r>
          </a:p>
        </p:txBody>
      </p:sp>
      <p:sp>
        <p:nvSpPr>
          <p:cNvPr id="3" name="Content Placeholder 2">
            <a:extLst>
              <a:ext uri="{FF2B5EF4-FFF2-40B4-BE49-F238E27FC236}">
                <a16:creationId xmlns:a16="http://schemas.microsoft.com/office/drawing/2014/main" id="{D3C2BC98-E729-775C-52F9-F32BA22A6DC6}"/>
              </a:ext>
            </a:extLst>
          </p:cNvPr>
          <p:cNvSpPr>
            <a:spLocks noGrp="1"/>
          </p:cNvSpPr>
          <p:nvPr>
            <p:ph sz="half" idx="1"/>
          </p:nvPr>
        </p:nvSpPr>
        <p:spPr>
          <a:xfrm>
            <a:off x="584200" y="4128589"/>
            <a:ext cx="3412067" cy="1755744"/>
          </a:xfrm>
        </p:spPr>
        <p:txBody>
          <a:bodyPr vert="horz" lIns="91440" tIns="45720" rIns="91440" bIns="45720" rtlCol="0" anchor="t">
            <a:normAutofit/>
          </a:bodyPr>
          <a:lstStyle/>
          <a:p>
            <a:pPr marL="0" indent="0">
              <a:buNone/>
            </a:pPr>
            <a:r>
              <a:rPr lang="en-US" sz="2400" kern="1200" cap="all" dirty="0">
                <a:solidFill>
                  <a:srgbClr val="FFFFFF">
                    <a:alpha val="75000"/>
                  </a:srgbClr>
                </a:solidFill>
                <a:latin typeface="+mn-lt"/>
                <a:ea typeface="+mn-ea"/>
                <a:cs typeface="+mn-cs"/>
              </a:rPr>
              <a:t>26% in 2004 compared to 58% in 2024</a:t>
            </a:r>
          </a:p>
        </p:txBody>
      </p:sp>
      <p:graphicFrame>
        <p:nvGraphicFramePr>
          <p:cNvPr id="5" name="Content Placeholder 4">
            <a:extLst>
              <a:ext uri="{FF2B5EF4-FFF2-40B4-BE49-F238E27FC236}">
                <a16:creationId xmlns:a16="http://schemas.microsoft.com/office/drawing/2014/main" id="{77EF7DDD-A19B-F694-884E-2A3FDCBB24B7}"/>
              </a:ext>
            </a:extLst>
          </p:cNvPr>
          <p:cNvGraphicFramePr>
            <a:graphicFrameLocks noGrp="1"/>
          </p:cNvGraphicFramePr>
          <p:nvPr>
            <p:ph sz="half" idx="2"/>
            <p:extLst>
              <p:ext uri="{D42A27DB-BD31-4B8C-83A1-F6EECF244321}">
                <p14:modId xmlns:p14="http://schemas.microsoft.com/office/powerpoint/2010/main" val="39595625"/>
              </p:ext>
            </p:extLst>
          </p:nvPr>
        </p:nvGraphicFramePr>
        <p:xfrm>
          <a:off x="4586736" y="334277"/>
          <a:ext cx="6764865" cy="3745308"/>
        </p:xfrm>
        <a:graphic>
          <a:graphicData uri="http://schemas.openxmlformats.org/drawingml/2006/table">
            <a:tbl>
              <a:tblPr firstRow="1" firstCol="1" bandRow="1">
                <a:tableStyleId>{5C22544A-7EE6-4342-B048-85BDC9FD1C3A}</a:tableStyleId>
              </a:tblPr>
              <a:tblGrid>
                <a:gridCol w="2949274">
                  <a:extLst>
                    <a:ext uri="{9D8B030D-6E8A-4147-A177-3AD203B41FA5}">
                      <a16:colId xmlns:a16="http://schemas.microsoft.com/office/drawing/2014/main" val="2445306354"/>
                    </a:ext>
                  </a:extLst>
                </a:gridCol>
                <a:gridCol w="1809086">
                  <a:extLst>
                    <a:ext uri="{9D8B030D-6E8A-4147-A177-3AD203B41FA5}">
                      <a16:colId xmlns:a16="http://schemas.microsoft.com/office/drawing/2014/main" val="1425133003"/>
                    </a:ext>
                  </a:extLst>
                </a:gridCol>
                <a:gridCol w="2006505">
                  <a:extLst>
                    <a:ext uri="{9D8B030D-6E8A-4147-A177-3AD203B41FA5}">
                      <a16:colId xmlns:a16="http://schemas.microsoft.com/office/drawing/2014/main" val="2084243583"/>
                    </a:ext>
                  </a:extLst>
                </a:gridCol>
              </a:tblGrid>
              <a:tr h="479604">
                <a:tc gridSpan="3">
                  <a:txBody>
                    <a:bodyPr/>
                    <a:lstStyle/>
                    <a:p>
                      <a:r>
                        <a:rPr lang="en-GB" sz="2500" kern="0" dirty="0">
                          <a:effectLst/>
                        </a:rPr>
                        <a:t>Do you consider yourself a practising artist (2024)?</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6258474"/>
                  </a:ext>
                </a:extLst>
              </a:tr>
              <a:tr h="479604">
                <a:tc>
                  <a:txBody>
                    <a:bodyPr/>
                    <a:lstStyle/>
                    <a:p>
                      <a:r>
                        <a:rPr lang="en-GB" sz="2500" kern="0">
                          <a:effectLst/>
                        </a:rPr>
                        <a:t>Category</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r>
                        <a:rPr lang="en-GB" sz="2500" kern="0">
                          <a:effectLst/>
                        </a:rPr>
                        <a:t>no.</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r>
                        <a:rPr lang="en-GB" sz="2500" kern="0">
                          <a:effectLst/>
                        </a:rPr>
                        <a:t>%</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extLst>
                  <a:ext uri="{0D108BD9-81ED-4DB2-BD59-A6C34878D82A}">
                    <a16:rowId xmlns:a16="http://schemas.microsoft.com/office/drawing/2014/main" val="3746289827"/>
                  </a:ext>
                </a:extLst>
              </a:tr>
              <a:tr h="479604">
                <a:tc>
                  <a:txBody>
                    <a:bodyPr/>
                    <a:lstStyle/>
                    <a:p>
                      <a:r>
                        <a:rPr lang="en-GB" sz="2500" kern="0" dirty="0">
                          <a:effectLst/>
                        </a:rPr>
                        <a:t>Strong Yes</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16</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44%</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extLst>
                  <a:ext uri="{0D108BD9-81ED-4DB2-BD59-A6C34878D82A}">
                    <a16:rowId xmlns:a16="http://schemas.microsoft.com/office/drawing/2014/main" val="1671558738"/>
                  </a:ext>
                </a:extLst>
              </a:tr>
              <a:tr h="479604">
                <a:tc>
                  <a:txBody>
                    <a:bodyPr/>
                    <a:lstStyle/>
                    <a:p>
                      <a:r>
                        <a:rPr lang="en-GB" sz="2500" kern="0">
                          <a:effectLst/>
                        </a:rPr>
                        <a:t>Yes</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5</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14%</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extLst>
                  <a:ext uri="{0D108BD9-81ED-4DB2-BD59-A6C34878D82A}">
                    <a16:rowId xmlns:a16="http://schemas.microsoft.com/office/drawing/2014/main" val="121681269"/>
                  </a:ext>
                </a:extLst>
              </a:tr>
              <a:tr h="479604">
                <a:tc>
                  <a:txBody>
                    <a:bodyPr/>
                    <a:lstStyle/>
                    <a:p>
                      <a:r>
                        <a:rPr lang="en-GB" sz="2500" kern="0" dirty="0">
                          <a:effectLst/>
                        </a:rPr>
                        <a:t>Maybe</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2</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6%</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extLst>
                  <a:ext uri="{0D108BD9-81ED-4DB2-BD59-A6C34878D82A}">
                    <a16:rowId xmlns:a16="http://schemas.microsoft.com/office/drawing/2014/main" val="2302957457"/>
                  </a:ext>
                </a:extLst>
              </a:tr>
              <a:tr h="479604">
                <a:tc>
                  <a:txBody>
                    <a:bodyPr/>
                    <a:lstStyle/>
                    <a:p>
                      <a:r>
                        <a:rPr lang="en-GB" sz="2500" kern="0" dirty="0">
                          <a:effectLst/>
                        </a:rPr>
                        <a:t>No</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3</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dirty="0">
                          <a:effectLst/>
                        </a:rPr>
                        <a:t>8%</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extLst>
                  <a:ext uri="{0D108BD9-81ED-4DB2-BD59-A6C34878D82A}">
                    <a16:rowId xmlns:a16="http://schemas.microsoft.com/office/drawing/2014/main" val="4017498156"/>
                  </a:ext>
                </a:extLst>
              </a:tr>
              <a:tr h="585288">
                <a:tc>
                  <a:txBody>
                    <a:bodyPr/>
                    <a:lstStyle/>
                    <a:p>
                      <a:r>
                        <a:rPr lang="en-GB" sz="2500" kern="0">
                          <a:effectLst/>
                        </a:rPr>
                        <a:t>Strong No</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a:effectLst/>
                        </a:rPr>
                        <a:t>10</a:t>
                      </a:r>
                      <a:endParaRPr lang="en-GB"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tc>
                  <a:txBody>
                    <a:bodyPr/>
                    <a:lstStyle/>
                    <a:p>
                      <a:pPr algn="r"/>
                      <a:r>
                        <a:rPr lang="en-GB" sz="2500" kern="0" dirty="0">
                          <a:effectLst/>
                        </a:rPr>
                        <a:t>28%</a:t>
                      </a:r>
                      <a:endParaRPr lang="en-GB"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8815" marR="148815" marT="0" marB="0" anchor="b"/>
                </a:tc>
                <a:extLst>
                  <a:ext uri="{0D108BD9-81ED-4DB2-BD59-A6C34878D82A}">
                    <a16:rowId xmlns:a16="http://schemas.microsoft.com/office/drawing/2014/main" val="740395196"/>
                  </a:ext>
                </a:extLst>
              </a:tr>
            </a:tbl>
          </a:graphicData>
        </a:graphic>
      </p:graphicFrame>
      <p:sp>
        <p:nvSpPr>
          <p:cNvPr id="6" name="TextBox 5">
            <a:extLst>
              <a:ext uri="{FF2B5EF4-FFF2-40B4-BE49-F238E27FC236}">
                <a16:creationId xmlns:a16="http://schemas.microsoft.com/office/drawing/2014/main" id="{A1F7830B-0A1C-76C2-2706-BFD1AF8FC27D}"/>
              </a:ext>
            </a:extLst>
          </p:cNvPr>
          <p:cNvSpPr txBox="1"/>
          <p:nvPr/>
        </p:nvSpPr>
        <p:spPr>
          <a:xfrm>
            <a:off x="4036800" y="4316150"/>
            <a:ext cx="8010694" cy="2894639"/>
          </a:xfrm>
          <a:prstGeom prst="rect">
            <a:avLst/>
          </a:prstGeom>
          <a:noFill/>
        </p:spPr>
        <p:txBody>
          <a:bodyPr wrap="square" rtlCol="0">
            <a:spAutoFit/>
          </a:bodyPr>
          <a:lstStyle/>
          <a:p>
            <a:pPr marL="457200">
              <a:lnSpc>
                <a:spcPct val="115000"/>
              </a:lnSpc>
            </a:pPr>
            <a:r>
              <a:rPr lang="en-GB" sz="2200" i="1" kern="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Right now, I feel almost like a practicing artist in sabbatical…</a:t>
            </a:r>
            <a:endParaRPr lang="en-GB" sz="2200" kern="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1200"/>
              </a:spcAft>
            </a:pPr>
            <a:r>
              <a:rPr lang="en-GB" sz="2200" kern="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Teacher of art, South London school</a:t>
            </a:r>
            <a:endParaRPr lang="en-GB" sz="2200" kern="1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pPr>
            <a:r>
              <a:rPr lang="en-GB" sz="2200" i="1" kern="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 don’t pretend to make anything that might have a commercial value…I’m not applying to be exhibited.</a:t>
            </a:r>
          </a:p>
          <a:p>
            <a:pPr marL="457200">
              <a:lnSpc>
                <a:spcPct val="115000"/>
              </a:lnSpc>
            </a:pPr>
            <a:r>
              <a:rPr lang="en-GB" sz="2200" kern="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Teacher of art, Birmingham school</a:t>
            </a:r>
          </a:p>
          <a:p>
            <a:pPr marL="457200">
              <a:lnSpc>
                <a:spcPct val="115000"/>
              </a:lnSpc>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03349628"/>
      </p:ext>
    </p:extLst>
  </p:cSld>
  <p:clrMapOvr>
    <a:masterClrMapping/>
  </p:clrMapOvr>
</p:sld>
</file>

<file path=ppt/theme/theme1.xml><?xml version="1.0" encoding="utf-8"?>
<a:theme xmlns:a="http://schemas.openxmlformats.org/drawingml/2006/main" name="Dividend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16061</TotalTime>
  <Words>5554</Words>
  <Application>Microsoft Macintosh PowerPoint</Application>
  <PresentationFormat>Widescreen</PresentationFormat>
  <Paragraphs>397</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Calibri</vt:lpstr>
      <vt:lpstr>Calibri Light</vt:lpstr>
      <vt:lpstr>Univers</vt:lpstr>
      <vt:lpstr>Univers Condensed</vt:lpstr>
      <vt:lpstr>Wingdings 2</vt:lpstr>
      <vt:lpstr>WordVisi_MSFontService</vt:lpstr>
      <vt:lpstr>DividendVTI</vt:lpstr>
      <vt:lpstr>School Art 2004</vt:lpstr>
      <vt:lpstr>School Art 2024:  Compliant Conciliation Or A Quiet Revolution?  </vt:lpstr>
      <vt:lpstr>36 Art &amp; Design Teachers Interviewed</vt:lpstr>
      <vt:lpstr>School Art 2004</vt:lpstr>
      <vt:lpstr>School Art 2024</vt:lpstr>
      <vt:lpstr>Bernstein’s Struggle – The Pedagogic Device</vt:lpstr>
      <vt:lpstr>The Struggle for Art &amp; Design education</vt:lpstr>
      <vt:lpstr>How long have you been teaching?</vt:lpstr>
      <vt:lpstr>Artist TEACHERS? (HOW DIFFERENT TO 2004?)</vt:lpstr>
      <vt:lpstr>HOw is your curriculum structured (2024)?</vt:lpstr>
      <vt:lpstr>HOw is your curriculum structured (2024)?</vt:lpstr>
      <vt:lpstr>HOw is your curriculum structured (2024)?</vt:lpstr>
      <vt:lpstr>HOw is your curriculum structured (2024)?</vt:lpstr>
      <vt:lpstr>Did students study any particular artists in the module (2024)?</vt:lpstr>
      <vt:lpstr>PowerPoint Presentation</vt:lpstr>
      <vt:lpstr>Did students study any particular artists in the module (2024)?</vt:lpstr>
      <vt:lpstr>The outliers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Wild, Carol</dc:creator>
  <cp:lastModifiedBy>Will Grant</cp:lastModifiedBy>
  <cp:revision>8</cp:revision>
  <dcterms:created xsi:type="dcterms:W3CDTF">2024-10-22T09:42:22Z</dcterms:created>
  <dcterms:modified xsi:type="dcterms:W3CDTF">2024-11-08T16:46:15Z</dcterms:modified>
</cp:coreProperties>
</file>