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4" r:id="rId5"/>
    <p:sldId id="345" r:id="rId6"/>
    <p:sldId id="344" r:id="rId7"/>
    <p:sldId id="346" r:id="rId8"/>
    <p:sldId id="316" r:id="rId9"/>
    <p:sldId id="313" r:id="rId10"/>
    <p:sldId id="335" r:id="rId11"/>
    <p:sldId id="319" r:id="rId12"/>
    <p:sldId id="336" r:id="rId13"/>
    <p:sldId id="337" r:id="rId14"/>
    <p:sldId id="338" r:id="rId15"/>
    <p:sldId id="323" r:id="rId16"/>
    <p:sldId id="343" r:id="rId17"/>
    <p:sldId id="334" r:id="rId18"/>
    <p:sldId id="3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Johnston" userId="edab9259-3e44-4c3f-9206-4a33c287ecb3" providerId="ADAL" clId="{FBCFED05-E437-47C4-896E-24AD52F06954}"/>
    <pc:docChg chg="undo custSel modSld sldOrd">
      <pc:chgData name="Craig Johnston" userId="edab9259-3e44-4c3f-9206-4a33c287ecb3" providerId="ADAL" clId="{FBCFED05-E437-47C4-896E-24AD52F06954}" dt="2024-11-08T10:04:36.194" v="664"/>
      <pc:docMkLst>
        <pc:docMk/>
      </pc:docMkLst>
      <pc:sldChg chg="modSp mod">
        <pc:chgData name="Craig Johnston" userId="edab9259-3e44-4c3f-9206-4a33c287ecb3" providerId="ADAL" clId="{FBCFED05-E437-47C4-896E-24AD52F06954}" dt="2024-11-07T14:30:12.168" v="653" actId="1076"/>
        <pc:sldMkLst>
          <pc:docMk/>
          <pc:sldMk cId="360343973" sldId="316"/>
        </pc:sldMkLst>
        <pc:spChg chg="mod">
          <ac:chgData name="Craig Johnston" userId="edab9259-3e44-4c3f-9206-4a33c287ecb3" providerId="ADAL" clId="{FBCFED05-E437-47C4-896E-24AD52F06954}" dt="2024-11-06T18:35:19.869" v="460" actId="20577"/>
          <ac:spMkLst>
            <pc:docMk/>
            <pc:sldMk cId="360343973" sldId="316"/>
            <ac:spMk id="5" creationId="{6557963F-932A-46C0-A2CF-7ADB43D0EFC2}"/>
          </ac:spMkLst>
        </pc:spChg>
        <pc:spChg chg="mod">
          <ac:chgData name="Craig Johnston" userId="edab9259-3e44-4c3f-9206-4a33c287ecb3" providerId="ADAL" clId="{FBCFED05-E437-47C4-896E-24AD52F06954}" dt="2024-11-07T14:30:12.168" v="653" actId="1076"/>
          <ac:spMkLst>
            <pc:docMk/>
            <pc:sldMk cId="360343973" sldId="316"/>
            <ac:spMk id="24" creationId="{5EEA5007-859E-42ED-917C-50E64AA87B40}"/>
          </ac:spMkLst>
        </pc:spChg>
      </pc:sldChg>
      <pc:sldChg chg="ord">
        <pc:chgData name="Craig Johnston" userId="edab9259-3e44-4c3f-9206-4a33c287ecb3" providerId="ADAL" clId="{FBCFED05-E437-47C4-896E-24AD52F06954}" dt="2024-11-08T10:04:36.194" v="664"/>
        <pc:sldMkLst>
          <pc:docMk/>
          <pc:sldMk cId="289730704" sldId="334"/>
        </pc:sldMkLst>
      </pc:sldChg>
      <pc:sldChg chg="addSp delSp modSp mod">
        <pc:chgData name="Craig Johnston" userId="edab9259-3e44-4c3f-9206-4a33c287ecb3" providerId="ADAL" clId="{FBCFED05-E437-47C4-896E-24AD52F06954}" dt="2024-11-08T10:00:42.006" v="662" actId="478"/>
        <pc:sldMkLst>
          <pc:docMk/>
          <pc:sldMk cId="2204552886" sldId="335"/>
        </pc:sldMkLst>
        <pc:spChg chg="add del">
          <ac:chgData name="Craig Johnston" userId="edab9259-3e44-4c3f-9206-4a33c287ecb3" providerId="ADAL" clId="{FBCFED05-E437-47C4-896E-24AD52F06954}" dt="2024-11-08T10:00:42.006" v="662" actId="478"/>
          <ac:spMkLst>
            <pc:docMk/>
            <pc:sldMk cId="2204552886" sldId="335"/>
            <ac:spMk id="2" creationId="{567C8FF1-8147-4A18-984D-5A89F4784079}"/>
          </ac:spMkLst>
        </pc:spChg>
        <pc:spChg chg="mod">
          <ac:chgData name="Craig Johnston" userId="edab9259-3e44-4c3f-9206-4a33c287ecb3" providerId="ADAL" clId="{FBCFED05-E437-47C4-896E-24AD52F06954}" dt="2024-11-08T10:00:19.543" v="660" actId="20577"/>
          <ac:spMkLst>
            <pc:docMk/>
            <pc:sldMk cId="2204552886" sldId="335"/>
            <ac:spMk id="3" creationId="{957EDB3F-D6AB-41F7-9FE9-EB2B8D54FD48}"/>
          </ac:spMkLst>
        </pc:spChg>
        <pc:spChg chg="add del mod">
          <ac:chgData name="Craig Johnston" userId="edab9259-3e44-4c3f-9206-4a33c287ecb3" providerId="ADAL" clId="{FBCFED05-E437-47C4-896E-24AD52F06954}" dt="2024-11-08T10:00:42.006" v="662" actId="478"/>
          <ac:spMkLst>
            <pc:docMk/>
            <pc:sldMk cId="2204552886" sldId="335"/>
            <ac:spMk id="5" creationId="{5F27C5F5-AE6F-A2DD-9C60-C9D5A3BAF1B9}"/>
          </ac:spMkLst>
        </pc:spChg>
      </pc:sldChg>
      <pc:sldChg chg="modSp mod">
        <pc:chgData name="Craig Johnston" userId="edab9259-3e44-4c3f-9206-4a33c287ecb3" providerId="ADAL" clId="{FBCFED05-E437-47C4-896E-24AD52F06954}" dt="2024-11-06T18:48:37.398" v="462" actId="20577"/>
        <pc:sldMkLst>
          <pc:docMk/>
          <pc:sldMk cId="2628852507" sldId="343"/>
        </pc:sldMkLst>
        <pc:spChg chg="mod">
          <ac:chgData name="Craig Johnston" userId="edab9259-3e44-4c3f-9206-4a33c287ecb3" providerId="ADAL" clId="{FBCFED05-E437-47C4-896E-24AD52F06954}" dt="2024-11-06T18:48:37.398" v="462" actId="20577"/>
          <ac:spMkLst>
            <pc:docMk/>
            <pc:sldMk cId="2628852507" sldId="343"/>
            <ac:spMk id="23" creationId="{91563434-E1F7-47B4-96F2-BF1D38F255BF}"/>
          </ac:spMkLst>
        </pc:spChg>
      </pc:sldChg>
      <pc:sldChg chg="modSp mod ord">
        <pc:chgData name="Craig Johnston" userId="edab9259-3e44-4c3f-9206-4a33c287ecb3" providerId="ADAL" clId="{FBCFED05-E437-47C4-896E-24AD52F06954}" dt="2024-11-07T09:39:13.074" v="532"/>
        <pc:sldMkLst>
          <pc:docMk/>
          <pc:sldMk cId="1070329035" sldId="344"/>
        </pc:sldMkLst>
        <pc:spChg chg="mod">
          <ac:chgData name="Craig Johnston" userId="edab9259-3e44-4c3f-9206-4a33c287ecb3" providerId="ADAL" clId="{FBCFED05-E437-47C4-896E-24AD52F06954}" dt="2024-11-07T09:39:02.535" v="530" actId="20577"/>
          <ac:spMkLst>
            <pc:docMk/>
            <pc:sldMk cId="1070329035" sldId="344"/>
            <ac:spMk id="3" creationId="{6262A4B1-8543-43FA-AA8E-06DEEDFC465D}"/>
          </ac:spMkLst>
        </pc:spChg>
      </pc:sldChg>
      <pc:sldChg chg="ord">
        <pc:chgData name="Craig Johnston" userId="edab9259-3e44-4c3f-9206-4a33c287ecb3" providerId="ADAL" clId="{FBCFED05-E437-47C4-896E-24AD52F06954}" dt="2024-11-07T09:39:23.586" v="536"/>
        <pc:sldMkLst>
          <pc:docMk/>
          <pc:sldMk cId="3085835028" sldId="345"/>
        </pc:sldMkLst>
      </pc:sldChg>
      <pc:sldChg chg="addSp delSp modSp mod ord setBg setClrOvrMap">
        <pc:chgData name="Craig Johnston" userId="edab9259-3e44-4c3f-9206-4a33c287ecb3" providerId="ADAL" clId="{FBCFED05-E437-47C4-896E-24AD52F06954}" dt="2024-11-08T09:58:55.720" v="659" actId="20577"/>
        <pc:sldMkLst>
          <pc:docMk/>
          <pc:sldMk cId="692106072" sldId="346"/>
        </pc:sldMkLst>
        <pc:spChg chg="mod">
          <ac:chgData name="Craig Johnston" userId="edab9259-3e44-4c3f-9206-4a33c287ecb3" providerId="ADAL" clId="{FBCFED05-E437-47C4-896E-24AD52F06954}" dt="2024-11-08T09:58:55.720" v="659" actId="20577"/>
          <ac:spMkLst>
            <pc:docMk/>
            <pc:sldMk cId="692106072" sldId="346"/>
            <ac:spMk id="2" creationId="{D7090301-6858-6CE7-C279-269E158C371A}"/>
          </ac:spMkLst>
        </pc:spChg>
        <pc:spChg chg="mod">
          <ac:chgData name="Craig Johnston" userId="edab9259-3e44-4c3f-9206-4a33c287ecb3" providerId="ADAL" clId="{FBCFED05-E437-47C4-896E-24AD52F06954}" dt="2024-11-07T14:23:50.102" v="639" actId="20577"/>
          <ac:spMkLst>
            <pc:docMk/>
            <pc:sldMk cId="692106072" sldId="346"/>
            <ac:spMk id="21" creationId="{8BEE9B85-FD10-1BC6-6412-6010E5047B63}"/>
          </ac:spMkLst>
        </pc:spChg>
        <pc:spChg chg="add del">
          <ac:chgData name="Craig Johnston" userId="edab9259-3e44-4c3f-9206-4a33c287ecb3" providerId="ADAL" clId="{FBCFED05-E437-47C4-896E-24AD52F06954}" dt="2024-11-06T17:29:10.375" v="235" actId="26606"/>
          <ac:spMkLst>
            <pc:docMk/>
            <pc:sldMk cId="692106072" sldId="346"/>
            <ac:spMk id="23" creationId="{F875149D-F692-45DA-8324-D5E0193D5FC4}"/>
          </ac:spMkLst>
        </pc:spChg>
        <pc:spChg chg="add del">
          <ac:chgData name="Craig Johnston" userId="edab9259-3e44-4c3f-9206-4a33c287ecb3" providerId="ADAL" clId="{FBCFED05-E437-47C4-896E-24AD52F06954}" dt="2024-11-06T17:29:10.375" v="235" actId="26606"/>
          <ac:spMkLst>
            <pc:docMk/>
            <pc:sldMk cId="692106072" sldId="346"/>
            <ac:spMk id="25" creationId="{C0B19935-C760-4698-9DD1-973C8A428D26}"/>
          </ac:spMkLst>
        </pc:spChg>
        <pc:spChg chg="add del">
          <ac:chgData name="Craig Johnston" userId="edab9259-3e44-4c3f-9206-4a33c287ecb3" providerId="ADAL" clId="{FBCFED05-E437-47C4-896E-24AD52F06954}" dt="2024-11-06T17:29:10.375" v="235" actId="26606"/>
          <ac:spMkLst>
            <pc:docMk/>
            <pc:sldMk cId="692106072" sldId="346"/>
            <ac:spMk id="27" creationId="{08990612-E008-4F02-AEBB-B140BE753558}"/>
          </ac:spMkLst>
        </pc:spChg>
        <pc:spChg chg="add del">
          <ac:chgData name="Craig Johnston" userId="edab9259-3e44-4c3f-9206-4a33c287ecb3" providerId="ADAL" clId="{FBCFED05-E437-47C4-896E-24AD52F06954}" dt="2024-11-06T17:29:10.375" v="235" actId="26606"/>
          <ac:spMkLst>
            <pc:docMk/>
            <pc:sldMk cId="692106072" sldId="346"/>
            <ac:spMk id="29" creationId="{A310A41F-3A14-4150-B6CF-0A577DDDEAD2}"/>
          </ac:spMkLst>
        </pc:spChg>
        <pc:spChg chg="add del">
          <ac:chgData name="Craig Johnston" userId="edab9259-3e44-4c3f-9206-4a33c287ecb3" providerId="ADAL" clId="{FBCFED05-E437-47C4-896E-24AD52F06954}" dt="2024-11-06T17:29:10.375" v="235" actId="26606"/>
          <ac:spMkLst>
            <pc:docMk/>
            <pc:sldMk cId="692106072" sldId="346"/>
            <ac:spMk id="31" creationId="{7B89EEFD-93BC-4ACF-962C-E6279E72B00B}"/>
          </ac:spMkLst>
        </pc:spChg>
        <pc:spChg chg="add del">
          <ac:chgData name="Craig Johnston" userId="edab9259-3e44-4c3f-9206-4a33c287ecb3" providerId="ADAL" clId="{FBCFED05-E437-47C4-896E-24AD52F06954}" dt="2024-11-06T17:28:58.077" v="230" actId="26606"/>
          <ac:spMkLst>
            <pc:docMk/>
            <pc:sldMk cId="692106072" sldId="346"/>
            <ac:spMk id="36" creationId="{A43B05A4-157F-403C-939A-ED1B6A0A029C}"/>
          </ac:spMkLst>
        </pc:spChg>
        <pc:spChg chg="add del">
          <ac:chgData name="Craig Johnston" userId="edab9259-3e44-4c3f-9206-4a33c287ecb3" providerId="ADAL" clId="{FBCFED05-E437-47C4-896E-24AD52F06954}" dt="2024-11-06T17:28:58.077" v="230" actId="26606"/>
          <ac:spMkLst>
            <pc:docMk/>
            <pc:sldMk cId="692106072" sldId="346"/>
            <ac:spMk id="38" creationId="{E8CCE107-A70B-4916-9A0B-751C70B9B597}"/>
          </ac:spMkLst>
        </pc:spChg>
        <pc:spChg chg="add del">
          <ac:chgData name="Craig Johnston" userId="edab9259-3e44-4c3f-9206-4a33c287ecb3" providerId="ADAL" clId="{FBCFED05-E437-47C4-896E-24AD52F06954}" dt="2024-11-06T17:28:58.077" v="230" actId="26606"/>
          <ac:spMkLst>
            <pc:docMk/>
            <pc:sldMk cId="692106072" sldId="346"/>
            <ac:spMk id="40" creationId="{9A925BC7-7CC5-4A0C-9B3D-8829EBF281BD}"/>
          </ac:spMkLst>
        </pc:spChg>
        <pc:spChg chg="add del">
          <ac:chgData name="Craig Johnston" userId="edab9259-3e44-4c3f-9206-4a33c287ecb3" providerId="ADAL" clId="{FBCFED05-E437-47C4-896E-24AD52F06954}" dt="2024-11-06T17:28:58.077" v="230" actId="26606"/>
          <ac:spMkLst>
            <pc:docMk/>
            <pc:sldMk cId="692106072" sldId="346"/>
            <ac:spMk id="42" creationId="{6E67D916-28C7-4965-BA3C-287FB857979C}"/>
          </ac:spMkLst>
        </pc:spChg>
        <pc:spChg chg="add del">
          <ac:chgData name="Craig Johnston" userId="edab9259-3e44-4c3f-9206-4a33c287ecb3" providerId="ADAL" clId="{FBCFED05-E437-47C4-896E-24AD52F06954}" dt="2024-11-06T17:29:01.223" v="232" actId="26606"/>
          <ac:spMkLst>
            <pc:docMk/>
            <pc:sldMk cId="692106072" sldId="346"/>
            <ac:spMk id="44" creationId="{9B6B47BF-F3D0-4678-9B20-DA45E1BCAD6C}"/>
          </ac:spMkLst>
        </pc:spChg>
        <pc:spChg chg="add del">
          <ac:chgData name="Craig Johnston" userId="edab9259-3e44-4c3f-9206-4a33c287ecb3" providerId="ADAL" clId="{FBCFED05-E437-47C4-896E-24AD52F06954}" dt="2024-11-06T17:29:01.223" v="232" actId="26606"/>
          <ac:spMkLst>
            <pc:docMk/>
            <pc:sldMk cId="692106072" sldId="346"/>
            <ac:spMk id="45" creationId="{19334917-3673-4EF2-BA7C-CC83AEEEAE37}"/>
          </ac:spMkLst>
        </pc:spChg>
        <pc:spChg chg="add del">
          <ac:chgData name="Craig Johnston" userId="edab9259-3e44-4c3f-9206-4a33c287ecb3" providerId="ADAL" clId="{FBCFED05-E437-47C4-896E-24AD52F06954}" dt="2024-11-06T17:29:01.223" v="232" actId="26606"/>
          <ac:spMkLst>
            <pc:docMk/>
            <pc:sldMk cId="692106072" sldId="346"/>
            <ac:spMk id="46" creationId="{E1589AE1-C0FC-4B66-9C0D-9EB92F40F440}"/>
          </ac:spMkLst>
        </pc:spChg>
        <pc:spChg chg="add del">
          <ac:chgData name="Craig Johnston" userId="edab9259-3e44-4c3f-9206-4a33c287ecb3" providerId="ADAL" clId="{FBCFED05-E437-47C4-896E-24AD52F06954}" dt="2024-11-06T17:29:10.359" v="234" actId="26606"/>
          <ac:spMkLst>
            <pc:docMk/>
            <pc:sldMk cId="692106072" sldId="346"/>
            <ac:spMk id="48" creationId="{A43B05A4-157F-403C-939A-ED1B6A0A029C}"/>
          </ac:spMkLst>
        </pc:spChg>
        <pc:spChg chg="add del">
          <ac:chgData name="Craig Johnston" userId="edab9259-3e44-4c3f-9206-4a33c287ecb3" providerId="ADAL" clId="{FBCFED05-E437-47C4-896E-24AD52F06954}" dt="2024-11-06T17:29:10.359" v="234" actId="26606"/>
          <ac:spMkLst>
            <pc:docMk/>
            <pc:sldMk cId="692106072" sldId="346"/>
            <ac:spMk id="49" creationId="{E8CCE107-A70B-4916-9A0B-751C70B9B597}"/>
          </ac:spMkLst>
        </pc:spChg>
        <pc:spChg chg="add del">
          <ac:chgData name="Craig Johnston" userId="edab9259-3e44-4c3f-9206-4a33c287ecb3" providerId="ADAL" clId="{FBCFED05-E437-47C4-896E-24AD52F06954}" dt="2024-11-06T17:29:10.359" v="234" actId="26606"/>
          <ac:spMkLst>
            <pc:docMk/>
            <pc:sldMk cId="692106072" sldId="346"/>
            <ac:spMk id="50" creationId="{9A925BC7-7CC5-4A0C-9B3D-8829EBF281BD}"/>
          </ac:spMkLst>
        </pc:spChg>
        <pc:spChg chg="add del">
          <ac:chgData name="Craig Johnston" userId="edab9259-3e44-4c3f-9206-4a33c287ecb3" providerId="ADAL" clId="{FBCFED05-E437-47C4-896E-24AD52F06954}" dt="2024-11-06T17:29:10.359" v="234" actId="26606"/>
          <ac:spMkLst>
            <pc:docMk/>
            <pc:sldMk cId="692106072" sldId="346"/>
            <ac:spMk id="51" creationId="{6E67D916-28C7-4965-BA3C-287FB857979C}"/>
          </ac:spMkLst>
        </pc:spChg>
        <pc:spChg chg="add">
          <ac:chgData name="Craig Johnston" userId="edab9259-3e44-4c3f-9206-4a33c287ecb3" providerId="ADAL" clId="{FBCFED05-E437-47C4-896E-24AD52F06954}" dt="2024-11-06T17:29:10.375" v="235" actId="26606"/>
          <ac:spMkLst>
            <pc:docMk/>
            <pc:sldMk cId="692106072" sldId="346"/>
            <ac:spMk id="53" creationId="{F858DF7D-C2D0-4B03-A7A0-2F06B789EE35}"/>
          </ac:spMkLst>
        </pc:spChg>
        <pc:spChg chg="add">
          <ac:chgData name="Craig Johnston" userId="edab9259-3e44-4c3f-9206-4a33c287ecb3" providerId="ADAL" clId="{FBCFED05-E437-47C4-896E-24AD52F06954}" dt="2024-11-06T17:29:10.375" v="235" actId="26606"/>
          <ac:spMkLst>
            <pc:docMk/>
            <pc:sldMk cId="692106072" sldId="346"/>
            <ac:spMk id="54" creationId="{1B26B711-3121-40B0-8377-A64F3DC00C7A}"/>
          </ac:spMkLst>
        </pc:spChg>
        <pc:spChg chg="add">
          <ac:chgData name="Craig Johnston" userId="edab9259-3e44-4c3f-9206-4a33c287ecb3" providerId="ADAL" clId="{FBCFED05-E437-47C4-896E-24AD52F06954}" dt="2024-11-06T17:29:10.375" v="235" actId="26606"/>
          <ac:spMkLst>
            <pc:docMk/>
            <pc:sldMk cId="692106072" sldId="346"/>
            <ac:spMk id="55" creationId="{645C4D3D-ABBA-4B4E-93E5-01E343719849}"/>
          </ac:spMkLst>
        </pc:spChg>
        <pc:spChg chg="add">
          <ac:chgData name="Craig Johnston" userId="edab9259-3e44-4c3f-9206-4a33c287ecb3" providerId="ADAL" clId="{FBCFED05-E437-47C4-896E-24AD52F06954}" dt="2024-11-06T17:29:10.375" v="235" actId="26606"/>
          <ac:spMkLst>
            <pc:docMk/>
            <pc:sldMk cId="692106072" sldId="346"/>
            <ac:spMk id="56" creationId="{98DDD5E5-0097-4C6C-B266-5732EDA96CC4}"/>
          </ac:spMkLst>
        </pc:spChg>
        <pc:spChg chg="add">
          <ac:chgData name="Craig Johnston" userId="edab9259-3e44-4c3f-9206-4a33c287ecb3" providerId="ADAL" clId="{FBCFED05-E437-47C4-896E-24AD52F06954}" dt="2024-11-06T17:29:10.375" v="235" actId="26606"/>
          <ac:spMkLst>
            <pc:docMk/>
            <pc:sldMk cId="692106072" sldId="346"/>
            <ac:spMk id="57" creationId="{8952EF87-C74F-4D3F-9CAD-EEA1733C9BD0}"/>
          </ac:spMkLst>
        </pc:spChg>
        <pc:picChg chg="del">
          <ac:chgData name="Craig Johnston" userId="edab9259-3e44-4c3f-9206-4a33c287ecb3" providerId="ADAL" clId="{FBCFED05-E437-47C4-896E-24AD52F06954}" dt="2024-11-06T17:26:15.679" v="186" actId="478"/>
          <ac:picMkLst>
            <pc:docMk/>
            <pc:sldMk cId="692106072" sldId="346"/>
            <ac:picMk id="6" creationId="{313F22A6-3E09-74C9-72BA-CE220A70B1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3FEEED-FCFD-46CE-8F39-C4F7C21CB351}" type="slidenum">
              <a:rPr lang="en-GB" altLang="en-US">
                <a:latin typeface="Verdana" pitchFamily="34" charset="0"/>
              </a:rPr>
              <a:pPr/>
              <a:t>14</a:t>
            </a:fld>
            <a:endParaRPr lang="en-GB" altLang="en-US" dirty="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11/7/2024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11/7/2024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11/7/2024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11/7/2024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11/7/2024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11/7/2024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epi.org.uk/publications-and-research/diversity-of-teach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62" name="Rectangle 6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38620" y="863695"/>
            <a:ext cx="3511233" cy="3779995"/>
          </a:xfrm>
        </p:spPr>
        <p:txBody>
          <a:bodyPr anchor="ctr">
            <a:normAutofit/>
          </a:bodyPr>
          <a:lstStyle/>
          <a:p>
            <a:pPr>
              <a:lnSpc>
                <a:spcPct val="90000"/>
              </a:lnSpc>
            </a:pPr>
            <a:r>
              <a:rPr lang="en-GB" sz="3300" dirty="0">
                <a:solidFill>
                  <a:schemeClr val="tx1"/>
                </a:solidFill>
              </a:rPr>
              <a:t>“Where are all the men?”</a:t>
            </a:r>
            <a:br>
              <a:rPr lang="en-GB" sz="3300" dirty="0">
                <a:solidFill>
                  <a:schemeClr val="tx1"/>
                </a:solidFill>
              </a:rPr>
            </a:br>
            <a:r>
              <a:rPr lang="en-GB" sz="3300" dirty="0">
                <a:solidFill>
                  <a:schemeClr val="tx1"/>
                </a:solidFill>
              </a:rPr>
              <a:t>                                     Working-class male students and care-based degrees</a:t>
            </a:r>
            <a:br>
              <a:rPr lang="en-GB" sz="3300" dirty="0">
                <a:solidFill>
                  <a:schemeClr val="tx1"/>
                </a:solidFill>
              </a:rPr>
            </a:br>
            <a:endParaRPr lang="en-US" sz="33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38620" y="4179385"/>
            <a:ext cx="3511233" cy="1147054"/>
          </a:xfrm>
        </p:spPr>
        <p:txBody>
          <a:bodyPr anchor="t">
            <a:normAutofit/>
          </a:bodyPr>
          <a:lstStyle/>
          <a:p>
            <a:r>
              <a:rPr lang="en-US" sz="2200" dirty="0"/>
              <a:t>Dr. Craig Johnston</a:t>
            </a:r>
          </a:p>
        </p:txBody>
      </p:sp>
      <p:sp>
        <p:nvSpPr>
          <p:cNvPr id="64" name="Rectangle 6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descr="A person holding a baby&#10;&#10;Description automatically generated">
            <a:extLst>
              <a:ext uri="{FF2B5EF4-FFF2-40B4-BE49-F238E27FC236}">
                <a16:creationId xmlns:a16="http://schemas.microsoft.com/office/drawing/2014/main" id="{31EAB21C-BB86-4B0C-A38A-38ECFF468F4C}"/>
              </a:ext>
            </a:extLst>
          </p:cNvPr>
          <p:cNvPicPr>
            <a:picLocks noChangeAspect="1"/>
          </p:cNvPicPr>
          <p:nvPr/>
        </p:nvPicPr>
        <p:blipFill rotWithShape="1">
          <a:blip r:embed="rId3"/>
          <a:srcRect l="9173" r="35872"/>
          <a:stretch/>
        </p:blipFill>
        <p:spPr>
          <a:xfrm>
            <a:off x="4654295" y="10"/>
            <a:ext cx="7537705" cy="6857990"/>
          </a:xfrm>
          <a:prstGeom prst="rect">
            <a:avLst/>
          </a:prstGeom>
        </p:spPr>
      </p:pic>
      <p:sp>
        <p:nvSpPr>
          <p:cNvPr id="10" name="TextBox 9">
            <a:extLst>
              <a:ext uri="{FF2B5EF4-FFF2-40B4-BE49-F238E27FC236}">
                <a16:creationId xmlns:a16="http://schemas.microsoft.com/office/drawing/2014/main" id="{7B0A8CB9-666D-43AB-A228-732E1EAF06E7}"/>
              </a:ext>
            </a:extLst>
          </p:cNvPr>
          <p:cNvSpPr txBox="1"/>
          <p:nvPr/>
        </p:nvSpPr>
        <p:spPr>
          <a:xfrm>
            <a:off x="697463" y="5224804"/>
            <a:ext cx="6096000" cy="369332"/>
          </a:xfrm>
          <a:prstGeom prst="rect">
            <a:avLst/>
          </a:prstGeom>
          <a:noFill/>
        </p:spPr>
        <p:txBody>
          <a:bodyPr wrap="square">
            <a:spAutoFit/>
          </a:bodyPr>
          <a:lstStyle/>
          <a:p>
            <a:pPr eaLnBrk="1" hangingPunct="1">
              <a:spcBef>
                <a:spcPct val="50000"/>
              </a:spcBef>
              <a:defRPr/>
            </a:pPr>
            <a:r>
              <a:rPr lang="en-GB" altLang="en-US" sz="1800" b="1" i="1" dirty="0">
                <a:effectLst>
                  <a:outerShdw blurRad="38100" dist="38100" dir="2700000" algn="tl">
                    <a:srgbClr val="676A55"/>
                  </a:outerShdw>
                </a:effectLst>
                <a:latin typeface="Rockwell" pitchFamily="18" charset="0"/>
              </a:rPr>
              <a:t>@DrCEJohnston</a:t>
            </a:r>
          </a:p>
        </p:txBody>
      </p:sp>
      <p:sp>
        <p:nvSpPr>
          <p:cNvPr id="6" name="TextBox 5"/>
          <p:cNvSpPr txBox="1"/>
          <p:nvPr/>
        </p:nvSpPr>
        <p:spPr>
          <a:xfrm>
            <a:off x="697463" y="4621347"/>
            <a:ext cx="2469741" cy="369332"/>
          </a:xfrm>
          <a:prstGeom prst="rect">
            <a:avLst/>
          </a:prstGeom>
          <a:noFill/>
        </p:spPr>
        <p:txBody>
          <a:bodyPr wrap="square" rtlCol="0">
            <a:spAutoFit/>
          </a:bodyPr>
          <a:lstStyle/>
          <a:p>
            <a:r>
              <a:rPr lang="en-GB" dirty="0"/>
              <a:t>SL Criminology - UWE</a:t>
            </a:r>
            <a:endParaRPr lang="en-US" dirty="0"/>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32205F-86A9-417F-9731-BFC1E34AA56A}"/>
              </a:ext>
            </a:extLst>
          </p:cNvPr>
          <p:cNvSpPr>
            <a:spLocks noGrp="1"/>
          </p:cNvSpPr>
          <p:nvPr>
            <p:ph idx="1"/>
          </p:nvPr>
        </p:nvSpPr>
        <p:spPr>
          <a:xfrm>
            <a:off x="4900928" y="800100"/>
            <a:ext cx="6986272" cy="5391149"/>
          </a:xfrm>
        </p:spPr>
        <p:txBody>
          <a:bodyPr>
            <a:normAutofit/>
          </a:bodyPr>
          <a:lstStyle/>
          <a:p>
            <a:r>
              <a:rPr lang="en-GB" i="1" dirty="0"/>
              <a:t>… some (working-class) mates don't get why I am here (university). At least here I get a chance to get into something that is missing when you step out of being a ‘guy’… I’d never talk about teaching or working with children with them (friends from his local community)”.  </a:t>
            </a:r>
            <a:endParaRPr lang="en-GB" dirty="0"/>
          </a:p>
          <a:p>
            <a:r>
              <a:rPr lang="en-GB" dirty="0"/>
              <a:t>The frequency with which the participants’ said </a:t>
            </a:r>
            <a:r>
              <a:rPr lang="en-GB" i="1" dirty="0"/>
              <a:t>'I’d never talk about' </a:t>
            </a:r>
            <a:r>
              <a:rPr lang="en-GB" dirty="0"/>
              <a:t>an interest in care work suggested the extent to which the imperatives of a hegemonic masculinity and non- disclosure had been internalised prior to going to university;</a:t>
            </a:r>
          </a:p>
          <a:p>
            <a:r>
              <a:rPr lang="en-GB" dirty="0"/>
              <a:t>Recognition of pressure encouraged self-disclosure in the focus group and a willingness to share private concerns about both gendered and classed learning identities.</a:t>
            </a:r>
          </a:p>
        </p:txBody>
      </p:sp>
      <p:sp>
        <p:nvSpPr>
          <p:cNvPr id="6" name="Text Placeholder 5">
            <a:extLst>
              <a:ext uri="{FF2B5EF4-FFF2-40B4-BE49-F238E27FC236}">
                <a16:creationId xmlns:a16="http://schemas.microsoft.com/office/drawing/2014/main" id="{F88E984B-4859-4A54-917A-7F7EFC304810}"/>
              </a:ext>
            </a:extLst>
          </p:cNvPr>
          <p:cNvSpPr>
            <a:spLocks noGrp="1"/>
          </p:cNvSpPr>
          <p:nvPr>
            <p:ph type="body" sz="half" idx="2"/>
          </p:nvPr>
        </p:nvSpPr>
        <p:spPr>
          <a:xfrm>
            <a:off x="767857" y="2027029"/>
            <a:ext cx="3031852" cy="3001392"/>
          </a:xfrm>
        </p:spPr>
        <p:txBody>
          <a:bodyPr/>
          <a:lstStyle/>
          <a:p>
            <a:r>
              <a:rPr kumimoji="0" lang="en-GB" sz="2800" b="0" i="0" u="none" strike="noStrike" kern="1200" cap="all" spc="0" normalizeH="0" baseline="0" noProof="0" dirty="0">
                <a:ln>
                  <a:noFill/>
                </a:ln>
                <a:solidFill>
                  <a:prstClr val="white"/>
                </a:solidFill>
                <a:effectLst/>
                <a:uLnTx/>
                <a:uFillTx/>
                <a:latin typeface="Franklin Gothic Demi" panose="020B0502020104020203"/>
                <a:ea typeface="+mj-ea"/>
                <a:cs typeface="+mj-cs"/>
              </a:rPr>
              <a:t>Belonging and disclosure - Class</a:t>
            </a:r>
            <a:endParaRPr lang="en-GB" dirty="0"/>
          </a:p>
        </p:txBody>
      </p:sp>
    </p:spTree>
    <p:extLst>
      <p:ext uri="{BB962C8B-B14F-4D97-AF65-F5344CB8AC3E}">
        <p14:creationId xmlns:p14="http://schemas.microsoft.com/office/powerpoint/2010/main" val="348487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7AA8E6-E93D-49A1-830E-CE25B9048805}"/>
              </a:ext>
            </a:extLst>
          </p:cNvPr>
          <p:cNvSpPr>
            <a:spLocks noGrp="1"/>
          </p:cNvSpPr>
          <p:nvPr>
            <p:ph type="title"/>
          </p:nvPr>
        </p:nvSpPr>
        <p:spPr>
          <a:xfrm>
            <a:off x="959157" y="1113764"/>
            <a:ext cx="3269749" cy="4624327"/>
          </a:xfrm>
        </p:spPr>
        <p:txBody>
          <a:bodyPr anchor="ctr">
            <a:normAutofit/>
          </a:bodyPr>
          <a:lstStyle/>
          <a:p>
            <a:r>
              <a:rPr lang="en-GB" dirty="0">
                <a:solidFill>
                  <a:srgbClr val="FFFFFF"/>
                </a:solidFill>
              </a:rPr>
              <a:t>Participation in the classroom: </a:t>
            </a:r>
            <a:br>
              <a:rPr lang="en-GB" dirty="0">
                <a:solidFill>
                  <a:srgbClr val="FFFFFF"/>
                </a:solidFill>
              </a:rPr>
            </a:br>
            <a:r>
              <a:rPr lang="en-GB" dirty="0">
                <a:solidFill>
                  <a:srgbClr val="FFFFFF"/>
                </a:solidFill>
              </a:rPr>
              <a:t>trespassing and transgression</a:t>
            </a:r>
          </a:p>
        </p:txBody>
      </p:sp>
      <p:sp>
        <p:nvSpPr>
          <p:cNvPr id="3" name="Content Placeholder 2">
            <a:extLst>
              <a:ext uri="{FF2B5EF4-FFF2-40B4-BE49-F238E27FC236}">
                <a16:creationId xmlns:a16="http://schemas.microsoft.com/office/drawing/2014/main" id="{9C8C5A0C-8744-4B6E-8D0C-293DF99B355B}"/>
              </a:ext>
            </a:extLst>
          </p:cNvPr>
          <p:cNvSpPr>
            <a:spLocks noGrp="1"/>
          </p:cNvSpPr>
          <p:nvPr>
            <p:ph idx="1"/>
          </p:nvPr>
        </p:nvSpPr>
        <p:spPr>
          <a:xfrm>
            <a:off x="5155905" y="365760"/>
            <a:ext cx="6721135" cy="6370320"/>
          </a:xfrm>
        </p:spPr>
        <p:txBody>
          <a:bodyPr anchor="ctr">
            <a:noAutofit/>
          </a:bodyPr>
          <a:lstStyle/>
          <a:p>
            <a:r>
              <a:rPr lang="en-GB" sz="2000" dirty="0"/>
              <a:t>Accounts from lone male interviewees reflected anxieties about participation. </a:t>
            </a:r>
          </a:p>
          <a:p>
            <a:r>
              <a:rPr lang="en-GB" sz="2000" dirty="0"/>
              <a:t>“</a:t>
            </a:r>
            <a:r>
              <a:rPr lang="en-GB" sz="2000" i="1" dirty="0"/>
              <a:t>I can’t say that, because I’m a guy”. This </a:t>
            </a:r>
            <a:r>
              <a:rPr lang="en-GB" sz="2000" dirty="0"/>
              <a:t>account signals how both men and women are caught in gendered discourse and the importance of disciplinary knowledge in untangling the social relations shaped by gender; </a:t>
            </a:r>
          </a:p>
          <a:p>
            <a:r>
              <a:rPr lang="en-GB" sz="2000" i="1" dirty="0"/>
              <a:t>“You sort of just feel like you can’t say anything, you have to just be quiet in classes like safeguarding… it might be an unpleasant interruption for the girls in my class…”.</a:t>
            </a:r>
          </a:p>
          <a:p>
            <a:r>
              <a:rPr lang="en-GB" sz="2000" dirty="0"/>
              <a:t>Depictions of being silenced and having to mask emotions, opinions and perspectives in some lectures was noted particularly by second and third-year student after their placements. </a:t>
            </a:r>
          </a:p>
        </p:txBody>
      </p:sp>
    </p:spTree>
    <p:extLst>
      <p:ext uri="{BB962C8B-B14F-4D97-AF65-F5344CB8AC3E}">
        <p14:creationId xmlns:p14="http://schemas.microsoft.com/office/powerpoint/2010/main" val="119154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96B02E3-0CF9-445C-8E72-0632F16F024E}"/>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096A89B-9F80-44AB-AD65-4A4D61D802BA}"/>
              </a:ext>
            </a:extLst>
          </p:cNvPr>
          <p:cNvSpPr>
            <a:spLocks noGrp="1"/>
          </p:cNvSpPr>
          <p:nvPr>
            <p:ph type="title"/>
          </p:nvPr>
        </p:nvSpPr>
        <p:spPr>
          <a:xfrm>
            <a:off x="1082541" y="-30195"/>
            <a:ext cx="10144260" cy="1013800"/>
          </a:xfrm>
        </p:spPr>
        <p:txBody>
          <a:bodyPr>
            <a:normAutofit/>
          </a:bodyPr>
          <a:lstStyle/>
          <a:p>
            <a:r>
              <a:rPr lang="en-GB" dirty="0">
                <a:solidFill>
                  <a:schemeClr val="tx1"/>
                </a:solidFill>
              </a:rPr>
              <a:t>Discussion</a:t>
            </a:r>
          </a:p>
        </p:txBody>
      </p:sp>
      <p:sp>
        <p:nvSpPr>
          <p:cNvPr id="3" name="Content Placeholder 2">
            <a:extLst>
              <a:ext uri="{FF2B5EF4-FFF2-40B4-BE49-F238E27FC236}">
                <a16:creationId xmlns:a16="http://schemas.microsoft.com/office/drawing/2014/main" id="{663AE321-8888-442A-96E6-2617C0518412}"/>
              </a:ext>
            </a:extLst>
          </p:cNvPr>
          <p:cNvSpPr>
            <a:spLocks noGrp="1"/>
          </p:cNvSpPr>
          <p:nvPr>
            <p:ph idx="1"/>
          </p:nvPr>
        </p:nvSpPr>
        <p:spPr>
          <a:xfrm>
            <a:off x="657226" y="1123950"/>
            <a:ext cx="11039474" cy="5492050"/>
          </a:xfrm>
        </p:spPr>
        <p:txBody>
          <a:bodyPr>
            <a:normAutofit/>
          </a:bodyPr>
          <a:lstStyle/>
          <a:p>
            <a:r>
              <a:rPr lang="en-GB" sz="2000" dirty="0"/>
              <a:t>The analysis suggests that both gender and class matters. For men, their gender and class are sometimes the dominant factors shaping their experiences on care-based degree programmes;</a:t>
            </a:r>
          </a:p>
          <a:p>
            <a:r>
              <a:rPr lang="en-GB" sz="2000" dirty="0"/>
              <a:t>The data suggested that some female students were believed to share popular (negative) representations of men in care-work (Clow, Ricciardelli, &amp; Bartfay, 2015);</a:t>
            </a:r>
          </a:p>
          <a:p>
            <a:r>
              <a:rPr lang="en-GB" sz="2000" dirty="0"/>
              <a:t>Gender-equality and ‘feminist’ themes were apparent to interviewees as elements of curriculum but were invariably understood as being ‘about women’, as if gender was a feminine matter;</a:t>
            </a:r>
          </a:p>
          <a:p>
            <a:r>
              <a:rPr lang="en-GB" sz="2000" dirty="0"/>
              <a:t>Working-class male students’ aspirations to work in the care sector were accompanied by a sense of ‘trespassing’, of transgressing social and cultural boundaries. Boundaries are, of course, potentially hazardous thresholds whose “… displacement unleashes danger for someone” (Douglas, 2002, 140);</a:t>
            </a:r>
          </a:p>
          <a:p>
            <a:r>
              <a:rPr lang="en-GB" sz="2000" dirty="0"/>
              <a:t>Students recognised that a combination of continued group-based activities – with abstract and concrete learning offered a sense of belonging and allowed hidden voices to emerge. Some tutors’ ability to work reflexively with ALL students helping them to imagine the relation between being  working-class and male within care settings and the art and expectations of care-work itself.</a:t>
            </a:r>
          </a:p>
        </p:txBody>
      </p:sp>
    </p:spTree>
    <p:extLst>
      <p:ext uri="{BB962C8B-B14F-4D97-AF65-F5344CB8AC3E}">
        <p14:creationId xmlns:p14="http://schemas.microsoft.com/office/powerpoint/2010/main" val="397028778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061A-B19B-49F6-80AC-D94601F8E65F}"/>
              </a:ext>
            </a:extLst>
          </p:cNvPr>
          <p:cNvSpPr>
            <a:spLocks noGrp="1"/>
          </p:cNvSpPr>
          <p:nvPr>
            <p:ph type="ctrTitle"/>
          </p:nvPr>
        </p:nvSpPr>
        <p:spPr>
          <a:xfrm>
            <a:off x="370830" y="1804641"/>
            <a:ext cx="5279696" cy="4720938"/>
          </a:xfrm>
        </p:spPr>
        <p:txBody>
          <a:bodyPr anchor="ctr">
            <a:normAutofit/>
          </a:bodyPr>
          <a:lstStyle/>
          <a:p>
            <a:r>
              <a:rPr lang="en-GB" sz="6000" dirty="0">
                <a:solidFill>
                  <a:srgbClr val="FFFFFF"/>
                </a:solidFill>
              </a:rPr>
              <a:t>Key </a:t>
            </a:r>
            <a:br>
              <a:rPr lang="en-GB" sz="6000" dirty="0">
                <a:solidFill>
                  <a:srgbClr val="FFFFFF"/>
                </a:solidFill>
              </a:rPr>
            </a:br>
            <a:r>
              <a:rPr lang="en-GB" sz="6000" dirty="0">
                <a:solidFill>
                  <a:srgbClr val="FFFFFF"/>
                </a:solidFill>
              </a:rPr>
              <a:t>takeaways</a:t>
            </a:r>
          </a:p>
        </p:txBody>
      </p:sp>
      <p:sp>
        <p:nvSpPr>
          <p:cNvPr id="5" name="Oval 4">
            <a:extLst>
              <a:ext uri="{FF2B5EF4-FFF2-40B4-BE49-F238E27FC236}">
                <a16:creationId xmlns:a16="http://schemas.microsoft.com/office/drawing/2014/main" id="{6557963F-932A-46C0-A2CF-7ADB43D0EFC2}"/>
              </a:ext>
            </a:extLst>
          </p:cNvPr>
          <p:cNvSpPr/>
          <p:nvPr/>
        </p:nvSpPr>
        <p:spPr>
          <a:xfrm>
            <a:off x="6501761" y="2597866"/>
            <a:ext cx="2924487" cy="1359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Classroom Culture</a:t>
            </a:r>
          </a:p>
        </p:txBody>
      </p:sp>
      <p:sp>
        <p:nvSpPr>
          <p:cNvPr id="18" name="Oval 17">
            <a:extLst>
              <a:ext uri="{FF2B5EF4-FFF2-40B4-BE49-F238E27FC236}">
                <a16:creationId xmlns:a16="http://schemas.microsoft.com/office/drawing/2014/main" id="{55A40D5E-7DC7-4B23-B6C6-A458E5C1137A}"/>
              </a:ext>
            </a:extLst>
          </p:cNvPr>
          <p:cNvSpPr/>
          <p:nvPr/>
        </p:nvSpPr>
        <p:spPr>
          <a:xfrm>
            <a:off x="6667660" y="866797"/>
            <a:ext cx="2085815" cy="1173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Isolation/</a:t>
            </a:r>
          </a:p>
          <a:p>
            <a:pPr algn="ctr">
              <a:spcAft>
                <a:spcPts val="600"/>
              </a:spcAft>
            </a:pPr>
            <a:r>
              <a:rPr lang="en-GB" dirty="0"/>
              <a:t>Silence</a:t>
            </a:r>
          </a:p>
        </p:txBody>
      </p:sp>
      <p:sp>
        <p:nvSpPr>
          <p:cNvPr id="19" name="Oval 18">
            <a:extLst>
              <a:ext uri="{FF2B5EF4-FFF2-40B4-BE49-F238E27FC236}">
                <a16:creationId xmlns:a16="http://schemas.microsoft.com/office/drawing/2014/main" id="{10C3371D-F60D-4A5C-A185-073B1F49CFA6}"/>
              </a:ext>
            </a:extLst>
          </p:cNvPr>
          <p:cNvSpPr/>
          <p:nvPr/>
        </p:nvSpPr>
        <p:spPr>
          <a:xfrm>
            <a:off x="3593398" y="2341535"/>
            <a:ext cx="2670308"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Lecturers as gatekeepers/</a:t>
            </a:r>
          </a:p>
          <a:p>
            <a:pPr algn="ctr">
              <a:spcAft>
                <a:spcPts val="600"/>
              </a:spcAft>
            </a:pPr>
            <a:r>
              <a:rPr lang="en-GB" dirty="0"/>
              <a:t>Intermediaries</a:t>
            </a:r>
          </a:p>
        </p:txBody>
      </p:sp>
      <p:sp>
        <p:nvSpPr>
          <p:cNvPr id="21" name="Oval 20">
            <a:extLst>
              <a:ext uri="{FF2B5EF4-FFF2-40B4-BE49-F238E27FC236}">
                <a16:creationId xmlns:a16="http://schemas.microsoft.com/office/drawing/2014/main" id="{9AF2A3D4-5B02-4119-B4BE-9253009A359D}"/>
              </a:ext>
            </a:extLst>
          </p:cNvPr>
          <p:cNvSpPr/>
          <p:nvPr/>
        </p:nvSpPr>
        <p:spPr>
          <a:xfrm>
            <a:off x="7101077" y="4290530"/>
            <a:ext cx="2583510" cy="1731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WC/Males creating their own support – cementing boundaries</a:t>
            </a:r>
          </a:p>
        </p:txBody>
      </p:sp>
      <p:sp>
        <p:nvSpPr>
          <p:cNvPr id="22" name="Oval 21">
            <a:extLst>
              <a:ext uri="{FF2B5EF4-FFF2-40B4-BE49-F238E27FC236}">
                <a16:creationId xmlns:a16="http://schemas.microsoft.com/office/drawing/2014/main" id="{BE765FAA-54BC-4677-BF96-AFB67BDAB6C2}"/>
              </a:ext>
            </a:extLst>
          </p:cNvPr>
          <p:cNvSpPr/>
          <p:nvPr/>
        </p:nvSpPr>
        <p:spPr>
          <a:xfrm>
            <a:off x="3802237" y="1056954"/>
            <a:ext cx="2293763"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Trespassing/</a:t>
            </a:r>
          </a:p>
          <a:p>
            <a:pPr algn="ctr">
              <a:spcAft>
                <a:spcPts val="600"/>
              </a:spcAft>
            </a:pPr>
            <a:r>
              <a:rPr lang="en-GB" dirty="0"/>
              <a:t>transgression</a:t>
            </a:r>
          </a:p>
        </p:txBody>
      </p:sp>
      <p:sp>
        <p:nvSpPr>
          <p:cNvPr id="23" name="Oval 22">
            <a:extLst>
              <a:ext uri="{FF2B5EF4-FFF2-40B4-BE49-F238E27FC236}">
                <a16:creationId xmlns:a16="http://schemas.microsoft.com/office/drawing/2014/main" id="{91563434-E1F7-47B4-96F2-BF1D38F255BF}"/>
              </a:ext>
            </a:extLst>
          </p:cNvPr>
          <p:cNvSpPr/>
          <p:nvPr/>
        </p:nvSpPr>
        <p:spPr>
          <a:xfrm>
            <a:off x="9183485" y="3338751"/>
            <a:ext cx="2583510" cy="126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Stereotypes Stigma and Micro-aggressions</a:t>
            </a:r>
          </a:p>
        </p:txBody>
      </p:sp>
      <p:sp>
        <p:nvSpPr>
          <p:cNvPr id="24" name="Oval 23">
            <a:extLst>
              <a:ext uri="{FF2B5EF4-FFF2-40B4-BE49-F238E27FC236}">
                <a16:creationId xmlns:a16="http://schemas.microsoft.com/office/drawing/2014/main" id="{5EEA5007-859E-42ED-917C-50E64AA87B40}"/>
              </a:ext>
            </a:extLst>
          </p:cNvPr>
          <p:cNvSpPr/>
          <p:nvPr/>
        </p:nvSpPr>
        <p:spPr>
          <a:xfrm>
            <a:off x="4617720" y="4687475"/>
            <a:ext cx="2260975" cy="792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The “yet to be thought”</a:t>
            </a:r>
          </a:p>
        </p:txBody>
      </p:sp>
      <p:sp>
        <p:nvSpPr>
          <p:cNvPr id="25" name="Oval 24">
            <a:extLst>
              <a:ext uri="{FF2B5EF4-FFF2-40B4-BE49-F238E27FC236}">
                <a16:creationId xmlns:a16="http://schemas.microsoft.com/office/drawing/2014/main" id="{D2F17FB2-7835-455E-8673-B9D2BBF2544E}"/>
              </a:ext>
            </a:extLst>
          </p:cNvPr>
          <p:cNvSpPr/>
          <p:nvPr/>
        </p:nvSpPr>
        <p:spPr>
          <a:xfrm>
            <a:off x="9248775" y="1131686"/>
            <a:ext cx="2265861" cy="1873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Internalising  various concerns and experiences</a:t>
            </a:r>
          </a:p>
        </p:txBody>
      </p:sp>
      <p:cxnSp>
        <p:nvCxnSpPr>
          <p:cNvPr id="12" name="Connector: Curved 11">
            <a:extLst>
              <a:ext uri="{FF2B5EF4-FFF2-40B4-BE49-F238E27FC236}">
                <a16:creationId xmlns:a16="http://schemas.microsoft.com/office/drawing/2014/main" id="{C59C112A-64CC-475A-ADFB-84D7EF474CC9}"/>
              </a:ext>
            </a:extLst>
          </p:cNvPr>
          <p:cNvCxnSpPr/>
          <p:nvPr/>
        </p:nvCxnSpPr>
        <p:spPr>
          <a:xfrm>
            <a:off x="13363575" y="6382399"/>
            <a:ext cx="914400" cy="9144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E8763BE-0DCE-468C-B113-F4CBEAABB79F}"/>
              </a:ext>
            </a:extLst>
          </p:cNvPr>
          <p:cNvSpPr/>
          <p:nvPr/>
        </p:nvSpPr>
        <p:spPr>
          <a:xfrm>
            <a:off x="492403" y="1131686"/>
            <a:ext cx="2447925" cy="67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Male discussion groups</a:t>
            </a:r>
          </a:p>
          <a:p>
            <a:pPr algn="ctr"/>
            <a:endParaRPr lang="en-GB" dirty="0"/>
          </a:p>
        </p:txBody>
      </p:sp>
      <p:sp>
        <p:nvSpPr>
          <p:cNvPr id="15" name="Rectangle 14">
            <a:extLst>
              <a:ext uri="{FF2B5EF4-FFF2-40B4-BE49-F238E27FC236}">
                <a16:creationId xmlns:a16="http://schemas.microsoft.com/office/drawing/2014/main" id="{051C7D5B-61FC-464D-A504-0EFAB34E5C0C}"/>
              </a:ext>
            </a:extLst>
          </p:cNvPr>
          <p:cNvSpPr/>
          <p:nvPr/>
        </p:nvSpPr>
        <p:spPr>
          <a:xfrm>
            <a:off x="492402" y="2066604"/>
            <a:ext cx="2361739" cy="743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Valuing boundary experiences</a:t>
            </a:r>
          </a:p>
        </p:txBody>
      </p:sp>
      <p:sp>
        <p:nvSpPr>
          <p:cNvPr id="29" name="Oval 28">
            <a:extLst>
              <a:ext uri="{FF2B5EF4-FFF2-40B4-BE49-F238E27FC236}">
                <a16:creationId xmlns:a16="http://schemas.microsoft.com/office/drawing/2014/main" id="{C5D2A836-5BF1-40A0-818B-A61F899C0A56}"/>
              </a:ext>
            </a:extLst>
          </p:cNvPr>
          <p:cNvSpPr/>
          <p:nvPr/>
        </p:nvSpPr>
        <p:spPr>
          <a:xfrm>
            <a:off x="4180204" y="3623234"/>
            <a:ext cx="2260975" cy="792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Active Learning</a:t>
            </a:r>
          </a:p>
        </p:txBody>
      </p:sp>
    </p:spTree>
    <p:extLst>
      <p:ext uri="{BB962C8B-B14F-4D97-AF65-F5344CB8AC3E}">
        <p14:creationId xmlns:p14="http://schemas.microsoft.com/office/powerpoint/2010/main" val="262885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50" name="Rectangle 3174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51" name="Rectangle 3175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52" name="Rectangle 3175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754" name="Rectangle 31753">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31756" name="Rectangle 31755">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ign on a wooden surface&#10;&#10;Description automatically generated">
            <a:extLst>
              <a:ext uri="{FF2B5EF4-FFF2-40B4-BE49-F238E27FC236}">
                <a16:creationId xmlns:a16="http://schemas.microsoft.com/office/drawing/2014/main" id="{1A78BB40-A811-72D4-C64F-6E32CA0E9886}"/>
              </a:ext>
            </a:extLst>
          </p:cNvPr>
          <p:cNvPicPr>
            <a:picLocks noChangeAspect="1"/>
          </p:cNvPicPr>
          <p:nvPr/>
        </p:nvPicPr>
        <p:blipFill>
          <a:blip r:embed="rId3"/>
          <a:srcRect t="16189" b="8811"/>
          <a:stretch/>
        </p:blipFill>
        <p:spPr>
          <a:xfrm>
            <a:off x="-2500" y="10"/>
            <a:ext cx="12191980" cy="6857990"/>
          </a:xfrm>
          <a:prstGeom prst="rect">
            <a:avLst/>
          </a:prstGeom>
        </p:spPr>
      </p:pic>
      <p:sp>
        <p:nvSpPr>
          <p:cNvPr id="31758" name="Rectangle 31757">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8" name="Text Box 4"/>
          <p:cNvSpPr txBox="1">
            <a:spLocks noChangeArrowheads="1"/>
          </p:cNvSpPr>
          <p:nvPr/>
        </p:nvSpPr>
        <p:spPr bwMode="auto">
          <a:xfrm>
            <a:off x="1767841" y="453641"/>
            <a:ext cx="7985759" cy="868823"/>
          </a:xfrm>
          <a:prstGeom prst="rect">
            <a:avLst/>
          </a:prstGeom>
        </p:spPr>
        <p:txBody>
          <a:bodyPr vert="horz" lIns="91440" tIns="45720" rIns="91440" bIns="45720" rtlCol="0" anchor="b">
            <a:norm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57200">
              <a:lnSpc>
                <a:spcPct val="90000"/>
              </a:lnSpc>
              <a:spcBef>
                <a:spcPct val="0"/>
              </a:spcBef>
              <a:spcAft>
                <a:spcPts val="600"/>
              </a:spcAft>
              <a:defRPr/>
            </a:pPr>
            <a:endParaRPr lang="en-US" altLang="en-US" sz="1300" cap="all" dirty="0">
              <a:solidFill>
                <a:schemeClr val="bg1"/>
              </a:solidFill>
              <a:effectLst>
                <a:outerShdw blurRad="38100" dist="38100" dir="2700000" algn="tl">
                  <a:srgbClr val="676A55"/>
                </a:outerShdw>
              </a:effectLst>
              <a:latin typeface="+mj-lt"/>
              <a:ea typeface="+mj-ea"/>
              <a:cs typeface="+mj-cs"/>
            </a:endParaRPr>
          </a:p>
          <a:p>
            <a:pPr algn="ctr" defTabSz="457200">
              <a:lnSpc>
                <a:spcPct val="90000"/>
              </a:lnSpc>
              <a:spcBef>
                <a:spcPct val="0"/>
              </a:spcBef>
              <a:spcAft>
                <a:spcPts val="600"/>
              </a:spcAft>
              <a:defRPr/>
            </a:pPr>
            <a:r>
              <a:rPr lang="en-US" altLang="en-US" sz="2800" i="1" cap="all" dirty="0">
                <a:solidFill>
                  <a:schemeClr val="bg1"/>
                </a:solidFill>
                <a:effectLst>
                  <a:outerShdw blurRad="38100" dist="38100" dir="2700000" algn="tl">
                    <a:srgbClr val="676A55"/>
                  </a:outerShdw>
                </a:effectLst>
                <a:latin typeface="+mj-lt"/>
                <a:ea typeface="+mj-ea"/>
                <a:cs typeface="+mj-cs"/>
              </a:rPr>
              <a:t>c.johnston@uwe.ac.uk</a:t>
            </a:r>
          </a:p>
        </p:txBody>
      </p:sp>
      <p:sp>
        <p:nvSpPr>
          <p:cNvPr id="6" name="Title 1"/>
          <p:cNvSpPr txBox="1">
            <a:spLocks/>
          </p:cNvSpPr>
          <p:nvPr/>
        </p:nvSpPr>
        <p:spPr>
          <a:xfrm>
            <a:off x="2615738" y="5680637"/>
            <a:ext cx="6960524" cy="598516"/>
          </a:xfrm>
          <a:prstGeom prst="rect">
            <a:avLst/>
          </a:prstGeom>
        </p:spPr>
        <p:txBody>
          <a:bodyPr vert="horz" lIns="91440" tIns="45720" rIns="91440" bIns="45720" rtlCol="0" anchor="t">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defTabSz="457200">
              <a:spcBef>
                <a:spcPct val="20000"/>
              </a:spcBef>
              <a:spcAft>
                <a:spcPts val="600"/>
              </a:spcAft>
              <a:buClr>
                <a:schemeClr val="accent1"/>
              </a:buClr>
              <a:buSzPct val="92000"/>
              <a:buNone/>
            </a:pPr>
            <a:r>
              <a:rPr lang="en-US" sz="3600" cap="all" dirty="0">
                <a:solidFill>
                  <a:schemeClr val="bg1"/>
                </a:solidFill>
                <a:latin typeface="+mn-lt"/>
                <a:ea typeface="+mn-ea"/>
                <a:cs typeface="+mn-cs"/>
              </a:rPr>
              <a:t>Thank-you for listening</a:t>
            </a:r>
          </a:p>
        </p:txBody>
      </p:sp>
    </p:spTree>
    <p:extLst>
      <p:ext uri="{BB962C8B-B14F-4D97-AF65-F5344CB8AC3E}">
        <p14:creationId xmlns:p14="http://schemas.microsoft.com/office/powerpoint/2010/main" val="2897307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0BB7-0BE8-4C5C-BE94-8E0BE339A2D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4B6B41C-C4F3-40A4-9EF0-8D7E2297506A}"/>
              </a:ext>
            </a:extLst>
          </p:cNvPr>
          <p:cNvSpPr>
            <a:spLocks noGrp="1"/>
          </p:cNvSpPr>
          <p:nvPr>
            <p:ph idx="1"/>
          </p:nvPr>
        </p:nvSpPr>
        <p:spPr>
          <a:xfrm>
            <a:off x="581192" y="2117344"/>
            <a:ext cx="11029615" cy="3634486"/>
          </a:xfrm>
        </p:spPr>
        <p:txBody>
          <a:bodyPr>
            <a:normAutofit fontScale="62500" lnSpcReduction="20000"/>
          </a:bodyPr>
          <a:lstStyle/>
          <a:p>
            <a:endParaRPr lang="en-GB" dirty="0"/>
          </a:p>
          <a:p>
            <a:r>
              <a:rPr lang="en-GB" dirty="0"/>
              <a:t>Aries, E., &amp; Seider, M. (2007). The role of social class in the formation of identity: a study of public and elite private college students. Journal of Social Psychology, 147(2): 137–157.</a:t>
            </a:r>
          </a:p>
          <a:p>
            <a:r>
              <a:rPr lang="fr-FR" dirty="0"/>
              <a:t>Bourdieu, P. (1993) Sociology in question London: Sage Publications.</a:t>
            </a:r>
            <a:endParaRPr lang="en-GB" dirty="0"/>
          </a:p>
          <a:p>
            <a:r>
              <a:rPr lang="en-GB" dirty="0"/>
              <a:t>Cullen, F. &amp; Johnston, C. 2018 Playwork goes to school: professional (mis)recognition and playwork practice in primary school, Pedagogy, Culture &amp; Society, 26:3, 467-484</a:t>
            </a:r>
          </a:p>
          <a:p>
            <a:r>
              <a:rPr lang="en-GB" dirty="0"/>
              <a:t>Douglas, M. [1966] (2002) Purity and Danger, London: Routledge</a:t>
            </a:r>
          </a:p>
          <a:p>
            <a:r>
              <a:rPr lang="en-GB" dirty="0"/>
              <a:t>Department for Business, Innovation and Skills (2016) Success as a knowledge economy: Teaching excellence, social mobility and student choice. White paper presented to Parliament.</a:t>
            </a:r>
          </a:p>
          <a:p>
            <a:r>
              <a:rPr lang="en-GB" dirty="0"/>
              <a:t>Education Policy Institute (2020) Trends in the diversity of teachers in England, Accessed 07/03/2021: Online: </a:t>
            </a:r>
            <a:r>
              <a:rPr lang="en-GB" dirty="0">
                <a:hlinkClick r:id="rId2"/>
              </a:rPr>
              <a:t>https://epi.org.uk/publications-and-research/diversity-of-teachers/</a:t>
            </a:r>
            <a:endParaRPr lang="en-GB" dirty="0"/>
          </a:p>
          <a:p>
            <a:r>
              <a:rPr lang="en-GB" dirty="0"/>
              <a:t>Harland, K., &amp; McCready, S. 2012. Taking Boys Seriously: A Longitudinal Study of Adolescent Male School-Life Experiences in Northern Ireland Ulster University Accessed 01/03/2021 http://www.socsci.ulster.ac.uk/sociology/research/young.html</a:t>
            </a:r>
          </a:p>
          <a:p>
            <a:r>
              <a:rPr lang="en-GB" dirty="0"/>
              <a:t>Mann, S. (2001) ‘Alternative Perspectives on Student Experience: alienation and engagement’, Studies in Higher Education 26:1.</a:t>
            </a:r>
          </a:p>
          <a:p>
            <a:r>
              <a:rPr lang="en-GB" dirty="0"/>
              <a:t>Warin, J. (2018) Men in Early Childhood Education and Care, Palgrave, Macmillan, Lancaster.</a:t>
            </a:r>
          </a:p>
          <a:p>
            <a:r>
              <a:rPr lang="en-GB" dirty="0"/>
              <a:t>Wright, D. &amp; Brownhill, S. (2019) Men in Early Years Settings, Jessica Kingsley, London</a:t>
            </a:r>
          </a:p>
          <a:p>
            <a:endParaRPr lang="en-GB" dirty="0"/>
          </a:p>
        </p:txBody>
      </p:sp>
    </p:spTree>
    <p:extLst>
      <p:ext uri="{BB962C8B-B14F-4D97-AF65-F5344CB8AC3E}">
        <p14:creationId xmlns:p14="http://schemas.microsoft.com/office/powerpoint/2010/main" val="257787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Rectangle 6">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 name="Rectangle 8">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DA3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2724C35E-756C-FA5F-8A3D-6BD62DB2FA15}"/>
              </a:ext>
            </a:extLst>
          </p:cNvPr>
          <p:cNvPicPr>
            <a:picLocks noChangeAspect="1"/>
          </p:cNvPicPr>
          <p:nvPr/>
        </p:nvPicPr>
        <p:blipFill>
          <a:blip r:embed="rId2"/>
          <a:srcRect l="1665" t="10371" r="750" b="25481"/>
          <a:stretch/>
        </p:blipFill>
        <p:spPr>
          <a:xfrm>
            <a:off x="1120477" y="1586167"/>
            <a:ext cx="9951041" cy="3679519"/>
          </a:xfrm>
          <a:prstGeom prst="rect">
            <a:avLst/>
          </a:prstGeom>
        </p:spPr>
      </p:pic>
    </p:spTree>
    <p:extLst>
      <p:ext uri="{BB962C8B-B14F-4D97-AF65-F5344CB8AC3E}">
        <p14:creationId xmlns:p14="http://schemas.microsoft.com/office/powerpoint/2010/main" val="30858350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792D4666-1AE3-4B12-9872-A8713E5E3FC1}"/>
              </a:ext>
            </a:extLst>
          </p:cNvPr>
          <p:cNvSpPr>
            <a:spLocks noGrp="1"/>
          </p:cNvSpPr>
          <p:nvPr>
            <p:ph type="title"/>
          </p:nvPr>
        </p:nvSpPr>
        <p:spPr>
          <a:xfrm>
            <a:off x="672280" y="944752"/>
            <a:ext cx="3259016" cy="1462692"/>
          </a:xfrm>
        </p:spPr>
        <p:txBody>
          <a:bodyPr>
            <a:normAutofit/>
          </a:bodyPr>
          <a:lstStyle/>
          <a:p>
            <a:r>
              <a:rPr lang="en-GB" dirty="0">
                <a:solidFill>
                  <a:srgbClr val="FFFFFF"/>
                </a:solidFill>
              </a:rPr>
              <a:t>Made for the  trade?</a:t>
            </a:r>
          </a:p>
        </p:txBody>
      </p:sp>
      <p:sp>
        <p:nvSpPr>
          <p:cNvPr id="19" name="Rectangle 1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6262A4B1-8543-43FA-AA8E-06DEEDFC465D}"/>
              </a:ext>
            </a:extLst>
          </p:cNvPr>
          <p:cNvSpPr>
            <a:spLocks noGrp="1"/>
          </p:cNvSpPr>
          <p:nvPr>
            <p:ph idx="1"/>
          </p:nvPr>
        </p:nvSpPr>
        <p:spPr>
          <a:xfrm>
            <a:off x="671513" y="2536031"/>
            <a:ext cx="3123783" cy="3671936"/>
          </a:xfrm>
        </p:spPr>
        <p:txBody>
          <a:bodyPr anchor="t">
            <a:normAutofit fontScale="92500" lnSpcReduction="20000"/>
          </a:bodyPr>
          <a:lstStyle/>
          <a:p>
            <a:r>
              <a:rPr lang="en-GB" sz="2000" dirty="0">
                <a:solidFill>
                  <a:srgbClr val="FFFFFF"/>
                </a:solidFill>
              </a:rPr>
              <a:t>Who am ‘I’ – I am many, but one of the ‘few’, who lived the tensions of transgression /liminality in the care industry.</a:t>
            </a:r>
          </a:p>
          <a:p>
            <a:endParaRPr lang="en-GB" sz="2000" dirty="0">
              <a:solidFill>
                <a:srgbClr val="FFFFFF"/>
              </a:solidFill>
            </a:endParaRPr>
          </a:p>
          <a:p>
            <a:r>
              <a:rPr lang="en-GB" sz="2000" dirty="0">
                <a:solidFill>
                  <a:srgbClr val="FFFFFF"/>
                </a:solidFill>
              </a:rPr>
              <a:t>Why (working class) males entering care-based industries?</a:t>
            </a:r>
          </a:p>
          <a:p>
            <a:endParaRPr lang="en-GB" sz="2000" dirty="0">
              <a:solidFill>
                <a:srgbClr val="FFFFFF"/>
              </a:solidFill>
            </a:endParaRPr>
          </a:p>
          <a:p>
            <a:r>
              <a:rPr lang="en-GB" sz="2000" dirty="0">
                <a:solidFill>
                  <a:srgbClr val="FFFFFF"/>
                </a:solidFill>
              </a:rPr>
              <a:t>The study – FHEA/ MEd</a:t>
            </a:r>
          </a:p>
        </p:txBody>
      </p:sp>
      <p:pic>
        <p:nvPicPr>
          <p:cNvPr id="5" name="Picture 4" descr="A picture containing outdoor, building, street&#10;&#10;Description automatically generated">
            <a:extLst>
              <a:ext uri="{FF2B5EF4-FFF2-40B4-BE49-F238E27FC236}">
                <a16:creationId xmlns:a16="http://schemas.microsoft.com/office/drawing/2014/main" id="{225BBF0C-EAF2-4A27-93DE-49E8642AAD55}"/>
              </a:ext>
            </a:extLst>
          </p:cNvPr>
          <p:cNvPicPr>
            <a:picLocks noChangeAspect="1"/>
          </p:cNvPicPr>
          <p:nvPr/>
        </p:nvPicPr>
        <p:blipFill rotWithShape="1">
          <a:blip r:embed="rId2"/>
          <a:srcRect l="6649" r="6836"/>
          <a:stretch/>
        </p:blipFill>
        <p:spPr>
          <a:xfrm>
            <a:off x="4241830" y="601200"/>
            <a:ext cx="7503636" cy="5789365"/>
          </a:xfrm>
          <a:prstGeom prst="rect">
            <a:avLst/>
          </a:prstGeom>
        </p:spPr>
      </p:pic>
    </p:spTree>
    <p:extLst>
      <p:ext uri="{BB962C8B-B14F-4D97-AF65-F5344CB8AC3E}">
        <p14:creationId xmlns:p14="http://schemas.microsoft.com/office/powerpoint/2010/main" val="10703290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5" name="Rectangle 54">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55">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7" name="Rectangle 5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D7090301-6858-6CE7-C279-269E158C371A}"/>
              </a:ext>
            </a:extLst>
          </p:cNvPr>
          <p:cNvSpPr>
            <a:spLocks noGrp="1"/>
          </p:cNvSpPr>
          <p:nvPr>
            <p:ph type="title"/>
          </p:nvPr>
        </p:nvSpPr>
        <p:spPr>
          <a:xfrm>
            <a:off x="769874" y="548640"/>
            <a:ext cx="3251200" cy="6177205"/>
          </a:xfrm>
        </p:spPr>
        <p:txBody>
          <a:bodyPr anchor="ctr">
            <a:normAutofit/>
          </a:bodyPr>
          <a:lstStyle/>
          <a:p>
            <a:pPr marR="0" lvl="0" defTabSz="457200" rtl="0" eaLnBrk="1" fontAlgn="auto" latinLnBrk="0" hangingPunct="1">
              <a:lnSpc>
                <a:spcPct val="90000"/>
              </a:lnSpc>
              <a:spcBef>
                <a:spcPct val="20000"/>
              </a:spcBef>
              <a:spcAft>
                <a:spcPts val="600"/>
              </a:spcAft>
              <a:tabLst/>
              <a:defRPr/>
            </a:pPr>
            <a:r>
              <a:rPr lang="en-GB" sz="1800" cap="none" dirty="0">
                <a:solidFill>
                  <a:srgbClr val="FFFEFF"/>
                </a:solidFill>
                <a:latin typeface="Franklin Gothic Book" panose="020B0502020104020203"/>
                <a:ea typeface="+mn-ea"/>
                <a:cs typeface="+mn-cs"/>
              </a:rPr>
              <a:t>Masculinities and the male:</a:t>
            </a:r>
            <a:br>
              <a:rPr lang="en-GB" sz="1800" cap="none" dirty="0">
                <a:solidFill>
                  <a:srgbClr val="FFFEFF"/>
                </a:solidFill>
                <a:latin typeface="Franklin Gothic Book" panose="020B0502020104020203"/>
                <a:ea typeface="+mn-ea"/>
                <a:cs typeface="+mn-cs"/>
              </a:rPr>
            </a:br>
            <a:br>
              <a:rPr lang="en-GB" sz="1800" cap="none" dirty="0">
                <a:solidFill>
                  <a:srgbClr val="FFFEFF"/>
                </a:solidFill>
                <a:latin typeface="Franklin Gothic Book" panose="020B0502020104020203"/>
                <a:ea typeface="+mn-ea"/>
                <a:cs typeface="+mn-cs"/>
              </a:rPr>
            </a:br>
            <a:r>
              <a:rPr lang="en-GB" sz="1800" cap="none" dirty="0">
                <a:solidFill>
                  <a:srgbClr val="FFFEFF"/>
                </a:solidFill>
                <a:latin typeface="Franklin Gothic Book" panose="020B0502020104020203"/>
                <a:ea typeface="+mn-ea"/>
                <a:cs typeface="+mn-cs"/>
              </a:rPr>
              <a:t>Biological and cultural traits that are commonly although not exclusively, associated, with the male</a:t>
            </a:r>
            <a:br>
              <a:rPr lang="en-GB" sz="1800" cap="none" dirty="0">
                <a:solidFill>
                  <a:srgbClr val="FFFEFF"/>
                </a:solidFill>
                <a:latin typeface="Franklin Gothic Book" panose="020B0502020104020203"/>
                <a:ea typeface="+mn-ea"/>
                <a:cs typeface="+mn-cs"/>
              </a:rPr>
            </a:br>
            <a:br>
              <a:rPr lang="en-GB" sz="1800" cap="none" dirty="0">
                <a:solidFill>
                  <a:srgbClr val="FFFEFF"/>
                </a:solidFill>
                <a:latin typeface="Franklin Gothic Book" panose="020B0502020104020203"/>
                <a:ea typeface="+mn-ea"/>
                <a:cs typeface="+mn-cs"/>
              </a:rPr>
            </a:br>
            <a:r>
              <a:rPr lang="en-GB" sz="1800" cap="none" dirty="0">
                <a:solidFill>
                  <a:srgbClr val="FFFEFF"/>
                </a:solidFill>
                <a:latin typeface="Franklin Gothic Book" panose="020B0502020104020203"/>
                <a:ea typeface="+mn-ea"/>
                <a:cs typeface="+mn-cs"/>
              </a:rPr>
              <a:t>A social construction and linked to the contexts into which individuals are embedded</a:t>
            </a:r>
            <a:br>
              <a:rPr lang="en-GB" sz="1800" cap="none" dirty="0">
                <a:solidFill>
                  <a:srgbClr val="FFFEFF"/>
                </a:solidFill>
                <a:latin typeface="Franklin Gothic Book" panose="020B0502020104020203"/>
                <a:ea typeface="+mn-ea"/>
                <a:cs typeface="+mn-cs"/>
              </a:rPr>
            </a:br>
            <a:br>
              <a:rPr lang="en-GB" sz="1800" cap="none" dirty="0">
                <a:solidFill>
                  <a:srgbClr val="FFFEFF"/>
                </a:solidFill>
                <a:latin typeface="Franklin Gothic Book" panose="020B0502020104020203"/>
                <a:ea typeface="+mn-ea"/>
                <a:cs typeface="+mn-cs"/>
              </a:rPr>
            </a:br>
            <a:r>
              <a:rPr lang="en-GB" sz="1800" cap="none" dirty="0">
                <a:solidFill>
                  <a:srgbClr val="FFFEFF"/>
                </a:solidFill>
                <a:latin typeface="Franklin Gothic Book" panose="020B0502020104020203"/>
                <a:ea typeface="+mn-ea"/>
                <a:cs typeface="+mn-cs"/>
              </a:rPr>
              <a:t>Differs both locationally and temporarily across history </a:t>
            </a:r>
            <a:br>
              <a:rPr lang="en-GB" sz="1800" cap="none" dirty="0">
                <a:solidFill>
                  <a:srgbClr val="FFFEFF"/>
                </a:solidFill>
                <a:latin typeface="Franklin Gothic Book" panose="020B0502020104020203"/>
                <a:ea typeface="+mn-ea"/>
                <a:cs typeface="+mn-cs"/>
              </a:rPr>
            </a:br>
            <a:br>
              <a:rPr lang="en-GB" sz="1800" cap="none" dirty="0">
                <a:solidFill>
                  <a:srgbClr val="FFFEFF"/>
                </a:solidFill>
                <a:latin typeface="Franklin Gothic Book" panose="020B0502020104020203"/>
                <a:ea typeface="+mn-ea"/>
                <a:cs typeface="+mn-cs"/>
              </a:rPr>
            </a:br>
            <a:r>
              <a:rPr lang="en-GB" sz="1800" cap="none" dirty="0">
                <a:solidFill>
                  <a:srgbClr val="FFFEFF"/>
                </a:solidFill>
                <a:latin typeface="Franklin Gothic Book" panose="020B0502020104020203"/>
                <a:ea typeface="+mn-ea"/>
                <a:cs typeface="+mn-cs"/>
              </a:rPr>
              <a:t>Key aspects of dominant masculinity have remained over a thousand years </a:t>
            </a:r>
            <a:br>
              <a:rPr lang="en-GB" sz="1800" cap="none" dirty="0">
                <a:solidFill>
                  <a:srgbClr val="FFFEFF"/>
                </a:solidFill>
                <a:latin typeface="Franklin Gothic Book" panose="020B0502020104020203"/>
                <a:ea typeface="+mn-ea"/>
                <a:cs typeface="+mn-cs"/>
              </a:rPr>
            </a:br>
            <a:br>
              <a:rPr lang="en-GB" sz="1800" cap="none" dirty="0">
                <a:solidFill>
                  <a:srgbClr val="FFFEFF"/>
                </a:solidFill>
                <a:latin typeface="Franklin Gothic Book" panose="020B0502020104020203"/>
                <a:ea typeface="+mn-ea"/>
                <a:cs typeface="+mn-cs"/>
              </a:rPr>
            </a:br>
            <a:r>
              <a:rPr lang="en-GB" sz="1800" cap="none" dirty="0">
                <a:solidFill>
                  <a:srgbClr val="FFFEFF"/>
                </a:solidFill>
                <a:latin typeface="Franklin Gothic Book" panose="020B0502020104020203"/>
                <a:ea typeface="+mn-ea"/>
                <a:cs typeface="+mn-cs"/>
              </a:rPr>
              <a:t>Masculinity is not monolithic </a:t>
            </a:r>
            <a:br>
              <a:rPr lang="en-GB" sz="1800" cap="none" dirty="0">
                <a:solidFill>
                  <a:srgbClr val="FFFEFF"/>
                </a:solidFill>
                <a:latin typeface="Franklin Gothic Book" panose="020B0502020104020203"/>
                <a:ea typeface="+mn-ea"/>
                <a:cs typeface="+mn-cs"/>
              </a:rPr>
            </a:br>
            <a:br>
              <a:rPr kumimoji="0" lang="en-GB" sz="1500" b="0" i="0" u="none" strike="noStrike" kern="1200" cap="none" spc="0" normalizeH="0" baseline="0" noProof="0" dirty="0">
                <a:ln>
                  <a:noFill/>
                </a:ln>
                <a:solidFill>
                  <a:srgbClr val="FFFEFF"/>
                </a:solidFill>
                <a:effectLst/>
                <a:uLnTx/>
                <a:uFillTx/>
                <a:latin typeface="Franklin Gothic Book" panose="020B0502020104020203"/>
                <a:ea typeface="+mn-ea"/>
                <a:cs typeface="+mn-cs"/>
              </a:rPr>
            </a:br>
            <a:endParaRPr lang="en-GB" sz="1500" dirty="0">
              <a:solidFill>
                <a:srgbClr val="FFFEFF"/>
              </a:solidFill>
            </a:endParaRPr>
          </a:p>
        </p:txBody>
      </p:sp>
      <p:sp>
        <p:nvSpPr>
          <p:cNvPr id="21" name="Content Placeholder 2">
            <a:extLst>
              <a:ext uri="{FF2B5EF4-FFF2-40B4-BE49-F238E27FC236}">
                <a16:creationId xmlns:a16="http://schemas.microsoft.com/office/drawing/2014/main" id="{8BEE9B85-FD10-1BC6-6412-6010E5047B63}"/>
              </a:ext>
            </a:extLst>
          </p:cNvPr>
          <p:cNvSpPr>
            <a:spLocks noGrp="1"/>
          </p:cNvSpPr>
          <p:nvPr>
            <p:ph idx="1"/>
          </p:nvPr>
        </p:nvSpPr>
        <p:spPr>
          <a:xfrm>
            <a:off x="4406646" y="1056490"/>
            <a:ext cx="7528560" cy="5935237"/>
          </a:xfrm>
        </p:spPr>
        <p:txBody>
          <a:bodyPr>
            <a:normAutofit/>
          </a:bodyPr>
          <a:lstStyle/>
          <a:p>
            <a:r>
              <a:rPr lang="en-GB" sz="1800" dirty="0"/>
              <a:t>In official discourse, class </a:t>
            </a:r>
            <a:r>
              <a:rPr lang="en-GB" sz="1800" b="1" dirty="0"/>
              <a:t>(working-class</a:t>
            </a:r>
            <a:r>
              <a:rPr lang="en-GB" sz="1800" dirty="0"/>
              <a:t>) has long been referred to indirectly. One reason for this may be because it is seen to be too blunt and divisive. More recently, it has been rendered through various euphemisms: ‘disadvantaged’ or ‘deprived’ areas and culture, These are euphemisms that construct phenomena and ‘things’ we think is at issue. Such terms transform (working) class into something that seems natural and, almost by default, in deficit rather than social (Finlayson, 2007).</a:t>
            </a:r>
          </a:p>
          <a:p>
            <a:r>
              <a:rPr lang="en-GB" sz="1800" dirty="0"/>
              <a:t>“Working-class identity is more than one’s economic position; it is also a lived experience, a set of relationships and expectations, legacies, and entitlements (or lack of them)” (Coles &amp; </a:t>
            </a:r>
            <a:r>
              <a:rPr lang="en-GB" sz="1800" dirty="0" err="1"/>
              <a:t>Zandy</a:t>
            </a:r>
            <a:r>
              <a:rPr lang="en-GB" sz="1800" dirty="0"/>
              <a:t>, 2007). </a:t>
            </a:r>
          </a:p>
          <a:p>
            <a:r>
              <a:rPr lang="en-GB" sz="1800" dirty="0"/>
              <a:t>“In the context of lecture rooms, class is a facet of students’ and lecturers’ identities, part of their symbolic representation of self, their ‘presence’ within HE”. (Johnston &amp; Bradford – forthcoming).</a:t>
            </a:r>
          </a:p>
          <a:p>
            <a:r>
              <a:rPr lang="en-GB" sz="1800" dirty="0"/>
              <a:t>Class and masculinity are therefore “not problems” nor ‘monolithic’ – not also in the sense of something that needs to be fixed (or, worse still, curiosities) but as ‘constructs’ that require ongoing consideration -  if nothing else, because class and masculinity are deeply intersectional.</a:t>
            </a:r>
          </a:p>
          <a:p>
            <a:pPr marL="0" indent="0">
              <a:buNone/>
            </a:pPr>
            <a:endParaRPr lang="en-GB" dirty="0"/>
          </a:p>
          <a:p>
            <a:endParaRPr lang="en-GB" dirty="0"/>
          </a:p>
        </p:txBody>
      </p:sp>
    </p:spTree>
    <p:extLst>
      <p:ext uri="{BB962C8B-B14F-4D97-AF65-F5344CB8AC3E}">
        <p14:creationId xmlns:p14="http://schemas.microsoft.com/office/powerpoint/2010/main" val="69210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0BDC88A-176A-4C74-9A93-7C0BC765F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F81E05-F529-4DFE-AFC8-E3E964F95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5422"/>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33">
            <a:extLst>
              <a:ext uri="{FF2B5EF4-FFF2-40B4-BE49-F238E27FC236}">
                <a16:creationId xmlns:a16="http://schemas.microsoft.com/office/drawing/2014/main" id="{7358E157-7D0A-4F9C-8B70-83F2B7AA9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5421"/>
            <a:ext cx="6248454" cy="585973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CC0061A-B19B-49F6-80AC-D94601F8E65F}"/>
              </a:ext>
            </a:extLst>
          </p:cNvPr>
          <p:cNvSpPr>
            <a:spLocks noGrp="1"/>
          </p:cNvSpPr>
          <p:nvPr>
            <p:ph type="ctrTitle"/>
          </p:nvPr>
        </p:nvSpPr>
        <p:spPr>
          <a:xfrm>
            <a:off x="492403" y="1419385"/>
            <a:ext cx="5279696" cy="4720938"/>
          </a:xfrm>
        </p:spPr>
        <p:txBody>
          <a:bodyPr anchor="ctr">
            <a:normAutofit/>
          </a:bodyPr>
          <a:lstStyle/>
          <a:p>
            <a:r>
              <a:rPr lang="en-GB" sz="6000" dirty="0">
                <a:solidFill>
                  <a:srgbClr val="FFFFFF"/>
                </a:solidFill>
              </a:rPr>
              <a:t>Literature</a:t>
            </a:r>
          </a:p>
        </p:txBody>
      </p:sp>
      <p:sp>
        <p:nvSpPr>
          <p:cNvPr id="36" name="Rectangle 35">
            <a:extLst>
              <a:ext uri="{FF2B5EF4-FFF2-40B4-BE49-F238E27FC236}">
                <a16:creationId xmlns:a16="http://schemas.microsoft.com/office/drawing/2014/main" id="{8977A541-1F4E-4C7A-B7E2-4D5926B76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3"/>
            <a:ext cx="3615595" cy="5863293"/>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ext Placeholder 3">
            <a:extLst>
              <a:ext uri="{FF2B5EF4-FFF2-40B4-BE49-F238E27FC236}">
                <a16:creationId xmlns:a16="http://schemas.microsoft.com/office/drawing/2014/main" id="{1FF6C83C-76F9-4C51-B389-1BA8D03EE4D3}"/>
              </a:ext>
            </a:extLst>
          </p:cNvPr>
          <p:cNvSpPr>
            <a:spLocks noGrp="1"/>
          </p:cNvSpPr>
          <p:nvPr>
            <p:ph type="subTitle" idx="1"/>
          </p:nvPr>
        </p:nvSpPr>
        <p:spPr>
          <a:xfrm>
            <a:off x="1769245" y="4613948"/>
            <a:ext cx="2849615" cy="1772225"/>
          </a:xfrm>
        </p:spPr>
        <p:txBody>
          <a:bodyPr anchor="ctr">
            <a:normAutofit/>
          </a:bodyPr>
          <a:lstStyle/>
          <a:p>
            <a:r>
              <a:rPr lang="en-GB" sz="1400" dirty="0">
                <a:solidFill>
                  <a:srgbClr val="FFFFFF"/>
                </a:solidFill>
              </a:rPr>
              <a:t>WRight and Warin, (2019, p. 48)</a:t>
            </a:r>
          </a:p>
        </p:txBody>
      </p:sp>
      <p:sp>
        <p:nvSpPr>
          <p:cNvPr id="5" name="Oval 4">
            <a:extLst>
              <a:ext uri="{FF2B5EF4-FFF2-40B4-BE49-F238E27FC236}">
                <a16:creationId xmlns:a16="http://schemas.microsoft.com/office/drawing/2014/main" id="{6557963F-932A-46C0-A2CF-7ADB43D0EFC2}"/>
              </a:ext>
            </a:extLst>
          </p:cNvPr>
          <p:cNvSpPr/>
          <p:nvPr/>
        </p:nvSpPr>
        <p:spPr>
          <a:xfrm>
            <a:off x="7015167" y="3254709"/>
            <a:ext cx="2924487" cy="1359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Culture/</a:t>
            </a:r>
          </a:p>
          <a:p>
            <a:pPr algn="ctr">
              <a:spcAft>
                <a:spcPts val="600"/>
              </a:spcAft>
            </a:pPr>
            <a:r>
              <a:rPr lang="en-GB" dirty="0"/>
              <a:t>and missing men</a:t>
            </a:r>
          </a:p>
        </p:txBody>
      </p:sp>
      <p:sp>
        <p:nvSpPr>
          <p:cNvPr id="18" name="Oval 17">
            <a:extLst>
              <a:ext uri="{FF2B5EF4-FFF2-40B4-BE49-F238E27FC236}">
                <a16:creationId xmlns:a16="http://schemas.microsoft.com/office/drawing/2014/main" id="{55A40D5E-7DC7-4B23-B6C6-A458E5C1137A}"/>
              </a:ext>
            </a:extLst>
          </p:cNvPr>
          <p:cNvSpPr/>
          <p:nvPr/>
        </p:nvSpPr>
        <p:spPr>
          <a:xfrm>
            <a:off x="8477410" y="1866900"/>
            <a:ext cx="2085815" cy="1173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Gender Expectations – male role models</a:t>
            </a:r>
          </a:p>
        </p:txBody>
      </p:sp>
      <p:sp>
        <p:nvSpPr>
          <p:cNvPr id="19" name="Oval 18">
            <a:extLst>
              <a:ext uri="{FF2B5EF4-FFF2-40B4-BE49-F238E27FC236}">
                <a16:creationId xmlns:a16="http://schemas.microsoft.com/office/drawing/2014/main" id="{10C3371D-F60D-4A5C-A185-073B1F49CFA6}"/>
              </a:ext>
            </a:extLst>
          </p:cNvPr>
          <p:cNvSpPr/>
          <p:nvPr/>
        </p:nvSpPr>
        <p:spPr>
          <a:xfrm>
            <a:off x="4844377" y="3237042"/>
            <a:ext cx="1992811"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Women as gatekeepers</a:t>
            </a:r>
          </a:p>
        </p:txBody>
      </p:sp>
      <p:sp>
        <p:nvSpPr>
          <p:cNvPr id="21" name="Oval 20">
            <a:extLst>
              <a:ext uri="{FF2B5EF4-FFF2-40B4-BE49-F238E27FC236}">
                <a16:creationId xmlns:a16="http://schemas.microsoft.com/office/drawing/2014/main" id="{9AF2A3D4-5B02-4119-B4BE-9253009A359D}"/>
              </a:ext>
            </a:extLst>
          </p:cNvPr>
          <p:cNvSpPr/>
          <p:nvPr/>
        </p:nvSpPr>
        <p:spPr>
          <a:xfrm>
            <a:off x="7259375" y="5211781"/>
            <a:ext cx="2089785" cy="1102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Intersection of class? (missing)</a:t>
            </a:r>
          </a:p>
        </p:txBody>
      </p:sp>
      <p:sp>
        <p:nvSpPr>
          <p:cNvPr id="22" name="Oval 21">
            <a:extLst>
              <a:ext uri="{FF2B5EF4-FFF2-40B4-BE49-F238E27FC236}">
                <a16:creationId xmlns:a16="http://schemas.microsoft.com/office/drawing/2014/main" id="{BE765FAA-54BC-4677-BF96-AFB67BDAB6C2}"/>
              </a:ext>
            </a:extLst>
          </p:cNvPr>
          <p:cNvSpPr/>
          <p:nvPr/>
        </p:nvSpPr>
        <p:spPr>
          <a:xfrm>
            <a:off x="10132695" y="3275029"/>
            <a:ext cx="1809750"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Fear and suspicion</a:t>
            </a:r>
          </a:p>
        </p:txBody>
      </p:sp>
      <p:sp>
        <p:nvSpPr>
          <p:cNvPr id="23" name="Oval 22">
            <a:extLst>
              <a:ext uri="{FF2B5EF4-FFF2-40B4-BE49-F238E27FC236}">
                <a16:creationId xmlns:a16="http://schemas.microsoft.com/office/drawing/2014/main" id="{91563434-E1F7-47B4-96F2-BF1D38F255BF}"/>
              </a:ext>
            </a:extLst>
          </p:cNvPr>
          <p:cNvSpPr/>
          <p:nvPr/>
        </p:nvSpPr>
        <p:spPr>
          <a:xfrm>
            <a:off x="9939655" y="4828396"/>
            <a:ext cx="1809750"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Job status and pay</a:t>
            </a:r>
          </a:p>
        </p:txBody>
      </p:sp>
      <p:sp>
        <p:nvSpPr>
          <p:cNvPr id="24" name="Oval 23">
            <a:extLst>
              <a:ext uri="{FF2B5EF4-FFF2-40B4-BE49-F238E27FC236}">
                <a16:creationId xmlns:a16="http://schemas.microsoft.com/office/drawing/2014/main" id="{5EEA5007-859E-42ED-917C-50E64AA87B40}"/>
              </a:ext>
            </a:extLst>
          </p:cNvPr>
          <p:cNvSpPr/>
          <p:nvPr/>
        </p:nvSpPr>
        <p:spPr>
          <a:xfrm>
            <a:off x="4552904" y="4566416"/>
            <a:ext cx="2467657" cy="118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Peer pressure/</a:t>
            </a:r>
          </a:p>
          <a:p>
            <a:pPr algn="ctr">
              <a:spcAft>
                <a:spcPts val="600"/>
              </a:spcAft>
            </a:pPr>
            <a:r>
              <a:rPr lang="en-GB" dirty="0"/>
              <a:t>cultural</a:t>
            </a:r>
          </a:p>
          <a:p>
            <a:pPr algn="ctr">
              <a:spcAft>
                <a:spcPts val="600"/>
              </a:spcAft>
            </a:pPr>
            <a:r>
              <a:rPr lang="en-GB" dirty="0"/>
              <a:t>preferences</a:t>
            </a:r>
          </a:p>
        </p:txBody>
      </p:sp>
      <p:sp>
        <p:nvSpPr>
          <p:cNvPr id="25" name="Oval 24">
            <a:extLst>
              <a:ext uri="{FF2B5EF4-FFF2-40B4-BE49-F238E27FC236}">
                <a16:creationId xmlns:a16="http://schemas.microsoft.com/office/drawing/2014/main" id="{D2F17FB2-7835-455E-8673-B9D2BBF2544E}"/>
              </a:ext>
            </a:extLst>
          </p:cNvPr>
          <p:cNvSpPr/>
          <p:nvPr/>
        </p:nvSpPr>
        <p:spPr>
          <a:xfrm>
            <a:off x="6146353" y="1946143"/>
            <a:ext cx="1809750"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t>Closed Identity</a:t>
            </a:r>
          </a:p>
        </p:txBody>
      </p:sp>
      <p:sp>
        <p:nvSpPr>
          <p:cNvPr id="17" name="TextBox 16">
            <a:extLst>
              <a:ext uri="{FF2B5EF4-FFF2-40B4-BE49-F238E27FC236}">
                <a16:creationId xmlns:a16="http://schemas.microsoft.com/office/drawing/2014/main" id="{9F474F11-371C-48B7-BB8A-9B1B1BDA8A1B}"/>
              </a:ext>
            </a:extLst>
          </p:cNvPr>
          <p:cNvSpPr txBox="1"/>
          <p:nvPr/>
        </p:nvSpPr>
        <p:spPr>
          <a:xfrm>
            <a:off x="1860103" y="542843"/>
            <a:ext cx="6096000" cy="1477328"/>
          </a:xfrm>
          <a:prstGeom prst="rect">
            <a:avLst/>
          </a:prstGeom>
          <a:noFill/>
        </p:spPr>
        <p:txBody>
          <a:bodyPr wrap="square">
            <a:spAutoFit/>
          </a:bodyPr>
          <a:lstStyle/>
          <a:p>
            <a:r>
              <a:rPr lang="en-GB" dirty="0">
                <a:solidFill>
                  <a:schemeClr val="bg1"/>
                </a:solidFill>
              </a:rPr>
              <a:t>98% of female practitioners in the Early Years Workforce suggest - despite the changes in the family (roles), and parenting models - that in our society the care and education of young children is not seen as an expected, appropriate, or necessary role for men (DfE, 2016).</a:t>
            </a:r>
          </a:p>
        </p:txBody>
      </p:sp>
    </p:spTree>
    <p:extLst>
      <p:ext uri="{BB962C8B-B14F-4D97-AF65-F5344CB8AC3E}">
        <p14:creationId xmlns:p14="http://schemas.microsoft.com/office/powerpoint/2010/main" val="36034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588"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30">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32">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TextBox 15">
            <a:extLst>
              <a:ext uri="{FF2B5EF4-FFF2-40B4-BE49-F238E27FC236}">
                <a16:creationId xmlns:a16="http://schemas.microsoft.com/office/drawing/2014/main" id="{15DD372F-9B10-4AF8-8739-BE88E21AE83F}"/>
              </a:ext>
            </a:extLst>
          </p:cNvPr>
          <p:cNvSpPr txBox="1"/>
          <p:nvPr/>
        </p:nvSpPr>
        <p:spPr>
          <a:xfrm>
            <a:off x="678444" y="2292402"/>
            <a:ext cx="7266706" cy="1478220"/>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sz="2400" dirty="0">
                <a:solidFill>
                  <a:srgbClr val="FFFFFF"/>
                </a:solidFill>
              </a:rPr>
              <a:t>There are more female than male teachers, nurses and social and care workers in every ethnic group;</a:t>
            </a:r>
          </a:p>
        </p:txBody>
      </p:sp>
      <p:pic>
        <p:nvPicPr>
          <p:cNvPr id="4" name="Content Placeholder 3" descr="Chart, bar chart&#10;&#10;Description automatically generated">
            <a:extLst>
              <a:ext uri="{FF2B5EF4-FFF2-40B4-BE49-F238E27FC236}">
                <a16:creationId xmlns:a16="http://schemas.microsoft.com/office/drawing/2014/main" id="{9539C7D9-5385-4892-8585-D8D53F83F3E7}"/>
              </a:ext>
            </a:extLst>
          </p:cNvPr>
          <p:cNvPicPr>
            <a:picLocks noGrp="1" noChangeAspect="1"/>
          </p:cNvPicPr>
          <p:nvPr>
            <p:ph idx="1"/>
          </p:nvPr>
        </p:nvPicPr>
        <p:blipFill rotWithShape="1">
          <a:blip r:embed="rId2"/>
          <a:srcRect l="8" t="-1" r="65673" b="7597"/>
          <a:stretch/>
        </p:blipFill>
        <p:spPr>
          <a:xfrm>
            <a:off x="8590386" y="704851"/>
            <a:ext cx="2826172" cy="5238750"/>
          </a:xfrm>
          <a:prstGeom prst="rect">
            <a:avLst/>
          </a:prstGeom>
        </p:spPr>
      </p:pic>
      <p:sp>
        <p:nvSpPr>
          <p:cNvPr id="6" name="TextBox 5">
            <a:extLst>
              <a:ext uri="{FF2B5EF4-FFF2-40B4-BE49-F238E27FC236}">
                <a16:creationId xmlns:a16="http://schemas.microsoft.com/office/drawing/2014/main" id="{B1F53B58-F6FE-4837-BE72-473BAA05770C}"/>
              </a:ext>
            </a:extLst>
          </p:cNvPr>
          <p:cNvSpPr txBox="1"/>
          <p:nvPr/>
        </p:nvSpPr>
        <p:spPr>
          <a:xfrm>
            <a:off x="775442" y="921982"/>
            <a:ext cx="6505492" cy="1569660"/>
          </a:xfrm>
          <a:prstGeom prst="rect">
            <a:avLst/>
          </a:prstGeom>
          <a:noFill/>
        </p:spPr>
        <p:txBody>
          <a:bodyPr wrap="square" rtlCol="0">
            <a:spAutoFit/>
          </a:bodyPr>
          <a:lstStyle/>
          <a:p>
            <a:pPr>
              <a:spcAft>
                <a:spcPts val="600"/>
              </a:spcAft>
            </a:pPr>
            <a:r>
              <a:rPr lang="en-GB" sz="2400" dirty="0"/>
              <a:t>15% of teachers in primary schools are men, dropping to less than 2% in some early years’ locations or settings; nurseries, pre-schools. 10% of men in Nursing, 12% in social care settings;</a:t>
            </a:r>
          </a:p>
        </p:txBody>
      </p:sp>
      <p:sp>
        <p:nvSpPr>
          <p:cNvPr id="7" name="TextBox 6">
            <a:extLst>
              <a:ext uri="{FF2B5EF4-FFF2-40B4-BE49-F238E27FC236}">
                <a16:creationId xmlns:a16="http://schemas.microsoft.com/office/drawing/2014/main" id="{0F36A127-C2C1-4066-8D5F-DB2D0088AE1D}"/>
              </a:ext>
            </a:extLst>
          </p:cNvPr>
          <p:cNvSpPr txBox="1"/>
          <p:nvPr/>
        </p:nvSpPr>
        <p:spPr>
          <a:xfrm>
            <a:off x="673390" y="5336890"/>
            <a:ext cx="7041860" cy="830997"/>
          </a:xfrm>
          <a:prstGeom prst="rect">
            <a:avLst/>
          </a:prstGeom>
          <a:noFill/>
        </p:spPr>
        <p:txBody>
          <a:bodyPr wrap="square" rtlCol="0">
            <a:spAutoFit/>
          </a:bodyPr>
          <a:lstStyle/>
          <a:p>
            <a:pPr>
              <a:spcAft>
                <a:spcPts val="600"/>
              </a:spcAft>
            </a:pPr>
            <a:r>
              <a:rPr lang="en-GB" sz="2400" dirty="0"/>
              <a:t>Data on class is rarely recorded in care-based career data, as well as gender/class on care-based degrees;</a:t>
            </a:r>
          </a:p>
        </p:txBody>
      </p:sp>
      <p:sp>
        <p:nvSpPr>
          <p:cNvPr id="20" name="TextBox 19">
            <a:extLst>
              <a:ext uri="{FF2B5EF4-FFF2-40B4-BE49-F238E27FC236}">
                <a16:creationId xmlns:a16="http://schemas.microsoft.com/office/drawing/2014/main" id="{72429A87-6DA3-4C1C-9039-C75E6947B402}"/>
              </a:ext>
            </a:extLst>
          </p:cNvPr>
          <p:cNvSpPr txBox="1"/>
          <p:nvPr/>
        </p:nvSpPr>
        <p:spPr>
          <a:xfrm>
            <a:off x="8267700" y="6404357"/>
            <a:ext cx="6096000" cy="369332"/>
          </a:xfrm>
          <a:prstGeom prst="rect">
            <a:avLst/>
          </a:prstGeom>
          <a:noFill/>
        </p:spPr>
        <p:txBody>
          <a:bodyPr wrap="square">
            <a:spAutoFit/>
          </a:bodyPr>
          <a:lstStyle/>
          <a:p>
            <a:pPr>
              <a:spcAft>
                <a:spcPts val="600"/>
              </a:spcAft>
            </a:pPr>
            <a:r>
              <a:rPr lang="en-GB" dirty="0">
                <a:solidFill>
                  <a:schemeClr val="bg1"/>
                </a:solidFill>
              </a:rPr>
              <a:t>School teacher workforce 2020</a:t>
            </a:r>
          </a:p>
        </p:txBody>
      </p:sp>
      <p:sp>
        <p:nvSpPr>
          <p:cNvPr id="17" name="TextBox 16">
            <a:extLst>
              <a:ext uri="{FF2B5EF4-FFF2-40B4-BE49-F238E27FC236}">
                <a16:creationId xmlns:a16="http://schemas.microsoft.com/office/drawing/2014/main" id="{C3FE2385-6118-4331-A107-B5E431881B18}"/>
              </a:ext>
            </a:extLst>
          </p:cNvPr>
          <p:cNvSpPr txBox="1"/>
          <p:nvPr/>
        </p:nvSpPr>
        <p:spPr>
          <a:xfrm>
            <a:off x="673390" y="3581529"/>
            <a:ext cx="7181850" cy="1569660"/>
          </a:xfrm>
          <a:prstGeom prst="rect">
            <a:avLst/>
          </a:prstGeom>
          <a:noFill/>
        </p:spPr>
        <p:txBody>
          <a:bodyPr wrap="square">
            <a:spAutoFit/>
          </a:bodyPr>
          <a:lstStyle/>
          <a:p>
            <a:r>
              <a:rPr lang="en-GB" sz="2400" dirty="0"/>
              <a:t>Across various studies, people consistently indicated greater support for social action to correct the gender imbalance in male-dominated  as compared to female-dominated fields (Block et al, 2019)</a:t>
            </a:r>
          </a:p>
        </p:txBody>
      </p:sp>
    </p:spTree>
    <p:extLst>
      <p:ext uri="{BB962C8B-B14F-4D97-AF65-F5344CB8AC3E}">
        <p14:creationId xmlns:p14="http://schemas.microsoft.com/office/powerpoint/2010/main" val="15839267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C8FF1-8147-4A18-984D-5A89F4784079}"/>
              </a:ext>
            </a:extLst>
          </p:cNvPr>
          <p:cNvSpPr>
            <a:spLocks noGrp="1"/>
          </p:cNvSpPr>
          <p:nvPr>
            <p:ph type="title"/>
          </p:nvPr>
        </p:nvSpPr>
        <p:spPr>
          <a:xfrm>
            <a:off x="606140" y="552197"/>
            <a:ext cx="6309003" cy="1013800"/>
          </a:xfrm>
        </p:spPr>
        <p:txBody>
          <a:bodyPr>
            <a:normAutofit/>
          </a:bodyPr>
          <a:lstStyle/>
          <a:p>
            <a:pPr>
              <a:lnSpc>
                <a:spcPct val="90000"/>
              </a:lnSpc>
            </a:pPr>
            <a:r>
              <a:rPr lang="en-GB" sz="2200" dirty="0">
                <a:solidFill>
                  <a:schemeClr val="tx2"/>
                </a:solidFill>
              </a:rPr>
              <a:t>What about social-class and care-based degrees?</a:t>
            </a:r>
            <a:br>
              <a:rPr lang="en-GB" sz="2200" dirty="0">
                <a:solidFill>
                  <a:schemeClr val="tx2"/>
                </a:solidFill>
              </a:rPr>
            </a:br>
            <a:endParaRPr lang="en-GB" sz="2200" dirty="0">
              <a:solidFill>
                <a:schemeClr val="tx2"/>
              </a:solidFill>
            </a:endParaRPr>
          </a:p>
        </p:txBody>
      </p:sp>
      <p:sp>
        <p:nvSpPr>
          <p:cNvPr id="1033" name="Rectangle 103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57EDB3F-D6AB-41F7-9FE9-EB2B8D54FD48}"/>
              </a:ext>
            </a:extLst>
          </p:cNvPr>
          <p:cNvSpPr>
            <a:spLocks noGrp="1"/>
          </p:cNvSpPr>
          <p:nvPr>
            <p:ph idx="1"/>
          </p:nvPr>
        </p:nvSpPr>
        <p:spPr>
          <a:xfrm>
            <a:off x="423081" y="1565997"/>
            <a:ext cx="6675120" cy="5506719"/>
          </a:xfrm>
        </p:spPr>
        <p:txBody>
          <a:bodyPr>
            <a:normAutofit fontScale="85000" lnSpcReduction="20000"/>
          </a:bodyPr>
          <a:lstStyle/>
          <a:p>
            <a:pPr>
              <a:lnSpc>
                <a:spcPct val="100000"/>
              </a:lnSpc>
            </a:pPr>
            <a:r>
              <a:rPr lang="en-GB" sz="2300" dirty="0">
                <a:solidFill>
                  <a:schemeClr val="tx2"/>
                </a:solidFill>
              </a:rPr>
              <a:t>Class differences impacts on levels of integration and the extent to which students feel that they ‘fit in’ (Aries, &amp; Seider, 2007), with studies noting a push away from (not pull to) the language, culture, and practices of HE; </a:t>
            </a:r>
          </a:p>
          <a:p>
            <a:pPr>
              <a:lnSpc>
                <a:spcPct val="100000"/>
              </a:lnSpc>
            </a:pPr>
            <a:r>
              <a:rPr lang="en-GB" sz="2300" dirty="0">
                <a:solidFill>
                  <a:schemeClr val="tx2"/>
                </a:solidFill>
              </a:rPr>
              <a:t>Classrooms are important spaces - fields - in which social difference are played out, (Bourdieu, 1993); </a:t>
            </a:r>
          </a:p>
          <a:p>
            <a:pPr>
              <a:lnSpc>
                <a:spcPct val="100000"/>
              </a:lnSpc>
            </a:pPr>
            <a:r>
              <a:rPr lang="en-GB" sz="2300" dirty="0">
                <a:solidFill>
                  <a:schemeClr val="tx2"/>
                </a:solidFill>
              </a:rPr>
              <a:t>Only “10% of men from the most disadvantaged backgrounds go into HE” (Department for Business, Innovation and Skills 2016, 37);</a:t>
            </a:r>
          </a:p>
          <a:p>
            <a:pPr>
              <a:lnSpc>
                <a:spcPct val="100000"/>
              </a:lnSpc>
            </a:pPr>
            <a:r>
              <a:rPr lang="en-GB" sz="2300" dirty="0">
                <a:solidFill>
                  <a:schemeClr val="tx2"/>
                </a:solidFill>
              </a:rPr>
              <a:t>The recruitment of (working-class) men is very low on care-based degrees (none or 1 in most intakes);</a:t>
            </a:r>
          </a:p>
          <a:p>
            <a:pPr>
              <a:lnSpc>
                <a:spcPct val="100000"/>
              </a:lnSpc>
            </a:pPr>
            <a:r>
              <a:rPr lang="en-GB" sz="2300" dirty="0">
                <a:solidFill>
                  <a:schemeClr val="tx2"/>
                </a:solidFill>
              </a:rPr>
              <a:t>Care work invokes fixed representations of ‘femininity’ with emotion and intimacy largely, but not uniquely, understood as antithetical to tough, stoic, ‘hands on’ working-class masculinity (Harland &amp; McCready, 2012); </a:t>
            </a:r>
          </a:p>
          <a:p>
            <a:pPr>
              <a:lnSpc>
                <a:spcPct val="100000"/>
              </a:lnSpc>
            </a:pPr>
            <a:r>
              <a:rPr lang="en-GB" sz="2300" dirty="0">
                <a:solidFill>
                  <a:schemeClr val="tx2"/>
                </a:solidFill>
              </a:rPr>
              <a:t>Working class men are also still portrayed in the media as “knuckle draggers”, “racist” violent, misogynist, and uneducated “CHAVs” = unprofessional and at tension in the contexts of care work (trust, care and cooperation).</a:t>
            </a:r>
          </a:p>
          <a:p>
            <a:pPr>
              <a:lnSpc>
                <a:spcPct val="100000"/>
              </a:lnSpc>
            </a:pPr>
            <a:endParaRPr lang="en-GB" sz="1300" dirty="0">
              <a:solidFill>
                <a:schemeClr val="tx2"/>
              </a:solidFill>
            </a:endParaRPr>
          </a:p>
          <a:p>
            <a:pPr>
              <a:lnSpc>
                <a:spcPct val="100000"/>
              </a:lnSpc>
            </a:pPr>
            <a:endParaRPr lang="en-GB" sz="1300" dirty="0">
              <a:solidFill>
                <a:schemeClr val="tx2"/>
              </a:solidFill>
            </a:endParaRPr>
          </a:p>
        </p:txBody>
      </p:sp>
      <p:pic>
        <p:nvPicPr>
          <p:cNvPr id="1026" name="Picture 2" descr="UK riots 2024 | Guidance on keeping staff and premises safe">
            <a:extLst>
              <a:ext uri="{FF2B5EF4-FFF2-40B4-BE49-F238E27FC236}">
                <a16:creationId xmlns:a16="http://schemas.microsoft.com/office/drawing/2014/main" id="{C945450E-46BF-21F3-1B36-850777A9A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182" r="26679"/>
          <a:stretch/>
        </p:blipFill>
        <p:spPr bwMode="auto">
          <a:xfrm>
            <a:off x="7521283" y="10"/>
            <a:ext cx="467071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55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2A6C7A-B21C-43E9-BFE5-55951495C620}"/>
              </a:ext>
            </a:extLst>
          </p:cNvPr>
          <p:cNvSpPr>
            <a:spLocks noGrp="1"/>
          </p:cNvSpPr>
          <p:nvPr>
            <p:ph type="title"/>
          </p:nvPr>
        </p:nvSpPr>
        <p:spPr>
          <a:xfrm>
            <a:off x="581192" y="1073231"/>
            <a:ext cx="3219127" cy="4711539"/>
          </a:xfrm>
        </p:spPr>
        <p:txBody>
          <a:bodyPr anchor="ctr">
            <a:normAutofit/>
          </a:bodyPr>
          <a:lstStyle/>
          <a:p>
            <a:r>
              <a:rPr lang="en-GB" dirty="0">
                <a:solidFill>
                  <a:schemeClr val="bg1">
                    <a:lumMod val="85000"/>
                    <a:lumOff val="15000"/>
                  </a:schemeClr>
                </a:solidFill>
              </a:rPr>
              <a:t>Research Background</a:t>
            </a:r>
          </a:p>
        </p:txBody>
      </p:sp>
      <p:sp>
        <p:nvSpPr>
          <p:cNvPr id="19" name="Rectangle 1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0">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2">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C014709-C90D-4127-95CE-381EF1A1A164}"/>
              </a:ext>
            </a:extLst>
          </p:cNvPr>
          <p:cNvSpPr>
            <a:spLocks noGrp="1"/>
          </p:cNvSpPr>
          <p:nvPr>
            <p:ph idx="1"/>
          </p:nvPr>
        </p:nvSpPr>
        <p:spPr>
          <a:xfrm>
            <a:off x="4241830" y="809625"/>
            <a:ext cx="7368978" cy="5447175"/>
          </a:xfrm>
        </p:spPr>
        <p:txBody>
          <a:bodyPr>
            <a:noAutofit/>
          </a:bodyPr>
          <a:lstStyle/>
          <a:p>
            <a:r>
              <a:rPr lang="en-GB" sz="2200" dirty="0">
                <a:solidFill>
                  <a:srgbClr val="FFFFFF"/>
                </a:solidFill>
              </a:rPr>
              <a:t>The research used semi-structured interviews and focus groups. </a:t>
            </a:r>
          </a:p>
          <a:p>
            <a:r>
              <a:rPr lang="en-GB" sz="2200" dirty="0">
                <a:solidFill>
                  <a:srgbClr val="FFFFFF"/>
                </a:solidFill>
              </a:rPr>
              <a:t>The participants included male students from different racial and ethnic backgrounds - across three different year groups </a:t>
            </a:r>
          </a:p>
          <a:p>
            <a:r>
              <a:rPr lang="en-GB" sz="2200" dirty="0">
                <a:solidFill>
                  <a:srgbClr val="FFFFFF"/>
                </a:solidFill>
              </a:rPr>
              <a:t>Participants all self identified as ‘working-class’ and were asked about their early course experiences and what they found helpful in supporting their identities as learners. </a:t>
            </a:r>
          </a:p>
          <a:p>
            <a:r>
              <a:rPr lang="en-GB" sz="2200" dirty="0">
                <a:solidFill>
                  <a:srgbClr val="FFFFFF"/>
                </a:solidFill>
              </a:rPr>
              <a:t>Data constitute reflexive accounts that exemplify participants’ complex lived experiences (Flyvberg, 2006). My theoretical interests in social difference and pedagogy shaped the collection, and analysis, of data which were gathered half-way through and near the end of the year. </a:t>
            </a:r>
          </a:p>
        </p:txBody>
      </p:sp>
    </p:spTree>
    <p:extLst>
      <p:ext uri="{BB962C8B-B14F-4D97-AF65-F5344CB8AC3E}">
        <p14:creationId xmlns:p14="http://schemas.microsoft.com/office/powerpoint/2010/main" val="2508682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FEEB2143-47F5-46AA-AEE5-6279E0F29C06}"/>
              </a:ext>
            </a:extLst>
          </p:cNvPr>
          <p:cNvPicPr>
            <a:picLocks noChangeAspect="1"/>
          </p:cNvPicPr>
          <p:nvPr/>
        </p:nvPicPr>
        <p:blipFill rotWithShape="1">
          <a:blip r:embed="rId2">
            <a:alphaModFix amt="40000"/>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0158B0EC-CA27-46DC-B59C-4B32B7AA48CA}"/>
              </a:ext>
            </a:extLst>
          </p:cNvPr>
          <p:cNvSpPr>
            <a:spLocks noGrp="1"/>
          </p:cNvSpPr>
          <p:nvPr>
            <p:ph type="title"/>
          </p:nvPr>
        </p:nvSpPr>
        <p:spPr>
          <a:xfrm>
            <a:off x="1023870" y="702156"/>
            <a:ext cx="10144260" cy="1013800"/>
          </a:xfrm>
        </p:spPr>
        <p:txBody>
          <a:bodyPr>
            <a:normAutofit/>
          </a:bodyPr>
          <a:lstStyle/>
          <a:p>
            <a:r>
              <a:rPr lang="en-GB" dirty="0">
                <a:solidFill>
                  <a:schemeClr val="tx1"/>
                </a:solidFill>
              </a:rPr>
              <a:t>Belonging and disclosure - gender</a:t>
            </a:r>
          </a:p>
        </p:txBody>
      </p:sp>
      <p:sp>
        <p:nvSpPr>
          <p:cNvPr id="5" name="Content Placeholder 4">
            <a:extLst>
              <a:ext uri="{FF2B5EF4-FFF2-40B4-BE49-F238E27FC236}">
                <a16:creationId xmlns:a16="http://schemas.microsoft.com/office/drawing/2014/main" id="{AAC67284-EB6F-4658-B512-2CF402B23958}"/>
              </a:ext>
            </a:extLst>
          </p:cNvPr>
          <p:cNvSpPr>
            <a:spLocks noGrp="1"/>
          </p:cNvSpPr>
          <p:nvPr>
            <p:ph idx="1"/>
          </p:nvPr>
        </p:nvSpPr>
        <p:spPr>
          <a:xfrm>
            <a:off x="965199" y="2180496"/>
            <a:ext cx="10261602" cy="3678303"/>
          </a:xfrm>
        </p:spPr>
        <p:txBody>
          <a:bodyPr>
            <a:normAutofit/>
          </a:bodyPr>
          <a:lstStyle/>
          <a:p>
            <a:r>
              <a:rPr lang="en-GB" sz="2400" dirty="0"/>
              <a:t>“</a:t>
            </a:r>
            <a:r>
              <a:rPr lang="en-GB" sz="2400" i="1" dirty="0"/>
              <a:t>My first thought (on induction day) was, ‘where are all the men?’…I know one guy who left the course because he just felt out of place, I mean, there was only three of us (men)… at the start.</a:t>
            </a:r>
          </a:p>
          <a:p>
            <a:endParaRPr lang="en-GB" sz="2400" dirty="0"/>
          </a:p>
          <a:p>
            <a:r>
              <a:rPr lang="en-GB" sz="2400" dirty="0"/>
              <a:t> Participants were gender conscious of classrooms unsettled by gender division and their own uncertain positions within them, raising fundamental questions about belonging. These were marked with an acute awareness – often for the first time – of ‘being different’. </a:t>
            </a:r>
          </a:p>
        </p:txBody>
      </p:sp>
    </p:spTree>
    <p:extLst>
      <p:ext uri="{BB962C8B-B14F-4D97-AF65-F5344CB8AC3E}">
        <p14:creationId xmlns:p14="http://schemas.microsoft.com/office/powerpoint/2010/main" val="18054014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3.xml><?xml version="1.0" encoding="utf-8"?>
<ds:datastoreItem xmlns:ds="http://schemas.openxmlformats.org/officeDocument/2006/customXml" ds:itemID="{3A6D3478-2986-4664-940C-67E0CAA21E04}">
  <ds:schemaRefs>
    <ds:schemaRef ds:uri="http://schemas.microsoft.com/office/2006/documentManagement/types"/>
    <ds:schemaRef ds:uri="http://purl.org/dc/terms/"/>
    <ds:schemaRef ds:uri="http://www.w3.org/XML/1998/namespace"/>
    <ds:schemaRef ds:uri="71af3243-3dd4-4a8d-8c0d-dd76da1f02a5"/>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otalTime>36187</TotalTime>
  <Words>1820</Words>
  <Application>Microsoft Office PowerPoint</Application>
  <PresentationFormat>Widescreen</PresentationFormat>
  <Paragraphs>97</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Franklin Gothic Book</vt:lpstr>
      <vt:lpstr>Franklin Gothic Demi</vt:lpstr>
      <vt:lpstr>Gill Sans MT</vt:lpstr>
      <vt:lpstr>Rockwell</vt:lpstr>
      <vt:lpstr>Verdana</vt:lpstr>
      <vt:lpstr>Wingdings 2</vt:lpstr>
      <vt:lpstr>DividendVTI</vt:lpstr>
      <vt:lpstr>“Where are all the men?”                                      Working-class male students and care-based degrees </vt:lpstr>
      <vt:lpstr>PowerPoint Presentation</vt:lpstr>
      <vt:lpstr>Made for the  trade?</vt:lpstr>
      <vt:lpstr>Masculinities and the male:  Biological and cultural traits that are commonly although not exclusively, associated, with the male  A social construction and linked to the contexts into which individuals are embedded  Differs both locationally and temporarily across history   Key aspects of dominant masculinity have remained over a thousand years   Masculinity is not monolithic   </vt:lpstr>
      <vt:lpstr>Literature</vt:lpstr>
      <vt:lpstr>PowerPoint Presentation</vt:lpstr>
      <vt:lpstr>What about social-class and care-based degrees? </vt:lpstr>
      <vt:lpstr>Research Background</vt:lpstr>
      <vt:lpstr>Belonging and disclosure - gender</vt:lpstr>
      <vt:lpstr>PowerPoint Presentation</vt:lpstr>
      <vt:lpstr>Participation in the classroom:  trespassing and transgression</vt:lpstr>
      <vt:lpstr>Discussion</vt:lpstr>
      <vt:lpstr>Key  takeaways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all the men?”                                      Working-class male students and care-based degrees</dc:title>
  <dc:creator>Craig Johnston</dc:creator>
  <cp:lastModifiedBy>Craig Johnston</cp:lastModifiedBy>
  <cp:revision>10</cp:revision>
  <dcterms:created xsi:type="dcterms:W3CDTF">2021-03-16T22:02:20Z</dcterms:created>
  <dcterms:modified xsi:type="dcterms:W3CDTF">2024-11-08T10:04:43Z</dcterms:modified>
</cp:coreProperties>
</file>