
<file path=[Content_Types].xml><?xml version="1.0" encoding="utf-8"?>
<Types xmlns="http://schemas.openxmlformats.org/package/2006/content-types">
  <Default Extension="gif" ContentType="image/gi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1" r:id="rId4"/>
    <p:sldId id="258" r:id="rId5"/>
    <p:sldId id="262" r:id="rId6"/>
    <p:sldId id="263" r:id="rId7"/>
    <p:sldId id="264" r:id="rId8"/>
    <p:sldId id="265" r:id="rId9"/>
    <p:sldId id="280" r:id="rId10"/>
    <p:sldId id="266" r:id="rId11"/>
    <p:sldId id="272" r:id="rId12"/>
    <p:sldId id="276" r:id="rId13"/>
    <p:sldId id="267" r:id="rId14"/>
    <p:sldId id="277" r:id="rId15"/>
    <p:sldId id="278" r:id="rId16"/>
    <p:sldId id="269" r:id="rId17"/>
    <p:sldId id="281" r:id="rId18"/>
    <p:sldId id="274" r:id="rId19"/>
    <p:sldId id="273" r:id="rId20"/>
    <p:sldId id="283" r:id="rId21"/>
    <p:sldId id="282" r:id="rId22"/>
    <p:sldId id="25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3870" autoAdjust="0"/>
  </p:normalViewPr>
  <p:slideViewPr>
    <p:cSldViewPr snapToGrid="0">
      <p:cViewPr varScale="1">
        <p:scale>
          <a:sx n="65" d="100"/>
          <a:sy n="65"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AB28A3-2B0B-4D18-B51D-9ADF2D85A062}" type="doc">
      <dgm:prSet loTypeId="urn:microsoft.com/office/officeart/2005/8/layout/hProcess9" loCatId="process" qsTypeId="urn:microsoft.com/office/officeart/2005/8/quickstyle/simple1" qsCatId="simple" csTypeId="urn:microsoft.com/office/officeart/2005/8/colors/accent1_2" csCatId="accent1" phldr="1"/>
      <dgm:spPr/>
    </dgm:pt>
    <dgm:pt modelId="{446AA0D4-BA14-4CE5-B1F6-04649D57C182}">
      <dgm:prSet phldrT="[Text]" custT="1"/>
      <dgm:spPr/>
      <dgm:t>
        <a:bodyPr/>
        <a:lstStyle/>
        <a:p>
          <a:r>
            <a:rPr lang="en-GB" sz="1200"/>
            <a:t>Knowledge of mortgage markets, access to speacialised software, payslip websites, victim-targeting</a:t>
          </a:r>
        </a:p>
      </dgm:t>
    </dgm:pt>
    <dgm:pt modelId="{D64A569B-EDA9-42A0-875C-4621E2D4DEC0}" type="parTrans" cxnId="{ACBBE87F-F0D9-4272-97F3-F19856D34FE0}">
      <dgm:prSet/>
      <dgm:spPr/>
      <dgm:t>
        <a:bodyPr/>
        <a:lstStyle/>
        <a:p>
          <a:endParaRPr lang="en-GB"/>
        </a:p>
      </dgm:t>
    </dgm:pt>
    <dgm:pt modelId="{E77C08CC-3467-4248-8EBF-390CE201AD7A}" type="sibTrans" cxnId="{ACBBE87F-F0D9-4272-97F3-F19856D34FE0}">
      <dgm:prSet/>
      <dgm:spPr/>
      <dgm:t>
        <a:bodyPr/>
        <a:lstStyle/>
        <a:p>
          <a:endParaRPr lang="en-GB"/>
        </a:p>
      </dgm:t>
    </dgm:pt>
    <dgm:pt modelId="{D052A8F0-3A78-4E85-B6FD-E9219649FA5F}">
      <dgm:prSet phldrT="[Text]" custT="1"/>
      <dgm:spPr/>
      <dgm:t>
        <a:bodyPr/>
        <a:lstStyle/>
        <a:p>
          <a:r>
            <a:rPr lang="en-GB" sz="1200" dirty="0"/>
            <a:t>Local bad character referral, recruitment, complicity with other enablers</a:t>
          </a:r>
        </a:p>
      </dgm:t>
    </dgm:pt>
    <dgm:pt modelId="{9C2F0885-88CA-4D74-B1B1-FB111D60CC66}" type="parTrans" cxnId="{D9444691-97B4-4E50-A29D-E7AFCEF7DF3A}">
      <dgm:prSet/>
      <dgm:spPr/>
      <dgm:t>
        <a:bodyPr/>
        <a:lstStyle/>
        <a:p>
          <a:endParaRPr lang="en-GB"/>
        </a:p>
      </dgm:t>
    </dgm:pt>
    <dgm:pt modelId="{DF524F7A-8533-4E41-82A3-DC947F0129E1}" type="sibTrans" cxnId="{D9444691-97B4-4E50-A29D-E7AFCEF7DF3A}">
      <dgm:prSet/>
      <dgm:spPr/>
      <dgm:t>
        <a:bodyPr/>
        <a:lstStyle/>
        <a:p>
          <a:endParaRPr lang="en-GB"/>
        </a:p>
      </dgm:t>
    </dgm:pt>
    <dgm:pt modelId="{9730A17F-C705-4A16-B946-520D6BABFCCE}">
      <dgm:prSet phldrT="[Text]" custT="1"/>
      <dgm:spPr/>
      <dgm:t>
        <a:bodyPr/>
        <a:lstStyle/>
        <a:p>
          <a:r>
            <a:rPr lang="en-GB" sz="1200"/>
            <a:t>Absence of capable guardian, criminogenic culture within firms</a:t>
          </a:r>
        </a:p>
      </dgm:t>
    </dgm:pt>
    <dgm:pt modelId="{85E3452A-C3A6-4716-BD39-46BD856C3900}" type="parTrans" cxnId="{EF6410F8-7696-4F38-B4A5-0F211B66BBC4}">
      <dgm:prSet/>
      <dgm:spPr/>
      <dgm:t>
        <a:bodyPr/>
        <a:lstStyle/>
        <a:p>
          <a:endParaRPr lang="en-GB"/>
        </a:p>
      </dgm:t>
    </dgm:pt>
    <dgm:pt modelId="{6FFDF118-BAEE-4987-BB26-8B004A2170B6}" type="sibTrans" cxnId="{EF6410F8-7696-4F38-B4A5-0F211B66BBC4}">
      <dgm:prSet/>
      <dgm:spPr/>
      <dgm:t>
        <a:bodyPr/>
        <a:lstStyle/>
        <a:p>
          <a:endParaRPr lang="en-GB"/>
        </a:p>
      </dgm:t>
    </dgm:pt>
    <dgm:pt modelId="{779AB8E0-7042-4F5A-95F4-FDDAF3D4E973}">
      <dgm:prSet custT="1"/>
      <dgm:spPr/>
      <dgm:t>
        <a:bodyPr/>
        <a:lstStyle/>
        <a:p>
          <a:r>
            <a:rPr lang="en-GB" sz="1200" dirty="0"/>
            <a:t>Organisational dynamics, primary, and secondary</a:t>
          </a:r>
        </a:p>
      </dgm:t>
    </dgm:pt>
    <dgm:pt modelId="{FBAEBE06-0F23-41F2-86B4-2F08EFCC2C28}" type="parTrans" cxnId="{4F453CDA-C19C-4C3F-8660-E09310CB73D7}">
      <dgm:prSet/>
      <dgm:spPr/>
      <dgm:t>
        <a:bodyPr/>
        <a:lstStyle/>
        <a:p>
          <a:endParaRPr lang="en-GB"/>
        </a:p>
      </dgm:t>
    </dgm:pt>
    <dgm:pt modelId="{0BD8F2CB-6234-422D-998D-0ECBBD9C2C22}" type="sibTrans" cxnId="{4F453CDA-C19C-4C3F-8660-E09310CB73D7}">
      <dgm:prSet/>
      <dgm:spPr/>
      <dgm:t>
        <a:bodyPr/>
        <a:lstStyle/>
        <a:p>
          <a:endParaRPr lang="en-GB"/>
        </a:p>
      </dgm:t>
    </dgm:pt>
    <dgm:pt modelId="{12F7A212-A81D-476E-B3A8-B785FFDCD6EC}" type="pres">
      <dgm:prSet presAssocID="{C4AB28A3-2B0B-4D18-B51D-9ADF2D85A062}" presName="CompostProcess" presStyleCnt="0">
        <dgm:presLayoutVars>
          <dgm:dir/>
          <dgm:resizeHandles val="exact"/>
        </dgm:presLayoutVars>
      </dgm:prSet>
      <dgm:spPr/>
    </dgm:pt>
    <dgm:pt modelId="{731BA52C-7AEE-4723-B7EB-6CD74704ED80}" type="pres">
      <dgm:prSet presAssocID="{C4AB28A3-2B0B-4D18-B51D-9ADF2D85A062}" presName="arrow" presStyleLbl="bgShp" presStyleIdx="0" presStyleCnt="1" custLinFactNeighborX="0" custLinFactNeighborY="0"/>
      <dgm:spPr/>
    </dgm:pt>
    <dgm:pt modelId="{1E9E6D71-ACFF-4191-813B-F53BD3719B9F}" type="pres">
      <dgm:prSet presAssocID="{C4AB28A3-2B0B-4D18-B51D-9ADF2D85A062}" presName="linearProcess" presStyleCnt="0"/>
      <dgm:spPr/>
    </dgm:pt>
    <dgm:pt modelId="{2BF26EA0-763E-49D9-8650-F7C695A39F9C}" type="pres">
      <dgm:prSet presAssocID="{446AA0D4-BA14-4CE5-B1F6-04649D57C182}" presName="textNode" presStyleLbl="node1" presStyleIdx="0" presStyleCnt="4" custLinFactNeighborX="37374">
        <dgm:presLayoutVars>
          <dgm:bulletEnabled val="1"/>
        </dgm:presLayoutVars>
      </dgm:prSet>
      <dgm:spPr/>
    </dgm:pt>
    <dgm:pt modelId="{B71EF813-8D9B-4908-9F53-627FC49D8BA8}" type="pres">
      <dgm:prSet presAssocID="{E77C08CC-3467-4248-8EBF-390CE201AD7A}" presName="sibTrans" presStyleCnt="0"/>
      <dgm:spPr/>
    </dgm:pt>
    <dgm:pt modelId="{191F41D4-4C7B-40BC-88FF-9316C622020A}" type="pres">
      <dgm:prSet presAssocID="{D052A8F0-3A78-4E85-B6FD-E9219649FA5F}" presName="textNode" presStyleLbl="node1" presStyleIdx="1" presStyleCnt="4">
        <dgm:presLayoutVars>
          <dgm:bulletEnabled val="1"/>
        </dgm:presLayoutVars>
      </dgm:prSet>
      <dgm:spPr/>
    </dgm:pt>
    <dgm:pt modelId="{6B8AA70C-FF74-4793-B3AB-5C87A6DA2358}" type="pres">
      <dgm:prSet presAssocID="{DF524F7A-8533-4E41-82A3-DC947F0129E1}" presName="sibTrans" presStyleCnt="0"/>
      <dgm:spPr/>
    </dgm:pt>
    <dgm:pt modelId="{863631DF-3E15-4D8F-93A7-CCB572E1AC4A}" type="pres">
      <dgm:prSet presAssocID="{779AB8E0-7042-4F5A-95F4-FDDAF3D4E973}" presName="textNode" presStyleLbl="node1" presStyleIdx="2" presStyleCnt="4">
        <dgm:presLayoutVars>
          <dgm:bulletEnabled val="1"/>
        </dgm:presLayoutVars>
      </dgm:prSet>
      <dgm:spPr/>
    </dgm:pt>
    <dgm:pt modelId="{9B5E2C14-5A5B-4FCA-95B9-EFEB273C402F}" type="pres">
      <dgm:prSet presAssocID="{0BD8F2CB-6234-422D-998D-0ECBBD9C2C22}" presName="sibTrans" presStyleCnt="0"/>
      <dgm:spPr/>
    </dgm:pt>
    <dgm:pt modelId="{ABBF28A8-53EF-4760-ACF9-9AE9F1F77BE6}" type="pres">
      <dgm:prSet presAssocID="{9730A17F-C705-4A16-B946-520D6BABFCCE}" presName="textNode" presStyleLbl="node1" presStyleIdx="3" presStyleCnt="4" custLinFactNeighborX="51025" custLinFactNeighborY="-3163">
        <dgm:presLayoutVars>
          <dgm:bulletEnabled val="1"/>
        </dgm:presLayoutVars>
      </dgm:prSet>
      <dgm:spPr/>
    </dgm:pt>
  </dgm:ptLst>
  <dgm:cxnLst>
    <dgm:cxn modelId="{ACBBE87F-F0D9-4272-97F3-F19856D34FE0}" srcId="{C4AB28A3-2B0B-4D18-B51D-9ADF2D85A062}" destId="{446AA0D4-BA14-4CE5-B1F6-04649D57C182}" srcOrd="0" destOrd="0" parTransId="{D64A569B-EDA9-42A0-875C-4621E2D4DEC0}" sibTransId="{E77C08CC-3467-4248-8EBF-390CE201AD7A}"/>
    <dgm:cxn modelId="{D9444691-97B4-4E50-A29D-E7AFCEF7DF3A}" srcId="{C4AB28A3-2B0B-4D18-B51D-9ADF2D85A062}" destId="{D052A8F0-3A78-4E85-B6FD-E9219649FA5F}" srcOrd="1" destOrd="0" parTransId="{9C2F0885-88CA-4D74-B1B1-FB111D60CC66}" sibTransId="{DF524F7A-8533-4E41-82A3-DC947F0129E1}"/>
    <dgm:cxn modelId="{0674D991-8786-48EE-A78E-1428B48DD12B}" type="presOf" srcId="{D052A8F0-3A78-4E85-B6FD-E9219649FA5F}" destId="{191F41D4-4C7B-40BC-88FF-9316C622020A}" srcOrd="0" destOrd="0" presId="urn:microsoft.com/office/officeart/2005/8/layout/hProcess9"/>
    <dgm:cxn modelId="{2DD80296-D680-4ECC-AE67-F47C563962B1}" type="presOf" srcId="{C4AB28A3-2B0B-4D18-B51D-9ADF2D85A062}" destId="{12F7A212-A81D-476E-B3A8-B785FFDCD6EC}" srcOrd="0" destOrd="0" presId="urn:microsoft.com/office/officeart/2005/8/layout/hProcess9"/>
    <dgm:cxn modelId="{D7D6D2C6-55E7-4DA2-8982-F9A2F819011E}" type="presOf" srcId="{779AB8E0-7042-4F5A-95F4-FDDAF3D4E973}" destId="{863631DF-3E15-4D8F-93A7-CCB572E1AC4A}" srcOrd="0" destOrd="0" presId="urn:microsoft.com/office/officeart/2005/8/layout/hProcess9"/>
    <dgm:cxn modelId="{F1074DD3-55FF-4730-97BF-6F718396CBBD}" type="presOf" srcId="{446AA0D4-BA14-4CE5-B1F6-04649D57C182}" destId="{2BF26EA0-763E-49D9-8650-F7C695A39F9C}" srcOrd="0" destOrd="0" presId="urn:microsoft.com/office/officeart/2005/8/layout/hProcess9"/>
    <dgm:cxn modelId="{4F453CDA-C19C-4C3F-8660-E09310CB73D7}" srcId="{C4AB28A3-2B0B-4D18-B51D-9ADF2D85A062}" destId="{779AB8E0-7042-4F5A-95F4-FDDAF3D4E973}" srcOrd="2" destOrd="0" parTransId="{FBAEBE06-0F23-41F2-86B4-2F08EFCC2C28}" sibTransId="{0BD8F2CB-6234-422D-998D-0ECBBD9C2C22}"/>
    <dgm:cxn modelId="{333048EB-FECB-4F2F-AB70-754F35FF7040}" type="presOf" srcId="{9730A17F-C705-4A16-B946-520D6BABFCCE}" destId="{ABBF28A8-53EF-4760-ACF9-9AE9F1F77BE6}" srcOrd="0" destOrd="0" presId="urn:microsoft.com/office/officeart/2005/8/layout/hProcess9"/>
    <dgm:cxn modelId="{EF6410F8-7696-4F38-B4A5-0F211B66BBC4}" srcId="{C4AB28A3-2B0B-4D18-B51D-9ADF2D85A062}" destId="{9730A17F-C705-4A16-B946-520D6BABFCCE}" srcOrd="3" destOrd="0" parTransId="{85E3452A-C3A6-4716-BD39-46BD856C3900}" sibTransId="{6FFDF118-BAEE-4987-BB26-8B004A2170B6}"/>
    <dgm:cxn modelId="{2DBFA732-4E84-4366-8CB7-38703D6ABDD1}" type="presParOf" srcId="{12F7A212-A81D-476E-B3A8-B785FFDCD6EC}" destId="{731BA52C-7AEE-4723-B7EB-6CD74704ED80}" srcOrd="0" destOrd="0" presId="urn:microsoft.com/office/officeart/2005/8/layout/hProcess9"/>
    <dgm:cxn modelId="{3EB95A79-8FC5-4D05-9C13-FE03F4B454F4}" type="presParOf" srcId="{12F7A212-A81D-476E-B3A8-B785FFDCD6EC}" destId="{1E9E6D71-ACFF-4191-813B-F53BD3719B9F}" srcOrd="1" destOrd="0" presId="urn:microsoft.com/office/officeart/2005/8/layout/hProcess9"/>
    <dgm:cxn modelId="{5C051366-89A8-4A62-956C-CAF8EAE7CD3B}" type="presParOf" srcId="{1E9E6D71-ACFF-4191-813B-F53BD3719B9F}" destId="{2BF26EA0-763E-49D9-8650-F7C695A39F9C}" srcOrd="0" destOrd="0" presId="urn:microsoft.com/office/officeart/2005/8/layout/hProcess9"/>
    <dgm:cxn modelId="{3140AC69-4E14-4031-87B2-ED2DEEF0E41C}" type="presParOf" srcId="{1E9E6D71-ACFF-4191-813B-F53BD3719B9F}" destId="{B71EF813-8D9B-4908-9F53-627FC49D8BA8}" srcOrd="1" destOrd="0" presId="urn:microsoft.com/office/officeart/2005/8/layout/hProcess9"/>
    <dgm:cxn modelId="{21627A38-030F-454F-8FE1-CDD6F1AAA54D}" type="presParOf" srcId="{1E9E6D71-ACFF-4191-813B-F53BD3719B9F}" destId="{191F41D4-4C7B-40BC-88FF-9316C622020A}" srcOrd="2" destOrd="0" presId="urn:microsoft.com/office/officeart/2005/8/layout/hProcess9"/>
    <dgm:cxn modelId="{C27FE4D3-6186-4049-974D-D0AAC45455B9}" type="presParOf" srcId="{1E9E6D71-ACFF-4191-813B-F53BD3719B9F}" destId="{6B8AA70C-FF74-4793-B3AB-5C87A6DA2358}" srcOrd="3" destOrd="0" presId="urn:microsoft.com/office/officeart/2005/8/layout/hProcess9"/>
    <dgm:cxn modelId="{3F6657AA-16F6-4631-A7A0-05EB9A27315B}" type="presParOf" srcId="{1E9E6D71-ACFF-4191-813B-F53BD3719B9F}" destId="{863631DF-3E15-4D8F-93A7-CCB572E1AC4A}" srcOrd="4" destOrd="0" presId="urn:microsoft.com/office/officeart/2005/8/layout/hProcess9"/>
    <dgm:cxn modelId="{7C42AB30-258A-4FBE-A727-1089990A44CC}" type="presParOf" srcId="{1E9E6D71-ACFF-4191-813B-F53BD3719B9F}" destId="{9B5E2C14-5A5B-4FCA-95B9-EFEB273C402F}" srcOrd="5" destOrd="0" presId="urn:microsoft.com/office/officeart/2005/8/layout/hProcess9"/>
    <dgm:cxn modelId="{5118D92F-E362-4B7C-A47F-3E1ED17F198B}" type="presParOf" srcId="{1E9E6D71-ACFF-4191-813B-F53BD3719B9F}" destId="{ABBF28A8-53EF-4760-ACF9-9AE9F1F77BE6}"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F69ADE-8986-4416-BC35-084B1BAD57A8}" type="doc">
      <dgm:prSet loTypeId="urn:microsoft.com/office/officeart/2005/8/layout/hProcess9" loCatId="process" qsTypeId="urn:microsoft.com/office/officeart/2005/8/quickstyle/simple1" qsCatId="simple" csTypeId="urn:microsoft.com/office/officeart/2005/8/colors/accent1_2" csCatId="accent1" phldr="1"/>
      <dgm:spPr/>
    </dgm:pt>
    <dgm:pt modelId="{DAFD0F0A-0B62-4BB8-9958-0D3F361F8E39}">
      <dgm:prSet phldrT="[Text]" custT="1"/>
      <dgm:spPr/>
      <dgm:t>
        <a:bodyPr/>
        <a:lstStyle/>
        <a:p>
          <a:r>
            <a:rPr lang="en-GB" sz="1200"/>
            <a:t>Act 2: Application supported by payslips, accountant reference</a:t>
          </a:r>
        </a:p>
      </dgm:t>
    </dgm:pt>
    <dgm:pt modelId="{38ED6E62-F4C9-41D4-A61F-3A94581C2128}" type="parTrans" cxnId="{DB770761-2723-4EFB-8242-B49A50232EA2}">
      <dgm:prSet/>
      <dgm:spPr/>
      <dgm:t>
        <a:bodyPr/>
        <a:lstStyle/>
        <a:p>
          <a:endParaRPr lang="en-GB"/>
        </a:p>
      </dgm:t>
    </dgm:pt>
    <dgm:pt modelId="{303A34FC-396E-4200-A5F3-935D4A803094}" type="sibTrans" cxnId="{DB770761-2723-4EFB-8242-B49A50232EA2}">
      <dgm:prSet/>
      <dgm:spPr/>
      <dgm:t>
        <a:bodyPr/>
        <a:lstStyle/>
        <a:p>
          <a:endParaRPr lang="en-GB"/>
        </a:p>
      </dgm:t>
    </dgm:pt>
    <dgm:pt modelId="{D82070CB-4A71-413C-BD57-AC95D74EE34F}">
      <dgm:prSet phldrT="[Text]" custT="1"/>
      <dgm:spPr/>
      <dgm:t>
        <a:bodyPr/>
        <a:lstStyle/>
        <a:p>
          <a:r>
            <a:rPr lang="en-GB" sz="1200" dirty="0"/>
            <a:t>Act 3: Counter  enquiries raised, provide supplemental false statements, documents</a:t>
          </a:r>
        </a:p>
      </dgm:t>
    </dgm:pt>
    <dgm:pt modelId="{350232C3-90F4-47B2-BFF7-42E3BF013A78}" type="parTrans" cxnId="{20BE6358-0799-42F0-A0DE-25DB64C2BC28}">
      <dgm:prSet/>
      <dgm:spPr/>
      <dgm:t>
        <a:bodyPr/>
        <a:lstStyle/>
        <a:p>
          <a:endParaRPr lang="en-GB"/>
        </a:p>
      </dgm:t>
    </dgm:pt>
    <dgm:pt modelId="{0C318377-10B3-46A8-9666-5D3A9E6A7679}" type="sibTrans" cxnId="{20BE6358-0799-42F0-A0DE-25DB64C2BC28}">
      <dgm:prSet/>
      <dgm:spPr/>
      <dgm:t>
        <a:bodyPr/>
        <a:lstStyle/>
        <a:p>
          <a:endParaRPr lang="en-GB"/>
        </a:p>
      </dgm:t>
    </dgm:pt>
    <dgm:pt modelId="{17DCC525-55AA-4184-9FA7-D571828F148D}">
      <dgm:prSet phldrT="[Text]" custT="1"/>
      <dgm:spPr/>
      <dgm:t>
        <a:bodyPr/>
        <a:lstStyle/>
        <a:p>
          <a:r>
            <a:rPr lang="en-GB" sz="1200"/>
            <a:t>Act 1: Victim targeting, coordinate enablers, identify underwriting weaknesses</a:t>
          </a:r>
        </a:p>
      </dgm:t>
    </dgm:pt>
    <dgm:pt modelId="{4A25353D-5F70-47CF-996D-7A063BF12A37}" type="sibTrans" cxnId="{71F365FC-BB4D-4568-9828-030CC9A35FA1}">
      <dgm:prSet/>
      <dgm:spPr/>
      <dgm:t>
        <a:bodyPr/>
        <a:lstStyle/>
        <a:p>
          <a:endParaRPr lang="en-GB"/>
        </a:p>
      </dgm:t>
    </dgm:pt>
    <dgm:pt modelId="{5DA2C5AC-3FBF-4B99-8770-370569E73123}" type="parTrans" cxnId="{71F365FC-BB4D-4568-9828-030CC9A35FA1}">
      <dgm:prSet/>
      <dgm:spPr/>
      <dgm:t>
        <a:bodyPr/>
        <a:lstStyle/>
        <a:p>
          <a:endParaRPr lang="en-GB"/>
        </a:p>
      </dgm:t>
    </dgm:pt>
    <dgm:pt modelId="{8F8B758C-E9F0-48CE-8DA6-E0A1E20B2205}">
      <dgm:prSet custT="1"/>
      <dgm:spPr/>
      <dgm:t>
        <a:bodyPr/>
        <a:lstStyle/>
        <a:p>
          <a:r>
            <a:rPr lang="en-GB" sz="1200" dirty="0"/>
            <a:t>Act 4: Completion or crime displacement and repeat</a:t>
          </a:r>
        </a:p>
      </dgm:t>
    </dgm:pt>
    <dgm:pt modelId="{7B8521EC-FFA5-4381-8EC2-57B78CBBC3A3}" type="parTrans" cxnId="{F31D4C27-A6CC-4525-B0FD-BC44F8E65B35}">
      <dgm:prSet/>
      <dgm:spPr/>
      <dgm:t>
        <a:bodyPr/>
        <a:lstStyle/>
        <a:p>
          <a:endParaRPr lang="en-GB"/>
        </a:p>
      </dgm:t>
    </dgm:pt>
    <dgm:pt modelId="{1B9411CC-E1BC-4167-85A2-F9D322D08F3B}" type="sibTrans" cxnId="{F31D4C27-A6CC-4525-B0FD-BC44F8E65B35}">
      <dgm:prSet/>
      <dgm:spPr/>
      <dgm:t>
        <a:bodyPr/>
        <a:lstStyle/>
        <a:p>
          <a:endParaRPr lang="en-GB"/>
        </a:p>
      </dgm:t>
    </dgm:pt>
    <dgm:pt modelId="{978F9560-7B19-4A0F-B47F-E62D11CFD5DC}" type="pres">
      <dgm:prSet presAssocID="{B6F69ADE-8986-4416-BC35-084B1BAD57A8}" presName="CompostProcess" presStyleCnt="0">
        <dgm:presLayoutVars>
          <dgm:dir/>
          <dgm:resizeHandles val="exact"/>
        </dgm:presLayoutVars>
      </dgm:prSet>
      <dgm:spPr/>
    </dgm:pt>
    <dgm:pt modelId="{5CA128D6-2207-4509-AE53-0E67DA618F8F}" type="pres">
      <dgm:prSet presAssocID="{B6F69ADE-8986-4416-BC35-084B1BAD57A8}" presName="arrow" presStyleLbl="bgShp" presStyleIdx="0" presStyleCnt="1"/>
      <dgm:spPr/>
    </dgm:pt>
    <dgm:pt modelId="{CD13306C-5423-41D3-9C66-9B4ACC3E60BD}" type="pres">
      <dgm:prSet presAssocID="{B6F69ADE-8986-4416-BC35-084B1BAD57A8}" presName="linearProcess" presStyleCnt="0"/>
      <dgm:spPr/>
    </dgm:pt>
    <dgm:pt modelId="{7EA3CA7A-AC21-46DA-9818-BC347AE537C6}" type="pres">
      <dgm:prSet presAssocID="{17DCC525-55AA-4184-9FA7-D571828F148D}" presName="textNode" presStyleLbl="node1" presStyleIdx="0" presStyleCnt="4">
        <dgm:presLayoutVars>
          <dgm:bulletEnabled val="1"/>
        </dgm:presLayoutVars>
      </dgm:prSet>
      <dgm:spPr/>
    </dgm:pt>
    <dgm:pt modelId="{AB1E2578-B149-4564-8046-62AA89E9348E}" type="pres">
      <dgm:prSet presAssocID="{4A25353D-5F70-47CF-996D-7A063BF12A37}" presName="sibTrans" presStyleCnt="0"/>
      <dgm:spPr/>
    </dgm:pt>
    <dgm:pt modelId="{ED79769B-6F3D-4332-A2BB-E41CB1368A1A}" type="pres">
      <dgm:prSet presAssocID="{DAFD0F0A-0B62-4BB8-9958-0D3F361F8E39}" presName="textNode" presStyleLbl="node1" presStyleIdx="1" presStyleCnt="4">
        <dgm:presLayoutVars>
          <dgm:bulletEnabled val="1"/>
        </dgm:presLayoutVars>
      </dgm:prSet>
      <dgm:spPr/>
    </dgm:pt>
    <dgm:pt modelId="{4E08D8B3-731B-4326-BE29-4F0F71955DE8}" type="pres">
      <dgm:prSet presAssocID="{303A34FC-396E-4200-A5F3-935D4A803094}" presName="sibTrans" presStyleCnt="0"/>
      <dgm:spPr/>
    </dgm:pt>
    <dgm:pt modelId="{981B9B04-6A60-46C1-B0CB-BF16615C61B3}" type="pres">
      <dgm:prSet presAssocID="{D82070CB-4A71-413C-BD57-AC95D74EE34F}" presName="textNode" presStyleLbl="node1" presStyleIdx="2" presStyleCnt="4">
        <dgm:presLayoutVars>
          <dgm:bulletEnabled val="1"/>
        </dgm:presLayoutVars>
      </dgm:prSet>
      <dgm:spPr/>
    </dgm:pt>
    <dgm:pt modelId="{E0FF0D71-9773-42BF-8F72-3524E22845E7}" type="pres">
      <dgm:prSet presAssocID="{0C318377-10B3-46A8-9666-5D3A9E6A7679}" presName="sibTrans" presStyleCnt="0"/>
      <dgm:spPr/>
    </dgm:pt>
    <dgm:pt modelId="{DE585467-80F8-4376-9D7A-D648F226A3A2}" type="pres">
      <dgm:prSet presAssocID="{8F8B758C-E9F0-48CE-8DA6-E0A1E20B2205}" presName="textNode" presStyleLbl="node1" presStyleIdx="3" presStyleCnt="4" custLinFactX="7432" custLinFactNeighborX="100000" custLinFactNeighborY="-6035">
        <dgm:presLayoutVars>
          <dgm:bulletEnabled val="1"/>
        </dgm:presLayoutVars>
      </dgm:prSet>
      <dgm:spPr/>
    </dgm:pt>
  </dgm:ptLst>
  <dgm:cxnLst>
    <dgm:cxn modelId="{F31D4C27-A6CC-4525-B0FD-BC44F8E65B35}" srcId="{B6F69ADE-8986-4416-BC35-084B1BAD57A8}" destId="{8F8B758C-E9F0-48CE-8DA6-E0A1E20B2205}" srcOrd="3" destOrd="0" parTransId="{7B8521EC-FFA5-4381-8EC2-57B78CBBC3A3}" sibTransId="{1B9411CC-E1BC-4167-85A2-F9D322D08F3B}"/>
    <dgm:cxn modelId="{DB770761-2723-4EFB-8242-B49A50232EA2}" srcId="{B6F69ADE-8986-4416-BC35-084B1BAD57A8}" destId="{DAFD0F0A-0B62-4BB8-9958-0D3F361F8E39}" srcOrd="1" destOrd="0" parTransId="{38ED6E62-F4C9-41D4-A61F-3A94581C2128}" sibTransId="{303A34FC-396E-4200-A5F3-935D4A803094}"/>
    <dgm:cxn modelId="{19591D66-FD65-4364-8D49-2A27279094DD}" type="presOf" srcId="{B6F69ADE-8986-4416-BC35-084B1BAD57A8}" destId="{978F9560-7B19-4A0F-B47F-E62D11CFD5DC}" srcOrd="0" destOrd="0" presId="urn:microsoft.com/office/officeart/2005/8/layout/hProcess9"/>
    <dgm:cxn modelId="{DEC1F86C-0E50-4329-A8E1-88949383C797}" type="presOf" srcId="{17DCC525-55AA-4184-9FA7-D571828F148D}" destId="{7EA3CA7A-AC21-46DA-9818-BC347AE537C6}" srcOrd="0" destOrd="0" presId="urn:microsoft.com/office/officeart/2005/8/layout/hProcess9"/>
    <dgm:cxn modelId="{2FDCFE50-1F74-41AA-B75A-C4D822ADD33F}" type="presOf" srcId="{8F8B758C-E9F0-48CE-8DA6-E0A1E20B2205}" destId="{DE585467-80F8-4376-9D7A-D648F226A3A2}" srcOrd="0" destOrd="0" presId="urn:microsoft.com/office/officeart/2005/8/layout/hProcess9"/>
    <dgm:cxn modelId="{20BE6358-0799-42F0-A0DE-25DB64C2BC28}" srcId="{B6F69ADE-8986-4416-BC35-084B1BAD57A8}" destId="{D82070CB-4A71-413C-BD57-AC95D74EE34F}" srcOrd="2" destOrd="0" parTransId="{350232C3-90F4-47B2-BFF7-42E3BF013A78}" sibTransId="{0C318377-10B3-46A8-9666-5D3A9E6A7679}"/>
    <dgm:cxn modelId="{5E013EA4-9A04-46D6-8951-D744BD0A6FF1}" type="presOf" srcId="{D82070CB-4A71-413C-BD57-AC95D74EE34F}" destId="{981B9B04-6A60-46C1-B0CB-BF16615C61B3}" srcOrd="0" destOrd="0" presId="urn:microsoft.com/office/officeart/2005/8/layout/hProcess9"/>
    <dgm:cxn modelId="{BD4DEEE3-2DDF-4C70-90CA-0EA90700B652}" type="presOf" srcId="{DAFD0F0A-0B62-4BB8-9958-0D3F361F8E39}" destId="{ED79769B-6F3D-4332-A2BB-E41CB1368A1A}" srcOrd="0" destOrd="0" presId="urn:microsoft.com/office/officeart/2005/8/layout/hProcess9"/>
    <dgm:cxn modelId="{71F365FC-BB4D-4568-9828-030CC9A35FA1}" srcId="{B6F69ADE-8986-4416-BC35-084B1BAD57A8}" destId="{17DCC525-55AA-4184-9FA7-D571828F148D}" srcOrd="0" destOrd="0" parTransId="{5DA2C5AC-3FBF-4B99-8770-370569E73123}" sibTransId="{4A25353D-5F70-47CF-996D-7A063BF12A37}"/>
    <dgm:cxn modelId="{5F570741-5854-42BE-BB82-1D76B62C00A1}" type="presParOf" srcId="{978F9560-7B19-4A0F-B47F-E62D11CFD5DC}" destId="{5CA128D6-2207-4509-AE53-0E67DA618F8F}" srcOrd="0" destOrd="0" presId="urn:microsoft.com/office/officeart/2005/8/layout/hProcess9"/>
    <dgm:cxn modelId="{20A99E73-1593-4475-8B6C-ABA25B78C006}" type="presParOf" srcId="{978F9560-7B19-4A0F-B47F-E62D11CFD5DC}" destId="{CD13306C-5423-41D3-9C66-9B4ACC3E60BD}" srcOrd="1" destOrd="0" presId="urn:microsoft.com/office/officeart/2005/8/layout/hProcess9"/>
    <dgm:cxn modelId="{7786ADEC-E612-4BC3-82AA-4731616276CE}" type="presParOf" srcId="{CD13306C-5423-41D3-9C66-9B4ACC3E60BD}" destId="{7EA3CA7A-AC21-46DA-9818-BC347AE537C6}" srcOrd="0" destOrd="0" presId="urn:microsoft.com/office/officeart/2005/8/layout/hProcess9"/>
    <dgm:cxn modelId="{4FC1F7A9-161A-4B3C-87AE-4E097AAF9BAE}" type="presParOf" srcId="{CD13306C-5423-41D3-9C66-9B4ACC3E60BD}" destId="{AB1E2578-B149-4564-8046-62AA89E9348E}" srcOrd="1" destOrd="0" presId="urn:microsoft.com/office/officeart/2005/8/layout/hProcess9"/>
    <dgm:cxn modelId="{E8C7B044-8DD8-4481-A41D-18EA0686188E}" type="presParOf" srcId="{CD13306C-5423-41D3-9C66-9B4ACC3E60BD}" destId="{ED79769B-6F3D-4332-A2BB-E41CB1368A1A}" srcOrd="2" destOrd="0" presId="urn:microsoft.com/office/officeart/2005/8/layout/hProcess9"/>
    <dgm:cxn modelId="{C5C44753-713A-4885-9614-8FBD4428186D}" type="presParOf" srcId="{CD13306C-5423-41D3-9C66-9B4ACC3E60BD}" destId="{4E08D8B3-731B-4326-BE29-4F0F71955DE8}" srcOrd="3" destOrd="0" presId="urn:microsoft.com/office/officeart/2005/8/layout/hProcess9"/>
    <dgm:cxn modelId="{DC2A0689-1C72-499F-88B5-59E079F31946}" type="presParOf" srcId="{CD13306C-5423-41D3-9C66-9B4ACC3E60BD}" destId="{981B9B04-6A60-46C1-B0CB-BF16615C61B3}" srcOrd="4" destOrd="0" presId="urn:microsoft.com/office/officeart/2005/8/layout/hProcess9"/>
    <dgm:cxn modelId="{50F8328A-F094-48BB-A6B1-FE1E666DBBA2}" type="presParOf" srcId="{CD13306C-5423-41D3-9C66-9B4ACC3E60BD}" destId="{E0FF0D71-9773-42BF-8F72-3524E22845E7}" srcOrd="5" destOrd="0" presId="urn:microsoft.com/office/officeart/2005/8/layout/hProcess9"/>
    <dgm:cxn modelId="{39DA235D-B60E-43CC-BD7C-E9D719A9BBA7}" type="presParOf" srcId="{CD13306C-5423-41D3-9C66-9B4ACC3E60BD}" destId="{DE585467-80F8-4376-9D7A-D648F226A3A2}" srcOrd="6"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978CE8-2731-4F0B-B553-8F782AB6789D}" type="doc">
      <dgm:prSet loTypeId="urn:microsoft.com/office/officeart/2005/8/layout/hProcess9" loCatId="process" qsTypeId="urn:microsoft.com/office/officeart/2005/8/quickstyle/simple1" qsCatId="simple" csTypeId="urn:microsoft.com/office/officeart/2005/8/colors/accent1_2" csCatId="accent1" phldr="1"/>
      <dgm:spPr/>
    </dgm:pt>
    <dgm:pt modelId="{A6B66667-AAD6-4765-A28D-C48DCE7C67AD}">
      <dgm:prSet phldrT="[Text]" custT="1"/>
      <dgm:spPr/>
      <dgm:t>
        <a:bodyPr/>
        <a:lstStyle/>
        <a:p>
          <a:r>
            <a:rPr lang="en-GB" sz="1200"/>
            <a:t>Competition in the financial services market, prudential risk failures, and a defective securitisation model</a:t>
          </a:r>
        </a:p>
      </dgm:t>
    </dgm:pt>
    <dgm:pt modelId="{0F9857A5-A626-4C77-B649-C03E79D2DE7A}" type="parTrans" cxnId="{709A4C9E-9959-4F9E-88CF-E803E7C71BFD}">
      <dgm:prSet/>
      <dgm:spPr/>
      <dgm:t>
        <a:bodyPr/>
        <a:lstStyle/>
        <a:p>
          <a:endParaRPr lang="en-GB"/>
        </a:p>
      </dgm:t>
    </dgm:pt>
    <dgm:pt modelId="{A8AB5D94-8E29-4072-B2E2-E93FA878F121}" type="sibTrans" cxnId="{709A4C9E-9959-4F9E-88CF-E803E7C71BFD}">
      <dgm:prSet/>
      <dgm:spPr/>
      <dgm:t>
        <a:bodyPr/>
        <a:lstStyle/>
        <a:p>
          <a:endParaRPr lang="en-GB"/>
        </a:p>
      </dgm:t>
    </dgm:pt>
    <dgm:pt modelId="{1DE31840-06A3-4659-BA18-B4647A2DA161}">
      <dgm:prSet phldrT="[Text]" custT="1"/>
      <dgm:spPr/>
      <dgm:t>
        <a:bodyPr/>
        <a:lstStyle/>
        <a:p>
          <a:r>
            <a:rPr lang="en-GB" sz="1200"/>
            <a:t>Reactive regulation, unlicensed enablers </a:t>
          </a:r>
        </a:p>
      </dgm:t>
    </dgm:pt>
    <dgm:pt modelId="{9D3B5104-8174-49DA-9B57-6435BF87EA64}" type="parTrans" cxnId="{7A92A882-5871-40CB-BBDA-44061FE895EC}">
      <dgm:prSet/>
      <dgm:spPr/>
      <dgm:t>
        <a:bodyPr/>
        <a:lstStyle/>
        <a:p>
          <a:endParaRPr lang="en-GB"/>
        </a:p>
      </dgm:t>
    </dgm:pt>
    <dgm:pt modelId="{3EC96CFF-1031-4A0F-8A40-9ED7DB86FB37}" type="sibTrans" cxnId="{7A92A882-5871-40CB-BBDA-44061FE895EC}">
      <dgm:prSet/>
      <dgm:spPr/>
      <dgm:t>
        <a:bodyPr/>
        <a:lstStyle/>
        <a:p>
          <a:endParaRPr lang="en-GB"/>
        </a:p>
      </dgm:t>
    </dgm:pt>
    <dgm:pt modelId="{F20228F8-889A-4E0C-A1DB-53B642246B42}">
      <dgm:prSet phldrT="[Text]" custT="1"/>
      <dgm:spPr/>
      <dgm:t>
        <a:bodyPr/>
        <a:lstStyle/>
        <a:p>
          <a:r>
            <a:rPr lang="en-GB" sz="1200"/>
            <a:t>Limitations in governance and control, impact of austerity and a constrained CJS </a:t>
          </a:r>
        </a:p>
      </dgm:t>
    </dgm:pt>
    <dgm:pt modelId="{9B1CEC43-F640-4BEE-B243-6E815AC72A01}" type="sibTrans" cxnId="{66A8EF9F-77BB-4131-BF9B-BEC73975B9B0}">
      <dgm:prSet/>
      <dgm:spPr/>
      <dgm:t>
        <a:bodyPr/>
        <a:lstStyle/>
        <a:p>
          <a:endParaRPr lang="en-GB"/>
        </a:p>
      </dgm:t>
    </dgm:pt>
    <dgm:pt modelId="{C4FC1DF8-6061-4358-94CF-C3314E12D1C0}" type="parTrans" cxnId="{66A8EF9F-77BB-4131-BF9B-BEC73975B9B0}">
      <dgm:prSet/>
      <dgm:spPr/>
      <dgm:t>
        <a:bodyPr/>
        <a:lstStyle/>
        <a:p>
          <a:endParaRPr lang="en-GB"/>
        </a:p>
      </dgm:t>
    </dgm:pt>
    <dgm:pt modelId="{5946582F-B691-45FC-8F4C-6A2E4CD14FEB}">
      <dgm:prSet custT="1"/>
      <dgm:spPr/>
      <dgm:t>
        <a:bodyPr/>
        <a:lstStyle/>
        <a:p>
          <a:r>
            <a:rPr lang="en-GB" sz="1200" dirty="0"/>
            <a:t>Absence of capable guardianship, failures in sanctioning and deterrence strategies</a:t>
          </a:r>
        </a:p>
      </dgm:t>
    </dgm:pt>
    <dgm:pt modelId="{BBC20277-5FEC-4AD1-B938-E7D6E14133FA}" type="parTrans" cxnId="{B5C97177-8707-4714-B725-0D64366784D2}">
      <dgm:prSet/>
      <dgm:spPr/>
      <dgm:t>
        <a:bodyPr/>
        <a:lstStyle/>
        <a:p>
          <a:endParaRPr lang="en-GB"/>
        </a:p>
      </dgm:t>
    </dgm:pt>
    <dgm:pt modelId="{AD5F8033-507B-4338-921B-10AE78DE6BD8}" type="sibTrans" cxnId="{B5C97177-8707-4714-B725-0D64366784D2}">
      <dgm:prSet/>
      <dgm:spPr/>
      <dgm:t>
        <a:bodyPr/>
        <a:lstStyle/>
        <a:p>
          <a:endParaRPr lang="en-GB"/>
        </a:p>
      </dgm:t>
    </dgm:pt>
    <dgm:pt modelId="{DE5CCC2C-5B54-456B-84DE-A31F804A5D44}" type="pres">
      <dgm:prSet presAssocID="{45978CE8-2731-4F0B-B553-8F782AB6789D}" presName="CompostProcess" presStyleCnt="0">
        <dgm:presLayoutVars>
          <dgm:dir/>
          <dgm:resizeHandles val="exact"/>
        </dgm:presLayoutVars>
      </dgm:prSet>
      <dgm:spPr/>
    </dgm:pt>
    <dgm:pt modelId="{63F92932-AFC4-46BB-BC95-33F5C9C953E8}" type="pres">
      <dgm:prSet presAssocID="{45978CE8-2731-4F0B-B553-8F782AB6789D}" presName="arrow" presStyleLbl="bgShp" presStyleIdx="0" presStyleCnt="1" custLinFactNeighborY="1081"/>
      <dgm:spPr/>
    </dgm:pt>
    <dgm:pt modelId="{C9B2CE98-1014-4CC9-9BAF-2724872BAFFC}" type="pres">
      <dgm:prSet presAssocID="{45978CE8-2731-4F0B-B553-8F782AB6789D}" presName="linearProcess" presStyleCnt="0"/>
      <dgm:spPr/>
    </dgm:pt>
    <dgm:pt modelId="{100FF35B-762D-41D5-A08B-3C8F569232B1}" type="pres">
      <dgm:prSet presAssocID="{A6B66667-AAD6-4765-A28D-C48DCE7C67AD}" presName="textNode" presStyleLbl="node1" presStyleIdx="0" presStyleCnt="4">
        <dgm:presLayoutVars>
          <dgm:bulletEnabled val="1"/>
        </dgm:presLayoutVars>
      </dgm:prSet>
      <dgm:spPr/>
    </dgm:pt>
    <dgm:pt modelId="{BB8481A8-EA03-4B21-A857-D1D968150A3F}" type="pres">
      <dgm:prSet presAssocID="{A8AB5D94-8E29-4072-B2E2-E93FA878F121}" presName="sibTrans" presStyleCnt="0"/>
      <dgm:spPr/>
    </dgm:pt>
    <dgm:pt modelId="{21E5D259-CB3E-454D-8127-C92A6B243C71}" type="pres">
      <dgm:prSet presAssocID="{1DE31840-06A3-4659-BA18-B4647A2DA161}" presName="textNode" presStyleLbl="node1" presStyleIdx="1" presStyleCnt="4" custLinFactNeighborX="18065" custLinFactNeighborY="2966">
        <dgm:presLayoutVars>
          <dgm:bulletEnabled val="1"/>
        </dgm:presLayoutVars>
      </dgm:prSet>
      <dgm:spPr/>
    </dgm:pt>
    <dgm:pt modelId="{6A20C609-5931-47F8-B799-1CD7EA5CC324}" type="pres">
      <dgm:prSet presAssocID="{3EC96CFF-1031-4A0F-8A40-9ED7DB86FB37}" presName="sibTrans" presStyleCnt="0"/>
      <dgm:spPr/>
    </dgm:pt>
    <dgm:pt modelId="{E05565B7-BAB4-4861-88B2-1D24A505DDF6}" type="pres">
      <dgm:prSet presAssocID="{F20228F8-889A-4E0C-A1DB-53B642246B42}" presName="textNode" presStyleLbl="node1" presStyleIdx="2" presStyleCnt="4">
        <dgm:presLayoutVars>
          <dgm:bulletEnabled val="1"/>
        </dgm:presLayoutVars>
      </dgm:prSet>
      <dgm:spPr/>
    </dgm:pt>
    <dgm:pt modelId="{809E56B9-56D4-43B2-A01A-CA79A6432E71}" type="pres">
      <dgm:prSet presAssocID="{9B1CEC43-F640-4BEE-B243-6E815AC72A01}" presName="sibTrans" presStyleCnt="0"/>
      <dgm:spPr/>
    </dgm:pt>
    <dgm:pt modelId="{4A856DB9-1DB5-4905-B5DA-1F9B228956B4}" type="pres">
      <dgm:prSet presAssocID="{5946582F-B691-45FC-8F4C-6A2E4CD14FEB}" presName="textNode" presStyleLbl="node1" presStyleIdx="3" presStyleCnt="4">
        <dgm:presLayoutVars>
          <dgm:bulletEnabled val="1"/>
        </dgm:presLayoutVars>
      </dgm:prSet>
      <dgm:spPr/>
    </dgm:pt>
  </dgm:ptLst>
  <dgm:cxnLst>
    <dgm:cxn modelId="{CAF0F60B-53A7-4EB1-921A-CE08699C9973}" type="presOf" srcId="{1DE31840-06A3-4659-BA18-B4647A2DA161}" destId="{21E5D259-CB3E-454D-8127-C92A6B243C71}" srcOrd="0" destOrd="0" presId="urn:microsoft.com/office/officeart/2005/8/layout/hProcess9"/>
    <dgm:cxn modelId="{243D254B-FC45-434D-97A4-40DBB7FF30BB}" type="presOf" srcId="{A6B66667-AAD6-4765-A28D-C48DCE7C67AD}" destId="{100FF35B-762D-41D5-A08B-3C8F569232B1}" srcOrd="0" destOrd="0" presId="urn:microsoft.com/office/officeart/2005/8/layout/hProcess9"/>
    <dgm:cxn modelId="{B5C97177-8707-4714-B725-0D64366784D2}" srcId="{45978CE8-2731-4F0B-B553-8F782AB6789D}" destId="{5946582F-B691-45FC-8F4C-6A2E4CD14FEB}" srcOrd="3" destOrd="0" parTransId="{BBC20277-5FEC-4AD1-B938-E7D6E14133FA}" sibTransId="{AD5F8033-507B-4338-921B-10AE78DE6BD8}"/>
    <dgm:cxn modelId="{7A92A882-5871-40CB-BBDA-44061FE895EC}" srcId="{45978CE8-2731-4F0B-B553-8F782AB6789D}" destId="{1DE31840-06A3-4659-BA18-B4647A2DA161}" srcOrd="1" destOrd="0" parTransId="{9D3B5104-8174-49DA-9B57-6435BF87EA64}" sibTransId="{3EC96CFF-1031-4A0F-8A40-9ED7DB86FB37}"/>
    <dgm:cxn modelId="{4053B385-1FA7-4F18-877A-5A9BFBEAE5EB}" type="presOf" srcId="{45978CE8-2731-4F0B-B553-8F782AB6789D}" destId="{DE5CCC2C-5B54-456B-84DE-A31F804A5D44}" srcOrd="0" destOrd="0" presId="urn:microsoft.com/office/officeart/2005/8/layout/hProcess9"/>
    <dgm:cxn modelId="{67237E9B-3565-428A-99DD-A745B2633A86}" type="presOf" srcId="{5946582F-B691-45FC-8F4C-6A2E4CD14FEB}" destId="{4A856DB9-1DB5-4905-B5DA-1F9B228956B4}" srcOrd="0" destOrd="0" presId="urn:microsoft.com/office/officeart/2005/8/layout/hProcess9"/>
    <dgm:cxn modelId="{709A4C9E-9959-4F9E-88CF-E803E7C71BFD}" srcId="{45978CE8-2731-4F0B-B553-8F782AB6789D}" destId="{A6B66667-AAD6-4765-A28D-C48DCE7C67AD}" srcOrd="0" destOrd="0" parTransId="{0F9857A5-A626-4C77-B649-C03E79D2DE7A}" sibTransId="{A8AB5D94-8E29-4072-B2E2-E93FA878F121}"/>
    <dgm:cxn modelId="{66A8EF9F-77BB-4131-BF9B-BEC73975B9B0}" srcId="{45978CE8-2731-4F0B-B553-8F782AB6789D}" destId="{F20228F8-889A-4E0C-A1DB-53B642246B42}" srcOrd="2" destOrd="0" parTransId="{C4FC1DF8-6061-4358-94CF-C3314E12D1C0}" sibTransId="{9B1CEC43-F640-4BEE-B243-6E815AC72A01}"/>
    <dgm:cxn modelId="{C5B6D6EB-33A7-4D84-86B1-4244255684B6}" type="presOf" srcId="{F20228F8-889A-4E0C-A1DB-53B642246B42}" destId="{E05565B7-BAB4-4861-88B2-1D24A505DDF6}" srcOrd="0" destOrd="0" presId="urn:microsoft.com/office/officeart/2005/8/layout/hProcess9"/>
    <dgm:cxn modelId="{7A99D365-B428-4DD0-931A-F81FC08C8A43}" type="presParOf" srcId="{DE5CCC2C-5B54-456B-84DE-A31F804A5D44}" destId="{63F92932-AFC4-46BB-BC95-33F5C9C953E8}" srcOrd="0" destOrd="0" presId="urn:microsoft.com/office/officeart/2005/8/layout/hProcess9"/>
    <dgm:cxn modelId="{C3EF612F-8C15-424C-898D-970ADD4488DA}" type="presParOf" srcId="{DE5CCC2C-5B54-456B-84DE-A31F804A5D44}" destId="{C9B2CE98-1014-4CC9-9BAF-2724872BAFFC}" srcOrd="1" destOrd="0" presId="urn:microsoft.com/office/officeart/2005/8/layout/hProcess9"/>
    <dgm:cxn modelId="{16075865-D92B-4A0A-B870-F0EDC7CAEDDB}" type="presParOf" srcId="{C9B2CE98-1014-4CC9-9BAF-2724872BAFFC}" destId="{100FF35B-762D-41D5-A08B-3C8F569232B1}" srcOrd="0" destOrd="0" presId="urn:microsoft.com/office/officeart/2005/8/layout/hProcess9"/>
    <dgm:cxn modelId="{2B95A1F9-A222-4353-AF1D-79F49C65BFC4}" type="presParOf" srcId="{C9B2CE98-1014-4CC9-9BAF-2724872BAFFC}" destId="{BB8481A8-EA03-4B21-A857-D1D968150A3F}" srcOrd="1" destOrd="0" presId="urn:microsoft.com/office/officeart/2005/8/layout/hProcess9"/>
    <dgm:cxn modelId="{072B2D01-3ECE-4DBC-81A5-A7A51E74A714}" type="presParOf" srcId="{C9B2CE98-1014-4CC9-9BAF-2724872BAFFC}" destId="{21E5D259-CB3E-454D-8127-C92A6B243C71}" srcOrd="2" destOrd="0" presId="urn:microsoft.com/office/officeart/2005/8/layout/hProcess9"/>
    <dgm:cxn modelId="{93BCC7D7-41C1-4D07-8F5B-B48634D52EA8}" type="presParOf" srcId="{C9B2CE98-1014-4CC9-9BAF-2724872BAFFC}" destId="{6A20C609-5931-47F8-B799-1CD7EA5CC324}" srcOrd="3" destOrd="0" presId="urn:microsoft.com/office/officeart/2005/8/layout/hProcess9"/>
    <dgm:cxn modelId="{07DEF001-BA4D-43C4-9019-40DE1F697D90}" type="presParOf" srcId="{C9B2CE98-1014-4CC9-9BAF-2724872BAFFC}" destId="{E05565B7-BAB4-4861-88B2-1D24A505DDF6}" srcOrd="4" destOrd="0" presId="urn:microsoft.com/office/officeart/2005/8/layout/hProcess9"/>
    <dgm:cxn modelId="{A7C57326-3A27-4845-9878-035495A5EEDD}" type="presParOf" srcId="{C9B2CE98-1014-4CC9-9BAF-2724872BAFFC}" destId="{809E56B9-56D4-43B2-A01A-CA79A6432E71}" srcOrd="5" destOrd="0" presId="urn:microsoft.com/office/officeart/2005/8/layout/hProcess9"/>
    <dgm:cxn modelId="{4676FD50-594A-4DDB-93FB-506FD397D1E2}" type="presParOf" srcId="{C9B2CE98-1014-4CC9-9BAF-2724872BAFFC}" destId="{4A856DB9-1DB5-4905-B5DA-1F9B228956B4}" srcOrd="6" destOrd="0" presId="urn:microsoft.com/office/officeart/2005/8/layout/hProcess9"/>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BA52C-7AEE-4723-B7EB-6CD74704ED80}">
      <dsp:nvSpPr>
        <dsp:cNvPr id="0" name=""/>
        <dsp:cNvSpPr/>
      </dsp:nvSpPr>
      <dsp:spPr>
        <a:xfrm>
          <a:off x="539986" y="0"/>
          <a:ext cx="6119852" cy="25298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F26EA0-763E-49D9-8650-F7C695A39F9C}">
      <dsp:nvSpPr>
        <dsp:cNvPr id="0" name=""/>
        <dsp:cNvSpPr/>
      </dsp:nvSpPr>
      <dsp:spPr>
        <a:xfrm>
          <a:off x="102054" y="758951"/>
          <a:ext cx="1598867" cy="10119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Knowledge of mortgage markets, access to speacialised software, payslip websites, victim-targeting</a:t>
          </a:r>
        </a:p>
      </dsp:txBody>
      <dsp:txXfrm>
        <a:off x="151453" y="808350"/>
        <a:ext cx="1500069" cy="913138"/>
      </dsp:txXfrm>
    </dsp:sp>
    <dsp:sp modelId="{191F41D4-4C7B-40BC-88FF-9316C622020A}">
      <dsp:nvSpPr>
        <dsp:cNvPr id="0" name=""/>
        <dsp:cNvSpPr/>
      </dsp:nvSpPr>
      <dsp:spPr>
        <a:xfrm>
          <a:off x="1867806" y="758951"/>
          <a:ext cx="1598867" cy="10119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Local bad character referral, recruitment, complicity with other enablers</a:t>
          </a:r>
        </a:p>
      </dsp:txBody>
      <dsp:txXfrm>
        <a:off x="1917205" y="808350"/>
        <a:ext cx="1500069" cy="913138"/>
      </dsp:txXfrm>
    </dsp:sp>
    <dsp:sp modelId="{863631DF-3E15-4D8F-93A7-CCB572E1AC4A}">
      <dsp:nvSpPr>
        <dsp:cNvPr id="0" name=""/>
        <dsp:cNvSpPr/>
      </dsp:nvSpPr>
      <dsp:spPr>
        <a:xfrm>
          <a:off x="3733151" y="758951"/>
          <a:ext cx="1598867" cy="10119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Organisational dynamics, primary, and secondary</a:t>
          </a:r>
        </a:p>
      </dsp:txBody>
      <dsp:txXfrm>
        <a:off x="3782550" y="808350"/>
        <a:ext cx="1500069" cy="913138"/>
      </dsp:txXfrm>
    </dsp:sp>
    <dsp:sp modelId="{ABBF28A8-53EF-4760-ACF9-9AE9F1F77BE6}">
      <dsp:nvSpPr>
        <dsp:cNvPr id="0" name=""/>
        <dsp:cNvSpPr/>
      </dsp:nvSpPr>
      <dsp:spPr>
        <a:xfrm>
          <a:off x="5600958" y="726944"/>
          <a:ext cx="1598867" cy="101193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Absence of capable guardian, criminogenic culture within firms</a:t>
          </a:r>
        </a:p>
      </dsp:txBody>
      <dsp:txXfrm>
        <a:off x="5650357" y="776343"/>
        <a:ext cx="1500069" cy="913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A128D6-2207-4509-AE53-0E67DA618F8F}">
      <dsp:nvSpPr>
        <dsp:cNvPr id="0" name=""/>
        <dsp:cNvSpPr/>
      </dsp:nvSpPr>
      <dsp:spPr>
        <a:xfrm>
          <a:off x="535594" y="0"/>
          <a:ext cx="6070071" cy="235385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A3CA7A-AC21-46DA-9818-BC347AE537C6}">
      <dsp:nvSpPr>
        <dsp:cNvPr id="0" name=""/>
        <dsp:cNvSpPr/>
      </dsp:nvSpPr>
      <dsp:spPr>
        <a:xfrm>
          <a:off x="2440" y="706156"/>
          <a:ext cx="1585862" cy="9415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Act 1: Victim targeting, coordinate enablers, identify underwriting weaknesses</a:t>
          </a:r>
        </a:p>
      </dsp:txBody>
      <dsp:txXfrm>
        <a:off x="48402" y="752118"/>
        <a:ext cx="1493938" cy="849617"/>
      </dsp:txXfrm>
    </dsp:sp>
    <dsp:sp modelId="{ED79769B-6F3D-4332-A2BB-E41CB1368A1A}">
      <dsp:nvSpPr>
        <dsp:cNvPr id="0" name=""/>
        <dsp:cNvSpPr/>
      </dsp:nvSpPr>
      <dsp:spPr>
        <a:xfrm>
          <a:off x="1852613" y="706156"/>
          <a:ext cx="1585862" cy="9415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Act 2: Application supported by payslips, accountant reference</a:t>
          </a:r>
        </a:p>
      </dsp:txBody>
      <dsp:txXfrm>
        <a:off x="1898575" y="752118"/>
        <a:ext cx="1493938" cy="849617"/>
      </dsp:txXfrm>
    </dsp:sp>
    <dsp:sp modelId="{981B9B04-6A60-46C1-B0CB-BF16615C61B3}">
      <dsp:nvSpPr>
        <dsp:cNvPr id="0" name=""/>
        <dsp:cNvSpPr/>
      </dsp:nvSpPr>
      <dsp:spPr>
        <a:xfrm>
          <a:off x="3702785" y="706156"/>
          <a:ext cx="1585862" cy="9415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Act 3: Counter  enquiries raised, provide supplemental false statements, documents</a:t>
          </a:r>
        </a:p>
      </dsp:txBody>
      <dsp:txXfrm>
        <a:off x="3748747" y="752118"/>
        <a:ext cx="1493938" cy="849617"/>
      </dsp:txXfrm>
    </dsp:sp>
    <dsp:sp modelId="{DE585467-80F8-4376-9D7A-D648F226A3A2}">
      <dsp:nvSpPr>
        <dsp:cNvPr id="0" name=""/>
        <dsp:cNvSpPr/>
      </dsp:nvSpPr>
      <dsp:spPr>
        <a:xfrm>
          <a:off x="5555398" y="649334"/>
          <a:ext cx="1585862" cy="94154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Act 4: Completion or crime displacement and repeat</a:t>
          </a:r>
        </a:p>
      </dsp:txBody>
      <dsp:txXfrm>
        <a:off x="5601360" y="695296"/>
        <a:ext cx="1493938" cy="8496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92932-AFC4-46BB-BC95-33F5C9C953E8}">
      <dsp:nvSpPr>
        <dsp:cNvPr id="0" name=""/>
        <dsp:cNvSpPr/>
      </dsp:nvSpPr>
      <dsp:spPr>
        <a:xfrm>
          <a:off x="539986" y="0"/>
          <a:ext cx="6119852" cy="272795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0FF35B-762D-41D5-A08B-3C8F569232B1}">
      <dsp:nvSpPr>
        <dsp:cNvPr id="0" name=""/>
        <dsp:cNvSpPr/>
      </dsp:nvSpPr>
      <dsp:spPr>
        <a:xfrm>
          <a:off x="2460" y="818387"/>
          <a:ext cx="1598867" cy="1091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Competition in the financial services market, prudential risk failures, and a defective securitisation model</a:t>
          </a:r>
        </a:p>
      </dsp:txBody>
      <dsp:txXfrm>
        <a:off x="55727" y="871654"/>
        <a:ext cx="1492333" cy="984649"/>
      </dsp:txXfrm>
    </dsp:sp>
    <dsp:sp modelId="{21E5D259-CB3E-454D-8127-C92A6B243C71}">
      <dsp:nvSpPr>
        <dsp:cNvPr id="0" name=""/>
        <dsp:cNvSpPr/>
      </dsp:nvSpPr>
      <dsp:spPr>
        <a:xfrm>
          <a:off x="1915945" y="850752"/>
          <a:ext cx="1598867" cy="1091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Reactive regulation, unlicensed enablers </a:t>
          </a:r>
        </a:p>
      </dsp:txBody>
      <dsp:txXfrm>
        <a:off x="1969212" y="904019"/>
        <a:ext cx="1492333" cy="984649"/>
      </dsp:txXfrm>
    </dsp:sp>
    <dsp:sp modelId="{E05565B7-BAB4-4861-88B2-1D24A505DDF6}">
      <dsp:nvSpPr>
        <dsp:cNvPr id="0" name=""/>
        <dsp:cNvSpPr/>
      </dsp:nvSpPr>
      <dsp:spPr>
        <a:xfrm>
          <a:off x="3733151" y="818387"/>
          <a:ext cx="1598867" cy="1091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Limitations in governance and control, impact of austerity and a constrained CJS </a:t>
          </a:r>
        </a:p>
      </dsp:txBody>
      <dsp:txXfrm>
        <a:off x="3786418" y="871654"/>
        <a:ext cx="1492333" cy="984649"/>
      </dsp:txXfrm>
    </dsp:sp>
    <dsp:sp modelId="{4A856DB9-1DB5-4905-B5DA-1F9B228956B4}">
      <dsp:nvSpPr>
        <dsp:cNvPr id="0" name=""/>
        <dsp:cNvSpPr/>
      </dsp:nvSpPr>
      <dsp:spPr>
        <a:xfrm>
          <a:off x="5598497" y="818387"/>
          <a:ext cx="1598867" cy="10911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Absence of capable guardianship, failures in sanctioning and deterrence strategies</a:t>
          </a:r>
        </a:p>
      </dsp:txBody>
      <dsp:txXfrm>
        <a:off x="5651764" y="871654"/>
        <a:ext cx="1492333" cy="98464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B34794-A952-4315-B182-F69E6EFCC08D}" type="datetimeFigureOut">
              <a:rPr lang="en-GB" smtClean="0"/>
              <a:t>09/02/2022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764DA-E183-4D90-B9B2-85E30EE51BF9}" type="slidenum">
              <a:rPr lang="en-GB" smtClean="0"/>
              <a:t>‹#›</a:t>
            </a:fld>
            <a:endParaRPr lang="en-GB"/>
          </a:p>
        </p:txBody>
      </p:sp>
    </p:spTree>
    <p:extLst>
      <p:ext uri="{BB962C8B-B14F-4D97-AF65-F5344CB8AC3E}">
        <p14:creationId xmlns:p14="http://schemas.microsoft.com/office/powerpoint/2010/main" val="3417878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Clarke also identified systematic status abuse, and within property fraud connected it with valuation abuse and solicitor ‘going for broke’ fraud.</a:t>
            </a:r>
          </a:p>
          <a:p>
            <a:endParaRPr lang="en-GB" dirty="0"/>
          </a:p>
        </p:txBody>
      </p:sp>
      <p:sp>
        <p:nvSpPr>
          <p:cNvPr id="4" name="Slide Number Placeholder 3"/>
          <p:cNvSpPr>
            <a:spLocks noGrp="1"/>
          </p:cNvSpPr>
          <p:nvPr>
            <p:ph type="sldNum" sz="quarter" idx="5"/>
          </p:nvPr>
        </p:nvSpPr>
        <p:spPr/>
        <p:txBody>
          <a:bodyPr/>
          <a:lstStyle/>
          <a:p>
            <a:fld id="{174764DA-E183-4D90-B9B2-85E30EE51BF9}" type="slidenum">
              <a:rPr lang="en-GB" smtClean="0"/>
              <a:t>4</a:t>
            </a:fld>
            <a:endParaRPr lang="en-GB"/>
          </a:p>
        </p:txBody>
      </p:sp>
    </p:spTree>
    <p:extLst>
      <p:ext uri="{BB962C8B-B14F-4D97-AF65-F5344CB8AC3E}">
        <p14:creationId xmlns:p14="http://schemas.microsoft.com/office/powerpoint/2010/main" val="252554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4764DA-E183-4D90-B9B2-85E30EE51BF9}" type="slidenum">
              <a:rPr lang="en-GB" smtClean="0"/>
              <a:t>6</a:t>
            </a:fld>
            <a:endParaRPr lang="en-GB"/>
          </a:p>
        </p:txBody>
      </p:sp>
    </p:spTree>
    <p:extLst>
      <p:ext uri="{BB962C8B-B14F-4D97-AF65-F5344CB8AC3E}">
        <p14:creationId xmlns:p14="http://schemas.microsoft.com/office/powerpoint/2010/main" val="89725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 here details on the number of cases identified and analysed </a:t>
            </a:r>
          </a:p>
        </p:txBody>
      </p:sp>
      <p:sp>
        <p:nvSpPr>
          <p:cNvPr id="4" name="Slide Number Placeholder 3"/>
          <p:cNvSpPr>
            <a:spLocks noGrp="1"/>
          </p:cNvSpPr>
          <p:nvPr>
            <p:ph type="sldNum" sz="quarter" idx="5"/>
          </p:nvPr>
        </p:nvSpPr>
        <p:spPr/>
        <p:txBody>
          <a:bodyPr/>
          <a:lstStyle/>
          <a:p>
            <a:fld id="{174764DA-E183-4D90-B9B2-85E30EE51BF9}" type="slidenum">
              <a:rPr lang="en-GB" smtClean="0"/>
              <a:t>8</a:t>
            </a:fld>
            <a:endParaRPr lang="en-GB"/>
          </a:p>
        </p:txBody>
      </p:sp>
    </p:spTree>
    <p:extLst>
      <p:ext uri="{BB962C8B-B14F-4D97-AF65-F5344CB8AC3E}">
        <p14:creationId xmlns:p14="http://schemas.microsoft.com/office/powerpoint/2010/main" val="4072120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rgbClr val="FF0000"/>
                </a:solidFill>
                <a:highlight>
                  <a:srgbClr val="FFFF00"/>
                </a:highlight>
              </a:rPr>
              <a:t>Summary script to read</a:t>
            </a:r>
            <a:r>
              <a:rPr lang="en-GB" dirty="0"/>
              <a:t>. Paul=Gay, Peter=Maxwell, Charles=Bacon, Richard=Pow, Joe=Bishop, Philip=Misra, Max=Mian</a:t>
            </a:r>
          </a:p>
        </p:txBody>
      </p:sp>
      <p:sp>
        <p:nvSpPr>
          <p:cNvPr id="4" name="Slide Number Placeholder 3"/>
          <p:cNvSpPr>
            <a:spLocks noGrp="1"/>
          </p:cNvSpPr>
          <p:nvPr>
            <p:ph type="sldNum" sz="quarter" idx="5"/>
          </p:nvPr>
        </p:nvSpPr>
        <p:spPr/>
        <p:txBody>
          <a:bodyPr/>
          <a:lstStyle/>
          <a:p>
            <a:fld id="{174764DA-E183-4D90-B9B2-85E30EE51BF9}" type="slidenum">
              <a:rPr lang="en-GB" smtClean="0"/>
              <a:t>13</a:t>
            </a:fld>
            <a:endParaRPr lang="en-GB"/>
          </a:p>
        </p:txBody>
      </p:sp>
    </p:spTree>
    <p:extLst>
      <p:ext uri="{BB962C8B-B14F-4D97-AF65-F5344CB8AC3E}">
        <p14:creationId xmlns:p14="http://schemas.microsoft.com/office/powerpoint/2010/main" val="208270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C071D-2AA6-4951-8029-E094D2C8DE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0E8CFCF-508B-4CEB-92CC-D7FA0E7892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372D28B-F0A3-4DF3-8923-1019BA9CC8AF}"/>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5" name="Footer Placeholder 4">
            <a:extLst>
              <a:ext uri="{FF2B5EF4-FFF2-40B4-BE49-F238E27FC236}">
                <a16:creationId xmlns:a16="http://schemas.microsoft.com/office/drawing/2014/main" id="{1BE3A97A-482C-4DD0-A0C5-1082D87804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0C4685-B80D-49DC-930F-8D29E3EA2C04}"/>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3863470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3DC3C-BFF2-47D0-88CD-0F770E58C5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3D1273-E8EC-4D6C-97E1-9D141DD463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7E5F0F-BBF5-4A79-9963-6536EC54581C}"/>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5" name="Footer Placeholder 4">
            <a:extLst>
              <a:ext uri="{FF2B5EF4-FFF2-40B4-BE49-F238E27FC236}">
                <a16:creationId xmlns:a16="http://schemas.microsoft.com/office/drawing/2014/main" id="{ABE92FE8-F80B-4022-9715-8302632182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C7A693-03EC-4F6E-8731-3FDAF973A0F5}"/>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4205316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907DB2-2408-4E7B-A0A4-96C7D73E82B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8A5A8A-832C-4217-A506-CD889A0927F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D58958-47BE-4E87-9B23-469F6FA0FD76}"/>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5" name="Footer Placeholder 4">
            <a:extLst>
              <a:ext uri="{FF2B5EF4-FFF2-40B4-BE49-F238E27FC236}">
                <a16:creationId xmlns:a16="http://schemas.microsoft.com/office/drawing/2014/main" id="{D767BD60-328B-4A60-8EE6-6B826ED922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19103B-0195-4681-A086-69D14B824A91}"/>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3059919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FE504-4AAD-4E75-B6F7-A2766869DF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B930AA-28CA-45A2-ABE1-3D741BCE37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003309-2DA0-43A3-B78E-0CAF7826A2CB}"/>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5" name="Footer Placeholder 4">
            <a:extLst>
              <a:ext uri="{FF2B5EF4-FFF2-40B4-BE49-F238E27FC236}">
                <a16:creationId xmlns:a16="http://schemas.microsoft.com/office/drawing/2014/main" id="{61F21D32-A978-481C-A11A-38AFC32831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CD3C06-F033-4018-AD8F-7055A47D2A6B}"/>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2239245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7A28A-C20D-40E3-8854-C36A879B96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5580AC-5E2F-45D0-93A9-294F9A2CA1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E741C9-4BC5-46BA-B8D9-D7A1F0E39ABE}"/>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5" name="Footer Placeholder 4">
            <a:extLst>
              <a:ext uri="{FF2B5EF4-FFF2-40B4-BE49-F238E27FC236}">
                <a16:creationId xmlns:a16="http://schemas.microsoft.com/office/drawing/2014/main" id="{6D96A6C9-129D-4258-9941-314B1F907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22EB2C-9B91-4FC3-AFB0-BF414C6A2184}"/>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1860407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3DDAD-4332-4C8E-B41C-B56D06E1253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BD6A74-6E61-44C6-810A-BD0F0B31004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EEE41F2-DA5E-42E1-A8E7-CB738A5E88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7F00CE1-8806-4C48-A6D2-FD00DAE6A849}"/>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6" name="Footer Placeholder 5">
            <a:extLst>
              <a:ext uri="{FF2B5EF4-FFF2-40B4-BE49-F238E27FC236}">
                <a16:creationId xmlns:a16="http://schemas.microsoft.com/office/drawing/2014/main" id="{F0BAFCC2-52E2-48A6-B761-806D827BDB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15A7B8-65DF-4EA9-8B08-6439C207D8FF}"/>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331450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ECC23-2ACC-4F25-BFAB-4D456E87C17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25510E5-43EF-4E41-B005-3A7F03BD63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38D1C7-0950-4B20-BD06-A29BC94DAE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BCC302-6EF6-4804-A0A2-FBD2B79942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C45F13-65EF-4264-9004-F66C6D8756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5C06586-1173-4F18-8891-B86C1396388A}"/>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8" name="Footer Placeholder 7">
            <a:extLst>
              <a:ext uri="{FF2B5EF4-FFF2-40B4-BE49-F238E27FC236}">
                <a16:creationId xmlns:a16="http://schemas.microsoft.com/office/drawing/2014/main" id="{78F65A92-033C-4EFE-8B46-4CB56B18E5A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A295476-AE23-4E8B-9AA4-76A3240A7E5E}"/>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1039113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49061-00F6-4CE4-B02E-D465E666F3B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1D6F914-0FA9-4793-9B6B-074ED9B30A69}"/>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4" name="Footer Placeholder 3">
            <a:extLst>
              <a:ext uri="{FF2B5EF4-FFF2-40B4-BE49-F238E27FC236}">
                <a16:creationId xmlns:a16="http://schemas.microsoft.com/office/drawing/2014/main" id="{7E38D589-CFFD-4026-B778-FDBCF9AF69D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B5B246-22B8-46FB-8463-3997D24D8C3E}"/>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3491756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659417-2603-4F2B-A027-B83F119776E2}"/>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3" name="Footer Placeholder 2">
            <a:extLst>
              <a:ext uri="{FF2B5EF4-FFF2-40B4-BE49-F238E27FC236}">
                <a16:creationId xmlns:a16="http://schemas.microsoft.com/office/drawing/2014/main" id="{23C14930-4940-4885-94A1-2F981DE6B5D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C736724-E5C4-4312-889D-696984CB7B3C}"/>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3838584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09C42-2D76-4241-AD11-5AA9CA2C94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0118A47-8E5F-4598-8AFC-1A8EA7642F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082AABA-9701-4FBD-8A1B-4FC8E3B756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E6F4D6-DB09-4197-910F-1E4B4520419E}"/>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6" name="Footer Placeholder 5">
            <a:extLst>
              <a:ext uri="{FF2B5EF4-FFF2-40B4-BE49-F238E27FC236}">
                <a16:creationId xmlns:a16="http://schemas.microsoft.com/office/drawing/2014/main" id="{A81A6278-C2C8-441B-8C17-FD3EF4D877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CB9E2F-7F82-4F79-A5AE-CA79CA330100}"/>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403522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7A239-70AB-4C1C-A7ED-603A337468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6248B7A-9EA9-4112-80FB-739977D567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AED7564-972A-4AA3-BF4A-8F9729AC3E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871A49-6D3A-47F9-B050-CC21E0C13582}"/>
              </a:ext>
            </a:extLst>
          </p:cNvPr>
          <p:cNvSpPr>
            <a:spLocks noGrp="1"/>
          </p:cNvSpPr>
          <p:nvPr>
            <p:ph type="dt" sz="half" idx="10"/>
          </p:nvPr>
        </p:nvSpPr>
        <p:spPr/>
        <p:txBody>
          <a:bodyPr/>
          <a:lstStyle/>
          <a:p>
            <a:fld id="{DC110860-9FA6-4A22-B0A3-C5E4E6377955}" type="datetimeFigureOut">
              <a:rPr lang="en-GB" smtClean="0"/>
              <a:t>09/02/2022</a:t>
            </a:fld>
            <a:endParaRPr lang="en-GB"/>
          </a:p>
        </p:txBody>
      </p:sp>
      <p:sp>
        <p:nvSpPr>
          <p:cNvPr id="6" name="Footer Placeholder 5">
            <a:extLst>
              <a:ext uri="{FF2B5EF4-FFF2-40B4-BE49-F238E27FC236}">
                <a16:creationId xmlns:a16="http://schemas.microsoft.com/office/drawing/2014/main" id="{7E98CC5C-9611-43C3-A9DE-76F0FE6F1E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EEBC2E-15D2-49FA-907F-0F6C8A33355B}"/>
              </a:ext>
            </a:extLst>
          </p:cNvPr>
          <p:cNvSpPr>
            <a:spLocks noGrp="1"/>
          </p:cNvSpPr>
          <p:nvPr>
            <p:ph type="sldNum" sz="quarter" idx="12"/>
          </p:nvPr>
        </p:nvSpPr>
        <p:spPr/>
        <p:txBody>
          <a:bodyPr/>
          <a:lstStyle/>
          <a:p>
            <a:fld id="{D896FCC0-579A-46D9-BF4C-F5FBCB6FF350}" type="slidenum">
              <a:rPr lang="en-GB" smtClean="0"/>
              <a:t>‹#›</a:t>
            </a:fld>
            <a:endParaRPr lang="en-GB"/>
          </a:p>
        </p:txBody>
      </p:sp>
    </p:spTree>
    <p:extLst>
      <p:ext uri="{BB962C8B-B14F-4D97-AF65-F5344CB8AC3E}">
        <p14:creationId xmlns:p14="http://schemas.microsoft.com/office/powerpoint/2010/main" val="2730932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52516C-7619-4BD6-BA00-11C9DB4602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05113A-B437-49B3-91B6-4DE223CD6F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679623-606E-41C3-8438-DD12EB6AB8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10860-9FA6-4A22-B0A3-C5E4E6377955}" type="datetimeFigureOut">
              <a:rPr lang="en-GB" smtClean="0"/>
              <a:t>09/02/2022</a:t>
            </a:fld>
            <a:endParaRPr lang="en-GB"/>
          </a:p>
        </p:txBody>
      </p:sp>
      <p:sp>
        <p:nvSpPr>
          <p:cNvPr id="5" name="Footer Placeholder 4">
            <a:extLst>
              <a:ext uri="{FF2B5EF4-FFF2-40B4-BE49-F238E27FC236}">
                <a16:creationId xmlns:a16="http://schemas.microsoft.com/office/drawing/2014/main" id="{B391D3E7-6326-4AF2-806D-8571BF1D39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43D5EBE-A252-41FB-92B9-0433DB9DE3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6FCC0-579A-46D9-BF4C-F5FBCB6FF350}" type="slidenum">
              <a:rPr lang="en-GB" smtClean="0"/>
              <a:t>‹#›</a:t>
            </a:fld>
            <a:endParaRPr lang="en-GB"/>
          </a:p>
        </p:txBody>
      </p:sp>
    </p:spTree>
    <p:extLst>
      <p:ext uri="{BB962C8B-B14F-4D97-AF65-F5344CB8AC3E}">
        <p14:creationId xmlns:p14="http://schemas.microsoft.com/office/powerpoint/2010/main" val="2610044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4.png"/><Relationship Id="rId7"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 Id="rId9" Type="http://schemas.openxmlformats.org/officeDocument/2006/relationships/image" Target="../media/image2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5.jpeg"/><Relationship Id="rId7" Type="http://schemas.openxmlformats.org/officeDocument/2006/relationships/image" Target="../media/image20.jpe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tandfonline.com/doi/pdf/10.1080/17440572.2016.1179629?needAccess=true" TargetMode="External"/><Relationship Id="rId2" Type="http://schemas.openxmlformats.org/officeDocument/2006/relationships/hyperlink" Target="http://link.springer.com/10.1007/s10611-008-9186-5" TargetMode="External"/><Relationship Id="rId1" Type="http://schemas.openxmlformats.org/officeDocument/2006/relationships/slideLayout" Target="../slideLayouts/slideLayout2.xml"/><Relationship Id="rId4" Type="http://schemas.openxmlformats.org/officeDocument/2006/relationships/hyperlink" Target="https://www.fca.org.uk/publication/archive/fsa-mortgage-fraud-lenders.pd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png"/><Relationship Id="rId7"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gif"/><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AE40C28-543F-488D-9E2D-C09F601F8CBC}"/>
              </a:ext>
            </a:extLst>
          </p:cNvPr>
          <p:cNvSpPr>
            <a:spLocks noGrp="1"/>
          </p:cNvSpPr>
          <p:nvPr>
            <p:ph type="ctrTitle"/>
          </p:nvPr>
        </p:nvSpPr>
        <p:spPr>
          <a:xfrm>
            <a:off x="1314824" y="735106"/>
            <a:ext cx="10053763" cy="2928470"/>
          </a:xfrm>
        </p:spPr>
        <p:txBody>
          <a:bodyPr anchor="b">
            <a:normAutofit/>
          </a:bodyPr>
          <a:lstStyle/>
          <a:p>
            <a:r>
              <a:rPr lang="en-GB" sz="3700" dirty="0">
                <a:solidFill>
                  <a:srgbClr val="FFFFFF"/>
                </a:solidFill>
              </a:rPr>
              <a:t>The organisation of mortgage fraud and its relationship to the governance, control, and regulation of financial services in England and Wales</a:t>
            </a:r>
            <a:br>
              <a:rPr lang="en-GB" sz="3700" dirty="0">
                <a:solidFill>
                  <a:srgbClr val="FFFFFF"/>
                </a:solidFill>
              </a:rPr>
            </a:br>
            <a:br>
              <a:rPr lang="en-GB" sz="3700" dirty="0">
                <a:solidFill>
                  <a:srgbClr val="FFFFFF"/>
                </a:solidFill>
              </a:rPr>
            </a:br>
            <a:endParaRPr lang="en-GB" sz="3700" dirty="0">
              <a:solidFill>
                <a:srgbClr val="FFFFFF"/>
              </a:solidFill>
            </a:endParaRPr>
          </a:p>
        </p:txBody>
      </p:sp>
      <p:sp>
        <p:nvSpPr>
          <p:cNvPr id="3" name="Subtitle 2">
            <a:extLst>
              <a:ext uri="{FF2B5EF4-FFF2-40B4-BE49-F238E27FC236}">
                <a16:creationId xmlns:a16="http://schemas.microsoft.com/office/drawing/2014/main" id="{D0CE8B24-473D-46D9-B2E4-23B74AF352CF}"/>
              </a:ext>
            </a:extLst>
          </p:cNvPr>
          <p:cNvSpPr>
            <a:spLocks noGrp="1"/>
          </p:cNvSpPr>
          <p:nvPr>
            <p:ph type="subTitle" idx="1"/>
          </p:nvPr>
        </p:nvSpPr>
        <p:spPr>
          <a:xfrm>
            <a:off x="206478" y="4398682"/>
            <a:ext cx="5751870" cy="1930400"/>
          </a:xfrm>
        </p:spPr>
        <p:txBody>
          <a:bodyPr anchor="ctr">
            <a:normAutofit/>
          </a:bodyPr>
          <a:lstStyle/>
          <a:p>
            <a:pPr algn="l"/>
            <a:r>
              <a:rPr lang="en-GB" dirty="0"/>
              <a:t>Jonathan Gilbert</a:t>
            </a:r>
          </a:p>
          <a:p>
            <a:pPr algn="l"/>
            <a:r>
              <a:rPr lang="en-GB" dirty="0"/>
              <a:t>PhD Candidate </a:t>
            </a:r>
          </a:p>
          <a:p>
            <a:pPr algn="l"/>
            <a:r>
              <a:rPr lang="en-GB" dirty="0"/>
              <a:t>School of Social Sciences, Cardiff University</a:t>
            </a:r>
          </a:p>
        </p:txBody>
      </p:sp>
      <p:pic>
        <p:nvPicPr>
          <p:cNvPr id="1026" name="Picture 2" descr="Image result for images of cardiff university">
            <a:extLst>
              <a:ext uri="{FF2B5EF4-FFF2-40B4-BE49-F238E27FC236}">
                <a16:creationId xmlns:a16="http://schemas.microsoft.com/office/drawing/2014/main" id="{BC92E442-CEE8-4A99-9FB6-73FEFCB056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1876" y="4408394"/>
            <a:ext cx="1600200"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aCCS Logo">
            <a:extLst>
              <a:ext uri="{FF2B5EF4-FFF2-40B4-BE49-F238E27FC236}">
                <a16:creationId xmlns:a16="http://schemas.microsoft.com/office/drawing/2014/main" id="{995296F6-5E9F-4229-B750-D7C4BA9A873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56551" y="5363882"/>
            <a:ext cx="2107853" cy="759012"/>
          </a:xfrm>
          <a:prstGeom prst="rect">
            <a:avLst/>
          </a:prstGeom>
          <a:noFill/>
          <a:ln>
            <a:noFill/>
          </a:ln>
        </p:spPr>
      </p:pic>
      <p:sp>
        <p:nvSpPr>
          <p:cNvPr id="4" name="TextBox 3">
            <a:extLst>
              <a:ext uri="{FF2B5EF4-FFF2-40B4-BE49-F238E27FC236}">
                <a16:creationId xmlns:a16="http://schemas.microsoft.com/office/drawing/2014/main" id="{895222CE-BA22-4F16-8D3E-C87415D4DD0F}"/>
              </a:ext>
            </a:extLst>
          </p:cNvPr>
          <p:cNvSpPr txBox="1"/>
          <p:nvPr/>
        </p:nvSpPr>
        <p:spPr>
          <a:xfrm>
            <a:off x="6858001" y="4398682"/>
            <a:ext cx="3215148" cy="954107"/>
          </a:xfrm>
          <a:prstGeom prst="rect">
            <a:avLst/>
          </a:prstGeom>
          <a:noFill/>
        </p:spPr>
        <p:txBody>
          <a:bodyPr wrap="square" rtlCol="0">
            <a:spAutoFit/>
          </a:bodyPr>
          <a:lstStyle/>
          <a:p>
            <a:endParaRPr lang="en-GB" sz="1400" dirty="0">
              <a:solidFill>
                <a:schemeClr val="accent1"/>
              </a:solidFill>
              <a:latin typeface="Verdana" panose="020B0604030504040204" pitchFamily="34" charset="0"/>
              <a:ea typeface="Verdana" panose="020B0604030504040204" pitchFamily="34" charset="0"/>
            </a:endParaRPr>
          </a:p>
          <a:p>
            <a:r>
              <a:rPr lang="en-GB" sz="1400" dirty="0">
                <a:solidFill>
                  <a:schemeClr val="accent1"/>
                </a:solidFill>
                <a:latin typeface="Verdana" panose="020B0604030504040204" pitchFamily="34" charset="0"/>
                <a:ea typeface="Verdana" panose="020B0604030504040204" pitchFamily="34" charset="0"/>
              </a:rPr>
              <a:t>Shortlisted for 2021 </a:t>
            </a:r>
            <a:r>
              <a:rPr lang="en-GB" sz="1400" dirty="0" err="1">
                <a:solidFill>
                  <a:schemeClr val="accent1"/>
                </a:solidFill>
                <a:latin typeface="Verdana" panose="020B0604030504040204" pitchFamily="34" charset="0"/>
                <a:ea typeface="Verdana" panose="020B0604030504040204" pitchFamily="34" charset="0"/>
              </a:rPr>
              <a:t>PaCCS</a:t>
            </a:r>
            <a:r>
              <a:rPr lang="en-GB" sz="1400" dirty="0">
                <a:solidFill>
                  <a:schemeClr val="accent1"/>
                </a:solidFill>
                <a:latin typeface="Verdana" panose="020B0604030504040204" pitchFamily="34" charset="0"/>
                <a:ea typeface="Verdana" panose="020B0604030504040204" pitchFamily="34" charset="0"/>
              </a:rPr>
              <a:t> Research Snapshots Competition Early Career Researcher </a:t>
            </a:r>
          </a:p>
        </p:txBody>
      </p:sp>
    </p:spTree>
    <p:extLst>
      <p:ext uri="{BB962C8B-B14F-4D97-AF65-F5344CB8AC3E}">
        <p14:creationId xmlns:p14="http://schemas.microsoft.com/office/powerpoint/2010/main" val="1206499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001917-D216-4FB4-879F-4201683C6989}"/>
              </a:ext>
            </a:extLst>
          </p:cNvPr>
          <p:cNvSpPr>
            <a:spLocks noGrp="1"/>
          </p:cNvSpPr>
          <p:nvPr>
            <p:ph type="title"/>
          </p:nvPr>
        </p:nvSpPr>
        <p:spPr>
          <a:xfrm>
            <a:off x="457200" y="250724"/>
            <a:ext cx="6618767" cy="884902"/>
          </a:xfrm>
        </p:spPr>
        <p:txBody>
          <a:bodyPr anchor="b">
            <a:normAutofit/>
          </a:bodyPr>
          <a:lstStyle/>
          <a:p>
            <a:r>
              <a:rPr lang="en-GB" sz="3600" dirty="0"/>
              <a:t>The case studies:</a:t>
            </a:r>
          </a:p>
        </p:txBody>
      </p:sp>
      <p:sp>
        <p:nvSpPr>
          <p:cNvPr id="3" name="Content Placeholder 2">
            <a:extLst>
              <a:ext uri="{FF2B5EF4-FFF2-40B4-BE49-F238E27FC236}">
                <a16:creationId xmlns:a16="http://schemas.microsoft.com/office/drawing/2014/main" id="{151C52B2-8CA7-4C3F-AF02-E27E41CEA8E2}"/>
              </a:ext>
            </a:extLst>
          </p:cNvPr>
          <p:cNvSpPr>
            <a:spLocks noGrp="1"/>
          </p:cNvSpPr>
          <p:nvPr>
            <p:ph idx="1"/>
          </p:nvPr>
        </p:nvSpPr>
        <p:spPr>
          <a:xfrm>
            <a:off x="457200" y="1386351"/>
            <a:ext cx="6594913" cy="4395018"/>
          </a:xfrm>
        </p:spPr>
        <p:txBody>
          <a:bodyPr anchor="t">
            <a:normAutofit/>
          </a:bodyPr>
          <a:lstStyle/>
          <a:p>
            <a:r>
              <a:rPr lang="en-GB" sz="2200" dirty="0"/>
              <a:t>Operation Oyster</a:t>
            </a:r>
          </a:p>
          <a:p>
            <a:pPr marL="0" indent="0">
              <a:buNone/>
            </a:pPr>
            <a:r>
              <a:rPr lang="en-GB" sz="2200" dirty="0"/>
              <a:t>A mortgage fraud conspiracy extending from 2009 until 2013, valued at £10,500,000 involving multiple enablers</a:t>
            </a:r>
          </a:p>
          <a:p>
            <a:r>
              <a:rPr lang="en-GB" sz="2200" dirty="0"/>
              <a:t>Operation Azure</a:t>
            </a:r>
          </a:p>
          <a:p>
            <a:pPr marL="0" indent="0">
              <a:buNone/>
            </a:pPr>
            <a:r>
              <a:rPr lang="en-GB" sz="2200" dirty="0"/>
              <a:t>A mortgage fraud conspiracy extending from 2003 until 2011, valued at £5,000,000 involving principal fraudsters, an enabler, and co-conspirators</a:t>
            </a:r>
          </a:p>
          <a:p>
            <a:r>
              <a:rPr lang="en-GB" sz="2200" dirty="0"/>
              <a:t>Operation Cassandra</a:t>
            </a:r>
          </a:p>
          <a:p>
            <a:pPr marL="0" indent="0">
              <a:buNone/>
            </a:pPr>
            <a:r>
              <a:rPr lang="en-GB" sz="2200" dirty="0"/>
              <a:t>A mortgage fraud conspiracy extending from 2005 until 2009, valued at £36,000,000 involving a principal fraudster, multiple enablers and co-conspirators</a:t>
            </a:r>
          </a:p>
          <a:p>
            <a:pPr marL="0" indent="0">
              <a:buNone/>
            </a:pPr>
            <a:endParaRPr lang="en-GB" sz="1700" dirty="0"/>
          </a:p>
        </p:txBody>
      </p:sp>
      <p:sp>
        <p:nvSpPr>
          <p:cNvPr id="16" name="Rectangle 15">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See the source image">
            <a:extLst>
              <a:ext uri="{FF2B5EF4-FFF2-40B4-BE49-F238E27FC236}">
                <a16:creationId xmlns:a16="http://schemas.microsoft.com/office/drawing/2014/main" id="{E7009440-ADDB-4AC5-954E-165928B36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075967" y="2053032"/>
            <a:ext cx="4170530" cy="2783828"/>
          </a:xfrm>
          <a:prstGeom prst="rect">
            <a:avLst/>
          </a:prstGeom>
          <a:noFill/>
        </p:spPr>
      </p:pic>
    </p:spTree>
    <p:extLst>
      <p:ext uri="{BB962C8B-B14F-4D97-AF65-F5344CB8AC3E}">
        <p14:creationId xmlns:p14="http://schemas.microsoft.com/office/powerpoint/2010/main" val="2334254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164EC1-7EBD-4B8E-978F-E09ABFA86E6A}"/>
              </a:ext>
            </a:extLst>
          </p:cNvPr>
          <p:cNvSpPr>
            <a:spLocks noGrp="1"/>
          </p:cNvSpPr>
          <p:nvPr>
            <p:ph type="title"/>
          </p:nvPr>
        </p:nvSpPr>
        <p:spPr>
          <a:xfrm>
            <a:off x="466722" y="586855"/>
            <a:ext cx="3201366" cy="3387497"/>
          </a:xfrm>
        </p:spPr>
        <p:txBody>
          <a:bodyPr anchor="b">
            <a:normAutofit fontScale="90000"/>
          </a:bodyPr>
          <a:lstStyle/>
          <a:p>
            <a:pPr algn="r"/>
            <a:r>
              <a:rPr lang="en-GB" sz="4000" b="1" dirty="0">
                <a:solidFill>
                  <a:srgbClr val="FFFFFF"/>
                </a:solidFill>
              </a:rPr>
              <a:t>Operation Oyster: </a:t>
            </a:r>
            <a:br>
              <a:rPr lang="en-GB" sz="4000" b="1" dirty="0">
                <a:solidFill>
                  <a:srgbClr val="FFFFFF"/>
                </a:solidFill>
              </a:rPr>
            </a:br>
            <a:r>
              <a:rPr lang="en-GB" sz="4000" b="1" dirty="0">
                <a:solidFill>
                  <a:srgbClr val="FFFFFF"/>
                </a:solidFill>
              </a:rPr>
              <a:t>An overview of the organisation of a mortgage fraud conspiracy </a:t>
            </a:r>
          </a:p>
        </p:txBody>
      </p:sp>
      <p:sp>
        <p:nvSpPr>
          <p:cNvPr id="3" name="Content Placeholder 2">
            <a:extLst>
              <a:ext uri="{FF2B5EF4-FFF2-40B4-BE49-F238E27FC236}">
                <a16:creationId xmlns:a16="http://schemas.microsoft.com/office/drawing/2014/main" id="{E8C26D7F-473A-42D7-8AFD-F30DE7DE1880}"/>
              </a:ext>
            </a:extLst>
          </p:cNvPr>
          <p:cNvSpPr>
            <a:spLocks noGrp="1"/>
          </p:cNvSpPr>
          <p:nvPr>
            <p:ph idx="1"/>
          </p:nvPr>
        </p:nvSpPr>
        <p:spPr>
          <a:xfrm>
            <a:off x="4810259" y="176982"/>
            <a:ext cx="6915019" cy="6018546"/>
          </a:xfrm>
        </p:spPr>
        <p:txBody>
          <a:bodyPr anchor="ctr">
            <a:normAutofit/>
          </a:bodyPr>
          <a:lstStyle/>
          <a:p>
            <a:r>
              <a:rPr lang="en-GB" sz="2200" dirty="0"/>
              <a:t>A wide agreement between 3 conspirators, with ‘sub-agreements’ with 4 other conspirators</a:t>
            </a:r>
          </a:p>
          <a:p>
            <a:r>
              <a:rPr lang="en-GB" sz="2200" dirty="0"/>
              <a:t>The fraud involved the misrepresentation of applicants’ income and the production and submission of false income information and documentation</a:t>
            </a:r>
          </a:p>
          <a:p>
            <a:r>
              <a:rPr lang="en-GB" sz="2200" dirty="0"/>
              <a:t>The offending period lasted from 2009 to 2013</a:t>
            </a:r>
          </a:p>
          <a:p>
            <a:r>
              <a:rPr lang="en-GB" sz="2200" dirty="0"/>
              <a:t>The prosecution asserted that at least 80 fraudulent mortgage applications were submitted, of which £5,500,000 completed, and where £5,000,000 did not</a:t>
            </a:r>
          </a:p>
          <a:p>
            <a:r>
              <a:rPr lang="en-GB" sz="2200" dirty="0"/>
              <a:t>The police investigation lasted 6 years</a:t>
            </a:r>
          </a:p>
          <a:p>
            <a:r>
              <a:rPr lang="en-GB" sz="2200" dirty="0"/>
              <a:t>4 pleaded guilty, the 3 remaining ran an 8 week trial that culminated in their conviction in January 2018</a:t>
            </a:r>
          </a:p>
          <a:p>
            <a:r>
              <a:rPr lang="en-GB" sz="2200" dirty="0"/>
              <a:t>They were all subject to proceedings under the Proceeds of Crime Act 2002 and orders under the Serious Crime Prevention Act 2015</a:t>
            </a:r>
          </a:p>
          <a:p>
            <a:endParaRPr lang="en-GB" sz="2200" dirty="0"/>
          </a:p>
        </p:txBody>
      </p:sp>
    </p:spTree>
    <p:extLst>
      <p:ext uri="{BB962C8B-B14F-4D97-AF65-F5344CB8AC3E}">
        <p14:creationId xmlns:p14="http://schemas.microsoft.com/office/powerpoint/2010/main" val="1953552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98BE58-84AB-4798-A5A9-63BE6ACC35A2}"/>
              </a:ext>
            </a:extLst>
          </p:cNvPr>
          <p:cNvSpPr>
            <a:spLocks noGrp="1"/>
          </p:cNvSpPr>
          <p:nvPr>
            <p:ph type="title"/>
          </p:nvPr>
        </p:nvSpPr>
        <p:spPr>
          <a:xfrm>
            <a:off x="466722" y="586855"/>
            <a:ext cx="3201366" cy="3387497"/>
          </a:xfrm>
        </p:spPr>
        <p:txBody>
          <a:bodyPr anchor="b">
            <a:normAutofit/>
          </a:bodyPr>
          <a:lstStyle/>
          <a:p>
            <a:pPr algn="r"/>
            <a:r>
              <a:rPr lang="en-GB" sz="4000" b="1" dirty="0">
                <a:solidFill>
                  <a:srgbClr val="FFFFFF"/>
                </a:solidFill>
              </a:rPr>
              <a:t>Data collected on Oyster</a:t>
            </a:r>
          </a:p>
        </p:txBody>
      </p:sp>
      <p:sp>
        <p:nvSpPr>
          <p:cNvPr id="3" name="Content Placeholder 2">
            <a:extLst>
              <a:ext uri="{FF2B5EF4-FFF2-40B4-BE49-F238E27FC236}">
                <a16:creationId xmlns:a16="http://schemas.microsoft.com/office/drawing/2014/main" id="{419C1789-78EB-4C81-85D6-8809F379B8D1}"/>
              </a:ext>
            </a:extLst>
          </p:cNvPr>
          <p:cNvSpPr>
            <a:spLocks noGrp="1"/>
          </p:cNvSpPr>
          <p:nvPr>
            <p:ph idx="1"/>
          </p:nvPr>
        </p:nvSpPr>
        <p:spPr>
          <a:xfrm>
            <a:off x="4810259" y="649481"/>
            <a:ext cx="6555347" cy="4776762"/>
          </a:xfrm>
        </p:spPr>
        <p:txBody>
          <a:bodyPr anchor="ctr">
            <a:normAutofit/>
          </a:bodyPr>
          <a:lstStyle/>
          <a:p>
            <a:r>
              <a:rPr lang="en-GB" sz="2200" dirty="0"/>
              <a:t>Prosecution case files and evidence</a:t>
            </a:r>
          </a:p>
          <a:p>
            <a:r>
              <a:rPr lang="en-GB" sz="2200" dirty="0"/>
              <a:t>Media reports</a:t>
            </a:r>
          </a:p>
          <a:p>
            <a:r>
              <a:rPr lang="en-GB" sz="2200" dirty="0"/>
              <a:t>Semi-structured interviews with 3 of the 7 offenders</a:t>
            </a:r>
          </a:p>
          <a:p>
            <a:r>
              <a:rPr lang="en-GB" sz="2200" dirty="0"/>
              <a:t>Semi-structured interview with the Senior Investigating Officer</a:t>
            </a:r>
          </a:p>
          <a:p>
            <a:r>
              <a:rPr lang="en-GB" sz="2200" dirty="0"/>
              <a:t>Semi-structured interview with the financial crime manager at Yorkshire Building Society, one of the victim lenders</a:t>
            </a:r>
          </a:p>
        </p:txBody>
      </p:sp>
    </p:spTree>
    <p:extLst>
      <p:ext uri="{BB962C8B-B14F-4D97-AF65-F5344CB8AC3E}">
        <p14:creationId xmlns:p14="http://schemas.microsoft.com/office/powerpoint/2010/main" val="3869515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69D33-D2BD-4D98-8F46-415FF793F202}"/>
              </a:ext>
            </a:extLst>
          </p:cNvPr>
          <p:cNvSpPr>
            <a:spLocks noGrp="1"/>
          </p:cNvSpPr>
          <p:nvPr>
            <p:ph type="title"/>
          </p:nvPr>
        </p:nvSpPr>
        <p:spPr/>
        <p:txBody>
          <a:bodyPr>
            <a:normAutofit fontScale="90000"/>
          </a:bodyPr>
          <a:lstStyle/>
          <a:p>
            <a:r>
              <a:rPr lang="en-GB" sz="3200" dirty="0"/>
              <a:t>        </a:t>
            </a:r>
            <a:r>
              <a:rPr lang="en-GB" sz="3200" b="1" dirty="0"/>
              <a:t>The actors, their roles and their social relations with one another</a:t>
            </a:r>
            <a:br>
              <a:rPr lang="en-GB" sz="1800" dirty="0"/>
            </a:br>
            <a:r>
              <a:rPr lang="en-GB" sz="3200" dirty="0"/>
              <a:t>                         </a:t>
            </a:r>
          </a:p>
        </p:txBody>
      </p:sp>
      <p:sp>
        <p:nvSpPr>
          <p:cNvPr id="3" name="Content Placeholder 2">
            <a:extLst>
              <a:ext uri="{FF2B5EF4-FFF2-40B4-BE49-F238E27FC236}">
                <a16:creationId xmlns:a16="http://schemas.microsoft.com/office/drawing/2014/main" id="{DE7E9B3D-46D1-4E4C-B4C7-0B6F2F1CEEC3}"/>
              </a:ext>
            </a:extLst>
          </p:cNvPr>
          <p:cNvSpPr>
            <a:spLocks noGrp="1"/>
          </p:cNvSpPr>
          <p:nvPr>
            <p:ph idx="1"/>
          </p:nvPr>
        </p:nvSpPr>
        <p:spPr>
          <a:xfrm>
            <a:off x="0" y="1690688"/>
            <a:ext cx="11689080" cy="4953952"/>
          </a:xfrm>
        </p:spPr>
        <p:txBody>
          <a:bodyPr>
            <a:normAutofit/>
          </a:bodyPr>
          <a:lstStyle/>
          <a:p>
            <a:pPr marL="0" indent="0">
              <a:buNone/>
            </a:pPr>
            <a:r>
              <a:rPr lang="en-GB" dirty="0"/>
              <a:t>   </a:t>
            </a:r>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sz="1800" dirty="0"/>
          </a:p>
        </p:txBody>
      </p:sp>
      <p:pic>
        <p:nvPicPr>
          <p:cNvPr id="4" name="Picture 3" descr="See the source image">
            <a:extLst>
              <a:ext uri="{FF2B5EF4-FFF2-40B4-BE49-F238E27FC236}">
                <a16:creationId xmlns:a16="http://schemas.microsoft.com/office/drawing/2014/main" id="{D1326E91-4698-4753-ACE8-03548068BA8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33032" y="1626356"/>
            <a:ext cx="946026" cy="1585232"/>
          </a:xfrm>
          <a:prstGeom prst="rect">
            <a:avLst/>
          </a:prstGeom>
          <a:noFill/>
          <a:ln>
            <a:noFill/>
          </a:ln>
        </p:spPr>
      </p:pic>
      <p:pic>
        <p:nvPicPr>
          <p:cNvPr id="5" name="Picture 4" descr="See the source image">
            <a:extLst>
              <a:ext uri="{FF2B5EF4-FFF2-40B4-BE49-F238E27FC236}">
                <a16:creationId xmlns:a16="http://schemas.microsoft.com/office/drawing/2014/main" id="{BB0CCD93-926F-49C3-AA2E-B510659298C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74476" y="1623546"/>
            <a:ext cx="1023303" cy="1755287"/>
          </a:xfrm>
          <a:prstGeom prst="rect">
            <a:avLst/>
          </a:prstGeom>
          <a:noFill/>
          <a:ln>
            <a:noFill/>
          </a:ln>
        </p:spPr>
      </p:pic>
      <p:pic>
        <p:nvPicPr>
          <p:cNvPr id="7" name="Picture 6" descr="See the source image">
            <a:extLst>
              <a:ext uri="{FF2B5EF4-FFF2-40B4-BE49-F238E27FC236}">
                <a16:creationId xmlns:a16="http://schemas.microsoft.com/office/drawing/2014/main" id="{E73CB1C2-7BCD-49B9-8885-9BB1CD921B8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90727" y="3742570"/>
            <a:ext cx="901556" cy="1561850"/>
          </a:xfrm>
          <a:prstGeom prst="rect">
            <a:avLst/>
          </a:prstGeom>
          <a:noFill/>
          <a:ln>
            <a:noFill/>
          </a:ln>
        </p:spPr>
      </p:pic>
      <p:pic>
        <p:nvPicPr>
          <p:cNvPr id="8" name="Picture 7" descr="See the source image">
            <a:extLst>
              <a:ext uri="{FF2B5EF4-FFF2-40B4-BE49-F238E27FC236}">
                <a16:creationId xmlns:a16="http://schemas.microsoft.com/office/drawing/2014/main" id="{A324D4F7-FDBB-458B-9462-DA511375E89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94908" y="3243212"/>
            <a:ext cx="926313" cy="1616196"/>
          </a:xfrm>
          <a:prstGeom prst="rect">
            <a:avLst/>
          </a:prstGeom>
          <a:noFill/>
          <a:ln>
            <a:noFill/>
          </a:ln>
        </p:spPr>
      </p:pic>
      <p:pic>
        <p:nvPicPr>
          <p:cNvPr id="9" name="Picture 8" descr="See the source image">
            <a:extLst>
              <a:ext uri="{FF2B5EF4-FFF2-40B4-BE49-F238E27FC236}">
                <a16:creationId xmlns:a16="http://schemas.microsoft.com/office/drawing/2014/main" id="{4BD1070A-81DA-4707-8B72-61E6B426F8DE}"/>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33405" y="4253574"/>
            <a:ext cx="926312" cy="1647860"/>
          </a:xfrm>
          <a:prstGeom prst="rect">
            <a:avLst/>
          </a:prstGeom>
          <a:noFill/>
          <a:ln>
            <a:noFill/>
          </a:ln>
        </p:spPr>
      </p:pic>
      <p:pic>
        <p:nvPicPr>
          <p:cNvPr id="10" name="Picture 9" descr="See the source image">
            <a:extLst>
              <a:ext uri="{FF2B5EF4-FFF2-40B4-BE49-F238E27FC236}">
                <a16:creationId xmlns:a16="http://schemas.microsoft.com/office/drawing/2014/main" id="{32D2242E-849C-45A6-B29F-99BB2DC2B777}"/>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41014" y="4372372"/>
            <a:ext cx="886035" cy="1497763"/>
          </a:xfrm>
          <a:prstGeom prst="rect">
            <a:avLst/>
          </a:prstGeom>
          <a:noFill/>
          <a:ln>
            <a:noFill/>
          </a:ln>
        </p:spPr>
      </p:pic>
      <p:pic>
        <p:nvPicPr>
          <p:cNvPr id="11" name="Picture 10" descr="See the source image">
            <a:extLst>
              <a:ext uri="{FF2B5EF4-FFF2-40B4-BE49-F238E27FC236}">
                <a16:creationId xmlns:a16="http://schemas.microsoft.com/office/drawing/2014/main" id="{FB88D0EF-FD8B-4DBD-8C64-67D51F5AC591}"/>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214513" y="4324081"/>
            <a:ext cx="886035" cy="1538495"/>
          </a:xfrm>
          <a:prstGeom prst="rect">
            <a:avLst/>
          </a:prstGeom>
          <a:noFill/>
          <a:ln>
            <a:noFill/>
          </a:ln>
        </p:spPr>
      </p:pic>
      <p:cxnSp>
        <p:nvCxnSpPr>
          <p:cNvPr id="13" name="Straight Arrow Connector 12">
            <a:extLst>
              <a:ext uri="{FF2B5EF4-FFF2-40B4-BE49-F238E27FC236}">
                <a16:creationId xmlns:a16="http://schemas.microsoft.com/office/drawing/2014/main" id="{277FA13C-FE3C-4439-8469-58EC8A906DFC}"/>
              </a:ext>
            </a:extLst>
          </p:cNvPr>
          <p:cNvCxnSpPr>
            <a:cxnSpLocks/>
            <a:stCxn id="4" idx="3"/>
            <a:endCxn id="5" idx="1"/>
          </p:cNvCxnSpPr>
          <p:nvPr/>
        </p:nvCxnSpPr>
        <p:spPr>
          <a:xfrm>
            <a:off x="4079058" y="2418972"/>
            <a:ext cx="1295418" cy="822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09A79EB3-637B-488C-B7EF-04EDA8D8895F}"/>
              </a:ext>
            </a:extLst>
          </p:cNvPr>
          <p:cNvCxnSpPr>
            <a:cxnSpLocks/>
          </p:cNvCxnSpPr>
          <p:nvPr/>
        </p:nvCxnSpPr>
        <p:spPr>
          <a:xfrm>
            <a:off x="3767537" y="3154679"/>
            <a:ext cx="587745" cy="5857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EF74B75-EF39-48AD-9F99-56882DFB0A10}"/>
              </a:ext>
            </a:extLst>
          </p:cNvPr>
          <p:cNvCxnSpPr>
            <a:cxnSpLocks/>
            <a:stCxn id="4" idx="1"/>
          </p:cNvCxnSpPr>
          <p:nvPr/>
        </p:nvCxnSpPr>
        <p:spPr>
          <a:xfrm flipH="1">
            <a:off x="1675358" y="2418972"/>
            <a:ext cx="1457674" cy="19227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A4BA043-80DE-4EA2-9115-3BC4E9DAE804}"/>
              </a:ext>
            </a:extLst>
          </p:cNvPr>
          <p:cNvCxnSpPr>
            <a:cxnSpLocks/>
          </p:cNvCxnSpPr>
          <p:nvPr/>
        </p:nvCxnSpPr>
        <p:spPr>
          <a:xfrm flipH="1">
            <a:off x="3202451" y="3192671"/>
            <a:ext cx="324318" cy="10640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DEE49B95-20CB-41A6-BCAD-A44AEF548E7C}"/>
              </a:ext>
            </a:extLst>
          </p:cNvPr>
          <p:cNvCxnSpPr>
            <a:cxnSpLocks/>
          </p:cNvCxnSpPr>
          <p:nvPr/>
        </p:nvCxnSpPr>
        <p:spPr>
          <a:xfrm>
            <a:off x="4117902" y="3192671"/>
            <a:ext cx="1799529" cy="10850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8A4049BD-B8BB-496F-B178-9B5DDB6D6CCF}"/>
              </a:ext>
            </a:extLst>
          </p:cNvPr>
          <p:cNvCxnSpPr>
            <a:cxnSpLocks/>
          </p:cNvCxnSpPr>
          <p:nvPr/>
        </p:nvCxnSpPr>
        <p:spPr>
          <a:xfrm>
            <a:off x="4130780" y="3095078"/>
            <a:ext cx="3080608" cy="9062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BD2D00E0-8125-46AD-BACA-1A0508ED2D02}"/>
              </a:ext>
            </a:extLst>
          </p:cNvPr>
          <p:cNvCxnSpPr/>
          <p:nvPr/>
        </p:nvCxnSpPr>
        <p:spPr>
          <a:xfrm flipH="1">
            <a:off x="2100548" y="3192671"/>
            <a:ext cx="3290602" cy="15020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68614B9C-EF06-4E7C-89D4-F8416BC0D3E7}"/>
              </a:ext>
            </a:extLst>
          </p:cNvPr>
          <p:cNvCxnSpPr>
            <a:cxnSpLocks/>
            <a:stCxn id="11" idx="3"/>
            <a:endCxn id="10" idx="1"/>
          </p:cNvCxnSpPr>
          <p:nvPr/>
        </p:nvCxnSpPr>
        <p:spPr>
          <a:xfrm>
            <a:off x="2100548" y="5093329"/>
            <a:ext cx="640466" cy="27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B58D736F-C37E-495D-9CD4-76172CCCDFBF}"/>
              </a:ext>
            </a:extLst>
          </p:cNvPr>
          <p:cNvCxnSpPr>
            <a:cxnSpLocks/>
            <a:stCxn id="9" idx="1"/>
          </p:cNvCxnSpPr>
          <p:nvPr/>
        </p:nvCxnSpPr>
        <p:spPr>
          <a:xfrm flipH="1" flipV="1">
            <a:off x="5028105" y="4839334"/>
            <a:ext cx="805300" cy="2381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4BA1711E-F10D-44B3-BD97-3A653A4B5A1B}"/>
              </a:ext>
            </a:extLst>
          </p:cNvPr>
          <p:cNvCxnSpPr/>
          <p:nvPr/>
        </p:nvCxnSpPr>
        <p:spPr>
          <a:xfrm flipH="1">
            <a:off x="5017666" y="4162741"/>
            <a:ext cx="21772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8DAB0922-0C92-4A4F-A93A-717E57A01BC5}"/>
              </a:ext>
            </a:extLst>
          </p:cNvPr>
          <p:cNvCxnSpPr>
            <a:cxnSpLocks/>
            <a:stCxn id="5" idx="3"/>
            <a:endCxn id="8" idx="0"/>
          </p:cNvCxnSpPr>
          <p:nvPr/>
        </p:nvCxnSpPr>
        <p:spPr>
          <a:xfrm>
            <a:off x="6397779" y="2501190"/>
            <a:ext cx="1260286" cy="7420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A0A8F106-BDB7-49AF-B495-A2A6F9D44871}"/>
              </a:ext>
            </a:extLst>
          </p:cNvPr>
          <p:cNvCxnSpPr>
            <a:cxnSpLocks/>
            <a:stCxn id="5" idx="2"/>
          </p:cNvCxnSpPr>
          <p:nvPr/>
        </p:nvCxnSpPr>
        <p:spPr>
          <a:xfrm>
            <a:off x="5886128" y="3378833"/>
            <a:ext cx="360209" cy="839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aphicFrame>
        <p:nvGraphicFramePr>
          <p:cNvPr id="50" name="Table 49">
            <a:extLst>
              <a:ext uri="{FF2B5EF4-FFF2-40B4-BE49-F238E27FC236}">
                <a16:creationId xmlns:a16="http://schemas.microsoft.com/office/drawing/2014/main" id="{88ABC595-3F15-4C3B-AFC9-1CA6560393DE}"/>
              </a:ext>
            </a:extLst>
          </p:cNvPr>
          <p:cNvGraphicFramePr>
            <a:graphicFrameLocks noGrp="1"/>
          </p:cNvGraphicFramePr>
          <p:nvPr>
            <p:extLst>
              <p:ext uri="{D42A27DB-BD31-4B8C-83A1-F6EECF244321}">
                <p14:modId xmlns:p14="http://schemas.microsoft.com/office/powerpoint/2010/main" val="3155532445"/>
              </p:ext>
            </p:extLst>
          </p:nvPr>
        </p:nvGraphicFramePr>
        <p:xfrm>
          <a:off x="8230582" y="1524000"/>
          <a:ext cx="3781688" cy="3316423"/>
        </p:xfrm>
        <a:graphic>
          <a:graphicData uri="http://schemas.openxmlformats.org/drawingml/2006/table">
            <a:tbl>
              <a:tblPr firstRow="1" firstCol="1" bandRow="1">
                <a:tableStyleId>{5C22544A-7EE6-4342-B048-85BDC9FD1C3A}</a:tableStyleId>
              </a:tblPr>
              <a:tblGrid>
                <a:gridCol w="967477">
                  <a:extLst>
                    <a:ext uri="{9D8B030D-6E8A-4147-A177-3AD203B41FA5}">
                      <a16:colId xmlns:a16="http://schemas.microsoft.com/office/drawing/2014/main" val="3900971359"/>
                    </a:ext>
                  </a:extLst>
                </a:gridCol>
                <a:gridCol w="2814211">
                  <a:extLst>
                    <a:ext uri="{9D8B030D-6E8A-4147-A177-3AD203B41FA5}">
                      <a16:colId xmlns:a16="http://schemas.microsoft.com/office/drawing/2014/main" val="1457561644"/>
                    </a:ext>
                  </a:extLst>
                </a:gridCol>
              </a:tblGrid>
              <a:tr h="467088">
                <a:tc>
                  <a:txBody>
                    <a:bodyPr/>
                    <a:lstStyle/>
                    <a:p>
                      <a:pPr>
                        <a:lnSpc>
                          <a:spcPct val="107000"/>
                        </a:lnSpc>
                        <a:spcAft>
                          <a:spcPts val="800"/>
                        </a:spcAft>
                      </a:pPr>
                      <a:r>
                        <a:rPr lang="en-GB" sz="1600" dirty="0">
                          <a:effectLst/>
                        </a:rPr>
                        <a:t>Paul</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600" dirty="0">
                          <a:effectLst/>
                        </a:rPr>
                        <a:t>Ex bank manager, co-leading role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63425050"/>
                  </a:ext>
                </a:extLst>
              </a:tr>
              <a:tr h="407684">
                <a:tc>
                  <a:txBody>
                    <a:bodyPr/>
                    <a:lstStyle/>
                    <a:p>
                      <a:pPr>
                        <a:lnSpc>
                          <a:spcPct val="107000"/>
                        </a:lnSpc>
                        <a:spcAft>
                          <a:spcPts val="800"/>
                        </a:spcAft>
                      </a:pPr>
                      <a:r>
                        <a:rPr lang="en-GB" sz="1600">
                          <a:effectLst/>
                        </a:rPr>
                        <a:t>Peter</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600" dirty="0">
                          <a:effectLst/>
                        </a:rPr>
                        <a:t>Mortgage broker, co-leading role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9047582"/>
                  </a:ext>
                </a:extLst>
              </a:tr>
              <a:tr h="465815">
                <a:tc>
                  <a:txBody>
                    <a:bodyPr/>
                    <a:lstStyle/>
                    <a:p>
                      <a:pPr>
                        <a:lnSpc>
                          <a:spcPct val="107000"/>
                        </a:lnSpc>
                        <a:spcAft>
                          <a:spcPts val="800"/>
                        </a:spcAft>
                      </a:pPr>
                      <a:r>
                        <a:rPr lang="en-GB" sz="1600">
                          <a:effectLst/>
                        </a:rPr>
                        <a:t>Charles</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600" dirty="0">
                          <a:effectLst/>
                        </a:rPr>
                        <a:t>Accountant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8259422"/>
                  </a:ext>
                </a:extLst>
              </a:tr>
              <a:tr h="541378">
                <a:tc>
                  <a:txBody>
                    <a:bodyPr/>
                    <a:lstStyle/>
                    <a:p>
                      <a:pPr>
                        <a:lnSpc>
                          <a:spcPct val="107000"/>
                        </a:lnSpc>
                        <a:spcAft>
                          <a:spcPts val="800"/>
                        </a:spcAft>
                      </a:pPr>
                      <a:r>
                        <a:rPr lang="en-GB" sz="1600">
                          <a:effectLst/>
                        </a:rPr>
                        <a:t>Richard</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600" dirty="0">
                          <a:effectLst/>
                        </a:rPr>
                        <a:t>Mortgage broker (unqualified and unauthorised) or introducer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6083122"/>
                  </a:ext>
                </a:extLst>
              </a:tr>
              <a:tr h="407684">
                <a:tc>
                  <a:txBody>
                    <a:bodyPr/>
                    <a:lstStyle/>
                    <a:p>
                      <a:pPr>
                        <a:lnSpc>
                          <a:spcPct val="107000"/>
                        </a:lnSpc>
                        <a:spcAft>
                          <a:spcPts val="800"/>
                        </a:spcAft>
                      </a:pPr>
                      <a:r>
                        <a:rPr lang="en-GB" sz="1600">
                          <a:effectLst/>
                        </a:rPr>
                        <a:t>Joe</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600">
                          <a:effectLst/>
                        </a:rPr>
                        <a:t>Mortgage broker</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2513435"/>
                  </a:ext>
                </a:extLst>
              </a:tr>
              <a:tr h="473416">
                <a:tc>
                  <a:txBody>
                    <a:bodyPr/>
                    <a:lstStyle/>
                    <a:p>
                      <a:pPr>
                        <a:lnSpc>
                          <a:spcPct val="107000"/>
                        </a:lnSpc>
                        <a:spcAft>
                          <a:spcPts val="800"/>
                        </a:spcAft>
                      </a:pPr>
                      <a:r>
                        <a:rPr lang="en-GB" sz="1600">
                          <a:effectLst/>
                        </a:rPr>
                        <a:t>Philip</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600" dirty="0">
                          <a:effectLst/>
                        </a:rPr>
                        <a:t>Mortgage broker (unauthorised)</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6342910"/>
                  </a:ext>
                </a:extLst>
              </a:tr>
              <a:tr h="407684">
                <a:tc>
                  <a:txBody>
                    <a:bodyPr/>
                    <a:lstStyle/>
                    <a:p>
                      <a:pPr>
                        <a:lnSpc>
                          <a:spcPct val="107000"/>
                        </a:lnSpc>
                        <a:spcAft>
                          <a:spcPts val="800"/>
                        </a:spcAft>
                      </a:pPr>
                      <a:r>
                        <a:rPr lang="en-GB" sz="1600">
                          <a:effectLst/>
                        </a:rPr>
                        <a:t>Max</a:t>
                      </a:r>
                      <a:endParaRPr lang="en-GB"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600" dirty="0">
                          <a:effectLst/>
                        </a:rPr>
                        <a:t>Bookkeeper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2386073"/>
                  </a:ext>
                </a:extLst>
              </a:tr>
            </a:tbl>
          </a:graphicData>
        </a:graphic>
      </p:graphicFrame>
      <p:sp>
        <p:nvSpPr>
          <p:cNvPr id="51" name="Rectangle 1">
            <a:extLst>
              <a:ext uri="{FF2B5EF4-FFF2-40B4-BE49-F238E27FC236}">
                <a16:creationId xmlns:a16="http://schemas.microsoft.com/office/drawing/2014/main" id="{E72FC4EA-79C5-404F-A3D9-88DDF415B3EA}"/>
              </a:ext>
            </a:extLst>
          </p:cNvPr>
          <p:cNvSpPr>
            <a:spLocks noChangeArrowheads="1"/>
          </p:cNvSpPr>
          <p:nvPr/>
        </p:nvSpPr>
        <p:spPr bwMode="auto">
          <a:xfrm>
            <a:off x="4881563" y="32210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cxnSp>
        <p:nvCxnSpPr>
          <p:cNvPr id="12" name="Straight Arrow Connector 11">
            <a:extLst>
              <a:ext uri="{FF2B5EF4-FFF2-40B4-BE49-F238E27FC236}">
                <a16:creationId xmlns:a16="http://schemas.microsoft.com/office/drawing/2014/main" id="{DDBF6410-13DC-4D47-93E2-A20C4BFCE178}"/>
              </a:ext>
            </a:extLst>
          </p:cNvPr>
          <p:cNvCxnSpPr/>
          <p:nvPr/>
        </p:nvCxnSpPr>
        <p:spPr>
          <a:xfrm flipH="1">
            <a:off x="4852304" y="3429000"/>
            <a:ext cx="522172" cy="3360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3136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CDEE7C5-54F5-4321-98CD-DB7B9FEA01E2}"/>
              </a:ext>
            </a:extLst>
          </p:cNvPr>
          <p:cNvSpPr>
            <a:spLocks noGrp="1"/>
          </p:cNvSpPr>
          <p:nvPr>
            <p:ph type="title"/>
          </p:nvPr>
        </p:nvSpPr>
        <p:spPr>
          <a:xfrm>
            <a:off x="1371599" y="294538"/>
            <a:ext cx="9895951" cy="1033669"/>
          </a:xfrm>
        </p:spPr>
        <p:txBody>
          <a:bodyPr>
            <a:normAutofit/>
          </a:bodyPr>
          <a:lstStyle/>
          <a:p>
            <a:r>
              <a:rPr lang="en-GB" sz="3400" b="1" dirty="0">
                <a:solidFill>
                  <a:srgbClr val="FFFFFF"/>
                </a:solidFill>
              </a:rPr>
              <a:t>Proximal Conditions- Situational Settings </a:t>
            </a:r>
          </a:p>
        </p:txBody>
      </p:sp>
      <p:sp>
        <p:nvSpPr>
          <p:cNvPr id="3" name="Content Placeholder 2">
            <a:extLst>
              <a:ext uri="{FF2B5EF4-FFF2-40B4-BE49-F238E27FC236}">
                <a16:creationId xmlns:a16="http://schemas.microsoft.com/office/drawing/2014/main" id="{9714BB8A-D8CD-4E30-B939-233A6E3385C4}"/>
              </a:ext>
            </a:extLst>
          </p:cNvPr>
          <p:cNvSpPr>
            <a:spLocks noGrp="1"/>
          </p:cNvSpPr>
          <p:nvPr>
            <p:ph idx="1"/>
          </p:nvPr>
        </p:nvSpPr>
        <p:spPr>
          <a:xfrm>
            <a:off x="206478" y="1885279"/>
            <a:ext cx="11872452" cy="4678182"/>
          </a:xfrm>
        </p:spPr>
        <p:txBody>
          <a:bodyPr anchor="ctr">
            <a:noAutofit/>
          </a:bodyPr>
          <a:lstStyle/>
          <a:p>
            <a:r>
              <a:rPr lang="en-GB" sz="2000" u="sng" dirty="0"/>
              <a:t>Knowledge and opportunity</a:t>
            </a:r>
          </a:p>
          <a:p>
            <a:pPr marL="0" indent="0">
              <a:buNone/>
            </a:pPr>
            <a:r>
              <a:rPr lang="en-GB" sz="2000" dirty="0"/>
              <a:t>Online mortgage application software</a:t>
            </a:r>
          </a:p>
          <a:p>
            <a:pPr marL="0" indent="0">
              <a:buNone/>
            </a:pPr>
            <a:r>
              <a:rPr lang="en-GB" sz="2000" dirty="0"/>
              <a:t>Targeting lenders who accept payslips, or accountant certificates; and those offering ‘fast-track’</a:t>
            </a:r>
          </a:p>
          <a:p>
            <a:pPr marL="0" indent="0">
              <a:buNone/>
            </a:pPr>
            <a:r>
              <a:rPr lang="en-GB" sz="2000" dirty="0"/>
              <a:t>CeMap and authorised brokers, Peter and Joe</a:t>
            </a:r>
          </a:p>
          <a:p>
            <a:r>
              <a:rPr lang="en-GB" sz="2000" u="sng" dirty="0"/>
              <a:t>Organisational dynamics</a:t>
            </a:r>
          </a:p>
          <a:p>
            <a:pPr marL="0" indent="0">
              <a:buNone/>
            </a:pPr>
            <a:r>
              <a:rPr lang="en-GB" sz="2000" dirty="0"/>
              <a:t>Paul was the main point of contact for all other actors</a:t>
            </a:r>
          </a:p>
          <a:p>
            <a:pPr marL="0" indent="0">
              <a:buNone/>
            </a:pPr>
            <a:r>
              <a:rPr lang="en-GB" sz="2000" dirty="0"/>
              <a:t>Limited or zero interaction between the other actors</a:t>
            </a:r>
          </a:p>
          <a:p>
            <a:pPr marL="0" indent="0">
              <a:buNone/>
            </a:pPr>
            <a:r>
              <a:rPr lang="en-GB" sz="2000" dirty="0"/>
              <a:t>Boundaries to the dishonesty, e.g. Charles refused to falsify self-assessment returns (SA302)</a:t>
            </a:r>
          </a:p>
          <a:p>
            <a:r>
              <a:rPr lang="en-GB" sz="2000" u="sng" dirty="0"/>
              <a:t>Local bad character referrals </a:t>
            </a:r>
          </a:p>
          <a:p>
            <a:pPr marL="0" indent="0">
              <a:buNone/>
            </a:pPr>
            <a:r>
              <a:rPr lang="en-GB" sz="2000" dirty="0"/>
              <a:t>Paul recruited Peter and referred him to applicants, Paul referred Peter, Joe, and Charles to one another</a:t>
            </a:r>
          </a:p>
          <a:p>
            <a:r>
              <a:rPr lang="en-GB" sz="2000" u="sng" dirty="0"/>
              <a:t>Criminogenic culture in the workplace</a:t>
            </a:r>
          </a:p>
          <a:p>
            <a:pPr marL="0" indent="0">
              <a:buNone/>
            </a:pPr>
            <a:r>
              <a:rPr lang="en-GB" sz="2000" dirty="0"/>
              <a:t>Delegating responsibilities</a:t>
            </a:r>
          </a:p>
          <a:p>
            <a:pPr marL="0" indent="0">
              <a:buNone/>
            </a:pPr>
            <a:r>
              <a:rPr lang="en-GB" sz="2000" dirty="0"/>
              <a:t>Employee deference</a:t>
            </a:r>
          </a:p>
        </p:txBody>
      </p:sp>
    </p:spTree>
    <p:extLst>
      <p:ext uri="{BB962C8B-B14F-4D97-AF65-F5344CB8AC3E}">
        <p14:creationId xmlns:p14="http://schemas.microsoft.com/office/powerpoint/2010/main" val="1697034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EE63C2-511A-42AD-A5C4-395087C0519E}"/>
              </a:ext>
            </a:extLst>
          </p:cNvPr>
          <p:cNvSpPr>
            <a:spLocks noGrp="1"/>
          </p:cNvSpPr>
          <p:nvPr>
            <p:ph type="title"/>
          </p:nvPr>
        </p:nvSpPr>
        <p:spPr>
          <a:xfrm>
            <a:off x="1371599" y="294538"/>
            <a:ext cx="9895951" cy="1033669"/>
          </a:xfrm>
        </p:spPr>
        <p:txBody>
          <a:bodyPr>
            <a:normAutofit/>
          </a:bodyPr>
          <a:lstStyle/>
          <a:p>
            <a:r>
              <a:rPr lang="en-GB" sz="4000" b="1">
                <a:solidFill>
                  <a:srgbClr val="FFFFFF"/>
                </a:solidFill>
              </a:rPr>
              <a:t>Distal conditions- remote settings</a:t>
            </a:r>
          </a:p>
        </p:txBody>
      </p:sp>
      <p:sp>
        <p:nvSpPr>
          <p:cNvPr id="3" name="Content Placeholder 2">
            <a:extLst>
              <a:ext uri="{FF2B5EF4-FFF2-40B4-BE49-F238E27FC236}">
                <a16:creationId xmlns:a16="http://schemas.microsoft.com/office/drawing/2014/main" id="{4A5F51B8-7BFC-4639-8C52-22EBEABCFA52}"/>
              </a:ext>
            </a:extLst>
          </p:cNvPr>
          <p:cNvSpPr>
            <a:spLocks noGrp="1"/>
          </p:cNvSpPr>
          <p:nvPr>
            <p:ph idx="1"/>
          </p:nvPr>
        </p:nvSpPr>
        <p:spPr>
          <a:xfrm>
            <a:off x="235975" y="1885278"/>
            <a:ext cx="11488994" cy="4820321"/>
          </a:xfrm>
        </p:spPr>
        <p:txBody>
          <a:bodyPr anchor="ctr">
            <a:normAutofit/>
          </a:bodyPr>
          <a:lstStyle/>
          <a:p>
            <a:r>
              <a:rPr lang="en-GB" sz="2000" u="sng" dirty="0"/>
              <a:t>Competition in the financial services sector </a:t>
            </a:r>
          </a:p>
          <a:p>
            <a:pPr marL="0" indent="0">
              <a:buNone/>
            </a:pPr>
            <a:r>
              <a:rPr lang="en-GB" sz="2000" dirty="0"/>
              <a:t>Abuse of self-certified mortgages; the role of the Business Development Managers within the sector</a:t>
            </a:r>
          </a:p>
          <a:p>
            <a:pPr marL="0" indent="0">
              <a:buNone/>
            </a:pPr>
            <a:r>
              <a:rPr lang="en-GB" sz="2000" dirty="0"/>
              <a:t>Securitisation of mortgage products and the secondary mortgage market</a:t>
            </a:r>
          </a:p>
          <a:p>
            <a:r>
              <a:rPr lang="en-GB" sz="2000" u="sng" dirty="0"/>
              <a:t>Ignorance of red flags</a:t>
            </a:r>
          </a:p>
          <a:p>
            <a:pPr marL="0" indent="0">
              <a:buNone/>
            </a:pPr>
            <a:r>
              <a:rPr lang="en-GB" sz="2000" dirty="0"/>
              <a:t>Crude methods not identified by lenders</a:t>
            </a:r>
          </a:p>
          <a:p>
            <a:pPr marL="0" indent="0">
              <a:buNone/>
            </a:pPr>
            <a:r>
              <a:rPr lang="en-GB" sz="2000" dirty="0"/>
              <a:t>Is it a matter of risk or is it fraud?</a:t>
            </a:r>
          </a:p>
          <a:p>
            <a:r>
              <a:rPr lang="en-GB" sz="2000" u="sng" dirty="0"/>
              <a:t>Regulation, guardianship, and quasi-professionals</a:t>
            </a:r>
          </a:p>
          <a:p>
            <a:pPr marL="0" indent="0">
              <a:buNone/>
            </a:pPr>
            <a:r>
              <a:rPr lang="en-GB" sz="2000" dirty="0"/>
              <a:t>Varying qualifications amongst actors and consequently regulatory oversight </a:t>
            </a:r>
          </a:p>
          <a:p>
            <a:pPr marL="0" indent="0">
              <a:buNone/>
            </a:pPr>
            <a:r>
              <a:rPr lang="en-GB" sz="2000" dirty="0"/>
              <a:t>Failure of enforcement proceedings against ‘authorised’ actors, failure of regulatory deterrence strategies</a:t>
            </a:r>
          </a:p>
          <a:p>
            <a:r>
              <a:rPr lang="en-GB" sz="2000" u="sng" dirty="0"/>
              <a:t>Decriminalisation of mortgage fraud</a:t>
            </a:r>
          </a:p>
          <a:p>
            <a:pPr marL="0" indent="0">
              <a:buNone/>
            </a:pPr>
            <a:r>
              <a:rPr lang="en-GB" sz="2000" dirty="0"/>
              <a:t>Failure to report, failure to record and investigate </a:t>
            </a:r>
          </a:p>
          <a:p>
            <a:pPr marL="0" indent="0">
              <a:buNone/>
            </a:pPr>
            <a:r>
              <a:rPr lang="en-GB" sz="2000" dirty="0"/>
              <a:t>Criminal Justice System incapacity to prosecute</a:t>
            </a:r>
            <a:r>
              <a:rPr lang="en-GB" sz="2000" u="sng" dirty="0"/>
              <a:t> </a:t>
            </a:r>
            <a:r>
              <a:rPr lang="en-GB" sz="2000" dirty="0"/>
              <a:t> </a:t>
            </a:r>
          </a:p>
          <a:p>
            <a:pPr marL="0" indent="0">
              <a:buNone/>
            </a:pPr>
            <a:endParaRPr lang="en-GB" sz="2000" dirty="0"/>
          </a:p>
        </p:txBody>
      </p:sp>
    </p:spTree>
    <p:extLst>
      <p:ext uri="{BB962C8B-B14F-4D97-AF65-F5344CB8AC3E}">
        <p14:creationId xmlns:p14="http://schemas.microsoft.com/office/powerpoint/2010/main" val="3523877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63BB730-698B-4727-896D-0EFF42302E57}"/>
              </a:ext>
            </a:extLst>
          </p:cNvPr>
          <p:cNvSpPr>
            <a:spLocks noGrp="1"/>
          </p:cNvSpPr>
          <p:nvPr>
            <p:ph idx="4294967295"/>
          </p:nvPr>
        </p:nvSpPr>
        <p:spPr>
          <a:xfrm>
            <a:off x="-1" y="590550"/>
            <a:ext cx="12005187" cy="6267450"/>
          </a:xfrm>
        </p:spPr>
        <p:txBody>
          <a:bodyPr>
            <a:normAutofit/>
          </a:bodyPr>
          <a:lstStyle/>
          <a:p>
            <a:r>
              <a:rPr lang="en-GB" dirty="0">
                <a:solidFill>
                  <a:srgbClr val="FF0000"/>
                </a:solidFill>
              </a:rPr>
              <a:t>Paul</a:t>
            </a:r>
            <a:r>
              <a:rPr lang="en-GB" dirty="0"/>
              <a:t>: 3 years, 9 months</a:t>
            </a:r>
          </a:p>
          <a:p>
            <a:pPr marL="0" indent="0">
              <a:buNone/>
            </a:pPr>
            <a:endParaRPr lang="en-GB" dirty="0"/>
          </a:p>
          <a:p>
            <a:r>
              <a:rPr lang="en-GB" dirty="0"/>
              <a:t>Peter: 5 years, 6 months</a:t>
            </a:r>
          </a:p>
          <a:p>
            <a:pPr marL="0" indent="0">
              <a:buNone/>
            </a:pPr>
            <a:endParaRPr lang="en-GB" dirty="0"/>
          </a:p>
          <a:p>
            <a:r>
              <a:rPr lang="en-GB" dirty="0"/>
              <a:t>Charles: 5 years                                                        </a:t>
            </a:r>
            <a:r>
              <a:rPr lang="en-GB" sz="3600" b="1" dirty="0"/>
              <a:t>Sentence Range</a:t>
            </a:r>
          </a:p>
          <a:p>
            <a:endParaRPr lang="en-GB" dirty="0"/>
          </a:p>
          <a:p>
            <a:r>
              <a:rPr lang="en-GB" dirty="0">
                <a:solidFill>
                  <a:srgbClr val="FF0000"/>
                </a:solidFill>
              </a:rPr>
              <a:t>Richard</a:t>
            </a:r>
            <a:r>
              <a:rPr lang="en-GB" dirty="0"/>
              <a:t>: 2 years, 2 months</a:t>
            </a:r>
          </a:p>
          <a:p>
            <a:pPr marL="0" indent="0">
              <a:buNone/>
            </a:pPr>
            <a:endParaRPr lang="en-GB" dirty="0"/>
          </a:p>
          <a:p>
            <a:r>
              <a:rPr lang="en-GB" dirty="0"/>
              <a:t>Joe: 4 years</a:t>
            </a:r>
          </a:p>
          <a:p>
            <a:endParaRPr lang="en-GB" dirty="0"/>
          </a:p>
          <a:p>
            <a:r>
              <a:rPr lang="en-GB" dirty="0">
                <a:solidFill>
                  <a:srgbClr val="FF0000"/>
                </a:solidFill>
              </a:rPr>
              <a:t>Philip</a:t>
            </a:r>
            <a:r>
              <a:rPr lang="en-GB" dirty="0"/>
              <a:t>: 2 years, 9 months</a:t>
            </a:r>
          </a:p>
          <a:p>
            <a:r>
              <a:rPr lang="en-GB" dirty="0">
                <a:solidFill>
                  <a:srgbClr val="FF0000"/>
                </a:solidFill>
              </a:rPr>
              <a:t>Max</a:t>
            </a:r>
            <a:r>
              <a:rPr lang="en-GB" dirty="0"/>
              <a:t>: 2 years, 5 months</a:t>
            </a:r>
          </a:p>
          <a:p>
            <a:endParaRPr lang="en-GB" dirty="0"/>
          </a:p>
        </p:txBody>
      </p:sp>
      <p:pic>
        <p:nvPicPr>
          <p:cNvPr id="7" name="Picture 6" descr="See the source image">
            <a:extLst>
              <a:ext uri="{FF2B5EF4-FFF2-40B4-BE49-F238E27FC236}">
                <a16:creationId xmlns:a16="http://schemas.microsoft.com/office/drawing/2014/main" id="{A839F73C-BD18-4ED5-A6B8-47DD17F706C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13880" y="143165"/>
            <a:ext cx="721524" cy="1209040"/>
          </a:xfrm>
          <a:prstGeom prst="rect">
            <a:avLst/>
          </a:prstGeom>
          <a:noFill/>
          <a:ln>
            <a:noFill/>
          </a:ln>
        </p:spPr>
      </p:pic>
      <p:pic>
        <p:nvPicPr>
          <p:cNvPr id="8" name="Picture 7" descr="See the source image">
            <a:extLst>
              <a:ext uri="{FF2B5EF4-FFF2-40B4-BE49-F238E27FC236}">
                <a16:creationId xmlns:a16="http://schemas.microsoft.com/office/drawing/2014/main" id="{D5E3D6F6-1BD3-4707-8A3A-2389D504F68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39790" y="1179381"/>
            <a:ext cx="704850" cy="1209040"/>
          </a:xfrm>
          <a:prstGeom prst="rect">
            <a:avLst/>
          </a:prstGeom>
          <a:noFill/>
          <a:ln>
            <a:noFill/>
          </a:ln>
        </p:spPr>
      </p:pic>
      <p:pic>
        <p:nvPicPr>
          <p:cNvPr id="9" name="Picture 8" descr="See the source image">
            <a:extLst>
              <a:ext uri="{FF2B5EF4-FFF2-40B4-BE49-F238E27FC236}">
                <a16:creationId xmlns:a16="http://schemas.microsoft.com/office/drawing/2014/main" id="{0B48F96D-2455-4445-8CAC-4A22F13FA8D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6504" y="2281990"/>
            <a:ext cx="676275" cy="1171575"/>
          </a:xfrm>
          <a:prstGeom prst="rect">
            <a:avLst/>
          </a:prstGeom>
          <a:noFill/>
          <a:ln>
            <a:noFill/>
          </a:ln>
        </p:spPr>
      </p:pic>
      <p:pic>
        <p:nvPicPr>
          <p:cNvPr id="10" name="Picture 9" descr="See the source image">
            <a:extLst>
              <a:ext uri="{FF2B5EF4-FFF2-40B4-BE49-F238E27FC236}">
                <a16:creationId xmlns:a16="http://schemas.microsoft.com/office/drawing/2014/main" id="{96B5D5D6-0145-4A18-8B47-4197E6383C86}"/>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58840" y="3208675"/>
            <a:ext cx="666750" cy="1163320"/>
          </a:xfrm>
          <a:prstGeom prst="rect">
            <a:avLst/>
          </a:prstGeom>
          <a:noFill/>
          <a:ln>
            <a:noFill/>
          </a:ln>
        </p:spPr>
      </p:pic>
      <p:pic>
        <p:nvPicPr>
          <p:cNvPr id="11" name="Picture 10" descr="See the source image">
            <a:extLst>
              <a:ext uri="{FF2B5EF4-FFF2-40B4-BE49-F238E27FC236}">
                <a16:creationId xmlns:a16="http://schemas.microsoft.com/office/drawing/2014/main" id="{C5AA0BEE-7A6C-472C-A6E6-E0F5CD187DA7}"/>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988879" y="4177931"/>
            <a:ext cx="723900" cy="1287780"/>
          </a:xfrm>
          <a:prstGeom prst="rect">
            <a:avLst/>
          </a:prstGeom>
          <a:noFill/>
          <a:ln>
            <a:noFill/>
          </a:ln>
        </p:spPr>
      </p:pic>
      <p:pic>
        <p:nvPicPr>
          <p:cNvPr id="12" name="Picture 11" descr="See the source image">
            <a:extLst>
              <a:ext uri="{FF2B5EF4-FFF2-40B4-BE49-F238E27FC236}">
                <a16:creationId xmlns:a16="http://schemas.microsoft.com/office/drawing/2014/main" id="{A3443498-98BD-4102-8E0E-F12C62207CED}"/>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88879" y="5581360"/>
            <a:ext cx="652780" cy="1133475"/>
          </a:xfrm>
          <a:prstGeom prst="rect">
            <a:avLst/>
          </a:prstGeom>
          <a:noFill/>
          <a:ln>
            <a:noFill/>
          </a:ln>
        </p:spPr>
      </p:pic>
      <p:pic>
        <p:nvPicPr>
          <p:cNvPr id="13" name="Picture 12" descr="See the source image">
            <a:extLst>
              <a:ext uri="{FF2B5EF4-FFF2-40B4-BE49-F238E27FC236}">
                <a16:creationId xmlns:a16="http://schemas.microsoft.com/office/drawing/2014/main" id="{C130DE1A-1CE1-4B15-9A91-C6C386BD0582}"/>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67431" y="5539450"/>
            <a:ext cx="695325" cy="1175385"/>
          </a:xfrm>
          <a:prstGeom prst="rect">
            <a:avLst/>
          </a:prstGeom>
          <a:noFill/>
          <a:ln>
            <a:noFill/>
          </a:ln>
        </p:spPr>
      </p:pic>
      <p:sp>
        <p:nvSpPr>
          <p:cNvPr id="14" name="TextBox 13">
            <a:extLst>
              <a:ext uri="{FF2B5EF4-FFF2-40B4-BE49-F238E27FC236}">
                <a16:creationId xmlns:a16="http://schemas.microsoft.com/office/drawing/2014/main" id="{11DD4185-EBA9-4D72-9836-2B972CE53854}"/>
              </a:ext>
            </a:extLst>
          </p:cNvPr>
          <p:cNvSpPr txBox="1"/>
          <p:nvPr/>
        </p:nvSpPr>
        <p:spPr>
          <a:xfrm>
            <a:off x="7256206" y="4371995"/>
            <a:ext cx="4895041" cy="2031324"/>
          </a:xfrm>
          <a:prstGeom prst="rect">
            <a:avLst/>
          </a:prstGeom>
          <a:noFill/>
        </p:spPr>
        <p:txBody>
          <a:bodyPr wrap="square" rtlCol="0">
            <a:spAutoFit/>
          </a:bodyPr>
          <a:lstStyle/>
          <a:p>
            <a:pPr marL="0" indent="0">
              <a:buNone/>
            </a:pPr>
            <a:r>
              <a:rPr lang="en-GB" b="1" dirty="0"/>
              <a:t>NB Interviewees claimed the applicants were all complicit. The police disagreed: </a:t>
            </a:r>
          </a:p>
          <a:p>
            <a:pPr marL="0" indent="0">
              <a:buNone/>
            </a:pPr>
            <a:r>
              <a:rPr lang="en-GB" b="1" dirty="0"/>
              <a:t>“it was unique in that most of the mortgage applicants were not aware of the frauds that were being perpetrated on their behalf, to the point that ten of them were arrested by me in the first instance” DC Middleton</a:t>
            </a:r>
          </a:p>
        </p:txBody>
      </p:sp>
    </p:spTree>
    <p:extLst>
      <p:ext uri="{BB962C8B-B14F-4D97-AF65-F5344CB8AC3E}">
        <p14:creationId xmlns:p14="http://schemas.microsoft.com/office/powerpoint/2010/main" val="4242229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07B9A80-DD4A-4C56-BD8B-1EDEF210F046}"/>
              </a:ext>
            </a:extLst>
          </p:cNvPr>
          <p:cNvSpPr>
            <a:spLocks noGrp="1"/>
          </p:cNvSpPr>
          <p:nvPr>
            <p:ph type="title"/>
          </p:nvPr>
        </p:nvSpPr>
        <p:spPr>
          <a:xfrm>
            <a:off x="838200" y="365125"/>
            <a:ext cx="10515600" cy="844243"/>
          </a:xfrm>
        </p:spPr>
        <p:txBody>
          <a:bodyPr>
            <a:normAutofit fontScale="90000"/>
          </a:bodyPr>
          <a:lstStyle/>
          <a:p>
            <a:r>
              <a:rPr lang="en-GB" sz="3200" b="1" dirty="0"/>
              <a:t>Rationalisation and techniques of neutralisation</a:t>
            </a:r>
            <a:br>
              <a:rPr lang="en-GB" sz="3200" dirty="0"/>
            </a:br>
            <a:endParaRPr lang="en-GB" sz="3200" dirty="0"/>
          </a:p>
        </p:txBody>
      </p:sp>
      <p:graphicFrame>
        <p:nvGraphicFramePr>
          <p:cNvPr id="8" name="Table 8">
            <a:extLst>
              <a:ext uri="{FF2B5EF4-FFF2-40B4-BE49-F238E27FC236}">
                <a16:creationId xmlns:a16="http://schemas.microsoft.com/office/drawing/2014/main" id="{26A96296-4A5A-456C-8CC2-4CBEED2E8046}"/>
              </a:ext>
            </a:extLst>
          </p:cNvPr>
          <p:cNvGraphicFramePr>
            <a:graphicFrameLocks noGrp="1"/>
          </p:cNvGraphicFramePr>
          <p:nvPr>
            <p:ph idx="1"/>
            <p:extLst>
              <p:ext uri="{D42A27DB-BD31-4B8C-83A1-F6EECF244321}">
                <p14:modId xmlns:p14="http://schemas.microsoft.com/office/powerpoint/2010/main" val="3093359916"/>
              </p:ext>
            </p:extLst>
          </p:nvPr>
        </p:nvGraphicFramePr>
        <p:xfrm>
          <a:off x="117987" y="1002890"/>
          <a:ext cx="12074013" cy="5855109"/>
        </p:xfrm>
        <a:graphic>
          <a:graphicData uri="http://schemas.openxmlformats.org/drawingml/2006/table">
            <a:tbl>
              <a:tblPr firstRow="1" bandRow="1">
                <a:tableStyleId>{5C22544A-7EE6-4342-B048-85BDC9FD1C3A}</a:tableStyleId>
              </a:tblPr>
              <a:tblGrid>
                <a:gridCol w="1848639">
                  <a:extLst>
                    <a:ext uri="{9D8B030D-6E8A-4147-A177-3AD203B41FA5}">
                      <a16:colId xmlns:a16="http://schemas.microsoft.com/office/drawing/2014/main" val="3656256228"/>
                    </a:ext>
                  </a:extLst>
                </a:gridCol>
                <a:gridCol w="10225374">
                  <a:extLst>
                    <a:ext uri="{9D8B030D-6E8A-4147-A177-3AD203B41FA5}">
                      <a16:colId xmlns:a16="http://schemas.microsoft.com/office/drawing/2014/main" val="2077390051"/>
                    </a:ext>
                  </a:extLst>
                </a:gridCol>
              </a:tblGrid>
              <a:tr h="415340">
                <a:tc>
                  <a:txBody>
                    <a:bodyPr/>
                    <a:lstStyle/>
                    <a:p>
                      <a:r>
                        <a:rPr lang="en-GB"/>
                        <a:t>Actor</a:t>
                      </a:r>
                      <a:endParaRPr lang="en-GB" dirty="0"/>
                    </a:p>
                  </a:txBody>
                  <a:tcPr/>
                </a:tc>
                <a:tc>
                  <a:txBody>
                    <a:bodyPr/>
                    <a:lstStyle/>
                    <a:p>
                      <a:r>
                        <a:rPr lang="en-GB"/>
                        <a:t>Rationalisation, neutralisation</a:t>
                      </a:r>
                      <a:endParaRPr lang="en-GB" dirty="0"/>
                    </a:p>
                  </a:txBody>
                  <a:tcPr/>
                </a:tc>
                <a:extLst>
                  <a:ext uri="{0D108BD9-81ED-4DB2-BD59-A6C34878D82A}">
                    <a16:rowId xmlns:a16="http://schemas.microsoft.com/office/drawing/2014/main" val="1388971427"/>
                  </a:ext>
                </a:extLst>
              </a:tr>
              <a:tr h="1638604">
                <a:tc>
                  <a:txBody>
                    <a:bodyPr/>
                    <a:lstStyle/>
                    <a:p>
                      <a:r>
                        <a:rPr lang="en-GB"/>
                        <a:t>Peter</a:t>
                      </a:r>
                      <a:endParaRPr lang="en-GB" dirty="0"/>
                    </a:p>
                  </a:txBody>
                  <a:tcPr/>
                </a:tc>
                <a:tc>
                  <a:txBody>
                    <a:bodyPr/>
                    <a:lstStyle/>
                    <a:p>
                      <a:r>
                        <a:rPr lang="en-GB" dirty="0"/>
                        <a:t>“I suppose I should have checked but how could I? If I called an employer to check a payslip they would probably tell me to get lost”</a:t>
                      </a:r>
                    </a:p>
                    <a:p>
                      <a:r>
                        <a:rPr lang="en-GB" dirty="0"/>
                        <a:t>“The majority were just Mr. and Mrs. who wanted to buy their home or remortgage it”.</a:t>
                      </a:r>
                    </a:p>
                    <a:p>
                      <a:r>
                        <a:rPr lang="en-GB" dirty="0"/>
                        <a:t>“When I went through the figures it came to £4,400 in fees that came from the dodgy deals. The CPS said it was so much more, but it wasn’t” </a:t>
                      </a:r>
                    </a:p>
                  </a:txBody>
                  <a:tcPr/>
                </a:tc>
                <a:extLst>
                  <a:ext uri="{0D108BD9-81ED-4DB2-BD59-A6C34878D82A}">
                    <a16:rowId xmlns:a16="http://schemas.microsoft.com/office/drawing/2014/main" val="2407339576"/>
                  </a:ext>
                </a:extLst>
              </a:tr>
              <a:tr h="1638604">
                <a:tc>
                  <a:txBody>
                    <a:bodyPr/>
                    <a:lstStyle/>
                    <a:p>
                      <a:r>
                        <a:rPr lang="en-GB"/>
                        <a:t>Charles</a:t>
                      </a:r>
                      <a:endParaRPr lang="en-GB" dirty="0"/>
                    </a:p>
                  </a:txBody>
                  <a:tcPr/>
                </a:tc>
                <a:tc>
                  <a:txBody>
                    <a:bodyPr/>
                    <a:lstStyle/>
                    <a:p>
                      <a:r>
                        <a:rPr lang="en-GB"/>
                        <a:t>“What we did was wrong, but morally right, or should I say morally acceptable. Because it’s the norm really where everyone exaggerates or embellishes the truth, and the lenders chose to accept that in the course of their business, just like a manageable risk I suppose”</a:t>
                      </a:r>
                    </a:p>
                    <a:p>
                      <a:r>
                        <a:rPr lang="en-GB"/>
                        <a:t>“The mortgage companies are getting paid, there were no arrears on the accounts…They are all still paying their mortgages presumably” </a:t>
                      </a:r>
                      <a:endParaRPr lang="en-GB" dirty="0"/>
                    </a:p>
                  </a:txBody>
                  <a:tcPr/>
                </a:tc>
                <a:extLst>
                  <a:ext uri="{0D108BD9-81ED-4DB2-BD59-A6C34878D82A}">
                    <a16:rowId xmlns:a16="http://schemas.microsoft.com/office/drawing/2014/main" val="4063576620"/>
                  </a:ext>
                </a:extLst>
              </a:tr>
              <a:tr h="1747221">
                <a:tc>
                  <a:txBody>
                    <a:bodyPr/>
                    <a:lstStyle/>
                    <a:p>
                      <a:r>
                        <a:rPr lang="en-GB"/>
                        <a:t>Joe</a:t>
                      </a:r>
                      <a:endParaRPr lang="en-GB" dirty="0"/>
                    </a:p>
                  </a:txBody>
                  <a:tcPr/>
                </a:tc>
                <a:tc>
                  <a:txBody>
                    <a:bodyPr/>
                    <a:lstStyle/>
                    <a:p>
                      <a:r>
                        <a:rPr lang="en-GB" dirty="0"/>
                        <a:t>“they [the lenders] gained business as the applicants, even though they signed off the mortgages were never asked to repay them”</a:t>
                      </a:r>
                    </a:p>
                    <a:p>
                      <a:r>
                        <a:rPr lang="en-GB"/>
                        <a:t>“these practices were rife in the sector, industry wide, particularly from the intermediaries, but the branches were involved too although they would deny it”</a:t>
                      </a:r>
                    </a:p>
                    <a:p>
                      <a:r>
                        <a:rPr lang="en-GB" dirty="0"/>
                        <a:t>“I remember the GMAC Star mortgage product…There was a ‘I hereby certify that I can afford the mortgage’ and that was it. We used to call them trailer park mortgages…It lit the fuse for the market to go bang!”</a:t>
                      </a:r>
                    </a:p>
                  </a:txBody>
                  <a:tcPr/>
                </a:tc>
                <a:extLst>
                  <a:ext uri="{0D108BD9-81ED-4DB2-BD59-A6C34878D82A}">
                    <a16:rowId xmlns:a16="http://schemas.microsoft.com/office/drawing/2014/main" val="1632762155"/>
                  </a:ext>
                </a:extLst>
              </a:tr>
              <a:tr h="415340">
                <a:tc>
                  <a:txBody>
                    <a:bodyPr/>
                    <a:lstStyle/>
                    <a:p>
                      <a:endParaRPr lang="en-GB"/>
                    </a:p>
                  </a:txBody>
                  <a:tcPr/>
                </a:tc>
                <a:tc>
                  <a:txBody>
                    <a:bodyPr/>
                    <a:lstStyle/>
                    <a:p>
                      <a:endParaRPr lang="en-GB" dirty="0"/>
                    </a:p>
                  </a:txBody>
                  <a:tcPr/>
                </a:tc>
                <a:extLst>
                  <a:ext uri="{0D108BD9-81ED-4DB2-BD59-A6C34878D82A}">
                    <a16:rowId xmlns:a16="http://schemas.microsoft.com/office/drawing/2014/main" val="183096109"/>
                  </a:ext>
                </a:extLst>
              </a:tr>
            </a:tbl>
          </a:graphicData>
        </a:graphic>
      </p:graphicFrame>
    </p:spTree>
    <p:extLst>
      <p:ext uri="{BB962C8B-B14F-4D97-AF65-F5344CB8AC3E}">
        <p14:creationId xmlns:p14="http://schemas.microsoft.com/office/powerpoint/2010/main" val="1915580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681B8D-7D8C-4E94-9FCF-EDA77FB70ED3}"/>
              </a:ext>
            </a:extLst>
          </p:cNvPr>
          <p:cNvSpPr>
            <a:spLocks noGrp="1"/>
          </p:cNvSpPr>
          <p:nvPr>
            <p:ph type="ctrTitle"/>
          </p:nvPr>
        </p:nvSpPr>
        <p:spPr>
          <a:xfrm>
            <a:off x="4162567" y="818984"/>
            <a:ext cx="6714699" cy="3178689"/>
          </a:xfrm>
        </p:spPr>
        <p:txBody>
          <a:bodyPr>
            <a:normAutofit/>
          </a:bodyPr>
          <a:lstStyle/>
          <a:p>
            <a:pPr algn="l"/>
            <a:r>
              <a:rPr lang="en-GB" sz="4800" b="1">
                <a:solidFill>
                  <a:srgbClr val="FFFFFF"/>
                </a:solidFill>
              </a:rPr>
              <a:t>How then does Operation Oyster inform the crime script for mortgage fraud?</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979B6A8-A026-4395-BC06-84B452E9FD1F}"/>
              </a:ext>
            </a:extLst>
          </p:cNvPr>
          <p:cNvSpPr>
            <a:spLocks noGrp="1"/>
          </p:cNvSpPr>
          <p:nvPr>
            <p:ph type="subTitle" idx="1"/>
          </p:nvPr>
        </p:nvSpPr>
        <p:spPr>
          <a:xfrm>
            <a:off x="4285397" y="4960961"/>
            <a:ext cx="7055893" cy="1078054"/>
          </a:xfrm>
        </p:spPr>
        <p:txBody>
          <a:bodyPr>
            <a:normAutofit/>
          </a:bodyPr>
          <a:lstStyle/>
          <a:p>
            <a:pPr algn="l"/>
            <a:endParaRPr lang="en-GB" dirty="0">
              <a:solidFill>
                <a:srgbClr val="FFFFFF"/>
              </a:solidFill>
            </a:endParaRPr>
          </a:p>
        </p:txBody>
      </p:sp>
    </p:spTree>
    <p:extLst>
      <p:ext uri="{BB962C8B-B14F-4D97-AF65-F5344CB8AC3E}">
        <p14:creationId xmlns:p14="http://schemas.microsoft.com/office/powerpoint/2010/main" val="248478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80669364-0D47-42F2-8D99-FD0D361823F9}"/>
              </a:ext>
            </a:extLst>
          </p:cNvPr>
          <p:cNvGraphicFramePr/>
          <p:nvPr>
            <p:extLst>
              <p:ext uri="{D42A27DB-BD31-4B8C-83A1-F6EECF244321}">
                <p14:modId xmlns:p14="http://schemas.microsoft.com/office/powerpoint/2010/main" val="484039835"/>
              </p:ext>
            </p:extLst>
          </p:nvPr>
        </p:nvGraphicFramePr>
        <p:xfrm>
          <a:off x="2976561" y="1"/>
          <a:ext cx="7199826" cy="25298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a:extLst>
              <a:ext uri="{FF2B5EF4-FFF2-40B4-BE49-F238E27FC236}">
                <a16:creationId xmlns:a16="http://schemas.microsoft.com/office/drawing/2014/main" id="{4219412D-E0DC-4A84-BE75-3299B413F95D}"/>
              </a:ext>
            </a:extLst>
          </p:cNvPr>
          <p:cNvGraphicFramePr/>
          <p:nvPr>
            <p:extLst>
              <p:ext uri="{D42A27DB-BD31-4B8C-83A1-F6EECF244321}">
                <p14:modId xmlns:p14="http://schemas.microsoft.com/office/powerpoint/2010/main" val="710168553"/>
              </p:ext>
            </p:extLst>
          </p:nvPr>
        </p:nvGraphicFramePr>
        <p:xfrm>
          <a:off x="3009899" y="1974308"/>
          <a:ext cx="7141261" cy="235385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Diagram 9">
            <a:extLst>
              <a:ext uri="{FF2B5EF4-FFF2-40B4-BE49-F238E27FC236}">
                <a16:creationId xmlns:a16="http://schemas.microsoft.com/office/drawing/2014/main" id="{ED431995-D495-4A23-92E2-46E3DC88F20C}"/>
              </a:ext>
            </a:extLst>
          </p:cNvPr>
          <p:cNvGraphicFramePr/>
          <p:nvPr>
            <p:extLst>
              <p:ext uri="{D42A27DB-BD31-4B8C-83A1-F6EECF244321}">
                <p14:modId xmlns:p14="http://schemas.microsoft.com/office/powerpoint/2010/main" val="2037250596"/>
              </p:ext>
            </p:extLst>
          </p:nvPr>
        </p:nvGraphicFramePr>
        <p:xfrm>
          <a:off x="2976561" y="4130041"/>
          <a:ext cx="7199826" cy="272795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2" name="TextBox 11">
            <a:extLst>
              <a:ext uri="{FF2B5EF4-FFF2-40B4-BE49-F238E27FC236}">
                <a16:creationId xmlns:a16="http://schemas.microsoft.com/office/drawing/2014/main" id="{BCD34382-B98B-4E5F-BD47-E64B11B2BE41}"/>
              </a:ext>
            </a:extLst>
          </p:cNvPr>
          <p:cNvSpPr txBox="1"/>
          <p:nvPr/>
        </p:nvSpPr>
        <p:spPr>
          <a:xfrm>
            <a:off x="552327" y="681645"/>
            <a:ext cx="2190873" cy="1292662"/>
          </a:xfrm>
          <a:prstGeom prst="rect">
            <a:avLst/>
          </a:prstGeom>
          <a:noFill/>
        </p:spPr>
        <p:txBody>
          <a:bodyPr wrap="square" rtlCol="0">
            <a:spAutoFit/>
          </a:bodyPr>
          <a:lstStyle/>
          <a:p>
            <a:endParaRPr lang="en-GB" dirty="0"/>
          </a:p>
          <a:p>
            <a:r>
              <a:rPr lang="en-GB" sz="2000" b="1" dirty="0"/>
              <a:t>Proximal conditions: situational settings</a:t>
            </a:r>
          </a:p>
        </p:txBody>
      </p:sp>
      <p:sp>
        <p:nvSpPr>
          <p:cNvPr id="13" name="TextBox 12">
            <a:extLst>
              <a:ext uri="{FF2B5EF4-FFF2-40B4-BE49-F238E27FC236}">
                <a16:creationId xmlns:a16="http://schemas.microsoft.com/office/drawing/2014/main" id="{33B20F2F-F93E-4057-BAC8-C525CEAFC954}"/>
              </a:ext>
            </a:extLst>
          </p:cNvPr>
          <p:cNvSpPr txBox="1"/>
          <p:nvPr/>
        </p:nvSpPr>
        <p:spPr>
          <a:xfrm>
            <a:off x="552327" y="2971800"/>
            <a:ext cx="2357129" cy="707886"/>
          </a:xfrm>
          <a:prstGeom prst="rect">
            <a:avLst/>
          </a:prstGeom>
          <a:noFill/>
        </p:spPr>
        <p:txBody>
          <a:bodyPr wrap="square" rtlCol="0">
            <a:spAutoFit/>
          </a:bodyPr>
          <a:lstStyle/>
          <a:p>
            <a:r>
              <a:rPr lang="en-GB" sz="2000" b="1" dirty="0"/>
              <a:t>Offender agency: scenes</a:t>
            </a:r>
          </a:p>
        </p:txBody>
      </p:sp>
      <p:sp>
        <p:nvSpPr>
          <p:cNvPr id="14" name="TextBox 13">
            <a:extLst>
              <a:ext uri="{FF2B5EF4-FFF2-40B4-BE49-F238E27FC236}">
                <a16:creationId xmlns:a16="http://schemas.microsoft.com/office/drawing/2014/main" id="{A129C54E-5A9E-4ED7-921F-D0F0E90860CA}"/>
              </a:ext>
            </a:extLst>
          </p:cNvPr>
          <p:cNvSpPr txBox="1"/>
          <p:nvPr/>
        </p:nvSpPr>
        <p:spPr>
          <a:xfrm>
            <a:off x="596572" y="4984956"/>
            <a:ext cx="2043389" cy="707886"/>
          </a:xfrm>
          <a:prstGeom prst="rect">
            <a:avLst/>
          </a:prstGeom>
          <a:noFill/>
        </p:spPr>
        <p:txBody>
          <a:bodyPr wrap="square" rtlCol="0">
            <a:spAutoFit/>
          </a:bodyPr>
          <a:lstStyle/>
          <a:p>
            <a:r>
              <a:rPr lang="en-GB" sz="2000" b="1" dirty="0"/>
              <a:t>Distal contexts: remote settings</a:t>
            </a:r>
          </a:p>
        </p:txBody>
      </p:sp>
      <p:sp>
        <p:nvSpPr>
          <p:cNvPr id="3" name="Arrow: Down 2">
            <a:extLst>
              <a:ext uri="{FF2B5EF4-FFF2-40B4-BE49-F238E27FC236}">
                <a16:creationId xmlns:a16="http://schemas.microsoft.com/office/drawing/2014/main" id="{2E033D92-78BF-4C36-B1FF-622F2AD4452F}"/>
              </a:ext>
            </a:extLst>
          </p:cNvPr>
          <p:cNvSpPr/>
          <p:nvPr/>
        </p:nvSpPr>
        <p:spPr>
          <a:xfrm>
            <a:off x="3760839" y="1814052"/>
            <a:ext cx="353961" cy="3097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Arrow: Up 3">
            <a:extLst>
              <a:ext uri="{FF2B5EF4-FFF2-40B4-BE49-F238E27FC236}">
                <a16:creationId xmlns:a16="http://schemas.microsoft.com/office/drawing/2014/main" id="{2C699304-C2C8-4E63-8CB3-97643AED7380}"/>
              </a:ext>
            </a:extLst>
          </p:cNvPr>
          <p:cNvSpPr/>
          <p:nvPr/>
        </p:nvSpPr>
        <p:spPr>
          <a:xfrm flipH="1">
            <a:off x="3628104" y="4504148"/>
            <a:ext cx="442451" cy="35396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Arrow: Down 4">
            <a:extLst>
              <a:ext uri="{FF2B5EF4-FFF2-40B4-BE49-F238E27FC236}">
                <a16:creationId xmlns:a16="http://schemas.microsoft.com/office/drawing/2014/main" id="{10F87761-F108-4714-9FE9-165905154CCC}"/>
              </a:ext>
            </a:extLst>
          </p:cNvPr>
          <p:cNvSpPr/>
          <p:nvPr/>
        </p:nvSpPr>
        <p:spPr>
          <a:xfrm>
            <a:off x="5412658" y="1814052"/>
            <a:ext cx="353961" cy="3097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Arrow: Up 5">
            <a:extLst>
              <a:ext uri="{FF2B5EF4-FFF2-40B4-BE49-F238E27FC236}">
                <a16:creationId xmlns:a16="http://schemas.microsoft.com/office/drawing/2014/main" id="{D7DC462C-2391-4756-B3D9-6B18B6DE0628}"/>
              </a:ext>
            </a:extLst>
          </p:cNvPr>
          <p:cNvSpPr/>
          <p:nvPr/>
        </p:nvSpPr>
        <p:spPr>
          <a:xfrm>
            <a:off x="5545393" y="4504148"/>
            <a:ext cx="442451" cy="353962"/>
          </a:xfrm>
          <a:prstGeom prst="upArrow">
            <a:avLst>
              <a:gd name="adj1" fmla="val 50000"/>
              <a:gd name="adj2" fmla="val 458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Up 8">
            <a:extLst>
              <a:ext uri="{FF2B5EF4-FFF2-40B4-BE49-F238E27FC236}">
                <a16:creationId xmlns:a16="http://schemas.microsoft.com/office/drawing/2014/main" id="{8A323C3E-8D43-4CC5-974D-65BFA638298B}"/>
              </a:ext>
            </a:extLst>
          </p:cNvPr>
          <p:cNvSpPr/>
          <p:nvPr/>
        </p:nvSpPr>
        <p:spPr>
          <a:xfrm>
            <a:off x="7241456" y="4508564"/>
            <a:ext cx="442451" cy="34954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FBA17E3C-09B8-40D0-8897-1C36549ED160}"/>
              </a:ext>
            </a:extLst>
          </p:cNvPr>
          <p:cNvSpPr/>
          <p:nvPr/>
        </p:nvSpPr>
        <p:spPr>
          <a:xfrm>
            <a:off x="7297838" y="1820435"/>
            <a:ext cx="398204" cy="3097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rrow: Down 15">
            <a:extLst>
              <a:ext uri="{FF2B5EF4-FFF2-40B4-BE49-F238E27FC236}">
                <a16:creationId xmlns:a16="http://schemas.microsoft.com/office/drawing/2014/main" id="{BFB77A11-E6F3-4330-B8DC-3E07FD7A2E03}"/>
              </a:ext>
            </a:extLst>
          </p:cNvPr>
          <p:cNvSpPr/>
          <p:nvPr/>
        </p:nvSpPr>
        <p:spPr>
          <a:xfrm>
            <a:off x="9227261" y="1820435"/>
            <a:ext cx="400820" cy="3097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Up 17">
            <a:extLst>
              <a:ext uri="{FF2B5EF4-FFF2-40B4-BE49-F238E27FC236}">
                <a16:creationId xmlns:a16="http://schemas.microsoft.com/office/drawing/2014/main" id="{1D45EB98-9FAE-4FC1-9C32-9A88A2E5F83E}"/>
              </a:ext>
            </a:extLst>
          </p:cNvPr>
          <p:cNvSpPr/>
          <p:nvPr/>
        </p:nvSpPr>
        <p:spPr>
          <a:xfrm>
            <a:off x="9215439" y="4543951"/>
            <a:ext cx="400820" cy="34954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48170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925BE9-208C-4B7C-AEB1-D46149DF8B73}"/>
              </a:ext>
            </a:extLst>
          </p:cNvPr>
          <p:cNvSpPr>
            <a:spLocks noGrp="1"/>
          </p:cNvSpPr>
          <p:nvPr>
            <p:ph type="title"/>
          </p:nvPr>
        </p:nvSpPr>
        <p:spPr>
          <a:xfrm>
            <a:off x="1136397" y="502020"/>
            <a:ext cx="5323715" cy="1642970"/>
          </a:xfrm>
        </p:spPr>
        <p:txBody>
          <a:bodyPr anchor="b">
            <a:normAutofit/>
          </a:bodyPr>
          <a:lstStyle/>
          <a:p>
            <a:r>
              <a:rPr lang="en-GB" sz="4000"/>
              <a:t>What is mortgage fraud?                                 </a:t>
            </a:r>
          </a:p>
        </p:txBody>
      </p:sp>
      <p:sp>
        <p:nvSpPr>
          <p:cNvPr id="3" name="Content Placeholder 2">
            <a:extLst>
              <a:ext uri="{FF2B5EF4-FFF2-40B4-BE49-F238E27FC236}">
                <a16:creationId xmlns:a16="http://schemas.microsoft.com/office/drawing/2014/main" id="{C12F45AA-7764-4CB8-88B6-2D4D08874ACD}"/>
              </a:ext>
            </a:extLst>
          </p:cNvPr>
          <p:cNvSpPr>
            <a:spLocks noGrp="1"/>
          </p:cNvSpPr>
          <p:nvPr>
            <p:ph idx="1"/>
          </p:nvPr>
        </p:nvSpPr>
        <p:spPr>
          <a:xfrm>
            <a:off x="1144923" y="2405894"/>
            <a:ext cx="5315189" cy="3535083"/>
          </a:xfrm>
        </p:spPr>
        <p:txBody>
          <a:bodyPr anchor="t">
            <a:normAutofit/>
          </a:bodyPr>
          <a:lstStyle/>
          <a:p>
            <a:pPr marL="355600" marR="40005" indent="-342900">
              <a:spcBef>
                <a:spcPts val="100"/>
              </a:spcBef>
              <a:buFont typeface="Arial"/>
              <a:buChar char="•"/>
              <a:tabLst>
                <a:tab pos="354965" algn="l"/>
                <a:tab pos="355600" algn="l"/>
              </a:tabLst>
            </a:pPr>
            <a:r>
              <a:rPr lang="en-US" sz="2400" spc="10" dirty="0">
                <a:latin typeface="Calibri"/>
                <a:cs typeface="Calibri"/>
              </a:rPr>
              <a:t>T</a:t>
            </a:r>
            <a:r>
              <a:rPr lang="en-US" sz="2400" spc="15" dirty="0">
                <a:latin typeface="Calibri"/>
                <a:cs typeface="Calibri"/>
              </a:rPr>
              <a:t>h</a:t>
            </a:r>
            <a:r>
              <a:rPr lang="en-US" sz="2400" spc="-70" dirty="0">
                <a:latin typeface="Calibri"/>
                <a:cs typeface="Calibri"/>
              </a:rPr>
              <a:t>e</a:t>
            </a:r>
            <a:r>
              <a:rPr lang="en-US" sz="2400" spc="-65" dirty="0">
                <a:latin typeface="Calibri"/>
                <a:cs typeface="Calibri"/>
              </a:rPr>
              <a:t>r</a:t>
            </a:r>
            <a:r>
              <a:rPr lang="en-US" sz="2400" spc="-5" dirty="0">
                <a:latin typeface="Calibri"/>
                <a:cs typeface="Calibri"/>
              </a:rPr>
              <a:t>e</a:t>
            </a:r>
            <a:r>
              <a:rPr lang="en-US" sz="2400" spc="-185" dirty="0">
                <a:latin typeface="Calibri"/>
                <a:cs typeface="Calibri"/>
              </a:rPr>
              <a:t> </a:t>
            </a:r>
            <a:r>
              <a:rPr lang="en-US" sz="2400" spc="-30" dirty="0">
                <a:latin typeface="Calibri"/>
                <a:cs typeface="Calibri"/>
              </a:rPr>
              <a:t>i</a:t>
            </a:r>
            <a:r>
              <a:rPr lang="en-US" sz="2400" spc="60" dirty="0">
                <a:latin typeface="Calibri"/>
                <a:cs typeface="Calibri"/>
              </a:rPr>
              <a:t>s</a:t>
            </a:r>
            <a:r>
              <a:rPr lang="en-US" sz="2400" spc="-180" dirty="0">
                <a:latin typeface="Calibri"/>
                <a:cs typeface="Calibri"/>
              </a:rPr>
              <a:t> </a:t>
            </a:r>
            <a:r>
              <a:rPr lang="en-US" sz="2400" spc="-20" dirty="0">
                <a:latin typeface="Calibri"/>
                <a:cs typeface="Calibri"/>
              </a:rPr>
              <a:t>n</a:t>
            </a:r>
            <a:r>
              <a:rPr lang="en-US" sz="2400" spc="40" dirty="0">
                <a:latin typeface="Calibri"/>
                <a:cs typeface="Calibri"/>
              </a:rPr>
              <a:t>o</a:t>
            </a:r>
            <a:r>
              <a:rPr lang="en-US" sz="2400" spc="-175" dirty="0">
                <a:latin typeface="Calibri"/>
                <a:cs typeface="Calibri"/>
              </a:rPr>
              <a:t> </a:t>
            </a:r>
            <a:r>
              <a:rPr lang="en-US" sz="2400" spc="-5" dirty="0">
                <a:latin typeface="Calibri"/>
                <a:cs typeface="Calibri"/>
              </a:rPr>
              <a:t>s</a:t>
            </a:r>
            <a:r>
              <a:rPr lang="en-US" sz="2400" spc="-60" dirty="0">
                <a:latin typeface="Calibri"/>
                <a:cs typeface="Calibri"/>
              </a:rPr>
              <a:t>t</a:t>
            </a:r>
            <a:r>
              <a:rPr lang="en-US" sz="2400" spc="-5" dirty="0">
                <a:latin typeface="Calibri"/>
                <a:cs typeface="Calibri"/>
              </a:rPr>
              <a:t>a</a:t>
            </a:r>
            <a:r>
              <a:rPr lang="en-US" sz="2400" spc="-60" dirty="0">
                <a:latin typeface="Calibri"/>
                <a:cs typeface="Calibri"/>
              </a:rPr>
              <a:t>t</a:t>
            </a:r>
            <a:r>
              <a:rPr lang="en-US" sz="2400" spc="-25" dirty="0">
                <a:latin typeface="Calibri"/>
                <a:cs typeface="Calibri"/>
              </a:rPr>
              <a:t>u</a:t>
            </a:r>
            <a:r>
              <a:rPr lang="en-US" sz="2400" spc="-60" dirty="0">
                <a:latin typeface="Calibri"/>
                <a:cs typeface="Calibri"/>
              </a:rPr>
              <a:t>t</a:t>
            </a:r>
            <a:r>
              <a:rPr lang="en-US" sz="2400" spc="-30" dirty="0">
                <a:latin typeface="Calibri"/>
                <a:cs typeface="Calibri"/>
              </a:rPr>
              <a:t>o</a:t>
            </a:r>
            <a:r>
              <a:rPr lang="en-US" sz="2400" spc="-65" dirty="0">
                <a:latin typeface="Calibri"/>
                <a:cs typeface="Calibri"/>
              </a:rPr>
              <a:t>r</a:t>
            </a:r>
            <a:r>
              <a:rPr lang="en-US" sz="2400" spc="30" dirty="0">
                <a:latin typeface="Calibri"/>
                <a:cs typeface="Calibri"/>
              </a:rPr>
              <a:t>y</a:t>
            </a:r>
            <a:r>
              <a:rPr lang="en-US" sz="2400" spc="-180" dirty="0">
                <a:latin typeface="Calibri"/>
                <a:cs typeface="Calibri"/>
              </a:rPr>
              <a:t> </a:t>
            </a:r>
            <a:r>
              <a:rPr lang="en-US" sz="2400" dirty="0">
                <a:latin typeface="Calibri"/>
                <a:cs typeface="Calibri"/>
              </a:rPr>
              <a:t>d</a:t>
            </a:r>
            <a:r>
              <a:rPr lang="en-US" sz="2400" spc="-70" dirty="0">
                <a:latin typeface="Calibri"/>
                <a:cs typeface="Calibri"/>
              </a:rPr>
              <a:t>e</a:t>
            </a:r>
            <a:r>
              <a:rPr lang="en-US" sz="2400" spc="-95" dirty="0">
                <a:latin typeface="Calibri"/>
                <a:cs typeface="Calibri"/>
              </a:rPr>
              <a:t>f</a:t>
            </a:r>
            <a:r>
              <a:rPr lang="en-US" sz="2400" spc="-30" dirty="0">
                <a:latin typeface="Calibri"/>
                <a:cs typeface="Calibri"/>
              </a:rPr>
              <a:t>i</a:t>
            </a:r>
            <a:r>
              <a:rPr lang="en-US" sz="2400" dirty="0">
                <a:latin typeface="Calibri"/>
                <a:cs typeface="Calibri"/>
              </a:rPr>
              <a:t>n</a:t>
            </a:r>
            <a:r>
              <a:rPr lang="en-US" sz="2400" spc="-40" dirty="0">
                <a:latin typeface="Calibri"/>
                <a:cs typeface="Calibri"/>
              </a:rPr>
              <a:t>i</a:t>
            </a:r>
            <a:r>
              <a:rPr lang="en-US" sz="2400" spc="-60" dirty="0">
                <a:latin typeface="Calibri"/>
                <a:cs typeface="Calibri"/>
              </a:rPr>
              <a:t>t</a:t>
            </a:r>
            <a:r>
              <a:rPr lang="en-US" sz="2400" spc="-30" dirty="0">
                <a:latin typeface="Calibri"/>
                <a:cs typeface="Calibri"/>
              </a:rPr>
              <a:t>io</a:t>
            </a:r>
            <a:r>
              <a:rPr lang="en-US" sz="2400" spc="45" dirty="0">
                <a:latin typeface="Calibri"/>
                <a:cs typeface="Calibri"/>
              </a:rPr>
              <a:t>n</a:t>
            </a:r>
            <a:r>
              <a:rPr lang="en-US" sz="2400" spc="-175" dirty="0">
                <a:latin typeface="Calibri"/>
                <a:cs typeface="Calibri"/>
              </a:rPr>
              <a:t> </a:t>
            </a:r>
            <a:r>
              <a:rPr lang="en-US" sz="2400" spc="-30" dirty="0">
                <a:latin typeface="Calibri"/>
                <a:cs typeface="Calibri"/>
              </a:rPr>
              <a:t>of </a:t>
            </a:r>
            <a:r>
              <a:rPr lang="en-US" sz="2400" spc="5" dirty="0">
                <a:latin typeface="Calibri"/>
                <a:cs typeface="Calibri"/>
              </a:rPr>
              <a:t>m</a:t>
            </a:r>
            <a:r>
              <a:rPr lang="en-US" sz="2400" spc="-20" dirty="0">
                <a:latin typeface="Calibri"/>
                <a:cs typeface="Calibri"/>
              </a:rPr>
              <a:t>o</a:t>
            </a:r>
            <a:r>
              <a:rPr lang="en-US" sz="2400" spc="-65" dirty="0">
                <a:latin typeface="Calibri"/>
                <a:cs typeface="Calibri"/>
              </a:rPr>
              <a:t>r</a:t>
            </a:r>
            <a:r>
              <a:rPr lang="en-US" sz="2400" spc="-60" dirty="0">
                <a:latin typeface="Calibri"/>
                <a:cs typeface="Calibri"/>
              </a:rPr>
              <a:t>t</a:t>
            </a:r>
            <a:r>
              <a:rPr lang="en-US" sz="2400" spc="15" dirty="0">
                <a:latin typeface="Calibri"/>
                <a:cs typeface="Calibri"/>
              </a:rPr>
              <a:t>g</a:t>
            </a:r>
            <a:r>
              <a:rPr lang="en-US" sz="2400" spc="-5" dirty="0">
                <a:latin typeface="Calibri"/>
                <a:cs typeface="Calibri"/>
              </a:rPr>
              <a:t>a</a:t>
            </a:r>
            <a:r>
              <a:rPr lang="en-US" sz="2400" spc="15" dirty="0">
                <a:latin typeface="Calibri"/>
                <a:cs typeface="Calibri"/>
              </a:rPr>
              <a:t>g</a:t>
            </a:r>
            <a:r>
              <a:rPr lang="en-US" sz="2400" spc="-5" dirty="0">
                <a:latin typeface="Calibri"/>
                <a:cs typeface="Calibri"/>
              </a:rPr>
              <a:t>e</a:t>
            </a:r>
            <a:r>
              <a:rPr lang="en-US" sz="2400" spc="-180" dirty="0">
                <a:latin typeface="Calibri"/>
                <a:cs typeface="Calibri"/>
              </a:rPr>
              <a:t> </a:t>
            </a:r>
            <a:r>
              <a:rPr lang="en-US" sz="2400" spc="-95" dirty="0">
                <a:latin typeface="Calibri"/>
                <a:cs typeface="Calibri"/>
              </a:rPr>
              <a:t>f</a:t>
            </a:r>
            <a:r>
              <a:rPr lang="en-US" sz="2400" spc="-65" dirty="0">
                <a:latin typeface="Calibri"/>
                <a:cs typeface="Calibri"/>
              </a:rPr>
              <a:t>r</a:t>
            </a:r>
            <a:r>
              <a:rPr lang="en-US" sz="2400" spc="-5" dirty="0">
                <a:latin typeface="Calibri"/>
                <a:cs typeface="Calibri"/>
              </a:rPr>
              <a:t>a</a:t>
            </a:r>
            <a:r>
              <a:rPr lang="en-US" sz="2400" spc="-25" dirty="0">
                <a:latin typeface="Calibri"/>
                <a:cs typeface="Calibri"/>
              </a:rPr>
              <a:t>u</a:t>
            </a:r>
            <a:r>
              <a:rPr lang="en-US" sz="2400" spc="65" dirty="0">
                <a:latin typeface="Calibri"/>
                <a:cs typeface="Calibri"/>
              </a:rPr>
              <a:t>d</a:t>
            </a:r>
            <a:r>
              <a:rPr lang="en-US" sz="2400" spc="-180" dirty="0">
                <a:latin typeface="Calibri"/>
                <a:cs typeface="Calibri"/>
              </a:rPr>
              <a:t> </a:t>
            </a:r>
            <a:r>
              <a:rPr lang="en-US" sz="2400" spc="-60" dirty="0">
                <a:latin typeface="Calibri"/>
                <a:cs typeface="Calibri"/>
              </a:rPr>
              <a:t>w</a:t>
            </a:r>
            <a:r>
              <a:rPr lang="en-US" sz="2400" spc="-30" dirty="0">
                <a:latin typeface="Calibri"/>
                <a:cs typeface="Calibri"/>
              </a:rPr>
              <a:t>i</a:t>
            </a:r>
            <a:r>
              <a:rPr lang="en-US" sz="2400" spc="-60" dirty="0">
                <a:latin typeface="Calibri"/>
                <a:cs typeface="Calibri"/>
              </a:rPr>
              <a:t>t</a:t>
            </a:r>
            <a:r>
              <a:rPr lang="en-US" sz="2400" spc="-25" dirty="0">
                <a:latin typeface="Calibri"/>
                <a:cs typeface="Calibri"/>
              </a:rPr>
              <a:t>h</a:t>
            </a:r>
            <a:r>
              <a:rPr lang="en-US" sz="2400" spc="-30" dirty="0">
                <a:latin typeface="Calibri"/>
                <a:cs typeface="Calibri"/>
              </a:rPr>
              <a:t>i</a:t>
            </a:r>
            <a:r>
              <a:rPr lang="en-US" sz="2400" spc="45" dirty="0">
                <a:latin typeface="Calibri"/>
                <a:cs typeface="Calibri"/>
              </a:rPr>
              <a:t>n</a:t>
            </a:r>
            <a:r>
              <a:rPr lang="en-US" sz="2400" spc="-175" dirty="0">
                <a:latin typeface="Calibri"/>
                <a:cs typeface="Calibri"/>
              </a:rPr>
              <a:t> </a:t>
            </a:r>
            <a:r>
              <a:rPr lang="en-US" sz="2400" spc="-60" dirty="0">
                <a:latin typeface="Calibri"/>
                <a:cs typeface="Calibri"/>
              </a:rPr>
              <a:t>t</a:t>
            </a:r>
            <a:r>
              <a:rPr lang="en-US" sz="2400" spc="-25" dirty="0">
                <a:latin typeface="Calibri"/>
                <a:cs typeface="Calibri"/>
              </a:rPr>
              <a:t>h</a:t>
            </a:r>
            <a:r>
              <a:rPr lang="en-US" sz="2400" spc="-5" dirty="0">
                <a:latin typeface="Calibri"/>
                <a:cs typeface="Calibri"/>
              </a:rPr>
              <a:t>e</a:t>
            </a:r>
            <a:r>
              <a:rPr lang="en-US" sz="2400" spc="-180" dirty="0">
                <a:latin typeface="Calibri"/>
                <a:cs typeface="Calibri"/>
              </a:rPr>
              <a:t> </a:t>
            </a:r>
            <a:r>
              <a:rPr lang="en-US" sz="2400" spc="15" dirty="0">
                <a:latin typeface="Calibri"/>
                <a:cs typeface="Calibri"/>
              </a:rPr>
              <a:t>F</a:t>
            </a:r>
            <a:r>
              <a:rPr lang="en-US" sz="2400" spc="-65" dirty="0">
                <a:latin typeface="Calibri"/>
                <a:cs typeface="Calibri"/>
              </a:rPr>
              <a:t>r</a:t>
            </a:r>
            <a:r>
              <a:rPr lang="en-US" sz="2400" spc="-5" dirty="0">
                <a:latin typeface="Calibri"/>
                <a:cs typeface="Calibri"/>
              </a:rPr>
              <a:t>a</a:t>
            </a:r>
            <a:r>
              <a:rPr lang="en-US" sz="2400" spc="-25" dirty="0">
                <a:latin typeface="Calibri"/>
                <a:cs typeface="Calibri"/>
              </a:rPr>
              <a:t>u</a:t>
            </a:r>
            <a:r>
              <a:rPr lang="en-US" sz="2400" spc="65" dirty="0">
                <a:latin typeface="Calibri"/>
                <a:cs typeface="Calibri"/>
              </a:rPr>
              <a:t>d</a:t>
            </a:r>
            <a:r>
              <a:rPr lang="en-US" sz="2400" spc="-180" dirty="0">
                <a:latin typeface="Calibri"/>
                <a:cs typeface="Calibri"/>
              </a:rPr>
              <a:t> </a:t>
            </a:r>
            <a:r>
              <a:rPr lang="en-US" sz="2400" spc="-145" dirty="0">
                <a:latin typeface="Calibri"/>
                <a:cs typeface="Calibri"/>
              </a:rPr>
              <a:t>A</a:t>
            </a:r>
            <a:r>
              <a:rPr lang="en-US" sz="2400" spc="15" dirty="0">
                <a:latin typeface="Calibri"/>
                <a:cs typeface="Calibri"/>
              </a:rPr>
              <a:t>c</a:t>
            </a:r>
            <a:r>
              <a:rPr lang="en-US" sz="2400" spc="5" dirty="0">
                <a:latin typeface="Calibri"/>
                <a:cs typeface="Calibri"/>
              </a:rPr>
              <a:t>t  </a:t>
            </a:r>
            <a:r>
              <a:rPr lang="en-US" sz="2400" spc="-95" dirty="0">
                <a:latin typeface="Calibri"/>
                <a:cs typeface="Calibri"/>
              </a:rPr>
              <a:t>2006</a:t>
            </a:r>
            <a:endParaRPr lang="en-US" sz="2400" dirty="0">
              <a:latin typeface="Calibri"/>
              <a:cs typeface="Calibri"/>
            </a:endParaRPr>
          </a:p>
          <a:p>
            <a:pPr marL="355600" marR="114300" indent="-342900">
              <a:spcBef>
                <a:spcPts val="840"/>
              </a:spcBef>
              <a:buFont typeface="Arial"/>
              <a:buChar char="•"/>
              <a:tabLst>
                <a:tab pos="355600" algn="l"/>
              </a:tabLst>
            </a:pPr>
            <a:r>
              <a:rPr lang="en-US" sz="2400" spc="-85" dirty="0">
                <a:latin typeface="Calibri"/>
                <a:cs typeface="Calibri"/>
              </a:rPr>
              <a:t>A</a:t>
            </a:r>
            <a:r>
              <a:rPr lang="en-US" sz="2400" spc="-15" dirty="0">
                <a:latin typeface="Calibri"/>
                <a:cs typeface="Calibri"/>
              </a:rPr>
              <a:t>n</a:t>
            </a:r>
            <a:r>
              <a:rPr lang="en-US" sz="2400" spc="-175" dirty="0">
                <a:latin typeface="Calibri"/>
                <a:cs typeface="Calibri"/>
              </a:rPr>
              <a:t> </a:t>
            </a:r>
            <a:r>
              <a:rPr lang="en-US" sz="2400" spc="-30" dirty="0">
                <a:latin typeface="Calibri"/>
                <a:cs typeface="Calibri"/>
              </a:rPr>
              <a:t>o</a:t>
            </a:r>
            <a:r>
              <a:rPr lang="en-US" sz="2400" spc="-60" dirty="0">
                <a:latin typeface="Calibri"/>
                <a:cs typeface="Calibri"/>
              </a:rPr>
              <a:t>t</a:t>
            </a:r>
            <a:r>
              <a:rPr lang="en-US" sz="2400" spc="-50" dirty="0">
                <a:latin typeface="Calibri"/>
                <a:cs typeface="Calibri"/>
              </a:rPr>
              <a:t>he</a:t>
            </a:r>
            <a:r>
              <a:rPr lang="en-US" sz="2400" spc="-65" dirty="0">
                <a:latin typeface="Calibri"/>
                <a:cs typeface="Calibri"/>
              </a:rPr>
              <a:t>r</a:t>
            </a:r>
            <a:r>
              <a:rPr lang="en-US" sz="2400" spc="-45" dirty="0">
                <a:latin typeface="Calibri"/>
                <a:cs typeface="Calibri"/>
              </a:rPr>
              <a:t>wi</a:t>
            </a:r>
            <a:r>
              <a:rPr lang="en-US" sz="2400" spc="-40" dirty="0">
                <a:latin typeface="Calibri"/>
                <a:cs typeface="Calibri"/>
              </a:rPr>
              <a:t>s</a:t>
            </a:r>
            <a:r>
              <a:rPr lang="en-US" sz="2400" spc="30" dirty="0">
                <a:latin typeface="Calibri"/>
                <a:cs typeface="Calibri"/>
              </a:rPr>
              <a:t>e</a:t>
            </a:r>
            <a:r>
              <a:rPr lang="en-US" sz="2400" spc="-180" dirty="0">
                <a:latin typeface="Calibri"/>
                <a:cs typeface="Calibri"/>
              </a:rPr>
              <a:t> </a:t>
            </a:r>
            <a:r>
              <a:rPr lang="en-US" sz="2400" spc="15" dirty="0">
                <a:latin typeface="Calibri"/>
                <a:cs typeface="Calibri"/>
              </a:rPr>
              <a:t>c</a:t>
            </a:r>
            <a:r>
              <a:rPr lang="en-US" sz="2400" spc="-30" dirty="0">
                <a:latin typeface="Calibri"/>
                <a:cs typeface="Calibri"/>
              </a:rPr>
              <a:t>o</a:t>
            </a:r>
            <a:r>
              <a:rPr lang="en-US" sz="2400" spc="-15" dirty="0">
                <a:latin typeface="Calibri"/>
                <a:cs typeface="Calibri"/>
              </a:rPr>
              <a:t>n</a:t>
            </a:r>
            <a:r>
              <a:rPr lang="en-US" sz="2400" spc="-25" dirty="0">
                <a:latin typeface="Calibri"/>
                <a:cs typeface="Calibri"/>
              </a:rPr>
              <a:t>v</a:t>
            </a:r>
            <a:r>
              <a:rPr lang="en-US" sz="2400" spc="-70" dirty="0">
                <a:latin typeface="Calibri"/>
                <a:cs typeface="Calibri"/>
              </a:rPr>
              <a:t>e</a:t>
            </a:r>
            <a:r>
              <a:rPr lang="en-US" sz="2400" spc="-15" dirty="0">
                <a:latin typeface="Calibri"/>
                <a:cs typeface="Calibri"/>
              </a:rPr>
              <a:t>n</a:t>
            </a:r>
            <a:r>
              <a:rPr lang="en-US" sz="2400" spc="-30" dirty="0">
                <a:latin typeface="Calibri"/>
                <a:cs typeface="Calibri"/>
              </a:rPr>
              <a:t>i</a:t>
            </a:r>
            <a:r>
              <a:rPr lang="en-US" sz="2400" spc="-70" dirty="0">
                <a:latin typeface="Calibri"/>
                <a:cs typeface="Calibri"/>
              </a:rPr>
              <a:t>e</a:t>
            </a:r>
            <a:r>
              <a:rPr lang="en-US" sz="2400" spc="-15" dirty="0">
                <a:latin typeface="Calibri"/>
                <a:cs typeface="Calibri"/>
              </a:rPr>
              <a:t>n</a:t>
            </a:r>
            <a:r>
              <a:rPr lang="en-US" sz="2400" spc="5" dirty="0">
                <a:latin typeface="Calibri"/>
                <a:cs typeface="Calibri"/>
              </a:rPr>
              <a:t>t</a:t>
            </a:r>
            <a:r>
              <a:rPr lang="en-US" sz="2400" spc="-180" dirty="0">
                <a:latin typeface="Calibri"/>
                <a:cs typeface="Calibri"/>
              </a:rPr>
              <a:t> </a:t>
            </a:r>
            <a:r>
              <a:rPr lang="en-US" sz="2400" spc="-35" dirty="0">
                <a:latin typeface="Calibri"/>
                <a:cs typeface="Calibri"/>
              </a:rPr>
              <a:t>de</a:t>
            </a:r>
            <a:r>
              <a:rPr lang="en-US" sz="2400" spc="-95" dirty="0">
                <a:latin typeface="Calibri"/>
                <a:cs typeface="Calibri"/>
              </a:rPr>
              <a:t>f</a:t>
            </a:r>
            <a:r>
              <a:rPr lang="en-US" sz="2400" spc="-30" dirty="0">
                <a:latin typeface="Calibri"/>
                <a:cs typeface="Calibri"/>
              </a:rPr>
              <a:t>i</a:t>
            </a:r>
            <a:r>
              <a:rPr lang="en-US" sz="2400" spc="-15" dirty="0">
                <a:latin typeface="Calibri"/>
                <a:cs typeface="Calibri"/>
              </a:rPr>
              <a:t>n</a:t>
            </a:r>
            <a:r>
              <a:rPr lang="en-US" sz="2400" spc="-30" dirty="0">
                <a:latin typeface="Calibri"/>
                <a:cs typeface="Calibri"/>
              </a:rPr>
              <a:t>i</a:t>
            </a:r>
            <a:r>
              <a:rPr lang="en-US" sz="2400" spc="-60" dirty="0">
                <a:latin typeface="Calibri"/>
                <a:cs typeface="Calibri"/>
              </a:rPr>
              <a:t>t</a:t>
            </a:r>
            <a:r>
              <a:rPr lang="en-US" sz="2400" spc="-30" dirty="0">
                <a:latin typeface="Calibri"/>
                <a:cs typeface="Calibri"/>
              </a:rPr>
              <a:t>io</a:t>
            </a:r>
            <a:r>
              <a:rPr lang="en-US" sz="2400" spc="30" dirty="0">
                <a:latin typeface="Calibri"/>
                <a:cs typeface="Calibri"/>
              </a:rPr>
              <a:t>n  </a:t>
            </a:r>
            <a:r>
              <a:rPr lang="en-US" sz="2400" spc="-60" dirty="0">
                <a:latin typeface="Calibri"/>
                <a:cs typeface="Calibri"/>
              </a:rPr>
              <a:t>o</a:t>
            </a:r>
            <a:r>
              <a:rPr lang="en-US" sz="2400" dirty="0">
                <a:latin typeface="Calibri"/>
                <a:cs typeface="Calibri"/>
              </a:rPr>
              <a:t>f</a:t>
            </a:r>
            <a:r>
              <a:rPr lang="en-US" sz="2400" spc="-175" dirty="0">
                <a:latin typeface="Calibri"/>
                <a:cs typeface="Calibri"/>
              </a:rPr>
              <a:t> </a:t>
            </a:r>
            <a:r>
              <a:rPr lang="en-US" sz="2400" spc="10" dirty="0">
                <a:latin typeface="Calibri"/>
                <a:cs typeface="Calibri"/>
              </a:rPr>
              <a:t>m</a:t>
            </a:r>
            <a:r>
              <a:rPr lang="en-US" sz="2400" spc="-45" dirty="0">
                <a:latin typeface="Calibri"/>
                <a:cs typeface="Calibri"/>
              </a:rPr>
              <a:t>or</a:t>
            </a:r>
            <a:r>
              <a:rPr lang="en-US" sz="2400" spc="-60" dirty="0">
                <a:latin typeface="Calibri"/>
                <a:cs typeface="Calibri"/>
              </a:rPr>
              <a:t>t</a:t>
            </a:r>
            <a:r>
              <a:rPr lang="en-US" sz="2400" spc="-10" dirty="0">
                <a:latin typeface="Calibri"/>
                <a:cs typeface="Calibri"/>
              </a:rPr>
              <a:t>gag</a:t>
            </a:r>
            <a:r>
              <a:rPr lang="en-US" sz="2400" spc="50" dirty="0">
                <a:latin typeface="Calibri"/>
                <a:cs typeface="Calibri"/>
              </a:rPr>
              <a:t>e</a:t>
            </a:r>
            <a:r>
              <a:rPr lang="en-US" sz="2400" spc="-180" dirty="0">
                <a:latin typeface="Calibri"/>
                <a:cs typeface="Calibri"/>
              </a:rPr>
              <a:t> </a:t>
            </a:r>
            <a:r>
              <a:rPr lang="en-US" sz="2400" spc="-80" dirty="0">
                <a:latin typeface="Calibri"/>
                <a:cs typeface="Calibri"/>
              </a:rPr>
              <a:t>fr</a:t>
            </a:r>
            <a:r>
              <a:rPr lang="en-US" sz="2400" spc="-15" dirty="0">
                <a:latin typeface="Calibri"/>
                <a:cs typeface="Calibri"/>
              </a:rPr>
              <a:t>au</a:t>
            </a:r>
            <a:r>
              <a:rPr lang="en-US" sz="2400" spc="65" dirty="0">
                <a:latin typeface="Calibri"/>
                <a:cs typeface="Calibri"/>
              </a:rPr>
              <a:t>d</a:t>
            </a:r>
            <a:r>
              <a:rPr lang="en-US" sz="2400" spc="-180" dirty="0">
                <a:latin typeface="Calibri"/>
                <a:cs typeface="Calibri"/>
              </a:rPr>
              <a:t> </a:t>
            </a:r>
            <a:r>
              <a:rPr lang="en-US" sz="2400" spc="-60" dirty="0">
                <a:latin typeface="Calibri"/>
                <a:cs typeface="Calibri"/>
              </a:rPr>
              <a:t>w</a:t>
            </a:r>
            <a:r>
              <a:rPr lang="en-US" sz="2400" spc="5" dirty="0">
                <a:latin typeface="Calibri"/>
                <a:cs typeface="Calibri"/>
              </a:rPr>
              <a:t>a</a:t>
            </a:r>
            <a:r>
              <a:rPr lang="en-US" sz="2400" spc="50" dirty="0">
                <a:latin typeface="Calibri"/>
                <a:cs typeface="Calibri"/>
              </a:rPr>
              <a:t>s</a:t>
            </a:r>
            <a:r>
              <a:rPr lang="en-US" sz="2400" spc="-180" dirty="0">
                <a:latin typeface="Calibri"/>
                <a:cs typeface="Calibri"/>
              </a:rPr>
              <a:t> </a:t>
            </a:r>
            <a:r>
              <a:rPr lang="en-US" sz="2400" dirty="0">
                <a:latin typeface="Calibri"/>
                <a:cs typeface="Calibri"/>
              </a:rPr>
              <a:t>p</a:t>
            </a:r>
            <a:r>
              <a:rPr lang="en-US" sz="2400" spc="-65" dirty="0">
                <a:latin typeface="Calibri"/>
                <a:cs typeface="Calibri"/>
              </a:rPr>
              <a:t>r</a:t>
            </a:r>
            <a:r>
              <a:rPr lang="en-US" sz="2400" spc="-10" dirty="0">
                <a:latin typeface="Calibri"/>
                <a:cs typeface="Calibri"/>
              </a:rPr>
              <a:t>o</a:t>
            </a:r>
            <a:r>
              <a:rPr lang="en-US" sz="2400" spc="-15" dirty="0">
                <a:latin typeface="Calibri"/>
                <a:cs typeface="Calibri"/>
              </a:rPr>
              <a:t>p</a:t>
            </a:r>
            <a:r>
              <a:rPr lang="en-US" sz="2400" spc="-5" dirty="0">
                <a:latin typeface="Calibri"/>
                <a:cs typeface="Calibri"/>
              </a:rPr>
              <a:t>o</a:t>
            </a:r>
            <a:r>
              <a:rPr lang="en-US" sz="2400" spc="-25" dirty="0">
                <a:latin typeface="Calibri"/>
                <a:cs typeface="Calibri"/>
              </a:rPr>
              <a:t>s</a:t>
            </a:r>
            <a:r>
              <a:rPr lang="en-US" sz="2400" spc="-70" dirty="0">
                <a:latin typeface="Calibri"/>
                <a:cs typeface="Calibri"/>
              </a:rPr>
              <a:t>e</a:t>
            </a:r>
            <a:r>
              <a:rPr lang="en-US" sz="2400" spc="65" dirty="0">
                <a:latin typeface="Calibri"/>
                <a:cs typeface="Calibri"/>
              </a:rPr>
              <a:t>d</a:t>
            </a:r>
            <a:r>
              <a:rPr lang="en-US" sz="2400" spc="-180" dirty="0">
                <a:latin typeface="Calibri"/>
                <a:cs typeface="Calibri"/>
              </a:rPr>
              <a:t> </a:t>
            </a:r>
            <a:r>
              <a:rPr lang="en-US" sz="2400" spc="-25" dirty="0">
                <a:latin typeface="Calibri"/>
                <a:cs typeface="Calibri"/>
              </a:rPr>
              <a:t>by  </a:t>
            </a:r>
            <a:r>
              <a:rPr lang="en-US" sz="2400" spc="-50" dirty="0">
                <a:latin typeface="Calibri"/>
                <a:cs typeface="Calibri"/>
              </a:rPr>
              <a:t>t</a:t>
            </a:r>
            <a:r>
              <a:rPr lang="en-US" sz="2400" spc="-30" dirty="0">
                <a:latin typeface="Calibri"/>
                <a:cs typeface="Calibri"/>
              </a:rPr>
              <a:t>h</a:t>
            </a:r>
            <a:r>
              <a:rPr lang="en-US" sz="2400" spc="-5" dirty="0">
                <a:latin typeface="Calibri"/>
                <a:cs typeface="Calibri"/>
              </a:rPr>
              <a:t>e</a:t>
            </a:r>
            <a:r>
              <a:rPr lang="en-US" sz="2400" spc="-180" dirty="0">
                <a:latin typeface="Calibri"/>
                <a:cs typeface="Calibri"/>
              </a:rPr>
              <a:t> </a:t>
            </a:r>
            <a:r>
              <a:rPr lang="en-US" sz="2400" spc="85" dirty="0">
                <a:latin typeface="Calibri"/>
                <a:cs typeface="Calibri"/>
              </a:rPr>
              <a:t>L</a:t>
            </a:r>
            <a:r>
              <a:rPr lang="en-US" sz="2400" spc="-5" dirty="0">
                <a:latin typeface="Calibri"/>
                <a:cs typeface="Calibri"/>
              </a:rPr>
              <a:t>a</a:t>
            </a:r>
            <a:r>
              <a:rPr lang="en-US" sz="2400" spc="5" dirty="0">
                <a:latin typeface="Calibri"/>
                <a:cs typeface="Calibri"/>
              </a:rPr>
              <a:t>w</a:t>
            </a:r>
            <a:r>
              <a:rPr lang="en-US" sz="2400" spc="-180" dirty="0">
                <a:latin typeface="Calibri"/>
                <a:cs typeface="Calibri"/>
              </a:rPr>
              <a:t> </a:t>
            </a:r>
            <a:r>
              <a:rPr lang="en-US" sz="2400" spc="25" dirty="0">
                <a:latin typeface="Calibri"/>
                <a:cs typeface="Calibri"/>
              </a:rPr>
              <a:t>C</a:t>
            </a:r>
            <a:r>
              <a:rPr lang="en-US" sz="2400" spc="-30" dirty="0">
                <a:latin typeface="Calibri"/>
                <a:cs typeface="Calibri"/>
              </a:rPr>
              <a:t>o</a:t>
            </a:r>
            <a:r>
              <a:rPr lang="en-US" sz="2400" spc="10" dirty="0">
                <a:latin typeface="Calibri"/>
                <a:cs typeface="Calibri"/>
              </a:rPr>
              <a:t>mm</a:t>
            </a:r>
            <a:r>
              <a:rPr lang="en-US" sz="2400" spc="-30" dirty="0">
                <a:latin typeface="Calibri"/>
                <a:cs typeface="Calibri"/>
              </a:rPr>
              <a:t>i</a:t>
            </a:r>
            <a:r>
              <a:rPr lang="en-US" sz="2400" dirty="0">
                <a:latin typeface="Calibri"/>
                <a:cs typeface="Calibri"/>
              </a:rPr>
              <a:t>ss</a:t>
            </a:r>
            <a:r>
              <a:rPr lang="en-US" sz="2400" spc="-45" dirty="0">
                <a:latin typeface="Calibri"/>
                <a:cs typeface="Calibri"/>
              </a:rPr>
              <a:t>i</a:t>
            </a:r>
            <a:r>
              <a:rPr lang="en-US" sz="2400" spc="-15" dirty="0">
                <a:latin typeface="Calibri"/>
                <a:cs typeface="Calibri"/>
              </a:rPr>
              <a:t>o</a:t>
            </a:r>
            <a:r>
              <a:rPr lang="en-US" sz="2400" spc="45" dirty="0">
                <a:latin typeface="Calibri"/>
                <a:cs typeface="Calibri"/>
              </a:rPr>
              <a:t>n</a:t>
            </a:r>
            <a:r>
              <a:rPr lang="en-US" sz="2400" spc="-175" dirty="0">
                <a:latin typeface="Calibri"/>
                <a:cs typeface="Calibri"/>
              </a:rPr>
              <a:t> </a:t>
            </a:r>
            <a:r>
              <a:rPr lang="en-US" sz="2400" spc="-5" dirty="0">
                <a:latin typeface="Calibri"/>
                <a:cs typeface="Calibri"/>
              </a:rPr>
              <a:t>a</a:t>
            </a:r>
            <a:r>
              <a:rPr lang="en-US" sz="2400" dirty="0">
                <a:latin typeface="Calibri"/>
                <a:cs typeface="Calibri"/>
              </a:rPr>
              <a:t>s</a:t>
            </a:r>
            <a:r>
              <a:rPr lang="en-US" sz="2400" spc="-45" dirty="0">
                <a:latin typeface="Calibri"/>
                <a:cs typeface="Calibri"/>
              </a:rPr>
              <a:t>:</a:t>
            </a:r>
            <a:r>
              <a:rPr lang="en-US" sz="2400" dirty="0">
                <a:latin typeface="Calibri"/>
                <a:cs typeface="Calibri"/>
              </a:rPr>
              <a:t> </a:t>
            </a:r>
          </a:p>
          <a:p>
            <a:pPr marL="12700" marR="114300" indent="0">
              <a:spcBef>
                <a:spcPts val="840"/>
              </a:spcBef>
              <a:buNone/>
              <a:tabLst>
                <a:tab pos="355600" algn="l"/>
              </a:tabLst>
            </a:pPr>
            <a:r>
              <a:rPr lang="en-US" sz="2400" b="1" spc="114" dirty="0">
                <a:latin typeface="Calibri"/>
                <a:cs typeface="Calibri"/>
              </a:rPr>
              <a:t>“</a:t>
            </a:r>
            <a:r>
              <a:rPr lang="en-US" sz="2400" b="1" spc="70" dirty="0">
                <a:latin typeface="Calibri"/>
                <a:cs typeface="Calibri"/>
              </a:rPr>
              <a:t>t</a:t>
            </a:r>
            <a:r>
              <a:rPr lang="en-US" sz="2400" b="1" spc="15" dirty="0">
                <a:latin typeface="Calibri"/>
                <a:cs typeface="Calibri"/>
              </a:rPr>
              <a:t>h</a:t>
            </a:r>
            <a:r>
              <a:rPr lang="en-US" sz="2400" b="1" spc="30" dirty="0">
                <a:latin typeface="Calibri"/>
                <a:cs typeface="Calibri"/>
              </a:rPr>
              <a:t>e</a:t>
            </a:r>
            <a:r>
              <a:rPr lang="en-US" sz="2400" b="1" spc="-185" dirty="0">
                <a:latin typeface="Calibri"/>
                <a:cs typeface="Calibri"/>
              </a:rPr>
              <a:t> </a:t>
            </a:r>
            <a:r>
              <a:rPr lang="en-US" sz="2400" b="1" spc="-25" dirty="0">
                <a:latin typeface="Calibri"/>
                <a:cs typeface="Calibri"/>
              </a:rPr>
              <a:t>o</a:t>
            </a:r>
            <a:r>
              <a:rPr lang="en-US" sz="2400" b="1" spc="15" dirty="0">
                <a:latin typeface="Calibri"/>
                <a:cs typeface="Calibri"/>
              </a:rPr>
              <a:t>b</a:t>
            </a:r>
            <a:r>
              <a:rPr lang="en-US" sz="2400" b="1" spc="10" dirty="0">
                <a:latin typeface="Calibri"/>
                <a:cs typeface="Calibri"/>
              </a:rPr>
              <a:t>t</a:t>
            </a:r>
            <a:r>
              <a:rPr lang="en-US" sz="2400" b="1" spc="15" dirty="0">
                <a:latin typeface="Calibri"/>
                <a:cs typeface="Calibri"/>
              </a:rPr>
              <a:t>a</a:t>
            </a:r>
            <a:r>
              <a:rPr lang="en-US" sz="2400" b="1" spc="5" dirty="0">
                <a:latin typeface="Calibri"/>
                <a:cs typeface="Calibri"/>
              </a:rPr>
              <a:t>i</a:t>
            </a:r>
            <a:r>
              <a:rPr lang="en-US" sz="2400" b="1" spc="15" dirty="0">
                <a:latin typeface="Calibri"/>
                <a:cs typeface="Calibri"/>
              </a:rPr>
              <a:t>n</a:t>
            </a:r>
            <a:r>
              <a:rPr lang="en-US" sz="2400" b="1" spc="5" dirty="0">
                <a:latin typeface="Calibri"/>
                <a:cs typeface="Calibri"/>
              </a:rPr>
              <a:t>i</a:t>
            </a:r>
            <a:r>
              <a:rPr lang="en-US" sz="2400" b="1" spc="15" dirty="0">
                <a:latin typeface="Calibri"/>
                <a:cs typeface="Calibri"/>
              </a:rPr>
              <a:t>n</a:t>
            </a:r>
            <a:r>
              <a:rPr lang="en-US" sz="2400" b="1" spc="135" dirty="0">
                <a:latin typeface="Calibri"/>
                <a:cs typeface="Calibri"/>
              </a:rPr>
              <a:t>g</a:t>
            </a:r>
            <a:r>
              <a:rPr lang="en-US" sz="2400" b="1" spc="-185" dirty="0">
                <a:latin typeface="Calibri"/>
                <a:cs typeface="Calibri"/>
              </a:rPr>
              <a:t> </a:t>
            </a:r>
            <a:r>
              <a:rPr lang="en-US" sz="2400" b="1" spc="-25" dirty="0">
                <a:latin typeface="Calibri"/>
                <a:cs typeface="Calibri"/>
              </a:rPr>
              <a:t>o</a:t>
            </a:r>
            <a:r>
              <a:rPr lang="en-US" sz="2400" b="1" spc="55" dirty="0">
                <a:latin typeface="Calibri"/>
                <a:cs typeface="Calibri"/>
              </a:rPr>
              <a:t>f</a:t>
            </a:r>
            <a:r>
              <a:rPr lang="en-US" sz="2400" b="1" spc="-175" dirty="0">
                <a:latin typeface="Calibri"/>
                <a:cs typeface="Calibri"/>
              </a:rPr>
              <a:t> </a:t>
            </a:r>
            <a:r>
              <a:rPr lang="en-US" sz="2400" b="1" spc="20" dirty="0">
                <a:latin typeface="Calibri"/>
                <a:cs typeface="Calibri"/>
              </a:rPr>
              <a:t>m</a:t>
            </a:r>
            <a:r>
              <a:rPr lang="en-US" sz="2400" b="1" spc="-10" dirty="0">
                <a:latin typeface="Calibri"/>
                <a:cs typeface="Calibri"/>
              </a:rPr>
              <a:t>o</a:t>
            </a:r>
            <a:r>
              <a:rPr lang="en-US" sz="2400" b="1" spc="30" dirty="0">
                <a:latin typeface="Calibri"/>
                <a:cs typeface="Calibri"/>
              </a:rPr>
              <a:t>r</a:t>
            </a:r>
            <a:r>
              <a:rPr lang="en-US" sz="2400" b="1" spc="10" dirty="0">
                <a:latin typeface="Calibri"/>
                <a:cs typeface="Calibri"/>
              </a:rPr>
              <a:t>t</a:t>
            </a:r>
            <a:r>
              <a:rPr lang="en-US" sz="2400" b="1" spc="70" dirty="0">
                <a:latin typeface="Calibri"/>
                <a:cs typeface="Calibri"/>
              </a:rPr>
              <a:t>g</a:t>
            </a:r>
            <a:r>
              <a:rPr lang="en-US" sz="2400" b="1" spc="15" dirty="0">
                <a:latin typeface="Calibri"/>
                <a:cs typeface="Calibri"/>
              </a:rPr>
              <a:t>a</a:t>
            </a:r>
            <a:r>
              <a:rPr lang="en-US" sz="2400" b="1" spc="70" dirty="0">
                <a:latin typeface="Calibri"/>
                <a:cs typeface="Calibri"/>
              </a:rPr>
              <a:t>g</a:t>
            </a:r>
            <a:r>
              <a:rPr lang="en-US" sz="2400" b="1" spc="30" dirty="0">
                <a:latin typeface="Calibri"/>
                <a:cs typeface="Calibri"/>
              </a:rPr>
              <a:t>e</a:t>
            </a:r>
            <a:r>
              <a:rPr lang="en-US" sz="2400" b="1" spc="-185" dirty="0">
                <a:latin typeface="Calibri"/>
                <a:cs typeface="Calibri"/>
              </a:rPr>
              <a:t> </a:t>
            </a:r>
            <a:r>
              <a:rPr lang="en-US" sz="2400" b="1" spc="15" dirty="0">
                <a:latin typeface="Calibri"/>
                <a:cs typeface="Calibri"/>
              </a:rPr>
              <a:t>ad</a:t>
            </a:r>
            <a:r>
              <a:rPr lang="en-US" sz="2400" b="1" spc="45" dirty="0">
                <a:latin typeface="Calibri"/>
                <a:cs typeface="Calibri"/>
              </a:rPr>
              <a:t>v</a:t>
            </a:r>
            <a:r>
              <a:rPr lang="en-US" sz="2400" b="1" spc="15" dirty="0">
                <a:latin typeface="Calibri"/>
                <a:cs typeface="Calibri"/>
              </a:rPr>
              <a:t>an</a:t>
            </a:r>
            <a:r>
              <a:rPr lang="en-US" sz="2400" b="1" spc="50" dirty="0">
                <a:latin typeface="Calibri"/>
                <a:cs typeface="Calibri"/>
              </a:rPr>
              <a:t>c</a:t>
            </a:r>
            <a:r>
              <a:rPr lang="en-US" sz="2400" b="1" spc="-35" dirty="0">
                <a:latin typeface="Calibri"/>
                <a:cs typeface="Calibri"/>
              </a:rPr>
              <a:t>e</a:t>
            </a:r>
            <a:r>
              <a:rPr lang="en-US" sz="2400" b="1" spc="70" dirty="0">
                <a:latin typeface="Calibri"/>
                <a:cs typeface="Calibri"/>
              </a:rPr>
              <a:t>s </a:t>
            </a:r>
            <a:r>
              <a:rPr lang="en-US" sz="2400" b="1" spc="-5" dirty="0">
                <a:latin typeface="Calibri"/>
                <a:cs typeface="Calibri"/>
              </a:rPr>
              <a:t>o</a:t>
            </a:r>
            <a:r>
              <a:rPr lang="en-US" sz="2400" b="1" spc="60" dirty="0">
                <a:latin typeface="Calibri"/>
                <a:cs typeface="Calibri"/>
              </a:rPr>
              <a:t>n</a:t>
            </a:r>
            <a:r>
              <a:rPr lang="en-US" sz="2400" b="1" spc="-185" dirty="0">
                <a:latin typeface="Calibri"/>
                <a:cs typeface="Calibri"/>
              </a:rPr>
              <a:t> </a:t>
            </a:r>
            <a:r>
              <a:rPr lang="en-US" sz="2400" b="1" spc="10" dirty="0">
                <a:latin typeface="Calibri"/>
                <a:cs typeface="Calibri"/>
              </a:rPr>
              <a:t>p</a:t>
            </a:r>
            <a:r>
              <a:rPr lang="en-US" sz="2400" b="1" spc="30" dirty="0">
                <a:latin typeface="Calibri"/>
                <a:cs typeface="Calibri"/>
              </a:rPr>
              <a:t>r</a:t>
            </a:r>
            <a:r>
              <a:rPr lang="en-US" sz="2400" b="1" spc="-5" dirty="0">
                <a:latin typeface="Calibri"/>
                <a:cs typeface="Calibri"/>
              </a:rPr>
              <a:t>o</a:t>
            </a:r>
            <a:r>
              <a:rPr lang="en-US" sz="2400" b="1" spc="-10" dirty="0">
                <a:latin typeface="Calibri"/>
                <a:cs typeface="Calibri"/>
              </a:rPr>
              <a:t>p</a:t>
            </a:r>
            <a:r>
              <a:rPr lang="en-US" sz="2400" b="1" spc="-35" dirty="0">
                <a:latin typeface="Calibri"/>
                <a:cs typeface="Calibri"/>
              </a:rPr>
              <a:t>e</a:t>
            </a:r>
            <a:r>
              <a:rPr lang="en-US" sz="2400" b="1" spc="30" dirty="0">
                <a:latin typeface="Calibri"/>
                <a:cs typeface="Calibri"/>
              </a:rPr>
              <a:t>r</a:t>
            </a:r>
            <a:r>
              <a:rPr lang="en-US" sz="2400" b="1" spc="10" dirty="0">
                <a:latin typeface="Calibri"/>
                <a:cs typeface="Calibri"/>
              </a:rPr>
              <a:t>t</a:t>
            </a:r>
            <a:r>
              <a:rPr lang="en-US" sz="2400" b="1" spc="5" dirty="0">
                <a:latin typeface="Calibri"/>
                <a:cs typeface="Calibri"/>
              </a:rPr>
              <a:t>i</a:t>
            </a:r>
            <a:r>
              <a:rPr lang="en-US" sz="2400" b="1" spc="-35" dirty="0">
                <a:latin typeface="Calibri"/>
                <a:cs typeface="Calibri"/>
              </a:rPr>
              <a:t>e</a:t>
            </a:r>
            <a:r>
              <a:rPr lang="en-US" sz="2400" b="1" spc="100" dirty="0">
                <a:latin typeface="Calibri"/>
                <a:cs typeface="Calibri"/>
              </a:rPr>
              <a:t>s</a:t>
            </a:r>
            <a:r>
              <a:rPr lang="en-US" sz="2400" b="1" spc="-175" dirty="0">
                <a:latin typeface="Calibri"/>
                <a:cs typeface="Calibri"/>
              </a:rPr>
              <a:t> </a:t>
            </a:r>
            <a:r>
              <a:rPr lang="en-US" sz="2400" b="1" spc="10" dirty="0">
                <a:latin typeface="Calibri"/>
                <a:cs typeface="Calibri"/>
              </a:rPr>
              <a:t>b</a:t>
            </a:r>
            <a:r>
              <a:rPr lang="en-US" sz="2400" b="1" spc="105" dirty="0">
                <a:latin typeface="Calibri"/>
                <a:cs typeface="Calibri"/>
              </a:rPr>
              <a:t>y</a:t>
            </a:r>
            <a:r>
              <a:rPr lang="en-US" sz="2400" b="1" spc="-180" dirty="0">
                <a:latin typeface="Calibri"/>
                <a:cs typeface="Calibri"/>
              </a:rPr>
              <a:t> </a:t>
            </a:r>
            <a:r>
              <a:rPr lang="en-US" sz="2400" b="1" spc="40" dirty="0">
                <a:latin typeface="Calibri"/>
                <a:cs typeface="Calibri"/>
              </a:rPr>
              <a:t>m</a:t>
            </a:r>
            <a:r>
              <a:rPr lang="en-US" sz="2400" b="1" spc="15" dirty="0">
                <a:latin typeface="Calibri"/>
                <a:cs typeface="Calibri"/>
              </a:rPr>
              <a:t>a</a:t>
            </a:r>
            <a:r>
              <a:rPr lang="en-US" sz="2400" b="1" spc="95" dirty="0">
                <a:latin typeface="Calibri"/>
                <a:cs typeface="Calibri"/>
              </a:rPr>
              <a:t>k</a:t>
            </a:r>
            <a:r>
              <a:rPr lang="en-US" sz="2400" b="1" spc="5" dirty="0">
                <a:latin typeface="Calibri"/>
                <a:cs typeface="Calibri"/>
              </a:rPr>
              <a:t>i</a:t>
            </a:r>
            <a:r>
              <a:rPr lang="en-US" sz="2400" b="1" spc="15" dirty="0">
                <a:latin typeface="Calibri"/>
                <a:cs typeface="Calibri"/>
              </a:rPr>
              <a:t>n</a:t>
            </a:r>
            <a:r>
              <a:rPr lang="en-US" sz="2400" b="1" spc="135" dirty="0">
                <a:latin typeface="Calibri"/>
                <a:cs typeface="Calibri"/>
              </a:rPr>
              <a:t>g</a:t>
            </a:r>
            <a:r>
              <a:rPr lang="en-US" sz="2400" b="1" spc="-185" dirty="0">
                <a:latin typeface="Calibri"/>
                <a:cs typeface="Calibri"/>
              </a:rPr>
              <a:t> </a:t>
            </a:r>
            <a:r>
              <a:rPr lang="en-US" sz="2400" b="1" spc="-5" dirty="0">
                <a:latin typeface="Calibri"/>
                <a:cs typeface="Calibri"/>
              </a:rPr>
              <a:t>f</a:t>
            </a:r>
            <a:r>
              <a:rPr lang="en-US" sz="2400" b="1" spc="30" dirty="0">
                <a:latin typeface="Calibri"/>
                <a:cs typeface="Calibri"/>
              </a:rPr>
              <a:t>r</a:t>
            </a:r>
            <a:r>
              <a:rPr lang="en-US" sz="2400" b="1" spc="15" dirty="0">
                <a:latin typeface="Calibri"/>
                <a:cs typeface="Calibri"/>
              </a:rPr>
              <a:t>au</a:t>
            </a:r>
            <a:r>
              <a:rPr lang="en-US" sz="2400" b="1" spc="10" dirty="0">
                <a:latin typeface="Calibri"/>
                <a:cs typeface="Calibri"/>
              </a:rPr>
              <a:t>d</a:t>
            </a:r>
            <a:r>
              <a:rPr lang="en-US" sz="2400" b="1" spc="15" dirty="0">
                <a:latin typeface="Calibri"/>
                <a:cs typeface="Calibri"/>
              </a:rPr>
              <a:t>u</a:t>
            </a:r>
            <a:r>
              <a:rPr lang="en-US" sz="2400" b="1" spc="35" dirty="0">
                <a:latin typeface="Calibri"/>
                <a:cs typeface="Calibri"/>
              </a:rPr>
              <a:t>l</a:t>
            </a:r>
            <a:r>
              <a:rPr lang="en-US" sz="2400" b="1" spc="-35" dirty="0">
                <a:latin typeface="Calibri"/>
                <a:cs typeface="Calibri"/>
              </a:rPr>
              <a:t>e</a:t>
            </a:r>
            <a:r>
              <a:rPr lang="en-US" sz="2400" b="1" spc="15" dirty="0">
                <a:latin typeface="Calibri"/>
                <a:cs typeface="Calibri"/>
              </a:rPr>
              <a:t>n</a:t>
            </a:r>
            <a:r>
              <a:rPr lang="en-US" sz="2400" b="1" spc="60" dirty="0">
                <a:latin typeface="Calibri"/>
                <a:cs typeface="Calibri"/>
              </a:rPr>
              <a:t>t  </a:t>
            </a:r>
            <a:r>
              <a:rPr lang="en-US" sz="2400" b="1" spc="40" dirty="0">
                <a:latin typeface="Calibri"/>
                <a:cs typeface="Calibri"/>
              </a:rPr>
              <a:t>s</a:t>
            </a:r>
            <a:r>
              <a:rPr lang="en-US" sz="2400" b="1" spc="15" dirty="0">
                <a:latin typeface="Calibri"/>
                <a:cs typeface="Calibri"/>
              </a:rPr>
              <a:t>t</a:t>
            </a:r>
            <a:r>
              <a:rPr lang="en-US" sz="2400" b="1" spc="10" dirty="0">
                <a:latin typeface="Calibri"/>
                <a:cs typeface="Calibri"/>
              </a:rPr>
              <a:t>at</a:t>
            </a:r>
            <a:r>
              <a:rPr lang="en-US" sz="2400" b="1" spc="-35" dirty="0">
                <a:latin typeface="Calibri"/>
                <a:cs typeface="Calibri"/>
              </a:rPr>
              <a:t>e</a:t>
            </a:r>
            <a:r>
              <a:rPr lang="en-US" sz="2400" b="1" spc="40" dirty="0">
                <a:latin typeface="Calibri"/>
                <a:cs typeface="Calibri"/>
              </a:rPr>
              <a:t>m</a:t>
            </a:r>
            <a:r>
              <a:rPr lang="en-US" sz="2400" b="1" spc="-35" dirty="0">
                <a:latin typeface="Calibri"/>
                <a:cs typeface="Calibri"/>
              </a:rPr>
              <a:t>e</a:t>
            </a:r>
            <a:r>
              <a:rPr lang="en-US" sz="2400" b="1" spc="15" dirty="0">
                <a:latin typeface="Calibri"/>
                <a:cs typeface="Calibri"/>
              </a:rPr>
              <a:t>n</a:t>
            </a:r>
            <a:r>
              <a:rPr lang="en-US" sz="2400" b="1" spc="10" dirty="0">
                <a:latin typeface="Calibri"/>
                <a:cs typeface="Calibri"/>
              </a:rPr>
              <a:t>t</a:t>
            </a:r>
            <a:r>
              <a:rPr lang="en-US" sz="2400" b="1" spc="100" dirty="0">
                <a:latin typeface="Calibri"/>
                <a:cs typeface="Calibri"/>
              </a:rPr>
              <a:t>s</a:t>
            </a:r>
            <a:r>
              <a:rPr lang="en-US" sz="2400" b="1" spc="170" dirty="0">
                <a:latin typeface="Calibri"/>
                <a:cs typeface="Calibri"/>
              </a:rPr>
              <a:t>”</a:t>
            </a:r>
            <a:r>
              <a:rPr lang="en-US" sz="2400" b="1" spc="-180" dirty="0">
                <a:latin typeface="Calibri"/>
                <a:cs typeface="Calibri"/>
              </a:rPr>
              <a:t> </a:t>
            </a:r>
            <a:r>
              <a:rPr lang="en-US" sz="2400" spc="-70" dirty="0">
                <a:latin typeface="Calibri"/>
                <a:cs typeface="Calibri"/>
              </a:rPr>
              <a:t>(</a:t>
            </a:r>
            <a:r>
              <a:rPr lang="en-US" sz="2400" spc="-85" dirty="0">
                <a:latin typeface="Calibri"/>
                <a:cs typeface="Calibri"/>
              </a:rPr>
              <a:t>1</a:t>
            </a:r>
            <a:r>
              <a:rPr lang="en-US" sz="2400" spc="-95" dirty="0">
                <a:latin typeface="Calibri"/>
                <a:cs typeface="Calibri"/>
              </a:rPr>
              <a:t>996</a:t>
            </a:r>
            <a:r>
              <a:rPr lang="en-US" sz="2400" spc="-5" dirty="0">
                <a:latin typeface="Calibri"/>
                <a:cs typeface="Calibri"/>
              </a:rPr>
              <a:t>,</a:t>
            </a:r>
            <a:r>
              <a:rPr lang="en-US" sz="2400" spc="-175" dirty="0">
                <a:latin typeface="Calibri"/>
                <a:cs typeface="Calibri"/>
              </a:rPr>
              <a:t> </a:t>
            </a:r>
            <a:r>
              <a:rPr lang="en-US" sz="2400" dirty="0">
                <a:latin typeface="Calibri"/>
                <a:cs typeface="Calibri"/>
              </a:rPr>
              <a:t>p</a:t>
            </a:r>
            <a:r>
              <a:rPr lang="en-US" sz="2400" spc="-35" dirty="0">
                <a:latin typeface="Calibri"/>
                <a:cs typeface="Calibri"/>
              </a:rPr>
              <a:t>ar</a:t>
            </a:r>
            <a:r>
              <a:rPr lang="en-US" sz="2400" spc="-55" dirty="0">
                <a:latin typeface="Calibri"/>
                <a:cs typeface="Calibri"/>
              </a:rPr>
              <a:t>a.</a:t>
            </a:r>
            <a:r>
              <a:rPr lang="en-US" sz="2400" spc="-60" dirty="0">
                <a:latin typeface="Calibri"/>
                <a:cs typeface="Calibri"/>
              </a:rPr>
              <a:t>1</a:t>
            </a:r>
            <a:r>
              <a:rPr lang="en-US" sz="2400" spc="-75" dirty="0">
                <a:latin typeface="Calibri"/>
                <a:cs typeface="Calibri"/>
              </a:rPr>
              <a:t>.</a:t>
            </a:r>
            <a:r>
              <a:rPr lang="en-US" sz="2400" spc="-95" dirty="0">
                <a:latin typeface="Calibri"/>
                <a:cs typeface="Calibri"/>
              </a:rPr>
              <a:t>1</a:t>
            </a:r>
            <a:r>
              <a:rPr lang="en-US" sz="2400" spc="-5" dirty="0">
                <a:latin typeface="Calibri"/>
                <a:cs typeface="Calibri"/>
              </a:rPr>
              <a:t>)</a:t>
            </a:r>
            <a:endParaRPr lang="en-US" sz="2400" dirty="0">
              <a:latin typeface="Calibri"/>
              <a:cs typeface="Calibri"/>
            </a:endParaRPr>
          </a:p>
          <a:p>
            <a:endParaRPr lang="en-GB" sz="2000" dirty="0"/>
          </a:p>
        </p:txBody>
      </p:sp>
      <p:sp>
        <p:nvSpPr>
          <p:cNvPr id="75" name="Rectangle 74">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2" name="Picture 4" descr="Image result for images of mortgage fraud">
            <a:extLst>
              <a:ext uri="{FF2B5EF4-FFF2-40B4-BE49-F238E27FC236}">
                <a16:creationId xmlns:a16="http://schemas.microsoft.com/office/drawing/2014/main" id="{91D05AFA-F9D1-4F22-BEA1-2E449BE462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75967" y="2052339"/>
            <a:ext cx="4170530" cy="2785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775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9">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34C785-9893-4CAC-9B17-FFAE34700601}"/>
              </a:ext>
            </a:extLst>
          </p:cNvPr>
          <p:cNvSpPr>
            <a:spLocks noGrp="1"/>
          </p:cNvSpPr>
          <p:nvPr>
            <p:ph type="title"/>
          </p:nvPr>
        </p:nvSpPr>
        <p:spPr>
          <a:xfrm>
            <a:off x="1136397" y="502022"/>
            <a:ext cx="7211190" cy="881704"/>
          </a:xfrm>
        </p:spPr>
        <p:txBody>
          <a:bodyPr anchor="b">
            <a:normAutofit/>
          </a:bodyPr>
          <a:lstStyle/>
          <a:p>
            <a:r>
              <a:rPr lang="en-GB" sz="4000" dirty="0"/>
              <a:t>Regulatory response- an overview</a:t>
            </a:r>
          </a:p>
        </p:txBody>
      </p:sp>
      <p:sp>
        <p:nvSpPr>
          <p:cNvPr id="4" name="Content Placeholder 3">
            <a:extLst>
              <a:ext uri="{FF2B5EF4-FFF2-40B4-BE49-F238E27FC236}">
                <a16:creationId xmlns:a16="http://schemas.microsoft.com/office/drawing/2014/main" id="{30EC5AE6-F66F-480A-A323-86CC1AC64A54}"/>
              </a:ext>
            </a:extLst>
          </p:cNvPr>
          <p:cNvSpPr>
            <a:spLocks noGrp="1"/>
          </p:cNvSpPr>
          <p:nvPr>
            <p:ph idx="1"/>
          </p:nvPr>
        </p:nvSpPr>
        <p:spPr>
          <a:xfrm>
            <a:off x="201561" y="1533832"/>
            <a:ext cx="6096000" cy="4822146"/>
          </a:xfrm>
        </p:spPr>
        <p:txBody>
          <a:bodyPr anchor="t">
            <a:normAutofit/>
          </a:bodyPr>
          <a:lstStyle/>
          <a:p>
            <a:r>
              <a:rPr lang="en-GB" sz="2000" dirty="0"/>
              <a:t>Regulatory enforcement files provided data on typologies and patterns of professional misconduct</a:t>
            </a:r>
          </a:p>
          <a:p>
            <a:r>
              <a:rPr lang="en-GB" sz="2000" dirty="0"/>
              <a:t>Instances of regulatory failure to sanction, as in the Oyster case study</a:t>
            </a:r>
          </a:p>
          <a:p>
            <a:r>
              <a:rPr lang="en-GB" sz="2000" dirty="0"/>
              <a:t>Data suggests that regulatory outcomes are reactive in nature not proactive and are cyclical with boom and bust in the property markets</a:t>
            </a:r>
          </a:p>
          <a:p>
            <a:r>
              <a:rPr lang="en-GB" sz="2000" dirty="0"/>
              <a:t>Interviews with regulators reveal the obstacles in investigating misconduct, particularly evidence seizure</a:t>
            </a:r>
          </a:p>
          <a:p>
            <a:r>
              <a:rPr lang="en-GB" sz="2000" dirty="0"/>
              <a:t>Varying levels of co-operation with law enforcement and other regulators under Memorandums of Undertakings</a:t>
            </a:r>
          </a:p>
          <a:p>
            <a:pPr marL="0" indent="0">
              <a:buNone/>
            </a:pPr>
            <a:endParaRPr lang="en-GB" sz="2000" dirty="0"/>
          </a:p>
          <a:p>
            <a:endParaRPr lang="en-GB" sz="2000" dirty="0"/>
          </a:p>
          <a:p>
            <a:endParaRPr lang="en-GB" sz="2000" dirty="0"/>
          </a:p>
          <a:p>
            <a:endParaRPr lang="en-GB" sz="2000" dirty="0"/>
          </a:p>
          <a:p>
            <a:pPr marL="0" indent="0">
              <a:buNone/>
            </a:pPr>
            <a:endParaRPr lang="en-GB" sz="2000" dirty="0"/>
          </a:p>
          <a:p>
            <a:pPr marL="0" indent="0">
              <a:buNone/>
            </a:pPr>
            <a:endParaRPr lang="en-GB" sz="2000" dirty="0"/>
          </a:p>
          <a:p>
            <a:endParaRPr lang="en-GB" sz="2000" dirty="0"/>
          </a:p>
        </p:txBody>
      </p:sp>
      <p:sp>
        <p:nvSpPr>
          <p:cNvPr id="21" name="Rectangle 11">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3">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079F72F5-6EEA-491F-A119-F7C80B3CB9B4}"/>
              </a:ext>
            </a:extLst>
          </p:cNvPr>
          <p:cNvGraphicFramePr>
            <a:graphicFrameLocks/>
          </p:cNvGraphicFramePr>
          <p:nvPr>
            <p:extLst>
              <p:ext uri="{D42A27DB-BD31-4B8C-83A1-F6EECF244321}">
                <p14:modId xmlns:p14="http://schemas.microsoft.com/office/powerpoint/2010/main" val="1980231041"/>
              </p:ext>
            </p:extLst>
          </p:nvPr>
        </p:nvGraphicFramePr>
        <p:xfrm>
          <a:off x="6297561" y="1843547"/>
          <a:ext cx="5692878" cy="2389462"/>
        </p:xfrm>
        <a:graphic>
          <a:graphicData uri="http://schemas.openxmlformats.org/drawingml/2006/table">
            <a:tbl>
              <a:tblPr firstRow="1" bandRow="1">
                <a:tableStyleId>{5C22544A-7EE6-4342-B048-85BDC9FD1C3A}</a:tableStyleId>
              </a:tblPr>
              <a:tblGrid>
                <a:gridCol w="1176878">
                  <a:extLst>
                    <a:ext uri="{9D8B030D-6E8A-4147-A177-3AD203B41FA5}">
                      <a16:colId xmlns:a16="http://schemas.microsoft.com/office/drawing/2014/main" val="805948220"/>
                    </a:ext>
                  </a:extLst>
                </a:gridCol>
                <a:gridCol w="1026338">
                  <a:extLst>
                    <a:ext uri="{9D8B030D-6E8A-4147-A177-3AD203B41FA5}">
                      <a16:colId xmlns:a16="http://schemas.microsoft.com/office/drawing/2014/main" val="882529962"/>
                    </a:ext>
                  </a:extLst>
                </a:gridCol>
                <a:gridCol w="1552604">
                  <a:extLst>
                    <a:ext uri="{9D8B030D-6E8A-4147-A177-3AD203B41FA5}">
                      <a16:colId xmlns:a16="http://schemas.microsoft.com/office/drawing/2014/main" val="2464869677"/>
                    </a:ext>
                  </a:extLst>
                </a:gridCol>
                <a:gridCol w="1937058">
                  <a:extLst>
                    <a:ext uri="{9D8B030D-6E8A-4147-A177-3AD203B41FA5}">
                      <a16:colId xmlns:a16="http://schemas.microsoft.com/office/drawing/2014/main" val="960914500"/>
                    </a:ext>
                  </a:extLst>
                </a:gridCol>
              </a:tblGrid>
              <a:tr h="468999">
                <a:tc>
                  <a:txBody>
                    <a:bodyPr/>
                    <a:lstStyle/>
                    <a:p>
                      <a:r>
                        <a:rPr lang="en-GB" sz="1300"/>
                        <a:t>Regulator</a:t>
                      </a:r>
                    </a:p>
                  </a:txBody>
                  <a:tcPr marL="117226" marR="117226" marT="58613" marB="58613"/>
                </a:tc>
                <a:tc>
                  <a:txBody>
                    <a:bodyPr/>
                    <a:lstStyle/>
                    <a:p>
                      <a:r>
                        <a:rPr lang="en-GB" sz="1300"/>
                        <a:t>Period</a:t>
                      </a:r>
                    </a:p>
                  </a:txBody>
                  <a:tcPr marL="117226" marR="117226" marT="58613" marB="58613"/>
                </a:tc>
                <a:tc>
                  <a:txBody>
                    <a:bodyPr/>
                    <a:lstStyle/>
                    <a:p>
                      <a:r>
                        <a:rPr lang="en-GB" sz="1300" dirty="0"/>
                        <a:t>Cases reviewed</a:t>
                      </a:r>
                    </a:p>
                  </a:txBody>
                  <a:tcPr marL="117226" marR="117226" marT="58613" marB="58613"/>
                </a:tc>
                <a:tc>
                  <a:txBody>
                    <a:bodyPr/>
                    <a:lstStyle/>
                    <a:p>
                      <a:r>
                        <a:rPr lang="en-GB" sz="1300" dirty="0"/>
                        <a:t>Mortgage fraud/ Hallmarks</a:t>
                      </a:r>
                    </a:p>
                  </a:txBody>
                  <a:tcPr marL="117226" marR="117226" marT="58613" marB="58613"/>
                </a:tc>
                <a:extLst>
                  <a:ext uri="{0D108BD9-81ED-4DB2-BD59-A6C34878D82A}">
                    <a16:rowId xmlns:a16="http://schemas.microsoft.com/office/drawing/2014/main" val="164450572"/>
                  </a:ext>
                </a:extLst>
              </a:tr>
              <a:tr h="468999">
                <a:tc>
                  <a:txBody>
                    <a:bodyPr/>
                    <a:lstStyle/>
                    <a:p>
                      <a:r>
                        <a:rPr lang="en-GB" sz="1300"/>
                        <a:t>SRA/SDT</a:t>
                      </a:r>
                    </a:p>
                  </a:txBody>
                  <a:tcPr marL="117226" marR="117226" marT="58613" marB="58613"/>
                </a:tc>
                <a:tc>
                  <a:txBody>
                    <a:bodyPr/>
                    <a:lstStyle/>
                    <a:p>
                      <a:r>
                        <a:rPr lang="en-GB" sz="1300"/>
                        <a:t>2009-2015</a:t>
                      </a:r>
                    </a:p>
                  </a:txBody>
                  <a:tcPr marL="117226" marR="117226" marT="58613" marB="58613"/>
                </a:tc>
                <a:tc>
                  <a:txBody>
                    <a:bodyPr/>
                    <a:lstStyle/>
                    <a:p>
                      <a:r>
                        <a:rPr lang="en-GB" sz="1300"/>
                        <a:t>532</a:t>
                      </a:r>
                    </a:p>
                  </a:txBody>
                  <a:tcPr marL="117226" marR="117226" marT="58613" marB="58613"/>
                </a:tc>
                <a:tc>
                  <a:txBody>
                    <a:bodyPr/>
                    <a:lstStyle/>
                    <a:p>
                      <a:r>
                        <a:rPr lang="en-GB" sz="1300"/>
                        <a:t>121</a:t>
                      </a:r>
                    </a:p>
                  </a:txBody>
                  <a:tcPr marL="117226" marR="117226" marT="58613" marB="58613"/>
                </a:tc>
                <a:extLst>
                  <a:ext uri="{0D108BD9-81ED-4DB2-BD59-A6C34878D82A}">
                    <a16:rowId xmlns:a16="http://schemas.microsoft.com/office/drawing/2014/main" val="382138479"/>
                  </a:ext>
                </a:extLst>
              </a:tr>
              <a:tr h="468999">
                <a:tc>
                  <a:txBody>
                    <a:bodyPr/>
                    <a:lstStyle/>
                    <a:p>
                      <a:r>
                        <a:rPr lang="en-GB" sz="1300"/>
                        <a:t>FSA/FCA</a:t>
                      </a:r>
                    </a:p>
                  </a:txBody>
                  <a:tcPr marL="117226" marR="117226" marT="58613" marB="58613"/>
                </a:tc>
                <a:tc>
                  <a:txBody>
                    <a:bodyPr/>
                    <a:lstStyle/>
                    <a:p>
                      <a:r>
                        <a:rPr lang="en-GB" sz="1300"/>
                        <a:t>2009-2015</a:t>
                      </a:r>
                    </a:p>
                  </a:txBody>
                  <a:tcPr marL="117226" marR="117226" marT="58613" marB="58613"/>
                </a:tc>
                <a:tc>
                  <a:txBody>
                    <a:bodyPr/>
                    <a:lstStyle/>
                    <a:p>
                      <a:r>
                        <a:rPr lang="en-GB" sz="1300"/>
                        <a:t>1,360</a:t>
                      </a:r>
                    </a:p>
                  </a:txBody>
                  <a:tcPr marL="117226" marR="117226" marT="58613" marB="58613"/>
                </a:tc>
                <a:tc>
                  <a:txBody>
                    <a:bodyPr/>
                    <a:lstStyle/>
                    <a:p>
                      <a:r>
                        <a:rPr lang="en-GB" sz="1300"/>
                        <a:t>199 (118)</a:t>
                      </a:r>
                    </a:p>
                  </a:txBody>
                  <a:tcPr marL="117226" marR="117226" marT="58613" marB="58613"/>
                </a:tc>
                <a:extLst>
                  <a:ext uri="{0D108BD9-81ED-4DB2-BD59-A6C34878D82A}">
                    <a16:rowId xmlns:a16="http://schemas.microsoft.com/office/drawing/2014/main" val="1488903083"/>
                  </a:ext>
                </a:extLst>
              </a:tr>
              <a:tr h="468999">
                <a:tc>
                  <a:txBody>
                    <a:bodyPr/>
                    <a:lstStyle/>
                    <a:p>
                      <a:r>
                        <a:rPr lang="en-GB" sz="1300"/>
                        <a:t>ICAEW</a:t>
                      </a:r>
                    </a:p>
                  </a:txBody>
                  <a:tcPr marL="117226" marR="117226" marT="58613" marB="58613"/>
                </a:tc>
                <a:tc>
                  <a:txBody>
                    <a:bodyPr/>
                    <a:lstStyle/>
                    <a:p>
                      <a:r>
                        <a:rPr lang="en-GB" sz="1300"/>
                        <a:t>2012-2020</a:t>
                      </a:r>
                    </a:p>
                  </a:txBody>
                  <a:tcPr marL="117226" marR="117226" marT="58613" marB="58613"/>
                </a:tc>
                <a:tc>
                  <a:txBody>
                    <a:bodyPr/>
                    <a:lstStyle/>
                    <a:p>
                      <a:r>
                        <a:rPr lang="en-GB" sz="1300"/>
                        <a:t>970</a:t>
                      </a:r>
                    </a:p>
                  </a:txBody>
                  <a:tcPr marL="117226" marR="117226" marT="58613" marB="58613"/>
                </a:tc>
                <a:tc>
                  <a:txBody>
                    <a:bodyPr/>
                    <a:lstStyle/>
                    <a:p>
                      <a:r>
                        <a:rPr lang="en-GB" sz="1300"/>
                        <a:t>2</a:t>
                      </a:r>
                    </a:p>
                  </a:txBody>
                  <a:tcPr marL="117226" marR="117226" marT="58613" marB="58613"/>
                </a:tc>
                <a:extLst>
                  <a:ext uri="{0D108BD9-81ED-4DB2-BD59-A6C34878D82A}">
                    <a16:rowId xmlns:a16="http://schemas.microsoft.com/office/drawing/2014/main" val="1225297498"/>
                  </a:ext>
                </a:extLst>
              </a:tr>
              <a:tr h="468999">
                <a:tc>
                  <a:txBody>
                    <a:bodyPr/>
                    <a:lstStyle/>
                    <a:p>
                      <a:r>
                        <a:rPr lang="en-GB" sz="1300"/>
                        <a:t>RICS</a:t>
                      </a:r>
                    </a:p>
                  </a:txBody>
                  <a:tcPr marL="117226" marR="117226" marT="58613" marB="58613"/>
                </a:tc>
                <a:tc>
                  <a:txBody>
                    <a:bodyPr/>
                    <a:lstStyle/>
                    <a:p>
                      <a:r>
                        <a:rPr lang="en-GB" sz="1300"/>
                        <a:t>2010-2020</a:t>
                      </a:r>
                    </a:p>
                  </a:txBody>
                  <a:tcPr marL="117226" marR="117226" marT="58613" marB="58613"/>
                </a:tc>
                <a:tc>
                  <a:txBody>
                    <a:bodyPr/>
                    <a:lstStyle/>
                    <a:p>
                      <a:r>
                        <a:rPr lang="en-GB" sz="1300"/>
                        <a:t>144</a:t>
                      </a:r>
                    </a:p>
                  </a:txBody>
                  <a:tcPr marL="117226" marR="117226" marT="58613" marB="58613"/>
                </a:tc>
                <a:tc>
                  <a:txBody>
                    <a:bodyPr/>
                    <a:lstStyle/>
                    <a:p>
                      <a:r>
                        <a:rPr lang="en-GB" sz="1300" dirty="0"/>
                        <a:t>6</a:t>
                      </a:r>
                    </a:p>
                  </a:txBody>
                  <a:tcPr marL="117226" marR="117226" marT="58613" marB="58613"/>
                </a:tc>
                <a:extLst>
                  <a:ext uri="{0D108BD9-81ED-4DB2-BD59-A6C34878D82A}">
                    <a16:rowId xmlns:a16="http://schemas.microsoft.com/office/drawing/2014/main" val="1643674583"/>
                  </a:ext>
                </a:extLst>
              </a:tr>
            </a:tbl>
          </a:graphicData>
        </a:graphic>
      </p:graphicFrame>
    </p:spTree>
    <p:extLst>
      <p:ext uri="{BB962C8B-B14F-4D97-AF65-F5344CB8AC3E}">
        <p14:creationId xmlns:p14="http://schemas.microsoft.com/office/powerpoint/2010/main" val="3771863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CC4B21-466A-4892-B56E-1085551F2969}"/>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Findings</a:t>
            </a:r>
          </a:p>
        </p:txBody>
      </p:sp>
      <p:sp>
        <p:nvSpPr>
          <p:cNvPr id="3" name="Content Placeholder 2">
            <a:extLst>
              <a:ext uri="{FF2B5EF4-FFF2-40B4-BE49-F238E27FC236}">
                <a16:creationId xmlns:a16="http://schemas.microsoft.com/office/drawing/2014/main" id="{79E03606-3264-4C57-A238-BE41788EACA7}"/>
              </a:ext>
            </a:extLst>
          </p:cNvPr>
          <p:cNvSpPr>
            <a:spLocks noGrp="1"/>
          </p:cNvSpPr>
          <p:nvPr>
            <p:ph idx="1"/>
          </p:nvPr>
        </p:nvSpPr>
        <p:spPr>
          <a:xfrm>
            <a:off x="235975" y="2536723"/>
            <a:ext cx="11732646" cy="3464832"/>
          </a:xfrm>
        </p:spPr>
        <p:txBody>
          <a:bodyPr anchor="ctr">
            <a:noAutofit/>
          </a:bodyPr>
          <a:lstStyle/>
          <a:p>
            <a:r>
              <a:rPr lang="en-GB" sz="2000" dirty="0"/>
              <a:t>Crime scripts are an effective way of understanding how mortgage fraud is organised and how it is reproduced and disrupted</a:t>
            </a:r>
          </a:p>
          <a:p>
            <a:r>
              <a:rPr lang="en-GB" sz="2000" dirty="0"/>
              <a:t>Proximal causes of mortgage fraud are underpinned by distal influences; viewing them as distinct conditions will limit understanding</a:t>
            </a:r>
          </a:p>
          <a:p>
            <a:r>
              <a:rPr lang="en-GB" sz="2000" dirty="0"/>
              <a:t>The circuits of power concept helps to define and subsequently adapt theoretical propositions about the reproduction and disruption of mortgage fraud, through:</a:t>
            </a:r>
          </a:p>
          <a:p>
            <a:pPr marL="457200" indent="-457200">
              <a:buAutoNum type="alphaUcPeriod"/>
            </a:pPr>
            <a:r>
              <a:rPr lang="en-GB" sz="2000" dirty="0"/>
              <a:t>The causal agency and biographies of offenders; and</a:t>
            </a:r>
          </a:p>
          <a:p>
            <a:pPr marL="457200" indent="-457200">
              <a:buAutoNum type="alphaUcPeriod"/>
            </a:pPr>
            <a:r>
              <a:rPr lang="en-GB" sz="2000" dirty="0"/>
              <a:t>The rules of meaning and membership of the victim lenders and whether or not they buy in and mobilise themselves in the arms race with fraudsters; and</a:t>
            </a:r>
          </a:p>
          <a:p>
            <a:pPr marL="457200" indent="-457200">
              <a:buAutoNum type="alphaUcPeriod"/>
            </a:pPr>
            <a:r>
              <a:rPr lang="en-GB" sz="2000" dirty="0"/>
              <a:t>The facilitative conditions for reproduction or disruption afforded by the state’s response to the financial crisis of 2007/08, and the regulatory framework for financial services in England and Wales </a:t>
            </a:r>
          </a:p>
          <a:p>
            <a:r>
              <a:rPr lang="en-GB" sz="2000" dirty="0"/>
              <a:t>This research supports a contemporary criminological understanding of the organisation of complex financial crime, that broadens the scope beyond individual actors to include other agents and facilitating conditions and their implications for fraud prevention. Additionally, it advances the sub-discipline of convict criminology to understand crime, beyond research into the Criminal Justice System exclusively.</a:t>
            </a:r>
          </a:p>
        </p:txBody>
      </p:sp>
    </p:spTree>
    <p:extLst>
      <p:ext uri="{BB962C8B-B14F-4D97-AF65-F5344CB8AC3E}">
        <p14:creationId xmlns:p14="http://schemas.microsoft.com/office/powerpoint/2010/main" val="3323838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43C339-C826-44F2-B33B-2EE84F98BAEA}"/>
              </a:ext>
            </a:extLst>
          </p:cNvPr>
          <p:cNvSpPr>
            <a:spLocks noGrp="1"/>
          </p:cNvSpPr>
          <p:nvPr>
            <p:ph type="title"/>
          </p:nvPr>
        </p:nvSpPr>
        <p:spPr>
          <a:xfrm>
            <a:off x="466722" y="586855"/>
            <a:ext cx="2645188" cy="664139"/>
          </a:xfrm>
        </p:spPr>
        <p:txBody>
          <a:bodyPr anchor="b">
            <a:normAutofit/>
          </a:bodyPr>
          <a:lstStyle/>
          <a:p>
            <a:pPr algn="r"/>
            <a:r>
              <a:rPr lang="en-GB" sz="4000" dirty="0">
                <a:solidFill>
                  <a:srgbClr val="FFFFFF"/>
                </a:solidFill>
              </a:rPr>
              <a:t>References</a:t>
            </a:r>
          </a:p>
        </p:txBody>
      </p:sp>
      <p:sp>
        <p:nvSpPr>
          <p:cNvPr id="3" name="Content Placeholder 2">
            <a:extLst>
              <a:ext uri="{FF2B5EF4-FFF2-40B4-BE49-F238E27FC236}">
                <a16:creationId xmlns:a16="http://schemas.microsoft.com/office/drawing/2014/main" id="{C91C0D00-D7A0-4A2C-A462-235167D38D8A}"/>
              </a:ext>
            </a:extLst>
          </p:cNvPr>
          <p:cNvSpPr>
            <a:spLocks noGrp="1"/>
          </p:cNvSpPr>
          <p:nvPr>
            <p:ph idx="1"/>
          </p:nvPr>
        </p:nvSpPr>
        <p:spPr>
          <a:xfrm>
            <a:off x="4134810" y="10138"/>
            <a:ext cx="8054141" cy="6837724"/>
          </a:xfrm>
        </p:spPr>
        <p:txBody>
          <a:bodyPr anchor="ctr">
            <a:normAutofit/>
          </a:bodyPr>
          <a:lstStyle/>
          <a:p>
            <a:r>
              <a:rPr lang="en-GB" sz="1400" dirty="0" err="1">
                <a:effectLst/>
                <a:latin typeface="+mj-lt"/>
                <a:ea typeface="Calibri" panose="020F0502020204030204" pitchFamily="34" charset="0"/>
                <a:cs typeface="Times New Roman" panose="02020603050405020304" pitchFamily="18" charset="0"/>
              </a:rPr>
              <a:t>Carr</a:t>
            </a:r>
            <a:r>
              <a:rPr lang="en-GB" sz="1400" dirty="0">
                <a:effectLst/>
                <a:latin typeface="+mj-lt"/>
                <a:ea typeface="Calibri" panose="020F0502020204030204" pitchFamily="34" charset="0"/>
                <a:cs typeface="Times New Roman" panose="02020603050405020304" pitchFamily="18" charset="0"/>
              </a:rPr>
              <a:t>, J.H. 2007. Responding to the foreclosure crisis. Housing Policy Debate 18(4), pp. 837–860. </a:t>
            </a:r>
            <a:r>
              <a:rPr lang="en-GB" sz="1400" dirty="0" err="1">
                <a:effectLst/>
                <a:latin typeface="+mj-lt"/>
                <a:ea typeface="Calibri" panose="020F0502020204030204" pitchFamily="34" charset="0"/>
                <a:cs typeface="Times New Roman" panose="02020603050405020304" pitchFamily="18" charset="0"/>
              </a:rPr>
              <a:t>doi</a:t>
            </a:r>
            <a:r>
              <a:rPr lang="en-GB" sz="1400" dirty="0">
                <a:effectLst/>
                <a:latin typeface="+mj-lt"/>
                <a:ea typeface="Calibri" panose="020F0502020204030204" pitchFamily="34" charset="0"/>
                <a:cs typeface="Times New Roman" panose="02020603050405020304" pitchFamily="18" charset="0"/>
              </a:rPr>
              <a:t>: 10.1080/10511482.2007.9521623.</a:t>
            </a:r>
          </a:p>
          <a:p>
            <a:r>
              <a:rPr lang="en-GB" sz="1400" dirty="0">
                <a:effectLst/>
                <a:latin typeface="+mj-lt"/>
                <a:ea typeface="Calibri" panose="020F0502020204030204" pitchFamily="34" charset="0"/>
                <a:cs typeface="Times New Roman" panose="02020603050405020304" pitchFamily="18" charset="0"/>
              </a:rPr>
              <a:t>Carswell, A.T. and </a:t>
            </a:r>
            <a:r>
              <a:rPr lang="en-GB" sz="1400" dirty="0" err="1">
                <a:effectLst/>
                <a:latin typeface="+mj-lt"/>
                <a:ea typeface="Calibri" panose="020F0502020204030204" pitchFamily="34" charset="0"/>
                <a:cs typeface="Times New Roman" panose="02020603050405020304" pitchFamily="18" charset="0"/>
              </a:rPr>
              <a:t>Bachtel</a:t>
            </a:r>
            <a:r>
              <a:rPr lang="en-GB" sz="1400" dirty="0">
                <a:effectLst/>
                <a:latin typeface="+mj-lt"/>
                <a:ea typeface="Calibri" panose="020F0502020204030204" pitchFamily="34" charset="0"/>
                <a:cs typeface="Times New Roman" panose="02020603050405020304" pitchFamily="18" charset="0"/>
              </a:rPr>
              <a:t>, D.C. 2009. Mortgage fraud: A risk factor analysis of affected communities. Crime, Law and Social Change 52(4), pp. 347–364. Available at: </a:t>
            </a:r>
            <a:r>
              <a:rPr lang="en-GB" sz="1400" dirty="0">
                <a:effectLst/>
                <a:latin typeface="+mj-lt"/>
                <a:ea typeface="Calibri" panose="020F0502020204030204" pitchFamily="34" charset="0"/>
                <a:cs typeface="Times New Roman" panose="02020603050405020304" pitchFamily="18" charset="0"/>
                <a:hlinkClick r:id="rId2"/>
              </a:rPr>
              <a:t>http://link.springer.com/10.1007/s10611-008-9186-5</a:t>
            </a:r>
            <a:r>
              <a:rPr lang="en-GB" sz="1400" dirty="0">
                <a:effectLst/>
                <a:latin typeface="+mj-lt"/>
                <a:ea typeface="Calibri" panose="020F0502020204030204" pitchFamily="34" charset="0"/>
                <a:cs typeface="Times New Roman" panose="02020603050405020304" pitchFamily="18" charset="0"/>
              </a:rPr>
              <a:t>.</a:t>
            </a:r>
          </a:p>
          <a:p>
            <a:r>
              <a:rPr lang="en-GB" sz="1400" dirty="0">
                <a:effectLst/>
                <a:latin typeface="+mj-lt"/>
                <a:ea typeface="Calibri" panose="020F0502020204030204" pitchFamily="34" charset="0"/>
                <a:cs typeface="Times New Roman" panose="02020603050405020304" pitchFamily="18" charset="0"/>
              </a:rPr>
              <a:t>Clarke, M. 1991. Mortgage Fraud. First. London: Chapman and Hall.</a:t>
            </a:r>
          </a:p>
          <a:p>
            <a:r>
              <a:rPr lang="en-GB" sz="1400" dirty="0">
                <a:effectLst/>
                <a:latin typeface="+mj-lt"/>
                <a:ea typeface="Calibri" panose="020F0502020204030204" pitchFamily="34" charset="0"/>
                <a:cs typeface="Times New Roman" panose="02020603050405020304" pitchFamily="18" charset="0"/>
              </a:rPr>
              <a:t>Cornish, D.B. and Clarke, R. V. 2002. </a:t>
            </a:r>
            <a:r>
              <a:rPr lang="en-GB" sz="1400" dirty="0" err="1">
                <a:effectLst/>
                <a:latin typeface="+mj-lt"/>
                <a:ea typeface="Calibri" panose="020F0502020204030204" pitchFamily="34" charset="0"/>
                <a:cs typeface="Times New Roman" panose="02020603050405020304" pitchFamily="18" charset="0"/>
              </a:rPr>
              <a:t>Analyzing</a:t>
            </a:r>
            <a:r>
              <a:rPr lang="en-GB" sz="1400" dirty="0">
                <a:effectLst/>
                <a:latin typeface="+mj-lt"/>
                <a:ea typeface="Calibri" panose="020F0502020204030204" pitchFamily="34" charset="0"/>
                <a:cs typeface="Times New Roman" panose="02020603050405020304" pitchFamily="18" charset="0"/>
              </a:rPr>
              <a:t> organized crimes. Rational choice and criminal </a:t>
            </a:r>
            <a:r>
              <a:rPr lang="en-GB" sz="1400" dirty="0" err="1">
                <a:effectLst/>
                <a:latin typeface="+mj-lt"/>
                <a:ea typeface="Calibri" panose="020F0502020204030204" pitchFamily="34" charset="0"/>
                <a:cs typeface="Times New Roman" panose="02020603050405020304" pitchFamily="18" charset="0"/>
              </a:rPr>
              <a:t>behavior</a:t>
            </a:r>
            <a:r>
              <a:rPr lang="en-GB" sz="1400" dirty="0">
                <a:effectLst/>
                <a:latin typeface="+mj-lt"/>
                <a:ea typeface="Calibri" panose="020F0502020204030204" pitchFamily="34" charset="0"/>
                <a:cs typeface="Times New Roman" panose="02020603050405020304" pitchFamily="18" charset="0"/>
              </a:rPr>
              <a:t>: Recent research and future challenges 16(2003), pp. 41–64.</a:t>
            </a:r>
          </a:p>
          <a:p>
            <a:r>
              <a:rPr lang="en-GB" sz="1400" dirty="0">
                <a:effectLst/>
                <a:latin typeface="+mj-lt"/>
                <a:ea typeface="Calibri" panose="020F0502020204030204" pitchFamily="34" charset="0"/>
                <a:cs typeface="Times New Roman" panose="02020603050405020304" pitchFamily="18" charset="0"/>
              </a:rPr>
              <a:t>Edwards, A. and Levi, M. 2008. Researching the organization of serious crimes. Criminology and Criminal Justice 8(4), pp. 363–388. </a:t>
            </a:r>
            <a:r>
              <a:rPr lang="en-GB" sz="1400" dirty="0" err="1">
                <a:effectLst/>
                <a:latin typeface="+mj-lt"/>
                <a:ea typeface="Calibri" panose="020F0502020204030204" pitchFamily="34" charset="0"/>
                <a:cs typeface="Times New Roman" panose="02020603050405020304" pitchFamily="18" charset="0"/>
              </a:rPr>
              <a:t>doi</a:t>
            </a:r>
            <a:r>
              <a:rPr lang="en-GB" sz="1400" dirty="0">
                <a:effectLst/>
                <a:latin typeface="+mj-lt"/>
                <a:ea typeface="Calibri" panose="020F0502020204030204" pitchFamily="34" charset="0"/>
                <a:cs typeface="Times New Roman" panose="02020603050405020304" pitchFamily="18" charset="0"/>
              </a:rPr>
              <a:t>: 10.1177/1748895808097403.</a:t>
            </a:r>
          </a:p>
          <a:p>
            <a:r>
              <a:rPr lang="en-GB" sz="1400" dirty="0">
                <a:latin typeface="+mj-lt"/>
                <a:ea typeface="Calibri" panose="020F0502020204030204" pitchFamily="34" charset="0"/>
                <a:cs typeface="Times New Roman" panose="02020603050405020304" pitchFamily="18" charset="0"/>
              </a:rPr>
              <a:t>Edwards, A. 2016. Multi-centred governance and circuits of power in liberal modes of security. Global Crime 17(3-4), pp. 240-263. Available at </a:t>
            </a:r>
            <a:r>
              <a:rPr lang="en-US" sz="1400" dirty="0">
                <a:hlinkClick r:id="rId3"/>
              </a:rPr>
              <a:t>Multi-</a:t>
            </a:r>
            <a:r>
              <a:rPr lang="en-US" sz="1400" dirty="0" err="1">
                <a:hlinkClick r:id="rId3"/>
              </a:rPr>
              <a:t>centred</a:t>
            </a:r>
            <a:r>
              <a:rPr lang="en-US" sz="1400" dirty="0">
                <a:hlinkClick r:id="rId3"/>
              </a:rPr>
              <a:t> governance and circuits of power in liberal modes of security (tandfonline.com)</a:t>
            </a:r>
            <a:endParaRPr lang="en-GB" sz="1400" dirty="0">
              <a:effectLst/>
              <a:latin typeface="+mj-lt"/>
              <a:ea typeface="Calibri" panose="020F0502020204030204" pitchFamily="34" charset="0"/>
              <a:cs typeface="Times New Roman" panose="02020603050405020304" pitchFamily="18" charset="0"/>
            </a:endParaRPr>
          </a:p>
          <a:p>
            <a:r>
              <a:rPr lang="en-GB" sz="1400" dirty="0">
                <a:latin typeface="+mj-lt"/>
                <a:ea typeface="Calibri" panose="020F0502020204030204" pitchFamily="34" charset="0"/>
                <a:cs typeface="Times New Roman" panose="02020603050405020304" pitchFamily="18" charset="0"/>
              </a:rPr>
              <a:t>Financial Services Authority. 2011. Mortgage fraud against lenders. A thematic review of lender’s systems and controls to detect and prevent mortgage fraud. Available at: </a:t>
            </a:r>
            <a:r>
              <a:rPr lang="en-GB" sz="1400" dirty="0">
                <a:latin typeface="+mj-lt"/>
                <a:hlinkClick r:id="rId4"/>
              </a:rPr>
              <a:t>fsa-mortgage-fraud-lenders.pdf (fca.org.uk)</a:t>
            </a:r>
            <a:endParaRPr lang="en-GB" sz="1400" dirty="0">
              <a:effectLst/>
              <a:latin typeface="+mj-lt"/>
              <a:ea typeface="Calibri" panose="020F0502020204030204" pitchFamily="34" charset="0"/>
              <a:cs typeface="Times New Roman" panose="02020603050405020304" pitchFamily="18" charset="0"/>
            </a:endParaRPr>
          </a:p>
          <a:p>
            <a:r>
              <a:rPr lang="en-GB" sz="1400" dirty="0" err="1">
                <a:effectLst/>
                <a:latin typeface="+mj-lt"/>
                <a:ea typeface="Calibri" panose="020F0502020204030204" pitchFamily="34" charset="0"/>
              </a:rPr>
              <a:t>Fligstein</a:t>
            </a:r>
            <a:r>
              <a:rPr lang="en-GB" sz="1400" dirty="0">
                <a:effectLst/>
                <a:latin typeface="+mj-lt"/>
                <a:ea typeface="Calibri" panose="020F0502020204030204" pitchFamily="34" charset="0"/>
              </a:rPr>
              <a:t>, N. and Goldstein, A. 2010. The anatomy of the mortgage securitization crisis. In: Markets on Trial: The Economic Sociology of the U.S. Financial Crisis., pp. 29–70. </a:t>
            </a:r>
            <a:r>
              <a:rPr lang="en-GB" sz="1400" dirty="0" err="1">
                <a:effectLst/>
                <a:latin typeface="+mj-lt"/>
                <a:ea typeface="Calibri" panose="020F0502020204030204" pitchFamily="34" charset="0"/>
              </a:rPr>
              <a:t>doi</a:t>
            </a:r>
            <a:r>
              <a:rPr lang="en-GB" sz="1400" dirty="0">
                <a:effectLst/>
                <a:latin typeface="+mj-lt"/>
                <a:ea typeface="Calibri" panose="020F0502020204030204" pitchFamily="34" charset="0"/>
              </a:rPr>
              <a:t>: 10.1108/s0733-558x(2010)000030a006</a:t>
            </a:r>
          </a:p>
          <a:p>
            <a:r>
              <a:rPr lang="en-GB" sz="1400" dirty="0" err="1">
                <a:effectLst/>
                <a:latin typeface="+mj-lt"/>
                <a:ea typeface="Calibri" panose="020F0502020204030204" pitchFamily="34" charset="0"/>
                <a:cs typeface="Times New Roman" panose="02020603050405020304" pitchFamily="18" charset="0"/>
              </a:rPr>
              <a:t>Jordanoska</a:t>
            </a:r>
            <a:r>
              <a:rPr lang="en-GB" sz="1400" dirty="0">
                <a:effectLst/>
                <a:latin typeface="+mj-lt"/>
                <a:ea typeface="Calibri" panose="020F0502020204030204" pitchFamily="34" charset="0"/>
                <a:cs typeface="Times New Roman" panose="02020603050405020304" pitchFamily="18" charset="0"/>
              </a:rPr>
              <a:t>, A. and Lord, N. 2019. Scripting the mechanics of the benchmark manipulation corporate scandals: The ‘guardian’ paradox. European Journal of Criminology . Available at: http://journals.sagepub.com/doi/10.1177/1477370819850124.</a:t>
            </a:r>
          </a:p>
          <a:p>
            <a:r>
              <a:rPr lang="en-GB" sz="1400" dirty="0">
                <a:effectLst/>
                <a:latin typeface="+mj-lt"/>
                <a:ea typeface="Calibri" panose="020F0502020204030204" pitchFamily="34" charset="0"/>
                <a:cs typeface="Times New Roman" panose="02020603050405020304" pitchFamily="18" charset="0"/>
              </a:rPr>
              <a:t>Levi, M. and Maguire, M. 2004. Reducing and preventing organised crime: An evidence-based critique. Crime, Law and Social Change 41(5), pp. 397–469. </a:t>
            </a:r>
            <a:r>
              <a:rPr lang="en-GB" sz="1400" dirty="0" err="1">
                <a:effectLst/>
                <a:latin typeface="+mj-lt"/>
                <a:ea typeface="Calibri" panose="020F0502020204030204" pitchFamily="34" charset="0"/>
                <a:cs typeface="Times New Roman" panose="02020603050405020304" pitchFamily="18" charset="0"/>
              </a:rPr>
              <a:t>doi</a:t>
            </a:r>
            <a:r>
              <a:rPr lang="en-GB" sz="1400" dirty="0">
                <a:effectLst/>
                <a:latin typeface="+mj-lt"/>
                <a:ea typeface="Calibri" panose="020F0502020204030204" pitchFamily="34" charset="0"/>
                <a:cs typeface="Times New Roman" panose="02020603050405020304" pitchFamily="18" charset="0"/>
              </a:rPr>
              <a:t>: 10.1023/B:CRIS.0000039600.88691.af.</a:t>
            </a:r>
          </a:p>
          <a:p>
            <a:r>
              <a:rPr lang="en-GB" sz="1400" dirty="0">
                <a:latin typeface="+mj-lt"/>
                <a:ea typeface="Calibri" panose="020F0502020204030204" pitchFamily="34" charset="0"/>
                <a:cs typeface="Times New Roman" panose="02020603050405020304" pitchFamily="18" charset="0"/>
              </a:rPr>
              <a:t>Yin, R.K. 2003. Case Study Research Design and Methods. Third. London: Sage.</a:t>
            </a:r>
            <a:endParaRPr lang="en-GB" sz="1400" dirty="0">
              <a:effectLst/>
              <a:latin typeface="+mj-lt"/>
              <a:ea typeface="Calibri" panose="020F0502020204030204" pitchFamily="34" charset="0"/>
              <a:cs typeface="Times New Roman" panose="02020603050405020304" pitchFamily="18" charset="0"/>
            </a:endParaRPr>
          </a:p>
          <a:p>
            <a:endParaRPr lang="en-GB" sz="2000" dirty="0"/>
          </a:p>
        </p:txBody>
      </p:sp>
    </p:spTree>
    <p:extLst>
      <p:ext uri="{BB962C8B-B14F-4D97-AF65-F5344CB8AC3E}">
        <p14:creationId xmlns:p14="http://schemas.microsoft.com/office/powerpoint/2010/main" val="4080088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object 4"/>
          <p:cNvPicPr/>
          <p:nvPr/>
        </p:nvPicPr>
        <p:blipFill rotWithShape="1">
          <a:blip r:embed="rId2" cstate="print"/>
          <a:srcRect l="25803" r="7106" b="1"/>
          <a:stretch/>
        </p:blipFill>
        <p:spPr>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2" name="object 2"/>
          <p:cNvSpPr txBox="1"/>
          <p:nvPr/>
        </p:nvSpPr>
        <p:spPr>
          <a:xfrm>
            <a:off x="6695768" y="575187"/>
            <a:ext cx="5496212" cy="5527501"/>
          </a:xfrm>
          <a:prstGeom prst="rect">
            <a:avLst/>
          </a:prstGeom>
        </p:spPr>
        <p:txBody>
          <a:bodyPr vert="horz" lIns="91440" tIns="45720" rIns="91440" bIns="45720" rtlCol="0">
            <a:noAutofit/>
          </a:bodyPr>
          <a:lstStyle/>
          <a:p>
            <a:pPr>
              <a:lnSpc>
                <a:spcPct val="90000"/>
              </a:lnSpc>
              <a:spcBef>
                <a:spcPts val="100"/>
              </a:spcBef>
            </a:pPr>
            <a:endParaRPr lang="en-US" sz="2400" dirty="0"/>
          </a:p>
          <a:p>
            <a:pPr>
              <a:lnSpc>
                <a:spcPct val="90000"/>
              </a:lnSpc>
              <a:spcBef>
                <a:spcPts val="100"/>
              </a:spcBef>
            </a:pPr>
            <a:endParaRPr lang="en-US" sz="2400" dirty="0"/>
          </a:p>
          <a:p>
            <a:pPr>
              <a:lnSpc>
                <a:spcPct val="90000"/>
              </a:lnSpc>
              <a:spcBef>
                <a:spcPts val="100"/>
              </a:spcBef>
            </a:pPr>
            <a:endParaRPr lang="en-US" sz="2400" dirty="0"/>
          </a:p>
          <a:p>
            <a:pPr>
              <a:lnSpc>
                <a:spcPct val="90000"/>
              </a:lnSpc>
              <a:spcBef>
                <a:spcPts val="100"/>
              </a:spcBef>
            </a:pPr>
            <a:endParaRPr lang="en-US" sz="2400" dirty="0"/>
          </a:p>
          <a:p>
            <a:pPr>
              <a:lnSpc>
                <a:spcPct val="90000"/>
              </a:lnSpc>
              <a:spcBef>
                <a:spcPts val="100"/>
              </a:spcBef>
            </a:pPr>
            <a:r>
              <a:rPr lang="en-US" sz="2400" dirty="0"/>
              <a:t>Th</a:t>
            </a:r>
            <a:r>
              <a:rPr lang="en-US" sz="2400" spc="-5" dirty="0"/>
              <a:t>e</a:t>
            </a:r>
            <a:r>
              <a:rPr lang="en-US" sz="2400" spc="-180" dirty="0"/>
              <a:t> </a:t>
            </a:r>
            <a:r>
              <a:rPr lang="en-US" sz="2400" dirty="0"/>
              <a:t>F</a:t>
            </a:r>
            <a:r>
              <a:rPr lang="en-US" sz="2400" spc="20" dirty="0"/>
              <a:t>BI</a:t>
            </a:r>
            <a:r>
              <a:rPr lang="en-US" sz="2400" spc="-175" dirty="0"/>
              <a:t> </a:t>
            </a:r>
            <a:r>
              <a:rPr lang="en-US" sz="2400" spc="-35" dirty="0"/>
              <a:t>d</a:t>
            </a:r>
            <a:r>
              <a:rPr lang="en-US" sz="2400" spc="-40" dirty="0"/>
              <a:t>e</a:t>
            </a:r>
            <a:r>
              <a:rPr lang="en-US" sz="2400" spc="-60" dirty="0"/>
              <a:t>f</a:t>
            </a:r>
            <a:r>
              <a:rPr lang="en-US" sz="2400" spc="-65" dirty="0"/>
              <a:t>i</a:t>
            </a:r>
            <a:r>
              <a:rPr lang="en-US" sz="2400" spc="-15" dirty="0"/>
              <a:t>n</a:t>
            </a:r>
            <a:r>
              <a:rPr lang="en-US" sz="2400" spc="-70" dirty="0"/>
              <a:t>e</a:t>
            </a:r>
            <a:r>
              <a:rPr lang="en-US" sz="2400" spc="55" dirty="0"/>
              <a:t>s</a:t>
            </a:r>
            <a:r>
              <a:rPr lang="en-US" sz="2400" spc="-175" dirty="0"/>
              <a:t> </a:t>
            </a:r>
            <a:r>
              <a:rPr lang="en-US" sz="2400" spc="5" dirty="0"/>
              <a:t>m</a:t>
            </a:r>
            <a:r>
              <a:rPr lang="en-US" sz="2400" spc="-45" dirty="0"/>
              <a:t>or</a:t>
            </a:r>
            <a:r>
              <a:rPr lang="en-US" sz="2400" spc="-60" dirty="0"/>
              <a:t>t</a:t>
            </a:r>
            <a:r>
              <a:rPr lang="en-US" sz="2400" spc="10" dirty="0"/>
              <a:t>g</a:t>
            </a:r>
            <a:r>
              <a:rPr lang="en-US" sz="2400" spc="-5" dirty="0"/>
              <a:t>a</a:t>
            </a:r>
            <a:r>
              <a:rPr lang="en-US" sz="2400" spc="10" dirty="0"/>
              <a:t>g</a:t>
            </a:r>
            <a:r>
              <a:rPr lang="en-US" sz="2400" spc="-5" dirty="0"/>
              <a:t>e</a:t>
            </a:r>
            <a:r>
              <a:rPr lang="en-US" sz="2400" spc="-180" dirty="0"/>
              <a:t> </a:t>
            </a:r>
            <a:r>
              <a:rPr lang="en-US" sz="2400" spc="-75" dirty="0"/>
              <a:t>fr</a:t>
            </a:r>
            <a:r>
              <a:rPr lang="en-US" sz="2400" spc="-5" dirty="0"/>
              <a:t>a</a:t>
            </a:r>
            <a:r>
              <a:rPr lang="en-US" sz="2400" spc="-30" dirty="0"/>
              <a:t>u</a:t>
            </a:r>
            <a:r>
              <a:rPr lang="en-US" sz="2400" spc="55" dirty="0"/>
              <a:t>d</a:t>
            </a:r>
            <a:r>
              <a:rPr lang="en-US" sz="2400" spc="-175" dirty="0"/>
              <a:t> </a:t>
            </a:r>
            <a:r>
              <a:rPr lang="en-US" sz="2400" spc="-5" dirty="0"/>
              <a:t>a</a:t>
            </a:r>
            <a:r>
              <a:rPr lang="en-US" sz="2400" spc="55" dirty="0"/>
              <a:t>s</a:t>
            </a:r>
            <a:r>
              <a:rPr lang="en-US" sz="2400" spc="-175" dirty="0"/>
              <a:t> </a:t>
            </a:r>
            <a:r>
              <a:rPr lang="en-US" sz="2400" spc="-70" dirty="0"/>
              <a:t>e</a:t>
            </a:r>
            <a:r>
              <a:rPr lang="en-US" sz="2400" spc="-35" dirty="0"/>
              <a:t>i</a:t>
            </a:r>
            <a:r>
              <a:rPr lang="en-US" sz="2400" spc="-60" dirty="0"/>
              <a:t>t</a:t>
            </a:r>
            <a:r>
              <a:rPr lang="en-US" sz="2400" spc="-30" dirty="0"/>
              <a:t>h</a:t>
            </a:r>
            <a:r>
              <a:rPr lang="en-US" sz="2400" spc="-70" dirty="0"/>
              <a:t>e</a:t>
            </a:r>
            <a:r>
              <a:rPr lang="en-US" sz="2400" spc="-60" dirty="0"/>
              <a:t>r</a:t>
            </a:r>
            <a:r>
              <a:rPr lang="en-US" sz="2400" spc="-40" dirty="0"/>
              <a:t>:</a:t>
            </a:r>
            <a:endParaRPr lang="en-US" sz="2400" dirty="0"/>
          </a:p>
          <a:p>
            <a:pPr indent="-228600">
              <a:lnSpc>
                <a:spcPct val="90000"/>
              </a:lnSpc>
              <a:spcBef>
                <a:spcPts val="5"/>
              </a:spcBef>
              <a:buFont typeface="Arial" panose="020B0604020202020204" pitchFamily="34" charset="0"/>
              <a:buChar char="•"/>
            </a:pPr>
            <a:endParaRPr lang="en-US" sz="2400" dirty="0"/>
          </a:p>
          <a:p>
            <a:pPr marL="12700" marR="116205" indent="-228600">
              <a:lnSpc>
                <a:spcPct val="90000"/>
              </a:lnSpc>
              <a:spcBef>
                <a:spcPts val="5"/>
              </a:spcBef>
              <a:buFont typeface="Arial" panose="020B0604020202020204" pitchFamily="34" charset="0"/>
              <a:buChar char="•"/>
            </a:pPr>
            <a:r>
              <a:rPr lang="en-US" sz="2400" b="1" spc="45" dirty="0"/>
              <a:t>Fr</a:t>
            </a:r>
            <a:r>
              <a:rPr lang="en-US" sz="2400" b="1" dirty="0"/>
              <a:t>a</a:t>
            </a:r>
            <a:r>
              <a:rPr lang="en-US" sz="2400" b="1" spc="5" dirty="0"/>
              <a:t>ud</a:t>
            </a:r>
            <a:r>
              <a:rPr lang="en-US" sz="2400" b="1" spc="-15" dirty="0"/>
              <a:t>-</a:t>
            </a:r>
            <a:r>
              <a:rPr lang="en-US" sz="2400" b="1" spc="-25" dirty="0"/>
              <a:t>f</a:t>
            </a:r>
            <a:r>
              <a:rPr lang="en-US" sz="2400" b="1" spc="-10" dirty="0"/>
              <a:t>o</a:t>
            </a:r>
            <a:r>
              <a:rPr lang="en-US" sz="2400" b="1" spc="25" dirty="0"/>
              <a:t>r</a:t>
            </a:r>
            <a:r>
              <a:rPr lang="en-US" sz="2400" b="1" spc="-15" dirty="0"/>
              <a:t>-</a:t>
            </a:r>
            <a:r>
              <a:rPr lang="en-US" sz="2400" b="1" dirty="0"/>
              <a:t>pro</a:t>
            </a:r>
            <a:r>
              <a:rPr lang="en-US" sz="2400" b="1" spc="-10" dirty="0"/>
              <a:t>pe</a:t>
            </a:r>
            <a:r>
              <a:rPr lang="en-US" sz="2400" b="1" spc="15" dirty="0"/>
              <a:t>r</a:t>
            </a:r>
            <a:r>
              <a:rPr lang="en-US" sz="2400" b="1" spc="10" dirty="0"/>
              <a:t>t</a:t>
            </a:r>
            <a:r>
              <a:rPr lang="en-US" sz="2400" b="1" spc="25" dirty="0"/>
              <a:t>y</a:t>
            </a:r>
            <a:r>
              <a:rPr lang="en-US" sz="2400" spc="-40" dirty="0"/>
              <a:t>:</a:t>
            </a:r>
            <a:r>
              <a:rPr lang="en-US" sz="2400" spc="-175" dirty="0"/>
              <a:t> </a:t>
            </a:r>
            <a:r>
              <a:rPr lang="en-US" sz="2400" spc="-50" dirty="0"/>
              <a:t>“</a:t>
            </a:r>
            <a:r>
              <a:rPr lang="en-US" sz="2400" spc="-60" dirty="0"/>
              <a:t>r</a:t>
            </a:r>
            <a:r>
              <a:rPr lang="en-US" sz="2400" spc="-70" dirty="0"/>
              <a:t>e</a:t>
            </a:r>
            <a:r>
              <a:rPr lang="en-US" sz="2400" spc="-30" dirty="0"/>
              <a:t>p</a:t>
            </a:r>
            <a:r>
              <a:rPr lang="en-US" sz="2400" spc="-35" dirty="0"/>
              <a:t>r</a:t>
            </a:r>
            <a:r>
              <a:rPr lang="en-US" sz="2400" spc="-70" dirty="0"/>
              <a:t>e</a:t>
            </a:r>
            <a:r>
              <a:rPr lang="en-US" sz="2400" spc="-5" dirty="0"/>
              <a:t>s</a:t>
            </a:r>
            <a:r>
              <a:rPr lang="en-US" sz="2400" spc="-70" dirty="0"/>
              <a:t>e</a:t>
            </a:r>
            <a:r>
              <a:rPr lang="en-US" sz="2400" spc="-15" dirty="0"/>
              <a:t>n</a:t>
            </a:r>
            <a:r>
              <a:rPr lang="en-US" sz="2400" spc="-60" dirty="0"/>
              <a:t>t</a:t>
            </a:r>
            <a:r>
              <a:rPr lang="en-US" sz="2400" spc="-70" dirty="0"/>
              <a:t>e</a:t>
            </a:r>
            <a:r>
              <a:rPr lang="en-US" sz="2400" spc="55" dirty="0"/>
              <a:t>d</a:t>
            </a:r>
            <a:r>
              <a:rPr lang="en-US" sz="2400" spc="-175" dirty="0"/>
              <a:t> </a:t>
            </a:r>
            <a:r>
              <a:rPr lang="en-US" sz="2400" spc="-15" dirty="0"/>
              <a:t>b</a:t>
            </a:r>
            <a:r>
              <a:rPr lang="en-US" sz="2400" spc="25" dirty="0"/>
              <a:t>y</a:t>
            </a:r>
            <a:r>
              <a:rPr lang="en-US" sz="2400" spc="-170" dirty="0"/>
              <a:t> </a:t>
            </a:r>
            <a:r>
              <a:rPr lang="en-US" sz="2400" spc="-35" dirty="0"/>
              <a:t>i</a:t>
            </a:r>
            <a:r>
              <a:rPr lang="en-US" sz="2400" spc="-40" dirty="0"/>
              <a:t>ll</a:t>
            </a:r>
            <a:r>
              <a:rPr lang="en-US" sz="2400" spc="-15" dirty="0"/>
              <a:t>e</a:t>
            </a:r>
            <a:r>
              <a:rPr lang="en-US" sz="2400" spc="5" dirty="0"/>
              <a:t>g</a:t>
            </a:r>
            <a:r>
              <a:rPr lang="en-US" sz="2400" spc="-10" dirty="0"/>
              <a:t>a</a:t>
            </a:r>
            <a:r>
              <a:rPr lang="en-US" sz="2400" spc="50" dirty="0"/>
              <a:t>l </a:t>
            </a:r>
            <a:r>
              <a:rPr lang="en-US" sz="2400" spc="-5" dirty="0"/>
              <a:t>ac</a:t>
            </a:r>
            <a:r>
              <a:rPr lang="en-US" sz="2400" spc="-60" dirty="0"/>
              <a:t>t</a:t>
            </a:r>
            <a:r>
              <a:rPr lang="en-US" sz="2400" spc="-35" dirty="0"/>
              <a:t>i</a:t>
            </a:r>
            <a:r>
              <a:rPr lang="en-US" sz="2400" spc="-25" dirty="0"/>
              <a:t>o</a:t>
            </a:r>
            <a:r>
              <a:rPr lang="en-US" sz="2400" spc="-20" dirty="0"/>
              <a:t>n</a:t>
            </a:r>
            <a:r>
              <a:rPr lang="en-US" sz="2400" spc="55" dirty="0"/>
              <a:t>s</a:t>
            </a:r>
            <a:r>
              <a:rPr lang="en-US" sz="2400" spc="-175" dirty="0"/>
              <a:t> </a:t>
            </a:r>
            <a:r>
              <a:rPr lang="en-US" sz="2400" spc="-60" dirty="0"/>
              <a:t>t</a:t>
            </a:r>
            <a:r>
              <a:rPr lang="en-US" sz="2400" spc="5" dirty="0"/>
              <a:t>a</a:t>
            </a:r>
            <a:r>
              <a:rPr lang="en-US" sz="2400" spc="-5" dirty="0"/>
              <a:t>k</a:t>
            </a:r>
            <a:r>
              <a:rPr lang="en-US" sz="2400" spc="-70" dirty="0"/>
              <a:t>e</a:t>
            </a:r>
            <a:r>
              <a:rPr lang="en-US" sz="2400" spc="40" dirty="0"/>
              <a:t>n</a:t>
            </a:r>
            <a:r>
              <a:rPr lang="en-US" sz="2400" spc="-170" dirty="0"/>
              <a:t> </a:t>
            </a:r>
            <a:r>
              <a:rPr lang="en-US" sz="2400" spc="-15" dirty="0"/>
              <a:t>b</a:t>
            </a:r>
            <a:r>
              <a:rPr lang="en-US" sz="2400" spc="25" dirty="0"/>
              <a:t>y</a:t>
            </a:r>
            <a:r>
              <a:rPr lang="en-US" sz="2400" spc="-170" dirty="0"/>
              <a:t> </a:t>
            </a:r>
            <a:r>
              <a:rPr lang="en-US" sz="2400" spc="50" dirty="0"/>
              <a:t>a</a:t>
            </a:r>
            <a:r>
              <a:rPr lang="en-US" sz="2400" spc="-170" dirty="0"/>
              <a:t> </a:t>
            </a:r>
            <a:r>
              <a:rPr lang="en-US" sz="2400" spc="-15" dirty="0"/>
              <a:t>b</a:t>
            </a:r>
            <a:r>
              <a:rPr lang="en-US" sz="2400" spc="-45" dirty="0"/>
              <a:t>or</a:t>
            </a:r>
            <a:r>
              <a:rPr lang="en-US" sz="2400" spc="-60" dirty="0"/>
              <a:t>r</a:t>
            </a:r>
            <a:r>
              <a:rPr lang="en-US" sz="2400" spc="-45" dirty="0"/>
              <a:t>ow</a:t>
            </a:r>
            <a:r>
              <a:rPr lang="en-US" sz="2400" spc="-70" dirty="0"/>
              <a:t>e</a:t>
            </a:r>
            <a:r>
              <a:rPr lang="en-US" sz="2400" spc="-5" dirty="0"/>
              <a:t>r</a:t>
            </a:r>
            <a:r>
              <a:rPr lang="en-US" sz="2400" spc="-170" dirty="0"/>
              <a:t> </a:t>
            </a:r>
            <a:r>
              <a:rPr lang="en-US" sz="2400" spc="-20" dirty="0"/>
              <a:t>mo</a:t>
            </a:r>
            <a:r>
              <a:rPr lang="en-US" sz="2400" spc="-60" dirty="0"/>
              <a:t>t</a:t>
            </a:r>
            <a:r>
              <a:rPr lang="en-US" sz="2400" spc="-35" dirty="0"/>
              <a:t>i</a:t>
            </a:r>
            <a:r>
              <a:rPr lang="en-US" sz="2400" spc="-30" dirty="0"/>
              <a:t>va</a:t>
            </a:r>
            <a:r>
              <a:rPr lang="en-US" sz="2400" spc="-45" dirty="0"/>
              <a:t>t</a:t>
            </a:r>
            <a:r>
              <a:rPr lang="en-US" sz="2400" spc="-70" dirty="0"/>
              <a:t>e</a:t>
            </a:r>
            <a:r>
              <a:rPr lang="en-US" sz="2400" spc="55" dirty="0"/>
              <a:t>d</a:t>
            </a:r>
            <a:r>
              <a:rPr lang="en-US" sz="2400" spc="-170" dirty="0"/>
              <a:t> </a:t>
            </a:r>
            <a:r>
              <a:rPr lang="en-US" sz="2400" spc="-60" dirty="0"/>
              <a:t>t</a:t>
            </a:r>
            <a:r>
              <a:rPr lang="en-US" sz="2400" spc="15" dirty="0"/>
              <a:t>o </a:t>
            </a:r>
            <a:r>
              <a:rPr lang="en-US" sz="2400" spc="-5" dirty="0"/>
              <a:t>acq</a:t>
            </a:r>
            <a:r>
              <a:rPr lang="en-US" sz="2400" spc="-30" dirty="0"/>
              <a:t>u</a:t>
            </a:r>
            <a:r>
              <a:rPr lang="en-US" sz="2400" spc="-35" dirty="0"/>
              <a:t>i</a:t>
            </a:r>
            <a:r>
              <a:rPr lang="en-US" sz="2400" spc="-60" dirty="0"/>
              <a:t>r</a:t>
            </a:r>
            <a:r>
              <a:rPr lang="en-US" sz="2400" spc="-5" dirty="0"/>
              <a:t>e</a:t>
            </a:r>
            <a:r>
              <a:rPr lang="en-US" sz="2400" spc="-180" dirty="0"/>
              <a:t> </a:t>
            </a:r>
            <a:r>
              <a:rPr lang="en-US" sz="2400" spc="-45" dirty="0"/>
              <a:t>o</a:t>
            </a:r>
            <a:r>
              <a:rPr lang="en-US" sz="2400" spc="10" dirty="0"/>
              <a:t>r</a:t>
            </a:r>
            <a:r>
              <a:rPr lang="en-US" sz="2400" spc="-170" dirty="0"/>
              <a:t> </a:t>
            </a:r>
            <a:r>
              <a:rPr lang="en-US" sz="2400" dirty="0"/>
              <a:t>ma</a:t>
            </a:r>
            <a:r>
              <a:rPr lang="en-US" sz="2400" spc="-45" dirty="0"/>
              <a:t>i</a:t>
            </a:r>
            <a:r>
              <a:rPr lang="en-US" sz="2400" spc="-15" dirty="0"/>
              <a:t>n</a:t>
            </a:r>
            <a:r>
              <a:rPr lang="en-US" sz="2400" spc="-60" dirty="0"/>
              <a:t>t</a:t>
            </a:r>
            <a:r>
              <a:rPr lang="en-US" sz="2400" spc="-5" dirty="0"/>
              <a:t>a</a:t>
            </a:r>
            <a:r>
              <a:rPr lang="en-US" sz="2400" spc="-40" dirty="0"/>
              <a:t>i</a:t>
            </a:r>
            <a:r>
              <a:rPr lang="en-US" sz="2400" spc="40" dirty="0"/>
              <a:t>n</a:t>
            </a:r>
            <a:r>
              <a:rPr lang="en-US" sz="2400" spc="-170" dirty="0"/>
              <a:t> </a:t>
            </a:r>
            <a:r>
              <a:rPr lang="en-US" sz="2400" spc="-45" dirty="0"/>
              <a:t>ow</a:t>
            </a:r>
            <a:r>
              <a:rPr lang="en-US" sz="2400" spc="-15" dirty="0"/>
              <a:t>n</a:t>
            </a:r>
            <a:r>
              <a:rPr lang="en-US" sz="2400" spc="-70" dirty="0"/>
              <a:t>e</a:t>
            </a:r>
            <a:r>
              <a:rPr lang="en-US" sz="2400" spc="-60" dirty="0"/>
              <a:t>r</a:t>
            </a:r>
            <a:r>
              <a:rPr lang="en-US" sz="2400" spc="-10" dirty="0"/>
              <a:t>s</a:t>
            </a:r>
            <a:r>
              <a:rPr lang="en-US" sz="2400" spc="-25" dirty="0"/>
              <a:t>h</a:t>
            </a:r>
            <a:r>
              <a:rPr lang="en-US" sz="2400" spc="-35" dirty="0"/>
              <a:t>i</a:t>
            </a:r>
            <a:r>
              <a:rPr lang="en-US" sz="2400" spc="55" dirty="0"/>
              <a:t>p</a:t>
            </a:r>
            <a:r>
              <a:rPr lang="en-US" sz="2400" spc="-170" dirty="0"/>
              <a:t> </a:t>
            </a:r>
            <a:r>
              <a:rPr lang="en-US" sz="2400" spc="-35" dirty="0"/>
              <a:t>o</a:t>
            </a:r>
            <a:r>
              <a:rPr lang="en-US" sz="2400" spc="-30" dirty="0"/>
              <a:t>f</a:t>
            </a:r>
            <a:r>
              <a:rPr lang="en-US" sz="2400" spc="-170" dirty="0"/>
              <a:t> </a:t>
            </a:r>
            <a:r>
              <a:rPr lang="en-US" sz="2400" spc="50" dirty="0"/>
              <a:t>a</a:t>
            </a:r>
            <a:r>
              <a:rPr lang="en-US" sz="2400" spc="-170" dirty="0"/>
              <a:t> </a:t>
            </a:r>
            <a:r>
              <a:rPr lang="en-US" sz="2400" spc="-25" dirty="0"/>
              <a:t>h</a:t>
            </a:r>
            <a:r>
              <a:rPr lang="en-US" sz="2400" spc="-30" dirty="0"/>
              <a:t>ou</a:t>
            </a:r>
            <a:r>
              <a:rPr lang="en-US" sz="2400" spc="-5" dirty="0"/>
              <a:t>s</a:t>
            </a:r>
            <a:r>
              <a:rPr lang="en-US" sz="2400" spc="-70" dirty="0"/>
              <a:t>e</a:t>
            </a:r>
            <a:r>
              <a:rPr lang="en-US" sz="2400" spc="10" dirty="0"/>
              <a:t>”</a:t>
            </a:r>
            <a:endParaRPr lang="en-US" sz="2400" dirty="0"/>
          </a:p>
          <a:p>
            <a:pPr marL="12700" marR="5080" indent="-228600">
              <a:lnSpc>
                <a:spcPct val="90000"/>
              </a:lnSpc>
              <a:spcBef>
                <a:spcPts val="2145"/>
              </a:spcBef>
              <a:buFont typeface="Arial" panose="020B0604020202020204" pitchFamily="34" charset="0"/>
              <a:buChar char="•"/>
            </a:pPr>
            <a:r>
              <a:rPr lang="en-US" sz="2400" b="1" dirty="0"/>
              <a:t>Fraud-for-profit</a:t>
            </a:r>
            <a:r>
              <a:rPr lang="en-US" sz="2400" dirty="0"/>
              <a:t>: </a:t>
            </a:r>
            <a:r>
              <a:rPr lang="en-US" sz="2400" spc="-30" dirty="0"/>
              <a:t>“misuse[s] the </a:t>
            </a:r>
            <a:r>
              <a:rPr lang="en-US" sz="2400" spc="-20" dirty="0"/>
              <a:t>mortgage </a:t>
            </a:r>
            <a:r>
              <a:rPr lang="en-US" sz="2400" spc="-15" dirty="0"/>
              <a:t>lending</a:t>
            </a:r>
            <a:r>
              <a:rPr lang="en-US" sz="2400" spc="-170" dirty="0"/>
              <a:t> </a:t>
            </a:r>
            <a:r>
              <a:rPr lang="en-US" sz="2400" spc="-20" dirty="0"/>
              <a:t>process</a:t>
            </a:r>
            <a:r>
              <a:rPr lang="en-US" sz="2400" spc="-175" dirty="0"/>
              <a:t> </a:t>
            </a:r>
            <a:r>
              <a:rPr lang="en-US" sz="2400" spc="-15" dirty="0"/>
              <a:t>to</a:t>
            </a:r>
            <a:r>
              <a:rPr lang="en-US" sz="2400" spc="-170" dirty="0"/>
              <a:t> </a:t>
            </a:r>
            <a:r>
              <a:rPr lang="en-US" sz="2400" spc="-25" dirty="0"/>
              <a:t>steal</a:t>
            </a:r>
            <a:r>
              <a:rPr lang="en-US" sz="2400" spc="-165" dirty="0"/>
              <a:t> </a:t>
            </a:r>
            <a:r>
              <a:rPr lang="en-US" sz="2400" spc="5" dirty="0"/>
              <a:t>cash</a:t>
            </a:r>
            <a:r>
              <a:rPr lang="en-US" sz="2400" spc="-175" dirty="0"/>
              <a:t> </a:t>
            </a:r>
            <a:r>
              <a:rPr lang="en-US" sz="2400" spc="10" dirty="0"/>
              <a:t>and</a:t>
            </a:r>
            <a:r>
              <a:rPr lang="en-US" sz="2400" spc="-170" dirty="0"/>
              <a:t> </a:t>
            </a:r>
            <a:r>
              <a:rPr lang="en-US" sz="2400" spc="-30" dirty="0"/>
              <a:t>equity</a:t>
            </a:r>
            <a:r>
              <a:rPr lang="en-US" sz="2400" spc="-165" dirty="0"/>
              <a:t> </a:t>
            </a:r>
            <a:r>
              <a:rPr lang="en-US" sz="2400" spc="-30" dirty="0"/>
              <a:t>from </a:t>
            </a:r>
            <a:r>
              <a:rPr lang="en-US" sz="2400" spc="-440" dirty="0"/>
              <a:t> </a:t>
            </a:r>
            <a:r>
              <a:rPr lang="en-US" sz="2400" spc="-45" dirty="0"/>
              <a:t>l</a:t>
            </a:r>
            <a:r>
              <a:rPr lang="en-US" sz="2400" spc="-40" dirty="0"/>
              <a:t>e</a:t>
            </a:r>
            <a:r>
              <a:rPr lang="en-US" sz="2400" spc="-15" dirty="0"/>
              <a:t>n</a:t>
            </a:r>
            <a:r>
              <a:rPr lang="en-US" sz="2400" spc="-35" dirty="0"/>
              <a:t>d</a:t>
            </a:r>
            <a:r>
              <a:rPr lang="en-US" sz="2400" spc="-45" dirty="0"/>
              <a:t>e</a:t>
            </a:r>
            <a:r>
              <a:rPr lang="en-US" sz="2400" spc="-60" dirty="0"/>
              <a:t>r</a:t>
            </a:r>
            <a:r>
              <a:rPr lang="en-US" sz="2400" spc="55" dirty="0"/>
              <a:t>s</a:t>
            </a:r>
            <a:r>
              <a:rPr lang="en-US" sz="2400" spc="-175" dirty="0"/>
              <a:t> </a:t>
            </a:r>
            <a:r>
              <a:rPr lang="en-US" sz="2400" spc="-35" dirty="0"/>
              <a:t>o</a:t>
            </a:r>
            <a:r>
              <a:rPr lang="en-US" sz="2400" spc="-5" dirty="0"/>
              <a:t>r</a:t>
            </a:r>
            <a:r>
              <a:rPr lang="en-US" sz="2400" spc="-165" dirty="0"/>
              <a:t> </a:t>
            </a:r>
            <a:r>
              <a:rPr lang="en-US" sz="2400" spc="-30" dirty="0"/>
              <a:t>h</a:t>
            </a:r>
            <a:r>
              <a:rPr lang="en-US" sz="2400" spc="-35" dirty="0"/>
              <a:t>o</a:t>
            </a:r>
            <a:r>
              <a:rPr lang="en-US" sz="2400" dirty="0"/>
              <a:t>m</a:t>
            </a:r>
            <a:r>
              <a:rPr lang="en-US" sz="2400" spc="-75" dirty="0"/>
              <a:t>e</a:t>
            </a:r>
            <a:r>
              <a:rPr lang="en-US" sz="2400" spc="-35" dirty="0"/>
              <a:t>o</a:t>
            </a:r>
            <a:r>
              <a:rPr lang="en-US" sz="2400" spc="-55" dirty="0"/>
              <a:t>w</a:t>
            </a:r>
            <a:r>
              <a:rPr lang="en-US" sz="2400" spc="-15" dirty="0"/>
              <a:t>n</a:t>
            </a:r>
            <a:r>
              <a:rPr lang="en-US" sz="2400" spc="-75" dirty="0"/>
              <a:t>e</a:t>
            </a:r>
            <a:r>
              <a:rPr lang="en-US" sz="2400" spc="-60" dirty="0"/>
              <a:t>r</a:t>
            </a:r>
            <a:r>
              <a:rPr lang="en-US" sz="2400" spc="-10" dirty="0"/>
              <a:t>s</a:t>
            </a:r>
            <a:r>
              <a:rPr lang="en-US" sz="2400" spc="10" dirty="0"/>
              <a:t>”</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B90C70-B0D5-492C-A032-B71BAC162DE3}"/>
              </a:ext>
            </a:extLst>
          </p:cNvPr>
          <p:cNvSpPr>
            <a:spLocks noGrp="1"/>
          </p:cNvSpPr>
          <p:nvPr>
            <p:ph type="title"/>
          </p:nvPr>
        </p:nvSpPr>
        <p:spPr>
          <a:xfrm>
            <a:off x="1371599" y="294538"/>
            <a:ext cx="9895951" cy="1033669"/>
          </a:xfrm>
        </p:spPr>
        <p:txBody>
          <a:bodyPr>
            <a:normAutofit fontScale="90000"/>
          </a:bodyPr>
          <a:lstStyle/>
          <a:p>
            <a:pPr algn="ctr"/>
            <a:r>
              <a:rPr lang="en-GB" sz="4000" dirty="0">
                <a:solidFill>
                  <a:srgbClr val="FFFFFF"/>
                </a:solidFill>
              </a:rPr>
              <a:t>What has been written about the organisation of mortgage fraud?</a:t>
            </a:r>
          </a:p>
        </p:txBody>
      </p:sp>
      <p:sp>
        <p:nvSpPr>
          <p:cNvPr id="21" name="Content Placeholder 2">
            <a:extLst>
              <a:ext uri="{FF2B5EF4-FFF2-40B4-BE49-F238E27FC236}">
                <a16:creationId xmlns:a16="http://schemas.microsoft.com/office/drawing/2014/main" id="{39E48E9E-F4F9-488A-BDC9-9FAAB6389731}"/>
              </a:ext>
            </a:extLst>
          </p:cNvPr>
          <p:cNvSpPr>
            <a:spLocks noGrp="1"/>
          </p:cNvSpPr>
          <p:nvPr>
            <p:ph idx="1"/>
          </p:nvPr>
        </p:nvSpPr>
        <p:spPr>
          <a:xfrm>
            <a:off x="-6" y="1017639"/>
            <a:ext cx="12192002" cy="6297561"/>
          </a:xfrm>
        </p:spPr>
        <p:txBody>
          <a:bodyPr anchor="ctr">
            <a:normAutofit/>
          </a:bodyPr>
          <a:lstStyle/>
          <a:p>
            <a:r>
              <a:rPr lang="en-GB" sz="2400" b="1" dirty="0"/>
              <a:t>Seminal study by Clarke, 1991</a:t>
            </a:r>
          </a:p>
          <a:p>
            <a:pPr marL="0" indent="0">
              <a:buNone/>
            </a:pPr>
            <a:r>
              <a:rPr lang="en-GB" sz="2000" dirty="0"/>
              <a:t>Clarke identified status and property (valuation abuse) frauds. Thematic review by the FSA (2011). </a:t>
            </a:r>
          </a:p>
          <a:p>
            <a:r>
              <a:rPr lang="en-GB" sz="2400" b="1" dirty="0"/>
              <a:t>US studies from economic and anthropogeographical academics</a:t>
            </a:r>
          </a:p>
          <a:p>
            <a:pPr marL="0" indent="0">
              <a:buNone/>
            </a:pPr>
            <a:r>
              <a:rPr lang="en-GB" sz="2000" dirty="0"/>
              <a:t>Focused on the macro structural causes of the 2007/08 subprime crisis and wider social harm in the housing markets. See </a:t>
            </a:r>
            <a:r>
              <a:rPr lang="en-GB" sz="2000" dirty="0" err="1"/>
              <a:t>Carr</a:t>
            </a:r>
            <a:r>
              <a:rPr lang="en-GB" sz="2000" dirty="0"/>
              <a:t> (2007), Carswell &amp; </a:t>
            </a:r>
            <a:r>
              <a:rPr lang="en-GB" sz="2000" dirty="0" err="1"/>
              <a:t>Bachtel</a:t>
            </a:r>
            <a:r>
              <a:rPr lang="en-GB" sz="2000" dirty="0"/>
              <a:t> (2009), and </a:t>
            </a:r>
            <a:r>
              <a:rPr lang="en-GB" sz="2000" dirty="0" err="1"/>
              <a:t>Fligstein</a:t>
            </a:r>
            <a:r>
              <a:rPr lang="en-GB" sz="2000" dirty="0"/>
              <a:t> &amp; Goldstein (2010)</a:t>
            </a:r>
          </a:p>
          <a:p>
            <a:r>
              <a:rPr lang="en-GB" sz="2400" b="1" dirty="0"/>
              <a:t>Organisation of crime</a:t>
            </a:r>
          </a:p>
          <a:p>
            <a:pPr marL="0" indent="0">
              <a:buNone/>
            </a:pPr>
            <a:r>
              <a:rPr lang="en-GB" sz="2000" dirty="0"/>
              <a:t>Body of literature available that supports a shift from an actor orientation for understanding complex financial crime to one which examines how these crimes are commissioned and how proximal/in situ and distal factors correspond with one another. See Levi &amp; Maguire (2004), Edwards &amp; Levi (2008)</a:t>
            </a:r>
          </a:p>
          <a:p>
            <a:r>
              <a:rPr lang="en-GB" sz="2400" b="1" dirty="0"/>
              <a:t>Understanding crime through script analysis</a:t>
            </a:r>
          </a:p>
          <a:p>
            <a:pPr marL="0" indent="0">
              <a:buNone/>
            </a:pPr>
            <a:r>
              <a:rPr lang="en-GB" sz="2000" dirty="0"/>
              <a:t>Rational choice and routine activity theories can provide a workable theoretical framework for crime script analysis, Cornish and Clarke (2002)</a:t>
            </a:r>
          </a:p>
          <a:p>
            <a:pPr marL="0" indent="0">
              <a:buNone/>
            </a:pPr>
            <a:r>
              <a:rPr lang="en-GB" sz="2000" dirty="0"/>
              <a:t>Research based upon crime script analysis includes </a:t>
            </a:r>
            <a:r>
              <a:rPr lang="en-GB" sz="2000" dirty="0" err="1"/>
              <a:t>Jordanoska</a:t>
            </a:r>
            <a:r>
              <a:rPr lang="en-GB" sz="2000" dirty="0"/>
              <a:t> &amp; Lord (2019) and their scripting of the mechanics of the LIBOR benchmark rigging scandal </a:t>
            </a:r>
          </a:p>
        </p:txBody>
      </p:sp>
    </p:spTree>
    <p:extLst>
      <p:ext uri="{BB962C8B-B14F-4D97-AF65-F5344CB8AC3E}">
        <p14:creationId xmlns:p14="http://schemas.microsoft.com/office/powerpoint/2010/main" val="443159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E5541F-EA5B-466B-94B7-33254C14CEB8}"/>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Research questions</a:t>
            </a:r>
          </a:p>
        </p:txBody>
      </p:sp>
      <p:sp>
        <p:nvSpPr>
          <p:cNvPr id="3" name="Content Placeholder 2">
            <a:extLst>
              <a:ext uri="{FF2B5EF4-FFF2-40B4-BE49-F238E27FC236}">
                <a16:creationId xmlns:a16="http://schemas.microsoft.com/office/drawing/2014/main" id="{7A1EB8EE-B463-4F61-A73C-604101725A7E}"/>
              </a:ext>
            </a:extLst>
          </p:cNvPr>
          <p:cNvSpPr>
            <a:spLocks noGrp="1"/>
          </p:cNvSpPr>
          <p:nvPr>
            <p:ph idx="1"/>
          </p:nvPr>
        </p:nvSpPr>
        <p:spPr>
          <a:xfrm>
            <a:off x="4810259" y="649480"/>
            <a:ext cx="6555347" cy="5546047"/>
          </a:xfrm>
        </p:spPr>
        <p:txBody>
          <a:bodyPr anchor="ctr">
            <a:normAutofit/>
          </a:bodyPr>
          <a:lstStyle/>
          <a:p>
            <a:pPr marL="457200" lvl="0" indent="-457200">
              <a:buAutoNum type="arabicPeriod"/>
            </a:pPr>
            <a:r>
              <a:rPr lang="en-GB" sz="2200" dirty="0">
                <a:effectLst/>
                <a:ea typeface="Calibri" panose="020F0502020204030204" pitchFamily="34" charset="0"/>
                <a:cs typeface="Times New Roman" panose="02020603050405020304" pitchFamily="18" charset="0"/>
              </a:rPr>
              <a:t>How is mortgage fraud organised in England and Wales and what are the crime-commissioning processes for its occurrence?</a:t>
            </a:r>
          </a:p>
          <a:p>
            <a:pPr marL="457200" lvl="0" indent="-457200">
              <a:buAutoNum type="arabicPeriod"/>
            </a:pPr>
            <a:r>
              <a:rPr lang="en-GB" sz="2200" dirty="0">
                <a:effectLst/>
                <a:ea typeface="Calibri" panose="020F0502020204030204" pitchFamily="34" charset="0"/>
                <a:cs typeface="Times New Roman" panose="02020603050405020304" pitchFamily="18" charset="0"/>
              </a:rPr>
              <a:t>How effective is the governance, control, and regulation of financial services in England and Wales in disrupting mortgage fraud?</a:t>
            </a:r>
          </a:p>
          <a:p>
            <a:pPr marL="457200" lvl="0" indent="-457200">
              <a:buAutoNum type="arabicPeriod"/>
            </a:pPr>
            <a:r>
              <a:rPr lang="en-GB" sz="2200" dirty="0">
                <a:effectLst/>
                <a:ea typeface="Calibri" panose="020F0502020204030204" pitchFamily="34" charset="0"/>
                <a:cs typeface="Times New Roman" panose="02020603050405020304" pitchFamily="18" charset="0"/>
              </a:rPr>
              <a:t>Are the proximal causes of mortgage fraud underpinned by distal influences that are themselves related to causal, dispositional, and facilitative circuits of power? </a:t>
            </a:r>
          </a:p>
          <a:p>
            <a:endParaRPr lang="en-GB" sz="2000" dirty="0"/>
          </a:p>
        </p:txBody>
      </p:sp>
    </p:spTree>
    <p:extLst>
      <p:ext uri="{BB962C8B-B14F-4D97-AF65-F5344CB8AC3E}">
        <p14:creationId xmlns:p14="http://schemas.microsoft.com/office/powerpoint/2010/main" val="220399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A8C7A0-D5CB-471B-B4DA-458FA3ACD74B}"/>
              </a:ext>
            </a:extLst>
          </p:cNvPr>
          <p:cNvSpPr>
            <a:spLocks noGrp="1"/>
          </p:cNvSpPr>
          <p:nvPr>
            <p:ph type="title"/>
          </p:nvPr>
        </p:nvSpPr>
        <p:spPr>
          <a:xfrm>
            <a:off x="466722" y="586855"/>
            <a:ext cx="3201366" cy="3387497"/>
          </a:xfrm>
        </p:spPr>
        <p:txBody>
          <a:bodyPr anchor="b">
            <a:normAutofit/>
          </a:bodyPr>
          <a:lstStyle/>
          <a:p>
            <a:pPr algn="r"/>
            <a:r>
              <a:rPr lang="en-GB" sz="4000">
                <a:solidFill>
                  <a:srgbClr val="FFFFFF"/>
                </a:solidFill>
              </a:rPr>
              <a:t>Methodology</a:t>
            </a:r>
          </a:p>
        </p:txBody>
      </p:sp>
      <p:sp>
        <p:nvSpPr>
          <p:cNvPr id="3" name="Content Placeholder 2">
            <a:extLst>
              <a:ext uri="{FF2B5EF4-FFF2-40B4-BE49-F238E27FC236}">
                <a16:creationId xmlns:a16="http://schemas.microsoft.com/office/drawing/2014/main" id="{7FF5902B-2CAD-40B4-858F-DF1216837C6D}"/>
              </a:ext>
            </a:extLst>
          </p:cNvPr>
          <p:cNvSpPr>
            <a:spLocks noGrp="1"/>
          </p:cNvSpPr>
          <p:nvPr>
            <p:ph idx="1"/>
          </p:nvPr>
        </p:nvSpPr>
        <p:spPr>
          <a:xfrm>
            <a:off x="4037826" y="0"/>
            <a:ext cx="8154174" cy="6681019"/>
          </a:xfrm>
        </p:spPr>
        <p:txBody>
          <a:bodyPr anchor="ctr">
            <a:normAutofit/>
          </a:bodyPr>
          <a:lstStyle/>
          <a:p>
            <a:r>
              <a:rPr lang="en-GB" sz="2000" u="sng" dirty="0"/>
              <a:t>Philosophical foundations to research</a:t>
            </a:r>
          </a:p>
          <a:p>
            <a:pPr marL="0" indent="0">
              <a:buNone/>
            </a:pPr>
            <a:r>
              <a:rPr lang="en-GB" sz="2000" dirty="0"/>
              <a:t>Questioning, how is mortgage fraud organised implies an ontological belief in the concept-independence of mortgage fraud which has certain organised conditions that can be scripted </a:t>
            </a:r>
          </a:p>
          <a:p>
            <a:pPr marL="0" indent="0">
              <a:buNone/>
            </a:pPr>
            <a:r>
              <a:rPr lang="en-GB" sz="2000" dirty="0"/>
              <a:t>A critical realist approach will assist in understanding the interplay of agency (e.g. the actors, their routines and opportunity) and structure (e.g. the financial services market and regulatory frameworks)</a:t>
            </a:r>
          </a:p>
          <a:p>
            <a:r>
              <a:rPr lang="en-GB" sz="2000" u="sng" dirty="0"/>
              <a:t>Theory/data relationship</a:t>
            </a:r>
          </a:p>
          <a:p>
            <a:pPr marL="0" indent="0">
              <a:buNone/>
            </a:pPr>
            <a:r>
              <a:rPr lang="en-GB" sz="2000" dirty="0" err="1"/>
              <a:t>Layder’s</a:t>
            </a:r>
            <a:r>
              <a:rPr lang="en-GB" sz="2000" dirty="0"/>
              <a:t> adaptive theory (1998) where initial theoretical propositions guide data collection which can be adapted in accordance with findings; i.e. that mortgage fraud is perpetrated by motivated offenders targeting victim lenders in a physical space absent of capable guardians </a:t>
            </a:r>
          </a:p>
          <a:p>
            <a:r>
              <a:rPr lang="en-GB" sz="2000" u="sng" dirty="0"/>
              <a:t>Research design</a:t>
            </a:r>
          </a:p>
          <a:p>
            <a:pPr marL="0" indent="0">
              <a:buNone/>
            </a:pPr>
            <a:r>
              <a:rPr lang="en-GB" sz="2000" dirty="0"/>
              <a:t>Multiple case study</a:t>
            </a:r>
          </a:p>
          <a:p>
            <a:r>
              <a:rPr lang="en-GB" sz="2000" u="sng" dirty="0"/>
              <a:t>Data collection</a:t>
            </a:r>
          </a:p>
          <a:p>
            <a:pPr marL="0" indent="0">
              <a:buNone/>
            </a:pPr>
            <a:r>
              <a:rPr lang="en-GB" sz="2000" dirty="0"/>
              <a:t>Documents and interviews</a:t>
            </a:r>
          </a:p>
          <a:p>
            <a:r>
              <a:rPr lang="en-GB" sz="2000" u="sng" dirty="0"/>
              <a:t>Data analysis</a:t>
            </a:r>
          </a:p>
          <a:p>
            <a:pPr marL="0" indent="0">
              <a:buNone/>
            </a:pPr>
            <a:r>
              <a:rPr lang="en-GB" sz="2000" dirty="0"/>
              <a:t>Thematic and content analysis</a:t>
            </a:r>
          </a:p>
        </p:txBody>
      </p:sp>
    </p:spTree>
    <p:extLst>
      <p:ext uri="{BB962C8B-B14F-4D97-AF65-F5344CB8AC3E}">
        <p14:creationId xmlns:p14="http://schemas.microsoft.com/office/powerpoint/2010/main" val="153254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35EBC6-F868-4F07-88A0-28192DDAAD7E}"/>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Ethical and practical considerations</a:t>
            </a:r>
          </a:p>
        </p:txBody>
      </p:sp>
      <p:sp>
        <p:nvSpPr>
          <p:cNvPr id="3" name="Content Placeholder 2">
            <a:extLst>
              <a:ext uri="{FF2B5EF4-FFF2-40B4-BE49-F238E27FC236}">
                <a16:creationId xmlns:a16="http://schemas.microsoft.com/office/drawing/2014/main" id="{CFC8FAEE-74CD-4F36-A141-ED3C5709C4FA}"/>
              </a:ext>
            </a:extLst>
          </p:cNvPr>
          <p:cNvSpPr>
            <a:spLocks noGrp="1"/>
          </p:cNvSpPr>
          <p:nvPr>
            <p:ph idx="1"/>
          </p:nvPr>
        </p:nvSpPr>
        <p:spPr>
          <a:xfrm>
            <a:off x="1371599" y="2949327"/>
            <a:ext cx="9724031" cy="1239215"/>
          </a:xfrm>
        </p:spPr>
        <p:txBody>
          <a:bodyPr anchor="ctr">
            <a:normAutofit/>
          </a:bodyPr>
          <a:lstStyle/>
          <a:p>
            <a:r>
              <a:rPr lang="en-GB" sz="2200" dirty="0"/>
              <a:t>Positionality: the researcher’s insider and outsider role</a:t>
            </a:r>
          </a:p>
          <a:p>
            <a:r>
              <a:rPr lang="en-GB" sz="2200" dirty="0"/>
              <a:t>A new role for Convict Criminology or does the harm caused in its production outweigh the benefit?</a:t>
            </a:r>
          </a:p>
        </p:txBody>
      </p:sp>
      <p:pic>
        <p:nvPicPr>
          <p:cNvPr id="9" name="Picture 8" descr="Logo&#10;&#10;Description automatically generated">
            <a:extLst>
              <a:ext uri="{FF2B5EF4-FFF2-40B4-BE49-F238E27FC236}">
                <a16:creationId xmlns:a16="http://schemas.microsoft.com/office/drawing/2014/main" id="{EE565CD3-BA3F-46B5-B6E1-37A7F13EB6B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6648" y="4452311"/>
            <a:ext cx="2246772" cy="913991"/>
          </a:xfrm>
          <a:prstGeom prst="rect">
            <a:avLst/>
          </a:prstGeom>
          <a:noFill/>
          <a:ln>
            <a:noFill/>
          </a:ln>
        </p:spPr>
      </p:pic>
      <p:pic>
        <p:nvPicPr>
          <p:cNvPr id="11" name="Picture 10" descr="Image result for images of jonathan gilbert fraud">
            <a:extLst>
              <a:ext uri="{FF2B5EF4-FFF2-40B4-BE49-F238E27FC236}">
                <a16:creationId xmlns:a16="http://schemas.microsoft.com/office/drawing/2014/main" id="{F2693493-DF6D-4BC8-86A4-5764C9F58A43}"/>
              </a:ext>
            </a:extLst>
          </p:cNvPr>
          <p:cNvPicPr/>
          <p:nvPr/>
        </p:nvPicPr>
        <p:blipFill>
          <a:blip r:embed="rId3" cstate="print">
            <a:extLst>
              <a:ext uri="{28A0092B-C50C-407E-A947-70E740481C1C}">
                <a14:useLocalDpi xmlns:a14="http://schemas.microsoft.com/office/drawing/2010/main" val="0"/>
              </a:ext>
            </a:extLst>
          </a:blip>
          <a:srcRect l="7888" r="7888"/>
          <a:stretch>
            <a:fillRect/>
          </a:stretch>
        </p:blipFill>
        <p:spPr bwMode="auto">
          <a:xfrm>
            <a:off x="10205884" y="1857946"/>
            <a:ext cx="1475125" cy="1239215"/>
          </a:xfrm>
          <a:prstGeom prst="rect">
            <a:avLst/>
          </a:prstGeom>
          <a:noFill/>
        </p:spPr>
      </p:pic>
    </p:spTree>
    <p:extLst>
      <p:ext uri="{BB962C8B-B14F-4D97-AF65-F5344CB8AC3E}">
        <p14:creationId xmlns:p14="http://schemas.microsoft.com/office/powerpoint/2010/main" val="374582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AB7E8-02D8-4094-B829-BBB785AC57C7}"/>
              </a:ext>
            </a:extLst>
          </p:cNvPr>
          <p:cNvSpPr>
            <a:spLocks noGrp="1"/>
          </p:cNvSpPr>
          <p:nvPr>
            <p:ph type="title"/>
          </p:nvPr>
        </p:nvSpPr>
        <p:spPr/>
        <p:txBody>
          <a:bodyPr/>
          <a:lstStyle/>
          <a:p>
            <a:r>
              <a:rPr lang="en-GB"/>
              <a:t>                       Data collected</a:t>
            </a:r>
            <a:br>
              <a:rPr lang="en-GB"/>
            </a:br>
            <a:endParaRPr lang="en-GB" dirty="0"/>
          </a:p>
        </p:txBody>
      </p:sp>
      <p:sp>
        <p:nvSpPr>
          <p:cNvPr id="3" name="Content Placeholder 2">
            <a:extLst>
              <a:ext uri="{FF2B5EF4-FFF2-40B4-BE49-F238E27FC236}">
                <a16:creationId xmlns:a16="http://schemas.microsoft.com/office/drawing/2014/main" id="{FE2C50B2-6C10-4191-9237-529D131BE2F1}"/>
              </a:ext>
            </a:extLst>
          </p:cNvPr>
          <p:cNvSpPr>
            <a:spLocks noGrp="1"/>
          </p:cNvSpPr>
          <p:nvPr>
            <p:ph idx="1"/>
          </p:nvPr>
        </p:nvSpPr>
        <p:spPr>
          <a:xfrm>
            <a:off x="917812" y="1350715"/>
            <a:ext cx="10435988" cy="4567302"/>
          </a:xfrm>
        </p:spPr>
        <p:txBody>
          <a:bodyPr>
            <a:normAutofit lnSpcReduction="10000"/>
          </a:bodyPr>
          <a:lstStyle/>
          <a:p>
            <a:r>
              <a:rPr lang="en-GB" dirty="0"/>
              <a:t>Regulatory enforcement files</a:t>
            </a:r>
          </a:p>
          <a:p>
            <a:pPr marL="0" indent="0">
              <a:buNone/>
            </a:pPr>
            <a:r>
              <a:rPr lang="en-GB" sz="2400" dirty="0"/>
              <a:t>Solicitors Disciplinary Tribunal (SDT), Financial Conduct Agency (FCA), Royal Institute of Chartered Surveyors (RICS), Institute for Chartered Accountants in England and Wales (ICAEW)</a:t>
            </a:r>
          </a:p>
          <a:p>
            <a:r>
              <a:rPr lang="en-GB" dirty="0"/>
              <a:t>Semi-structured interviews</a:t>
            </a:r>
          </a:p>
          <a:p>
            <a:pPr marL="0" indent="0">
              <a:buNone/>
            </a:pPr>
            <a:r>
              <a:rPr lang="en-GB" sz="2400" dirty="0"/>
              <a:t>Offenders (15), law enforcement (12), victim lenders (12), regulators (6), fraud prevention agencies (2)</a:t>
            </a:r>
          </a:p>
          <a:p>
            <a:r>
              <a:rPr lang="en-GB" dirty="0"/>
              <a:t>Prosecution files and evidence</a:t>
            </a:r>
          </a:p>
          <a:p>
            <a:pPr marL="0" indent="0">
              <a:buNone/>
            </a:pPr>
            <a:r>
              <a:rPr lang="en-GB" sz="2400" dirty="0"/>
              <a:t>Operations Oyster, Azure and Cassandra</a:t>
            </a:r>
          </a:p>
          <a:p>
            <a:r>
              <a:rPr lang="en-GB" dirty="0"/>
              <a:t>Select Committee proceedings and Hansard </a:t>
            </a:r>
          </a:p>
          <a:p>
            <a:r>
              <a:rPr lang="en-GB" dirty="0"/>
              <a:t>Media reports</a:t>
            </a:r>
          </a:p>
        </p:txBody>
      </p:sp>
      <p:pic>
        <p:nvPicPr>
          <p:cNvPr id="4" name="Picture 3" descr="See the source image">
            <a:extLst>
              <a:ext uri="{FF2B5EF4-FFF2-40B4-BE49-F238E27FC236}">
                <a16:creationId xmlns:a16="http://schemas.microsoft.com/office/drawing/2014/main" id="{D28DB8DA-C937-48A0-A199-302EBDA424B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1786" y="60715"/>
            <a:ext cx="579917" cy="647718"/>
          </a:xfrm>
          <a:prstGeom prst="rect">
            <a:avLst/>
          </a:prstGeom>
          <a:noFill/>
          <a:ln>
            <a:noFill/>
          </a:ln>
        </p:spPr>
      </p:pic>
      <p:pic>
        <p:nvPicPr>
          <p:cNvPr id="5" name="Picture 4" descr="See the source image">
            <a:extLst>
              <a:ext uri="{FF2B5EF4-FFF2-40B4-BE49-F238E27FC236}">
                <a16:creationId xmlns:a16="http://schemas.microsoft.com/office/drawing/2014/main" id="{2A23C56D-73E1-4CAD-B56D-0B614CFD0CEB}"/>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613436" y="1007407"/>
            <a:ext cx="1298334" cy="647718"/>
          </a:xfrm>
          <a:prstGeom prst="rect">
            <a:avLst/>
          </a:prstGeom>
          <a:noFill/>
          <a:ln>
            <a:noFill/>
          </a:ln>
        </p:spPr>
      </p:pic>
      <p:pic>
        <p:nvPicPr>
          <p:cNvPr id="6" name="Picture 5" descr="See the source image">
            <a:extLst>
              <a:ext uri="{FF2B5EF4-FFF2-40B4-BE49-F238E27FC236}">
                <a16:creationId xmlns:a16="http://schemas.microsoft.com/office/drawing/2014/main" id="{D1ED6E9A-1ADC-4C7F-AED8-4104F02AF3CC}"/>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055464" y="230188"/>
            <a:ext cx="1448278" cy="692060"/>
          </a:xfrm>
          <a:prstGeom prst="rect">
            <a:avLst/>
          </a:prstGeom>
          <a:noFill/>
          <a:ln>
            <a:noFill/>
          </a:ln>
        </p:spPr>
      </p:pic>
      <p:pic>
        <p:nvPicPr>
          <p:cNvPr id="7" name="Picture 6" descr="See the source image">
            <a:extLst>
              <a:ext uri="{FF2B5EF4-FFF2-40B4-BE49-F238E27FC236}">
                <a16:creationId xmlns:a16="http://schemas.microsoft.com/office/drawing/2014/main" id="{C70D7FA7-C2B2-42D2-A96E-BA325EE7ADB0}"/>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787062" y="1057185"/>
            <a:ext cx="1133475" cy="523240"/>
          </a:xfrm>
          <a:prstGeom prst="rect">
            <a:avLst/>
          </a:prstGeom>
          <a:noFill/>
          <a:ln>
            <a:noFill/>
          </a:ln>
        </p:spPr>
      </p:pic>
      <p:pic>
        <p:nvPicPr>
          <p:cNvPr id="8" name="Picture 7" descr="See the source image">
            <a:extLst>
              <a:ext uri="{FF2B5EF4-FFF2-40B4-BE49-F238E27FC236}">
                <a16:creationId xmlns:a16="http://schemas.microsoft.com/office/drawing/2014/main" id="{6FD8AB1A-0295-4CFE-AA34-37CDFEF7BCDE}"/>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802044" y="5224436"/>
            <a:ext cx="1664109" cy="1325563"/>
          </a:xfrm>
          <a:prstGeom prst="rect">
            <a:avLst/>
          </a:prstGeom>
          <a:noFill/>
          <a:ln>
            <a:noFill/>
          </a:ln>
        </p:spPr>
      </p:pic>
      <p:pic>
        <p:nvPicPr>
          <p:cNvPr id="1026" name="Picture 2" descr="Image result for images for linkedin">
            <a:extLst>
              <a:ext uri="{FF2B5EF4-FFF2-40B4-BE49-F238E27FC236}">
                <a16:creationId xmlns:a16="http://schemas.microsoft.com/office/drawing/2014/main" id="{F851B72B-824B-4D16-809A-726F5EB12D8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53220" y="3577980"/>
            <a:ext cx="1852766" cy="1852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929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5D217F-FFA7-4F4E-9EA3-F00590447105}"/>
              </a:ext>
            </a:extLst>
          </p:cNvPr>
          <p:cNvSpPr>
            <a:spLocks noGrp="1"/>
          </p:cNvSpPr>
          <p:nvPr>
            <p:ph type="title"/>
          </p:nvPr>
        </p:nvSpPr>
        <p:spPr>
          <a:xfrm>
            <a:off x="1371599" y="294538"/>
            <a:ext cx="9895951" cy="1033669"/>
          </a:xfrm>
        </p:spPr>
        <p:txBody>
          <a:bodyPr>
            <a:normAutofit/>
          </a:bodyPr>
          <a:lstStyle/>
          <a:p>
            <a:r>
              <a:rPr lang="en-GB" sz="4000">
                <a:solidFill>
                  <a:srgbClr val="FFFFFF"/>
                </a:solidFill>
              </a:rPr>
              <a:t>Why a case study design?</a:t>
            </a:r>
          </a:p>
        </p:txBody>
      </p:sp>
      <p:sp>
        <p:nvSpPr>
          <p:cNvPr id="3" name="Content Placeholder 2">
            <a:extLst>
              <a:ext uri="{FF2B5EF4-FFF2-40B4-BE49-F238E27FC236}">
                <a16:creationId xmlns:a16="http://schemas.microsoft.com/office/drawing/2014/main" id="{DFA141DD-F616-40FF-BBD4-6AD248CEEF71}"/>
              </a:ext>
            </a:extLst>
          </p:cNvPr>
          <p:cNvSpPr>
            <a:spLocks noGrp="1"/>
          </p:cNvSpPr>
          <p:nvPr>
            <p:ph idx="1"/>
          </p:nvPr>
        </p:nvSpPr>
        <p:spPr>
          <a:xfrm>
            <a:off x="459350" y="1885278"/>
            <a:ext cx="11132881" cy="4678183"/>
          </a:xfrm>
        </p:spPr>
        <p:txBody>
          <a:bodyPr anchor="ctr">
            <a:normAutofit lnSpcReduction="10000"/>
          </a:bodyPr>
          <a:lstStyle/>
          <a:p>
            <a:r>
              <a:rPr lang="en-GB" sz="2200" dirty="0"/>
              <a:t>Sometimes considered as a less favourable design as they lack vigour; results are too long, indigestible; data collection is not routinised </a:t>
            </a:r>
          </a:p>
          <a:p>
            <a:r>
              <a:rPr lang="en-GB" sz="2200" dirty="0"/>
              <a:t>Yin (2003) argues however that case studies:</a:t>
            </a:r>
          </a:p>
          <a:p>
            <a:pPr marL="0" indent="0">
              <a:buNone/>
            </a:pPr>
            <a:r>
              <a:rPr lang="en-GB" sz="2200" dirty="0"/>
              <a:t>1. cope with technically distinctive situations</a:t>
            </a:r>
          </a:p>
          <a:p>
            <a:pPr marL="0" indent="0">
              <a:buNone/>
            </a:pPr>
            <a:r>
              <a:rPr lang="en-GB" sz="2200" dirty="0"/>
              <a:t>2. rely on multiple sources of data, converging in a triangulating fashion</a:t>
            </a:r>
          </a:p>
          <a:p>
            <a:pPr marL="0" indent="0">
              <a:buNone/>
            </a:pPr>
            <a:r>
              <a:rPr lang="en-GB" sz="2200" dirty="0"/>
              <a:t>3. benefit from the prior development of theoretical propositions to guide data collection and analysis </a:t>
            </a:r>
          </a:p>
          <a:p>
            <a:pPr marL="0" indent="0">
              <a:buNone/>
            </a:pPr>
            <a:r>
              <a:rPr lang="en-GB" sz="2200" i="1" dirty="0"/>
              <a:t>“The case study is used in many situations to contribute to our knowledge of individual, group, organizational, social, political, and related phenomena…the distinctive need for case studies arises out of a desire to understand complex social phenomena” </a:t>
            </a:r>
            <a:r>
              <a:rPr lang="en-GB" sz="2200" dirty="0"/>
              <a:t>(ibid, p.10).</a:t>
            </a:r>
          </a:p>
          <a:p>
            <a:r>
              <a:rPr lang="en-GB" sz="2200" dirty="0"/>
              <a:t>By comparing and contrasting 3 case studies of mortgage fraud the research objective is to adapt propositions about the interaction of the agents, their dispositions and facilitative conditions in order to understand the commission of mortgage fraud</a:t>
            </a:r>
          </a:p>
          <a:p>
            <a:endParaRPr lang="en-GB" sz="2000" dirty="0"/>
          </a:p>
        </p:txBody>
      </p:sp>
    </p:spTree>
    <p:extLst>
      <p:ext uri="{BB962C8B-B14F-4D97-AF65-F5344CB8AC3E}">
        <p14:creationId xmlns:p14="http://schemas.microsoft.com/office/powerpoint/2010/main" val="2179423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2647</Words>
  <Application>Microsoft Office PowerPoint</Application>
  <PresentationFormat>Widescreen</PresentationFormat>
  <Paragraphs>239</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Verdana</vt:lpstr>
      <vt:lpstr>Office Theme</vt:lpstr>
      <vt:lpstr>The organisation of mortgage fraud and its relationship to the governance, control, and regulation of financial services in England and Wales  </vt:lpstr>
      <vt:lpstr>What is mortgage fraud?                                 </vt:lpstr>
      <vt:lpstr>PowerPoint Presentation</vt:lpstr>
      <vt:lpstr>What has been written about the organisation of mortgage fraud?</vt:lpstr>
      <vt:lpstr>Research questions</vt:lpstr>
      <vt:lpstr>Methodology</vt:lpstr>
      <vt:lpstr>Ethical and practical considerations</vt:lpstr>
      <vt:lpstr>                       Data collected </vt:lpstr>
      <vt:lpstr>Why a case study design?</vt:lpstr>
      <vt:lpstr>The case studies:</vt:lpstr>
      <vt:lpstr>Operation Oyster:  An overview of the organisation of a mortgage fraud conspiracy </vt:lpstr>
      <vt:lpstr>Data collected on Oyster</vt:lpstr>
      <vt:lpstr>        The actors, their roles and their social relations with one another                          </vt:lpstr>
      <vt:lpstr>Proximal Conditions- Situational Settings </vt:lpstr>
      <vt:lpstr>Distal conditions- remote settings</vt:lpstr>
      <vt:lpstr>PowerPoint Presentation</vt:lpstr>
      <vt:lpstr>Rationalisation and techniques of neutralisation </vt:lpstr>
      <vt:lpstr>How then does Operation Oyster inform the crime script for mortgage fraud?</vt:lpstr>
      <vt:lpstr>PowerPoint Presentation</vt:lpstr>
      <vt:lpstr>Regulatory response- an overview</vt:lpstr>
      <vt:lpstr>Findings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organisation of mortgage fraud and its relationship to the governance, control, and regulation of financial services in England and Wales  </dc:title>
  <dc:creator>Jonny Gilbert</dc:creator>
  <cp:lastModifiedBy>Jonny Gilbert</cp:lastModifiedBy>
  <cp:revision>59</cp:revision>
  <dcterms:created xsi:type="dcterms:W3CDTF">2022-01-24T14:51:40Z</dcterms:created>
  <dcterms:modified xsi:type="dcterms:W3CDTF">2022-02-09T10:05:14Z</dcterms:modified>
</cp:coreProperties>
</file>