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1" r:id="rId4"/>
  </p:sldMasterIdLst>
  <p:notesMasterIdLst>
    <p:notesMasterId r:id="rId6"/>
  </p:notesMasterIdLst>
  <p:sldIdLst>
    <p:sldId id="27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D2E8"/>
          </a:solidFill>
        </a:fill>
      </a:tcStyle>
    </a:wholeTbl>
    <a:band2H>
      <a:tcTxStyle/>
      <a:tcStyle>
        <a:tcBdr/>
        <a:fill>
          <a:solidFill>
            <a:srgbClr val="E6EAF4"/>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D6CB"/>
          </a:solidFill>
        </a:fill>
      </a:tcStyle>
    </a:wholeTbl>
    <a:band2H>
      <a:tcTxStyle/>
      <a:tcStyle>
        <a:tcBdr/>
        <a:fill>
          <a:solidFill>
            <a:srgbClr val="E6ECE7"/>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0" autoAdjust="0"/>
  </p:normalViewPr>
  <p:slideViewPr>
    <p:cSldViewPr snapToGrid="0">
      <p:cViewPr varScale="1">
        <p:scale>
          <a:sx n="59" d="100"/>
          <a:sy n="59" d="100"/>
        </p:scale>
        <p:origin x="868" y="9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solidFill>
              <a:srgbClr val="00B0F0"/>
            </a:solidFill>
          </c:spPr>
          <c:dPt>
            <c:idx val="0"/>
            <c:bubble3D val="0"/>
            <c:spPr>
              <a:solidFill>
                <a:srgbClr val="00B0F0"/>
              </a:solidFill>
              <a:ln w="19050">
                <a:solidFill>
                  <a:schemeClr val="lt1"/>
                </a:solidFill>
              </a:ln>
              <a:effectLst/>
            </c:spPr>
            <c:extLst>
              <c:ext xmlns:c16="http://schemas.microsoft.com/office/drawing/2014/chart" uri="{C3380CC4-5D6E-409C-BE32-E72D297353CC}">
                <c16:uniqueId val="{00000001-6CCD-4B8B-A084-5E460BF22069}"/>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3-6CCD-4B8B-A084-5E460BF22069}"/>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5-6CCD-4B8B-A084-5E460BF22069}"/>
              </c:ext>
            </c:extLst>
          </c:dPt>
          <c:dPt>
            <c:idx val="3"/>
            <c:bubble3D val="0"/>
            <c:spPr>
              <a:solidFill>
                <a:srgbClr val="00B0F0"/>
              </a:solidFill>
              <a:ln w="19050">
                <a:solidFill>
                  <a:schemeClr val="lt1"/>
                </a:solidFill>
              </a:ln>
              <a:effectLst/>
            </c:spPr>
            <c:extLst>
              <c:ext xmlns:c16="http://schemas.microsoft.com/office/drawing/2014/chart" uri="{C3380CC4-5D6E-409C-BE32-E72D297353CC}">
                <c16:uniqueId val="{00000007-6CCD-4B8B-A084-5E460BF22069}"/>
              </c:ext>
            </c:extLst>
          </c:dPt>
          <c:cat>
            <c:strRef>
              <c:f>Sheet1!$A$2:$A$5</c:f>
              <c:strCache>
                <c:ptCount val="2"/>
                <c:pt idx="0">
                  <c:v>t4 tt</c:v>
                </c:pt>
                <c:pt idx="1">
                  <c:v>t4  </c:v>
                </c:pt>
              </c:strCache>
            </c:strRef>
          </c:cat>
          <c:val>
            <c:numRef>
              <c:f>Sheet1!$B$2:$B$5</c:f>
              <c:numCache>
                <c:formatCode>General</c:formatCode>
                <c:ptCount val="4"/>
                <c:pt idx="0">
                  <c:v>3</c:v>
                </c:pt>
                <c:pt idx="1">
                  <c:v>13</c:v>
                </c:pt>
              </c:numCache>
            </c:numRef>
          </c:val>
          <c:extLst>
            <c:ext xmlns:c16="http://schemas.microsoft.com/office/drawing/2014/chart" uri="{C3380CC4-5D6E-409C-BE32-E72D297353CC}">
              <c16:uniqueId val="{00000008-6CCD-4B8B-A084-5E460BF2206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rgbClr val="002060"/>
              </a:solidFill>
              <a:ln w="19050">
                <a:solidFill>
                  <a:schemeClr val="lt1"/>
                </a:solidFill>
              </a:ln>
              <a:effectLst/>
            </c:spPr>
            <c:extLst>
              <c:ext xmlns:c16="http://schemas.microsoft.com/office/drawing/2014/chart" uri="{C3380CC4-5D6E-409C-BE32-E72D297353CC}">
                <c16:uniqueId val="{00000001-B449-4CB4-A7F5-31EE74CB57DB}"/>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B449-4CB4-A7F5-31EE74CB57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449-4CB4-A7F5-31EE74CB57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449-4CB4-A7F5-31EE74CB57DB}"/>
              </c:ext>
            </c:extLst>
          </c:dPt>
          <c:cat>
            <c:strRef>
              <c:f>Sheet1!$A$2:$A$5</c:f>
              <c:strCache>
                <c:ptCount val="2"/>
                <c:pt idx="0">
                  <c:v>New</c:v>
                </c:pt>
                <c:pt idx="1">
                  <c:v>Rebook</c:v>
                </c:pt>
              </c:strCache>
            </c:strRef>
          </c:cat>
          <c:val>
            <c:numRef>
              <c:f>Sheet1!$B$2:$B$5</c:f>
              <c:numCache>
                <c:formatCode>General</c:formatCode>
                <c:ptCount val="4"/>
                <c:pt idx="0">
                  <c:v>3</c:v>
                </c:pt>
                <c:pt idx="1">
                  <c:v>13</c:v>
                </c:pt>
              </c:numCache>
            </c:numRef>
          </c:val>
          <c:extLst>
            <c:ext xmlns:c16="http://schemas.microsoft.com/office/drawing/2014/chart" uri="{C3380CC4-5D6E-409C-BE32-E72D297353CC}">
              <c16:uniqueId val="{00000008-B449-4CB4-A7F5-31EE74CB57D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1-AE02-4B82-9A2A-C217A31EC009}"/>
              </c:ext>
            </c:extLst>
          </c:dPt>
          <c:dPt>
            <c:idx val="1"/>
            <c:bubble3D val="0"/>
            <c:spPr>
              <a:solidFill>
                <a:srgbClr val="00B0F0"/>
              </a:solidFill>
              <a:ln w="19050">
                <a:solidFill>
                  <a:schemeClr val="lt1"/>
                </a:solidFill>
              </a:ln>
              <a:effectLst/>
            </c:spPr>
            <c:extLst>
              <c:ext xmlns:c16="http://schemas.microsoft.com/office/drawing/2014/chart" uri="{C3380CC4-5D6E-409C-BE32-E72D297353CC}">
                <c16:uniqueId val="{00000003-AE02-4B82-9A2A-C217A31EC009}"/>
              </c:ext>
            </c:extLst>
          </c:dPt>
          <c:dPt>
            <c:idx val="2"/>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5-AE02-4B82-9A2A-C217A31EC009}"/>
              </c:ext>
            </c:extLst>
          </c:dPt>
          <c:dPt>
            <c:idx val="3"/>
            <c:bubble3D val="0"/>
            <c:spPr>
              <a:solidFill>
                <a:srgbClr val="002060"/>
              </a:solidFill>
              <a:ln w="19050">
                <a:solidFill>
                  <a:schemeClr val="lt1"/>
                </a:solidFill>
              </a:ln>
              <a:effectLst/>
            </c:spPr>
            <c:extLst>
              <c:ext xmlns:c16="http://schemas.microsoft.com/office/drawing/2014/chart" uri="{C3380CC4-5D6E-409C-BE32-E72D297353CC}">
                <c16:uniqueId val="{00000007-AE02-4B82-9A2A-C217A31EC00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E02-4B82-9A2A-C217A31EC009}"/>
              </c:ext>
            </c:extLst>
          </c:dPt>
          <c:cat>
            <c:strRef>
              <c:f>Sheet1!$A$2:$A$6</c:f>
              <c:strCache>
                <c:ptCount val="4"/>
                <c:pt idx="0">
                  <c:v>Symptomatic</c:v>
                </c:pt>
                <c:pt idx="1">
                  <c:v>Asymp</c:v>
                </c:pt>
                <c:pt idx="2">
                  <c:v>Sexual Assualt</c:v>
                </c:pt>
                <c:pt idx="3">
                  <c:v>Contact</c:v>
                </c:pt>
              </c:strCache>
            </c:strRef>
          </c:cat>
          <c:val>
            <c:numRef>
              <c:f>Sheet1!$B$2:$B$6</c:f>
              <c:numCache>
                <c:formatCode>General</c:formatCode>
                <c:ptCount val="5"/>
                <c:pt idx="0">
                  <c:v>7</c:v>
                </c:pt>
                <c:pt idx="1">
                  <c:v>6</c:v>
                </c:pt>
                <c:pt idx="2">
                  <c:v>2</c:v>
                </c:pt>
                <c:pt idx="3">
                  <c:v>1</c:v>
                </c:pt>
              </c:numCache>
            </c:numRef>
          </c:val>
          <c:extLst>
            <c:ext xmlns:c16="http://schemas.microsoft.com/office/drawing/2014/chart" uri="{C3380CC4-5D6E-409C-BE32-E72D297353CC}">
              <c16:uniqueId val="{0000000A-AE02-4B82-9A2A-C217A31EC00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665-4275-814D-5DB5E966DB30}"/>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3-E665-4275-814D-5DB5E966DB3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665-4275-814D-5DB5E966DB30}"/>
              </c:ext>
            </c:extLst>
          </c:dPt>
          <c:dPt>
            <c:idx val="3"/>
            <c:bubble3D val="0"/>
            <c:spPr>
              <a:solidFill>
                <a:srgbClr val="00B0F0"/>
              </a:solidFill>
              <a:ln w="19050">
                <a:solidFill>
                  <a:schemeClr val="lt1"/>
                </a:solidFill>
              </a:ln>
              <a:effectLst/>
            </c:spPr>
            <c:extLst>
              <c:ext xmlns:c16="http://schemas.microsoft.com/office/drawing/2014/chart" uri="{C3380CC4-5D6E-409C-BE32-E72D297353CC}">
                <c16:uniqueId val="{00000007-E665-4275-814D-5DB5E966DB3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665-4275-814D-5DB5E966DB3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665-4275-814D-5DB5E966DB30}"/>
              </c:ext>
            </c:extLst>
          </c:dPt>
          <c:cat>
            <c:strRef>
              <c:f>Sheet1!$A$2:$A$7</c:f>
              <c:strCache>
                <c:ptCount val="5"/>
                <c:pt idx="0">
                  <c:v>Sores</c:v>
                </c:pt>
                <c:pt idx="1">
                  <c:v>Warts</c:v>
                </c:pt>
                <c:pt idx="2">
                  <c:v>Pain</c:v>
                </c:pt>
                <c:pt idx="3">
                  <c:v>Discharge</c:v>
                </c:pt>
                <c:pt idx="4">
                  <c:v>Rectal discomfort</c:v>
                </c:pt>
              </c:strCache>
            </c:strRef>
          </c:cat>
          <c:val>
            <c:numRef>
              <c:f>Sheet1!$B$2:$B$7</c:f>
              <c:numCache>
                <c:formatCode>General</c:formatCode>
                <c:ptCount val="6"/>
                <c:pt idx="0">
                  <c:v>3</c:v>
                </c:pt>
                <c:pt idx="1">
                  <c:v>1</c:v>
                </c:pt>
                <c:pt idx="2">
                  <c:v>1</c:v>
                </c:pt>
                <c:pt idx="3">
                  <c:v>1</c:v>
                </c:pt>
                <c:pt idx="4">
                  <c:v>1</c:v>
                </c:pt>
              </c:numCache>
            </c:numRef>
          </c:val>
          <c:extLst>
            <c:ext xmlns:c16="http://schemas.microsoft.com/office/drawing/2014/chart" uri="{C3380CC4-5D6E-409C-BE32-E72D297353CC}">
              <c16:uniqueId val="{0000000C-E665-4275-814D-5DB5E966DB3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8" name="Shape 208"/>
          <p:cNvSpPr>
            <a:spLocks noGrp="1" noRot="1" noChangeAspect="1"/>
          </p:cNvSpPr>
          <p:nvPr>
            <p:ph type="sldImg"/>
          </p:nvPr>
        </p:nvSpPr>
        <p:spPr>
          <a:xfrm>
            <a:off x="381000" y="685800"/>
            <a:ext cx="6096000" cy="3429000"/>
          </a:xfrm>
          <a:prstGeom prst="rect">
            <a:avLst/>
          </a:prstGeom>
        </p:spPr>
        <p:txBody>
          <a:bodyPr/>
          <a:lstStyle/>
          <a:p>
            <a:endParaRPr/>
          </a:p>
        </p:txBody>
      </p:sp>
      <p:sp>
        <p:nvSpPr>
          <p:cNvPr id="209" name="Shape 20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057333783"/>
      </p:ext>
    </p:extLst>
  </p:cSld>
  <p:clrMap bg1="lt1" tx1="dk1" bg2="lt2" tx2="dk2" accent1="accent1" accent2="accent2" accent3="accent3" accent4="accent4" accent5="accent5" accent6="accent6" hlink="hlink" folHlink="folHlink"/>
  <p:notesStyle>
    <a:lvl1pPr defTabSz="584200" latinLnBrk="0">
      <a:defRPr sz="700">
        <a:latin typeface="+mn-lt"/>
        <a:ea typeface="+mn-ea"/>
        <a:cs typeface="+mn-cs"/>
        <a:sym typeface="Arial"/>
      </a:defRPr>
    </a:lvl1pPr>
    <a:lvl2pPr indent="114300" defTabSz="584200" latinLnBrk="0">
      <a:defRPr sz="700">
        <a:latin typeface="+mn-lt"/>
        <a:ea typeface="+mn-ea"/>
        <a:cs typeface="+mn-cs"/>
        <a:sym typeface="Arial"/>
      </a:defRPr>
    </a:lvl2pPr>
    <a:lvl3pPr indent="228600" defTabSz="584200" latinLnBrk="0">
      <a:defRPr sz="700">
        <a:latin typeface="+mn-lt"/>
        <a:ea typeface="+mn-ea"/>
        <a:cs typeface="+mn-cs"/>
        <a:sym typeface="Arial"/>
      </a:defRPr>
    </a:lvl3pPr>
    <a:lvl4pPr indent="342900" defTabSz="584200" latinLnBrk="0">
      <a:defRPr sz="700">
        <a:latin typeface="+mn-lt"/>
        <a:ea typeface="+mn-ea"/>
        <a:cs typeface="+mn-cs"/>
        <a:sym typeface="Arial"/>
      </a:defRPr>
    </a:lvl4pPr>
    <a:lvl5pPr indent="457200" defTabSz="584200" latinLnBrk="0">
      <a:defRPr sz="700">
        <a:latin typeface="+mn-lt"/>
        <a:ea typeface="+mn-ea"/>
        <a:cs typeface="+mn-cs"/>
        <a:sym typeface="Arial"/>
      </a:defRPr>
    </a:lvl5pPr>
    <a:lvl6pPr indent="571500" defTabSz="584200" latinLnBrk="0">
      <a:defRPr sz="700">
        <a:latin typeface="+mn-lt"/>
        <a:ea typeface="+mn-ea"/>
        <a:cs typeface="+mn-cs"/>
        <a:sym typeface="Arial"/>
      </a:defRPr>
    </a:lvl6pPr>
    <a:lvl7pPr indent="685800" defTabSz="584200" latinLnBrk="0">
      <a:defRPr sz="700">
        <a:latin typeface="+mn-lt"/>
        <a:ea typeface="+mn-ea"/>
        <a:cs typeface="+mn-cs"/>
        <a:sym typeface="Arial"/>
      </a:defRPr>
    </a:lvl7pPr>
    <a:lvl8pPr indent="800100" defTabSz="584200" latinLnBrk="0">
      <a:defRPr sz="700">
        <a:latin typeface="+mn-lt"/>
        <a:ea typeface="+mn-ea"/>
        <a:cs typeface="+mn-cs"/>
        <a:sym typeface="Arial"/>
      </a:defRPr>
    </a:lvl8pPr>
    <a:lvl9pPr indent="914400" defTabSz="584200" latinLnBrk="0">
      <a:defRPr sz="7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24E266-5606-7642-B0C1-60A87F293695}"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2547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72506400"/>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5458323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9409729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795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Abschnitts-&#10;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77752394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9677317"/>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3521775"/>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66384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Inhalt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3999814"/>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ild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874815"/>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46922741"/>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el und vertikaler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9154884"/>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Vertikaler Titel u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1065783"/>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4413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4294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907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53594120"/>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219019"/>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9"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2385199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069837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4449237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50968780"/>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C764DE79-268F-4C1A-8933-263129D2AF90}" type="datetimeFigureOut">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53054329"/>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7/9/2024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21796732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673" r:id="rId13"/>
    <p:sldLayoutId id="2147483674" r:id="rId14"/>
    <p:sldLayoutId id="2147483675" r:id="rId15"/>
    <p:sldLayoutId id="2147483676" r:id="rId16"/>
    <p:sldLayoutId id="2147483677" r:id="rId17"/>
    <p:sldLayoutId id="2147483679" r:id="rId18"/>
    <p:sldLayoutId id="2147483680" r:id="rId19"/>
    <p:sldLayoutId id="2147483681" r:id="rId20"/>
    <p:sldLayoutId id="2147483682" r:id="rId21"/>
    <p:sldLayoutId id="2147483685" r:id="rId22"/>
    <p:sldLayoutId id="2147483686" r:id="rId23"/>
    <p:sldLayoutId id="2147483687" r:id="rId2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1.jpe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a:extLst>
              <a:ext uri="{FF2B5EF4-FFF2-40B4-BE49-F238E27FC236}">
                <a16:creationId xmlns:a16="http://schemas.microsoft.com/office/drawing/2014/main" id="{10D95F50-2C17-45B6-B2B7-E299AF011D1E}"/>
              </a:ext>
            </a:extLst>
          </p:cNvPr>
          <p:cNvSpPr txBox="1"/>
          <p:nvPr/>
        </p:nvSpPr>
        <p:spPr>
          <a:xfrm>
            <a:off x="5404617" y="6592388"/>
            <a:ext cx="1199008" cy="18466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600" b="1" dirty="0"/>
              <a:t>Copyright © 20</a:t>
            </a:r>
            <a:r>
              <a:rPr lang="en-GB" sz="600" b="1" dirty="0"/>
              <a:t>20 Kevin Turner </a:t>
            </a:r>
            <a:r>
              <a:rPr lang="en-GB" sz="600" dirty="0"/>
              <a:t>contact: kevin.turner6@nhs.net</a:t>
            </a:r>
            <a:endParaRPr sz="600" dirty="0"/>
          </a:p>
        </p:txBody>
      </p:sp>
      <p:sp>
        <p:nvSpPr>
          <p:cNvPr id="9" name="Rectangle 5">
            <a:extLst>
              <a:ext uri="{FF2B5EF4-FFF2-40B4-BE49-F238E27FC236}">
                <a16:creationId xmlns:a16="http://schemas.microsoft.com/office/drawing/2014/main" id="{4888E2B0-694A-4036-9A32-B2A88574F1F8}"/>
              </a:ext>
            </a:extLst>
          </p:cNvPr>
          <p:cNvSpPr txBox="1"/>
          <p:nvPr/>
        </p:nvSpPr>
        <p:spPr>
          <a:xfrm>
            <a:off x="2709490" y="1537076"/>
            <a:ext cx="6046677"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l">
              <a:defRPr sz="2400">
                <a:latin typeface="Arial"/>
                <a:ea typeface="Arial"/>
                <a:cs typeface="Arial"/>
                <a:sym typeface="Arial"/>
              </a:defRPr>
            </a:lvl1pPr>
          </a:lstStyle>
          <a:p>
            <a:pPr algn="ctr"/>
            <a:r>
              <a:rPr lang="en-GB" sz="1200" dirty="0"/>
              <a:t>Kevin Turner, Jane Meyrick* &amp; Cordelia Chapman</a:t>
            </a:r>
          </a:p>
        </p:txBody>
      </p:sp>
      <p:sp>
        <p:nvSpPr>
          <p:cNvPr id="2" name="Rectangle 5">
            <a:extLst>
              <a:ext uri="{FF2B5EF4-FFF2-40B4-BE49-F238E27FC236}">
                <a16:creationId xmlns:a16="http://schemas.microsoft.com/office/drawing/2014/main" id="{76CEEFD6-1AB9-41BC-83A2-02D712C230E5}"/>
              </a:ext>
            </a:extLst>
          </p:cNvPr>
          <p:cNvSpPr txBox="1"/>
          <p:nvPr/>
        </p:nvSpPr>
        <p:spPr>
          <a:xfrm>
            <a:off x="2304284" y="1721742"/>
            <a:ext cx="7194657" cy="18466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pPr algn="ctr"/>
            <a:r>
              <a:rPr lang="en-GB" sz="1200" dirty="0">
                <a:solidFill>
                  <a:schemeClr val="bg1">
                    <a:lumMod val="50000"/>
                  </a:schemeClr>
                </a:solidFill>
              </a:rPr>
              <a:t>Royal Bournemouth Hospital; University of the West of England, Bristol*</a:t>
            </a:r>
          </a:p>
        </p:txBody>
      </p:sp>
      <p:pic>
        <p:nvPicPr>
          <p:cNvPr id="4" name="Picture 3">
            <a:extLst>
              <a:ext uri="{FF2B5EF4-FFF2-40B4-BE49-F238E27FC236}">
                <a16:creationId xmlns:a16="http://schemas.microsoft.com/office/drawing/2014/main" id="{1C77CB7B-740E-482B-8EFE-65F7D4502F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6366" y="169685"/>
            <a:ext cx="1217124" cy="535534"/>
          </a:xfrm>
          <a:prstGeom prst="rect">
            <a:avLst/>
          </a:prstGeom>
        </p:spPr>
      </p:pic>
      <p:pic>
        <p:nvPicPr>
          <p:cNvPr id="5" name="Picture 4">
            <a:extLst>
              <a:ext uri="{FF2B5EF4-FFF2-40B4-BE49-F238E27FC236}">
                <a16:creationId xmlns:a16="http://schemas.microsoft.com/office/drawing/2014/main" id="{16785605-5560-4CB9-8511-68CDB33C6F76}"/>
              </a:ext>
            </a:extLst>
          </p:cNvPr>
          <p:cNvPicPr>
            <a:picLocks noChangeAspect="1"/>
          </p:cNvPicPr>
          <p:nvPr/>
        </p:nvPicPr>
        <p:blipFill rotWithShape="1">
          <a:blip r:embed="rId4">
            <a:extLst>
              <a:ext uri="{28A0092B-C50C-407E-A947-70E740481C1C}">
                <a14:useLocalDpi xmlns:a14="http://schemas.microsoft.com/office/drawing/2010/main" val="0"/>
              </a:ext>
            </a:extLst>
          </a:blip>
          <a:srcRect l="19608" t="-15511" b="-1"/>
          <a:stretch/>
        </p:blipFill>
        <p:spPr>
          <a:xfrm>
            <a:off x="10661904" y="144859"/>
            <a:ext cx="1361915" cy="587060"/>
          </a:xfrm>
          <a:prstGeom prst="rect">
            <a:avLst/>
          </a:prstGeom>
        </p:spPr>
      </p:pic>
      <p:sp>
        <p:nvSpPr>
          <p:cNvPr id="14" name="TextBox 13">
            <a:extLst>
              <a:ext uri="{FF2B5EF4-FFF2-40B4-BE49-F238E27FC236}">
                <a16:creationId xmlns:a16="http://schemas.microsoft.com/office/drawing/2014/main" id="{2F869A4E-827B-4650-80D7-084303C14EF8}"/>
              </a:ext>
            </a:extLst>
          </p:cNvPr>
          <p:cNvSpPr txBox="1"/>
          <p:nvPr/>
        </p:nvSpPr>
        <p:spPr>
          <a:xfrm>
            <a:off x="3064125" y="262435"/>
            <a:ext cx="2022727" cy="923330"/>
          </a:xfrm>
          <a:prstGeom prst="rect">
            <a:avLst/>
          </a:prstGeom>
          <a:noFill/>
        </p:spPr>
        <p:txBody>
          <a:bodyPr wrap="square" rtlCol="0">
            <a:spAutoFit/>
          </a:bodyPr>
          <a:lstStyle/>
          <a:p>
            <a:r>
              <a:rPr lang="en-GB" sz="5400" dirty="0">
                <a:solidFill>
                  <a:srgbClr val="0070C0"/>
                </a:solidFill>
                <a:latin typeface="Arial Black" panose="020B0A04020102020204" pitchFamily="34" charset="0"/>
              </a:rPr>
              <a:t>gues</a:t>
            </a:r>
          </a:p>
        </p:txBody>
      </p:sp>
      <p:sp>
        <p:nvSpPr>
          <p:cNvPr id="28" name="TextBox 27">
            <a:extLst>
              <a:ext uri="{FF2B5EF4-FFF2-40B4-BE49-F238E27FC236}">
                <a16:creationId xmlns:a16="http://schemas.microsoft.com/office/drawing/2014/main" id="{42089596-1173-4B2D-A11E-1D2DE53054C7}"/>
              </a:ext>
            </a:extLst>
          </p:cNvPr>
          <p:cNvSpPr txBox="1"/>
          <p:nvPr/>
        </p:nvSpPr>
        <p:spPr>
          <a:xfrm>
            <a:off x="4973168" y="318208"/>
            <a:ext cx="1488921" cy="923330"/>
          </a:xfrm>
          <a:prstGeom prst="rect">
            <a:avLst/>
          </a:prstGeom>
          <a:noFill/>
        </p:spPr>
        <p:txBody>
          <a:bodyPr wrap="square" rtlCol="0">
            <a:spAutoFit/>
          </a:bodyPr>
          <a:lstStyle/>
          <a:p>
            <a:pPr algn="ctr"/>
            <a:r>
              <a:rPr lang="en-GB" sz="5400" dirty="0">
                <a:solidFill>
                  <a:srgbClr val="0070C0"/>
                </a:solidFill>
                <a:effectLst>
                  <a:outerShdw blurRad="38100" dist="38100" dir="2700000" algn="tl">
                    <a:srgbClr val="000000">
                      <a:alpha val="43137"/>
                    </a:srgbClr>
                  </a:outerShdw>
                </a:effectLst>
                <a:latin typeface="Arial Black" panose="020B0A04020102020204" pitchFamily="34" charset="0"/>
              </a:rPr>
              <a:t>SW</a:t>
            </a:r>
            <a:endParaRPr lang="en-GB" sz="4400" dirty="0">
              <a:solidFill>
                <a:srgbClr val="0070C0"/>
              </a:solidFill>
              <a:effectLst>
                <a:outerShdw blurRad="38100" dist="38100" dir="2700000" algn="tl">
                  <a:srgbClr val="000000">
                    <a:alpha val="43137"/>
                  </a:srgbClr>
                </a:outerShdw>
              </a:effectLst>
              <a:latin typeface="Arial Black" panose="020B0A04020102020204" pitchFamily="34" charset="0"/>
            </a:endParaRPr>
          </a:p>
        </p:txBody>
      </p:sp>
      <p:sp>
        <p:nvSpPr>
          <p:cNvPr id="30" name="Flowchart: Connector 29">
            <a:extLst>
              <a:ext uri="{FF2B5EF4-FFF2-40B4-BE49-F238E27FC236}">
                <a16:creationId xmlns:a16="http://schemas.microsoft.com/office/drawing/2014/main" id="{2E56F023-2395-46A0-9DBE-5AA72D410C79}"/>
              </a:ext>
            </a:extLst>
          </p:cNvPr>
          <p:cNvSpPr/>
          <p:nvPr/>
        </p:nvSpPr>
        <p:spPr>
          <a:xfrm>
            <a:off x="5042571" y="118074"/>
            <a:ext cx="1380516" cy="1311201"/>
          </a:xfrm>
          <a:prstGeom prst="flowChartConnector">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4764C226-1672-4B3B-94D1-A4F79E47EE5F}"/>
              </a:ext>
            </a:extLst>
          </p:cNvPr>
          <p:cNvSpPr txBox="1"/>
          <p:nvPr/>
        </p:nvSpPr>
        <p:spPr>
          <a:xfrm>
            <a:off x="6381838" y="282140"/>
            <a:ext cx="2180158" cy="923330"/>
          </a:xfrm>
          <a:prstGeom prst="rect">
            <a:avLst/>
          </a:prstGeom>
          <a:noFill/>
        </p:spPr>
        <p:txBody>
          <a:bodyPr wrap="square" rtlCol="0">
            <a:spAutoFit/>
          </a:bodyPr>
          <a:lstStyle/>
          <a:p>
            <a:r>
              <a:rPr lang="en-GB" sz="5400" dirty="0">
                <a:solidFill>
                  <a:srgbClr val="0070C0"/>
                </a:solidFill>
                <a:latin typeface="Arial Black" panose="020B0A04020102020204" pitchFamily="34" charset="0"/>
              </a:rPr>
              <a:t>ork…</a:t>
            </a:r>
          </a:p>
        </p:txBody>
      </p:sp>
      <p:sp>
        <p:nvSpPr>
          <p:cNvPr id="34" name="TextBox 33">
            <a:extLst>
              <a:ext uri="{FF2B5EF4-FFF2-40B4-BE49-F238E27FC236}">
                <a16:creationId xmlns:a16="http://schemas.microsoft.com/office/drawing/2014/main" id="{7DD8EADA-75C0-496C-AD70-4442F989006C}"/>
              </a:ext>
            </a:extLst>
          </p:cNvPr>
          <p:cNvSpPr txBox="1"/>
          <p:nvPr/>
        </p:nvSpPr>
        <p:spPr>
          <a:xfrm>
            <a:off x="6202725" y="1092940"/>
            <a:ext cx="2676099" cy="369332"/>
          </a:xfrm>
          <a:prstGeom prst="rect">
            <a:avLst/>
          </a:prstGeom>
          <a:noFill/>
        </p:spPr>
        <p:txBody>
          <a:bodyPr wrap="square" rtlCol="0">
            <a:spAutoFit/>
          </a:bodyPr>
          <a:lstStyle/>
          <a:p>
            <a:pPr algn="ctr"/>
            <a:r>
              <a:rPr lang="en-GB" sz="900" dirty="0">
                <a:solidFill>
                  <a:schemeClr val="accent1">
                    <a:lumMod val="75000"/>
                  </a:schemeClr>
                </a:solidFill>
                <a:latin typeface="Arial Narrow" panose="020B0606020202030204" pitchFamily="34" charset="0"/>
              </a:rPr>
              <a:t>..</a:t>
            </a:r>
            <a:r>
              <a:rPr lang="en-GB" sz="900" dirty="0">
                <a:solidFill>
                  <a:schemeClr val="accent1">
                    <a:lumMod val="75000"/>
                  </a:schemeClr>
                </a:solidFill>
                <a:latin typeface="Century Gothic" panose="020B0502020202020204" pitchFamily="34" charset="0"/>
              </a:rPr>
              <a:t>ARE SEXUAL HEALTH SERVICES MEETING THE NEEDS OF MALE SEX WORKERS?</a:t>
            </a:r>
          </a:p>
        </p:txBody>
      </p:sp>
      <p:sp>
        <p:nvSpPr>
          <p:cNvPr id="36" name="TextBox 35">
            <a:extLst>
              <a:ext uri="{FF2B5EF4-FFF2-40B4-BE49-F238E27FC236}">
                <a16:creationId xmlns:a16="http://schemas.microsoft.com/office/drawing/2014/main" id="{8605F184-3C36-46BB-9301-D4596CEECCAC}"/>
              </a:ext>
            </a:extLst>
          </p:cNvPr>
          <p:cNvSpPr txBox="1"/>
          <p:nvPr/>
        </p:nvSpPr>
        <p:spPr>
          <a:xfrm>
            <a:off x="41218" y="1074665"/>
            <a:ext cx="2254915" cy="261610"/>
          </a:xfrm>
          <a:prstGeom prst="rect">
            <a:avLst/>
          </a:prstGeom>
          <a:noFill/>
        </p:spPr>
        <p:txBody>
          <a:bodyPr wrap="square" rtlCol="0">
            <a:spAutoFit/>
          </a:bodyPr>
          <a:lstStyle/>
          <a:p>
            <a:r>
              <a:rPr lang="en-GB" sz="1100" dirty="0">
                <a:solidFill>
                  <a:srgbClr val="0070C0"/>
                </a:solidFill>
                <a:latin typeface="Arial Black" panose="020B0A04020102020204" pitchFamily="34" charset="0"/>
              </a:rPr>
              <a:t>Introduction</a:t>
            </a:r>
            <a:endParaRPr lang="en-GB" sz="1000" dirty="0">
              <a:solidFill>
                <a:srgbClr val="0070C0"/>
              </a:solidFill>
              <a:latin typeface="Arial Black" panose="020B0A04020102020204" pitchFamily="34" charset="0"/>
            </a:endParaRPr>
          </a:p>
        </p:txBody>
      </p:sp>
      <p:sp>
        <p:nvSpPr>
          <p:cNvPr id="38" name="TextBox 37">
            <a:extLst>
              <a:ext uri="{FF2B5EF4-FFF2-40B4-BE49-F238E27FC236}">
                <a16:creationId xmlns:a16="http://schemas.microsoft.com/office/drawing/2014/main" id="{AF30118D-4A8E-4BB2-8969-E3AFEDE979C5}"/>
              </a:ext>
            </a:extLst>
          </p:cNvPr>
          <p:cNvSpPr txBox="1"/>
          <p:nvPr/>
        </p:nvSpPr>
        <p:spPr>
          <a:xfrm>
            <a:off x="48739" y="1246346"/>
            <a:ext cx="2185202" cy="2516073"/>
          </a:xfrm>
          <a:prstGeom prst="rect">
            <a:avLst/>
          </a:prstGeom>
          <a:noFill/>
        </p:spPr>
        <p:txBody>
          <a:bodyPr wrap="square" rtlCol="0">
            <a:spAutoFit/>
          </a:bodyPr>
          <a:lstStyle/>
          <a:p>
            <a:r>
              <a:rPr lang="en-GB" sz="1050" dirty="0">
                <a:effectLst/>
              </a:rPr>
              <a:t>Male sex workers (MSW’s) are reported to have poorer sexual health outcomes in comparison to their female counterparts, often experiencing barriers to accessing prevention or treatment services with little research evidencing their experiences. </a:t>
            </a:r>
          </a:p>
          <a:p>
            <a:endParaRPr lang="en-GB" sz="1050" dirty="0"/>
          </a:p>
          <a:p>
            <a:r>
              <a:rPr lang="en-GB" sz="1050" dirty="0">
                <a:effectLst/>
              </a:rPr>
              <a:t>This audit aims to examine the prevalence and attendance needs of MSW’s accessing a local sexual health service to further inform interventions to support their wellbeing.</a:t>
            </a:r>
          </a:p>
        </p:txBody>
      </p:sp>
      <p:sp>
        <p:nvSpPr>
          <p:cNvPr id="40" name="TextBox 39">
            <a:extLst>
              <a:ext uri="{FF2B5EF4-FFF2-40B4-BE49-F238E27FC236}">
                <a16:creationId xmlns:a16="http://schemas.microsoft.com/office/drawing/2014/main" id="{50EAEC28-ABDC-4E04-97F8-8D31FC5EEC5E}"/>
              </a:ext>
            </a:extLst>
          </p:cNvPr>
          <p:cNvSpPr txBox="1"/>
          <p:nvPr/>
        </p:nvSpPr>
        <p:spPr>
          <a:xfrm>
            <a:off x="71003" y="4099200"/>
            <a:ext cx="2254915" cy="261610"/>
          </a:xfrm>
          <a:prstGeom prst="rect">
            <a:avLst/>
          </a:prstGeom>
          <a:noFill/>
        </p:spPr>
        <p:txBody>
          <a:bodyPr wrap="square" rtlCol="0">
            <a:spAutoFit/>
          </a:bodyPr>
          <a:lstStyle/>
          <a:p>
            <a:r>
              <a:rPr lang="en-GB" sz="1100" dirty="0">
                <a:solidFill>
                  <a:srgbClr val="0070C0"/>
                </a:solidFill>
                <a:latin typeface="Arial Black" panose="020B0A04020102020204" pitchFamily="34" charset="0"/>
              </a:rPr>
              <a:t>Methodology</a:t>
            </a:r>
            <a:endParaRPr lang="en-GB" sz="1000" dirty="0">
              <a:solidFill>
                <a:srgbClr val="0070C0"/>
              </a:solidFill>
              <a:latin typeface="Arial Black" panose="020B0A04020102020204" pitchFamily="34" charset="0"/>
            </a:endParaRPr>
          </a:p>
        </p:txBody>
      </p:sp>
      <p:sp>
        <p:nvSpPr>
          <p:cNvPr id="42" name="TextBox 41">
            <a:extLst>
              <a:ext uri="{FF2B5EF4-FFF2-40B4-BE49-F238E27FC236}">
                <a16:creationId xmlns:a16="http://schemas.microsoft.com/office/drawing/2014/main" id="{B45DC4BC-3289-4DF3-B37C-647507AB0C15}"/>
              </a:ext>
            </a:extLst>
          </p:cNvPr>
          <p:cNvSpPr txBox="1"/>
          <p:nvPr/>
        </p:nvSpPr>
        <p:spPr>
          <a:xfrm>
            <a:off x="85541" y="4274952"/>
            <a:ext cx="2110785" cy="2031325"/>
          </a:xfrm>
          <a:prstGeom prst="rect">
            <a:avLst/>
          </a:prstGeom>
          <a:noFill/>
        </p:spPr>
        <p:txBody>
          <a:bodyPr wrap="square" rtlCol="0">
            <a:spAutoFit/>
          </a:bodyPr>
          <a:lstStyle/>
          <a:p>
            <a:r>
              <a:rPr lang="en-GB" sz="1050" dirty="0">
                <a:effectLst/>
              </a:rPr>
              <a:t>A retrospective audit was undertaken using GUMCAD coding to identify sex worker (SW) attendances to the GUM department at Royal Bournemouth Hospital between 01/01/2019 and 31/01/2020. </a:t>
            </a:r>
          </a:p>
          <a:p>
            <a:endParaRPr lang="en-GB" sz="1050" dirty="0"/>
          </a:p>
          <a:p>
            <a:r>
              <a:rPr lang="en-GB" sz="1050" dirty="0">
                <a:effectLst/>
              </a:rPr>
              <a:t>Notes were reviewed to examine demographic characteristics, services provided and sexual health outcomes.</a:t>
            </a:r>
          </a:p>
        </p:txBody>
      </p:sp>
      <p:sp>
        <p:nvSpPr>
          <p:cNvPr id="44" name="TextBox 43">
            <a:extLst>
              <a:ext uri="{FF2B5EF4-FFF2-40B4-BE49-F238E27FC236}">
                <a16:creationId xmlns:a16="http://schemas.microsoft.com/office/drawing/2014/main" id="{A4EBAB9F-04D6-494D-B545-D053F7DC3027}"/>
              </a:ext>
            </a:extLst>
          </p:cNvPr>
          <p:cNvSpPr txBox="1"/>
          <p:nvPr/>
        </p:nvSpPr>
        <p:spPr>
          <a:xfrm>
            <a:off x="2397682" y="1958952"/>
            <a:ext cx="2254915" cy="261610"/>
          </a:xfrm>
          <a:prstGeom prst="rect">
            <a:avLst/>
          </a:prstGeom>
          <a:noFill/>
        </p:spPr>
        <p:txBody>
          <a:bodyPr wrap="square" rtlCol="0">
            <a:spAutoFit/>
          </a:bodyPr>
          <a:lstStyle/>
          <a:p>
            <a:r>
              <a:rPr lang="en-GB" sz="1100" dirty="0">
                <a:solidFill>
                  <a:srgbClr val="0070C0"/>
                </a:solidFill>
                <a:latin typeface="Arial Black" panose="020B0A04020102020204" pitchFamily="34" charset="0"/>
              </a:rPr>
              <a:t>Results</a:t>
            </a:r>
            <a:endParaRPr lang="en-GB" sz="1000" dirty="0">
              <a:solidFill>
                <a:srgbClr val="0070C0"/>
              </a:solidFill>
              <a:latin typeface="Arial Black" panose="020B0A04020102020204" pitchFamily="34" charset="0"/>
            </a:endParaRPr>
          </a:p>
        </p:txBody>
      </p:sp>
      <p:graphicFrame>
        <p:nvGraphicFramePr>
          <p:cNvPr id="46" name="Chart 45">
            <a:extLst>
              <a:ext uri="{FF2B5EF4-FFF2-40B4-BE49-F238E27FC236}">
                <a16:creationId xmlns:a16="http://schemas.microsoft.com/office/drawing/2014/main" id="{FE0A0486-66F3-4A70-97D5-AA4054249C20}"/>
              </a:ext>
            </a:extLst>
          </p:cNvPr>
          <p:cNvGraphicFramePr/>
          <p:nvPr>
            <p:extLst>
              <p:ext uri="{D42A27DB-BD31-4B8C-83A1-F6EECF244321}">
                <p14:modId xmlns:p14="http://schemas.microsoft.com/office/powerpoint/2010/main" val="1826121992"/>
              </p:ext>
            </p:extLst>
          </p:nvPr>
        </p:nvGraphicFramePr>
        <p:xfrm>
          <a:off x="6920488" y="2660979"/>
          <a:ext cx="3540248" cy="260237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8" name="Chart 47">
            <a:extLst>
              <a:ext uri="{FF2B5EF4-FFF2-40B4-BE49-F238E27FC236}">
                <a16:creationId xmlns:a16="http://schemas.microsoft.com/office/drawing/2014/main" id="{2618C691-6B5F-4054-A02F-64F21550653F}"/>
              </a:ext>
            </a:extLst>
          </p:cNvPr>
          <p:cNvGraphicFramePr/>
          <p:nvPr>
            <p:extLst>
              <p:ext uri="{D42A27DB-BD31-4B8C-83A1-F6EECF244321}">
                <p14:modId xmlns:p14="http://schemas.microsoft.com/office/powerpoint/2010/main" val="2690229901"/>
              </p:ext>
            </p:extLst>
          </p:nvPr>
        </p:nvGraphicFramePr>
        <p:xfrm>
          <a:off x="1735624" y="2243338"/>
          <a:ext cx="3124605" cy="299054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0" name="Chart 49">
            <a:extLst>
              <a:ext uri="{FF2B5EF4-FFF2-40B4-BE49-F238E27FC236}">
                <a16:creationId xmlns:a16="http://schemas.microsoft.com/office/drawing/2014/main" id="{74275643-1074-4C7A-AC18-5A068F4AB330}"/>
              </a:ext>
            </a:extLst>
          </p:cNvPr>
          <p:cNvGraphicFramePr/>
          <p:nvPr>
            <p:extLst>
              <p:ext uri="{D42A27DB-BD31-4B8C-83A1-F6EECF244321}">
                <p14:modId xmlns:p14="http://schemas.microsoft.com/office/powerpoint/2010/main" val="3702421555"/>
              </p:ext>
            </p:extLst>
          </p:nvPr>
        </p:nvGraphicFramePr>
        <p:xfrm>
          <a:off x="3783479" y="2765875"/>
          <a:ext cx="3160588" cy="256244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64" name="Chart 63">
            <a:extLst>
              <a:ext uri="{FF2B5EF4-FFF2-40B4-BE49-F238E27FC236}">
                <a16:creationId xmlns:a16="http://schemas.microsoft.com/office/drawing/2014/main" id="{6AD0E3C7-89D3-48D1-B06D-33D890A18137}"/>
              </a:ext>
            </a:extLst>
          </p:cNvPr>
          <p:cNvGraphicFramePr/>
          <p:nvPr>
            <p:extLst>
              <p:ext uri="{D42A27DB-BD31-4B8C-83A1-F6EECF244321}">
                <p14:modId xmlns:p14="http://schemas.microsoft.com/office/powerpoint/2010/main" val="191386966"/>
              </p:ext>
            </p:extLst>
          </p:nvPr>
        </p:nvGraphicFramePr>
        <p:xfrm>
          <a:off x="5515188" y="2444599"/>
          <a:ext cx="3363636" cy="2467138"/>
        </p:xfrm>
        <a:graphic>
          <a:graphicData uri="http://schemas.openxmlformats.org/drawingml/2006/chart">
            <c:chart xmlns:c="http://schemas.openxmlformats.org/drawingml/2006/chart" xmlns:r="http://schemas.openxmlformats.org/officeDocument/2006/relationships" r:id="rId8"/>
          </a:graphicData>
        </a:graphic>
      </p:graphicFrame>
      <p:sp>
        <p:nvSpPr>
          <p:cNvPr id="66" name="TextBox 65">
            <a:extLst>
              <a:ext uri="{FF2B5EF4-FFF2-40B4-BE49-F238E27FC236}">
                <a16:creationId xmlns:a16="http://schemas.microsoft.com/office/drawing/2014/main" id="{1C4E671B-CC83-4130-BF47-4F0686CFCEAB}"/>
              </a:ext>
            </a:extLst>
          </p:cNvPr>
          <p:cNvSpPr txBox="1"/>
          <p:nvPr/>
        </p:nvSpPr>
        <p:spPr>
          <a:xfrm>
            <a:off x="2233941" y="2187239"/>
            <a:ext cx="2032655" cy="215444"/>
          </a:xfrm>
          <a:prstGeom prst="rect">
            <a:avLst/>
          </a:prstGeom>
          <a:noFill/>
        </p:spPr>
        <p:txBody>
          <a:bodyPr wrap="square" rtlCol="0">
            <a:spAutoFit/>
          </a:bodyPr>
          <a:lstStyle/>
          <a:p>
            <a:pPr algn="ctr"/>
            <a:r>
              <a:rPr lang="en-GB" sz="800" b="1" dirty="0"/>
              <a:t>Fig.1 Attendance type</a:t>
            </a:r>
          </a:p>
        </p:txBody>
      </p:sp>
      <p:sp>
        <p:nvSpPr>
          <p:cNvPr id="68" name="TextBox 67">
            <a:extLst>
              <a:ext uri="{FF2B5EF4-FFF2-40B4-BE49-F238E27FC236}">
                <a16:creationId xmlns:a16="http://schemas.microsoft.com/office/drawing/2014/main" id="{4FC058D1-7FA9-4728-BAD9-1315FB5EC892}"/>
              </a:ext>
            </a:extLst>
          </p:cNvPr>
          <p:cNvSpPr txBox="1"/>
          <p:nvPr/>
        </p:nvSpPr>
        <p:spPr>
          <a:xfrm>
            <a:off x="4384289" y="2659920"/>
            <a:ext cx="2032655" cy="215444"/>
          </a:xfrm>
          <a:prstGeom prst="rect">
            <a:avLst/>
          </a:prstGeom>
          <a:noFill/>
        </p:spPr>
        <p:txBody>
          <a:bodyPr wrap="square" rtlCol="0">
            <a:spAutoFit/>
          </a:bodyPr>
          <a:lstStyle/>
          <a:p>
            <a:pPr algn="ctr"/>
            <a:r>
              <a:rPr lang="en-GB" sz="800" b="1" dirty="0"/>
              <a:t>Fig.2 Clinical presentation</a:t>
            </a:r>
          </a:p>
        </p:txBody>
      </p:sp>
      <p:sp>
        <p:nvSpPr>
          <p:cNvPr id="70" name="TextBox 69">
            <a:extLst>
              <a:ext uri="{FF2B5EF4-FFF2-40B4-BE49-F238E27FC236}">
                <a16:creationId xmlns:a16="http://schemas.microsoft.com/office/drawing/2014/main" id="{B2F6EBB7-E214-4BC3-B155-C50C6741D9BB}"/>
              </a:ext>
            </a:extLst>
          </p:cNvPr>
          <p:cNvSpPr txBox="1"/>
          <p:nvPr/>
        </p:nvSpPr>
        <p:spPr>
          <a:xfrm>
            <a:off x="6096000" y="2333145"/>
            <a:ext cx="2032655" cy="215444"/>
          </a:xfrm>
          <a:prstGeom prst="rect">
            <a:avLst/>
          </a:prstGeom>
          <a:noFill/>
        </p:spPr>
        <p:txBody>
          <a:bodyPr wrap="square" rtlCol="0">
            <a:spAutoFit/>
          </a:bodyPr>
          <a:lstStyle/>
          <a:p>
            <a:pPr algn="ctr"/>
            <a:r>
              <a:rPr lang="en-GB" sz="800" b="1" dirty="0"/>
              <a:t>Fig.3 Symptoms </a:t>
            </a:r>
          </a:p>
        </p:txBody>
      </p:sp>
      <p:sp>
        <p:nvSpPr>
          <p:cNvPr id="82" name="TextBox 81">
            <a:extLst>
              <a:ext uri="{FF2B5EF4-FFF2-40B4-BE49-F238E27FC236}">
                <a16:creationId xmlns:a16="http://schemas.microsoft.com/office/drawing/2014/main" id="{4A6530D6-CEF1-4CBD-BD4A-4F7FD8A3B3E6}"/>
              </a:ext>
            </a:extLst>
          </p:cNvPr>
          <p:cNvSpPr txBox="1"/>
          <p:nvPr/>
        </p:nvSpPr>
        <p:spPr>
          <a:xfrm>
            <a:off x="7610786" y="2619275"/>
            <a:ext cx="2032655" cy="215444"/>
          </a:xfrm>
          <a:prstGeom prst="rect">
            <a:avLst/>
          </a:prstGeom>
          <a:noFill/>
        </p:spPr>
        <p:txBody>
          <a:bodyPr wrap="square" rtlCol="0">
            <a:spAutoFit/>
          </a:bodyPr>
          <a:lstStyle/>
          <a:p>
            <a:pPr algn="ctr"/>
            <a:r>
              <a:rPr lang="en-GB" sz="800" b="1" dirty="0"/>
              <a:t>Fig.4 Services provided</a:t>
            </a:r>
          </a:p>
        </p:txBody>
      </p:sp>
      <p:sp>
        <p:nvSpPr>
          <p:cNvPr id="3" name="TextBox 2">
            <a:extLst>
              <a:ext uri="{FF2B5EF4-FFF2-40B4-BE49-F238E27FC236}">
                <a16:creationId xmlns:a16="http://schemas.microsoft.com/office/drawing/2014/main" id="{8C9267A7-4464-4366-B7F4-5EBABE5F3B3F}"/>
              </a:ext>
            </a:extLst>
          </p:cNvPr>
          <p:cNvSpPr txBox="1"/>
          <p:nvPr/>
        </p:nvSpPr>
        <p:spPr>
          <a:xfrm>
            <a:off x="2171063" y="5182356"/>
            <a:ext cx="2329898" cy="1223412"/>
          </a:xfrm>
          <a:prstGeom prst="rect">
            <a:avLst/>
          </a:prstGeom>
          <a:noFill/>
        </p:spPr>
        <p:txBody>
          <a:bodyPr wrap="square" rtlCol="0">
            <a:spAutoFit/>
          </a:bodyPr>
          <a:lstStyle/>
          <a:p>
            <a:pPr algn="ctr"/>
            <a:r>
              <a:rPr lang="en-GB" sz="1050" dirty="0">
                <a:effectLst/>
                <a:latin typeface="Calibri" panose="020F0502020204030204" pitchFamily="34" charset="0"/>
                <a:ea typeface="Calibri" panose="020F0502020204030204" pitchFamily="34" charset="0"/>
                <a:cs typeface="Times New Roman" panose="02020603050405020304" pitchFamily="18" charset="0"/>
              </a:rPr>
              <a:t>16 SWs were identified. 19% (3/16) were new patients [Fig.1]. </a:t>
            </a:r>
          </a:p>
          <a:p>
            <a:pPr algn="ctr"/>
            <a:r>
              <a:rPr lang="en-GB" sz="1050" dirty="0">
                <a:effectLst/>
              </a:rPr>
              <a:t>All were female; the average age was 34 years (range 20-60 years).  69% (11/16) were heterosexual, 25% (4/16) bisexual and 6% (1/16) pansexual. </a:t>
            </a:r>
          </a:p>
          <a:p>
            <a:endParaRPr lang="en-GB" sz="1050" dirty="0"/>
          </a:p>
        </p:txBody>
      </p:sp>
      <p:sp>
        <p:nvSpPr>
          <p:cNvPr id="6" name="TextBox 5">
            <a:extLst>
              <a:ext uri="{FF2B5EF4-FFF2-40B4-BE49-F238E27FC236}">
                <a16:creationId xmlns:a16="http://schemas.microsoft.com/office/drawing/2014/main" id="{E0FF5D20-B6EC-4158-BAAE-997F7D36551A}"/>
              </a:ext>
            </a:extLst>
          </p:cNvPr>
          <p:cNvSpPr txBox="1"/>
          <p:nvPr/>
        </p:nvSpPr>
        <p:spPr>
          <a:xfrm>
            <a:off x="4446561" y="5297016"/>
            <a:ext cx="3094213" cy="1177245"/>
          </a:xfrm>
          <a:prstGeom prst="rect">
            <a:avLst/>
          </a:prstGeom>
          <a:noFill/>
        </p:spPr>
        <p:txBody>
          <a:bodyPr wrap="square" rtlCol="0">
            <a:spAutoFit/>
          </a:bodyPr>
          <a:lstStyle/>
          <a:p>
            <a:pPr algn="ctr"/>
            <a:r>
              <a:rPr lang="en-GB" sz="1050" dirty="0">
                <a:effectLst/>
              </a:rPr>
              <a:t>44% (7/16) </a:t>
            </a:r>
            <a:r>
              <a:rPr lang="en-GB" sz="1050" dirty="0"/>
              <a:t>had symptoms [Fig.2]</a:t>
            </a:r>
            <a:r>
              <a:rPr lang="en-GB" sz="1050" dirty="0">
                <a:effectLst/>
              </a:rPr>
              <a:t>: genital sores (43%), warts (14%) genital pain (14%), discharge  and rectal discomfort (14%) [Fig 3].</a:t>
            </a:r>
          </a:p>
          <a:p>
            <a:pPr algn="ctr"/>
            <a:r>
              <a:rPr lang="en-GB" sz="1050" dirty="0">
                <a:effectLst/>
              </a:rPr>
              <a:t> 13% (2/16) attended following a sexual assault and 6% (1/16) as a contact of an infection [Fig.2]. </a:t>
            </a:r>
          </a:p>
          <a:p>
            <a:endParaRPr lang="en-GB" dirty="0"/>
          </a:p>
        </p:txBody>
      </p:sp>
      <p:sp>
        <p:nvSpPr>
          <p:cNvPr id="7" name="TextBox 6">
            <a:extLst>
              <a:ext uri="{FF2B5EF4-FFF2-40B4-BE49-F238E27FC236}">
                <a16:creationId xmlns:a16="http://schemas.microsoft.com/office/drawing/2014/main" id="{60837D7A-73D5-431D-8AF0-FCA8A61171AA}"/>
              </a:ext>
            </a:extLst>
          </p:cNvPr>
          <p:cNvSpPr txBox="1"/>
          <p:nvPr/>
        </p:nvSpPr>
        <p:spPr>
          <a:xfrm>
            <a:off x="7586694" y="5182356"/>
            <a:ext cx="2003699" cy="1500411"/>
          </a:xfrm>
          <a:prstGeom prst="rect">
            <a:avLst/>
          </a:prstGeom>
          <a:noFill/>
        </p:spPr>
        <p:txBody>
          <a:bodyPr wrap="square" rtlCol="0">
            <a:spAutoFit/>
          </a:bodyPr>
          <a:lstStyle/>
          <a:p>
            <a:pPr algn="ctr"/>
            <a:r>
              <a:rPr lang="en-GB" sz="1050" dirty="0">
                <a:effectLst/>
              </a:rPr>
              <a:t>All patients undertook routine sexual health testing[Fig.4]. </a:t>
            </a:r>
          </a:p>
          <a:p>
            <a:pPr algn="ctr"/>
            <a:r>
              <a:rPr lang="en-GB" sz="1050" dirty="0">
                <a:effectLst/>
              </a:rPr>
              <a:t>19% (3/16) received screening at extra genital sites for chlamydia and gonorrhoea.  No further treatment was required for any of the attendees.</a:t>
            </a:r>
          </a:p>
          <a:p>
            <a:endParaRPr lang="en-GB" dirty="0"/>
          </a:p>
        </p:txBody>
      </p:sp>
      <p:sp>
        <p:nvSpPr>
          <p:cNvPr id="10" name="TextBox 9">
            <a:extLst>
              <a:ext uri="{FF2B5EF4-FFF2-40B4-BE49-F238E27FC236}">
                <a16:creationId xmlns:a16="http://schemas.microsoft.com/office/drawing/2014/main" id="{4DD67EFA-1C64-4E16-B518-F2F72140F55D}"/>
              </a:ext>
            </a:extLst>
          </p:cNvPr>
          <p:cNvSpPr txBox="1"/>
          <p:nvPr/>
        </p:nvSpPr>
        <p:spPr>
          <a:xfrm>
            <a:off x="9888346" y="1074665"/>
            <a:ext cx="2254915" cy="261610"/>
          </a:xfrm>
          <a:prstGeom prst="rect">
            <a:avLst/>
          </a:prstGeom>
          <a:noFill/>
        </p:spPr>
        <p:txBody>
          <a:bodyPr wrap="square" rtlCol="0">
            <a:spAutoFit/>
          </a:bodyPr>
          <a:lstStyle/>
          <a:p>
            <a:r>
              <a:rPr lang="en-GB" sz="1100" dirty="0">
                <a:solidFill>
                  <a:srgbClr val="0070C0"/>
                </a:solidFill>
                <a:latin typeface="Arial Black" panose="020B0A04020102020204" pitchFamily="34" charset="0"/>
              </a:rPr>
              <a:t>Discussion</a:t>
            </a:r>
            <a:endParaRPr lang="en-GB" sz="1000" dirty="0">
              <a:solidFill>
                <a:srgbClr val="0070C0"/>
              </a:solidFill>
              <a:latin typeface="Arial Black" panose="020B0A04020102020204" pitchFamily="34" charset="0"/>
            </a:endParaRPr>
          </a:p>
        </p:txBody>
      </p:sp>
      <p:sp>
        <p:nvSpPr>
          <p:cNvPr id="11" name="TextBox 10">
            <a:extLst>
              <a:ext uri="{FF2B5EF4-FFF2-40B4-BE49-F238E27FC236}">
                <a16:creationId xmlns:a16="http://schemas.microsoft.com/office/drawing/2014/main" id="{5B421A4F-C99E-45C2-BA78-25D5E35C3267}"/>
              </a:ext>
            </a:extLst>
          </p:cNvPr>
          <p:cNvSpPr txBox="1"/>
          <p:nvPr/>
        </p:nvSpPr>
        <p:spPr>
          <a:xfrm>
            <a:off x="9891856" y="1293299"/>
            <a:ext cx="2180241" cy="5055230"/>
          </a:xfrm>
          <a:prstGeom prst="rect">
            <a:avLst/>
          </a:prstGeom>
          <a:noFill/>
        </p:spPr>
        <p:txBody>
          <a:bodyPr wrap="square" rtlCol="0">
            <a:spAutoFit/>
          </a:bodyPr>
          <a:lstStyle/>
          <a:p>
            <a:r>
              <a:rPr lang="en-GB" sz="1050" dirty="0">
                <a:effectLst/>
              </a:rPr>
              <a:t>SW’s accessing sexual health services generally required more complex services outside the scope of asymptomatic home testing. </a:t>
            </a:r>
          </a:p>
          <a:p>
            <a:endParaRPr lang="en-GB" sz="1050" dirty="0">
              <a:effectLst/>
            </a:endParaRPr>
          </a:p>
          <a:p>
            <a:r>
              <a:rPr lang="en-GB" sz="1050" dirty="0">
                <a:effectLst/>
              </a:rPr>
              <a:t>MSW’s were under represented in clinical attendances. Further research exploring broader experiences of men selling sex for money (MSSM) is planned to address barriers and encourage in-service disclosure of sex work and assist in the development of meaningful interventions to improve sexual health outcomes. </a:t>
            </a:r>
          </a:p>
          <a:p>
            <a:endParaRPr lang="en-GB" sz="1050" dirty="0"/>
          </a:p>
          <a:p>
            <a:r>
              <a:rPr lang="en-GB" sz="1050" dirty="0">
                <a:effectLst/>
                <a:latin typeface="Calibri" panose="020F0502020204030204" pitchFamily="34" charset="0"/>
                <a:ea typeface="Calibri" panose="020F0502020204030204" pitchFamily="34" charset="0"/>
                <a:cs typeface="Times New Roman" panose="02020603050405020304" pitchFamily="18" charset="0"/>
              </a:rPr>
              <a:t>A systematic review examining the evidence for which psychosocial interventions improve the wellbeing of sex workers in resource rich countries is currently under publication (Turner &amp; Meyrick, 2021).</a:t>
            </a:r>
            <a:endParaRPr lang="en-GB" sz="1050" dirty="0"/>
          </a:p>
          <a:p>
            <a:endParaRPr lang="en-GB" sz="1050" dirty="0">
              <a:effectLst/>
            </a:endParaRPr>
          </a:p>
          <a:p>
            <a:r>
              <a:rPr lang="en-GB" sz="1050" dirty="0">
                <a:effectLst/>
              </a:rPr>
              <a:t>Additional training materials around ascertaining SW status in a consistent and non-judgemental way could enhance the quality of data collected.</a:t>
            </a:r>
          </a:p>
          <a:p>
            <a:endParaRPr lang="en-GB" dirty="0"/>
          </a:p>
        </p:txBody>
      </p:sp>
      <p:sp>
        <p:nvSpPr>
          <p:cNvPr id="13" name="TextBox 12">
            <a:extLst>
              <a:ext uri="{FF2B5EF4-FFF2-40B4-BE49-F238E27FC236}">
                <a16:creationId xmlns:a16="http://schemas.microsoft.com/office/drawing/2014/main" id="{BE0B4230-C0B2-43AF-9F32-03F038EC0408}"/>
              </a:ext>
            </a:extLst>
          </p:cNvPr>
          <p:cNvSpPr txBox="1"/>
          <p:nvPr/>
        </p:nvSpPr>
        <p:spPr>
          <a:xfrm>
            <a:off x="3140948" y="230633"/>
            <a:ext cx="1937960" cy="353943"/>
          </a:xfrm>
          <a:prstGeom prst="rect">
            <a:avLst/>
          </a:prstGeom>
          <a:noFill/>
        </p:spPr>
        <p:txBody>
          <a:bodyPr wrap="square" rtlCol="0">
            <a:spAutoFit/>
          </a:bodyPr>
          <a:lstStyle/>
          <a:p>
            <a:r>
              <a:rPr lang="en-GB" sz="1700" dirty="0">
                <a:solidFill>
                  <a:srgbClr val="002060"/>
                </a:solidFill>
                <a:latin typeface="Arial Black" panose="020B0A04020102020204" pitchFamily="34" charset="0"/>
              </a:rPr>
              <a:t>A MATTER OF</a:t>
            </a:r>
          </a:p>
        </p:txBody>
      </p:sp>
      <p:sp>
        <p:nvSpPr>
          <p:cNvPr id="12" name="TextBox 11">
            <a:extLst>
              <a:ext uri="{FF2B5EF4-FFF2-40B4-BE49-F238E27FC236}">
                <a16:creationId xmlns:a16="http://schemas.microsoft.com/office/drawing/2014/main" id="{7C00C618-8DD4-408D-9290-043142D4009D}"/>
              </a:ext>
            </a:extLst>
          </p:cNvPr>
          <p:cNvSpPr txBox="1"/>
          <p:nvPr/>
        </p:nvSpPr>
        <p:spPr>
          <a:xfrm>
            <a:off x="2453210" y="2652640"/>
            <a:ext cx="816397" cy="553998"/>
          </a:xfrm>
          <a:prstGeom prst="rect">
            <a:avLst/>
          </a:prstGeom>
          <a:noFill/>
        </p:spPr>
        <p:txBody>
          <a:bodyPr wrap="square" rtlCol="0">
            <a:spAutoFit/>
          </a:bodyPr>
          <a:lstStyle/>
          <a:p>
            <a:pPr algn="ctr"/>
            <a:r>
              <a:rPr lang="en-GB" sz="1000" dirty="0">
                <a:solidFill>
                  <a:schemeClr val="bg1"/>
                </a:solidFill>
              </a:rPr>
              <a:t>81% Rebook attendance </a:t>
            </a:r>
          </a:p>
        </p:txBody>
      </p:sp>
      <p:sp>
        <p:nvSpPr>
          <p:cNvPr id="15" name="TextBox 14">
            <a:extLst>
              <a:ext uri="{FF2B5EF4-FFF2-40B4-BE49-F238E27FC236}">
                <a16:creationId xmlns:a16="http://schemas.microsoft.com/office/drawing/2014/main" id="{F71B17CE-2237-4B02-93B2-036D0929602F}"/>
              </a:ext>
            </a:extLst>
          </p:cNvPr>
          <p:cNvSpPr txBox="1"/>
          <p:nvPr/>
        </p:nvSpPr>
        <p:spPr>
          <a:xfrm>
            <a:off x="3369630" y="2648366"/>
            <a:ext cx="643744" cy="577081"/>
          </a:xfrm>
          <a:prstGeom prst="rect">
            <a:avLst/>
          </a:prstGeom>
          <a:noFill/>
        </p:spPr>
        <p:txBody>
          <a:bodyPr wrap="square" rtlCol="0">
            <a:spAutoFit/>
          </a:bodyPr>
          <a:lstStyle/>
          <a:p>
            <a:pPr algn="ctr"/>
            <a:r>
              <a:rPr lang="en-GB" sz="1050" dirty="0">
                <a:solidFill>
                  <a:schemeClr val="bg1"/>
                </a:solidFill>
              </a:rPr>
              <a:t>19% </a:t>
            </a:r>
            <a:r>
              <a:rPr lang="en-GB" sz="1000" dirty="0">
                <a:solidFill>
                  <a:schemeClr val="bg1"/>
                </a:solidFill>
              </a:rPr>
              <a:t>New</a:t>
            </a:r>
            <a:r>
              <a:rPr lang="en-GB" sz="1050" dirty="0">
                <a:solidFill>
                  <a:schemeClr val="bg1"/>
                </a:solidFill>
              </a:rPr>
              <a:t> patient</a:t>
            </a:r>
          </a:p>
        </p:txBody>
      </p:sp>
      <p:sp>
        <p:nvSpPr>
          <p:cNvPr id="16" name="TextBox 15">
            <a:extLst>
              <a:ext uri="{FF2B5EF4-FFF2-40B4-BE49-F238E27FC236}">
                <a16:creationId xmlns:a16="http://schemas.microsoft.com/office/drawing/2014/main" id="{230C4C39-C7A1-4D4B-9504-0A10BC2F5F24}"/>
              </a:ext>
            </a:extLst>
          </p:cNvPr>
          <p:cNvSpPr txBox="1"/>
          <p:nvPr/>
        </p:nvSpPr>
        <p:spPr>
          <a:xfrm>
            <a:off x="4486440" y="4271735"/>
            <a:ext cx="643744" cy="415498"/>
          </a:xfrm>
          <a:prstGeom prst="rect">
            <a:avLst/>
          </a:prstGeom>
          <a:noFill/>
        </p:spPr>
        <p:txBody>
          <a:bodyPr wrap="square" rtlCol="0">
            <a:spAutoFit/>
          </a:bodyPr>
          <a:lstStyle/>
          <a:p>
            <a:pPr algn="ctr"/>
            <a:r>
              <a:rPr lang="en-GB" sz="1050" dirty="0">
                <a:solidFill>
                  <a:schemeClr val="bg1"/>
                </a:solidFill>
              </a:rPr>
              <a:t>38% </a:t>
            </a:r>
            <a:r>
              <a:rPr lang="en-GB" sz="1000" dirty="0" err="1">
                <a:solidFill>
                  <a:schemeClr val="bg1"/>
                </a:solidFill>
              </a:rPr>
              <a:t>Asymp</a:t>
            </a:r>
            <a:endParaRPr lang="en-GB" sz="1050" dirty="0">
              <a:solidFill>
                <a:schemeClr val="bg1"/>
              </a:solidFill>
            </a:endParaRPr>
          </a:p>
        </p:txBody>
      </p:sp>
      <p:sp>
        <p:nvSpPr>
          <p:cNvPr id="17" name="TextBox 16">
            <a:extLst>
              <a:ext uri="{FF2B5EF4-FFF2-40B4-BE49-F238E27FC236}">
                <a16:creationId xmlns:a16="http://schemas.microsoft.com/office/drawing/2014/main" id="{ABFA7372-B45E-491F-86DE-1B1A75C20B52}"/>
              </a:ext>
            </a:extLst>
          </p:cNvPr>
          <p:cNvSpPr txBox="1"/>
          <p:nvPr/>
        </p:nvSpPr>
        <p:spPr>
          <a:xfrm>
            <a:off x="5374617" y="3787579"/>
            <a:ext cx="787751" cy="415498"/>
          </a:xfrm>
          <a:prstGeom prst="rect">
            <a:avLst/>
          </a:prstGeom>
          <a:noFill/>
        </p:spPr>
        <p:txBody>
          <a:bodyPr wrap="square" rtlCol="0">
            <a:spAutoFit/>
          </a:bodyPr>
          <a:lstStyle/>
          <a:p>
            <a:pPr algn="ctr"/>
            <a:r>
              <a:rPr lang="en-GB" sz="1050" dirty="0">
                <a:solidFill>
                  <a:schemeClr val="bg1"/>
                </a:solidFill>
              </a:rPr>
              <a:t>44% Symptoms</a:t>
            </a:r>
          </a:p>
        </p:txBody>
      </p:sp>
      <p:sp>
        <p:nvSpPr>
          <p:cNvPr id="18" name="TextBox 17">
            <a:extLst>
              <a:ext uri="{FF2B5EF4-FFF2-40B4-BE49-F238E27FC236}">
                <a16:creationId xmlns:a16="http://schemas.microsoft.com/office/drawing/2014/main" id="{B34C4661-0FA3-4098-9ED7-C019A2C469E4}"/>
              </a:ext>
            </a:extLst>
          </p:cNvPr>
          <p:cNvSpPr txBox="1"/>
          <p:nvPr/>
        </p:nvSpPr>
        <p:spPr>
          <a:xfrm>
            <a:off x="4359237" y="3277043"/>
            <a:ext cx="787751" cy="415498"/>
          </a:xfrm>
          <a:prstGeom prst="rect">
            <a:avLst/>
          </a:prstGeom>
          <a:noFill/>
        </p:spPr>
        <p:txBody>
          <a:bodyPr wrap="square" rtlCol="0">
            <a:spAutoFit/>
          </a:bodyPr>
          <a:lstStyle/>
          <a:p>
            <a:pPr algn="ctr"/>
            <a:r>
              <a:rPr lang="en-GB" sz="1050" dirty="0">
                <a:solidFill>
                  <a:schemeClr val="bg1"/>
                </a:solidFill>
              </a:rPr>
              <a:t>13%</a:t>
            </a:r>
          </a:p>
          <a:p>
            <a:pPr algn="ctr"/>
            <a:r>
              <a:rPr lang="en-GB" sz="1050" dirty="0">
                <a:solidFill>
                  <a:schemeClr val="bg1"/>
                </a:solidFill>
              </a:rPr>
              <a:t>SA</a:t>
            </a:r>
          </a:p>
        </p:txBody>
      </p:sp>
      <p:sp>
        <p:nvSpPr>
          <p:cNvPr id="19" name="TextBox 18">
            <a:extLst>
              <a:ext uri="{FF2B5EF4-FFF2-40B4-BE49-F238E27FC236}">
                <a16:creationId xmlns:a16="http://schemas.microsoft.com/office/drawing/2014/main" id="{F3D2BC0D-8025-4EBC-AA36-2A838A1A7000}"/>
              </a:ext>
            </a:extLst>
          </p:cNvPr>
          <p:cNvSpPr txBox="1"/>
          <p:nvPr/>
        </p:nvSpPr>
        <p:spPr>
          <a:xfrm>
            <a:off x="4803658" y="2948197"/>
            <a:ext cx="787751" cy="415498"/>
          </a:xfrm>
          <a:prstGeom prst="rect">
            <a:avLst/>
          </a:prstGeom>
          <a:noFill/>
        </p:spPr>
        <p:txBody>
          <a:bodyPr wrap="square" rtlCol="0">
            <a:spAutoFit/>
          </a:bodyPr>
          <a:lstStyle/>
          <a:p>
            <a:pPr algn="ctr"/>
            <a:r>
              <a:rPr lang="en-GB" sz="1050" dirty="0">
                <a:solidFill>
                  <a:schemeClr val="bg1"/>
                </a:solidFill>
              </a:rPr>
              <a:t>16%</a:t>
            </a:r>
          </a:p>
          <a:p>
            <a:pPr algn="ctr"/>
            <a:r>
              <a:rPr lang="en-GB" sz="1000" dirty="0" err="1">
                <a:solidFill>
                  <a:schemeClr val="bg1"/>
                </a:solidFill>
              </a:rPr>
              <a:t>Epid</a:t>
            </a:r>
            <a:endParaRPr lang="en-GB" sz="1050" dirty="0">
              <a:solidFill>
                <a:schemeClr val="bg1"/>
              </a:solidFill>
            </a:endParaRPr>
          </a:p>
        </p:txBody>
      </p:sp>
      <p:sp>
        <p:nvSpPr>
          <p:cNvPr id="20" name="TextBox 19">
            <a:extLst>
              <a:ext uri="{FF2B5EF4-FFF2-40B4-BE49-F238E27FC236}">
                <a16:creationId xmlns:a16="http://schemas.microsoft.com/office/drawing/2014/main" id="{569D5016-0541-41B2-A0BB-63DDE5C30A2B}"/>
              </a:ext>
            </a:extLst>
          </p:cNvPr>
          <p:cNvSpPr txBox="1"/>
          <p:nvPr/>
        </p:nvSpPr>
        <p:spPr>
          <a:xfrm>
            <a:off x="7566404" y="3353806"/>
            <a:ext cx="513352" cy="415498"/>
          </a:xfrm>
          <a:prstGeom prst="rect">
            <a:avLst/>
          </a:prstGeom>
          <a:noFill/>
        </p:spPr>
        <p:txBody>
          <a:bodyPr wrap="square" rtlCol="0">
            <a:spAutoFit/>
          </a:bodyPr>
          <a:lstStyle/>
          <a:p>
            <a:pPr algn="ctr"/>
            <a:r>
              <a:rPr lang="en-GB" sz="1000" dirty="0">
                <a:solidFill>
                  <a:schemeClr val="bg1"/>
                </a:solidFill>
              </a:rPr>
              <a:t>43% Sores</a:t>
            </a:r>
          </a:p>
        </p:txBody>
      </p:sp>
      <p:sp>
        <p:nvSpPr>
          <p:cNvPr id="21" name="TextBox 20">
            <a:extLst>
              <a:ext uri="{FF2B5EF4-FFF2-40B4-BE49-F238E27FC236}">
                <a16:creationId xmlns:a16="http://schemas.microsoft.com/office/drawing/2014/main" id="{F5B76D70-66C9-4913-9AE5-4FAFE807BA1D}"/>
              </a:ext>
            </a:extLst>
          </p:cNvPr>
          <p:cNvSpPr txBox="1"/>
          <p:nvPr/>
        </p:nvSpPr>
        <p:spPr>
          <a:xfrm>
            <a:off x="6460704" y="2717904"/>
            <a:ext cx="787750" cy="400110"/>
          </a:xfrm>
          <a:prstGeom prst="rect">
            <a:avLst/>
          </a:prstGeom>
          <a:noFill/>
        </p:spPr>
        <p:txBody>
          <a:bodyPr wrap="square" rtlCol="0">
            <a:spAutoFit/>
          </a:bodyPr>
          <a:lstStyle/>
          <a:p>
            <a:pPr algn="ctr"/>
            <a:r>
              <a:rPr lang="en-GB" sz="1000" dirty="0">
                <a:solidFill>
                  <a:schemeClr val="bg1"/>
                </a:solidFill>
              </a:rPr>
              <a:t>14% Discomfort</a:t>
            </a:r>
          </a:p>
        </p:txBody>
      </p:sp>
      <p:sp>
        <p:nvSpPr>
          <p:cNvPr id="22" name="TextBox 21">
            <a:extLst>
              <a:ext uri="{FF2B5EF4-FFF2-40B4-BE49-F238E27FC236}">
                <a16:creationId xmlns:a16="http://schemas.microsoft.com/office/drawing/2014/main" id="{FBB22A78-35AD-443C-8197-EA53694B93D8}"/>
              </a:ext>
            </a:extLst>
          </p:cNvPr>
          <p:cNvSpPr txBox="1"/>
          <p:nvPr/>
        </p:nvSpPr>
        <p:spPr>
          <a:xfrm>
            <a:off x="6086767" y="3353806"/>
            <a:ext cx="750643" cy="400110"/>
          </a:xfrm>
          <a:prstGeom prst="rect">
            <a:avLst/>
          </a:prstGeom>
          <a:noFill/>
        </p:spPr>
        <p:txBody>
          <a:bodyPr wrap="square" rtlCol="0">
            <a:spAutoFit/>
          </a:bodyPr>
          <a:lstStyle/>
          <a:p>
            <a:pPr algn="ctr"/>
            <a:r>
              <a:rPr lang="en-GB" sz="1000" dirty="0">
                <a:solidFill>
                  <a:schemeClr val="bg1"/>
                </a:solidFill>
              </a:rPr>
              <a:t>14% Discharge</a:t>
            </a:r>
          </a:p>
        </p:txBody>
      </p:sp>
      <p:sp>
        <p:nvSpPr>
          <p:cNvPr id="23" name="TextBox 22">
            <a:extLst>
              <a:ext uri="{FF2B5EF4-FFF2-40B4-BE49-F238E27FC236}">
                <a16:creationId xmlns:a16="http://schemas.microsoft.com/office/drawing/2014/main" id="{0DE2CD77-4D4E-4675-951E-C498856C0C8D}"/>
              </a:ext>
            </a:extLst>
          </p:cNvPr>
          <p:cNvSpPr txBox="1"/>
          <p:nvPr/>
        </p:nvSpPr>
        <p:spPr>
          <a:xfrm>
            <a:off x="6378036" y="3963778"/>
            <a:ext cx="516207" cy="400110"/>
          </a:xfrm>
          <a:prstGeom prst="rect">
            <a:avLst/>
          </a:prstGeom>
          <a:noFill/>
        </p:spPr>
        <p:txBody>
          <a:bodyPr wrap="square" rtlCol="0">
            <a:spAutoFit/>
          </a:bodyPr>
          <a:lstStyle/>
          <a:p>
            <a:pPr algn="ctr"/>
            <a:r>
              <a:rPr lang="en-GB" sz="1000" dirty="0">
                <a:solidFill>
                  <a:schemeClr val="bg1"/>
                </a:solidFill>
              </a:rPr>
              <a:t>14% Pain</a:t>
            </a:r>
          </a:p>
        </p:txBody>
      </p:sp>
      <p:sp>
        <p:nvSpPr>
          <p:cNvPr id="24" name="TextBox 23">
            <a:extLst>
              <a:ext uri="{FF2B5EF4-FFF2-40B4-BE49-F238E27FC236}">
                <a16:creationId xmlns:a16="http://schemas.microsoft.com/office/drawing/2014/main" id="{653EC8BB-4DFB-4408-9213-4C033A6126A1}"/>
              </a:ext>
            </a:extLst>
          </p:cNvPr>
          <p:cNvSpPr txBox="1"/>
          <p:nvPr/>
        </p:nvSpPr>
        <p:spPr>
          <a:xfrm>
            <a:off x="6874568" y="4203077"/>
            <a:ext cx="626098" cy="400110"/>
          </a:xfrm>
          <a:prstGeom prst="rect">
            <a:avLst/>
          </a:prstGeom>
          <a:noFill/>
        </p:spPr>
        <p:txBody>
          <a:bodyPr wrap="square" rtlCol="0">
            <a:spAutoFit/>
          </a:bodyPr>
          <a:lstStyle/>
          <a:p>
            <a:pPr algn="ctr"/>
            <a:r>
              <a:rPr lang="en-GB" sz="1000" dirty="0">
                <a:solidFill>
                  <a:schemeClr val="bg1"/>
                </a:solidFill>
              </a:rPr>
              <a:t>14% Warts</a:t>
            </a:r>
          </a:p>
        </p:txBody>
      </p:sp>
      <p:sp>
        <p:nvSpPr>
          <p:cNvPr id="25" name="TextBox 24">
            <a:extLst>
              <a:ext uri="{FF2B5EF4-FFF2-40B4-BE49-F238E27FC236}">
                <a16:creationId xmlns:a16="http://schemas.microsoft.com/office/drawing/2014/main" id="{7D7B4AA1-CBBF-44C5-8AE8-6EA3BFC3777B}"/>
              </a:ext>
            </a:extLst>
          </p:cNvPr>
          <p:cNvSpPr txBox="1"/>
          <p:nvPr/>
        </p:nvSpPr>
        <p:spPr>
          <a:xfrm>
            <a:off x="8653640" y="3055621"/>
            <a:ext cx="877309" cy="577081"/>
          </a:xfrm>
          <a:prstGeom prst="rect">
            <a:avLst/>
          </a:prstGeom>
          <a:noFill/>
        </p:spPr>
        <p:txBody>
          <a:bodyPr wrap="square" rtlCol="0">
            <a:spAutoFit/>
          </a:bodyPr>
          <a:lstStyle/>
          <a:p>
            <a:pPr algn="ctr"/>
            <a:r>
              <a:rPr lang="en-GB" sz="1050" dirty="0">
                <a:solidFill>
                  <a:schemeClr val="bg1"/>
                </a:solidFill>
              </a:rPr>
              <a:t>19% screening at extra sites</a:t>
            </a:r>
          </a:p>
        </p:txBody>
      </p:sp>
      <p:sp>
        <p:nvSpPr>
          <p:cNvPr id="26" name="TextBox 25">
            <a:extLst>
              <a:ext uri="{FF2B5EF4-FFF2-40B4-BE49-F238E27FC236}">
                <a16:creationId xmlns:a16="http://schemas.microsoft.com/office/drawing/2014/main" id="{348B931F-05D5-4A9F-AFF6-A8C43572173B}"/>
              </a:ext>
            </a:extLst>
          </p:cNvPr>
          <p:cNvSpPr txBox="1"/>
          <p:nvPr/>
        </p:nvSpPr>
        <p:spPr>
          <a:xfrm>
            <a:off x="8803797" y="3906554"/>
            <a:ext cx="752011" cy="577081"/>
          </a:xfrm>
          <a:prstGeom prst="rect">
            <a:avLst/>
          </a:prstGeom>
          <a:noFill/>
        </p:spPr>
        <p:txBody>
          <a:bodyPr wrap="square" rtlCol="0">
            <a:spAutoFit/>
          </a:bodyPr>
          <a:lstStyle/>
          <a:p>
            <a:pPr algn="ctr"/>
            <a:r>
              <a:rPr lang="en-GB" sz="1050" dirty="0">
                <a:solidFill>
                  <a:schemeClr val="bg1"/>
                </a:solidFill>
              </a:rPr>
              <a:t>81% Routine screening</a:t>
            </a:r>
          </a:p>
        </p:txBody>
      </p:sp>
    </p:spTree>
    <p:extLst>
      <p:ext uri="{BB962C8B-B14F-4D97-AF65-F5344CB8AC3E}">
        <p14:creationId xmlns:p14="http://schemas.microsoft.com/office/powerpoint/2010/main" val="108907195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Design">
      <a:dk1>
        <a:srgbClr val="000000"/>
      </a:dk1>
      <a:lt1>
        <a:srgbClr val="FFFFFF"/>
      </a:lt1>
      <a:dk2>
        <a:srgbClr val="A7A7A7"/>
      </a:dk2>
      <a:lt2>
        <a:srgbClr val="535353"/>
      </a:lt2>
      <a:accent1>
        <a:srgbClr val="0365C0"/>
      </a:accent1>
      <a:accent2>
        <a:srgbClr val="00882B"/>
      </a:accent2>
      <a:accent3>
        <a:srgbClr val="8F8F8F"/>
      </a:accent3>
      <a:accent4>
        <a:srgbClr val="707070"/>
      </a:accent4>
      <a:accent5>
        <a:srgbClr val="AAB8DC"/>
      </a:accent5>
      <a:accent6>
        <a:srgbClr val="007B26"/>
      </a:accent6>
      <a:hlink>
        <a:srgbClr val="0000FF"/>
      </a:hlink>
      <a:folHlink>
        <a:srgbClr val="FF00FF"/>
      </a:folHlink>
    </a:clrScheme>
    <a:fontScheme name="Office-Design">
      <a:majorFont>
        <a:latin typeface="Arial"/>
        <a:ea typeface="Arial"/>
        <a:cs typeface="Arial"/>
      </a:majorFont>
      <a:minorFont>
        <a:latin typeface="Arial"/>
        <a:ea typeface="Arial"/>
        <a:cs typeface="Arial"/>
      </a:minorFont>
    </a:fontScheme>
    <a:fmtScheme name="Office-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25400" dist="12700" dir="5400000" rotWithShape="0">
            <a:srgbClr val="000000">
              <a:alpha val="50000"/>
            </a:srgbClr>
          </a:outerShdw>
        </a:effectLst>
        <a:sp3d/>
      </a:spPr>
      <a:bodyPr rot="0" spcFirstLastPara="1" vertOverflow="overflow" horzOverflow="overflow" vert="horz" wrap="square" lIns="35717" tIns="35717" rIns="35717" bIns="35717" numCol="1" spcCol="38100" rtlCol="0" anchor="ctr">
        <a:spAutoFit/>
      </a:bodyPr>
      <a:lstStyle>
        <a:defPPr marL="0" marR="0" indent="0" algn="ctr" defTabSz="1168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ctr" defTabSz="1168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2F864174C1F674B9559266916A1AC5D" ma:contentTypeVersion="0" ma:contentTypeDescription="Ein neues Dokument erstellen." ma:contentTypeScope="" ma:versionID="3bfd71cf95f27cc02fb33c1ec4527723">
  <xsd:schema xmlns:xsd="http://www.w3.org/2001/XMLSchema" xmlns:xs="http://www.w3.org/2001/XMLSchema" xmlns:p="http://schemas.microsoft.com/office/2006/metadata/properties" targetNamespace="http://schemas.microsoft.com/office/2006/metadata/properties" ma:root="true" ma:fieldsID="8c96a1500b55a331f0d0926ba64a978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6D9F01-2FB8-4707-8702-B79DFD0313C7}">
  <ds:schemaRefs>
    <ds:schemaRef ds:uri="http://schemas.microsoft.com/sharepoint/v3/contenttype/forms"/>
  </ds:schemaRefs>
</ds:datastoreItem>
</file>

<file path=customXml/itemProps2.xml><?xml version="1.0" encoding="utf-8"?>
<ds:datastoreItem xmlns:ds="http://schemas.openxmlformats.org/officeDocument/2006/customXml" ds:itemID="{B6BE8E93-B8C7-444E-9E9F-53FE403FB5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8A451C0-1218-4DE8-BBBB-6AF15585BAD0}">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149</TotalTime>
  <Words>511</Words>
  <Application>Microsoft Office PowerPoint</Application>
  <PresentationFormat>Widescreen</PresentationFormat>
  <Paragraphs>51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Narrow</vt:lpstr>
      <vt:lpstr>Calibri</vt:lpstr>
      <vt:lpstr>Calibri Light</vt:lpstr>
      <vt:lpstr>Century Gothic</vt:lpstr>
      <vt:lpstr>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Adam Wojtkowski</dc:creator>
  <cp:lastModifiedBy>TURNER, Kevin (DORSET HEALTHCARE UNIVERSITY NHS FOUNDATION TRUST)</cp:lastModifiedBy>
  <cp:revision>34</cp:revision>
  <dcterms:modified xsi:type="dcterms:W3CDTF">2024-07-09T20:37:02Z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0x010100D2F864174C1F674B9559266916A1AC5D</vt:lpwstr>
  </property>
</Properties>
</file>