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0" r:id="rId3"/>
    <p:sldId id="275" r:id="rId4"/>
    <p:sldId id="262" r:id="rId5"/>
    <p:sldId id="264" r:id="rId6"/>
    <p:sldId id="316" r:id="rId7"/>
    <p:sldId id="315" r:id="rId8"/>
    <p:sldId id="276" r:id="rId9"/>
    <p:sldId id="265" r:id="rId10"/>
    <p:sldId id="323" r:id="rId11"/>
    <p:sldId id="266" r:id="rId12"/>
    <p:sldId id="271" r:id="rId13"/>
    <p:sldId id="284" r:id="rId14"/>
    <p:sldId id="320" r:id="rId15"/>
    <p:sldId id="280" r:id="rId16"/>
    <p:sldId id="282" r:id="rId17"/>
    <p:sldId id="283" r:id="rId18"/>
    <p:sldId id="281" r:id="rId19"/>
    <p:sldId id="317" r:id="rId20"/>
    <p:sldId id="318" r:id="rId21"/>
    <p:sldId id="277" r:id="rId22"/>
    <p:sldId id="279" r:id="rId23"/>
    <p:sldId id="268" r:id="rId24"/>
    <p:sldId id="287" r:id="rId25"/>
    <p:sldId id="288" r:id="rId26"/>
    <p:sldId id="289" r:id="rId27"/>
    <p:sldId id="290" r:id="rId28"/>
    <p:sldId id="267" r:id="rId29"/>
    <p:sldId id="278" r:id="rId30"/>
    <p:sldId id="274" r:id="rId31"/>
    <p:sldId id="299" r:id="rId32"/>
    <p:sldId id="304" r:id="rId33"/>
    <p:sldId id="269"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2B6F1"/>
    <a:srgbClr val="104695"/>
    <a:srgbClr val="3B3E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7" autoAdjust="0"/>
    <p:restoredTop sz="93792" autoAdjust="0"/>
  </p:normalViewPr>
  <p:slideViewPr>
    <p:cSldViewPr snapToGrid="0">
      <p:cViewPr>
        <p:scale>
          <a:sx n="60" d="100"/>
          <a:sy n="60" d="100"/>
        </p:scale>
        <p:origin x="2478" y="10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A0BD7-9D7C-4348-BB44-AAC579F26972}" type="datetimeFigureOut">
              <a:rPr lang="en-GB" smtClean="0"/>
              <a:t>12/06/2024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50DB2-500B-4364-8CE3-4AB49AB64441}" type="slidenum">
              <a:rPr lang="en-GB" smtClean="0"/>
              <a:t>‹#›</a:t>
            </a:fld>
            <a:endParaRPr lang="en-GB"/>
          </a:p>
        </p:txBody>
      </p:sp>
    </p:spTree>
    <p:extLst>
      <p:ext uri="{BB962C8B-B14F-4D97-AF65-F5344CB8AC3E}">
        <p14:creationId xmlns:p14="http://schemas.microsoft.com/office/powerpoint/2010/main" val="317207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1</a:t>
            </a:fld>
            <a:endParaRPr lang="en-GB" dirty="0"/>
          </a:p>
        </p:txBody>
      </p:sp>
    </p:spTree>
    <p:extLst>
      <p:ext uri="{BB962C8B-B14F-4D97-AF65-F5344CB8AC3E}">
        <p14:creationId xmlns:p14="http://schemas.microsoft.com/office/powerpoint/2010/main" val="262315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interviews participants spoke about the common use of drugs such as Viagra to help support maintain or improve their sexual performances for reward sex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particular there was an interest in experimenting with and abusing substances that would help them stay harder for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12</a:t>
            </a:fld>
            <a:endParaRPr lang="en-GB"/>
          </a:p>
        </p:txBody>
      </p:sp>
    </p:spTree>
    <p:extLst>
      <p:ext uri="{BB962C8B-B14F-4D97-AF65-F5344CB8AC3E}">
        <p14:creationId xmlns:p14="http://schemas.microsoft.com/office/powerpoint/2010/main" val="381325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13</a:t>
            </a:fld>
            <a:endParaRPr lang="en-GB"/>
          </a:p>
        </p:txBody>
      </p:sp>
    </p:spTree>
    <p:extLst>
      <p:ext uri="{BB962C8B-B14F-4D97-AF65-F5344CB8AC3E}">
        <p14:creationId xmlns:p14="http://schemas.microsoft.com/office/powerpoint/2010/main" val="2127328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what we do</a:t>
            </a:r>
          </a:p>
        </p:txBody>
      </p:sp>
      <p:sp>
        <p:nvSpPr>
          <p:cNvPr id="4" name="Slide Number Placeholder 3"/>
          <p:cNvSpPr>
            <a:spLocks noGrp="1"/>
          </p:cNvSpPr>
          <p:nvPr>
            <p:ph type="sldNum" sz="quarter" idx="5"/>
          </p:nvPr>
        </p:nvSpPr>
        <p:spPr/>
        <p:txBody>
          <a:bodyPr/>
          <a:lstStyle/>
          <a:p>
            <a:fld id="{04A50DB2-500B-4364-8CE3-4AB49AB64441}" type="slidenum">
              <a:rPr lang="en-GB" smtClean="0"/>
              <a:t>14</a:t>
            </a:fld>
            <a:endParaRPr lang="en-GB"/>
          </a:p>
        </p:txBody>
      </p:sp>
    </p:spTree>
    <p:extLst>
      <p:ext uri="{BB962C8B-B14F-4D97-AF65-F5344CB8AC3E}">
        <p14:creationId xmlns:p14="http://schemas.microsoft.com/office/powerpoint/2010/main" val="226874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Having the right look- steroid use was framed outside of intravenous drug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15</a:t>
            </a:fld>
            <a:endParaRPr lang="en-GB"/>
          </a:p>
        </p:txBody>
      </p:sp>
    </p:spTree>
    <p:extLst>
      <p:ext uri="{BB962C8B-B14F-4D97-AF65-F5344CB8AC3E}">
        <p14:creationId xmlns:p14="http://schemas.microsoft.com/office/powerpoint/2010/main" val="42130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16</a:t>
            </a:fld>
            <a:endParaRPr lang="en-GB"/>
          </a:p>
        </p:txBody>
      </p:sp>
    </p:spTree>
    <p:extLst>
      <p:ext uri="{BB962C8B-B14F-4D97-AF65-F5344CB8AC3E}">
        <p14:creationId xmlns:p14="http://schemas.microsoft.com/office/powerpoint/2010/main" val="236447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what we do</a:t>
            </a:r>
          </a:p>
        </p:txBody>
      </p:sp>
      <p:sp>
        <p:nvSpPr>
          <p:cNvPr id="4" name="Slide Number Placeholder 3"/>
          <p:cNvSpPr>
            <a:spLocks noGrp="1"/>
          </p:cNvSpPr>
          <p:nvPr>
            <p:ph type="sldNum" sz="quarter" idx="5"/>
          </p:nvPr>
        </p:nvSpPr>
        <p:spPr/>
        <p:txBody>
          <a:bodyPr/>
          <a:lstStyle/>
          <a:p>
            <a:fld id="{04A50DB2-500B-4364-8CE3-4AB49AB64441}" type="slidenum">
              <a:rPr lang="en-GB" smtClean="0"/>
              <a:t>17</a:t>
            </a:fld>
            <a:endParaRPr lang="en-GB"/>
          </a:p>
        </p:txBody>
      </p:sp>
    </p:spTree>
    <p:extLst>
      <p:ext uri="{BB962C8B-B14F-4D97-AF65-F5344CB8AC3E}">
        <p14:creationId xmlns:p14="http://schemas.microsoft.com/office/powerpoint/2010/main" val="3059082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 don’t want to say why they need PrEP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18</a:t>
            </a:fld>
            <a:endParaRPr lang="en-GB"/>
          </a:p>
        </p:txBody>
      </p:sp>
    </p:spTree>
    <p:extLst>
      <p:ext uri="{BB962C8B-B14F-4D97-AF65-F5344CB8AC3E}">
        <p14:creationId xmlns:p14="http://schemas.microsoft.com/office/powerpoint/2010/main" val="251456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19</a:t>
            </a:fld>
            <a:endParaRPr lang="en-GB"/>
          </a:p>
        </p:txBody>
      </p:sp>
    </p:spTree>
    <p:extLst>
      <p:ext uri="{BB962C8B-B14F-4D97-AF65-F5344CB8AC3E}">
        <p14:creationId xmlns:p14="http://schemas.microsoft.com/office/powerpoint/2010/main" val="72073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20</a:t>
            </a:fld>
            <a:endParaRPr lang="en-GB"/>
          </a:p>
        </p:txBody>
      </p:sp>
    </p:spTree>
    <p:extLst>
      <p:ext uri="{BB962C8B-B14F-4D97-AF65-F5344CB8AC3E}">
        <p14:creationId xmlns:p14="http://schemas.microsoft.com/office/powerpoint/2010/main" val="15609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21</a:t>
            </a:fld>
            <a:endParaRPr lang="en-GB"/>
          </a:p>
        </p:txBody>
      </p:sp>
    </p:spTree>
    <p:extLst>
      <p:ext uri="{BB962C8B-B14F-4D97-AF65-F5344CB8AC3E}">
        <p14:creationId xmlns:p14="http://schemas.microsoft.com/office/powerpoint/2010/main" val="19929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health and wellbeing need of Male Sex Workers are largely informed by misconceptions of sexual labour that drive physical health interventions to focus on perceived needs around sexual health and wellbeing.</a:t>
            </a:r>
          </a:p>
          <a:p>
            <a:endParaRPr lang="en-GB" dirty="0"/>
          </a:p>
          <a:p>
            <a:r>
              <a:rPr lang="en-GB" dirty="0"/>
              <a:t>These include condom provision, increased access to STI/HIV testing, Vaccination programmes for HAV/HBV/HPV and more recently </a:t>
            </a:r>
            <a:r>
              <a:rPr lang="en-GB" dirty="0" err="1"/>
              <a:t>PrEP.</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a:t>
            </a:fld>
            <a:endParaRPr lang="en-GB"/>
          </a:p>
        </p:txBody>
      </p:sp>
    </p:spTree>
    <p:extLst>
      <p:ext uri="{BB962C8B-B14F-4D97-AF65-F5344CB8AC3E}">
        <p14:creationId xmlns:p14="http://schemas.microsoft.com/office/powerpoint/2010/main" val="135227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22</a:t>
            </a:fld>
            <a:endParaRPr lang="en-GB"/>
          </a:p>
        </p:txBody>
      </p:sp>
    </p:spTree>
    <p:extLst>
      <p:ext uri="{BB962C8B-B14F-4D97-AF65-F5344CB8AC3E}">
        <p14:creationId xmlns:p14="http://schemas.microsoft.com/office/powerpoint/2010/main" val="3484715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23</a:t>
            </a:fld>
            <a:endParaRPr lang="en-GB"/>
          </a:p>
        </p:txBody>
      </p:sp>
    </p:spTree>
    <p:extLst>
      <p:ext uri="{BB962C8B-B14F-4D97-AF65-F5344CB8AC3E}">
        <p14:creationId xmlns:p14="http://schemas.microsoft.com/office/powerpoint/2010/main" val="1911767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24</a:t>
            </a:fld>
            <a:endParaRPr lang="en-GB"/>
          </a:p>
        </p:txBody>
      </p:sp>
    </p:spTree>
    <p:extLst>
      <p:ext uri="{BB962C8B-B14F-4D97-AF65-F5344CB8AC3E}">
        <p14:creationId xmlns:p14="http://schemas.microsoft.com/office/powerpoint/2010/main" val="2050472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25</a:t>
            </a:fld>
            <a:endParaRPr lang="en-GB"/>
          </a:p>
        </p:txBody>
      </p:sp>
    </p:spTree>
    <p:extLst>
      <p:ext uri="{BB962C8B-B14F-4D97-AF65-F5344CB8AC3E}">
        <p14:creationId xmlns:p14="http://schemas.microsoft.com/office/powerpoint/2010/main" val="3970889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26</a:t>
            </a:fld>
            <a:endParaRPr lang="en-GB"/>
          </a:p>
        </p:txBody>
      </p:sp>
    </p:spTree>
    <p:extLst>
      <p:ext uri="{BB962C8B-B14F-4D97-AF65-F5344CB8AC3E}">
        <p14:creationId xmlns:p14="http://schemas.microsoft.com/office/powerpoint/2010/main" val="2253335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what we do</a:t>
            </a:r>
          </a:p>
        </p:txBody>
      </p:sp>
      <p:sp>
        <p:nvSpPr>
          <p:cNvPr id="4" name="Slide Number Placeholder 3"/>
          <p:cNvSpPr>
            <a:spLocks noGrp="1"/>
          </p:cNvSpPr>
          <p:nvPr>
            <p:ph type="sldNum" sz="quarter" idx="5"/>
          </p:nvPr>
        </p:nvSpPr>
        <p:spPr/>
        <p:txBody>
          <a:bodyPr/>
          <a:lstStyle/>
          <a:p>
            <a:fld id="{04A50DB2-500B-4364-8CE3-4AB49AB64441}" type="slidenum">
              <a:rPr lang="en-GB" smtClean="0"/>
              <a:t>27</a:t>
            </a:fld>
            <a:endParaRPr lang="en-GB"/>
          </a:p>
        </p:txBody>
      </p:sp>
    </p:spTree>
    <p:extLst>
      <p:ext uri="{BB962C8B-B14F-4D97-AF65-F5344CB8AC3E}">
        <p14:creationId xmlns:p14="http://schemas.microsoft.com/office/powerpoint/2010/main" val="3939337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industry requirement for proof of regular testing meant that local sexual health services were an ideal destination to support the health and wellbeing of MSW’s</a:t>
            </a:r>
          </a:p>
          <a:p>
            <a:r>
              <a:rPr lang="en-GB" dirty="0"/>
              <a:t>However an inability to provide expedited test results in the form of certificates and lack of cultural competency led to MSWs to attend a single </a:t>
            </a:r>
            <a:r>
              <a:rPr lang="en-GB" dirty="0" err="1"/>
              <a:t>london</a:t>
            </a:r>
            <a:r>
              <a:rPr lang="en-GB" dirty="0"/>
              <a:t> based clinic.</a:t>
            </a:r>
          </a:p>
          <a:p>
            <a:r>
              <a:rPr lang="en-GB" dirty="0"/>
              <a:t>Instead, assumptions from staff further reduced capacity for men to access services.</a:t>
            </a:r>
          </a:p>
        </p:txBody>
      </p:sp>
      <p:sp>
        <p:nvSpPr>
          <p:cNvPr id="4" name="Slide Number Placeholder 3"/>
          <p:cNvSpPr>
            <a:spLocks noGrp="1"/>
          </p:cNvSpPr>
          <p:nvPr>
            <p:ph type="sldNum" sz="quarter" idx="5"/>
          </p:nvPr>
        </p:nvSpPr>
        <p:spPr/>
        <p:txBody>
          <a:bodyPr/>
          <a:lstStyle/>
          <a:p>
            <a:fld id="{04A50DB2-500B-4364-8CE3-4AB49AB64441}" type="slidenum">
              <a:rPr lang="en-GB" smtClean="0"/>
              <a:t>28</a:t>
            </a:fld>
            <a:endParaRPr lang="en-GB"/>
          </a:p>
        </p:txBody>
      </p:sp>
    </p:spTree>
    <p:extLst>
      <p:ext uri="{BB962C8B-B14F-4D97-AF65-F5344CB8AC3E}">
        <p14:creationId xmlns:p14="http://schemas.microsoft.com/office/powerpoint/2010/main" val="344644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Everything is female</a:t>
            </a:r>
          </a:p>
          <a:p>
            <a:r>
              <a:rPr lang="en-GB" dirty="0"/>
              <a:t>-health is nested in a wider support offer for women- we need to start thinking about doing the same for men</a:t>
            </a:r>
          </a:p>
        </p:txBody>
      </p:sp>
      <p:sp>
        <p:nvSpPr>
          <p:cNvPr id="4" name="Slide Number Placeholder 3"/>
          <p:cNvSpPr>
            <a:spLocks noGrp="1"/>
          </p:cNvSpPr>
          <p:nvPr>
            <p:ph type="sldNum" sz="quarter" idx="5"/>
          </p:nvPr>
        </p:nvSpPr>
        <p:spPr/>
        <p:txBody>
          <a:bodyPr/>
          <a:lstStyle/>
          <a:p>
            <a:fld id="{04A50DB2-500B-4364-8CE3-4AB49AB64441}" type="slidenum">
              <a:rPr lang="en-GB" smtClean="0"/>
              <a:t>29</a:t>
            </a:fld>
            <a:endParaRPr lang="en-GB"/>
          </a:p>
        </p:txBody>
      </p:sp>
    </p:spTree>
    <p:extLst>
      <p:ext uri="{BB962C8B-B14F-4D97-AF65-F5344CB8AC3E}">
        <p14:creationId xmlns:p14="http://schemas.microsoft.com/office/powerpoint/2010/main" val="4178615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Women nested in one health care offer- works- lets open it up</a:t>
            </a:r>
          </a:p>
        </p:txBody>
      </p:sp>
      <p:sp>
        <p:nvSpPr>
          <p:cNvPr id="4" name="Slide Number Placeholder 3"/>
          <p:cNvSpPr>
            <a:spLocks noGrp="1"/>
          </p:cNvSpPr>
          <p:nvPr>
            <p:ph type="sldNum" sz="quarter" idx="5"/>
          </p:nvPr>
        </p:nvSpPr>
        <p:spPr/>
        <p:txBody>
          <a:bodyPr/>
          <a:lstStyle/>
          <a:p>
            <a:fld id="{04A50DB2-500B-4364-8CE3-4AB49AB64441}" type="slidenum">
              <a:rPr lang="en-GB" smtClean="0"/>
              <a:t>30</a:t>
            </a:fld>
            <a:endParaRPr lang="en-GB"/>
          </a:p>
        </p:txBody>
      </p:sp>
    </p:spTree>
    <p:extLst>
      <p:ext uri="{BB962C8B-B14F-4D97-AF65-F5344CB8AC3E}">
        <p14:creationId xmlns:p14="http://schemas.microsoft.com/office/powerpoint/2010/main" val="4275460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31</a:t>
            </a:fld>
            <a:endParaRPr lang="en-GB"/>
          </a:p>
        </p:txBody>
      </p:sp>
    </p:spTree>
    <p:extLst>
      <p:ext uri="{BB962C8B-B14F-4D97-AF65-F5344CB8AC3E}">
        <p14:creationId xmlns:p14="http://schemas.microsoft.com/office/powerpoint/2010/main" val="101505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3</a:t>
            </a:fld>
            <a:endParaRPr lang="en-GB"/>
          </a:p>
        </p:txBody>
      </p:sp>
    </p:spTree>
    <p:extLst>
      <p:ext uri="{BB962C8B-B14F-4D97-AF65-F5344CB8AC3E}">
        <p14:creationId xmlns:p14="http://schemas.microsoft.com/office/powerpoint/2010/main" val="1561474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32</a:t>
            </a:fld>
            <a:endParaRPr lang="en-GB"/>
          </a:p>
        </p:txBody>
      </p:sp>
    </p:spTree>
    <p:extLst>
      <p:ext uri="{BB962C8B-B14F-4D97-AF65-F5344CB8AC3E}">
        <p14:creationId xmlns:p14="http://schemas.microsoft.com/office/powerpoint/2010/main" val="1598962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33</a:t>
            </a:fld>
            <a:endParaRPr lang="en-GB"/>
          </a:p>
        </p:txBody>
      </p:sp>
    </p:spTree>
    <p:extLst>
      <p:ext uri="{BB962C8B-B14F-4D97-AF65-F5344CB8AC3E}">
        <p14:creationId xmlns:p14="http://schemas.microsoft.com/office/powerpoint/2010/main" val="15095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Across interviews men spoke about a lack of recognition with traditional sex worker terminology often used by sexual health clinics in attempts to ‘reach them’.</a:t>
            </a:r>
          </a:p>
        </p:txBody>
      </p:sp>
      <p:sp>
        <p:nvSpPr>
          <p:cNvPr id="4" name="Slide Number Placeholder 3"/>
          <p:cNvSpPr>
            <a:spLocks noGrp="1"/>
          </p:cNvSpPr>
          <p:nvPr>
            <p:ph type="sldNum" sz="quarter" idx="5"/>
          </p:nvPr>
        </p:nvSpPr>
        <p:spPr/>
        <p:txBody>
          <a:bodyPr/>
          <a:lstStyle/>
          <a:p>
            <a:fld id="{04A50DB2-500B-4364-8CE3-4AB49AB64441}" type="slidenum">
              <a:rPr lang="en-GB" smtClean="0"/>
              <a:t>4</a:t>
            </a:fld>
            <a:endParaRPr lang="en-GB"/>
          </a:p>
        </p:txBody>
      </p:sp>
    </p:spTree>
    <p:extLst>
      <p:ext uri="{BB962C8B-B14F-4D97-AF65-F5344CB8AC3E}">
        <p14:creationId xmlns:p14="http://schemas.microsoft.com/office/powerpoint/2010/main" val="3812546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6</a:t>
            </a:fld>
            <a:endParaRPr lang="en-GB"/>
          </a:p>
        </p:txBody>
      </p:sp>
    </p:spTree>
    <p:extLst>
      <p:ext uri="{BB962C8B-B14F-4D97-AF65-F5344CB8AC3E}">
        <p14:creationId xmlns:p14="http://schemas.microsoft.com/office/powerpoint/2010/main" val="331957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7</a:t>
            </a:fld>
            <a:endParaRPr lang="en-GB"/>
          </a:p>
        </p:txBody>
      </p:sp>
    </p:spTree>
    <p:extLst>
      <p:ext uri="{BB962C8B-B14F-4D97-AF65-F5344CB8AC3E}">
        <p14:creationId xmlns:p14="http://schemas.microsoft.com/office/powerpoint/2010/main" val="231854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A50DB2-500B-4364-8CE3-4AB49AB64441}" type="slidenum">
              <a:rPr lang="en-GB" smtClean="0"/>
              <a:t>8</a:t>
            </a:fld>
            <a:endParaRPr lang="en-GB"/>
          </a:p>
        </p:txBody>
      </p:sp>
    </p:spTree>
    <p:extLst>
      <p:ext uri="{BB962C8B-B14F-4D97-AF65-F5344CB8AC3E}">
        <p14:creationId xmlns:p14="http://schemas.microsoft.com/office/powerpoint/2010/main" val="57069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 about using all of these terms, but recognising that one label doesn’t connect or speak to the people it needs to reach</a:t>
            </a:r>
          </a:p>
        </p:txBody>
      </p:sp>
      <p:sp>
        <p:nvSpPr>
          <p:cNvPr id="4" name="Slide Number Placeholder 3"/>
          <p:cNvSpPr>
            <a:spLocks noGrp="1"/>
          </p:cNvSpPr>
          <p:nvPr>
            <p:ph type="sldNum" sz="quarter" idx="5"/>
          </p:nvPr>
        </p:nvSpPr>
        <p:spPr/>
        <p:txBody>
          <a:bodyPr/>
          <a:lstStyle/>
          <a:p>
            <a:fld id="{04A50DB2-500B-4364-8CE3-4AB49AB64441}" type="slidenum">
              <a:rPr lang="en-GB" smtClean="0"/>
              <a:t>9</a:t>
            </a:fld>
            <a:endParaRPr lang="en-GB"/>
          </a:p>
        </p:txBody>
      </p:sp>
    </p:spTree>
    <p:extLst>
      <p:ext uri="{BB962C8B-B14F-4D97-AF65-F5344CB8AC3E}">
        <p14:creationId xmlns:p14="http://schemas.microsoft.com/office/powerpoint/2010/main" val="165177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label the people</a:t>
            </a:r>
          </a:p>
          <a:p>
            <a:r>
              <a:rPr lang="en-GB" dirty="0"/>
              <a:t>Describe the behaviour-to do this we need to understand the way that they work- Bridge into tools of the trade</a:t>
            </a:r>
          </a:p>
        </p:txBody>
      </p:sp>
      <p:sp>
        <p:nvSpPr>
          <p:cNvPr id="4" name="Slide Number Placeholder 3"/>
          <p:cNvSpPr>
            <a:spLocks noGrp="1"/>
          </p:cNvSpPr>
          <p:nvPr>
            <p:ph type="sldNum" sz="quarter" idx="5"/>
          </p:nvPr>
        </p:nvSpPr>
        <p:spPr/>
        <p:txBody>
          <a:bodyPr/>
          <a:lstStyle/>
          <a:p>
            <a:fld id="{04A50DB2-500B-4364-8CE3-4AB49AB64441}" type="slidenum">
              <a:rPr lang="en-GB" smtClean="0"/>
              <a:t>11</a:t>
            </a:fld>
            <a:endParaRPr lang="en-GB"/>
          </a:p>
        </p:txBody>
      </p:sp>
    </p:spTree>
    <p:extLst>
      <p:ext uri="{BB962C8B-B14F-4D97-AF65-F5344CB8AC3E}">
        <p14:creationId xmlns:p14="http://schemas.microsoft.com/office/powerpoint/2010/main" val="90040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8F3D-9873-4D9F-2EEB-9A2F4E8E23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14AC21-A021-9769-363D-2422F13927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F976F-48CE-23DA-1305-329544A0E507}"/>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5" name="Footer Placeholder 4">
            <a:extLst>
              <a:ext uri="{FF2B5EF4-FFF2-40B4-BE49-F238E27FC236}">
                <a16:creationId xmlns:a16="http://schemas.microsoft.com/office/drawing/2014/main" id="{B1F974A9-A9EC-39E3-A97D-7B67D1DA1B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5FB97-608E-BF06-1DA9-32E1D6C9DA7F}"/>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154416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B80A-453C-E993-89A7-D4952DFCC3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438EF-B005-7D94-9FA6-06498CDB09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6376B-9374-D18E-2D2D-F9899B20FA7F}"/>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5" name="Footer Placeholder 4">
            <a:extLst>
              <a:ext uri="{FF2B5EF4-FFF2-40B4-BE49-F238E27FC236}">
                <a16:creationId xmlns:a16="http://schemas.microsoft.com/office/drawing/2014/main" id="{3A6146E5-21DF-659A-90F6-F1369C4876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56784-F4A2-E9C5-80EB-D1F6D119A747}"/>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191357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324210-FE5F-BAF3-02A4-1CCBE1F043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1030A2-EC4B-3677-C6B6-E8DEC36536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A7F491-8D2A-6925-61BB-7620FD636ABD}"/>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5" name="Footer Placeholder 4">
            <a:extLst>
              <a:ext uri="{FF2B5EF4-FFF2-40B4-BE49-F238E27FC236}">
                <a16:creationId xmlns:a16="http://schemas.microsoft.com/office/drawing/2014/main" id="{F02B6192-3376-2846-B8C3-49173CF88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DCBB1-90F1-C7CD-3307-9C62F530B5E1}"/>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307610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F197-D0EE-54DC-7FB2-0CB34A0834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53EB05-98F8-1E4C-D617-2A60D6EA56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579A5-BBB9-9DCF-8E41-55D9C323A952}"/>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5" name="Footer Placeholder 4">
            <a:extLst>
              <a:ext uri="{FF2B5EF4-FFF2-40B4-BE49-F238E27FC236}">
                <a16:creationId xmlns:a16="http://schemas.microsoft.com/office/drawing/2014/main" id="{72417DD5-C0A6-3DEA-54F9-D48D6D7D9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B161CD-0B17-00C1-1214-AA713C725634}"/>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349681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164D-2945-D39B-1207-113E381E0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F1B0C7-BCDC-35D9-8A5E-83F03CD85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91D6D7-6829-4F8D-3248-FD4A8C302412}"/>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5" name="Footer Placeholder 4">
            <a:extLst>
              <a:ext uri="{FF2B5EF4-FFF2-40B4-BE49-F238E27FC236}">
                <a16:creationId xmlns:a16="http://schemas.microsoft.com/office/drawing/2014/main" id="{19DCCB17-ADFF-8A57-B87E-EF4F32170A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81B9A2-A155-C4B7-4291-5346C02D98D4}"/>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287709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990E-CF00-A1BD-CD76-09D1436949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AE08DE-10A4-4036-88BC-AFAC259EA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4D1E59-6A37-8BDA-BC11-C9D88F8EE8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BC9056-01DE-06CE-17AF-D51578E00211}"/>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6" name="Footer Placeholder 5">
            <a:extLst>
              <a:ext uri="{FF2B5EF4-FFF2-40B4-BE49-F238E27FC236}">
                <a16:creationId xmlns:a16="http://schemas.microsoft.com/office/drawing/2014/main" id="{A878C5AA-9E43-6CEA-ED0F-B45DBA272F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5002ED-C537-4EF1-78C6-E18E0D47D060}"/>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28345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21CF-2942-5BF1-DCDE-4BB0EFFD0F5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9D5118-243D-6072-DA60-69F441EE8D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24BBE1-8A63-73BE-41A4-5685CE1B70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BEFF97-7953-BCF2-C390-C8483ABD8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110E6-BC8D-091C-2E23-62B23FD2F5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D9E1F2-E149-13F1-CCB4-D940E53DBA17}"/>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8" name="Footer Placeholder 7">
            <a:extLst>
              <a:ext uri="{FF2B5EF4-FFF2-40B4-BE49-F238E27FC236}">
                <a16:creationId xmlns:a16="http://schemas.microsoft.com/office/drawing/2014/main" id="{F87FBDCF-93BD-26D4-0426-1128928E0C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75E53A-9C6B-BAE7-40C7-B7A2321CD5B8}"/>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260861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2D18-99FD-78A7-3B4A-F412F73CE7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766EAA-8BB6-5BC8-16E0-0401974B3DC6}"/>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4" name="Footer Placeholder 3">
            <a:extLst>
              <a:ext uri="{FF2B5EF4-FFF2-40B4-BE49-F238E27FC236}">
                <a16:creationId xmlns:a16="http://schemas.microsoft.com/office/drawing/2014/main" id="{BF100277-2ECE-2CE6-D5A5-BA4B4555776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4C710C-9254-174E-F841-EBCB465C4721}"/>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238313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7C726-5DB9-00C8-C8C8-A09956EC87D9}"/>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3" name="Footer Placeholder 2">
            <a:extLst>
              <a:ext uri="{FF2B5EF4-FFF2-40B4-BE49-F238E27FC236}">
                <a16:creationId xmlns:a16="http://schemas.microsoft.com/office/drawing/2014/main" id="{144E7A2E-F48E-170C-CAB1-22F09F11FB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18A922-5A1F-BC7B-91D1-FA38092003A8}"/>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110719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64DF-F430-62A5-6358-15887C038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15B23D-F183-CE5A-E3E2-5EEF9A387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F83DB7-33C1-6B96-90E9-316432667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203F60-68FA-966A-4959-D19A6D710E2A}"/>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6" name="Footer Placeholder 5">
            <a:extLst>
              <a:ext uri="{FF2B5EF4-FFF2-40B4-BE49-F238E27FC236}">
                <a16:creationId xmlns:a16="http://schemas.microsoft.com/office/drawing/2014/main" id="{BB32776A-1F54-9774-C707-1749E5E473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098881-5C22-B4B7-5C3B-ABDD715C36C0}"/>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149593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BADF-C3D7-86A1-0D37-4570F939B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E96346-7593-EA16-1E50-1DE53F123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B2BECC-0558-9C5A-75BD-2892C05CE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DC123-063B-EB71-05DF-308159B8AC67}"/>
              </a:ext>
            </a:extLst>
          </p:cNvPr>
          <p:cNvSpPr>
            <a:spLocks noGrp="1"/>
          </p:cNvSpPr>
          <p:nvPr>
            <p:ph type="dt" sz="half" idx="10"/>
          </p:nvPr>
        </p:nvSpPr>
        <p:spPr/>
        <p:txBody>
          <a:bodyPr/>
          <a:lstStyle/>
          <a:p>
            <a:fld id="{FCDE42E0-E664-416C-8DDF-C2A1A4CD5C5E}" type="datetimeFigureOut">
              <a:rPr lang="en-GB" smtClean="0"/>
              <a:t>12/06/2024</a:t>
            </a:fld>
            <a:endParaRPr lang="en-GB"/>
          </a:p>
        </p:txBody>
      </p:sp>
      <p:sp>
        <p:nvSpPr>
          <p:cNvPr id="6" name="Footer Placeholder 5">
            <a:extLst>
              <a:ext uri="{FF2B5EF4-FFF2-40B4-BE49-F238E27FC236}">
                <a16:creationId xmlns:a16="http://schemas.microsoft.com/office/drawing/2014/main" id="{FDC206B3-B154-62D7-79E5-B5CEDA5D94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67B720-0123-A054-229A-0E00F1346899}"/>
              </a:ext>
            </a:extLst>
          </p:cNvPr>
          <p:cNvSpPr>
            <a:spLocks noGrp="1"/>
          </p:cNvSpPr>
          <p:nvPr>
            <p:ph type="sldNum" sz="quarter" idx="12"/>
          </p:nvPr>
        </p:nvSpPr>
        <p:spPr/>
        <p:txBody>
          <a:bodyPr/>
          <a:lstStyle/>
          <a:p>
            <a:fld id="{24D0EB8B-597E-45C7-9DC1-A492D8924C8D}" type="slidenum">
              <a:rPr lang="en-GB" smtClean="0"/>
              <a:t>‹#›</a:t>
            </a:fld>
            <a:endParaRPr lang="en-GB"/>
          </a:p>
        </p:txBody>
      </p:sp>
    </p:spTree>
    <p:extLst>
      <p:ext uri="{BB962C8B-B14F-4D97-AF65-F5344CB8AC3E}">
        <p14:creationId xmlns:p14="http://schemas.microsoft.com/office/powerpoint/2010/main" val="12041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256DD-A22D-17D6-5D14-63FCFA022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0A5436-CD3A-6626-CFA9-45563B5E1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71714C-384A-13CC-8593-EE8B29563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E42E0-E664-416C-8DDF-C2A1A4CD5C5E}" type="datetimeFigureOut">
              <a:rPr lang="en-GB" smtClean="0"/>
              <a:t>12/06/2024</a:t>
            </a:fld>
            <a:endParaRPr lang="en-GB"/>
          </a:p>
        </p:txBody>
      </p:sp>
      <p:sp>
        <p:nvSpPr>
          <p:cNvPr id="5" name="Footer Placeholder 4">
            <a:extLst>
              <a:ext uri="{FF2B5EF4-FFF2-40B4-BE49-F238E27FC236}">
                <a16:creationId xmlns:a16="http://schemas.microsoft.com/office/drawing/2014/main" id="{7FAB98D6-FDA8-DCEC-5A8C-F20967212A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A65FFB-A4CB-0F15-095F-BC8007955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0EB8B-597E-45C7-9DC1-A492D8924C8D}" type="slidenum">
              <a:rPr lang="en-GB" smtClean="0"/>
              <a:t>‹#›</a:t>
            </a:fld>
            <a:endParaRPr lang="en-GB"/>
          </a:p>
        </p:txBody>
      </p:sp>
    </p:spTree>
    <p:extLst>
      <p:ext uri="{BB962C8B-B14F-4D97-AF65-F5344CB8AC3E}">
        <p14:creationId xmlns:p14="http://schemas.microsoft.com/office/powerpoint/2010/main" val="3882450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86E838-1DA6-8C89-6B28-286C3BFB3264}"/>
              </a:ext>
            </a:extLst>
          </p:cNvPr>
          <p:cNvSpPr txBox="1"/>
          <p:nvPr/>
        </p:nvSpPr>
        <p:spPr>
          <a:xfrm>
            <a:off x="4875017" y="5925458"/>
            <a:ext cx="2343530" cy="461665"/>
          </a:xfrm>
          <a:prstGeom prst="rect">
            <a:avLst/>
          </a:prstGeom>
          <a:noFill/>
        </p:spPr>
        <p:txBody>
          <a:bodyPr wrap="square" rtlCol="0">
            <a:spAutoFit/>
          </a:bodyPr>
          <a:lstStyle/>
          <a:p>
            <a:pPr algn="ctr"/>
            <a:r>
              <a:rPr lang="en-GB" sz="2400" b="1" dirty="0"/>
              <a:t>Kevin Turner</a:t>
            </a:r>
          </a:p>
        </p:txBody>
      </p:sp>
      <p:sp>
        <p:nvSpPr>
          <p:cNvPr id="5" name="TextBox 4">
            <a:extLst>
              <a:ext uri="{FF2B5EF4-FFF2-40B4-BE49-F238E27FC236}">
                <a16:creationId xmlns:a16="http://schemas.microsoft.com/office/drawing/2014/main" id="{AC7CEC28-8B7A-7175-AE62-FF8D5B421C32}"/>
              </a:ext>
            </a:extLst>
          </p:cNvPr>
          <p:cNvSpPr txBox="1"/>
          <p:nvPr/>
        </p:nvSpPr>
        <p:spPr>
          <a:xfrm>
            <a:off x="4489293" y="6268186"/>
            <a:ext cx="3112581" cy="461665"/>
          </a:xfrm>
          <a:prstGeom prst="rect">
            <a:avLst/>
          </a:prstGeom>
          <a:noFill/>
        </p:spPr>
        <p:txBody>
          <a:bodyPr wrap="square" rtlCol="0">
            <a:spAutoFit/>
          </a:bodyPr>
          <a:lstStyle/>
          <a:p>
            <a:pPr algn="ctr"/>
            <a:r>
              <a:rPr lang="en-GB" sz="2400" dirty="0"/>
              <a:t>Senior Health Adviser</a:t>
            </a:r>
          </a:p>
        </p:txBody>
      </p:sp>
      <p:pic>
        <p:nvPicPr>
          <p:cNvPr id="1026" name="Picture 2" descr="Sexual Health Dorset - Sexual Health Dorset">
            <a:extLst>
              <a:ext uri="{FF2B5EF4-FFF2-40B4-BE49-F238E27FC236}">
                <a16:creationId xmlns:a16="http://schemas.microsoft.com/office/drawing/2014/main" id="{193DBE9D-BFEC-5F38-D3C2-378E46EC6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906" y="5955647"/>
            <a:ext cx="755355" cy="710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WE Bristol - TheIndustry.fashion">
            <a:extLst>
              <a:ext uri="{FF2B5EF4-FFF2-40B4-BE49-F238E27FC236}">
                <a16:creationId xmlns:a16="http://schemas.microsoft.com/office/drawing/2014/main" id="{6B5CAED0-629A-F4F1-ED70-ACA8FFCB7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65" y="5921304"/>
            <a:ext cx="1703654" cy="748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lbronmuscleshop | Bear art, Over the rainbow, Superhero">
            <a:extLst>
              <a:ext uri="{FF2B5EF4-FFF2-40B4-BE49-F238E27FC236}">
                <a16:creationId xmlns:a16="http://schemas.microsoft.com/office/drawing/2014/main" id="{0EBC51BE-5F30-93F1-B0A8-28654E50AB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90" t="20689" r="1562" b="45594"/>
          <a:stretch/>
        </p:blipFill>
        <p:spPr bwMode="auto">
          <a:xfrm>
            <a:off x="210206" y="199509"/>
            <a:ext cx="11670757" cy="56442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EFB10C7-C1A6-3D5A-103C-840776019CE7}"/>
              </a:ext>
            </a:extLst>
          </p:cNvPr>
          <p:cNvSpPr/>
          <p:nvPr/>
        </p:nvSpPr>
        <p:spPr>
          <a:xfrm rot="21271296">
            <a:off x="405980" y="716537"/>
            <a:ext cx="11380039" cy="3170099"/>
          </a:xfrm>
          <a:prstGeom prst="rect">
            <a:avLst/>
          </a:prstGeom>
          <a:noFill/>
        </p:spPr>
        <p:txBody>
          <a:bodyPr wrap="none" lIns="91440" tIns="45720" rIns="91440" bIns="45720">
            <a:spAutoFit/>
          </a:bodyPr>
          <a:lstStyle/>
          <a:p>
            <a:pPr algn="ctr"/>
            <a:r>
              <a:rPr lang="en-US" sz="20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Silent Suffering</a:t>
            </a:r>
          </a:p>
        </p:txBody>
      </p:sp>
      <p:sp>
        <p:nvSpPr>
          <p:cNvPr id="8" name="TextBox 7">
            <a:extLst>
              <a:ext uri="{FF2B5EF4-FFF2-40B4-BE49-F238E27FC236}">
                <a16:creationId xmlns:a16="http://schemas.microsoft.com/office/drawing/2014/main" id="{A7CBC278-0B2C-20A1-D948-B8AD9EBA9D52}"/>
              </a:ext>
            </a:extLst>
          </p:cNvPr>
          <p:cNvSpPr txBox="1"/>
          <p:nvPr/>
        </p:nvSpPr>
        <p:spPr>
          <a:xfrm>
            <a:off x="943963" y="3601411"/>
            <a:ext cx="10551727" cy="584775"/>
          </a:xfrm>
          <a:prstGeom prst="rect">
            <a:avLst/>
          </a:prstGeom>
          <a:noFill/>
        </p:spPr>
        <p:txBody>
          <a:bodyPr wrap="square" rtlCol="0">
            <a:spAutoFit/>
          </a:bodyPr>
          <a:lstStyle/>
          <a:p>
            <a:pPr algn="ctr"/>
            <a:r>
              <a:rPr lang="en-GB" sz="3200" b="1" dirty="0">
                <a:solidFill>
                  <a:schemeClr val="bg1"/>
                </a:solidFill>
              </a:rPr>
              <a:t>The unmet sexual health needs of male sex workers</a:t>
            </a:r>
          </a:p>
        </p:txBody>
      </p:sp>
      <p:sp>
        <p:nvSpPr>
          <p:cNvPr id="2" name="TextBox 1">
            <a:extLst>
              <a:ext uri="{FF2B5EF4-FFF2-40B4-BE49-F238E27FC236}">
                <a16:creationId xmlns:a16="http://schemas.microsoft.com/office/drawing/2014/main" id="{346C8392-07A9-E121-F956-96642644E335}"/>
              </a:ext>
            </a:extLst>
          </p:cNvPr>
          <p:cNvSpPr txBox="1"/>
          <p:nvPr/>
        </p:nvSpPr>
        <p:spPr>
          <a:xfrm>
            <a:off x="8258672" y="5931118"/>
            <a:ext cx="2096388" cy="461665"/>
          </a:xfrm>
          <a:prstGeom prst="rect">
            <a:avLst/>
          </a:prstGeom>
          <a:noFill/>
        </p:spPr>
        <p:txBody>
          <a:bodyPr wrap="square" rtlCol="0">
            <a:spAutoFit/>
          </a:bodyPr>
          <a:lstStyle/>
          <a:p>
            <a:pPr algn="ctr"/>
            <a:r>
              <a:rPr lang="en-GB" sz="2400" b="1" dirty="0">
                <a:solidFill>
                  <a:schemeClr val="bg1">
                    <a:lumMod val="65000"/>
                  </a:schemeClr>
                </a:solidFill>
              </a:rPr>
              <a:t>Matt Wood</a:t>
            </a:r>
          </a:p>
        </p:txBody>
      </p:sp>
      <p:sp>
        <p:nvSpPr>
          <p:cNvPr id="3" name="TextBox 2">
            <a:extLst>
              <a:ext uri="{FF2B5EF4-FFF2-40B4-BE49-F238E27FC236}">
                <a16:creationId xmlns:a16="http://schemas.microsoft.com/office/drawing/2014/main" id="{D65DE377-56CA-629A-8970-E8D65E62F41E}"/>
              </a:ext>
            </a:extLst>
          </p:cNvPr>
          <p:cNvSpPr txBox="1"/>
          <p:nvPr/>
        </p:nvSpPr>
        <p:spPr>
          <a:xfrm>
            <a:off x="2412940" y="5941538"/>
            <a:ext cx="2096388" cy="461665"/>
          </a:xfrm>
          <a:prstGeom prst="rect">
            <a:avLst/>
          </a:prstGeom>
          <a:noFill/>
        </p:spPr>
        <p:txBody>
          <a:bodyPr wrap="square" rtlCol="0">
            <a:spAutoFit/>
          </a:bodyPr>
          <a:lstStyle/>
          <a:p>
            <a:pPr algn="ctr"/>
            <a:r>
              <a:rPr lang="en-GB" sz="2400" b="1" dirty="0">
                <a:solidFill>
                  <a:schemeClr val="bg1">
                    <a:lumMod val="65000"/>
                  </a:schemeClr>
                </a:solidFill>
              </a:rPr>
              <a:t>Jane Meyrick</a:t>
            </a:r>
          </a:p>
        </p:txBody>
      </p:sp>
      <p:sp>
        <p:nvSpPr>
          <p:cNvPr id="9" name="Rectangle 8">
            <a:extLst>
              <a:ext uri="{FF2B5EF4-FFF2-40B4-BE49-F238E27FC236}">
                <a16:creationId xmlns:a16="http://schemas.microsoft.com/office/drawing/2014/main" id="{14CB64EF-492B-EA0D-6ABB-891EDCA3143B}"/>
              </a:ext>
            </a:extLst>
          </p:cNvPr>
          <p:cNvSpPr/>
          <p:nvPr/>
        </p:nvSpPr>
        <p:spPr>
          <a:xfrm>
            <a:off x="0" y="314230"/>
            <a:ext cx="1753260" cy="584775"/>
          </a:xfrm>
          <a:prstGeom prst="rect">
            <a:avLst/>
          </a:prstGeom>
          <a:solidFill>
            <a:srgbClr val="7030A0"/>
          </a:solidFill>
          <a:ln>
            <a:solidFill>
              <a:srgbClr val="7030A0"/>
            </a:solidFill>
          </a:ln>
          <a:effectLst>
            <a:outerShdw blurRad="50800" dist="38100" dir="2700000" sx="103000" sy="103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1" dirty="0"/>
          </a:p>
        </p:txBody>
      </p:sp>
      <p:pic>
        <p:nvPicPr>
          <p:cNvPr id="11" name="Picture 4" descr="British Association for Sexual Health and HIV - Covid-19">
            <a:extLst>
              <a:ext uri="{FF2B5EF4-FFF2-40B4-BE49-F238E27FC236}">
                <a16:creationId xmlns:a16="http://schemas.microsoft.com/office/drawing/2014/main" id="{F78253A8-71ED-6594-E159-DF8E552351D9}"/>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9596" b="91919" l="2539" r="23413">
                        <a14:foregroundMark x1="9027" y1="52525" x2="9027" y2="52525"/>
                        <a14:foregroundMark x1="12835" y1="91919" x2="12835" y2="91919"/>
                        <a14:foregroundMark x1="16502" y1="50505" x2="16502" y2="50505"/>
                        <a14:foregroundMark x1="15515" y1="74242" x2="15515" y2="74242"/>
                        <a14:foregroundMark x1="2962" y1="13131" x2="2962" y2="13131"/>
                        <a14:foregroundMark x1="7334" y1="15152" x2="7334" y2="15152"/>
                        <a14:foregroundMark x1="8463" y1="13131" x2="8463" y2="13131"/>
                        <a14:foregroundMark x1="11425" y1="12626" x2="11425" y2="12626"/>
                        <a14:foregroundMark x1="15374" y1="13636" x2="15374" y2="13636"/>
                        <a14:foregroundMark x1="20451" y1="14646" x2="20451" y2="14646"/>
                        <a14:backgroundMark x1="11707" y1="55556" x2="11707" y2="55556"/>
                        <a14:backgroundMark x1="14386" y1="54040" x2="14386" y2="54040"/>
                        <a14:backgroundMark x1="11989" y1="68687" x2="11989" y2="68687"/>
                        <a14:backgroundMark x1="12271" y1="82828" x2="12271" y2="82828"/>
                        <a14:backgroundMark x1="8463" y1="13636" x2="8463" y2="13636"/>
                        <a14:backgroundMark x1="8322" y1="12121" x2="8322" y2="12121"/>
                      </a14:backgroundRemoval>
                    </a14:imgEffect>
                  </a14:imgLayer>
                </a14:imgProps>
              </a:ext>
              <a:ext uri="{28A0092B-C50C-407E-A947-70E740481C1C}">
                <a14:useLocalDpi xmlns:a14="http://schemas.microsoft.com/office/drawing/2010/main" val="0"/>
              </a:ext>
            </a:extLst>
          </a:blip>
          <a:srcRect r="73856" b="1515"/>
          <a:stretch/>
        </p:blipFill>
        <p:spPr bwMode="auto">
          <a:xfrm>
            <a:off x="84969" y="347053"/>
            <a:ext cx="486709" cy="5120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C7A3BA6-7CE3-7B39-9A83-E9325402F525}"/>
              </a:ext>
            </a:extLst>
          </p:cNvPr>
          <p:cNvSpPr txBox="1"/>
          <p:nvPr/>
        </p:nvSpPr>
        <p:spPr>
          <a:xfrm>
            <a:off x="722841" y="392821"/>
            <a:ext cx="870857" cy="584775"/>
          </a:xfrm>
          <a:prstGeom prst="rect">
            <a:avLst/>
          </a:prstGeom>
          <a:noFill/>
        </p:spPr>
        <p:txBody>
          <a:bodyPr wrap="square" rtlCol="0">
            <a:spAutoFit/>
          </a:bodyPr>
          <a:lstStyle/>
          <a:p>
            <a:pPr algn="ctr"/>
            <a:r>
              <a:rPr lang="en-GB" sz="3200" b="1" dirty="0">
                <a:solidFill>
                  <a:schemeClr val="bg1"/>
                </a:solidFill>
              </a:rPr>
              <a:t>N2</a:t>
            </a:r>
          </a:p>
        </p:txBody>
      </p:sp>
      <p:sp>
        <p:nvSpPr>
          <p:cNvPr id="13" name="TextBox 12">
            <a:extLst>
              <a:ext uri="{FF2B5EF4-FFF2-40B4-BE49-F238E27FC236}">
                <a16:creationId xmlns:a16="http://schemas.microsoft.com/office/drawing/2014/main" id="{80C88EFC-598B-F4F6-82CA-52391E3774DE}"/>
              </a:ext>
            </a:extLst>
          </p:cNvPr>
          <p:cNvSpPr txBox="1"/>
          <p:nvPr/>
        </p:nvSpPr>
        <p:spPr>
          <a:xfrm>
            <a:off x="142422" y="305917"/>
            <a:ext cx="2005355" cy="215444"/>
          </a:xfrm>
          <a:prstGeom prst="rect">
            <a:avLst/>
          </a:prstGeom>
          <a:noFill/>
        </p:spPr>
        <p:txBody>
          <a:bodyPr wrap="square" rtlCol="0">
            <a:spAutoFit/>
          </a:bodyPr>
          <a:lstStyle/>
          <a:p>
            <a:pPr algn="ctr"/>
            <a:r>
              <a:rPr lang="en-GB" sz="800" b="1" dirty="0">
                <a:solidFill>
                  <a:srgbClr val="02B6F1"/>
                </a:solidFill>
              </a:rPr>
              <a:t>2024 Annual Conference</a:t>
            </a:r>
          </a:p>
        </p:txBody>
      </p:sp>
      <p:sp>
        <p:nvSpPr>
          <p:cNvPr id="14" name="TextBox 13">
            <a:extLst>
              <a:ext uri="{FF2B5EF4-FFF2-40B4-BE49-F238E27FC236}">
                <a16:creationId xmlns:a16="http://schemas.microsoft.com/office/drawing/2014/main" id="{1E9DAB0E-9B48-1151-27F9-CFAC1FCD612F}"/>
              </a:ext>
            </a:extLst>
          </p:cNvPr>
          <p:cNvSpPr txBox="1"/>
          <p:nvPr/>
        </p:nvSpPr>
        <p:spPr>
          <a:xfrm>
            <a:off x="1856975" y="6284266"/>
            <a:ext cx="3112581" cy="461665"/>
          </a:xfrm>
          <a:prstGeom prst="rect">
            <a:avLst/>
          </a:prstGeom>
          <a:noFill/>
        </p:spPr>
        <p:txBody>
          <a:bodyPr wrap="square" rtlCol="0">
            <a:spAutoFit/>
          </a:bodyPr>
          <a:lstStyle/>
          <a:p>
            <a:pPr algn="ctr"/>
            <a:r>
              <a:rPr lang="en-GB" sz="2400" dirty="0">
                <a:solidFill>
                  <a:schemeClr val="bg1">
                    <a:lumMod val="75000"/>
                  </a:schemeClr>
                </a:solidFill>
              </a:rPr>
              <a:t>UWE</a:t>
            </a:r>
          </a:p>
        </p:txBody>
      </p:sp>
      <p:sp>
        <p:nvSpPr>
          <p:cNvPr id="15" name="TextBox 14">
            <a:extLst>
              <a:ext uri="{FF2B5EF4-FFF2-40B4-BE49-F238E27FC236}">
                <a16:creationId xmlns:a16="http://schemas.microsoft.com/office/drawing/2014/main" id="{A2898595-7931-00B7-EAF5-22F1C990BCAA}"/>
              </a:ext>
            </a:extLst>
          </p:cNvPr>
          <p:cNvSpPr txBox="1"/>
          <p:nvPr/>
        </p:nvSpPr>
        <p:spPr>
          <a:xfrm>
            <a:off x="7853099" y="6268185"/>
            <a:ext cx="3112581" cy="461665"/>
          </a:xfrm>
          <a:prstGeom prst="rect">
            <a:avLst/>
          </a:prstGeom>
          <a:noFill/>
        </p:spPr>
        <p:txBody>
          <a:bodyPr wrap="square" rtlCol="0">
            <a:spAutoFit/>
          </a:bodyPr>
          <a:lstStyle/>
          <a:p>
            <a:pPr algn="ctr"/>
            <a:r>
              <a:rPr lang="en-GB" sz="2400" dirty="0">
                <a:solidFill>
                  <a:schemeClr val="bg1">
                    <a:lumMod val="75000"/>
                  </a:schemeClr>
                </a:solidFill>
              </a:rPr>
              <a:t>Northumbria University</a:t>
            </a:r>
          </a:p>
        </p:txBody>
      </p:sp>
    </p:spTree>
    <p:extLst>
      <p:ext uri="{BB962C8B-B14F-4D97-AF65-F5344CB8AC3E}">
        <p14:creationId xmlns:p14="http://schemas.microsoft.com/office/powerpoint/2010/main" val="310218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F3B17B-CBD8-49D8-8099-4AD7DC588D4D}"/>
              </a:ext>
            </a:extLst>
          </p:cNvPr>
          <p:cNvPicPr>
            <a:picLocks noChangeAspect="1"/>
          </p:cNvPicPr>
          <p:nvPr/>
        </p:nvPicPr>
        <p:blipFill rotWithShape="1">
          <a:blip r:embed="rId2"/>
          <a:srcRect l="862" t="10729" r="27673" b="8199"/>
          <a:stretch/>
        </p:blipFill>
        <p:spPr>
          <a:xfrm rot="254778">
            <a:off x="4622225" y="259880"/>
            <a:ext cx="4822758" cy="3343676"/>
          </a:xfrm>
          <a:prstGeom prst="rect">
            <a:avLst/>
          </a:prstGeom>
          <a:effectLst>
            <a:outerShdw blurRad="50800" dist="38100" dir="2700000" sx="101000" sy="101000" algn="tl" rotWithShape="0">
              <a:prstClr val="black">
                <a:alpha val="40000"/>
              </a:prstClr>
            </a:outerShdw>
          </a:effectLst>
        </p:spPr>
      </p:pic>
      <p:pic>
        <p:nvPicPr>
          <p:cNvPr id="5" name="Picture 4">
            <a:extLst>
              <a:ext uri="{FF2B5EF4-FFF2-40B4-BE49-F238E27FC236}">
                <a16:creationId xmlns:a16="http://schemas.microsoft.com/office/drawing/2014/main" id="{15813028-C0C6-468C-90C1-F274B16955AB}"/>
              </a:ext>
            </a:extLst>
          </p:cNvPr>
          <p:cNvPicPr>
            <a:picLocks noChangeAspect="1"/>
          </p:cNvPicPr>
          <p:nvPr/>
        </p:nvPicPr>
        <p:blipFill rotWithShape="1">
          <a:blip r:embed="rId3"/>
          <a:srcRect l="6983" t="9809" r="35517" b="10190"/>
          <a:stretch/>
        </p:blipFill>
        <p:spPr>
          <a:xfrm rot="21291657">
            <a:off x="157121" y="945903"/>
            <a:ext cx="4755407" cy="3721623"/>
          </a:xfrm>
          <a:prstGeom prst="rect">
            <a:avLst/>
          </a:prstGeom>
          <a:effectLst>
            <a:outerShdw blurRad="50800" dist="38100" dir="2700000" sx="101000" sy="101000" algn="tl" rotWithShape="0">
              <a:prstClr val="black">
                <a:alpha val="40000"/>
              </a:prstClr>
            </a:outerShdw>
          </a:effectLst>
        </p:spPr>
      </p:pic>
      <p:pic>
        <p:nvPicPr>
          <p:cNvPr id="3074" name="Picture 2">
            <a:extLst>
              <a:ext uri="{FF2B5EF4-FFF2-40B4-BE49-F238E27FC236}">
                <a16:creationId xmlns:a16="http://schemas.microsoft.com/office/drawing/2014/main" id="{05933589-35C3-49CB-9D57-AD70137854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2" y="85921"/>
            <a:ext cx="3401124" cy="850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E5580E1-2B1B-4100-9C14-0C22FC47EB35}"/>
              </a:ext>
            </a:extLst>
          </p:cNvPr>
          <p:cNvPicPr>
            <a:picLocks noChangeAspect="1"/>
          </p:cNvPicPr>
          <p:nvPr/>
        </p:nvPicPr>
        <p:blipFill rotWithShape="1">
          <a:blip r:embed="rId5"/>
          <a:srcRect l="22337" t="9854" r="23532" b="24927"/>
          <a:stretch/>
        </p:blipFill>
        <p:spPr>
          <a:xfrm rot="295760">
            <a:off x="6583044" y="2899483"/>
            <a:ext cx="5057101" cy="3427252"/>
          </a:xfrm>
          <a:prstGeom prst="rect">
            <a:avLst/>
          </a:prstGeom>
        </p:spPr>
      </p:pic>
      <p:pic>
        <p:nvPicPr>
          <p:cNvPr id="6" name="Picture 5">
            <a:extLst>
              <a:ext uri="{FF2B5EF4-FFF2-40B4-BE49-F238E27FC236}">
                <a16:creationId xmlns:a16="http://schemas.microsoft.com/office/drawing/2014/main" id="{1BCD7CF3-6D1A-4A8D-8BB9-511925253B23}"/>
              </a:ext>
            </a:extLst>
          </p:cNvPr>
          <p:cNvPicPr>
            <a:picLocks noChangeAspect="1"/>
          </p:cNvPicPr>
          <p:nvPr/>
        </p:nvPicPr>
        <p:blipFill rotWithShape="1">
          <a:blip r:embed="rId6"/>
          <a:srcRect l="4403" t="28986" r="38288" b="14888"/>
          <a:stretch/>
        </p:blipFill>
        <p:spPr>
          <a:xfrm>
            <a:off x="349485" y="4839098"/>
            <a:ext cx="3605276" cy="1986076"/>
          </a:xfrm>
          <a:prstGeom prst="rect">
            <a:avLst/>
          </a:prstGeom>
        </p:spPr>
      </p:pic>
      <p:pic>
        <p:nvPicPr>
          <p:cNvPr id="14" name="Picture 13">
            <a:extLst>
              <a:ext uri="{FF2B5EF4-FFF2-40B4-BE49-F238E27FC236}">
                <a16:creationId xmlns:a16="http://schemas.microsoft.com/office/drawing/2014/main" id="{44E08D5D-CAFC-46C6-B6EC-1742108A050A}"/>
              </a:ext>
            </a:extLst>
          </p:cNvPr>
          <p:cNvPicPr>
            <a:picLocks noChangeAspect="1"/>
          </p:cNvPicPr>
          <p:nvPr/>
        </p:nvPicPr>
        <p:blipFill rotWithShape="1">
          <a:blip r:embed="rId7"/>
          <a:srcRect l="2304" t="17391" r="17744" b="22349"/>
          <a:stretch/>
        </p:blipFill>
        <p:spPr>
          <a:xfrm>
            <a:off x="3753978" y="3647661"/>
            <a:ext cx="2890279" cy="1225364"/>
          </a:xfrm>
          <a:prstGeom prst="rect">
            <a:avLst/>
          </a:prstGeom>
        </p:spPr>
      </p:pic>
      <p:pic>
        <p:nvPicPr>
          <p:cNvPr id="16" name="Picture 15">
            <a:extLst>
              <a:ext uri="{FF2B5EF4-FFF2-40B4-BE49-F238E27FC236}">
                <a16:creationId xmlns:a16="http://schemas.microsoft.com/office/drawing/2014/main" id="{1F0B8C30-4B2B-49C8-BABA-3B0FF2B3FB94}"/>
              </a:ext>
            </a:extLst>
          </p:cNvPr>
          <p:cNvPicPr>
            <a:picLocks noChangeAspect="1"/>
          </p:cNvPicPr>
          <p:nvPr/>
        </p:nvPicPr>
        <p:blipFill rotWithShape="1">
          <a:blip r:embed="rId8"/>
          <a:srcRect l="5299" t="10796" r="32438" b="8697"/>
          <a:stretch/>
        </p:blipFill>
        <p:spPr>
          <a:xfrm>
            <a:off x="9312964" y="755624"/>
            <a:ext cx="2569089" cy="1868556"/>
          </a:xfrm>
          <a:prstGeom prst="rect">
            <a:avLst/>
          </a:prstGeom>
        </p:spPr>
      </p:pic>
      <p:pic>
        <p:nvPicPr>
          <p:cNvPr id="18" name="Picture 17">
            <a:extLst>
              <a:ext uri="{FF2B5EF4-FFF2-40B4-BE49-F238E27FC236}">
                <a16:creationId xmlns:a16="http://schemas.microsoft.com/office/drawing/2014/main" id="{E80F602C-D592-4CD4-A9B3-7D614B89EE19}"/>
              </a:ext>
            </a:extLst>
          </p:cNvPr>
          <p:cNvPicPr>
            <a:picLocks noChangeAspect="1"/>
          </p:cNvPicPr>
          <p:nvPr/>
        </p:nvPicPr>
        <p:blipFill rotWithShape="1">
          <a:blip r:embed="rId9"/>
          <a:srcRect l="63228" t="18840" r="5271" b="32899"/>
          <a:stretch/>
        </p:blipFill>
        <p:spPr>
          <a:xfrm>
            <a:off x="4197025" y="4893602"/>
            <a:ext cx="2009930" cy="1732137"/>
          </a:xfrm>
          <a:prstGeom prst="rect">
            <a:avLst/>
          </a:prstGeom>
        </p:spPr>
      </p:pic>
    </p:spTree>
    <p:extLst>
      <p:ext uri="{BB962C8B-B14F-4D97-AF65-F5344CB8AC3E}">
        <p14:creationId xmlns:p14="http://schemas.microsoft.com/office/powerpoint/2010/main" val="92990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F034D15-DA58-2868-6938-E66E2E577874}"/>
              </a:ext>
            </a:extLst>
          </p:cNvPr>
          <p:cNvSpPr/>
          <p:nvPr/>
        </p:nvSpPr>
        <p:spPr>
          <a:xfrm rot="21271296">
            <a:off x="195729" y="1353025"/>
            <a:ext cx="11761553" cy="2862322"/>
          </a:xfrm>
          <a:prstGeom prst="rect">
            <a:avLst/>
          </a:prstGeom>
          <a:noFill/>
        </p:spPr>
        <p:txBody>
          <a:bodyPr wrap="none" lIns="91440" tIns="45720" rIns="91440" bIns="45720">
            <a:spAutoFit/>
          </a:bodyPr>
          <a:lstStyle/>
          <a:p>
            <a:pPr algn="ctr"/>
            <a:r>
              <a:rPr lang="en-US" sz="18000" b="1"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Accepting rewards</a:t>
            </a:r>
            <a:endParaRPr lang="en-US" sz="18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endParaRPr>
          </a:p>
        </p:txBody>
      </p:sp>
    </p:spTree>
    <p:extLst>
      <p:ext uri="{BB962C8B-B14F-4D97-AF65-F5344CB8AC3E}">
        <p14:creationId xmlns:p14="http://schemas.microsoft.com/office/powerpoint/2010/main" val="4042868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8" name="Picture 24" descr="Buy Cialis Daily Tablets Online ...">
            <a:extLst>
              <a:ext uri="{FF2B5EF4-FFF2-40B4-BE49-F238E27FC236}">
                <a16:creationId xmlns:a16="http://schemas.microsoft.com/office/drawing/2014/main" id="{2C6088B2-C343-D755-2AA5-03D10D0BFF41}"/>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40429" y="1412405"/>
            <a:ext cx="2491886" cy="24918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upoz Ltd. Male Shop | poppers">
            <a:extLst>
              <a:ext uri="{FF2B5EF4-FFF2-40B4-BE49-F238E27FC236}">
                <a16:creationId xmlns:a16="http://schemas.microsoft.com/office/drawing/2014/main" id="{3F50ABFC-2B1D-83DB-C2F4-5B01FA40249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75425">
            <a:off x="10306079" y="2509347"/>
            <a:ext cx="2273838" cy="227383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UPER RUSH 10ml – Buy Rush Poppers">
            <a:extLst>
              <a:ext uri="{FF2B5EF4-FFF2-40B4-BE49-F238E27FC236}">
                <a16:creationId xmlns:a16="http://schemas.microsoft.com/office/drawing/2014/main" id="{33783E73-4B0F-DC0E-279E-22D8C7E0E88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2531">
            <a:off x="9983560" y="1715141"/>
            <a:ext cx="1862646" cy="22351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CF1126-CA57-42BF-2F8B-9336D5B81963}"/>
              </a:ext>
            </a:extLst>
          </p:cNvPr>
          <p:cNvSpPr/>
          <p:nvPr/>
        </p:nvSpPr>
        <p:spPr>
          <a:xfrm rot="21271296">
            <a:off x="322827" y="294014"/>
            <a:ext cx="6252033" cy="1938992"/>
          </a:xfrm>
          <a:prstGeom prst="rect">
            <a:avLst/>
          </a:prstGeom>
          <a:noFill/>
        </p:spPr>
        <p:txBody>
          <a:bodyPr wrap="none" lIns="91440" tIns="45720" rIns="91440" bIns="45720">
            <a:spAutoFit/>
          </a:bodyPr>
          <a:lstStyle/>
          <a:p>
            <a:pPr algn="ctr"/>
            <a:r>
              <a:rPr lang="en-US" sz="12000" b="1"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tools of the trade</a:t>
            </a:r>
            <a:endParaRPr lang="en-US" sz="12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endParaRPr>
          </a:p>
        </p:txBody>
      </p:sp>
      <p:sp>
        <p:nvSpPr>
          <p:cNvPr id="13" name="TextBox 12">
            <a:extLst>
              <a:ext uri="{FF2B5EF4-FFF2-40B4-BE49-F238E27FC236}">
                <a16:creationId xmlns:a16="http://schemas.microsoft.com/office/drawing/2014/main" id="{7668CE2D-C833-CED0-EED0-9EBB1F87CAD8}"/>
              </a:ext>
            </a:extLst>
          </p:cNvPr>
          <p:cNvSpPr txBox="1"/>
          <p:nvPr/>
        </p:nvSpPr>
        <p:spPr>
          <a:xfrm>
            <a:off x="613775" y="2967335"/>
            <a:ext cx="804171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Staying hard for longer- experimental drug use</a:t>
            </a:r>
          </a:p>
        </p:txBody>
      </p:sp>
      <p:pic>
        <p:nvPicPr>
          <p:cNvPr id="1034" name="Picture 10" descr="16,065 Cocaine White Background Royalty-Free Photos and Stock Images |  Shutterstock">
            <a:extLst>
              <a:ext uri="{FF2B5EF4-FFF2-40B4-BE49-F238E27FC236}">
                <a16:creationId xmlns:a16="http://schemas.microsoft.com/office/drawing/2014/main" id="{BA776134-E3B9-B834-E52B-15F71463C274}"/>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51401" b="52061"/>
          <a:stretch/>
        </p:blipFill>
        <p:spPr bwMode="auto">
          <a:xfrm>
            <a:off x="7314916" y="3170994"/>
            <a:ext cx="4603097" cy="3390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agra 25mg Tablet at Rs 910/stripe ...">
            <a:extLst>
              <a:ext uri="{FF2B5EF4-FFF2-40B4-BE49-F238E27FC236}">
                <a16:creationId xmlns:a16="http://schemas.microsoft.com/office/drawing/2014/main" id="{AC00DB00-14F5-59D9-6DFB-AF473523BA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51" t="4771" r="1589" b="6393"/>
          <a:stretch/>
        </p:blipFill>
        <p:spPr bwMode="auto">
          <a:xfrm rot="333538">
            <a:off x="8338869" y="3337629"/>
            <a:ext cx="2985078" cy="2177351"/>
          </a:xfrm>
          <a:prstGeom prst="rect">
            <a:avLst/>
          </a:prstGeom>
          <a:noFill/>
          <a:effectLst>
            <a:outerShdw blurRad="50800" dist="38100" dir="2700000" sx="107000" sy="107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tar: 4 Points 4">
            <a:extLst>
              <a:ext uri="{FF2B5EF4-FFF2-40B4-BE49-F238E27FC236}">
                <a16:creationId xmlns:a16="http://schemas.microsoft.com/office/drawing/2014/main" id="{DF55DE9E-E84B-31F7-97AF-3001093B11AE}"/>
              </a:ext>
            </a:extLst>
          </p:cNvPr>
          <p:cNvSpPr/>
          <p:nvPr/>
        </p:nvSpPr>
        <p:spPr>
          <a:xfrm>
            <a:off x="10500852" y="632535"/>
            <a:ext cx="1166524" cy="1065165"/>
          </a:xfrm>
          <a:prstGeom prst="star4">
            <a:avLst/>
          </a:prstGeom>
          <a:noFill/>
          <a:ln w="57150">
            <a:solidFill>
              <a:schemeClr val="bg1">
                <a:lumMod val="95000"/>
              </a:schemeClr>
            </a:solidFill>
          </a:ln>
          <a:effectLst>
            <a:glow rad="101600">
              <a:schemeClr val="bg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4 Points 5">
            <a:extLst>
              <a:ext uri="{FF2B5EF4-FFF2-40B4-BE49-F238E27FC236}">
                <a16:creationId xmlns:a16="http://schemas.microsoft.com/office/drawing/2014/main" id="{F4762854-F222-8625-EDDF-AB2EB039E97D}"/>
              </a:ext>
            </a:extLst>
          </p:cNvPr>
          <p:cNvSpPr/>
          <p:nvPr/>
        </p:nvSpPr>
        <p:spPr>
          <a:xfrm>
            <a:off x="7826477" y="2743200"/>
            <a:ext cx="997212" cy="987548"/>
          </a:xfrm>
          <a:prstGeom prst="star4">
            <a:avLst/>
          </a:prstGeom>
          <a:noFill/>
          <a:ln w="57150">
            <a:solidFill>
              <a:schemeClr val="bg1">
                <a:lumMod val="95000"/>
              </a:schemeClr>
            </a:solidFill>
          </a:ln>
          <a:effectLst>
            <a:glow rad="101600">
              <a:schemeClr val="bg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4 Points 7">
            <a:extLst>
              <a:ext uri="{FF2B5EF4-FFF2-40B4-BE49-F238E27FC236}">
                <a16:creationId xmlns:a16="http://schemas.microsoft.com/office/drawing/2014/main" id="{67C8C3B6-7753-7D02-BD0A-57BC23FB5C3B}"/>
              </a:ext>
            </a:extLst>
          </p:cNvPr>
          <p:cNvSpPr/>
          <p:nvPr/>
        </p:nvSpPr>
        <p:spPr>
          <a:xfrm>
            <a:off x="10857137" y="5141357"/>
            <a:ext cx="801130" cy="793947"/>
          </a:xfrm>
          <a:prstGeom prst="star4">
            <a:avLst/>
          </a:prstGeom>
          <a:noFill/>
          <a:ln w="57150">
            <a:solidFill>
              <a:schemeClr val="bg1">
                <a:lumMod val="95000"/>
              </a:schemeClr>
            </a:solidFill>
          </a:ln>
          <a:effectLst>
            <a:glow rad="101600">
              <a:schemeClr val="bg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68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164FFF4B-645D-F081-338F-9910DB18028C}"/>
              </a:ext>
            </a:extLst>
          </p:cNvPr>
          <p:cNvSpPr/>
          <p:nvPr/>
        </p:nvSpPr>
        <p:spPr>
          <a:xfrm>
            <a:off x="1943100" y="1119157"/>
            <a:ext cx="8553449" cy="3311884"/>
          </a:xfrm>
          <a:prstGeom prst="wedgeRectCallout">
            <a:avLst>
              <a:gd name="adj1" fmla="val 21612"/>
              <a:gd name="adj2" fmla="val 6009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5FD456-A9A2-443B-52E8-B5F1BECEDAD0}"/>
              </a:ext>
            </a:extLst>
          </p:cNvPr>
          <p:cNvSpPr txBox="1"/>
          <p:nvPr/>
        </p:nvSpPr>
        <p:spPr>
          <a:xfrm>
            <a:off x="2130741" y="1561637"/>
            <a:ext cx="8178166" cy="2308324"/>
          </a:xfrm>
          <a:prstGeom prst="rect">
            <a:avLst/>
          </a:prstGeom>
          <a:noFill/>
        </p:spPr>
        <p:txBody>
          <a:bodyPr wrap="square" rtlCol="0">
            <a:spAutoFit/>
          </a:bodyPr>
          <a:lstStyle/>
          <a:p>
            <a:pPr algn="ctr"/>
            <a:r>
              <a:rPr lang="en-GB" sz="3600" dirty="0">
                <a:solidFill>
                  <a:schemeClr val="bg1"/>
                </a:solidFill>
              </a:rPr>
              <a:t>It’s pretty common for guys to try out various drugs to stay hard for longer, lots of them misusing </a:t>
            </a:r>
            <a:r>
              <a:rPr lang="en-GB" sz="3600" dirty="0" err="1">
                <a:solidFill>
                  <a:schemeClr val="bg1"/>
                </a:solidFill>
              </a:rPr>
              <a:t>viagra</a:t>
            </a:r>
            <a:r>
              <a:rPr lang="en-GB" sz="3600" dirty="0">
                <a:solidFill>
                  <a:schemeClr val="bg1"/>
                </a:solidFill>
              </a:rPr>
              <a:t> are also using cocaine.</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RICKY</a:t>
            </a:r>
          </a:p>
        </p:txBody>
      </p:sp>
      <p:pic>
        <p:nvPicPr>
          <p:cNvPr id="8" name="Graphic 7" descr="Open quotation mark outline">
            <a:extLst>
              <a:ext uri="{FF2B5EF4-FFF2-40B4-BE49-F238E27FC236}">
                <a16:creationId xmlns:a16="http://schemas.microsoft.com/office/drawing/2014/main" id="{101871FD-C046-27C2-E646-FBD6DDF7C1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258" y="448205"/>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A0B54058-4925-1997-EA9D-9C43CF6C55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814559" y="3665237"/>
            <a:ext cx="1679059" cy="1679059"/>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3673546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164FFF4B-645D-F081-338F-9910DB18028C}"/>
              </a:ext>
            </a:extLst>
          </p:cNvPr>
          <p:cNvSpPr/>
          <p:nvPr/>
        </p:nvSpPr>
        <p:spPr>
          <a:xfrm>
            <a:off x="1943100" y="1119157"/>
            <a:ext cx="8553449" cy="3311884"/>
          </a:xfrm>
          <a:prstGeom prst="wedgeRectCallout">
            <a:avLst>
              <a:gd name="adj1" fmla="val 21612"/>
              <a:gd name="adj2" fmla="val 6009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5FD456-A9A2-443B-52E8-B5F1BECEDAD0}"/>
              </a:ext>
            </a:extLst>
          </p:cNvPr>
          <p:cNvSpPr txBox="1"/>
          <p:nvPr/>
        </p:nvSpPr>
        <p:spPr>
          <a:xfrm>
            <a:off x="2130741" y="1561637"/>
            <a:ext cx="8178166" cy="2308324"/>
          </a:xfrm>
          <a:prstGeom prst="rect">
            <a:avLst/>
          </a:prstGeom>
          <a:noFill/>
        </p:spPr>
        <p:txBody>
          <a:bodyPr wrap="square" rtlCol="0">
            <a:spAutoFit/>
          </a:bodyPr>
          <a:lstStyle/>
          <a:p>
            <a:pPr algn="ctr"/>
            <a:r>
              <a:rPr lang="en-GB" sz="3600" dirty="0">
                <a:solidFill>
                  <a:schemeClr val="bg1"/>
                </a:solidFill>
              </a:rPr>
              <a:t>If you take Viagra you just know, you don’t have to think about it, it’s coming up no matter what… I can tell you now, every guy in porn is on Viagra</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MARC</a:t>
            </a:r>
          </a:p>
        </p:txBody>
      </p:sp>
      <p:pic>
        <p:nvPicPr>
          <p:cNvPr id="8" name="Graphic 7" descr="Open quotation mark outline">
            <a:extLst>
              <a:ext uri="{FF2B5EF4-FFF2-40B4-BE49-F238E27FC236}">
                <a16:creationId xmlns:a16="http://schemas.microsoft.com/office/drawing/2014/main" id="{101871FD-C046-27C2-E646-FBD6DDF7C1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258" y="448205"/>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A0B54058-4925-1997-EA9D-9C43CF6C55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814559" y="3665237"/>
            <a:ext cx="1679059" cy="1679059"/>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350934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0CF1126-CA57-42BF-2F8B-9336D5B81963}"/>
              </a:ext>
            </a:extLst>
          </p:cNvPr>
          <p:cNvSpPr/>
          <p:nvPr/>
        </p:nvSpPr>
        <p:spPr>
          <a:xfrm rot="21271296">
            <a:off x="322827" y="294014"/>
            <a:ext cx="6252033" cy="1938992"/>
          </a:xfrm>
          <a:prstGeom prst="rect">
            <a:avLst/>
          </a:prstGeom>
          <a:noFill/>
        </p:spPr>
        <p:txBody>
          <a:bodyPr wrap="none" lIns="91440" tIns="45720" rIns="91440" bIns="45720">
            <a:spAutoFit/>
          </a:bodyPr>
          <a:lstStyle/>
          <a:p>
            <a:pPr algn="ctr"/>
            <a:r>
              <a:rPr lang="en-US" sz="12000" b="1"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tools of the trade</a:t>
            </a:r>
            <a:endParaRPr lang="en-US" sz="12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endParaRPr>
          </a:p>
        </p:txBody>
      </p:sp>
      <p:sp>
        <p:nvSpPr>
          <p:cNvPr id="13" name="TextBox 12">
            <a:extLst>
              <a:ext uri="{FF2B5EF4-FFF2-40B4-BE49-F238E27FC236}">
                <a16:creationId xmlns:a16="http://schemas.microsoft.com/office/drawing/2014/main" id="{7668CE2D-C833-CED0-EED0-9EBB1F87CAD8}"/>
              </a:ext>
            </a:extLst>
          </p:cNvPr>
          <p:cNvSpPr txBox="1"/>
          <p:nvPr/>
        </p:nvSpPr>
        <p:spPr>
          <a:xfrm>
            <a:off x="613775" y="2967335"/>
            <a:ext cx="804171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Staying hard for longer- experimental drug use</a:t>
            </a:r>
          </a:p>
        </p:txBody>
      </p:sp>
      <p:sp>
        <p:nvSpPr>
          <p:cNvPr id="14" name="TextBox 13">
            <a:extLst>
              <a:ext uri="{FF2B5EF4-FFF2-40B4-BE49-F238E27FC236}">
                <a16:creationId xmlns:a16="http://schemas.microsoft.com/office/drawing/2014/main" id="{0021A1F7-3EC5-6B95-B60C-68EF489ED36B}"/>
              </a:ext>
            </a:extLst>
          </p:cNvPr>
          <p:cNvSpPr txBox="1"/>
          <p:nvPr/>
        </p:nvSpPr>
        <p:spPr>
          <a:xfrm>
            <a:off x="613775" y="3576450"/>
            <a:ext cx="804171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Having the right look - steroids</a:t>
            </a:r>
          </a:p>
        </p:txBody>
      </p:sp>
      <p:pic>
        <p:nvPicPr>
          <p:cNvPr id="2052" name="Picture 4" descr="Bodybuilder makes an injection of anabolic steroids. Photo of sporty man  with perfect physique showing gesture like thumb up on white background.  Strength and motivation Stock Photo | Adobe Stock">
            <a:extLst>
              <a:ext uri="{FF2B5EF4-FFF2-40B4-BE49-F238E27FC236}">
                <a16:creationId xmlns:a16="http://schemas.microsoft.com/office/drawing/2014/main" id="{DF2576E0-6509-C15B-6838-1FAEBC69ED2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73" t="24373" r="8809" b="4961"/>
          <a:stretch/>
        </p:blipFill>
        <p:spPr bwMode="auto">
          <a:xfrm>
            <a:off x="6865051" y="287079"/>
            <a:ext cx="5255324" cy="62306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teroid Molecular Structures">
            <a:extLst>
              <a:ext uri="{FF2B5EF4-FFF2-40B4-BE49-F238E27FC236}">
                <a16:creationId xmlns:a16="http://schemas.microsoft.com/office/drawing/2014/main" id="{0C18AC8A-37A0-2499-DCB2-424BA470603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567175" y="1263510"/>
            <a:ext cx="6553200" cy="4667250"/>
          </a:xfrm>
          <a:prstGeom prst="rect">
            <a:avLst/>
          </a:prstGeom>
          <a:noFill/>
        </p:spPr>
      </p:pic>
    </p:spTree>
    <p:extLst>
      <p:ext uri="{BB962C8B-B14F-4D97-AF65-F5344CB8AC3E}">
        <p14:creationId xmlns:p14="http://schemas.microsoft.com/office/powerpoint/2010/main" val="89000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D9D9024F-639A-D9A1-48D2-DD0D70F1BA99}"/>
              </a:ext>
            </a:extLst>
          </p:cNvPr>
          <p:cNvSpPr/>
          <p:nvPr/>
        </p:nvSpPr>
        <p:spPr>
          <a:xfrm>
            <a:off x="1943100" y="1119157"/>
            <a:ext cx="8553449" cy="3311884"/>
          </a:xfrm>
          <a:prstGeom prst="wedgeRectCallout">
            <a:avLst>
              <a:gd name="adj1" fmla="val 21612"/>
              <a:gd name="adj2" fmla="val 60090"/>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48A0ABF8-A0D4-9C70-C0F2-6A74B899A7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0005" y="510193"/>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82A90C67-A191-4FDB-CC97-25B056ECA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776274" y="3653259"/>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190369" y="1374812"/>
            <a:ext cx="8178166" cy="2862322"/>
          </a:xfrm>
          <a:prstGeom prst="rect">
            <a:avLst/>
          </a:prstGeom>
          <a:noFill/>
        </p:spPr>
        <p:txBody>
          <a:bodyPr wrap="square" rtlCol="0">
            <a:spAutoFit/>
          </a:bodyPr>
          <a:lstStyle/>
          <a:p>
            <a:pPr algn="ctr"/>
            <a:r>
              <a:rPr lang="en-GB" sz="3600" dirty="0">
                <a:solidFill>
                  <a:schemeClr val="bg1"/>
                </a:solidFill>
              </a:rPr>
              <a:t>Body image is one I suffered with, you’re looking at other guys, they were bigger than me, I wanted to be the desired one, I ended up trying steroids which is very big in the industry </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RICKY</a:t>
            </a:r>
          </a:p>
        </p:txBody>
      </p:sp>
    </p:spTree>
    <p:extLst>
      <p:ext uri="{BB962C8B-B14F-4D97-AF65-F5344CB8AC3E}">
        <p14:creationId xmlns:p14="http://schemas.microsoft.com/office/powerpoint/2010/main" val="181065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21CED34E-6DA1-28D8-0993-B948C35804AD}"/>
              </a:ext>
            </a:extLst>
          </p:cNvPr>
          <p:cNvSpPr/>
          <p:nvPr/>
        </p:nvSpPr>
        <p:spPr>
          <a:xfrm>
            <a:off x="2171700" y="1119156"/>
            <a:ext cx="8301991" cy="3381579"/>
          </a:xfrm>
          <a:prstGeom prst="wedgeRectCallout">
            <a:avLst>
              <a:gd name="adj1" fmla="val 21835"/>
              <a:gd name="adj2" fmla="val 59927"/>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3A45FCA6-0DC8-B2CD-0E72-701ACAF26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258" y="448205"/>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CBB1854C-0C96-5C33-2E03-F7770FE9C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814559" y="3665237"/>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295525" y="1371741"/>
            <a:ext cx="8178166" cy="2862322"/>
          </a:xfrm>
          <a:prstGeom prst="rect">
            <a:avLst/>
          </a:prstGeom>
          <a:noFill/>
        </p:spPr>
        <p:txBody>
          <a:bodyPr wrap="square" rtlCol="0">
            <a:spAutoFit/>
          </a:bodyPr>
          <a:lstStyle/>
          <a:p>
            <a:pPr algn="ctr"/>
            <a:r>
              <a:rPr lang="en-GB" sz="3600" dirty="0">
                <a:solidFill>
                  <a:schemeClr val="bg1"/>
                </a:solidFill>
              </a:rPr>
              <a:t>I learnt how to inject from reading an article online, people don’t want to walk into Boots for needle exchange, others would continuously use needles even when they were blunt.</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RICKY</a:t>
            </a:r>
          </a:p>
        </p:txBody>
      </p:sp>
    </p:spTree>
    <p:extLst>
      <p:ext uri="{BB962C8B-B14F-4D97-AF65-F5344CB8AC3E}">
        <p14:creationId xmlns:p14="http://schemas.microsoft.com/office/powerpoint/2010/main" val="4238431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0CF1126-CA57-42BF-2F8B-9336D5B81963}"/>
              </a:ext>
            </a:extLst>
          </p:cNvPr>
          <p:cNvSpPr/>
          <p:nvPr/>
        </p:nvSpPr>
        <p:spPr>
          <a:xfrm rot="21271296">
            <a:off x="322827" y="294014"/>
            <a:ext cx="6252033" cy="1938992"/>
          </a:xfrm>
          <a:prstGeom prst="rect">
            <a:avLst/>
          </a:prstGeom>
          <a:noFill/>
        </p:spPr>
        <p:txBody>
          <a:bodyPr wrap="none" lIns="91440" tIns="45720" rIns="91440" bIns="45720">
            <a:spAutoFit/>
          </a:bodyPr>
          <a:lstStyle/>
          <a:p>
            <a:pPr algn="ctr"/>
            <a:r>
              <a:rPr lang="en-US" sz="12000" b="1"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tools of the trade</a:t>
            </a:r>
            <a:endParaRPr lang="en-US" sz="12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endParaRPr>
          </a:p>
        </p:txBody>
      </p:sp>
      <p:sp>
        <p:nvSpPr>
          <p:cNvPr id="13" name="TextBox 12">
            <a:extLst>
              <a:ext uri="{FF2B5EF4-FFF2-40B4-BE49-F238E27FC236}">
                <a16:creationId xmlns:a16="http://schemas.microsoft.com/office/drawing/2014/main" id="{7668CE2D-C833-CED0-EED0-9EBB1F87CAD8}"/>
              </a:ext>
            </a:extLst>
          </p:cNvPr>
          <p:cNvSpPr txBox="1"/>
          <p:nvPr/>
        </p:nvSpPr>
        <p:spPr>
          <a:xfrm>
            <a:off x="613775" y="2967335"/>
            <a:ext cx="804171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Staying hard for longer- experimental drug use</a:t>
            </a:r>
          </a:p>
        </p:txBody>
      </p:sp>
      <p:sp>
        <p:nvSpPr>
          <p:cNvPr id="14" name="TextBox 13">
            <a:extLst>
              <a:ext uri="{FF2B5EF4-FFF2-40B4-BE49-F238E27FC236}">
                <a16:creationId xmlns:a16="http://schemas.microsoft.com/office/drawing/2014/main" id="{0021A1F7-3EC5-6B95-B60C-68EF489ED36B}"/>
              </a:ext>
            </a:extLst>
          </p:cNvPr>
          <p:cNvSpPr txBox="1"/>
          <p:nvPr/>
        </p:nvSpPr>
        <p:spPr>
          <a:xfrm>
            <a:off x="613775" y="3576450"/>
            <a:ext cx="804171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Having the right look - steroids</a:t>
            </a:r>
          </a:p>
        </p:txBody>
      </p:sp>
      <p:sp>
        <p:nvSpPr>
          <p:cNvPr id="15" name="TextBox 14">
            <a:extLst>
              <a:ext uri="{FF2B5EF4-FFF2-40B4-BE49-F238E27FC236}">
                <a16:creationId xmlns:a16="http://schemas.microsoft.com/office/drawing/2014/main" id="{BD563F62-53D9-CB7E-A78B-5583A0343869}"/>
              </a:ext>
            </a:extLst>
          </p:cNvPr>
          <p:cNvSpPr txBox="1"/>
          <p:nvPr/>
        </p:nvSpPr>
        <p:spPr>
          <a:xfrm>
            <a:off x="613775" y="4234755"/>
            <a:ext cx="8041710"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Being reputable- certs</a:t>
            </a:r>
          </a:p>
        </p:txBody>
      </p:sp>
      <p:sp>
        <p:nvSpPr>
          <p:cNvPr id="9" name="Rectangle: Folded Corner 8">
            <a:extLst>
              <a:ext uri="{FF2B5EF4-FFF2-40B4-BE49-F238E27FC236}">
                <a16:creationId xmlns:a16="http://schemas.microsoft.com/office/drawing/2014/main" id="{83711199-A3CD-D88D-54EA-2F9AE663613A}"/>
              </a:ext>
            </a:extLst>
          </p:cNvPr>
          <p:cNvSpPr/>
          <p:nvPr/>
        </p:nvSpPr>
        <p:spPr>
          <a:xfrm rot="11115826">
            <a:off x="8014590" y="759448"/>
            <a:ext cx="3184646" cy="5004378"/>
          </a:xfrm>
          <a:prstGeom prst="foldedCorner">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2" name="Picture 10">
            <a:extLst>
              <a:ext uri="{FF2B5EF4-FFF2-40B4-BE49-F238E27FC236}">
                <a16:creationId xmlns:a16="http://schemas.microsoft.com/office/drawing/2014/main" id="{9DE25AFB-5955-CDE2-233E-30792685A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8582">
            <a:off x="10444716" y="995873"/>
            <a:ext cx="795618" cy="3223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B8CB41F-C370-6DD9-C9C4-38F0F42D917A}"/>
              </a:ext>
            </a:extLst>
          </p:cNvPr>
          <p:cNvSpPr/>
          <p:nvPr/>
        </p:nvSpPr>
        <p:spPr>
          <a:xfrm rot="325224">
            <a:off x="8327924" y="2389239"/>
            <a:ext cx="1307690" cy="137781"/>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D51A9E8-95F7-23DB-7638-ED6E250ECD39}"/>
              </a:ext>
            </a:extLst>
          </p:cNvPr>
          <p:cNvSpPr/>
          <p:nvPr/>
        </p:nvSpPr>
        <p:spPr>
          <a:xfrm rot="325224">
            <a:off x="8325362" y="2775437"/>
            <a:ext cx="2561108" cy="132686"/>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409A337-FD94-67BC-274F-42DF193EDAFD}"/>
              </a:ext>
            </a:extLst>
          </p:cNvPr>
          <p:cNvSpPr/>
          <p:nvPr/>
        </p:nvSpPr>
        <p:spPr>
          <a:xfrm rot="325224">
            <a:off x="8324881" y="3019555"/>
            <a:ext cx="2561108" cy="132686"/>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0B517E0-F8FB-A270-876E-5EBA979603F7}"/>
              </a:ext>
            </a:extLst>
          </p:cNvPr>
          <p:cNvSpPr/>
          <p:nvPr/>
        </p:nvSpPr>
        <p:spPr>
          <a:xfrm rot="325224">
            <a:off x="8285473" y="3312857"/>
            <a:ext cx="909998" cy="11352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8448527-2C8F-B7F6-2CA3-1D46DD65B063}"/>
              </a:ext>
            </a:extLst>
          </p:cNvPr>
          <p:cNvSpPr/>
          <p:nvPr/>
        </p:nvSpPr>
        <p:spPr>
          <a:xfrm rot="325224">
            <a:off x="9312512" y="3383937"/>
            <a:ext cx="491249" cy="12511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3FC5816-57E5-015B-F4A8-148808AA19B8}"/>
              </a:ext>
            </a:extLst>
          </p:cNvPr>
          <p:cNvSpPr/>
          <p:nvPr/>
        </p:nvSpPr>
        <p:spPr>
          <a:xfrm rot="325224">
            <a:off x="8244024" y="3516426"/>
            <a:ext cx="909998" cy="11352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C70DA4D-7113-497B-DA9A-0E220E9466B5}"/>
              </a:ext>
            </a:extLst>
          </p:cNvPr>
          <p:cNvSpPr/>
          <p:nvPr/>
        </p:nvSpPr>
        <p:spPr>
          <a:xfrm rot="325224">
            <a:off x="9271063" y="3587506"/>
            <a:ext cx="491249" cy="12511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DE17814-5117-8D44-F4F7-E7A587EFED6C}"/>
              </a:ext>
            </a:extLst>
          </p:cNvPr>
          <p:cNvSpPr/>
          <p:nvPr/>
        </p:nvSpPr>
        <p:spPr>
          <a:xfrm rot="325224">
            <a:off x="8222980" y="3738679"/>
            <a:ext cx="909998" cy="11352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AD0F144-B825-0120-097D-A0949ABBE70C}"/>
              </a:ext>
            </a:extLst>
          </p:cNvPr>
          <p:cNvSpPr/>
          <p:nvPr/>
        </p:nvSpPr>
        <p:spPr>
          <a:xfrm rot="325224">
            <a:off x="9250019" y="3809759"/>
            <a:ext cx="491249" cy="12511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BC929A-0FD8-22D0-80D7-3BA434E66DA4}"/>
              </a:ext>
            </a:extLst>
          </p:cNvPr>
          <p:cNvSpPr/>
          <p:nvPr/>
        </p:nvSpPr>
        <p:spPr>
          <a:xfrm rot="325224">
            <a:off x="8200486" y="3965864"/>
            <a:ext cx="909998" cy="11352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CB70BAA-4E32-DB49-FB5E-0702B08D7829}"/>
              </a:ext>
            </a:extLst>
          </p:cNvPr>
          <p:cNvSpPr/>
          <p:nvPr/>
        </p:nvSpPr>
        <p:spPr>
          <a:xfrm rot="325224">
            <a:off x="9227525" y="4036944"/>
            <a:ext cx="491249" cy="12511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0AA4A7A-C437-10EE-CC14-056671194EC6}"/>
              </a:ext>
            </a:extLst>
          </p:cNvPr>
          <p:cNvSpPr/>
          <p:nvPr/>
        </p:nvSpPr>
        <p:spPr>
          <a:xfrm rot="325224">
            <a:off x="8200484" y="4200342"/>
            <a:ext cx="909998" cy="11352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531C667-7CCE-4753-4D3A-6664AB005AE2}"/>
              </a:ext>
            </a:extLst>
          </p:cNvPr>
          <p:cNvSpPr/>
          <p:nvPr/>
        </p:nvSpPr>
        <p:spPr>
          <a:xfrm rot="325224">
            <a:off x="9227523" y="4271422"/>
            <a:ext cx="491249" cy="12511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445A8EA-23C7-1AD8-3B72-8D276C4133A0}"/>
              </a:ext>
            </a:extLst>
          </p:cNvPr>
          <p:cNvSpPr/>
          <p:nvPr/>
        </p:nvSpPr>
        <p:spPr>
          <a:xfrm rot="325224">
            <a:off x="10293618" y="1444482"/>
            <a:ext cx="909998" cy="11352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77401BD-EB41-6605-492E-30BF1831D275}"/>
              </a:ext>
            </a:extLst>
          </p:cNvPr>
          <p:cNvSpPr/>
          <p:nvPr/>
        </p:nvSpPr>
        <p:spPr>
          <a:xfrm rot="325224">
            <a:off x="10433525" y="1639994"/>
            <a:ext cx="771044" cy="8675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92CEB91-30AB-7C30-A8B0-4BCE6EAB874A}"/>
              </a:ext>
            </a:extLst>
          </p:cNvPr>
          <p:cNvSpPr/>
          <p:nvPr/>
        </p:nvSpPr>
        <p:spPr>
          <a:xfrm rot="325224">
            <a:off x="10585681" y="1836058"/>
            <a:ext cx="601699" cy="9273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1C0AED8-D294-1E02-C957-25BEAE6E6C79}"/>
              </a:ext>
            </a:extLst>
          </p:cNvPr>
          <p:cNvSpPr/>
          <p:nvPr/>
        </p:nvSpPr>
        <p:spPr>
          <a:xfrm rot="325224">
            <a:off x="10737808" y="2043891"/>
            <a:ext cx="448927" cy="99144"/>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1BFF674-82A4-8946-C0F3-14E3A3F2BFC5}"/>
              </a:ext>
            </a:extLst>
          </p:cNvPr>
          <p:cNvSpPr/>
          <p:nvPr/>
        </p:nvSpPr>
        <p:spPr>
          <a:xfrm rot="325224">
            <a:off x="8133698" y="4706208"/>
            <a:ext cx="601699" cy="92733"/>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7F03124-1BF9-D989-0770-E45A4B390ADE}"/>
              </a:ext>
            </a:extLst>
          </p:cNvPr>
          <p:cNvSpPr/>
          <p:nvPr/>
        </p:nvSpPr>
        <p:spPr>
          <a:xfrm rot="325224">
            <a:off x="8134342" y="4913132"/>
            <a:ext cx="448927" cy="99144"/>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CC7C75F-F751-9DC4-31FE-DB04644B30D4}"/>
              </a:ext>
            </a:extLst>
          </p:cNvPr>
          <p:cNvSpPr txBox="1"/>
          <p:nvPr/>
        </p:nvSpPr>
        <p:spPr>
          <a:xfrm rot="338070">
            <a:off x="8313474" y="2019363"/>
            <a:ext cx="2403934" cy="369332"/>
          </a:xfrm>
          <a:prstGeom prst="rect">
            <a:avLst/>
          </a:prstGeom>
          <a:noFill/>
        </p:spPr>
        <p:txBody>
          <a:bodyPr wrap="square" rtlCol="0">
            <a:spAutoFit/>
          </a:bodyPr>
          <a:lstStyle/>
          <a:p>
            <a:r>
              <a:rPr lang="en-GB" b="1" dirty="0">
                <a:solidFill>
                  <a:schemeClr val="bg1">
                    <a:lumMod val="85000"/>
                  </a:schemeClr>
                </a:solidFill>
              </a:rPr>
              <a:t>RESULTS LETTER</a:t>
            </a:r>
          </a:p>
        </p:txBody>
      </p:sp>
      <p:pic>
        <p:nvPicPr>
          <p:cNvPr id="1028" name="Picture 4" descr="Colorful Confetti On Transparent Background. Celebration Party. Vector  Illustration Stock Vector | Adobe Stock">
            <a:extLst>
              <a:ext uri="{FF2B5EF4-FFF2-40B4-BE49-F238E27FC236}">
                <a16:creationId xmlns:a16="http://schemas.microsoft.com/office/drawing/2014/main" id="{1FDCE638-3D0B-AB96-59DD-A2542326B296}"/>
              </a:ext>
            </a:extLst>
          </p:cNvPr>
          <p:cNvPicPr>
            <a:picLocks noChangeAspect="1" noChangeArrowheads="1"/>
          </p:cNvPicPr>
          <p:nvPr/>
        </p:nvPicPr>
        <p:blipFill rotWithShape="1">
          <a:blip r:embed="rId4">
            <a:clrChange>
              <a:clrFrom>
                <a:srgbClr val="F0F0F2"/>
              </a:clrFrom>
              <a:clrTo>
                <a:srgbClr val="F0F0F2">
                  <a:alpha val="0"/>
                </a:srgbClr>
              </a:clrTo>
            </a:clrChange>
            <a:extLst>
              <a:ext uri="{28A0092B-C50C-407E-A947-70E740481C1C}">
                <a14:useLocalDpi xmlns:a14="http://schemas.microsoft.com/office/drawing/2010/main" val="0"/>
              </a:ext>
            </a:extLst>
          </a:blip>
          <a:srcRect l="5819" t="1131"/>
          <a:stretch/>
        </p:blipFill>
        <p:spPr bwMode="auto">
          <a:xfrm rot="235682">
            <a:off x="7350376" y="352350"/>
            <a:ext cx="4577644" cy="3205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0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1DA75850-5B15-ACA8-FBE7-69D5164C712C}"/>
              </a:ext>
            </a:extLst>
          </p:cNvPr>
          <p:cNvSpPr/>
          <p:nvPr/>
        </p:nvSpPr>
        <p:spPr>
          <a:xfrm>
            <a:off x="977095" y="956422"/>
            <a:ext cx="10323251" cy="3486657"/>
          </a:xfrm>
          <a:prstGeom prst="wedgeRectCallout">
            <a:avLst>
              <a:gd name="adj1" fmla="val 22070"/>
              <a:gd name="adj2" fmla="val 6105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AFC4B39-74FB-3C15-977F-297766EA23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041" y="61632"/>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B8146B8A-4B0E-5EA5-9054-630BC278A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334341" y="3855577"/>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841165" y="1407341"/>
            <a:ext cx="6595110" cy="2308324"/>
          </a:xfrm>
          <a:prstGeom prst="rect">
            <a:avLst/>
          </a:prstGeom>
          <a:noFill/>
        </p:spPr>
        <p:txBody>
          <a:bodyPr wrap="square" rtlCol="0">
            <a:spAutoFit/>
          </a:bodyPr>
          <a:lstStyle/>
          <a:p>
            <a:pPr algn="ctr"/>
            <a:r>
              <a:rPr lang="en-GB" sz="3600" dirty="0">
                <a:solidFill>
                  <a:schemeClr val="bg1"/>
                </a:solidFill>
              </a:rPr>
              <a:t>Never use condoms, that’s why we get </a:t>
            </a:r>
            <a:r>
              <a:rPr lang="en-GB" sz="3600" dirty="0" err="1">
                <a:solidFill>
                  <a:schemeClr val="bg1"/>
                </a:solidFill>
              </a:rPr>
              <a:t>certed</a:t>
            </a:r>
            <a:r>
              <a:rPr lang="en-GB" sz="3600" dirty="0">
                <a:solidFill>
                  <a:schemeClr val="bg1"/>
                </a:solidFill>
              </a:rPr>
              <a:t>, condom scenes don’t sell, that’s why we get tested for everything</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MARC</a:t>
            </a:r>
          </a:p>
        </p:txBody>
      </p:sp>
    </p:spTree>
    <p:extLst>
      <p:ext uri="{BB962C8B-B14F-4D97-AF65-F5344CB8AC3E}">
        <p14:creationId xmlns:p14="http://schemas.microsoft.com/office/powerpoint/2010/main" val="5640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6A52E9E-340C-D827-B379-0B831F531181}"/>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Medicine outline">
            <a:extLst>
              <a:ext uri="{FF2B5EF4-FFF2-40B4-BE49-F238E27FC236}">
                <a16:creationId xmlns:a16="http://schemas.microsoft.com/office/drawing/2014/main" id="{DB73D11D-0A89-73FF-19AA-033F6C5C6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3304" y="5041424"/>
            <a:ext cx="1198880" cy="1198880"/>
          </a:xfrm>
          <a:prstGeom prst="rect">
            <a:avLst/>
          </a:prstGeom>
        </p:spPr>
      </p:pic>
      <p:sp>
        <p:nvSpPr>
          <p:cNvPr id="7" name="TextBox 6">
            <a:extLst>
              <a:ext uri="{FF2B5EF4-FFF2-40B4-BE49-F238E27FC236}">
                <a16:creationId xmlns:a16="http://schemas.microsoft.com/office/drawing/2014/main" id="{2A8C1A21-3991-E6EC-C813-7867D99D5F07}"/>
              </a:ext>
            </a:extLst>
          </p:cNvPr>
          <p:cNvSpPr txBox="1"/>
          <p:nvPr/>
        </p:nvSpPr>
        <p:spPr>
          <a:xfrm>
            <a:off x="9340424" y="5410032"/>
            <a:ext cx="2702560" cy="461665"/>
          </a:xfrm>
          <a:prstGeom prst="rect">
            <a:avLst/>
          </a:prstGeom>
          <a:noFill/>
        </p:spPr>
        <p:txBody>
          <a:bodyPr wrap="square" rtlCol="0">
            <a:spAutoFit/>
          </a:bodyPr>
          <a:lstStyle/>
          <a:p>
            <a:r>
              <a:rPr lang="en-GB" sz="2400" b="1" dirty="0">
                <a:solidFill>
                  <a:schemeClr val="bg1"/>
                </a:solidFill>
              </a:rPr>
              <a:t>PrEP</a:t>
            </a:r>
          </a:p>
        </p:txBody>
      </p:sp>
      <p:sp>
        <p:nvSpPr>
          <p:cNvPr id="8" name="TextBox 7">
            <a:extLst>
              <a:ext uri="{FF2B5EF4-FFF2-40B4-BE49-F238E27FC236}">
                <a16:creationId xmlns:a16="http://schemas.microsoft.com/office/drawing/2014/main" id="{4F5074C5-EDC2-4ADD-26DC-08011B494FDA}"/>
              </a:ext>
            </a:extLst>
          </p:cNvPr>
          <p:cNvSpPr txBox="1"/>
          <p:nvPr/>
        </p:nvSpPr>
        <p:spPr>
          <a:xfrm>
            <a:off x="9340424" y="910917"/>
            <a:ext cx="2702560" cy="461665"/>
          </a:xfrm>
          <a:prstGeom prst="rect">
            <a:avLst/>
          </a:prstGeom>
          <a:noFill/>
        </p:spPr>
        <p:txBody>
          <a:bodyPr wrap="square" rtlCol="0">
            <a:spAutoFit/>
          </a:bodyPr>
          <a:lstStyle/>
          <a:p>
            <a:r>
              <a:rPr lang="en-GB" sz="2400" b="1" dirty="0">
                <a:solidFill>
                  <a:schemeClr val="bg1"/>
                </a:solidFill>
              </a:rPr>
              <a:t>Condoms</a:t>
            </a:r>
          </a:p>
        </p:txBody>
      </p:sp>
      <p:sp>
        <p:nvSpPr>
          <p:cNvPr id="9" name="TextBox 8">
            <a:extLst>
              <a:ext uri="{FF2B5EF4-FFF2-40B4-BE49-F238E27FC236}">
                <a16:creationId xmlns:a16="http://schemas.microsoft.com/office/drawing/2014/main" id="{9D55EB84-22E8-3C6E-BA8E-1548FC02E079}"/>
              </a:ext>
            </a:extLst>
          </p:cNvPr>
          <p:cNvSpPr txBox="1"/>
          <p:nvPr/>
        </p:nvSpPr>
        <p:spPr>
          <a:xfrm>
            <a:off x="9273165" y="3933697"/>
            <a:ext cx="2702560" cy="461665"/>
          </a:xfrm>
          <a:prstGeom prst="rect">
            <a:avLst/>
          </a:prstGeom>
          <a:noFill/>
        </p:spPr>
        <p:txBody>
          <a:bodyPr wrap="square" rtlCol="0">
            <a:spAutoFit/>
          </a:bodyPr>
          <a:lstStyle/>
          <a:p>
            <a:r>
              <a:rPr lang="en-GB" sz="2400" b="1" dirty="0">
                <a:solidFill>
                  <a:schemeClr val="bg1"/>
                </a:solidFill>
              </a:rPr>
              <a:t>Vaccinations</a:t>
            </a:r>
          </a:p>
        </p:txBody>
      </p:sp>
      <p:pic>
        <p:nvPicPr>
          <p:cNvPr id="11" name="Graphic 10" descr="Needle outline">
            <a:extLst>
              <a:ext uri="{FF2B5EF4-FFF2-40B4-BE49-F238E27FC236}">
                <a16:creationId xmlns:a16="http://schemas.microsoft.com/office/drawing/2014/main" id="{E9A6703D-9B9D-2C17-9533-A71E155365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8135095">
            <a:off x="8221184" y="3567175"/>
            <a:ext cx="1055041" cy="1055041"/>
          </a:xfrm>
          <a:prstGeom prst="rect">
            <a:avLst/>
          </a:prstGeom>
        </p:spPr>
      </p:pic>
      <p:sp>
        <p:nvSpPr>
          <p:cNvPr id="12" name="TextBox 11">
            <a:extLst>
              <a:ext uri="{FF2B5EF4-FFF2-40B4-BE49-F238E27FC236}">
                <a16:creationId xmlns:a16="http://schemas.microsoft.com/office/drawing/2014/main" id="{8EFB2200-A863-5884-74B2-63E3692E7F26}"/>
              </a:ext>
            </a:extLst>
          </p:cNvPr>
          <p:cNvSpPr txBox="1"/>
          <p:nvPr/>
        </p:nvSpPr>
        <p:spPr>
          <a:xfrm>
            <a:off x="9340424" y="2243693"/>
            <a:ext cx="2702560" cy="461665"/>
          </a:xfrm>
          <a:prstGeom prst="rect">
            <a:avLst/>
          </a:prstGeom>
          <a:noFill/>
        </p:spPr>
        <p:txBody>
          <a:bodyPr wrap="square" rtlCol="0">
            <a:spAutoFit/>
          </a:bodyPr>
          <a:lstStyle/>
          <a:p>
            <a:r>
              <a:rPr lang="en-GB" sz="2400" b="1" dirty="0">
                <a:solidFill>
                  <a:schemeClr val="bg1"/>
                </a:solidFill>
              </a:rPr>
              <a:t>STI/HIV Testing</a:t>
            </a:r>
          </a:p>
        </p:txBody>
      </p:sp>
      <p:sp>
        <p:nvSpPr>
          <p:cNvPr id="13" name="Flowchart: Process 12">
            <a:extLst>
              <a:ext uri="{FF2B5EF4-FFF2-40B4-BE49-F238E27FC236}">
                <a16:creationId xmlns:a16="http://schemas.microsoft.com/office/drawing/2014/main" id="{7B312BD0-5B17-A6AB-2190-5F57CA87B061}"/>
              </a:ext>
            </a:extLst>
          </p:cNvPr>
          <p:cNvSpPr/>
          <p:nvPr/>
        </p:nvSpPr>
        <p:spPr>
          <a:xfrm>
            <a:off x="8562753" y="910917"/>
            <a:ext cx="482628" cy="461665"/>
          </a:xfrm>
          <a:prstGeom prst="flowChartProcess">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Connector 13">
            <a:extLst>
              <a:ext uri="{FF2B5EF4-FFF2-40B4-BE49-F238E27FC236}">
                <a16:creationId xmlns:a16="http://schemas.microsoft.com/office/drawing/2014/main" id="{60F31904-5128-6F1C-0533-2784F180B168}"/>
              </a:ext>
            </a:extLst>
          </p:cNvPr>
          <p:cNvSpPr/>
          <p:nvPr/>
        </p:nvSpPr>
        <p:spPr>
          <a:xfrm>
            <a:off x="8654901" y="977158"/>
            <a:ext cx="297347" cy="298750"/>
          </a:xfrm>
          <a:prstGeom prst="flowChartConnec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Flowchart: Process 16">
            <a:extLst>
              <a:ext uri="{FF2B5EF4-FFF2-40B4-BE49-F238E27FC236}">
                <a16:creationId xmlns:a16="http://schemas.microsoft.com/office/drawing/2014/main" id="{587DB6E8-9711-27CA-333F-7594C0B146F6}"/>
              </a:ext>
            </a:extLst>
          </p:cNvPr>
          <p:cNvSpPr/>
          <p:nvPr/>
        </p:nvSpPr>
        <p:spPr>
          <a:xfrm>
            <a:off x="8238263" y="1209969"/>
            <a:ext cx="482628" cy="461665"/>
          </a:xfrm>
          <a:prstGeom prst="flowChartProcess">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Connector 17">
            <a:extLst>
              <a:ext uri="{FF2B5EF4-FFF2-40B4-BE49-F238E27FC236}">
                <a16:creationId xmlns:a16="http://schemas.microsoft.com/office/drawing/2014/main" id="{825694A5-211D-221F-4BD2-520D2A4F68A8}"/>
              </a:ext>
            </a:extLst>
          </p:cNvPr>
          <p:cNvSpPr/>
          <p:nvPr/>
        </p:nvSpPr>
        <p:spPr>
          <a:xfrm>
            <a:off x="8330411" y="1276210"/>
            <a:ext cx="297347" cy="298750"/>
          </a:xfrm>
          <a:prstGeom prst="flowChartConnector">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Graphic 22" descr="Test tubes outline">
            <a:extLst>
              <a:ext uri="{FF2B5EF4-FFF2-40B4-BE49-F238E27FC236}">
                <a16:creationId xmlns:a16="http://schemas.microsoft.com/office/drawing/2014/main" id="{F1704E0E-57D2-42C1-289F-C116CD23E8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30411" y="2198798"/>
            <a:ext cx="914400" cy="914400"/>
          </a:xfrm>
          <a:prstGeom prst="rect">
            <a:avLst/>
          </a:prstGeom>
        </p:spPr>
      </p:pic>
      <p:sp>
        <p:nvSpPr>
          <p:cNvPr id="2" name="Flowchart: Connector 1">
            <a:extLst>
              <a:ext uri="{FF2B5EF4-FFF2-40B4-BE49-F238E27FC236}">
                <a16:creationId xmlns:a16="http://schemas.microsoft.com/office/drawing/2014/main" id="{D17DB7CF-B049-0763-DC7A-13E0B0BA8414}"/>
              </a:ext>
            </a:extLst>
          </p:cNvPr>
          <p:cNvSpPr/>
          <p:nvPr/>
        </p:nvSpPr>
        <p:spPr>
          <a:xfrm>
            <a:off x="1128451" y="822960"/>
            <a:ext cx="5215890" cy="5099774"/>
          </a:xfrm>
          <a:prstGeom prst="flowChartConnector">
            <a:avLst/>
          </a:prstGeom>
          <a:noFill/>
          <a:ln>
            <a:solidFill>
              <a:srgbClr val="FFFF0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lowchart: Connector 2">
            <a:extLst>
              <a:ext uri="{FF2B5EF4-FFF2-40B4-BE49-F238E27FC236}">
                <a16:creationId xmlns:a16="http://schemas.microsoft.com/office/drawing/2014/main" id="{31290095-CE23-28CF-C6E8-F1246E8DA318}"/>
              </a:ext>
            </a:extLst>
          </p:cNvPr>
          <p:cNvSpPr/>
          <p:nvPr/>
        </p:nvSpPr>
        <p:spPr>
          <a:xfrm>
            <a:off x="1297250" y="4840683"/>
            <a:ext cx="969700" cy="950517"/>
          </a:xfrm>
          <a:prstGeom prst="flowChartConnector">
            <a:avLst/>
          </a:prstGeom>
          <a:noFill/>
          <a:ln>
            <a:solidFill>
              <a:srgbClr val="FFFF0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lowchart: Connector 3">
            <a:extLst>
              <a:ext uri="{FF2B5EF4-FFF2-40B4-BE49-F238E27FC236}">
                <a16:creationId xmlns:a16="http://schemas.microsoft.com/office/drawing/2014/main" id="{1EF898F4-4128-8E6F-4A1C-FAA9DE101AD8}"/>
              </a:ext>
            </a:extLst>
          </p:cNvPr>
          <p:cNvSpPr/>
          <p:nvPr/>
        </p:nvSpPr>
        <p:spPr>
          <a:xfrm>
            <a:off x="1061191" y="5480490"/>
            <a:ext cx="534970" cy="508160"/>
          </a:xfrm>
          <a:prstGeom prst="flowChartConnector">
            <a:avLst/>
          </a:prstGeom>
          <a:noFill/>
          <a:ln>
            <a:solidFill>
              <a:srgbClr val="FFFF00"/>
            </a:solidFill>
          </a:ln>
          <a:effectLst>
            <a:glow rad="228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B1701C1F-3CC3-DB2F-1127-2B439093C68B}"/>
              </a:ext>
            </a:extLst>
          </p:cNvPr>
          <p:cNvSpPr txBox="1"/>
          <p:nvPr/>
        </p:nvSpPr>
        <p:spPr>
          <a:xfrm>
            <a:off x="2913194" y="123383"/>
            <a:ext cx="1387211" cy="6247864"/>
          </a:xfrm>
          <a:prstGeom prst="rect">
            <a:avLst/>
          </a:prstGeom>
          <a:noFill/>
        </p:spPr>
        <p:txBody>
          <a:bodyPr wrap="square" rtlCol="0">
            <a:spAutoFit/>
          </a:bodyPr>
          <a:lstStyle/>
          <a:p>
            <a:pPr algn="ctr"/>
            <a:r>
              <a:rPr lang="en-GB" sz="40000" dirty="0">
                <a:solidFill>
                  <a:schemeClr val="tx1">
                    <a:lumMod val="95000"/>
                    <a:lumOff val="5000"/>
                  </a:schemeClr>
                </a:solidFill>
                <a:latin typeface="Cooper Black" panose="0208090404030B020404" pitchFamily="18" charset="0"/>
              </a:rPr>
              <a:t>?</a:t>
            </a:r>
          </a:p>
        </p:txBody>
      </p:sp>
      <p:sp>
        <p:nvSpPr>
          <p:cNvPr id="28" name="TextBox 27">
            <a:extLst>
              <a:ext uri="{FF2B5EF4-FFF2-40B4-BE49-F238E27FC236}">
                <a16:creationId xmlns:a16="http://schemas.microsoft.com/office/drawing/2014/main" id="{17A1FD02-9F28-0D09-D464-C02782F63EC8}"/>
              </a:ext>
            </a:extLst>
          </p:cNvPr>
          <p:cNvSpPr txBox="1"/>
          <p:nvPr/>
        </p:nvSpPr>
        <p:spPr>
          <a:xfrm>
            <a:off x="1404280" y="1480021"/>
            <a:ext cx="4664231" cy="3785652"/>
          </a:xfrm>
          <a:prstGeom prst="rect">
            <a:avLst/>
          </a:prstGeom>
          <a:noFill/>
        </p:spPr>
        <p:txBody>
          <a:bodyPr wrap="square" rtlCol="0">
            <a:spAutoFit/>
          </a:bodyPr>
          <a:lstStyle/>
          <a:p>
            <a:pPr algn="ctr"/>
            <a:r>
              <a:rPr lang="en-GB" sz="4800" b="1" dirty="0">
                <a:solidFill>
                  <a:schemeClr val="bg1"/>
                </a:solidFill>
                <a:effectLst>
                  <a:outerShdw blurRad="38100" dist="38100" dir="2700000" algn="tl">
                    <a:srgbClr val="000000">
                      <a:alpha val="43137"/>
                    </a:srgbClr>
                  </a:outerShdw>
                </a:effectLst>
                <a:latin typeface="+mj-lt"/>
              </a:rPr>
              <a:t>How can we improve offers of support from sexual health services ?</a:t>
            </a:r>
          </a:p>
        </p:txBody>
      </p:sp>
    </p:spTree>
    <p:extLst>
      <p:ext uri="{BB962C8B-B14F-4D97-AF65-F5344CB8AC3E}">
        <p14:creationId xmlns:p14="http://schemas.microsoft.com/office/powerpoint/2010/main" val="1462322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1DA75850-5B15-ACA8-FBE7-69D5164C712C}"/>
              </a:ext>
            </a:extLst>
          </p:cNvPr>
          <p:cNvSpPr/>
          <p:nvPr/>
        </p:nvSpPr>
        <p:spPr>
          <a:xfrm>
            <a:off x="1692322" y="956422"/>
            <a:ext cx="9608024" cy="3486657"/>
          </a:xfrm>
          <a:prstGeom prst="wedgeRectCallout">
            <a:avLst>
              <a:gd name="adj1" fmla="val 22070"/>
              <a:gd name="adj2" fmla="val 6105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AFC4B39-74FB-3C15-977F-297766EA23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052" y="256001"/>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B8146B8A-4B0E-5EA5-9054-630BC278A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248899" y="3814650"/>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3198779" y="1434337"/>
            <a:ext cx="6595110" cy="2308324"/>
          </a:xfrm>
          <a:prstGeom prst="rect">
            <a:avLst/>
          </a:prstGeom>
          <a:noFill/>
        </p:spPr>
        <p:txBody>
          <a:bodyPr wrap="square" rtlCol="0">
            <a:spAutoFit/>
          </a:bodyPr>
          <a:lstStyle/>
          <a:p>
            <a:pPr algn="ctr"/>
            <a:r>
              <a:rPr lang="en-GB" sz="3600" dirty="0">
                <a:solidFill>
                  <a:schemeClr val="bg1"/>
                </a:solidFill>
              </a:rPr>
              <a:t>I’m not going to date outside of the industry anyway because it’s safer, because people are actually </a:t>
            </a:r>
            <a:r>
              <a:rPr lang="en-GB" sz="3600" dirty="0" err="1">
                <a:solidFill>
                  <a:schemeClr val="bg1"/>
                </a:solidFill>
              </a:rPr>
              <a:t>certed</a:t>
            </a:r>
            <a:endParaRPr lang="en-GB" sz="3600" dirty="0">
              <a:solidFill>
                <a:schemeClr val="bg1"/>
              </a:solidFill>
            </a:endParaRP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CHRIS</a:t>
            </a:r>
          </a:p>
        </p:txBody>
      </p:sp>
    </p:spTree>
    <p:extLst>
      <p:ext uri="{BB962C8B-B14F-4D97-AF65-F5344CB8AC3E}">
        <p14:creationId xmlns:p14="http://schemas.microsoft.com/office/powerpoint/2010/main" val="2213224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1DA75850-5B15-ACA8-FBE7-69D5164C712C}"/>
              </a:ext>
            </a:extLst>
          </p:cNvPr>
          <p:cNvSpPr/>
          <p:nvPr/>
        </p:nvSpPr>
        <p:spPr>
          <a:xfrm>
            <a:off x="2314575" y="1535590"/>
            <a:ext cx="7652385" cy="2786238"/>
          </a:xfrm>
          <a:prstGeom prst="wedgeRectCallout">
            <a:avLst>
              <a:gd name="adj1" fmla="val 22070"/>
              <a:gd name="adj2" fmla="val 61056"/>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AFC4B39-74FB-3C15-977F-297766EA23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5305" y="648923"/>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B8146B8A-4B0E-5EA5-9054-630BC278A0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268399" y="3583819"/>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798444" y="2049762"/>
            <a:ext cx="6595110" cy="1754326"/>
          </a:xfrm>
          <a:prstGeom prst="rect">
            <a:avLst/>
          </a:prstGeom>
          <a:noFill/>
        </p:spPr>
        <p:txBody>
          <a:bodyPr wrap="square" rtlCol="0">
            <a:spAutoFit/>
          </a:bodyPr>
          <a:lstStyle/>
          <a:p>
            <a:pPr algn="ctr"/>
            <a:r>
              <a:rPr lang="en-GB" sz="3600" dirty="0">
                <a:solidFill>
                  <a:schemeClr val="bg1"/>
                </a:solidFill>
              </a:rPr>
              <a:t>The main problem is having to wait 16-18 days to get your results back which is not great</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CHRIS</a:t>
            </a:r>
          </a:p>
        </p:txBody>
      </p:sp>
    </p:spTree>
    <p:extLst>
      <p:ext uri="{BB962C8B-B14F-4D97-AF65-F5344CB8AC3E}">
        <p14:creationId xmlns:p14="http://schemas.microsoft.com/office/powerpoint/2010/main" val="81430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951716B1-937E-8EDC-18B9-71A9B4471222}"/>
              </a:ext>
            </a:extLst>
          </p:cNvPr>
          <p:cNvSpPr/>
          <p:nvPr/>
        </p:nvSpPr>
        <p:spPr>
          <a:xfrm>
            <a:off x="1422071" y="1606298"/>
            <a:ext cx="9734550" cy="2825082"/>
          </a:xfrm>
          <a:prstGeom prst="wedgeRectCallout">
            <a:avLst>
              <a:gd name="adj1" fmla="val 21946"/>
              <a:gd name="adj2" fmla="val 61054"/>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3A69F53-A448-E990-26A5-3F32737D5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32" y="538586"/>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C66CD64E-2930-FF24-3F83-E484F7DC6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389692" y="3664489"/>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1514661" y="1792589"/>
            <a:ext cx="9507856" cy="2308324"/>
          </a:xfrm>
          <a:prstGeom prst="rect">
            <a:avLst/>
          </a:prstGeom>
          <a:noFill/>
        </p:spPr>
        <p:txBody>
          <a:bodyPr wrap="square" rtlCol="0">
            <a:spAutoFit/>
          </a:bodyPr>
          <a:lstStyle/>
          <a:p>
            <a:pPr algn="ctr"/>
            <a:r>
              <a:rPr lang="en-GB" sz="3600" dirty="0">
                <a:solidFill>
                  <a:schemeClr val="bg1"/>
                </a:solidFill>
              </a:rPr>
              <a:t>NHS GUM clinics are like “oh you want a letter?”, “what’s that for?”, “why do you want a letter?” you have to write it for them because they don’t know what to write</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CHRIS</a:t>
            </a:r>
          </a:p>
        </p:txBody>
      </p:sp>
    </p:spTree>
    <p:extLst>
      <p:ext uri="{BB962C8B-B14F-4D97-AF65-F5344CB8AC3E}">
        <p14:creationId xmlns:p14="http://schemas.microsoft.com/office/powerpoint/2010/main" val="294090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16,800+ Prep Pill Stock Photos, Pictures &amp; Royalty-Free Images - iStock | Prep  pill isolated, Hiv prep pill">
            <a:extLst>
              <a:ext uri="{FF2B5EF4-FFF2-40B4-BE49-F238E27FC236}">
                <a16:creationId xmlns:a16="http://schemas.microsoft.com/office/drawing/2014/main" id="{3255FF8F-0518-D222-528D-B60144D4FCA5}"/>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29847" b="71895" l="19118" r="80392">
                        <a14:foregroundMark x1="21732" y1="47277" x2="21732" y2="47277"/>
                        <a14:foregroundMark x1="19118" y1="49891" x2="19118" y2="49891"/>
                        <a14:foregroundMark x1="80392" y1="49237" x2="80392" y2="49237"/>
                      </a14:backgroundRemoval>
                    </a14:imgEffect>
                  </a14:imgLayer>
                </a14:imgProps>
              </a:ext>
              <a:ext uri="{28A0092B-C50C-407E-A947-70E740481C1C}">
                <a14:useLocalDpi xmlns:a14="http://schemas.microsoft.com/office/drawing/2010/main" val="0"/>
              </a:ext>
            </a:extLst>
          </a:blip>
          <a:srcRect l="15831" t="25072" r="13582" b="22397"/>
          <a:stretch/>
        </p:blipFill>
        <p:spPr bwMode="auto">
          <a:xfrm rot="515991">
            <a:off x="7689845" y="9558"/>
            <a:ext cx="4860430" cy="27127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9E05499-B916-3374-3A6B-ACA5F9C78CBC}"/>
              </a:ext>
            </a:extLst>
          </p:cNvPr>
          <p:cNvSpPr txBox="1"/>
          <p:nvPr/>
        </p:nvSpPr>
        <p:spPr>
          <a:xfrm>
            <a:off x="586853" y="668741"/>
            <a:ext cx="9184943" cy="830997"/>
          </a:xfrm>
          <a:prstGeom prst="rect">
            <a:avLst/>
          </a:prstGeom>
          <a:noFill/>
        </p:spPr>
        <p:txBody>
          <a:bodyPr wrap="square" rtlCol="0">
            <a:spAutoFit/>
          </a:bodyPr>
          <a:lstStyle/>
          <a:p>
            <a:r>
              <a:rPr lang="en-GB" sz="4800" b="1" dirty="0">
                <a:solidFill>
                  <a:schemeClr val="bg1"/>
                </a:solidFill>
              </a:rPr>
              <a:t>PrEP</a:t>
            </a:r>
          </a:p>
        </p:txBody>
      </p:sp>
      <p:sp>
        <p:nvSpPr>
          <p:cNvPr id="15" name="TextBox 14">
            <a:extLst>
              <a:ext uri="{FF2B5EF4-FFF2-40B4-BE49-F238E27FC236}">
                <a16:creationId xmlns:a16="http://schemas.microsoft.com/office/drawing/2014/main" id="{5259F720-A9D1-BA0F-ABD9-79D193B530DE}"/>
              </a:ext>
            </a:extLst>
          </p:cNvPr>
          <p:cNvSpPr txBox="1"/>
          <p:nvPr/>
        </p:nvSpPr>
        <p:spPr>
          <a:xfrm>
            <a:off x="586853" y="1520361"/>
            <a:ext cx="7383440" cy="1200329"/>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bg1"/>
                </a:solidFill>
              </a:rPr>
              <a:t>Men do not associate themselves as being high risk due to:</a:t>
            </a:r>
          </a:p>
          <a:p>
            <a:endParaRPr lang="en-GB" sz="2400" dirty="0">
              <a:solidFill>
                <a:schemeClr val="bg1"/>
              </a:solidFill>
            </a:endParaRPr>
          </a:p>
        </p:txBody>
      </p:sp>
      <p:sp>
        <p:nvSpPr>
          <p:cNvPr id="16" name="TextBox 15">
            <a:extLst>
              <a:ext uri="{FF2B5EF4-FFF2-40B4-BE49-F238E27FC236}">
                <a16:creationId xmlns:a16="http://schemas.microsoft.com/office/drawing/2014/main" id="{122BECD8-D440-056D-28A2-1B2110D5FB7E}"/>
              </a:ext>
            </a:extLst>
          </p:cNvPr>
          <p:cNvSpPr txBox="1"/>
          <p:nvPr/>
        </p:nvSpPr>
        <p:spPr>
          <a:xfrm>
            <a:off x="2041341" y="2060339"/>
            <a:ext cx="2729552" cy="461665"/>
          </a:xfrm>
          <a:prstGeom prst="rect">
            <a:avLst/>
          </a:prstGeom>
          <a:noFill/>
        </p:spPr>
        <p:txBody>
          <a:bodyPr wrap="square" rtlCol="0">
            <a:spAutoFit/>
          </a:bodyPr>
          <a:lstStyle/>
          <a:p>
            <a:r>
              <a:rPr lang="en-GB" sz="2400" dirty="0">
                <a:solidFill>
                  <a:schemeClr val="bg1"/>
                </a:solidFill>
              </a:rPr>
              <a:t>Certs</a:t>
            </a:r>
          </a:p>
        </p:txBody>
      </p:sp>
      <p:sp>
        <p:nvSpPr>
          <p:cNvPr id="17" name="TextBox 16">
            <a:extLst>
              <a:ext uri="{FF2B5EF4-FFF2-40B4-BE49-F238E27FC236}">
                <a16:creationId xmlns:a16="http://schemas.microsoft.com/office/drawing/2014/main" id="{8DBCE034-CE59-5246-851E-3D1D4624D135}"/>
              </a:ext>
            </a:extLst>
          </p:cNvPr>
          <p:cNvSpPr txBox="1"/>
          <p:nvPr/>
        </p:nvSpPr>
        <p:spPr>
          <a:xfrm>
            <a:off x="4966268" y="3946594"/>
            <a:ext cx="7084705" cy="830997"/>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chemeClr val="bg1"/>
                </a:solidFill>
              </a:rPr>
              <a:t>Many felt that accessing PrEP was difficult- this led to:</a:t>
            </a:r>
          </a:p>
        </p:txBody>
      </p:sp>
      <p:sp>
        <p:nvSpPr>
          <p:cNvPr id="18" name="TextBox 17">
            <a:extLst>
              <a:ext uri="{FF2B5EF4-FFF2-40B4-BE49-F238E27FC236}">
                <a16:creationId xmlns:a16="http://schemas.microsoft.com/office/drawing/2014/main" id="{0E122B5D-305D-977E-B735-4CE7563C53CE}"/>
              </a:ext>
            </a:extLst>
          </p:cNvPr>
          <p:cNvSpPr txBox="1"/>
          <p:nvPr/>
        </p:nvSpPr>
        <p:spPr>
          <a:xfrm>
            <a:off x="2082038" y="2982102"/>
            <a:ext cx="2729552" cy="461665"/>
          </a:xfrm>
          <a:prstGeom prst="rect">
            <a:avLst/>
          </a:prstGeom>
          <a:noFill/>
        </p:spPr>
        <p:txBody>
          <a:bodyPr wrap="square" rtlCol="0">
            <a:spAutoFit/>
          </a:bodyPr>
          <a:lstStyle/>
          <a:p>
            <a:r>
              <a:rPr lang="en-GB" sz="2400" dirty="0">
                <a:solidFill>
                  <a:schemeClr val="bg1"/>
                </a:solidFill>
              </a:rPr>
              <a:t>Sexual behaviours</a:t>
            </a:r>
          </a:p>
        </p:txBody>
      </p:sp>
      <p:sp>
        <p:nvSpPr>
          <p:cNvPr id="19" name="TextBox 18">
            <a:extLst>
              <a:ext uri="{FF2B5EF4-FFF2-40B4-BE49-F238E27FC236}">
                <a16:creationId xmlns:a16="http://schemas.microsoft.com/office/drawing/2014/main" id="{A8BDA705-E420-D530-81B7-6CAEB3BA503C}"/>
              </a:ext>
            </a:extLst>
          </p:cNvPr>
          <p:cNvSpPr txBox="1"/>
          <p:nvPr/>
        </p:nvSpPr>
        <p:spPr>
          <a:xfrm>
            <a:off x="2082038" y="2532761"/>
            <a:ext cx="4013962" cy="461665"/>
          </a:xfrm>
          <a:prstGeom prst="rect">
            <a:avLst/>
          </a:prstGeom>
          <a:noFill/>
        </p:spPr>
        <p:txBody>
          <a:bodyPr wrap="square" rtlCol="0">
            <a:spAutoFit/>
          </a:bodyPr>
          <a:lstStyle/>
          <a:p>
            <a:r>
              <a:rPr lang="en-GB" sz="2400" dirty="0">
                <a:solidFill>
                  <a:schemeClr val="bg1"/>
                </a:solidFill>
              </a:rPr>
              <a:t>Professional sexual partners</a:t>
            </a:r>
          </a:p>
        </p:txBody>
      </p:sp>
      <p:sp>
        <p:nvSpPr>
          <p:cNvPr id="20" name="TextBox 19">
            <a:extLst>
              <a:ext uri="{FF2B5EF4-FFF2-40B4-BE49-F238E27FC236}">
                <a16:creationId xmlns:a16="http://schemas.microsoft.com/office/drawing/2014/main" id="{CDD08FCA-D5C0-D082-9D3B-6C9E5D56C5BE}"/>
              </a:ext>
            </a:extLst>
          </p:cNvPr>
          <p:cNvSpPr txBox="1"/>
          <p:nvPr/>
        </p:nvSpPr>
        <p:spPr>
          <a:xfrm>
            <a:off x="5905861" y="4618050"/>
            <a:ext cx="4009412" cy="461665"/>
          </a:xfrm>
          <a:prstGeom prst="rect">
            <a:avLst/>
          </a:prstGeom>
          <a:noFill/>
        </p:spPr>
        <p:txBody>
          <a:bodyPr wrap="square" rtlCol="0">
            <a:spAutoFit/>
          </a:bodyPr>
          <a:lstStyle/>
          <a:p>
            <a:r>
              <a:rPr lang="en-GB" sz="2400" dirty="0">
                <a:solidFill>
                  <a:schemeClr val="bg1"/>
                </a:solidFill>
              </a:rPr>
              <a:t>Sharing supplies with others</a:t>
            </a:r>
          </a:p>
        </p:txBody>
      </p:sp>
      <p:sp>
        <p:nvSpPr>
          <p:cNvPr id="21" name="TextBox 20">
            <a:extLst>
              <a:ext uri="{FF2B5EF4-FFF2-40B4-BE49-F238E27FC236}">
                <a16:creationId xmlns:a16="http://schemas.microsoft.com/office/drawing/2014/main" id="{B3EDCD40-1570-3D22-56B9-DCD76B463529}"/>
              </a:ext>
            </a:extLst>
          </p:cNvPr>
          <p:cNvSpPr txBox="1"/>
          <p:nvPr/>
        </p:nvSpPr>
        <p:spPr>
          <a:xfrm>
            <a:off x="5948502" y="5192018"/>
            <a:ext cx="5657756" cy="461665"/>
          </a:xfrm>
          <a:prstGeom prst="rect">
            <a:avLst/>
          </a:prstGeom>
          <a:noFill/>
        </p:spPr>
        <p:txBody>
          <a:bodyPr wrap="square" rtlCol="0">
            <a:spAutoFit/>
          </a:bodyPr>
          <a:lstStyle/>
          <a:p>
            <a:r>
              <a:rPr lang="en-GB" sz="2400" dirty="0">
                <a:solidFill>
                  <a:schemeClr val="bg1"/>
                </a:solidFill>
              </a:rPr>
              <a:t>Concentrating work to reflect rationing</a:t>
            </a:r>
          </a:p>
        </p:txBody>
      </p:sp>
      <p:pic>
        <p:nvPicPr>
          <p:cNvPr id="3074" name="Picture 2" descr="PrEP: why black African men need to discover the wonder drug | British GQ">
            <a:extLst>
              <a:ext uri="{FF2B5EF4-FFF2-40B4-BE49-F238E27FC236}">
                <a16:creationId xmlns:a16="http://schemas.microsoft.com/office/drawing/2014/main" id="{90F4157F-8270-79DC-AD94-C07BD115B141}"/>
              </a:ext>
            </a:extLst>
          </p:cNvPr>
          <p:cNvPicPr>
            <a:picLocks noChangeAspect="1" noChangeArrowheads="1"/>
          </p:cNvPicPr>
          <p:nvPr/>
        </p:nvPicPr>
        <p:blipFill rotWithShape="1">
          <a:blip r:embed="rId5">
            <a:clrChange>
              <a:clrFrom>
                <a:srgbClr val="40A6B5"/>
              </a:clrFrom>
              <a:clrTo>
                <a:srgbClr val="40A6B5">
                  <a:alpha val="0"/>
                </a:srgbClr>
              </a:clrTo>
            </a:clrChange>
            <a:extLst>
              <a:ext uri="{BEBA8EAE-BF5A-486C-A8C5-ECC9F3942E4B}">
                <a14:imgProps xmlns:a14="http://schemas.microsoft.com/office/drawing/2010/main">
                  <a14:imgLayer r:embed="rId6">
                    <a14:imgEffect>
                      <a14:backgroundRemoval t="10000" b="90000" l="10000" r="97031">
                        <a14:foregroundMark x1="97031" y1="68889" x2="97031" y2="68889"/>
                        <a14:backgroundMark x1="51823" y1="69259" x2="51823" y2="69259"/>
                        <a14:backgroundMark x1="95469" y1="74259" x2="95469" y2="74259"/>
                      </a14:backgroundRemoval>
                    </a14:imgEffect>
                  </a14:imgLayer>
                </a14:imgProps>
              </a:ext>
              <a:ext uri="{28A0092B-C50C-407E-A947-70E740481C1C}">
                <a14:useLocalDpi xmlns:a14="http://schemas.microsoft.com/office/drawing/2010/main" val="0"/>
              </a:ext>
            </a:extLst>
          </a:blip>
          <a:srcRect l="28632" t="22727"/>
          <a:stretch/>
        </p:blipFill>
        <p:spPr bwMode="auto">
          <a:xfrm flipH="1">
            <a:off x="244548" y="3135519"/>
            <a:ext cx="5146037" cy="374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225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951716B1-937E-8EDC-18B9-71A9B4471222}"/>
              </a:ext>
            </a:extLst>
          </p:cNvPr>
          <p:cNvSpPr/>
          <p:nvPr/>
        </p:nvSpPr>
        <p:spPr>
          <a:xfrm>
            <a:off x="1422071" y="1606298"/>
            <a:ext cx="9734550" cy="2825082"/>
          </a:xfrm>
          <a:prstGeom prst="wedgeRectCallout">
            <a:avLst>
              <a:gd name="adj1" fmla="val 21946"/>
              <a:gd name="adj2" fmla="val 61054"/>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3A69F53-A448-E990-26A5-3F32737D5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32" y="538586"/>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C66CD64E-2930-FF24-3F83-E484F7DC6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389692" y="3664489"/>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1648765" y="2515906"/>
            <a:ext cx="9507856" cy="1200329"/>
          </a:xfrm>
          <a:prstGeom prst="rect">
            <a:avLst/>
          </a:prstGeom>
          <a:noFill/>
        </p:spPr>
        <p:txBody>
          <a:bodyPr wrap="square" rtlCol="0">
            <a:spAutoFit/>
          </a:bodyPr>
          <a:lstStyle/>
          <a:p>
            <a:pPr algn="ctr"/>
            <a:r>
              <a:rPr lang="en-GB" sz="3600" dirty="0">
                <a:solidFill>
                  <a:schemeClr val="bg1"/>
                </a:solidFill>
              </a:rPr>
              <a:t>I don’t use PrEP because I wouldn’t do high risk things</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CHRIS</a:t>
            </a:r>
          </a:p>
        </p:txBody>
      </p:sp>
    </p:spTree>
    <p:extLst>
      <p:ext uri="{BB962C8B-B14F-4D97-AF65-F5344CB8AC3E}">
        <p14:creationId xmlns:p14="http://schemas.microsoft.com/office/powerpoint/2010/main" val="488974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951716B1-937E-8EDC-18B9-71A9B4471222}"/>
              </a:ext>
            </a:extLst>
          </p:cNvPr>
          <p:cNvSpPr/>
          <p:nvPr/>
        </p:nvSpPr>
        <p:spPr>
          <a:xfrm>
            <a:off x="1422071" y="1606298"/>
            <a:ext cx="9734550" cy="2825082"/>
          </a:xfrm>
          <a:prstGeom prst="wedgeRectCallout">
            <a:avLst>
              <a:gd name="adj1" fmla="val 21946"/>
              <a:gd name="adj2" fmla="val 61054"/>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3A69F53-A448-E990-26A5-3F32737D5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32" y="538586"/>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C66CD64E-2930-FF24-3F83-E484F7DC6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389692" y="3664489"/>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1648765" y="2185036"/>
            <a:ext cx="9507856" cy="1754326"/>
          </a:xfrm>
          <a:prstGeom prst="rect">
            <a:avLst/>
          </a:prstGeom>
          <a:noFill/>
        </p:spPr>
        <p:txBody>
          <a:bodyPr wrap="square" rtlCol="0">
            <a:spAutoFit/>
          </a:bodyPr>
          <a:lstStyle/>
          <a:p>
            <a:pPr algn="ctr"/>
            <a:r>
              <a:rPr lang="en-GB" sz="3600" dirty="0">
                <a:solidFill>
                  <a:schemeClr val="bg1"/>
                </a:solidFill>
              </a:rPr>
              <a:t>They are scared to bring it up at sexual health clinics, which means a lot of them just don’t go and get PrEP</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SIMON</a:t>
            </a:r>
          </a:p>
        </p:txBody>
      </p:sp>
    </p:spTree>
    <p:extLst>
      <p:ext uri="{BB962C8B-B14F-4D97-AF65-F5344CB8AC3E}">
        <p14:creationId xmlns:p14="http://schemas.microsoft.com/office/powerpoint/2010/main" val="208024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951716B1-937E-8EDC-18B9-71A9B4471222}"/>
              </a:ext>
            </a:extLst>
          </p:cNvPr>
          <p:cNvSpPr/>
          <p:nvPr/>
        </p:nvSpPr>
        <p:spPr>
          <a:xfrm>
            <a:off x="1422071" y="1606298"/>
            <a:ext cx="9734550" cy="2825082"/>
          </a:xfrm>
          <a:prstGeom prst="wedgeRectCallout">
            <a:avLst>
              <a:gd name="adj1" fmla="val 21946"/>
              <a:gd name="adj2" fmla="val 61054"/>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3A69F53-A448-E990-26A5-3F32737D5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32" y="538586"/>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C66CD64E-2930-FF24-3F83-E484F7DC6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389692" y="3664489"/>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1648765" y="1931915"/>
            <a:ext cx="9507856" cy="2308324"/>
          </a:xfrm>
          <a:prstGeom prst="rect">
            <a:avLst/>
          </a:prstGeom>
          <a:noFill/>
        </p:spPr>
        <p:txBody>
          <a:bodyPr wrap="square" rtlCol="0">
            <a:spAutoFit/>
          </a:bodyPr>
          <a:lstStyle/>
          <a:p>
            <a:pPr algn="ctr"/>
            <a:r>
              <a:rPr lang="en-GB" sz="3600" dirty="0">
                <a:solidFill>
                  <a:schemeClr val="bg1"/>
                </a:solidFill>
              </a:rPr>
              <a:t>others don’t take it properly , because they are sharing it between people, so each of them has a month's dose, they will see a bunch of clients in one day.</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SIMON</a:t>
            </a:r>
          </a:p>
        </p:txBody>
      </p:sp>
    </p:spTree>
    <p:extLst>
      <p:ext uri="{BB962C8B-B14F-4D97-AF65-F5344CB8AC3E}">
        <p14:creationId xmlns:p14="http://schemas.microsoft.com/office/powerpoint/2010/main" val="399339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951716B1-937E-8EDC-18B9-71A9B4471222}"/>
              </a:ext>
            </a:extLst>
          </p:cNvPr>
          <p:cNvSpPr/>
          <p:nvPr/>
        </p:nvSpPr>
        <p:spPr>
          <a:xfrm>
            <a:off x="1422071" y="1606298"/>
            <a:ext cx="9734550" cy="2825082"/>
          </a:xfrm>
          <a:prstGeom prst="wedgeRectCallout">
            <a:avLst>
              <a:gd name="adj1" fmla="val 21946"/>
              <a:gd name="adj2" fmla="val 61054"/>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B3A69F53-A448-E990-26A5-3F32737D5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32" y="538586"/>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C66CD64E-2930-FF24-3F83-E484F7DC6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10389692" y="3664489"/>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1648765" y="1931915"/>
            <a:ext cx="9507856" cy="2308324"/>
          </a:xfrm>
          <a:prstGeom prst="rect">
            <a:avLst/>
          </a:prstGeom>
          <a:noFill/>
        </p:spPr>
        <p:txBody>
          <a:bodyPr wrap="square" rtlCol="0">
            <a:spAutoFit/>
          </a:bodyPr>
          <a:lstStyle/>
          <a:p>
            <a:pPr algn="ctr"/>
            <a:r>
              <a:rPr lang="en-GB" sz="3600" dirty="0">
                <a:solidFill>
                  <a:schemeClr val="bg1"/>
                </a:solidFill>
              </a:rPr>
              <a:t>If sexual health clinics were saying “ we have PrEP and we have it for sex workers and we are not going to be weird about it”…people are too freaked out about being open with services.</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SIMON</a:t>
            </a:r>
          </a:p>
        </p:txBody>
      </p:sp>
    </p:spTree>
    <p:extLst>
      <p:ext uri="{BB962C8B-B14F-4D97-AF65-F5344CB8AC3E}">
        <p14:creationId xmlns:p14="http://schemas.microsoft.com/office/powerpoint/2010/main" val="1092270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art 19">
            <a:extLst>
              <a:ext uri="{FF2B5EF4-FFF2-40B4-BE49-F238E27FC236}">
                <a16:creationId xmlns:a16="http://schemas.microsoft.com/office/drawing/2014/main" id="{FCECFEA2-457E-6EE1-4B4D-806ADD48877A}"/>
              </a:ext>
            </a:extLst>
          </p:cNvPr>
          <p:cNvSpPr/>
          <p:nvPr/>
        </p:nvSpPr>
        <p:spPr>
          <a:xfrm>
            <a:off x="7414346" y="1440712"/>
            <a:ext cx="4194590" cy="3976576"/>
          </a:xfrm>
          <a:prstGeom prst="heart">
            <a:avLst/>
          </a:prstGeom>
          <a:noFill/>
          <a:ln w="85725">
            <a:solidFill>
              <a:srgbClr val="FF0000"/>
            </a:solidFill>
          </a:ln>
          <a:effectLst>
            <a:glow rad="101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C159685-9D2B-6C2A-BF68-6489EE02BD7D}"/>
              </a:ext>
            </a:extLst>
          </p:cNvPr>
          <p:cNvSpPr txBox="1"/>
          <p:nvPr/>
        </p:nvSpPr>
        <p:spPr>
          <a:xfrm>
            <a:off x="746005" y="3235887"/>
            <a:ext cx="6166884"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Inability to access ‘certs’</a:t>
            </a:r>
          </a:p>
        </p:txBody>
      </p:sp>
      <p:sp>
        <p:nvSpPr>
          <p:cNvPr id="12" name="TextBox 11">
            <a:extLst>
              <a:ext uri="{FF2B5EF4-FFF2-40B4-BE49-F238E27FC236}">
                <a16:creationId xmlns:a16="http://schemas.microsoft.com/office/drawing/2014/main" id="{3F9115FE-4689-6238-E889-97F02E1EE857}"/>
              </a:ext>
            </a:extLst>
          </p:cNvPr>
          <p:cNvSpPr txBox="1"/>
          <p:nvPr/>
        </p:nvSpPr>
        <p:spPr>
          <a:xfrm>
            <a:off x="746005" y="3944072"/>
            <a:ext cx="6166884" cy="1200329"/>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Lack of cultural competency around industry requirements from sexual health staff</a:t>
            </a:r>
          </a:p>
        </p:txBody>
      </p:sp>
      <p:sp>
        <p:nvSpPr>
          <p:cNvPr id="13" name="TextBox 12">
            <a:extLst>
              <a:ext uri="{FF2B5EF4-FFF2-40B4-BE49-F238E27FC236}">
                <a16:creationId xmlns:a16="http://schemas.microsoft.com/office/drawing/2014/main" id="{3C908277-5F3A-1656-4865-97277072BCB7}"/>
              </a:ext>
            </a:extLst>
          </p:cNvPr>
          <p:cNvSpPr txBox="1"/>
          <p:nvPr/>
        </p:nvSpPr>
        <p:spPr>
          <a:xfrm>
            <a:off x="746005" y="5368292"/>
            <a:ext cx="6166884"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Assumptions from clinical staff</a:t>
            </a:r>
          </a:p>
        </p:txBody>
      </p:sp>
      <p:pic>
        <p:nvPicPr>
          <p:cNvPr id="2052" name="Picture 4" descr="56 Dean Street">
            <a:extLst>
              <a:ext uri="{FF2B5EF4-FFF2-40B4-BE49-F238E27FC236}">
                <a16:creationId xmlns:a16="http://schemas.microsoft.com/office/drawing/2014/main" id="{C7825339-C10D-E346-BC47-8E993AE6F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3452" y="2252952"/>
            <a:ext cx="2877462" cy="287746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161607D-CF13-098F-5AE5-4CACF1F37365}"/>
              </a:ext>
            </a:extLst>
          </p:cNvPr>
          <p:cNvSpPr/>
          <p:nvPr/>
        </p:nvSpPr>
        <p:spPr>
          <a:xfrm>
            <a:off x="7751135" y="2083981"/>
            <a:ext cx="3051544" cy="2955852"/>
          </a:xfrm>
          <a:prstGeom prst="rect">
            <a:avLst/>
          </a:prstGeom>
          <a:noFill/>
          <a:ln w="38100">
            <a:solidFill>
              <a:srgbClr val="CC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4938651-7F9A-5518-49EE-FBCBDD4198C0}"/>
              </a:ext>
            </a:extLst>
          </p:cNvPr>
          <p:cNvSpPr/>
          <p:nvPr/>
        </p:nvSpPr>
        <p:spPr>
          <a:xfrm>
            <a:off x="7903535" y="2236381"/>
            <a:ext cx="3051544" cy="2955852"/>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C9D14C9-5926-39D6-1B3F-C471A35A9DF6}"/>
              </a:ext>
            </a:extLst>
          </p:cNvPr>
          <p:cNvSpPr/>
          <p:nvPr/>
        </p:nvSpPr>
        <p:spPr>
          <a:xfrm>
            <a:off x="8070803" y="1988794"/>
            <a:ext cx="3051544" cy="2955852"/>
          </a:xfrm>
          <a:prstGeom prst="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C0320A-BFD1-18B2-0162-061FAE6D019A}"/>
              </a:ext>
            </a:extLst>
          </p:cNvPr>
          <p:cNvSpPr/>
          <p:nvPr/>
        </p:nvSpPr>
        <p:spPr>
          <a:xfrm rot="21271296">
            <a:off x="885079" y="525162"/>
            <a:ext cx="5363969" cy="3170099"/>
          </a:xfrm>
          <a:prstGeom prst="rect">
            <a:avLst/>
          </a:prstGeom>
          <a:noFill/>
        </p:spPr>
        <p:txBody>
          <a:bodyPr wrap="none" lIns="91440" tIns="45720" rIns="91440" bIns="45720">
            <a:spAutoFit/>
          </a:bodyPr>
          <a:lstStyle/>
          <a:p>
            <a:pPr algn="ctr"/>
            <a:r>
              <a:rPr lang="en-US" sz="20000" b="1"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b</a:t>
            </a:r>
            <a:r>
              <a:rPr lang="en-US" sz="20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arriers</a:t>
            </a:r>
          </a:p>
        </p:txBody>
      </p:sp>
    </p:spTree>
    <p:extLst>
      <p:ext uri="{BB962C8B-B14F-4D97-AF65-F5344CB8AC3E}">
        <p14:creationId xmlns:p14="http://schemas.microsoft.com/office/powerpoint/2010/main" val="244345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6CF1AC72-A972-3E63-27FF-56CB2ACA6AE4}"/>
              </a:ext>
            </a:extLst>
          </p:cNvPr>
          <p:cNvSpPr/>
          <p:nvPr/>
        </p:nvSpPr>
        <p:spPr>
          <a:xfrm>
            <a:off x="2514599" y="1543055"/>
            <a:ext cx="7299959" cy="2694986"/>
          </a:xfrm>
          <a:prstGeom prst="wedgeRectCallout">
            <a:avLst>
              <a:gd name="adj1" fmla="val 22207"/>
              <a:gd name="adj2" fmla="val 60367"/>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0DAEEF9B-197B-161A-5448-2BFD5D866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382" y="655585"/>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81300D5A-A282-7794-8A21-076BB71F9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268399" y="3635887"/>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883040" y="1900503"/>
            <a:ext cx="6595110" cy="1754326"/>
          </a:xfrm>
          <a:prstGeom prst="rect">
            <a:avLst/>
          </a:prstGeom>
          <a:noFill/>
        </p:spPr>
        <p:txBody>
          <a:bodyPr wrap="square" rtlCol="0">
            <a:spAutoFit/>
          </a:bodyPr>
          <a:lstStyle/>
          <a:p>
            <a:pPr algn="ctr"/>
            <a:r>
              <a:rPr lang="en-GB" sz="3600" dirty="0">
                <a:solidFill>
                  <a:schemeClr val="bg1"/>
                </a:solidFill>
              </a:rPr>
              <a:t>I think it would be really useful if sexual health clinics had other resources that they could give out</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CHRIS</a:t>
            </a:r>
          </a:p>
        </p:txBody>
      </p:sp>
    </p:spTree>
    <p:extLst>
      <p:ext uri="{BB962C8B-B14F-4D97-AF65-F5344CB8AC3E}">
        <p14:creationId xmlns:p14="http://schemas.microsoft.com/office/powerpoint/2010/main" val="76912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0307FC7E-9BFC-C10C-CFA7-6B5B7F2EACA8}"/>
              </a:ext>
            </a:extLst>
          </p:cNvPr>
          <p:cNvSpPr/>
          <p:nvPr/>
        </p:nvSpPr>
        <p:spPr>
          <a:xfrm>
            <a:off x="3002091" y="2133421"/>
            <a:ext cx="6284784" cy="1733729"/>
          </a:xfrm>
          <a:prstGeom prst="wedgeRectCallout">
            <a:avLst>
              <a:gd name="adj1" fmla="val 21946"/>
              <a:gd name="adj2" fmla="val 65842"/>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Open quotation mark outline">
            <a:extLst>
              <a:ext uri="{FF2B5EF4-FFF2-40B4-BE49-F238E27FC236}">
                <a16:creationId xmlns:a16="http://schemas.microsoft.com/office/drawing/2014/main" id="{3230C2C5-DC0D-6807-C8BB-D10FFF1643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5285" y="1316941"/>
            <a:ext cx="1632960" cy="1632960"/>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905125" y="2313102"/>
            <a:ext cx="6595110" cy="1200329"/>
          </a:xfrm>
          <a:prstGeom prst="rect">
            <a:avLst/>
          </a:prstGeom>
          <a:noFill/>
        </p:spPr>
        <p:txBody>
          <a:bodyPr wrap="square" rtlCol="0">
            <a:spAutoFit/>
          </a:bodyPr>
          <a:lstStyle/>
          <a:p>
            <a:pPr algn="ctr"/>
            <a:r>
              <a:rPr lang="en-GB" sz="3600" dirty="0">
                <a:solidFill>
                  <a:schemeClr val="bg1"/>
                </a:solidFill>
              </a:rPr>
              <a:t>We have to change what we are calling sex work…</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OLIVER</a:t>
            </a:r>
          </a:p>
        </p:txBody>
      </p:sp>
      <p:pic>
        <p:nvPicPr>
          <p:cNvPr id="9" name="Graphic 8" descr="Open quotation mark outline">
            <a:extLst>
              <a:ext uri="{FF2B5EF4-FFF2-40B4-BE49-F238E27FC236}">
                <a16:creationId xmlns:a16="http://schemas.microsoft.com/office/drawing/2014/main" id="{F5662F20-001C-7DBE-0B03-92509FD1B0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700711" y="3152022"/>
            <a:ext cx="1531606" cy="1531606"/>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4093430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1AA95F-29DB-E46F-7C12-2EFE4756E892}"/>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Community structure - Wikipedia">
            <a:extLst>
              <a:ext uri="{FF2B5EF4-FFF2-40B4-BE49-F238E27FC236}">
                <a16:creationId xmlns:a16="http://schemas.microsoft.com/office/drawing/2014/main" id="{D0060F9A-AF8B-D3E4-927B-8DE52A67C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5593">
            <a:off x="8211344" y="469652"/>
            <a:ext cx="3240849" cy="34028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F55F95-362D-9E8E-BA0E-24513E16DB15}"/>
              </a:ext>
            </a:extLst>
          </p:cNvPr>
          <p:cNvSpPr txBox="1"/>
          <p:nvPr/>
        </p:nvSpPr>
        <p:spPr>
          <a:xfrm>
            <a:off x="688852" y="2967335"/>
            <a:ext cx="6166884"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Isolation</a:t>
            </a:r>
          </a:p>
        </p:txBody>
      </p:sp>
      <p:sp>
        <p:nvSpPr>
          <p:cNvPr id="3" name="TextBox 2">
            <a:extLst>
              <a:ext uri="{FF2B5EF4-FFF2-40B4-BE49-F238E27FC236}">
                <a16:creationId xmlns:a16="http://schemas.microsoft.com/office/drawing/2014/main" id="{A02D9D8C-966A-B789-9FEF-ED7A2446694B}"/>
              </a:ext>
            </a:extLst>
          </p:cNvPr>
          <p:cNvSpPr txBox="1"/>
          <p:nvPr/>
        </p:nvSpPr>
        <p:spPr>
          <a:xfrm>
            <a:off x="688852" y="3539754"/>
            <a:ext cx="7963655"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Peer support- stealthing, sexual assault, non-payment</a:t>
            </a:r>
          </a:p>
        </p:txBody>
      </p:sp>
      <p:sp>
        <p:nvSpPr>
          <p:cNvPr id="4" name="TextBox 3">
            <a:extLst>
              <a:ext uri="{FF2B5EF4-FFF2-40B4-BE49-F238E27FC236}">
                <a16:creationId xmlns:a16="http://schemas.microsoft.com/office/drawing/2014/main" id="{9C0D1FD1-0CEA-B33A-7FC4-EA25197981B9}"/>
              </a:ext>
            </a:extLst>
          </p:cNvPr>
          <p:cNvSpPr txBox="1"/>
          <p:nvPr/>
        </p:nvSpPr>
        <p:spPr>
          <a:xfrm>
            <a:off x="688848" y="4570548"/>
            <a:ext cx="7963655"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Relationships </a:t>
            </a:r>
          </a:p>
        </p:txBody>
      </p:sp>
      <p:sp>
        <p:nvSpPr>
          <p:cNvPr id="5" name="TextBox 4">
            <a:extLst>
              <a:ext uri="{FF2B5EF4-FFF2-40B4-BE49-F238E27FC236}">
                <a16:creationId xmlns:a16="http://schemas.microsoft.com/office/drawing/2014/main" id="{9935373E-B3B9-9701-6A0A-7314853A57FB}"/>
              </a:ext>
            </a:extLst>
          </p:cNvPr>
          <p:cNvSpPr txBox="1"/>
          <p:nvPr/>
        </p:nvSpPr>
        <p:spPr>
          <a:xfrm>
            <a:off x="688849" y="5110129"/>
            <a:ext cx="7963655"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Pressures of desire: Sexual performance / aesthetics</a:t>
            </a:r>
          </a:p>
        </p:txBody>
      </p:sp>
      <p:sp>
        <p:nvSpPr>
          <p:cNvPr id="6" name="TextBox 5">
            <a:extLst>
              <a:ext uri="{FF2B5EF4-FFF2-40B4-BE49-F238E27FC236}">
                <a16:creationId xmlns:a16="http://schemas.microsoft.com/office/drawing/2014/main" id="{9A11FC68-7F89-F392-0303-6AD2BAC2505E}"/>
              </a:ext>
            </a:extLst>
          </p:cNvPr>
          <p:cNvSpPr txBox="1"/>
          <p:nvPr/>
        </p:nvSpPr>
        <p:spPr>
          <a:xfrm>
            <a:off x="688849" y="4038732"/>
            <a:ext cx="7963655"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Toxic masculinities</a:t>
            </a:r>
          </a:p>
        </p:txBody>
      </p:sp>
      <p:sp>
        <p:nvSpPr>
          <p:cNvPr id="9" name="Rectangle 8">
            <a:extLst>
              <a:ext uri="{FF2B5EF4-FFF2-40B4-BE49-F238E27FC236}">
                <a16:creationId xmlns:a16="http://schemas.microsoft.com/office/drawing/2014/main" id="{EAD80CF2-8592-54E8-EC31-2122CC72A64F}"/>
              </a:ext>
            </a:extLst>
          </p:cNvPr>
          <p:cNvSpPr/>
          <p:nvPr/>
        </p:nvSpPr>
        <p:spPr>
          <a:xfrm rot="21271296">
            <a:off x="657485" y="403539"/>
            <a:ext cx="6962162" cy="3170099"/>
          </a:xfrm>
          <a:prstGeom prst="rect">
            <a:avLst/>
          </a:prstGeom>
          <a:noFill/>
        </p:spPr>
        <p:txBody>
          <a:bodyPr wrap="none" lIns="91440" tIns="45720" rIns="91440" bIns="45720">
            <a:spAutoFit/>
          </a:bodyPr>
          <a:lstStyle/>
          <a:p>
            <a:pPr algn="ctr"/>
            <a:r>
              <a:rPr lang="en-US" sz="20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wellbeing</a:t>
            </a:r>
          </a:p>
        </p:txBody>
      </p:sp>
      <p:sp>
        <p:nvSpPr>
          <p:cNvPr id="10" name="TextBox 9">
            <a:extLst>
              <a:ext uri="{FF2B5EF4-FFF2-40B4-BE49-F238E27FC236}">
                <a16:creationId xmlns:a16="http://schemas.microsoft.com/office/drawing/2014/main" id="{410E5B72-2265-65EB-82A0-131D0DA354DA}"/>
              </a:ext>
            </a:extLst>
          </p:cNvPr>
          <p:cNvSpPr txBox="1"/>
          <p:nvPr/>
        </p:nvSpPr>
        <p:spPr>
          <a:xfrm>
            <a:off x="688848" y="5601342"/>
            <a:ext cx="7963655" cy="461665"/>
          </a:xfrm>
          <a:prstGeom prst="rect">
            <a:avLst/>
          </a:prstGeom>
          <a:noFill/>
        </p:spPr>
        <p:txBody>
          <a:bodyPr wrap="square" rtlCol="0">
            <a:spAutoFit/>
          </a:bodyPr>
          <a:lstStyle/>
          <a:p>
            <a:pPr marL="571500" indent="-571500">
              <a:buFont typeface="Arial" panose="020B0604020202020204" pitchFamily="34" charset="0"/>
              <a:buChar char="•"/>
            </a:pPr>
            <a:r>
              <a:rPr lang="en-GB" sz="2400" dirty="0">
                <a:solidFill>
                  <a:schemeClr val="bg1"/>
                </a:solidFill>
              </a:rPr>
              <a:t>Needle exchange</a:t>
            </a:r>
          </a:p>
        </p:txBody>
      </p:sp>
      <p:pic>
        <p:nvPicPr>
          <p:cNvPr id="8" name="Graphic 7" descr="Group of men with solid fill">
            <a:extLst>
              <a:ext uri="{FF2B5EF4-FFF2-40B4-BE49-F238E27FC236}">
                <a16:creationId xmlns:a16="http://schemas.microsoft.com/office/drawing/2014/main" id="{442A3C8D-7421-F720-FD65-B3ADB64B07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15362" y="2983401"/>
            <a:ext cx="3593104" cy="3593104"/>
          </a:xfrm>
          <a:prstGeom prst="rect">
            <a:avLst/>
          </a:prstGeom>
        </p:spPr>
      </p:pic>
    </p:spTree>
    <p:extLst>
      <p:ext uri="{BB962C8B-B14F-4D97-AF65-F5344CB8AC3E}">
        <p14:creationId xmlns:p14="http://schemas.microsoft.com/office/powerpoint/2010/main" val="1136063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6CF1AC72-A972-3E63-27FF-56CB2ACA6AE4}"/>
              </a:ext>
            </a:extLst>
          </p:cNvPr>
          <p:cNvSpPr/>
          <p:nvPr/>
        </p:nvSpPr>
        <p:spPr>
          <a:xfrm>
            <a:off x="2514599" y="1543055"/>
            <a:ext cx="7299959" cy="2694986"/>
          </a:xfrm>
          <a:prstGeom prst="wedgeRectCallout">
            <a:avLst>
              <a:gd name="adj1" fmla="val 22207"/>
              <a:gd name="adj2" fmla="val 60367"/>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0DAEEF9B-197B-161A-5448-2BFD5D866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382" y="655585"/>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81300D5A-A282-7794-8A21-076BB71F9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268399" y="3635887"/>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976205" y="1801224"/>
            <a:ext cx="6595110" cy="2308324"/>
          </a:xfrm>
          <a:prstGeom prst="rect">
            <a:avLst/>
          </a:prstGeom>
          <a:noFill/>
        </p:spPr>
        <p:txBody>
          <a:bodyPr wrap="square" rtlCol="0">
            <a:spAutoFit/>
          </a:bodyPr>
          <a:lstStyle/>
          <a:p>
            <a:pPr algn="ctr"/>
            <a:r>
              <a:rPr lang="en-GB" sz="3600" dirty="0">
                <a:solidFill>
                  <a:schemeClr val="bg1"/>
                </a:solidFill>
              </a:rPr>
              <a:t>Some places will be like  “oh we cater of sex workers”, but sex workers aren’t just going to show up</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SIMON</a:t>
            </a:r>
          </a:p>
        </p:txBody>
      </p:sp>
    </p:spTree>
    <p:extLst>
      <p:ext uri="{BB962C8B-B14F-4D97-AF65-F5344CB8AC3E}">
        <p14:creationId xmlns:p14="http://schemas.microsoft.com/office/powerpoint/2010/main" val="77597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peech Bubble: Rectangle 2">
            <a:extLst>
              <a:ext uri="{FF2B5EF4-FFF2-40B4-BE49-F238E27FC236}">
                <a16:creationId xmlns:a16="http://schemas.microsoft.com/office/drawing/2014/main" id="{6CF1AC72-A972-3E63-27FF-56CB2ACA6AE4}"/>
              </a:ext>
            </a:extLst>
          </p:cNvPr>
          <p:cNvSpPr/>
          <p:nvPr/>
        </p:nvSpPr>
        <p:spPr>
          <a:xfrm>
            <a:off x="2514599" y="1543055"/>
            <a:ext cx="7299959" cy="2694986"/>
          </a:xfrm>
          <a:prstGeom prst="wedgeRectCallout">
            <a:avLst>
              <a:gd name="adj1" fmla="val 22207"/>
              <a:gd name="adj2" fmla="val 60367"/>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pen quotation mark outline">
            <a:extLst>
              <a:ext uri="{FF2B5EF4-FFF2-40B4-BE49-F238E27FC236}">
                <a16:creationId xmlns:a16="http://schemas.microsoft.com/office/drawing/2014/main" id="{0DAEEF9B-197B-161A-5448-2BFD5D866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382" y="655585"/>
            <a:ext cx="1847071" cy="1847071"/>
          </a:xfrm>
          <a:prstGeom prst="rect">
            <a:avLst/>
          </a:prstGeom>
          <a:effectLst>
            <a:glow rad="101600">
              <a:schemeClr val="accent4">
                <a:satMod val="175000"/>
                <a:alpha val="40000"/>
              </a:schemeClr>
            </a:glow>
          </a:effectLst>
        </p:spPr>
      </p:pic>
      <p:pic>
        <p:nvPicPr>
          <p:cNvPr id="10" name="Graphic 9" descr="Open quotation mark outline">
            <a:extLst>
              <a:ext uri="{FF2B5EF4-FFF2-40B4-BE49-F238E27FC236}">
                <a16:creationId xmlns:a16="http://schemas.microsoft.com/office/drawing/2014/main" id="{81300D5A-A282-7794-8A21-076BB71F9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268399" y="3635887"/>
            <a:ext cx="1679059" cy="1679059"/>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976205" y="1801224"/>
            <a:ext cx="6595110" cy="1754326"/>
          </a:xfrm>
          <a:prstGeom prst="rect">
            <a:avLst/>
          </a:prstGeom>
          <a:noFill/>
        </p:spPr>
        <p:txBody>
          <a:bodyPr wrap="square" rtlCol="0">
            <a:spAutoFit/>
          </a:bodyPr>
          <a:lstStyle/>
          <a:p>
            <a:pPr algn="ctr"/>
            <a:r>
              <a:rPr lang="en-GB" sz="3600" dirty="0">
                <a:solidFill>
                  <a:schemeClr val="bg1"/>
                </a:solidFill>
              </a:rPr>
              <a:t>What we need is more engagement, rather than people pretending that we don’t exist</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CHRIS</a:t>
            </a:r>
          </a:p>
        </p:txBody>
      </p:sp>
    </p:spTree>
    <p:extLst>
      <p:ext uri="{BB962C8B-B14F-4D97-AF65-F5344CB8AC3E}">
        <p14:creationId xmlns:p14="http://schemas.microsoft.com/office/powerpoint/2010/main" val="737304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70105AA-8CDE-DA97-7BA6-23F49D45B588}"/>
              </a:ext>
            </a:extLst>
          </p:cNvPr>
          <p:cNvSpPr/>
          <p:nvPr/>
        </p:nvSpPr>
        <p:spPr>
          <a:xfrm rot="21271296">
            <a:off x="493381" y="476725"/>
            <a:ext cx="7330854" cy="2862322"/>
          </a:xfrm>
          <a:prstGeom prst="rect">
            <a:avLst/>
          </a:prstGeom>
          <a:noFill/>
        </p:spPr>
        <p:txBody>
          <a:bodyPr wrap="none" lIns="91440" tIns="45720" rIns="91440" bIns="45720">
            <a:spAutoFit/>
          </a:bodyPr>
          <a:lstStyle/>
          <a:p>
            <a:pPr algn="ctr"/>
            <a:r>
              <a:rPr lang="en-US" sz="18000" b="1"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Conclusions</a:t>
            </a:r>
            <a:endParaRPr lang="en-US" sz="18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endParaRPr>
          </a:p>
        </p:txBody>
      </p:sp>
      <p:sp>
        <p:nvSpPr>
          <p:cNvPr id="3" name="TextBox 2">
            <a:extLst>
              <a:ext uri="{FF2B5EF4-FFF2-40B4-BE49-F238E27FC236}">
                <a16:creationId xmlns:a16="http://schemas.microsoft.com/office/drawing/2014/main" id="{56FEDC30-3F22-6086-68B5-9583E78BA18E}"/>
              </a:ext>
            </a:extLst>
          </p:cNvPr>
          <p:cNvSpPr txBox="1"/>
          <p:nvPr/>
        </p:nvSpPr>
        <p:spPr>
          <a:xfrm>
            <a:off x="751562" y="3429000"/>
            <a:ext cx="10008296"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bg1"/>
                </a:solidFill>
              </a:rPr>
              <a:t>Improved cultural competency </a:t>
            </a:r>
            <a:r>
              <a:rPr lang="en-GB" sz="2400" dirty="0">
                <a:solidFill>
                  <a:schemeClr val="bg1"/>
                </a:solidFill>
              </a:rPr>
              <a:t>within health care services</a:t>
            </a:r>
          </a:p>
        </p:txBody>
      </p:sp>
      <p:sp>
        <p:nvSpPr>
          <p:cNvPr id="4" name="TextBox 3">
            <a:extLst>
              <a:ext uri="{FF2B5EF4-FFF2-40B4-BE49-F238E27FC236}">
                <a16:creationId xmlns:a16="http://schemas.microsoft.com/office/drawing/2014/main" id="{F1CC2270-A24A-2E3F-E0CC-ED928E75D5A9}"/>
              </a:ext>
            </a:extLst>
          </p:cNvPr>
          <p:cNvSpPr txBox="1"/>
          <p:nvPr/>
        </p:nvSpPr>
        <p:spPr>
          <a:xfrm>
            <a:off x="751562" y="3974740"/>
            <a:ext cx="10008296"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Co-production alongside </a:t>
            </a:r>
            <a:r>
              <a:rPr lang="en-GB" sz="2400" b="1" dirty="0">
                <a:solidFill>
                  <a:schemeClr val="bg1"/>
                </a:solidFill>
              </a:rPr>
              <a:t>lived-experience</a:t>
            </a:r>
          </a:p>
        </p:txBody>
      </p:sp>
      <p:sp>
        <p:nvSpPr>
          <p:cNvPr id="5" name="TextBox 4">
            <a:extLst>
              <a:ext uri="{FF2B5EF4-FFF2-40B4-BE49-F238E27FC236}">
                <a16:creationId xmlns:a16="http://schemas.microsoft.com/office/drawing/2014/main" id="{33212A37-CDAF-E74C-24C4-F327FABD6659}"/>
              </a:ext>
            </a:extLst>
          </p:cNvPr>
          <p:cNvSpPr txBox="1"/>
          <p:nvPr/>
        </p:nvSpPr>
        <p:spPr>
          <a:xfrm>
            <a:off x="751562" y="4483336"/>
            <a:ext cx="10008296"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Engagement need to be ongoing- </a:t>
            </a:r>
            <a:r>
              <a:rPr lang="en-GB" sz="2400" b="1" dirty="0">
                <a:solidFill>
                  <a:schemeClr val="bg1"/>
                </a:solidFill>
              </a:rPr>
              <a:t>trust is key</a:t>
            </a:r>
          </a:p>
        </p:txBody>
      </p:sp>
      <p:sp>
        <p:nvSpPr>
          <p:cNvPr id="6" name="TextBox 5">
            <a:extLst>
              <a:ext uri="{FF2B5EF4-FFF2-40B4-BE49-F238E27FC236}">
                <a16:creationId xmlns:a16="http://schemas.microsoft.com/office/drawing/2014/main" id="{CBC44D4D-B403-E10D-4BC9-9A81EEF6400C}"/>
              </a:ext>
            </a:extLst>
          </p:cNvPr>
          <p:cNvSpPr txBox="1"/>
          <p:nvPr/>
        </p:nvSpPr>
        <p:spPr>
          <a:xfrm>
            <a:off x="751562" y="4991932"/>
            <a:ext cx="10008296"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Deliver care that meets </a:t>
            </a:r>
            <a:r>
              <a:rPr lang="en-GB" sz="2400" b="1" dirty="0">
                <a:solidFill>
                  <a:schemeClr val="bg1"/>
                </a:solidFill>
              </a:rPr>
              <a:t>actual </a:t>
            </a:r>
            <a:r>
              <a:rPr lang="en-GB" sz="2400" dirty="0">
                <a:solidFill>
                  <a:schemeClr val="bg1"/>
                </a:solidFill>
              </a:rPr>
              <a:t>rather than </a:t>
            </a:r>
            <a:r>
              <a:rPr lang="en-GB" sz="2400" b="1" dirty="0">
                <a:solidFill>
                  <a:schemeClr val="bg1"/>
                </a:solidFill>
              </a:rPr>
              <a:t>perceived need</a:t>
            </a:r>
          </a:p>
        </p:txBody>
      </p:sp>
      <p:sp>
        <p:nvSpPr>
          <p:cNvPr id="8" name="TextBox 7">
            <a:extLst>
              <a:ext uri="{FF2B5EF4-FFF2-40B4-BE49-F238E27FC236}">
                <a16:creationId xmlns:a16="http://schemas.microsoft.com/office/drawing/2014/main" id="{F7C6DFCD-C6AC-783D-60DD-D4DE5A273BCF}"/>
              </a:ext>
            </a:extLst>
          </p:cNvPr>
          <p:cNvSpPr txBox="1"/>
          <p:nvPr/>
        </p:nvSpPr>
        <p:spPr>
          <a:xfrm>
            <a:off x="751562" y="5500528"/>
            <a:ext cx="10008296"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chemeClr val="bg1"/>
                </a:solidFill>
              </a:rPr>
              <a:t>Discrete</a:t>
            </a:r>
            <a:r>
              <a:rPr lang="en-GB" sz="2400" dirty="0">
                <a:solidFill>
                  <a:schemeClr val="bg1"/>
                </a:solidFill>
              </a:rPr>
              <a:t> not tokenistic services</a:t>
            </a:r>
            <a:endParaRPr lang="en-GB" sz="2400" b="1" dirty="0">
              <a:solidFill>
                <a:schemeClr val="bg1"/>
              </a:solidFill>
            </a:endParaRPr>
          </a:p>
        </p:txBody>
      </p:sp>
      <p:pic>
        <p:nvPicPr>
          <p:cNvPr id="5130" name="Picture 10" descr="Speech Bubbles Vectors | Free Illustrations, Drawings, PNG Clip Art, &amp;  Backgrounds Images - rawpixel">
            <a:extLst>
              <a:ext uri="{FF2B5EF4-FFF2-40B4-BE49-F238E27FC236}">
                <a16:creationId xmlns:a16="http://schemas.microsoft.com/office/drawing/2014/main" id="{B4328B7E-4C20-E592-977A-F53026087C2D}"/>
              </a:ext>
            </a:extLst>
          </p:cNvPr>
          <p:cNvPicPr>
            <a:picLocks noChangeAspect="1" noChangeArrowheads="1"/>
          </p:cNvPicPr>
          <p:nvPr/>
        </p:nvPicPr>
        <p:blipFill>
          <a:blip r:embed="rId3">
            <a:clrChange>
              <a:clrFrom>
                <a:srgbClr val="F8F6F5"/>
              </a:clrFrom>
              <a:clrTo>
                <a:srgbClr val="F8F6F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2198" y="287079"/>
            <a:ext cx="3199299" cy="319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0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202C7FE-FE8E-E172-AC0F-D7E6C15AF22A}"/>
              </a:ext>
            </a:extLst>
          </p:cNvPr>
          <p:cNvSpPr txBox="1"/>
          <p:nvPr/>
        </p:nvSpPr>
        <p:spPr>
          <a:xfrm>
            <a:off x="961253" y="3659648"/>
            <a:ext cx="6868633" cy="769441"/>
          </a:xfrm>
          <a:prstGeom prst="rect">
            <a:avLst/>
          </a:prstGeom>
          <a:noFill/>
        </p:spPr>
        <p:txBody>
          <a:bodyPr wrap="square" rtlCol="0">
            <a:spAutoFit/>
          </a:bodyPr>
          <a:lstStyle/>
          <a:p>
            <a:r>
              <a:rPr lang="en-GB" sz="4400" b="1" dirty="0">
                <a:solidFill>
                  <a:schemeClr val="bg1"/>
                </a:solidFill>
              </a:rPr>
              <a:t>Kevin Turner</a:t>
            </a:r>
          </a:p>
        </p:txBody>
      </p:sp>
      <p:sp>
        <p:nvSpPr>
          <p:cNvPr id="3" name="TextBox 2">
            <a:extLst>
              <a:ext uri="{FF2B5EF4-FFF2-40B4-BE49-F238E27FC236}">
                <a16:creationId xmlns:a16="http://schemas.microsoft.com/office/drawing/2014/main" id="{2514A374-361F-DBD9-C37B-98033A3A0FB9}"/>
              </a:ext>
            </a:extLst>
          </p:cNvPr>
          <p:cNvSpPr txBox="1"/>
          <p:nvPr/>
        </p:nvSpPr>
        <p:spPr>
          <a:xfrm>
            <a:off x="2361864" y="4406009"/>
            <a:ext cx="6868633" cy="769441"/>
          </a:xfrm>
          <a:prstGeom prst="rect">
            <a:avLst/>
          </a:prstGeom>
          <a:noFill/>
        </p:spPr>
        <p:txBody>
          <a:bodyPr wrap="square" rtlCol="0">
            <a:spAutoFit/>
          </a:bodyPr>
          <a:lstStyle/>
          <a:p>
            <a:r>
              <a:rPr lang="en-GB" sz="4400" dirty="0">
                <a:solidFill>
                  <a:schemeClr val="bg1"/>
                </a:solidFill>
              </a:rPr>
              <a:t>kevin.turner6@nhs.net</a:t>
            </a:r>
          </a:p>
        </p:txBody>
      </p:sp>
      <p:pic>
        <p:nvPicPr>
          <p:cNvPr id="5" name="Graphic 4" descr="Envelope outline">
            <a:extLst>
              <a:ext uri="{FF2B5EF4-FFF2-40B4-BE49-F238E27FC236}">
                <a16:creationId xmlns:a16="http://schemas.microsoft.com/office/drawing/2014/main" id="{C3D1FFC5-D595-7F65-C026-A56A3724A6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3159" y="4406009"/>
            <a:ext cx="765543" cy="765543"/>
          </a:xfrm>
          <a:prstGeom prst="rect">
            <a:avLst/>
          </a:prstGeom>
        </p:spPr>
      </p:pic>
      <p:sp>
        <p:nvSpPr>
          <p:cNvPr id="4" name="Rectangle 3">
            <a:extLst>
              <a:ext uri="{FF2B5EF4-FFF2-40B4-BE49-F238E27FC236}">
                <a16:creationId xmlns:a16="http://schemas.microsoft.com/office/drawing/2014/main" id="{29A09031-8295-BF77-2C2B-4DC7C9267A1C}"/>
              </a:ext>
            </a:extLst>
          </p:cNvPr>
          <p:cNvSpPr/>
          <p:nvPr/>
        </p:nvSpPr>
        <p:spPr>
          <a:xfrm rot="21271296">
            <a:off x="732231" y="476725"/>
            <a:ext cx="6853158" cy="2862322"/>
          </a:xfrm>
          <a:prstGeom prst="rect">
            <a:avLst/>
          </a:prstGeom>
          <a:noFill/>
        </p:spPr>
        <p:txBody>
          <a:bodyPr wrap="none" lIns="91440" tIns="45720" rIns="91440" bIns="45720">
            <a:spAutoFit/>
          </a:bodyPr>
          <a:lstStyle/>
          <a:p>
            <a:pPr algn="ctr"/>
            <a:r>
              <a:rPr lang="en-US" sz="18000" b="1"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rPr>
              <a:t>get in touch</a:t>
            </a:r>
            <a:endParaRPr lang="en-US" sz="18000" b="1" cap="none" spc="0" dirty="0">
              <a:ln w="10160">
                <a:solidFill>
                  <a:srgbClr val="FFFF00"/>
                </a:solidFill>
                <a:prstDash val="solid"/>
              </a:ln>
              <a:solidFill>
                <a:srgbClr val="FFFFFF"/>
              </a:solidFill>
              <a:effectLst>
                <a:glow rad="228600">
                  <a:schemeClr val="accent4">
                    <a:satMod val="175000"/>
                    <a:alpha val="40000"/>
                  </a:schemeClr>
                </a:glow>
                <a:outerShdw blurRad="38100" dist="22860" dir="5400000" algn="tl" rotWithShape="0">
                  <a:srgbClr val="000000">
                    <a:alpha val="30000"/>
                  </a:srgbClr>
                </a:outerShdw>
              </a:effectLst>
              <a:latin typeface="Cochocib Script Latin Pro" panose="02000503000000020003" pitchFamily="2" charset="0"/>
            </a:endParaRPr>
          </a:p>
        </p:txBody>
      </p:sp>
      <p:sp>
        <p:nvSpPr>
          <p:cNvPr id="6" name="TextBox 5">
            <a:extLst>
              <a:ext uri="{FF2B5EF4-FFF2-40B4-BE49-F238E27FC236}">
                <a16:creationId xmlns:a16="http://schemas.microsoft.com/office/drawing/2014/main" id="{A69A2424-9A6F-6E69-7F0F-ED49F1659CFD}"/>
              </a:ext>
            </a:extLst>
          </p:cNvPr>
          <p:cNvSpPr txBox="1"/>
          <p:nvPr/>
        </p:nvSpPr>
        <p:spPr>
          <a:xfrm>
            <a:off x="2361864" y="5078792"/>
            <a:ext cx="6868633" cy="769441"/>
          </a:xfrm>
          <a:prstGeom prst="rect">
            <a:avLst/>
          </a:prstGeom>
          <a:noFill/>
        </p:spPr>
        <p:txBody>
          <a:bodyPr wrap="square" rtlCol="0">
            <a:spAutoFit/>
          </a:bodyPr>
          <a:lstStyle/>
          <a:p>
            <a:r>
              <a:rPr lang="en-GB" sz="4400" dirty="0">
                <a:solidFill>
                  <a:schemeClr val="bg1"/>
                </a:solidFill>
              </a:rPr>
              <a:t>kevinvestig8s</a:t>
            </a:r>
          </a:p>
        </p:txBody>
      </p:sp>
      <p:pic>
        <p:nvPicPr>
          <p:cNvPr id="6146" name="Picture 2" descr="Twitter x logo interpretation Vectors ...">
            <a:extLst>
              <a:ext uri="{FF2B5EF4-FFF2-40B4-BE49-F238E27FC236}">
                <a16:creationId xmlns:a16="http://schemas.microsoft.com/office/drawing/2014/main" id="{C464EDE2-D40B-56CF-A8EA-89CFBD5D04F8}"/>
              </a:ext>
            </a:extLst>
          </p:cNvPr>
          <p:cNvPicPr>
            <a:picLocks noChangeAspect="1" noChangeArrowheads="1"/>
          </p:cNvPicPr>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569741" y="5082822"/>
            <a:ext cx="765543" cy="76554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Smart Phone outline">
            <a:extLst>
              <a:ext uri="{FF2B5EF4-FFF2-40B4-BE49-F238E27FC236}">
                <a16:creationId xmlns:a16="http://schemas.microsoft.com/office/drawing/2014/main" id="{575D5E9E-F0E0-9DF4-9EA1-9068B10114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426771">
            <a:off x="7111029" y="782748"/>
            <a:ext cx="5420288" cy="5420288"/>
          </a:xfrm>
          <a:prstGeom prst="rect">
            <a:avLst/>
          </a:prstGeom>
        </p:spPr>
      </p:pic>
    </p:spTree>
    <p:extLst>
      <p:ext uri="{BB962C8B-B14F-4D97-AF65-F5344CB8AC3E}">
        <p14:creationId xmlns:p14="http://schemas.microsoft.com/office/powerpoint/2010/main" val="111621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F947CB-7258-7F3A-2B87-A2EF57ADCF46}"/>
              </a:ext>
            </a:extLst>
          </p:cNvPr>
          <p:cNvSpPr/>
          <p:nvPr/>
        </p:nvSpPr>
        <p:spPr>
          <a:xfrm>
            <a:off x="1385628" y="2192635"/>
            <a:ext cx="7033144" cy="1938992"/>
          </a:xfrm>
          <a:prstGeom prst="rect">
            <a:avLst/>
          </a:prstGeom>
          <a:noFill/>
        </p:spPr>
        <p:txBody>
          <a:bodyPr wrap="none" lIns="91440" tIns="45720" rIns="91440" bIns="45720">
            <a:spAutoFit/>
          </a:bodyPr>
          <a:lstStyle/>
          <a:p>
            <a:pPr algn="ctr"/>
            <a:r>
              <a:rPr lang="en-US" sz="12000" b="1" cap="none" spc="50" dirty="0">
                <a:ln w="0"/>
                <a:solidFill>
                  <a:schemeClr val="bg2"/>
                </a:solidFill>
                <a:effectLst>
                  <a:innerShdw blurRad="63500" dist="50800" dir="13500000">
                    <a:srgbClr val="000000">
                      <a:alpha val="50000"/>
                    </a:srgbClr>
                  </a:innerShdw>
                </a:effectLst>
              </a:rPr>
              <a:t>SEX WORK</a:t>
            </a:r>
          </a:p>
        </p:txBody>
      </p:sp>
    </p:spTree>
    <p:extLst>
      <p:ext uri="{BB962C8B-B14F-4D97-AF65-F5344CB8AC3E}">
        <p14:creationId xmlns:p14="http://schemas.microsoft.com/office/powerpoint/2010/main" val="161063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F947CB-7258-7F3A-2B87-A2EF57ADCF46}"/>
              </a:ext>
            </a:extLst>
          </p:cNvPr>
          <p:cNvSpPr/>
          <p:nvPr/>
        </p:nvSpPr>
        <p:spPr>
          <a:xfrm>
            <a:off x="1386023" y="2192635"/>
            <a:ext cx="9380966" cy="1938992"/>
          </a:xfrm>
          <a:prstGeom prst="rect">
            <a:avLst/>
          </a:prstGeom>
          <a:noFill/>
        </p:spPr>
        <p:txBody>
          <a:bodyPr wrap="none" lIns="91440" tIns="45720" rIns="91440" bIns="45720">
            <a:spAutoFit/>
          </a:bodyPr>
          <a:lstStyle/>
          <a:p>
            <a:pPr algn="ctr"/>
            <a:r>
              <a:rPr lang="en-US" sz="12000" b="1" cap="none" spc="50" dirty="0">
                <a:ln w="0"/>
                <a:solidFill>
                  <a:schemeClr val="bg2"/>
                </a:solidFill>
                <a:effectLst>
                  <a:innerShdw blurRad="63500" dist="50800" dir="13500000">
                    <a:srgbClr val="000000">
                      <a:alpha val="50000"/>
                    </a:srgbClr>
                  </a:innerShdw>
                </a:effectLst>
              </a:rPr>
              <a:t>SEX WORKERS</a:t>
            </a:r>
          </a:p>
        </p:txBody>
      </p:sp>
    </p:spTree>
    <p:extLst>
      <p:ext uri="{BB962C8B-B14F-4D97-AF65-F5344CB8AC3E}">
        <p14:creationId xmlns:p14="http://schemas.microsoft.com/office/powerpoint/2010/main" val="268282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7C1F1EE7-7E7B-6172-0C3F-9D689AC6B942}"/>
              </a:ext>
            </a:extLst>
          </p:cNvPr>
          <p:cNvSpPr/>
          <p:nvPr/>
        </p:nvSpPr>
        <p:spPr>
          <a:xfrm>
            <a:off x="1815151" y="1599772"/>
            <a:ext cx="8666329" cy="2712921"/>
          </a:xfrm>
          <a:prstGeom prst="wedgeRectCallout">
            <a:avLst>
              <a:gd name="adj1" fmla="val 22855"/>
              <a:gd name="adj2" fmla="val 60348"/>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Open quotation mark outline">
            <a:extLst>
              <a:ext uri="{FF2B5EF4-FFF2-40B4-BE49-F238E27FC236}">
                <a16:creationId xmlns:a16="http://schemas.microsoft.com/office/drawing/2014/main" id="{8AEE4634-EDDF-7F85-BD80-1C362BBD6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9402" y="755337"/>
            <a:ext cx="1632960" cy="1632960"/>
          </a:xfrm>
          <a:prstGeom prst="rect">
            <a:avLst/>
          </a:prstGeom>
          <a:effectLst>
            <a:glow rad="101600">
              <a:schemeClr val="accent4">
                <a:satMod val="175000"/>
                <a:alpha val="40000"/>
              </a:schemeClr>
            </a:glow>
          </a:effectLst>
        </p:spPr>
      </p:pic>
      <p:pic>
        <p:nvPicPr>
          <p:cNvPr id="13" name="Graphic 12" descr="Open quotation mark outline">
            <a:extLst>
              <a:ext uri="{FF2B5EF4-FFF2-40B4-BE49-F238E27FC236}">
                <a16:creationId xmlns:a16="http://schemas.microsoft.com/office/drawing/2014/main" id="{D411150D-996E-16D3-B2E9-22C15BC52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656985" y="3611894"/>
            <a:ext cx="1531606" cy="1531606"/>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3200848" y="1683653"/>
            <a:ext cx="6300233" cy="2308324"/>
          </a:xfrm>
          <a:prstGeom prst="rect">
            <a:avLst/>
          </a:prstGeom>
          <a:noFill/>
        </p:spPr>
        <p:txBody>
          <a:bodyPr wrap="square" rtlCol="0">
            <a:spAutoFit/>
          </a:bodyPr>
          <a:lstStyle/>
          <a:p>
            <a:pPr algn="ctr"/>
            <a:r>
              <a:rPr lang="en-GB" sz="3600" dirty="0">
                <a:solidFill>
                  <a:schemeClr val="bg1"/>
                </a:solidFill>
              </a:rPr>
              <a:t>to be honest </a:t>
            </a:r>
            <a:r>
              <a:rPr lang="en-GB" sz="3600" dirty="0" err="1">
                <a:solidFill>
                  <a:schemeClr val="bg1"/>
                </a:solidFill>
              </a:rPr>
              <a:t>i</a:t>
            </a:r>
            <a:r>
              <a:rPr lang="en-GB" sz="3600" dirty="0">
                <a:solidFill>
                  <a:schemeClr val="bg1"/>
                </a:solidFill>
              </a:rPr>
              <a:t> never really thought about being a sex worker, I didn’t think about it under that guise</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JOHN SMITH</a:t>
            </a:r>
          </a:p>
        </p:txBody>
      </p:sp>
    </p:spTree>
    <p:extLst>
      <p:ext uri="{BB962C8B-B14F-4D97-AF65-F5344CB8AC3E}">
        <p14:creationId xmlns:p14="http://schemas.microsoft.com/office/powerpoint/2010/main" val="47660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7C1F1EE7-7E7B-6172-0C3F-9D689AC6B942}"/>
              </a:ext>
            </a:extLst>
          </p:cNvPr>
          <p:cNvSpPr/>
          <p:nvPr/>
        </p:nvSpPr>
        <p:spPr>
          <a:xfrm>
            <a:off x="2798444" y="1990742"/>
            <a:ext cx="6612068" cy="1917353"/>
          </a:xfrm>
          <a:prstGeom prst="wedgeRectCallout">
            <a:avLst>
              <a:gd name="adj1" fmla="val 22855"/>
              <a:gd name="adj2" fmla="val 60348"/>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Open quotation mark outline">
            <a:extLst>
              <a:ext uri="{FF2B5EF4-FFF2-40B4-BE49-F238E27FC236}">
                <a16:creationId xmlns:a16="http://schemas.microsoft.com/office/drawing/2014/main" id="{8AEE4634-EDDF-7F85-BD80-1C362BBD6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5285" y="1316941"/>
            <a:ext cx="1632960" cy="1632960"/>
          </a:xfrm>
          <a:prstGeom prst="rect">
            <a:avLst/>
          </a:prstGeom>
          <a:effectLst>
            <a:glow rad="101600">
              <a:schemeClr val="accent4">
                <a:satMod val="175000"/>
                <a:alpha val="40000"/>
              </a:schemeClr>
            </a:glow>
          </a:effectLst>
        </p:spPr>
      </p:pic>
      <p:pic>
        <p:nvPicPr>
          <p:cNvPr id="13" name="Graphic 12" descr="Open quotation mark outline">
            <a:extLst>
              <a:ext uri="{FF2B5EF4-FFF2-40B4-BE49-F238E27FC236}">
                <a16:creationId xmlns:a16="http://schemas.microsoft.com/office/drawing/2014/main" id="{D411150D-996E-16D3-B2E9-22C15BC52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700711" y="3152022"/>
            <a:ext cx="1531606" cy="1531606"/>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871404" y="2072255"/>
            <a:ext cx="6595110" cy="1754326"/>
          </a:xfrm>
          <a:prstGeom prst="rect">
            <a:avLst/>
          </a:prstGeom>
          <a:noFill/>
        </p:spPr>
        <p:txBody>
          <a:bodyPr wrap="square" rtlCol="0">
            <a:spAutoFit/>
          </a:bodyPr>
          <a:lstStyle/>
          <a:p>
            <a:pPr algn="ctr"/>
            <a:r>
              <a:rPr lang="en-GB" sz="3600" dirty="0">
                <a:solidFill>
                  <a:schemeClr val="bg1"/>
                </a:solidFill>
              </a:rPr>
              <a:t>A lot of men don’t use terms like sex worker, mostly because they don’t conceive of it as work</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SIMON</a:t>
            </a:r>
          </a:p>
        </p:txBody>
      </p:sp>
    </p:spTree>
    <p:extLst>
      <p:ext uri="{BB962C8B-B14F-4D97-AF65-F5344CB8AC3E}">
        <p14:creationId xmlns:p14="http://schemas.microsoft.com/office/powerpoint/2010/main" val="398294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64041" y="313660"/>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Rectangle 10">
            <a:extLst>
              <a:ext uri="{FF2B5EF4-FFF2-40B4-BE49-F238E27FC236}">
                <a16:creationId xmlns:a16="http://schemas.microsoft.com/office/drawing/2014/main" id="{7C1F1EE7-7E7B-6172-0C3F-9D689AC6B942}"/>
              </a:ext>
            </a:extLst>
          </p:cNvPr>
          <p:cNvSpPr/>
          <p:nvPr/>
        </p:nvSpPr>
        <p:spPr>
          <a:xfrm>
            <a:off x="2798444" y="1990742"/>
            <a:ext cx="6612068" cy="1917353"/>
          </a:xfrm>
          <a:prstGeom prst="wedgeRectCallout">
            <a:avLst>
              <a:gd name="adj1" fmla="val 22855"/>
              <a:gd name="adj2" fmla="val 60348"/>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Open quotation mark outline">
            <a:extLst>
              <a:ext uri="{FF2B5EF4-FFF2-40B4-BE49-F238E27FC236}">
                <a16:creationId xmlns:a16="http://schemas.microsoft.com/office/drawing/2014/main" id="{8AEE4634-EDDF-7F85-BD80-1C362BBD6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5285" y="1316941"/>
            <a:ext cx="1632960" cy="1632960"/>
          </a:xfrm>
          <a:prstGeom prst="rect">
            <a:avLst/>
          </a:prstGeom>
          <a:effectLst>
            <a:glow rad="101600">
              <a:schemeClr val="accent4">
                <a:satMod val="175000"/>
                <a:alpha val="40000"/>
              </a:schemeClr>
            </a:glow>
          </a:effectLst>
        </p:spPr>
      </p:pic>
      <p:pic>
        <p:nvPicPr>
          <p:cNvPr id="13" name="Graphic 12" descr="Open quotation mark outline">
            <a:extLst>
              <a:ext uri="{FF2B5EF4-FFF2-40B4-BE49-F238E27FC236}">
                <a16:creationId xmlns:a16="http://schemas.microsoft.com/office/drawing/2014/main" id="{D411150D-996E-16D3-B2E9-22C15BC520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8700711" y="3152022"/>
            <a:ext cx="1531606" cy="1531606"/>
          </a:xfrm>
          <a:prstGeom prst="rect">
            <a:avLst/>
          </a:prstGeom>
          <a:effectLst>
            <a:glow rad="101600">
              <a:schemeClr val="accent4">
                <a:satMod val="175000"/>
                <a:alpha val="40000"/>
              </a:schemeClr>
            </a:glow>
          </a:effectLst>
        </p:spPr>
      </p:pic>
      <p:sp>
        <p:nvSpPr>
          <p:cNvPr id="2" name="TextBox 1">
            <a:extLst>
              <a:ext uri="{FF2B5EF4-FFF2-40B4-BE49-F238E27FC236}">
                <a16:creationId xmlns:a16="http://schemas.microsoft.com/office/drawing/2014/main" id="{CF5FD456-A9A2-443B-52E8-B5F1BECEDAD0}"/>
              </a:ext>
            </a:extLst>
          </p:cNvPr>
          <p:cNvSpPr txBox="1"/>
          <p:nvPr/>
        </p:nvSpPr>
        <p:spPr>
          <a:xfrm>
            <a:off x="2798444" y="2228671"/>
            <a:ext cx="6595110" cy="1200329"/>
          </a:xfrm>
          <a:prstGeom prst="rect">
            <a:avLst/>
          </a:prstGeom>
          <a:noFill/>
        </p:spPr>
        <p:txBody>
          <a:bodyPr wrap="square" rtlCol="0">
            <a:spAutoFit/>
          </a:bodyPr>
          <a:lstStyle/>
          <a:p>
            <a:pPr algn="ctr"/>
            <a:r>
              <a:rPr lang="en-GB" sz="3600" dirty="0">
                <a:solidFill>
                  <a:schemeClr val="bg1"/>
                </a:solidFill>
              </a:rPr>
              <a:t>Clinics can start by using really inclusive language…</a:t>
            </a:r>
          </a:p>
        </p:txBody>
      </p:sp>
      <p:cxnSp>
        <p:nvCxnSpPr>
          <p:cNvPr id="4" name="Straight Connector 3">
            <a:extLst>
              <a:ext uri="{FF2B5EF4-FFF2-40B4-BE49-F238E27FC236}">
                <a16:creationId xmlns:a16="http://schemas.microsoft.com/office/drawing/2014/main" id="{F1F49896-B9C4-ABC2-2763-935BC8DE6E5F}"/>
              </a:ext>
            </a:extLst>
          </p:cNvPr>
          <p:cNvCxnSpPr/>
          <p:nvPr/>
        </p:nvCxnSpPr>
        <p:spPr>
          <a:xfrm>
            <a:off x="1943100" y="5143500"/>
            <a:ext cx="8023860" cy="0"/>
          </a:xfrm>
          <a:prstGeom prst="line">
            <a:avLst/>
          </a:prstGeom>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C77D1C74-1EB0-1544-BC83-559B9042A61B}"/>
              </a:ext>
            </a:extLst>
          </p:cNvPr>
          <p:cNvSpPr txBox="1"/>
          <p:nvPr/>
        </p:nvSpPr>
        <p:spPr>
          <a:xfrm>
            <a:off x="5509260" y="5382255"/>
            <a:ext cx="4457700" cy="923330"/>
          </a:xfrm>
          <a:prstGeom prst="rect">
            <a:avLst/>
          </a:prstGeom>
          <a:noFill/>
        </p:spPr>
        <p:txBody>
          <a:bodyPr wrap="square" rtlCol="0">
            <a:spAutoFit/>
          </a:bodyPr>
          <a:lstStyle/>
          <a:p>
            <a:pPr algn="r"/>
            <a:r>
              <a:rPr lang="en-GB" sz="5400" b="1" dirty="0">
                <a:solidFill>
                  <a:schemeClr val="bg1"/>
                </a:solidFill>
              </a:rPr>
              <a:t>LUKE</a:t>
            </a:r>
          </a:p>
        </p:txBody>
      </p:sp>
    </p:spTree>
    <p:extLst>
      <p:ext uri="{BB962C8B-B14F-4D97-AF65-F5344CB8AC3E}">
        <p14:creationId xmlns:p14="http://schemas.microsoft.com/office/powerpoint/2010/main" val="178656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B98901-7EAE-C79A-88B5-419BB1E0F00B}"/>
              </a:ext>
            </a:extLst>
          </p:cNvPr>
          <p:cNvSpPr/>
          <p:nvPr/>
        </p:nvSpPr>
        <p:spPr>
          <a:xfrm>
            <a:off x="244548" y="287079"/>
            <a:ext cx="11663917" cy="6230680"/>
          </a:xfrm>
          <a:prstGeom prst="rect">
            <a:avLst/>
          </a:prstGeom>
          <a:solidFill>
            <a:srgbClr val="3B3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F947CB-7258-7F3A-2B87-A2EF57ADCF46}"/>
              </a:ext>
            </a:extLst>
          </p:cNvPr>
          <p:cNvSpPr/>
          <p:nvPr/>
        </p:nvSpPr>
        <p:spPr>
          <a:xfrm>
            <a:off x="1386023" y="2192635"/>
            <a:ext cx="9380966" cy="1938992"/>
          </a:xfrm>
          <a:prstGeom prst="rect">
            <a:avLst/>
          </a:prstGeom>
          <a:noFill/>
        </p:spPr>
        <p:txBody>
          <a:bodyPr wrap="none" lIns="91440" tIns="45720" rIns="91440" bIns="45720">
            <a:spAutoFit/>
          </a:bodyPr>
          <a:lstStyle/>
          <a:p>
            <a:pPr algn="ctr"/>
            <a:r>
              <a:rPr lang="en-US" sz="12000" b="1" cap="none" spc="50" dirty="0">
                <a:ln w="0"/>
                <a:solidFill>
                  <a:schemeClr val="bg2"/>
                </a:solidFill>
                <a:effectLst>
                  <a:innerShdw blurRad="63500" dist="50800" dir="13500000">
                    <a:srgbClr val="000000">
                      <a:alpha val="50000"/>
                    </a:srgbClr>
                  </a:innerShdw>
                </a:effectLst>
              </a:rPr>
              <a:t>SEX WORKERS</a:t>
            </a:r>
          </a:p>
        </p:txBody>
      </p:sp>
      <p:sp>
        <p:nvSpPr>
          <p:cNvPr id="21" name="Rectangle 20">
            <a:extLst>
              <a:ext uri="{FF2B5EF4-FFF2-40B4-BE49-F238E27FC236}">
                <a16:creationId xmlns:a16="http://schemas.microsoft.com/office/drawing/2014/main" id="{66916F2B-6F65-BBE3-7AFB-17961F197B72}"/>
              </a:ext>
            </a:extLst>
          </p:cNvPr>
          <p:cNvSpPr/>
          <p:nvPr/>
        </p:nvSpPr>
        <p:spPr>
          <a:xfrm rot="21371565">
            <a:off x="180139" y="1344054"/>
            <a:ext cx="11988153" cy="726387"/>
          </a:xfrm>
          <a:prstGeom prst="rect">
            <a:avLst/>
          </a:prstGeom>
          <a:solidFill>
            <a:schemeClr val="tx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7A8BFA4-F993-67D8-2998-835F4F50D73A}"/>
              </a:ext>
            </a:extLst>
          </p:cNvPr>
          <p:cNvSpPr/>
          <p:nvPr/>
        </p:nvSpPr>
        <p:spPr>
          <a:xfrm rot="21175893">
            <a:off x="64065" y="4390364"/>
            <a:ext cx="12121035" cy="726387"/>
          </a:xfrm>
          <a:prstGeom prst="rect">
            <a:avLst/>
          </a:prstGeom>
          <a:solidFill>
            <a:schemeClr val="tx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03AD66C6-92E5-8759-74BD-D38B0960A4ED}"/>
              </a:ext>
            </a:extLst>
          </p:cNvPr>
          <p:cNvSpPr txBox="1"/>
          <p:nvPr/>
        </p:nvSpPr>
        <p:spPr>
          <a:xfrm rot="21323869">
            <a:off x="-355798" y="1600051"/>
            <a:ext cx="5167403" cy="707886"/>
          </a:xfrm>
          <a:prstGeom prst="rect">
            <a:avLst/>
          </a:prstGeom>
          <a:noFill/>
        </p:spPr>
        <p:txBody>
          <a:bodyPr wrap="square" rtlCol="0">
            <a:spAutoFit/>
          </a:bodyPr>
          <a:lstStyle/>
          <a:p>
            <a:pPr algn="ctr"/>
            <a:r>
              <a:rPr lang="en-GB" sz="4000" b="1" dirty="0">
                <a:solidFill>
                  <a:schemeClr val="bg1"/>
                </a:solidFill>
              </a:rPr>
              <a:t>adult entertainer</a:t>
            </a:r>
          </a:p>
        </p:txBody>
      </p:sp>
      <p:sp>
        <p:nvSpPr>
          <p:cNvPr id="29" name="TextBox 28">
            <a:extLst>
              <a:ext uri="{FF2B5EF4-FFF2-40B4-BE49-F238E27FC236}">
                <a16:creationId xmlns:a16="http://schemas.microsoft.com/office/drawing/2014/main" id="{EE8CB41D-ABE9-0902-C02A-7B09F39C0001}"/>
              </a:ext>
            </a:extLst>
          </p:cNvPr>
          <p:cNvSpPr txBox="1"/>
          <p:nvPr/>
        </p:nvSpPr>
        <p:spPr>
          <a:xfrm rot="21158132">
            <a:off x="8020733" y="3854654"/>
            <a:ext cx="4062800" cy="707886"/>
          </a:xfrm>
          <a:prstGeom prst="rect">
            <a:avLst/>
          </a:prstGeom>
          <a:noFill/>
        </p:spPr>
        <p:txBody>
          <a:bodyPr wrap="square" rtlCol="0">
            <a:spAutoFit/>
          </a:bodyPr>
          <a:lstStyle/>
          <a:p>
            <a:pPr algn="ctr"/>
            <a:r>
              <a:rPr lang="en-GB" sz="4000" b="1" dirty="0">
                <a:solidFill>
                  <a:schemeClr val="bg1"/>
                </a:solidFill>
              </a:rPr>
              <a:t>content creator</a:t>
            </a:r>
          </a:p>
        </p:txBody>
      </p:sp>
      <p:sp>
        <p:nvSpPr>
          <p:cNvPr id="30" name="TextBox 29">
            <a:extLst>
              <a:ext uri="{FF2B5EF4-FFF2-40B4-BE49-F238E27FC236}">
                <a16:creationId xmlns:a16="http://schemas.microsoft.com/office/drawing/2014/main" id="{0EAC457C-5D12-0526-BDBA-D1046A06C678}"/>
              </a:ext>
            </a:extLst>
          </p:cNvPr>
          <p:cNvSpPr txBox="1"/>
          <p:nvPr/>
        </p:nvSpPr>
        <p:spPr>
          <a:xfrm rot="21172914">
            <a:off x="2904586" y="4648909"/>
            <a:ext cx="2413861" cy="707886"/>
          </a:xfrm>
          <a:prstGeom prst="rect">
            <a:avLst/>
          </a:prstGeom>
          <a:noFill/>
        </p:spPr>
        <p:txBody>
          <a:bodyPr wrap="square" rtlCol="0">
            <a:spAutoFit/>
          </a:bodyPr>
          <a:lstStyle/>
          <a:p>
            <a:pPr algn="ctr"/>
            <a:r>
              <a:rPr lang="en-GB" sz="4000" b="1" dirty="0">
                <a:solidFill>
                  <a:schemeClr val="bg1"/>
                </a:solidFill>
              </a:rPr>
              <a:t>performer</a:t>
            </a:r>
          </a:p>
        </p:txBody>
      </p:sp>
      <p:sp>
        <p:nvSpPr>
          <p:cNvPr id="34" name="TextBox 33">
            <a:extLst>
              <a:ext uri="{FF2B5EF4-FFF2-40B4-BE49-F238E27FC236}">
                <a16:creationId xmlns:a16="http://schemas.microsoft.com/office/drawing/2014/main" id="{5C92F230-6CB4-C957-1C93-3C76ED33A028}"/>
              </a:ext>
            </a:extLst>
          </p:cNvPr>
          <p:cNvSpPr txBox="1"/>
          <p:nvPr/>
        </p:nvSpPr>
        <p:spPr>
          <a:xfrm rot="21351030">
            <a:off x="4423920" y="1345802"/>
            <a:ext cx="2419681" cy="707886"/>
          </a:xfrm>
          <a:prstGeom prst="rect">
            <a:avLst/>
          </a:prstGeom>
          <a:noFill/>
        </p:spPr>
        <p:txBody>
          <a:bodyPr wrap="square" rtlCol="0">
            <a:spAutoFit/>
          </a:bodyPr>
          <a:lstStyle/>
          <a:p>
            <a:r>
              <a:rPr lang="en-GB" sz="4000" b="1" dirty="0">
                <a:solidFill>
                  <a:schemeClr val="bg1"/>
                </a:solidFill>
              </a:rPr>
              <a:t>masseur</a:t>
            </a:r>
          </a:p>
        </p:txBody>
      </p:sp>
      <p:sp>
        <p:nvSpPr>
          <p:cNvPr id="36" name="TextBox 35">
            <a:extLst>
              <a:ext uri="{FF2B5EF4-FFF2-40B4-BE49-F238E27FC236}">
                <a16:creationId xmlns:a16="http://schemas.microsoft.com/office/drawing/2014/main" id="{7D937C8B-FD4F-B00F-BCF4-410D5E969FEE}"/>
              </a:ext>
            </a:extLst>
          </p:cNvPr>
          <p:cNvSpPr txBox="1"/>
          <p:nvPr/>
        </p:nvSpPr>
        <p:spPr>
          <a:xfrm rot="21180785">
            <a:off x="5405973" y="4283860"/>
            <a:ext cx="2601527" cy="707886"/>
          </a:xfrm>
          <a:prstGeom prst="rect">
            <a:avLst/>
          </a:prstGeom>
          <a:noFill/>
        </p:spPr>
        <p:txBody>
          <a:bodyPr wrap="square" rtlCol="0">
            <a:spAutoFit/>
          </a:bodyPr>
          <a:lstStyle/>
          <a:p>
            <a:pPr algn="ctr"/>
            <a:r>
              <a:rPr lang="en-GB" sz="4000" b="1" dirty="0">
                <a:solidFill>
                  <a:schemeClr val="bg1"/>
                </a:solidFill>
              </a:rPr>
              <a:t>creator</a:t>
            </a:r>
          </a:p>
        </p:txBody>
      </p:sp>
      <p:sp>
        <p:nvSpPr>
          <p:cNvPr id="37" name="TextBox 36">
            <a:extLst>
              <a:ext uri="{FF2B5EF4-FFF2-40B4-BE49-F238E27FC236}">
                <a16:creationId xmlns:a16="http://schemas.microsoft.com/office/drawing/2014/main" id="{619306FD-ECD6-B42B-28DD-FAE8C4BF6F7C}"/>
              </a:ext>
            </a:extLst>
          </p:cNvPr>
          <p:cNvSpPr txBox="1"/>
          <p:nvPr/>
        </p:nvSpPr>
        <p:spPr>
          <a:xfrm rot="21359196">
            <a:off x="6743738" y="1125901"/>
            <a:ext cx="3735644" cy="707886"/>
          </a:xfrm>
          <a:prstGeom prst="rect">
            <a:avLst/>
          </a:prstGeom>
          <a:noFill/>
        </p:spPr>
        <p:txBody>
          <a:bodyPr wrap="square" rtlCol="0">
            <a:spAutoFit/>
          </a:bodyPr>
          <a:lstStyle/>
          <a:p>
            <a:r>
              <a:rPr lang="en-GB" sz="4000" b="1" dirty="0">
                <a:solidFill>
                  <a:schemeClr val="bg1"/>
                </a:solidFill>
              </a:rPr>
              <a:t>male sex worker</a:t>
            </a:r>
          </a:p>
        </p:txBody>
      </p:sp>
      <p:sp>
        <p:nvSpPr>
          <p:cNvPr id="24" name="Rectangle 23">
            <a:extLst>
              <a:ext uri="{FF2B5EF4-FFF2-40B4-BE49-F238E27FC236}">
                <a16:creationId xmlns:a16="http://schemas.microsoft.com/office/drawing/2014/main" id="{A52BC7B3-AE50-BBD9-9415-F5C1CEE18C54}"/>
              </a:ext>
            </a:extLst>
          </p:cNvPr>
          <p:cNvSpPr/>
          <p:nvPr/>
        </p:nvSpPr>
        <p:spPr>
          <a:xfrm>
            <a:off x="15987" y="666351"/>
            <a:ext cx="12121035" cy="726387"/>
          </a:xfrm>
          <a:prstGeom prst="rect">
            <a:avLst/>
          </a:prstGeom>
          <a:solidFill>
            <a:schemeClr val="tx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7237E16-2A5A-0CF3-FBDA-409651E6C1A8}"/>
              </a:ext>
            </a:extLst>
          </p:cNvPr>
          <p:cNvSpPr txBox="1"/>
          <p:nvPr/>
        </p:nvSpPr>
        <p:spPr>
          <a:xfrm>
            <a:off x="283534" y="684852"/>
            <a:ext cx="2705622" cy="707886"/>
          </a:xfrm>
          <a:prstGeom prst="rect">
            <a:avLst/>
          </a:prstGeom>
          <a:noFill/>
        </p:spPr>
        <p:txBody>
          <a:bodyPr wrap="square" rtlCol="0">
            <a:spAutoFit/>
          </a:bodyPr>
          <a:lstStyle/>
          <a:p>
            <a:pPr algn="ctr"/>
            <a:r>
              <a:rPr lang="en-GB" sz="4000" b="1" dirty="0">
                <a:solidFill>
                  <a:schemeClr val="bg1"/>
                </a:solidFill>
              </a:rPr>
              <a:t>escort</a:t>
            </a:r>
          </a:p>
        </p:txBody>
      </p:sp>
      <p:sp>
        <p:nvSpPr>
          <p:cNvPr id="26" name="TextBox 25">
            <a:extLst>
              <a:ext uri="{FF2B5EF4-FFF2-40B4-BE49-F238E27FC236}">
                <a16:creationId xmlns:a16="http://schemas.microsoft.com/office/drawing/2014/main" id="{B4D43483-E29F-47D8-387E-7E99B4DA0F4B}"/>
              </a:ext>
            </a:extLst>
          </p:cNvPr>
          <p:cNvSpPr txBox="1"/>
          <p:nvPr/>
        </p:nvSpPr>
        <p:spPr>
          <a:xfrm>
            <a:off x="2687219" y="676187"/>
            <a:ext cx="2705622" cy="707886"/>
          </a:xfrm>
          <a:prstGeom prst="rect">
            <a:avLst/>
          </a:prstGeom>
          <a:noFill/>
        </p:spPr>
        <p:txBody>
          <a:bodyPr wrap="square" rtlCol="0">
            <a:spAutoFit/>
          </a:bodyPr>
          <a:lstStyle/>
          <a:p>
            <a:pPr algn="ctr"/>
            <a:r>
              <a:rPr lang="en-GB" sz="4000" b="1" dirty="0">
                <a:solidFill>
                  <a:schemeClr val="bg1"/>
                </a:solidFill>
              </a:rPr>
              <a:t>stripper</a:t>
            </a:r>
          </a:p>
        </p:txBody>
      </p:sp>
      <p:sp>
        <p:nvSpPr>
          <p:cNvPr id="32" name="TextBox 31">
            <a:extLst>
              <a:ext uri="{FF2B5EF4-FFF2-40B4-BE49-F238E27FC236}">
                <a16:creationId xmlns:a16="http://schemas.microsoft.com/office/drawing/2014/main" id="{BEAF76BB-22DF-FC84-6F16-A195F89AEB2C}"/>
              </a:ext>
            </a:extLst>
          </p:cNvPr>
          <p:cNvSpPr txBox="1"/>
          <p:nvPr/>
        </p:nvSpPr>
        <p:spPr>
          <a:xfrm>
            <a:off x="4734676" y="684852"/>
            <a:ext cx="3667386" cy="707886"/>
          </a:xfrm>
          <a:prstGeom prst="rect">
            <a:avLst/>
          </a:prstGeom>
          <a:noFill/>
        </p:spPr>
        <p:txBody>
          <a:bodyPr wrap="square" rtlCol="0">
            <a:spAutoFit/>
          </a:bodyPr>
          <a:lstStyle/>
          <a:p>
            <a:pPr algn="ctr"/>
            <a:r>
              <a:rPr lang="en-GB" sz="4000" b="1" dirty="0">
                <a:solidFill>
                  <a:schemeClr val="bg1"/>
                </a:solidFill>
              </a:rPr>
              <a:t>porn actor</a:t>
            </a:r>
          </a:p>
        </p:txBody>
      </p:sp>
      <p:sp>
        <p:nvSpPr>
          <p:cNvPr id="33" name="TextBox 32">
            <a:extLst>
              <a:ext uri="{FF2B5EF4-FFF2-40B4-BE49-F238E27FC236}">
                <a16:creationId xmlns:a16="http://schemas.microsoft.com/office/drawing/2014/main" id="{C21BB8A5-024D-62B3-D2B7-49410A706325}"/>
              </a:ext>
            </a:extLst>
          </p:cNvPr>
          <p:cNvSpPr txBox="1"/>
          <p:nvPr/>
        </p:nvSpPr>
        <p:spPr>
          <a:xfrm>
            <a:off x="7944762" y="658913"/>
            <a:ext cx="3667386" cy="707886"/>
          </a:xfrm>
          <a:prstGeom prst="rect">
            <a:avLst/>
          </a:prstGeom>
          <a:noFill/>
        </p:spPr>
        <p:txBody>
          <a:bodyPr wrap="square" rtlCol="0">
            <a:spAutoFit/>
          </a:bodyPr>
          <a:lstStyle/>
          <a:p>
            <a:pPr algn="ctr"/>
            <a:r>
              <a:rPr lang="en-GB" sz="4000" b="1" dirty="0">
                <a:solidFill>
                  <a:schemeClr val="bg1"/>
                </a:solidFill>
              </a:rPr>
              <a:t>porn performer</a:t>
            </a:r>
          </a:p>
        </p:txBody>
      </p:sp>
      <p:sp>
        <p:nvSpPr>
          <p:cNvPr id="23" name="Rectangle 22">
            <a:extLst>
              <a:ext uri="{FF2B5EF4-FFF2-40B4-BE49-F238E27FC236}">
                <a16:creationId xmlns:a16="http://schemas.microsoft.com/office/drawing/2014/main" id="{24386496-CAF7-85A0-C413-71F382928D64}"/>
              </a:ext>
            </a:extLst>
          </p:cNvPr>
          <p:cNvSpPr/>
          <p:nvPr/>
        </p:nvSpPr>
        <p:spPr>
          <a:xfrm>
            <a:off x="85013" y="5259434"/>
            <a:ext cx="12121035" cy="726387"/>
          </a:xfrm>
          <a:prstGeom prst="rect">
            <a:avLst/>
          </a:prstGeom>
          <a:solidFill>
            <a:schemeClr val="tx1"/>
          </a:solidFill>
          <a:ln>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89DE7F3-6336-0263-28B8-D25E0EB03852}"/>
              </a:ext>
            </a:extLst>
          </p:cNvPr>
          <p:cNvSpPr txBox="1"/>
          <p:nvPr/>
        </p:nvSpPr>
        <p:spPr>
          <a:xfrm>
            <a:off x="-425617" y="5277935"/>
            <a:ext cx="3962440" cy="707886"/>
          </a:xfrm>
          <a:prstGeom prst="rect">
            <a:avLst/>
          </a:prstGeom>
          <a:noFill/>
        </p:spPr>
        <p:txBody>
          <a:bodyPr wrap="square" rtlCol="0">
            <a:spAutoFit/>
          </a:bodyPr>
          <a:lstStyle/>
          <a:p>
            <a:pPr algn="ctr"/>
            <a:r>
              <a:rPr lang="en-GB" sz="4000" b="1" dirty="0">
                <a:solidFill>
                  <a:schemeClr val="bg1"/>
                </a:solidFill>
              </a:rPr>
              <a:t>‘only fans’</a:t>
            </a:r>
          </a:p>
        </p:txBody>
      </p:sp>
      <p:sp>
        <p:nvSpPr>
          <p:cNvPr id="31" name="TextBox 30">
            <a:extLst>
              <a:ext uri="{FF2B5EF4-FFF2-40B4-BE49-F238E27FC236}">
                <a16:creationId xmlns:a16="http://schemas.microsoft.com/office/drawing/2014/main" id="{952CA903-EF9C-57FC-FE06-5BB4E63743D1}"/>
              </a:ext>
            </a:extLst>
          </p:cNvPr>
          <p:cNvSpPr txBox="1"/>
          <p:nvPr/>
        </p:nvSpPr>
        <p:spPr>
          <a:xfrm>
            <a:off x="2850454" y="5273400"/>
            <a:ext cx="3962440" cy="707886"/>
          </a:xfrm>
          <a:prstGeom prst="rect">
            <a:avLst/>
          </a:prstGeom>
          <a:noFill/>
        </p:spPr>
        <p:txBody>
          <a:bodyPr wrap="square" rtlCol="0">
            <a:spAutoFit/>
          </a:bodyPr>
          <a:lstStyle/>
          <a:p>
            <a:pPr algn="ctr"/>
            <a:r>
              <a:rPr lang="en-GB" sz="4000" b="1" dirty="0">
                <a:solidFill>
                  <a:schemeClr val="bg1"/>
                </a:solidFill>
              </a:rPr>
              <a:t>‘just for fans’</a:t>
            </a:r>
          </a:p>
        </p:txBody>
      </p:sp>
      <p:sp>
        <p:nvSpPr>
          <p:cNvPr id="35" name="TextBox 34">
            <a:extLst>
              <a:ext uri="{FF2B5EF4-FFF2-40B4-BE49-F238E27FC236}">
                <a16:creationId xmlns:a16="http://schemas.microsoft.com/office/drawing/2014/main" id="{DB0C9198-AF5B-6A66-2F7E-99177133A1BD}"/>
              </a:ext>
            </a:extLst>
          </p:cNvPr>
          <p:cNvSpPr txBox="1"/>
          <p:nvPr/>
        </p:nvSpPr>
        <p:spPr>
          <a:xfrm>
            <a:off x="6723546" y="5266417"/>
            <a:ext cx="5102546" cy="707886"/>
          </a:xfrm>
          <a:prstGeom prst="rect">
            <a:avLst/>
          </a:prstGeom>
          <a:noFill/>
        </p:spPr>
        <p:txBody>
          <a:bodyPr wrap="square" rtlCol="0">
            <a:spAutoFit/>
          </a:bodyPr>
          <a:lstStyle/>
          <a:p>
            <a:pPr algn="ctr"/>
            <a:r>
              <a:rPr lang="en-GB" sz="4000" b="1" dirty="0">
                <a:solidFill>
                  <a:schemeClr val="bg1"/>
                </a:solidFill>
              </a:rPr>
              <a:t>receives money for sex</a:t>
            </a:r>
          </a:p>
        </p:txBody>
      </p:sp>
      <p:pic>
        <p:nvPicPr>
          <p:cNvPr id="7170" name="Picture 2" descr="Pound Banknote Emoji 📖 Emoji Meaning ...">
            <a:extLst>
              <a:ext uri="{FF2B5EF4-FFF2-40B4-BE49-F238E27FC236}">
                <a16:creationId xmlns:a16="http://schemas.microsoft.com/office/drawing/2014/main" id="{1FF25C1F-7525-B147-DC27-3ABF173FF1F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7556">
            <a:off x="10718972" y="5663063"/>
            <a:ext cx="1181200" cy="1181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redit Card Emoji (U+1F4B3)">
            <a:extLst>
              <a:ext uri="{FF2B5EF4-FFF2-40B4-BE49-F238E27FC236}">
                <a16:creationId xmlns:a16="http://schemas.microsoft.com/office/drawing/2014/main" id="{C07925C1-887D-51FD-EA0D-BAC01A013FD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022654">
            <a:off x="9913251" y="5885733"/>
            <a:ext cx="945955" cy="94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1094</Words>
  <Application>Microsoft Office PowerPoint</Application>
  <PresentationFormat>Widescreen</PresentationFormat>
  <Paragraphs>164</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Cochocib Script Latin Pro</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Dorset HealthCare University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Kevin (DORSET HEALTHCARE UNIVERSITY NHS FOUNDATION TRUST)</dc:creator>
  <cp:lastModifiedBy>TURNER, Kevin (DORSET HEALTHCARE UNIVERSITY NHS FOUNDATION TRUST)</cp:lastModifiedBy>
  <cp:revision>70</cp:revision>
  <dcterms:created xsi:type="dcterms:W3CDTF">2024-05-25T15:27:40Z</dcterms:created>
  <dcterms:modified xsi:type="dcterms:W3CDTF">2024-06-12T15:57:53Z</dcterms:modified>
</cp:coreProperties>
</file>