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66" r:id="rId2"/>
    <p:sldId id="258" r:id="rId3"/>
    <p:sldId id="259" r:id="rId4"/>
    <p:sldId id="280" r:id="rId5"/>
    <p:sldId id="262" r:id="rId6"/>
    <p:sldId id="267" r:id="rId7"/>
    <p:sldId id="395" r:id="rId8"/>
    <p:sldId id="263" r:id="rId9"/>
    <p:sldId id="397" r:id="rId10"/>
    <p:sldId id="396" r:id="rId11"/>
    <p:sldId id="261" r:id="rId12"/>
    <p:sldId id="260" r:id="rId13"/>
    <p:sldId id="281" r:id="rId14"/>
    <p:sldId id="401" r:id="rId15"/>
    <p:sldId id="402" r:id="rId16"/>
    <p:sldId id="403" r:id="rId17"/>
    <p:sldId id="404" r:id="rId18"/>
    <p:sldId id="405" r:id="rId19"/>
    <p:sldId id="407" r:id="rId20"/>
    <p:sldId id="406" r:id="rId21"/>
    <p:sldId id="265" r:id="rId22"/>
    <p:sldId id="408" r:id="rId23"/>
    <p:sldId id="387" r:id="rId24"/>
    <p:sldId id="399" r:id="rId25"/>
    <p:sldId id="270" r:id="rId26"/>
    <p:sldId id="285" r:id="rId27"/>
    <p:sldId id="409" r:id="rId28"/>
    <p:sldId id="385" r:id="rId29"/>
    <p:sldId id="284" r:id="rId30"/>
    <p:sldId id="386" r:id="rId31"/>
    <p:sldId id="278" r:id="rId32"/>
    <p:sldId id="279" r:id="rId33"/>
    <p:sldId id="272" r:id="rId34"/>
    <p:sldId id="268" r:id="rId35"/>
    <p:sldId id="273" r:id="rId36"/>
    <p:sldId id="274" r:id="rId37"/>
    <p:sldId id="276" r:id="rId38"/>
    <p:sldId id="269" r:id="rId39"/>
    <p:sldId id="392" r:id="rId40"/>
    <p:sldId id="393" r:id="rId41"/>
    <p:sldId id="394" r:id="rId42"/>
    <p:sldId id="40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1C7"/>
    <a:srgbClr val="E6007E"/>
    <a:srgbClr val="E8DBFD"/>
    <a:srgbClr val="D6BE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671" autoAdjust="0"/>
  </p:normalViewPr>
  <p:slideViewPr>
    <p:cSldViewPr snapToGrid="0">
      <p:cViewPr varScale="1">
        <p:scale>
          <a:sx n="52" d="100"/>
          <a:sy n="52" d="100"/>
        </p:scale>
        <p:origin x="11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7030A0"/>
            </a:solidFill>
            <a:ln>
              <a:noFill/>
            </a:ln>
            <a:effectLst/>
          </c:spPr>
          <c:invertIfNegative val="0"/>
          <c:dPt>
            <c:idx val="3"/>
            <c:invertIfNegative val="0"/>
            <c:bubble3D val="0"/>
            <c:spPr>
              <a:solidFill>
                <a:srgbClr val="FFFF00"/>
              </a:solidFill>
              <a:ln>
                <a:noFill/>
              </a:ln>
              <a:effectLst/>
            </c:spPr>
            <c:extLst>
              <c:ext xmlns:c16="http://schemas.microsoft.com/office/drawing/2014/chart" uri="{C3380CC4-5D6E-409C-BE32-E72D297353CC}">
                <c16:uniqueId val="{00000002-5EEB-45B9-A74D-E425831FBC58}"/>
              </c:ext>
            </c:extLst>
          </c:dPt>
          <c:cat>
            <c:strRef>
              <c:f>Sheet1!$A$1:$A$9</c:f>
              <c:strCache>
                <c:ptCount val="9"/>
                <c:pt idx="0">
                  <c:v>A</c:v>
                </c:pt>
                <c:pt idx="1">
                  <c:v>B</c:v>
                </c:pt>
                <c:pt idx="2">
                  <c:v>C</c:v>
                </c:pt>
                <c:pt idx="3">
                  <c:v>D</c:v>
                </c:pt>
                <c:pt idx="4">
                  <c:v>E</c:v>
                </c:pt>
                <c:pt idx="5">
                  <c:v>F</c:v>
                </c:pt>
                <c:pt idx="6">
                  <c:v>G</c:v>
                </c:pt>
                <c:pt idx="7">
                  <c:v>H</c:v>
                </c:pt>
                <c:pt idx="8">
                  <c:v>I</c:v>
                </c:pt>
              </c:strCache>
            </c:strRef>
          </c:cat>
          <c:val>
            <c:numRef>
              <c:f>Sheet1!$B$1:$B$9</c:f>
              <c:numCache>
                <c:formatCode>0%</c:formatCode>
                <c:ptCount val="9"/>
                <c:pt idx="0">
                  <c:v>0.09</c:v>
                </c:pt>
                <c:pt idx="1">
                  <c:v>0.2</c:v>
                </c:pt>
                <c:pt idx="2">
                  <c:v>0.21</c:v>
                </c:pt>
                <c:pt idx="3">
                  <c:v>0.24</c:v>
                </c:pt>
                <c:pt idx="4">
                  <c:v>0.24</c:v>
                </c:pt>
                <c:pt idx="5">
                  <c:v>0.27</c:v>
                </c:pt>
                <c:pt idx="6">
                  <c:v>0.42</c:v>
                </c:pt>
                <c:pt idx="7">
                  <c:v>0.45</c:v>
                </c:pt>
                <c:pt idx="8">
                  <c:v>0.47</c:v>
                </c:pt>
              </c:numCache>
            </c:numRef>
          </c:val>
          <c:extLst>
            <c:ext xmlns:c16="http://schemas.microsoft.com/office/drawing/2014/chart" uri="{C3380CC4-5D6E-409C-BE32-E72D297353CC}">
              <c16:uniqueId val="{00000000-5EEB-45B9-A74D-E425831FBC58}"/>
            </c:ext>
          </c:extLst>
        </c:ser>
        <c:dLbls>
          <c:showLegendKey val="0"/>
          <c:showVal val="0"/>
          <c:showCatName val="0"/>
          <c:showSerName val="0"/>
          <c:showPercent val="0"/>
          <c:showBubbleSize val="0"/>
        </c:dLbls>
        <c:gapWidth val="182"/>
        <c:axId val="673057904"/>
        <c:axId val="673055408"/>
      </c:barChart>
      <c:catAx>
        <c:axId val="673057904"/>
        <c:scaling>
          <c:orientation val="minMax"/>
        </c:scaling>
        <c:delete val="1"/>
        <c:axPos val="l"/>
        <c:numFmt formatCode="General" sourceLinked="1"/>
        <c:majorTickMark val="none"/>
        <c:minorTickMark val="none"/>
        <c:tickLblPos val="nextTo"/>
        <c:crossAx val="673055408"/>
        <c:crosses val="autoZero"/>
        <c:auto val="1"/>
        <c:lblAlgn val="ctr"/>
        <c:lblOffset val="100"/>
        <c:noMultiLvlLbl val="0"/>
      </c:catAx>
      <c:valAx>
        <c:axId val="6730554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73057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57A79-3590-40AF-84A8-E09FB1EEA5C6}" type="datetimeFigureOut">
              <a:rPr lang="en-GB" smtClean="0"/>
              <a:t>28/06/2024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865F79-19C9-4F89-95BC-B2341F362332}" type="slidenum">
              <a:rPr lang="en-GB" smtClean="0"/>
              <a:t>‹#›</a:t>
            </a:fld>
            <a:endParaRPr lang="en-GB" dirty="0"/>
          </a:p>
        </p:txBody>
      </p:sp>
    </p:spTree>
    <p:extLst>
      <p:ext uri="{BB962C8B-B14F-4D97-AF65-F5344CB8AC3E}">
        <p14:creationId xmlns:p14="http://schemas.microsoft.com/office/powerpoint/2010/main" val="893322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Health Care Professionals (HCPs) in the UK are required to be safe, effective and evidence-based individuals…</a:t>
            </a:r>
          </a:p>
          <a:p>
            <a:endParaRPr lang="en-GB" dirty="0"/>
          </a:p>
        </p:txBody>
      </p:sp>
      <p:sp>
        <p:nvSpPr>
          <p:cNvPr id="4" name="Slide Number Placeholder 3"/>
          <p:cNvSpPr>
            <a:spLocks noGrp="1"/>
          </p:cNvSpPr>
          <p:nvPr>
            <p:ph type="sldNum" sz="quarter" idx="5"/>
          </p:nvPr>
        </p:nvSpPr>
        <p:spPr/>
        <p:txBody>
          <a:bodyPr/>
          <a:lstStyle/>
          <a:p>
            <a:fld id="{6E865F79-19C9-4F89-95BC-B2341F362332}" type="slidenum">
              <a:rPr lang="en-GB" smtClean="0"/>
              <a:t>2</a:t>
            </a:fld>
            <a:endParaRPr lang="en-GB" dirty="0"/>
          </a:p>
        </p:txBody>
      </p:sp>
    </p:spTree>
    <p:extLst>
      <p:ext uri="{BB962C8B-B14F-4D97-AF65-F5344CB8AC3E}">
        <p14:creationId xmlns:p14="http://schemas.microsoft.com/office/powerpoint/2010/main" val="3049798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In developing a capacity around cultural competence, humanisation theory was used within a series of training sessions to promote the health and wellbeing needs of transgender communities, who continue to report high levels of discrimination and dissatisfaction when accessing health care services.</a:t>
            </a:r>
            <a:endParaRPr lang="en-GB" dirty="0"/>
          </a:p>
        </p:txBody>
      </p:sp>
      <p:sp>
        <p:nvSpPr>
          <p:cNvPr id="4" name="Slide Number Placeholder 3"/>
          <p:cNvSpPr>
            <a:spLocks noGrp="1"/>
          </p:cNvSpPr>
          <p:nvPr>
            <p:ph type="sldNum" sz="quarter" idx="5"/>
          </p:nvPr>
        </p:nvSpPr>
        <p:spPr/>
        <p:txBody>
          <a:bodyPr/>
          <a:lstStyle/>
          <a:p>
            <a:fld id="{6E865F79-19C9-4F89-95BC-B2341F362332}" type="slidenum">
              <a:rPr lang="en-GB" smtClean="0"/>
              <a:t>11</a:t>
            </a:fld>
            <a:endParaRPr lang="en-GB"/>
          </a:p>
        </p:txBody>
      </p:sp>
    </p:spTree>
    <p:extLst>
      <p:ext uri="{BB962C8B-B14F-4D97-AF65-F5344CB8AC3E}">
        <p14:creationId xmlns:p14="http://schemas.microsoft.com/office/powerpoint/2010/main" val="1246892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t>B</a:t>
            </a:r>
            <a:r>
              <a:rPr lang="en-GB" sz="1200" b="0" i="0" dirty="0">
                <a:solidFill>
                  <a:srgbClr val="444444"/>
                </a:solidFill>
                <a:effectLst/>
                <a:latin typeface="+mn-lt"/>
                <a:ea typeface="Calibri" panose="020F0502020204030204" pitchFamily="34" charset="0"/>
                <a:cs typeface="Times New Roman" panose="02020603050405020304" pitchFamily="18" charset="0"/>
              </a:rPr>
              <a:t>y f</a:t>
            </a:r>
            <a:r>
              <a:rPr lang="en-GB" b="0" i="0" dirty="0">
                <a:solidFill>
                  <a:srgbClr val="444444"/>
                </a:solidFill>
                <a:effectLst/>
                <a:latin typeface="+mn-lt"/>
              </a:rPr>
              <a:t>ocusing care on what is important to individuals as human beings enables us to understand and more fully appreciate the individuals experience of ill health so that we can better support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444444"/>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err="1">
                <a:solidFill>
                  <a:srgbClr val="444444"/>
                </a:solidFill>
                <a:effectLst/>
                <a:latin typeface="Calibri" panose="020F0502020204030204" pitchFamily="34" charset="0"/>
                <a:cs typeface="Calibri" panose="020F0502020204030204" pitchFamily="34" charset="0"/>
              </a:rPr>
              <a:t>Todres</a:t>
            </a:r>
            <a:r>
              <a:rPr lang="en-GB" sz="1200" b="0" i="0" dirty="0">
                <a:solidFill>
                  <a:srgbClr val="444444"/>
                </a:solidFill>
                <a:effectLst/>
                <a:latin typeface="Calibri" panose="020F0502020204030204" pitchFamily="34" charset="0"/>
                <a:cs typeface="Calibri" panose="020F0502020204030204" pitchFamily="34" charset="0"/>
              </a:rPr>
              <a:t> L et al (2009) The humanization of healthcare: a value framework for qualitative research. </a:t>
            </a:r>
            <a:r>
              <a:rPr lang="en-GB" sz="1200" b="0" i="1" dirty="0">
                <a:solidFill>
                  <a:srgbClr val="444444"/>
                </a:solidFill>
                <a:effectLst/>
                <a:latin typeface="Calibri" panose="020F0502020204030204" pitchFamily="34" charset="0"/>
                <a:cs typeface="Calibri" panose="020F0502020204030204" pitchFamily="34" charset="0"/>
              </a:rPr>
              <a:t>International Journal of Qualitative Studies on Health and Well-being</a:t>
            </a:r>
            <a:r>
              <a:rPr lang="en-GB" sz="1200" b="0" i="0" dirty="0">
                <a:solidFill>
                  <a:srgbClr val="444444"/>
                </a:solidFill>
                <a:effectLst/>
                <a:latin typeface="Calibri" panose="020F0502020204030204" pitchFamily="34" charset="0"/>
                <a:cs typeface="Calibri" panose="020F0502020204030204" pitchFamily="34" charset="0"/>
              </a:rPr>
              <a:t>; 4: 2, 68-77.</a:t>
            </a:r>
            <a:endParaRPr lang="en-GB"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444444"/>
              </a:solidFill>
              <a:effectLst/>
              <a:latin typeface="+mn-lt"/>
            </a:endParaRPr>
          </a:p>
          <a:p>
            <a:endParaRPr lang="en-GB" dirty="0"/>
          </a:p>
        </p:txBody>
      </p:sp>
      <p:sp>
        <p:nvSpPr>
          <p:cNvPr id="4" name="Slide Number Placeholder 3"/>
          <p:cNvSpPr>
            <a:spLocks noGrp="1"/>
          </p:cNvSpPr>
          <p:nvPr>
            <p:ph type="sldNum" sz="quarter" idx="5"/>
          </p:nvPr>
        </p:nvSpPr>
        <p:spPr/>
        <p:txBody>
          <a:bodyPr/>
          <a:lstStyle/>
          <a:p>
            <a:fld id="{6E865F79-19C9-4F89-95BC-B2341F362332}" type="slidenum">
              <a:rPr lang="en-GB" smtClean="0"/>
              <a:t>12</a:t>
            </a:fld>
            <a:endParaRPr lang="en-GB"/>
          </a:p>
        </p:txBody>
      </p:sp>
    </p:spTree>
    <p:extLst>
      <p:ext uri="{BB962C8B-B14F-4D97-AF65-F5344CB8AC3E}">
        <p14:creationId xmlns:p14="http://schemas.microsoft.com/office/powerpoint/2010/main" val="1831407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Calibri" panose="020F0502020204030204" pitchFamily="34" charset="0"/>
                <a:cs typeface="Calibri" panose="020F0502020204030204" pitchFamily="34" charset="0"/>
              </a:rPr>
              <a:t>An approach which does not focus on patient problems but their abilities (skills, knowledge and motivation) and potential is needed to make sure that we do not treat people like objects, problems or diseases</a:t>
            </a:r>
          </a:p>
        </p:txBody>
      </p:sp>
      <p:sp>
        <p:nvSpPr>
          <p:cNvPr id="4" name="Slide Number Placeholder 3"/>
          <p:cNvSpPr>
            <a:spLocks noGrp="1"/>
          </p:cNvSpPr>
          <p:nvPr>
            <p:ph type="sldNum" sz="quarter" idx="5"/>
          </p:nvPr>
        </p:nvSpPr>
        <p:spPr/>
        <p:txBody>
          <a:bodyPr/>
          <a:lstStyle/>
          <a:p>
            <a:fld id="{6E865F79-19C9-4F89-95BC-B2341F362332}" type="slidenum">
              <a:rPr lang="en-GB" smtClean="0"/>
              <a:t>13</a:t>
            </a:fld>
            <a:endParaRPr lang="en-GB"/>
          </a:p>
        </p:txBody>
      </p:sp>
    </p:spTree>
    <p:extLst>
      <p:ext uri="{BB962C8B-B14F-4D97-AF65-F5344CB8AC3E}">
        <p14:creationId xmlns:p14="http://schemas.microsoft.com/office/powerpoint/2010/main" val="2623904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Calibri" panose="020F0502020204030204" pitchFamily="34" charset="0"/>
                <a:cs typeface="Calibri" panose="020F0502020204030204" pitchFamily="34" charset="0"/>
              </a:rPr>
              <a:t>Patients can be seen as being passive recipients of care or as problems waiting to be solved or treated.</a:t>
            </a:r>
          </a:p>
          <a:p>
            <a:r>
              <a:rPr lang="en-GB" sz="1100" dirty="0">
                <a:latin typeface="Calibri" panose="020F0502020204030204" pitchFamily="34" charset="0"/>
                <a:cs typeface="Calibri" panose="020F0502020204030204" pitchFamily="34" charset="0"/>
              </a:rPr>
              <a:t>Important that we offer and enable choice and freedom for individuals in our care</a:t>
            </a:r>
          </a:p>
        </p:txBody>
      </p:sp>
      <p:sp>
        <p:nvSpPr>
          <p:cNvPr id="4" name="Slide Number Placeholder 3"/>
          <p:cNvSpPr>
            <a:spLocks noGrp="1"/>
          </p:cNvSpPr>
          <p:nvPr>
            <p:ph type="sldNum" sz="quarter" idx="5"/>
          </p:nvPr>
        </p:nvSpPr>
        <p:spPr/>
        <p:txBody>
          <a:bodyPr/>
          <a:lstStyle/>
          <a:p>
            <a:fld id="{6E865F79-19C9-4F89-95BC-B2341F362332}" type="slidenum">
              <a:rPr lang="en-GB" smtClean="0"/>
              <a:t>14</a:t>
            </a:fld>
            <a:endParaRPr lang="en-GB"/>
          </a:p>
        </p:txBody>
      </p:sp>
    </p:spTree>
    <p:extLst>
      <p:ext uri="{BB962C8B-B14F-4D97-AF65-F5344CB8AC3E}">
        <p14:creationId xmlns:p14="http://schemas.microsoft.com/office/powerpoint/2010/main" val="483283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Calibri" panose="020F0502020204030204" pitchFamily="34" charset="0"/>
                <a:cs typeface="Calibri" panose="020F0502020204030204" pitchFamily="34" charset="0"/>
              </a:rPr>
              <a:t>Argues that our uniqueness as human beings can never be reduced to a list of general characteristics such as age, gender, ethnicity.</a:t>
            </a:r>
          </a:p>
          <a:p>
            <a:r>
              <a:rPr lang="en-GB" sz="1100" dirty="0">
                <a:latin typeface="Calibri" panose="020F0502020204030204" pitchFamily="34" charset="0"/>
                <a:cs typeface="Calibri" panose="020F0502020204030204" pitchFamily="34" charset="0"/>
              </a:rPr>
              <a:t>Labels encourage a cookie cutter one size fits all</a:t>
            </a:r>
          </a:p>
          <a:p>
            <a:r>
              <a:rPr lang="en-GB" sz="1100" dirty="0">
                <a:latin typeface="Calibri" panose="020F0502020204030204" pitchFamily="34" charset="0"/>
                <a:cs typeface="Calibri" panose="020F0502020204030204" pitchFamily="34" charset="0"/>
              </a:rPr>
              <a:t>Practice should always consider an individuals context to counter balance any generalisation</a:t>
            </a:r>
          </a:p>
        </p:txBody>
      </p:sp>
      <p:sp>
        <p:nvSpPr>
          <p:cNvPr id="4" name="Slide Number Placeholder 3"/>
          <p:cNvSpPr>
            <a:spLocks noGrp="1"/>
          </p:cNvSpPr>
          <p:nvPr>
            <p:ph type="sldNum" sz="quarter" idx="5"/>
          </p:nvPr>
        </p:nvSpPr>
        <p:spPr/>
        <p:txBody>
          <a:bodyPr/>
          <a:lstStyle/>
          <a:p>
            <a:fld id="{6E865F79-19C9-4F89-95BC-B2341F362332}" type="slidenum">
              <a:rPr lang="en-GB" smtClean="0"/>
              <a:t>15</a:t>
            </a:fld>
            <a:endParaRPr lang="en-GB"/>
          </a:p>
        </p:txBody>
      </p:sp>
    </p:spTree>
    <p:extLst>
      <p:ext uri="{BB962C8B-B14F-4D97-AF65-F5344CB8AC3E}">
        <p14:creationId xmlns:p14="http://schemas.microsoft.com/office/powerpoint/2010/main" val="1646446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Calibri" panose="020F0502020204030204" pitchFamily="34" charset="0"/>
                <a:cs typeface="Calibri" panose="020F0502020204030204" pitchFamily="34" charset="0"/>
              </a:rPr>
              <a:t>To be human is to be part of a community</a:t>
            </a:r>
          </a:p>
          <a:p>
            <a:r>
              <a:rPr lang="en-GB" sz="1100" dirty="0">
                <a:latin typeface="Calibri" panose="020F0502020204030204" pitchFamily="34" charset="0"/>
                <a:cs typeface="Calibri" panose="020F0502020204030204" pitchFamily="34" charset="0"/>
              </a:rPr>
              <a:t>Social isolation can impact negatively on outcomes of chronic physical and psychological disease.</a:t>
            </a:r>
          </a:p>
        </p:txBody>
      </p:sp>
      <p:sp>
        <p:nvSpPr>
          <p:cNvPr id="4" name="Slide Number Placeholder 3"/>
          <p:cNvSpPr>
            <a:spLocks noGrp="1"/>
          </p:cNvSpPr>
          <p:nvPr>
            <p:ph type="sldNum" sz="quarter" idx="5"/>
          </p:nvPr>
        </p:nvSpPr>
        <p:spPr/>
        <p:txBody>
          <a:bodyPr/>
          <a:lstStyle/>
          <a:p>
            <a:fld id="{6E865F79-19C9-4F89-95BC-B2341F362332}" type="slidenum">
              <a:rPr lang="en-GB" smtClean="0"/>
              <a:t>16</a:t>
            </a:fld>
            <a:endParaRPr lang="en-GB"/>
          </a:p>
        </p:txBody>
      </p:sp>
    </p:spTree>
    <p:extLst>
      <p:ext uri="{BB962C8B-B14F-4D97-AF65-F5344CB8AC3E}">
        <p14:creationId xmlns:p14="http://schemas.microsoft.com/office/powerpoint/2010/main" val="1070841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Calibri" panose="020F0502020204030204" pitchFamily="34" charset="0"/>
                <a:cs typeface="Calibri" panose="020F0502020204030204" pitchFamily="34" charset="0"/>
              </a:rPr>
              <a:t>to care about the meaning of events and experiences that each of us individually have.</a:t>
            </a:r>
          </a:p>
          <a:p>
            <a:r>
              <a:rPr lang="en-GB" sz="1100" dirty="0">
                <a:latin typeface="Calibri" panose="020F0502020204030204" pitchFamily="34" charset="0"/>
                <a:cs typeface="Calibri" panose="020F0502020204030204" pitchFamily="34" charset="0"/>
              </a:rPr>
              <a:t>Understanding should happen in a way that empowers individuals and build on their existing strengths</a:t>
            </a:r>
          </a:p>
        </p:txBody>
      </p:sp>
      <p:sp>
        <p:nvSpPr>
          <p:cNvPr id="4" name="Slide Number Placeholder 3"/>
          <p:cNvSpPr>
            <a:spLocks noGrp="1"/>
          </p:cNvSpPr>
          <p:nvPr>
            <p:ph type="sldNum" sz="quarter" idx="5"/>
          </p:nvPr>
        </p:nvSpPr>
        <p:spPr/>
        <p:txBody>
          <a:bodyPr/>
          <a:lstStyle/>
          <a:p>
            <a:fld id="{6E865F79-19C9-4F89-95BC-B2341F362332}" type="slidenum">
              <a:rPr lang="en-GB" smtClean="0"/>
              <a:t>17</a:t>
            </a:fld>
            <a:endParaRPr lang="en-GB"/>
          </a:p>
        </p:txBody>
      </p:sp>
    </p:spTree>
    <p:extLst>
      <p:ext uri="{BB962C8B-B14F-4D97-AF65-F5344CB8AC3E}">
        <p14:creationId xmlns:p14="http://schemas.microsoft.com/office/powerpoint/2010/main" val="2992993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0" i="0" dirty="0">
                <a:solidFill>
                  <a:srgbClr val="444444"/>
                </a:solidFill>
                <a:effectLst/>
                <a:latin typeface="Calibri" panose="020F0502020204030204" pitchFamily="34" charset="0"/>
                <a:cs typeface="Calibri" panose="020F0502020204030204" pitchFamily="34" charset="0"/>
              </a:rPr>
              <a:t>Positioning of self within the past, present and future </a:t>
            </a:r>
            <a:endParaRPr lang="en-GB" sz="11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6E865F79-19C9-4F89-95BC-B2341F362332}" type="slidenum">
              <a:rPr lang="en-GB" smtClean="0"/>
              <a:t>18</a:t>
            </a:fld>
            <a:endParaRPr lang="en-GB"/>
          </a:p>
        </p:txBody>
      </p:sp>
    </p:spTree>
    <p:extLst>
      <p:ext uri="{BB962C8B-B14F-4D97-AF65-F5344CB8AC3E}">
        <p14:creationId xmlns:p14="http://schemas.microsoft.com/office/powerpoint/2010/main" val="2541506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Calibri" panose="020F0502020204030204" pitchFamily="34" charset="0"/>
                <a:cs typeface="Calibri" panose="020F0502020204030204" pitchFamily="34" charset="0"/>
              </a:rPr>
              <a:t>Sense of home and place is not just a collection of experiences or objects – it offers us security, comfort and familiarity</a:t>
            </a:r>
          </a:p>
          <a:p>
            <a:r>
              <a:rPr lang="en-GB" sz="1100" dirty="0">
                <a:latin typeface="Calibri" panose="020F0502020204030204" pitchFamily="34" charset="0"/>
                <a:cs typeface="Calibri" panose="020F0502020204030204" pitchFamily="34" charset="0"/>
              </a:rPr>
              <a:t>Recognises that spaces can provide an environment for bonds and connections between people to flourish.</a:t>
            </a:r>
          </a:p>
        </p:txBody>
      </p:sp>
      <p:sp>
        <p:nvSpPr>
          <p:cNvPr id="4" name="Slide Number Placeholder 3"/>
          <p:cNvSpPr>
            <a:spLocks noGrp="1"/>
          </p:cNvSpPr>
          <p:nvPr>
            <p:ph type="sldNum" sz="quarter" idx="5"/>
          </p:nvPr>
        </p:nvSpPr>
        <p:spPr/>
        <p:txBody>
          <a:bodyPr/>
          <a:lstStyle/>
          <a:p>
            <a:fld id="{6E865F79-19C9-4F89-95BC-B2341F362332}" type="slidenum">
              <a:rPr lang="en-GB" smtClean="0"/>
              <a:t>19</a:t>
            </a:fld>
            <a:endParaRPr lang="en-GB"/>
          </a:p>
        </p:txBody>
      </p:sp>
    </p:spTree>
    <p:extLst>
      <p:ext uri="{BB962C8B-B14F-4D97-AF65-F5344CB8AC3E}">
        <p14:creationId xmlns:p14="http://schemas.microsoft.com/office/powerpoint/2010/main" val="3386113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Times New Roman" panose="02020603050405020304" pitchFamily="18" charset="0"/>
              </a:rPr>
              <a:t>individual’s biology cannot be understood without considering the psychological, social and socio-cultural aspects of development</a:t>
            </a:r>
          </a:p>
          <a:p>
            <a:endParaRPr lang="en-GB" sz="1800" dirty="0">
              <a:effectLst/>
              <a:latin typeface="Arial" panose="020B0604020202020204" pitchFamily="34" charset="0"/>
              <a:cs typeface="Calibri" panose="020F0502020204030204" pitchFamily="34" charset="0"/>
            </a:endParaRPr>
          </a:p>
          <a:p>
            <a:r>
              <a:rPr lang="en-GB" sz="1800" dirty="0">
                <a:effectLst/>
                <a:latin typeface="Arial" panose="020B0604020202020204" pitchFamily="34" charset="0"/>
                <a:ea typeface="Times New Roman" panose="02020603050405020304" pitchFamily="18" charset="0"/>
              </a:rPr>
              <a:t>Embodiment relates to how we experience the world and this includes our perceptions of our context and its possibilities, or limits. It may be impacted upon by our experiences of illness, changes in our body image or abilities to live our lives</a:t>
            </a:r>
            <a:endParaRPr lang="en-GB" sz="11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6E865F79-19C9-4F89-95BC-B2341F362332}" type="slidenum">
              <a:rPr lang="en-GB" smtClean="0"/>
              <a:t>20</a:t>
            </a:fld>
            <a:endParaRPr lang="en-GB"/>
          </a:p>
        </p:txBody>
      </p:sp>
    </p:spTree>
    <p:extLst>
      <p:ext uri="{BB962C8B-B14F-4D97-AF65-F5344CB8AC3E}">
        <p14:creationId xmlns:p14="http://schemas.microsoft.com/office/powerpoint/2010/main" val="357578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…capable of meeting the needs of people in their care. </a:t>
            </a:r>
            <a:endParaRPr lang="en-GB" dirty="0"/>
          </a:p>
        </p:txBody>
      </p:sp>
      <p:sp>
        <p:nvSpPr>
          <p:cNvPr id="4" name="Slide Number Placeholder 3"/>
          <p:cNvSpPr>
            <a:spLocks noGrp="1"/>
          </p:cNvSpPr>
          <p:nvPr>
            <p:ph type="sldNum" sz="quarter" idx="5"/>
          </p:nvPr>
        </p:nvSpPr>
        <p:spPr/>
        <p:txBody>
          <a:bodyPr/>
          <a:lstStyle/>
          <a:p>
            <a:fld id="{6E865F79-19C9-4F89-95BC-B2341F362332}" type="slidenum">
              <a:rPr lang="en-GB" smtClean="0"/>
              <a:t>3</a:t>
            </a:fld>
            <a:endParaRPr lang="en-GB" dirty="0"/>
          </a:p>
        </p:txBody>
      </p:sp>
    </p:spTree>
    <p:extLst>
      <p:ext uri="{BB962C8B-B14F-4D97-AF65-F5344CB8AC3E}">
        <p14:creationId xmlns:p14="http://schemas.microsoft.com/office/powerpoint/2010/main" val="2539146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A peer-led educational seminar about the diagnosis and management of Gender Identity Dysphoria (GID) was developed and co-delivered with members of the trans community who had experiences of accessing UK health care services. These 90-minute sessions were delivered within a university setting to trainee HCP’s. Delivery was formally evaluated through the use of anonymous feedback forms. </a:t>
            </a:r>
          </a:p>
          <a:p>
            <a:endParaRPr lang="en-GB" dirty="0"/>
          </a:p>
        </p:txBody>
      </p:sp>
      <p:sp>
        <p:nvSpPr>
          <p:cNvPr id="4" name="Slide Number Placeholder 3"/>
          <p:cNvSpPr>
            <a:spLocks noGrp="1"/>
          </p:cNvSpPr>
          <p:nvPr>
            <p:ph type="sldNum" sz="quarter" idx="5"/>
          </p:nvPr>
        </p:nvSpPr>
        <p:spPr/>
        <p:txBody>
          <a:bodyPr/>
          <a:lstStyle/>
          <a:p>
            <a:fld id="{6E865F79-19C9-4F89-95BC-B2341F362332}" type="slidenum">
              <a:rPr lang="en-GB" smtClean="0"/>
              <a:t>22</a:t>
            </a:fld>
            <a:endParaRPr lang="en-GB"/>
          </a:p>
        </p:txBody>
      </p:sp>
    </p:spTree>
    <p:extLst>
      <p:ext uri="{BB962C8B-B14F-4D97-AF65-F5344CB8AC3E}">
        <p14:creationId xmlns:p14="http://schemas.microsoft.com/office/powerpoint/2010/main" val="3577103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A peer-led educational seminar about the diagnosis and management of Gender Identity Dysphoria (GID) was developed and co-delivered with members of the trans community who had experiences of accessing UK health care services. These 90-minute sessions were delivered within a university setting to trainee HCP’s. Delivery was formally evaluated through the use of anonymous feedback forms. </a:t>
            </a:r>
          </a:p>
          <a:p>
            <a:endParaRPr lang="en-GB" dirty="0"/>
          </a:p>
        </p:txBody>
      </p:sp>
      <p:sp>
        <p:nvSpPr>
          <p:cNvPr id="4" name="Slide Number Placeholder 3"/>
          <p:cNvSpPr>
            <a:spLocks noGrp="1"/>
          </p:cNvSpPr>
          <p:nvPr>
            <p:ph type="sldNum" sz="quarter" idx="5"/>
          </p:nvPr>
        </p:nvSpPr>
        <p:spPr/>
        <p:txBody>
          <a:bodyPr/>
          <a:lstStyle/>
          <a:p>
            <a:fld id="{6E865F79-19C9-4F89-95BC-B2341F362332}" type="slidenum">
              <a:rPr lang="en-GB" smtClean="0"/>
              <a:t>25</a:t>
            </a:fld>
            <a:endParaRPr lang="en-GB"/>
          </a:p>
        </p:txBody>
      </p:sp>
    </p:spTree>
    <p:extLst>
      <p:ext uri="{BB962C8B-B14F-4D97-AF65-F5344CB8AC3E}">
        <p14:creationId xmlns:p14="http://schemas.microsoft.com/office/powerpoint/2010/main" val="3350702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A peer-led educational seminar about the diagnosis and management of Gender Identity Dysphoria (GID) was developed and co-delivered with members of the trans community who had experiences of accessing UK health care services. These 90-minute sessions were delivered within a university setting to trainee HCP’s. Delivery was formally evaluated through the use of anonymous feedback forms. </a:t>
            </a:r>
          </a:p>
          <a:p>
            <a:endParaRPr lang="en-GB" dirty="0"/>
          </a:p>
        </p:txBody>
      </p:sp>
      <p:sp>
        <p:nvSpPr>
          <p:cNvPr id="4" name="Slide Number Placeholder 3"/>
          <p:cNvSpPr>
            <a:spLocks noGrp="1"/>
          </p:cNvSpPr>
          <p:nvPr>
            <p:ph type="sldNum" sz="quarter" idx="5"/>
          </p:nvPr>
        </p:nvSpPr>
        <p:spPr/>
        <p:txBody>
          <a:bodyPr/>
          <a:lstStyle/>
          <a:p>
            <a:fld id="{6E865F79-19C9-4F89-95BC-B2341F362332}" type="slidenum">
              <a:rPr lang="en-GB" smtClean="0"/>
              <a:t>27</a:t>
            </a:fld>
            <a:endParaRPr lang="en-GB"/>
          </a:p>
        </p:txBody>
      </p:sp>
    </p:spTree>
    <p:extLst>
      <p:ext uri="{BB962C8B-B14F-4D97-AF65-F5344CB8AC3E}">
        <p14:creationId xmlns:p14="http://schemas.microsoft.com/office/powerpoint/2010/main" val="3634822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Learning out comes for students attending the workshops focused heavily on the humanisation of trans patients as individuals, who whilst may belong to a wider community, present with personal experiences and health care needs that should be recognised.</a:t>
            </a:r>
          </a:p>
        </p:txBody>
      </p:sp>
      <p:sp>
        <p:nvSpPr>
          <p:cNvPr id="4" name="Slide Number Placeholder 3"/>
          <p:cNvSpPr>
            <a:spLocks noGrp="1"/>
          </p:cNvSpPr>
          <p:nvPr>
            <p:ph type="sldNum" sz="quarter" idx="5"/>
          </p:nvPr>
        </p:nvSpPr>
        <p:spPr/>
        <p:txBody>
          <a:bodyPr/>
          <a:lstStyle/>
          <a:p>
            <a:fld id="{6E865F79-19C9-4F89-95BC-B2341F362332}" type="slidenum">
              <a:rPr lang="en-GB" smtClean="0"/>
              <a:t>31</a:t>
            </a:fld>
            <a:endParaRPr lang="en-GB" dirty="0"/>
          </a:p>
        </p:txBody>
      </p:sp>
    </p:spTree>
    <p:extLst>
      <p:ext uri="{BB962C8B-B14F-4D97-AF65-F5344CB8AC3E}">
        <p14:creationId xmlns:p14="http://schemas.microsoft.com/office/powerpoint/2010/main" val="707471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Despite this sentiment trans communities continue to report negative experiences of accessing care in the UK</a:t>
            </a:r>
          </a:p>
        </p:txBody>
      </p:sp>
      <p:sp>
        <p:nvSpPr>
          <p:cNvPr id="4" name="Slide Number Placeholder 3"/>
          <p:cNvSpPr>
            <a:spLocks noGrp="1"/>
          </p:cNvSpPr>
          <p:nvPr>
            <p:ph type="sldNum" sz="quarter" idx="5"/>
          </p:nvPr>
        </p:nvSpPr>
        <p:spPr/>
        <p:txBody>
          <a:bodyPr/>
          <a:lstStyle/>
          <a:p>
            <a:fld id="{6E865F79-19C9-4F89-95BC-B2341F362332}" type="slidenum">
              <a:rPr lang="en-GB" smtClean="0"/>
              <a:t>4</a:t>
            </a:fld>
            <a:endParaRPr lang="en-GB" dirty="0"/>
          </a:p>
        </p:txBody>
      </p:sp>
    </p:spTree>
    <p:extLst>
      <p:ext uri="{BB962C8B-B14F-4D97-AF65-F5344CB8AC3E}">
        <p14:creationId xmlns:p14="http://schemas.microsoft.com/office/powerpoint/2010/main" val="3423895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Aft>
                <a:spcPts val="1000"/>
              </a:spcAft>
              <a:buSzPct val="65000"/>
            </a:pPr>
            <a:r>
              <a:rPr lang="en-US" altLang="en-US" b="1" dirty="0">
                <a:latin typeface="Arial" charset="0"/>
                <a:ea typeface="Arial" charset="0"/>
                <a:cs typeface="Arial" charset="0"/>
              </a:rPr>
              <a:t>In a 2018 stone wall report </a:t>
            </a:r>
          </a:p>
          <a:p>
            <a:pPr eaLnBrk="1" hangingPunct="1">
              <a:spcAft>
                <a:spcPts val="1000"/>
              </a:spcAft>
              <a:buSzPct val="65000"/>
            </a:pPr>
            <a:r>
              <a:rPr lang="en-US" altLang="en-US" b="1" dirty="0">
                <a:latin typeface="Arial" charset="0"/>
                <a:ea typeface="Arial" charset="0"/>
                <a:cs typeface="Arial" charset="0"/>
              </a:rPr>
              <a:t>2 in 5 trans people (41%)</a:t>
            </a:r>
          </a:p>
          <a:p>
            <a:pPr eaLnBrk="1" hangingPunct="1">
              <a:spcAft>
                <a:spcPts val="1000"/>
              </a:spcAft>
              <a:buSzPct val="65000"/>
            </a:pPr>
            <a:r>
              <a:rPr lang="en-US" altLang="en-US" dirty="0">
                <a:latin typeface="Arial" charset="0"/>
                <a:ea typeface="Arial" charset="0"/>
                <a:cs typeface="Arial" charset="0"/>
              </a:rPr>
              <a:t>Said that health care staff lacked understanding of specific trans health needs when accessing general healthcare services in the last year </a:t>
            </a:r>
          </a:p>
          <a:p>
            <a:endParaRPr lang="en-GB" dirty="0"/>
          </a:p>
        </p:txBody>
      </p:sp>
      <p:sp>
        <p:nvSpPr>
          <p:cNvPr id="4" name="Slide Number Placeholder 3"/>
          <p:cNvSpPr>
            <a:spLocks noGrp="1"/>
          </p:cNvSpPr>
          <p:nvPr>
            <p:ph type="sldNum" sz="quarter" idx="5"/>
          </p:nvPr>
        </p:nvSpPr>
        <p:spPr/>
        <p:txBody>
          <a:bodyPr/>
          <a:lstStyle/>
          <a:p>
            <a:fld id="{6E865F79-19C9-4F89-95BC-B2341F362332}" type="slidenum">
              <a:rPr lang="en-GB" smtClean="0"/>
              <a:t>5</a:t>
            </a:fld>
            <a:endParaRPr lang="en-GB" dirty="0"/>
          </a:p>
        </p:txBody>
      </p:sp>
    </p:spTree>
    <p:extLst>
      <p:ext uri="{BB962C8B-B14F-4D97-AF65-F5344CB8AC3E}">
        <p14:creationId xmlns:p14="http://schemas.microsoft.com/office/powerpoint/2010/main" val="3443888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Aft>
                <a:spcPts val="1000"/>
              </a:spcAft>
              <a:buSzPct val="65000"/>
            </a:pPr>
            <a:r>
              <a:rPr lang="en-US" altLang="en-US" b="1" dirty="0">
                <a:latin typeface="Arial" charset="0"/>
                <a:ea typeface="Arial" charset="0"/>
                <a:cs typeface="Arial" charset="0"/>
              </a:rPr>
              <a:t>7% of trans people </a:t>
            </a:r>
          </a:p>
          <a:p>
            <a:pPr eaLnBrk="1" hangingPunct="1">
              <a:spcAft>
                <a:spcPts val="1000"/>
              </a:spcAft>
              <a:buSzPct val="65000"/>
            </a:pPr>
            <a:r>
              <a:rPr lang="en-US" altLang="en-US" dirty="0">
                <a:latin typeface="Arial" charset="0"/>
                <a:ea typeface="Arial" charset="0"/>
                <a:cs typeface="Arial" charset="0"/>
              </a:rPr>
              <a:t>said they have been refused care because they are LGBT while trying to access health care services in the last year</a:t>
            </a:r>
          </a:p>
          <a:p>
            <a:endParaRPr lang="en-GB" dirty="0"/>
          </a:p>
        </p:txBody>
      </p:sp>
      <p:sp>
        <p:nvSpPr>
          <p:cNvPr id="4" name="Slide Number Placeholder 3"/>
          <p:cNvSpPr>
            <a:spLocks noGrp="1"/>
          </p:cNvSpPr>
          <p:nvPr>
            <p:ph type="sldNum" sz="quarter" idx="5"/>
          </p:nvPr>
        </p:nvSpPr>
        <p:spPr/>
        <p:txBody>
          <a:bodyPr/>
          <a:lstStyle/>
          <a:p>
            <a:fld id="{6E865F79-19C9-4F89-95BC-B2341F362332}" type="slidenum">
              <a:rPr lang="en-GB" smtClean="0"/>
              <a:t>6</a:t>
            </a:fld>
            <a:endParaRPr lang="en-GB" dirty="0"/>
          </a:p>
        </p:txBody>
      </p:sp>
    </p:spTree>
    <p:extLst>
      <p:ext uri="{BB962C8B-B14F-4D97-AF65-F5344CB8AC3E}">
        <p14:creationId xmlns:p14="http://schemas.microsoft.com/office/powerpoint/2010/main" val="156390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Aft>
                <a:spcPts val="1000"/>
              </a:spcAft>
              <a:buSzPct val="65000"/>
            </a:pPr>
            <a:r>
              <a:rPr lang="en-US" altLang="en-US" b="1" dirty="0">
                <a:latin typeface="Arial" charset="0"/>
                <a:ea typeface="Arial" charset="0"/>
                <a:cs typeface="Arial" charset="0"/>
              </a:rPr>
              <a:t>2 in 5 trans people (41%)</a:t>
            </a:r>
          </a:p>
          <a:p>
            <a:pPr eaLnBrk="1" hangingPunct="1">
              <a:spcAft>
                <a:spcPts val="1000"/>
              </a:spcAft>
              <a:buSzPct val="65000"/>
            </a:pPr>
            <a:r>
              <a:rPr lang="en-US" altLang="en-US" dirty="0">
                <a:latin typeface="Arial" charset="0"/>
                <a:ea typeface="Arial" charset="0"/>
                <a:cs typeface="Arial" charset="0"/>
              </a:rPr>
              <a:t>Said that health care staff lacked understanding of specific trans health needs when accessing general healthcare services in the last year </a:t>
            </a:r>
          </a:p>
          <a:p>
            <a:endParaRPr lang="en-GB" dirty="0"/>
          </a:p>
        </p:txBody>
      </p:sp>
      <p:sp>
        <p:nvSpPr>
          <p:cNvPr id="4" name="Slide Number Placeholder 3"/>
          <p:cNvSpPr>
            <a:spLocks noGrp="1"/>
          </p:cNvSpPr>
          <p:nvPr>
            <p:ph type="sldNum" sz="quarter" idx="5"/>
          </p:nvPr>
        </p:nvSpPr>
        <p:spPr/>
        <p:txBody>
          <a:bodyPr/>
          <a:lstStyle/>
          <a:p>
            <a:fld id="{6E865F79-19C9-4F89-95BC-B2341F362332}" type="slidenum">
              <a:rPr lang="en-GB" smtClean="0"/>
              <a:t>7</a:t>
            </a:fld>
            <a:endParaRPr lang="en-GB" dirty="0"/>
          </a:p>
        </p:txBody>
      </p:sp>
    </p:spTree>
    <p:extLst>
      <p:ext uri="{BB962C8B-B14F-4D97-AF65-F5344CB8AC3E}">
        <p14:creationId xmlns:p14="http://schemas.microsoft.com/office/powerpoint/2010/main" val="842600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Sanchez, N. F., Sanchez, J. P. &amp; </a:t>
            </a:r>
            <a:r>
              <a:rPr lang="en-US" altLang="en-US" sz="1200" dirty="0" err="1"/>
              <a:t>Danoff</a:t>
            </a:r>
            <a:r>
              <a:rPr lang="en-US" altLang="en-US" sz="1200" dirty="0"/>
              <a:t>, A. (2009). Health care utilization, barriers to care, and hormone usage among male-to-female transgender persons in New York City. </a:t>
            </a:r>
            <a:r>
              <a:rPr lang="en-US" altLang="en-US" sz="1200" i="1" dirty="0"/>
              <a:t>American Journal of Public Health, </a:t>
            </a:r>
            <a:r>
              <a:rPr lang="en-US" altLang="en-US" sz="1200" dirty="0"/>
              <a:t>99 (4), 713-719.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Adams, J., Dickinson, P. &amp; </a:t>
            </a:r>
            <a:r>
              <a:rPr lang="en-US" altLang="en-US" sz="1200" dirty="0" err="1"/>
              <a:t>Asiaga</a:t>
            </a:r>
            <a:r>
              <a:rPr lang="en-US" altLang="en-US" sz="1200" dirty="0"/>
              <a:t>, L. (2013). Mental health issues for lesbian, gay, bisexual and transgender people: A qualitative study. </a:t>
            </a:r>
            <a:r>
              <a:rPr lang="en-US" altLang="en-US" sz="1200" i="1" dirty="0"/>
              <a:t>International Journal of Mental Health Promotion, </a:t>
            </a:r>
            <a:r>
              <a:rPr lang="en-GB" altLang="en-US" sz="1200" dirty="0"/>
              <a:t>15</a:t>
            </a:r>
            <a:r>
              <a:rPr lang="en-GB" altLang="en-US" sz="1200" i="1" dirty="0"/>
              <a:t> </a:t>
            </a:r>
            <a:r>
              <a:rPr lang="en-GB" altLang="en-US" sz="1200" dirty="0"/>
              <a:t>(20), 105-120.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Boyce, S., Barrington, C., Bolanos, H., </a:t>
            </a:r>
            <a:r>
              <a:rPr lang="en-US" altLang="en-US" sz="1200" dirty="0" err="1"/>
              <a:t>Arandi</a:t>
            </a:r>
            <a:r>
              <a:rPr lang="en-US" altLang="en-US" sz="1200" dirty="0"/>
              <a:t>, C. G. &amp; Paz-Bailey, G. (2013). Facilitating access to sexual health services for men who have sex with men and male-to-female transgender persons in Guatemala city. </a:t>
            </a:r>
            <a:r>
              <a:rPr lang="en-US" altLang="en-US" sz="1200" i="1" dirty="0"/>
              <a:t>Culture, Health &amp; Sexuality, </a:t>
            </a:r>
            <a:r>
              <a:rPr lang="en-US" altLang="en-US" sz="1200" dirty="0"/>
              <a:t>14 (3), 313-327.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Whittle, S., Turner, L., Combs, R. &amp; Rhodes, S. (2008). </a:t>
            </a:r>
            <a:r>
              <a:rPr lang="en-US" altLang="en-US" sz="1200" i="1" dirty="0"/>
              <a:t>Transgender </a:t>
            </a:r>
            <a:r>
              <a:rPr lang="en-US" altLang="en-US" sz="1200" i="1" dirty="0" err="1"/>
              <a:t>Eurostudy</a:t>
            </a:r>
            <a:r>
              <a:rPr lang="en-US" altLang="en-US" sz="1200" i="1" dirty="0"/>
              <a:t>: Legal survey and focus on the transgender experience of health care</a:t>
            </a:r>
            <a:r>
              <a:rPr lang="en-US" altLang="en-US" sz="1200" dirty="0"/>
              <a:t>. ILGA-Europe.</a:t>
            </a: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endParaRPr lang="en-GB" dirty="0"/>
          </a:p>
        </p:txBody>
      </p:sp>
      <p:sp>
        <p:nvSpPr>
          <p:cNvPr id="4" name="Slide Number Placeholder 3"/>
          <p:cNvSpPr>
            <a:spLocks noGrp="1"/>
          </p:cNvSpPr>
          <p:nvPr>
            <p:ph type="sldNum" sz="quarter" idx="5"/>
          </p:nvPr>
        </p:nvSpPr>
        <p:spPr/>
        <p:txBody>
          <a:bodyPr/>
          <a:lstStyle/>
          <a:p>
            <a:fld id="{6E865F79-19C9-4F89-95BC-B2341F362332}" type="slidenum">
              <a:rPr lang="en-GB" smtClean="0"/>
              <a:t>8</a:t>
            </a:fld>
            <a:endParaRPr lang="en-GB"/>
          </a:p>
        </p:txBody>
      </p:sp>
    </p:spTree>
    <p:extLst>
      <p:ext uri="{BB962C8B-B14F-4D97-AF65-F5344CB8AC3E}">
        <p14:creationId xmlns:p14="http://schemas.microsoft.com/office/powerpoint/2010/main" val="3265575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865F79-19C9-4F89-95BC-B2341F362332}" type="slidenum">
              <a:rPr lang="en-GB" smtClean="0"/>
              <a:t>9</a:t>
            </a:fld>
            <a:endParaRPr lang="en-GB" dirty="0"/>
          </a:p>
        </p:txBody>
      </p:sp>
    </p:spTree>
    <p:extLst>
      <p:ext uri="{BB962C8B-B14F-4D97-AF65-F5344CB8AC3E}">
        <p14:creationId xmlns:p14="http://schemas.microsoft.com/office/powerpoint/2010/main" val="3155277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people did access care many reported frustrations at having to repeatedly educate or explain their gender to medical professionals.</a:t>
            </a:r>
          </a:p>
        </p:txBody>
      </p:sp>
      <p:sp>
        <p:nvSpPr>
          <p:cNvPr id="4" name="Slide Number Placeholder 3"/>
          <p:cNvSpPr>
            <a:spLocks noGrp="1"/>
          </p:cNvSpPr>
          <p:nvPr>
            <p:ph type="sldNum" sz="quarter" idx="5"/>
          </p:nvPr>
        </p:nvSpPr>
        <p:spPr/>
        <p:txBody>
          <a:bodyPr/>
          <a:lstStyle/>
          <a:p>
            <a:fld id="{6E865F79-19C9-4F89-95BC-B2341F362332}" type="slidenum">
              <a:rPr lang="en-GB" smtClean="0"/>
              <a:t>10</a:t>
            </a:fld>
            <a:endParaRPr lang="en-GB" dirty="0"/>
          </a:p>
        </p:txBody>
      </p:sp>
    </p:spTree>
    <p:extLst>
      <p:ext uri="{BB962C8B-B14F-4D97-AF65-F5344CB8AC3E}">
        <p14:creationId xmlns:p14="http://schemas.microsoft.com/office/powerpoint/2010/main" val="3733741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DA308-94EE-E302-2EE0-E40A0F6ED0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4F52700-9BAD-8B70-B805-77AE79ACB0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78C873D-708C-D047-B43D-E1B23050FD43}"/>
              </a:ext>
            </a:extLst>
          </p:cNvPr>
          <p:cNvSpPr>
            <a:spLocks noGrp="1"/>
          </p:cNvSpPr>
          <p:nvPr>
            <p:ph type="dt" sz="half" idx="10"/>
          </p:nvPr>
        </p:nvSpPr>
        <p:spPr/>
        <p:txBody>
          <a:bodyPr/>
          <a:lstStyle/>
          <a:p>
            <a:fld id="{AB3BD861-14D6-4530-81F4-6BDF7A223A9C}" type="datetimeFigureOut">
              <a:rPr lang="en-GB" smtClean="0"/>
              <a:t>28/06/2024</a:t>
            </a:fld>
            <a:endParaRPr lang="en-GB" dirty="0"/>
          </a:p>
        </p:txBody>
      </p:sp>
      <p:sp>
        <p:nvSpPr>
          <p:cNvPr id="5" name="Footer Placeholder 4">
            <a:extLst>
              <a:ext uri="{FF2B5EF4-FFF2-40B4-BE49-F238E27FC236}">
                <a16:creationId xmlns:a16="http://schemas.microsoft.com/office/drawing/2014/main" id="{05C1736D-C635-3F21-C26E-C1AF181C238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5BC9DF-38D4-8932-22BB-0E8D3D1924D3}"/>
              </a:ext>
            </a:extLst>
          </p:cNvPr>
          <p:cNvSpPr>
            <a:spLocks noGrp="1"/>
          </p:cNvSpPr>
          <p:nvPr>
            <p:ph type="sldNum" sz="quarter" idx="12"/>
          </p:nvPr>
        </p:nvSpPr>
        <p:spPr/>
        <p:txBody>
          <a:bodyPr/>
          <a:lstStyle/>
          <a:p>
            <a:fld id="{7B88BE01-77D5-4E22-8C5D-963DF6C1DA37}" type="slidenum">
              <a:rPr lang="en-GB" smtClean="0"/>
              <a:t>‹#›</a:t>
            </a:fld>
            <a:endParaRPr lang="en-GB" dirty="0"/>
          </a:p>
        </p:txBody>
      </p:sp>
    </p:spTree>
    <p:extLst>
      <p:ext uri="{BB962C8B-B14F-4D97-AF65-F5344CB8AC3E}">
        <p14:creationId xmlns:p14="http://schemas.microsoft.com/office/powerpoint/2010/main" val="1693670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83164-9BE9-7E14-DFA4-44D51936456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13EC6D-5911-EE2F-8DA1-7D7EA4409F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382FB1-7FD6-8664-29F2-1D5750AEC0EA}"/>
              </a:ext>
            </a:extLst>
          </p:cNvPr>
          <p:cNvSpPr>
            <a:spLocks noGrp="1"/>
          </p:cNvSpPr>
          <p:nvPr>
            <p:ph type="dt" sz="half" idx="10"/>
          </p:nvPr>
        </p:nvSpPr>
        <p:spPr/>
        <p:txBody>
          <a:bodyPr/>
          <a:lstStyle/>
          <a:p>
            <a:fld id="{AB3BD861-14D6-4530-81F4-6BDF7A223A9C}" type="datetimeFigureOut">
              <a:rPr lang="en-GB" smtClean="0"/>
              <a:t>28/06/2024</a:t>
            </a:fld>
            <a:endParaRPr lang="en-GB" dirty="0"/>
          </a:p>
        </p:txBody>
      </p:sp>
      <p:sp>
        <p:nvSpPr>
          <p:cNvPr id="5" name="Footer Placeholder 4">
            <a:extLst>
              <a:ext uri="{FF2B5EF4-FFF2-40B4-BE49-F238E27FC236}">
                <a16:creationId xmlns:a16="http://schemas.microsoft.com/office/drawing/2014/main" id="{2276F5FB-5D12-34A8-0B5D-2D7EF7D5865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4DA8382-6B35-FB38-C807-841DA24B5A3D}"/>
              </a:ext>
            </a:extLst>
          </p:cNvPr>
          <p:cNvSpPr>
            <a:spLocks noGrp="1"/>
          </p:cNvSpPr>
          <p:nvPr>
            <p:ph type="sldNum" sz="quarter" idx="12"/>
          </p:nvPr>
        </p:nvSpPr>
        <p:spPr/>
        <p:txBody>
          <a:bodyPr/>
          <a:lstStyle/>
          <a:p>
            <a:fld id="{7B88BE01-77D5-4E22-8C5D-963DF6C1DA37}" type="slidenum">
              <a:rPr lang="en-GB" smtClean="0"/>
              <a:t>‹#›</a:t>
            </a:fld>
            <a:endParaRPr lang="en-GB" dirty="0"/>
          </a:p>
        </p:txBody>
      </p:sp>
    </p:spTree>
    <p:extLst>
      <p:ext uri="{BB962C8B-B14F-4D97-AF65-F5344CB8AC3E}">
        <p14:creationId xmlns:p14="http://schemas.microsoft.com/office/powerpoint/2010/main" val="264883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40141F-8116-EDCA-1BB3-9C183E06A4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1FF4EE-3225-BA8C-B000-05A3CD25FE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92779C-3808-B689-112F-0705E1D50371}"/>
              </a:ext>
            </a:extLst>
          </p:cNvPr>
          <p:cNvSpPr>
            <a:spLocks noGrp="1"/>
          </p:cNvSpPr>
          <p:nvPr>
            <p:ph type="dt" sz="half" idx="10"/>
          </p:nvPr>
        </p:nvSpPr>
        <p:spPr/>
        <p:txBody>
          <a:bodyPr/>
          <a:lstStyle/>
          <a:p>
            <a:fld id="{AB3BD861-14D6-4530-81F4-6BDF7A223A9C}" type="datetimeFigureOut">
              <a:rPr lang="en-GB" smtClean="0"/>
              <a:t>28/06/2024</a:t>
            </a:fld>
            <a:endParaRPr lang="en-GB" dirty="0"/>
          </a:p>
        </p:txBody>
      </p:sp>
      <p:sp>
        <p:nvSpPr>
          <p:cNvPr id="5" name="Footer Placeholder 4">
            <a:extLst>
              <a:ext uri="{FF2B5EF4-FFF2-40B4-BE49-F238E27FC236}">
                <a16:creationId xmlns:a16="http://schemas.microsoft.com/office/drawing/2014/main" id="{5A17573A-FE47-D952-BA55-A51B3D41288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0EA47E3-77EF-EEFB-2917-4ECF71950845}"/>
              </a:ext>
            </a:extLst>
          </p:cNvPr>
          <p:cNvSpPr>
            <a:spLocks noGrp="1"/>
          </p:cNvSpPr>
          <p:nvPr>
            <p:ph type="sldNum" sz="quarter" idx="12"/>
          </p:nvPr>
        </p:nvSpPr>
        <p:spPr/>
        <p:txBody>
          <a:bodyPr/>
          <a:lstStyle/>
          <a:p>
            <a:fld id="{7B88BE01-77D5-4E22-8C5D-963DF6C1DA37}" type="slidenum">
              <a:rPr lang="en-GB" smtClean="0"/>
              <a:t>‹#›</a:t>
            </a:fld>
            <a:endParaRPr lang="en-GB" dirty="0"/>
          </a:p>
        </p:txBody>
      </p:sp>
    </p:spTree>
    <p:extLst>
      <p:ext uri="{BB962C8B-B14F-4D97-AF65-F5344CB8AC3E}">
        <p14:creationId xmlns:p14="http://schemas.microsoft.com/office/powerpoint/2010/main" val="1954715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C9078-E8CD-4902-3109-901838A688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5D87A3-D01C-0048-3E1B-A0E22C7DE9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FFCC85-1352-991E-C073-A8CAB6A49FF4}"/>
              </a:ext>
            </a:extLst>
          </p:cNvPr>
          <p:cNvSpPr>
            <a:spLocks noGrp="1"/>
          </p:cNvSpPr>
          <p:nvPr>
            <p:ph type="dt" sz="half" idx="10"/>
          </p:nvPr>
        </p:nvSpPr>
        <p:spPr/>
        <p:txBody>
          <a:bodyPr/>
          <a:lstStyle/>
          <a:p>
            <a:fld id="{AB3BD861-14D6-4530-81F4-6BDF7A223A9C}" type="datetimeFigureOut">
              <a:rPr lang="en-GB" smtClean="0"/>
              <a:t>28/06/2024</a:t>
            </a:fld>
            <a:endParaRPr lang="en-GB" dirty="0"/>
          </a:p>
        </p:txBody>
      </p:sp>
      <p:sp>
        <p:nvSpPr>
          <p:cNvPr id="5" name="Footer Placeholder 4">
            <a:extLst>
              <a:ext uri="{FF2B5EF4-FFF2-40B4-BE49-F238E27FC236}">
                <a16:creationId xmlns:a16="http://schemas.microsoft.com/office/drawing/2014/main" id="{074EC775-E548-C42A-1937-9E75D2BFF4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1803FA6-020F-5603-B611-E3DE2F5C03D9}"/>
              </a:ext>
            </a:extLst>
          </p:cNvPr>
          <p:cNvSpPr>
            <a:spLocks noGrp="1"/>
          </p:cNvSpPr>
          <p:nvPr>
            <p:ph type="sldNum" sz="quarter" idx="12"/>
          </p:nvPr>
        </p:nvSpPr>
        <p:spPr/>
        <p:txBody>
          <a:bodyPr/>
          <a:lstStyle/>
          <a:p>
            <a:fld id="{7B88BE01-77D5-4E22-8C5D-963DF6C1DA37}" type="slidenum">
              <a:rPr lang="en-GB" smtClean="0"/>
              <a:t>‹#›</a:t>
            </a:fld>
            <a:endParaRPr lang="en-GB" dirty="0"/>
          </a:p>
        </p:txBody>
      </p:sp>
    </p:spTree>
    <p:extLst>
      <p:ext uri="{BB962C8B-B14F-4D97-AF65-F5344CB8AC3E}">
        <p14:creationId xmlns:p14="http://schemas.microsoft.com/office/powerpoint/2010/main" val="1180297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534E5-F4C3-4880-C7C4-23B1391E4B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801E5DB-0661-DC2F-8DD0-AEEC9A7B4F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B63B39-AF43-D9B2-2FB4-FB3850BF9F55}"/>
              </a:ext>
            </a:extLst>
          </p:cNvPr>
          <p:cNvSpPr>
            <a:spLocks noGrp="1"/>
          </p:cNvSpPr>
          <p:nvPr>
            <p:ph type="dt" sz="half" idx="10"/>
          </p:nvPr>
        </p:nvSpPr>
        <p:spPr/>
        <p:txBody>
          <a:bodyPr/>
          <a:lstStyle/>
          <a:p>
            <a:fld id="{AB3BD861-14D6-4530-81F4-6BDF7A223A9C}" type="datetimeFigureOut">
              <a:rPr lang="en-GB" smtClean="0"/>
              <a:t>28/06/2024</a:t>
            </a:fld>
            <a:endParaRPr lang="en-GB" dirty="0"/>
          </a:p>
        </p:txBody>
      </p:sp>
      <p:sp>
        <p:nvSpPr>
          <p:cNvPr id="5" name="Footer Placeholder 4">
            <a:extLst>
              <a:ext uri="{FF2B5EF4-FFF2-40B4-BE49-F238E27FC236}">
                <a16:creationId xmlns:a16="http://schemas.microsoft.com/office/drawing/2014/main" id="{EF020D07-4785-07D6-1F2A-5CD859E4A85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7B4C4C2-C1B1-BFBA-06AB-B718ED7D57D6}"/>
              </a:ext>
            </a:extLst>
          </p:cNvPr>
          <p:cNvSpPr>
            <a:spLocks noGrp="1"/>
          </p:cNvSpPr>
          <p:nvPr>
            <p:ph type="sldNum" sz="quarter" idx="12"/>
          </p:nvPr>
        </p:nvSpPr>
        <p:spPr/>
        <p:txBody>
          <a:bodyPr/>
          <a:lstStyle/>
          <a:p>
            <a:fld id="{7B88BE01-77D5-4E22-8C5D-963DF6C1DA37}" type="slidenum">
              <a:rPr lang="en-GB" smtClean="0"/>
              <a:t>‹#›</a:t>
            </a:fld>
            <a:endParaRPr lang="en-GB" dirty="0"/>
          </a:p>
        </p:txBody>
      </p:sp>
    </p:spTree>
    <p:extLst>
      <p:ext uri="{BB962C8B-B14F-4D97-AF65-F5344CB8AC3E}">
        <p14:creationId xmlns:p14="http://schemas.microsoft.com/office/powerpoint/2010/main" val="3389758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0EEF6-9D7A-9FA2-288F-EB58E9E852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14FDA9-9DBA-7660-7E51-56F0DB5E32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5AE5EB9-6D24-484C-D7AA-5109DFE0AE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4981EE0-1F2D-4D0D-A57C-4BC2887A0A50}"/>
              </a:ext>
            </a:extLst>
          </p:cNvPr>
          <p:cNvSpPr>
            <a:spLocks noGrp="1"/>
          </p:cNvSpPr>
          <p:nvPr>
            <p:ph type="dt" sz="half" idx="10"/>
          </p:nvPr>
        </p:nvSpPr>
        <p:spPr/>
        <p:txBody>
          <a:bodyPr/>
          <a:lstStyle/>
          <a:p>
            <a:fld id="{AB3BD861-14D6-4530-81F4-6BDF7A223A9C}" type="datetimeFigureOut">
              <a:rPr lang="en-GB" smtClean="0"/>
              <a:t>28/06/2024</a:t>
            </a:fld>
            <a:endParaRPr lang="en-GB" dirty="0"/>
          </a:p>
        </p:txBody>
      </p:sp>
      <p:sp>
        <p:nvSpPr>
          <p:cNvPr id="6" name="Footer Placeholder 5">
            <a:extLst>
              <a:ext uri="{FF2B5EF4-FFF2-40B4-BE49-F238E27FC236}">
                <a16:creationId xmlns:a16="http://schemas.microsoft.com/office/drawing/2014/main" id="{2845CECA-9FD6-A557-2B8E-9D17E556EBA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D6B6F24-383A-62A2-B49A-EEFE1C5C97B8}"/>
              </a:ext>
            </a:extLst>
          </p:cNvPr>
          <p:cNvSpPr>
            <a:spLocks noGrp="1"/>
          </p:cNvSpPr>
          <p:nvPr>
            <p:ph type="sldNum" sz="quarter" idx="12"/>
          </p:nvPr>
        </p:nvSpPr>
        <p:spPr/>
        <p:txBody>
          <a:bodyPr/>
          <a:lstStyle/>
          <a:p>
            <a:fld id="{7B88BE01-77D5-4E22-8C5D-963DF6C1DA37}" type="slidenum">
              <a:rPr lang="en-GB" smtClean="0"/>
              <a:t>‹#›</a:t>
            </a:fld>
            <a:endParaRPr lang="en-GB" dirty="0"/>
          </a:p>
        </p:txBody>
      </p:sp>
    </p:spTree>
    <p:extLst>
      <p:ext uri="{BB962C8B-B14F-4D97-AF65-F5344CB8AC3E}">
        <p14:creationId xmlns:p14="http://schemas.microsoft.com/office/powerpoint/2010/main" val="674851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082C7-0CB3-A7DD-BF4E-42BD7F8F987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D24244-6574-ABAD-5415-D01EC89C5A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B31437-AD5F-B126-16A1-850FF48410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1525936-DC80-C221-77D7-0B821D3FCE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1BFEF2-4E7D-C68E-ED1F-BF4A206467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FDB0621-C021-7EDB-E6FB-2026496B4D63}"/>
              </a:ext>
            </a:extLst>
          </p:cNvPr>
          <p:cNvSpPr>
            <a:spLocks noGrp="1"/>
          </p:cNvSpPr>
          <p:nvPr>
            <p:ph type="dt" sz="half" idx="10"/>
          </p:nvPr>
        </p:nvSpPr>
        <p:spPr/>
        <p:txBody>
          <a:bodyPr/>
          <a:lstStyle/>
          <a:p>
            <a:fld id="{AB3BD861-14D6-4530-81F4-6BDF7A223A9C}" type="datetimeFigureOut">
              <a:rPr lang="en-GB" smtClean="0"/>
              <a:t>28/06/2024</a:t>
            </a:fld>
            <a:endParaRPr lang="en-GB" dirty="0"/>
          </a:p>
        </p:txBody>
      </p:sp>
      <p:sp>
        <p:nvSpPr>
          <p:cNvPr id="8" name="Footer Placeholder 7">
            <a:extLst>
              <a:ext uri="{FF2B5EF4-FFF2-40B4-BE49-F238E27FC236}">
                <a16:creationId xmlns:a16="http://schemas.microsoft.com/office/drawing/2014/main" id="{3C0AF33C-E1AB-9419-BEE6-CCEEA099FB1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1FCF4FD-B278-7A53-6C0B-86743DAED37D}"/>
              </a:ext>
            </a:extLst>
          </p:cNvPr>
          <p:cNvSpPr>
            <a:spLocks noGrp="1"/>
          </p:cNvSpPr>
          <p:nvPr>
            <p:ph type="sldNum" sz="quarter" idx="12"/>
          </p:nvPr>
        </p:nvSpPr>
        <p:spPr/>
        <p:txBody>
          <a:bodyPr/>
          <a:lstStyle/>
          <a:p>
            <a:fld id="{7B88BE01-77D5-4E22-8C5D-963DF6C1DA37}" type="slidenum">
              <a:rPr lang="en-GB" smtClean="0"/>
              <a:t>‹#›</a:t>
            </a:fld>
            <a:endParaRPr lang="en-GB" dirty="0"/>
          </a:p>
        </p:txBody>
      </p:sp>
    </p:spTree>
    <p:extLst>
      <p:ext uri="{BB962C8B-B14F-4D97-AF65-F5344CB8AC3E}">
        <p14:creationId xmlns:p14="http://schemas.microsoft.com/office/powerpoint/2010/main" val="123595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F14C6-2161-BB96-6891-1D079626E3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CE97542-FE77-F6AF-9994-63BF3F23A788}"/>
              </a:ext>
            </a:extLst>
          </p:cNvPr>
          <p:cNvSpPr>
            <a:spLocks noGrp="1"/>
          </p:cNvSpPr>
          <p:nvPr>
            <p:ph type="dt" sz="half" idx="10"/>
          </p:nvPr>
        </p:nvSpPr>
        <p:spPr/>
        <p:txBody>
          <a:bodyPr/>
          <a:lstStyle/>
          <a:p>
            <a:fld id="{AB3BD861-14D6-4530-81F4-6BDF7A223A9C}" type="datetimeFigureOut">
              <a:rPr lang="en-GB" smtClean="0"/>
              <a:t>28/06/2024</a:t>
            </a:fld>
            <a:endParaRPr lang="en-GB" dirty="0"/>
          </a:p>
        </p:txBody>
      </p:sp>
      <p:sp>
        <p:nvSpPr>
          <p:cNvPr id="4" name="Footer Placeholder 3">
            <a:extLst>
              <a:ext uri="{FF2B5EF4-FFF2-40B4-BE49-F238E27FC236}">
                <a16:creationId xmlns:a16="http://schemas.microsoft.com/office/drawing/2014/main" id="{273B9D0B-7B04-AC90-051A-08BFFC5D1BD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8C6976B-2660-20FF-6E04-FA9E03CA3C2F}"/>
              </a:ext>
            </a:extLst>
          </p:cNvPr>
          <p:cNvSpPr>
            <a:spLocks noGrp="1"/>
          </p:cNvSpPr>
          <p:nvPr>
            <p:ph type="sldNum" sz="quarter" idx="12"/>
          </p:nvPr>
        </p:nvSpPr>
        <p:spPr/>
        <p:txBody>
          <a:bodyPr/>
          <a:lstStyle/>
          <a:p>
            <a:fld id="{7B88BE01-77D5-4E22-8C5D-963DF6C1DA37}" type="slidenum">
              <a:rPr lang="en-GB" smtClean="0"/>
              <a:t>‹#›</a:t>
            </a:fld>
            <a:endParaRPr lang="en-GB" dirty="0"/>
          </a:p>
        </p:txBody>
      </p:sp>
    </p:spTree>
    <p:extLst>
      <p:ext uri="{BB962C8B-B14F-4D97-AF65-F5344CB8AC3E}">
        <p14:creationId xmlns:p14="http://schemas.microsoft.com/office/powerpoint/2010/main" val="4057799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894B5E-DDF6-18E6-062A-F9B633C0BE3C}"/>
              </a:ext>
            </a:extLst>
          </p:cNvPr>
          <p:cNvSpPr>
            <a:spLocks noGrp="1"/>
          </p:cNvSpPr>
          <p:nvPr>
            <p:ph type="dt" sz="half" idx="10"/>
          </p:nvPr>
        </p:nvSpPr>
        <p:spPr/>
        <p:txBody>
          <a:bodyPr/>
          <a:lstStyle/>
          <a:p>
            <a:fld id="{AB3BD861-14D6-4530-81F4-6BDF7A223A9C}" type="datetimeFigureOut">
              <a:rPr lang="en-GB" smtClean="0"/>
              <a:t>28/06/2024</a:t>
            </a:fld>
            <a:endParaRPr lang="en-GB" dirty="0"/>
          </a:p>
        </p:txBody>
      </p:sp>
      <p:sp>
        <p:nvSpPr>
          <p:cNvPr id="3" name="Footer Placeholder 2">
            <a:extLst>
              <a:ext uri="{FF2B5EF4-FFF2-40B4-BE49-F238E27FC236}">
                <a16:creationId xmlns:a16="http://schemas.microsoft.com/office/drawing/2014/main" id="{1295627D-E94F-E7DB-044E-1C56FF82920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12A2F1F-B56F-FDC4-B49C-CB2BCCF8442D}"/>
              </a:ext>
            </a:extLst>
          </p:cNvPr>
          <p:cNvSpPr>
            <a:spLocks noGrp="1"/>
          </p:cNvSpPr>
          <p:nvPr>
            <p:ph type="sldNum" sz="quarter" idx="12"/>
          </p:nvPr>
        </p:nvSpPr>
        <p:spPr/>
        <p:txBody>
          <a:bodyPr/>
          <a:lstStyle/>
          <a:p>
            <a:fld id="{7B88BE01-77D5-4E22-8C5D-963DF6C1DA37}" type="slidenum">
              <a:rPr lang="en-GB" smtClean="0"/>
              <a:t>‹#›</a:t>
            </a:fld>
            <a:endParaRPr lang="en-GB" dirty="0"/>
          </a:p>
        </p:txBody>
      </p:sp>
    </p:spTree>
    <p:extLst>
      <p:ext uri="{BB962C8B-B14F-4D97-AF65-F5344CB8AC3E}">
        <p14:creationId xmlns:p14="http://schemas.microsoft.com/office/powerpoint/2010/main" val="2051130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85257-FCDE-8A09-F527-114052BEC0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0C3783-9B86-9B8F-536E-8E25C26ACC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E36D73-45BD-7C7F-F64B-62A34A9AFA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4A3B65-6F87-7559-03A0-7AB74706B1B0}"/>
              </a:ext>
            </a:extLst>
          </p:cNvPr>
          <p:cNvSpPr>
            <a:spLocks noGrp="1"/>
          </p:cNvSpPr>
          <p:nvPr>
            <p:ph type="dt" sz="half" idx="10"/>
          </p:nvPr>
        </p:nvSpPr>
        <p:spPr/>
        <p:txBody>
          <a:bodyPr/>
          <a:lstStyle/>
          <a:p>
            <a:fld id="{AB3BD861-14D6-4530-81F4-6BDF7A223A9C}" type="datetimeFigureOut">
              <a:rPr lang="en-GB" smtClean="0"/>
              <a:t>28/06/2024</a:t>
            </a:fld>
            <a:endParaRPr lang="en-GB" dirty="0"/>
          </a:p>
        </p:txBody>
      </p:sp>
      <p:sp>
        <p:nvSpPr>
          <p:cNvPr id="6" name="Footer Placeholder 5">
            <a:extLst>
              <a:ext uri="{FF2B5EF4-FFF2-40B4-BE49-F238E27FC236}">
                <a16:creationId xmlns:a16="http://schemas.microsoft.com/office/drawing/2014/main" id="{2F5BF6D7-EA9E-F8F9-33E3-E8C8A9C5125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89D4F97-3596-F7F3-B66B-A3A12DF3F0F4}"/>
              </a:ext>
            </a:extLst>
          </p:cNvPr>
          <p:cNvSpPr>
            <a:spLocks noGrp="1"/>
          </p:cNvSpPr>
          <p:nvPr>
            <p:ph type="sldNum" sz="quarter" idx="12"/>
          </p:nvPr>
        </p:nvSpPr>
        <p:spPr/>
        <p:txBody>
          <a:bodyPr/>
          <a:lstStyle/>
          <a:p>
            <a:fld id="{7B88BE01-77D5-4E22-8C5D-963DF6C1DA37}" type="slidenum">
              <a:rPr lang="en-GB" smtClean="0"/>
              <a:t>‹#›</a:t>
            </a:fld>
            <a:endParaRPr lang="en-GB" dirty="0"/>
          </a:p>
        </p:txBody>
      </p:sp>
    </p:spTree>
    <p:extLst>
      <p:ext uri="{BB962C8B-B14F-4D97-AF65-F5344CB8AC3E}">
        <p14:creationId xmlns:p14="http://schemas.microsoft.com/office/powerpoint/2010/main" val="4176858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E3644-F271-9A3A-AAD3-6AFAEB72A4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7196B86-D38C-988E-A717-42BB2247FA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6BB2C62C-0A7A-B3D0-DE10-0F4E04FCF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0826C0-EA0C-5A9F-05F4-61A31CB18ACD}"/>
              </a:ext>
            </a:extLst>
          </p:cNvPr>
          <p:cNvSpPr>
            <a:spLocks noGrp="1"/>
          </p:cNvSpPr>
          <p:nvPr>
            <p:ph type="dt" sz="half" idx="10"/>
          </p:nvPr>
        </p:nvSpPr>
        <p:spPr/>
        <p:txBody>
          <a:bodyPr/>
          <a:lstStyle/>
          <a:p>
            <a:fld id="{AB3BD861-14D6-4530-81F4-6BDF7A223A9C}" type="datetimeFigureOut">
              <a:rPr lang="en-GB" smtClean="0"/>
              <a:t>28/06/2024</a:t>
            </a:fld>
            <a:endParaRPr lang="en-GB" dirty="0"/>
          </a:p>
        </p:txBody>
      </p:sp>
      <p:sp>
        <p:nvSpPr>
          <p:cNvPr id="6" name="Footer Placeholder 5">
            <a:extLst>
              <a:ext uri="{FF2B5EF4-FFF2-40B4-BE49-F238E27FC236}">
                <a16:creationId xmlns:a16="http://schemas.microsoft.com/office/drawing/2014/main" id="{8FC7A63C-5366-C0CC-2DD9-A4B9A59F1A2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FA84148-B52B-C760-A142-DB82C0E8DF3F}"/>
              </a:ext>
            </a:extLst>
          </p:cNvPr>
          <p:cNvSpPr>
            <a:spLocks noGrp="1"/>
          </p:cNvSpPr>
          <p:nvPr>
            <p:ph type="sldNum" sz="quarter" idx="12"/>
          </p:nvPr>
        </p:nvSpPr>
        <p:spPr/>
        <p:txBody>
          <a:bodyPr/>
          <a:lstStyle/>
          <a:p>
            <a:fld id="{7B88BE01-77D5-4E22-8C5D-963DF6C1DA37}" type="slidenum">
              <a:rPr lang="en-GB" smtClean="0"/>
              <a:t>‹#›</a:t>
            </a:fld>
            <a:endParaRPr lang="en-GB" dirty="0"/>
          </a:p>
        </p:txBody>
      </p:sp>
    </p:spTree>
    <p:extLst>
      <p:ext uri="{BB962C8B-B14F-4D97-AF65-F5344CB8AC3E}">
        <p14:creationId xmlns:p14="http://schemas.microsoft.com/office/powerpoint/2010/main" val="1766783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89C29-1C97-361F-135F-1B3A67E38B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42D5E3-FFD9-D4D9-6F9E-2A3963AAFC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BEF51C-C5F0-3804-4426-9EB740A4B1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BD861-14D6-4530-81F4-6BDF7A223A9C}" type="datetimeFigureOut">
              <a:rPr lang="en-GB" smtClean="0"/>
              <a:t>28/06/2024</a:t>
            </a:fld>
            <a:endParaRPr lang="en-GB" dirty="0"/>
          </a:p>
        </p:txBody>
      </p:sp>
      <p:sp>
        <p:nvSpPr>
          <p:cNvPr id="5" name="Footer Placeholder 4">
            <a:extLst>
              <a:ext uri="{FF2B5EF4-FFF2-40B4-BE49-F238E27FC236}">
                <a16:creationId xmlns:a16="http://schemas.microsoft.com/office/drawing/2014/main" id="{C10745AF-A8D5-7D86-8E43-B3CA5854EE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8C24D405-0CE7-8B7A-D7D8-7EF4B895FA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88BE01-77D5-4E22-8C5D-963DF6C1DA37}" type="slidenum">
              <a:rPr lang="en-GB" smtClean="0"/>
              <a:t>‹#›</a:t>
            </a:fld>
            <a:endParaRPr lang="en-GB" dirty="0"/>
          </a:p>
        </p:txBody>
      </p:sp>
    </p:spTree>
    <p:extLst>
      <p:ext uri="{BB962C8B-B14F-4D97-AF65-F5344CB8AC3E}">
        <p14:creationId xmlns:p14="http://schemas.microsoft.com/office/powerpoint/2010/main" val="2019002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3.sv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3.sv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794D843-6C5E-8DB4-E602-9EBF7A2B08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 y="253999"/>
            <a:ext cx="3479592" cy="110744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41935DF-04A9-91B2-C5F2-61D6063062AA}"/>
              </a:ext>
            </a:extLst>
          </p:cNvPr>
          <p:cNvSpPr txBox="1"/>
          <p:nvPr/>
        </p:nvSpPr>
        <p:spPr>
          <a:xfrm>
            <a:off x="335360" y="1975823"/>
            <a:ext cx="5760640" cy="1200329"/>
          </a:xfrm>
          <a:prstGeom prst="rect">
            <a:avLst/>
          </a:prstGeom>
          <a:noFill/>
        </p:spPr>
        <p:txBody>
          <a:bodyPr wrap="square" rtlCol="0">
            <a:spAutoFit/>
          </a:bodyPr>
          <a:lstStyle/>
          <a:p>
            <a:r>
              <a:rPr lang="en-GB" sz="7200" b="1" dirty="0">
                <a:latin typeface="Calibri" panose="020F0502020204030204" pitchFamily="34" charset="0"/>
                <a:cs typeface="Calibri" panose="020F0502020204030204" pitchFamily="34" charset="0"/>
              </a:rPr>
              <a:t>Trans*forming </a:t>
            </a:r>
          </a:p>
        </p:txBody>
      </p:sp>
      <p:sp>
        <p:nvSpPr>
          <p:cNvPr id="9" name="TextBox 8">
            <a:extLst>
              <a:ext uri="{FF2B5EF4-FFF2-40B4-BE49-F238E27FC236}">
                <a16:creationId xmlns:a16="http://schemas.microsoft.com/office/drawing/2014/main" id="{58425DEB-D22E-EFBB-71E7-AD2D92C80C05}"/>
              </a:ext>
            </a:extLst>
          </p:cNvPr>
          <p:cNvSpPr txBox="1"/>
          <p:nvPr/>
        </p:nvSpPr>
        <p:spPr>
          <a:xfrm>
            <a:off x="386590" y="2679211"/>
            <a:ext cx="5760640" cy="1200329"/>
          </a:xfrm>
          <a:prstGeom prst="rect">
            <a:avLst/>
          </a:prstGeom>
          <a:noFill/>
        </p:spPr>
        <p:txBody>
          <a:bodyPr wrap="square" rtlCol="0">
            <a:spAutoFit/>
          </a:bodyPr>
          <a:lstStyle/>
          <a:p>
            <a:r>
              <a:rPr lang="en-GB" sz="7200" b="1" dirty="0">
                <a:latin typeface="Calibri" panose="020F0502020204030204" pitchFamily="34" charset="0"/>
                <a:cs typeface="Calibri" panose="020F0502020204030204" pitchFamily="34" charset="0"/>
              </a:rPr>
              <a:t>Learning</a:t>
            </a:r>
          </a:p>
        </p:txBody>
      </p:sp>
      <p:sp>
        <p:nvSpPr>
          <p:cNvPr id="10" name="TextBox 9">
            <a:extLst>
              <a:ext uri="{FF2B5EF4-FFF2-40B4-BE49-F238E27FC236}">
                <a16:creationId xmlns:a16="http://schemas.microsoft.com/office/drawing/2014/main" id="{CDFC6A20-7B40-38D2-0346-3B84C15891A3}"/>
              </a:ext>
            </a:extLst>
          </p:cNvPr>
          <p:cNvSpPr txBox="1"/>
          <p:nvPr/>
        </p:nvSpPr>
        <p:spPr>
          <a:xfrm>
            <a:off x="386590" y="3879540"/>
            <a:ext cx="5760640" cy="830997"/>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Including lived experience of transgender people into a healthcare training programme</a:t>
            </a:r>
          </a:p>
        </p:txBody>
      </p:sp>
      <p:sp>
        <p:nvSpPr>
          <p:cNvPr id="11" name="TextBox 10">
            <a:extLst>
              <a:ext uri="{FF2B5EF4-FFF2-40B4-BE49-F238E27FC236}">
                <a16:creationId xmlns:a16="http://schemas.microsoft.com/office/drawing/2014/main" id="{4237C8DA-CF18-F4A7-B283-5A874567F0B5}"/>
              </a:ext>
            </a:extLst>
          </p:cNvPr>
          <p:cNvSpPr txBox="1"/>
          <p:nvPr/>
        </p:nvSpPr>
        <p:spPr>
          <a:xfrm>
            <a:off x="471113" y="5445224"/>
            <a:ext cx="5760640" cy="523220"/>
          </a:xfrm>
          <a:prstGeom prst="rect">
            <a:avLst/>
          </a:prstGeom>
          <a:noFill/>
        </p:spPr>
        <p:txBody>
          <a:bodyPr wrap="square" rtlCol="0">
            <a:spAutoFit/>
          </a:bodyPr>
          <a:lstStyle/>
          <a:p>
            <a:pPr algn="ctr"/>
            <a:r>
              <a:rPr lang="en-GB" sz="2800" b="1" dirty="0">
                <a:latin typeface="Calibri" panose="020F0502020204030204" pitchFamily="34" charset="0"/>
                <a:cs typeface="Calibri" panose="020F0502020204030204" pitchFamily="34" charset="0"/>
              </a:rPr>
              <a:t>Kevin Turner</a:t>
            </a:r>
          </a:p>
        </p:txBody>
      </p:sp>
      <p:sp>
        <p:nvSpPr>
          <p:cNvPr id="12" name="TextBox 11">
            <a:extLst>
              <a:ext uri="{FF2B5EF4-FFF2-40B4-BE49-F238E27FC236}">
                <a16:creationId xmlns:a16="http://schemas.microsoft.com/office/drawing/2014/main" id="{321DAF1E-C7FD-CC1E-35D7-73C4EC04C666}"/>
              </a:ext>
            </a:extLst>
          </p:cNvPr>
          <p:cNvSpPr txBox="1"/>
          <p:nvPr/>
        </p:nvSpPr>
        <p:spPr>
          <a:xfrm>
            <a:off x="497720" y="5900823"/>
            <a:ext cx="5760640" cy="461665"/>
          </a:xfrm>
          <a:prstGeom prst="rect">
            <a:avLst/>
          </a:prstGeom>
          <a:noFill/>
        </p:spPr>
        <p:txBody>
          <a:bodyPr wrap="square" rtlCol="0">
            <a:spAutoFit/>
          </a:bodyPr>
          <a:lstStyle/>
          <a:p>
            <a:pPr algn="ctr"/>
            <a:r>
              <a:rPr lang="en-GB" sz="2400" dirty="0">
                <a:solidFill>
                  <a:schemeClr val="bg1">
                    <a:lumMod val="65000"/>
                  </a:schemeClr>
                </a:solidFill>
                <a:latin typeface="Calibri" panose="020F0502020204030204" pitchFamily="34" charset="0"/>
                <a:cs typeface="Calibri" panose="020F0502020204030204" pitchFamily="34" charset="0"/>
              </a:rPr>
              <a:t>University of the West of England, Bristol</a:t>
            </a:r>
          </a:p>
        </p:txBody>
      </p:sp>
      <p:sp>
        <p:nvSpPr>
          <p:cNvPr id="7" name="Parallelogram 6">
            <a:extLst>
              <a:ext uri="{FF2B5EF4-FFF2-40B4-BE49-F238E27FC236}">
                <a16:creationId xmlns:a16="http://schemas.microsoft.com/office/drawing/2014/main" id="{7B44F610-34D5-1A20-FB6A-5568DF53DC34}"/>
              </a:ext>
            </a:extLst>
          </p:cNvPr>
          <p:cNvSpPr/>
          <p:nvPr/>
        </p:nvSpPr>
        <p:spPr>
          <a:xfrm>
            <a:off x="6284967" y="0"/>
            <a:ext cx="5907033" cy="6858000"/>
          </a:xfrm>
          <a:prstGeom prst="parallelogram">
            <a:avLst/>
          </a:prstGeom>
          <a:solidFill>
            <a:srgbClr val="7030A0"/>
          </a:solidFill>
          <a:ln>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3945E90F-611C-045B-1322-45A3EA628EC1}"/>
              </a:ext>
            </a:extLst>
          </p:cNvPr>
          <p:cNvSpPr/>
          <p:nvPr/>
        </p:nvSpPr>
        <p:spPr>
          <a:xfrm>
            <a:off x="10153935" y="0"/>
            <a:ext cx="2038066"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56815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535760-B1A7-2B3A-7806-EFA91B826B8B}"/>
              </a:ext>
            </a:extLst>
          </p:cNvPr>
          <p:cNvSpPr txBox="1"/>
          <p:nvPr/>
        </p:nvSpPr>
        <p:spPr>
          <a:xfrm>
            <a:off x="191068" y="6356215"/>
            <a:ext cx="7219767" cy="369332"/>
          </a:xfrm>
          <a:prstGeom prst="rect">
            <a:avLst/>
          </a:prstGeom>
          <a:noFill/>
        </p:spPr>
        <p:txBody>
          <a:bodyPr wrap="square" rtlCol="0">
            <a:spAutoFit/>
          </a:bodyPr>
          <a:lstStyle/>
          <a:p>
            <a:r>
              <a:rPr lang="en-US" altLang="en-US" sz="1800" dirty="0">
                <a:solidFill>
                  <a:schemeClr val="bg1">
                    <a:lumMod val="65000"/>
                  </a:schemeClr>
                </a:solidFill>
                <a:latin typeface="Arial" charset="0"/>
                <a:ea typeface="Arial" charset="0"/>
                <a:cs typeface="Arial" charset="0"/>
              </a:rPr>
              <a:t>Bachman &amp; Gooch 2018, LGBT in Britain, Trans Report, Stonewall</a:t>
            </a:r>
            <a:endParaRPr lang="en-GB" dirty="0"/>
          </a:p>
        </p:txBody>
      </p:sp>
      <p:sp>
        <p:nvSpPr>
          <p:cNvPr id="11" name="Rectangle 10">
            <a:extLst>
              <a:ext uri="{FF2B5EF4-FFF2-40B4-BE49-F238E27FC236}">
                <a16:creationId xmlns:a16="http://schemas.microsoft.com/office/drawing/2014/main" id="{65BE15AF-9B2B-D81C-D84B-879F0D600508}"/>
              </a:ext>
            </a:extLst>
          </p:cNvPr>
          <p:cNvSpPr/>
          <p:nvPr/>
        </p:nvSpPr>
        <p:spPr>
          <a:xfrm>
            <a:off x="617220" y="620022"/>
            <a:ext cx="11221286" cy="5034767"/>
          </a:xfrm>
          <a:prstGeom prst="rect">
            <a:avLst/>
          </a:prstGeom>
          <a:noFill/>
          <a:ln w="57150">
            <a:solidFill>
              <a:srgbClr val="E571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A8874934-500C-79FE-3438-6A1F31A4AD65}"/>
              </a:ext>
            </a:extLst>
          </p:cNvPr>
          <p:cNvSpPr/>
          <p:nvPr/>
        </p:nvSpPr>
        <p:spPr>
          <a:xfrm rot="298127">
            <a:off x="549932" y="603797"/>
            <a:ext cx="11221286" cy="5270708"/>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D3C6270B-E291-45C5-B608-C8DD012D1D83}"/>
              </a:ext>
            </a:extLst>
          </p:cNvPr>
          <p:cNvSpPr txBox="1"/>
          <p:nvPr/>
        </p:nvSpPr>
        <p:spPr>
          <a:xfrm>
            <a:off x="1061503" y="1429245"/>
            <a:ext cx="10332720" cy="3416320"/>
          </a:xfrm>
          <a:prstGeom prst="rect">
            <a:avLst/>
          </a:prstGeom>
          <a:noFill/>
        </p:spPr>
        <p:txBody>
          <a:bodyPr wrap="square" rtlCol="0">
            <a:spAutoFit/>
          </a:bodyPr>
          <a:lstStyle/>
          <a:p>
            <a:r>
              <a:rPr lang="en-GB" sz="3600" dirty="0"/>
              <a:t>Coming out as transgender was the hardest thing I’ve ever done, and having to explain it over and over again to medical professionals that were supposed to be helping me, almost made me end my life.</a:t>
            </a:r>
          </a:p>
          <a:p>
            <a:endParaRPr lang="en-GB" sz="3600" dirty="0"/>
          </a:p>
          <a:p>
            <a:r>
              <a:rPr lang="en-GB" sz="3600" b="1" dirty="0"/>
              <a:t>There needs to be better support for us.</a:t>
            </a:r>
          </a:p>
        </p:txBody>
      </p:sp>
    </p:spTree>
    <p:extLst>
      <p:ext uri="{BB962C8B-B14F-4D97-AF65-F5344CB8AC3E}">
        <p14:creationId xmlns:p14="http://schemas.microsoft.com/office/powerpoint/2010/main" val="2017078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6430E5-FFDE-8F45-4229-31A863A8AF2F}"/>
              </a:ext>
            </a:extLst>
          </p:cNvPr>
          <p:cNvSpPr txBox="1"/>
          <p:nvPr/>
        </p:nvSpPr>
        <p:spPr>
          <a:xfrm>
            <a:off x="-586854" y="2321004"/>
            <a:ext cx="13115139" cy="2092881"/>
          </a:xfrm>
          <a:prstGeom prst="rect">
            <a:avLst/>
          </a:prstGeom>
          <a:noFill/>
        </p:spPr>
        <p:txBody>
          <a:bodyPr wrap="square" rtlCol="0">
            <a:spAutoFit/>
          </a:bodyPr>
          <a:lstStyle/>
          <a:p>
            <a:pPr algn="ctr"/>
            <a:r>
              <a:rPr lang="en-GB" sz="12800" b="1" dirty="0"/>
              <a:t>HUMAN</a:t>
            </a:r>
            <a:r>
              <a:rPr lang="en-GB" sz="12800" b="1" dirty="0">
                <a:effectLst>
                  <a:outerShdw blurRad="38100" dist="38100" dir="2700000" algn="tl">
                    <a:srgbClr val="000000">
                      <a:alpha val="43137"/>
                    </a:srgbClr>
                  </a:outerShdw>
                </a:effectLst>
              </a:rPr>
              <a:t> </a:t>
            </a:r>
            <a:r>
              <a:rPr lang="en-GB" sz="12800" b="1" dirty="0"/>
              <a:t>ISATION</a:t>
            </a:r>
          </a:p>
        </p:txBody>
      </p:sp>
    </p:spTree>
    <p:extLst>
      <p:ext uri="{BB962C8B-B14F-4D97-AF65-F5344CB8AC3E}">
        <p14:creationId xmlns:p14="http://schemas.microsoft.com/office/powerpoint/2010/main" val="2004505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FB26CA-C809-2540-0FE3-0C2C5BEA38B9}"/>
              </a:ext>
            </a:extLst>
          </p:cNvPr>
          <p:cNvSpPr/>
          <p:nvPr/>
        </p:nvSpPr>
        <p:spPr>
          <a:xfrm>
            <a:off x="232192" y="2538484"/>
            <a:ext cx="5863808" cy="169232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A6430E5-FFDE-8F45-4229-31A863A8AF2F}"/>
              </a:ext>
            </a:extLst>
          </p:cNvPr>
          <p:cNvSpPr txBox="1"/>
          <p:nvPr/>
        </p:nvSpPr>
        <p:spPr>
          <a:xfrm>
            <a:off x="-586854" y="2321004"/>
            <a:ext cx="13115139" cy="2092881"/>
          </a:xfrm>
          <a:prstGeom prst="rect">
            <a:avLst/>
          </a:prstGeom>
          <a:noFill/>
        </p:spPr>
        <p:txBody>
          <a:bodyPr wrap="square" rtlCol="0">
            <a:spAutoFit/>
          </a:bodyPr>
          <a:lstStyle/>
          <a:p>
            <a:pPr algn="ctr"/>
            <a:r>
              <a:rPr lang="en-GB" sz="12800" b="1" dirty="0">
                <a:solidFill>
                  <a:schemeClr val="bg1"/>
                </a:solidFill>
                <a:effectLst>
                  <a:outerShdw blurRad="38100" dist="38100" dir="2700000" algn="tl">
                    <a:srgbClr val="000000">
                      <a:alpha val="43137"/>
                    </a:srgbClr>
                  </a:outerShdw>
                </a:effectLst>
              </a:rPr>
              <a:t>HUMAN</a:t>
            </a:r>
            <a:r>
              <a:rPr lang="en-GB" sz="12800" b="1" dirty="0">
                <a:effectLst>
                  <a:outerShdw blurRad="38100" dist="38100" dir="2700000" algn="tl">
                    <a:srgbClr val="000000">
                      <a:alpha val="43137"/>
                    </a:srgbClr>
                  </a:outerShdw>
                </a:effectLst>
              </a:rPr>
              <a:t> </a:t>
            </a:r>
            <a:r>
              <a:rPr lang="en-GB" sz="12800" b="1" dirty="0"/>
              <a:t>ISATION</a:t>
            </a:r>
          </a:p>
        </p:txBody>
      </p:sp>
    </p:spTree>
    <p:extLst>
      <p:ext uri="{BB962C8B-B14F-4D97-AF65-F5344CB8AC3E}">
        <p14:creationId xmlns:p14="http://schemas.microsoft.com/office/powerpoint/2010/main" val="3425448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707B3BB-9CE7-FA4B-9784-B68A4CA8A93F}"/>
              </a:ext>
            </a:extLst>
          </p:cNvPr>
          <p:cNvGraphicFramePr>
            <a:graphicFrameLocks noGrp="1"/>
          </p:cNvGraphicFramePr>
          <p:nvPr>
            <p:extLst>
              <p:ext uri="{D42A27DB-BD31-4B8C-83A1-F6EECF244321}">
                <p14:modId xmlns:p14="http://schemas.microsoft.com/office/powerpoint/2010/main" val="776865197"/>
              </p:ext>
            </p:extLst>
          </p:nvPr>
        </p:nvGraphicFramePr>
        <p:xfrm>
          <a:off x="2137474" y="1580244"/>
          <a:ext cx="8128000" cy="8280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608501215"/>
                    </a:ext>
                  </a:extLst>
                </a:gridCol>
                <a:gridCol w="4064000">
                  <a:extLst>
                    <a:ext uri="{9D8B030D-6E8A-4147-A177-3AD203B41FA5}">
                      <a16:colId xmlns:a16="http://schemas.microsoft.com/office/drawing/2014/main" val="3666295964"/>
                    </a:ext>
                  </a:extLst>
                </a:gridCol>
              </a:tblGrid>
              <a:tr h="370840">
                <a:tc>
                  <a:txBody>
                    <a:bodyPr/>
                    <a:lstStyle/>
                    <a:p>
                      <a:pPr algn="r"/>
                      <a:r>
                        <a:rPr lang="en-GB" dirty="0"/>
                        <a:t>FORMS OF HUMANISATION</a:t>
                      </a:r>
                    </a:p>
                  </a:txBody>
                  <a:tcPr>
                    <a:solidFill>
                      <a:srgbClr val="7030A0"/>
                    </a:solidFill>
                  </a:tcPr>
                </a:tc>
                <a:tc>
                  <a:txBody>
                    <a:bodyPr/>
                    <a:lstStyle/>
                    <a:p>
                      <a:r>
                        <a:rPr lang="en-GB" dirty="0"/>
                        <a:t>FORMS OF DEHUMANISATION</a:t>
                      </a:r>
                    </a:p>
                  </a:txBody>
                  <a:tcPr>
                    <a:solidFill>
                      <a:srgbClr val="7030A0"/>
                    </a:solidFill>
                  </a:tcPr>
                </a:tc>
                <a:extLst>
                  <a:ext uri="{0D108BD9-81ED-4DB2-BD59-A6C34878D82A}">
                    <a16:rowId xmlns:a16="http://schemas.microsoft.com/office/drawing/2014/main" val="3481756898"/>
                  </a:ext>
                </a:extLst>
              </a:tr>
              <a:tr h="370840">
                <a:tc>
                  <a:txBody>
                    <a:bodyPr/>
                    <a:lstStyle/>
                    <a:p>
                      <a:pPr algn="r"/>
                      <a:r>
                        <a:rPr lang="en-GB" sz="2400" dirty="0"/>
                        <a:t>Insiderness</a:t>
                      </a:r>
                    </a:p>
                  </a:txBody>
                  <a:tcPr/>
                </a:tc>
                <a:tc>
                  <a:txBody>
                    <a:bodyPr/>
                    <a:lstStyle/>
                    <a:p>
                      <a:r>
                        <a:rPr lang="en-GB" sz="2400" dirty="0"/>
                        <a:t>Objectification</a:t>
                      </a:r>
                    </a:p>
                  </a:txBody>
                  <a:tcPr/>
                </a:tc>
                <a:extLst>
                  <a:ext uri="{0D108BD9-81ED-4DB2-BD59-A6C34878D82A}">
                    <a16:rowId xmlns:a16="http://schemas.microsoft.com/office/drawing/2014/main" val="1811981753"/>
                  </a:ext>
                </a:extLst>
              </a:tr>
            </a:tbl>
          </a:graphicData>
        </a:graphic>
      </p:graphicFrame>
      <p:sp>
        <p:nvSpPr>
          <p:cNvPr id="6" name="TextBox 5">
            <a:extLst>
              <a:ext uri="{FF2B5EF4-FFF2-40B4-BE49-F238E27FC236}">
                <a16:creationId xmlns:a16="http://schemas.microsoft.com/office/drawing/2014/main" id="{05D17E98-6862-0068-21B6-A1AED07EE032}"/>
              </a:ext>
            </a:extLst>
          </p:cNvPr>
          <p:cNvSpPr txBox="1"/>
          <p:nvPr/>
        </p:nvSpPr>
        <p:spPr>
          <a:xfrm>
            <a:off x="1817884" y="900006"/>
            <a:ext cx="8767180" cy="800219"/>
          </a:xfrm>
          <a:prstGeom prst="rect">
            <a:avLst/>
          </a:prstGeom>
          <a:noFill/>
        </p:spPr>
        <p:txBody>
          <a:bodyPr wrap="square" rtlCol="0">
            <a:spAutoFit/>
          </a:bodyPr>
          <a:lstStyle/>
          <a:p>
            <a:pPr algn="ctr"/>
            <a:r>
              <a:rPr lang="en-GB" sz="4600" b="1" dirty="0"/>
              <a:t>DIMENSIONS OF HUMANISATION</a:t>
            </a:r>
          </a:p>
        </p:txBody>
      </p:sp>
      <p:sp>
        <p:nvSpPr>
          <p:cNvPr id="7" name="TextBox 6">
            <a:extLst>
              <a:ext uri="{FF2B5EF4-FFF2-40B4-BE49-F238E27FC236}">
                <a16:creationId xmlns:a16="http://schemas.microsoft.com/office/drawing/2014/main" id="{4606B357-6287-5CE2-CD9A-68CAB43A7073}"/>
              </a:ext>
            </a:extLst>
          </p:cNvPr>
          <p:cNvSpPr txBox="1"/>
          <p:nvPr/>
        </p:nvSpPr>
        <p:spPr>
          <a:xfrm>
            <a:off x="191068" y="6356215"/>
            <a:ext cx="7219767" cy="369332"/>
          </a:xfrm>
          <a:prstGeom prst="rect">
            <a:avLst/>
          </a:prstGeom>
          <a:noFill/>
        </p:spPr>
        <p:txBody>
          <a:bodyPr wrap="square" rtlCol="0">
            <a:spAutoFit/>
          </a:bodyPr>
          <a:lstStyle/>
          <a:p>
            <a:r>
              <a:rPr lang="en-US" dirty="0" err="1">
                <a:solidFill>
                  <a:schemeClr val="bg1">
                    <a:lumMod val="65000"/>
                  </a:schemeClr>
                </a:solidFill>
                <a:latin typeface="Arial" charset="0"/>
                <a:cs typeface="Arial" charset="0"/>
              </a:rPr>
              <a:t>Todres</a:t>
            </a:r>
            <a:r>
              <a:rPr lang="en-US" dirty="0">
                <a:solidFill>
                  <a:schemeClr val="bg1">
                    <a:lumMod val="65000"/>
                  </a:schemeClr>
                </a:solidFill>
                <a:latin typeface="Arial" charset="0"/>
                <a:cs typeface="Arial" charset="0"/>
              </a:rPr>
              <a:t> et al., 2009</a:t>
            </a:r>
            <a:endParaRPr lang="en-GB" dirty="0"/>
          </a:p>
        </p:txBody>
      </p:sp>
    </p:spTree>
    <p:extLst>
      <p:ext uri="{BB962C8B-B14F-4D97-AF65-F5344CB8AC3E}">
        <p14:creationId xmlns:p14="http://schemas.microsoft.com/office/powerpoint/2010/main" val="3783578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707B3BB-9CE7-FA4B-9784-B68A4CA8A93F}"/>
              </a:ext>
            </a:extLst>
          </p:cNvPr>
          <p:cNvGraphicFramePr>
            <a:graphicFrameLocks noGrp="1"/>
          </p:cNvGraphicFramePr>
          <p:nvPr>
            <p:extLst>
              <p:ext uri="{D42A27DB-BD31-4B8C-83A1-F6EECF244321}">
                <p14:modId xmlns:p14="http://schemas.microsoft.com/office/powerpoint/2010/main" val="57761371"/>
              </p:ext>
            </p:extLst>
          </p:nvPr>
        </p:nvGraphicFramePr>
        <p:xfrm>
          <a:off x="2137474" y="1580244"/>
          <a:ext cx="8128000" cy="12852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608501215"/>
                    </a:ext>
                  </a:extLst>
                </a:gridCol>
                <a:gridCol w="4064000">
                  <a:extLst>
                    <a:ext uri="{9D8B030D-6E8A-4147-A177-3AD203B41FA5}">
                      <a16:colId xmlns:a16="http://schemas.microsoft.com/office/drawing/2014/main" val="3666295964"/>
                    </a:ext>
                  </a:extLst>
                </a:gridCol>
              </a:tblGrid>
              <a:tr h="370840">
                <a:tc>
                  <a:txBody>
                    <a:bodyPr/>
                    <a:lstStyle/>
                    <a:p>
                      <a:pPr algn="r"/>
                      <a:r>
                        <a:rPr lang="en-GB" dirty="0"/>
                        <a:t>FORMS OF HUMANISATION</a:t>
                      </a:r>
                    </a:p>
                  </a:txBody>
                  <a:tcPr>
                    <a:solidFill>
                      <a:srgbClr val="7030A0"/>
                    </a:solidFill>
                  </a:tcPr>
                </a:tc>
                <a:tc>
                  <a:txBody>
                    <a:bodyPr/>
                    <a:lstStyle/>
                    <a:p>
                      <a:r>
                        <a:rPr lang="en-GB" dirty="0"/>
                        <a:t>FORMS OF DEHUMANISATION</a:t>
                      </a:r>
                    </a:p>
                  </a:txBody>
                  <a:tcPr>
                    <a:solidFill>
                      <a:srgbClr val="7030A0"/>
                    </a:solidFill>
                  </a:tcPr>
                </a:tc>
                <a:extLst>
                  <a:ext uri="{0D108BD9-81ED-4DB2-BD59-A6C34878D82A}">
                    <a16:rowId xmlns:a16="http://schemas.microsoft.com/office/drawing/2014/main" val="3481756898"/>
                  </a:ext>
                </a:extLst>
              </a:tr>
              <a:tr h="370840">
                <a:tc>
                  <a:txBody>
                    <a:bodyPr/>
                    <a:lstStyle/>
                    <a:p>
                      <a:pPr algn="r"/>
                      <a:r>
                        <a:rPr lang="en-GB" sz="2400" dirty="0"/>
                        <a:t>Insiderness</a:t>
                      </a:r>
                    </a:p>
                  </a:txBody>
                  <a:tcPr/>
                </a:tc>
                <a:tc>
                  <a:txBody>
                    <a:bodyPr/>
                    <a:lstStyle/>
                    <a:p>
                      <a:r>
                        <a:rPr lang="en-GB" sz="2400" dirty="0"/>
                        <a:t>Objectification</a:t>
                      </a:r>
                    </a:p>
                  </a:txBody>
                  <a:tcPr/>
                </a:tc>
                <a:extLst>
                  <a:ext uri="{0D108BD9-81ED-4DB2-BD59-A6C34878D82A}">
                    <a16:rowId xmlns:a16="http://schemas.microsoft.com/office/drawing/2014/main" val="1811981753"/>
                  </a:ext>
                </a:extLst>
              </a:tr>
              <a:tr h="370840">
                <a:tc>
                  <a:txBody>
                    <a:bodyPr/>
                    <a:lstStyle/>
                    <a:p>
                      <a:pPr algn="r"/>
                      <a:r>
                        <a:rPr lang="en-GB" sz="2400" dirty="0"/>
                        <a:t>Agency</a:t>
                      </a:r>
                    </a:p>
                  </a:txBody>
                  <a:tcPr/>
                </a:tc>
                <a:tc>
                  <a:txBody>
                    <a:bodyPr/>
                    <a:lstStyle/>
                    <a:p>
                      <a:r>
                        <a:rPr lang="en-GB" sz="2400" dirty="0"/>
                        <a:t>Passivity</a:t>
                      </a:r>
                    </a:p>
                  </a:txBody>
                  <a:tcPr/>
                </a:tc>
                <a:extLst>
                  <a:ext uri="{0D108BD9-81ED-4DB2-BD59-A6C34878D82A}">
                    <a16:rowId xmlns:a16="http://schemas.microsoft.com/office/drawing/2014/main" val="1013080683"/>
                  </a:ext>
                </a:extLst>
              </a:tr>
            </a:tbl>
          </a:graphicData>
        </a:graphic>
      </p:graphicFrame>
      <p:sp>
        <p:nvSpPr>
          <p:cNvPr id="6" name="TextBox 5">
            <a:extLst>
              <a:ext uri="{FF2B5EF4-FFF2-40B4-BE49-F238E27FC236}">
                <a16:creationId xmlns:a16="http://schemas.microsoft.com/office/drawing/2014/main" id="{05D17E98-6862-0068-21B6-A1AED07EE032}"/>
              </a:ext>
            </a:extLst>
          </p:cNvPr>
          <p:cNvSpPr txBox="1"/>
          <p:nvPr/>
        </p:nvSpPr>
        <p:spPr>
          <a:xfrm>
            <a:off x="1817884" y="900006"/>
            <a:ext cx="8767180" cy="800219"/>
          </a:xfrm>
          <a:prstGeom prst="rect">
            <a:avLst/>
          </a:prstGeom>
          <a:noFill/>
        </p:spPr>
        <p:txBody>
          <a:bodyPr wrap="square" rtlCol="0">
            <a:spAutoFit/>
          </a:bodyPr>
          <a:lstStyle/>
          <a:p>
            <a:pPr algn="ctr"/>
            <a:r>
              <a:rPr lang="en-GB" sz="4600" b="1" dirty="0"/>
              <a:t>DIMENSIONS OF HUMANISATION</a:t>
            </a:r>
          </a:p>
        </p:txBody>
      </p:sp>
      <p:sp>
        <p:nvSpPr>
          <p:cNvPr id="7" name="TextBox 6">
            <a:extLst>
              <a:ext uri="{FF2B5EF4-FFF2-40B4-BE49-F238E27FC236}">
                <a16:creationId xmlns:a16="http://schemas.microsoft.com/office/drawing/2014/main" id="{4606B357-6287-5CE2-CD9A-68CAB43A7073}"/>
              </a:ext>
            </a:extLst>
          </p:cNvPr>
          <p:cNvSpPr txBox="1"/>
          <p:nvPr/>
        </p:nvSpPr>
        <p:spPr>
          <a:xfrm>
            <a:off x="191068" y="6356215"/>
            <a:ext cx="7219767" cy="369332"/>
          </a:xfrm>
          <a:prstGeom prst="rect">
            <a:avLst/>
          </a:prstGeom>
          <a:noFill/>
        </p:spPr>
        <p:txBody>
          <a:bodyPr wrap="square" rtlCol="0">
            <a:spAutoFit/>
          </a:bodyPr>
          <a:lstStyle/>
          <a:p>
            <a:r>
              <a:rPr lang="en-US" dirty="0" err="1">
                <a:solidFill>
                  <a:schemeClr val="bg1">
                    <a:lumMod val="65000"/>
                  </a:schemeClr>
                </a:solidFill>
                <a:latin typeface="Arial" charset="0"/>
                <a:cs typeface="Arial" charset="0"/>
              </a:rPr>
              <a:t>Todres</a:t>
            </a:r>
            <a:r>
              <a:rPr lang="en-US" dirty="0">
                <a:solidFill>
                  <a:schemeClr val="bg1">
                    <a:lumMod val="65000"/>
                  </a:schemeClr>
                </a:solidFill>
                <a:latin typeface="Arial" charset="0"/>
                <a:cs typeface="Arial" charset="0"/>
              </a:rPr>
              <a:t> et al., 2009</a:t>
            </a:r>
            <a:endParaRPr lang="en-GB" dirty="0"/>
          </a:p>
        </p:txBody>
      </p:sp>
    </p:spTree>
    <p:extLst>
      <p:ext uri="{BB962C8B-B14F-4D97-AF65-F5344CB8AC3E}">
        <p14:creationId xmlns:p14="http://schemas.microsoft.com/office/powerpoint/2010/main" val="2973214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707B3BB-9CE7-FA4B-9784-B68A4CA8A93F}"/>
              </a:ext>
            </a:extLst>
          </p:cNvPr>
          <p:cNvGraphicFramePr>
            <a:graphicFrameLocks noGrp="1"/>
          </p:cNvGraphicFramePr>
          <p:nvPr>
            <p:extLst>
              <p:ext uri="{D42A27DB-BD31-4B8C-83A1-F6EECF244321}">
                <p14:modId xmlns:p14="http://schemas.microsoft.com/office/powerpoint/2010/main" val="2853645251"/>
              </p:ext>
            </p:extLst>
          </p:nvPr>
        </p:nvGraphicFramePr>
        <p:xfrm>
          <a:off x="2137474" y="1580244"/>
          <a:ext cx="8128000" cy="17424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608501215"/>
                    </a:ext>
                  </a:extLst>
                </a:gridCol>
                <a:gridCol w="4064000">
                  <a:extLst>
                    <a:ext uri="{9D8B030D-6E8A-4147-A177-3AD203B41FA5}">
                      <a16:colId xmlns:a16="http://schemas.microsoft.com/office/drawing/2014/main" val="3666295964"/>
                    </a:ext>
                  </a:extLst>
                </a:gridCol>
              </a:tblGrid>
              <a:tr h="370840">
                <a:tc>
                  <a:txBody>
                    <a:bodyPr/>
                    <a:lstStyle/>
                    <a:p>
                      <a:pPr algn="r"/>
                      <a:r>
                        <a:rPr lang="en-GB" dirty="0"/>
                        <a:t>FORMS OF HUMANISATION</a:t>
                      </a:r>
                    </a:p>
                  </a:txBody>
                  <a:tcPr>
                    <a:solidFill>
                      <a:srgbClr val="7030A0"/>
                    </a:solidFill>
                  </a:tcPr>
                </a:tc>
                <a:tc>
                  <a:txBody>
                    <a:bodyPr/>
                    <a:lstStyle/>
                    <a:p>
                      <a:r>
                        <a:rPr lang="en-GB" dirty="0"/>
                        <a:t>FORMS OF DEHUMANISATION</a:t>
                      </a:r>
                    </a:p>
                  </a:txBody>
                  <a:tcPr>
                    <a:solidFill>
                      <a:srgbClr val="7030A0"/>
                    </a:solidFill>
                  </a:tcPr>
                </a:tc>
                <a:extLst>
                  <a:ext uri="{0D108BD9-81ED-4DB2-BD59-A6C34878D82A}">
                    <a16:rowId xmlns:a16="http://schemas.microsoft.com/office/drawing/2014/main" val="3481756898"/>
                  </a:ext>
                </a:extLst>
              </a:tr>
              <a:tr h="370840">
                <a:tc>
                  <a:txBody>
                    <a:bodyPr/>
                    <a:lstStyle/>
                    <a:p>
                      <a:pPr algn="r"/>
                      <a:r>
                        <a:rPr lang="en-GB" sz="2400" dirty="0"/>
                        <a:t>Insiderness</a:t>
                      </a:r>
                    </a:p>
                  </a:txBody>
                  <a:tcPr/>
                </a:tc>
                <a:tc>
                  <a:txBody>
                    <a:bodyPr/>
                    <a:lstStyle/>
                    <a:p>
                      <a:r>
                        <a:rPr lang="en-GB" sz="2400" dirty="0"/>
                        <a:t>Objectification</a:t>
                      </a:r>
                    </a:p>
                  </a:txBody>
                  <a:tcPr/>
                </a:tc>
                <a:extLst>
                  <a:ext uri="{0D108BD9-81ED-4DB2-BD59-A6C34878D82A}">
                    <a16:rowId xmlns:a16="http://schemas.microsoft.com/office/drawing/2014/main" val="1811981753"/>
                  </a:ext>
                </a:extLst>
              </a:tr>
              <a:tr h="370840">
                <a:tc>
                  <a:txBody>
                    <a:bodyPr/>
                    <a:lstStyle/>
                    <a:p>
                      <a:pPr algn="r"/>
                      <a:r>
                        <a:rPr lang="en-GB" sz="2400" dirty="0"/>
                        <a:t>Agency</a:t>
                      </a:r>
                    </a:p>
                  </a:txBody>
                  <a:tcPr/>
                </a:tc>
                <a:tc>
                  <a:txBody>
                    <a:bodyPr/>
                    <a:lstStyle/>
                    <a:p>
                      <a:r>
                        <a:rPr lang="en-GB" sz="2400" dirty="0"/>
                        <a:t>Passivity</a:t>
                      </a:r>
                    </a:p>
                  </a:txBody>
                  <a:tcPr/>
                </a:tc>
                <a:extLst>
                  <a:ext uri="{0D108BD9-81ED-4DB2-BD59-A6C34878D82A}">
                    <a16:rowId xmlns:a16="http://schemas.microsoft.com/office/drawing/2014/main" val="1013080683"/>
                  </a:ext>
                </a:extLst>
              </a:tr>
              <a:tr h="370840">
                <a:tc>
                  <a:txBody>
                    <a:bodyPr/>
                    <a:lstStyle/>
                    <a:p>
                      <a:pPr algn="r"/>
                      <a:r>
                        <a:rPr lang="en-GB" sz="2400" dirty="0"/>
                        <a:t>Uniqueness</a:t>
                      </a:r>
                    </a:p>
                  </a:txBody>
                  <a:tcPr/>
                </a:tc>
                <a:tc>
                  <a:txBody>
                    <a:bodyPr/>
                    <a:lstStyle/>
                    <a:p>
                      <a:r>
                        <a:rPr lang="en-GB" sz="2400" dirty="0"/>
                        <a:t>Homogenisation</a:t>
                      </a:r>
                    </a:p>
                  </a:txBody>
                  <a:tcPr/>
                </a:tc>
                <a:extLst>
                  <a:ext uri="{0D108BD9-81ED-4DB2-BD59-A6C34878D82A}">
                    <a16:rowId xmlns:a16="http://schemas.microsoft.com/office/drawing/2014/main" val="1126420446"/>
                  </a:ext>
                </a:extLst>
              </a:tr>
            </a:tbl>
          </a:graphicData>
        </a:graphic>
      </p:graphicFrame>
      <p:sp>
        <p:nvSpPr>
          <p:cNvPr id="6" name="TextBox 5">
            <a:extLst>
              <a:ext uri="{FF2B5EF4-FFF2-40B4-BE49-F238E27FC236}">
                <a16:creationId xmlns:a16="http://schemas.microsoft.com/office/drawing/2014/main" id="{05D17E98-6862-0068-21B6-A1AED07EE032}"/>
              </a:ext>
            </a:extLst>
          </p:cNvPr>
          <p:cNvSpPr txBox="1"/>
          <p:nvPr/>
        </p:nvSpPr>
        <p:spPr>
          <a:xfrm>
            <a:off x="1817884" y="900006"/>
            <a:ext cx="8767180" cy="800219"/>
          </a:xfrm>
          <a:prstGeom prst="rect">
            <a:avLst/>
          </a:prstGeom>
          <a:noFill/>
        </p:spPr>
        <p:txBody>
          <a:bodyPr wrap="square" rtlCol="0">
            <a:spAutoFit/>
          </a:bodyPr>
          <a:lstStyle/>
          <a:p>
            <a:pPr algn="ctr"/>
            <a:r>
              <a:rPr lang="en-GB" sz="4600" b="1" dirty="0"/>
              <a:t>DIMENSIONS OF HUMANISATION</a:t>
            </a:r>
          </a:p>
        </p:txBody>
      </p:sp>
      <p:sp>
        <p:nvSpPr>
          <p:cNvPr id="7" name="TextBox 6">
            <a:extLst>
              <a:ext uri="{FF2B5EF4-FFF2-40B4-BE49-F238E27FC236}">
                <a16:creationId xmlns:a16="http://schemas.microsoft.com/office/drawing/2014/main" id="{4606B357-6287-5CE2-CD9A-68CAB43A7073}"/>
              </a:ext>
            </a:extLst>
          </p:cNvPr>
          <p:cNvSpPr txBox="1"/>
          <p:nvPr/>
        </p:nvSpPr>
        <p:spPr>
          <a:xfrm>
            <a:off x="191068" y="6356215"/>
            <a:ext cx="7219767" cy="369332"/>
          </a:xfrm>
          <a:prstGeom prst="rect">
            <a:avLst/>
          </a:prstGeom>
          <a:noFill/>
        </p:spPr>
        <p:txBody>
          <a:bodyPr wrap="square" rtlCol="0">
            <a:spAutoFit/>
          </a:bodyPr>
          <a:lstStyle/>
          <a:p>
            <a:r>
              <a:rPr lang="en-US" dirty="0" err="1">
                <a:solidFill>
                  <a:schemeClr val="bg1">
                    <a:lumMod val="65000"/>
                  </a:schemeClr>
                </a:solidFill>
                <a:latin typeface="Arial" charset="0"/>
                <a:cs typeface="Arial" charset="0"/>
              </a:rPr>
              <a:t>Todres</a:t>
            </a:r>
            <a:r>
              <a:rPr lang="en-US" dirty="0">
                <a:solidFill>
                  <a:schemeClr val="bg1">
                    <a:lumMod val="65000"/>
                  </a:schemeClr>
                </a:solidFill>
                <a:latin typeface="Arial" charset="0"/>
                <a:cs typeface="Arial" charset="0"/>
              </a:rPr>
              <a:t> et al., 2009</a:t>
            </a:r>
            <a:endParaRPr lang="en-GB" dirty="0"/>
          </a:p>
        </p:txBody>
      </p:sp>
    </p:spTree>
    <p:extLst>
      <p:ext uri="{BB962C8B-B14F-4D97-AF65-F5344CB8AC3E}">
        <p14:creationId xmlns:p14="http://schemas.microsoft.com/office/powerpoint/2010/main" val="4157989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707B3BB-9CE7-FA4B-9784-B68A4CA8A93F}"/>
              </a:ext>
            </a:extLst>
          </p:cNvPr>
          <p:cNvGraphicFramePr>
            <a:graphicFrameLocks noGrp="1"/>
          </p:cNvGraphicFramePr>
          <p:nvPr>
            <p:extLst>
              <p:ext uri="{D42A27DB-BD31-4B8C-83A1-F6EECF244321}">
                <p14:modId xmlns:p14="http://schemas.microsoft.com/office/powerpoint/2010/main" val="489281664"/>
              </p:ext>
            </p:extLst>
          </p:nvPr>
        </p:nvGraphicFramePr>
        <p:xfrm>
          <a:off x="2137474" y="1580244"/>
          <a:ext cx="8128000" cy="21996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608501215"/>
                    </a:ext>
                  </a:extLst>
                </a:gridCol>
                <a:gridCol w="4064000">
                  <a:extLst>
                    <a:ext uri="{9D8B030D-6E8A-4147-A177-3AD203B41FA5}">
                      <a16:colId xmlns:a16="http://schemas.microsoft.com/office/drawing/2014/main" val="3666295964"/>
                    </a:ext>
                  </a:extLst>
                </a:gridCol>
              </a:tblGrid>
              <a:tr h="370840">
                <a:tc>
                  <a:txBody>
                    <a:bodyPr/>
                    <a:lstStyle/>
                    <a:p>
                      <a:pPr algn="r"/>
                      <a:r>
                        <a:rPr lang="en-GB" dirty="0"/>
                        <a:t>FORMS OF HUMANISATION</a:t>
                      </a:r>
                    </a:p>
                  </a:txBody>
                  <a:tcPr>
                    <a:solidFill>
                      <a:srgbClr val="7030A0"/>
                    </a:solidFill>
                  </a:tcPr>
                </a:tc>
                <a:tc>
                  <a:txBody>
                    <a:bodyPr/>
                    <a:lstStyle/>
                    <a:p>
                      <a:r>
                        <a:rPr lang="en-GB" dirty="0"/>
                        <a:t>FORMS OF DEHUMANISATION</a:t>
                      </a:r>
                    </a:p>
                  </a:txBody>
                  <a:tcPr>
                    <a:solidFill>
                      <a:srgbClr val="7030A0"/>
                    </a:solidFill>
                  </a:tcPr>
                </a:tc>
                <a:extLst>
                  <a:ext uri="{0D108BD9-81ED-4DB2-BD59-A6C34878D82A}">
                    <a16:rowId xmlns:a16="http://schemas.microsoft.com/office/drawing/2014/main" val="3481756898"/>
                  </a:ext>
                </a:extLst>
              </a:tr>
              <a:tr h="370840">
                <a:tc>
                  <a:txBody>
                    <a:bodyPr/>
                    <a:lstStyle/>
                    <a:p>
                      <a:pPr algn="r"/>
                      <a:r>
                        <a:rPr lang="en-GB" sz="2400" dirty="0"/>
                        <a:t>Insiderness</a:t>
                      </a:r>
                    </a:p>
                  </a:txBody>
                  <a:tcPr/>
                </a:tc>
                <a:tc>
                  <a:txBody>
                    <a:bodyPr/>
                    <a:lstStyle/>
                    <a:p>
                      <a:r>
                        <a:rPr lang="en-GB" sz="2400" dirty="0"/>
                        <a:t>Objectification</a:t>
                      </a:r>
                    </a:p>
                  </a:txBody>
                  <a:tcPr/>
                </a:tc>
                <a:extLst>
                  <a:ext uri="{0D108BD9-81ED-4DB2-BD59-A6C34878D82A}">
                    <a16:rowId xmlns:a16="http://schemas.microsoft.com/office/drawing/2014/main" val="1811981753"/>
                  </a:ext>
                </a:extLst>
              </a:tr>
              <a:tr h="370840">
                <a:tc>
                  <a:txBody>
                    <a:bodyPr/>
                    <a:lstStyle/>
                    <a:p>
                      <a:pPr algn="r"/>
                      <a:r>
                        <a:rPr lang="en-GB" sz="2400" dirty="0"/>
                        <a:t>Agency</a:t>
                      </a:r>
                    </a:p>
                  </a:txBody>
                  <a:tcPr/>
                </a:tc>
                <a:tc>
                  <a:txBody>
                    <a:bodyPr/>
                    <a:lstStyle/>
                    <a:p>
                      <a:r>
                        <a:rPr lang="en-GB" sz="2400" dirty="0"/>
                        <a:t>Passivity</a:t>
                      </a:r>
                    </a:p>
                  </a:txBody>
                  <a:tcPr/>
                </a:tc>
                <a:extLst>
                  <a:ext uri="{0D108BD9-81ED-4DB2-BD59-A6C34878D82A}">
                    <a16:rowId xmlns:a16="http://schemas.microsoft.com/office/drawing/2014/main" val="1013080683"/>
                  </a:ext>
                </a:extLst>
              </a:tr>
              <a:tr h="370840">
                <a:tc>
                  <a:txBody>
                    <a:bodyPr/>
                    <a:lstStyle/>
                    <a:p>
                      <a:pPr algn="r"/>
                      <a:r>
                        <a:rPr lang="en-GB" sz="2400" dirty="0"/>
                        <a:t>Uniqueness</a:t>
                      </a:r>
                    </a:p>
                  </a:txBody>
                  <a:tcPr/>
                </a:tc>
                <a:tc>
                  <a:txBody>
                    <a:bodyPr/>
                    <a:lstStyle/>
                    <a:p>
                      <a:r>
                        <a:rPr lang="en-GB" sz="2400" dirty="0"/>
                        <a:t>Homogenisation</a:t>
                      </a:r>
                    </a:p>
                  </a:txBody>
                  <a:tcPr/>
                </a:tc>
                <a:extLst>
                  <a:ext uri="{0D108BD9-81ED-4DB2-BD59-A6C34878D82A}">
                    <a16:rowId xmlns:a16="http://schemas.microsoft.com/office/drawing/2014/main" val="1126420446"/>
                  </a:ext>
                </a:extLst>
              </a:tr>
              <a:tr h="370840">
                <a:tc>
                  <a:txBody>
                    <a:bodyPr/>
                    <a:lstStyle/>
                    <a:p>
                      <a:pPr algn="r"/>
                      <a:r>
                        <a:rPr lang="en-GB" sz="2400" dirty="0"/>
                        <a:t>Togetherness</a:t>
                      </a:r>
                    </a:p>
                  </a:txBody>
                  <a:tcPr/>
                </a:tc>
                <a:tc>
                  <a:txBody>
                    <a:bodyPr/>
                    <a:lstStyle/>
                    <a:p>
                      <a:r>
                        <a:rPr lang="en-GB" sz="2400" dirty="0"/>
                        <a:t>Isolation</a:t>
                      </a:r>
                    </a:p>
                  </a:txBody>
                  <a:tcPr/>
                </a:tc>
                <a:extLst>
                  <a:ext uri="{0D108BD9-81ED-4DB2-BD59-A6C34878D82A}">
                    <a16:rowId xmlns:a16="http://schemas.microsoft.com/office/drawing/2014/main" val="3616499890"/>
                  </a:ext>
                </a:extLst>
              </a:tr>
            </a:tbl>
          </a:graphicData>
        </a:graphic>
      </p:graphicFrame>
      <p:sp>
        <p:nvSpPr>
          <p:cNvPr id="6" name="TextBox 5">
            <a:extLst>
              <a:ext uri="{FF2B5EF4-FFF2-40B4-BE49-F238E27FC236}">
                <a16:creationId xmlns:a16="http://schemas.microsoft.com/office/drawing/2014/main" id="{05D17E98-6862-0068-21B6-A1AED07EE032}"/>
              </a:ext>
            </a:extLst>
          </p:cNvPr>
          <p:cNvSpPr txBox="1"/>
          <p:nvPr/>
        </p:nvSpPr>
        <p:spPr>
          <a:xfrm>
            <a:off x="1817884" y="900006"/>
            <a:ext cx="8767180" cy="800219"/>
          </a:xfrm>
          <a:prstGeom prst="rect">
            <a:avLst/>
          </a:prstGeom>
          <a:noFill/>
        </p:spPr>
        <p:txBody>
          <a:bodyPr wrap="square" rtlCol="0">
            <a:spAutoFit/>
          </a:bodyPr>
          <a:lstStyle/>
          <a:p>
            <a:pPr algn="ctr"/>
            <a:r>
              <a:rPr lang="en-GB" sz="4600" b="1" dirty="0"/>
              <a:t>DIMENSIONS OF HUMANISATION</a:t>
            </a:r>
          </a:p>
        </p:txBody>
      </p:sp>
      <p:sp>
        <p:nvSpPr>
          <p:cNvPr id="7" name="TextBox 6">
            <a:extLst>
              <a:ext uri="{FF2B5EF4-FFF2-40B4-BE49-F238E27FC236}">
                <a16:creationId xmlns:a16="http://schemas.microsoft.com/office/drawing/2014/main" id="{4606B357-6287-5CE2-CD9A-68CAB43A7073}"/>
              </a:ext>
            </a:extLst>
          </p:cNvPr>
          <p:cNvSpPr txBox="1"/>
          <p:nvPr/>
        </p:nvSpPr>
        <p:spPr>
          <a:xfrm>
            <a:off x="191068" y="6356215"/>
            <a:ext cx="7219767" cy="369332"/>
          </a:xfrm>
          <a:prstGeom prst="rect">
            <a:avLst/>
          </a:prstGeom>
          <a:noFill/>
        </p:spPr>
        <p:txBody>
          <a:bodyPr wrap="square" rtlCol="0">
            <a:spAutoFit/>
          </a:bodyPr>
          <a:lstStyle/>
          <a:p>
            <a:r>
              <a:rPr lang="en-US" dirty="0" err="1">
                <a:solidFill>
                  <a:schemeClr val="bg1">
                    <a:lumMod val="65000"/>
                  </a:schemeClr>
                </a:solidFill>
                <a:latin typeface="Arial" charset="0"/>
                <a:cs typeface="Arial" charset="0"/>
              </a:rPr>
              <a:t>Todres</a:t>
            </a:r>
            <a:r>
              <a:rPr lang="en-US" dirty="0">
                <a:solidFill>
                  <a:schemeClr val="bg1">
                    <a:lumMod val="65000"/>
                  </a:schemeClr>
                </a:solidFill>
                <a:latin typeface="Arial" charset="0"/>
                <a:cs typeface="Arial" charset="0"/>
              </a:rPr>
              <a:t> et al., 2009</a:t>
            </a:r>
            <a:endParaRPr lang="en-GB" dirty="0"/>
          </a:p>
        </p:txBody>
      </p:sp>
    </p:spTree>
    <p:extLst>
      <p:ext uri="{BB962C8B-B14F-4D97-AF65-F5344CB8AC3E}">
        <p14:creationId xmlns:p14="http://schemas.microsoft.com/office/powerpoint/2010/main" val="1376504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707B3BB-9CE7-FA4B-9784-B68A4CA8A93F}"/>
              </a:ext>
            </a:extLst>
          </p:cNvPr>
          <p:cNvGraphicFramePr>
            <a:graphicFrameLocks noGrp="1"/>
          </p:cNvGraphicFramePr>
          <p:nvPr>
            <p:extLst>
              <p:ext uri="{D42A27DB-BD31-4B8C-83A1-F6EECF244321}">
                <p14:modId xmlns:p14="http://schemas.microsoft.com/office/powerpoint/2010/main" val="1404126583"/>
              </p:ext>
            </p:extLst>
          </p:nvPr>
        </p:nvGraphicFramePr>
        <p:xfrm>
          <a:off x="2137474" y="1580244"/>
          <a:ext cx="8128000" cy="2656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608501215"/>
                    </a:ext>
                  </a:extLst>
                </a:gridCol>
                <a:gridCol w="4064000">
                  <a:extLst>
                    <a:ext uri="{9D8B030D-6E8A-4147-A177-3AD203B41FA5}">
                      <a16:colId xmlns:a16="http://schemas.microsoft.com/office/drawing/2014/main" val="3666295964"/>
                    </a:ext>
                  </a:extLst>
                </a:gridCol>
              </a:tblGrid>
              <a:tr h="370840">
                <a:tc>
                  <a:txBody>
                    <a:bodyPr/>
                    <a:lstStyle/>
                    <a:p>
                      <a:pPr algn="r"/>
                      <a:r>
                        <a:rPr lang="en-GB" dirty="0"/>
                        <a:t>FORMS OF HUMANISATION</a:t>
                      </a:r>
                    </a:p>
                  </a:txBody>
                  <a:tcPr>
                    <a:solidFill>
                      <a:srgbClr val="7030A0"/>
                    </a:solidFill>
                  </a:tcPr>
                </a:tc>
                <a:tc>
                  <a:txBody>
                    <a:bodyPr/>
                    <a:lstStyle/>
                    <a:p>
                      <a:r>
                        <a:rPr lang="en-GB" dirty="0"/>
                        <a:t>FORMS OF DEHUMANISATION</a:t>
                      </a:r>
                    </a:p>
                  </a:txBody>
                  <a:tcPr>
                    <a:solidFill>
                      <a:srgbClr val="7030A0"/>
                    </a:solidFill>
                  </a:tcPr>
                </a:tc>
                <a:extLst>
                  <a:ext uri="{0D108BD9-81ED-4DB2-BD59-A6C34878D82A}">
                    <a16:rowId xmlns:a16="http://schemas.microsoft.com/office/drawing/2014/main" val="3481756898"/>
                  </a:ext>
                </a:extLst>
              </a:tr>
              <a:tr h="370840">
                <a:tc>
                  <a:txBody>
                    <a:bodyPr/>
                    <a:lstStyle/>
                    <a:p>
                      <a:pPr algn="r"/>
                      <a:r>
                        <a:rPr lang="en-GB" sz="2400" dirty="0"/>
                        <a:t>Insiderness</a:t>
                      </a:r>
                    </a:p>
                  </a:txBody>
                  <a:tcPr/>
                </a:tc>
                <a:tc>
                  <a:txBody>
                    <a:bodyPr/>
                    <a:lstStyle/>
                    <a:p>
                      <a:r>
                        <a:rPr lang="en-GB" sz="2400" dirty="0"/>
                        <a:t>Objectification</a:t>
                      </a:r>
                    </a:p>
                  </a:txBody>
                  <a:tcPr/>
                </a:tc>
                <a:extLst>
                  <a:ext uri="{0D108BD9-81ED-4DB2-BD59-A6C34878D82A}">
                    <a16:rowId xmlns:a16="http://schemas.microsoft.com/office/drawing/2014/main" val="1811981753"/>
                  </a:ext>
                </a:extLst>
              </a:tr>
              <a:tr h="370840">
                <a:tc>
                  <a:txBody>
                    <a:bodyPr/>
                    <a:lstStyle/>
                    <a:p>
                      <a:pPr algn="r"/>
                      <a:r>
                        <a:rPr lang="en-GB" sz="2400" dirty="0"/>
                        <a:t>Agency</a:t>
                      </a:r>
                    </a:p>
                  </a:txBody>
                  <a:tcPr/>
                </a:tc>
                <a:tc>
                  <a:txBody>
                    <a:bodyPr/>
                    <a:lstStyle/>
                    <a:p>
                      <a:r>
                        <a:rPr lang="en-GB" sz="2400" dirty="0"/>
                        <a:t>Passivity</a:t>
                      </a:r>
                    </a:p>
                  </a:txBody>
                  <a:tcPr/>
                </a:tc>
                <a:extLst>
                  <a:ext uri="{0D108BD9-81ED-4DB2-BD59-A6C34878D82A}">
                    <a16:rowId xmlns:a16="http://schemas.microsoft.com/office/drawing/2014/main" val="1013080683"/>
                  </a:ext>
                </a:extLst>
              </a:tr>
              <a:tr h="370840">
                <a:tc>
                  <a:txBody>
                    <a:bodyPr/>
                    <a:lstStyle/>
                    <a:p>
                      <a:pPr algn="r"/>
                      <a:r>
                        <a:rPr lang="en-GB" sz="2400" dirty="0"/>
                        <a:t>Uniqueness</a:t>
                      </a:r>
                    </a:p>
                  </a:txBody>
                  <a:tcPr/>
                </a:tc>
                <a:tc>
                  <a:txBody>
                    <a:bodyPr/>
                    <a:lstStyle/>
                    <a:p>
                      <a:r>
                        <a:rPr lang="en-GB" sz="2400" dirty="0"/>
                        <a:t>Homogenisation</a:t>
                      </a:r>
                    </a:p>
                  </a:txBody>
                  <a:tcPr/>
                </a:tc>
                <a:extLst>
                  <a:ext uri="{0D108BD9-81ED-4DB2-BD59-A6C34878D82A}">
                    <a16:rowId xmlns:a16="http://schemas.microsoft.com/office/drawing/2014/main" val="1126420446"/>
                  </a:ext>
                </a:extLst>
              </a:tr>
              <a:tr h="370840">
                <a:tc>
                  <a:txBody>
                    <a:bodyPr/>
                    <a:lstStyle/>
                    <a:p>
                      <a:pPr algn="r"/>
                      <a:r>
                        <a:rPr lang="en-GB" sz="2400" dirty="0"/>
                        <a:t>Togetherness</a:t>
                      </a:r>
                    </a:p>
                  </a:txBody>
                  <a:tcPr/>
                </a:tc>
                <a:tc>
                  <a:txBody>
                    <a:bodyPr/>
                    <a:lstStyle/>
                    <a:p>
                      <a:r>
                        <a:rPr lang="en-GB" sz="2400" dirty="0"/>
                        <a:t>Isolation</a:t>
                      </a:r>
                    </a:p>
                  </a:txBody>
                  <a:tcPr/>
                </a:tc>
                <a:extLst>
                  <a:ext uri="{0D108BD9-81ED-4DB2-BD59-A6C34878D82A}">
                    <a16:rowId xmlns:a16="http://schemas.microsoft.com/office/drawing/2014/main" val="3616499890"/>
                  </a:ext>
                </a:extLst>
              </a:tr>
              <a:tr h="370840">
                <a:tc>
                  <a:txBody>
                    <a:bodyPr/>
                    <a:lstStyle/>
                    <a:p>
                      <a:pPr algn="r"/>
                      <a:r>
                        <a:rPr lang="en-GB" sz="2400" dirty="0"/>
                        <a:t>Sense making</a:t>
                      </a:r>
                    </a:p>
                  </a:txBody>
                  <a:tcPr/>
                </a:tc>
                <a:tc>
                  <a:txBody>
                    <a:bodyPr/>
                    <a:lstStyle/>
                    <a:p>
                      <a:r>
                        <a:rPr lang="en-GB" sz="2400" dirty="0"/>
                        <a:t>Loss of meaning</a:t>
                      </a:r>
                    </a:p>
                  </a:txBody>
                  <a:tcPr/>
                </a:tc>
                <a:extLst>
                  <a:ext uri="{0D108BD9-81ED-4DB2-BD59-A6C34878D82A}">
                    <a16:rowId xmlns:a16="http://schemas.microsoft.com/office/drawing/2014/main" val="3195855175"/>
                  </a:ext>
                </a:extLst>
              </a:tr>
            </a:tbl>
          </a:graphicData>
        </a:graphic>
      </p:graphicFrame>
      <p:sp>
        <p:nvSpPr>
          <p:cNvPr id="6" name="TextBox 5">
            <a:extLst>
              <a:ext uri="{FF2B5EF4-FFF2-40B4-BE49-F238E27FC236}">
                <a16:creationId xmlns:a16="http://schemas.microsoft.com/office/drawing/2014/main" id="{05D17E98-6862-0068-21B6-A1AED07EE032}"/>
              </a:ext>
            </a:extLst>
          </p:cNvPr>
          <p:cNvSpPr txBox="1"/>
          <p:nvPr/>
        </p:nvSpPr>
        <p:spPr>
          <a:xfrm>
            <a:off x="1817884" y="900006"/>
            <a:ext cx="8767180" cy="800219"/>
          </a:xfrm>
          <a:prstGeom prst="rect">
            <a:avLst/>
          </a:prstGeom>
          <a:noFill/>
        </p:spPr>
        <p:txBody>
          <a:bodyPr wrap="square" rtlCol="0">
            <a:spAutoFit/>
          </a:bodyPr>
          <a:lstStyle/>
          <a:p>
            <a:pPr algn="ctr"/>
            <a:r>
              <a:rPr lang="en-GB" sz="4600" b="1" dirty="0"/>
              <a:t>DIMENSIONS OF HUMANISATION</a:t>
            </a:r>
          </a:p>
        </p:txBody>
      </p:sp>
      <p:sp>
        <p:nvSpPr>
          <p:cNvPr id="7" name="TextBox 6">
            <a:extLst>
              <a:ext uri="{FF2B5EF4-FFF2-40B4-BE49-F238E27FC236}">
                <a16:creationId xmlns:a16="http://schemas.microsoft.com/office/drawing/2014/main" id="{4606B357-6287-5CE2-CD9A-68CAB43A7073}"/>
              </a:ext>
            </a:extLst>
          </p:cNvPr>
          <p:cNvSpPr txBox="1"/>
          <p:nvPr/>
        </p:nvSpPr>
        <p:spPr>
          <a:xfrm>
            <a:off x="191068" y="6356215"/>
            <a:ext cx="7219767" cy="369332"/>
          </a:xfrm>
          <a:prstGeom prst="rect">
            <a:avLst/>
          </a:prstGeom>
          <a:noFill/>
        </p:spPr>
        <p:txBody>
          <a:bodyPr wrap="square" rtlCol="0">
            <a:spAutoFit/>
          </a:bodyPr>
          <a:lstStyle/>
          <a:p>
            <a:r>
              <a:rPr lang="en-US" dirty="0" err="1">
                <a:solidFill>
                  <a:schemeClr val="bg1">
                    <a:lumMod val="65000"/>
                  </a:schemeClr>
                </a:solidFill>
                <a:latin typeface="Arial" charset="0"/>
                <a:cs typeface="Arial" charset="0"/>
              </a:rPr>
              <a:t>Todres</a:t>
            </a:r>
            <a:r>
              <a:rPr lang="en-US" dirty="0">
                <a:solidFill>
                  <a:schemeClr val="bg1">
                    <a:lumMod val="65000"/>
                  </a:schemeClr>
                </a:solidFill>
                <a:latin typeface="Arial" charset="0"/>
                <a:cs typeface="Arial" charset="0"/>
              </a:rPr>
              <a:t> et al., 2009</a:t>
            </a:r>
            <a:endParaRPr lang="en-GB" dirty="0"/>
          </a:p>
        </p:txBody>
      </p:sp>
    </p:spTree>
    <p:extLst>
      <p:ext uri="{BB962C8B-B14F-4D97-AF65-F5344CB8AC3E}">
        <p14:creationId xmlns:p14="http://schemas.microsoft.com/office/powerpoint/2010/main" val="79392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707B3BB-9CE7-FA4B-9784-B68A4CA8A93F}"/>
              </a:ext>
            </a:extLst>
          </p:cNvPr>
          <p:cNvGraphicFramePr>
            <a:graphicFrameLocks noGrp="1"/>
          </p:cNvGraphicFramePr>
          <p:nvPr>
            <p:extLst>
              <p:ext uri="{D42A27DB-BD31-4B8C-83A1-F6EECF244321}">
                <p14:modId xmlns:p14="http://schemas.microsoft.com/office/powerpoint/2010/main" val="2172124318"/>
              </p:ext>
            </p:extLst>
          </p:nvPr>
        </p:nvGraphicFramePr>
        <p:xfrm>
          <a:off x="2137474" y="1580244"/>
          <a:ext cx="8128000" cy="31140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608501215"/>
                    </a:ext>
                  </a:extLst>
                </a:gridCol>
                <a:gridCol w="4064000">
                  <a:extLst>
                    <a:ext uri="{9D8B030D-6E8A-4147-A177-3AD203B41FA5}">
                      <a16:colId xmlns:a16="http://schemas.microsoft.com/office/drawing/2014/main" val="3666295964"/>
                    </a:ext>
                  </a:extLst>
                </a:gridCol>
              </a:tblGrid>
              <a:tr h="370840">
                <a:tc>
                  <a:txBody>
                    <a:bodyPr/>
                    <a:lstStyle/>
                    <a:p>
                      <a:pPr algn="r"/>
                      <a:r>
                        <a:rPr lang="en-GB" dirty="0"/>
                        <a:t>FORMS OF HUMANISATION</a:t>
                      </a:r>
                    </a:p>
                  </a:txBody>
                  <a:tcPr>
                    <a:solidFill>
                      <a:srgbClr val="7030A0"/>
                    </a:solidFill>
                  </a:tcPr>
                </a:tc>
                <a:tc>
                  <a:txBody>
                    <a:bodyPr/>
                    <a:lstStyle/>
                    <a:p>
                      <a:r>
                        <a:rPr lang="en-GB" dirty="0"/>
                        <a:t>FORMS OF DEHUMANISATION</a:t>
                      </a:r>
                    </a:p>
                  </a:txBody>
                  <a:tcPr>
                    <a:solidFill>
                      <a:srgbClr val="7030A0"/>
                    </a:solidFill>
                  </a:tcPr>
                </a:tc>
                <a:extLst>
                  <a:ext uri="{0D108BD9-81ED-4DB2-BD59-A6C34878D82A}">
                    <a16:rowId xmlns:a16="http://schemas.microsoft.com/office/drawing/2014/main" val="3481756898"/>
                  </a:ext>
                </a:extLst>
              </a:tr>
              <a:tr h="370840">
                <a:tc>
                  <a:txBody>
                    <a:bodyPr/>
                    <a:lstStyle/>
                    <a:p>
                      <a:pPr algn="r"/>
                      <a:r>
                        <a:rPr lang="en-GB" sz="2400" dirty="0"/>
                        <a:t>Insiderness</a:t>
                      </a:r>
                    </a:p>
                  </a:txBody>
                  <a:tcPr/>
                </a:tc>
                <a:tc>
                  <a:txBody>
                    <a:bodyPr/>
                    <a:lstStyle/>
                    <a:p>
                      <a:r>
                        <a:rPr lang="en-GB" sz="2400" dirty="0"/>
                        <a:t>Objectification</a:t>
                      </a:r>
                    </a:p>
                  </a:txBody>
                  <a:tcPr/>
                </a:tc>
                <a:extLst>
                  <a:ext uri="{0D108BD9-81ED-4DB2-BD59-A6C34878D82A}">
                    <a16:rowId xmlns:a16="http://schemas.microsoft.com/office/drawing/2014/main" val="1811981753"/>
                  </a:ext>
                </a:extLst>
              </a:tr>
              <a:tr h="370840">
                <a:tc>
                  <a:txBody>
                    <a:bodyPr/>
                    <a:lstStyle/>
                    <a:p>
                      <a:pPr algn="r"/>
                      <a:r>
                        <a:rPr lang="en-GB" sz="2400" dirty="0"/>
                        <a:t>Agency</a:t>
                      </a:r>
                    </a:p>
                  </a:txBody>
                  <a:tcPr/>
                </a:tc>
                <a:tc>
                  <a:txBody>
                    <a:bodyPr/>
                    <a:lstStyle/>
                    <a:p>
                      <a:r>
                        <a:rPr lang="en-GB" sz="2400" dirty="0"/>
                        <a:t>Passivity</a:t>
                      </a:r>
                    </a:p>
                  </a:txBody>
                  <a:tcPr/>
                </a:tc>
                <a:extLst>
                  <a:ext uri="{0D108BD9-81ED-4DB2-BD59-A6C34878D82A}">
                    <a16:rowId xmlns:a16="http://schemas.microsoft.com/office/drawing/2014/main" val="1013080683"/>
                  </a:ext>
                </a:extLst>
              </a:tr>
              <a:tr h="370840">
                <a:tc>
                  <a:txBody>
                    <a:bodyPr/>
                    <a:lstStyle/>
                    <a:p>
                      <a:pPr algn="r"/>
                      <a:r>
                        <a:rPr lang="en-GB" sz="2400" dirty="0"/>
                        <a:t>Uniqueness</a:t>
                      </a:r>
                    </a:p>
                  </a:txBody>
                  <a:tcPr/>
                </a:tc>
                <a:tc>
                  <a:txBody>
                    <a:bodyPr/>
                    <a:lstStyle/>
                    <a:p>
                      <a:r>
                        <a:rPr lang="en-GB" sz="2400" dirty="0"/>
                        <a:t>Homogenisation</a:t>
                      </a:r>
                    </a:p>
                  </a:txBody>
                  <a:tcPr/>
                </a:tc>
                <a:extLst>
                  <a:ext uri="{0D108BD9-81ED-4DB2-BD59-A6C34878D82A}">
                    <a16:rowId xmlns:a16="http://schemas.microsoft.com/office/drawing/2014/main" val="1126420446"/>
                  </a:ext>
                </a:extLst>
              </a:tr>
              <a:tr h="370840">
                <a:tc>
                  <a:txBody>
                    <a:bodyPr/>
                    <a:lstStyle/>
                    <a:p>
                      <a:pPr algn="r"/>
                      <a:r>
                        <a:rPr lang="en-GB" sz="2400" dirty="0"/>
                        <a:t>Togetherness</a:t>
                      </a:r>
                    </a:p>
                  </a:txBody>
                  <a:tcPr/>
                </a:tc>
                <a:tc>
                  <a:txBody>
                    <a:bodyPr/>
                    <a:lstStyle/>
                    <a:p>
                      <a:r>
                        <a:rPr lang="en-GB" sz="2400" dirty="0"/>
                        <a:t>Isolation</a:t>
                      </a:r>
                    </a:p>
                  </a:txBody>
                  <a:tcPr/>
                </a:tc>
                <a:extLst>
                  <a:ext uri="{0D108BD9-81ED-4DB2-BD59-A6C34878D82A}">
                    <a16:rowId xmlns:a16="http://schemas.microsoft.com/office/drawing/2014/main" val="3616499890"/>
                  </a:ext>
                </a:extLst>
              </a:tr>
              <a:tr h="370840">
                <a:tc>
                  <a:txBody>
                    <a:bodyPr/>
                    <a:lstStyle/>
                    <a:p>
                      <a:pPr algn="r"/>
                      <a:r>
                        <a:rPr lang="en-GB" sz="2400" dirty="0"/>
                        <a:t>Sense making</a:t>
                      </a:r>
                    </a:p>
                  </a:txBody>
                  <a:tcPr/>
                </a:tc>
                <a:tc>
                  <a:txBody>
                    <a:bodyPr/>
                    <a:lstStyle/>
                    <a:p>
                      <a:r>
                        <a:rPr lang="en-GB" sz="2400" dirty="0"/>
                        <a:t>Loss of meaning</a:t>
                      </a:r>
                    </a:p>
                  </a:txBody>
                  <a:tcPr/>
                </a:tc>
                <a:extLst>
                  <a:ext uri="{0D108BD9-81ED-4DB2-BD59-A6C34878D82A}">
                    <a16:rowId xmlns:a16="http://schemas.microsoft.com/office/drawing/2014/main" val="3195855175"/>
                  </a:ext>
                </a:extLst>
              </a:tr>
              <a:tr h="370840">
                <a:tc>
                  <a:txBody>
                    <a:bodyPr/>
                    <a:lstStyle/>
                    <a:p>
                      <a:pPr algn="r"/>
                      <a:r>
                        <a:rPr lang="en-GB" sz="2400" dirty="0"/>
                        <a:t>Personal journey</a:t>
                      </a:r>
                    </a:p>
                  </a:txBody>
                  <a:tcPr/>
                </a:tc>
                <a:tc>
                  <a:txBody>
                    <a:bodyPr/>
                    <a:lstStyle/>
                    <a:p>
                      <a:r>
                        <a:rPr lang="en-GB" sz="2400" dirty="0"/>
                        <a:t>Loss of personal journey</a:t>
                      </a:r>
                    </a:p>
                  </a:txBody>
                  <a:tcPr/>
                </a:tc>
                <a:extLst>
                  <a:ext uri="{0D108BD9-81ED-4DB2-BD59-A6C34878D82A}">
                    <a16:rowId xmlns:a16="http://schemas.microsoft.com/office/drawing/2014/main" val="1700743535"/>
                  </a:ext>
                </a:extLst>
              </a:tr>
            </a:tbl>
          </a:graphicData>
        </a:graphic>
      </p:graphicFrame>
      <p:sp>
        <p:nvSpPr>
          <p:cNvPr id="6" name="TextBox 5">
            <a:extLst>
              <a:ext uri="{FF2B5EF4-FFF2-40B4-BE49-F238E27FC236}">
                <a16:creationId xmlns:a16="http://schemas.microsoft.com/office/drawing/2014/main" id="{05D17E98-6862-0068-21B6-A1AED07EE032}"/>
              </a:ext>
            </a:extLst>
          </p:cNvPr>
          <p:cNvSpPr txBox="1"/>
          <p:nvPr/>
        </p:nvSpPr>
        <p:spPr>
          <a:xfrm>
            <a:off x="1817884" y="900006"/>
            <a:ext cx="8767180" cy="800219"/>
          </a:xfrm>
          <a:prstGeom prst="rect">
            <a:avLst/>
          </a:prstGeom>
          <a:noFill/>
        </p:spPr>
        <p:txBody>
          <a:bodyPr wrap="square" rtlCol="0">
            <a:spAutoFit/>
          </a:bodyPr>
          <a:lstStyle/>
          <a:p>
            <a:pPr algn="ctr"/>
            <a:r>
              <a:rPr lang="en-GB" sz="4600" b="1" dirty="0"/>
              <a:t>DIMENSIONS OF HUMANISATION</a:t>
            </a:r>
          </a:p>
        </p:txBody>
      </p:sp>
      <p:sp>
        <p:nvSpPr>
          <p:cNvPr id="7" name="TextBox 6">
            <a:extLst>
              <a:ext uri="{FF2B5EF4-FFF2-40B4-BE49-F238E27FC236}">
                <a16:creationId xmlns:a16="http://schemas.microsoft.com/office/drawing/2014/main" id="{4606B357-6287-5CE2-CD9A-68CAB43A7073}"/>
              </a:ext>
            </a:extLst>
          </p:cNvPr>
          <p:cNvSpPr txBox="1"/>
          <p:nvPr/>
        </p:nvSpPr>
        <p:spPr>
          <a:xfrm>
            <a:off x="191068" y="6356215"/>
            <a:ext cx="7219767" cy="369332"/>
          </a:xfrm>
          <a:prstGeom prst="rect">
            <a:avLst/>
          </a:prstGeom>
          <a:noFill/>
        </p:spPr>
        <p:txBody>
          <a:bodyPr wrap="square" rtlCol="0">
            <a:spAutoFit/>
          </a:bodyPr>
          <a:lstStyle/>
          <a:p>
            <a:r>
              <a:rPr lang="en-US" dirty="0" err="1">
                <a:solidFill>
                  <a:schemeClr val="bg1">
                    <a:lumMod val="65000"/>
                  </a:schemeClr>
                </a:solidFill>
                <a:latin typeface="Arial" charset="0"/>
                <a:cs typeface="Arial" charset="0"/>
              </a:rPr>
              <a:t>Todres</a:t>
            </a:r>
            <a:r>
              <a:rPr lang="en-US" dirty="0">
                <a:solidFill>
                  <a:schemeClr val="bg1">
                    <a:lumMod val="65000"/>
                  </a:schemeClr>
                </a:solidFill>
                <a:latin typeface="Arial" charset="0"/>
                <a:cs typeface="Arial" charset="0"/>
              </a:rPr>
              <a:t> et al., 2009</a:t>
            </a:r>
            <a:endParaRPr lang="en-GB" dirty="0"/>
          </a:p>
        </p:txBody>
      </p:sp>
    </p:spTree>
    <p:extLst>
      <p:ext uri="{BB962C8B-B14F-4D97-AF65-F5344CB8AC3E}">
        <p14:creationId xmlns:p14="http://schemas.microsoft.com/office/powerpoint/2010/main" val="3384536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707B3BB-9CE7-FA4B-9784-B68A4CA8A93F}"/>
              </a:ext>
            </a:extLst>
          </p:cNvPr>
          <p:cNvGraphicFramePr>
            <a:graphicFrameLocks noGrp="1"/>
          </p:cNvGraphicFramePr>
          <p:nvPr/>
        </p:nvGraphicFramePr>
        <p:xfrm>
          <a:off x="2137474" y="1580244"/>
          <a:ext cx="8128000" cy="35712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608501215"/>
                    </a:ext>
                  </a:extLst>
                </a:gridCol>
                <a:gridCol w="4064000">
                  <a:extLst>
                    <a:ext uri="{9D8B030D-6E8A-4147-A177-3AD203B41FA5}">
                      <a16:colId xmlns:a16="http://schemas.microsoft.com/office/drawing/2014/main" val="3666295964"/>
                    </a:ext>
                  </a:extLst>
                </a:gridCol>
              </a:tblGrid>
              <a:tr h="370840">
                <a:tc>
                  <a:txBody>
                    <a:bodyPr/>
                    <a:lstStyle/>
                    <a:p>
                      <a:pPr algn="r"/>
                      <a:r>
                        <a:rPr lang="en-GB" dirty="0"/>
                        <a:t>FORMS OF HUMANISATION</a:t>
                      </a:r>
                    </a:p>
                  </a:txBody>
                  <a:tcPr>
                    <a:solidFill>
                      <a:srgbClr val="7030A0"/>
                    </a:solidFill>
                  </a:tcPr>
                </a:tc>
                <a:tc>
                  <a:txBody>
                    <a:bodyPr/>
                    <a:lstStyle/>
                    <a:p>
                      <a:r>
                        <a:rPr lang="en-GB" dirty="0"/>
                        <a:t>FORMS OF DEHUMANISATION</a:t>
                      </a:r>
                    </a:p>
                  </a:txBody>
                  <a:tcPr>
                    <a:solidFill>
                      <a:srgbClr val="7030A0"/>
                    </a:solidFill>
                  </a:tcPr>
                </a:tc>
                <a:extLst>
                  <a:ext uri="{0D108BD9-81ED-4DB2-BD59-A6C34878D82A}">
                    <a16:rowId xmlns:a16="http://schemas.microsoft.com/office/drawing/2014/main" val="3481756898"/>
                  </a:ext>
                </a:extLst>
              </a:tr>
              <a:tr h="370840">
                <a:tc>
                  <a:txBody>
                    <a:bodyPr/>
                    <a:lstStyle/>
                    <a:p>
                      <a:pPr algn="r"/>
                      <a:r>
                        <a:rPr lang="en-GB" sz="2400" dirty="0"/>
                        <a:t>Insiderness</a:t>
                      </a:r>
                    </a:p>
                  </a:txBody>
                  <a:tcPr/>
                </a:tc>
                <a:tc>
                  <a:txBody>
                    <a:bodyPr/>
                    <a:lstStyle/>
                    <a:p>
                      <a:r>
                        <a:rPr lang="en-GB" sz="2400" dirty="0"/>
                        <a:t>Objectification</a:t>
                      </a:r>
                    </a:p>
                  </a:txBody>
                  <a:tcPr/>
                </a:tc>
                <a:extLst>
                  <a:ext uri="{0D108BD9-81ED-4DB2-BD59-A6C34878D82A}">
                    <a16:rowId xmlns:a16="http://schemas.microsoft.com/office/drawing/2014/main" val="1811981753"/>
                  </a:ext>
                </a:extLst>
              </a:tr>
              <a:tr h="370840">
                <a:tc>
                  <a:txBody>
                    <a:bodyPr/>
                    <a:lstStyle/>
                    <a:p>
                      <a:pPr algn="r"/>
                      <a:r>
                        <a:rPr lang="en-GB" sz="2400" dirty="0"/>
                        <a:t>Agency</a:t>
                      </a:r>
                    </a:p>
                  </a:txBody>
                  <a:tcPr/>
                </a:tc>
                <a:tc>
                  <a:txBody>
                    <a:bodyPr/>
                    <a:lstStyle/>
                    <a:p>
                      <a:r>
                        <a:rPr lang="en-GB" sz="2400" dirty="0"/>
                        <a:t>Passivity</a:t>
                      </a:r>
                    </a:p>
                  </a:txBody>
                  <a:tcPr/>
                </a:tc>
                <a:extLst>
                  <a:ext uri="{0D108BD9-81ED-4DB2-BD59-A6C34878D82A}">
                    <a16:rowId xmlns:a16="http://schemas.microsoft.com/office/drawing/2014/main" val="1013080683"/>
                  </a:ext>
                </a:extLst>
              </a:tr>
              <a:tr h="370840">
                <a:tc>
                  <a:txBody>
                    <a:bodyPr/>
                    <a:lstStyle/>
                    <a:p>
                      <a:pPr algn="r"/>
                      <a:r>
                        <a:rPr lang="en-GB" sz="2400" dirty="0"/>
                        <a:t>Uniqueness</a:t>
                      </a:r>
                    </a:p>
                  </a:txBody>
                  <a:tcPr/>
                </a:tc>
                <a:tc>
                  <a:txBody>
                    <a:bodyPr/>
                    <a:lstStyle/>
                    <a:p>
                      <a:r>
                        <a:rPr lang="en-GB" sz="2400" dirty="0"/>
                        <a:t>Homogenisation</a:t>
                      </a:r>
                    </a:p>
                  </a:txBody>
                  <a:tcPr/>
                </a:tc>
                <a:extLst>
                  <a:ext uri="{0D108BD9-81ED-4DB2-BD59-A6C34878D82A}">
                    <a16:rowId xmlns:a16="http://schemas.microsoft.com/office/drawing/2014/main" val="1126420446"/>
                  </a:ext>
                </a:extLst>
              </a:tr>
              <a:tr h="370840">
                <a:tc>
                  <a:txBody>
                    <a:bodyPr/>
                    <a:lstStyle/>
                    <a:p>
                      <a:pPr algn="r"/>
                      <a:r>
                        <a:rPr lang="en-GB" sz="2400" dirty="0"/>
                        <a:t>Togetherness</a:t>
                      </a:r>
                    </a:p>
                  </a:txBody>
                  <a:tcPr/>
                </a:tc>
                <a:tc>
                  <a:txBody>
                    <a:bodyPr/>
                    <a:lstStyle/>
                    <a:p>
                      <a:r>
                        <a:rPr lang="en-GB" sz="2400" dirty="0"/>
                        <a:t>Isolation</a:t>
                      </a:r>
                    </a:p>
                  </a:txBody>
                  <a:tcPr/>
                </a:tc>
                <a:extLst>
                  <a:ext uri="{0D108BD9-81ED-4DB2-BD59-A6C34878D82A}">
                    <a16:rowId xmlns:a16="http://schemas.microsoft.com/office/drawing/2014/main" val="3616499890"/>
                  </a:ext>
                </a:extLst>
              </a:tr>
              <a:tr h="370840">
                <a:tc>
                  <a:txBody>
                    <a:bodyPr/>
                    <a:lstStyle/>
                    <a:p>
                      <a:pPr algn="r"/>
                      <a:r>
                        <a:rPr lang="en-GB" sz="2400" dirty="0"/>
                        <a:t>Sense making</a:t>
                      </a:r>
                    </a:p>
                  </a:txBody>
                  <a:tcPr/>
                </a:tc>
                <a:tc>
                  <a:txBody>
                    <a:bodyPr/>
                    <a:lstStyle/>
                    <a:p>
                      <a:r>
                        <a:rPr lang="en-GB" sz="2400" dirty="0"/>
                        <a:t>Loss of meaning</a:t>
                      </a:r>
                    </a:p>
                  </a:txBody>
                  <a:tcPr/>
                </a:tc>
                <a:extLst>
                  <a:ext uri="{0D108BD9-81ED-4DB2-BD59-A6C34878D82A}">
                    <a16:rowId xmlns:a16="http://schemas.microsoft.com/office/drawing/2014/main" val="3195855175"/>
                  </a:ext>
                </a:extLst>
              </a:tr>
              <a:tr h="370840">
                <a:tc>
                  <a:txBody>
                    <a:bodyPr/>
                    <a:lstStyle/>
                    <a:p>
                      <a:pPr algn="r"/>
                      <a:r>
                        <a:rPr lang="en-GB" sz="2400" dirty="0"/>
                        <a:t>Personal journey</a:t>
                      </a:r>
                    </a:p>
                  </a:txBody>
                  <a:tcPr/>
                </a:tc>
                <a:tc>
                  <a:txBody>
                    <a:bodyPr/>
                    <a:lstStyle/>
                    <a:p>
                      <a:r>
                        <a:rPr lang="en-GB" sz="2400" dirty="0"/>
                        <a:t>Loss of personal journey</a:t>
                      </a:r>
                    </a:p>
                  </a:txBody>
                  <a:tcPr/>
                </a:tc>
                <a:extLst>
                  <a:ext uri="{0D108BD9-81ED-4DB2-BD59-A6C34878D82A}">
                    <a16:rowId xmlns:a16="http://schemas.microsoft.com/office/drawing/2014/main" val="1700743535"/>
                  </a:ext>
                </a:extLst>
              </a:tr>
              <a:tr h="370840">
                <a:tc>
                  <a:txBody>
                    <a:bodyPr/>
                    <a:lstStyle/>
                    <a:p>
                      <a:pPr algn="r"/>
                      <a:r>
                        <a:rPr lang="en-GB" sz="2400" dirty="0"/>
                        <a:t>Sense of place</a:t>
                      </a:r>
                    </a:p>
                  </a:txBody>
                  <a:tcPr/>
                </a:tc>
                <a:tc>
                  <a:txBody>
                    <a:bodyPr/>
                    <a:lstStyle/>
                    <a:p>
                      <a:r>
                        <a:rPr lang="en-GB" sz="2400" dirty="0"/>
                        <a:t>Dislocation</a:t>
                      </a:r>
                    </a:p>
                  </a:txBody>
                  <a:tcPr/>
                </a:tc>
                <a:extLst>
                  <a:ext uri="{0D108BD9-81ED-4DB2-BD59-A6C34878D82A}">
                    <a16:rowId xmlns:a16="http://schemas.microsoft.com/office/drawing/2014/main" val="849741918"/>
                  </a:ext>
                </a:extLst>
              </a:tr>
            </a:tbl>
          </a:graphicData>
        </a:graphic>
      </p:graphicFrame>
      <p:sp>
        <p:nvSpPr>
          <p:cNvPr id="6" name="TextBox 5">
            <a:extLst>
              <a:ext uri="{FF2B5EF4-FFF2-40B4-BE49-F238E27FC236}">
                <a16:creationId xmlns:a16="http://schemas.microsoft.com/office/drawing/2014/main" id="{05D17E98-6862-0068-21B6-A1AED07EE032}"/>
              </a:ext>
            </a:extLst>
          </p:cNvPr>
          <p:cNvSpPr txBox="1"/>
          <p:nvPr/>
        </p:nvSpPr>
        <p:spPr>
          <a:xfrm>
            <a:off x="1817884" y="900006"/>
            <a:ext cx="8767180" cy="800219"/>
          </a:xfrm>
          <a:prstGeom prst="rect">
            <a:avLst/>
          </a:prstGeom>
          <a:noFill/>
        </p:spPr>
        <p:txBody>
          <a:bodyPr wrap="square" rtlCol="0">
            <a:spAutoFit/>
          </a:bodyPr>
          <a:lstStyle/>
          <a:p>
            <a:pPr algn="ctr"/>
            <a:r>
              <a:rPr lang="en-GB" sz="4600" b="1" dirty="0"/>
              <a:t>DIMENSIONS OF HUMANISATION</a:t>
            </a:r>
          </a:p>
        </p:txBody>
      </p:sp>
      <p:sp>
        <p:nvSpPr>
          <p:cNvPr id="7" name="TextBox 6">
            <a:extLst>
              <a:ext uri="{FF2B5EF4-FFF2-40B4-BE49-F238E27FC236}">
                <a16:creationId xmlns:a16="http://schemas.microsoft.com/office/drawing/2014/main" id="{4606B357-6287-5CE2-CD9A-68CAB43A7073}"/>
              </a:ext>
            </a:extLst>
          </p:cNvPr>
          <p:cNvSpPr txBox="1"/>
          <p:nvPr/>
        </p:nvSpPr>
        <p:spPr>
          <a:xfrm>
            <a:off x="191068" y="6356215"/>
            <a:ext cx="7219767" cy="369332"/>
          </a:xfrm>
          <a:prstGeom prst="rect">
            <a:avLst/>
          </a:prstGeom>
          <a:noFill/>
        </p:spPr>
        <p:txBody>
          <a:bodyPr wrap="square" rtlCol="0">
            <a:spAutoFit/>
          </a:bodyPr>
          <a:lstStyle/>
          <a:p>
            <a:r>
              <a:rPr lang="en-US" dirty="0" err="1">
                <a:solidFill>
                  <a:schemeClr val="bg1">
                    <a:lumMod val="65000"/>
                  </a:schemeClr>
                </a:solidFill>
                <a:latin typeface="Arial" charset="0"/>
                <a:cs typeface="Arial" charset="0"/>
              </a:rPr>
              <a:t>Todres</a:t>
            </a:r>
            <a:r>
              <a:rPr lang="en-US" dirty="0">
                <a:solidFill>
                  <a:schemeClr val="bg1">
                    <a:lumMod val="65000"/>
                  </a:schemeClr>
                </a:solidFill>
                <a:latin typeface="Arial" charset="0"/>
                <a:cs typeface="Arial" charset="0"/>
              </a:rPr>
              <a:t> et al., 2009</a:t>
            </a:r>
            <a:endParaRPr lang="en-GB" dirty="0"/>
          </a:p>
        </p:txBody>
      </p:sp>
    </p:spTree>
    <p:extLst>
      <p:ext uri="{BB962C8B-B14F-4D97-AF65-F5344CB8AC3E}">
        <p14:creationId xmlns:p14="http://schemas.microsoft.com/office/powerpoint/2010/main" val="1721180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7440F1B-1507-0135-B9B3-7F998F977690}"/>
              </a:ext>
            </a:extLst>
          </p:cNvPr>
          <p:cNvSpPr txBox="1"/>
          <p:nvPr/>
        </p:nvSpPr>
        <p:spPr>
          <a:xfrm>
            <a:off x="4057702" y="-475111"/>
            <a:ext cx="3331780" cy="6447919"/>
          </a:xfrm>
          <a:prstGeom prst="rect">
            <a:avLst/>
          </a:prstGeom>
          <a:noFill/>
        </p:spPr>
        <p:txBody>
          <a:bodyPr wrap="square" rtlCol="0">
            <a:spAutoFit/>
          </a:bodyPr>
          <a:lstStyle/>
          <a:p>
            <a:pPr algn="ctr"/>
            <a:r>
              <a:rPr lang="en-GB" sz="41300" b="1" dirty="0">
                <a:solidFill>
                  <a:srgbClr val="7030A0"/>
                </a:solidFill>
                <a:effectLst>
                  <a:outerShdw blurRad="38100" dist="38100" dir="2700000" algn="tl">
                    <a:srgbClr val="000000">
                      <a:alpha val="43137"/>
                    </a:srgbClr>
                  </a:outerShdw>
                </a:effectLst>
              </a:rPr>
              <a:t>E</a:t>
            </a:r>
          </a:p>
        </p:txBody>
      </p:sp>
      <p:sp>
        <p:nvSpPr>
          <p:cNvPr id="11" name="TextBox 10">
            <a:extLst>
              <a:ext uri="{FF2B5EF4-FFF2-40B4-BE49-F238E27FC236}">
                <a16:creationId xmlns:a16="http://schemas.microsoft.com/office/drawing/2014/main" id="{6441772D-B187-C2D4-313F-EF2DDE82E2AC}"/>
              </a:ext>
            </a:extLst>
          </p:cNvPr>
          <p:cNvSpPr txBox="1"/>
          <p:nvPr/>
        </p:nvSpPr>
        <p:spPr>
          <a:xfrm>
            <a:off x="7505457" y="-475112"/>
            <a:ext cx="3331780" cy="6447919"/>
          </a:xfrm>
          <a:prstGeom prst="rect">
            <a:avLst/>
          </a:prstGeom>
          <a:noFill/>
        </p:spPr>
        <p:txBody>
          <a:bodyPr wrap="square" rtlCol="0">
            <a:spAutoFit/>
          </a:bodyPr>
          <a:lstStyle/>
          <a:p>
            <a:pPr algn="ctr"/>
            <a:r>
              <a:rPr lang="en-GB" sz="41300" b="1" dirty="0">
                <a:solidFill>
                  <a:srgbClr val="7030A0"/>
                </a:solidFill>
                <a:effectLst>
                  <a:outerShdw blurRad="38100" dist="38100" dir="2700000" algn="tl">
                    <a:srgbClr val="000000">
                      <a:alpha val="43137"/>
                    </a:srgbClr>
                  </a:outerShdw>
                </a:effectLst>
              </a:rPr>
              <a:t>E</a:t>
            </a:r>
          </a:p>
        </p:txBody>
      </p:sp>
      <p:sp>
        <p:nvSpPr>
          <p:cNvPr id="9" name="TextBox 8">
            <a:extLst>
              <a:ext uri="{FF2B5EF4-FFF2-40B4-BE49-F238E27FC236}">
                <a16:creationId xmlns:a16="http://schemas.microsoft.com/office/drawing/2014/main" id="{26666B40-C2D4-2488-FD14-1DB35FCD723B}"/>
              </a:ext>
            </a:extLst>
          </p:cNvPr>
          <p:cNvSpPr txBox="1"/>
          <p:nvPr/>
        </p:nvSpPr>
        <p:spPr>
          <a:xfrm>
            <a:off x="953349" y="-475110"/>
            <a:ext cx="3331780" cy="6447919"/>
          </a:xfrm>
          <a:prstGeom prst="rect">
            <a:avLst/>
          </a:prstGeom>
          <a:noFill/>
        </p:spPr>
        <p:txBody>
          <a:bodyPr wrap="square" rtlCol="0">
            <a:spAutoFit/>
          </a:bodyPr>
          <a:lstStyle/>
          <a:p>
            <a:pPr algn="ctr"/>
            <a:r>
              <a:rPr lang="en-GB" sz="41300" b="1" dirty="0">
                <a:solidFill>
                  <a:srgbClr val="7030A0"/>
                </a:solidFill>
                <a:effectLst>
                  <a:outerShdw blurRad="38100" dist="38100" dir="2700000" algn="tl">
                    <a:srgbClr val="000000">
                      <a:alpha val="43137"/>
                    </a:srgbClr>
                  </a:outerShdw>
                </a:effectLst>
              </a:rPr>
              <a:t>S</a:t>
            </a:r>
          </a:p>
        </p:txBody>
      </p:sp>
      <p:sp>
        <p:nvSpPr>
          <p:cNvPr id="12" name="TextBox 11">
            <a:extLst>
              <a:ext uri="{FF2B5EF4-FFF2-40B4-BE49-F238E27FC236}">
                <a16:creationId xmlns:a16="http://schemas.microsoft.com/office/drawing/2014/main" id="{DD393D88-CAA7-4008-630B-AFA4AE89DFAC}"/>
              </a:ext>
            </a:extLst>
          </p:cNvPr>
          <p:cNvSpPr txBox="1"/>
          <p:nvPr/>
        </p:nvSpPr>
        <p:spPr>
          <a:xfrm>
            <a:off x="1485651" y="4831764"/>
            <a:ext cx="2267176" cy="923330"/>
          </a:xfrm>
          <a:prstGeom prst="rect">
            <a:avLst/>
          </a:prstGeom>
          <a:noFill/>
        </p:spPr>
        <p:txBody>
          <a:bodyPr wrap="square" rtlCol="0">
            <a:spAutoFit/>
          </a:bodyPr>
          <a:lstStyle/>
          <a:p>
            <a:pPr algn="ctr"/>
            <a:r>
              <a:rPr lang="en-GB" sz="5400" b="1" dirty="0"/>
              <a:t>SAFE</a:t>
            </a:r>
          </a:p>
        </p:txBody>
      </p:sp>
      <p:sp>
        <p:nvSpPr>
          <p:cNvPr id="13" name="TextBox 12">
            <a:extLst>
              <a:ext uri="{FF2B5EF4-FFF2-40B4-BE49-F238E27FC236}">
                <a16:creationId xmlns:a16="http://schemas.microsoft.com/office/drawing/2014/main" id="{84B9D7B4-B723-44C9-DF59-9B382E2A3C19}"/>
              </a:ext>
            </a:extLst>
          </p:cNvPr>
          <p:cNvSpPr txBox="1"/>
          <p:nvPr/>
        </p:nvSpPr>
        <p:spPr>
          <a:xfrm>
            <a:off x="4285129" y="4852043"/>
            <a:ext cx="3142108" cy="923330"/>
          </a:xfrm>
          <a:prstGeom prst="rect">
            <a:avLst/>
          </a:prstGeom>
          <a:noFill/>
        </p:spPr>
        <p:txBody>
          <a:bodyPr wrap="square" rtlCol="0">
            <a:spAutoFit/>
          </a:bodyPr>
          <a:lstStyle/>
          <a:p>
            <a:pPr algn="ctr"/>
            <a:r>
              <a:rPr lang="en-GB" sz="5400" b="1" dirty="0"/>
              <a:t>EFFECTIVE</a:t>
            </a:r>
          </a:p>
        </p:txBody>
      </p:sp>
      <p:sp>
        <p:nvSpPr>
          <p:cNvPr id="14" name="TextBox 13">
            <a:extLst>
              <a:ext uri="{FF2B5EF4-FFF2-40B4-BE49-F238E27FC236}">
                <a16:creationId xmlns:a16="http://schemas.microsoft.com/office/drawing/2014/main" id="{33973500-BC5A-556B-A13D-6E677134FCAA}"/>
              </a:ext>
            </a:extLst>
          </p:cNvPr>
          <p:cNvSpPr txBox="1"/>
          <p:nvPr/>
        </p:nvSpPr>
        <p:spPr>
          <a:xfrm>
            <a:off x="7895595" y="4870009"/>
            <a:ext cx="3142108" cy="923330"/>
          </a:xfrm>
          <a:prstGeom prst="rect">
            <a:avLst/>
          </a:prstGeom>
          <a:noFill/>
        </p:spPr>
        <p:txBody>
          <a:bodyPr wrap="square" rtlCol="0">
            <a:spAutoFit/>
          </a:bodyPr>
          <a:lstStyle/>
          <a:p>
            <a:pPr algn="ctr"/>
            <a:r>
              <a:rPr lang="en-GB" sz="5400" b="1" dirty="0"/>
              <a:t>EVIDENCE</a:t>
            </a:r>
          </a:p>
        </p:txBody>
      </p:sp>
      <p:sp>
        <p:nvSpPr>
          <p:cNvPr id="15" name="TextBox 14">
            <a:extLst>
              <a:ext uri="{FF2B5EF4-FFF2-40B4-BE49-F238E27FC236}">
                <a16:creationId xmlns:a16="http://schemas.microsoft.com/office/drawing/2014/main" id="{72D54292-A2B8-3188-3968-B0D782249EAF}"/>
              </a:ext>
            </a:extLst>
          </p:cNvPr>
          <p:cNvSpPr txBox="1"/>
          <p:nvPr/>
        </p:nvSpPr>
        <p:spPr>
          <a:xfrm>
            <a:off x="7906873" y="5511142"/>
            <a:ext cx="3142108" cy="923330"/>
          </a:xfrm>
          <a:prstGeom prst="rect">
            <a:avLst/>
          </a:prstGeom>
          <a:noFill/>
        </p:spPr>
        <p:txBody>
          <a:bodyPr wrap="square" rtlCol="0">
            <a:spAutoFit/>
          </a:bodyPr>
          <a:lstStyle/>
          <a:p>
            <a:pPr algn="ctr"/>
            <a:r>
              <a:rPr lang="en-GB" sz="5400" b="1" dirty="0"/>
              <a:t>BASED</a:t>
            </a:r>
          </a:p>
        </p:txBody>
      </p:sp>
    </p:spTree>
    <p:extLst>
      <p:ext uri="{BB962C8B-B14F-4D97-AF65-F5344CB8AC3E}">
        <p14:creationId xmlns:p14="http://schemas.microsoft.com/office/powerpoint/2010/main" val="197255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707B3BB-9CE7-FA4B-9784-B68A4CA8A93F}"/>
              </a:ext>
            </a:extLst>
          </p:cNvPr>
          <p:cNvGraphicFramePr>
            <a:graphicFrameLocks noGrp="1"/>
          </p:cNvGraphicFramePr>
          <p:nvPr/>
        </p:nvGraphicFramePr>
        <p:xfrm>
          <a:off x="2137474" y="1580244"/>
          <a:ext cx="8128000" cy="40284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608501215"/>
                    </a:ext>
                  </a:extLst>
                </a:gridCol>
                <a:gridCol w="4064000">
                  <a:extLst>
                    <a:ext uri="{9D8B030D-6E8A-4147-A177-3AD203B41FA5}">
                      <a16:colId xmlns:a16="http://schemas.microsoft.com/office/drawing/2014/main" val="3666295964"/>
                    </a:ext>
                  </a:extLst>
                </a:gridCol>
              </a:tblGrid>
              <a:tr h="370840">
                <a:tc>
                  <a:txBody>
                    <a:bodyPr/>
                    <a:lstStyle/>
                    <a:p>
                      <a:pPr algn="r"/>
                      <a:r>
                        <a:rPr lang="en-GB" dirty="0"/>
                        <a:t>FORMS OF HUMANISATION</a:t>
                      </a:r>
                    </a:p>
                  </a:txBody>
                  <a:tcPr>
                    <a:solidFill>
                      <a:srgbClr val="7030A0"/>
                    </a:solidFill>
                  </a:tcPr>
                </a:tc>
                <a:tc>
                  <a:txBody>
                    <a:bodyPr/>
                    <a:lstStyle/>
                    <a:p>
                      <a:r>
                        <a:rPr lang="en-GB" dirty="0"/>
                        <a:t>FORMS OF DEHUMANISATION</a:t>
                      </a:r>
                    </a:p>
                  </a:txBody>
                  <a:tcPr>
                    <a:solidFill>
                      <a:srgbClr val="7030A0"/>
                    </a:solidFill>
                  </a:tcPr>
                </a:tc>
                <a:extLst>
                  <a:ext uri="{0D108BD9-81ED-4DB2-BD59-A6C34878D82A}">
                    <a16:rowId xmlns:a16="http://schemas.microsoft.com/office/drawing/2014/main" val="3481756898"/>
                  </a:ext>
                </a:extLst>
              </a:tr>
              <a:tr h="370840">
                <a:tc>
                  <a:txBody>
                    <a:bodyPr/>
                    <a:lstStyle/>
                    <a:p>
                      <a:pPr algn="r"/>
                      <a:r>
                        <a:rPr lang="en-GB" sz="2400" dirty="0"/>
                        <a:t>Insiderness</a:t>
                      </a:r>
                    </a:p>
                  </a:txBody>
                  <a:tcPr/>
                </a:tc>
                <a:tc>
                  <a:txBody>
                    <a:bodyPr/>
                    <a:lstStyle/>
                    <a:p>
                      <a:r>
                        <a:rPr lang="en-GB" sz="2400" dirty="0"/>
                        <a:t>Objectification</a:t>
                      </a:r>
                    </a:p>
                  </a:txBody>
                  <a:tcPr/>
                </a:tc>
                <a:extLst>
                  <a:ext uri="{0D108BD9-81ED-4DB2-BD59-A6C34878D82A}">
                    <a16:rowId xmlns:a16="http://schemas.microsoft.com/office/drawing/2014/main" val="1811981753"/>
                  </a:ext>
                </a:extLst>
              </a:tr>
              <a:tr h="370840">
                <a:tc>
                  <a:txBody>
                    <a:bodyPr/>
                    <a:lstStyle/>
                    <a:p>
                      <a:pPr algn="r"/>
                      <a:r>
                        <a:rPr lang="en-GB" sz="2400" dirty="0"/>
                        <a:t>Agency</a:t>
                      </a:r>
                    </a:p>
                  </a:txBody>
                  <a:tcPr/>
                </a:tc>
                <a:tc>
                  <a:txBody>
                    <a:bodyPr/>
                    <a:lstStyle/>
                    <a:p>
                      <a:r>
                        <a:rPr lang="en-GB" sz="2400" dirty="0"/>
                        <a:t>Passivity</a:t>
                      </a:r>
                    </a:p>
                  </a:txBody>
                  <a:tcPr/>
                </a:tc>
                <a:extLst>
                  <a:ext uri="{0D108BD9-81ED-4DB2-BD59-A6C34878D82A}">
                    <a16:rowId xmlns:a16="http://schemas.microsoft.com/office/drawing/2014/main" val="1013080683"/>
                  </a:ext>
                </a:extLst>
              </a:tr>
              <a:tr h="370840">
                <a:tc>
                  <a:txBody>
                    <a:bodyPr/>
                    <a:lstStyle/>
                    <a:p>
                      <a:pPr algn="r"/>
                      <a:r>
                        <a:rPr lang="en-GB" sz="2400" dirty="0"/>
                        <a:t>Uniqueness</a:t>
                      </a:r>
                    </a:p>
                  </a:txBody>
                  <a:tcPr/>
                </a:tc>
                <a:tc>
                  <a:txBody>
                    <a:bodyPr/>
                    <a:lstStyle/>
                    <a:p>
                      <a:r>
                        <a:rPr lang="en-GB" sz="2400" dirty="0"/>
                        <a:t>Homogenisation</a:t>
                      </a:r>
                    </a:p>
                  </a:txBody>
                  <a:tcPr/>
                </a:tc>
                <a:extLst>
                  <a:ext uri="{0D108BD9-81ED-4DB2-BD59-A6C34878D82A}">
                    <a16:rowId xmlns:a16="http://schemas.microsoft.com/office/drawing/2014/main" val="1126420446"/>
                  </a:ext>
                </a:extLst>
              </a:tr>
              <a:tr h="370840">
                <a:tc>
                  <a:txBody>
                    <a:bodyPr/>
                    <a:lstStyle/>
                    <a:p>
                      <a:pPr algn="r"/>
                      <a:r>
                        <a:rPr lang="en-GB" sz="2400" dirty="0"/>
                        <a:t>Togetherness</a:t>
                      </a:r>
                    </a:p>
                  </a:txBody>
                  <a:tcPr/>
                </a:tc>
                <a:tc>
                  <a:txBody>
                    <a:bodyPr/>
                    <a:lstStyle/>
                    <a:p>
                      <a:r>
                        <a:rPr lang="en-GB" sz="2400" dirty="0"/>
                        <a:t>Isolation</a:t>
                      </a:r>
                    </a:p>
                  </a:txBody>
                  <a:tcPr/>
                </a:tc>
                <a:extLst>
                  <a:ext uri="{0D108BD9-81ED-4DB2-BD59-A6C34878D82A}">
                    <a16:rowId xmlns:a16="http://schemas.microsoft.com/office/drawing/2014/main" val="3616499890"/>
                  </a:ext>
                </a:extLst>
              </a:tr>
              <a:tr h="370840">
                <a:tc>
                  <a:txBody>
                    <a:bodyPr/>
                    <a:lstStyle/>
                    <a:p>
                      <a:pPr algn="r"/>
                      <a:r>
                        <a:rPr lang="en-GB" sz="2400" dirty="0"/>
                        <a:t>Sense making</a:t>
                      </a:r>
                    </a:p>
                  </a:txBody>
                  <a:tcPr/>
                </a:tc>
                <a:tc>
                  <a:txBody>
                    <a:bodyPr/>
                    <a:lstStyle/>
                    <a:p>
                      <a:r>
                        <a:rPr lang="en-GB" sz="2400" dirty="0"/>
                        <a:t>Loss of meaning</a:t>
                      </a:r>
                    </a:p>
                  </a:txBody>
                  <a:tcPr/>
                </a:tc>
                <a:extLst>
                  <a:ext uri="{0D108BD9-81ED-4DB2-BD59-A6C34878D82A}">
                    <a16:rowId xmlns:a16="http://schemas.microsoft.com/office/drawing/2014/main" val="3195855175"/>
                  </a:ext>
                </a:extLst>
              </a:tr>
              <a:tr h="370840">
                <a:tc>
                  <a:txBody>
                    <a:bodyPr/>
                    <a:lstStyle/>
                    <a:p>
                      <a:pPr algn="r"/>
                      <a:r>
                        <a:rPr lang="en-GB" sz="2400" dirty="0"/>
                        <a:t>Personal journey</a:t>
                      </a:r>
                    </a:p>
                  </a:txBody>
                  <a:tcPr/>
                </a:tc>
                <a:tc>
                  <a:txBody>
                    <a:bodyPr/>
                    <a:lstStyle/>
                    <a:p>
                      <a:r>
                        <a:rPr lang="en-GB" sz="2400" dirty="0"/>
                        <a:t>Loss of personal journey</a:t>
                      </a:r>
                    </a:p>
                  </a:txBody>
                  <a:tcPr/>
                </a:tc>
                <a:extLst>
                  <a:ext uri="{0D108BD9-81ED-4DB2-BD59-A6C34878D82A}">
                    <a16:rowId xmlns:a16="http://schemas.microsoft.com/office/drawing/2014/main" val="1700743535"/>
                  </a:ext>
                </a:extLst>
              </a:tr>
              <a:tr h="370840">
                <a:tc>
                  <a:txBody>
                    <a:bodyPr/>
                    <a:lstStyle/>
                    <a:p>
                      <a:pPr algn="r"/>
                      <a:r>
                        <a:rPr lang="en-GB" sz="2400" dirty="0"/>
                        <a:t>Sense of place</a:t>
                      </a:r>
                    </a:p>
                  </a:txBody>
                  <a:tcPr/>
                </a:tc>
                <a:tc>
                  <a:txBody>
                    <a:bodyPr/>
                    <a:lstStyle/>
                    <a:p>
                      <a:r>
                        <a:rPr lang="en-GB" sz="2400" dirty="0"/>
                        <a:t>Dislocation</a:t>
                      </a:r>
                    </a:p>
                  </a:txBody>
                  <a:tcPr/>
                </a:tc>
                <a:extLst>
                  <a:ext uri="{0D108BD9-81ED-4DB2-BD59-A6C34878D82A}">
                    <a16:rowId xmlns:a16="http://schemas.microsoft.com/office/drawing/2014/main" val="849741918"/>
                  </a:ext>
                </a:extLst>
              </a:tr>
              <a:tr h="370840">
                <a:tc>
                  <a:txBody>
                    <a:bodyPr/>
                    <a:lstStyle/>
                    <a:p>
                      <a:pPr algn="r"/>
                      <a:r>
                        <a:rPr lang="en-GB" sz="2400" dirty="0"/>
                        <a:t>Embodiment</a:t>
                      </a:r>
                    </a:p>
                  </a:txBody>
                  <a:tcPr/>
                </a:tc>
                <a:tc>
                  <a:txBody>
                    <a:bodyPr/>
                    <a:lstStyle/>
                    <a:p>
                      <a:r>
                        <a:rPr lang="en-GB" sz="2400" dirty="0"/>
                        <a:t>Reductionism</a:t>
                      </a:r>
                    </a:p>
                  </a:txBody>
                  <a:tcPr/>
                </a:tc>
                <a:extLst>
                  <a:ext uri="{0D108BD9-81ED-4DB2-BD59-A6C34878D82A}">
                    <a16:rowId xmlns:a16="http://schemas.microsoft.com/office/drawing/2014/main" val="1470453476"/>
                  </a:ext>
                </a:extLst>
              </a:tr>
            </a:tbl>
          </a:graphicData>
        </a:graphic>
      </p:graphicFrame>
      <p:sp>
        <p:nvSpPr>
          <p:cNvPr id="6" name="TextBox 5">
            <a:extLst>
              <a:ext uri="{FF2B5EF4-FFF2-40B4-BE49-F238E27FC236}">
                <a16:creationId xmlns:a16="http://schemas.microsoft.com/office/drawing/2014/main" id="{05D17E98-6862-0068-21B6-A1AED07EE032}"/>
              </a:ext>
            </a:extLst>
          </p:cNvPr>
          <p:cNvSpPr txBox="1"/>
          <p:nvPr/>
        </p:nvSpPr>
        <p:spPr>
          <a:xfrm>
            <a:off x="1817884" y="900006"/>
            <a:ext cx="8767180" cy="800219"/>
          </a:xfrm>
          <a:prstGeom prst="rect">
            <a:avLst/>
          </a:prstGeom>
          <a:noFill/>
        </p:spPr>
        <p:txBody>
          <a:bodyPr wrap="square" rtlCol="0">
            <a:spAutoFit/>
          </a:bodyPr>
          <a:lstStyle/>
          <a:p>
            <a:pPr algn="ctr"/>
            <a:r>
              <a:rPr lang="en-GB" sz="4600" b="1" dirty="0"/>
              <a:t>DIMENSIONS OF HUMANISATION</a:t>
            </a:r>
          </a:p>
        </p:txBody>
      </p:sp>
      <p:sp>
        <p:nvSpPr>
          <p:cNvPr id="7" name="TextBox 6">
            <a:extLst>
              <a:ext uri="{FF2B5EF4-FFF2-40B4-BE49-F238E27FC236}">
                <a16:creationId xmlns:a16="http://schemas.microsoft.com/office/drawing/2014/main" id="{4606B357-6287-5CE2-CD9A-68CAB43A7073}"/>
              </a:ext>
            </a:extLst>
          </p:cNvPr>
          <p:cNvSpPr txBox="1"/>
          <p:nvPr/>
        </p:nvSpPr>
        <p:spPr>
          <a:xfrm>
            <a:off x="191068" y="6356215"/>
            <a:ext cx="7219767" cy="369332"/>
          </a:xfrm>
          <a:prstGeom prst="rect">
            <a:avLst/>
          </a:prstGeom>
          <a:noFill/>
        </p:spPr>
        <p:txBody>
          <a:bodyPr wrap="square" rtlCol="0">
            <a:spAutoFit/>
          </a:bodyPr>
          <a:lstStyle/>
          <a:p>
            <a:r>
              <a:rPr lang="en-US" dirty="0" err="1">
                <a:solidFill>
                  <a:schemeClr val="bg1">
                    <a:lumMod val="65000"/>
                  </a:schemeClr>
                </a:solidFill>
                <a:latin typeface="Arial" charset="0"/>
                <a:cs typeface="Arial" charset="0"/>
              </a:rPr>
              <a:t>Todres</a:t>
            </a:r>
            <a:r>
              <a:rPr lang="en-US" dirty="0">
                <a:solidFill>
                  <a:schemeClr val="bg1">
                    <a:lumMod val="65000"/>
                  </a:schemeClr>
                </a:solidFill>
                <a:latin typeface="Arial" charset="0"/>
                <a:cs typeface="Arial" charset="0"/>
              </a:rPr>
              <a:t> et al., 2009</a:t>
            </a:r>
            <a:endParaRPr lang="en-GB" dirty="0"/>
          </a:p>
        </p:txBody>
      </p:sp>
    </p:spTree>
    <p:extLst>
      <p:ext uri="{BB962C8B-B14F-4D97-AF65-F5344CB8AC3E}">
        <p14:creationId xmlns:p14="http://schemas.microsoft.com/office/powerpoint/2010/main" val="3124658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1D1A65-BB3C-A498-C43E-B70267C6354E}"/>
              </a:ext>
            </a:extLst>
          </p:cNvPr>
          <p:cNvSpPr/>
          <p:nvPr/>
        </p:nvSpPr>
        <p:spPr>
          <a:xfrm>
            <a:off x="324091" y="0"/>
            <a:ext cx="2615879"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A4D1BF0-5AD5-FB82-51A8-C1DECDA8EEAF}"/>
              </a:ext>
            </a:extLst>
          </p:cNvPr>
          <p:cNvSpPr txBox="1"/>
          <p:nvPr/>
        </p:nvSpPr>
        <p:spPr>
          <a:xfrm>
            <a:off x="3599727" y="2290564"/>
            <a:ext cx="7129087" cy="830997"/>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Recognises the complexity of </a:t>
            </a:r>
            <a:r>
              <a:rPr lang="en-GB" sz="2400" b="1" dirty="0">
                <a:latin typeface="Calibri" panose="020F0502020204030204" pitchFamily="34" charset="0"/>
                <a:cs typeface="Calibri" panose="020F0502020204030204" pitchFamily="34" charset="0"/>
              </a:rPr>
              <a:t>personal, social &amp; psychological </a:t>
            </a:r>
            <a:r>
              <a:rPr lang="en-GB" sz="2400" dirty="0">
                <a:latin typeface="Calibri" panose="020F0502020204030204" pitchFamily="34" charset="0"/>
                <a:cs typeface="Calibri" panose="020F0502020204030204" pitchFamily="34" charset="0"/>
              </a:rPr>
              <a:t>relationships between people</a:t>
            </a:r>
          </a:p>
        </p:txBody>
      </p:sp>
      <p:sp>
        <p:nvSpPr>
          <p:cNvPr id="6" name="TextBox 5">
            <a:extLst>
              <a:ext uri="{FF2B5EF4-FFF2-40B4-BE49-F238E27FC236}">
                <a16:creationId xmlns:a16="http://schemas.microsoft.com/office/drawing/2014/main" id="{ADA060CF-663A-B290-1296-5C2573D5D152}"/>
              </a:ext>
            </a:extLst>
          </p:cNvPr>
          <p:cNvSpPr txBox="1"/>
          <p:nvPr/>
        </p:nvSpPr>
        <p:spPr>
          <a:xfrm>
            <a:off x="3599727" y="3429000"/>
            <a:ext cx="7847635" cy="830997"/>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Acknowledges that the subjective view of each individual is dependent upon their </a:t>
            </a:r>
            <a:r>
              <a:rPr lang="en-GB" sz="2400" b="1" dirty="0">
                <a:latin typeface="Calibri" panose="020F0502020204030204" pitchFamily="34" charset="0"/>
                <a:cs typeface="Calibri" panose="020F0502020204030204" pitchFamily="34" charset="0"/>
              </a:rPr>
              <a:t>background</a:t>
            </a:r>
            <a:r>
              <a:rPr lang="en-GB" sz="2400" dirty="0">
                <a:latin typeface="Calibri" panose="020F0502020204030204" pitchFamily="34" charset="0"/>
                <a:cs typeface="Calibri" panose="020F0502020204030204" pitchFamily="34" charset="0"/>
              </a:rPr>
              <a:t> and </a:t>
            </a:r>
            <a:r>
              <a:rPr lang="en-GB" sz="2400" b="1" dirty="0">
                <a:latin typeface="Calibri" panose="020F0502020204030204" pitchFamily="34" charset="0"/>
                <a:cs typeface="Calibri" panose="020F0502020204030204" pitchFamily="34" charset="0"/>
              </a:rPr>
              <a:t>experience</a:t>
            </a:r>
          </a:p>
        </p:txBody>
      </p:sp>
      <p:sp>
        <p:nvSpPr>
          <p:cNvPr id="7" name="TextBox 6">
            <a:extLst>
              <a:ext uri="{FF2B5EF4-FFF2-40B4-BE49-F238E27FC236}">
                <a16:creationId xmlns:a16="http://schemas.microsoft.com/office/drawing/2014/main" id="{C2C222CB-195B-EFD9-4417-3D148244E264}"/>
              </a:ext>
            </a:extLst>
          </p:cNvPr>
          <p:cNvSpPr txBox="1"/>
          <p:nvPr/>
        </p:nvSpPr>
        <p:spPr>
          <a:xfrm>
            <a:off x="3599727" y="4588139"/>
            <a:ext cx="7847635" cy="830997"/>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Helps to challenge the </a:t>
            </a:r>
            <a:r>
              <a:rPr lang="en-GB" sz="2400" b="1" dirty="0">
                <a:latin typeface="Calibri" panose="020F0502020204030204" pitchFamily="34" charset="0"/>
                <a:cs typeface="Calibri" panose="020F0502020204030204" pitchFamily="34" charset="0"/>
              </a:rPr>
              <a:t>conception of patients beyond their diagnosis </a:t>
            </a:r>
            <a:r>
              <a:rPr lang="en-GB" sz="2400" dirty="0">
                <a:latin typeface="Calibri" panose="020F0502020204030204" pitchFamily="34" charset="0"/>
                <a:cs typeface="Calibri" panose="020F0502020204030204" pitchFamily="34" charset="0"/>
              </a:rPr>
              <a:t>and defining characteristics</a:t>
            </a:r>
          </a:p>
        </p:txBody>
      </p:sp>
      <p:sp>
        <p:nvSpPr>
          <p:cNvPr id="3" name="TextBox 2">
            <a:extLst>
              <a:ext uri="{FF2B5EF4-FFF2-40B4-BE49-F238E27FC236}">
                <a16:creationId xmlns:a16="http://schemas.microsoft.com/office/drawing/2014/main" id="{3AC52C81-E6CC-1B6A-5AAC-26F5C48E49E3}"/>
              </a:ext>
            </a:extLst>
          </p:cNvPr>
          <p:cNvSpPr txBox="1"/>
          <p:nvPr/>
        </p:nvSpPr>
        <p:spPr>
          <a:xfrm>
            <a:off x="451414" y="219918"/>
            <a:ext cx="2488556" cy="492443"/>
          </a:xfrm>
          <a:prstGeom prst="rect">
            <a:avLst/>
          </a:prstGeom>
          <a:noFill/>
        </p:spPr>
        <p:txBody>
          <a:bodyPr wrap="square" rtlCol="0">
            <a:spAutoFit/>
          </a:bodyPr>
          <a:lstStyle/>
          <a:p>
            <a:r>
              <a:rPr lang="en-GB" sz="2600" b="1" dirty="0">
                <a:solidFill>
                  <a:schemeClr val="bg1">
                    <a:lumMod val="95000"/>
                  </a:schemeClr>
                </a:solidFill>
              </a:rPr>
              <a:t>HUMANISATION</a:t>
            </a:r>
          </a:p>
        </p:txBody>
      </p:sp>
      <p:sp>
        <p:nvSpPr>
          <p:cNvPr id="8" name="TextBox 7">
            <a:extLst>
              <a:ext uri="{FF2B5EF4-FFF2-40B4-BE49-F238E27FC236}">
                <a16:creationId xmlns:a16="http://schemas.microsoft.com/office/drawing/2014/main" id="{06B03A6D-0779-1531-BB81-72AC7F15A0CE}"/>
              </a:ext>
            </a:extLst>
          </p:cNvPr>
          <p:cNvSpPr txBox="1"/>
          <p:nvPr/>
        </p:nvSpPr>
        <p:spPr>
          <a:xfrm>
            <a:off x="451414" y="522922"/>
            <a:ext cx="2488555" cy="538609"/>
          </a:xfrm>
          <a:prstGeom prst="rect">
            <a:avLst/>
          </a:prstGeom>
          <a:noFill/>
        </p:spPr>
        <p:txBody>
          <a:bodyPr wrap="square" rtlCol="0">
            <a:spAutoFit/>
          </a:bodyPr>
          <a:lstStyle/>
          <a:p>
            <a:r>
              <a:rPr lang="en-GB" sz="2900" b="1" dirty="0">
                <a:solidFill>
                  <a:schemeClr val="bg1">
                    <a:lumMod val="95000"/>
                  </a:schemeClr>
                </a:solidFill>
              </a:rPr>
              <a:t>APPROACH TO</a:t>
            </a:r>
          </a:p>
        </p:txBody>
      </p:sp>
      <p:sp>
        <p:nvSpPr>
          <p:cNvPr id="10" name="TextBox 9">
            <a:extLst>
              <a:ext uri="{FF2B5EF4-FFF2-40B4-BE49-F238E27FC236}">
                <a16:creationId xmlns:a16="http://schemas.microsoft.com/office/drawing/2014/main" id="{BFDBFCC9-253A-F9FF-528B-FAC9FE4FFD14}"/>
              </a:ext>
            </a:extLst>
          </p:cNvPr>
          <p:cNvSpPr txBox="1"/>
          <p:nvPr/>
        </p:nvSpPr>
        <p:spPr>
          <a:xfrm>
            <a:off x="387751" y="702815"/>
            <a:ext cx="2488555" cy="1323439"/>
          </a:xfrm>
          <a:prstGeom prst="rect">
            <a:avLst/>
          </a:prstGeom>
          <a:noFill/>
        </p:spPr>
        <p:txBody>
          <a:bodyPr wrap="square" rtlCol="0">
            <a:spAutoFit/>
          </a:bodyPr>
          <a:lstStyle/>
          <a:p>
            <a:r>
              <a:rPr lang="en-GB" sz="8000" b="1" dirty="0">
                <a:solidFill>
                  <a:schemeClr val="bg1">
                    <a:lumMod val="95000"/>
                  </a:schemeClr>
                </a:solidFill>
              </a:rPr>
              <a:t>CARE</a:t>
            </a:r>
          </a:p>
        </p:txBody>
      </p:sp>
    </p:spTree>
    <p:extLst>
      <p:ext uri="{BB962C8B-B14F-4D97-AF65-F5344CB8AC3E}">
        <p14:creationId xmlns:p14="http://schemas.microsoft.com/office/powerpoint/2010/main" val="2971814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Connector 6">
            <a:extLst>
              <a:ext uri="{FF2B5EF4-FFF2-40B4-BE49-F238E27FC236}">
                <a16:creationId xmlns:a16="http://schemas.microsoft.com/office/drawing/2014/main" id="{42A79633-B9B0-8CE4-2E15-E14D176991C7}"/>
              </a:ext>
            </a:extLst>
          </p:cNvPr>
          <p:cNvSpPr/>
          <p:nvPr/>
        </p:nvSpPr>
        <p:spPr>
          <a:xfrm>
            <a:off x="1047467" y="1597923"/>
            <a:ext cx="2729551" cy="2685199"/>
          </a:xfrm>
          <a:prstGeom prst="flowChartConnector">
            <a:avLst/>
          </a:prstGeom>
          <a:solidFill>
            <a:schemeClr val="bg1"/>
          </a:solidFill>
          <a:ln w="698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raphic 15" descr="Chat">
            <a:extLst>
              <a:ext uri="{FF2B5EF4-FFF2-40B4-BE49-F238E27FC236}">
                <a16:creationId xmlns:a16="http://schemas.microsoft.com/office/drawing/2014/main" id="{CE26676B-FC9A-09D3-BBE5-D209E0CA2C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41061" y="2163738"/>
            <a:ext cx="1744639" cy="1744639"/>
          </a:xfrm>
          <a:prstGeom prst="rect">
            <a:avLst/>
          </a:prstGeom>
        </p:spPr>
      </p:pic>
      <p:sp>
        <p:nvSpPr>
          <p:cNvPr id="19" name="TextBox 18">
            <a:extLst>
              <a:ext uri="{FF2B5EF4-FFF2-40B4-BE49-F238E27FC236}">
                <a16:creationId xmlns:a16="http://schemas.microsoft.com/office/drawing/2014/main" id="{4E80134E-6BBA-DF64-7BBE-D2944D51E67F}"/>
              </a:ext>
            </a:extLst>
          </p:cNvPr>
          <p:cNvSpPr txBox="1"/>
          <p:nvPr/>
        </p:nvSpPr>
        <p:spPr>
          <a:xfrm>
            <a:off x="951932" y="4848937"/>
            <a:ext cx="2920619" cy="523220"/>
          </a:xfrm>
          <a:prstGeom prst="rect">
            <a:avLst/>
          </a:prstGeom>
          <a:noFill/>
        </p:spPr>
        <p:txBody>
          <a:bodyPr wrap="square" rtlCol="0">
            <a:spAutoFit/>
          </a:bodyPr>
          <a:lstStyle/>
          <a:p>
            <a:pPr algn="ctr"/>
            <a:r>
              <a:rPr lang="en-GB" sz="2800" b="1" dirty="0"/>
              <a:t>ENGAGEMENT</a:t>
            </a:r>
          </a:p>
        </p:txBody>
      </p:sp>
    </p:spTree>
    <p:extLst>
      <p:ext uri="{BB962C8B-B14F-4D97-AF65-F5344CB8AC3E}">
        <p14:creationId xmlns:p14="http://schemas.microsoft.com/office/powerpoint/2010/main" val="3372160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A7D3F44-52C8-4EF8-A86E-122618408B12}"/>
              </a:ext>
            </a:extLst>
          </p:cNvPr>
          <p:cNvPicPr>
            <a:picLocks noChangeAspect="1"/>
          </p:cNvPicPr>
          <p:nvPr/>
        </p:nvPicPr>
        <p:blipFill>
          <a:blip r:embed="rId2"/>
          <a:stretch>
            <a:fillRect/>
          </a:stretch>
        </p:blipFill>
        <p:spPr>
          <a:xfrm>
            <a:off x="0" y="441272"/>
            <a:ext cx="12192000" cy="1113555"/>
          </a:xfrm>
          <a:prstGeom prst="rect">
            <a:avLst/>
          </a:prstGeom>
          <a:effectLst>
            <a:outerShdw blurRad="50800" dist="38100" dir="5400000" sx="101000" sy="101000" algn="t" rotWithShape="0">
              <a:prstClr val="black">
                <a:alpha val="40000"/>
              </a:prstClr>
            </a:outerShdw>
          </a:effectLst>
        </p:spPr>
      </p:pic>
      <p:sp>
        <p:nvSpPr>
          <p:cNvPr id="10" name="TextBox 9">
            <a:extLst>
              <a:ext uri="{FF2B5EF4-FFF2-40B4-BE49-F238E27FC236}">
                <a16:creationId xmlns:a16="http://schemas.microsoft.com/office/drawing/2014/main" id="{CC8CB65D-5F32-427D-BCC1-F4BC681A4366}"/>
              </a:ext>
            </a:extLst>
          </p:cNvPr>
          <p:cNvSpPr txBox="1"/>
          <p:nvPr/>
        </p:nvSpPr>
        <p:spPr>
          <a:xfrm>
            <a:off x="1889760" y="582552"/>
            <a:ext cx="9621520" cy="830997"/>
          </a:xfrm>
          <a:prstGeom prst="rect">
            <a:avLst/>
          </a:prstGeom>
          <a:noFill/>
        </p:spPr>
        <p:txBody>
          <a:bodyPr wrap="square" rtlCol="0">
            <a:spAutoFit/>
          </a:bodyPr>
          <a:lstStyle/>
          <a:p>
            <a:pPr algn="ctr"/>
            <a:r>
              <a:rPr lang="en-GB" sz="4800" b="1" dirty="0">
                <a:solidFill>
                  <a:schemeClr val="bg1"/>
                </a:solidFill>
              </a:rPr>
              <a:t>www.rainbowdorset.co.uk</a:t>
            </a:r>
          </a:p>
        </p:txBody>
      </p:sp>
      <p:pic>
        <p:nvPicPr>
          <p:cNvPr id="3" name="Picture 2">
            <a:extLst>
              <a:ext uri="{FF2B5EF4-FFF2-40B4-BE49-F238E27FC236}">
                <a16:creationId xmlns:a16="http://schemas.microsoft.com/office/drawing/2014/main" id="{82BE7218-6EA0-4DA9-927C-559C6CA64381}"/>
              </a:ext>
            </a:extLst>
          </p:cNvPr>
          <p:cNvPicPr>
            <a:picLocks noChangeAspect="1"/>
          </p:cNvPicPr>
          <p:nvPr/>
        </p:nvPicPr>
        <p:blipFill rotWithShape="1">
          <a:blip r:embed="rId3"/>
          <a:srcRect l="-1" t="27334" r="50906" b="7666"/>
          <a:stretch/>
        </p:blipFill>
        <p:spPr>
          <a:xfrm>
            <a:off x="179932" y="2025555"/>
            <a:ext cx="11837011" cy="4407799"/>
          </a:xfrm>
          <a:prstGeom prst="rect">
            <a:avLst/>
          </a:prstGeom>
          <a:effectLst>
            <a:outerShdw blurRad="50800" dist="38100" dir="2700000" algn="tl" rotWithShape="0">
              <a:prstClr val="black">
                <a:alpha val="40000"/>
              </a:prstClr>
            </a:outerShdw>
          </a:effectLst>
        </p:spPr>
      </p:pic>
      <p:pic>
        <p:nvPicPr>
          <p:cNvPr id="15362" name="Picture 2" descr="Martin Clark Design and Marketing, Bournemouth, UK.">
            <a:extLst>
              <a:ext uri="{FF2B5EF4-FFF2-40B4-BE49-F238E27FC236}">
                <a16:creationId xmlns:a16="http://schemas.microsoft.com/office/drawing/2014/main" id="{88F5931C-7090-430C-B59A-B3C021D69D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8564" y="5679850"/>
            <a:ext cx="753504" cy="75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594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6F8880-EAB9-4847-94EC-EC1633282D63}"/>
              </a:ext>
            </a:extLst>
          </p:cNvPr>
          <p:cNvPicPr>
            <a:picLocks noChangeAspect="1"/>
          </p:cNvPicPr>
          <p:nvPr/>
        </p:nvPicPr>
        <p:blipFill rotWithShape="1">
          <a:blip r:embed="rId2"/>
          <a:srcRect t="21666" r="50687" b="7667"/>
          <a:stretch/>
        </p:blipFill>
        <p:spPr>
          <a:xfrm>
            <a:off x="80010" y="171450"/>
            <a:ext cx="12024360" cy="6606540"/>
          </a:xfrm>
          <a:prstGeom prst="rect">
            <a:avLst/>
          </a:prstGeom>
        </p:spPr>
      </p:pic>
      <p:sp>
        <p:nvSpPr>
          <p:cNvPr id="5" name="Rectangle 4">
            <a:extLst>
              <a:ext uri="{FF2B5EF4-FFF2-40B4-BE49-F238E27FC236}">
                <a16:creationId xmlns:a16="http://schemas.microsoft.com/office/drawing/2014/main" id="{D879BB14-F124-42DC-B389-5115D84A1EBF}"/>
              </a:ext>
            </a:extLst>
          </p:cNvPr>
          <p:cNvSpPr/>
          <p:nvPr/>
        </p:nvSpPr>
        <p:spPr>
          <a:xfrm>
            <a:off x="2743200" y="80010"/>
            <a:ext cx="6835140" cy="6697980"/>
          </a:xfrm>
          <a:prstGeom prst="rect">
            <a:avLst/>
          </a:prstGeom>
          <a:solidFill>
            <a:schemeClr val="bg1"/>
          </a:solidFill>
          <a:ln>
            <a:no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BD1A904-F738-430E-8556-7A4BDC165102}"/>
              </a:ext>
            </a:extLst>
          </p:cNvPr>
          <p:cNvSpPr txBox="1"/>
          <p:nvPr/>
        </p:nvSpPr>
        <p:spPr>
          <a:xfrm>
            <a:off x="3108960" y="1356509"/>
            <a:ext cx="7132320" cy="4893647"/>
          </a:xfrm>
          <a:prstGeom prst="rect">
            <a:avLst/>
          </a:prstGeom>
          <a:noFill/>
        </p:spPr>
        <p:txBody>
          <a:bodyPr wrap="square" rtlCol="0">
            <a:spAutoFit/>
          </a:bodyPr>
          <a:lstStyle/>
          <a:p>
            <a:pPr marL="285750" indent="-285750">
              <a:buFont typeface="Arial" panose="020B0604020202020204" pitchFamily="34" charset="0"/>
              <a:buChar char="•"/>
            </a:pPr>
            <a:r>
              <a:rPr lang="en-GB" sz="2400" dirty="0"/>
              <a:t>Sexual health information and advice</a:t>
            </a:r>
          </a:p>
          <a:p>
            <a:pPr marL="285750" indent="-285750">
              <a:buFont typeface="Arial" panose="020B0604020202020204" pitchFamily="34" charset="0"/>
              <a:buChar char="•"/>
            </a:pPr>
            <a:r>
              <a:rPr lang="en-GB" sz="2400" dirty="0"/>
              <a:t>General health information</a:t>
            </a:r>
          </a:p>
          <a:p>
            <a:pPr marL="285750" indent="-285750">
              <a:buFont typeface="Arial" panose="020B0604020202020204" pitchFamily="34" charset="0"/>
              <a:buChar char="•"/>
            </a:pPr>
            <a:r>
              <a:rPr lang="en-GB" sz="2400" dirty="0"/>
              <a:t>Health promotion</a:t>
            </a:r>
          </a:p>
          <a:p>
            <a:pPr marL="285750" indent="-285750">
              <a:buFont typeface="Arial" panose="020B0604020202020204" pitchFamily="34" charset="0"/>
              <a:buChar char="•"/>
            </a:pPr>
            <a:r>
              <a:rPr lang="en-GB" sz="2400" dirty="0"/>
              <a:t>Psychological support</a:t>
            </a:r>
          </a:p>
          <a:p>
            <a:pPr marL="285750" indent="-285750">
              <a:buFont typeface="Arial" panose="020B0604020202020204" pitchFamily="34" charset="0"/>
              <a:buChar char="•"/>
            </a:pPr>
            <a:r>
              <a:rPr lang="en-GB" sz="2400" dirty="0"/>
              <a:t>Condoms, dental dams and lube</a:t>
            </a:r>
          </a:p>
          <a:p>
            <a:pPr marL="285750" indent="-285750">
              <a:buFont typeface="Arial" panose="020B0604020202020204" pitchFamily="34" charset="0"/>
              <a:buChar char="•"/>
            </a:pPr>
            <a:r>
              <a:rPr lang="en-GB" sz="2400" dirty="0"/>
              <a:t>PrEP / PEP</a:t>
            </a:r>
          </a:p>
          <a:p>
            <a:pPr marL="285750" indent="-285750">
              <a:buFont typeface="Arial" panose="020B0604020202020204" pitchFamily="34" charset="0"/>
              <a:buChar char="•"/>
            </a:pPr>
            <a:r>
              <a:rPr lang="en-GB" sz="2400" dirty="0"/>
              <a:t>Vaccination programmes</a:t>
            </a:r>
          </a:p>
          <a:p>
            <a:pPr marL="285750" indent="-285750">
              <a:buFont typeface="Arial" panose="020B0604020202020204" pitchFamily="34" charset="0"/>
              <a:buChar char="•"/>
            </a:pPr>
            <a:r>
              <a:rPr lang="en-GB" sz="2400" dirty="0"/>
              <a:t>Testing for Sexually Transmitted Infections (STI’s)</a:t>
            </a:r>
          </a:p>
          <a:p>
            <a:pPr marL="285750" indent="-285750">
              <a:buFont typeface="Arial" panose="020B0604020202020204" pitchFamily="34" charset="0"/>
              <a:buChar char="•"/>
            </a:pPr>
            <a:r>
              <a:rPr lang="en-GB" sz="2400" dirty="0"/>
              <a:t>Advocacy</a:t>
            </a:r>
          </a:p>
          <a:p>
            <a:pPr marL="285750" indent="-285750">
              <a:buFont typeface="Arial" panose="020B0604020202020204" pitchFamily="34" charset="0"/>
              <a:buChar char="•"/>
            </a:pPr>
            <a:r>
              <a:rPr lang="en-GB" sz="2400" dirty="0"/>
              <a:t>Risk reduction</a:t>
            </a:r>
          </a:p>
          <a:p>
            <a:pPr marL="285750" indent="-285750">
              <a:buFont typeface="Arial" panose="020B0604020202020204" pitchFamily="34" charset="0"/>
              <a:buChar char="•"/>
            </a:pPr>
            <a:r>
              <a:rPr lang="en-GB" sz="2400" dirty="0"/>
              <a:t>Coming out support</a:t>
            </a:r>
          </a:p>
          <a:p>
            <a:pPr marL="285750" indent="-285750">
              <a:buFont typeface="Arial" panose="020B0604020202020204" pitchFamily="34" charset="0"/>
              <a:buChar char="•"/>
            </a:pPr>
            <a:r>
              <a:rPr lang="en-GB" sz="2400" dirty="0"/>
              <a:t>Sexuality / GID advice and support</a:t>
            </a:r>
          </a:p>
          <a:p>
            <a:pPr marL="285750" indent="-285750">
              <a:buFont typeface="Arial" panose="020B0604020202020204" pitchFamily="34" charset="0"/>
              <a:buChar char="•"/>
            </a:pPr>
            <a:r>
              <a:rPr lang="en-GB" sz="2400" dirty="0"/>
              <a:t>Teaching and training</a:t>
            </a:r>
          </a:p>
        </p:txBody>
      </p:sp>
      <p:sp>
        <p:nvSpPr>
          <p:cNvPr id="7" name="TextBox 6">
            <a:extLst>
              <a:ext uri="{FF2B5EF4-FFF2-40B4-BE49-F238E27FC236}">
                <a16:creationId xmlns:a16="http://schemas.microsoft.com/office/drawing/2014/main" id="{DAD4A56E-9064-4CCE-8EF2-C99D4BBFCCFD}"/>
              </a:ext>
            </a:extLst>
          </p:cNvPr>
          <p:cNvSpPr txBox="1"/>
          <p:nvPr/>
        </p:nvSpPr>
        <p:spPr>
          <a:xfrm>
            <a:off x="2954018" y="158592"/>
            <a:ext cx="6414772" cy="1107996"/>
          </a:xfrm>
          <a:prstGeom prst="rect">
            <a:avLst/>
          </a:prstGeom>
          <a:noFill/>
        </p:spPr>
        <p:txBody>
          <a:bodyPr wrap="square" rtlCol="0">
            <a:spAutoFit/>
          </a:bodyPr>
          <a:lstStyle/>
          <a:p>
            <a:r>
              <a:rPr lang="en-GB" sz="6600" dirty="0">
                <a:solidFill>
                  <a:srgbClr val="E6007E"/>
                </a:solidFill>
                <a:latin typeface="Cooper Black" panose="0208090404030B020404" pitchFamily="18" charset="0"/>
              </a:rPr>
              <a:t>Our services:</a:t>
            </a:r>
          </a:p>
        </p:txBody>
      </p:sp>
      <p:pic>
        <p:nvPicPr>
          <p:cNvPr id="8" name="Picture 2" descr="Martin Clark Design and Marketing, Bournemouth, UK.">
            <a:extLst>
              <a:ext uri="{FF2B5EF4-FFF2-40B4-BE49-F238E27FC236}">
                <a16:creationId xmlns:a16="http://schemas.microsoft.com/office/drawing/2014/main" id="{D14A5702-3F46-49A7-A569-5B92611404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4274" y="5933046"/>
            <a:ext cx="753504" cy="75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38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Connector 6">
            <a:extLst>
              <a:ext uri="{FF2B5EF4-FFF2-40B4-BE49-F238E27FC236}">
                <a16:creationId xmlns:a16="http://schemas.microsoft.com/office/drawing/2014/main" id="{42A79633-B9B0-8CE4-2E15-E14D176991C7}"/>
              </a:ext>
            </a:extLst>
          </p:cNvPr>
          <p:cNvSpPr/>
          <p:nvPr/>
        </p:nvSpPr>
        <p:spPr>
          <a:xfrm>
            <a:off x="1047467" y="1597923"/>
            <a:ext cx="2729551" cy="2685199"/>
          </a:xfrm>
          <a:prstGeom prst="flowChartConnector">
            <a:avLst/>
          </a:prstGeom>
          <a:solidFill>
            <a:schemeClr val="bg1"/>
          </a:solidFill>
          <a:ln w="698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nnector 10">
            <a:extLst>
              <a:ext uri="{FF2B5EF4-FFF2-40B4-BE49-F238E27FC236}">
                <a16:creationId xmlns:a16="http://schemas.microsoft.com/office/drawing/2014/main" id="{07922963-99C4-5EF0-6E99-4E66CB513CE3}"/>
              </a:ext>
            </a:extLst>
          </p:cNvPr>
          <p:cNvSpPr/>
          <p:nvPr/>
        </p:nvSpPr>
        <p:spPr>
          <a:xfrm>
            <a:off x="4515136" y="1623511"/>
            <a:ext cx="2729551" cy="2685199"/>
          </a:xfrm>
          <a:prstGeom prst="flowChartConnector">
            <a:avLst/>
          </a:prstGeom>
          <a:solidFill>
            <a:schemeClr val="bg1"/>
          </a:solidFill>
          <a:ln w="698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raphic 15" descr="Chat">
            <a:extLst>
              <a:ext uri="{FF2B5EF4-FFF2-40B4-BE49-F238E27FC236}">
                <a16:creationId xmlns:a16="http://schemas.microsoft.com/office/drawing/2014/main" id="{CE26676B-FC9A-09D3-BBE5-D209E0CA2C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41061" y="2163738"/>
            <a:ext cx="1744639" cy="1744639"/>
          </a:xfrm>
          <a:prstGeom prst="rect">
            <a:avLst/>
          </a:prstGeom>
        </p:spPr>
      </p:pic>
      <p:pic>
        <p:nvPicPr>
          <p:cNvPr id="18" name="Graphic 17" descr="Group brainstorm">
            <a:extLst>
              <a:ext uri="{FF2B5EF4-FFF2-40B4-BE49-F238E27FC236}">
                <a16:creationId xmlns:a16="http://schemas.microsoft.com/office/drawing/2014/main" id="{9B2266F3-7DCF-D2B7-A1DE-93C3039B2C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24652" y="2111988"/>
            <a:ext cx="1708245" cy="1708245"/>
          </a:xfrm>
          <a:prstGeom prst="rect">
            <a:avLst/>
          </a:prstGeom>
        </p:spPr>
      </p:pic>
      <p:sp>
        <p:nvSpPr>
          <p:cNvPr id="19" name="TextBox 18">
            <a:extLst>
              <a:ext uri="{FF2B5EF4-FFF2-40B4-BE49-F238E27FC236}">
                <a16:creationId xmlns:a16="http://schemas.microsoft.com/office/drawing/2014/main" id="{4E80134E-6BBA-DF64-7BBE-D2944D51E67F}"/>
              </a:ext>
            </a:extLst>
          </p:cNvPr>
          <p:cNvSpPr txBox="1"/>
          <p:nvPr/>
        </p:nvSpPr>
        <p:spPr>
          <a:xfrm>
            <a:off x="951932" y="4848937"/>
            <a:ext cx="2920619" cy="523220"/>
          </a:xfrm>
          <a:prstGeom prst="rect">
            <a:avLst/>
          </a:prstGeom>
          <a:noFill/>
        </p:spPr>
        <p:txBody>
          <a:bodyPr wrap="square" rtlCol="0">
            <a:spAutoFit/>
          </a:bodyPr>
          <a:lstStyle/>
          <a:p>
            <a:pPr algn="ctr"/>
            <a:r>
              <a:rPr lang="en-GB" sz="2800" b="1" dirty="0"/>
              <a:t>ENGAGEMENT</a:t>
            </a:r>
          </a:p>
        </p:txBody>
      </p:sp>
      <p:sp>
        <p:nvSpPr>
          <p:cNvPr id="20" name="TextBox 19">
            <a:extLst>
              <a:ext uri="{FF2B5EF4-FFF2-40B4-BE49-F238E27FC236}">
                <a16:creationId xmlns:a16="http://schemas.microsoft.com/office/drawing/2014/main" id="{397C235A-8F48-FC59-6E3D-FE4B9C6CA318}"/>
              </a:ext>
            </a:extLst>
          </p:cNvPr>
          <p:cNvSpPr txBox="1"/>
          <p:nvPr/>
        </p:nvSpPr>
        <p:spPr>
          <a:xfrm>
            <a:off x="4515136" y="4848937"/>
            <a:ext cx="2920619" cy="523220"/>
          </a:xfrm>
          <a:prstGeom prst="rect">
            <a:avLst/>
          </a:prstGeom>
          <a:noFill/>
        </p:spPr>
        <p:txBody>
          <a:bodyPr wrap="square" rtlCol="0">
            <a:spAutoFit/>
          </a:bodyPr>
          <a:lstStyle/>
          <a:p>
            <a:pPr algn="ctr"/>
            <a:r>
              <a:rPr lang="en-GB" sz="2800" b="1" dirty="0"/>
              <a:t>DESIGNED</a:t>
            </a:r>
          </a:p>
        </p:txBody>
      </p:sp>
    </p:spTree>
    <p:extLst>
      <p:ext uri="{BB962C8B-B14F-4D97-AF65-F5344CB8AC3E}">
        <p14:creationId xmlns:p14="http://schemas.microsoft.com/office/powerpoint/2010/main" val="2066953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57663-6CE3-4D1C-A25C-8C7C435D1537}"/>
              </a:ext>
            </a:extLst>
          </p:cNvPr>
          <p:cNvPicPr>
            <a:picLocks noChangeAspect="1"/>
          </p:cNvPicPr>
          <p:nvPr/>
        </p:nvPicPr>
        <p:blipFill rotWithShape="1">
          <a:blip r:embed="rId2"/>
          <a:srcRect l="41614" t="23745" r="27055" b="35707"/>
          <a:stretch/>
        </p:blipFill>
        <p:spPr>
          <a:xfrm>
            <a:off x="8015997" y="3518401"/>
            <a:ext cx="3819844" cy="2780778"/>
          </a:xfrm>
          <a:prstGeom prst="rect">
            <a:avLst/>
          </a:prstGeom>
          <a:effectLst>
            <a:outerShdw blurRad="50800" dist="38100" dir="2700000" sx="102000" sy="102000" algn="tl" rotWithShape="0">
              <a:prstClr val="black">
                <a:alpha val="40000"/>
              </a:prstClr>
            </a:outerShdw>
          </a:effectLst>
        </p:spPr>
      </p:pic>
      <p:pic>
        <p:nvPicPr>
          <p:cNvPr id="13" name="Picture 12">
            <a:extLst>
              <a:ext uri="{FF2B5EF4-FFF2-40B4-BE49-F238E27FC236}">
                <a16:creationId xmlns:a16="http://schemas.microsoft.com/office/drawing/2014/main" id="{5DBB5CCD-099C-4EEA-B62B-7B9D3BA39FF3}"/>
              </a:ext>
            </a:extLst>
          </p:cNvPr>
          <p:cNvPicPr>
            <a:picLocks noChangeAspect="1"/>
          </p:cNvPicPr>
          <p:nvPr/>
        </p:nvPicPr>
        <p:blipFill rotWithShape="1">
          <a:blip r:embed="rId3"/>
          <a:srcRect l="42431" t="25023" r="27260" b="37716"/>
          <a:stretch/>
        </p:blipFill>
        <p:spPr>
          <a:xfrm>
            <a:off x="4490017" y="3831862"/>
            <a:ext cx="3695178" cy="2555309"/>
          </a:xfrm>
          <a:prstGeom prst="rect">
            <a:avLst/>
          </a:prstGeom>
          <a:effectLst>
            <a:outerShdw blurRad="50800" dist="38100" dir="2700000" sx="103000" sy="103000" algn="tl" rotWithShape="0">
              <a:prstClr val="black">
                <a:alpha val="40000"/>
              </a:prstClr>
            </a:outerShdw>
          </a:effectLst>
        </p:spPr>
      </p:pic>
      <p:pic>
        <p:nvPicPr>
          <p:cNvPr id="11" name="Picture 10">
            <a:extLst>
              <a:ext uri="{FF2B5EF4-FFF2-40B4-BE49-F238E27FC236}">
                <a16:creationId xmlns:a16="http://schemas.microsoft.com/office/drawing/2014/main" id="{1E93DAFE-1041-487C-B928-22235335307B}"/>
              </a:ext>
            </a:extLst>
          </p:cNvPr>
          <p:cNvPicPr>
            <a:picLocks noChangeAspect="1"/>
          </p:cNvPicPr>
          <p:nvPr/>
        </p:nvPicPr>
        <p:blipFill rotWithShape="1">
          <a:blip r:embed="rId4"/>
          <a:srcRect l="41409" t="23196" r="27260" b="36073"/>
          <a:stretch/>
        </p:blipFill>
        <p:spPr>
          <a:xfrm rot="358199">
            <a:off x="535269" y="3403896"/>
            <a:ext cx="3819844" cy="2793305"/>
          </a:xfrm>
          <a:prstGeom prst="rect">
            <a:avLst/>
          </a:prstGeom>
          <a:effectLst>
            <a:outerShdw blurRad="50800" dist="38100" dir="2700000" sx="102000" sy="102000" algn="tl" rotWithShape="0">
              <a:prstClr val="black">
                <a:alpha val="40000"/>
              </a:prstClr>
            </a:outerShdw>
          </a:effectLst>
        </p:spPr>
      </p:pic>
      <p:pic>
        <p:nvPicPr>
          <p:cNvPr id="9" name="Picture 8">
            <a:extLst>
              <a:ext uri="{FF2B5EF4-FFF2-40B4-BE49-F238E27FC236}">
                <a16:creationId xmlns:a16="http://schemas.microsoft.com/office/drawing/2014/main" id="{383A11B7-3E59-4A38-976D-3B59440642BE}"/>
              </a:ext>
            </a:extLst>
          </p:cNvPr>
          <p:cNvPicPr>
            <a:picLocks noChangeAspect="1"/>
          </p:cNvPicPr>
          <p:nvPr/>
        </p:nvPicPr>
        <p:blipFill rotWithShape="1">
          <a:blip r:embed="rId5"/>
          <a:srcRect l="42226" t="23379" r="27466" b="36255"/>
          <a:stretch/>
        </p:blipFill>
        <p:spPr>
          <a:xfrm rot="420344">
            <a:off x="8171024" y="535135"/>
            <a:ext cx="3695178" cy="2768252"/>
          </a:xfrm>
          <a:prstGeom prst="rect">
            <a:avLst/>
          </a:prstGeom>
          <a:effectLst>
            <a:outerShdw blurRad="50800" dist="38100" dir="2700000" sx="101000" sy="101000" algn="tl" rotWithShape="0">
              <a:prstClr val="black">
                <a:alpha val="40000"/>
              </a:prstClr>
            </a:outerShdw>
          </a:effectLst>
        </p:spPr>
      </p:pic>
      <p:pic>
        <p:nvPicPr>
          <p:cNvPr id="7" name="Picture 6">
            <a:extLst>
              <a:ext uri="{FF2B5EF4-FFF2-40B4-BE49-F238E27FC236}">
                <a16:creationId xmlns:a16="http://schemas.microsoft.com/office/drawing/2014/main" id="{DC393867-3004-4E84-9BFF-02F98BEBD3E0}"/>
              </a:ext>
            </a:extLst>
          </p:cNvPr>
          <p:cNvPicPr>
            <a:picLocks noChangeAspect="1"/>
          </p:cNvPicPr>
          <p:nvPr/>
        </p:nvPicPr>
        <p:blipFill rotWithShape="1">
          <a:blip r:embed="rId6"/>
          <a:srcRect l="39966" t="14611" r="25103" b="39102"/>
          <a:stretch/>
        </p:blipFill>
        <p:spPr>
          <a:xfrm>
            <a:off x="3926345" y="469728"/>
            <a:ext cx="4258850" cy="3174347"/>
          </a:xfrm>
          <a:prstGeom prst="rect">
            <a:avLst/>
          </a:prstGeom>
          <a:effectLst>
            <a:outerShdw blurRad="50800" dist="38100" dir="2700000" sx="102000" sy="102000" algn="tl" rotWithShape="0">
              <a:prstClr val="black">
                <a:alpha val="40000"/>
              </a:prstClr>
            </a:outerShdw>
          </a:effectLst>
        </p:spPr>
      </p:pic>
      <p:pic>
        <p:nvPicPr>
          <p:cNvPr id="5" name="Picture 4">
            <a:extLst>
              <a:ext uri="{FF2B5EF4-FFF2-40B4-BE49-F238E27FC236}">
                <a16:creationId xmlns:a16="http://schemas.microsoft.com/office/drawing/2014/main" id="{CE398236-4934-40E2-A5ED-2C35E933013F}"/>
              </a:ext>
            </a:extLst>
          </p:cNvPr>
          <p:cNvPicPr>
            <a:picLocks noChangeAspect="1"/>
          </p:cNvPicPr>
          <p:nvPr/>
        </p:nvPicPr>
        <p:blipFill rotWithShape="1">
          <a:blip r:embed="rId7"/>
          <a:srcRect l="39966" t="14246" r="25513" b="39726"/>
          <a:stretch/>
        </p:blipFill>
        <p:spPr>
          <a:xfrm rot="21316291">
            <a:off x="276403" y="667507"/>
            <a:ext cx="3608998" cy="2706748"/>
          </a:xfrm>
          <a:prstGeom prst="rect">
            <a:avLst/>
          </a:prstGeom>
          <a:effectLst>
            <a:outerShdw blurRad="50800" dist="38100" dir="2700000" sx="103000" sy="103000" algn="tl" rotWithShape="0">
              <a:prstClr val="black">
                <a:alpha val="40000"/>
              </a:prstClr>
            </a:outerShdw>
          </a:effectLst>
        </p:spPr>
      </p:pic>
    </p:spTree>
    <p:extLst>
      <p:ext uri="{BB962C8B-B14F-4D97-AF65-F5344CB8AC3E}">
        <p14:creationId xmlns:p14="http://schemas.microsoft.com/office/powerpoint/2010/main" val="3903273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Connector 6">
            <a:extLst>
              <a:ext uri="{FF2B5EF4-FFF2-40B4-BE49-F238E27FC236}">
                <a16:creationId xmlns:a16="http://schemas.microsoft.com/office/drawing/2014/main" id="{42A79633-B9B0-8CE4-2E15-E14D176991C7}"/>
              </a:ext>
            </a:extLst>
          </p:cNvPr>
          <p:cNvSpPr/>
          <p:nvPr/>
        </p:nvSpPr>
        <p:spPr>
          <a:xfrm>
            <a:off x="1047467" y="1597923"/>
            <a:ext cx="2729551" cy="2685199"/>
          </a:xfrm>
          <a:prstGeom prst="flowChartConnector">
            <a:avLst/>
          </a:prstGeom>
          <a:solidFill>
            <a:schemeClr val="bg1"/>
          </a:solidFill>
          <a:ln w="698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nnector 10">
            <a:extLst>
              <a:ext uri="{FF2B5EF4-FFF2-40B4-BE49-F238E27FC236}">
                <a16:creationId xmlns:a16="http://schemas.microsoft.com/office/drawing/2014/main" id="{07922963-99C4-5EF0-6E99-4E66CB513CE3}"/>
              </a:ext>
            </a:extLst>
          </p:cNvPr>
          <p:cNvSpPr/>
          <p:nvPr/>
        </p:nvSpPr>
        <p:spPr>
          <a:xfrm>
            <a:off x="4515136" y="1623511"/>
            <a:ext cx="2729551" cy="2685199"/>
          </a:xfrm>
          <a:prstGeom prst="flowChartConnector">
            <a:avLst/>
          </a:prstGeom>
          <a:solidFill>
            <a:schemeClr val="bg1"/>
          </a:solidFill>
          <a:ln w="698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Connector 11">
            <a:extLst>
              <a:ext uri="{FF2B5EF4-FFF2-40B4-BE49-F238E27FC236}">
                <a16:creationId xmlns:a16="http://schemas.microsoft.com/office/drawing/2014/main" id="{7A1FEDE5-3302-865F-1024-37D7C265CCDE}"/>
              </a:ext>
            </a:extLst>
          </p:cNvPr>
          <p:cNvSpPr/>
          <p:nvPr/>
        </p:nvSpPr>
        <p:spPr>
          <a:xfrm>
            <a:off x="7980529" y="1674687"/>
            <a:ext cx="2729551" cy="2685199"/>
          </a:xfrm>
          <a:prstGeom prst="flowChartConnector">
            <a:avLst/>
          </a:prstGeom>
          <a:solidFill>
            <a:schemeClr val="bg1"/>
          </a:solidFill>
          <a:ln w="698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raphic 15" descr="Chat">
            <a:extLst>
              <a:ext uri="{FF2B5EF4-FFF2-40B4-BE49-F238E27FC236}">
                <a16:creationId xmlns:a16="http://schemas.microsoft.com/office/drawing/2014/main" id="{CE26676B-FC9A-09D3-BBE5-D209E0CA2C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41061" y="2163738"/>
            <a:ext cx="1744639" cy="1744639"/>
          </a:xfrm>
          <a:prstGeom prst="rect">
            <a:avLst/>
          </a:prstGeom>
        </p:spPr>
      </p:pic>
      <p:pic>
        <p:nvPicPr>
          <p:cNvPr id="18" name="Graphic 17" descr="Group brainstorm">
            <a:extLst>
              <a:ext uri="{FF2B5EF4-FFF2-40B4-BE49-F238E27FC236}">
                <a16:creationId xmlns:a16="http://schemas.microsoft.com/office/drawing/2014/main" id="{9B2266F3-7DCF-D2B7-A1DE-93C3039B2C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24652" y="2111988"/>
            <a:ext cx="1708245" cy="1708245"/>
          </a:xfrm>
          <a:prstGeom prst="rect">
            <a:avLst/>
          </a:prstGeom>
        </p:spPr>
      </p:pic>
      <p:sp>
        <p:nvSpPr>
          <p:cNvPr id="19" name="TextBox 18">
            <a:extLst>
              <a:ext uri="{FF2B5EF4-FFF2-40B4-BE49-F238E27FC236}">
                <a16:creationId xmlns:a16="http://schemas.microsoft.com/office/drawing/2014/main" id="{4E80134E-6BBA-DF64-7BBE-D2944D51E67F}"/>
              </a:ext>
            </a:extLst>
          </p:cNvPr>
          <p:cNvSpPr txBox="1"/>
          <p:nvPr/>
        </p:nvSpPr>
        <p:spPr>
          <a:xfrm>
            <a:off x="951932" y="4848937"/>
            <a:ext cx="2920619" cy="523220"/>
          </a:xfrm>
          <a:prstGeom prst="rect">
            <a:avLst/>
          </a:prstGeom>
          <a:noFill/>
        </p:spPr>
        <p:txBody>
          <a:bodyPr wrap="square" rtlCol="0">
            <a:spAutoFit/>
          </a:bodyPr>
          <a:lstStyle/>
          <a:p>
            <a:pPr algn="ctr"/>
            <a:r>
              <a:rPr lang="en-GB" sz="2800" b="1" dirty="0"/>
              <a:t>ENGAGEMENT</a:t>
            </a:r>
          </a:p>
        </p:txBody>
      </p:sp>
      <p:sp>
        <p:nvSpPr>
          <p:cNvPr id="20" name="TextBox 19">
            <a:extLst>
              <a:ext uri="{FF2B5EF4-FFF2-40B4-BE49-F238E27FC236}">
                <a16:creationId xmlns:a16="http://schemas.microsoft.com/office/drawing/2014/main" id="{397C235A-8F48-FC59-6E3D-FE4B9C6CA318}"/>
              </a:ext>
            </a:extLst>
          </p:cNvPr>
          <p:cNvSpPr txBox="1"/>
          <p:nvPr/>
        </p:nvSpPr>
        <p:spPr>
          <a:xfrm>
            <a:off x="4515136" y="4848937"/>
            <a:ext cx="2920619" cy="523220"/>
          </a:xfrm>
          <a:prstGeom prst="rect">
            <a:avLst/>
          </a:prstGeom>
          <a:noFill/>
        </p:spPr>
        <p:txBody>
          <a:bodyPr wrap="square" rtlCol="0">
            <a:spAutoFit/>
          </a:bodyPr>
          <a:lstStyle/>
          <a:p>
            <a:pPr algn="ctr"/>
            <a:r>
              <a:rPr lang="en-GB" sz="2800" b="1" dirty="0"/>
              <a:t>DESIGNED</a:t>
            </a:r>
          </a:p>
        </p:txBody>
      </p:sp>
      <p:sp>
        <p:nvSpPr>
          <p:cNvPr id="21" name="TextBox 20">
            <a:extLst>
              <a:ext uri="{FF2B5EF4-FFF2-40B4-BE49-F238E27FC236}">
                <a16:creationId xmlns:a16="http://schemas.microsoft.com/office/drawing/2014/main" id="{E79988D5-58ED-FD5F-A14D-89A36CC58DEC}"/>
              </a:ext>
            </a:extLst>
          </p:cNvPr>
          <p:cNvSpPr txBox="1"/>
          <p:nvPr/>
        </p:nvSpPr>
        <p:spPr>
          <a:xfrm>
            <a:off x="7980529" y="4848937"/>
            <a:ext cx="2920619" cy="523220"/>
          </a:xfrm>
          <a:prstGeom prst="rect">
            <a:avLst/>
          </a:prstGeom>
          <a:noFill/>
        </p:spPr>
        <p:txBody>
          <a:bodyPr wrap="square" rtlCol="0">
            <a:spAutoFit/>
          </a:bodyPr>
          <a:lstStyle/>
          <a:p>
            <a:pPr algn="ctr"/>
            <a:r>
              <a:rPr lang="en-GB" sz="2800" b="1" dirty="0"/>
              <a:t>DELIVERED</a:t>
            </a:r>
          </a:p>
        </p:txBody>
      </p:sp>
      <p:pic>
        <p:nvPicPr>
          <p:cNvPr id="23" name="Graphic 22" descr="Classroom">
            <a:extLst>
              <a:ext uri="{FF2B5EF4-FFF2-40B4-BE49-F238E27FC236}">
                <a16:creationId xmlns:a16="http://schemas.microsoft.com/office/drawing/2014/main" id="{A2D166A1-65B8-7E46-EEAA-0870AC6B39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05966" y="2163164"/>
            <a:ext cx="1710518" cy="1710518"/>
          </a:xfrm>
          <a:prstGeom prst="rect">
            <a:avLst/>
          </a:prstGeom>
        </p:spPr>
      </p:pic>
    </p:spTree>
    <p:extLst>
      <p:ext uri="{BB962C8B-B14F-4D97-AF65-F5344CB8AC3E}">
        <p14:creationId xmlns:p14="http://schemas.microsoft.com/office/powerpoint/2010/main" val="3785930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D254C3-1BDA-4A06-8C9A-E50F0AE1C8D6}"/>
              </a:ext>
            </a:extLst>
          </p:cNvPr>
          <p:cNvSpPr/>
          <p:nvPr/>
        </p:nvSpPr>
        <p:spPr>
          <a:xfrm rot="20444055">
            <a:off x="-937467" y="231547"/>
            <a:ext cx="14083417" cy="62026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3372A3F0-466C-495C-8DF3-B8901C12941C}"/>
              </a:ext>
            </a:extLst>
          </p:cNvPr>
          <p:cNvSpPr/>
          <p:nvPr/>
        </p:nvSpPr>
        <p:spPr>
          <a:xfrm rot="20444055">
            <a:off x="-913171" y="1502504"/>
            <a:ext cx="14095676" cy="3918936"/>
          </a:xfrm>
          <a:prstGeom prst="rect">
            <a:avLst/>
          </a:prstGeom>
          <a:solidFill>
            <a:srgbClr val="E57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F64577E1-2C17-4AED-93CC-04E0DEDF5CB2}"/>
              </a:ext>
            </a:extLst>
          </p:cNvPr>
          <p:cNvSpPr/>
          <p:nvPr/>
        </p:nvSpPr>
        <p:spPr>
          <a:xfrm rot="20444055">
            <a:off x="-927153" y="2728988"/>
            <a:ext cx="14151088" cy="153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ounded Rectangle 8">
            <a:extLst>
              <a:ext uri="{FF2B5EF4-FFF2-40B4-BE49-F238E27FC236}">
                <a16:creationId xmlns:a16="http://schemas.microsoft.com/office/drawing/2014/main" id="{76E63A3B-32F2-4328-BA89-D8BA755D9621}"/>
              </a:ext>
            </a:extLst>
          </p:cNvPr>
          <p:cNvSpPr/>
          <p:nvPr/>
        </p:nvSpPr>
        <p:spPr>
          <a:xfrm rot="282043">
            <a:off x="2640170" y="1486206"/>
            <a:ext cx="7011874" cy="3857152"/>
          </a:xfrm>
          <a:prstGeom prst="roundRect">
            <a:avLst/>
          </a:prstGeom>
          <a:solidFill>
            <a:srgbClr val="7030A0"/>
          </a:solidFill>
          <a:ln>
            <a:solidFill>
              <a:srgbClr val="7030A0"/>
            </a:solidFill>
          </a:ln>
          <a:effectLst>
            <a:outerShdw blurRad="50800" dist="381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a:extLst>
              <a:ext uri="{FF2B5EF4-FFF2-40B4-BE49-F238E27FC236}">
                <a16:creationId xmlns:a16="http://schemas.microsoft.com/office/drawing/2014/main" id="{4F0623DF-5CF2-4AAD-8A0B-815A7D21594F}"/>
              </a:ext>
            </a:extLst>
          </p:cNvPr>
          <p:cNvSpPr/>
          <p:nvPr/>
        </p:nvSpPr>
        <p:spPr>
          <a:xfrm rot="309324">
            <a:off x="2802016" y="2949626"/>
            <a:ext cx="6605471" cy="1807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00" name="TextBox 10">
            <a:extLst>
              <a:ext uri="{FF2B5EF4-FFF2-40B4-BE49-F238E27FC236}">
                <a16:creationId xmlns:a16="http://schemas.microsoft.com/office/drawing/2014/main" id="{07EC5037-7C48-451C-AE73-040C2E3D8539}"/>
              </a:ext>
            </a:extLst>
          </p:cNvPr>
          <p:cNvSpPr txBox="1">
            <a:spLocks noChangeArrowheads="1"/>
          </p:cNvSpPr>
          <p:nvPr/>
        </p:nvSpPr>
        <p:spPr bwMode="auto">
          <a:xfrm rot="282043">
            <a:off x="4971527" y="1458267"/>
            <a:ext cx="266541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6600" b="1" dirty="0">
                <a:solidFill>
                  <a:schemeClr val="bg1"/>
                </a:solidFill>
              </a:rPr>
              <a:t>HELLO </a:t>
            </a:r>
            <a:endParaRPr lang="en-US" altLang="en-US" sz="6600" b="1" dirty="0">
              <a:solidFill>
                <a:schemeClr val="bg1"/>
              </a:solidFill>
            </a:endParaRPr>
          </a:p>
        </p:txBody>
      </p:sp>
      <p:sp>
        <p:nvSpPr>
          <p:cNvPr id="4101" name="TextBox 11">
            <a:extLst>
              <a:ext uri="{FF2B5EF4-FFF2-40B4-BE49-F238E27FC236}">
                <a16:creationId xmlns:a16="http://schemas.microsoft.com/office/drawing/2014/main" id="{3B51B86C-80EC-4B90-B505-E4ECB159F62C}"/>
              </a:ext>
            </a:extLst>
          </p:cNvPr>
          <p:cNvSpPr txBox="1">
            <a:spLocks noChangeArrowheads="1"/>
          </p:cNvSpPr>
          <p:nvPr/>
        </p:nvSpPr>
        <p:spPr bwMode="auto">
          <a:xfrm rot="282043">
            <a:off x="2932931" y="2241007"/>
            <a:ext cx="66810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800" dirty="0">
                <a:solidFill>
                  <a:schemeClr val="bg1"/>
                </a:solidFill>
              </a:rPr>
              <a:t>MY NAME IS</a:t>
            </a:r>
            <a:endParaRPr lang="en-US" altLang="en-US" sz="4800" dirty="0">
              <a:solidFill>
                <a:schemeClr val="bg1"/>
              </a:solidFill>
            </a:endParaRPr>
          </a:p>
        </p:txBody>
      </p:sp>
    </p:spTree>
    <p:custDataLst>
      <p:tags r:id="rId1"/>
    </p:custDataLst>
    <p:extLst>
      <p:ext uri="{BB962C8B-B14F-4D97-AF65-F5344CB8AC3E}">
        <p14:creationId xmlns:p14="http://schemas.microsoft.com/office/powerpoint/2010/main" val="99211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80638E9-7E74-783A-E19E-CCA2C4CE98DF}"/>
              </a:ext>
            </a:extLst>
          </p:cNvPr>
          <p:cNvSpPr/>
          <p:nvPr/>
        </p:nvSpPr>
        <p:spPr>
          <a:xfrm>
            <a:off x="729205" y="1377387"/>
            <a:ext cx="10012101" cy="4606724"/>
          </a:xfrm>
          <a:prstGeom prst="rect">
            <a:avLst/>
          </a:prstGeom>
          <a:noFill/>
          <a:ln w="476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3799E07D-8E51-5AA4-1ECA-60518AAF232C}"/>
              </a:ext>
            </a:extLst>
          </p:cNvPr>
          <p:cNvSpPr/>
          <p:nvPr/>
        </p:nvSpPr>
        <p:spPr>
          <a:xfrm>
            <a:off x="902821" y="1087399"/>
            <a:ext cx="4942394" cy="52014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ECFB7CD6-89DD-B8A0-DEAB-6E8D96DF7CAB}"/>
              </a:ext>
            </a:extLst>
          </p:cNvPr>
          <p:cNvSpPr txBox="1"/>
          <p:nvPr/>
        </p:nvSpPr>
        <p:spPr>
          <a:xfrm>
            <a:off x="925975" y="1138213"/>
            <a:ext cx="6655443" cy="461665"/>
          </a:xfrm>
          <a:prstGeom prst="rect">
            <a:avLst/>
          </a:prstGeom>
          <a:noFill/>
        </p:spPr>
        <p:txBody>
          <a:bodyPr wrap="square" rtlCol="0">
            <a:spAutoFit/>
          </a:bodyPr>
          <a:lstStyle/>
          <a:p>
            <a:r>
              <a:rPr lang="en-GB" sz="2400" b="1" dirty="0">
                <a:solidFill>
                  <a:schemeClr val="bg1"/>
                </a:solidFill>
              </a:rPr>
              <a:t>DURING EACH SESSION STUDENTS:</a:t>
            </a:r>
          </a:p>
        </p:txBody>
      </p:sp>
      <p:sp>
        <p:nvSpPr>
          <p:cNvPr id="6" name="TextBox 5">
            <a:extLst>
              <a:ext uri="{FF2B5EF4-FFF2-40B4-BE49-F238E27FC236}">
                <a16:creationId xmlns:a16="http://schemas.microsoft.com/office/drawing/2014/main" id="{F5F79AFE-6902-BDCF-D1D3-A129F4077397}"/>
              </a:ext>
            </a:extLst>
          </p:cNvPr>
          <p:cNvSpPr txBox="1"/>
          <p:nvPr/>
        </p:nvSpPr>
        <p:spPr>
          <a:xfrm>
            <a:off x="902821" y="1686547"/>
            <a:ext cx="8634716" cy="461665"/>
          </a:xfrm>
          <a:prstGeom prst="rect">
            <a:avLst/>
          </a:prstGeom>
          <a:noFill/>
        </p:spPr>
        <p:txBody>
          <a:bodyPr wrap="square" rtlCol="0">
            <a:spAutoFit/>
          </a:bodyPr>
          <a:lstStyle/>
          <a:p>
            <a:pPr marL="285750" indent="-285750">
              <a:buFont typeface="Arial" panose="020B0604020202020204" pitchFamily="34" charset="0"/>
              <a:buChar char="•"/>
            </a:pPr>
            <a:r>
              <a:rPr lang="en-GB" sz="2400" dirty="0"/>
              <a:t>Were able to formulate their own learning outcomes</a:t>
            </a:r>
          </a:p>
        </p:txBody>
      </p:sp>
      <p:sp>
        <p:nvSpPr>
          <p:cNvPr id="7" name="TextBox 6">
            <a:extLst>
              <a:ext uri="{FF2B5EF4-FFF2-40B4-BE49-F238E27FC236}">
                <a16:creationId xmlns:a16="http://schemas.microsoft.com/office/drawing/2014/main" id="{70A5BC5A-D47F-9C5F-E639-0A5D5D2C720A}"/>
              </a:ext>
            </a:extLst>
          </p:cNvPr>
          <p:cNvSpPr txBox="1"/>
          <p:nvPr/>
        </p:nvSpPr>
        <p:spPr>
          <a:xfrm>
            <a:off x="902821" y="2214416"/>
            <a:ext cx="8854635"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a:t>Reflect on previous experiences / apprehensions of working with people from trans communities</a:t>
            </a:r>
          </a:p>
        </p:txBody>
      </p:sp>
      <p:sp>
        <p:nvSpPr>
          <p:cNvPr id="8" name="TextBox 7">
            <a:extLst>
              <a:ext uri="{FF2B5EF4-FFF2-40B4-BE49-F238E27FC236}">
                <a16:creationId xmlns:a16="http://schemas.microsoft.com/office/drawing/2014/main" id="{EFA30521-81C2-E3CA-4B5D-EAD5CAB9A64A}"/>
              </a:ext>
            </a:extLst>
          </p:cNvPr>
          <p:cNvSpPr txBox="1"/>
          <p:nvPr/>
        </p:nvSpPr>
        <p:spPr>
          <a:xfrm>
            <a:off x="902821" y="3132082"/>
            <a:ext cx="7477249" cy="461665"/>
          </a:xfrm>
          <a:prstGeom prst="rect">
            <a:avLst/>
          </a:prstGeom>
          <a:noFill/>
        </p:spPr>
        <p:txBody>
          <a:bodyPr wrap="square" rtlCol="0">
            <a:spAutoFit/>
          </a:bodyPr>
          <a:lstStyle/>
          <a:p>
            <a:pPr marL="285750" indent="-285750">
              <a:buFont typeface="Arial" panose="020B0604020202020204" pitchFamily="34" charset="0"/>
              <a:buChar char="•"/>
            </a:pPr>
            <a:r>
              <a:rPr lang="en-GB" sz="2400" dirty="0"/>
              <a:t>Learn about the range of gender identities</a:t>
            </a:r>
          </a:p>
        </p:txBody>
      </p:sp>
      <p:sp>
        <p:nvSpPr>
          <p:cNvPr id="9" name="TextBox 8">
            <a:extLst>
              <a:ext uri="{FF2B5EF4-FFF2-40B4-BE49-F238E27FC236}">
                <a16:creationId xmlns:a16="http://schemas.microsoft.com/office/drawing/2014/main" id="{512F7833-61DB-7303-36F0-A2B65CD1F8D8}"/>
              </a:ext>
            </a:extLst>
          </p:cNvPr>
          <p:cNvSpPr txBox="1"/>
          <p:nvPr/>
        </p:nvSpPr>
        <p:spPr>
          <a:xfrm>
            <a:off x="902821" y="3680416"/>
            <a:ext cx="8484247" cy="461665"/>
          </a:xfrm>
          <a:prstGeom prst="rect">
            <a:avLst/>
          </a:prstGeom>
          <a:noFill/>
        </p:spPr>
        <p:txBody>
          <a:bodyPr wrap="square" rtlCol="0">
            <a:spAutoFit/>
          </a:bodyPr>
          <a:lstStyle/>
          <a:p>
            <a:pPr marL="285750" indent="-285750">
              <a:buFont typeface="Arial" panose="020B0604020202020204" pitchFamily="34" charset="0"/>
              <a:buChar char="•"/>
            </a:pPr>
            <a:r>
              <a:rPr lang="en-GB" sz="2400" dirty="0"/>
              <a:t>Had opportunity to hear about lived experience </a:t>
            </a:r>
          </a:p>
        </p:txBody>
      </p:sp>
      <p:sp>
        <p:nvSpPr>
          <p:cNvPr id="10" name="TextBox 9">
            <a:extLst>
              <a:ext uri="{FF2B5EF4-FFF2-40B4-BE49-F238E27FC236}">
                <a16:creationId xmlns:a16="http://schemas.microsoft.com/office/drawing/2014/main" id="{4C7AF831-4146-A72D-20F4-E3433DFE7618}"/>
              </a:ext>
            </a:extLst>
          </p:cNvPr>
          <p:cNvSpPr txBox="1"/>
          <p:nvPr/>
        </p:nvSpPr>
        <p:spPr>
          <a:xfrm>
            <a:off x="902821" y="4193485"/>
            <a:ext cx="9109281" cy="461665"/>
          </a:xfrm>
          <a:prstGeom prst="rect">
            <a:avLst/>
          </a:prstGeom>
          <a:noFill/>
        </p:spPr>
        <p:txBody>
          <a:bodyPr wrap="square" rtlCol="0">
            <a:spAutoFit/>
          </a:bodyPr>
          <a:lstStyle/>
          <a:p>
            <a:pPr marL="285750" indent="-285750">
              <a:buFont typeface="Arial" panose="020B0604020202020204" pitchFamily="34" charset="0"/>
              <a:buChar char="•"/>
            </a:pPr>
            <a:r>
              <a:rPr lang="en-GB" sz="2400" dirty="0"/>
              <a:t>Listened to experiences of accessing / receiving care</a:t>
            </a:r>
          </a:p>
        </p:txBody>
      </p:sp>
      <p:sp>
        <p:nvSpPr>
          <p:cNvPr id="11" name="TextBox 10">
            <a:extLst>
              <a:ext uri="{FF2B5EF4-FFF2-40B4-BE49-F238E27FC236}">
                <a16:creationId xmlns:a16="http://schemas.microsoft.com/office/drawing/2014/main" id="{2C232580-F959-ED75-14AD-54D1D343A9CF}"/>
              </a:ext>
            </a:extLst>
          </p:cNvPr>
          <p:cNvSpPr txBox="1"/>
          <p:nvPr/>
        </p:nvSpPr>
        <p:spPr>
          <a:xfrm>
            <a:off x="902821" y="4706554"/>
            <a:ext cx="5428526" cy="461665"/>
          </a:xfrm>
          <a:prstGeom prst="rect">
            <a:avLst/>
          </a:prstGeom>
          <a:noFill/>
        </p:spPr>
        <p:txBody>
          <a:bodyPr wrap="square" rtlCol="0">
            <a:spAutoFit/>
          </a:bodyPr>
          <a:lstStyle/>
          <a:p>
            <a:pPr marL="285750" indent="-285750">
              <a:buFont typeface="Arial" panose="020B0604020202020204" pitchFamily="34" charset="0"/>
              <a:buChar char="•"/>
            </a:pPr>
            <a:r>
              <a:rPr lang="en-GB" sz="2400" dirty="0"/>
              <a:t>Asked questions</a:t>
            </a:r>
          </a:p>
        </p:txBody>
      </p:sp>
      <p:sp>
        <p:nvSpPr>
          <p:cNvPr id="12" name="TextBox 11">
            <a:extLst>
              <a:ext uri="{FF2B5EF4-FFF2-40B4-BE49-F238E27FC236}">
                <a16:creationId xmlns:a16="http://schemas.microsoft.com/office/drawing/2014/main" id="{D1533D2F-2DCA-74E1-DF49-6560138349DB}"/>
              </a:ext>
            </a:extLst>
          </p:cNvPr>
          <p:cNvSpPr txBox="1"/>
          <p:nvPr/>
        </p:nvSpPr>
        <p:spPr>
          <a:xfrm>
            <a:off x="902821" y="5219623"/>
            <a:ext cx="10174152" cy="461665"/>
          </a:xfrm>
          <a:prstGeom prst="rect">
            <a:avLst/>
          </a:prstGeom>
          <a:noFill/>
        </p:spPr>
        <p:txBody>
          <a:bodyPr wrap="square" rtlCol="0">
            <a:spAutoFit/>
          </a:bodyPr>
          <a:lstStyle/>
          <a:p>
            <a:pPr marL="285750" indent="-285750">
              <a:buFont typeface="Arial" panose="020B0604020202020204" pitchFamily="34" charset="0"/>
              <a:buChar char="•"/>
            </a:pPr>
            <a:r>
              <a:rPr lang="en-GB" sz="2400" dirty="0"/>
              <a:t>Considered the impact of this experience on their future practice</a:t>
            </a:r>
          </a:p>
        </p:txBody>
      </p:sp>
    </p:spTree>
    <p:extLst>
      <p:ext uri="{BB962C8B-B14F-4D97-AF65-F5344CB8AC3E}">
        <p14:creationId xmlns:p14="http://schemas.microsoft.com/office/powerpoint/2010/main" val="3028324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C2BA6D-41B9-0850-2DB9-DCFC11E4AF8E}"/>
              </a:ext>
            </a:extLst>
          </p:cNvPr>
          <p:cNvSpPr txBox="1"/>
          <p:nvPr/>
        </p:nvSpPr>
        <p:spPr>
          <a:xfrm>
            <a:off x="1632027" y="62571"/>
            <a:ext cx="8576841" cy="1785104"/>
          </a:xfrm>
          <a:prstGeom prst="rect">
            <a:avLst/>
          </a:prstGeom>
          <a:noFill/>
        </p:spPr>
        <p:txBody>
          <a:bodyPr wrap="square" rtlCol="0">
            <a:spAutoFit/>
          </a:bodyPr>
          <a:lstStyle/>
          <a:p>
            <a:pPr algn="ctr"/>
            <a:r>
              <a:rPr lang="en-GB" sz="11000" dirty="0"/>
              <a:t>CAPABLE OF</a:t>
            </a:r>
          </a:p>
        </p:txBody>
      </p:sp>
      <p:sp>
        <p:nvSpPr>
          <p:cNvPr id="5" name="TextBox 4">
            <a:extLst>
              <a:ext uri="{FF2B5EF4-FFF2-40B4-BE49-F238E27FC236}">
                <a16:creationId xmlns:a16="http://schemas.microsoft.com/office/drawing/2014/main" id="{60317960-3EB7-F954-90D8-0E5CBEC4EF70}"/>
              </a:ext>
            </a:extLst>
          </p:cNvPr>
          <p:cNvSpPr txBox="1"/>
          <p:nvPr/>
        </p:nvSpPr>
        <p:spPr>
          <a:xfrm>
            <a:off x="1632026" y="955123"/>
            <a:ext cx="8576841" cy="2246769"/>
          </a:xfrm>
          <a:prstGeom prst="rect">
            <a:avLst/>
          </a:prstGeom>
          <a:noFill/>
        </p:spPr>
        <p:txBody>
          <a:bodyPr wrap="square" rtlCol="0">
            <a:spAutoFit/>
          </a:bodyPr>
          <a:lstStyle/>
          <a:p>
            <a:pPr algn="ctr"/>
            <a:r>
              <a:rPr lang="en-GB" sz="14000" b="1" dirty="0"/>
              <a:t>MEETING</a:t>
            </a:r>
          </a:p>
        </p:txBody>
      </p:sp>
      <p:sp>
        <p:nvSpPr>
          <p:cNvPr id="6" name="TextBox 5">
            <a:extLst>
              <a:ext uri="{FF2B5EF4-FFF2-40B4-BE49-F238E27FC236}">
                <a16:creationId xmlns:a16="http://schemas.microsoft.com/office/drawing/2014/main" id="{C673986E-0ADF-9302-4D80-2E545F8AE484}"/>
              </a:ext>
            </a:extLst>
          </p:cNvPr>
          <p:cNvSpPr txBox="1"/>
          <p:nvPr/>
        </p:nvSpPr>
        <p:spPr>
          <a:xfrm>
            <a:off x="1724626" y="2274838"/>
            <a:ext cx="8576841" cy="2308324"/>
          </a:xfrm>
          <a:prstGeom prst="rect">
            <a:avLst/>
          </a:prstGeom>
          <a:noFill/>
        </p:spPr>
        <p:txBody>
          <a:bodyPr wrap="square" rtlCol="0">
            <a:spAutoFit/>
          </a:bodyPr>
          <a:lstStyle/>
          <a:p>
            <a:pPr algn="ctr"/>
            <a:r>
              <a:rPr lang="en-GB" sz="14400" b="1" dirty="0"/>
              <a:t>THE NEED</a:t>
            </a:r>
          </a:p>
        </p:txBody>
      </p:sp>
      <p:sp>
        <p:nvSpPr>
          <p:cNvPr id="7" name="TextBox 6">
            <a:extLst>
              <a:ext uri="{FF2B5EF4-FFF2-40B4-BE49-F238E27FC236}">
                <a16:creationId xmlns:a16="http://schemas.microsoft.com/office/drawing/2014/main" id="{655D3B60-8579-437C-8902-54CC7A135B97}"/>
              </a:ext>
            </a:extLst>
          </p:cNvPr>
          <p:cNvSpPr txBox="1"/>
          <p:nvPr/>
        </p:nvSpPr>
        <p:spPr>
          <a:xfrm>
            <a:off x="1724626" y="3656109"/>
            <a:ext cx="8576841" cy="2015936"/>
          </a:xfrm>
          <a:prstGeom prst="rect">
            <a:avLst/>
          </a:prstGeom>
          <a:noFill/>
        </p:spPr>
        <p:txBody>
          <a:bodyPr wrap="square" rtlCol="0">
            <a:spAutoFit/>
          </a:bodyPr>
          <a:lstStyle/>
          <a:p>
            <a:pPr algn="ctr"/>
            <a:r>
              <a:rPr lang="en-GB" sz="12500" b="1" dirty="0"/>
              <a:t>OF PEOPLE</a:t>
            </a:r>
          </a:p>
        </p:txBody>
      </p:sp>
      <p:sp>
        <p:nvSpPr>
          <p:cNvPr id="8" name="TextBox 7">
            <a:extLst>
              <a:ext uri="{FF2B5EF4-FFF2-40B4-BE49-F238E27FC236}">
                <a16:creationId xmlns:a16="http://schemas.microsoft.com/office/drawing/2014/main" id="{F4203792-FBE6-4874-9AF1-1C15BFF10807}"/>
              </a:ext>
            </a:extLst>
          </p:cNvPr>
          <p:cNvSpPr txBox="1"/>
          <p:nvPr/>
        </p:nvSpPr>
        <p:spPr>
          <a:xfrm>
            <a:off x="1807579" y="4894909"/>
            <a:ext cx="8576841" cy="1569660"/>
          </a:xfrm>
          <a:prstGeom prst="rect">
            <a:avLst/>
          </a:prstGeom>
          <a:noFill/>
        </p:spPr>
        <p:txBody>
          <a:bodyPr wrap="square" rtlCol="0">
            <a:spAutoFit/>
          </a:bodyPr>
          <a:lstStyle/>
          <a:p>
            <a:pPr algn="ctr"/>
            <a:r>
              <a:rPr lang="en-GB" sz="9600" b="1" dirty="0"/>
              <a:t>IN THEIR CARE</a:t>
            </a:r>
          </a:p>
        </p:txBody>
      </p:sp>
    </p:spTree>
    <p:extLst>
      <p:ext uri="{BB962C8B-B14F-4D97-AF65-F5344CB8AC3E}">
        <p14:creationId xmlns:p14="http://schemas.microsoft.com/office/powerpoint/2010/main" val="228754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iterate type="lt">
                                    <p:tmPct val="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iterate type="lt">
                                    <p:tmPct val="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500"/>
                            </p:stCondLst>
                            <p:childTnLst>
                              <p:par>
                                <p:cTn id="15" presetID="16" presetClass="emph" presetSubtype="0" fill="hold" grpId="1" nodeType="afterEffect">
                                  <p:stCondLst>
                                    <p:cond delay="0"/>
                                  </p:stCondLst>
                                  <p:iterate type="lt">
                                    <p:tmPct val="4000"/>
                                  </p:iterate>
                                  <p:childTnLst>
                                    <p:set>
                                      <p:cBhvr override="childStyle">
                                        <p:cTn id="16" dur="500" fill="hold"/>
                                        <p:tgtEl>
                                          <p:spTgt spid="5"/>
                                        </p:tgtEl>
                                        <p:attrNameLst>
                                          <p:attrName>style.color</p:attrName>
                                        </p:attrNameLst>
                                      </p:cBhvr>
                                      <p:to>
                                        <p:clrVal>
                                          <a:srgbClr val="7030A0"/>
                                        </p:clrVal>
                                      </p:to>
                                    </p:set>
                                    <p:set>
                                      <p:cBhvr>
                                        <p:cTn id="17" dur="500" fill="hold"/>
                                        <p:tgtEl>
                                          <p:spTgt spid="5"/>
                                        </p:tgtEl>
                                        <p:attrNameLst>
                                          <p:attrName>fillcolor</p:attrName>
                                        </p:attrNameLst>
                                      </p:cBhvr>
                                      <p:to>
                                        <p:clrVal>
                                          <a:srgbClr val="7030A0"/>
                                        </p:clrVal>
                                      </p:to>
                                    </p:set>
                                    <p:set>
                                      <p:cBhvr>
                                        <p:cTn id="18" dur="500" fill="hold"/>
                                        <p:tgtEl>
                                          <p:spTgt spid="5"/>
                                        </p:tgtEl>
                                        <p:attrNameLst>
                                          <p:attrName>fill.type</p:attrName>
                                        </p:attrNameLst>
                                      </p:cBhvr>
                                      <p:to>
                                        <p:strVal val="solid"/>
                                      </p:to>
                                    </p:set>
                                  </p:childTnLst>
                                </p:cTn>
                              </p:par>
                            </p:childTnLst>
                          </p:cTn>
                        </p:par>
                        <p:par>
                          <p:cTn id="19" fill="hold">
                            <p:stCondLst>
                              <p:cond delay="1120"/>
                            </p:stCondLst>
                            <p:childTnLst>
                              <p:par>
                                <p:cTn id="20" presetID="16" presetClass="emph" presetSubtype="0" fill="hold" grpId="1" nodeType="afterEffect">
                                  <p:stCondLst>
                                    <p:cond delay="0"/>
                                  </p:stCondLst>
                                  <p:iterate type="lt">
                                    <p:tmPct val="4000"/>
                                  </p:iterate>
                                  <p:childTnLst>
                                    <p:set>
                                      <p:cBhvr override="childStyle">
                                        <p:cTn id="21" dur="500" fill="hold"/>
                                        <p:tgtEl>
                                          <p:spTgt spid="6"/>
                                        </p:tgtEl>
                                        <p:attrNameLst>
                                          <p:attrName>style.color</p:attrName>
                                        </p:attrNameLst>
                                      </p:cBhvr>
                                      <p:to>
                                        <p:clrVal>
                                          <a:srgbClr val="7030A0"/>
                                        </p:clrVal>
                                      </p:to>
                                    </p:set>
                                    <p:set>
                                      <p:cBhvr>
                                        <p:cTn id="22" dur="500" fill="hold"/>
                                        <p:tgtEl>
                                          <p:spTgt spid="6"/>
                                        </p:tgtEl>
                                        <p:attrNameLst>
                                          <p:attrName>fillcolor</p:attrName>
                                        </p:attrNameLst>
                                      </p:cBhvr>
                                      <p:to>
                                        <p:clrVal>
                                          <a:srgbClr val="7030A0"/>
                                        </p:clrVal>
                                      </p:to>
                                    </p:set>
                                    <p:set>
                                      <p:cBhvr>
                                        <p:cTn id="23" dur="500" fill="hold"/>
                                        <p:tgtEl>
                                          <p:spTgt spid="6"/>
                                        </p:tgtEl>
                                        <p:attrNameLst>
                                          <p:attrName>fill.type</p:attrName>
                                        </p:attrNameLst>
                                      </p:cBhvr>
                                      <p:to>
                                        <p:strVal val="solid"/>
                                      </p:to>
                                    </p:set>
                                  </p:childTnLst>
                                </p:cTn>
                              </p:par>
                              <p:par>
                                <p:cTn id="24" presetID="10" presetClass="entr" presetSubtype="0" fill="hold" grpId="0" nodeType="withEffect">
                                  <p:stCondLst>
                                    <p:cond delay="0"/>
                                  </p:stCondLst>
                                  <p:iterate type="lt">
                                    <p:tmPct val="0"/>
                                  </p:iterate>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1740"/>
                            </p:stCondLst>
                            <p:childTnLst>
                              <p:par>
                                <p:cTn id="28" presetID="16" presetClass="emph" presetSubtype="0" fill="hold" grpId="1" nodeType="afterEffect">
                                  <p:stCondLst>
                                    <p:cond delay="0"/>
                                  </p:stCondLst>
                                  <p:iterate type="lt">
                                    <p:tmPct val="4000"/>
                                  </p:iterate>
                                  <p:childTnLst>
                                    <p:set>
                                      <p:cBhvr override="childStyle">
                                        <p:cTn id="29" dur="500" fill="hold"/>
                                        <p:tgtEl>
                                          <p:spTgt spid="7"/>
                                        </p:tgtEl>
                                        <p:attrNameLst>
                                          <p:attrName>style.color</p:attrName>
                                        </p:attrNameLst>
                                      </p:cBhvr>
                                      <p:to>
                                        <p:clrVal>
                                          <a:srgbClr val="7030A0"/>
                                        </p:clrVal>
                                      </p:to>
                                    </p:set>
                                    <p:set>
                                      <p:cBhvr>
                                        <p:cTn id="30" dur="500" fill="hold"/>
                                        <p:tgtEl>
                                          <p:spTgt spid="7"/>
                                        </p:tgtEl>
                                        <p:attrNameLst>
                                          <p:attrName>fillcolor</p:attrName>
                                        </p:attrNameLst>
                                      </p:cBhvr>
                                      <p:to>
                                        <p:clrVal>
                                          <a:srgbClr val="7030A0"/>
                                        </p:clrVal>
                                      </p:to>
                                    </p:set>
                                    <p:set>
                                      <p:cBhvr>
                                        <p:cTn id="31" dur="500" fill="hold"/>
                                        <p:tgtEl>
                                          <p:spTgt spid="7"/>
                                        </p:tgtEl>
                                        <p:attrNameLst>
                                          <p:attrName>fill.type</p:attrName>
                                        </p:attrNameLst>
                                      </p:cBhvr>
                                      <p:to>
                                        <p:strVal val="solid"/>
                                      </p:to>
                                    </p:set>
                                  </p:childTnLst>
                                </p:cTn>
                              </p:par>
                              <p:par>
                                <p:cTn id="32" presetID="10" presetClass="entr" presetSubtype="0" fill="hold" grpId="0" nodeType="withEffect">
                                  <p:stCondLst>
                                    <p:cond delay="0"/>
                                  </p:stCondLst>
                                  <p:iterate type="lt">
                                    <p:tmPct val="0"/>
                                  </p:iterate>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par>
                          <p:cTn id="35" fill="hold">
                            <p:stCondLst>
                              <p:cond delay="2380"/>
                            </p:stCondLst>
                            <p:childTnLst>
                              <p:par>
                                <p:cTn id="36" presetID="16" presetClass="emph" presetSubtype="0" fill="hold" grpId="1" nodeType="afterEffect">
                                  <p:stCondLst>
                                    <p:cond delay="0"/>
                                  </p:stCondLst>
                                  <p:iterate type="lt">
                                    <p:tmPct val="4000"/>
                                  </p:iterate>
                                  <p:childTnLst>
                                    <p:set>
                                      <p:cBhvr override="childStyle">
                                        <p:cTn id="37" dur="500" fill="hold"/>
                                        <p:tgtEl>
                                          <p:spTgt spid="8"/>
                                        </p:tgtEl>
                                        <p:attrNameLst>
                                          <p:attrName>style.color</p:attrName>
                                        </p:attrNameLst>
                                      </p:cBhvr>
                                      <p:to>
                                        <p:clrVal>
                                          <a:srgbClr val="7030A0"/>
                                        </p:clrVal>
                                      </p:to>
                                    </p:set>
                                    <p:set>
                                      <p:cBhvr>
                                        <p:cTn id="38" dur="500" fill="hold"/>
                                        <p:tgtEl>
                                          <p:spTgt spid="8"/>
                                        </p:tgtEl>
                                        <p:attrNameLst>
                                          <p:attrName>fillcolor</p:attrName>
                                        </p:attrNameLst>
                                      </p:cBhvr>
                                      <p:to>
                                        <p:clrVal>
                                          <a:srgbClr val="7030A0"/>
                                        </p:clrVal>
                                      </p:to>
                                    </p:set>
                                    <p:set>
                                      <p:cBhvr>
                                        <p:cTn id="39"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P spid="6" grpId="1"/>
      <p:bldP spid="7" grpId="0"/>
      <p:bldP spid="7" grpId="1"/>
      <p:bldP spid="8" grpId="0"/>
      <p:bldP spid="8"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C759931D-D1EE-4E7E-82BD-BDE4CD0D94DB}"/>
              </a:ext>
            </a:extLst>
          </p:cNvPr>
          <p:cNvSpPr/>
          <p:nvPr/>
        </p:nvSpPr>
        <p:spPr>
          <a:xfrm>
            <a:off x="1691014" y="1114817"/>
            <a:ext cx="5348613" cy="4421688"/>
          </a:xfrm>
          <a:prstGeom prst="wedgeEllipseCallout">
            <a:avLst>
              <a:gd name="adj1" fmla="val -45370"/>
              <a:gd name="adj2" fmla="val 40794"/>
            </a:avLst>
          </a:prstGeom>
          <a:solidFill>
            <a:srgbClr val="D6B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Speech Bubble: Oval 9">
            <a:extLst>
              <a:ext uri="{FF2B5EF4-FFF2-40B4-BE49-F238E27FC236}">
                <a16:creationId xmlns:a16="http://schemas.microsoft.com/office/drawing/2014/main" id="{788DA4D0-CBD1-4F36-8A89-5FDCCAF2BA6D}"/>
              </a:ext>
            </a:extLst>
          </p:cNvPr>
          <p:cNvSpPr/>
          <p:nvPr/>
        </p:nvSpPr>
        <p:spPr>
          <a:xfrm flipH="1">
            <a:off x="6216958" y="1875773"/>
            <a:ext cx="3667770" cy="3106454"/>
          </a:xfrm>
          <a:prstGeom prst="wedgeEllipseCallout">
            <a:avLst>
              <a:gd name="adj1" fmla="val -45370"/>
              <a:gd name="adj2" fmla="val 40794"/>
            </a:avLst>
          </a:prstGeom>
          <a:noFill/>
          <a:ln w="136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E56C1826-A363-4AAF-AC3E-CD5688465443}"/>
              </a:ext>
            </a:extLst>
          </p:cNvPr>
          <p:cNvSpPr txBox="1"/>
          <p:nvPr/>
        </p:nvSpPr>
        <p:spPr>
          <a:xfrm>
            <a:off x="1686622" y="2202276"/>
            <a:ext cx="8576841" cy="2246769"/>
          </a:xfrm>
          <a:prstGeom prst="rect">
            <a:avLst/>
          </a:prstGeom>
          <a:noFill/>
        </p:spPr>
        <p:txBody>
          <a:bodyPr wrap="square" rtlCol="0">
            <a:spAutoFit/>
          </a:bodyPr>
          <a:lstStyle/>
          <a:p>
            <a:pPr algn="ctr"/>
            <a:r>
              <a:rPr lang="en-GB" sz="14000" b="1" dirty="0"/>
              <a:t>FEEDBACK</a:t>
            </a:r>
          </a:p>
        </p:txBody>
      </p:sp>
    </p:spTree>
    <p:extLst>
      <p:ext uri="{BB962C8B-B14F-4D97-AF65-F5344CB8AC3E}">
        <p14:creationId xmlns:p14="http://schemas.microsoft.com/office/powerpoint/2010/main" val="376427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7AD7EE-D4C2-F0B2-81EB-11EDA01829A5}"/>
              </a:ext>
            </a:extLst>
          </p:cNvPr>
          <p:cNvSpPr/>
          <p:nvPr/>
        </p:nvSpPr>
        <p:spPr>
          <a:xfrm rot="223500">
            <a:off x="1451559" y="1090624"/>
            <a:ext cx="9721376" cy="5078595"/>
          </a:xfrm>
          <a:prstGeom prst="rect">
            <a:avLst/>
          </a:prstGeom>
          <a:solidFill>
            <a:srgbClr val="7030A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BB5929D4-0DE7-3775-A265-9BF2C20923A6}"/>
              </a:ext>
            </a:extLst>
          </p:cNvPr>
          <p:cNvSpPr/>
          <p:nvPr/>
        </p:nvSpPr>
        <p:spPr>
          <a:xfrm rot="223500">
            <a:off x="1049948" y="903328"/>
            <a:ext cx="9672542" cy="47996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83D35431-290A-10F7-C879-455A04179681}"/>
              </a:ext>
            </a:extLst>
          </p:cNvPr>
          <p:cNvSpPr txBox="1"/>
          <p:nvPr/>
        </p:nvSpPr>
        <p:spPr>
          <a:xfrm>
            <a:off x="1255592" y="1358248"/>
            <a:ext cx="9785448" cy="3785652"/>
          </a:xfrm>
          <a:prstGeom prst="rect">
            <a:avLst/>
          </a:prstGeom>
          <a:noFill/>
        </p:spPr>
        <p:txBody>
          <a:bodyPr wrap="square" rtlCol="0">
            <a:spAutoFit/>
          </a:bodyPr>
          <a:lstStyle/>
          <a:p>
            <a:pPr algn="ctr"/>
            <a:r>
              <a:rPr lang="en-GB" sz="6000" dirty="0">
                <a:solidFill>
                  <a:schemeClr val="bg1"/>
                </a:solidFill>
              </a:rPr>
              <a:t>Transgender people are all individuals; </a:t>
            </a:r>
          </a:p>
          <a:p>
            <a:pPr algn="ctr"/>
            <a:r>
              <a:rPr lang="en-GB" sz="6000" dirty="0">
                <a:solidFill>
                  <a:schemeClr val="bg1"/>
                </a:solidFill>
              </a:rPr>
              <a:t>Gender doesn't define a person</a:t>
            </a:r>
          </a:p>
        </p:txBody>
      </p:sp>
      <p:sp>
        <p:nvSpPr>
          <p:cNvPr id="7" name="TextBox 6">
            <a:extLst>
              <a:ext uri="{FF2B5EF4-FFF2-40B4-BE49-F238E27FC236}">
                <a16:creationId xmlns:a16="http://schemas.microsoft.com/office/drawing/2014/main" id="{30D061E2-580B-ACC0-5D0A-6C6DB271EB52}"/>
              </a:ext>
            </a:extLst>
          </p:cNvPr>
          <p:cNvSpPr txBox="1"/>
          <p:nvPr/>
        </p:nvSpPr>
        <p:spPr>
          <a:xfrm>
            <a:off x="254759" y="0"/>
            <a:ext cx="632345" cy="3154710"/>
          </a:xfrm>
          <a:prstGeom prst="rect">
            <a:avLst/>
          </a:prstGeom>
          <a:noFill/>
        </p:spPr>
        <p:txBody>
          <a:bodyPr wrap="square" rtlCol="0">
            <a:spAutoFit/>
          </a:bodyPr>
          <a:lstStyle/>
          <a:p>
            <a:r>
              <a:rPr lang="en-GB" sz="19900" dirty="0">
                <a:solidFill>
                  <a:schemeClr val="bg1">
                    <a:lumMod val="95000"/>
                  </a:schemeClr>
                </a:solidFill>
                <a:effectLst>
                  <a:outerShdw blurRad="38100" dist="38100" dir="2700000" algn="tl">
                    <a:srgbClr val="000000">
                      <a:alpha val="43137"/>
                    </a:srgbClr>
                  </a:outerShdw>
                </a:effectLst>
                <a:latin typeface="Cooper Black" panose="0208090404030B020404" pitchFamily="18" charset="0"/>
              </a:rPr>
              <a:t>“</a:t>
            </a:r>
          </a:p>
        </p:txBody>
      </p:sp>
      <p:sp>
        <p:nvSpPr>
          <p:cNvPr id="8" name="TextBox 7">
            <a:extLst>
              <a:ext uri="{FF2B5EF4-FFF2-40B4-BE49-F238E27FC236}">
                <a16:creationId xmlns:a16="http://schemas.microsoft.com/office/drawing/2014/main" id="{903F141B-F28E-E3B0-00FA-67082D47B4D1}"/>
              </a:ext>
            </a:extLst>
          </p:cNvPr>
          <p:cNvSpPr txBox="1"/>
          <p:nvPr/>
        </p:nvSpPr>
        <p:spPr>
          <a:xfrm rot="10971366">
            <a:off x="10781741" y="3511491"/>
            <a:ext cx="632345" cy="3154710"/>
          </a:xfrm>
          <a:prstGeom prst="rect">
            <a:avLst/>
          </a:prstGeom>
          <a:noFill/>
        </p:spPr>
        <p:txBody>
          <a:bodyPr wrap="square" rtlCol="0">
            <a:spAutoFit/>
          </a:bodyPr>
          <a:lstStyle/>
          <a:p>
            <a:r>
              <a:rPr lang="en-GB" sz="19900" dirty="0">
                <a:solidFill>
                  <a:schemeClr val="bg1">
                    <a:lumMod val="95000"/>
                  </a:schemeClr>
                </a:solidFill>
                <a:effectLst>
                  <a:outerShdw blurRad="38100" dist="38100" dir="2700000" algn="tl">
                    <a:srgbClr val="000000">
                      <a:alpha val="43137"/>
                    </a:srgbClr>
                  </a:outerShdw>
                </a:effectLst>
                <a:latin typeface="Cooper Black" panose="0208090404030B020404" pitchFamily="18" charset="0"/>
              </a:rPr>
              <a:t>“</a:t>
            </a:r>
          </a:p>
        </p:txBody>
      </p:sp>
    </p:spTree>
    <p:extLst>
      <p:ext uri="{BB962C8B-B14F-4D97-AF65-F5344CB8AC3E}">
        <p14:creationId xmlns:p14="http://schemas.microsoft.com/office/powerpoint/2010/main" val="1033880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079870-2571-302B-7C81-BAADAF5D8CCD}"/>
              </a:ext>
            </a:extLst>
          </p:cNvPr>
          <p:cNvSpPr/>
          <p:nvPr/>
        </p:nvSpPr>
        <p:spPr>
          <a:xfrm rot="21282760">
            <a:off x="1636258" y="891535"/>
            <a:ext cx="9721376" cy="5078595"/>
          </a:xfrm>
          <a:prstGeom prst="rect">
            <a:avLst/>
          </a:prstGeom>
          <a:solidFill>
            <a:srgbClr val="7030A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D638887F-63C0-359F-B7EB-ADE40336D949}"/>
              </a:ext>
            </a:extLst>
          </p:cNvPr>
          <p:cNvSpPr/>
          <p:nvPr/>
        </p:nvSpPr>
        <p:spPr>
          <a:xfrm rot="21282760">
            <a:off x="1234647" y="704239"/>
            <a:ext cx="9672542" cy="47996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9C38D076-566E-403B-A008-875B43422E64}"/>
              </a:ext>
            </a:extLst>
          </p:cNvPr>
          <p:cNvSpPr txBox="1"/>
          <p:nvPr/>
        </p:nvSpPr>
        <p:spPr>
          <a:xfrm>
            <a:off x="1649104" y="1187735"/>
            <a:ext cx="9084860" cy="4154984"/>
          </a:xfrm>
          <a:prstGeom prst="rect">
            <a:avLst/>
          </a:prstGeom>
          <a:noFill/>
        </p:spPr>
        <p:txBody>
          <a:bodyPr wrap="square" rtlCol="0">
            <a:spAutoFit/>
          </a:bodyPr>
          <a:lstStyle/>
          <a:p>
            <a:r>
              <a:rPr lang="en-GB" sz="4400" dirty="0">
                <a:solidFill>
                  <a:schemeClr val="bg1"/>
                </a:solidFill>
              </a:rPr>
              <a:t>“Not all transgender people have the same issues- they are all individual. The difficulties people face, both in and out of hospital; effect it has on relationships and the way people view you”</a:t>
            </a:r>
          </a:p>
        </p:txBody>
      </p:sp>
      <p:sp>
        <p:nvSpPr>
          <p:cNvPr id="7" name="TextBox 6">
            <a:extLst>
              <a:ext uri="{FF2B5EF4-FFF2-40B4-BE49-F238E27FC236}">
                <a16:creationId xmlns:a16="http://schemas.microsoft.com/office/drawing/2014/main" id="{6AEB55C4-AA74-A447-74DD-8F679F68C007}"/>
              </a:ext>
            </a:extLst>
          </p:cNvPr>
          <p:cNvSpPr txBox="1"/>
          <p:nvPr/>
        </p:nvSpPr>
        <p:spPr>
          <a:xfrm>
            <a:off x="254759" y="0"/>
            <a:ext cx="632345" cy="3154710"/>
          </a:xfrm>
          <a:prstGeom prst="rect">
            <a:avLst/>
          </a:prstGeom>
          <a:noFill/>
        </p:spPr>
        <p:txBody>
          <a:bodyPr wrap="square" rtlCol="0">
            <a:spAutoFit/>
          </a:bodyPr>
          <a:lstStyle/>
          <a:p>
            <a:r>
              <a:rPr lang="en-GB" sz="19900" dirty="0">
                <a:solidFill>
                  <a:schemeClr val="bg1">
                    <a:lumMod val="95000"/>
                  </a:schemeClr>
                </a:solidFill>
                <a:effectLst>
                  <a:outerShdw blurRad="38100" dist="38100" dir="2700000" algn="tl">
                    <a:srgbClr val="000000">
                      <a:alpha val="43137"/>
                    </a:srgbClr>
                  </a:outerShdw>
                </a:effectLst>
                <a:latin typeface="Cooper Black" panose="0208090404030B020404" pitchFamily="18" charset="0"/>
              </a:rPr>
              <a:t>“</a:t>
            </a:r>
          </a:p>
        </p:txBody>
      </p:sp>
      <p:sp>
        <p:nvSpPr>
          <p:cNvPr id="8" name="TextBox 7">
            <a:extLst>
              <a:ext uri="{FF2B5EF4-FFF2-40B4-BE49-F238E27FC236}">
                <a16:creationId xmlns:a16="http://schemas.microsoft.com/office/drawing/2014/main" id="{78C75270-10BA-BA9C-D0AA-92C73DCA1709}"/>
              </a:ext>
            </a:extLst>
          </p:cNvPr>
          <p:cNvSpPr txBox="1"/>
          <p:nvPr/>
        </p:nvSpPr>
        <p:spPr>
          <a:xfrm rot="10971366">
            <a:off x="10781741" y="3511491"/>
            <a:ext cx="632345" cy="3154710"/>
          </a:xfrm>
          <a:prstGeom prst="rect">
            <a:avLst/>
          </a:prstGeom>
          <a:noFill/>
        </p:spPr>
        <p:txBody>
          <a:bodyPr wrap="square" rtlCol="0">
            <a:spAutoFit/>
          </a:bodyPr>
          <a:lstStyle/>
          <a:p>
            <a:r>
              <a:rPr lang="en-GB" sz="19900" dirty="0">
                <a:solidFill>
                  <a:schemeClr val="bg1">
                    <a:lumMod val="95000"/>
                  </a:schemeClr>
                </a:solidFill>
                <a:effectLst>
                  <a:outerShdw blurRad="38100" dist="38100" dir="2700000" algn="tl">
                    <a:srgbClr val="000000">
                      <a:alpha val="43137"/>
                    </a:srgbClr>
                  </a:outerShdw>
                </a:effectLst>
                <a:latin typeface="Cooper Black" panose="0208090404030B020404" pitchFamily="18" charset="0"/>
              </a:rPr>
              <a:t>“</a:t>
            </a:r>
          </a:p>
        </p:txBody>
      </p:sp>
    </p:spTree>
    <p:extLst>
      <p:ext uri="{BB962C8B-B14F-4D97-AF65-F5344CB8AC3E}">
        <p14:creationId xmlns:p14="http://schemas.microsoft.com/office/powerpoint/2010/main" val="2657662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C207FB-7CDC-D1B7-CABC-A9913951F830}"/>
              </a:ext>
            </a:extLst>
          </p:cNvPr>
          <p:cNvSpPr/>
          <p:nvPr/>
        </p:nvSpPr>
        <p:spPr>
          <a:xfrm>
            <a:off x="0" y="341193"/>
            <a:ext cx="6318913" cy="96899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7B8C1022-28A3-ECB8-1E02-78E8709D92B2}"/>
              </a:ext>
            </a:extLst>
          </p:cNvPr>
          <p:cNvSpPr txBox="1"/>
          <p:nvPr/>
        </p:nvSpPr>
        <p:spPr>
          <a:xfrm>
            <a:off x="254759" y="440967"/>
            <a:ext cx="5254388" cy="769441"/>
          </a:xfrm>
          <a:prstGeom prst="rect">
            <a:avLst/>
          </a:prstGeom>
          <a:noFill/>
        </p:spPr>
        <p:txBody>
          <a:bodyPr wrap="square" rtlCol="0">
            <a:spAutoFit/>
          </a:bodyPr>
          <a:lstStyle/>
          <a:p>
            <a:r>
              <a:rPr lang="en-GB" sz="4400" b="1" dirty="0">
                <a:solidFill>
                  <a:schemeClr val="bg1"/>
                </a:solidFill>
              </a:rPr>
              <a:t>COMMUNICATION</a:t>
            </a:r>
          </a:p>
        </p:txBody>
      </p:sp>
      <p:sp>
        <p:nvSpPr>
          <p:cNvPr id="7" name="TextBox 6">
            <a:extLst>
              <a:ext uri="{FF2B5EF4-FFF2-40B4-BE49-F238E27FC236}">
                <a16:creationId xmlns:a16="http://schemas.microsoft.com/office/drawing/2014/main" id="{9D2DB138-EBA7-A96B-EC1B-5FB9525CEDB0}"/>
              </a:ext>
            </a:extLst>
          </p:cNvPr>
          <p:cNvSpPr txBox="1"/>
          <p:nvPr/>
        </p:nvSpPr>
        <p:spPr>
          <a:xfrm>
            <a:off x="382139" y="1733265"/>
            <a:ext cx="4258102" cy="3785652"/>
          </a:xfrm>
          <a:prstGeom prst="rect">
            <a:avLst/>
          </a:prstGeom>
          <a:noFill/>
        </p:spPr>
        <p:txBody>
          <a:bodyPr wrap="square" rtlCol="0">
            <a:spAutoFit/>
          </a:bodyPr>
          <a:lstStyle/>
          <a:p>
            <a:r>
              <a:rPr lang="en-GB" sz="2400" dirty="0"/>
              <a:t>Communication strategies around how to formulate and ask appropriate questions were important for students in their onward practice. Many placed a value on the importance of listening to patients and facilitating trust as being important in improving their experiences of care</a:t>
            </a:r>
          </a:p>
        </p:txBody>
      </p:sp>
      <p:sp>
        <p:nvSpPr>
          <p:cNvPr id="9" name="TextBox 8">
            <a:extLst>
              <a:ext uri="{FF2B5EF4-FFF2-40B4-BE49-F238E27FC236}">
                <a16:creationId xmlns:a16="http://schemas.microsoft.com/office/drawing/2014/main" id="{9E5B4A28-F6F3-26FD-24C1-366EBB854835}"/>
              </a:ext>
            </a:extLst>
          </p:cNvPr>
          <p:cNvSpPr txBox="1"/>
          <p:nvPr/>
        </p:nvSpPr>
        <p:spPr>
          <a:xfrm>
            <a:off x="6225654" y="2447751"/>
            <a:ext cx="5186148" cy="2554545"/>
          </a:xfrm>
          <a:prstGeom prst="rect">
            <a:avLst/>
          </a:prstGeom>
          <a:noFill/>
        </p:spPr>
        <p:txBody>
          <a:bodyPr wrap="square">
            <a:spAutoFit/>
          </a:bodyPr>
          <a:lstStyle/>
          <a:p>
            <a:pPr algn="ctr"/>
            <a:r>
              <a:rPr lang="en-GB" sz="3200" dirty="0">
                <a:solidFill>
                  <a:schemeClr val="bg1">
                    <a:lumMod val="65000"/>
                  </a:schemeClr>
                </a:solidFill>
              </a:rPr>
              <a:t>How to approach a patient who is transgender; how important trust and comfort is for them and how to facilitate this</a:t>
            </a:r>
          </a:p>
        </p:txBody>
      </p:sp>
      <p:sp>
        <p:nvSpPr>
          <p:cNvPr id="11" name="TextBox 10">
            <a:extLst>
              <a:ext uri="{FF2B5EF4-FFF2-40B4-BE49-F238E27FC236}">
                <a16:creationId xmlns:a16="http://schemas.microsoft.com/office/drawing/2014/main" id="{4D65616C-E6EF-7918-FEB4-EADAED26BF9C}"/>
              </a:ext>
            </a:extLst>
          </p:cNvPr>
          <p:cNvSpPr txBox="1"/>
          <p:nvPr/>
        </p:nvSpPr>
        <p:spPr>
          <a:xfrm rot="10800000">
            <a:off x="11159319" y="4340577"/>
            <a:ext cx="504967" cy="1323439"/>
          </a:xfrm>
          <a:prstGeom prst="rect">
            <a:avLst/>
          </a:prstGeom>
          <a:noFill/>
        </p:spPr>
        <p:txBody>
          <a:bodyPr wrap="square" rtlCol="0">
            <a:spAutoFit/>
          </a:bodyPr>
          <a:lstStyle/>
          <a:p>
            <a:endParaRPr lang="en-GB" sz="8000" dirty="0">
              <a:latin typeface="Cooper Black" panose="0208090404030B020404" pitchFamily="18" charset="0"/>
            </a:endParaRPr>
          </a:p>
        </p:txBody>
      </p:sp>
      <p:sp>
        <p:nvSpPr>
          <p:cNvPr id="8" name="TextBox 7">
            <a:extLst>
              <a:ext uri="{FF2B5EF4-FFF2-40B4-BE49-F238E27FC236}">
                <a16:creationId xmlns:a16="http://schemas.microsoft.com/office/drawing/2014/main" id="{7EF2958A-9460-C6D2-A564-325172FBE7E5}"/>
              </a:ext>
            </a:extLst>
          </p:cNvPr>
          <p:cNvSpPr txBox="1"/>
          <p:nvPr/>
        </p:nvSpPr>
        <p:spPr>
          <a:xfrm>
            <a:off x="4899549" y="1185866"/>
            <a:ext cx="632345" cy="3154710"/>
          </a:xfrm>
          <a:prstGeom prst="rect">
            <a:avLst/>
          </a:prstGeom>
          <a:noFill/>
        </p:spPr>
        <p:txBody>
          <a:bodyPr wrap="square" rtlCol="0">
            <a:spAutoFit/>
          </a:bodyPr>
          <a:lstStyle/>
          <a:p>
            <a:r>
              <a:rPr lang="en-GB" sz="19900" dirty="0">
                <a:solidFill>
                  <a:schemeClr val="bg1">
                    <a:lumMod val="95000"/>
                  </a:schemeClr>
                </a:solidFill>
                <a:effectLst>
                  <a:outerShdw blurRad="38100" dist="38100" dir="2700000" algn="tl">
                    <a:srgbClr val="000000">
                      <a:alpha val="43137"/>
                    </a:srgbClr>
                  </a:outerShdw>
                </a:effectLst>
                <a:latin typeface="Cooper Black" panose="0208090404030B020404" pitchFamily="18" charset="0"/>
              </a:rPr>
              <a:t>“</a:t>
            </a:r>
          </a:p>
        </p:txBody>
      </p:sp>
      <p:sp>
        <p:nvSpPr>
          <p:cNvPr id="12" name="TextBox 11">
            <a:extLst>
              <a:ext uri="{FF2B5EF4-FFF2-40B4-BE49-F238E27FC236}">
                <a16:creationId xmlns:a16="http://schemas.microsoft.com/office/drawing/2014/main" id="{7636173D-91E9-A2C2-4744-AD8CBB35F20C}"/>
              </a:ext>
            </a:extLst>
          </p:cNvPr>
          <p:cNvSpPr txBox="1"/>
          <p:nvPr/>
        </p:nvSpPr>
        <p:spPr>
          <a:xfrm rot="10971366">
            <a:off x="11493689" y="3168505"/>
            <a:ext cx="632345" cy="3154710"/>
          </a:xfrm>
          <a:prstGeom prst="rect">
            <a:avLst/>
          </a:prstGeom>
          <a:noFill/>
        </p:spPr>
        <p:txBody>
          <a:bodyPr wrap="square" rtlCol="0">
            <a:spAutoFit/>
          </a:bodyPr>
          <a:lstStyle/>
          <a:p>
            <a:r>
              <a:rPr lang="en-GB" sz="19900" dirty="0">
                <a:solidFill>
                  <a:schemeClr val="bg1">
                    <a:lumMod val="95000"/>
                  </a:schemeClr>
                </a:solidFill>
                <a:effectLst>
                  <a:outerShdw blurRad="38100" dist="38100" dir="2700000" algn="tl">
                    <a:srgbClr val="000000">
                      <a:alpha val="43137"/>
                    </a:srgbClr>
                  </a:outerShdw>
                </a:effectLst>
                <a:latin typeface="Cooper Black" panose="0208090404030B020404" pitchFamily="18" charset="0"/>
              </a:rPr>
              <a:t>“</a:t>
            </a:r>
          </a:p>
        </p:txBody>
      </p:sp>
    </p:spTree>
    <p:extLst>
      <p:ext uri="{BB962C8B-B14F-4D97-AF65-F5344CB8AC3E}">
        <p14:creationId xmlns:p14="http://schemas.microsoft.com/office/powerpoint/2010/main" val="1485223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C207FB-7CDC-D1B7-CABC-A9913951F830}"/>
              </a:ext>
            </a:extLst>
          </p:cNvPr>
          <p:cNvSpPr/>
          <p:nvPr/>
        </p:nvSpPr>
        <p:spPr>
          <a:xfrm>
            <a:off x="0" y="341193"/>
            <a:ext cx="6318913" cy="96899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7B8C1022-28A3-ECB8-1E02-78E8709D92B2}"/>
              </a:ext>
            </a:extLst>
          </p:cNvPr>
          <p:cNvSpPr txBox="1"/>
          <p:nvPr/>
        </p:nvSpPr>
        <p:spPr>
          <a:xfrm>
            <a:off x="150125" y="440967"/>
            <a:ext cx="5254388" cy="769441"/>
          </a:xfrm>
          <a:prstGeom prst="rect">
            <a:avLst/>
          </a:prstGeom>
          <a:noFill/>
        </p:spPr>
        <p:txBody>
          <a:bodyPr wrap="square" rtlCol="0">
            <a:spAutoFit/>
          </a:bodyPr>
          <a:lstStyle/>
          <a:p>
            <a:r>
              <a:rPr lang="en-GB" sz="4400" b="1" dirty="0">
                <a:solidFill>
                  <a:schemeClr val="bg1"/>
                </a:solidFill>
              </a:rPr>
              <a:t>PRONOUNS</a:t>
            </a:r>
          </a:p>
        </p:txBody>
      </p:sp>
      <p:sp>
        <p:nvSpPr>
          <p:cNvPr id="7" name="TextBox 6">
            <a:extLst>
              <a:ext uri="{FF2B5EF4-FFF2-40B4-BE49-F238E27FC236}">
                <a16:creationId xmlns:a16="http://schemas.microsoft.com/office/drawing/2014/main" id="{9D2DB138-EBA7-A96B-EC1B-5FB9525CEDB0}"/>
              </a:ext>
            </a:extLst>
          </p:cNvPr>
          <p:cNvSpPr txBox="1"/>
          <p:nvPr/>
        </p:nvSpPr>
        <p:spPr>
          <a:xfrm>
            <a:off x="382139" y="2265527"/>
            <a:ext cx="4258102" cy="3046988"/>
          </a:xfrm>
          <a:prstGeom prst="rect">
            <a:avLst/>
          </a:prstGeom>
          <a:noFill/>
        </p:spPr>
        <p:txBody>
          <a:bodyPr wrap="square" rtlCol="0">
            <a:spAutoFit/>
          </a:bodyPr>
          <a:lstStyle/>
          <a:p>
            <a:r>
              <a:rPr lang="en-GB" sz="2400" dirty="0"/>
              <a:t>hearing about the effects that misgendering can have on trans individuals provided learning opportunities around how to appropriately use language to recognise and respond to an individual’s gender identity within clinical practice.</a:t>
            </a:r>
          </a:p>
        </p:txBody>
      </p:sp>
      <p:sp>
        <p:nvSpPr>
          <p:cNvPr id="9" name="TextBox 8">
            <a:extLst>
              <a:ext uri="{FF2B5EF4-FFF2-40B4-BE49-F238E27FC236}">
                <a16:creationId xmlns:a16="http://schemas.microsoft.com/office/drawing/2014/main" id="{9E5B4A28-F6F3-26FD-24C1-366EBB854835}"/>
              </a:ext>
            </a:extLst>
          </p:cNvPr>
          <p:cNvSpPr txBox="1"/>
          <p:nvPr/>
        </p:nvSpPr>
        <p:spPr>
          <a:xfrm>
            <a:off x="5959522" y="1869742"/>
            <a:ext cx="4776715" cy="4447371"/>
          </a:xfrm>
          <a:prstGeom prst="rect">
            <a:avLst/>
          </a:prstGeom>
          <a:noFill/>
        </p:spPr>
        <p:txBody>
          <a:bodyPr wrap="square">
            <a:spAutoFit/>
          </a:bodyPr>
          <a:lstStyle/>
          <a:p>
            <a:pPr algn="ctr"/>
            <a:r>
              <a:rPr lang="en-GB" sz="3200" dirty="0">
                <a:solidFill>
                  <a:schemeClr val="bg1">
                    <a:lumMod val="65000"/>
                  </a:schemeClr>
                </a:solidFill>
              </a:rPr>
              <a:t>“Implications of misgendering through pronouns, I will call people them rather than him or her/ ask the persons preference”</a:t>
            </a:r>
          </a:p>
          <a:p>
            <a:pPr algn="ctr"/>
            <a:endParaRPr lang="en-GB" sz="900" dirty="0">
              <a:solidFill>
                <a:schemeClr val="bg1">
                  <a:lumMod val="65000"/>
                </a:schemeClr>
              </a:solidFill>
            </a:endParaRPr>
          </a:p>
          <a:p>
            <a:pPr algn="ctr"/>
            <a:endParaRPr lang="en-GB" sz="900" dirty="0">
              <a:solidFill>
                <a:schemeClr val="bg1">
                  <a:lumMod val="65000"/>
                </a:schemeClr>
              </a:solidFill>
            </a:endParaRPr>
          </a:p>
          <a:p>
            <a:pPr algn="ctr"/>
            <a:endParaRPr lang="en-GB" sz="900" dirty="0">
              <a:solidFill>
                <a:schemeClr val="bg1">
                  <a:lumMod val="65000"/>
                </a:schemeClr>
              </a:solidFill>
            </a:endParaRPr>
          </a:p>
          <a:p>
            <a:pPr algn="ctr"/>
            <a:r>
              <a:rPr lang="en-GB" sz="3200" dirty="0">
                <a:solidFill>
                  <a:schemeClr val="bg1">
                    <a:lumMod val="65000"/>
                  </a:schemeClr>
                </a:solidFill>
              </a:rPr>
              <a:t> “It’s ok to ask someone their preferred pronoun”</a:t>
            </a:r>
          </a:p>
        </p:txBody>
      </p:sp>
      <p:sp>
        <p:nvSpPr>
          <p:cNvPr id="8" name="TextBox 7">
            <a:extLst>
              <a:ext uri="{FF2B5EF4-FFF2-40B4-BE49-F238E27FC236}">
                <a16:creationId xmlns:a16="http://schemas.microsoft.com/office/drawing/2014/main" id="{28537766-A264-6776-3546-EA1609F0C9C5}"/>
              </a:ext>
            </a:extLst>
          </p:cNvPr>
          <p:cNvSpPr txBox="1"/>
          <p:nvPr/>
        </p:nvSpPr>
        <p:spPr>
          <a:xfrm>
            <a:off x="4640241" y="938717"/>
            <a:ext cx="632345" cy="3154710"/>
          </a:xfrm>
          <a:prstGeom prst="rect">
            <a:avLst/>
          </a:prstGeom>
          <a:noFill/>
        </p:spPr>
        <p:txBody>
          <a:bodyPr wrap="square" rtlCol="0">
            <a:spAutoFit/>
          </a:bodyPr>
          <a:lstStyle/>
          <a:p>
            <a:r>
              <a:rPr lang="en-GB" sz="19900" dirty="0">
                <a:solidFill>
                  <a:schemeClr val="bg1">
                    <a:lumMod val="95000"/>
                  </a:schemeClr>
                </a:solidFill>
                <a:effectLst>
                  <a:outerShdw blurRad="38100" dist="38100" dir="2700000" algn="tl">
                    <a:srgbClr val="000000">
                      <a:alpha val="43137"/>
                    </a:srgbClr>
                  </a:outerShdw>
                </a:effectLst>
                <a:latin typeface="Cooper Black" panose="0208090404030B020404" pitchFamily="18" charset="0"/>
              </a:rPr>
              <a:t>“</a:t>
            </a:r>
          </a:p>
        </p:txBody>
      </p:sp>
      <p:sp>
        <p:nvSpPr>
          <p:cNvPr id="12" name="TextBox 11">
            <a:extLst>
              <a:ext uri="{FF2B5EF4-FFF2-40B4-BE49-F238E27FC236}">
                <a16:creationId xmlns:a16="http://schemas.microsoft.com/office/drawing/2014/main" id="{E7205A5C-5343-AB6D-C060-7155C95E6FCE}"/>
              </a:ext>
            </a:extLst>
          </p:cNvPr>
          <p:cNvSpPr txBox="1"/>
          <p:nvPr/>
        </p:nvSpPr>
        <p:spPr>
          <a:xfrm rot="10971366">
            <a:off x="11616519" y="3932780"/>
            <a:ext cx="632345" cy="3154710"/>
          </a:xfrm>
          <a:prstGeom prst="rect">
            <a:avLst/>
          </a:prstGeom>
          <a:noFill/>
        </p:spPr>
        <p:txBody>
          <a:bodyPr wrap="square" rtlCol="0">
            <a:spAutoFit/>
          </a:bodyPr>
          <a:lstStyle/>
          <a:p>
            <a:r>
              <a:rPr lang="en-GB" sz="19900" dirty="0">
                <a:solidFill>
                  <a:schemeClr val="bg1">
                    <a:lumMod val="95000"/>
                  </a:schemeClr>
                </a:solidFill>
                <a:effectLst>
                  <a:outerShdw blurRad="38100" dist="38100" dir="2700000" algn="tl">
                    <a:srgbClr val="000000">
                      <a:alpha val="43137"/>
                    </a:srgbClr>
                  </a:outerShdw>
                </a:effectLst>
                <a:latin typeface="Cooper Black" panose="0208090404030B020404" pitchFamily="18" charset="0"/>
              </a:rPr>
              <a:t>“</a:t>
            </a:r>
          </a:p>
        </p:txBody>
      </p:sp>
    </p:spTree>
    <p:extLst>
      <p:ext uri="{BB962C8B-B14F-4D97-AF65-F5344CB8AC3E}">
        <p14:creationId xmlns:p14="http://schemas.microsoft.com/office/powerpoint/2010/main" val="1065568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C207FB-7CDC-D1B7-CABC-A9913951F830}"/>
              </a:ext>
            </a:extLst>
          </p:cNvPr>
          <p:cNvSpPr/>
          <p:nvPr/>
        </p:nvSpPr>
        <p:spPr>
          <a:xfrm>
            <a:off x="0" y="341193"/>
            <a:ext cx="7942997" cy="96899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7B8C1022-28A3-ECB8-1E02-78E8709D92B2}"/>
              </a:ext>
            </a:extLst>
          </p:cNvPr>
          <p:cNvSpPr txBox="1"/>
          <p:nvPr/>
        </p:nvSpPr>
        <p:spPr>
          <a:xfrm>
            <a:off x="150124" y="440967"/>
            <a:ext cx="8748215" cy="769441"/>
          </a:xfrm>
          <a:prstGeom prst="rect">
            <a:avLst/>
          </a:prstGeom>
          <a:noFill/>
        </p:spPr>
        <p:txBody>
          <a:bodyPr wrap="square" rtlCol="0">
            <a:spAutoFit/>
          </a:bodyPr>
          <a:lstStyle/>
          <a:p>
            <a:r>
              <a:rPr lang="en-GB" sz="4400" b="1" dirty="0">
                <a:solidFill>
                  <a:schemeClr val="bg1"/>
                </a:solidFill>
              </a:rPr>
              <a:t>NON-JUDGEMENTAL ATTITUDE</a:t>
            </a:r>
          </a:p>
        </p:txBody>
      </p:sp>
      <p:sp>
        <p:nvSpPr>
          <p:cNvPr id="7" name="TextBox 6">
            <a:extLst>
              <a:ext uri="{FF2B5EF4-FFF2-40B4-BE49-F238E27FC236}">
                <a16:creationId xmlns:a16="http://schemas.microsoft.com/office/drawing/2014/main" id="{9D2DB138-EBA7-A96B-EC1B-5FB9525CEDB0}"/>
              </a:ext>
            </a:extLst>
          </p:cNvPr>
          <p:cNvSpPr txBox="1"/>
          <p:nvPr/>
        </p:nvSpPr>
        <p:spPr>
          <a:xfrm>
            <a:off x="382139" y="1733265"/>
            <a:ext cx="4258102" cy="4154984"/>
          </a:xfrm>
          <a:prstGeom prst="rect">
            <a:avLst/>
          </a:prstGeom>
          <a:noFill/>
        </p:spPr>
        <p:txBody>
          <a:bodyPr wrap="square" rtlCol="0">
            <a:spAutoFit/>
          </a:bodyPr>
          <a:lstStyle/>
          <a:p>
            <a:r>
              <a:rPr lang="en-GB" sz="2400" dirty="0"/>
              <a:t>The importance of demonstrating a non-judgmental approach towards patients was demonstrated in the student feedback. </a:t>
            </a:r>
          </a:p>
          <a:p>
            <a:endParaRPr lang="en-GB" sz="2400" dirty="0"/>
          </a:p>
          <a:p>
            <a:r>
              <a:rPr lang="en-GB" sz="2400" dirty="0"/>
              <a:t>Reflections were offered around the negative effects of our judgements on patients and the impact this can have on their ability to access care.</a:t>
            </a:r>
          </a:p>
        </p:txBody>
      </p:sp>
      <p:sp>
        <p:nvSpPr>
          <p:cNvPr id="9" name="TextBox 8">
            <a:extLst>
              <a:ext uri="{FF2B5EF4-FFF2-40B4-BE49-F238E27FC236}">
                <a16:creationId xmlns:a16="http://schemas.microsoft.com/office/drawing/2014/main" id="{9E5B4A28-F6F3-26FD-24C1-366EBB854835}"/>
              </a:ext>
            </a:extLst>
          </p:cNvPr>
          <p:cNvSpPr txBox="1"/>
          <p:nvPr/>
        </p:nvSpPr>
        <p:spPr>
          <a:xfrm>
            <a:off x="5937440" y="1584575"/>
            <a:ext cx="4889646" cy="5078313"/>
          </a:xfrm>
          <a:prstGeom prst="rect">
            <a:avLst/>
          </a:prstGeom>
          <a:noFill/>
        </p:spPr>
        <p:txBody>
          <a:bodyPr wrap="square">
            <a:spAutoFit/>
          </a:bodyPr>
          <a:lstStyle/>
          <a:p>
            <a:pPr algn="ctr"/>
            <a:r>
              <a:rPr lang="en-GB" sz="2800" dirty="0">
                <a:solidFill>
                  <a:schemeClr val="bg1">
                    <a:lumMod val="65000"/>
                  </a:schemeClr>
                </a:solidFill>
              </a:rPr>
              <a:t>“Services need to be more open minded” </a:t>
            </a:r>
          </a:p>
          <a:p>
            <a:pPr algn="ctr"/>
            <a:endParaRPr lang="en-GB" sz="800" dirty="0">
              <a:solidFill>
                <a:schemeClr val="bg1">
                  <a:lumMod val="65000"/>
                </a:schemeClr>
              </a:solidFill>
            </a:endParaRPr>
          </a:p>
          <a:p>
            <a:pPr algn="ctr"/>
            <a:endParaRPr lang="en-GB" sz="800" dirty="0">
              <a:solidFill>
                <a:schemeClr val="bg1">
                  <a:lumMod val="65000"/>
                </a:schemeClr>
              </a:solidFill>
            </a:endParaRPr>
          </a:p>
          <a:p>
            <a:pPr algn="ctr"/>
            <a:endParaRPr lang="en-GB" sz="800" dirty="0">
              <a:solidFill>
                <a:schemeClr val="bg1">
                  <a:lumMod val="65000"/>
                </a:schemeClr>
              </a:solidFill>
            </a:endParaRPr>
          </a:p>
          <a:p>
            <a:pPr algn="ctr"/>
            <a:r>
              <a:rPr lang="en-GB" sz="2800" dirty="0">
                <a:solidFill>
                  <a:schemeClr val="bg1">
                    <a:lumMod val="65000"/>
                  </a:schemeClr>
                </a:solidFill>
              </a:rPr>
              <a:t>“How important not assuming gender is”</a:t>
            </a:r>
          </a:p>
          <a:p>
            <a:pPr algn="ctr"/>
            <a:endParaRPr lang="en-GB" sz="800" dirty="0">
              <a:solidFill>
                <a:schemeClr val="bg1">
                  <a:lumMod val="65000"/>
                </a:schemeClr>
              </a:solidFill>
            </a:endParaRPr>
          </a:p>
          <a:p>
            <a:pPr algn="ctr"/>
            <a:endParaRPr lang="en-GB" sz="800" dirty="0">
              <a:solidFill>
                <a:schemeClr val="bg1">
                  <a:lumMod val="65000"/>
                </a:schemeClr>
              </a:solidFill>
            </a:endParaRPr>
          </a:p>
          <a:p>
            <a:pPr algn="ctr"/>
            <a:endParaRPr lang="en-GB" sz="800" dirty="0">
              <a:solidFill>
                <a:schemeClr val="bg1">
                  <a:lumMod val="65000"/>
                </a:schemeClr>
              </a:solidFill>
            </a:endParaRPr>
          </a:p>
          <a:p>
            <a:pPr algn="ctr"/>
            <a:r>
              <a:rPr lang="en-GB" sz="2800" dirty="0">
                <a:solidFill>
                  <a:schemeClr val="bg1">
                    <a:lumMod val="65000"/>
                  </a:schemeClr>
                </a:solidFill>
              </a:rPr>
              <a:t>“Never make assumptions or make judgments quickly”</a:t>
            </a:r>
          </a:p>
          <a:p>
            <a:pPr algn="ctr"/>
            <a:endParaRPr lang="en-GB" sz="800" dirty="0">
              <a:solidFill>
                <a:schemeClr val="bg1">
                  <a:lumMod val="65000"/>
                </a:schemeClr>
              </a:solidFill>
            </a:endParaRPr>
          </a:p>
          <a:p>
            <a:pPr algn="ctr"/>
            <a:endParaRPr lang="en-GB" sz="800" dirty="0">
              <a:solidFill>
                <a:schemeClr val="bg1">
                  <a:lumMod val="65000"/>
                </a:schemeClr>
              </a:solidFill>
            </a:endParaRPr>
          </a:p>
          <a:p>
            <a:pPr algn="ctr"/>
            <a:endParaRPr lang="en-GB" sz="800" dirty="0">
              <a:solidFill>
                <a:schemeClr val="bg1">
                  <a:lumMod val="65000"/>
                </a:schemeClr>
              </a:solidFill>
            </a:endParaRPr>
          </a:p>
          <a:p>
            <a:pPr algn="ctr"/>
            <a:r>
              <a:rPr lang="en-GB" sz="2800" dirty="0">
                <a:solidFill>
                  <a:schemeClr val="bg1">
                    <a:lumMod val="65000"/>
                  </a:schemeClr>
                </a:solidFill>
              </a:rPr>
              <a:t>“A bad experience in healthcare can cause poor mental health/depression”,</a:t>
            </a:r>
          </a:p>
        </p:txBody>
      </p:sp>
      <p:sp>
        <p:nvSpPr>
          <p:cNvPr id="8" name="TextBox 7">
            <a:extLst>
              <a:ext uri="{FF2B5EF4-FFF2-40B4-BE49-F238E27FC236}">
                <a16:creationId xmlns:a16="http://schemas.microsoft.com/office/drawing/2014/main" id="{8013C6A7-C994-5918-1435-39CBDC48005A}"/>
              </a:ext>
            </a:extLst>
          </p:cNvPr>
          <p:cNvSpPr txBox="1"/>
          <p:nvPr/>
        </p:nvSpPr>
        <p:spPr>
          <a:xfrm>
            <a:off x="4524231" y="825687"/>
            <a:ext cx="632345" cy="3154710"/>
          </a:xfrm>
          <a:prstGeom prst="rect">
            <a:avLst/>
          </a:prstGeom>
          <a:noFill/>
        </p:spPr>
        <p:txBody>
          <a:bodyPr wrap="square" rtlCol="0">
            <a:spAutoFit/>
          </a:bodyPr>
          <a:lstStyle/>
          <a:p>
            <a:r>
              <a:rPr lang="en-GB" sz="19900" dirty="0">
                <a:solidFill>
                  <a:schemeClr val="bg1">
                    <a:lumMod val="95000"/>
                  </a:schemeClr>
                </a:solidFill>
                <a:effectLst>
                  <a:outerShdw blurRad="38100" dist="38100" dir="2700000" algn="tl">
                    <a:srgbClr val="000000">
                      <a:alpha val="43137"/>
                    </a:srgbClr>
                  </a:outerShdw>
                </a:effectLst>
                <a:latin typeface="Cooper Black" panose="0208090404030B020404" pitchFamily="18" charset="0"/>
              </a:rPr>
              <a:t>“</a:t>
            </a:r>
          </a:p>
        </p:txBody>
      </p:sp>
      <p:sp>
        <p:nvSpPr>
          <p:cNvPr id="12" name="TextBox 11">
            <a:extLst>
              <a:ext uri="{FF2B5EF4-FFF2-40B4-BE49-F238E27FC236}">
                <a16:creationId xmlns:a16="http://schemas.microsoft.com/office/drawing/2014/main" id="{B4742454-9311-9681-AD31-1B7CACAA663D}"/>
              </a:ext>
            </a:extLst>
          </p:cNvPr>
          <p:cNvSpPr txBox="1"/>
          <p:nvPr/>
        </p:nvSpPr>
        <p:spPr>
          <a:xfrm rot="10971366">
            <a:off x="11686155" y="3994192"/>
            <a:ext cx="632345" cy="3154710"/>
          </a:xfrm>
          <a:prstGeom prst="rect">
            <a:avLst/>
          </a:prstGeom>
          <a:noFill/>
        </p:spPr>
        <p:txBody>
          <a:bodyPr wrap="square" rtlCol="0">
            <a:spAutoFit/>
          </a:bodyPr>
          <a:lstStyle/>
          <a:p>
            <a:r>
              <a:rPr lang="en-GB" sz="19900" dirty="0">
                <a:solidFill>
                  <a:schemeClr val="bg1">
                    <a:lumMod val="95000"/>
                  </a:schemeClr>
                </a:solidFill>
                <a:effectLst>
                  <a:outerShdw blurRad="38100" dist="38100" dir="2700000" algn="tl">
                    <a:srgbClr val="000000">
                      <a:alpha val="43137"/>
                    </a:srgbClr>
                  </a:outerShdw>
                </a:effectLst>
                <a:latin typeface="Cooper Black" panose="0208090404030B020404" pitchFamily="18" charset="0"/>
              </a:rPr>
              <a:t>“</a:t>
            </a:r>
          </a:p>
        </p:txBody>
      </p:sp>
    </p:spTree>
    <p:extLst>
      <p:ext uri="{BB962C8B-B14F-4D97-AF65-F5344CB8AC3E}">
        <p14:creationId xmlns:p14="http://schemas.microsoft.com/office/powerpoint/2010/main" val="319257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C207FB-7CDC-D1B7-CABC-A9913951F830}"/>
              </a:ext>
            </a:extLst>
          </p:cNvPr>
          <p:cNvSpPr/>
          <p:nvPr/>
        </p:nvSpPr>
        <p:spPr>
          <a:xfrm>
            <a:off x="0" y="341193"/>
            <a:ext cx="7942997" cy="96899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7B8C1022-28A3-ECB8-1E02-78E8709D92B2}"/>
              </a:ext>
            </a:extLst>
          </p:cNvPr>
          <p:cNvSpPr txBox="1"/>
          <p:nvPr/>
        </p:nvSpPr>
        <p:spPr>
          <a:xfrm>
            <a:off x="150124" y="440967"/>
            <a:ext cx="8748215" cy="769441"/>
          </a:xfrm>
          <a:prstGeom prst="rect">
            <a:avLst/>
          </a:prstGeom>
          <a:noFill/>
        </p:spPr>
        <p:txBody>
          <a:bodyPr wrap="square" rtlCol="0">
            <a:spAutoFit/>
          </a:bodyPr>
          <a:lstStyle/>
          <a:p>
            <a:r>
              <a:rPr lang="en-GB" sz="4400" b="1" dirty="0">
                <a:solidFill>
                  <a:schemeClr val="bg1"/>
                </a:solidFill>
              </a:rPr>
              <a:t>KNOWLEDGE</a:t>
            </a:r>
          </a:p>
        </p:txBody>
      </p:sp>
      <p:sp>
        <p:nvSpPr>
          <p:cNvPr id="7" name="TextBox 6">
            <a:extLst>
              <a:ext uri="{FF2B5EF4-FFF2-40B4-BE49-F238E27FC236}">
                <a16:creationId xmlns:a16="http://schemas.microsoft.com/office/drawing/2014/main" id="{9D2DB138-EBA7-A96B-EC1B-5FB9525CEDB0}"/>
              </a:ext>
            </a:extLst>
          </p:cNvPr>
          <p:cNvSpPr txBox="1"/>
          <p:nvPr/>
        </p:nvSpPr>
        <p:spPr>
          <a:xfrm>
            <a:off x="444689" y="1971901"/>
            <a:ext cx="4258102" cy="2308324"/>
          </a:xfrm>
          <a:prstGeom prst="rect">
            <a:avLst/>
          </a:prstGeom>
          <a:noFill/>
        </p:spPr>
        <p:txBody>
          <a:bodyPr wrap="square" rtlCol="0">
            <a:spAutoFit/>
          </a:bodyPr>
          <a:lstStyle/>
          <a:p>
            <a:r>
              <a:rPr lang="en-GB" sz="2400" dirty="0"/>
              <a:t>Having the relevant knowledge offered students confidence in their approaches to caring for trans* individuals.</a:t>
            </a:r>
          </a:p>
          <a:p>
            <a:endParaRPr lang="en-GB" sz="2400" dirty="0"/>
          </a:p>
          <a:p>
            <a:endParaRPr lang="en-GB" sz="2400" dirty="0"/>
          </a:p>
        </p:txBody>
      </p:sp>
      <p:sp>
        <p:nvSpPr>
          <p:cNvPr id="9" name="TextBox 8">
            <a:extLst>
              <a:ext uri="{FF2B5EF4-FFF2-40B4-BE49-F238E27FC236}">
                <a16:creationId xmlns:a16="http://schemas.microsoft.com/office/drawing/2014/main" id="{9E5B4A28-F6F3-26FD-24C1-366EBB854835}"/>
              </a:ext>
            </a:extLst>
          </p:cNvPr>
          <p:cNvSpPr txBox="1"/>
          <p:nvPr/>
        </p:nvSpPr>
        <p:spPr>
          <a:xfrm>
            <a:off x="5857165" y="1715493"/>
            <a:ext cx="5252113" cy="4801314"/>
          </a:xfrm>
          <a:prstGeom prst="rect">
            <a:avLst/>
          </a:prstGeom>
          <a:noFill/>
        </p:spPr>
        <p:txBody>
          <a:bodyPr wrap="square">
            <a:spAutoFit/>
          </a:bodyPr>
          <a:lstStyle/>
          <a:p>
            <a:pPr algn="ctr"/>
            <a:r>
              <a:rPr lang="en-GB" sz="3200" dirty="0">
                <a:solidFill>
                  <a:schemeClr val="bg1">
                    <a:lumMod val="65000"/>
                  </a:schemeClr>
                </a:solidFill>
              </a:rPr>
              <a:t>“Having the background education on gender experience allows you to actually be more relaxed and open to not make something an issue.</a:t>
            </a:r>
          </a:p>
          <a:p>
            <a:pPr algn="ctr"/>
            <a:endParaRPr lang="en-GB" sz="900" dirty="0">
              <a:solidFill>
                <a:schemeClr val="bg1">
                  <a:lumMod val="65000"/>
                </a:schemeClr>
              </a:solidFill>
            </a:endParaRPr>
          </a:p>
          <a:p>
            <a:pPr algn="ctr"/>
            <a:endParaRPr lang="en-GB" sz="900" dirty="0">
              <a:solidFill>
                <a:schemeClr val="bg1">
                  <a:lumMod val="65000"/>
                </a:schemeClr>
              </a:solidFill>
            </a:endParaRPr>
          </a:p>
          <a:p>
            <a:pPr algn="ctr"/>
            <a:r>
              <a:rPr lang="en-GB" sz="3200" dirty="0">
                <a:solidFill>
                  <a:schemeClr val="bg1">
                    <a:lumMod val="65000"/>
                  </a:schemeClr>
                </a:solidFill>
              </a:rPr>
              <a:t> “The most important thing is to ask and respect individuality “</a:t>
            </a:r>
          </a:p>
        </p:txBody>
      </p:sp>
      <p:sp>
        <p:nvSpPr>
          <p:cNvPr id="8" name="TextBox 7">
            <a:extLst>
              <a:ext uri="{FF2B5EF4-FFF2-40B4-BE49-F238E27FC236}">
                <a16:creationId xmlns:a16="http://schemas.microsoft.com/office/drawing/2014/main" id="{FB9BC9EA-493C-85A3-C2CC-6030310973D6}"/>
              </a:ext>
            </a:extLst>
          </p:cNvPr>
          <p:cNvSpPr txBox="1"/>
          <p:nvPr/>
        </p:nvSpPr>
        <p:spPr>
          <a:xfrm>
            <a:off x="4765345" y="725405"/>
            <a:ext cx="632345" cy="3154710"/>
          </a:xfrm>
          <a:prstGeom prst="rect">
            <a:avLst/>
          </a:prstGeom>
          <a:noFill/>
        </p:spPr>
        <p:txBody>
          <a:bodyPr wrap="square" rtlCol="0">
            <a:spAutoFit/>
          </a:bodyPr>
          <a:lstStyle/>
          <a:p>
            <a:r>
              <a:rPr lang="en-GB" sz="19900" dirty="0">
                <a:solidFill>
                  <a:schemeClr val="bg1">
                    <a:lumMod val="95000"/>
                  </a:schemeClr>
                </a:solidFill>
                <a:effectLst>
                  <a:outerShdw blurRad="38100" dist="38100" dir="2700000" algn="tl">
                    <a:srgbClr val="000000">
                      <a:alpha val="43137"/>
                    </a:srgbClr>
                  </a:outerShdw>
                </a:effectLst>
                <a:latin typeface="Cooper Black" panose="0208090404030B020404" pitchFamily="18" charset="0"/>
              </a:rPr>
              <a:t>“</a:t>
            </a:r>
          </a:p>
        </p:txBody>
      </p:sp>
      <p:sp>
        <p:nvSpPr>
          <p:cNvPr id="12" name="TextBox 11">
            <a:extLst>
              <a:ext uri="{FF2B5EF4-FFF2-40B4-BE49-F238E27FC236}">
                <a16:creationId xmlns:a16="http://schemas.microsoft.com/office/drawing/2014/main" id="{4FE096B1-E3A4-0DE8-CAE6-3CC3ADC6BEC7}"/>
              </a:ext>
            </a:extLst>
          </p:cNvPr>
          <p:cNvSpPr txBox="1"/>
          <p:nvPr/>
        </p:nvSpPr>
        <p:spPr>
          <a:xfrm rot="10971366">
            <a:off x="11584946" y="4294020"/>
            <a:ext cx="632345" cy="3154710"/>
          </a:xfrm>
          <a:prstGeom prst="rect">
            <a:avLst/>
          </a:prstGeom>
          <a:noFill/>
        </p:spPr>
        <p:txBody>
          <a:bodyPr wrap="square" rtlCol="0">
            <a:spAutoFit/>
          </a:bodyPr>
          <a:lstStyle/>
          <a:p>
            <a:r>
              <a:rPr lang="en-GB" sz="19900" dirty="0">
                <a:solidFill>
                  <a:schemeClr val="bg1">
                    <a:lumMod val="95000"/>
                  </a:schemeClr>
                </a:solidFill>
                <a:effectLst>
                  <a:outerShdw blurRad="38100" dist="38100" dir="2700000" algn="tl">
                    <a:srgbClr val="000000">
                      <a:alpha val="43137"/>
                    </a:srgbClr>
                  </a:outerShdw>
                </a:effectLst>
                <a:latin typeface="Cooper Black" panose="0208090404030B020404" pitchFamily="18" charset="0"/>
              </a:rPr>
              <a:t>“</a:t>
            </a:r>
          </a:p>
        </p:txBody>
      </p:sp>
    </p:spTree>
    <p:extLst>
      <p:ext uri="{BB962C8B-B14F-4D97-AF65-F5344CB8AC3E}">
        <p14:creationId xmlns:p14="http://schemas.microsoft.com/office/powerpoint/2010/main" val="40930007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C207FB-7CDC-D1B7-CABC-A9913951F830}"/>
              </a:ext>
            </a:extLst>
          </p:cNvPr>
          <p:cNvSpPr/>
          <p:nvPr/>
        </p:nvSpPr>
        <p:spPr>
          <a:xfrm>
            <a:off x="0" y="341193"/>
            <a:ext cx="7942997" cy="96899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7B8C1022-28A3-ECB8-1E02-78E8709D92B2}"/>
              </a:ext>
            </a:extLst>
          </p:cNvPr>
          <p:cNvSpPr txBox="1"/>
          <p:nvPr/>
        </p:nvSpPr>
        <p:spPr>
          <a:xfrm>
            <a:off x="150124" y="440967"/>
            <a:ext cx="8748215" cy="769441"/>
          </a:xfrm>
          <a:prstGeom prst="rect">
            <a:avLst/>
          </a:prstGeom>
          <a:noFill/>
        </p:spPr>
        <p:txBody>
          <a:bodyPr wrap="square" rtlCol="0">
            <a:spAutoFit/>
          </a:bodyPr>
          <a:lstStyle/>
          <a:p>
            <a:r>
              <a:rPr lang="en-GB" sz="4400" b="1" dirty="0">
                <a:solidFill>
                  <a:schemeClr val="bg1"/>
                </a:solidFill>
              </a:rPr>
              <a:t>EDUCATING OTHERS</a:t>
            </a:r>
          </a:p>
        </p:txBody>
      </p:sp>
      <p:sp>
        <p:nvSpPr>
          <p:cNvPr id="7" name="TextBox 6">
            <a:extLst>
              <a:ext uri="{FF2B5EF4-FFF2-40B4-BE49-F238E27FC236}">
                <a16:creationId xmlns:a16="http://schemas.microsoft.com/office/drawing/2014/main" id="{9D2DB138-EBA7-A96B-EC1B-5FB9525CEDB0}"/>
              </a:ext>
            </a:extLst>
          </p:cNvPr>
          <p:cNvSpPr txBox="1"/>
          <p:nvPr/>
        </p:nvSpPr>
        <p:spPr>
          <a:xfrm>
            <a:off x="444689" y="1971901"/>
            <a:ext cx="4258102" cy="1569660"/>
          </a:xfrm>
          <a:prstGeom prst="rect">
            <a:avLst/>
          </a:prstGeom>
          <a:noFill/>
        </p:spPr>
        <p:txBody>
          <a:bodyPr wrap="square" rtlCol="0">
            <a:spAutoFit/>
          </a:bodyPr>
          <a:lstStyle/>
          <a:p>
            <a:r>
              <a:rPr lang="en-GB" sz="2400" dirty="0"/>
              <a:t>Opportunities to share this learning amongst other health care professionals where also considered. </a:t>
            </a:r>
          </a:p>
        </p:txBody>
      </p:sp>
      <p:sp>
        <p:nvSpPr>
          <p:cNvPr id="9" name="TextBox 8">
            <a:extLst>
              <a:ext uri="{FF2B5EF4-FFF2-40B4-BE49-F238E27FC236}">
                <a16:creationId xmlns:a16="http://schemas.microsoft.com/office/drawing/2014/main" id="{9E5B4A28-F6F3-26FD-24C1-366EBB854835}"/>
              </a:ext>
            </a:extLst>
          </p:cNvPr>
          <p:cNvSpPr txBox="1"/>
          <p:nvPr/>
        </p:nvSpPr>
        <p:spPr>
          <a:xfrm>
            <a:off x="6694225" y="2456596"/>
            <a:ext cx="3916908" cy="2554545"/>
          </a:xfrm>
          <a:prstGeom prst="rect">
            <a:avLst/>
          </a:prstGeom>
          <a:noFill/>
        </p:spPr>
        <p:txBody>
          <a:bodyPr wrap="square">
            <a:spAutoFit/>
          </a:bodyPr>
          <a:lstStyle/>
          <a:p>
            <a:pPr algn="ctr"/>
            <a:r>
              <a:rPr lang="en-GB" sz="3200" dirty="0">
                <a:solidFill>
                  <a:schemeClr val="bg1">
                    <a:lumMod val="65000"/>
                  </a:schemeClr>
                </a:solidFill>
              </a:rPr>
              <a:t>“How to educate other health professionals about care of someone in transition”</a:t>
            </a:r>
            <a:endParaRPr lang="en-GB" sz="3200" dirty="0"/>
          </a:p>
        </p:txBody>
      </p:sp>
      <p:sp>
        <p:nvSpPr>
          <p:cNvPr id="8" name="TextBox 7">
            <a:extLst>
              <a:ext uri="{FF2B5EF4-FFF2-40B4-BE49-F238E27FC236}">
                <a16:creationId xmlns:a16="http://schemas.microsoft.com/office/drawing/2014/main" id="{8EFE4212-1DE2-E43B-103F-CC711919A3BC}"/>
              </a:ext>
            </a:extLst>
          </p:cNvPr>
          <p:cNvSpPr txBox="1"/>
          <p:nvPr/>
        </p:nvSpPr>
        <p:spPr>
          <a:xfrm>
            <a:off x="5181603" y="1409958"/>
            <a:ext cx="632345" cy="3154710"/>
          </a:xfrm>
          <a:prstGeom prst="rect">
            <a:avLst/>
          </a:prstGeom>
          <a:noFill/>
        </p:spPr>
        <p:txBody>
          <a:bodyPr wrap="square" rtlCol="0">
            <a:spAutoFit/>
          </a:bodyPr>
          <a:lstStyle/>
          <a:p>
            <a:r>
              <a:rPr lang="en-GB" sz="19900" dirty="0">
                <a:solidFill>
                  <a:schemeClr val="bg1">
                    <a:lumMod val="95000"/>
                  </a:schemeClr>
                </a:solidFill>
                <a:effectLst>
                  <a:outerShdw blurRad="38100" dist="38100" dir="2700000" algn="tl">
                    <a:srgbClr val="000000">
                      <a:alpha val="43137"/>
                    </a:srgbClr>
                  </a:outerShdw>
                </a:effectLst>
                <a:latin typeface="Cooper Black" panose="0208090404030B020404" pitchFamily="18" charset="0"/>
              </a:rPr>
              <a:t>“</a:t>
            </a:r>
          </a:p>
        </p:txBody>
      </p:sp>
      <p:sp>
        <p:nvSpPr>
          <p:cNvPr id="12" name="TextBox 11">
            <a:extLst>
              <a:ext uri="{FF2B5EF4-FFF2-40B4-BE49-F238E27FC236}">
                <a16:creationId xmlns:a16="http://schemas.microsoft.com/office/drawing/2014/main" id="{6947CEDD-32DD-7B53-6200-7B8DC5183D26}"/>
              </a:ext>
            </a:extLst>
          </p:cNvPr>
          <p:cNvSpPr txBox="1"/>
          <p:nvPr/>
        </p:nvSpPr>
        <p:spPr>
          <a:xfrm rot="10971366">
            <a:off x="11250007" y="3433786"/>
            <a:ext cx="632345" cy="3154710"/>
          </a:xfrm>
          <a:prstGeom prst="rect">
            <a:avLst/>
          </a:prstGeom>
          <a:noFill/>
        </p:spPr>
        <p:txBody>
          <a:bodyPr wrap="square" rtlCol="0">
            <a:spAutoFit/>
          </a:bodyPr>
          <a:lstStyle/>
          <a:p>
            <a:r>
              <a:rPr lang="en-GB" sz="19900" dirty="0">
                <a:solidFill>
                  <a:schemeClr val="bg1">
                    <a:lumMod val="95000"/>
                  </a:schemeClr>
                </a:solidFill>
                <a:effectLst>
                  <a:outerShdw blurRad="38100" dist="38100" dir="2700000" algn="tl">
                    <a:srgbClr val="000000">
                      <a:alpha val="43137"/>
                    </a:srgbClr>
                  </a:outerShdw>
                </a:effectLst>
                <a:latin typeface="Cooper Black" panose="0208090404030B020404" pitchFamily="18" charset="0"/>
              </a:rPr>
              <a:t>“</a:t>
            </a:r>
          </a:p>
        </p:txBody>
      </p:sp>
    </p:spTree>
    <p:extLst>
      <p:ext uri="{BB962C8B-B14F-4D97-AF65-F5344CB8AC3E}">
        <p14:creationId xmlns:p14="http://schemas.microsoft.com/office/powerpoint/2010/main" val="974650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Single Corner Snipped 4">
            <a:extLst>
              <a:ext uri="{FF2B5EF4-FFF2-40B4-BE49-F238E27FC236}">
                <a16:creationId xmlns:a16="http://schemas.microsoft.com/office/drawing/2014/main" id="{76ABF5DC-4F9B-29D4-EE4E-F8F70990A00A}"/>
              </a:ext>
            </a:extLst>
          </p:cNvPr>
          <p:cNvSpPr/>
          <p:nvPr/>
        </p:nvSpPr>
        <p:spPr>
          <a:xfrm rot="10800000" flipH="1">
            <a:off x="559558" y="528848"/>
            <a:ext cx="11191164" cy="5981133"/>
          </a:xfrm>
          <a:prstGeom prst="snip1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0DA2560A-ED9F-3BE5-34FF-EA500AB30CB1}"/>
              </a:ext>
            </a:extLst>
          </p:cNvPr>
          <p:cNvSpPr txBox="1"/>
          <p:nvPr/>
        </p:nvSpPr>
        <p:spPr>
          <a:xfrm>
            <a:off x="1064524" y="2162413"/>
            <a:ext cx="9908275"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a:t>Humanisation theory enabled learners to become actively involved in a process of </a:t>
            </a:r>
            <a:r>
              <a:rPr lang="en-GB" sz="2400" b="1" dirty="0"/>
              <a:t>understanding transgendered individuals at personal, cultural and structural levels</a:t>
            </a:r>
          </a:p>
        </p:txBody>
      </p:sp>
      <p:sp>
        <p:nvSpPr>
          <p:cNvPr id="7" name="TextBox 6">
            <a:extLst>
              <a:ext uri="{FF2B5EF4-FFF2-40B4-BE49-F238E27FC236}">
                <a16:creationId xmlns:a16="http://schemas.microsoft.com/office/drawing/2014/main" id="{8A4F92DB-511A-86BA-C5EB-6428055BED36}"/>
              </a:ext>
            </a:extLst>
          </p:cNvPr>
          <p:cNvSpPr txBox="1"/>
          <p:nvPr/>
        </p:nvSpPr>
        <p:spPr>
          <a:xfrm>
            <a:off x="1064524" y="3613167"/>
            <a:ext cx="9034818"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a:t>Access to lived experience provided an opportunity to </a:t>
            </a:r>
            <a:r>
              <a:rPr lang="en-GB" sz="2400" b="1" dirty="0"/>
              <a:t>formulate future care improvements in collaboration</a:t>
            </a:r>
            <a:r>
              <a:rPr lang="en-GB" sz="2400" dirty="0"/>
              <a:t> with targeted communities</a:t>
            </a:r>
          </a:p>
        </p:txBody>
      </p:sp>
      <p:sp>
        <p:nvSpPr>
          <p:cNvPr id="10" name="TextBox 9">
            <a:extLst>
              <a:ext uri="{FF2B5EF4-FFF2-40B4-BE49-F238E27FC236}">
                <a16:creationId xmlns:a16="http://schemas.microsoft.com/office/drawing/2014/main" id="{07BA9A00-B9CA-190A-425D-CAA649575A15}"/>
              </a:ext>
            </a:extLst>
          </p:cNvPr>
          <p:cNvSpPr txBox="1"/>
          <p:nvPr/>
        </p:nvSpPr>
        <p:spPr>
          <a:xfrm>
            <a:off x="1064524" y="1078173"/>
            <a:ext cx="7874760" cy="830997"/>
          </a:xfrm>
          <a:prstGeom prst="rect">
            <a:avLst/>
          </a:prstGeom>
          <a:noFill/>
        </p:spPr>
        <p:txBody>
          <a:bodyPr wrap="square" rtlCol="0">
            <a:spAutoFit/>
          </a:bodyPr>
          <a:lstStyle/>
          <a:p>
            <a:r>
              <a:rPr lang="en-GB" sz="4800" b="1" dirty="0"/>
              <a:t>CONCLUSIONS:</a:t>
            </a:r>
          </a:p>
        </p:txBody>
      </p:sp>
    </p:spTree>
    <p:extLst>
      <p:ext uri="{BB962C8B-B14F-4D97-AF65-F5344CB8AC3E}">
        <p14:creationId xmlns:p14="http://schemas.microsoft.com/office/powerpoint/2010/main" val="3923413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Up 6">
            <a:extLst>
              <a:ext uri="{FF2B5EF4-FFF2-40B4-BE49-F238E27FC236}">
                <a16:creationId xmlns:a16="http://schemas.microsoft.com/office/drawing/2014/main" id="{EFEB45B0-4385-4F7C-9415-CF5A0D92C1FE}"/>
              </a:ext>
            </a:extLst>
          </p:cNvPr>
          <p:cNvSpPr/>
          <p:nvPr/>
        </p:nvSpPr>
        <p:spPr>
          <a:xfrm>
            <a:off x="769620" y="2000250"/>
            <a:ext cx="792480" cy="4857750"/>
          </a:xfrm>
          <a:prstGeom prst="upArrow">
            <a:avLst/>
          </a:prstGeom>
          <a:solidFill>
            <a:srgbClr val="E8D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Up 4">
            <a:extLst>
              <a:ext uri="{FF2B5EF4-FFF2-40B4-BE49-F238E27FC236}">
                <a16:creationId xmlns:a16="http://schemas.microsoft.com/office/drawing/2014/main" id="{DB3CDDED-83C2-4DC2-B5AB-C6E2827824B7}"/>
              </a:ext>
            </a:extLst>
          </p:cNvPr>
          <p:cNvSpPr/>
          <p:nvPr/>
        </p:nvSpPr>
        <p:spPr>
          <a:xfrm>
            <a:off x="228600" y="320040"/>
            <a:ext cx="560070" cy="6537960"/>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Up 5">
            <a:extLst>
              <a:ext uri="{FF2B5EF4-FFF2-40B4-BE49-F238E27FC236}">
                <a16:creationId xmlns:a16="http://schemas.microsoft.com/office/drawing/2014/main" id="{5A35EB1B-0FE2-4E3C-9006-328449373D70}"/>
              </a:ext>
            </a:extLst>
          </p:cNvPr>
          <p:cNvSpPr/>
          <p:nvPr/>
        </p:nvSpPr>
        <p:spPr>
          <a:xfrm>
            <a:off x="434340" y="2468880"/>
            <a:ext cx="792480" cy="4389120"/>
          </a:xfrm>
          <a:prstGeom prst="upArrow">
            <a:avLst/>
          </a:prstGeom>
          <a:solidFill>
            <a:srgbClr val="E57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BF63816-CA34-4B18-8003-1777F7DEF389}"/>
              </a:ext>
            </a:extLst>
          </p:cNvPr>
          <p:cNvSpPr txBox="1"/>
          <p:nvPr/>
        </p:nvSpPr>
        <p:spPr>
          <a:xfrm>
            <a:off x="2343150" y="154513"/>
            <a:ext cx="8583930" cy="4508927"/>
          </a:xfrm>
          <a:prstGeom prst="rect">
            <a:avLst/>
          </a:prstGeom>
          <a:noFill/>
        </p:spPr>
        <p:txBody>
          <a:bodyPr wrap="square" rtlCol="0">
            <a:spAutoFit/>
          </a:bodyPr>
          <a:lstStyle/>
          <a:p>
            <a:pPr algn="ctr"/>
            <a:r>
              <a:rPr lang="en-GB" sz="28700" b="1" dirty="0"/>
              <a:t>NEXT</a:t>
            </a:r>
          </a:p>
        </p:txBody>
      </p:sp>
      <p:sp>
        <p:nvSpPr>
          <p:cNvPr id="10" name="TextBox 9">
            <a:extLst>
              <a:ext uri="{FF2B5EF4-FFF2-40B4-BE49-F238E27FC236}">
                <a16:creationId xmlns:a16="http://schemas.microsoft.com/office/drawing/2014/main" id="{239CD130-DF71-401E-9BFC-162BBC810A29}"/>
              </a:ext>
            </a:extLst>
          </p:cNvPr>
          <p:cNvSpPr txBox="1"/>
          <p:nvPr/>
        </p:nvSpPr>
        <p:spPr>
          <a:xfrm>
            <a:off x="2251710" y="3086085"/>
            <a:ext cx="8583930" cy="3154710"/>
          </a:xfrm>
          <a:prstGeom prst="rect">
            <a:avLst/>
          </a:prstGeom>
          <a:noFill/>
        </p:spPr>
        <p:txBody>
          <a:bodyPr wrap="square" rtlCol="0">
            <a:spAutoFit/>
          </a:bodyPr>
          <a:lstStyle/>
          <a:p>
            <a:pPr algn="ctr"/>
            <a:r>
              <a:rPr lang="en-GB" sz="19900" b="1" dirty="0"/>
              <a:t>STEPS?</a:t>
            </a:r>
          </a:p>
        </p:txBody>
      </p:sp>
    </p:spTree>
    <p:extLst>
      <p:ext uri="{BB962C8B-B14F-4D97-AF65-F5344CB8AC3E}">
        <p14:creationId xmlns:p14="http://schemas.microsoft.com/office/powerpoint/2010/main" val="1207511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19D1895-269B-AA4B-FFD3-EA8AEB117232}"/>
              </a:ext>
            </a:extLst>
          </p:cNvPr>
          <p:cNvSpPr/>
          <p:nvPr/>
        </p:nvSpPr>
        <p:spPr>
          <a:xfrm rot="20444055">
            <a:off x="-937467" y="231547"/>
            <a:ext cx="14083417" cy="62026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30F42943-6BAA-9949-DC89-D4D3EC7A03C7}"/>
              </a:ext>
            </a:extLst>
          </p:cNvPr>
          <p:cNvSpPr/>
          <p:nvPr/>
        </p:nvSpPr>
        <p:spPr>
          <a:xfrm rot="20444055">
            <a:off x="-913171" y="1502504"/>
            <a:ext cx="14095676" cy="3918936"/>
          </a:xfrm>
          <a:prstGeom prst="rect">
            <a:avLst/>
          </a:prstGeom>
          <a:solidFill>
            <a:srgbClr val="E57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0588084-D335-C4C0-7DC3-29AB457FB970}"/>
              </a:ext>
            </a:extLst>
          </p:cNvPr>
          <p:cNvSpPr/>
          <p:nvPr/>
        </p:nvSpPr>
        <p:spPr>
          <a:xfrm rot="20444055">
            <a:off x="-927153" y="2728988"/>
            <a:ext cx="14151088" cy="153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631668C9-E3CB-0E1D-012C-0422C7CFB06B}"/>
              </a:ext>
            </a:extLst>
          </p:cNvPr>
          <p:cNvSpPr txBox="1"/>
          <p:nvPr/>
        </p:nvSpPr>
        <p:spPr>
          <a:xfrm>
            <a:off x="641943" y="605887"/>
            <a:ext cx="10908113" cy="4093428"/>
          </a:xfrm>
          <a:prstGeom prst="rect">
            <a:avLst/>
          </a:prstGeom>
          <a:noFill/>
        </p:spPr>
        <p:txBody>
          <a:bodyPr wrap="square" rtlCol="0">
            <a:spAutoFit/>
          </a:bodyPr>
          <a:lstStyle/>
          <a:p>
            <a:pPr algn="ctr"/>
            <a:r>
              <a:rPr lang="en-GB" sz="26000" b="1" dirty="0"/>
              <a:t>TRANS</a:t>
            </a:r>
          </a:p>
        </p:txBody>
      </p:sp>
      <p:sp>
        <p:nvSpPr>
          <p:cNvPr id="10" name="TextBox 9">
            <a:extLst>
              <a:ext uri="{FF2B5EF4-FFF2-40B4-BE49-F238E27FC236}">
                <a16:creationId xmlns:a16="http://schemas.microsoft.com/office/drawing/2014/main" id="{15568013-1206-34E3-DDE7-B6C4BC684F4A}"/>
              </a:ext>
            </a:extLst>
          </p:cNvPr>
          <p:cNvSpPr txBox="1"/>
          <p:nvPr/>
        </p:nvSpPr>
        <p:spPr>
          <a:xfrm>
            <a:off x="130250" y="3359255"/>
            <a:ext cx="12061750" cy="1862048"/>
          </a:xfrm>
          <a:prstGeom prst="rect">
            <a:avLst/>
          </a:prstGeom>
          <a:noFill/>
        </p:spPr>
        <p:txBody>
          <a:bodyPr wrap="square" rtlCol="0">
            <a:spAutoFit/>
          </a:bodyPr>
          <a:lstStyle/>
          <a:p>
            <a:pPr algn="ctr"/>
            <a:r>
              <a:rPr lang="en-GB" sz="11500" b="1" dirty="0"/>
              <a:t>COMMUNITIES</a:t>
            </a:r>
          </a:p>
        </p:txBody>
      </p:sp>
    </p:spTree>
    <p:extLst>
      <p:ext uri="{BB962C8B-B14F-4D97-AF65-F5344CB8AC3E}">
        <p14:creationId xmlns:p14="http://schemas.microsoft.com/office/powerpoint/2010/main" val="22478309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Up 6">
            <a:extLst>
              <a:ext uri="{FF2B5EF4-FFF2-40B4-BE49-F238E27FC236}">
                <a16:creationId xmlns:a16="http://schemas.microsoft.com/office/drawing/2014/main" id="{EFEB45B0-4385-4F7C-9415-CF5A0D92C1FE}"/>
              </a:ext>
            </a:extLst>
          </p:cNvPr>
          <p:cNvSpPr/>
          <p:nvPr/>
        </p:nvSpPr>
        <p:spPr>
          <a:xfrm>
            <a:off x="769620" y="2000250"/>
            <a:ext cx="792480" cy="4857750"/>
          </a:xfrm>
          <a:prstGeom prst="upArrow">
            <a:avLst/>
          </a:prstGeom>
          <a:solidFill>
            <a:srgbClr val="E8D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Up 4">
            <a:extLst>
              <a:ext uri="{FF2B5EF4-FFF2-40B4-BE49-F238E27FC236}">
                <a16:creationId xmlns:a16="http://schemas.microsoft.com/office/drawing/2014/main" id="{DB3CDDED-83C2-4DC2-B5AB-C6E2827824B7}"/>
              </a:ext>
            </a:extLst>
          </p:cNvPr>
          <p:cNvSpPr/>
          <p:nvPr/>
        </p:nvSpPr>
        <p:spPr>
          <a:xfrm>
            <a:off x="228600" y="320040"/>
            <a:ext cx="560070" cy="6537960"/>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Up 5">
            <a:extLst>
              <a:ext uri="{FF2B5EF4-FFF2-40B4-BE49-F238E27FC236}">
                <a16:creationId xmlns:a16="http://schemas.microsoft.com/office/drawing/2014/main" id="{5A35EB1B-0FE2-4E3C-9006-328449373D70}"/>
              </a:ext>
            </a:extLst>
          </p:cNvPr>
          <p:cNvSpPr/>
          <p:nvPr/>
        </p:nvSpPr>
        <p:spPr>
          <a:xfrm>
            <a:off x="434340" y="2468880"/>
            <a:ext cx="792480" cy="4389120"/>
          </a:xfrm>
          <a:prstGeom prst="upArrow">
            <a:avLst/>
          </a:prstGeom>
          <a:solidFill>
            <a:srgbClr val="E57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D75C77E2-604B-4734-B7EE-8DE24094869F}"/>
              </a:ext>
            </a:extLst>
          </p:cNvPr>
          <p:cNvSpPr txBox="1"/>
          <p:nvPr/>
        </p:nvSpPr>
        <p:spPr>
          <a:xfrm>
            <a:off x="1710690" y="1131570"/>
            <a:ext cx="10401300" cy="461665"/>
          </a:xfrm>
          <a:prstGeom prst="rect">
            <a:avLst/>
          </a:prstGeom>
          <a:noFill/>
        </p:spPr>
        <p:txBody>
          <a:bodyPr wrap="square" rtlCol="0">
            <a:spAutoFit/>
          </a:bodyPr>
          <a:lstStyle/>
          <a:p>
            <a:r>
              <a:rPr lang="en-GB" sz="2400" b="1" dirty="0"/>
              <a:t>DELIVERY</a:t>
            </a:r>
          </a:p>
        </p:txBody>
      </p:sp>
      <p:sp>
        <p:nvSpPr>
          <p:cNvPr id="8" name="TextBox 7">
            <a:extLst>
              <a:ext uri="{FF2B5EF4-FFF2-40B4-BE49-F238E27FC236}">
                <a16:creationId xmlns:a16="http://schemas.microsoft.com/office/drawing/2014/main" id="{DC1DF4DD-7BF9-4280-8E08-58110FA5EB70}"/>
              </a:ext>
            </a:extLst>
          </p:cNvPr>
          <p:cNvSpPr txBox="1"/>
          <p:nvPr/>
        </p:nvSpPr>
        <p:spPr>
          <a:xfrm>
            <a:off x="1716404" y="1659201"/>
            <a:ext cx="4141471" cy="461665"/>
          </a:xfrm>
          <a:prstGeom prst="rect">
            <a:avLst/>
          </a:prstGeom>
          <a:noFill/>
        </p:spPr>
        <p:txBody>
          <a:bodyPr wrap="square" rtlCol="0">
            <a:spAutoFit/>
          </a:bodyPr>
          <a:lstStyle/>
          <a:p>
            <a:r>
              <a:rPr lang="en-GB" sz="2400" dirty="0"/>
              <a:t>BSc (Hons) Adult Nursing</a:t>
            </a:r>
          </a:p>
        </p:txBody>
      </p:sp>
      <p:sp>
        <p:nvSpPr>
          <p:cNvPr id="11" name="TextBox 10">
            <a:extLst>
              <a:ext uri="{FF2B5EF4-FFF2-40B4-BE49-F238E27FC236}">
                <a16:creationId xmlns:a16="http://schemas.microsoft.com/office/drawing/2014/main" id="{C1725C93-EF54-4930-9455-8ECFA54E26A8}"/>
              </a:ext>
            </a:extLst>
          </p:cNvPr>
          <p:cNvSpPr txBox="1"/>
          <p:nvPr/>
        </p:nvSpPr>
        <p:spPr>
          <a:xfrm>
            <a:off x="1706880" y="2144645"/>
            <a:ext cx="4690110" cy="461665"/>
          </a:xfrm>
          <a:prstGeom prst="rect">
            <a:avLst/>
          </a:prstGeom>
          <a:noFill/>
        </p:spPr>
        <p:txBody>
          <a:bodyPr wrap="square" rtlCol="0">
            <a:spAutoFit/>
          </a:bodyPr>
          <a:lstStyle/>
          <a:p>
            <a:r>
              <a:rPr lang="en-GB" sz="2400" dirty="0"/>
              <a:t>BSc (Hons) Mental Health Nursing</a:t>
            </a:r>
          </a:p>
        </p:txBody>
      </p:sp>
      <p:sp>
        <p:nvSpPr>
          <p:cNvPr id="12" name="TextBox 11">
            <a:extLst>
              <a:ext uri="{FF2B5EF4-FFF2-40B4-BE49-F238E27FC236}">
                <a16:creationId xmlns:a16="http://schemas.microsoft.com/office/drawing/2014/main" id="{3C99A43D-91BB-42A5-AB09-9EF37F68AFFC}"/>
              </a:ext>
            </a:extLst>
          </p:cNvPr>
          <p:cNvSpPr txBox="1"/>
          <p:nvPr/>
        </p:nvSpPr>
        <p:spPr>
          <a:xfrm>
            <a:off x="1716404" y="4038873"/>
            <a:ext cx="1954530" cy="461665"/>
          </a:xfrm>
          <a:prstGeom prst="rect">
            <a:avLst/>
          </a:prstGeom>
          <a:noFill/>
        </p:spPr>
        <p:txBody>
          <a:bodyPr wrap="square" rtlCol="0">
            <a:spAutoFit/>
          </a:bodyPr>
          <a:lstStyle/>
          <a:p>
            <a:r>
              <a:rPr lang="en-GB" sz="2400" dirty="0"/>
              <a:t>Dorset Police</a:t>
            </a:r>
          </a:p>
        </p:txBody>
      </p:sp>
      <p:sp>
        <p:nvSpPr>
          <p:cNvPr id="13" name="TextBox 12">
            <a:extLst>
              <a:ext uri="{FF2B5EF4-FFF2-40B4-BE49-F238E27FC236}">
                <a16:creationId xmlns:a16="http://schemas.microsoft.com/office/drawing/2014/main" id="{7C9DF7E0-C3B7-4980-8B7E-BCDB4C3EB924}"/>
              </a:ext>
            </a:extLst>
          </p:cNvPr>
          <p:cNvSpPr txBox="1"/>
          <p:nvPr/>
        </p:nvSpPr>
        <p:spPr>
          <a:xfrm>
            <a:off x="1716404" y="5134083"/>
            <a:ext cx="3616292" cy="461665"/>
          </a:xfrm>
          <a:prstGeom prst="rect">
            <a:avLst/>
          </a:prstGeom>
          <a:noFill/>
        </p:spPr>
        <p:txBody>
          <a:bodyPr wrap="square" rtlCol="0">
            <a:spAutoFit/>
          </a:bodyPr>
          <a:lstStyle/>
          <a:p>
            <a:r>
              <a:rPr lang="en-GB" sz="2400" dirty="0"/>
              <a:t>BCHA Housing Association</a:t>
            </a:r>
          </a:p>
        </p:txBody>
      </p:sp>
      <p:sp>
        <p:nvSpPr>
          <p:cNvPr id="14" name="TextBox 13">
            <a:extLst>
              <a:ext uri="{FF2B5EF4-FFF2-40B4-BE49-F238E27FC236}">
                <a16:creationId xmlns:a16="http://schemas.microsoft.com/office/drawing/2014/main" id="{17FD2893-7BFB-4EEF-A90D-EC84BEC91784}"/>
              </a:ext>
            </a:extLst>
          </p:cNvPr>
          <p:cNvSpPr txBox="1"/>
          <p:nvPr/>
        </p:nvSpPr>
        <p:spPr>
          <a:xfrm>
            <a:off x="-160020" y="4553224"/>
            <a:ext cx="5608320" cy="461665"/>
          </a:xfrm>
          <a:prstGeom prst="rect">
            <a:avLst/>
          </a:prstGeom>
          <a:noFill/>
        </p:spPr>
        <p:txBody>
          <a:bodyPr wrap="square" rtlCol="0">
            <a:spAutoFit/>
          </a:bodyPr>
          <a:lstStyle/>
          <a:p>
            <a:pPr algn="r"/>
            <a:r>
              <a:rPr lang="en-GB" sz="2400" dirty="0"/>
              <a:t>Royal Bournemouth Hospital</a:t>
            </a:r>
          </a:p>
        </p:txBody>
      </p:sp>
      <p:sp>
        <p:nvSpPr>
          <p:cNvPr id="16" name="TextBox 15">
            <a:extLst>
              <a:ext uri="{FF2B5EF4-FFF2-40B4-BE49-F238E27FC236}">
                <a16:creationId xmlns:a16="http://schemas.microsoft.com/office/drawing/2014/main" id="{47AF6265-1599-44A4-A436-C981E4F7DEF3}"/>
              </a:ext>
            </a:extLst>
          </p:cNvPr>
          <p:cNvSpPr txBox="1"/>
          <p:nvPr/>
        </p:nvSpPr>
        <p:spPr>
          <a:xfrm>
            <a:off x="1716404" y="5659212"/>
            <a:ext cx="5615338" cy="461665"/>
          </a:xfrm>
          <a:prstGeom prst="rect">
            <a:avLst/>
          </a:prstGeom>
          <a:noFill/>
        </p:spPr>
        <p:txBody>
          <a:bodyPr wrap="square" rtlCol="0">
            <a:spAutoFit/>
          </a:bodyPr>
          <a:lstStyle/>
          <a:p>
            <a:r>
              <a:rPr lang="en-GB" sz="2400" dirty="0"/>
              <a:t>Bournemouth Christchurch &amp; Poole Council</a:t>
            </a:r>
          </a:p>
        </p:txBody>
      </p:sp>
      <p:sp>
        <p:nvSpPr>
          <p:cNvPr id="17" name="TextBox 16">
            <a:extLst>
              <a:ext uri="{FF2B5EF4-FFF2-40B4-BE49-F238E27FC236}">
                <a16:creationId xmlns:a16="http://schemas.microsoft.com/office/drawing/2014/main" id="{E8217A0C-68D8-4224-A78A-3F743A50C021}"/>
              </a:ext>
            </a:extLst>
          </p:cNvPr>
          <p:cNvSpPr txBox="1"/>
          <p:nvPr/>
        </p:nvSpPr>
        <p:spPr>
          <a:xfrm>
            <a:off x="1706880" y="3564195"/>
            <a:ext cx="4050030" cy="461665"/>
          </a:xfrm>
          <a:prstGeom prst="rect">
            <a:avLst/>
          </a:prstGeom>
          <a:noFill/>
        </p:spPr>
        <p:txBody>
          <a:bodyPr wrap="square" rtlCol="0">
            <a:spAutoFit/>
          </a:bodyPr>
          <a:lstStyle/>
          <a:p>
            <a:r>
              <a:rPr lang="en-GB" sz="2400" dirty="0"/>
              <a:t>Centre for GP Practice</a:t>
            </a:r>
          </a:p>
        </p:txBody>
      </p:sp>
      <p:sp>
        <p:nvSpPr>
          <p:cNvPr id="18" name="TextBox 17">
            <a:extLst>
              <a:ext uri="{FF2B5EF4-FFF2-40B4-BE49-F238E27FC236}">
                <a16:creationId xmlns:a16="http://schemas.microsoft.com/office/drawing/2014/main" id="{1C17F965-97FD-4118-8AF2-C7AF4B26AEDD}"/>
              </a:ext>
            </a:extLst>
          </p:cNvPr>
          <p:cNvSpPr txBox="1"/>
          <p:nvPr/>
        </p:nvSpPr>
        <p:spPr>
          <a:xfrm>
            <a:off x="1716404" y="2630089"/>
            <a:ext cx="4690110" cy="461665"/>
          </a:xfrm>
          <a:prstGeom prst="rect">
            <a:avLst/>
          </a:prstGeom>
          <a:noFill/>
        </p:spPr>
        <p:txBody>
          <a:bodyPr wrap="square" rtlCol="0">
            <a:spAutoFit/>
          </a:bodyPr>
          <a:lstStyle/>
          <a:p>
            <a:r>
              <a:rPr lang="en-GB" sz="2400" dirty="0"/>
              <a:t>BA (Hons) Social Work</a:t>
            </a:r>
          </a:p>
        </p:txBody>
      </p:sp>
      <p:sp>
        <p:nvSpPr>
          <p:cNvPr id="19" name="TextBox 18">
            <a:extLst>
              <a:ext uri="{FF2B5EF4-FFF2-40B4-BE49-F238E27FC236}">
                <a16:creationId xmlns:a16="http://schemas.microsoft.com/office/drawing/2014/main" id="{3DD45685-AE92-4C97-809E-B4F0EC08DED3}"/>
              </a:ext>
            </a:extLst>
          </p:cNvPr>
          <p:cNvSpPr txBox="1"/>
          <p:nvPr/>
        </p:nvSpPr>
        <p:spPr>
          <a:xfrm>
            <a:off x="1706880" y="3102530"/>
            <a:ext cx="4050030" cy="461665"/>
          </a:xfrm>
          <a:prstGeom prst="rect">
            <a:avLst/>
          </a:prstGeom>
          <a:noFill/>
        </p:spPr>
        <p:txBody>
          <a:bodyPr wrap="square" rtlCol="0">
            <a:spAutoFit/>
          </a:bodyPr>
          <a:lstStyle/>
          <a:p>
            <a:r>
              <a:rPr lang="en-GB" sz="2400" dirty="0"/>
              <a:t>BSc (Hons) Paramedic Science</a:t>
            </a:r>
          </a:p>
        </p:txBody>
      </p:sp>
    </p:spTree>
    <p:extLst>
      <p:ext uri="{BB962C8B-B14F-4D97-AF65-F5344CB8AC3E}">
        <p14:creationId xmlns:p14="http://schemas.microsoft.com/office/powerpoint/2010/main" val="3393788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Up 6">
            <a:extLst>
              <a:ext uri="{FF2B5EF4-FFF2-40B4-BE49-F238E27FC236}">
                <a16:creationId xmlns:a16="http://schemas.microsoft.com/office/drawing/2014/main" id="{EFEB45B0-4385-4F7C-9415-CF5A0D92C1FE}"/>
              </a:ext>
            </a:extLst>
          </p:cNvPr>
          <p:cNvSpPr/>
          <p:nvPr/>
        </p:nvSpPr>
        <p:spPr>
          <a:xfrm>
            <a:off x="769620" y="2000250"/>
            <a:ext cx="792480" cy="4857750"/>
          </a:xfrm>
          <a:prstGeom prst="upArrow">
            <a:avLst/>
          </a:prstGeom>
          <a:solidFill>
            <a:srgbClr val="E8D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Up 4">
            <a:extLst>
              <a:ext uri="{FF2B5EF4-FFF2-40B4-BE49-F238E27FC236}">
                <a16:creationId xmlns:a16="http://schemas.microsoft.com/office/drawing/2014/main" id="{DB3CDDED-83C2-4DC2-B5AB-C6E2827824B7}"/>
              </a:ext>
            </a:extLst>
          </p:cNvPr>
          <p:cNvSpPr/>
          <p:nvPr/>
        </p:nvSpPr>
        <p:spPr>
          <a:xfrm>
            <a:off x="228600" y="320040"/>
            <a:ext cx="560070" cy="6537960"/>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Up 5">
            <a:extLst>
              <a:ext uri="{FF2B5EF4-FFF2-40B4-BE49-F238E27FC236}">
                <a16:creationId xmlns:a16="http://schemas.microsoft.com/office/drawing/2014/main" id="{5A35EB1B-0FE2-4E3C-9006-328449373D70}"/>
              </a:ext>
            </a:extLst>
          </p:cNvPr>
          <p:cNvSpPr/>
          <p:nvPr/>
        </p:nvSpPr>
        <p:spPr>
          <a:xfrm>
            <a:off x="434340" y="2468880"/>
            <a:ext cx="792480" cy="4389120"/>
          </a:xfrm>
          <a:prstGeom prst="upArrow">
            <a:avLst/>
          </a:prstGeom>
          <a:solidFill>
            <a:srgbClr val="E57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D75C77E2-604B-4734-B7EE-8DE24094869F}"/>
              </a:ext>
            </a:extLst>
          </p:cNvPr>
          <p:cNvSpPr txBox="1"/>
          <p:nvPr/>
        </p:nvSpPr>
        <p:spPr>
          <a:xfrm>
            <a:off x="1621154" y="556145"/>
            <a:ext cx="10401300" cy="461665"/>
          </a:xfrm>
          <a:prstGeom prst="rect">
            <a:avLst/>
          </a:prstGeom>
          <a:noFill/>
        </p:spPr>
        <p:txBody>
          <a:bodyPr wrap="square" rtlCol="0">
            <a:spAutoFit/>
          </a:bodyPr>
          <a:lstStyle/>
          <a:p>
            <a:r>
              <a:rPr lang="en-GB" sz="2400" b="1" dirty="0"/>
              <a:t>RANGE OF HEALTH &amp; WELLBEING ISSUES</a:t>
            </a:r>
          </a:p>
        </p:txBody>
      </p:sp>
      <p:sp>
        <p:nvSpPr>
          <p:cNvPr id="3" name="Oval 2">
            <a:extLst>
              <a:ext uri="{FF2B5EF4-FFF2-40B4-BE49-F238E27FC236}">
                <a16:creationId xmlns:a16="http://schemas.microsoft.com/office/drawing/2014/main" id="{D5B14141-485F-400D-AF39-B561D83CA1B0}"/>
              </a:ext>
            </a:extLst>
          </p:cNvPr>
          <p:cNvSpPr/>
          <p:nvPr/>
        </p:nvSpPr>
        <p:spPr>
          <a:xfrm>
            <a:off x="4566045" y="1875060"/>
            <a:ext cx="4194810" cy="4111819"/>
          </a:xfrm>
          <a:prstGeom prst="ellipse">
            <a:avLst/>
          </a:prstGeom>
          <a:noFill/>
          <a:ln w="104775">
            <a:solidFill>
              <a:srgbClr val="E571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A5476695-2CBE-4CC3-AB5C-DF8320A2EDF2}"/>
              </a:ext>
            </a:extLst>
          </p:cNvPr>
          <p:cNvSpPr txBox="1"/>
          <p:nvPr/>
        </p:nvSpPr>
        <p:spPr>
          <a:xfrm>
            <a:off x="2625571" y="2853910"/>
            <a:ext cx="2595802" cy="1938992"/>
          </a:xfrm>
          <a:prstGeom prst="rect">
            <a:avLst/>
          </a:prstGeom>
          <a:solidFill>
            <a:schemeClr val="bg1"/>
          </a:solidFill>
        </p:spPr>
        <p:txBody>
          <a:bodyPr wrap="square" rtlCol="0">
            <a:spAutoFit/>
          </a:bodyPr>
          <a:lstStyle/>
          <a:p>
            <a:pPr algn="ctr"/>
            <a:r>
              <a:rPr lang="en-GB" sz="4000" b="1" dirty="0"/>
              <a:t>Physical Health Conditions</a:t>
            </a:r>
          </a:p>
        </p:txBody>
      </p:sp>
      <p:sp>
        <p:nvSpPr>
          <p:cNvPr id="15" name="TextBox 14">
            <a:extLst>
              <a:ext uri="{FF2B5EF4-FFF2-40B4-BE49-F238E27FC236}">
                <a16:creationId xmlns:a16="http://schemas.microsoft.com/office/drawing/2014/main" id="{52C62580-8C6C-431C-A10F-C99558CD3B87}"/>
              </a:ext>
            </a:extLst>
          </p:cNvPr>
          <p:cNvSpPr txBox="1"/>
          <p:nvPr/>
        </p:nvSpPr>
        <p:spPr>
          <a:xfrm>
            <a:off x="5574742" y="1530471"/>
            <a:ext cx="2177416" cy="1323439"/>
          </a:xfrm>
          <a:prstGeom prst="rect">
            <a:avLst/>
          </a:prstGeom>
          <a:solidFill>
            <a:schemeClr val="bg1"/>
          </a:solidFill>
        </p:spPr>
        <p:txBody>
          <a:bodyPr wrap="square" rtlCol="0">
            <a:spAutoFit/>
          </a:bodyPr>
          <a:lstStyle/>
          <a:p>
            <a:pPr algn="ctr"/>
            <a:r>
              <a:rPr lang="en-GB" sz="4000" b="1" dirty="0"/>
              <a:t>Mental health</a:t>
            </a:r>
          </a:p>
        </p:txBody>
      </p:sp>
      <p:sp>
        <p:nvSpPr>
          <p:cNvPr id="20" name="TextBox 19">
            <a:extLst>
              <a:ext uri="{FF2B5EF4-FFF2-40B4-BE49-F238E27FC236}">
                <a16:creationId xmlns:a16="http://schemas.microsoft.com/office/drawing/2014/main" id="{ABF8F1BE-E695-4F3F-963B-AE94963425D7}"/>
              </a:ext>
            </a:extLst>
          </p:cNvPr>
          <p:cNvSpPr txBox="1"/>
          <p:nvPr/>
        </p:nvSpPr>
        <p:spPr>
          <a:xfrm>
            <a:off x="8015647" y="3105686"/>
            <a:ext cx="3092764" cy="1323439"/>
          </a:xfrm>
          <a:prstGeom prst="rect">
            <a:avLst/>
          </a:prstGeom>
          <a:solidFill>
            <a:schemeClr val="bg1"/>
          </a:solidFill>
        </p:spPr>
        <p:txBody>
          <a:bodyPr wrap="square" rtlCol="0">
            <a:spAutoFit/>
          </a:bodyPr>
          <a:lstStyle/>
          <a:p>
            <a:pPr algn="ctr"/>
            <a:r>
              <a:rPr lang="en-GB" sz="4000" b="1" dirty="0"/>
              <a:t>Emotional</a:t>
            </a:r>
          </a:p>
          <a:p>
            <a:pPr algn="ctr"/>
            <a:r>
              <a:rPr lang="en-GB" sz="4000" b="1" dirty="0"/>
              <a:t>Wellbeing</a:t>
            </a:r>
          </a:p>
        </p:txBody>
      </p:sp>
      <p:sp>
        <p:nvSpPr>
          <p:cNvPr id="24" name="TextBox 23">
            <a:extLst>
              <a:ext uri="{FF2B5EF4-FFF2-40B4-BE49-F238E27FC236}">
                <a16:creationId xmlns:a16="http://schemas.microsoft.com/office/drawing/2014/main" id="{40EF82A6-09C2-4DC4-AAE6-29B6794F46D3}"/>
              </a:ext>
            </a:extLst>
          </p:cNvPr>
          <p:cNvSpPr txBox="1"/>
          <p:nvPr/>
        </p:nvSpPr>
        <p:spPr>
          <a:xfrm>
            <a:off x="5221373" y="5193562"/>
            <a:ext cx="3045918" cy="1323439"/>
          </a:xfrm>
          <a:prstGeom prst="rect">
            <a:avLst/>
          </a:prstGeom>
          <a:solidFill>
            <a:schemeClr val="bg1"/>
          </a:solidFill>
        </p:spPr>
        <p:txBody>
          <a:bodyPr wrap="square" rtlCol="0">
            <a:spAutoFit/>
          </a:bodyPr>
          <a:lstStyle/>
          <a:p>
            <a:pPr algn="ctr"/>
            <a:r>
              <a:rPr lang="en-GB" sz="4000" b="1" dirty="0"/>
              <a:t>Stigmatised Communities</a:t>
            </a:r>
          </a:p>
        </p:txBody>
      </p:sp>
    </p:spTree>
    <p:extLst>
      <p:ext uri="{BB962C8B-B14F-4D97-AF65-F5344CB8AC3E}">
        <p14:creationId xmlns:p14="http://schemas.microsoft.com/office/powerpoint/2010/main" val="10928900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794D843-6C5E-8DB4-E602-9EBF7A2B08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62" y="5559926"/>
            <a:ext cx="3479592" cy="1107441"/>
          </a:xfrm>
          <a:prstGeom prst="rect">
            <a:avLst/>
          </a:prstGeom>
          <a:noFill/>
          <a:extLst>
            <a:ext uri="{909E8E84-426E-40DD-AFC4-6F175D3DCCD1}">
              <a14:hiddenFill xmlns:a14="http://schemas.microsoft.com/office/drawing/2010/main">
                <a:solidFill>
                  <a:srgbClr val="FFFFFF"/>
                </a:solidFill>
              </a14:hiddenFill>
            </a:ext>
          </a:extLst>
        </p:spPr>
      </p:pic>
      <p:sp>
        <p:nvSpPr>
          <p:cNvPr id="7" name="Parallelogram 6">
            <a:extLst>
              <a:ext uri="{FF2B5EF4-FFF2-40B4-BE49-F238E27FC236}">
                <a16:creationId xmlns:a16="http://schemas.microsoft.com/office/drawing/2014/main" id="{7B44F610-34D5-1A20-FB6A-5568DF53DC34}"/>
              </a:ext>
            </a:extLst>
          </p:cNvPr>
          <p:cNvSpPr/>
          <p:nvPr/>
        </p:nvSpPr>
        <p:spPr>
          <a:xfrm>
            <a:off x="6284967" y="0"/>
            <a:ext cx="5907033" cy="6858000"/>
          </a:xfrm>
          <a:prstGeom prst="parallelogram">
            <a:avLst/>
          </a:prstGeom>
          <a:solidFill>
            <a:srgbClr val="7030A0"/>
          </a:solidFill>
          <a:ln>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3945E90F-611C-045B-1322-45A3EA628EC1}"/>
              </a:ext>
            </a:extLst>
          </p:cNvPr>
          <p:cNvSpPr/>
          <p:nvPr/>
        </p:nvSpPr>
        <p:spPr>
          <a:xfrm>
            <a:off x="10153935" y="0"/>
            <a:ext cx="2038066"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9286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E1CD228-185F-C276-405E-7B58AD789103}"/>
              </a:ext>
            </a:extLst>
          </p:cNvPr>
          <p:cNvSpPr txBox="1"/>
          <p:nvPr/>
        </p:nvSpPr>
        <p:spPr>
          <a:xfrm>
            <a:off x="660508" y="351361"/>
            <a:ext cx="10713492" cy="3770263"/>
          </a:xfrm>
          <a:prstGeom prst="rect">
            <a:avLst/>
          </a:prstGeom>
          <a:noFill/>
        </p:spPr>
        <p:txBody>
          <a:bodyPr wrap="square" rtlCol="0">
            <a:spAutoFit/>
          </a:bodyPr>
          <a:lstStyle/>
          <a:p>
            <a:pPr algn="ctr"/>
            <a:r>
              <a:rPr lang="en-GB" sz="23900" b="1" dirty="0"/>
              <a:t>2</a:t>
            </a:r>
            <a:r>
              <a:rPr lang="en-GB" sz="13800" b="1" dirty="0"/>
              <a:t>in</a:t>
            </a:r>
            <a:r>
              <a:rPr lang="en-GB" sz="23900" b="1" dirty="0"/>
              <a:t>5</a:t>
            </a:r>
          </a:p>
        </p:txBody>
      </p:sp>
      <p:sp>
        <p:nvSpPr>
          <p:cNvPr id="5" name="TextBox 4">
            <a:extLst>
              <a:ext uri="{FF2B5EF4-FFF2-40B4-BE49-F238E27FC236}">
                <a16:creationId xmlns:a16="http://schemas.microsoft.com/office/drawing/2014/main" id="{24535760-B1A7-2B3A-7806-EFA91B826B8B}"/>
              </a:ext>
            </a:extLst>
          </p:cNvPr>
          <p:cNvSpPr txBox="1"/>
          <p:nvPr/>
        </p:nvSpPr>
        <p:spPr>
          <a:xfrm>
            <a:off x="191068" y="6356215"/>
            <a:ext cx="7219767" cy="369332"/>
          </a:xfrm>
          <a:prstGeom prst="rect">
            <a:avLst/>
          </a:prstGeom>
          <a:noFill/>
        </p:spPr>
        <p:txBody>
          <a:bodyPr wrap="square" rtlCol="0">
            <a:spAutoFit/>
          </a:bodyPr>
          <a:lstStyle/>
          <a:p>
            <a:r>
              <a:rPr lang="en-US" altLang="en-US" sz="1800" dirty="0">
                <a:solidFill>
                  <a:schemeClr val="bg1">
                    <a:lumMod val="65000"/>
                  </a:schemeClr>
                </a:solidFill>
                <a:latin typeface="Arial" charset="0"/>
                <a:ea typeface="Arial" charset="0"/>
                <a:cs typeface="Arial" charset="0"/>
              </a:rPr>
              <a:t>Bachman &amp; Gooch 2018, LGBT in Britain, Trans Report, Stonewall</a:t>
            </a:r>
            <a:endParaRPr lang="en-GB" dirty="0"/>
          </a:p>
        </p:txBody>
      </p:sp>
      <p:sp>
        <p:nvSpPr>
          <p:cNvPr id="8" name="Rectangle 3">
            <a:extLst>
              <a:ext uri="{FF2B5EF4-FFF2-40B4-BE49-F238E27FC236}">
                <a16:creationId xmlns:a16="http://schemas.microsoft.com/office/drawing/2014/main" id="{160FB88A-9790-D378-AB8D-C25D3C4DCAA7}"/>
              </a:ext>
            </a:extLst>
          </p:cNvPr>
          <p:cNvSpPr txBox="1">
            <a:spLocks noChangeArrowheads="1"/>
          </p:cNvSpPr>
          <p:nvPr/>
        </p:nvSpPr>
        <p:spPr>
          <a:xfrm>
            <a:off x="660508" y="4613019"/>
            <a:ext cx="10870983" cy="486603"/>
          </a:xfrm>
          <a:prstGeom prst="rect">
            <a:avLst/>
          </a:prstGeom>
          <a:noFill/>
          <a:ln w="0">
            <a:noFill/>
          </a:ln>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Aft>
                <a:spcPts val="1000"/>
              </a:spcAft>
              <a:buSzPct val="65000"/>
            </a:pPr>
            <a:r>
              <a:rPr lang="en-US" altLang="en-US" b="1" dirty="0">
                <a:latin typeface="Arial" charset="0"/>
                <a:ea typeface="Arial" charset="0"/>
                <a:cs typeface="Arial" charset="0"/>
              </a:rPr>
              <a:t>HEALTH CARE STAFF LACKED UNDERSTANDING</a:t>
            </a:r>
          </a:p>
        </p:txBody>
      </p:sp>
      <p:sp>
        <p:nvSpPr>
          <p:cNvPr id="10" name="Rectangle 3">
            <a:extLst>
              <a:ext uri="{FF2B5EF4-FFF2-40B4-BE49-F238E27FC236}">
                <a16:creationId xmlns:a16="http://schemas.microsoft.com/office/drawing/2014/main" id="{CE72FA23-18ED-125A-0B8B-B8F0CDC11BCE}"/>
              </a:ext>
            </a:extLst>
          </p:cNvPr>
          <p:cNvSpPr txBox="1">
            <a:spLocks noChangeArrowheads="1"/>
          </p:cNvSpPr>
          <p:nvPr/>
        </p:nvSpPr>
        <p:spPr>
          <a:xfrm>
            <a:off x="2210937" y="5079319"/>
            <a:ext cx="7970294" cy="369332"/>
          </a:xfrm>
          <a:prstGeom prst="rect">
            <a:avLst/>
          </a:prstGeom>
          <a:noFill/>
          <a:ln w="0">
            <a:noFill/>
          </a:ln>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Aft>
                <a:spcPts val="1000"/>
              </a:spcAft>
              <a:buSzPct val="65000"/>
            </a:pPr>
            <a:r>
              <a:rPr lang="en-US" altLang="en-US" dirty="0">
                <a:latin typeface="Arial" charset="0"/>
                <a:ea typeface="Arial" charset="0"/>
                <a:cs typeface="Arial" charset="0"/>
              </a:rPr>
              <a:t>of specific trans health needs</a:t>
            </a:r>
          </a:p>
        </p:txBody>
      </p:sp>
      <p:sp>
        <p:nvSpPr>
          <p:cNvPr id="11" name="Rectangle 10">
            <a:extLst>
              <a:ext uri="{FF2B5EF4-FFF2-40B4-BE49-F238E27FC236}">
                <a16:creationId xmlns:a16="http://schemas.microsoft.com/office/drawing/2014/main" id="{65BE15AF-9B2B-D81C-D84B-879F0D600508}"/>
              </a:ext>
            </a:extLst>
          </p:cNvPr>
          <p:cNvSpPr/>
          <p:nvPr/>
        </p:nvSpPr>
        <p:spPr>
          <a:xfrm>
            <a:off x="2497540" y="620022"/>
            <a:ext cx="7083504" cy="3379089"/>
          </a:xfrm>
          <a:prstGeom prst="rect">
            <a:avLst/>
          </a:prstGeom>
          <a:noFill/>
          <a:ln w="57150">
            <a:solidFill>
              <a:srgbClr val="E571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A8874934-500C-79FE-3438-6A1F31A4AD65}"/>
              </a:ext>
            </a:extLst>
          </p:cNvPr>
          <p:cNvSpPr/>
          <p:nvPr/>
        </p:nvSpPr>
        <p:spPr>
          <a:xfrm rot="298127">
            <a:off x="2506022" y="590721"/>
            <a:ext cx="7083504" cy="3537441"/>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88752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E1CD228-185F-C276-405E-7B58AD789103}"/>
              </a:ext>
            </a:extLst>
          </p:cNvPr>
          <p:cNvSpPr txBox="1"/>
          <p:nvPr/>
        </p:nvSpPr>
        <p:spPr>
          <a:xfrm>
            <a:off x="660508" y="351361"/>
            <a:ext cx="10713492" cy="3770263"/>
          </a:xfrm>
          <a:prstGeom prst="rect">
            <a:avLst/>
          </a:prstGeom>
          <a:noFill/>
        </p:spPr>
        <p:txBody>
          <a:bodyPr wrap="square" rtlCol="0">
            <a:spAutoFit/>
          </a:bodyPr>
          <a:lstStyle/>
          <a:p>
            <a:pPr algn="ctr"/>
            <a:r>
              <a:rPr lang="en-GB" sz="23900" b="1" dirty="0"/>
              <a:t>7%</a:t>
            </a:r>
          </a:p>
        </p:txBody>
      </p:sp>
      <p:sp>
        <p:nvSpPr>
          <p:cNvPr id="5" name="TextBox 4">
            <a:extLst>
              <a:ext uri="{FF2B5EF4-FFF2-40B4-BE49-F238E27FC236}">
                <a16:creationId xmlns:a16="http://schemas.microsoft.com/office/drawing/2014/main" id="{24535760-B1A7-2B3A-7806-EFA91B826B8B}"/>
              </a:ext>
            </a:extLst>
          </p:cNvPr>
          <p:cNvSpPr txBox="1"/>
          <p:nvPr/>
        </p:nvSpPr>
        <p:spPr>
          <a:xfrm>
            <a:off x="191068" y="6356215"/>
            <a:ext cx="7219767" cy="369332"/>
          </a:xfrm>
          <a:prstGeom prst="rect">
            <a:avLst/>
          </a:prstGeom>
          <a:noFill/>
        </p:spPr>
        <p:txBody>
          <a:bodyPr wrap="square" rtlCol="0">
            <a:spAutoFit/>
          </a:bodyPr>
          <a:lstStyle/>
          <a:p>
            <a:r>
              <a:rPr lang="en-US" altLang="en-US" sz="1800" dirty="0">
                <a:solidFill>
                  <a:schemeClr val="bg1">
                    <a:lumMod val="65000"/>
                  </a:schemeClr>
                </a:solidFill>
                <a:latin typeface="Arial" charset="0"/>
                <a:ea typeface="Arial" charset="0"/>
                <a:cs typeface="Arial" charset="0"/>
              </a:rPr>
              <a:t>Bachman &amp; Gooch 2018, LGBT in Britain, Trans Report, Stonewall</a:t>
            </a:r>
            <a:endParaRPr lang="en-GB" dirty="0"/>
          </a:p>
        </p:txBody>
      </p:sp>
      <p:sp>
        <p:nvSpPr>
          <p:cNvPr id="8" name="Rectangle 3">
            <a:extLst>
              <a:ext uri="{FF2B5EF4-FFF2-40B4-BE49-F238E27FC236}">
                <a16:creationId xmlns:a16="http://schemas.microsoft.com/office/drawing/2014/main" id="{160FB88A-9790-D378-AB8D-C25D3C4DCAA7}"/>
              </a:ext>
            </a:extLst>
          </p:cNvPr>
          <p:cNvSpPr txBox="1">
            <a:spLocks noChangeArrowheads="1"/>
          </p:cNvSpPr>
          <p:nvPr/>
        </p:nvSpPr>
        <p:spPr>
          <a:xfrm>
            <a:off x="660508" y="4613019"/>
            <a:ext cx="10870983" cy="486603"/>
          </a:xfrm>
          <a:prstGeom prst="rect">
            <a:avLst/>
          </a:prstGeom>
          <a:noFill/>
          <a:ln w="0">
            <a:noFill/>
          </a:ln>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Aft>
                <a:spcPts val="1000"/>
              </a:spcAft>
              <a:buSzPct val="65000"/>
            </a:pPr>
            <a:r>
              <a:rPr lang="en-US" altLang="en-US" b="1" dirty="0">
                <a:latin typeface="Arial" charset="0"/>
                <a:ea typeface="Arial" charset="0"/>
                <a:cs typeface="Arial" charset="0"/>
              </a:rPr>
              <a:t>SAID THEY WERE REFUSED CARE</a:t>
            </a:r>
          </a:p>
        </p:txBody>
      </p:sp>
      <p:sp>
        <p:nvSpPr>
          <p:cNvPr id="10" name="Rectangle 3">
            <a:extLst>
              <a:ext uri="{FF2B5EF4-FFF2-40B4-BE49-F238E27FC236}">
                <a16:creationId xmlns:a16="http://schemas.microsoft.com/office/drawing/2014/main" id="{CE72FA23-18ED-125A-0B8B-B8F0CDC11BCE}"/>
              </a:ext>
            </a:extLst>
          </p:cNvPr>
          <p:cNvSpPr txBox="1">
            <a:spLocks noChangeArrowheads="1"/>
          </p:cNvSpPr>
          <p:nvPr/>
        </p:nvSpPr>
        <p:spPr>
          <a:xfrm>
            <a:off x="2210937" y="5079319"/>
            <a:ext cx="7970294" cy="369332"/>
          </a:xfrm>
          <a:prstGeom prst="rect">
            <a:avLst/>
          </a:prstGeom>
          <a:noFill/>
          <a:ln w="0">
            <a:noFill/>
          </a:ln>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Aft>
                <a:spcPts val="1000"/>
              </a:spcAft>
              <a:buSzPct val="65000"/>
            </a:pPr>
            <a:r>
              <a:rPr lang="en-US" altLang="en-US" dirty="0">
                <a:latin typeface="Arial" charset="0"/>
                <a:ea typeface="Arial" charset="0"/>
                <a:cs typeface="Arial" charset="0"/>
              </a:rPr>
              <a:t>because they are LGBT</a:t>
            </a:r>
          </a:p>
        </p:txBody>
      </p:sp>
      <p:sp>
        <p:nvSpPr>
          <p:cNvPr id="11" name="Rectangle 10">
            <a:extLst>
              <a:ext uri="{FF2B5EF4-FFF2-40B4-BE49-F238E27FC236}">
                <a16:creationId xmlns:a16="http://schemas.microsoft.com/office/drawing/2014/main" id="{65BE15AF-9B2B-D81C-D84B-879F0D600508}"/>
              </a:ext>
            </a:extLst>
          </p:cNvPr>
          <p:cNvSpPr/>
          <p:nvPr/>
        </p:nvSpPr>
        <p:spPr>
          <a:xfrm>
            <a:off x="2497540" y="620022"/>
            <a:ext cx="7083504" cy="3379089"/>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A8874934-500C-79FE-3438-6A1F31A4AD65}"/>
              </a:ext>
            </a:extLst>
          </p:cNvPr>
          <p:cNvSpPr/>
          <p:nvPr/>
        </p:nvSpPr>
        <p:spPr>
          <a:xfrm rot="298127">
            <a:off x="2506022" y="590721"/>
            <a:ext cx="7083504" cy="3537441"/>
          </a:xfrm>
          <a:prstGeom prst="rect">
            <a:avLst/>
          </a:prstGeom>
          <a:noFill/>
          <a:ln w="57150">
            <a:solidFill>
              <a:srgbClr val="E571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37759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E1CD228-185F-C276-405E-7B58AD789103}"/>
              </a:ext>
            </a:extLst>
          </p:cNvPr>
          <p:cNvSpPr txBox="1"/>
          <p:nvPr/>
        </p:nvSpPr>
        <p:spPr>
          <a:xfrm>
            <a:off x="660508" y="351361"/>
            <a:ext cx="10713492" cy="3770263"/>
          </a:xfrm>
          <a:prstGeom prst="rect">
            <a:avLst/>
          </a:prstGeom>
          <a:noFill/>
        </p:spPr>
        <p:txBody>
          <a:bodyPr wrap="square" rtlCol="0">
            <a:spAutoFit/>
          </a:bodyPr>
          <a:lstStyle/>
          <a:p>
            <a:pPr algn="ctr"/>
            <a:r>
              <a:rPr lang="en-GB" sz="23900" b="1" dirty="0"/>
              <a:t>1</a:t>
            </a:r>
            <a:r>
              <a:rPr lang="en-GB" sz="13800" b="1" dirty="0"/>
              <a:t>in</a:t>
            </a:r>
            <a:r>
              <a:rPr lang="en-GB" sz="23900" b="1" dirty="0"/>
              <a:t>10</a:t>
            </a:r>
          </a:p>
        </p:txBody>
      </p:sp>
      <p:sp>
        <p:nvSpPr>
          <p:cNvPr id="5" name="TextBox 4">
            <a:extLst>
              <a:ext uri="{FF2B5EF4-FFF2-40B4-BE49-F238E27FC236}">
                <a16:creationId xmlns:a16="http://schemas.microsoft.com/office/drawing/2014/main" id="{24535760-B1A7-2B3A-7806-EFA91B826B8B}"/>
              </a:ext>
            </a:extLst>
          </p:cNvPr>
          <p:cNvSpPr txBox="1"/>
          <p:nvPr/>
        </p:nvSpPr>
        <p:spPr>
          <a:xfrm>
            <a:off x="191068" y="6356215"/>
            <a:ext cx="7219767" cy="369332"/>
          </a:xfrm>
          <a:prstGeom prst="rect">
            <a:avLst/>
          </a:prstGeom>
          <a:noFill/>
        </p:spPr>
        <p:txBody>
          <a:bodyPr wrap="square" rtlCol="0">
            <a:spAutoFit/>
          </a:bodyPr>
          <a:lstStyle/>
          <a:p>
            <a:r>
              <a:rPr lang="en-US" altLang="en-US" sz="1800" dirty="0">
                <a:solidFill>
                  <a:schemeClr val="bg1">
                    <a:lumMod val="65000"/>
                  </a:schemeClr>
                </a:solidFill>
                <a:latin typeface="Arial" charset="0"/>
                <a:ea typeface="Arial" charset="0"/>
                <a:cs typeface="Arial" charset="0"/>
              </a:rPr>
              <a:t>Bachman &amp; Gooch 2018, LGBT in Britain, Trans Report, Stonewall</a:t>
            </a:r>
            <a:endParaRPr lang="en-GB" dirty="0"/>
          </a:p>
        </p:txBody>
      </p:sp>
      <p:sp>
        <p:nvSpPr>
          <p:cNvPr id="8" name="Rectangle 3">
            <a:extLst>
              <a:ext uri="{FF2B5EF4-FFF2-40B4-BE49-F238E27FC236}">
                <a16:creationId xmlns:a16="http://schemas.microsoft.com/office/drawing/2014/main" id="{160FB88A-9790-D378-AB8D-C25D3C4DCAA7}"/>
              </a:ext>
            </a:extLst>
          </p:cNvPr>
          <p:cNvSpPr txBox="1">
            <a:spLocks noChangeArrowheads="1"/>
          </p:cNvSpPr>
          <p:nvPr/>
        </p:nvSpPr>
        <p:spPr>
          <a:xfrm>
            <a:off x="660508" y="4613019"/>
            <a:ext cx="10870983" cy="486603"/>
          </a:xfrm>
          <a:prstGeom prst="rect">
            <a:avLst/>
          </a:prstGeom>
          <a:noFill/>
          <a:ln w="0">
            <a:noFill/>
          </a:ln>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Aft>
                <a:spcPts val="1000"/>
              </a:spcAft>
              <a:buSzPct val="65000"/>
            </a:pPr>
            <a:r>
              <a:rPr lang="en-US" altLang="en-US" b="1" dirty="0">
                <a:latin typeface="Arial" charset="0"/>
                <a:ea typeface="Arial" charset="0"/>
                <a:cs typeface="Arial" charset="0"/>
              </a:rPr>
              <a:t>HAVE GONE ABROAD</a:t>
            </a:r>
          </a:p>
        </p:txBody>
      </p:sp>
      <p:sp>
        <p:nvSpPr>
          <p:cNvPr id="10" name="Rectangle 3">
            <a:extLst>
              <a:ext uri="{FF2B5EF4-FFF2-40B4-BE49-F238E27FC236}">
                <a16:creationId xmlns:a16="http://schemas.microsoft.com/office/drawing/2014/main" id="{CE72FA23-18ED-125A-0B8B-B8F0CDC11BCE}"/>
              </a:ext>
            </a:extLst>
          </p:cNvPr>
          <p:cNvSpPr txBox="1">
            <a:spLocks noChangeArrowheads="1"/>
          </p:cNvSpPr>
          <p:nvPr/>
        </p:nvSpPr>
        <p:spPr>
          <a:xfrm>
            <a:off x="191068" y="5079319"/>
            <a:ext cx="11810432" cy="511698"/>
          </a:xfrm>
          <a:prstGeom prst="rect">
            <a:avLst/>
          </a:prstGeom>
          <a:noFill/>
          <a:ln w="0">
            <a:noFill/>
          </a:ln>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Aft>
                <a:spcPts val="1000"/>
              </a:spcAft>
              <a:buSzPct val="65000"/>
            </a:pPr>
            <a:r>
              <a:rPr lang="en-US" altLang="en-US" dirty="0">
                <a:latin typeface="Arial" charset="0"/>
                <a:ea typeface="Arial" charset="0"/>
                <a:cs typeface="Arial" charset="0"/>
              </a:rPr>
              <a:t>due to barriers they have faced when accessing medical treatment in the UK</a:t>
            </a:r>
          </a:p>
        </p:txBody>
      </p:sp>
      <p:sp>
        <p:nvSpPr>
          <p:cNvPr id="11" name="Rectangle 10">
            <a:extLst>
              <a:ext uri="{FF2B5EF4-FFF2-40B4-BE49-F238E27FC236}">
                <a16:creationId xmlns:a16="http://schemas.microsoft.com/office/drawing/2014/main" id="{65BE15AF-9B2B-D81C-D84B-879F0D600508}"/>
              </a:ext>
            </a:extLst>
          </p:cNvPr>
          <p:cNvSpPr/>
          <p:nvPr/>
        </p:nvSpPr>
        <p:spPr>
          <a:xfrm>
            <a:off x="2497540" y="620022"/>
            <a:ext cx="7083504" cy="3379089"/>
          </a:xfrm>
          <a:prstGeom prst="rect">
            <a:avLst/>
          </a:prstGeom>
          <a:noFill/>
          <a:ln w="57150">
            <a:solidFill>
              <a:srgbClr val="E571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A8874934-500C-79FE-3438-6A1F31A4AD65}"/>
              </a:ext>
            </a:extLst>
          </p:cNvPr>
          <p:cNvSpPr/>
          <p:nvPr/>
        </p:nvSpPr>
        <p:spPr>
          <a:xfrm rot="298127">
            <a:off x="2506022" y="590721"/>
            <a:ext cx="7083504" cy="3537441"/>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33015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086F7F-74F4-FB84-240E-BA7B76D32048}"/>
              </a:ext>
            </a:extLst>
          </p:cNvPr>
          <p:cNvSpPr txBox="1">
            <a:spLocks noChangeArrowheads="1"/>
          </p:cNvSpPr>
          <p:nvPr/>
        </p:nvSpPr>
        <p:spPr>
          <a:xfrm>
            <a:off x="911424" y="2123085"/>
            <a:ext cx="10369152" cy="771600"/>
          </a:xfrm>
          <a:prstGeom prst="rect">
            <a:avLst/>
          </a:prstGeom>
          <a:noFill/>
          <a:ln w="0">
            <a:noFill/>
          </a:ln>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285750" indent="-285750" eaLnBrk="1" hangingPunct="1">
              <a:spcAft>
                <a:spcPts val="1000"/>
              </a:spcAft>
              <a:buSzPct val="65000"/>
              <a:buFont typeface="Arial" panose="020B0604020202020204" pitchFamily="34" charset="0"/>
              <a:buChar char="•"/>
            </a:pPr>
            <a:r>
              <a:rPr lang="en-US" altLang="en-US" sz="2800" dirty="0">
                <a:latin typeface="Arial" charset="0"/>
                <a:ea typeface="Arial" charset="0"/>
                <a:cs typeface="Arial" charset="0"/>
              </a:rPr>
              <a:t>Lack of access to </a:t>
            </a:r>
            <a:r>
              <a:rPr lang="en-US" altLang="en-US" sz="2800" b="1" dirty="0">
                <a:latin typeface="Arial" charset="0"/>
                <a:ea typeface="Arial" charset="0"/>
                <a:cs typeface="Arial" charset="0"/>
              </a:rPr>
              <a:t>knowledgeable</a:t>
            </a:r>
            <a:r>
              <a:rPr lang="en-US" altLang="en-US" sz="2800" dirty="0">
                <a:latin typeface="Arial" charset="0"/>
                <a:ea typeface="Arial" charset="0"/>
                <a:cs typeface="Arial" charset="0"/>
              </a:rPr>
              <a:t>, </a:t>
            </a:r>
            <a:r>
              <a:rPr lang="en-US" altLang="en-US" sz="2800" b="1" dirty="0">
                <a:latin typeface="Arial" charset="0"/>
                <a:ea typeface="Arial" charset="0"/>
                <a:cs typeface="Arial" charset="0"/>
              </a:rPr>
              <a:t>competent</a:t>
            </a:r>
            <a:r>
              <a:rPr lang="en-US" altLang="en-US" sz="2800" dirty="0">
                <a:latin typeface="Arial" charset="0"/>
                <a:ea typeface="Arial" charset="0"/>
                <a:cs typeface="Arial" charset="0"/>
              </a:rPr>
              <a:t> and </a:t>
            </a:r>
            <a:r>
              <a:rPr lang="en-US" altLang="en-US" sz="2800" b="1" dirty="0">
                <a:latin typeface="Arial" charset="0"/>
                <a:ea typeface="Arial" charset="0"/>
                <a:cs typeface="Arial" charset="0"/>
              </a:rPr>
              <a:t>trans friendly </a:t>
            </a:r>
            <a:r>
              <a:rPr lang="en-US" altLang="en-US" sz="2800" dirty="0">
                <a:latin typeface="Arial" charset="0"/>
                <a:ea typeface="Arial" charset="0"/>
                <a:cs typeface="Arial" charset="0"/>
              </a:rPr>
              <a:t>providers</a:t>
            </a:r>
            <a:endParaRPr lang="en-US" altLang="en-US" sz="2800" dirty="0">
              <a:solidFill>
                <a:schemeClr val="bg1">
                  <a:lumMod val="65000"/>
                </a:schemeClr>
              </a:solidFill>
              <a:latin typeface="Arial" charset="0"/>
              <a:ea typeface="Arial" charset="0"/>
              <a:cs typeface="Arial" charset="0"/>
            </a:endParaRPr>
          </a:p>
        </p:txBody>
      </p:sp>
      <p:sp>
        <p:nvSpPr>
          <p:cNvPr id="5" name="Rectangle 3">
            <a:extLst>
              <a:ext uri="{FF2B5EF4-FFF2-40B4-BE49-F238E27FC236}">
                <a16:creationId xmlns:a16="http://schemas.microsoft.com/office/drawing/2014/main" id="{227128CE-BEF4-F90F-9219-A8104AC12CF4}"/>
              </a:ext>
            </a:extLst>
          </p:cNvPr>
          <p:cNvSpPr txBox="1">
            <a:spLocks noChangeArrowheads="1"/>
          </p:cNvSpPr>
          <p:nvPr/>
        </p:nvSpPr>
        <p:spPr>
          <a:xfrm>
            <a:off x="911424" y="3320842"/>
            <a:ext cx="8496944" cy="535087"/>
          </a:xfrm>
          <a:prstGeom prst="rect">
            <a:avLst/>
          </a:prstGeom>
          <a:noFill/>
          <a:ln w="0">
            <a:noFill/>
          </a:ln>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285750" indent="-285750" eaLnBrk="1" hangingPunct="1">
              <a:spcAft>
                <a:spcPts val="1000"/>
              </a:spcAft>
              <a:buSzPct val="65000"/>
              <a:buFont typeface="Arial" panose="020B0604020202020204" pitchFamily="34" charset="0"/>
              <a:buChar char="•"/>
            </a:pPr>
            <a:r>
              <a:rPr lang="en-US" altLang="en-US" sz="2800" dirty="0">
                <a:latin typeface="Arial" charset="0"/>
                <a:ea typeface="Arial" charset="0"/>
                <a:cs typeface="Arial" charset="0"/>
              </a:rPr>
              <a:t>Absence of </a:t>
            </a:r>
            <a:r>
              <a:rPr lang="en-US" altLang="en-US" sz="2800" b="1" dirty="0">
                <a:latin typeface="Arial" charset="0"/>
                <a:ea typeface="Arial" charset="0"/>
                <a:cs typeface="Arial" charset="0"/>
              </a:rPr>
              <a:t>cultural safety</a:t>
            </a:r>
            <a:endParaRPr lang="en-US" altLang="en-US" sz="2800" dirty="0">
              <a:solidFill>
                <a:schemeClr val="bg1">
                  <a:lumMod val="65000"/>
                </a:schemeClr>
              </a:solidFill>
              <a:latin typeface="Arial" charset="0"/>
              <a:ea typeface="Arial" charset="0"/>
              <a:cs typeface="Arial" charset="0"/>
            </a:endParaRPr>
          </a:p>
        </p:txBody>
      </p:sp>
      <p:sp>
        <p:nvSpPr>
          <p:cNvPr id="6" name="Rectangle 3">
            <a:extLst>
              <a:ext uri="{FF2B5EF4-FFF2-40B4-BE49-F238E27FC236}">
                <a16:creationId xmlns:a16="http://schemas.microsoft.com/office/drawing/2014/main" id="{A172F37F-B16C-445B-21E3-47D18E3D38F6}"/>
              </a:ext>
            </a:extLst>
          </p:cNvPr>
          <p:cNvSpPr txBox="1">
            <a:spLocks noChangeArrowheads="1"/>
          </p:cNvSpPr>
          <p:nvPr/>
        </p:nvSpPr>
        <p:spPr>
          <a:xfrm>
            <a:off x="911424" y="5049027"/>
            <a:ext cx="9937104" cy="771600"/>
          </a:xfrm>
          <a:prstGeom prst="rect">
            <a:avLst/>
          </a:prstGeom>
          <a:noFill/>
          <a:ln w="0">
            <a:noFill/>
          </a:ln>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285750" indent="-285750" eaLnBrk="1" hangingPunct="1">
              <a:spcAft>
                <a:spcPts val="1000"/>
              </a:spcAft>
              <a:buSzPct val="65000"/>
              <a:buFont typeface="Arial" panose="020B0604020202020204" pitchFamily="34" charset="0"/>
              <a:buChar char="•"/>
            </a:pPr>
            <a:r>
              <a:rPr lang="en-US" altLang="en-US" sz="2800" b="1" dirty="0">
                <a:latin typeface="Arial" charset="0"/>
                <a:ea typeface="Arial" charset="0"/>
                <a:cs typeface="Arial" charset="0"/>
              </a:rPr>
              <a:t>Fear of discrimination</a:t>
            </a:r>
            <a:r>
              <a:rPr lang="en-US" altLang="en-US" sz="2800" dirty="0">
                <a:latin typeface="Arial" charset="0"/>
                <a:ea typeface="Arial" charset="0"/>
                <a:cs typeface="Arial" charset="0"/>
              </a:rPr>
              <a:t>, lack of </a:t>
            </a:r>
            <a:r>
              <a:rPr lang="en-US" altLang="en-US" sz="2800" b="1" dirty="0">
                <a:latin typeface="Arial" charset="0"/>
                <a:ea typeface="Arial" charset="0"/>
                <a:cs typeface="Arial" charset="0"/>
              </a:rPr>
              <a:t>social support </a:t>
            </a:r>
            <a:endParaRPr lang="en-US" altLang="en-US" sz="2800" dirty="0">
              <a:solidFill>
                <a:schemeClr val="bg1">
                  <a:lumMod val="65000"/>
                </a:schemeClr>
              </a:solidFill>
              <a:latin typeface="Arial" charset="0"/>
              <a:ea typeface="Arial" charset="0"/>
              <a:cs typeface="Arial" charset="0"/>
            </a:endParaRPr>
          </a:p>
        </p:txBody>
      </p:sp>
      <p:sp>
        <p:nvSpPr>
          <p:cNvPr id="7" name="Rectangle 3">
            <a:extLst>
              <a:ext uri="{FF2B5EF4-FFF2-40B4-BE49-F238E27FC236}">
                <a16:creationId xmlns:a16="http://schemas.microsoft.com/office/drawing/2014/main" id="{44FDF623-36B1-79A9-0999-14BCAE6CC9A6}"/>
              </a:ext>
            </a:extLst>
          </p:cNvPr>
          <p:cNvSpPr txBox="1">
            <a:spLocks noChangeArrowheads="1"/>
          </p:cNvSpPr>
          <p:nvPr/>
        </p:nvSpPr>
        <p:spPr>
          <a:xfrm>
            <a:off x="911424" y="4209773"/>
            <a:ext cx="8496944" cy="771600"/>
          </a:xfrm>
          <a:prstGeom prst="rect">
            <a:avLst/>
          </a:prstGeom>
          <a:noFill/>
          <a:ln w="0">
            <a:noFill/>
          </a:ln>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285750" indent="-285750" eaLnBrk="1" hangingPunct="1">
              <a:spcAft>
                <a:spcPts val="1000"/>
              </a:spcAft>
              <a:buSzPct val="65000"/>
              <a:buFont typeface="Arial" panose="020B0604020202020204" pitchFamily="34" charset="0"/>
              <a:buChar char="•"/>
            </a:pPr>
            <a:r>
              <a:rPr lang="en-US" altLang="en-US" sz="2800" b="1" dirty="0">
                <a:latin typeface="Arial" charset="0"/>
                <a:ea typeface="Arial" charset="0"/>
                <a:cs typeface="Arial" charset="0"/>
              </a:rPr>
              <a:t>Inequality accessing health care </a:t>
            </a:r>
            <a:endParaRPr lang="en-US" altLang="en-US" sz="2800" b="1" dirty="0">
              <a:solidFill>
                <a:schemeClr val="bg1">
                  <a:lumMod val="65000"/>
                </a:schemeClr>
              </a:solidFill>
              <a:latin typeface="Arial" charset="0"/>
              <a:ea typeface="Arial" charset="0"/>
              <a:cs typeface="Arial" charset="0"/>
            </a:endParaRPr>
          </a:p>
        </p:txBody>
      </p:sp>
      <p:sp>
        <p:nvSpPr>
          <p:cNvPr id="9" name="Rectangle 8">
            <a:extLst>
              <a:ext uri="{FF2B5EF4-FFF2-40B4-BE49-F238E27FC236}">
                <a16:creationId xmlns:a16="http://schemas.microsoft.com/office/drawing/2014/main" id="{35EF5E8C-7B50-5207-D17D-1E0034D48050}"/>
              </a:ext>
            </a:extLst>
          </p:cNvPr>
          <p:cNvSpPr/>
          <p:nvPr/>
        </p:nvSpPr>
        <p:spPr>
          <a:xfrm rot="333100">
            <a:off x="-119278" y="480218"/>
            <a:ext cx="12430557" cy="1017588"/>
          </a:xfrm>
          <a:prstGeom prst="rect">
            <a:avLst/>
          </a:prstGeom>
          <a:solidFill>
            <a:srgbClr val="FFFF00"/>
          </a:solidFill>
          <a:ln>
            <a:solidFill>
              <a:srgbClr val="FFFF00"/>
            </a:solidFill>
          </a:ln>
          <a:effectLst>
            <a:outerShdw blurRad="50800" dist="381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3600" b="1" dirty="0">
                <a:solidFill>
                  <a:schemeClr val="tx1"/>
                </a:solidFill>
              </a:rPr>
              <a:t>BARRIERS TO CARE    BARRIERS TO CARE    BARRIERS TO CARE</a:t>
            </a:r>
          </a:p>
        </p:txBody>
      </p:sp>
      <p:sp>
        <p:nvSpPr>
          <p:cNvPr id="10" name="TextBox 9">
            <a:extLst>
              <a:ext uri="{FF2B5EF4-FFF2-40B4-BE49-F238E27FC236}">
                <a16:creationId xmlns:a16="http://schemas.microsoft.com/office/drawing/2014/main" id="{81D846FB-A629-FFB3-CC2F-3826E5805DCD}"/>
              </a:ext>
            </a:extLst>
          </p:cNvPr>
          <p:cNvSpPr txBox="1"/>
          <p:nvPr/>
        </p:nvSpPr>
        <p:spPr>
          <a:xfrm>
            <a:off x="4246058" y="2710019"/>
            <a:ext cx="3094299" cy="369332"/>
          </a:xfrm>
          <a:prstGeom prst="rect">
            <a:avLst/>
          </a:prstGeom>
          <a:noFill/>
        </p:spPr>
        <p:txBody>
          <a:bodyPr wrap="square" rtlCol="0">
            <a:spAutoFit/>
          </a:bodyPr>
          <a:lstStyle/>
          <a:p>
            <a:r>
              <a:rPr lang="en-US" altLang="en-US" sz="1800" dirty="0">
                <a:solidFill>
                  <a:schemeClr val="bg1">
                    <a:lumMod val="65000"/>
                  </a:schemeClr>
                </a:solidFill>
                <a:latin typeface="Arial" charset="0"/>
                <a:ea typeface="Arial" charset="0"/>
                <a:cs typeface="Arial" charset="0"/>
              </a:rPr>
              <a:t>Sanchez et al., 2019</a:t>
            </a:r>
            <a:endParaRPr lang="en-GB" dirty="0"/>
          </a:p>
        </p:txBody>
      </p:sp>
      <p:sp>
        <p:nvSpPr>
          <p:cNvPr id="11" name="TextBox 10">
            <a:extLst>
              <a:ext uri="{FF2B5EF4-FFF2-40B4-BE49-F238E27FC236}">
                <a16:creationId xmlns:a16="http://schemas.microsoft.com/office/drawing/2014/main" id="{686B4F56-1C26-345E-A9E9-0CA6743F46EB}"/>
              </a:ext>
            </a:extLst>
          </p:cNvPr>
          <p:cNvSpPr txBox="1"/>
          <p:nvPr/>
        </p:nvSpPr>
        <p:spPr>
          <a:xfrm>
            <a:off x="5709935" y="3440676"/>
            <a:ext cx="2259072" cy="369332"/>
          </a:xfrm>
          <a:prstGeom prst="rect">
            <a:avLst/>
          </a:prstGeom>
          <a:noFill/>
        </p:spPr>
        <p:txBody>
          <a:bodyPr wrap="square" rtlCol="0">
            <a:spAutoFit/>
          </a:bodyPr>
          <a:lstStyle/>
          <a:p>
            <a:r>
              <a:rPr lang="en-US" altLang="en-US" sz="1800" dirty="0">
                <a:solidFill>
                  <a:schemeClr val="bg1">
                    <a:lumMod val="65000"/>
                  </a:schemeClr>
                </a:solidFill>
                <a:latin typeface="Arial" charset="0"/>
                <a:ea typeface="Arial" charset="0"/>
                <a:cs typeface="Arial" charset="0"/>
              </a:rPr>
              <a:t>Adams et al., 2013</a:t>
            </a:r>
            <a:endParaRPr lang="en-GB" dirty="0"/>
          </a:p>
        </p:txBody>
      </p:sp>
      <p:sp>
        <p:nvSpPr>
          <p:cNvPr id="12" name="TextBox 11">
            <a:extLst>
              <a:ext uri="{FF2B5EF4-FFF2-40B4-BE49-F238E27FC236}">
                <a16:creationId xmlns:a16="http://schemas.microsoft.com/office/drawing/2014/main" id="{945DD038-91AF-0290-4383-DE401A34CEC3}"/>
              </a:ext>
            </a:extLst>
          </p:cNvPr>
          <p:cNvSpPr txBox="1"/>
          <p:nvPr/>
        </p:nvSpPr>
        <p:spPr>
          <a:xfrm>
            <a:off x="9021504" y="5150551"/>
            <a:ext cx="2259072" cy="369332"/>
          </a:xfrm>
          <a:prstGeom prst="rect">
            <a:avLst/>
          </a:prstGeom>
          <a:noFill/>
        </p:spPr>
        <p:txBody>
          <a:bodyPr wrap="square" rtlCol="0">
            <a:spAutoFit/>
          </a:bodyPr>
          <a:lstStyle/>
          <a:p>
            <a:r>
              <a:rPr lang="en-US" altLang="en-US" sz="1800" dirty="0">
                <a:solidFill>
                  <a:schemeClr val="bg1">
                    <a:lumMod val="65000"/>
                  </a:schemeClr>
                </a:solidFill>
                <a:latin typeface="Arial" charset="0"/>
                <a:ea typeface="Arial" charset="0"/>
                <a:cs typeface="Arial" charset="0"/>
              </a:rPr>
              <a:t>Boyce et al., 2021</a:t>
            </a:r>
            <a:endParaRPr lang="en-GB" dirty="0"/>
          </a:p>
        </p:txBody>
      </p:sp>
      <p:sp>
        <p:nvSpPr>
          <p:cNvPr id="13" name="TextBox 12">
            <a:extLst>
              <a:ext uri="{FF2B5EF4-FFF2-40B4-BE49-F238E27FC236}">
                <a16:creationId xmlns:a16="http://schemas.microsoft.com/office/drawing/2014/main" id="{8D7D0BA0-CE61-4827-E1A3-770C5B02C56C}"/>
              </a:ext>
            </a:extLst>
          </p:cNvPr>
          <p:cNvSpPr txBox="1"/>
          <p:nvPr/>
        </p:nvSpPr>
        <p:spPr>
          <a:xfrm>
            <a:off x="6929903" y="4331117"/>
            <a:ext cx="2259072" cy="369332"/>
          </a:xfrm>
          <a:prstGeom prst="rect">
            <a:avLst/>
          </a:prstGeom>
          <a:noFill/>
        </p:spPr>
        <p:txBody>
          <a:bodyPr wrap="square" rtlCol="0">
            <a:spAutoFit/>
          </a:bodyPr>
          <a:lstStyle/>
          <a:p>
            <a:r>
              <a:rPr lang="en-US" altLang="en-US" sz="1800" dirty="0">
                <a:solidFill>
                  <a:schemeClr val="bg1">
                    <a:lumMod val="65000"/>
                  </a:schemeClr>
                </a:solidFill>
                <a:latin typeface="Arial" charset="0"/>
                <a:ea typeface="Arial" charset="0"/>
                <a:cs typeface="Arial" charset="0"/>
              </a:rPr>
              <a:t>Whittle et al., 2008</a:t>
            </a:r>
            <a:endParaRPr lang="en-GB" dirty="0"/>
          </a:p>
        </p:txBody>
      </p:sp>
    </p:spTree>
    <p:extLst>
      <p:ext uri="{BB962C8B-B14F-4D97-AF65-F5344CB8AC3E}">
        <p14:creationId xmlns:p14="http://schemas.microsoft.com/office/powerpoint/2010/main" val="221595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animBg="1"/>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D42361-CFC8-420B-BF54-34FE03AADAD2}"/>
              </a:ext>
            </a:extLst>
          </p:cNvPr>
          <p:cNvSpPr txBox="1"/>
          <p:nvPr/>
        </p:nvSpPr>
        <p:spPr>
          <a:xfrm>
            <a:off x="194310" y="217170"/>
            <a:ext cx="11738610" cy="954107"/>
          </a:xfrm>
          <a:prstGeom prst="rect">
            <a:avLst/>
          </a:prstGeom>
          <a:noFill/>
        </p:spPr>
        <p:txBody>
          <a:bodyPr wrap="square" rtlCol="0">
            <a:spAutoFit/>
          </a:bodyPr>
          <a:lstStyle/>
          <a:p>
            <a:r>
              <a:rPr lang="en-GB" sz="2800" b="1" dirty="0">
                <a:solidFill>
                  <a:srgbClr val="7030A0"/>
                </a:solidFill>
              </a:rPr>
              <a:t>WHAT PREVENTS YOU FROM UNDERGOING THE FORMS OF MEDICAL INTERVENTION THAT YOU WANT?</a:t>
            </a:r>
          </a:p>
        </p:txBody>
      </p:sp>
      <p:sp>
        <p:nvSpPr>
          <p:cNvPr id="5" name="TextBox 4">
            <a:extLst>
              <a:ext uri="{FF2B5EF4-FFF2-40B4-BE49-F238E27FC236}">
                <a16:creationId xmlns:a16="http://schemas.microsoft.com/office/drawing/2014/main" id="{0A11B798-B3C4-4F6C-AA40-AAC9125C809C}"/>
              </a:ext>
            </a:extLst>
          </p:cNvPr>
          <p:cNvSpPr txBox="1"/>
          <p:nvPr/>
        </p:nvSpPr>
        <p:spPr>
          <a:xfrm>
            <a:off x="191068" y="6356215"/>
            <a:ext cx="7219767" cy="369332"/>
          </a:xfrm>
          <a:prstGeom prst="rect">
            <a:avLst/>
          </a:prstGeom>
          <a:noFill/>
        </p:spPr>
        <p:txBody>
          <a:bodyPr wrap="square" rtlCol="0">
            <a:spAutoFit/>
          </a:bodyPr>
          <a:lstStyle/>
          <a:p>
            <a:r>
              <a:rPr lang="en-US" altLang="en-US" sz="1800" dirty="0">
                <a:solidFill>
                  <a:schemeClr val="bg1">
                    <a:lumMod val="65000"/>
                  </a:schemeClr>
                </a:solidFill>
                <a:latin typeface="Arial" charset="0"/>
                <a:ea typeface="Arial" charset="0"/>
                <a:cs typeface="Arial" charset="0"/>
              </a:rPr>
              <a:t>Bachman &amp; Gooch 2018, LGBT in Britain, Trans Report, Stonewall</a:t>
            </a:r>
            <a:endParaRPr lang="en-GB" dirty="0"/>
          </a:p>
        </p:txBody>
      </p:sp>
      <p:graphicFrame>
        <p:nvGraphicFramePr>
          <p:cNvPr id="6" name="Chart 5">
            <a:extLst>
              <a:ext uri="{FF2B5EF4-FFF2-40B4-BE49-F238E27FC236}">
                <a16:creationId xmlns:a16="http://schemas.microsoft.com/office/drawing/2014/main" id="{24261649-DA2D-449A-9EEB-9F7A37F76056}"/>
              </a:ext>
            </a:extLst>
          </p:cNvPr>
          <p:cNvGraphicFramePr>
            <a:graphicFrameLocks/>
          </p:cNvGraphicFramePr>
          <p:nvPr>
            <p:extLst>
              <p:ext uri="{D42A27DB-BD31-4B8C-83A1-F6EECF244321}">
                <p14:modId xmlns:p14="http://schemas.microsoft.com/office/powerpoint/2010/main" val="3620915667"/>
              </p:ext>
            </p:extLst>
          </p:nvPr>
        </p:nvGraphicFramePr>
        <p:xfrm>
          <a:off x="3800951" y="1171277"/>
          <a:ext cx="8004810" cy="51849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C87809CA-178D-4791-9A6D-9064225BAE72}"/>
              </a:ext>
            </a:extLst>
          </p:cNvPr>
          <p:cNvSpPr txBox="1"/>
          <p:nvPr/>
        </p:nvSpPr>
        <p:spPr>
          <a:xfrm>
            <a:off x="578689" y="1376097"/>
            <a:ext cx="3318941" cy="338554"/>
          </a:xfrm>
          <a:prstGeom prst="rect">
            <a:avLst/>
          </a:prstGeom>
          <a:noFill/>
        </p:spPr>
        <p:txBody>
          <a:bodyPr wrap="square" rtlCol="0">
            <a:spAutoFit/>
          </a:bodyPr>
          <a:lstStyle/>
          <a:p>
            <a:pPr algn="r"/>
            <a:r>
              <a:rPr lang="en-GB" sz="1600" dirty="0"/>
              <a:t>The waiting time is too long</a:t>
            </a:r>
          </a:p>
        </p:txBody>
      </p:sp>
      <p:sp>
        <p:nvSpPr>
          <p:cNvPr id="8" name="TextBox 7">
            <a:extLst>
              <a:ext uri="{FF2B5EF4-FFF2-40B4-BE49-F238E27FC236}">
                <a16:creationId xmlns:a16="http://schemas.microsoft.com/office/drawing/2014/main" id="{0E7EBBB0-BA0D-4BB4-8942-F288FDA45D9C}"/>
              </a:ext>
            </a:extLst>
          </p:cNvPr>
          <p:cNvSpPr txBox="1"/>
          <p:nvPr/>
        </p:nvSpPr>
        <p:spPr>
          <a:xfrm>
            <a:off x="629171" y="1843599"/>
            <a:ext cx="3318941" cy="338554"/>
          </a:xfrm>
          <a:prstGeom prst="rect">
            <a:avLst/>
          </a:prstGeom>
          <a:noFill/>
        </p:spPr>
        <p:txBody>
          <a:bodyPr wrap="square" rtlCol="0">
            <a:spAutoFit/>
          </a:bodyPr>
          <a:lstStyle/>
          <a:p>
            <a:pPr algn="r"/>
            <a:r>
              <a:rPr lang="en-GB" sz="1600" dirty="0"/>
              <a:t>I do not have the financial means</a:t>
            </a:r>
          </a:p>
        </p:txBody>
      </p:sp>
      <p:sp>
        <p:nvSpPr>
          <p:cNvPr id="9" name="TextBox 8">
            <a:extLst>
              <a:ext uri="{FF2B5EF4-FFF2-40B4-BE49-F238E27FC236}">
                <a16:creationId xmlns:a16="http://schemas.microsoft.com/office/drawing/2014/main" id="{2A12CBE0-5A6C-4A44-BED7-26E4483AE856}"/>
              </a:ext>
            </a:extLst>
          </p:cNvPr>
          <p:cNvSpPr txBox="1"/>
          <p:nvPr/>
        </p:nvSpPr>
        <p:spPr>
          <a:xfrm>
            <a:off x="1" y="2330204"/>
            <a:ext cx="3948112" cy="584775"/>
          </a:xfrm>
          <a:prstGeom prst="rect">
            <a:avLst/>
          </a:prstGeom>
          <a:noFill/>
        </p:spPr>
        <p:txBody>
          <a:bodyPr wrap="square" rtlCol="0">
            <a:spAutoFit/>
          </a:bodyPr>
          <a:lstStyle/>
          <a:p>
            <a:pPr algn="r"/>
            <a:r>
              <a:rPr lang="en-GB" sz="1600" dirty="0"/>
              <a:t>I am afraid about the consequences it might have on my family life</a:t>
            </a:r>
          </a:p>
        </p:txBody>
      </p:sp>
      <p:sp>
        <p:nvSpPr>
          <p:cNvPr id="10" name="TextBox 9">
            <a:extLst>
              <a:ext uri="{FF2B5EF4-FFF2-40B4-BE49-F238E27FC236}">
                <a16:creationId xmlns:a16="http://schemas.microsoft.com/office/drawing/2014/main" id="{EA2F6769-1CE2-4247-B38E-0BDAA5C623A3}"/>
              </a:ext>
            </a:extLst>
          </p:cNvPr>
          <p:cNvSpPr txBox="1"/>
          <p:nvPr/>
        </p:nvSpPr>
        <p:spPr>
          <a:xfrm>
            <a:off x="21954" y="2897925"/>
            <a:ext cx="3948112" cy="584775"/>
          </a:xfrm>
          <a:prstGeom prst="rect">
            <a:avLst/>
          </a:prstGeom>
          <a:noFill/>
        </p:spPr>
        <p:txBody>
          <a:bodyPr wrap="square" rtlCol="0">
            <a:spAutoFit/>
          </a:bodyPr>
          <a:lstStyle/>
          <a:p>
            <a:pPr algn="r"/>
            <a:r>
              <a:rPr lang="en-GB" sz="1600" dirty="0"/>
              <a:t>I am afraid about the consequences it might have on my personal life </a:t>
            </a:r>
          </a:p>
        </p:txBody>
      </p:sp>
      <p:sp>
        <p:nvSpPr>
          <p:cNvPr id="11" name="TextBox 10">
            <a:extLst>
              <a:ext uri="{FF2B5EF4-FFF2-40B4-BE49-F238E27FC236}">
                <a16:creationId xmlns:a16="http://schemas.microsoft.com/office/drawing/2014/main" id="{80D2EB92-C907-41BD-90A5-967215C442E5}"/>
              </a:ext>
            </a:extLst>
          </p:cNvPr>
          <p:cNvSpPr txBox="1"/>
          <p:nvPr/>
        </p:nvSpPr>
        <p:spPr>
          <a:xfrm>
            <a:off x="21954" y="3330478"/>
            <a:ext cx="3948112" cy="584775"/>
          </a:xfrm>
          <a:prstGeom prst="rect">
            <a:avLst/>
          </a:prstGeom>
          <a:noFill/>
        </p:spPr>
        <p:txBody>
          <a:bodyPr wrap="square" rtlCol="0">
            <a:spAutoFit/>
          </a:bodyPr>
          <a:lstStyle/>
          <a:p>
            <a:pPr algn="r"/>
            <a:r>
              <a:rPr lang="en-GB" sz="1600" dirty="0"/>
              <a:t>I don’t know how to receive the form of medical intervention I want</a:t>
            </a:r>
          </a:p>
        </p:txBody>
      </p:sp>
      <p:sp>
        <p:nvSpPr>
          <p:cNvPr id="12" name="TextBox 11">
            <a:extLst>
              <a:ext uri="{FF2B5EF4-FFF2-40B4-BE49-F238E27FC236}">
                <a16:creationId xmlns:a16="http://schemas.microsoft.com/office/drawing/2014/main" id="{3653E29B-1E29-43C3-ABE5-7D899825C32F}"/>
              </a:ext>
            </a:extLst>
          </p:cNvPr>
          <p:cNvSpPr txBox="1"/>
          <p:nvPr/>
        </p:nvSpPr>
        <p:spPr>
          <a:xfrm>
            <a:off x="-23551" y="3898199"/>
            <a:ext cx="3948112" cy="584775"/>
          </a:xfrm>
          <a:prstGeom prst="rect">
            <a:avLst/>
          </a:prstGeom>
          <a:noFill/>
        </p:spPr>
        <p:txBody>
          <a:bodyPr wrap="square" rtlCol="0">
            <a:spAutoFit/>
          </a:bodyPr>
          <a:lstStyle/>
          <a:p>
            <a:pPr algn="r"/>
            <a:r>
              <a:rPr lang="en-GB" sz="1600" b="1" dirty="0"/>
              <a:t>I’m afraid I will be discriminated against by the health care provider</a:t>
            </a:r>
          </a:p>
        </p:txBody>
      </p:sp>
      <p:sp>
        <p:nvSpPr>
          <p:cNvPr id="13" name="TextBox 12">
            <a:extLst>
              <a:ext uri="{FF2B5EF4-FFF2-40B4-BE49-F238E27FC236}">
                <a16:creationId xmlns:a16="http://schemas.microsoft.com/office/drawing/2014/main" id="{907C05E0-80B8-4133-BDC9-1B4E980DFD33}"/>
              </a:ext>
            </a:extLst>
          </p:cNvPr>
          <p:cNvSpPr txBox="1"/>
          <p:nvPr/>
        </p:nvSpPr>
        <p:spPr>
          <a:xfrm>
            <a:off x="62435" y="4486524"/>
            <a:ext cx="3948112" cy="584775"/>
          </a:xfrm>
          <a:prstGeom prst="rect">
            <a:avLst/>
          </a:prstGeom>
          <a:noFill/>
        </p:spPr>
        <p:txBody>
          <a:bodyPr wrap="square" rtlCol="0">
            <a:spAutoFit/>
          </a:bodyPr>
          <a:lstStyle/>
          <a:p>
            <a:pPr algn="r"/>
            <a:r>
              <a:rPr lang="en-GB" sz="1600" dirty="0"/>
              <a:t>I do not feel personal ready to at the moment to undergo medical intervention</a:t>
            </a:r>
          </a:p>
        </p:txBody>
      </p:sp>
      <p:sp>
        <p:nvSpPr>
          <p:cNvPr id="14" name="TextBox 13">
            <a:extLst>
              <a:ext uri="{FF2B5EF4-FFF2-40B4-BE49-F238E27FC236}">
                <a16:creationId xmlns:a16="http://schemas.microsoft.com/office/drawing/2014/main" id="{09B8CB0E-1D6D-419E-A477-28037E0BCE44}"/>
              </a:ext>
            </a:extLst>
          </p:cNvPr>
          <p:cNvSpPr txBox="1"/>
          <p:nvPr/>
        </p:nvSpPr>
        <p:spPr>
          <a:xfrm>
            <a:off x="-1383" y="5019122"/>
            <a:ext cx="3948112" cy="338554"/>
          </a:xfrm>
          <a:prstGeom prst="rect">
            <a:avLst/>
          </a:prstGeom>
          <a:noFill/>
        </p:spPr>
        <p:txBody>
          <a:bodyPr wrap="square" rtlCol="0">
            <a:spAutoFit/>
          </a:bodyPr>
          <a:lstStyle/>
          <a:p>
            <a:pPr algn="r"/>
            <a:r>
              <a:rPr lang="en-GB" sz="1600" dirty="0"/>
              <a:t>I am afraid for my general safety</a:t>
            </a:r>
          </a:p>
        </p:txBody>
      </p:sp>
      <p:sp>
        <p:nvSpPr>
          <p:cNvPr id="15" name="TextBox 14">
            <a:extLst>
              <a:ext uri="{FF2B5EF4-FFF2-40B4-BE49-F238E27FC236}">
                <a16:creationId xmlns:a16="http://schemas.microsoft.com/office/drawing/2014/main" id="{E5B6F6FA-5AD7-4499-813C-FE7B0FC448D1}"/>
              </a:ext>
            </a:extLst>
          </p:cNvPr>
          <p:cNvSpPr txBox="1"/>
          <p:nvPr/>
        </p:nvSpPr>
        <p:spPr>
          <a:xfrm>
            <a:off x="0" y="5496338"/>
            <a:ext cx="3948112" cy="584775"/>
          </a:xfrm>
          <a:prstGeom prst="rect">
            <a:avLst/>
          </a:prstGeom>
          <a:noFill/>
        </p:spPr>
        <p:txBody>
          <a:bodyPr wrap="square" rtlCol="0">
            <a:spAutoFit/>
          </a:bodyPr>
          <a:lstStyle/>
          <a:p>
            <a:pPr algn="r"/>
            <a:r>
              <a:rPr lang="en-GB" sz="1600" dirty="0"/>
              <a:t>I do not have the time to undergo medical intervention</a:t>
            </a:r>
          </a:p>
        </p:txBody>
      </p:sp>
    </p:spTree>
    <p:extLst>
      <p:ext uri="{BB962C8B-B14F-4D97-AF65-F5344CB8AC3E}">
        <p14:creationId xmlns:p14="http://schemas.microsoft.com/office/powerpoint/2010/main" val="8849971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TotalTime>
  <Words>2210</Words>
  <Application>Microsoft Office PowerPoint</Application>
  <PresentationFormat>Widescreen</PresentationFormat>
  <Paragraphs>338</Paragraphs>
  <Slides>42</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Cooper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Turner (Student)</dc:creator>
  <cp:lastModifiedBy>TURNER, Kevin (DORSET HEALTHCARE UNIVERSITY NHS FOUNDATION TRUST)</cp:lastModifiedBy>
  <cp:revision>86</cp:revision>
  <dcterms:created xsi:type="dcterms:W3CDTF">2022-06-10T13:20:54Z</dcterms:created>
  <dcterms:modified xsi:type="dcterms:W3CDTF">2024-06-28T19:54:11Z</dcterms:modified>
</cp:coreProperties>
</file>