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283" r:id="rId7"/>
    <p:sldId id="305" r:id="rId8"/>
    <p:sldId id="304" r:id="rId9"/>
    <p:sldId id="285" r:id="rId10"/>
    <p:sldId id="302" r:id="rId11"/>
    <p:sldId id="292" r:id="rId12"/>
    <p:sldId id="301" r:id="rId13"/>
    <p:sldId id="300" r:id="rId14"/>
    <p:sldId id="261" r:id="rId15"/>
    <p:sldId id="276" r:id="rId16"/>
    <p:sldId id="297" r:id="rId17"/>
    <p:sldId id="294" r:id="rId18"/>
    <p:sldId id="296" r:id="rId19"/>
    <p:sldId id="298" r:id="rId20"/>
    <p:sldId id="281" r:id="rId21"/>
    <p:sldId id="282" r:id="rId22"/>
    <p:sldId id="299" r:id="rId23"/>
    <p:sldId id="303" r:id="rId24"/>
  </p:sldIdLst>
  <p:sldSz cx="12192000" cy="6858000"/>
  <p:notesSz cx="9144000" cy="6858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84EADD-FE41-494D-A42C-2B60CCFC2DE6}">
          <p14:sldIdLst>
            <p14:sldId id="256"/>
            <p14:sldId id="257"/>
            <p14:sldId id="283"/>
            <p14:sldId id="305"/>
            <p14:sldId id="304"/>
            <p14:sldId id="285"/>
            <p14:sldId id="302"/>
            <p14:sldId id="292"/>
            <p14:sldId id="301"/>
            <p14:sldId id="300"/>
            <p14:sldId id="261"/>
            <p14:sldId id="276"/>
            <p14:sldId id="297"/>
            <p14:sldId id="294"/>
            <p14:sldId id="296"/>
            <p14:sldId id="298"/>
            <p14:sldId id="281"/>
            <p14:sldId id="282"/>
            <p14:sldId id="299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pos="6804" userDrawn="1">
          <p15:clr>
            <a:srgbClr val="A4A3A4"/>
          </p15:clr>
        </p15:guide>
        <p15:guide id="12" pos="8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463"/>
    <a:srgbClr val="4E7448"/>
    <a:srgbClr val="344E30"/>
    <a:srgbClr val="598752"/>
    <a:srgbClr val="7A7392"/>
    <a:srgbClr val="1A9DAC"/>
    <a:srgbClr val="199DAC"/>
    <a:srgbClr val="16818D"/>
    <a:srgbClr val="1C9DAC"/>
    <a:srgbClr val="A65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7" autoAdjust="0"/>
    <p:restoredTop sz="85546" autoAdjust="0"/>
  </p:normalViewPr>
  <p:slideViewPr>
    <p:cSldViewPr showGuides="1">
      <p:cViewPr varScale="1">
        <p:scale>
          <a:sx n="97" d="100"/>
          <a:sy n="97" d="100"/>
        </p:scale>
        <p:origin x="576" y="90"/>
      </p:cViewPr>
      <p:guideLst>
        <p:guide orient="horz" pos="3838"/>
        <p:guide pos="3840"/>
        <p:guide pos="6804"/>
        <p:guide pos="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83" d="100"/>
          <a:sy n="183" d="100"/>
        </p:scale>
        <p:origin x="208" y="3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sy Bray" userId="f85610e7-5d85-4b46-af74-c6f0ffa60e43" providerId="ADAL" clId="{0EFC054B-2730-49A6-80BA-2F7188D2AB5F}"/>
    <pc:docChg chg="modSld">
      <pc:chgData name="Issy Bray" userId="f85610e7-5d85-4b46-af74-c6f0ffa60e43" providerId="ADAL" clId="{0EFC054B-2730-49A6-80BA-2F7188D2AB5F}" dt="2024-05-13T15:50:00.609" v="18" actId="6549"/>
      <pc:docMkLst>
        <pc:docMk/>
      </pc:docMkLst>
      <pc:sldChg chg="modNotesTx">
        <pc:chgData name="Issy Bray" userId="f85610e7-5d85-4b46-af74-c6f0ffa60e43" providerId="ADAL" clId="{0EFC054B-2730-49A6-80BA-2F7188D2AB5F}" dt="2024-05-13T15:48:32.464" v="0" actId="6549"/>
        <pc:sldMkLst>
          <pc:docMk/>
          <pc:sldMk cId="3049566170" sldId="256"/>
        </pc:sldMkLst>
      </pc:sldChg>
      <pc:sldChg chg="modNotesTx">
        <pc:chgData name="Issy Bray" userId="f85610e7-5d85-4b46-af74-c6f0ffa60e43" providerId="ADAL" clId="{0EFC054B-2730-49A6-80BA-2F7188D2AB5F}" dt="2024-05-13T15:48:36.449" v="1" actId="6549"/>
        <pc:sldMkLst>
          <pc:docMk/>
          <pc:sldMk cId="3980801527" sldId="257"/>
        </pc:sldMkLst>
      </pc:sldChg>
      <pc:sldChg chg="modNotesTx">
        <pc:chgData name="Issy Bray" userId="f85610e7-5d85-4b46-af74-c6f0ffa60e43" providerId="ADAL" clId="{0EFC054B-2730-49A6-80BA-2F7188D2AB5F}" dt="2024-05-13T15:49:10.979" v="9" actId="6549"/>
        <pc:sldMkLst>
          <pc:docMk/>
          <pc:sldMk cId="1737378851" sldId="261"/>
        </pc:sldMkLst>
      </pc:sldChg>
      <pc:sldChg chg="modNotesTx">
        <pc:chgData name="Issy Bray" userId="f85610e7-5d85-4b46-af74-c6f0ffa60e43" providerId="ADAL" clId="{0EFC054B-2730-49A6-80BA-2F7188D2AB5F}" dt="2024-05-13T15:49:15.375" v="10" actId="6549"/>
        <pc:sldMkLst>
          <pc:docMk/>
          <pc:sldMk cId="4105379440" sldId="276"/>
        </pc:sldMkLst>
      </pc:sldChg>
      <pc:sldChg chg="modNotesTx">
        <pc:chgData name="Issy Bray" userId="f85610e7-5d85-4b46-af74-c6f0ffa60e43" providerId="ADAL" clId="{0EFC054B-2730-49A6-80BA-2F7188D2AB5F}" dt="2024-05-13T15:49:33.369" v="15" actId="6549"/>
        <pc:sldMkLst>
          <pc:docMk/>
          <pc:sldMk cId="2354279731" sldId="281"/>
        </pc:sldMkLst>
      </pc:sldChg>
      <pc:sldChg chg="modNotesTx">
        <pc:chgData name="Issy Bray" userId="f85610e7-5d85-4b46-af74-c6f0ffa60e43" providerId="ADAL" clId="{0EFC054B-2730-49A6-80BA-2F7188D2AB5F}" dt="2024-05-13T15:49:37.248" v="16" actId="6549"/>
        <pc:sldMkLst>
          <pc:docMk/>
          <pc:sldMk cId="4046361615" sldId="282"/>
        </pc:sldMkLst>
      </pc:sldChg>
      <pc:sldChg chg="modNotesTx">
        <pc:chgData name="Issy Bray" userId="f85610e7-5d85-4b46-af74-c6f0ffa60e43" providerId="ADAL" clId="{0EFC054B-2730-49A6-80BA-2F7188D2AB5F}" dt="2024-05-13T15:48:39.658" v="2" actId="6549"/>
        <pc:sldMkLst>
          <pc:docMk/>
          <pc:sldMk cId="3384993788" sldId="283"/>
        </pc:sldMkLst>
      </pc:sldChg>
      <pc:sldChg chg="modNotesTx">
        <pc:chgData name="Issy Bray" userId="f85610e7-5d85-4b46-af74-c6f0ffa60e43" providerId="ADAL" clId="{0EFC054B-2730-49A6-80BA-2F7188D2AB5F}" dt="2024-05-13T15:50:00.609" v="18" actId="6549"/>
        <pc:sldMkLst>
          <pc:docMk/>
          <pc:sldMk cId="211676753" sldId="285"/>
        </pc:sldMkLst>
      </pc:sldChg>
      <pc:sldChg chg="modNotesTx">
        <pc:chgData name="Issy Bray" userId="f85610e7-5d85-4b46-af74-c6f0ffa60e43" providerId="ADAL" clId="{0EFC054B-2730-49A6-80BA-2F7188D2AB5F}" dt="2024-05-13T15:48:57.798" v="6" actId="6549"/>
        <pc:sldMkLst>
          <pc:docMk/>
          <pc:sldMk cId="3080639351" sldId="292"/>
        </pc:sldMkLst>
      </pc:sldChg>
      <pc:sldChg chg="modNotesTx">
        <pc:chgData name="Issy Bray" userId="f85610e7-5d85-4b46-af74-c6f0ffa60e43" providerId="ADAL" clId="{0EFC054B-2730-49A6-80BA-2F7188D2AB5F}" dt="2024-05-13T15:49:23.872" v="12" actId="6549"/>
        <pc:sldMkLst>
          <pc:docMk/>
          <pc:sldMk cId="748563101" sldId="294"/>
        </pc:sldMkLst>
      </pc:sldChg>
      <pc:sldChg chg="modNotesTx">
        <pc:chgData name="Issy Bray" userId="f85610e7-5d85-4b46-af74-c6f0ffa60e43" providerId="ADAL" clId="{0EFC054B-2730-49A6-80BA-2F7188D2AB5F}" dt="2024-05-13T15:49:27.395" v="13" actId="6549"/>
        <pc:sldMkLst>
          <pc:docMk/>
          <pc:sldMk cId="877962121" sldId="296"/>
        </pc:sldMkLst>
      </pc:sldChg>
      <pc:sldChg chg="modNotesTx">
        <pc:chgData name="Issy Bray" userId="f85610e7-5d85-4b46-af74-c6f0ffa60e43" providerId="ADAL" clId="{0EFC054B-2730-49A6-80BA-2F7188D2AB5F}" dt="2024-05-13T15:49:19.495" v="11" actId="6549"/>
        <pc:sldMkLst>
          <pc:docMk/>
          <pc:sldMk cId="2507055910" sldId="297"/>
        </pc:sldMkLst>
      </pc:sldChg>
      <pc:sldChg chg="modNotesTx">
        <pc:chgData name="Issy Bray" userId="f85610e7-5d85-4b46-af74-c6f0ffa60e43" providerId="ADAL" clId="{0EFC054B-2730-49A6-80BA-2F7188D2AB5F}" dt="2024-05-13T15:49:30.101" v="14" actId="6549"/>
        <pc:sldMkLst>
          <pc:docMk/>
          <pc:sldMk cId="3804019665" sldId="298"/>
        </pc:sldMkLst>
      </pc:sldChg>
      <pc:sldChg chg="modNotesTx">
        <pc:chgData name="Issy Bray" userId="f85610e7-5d85-4b46-af74-c6f0ffa60e43" providerId="ADAL" clId="{0EFC054B-2730-49A6-80BA-2F7188D2AB5F}" dt="2024-05-13T15:49:40.506" v="17" actId="6549"/>
        <pc:sldMkLst>
          <pc:docMk/>
          <pc:sldMk cId="673423671" sldId="299"/>
        </pc:sldMkLst>
      </pc:sldChg>
      <pc:sldChg chg="modNotesTx">
        <pc:chgData name="Issy Bray" userId="f85610e7-5d85-4b46-af74-c6f0ffa60e43" providerId="ADAL" clId="{0EFC054B-2730-49A6-80BA-2F7188D2AB5F}" dt="2024-05-13T15:49:04.460" v="8" actId="6549"/>
        <pc:sldMkLst>
          <pc:docMk/>
          <pc:sldMk cId="2554992206" sldId="300"/>
        </pc:sldMkLst>
      </pc:sldChg>
      <pc:sldChg chg="modNotesTx">
        <pc:chgData name="Issy Bray" userId="f85610e7-5d85-4b46-af74-c6f0ffa60e43" providerId="ADAL" clId="{0EFC054B-2730-49A6-80BA-2F7188D2AB5F}" dt="2024-05-13T15:49:01.346" v="7" actId="6549"/>
        <pc:sldMkLst>
          <pc:docMk/>
          <pc:sldMk cId="4263946339" sldId="301"/>
        </pc:sldMkLst>
      </pc:sldChg>
      <pc:sldChg chg="modNotesTx">
        <pc:chgData name="Issy Bray" userId="f85610e7-5d85-4b46-af74-c6f0ffa60e43" providerId="ADAL" clId="{0EFC054B-2730-49A6-80BA-2F7188D2AB5F}" dt="2024-05-13T15:48:54.592" v="5" actId="6549"/>
        <pc:sldMkLst>
          <pc:docMk/>
          <pc:sldMk cId="3447421070" sldId="302"/>
        </pc:sldMkLst>
      </pc:sldChg>
      <pc:sldChg chg="modNotesTx">
        <pc:chgData name="Issy Bray" userId="f85610e7-5d85-4b46-af74-c6f0ffa60e43" providerId="ADAL" clId="{0EFC054B-2730-49A6-80BA-2F7188D2AB5F}" dt="2024-05-13T15:48:48.704" v="4" actId="6549"/>
        <pc:sldMkLst>
          <pc:docMk/>
          <pc:sldMk cId="4017988859" sldId="304"/>
        </pc:sldMkLst>
      </pc:sldChg>
      <pc:sldChg chg="modNotesTx">
        <pc:chgData name="Issy Bray" userId="f85610e7-5d85-4b46-af74-c6f0ffa60e43" providerId="ADAL" clId="{0EFC054B-2730-49A6-80BA-2F7188D2AB5F}" dt="2024-05-13T15:48:45.335" v="3" actId="6549"/>
        <pc:sldMkLst>
          <pc:docMk/>
          <pc:sldMk cId="3970564769" sldId="30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0AAA9-663B-4564-87D3-DD9E1B081538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2A1A0AD-D033-466F-BEBF-4DFF9270148F}">
      <dgm:prSet phldrT="[Text]"/>
      <dgm:spPr/>
      <dgm:t>
        <a:bodyPr/>
        <a:lstStyle/>
        <a:p>
          <a:r>
            <a:rPr lang="en-GB" dirty="0"/>
            <a:t>GBGI provision</a:t>
          </a:r>
        </a:p>
      </dgm:t>
    </dgm:pt>
    <dgm:pt modelId="{A76A0ACF-82B5-4CAE-A90E-ABB814C1F8A2}" type="parTrans" cxnId="{977F158D-F6FB-457C-BD0D-358D88089F9F}">
      <dgm:prSet/>
      <dgm:spPr/>
      <dgm:t>
        <a:bodyPr/>
        <a:lstStyle/>
        <a:p>
          <a:endParaRPr lang="en-GB"/>
        </a:p>
      </dgm:t>
    </dgm:pt>
    <dgm:pt modelId="{00CA2276-B782-407A-BF9F-32AA116686CA}" type="sibTrans" cxnId="{977F158D-F6FB-457C-BD0D-358D88089F9F}">
      <dgm:prSet/>
      <dgm:spPr>
        <a:solidFill>
          <a:schemeClr val="bg1"/>
        </a:solidFill>
      </dgm:spPr>
      <dgm:t>
        <a:bodyPr/>
        <a:lstStyle/>
        <a:p>
          <a:endParaRPr lang="en-GB"/>
        </a:p>
      </dgm:t>
    </dgm:pt>
    <dgm:pt modelId="{FE50C06F-2C80-4B25-8BD2-9FBE179A0635}">
      <dgm:prSet phldrT="[Text]"/>
      <dgm:spPr/>
      <dgm:t>
        <a:bodyPr/>
        <a:lstStyle/>
        <a:p>
          <a:r>
            <a:rPr lang="en-GB" dirty="0"/>
            <a:t>NDVI</a:t>
          </a:r>
        </a:p>
      </dgm:t>
    </dgm:pt>
    <dgm:pt modelId="{FDE9C0F8-E88E-4A29-B2B3-CC491339A64B}" type="parTrans" cxnId="{821D0DF9-6D70-490C-875B-67EE62A9F9B4}">
      <dgm:prSet/>
      <dgm:spPr/>
      <dgm:t>
        <a:bodyPr/>
        <a:lstStyle/>
        <a:p>
          <a:endParaRPr lang="en-GB"/>
        </a:p>
      </dgm:t>
    </dgm:pt>
    <dgm:pt modelId="{E9E479CE-9DA9-485B-BA1A-88D9D2791BDB}" type="sibTrans" cxnId="{821D0DF9-6D70-490C-875B-67EE62A9F9B4}">
      <dgm:prSet/>
      <dgm:spPr/>
      <dgm:t>
        <a:bodyPr/>
        <a:lstStyle/>
        <a:p>
          <a:endParaRPr lang="en-GB"/>
        </a:p>
      </dgm:t>
    </dgm:pt>
    <dgm:pt modelId="{A1F5FB29-40A6-4E75-B5DE-95C1F0F50D70}">
      <dgm:prSet phldrT="[Text]"/>
      <dgm:spPr/>
      <dgm:t>
        <a:bodyPr/>
        <a:lstStyle/>
        <a:p>
          <a:r>
            <a:rPr lang="en-GB" dirty="0"/>
            <a:t>GBGI experience</a:t>
          </a:r>
        </a:p>
      </dgm:t>
    </dgm:pt>
    <dgm:pt modelId="{0B139F8E-011A-4AB5-A7C2-1D755BD0B6BC}" type="parTrans" cxnId="{0EFC7ADE-36E4-471B-B5B3-4A09F4771A25}">
      <dgm:prSet/>
      <dgm:spPr/>
      <dgm:t>
        <a:bodyPr/>
        <a:lstStyle/>
        <a:p>
          <a:endParaRPr lang="en-GB"/>
        </a:p>
      </dgm:t>
    </dgm:pt>
    <dgm:pt modelId="{8E27CAA9-4F74-4283-B15B-77AC19C7E3BD}" type="sibTrans" cxnId="{0EFC7ADE-36E4-471B-B5B3-4A09F4771A25}">
      <dgm:prSet/>
      <dgm:spPr>
        <a:solidFill>
          <a:schemeClr val="bg1"/>
        </a:solidFill>
      </dgm:spPr>
      <dgm:t>
        <a:bodyPr/>
        <a:lstStyle/>
        <a:p>
          <a:endParaRPr lang="en-GB"/>
        </a:p>
      </dgm:t>
    </dgm:pt>
    <dgm:pt modelId="{036B36F9-0C1F-4944-8EAB-1465BD726E9E}">
      <dgm:prSet phldrT="[Text]"/>
      <dgm:spPr/>
      <dgm:t>
        <a:bodyPr/>
        <a:lstStyle/>
        <a:p>
          <a:r>
            <a:rPr lang="en-GB" dirty="0"/>
            <a:t>Satisfaction (e.g. with green spaces, leisure facilities)  </a:t>
          </a:r>
        </a:p>
      </dgm:t>
    </dgm:pt>
    <dgm:pt modelId="{571C779E-CADE-4B8D-8726-2448B2FE93FB}" type="parTrans" cxnId="{5D5A34E3-18E9-457F-94C6-8B64F2F5D9F9}">
      <dgm:prSet/>
      <dgm:spPr/>
      <dgm:t>
        <a:bodyPr/>
        <a:lstStyle/>
        <a:p>
          <a:endParaRPr lang="en-GB"/>
        </a:p>
      </dgm:t>
    </dgm:pt>
    <dgm:pt modelId="{A483280D-793E-4BA2-B526-93635E4A59E1}" type="sibTrans" cxnId="{5D5A34E3-18E9-457F-94C6-8B64F2F5D9F9}">
      <dgm:prSet/>
      <dgm:spPr/>
      <dgm:t>
        <a:bodyPr/>
        <a:lstStyle/>
        <a:p>
          <a:endParaRPr lang="en-GB"/>
        </a:p>
      </dgm:t>
    </dgm:pt>
    <dgm:pt modelId="{228301B1-1630-4437-A29D-CA7111A0C66B}">
      <dgm:prSet phldrT="[Text]"/>
      <dgm:spPr/>
      <dgm:t>
        <a:bodyPr/>
        <a:lstStyle/>
        <a:p>
          <a:r>
            <a:rPr lang="en-GB" dirty="0"/>
            <a:t>Health and social outcomes</a:t>
          </a:r>
        </a:p>
      </dgm:t>
    </dgm:pt>
    <dgm:pt modelId="{0AA453FC-A92B-45C2-949B-C6D606D4FEBD}" type="parTrans" cxnId="{25950AAF-6A6E-494C-90CC-E13FB9EF3F77}">
      <dgm:prSet/>
      <dgm:spPr/>
      <dgm:t>
        <a:bodyPr/>
        <a:lstStyle/>
        <a:p>
          <a:endParaRPr lang="en-GB"/>
        </a:p>
      </dgm:t>
    </dgm:pt>
    <dgm:pt modelId="{3C1B0855-F99F-4AD7-AC95-72D83FF1311E}" type="sibTrans" cxnId="{25950AAF-6A6E-494C-90CC-E13FB9EF3F77}">
      <dgm:prSet/>
      <dgm:spPr/>
      <dgm:t>
        <a:bodyPr/>
        <a:lstStyle/>
        <a:p>
          <a:endParaRPr lang="en-GB"/>
        </a:p>
      </dgm:t>
    </dgm:pt>
    <dgm:pt modelId="{27E74556-A694-4EC3-91A9-E9A0986EC5DB}">
      <dgm:prSet phldrT="[Text]"/>
      <dgm:spPr/>
      <dgm:t>
        <a:bodyPr/>
        <a:lstStyle/>
        <a:p>
          <a:r>
            <a:rPr lang="en-GB" dirty="0"/>
            <a:t>Neighbourhood satisfaction</a:t>
          </a:r>
        </a:p>
      </dgm:t>
    </dgm:pt>
    <dgm:pt modelId="{45F1C7E0-8425-4286-95D4-DF58DDF142A2}" type="parTrans" cxnId="{877C1A8D-07E0-4932-A691-4ED6842219D4}">
      <dgm:prSet/>
      <dgm:spPr/>
      <dgm:t>
        <a:bodyPr/>
        <a:lstStyle/>
        <a:p>
          <a:endParaRPr lang="en-GB"/>
        </a:p>
      </dgm:t>
    </dgm:pt>
    <dgm:pt modelId="{5D770EC1-5D1F-4421-9C81-CA16DAF4924E}" type="sibTrans" cxnId="{877C1A8D-07E0-4932-A691-4ED6842219D4}">
      <dgm:prSet/>
      <dgm:spPr/>
      <dgm:t>
        <a:bodyPr/>
        <a:lstStyle/>
        <a:p>
          <a:endParaRPr lang="en-GB"/>
        </a:p>
      </dgm:t>
    </dgm:pt>
    <dgm:pt modelId="{BC6C18E1-E188-4F65-8397-F6E1E3FBEBCD}">
      <dgm:prSet phldrT="[Text]"/>
      <dgm:spPr/>
      <dgm:t>
        <a:bodyPr/>
        <a:lstStyle/>
        <a:p>
          <a:r>
            <a:rPr lang="en-GB" dirty="0"/>
            <a:t>Residential proximity of GBGI features</a:t>
          </a:r>
        </a:p>
      </dgm:t>
    </dgm:pt>
    <dgm:pt modelId="{9DBE3FFD-4EA3-45EB-A7AA-2D589D5F41EB}" type="parTrans" cxnId="{17836154-3B62-49BA-8D37-4033499402EF}">
      <dgm:prSet/>
      <dgm:spPr/>
      <dgm:t>
        <a:bodyPr/>
        <a:lstStyle/>
        <a:p>
          <a:endParaRPr lang="en-GB"/>
        </a:p>
      </dgm:t>
    </dgm:pt>
    <dgm:pt modelId="{B1F1FF6E-1D04-41BE-A832-A918C648378B}" type="sibTrans" cxnId="{17836154-3B62-49BA-8D37-4033499402EF}">
      <dgm:prSet/>
      <dgm:spPr/>
      <dgm:t>
        <a:bodyPr/>
        <a:lstStyle/>
        <a:p>
          <a:endParaRPr lang="en-GB"/>
        </a:p>
      </dgm:t>
    </dgm:pt>
    <dgm:pt modelId="{D6071A54-27A1-4C3B-9BED-C3C67E2E5FEE}">
      <dgm:prSet phldrT="[Text]"/>
      <dgm:spPr/>
      <dgm:t>
        <a:bodyPr/>
        <a:lstStyle/>
        <a:p>
          <a:endParaRPr lang="en-GB" dirty="0"/>
        </a:p>
      </dgm:t>
    </dgm:pt>
    <dgm:pt modelId="{BBDB38BF-191B-461E-BFDA-2423181B23FF}" type="parTrans" cxnId="{C757E9BB-9D7D-41D4-9AA0-DEC3B7275143}">
      <dgm:prSet/>
      <dgm:spPr/>
      <dgm:t>
        <a:bodyPr/>
        <a:lstStyle/>
        <a:p>
          <a:endParaRPr lang="en-GB"/>
        </a:p>
      </dgm:t>
    </dgm:pt>
    <dgm:pt modelId="{288BAD54-BCAE-4A60-949F-61BEC3FA6789}" type="sibTrans" cxnId="{C757E9BB-9D7D-41D4-9AA0-DEC3B7275143}">
      <dgm:prSet/>
      <dgm:spPr/>
      <dgm:t>
        <a:bodyPr/>
        <a:lstStyle/>
        <a:p>
          <a:endParaRPr lang="en-GB"/>
        </a:p>
      </dgm:t>
    </dgm:pt>
    <dgm:pt modelId="{7CA0B0E5-6913-481C-9F65-DF87704FB2CC}">
      <dgm:prSet phldrT="[Text]"/>
      <dgm:spPr/>
      <dgm:t>
        <a:bodyPr/>
        <a:lstStyle/>
        <a:p>
          <a:r>
            <a:rPr lang="en-GB" dirty="0"/>
            <a:t>Life satisfaction</a:t>
          </a:r>
        </a:p>
      </dgm:t>
    </dgm:pt>
    <dgm:pt modelId="{CE513D68-06C7-41CC-94AD-B60C0054C5E8}" type="parTrans" cxnId="{3A460031-054A-4E47-BDC7-6BB357BBA0BC}">
      <dgm:prSet/>
      <dgm:spPr/>
      <dgm:t>
        <a:bodyPr/>
        <a:lstStyle/>
        <a:p>
          <a:endParaRPr lang="en-GB"/>
        </a:p>
      </dgm:t>
    </dgm:pt>
    <dgm:pt modelId="{8F38719D-3682-4C53-94B2-FC26917ED98E}" type="sibTrans" cxnId="{3A460031-054A-4E47-BDC7-6BB357BBA0BC}">
      <dgm:prSet/>
      <dgm:spPr/>
      <dgm:t>
        <a:bodyPr/>
        <a:lstStyle/>
        <a:p>
          <a:endParaRPr lang="en-GB"/>
        </a:p>
      </dgm:t>
    </dgm:pt>
    <dgm:pt modelId="{519C2F5A-CD73-4F12-89A7-25F5D96D1373}">
      <dgm:prSet phldrT="[Text]"/>
      <dgm:spPr/>
      <dgm:t>
        <a:bodyPr/>
        <a:lstStyle/>
        <a:p>
          <a:r>
            <a:rPr lang="en-GB" dirty="0"/>
            <a:t>Wellbeing</a:t>
          </a:r>
        </a:p>
      </dgm:t>
    </dgm:pt>
    <dgm:pt modelId="{F928D21E-8AC8-4FF5-8B73-84035A998848}" type="parTrans" cxnId="{00AA4EF1-C668-4411-98EF-33B2F18D4526}">
      <dgm:prSet/>
      <dgm:spPr/>
      <dgm:t>
        <a:bodyPr/>
        <a:lstStyle/>
        <a:p>
          <a:endParaRPr lang="en-GB"/>
        </a:p>
      </dgm:t>
    </dgm:pt>
    <dgm:pt modelId="{A0BA4F46-B305-4C90-81C4-6FDDB923BD6B}" type="sibTrans" cxnId="{00AA4EF1-C668-4411-98EF-33B2F18D4526}">
      <dgm:prSet/>
      <dgm:spPr/>
      <dgm:t>
        <a:bodyPr/>
        <a:lstStyle/>
        <a:p>
          <a:endParaRPr lang="en-GB"/>
        </a:p>
      </dgm:t>
    </dgm:pt>
    <dgm:pt modelId="{96D3CB2E-32E8-4E7C-A69B-3EB24582B4ED}">
      <dgm:prSet phldrT="[Text]"/>
      <dgm:spPr/>
      <dgm:t>
        <a:bodyPr/>
        <a:lstStyle/>
        <a:p>
          <a:r>
            <a:rPr lang="en-GB" dirty="0"/>
            <a:t>General health</a:t>
          </a:r>
        </a:p>
      </dgm:t>
    </dgm:pt>
    <dgm:pt modelId="{1A591386-53FC-49F2-8876-41DBFD23FAF2}" type="parTrans" cxnId="{1C942B1E-BE52-4FEE-8DCA-5EAD4E8FFE1F}">
      <dgm:prSet/>
      <dgm:spPr/>
      <dgm:t>
        <a:bodyPr/>
        <a:lstStyle/>
        <a:p>
          <a:endParaRPr lang="en-GB"/>
        </a:p>
      </dgm:t>
    </dgm:pt>
    <dgm:pt modelId="{725CFB7B-CDF9-4AFA-B865-647C6E850611}" type="sibTrans" cxnId="{1C942B1E-BE52-4FEE-8DCA-5EAD4E8FFE1F}">
      <dgm:prSet/>
      <dgm:spPr/>
      <dgm:t>
        <a:bodyPr/>
        <a:lstStyle/>
        <a:p>
          <a:endParaRPr lang="en-GB"/>
        </a:p>
      </dgm:t>
    </dgm:pt>
    <dgm:pt modelId="{C0533EC0-E151-4868-BA16-77C5286DB9DF}">
      <dgm:prSet phldrT="[Text]"/>
      <dgm:spPr/>
      <dgm:t>
        <a:bodyPr/>
        <a:lstStyle/>
        <a:p>
          <a:endParaRPr lang="en-GB" dirty="0"/>
        </a:p>
      </dgm:t>
    </dgm:pt>
    <dgm:pt modelId="{D2868787-5FC3-4FB1-914F-D288ACB53BFE}" type="parTrans" cxnId="{10B1C781-69FC-4076-8172-78B79B6FB8FB}">
      <dgm:prSet/>
      <dgm:spPr/>
      <dgm:t>
        <a:bodyPr/>
        <a:lstStyle/>
        <a:p>
          <a:endParaRPr lang="en-GB"/>
        </a:p>
      </dgm:t>
    </dgm:pt>
    <dgm:pt modelId="{A3FB832F-F813-495A-A603-B8BB5CD8D409}" type="sibTrans" cxnId="{10B1C781-69FC-4076-8172-78B79B6FB8FB}">
      <dgm:prSet/>
      <dgm:spPr/>
      <dgm:t>
        <a:bodyPr/>
        <a:lstStyle/>
        <a:p>
          <a:endParaRPr lang="en-GB"/>
        </a:p>
      </dgm:t>
    </dgm:pt>
    <dgm:pt modelId="{D088107C-70CD-4F9A-87D7-4A083C450266}">
      <dgm:prSet phldrT="[Text]"/>
      <dgm:spPr/>
      <dgm:t>
        <a:bodyPr/>
        <a:lstStyle/>
        <a:p>
          <a:r>
            <a:rPr lang="en-GB" dirty="0"/>
            <a:t>Use (of green space)</a:t>
          </a:r>
        </a:p>
      </dgm:t>
    </dgm:pt>
    <dgm:pt modelId="{0DEBA27B-2498-4F80-B946-70FDE166C429}" type="parTrans" cxnId="{53F0DA30-3BB0-4E60-91A1-F43749C420EB}">
      <dgm:prSet/>
      <dgm:spPr/>
      <dgm:t>
        <a:bodyPr/>
        <a:lstStyle/>
        <a:p>
          <a:endParaRPr lang="en-GB"/>
        </a:p>
      </dgm:t>
    </dgm:pt>
    <dgm:pt modelId="{644A42EB-679B-4EDF-84EC-4ECD436CB6C9}" type="sibTrans" cxnId="{53F0DA30-3BB0-4E60-91A1-F43749C420EB}">
      <dgm:prSet/>
      <dgm:spPr/>
      <dgm:t>
        <a:bodyPr/>
        <a:lstStyle/>
        <a:p>
          <a:endParaRPr lang="en-GB"/>
        </a:p>
      </dgm:t>
    </dgm:pt>
    <dgm:pt modelId="{74FD358F-A882-4B91-9B7A-B5059DCED72C}">
      <dgm:prSet phldrT="[Text]"/>
      <dgm:spPr/>
      <dgm:t>
        <a:bodyPr/>
        <a:lstStyle/>
        <a:p>
          <a:endParaRPr lang="en-GB" dirty="0"/>
        </a:p>
      </dgm:t>
    </dgm:pt>
    <dgm:pt modelId="{56110305-2ABA-42E2-A665-DC805FA2013A}" type="parTrans" cxnId="{27BABFBD-1456-46B7-BED0-CB8CDDBEECE1}">
      <dgm:prSet/>
      <dgm:spPr/>
      <dgm:t>
        <a:bodyPr/>
        <a:lstStyle/>
        <a:p>
          <a:endParaRPr lang="en-GB"/>
        </a:p>
      </dgm:t>
    </dgm:pt>
    <dgm:pt modelId="{C81DA2CA-1340-4B9E-BFDC-D10178C506EF}" type="sibTrans" cxnId="{27BABFBD-1456-46B7-BED0-CB8CDDBEECE1}">
      <dgm:prSet/>
      <dgm:spPr/>
      <dgm:t>
        <a:bodyPr/>
        <a:lstStyle/>
        <a:p>
          <a:endParaRPr lang="en-GB"/>
        </a:p>
      </dgm:t>
    </dgm:pt>
    <dgm:pt modelId="{A1AD16AC-6834-43DC-8A58-F9B05B238B1C}" type="pres">
      <dgm:prSet presAssocID="{0FF0AAA9-663B-4564-87D3-DD9E1B081538}" presName="linearFlow" presStyleCnt="0">
        <dgm:presLayoutVars>
          <dgm:dir/>
          <dgm:animLvl val="lvl"/>
          <dgm:resizeHandles val="exact"/>
        </dgm:presLayoutVars>
      </dgm:prSet>
      <dgm:spPr/>
    </dgm:pt>
    <dgm:pt modelId="{DD48749D-7F9B-4182-9185-5E9537ECED93}" type="pres">
      <dgm:prSet presAssocID="{E2A1A0AD-D033-466F-BEBF-4DFF9270148F}" presName="composite" presStyleCnt="0"/>
      <dgm:spPr/>
    </dgm:pt>
    <dgm:pt modelId="{AD0F773F-221E-488C-B4F7-898DAEB76EB0}" type="pres">
      <dgm:prSet presAssocID="{E2A1A0AD-D033-466F-BEBF-4DFF9270148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94FDB43-CC8A-4113-892B-1BF79A865108}" type="pres">
      <dgm:prSet presAssocID="{E2A1A0AD-D033-466F-BEBF-4DFF9270148F}" presName="parSh" presStyleLbl="node1" presStyleIdx="0" presStyleCnt="3"/>
      <dgm:spPr/>
    </dgm:pt>
    <dgm:pt modelId="{7411C074-D696-481B-A250-BD31A6ED1BE2}" type="pres">
      <dgm:prSet presAssocID="{E2A1A0AD-D033-466F-BEBF-4DFF9270148F}" presName="desTx" presStyleLbl="fgAcc1" presStyleIdx="0" presStyleCnt="3">
        <dgm:presLayoutVars>
          <dgm:bulletEnabled val="1"/>
        </dgm:presLayoutVars>
      </dgm:prSet>
      <dgm:spPr/>
    </dgm:pt>
    <dgm:pt modelId="{DB8DBEAC-538E-4FD5-AD5A-69041888A98C}" type="pres">
      <dgm:prSet presAssocID="{00CA2276-B782-407A-BF9F-32AA116686CA}" presName="sibTrans" presStyleLbl="sibTrans2D1" presStyleIdx="0" presStyleCnt="2"/>
      <dgm:spPr/>
    </dgm:pt>
    <dgm:pt modelId="{D099C604-7450-4528-8AEC-27BD1D3DCC46}" type="pres">
      <dgm:prSet presAssocID="{00CA2276-B782-407A-BF9F-32AA116686CA}" presName="connTx" presStyleLbl="sibTrans2D1" presStyleIdx="0" presStyleCnt="2"/>
      <dgm:spPr/>
    </dgm:pt>
    <dgm:pt modelId="{297EAFC7-8EC1-43A1-8429-C06E14B3857E}" type="pres">
      <dgm:prSet presAssocID="{A1F5FB29-40A6-4E75-B5DE-95C1F0F50D70}" presName="composite" presStyleCnt="0"/>
      <dgm:spPr/>
    </dgm:pt>
    <dgm:pt modelId="{1787C08B-88D7-4223-BC11-9F956B0E1BC8}" type="pres">
      <dgm:prSet presAssocID="{A1F5FB29-40A6-4E75-B5DE-95C1F0F50D7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231A069-966A-4B8F-AD5E-EC17B6D0C297}" type="pres">
      <dgm:prSet presAssocID="{A1F5FB29-40A6-4E75-B5DE-95C1F0F50D70}" presName="parSh" presStyleLbl="node1" presStyleIdx="1" presStyleCnt="3"/>
      <dgm:spPr/>
    </dgm:pt>
    <dgm:pt modelId="{5A0B7A2D-ED23-4E01-9CB0-D8FE0B5526B7}" type="pres">
      <dgm:prSet presAssocID="{A1F5FB29-40A6-4E75-B5DE-95C1F0F50D70}" presName="desTx" presStyleLbl="fgAcc1" presStyleIdx="1" presStyleCnt="3">
        <dgm:presLayoutVars>
          <dgm:bulletEnabled val="1"/>
        </dgm:presLayoutVars>
      </dgm:prSet>
      <dgm:spPr/>
    </dgm:pt>
    <dgm:pt modelId="{E06BF301-5053-4918-B65B-94A04412B5E0}" type="pres">
      <dgm:prSet presAssocID="{8E27CAA9-4F74-4283-B15B-77AC19C7E3BD}" presName="sibTrans" presStyleLbl="sibTrans2D1" presStyleIdx="1" presStyleCnt="2"/>
      <dgm:spPr/>
    </dgm:pt>
    <dgm:pt modelId="{30A4BAFB-AF6B-44C2-8DBE-28E31CF21B57}" type="pres">
      <dgm:prSet presAssocID="{8E27CAA9-4F74-4283-B15B-77AC19C7E3BD}" presName="connTx" presStyleLbl="sibTrans2D1" presStyleIdx="1" presStyleCnt="2"/>
      <dgm:spPr/>
    </dgm:pt>
    <dgm:pt modelId="{EE471363-F71E-44AA-805D-C8B9CE8E1E69}" type="pres">
      <dgm:prSet presAssocID="{228301B1-1630-4437-A29D-CA7111A0C66B}" presName="composite" presStyleCnt="0"/>
      <dgm:spPr/>
    </dgm:pt>
    <dgm:pt modelId="{3379CBA9-BCB8-4ADD-8FEA-4946A61FB05F}" type="pres">
      <dgm:prSet presAssocID="{228301B1-1630-4437-A29D-CA7111A0C66B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39B742-6117-486D-9136-F870392E60E0}" type="pres">
      <dgm:prSet presAssocID="{228301B1-1630-4437-A29D-CA7111A0C66B}" presName="parSh" presStyleLbl="node1" presStyleIdx="2" presStyleCnt="3"/>
      <dgm:spPr/>
    </dgm:pt>
    <dgm:pt modelId="{45663E36-730B-473D-8E08-36A6ADED76C9}" type="pres">
      <dgm:prSet presAssocID="{228301B1-1630-4437-A29D-CA7111A0C66B}" presName="desTx" presStyleLbl="fgAcc1" presStyleIdx="2" presStyleCnt="3">
        <dgm:presLayoutVars>
          <dgm:bulletEnabled val="1"/>
        </dgm:presLayoutVars>
      </dgm:prSet>
      <dgm:spPr/>
    </dgm:pt>
  </dgm:ptLst>
  <dgm:cxnLst>
    <dgm:cxn modelId="{ECBBF709-56EB-40D0-BA96-824D7A874682}" type="presOf" srcId="{00CA2276-B782-407A-BF9F-32AA116686CA}" destId="{D099C604-7450-4528-8AEC-27BD1D3DCC46}" srcOrd="1" destOrd="0" presId="urn:microsoft.com/office/officeart/2005/8/layout/process3"/>
    <dgm:cxn modelId="{351F140A-37D5-47E5-B74B-963F15EECF4F}" type="presOf" srcId="{A1F5FB29-40A6-4E75-B5DE-95C1F0F50D70}" destId="{A231A069-966A-4B8F-AD5E-EC17B6D0C297}" srcOrd="1" destOrd="0" presId="urn:microsoft.com/office/officeart/2005/8/layout/process3"/>
    <dgm:cxn modelId="{4ED0A20F-F8A5-45CF-BB84-128C0D8C1F70}" type="presOf" srcId="{8E27CAA9-4F74-4283-B15B-77AC19C7E3BD}" destId="{E06BF301-5053-4918-B65B-94A04412B5E0}" srcOrd="0" destOrd="0" presId="urn:microsoft.com/office/officeart/2005/8/layout/process3"/>
    <dgm:cxn modelId="{D9762F14-05B4-481E-B886-45FA0A4C5362}" type="presOf" srcId="{96D3CB2E-32E8-4E7C-A69B-3EB24582B4ED}" destId="{45663E36-730B-473D-8E08-36A6ADED76C9}" srcOrd="0" destOrd="3" presId="urn:microsoft.com/office/officeart/2005/8/layout/process3"/>
    <dgm:cxn modelId="{D43FFF15-2D22-480A-A60A-7C243E025A6C}" type="presOf" srcId="{C0533EC0-E151-4868-BA16-77C5286DB9DF}" destId="{7411C074-D696-481B-A250-BD31A6ED1BE2}" srcOrd="0" destOrd="1" presId="urn:microsoft.com/office/officeart/2005/8/layout/process3"/>
    <dgm:cxn modelId="{1C942B1E-BE52-4FEE-8DCA-5EAD4E8FFE1F}" srcId="{228301B1-1630-4437-A29D-CA7111A0C66B}" destId="{96D3CB2E-32E8-4E7C-A69B-3EB24582B4ED}" srcOrd="3" destOrd="0" parTransId="{1A591386-53FC-49F2-8876-41DBFD23FAF2}" sibTransId="{725CFB7B-CDF9-4AFA-B865-647C6E850611}"/>
    <dgm:cxn modelId="{8991BD24-5E1B-4451-B623-79146E8A3300}" type="presOf" srcId="{E2A1A0AD-D033-466F-BEBF-4DFF9270148F}" destId="{794FDB43-CC8A-4113-892B-1BF79A865108}" srcOrd="1" destOrd="0" presId="urn:microsoft.com/office/officeart/2005/8/layout/process3"/>
    <dgm:cxn modelId="{53F0DA30-3BB0-4E60-91A1-F43749C420EB}" srcId="{A1F5FB29-40A6-4E75-B5DE-95C1F0F50D70}" destId="{D088107C-70CD-4F9A-87D7-4A083C450266}" srcOrd="2" destOrd="0" parTransId="{0DEBA27B-2498-4F80-B946-70FDE166C429}" sibTransId="{644A42EB-679B-4EDF-84EC-4ECD436CB6C9}"/>
    <dgm:cxn modelId="{3A460031-054A-4E47-BDC7-6BB357BBA0BC}" srcId="{228301B1-1630-4437-A29D-CA7111A0C66B}" destId="{7CA0B0E5-6913-481C-9F65-DF87704FB2CC}" srcOrd="1" destOrd="0" parTransId="{CE513D68-06C7-41CC-94AD-B60C0054C5E8}" sibTransId="{8F38719D-3682-4C53-94B2-FC26917ED98E}"/>
    <dgm:cxn modelId="{19A73738-92E4-43B4-8619-891CBFF00419}" type="presOf" srcId="{519C2F5A-CD73-4F12-89A7-25F5D96D1373}" destId="{45663E36-730B-473D-8E08-36A6ADED76C9}" srcOrd="0" destOrd="2" presId="urn:microsoft.com/office/officeart/2005/8/layout/process3"/>
    <dgm:cxn modelId="{BCE2BC3C-5E9E-421B-A232-C248156539A8}" type="presOf" srcId="{74FD358F-A882-4B91-9B7A-B5059DCED72C}" destId="{5A0B7A2D-ED23-4E01-9CB0-D8FE0B5526B7}" srcOrd="0" destOrd="1" presId="urn:microsoft.com/office/officeart/2005/8/layout/process3"/>
    <dgm:cxn modelId="{201D2C66-8362-4D2E-BADE-D44D74F241D3}" type="presOf" srcId="{27E74556-A694-4EC3-91A9-E9A0986EC5DB}" destId="{45663E36-730B-473D-8E08-36A6ADED76C9}" srcOrd="0" destOrd="0" presId="urn:microsoft.com/office/officeart/2005/8/layout/process3"/>
    <dgm:cxn modelId="{ABA18E6F-65C0-4B66-9C95-936822359D3C}" type="presOf" srcId="{8E27CAA9-4F74-4283-B15B-77AC19C7E3BD}" destId="{30A4BAFB-AF6B-44C2-8DBE-28E31CF21B57}" srcOrd="1" destOrd="0" presId="urn:microsoft.com/office/officeart/2005/8/layout/process3"/>
    <dgm:cxn modelId="{0F50B86F-9E06-44E2-8D90-DBF1D0B0066D}" type="presOf" srcId="{7CA0B0E5-6913-481C-9F65-DF87704FB2CC}" destId="{45663E36-730B-473D-8E08-36A6ADED76C9}" srcOrd="0" destOrd="1" presId="urn:microsoft.com/office/officeart/2005/8/layout/process3"/>
    <dgm:cxn modelId="{01CF1352-EED2-478D-986C-FA25864BBCB1}" type="presOf" srcId="{036B36F9-0C1F-4944-8EAB-1465BD726E9E}" destId="{5A0B7A2D-ED23-4E01-9CB0-D8FE0B5526B7}" srcOrd="0" destOrd="0" presId="urn:microsoft.com/office/officeart/2005/8/layout/process3"/>
    <dgm:cxn modelId="{17836154-3B62-49BA-8D37-4033499402EF}" srcId="{E2A1A0AD-D033-466F-BEBF-4DFF9270148F}" destId="{BC6C18E1-E188-4F65-8397-F6E1E3FBEBCD}" srcOrd="2" destOrd="0" parTransId="{9DBE3FFD-4EA3-45EB-A7AA-2D589D5F41EB}" sibTransId="{B1F1FF6E-1D04-41BE-A832-A918C648378B}"/>
    <dgm:cxn modelId="{BFE2AF55-2DC6-4F17-BCFF-D9D13750A606}" type="presOf" srcId="{228301B1-1630-4437-A29D-CA7111A0C66B}" destId="{3379CBA9-BCB8-4ADD-8FEA-4946A61FB05F}" srcOrd="0" destOrd="0" presId="urn:microsoft.com/office/officeart/2005/8/layout/process3"/>
    <dgm:cxn modelId="{FF9DB17B-9D37-4B6F-A45B-3132CCB1BF03}" type="presOf" srcId="{00CA2276-B782-407A-BF9F-32AA116686CA}" destId="{DB8DBEAC-538E-4FD5-AD5A-69041888A98C}" srcOrd="0" destOrd="0" presId="urn:microsoft.com/office/officeart/2005/8/layout/process3"/>
    <dgm:cxn modelId="{10B1C781-69FC-4076-8172-78B79B6FB8FB}" srcId="{E2A1A0AD-D033-466F-BEBF-4DFF9270148F}" destId="{C0533EC0-E151-4868-BA16-77C5286DB9DF}" srcOrd="1" destOrd="0" parTransId="{D2868787-5FC3-4FB1-914F-D288ACB53BFE}" sibTransId="{A3FB832F-F813-495A-A603-B8BB5CD8D409}"/>
    <dgm:cxn modelId="{BF915087-1E78-4674-92F8-13E48929767A}" type="presOf" srcId="{FE50C06F-2C80-4B25-8BD2-9FBE179A0635}" destId="{7411C074-D696-481B-A250-BD31A6ED1BE2}" srcOrd="0" destOrd="0" presId="urn:microsoft.com/office/officeart/2005/8/layout/process3"/>
    <dgm:cxn modelId="{977F158D-F6FB-457C-BD0D-358D88089F9F}" srcId="{0FF0AAA9-663B-4564-87D3-DD9E1B081538}" destId="{E2A1A0AD-D033-466F-BEBF-4DFF9270148F}" srcOrd="0" destOrd="0" parTransId="{A76A0ACF-82B5-4CAE-A90E-ABB814C1F8A2}" sibTransId="{00CA2276-B782-407A-BF9F-32AA116686CA}"/>
    <dgm:cxn modelId="{877C1A8D-07E0-4932-A691-4ED6842219D4}" srcId="{228301B1-1630-4437-A29D-CA7111A0C66B}" destId="{27E74556-A694-4EC3-91A9-E9A0986EC5DB}" srcOrd="0" destOrd="0" parTransId="{45F1C7E0-8425-4286-95D4-DF58DDF142A2}" sibTransId="{5D770EC1-5D1F-4421-9C81-CA16DAF4924E}"/>
    <dgm:cxn modelId="{E1C2DE97-CDFE-428D-854E-D32B14367125}" type="presOf" srcId="{BC6C18E1-E188-4F65-8397-F6E1E3FBEBCD}" destId="{7411C074-D696-481B-A250-BD31A6ED1BE2}" srcOrd="0" destOrd="2" presId="urn:microsoft.com/office/officeart/2005/8/layout/process3"/>
    <dgm:cxn modelId="{25950AAF-6A6E-494C-90CC-E13FB9EF3F77}" srcId="{0FF0AAA9-663B-4564-87D3-DD9E1B081538}" destId="{228301B1-1630-4437-A29D-CA7111A0C66B}" srcOrd="2" destOrd="0" parTransId="{0AA453FC-A92B-45C2-949B-C6D606D4FEBD}" sibTransId="{3C1B0855-F99F-4AD7-AC95-72D83FF1311E}"/>
    <dgm:cxn modelId="{C757E9BB-9D7D-41D4-9AA0-DEC3B7275143}" srcId="{228301B1-1630-4437-A29D-CA7111A0C66B}" destId="{D6071A54-27A1-4C3B-9BED-C3C67E2E5FEE}" srcOrd="4" destOrd="0" parTransId="{BBDB38BF-191B-461E-BFDA-2423181B23FF}" sibTransId="{288BAD54-BCAE-4A60-949F-61BEC3FA6789}"/>
    <dgm:cxn modelId="{E4A78CBC-92CD-42B4-9BF5-231A4C04A12E}" type="presOf" srcId="{E2A1A0AD-D033-466F-BEBF-4DFF9270148F}" destId="{AD0F773F-221E-488C-B4F7-898DAEB76EB0}" srcOrd="0" destOrd="0" presId="urn:microsoft.com/office/officeart/2005/8/layout/process3"/>
    <dgm:cxn modelId="{27BABFBD-1456-46B7-BED0-CB8CDDBEECE1}" srcId="{A1F5FB29-40A6-4E75-B5DE-95C1F0F50D70}" destId="{74FD358F-A882-4B91-9B7A-B5059DCED72C}" srcOrd="1" destOrd="0" parTransId="{56110305-2ABA-42E2-A665-DC805FA2013A}" sibTransId="{C81DA2CA-1340-4B9E-BFDC-D10178C506EF}"/>
    <dgm:cxn modelId="{3EC8BFCC-9934-4B30-AE1F-55EA0A73184C}" type="presOf" srcId="{D6071A54-27A1-4C3B-9BED-C3C67E2E5FEE}" destId="{45663E36-730B-473D-8E08-36A6ADED76C9}" srcOrd="0" destOrd="4" presId="urn:microsoft.com/office/officeart/2005/8/layout/process3"/>
    <dgm:cxn modelId="{3E73ADD7-EB01-4366-8D78-7B595214FA4B}" type="presOf" srcId="{A1F5FB29-40A6-4E75-B5DE-95C1F0F50D70}" destId="{1787C08B-88D7-4223-BC11-9F956B0E1BC8}" srcOrd="0" destOrd="0" presId="urn:microsoft.com/office/officeart/2005/8/layout/process3"/>
    <dgm:cxn modelId="{0EFC7ADE-36E4-471B-B5B3-4A09F4771A25}" srcId="{0FF0AAA9-663B-4564-87D3-DD9E1B081538}" destId="{A1F5FB29-40A6-4E75-B5DE-95C1F0F50D70}" srcOrd="1" destOrd="0" parTransId="{0B139F8E-011A-4AB5-A7C2-1D755BD0B6BC}" sibTransId="{8E27CAA9-4F74-4283-B15B-77AC19C7E3BD}"/>
    <dgm:cxn modelId="{47F125E2-BF0C-4DBF-B7CC-2DCB4E152B9F}" type="presOf" srcId="{D088107C-70CD-4F9A-87D7-4A083C450266}" destId="{5A0B7A2D-ED23-4E01-9CB0-D8FE0B5526B7}" srcOrd="0" destOrd="2" presId="urn:microsoft.com/office/officeart/2005/8/layout/process3"/>
    <dgm:cxn modelId="{5D5A34E3-18E9-457F-94C6-8B64F2F5D9F9}" srcId="{A1F5FB29-40A6-4E75-B5DE-95C1F0F50D70}" destId="{036B36F9-0C1F-4944-8EAB-1465BD726E9E}" srcOrd="0" destOrd="0" parTransId="{571C779E-CADE-4B8D-8726-2448B2FE93FB}" sibTransId="{A483280D-793E-4BA2-B526-93635E4A59E1}"/>
    <dgm:cxn modelId="{F5F19EEC-6149-4D65-BED6-158D49CE3236}" type="presOf" srcId="{0FF0AAA9-663B-4564-87D3-DD9E1B081538}" destId="{A1AD16AC-6834-43DC-8A58-F9B05B238B1C}" srcOrd="0" destOrd="0" presId="urn:microsoft.com/office/officeart/2005/8/layout/process3"/>
    <dgm:cxn modelId="{00AA4EF1-C668-4411-98EF-33B2F18D4526}" srcId="{228301B1-1630-4437-A29D-CA7111A0C66B}" destId="{519C2F5A-CD73-4F12-89A7-25F5D96D1373}" srcOrd="2" destOrd="0" parTransId="{F928D21E-8AC8-4FF5-8B73-84035A998848}" sibTransId="{A0BA4F46-B305-4C90-81C4-6FDDB923BD6B}"/>
    <dgm:cxn modelId="{821D0DF9-6D70-490C-875B-67EE62A9F9B4}" srcId="{E2A1A0AD-D033-466F-BEBF-4DFF9270148F}" destId="{FE50C06F-2C80-4B25-8BD2-9FBE179A0635}" srcOrd="0" destOrd="0" parTransId="{FDE9C0F8-E88E-4A29-B2B3-CC491339A64B}" sibTransId="{E9E479CE-9DA9-485B-BA1A-88D9D2791BDB}"/>
    <dgm:cxn modelId="{375AD3FF-1749-4DAE-8EFE-D83114714F20}" type="presOf" srcId="{228301B1-1630-4437-A29D-CA7111A0C66B}" destId="{B739B742-6117-486D-9136-F870392E60E0}" srcOrd="1" destOrd="0" presId="urn:microsoft.com/office/officeart/2005/8/layout/process3"/>
    <dgm:cxn modelId="{38D23463-B798-4B8C-B06E-6D42F98D02E1}" type="presParOf" srcId="{A1AD16AC-6834-43DC-8A58-F9B05B238B1C}" destId="{DD48749D-7F9B-4182-9185-5E9537ECED93}" srcOrd="0" destOrd="0" presId="urn:microsoft.com/office/officeart/2005/8/layout/process3"/>
    <dgm:cxn modelId="{ED83BF35-DA90-43E9-966C-151D4A3BDC69}" type="presParOf" srcId="{DD48749D-7F9B-4182-9185-5E9537ECED93}" destId="{AD0F773F-221E-488C-B4F7-898DAEB76EB0}" srcOrd="0" destOrd="0" presId="urn:microsoft.com/office/officeart/2005/8/layout/process3"/>
    <dgm:cxn modelId="{73007FA8-B83D-4AFB-96BA-C3EF25548C54}" type="presParOf" srcId="{DD48749D-7F9B-4182-9185-5E9537ECED93}" destId="{794FDB43-CC8A-4113-892B-1BF79A865108}" srcOrd="1" destOrd="0" presId="urn:microsoft.com/office/officeart/2005/8/layout/process3"/>
    <dgm:cxn modelId="{4B0EEFB4-E8F8-46F2-8870-985FCB4DBBBA}" type="presParOf" srcId="{DD48749D-7F9B-4182-9185-5E9537ECED93}" destId="{7411C074-D696-481B-A250-BD31A6ED1BE2}" srcOrd="2" destOrd="0" presId="urn:microsoft.com/office/officeart/2005/8/layout/process3"/>
    <dgm:cxn modelId="{574368F2-B82E-4B0C-B478-616DF6BE21B8}" type="presParOf" srcId="{A1AD16AC-6834-43DC-8A58-F9B05B238B1C}" destId="{DB8DBEAC-538E-4FD5-AD5A-69041888A98C}" srcOrd="1" destOrd="0" presId="urn:microsoft.com/office/officeart/2005/8/layout/process3"/>
    <dgm:cxn modelId="{3D617D4D-F9B7-416A-90D0-2B986E62BF0A}" type="presParOf" srcId="{DB8DBEAC-538E-4FD5-AD5A-69041888A98C}" destId="{D099C604-7450-4528-8AEC-27BD1D3DCC46}" srcOrd="0" destOrd="0" presId="urn:microsoft.com/office/officeart/2005/8/layout/process3"/>
    <dgm:cxn modelId="{EEC83F13-08AB-4DCB-A556-64FC1759F15A}" type="presParOf" srcId="{A1AD16AC-6834-43DC-8A58-F9B05B238B1C}" destId="{297EAFC7-8EC1-43A1-8429-C06E14B3857E}" srcOrd="2" destOrd="0" presId="urn:microsoft.com/office/officeart/2005/8/layout/process3"/>
    <dgm:cxn modelId="{692D8C86-40D0-4883-B324-B2B3DDB5C691}" type="presParOf" srcId="{297EAFC7-8EC1-43A1-8429-C06E14B3857E}" destId="{1787C08B-88D7-4223-BC11-9F956B0E1BC8}" srcOrd="0" destOrd="0" presId="urn:microsoft.com/office/officeart/2005/8/layout/process3"/>
    <dgm:cxn modelId="{B7C71BD0-695C-407A-8404-33EA00608E3A}" type="presParOf" srcId="{297EAFC7-8EC1-43A1-8429-C06E14B3857E}" destId="{A231A069-966A-4B8F-AD5E-EC17B6D0C297}" srcOrd="1" destOrd="0" presId="urn:microsoft.com/office/officeart/2005/8/layout/process3"/>
    <dgm:cxn modelId="{1DAACC90-5721-4438-9B66-58E7DDD709EC}" type="presParOf" srcId="{297EAFC7-8EC1-43A1-8429-C06E14B3857E}" destId="{5A0B7A2D-ED23-4E01-9CB0-D8FE0B5526B7}" srcOrd="2" destOrd="0" presId="urn:microsoft.com/office/officeart/2005/8/layout/process3"/>
    <dgm:cxn modelId="{5C3241E5-E080-4BBD-A4DE-78EB2FBEF7CB}" type="presParOf" srcId="{A1AD16AC-6834-43DC-8A58-F9B05B238B1C}" destId="{E06BF301-5053-4918-B65B-94A04412B5E0}" srcOrd="3" destOrd="0" presId="urn:microsoft.com/office/officeart/2005/8/layout/process3"/>
    <dgm:cxn modelId="{6FBFCB69-2C6E-4AC6-997C-89CB005D21A6}" type="presParOf" srcId="{E06BF301-5053-4918-B65B-94A04412B5E0}" destId="{30A4BAFB-AF6B-44C2-8DBE-28E31CF21B57}" srcOrd="0" destOrd="0" presId="urn:microsoft.com/office/officeart/2005/8/layout/process3"/>
    <dgm:cxn modelId="{7E4E40F0-0675-40DA-8503-D4F8A6D6F18B}" type="presParOf" srcId="{A1AD16AC-6834-43DC-8A58-F9B05B238B1C}" destId="{EE471363-F71E-44AA-805D-C8B9CE8E1E69}" srcOrd="4" destOrd="0" presId="urn:microsoft.com/office/officeart/2005/8/layout/process3"/>
    <dgm:cxn modelId="{07EFCBCC-E44C-41BF-83F9-FEB340B51A17}" type="presParOf" srcId="{EE471363-F71E-44AA-805D-C8B9CE8E1E69}" destId="{3379CBA9-BCB8-4ADD-8FEA-4946A61FB05F}" srcOrd="0" destOrd="0" presId="urn:microsoft.com/office/officeart/2005/8/layout/process3"/>
    <dgm:cxn modelId="{41EBF758-49ED-443C-B950-451C9EFE4609}" type="presParOf" srcId="{EE471363-F71E-44AA-805D-C8B9CE8E1E69}" destId="{B739B742-6117-486D-9136-F870392E60E0}" srcOrd="1" destOrd="0" presId="urn:microsoft.com/office/officeart/2005/8/layout/process3"/>
    <dgm:cxn modelId="{99A56C71-1D65-4582-8FE3-05ACFFA5EA1D}" type="presParOf" srcId="{EE471363-F71E-44AA-805D-C8B9CE8E1E69}" destId="{45663E36-730B-473D-8E08-36A6ADED76C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F0AAA9-663B-4564-87D3-DD9E1B081538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2A1A0AD-D033-466F-BEBF-4DFF9270148F}">
      <dgm:prSet phldrT="[Text]"/>
      <dgm:spPr/>
      <dgm:t>
        <a:bodyPr/>
        <a:lstStyle/>
        <a:p>
          <a:r>
            <a:rPr lang="en-GB" dirty="0"/>
            <a:t>GBGI provision</a:t>
          </a:r>
        </a:p>
      </dgm:t>
    </dgm:pt>
    <dgm:pt modelId="{A76A0ACF-82B5-4CAE-A90E-ABB814C1F8A2}" type="parTrans" cxnId="{977F158D-F6FB-457C-BD0D-358D88089F9F}">
      <dgm:prSet/>
      <dgm:spPr/>
      <dgm:t>
        <a:bodyPr/>
        <a:lstStyle/>
        <a:p>
          <a:endParaRPr lang="en-GB"/>
        </a:p>
      </dgm:t>
    </dgm:pt>
    <dgm:pt modelId="{00CA2276-B782-407A-BF9F-32AA116686CA}" type="sibTrans" cxnId="{977F158D-F6FB-457C-BD0D-358D88089F9F}">
      <dgm:prSet/>
      <dgm:spPr>
        <a:solidFill>
          <a:schemeClr val="bg1"/>
        </a:solidFill>
      </dgm:spPr>
      <dgm:t>
        <a:bodyPr/>
        <a:lstStyle/>
        <a:p>
          <a:endParaRPr lang="en-GB"/>
        </a:p>
      </dgm:t>
    </dgm:pt>
    <dgm:pt modelId="{FE50C06F-2C80-4B25-8BD2-9FBE179A0635}">
      <dgm:prSet phldrT="[Text]"/>
      <dgm:spPr/>
      <dgm:t>
        <a:bodyPr/>
        <a:lstStyle/>
        <a:p>
          <a:r>
            <a:rPr lang="en-GB" dirty="0"/>
            <a:t>NDVI</a:t>
          </a:r>
        </a:p>
      </dgm:t>
    </dgm:pt>
    <dgm:pt modelId="{FDE9C0F8-E88E-4A29-B2B3-CC491339A64B}" type="parTrans" cxnId="{821D0DF9-6D70-490C-875B-67EE62A9F9B4}">
      <dgm:prSet/>
      <dgm:spPr/>
      <dgm:t>
        <a:bodyPr/>
        <a:lstStyle/>
        <a:p>
          <a:endParaRPr lang="en-GB"/>
        </a:p>
      </dgm:t>
    </dgm:pt>
    <dgm:pt modelId="{E9E479CE-9DA9-485B-BA1A-88D9D2791BDB}" type="sibTrans" cxnId="{821D0DF9-6D70-490C-875B-67EE62A9F9B4}">
      <dgm:prSet/>
      <dgm:spPr/>
      <dgm:t>
        <a:bodyPr/>
        <a:lstStyle/>
        <a:p>
          <a:endParaRPr lang="en-GB"/>
        </a:p>
      </dgm:t>
    </dgm:pt>
    <dgm:pt modelId="{A1F5FB29-40A6-4E75-B5DE-95C1F0F50D70}">
      <dgm:prSet phldrT="[Text]"/>
      <dgm:spPr/>
      <dgm:t>
        <a:bodyPr/>
        <a:lstStyle/>
        <a:p>
          <a:r>
            <a:rPr lang="en-GB" dirty="0"/>
            <a:t>GBGI experience</a:t>
          </a:r>
        </a:p>
      </dgm:t>
    </dgm:pt>
    <dgm:pt modelId="{0B139F8E-011A-4AB5-A7C2-1D755BD0B6BC}" type="parTrans" cxnId="{0EFC7ADE-36E4-471B-B5B3-4A09F4771A25}">
      <dgm:prSet/>
      <dgm:spPr/>
      <dgm:t>
        <a:bodyPr/>
        <a:lstStyle/>
        <a:p>
          <a:endParaRPr lang="en-GB"/>
        </a:p>
      </dgm:t>
    </dgm:pt>
    <dgm:pt modelId="{8E27CAA9-4F74-4283-B15B-77AC19C7E3BD}" type="sibTrans" cxnId="{0EFC7ADE-36E4-471B-B5B3-4A09F4771A25}">
      <dgm:prSet/>
      <dgm:spPr>
        <a:solidFill>
          <a:schemeClr val="bg1"/>
        </a:solidFill>
      </dgm:spPr>
      <dgm:t>
        <a:bodyPr/>
        <a:lstStyle/>
        <a:p>
          <a:endParaRPr lang="en-GB"/>
        </a:p>
      </dgm:t>
    </dgm:pt>
    <dgm:pt modelId="{036B36F9-0C1F-4944-8EAB-1465BD726E9E}">
      <dgm:prSet phldrT="[Text]"/>
      <dgm:spPr/>
      <dgm:t>
        <a:bodyPr/>
        <a:lstStyle/>
        <a:p>
          <a:r>
            <a:rPr lang="en-GB" dirty="0"/>
            <a:t>Satisfaction (e.g. with green spaces, leisure facilities)  </a:t>
          </a:r>
        </a:p>
      </dgm:t>
    </dgm:pt>
    <dgm:pt modelId="{571C779E-CADE-4B8D-8726-2448B2FE93FB}" type="parTrans" cxnId="{5D5A34E3-18E9-457F-94C6-8B64F2F5D9F9}">
      <dgm:prSet/>
      <dgm:spPr/>
      <dgm:t>
        <a:bodyPr/>
        <a:lstStyle/>
        <a:p>
          <a:endParaRPr lang="en-GB"/>
        </a:p>
      </dgm:t>
    </dgm:pt>
    <dgm:pt modelId="{A483280D-793E-4BA2-B526-93635E4A59E1}" type="sibTrans" cxnId="{5D5A34E3-18E9-457F-94C6-8B64F2F5D9F9}">
      <dgm:prSet/>
      <dgm:spPr/>
      <dgm:t>
        <a:bodyPr/>
        <a:lstStyle/>
        <a:p>
          <a:endParaRPr lang="en-GB"/>
        </a:p>
      </dgm:t>
    </dgm:pt>
    <dgm:pt modelId="{228301B1-1630-4437-A29D-CA7111A0C66B}">
      <dgm:prSet phldrT="[Text]"/>
      <dgm:spPr/>
      <dgm:t>
        <a:bodyPr/>
        <a:lstStyle/>
        <a:p>
          <a:r>
            <a:rPr lang="en-GB" dirty="0"/>
            <a:t>Health and social outcomes</a:t>
          </a:r>
        </a:p>
      </dgm:t>
    </dgm:pt>
    <dgm:pt modelId="{0AA453FC-A92B-45C2-949B-C6D606D4FEBD}" type="parTrans" cxnId="{25950AAF-6A6E-494C-90CC-E13FB9EF3F77}">
      <dgm:prSet/>
      <dgm:spPr/>
      <dgm:t>
        <a:bodyPr/>
        <a:lstStyle/>
        <a:p>
          <a:endParaRPr lang="en-GB"/>
        </a:p>
      </dgm:t>
    </dgm:pt>
    <dgm:pt modelId="{3C1B0855-F99F-4AD7-AC95-72D83FF1311E}" type="sibTrans" cxnId="{25950AAF-6A6E-494C-90CC-E13FB9EF3F77}">
      <dgm:prSet/>
      <dgm:spPr/>
      <dgm:t>
        <a:bodyPr/>
        <a:lstStyle/>
        <a:p>
          <a:endParaRPr lang="en-GB"/>
        </a:p>
      </dgm:t>
    </dgm:pt>
    <dgm:pt modelId="{27E74556-A694-4EC3-91A9-E9A0986EC5DB}">
      <dgm:prSet phldrT="[Text]"/>
      <dgm:spPr/>
      <dgm:t>
        <a:bodyPr/>
        <a:lstStyle/>
        <a:p>
          <a:r>
            <a:rPr lang="en-GB" dirty="0"/>
            <a:t>Neighbourhood satisfaction</a:t>
          </a:r>
        </a:p>
      </dgm:t>
    </dgm:pt>
    <dgm:pt modelId="{45F1C7E0-8425-4286-95D4-DF58DDF142A2}" type="parTrans" cxnId="{877C1A8D-07E0-4932-A691-4ED6842219D4}">
      <dgm:prSet/>
      <dgm:spPr/>
      <dgm:t>
        <a:bodyPr/>
        <a:lstStyle/>
        <a:p>
          <a:endParaRPr lang="en-GB"/>
        </a:p>
      </dgm:t>
    </dgm:pt>
    <dgm:pt modelId="{5D770EC1-5D1F-4421-9C81-CA16DAF4924E}" type="sibTrans" cxnId="{877C1A8D-07E0-4932-A691-4ED6842219D4}">
      <dgm:prSet/>
      <dgm:spPr/>
      <dgm:t>
        <a:bodyPr/>
        <a:lstStyle/>
        <a:p>
          <a:endParaRPr lang="en-GB"/>
        </a:p>
      </dgm:t>
    </dgm:pt>
    <dgm:pt modelId="{BC6C18E1-E188-4F65-8397-F6E1E3FBEBCD}">
      <dgm:prSet phldrT="[Text]"/>
      <dgm:spPr/>
      <dgm:t>
        <a:bodyPr/>
        <a:lstStyle/>
        <a:p>
          <a:r>
            <a:rPr lang="en-GB" dirty="0"/>
            <a:t>Residential proximity of GBGI features</a:t>
          </a:r>
        </a:p>
      </dgm:t>
    </dgm:pt>
    <dgm:pt modelId="{9DBE3FFD-4EA3-45EB-A7AA-2D589D5F41EB}" type="parTrans" cxnId="{17836154-3B62-49BA-8D37-4033499402EF}">
      <dgm:prSet/>
      <dgm:spPr/>
      <dgm:t>
        <a:bodyPr/>
        <a:lstStyle/>
        <a:p>
          <a:endParaRPr lang="en-GB"/>
        </a:p>
      </dgm:t>
    </dgm:pt>
    <dgm:pt modelId="{B1F1FF6E-1D04-41BE-A832-A918C648378B}" type="sibTrans" cxnId="{17836154-3B62-49BA-8D37-4033499402EF}">
      <dgm:prSet/>
      <dgm:spPr/>
      <dgm:t>
        <a:bodyPr/>
        <a:lstStyle/>
        <a:p>
          <a:endParaRPr lang="en-GB"/>
        </a:p>
      </dgm:t>
    </dgm:pt>
    <dgm:pt modelId="{D6071A54-27A1-4C3B-9BED-C3C67E2E5FEE}">
      <dgm:prSet phldrT="[Text]"/>
      <dgm:spPr/>
      <dgm:t>
        <a:bodyPr/>
        <a:lstStyle/>
        <a:p>
          <a:endParaRPr lang="en-GB" dirty="0"/>
        </a:p>
      </dgm:t>
    </dgm:pt>
    <dgm:pt modelId="{BBDB38BF-191B-461E-BFDA-2423181B23FF}" type="parTrans" cxnId="{C757E9BB-9D7D-41D4-9AA0-DEC3B7275143}">
      <dgm:prSet/>
      <dgm:spPr/>
      <dgm:t>
        <a:bodyPr/>
        <a:lstStyle/>
        <a:p>
          <a:endParaRPr lang="en-GB"/>
        </a:p>
      </dgm:t>
    </dgm:pt>
    <dgm:pt modelId="{288BAD54-BCAE-4A60-949F-61BEC3FA6789}" type="sibTrans" cxnId="{C757E9BB-9D7D-41D4-9AA0-DEC3B7275143}">
      <dgm:prSet/>
      <dgm:spPr/>
      <dgm:t>
        <a:bodyPr/>
        <a:lstStyle/>
        <a:p>
          <a:endParaRPr lang="en-GB"/>
        </a:p>
      </dgm:t>
    </dgm:pt>
    <dgm:pt modelId="{7CA0B0E5-6913-481C-9F65-DF87704FB2CC}">
      <dgm:prSet phldrT="[Text]"/>
      <dgm:spPr/>
      <dgm:t>
        <a:bodyPr/>
        <a:lstStyle/>
        <a:p>
          <a:r>
            <a:rPr lang="en-GB" dirty="0"/>
            <a:t>Life satisfaction</a:t>
          </a:r>
        </a:p>
      </dgm:t>
    </dgm:pt>
    <dgm:pt modelId="{CE513D68-06C7-41CC-94AD-B60C0054C5E8}" type="parTrans" cxnId="{3A460031-054A-4E47-BDC7-6BB357BBA0BC}">
      <dgm:prSet/>
      <dgm:spPr/>
      <dgm:t>
        <a:bodyPr/>
        <a:lstStyle/>
        <a:p>
          <a:endParaRPr lang="en-GB"/>
        </a:p>
      </dgm:t>
    </dgm:pt>
    <dgm:pt modelId="{8F38719D-3682-4C53-94B2-FC26917ED98E}" type="sibTrans" cxnId="{3A460031-054A-4E47-BDC7-6BB357BBA0BC}">
      <dgm:prSet/>
      <dgm:spPr/>
      <dgm:t>
        <a:bodyPr/>
        <a:lstStyle/>
        <a:p>
          <a:endParaRPr lang="en-GB"/>
        </a:p>
      </dgm:t>
    </dgm:pt>
    <dgm:pt modelId="{519C2F5A-CD73-4F12-89A7-25F5D96D1373}">
      <dgm:prSet phldrT="[Text]"/>
      <dgm:spPr/>
      <dgm:t>
        <a:bodyPr/>
        <a:lstStyle/>
        <a:p>
          <a:r>
            <a:rPr lang="en-GB" dirty="0"/>
            <a:t>Wellbeing</a:t>
          </a:r>
        </a:p>
      </dgm:t>
    </dgm:pt>
    <dgm:pt modelId="{F928D21E-8AC8-4FF5-8B73-84035A998848}" type="parTrans" cxnId="{00AA4EF1-C668-4411-98EF-33B2F18D4526}">
      <dgm:prSet/>
      <dgm:spPr/>
      <dgm:t>
        <a:bodyPr/>
        <a:lstStyle/>
        <a:p>
          <a:endParaRPr lang="en-GB"/>
        </a:p>
      </dgm:t>
    </dgm:pt>
    <dgm:pt modelId="{A0BA4F46-B305-4C90-81C4-6FDDB923BD6B}" type="sibTrans" cxnId="{00AA4EF1-C668-4411-98EF-33B2F18D4526}">
      <dgm:prSet/>
      <dgm:spPr/>
      <dgm:t>
        <a:bodyPr/>
        <a:lstStyle/>
        <a:p>
          <a:endParaRPr lang="en-GB"/>
        </a:p>
      </dgm:t>
    </dgm:pt>
    <dgm:pt modelId="{96D3CB2E-32E8-4E7C-A69B-3EB24582B4ED}">
      <dgm:prSet phldrT="[Text]"/>
      <dgm:spPr/>
      <dgm:t>
        <a:bodyPr/>
        <a:lstStyle/>
        <a:p>
          <a:r>
            <a:rPr lang="en-GB" dirty="0"/>
            <a:t>General health</a:t>
          </a:r>
        </a:p>
      </dgm:t>
    </dgm:pt>
    <dgm:pt modelId="{1A591386-53FC-49F2-8876-41DBFD23FAF2}" type="parTrans" cxnId="{1C942B1E-BE52-4FEE-8DCA-5EAD4E8FFE1F}">
      <dgm:prSet/>
      <dgm:spPr/>
      <dgm:t>
        <a:bodyPr/>
        <a:lstStyle/>
        <a:p>
          <a:endParaRPr lang="en-GB"/>
        </a:p>
      </dgm:t>
    </dgm:pt>
    <dgm:pt modelId="{725CFB7B-CDF9-4AFA-B865-647C6E850611}" type="sibTrans" cxnId="{1C942B1E-BE52-4FEE-8DCA-5EAD4E8FFE1F}">
      <dgm:prSet/>
      <dgm:spPr/>
      <dgm:t>
        <a:bodyPr/>
        <a:lstStyle/>
        <a:p>
          <a:endParaRPr lang="en-GB"/>
        </a:p>
      </dgm:t>
    </dgm:pt>
    <dgm:pt modelId="{C0533EC0-E151-4868-BA16-77C5286DB9DF}">
      <dgm:prSet phldrT="[Text]"/>
      <dgm:spPr/>
      <dgm:t>
        <a:bodyPr/>
        <a:lstStyle/>
        <a:p>
          <a:endParaRPr lang="en-GB" dirty="0"/>
        </a:p>
      </dgm:t>
    </dgm:pt>
    <dgm:pt modelId="{D2868787-5FC3-4FB1-914F-D288ACB53BFE}" type="parTrans" cxnId="{10B1C781-69FC-4076-8172-78B79B6FB8FB}">
      <dgm:prSet/>
      <dgm:spPr/>
      <dgm:t>
        <a:bodyPr/>
        <a:lstStyle/>
        <a:p>
          <a:endParaRPr lang="en-GB"/>
        </a:p>
      </dgm:t>
    </dgm:pt>
    <dgm:pt modelId="{A3FB832F-F813-495A-A603-B8BB5CD8D409}" type="sibTrans" cxnId="{10B1C781-69FC-4076-8172-78B79B6FB8FB}">
      <dgm:prSet/>
      <dgm:spPr/>
      <dgm:t>
        <a:bodyPr/>
        <a:lstStyle/>
        <a:p>
          <a:endParaRPr lang="en-GB"/>
        </a:p>
      </dgm:t>
    </dgm:pt>
    <dgm:pt modelId="{D088107C-70CD-4F9A-87D7-4A083C450266}">
      <dgm:prSet phldrT="[Text]"/>
      <dgm:spPr/>
      <dgm:t>
        <a:bodyPr/>
        <a:lstStyle/>
        <a:p>
          <a:r>
            <a:rPr lang="en-GB" dirty="0"/>
            <a:t>Use (of green space)</a:t>
          </a:r>
        </a:p>
      </dgm:t>
    </dgm:pt>
    <dgm:pt modelId="{0DEBA27B-2498-4F80-B946-70FDE166C429}" type="parTrans" cxnId="{53F0DA30-3BB0-4E60-91A1-F43749C420EB}">
      <dgm:prSet/>
      <dgm:spPr/>
      <dgm:t>
        <a:bodyPr/>
        <a:lstStyle/>
        <a:p>
          <a:endParaRPr lang="en-GB"/>
        </a:p>
      </dgm:t>
    </dgm:pt>
    <dgm:pt modelId="{644A42EB-679B-4EDF-84EC-4ECD436CB6C9}" type="sibTrans" cxnId="{53F0DA30-3BB0-4E60-91A1-F43749C420EB}">
      <dgm:prSet/>
      <dgm:spPr/>
      <dgm:t>
        <a:bodyPr/>
        <a:lstStyle/>
        <a:p>
          <a:endParaRPr lang="en-GB"/>
        </a:p>
      </dgm:t>
    </dgm:pt>
    <dgm:pt modelId="{74FD358F-A882-4B91-9B7A-B5059DCED72C}">
      <dgm:prSet phldrT="[Text]"/>
      <dgm:spPr/>
      <dgm:t>
        <a:bodyPr/>
        <a:lstStyle/>
        <a:p>
          <a:endParaRPr lang="en-GB" dirty="0"/>
        </a:p>
      </dgm:t>
    </dgm:pt>
    <dgm:pt modelId="{56110305-2ABA-42E2-A665-DC805FA2013A}" type="parTrans" cxnId="{27BABFBD-1456-46B7-BED0-CB8CDDBEECE1}">
      <dgm:prSet/>
      <dgm:spPr/>
      <dgm:t>
        <a:bodyPr/>
        <a:lstStyle/>
        <a:p>
          <a:endParaRPr lang="en-GB"/>
        </a:p>
      </dgm:t>
    </dgm:pt>
    <dgm:pt modelId="{C81DA2CA-1340-4B9E-BFDC-D10178C506EF}" type="sibTrans" cxnId="{27BABFBD-1456-46B7-BED0-CB8CDDBEECE1}">
      <dgm:prSet/>
      <dgm:spPr/>
      <dgm:t>
        <a:bodyPr/>
        <a:lstStyle/>
        <a:p>
          <a:endParaRPr lang="en-GB"/>
        </a:p>
      </dgm:t>
    </dgm:pt>
    <dgm:pt modelId="{A1AD16AC-6834-43DC-8A58-F9B05B238B1C}" type="pres">
      <dgm:prSet presAssocID="{0FF0AAA9-663B-4564-87D3-DD9E1B081538}" presName="linearFlow" presStyleCnt="0">
        <dgm:presLayoutVars>
          <dgm:dir/>
          <dgm:animLvl val="lvl"/>
          <dgm:resizeHandles val="exact"/>
        </dgm:presLayoutVars>
      </dgm:prSet>
      <dgm:spPr/>
    </dgm:pt>
    <dgm:pt modelId="{DD48749D-7F9B-4182-9185-5E9537ECED93}" type="pres">
      <dgm:prSet presAssocID="{E2A1A0AD-D033-466F-BEBF-4DFF9270148F}" presName="composite" presStyleCnt="0"/>
      <dgm:spPr/>
    </dgm:pt>
    <dgm:pt modelId="{AD0F773F-221E-488C-B4F7-898DAEB76EB0}" type="pres">
      <dgm:prSet presAssocID="{E2A1A0AD-D033-466F-BEBF-4DFF9270148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94FDB43-CC8A-4113-892B-1BF79A865108}" type="pres">
      <dgm:prSet presAssocID="{E2A1A0AD-D033-466F-BEBF-4DFF9270148F}" presName="parSh" presStyleLbl="node1" presStyleIdx="0" presStyleCnt="3"/>
      <dgm:spPr/>
    </dgm:pt>
    <dgm:pt modelId="{7411C074-D696-481B-A250-BD31A6ED1BE2}" type="pres">
      <dgm:prSet presAssocID="{E2A1A0AD-D033-466F-BEBF-4DFF9270148F}" presName="desTx" presStyleLbl="fgAcc1" presStyleIdx="0" presStyleCnt="3">
        <dgm:presLayoutVars>
          <dgm:bulletEnabled val="1"/>
        </dgm:presLayoutVars>
      </dgm:prSet>
      <dgm:spPr/>
    </dgm:pt>
    <dgm:pt modelId="{DB8DBEAC-538E-4FD5-AD5A-69041888A98C}" type="pres">
      <dgm:prSet presAssocID="{00CA2276-B782-407A-BF9F-32AA116686CA}" presName="sibTrans" presStyleLbl="sibTrans2D1" presStyleIdx="0" presStyleCnt="2"/>
      <dgm:spPr/>
    </dgm:pt>
    <dgm:pt modelId="{D099C604-7450-4528-8AEC-27BD1D3DCC46}" type="pres">
      <dgm:prSet presAssocID="{00CA2276-B782-407A-BF9F-32AA116686CA}" presName="connTx" presStyleLbl="sibTrans2D1" presStyleIdx="0" presStyleCnt="2"/>
      <dgm:spPr/>
    </dgm:pt>
    <dgm:pt modelId="{297EAFC7-8EC1-43A1-8429-C06E14B3857E}" type="pres">
      <dgm:prSet presAssocID="{A1F5FB29-40A6-4E75-B5DE-95C1F0F50D70}" presName="composite" presStyleCnt="0"/>
      <dgm:spPr/>
    </dgm:pt>
    <dgm:pt modelId="{1787C08B-88D7-4223-BC11-9F956B0E1BC8}" type="pres">
      <dgm:prSet presAssocID="{A1F5FB29-40A6-4E75-B5DE-95C1F0F50D7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231A069-966A-4B8F-AD5E-EC17B6D0C297}" type="pres">
      <dgm:prSet presAssocID="{A1F5FB29-40A6-4E75-B5DE-95C1F0F50D70}" presName="parSh" presStyleLbl="node1" presStyleIdx="1" presStyleCnt="3"/>
      <dgm:spPr/>
    </dgm:pt>
    <dgm:pt modelId="{5A0B7A2D-ED23-4E01-9CB0-D8FE0B5526B7}" type="pres">
      <dgm:prSet presAssocID="{A1F5FB29-40A6-4E75-B5DE-95C1F0F50D70}" presName="desTx" presStyleLbl="fgAcc1" presStyleIdx="1" presStyleCnt="3">
        <dgm:presLayoutVars>
          <dgm:bulletEnabled val="1"/>
        </dgm:presLayoutVars>
      </dgm:prSet>
      <dgm:spPr/>
    </dgm:pt>
    <dgm:pt modelId="{E06BF301-5053-4918-B65B-94A04412B5E0}" type="pres">
      <dgm:prSet presAssocID="{8E27CAA9-4F74-4283-B15B-77AC19C7E3BD}" presName="sibTrans" presStyleLbl="sibTrans2D1" presStyleIdx="1" presStyleCnt="2"/>
      <dgm:spPr/>
    </dgm:pt>
    <dgm:pt modelId="{30A4BAFB-AF6B-44C2-8DBE-28E31CF21B57}" type="pres">
      <dgm:prSet presAssocID="{8E27CAA9-4F74-4283-B15B-77AC19C7E3BD}" presName="connTx" presStyleLbl="sibTrans2D1" presStyleIdx="1" presStyleCnt="2"/>
      <dgm:spPr/>
    </dgm:pt>
    <dgm:pt modelId="{EE471363-F71E-44AA-805D-C8B9CE8E1E69}" type="pres">
      <dgm:prSet presAssocID="{228301B1-1630-4437-A29D-CA7111A0C66B}" presName="composite" presStyleCnt="0"/>
      <dgm:spPr/>
    </dgm:pt>
    <dgm:pt modelId="{3379CBA9-BCB8-4ADD-8FEA-4946A61FB05F}" type="pres">
      <dgm:prSet presAssocID="{228301B1-1630-4437-A29D-CA7111A0C66B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39B742-6117-486D-9136-F870392E60E0}" type="pres">
      <dgm:prSet presAssocID="{228301B1-1630-4437-A29D-CA7111A0C66B}" presName="parSh" presStyleLbl="node1" presStyleIdx="2" presStyleCnt="3"/>
      <dgm:spPr/>
    </dgm:pt>
    <dgm:pt modelId="{45663E36-730B-473D-8E08-36A6ADED76C9}" type="pres">
      <dgm:prSet presAssocID="{228301B1-1630-4437-A29D-CA7111A0C66B}" presName="desTx" presStyleLbl="fgAcc1" presStyleIdx="2" presStyleCnt="3">
        <dgm:presLayoutVars>
          <dgm:bulletEnabled val="1"/>
        </dgm:presLayoutVars>
      </dgm:prSet>
      <dgm:spPr/>
    </dgm:pt>
  </dgm:ptLst>
  <dgm:cxnLst>
    <dgm:cxn modelId="{ECBBF709-56EB-40D0-BA96-824D7A874682}" type="presOf" srcId="{00CA2276-B782-407A-BF9F-32AA116686CA}" destId="{D099C604-7450-4528-8AEC-27BD1D3DCC46}" srcOrd="1" destOrd="0" presId="urn:microsoft.com/office/officeart/2005/8/layout/process3"/>
    <dgm:cxn modelId="{351F140A-37D5-47E5-B74B-963F15EECF4F}" type="presOf" srcId="{A1F5FB29-40A6-4E75-B5DE-95C1F0F50D70}" destId="{A231A069-966A-4B8F-AD5E-EC17B6D0C297}" srcOrd="1" destOrd="0" presId="urn:microsoft.com/office/officeart/2005/8/layout/process3"/>
    <dgm:cxn modelId="{4ED0A20F-F8A5-45CF-BB84-128C0D8C1F70}" type="presOf" srcId="{8E27CAA9-4F74-4283-B15B-77AC19C7E3BD}" destId="{E06BF301-5053-4918-B65B-94A04412B5E0}" srcOrd="0" destOrd="0" presId="urn:microsoft.com/office/officeart/2005/8/layout/process3"/>
    <dgm:cxn modelId="{D9762F14-05B4-481E-B886-45FA0A4C5362}" type="presOf" srcId="{96D3CB2E-32E8-4E7C-A69B-3EB24582B4ED}" destId="{45663E36-730B-473D-8E08-36A6ADED76C9}" srcOrd="0" destOrd="3" presId="urn:microsoft.com/office/officeart/2005/8/layout/process3"/>
    <dgm:cxn modelId="{D43FFF15-2D22-480A-A60A-7C243E025A6C}" type="presOf" srcId="{C0533EC0-E151-4868-BA16-77C5286DB9DF}" destId="{7411C074-D696-481B-A250-BD31A6ED1BE2}" srcOrd="0" destOrd="1" presId="urn:microsoft.com/office/officeart/2005/8/layout/process3"/>
    <dgm:cxn modelId="{1C942B1E-BE52-4FEE-8DCA-5EAD4E8FFE1F}" srcId="{228301B1-1630-4437-A29D-CA7111A0C66B}" destId="{96D3CB2E-32E8-4E7C-A69B-3EB24582B4ED}" srcOrd="3" destOrd="0" parTransId="{1A591386-53FC-49F2-8876-41DBFD23FAF2}" sibTransId="{725CFB7B-CDF9-4AFA-B865-647C6E850611}"/>
    <dgm:cxn modelId="{8991BD24-5E1B-4451-B623-79146E8A3300}" type="presOf" srcId="{E2A1A0AD-D033-466F-BEBF-4DFF9270148F}" destId="{794FDB43-CC8A-4113-892B-1BF79A865108}" srcOrd="1" destOrd="0" presId="urn:microsoft.com/office/officeart/2005/8/layout/process3"/>
    <dgm:cxn modelId="{53F0DA30-3BB0-4E60-91A1-F43749C420EB}" srcId="{A1F5FB29-40A6-4E75-B5DE-95C1F0F50D70}" destId="{D088107C-70CD-4F9A-87D7-4A083C450266}" srcOrd="2" destOrd="0" parTransId="{0DEBA27B-2498-4F80-B946-70FDE166C429}" sibTransId="{644A42EB-679B-4EDF-84EC-4ECD436CB6C9}"/>
    <dgm:cxn modelId="{3A460031-054A-4E47-BDC7-6BB357BBA0BC}" srcId="{228301B1-1630-4437-A29D-CA7111A0C66B}" destId="{7CA0B0E5-6913-481C-9F65-DF87704FB2CC}" srcOrd="1" destOrd="0" parTransId="{CE513D68-06C7-41CC-94AD-B60C0054C5E8}" sibTransId="{8F38719D-3682-4C53-94B2-FC26917ED98E}"/>
    <dgm:cxn modelId="{19A73738-92E4-43B4-8619-891CBFF00419}" type="presOf" srcId="{519C2F5A-CD73-4F12-89A7-25F5D96D1373}" destId="{45663E36-730B-473D-8E08-36A6ADED76C9}" srcOrd="0" destOrd="2" presId="urn:microsoft.com/office/officeart/2005/8/layout/process3"/>
    <dgm:cxn modelId="{BCE2BC3C-5E9E-421B-A232-C248156539A8}" type="presOf" srcId="{74FD358F-A882-4B91-9B7A-B5059DCED72C}" destId="{5A0B7A2D-ED23-4E01-9CB0-D8FE0B5526B7}" srcOrd="0" destOrd="1" presId="urn:microsoft.com/office/officeart/2005/8/layout/process3"/>
    <dgm:cxn modelId="{201D2C66-8362-4D2E-BADE-D44D74F241D3}" type="presOf" srcId="{27E74556-A694-4EC3-91A9-E9A0986EC5DB}" destId="{45663E36-730B-473D-8E08-36A6ADED76C9}" srcOrd="0" destOrd="0" presId="urn:microsoft.com/office/officeart/2005/8/layout/process3"/>
    <dgm:cxn modelId="{ABA18E6F-65C0-4B66-9C95-936822359D3C}" type="presOf" srcId="{8E27CAA9-4F74-4283-B15B-77AC19C7E3BD}" destId="{30A4BAFB-AF6B-44C2-8DBE-28E31CF21B57}" srcOrd="1" destOrd="0" presId="urn:microsoft.com/office/officeart/2005/8/layout/process3"/>
    <dgm:cxn modelId="{0F50B86F-9E06-44E2-8D90-DBF1D0B0066D}" type="presOf" srcId="{7CA0B0E5-6913-481C-9F65-DF87704FB2CC}" destId="{45663E36-730B-473D-8E08-36A6ADED76C9}" srcOrd="0" destOrd="1" presId="urn:microsoft.com/office/officeart/2005/8/layout/process3"/>
    <dgm:cxn modelId="{01CF1352-EED2-478D-986C-FA25864BBCB1}" type="presOf" srcId="{036B36F9-0C1F-4944-8EAB-1465BD726E9E}" destId="{5A0B7A2D-ED23-4E01-9CB0-D8FE0B5526B7}" srcOrd="0" destOrd="0" presId="urn:microsoft.com/office/officeart/2005/8/layout/process3"/>
    <dgm:cxn modelId="{17836154-3B62-49BA-8D37-4033499402EF}" srcId="{E2A1A0AD-D033-466F-BEBF-4DFF9270148F}" destId="{BC6C18E1-E188-4F65-8397-F6E1E3FBEBCD}" srcOrd="2" destOrd="0" parTransId="{9DBE3FFD-4EA3-45EB-A7AA-2D589D5F41EB}" sibTransId="{B1F1FF6E-1D04-41BE-A832-A918C648378B}"/>
    <dgm:cxn modelId="{BFE2AF55-2DC6-4F17-BCFF-D9D13750A606}" type="presOf" srcId="{228301B1-1630-4437-A29D-CA7111A0C66B}" destId="{3379CBA9-BCB8-4ADD-8FEA-4946A61FB05F}" srcOrd="0" destOrd="0" presId="urn:microsoft.com/office/officeart/2005/8/layout/process3"/>
    <dgm:cxn modelId="{FF9DB17B-9D37-4B6F-A45B-3132CCB1BF03}" type="presOf" srcId="{00CA2276-B782-407A-BF9F-32AA116686CA}" destId="{DB8DBEAC-538E-4FD5-AD5A-69041888A98C}" srcOrd="0" destOrd="0" presId="urn:microsoft.com/office/officeart/2005/8/layout/process3"/>
    <dgm:cxn modelId="{10B1C781-69FC-4076-8172-78B79B6FB8FB}" srcId="{E2A1A0AD-D033-466F-BEBF-4DFF9270148F}" destId="{C0533EC0-E151-4868-BA16-77C5286DB9DF}" srcOrd="1" destOrd="0" parTransId="{D2868787-5FC3-4FB1-914F-D288ACB53BFE}" sibTransId="{A3FB832F-F813-495A-A603-B8BB5CD8D409}"/>
    <dgm:cxn modelId="{BF915087-1E78-4674-92F8-13E48929767A}" type="presOf" srcId="{FE50C06F-2C80-4B25-8BD2-9FBE179A0635}" destId="{7411C074-D696-481B-A250-BD31A6ED1BE2}" srcOrd="0" destOrd="0" presId="urn:microsoft.com/office/officeart/2005/8/layout/process3"/>
    <dgm:cxn modelId="{977F158D-F6FB-457C-BD0D-358D88089F9F}" srcId="{0FF0AAA9-663B-4564-87D3-DD9E1B081538}" destId="{E2A1A0AD-D033-466F-BEBF-4DFF9270148F}" srcOrd="0" destOrd="0" parTransId="{A76A0ACF-82B5-4CAE-A90E-ABB814C1F8A2}" sibTransId="{00CA2276-B782-407A-BF9F-32AA116686CA}"/>
    <dgm:cxn modelId="{877C1A8D-07E0-4932-A691-4ED6842219D4}" srcId="{228301B1-1630-4437-A29D-CA7111A0C66B}" destId="{27E74556-A694-4EC3-91A9-E9A0986EC5DB}" srcOrd="0" destOrd="0" parTransId="{45F1C7E0-8425-4286-95D4-DF58DDF142A2}" sibTransId="{5D770EC1-5D1F-4421-9C81-CA16DAF4924E}"/>
    <dgm:cxn modelId="{E1C2DE97-CDFE-428D-854E-D32B14367125}" type="presOf" srcId="{BC6C18E1-E188-4F65-8397-F6E1E3FBEBCD}" destId="{7411C074-D696-481B-A250-BD31A6ED1BE2}" srcOrd="0" destOrd="2" presId="urn:microsoft.com/office/officeart/2005/8/layout/process3"/>
    <dgm:cxn modelId="{25950AAF-6A6E-494C-90CC-E13FB9EF3F77}" srcId="{0FF0AAA9-663B-4564-87D3-DD9E1B081538}" destId="{228301B1-1630-4437-A29D-CA7111A0C66B}" srcOrd="2" destOrd="0" parTransId="{0AA453FC-A92B-45C2-949B-C6D606D4FEBD}" sibTransId="{3C1B0855-F99F-4AD7-AC95-72D83FF1311E}"/>
    <dgm:cxn modelId="{C757E9BB-9D7D-41D4-9AA0-DEC3B7275143}" srcId="{228301B1-1630-4437-A29D-CA7111A0C66B}" destId="{D6071A54-27A1-4C3B-9BED-C3C67E2E5FEE}" srcOrd="4" destOrd="0" parTransId="{BBDB38BF-191B-461E-BFDA-2423181B23FF}" sibTransId="{288BAD54-BCAE-4A60-949F-61BEC3FA6789}"/>
    <dgm:cxn modelId="{E4A78CBC-92CD-42B4-9BF5-231A4C04A12E}" type="presOf" srcId="{E2A1A0AD-D033-466F-BEBF-4DFF9270148F}" destId="{AD0F773F-221E-488C-B4F7-898DAEB76EB0}" srcOrd="0" destOrd="0" presId="urn:microsoft.com/office/officeart/2005/8/layout/process3"/>
    <dgm:cxn modelId="{27BABFBD-1456-46B7-BED0-CB8CDDBEECE1}" srcId="{A1F5FB29-40A6-4E75-B5DE-95C1F0F50D70}" destId="{74FD358F-A882-4B91-9B7A-B5059DCED72C}" srcOrd="1" destOrd="0" parTransId="{56110305-2ABA-42E2-A665-DC805FA2013A}" sibTransId="{C81DA2CA-1340-4B9E-BFDC-D10178C506EF}"/>
    <dgm:cxn modelId="{3EC8BFCC-9934-4B30-AE1F-55EA0A73184C}" type="presOf" srcId="{D6071A54-27A1-4C3B-9BED-C3C67E2E5FEE}" destId="{45663E36-730B-473D-8E08-36A6ADED76C9}" srcOrd="0" destOrd="4" presId="urn:microsoft.com/office/officeart/2005/8/layout/process3"/>
    <dgm:cxn modelId="{3E73ADD7-EB01-4366-8D78-7B595214FA4B}" type="presOf" srcId="{A1F5FB29-40A6-4E75-B5DE-95C1F0F50D70}" destId="{1787C08B-88D7-4223-BC11-9F956B0E1BC8}" srcOrd="0" destOrd="0" presId="urn:microsoft.com/office/officeart/2005/8/layout/process3"/>
    <dgm:cxn modelId="{0EFC7ADE-36E4-471B-B5B3-4A09F4771A25}" srcId="{0FF0AAA9-663B-4564-87D3-DD9E1B081538}" destId="{A1F5FB29-40A6-4E75-B5DE-95C1F0F50D70}" srcOrd="1" destOrd="0" parTransId="{0B139F8E-011A-4AB5-A7C2-1D755BD0B6BC}" sibTransId="{8E27CAA9-4F74-4283-B15B-77AC19C7E3BD}"/>
    <dgm:cxn modelId="{47F125E2-BF0C-4DBF-B7CC-2DCB4E152B9F}" type="presOf" srcId="{D088107C-70CD-4F9A-87D7-4A083C450266}" destId="{5A0B7A2D-ED23-4E01-9CB0-D8FE0B5526B7}" srcOrd="0" destOrd="2" presId="urn:microsoft.com/office/officeart/2005/8/layout/process3"/>
    <dgm:cxn modelId="{5D5A34E3-18E9-457F-94C6-8B64F2F5D9F9}" srcId="{A1F5FB29-40A6-4E75-B5DE-95C1F0F50D70}" destId="{036B36F9-0C1F-4944-8EAB-1465BD726E9E}" srcOrd="0" destOrd="0" parTransId="{571C779E-CADE-4B8D-8726-2448B2FE93FB}" sibTransId="{A483280D-793E-4BA2-B526-93635E4A59E1}"/>
    <dgm:cxn modelId="{F5F19EEC-6149-4D65-BED6-158D49CE3236}" type="presOf" srcId="{0FF0AAA9-663B-4564-87D3-DD9E1B081538}" destId="{A1AD16AC-6834-43DC-8A58-F9B05B238B1C}" srcOrd="0" destOrd="0" presId="urn:microsoft.com/office/officeart/2005/8/layout/process3"/>
    <dgm:cxn modelId="{00AA4EF1-C668-4411-98EF-33B2F18D4526}" srcId="{228301B1-1630-4437-A29D-CA7111A0C66B}" destId="{519C2F5A-CD73-4F12-89A7-25F5D96D1373}" srcOrd="2" destOrd="0" parTransId="{F928D21E-8AC8-4FF5-8B73-84035A998848}" sibTransId="{A0BA4F46-B305-4C90-81C4-6FDDB923BD6B}"/>
    <dgm:cxn modelId="{821D0DF9-6D70-490C-875B-67EE62A9F9B4}" srcId="{E2A1A0AD-D033-466F-BEBF-4DFF9270148F}" destId="{FE50C06F-2C80-4B25-8BD2-9FBE179A0635}" srcOrd="0" destOrd="0" parTransId="{FDE9C0F8-E88E-4A29-B2B3-CC491339A64B}" sibTransId="{E9E479CE-9DA9-485B-BA1A-88D9D2791BDB}"/>
    <dgm:cxn modelId="{375AD3FF-1749-4DAE-8EFE-D83114714F20}" type="presOf" srcId="{228301B1-1630-4437-A29D-CA7111A0C66B}" destId="{B739B742-6117-486D-9136-F870392E60E0}" srcOrd="1" destOrd="0" presId="urn:microsoft.com/office/officeart/2005/8/layout/process3"/>
    <dgm:cxn modelId="{38D23463-B798-4B8C-B06E-6D42F98D02E1}" type="presParOf" srcId="{A1AD16AC-6834-43DC-8A58-F9B05B238B1C}" destId="{DD48749D-7F9B-4182-9185-5E9537ECED93}" srcOrd="0" destOrd="0" presId="urn:microsoft.com/office/officeart/2005/8/layout/process3"/>
    <dgm:cxn modelId="{ED83BF35-DA90-43E9-966C-151D4A3BDC69}" type="presParOf" srcId="{DD48749D-7F9B-4182-9185-5E9537ECED93}" destId="{AD0F773F-221E-488C-B4F7-898DAEB76EB0}" srcOrd="0" destOrd="0" presId="urn:microsoft.com/office/officeart/2005/8/layout/process3"/>
    <dgm:cxn modelId="{73007FA8-B83D-4AFB-96BA-C3EF25548C54}" type="presParOf" srcId="{DD48749D-7F9B-4182-9185-5E9537ECED93}" destId="{794FDB43-CC8A-4113-892B-1BF79A865108}" srcOrd="1" destOrd="0" presId="urn:microsoft.com/office/officeart/2005/8/layout/process3"/>
    <dgm:cxn modelId="{4B0EEFB4-E8F8-46F2-8870-985FCB4DBBBA}" type="presParOf" srcId="{DD48749D-7F9B-4182-9185-5E9537ECED93}" destId="{7411C074-D696-481B-A250-BD31A6ED1BE2}" srcOrd="2" destOrd="0" presId="urn:microsoft.com/office/officeart/2005/8/layout/process3"/>
    <dgm:cxn modelId="{574368F2-B82E-4B0C-B478-616DF6BE21B8}" type="presParOf" srcId="{A1AD16AC-6834-43DC-8A58-F9B05B238B1C}" destId="{DB8DBEAC-538E-4FD5-AD5A-69041888A98C}" srcOrd="1" destOrd="0" presId="urn:microsoft.com/office/officeart/2005/8/layout/process3"/>
    <dgm:cxn modelId="{3D617D4D-F9B7-416A-90D0-2B986E62BF0A}" type="presParOf" srcId="{DB8DBEAC-538E-4FD5-AD5A-69041888A98C}" destId="{D099C604-7450-4528-8AEC-27BD1D3DCC46}" srcOrd="0" destOrd="0" presId="urn:microsoft.com/office/officeart/2005/8/layout/process3"/>
    <dgm:cxn modelId="{EEC83F13-08AB-4DCB-A556-64FC1759F15A}" type="presParOf" srcId="{A1AD16AC-6834-43DC-8A58-F9B05B238B1C}" destId="{297EAFC7-8EC1-43A1-8429-C06E14B3857E}" srcOrd="2" destOrd="0" presId="urn:microsoft.com/office/officeart/2005/8/layout/process3"/>
    <dgm:cxn modelId="{692D8C86-40D0-4883-B324-B2B3DDB5C691}" type="presParOf" srcId="{297EAFC7-8EC1-43A1-8429-C06E14B3857E}" destId="{1787C08B-88D7-4223-BC11-9F956B0E1BC8}" srcOrd="0" destOrd="0" presId="urn:microsoft.com/office/officeart/2005/8/layout/process3"/>
    <dgm:cxn modelId="{B7C71BD0-695C-407A-8404-33EA00608E3A}" type="presParOf" srcId="{297EAFC7-8EC1-43A1-8429-C06E14B3857E}" destId="{A231A069-966A-4B8F-AD5E-EC17B6D0C297}" srcOrd="1" destOrd="0" presId="urn:microsoft.com/office/officeart/2005/8/layout/process3"/>
    <dgm:cxn modelId="{1DAACC90-5721-4438-9B66-58E7DDD709EC}" type="presParOf" srcId="{297EAFC7-8EC1-43A1-8429-C06E14B3857E}" destId="{5A0B7A2D-ED23-4E01-9CB0-D8FE0B5526B7}" srcOrd="2" destOrd="0" presId="urn:microsoft.com/office/officeart/2005/8/layout/process3"/>
    <dgm:cxn modelId="{5C3241E5-E080-4BBD-A4DE-78EB2FBEF7CB}" type="presParOf" srcId="{A1AD16AC-6834-43DC-8A58-F9B05B238B1C}" destId="{E06BF301-5053-4918-B65B-94A04412B5E0}" srcOrd="3" destOrd="0" presId="urn:microsoft.com/office/officeart/2005/8/layout/process3"/>
    <dgm:cxn modelId="{6FBFCB69-2C6E-4AC6-997C-89CB005D21A6}" type="presParOf" srcId="{E06BF301-5053-4918-B65B-94A04412B5E0}" destId="{30A4BAFB-AF6B-44C2-8DBE-28E31CF21B57}" srcOrd="0" destOrd="0" presId="urn:microsoft.com/office/officeart/2005/8/layout/process3"/>
    <dgm:cxn modelId="{7E4E40F0-0675-40DA-8503-D4F8A6D6F18B}" type="presParOf" srcId="{A1AD16AC-6834-43DC-8A58-F9B05B238B1C}" destId="{EE471363-F71E-44AA-805D-C8B9CE8E1E69}" srcOrd="4" destOrd="0" presId="urn:microsoft.com/office/officeart/2005/8/layout/process3"/>
    <dgm:cxn modelId="{07EFCBCC-E44C-41BF-83F9-FEB340B51A17}" type="presParOf" srcId="{EE471363-F71E-44AA-805D-C8B9CE8E1E69}" destId="{3379CBA9-BCB8-4ADD-8FEA-4946A61FB05F}" srcOrd="0" destOrd="0" presId="urn:microsoft.com/office/officeart/2005/8/layout/process3"/>
    <dgm:cxn modelId="{41EBF758-49ED-443C-B950-451C9EFE4609}" type="presParOf" srcId="{EE471363-F71E-44AA-805D-C8B9CE8E1E69}" destId="{B739B742-6117-486D-9136-F870392E60E0}" srcOrd="1" destOrd="0" presId="urn:microsoft.com/office/officeart/2005/8/layout/process3"/>
    <dgm:cxn modelId="{99A56C71-1D65-4582-8FE3-05ACFFA5EA1D}" type="presParOf" srcId="{EE471363-F71E-44AA-805D-C8B9CE8E1E69}" destId="{45663E36-730B-473D-8E08-36A6ADED76C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FDB43-CC8A-4113-892B-1BF79A865108}">
      <dsp:nvSpPr>
        <dsp:cNvPr id="0" name=""/>
        <dsp:cNvSpPr/>
      </dsp:nvSpPr>
      <dsp:spPr>
        <a:xfrm>
          <a:off x="4042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GBGI provision</a:t>
          </a:r>
        </a:p>
      </dsp:txBody>
      <dsp:txXfrm>
        <a:off x="4042" y="1440081"/>
        <a:ext cx="1838086" cy="589441"/>
      </dsp:txXfrm>
    </dsp:sp>
    <dsp:sp modelId="{7411C074-D696-481B-A250-BD31A6ED1BE2}">
      <dsp:nvSpPr>
        <dsp:cNvPr id="0" name=""/>
        <dsp:cNvSpPr/>
      </dsp:nvSpPr>
      <dsp:spPr>
        <a:xfrm>
          <a:off x="380518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NDVI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Residential proximity of GBGI features</a:t>
          </a:r>
        </a:p>
      </dsp:txBody>
      <dsp:txXfrm>
        <a:off x="434354" y="2083358"/>
        <a:ext cx="1730414" cy="1841390"/>
      </dsp:txXfrm>
    </dsp:sp>
    <dsp:sp modelId="{DB8DBEAC-538E-4FD5-AD5A-69041888A98C}">
      <dsp:nvSpPr>
        <dsp:cNvPr id="0" name=""/>
        <dsp:cNvSpPr/>
      </dsp:nvSpPr>
      <dsp:spPr>
        <a:xfrm>
          <a:off x="2120776" y="1505987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2120776" y="1597513"/>
        <a:ext cx="453443" cy="274578"/>
      </dsp:txXfrm>
    </dsp:sp>
    <dsp:sp modelId="{A231A069-966A-4B8F-AD5E-EC17B6D0C297}">
      <dsp:nvSpPr>
        <dsp:cNvPr id="0" name=""/>
        <dsp:cNvSpPr/>
      </dsp:nvSpPr>
      <dsp:spPr>
        <a:xfrm>
          <a:off x="2956718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GBGI experience</a:t>
          </a:r>
        </a:p>
      </dsp:txBody>
      <dsp:txXfrm>
        <a:off x="2956718" y="1440081"/>
        <a:ext cx="1838086" cy="589441"/>
      </dsp:txXfrm>
    </dsp:sp>
    <dsp:sp modelId="{5A0B7A2D-ED23-4E01-9CB0-D8FE0B5526B7}">
      <dsp:nvSpPr>
        <dsp:cNvPr id="0" name=""/>
        <dsp:cNvSpPr/>
      </dsp:nvSpPr>
      <dsp:spPr>
        <a:xfrm>
          <a:off x="3333194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Satisfaction (e.g. with green spaces, leisure facilities) 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Use (of green space)</a:t>
          </a:r>
        </a:p>
      </dsp:txBody>
      <dsp:txXfrm>
        <a:off x="3387030" y="2083358"/>
        <a:ext cx="1730414" cy="1841390"/>
      </dsp:txXfrm>
    </dsp:sp>
    <dsp:sp modelId="{E06BF301-5053-4918-B65B-94A04412B5E0}">
      <dsp:nvSpPr>
        <dsp:cNvPr id="0" name=""/>
        <dsp:cNvSpPr/>
      </dsp:nvSpPr>
      <dsp:spPr>
        <a:xfrm>
          <a:off x="5073452" y="1505987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073452" y="1597513"/>
        <a:ext cx="453443" cy="274578"/>
      </dsp:txXfrm>
    </dsp:sp>
    <dsp:sp modelId="{B739B742-6117-486D-9136-F870392E60E0}">
      <dsp:nvSpPr>
        <dsp:cNvPr id="0" name=""/>
        <dsp:cNvSpPr/>
      </dsp:nvSpPr>
      <dsp:spPr>
        <a:xfrm>
          <a:off x="5909394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Health and social outcomes</a:t>
          </a:r>
        </a:p>
      </dsp:txBody>
      <dsp:txXfrm>
        <a:off x="5909394" y="1440081"/>
        <a:ext cx="1838086" cy="589441"/>
      </dsp:txXfrm>
    </dsp:sp>
    <dsp:sp modelId="{45663E36-730B-473D-8E08-36A6ADED76C9}">
      <dsp:nvSpPr>
        <dsp:cNvPr id="0" name=""/>
        <dsp:cNvSpPr/>
      </dsp:nvSpPr>
      <dsp:spPr>
        <a:xfrm>
          <a:off x="6285870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Neighbourhood satisfaction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Life satisfaction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Wellbeing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General health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>
        <a:off x="6339706" y="2083358"/>
        <a:ext cx="1730414" cy="1841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FDB43-CC8A-4113-892B-1BF79A865108}">
      <dsp:nvSpPr>
        <dsp:cNvPr id="0" name=""/>
        <dsp:cNvSpPr/>
      </dsp:nvSpPr>
      <dsp:spPr>
        <a:xfrm>
          <a:off x="4042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GBGI provision</a:t>
          </a:r>
        </a:p>
      </dsp:txBody>
      <dsp:txXfrm>
        <a:off x="4042" y="1440081"/>
        <a:ext cx="1838086" cy="589441"/>
      </dsp:txXfrm>
    </dsp:sp>
    <dsp:sp modelId="{7411C074-D696-481B-A250-BD31A6ED1BE2}">
      <dsp:nvSpPr>
        <dsp:cNvPr id="0" name=""/>
        <dsp:cNvSpPr/>
      </dsp:nvSpPr>
      <dsp:spPr>
        <a:xfrm>
          <a:off x="380518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NDVI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Residential proximity of GBGI features</a:t>
          </a:r>
        </a:p>
      </dsp:txBody>
      <dsp:txXfrm>
        <a:off x="434354" y="2083358"/>
        <a:ext cx="1730414" cy="1841390"/>
      </dsp:txXfrm>
    </dsp:sp>
    <dsp:sp modelId="{DB8DBEAC-538E-4FD5-AD5A-69041888A98C}">
      <dsp:nvSpPr>
        <dsp:cNvPr id="0" name=""/>
        <dsp:cNvSpPr/>
      </dsp:nvSpPr>
      <dsp:spPr>
        <a:xfrm>
          <a:off x="2120776" y="1505987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2120776" y="1597513"/>
        <a:ext cx="453443" cy="274578"/>
      </dsp:txXfrm>
    </dsp:sp>
    <dsp:sp modelId="{A231A069-966A-4B8F-AD5E-EC17B6D0C297}">
      <dsp:nvSpPr>
        <dsp:cNvPr id="0" name=""/>
        <dsp:cNvSpPr/>
      </dsp:nvSpPr>
      <dsp:spPr>
        <a:xfrm>
          <a:off x="2956718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GBGI experience</a:t>
          </a:r>
        </a:p>
      </dsp:txBody>
      <dsp:txXfrm>
        <a:off x="2956718" y="1440081"/>
        <a:ext cx="1838086" cy="589441"/>
      </dsp:txXfrm>
    </dsp:sp>
    <dsp:sp modelId="{5A0B7A2D-ED23-4E01-9CB0-D8FE0B5526B7}">
      <dsp:nvSpPr>
        <dsp:cNvPr id="0" name=""/>
        <dsp:cNvSpPr/>
      </dsp:nvSpPr>
      <dsp:spPr>
        <a:xfrm>
          <a:off x="3333194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Satisfaction (e.g. with green spaces, leisure facilities) 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Use (of green space)</a:t>
          </a:r>
        </a:p>
      </dsp:txBody>
      <dsp:txXfrm>
        <a:off x="3387030" y="2083358"/>
        <a:ext cx="1730414" cy="1841390"/>
      </dsp:txXfrm>
    </dsp:sp>
    <dsp:sp modelId="{E06BF301-5053-4918-B65B-94A04412B5E0}">
      <dsp:nvSpPr>
        <dsp:cNvPr id="0" name=""/>
        <dsp:cNvSpPr/>
      </dsp:nvSpPr>
      <dsp:spPr>
        <a:xfrm>
          <a:off x="5073452" y="1505987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073452" y="1597513"/>
        <a:ext cx="453443" cy="274578"/>
      </dsp:txXfrm>
    </dsp:sp>
    <dsp:sp modelId="{B739B742-6117-486D-9136-F870392E60E0}">
      <dsp:nvSpPr>
        <dsp:cNvPr id="0" name=""/>
        <dsp:cNvSpPr/>
      </dsp:nvSpPr>
      <dsp:spPr>
        <a:xfrm>
          <a:off x="5909394" y="1440081"/>
          <a:ext cx="1838086" cy="884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Health and social outcomes</a:t>
          </a:r>
        </a:p>
      </dsp:txBody>
      <dsp:txXfrm>
        <a:off x="5909394" y="1440081"/>
        <a:ext cx="1838086" cy="589441"/>
      </dsp:txXfrm>
    </dsp:sp>
    <dsp:sp modelId="{45663E36-730B-473D-8E08-36A6ADED76C9}">
      <dsp:nvSpPr>
        <dsp:cNvPr id="0" name=""/>
        <dsp:cNvSpPr/>
      </dsp:nvSpPr>
      <dsp:spPr>
        <a:xfrm>
          <a:off x="6285870" y="2029522"/>
          <a:ext cx="1838086" cy="194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Neighbourhood satisfaction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Life satisfaction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Wellbeing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General health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>
        <a:off x="6339706" y="2083358"/>
        <a:ext cx="1730414" cy="1841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43CF07-9307-6C48-9A7D-CFB6D27789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7DB75-BAF4-B743-9A92-74B92A91E0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2C6B3-A39F-7849-8137-15C55F281F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F245-9DFC-A14D-946D-EB14F66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02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360570-2B09-DB43-BBE0-DA076DA91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12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938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66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752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333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289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758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829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40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67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572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45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54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1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537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5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7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771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45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4E7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D8E96D4C-F781-D146-B2F0-26791859F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-1"/>
            <a:ext cx="2075904" cy="104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E3B5BC-7C7D-A745-8158-A53C466D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435" y="1915483"/>
            <a:ext cx="7586032" cy="19455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EC6F0B-C9B0-464E-ABF8-505FA2B99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1897" y="1916833"/>
            <a:ext cx="1625519" cy="2690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1E2BFEE-0AD7-C548-92B3-DE639BB40C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1895" y="2323736"/>
            <a:ext cx="1625519" cy="6012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E54718D-4C22-E94B-A4C0-C34A3A425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9991" y="3132250"/>
            <a:ext cx="1625519" cy="5934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A8BFE-74A7-E94B-8A00-4CD70EAFA367}"/>
              </a:ext>
            </a:extLst>
          </p:cNvPr>
          <p:cNvCxnSpPr>
            <a:cxnSpLocks/>
          </p:cNvCxnSpPr>
          <p:nvPr userDrawn="1"/>
        </p:nvCxnSpPr>
        <p:spPr>
          <a:xfrm>
            <a:off x="2559051" y="1916832"/>
            <a:ext cx="0" cy="38022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5B2378F-7E74-5649-B1F7-5BE87863FD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008" y="5373216"/>
            <a:ext cx="1625519" cy="3458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bg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1A5264-5D67-6F79-3282-FC255B1BCB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32239" y="4004544"/>
            <a:ext cx="758603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609600" indent="0">
              <a:buNone/>
              <a:defRPr sz="2000">
                <a:solidFill>
                  <a:schemeClr val="bg1"/>
                </a:solidFill>
              </a:defRPr>
            </a:lvl2pPr>
            <a:lvl3pPr marL="1219200" indent="0">
              <a:buNone/>
              <a:defRPr sz="1600">
                <a:solidFill>
                  <a:schemeClr val="bg1"/>
                </a:solidFill>
              </a:defRPr>
            </a:lvl3pPr>
            <a:lvl4pPr marL="1828800" indent="0">
              <a:buNone/>
              <a:defRPr sz="1400">
                <a:solidFill>
                  <a:schemeClr val="bg1"/>
                </a:solidFill>
              </a:defRPr>
            </a:lvl4pPr>
            <a:lvl5pPr marL="24384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22685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172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4AAA3-E9D4-B544-B77B-0789573E9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5" y="689703"/>
            <a:ext cx="9937104" cy="101110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4E7448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6" y="1700808"/>
            <a:ext cx="9937104" cy="4608512"/>
          </a:xfrm>
          <a:prstGeom prst="rect">
            <a:avLst/>
          </a:prstGeom>
        </p:spPr>
        <p:txBody>
          <a:bodyPr lIns="0" tIns="0" rIns="0" bIns="0"/>
          <a:lstStyle>
            <a:lvl1pPr marL="266700" indent="-257175">
              <a:buClr>
                <a:srgbClr val="4E7448"/>
              </a:buClr>
              <a:buFont typeface="Arial" panose="020B0604020202020204" pitchFamily="34" charset="0"/>
              <a:buChar char="•"/>
              <a:tabLst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4E7448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4E7448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9122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7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C2A975-9E0E-5D43-ADC1-E0089E324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0"/>
            <a:ext cx="1081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631A212-DAA8-B544-9BA8-9F3465AA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99"/>
            <a:ext cx="10299327" cy="7200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4" r:id="rId2"/>
  </p:sldLayoutIdLst>
  <p:transition spd="slow">
    <p:fade/>
  </p:transition>
  <p:txStyles>
    <p:titleStyle>
      <a:lvl1pPr algn="l" defTabSz="606425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7A7392"/>
          </a:solidFill>
          <a:latin typeface="+mj-lt"/>
          <a:ea typeface="ＭＳ Ｐゴシック" charset="0"/>
          <a:cs typeface="ＭＳ Ｐゴシック" charset="0"/>
        </a:defRPr>
      </a:lvl1pPr>
      <a:lvl2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55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10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64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218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25" indent="-4540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25" indent="-3778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8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4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00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CF89-A503-4108-A796-4A7429E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0" dirty="0"/>
              <a:t>The </a:t>
            </a:r>
            <a:r>
              <a:rPr lang="en-GB" sz="3600" dirty="0"/>
              <a:t>role of GBGI in levelling up in Bristol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6C32-86F4-4A6E-9193-22900D7A4B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Presented by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7C949-7376-42D5-B9CF-296C0AECE1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Issy Bray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9C4B78-4233-41F1-BAB6-9FACC8F902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23 May 2024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B6177C-7039-2644-4332-D7236BF153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39616" y="3219823"/>
            <a:ext cx="7586032" cy="17145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Issy Bray (Associate Professor in Public Health Epidemiology)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Danielle Sinnett </a:t>
            </a:r>
            <a:r>
              <a:rPr lang="en-GB" sz="2000" b="1" dirty="0"/>
              <a:t>(</a:t>
            </a:r>
            <a:r>
              <a:rPr lang="en-GB" sz="2000" dirty="0"/>
              <a:t>Professor in Sustainable Built Environments)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Harry West (Senior Lecturer in Geography and Environmental Management)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32515-7734-AC8D-69C3-0A1CE5A0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437112"/>
            <a:ext cx="2976486" cy="1945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56617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44000"/>
          <a:lstStyle/>
          <a:p>
            <a:pPr algn="ctr"/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0"/>
            <a:ext cx="9937104" cy="3885439"/>
          </a:xfrm>
          <a:solidFill>
            <a:schemeClr val="bg1"/>
          </a:solidFill>
        </p:spPr>
        <p:txBody>
          <a:bodyPr lIns="144000" rIns="144000" bIns="144000"/>
          <a:lstStyle/>
          <a:p>
            <a:r>
              <a:rPr lang="en-GB" sz="1900" dirty="0"/>
              <a:t>Using spatial analysis and logistic regression models, we have explored associations between GBGI provision and self-reported outcomes from the Bristol Quality of Life Survey: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Neighbourhood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Life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Wellbeing (Short Warwick-Edinburgh Mental Wellbeing Scale)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General Health (self-reported over 12 months) </a:t>
            </a:r>
          </a:p>
          <a:p>
            <a:pPr marL="9525" indent="0">
              <a:buNone/>
            </a:pPr>
            <a:endParaRPr lang="en-GB" sz="1900" dirty="0"/>
          </a:p>
          <a:p>
            <a:r>
              <a:rPr lang="en-GB" sz="1900" dirty="0"/>
              <a:t>Including GBGI experience (satisfaction and use), and other neighbourhood issues, as predictors</a:t>
            </a:r>
          </a:p>
          <a:p>
            <a:endParaRPr lang="en-GB" sz="1900" dirty="0"/>
          </a:p>
          <a:p>
            <a:r>
              <a:rPr lang="en-GB" sz="1900" dirty="0"/>
              <a:t>Controlling for demographics, socio-economic status (qualification and income) and year</a:t>
            </a:r>
          </a:p>
          <a:p>
            <a:endParaRPr lang="en-GB" sz="1900" dirty="0"/>
          </a:p>
          <a:p>
            <a:pPr marL="9525" indent="0">
              <a:buNone/>
            </a:pPr>
            <a:endParaRPr lang="en-GB" sz="19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34B936B-8DA1-5449-D8EC-63C8B0F3D273}"/>
              </a:ext>
            </a:extLst>
          </p:cNvPr>
          <p:cNvSpPr/>
          <p:nvPr/>
        </p:nvSpPr>
        <p:spPr>
          <a:xfrm>
            <a:off x="8832304" y="2708920"/>
            <a:ext cx="288032" cy="15121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6B8D0-10AA-D977-E90F-333FC4BA073B}"/>
              </a:ext>
            </a:extLst>
          </p:cNvPr>
          <p:cNvSpPr txBox="1"/>
          <p:nvPr/>
        </p:nvSpPr>
        <p:spPr>
          <a:xfrm>
            <a:off x="9336360" y="31812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Binary outcomes</a:t>
            </a:r>
          </a:p>
        </p:txBody>
      </p:sp>
    </p:spTree>
    <p:extLst>
      <p:ext uri="{BB962C8B-B14F-4D97-AF65-F5344CB8AC3E}">
        <p14:creationId xmlns:p14="http://schemas.microsoft.com/office/powerpoint/2010/main" val="255499220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25932FF3-51A0-FFA4-0DEB-0D8E105A7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7262D-7A26-59F8-69E3-0D6AD374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1025642"/>
            <a:ext cx="9721080" cy="1011105"/>
          </a:xfrm>
          <a:solidFill>
            <a:schemeClr val="bg1"/>
          </a:solidFill>
        </p:spPr>
        <p:txBody>
          <a:bodyPr tIns="36000"/>
          <a:lstStyle/>
          <a:p>
            <a:pPr algn="ctr"/>
            <a:r>
              <a:rPr lang="en-GB" dirty="0"/>
              <a:t>GBGI Provision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8B8D3EC-C179-C0B2-6072-53A3E3AE1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570336"/>
              </p:ext>
            </p:extLst>
          </p:nvPr>
        </p:nvGraphicFramePr>
        <p:xfrm>
          <a:off x="1199455" y="1647896"/>
          <a:ext cx="9721080" cy="337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91295565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3721723386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708509148"/>
                    </a:ext>
                  </a:extLst>
                </a:gridCol>
              </a:tblGrid>
              <a:tr h="33297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Green 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Blue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Grey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342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Urban tree coverage (canopy area)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Waterbody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Cycle network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3481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Normalised Diff Veg Index (NDVI)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/>
                        <a:t>Rail network access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523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Greenspace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Bus stop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1314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Woodland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Road access and characteristics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8732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Conservation area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Social infrastructure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0002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Outdoor sports facility access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/>
                        <a:t>Leisure centre access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404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Private garden coverage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/>
                        <a:t>Density of historic/listed buildings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5438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/>
                        <a:t>Building coverage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70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A70098-D3D4-9A7D-D6A2-68043FB89637}"/>
              </a:ext>
            </a:extLst>
          </p:cNvPr>
          <p:cNvSpPr txBox="1"/>
          <p:nvPr/>
        </p:nvSpPr>
        <p:spPr>
          <a:xfrm>
            <a:off x="1199455" y="5019028"/>
            <a:ext cx="9721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N.B. Calculated as network distance from postcode centroid and/or an areal measure based on a 10min walking area</a:t>
            </a:r>
          </a:p>
        </p:txBody>
      </p:sp>
    </p:spTree>
    <p:extLst>
      <p:ext uri="{BB962C8B-B14F-4D97-AF65-F5344CB8AC3E}">
        <p14:creationId xmlns:p14="http://schemas.microsoft.com/office/powerpoint/2010/main" val="173737885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700E5-7A72-8915-854C-E288D648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688" y="356502"/>
            <a:ext cx="5040560" cy="1011105"/>
          </a:xfrm>
        </p:spPr>
        <p:txBody>
          <a:bodyPr/>
          <a:lstStyle/>
          <a:p>
            <a:pPr algn="ctr"/>
            <a:r>
              <a:rPr lang="en-GB" dirty="0"/>
              <a:t>GBGI Experiences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4828299-E951-403B-7AD6-F0E0EA88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" y="4188522"/>
            <a:ext cx="4093200" cy="26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FE512F-76D8-44E0-4E78-044336F66584}"/>
              </a:ext>
            </a:extLst>
          </p:cNvPr>
          <p:cNvSpPr/>
          <p:nvPr/>
        </p:nvSpPr>
        <p:spPr>
          <a:xfrm>
            <a:off x="584638" y="2094541"/>
            <a:ext cx="2880320" cy="1447636"/>
          </a:xfrm>
          <a:prstGeom prst="roundRect">
            <a:avLst/>
          </a:prstGeom>
          <a:solidFill>
            <a:srgbClr val="6DA4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/>
            <a:r>
              <a:rPr lang="en-GB" dirty="0"/>
              <a:t>Green space: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satisfaction 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frequency of use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F18CD5-5EE0-6F7A-5A42-42461DC7DF6D}"/>
              </a:ext>
            </a:extLst>
          </p:cNvPr>
          <p:cNvSpPr/>
          <p:nvPr/>
        </p:nvSpPr>
        <p:spPr>
          <a:xfrm>
            <a:off x="4620857" y="4989293"/>
            <a:ext cx="2952328" cy="144016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/>
              <a:t>Satisfaction with: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bus service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museums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leisure facilities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B467CC-CED2-0C1B-ADA0-0D2B5C3AB811}"/>
              </a:ext>
            </a:extLst>
          </p:cNvPr>
          <p:cNvSpPr/>
          <p:nvPr/>
        </p:nvSpPr>
        <p:spPr>
          <a:xfrm>
            <a:off x="8544272" y="2094541"/>
            <a:ext cx="3240361" cy="1440160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/>
              <a:t>Neighbourhood issues: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sense of belonging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safety </a:t>
            </a:r>
          </a:p>
          <a:p>
            <a:pPr marL="741363" lvl="1" indent="-285750">
              <a:buFont typeface="Arial" panose="020B0604020202020204" pitchFamily="34" charset="0"/>
              <a:buChar char="•"/>
            </a:pPr>
            <a:r>
              <a:rPr lang="en-GB" dirty="0"/>
              <a:t>noise/litter/dog fouling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6FECC338-50B0-F9EB-298D-F0278EE4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68" y="4188522"/>
            <a:ext cx="4093200" cy="30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ark with trees and people in the background&#10;&#10;Description automatically generated">
            <a:extLst>
              <a:ext uri="{FF2B5EF4-FFF2-40B4-BE49-F238E27FC236}">
                <a16:creationId xmlns:a16="http://schemas.microsoft.com/office/drawing/2014/main" id="{23535291-A5B8-3A96-B132-B2B807208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31" y="1628800"/>
            <a:ext cx="40129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794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755" y="2012705"/>
            <a:ext cx="11706512" cy="4260474"/>
          </a:xfrm>
          <a:solidFill>
            <a:schemeClr val="bg1"/>
          </a:solidFill>
        </p:spPr>
        <p:txBody>
          <a:bodyPr/>
          <a:lstStyle/>
          <a:p>
            <a:pPr marL="9525" indent="0">
              <a:buNone/>
            </a:pPr>
            <a:r>
              <a:rPr lang="en-GB" dirty="0"/>
              <a:t>	For each wellbeing outcome:</a:t>
            </a:r>
          </a:p>
          <a:p>
            <a:pPr marL="9525" indent="0">
              <a:buNone/>
            </a:pPr>
            <a:endParaRPr lang="en-GB" dirty="0"/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Fit model with all GBGI exposure and GBGI experience variables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Retain statistically significant variables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Control for demographic variables and socio-economic status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Interpret final model  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71383CE-FBFF-1BE1-5672-F98D2A79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2235443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D9C5BDA-9FF6-1182-FBE5-15C15D876F18}"/>
              </a:ext>
            </a:extLst>
          </p:cNvPr>
          <p:cNvSpPr txBox="1">
            <a:spLocks/>
          </p:cNvSpPr>
          <p:nvPr/>
        </p:nvSpPr>
        <p:spPr>
          <a:xfrm>
            <a:off x="918302" y="432330"/>
            <a:ext cx="10211418" cy="271553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266700" indent="-257175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E7448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E744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E744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130425" indent="-301625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740025" indent="-301625" algn="l" defTabSz="60642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algn="ctr">
              <a:buFont typeface="Arial" panose="020B0604020202020204" pitchFamily="34" charset="0"/>
              <a:buNone/>
            </a:pPr>
            <a:r>
              <a:rPr lang="en-GB" sz="3000" dirty="0">
                <a:solidFill>
                  <a:srgbClr val="4E7448"/>
                </a:solidFill>
                <a:latin typeface="+mj-lt"/>
                <a:ea typeface="ＭＳ Ｐゴシック" charset="0"/>
              </a:rPr>
              <a:t>Model Fitting</a:t>
            </a:r>
          </a:p>
          <a:p>
            <a:pPr marL="9525" indent="0">
              <a:buFont typeface="Arial" panose="020B0604020202020204" pitchFamily="34" charset="0"/>
              <a:buNone/>
            </a:pPr>
            <a:r>
              <a:rPr lang="en-GB" dirty="0"/>
              <a:t>   For each wellbeing outcome: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Fit model with all GBGI provision and experience variables (controlling for calendar year)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Retain statistically significant variables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Control for demographic variables and socio-economic status (qualifications and income)</a:t>
            </a:r>
          </a:p>
          <a:p>
            <a:pPr marL="741363" lvl="1" indent="-457200">
              <a:buFont typeface="+mj-lt"/>
              <a:buAutoNum type="arabicPeriod"/>
            </a:pPr>
            <a:r>
              <a:rPr lang="en-GB" dirty="0"/>
              <a:t>Interpret final model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2CFCF33-0963-0A56-0EBB-B32469A50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092203"/>
              </p:ext>
            </p:extLst>
          </p:nvPr>
        </p:nvGraphicFramePr>
        <p:xfrm>
          <a:off x="1847528" y="3789040"/>
          <a:ext cx="8127999" cy="2715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875057676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506900895"/>
                    </a:ext>
                  </a:extLst>
                </a:gridCol>
                <a:gridCol w="2151335">
                  <a:extLst>
                    <a:ext uri="{9D8B030D-6E8A-4147-A177-3AD203B41FA5}">
                      <a16:colId xmlns:a16="http://schemas.microsoft.com/office/drawing/2014/main" val="2465805543"/>
                    </a:ext>
                  </a:extLst>
                </a:gridCol>
              </a:tblGrid>
              <a:tr h="734333">
                <a:tc gridSpan="3">
                  <a:txBody>
                    <a:bodyPr/>
                    <a:lstStyle/>
                    <a:p>
                      <a:pPr algn="ctr"/>
                      <a:r>
                        <a:rPr lang="en-GB" sz="3000" b="0" kern="1200" dirty="0">
                          <a:solidFill>
                            <a:srgbClr val="4E7448"/>
                          </a:solidFill>
                          <a:latin typeface="+mj-lt"/>
                          <a:ea typeface="ＭＳ Ｐゴシック" charset="0"/>
                          <a:cs typeface="Tahoma" panose="020B0604030504040204" pitchFamily="34" charset="0"/>
                        </a:rPr>
                        <a:t>Summary of Model Fit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491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Cox &amp; Snell R</a:t>
                      </a:r>
                      <a:r>
                        <a:rPr lang="en-GB" sz="20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tx1"/>
                          </a:solidFill>
                        </a:rPr>
                        <a:t>Nagelkerke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 R</a:t>
                      </a:r>
                      <a:r>
                        <a:rPr lang="en-GB" sz="20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14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1. </a:t>
                      </a:r>
                      <a:r>
                        <a:rPr lang="en-GB" sz="2000" dirty="0"/>
                        <a:t>Neighbourhood satisfaction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0.276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0.438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63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2. </a:t>
                      </a:r>
                      <a:r>
                        <a:rPr lang="en-GB" sz="2000" dirty="0"/>
                        <a:t>Life satisfaction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0.104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0.139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7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3. </a:t>
                      </a:r>
                      <a:r>
                        <a:rPr lang="en-GB" sz="2000" dirty="0"/>
                        <a:t>Wellbeing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0.081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0.109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738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6DA463"/>
                          </a:solidFill>
                        </a:rPr>
                        <a:t>4. </a:t>
                      </a:r>
                      <a:r>
                        <a:rPr lang="en-GB" sz="2000" dirty="0"/>
                        <a:t>General health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0.166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0.303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068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0559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0FA1-C584-FFF2-260D-ADF923E3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53899"/>
            <a:ext cx="9937104" cy="1011105"/>
          </a:xfrm>
        </p:spPr>
        <p:txBody>
          <a:bodyPr/>
          <a:lstStyle/>
          <a:p>
            <a:r>
              <a:rPr lang="en-GB" dirty="0"/>
              <a:t>Neighbourhood Satisfaction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4CFC6-19DE-17C7-87B7-63AFC25B5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448" y="5877272"/>
            <a:ext cx="9937104" cy="1746188"/>
          </a:xfrm>
        </p:spPr>
        <p:txBody>
          <a:bodyPr/>
          <a:lstStyle/>
          <a:p>
            <a:r>
              <a:rPr lang="en-GB" dirty="0"/>
              <a:t>No demographic or socio-economic variables were significant</a:t>
            </a:r>
          </a:p>
          <a:p>
            <a:pPr marL="9525" indent="0">
              <a:buNone/>
            </a:pP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939C3C-AED3-30EB-F879-691A42CFC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400286"/>
              </p:ext>
            </p:extLst>
          </p:nvPr>
        </p:nvGraphicFramePr>
        <p:xfrm>
          <a:off x="3791744" y="1544015"/>
          <a:ext cx="756084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332673837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88402644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957490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increase in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belonging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35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safety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11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Street litter (1-3)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Neighbourhood noise (1-3)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1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Greenspace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9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Museum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942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Leisure centre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Bus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42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Libraries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006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E7C25FD-D2F6-6EF4-7130-072559194819}"/>
              </a:ext>
            </a:extLst>
          </p:cNvPr>
          <p:cNvSpPr txBox="1"/>
          <p:nvPr/>
        </p:nvSpPr>
        <p:spPr>
          <a:xfrm>
            <a:off x="726857" y="3074807"/>
            <a:ext cx="25922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Significant predictors of neighbourhood satisfaction</a:t>
            </a:r>
            <a:r>
              <a:rPr lang="en-GB" dirty="0"/>
              <a:t>:</a:t>
            </a:r>
          </a:p>
          <a:p>
            <a:endParaRPr lang="en-GB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D779569-3F14-82E5-B95A-81B02F7C3EB0}"/>
              </a:ext>
            </a:extLst>
          </p:cNvPr>
          <p:cNvSpPr/>
          <p:nvPr/>
        </p:nvSpPr>
        <p:spPr>
          <a:xfrm>
            <a:off x="3188273" y="1914856"/>
            <a:ext cx="387447" cy="3708399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E8E810-5D20-65B9-8EBB-8E73510CE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7289"/>
              </p:ext>
            </p:extLst>
          </p:nvPr>
        </p:nvGraphicFramePr>
        <p:xfrm>
          <a:off x="3791744" y="5252415"/>
          <a:ext cx="75608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99103714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47163842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43759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to outdoor sports facility (km)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3">
                          <a:lumMod val="40000"/>
                          <a:lumOff val="6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3">
                          <a:lumMod val="40000"/>
                          <a:lumOff val="6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accent3">
                          <a:lumMod val="40000"/>
                          <a:lumOff val="60000"/>
                        </a:schemeClr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430696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56310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0FA1-C584-FFF2-260D-ADF923E3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53899"/>
            <a:ext cx="9937104" cy="1011105"/>
          </a:xfrm>
        </p:spPr>
        <p:txBody>
          <a:bodyPr/>
          <a:lstStyle/>
          <a:p>
            <a:r>
              <a:rPr lang="en-GB" dirty="0"/>
              <a:t>Life Satisfaction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4CFC6-19DE-17C7-87B7-63AFC25B5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0187" y="5095777"/>
            <a:ext cx="10225136" cy="733060"/>
          </a:xfrm>
        </p:spPr>
        <p:txBody>
          <a:bodyPr/>
          <a:lstStyle/>
          <a:p>
            <a:r>
              <a:rPr lang="en-GB" dirty="0"/>
              <a:t>Demographic factors (disability, age, sex, ethnicity, retired or permanently sick/unemployed) and socio-economic status (qualification and income) were all highly significant</a:t>
            </a:r>
          </a:p>
          <a:p>
            <a:r>
              <a:rPr lang="en-GB" dirty="0"/>
              <a:t>After controlling for these, distance to accessible woodland (p=0.05) and NDVI (p=0.09) were marginally significant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939C3C-AED3-30EB-F879-691A42CFC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02947"/>
              </p:ext>
            </p:extLst>
          </p:nvPr>
        </p:nvGraphicFramePr>
        <p:xfrm>
          <a:off x="4053238" y="1339323"/>
          <a:ext cx="7299346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914">
                  <a:extLst>
                    <a:ext uri="{9D8B030D-6E8A-4147-A177-3AD203B41FA5}">
                      <a16:colId xmlns:a16="http://schemas.microsoft.com/office/drawing/2014/main" val="332673837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88402644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957490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increase in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belonging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35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Neighbourhood safety (1-5)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11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Neighbourhood noise (1-3)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Greenspace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81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Private garden coverage (10%)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9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Leisure centre satisfaction (1-5)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942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to bus stop (100m)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Density of historic/listed buildings (per 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9526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E7C25FD-D2F6-6EF4-7130-072559194819}"/>
              </a:ext>
            </a:extLst>
          </p:cNvPr>
          <p:cNvSpPr txBox="1"/>
          <p:nvPr/>
        </p:nvSpPr>
        <p:spPr>
          <a:xfrm>
            <a:off x="1024366" y="2780928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Significant predictors of life satisfaction</a:t>
            </a:r>
            <a:r>
              <a:rPr lang="en-GB" dirty="0"/>
              <a:t>:</a:t>
            </a:r>
          </a:p>
          <a:p>
            <a:endParaRPr lang="en-GB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D779569-3F14-82E5-B95A-81B02F7C3EB0}"/>
              </a:ext>
            </a:extLst>
          </p:cNvPr>
          <p:cNvSpPr/>
          <p:nvPr/>
        </p:nvSpPr>
        <p:spPr>
          <a:xfrm>
            <a:off x="3734132" y="1725122"/>
            <a:ext cx="201628" cy="316004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96212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0FA1-C584-FFF2-260D-ADF923E3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53899"/>
            <a:ext cx="9937104" cy="1011105"/>
          </a:xfrm>
        </p:spPr>
        <p:txBody>
          <a:bodyPr/>
          <a:lstStyle/>
          <a:p>
            <a:r>
              <a:rPr lang="en-GB" dirty="0"/>
              <a:t>Wellbeing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939C3C-AED3-30EB-F879-691A42CFC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180691"/>
              </p:ext>
            </p:extLst>
          </p:nvPr>
        </p:nvGraphicFramePr>
        <p:xfrm>
          <a:off x="2351584" y="2060848"/>
          <a:ext cx="69127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646">
                  <a:extLst>
                    <a:ext uri="{9D8B030D-6E8A-4147-A177-3AD203B41FA5}">
                      <a16:colId xmlns:a16="http://schemas.microsoft.com/office/drawing/2014/main" val="3326738373"/>
                    </a:ext>
                  </a:extLst>
                </a:gridCol>
                <a:gridCol w="2143469">
                  <a:extLst>
                    <a:ext uri="{9D8B030D-6E8A-4147-A177-3AD203B41FA5}">
                      <a16:colId xmlns:a16="http://schemas.microsoft.com/office/drawing/2014/main" val="2884026443"/>
                    </a:ext>
                  </a:extLst>
                </a:gridCol>
                <a:gridCol w="2074653">
                  <a:extLst>
                    <a:ext uri="{9D8B030D-6E8A-4147-A177-3AD203B41FA5}">
                      <a16:colId xmlns:a16="http://schemas.microsoft.com/office/drawing/2014/main" val="1957490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increase in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Greenspace satisfaction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81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to rail station (km)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9567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F01B2D-323B-6496-15C3-1D1BCDB15DD6}"/>
              </a:ext>
            </a:extLst>
          </p:cNvPr>
          <p:cNvSpPr txBox="1"/>
          <p:nvPr/>
        </p:nvSpPr>
        <p:spPr>
          <a:xfrm>
            <a:off x="1127448" y="1412776"/>
            <a:ext cx="10089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Significant predictors of wellbeing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Demographic factors (disability, sex, ethnicity, retired or permanently sick/unemployed) and socio-economic status (qualification and income) were all highly significant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9" name="Graphic 8" descr="Rainy scene outline">
            <a:extLst>
              <a:ext uri="{FF2B5EF4-FFF2-40B4-BE49-F238E27FC236}">
                <a16:creationId xmlns:a16="http://schemas.microsoft.com/office/drawing/2014/main" id="{581A0ED5-B514-6ABD-4C1B-10F6A8E8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4392" y="4762272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1966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6806-2066-4226-5D6C-F7EF2FF0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84" y="584229"/>
            <a:ext cx="9937104" cy="1011105"/>
          </a:xfrm>
        </p:spPr>
        <p:txBody>
          <a:bodyPr/>
          <a:lstStyle/>
          <a:p>
            <a:r>
              <a:rPr lang="en-GB" dirty="0"/>
              <a:t>General Health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B7C74-132A-16EB-8DD1-8AFD4CE31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424" y="1665259"/>
            <a:ext cx="9937104" cy="4608512"/>
          </a:xfrm>
        </p:spPr>
        <p:txBody>
          <a:bodyPr/>
          <a:lstStyle/>
          <a:p>
            <a:r>
              <a:rPr lang="en-GB" dirty="0"/>
              <a:t>No GBGI provision or experience variables were significant predictors of general health</a:t>
            </a:r>
          </a:p>
          <a:p>
            <a:endParaRPr lang="en-GB" dirty="0"/>
          </a:p>
          <a:p>
            <a:r>
              <a:rPr lang="en-GB" dirty="0"/>
              <a:t>Demographic factors (disability, sex, ethnicity, or permanently sick/unemployed) and socio-economic status (qualification and income) were all highly significant </a:t>
            </a:r>
          </a:p>
          <a:p>
            <a:endParaRPr lang="en-GB" dirty="0"/>
          </a:p>
          <a:p>
            <a:r>
              <a:rPr lang="en-GB" dirty="0"/>
              <a:t>After controlling for these, building coverage (p=0.07) was marginally significant</a:t>
            </a:r>
          </a:p>
          <a:p>
            <a:endParaRPr lang="en-GB" dirty="0"/>
          </a:p>
          <a:p>
            <a:r>
              <a:rPr lang="en-GB" dirty="0"/>
              <a:t>After that, the smallest p-values for GBGI variables were for NDVI (p=0.15) and greenspace use (p=0.17)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Graphic 5" descr="City outline">
            <a:extLst>
              <a:ext uri="{FF2B5EF4-FFF2-40B4-BE49-F238E27FC236}">
                <a16:creationId xmlns:a16="http://schemas.microsoft.com/office/drawing/2014/main" id="{B38E47D0-16C5-9290-15DA-C803824F7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4725144"/>
            <a:ext cx="1753344" cy="17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7973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nos Court Park, Bristol">
            <a:extLst>
              <a:ext uri="{FF2B5EF4-FFF2-40B4-BE49-F238E27FC236}">
                <a16:creationId xmlns:a16="http://schemas.microsoft.com/office/drawing/2014/main" id="{409E3358-9DDE-DE56-66FA-C1B03080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975"/>
            <a:ext cx="12192000" cy="8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F3C04-A865-C58C-CC8D-AE5F2138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836712"/>
            <a:ext cx="9937104" cy="1011105"/>
          </a:xfrm>
        </p:spPr>
        <p:txBody>
          <a:bodyPr/>
          <a:lstStyle/>
          <a:p>
            <a:pPr algn="ctr"/>
            <a:r>
              <a:rPr lang="en-GB" dirty="0"/>
              <a:t>Summary of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8F28-C365-96A2-A6E4-B9602D581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440" y="2780928"/>
            <a:ext cx="9937104" cy="4608512"/>
          </a:xfrm>
        </p:spPr>
        <p:txBody>
          <a:bodyPr/>
          <a:lstStyle/>
          <a:p>
            <a:r>
              <a:rPr lang="en-GB" dirty="0"/>
              <a:t>GBGI satisfaction predicts neighbourhood satisfaction (more than socio-demographics)</a:t>
            </a:r>
          </a:p>
          <a:p>
            <a:endParaRPr lang="en-GB" dirty="0"/>
          </a:p>
          <a:p>
            <a:r>
              <a:rPr lang="en-GB" dirty="0"/>
              <a:t>For life satisfaction and wellbeing, a range of GBGI provision and satisfaction variables are significant predictors, but socio-demographics were also important</a:t>
            </a:r>
          </a:p>
          <a:p>
            <a:endParaRPr lang="en-GB" dirty="0"/>
          </a:p>
          <a:p>
            <a:r>
              <a:rPr lang="en-GB" dirty="0"/>
              <a:t>There are less strong associations between GBGI variables and general health, having controlled for socio-demographics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36161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nos Court Park, Bristol">
            <a:extLst>
              <a:ext uri="{FF2B5EF4-FFF2-40B4-BE49-F238E27FC236}">
                <a16:creationId xmlns:a16="http://schemas.microsoft.com/office/drawing/2014/main" id="{E70823FE-66D1-10BB-2209-F856191C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975"/>
            <a:ext cx="12192000" cy="8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F3C04-A865-C58C-CC8D-AE5F2138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836712"/>
            <a:ext cx="9937104" cy="1011105"/>
          </a:xfrm>
        </p:spPr>
        <p:txBody>
          <a:bodyPr/>
          <a:lstStyle/>
          <a:p>
            <a:pPr algn="ctr"/>
            <a:r>
              <a:rPr lang="en-GB" dirty="0"/>
              <a:t>Summary of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8F28-C365-96A2-A6E4-B9602D581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Satisfaction with green space was the most consistent predictor of the outcomes considered</a:t>
            </a:r>
          </a:p>
          <a:p>
            <a:endParaRPr lang="en-GB" dirty="0"/>
          </a:p>
          <a:p>
            <a:r>
              <a:rPr lang="en-GB" dirty="0"/>
              <a:t>Areas in South Bristol have similar NDVI or green space access to areas in North Bristol, but satisfaction in these areas is much lower</a:t>
            </a:r>
          </a:p>
          <a:p>
            <a:pPr marL="266700" lvl="1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Garden area had a negative relationship with life satisfaction, emphasizing that access to green space in itself is not an effective measure</a:t>
            </a:r>
          </a:p>
          <a:p>
            <a:endParaRPr lang="en-GB" dirty="0"/>
          </a:p>
          <a:p>
            <a:r>
              <a:rPr lang="en-GB" dirty="0"/>
              <a:t>Consideration must be given to the quality of green space, and other improvements to neighbourhood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6734236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487" y="2348880"/>
            <a:ext cx="5328592" cy="460851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There is mounting evidence about the importance of green (e.g. parks, trees) and blue (e.g. rivers, lakes) infrastructure for the health and wellbeing of urban residents </a:t>
            </a:r>
          </a:p>
          <a:p>
            <a:endParaRPr lang="en-GB" dirty="0"/>
          </a:p>
          <a:p>
            <a:r>
              <a:rPr lang="en-GB" dirty="0"/>
              <a:t>There is also emerging evidence about the benefits of certain ‘grey’ features (e.g. historic buildings, active travel routes)</a:t>
            </a:r>
          </a:p>
        </p:txBody>
      </p:sp>
      <p:pic>
        <p:nvPicPr>
          <p:cNvPr id="5" name="Picture 4" descr="A board game">
            <a:extLst>
              <a:ext uri="{FF2B5EF4-FFF2-40B4-BE49-F238E27FC236}">
                <a16:creationId xmlns:a16="http://schemas.microsoft.com/office/drawing/2014/main" id="{8225A7BD-7BEE-1917-90CB-FCEEC0D6F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08" y="2862130"/>
            <a:ext cx="4999484" cy="333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3D4DE-FAB6-5116-B0FE-F45956781F06}"/>
              </a:ext>
            </a:extLst>
          </p:cNvPr>
          <p:cNvSpPr txBox="1"/>
          <p:nvPr/>
        </p:nvSpPr>
        <p:spPr>
          <a:xfrm>
            <a:off x="767408" y="1484784"/>
            <a:ext cx="103691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Mental health, particularly for urban populations, is a growing public health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Understanding how people relate to and feel a sense of belonging in the urban environment is an important research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80152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flowers on a wall&#10;&#10;Description automatically generated">
            <a:extLst>
              <a:ext uri="{FF2B5EF4-FFF2-40B4-BE49-F238E27FC236}">
                <a16:creationId xmlns:a16="http://schemas.microsoft.com/office/drawing/2014/main" id="{D1C806D8-17BA-8B87-8822-3B4CEE56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-638315"/>
            <a:ext cx="12192000" cy="8134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3C73F-05A0-ECE0-6D52-813DB890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555" y="1640311"/>
            <a:ext cx="9937104" cy="1011105"/>
          </a:xfrm>
        </p:spPr>
        <p:txBody>
          <a:bodyPr>
            <a:no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</a:rPr>
              <a:t>THANK YOU</a:t>
            </a:r>
            <a:br>
              <a:rPr lang="en-GB" sz="48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issy.bray@uwe.ac.uk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11FFE-6C03-60AF-848D-A64330087E6F}"/>
              </a:ext>
            </a:extLst>
          </p:cNvPr>
          <p:cNvSpPr txBox="1"/>
          <p:nvPr/>
        </p:nvSpPr>
        <p:spPr>
          <a:xfrm>
            <a:off x="623392" y="5085184"/>
            <a:ext cx="23042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Bearpit, Bristol</a:t>
            </a:r>
          </a:p>
          <a:p>
            <a:r>
              <a:rPr lang="en-GB" dirty="0"/>
              <a:t>Renovated 2019</a:t>
            </a:r>
          </a:p>
          <a:p>
            <a:endParaRPr lang="en-GB" dirty="0"/>
          </a:p>
          <a:p>
            <a:r>
              <a:rPr lang="en-GB" sz="1400" dirty="0"/>
              <a:t>Source: </a:t>
            </a:r>
            <a:r>
              <a:rPr lang="en-GB" sz="1400" i="1" dirty="0"/>
              <a:t>Bristol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69083E-9A85-1345-847F-B74EA9EF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091" y="4581128"/>
            <a:ext cx="2976486" cy="194556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44A8E-D3A9-80E4-1275-3BD8E06E1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-11151"/>
            <a:ext cx="1877452" cy="859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11287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fton Suspension Bridge">
            <a:extLst>
              <a:ext uri="{FF2B5EF4-FFF2-40B4-BE49-F238E27FC236}">
                <a16:creationId xmlns:a16="http://schemas.microsoft.com/office/drawing/2014/main" id="{2BEC7BE8-F824-37F6-F4EC-CDC4040B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525" indent="0">
              <a:buNone/>
            </a:pPr>
            <a:r>
              <a:rPr lang="en-GB" dirty="0"/>
              <a:t>Our RECLAIM project “</a:t>
            </a:r>
            <a:r>
              <a:rPr lang="en-GB" b="1" i="1" dirty="0"/>
              <a:t>The role of GBGI in levelling up across Bristol</a:t>
            </a:r>
            <a:r>
              <a:rPr lang="en-GB" dirty="0"/>
              <a:t>” seeks to explore relationships between Green-Blue-Grey Infrastructure (GBGI) and a range of health and social outcomes in neighbourhoods across Bristol  </a:t>
            </a:r>
          </a:p>
        </p:txBody>
      </p:sp>
    </p:spTree>
    <p:extLst>
      <p:ext uri="{BB962C8B-B14F-4D97-AF65-F5344CB8AC3E}">
        <p14:creationId xmlns:p14="http://schemas.microsoft.com/office/powerpoint/2010/main" val="33849937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fton Suspension Bridge">
            <a:extLst>
              <a:ext uri="{FF2B5EF4-FFF2-40B4-BE49-F238E27FC236}">
                <a16:creationId xmlns:a16="http://schemas.microsoft.com/office/drawing/2014/main" id="{2BEC7BE8-F824-37F6-F4EC-CDC4040B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Analysis of Secondary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0B7A390-E3A8-2B88-426E-248E5E09EB0F}"/>
              </a:ext>
            </a:extLst>
          </p:cNvPr>
          <p:cNvGraphicFramePr/>
          <p:nvPr/>
        </p:nvGraphicFramePr>
        <p:xfrm>
          <a:off x="2032000" y="157007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056476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fton Suspension Bridge">
            <a:extLst>
              <a:ext uri="{FF2B5EF4-FFF2-40B4-BE49-F238E27FC236}">
                <a16:creationId xmlns:a16="http://schemas.microsoft.com/office/drawing/2014/main" id="{2BEC7BE8-F824-37F6-F4EC-CDC4040B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Analysis of Secondary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0B7A390-E3A8-2B88-426E-248E5E09EB0F}"/>
              </a:ext>
            </a:extLst>
          </p:cNvPr>
          <p:cNvGraphicFramePr/>
          <p:nvPr/>
        </p:nvGraphicFramePr>
        <p:xfrm>
          <a:off x="2032000" y="157007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5CB5B9-86C2-0F18-B261-6D29BD579C72}"/>
              </a:ext>
            </a:extLst>
          </p:cNvPr>
          <p:cNvSpPr txBox="1"/>
          <p:nvPr/>
        </p:nvSpPr>
        <p:spPr>
          <a:xfrm>
            <a:off x="2032000" y="2065582"/>
            <a:ext cx="175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open access sources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785C8-7110-9E1E-C1C2-2F9002C4C0A3}"/>
              </a:ext>
            </a:extLst>
          </p:cNvPr>
          <p:cNvSpPr txBox="1"/>
          <p:nvPr/>
        </p:nvSpPr>
        <p:spPr>
          <a:xfrm>
            <a:off x="5331321" y="206558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Bristol City Council Quality of Life survey </a:t>
            </a:r>
          </a:p>
        </p:txBody>
      </p:sp>
    </p:spTree>
    <p:extLst>
      <p:ext uri="{BB962C8B-B14F-4D97-AF65-F5344CB8AC3E}">
        <p14:creationId xmlns:p14="http://schemas.microsoft.com/office/powerpoint/2010/main" val="401798885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80000"/>
          <a:lstStyle/>
          <a:p>
            <a:pPr algn="ctr"/>
            <a:r>
              <a:rPr lang="en-GB" dirty="0"/>
              <a:t>Bristol Quality of Life 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1"/>
            <a:ext cx="9937104" cy="3528392"/>
          </a:xfrm>
          <a:solidFill>
            <a:schemeClr val="bg1"/>
          </a:solidFill>
        </p:spPr>
        <p:txBody>
          <a:bodyPr lIns="144000" tIns="108000" rIns="144000"/>
          <a:lstStyle/>
          <a:p>
            <a:r>
              <a:rPr lang="en-GB" dirty="0"/>
              <a:t>The Bristol City Council (BCC) Quality of Life (QoL) survey provides an annual snapshot of the quality of life across Bristol</a:t>
            </a:r>
          </a:p>
          <a:p>
            <a:endParaRPr lang="en-GB" dirty="0"/>
          </a:p>
          <a:p>
            <a:r>
              <a:rPr lang="en-GB" dirty="0"/>
              <a:t>The survey has run since 2001, with approximately 3,000-5,000 responses per year </a:t>
            </a:r>
          </a:p>
          <a:p>
            <a:endParaRPr lang="en-GB" dirty="0"/>
          </a:p>
          <a:p>
            <a:r>
              <a:rPr lang="en-GB" dirty="0"/>
              <a:t>The survey includes up to 190 indicators of QoL and wellbeing of residents</a:t>
            </a:r>
          </a:p>
          <a:p>
            <a:endParaRPr lang="en-GB" dirty="0"/>
          </a:p>
          <a:p>
            <a:r>
              <a:rPr lang="en-GB" dirty="0"/>
              <a:t>Our project analysed data from 2011-2022, supplied at postcode level to preserve anonymity of respondents</a:t>
            </a:r>
            <a:endParaRPr lang="en-GB" b="1" i="0" dirty="0">
              <a:solidFill>
                <a:srgbClr val="333333"/>
              </a:solidFill>
              <a:effectLst/>
              <a:latin typeface="Inter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767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44000"/>
          <a:lstStyle/>
          <a:p>
            <a:pPr algn="ctr"/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0"/>
            <a:ext cx="9937104" cy="3885439"/>
          </a:xfrm>
          <a:solidFill>
            <a:schemeClr val="bg1"/>
          </a:solidFill>
        </p:spPr>
        <p:txBody>
          <a:bodyPr lIns="144000" rIns="144000"/>
          <a:lstStyle/>
          <a:p>
            <a:r>
              <a:rPr lang="en-GB" sz="1900" dirty="0"/>
              <a:t>Using spatial analysis and logistic regression models, we have explored associations between GBGI provision and self-reported outcomes from the Bristol Quality of Life Survey: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Neighbourhood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Life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Wellbeing (Short Warwick-Edinburgh Mental Wellbeing Scale)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General Health (self-reported over 12 months) </a:t>
            </a:r>
          </a:p>
          <a:p>
            <a:pPr marL="998538" lvl="2" indent="-457200">
              <a:buFont typeface="+mj-lt"/>
              <a:buAutoNum type="arabicPeriod"/>
            </a:pPr>
            <a:endParaRPr lang="en-GB" dirty="0"/>
          </a:p>
          <a:p>
            <a:pPr marL="9525" indent="0">
              <a:buNone/>
            </a:pPr>
            <a:endParaRPr lang="en-GB" sz="1900" dirty="0"/>
          </a:p>
          <a:p>
            <a:endParaRPr lang="en-GB" sz="1900" dirty="0"/>
          </a:p>
          <a:p>
            <a:endParaRPr lang="en-GB" sz="1900" dirty="0"/>
          </a:p>
          <a:p>
            <a:pPr marL="9525" indent="0">
              <a:buNone/>
            </a:pP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344742107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44000"/>
          <a:lstStyle/>
          <a:p>
            <a:pPr algn="ctr"/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0"/>
            <a:ext cx="9937104" cy="3885439"/>
          </a:xfrm>
          <a:solidFill>
            <a:schemeClr val="bg1"/>
          </a:solidFill>
        </p:spPr>
        <p:txBody>
          <a:bodyPr lIns="144000" rIns="144000"/>
          <a:lstStyle/>
          <a:p>
            <a:r>
              <a:rPr lang="en-GB" sz="1900" dirty="0"/>
              <a:t>Using spatial analysis and logistic regression models, we have explored associations between GBGI provision and self-reported outcomes from the Bristol Quality of Life Survey: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Neighbourhood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Life Satisfaction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Wellbeing (Short Warwick-Edinburgh Mental Wellbeing Scale)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General Health (self-reported over 12 months) </a:t>
            </a:r>
          </a:p>
          <a:p>
            <a:pPr marL="9525" indent="0">
              <a:buNone/>
            </a:pPr>
            <a:endParaRPr lang="en-GB" sz="1900" dirty="0"/>
          </a:p>
          <a:p>
            <a:endParaRPr lang="en-GB" sz="1900" dirty="0"/>
          </a:p>
          <a:p>
            <a:endParaRPr lang="en-GB" sz="1900" dirty="0"/>
          </a:p>
          <a:p>
            <a:pPr marL="9525" indent="0">
              <a:buNone/>
            </a:pPr>
            <a:endParaRPr lang="en-GB" sz="19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34B936B-8DA1-5449-D8EC-63C8B0F3D273}"/>
              </a:ext>
            </a:extLst>
          </p:cNvPr>
          <p:cNvSpPr/>
          <p:nvPr/>
        </p:nvSpPr>
        <p:spPr>
          <a:xfrm>
            <a:off x="8832304" y="2708920"/>
            <a:ext cx="288032" cy="15121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6B8D0-10AA-D977-E90F-333FC4BA073B}"/>
              </a:ext>
            </a:extLst>
          </p:cNvPr>
          <p:cNvSpPr txBox="1"/>
          <p:nvPr/>
        </p:nvSpPr>
        <p:spPr>
          <a:xfrm>
            <a:off x="9336360" y="31812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Binary outcomes</a:t>
            </a:r>
          </a:p>
        </p:txBody>
      </p:sp>
    </p:spTree>
    <p:extLst>
      <p:ext uri="{BB962C8B-B14F-4D97-AF65-F5344CB8AC3E}">
        <p14:creationId xmlns:p14="http://schemas.microsoft.com/office/powerpoint/2010/main" val="308063935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9B749CB-F75A-47A5-8251-CFAF1948E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1924202"/>
            <a:ext cx="15849600" cy="1193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B4A22-4C92-63B1-3A15-65F1B01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052736"/>
            <a:ext cx="9937104" cy="1011105"/>
          </a:xfrm>
          <a:solidFill>
            <a:schemeClr val="bg1"/>
          </a:solidFill>
        </p:spPr>
        <p:txBody>
          <a:bodyPr tIns="144000"/>
          <a:lstStyle/>
          <a:p>
            <a:pPr algn="ctr"/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40C4-2A3C-D885-ABFF-02275A5C7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3840"/>
            <a:ext cx="9937104" cy="3885439"/>
          </a:xfrm>
          <a:solidFill>
            <a:schemeClr val="bg1"/>
          </a:solidFill>
        </p:spPr>
        <p:txBody>
          <a:bodyPr lIns="144000" rIns="144000"/>
          <a:lstStyle/>
          <a:p>
            <a:r>
              <a:rPr lang="en-GB" sz="1900" dirty="0"/>
              <a:t>Using spatial analysis and logistic regression models, we have explored associations between GBGI provision and self-reported outcomes from the Bristol Quality of Life Survey: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Neighbourhood Satisfaction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Life Satisfaction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Wellbeing (Short Warwick-Edinburgh Mental Wellbeing Scale) </a:t>
            </a:r>
          </a:p>
          <a:p>
            <a:pPr marL="998538" lvl="2" indent="-457200">
              <a:buFont typeface="+mj-lt"/>
              <a:buAutoNum type="arabicPeriod"/>
            </a:pPr>
            <a:r>
              <a:rPr lang="en-GB" dirty="0"/>
              <a:t>General Health (self-reported over 12 months) </a:t>
            </a:r>
          </a:p>
          <a:p>
            <a:pPr marL="9525" indent="0">
              <a:buNone/>
            </a:pPr>
            <a:endParaRPr lang="en-GB" sz="1900" dirty="0"/>
          </a:p>
          <a:p>
            <a:r>
              <a:rPr lang="en-GB" sz="1900" dirty="0"/>
              <a:t>Including GBGI experience (satisfaction and use), and other neighbourhood issues, as predictors</a:t>
            </a:r>
          </a:p>
          <a:p>
            <a:endParaRPr lang="en-GB" sz="1900" dirty="0"/>
          </a:p>
          <a:p>
            <a:endParaRPr lang="en-GB" sz="1900" dirty="0"/>
          </a:p>
          <a:p>
            <a:pPr marL="9525" indent="0">
              <a:buNone/>
            </a:pPr>
            <a:endParaRPr lang="en-GB" sz="19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34B936B-8DA1-5449-D8EC-63C8B0F3D273}"/>
              </a:ext>
            </a:extLst>
          </p:cNvPr>
          <p:cNvSpPr/>
          <p:nvPr/>
        </p:nvSpPr>
        <p:spPr>
          <a:xfrm>
            <a:off x="8832304" y="2708920"/>
            <a:ext cx="288032" cy="15121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6B8D0-10AA-D977-E90F-333FC4BA073B}"/>
              </a:ext>
            </a:extLst>
          </p:cNvPr>
          <p:cNvSpPr txBox="1"/>
          <p:nvPr/>
        </p:nvSpPr>
        <p:spPr>
          <a:xfrm>
            <a:off x="9336360" y="31812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Binary outcomes</a:t>
            </a:r>
          </a:p>
        </p:txBody>
      </p:sp>
    </p:spTree>
    <p:extLst>
      <p:ext uri="{BB962C8B-B14F-4D97-AF65-F5344CB8AC3E}">
        <p14:creationId xmlns:p14="http://schemas.microsoft.com/office/powerpoint/2010/main" val="426394633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73&quot;&gt;&lt;object type=&quot;3&quot; unique_id=&quot;10074&quot;&gt;&lt;property id=&quot;20148&quot; value=&quot;5&quot;/&gt;&lt;property id=&quot;20300&quot; value=&quot;Slide 1&quot;/&gt;&lt;property id=&quot;20307&quot; value=&quot;256&quot;/&gt;&lt;/object&gt;&lt;object type=&quot;3&quot; unique_id=&quot;10075&quot;&gt;&lt;property id=&quot;20148&quot; value=&quot;5&quot;/&gt;&lt;property id=&quot;20300&quot; value=&quot;Slide 2&quot;/&gt;&lt;property id=&quot;20307&quot; value=&quot;260&quot;/&gt;&lt;/object&gt;&lt;object type=&quot;3&quot; unique_id=&quot;10076&quot;&gt;&lt;property id=&quot;20148&quot; value=&quot;5&quot;/&gt;&lt;property id=&quot;20300&quot; value=&quot;Slide 3&quot;/&gt;&lt;property id=&quot;20307&quot; value=&quot;267&quot;/&gt;&lt;/object&gt;&lt;object type=&quot;3&quot; unique_id=&quot;10077&quot;&gt;&lt;property id=&quot;20148&quot; value=&quot;5&quot;/&gt;&lt;property id=&quot;20300&quot; value=&quot;Slide 4&quot;/&gt;&lt;property id=&quot;20307&quot; value=&quot;264&quot;/&gt;&lt;/object&gt;&lt;object type=&quot;3&quot; unique_id=&quot;10078&quot;&gt;&lt;property id=&quot;20148&quot; value=&quot;5&quot;/&gt;&lt;property id=&quot;20300&quot; value=&quot;Slide 5&quot;/&gt;&lt;property id=&quot;20307&quot; value=&quot;268&quot;/&gt;&lt;/object&gt;&lt;object type=&quot;3&quot; unique_id=&quot;10079&quot;&gt;&lt;property id=&quot;20148&quot; value=&quot;5&quot;/&gt;&lt;property id=&quot;20300&quot; value=&quot;Slide 6&quot;/&gt;&lt;property id=&quot;20307&quot; value=&quot;265&quot;/&gt;&lt;/object&gt;&lt;object type=&quot;3&quot; unique_id=&quot;10080&quot;&gt;&lt;property id=&quot;20148&quot; value=&quot;5&quot;/&gt;&lt;property id=&quot;20300&quot; value=&quot;Slide 7&quot;/&gt;&lt;property id=&quot;20307&quot; value=&quot;266&quot;/&gt;&lt;/object&gt;&lt;object type=&quot;3&quot; unique_id=&quot;10081&quot;&gt;&lt;property id=&quot;20148&quot; value=&quot;5&quot;/&gt;&lt;property id=&quot;20300&quot; value=&quot;Slide 8&quot;/&gt;&lt;property id=&quot;20307&quot; value=&quot;262&quot;/&gt;&lt;/object&gt;&lt;object type=&quot;3&quot; unique_id=&quot;10082&quot;&gt;&lt;property id=&quot;20148&quot; value=&quot;5&quot;/&gt;&lt;property id=&quot;20300&quot; value=&quot;Slide 9&quot;/&gt;&lt;property id=&quot;20307&quot; value=&quot;269&quot;/&gt;&lt;/object&gt;&lt;object type=&quot;3&quot; unique_id=&quot;10083&quot;&gt;&lt;property id=&quot;20148&quot; value=&quot;5&quot;/&gt;&lt;property id=&quot;20300&quot; value=&quot;Slide 10&quot;/&gt;&lt;property id=&quot;20307&quot; value=&quot;259&quot;/&gt;&lt;/object&gt;&lt;/object&gt;&lt;object type=&quot;8&quot; unique_id=&quot;10095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 LILAC with UWE logo top WIDESCREEN" id="{43D5D6E4-9CA8-413C-A8DB-97D05B5BD478}" vid="{416AC107-BCB6-4289-85E4-79E89F80091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7B0BB0EC335243A4CF78822AAF671C" ma:contentTypeVersion="14" ma:contentTypeDescription="Create a new document." ma:contentTypeScope="" ma:versionID="6c2eb1b5df38ab5d84827720349ca045">
  <xsd:schema xmlns:xsd="http://www.w3.org/2001/XMLSchema" xmlns:xs="http://www.w3.org/2001/XMLSchema" xmlns:p="http://schemas.microsoft.com/office/2006/metadata/properties" xmlns:ns2="e8946c25-bf8a-4e7a-b3bc-ca2d5c690832" xmlns:ns3="4008ae8d-d1eb-4f33-a34c-6ad8d87baf5e" targetNamespace="http://schemas.microsoft.com/office/2006/metadata/properties" ma:root="true" ma:fieldsID="41ce0839c6625f84d4c1eb29b9db494d" ns2:_="" ns3:_="">
    <xsd:import namespace="e8946c25-bf8a-4e7a-b3bc-ca2d5c690832"/>
    <xsd:import namespace="4008ae8d-d1eb-4f33-a34c-6ad8d87ba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etingdate" minOccurs="0"/>
                <xsd:element ref="ns2:Typeofdocument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946c25-bf8a-4e7a-b3bc-ca2d5c6908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etingdate" ma:index="17" nillable="true" ma:displayName="Meeting date" ma:format="DateOnly" ma:internalName="Meetingdate">
      <xsd:simpleType>
        <xsd:restriction base="dms:DateTime"/>
      </xsd:simpleType>
    </xsd:element>
    <xsd:element name="Typeofdocument" ma:index="18" nillable="true" ma:displayName="Type of document" ma:format="Dropdown" ma:internalName="Typeofdocument">
      <xsd:simpleType>
        <xsd:restriction base="dms:Choice">
          <xsd:enumeration value="Agenda"/>
          <xsd:enumeration value="Minutes"/>
          <xsd:enumeration value="Report"/>
          <xsd:enumeration value="Terms of Reference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8ae8d-d1eb-4f33-a34c-6ad8d87baf5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ofdocument xmlns="e8946c25-bf8a-4e7a-b3bc-ca2d5c690832" xsi:nil="true"/>
    <Meetingdate xmlns="e8946c25-bf8a-4e7a-b3bc-ca2d5c690832" xsi:nil="true"/>
  </documentManagement>
</p:properties>
</file>

<file path=customXml/itemProps1.xml><?xml version="1.0" encoding="utf-8"?>
<ds:datastoreItem xmlns:ds="http://schemas.openxmlformats.org/officeDocument/2006/customXml" ds:itemID="{8D0454D5-B79F-470E-A12E-F29853C5F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946c25-bf8a-4e7a-b3bc-ca2d5c690832"/>
    <ds:schemaRef ds:uri="4008ae8d-d1eb-4f33-a34c-6ad8d87baf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89102B-94DD-4360-A2A0-1A8F0D7F84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7BB7B5-274C-4E94-9498-5C5B0E448458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e8946c25-bf8a-4e7a-b3bc-ca2d5c690832"/>
    <ds:schemaRef ds:uri="http://schemas.microsoft.com/office/infopath/2007/PartnerControls"/>
    <ds:schemaRef ds:uri="4008ae8d-d1eb-4f33-a34c-6ad8d87baf5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UWE Lilac widescreen</Template>
  <TotalTime>16738</TotalTime>
  <Words>1393</Words>
  <Application>Microsoft Office PowerPoint</Application>
  <PresentationFormat>Widescreen</PresentationFormat>
  <Paragraphs>297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Franklin Gothic Medium</vt:lpstr>
      <vt:lpstr>Inter</vt:lpstr>
      <vt:lpstr>Tahoma</vt:lpstr>
      <vt:lpstr>Custom Design</vt:lpstr>
      <vt:lpstr>The role of GBGI in levelling up in Bristol</vt:lpstr>
      <vt:lpstr>Background</vt:lpstr>
      <vt:lpstr>Objective</vt:lpstr>
      <vt:lpstr>Analysis of Secondary Data</vt:lpstr>
      <vt:lpstr>Analysis of Secondary Data</vt:lpstr>
      <vt:lpstr>Bristol Quality of Life Survey</vt:lpstr>
      <vt:lpstr>Analysis</vt:lpstr>
      <vt:lpstr>Analysis</vt:lpstr>
      <vt:lpstr>Analysis</vt:lpstr>
      <vt:lpstr>Analysis</vt:lpstr>
      <vt:lpstr>GBGI Provision</vt:lpstr>
      <vt:lpstr>GBGI Experiences</vt:lpstr>
      <vt:lpstr>PowerPoint Presentation</vt:lpstr>
      <vt:lpstr>Neighbourhood Satisfaction </vt:lpstr>
      <vt:lpstr>Life Satisfaction </vt:lpstr>
      <vt:lpstr>Wellbeing</vt:lpstr>
      <vt:lpstr>General Health </vt:lpstr>
      <vt:lpstr>Summary of Findings</vt:lpstr>
      <vt:lpstr>Summary of Findings</vt:lpstr>
      <vt:lpstr>THANK YOU  issy.bray@uwe.ac.uk </vt:lpstr>
    </vt:vector>
  </TitlesOfParts>
  <Company>UWE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Harry West</dc:creator>
  <cp:lastModifiedBy>Issy Bray</cp:lastModifiedBy>
  <cp:revision>6</cp:revision>
  <cp:lastPrinted>2016-09-22T10:08:48Z</cp:lastPrinted>
  <dcterms:created xsi:type="dcterms:W3CDTF">2023-06-07T12:05:12Z</dcterms:created>
  <dcterms:modified xsi:type="dcterms:W3CDTF">2024-05-13T15:50:09Z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0x0101006F7B0BB0EC335243A4CF78822AAF671C</vt:lpwstr>
  </property>
</Properties>
</file>