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88" r:id="rId3"/>
    <p:sldId id="282" r:id="rId4"/>
    <p:sldId id="260" r:id="rId5"/>
    <p:sldId id="261" r:id="rId6"/>
    <p:sldId id="287" r:id="rId7"/>
    <p:sldId id="259" r:id="rId8"/>
    <p:sldId id="286" r:id="rId9"/>
    <p:sldId id="262" r:id="rId10"/>
    <p:sldId id="28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3" autoAdjust="0"/>
    <p:restoredTop sz="94660"/>
  </p:normalViewPr>
  <p:slideViewPr>
    <p:cSldViewPr snapToGrid="0">
      <p:cViewPr varScale="1">
        <p:scale>
          <a:sx n="153" d="100"/>
          <a:sy n="153" d="100"/>
        </p:scale>
        <p:origin x="156" y="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F4AE5E-2F68-4532-88BB-ECDF62CEEFE1}"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GB"/>
        </a:p>
      </dgm:t>
    </dgm:pt>
    <dgm:pt modelId="{7EC4190C-6565-4F8A-9D08-BEA849FCEBDD}">
      <dgm:prSet phldrT="[Text]"/>
      <dgm:spPr/>
      <dgm:t>
        <a:bodyPr/>
        <a:lstStyle/>
        <a:p>
          <a:r>
            <a:rPr lang="en-GB" dirty="0"/>
            <a:t>Fraud</a:t>
          </a:r>
        </a:p>
      </dgm:t>
    </dgm:pt>
    <dgm:pt modelId="{0F2ABCBE-1525-4C57-B491-B3E81F66D45B}" type="parTrans" cxnId="{445276FD-0233-4A18-8E69-2F128B48E38F}">
      <dgm:prSet/>
      <dgm:spPr/>
      <dgm:t>
        <a:bodyPr/>
        <a:lstStyle/>
        <a:p>
          <a:endParaRPr lang="en-GB"/>
        </a:p>
      </dgm:t>
    </dgm:pt>
    <dgm:pt modelId="{9BEF9A53-27D5-4F6A-985E-1955E19DDFD7}" type="sibTrans" cxnId="{445276FD-0233-4A18-8E69-2F128B48E38F}">
      <dgm:prSet/>
      <dgm:spPr/>
      <dgm:t>
        <a:bodyPr/>
        <a:lstStyle/>
        <a:p>
          <a:endParaRPr lang="en-GB"/>
        </a:p>
      </dgm:t>
    </dgm:pt>
    <dgm:pt modelId="{199473D0-FB9E-4A98-B9A9-5DBE407091B7}">
      <dgm:prSet phldrT="[Text]"/>
      <dgm:spPr/>
      <dgm:t>
        <a:bodyPr/>
        <a:lstStyle/>
        <a:p>
          <a:r>
            <a:rPr lang="en-GB" dirty="0"/>
            <a:t>Bribery and corruption</a:t>
          </a:r>
        </a:p>
      </dgm:t>
    </dgm:pt>
    <dgm:pt modelId="{02D6EB2B-D1E4-4E18-81E1-C031E997A699}" type="parTrans" cxnId="{8B23F5BE-8B03-49EA-806C-8ABE679ADA1A}">
      <dgm:prSet/>
      <dgm:spPr/>
      <dgm:t>
        <a:bodyPr/>
        <a:lstStyle/>
        <a:p>
          <a:endParaRPr lang="en-GB"/>
        </a:p>
      </dgm:t>
    </dgm:pt>
    <dgm:pt modelId="{5C06ED24-BA8A-460D-990F-95137342EA81}" type="sibTrans" cxnId="{8B23F5BE-8B03-49EA-806C-8ABE679ADA1A}">
      <dgm:prSet/>
      <dgm:spPr/>
      <dgm:t>
        <a:bodyPr/>
        <a:lstStyle/>
        <a:p>
          <a:endParaRPr lang="en-GB"/>
        </a:p>
      </dgm:t>
    </dgm:pt>
    <dgm:pt modelId="{988F6C00-A3BE-4A64-BEE3-40E888ECF7B5}">
      <dgm:prSet phldrT="[Text]"/>
      <dgm:spPr/>
      <dgm:t>
        <a:bodyPr/>
        <a:lstStyle/>
        <a:p>
          <a:r>
            <a:rPr lang="en-GB" dirty="0"/>
            <a:t>Cartel and antitrust offences</a:t>
          </a:r>
        </a:p>
      </dgm:t>
    </dgm:pt>
    <dgm:pt modelId="{C37ED807-A474-4BC2-8C20-C53008C6031B}" type="parTrans" cxnId="{2427275A-ABFD-45F0-AD12-A6962C289CF3}">
      <dgm:prSet/>
      <dgm:spPr/>
      <dgm:t>
        <a:bodyPr/>
        <a:lstStyle/>
        <a:p>
          <a:endParaRPr lang="en-GB"/>
        </a:p>
      </dgm:t>
    </dgm:pt>
    <dgm:pt modelId="{9E7AF011-DB7E-401F-9FA0-8E1B79078723}" type="sibTrans" cxnId="{2427275A-ABFD-45F0-AD12-A6962C289CF3}">
      <dgm:prSet/>
      <dgm:spPr/>
      <dgm:t>
        <a:bodyPr/>
        <a:lstStyle/>
        <a:p>
          <a:endParaRPr lang="en-GB"/>
        </a:p>
      </dgm:t>
    </dgm:pt>
    <dgm:pt modelId="{356A8FC2-F218-401E-85DC-04F70E308B06}">
      <dgm:prSet phldrT="[Text]"/>
      <dgm:spPr/>
      <dgm:t>
        <a:bodyPr/>
        <a:lstStyle/>
        <a:p>
          <a:r>
            <a:rPr lang="en-GB" dirty="0"/>
            <a:t>Economic cybercrime</a:t>
          </a:r>
        </a:p>
      </dgm:t>
    </dgm:pt>
    <dgm:pt modelId="{3D4EF2C5-90B9-4633-8DA0-1333167C8EE8}" type="parTrans" cxnId="{B8E71A60-27B8-4C9E-A5A0-6532C5F3F566}">
      <dgm:prSet/>
      <dgm:spPr/>
      <dgm:t>
        <a:bodyPr/>
        <a:lstStyle/>
        <a:p>
          <a:endParaRPr lang="en-GB"/>
        </a:p>
      </dgm:t>
    </dgm:pt>
    <dgm:pt modelId="{C42AF550-D3A9-404E-8512-FC611CAF0B5B}" type="sibTrans" cxnId="{B8E71A60-27B8-4C9E-A5A0-6532C5F3F566}">
      <dgm:prSet/>
      <dgm:spPr/>
      <dgm:t>
        <a:bodyPr/>
        <a:lstStyle/>
        <a:p>
          <a:endParaRPr lang="en-GB"/>
        </a:p>
      </dgm:t>
    </dgm:pt>
    <dgm:pt modelId="{373873FA-360D-4D0B-B9BB-7C8CFC1005E0}">
      <dgm:prSet phldrT="[Text]"/>
      <dgm:spPr/>
      <dgm:t>
        <a:bodyPr/>
        <a:lstStyle/>
        <a:p>
          <a:r>
            <a:rPr lang="en-GB" dirty="0"/>
            <a:t>IP crime and illicit trade</a:t>
          </a:r>
        </a:p>
      </dgm:t>
    </dgm:pt>
    <dgm:pt modelId="{DF0A14B5-5136-43C2-B54C-09C3ACFAD440}" type="parTrans" cxnId="{A6238C24-6508-4DDC-AE53-461F11417164}">
      <dgm:prSet/>
      <dgm:spPr/>
      <dgm:t>
        <a:bodyPr/>
        <a:lstStyle/>
        <a:p>
          <a:endParaRPr lang="en-GB"/>
        </a:p>
      </dgm:t>
    </dgm:pt>
    <dgm:pt modelId="{98E53FA0-0C7E-44FF-B154-2C50444F9DC5}" type="sibTrans" cxnId="{A6238C24-6508-4DDC-AE53-461F11417164}">
      <dgm:prSet/>
      <dgm:spPr/>
      <dgm:t>
        <a:bodyPr/>
        <a:lstStyle/>
        <a:p>
          <a:endParaRPr lang="en-GB"/>
        </a:p>
      </dgm:t>
    </dgm:pt>
    <dgm:pt modelId="{C1289D57-88DC-4543-B2F3-8CBAB76DC419}">
      <dgm:prSet phldrT="[Text]"/>
      <dgm:spPr/>
      <dgm:t>
        <a:bodyPr/>
        <a:lstStyle/>
        <a:p>
          <a:r>
            <a:rPr lang="en-GB" dirty="0"/>
            <a:t>Industrial and economic espionage</a:t>
          </a:r>
        </a:p>
      </dgm:t>
    </dgm:pt>
    <dgm:pt modelId="{6AAF4C89-EDFD-40FB-A028-D59381D1CA2C}" type="parTrans" cxnId="{D629CF37-3F1B-4BF8-8AE4-C2217F577BCB}">
      <dgm:prSet/>
      <dgm:spPr/>
      <dgm:t>
        <a:bodyPr/>
        <a:lstStyle/>
        <a:p>
          <a:endParaRPr lang="en-GB"/>
        </a:p>
      </dgm:t>
    </dgm:pt>
    <dgm:pt modelId="{50FF8876-3EAE-4F0D-9E59-40D96160DFBA}" type="sibTrans" cxnId="{D629CF37-3F1B-4BF8-8AE4-C2217F577BCB}">
      <dgm:prSet/>
      <dgm:spPr/>
      <dgm:t>
        <a:bodyPr/>
        <a:lstStyle/>
        <a:p>
          <a:endParaRPr lang="en-GB"/>
        </a:p>
      </dgm:t>
    </dgm:pt>
    <dgm:pt modelId="{CE5D6E5E-0D6E-4555-8771-0516F425318A}">
      <dgm:prSet phldrT="[Text]"/>
      <dgm:spPr/>
      <dgm:t>
        <a:bodyPr/>
        <a:lstStyle/>
        <a:p>
          <a:r>
            <a:rPr lang="en-GB" dirty="0"/>
            <a:t>Money laundering</a:t>
          </a:r>
        </a:p>
      </dgm:t>
    </dgm:pt>
    <dgm:pt modelId="{5AEDEA26-21E3-466F-B645-CE15B23704E3}" type="parTrans" cxnId="{FCA19D67-EC59-487D-9DEE-FA2A69002AC3}">
      <dgm:prSet/>
      <dgm:spPr/>
      <dgm:t>
        <a:bodyPr/>
        <a:lstStyle/>
        <a:p>
          <a:endParaRPr lang="en-GB"/>
        </a:p>
      </dgm:t>
    </dgm:pt>
    <dgm:pt modelId="{52B4EE8B-E081-415E-91F8-83132C4CA0C7}" type="sibTrans" cxnId="{FCA19D67-EC59-487D-9DEE-FA2A69002AC3}">
      <dgm:prSet/>
      <dgm:spPr/>
      <dgm:t>
        <a:bodyPr/>
        <a:lstStyle/>
        <a:p>
          <a:endParaRPr lang="en-GB"/>
        </a:p>
      </dgm:t>
    </dgm:pt>
    <dgm:pt modelId="{106E42C6-E519-4D31-9946-9540F84A6F2C}" type="pres">
      <dgm:prSet presAssocID="{C0F4AE5E-2F68-4532-88BB-ECDF62CEEFE1}" presName="diagram" presStyleCnt="0">
        <dgm:presLayoutVars>
          <dgm:dir/>
          <dgm:resizeHandles val="exact"/>
        </dgm:presLayoutVars>
      </dgm:prSet>
      <dgm:spPr/>
    </dgm:pt>
    <dgm:pt modelId="{2E05D4B1-5EDF-4FCD-A7E7-937FB9CF401C}" type="pres">
      <dgm:prSet presAssocID="{7EC4190C-6565-4F8A-9D08-BEA849FCEBDD}" presName="node" presStyleLbl="node1" presStyleIdx="0" presStyleCnt="7">
        <dgm:presLayoutVars>
          <dgm:bulletEnabled val="1"/>
        </dgm:presLayoutVars>
      </dgm:prSet>
      <dgm:spPr/>
    </dgm:pt>
    <dgm:pt modelId="{2AF1EDF8-46D7-4A33-A21E-E033A66ECACE}" type="pres">
      <dgm:prSet presAssocID="{9BEF9A53-27D5-4F6A-985E-1955E19DDFD7}" presName="sibTrans" presStyleCnt="0"/>
      <dgm:spPr/>
    </dgm:pt>
    <dgm:pt modelId="{1A90F85B-F91C-4C00-957B-052C4F28FFA8}" type="pres">
      <dgm:prSet presAssocID="{199473D0-FB9E-4A98-B9A9-5DBE407091B7}" presName="node" presStyleLbl="node1" presStyleIdx="1" presStyleCnt="7">
        <dgm:presLayoutVars>
          <dgm:bulletEnabled val="1"/>
        </dgm:presLayoutVars>
      </dgm:prSet>
      <dgm:spPr/>
    </dgm:pt>
    <dgm:pt modelId="{722F7753-17A6-4612-B370-CAAF613DD19C}" type="pres">
      <dgm:prSet presAssocID="{5C06ED24-BA8A-460D-990F-95137342EA81}" presName="sibTrans" presStyleCnt="0"/>
      <dgm:spPr/>
    </dgm:pt>
    <dgm:pt modelId="{57B1026D-A9B1-4BC9-AA11-ADB6C4DA56A3}" type="pres">
      <dgm:prSet presAssocID="{988F6C00-A3BE-4A64-BEE3-40E888ECF7B5}" presName="node" presStyleLbl="node1" presStyleIdx="2" presStyleCnt="7">
        <dgm:presLayoutVars>
          <dgm:bulletEnabled val="1"/>
        </dgm:presLayoutVars>
      </dgm:prSet>
      <dgm:spPr/>
    </dgm:pt>
    <dgm:pt modelId="{1823650E-860B-4DBD-89ED-891EB475F677}" type="pres">
      <dgm:prSet presAssocID="{9E7AF011-DB7E-401F-9FA0-8E1B79078723}" presName="sibTrans" presStyleCnt="0"/>
      <dgm:spPr/>
    </dgm:pt>
    <dgm:pt modelId="{08529102-0791-4203-8F39-100DD647B1D4}" type="pres">
      <dgm:prSet presAssocID="{356A8FC2-F218-401E-85DC-04F70E308B06}" presName="node" presStyleLbl="node1" presStyleIdx="3" presStyleCnt="7">
        <dgm:presLayoutVars>
          <dgm:bulletEnabled val="1"/>
        </dgm:presLayoutVars>
      </dgm:prSet>
      <dgm:spPr/>
    </dgm:pt>
    <dgm:pt modelId="{304446BA-DFE2-4D47-93F5-FFF1F3552D9F}" type="pres">
      <dgm:prSet presAssocID="{C42AF550-D3A9-404E-8512-FC611CAF0B5B}" presName="sibTrans" presStyleCnt="0"/>
      <dgm:spPr/>
    </dgm:pt>
    <dgm:pt modelId="{9CF53E27-3E9A-4AEC-818C-9918ECC45B5A}" type="pres">
      <dgm:prSet presAssocID="{373873FA-360D-4D0B-B9BB-7C8CFC1005E0}" presName="node" presStyleLbl="node1" presStyleIdx="4" presStyleCnt="7">
        <dgm:presLayoutVars>
          <dgm:bulletEnabled val="1"/>
        </dgm:presLayoutVars>
      </dgm:prSet>
      <dgm:spPr/>
    </dgm:pt>
    <dgm:pt modelId="{914AAE55-266C-44C3-A68B-130495A79B78}" type="pres">
      <dgm:prSet presAssocID="{98E53FA0-0C7E-44FF-B154-2C50444F9DC5}" presName="sibTrans" presStyleCnt="0"/>
      <dgm:spPr/>
    </dgm:pt>
    <dgm:pt modelId="{08E6E651-39FC-404D-9E93-78B9825647A7}" type="pres">
      <dgm:prSet presAssocID="{C1289D57-88DC-4543-B2F3-8CBAB76DC419}" presName="node" presStyleLbl="node1" presStyleIdx="5" presStyleCnt="7">
        <dgm:presLayoutVars>
          <dgm:bulletEnabled val="1"/>
        </dgm:presLayoutVars>
      </dgm:prSet>
      <dgm:spPr/>
    </dgm:pt>
    <dgm:pt modelId="{F6B00D38-E21E-44EB-9DD9-1644A20F2C04}" type="pres">
      <dgm:prSet presAssocID="{50FF8876-3EAE-4F0D-9E59-40D96160DFBA}" presName="sibTrans" presStyleCnt="0"/>
      <dgm:spPr/>
    </dgm:pt>
    <dgm:pt modelId="{2B65A432-716C-400C-AF45-4A1CEA273D2A}" type="pres">
      <dgm:prSet presAssocID="{CE5D6E5E-0D6E-4555-8771-0516F425318A}" presName="node" presStyleLbl="node1" presStyleIdx="6" presStyleCnt="7">
        <dgm:presLayoutVars>
          <dgm:bulletEnabled val="1"/>
        </dgm:presLayoutVars>
      </dgm:prSet>
      <dgm:spPr/>
    </dgm:pt>
  </dgm:ptLst>
  <dgm:cxnLst>
    <dgm:cxn modelId="{A6238C24-6508-4DDC-AE53-461F11417164}" srcId="{C0F4AE5E-2F68-4532-88BB-ECDF62CEEFE1}" destId="{373873FA-360D-4D0B-B9BB-7C8CFC1005E0}" srcOrd="4" destOrd="0" parTransId="{DF0A14B5-5136-43C2-B54C-09C3ACFAD440}" sibTransId="{98E53FA0-0C7E-44FF-B154-2C50444F9DC5}"/>
    <dgm:cxn modelId="{E52FEB26-AD21-4DAE-9C0E-EAA7B0F935D6}" type="presOf" srcId="{CE5D6E5E-0D6E-4555-8771-0516F425318A}" destId="{2B65A432-716C-400C-AF45-4A1CEA273D2A}" srcOrd="0" destOrd="0" presId="urn:microsoft.com/office/officeart/2005/8/layout/default"/>
    <dgm:cxn modelId="{CF2D1F2A-381C-49C6-B159-A5B07885E57D}" type="presOf" srcId="{373873FA-360D-4D0B-B9BB-7C8CFC1005E0}" destId="{9CF53E27-3E9A-4AEC-818C-9918ECC45B5A}" srcOrd="0" destOrd="0" presId="urn:microsoft.com/office/officeart/2005/8/layout/default"/>
    <dgm:cxn modelId="{D629CF37-3F1B-4BF8-8AE4-C2217F577BCB}" srcId="{C0F4AE5E-2F68-4532-88BB-ECDF62CEEFE1}" destId="{C1289D57-88DC-4543-B2F3-8CBAB76DC419}" srcOrd="5" destOrd="0" parTransId="{6AAF4C89-EDFD-40FB-A028-D59381D1CA2C}" sibTransId="{50FF8876-3EAE-4F0D-9E59-40D96160DFBA}"/>
    <dgm:cxn modelId="{3C13195D-074C-4189-95C0-3361768D9E6E}" type="presOf" srcId="{356A8FC2-F218-401E-85DC-04F70E308B06}" destId="{08529102-0791-4203-8F39-100DD647B1D4}" srcOrd="0" destOrd="0" presId="urn:microsoft.com/office/officeart/2005/8/layout/default"/>
    <dgm:cxn modelId="{B8E71A60-27B8-4C9E-A5A0-6532C5F3F566}" srcId="{C0F4AE5E-2F68-4532-88BB-ECDF62CEEFE1}" destId="{356A8FC2-F218-401E-85DC-04F70E308B06}" srcOrd="3" destOrd="0" parTransId="{3D4EF2C5-90B9-4633-8DA0-1333167C8EE8}" sibTransId="{C42AF550-D3A9-404E-8512-FC611CAF0B5B}"/>
    <dgm:cxn modelId="{FCA19D67-EC59-487D-9DEE-FA2A69002AC3}" srcId="{C0F4AE5E-2F68-4532-88BB-ECDF62CEEFE1}" destId="{CE5D6E5E-0D6E-4555-8771-0516F425318A}" srcOrd="6" destOrd="0" parTransId="{5AEDEA26-21E3-466F-B645-CE15B23704E3}" sibTransId="{52B4EE8B-E081-415E-91F8-83132C4CA0C7}"/>
    <dgm:cxn modelId="{5640304D-EA12-4976-8808-5968C7D7E44B}" type="presOf" srcId="{7EC4190C-6565-4F8A-9D08-BEA849FCEBDD}" destId="{2E05D4B1-5EDF-4FCD-A7E7-937FB9CF401C}" srcOrd="0" destOrd="0" presId="urn:microsoft.com/office/officeart/2005/8/layout/default"/>
    <dgm:cxn modelId="{F9BDA550-4876-4888-B166-6436666A54CB}" type="presOf" srcId="{199473D0-FB9E-4A98-B9A9-5DBE407091B7}" destId="{1A90F85B-F91C-4C00-957B-052C4F28FFA8}" srcOrd="0" destOrd="0" presId="urn:microsoft.com/office/officeart/2005/8/layout/default"/>
    <dgm:cxn modelId="{34A45B56-DBC9-4E36-86A1-3B9774D59A4C}" type="presOf" srcId="{C0F4AE5E-2F68-4532-88BB-ECDF62CEEFE1}" destId="{106E42C6-E519-4D31-9946-9540F84A6F2C}" srcOrd="0" destOrd="0" presId="urn:microsoft.com/office/officeart/2005/8/layout/default"/>
    <dgm:cxn modelId="{2427275A-ABFD-45F0-AD12-A6962C289CF3}" srcId="{C0F4AE5E-2F68-4532-88BB-ECDF62CEEFE1}" destId="{988F6C00-A3BE-4A64-BEE3-40E888ECF7B5}" srcOrd="2" destOrd="0" parTransId="{C37ED807-A474-4BC2-8C20-C53008C6031B}" sibTransId="{9E7AF011-DB7E-401F-9FA0-8E1B79078723}"/>
    <dgm:cxn modelId="{8B23F5BE-8B03-49EA-806C-8ABE679ADA1A}" srcId="{C0F4AE5E-2F68-4532-88BB-ECDF62CEEFE1}" destId="{199473D0-FB9E-4A98-B9A9-5DBE407091B7}" srcOrd="1" destOrd="0" parTransId="{02D6EB2B-D1E4-4E18-81E1-C031E997A699}" sibTransId="{5C06ED24-BA8A-460D-990F-95137342EA81}"/>
    <dgm:cxn modelId="{E2E36AC6-6A29-4C4A-B171-1436AC136E28}" type="presOf" srcId="{988F6C00-A3BE-4A64-BEE3-40E888ECF7B5}" destId="{57B1026D-A9B1-4BC9-AA11-ADB6C4DA56A3}" srcOrd="0" destOrd="0" presId="urn:microsoft.com/office/officeart/2005/8/layout/default"/>
    <dgm:cxn modelId="{9ED828DD-C5F4-447F-8D08-7704DF4D68EF}" type="presOf" srcId="{C1289D57-88DC-4543-B2F3-8CBAB76DC419}" destId="{08E6E651-39FC-404D-9E93-78B9825647A7}" srcOrd="0" destOrd="0" presId="urn:microsoft.com/office/officeart/2005/8/layout/default"/>
    <dgm:cxn modelId="{445276FD-0233-4A18-8E69-2F128B48E38F}" srcId="{C0F4AE5E-2F68-4532-88BB-ECDF62CEEFE1}" destId="{7EC4190C-6565-4F8A-9D08-BEA849FCEBDD}" srcOrd="0" destOrd="0" parTransId="{0F2ABCBE-1525-4C57-B491-B3E81F66D45B}" sibTransId="{9BEF9A53-27D5-4F6A-985E-1955E19DDFD7}"/>
    <dgm:cxn modelId="{8D17DE2C-6004-44DC-8C90-D81205D2F5CA}" type="presParOf" srcId="{106E42C6-E519-4D31-9946-9540F84A6F2C}" destId="{2E05D4B1-5EDF-4FCD-A7E7-937FB9CF401C}" srcOrd="0" destOrd="0" presId="urn:microsoft.com/office/officeart/2005/8/layout/default"/>
    <dgm:cxn modelId="{AD9057C5-E86B-40E3-9B48-27E00E7B5408}" type="presParOf" srcId="{106E42C6-E519-4D31-9946-9540F84A6F2C}" destId="{2AF1EDF8-46D7-4A33-A21E-E033A66ECACE}" srcOrd="1" destOrd="0" presId="urn:microsoft.com/office/officeart/2005/8/layout/default"/>
    <dgm:cxn modelId="{46DB15D9-6DF5-46CA-95B9-4E4799A00648}" type="presParOf" srcId="{106E42C6-E519-4D31-9946-9540F84A6F2C}" destId="{1A90F85B-F91C-4C00-957B-052C4F28FFA8}" srcOrd="2" destOrd="0" presId="urn:microsoft.com/office/officeart/2005/8/layout/default"/>
    <dgm:cxn modelId="{D1EF8CE4-B3C7-4625-B6AF-B2084CF9BB2C}" type="presParOf" srcId="{106E42C6-E519-4D31-9946-9540F84A6F2C}" destId="{722F7753-17A6-4612-B370-CAAF613DD19C}" srcOrd="3" destOrd="0" presId="urn:microsoft.com/office/officeart/2005/8/layout/default"/>
    <dgm:cxn modelId="{C7622177-CB98-4FDF-BCD0-045B33EACF2E}" type="presParOf" srcId="{106E42C6-E519-4D31-9946-9540F84A6F2C}" destId="{57B1026D-A9B1-4BC9-AA11-ADB6C4DA56A3}" srcOrd="4" destOrd="0" presId="urn:microsoft.com/office/officeart/2005/8/layout/default"/>
    <dgm:cxn modelId="{E4729E24-4731-4B60-A41C-9CD4B57E5F4D}" type="presParOf" srcId="{106E42C6-E519-4D31-9946-9540F84A6F2C}" destId="{1823650E-860B-4DBD-89ED-891EB475F677}" srcOrd="5" destOrd="0" presId="urn:microsoft.com/office/officeart/2005/8/layout/default"/>
    <dgm:cxn modelId="{60E2D68A-8F2B-4959-93BD-E106CD8C3ECA}" type="presParOf" srcId="{106E42C6-E519-4D31-9946-9540F84A6F2C}" destId="{08529102-0791-4203-8F39-100DD647B1D4}" srcOrd="6" destOrd="0" presId="urn:microsoft.com/office/officeart/2005/8/layout/default"/>
    <dgm:cxn modelId="{235C15DC-6403-436C-8985-F229CD409EA2}" type="presParOf" srcId="{106E42C6-E519-4D31-9946-9540F84A6F2C}" destId="{304446BA-DFE2-4D47-93F5-FFF1F3552D9F}" srcOrd="7" destOrd="0" presId="urn:microsoft.com/office/officeart/2005/8/layout/default"/>
    <dgm:cxn modelId="{F8E01EA1-EF6C-4D37-AADB-508C6516F112}" type="presParOf" srcId="{106E42C6-E519-4D31-9946-9540F84A6F2C}" destId="{9CF53E27-3E9A-4AEC-818C-9918ECC45B5A}" srcOrd="8" destOrd="0" presId="urn:microsoft.com/office/officeart/2005/8/layout/default"/>
    <dgm:cxn modelId="{D4FD8860-E162-41F1-9EA9-D303DFAE13E0}" type="presParOf" srcId="{106E42C6-E519-4D31-9946-9540F84A6F2C}" destId="{914AAE55-266C-44C3-A68B-130495A79B78}" srcOrd="9" destOrd="0" presId="urn:microsoft.com/office/officeart/2005/8/layout/default"/>
    <dgm:cxn modelId="{CEABB9F9-608B-4227-B95B-76E7EE1A6E4A}" type="presParOf" srcId="{106E42C6-E519-4D31-9946-9540F84A6F2C}" destId="{08E6E651-39FC-404D-9E93-78B9825647A7}" srcOrd="10" destOrd="0" presId="urn:microsoft.com/office/officeart/2005/8/layout/default"/>
    <dgm:cxn modelId="{573FFE88-590D-4CC2-8AA6-5A0C86B08E5B}" type="presParOf" srcId="{106E42C6-E519-4D31-9946-9540F84A6F2C}" destId="{F6B00D38-E21E-44EB-9DD9-1644A20F2C04}" srcOrd="11" destOrd="0" presId="urn:microsoft.com/office/officeart/2005/8/layout/default"/>
    <dgm:cxn modelId="{EC3BABA0-B526-4437-92C9-526EB76E020B}" type="presParOf" srcId="{106E42C6-E519-4D31-9946-9540F84A6F2C}" destId="{2B65A432-716C-400C-AF45-4A1CEA273D2A}"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44E33D-4AC8-4E7D-8F47-01DB9F0BF7D9}" type="doc">
      <dgm:prSet loTypeId="urn:microsoft.com/office/officeart/2005/8/layout/funnel1" loCatId="relationship" qsTypeId="urn:microsoft.com/office/officeart/2005/8/quickstyle/simple1" qsCatId="simple" csTypeId="urn:microsoft.com/office/officeart/2005/8/colors/accent1_2" csCatId="accent1" phldr="1"/>
      <dgm:spPr/>
    </dgm:pt>
    <dgm:pt modelId="{6289354B-32D4-43EB-9E9F-BA58AE22FF99}">
      <dgm:prSet phldrT="[Text]"/>
      <dgm:spPr/>
      <dgm:t>
        <a:bodyPr/>
        <a:lstStyle/>
        <a:p>
          <a:r>
            <a:rPr lang="en-GB" dirty="0"/>
            <a:t>States</a:t>
          </a:r>
        </a:p>
      </dgm:t>
    </dgm:pt>
    <dgm:pt modelId="{9563BA44-15BF-4030-A33C-3F8A2BC751A7}" type="parTrans" cxnId="{DBBCF625-7491-43AB-89F8-0A818CFB677E}">
      <dgm:prSet/>
      <dgm:spPr/>
      <dgm:t>
        <a:bodyPr/>
        <a:lstStyle/>
        <a:p>
          <a:endParaRPr lang="en-GB"/>
        </a:p>
      </dgm:t>
    </dgm:pt>
    <dgm:pt modelId="{0A3E4961-23C7-4CAB-935A-9DCB5A8D7E62}" type="sibTrans" cxnId="{DBBCF625-7491-43AB-89F8-0A818CFB677E}">
      <dgm:prSet/>
      <dgm:spPr/>
      <dgm:t>
        <a:bodyPr/>
        <a:lstStyle/>
        <a:p>
          <a:endParaRPr lang="en-GB"/>
        </a:p>
      </dgm:t>
    </dgm:pt>
    <dgm:pt modelId="{527F49DE-6074-4AF0-B021-D0D94E497615}">
      <dgm:prSet/>
      <dgm:spPr/>
      <dgm:t>
        <a:bodyPr/>
        <a:lstStyle/>
        <a:p>
          <a:r>
            <a:rPr lang="en-GB" dirty="0"/>
            <a:t>lawful and unlawful businesses </a:t>
          </a:r>
        </a:p>
      </dgm:t>
    </dgm:pt>
    <dgm:pt modelId="{0FC816EB-52F1-4A7D-BAA0-F7B3A009E8B8}" type="parTrans" cxnId="{00509AB0-979C-45FB-95FF-B845173D2293}">
      <dgm:prSet/>
      <dgm:spPr/>
      <dgm:t>
        <a:bodyPr/>
        <a:lstStyle/>
        <a:p>
          <a:endParaRPr lang="en-GB"/>
        </a:p>
      </dgm:t>
    </dgm:pt>
    <dgm:pt modelId="{2A58975C-03D0-4A4C-895E-FC721DF08676}" type="sibTrans" cxnId="{00509AB0-979C-45FB-95FF-B845173D2293}">
      <dgm:prSet/>
      <dgm:spPr/>
      <dgm:t>
        <a:bodyPr/>
        <a:lstStyle/>
        <a:p>
          <a:endParaRPr lang="en-GB"/>
        </a:p>
      </dgm:t>
    </dgm:pt>
    <dgm:pt modelId="{D7985127-28AD-4439-A12C-2B81448E4F9B}">
      <dgm:prSet/>
      <dgm:spPr/>
      <dgm:t>
        <a:bodyPr/>
        <a:lstStyle/>
        <a:p>
          <a:r>
            <a:rPr lang="en-GB" dirty="0"/>
            <a:t>Individuals</a:t>
          </a:r>
        </a:p>
      </dgm:t>
    </dgm:pt>
    <dgm:pt modelId="{960EB10F-246F-4594-B6E6-A8F722633684}" type="parTrans" cxnId="{58AB6648-5C27-4279-B584-758EEB0B9B8D}">
      <dgm:prSet/>
      <dgm:spPr/>
      <dgm:t>
        <a:bodyPr/>
        <a:lstStyle/>
        <a:p>
          <a:endParaRPr lang="en-GB"/>
        </a:p>
      </dgm:t>
    </dgm:pt>
    <dgm:pt modelId="{355D9F79-29D1-4CD6-A0B5-514218B81614}" type="sibTrans" cxnId="{58AB6648-5C27-4279-B584-758EEB0B9B8D}">
      <dgm:prSet/>
      <dgm:spPr/>
      <dgm:t>
        <a:bodyPr/>
        <a:lstStyle/>
        <a:p>
          <a:endParaRPr lang="en-GB"/>
        </a:p>
      </dgm:t>
    </dgm:pt>
    <dgm:pt modelId="{99EEC483-ECD4-441D-B951-9588388B3071}">
      <dgm:prSet phldrT="[Text]"/>
      <dgm:spPr/>
      <dgm:t>
        <a:bodyPr/>
        <a:lstStyle/>
        <a:p>
          <a:r>
            <a:rPr lang="en-GB" dirty="0"/>
            <a:t>Enablers of war crimes</a:t>
          </a:r>
        </a:p>
      </dgm:t>
    </dgm:pt>
    <dgm:pt modelId="{D0A33E81-8AF3-43B1-A0CC-6F0C3F0BB970}" type="parTrans" cxnId="{1BBF4668-26C9-4CFC-8053-5B9156A2A30B}">
      <dgm:prSet/>
      <dgm:spPr/>
      <dgm:t>
        <a:bodyPr/>
        <a:lstStyle/>
        <a:p>
          <a:endParaRPr lang="en-GB"/>
        </a:p>
      </dgm:t>
    </dgm:pt>
    <dgm:pt modelId="{F9700C58-A249-4AF1-BEAF-5E4DD727CF68}" type="sibTrans" cxnId="{1BBF4668-26C9-4CFC-8053-5B9156A2A30B}">
      <dgm:prSet/>
      <dgm:spPr/>
      <dgm:t>
        <a:bodyPr/>
        <a:lstStyle/>
        <a:p>
          <a:endParaRPr lang="en-GB"/>
        </a:p>
      </dgm:t>
    </dgm:pt>
    <dgm:pt modelId="{2CCF6249-60A5-4EC8-BFF9-B64250FC6B32}" type="pres">
      <dgm:prSet presAssocID="{F444E33D-4AC8-4E7D-8F47-01DB9F0BF7D9}" presName="Name0" presStyleCnt="0">
        <dgm:presLayoutVars>
          <dgm:chMax val="4"/>
          <dgm:resizeHandles val="exact"/>
        </dgm:presLayoutVars>
      </dgm:prSet>
      <dgm:spPr/>
    </dgm:pt>
    <dgm:pt modelId="{18999F20-4205-4BB1-82FA-5031F60C8D0C}" type="pres">
      <dgm:prSet presAssocID="{F444E33D-4AC8-4E7D-8F47-01DB9F0BF7D9}" presName="ellipse" presStyleLbl="trBgShp" presStyleIdx="0" presStyleCnt="1"/>
      <dgm:spPr/>
    </dgm:pt>
    <dgm:pt modelId="{01C01C0A-C1C2-4B01-B346-9162C94EB5D8}" type="pres">
      <dgm:prSet presAssocID="{F444E33D-4AC8-4E7D-8F47-01DB9F0BF7D9}" presName="arrow1" presStyleLbl="fgShp" presStyleIdx="0" presStyleCnt="1"/>
      <dgm:spPr/>
    </dgm:pt>
    <dgm:pt modelId="{7CE71FEA-6472-4F19-8213-F2F83589B4B3}" type="pres">
      <dgm:prSet presAssocID="{F444E33D-4AC8-4E7D-8F47-01DB9F0BF7D9}" presName="rectangle" presStyleLbl="revTx" presStyleIdx="0" presStyleCnt="1">
        <dgm:presLayoutVars>
          <dgm:bulletEnabled val="1"/>
        </dgm:presLayoutVars>
      </dgm:prSet>
      <dgm:spPr/>
    </dgm:pt>
    <dgm:pt modelId="{CF17E31E-A45C-403E-83A1-4FD3F053E210}" type="pres">
      <dgm:prSet presAssocID="{527F49DE-6074-4AF0-B021-D0D94E497615}" presName="item1" presStyleLbl="node1" presStyleIdx="0" presStyleCnt="3">
        <dgm:presLayoutVars>
          <dgm:bulletEnabled val="1"/>
        </dgm:presLayoutVars>
      </dgm:prSet>
      <dgm:spPr/>
    </dgm:pt>
    <dgm:pt modelId="{606BC73A-A097-4D07-ACD9-A0AF8EC7AC73}" type="pres">
      <dgm:prSet presAssocID="{D7985127-28AD-4439-A12C-2B81448E4F9B}" presName="item2" presStyleLbl="node1" presStyleIdx="1" presStyleCnt="3">
        <dgm:presLayoutVars>
          <dgm:bulletEnabled val="1"/>
        </dgm:presLayoutVars>
      </dgm:prSet>
      <dgm:spPr/>
    </dgm:pt>
    <dgm:pt modelId="{5C025474-E90A-4EC7-8383-90C78635107C}" type="pres">
      <dgm:prSet presAssocID="{99EEC483-ECD4-441D-B951-9588388B3071}" presName="item3" presStyleLbl="node1" presStyleIdx="2" presStyleCnt="3">
        <dgm:presLayoutVars>
          <dgm:bulletEnabled val="1"/>
        </dgm:presLayoutVars>
      </dgm:prSet>
      <dgm:spPr/>
    </dgm:pt>
    <dgm:pt modelId="{0A32D44B-8ABC-422C-BFC4-8B8303BD9767}" type="pres">
      <dgm:prSet presAssocID="{F444E33D-4AC8-4E7D-8F47-01DB9F0BF7D9}" presName="funnel" presStyleLbl="trAlignAcc1" presStyleIdx="0" presStyleCnt="1"/>
      <dgm:spPr/>
    </dgm:pt>
  </dgm:ptLst>
  <dgm:cxnLst>
    <dgm:cxn modelId="{DBBCF625-7491-43AB-89F8-0A818CFB677E}" srcId="{F444E33D-4AC8-4E7D-8F47-01DB9F0BF7D9}" destId="{6289354B-32D4-43EB-9E9F-BA58AE22FF99}" srcOrd="0" destOrd="0" parTransId="{9563BA44-15BF-4030-A33C-3F8A2BC751A7}" sibTransId="{0A3E4961-23C7-4CAB-935A-9DCB5A8D7E62}"/>
    <dgm:cxn modelId="{36A73337-2126-49F4-8888-BDD973D1CB86}" type="presOf" srcId="{D7985127-28AD-4439-A12C-2B81448E4F9B}" destId="{CF17E31E-A45C-403E-83A1-4FD3F053E210}" srcOrd="0" destOrd="0" presId="urn:microsoft.com/office/officeart/2005/8/layout/funnel1"/>
    <dgm:cxn modelId="{58AB6648-5C27-4279-B584-758EEB0B9B8D}" srcId="{F444E33D-4AC8-4E7D-8F47-01DB9F0BF7D9}" destId="{D7985127-28AD-4439-A12C-2B81448E4F9B}" srcOrd="2" destOrd="0" parTransId="{960EB10F-246F-4594-B6E6-A8F722633684}" sibTransId="{355D9F79-29D1-4CD6-A0B5-514218B81614}"/>
    <dgm:cxn modelId="{1BBF4668-26C9-4CFC-8053-5B9156A2A30B}" srcId="{F444E33D-4AC8-4E7D-8F47-01DB9F0BF7D9}" destId="{99EEC483-ECD4-441D-B951-9588388B3071}" srcOrd="3" destOrd="0" parTransId="{D0A33E81-8AF3-43B1-A0CC-6F0C3F0BB970}" sibTransId="{F9700C58-A249-4AF1-BEAF-5E4DD727CF68}"/>
    <dgm:cxn modelId="{B31E1EA1-2D2C-4CE3-B697-F77886B02877}" type="presOf" srcId="{527F49DE-6074-4AF0-B021-D0D94E497615}" destId="{606BC73A-A097-4D07-ACD9-A0AF8EC7AC73}" srcOrd="0" destOrd="0" presId="urn:microsoft.com/office/officeart/2005/8/layout/funnel1"/>
    <dgm:cxn modelId="{2A603BA8-4569-4B78-BFE4-5F417C94A62C}" type="presOf" srcId="{99EEC483-ECD4-441D-B951-9588388B3071}" destId="{7CE71FEA-6472-4F19-8213-F2F83589B4B3}" srcOrd="0" destOrd="0" presId="urn:microsoft.com/office/officeart/2005/8/layout/funnel1"/>
    <dgm:cxn modelId="{00509AB0-979C-45FB-95FF-B845173D2293}" srcId="{F444E33D-4AC8-4E7D-8F47-01DB9F0BF7D9}" destId="{527F49DE-6074-4AF0-B021-D0D94E497615}" srcOrd="1" destOrd="0" parTransId="{0FC816EB-52F1-4A7D-BAA0-F7B3A009E8B8}" sibTransId="{2A58975C-03D0-4A4C-895E-FC721DF08676}"/>
    <dgm:cxn modelId="{36F6BEBA-598F-4688-91FB-CC63C34114B8}" type="presOf" srcId="{6289354B-32D4-43EB-9E9F-BA58AE22FF99}" destId="{5C025474-E90A-4EC7-8383-90C78635107C}" srcOrd="0" destOrd="0" presId="urn:microsoft.com/office/officeart/2005/8/layout/funnel1"/>
    <dgm:cxn modelId="{7799B4E1-C9CD-48DF-AEFC-8E092C882190}" type="presOf" srcId="{F444E33D-4AC8-4E7D-8F47-01DB9F0BF7D9}" destId="{2CCF6249-60A5-4EC8-BFF9-B64250FC6B32}" srcOrd="0" destOrd="0" presId="urn:microsoft.com/office/officeart/2005/8/layout/funnel1"/>
    <dgm:cxn modelId="{4AB74C04-C8CB-4A5E-B247-4789430D1909}" type="presParOf" srcId="{2CCF6249-60A5-4EC8-BFF9-B64250FC6B32}" destId="{18999F20-4205-4BB1-82FA-5031F60C8D0C}" srcOrd="0" destOrd="0" presId="urn:microsoft.com/office/officeart/2005/8/layout/funnel1"/>
    <dgm:cxn modelId="{B2DC0EF7-88EA-4E6C-85BA-48534516D545}" type="presParOf" srcId="{2CCF6249-60A5-4EC8-BFF9-B64250FC6B32}" destId="{01C01C0A-C1C2-4B01-B346-9162C94EB5D8}" srcOrd="1" destOrd="0" presId="urn:microsoft.com/office/officeart/2005/8/layout/funnel1"/>
    <dgm:cxn modelId="{C340543B-6A86-4EA3-9BDE-F8D2895A960C}" type="presParOf" srcId="{2CCF6249-60A5-4EC8-BFF9-B64250FC6B32}" destId="{7CE71FEA-6472-4F19-8213-F2F83589B4B3}" srcOrd="2" destOrd="0" presId="urn:microsoft.com/office/officeart/2005/8/layout/funnel1"/>
    <dgm:cxn modelId="{17CBD1B0-8A3E-44B4-A55A-CB2ABEE24149}" type="presParOf" srcId="{2CCF6249-60A5-4EC8-BFF9-B64250FC6B32}" destId="{CF17E31E-A45C-403E-83A1-4FD3F053E210}" srcOrd="3" destOrd="0" presId="urn:microsoft.com/office/officeart/2005/8/layout/funnel1"/>
    <dgm:cxn modelId="{A12B2857-FE44-41B5-BF2F-EB891F338D56}" type="presParOf" srcId="{2CCF6249-60A5-4EC8-BFF9-B64250FC6B32}" destId="{606BC73A-A097-4D07-ACD9-A0AF8EC7AC73}" srcOrd="4" destOrd="0" presId="urn:microsoft.com/office/officeart/2005/8/layout/funnel1"/>
    <dgm:cxn modelId="{1EBB95A6-38D2-430D-BF10-C940183B4B2C}" type="presParOf" srcId="{2CCF6249-60A5-4EC8-BFF9-B64250FC6B32}" destId="{5C025474-E90A-4EC7-8383-90C78635107C}" srcOrd="5" destOrd="0" presId="urn:microsoft.com/office/officeart/2005/8/layout/funnel1"/>
    <dgm:cxn modelId="{B62F41E0-ED2D-40B4-8663-DB4754307E06}" type="presParOf" srcId="{2CCF6249-60A5-4EC8-BFF9-B64250FC6B32}" destId="{0A32D44B-8ABC-422C-BFC4-8B8303BD9767}"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4904BAA-0EFD-49CA-AD40-AF7C5FD0BFE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497BBA06-BFAF-4D0F-B702-F1B49FDF0DD9}">
      <dgm:prSet phldrT="[Text]"/>
      <dgm:spPr/>
      <dgm:t>
        <a:bodyPr/>
        <a:lstStyle/>
        <a:p>
          <a:r>
            <a:rPr lang="en-GB"/>
            <a:t>In theory:</a:t>
          </a:r>
        </a:p>
      </dgm:t>
    </dgm:pt>
    <dgm:pt modelId="{76C87ACE-35CE-4A6A-AA5F-41C503174173}" type="parTrans" cxnId="{57154482-E52C-496A-8F0A-18707EE3681A}">
      <dgm:prSet/>
      <dgm:spPr/>
      <dgm:t>
        <a:bodyPr/>
        <a:lstStyle/>
        <a:p>
          <a:endParaRPr lang="en-GB"/>
        </a:p>
      </dgm:t>
    </dgm:pt>
    <dgm:pt modelId="{69B396C1-F4D0-43E3-B647-6935F8A5A416}" type="sibTrans" cxnId="{57154482-E52C-496A-8F0A-18707EE3681A}">
      <dgm:prSet/>
      <dgm:spPr/>
      <dgm:t>
        <a:bodyPr/>
        <a:lstStyle/>
        <a:p>
          <a:endParaRPr lang="en-GB"/>
        </a:p>
      </dgm:t>
    </dgm:pt>
    <dgm:pt modelId="{094FDB5D-9706-4738-9281-577277E9A9BF}">
      <dgm:prSet phldrT="[Text]"/>
      <dgm:spPr/>
      <dgm:t>
        <a:bodyPr/>
        <a:lstStyle/>
        <a:p>
          <a:r>
            <a:rPr lang="en-GB" dirty="0"/>
            <a:t>No evidence found so far – probably because of forced issuance of Russian passport</a:t>
          </a:r>
        </a:p>
      </dgm:t>
    </dgm:pt>
    <dgm:pt modelId="{0E374C3D-02BA-4FF8-91AF-9466124E0AE1}" type="parTrans" cxnId="{A4FDB1E5-2707-4DFC-9487-096064AF815B}">
      <dgm:prSet/>
      <dgm:spPr/>
      <dgm:t>
        <a:bodyPr/>
        <a:lstStyle/>
        <a:p>
          <a:endParaRPr lang="en-GB"/>
        </a:p>
      </dgm:t>
    </dgm:pt>
    <dgm:pt modelId="{25EEA9F8-E4E8-4447-8E52-97424342164A}" type="sibTrans" cxnId="{A4FDB1E5-2707-4DFC-9487-096064AF815B}">
      <dgm:prSet/>
      <dgm:spPr/>
      <dgm:t>
        <a:bodyPr/>
        <a:lstStyle/>
        <a:p>
          <a:endParaRPr lang="en-GB"/>
        </a:p>
      </dgm:t>
    </dgm:pt>
    <dgm:pt modelId="{F66F3EF3-862F-4BB6-A9BF-E0D429E81518}">
      <dgm:prSet/>
      <dgm:spPr/>
      <dgm:t>
        <a:bodyPr/>
        <a:lstStyle/>
        <a:p>
          <a:r>
            <a:rPr lang="en-GB" dirty="0"/>
            <a:t>Bribery to force conscription in occupied territories (a war crime) </a:t>
          </a:r>
        </a:p>
      </dgm:t>
    </dgm:pt>
    <dgm:pt modelId="{B1B3575F-DCBD-4CCB-893F-E3E6B6764F0B}" type="parTrans" cxnId="{1AFFD31C-B4EE-4A9C-82A2-D881BA63C155}">
      <dgm:prSet/>
      <dgm:spPr/>
      <dgm:t>
        <a:bodyPr/>
        <a:lstStyle/>
        <a:p>
          <a:endParaRPr lang="en-GB"/>
        </a:p>
      </dgm:t>
    </dgm:pt>
    <dgm:pt modelId="{90DBB610-EA92-41B1-8690-AAAC184B8C07}" type="sibTrans" cxnId="{1AFFD31C-B4EE-4A9C-82A2-D881BA63C155}">
      <dgm:prSet/>
      <dgm:spPr/>
      <dgm:t>
        <a:bodyPr/>
        <a:lstStyle/>
        <a:p>
          <a:endParaRPr lang="en-GB"/>
        </a:p>
      </dgm:t>
    </dgm:pt>
    <dgm:pt modelId="{C18C3BBE-8AB3-4BEE-8B3A-90D2862F13FE}">
      <dgm:prSet/>
      <dgm:spPr/>
      <dgm:t>
        <a:bodyPr/>
        <a:lstStyle/>
        <a:p>
          <a:r>
            <a:rPr lang="en-GB" dirty="0"/>
            <a:t>Bribery to confiscate property in occupied territories (if conditions are not fulfilled, a war crime)</a:t>
          </a:r>
        </a:p>
      </dgm:t>
    </dgm:pt>
    <dgm:pt modelId="{BC709ECB-8372-4132-83C1-32B7D6440D0B}" type="parTrans" cxnId="{48B8CE4D-4120-40AC-A289-997E6378F2BE}">
      <dgm:prSet/>
      <dgm:spPr/>
      <dgm:t>
        <a:bodyPr/>
        <a:lstStyle/>
        <a:p>
          <a:endParaRPr lang="en-GB"/>
        </a:p>
      </dgm:t>
    </dgm:pt>
    <dgm:pt modelId="{8C7D728C-0FB9-45D7-A119-54B41BE983C8}" type="sibTrans" cxnId="{48B8CE4D-4120-40AC-A289-997E6378F2BE}">
      <dgm:prSet/>
      <dgm:spPr/>
      <dgm:t>
        <a:bodyPr/>
        <a:lstStyle/>
        <a:p>
          <a:endParaRPr lang="en-GB"/>
        </a:p>
      </dgm:t>
    </dgm:pt>
    <dgm:pt modelId="{B0AA4E20-49C7-4FC0-AB68-DB9B4634E172}">
      <dgm:prSet/>
      <dgm:spPr/>
      <dgm:t>
        <a:bodyPr/>
        <a:lstStyle/>
        <a:p>
          <a:r>
            <a:rPr lang="en-GB" dirty="0"/>
            <a:t>Bribery to gain access to humanitarian aid (denial of which is a war crime)</a:t>
          </a:r>
        </a:p>
      </dgm:t>
    </dgm:pt>
    <dgm:pt modelId="{8AEA582D-03F9-4CBB-8D68-3706B0CE46F3}" type="parTrans" cxnId="{0E7B5422-EE44-4A93-84AB-C0E3D79EEF89}">
      <dgm:prSet/>
      <dgm:spPr/>
      <dgm:t>
        <a:bodyPr/>
        <a:lstStyle/>
        <a:p>
          <a:endParaRPr lang="en-GB"/>
        </a:p>
      </dgm:t>
    </dgm:pt>
    <dgm:pt modelId="{A58754AD-D18E-455F-B330-681FFABBA2C4}" type="sibTrans" cxnId="{0E7B5422-EE44-4A93-84AB-C0E3D79EEF89}">
      <dgm:prSet/>
      <dgm:spPr/>
      <dgm:t>
        <a:bodyPr/>
        <a:lstStyle/>
        <a:p>
          <a:endParaRPr lang="en-GB"/>
        </a:p>
      </dgm:t>
    </dgm:pt>
    <dgm:pt modelId="{52C38477-5205-45AD-837E-3EE0C4D1E68B}">
      <dgm:prSet/>
      <dgm:spPr/>
      <dgm:t>
        <a:bodyPr/>
        <a:lstStyle/>
        <a:p>
          <a:r>
            <a:rPr lang="en-GB" dirty="0"/>
            <a:t>Trade/trafficking in stolen goods (items from looting/pillage, cultural objects, etc)</a:t>
          </a:r>
        </a:p>
      </dgm:t>
    </dgm:pt>
    <dgm:pt modelId="{1C03856D-9A61-4531-AE83-0DD952AFF5A0}" type="parTrans" cxnId="{1936CB58-AF40-4EFA-A24B-A32108E8D232}">
      <dgm:prSet/>
      <dgm:spPr/>
      <dgm:t>
        <a:bodyPr/>
        <a:lstStyle/>
        <a:p>
          <a:endParaRPr lang="en-GB"/>
        </a:p>
      </dgm:t>
    </dgm:pt>
    <dgm:pt modelId="{7A6C6347-4C6C-4A24-8168-B77E5B00AE62}" type="sibTrans" cxnId="{1936CB58-AF40-4EFA-A24B-A32108E8D232}">
      <dgm:prSet/>
      <dgm:spPr/>
      <dgm:t>
        <a:bodyPr/>
        <a:lstStyle/>
        <a:p>
          <a:endParaRPr lang="en-GB"/>
        </a:p>
      </dgm:t>
    </dgm:pt>
    <dgm:pt modelId="{08DA0C09-5E96-4CA4-8076-AA0C1D25CB99}">
      <dgm:prSet/>
      <dgm:spPr/>
      <dgm:t>
        <a:bodyPr/>
        <a:lstStyle/>
        <a:p>
          <a:r>
            <a:rPr lang="en-GB"/>
            <a:t>In practice:</a:t>
          </a:r>
          <a:endParaRPr lang="en-GB" dirty="0"/>
        </a:p>
      </dgm:t>
    </dgm:pt>
    <dgm:pt modelId="{73C984C9-7F77-4195-9A4E-199813D9A76B}" type="parTrans" cxnId="{64F59A22-7E56-4BDC-A515-1DB37131523E}">
      <dgm:prSet/>
      <dgm:spPr/>
      <dgm:t>
        <a:bodyPr/>
        <a:lstStyle/>
        <a:p>
          <a:endParaRPr lang="en-GB"/>
        </a:p>
      </dgm:t>
    </dgm:pt>
    <dgm:pt modelId="{67837FA1-7E9C-4908-8285-E19C2520DCAE}" type="sibTrans" cxnId="{64F59A22-7E56-4BDC-A515-1DB37131523E}">
      <dgm:prSet/>
      <dgm:spPr/>
      <dgm:t>
        <a:bodyPr/>
        <a:lstStyle/>
        <a:p>
          <a:endParaRPr lang="en-GB"/>
        </a:p>
      </dgm:t>
    </dgm:pt>
    <dgm:pt modelId="{361A6BE5-EEA2-4AD4-A6F9-15E1DED36A06}">
      <dgm:prSet phldrT="[Text]"/>
      <dgm:spPr/>
      <dgm:t>
        <a:bodyPr/>
        <a:lstStyle/>
        <a:p>
          <a:r>
            <a:rPr lang="en-GB" dirty="0"/>
            <a:t>Conscription of “Russian” nationals</a:t>
          </a:r>
        </a:p>
      </dgm:t>
    </dgm:pt>
    <dgm:pt modelId="{AFAD1FD1-1189-4F2F-A8E5-44FC812A2158}" type="parTrans" cxnId="{064C273D-C6BF-4BBC-958B-BEBD13A9E258}">
      <dgm:prSet/>
      <dgm:spPr/>
    </dgm:pt>
    <dgm:pt modelId="{AFC37A2C-8A77-460D-921E-41B4B7DCC020}" type="sibTrans" cxnId="{064C273D-C6BF-4BBC-958B-BEBD13A9E258}">
      <dgm:prSet/>
      <dgm:spPr/>
    </dgm:pt>
    <dgm:pt modelId="{4C14348F-BAAC-4774-A5F3-21FA736F7295}">
      <dgm:prSet phldrT="[Text]"/>
      <dgm:spPr/>
      <dgm:t>
        <a:bodyPr/>
        <a:lstStyle/>
        <a:p>
          <a:r>
            <a:rPr lang="en-GB" dirty="0"/>
            <a:t>Confiscation of property because of lack of Russian passport</a:t>
          </a:r>
        </a:p>
      </dgm:t>
    </dgm:pt>
    <dgm:pt modelId="{4D209DB6-19A9-4C9E-A49D-0228749353A7}" type="parTrans" cxnId="{8917627D-9661-4FEE-A248-0B0E9126DAE7}">
      <dgm:prSet/>
      <dgm:spPr/>
    </dgm:pt>
    <dgm:pt modelId="{FA2A5C19-0E4E-4F6B-B087-362F9D9451DA}" type="sibTrans" cxnId="{8917627D-9661-4FEE-A248-0B0E9126DAE7}">
      <dgm:prSet/>
      <dgm:spPr/>
    </dgm:pt>
    <dgm:pt modelId="{86D247BC-B903-496A-B6E6-2E825366D34D}">
      <dgm:prSet phldrT="[Text]"/>
      <dgm:spPr/>
      <dgm:t>
        <a:bodyPr/>
        <a:lstStyle/>
        <a:p>
          <a:r>
            <a:rPr lang="en-GB" dirty="0"/>
            <a:t>Denial of access to aid because of lack of Russian passport</a:t>
          </a:r>
        </a:p>
      </dgm:t>
    </dgm:pt>
    <dgm:pt modelId="{E419DE1B-DE04-48FC-A78B-C573A383A4E0}" type="parTrans" cxnId="{EEADFEF8-4A29-4653-8FF8-5C7C60285552}">
      <dgm:prSet/>
      <dgm:spPr/>
    </dgm:pt>
    <dgm:pt modelId="{78BF609C-6A76-48C6-9EAD-6823E23995FA}" type="sibTrans" cxnId="{EEADFEF8-4A29-4653-8FF8-5C7C60285552}">
      <dgm:prSet/>
      <dgm:spPr/>
    </dgm:pt>
    <dgm:pt modelId="{DA20F657-EAC7-4316-8DF8-5A4A71846E9B}">
      <dgm:prSet phldrT="[Text]"/>
      <dgm:spPr/>
      <dgm:t>
        <a:bodyPr/>
        <a:lstStyle/>
        <a:p>
          <a:r>
            <a:rPr lang="en-GB" dirty="0"/>
            <a:t>Trade by Russia in stolen grains from occupied territories to Turkey and Syria; selling of stolen goods by Russian soldiers in Belarus, looting of cultural heritage in museums</a:t>
          </a:r>
        </a:p>
      </dgm:t>
    </dgm:pt>
    <dgm:pt modelId="{460C0467-0441-45EE-A4B7-364439E674EE}" type="parTrans" cxnId="{16689268-4017-4D88-8ED3-7CBDAC684B7F}">
      <dgm:prSet/>
      <dgm:spPr/>
    </dgm:pt>
    <dgm:pt modelId="{BF1C2150-6421-4F66-9968-1DE8EA01FCDB}" type="sibTrans" cxnId="{16689268-4017-4D88-8ED3-7CBDAC684B7F}">
      <dgm:prSet/>
      <dgm:spPr/>
    </dgm:pt>
    <dgm:pt modelId="{CD843F90-6AA3-4CE4-9D60-7E61CCDC8BAA}" type="pres">
      <dgm:prSet presAssocID="{74904BAA-0EFD-49CA-AD40-AF7C5FD0BFE1}" presName="linear" presStyleCnt="0">
        <dgm:presLayoutVars>
          <dgm:animLvl val="lvl"/>
          <dgm:resizeHandles val="exact"/>
        </dgm:presLayoutVars>
      </dgm:prSet>
      <dgm:spPr/>
    </dgm:pt>
    <dgm:pt modelId="{73EC822D-3FEE-495E-85AE-1BE1D52821FD}" type="pres">
      <dgm:prSet presAssocID="{497BBA06-BFAF-4D0F-B702-F1B49FDF0DD9}" presName="parentText" presStyleLbl="node1" presStyleIdx="0" presStyleCnt="2">
        <dgm:presLayoutVars>
          <dgm:chMax val="0"/>
          <dgm:bulletEnabled val="1"/>
        </dgm:presLayoutVars>
      </dgm:prSet>
      <dgm:spPr/>
    </dgm:pt>
    <dgm:pt modelId="{4628097E-55FF-4A8C-9FAA-47E354BF3C21}" type="pres">
      <dgm:prSet presAssocID="{497BBA06-BFAF-4D0F-B702-F1B49FDF0DD9}" presName="childText" presStyleLbl="revTx" presStyleIdx="0" presStyleCnt="2">
        <dgm:presLayoutVars>
          <dgm:bulletEnabled val="1"/>
        </dgm:presLayoutVars>
      </dgm:prSet>
      <dgm:spPr/>
    </dgm:pt>
    <dgm:pt modelId="{7690E4D1-B482-45F2-BA99-10AFF6459F27}" type="pres">
      <dgm:prSet presAssocID="{08DA0C09-5E96-4CA4-8076-AA0C1D25CB99}" presName="parentText" presStyleLbl="node1" presStyleIdx="1" presStyleCnt="2">
        <dgm:presLayoutVars>
          <dgm:chMax val="0"/>
          <dgm:bulletEnabled val="1"/>
        </dgm:presLayoutVars>
      </dgm:prSet>
      <dgm:spPr/>
    </dgm:pt>
    <dgm:pt modelId="{F7AAE841-7352-43E1-BFDD-2923045A1A4C}" type="pres">
      <dgm:prSet presAssocID="{08DA0C09-5E96-4CA4-8076-AA0C1D25CB99}" presName="childText" presStyleLbl="revTx" presStyleIdx="1" presStyleCnt="2">
        <dgm:presLayoutVars>
          <dgm:bulletEnabled val="1"/>
        </dgm:presLayoutVars>
      </dgm:prSet>
      <dgm:spPr/>
    </dgm:pt>
  </dgm:ptLst>
  <dgm:cxnLst>
    <dgm:cxn modelId="{1AFFD31C-B4EE-4A9C-82A2-D881BA63C155}" srcId="{497BBA06-BFAF-4D0F-B702-F1B49FDF0DD9}" destId="{F66F3EF3-862F-4BB6-A9BF-E0D429E81518}" srcOrd="0" destOrd="0" parTransId="{B1B3575F-DCBD-4CCB-893F-E3E6B6764F0B}" sibTransId="{90DBB610-EA92-41B1-8690-AAAC184B8C07}"/>
    <dgm:cxn modelId="{0E7B5422-EE44-4A93-84AB-C0E3D79EEF89}" srcId="{497BBA06-BFAF-4D0F-B702-F1B49FDF0DD9}" destId="{B0AA4E20-49C7-4FC0-AB68-DB9B4634E172}" srcOrd="2" destOrd="0" parTransId="{8AEA582D-03F9-4CBB-8D68-3706B0CE46F3}" sibTransId="{A58754AD-D18E-455F-B330-681FFABBA2C4}"/>
    <dgm:cxn modelId="{64F59A22-7E56-4BDC-A515-1DB37131523E}" srcId="{74904BAA-0EFD-49CA-AD40-AF7C5FD0BFE1}" destId="{08DA0C09-5E96-4CA4-8076-AA0C1D25CB99}" srcOrd="1" destOrd="0" parTransId="{73C984C9-7F77-4195-9A4E-199813D9A76B}" sibTransId="{67837FA1-7E9C-4908-8285-E19C2520DCAE}"/>
    <dgm:cxn modelId="{064C273D-C6BF-4BBC-958B-BEBD13A9E258}" srcId="{094FDB5D-9706-4738-9281-577277E9A9BF}" destId="{361A6BE5-EEA2-4AD4-A6F9-15E1DED36A06}" srcOrd="0" destOrd="0" parTransId="{AFAD1FD1-1189-4F2F-A8E5-44FC812A2158}" sibTransId="{AFC37A2C-8A77-460D-921E-41B4B7DCC020}"/>
    <dgm:cxn modelId="{320CFF3D-637E-4921-B64E-85FC58910CD6}" type="presOf" srcId="{F66F3EF3-862F-4BB6-A9BF-E0D429E81518}" destId="{4628097E-55FF-4A8C-9FAA-47E354BF3C21}" srcOrd="0" destOrd="0" presId="urn:microsoft.com/office/officeart/2005/8/layout/vList2"/>
    <dgm:cxn modelId="{DDB2C160-DEBF-4A1E-9B07-7EBB9AFE319C}" type="presOf" srcId="{094FDB5D-9706-4738-9281-577277E9A9BF}" destId="{F7AAE841-7352-43E1-BFDD-2923045A1A4C}" srcOrd="0" destOrd="0" presId="urn:microsoft.com/office/officeart/2005/8/layout/vList2"/>
    <dgm:cxn modelId="{E6C74142-AB67-45A2-A824-5F1646A7F623}" type="presOf" srcId="{08DA0C09-5E96-4CA4-8076-AA0C1D25CB99}" destId="{7690E4D1-B482-45F2-BA99-10AFF6459F27}" srcOrd="0" destOrd="0" presId="urn:microsoft.com/office/officeart/2005/8/layout/vList2"/>
    <dgm:cxn modelId="{2C79C446-36D8-45C2-8041-7661EE7FA650}" type="presOf" srcId="{361A6BE5-EEA2-4AD4-A6F9-15E1DED36A06}" destId="{F7AAE841-7352-43E1-BFDD-2923045A1A4C}" srcOrd="0" destOrd="1" presId="urn:microsoft.com/office/officeart/2005/8/layout/vList2"/>
    <dgm:cxn modelId="{16689268-4017-4D88-8ED3-7CBDAC684B7F}" srcId="{08DA0C09-5E96-4CA4-8076-AA0C1D25CB99}" destId="{DA20F657-EAC7-4316-8DF8-5A4A71846E9B}" srcOrd="1" destOrd="0" parTransId="{460C0467-0441-45EE-A4B7-364439E674EE}" sibTransId="{BF1C2150-6421-4F66-9968-1DE8EA01FCDB}"/>
    <dgm:cxn modelId="{48B8CE4D-4120-40AC-A289-997E6378F2BE}" srcId="{497BBA06-BFAF-4D0F-B702-F1B49FDF0DD9}" destId="{C18C3BBE-8AB3-4BEE-8B3A-90D2862F13FE}" srcOrd="1" destOrd="0" parTransId="{BC709ECB-8372-4132-83C1-32B7D6440D0B}" sibTransId="{8C7D728C-0FB9-45D7-A119-54B41BE983C8}"/>
    <dgm:cxn modelId="{9CA18474-57AB-40A2-8375-C59C12B6605B}" type="presOf" srcId="{86D247BC-B903-496A-B6E6-2E825366D34D}" destId="{F7AAE841-7352-43E1-BFDD-2923045A1A4C}" srcOrd="0" destOrd="3" presId="urn:microsoft.com/office/officeart/2005/8/layout/vList2"/>
    <dgm:cxn modelId="{6B944378-044D-4047-B847-B61B29762183}" type="presOf" srcId="{74904BAA-0EFD-49CA-AD40-AF7C5FD0BFE1}" destId="{CD843F90-6AA3-4CE4-9D60-7E61CCDC8BAA}" srcOrd="0" destOrd="0" presId="urn:microsoft.com/office/officeart/2005/8/layout/vList2"/>
    <dgm:cxn modelId="{1936CB58-AF40-4EFA-A24B-A32108E8D232}" srcId="{497BBA06-BFAF-4D0F-B702-F1B49FDF0DD9}" destId="{52C38477-5205-45AD-837E-3EE0C4D1E68B}" srcOrd="3" destOrd="0" parTransId="{1C03856D-9A61-4531-AE83-0DD952AFF5A0}" sibTransId="{7A6C6347-4C6C-4A24-8168-B77E5B00AE62}"/>
    <dgm:cxn modelId="{8917627D-9661-4FEE-A248-0B0E9126DAE7}" srcId="{094FDB5D-9706-4738-9281-577277E9A9BF}" destId="{4C14348F-BAAC-4774-A5F3-21FA736F7295}" srcOrd="1" destOrd="0" parTransId="{4D209DB6-19A9-4C9E-A49D-0228749353A7}" sibTransId="{FA2A5C19-0E4E-4F6B-B087-362F9D9451DA}"/>
    <dgm:cxn modelId="{57154482-E52C-496A-8F0A-18707EE3681A}" srcId="{74904BAA-0EFD-49CA-AD40-AF7C5FD0BFE1}" destId="{497BBA06-BFAF-4D0F-B702-F1B49FDF0DD9}" srcOrd="0" destOrd="0" parTransId="{76C87ACE-35CE-4A6A-AA5F-41C503174173}" sibTransId="{69B396C1-F4D0-43E3-B647-6935F8A5A416}"/>
    <dgm:cxn modelId="{33729791-78E4-4B8E-952E-60452C30681C}" type="presOf" srcId="{B0AA4E20-49C7-4FC0-AB68-DB9B4634E172}" destId="{4628097E-55FF-4A8C-9FAA-47E354BF3C21}" srcOrd="0" destOrd="2" presId="urn:microsoft.com/office/officeart/2005/8/layout/vList2"/>
    <dgm:cxn modelId="{7A879DA0-133B-4ACA-9932-B59C36295D9E}" type="presOf" srcId="{52C38477-5205-45AD-837E-3EE0C4D1E68B}" destId="{4628097E-55FF-4A8C-9FAA-47E354BF3C21}" srcOrd="0" destOrd="3" presId="urn:microsoft.com/office/officeart/2005/8/layout/vList2"/>
    <dgm:cxn modelId="{874AD7AD-5689-4425-80EE-9A4953D3EBE6}" type="presOf" srcId="{C18C3BBE-8AB3-4BEE-8B3A-90D2862F13FE}" destId="{4628097E-55FF-4A8C-9FAA-47E354BF3C21}" srcOrd="0" destOrd="1" presId="urn:microsoft.com/office/officeart/2005/8/layout/vList2"/>
    <dgm:cxn modelId="{2D167EDE-0760-4220-A771-B3C20D087C25}" type="presOf" srcId="{4C14348F-BAAC-4774-A5F3-21FA736F7295}" destId="{F7AAE841-7352-43E1-BFDD-2923045A1A4C}" srcOrd="0" destOrd="2" presId="urn:microsoft.com/office/officeart/2005/8/layout/vList2"/>
    <dgm:cxn modelId="{A4FDB1E5-2707-4DFC-9487-096064AF815B}" srcId="{08DA0C09-5E96-4CA4-8076-AA0C1D25CB99}" destId="{094FDB5D-9706-4738-9281-577277E9A9BF}" srcOrd="0" destOrd="0" parTransId="{0E374C3D-02BA-4FF8-91AF-9466124E0AE1}" sibTransId="{25EEA9F8-E4E8-4447-8E52-97424342164A}"/>
    <dgm:cxn modelId="{6533FAF5-5768-4648-B6B8-9F8B7A210612}" type="presOf" srcId="{DA20F657-EAC7-4316-8DF8-5A4A71846E9B}" destId="{F7AAE841-7352-43E1-BFDD-2923045A1A4C}" srcOrd="0" destOrd="4" presId="urn:microsoft.com/office/officeart/2005/8/layout/vList2"/>
    <dgm:cxn modelId="{7CB1D4F8-C971-4CB1-A3F6-D3D3A4CDF6F8}" type="presOf" srcId="{497BBA06-BFAF-4D0F-B702-F1B49FDF0DD9}" destId="{73EC822D-3FEE-495E-85AE-1BE1D52821FD}" srcOrd="0" destOrd="0" presId="urn:microsoft.com/office/officeart/2005/8/layout/vList2"/>
    <dgm:cxn modelId="{EEADFEF8-4A29-4653-8FF8-5C7C60285552}" srcId="{094FDB5D-9706-4738-9281-577277E9A9BF}" destId="{86D247BC-B903-496A-B6E6-2E825366D34D}" srcOrd="2" destOrd="0" parTransId="{E419DE1B-DE04-48FC-A78B-C573A383A4E0}" sibTransId="{78BF609C-6A76-48C6-9EAD-6823E23995FA}"/>
    <dgm:cxn modelId="{B4D38724-776E-431C-A4C4-0D642A84C147}" type="presParOf" srcId="{CD843F90-6AA3-4CE4-9D60-7E61CCDC8BAA}" destId="{73EC822D-3FEE-495E-85AE-1BE1D52821FD}" srcOrd="0" destOrd="0" presId="urn:microsoft.com/office/officeart/2005/8/layout/vList2"/>
    <dgm:cxn modelId="{47DF5F44-CC67-4E2F-A9A9-25EE2BFD2453}" type="presParOf" srcId="{CD843F90-6AA3-4CE4-9D60-7E61CCDC8BAA}" destId="{4628097E-55FF-4A8C-9FAA-47E354BF3C21}" srcOrd="1" destOrd="0" presId="urn:microsoft.com/office/officeart/2005/8/layout/vList2"/>
    <dgm:cxn modelId="{4BA65016-52BF-4BA9-BCAF-0208FB12559C}" type="presParOf" srcId="{CD843F90-6AA3-4CE4-9D60-7E61CCDC8BAA}" destId="{7690E4D1-B482-45F2-BA99-10AFF6459F27}" srcOrd="2" destOrd="0" presId="urn:microsoft.com/office/officeart/2005/8/layout/vList2"/>
    <dgm:cxn modelId="{D80BA484-9948-42E7-9546-D2CB89BC6EBB}" type="presParOf" srcId="{CD843F90-6AA3-4CE4-9D60-7E61CCDC8BAA}" destId="{F7AAE841-7352-43E1-BFDD-2923045A1A4C}"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05D4B1-5EDF-4FCD-A7E7-937FB9CF401C}">
      <dsp:nvSpPr>
        <dsp:cNvPr id="0" name=""/>
        <dsp:cNvSpPr/>
      </dsp:nvSpPr>
      <dsp:spPr>
        <a:xfrm>
          <a:off x="25567" y="547"/>
          <a:ext cx="2026106" cy="1215663"/>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Fraud</a:t>
          </a:r>
        </a:p>
      </dsp:txBody>
      <dsp:txXfrm>
        <a:off x="25567" y="547"/>
        <a:ext cx="2026106" cy="1215663"/>
      </dsp:txXfrm>
    </dsp:sp>
    <dsp:sp modelId="{1A90F85B-F91C-4C00-957B-052C4F28FFA8}">
      <dsp:nvSpPr>
        <dsp:cNvPr id="0" name=""/>
        <dsp:cNvSpPr/>
      </dsp:nvSpPr>
      <dsp:spPr>
        <a:xfrm>
          <a:off x="2254283" y="547"/>
          <a:ext cx="2026106" cy="1215663"/>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Bribery and corruption</a:t>
          </a:r>
        </a:p>
      </dsp:txBody>
      <dsp:txXfrm>
        <a:off x="2254283" y="547"/>
        <a:ext cx="2026106" cy="1215663"/>
      </dsp:txXfrm>
    </dsp:sp>
    <dsp:sp modelId="{57B1026D-A9B1-4BC9-AA11-ADB6C4DA56A3}">
      <dsp:nvSpPr>
        <dsp:cNvPr id="0" name=""/>
        <dsp:cNvSpPr/>
      </dsp:nvSpPr>
      <dsp:spPr>
        <a:xfrm>
          <a:off x="4483000" y="547"/>
          <a:ext cx="2026106" cy="1215663"/>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Cartel and antitrust offences</a:t>
          </a:r>
        </a:p>
      </dsp:txBody>
      <dsp:txXfrm>
        <a:off x="4483000" y="547"/>
        <a:ext cx="2026106" cy="1215663"/>
      </dsp:txXfrm>
    </dsp:sp>
    <dsp:sp modelId="{08529102-0791-4203-8F39-100DD647B1D4}">
      <dsp:nvSpPr>
        <dsp:cNvPr id="0" name=""/>
        <dsp:cNvSpPr/>
      </dsp:nvSpPr>
      <dsp:spPr>
        <a:xfrm>
          <a:off x="6711717" y="547"/>
          <a:ext cx="2026106" cy="1215663"/>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Economic cybercrime</a:t>
          </a:r>
        </a:p>
      </dsp:txBody>
      <dsp:txXfrm>
        <a:off x="6711717" y="547"/>
        <a:ext cx="2026106" cy="1215663"/>
      </dsp:txXfrm>
    </dsp:sp>
    <dsp:sp modelId="{9CF53E27-3E9A-4AEC-818C-9918ECC45B5A}">
      <dsp:nvSpPr>
        <dsp:cNvPr id="0" name=""/>
        <dsp:cNvSpPr/>
      </dsp:nvSpPr>
      <dsp:spPr>
        <a:xfrm>
          <a:off x="1139925" y="1418821"/>
          <a:ext cx="2026106" cy="1215663"/>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IP crime and illicit trade</a:t>
          </a:r>
        </a:p>
      </dsp:txBody>
      <dsp:txXfrm>
        <a:off x="1139925" y="1418821"/>
        <a:ext cx="2026106" cy="1215663"/>
      </dsp:txXfrm>
    </dsp:sp>
    <dsp:sp modelId="{08E6E651-39FC-404D-9E93-78B9825647A7}">
      <dsp:nvSpPr>
        <dsp:cNvPr id="0" name=""/>
        <dsp:cNvSpPr/>
      </dsp:nvSpPr>
      <dsp:spPr>
        <a:xfrm>
          <a:off x="3368642" y="1418821"/>
          <a:ext cx="2026106" cy="1215663"/>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Industrial and economic espionage</a:t>
          </a:r>
        </a:p>
      </dsp:txBody>
      <dsp:txXfrm>
        <a:off x="3368642" y="1418821"/>
        <a:ext cx="2026106" cy="1215663"/>
      </dsp:txXfrm>
    </dsp:sp>
    <dsp:sp modelId="{2B65A432-716C-400C-AF45-4A1CEA273D2A}">
      <dsp:nvSpPr>
        <dsp:cNvPr id="0" name=""/>
        <dsp:cNvSpPr/>
      </dsp:nvSpPr>
      <dsp:spPr>
        <a:xfrm>
          <a:off x="5597359" y="1418821"/>
          <a:ext cx="2026106" cy="1215663"/>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Money laundering</a:t>
          </a:r>
        </a:p>
      </dsp:txBody>
      <dsp:txXfrm>
        <a:off x="5597359" y="1418821"/>
        <a:ext cx="2026106" cy="12156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999F20-4205-4BB1-82FA-5031F60C8D0C}">
      <dsp:nvSpPr>
        <dsp:cNvPr id="0" name=""/>
        <dsp:cNvSpPr/>
      </dsp:nvSpPr>
      <dsp:spPr>
        <a:xfrm>
          <a:off x="3498227" y="176773"/>
          <a:ext cx="3508266" cy="1218374"/>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1C01C0A-C1C2-4B01-B346-9162C94EB5D8}">
      <dsp:nvSpPr>
        <dsp:cNvPr id="0" name=""/>
        <dsp:cNvSpPr/>
      </dsp:nvSpPr>
      <dsp:spPr>
        <a:xfrm>
          <a:off x="4917851" y="3160159"/>
          <a:ext cx="679896" cy="435133"/>
        </a:xfrm>
        <a:prstGeom prst="downArrow">
          <a:avLst/>
        </a:prstGeom>
        <a:solidFill>
          <a:schemeClr val="accent1">
            <a:tint val="6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CE71FEA-6472-4F19-8213-F2F83589B4B3}">
      <dsp:nvSpPr>
        <dsp:cNvPr id="0" name=""/>
        <dsp:cNvSpPr/>
      </dsp:nvSpPr>
      <dsp:spPr>
        <a:xfrm>
          <a:off x="3626048" y="3508266"/>
          <a:ext cx="3263503" cy="815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GB" sz="2300" kern="1200" dirty="0"/>
            <a:t>Enablers of war crimes</a:t>
          </a:r>
        </a:p>
      </dsp:txBody>
      <dsp:txXfrm>
        <a:off x="3626048" y="3508266"/>
        <a:ext cx="3263503" cy="815875"/>
      </dsp:txXfrm>
    </dsp:sp>
    <dsp:sp modelId="{CF17E31E-A45C-403E-83A1-4FD3F053E210}">
      <dsp:nvSpPr>
        <dsp:cNvPr id="0" name=""/>
        <dsp:cNvSpPr/>
      </dsp:nvSpPr>
      <dsp:spPr>
        <a:xfrm>
          <a:off x="4773713" y="1489245"/>
          <a:ext cx="1223813" cy="122381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sz="1300" kern="1200" dirty="0"/>
            <a:t>Individuals</a:t>
          </a:r>
        </a:p>
      </dsp:txBody>
      <dsp:txXfrm>
        <a:off x="4952936" y="1668468"/>
        <a:ext cx="865367" cy="865367"/>
      </dsp:txXfrm>
    </dsp:sp>
    <dsp:sp modelId="{606BC73A-A097-4D07-ACD9-A0AF8EC7AC73}">
      <dsp:nvSpPr>
        <dsp:cNvPr id="0" name=""/>
        <dsp:cNvSpPr/>
      </dsp:nvSpPr>
      <dsp:spPr>
        <a:xfrm>
          <a:off x="3898006" y="571113"/>
          <a:ext cx="1223813" cy="122381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sz="1300" kern="1200" dirty="0"/>
            <a:t>lawful and unlawful businesses </a:t>
          </a:r>
        </a:p>
      </dsp:txBody>
      <dsp:txXfrm>
        <a:off x="4077229" y="750336"/>
        <a:ext cx="865367" cy="865367"/>
      </dsp:txXfrm>
    </dsp:sp>
    <dsp:sp modelId="{5C025474-E90A-4EC7-8383-90C78635107C}">
      <dsp:nvSpPr>
        <dsp:cNvPr id="0" name=""/>
        <dsp:cNvSpPr/>
      </dsp:nvSpPr>
      <dsp:spPr>
        <a:xfrm>
          <a:off x="5149016" y="275222"/>
          <a:ext cx="1223813" cy="122381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sz="1300" kern="1200" dirty="0"/>
            <a:t>States</a:t>
          </a:r>
        </a:p>
      </dsp:txBody>
      <dsp:txXfrm>
        <a:off x="5328239" y="454445"/>
        <a:ext cx="865367" cy="865367"/>
      </dsp:txXfrm>
    </dsp:sp>
    <dsp:sp modelId="{0A32D44B-8ABC-422C-BFC4-8B8303BD9767}">
      <dsp:nvSpPr>
        <dsp:cNvPr id="0" name=""/>
        <dsp:cNvSpPr/>
      </dsp:nvSpPr>
      <dsp:spPr>
        <a:xfrm>
          <a:off x="3354089" y="27195"/>
          <a:ext cx="3807420" cy="3045936"/>
        </a:xfrm>
        <a:prstGeom prst="funnel">
          <a:avLst/>
        </a:prstGeom>
        <a:solidFill>
          <a:schemeClr val="lt1">
            <a:alpha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EC822D-3FEE-495E-85AE-1BE1D52821FD}">
      <dsp:nvSpPr>
        <dsp:cNvPr id="0" name=""/>
        <dsp:cNvSpPr/>
      </dsp:nvSpPr>
      <dsp:spPr>
        <a:xfrm>
          <a:off x="0" y="87038"/>
          <a:ext cx="10515600" cy="56511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a:t>In theory:</a:t>
          </a:r>
        </a:p>
      </dsp:txBody>
      <dsp:txXfrm>
        <a:off x="27586" y="114624"/>
        <a:ext cx="10460428" cy="509938"/>
      </dsp:txXfrm>
    </dsp:sp>
    <dsp:sp modelId="{4628097E-55FF-4A8C-9FAA-47E354BF3C21}">
      <dsp:nvSpPr>
        <dsp:cNvPr id="0" name=""/>
        <dsp:cNvSpPr/>
      </dsp:nvSpPr>
      <dsp:spPr>
        <a:xfrm>
          <a:off x="0" y="652148"/>
          <a:ext cx="10515600" cy="1237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GB" sz="1800" kern="1200" dirty="0"/>
            <a:t>Bribery to force conscription in occupied territories (a war crime) </a:t>
          </a:r>
        </a:p>
        <a:p>
          <a:pPr marL="171450" lvl="1" indent="-171450" algn="l" defTabSz="800100">
            <a:lnSpc>
              <a:spcPct val="90000"/>
            </a:lnSpc>
            <a:spcBef>
              <a:spcPct val="0"/>
            </a:spcBef>
            <a:spcAft>
              <a:spcPct val="20000"/>
            </a:spcAft>
            <a:buChar char="•"/>
          </a:pPr>
          <a:r>
            <a:rPr lang="en-GB" sz="1800" kern="1200" dirty="0"/>
            <a:t>Bribery to confiscate property in occupied territories (if conditions are not fulfilled, a war crime)</a:t>
          </a:r>
        </a:p>
        <a:p>
          <a:pPr marL="171450" lvl="1" indent="-171450" algn="l" defTabSz="800100">
            <a:lnSpc>
              <a:spcPct val="90000"/>
            </a:lnSpc>
            <a:spcBef>
              <a:spcPct val="0"/>
            </a:spcBef>
            <a:spcAft>
              <a:spcPct val="20000"/>
            </a:spcAft>
            <a:buChar char="•"/>
          </a:pPr>
          <a:r>
            <a:rPr lang="en-GB" sz="1800" kern="1200" dirty="0"/>
            <a:t>Bribery to gain access to humanitarian aid (denial of which is a war crime)</a:t>
          </a:r>
        </a:p>
        <a:p>
          <a:pPr marL="171450" lvl="1" indent="-171450" algn="l" defTabSz="800100">
            <a:lnSpc>
              <a:spcPct val="90000"/>
            </a:lnSpc>
            <a:spcBef>
              <a:spcPct val="0"/>
            </a:spcBef>
            <a:spcAft>
              <a:spcPct val="20000"/>
            </a:spcAft>
            <a:buChar char="•"/>
          </a:pPr>
          <a:r>
            <a:rPr lang="en-GB" sz="1800" kern="1200" dirty="0"/>
            <a:t>Trade/trafficking in stolen goods (items from looting/pillage, cultural objects, etc)</a:t>
          </a:r>
        </a:p>
      </dsp:txBody>
      <dsp:txXfrm>
        <a:off x="0" y="652148"/>
        <a:ext cx="10515600" cy="1237860"/>
      </dsp:txXfrm>
    </dsp:sp>
    <dsp:sp modelId="{7690E4D1-B482-45F2-BA99-10AFF6459F27}">
      <dsp:nvSpPr>
        <dsp:cNvPr id="0" name=""/>
        <dsp:cNvSpPr/>
      </dsp:nvSpPr>
      <dsp:spPr>
        <a:xfrm>
          <a:off x="0" y="1890008"/>
          <a:ext cx="10515600" cy="56511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a:t>In practice:</a:t>
          </a:r>
          <a:endParaRPr lang="en-GB" sz="2300" kern="1200" dirty="0"/>
        </a:p>
      </dsp:txBody>
      <dsp:txXfrm>
        <a:off x="27586" y="1917594"/>
        <a:ext cx="10460428" cy="509938"/>
      </dsp:txXfrm>
    </dsp:sp>
    <dsp:sp modelId="{F7AAE841-7352-43E1-BFDD-2923045A1A4C}">
      <dsp:nvSpPr>
        <dsp:cNvPr id="0" name=""/>
        <dsp:cNvSpPr/>
      </dsp:nvSpPr>
      <dsp:spPr>
        <a:xfrm>
          <a:off x="0" y="2455119"/>
          <a:ext cx="10515600" cy="18091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GB" sz="1800" kern="1200" dirty="0"/>
            <a:t>No evidence found so far – probably because of forced issuance of Russian passport</a:t>
          </a:r>
        </a:p>
        <a:p>
          <a:pPr marL="342900" lvl="2" indent="-171450" algn="l" defTabSz="800100">
            <a:lnSpc>
              <a:spcPct val="90000"/>
            </a:lnSpc>
            <a:spcBef>
              <a:spcPct val="0"/>
            </a:spcBef>
            <a:spcAft>
              <a:spcPct val="20000"/>
            </a:spcAft>
            <a:buChar char="•"/>
          </a:pPr>
          <a:r>
            <a:rPr lang="en-GB" sz="1800" kern="1200" dirty="0"/>
            <a:t>Conscription of “Russian” nationals</a:t>
          </a:r>
        </a:p>
        <a:p>
          <a:pPr marL="342900" lvl="2" indent="-171450" algn="l" defTabSz="800100">
            <a:lnSpc>
              <a:spcPct val="90000"/>
            </a:lnSpc>
            <a:spcBef>
              <a:spcPct val="0"/>
            </a:spcBef>
            <a:spcAft>
              <a:spcPct val="20000"/>
            </a:spcAft>
            <a:buChar char="•"/>
          </a:pPr>
          <a:r>
            <a:rPr lang="en-GB" sz="1800" kern="1200" dirty="0"/>
            <a:t>Confiscation of property because of lack of Russian passport</a:t>
          </a:r>
        </a:p>
        <a:p>
          <a:pPr marL="342900" lvl="2" indent="-171450" algn="l" defTabSz="800100">
            <a:lnSpc>
              <a:spcPct val="90000"/>
            </a:lnSpc>
            <a:spcBef>
              <a:spcPct val="0"/>
            </a:spcBef>
            <a:spcAft>
              <a:spcPct val="20000"/>
            </a:spcAft>
            <a:buChar char="•"/>
          </a:pPr>
          <a:r>
            <a:rPr lang="en-GB" sz="1800" kern="1200" dirty="0"/>
            <a:t>Denial of access to aid because of lack of Russian passport</a:t>
          </a:r>
        </a:p>
        <a:p>
          <a:pPr marL="171450" lvl="1" indent="-171450" algn="l" defTabSz="800100">
            <a:lnSpc>
              <a:spcPct val="90000"/>
            </a:lnSpc>
            <a:spcBef>
              <a:spcPct val="0"/>
            </a:spcBef>
            <a:spcAft>
              <a:spcPct val="20000"/>
            </a:spcAft>
            <a:buChar char="•"/>
          </a:pPr>
          <a:r>
            <a:rPr lang="en-GB" sz="1800" kern="1200" dirty="0"/>
            <a:t>Trade by Russia in stolen grains from occupied territories to Turkey and Syria; selling of stolen goods by Russian soldiers in Belarus, looting of cultural heritage in museums</a:t>
          </a:r>
        </a:p>
      </dsp:txBody>
      <dsp:txXfrm>
        <a:off x="0" y="2455119"/>
        <a:ext cx="10515600" cy="180918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DD394E-9AB4-41C1-80F2-146E73A3CE82}" type="datetimeFigureOut">
              <a:rPr lang="en-GB" smtClean="0"/>
              <a:t>12/04/2024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A6188A-1B4D-499D-A6E2-E7504D008010}" type="slidenum">
              <a:rPr lang="en-GB" smtClean="0"/>
              <a:t>‹#›</a:t>
            </a:fld>
            <a:endParaRPr lang="en-GB"/>
          </a:p>
        </p:txBody>
      </p:sp>
    </p:spTree>
    <p:extLst>
      <p:ext uri="{BB962C8B-B14F-4D97-AF65-F5344CB8AC3E}">
        <p14:creationId xmlns:p14="http://schemas.microsoft.com/office/powerpoint/2010/main" val="2581333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4B29A-DD05-FA86-8909-8705C8541A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F3E2BEF-B514-6EFA-65B9-8B5C8E17D6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0629CFE-95FD-A4A4-B0FF-AD5DDEF945A8}"/>
              </a:ext>
            </a:extLst>
          </p:cNvPr>
          <p:cNvSpPr>
            <a:spLocks noGrp="1"/>
          </p:cNvSpPr>
          <p:nvPr>
            <p:ph type="dt" sz="half" idx="10"/>
          </p:nvPr>
        </p:nvSpPr>
        <p:spPr/>
        <p:txBody>
          <a:bodyPr/>
          <a:lstStyle/>
          <a:p>
            <a:fld id="{440B51F5-9E69-4B14-A453-B2E9D210D6BC}" type="datetimeFigureOut">
              <a:rPr lang="en-GB" smtClean="0"/>
              <a:t>12/04/2024</a:t>
            </a:fld>
            <a:endParaRPr lang="en-GB"/>
          </a:p>
        </p:txBody>
      </p:sp>
      <p:sp>
        <p:nvSpPr>
          <p:cNvPr id="5" name="Footer Placeholder 4">
            <a:extLst>
              <a:ext uri="{FF2B5EF4-FFF2-40B4-BE49-F238E27FC236}">
                <a16:creationId xmlns:a16="http://schemas.microsoft.com/office/drawing/2014/main" id="{D394603F-0241-6140-521E-1090191F7B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F36894-88C7-5E19-CE2A-DF737E07BE9C}"/>
              </a:ext>
            </a:extLst>
          </p:cNvPr>
          <p:cNvSpPr>
            <a:spLocks noGrp="1"/>
          </p:cNvSpPr>
          <p:nvPr>
            <p:ph type="sldNum" sz="quarter" idx="12"/>
          </p:nvPr>
        </p:nvSpPr>
        <p:spPr/>
        <p:txBody>
          <a:bodyPr/>
          <a:lstStyle/>
          <a:p>
            <a:fld id="{14FF768D-6C49-46E7-B82D-FCD90DBE17C0}" type="slidenum">
              <a:rPr lang="en-GB" smtClean="0"/>
              <a:t>‹#›</a:t>
            </a:fld>
            <a:endParaRPr lang="en-GB"/>
          </a:p>
        </p:txBody>
      </p:sp>
    </p:spTree>
    <p:extLst>
      <p:ext uri="{BB962C8B-B14F-4D97-AF65-F5344CB8AC3E}">
        <p14:creationId xmlns:p14="http://schemas.microsoft.com/office/powerpoint/2010/main" val="3226136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62779-934C-8B59-71E6-F6775AAD087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AAA707-454F-792A-2D1B-343E426616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45A9263-3654-B6D7-4877-B45CB384C4AE}"/>
              </a:ext>
            </a:extLst>
          </p:cNvPr>
          <p:cNvSpPr>
            <a:spLocks noGrp="1"/>
          </p:cNvSpPr>
          <p:nvPr>
            <p:ph type="dt" sz="half" idx="10"/>
          </p:nvPr>
        </p:nvSpPr>
        <p:spPr/>
        <p:txBody>
          <a:bodyPr/>
          <a:lstStyle/>
          <a:p>
            <a:fld id="{440B51F5-9E69-4B14-A453-B2E9D210D6BC}" type="datetimeFigureOut">
              <a:rPr lang="en-GB" smtClean="0"/>
              <a:t>12/04/2024</a:t>
            </a:fld>
            <a:endParaRPr lang="en-GB"/>
          </a:p>
        </p:txBody>
      </p:sp>
      <p:sp>
        <p:nvSpPr>
          <p:cNvPr id="5" name="Footer Placeholder 4">
            <a:extLst>
              <a:ext uri="{FF2B5EF4-FFF2-40B4-BE49-F238E27FC236}">
                <a16:creationId xmlns:a16="http://schemas.microsoft.com/office/drawing/2014/main" id="{205C25CB-E729-C53C-5706-460F2E8553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D0099AF-DD24-C73C-ECB1-9C353B9F82C3}"/>
              </a:ext>
            </a:extLst>
          </p:cNvPr>
          <p:cNvSpPr>
            <a:spLocks noGrp="1"/>
          </p:cNvSpPr>
          <p:nvPr>
            <p:ph type="sldNum" sz="quarter" idx="12"/>
          </p:nvPr>
        </p:nvSpPr>
        <p:spPr/>
        <p:txBody>
          <a:bodyPr/>
          <a:lstStyle/>
          <a:p>
            <a:fld id="{14FF768D-6C49-46E7-B82D-FCD90DBE17C0}" type="slidenum">
              <a:rPr lang="en-GB" smtClean="0"/>
              <a:t>‹#›</a:t>
            </a:fld>
            <a:endParaRPr lang="en-GB"/>
          </a:p>
        </p:txBody>
      </p:sp>
    </p:spTree>
    <p:extLst>
      <p:ext uri="{BB962C8B-B14F-4D97-AF65-F5344CB8AC3E}">
        <p14:creationId xmlns:p14="http://schemas.microsoft.com/office/powerpoint/2010/main" val="1877326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08D7BC-A8BF-2CD3-E609-5C3C66AF798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394C8F9-2976-3B13-4442-48C9517A66F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9CD5ED-2033-9227-7014-D869E3C86F80}"/>
              </a:ext>
            </a:extLst>
          </p:cNvPr>
          <p:cNvSpPr>
            <a:spLocks noGrp="1"/>
          </p:cNvSpPr>
          <p:nvPr>
            <p:ph type="dt" sz="half" idx="10"/>
          </p:nvPr>
        </p:nvSpPr>
        <p:spPr/>
        <p:txBody>
          <a:bodyPr/>
          <a:lstStyle/>
          <a:p>
            <a:fld id="{440B51F5-9E69-4B14-A453-B2E9D210D6BC}" type="datetimeFigureOut">
              <a:rPr lang="en-GB" smtClean="0"/>
              <a:t>12/04/2024</a:t>
            </a:fld>
            <a:endParaRPr lang="en-GB"/>
          </a:p>
        </p:txBody>
      </p:sp>
      <p:sp>
        <p:nvSpPr>
          <p:cNvPr id="5" name="Footer Placeholder 4">
            <a:extLst>
              <a:ext uri="{FF2B5EF4-FFF2-40B4-BE49-F238E27FC236}">
                <a16:creationId xmlns:a16="http://schemas.microsoft.com/office/drawing/2014/main" id="{0E7E59CE-A963-8D02-EECD-BEC7A677C3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7555D0-2BFF-580F-8CDE-89B58328D479}"/>
              </a:ext>
            </a:extLst>
          </p:cNvPr>
          <p:cNvSpPr>
            <a:spLocks noGrp="1"/>
          </p:cNvSpPr>
          <p:nvPr>
            <p:ph type="sldNum" sz="quarter" idx="12"/>
          </p:nvPr>
        </p:nvSpPr>
        <p:spPr/>
        <p:txBody>
          <a:bodyPr/>
          <a:lstStyle/>
          <a:p>
            <a:fld id="{14FF768D-6C49-46E7-B82D-FCD90DBE17C0}" type="slidenum">
              <a:rPr lang="en-GB" smtClean="0"/>
              <a:t>‹#›</a:t>
            </a:fld>
            <a:endParaRPr lang="en-GB"/>
          </a:p>
        </p:txBody>
      </p:sp>
    </p:spTree>
    <p:extLst>
      <p:ext uri="{BB962C8B-B14F-4D97-AF65-F5344CB8AC3E}">
        <p14:creationId xmlns:p14="http://schemas.microsoft.com/office/powerpoint/2010/main" val="1794756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1CD69-24B1-CCA1-BDDF-A40F7FB4897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8160ED5-AC80-1B5D-E289-48F0192A8E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E467E5F-BD3E-D74F-BA1D-B7A7A91D2ED1}"/>
              </a:ext>
            </a:extLst>
          </p:cNvPr>
          <p:cNvSpPr>
            <a:spLocks noGrp="1"/>
          </p:cNvSpPr>
          <p:nvPr>
            <p:ph type="dt" sz="half" idx="10"/>
          </p:nvPr>
        </p:nvSpPr>
        <p:spPr/>
        <p:txBody>
          <a:bodyPr/>
          <a:lstStyle/>
          <a:p>
            <a:fld id="{440B51F5-9E69-4B14-A453-B2E9D210D6BC}" type="datetimeFigureOut">
              <a:rPr lang="en-GB" smtClean="0"/>
              <a:t>12/04/2024</a:t>
            </a:fld>
            <a:endParaRPr lang="en-GB"/>
          </a:p>
        </p:txBody>
      </p:sp>
      <p:sp>
        <p:nvSpPr>
          <p:cNvPr id="5" name="Footer Placeholder 4">
            <a:extLst>
              <a:ext uri="{FF2B5EF4-FFF2-40B4-BE49-F238E27FC236}">
                <a16:creationId xmlns:a16="http://schemas.microsoft.com/office/drawing/2014/main" id="{B2023149-8174-83F9-B162-CFCFCE7AFE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D37DDA-610D-ED0C-A263-1B40AFC263E3}"/>
              </a:ext>
            </a:extLst>
          </p:cNvPr>
          <p:cNvSpPr>
            <a:spLocks noGrp="1"/>
          </p:cNvSpPr>
          <p:nvPr>
            <p:ph type="sldNum" sz="quarter" idx="12"/>
          </p:nvPr>
        </p:nvSpPr>
        <p:spPr/>
        <p:txBody>
          <a:bodyPr/>
          <a:lstStyle/>
          <a:p>
            <a:fld id="{14FF768D-6C49-46E7-B82D-FCD90DBE17C0}" type="slidenum">
              <a:rPr lang="en-GB" smtClean="0"/>
              <a:t>‹#›</a:t>
            </a:fld>
            <a:endParaRPr lang="en-GB"/>
          </a:p>
        </p:txBody>
      </p:sp>
    </p:spTree>
    <p:extLst>
      <p:ext uri="{BB962C8B-B14F-4D97-AF65-F5344CB8AC3E}">
        <p14:creationId xmlns:p14="http://schemas.microsoft.com/office/powerpoint/2010/main" val="1545054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095B4-A673-EDC8-C5F0-40D8C54927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F2E48A6-6B53-100D-6100-440E049E4A9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C5213C-95CE-045C-50AA-517FA76C972C}"/>
              </a:ext>
            </a:extLst>
          </p:cNvPr>
          <p:cNvSpPr>
            <a:spLocks noGrp="1"/>
          </p:cNvSpPr>
          <p:nvPr>
            <p:ph type="dt" sz="half" idx="10"/>
          </p:nvPr>
        </p:nvSpPr>
        <p:spPr/>
        <p:txBody>
          <a:bodyPr/>
          <a:lstStyle/>
          <a:p>
            <a:fld id="{440B51F5-9E69-4B14-A453-B2E9D210D6BC}" type="datetimeFigureOut">
              <a:rPr lang="en-GB" smtClean="0"/>
              <a:t>12/04/2024</a:t>
            </a:fld>
            <a:endParaRPr lang="en-GB"/>
          </a:p>
        </p:txBody>
      </p:sp>
      <p:sp>
        <p:nvSpPr>
          <p:cNvPr id="5" name="Footer Placeholder 4">
            <a:extLst>
              <a:ext uri="{FF2B5EF4-FFF2-40B4-BE49-F238E27FC236}">
                <a16:creationId xmlns:a16="http://schemas.microsoft.com/office/drawing/2014/main" id="{12C47ADE-AE9E-EA10-3068-437260E275F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D0CFF6B-2CFD-96CC-5D85-DC07773047EA}"/>
              </a:ext>
            </a:extLst>
          </p:cNvPr>
          <p:cNvSpPr>
            <a:spLocks noGrp="1"/>
          </p:cNvSpPr>
          <p:nvPr>
            <p:ph type="sldNum" sz="quarter" idx="12"/>
          </p:nvPr>
        </p:nvSpPr>
        <p:spPr/>
        <p:txBody>
          <a:bodyPr/>
          <a:lstStyle/>
          <a:p>
            <a:fld id="{14FF768D-6C49-46E7-B82D-FCD90DBE17C0}" type="slidenum">
              <a:rPr lang="en-GB" smtClean="0"/>
              <a:t>‹#›</a:t>
            </a:fld>
            <a:endParaRPr lang="en-GB"/>
          </a:p>
        </p:txBody>
      </p:sp>
    </p:spTree>
    <p:extLst>
      <p:ext uri="{BB962C8B-B14F-4D97-AF65-F5344CB8AC3E}">
        <p14:creationId xmlns:p14="http://schemas.microsoft.com/office/powerpoint/2010/main" val="2058147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9BEB8-EA4D-C2DA-AF03-B271A1C94D6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7ECE220-CC82-07C6-9EE3-F14EE455CB0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2191BF5-F185-C05A-91E0-1FFF7EB5827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777647C-E6BB-652E-274C-B6AC000787AB}"/>
              </a:ext>
            </a:extLst>
          </p:cNvPr>
          <p:cNvSpPr>
            <a:spLocks noGrp="1"/>
          </p:cNvSpPr>
          <p:nvPr>
            <p:ph type="dt" sz="half" idx="10"/>
          </p:nvPr>
        </p:nvSpPr>
        <p:spPr/>
        <p:txBody>
          <a:bodyPr/>
          <a:lstStyle/>
          <a:p>
            <a:fld id="{440B51F5-9E69-4B14-A453-B2E9D210D6BC}" type="datetimeFigureOut">
              <a:rPr lang="en-GB" smtClean="0"/>
              <a:t>12/04/2024</a:t>
            </a:fld>
            <a:endParaRPr lang="en-GB"/>
          </a:p>
        </p:txBody>
      </p:sp>
      <p:sp>
        <p:nvSpPr>
          <p:cNvPr id="6" name="Footer Placeholder 5">
            <a:extLst>
              <a:ext uri="{FF2B5EF4-FFF2-40B4-BE49-F238E27FC236}">
                <a16:creationId xmlns:a16="http://schemas.microsoft.com/office/drawing/2014/main" id="{3BD82699-708D-EE6B-7D9A-7AEBBF4E414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F12973F-2763-C84B-E753-F427F98072F5}"/>
              </a:ext>
            </a:extLst>
          </p:cNvPr>
          <p:cNvSpPr>
            <a:spLocks noGrp="1"/>
          </p:cNvSpPr>
          <p:nvPr>
            <p:ph type="sldNum" sz="quarter" idx="12"/>
          </p:nvPr>
        </p:nvSpPr>
        <p:spPr/>
        <p:txBody>
          <a:bodyPr/>
          <a:lstStyle/>
          <a:p>
            <a:fld id="{14FF768D-6C49-46E7-B82D-FCD90DBE17C0}" type="slidenum">
              <a:rPr lang="en-GB" smtClean="0"/>
              <a:t>‹#›</a:t>
            </a:fld>
            <a:endParaRPr lang="en-GB"/>
          </a:p>
        </p:txBody>
      </p:sp>
    </p:spTree>
    <p:extLst>
      <p:ext uri="{BB962C8B-B14F-4D97-AF65-F5344CB8AC3E}">
        <p14:creationId xmlns:p14="http://schemas.microsoft.com/office/powerpoint/2010/main" val="2043868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3E23B-E513-C712-4F57-4FB34F365D7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1A04F5-13FE-22F2-148E-BD522F562C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B9E2AB-9004-1351-C891-BD84BFCB097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B91ADB9-53AF-46AC-E31E-B5A2A8653F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E7FB345-C261-7BC5-80DC-9FB6CDC13A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1D172F4-2282-604B-81DD-E64CB69B08E8}"/>
              </a:ext>
            </a:extLst>
          </p:cNvPr>
          <p:cNvSpPr>
            <a:spLocks noGrp="1"/>
          </p:cNvSpPr>
          <p:nvPr>
            <p:ph type="dt" sz="half" idx="10"/>
          </p:nvPr>
        </p:nvSpPr>
        <p:spPr/>
        <p:txBody>
          <a:bodyPr/>
          <a:lstStyle/>
          <a:p>
            <a:fld id="{440B51F5-9E69-4B14-A453-B2E9D210D6BC}" type="datetimeFigureOut">
              <a:rPr lang="en-GB" smtClean="0"/>
              <a:t>12/04/2024</a:t>
            </a:fld>
            <a:endParaRPr lang="en-GB"/>
          </a:p>
        </p:txBody>
      </p:sp>
      <p:sp>
        <p:nvSpPr>
          <p:cNvPr id="8" name="Footer Placeholder 7">
            <a:extLst>
              <a:ext uri="{FF2B5EF4-FFF2-40B4-BE49-F238E27FC236}">
                <a16:creationId xmlns:a16="http://schemas.microsoft.com/office/drawing/2014/main" id="{F324C225-F111-9F6E-FC7C-13AFB719B7C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4E33157-B6C4-CC2B-157A-AA859696E570}"/>
              </a:ext>
            </a:extLst>
          </p:cNvPr>
          <p:cNvSpPr>
            <a:spLocks noGrp="1"/>
          </p:cNvSpPr>
          <p:nvPr>
            <p:ph type="sldNum" sz="quarter" idx="12"/>
          </p:nvPr>
        </p:nvSpPr>
        <p:spPr/>
        <p:txBody>
          <a:bodyPr/>
          <a:lstStyle/>
          <a:p>
            <a:fld id="{14FF768D-6C49-46E7-B82D-FCD90DBE17C0}" type="slidenum">
              <a:rPr lang="en-GB" smtClean="0"/>
              <a:t>‹#›</a:t>
            </a:fld>
            <a:endParaRPr lang="en-GB"/>
          </a:p>
        </p:txBody>
      </p:sp>
    </p:spTree>
    <p:extLst>
      <p:ext uri="{BB962C8B-B14F-4D97-AF65-F5344CB8AC3E}">
        <p14:creationId xmlns:p14="http://schemas.microsoft.com/office/powerpoint/2010/main" val="3518746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88E9B-114E-7572-708A-16B45833E92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C055C24-EE4A-F093-79EE-B9DEA9B5463D}"/>
              </a:ext>
            </a:extLst>
          </p:cNvPr>
          <p:cNvSpPr>
            <a:spLocks noGrp="1"/>
          </p:cNvSpPr>
          <p:nvPr>
            <p:ph type="dt" sz="half" idx="10"/>
          </p:nvPr>
        </p:nvSpPr>
        <p:spPr/>
        <p:txBody>
          <a:bodyPr/>
          <a:lstStyle/>
          <a:p>
            <a:fld id="{440B51F5-9E69-4B14-A453-B2E9D210D6BC}" type="datetimeFigureOut">
              <a:rPr lang="en-GB" smtClean="0"/>
              <a:t>12/04/2024</a:t>
            </a:fld>
            <a:endParaRPr lang="en-GB"/>
          </a:p>
        </p:txBody>
      </p:sp>
      <p:sp>
        <p:nvSpPr>
          <p:cNvPr id="4" name="Footer Placeholder 3">
            <a:extLst>
              <a:ext uri="{FF2B5EF4-FFF2-40B4-BE49-F238E27FC236}">
                <a16:creationId xmlns:a16="http://schemas.microsoft.com/office/drawing/2014/main" id="{4672D2A4-8CBE-6CE5-79EB-2D6D72B002F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06CA22C-DD44-1B16-7571-55F533440270}"/>
              </a:ext>
            </a:extLst>
          </p:cNvPr>
          <p:cNvSpPr>
            <a:spLocks noGrp="1"/>
          </p:cNvSpPr>
          <p:nvPr>
            <p:ph type="sldNum" sz="quarter" idx="12"/>
          </p:nvPr>
        </p:nvSpPr>
        <p:spPr/>
        <p:txBody>
          <a:bodyPr/>
          <a:lstStyle/>
          <a:p>
            <a:fld id="{14FF768D-6C49-46E7-B82D-FCD90DBE17C0}" type="slidenum">
              <a:rPr lang="en-GB" smtClean="0"/>
              <a:t>‹#›</a:t>
            </a:fld>
            <a:endParaRPr lang="en-GB"/>
          </a:p>
        </p:txBody>
      </p:sp>
    </p:spTree>
    <p:extLst>
      <p:ext uri="{BB962C8B-B14F-4D97-AF65-F5344CB8AC3E}">
        <p14:creationId xmlns:p14="http://schemas.microsoft.com/office/powerpoint/2010/main" val="838473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521ECE-132B-5CFB-A458-1BB1BA6DC8A3}"/>
              </a:ext>
            </a:extLst>
          </p:cNvPr>
          <p:cNvSpPr>
            <a:spLocks noGrp="1"/>
          </p:cNvSpPr>
          <p:nvPr>
            <p:ph type="dt" sz="half" idx="10"/>
          </p:nvPr>
        </p:nvSpPr>
        <p:spPr/>
        <p:txBody>
          <a:bodyPr/>
          <a:lstStyle/>
          <a:p>
            <a:fld id="{440B51F5-9E69-4B14-A453-B2E9D210D6BC}" type="datetimeFigureOut">
              <a:rPr lang="en-GB" smtClean="0"/>
              <a:t>12/04/2024</a:t>
            </a:fld>
            <a:endParaRPr lang="en-GB"/>
          </a:p>
        </p:txBody>
      </p:sp>
      <p:sp>
        <p:nvSpPr>
          <p:cNvPr id="3" name="Footer Placeholder 2">
            <a:extLst>
              <a:ext uri="{FF2B5EF4-FFF2-40B4-BE49-F238E27FC236}">
                <a16:creationId xmlns:a16="http://schemas.microsoft.com/office/drawing/2014/main" id="{3D20D69F-8AAE-A942-3E2C-90D15A697E0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0708630-B6C6-4F04-EE66-4A5C3F7627D3}"/>
              </a:ext>
            </a:extLst>
          </p:cNvPr>
          <p:cNvSpPr>
            <a:spLocks noGrp="1"/>
          </p:cNvSpPr>
          <p:nvPr>
            <p:ph type="sldNum" sz="quarter" idx="12"/>
          </p:nvPr>
        </p:nvSpPr>
        <p:spPr/>
        <p:txBody>
          <a:bodyPr/>
          <a:lstStyle/>
          <a:p>
            <a:fld id="{14FF768D-6C49-46E7-B82D-FCD90DBE17C0}" type="slidenum">
              <a:rPr lang="en-GB" smtClean="0"/>
              <a:t>‹#›</a:t>
            </a:fld>
            <a:endParaRPr lang="en-GB"/>
          </a:p>
        </p:txBody>
      </p:sp>
    </p:spTree>
    <p:extLst>
      <p:ext uri="{BB962C8B-B14F-4D97-AF65-F5344CB8AC3E}">
        <p14:creationId xmlns:p14="http://schemas.microsoft.com/office/powerpoint/2010/main" val="1726548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68800-9658-661B-D765-3565C8DE5B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C6BF0BA-4EAF-A263-80C5-A0FB331CE2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843C386-C273-EE9C-461A-39D7D96998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91C74A-576B-A9A6-BDDF-1A88BB3EFC71}"/>
              </a:ext>
            </a:extLst>
          </p:cNvPr>
          <p:cNvSpPr>
            <a:spLocks noGrp="1"/>
          </p:cNvSpPr>
          <p:nvPr>
            <p:ph type="dt" sz="half" idx="10"/>
          </p:nvPr>
        </p:nvSpPr>
        <p:spPr/>
        <p:txBody>
          <a:bodyPr/>
          <a:lstStyle/>
          <a:p>
            <a:fld id="{440B51F5-9E69-4B14-A453-B2E9D210D6BC}" type="datetimeFigureOut">
              <a:rPr lang="en-GB" smtClean="0"/>
              <a:t>12/04/2024</a:t>
            </a:fld>
            <a:endParaRPr lang="en-GB"/>
          </a:p>
        </p:txBody>
      </p:sp>
      <p:sp>
        <p:nvSpPr>
          <p:cNvPr id="6" name="Footer Placeholder 5">
            <a:extLst>
              <a:ext uri="{FF2B5EF4-FFF2-40B4-BE49-F238E27FC236}">
                <a16:creationId xmlns:a16="http://schemas.microsoft.com/office/drawing/2014/main" id="{C67D6CE9-1585-C1B2-DF13-EF5461EE0B0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4563385-8C63-B204-D8DE-BCA92310B9CE}"/>
              </a:ext>
            </a:extLst>
          </p:cNvPr>
          <p:cNvSpPr>
            <a:spLocks noGrp="1"/>
          </p:cNvSpPr>
          <p:nvPr>
            <p:ph type="sldNum" sz="quarter" idx="12"/>
          </p:nvPr>
        </p:nvSpPr>
        <p:spPr/>
        <p:txBody>
          <a:bodyPr/>
          <a:lstStyle/>
          <a:p>
            <a:fld id="{14FF768D-6C49-46E7-B82D-FCD90DBE17C0}" type="slidenum">
              <a:rPr lang="en-GB" smtClean="0"/>
              <a:t>‹#›</a:t>
            </a:fld>
            <a:endParaRPr lang="en-GB"/>
          </a:p>
        </p:txBody>
      </p:sp>
    </p:spTree>
    <p:extLst>
      <p:ext uri="{BB962C8B-B14F-4D97-AF65-F5344CB8AC3E}">
        <p14:creationId xmlns:p14="http://schemas.microsoft.com/office/powerpoint/2010/main" val="2761945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9C877-170D-9078-1FEE-ED4BC78D60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8836EEB-6F94-2AE3-4759-C5A1B5CFCF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FC13925-6F4D-3CE8-5480-B0CF0D86FB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D0F47E-E0BA-3DD0-FAE0-0EB8A1DBCC1E}"/>
              </a:ext>
            </a:extLst>
          </p:cNvPr>
          <p:cNvSpPr>
            <a:spLocks noGrp="1"/>
          </p:cNvSpPr>
          <p:nvPr>
            <p:ph type="dt" sz="half" idx="10"/>
          </p:nvPr>
        </p:nvSpPr>
        <p:spPr/>
        <p:txBody>
          <a:bodyPr/>
          <a:lstStyle/>
          <a:p>
            <a:fld id="{440B51F5-9E69-4B14-A453-B2E9D210D6BC}" type="datetimeFigureOut">
              <a:rPr lang="en-GB" smtClean="0"/>
              <a:t>12/04/2024</a:t>
            </a:fld>
            <a:endParaRPr lang="en-GB"/>
          </a:p>
        </p:txBody>
      </p:sp>
      <p:sp>
        <p:nvSpPr>
          <p:cNvPr id="6" name="Footer Placeholder 5">
            <a:extLst>
              <a:ext uri="{FF2B5EF4-FFF2-40B4-BE49-F238E27FC236}">
                <a16:creationId xmlns:a16="http://schemas.microsoft.com/office/drawing/2014/main" id="{3C6E3A61-3401-EF63-4740-A088BEFF24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1D6B6F9-B906-C7E6-1877-5F6E1858EF8A}"/>
              </a:ext>
            </a:extLst>
          </p:cNvPr>
          <p:cNvSpPr>
            <a:spLocks noGrp="1"/>
          </p:cNvSpPr>
          <p:nvPr>
            <p:ph type="sldNum" sz="quarter" idx="12"/>
          </p:nvPr>
        </p:nvSpPr>
        <p:spPr/>
        <p:txBody>
          <a:bodyPr/>
          <a:lstStyle/>
          <a:p>
            <a:fld id="{14FF768D-6C49-46E7-B82D-FCD90DBE17C0}" type="slidenum">
              <a:rPr lang="en-GB" smtClean="0"/>
              <a:t>‹#›</a:t>
            </a:fld>
            <a:endParaRPr lang="en-GB"/>
          </a:p>
        </p:txBody>
      </p:sp>
    </p:spTree>
    <p:extLst>
      <p:ext uri="{BB962C8B-B14F-4D97-AF65-F5344CB8AC3E}">
        <p14:creationId xmlns:p14="http://schemas.microsoft.com/office/powerpoint/2010/main" val="2777933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C11405-00D9-FB7F-0845-1D9DF0760A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BA16665-462B-2893-18CF-5C0D999972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2F2E1E3-382D-08C6-44B8-AFCC2619D5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40B51F5-9E69-4B14-A453-B2E9D210D6BC}" type="datetimeFigureOut">
              <a:rPr lang="en-GB" smtClean="0"/>
              <a:t>12/04/2024</a:t>
            </a:fld>
            <a:endParaRPr lang="en-GB"/>
          </a:p>
        </p:txBody>
      </p:sp>
      <p:sp>
        <p:nvSpPr>
          <p:cNvPr id="5" name="Footer Placeholder 4">
            <a:extLst>
              <a:ext uri="{FF2B5EF4-FFF2-40B4-BE49-F238E27FC236}">
                <a16:creationId xmlns:a16="http://schemas.microsoft.com/office/drawing/2014/main" id="{FE5BEC86-FB74-4EB7-2A26-E769D41DF2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71952EF0-9923-DB19-66BE-50B8E9D3EA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4FF768D-6C49-46E7-B82D-FCD90DBE17C0}" type="slidenum">
              <a:rPr lang="en-GB" smtClean="0"/>
              <a:t>‹#›</a:t>
            </a:fld>
            <a:endParaRPr lang="en-GB"/>
          </a:p>
        </p:txBody>
      </p:sp>
    </p:spTree>
    <p:extLst>
      <p:ext uri="{BB962C8B-B14F-4D97-AF65-F5344CB8AC3E}">
        <p14:creationId xmlns:p14="http://schemas.microsoft.com/office/powerpoint/2010/main" val="4194598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8211;%20see,%20e.g.%20https:/www.politico.eu/article/farm-machinery-gps-theft-uk-rural-crime-ukraine-russia-war-sanction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E695B-268B-15F3-C654-6B195DB1ED73}"/>
              </a:ext>
            </a:extLst>
          </p:cNvPr>
          <p:cNvSpPr>
            <a:spLocks noGrp="1"/>
          </p:cNvSpPr>
          <p:nvPr>
            <p:ph type="ctrTitle"/>
          </p:nvPr>
        </p:nvSpPr>
        <p:spPr/>
        <p:txBody>
          <a:bodyPr/>
          <a:lstStyle/>
          <a:p>
            <a:r>
              <a:rPr lang="en-GB" dirty="0"/>
              <a:t>Economic Crime in War</a:t>
            </a:r>
          </a:p>
        </p:txBody>
      </p:sp>
      <p:sp>
        <p:nvSpPr>
          <p:cNvPr id="3" name="Subtitle 2">
            <a:extLst>
              <a:ext uri="{FF2B5EF4-FFF2-40B4-BE49-F238E27FC236}">
                <a16:creationId xmlns:a16="http://schemas.microsoft.com/office/drawing/2014/main" id="{5103D252-FA13-4534-5D31-47F2A1FE6533}"/>
              </a:ext>
            </a:extLst>
          </p:cNvPr>
          <p:cNvSpPr>
            <a:spLocks noGrp="1"/>
          </p:cNvSpPr>
          <p:nvPr>
            <p:ph type="subTitle" idx="1"/>
          </p:nvPr>
        </p:nvSpPr>
        <p:spPr/>
        <p:txBody>
          <a:bodyPr>
            <a:normAutofit lnSpcReduction="10000"/>
          </a:bodyPr>
          <a:lstStyle/>
          <a:p>
            <a:r>
              <a:rPr lang="en-GB" sz="2500" dirty="0">
                <a:latin typeface="Arial" panose="020B0604020202020204" pitchFamily="34" charset="0"/>
                <a:ea typeface="Tahoma" panose="020B0604030504040204" pitchFamily="34" charset="0"/>
                <a:cs typeface="Arial" panose="020B0604020202020204" pitchFamily="34" charset="0"/>
              </a:rPr>
              <a:t>Dr Branislav HOCK</a:t>
            </a:r>
          </a:p>
          <a:p>
            <a:pPr rtl="0">
              <a:spcBef>
                <a:spcPts val="0"/>
              </a:spcBef>
              <a:spcAft>
                <a:spcPts val="800"/>
              </a:spcAft>
            </a:pPr>
            <a:r>
              <a:rPr lang="en-GB" sz="2500" dirty="0">
                <a:latin typeface="Arial" panose="020B0604020202020204" pitchFamily="34" charset="0"/>
                <a:ea typeface="Tahoma" panose="020B0604030504040204" pitchFamily="34" charset="0"/>
                <a:cs typeface="Arial" panose="020B0604020202020204" pitchFamily="34" charset="0"/>
              </a:rPr>
              <a:t>Prof. </a:t>
            </a:r>
            <a:r>
              <a:rPr lang="en-GB" sz="2500" dirty="0" err="1">
                <a:latin typeface="Arial" panose="020B0604020202020204" pitchFamily="34" charset="0"/>
                <a:ea typeface="Tahoma" panose="020B0604030504040204" pitchFamily="34" charset="0"/>
                <a:cs typeface="Arial" panose="020B0604020202020204" pitchFamily="34" charset="0"/>
              </a:rPr>
              <a:t>Dr.</a:t>
            </a:r>
            <a:r>
              <a:rPr lang="en-GB" sz="2500" dirty="0">
                <a:latin typeface="Arial" panose="020B0604020202020204" pitchFamily="34" charset="0"/>
                <a:ea typeface="Tahoma" panose="020B0604030504040204" pitchFamily="34" charset="0"/>
                <a:cs typeface="Arial" panose="020B0604020202020204" pitchFamily="34" charset="0"/>
              </a:rPr>
              <a:t> </a:t>
            </a:r>
            <a:r>
              <a:rPr lang="en-GB" sz="2500" i="0" u="none" strike="noStrike" dirty="0" err="1">
                <a:solidFill>
                  <a:srgbClr val="000000"/>
                </a:solidFill>
                <a:effectLst/>
                <a:latin typeface="Arial" panose="020B0604020202020204" pitchFamily="34" charset="0"/>
                <a:ea typeface="Tahoma" panose="020B0604030504040204" pitchFamily="34" charset="0"/>
                <a:cs typeface="Arial" panose="020B0604020202020204" pitchFamily="34" charset="0"/>
              </a:rPr>
              <a:t>Noëlle</a:t>
            </a:r>
            <a:r>
              <a:rPr lang="en-GB" sz="2500" i="0" u="none" strike="noStrike" dirty="0">
                <a:solidFill>
                  <a:srgbClr val="000000"/>
                </a:solidFill>
                <a:effectLst/>
                <a:latin typeface="Arial" panose="020B0604020202020204" pitchFamily="34" charset="0"/>
                <a:ea typeface="Tahoma" panose="020B0604030504040204" pitchFamily="34" charset="0"/>
                <a:cs typeface="Arial" panose="020B0604020202020204" pitchFamily="34" charset="0"/>
              </a:rPr>
              <a:t> QUENIVET</a:t>
            </a:r>
            <a:endParaRPr lang="en-GB" sz="2500" dirty="0">
              <a:effectLst/>
              <a:latin typeface="Arial" panose="020B0604020202020204" pitchFamily="34" charset="0"/>
              <a:ea typeface="Tahoma" panose="020B0604030504040204" pitchFamily="34" charset="0"/>
              <a:cs typeface="Arial" panose="020B0604020202020204" pitchFamily="34" charset="0"/>
            </a:endParaRPr>
          </a:p>
          <a:p>
            <a:br>
              <a:rPr lang="en-GB" dirty="0"/>
            </a:br>
            <a:endParaRPr lang="en-GB" dirty="0"/>
          </a:p>
        </p:txBody>
      </p:sp>
    </p:spTree>
    <p:extLst>
      <p:ext uri="{BB962C8B-B14F-4D97-AF65-F5344CB8AC3E}">
        <p14:creationId xmlns:p14="http://schemas.microsoft.com/office/powerpoint/2010/main" val="2701185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53167-E5CB-A2A9-CC49-B4BB311C353B}"/>
              </a:ext>
            </a:extLst>
          </p:cNvPr>
          <p:cNvSpPr>
            <a:spLocks noGrp="1"/>
          </p:cNvSpPr>
          <p:nvPr>
            <p:ph type="title"/>
          </p:nvPr>
        </p:nvSpPr>
        <p:spPr/>
        <p:txBody>
          <a:bodyPr>
            <a:normAutofit/>
          </a:bodyPr>
          <a:lstStyle/>
          <a:p>
            <a:pPr algn="ctr"/>
            <a:r>
              <a:rPr lang="en-GB" dirty="0"/>
              <a:t>Conclusion</a:t>
            </a:r>
          </a:p>
        </p:txBody>
      </p:sp>
      <p:sp>
        <p:nvSpPr>
          <p:cNvPr id="3" name="Text Placeholder 2">
            <a:extLst>
              <a:ext uri="{FF2B5EF4-FFF2-40B4-BE49-F238E27FC236}">
                <a16:creationId xmlns:a16="http://schemas.microsoft.com/office/drawing/2014/main" id="{ED0A4E80-AF66-D95A-CDB5-2D38941F94F6}"/>
              </a:ext>
            </a:extLst>
          </p:cNvPr>
          <p:cNvSpPr>
            <a:spLocks noGrp="1"/>
          </p:cNvSpPr>
          <p:nvPr>
            <p:ph idx="1"/>
          </p:nvPr>
        </p:nvSpPr>
        <p:spPr/>
        <p:txBody>
          <a:bodyPr/>
          <a:lstStyle/>
          <a:p>
            <a:r>
              <a:rPr lang="en-GB" dirty="0">
                <a:solidFill>
                  <a:schemeClr val="tx1"/>
                </a:solidFill>
              </a:rPr>
              <a:t>The intersection between economic crime and warfare is seriously under researched</a:t>
            </a:r>
          </a:p>
          <a:p>
            <a:r>
              <a:rPr lang="en-GB" dirty="0">
                <a:solidFill>
                  <a:schemeClr val="tx1"/>
                </a:solidFill>
              </a:rPr>
              <a:t>Policing economic crime as a matter of warfare, peace and security has serious implications in terms of </a:t>
            </a:r>
          </a:p>
          <a:p>
            <a:pPr lvl="1"/>
            <a:r>
              <a:rPr lang="en-GB" dirty="0">
                <a:solidFill>
                  <a:schemeClr val="tx1"/>
                </a:solidFill>
              </a:rPr>
              <a:t>a) competence; </a:t>
            </a:r>
          </a:p>
          <a:p>
            <a:pPr lvl="1"/>
            <a:r>
              <a:rPr lang="en-GB" dirty="0">
                <a:solidFill>
                  <a:schemeClr val="tx1"/>
                </a:solidFill>
              </a:rPr>
              <a:t>b) policy prioritisation; and </a:t>
            </a:r>
          </a:p>
          <a:p>
            <a:pPr lvl="1"/>
            <a:r>
              <a:rPr lang="en-GB" dirty="0">
                <a:solidFill>
                  <a:schemeClr val="tx1"/>
                </a:solidFill>
              </a:rPr>
              <a:t>c) policing techniques and skill-set.</a:t>
            </a:r>
          </a:p>
          <a:p>
            <a:r>
              <a:rPr lang="en-GB" dirty="0">
                <a:solidFill>
                  <a:schemeClr val="tx1"/>
                </a:solidFill>
              </a:rPr>
              <a:t>The link between economic crime and warfare opens important legal questions, including opportunities associated with international humanitarian</a:t>
            </a:r>
            <a:r>
              <a:rPr lang="en-GB">
                <a:solidFill>
                  <a:schemeClr val="tx1"/>
                </a:solidFill>
              </a:rPr>
              <a:t>/criminal </a:t>
            </a:r>
            <a:r>
              <a:rPr lang="en-GB" dirty="0">
                <a:solidFill>
                  <a:schemeClr val="tx1"/>
                </a:solidFill>
              </a:rPr>
              <a:t>law</a:t>
            </a:r>
          </a:p>
          <a:p>
            <a:endParaRPr lang="en-GB" dirty="0"/>
          </a:p>
        </p:txBody>
      </p:sp>
    </p:spTree>
    <p:extLst>
      <p:ext uri="{BB962C8B-B14F-4D97-AF65-F5344CB8AC3E}">
        <p14:creationId xmlns:p14="http://schemas.microsoft.com/office/powerpoint/2010/main" val="1056248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5"/>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rtl="0">
              <a:lnSpc>
                <a:spcPct val="90000"/>
              </a:lnSpc>
              <a:spcBef>
                <a:spcPts val="0"/>
              </a:spcBef>
              <a:spcAft>
                <a:spcPts val="0"/>
              </a:spcAft>
              <a:buClr>
                <a:schemeClr val="dk1"/>
              </a:buClr>
              <a:buSzPts val="4400"/>
              <a:buFont typeface="Calibri"/>
              <a:buNone/>
            </a:pPr>
            <a:r>
              <a:rPr lang="en-GB" dirty="0"/>
              <a:t>Economic Crime and Warfare</a:t>
            </a:r>
            <a:endParaRPr dirty="0"/>
          </a:p>
        </p:txBody>
      </p:sp>
      <p:sp>
        <p:nvSpPr>
          <p:cNvPr id="109" name="Google Shape;109;p5"/>
          <p:cNvSpPr txBox="1">
            <a:spLocks noGrp="1"/>
          </p:cNvSpPr>
          <p:nvPr>
            <p:ph sz="half" idx="1"/>
          </p:nvPr>
        </p:nvSpPr>
        <p:spPr>
          <a:prstGeom prst="rect">
            <a:avLst/>
          </a:prstGeom>
          <a:noFill/>
          <a:ln>
            <a:noFill/>
          </a:ln>
        </p:spPr>
        <p:txBody>
          <a:bodyPr spcFirstLastPara="1" wrap="square" lIns="91425" tIns="45700" rIns="91425" bIns="45700" anchor="t" anchorCtr="0">
            <a:normAutofit/>
          </a:bodyPr>
          <a:lstStyle/>
          <a:p>
            <a:pPr>
              <a:spcBef>
                <a:spcPts val="0"/>
              </a:spcBef>
              <a:buClr>
                <a:srgbClr val="000000"/>
              </a:buClr>
              <a:buSzPts val="1800"/>
            </a:pPr>
            <a:r>
              <a:rPr lang="en-GB" sz="2200" b="0" i="0" u="none" strike="noStrike" dirty="0">
                <a:solidFill>
                  <a:srgbClr val="000000"/>
                </a:solidFill>
                <a:ea typeface="Tahoma" panose="020B0604030504040204" pitchFamily="34" charset="0"/>
                <a:cs typeface="Tahoma" panose="020B0604030504040204" pitchFamily="34" charset="0"/>
                <a:sym typeface="Arial"/>
              </a:rPr>
              <a:t>Economic crime and warfare are closely connected</a:t>
            </a:r>
          </a:p>
          <a:p>
            <a:pPr>
              <a:spcBef>
                <a:spcPts val="0"/>
              </a:spcBef>
              <a:buClr>
                <a:srgbClr val="000000"/>
              </a:buClr>
              <a:buSzPts val="1800"/>
            </a:pPr>
            <a:endParaRPr lang="en-GB" sz="2200" dirty="0">
              <a:solidFill>
                <a:srgbClr val="000000"/>
              </a:solidFill>
              <a:ea typeface="Tahoma" panose="020B0604030504040204" pitchFamily="34" charset="0"/>
              <a:cs typeface="Tahoma" panose="020B0604030504040204" pitchFamily="34" charset="0"/>
              <a:sym typeface="Arial"/>
            </a:endParaRPr>
          </a:p>
          <a:p>
            <a:pPr>
              <a:spcBef>
                <a:spcPts val="0"/>
              </a:spcBef>
              <a:buClr>
                <a:srgbClr val="000000"/>
              </a:buClr>
              <a:buSzPts val="1800"/>
            </a:pPr>
            <a:r>
              <a:rPr lang="en-GB" sz="2200" b="0" i="0" u="none" strike="noStrike" dirty="0">
                <a:solidFill>
                  <a:srgbClr val="000000"/>
                </a:solidFill>
                <a:ea typeface="Tahoma" panose="020B0604030504040204" pitchFamily="34" charset="0"/>
                <a:cs typeface="Tahoma" panose="020B0604030504040204" pitchFamily="34" charset="0"/>
                <a:sym typeface="Arial"/>
              </a:rPr>
              <a:t>Yet their interrelation and the role of policing in disrupting harmful effects of economic crime in warfare are still poorly understood. </a:t>
            </a:r>
            <a:endParaRPr lang="en-GB" sz="2200" b="0" i="0" u="none" strike="noStrike" dirty="0">
              <a:ea typeface="Tahoma" panose="020B0604030504040204" pitchFamily="34" charset="0"/>
              <a:cs typeface="Tahoma" panose="020B0604030504040204" pitchFamily="34" charset="0"/>
              <a:sym typeface="Arial"/>
            </a:endParaRPr>
          </a:p>
          <a:p>
            <a:pPr>
              <a:spcBef>
                <a:spcPts val="0"/>
              </a:spcBef>
              <a:buClr>
                <a:srgbClr val="000000"/>
              </a:buClr>
              <a:buSzPts val="1800"/>
            </a:pPr>
            <a:endParaRPr lang="en-GB" sz="2200" dirty="0">
              <a:solidFill>
                <a:srgbClr val="000000"/>
              </a:solidFill>
              <a:effectLst/>
              <a:highlight>
                <a:srgbClr val="FFFFFF"/>
              </a:highlight>
              <a:ea typeface="Tahoma" panose="020B0604030504040204" pitchFamily="34" charset="0"/>
              <a:cs typeface="Tahoma" panose="020B0604030504040204" pitchFamily="34" charset="0"/>
              <a:sym typeface="Arial"/>
            </a:endParaRPr>
          </a:p>
          <a:p>
            <a:pPr>
              <a:spcBef>
                <a:spcPts val="0"/>
              </a:spcBef>
              <a:buClr>
                <a:srgbClr val="000000"/>
              </a:buClr>
              <a:buSzPts val="1800"/>
            </a:pPr>
            <a:r>
              <a:rPr lang="en-GB" sz="2200" dirty="0">
                <a:solidFill>
                  <a:srgbClr val="000000"/>
                </a:solidFill>
                <a:effectLst/>
                <a:highlight>
                  <a:srgbClr val="FFFFFF"/>
                </a:highlight>
                <a:ea typeface="Tahoma" panose="020B0604030504040204" pitchFamily="34" charset="0"/>
                <a:cs typeface="Tahoma" panose="020B0604030504040204" pitchFamily="34" charset="0"/>
              </a:rPr>
              <a:t>By highlighting key examples of how economic crime links to war, we aim here to open the discussion on specificities of policing economic crime in war and how do it effectively. </a:t>
            </a:r>
            <a:endParaRPr lang="en-GB" sz="2200" b="0" i="0" u="none" strike="noStrike" dirty="0">
              <a:solidFill>
                <a:srgbClr val="000000"/>
              </a:solidFill>
              <a:ea typeface="Tahoma" panose="020B0604030504040204" pitchFamily="34" charset="0"/>
              <a:cs typeface="Tahoma" panose="020B0604030504040204" pitchFamily="34" charset="0"/>
              <a:sym typeface="Arial"/>
            </a:endParaRPr>
          </a:p>
          <a:p>
            <a:pPr marL="0" indent="0">
              <a:spcBef>
                <a:spcPts val="0"/>
              </a:spcBef>
              <a:buClr>
                <a:srgbClr val="000000"/>
              </a:buClr>
              <a:buSzPts val="1800"/>
              <a:buNone/>
            </a:pPr>
            <a:endParaRPr lang="en-GB" sz="1800" dirty="0">
              <a:solidFill>
                <a:srgbClr val="000000"/>
              </a:solidFill>
              <a:latin typeface="Arial"/>
              <a:cs typeface="Arial"/>
              <a:sym typeface="Arial"/>
            </a:endParaRPr>
          </a:p>
          <a:p>
            <a:pPr marL="0" indent="0">
              <a:spcBef>
                <a:spcPts val="0"/>
              </a:spcBef>
              <a:buClr>
                <a:srgbClr val="000000"/>
              </a:buClr>
              <a:buSzPts val="1800"/>
              <a:buNone/>
            </a:pPr>
            <a:endParaRPr dirty="0"/>
          </a:p>
        </p:txBody>
      </p:sp>
      <p:sp>
        <p:nvSpPr>
          <p:cNvPr id="111" name="Google Shape;111;p5"/>
          <p:cNvSpPr txBox="1"/>
          <p:nvPr/>
        </p:nvSpPr>
        <p:spPr>
          <a:xfrm>
            <a:off x="9384632" y="5973679"/>
            <a:ext cx="1678405" cy="2462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000" b="0" i="0" u="none" strike="noStrike" cap="none">
                <a:solidFill>
                  <a:schemeClr val="dk1"/>
                </a:solidFill>
                <a:latin typeface="Calibri"/>
                <a:ea typeface="Calibri"/>
                <a:cs typeface="Calibri"/>
                <a:sym typeface="Calibri"/>
              </a:rPr>
              <a:t>https://liveuamap.com/</a:t>
            </a:r>
            <a:endParaRPr/>
          </a:p>
        </p:txBody>
      </p:sp>
      <p:pic>
        <p:nvPicPr>
          <p:cNvPr id="3" name="Google Shape;110;p5"/>
          <p:cNvPicPr preferRelativeResize="0">
            <a:picLocks noGrp="1"/>
          </p:cNvPicPr>
          <p:nvPr>
            <p:ph sz="half" idx="2"/>
          </p:nvPr>
        </p:nvPicPr>
        <p:blipFill rotWithShape="1">
          <a:blip r:embed="rId3">
            <a:alphaModFix/>
          </a:blip>
          <a:srcRect/>
          <a:stretch/>
        </p:blipFill>
        <p:spPr>
          <a:xfrm>
            <a:off x="6436100" y="1825625"/>
            <a:ext cx="4653800" cy="4351338"/>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EF3D7400-7DE8-FEEC-35F9-0D5D2AC3E38D}"/>
              </a:ext>
            </a:extLst>
          </p:cNvPr>
          <p:cNvGraphicFramePr>
            <a:graphicFrameLocks noGrp="1"/>
          </p:cNvGraphicFramePr>
          <p:nvPr>
            <p:ph idx="1"/>
            <p:extLst>
              <p:ext uri="{D42A27DB-BD31-4B8C-83A1-F6EECF244321}">
                <p14:modId xmlns:p14="http://schemas.microsoft.com/office/powerpoint/2010/main" val="3963204243"/>
              </p:ext>
            </p:extLst>
          </p:nvPr>
        </p:nvGraphicFramePr>
        <p:xfrm>
          <a:off x="336767" y="725074"/>
          <a:ext cx="8763391" cy="26350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ontent Placeholder 4">
            <a:extLst>
              <a:ext uri="{FF2B5EF4-FFF2-40B4-BE49-F238E27FC236}">
                <a16:creationId xmlns:a16="http://schemas.microsoft.com/office/drawing/2014/main" id="{9DCEE4BA-E3D0-63DB-C0E8-D69E2EE4E05A}"/>
              </a:ext>
            </a:extLst>
          </p:cNvPr>
          <p:cNvSpPr txBox="1">
            <a:spLocks/>
          </p:cNvSpPr>
          <p:nvPr/>
        </p:nvSpPr>
        <p:spPr>
          <a:xfrm>
            <a:off x="394569" y="3576181"/>
            <a:ext cx="8586591" cy="2755725"/>
          </a:xfrm>
          <a:prstGeom prst="rect">
            <a:avLst/>
          </a:prstGeom>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Font typeface="Arial" panose="020B0604020202020204" pitchFamily="34" charset="0"/>
              <a:buNone/>
            </a:pPr>
            <a:endParaRPr lang="en-GB" sz="2000" dirty="0"/>
          </a:p>
          <a:p>
            <a:pPr marL="0" indent="0">
              <a:lnSpc>
                <a:spcPct val="150000"/>
              </a:lnSpc>
              <a:buFont typeface="Arial" panose="020B0604020202020204" pitchFamily="34" charset="0"/>
              <a:buNone/>
            </a:pPr>
            <a:r>
              <a:rPr lang="en-GB" sz="2900" dirty="0"/>
              <a:t>‘Economic crime is a </a:t>
            </a:r>
            <a:r>
              <a:rPr lang="en-GB" sz="2900" b="1" dirty="0"/>
              <a:t>typology of financially motivated crimes </a:t>
            </a:r>
            <a:r>
              <a:rPr lang="en-GB" sz="2900" dirty="0"/>
              <a:t>and deviant acts perpetrated by corporations, groups or individuals, which take place </a:t>
            </a:r>
            <a:r>
              <a:rPr lang="en-GB" sz="2900" b="1" dirty="0"/>
              <a:t>predominantly by deception without a threat of or actual physical force </a:t>
            </a:r>
            <a:r>
              <a:rPr lang="en-GB" sz="2900" dirty="0"/>
              <a:t>against any person or entity, with the intention of making a gain or causing a loss, and where there is </a:t>
            </a:r>
            <a:r>
              <a:rPr lang="en-GB" sz="2900" b="1" dirty="0"/>
              <a:t>a prima facie case for criminal, regulatory or civil justice</a:t>
            </a:r>
            <a:r>
              <a:rPr lang="en-GB" sz="2900" dirty="0"/>
              <a:t>. It commonly includes crimes predominantly linked to the production, distribution and consumption of goods and services such as fraud, bribery, money laundering and terrorist financing, intellectual property crime, industrial (and economic) espionage, market manipulation, tax evasion, and financially motivated cybercrime’.</a:t>
            </a:r>
          </a:p>
          <a:p>
            <a:pPr marL="0" indent="0">
              <a:lnSpc>
                <a:spcPct val="150000"/>
              </a:lnSpc>
              <a:buFont typeface="Arial" panose="020B0604020202020204" pitchFamily="34" charset="0"/>
              <a:buNone/>
            </a:pPr>
            <a:r>
              <a:rPr lang="en-GB" sz="2900" dirty="0"/>
              <a:t>M Button, B Hock and D Shepherd, </a:t>
            </a:r>
            <a:r>
              <a:rPr lang="en-GB" sz="2900" i="1" dirty="0"/>
              <a:t>Economic Crime. From Conception to Response </a:t>
            </a:r>
            <a:r>
              <a:rPr lang="en-GB" sz="2900" dirty="0"/>
              <a:t>(Routledge 2022) 14</a:t>
            </a:r>
          </a:p>
        </p:txBody>
      </p:sp>
      <p:pic>
        <p:nvPicPr>
          <p:cNvPr id="11" name="Picture 10">
            <a:extLst>
              <a:ext uri="{FF2B5EF4-FFF2-40B4-BE49-F238E27FC236}">
                <a16:creationId xmlns:a16="http://schemas.microsoft.com/office/drawing/2014/main" id="{729E7367-65B9-6E66-F8BA-A4559A8D8FC7}"/>
              </a:ext>
            </a:extLst>
          </p:cNvPr>
          <p:cNvPicPr>
            <a:picLocks noChangeAspect="1"/>
          </p:cNvPicPr>
          <p:nvPr/>
        </p:nvPicPr>
        <p:blipFill>
          <a:blip r:embed="rId7"/>
          <a:stretch>
            <a:fillRect/>
          </a:stretch>
        </p:blipFill>
        <p:spPr>
          <a:xfrm>
            <a:off x="9230080" y="2604108"/>
            <a:ext cx="2012030" cy="3075862"/>
          </a:xfrm>
          <a:prstGeom prst="rect">
            <a:avLst/>
          </a:prstGeom>
        </p:spPr>
      </p:pic>
    </p:spTree>
    <p:extLst>
      <p:ext uri="{BB962C8B-B14F-4D97-AF65-F5344CB8AC3E}">
        <p14:creationId xmlns:p14="http://schemas.microsoft.com/office/powerpoint/2010/main" val="1664889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9D21E21C-7D81-E421-DB93-F67E1051A195}"/>
              </a:ext>
            </a:extLst>
          </p:cNvPr>
          <p:cNvSpPr>
            <a:spLocks noGrp="1"/>
          </p:cNvSpPr>
          <p:nvPr>
            <p:ph type="title"/>
          </p:nvPr>
        </p:nvSpPr>
        <p:spPr/>
        <p:txBody>
          <a:bodyPr/>
          <a:lstStyle/>
          <a:p>
            <a:r>
              <a:rPr lang="en-GB" sz="4400" dirty="0"/>
              <a:t>Economic Crime, Peace and Security</a:t>
            </a:r>
            <a:endParaRPr lang="en-GB" dirty="0"/>
          </a:p>
        </p:txBody>
      </p:sp>
      <p:sp>
        <p:nvSpPr>
          <p:cNvPr id="10" name="Content Placeholder 9">
            <a:extLst>
              <a:ext uri="{FF2B5EF4-FFF2-40B4-BE49-F238E27FC236}">
                <a16:creationId xmlns:a16="http://schemas.microsoft.com/office/drawing/2014/main" id="{A59DDC05-B188-4D27-3733-7DE3EDBBEA3E}"/>
              </a:ext>
            </a:extLst>
          </p:cNvPr>
          <p:cNvSpPr>
            <a:spLocks noGrp="1"/>
          </p:cNvSpPr>
          <p:nvPr>
            <p:ph sz="half" idx="1"/>
          </p:nvPr>
        </p:nvSpPr>
        <p:spPr/>
        <p:txBody>
          <a:bodyPr>
            <a:normAutofit fontScale="77500" lnSpcReduction="20000"/>
          </a:bodyPr>
          <a:lstStyle/>
          <a:p>
            <a:pPr marL="285750" indent="-285750">
              <a:buFont typeface="Arial" panose="020B0604020202020204" pitchFamily="34" charset="0"/>
              <a:buChar char="•"/>
            </a:pPr>
            <a:r>
              <a:rPr lang="en-GB" sz="2800" b="0" i="0" u="none" strike="noStrike" dirty="0">
                <a:solidFill>
                  <a:srgbClr val="000000"/>
                </a:solidFill>
                <a:ea typeface="Tahoma" panose="020B0604030504040204" pitchFamily="34" charset="0"/>
                <a:cs typeface="Tahoma" panose="020B0604030504040204" pitchFamily="34" charset="0"/>
                <a:sym typeface="Arial"/>
              </a:rPr>
              <a:t>Economic crime </a:t>
            </a:r>
            <a:r>
              <a:rPr lang="en-GB" sz="2800" dirty="0">
                <a:effectLst/>
                <a:ea typeface="Tahoma" panose="020B0604030504040204" pitchFamily="34" charset="0"/>
                <a:cs typeface="Tahoma" panose="020B0604030504040204" pitchFamily="34" charset="0"/>
              </a:rPr>
              <a:t>have major impact on national security and global peace</a:t>
            </a:r>
            <a:endParaRPr lang="en-GB" sz="2800" b="0" i="0" u="none" strike="noStrike" dirty="0">
              <a:solidFill>
                <a:srgbClr val="000000"/>
              </a:solidFill>
              <a:ea typeface="Tahoma" panose="020B0604030504040204" pitchFamily="34" charset="0"/>
              <a:cs typeface="Tahoma" panose="020B0604030504040204" pitchFamily="34" charset="0"/>
              <a:sym typeface="Arial"/>
            </a:endParaRPr>
          </a:p>
          <a:p>
            <a:pPr marL="285750" indent="-285750">
              <a:buFont typeface="Arial" panose="020B0604020202020204" pitchFamily="34" charset="0"/>
              <a:buChar char="•"/>
            </a:pPr>
            <a:endParaRPr lang="en-GB" dirty="0">
              <a:solidFill>
                <a:srgbClr val="000000"/>
              </a:solidFill>
              <a:ea typeface="Tahoma" panose="020B0604030504040204" pitchFamily="34" charset="0"/>
              <a:cs typeface="Tahoma" panose="020B0604030504040204" pitchFamily="34" charset="0"/>
              <a:sym typeface="Arial"/>
            </a:endParaRPr>
          </a:p>
          <a:p>
            <a:pPr marL="285750" indent="-285750">
              <a:buFont typeface="Arial" panose="020B0604020202020204" pitchFamily="34" charset="0"/>
              <a:buChar char="•"/>
            </a:pPr>
            <a:r>
              <a:rPr lang="en-GB" dirty="0">
                <a:solidFill>
                  <a:srgbClr val="000000"/>
                </a:solidFill>
                <a:ea typeface="Tahoma" panose="020B0604030504040204" pitchFamily="34" charset="0"/>
                <a:cs typeface="Tahoma" panose="020B0604030504040204" pitchFamily="34" charset="0"/>
                <a:sym typeface="Arial"/>
              </a:rPr>
              <a:t>B</a:t>
            </a:r>
            <a:r>
              <a:rPr lang="en-GB" sz="2800" b="0" i="0" u="none" strike="noStrike" dirty="0">
                <a:solidFill>
                  <a:srgbClr val="000000"/>
                </a:solidFill>
                <a:ea typeface="Tahoma" panose="020B0604030504040204" pitchFamily="34" charset="0"/>
                <a:cs typeface="Tahoma" panose="020B0604030504040204" pitchFamily="34" charset="0"/>
                <a:sym typeface="Arial"/>
              </a:rPr>
              <a:t>ribery, money laundering, and cyber-enabled fraud even fuel war crimes, including torture, terrorism and forced transfers of people</a:t>
            </a:r>
          </a:p>
          <a:p>
            <a:pPr marL="285750" indent="-285750">
              <a:buFont typeface="Arial" panose="020B0604020202020204" pitchFamily="34" charset="0"/>
              <a:buChar char="•"/>
            </a:pPr>
            <a:endParaRPr lang="en-GB" dirty="0">
              <a:solidFill>
                <a:srgbClr val="000000"/>
              </a:solidFill>
              <a:ea typeface="Tahoma" panose="020B0604030504040204" pitchFamily="34" charset="0"/>
              <a:cs typeface="Tahoma" panose="020B0604030504040204" pitchFamily="34" charset="0"/>
              <a:sym typeface="Arial"/>
            </a:endParaRPr>
          </a:p>
          <a:p>
            <a:pPr marL="285750" indent="-285750">
              <a:buFont typeface="Arial" panose="020B0604020202020204" pitchFamily="34" charset="0"/>
              <a:buChar char="•"/>
            </a:pPr>
            <a:r>
              <a:rPr lang="en-GB" sz="2800" dirty="0">
                <a:solidFill>
                  <a:srgbClr val="000000"/>
                </a:solidFill>
                <a:effectLst/>
                <a:ea typeface="Tahoma" panose="020B0604030504040204" pitchFamily="34" charset="0"/>
                <a:cs typeface="Tahoma" panose="020B0604030504040204" pitchFamily="34" charset="0"/>
              </a:rPr>
              <a:t>New knowledge on effective response to economic crime as a matter of national/international security is urgently needed – a major policy shift in economic crime policing from purely finance-driven to policing motivated by the protection of national security</a:t>
            </a:r>
            <a:endParaRPr lang="en-GB" dirty="0">
              <a:solidFill>
                <a:srgbClr val="000000"/>
              </a:solidFill>
              <a:ea typeface="Tahoma" panose="020B0604030504040204" pitchFamily="34" charset="0"/>
              <a:cs typeface="Tahoma" panose="020B0604030504040204" pitchFamily="34" charset="0"/>
              <a:sym typeface="Arial"/>
            </a:endParaRPr>
          </a:p>
          <a:p>
            <a:endParaRPr lang="en-GB" dirty="0"/>
          </a:p>
        </p:txBody>
      </p:sp>
      <p:sp>
        <p:nvSpPr>
          <p:cNvPr id="8" name="Content Placeholder 7">
            <a:extLst>
              <a:ext uri="{FF2B5EF4-FFF2-40B4-BE49-F238E27FC236}">
                <a16:creationId xmlns:a16="http://schemas.microsoft.com/office/drawing/2014/main" id="{62EBFE41-69D9-5C36-48AB-467F6E267E4A}"/>
              </a:ext>
            </a:extLst>
          </p:cNvPr>
          <p:cNvSpPr>
            <a:spLocks noGrp="1"/>
          </p:cNvSpPr>
          <p:nvPr>
            <p:ph sz="half" idx="2"/>
          </p:nvPr>
        </p:nvSpPr>
        <p:spPr/>
        <p:txBody>
          <a:bodyPr>
            <a:normAutofit fontScale="77500" lnSpcReduction="20000"/>
          </a:bodyPr>
          <a:lstStyle/>
          <a:p>
            <a:pPr marL="0" indent="0">
              <a:buNone/>
            </a:pPr>
            <a:endParaRPr lang="en-GB" dirty="0">
              <a:solidFill>
                <a:srgbClr val="141414"/>
              </a:solidFill>
              <a:latin typeface="Aptos  "/>
            </a:endParaRPr>
          </a:p>
          <a:p>
            <a:pPr marL="0" indent="0">
              <a:buNone/>
            </a:pPr>
            <a:r>
              <a:rPr lang="en-GB" i="1" dirty="0">
                <a:solidFill>
                  <a:srgbClr val="141414"/>
                </a:solidFill>
                <a:latin typeface="Aptos  "/>
              </a:rPr>
              <a:t>B</a:t>
            </a:r>
            <a:r>
              <a:rPr lang="en-GB" b="0" i="1" dirty="0">
                <a:solidFill>
                  <a:srgbClr val="141414"/>
                </a:solidFill>
                <a:effectLst/>
                <a:latin typeface="Aptos  "/>
              </a:rPr>
              <a:t>ribery at a time of war is “high treason”.</a:t>
            </a:r>
          </a:p>
          <a:p>
            <a:pPr marL="0" indent="0" algn="r">
              <a:buNone/>
            </a:pPr>
            <a:r>
              <a:rPr lang="en-GB" i="1" dirty="0">
                <a:solidFill>
                  <a:srgbClr val="141414"/>
                </a:solidFill>
                <a:latin typeface="Aptos  "/>
              </a:rPr>
              <a:t>President of Ukraine (as cited in Reuters 2023)</a:t>
            </a:r>
            <a:endParaRPr lang="en-GB" b="0" i="1" dirty="0">
              <a:solidFill>
                <a:srgbClr val="141414"/>
              </a:solidFill>
              <a:effectLst/>
              <a:latin typeface="Aptos  "/>
            </a:endParaRPr>
          </a:p>
          <a:p>
            <a:pPr marL="0" indent="0">
              <a:buNone/>
            </a:pPr>
            <a:endParaRPr lang="en-GB" i="1" dirty="0">
              <a:solidFill>
                <a:srgbClr val="141414"/>
              </a:solidFill>
              <a:latin typeface="Aptos  "/>
            </a:endParaRPr>
          </a:p>
          <a:p>
            <a:pPr marL="0" indent="0">
              <a:buNone/>
            </a:pPr>
            <a:r>
              <a:rPr lang="en-GB" i="1" dirty="0">
                <a:solidFill>
                  <a:srgbClr val="141414"/>
                </a:solidFill>
                <a:latin typeface="Aptos  "/>
              </a:rPr>
              <a:t>C</a:t>
            </a:r>
            <a:r>
              <a:rPr lang="en-GB" b="0" i="1" dirty="0">
                <a:solidFill>
                  <a:srgbClr val="141414"/>
                </a:solidFill>
                <a:effectLst/>
                <a:latin typeface="Aptos  "/>
              </a:rPr>
              <a:t>orruption allegations “pose a threat to Ukraine’s national security and undermine confidence in state institutions”. </a:t>
            </a:r>
          </a:p>
          <a:p>
            <a:pPr marL="0" indent="0" algn="r">
              <a:buNone/>
            </a:pPr>
            <a:r>
              <a:rPr lang="en-GB" b="0" i="1" dirty="0">
                <a:solidFill>
                  <a:srgbClr val="141414"/>
                </a:solidFill>
                <a:effectLst/>
                <a:latin typeface="Aptos  "/>
              </a:rPr>
              <a:t>Office of the President of Ukraine (as cited in Reuters 2023)</a:t>
            </a:r>
            <a:endParaRPr lang="en-GB" i="1" dirty="0">
              <a:latin typeface="Aptos  "/>
            </a:endParaRPr>
          </a:p>
          <a:p>
            <a:endParaRPr lang="en-GB" dirty="0"/>
          </a:p>
        </p:txBody>
      </p:sp>
      <p:sp>
        <p:nvSpPr>
          <p:cNvPr id="4" name="Title 3">
            <a:extLst>
              <a:ext uri="{FF2B5EF4-FFF2-40B4-BE49-F238E27FC236}">
                <a16:creationId xmlns:a16="http://schemas.microsoft.com/office/drawing/2014/main" id="{D9FEDA48-66AD-BDD2-DD67-0769F9C11A0B}"/>
              </a:ext>
            </a:extLst>
          </p:cNvPr>
          <p:cNvSpPr txBox="1">
            <a:spLocks/>
          </p:cNvSpPr>
          <p:nvPr/>
        </p:nvSpPr>
        <p:spPr>
          <a:xfrm>
            <a:off x="1138825"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GB" sz="3600" dirty="0"/>
          </a:p>
        </p:txBody>
      </p:sp>
    </p:spTree>
    <p:extLst>
      <p:ext uri="{BB962C8B-B14F-4D97-AF65-F5344CB8AC3E}">
        <p14:creationId xmlns:p14="http://schemas.microsoft.com/office/powerpoint/2010/main" val="2135561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74B77-C10A-E929-511D-55C5FC95C0CA}"/>
              </a:ext>
            </a:extLst>
          </p:cNvPr>
          <p:cNvSpPr>
            <a:spLocks noGrp="1"/>
          </p:cNvSpPr>
          <p:nvPr>
            <p:ph type="title"/>
          </p:nvPr>
        </p:nvSpPr>
        <p:spPr/>
        <p:txBody>
          <a:bodyPr>
            <a:normAutofit/>
          </a:bodyPr>
          <a:lstStyle/>
          <a:p>
            <a:r>
              <a:rPr lang="en-GB" sz="4000" dirty="0"/>
              <a:t>Examples of Economic Crimes in the Russo-Ukrainian War</a:t>
            </a:r>
          </a:p>
        </p:txBody>
      </p:sp>
      <p:sp>
        <p:nvSpPr>
          <p:cNvPr id="3" name="Text Placeholder 2">
            <a:extLst>
              <a:ext uri="{FF2B5EF4-FFF2-40B4-BE49-F238E27FC236}">
                <a16:creationId xmlns:a16="http://schemas.microsoft.com/office/drawing/2014/main" id="{BDBFAFEB-A596-1FEB-5E1F-14334485620B}"/>
              </a:ext>
            </a:extLst>
          </p:cNvPr>
          <p:cNvSpPr>
            <a:spLocks noGrp="1"/>
          </p:cNvSpPr>
          <p:nvPr>
            <p:ph idx="1"/>
          </p:nvPr>
        </p:nvSpPr>
        <p:spPr/>
        <p:txBody>
          <a:bodyPr>
            <a:normAutofit fontScale="70000" lnSpcReduction="20000"/>
          </a:bodyPr>
          <a:lstStyle/>
          <a:p>
            <a:pPr marL="457200" indent="-457200">
              <a:buAutoNum type="arabicPeriod"/>
            </a:pPr>
            <a:r>
              <a:rPr lang="en-GB" b="1" dirty="0">
                <a:ea typeface="Tahoma" panose="020B0604030504040204" pitchFamily="34" charset="0"/>
                <a:cs typeface="Tahoma" panose="020B0604030504040204" pitchFamily="34" charset="0"/>
              </a:rPr>
              <a:t>Domestic economic crime </a:t>
            </a:r>
            <a:r>
              <a:rPr lang="en-GB" dirty="0">
                <a:ea typeface="Tahoma" panose="020B0604030504040204" pitchFamily="34" charset="0"/>
                <a:cs typeface="Tahoma" panose="020B0604030504040204" pitchFamily="34" charset="0"/>
              </a:rPr>
              <a:t>– Ukraine: e.g. bribery; corruption associated with aid.</a:t>
            </a:r>
          </a:p>
          <a:p>
            <a:r>
              <a:rPr lang="en-GB" b="0" i="0" dirty="0">
                <a:effectLst/>
                <a:highlight>
                  <a:srgbClr val="FFFFFF"/>
                </a:highlight>
                <a:ea typeface="Tahoma" panose="020B0604030504040204" pitchFamily="34" charset="0"/>
                <a:cs typeface="Tahoma" panose="020B0604030504040204" pitchFamily="34" charset="0"/>
              </a:rPr>
              <a:t>Ukraine's SBU security service had uncovered a corruption scheme in the purchase of arms by the country's military totalling the equivalent of about $40 million. (28 Jan 2024)</a:t>
            </a:r>
          </a:p>
          <a:p>
            <a:pPr marL="0" indent="0">
              <a:buNone/>
            </a:pPr>
            <a:endParaRPr lang="en-GB" dirty="0">
              <a:ea typeface="Tahoma" panose="020B0604030504040204" pitchFamily="34" charset="0"/>
              <a:cs typeface="Tahoma" panose="020B0604030504040204" pitchFamily="34" charset="0"/>
            </a:endParaRPr>
          </a:p>
          <a:p>
            <a:pPr marL="0" indent="0">
              <a:buNone/>
            </a:pPr>
            <a:r>
              <a:rPr lang="en-GB" dirty="0">
                <a:ea typeface="Tahoma" panose="020B0604030504040204" pitchFamily="34" charset="0"/>
                <a:cs typeface="Tahoma" panose="020B0604030504040204" pitchFamily="34" charset="0"/>
              </a:rPr>
              <a:t>2. </a:t>
            </a:r>
            <a:r>
              <a:rPr lang="en-GB" b="1" dirty="0">
                <a:ea typeface="Tahoma" panose="020B0604030504040204" pitchFamily="34" charset="0"/>
                <a:cs typeface="Tahoma" panose="020B0604030504040204" pitchFamily="34" charset="0"/>
              </a:rPr>
              <a:t>Transnational nature of economic crimes</a:t>
            </a:r>
          </a:p>
          <a:p>
            <a:r>
              <a:rPr lang="en-GB" dirty="0">
                <a:ea typeface="Tahoma" panose="020B0604030504040204" pitchFamily="34" charset="0"/>
                <a:cs typeface="Tahoma" panose="020B0604030504040204" pitchFamily="34" charset="0"/>
              </a:rPr>
              <a:t>War profiteering</a:t>
            </a:r>
          </a:p>
          <a:p>
            <a:r>
              <a:rPr lang="en-GB" dirty="0">
                <a:ea typeface="Tahoma" panose="020B0604030504040204" pitchFamily="34" charset="0"/>
                <a:cs typeface="Tahoma" panose="020B0604030504040204" pitchFamily="34" charset="0"/>
              </a:rPr>
              <a:t>Global sanctions and their evasion – links to UK</a:t>
            </a:r>
          </a:p>
          <a:p>
            <a:r>
              <a:rPr lang="en-GB" i="0" dirty="0">
                <a:effectLst/>
                <a:highlight>
                  <a:srgbClr val="FFFFFF"/>
                </a:highlight>
                <a:ea typeface="Tahoma" panose="020B0604030504040204" pitchFamily="34" charset="0"/>
                <a:cs typeface="Tahoma" panose="020B0604030504040204" pitchFamily="34" charset="0"/>
              </a:rPr>
              <a:t>Traditional cross-border frauds:</a:t>
            </a:r>
          </a:p>
          <a:p>
            <a:pPr lvl="1"/>
            <a:r>
              <a:rPr lang="en-GB" i="0" dirty="0">
                <a:effectLst/>
                <a:highlight>
                  <a:srgbClr val="FFFFFF"/>
                </a:highlight>
                <a:ea typeface="Tahoma" panose="020B0604030504040204" pitchFamily="34" charset="0"/>
                <a:cs typeface="Tahoma" panose="020B0604030504040204" pitchFamily="34" charset="0"/>
              </a:rPr>
              <a:t>Non-existent goods being falsely advertised on social media networks, phishing links deployed to capture bank card details, and bogus messages being sent to victims demanding payment to resolve fictitious problems. Victims of the 80,000-odd fraud cases recorded last year included military personnel and volunteers, families of those killed in action fighting the Russians, and people who have been internally displaced by the conflict.</a:t>
            </a:r>
          </a:p>
          <a:p>
            <a:pPr lvl="1"/>
            <a:r>
              <a:rPr lang="en-GB" dirty="0">
                <a:highlight>
                  <a:srgbClr val="FFFFFF"/>
                </a:highlight>
                <a:ea typeface="Tahoma" panose="020B0604030504040204" pitchFamily="34" charset="0"/>
                <a:cs typeface="Tahoma" panose="020B0604030504040204" pitchFamily="34" charset="0"/>
              </a:rPr>
              <a:t>Alleged theft and export of the dual use goods in the rural England – see </a:t>
            </a:r>
            <a:r>
              <a:rPr lang="en-GB" dirty="0">
                <a:highlight>
                  <a:srgbClr val="FFFFFF"/>
                </a:highlight>
                <a:ea typeface="Tahoma" panose="020B0604030504040204" pitchFamily="34" charset="0"/>
                <a:cs typeface="Tahoma" panose="020B0604030504040204" pitchFamily="34" charset="0"/>
                <a:hlinkClick r:id="rId2"/>
              </a:rPr>
              <a:t>link</a:t>
            </a:r>
            <a:endParaRPr lang="en-GB" i="0" dirty="0">
              <a:effectLst/>
              <a:highlight>
                <a:srgbClr val="FFFFFF"/>
              </a:highlight>
              <a:ea typeface="Tahoma" panose="020B0604030504040204" pitchFamily="34" charset="0"/>
              <a:cs typeface="Tahoma" panose="020B0604030504040204" pitchFamily="34" charset="0"/>
            </a:endParaRPr>
          </a:p>
          <a:p>
            <a:pPr marL="0" indent="0">
              <a:buNone/>
            </a:pPr>
            <a:r>
              <a:rPr lang="en-GB" dirty="0">
                <a:ea typeface="Tahoma" panose="020B0604030504040204" pitchFamily="34" charset="0"/>
                <a:cs typeface="Tahoma" panose="020B0604030504040204" pitchFamily="34" charset="0"/>
              </a:rPr>
              <a:t>3. </a:t>
            </a:r>
            <a:r>
              <a:rPr lang="en-GB" b="1" dirty="0">
                <a:ea typeface="Tahoma" panose="020B0604030504040204" pitchFamily="34" charset="0"/>
                <a:cs typeface="Tahoma" panose="020B0604030504040204" pitchFamily="34" charset="0"/>
              </a:rPr>
              <a:t>Economic crime and their link to war-crimes</a:t>
            </a:r>
          </a:p>
          <a:p>
            <a:pPr marL="457200" indent="-457200">
              <a:buAutoNum type="arabicPeriod"/>
            </a:pPr>
            <a:endParaRPr lang="en-GB" dirty="0"/>
          </a:p>
        </p:txBody>
      </p:sp>
    </p:spTree>
    <p:extLst>
      <p:ext uri="{BB962C8B-B14F-4D97-AF65-F5344CB8AC3E}">
        <p14:creationId xmlns:p14="http://schemas.microsoft.com/office/powerpoint/2010/main" val="4127528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3DECF-4030-F25F-BEC9-869CE7F6BA9B}"/>
              </a:ext>
            </a:extLst>
          </p:cNvPr>
          <p:cNvSpPr>
            <a:spLocks noGrp="1"/>
          </p:cNvSpPr>
          <p:nvPr>
            <p:ph type="title"/>
          </p:nvPr>
        </p:nvSpPr>
        <p:spPr/>
        <p:txBody>
          <a:bodyPr/>
          <a:lstStyle/>
          <a:p>
            <a:r>
              <a:rPr lang="en-GB" dirty="0"/>
              <a:t>Economic Crimes and War Crimes – 1 </a:t>
            </a:r>
          </a:p>
        </p:txBody>
      </p:sp>
      <p:graphicFrame>
        <p:nvGraphicFramePr>
          <p:cNvPr id="4" name="Content Placeholder 3">
            <a:extLst>
              <a:ext uri="{FF2B5EF4-FFF2-40B4-BE49-F238E27FC236}">
                <a16:creationId xmlns:a16="http://schemas.microsoft.com/office/drawing/2014/main" id="{AB7E27D1-4910-8413-BCD8-4DCFD923220B}"/>
              </a:ext>
            </a:extLst>
          </p:cNvPr>
          <p:cNvGraphicFramePr>
            <a:graphicFrameLocks noGrp="1"/>
          </p:cNvGraphicFramePr>
          <p:nvPr>
            <p:ph idx="1"/>
            <p:extLst>
              <p:ext uri="{D42A27DB-BD31-4B8C-83A1-F6EECF244321}">
                <p14:modId xmlns:p14="http://schemas.microsoft.com/office/powerpoint/2010/main" val="123656417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1266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3DECF-4030-F25F-BEC9-869CE7F6BA9B}"/>
              </a:ext>
            </a:extLst>
          </p:cNvPr>
          <p:cNvSpPr>
            <a:spLocks noGrp="1"/>
          </p:cNvSpPr>
          <p:nvPr>
            <p:ph type="title"/>
          </p:nvPr>
        </p:nvSpPr>
        <p:spPr/>
        <p:txBody>
          <a:bodyPr/>
          <a:lstStyle/>
          <a:p>
            <a:r>
              <a:rPr lang="en-GB" dirty="0"/>
              <a:t>Economic Crimes and War Crimes – 2 </a:t>
            </a:r>
          </a:p>
        </p:txBody>
      </p:sp>
      <p:graphicFrame>
        <p:nvGraphicFramePr>
          <p:cNvPr id="4" name="Content Placeholder 3">
            <a:extLst>
              <a:ext uri="{FF2B5EF4-FFF2-40B4-BE49-F238E27FC236}">
                <a16:creationId xmlns:a16="http://schemas.microsoft.com/office/drawing/2014/main" id="{4E58DBDD-301D-77EA-12A5-F652AF64F283}"/>
              </a:ext>
            </a:extLst>
          </p:cNvPr>
          <p:cNvGraphicFramePr>
            <a:graphicFrameLocks noGrp="1"/>
          </p:cNvGraphicFramePr>
          <p:nvPr>
            <p:ph idx="1"/>
            <p:extLst>
              <p:ext uri="{D42A27DB-BD31-4B8C-83A1-F6EECF244321}">
                <p14:modId xmlns:p14="http://schemas.microsoft.com/office/powerpoint/2010/main" val="4825278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72905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3DECF-4030-F25F-BEC9-869CE7F6BA9B}"/>
              </a:ext>
            </a:extLst>
          </p:cNvPr>
          <p:cNvSpPr>
            <a:spLocks noGrp="1"/>
          </p:cNvSpPr>
          <p:nvPr>
            <p:ph type="title"/>
          </p:nvPr>
        </p:nvSpPr>
        <p:spPr/>
        <p:txBody>
          <a:bodyPr/>
          <a:lstStyle/>
          <a:p>
            <a:r>
              <a:rPr lang="en-GB" dirty="0"/>
              <a:t>Economic Crimes and War Crimes – 3 </a:t>
            </a:r>
          </a:p>
        </p:txBody>
      </p:sp>
      <p:sp>
        <p:nvSpPr>
          <p:cNvPr id="3" name="Content Placeholder 2">
            <a:extLst>
              <a:ext uri="{FF2B5EF4-FFF2-40B4-BE49-F238E27FC236}">
                <a16:creationId xmlns:a16="http://schemas.microsoft.com/office/drawing/2014/main" id="{7A42D07A-C6DC-D56D-CA43-764B54647F2E}"/>
              </a:ext>
            </a:extLst>
          </p:cNvPr>
          <p:cNvSpPr>
            <a:spLocks noGrp="1"/>
          </p:cNvSpPr>
          <p:nvPr>
            <p:ph idx="1"/>
          </p:nvPr>
        </p:nvSpPr>
        <p:spPr/>
        <p:txBody>
          <a:bodyPr>
            <a:normAutofit/>
          </a:bodyPr>
          <a:lstStyle/>
          <a:p>
            <a:r>
              <a:rPr lang="en-GB" sz="3200" dirty="0"/>
              <a:t>Economic crimes that fuel the war and war crimes</a:t>
            </a:r>
          </a:p>
          <a:p>
            <a:pPr lvl="1"/>
            <a:r>
              <a:rPr lang="en-GB" sz="2800" dirty="0"/>
              <a:t>Money from economic crimes used to buy weapons that are used to commit war crimes</a:t>
            </a:r>
          </a:p>
          <a:p>
            <a:pPr lvl="1"/>
            <a:r>
              <a:rPr lang="en-GB" sz="2800" dirty="0"/>
              <a:t>Money from economic crimes used to pay personnel who commit war crimes</a:t>
            </a:r>
          </a:p>
          <a:p>
            <a:pPr lvl="1"/>
            <a:r>
              <a:rPr lang="en-GB" sz="2800" dirty="0">
                <a:sym typeface="Wingdings" panose="05000000000000000000" pitchFamily="2" charset="2"/>
              </a:rPr>
              <a:t>Gaining access to information through industrial and economic espionage that is used to commit war crimes</a:t>
            </a:r>
          </a:p>
        </p:txBody>
      </p:sp>
    </p:spTree>
    <p:extLst>
      <p:ext uri="{BB962C8B-B14F-4D97-AF65-F5344CB8AC3E}">
        <p14:creationId xmlns:p14="http://schemas.microsoft.com/office/powerpoint/2010/main" val="3862998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606C9-7F1D-AB46-9549-AACD58B76F7E}"/>
              </a:ext>
            </a:extLst>
          </p:cNvPr>
          <p:cNvSpPr>
            <a:spLocks noGrp="1"/>
          </p:cNvSpPr>
          <p:nvPr>
            <p:ph type="title"/>
          </p:nvPr>
        </p:nvSpPr>
        <p:spPr/>
        <p:txBody>
          <a:bodyPr>
            <a:normAutofit/>
          </a:bodyPr>
          <a:lstStyle/>
          <a:p>
            <a:r>
              <a:rPr lang="en-GB" sz="4000" dirty="0">
                <a:ea typeface="Tahoma" panose="020B0604030504040204" pitchFamily="34" charset="0"/>
                <a:cs typeface="Tahoma" panose="020B0604030504040204" pitchFamily="34" charset="0"/>
              </a:rPr>
              <a:t>Implications for Policing: Linking Economic Crimes to National Security</a:t>
            </a:r>
          </a:p>
        </p:txBody>
      </p:sp>
      <p:sp>
        <p:nvSpPr>
          <p:cNvPr id="3" name="Text Placeholder 2">
            <a:extLst>
              <a:ext uri="{FF2B5EF4-FFF2-40B4-BE49-F238E27FC236}">
                <a16:creationId xmlns:a16="http://schemas.microsoft.com/office/drawing/2014/main" id="{FB96C94D-AADB-8947-B7C4-8007D587CB4E}"/>
              </a:ext>
            </a:extLst>
          </p:cNvPr>
          <p:cNvSpPr>
            <a:spLocks noGrp="1"/>
          </p:cNvSpPr>
          <p:nvPr>
            <p:ph idx="1"/>
          </p:nvPr>
        </p:nvSpPr>
        <p:spPr/>
        <p:txBody>
          <a:bodyPr>
            <a:normAutofit lnSpcReduction="10000"/>
          </a:bodyPr>
          <a:lstStyle/>
          <a:p>
            <a:pPr marL="342900" indent="-342900">
              <a:buFont typeface="Arial" panose="020B0604020202020204" pitchFamily="34" charset="0"/>
              <a:buChar char="•"/>
            </a:pPr>
            <a:r>
              <a:rPr lang="en-GB" dirty="0">
                <a:solidFill>
                  <a:schemeClr val="tx1"/>
                </a:solidFill>
              </a:rPr>
              <a:t>The intersection between economic crime and warfare impacts the competence of policing authorities (security vs finance), and presents new challenges and opportunities from the perspective of domestic and international policing cooperation</a:t>
            </a:r>
          </a:p>
          <a:p>
            <a:pPr marL="342900" indent="-342900">
              <a:buFont typeface="Arial" panose="020B0604020202020204" pitchFamily="34" charset="0"/>
              <a:buChar char="•"/>
            </a:pPr>
            <a:r>
              <a:rPr lang="en-GB" dirty="0">
                <a:solidFill>
                  <a:schemeClr val="tx1"/>
                </a:solidFill>
              </a:rPr>
              <a:t>Policy – economic crime is traditionally under-policed. Realising how even small economic crime might present security concerns might lead to more prioritisation of economic crime as opposed to policing traditional crimes</a:t>
            </a:r>
          </a:p>
          <a:p>
            <a:pPr marL="342900" indent="-342900">
              <a:buFont typeface="Arial" panose="020B0604020202020204" pitchFamily="34" charset="0"/>
              <a:buChar char="•"/>
            </a:pPr>
            <a:r>
              <a:rPr lang="en-GB" dirty="0">
                <a:solidFill>
                  <a:schemeClr val="tx1"/>
                </a:solidFill>
              </a:rPr>
              <a:t>International law and justice: The intersection economic crime and war can make international humanitarian law and international criminal law more  active</a:t>
            </a:r>
          </a:p>
        </p:txBody>
      </p:sp>
    </p:spTree>
    <p:extLst>
      <p:ext uri="{BB962C8B-B14F-4D97-AF65-F5344CB8AC3E}">
        <p14:creationId xmlns:p14="http://schemas.microsoft.com/office/powerpoint/2010/main" val="36643345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770</TotalTime>
  <Words>939</Words>
  <Application>Microsoft Office PowerPoint</Application>
  <PresentationFormat>Widescreen</PresentationFormat>
  <Paragraphs>77</Paragraphs>
  <Slides>10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Aptos</vt:lpstr>
      <vt:lpstr>Aptos  </vt:lpstr>
      <vt:lpstr>Aptos Display</vt:lpstr>
      <vt:lpstr>Arial</vt:lpstr>
      <vt:lpstr>Calibri</vt:lpstr>
      <vt:lpstr>Tahoma</vt:lpstr>
      <vt:lpstr>Wingdings</vt:lpstr>
      <vt:lpstr>Office Theme</vt:lpstr>
      <vt:lpstr>Economic Crime in War</vt:lpstr>
      <vt:lpstr>Economic Crime and Warfare</vt:lpstr>
      <vt:lpstr>PowerPoint Presentation</vt:lpstr>
      <vt:lpstr>Economic Crime, Peace and Security</vt:lpstr>
      <vt:lpstr>Examples of Economic Crimes in the Russo-Ukrainian War</vt:lpstr>
      <vt:lpstr>Economic Crimes and War Crimes – 1 </vt:lpstr>
      <vt:lpstr>Economic Crimes and War Crimes – 2 </vt:lpstr>
      <vt:lpstr>Economic Crimes and War Crimes – 3 </vt:lpstr>
      <vt:lpstr>Implications for Policing: Linking Economic Crimes to National Security</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 Crime in War</dc:title>
  <dc:creator>Noelle Quenivet</dc:creator>
  <cp:lastModifiedBy>Branislav</cp:lastModifiedBy>
  <cp:revision>11</cp:revision>
  <dcterms:created xsi:type="dcterms:W3CDTF">2024-04-01T13:07:36Z</dcterms:created>
  <dcterms:modified xsi:type="dcterms:W3CDTF">2024-04-12T09:20:45Z</dcterms:modified>
</cp:coreProperties>
</file>