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432" r:id="rId2"/>
    <p:sldId id="457" r:id="rId3"/>
    <p:sldId id="445" r:id="rId4"/>
    <p:sldId id="468" r:id="rId5"/>
    <p:sldId id="461" r:id="rId6"/>
    <p:sldId id="464" r:id="rId7"/>
    <p:sldId id="466" r:id="rId8"/>
    <p:sldId id="450" r:id="rId9"/>
    <p:sldId id="458" r:id="rId10"/>
    <p:sldId id="4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AC344E-DEF7-1DD1-53B6-93ED1B772713}" name="Lee Moore" initials="LM" userId="S::ljm90@bath.ac.uk::2b205853-14c6-4d2f-b3f9-6bc3854693df" providerId="AD"/>
  <p188:author id="{926B1984-A0FC-BA1A-C203-83B99AA3845A}" name="Rachel Arnold" initials="RA" userId="S::rsa24@bath.ac.uk::284515bd-a4e2-4450-a741-1b9b937f7b36" providerId="AD"/>
  <p188:author id="{F059EFF6-11CA-863C-1BA6-0E8178E3A01A}" name="Zoe Anchors" initials="ZA" userId="S::Zoe.Anchors@uwe.ac.uk::44f79125-dfc0-47ee-96f9-d9d2839d51f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ee Moore" initials="LM" lastIdx="20" clrIdx="0">
    <p:extLst>
      <p:ext uri="{19B8F6BF-5375-455C-9EA6-DF929625EA0E}">
        <p15:presenceInfo xmlns:p15="http://schemas.microsoft.com/office/powerpoint/2012/main" userId="S::ljm90@bath.ac.uk::2b205853-14c6-4d2f-b3f9-6bc3854693d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AB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62" autoAdjust="0"/>
    <p:restoredTop sz="66397" autoAdjust="0"/>
  </p:normalViewPr>
  <p:slideViewPr>
    <p:cSldViewPr snapToGrid="0">
      <p:cViewPr varScale="1">
        <p:scale>
          <a:sx n="41" d="100"/>
          <a:sy n="41" d="100"/>
        </p:scale>
        <p:origin x="1856"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oe Anchors" userId="44f79125-dfc0-47ee-96f9-d9d2839d51f5" providerId="ADAL" clId="{0857BCD5-393E-4694-B4D0-99F5B408FD14}"/>
    <pc:docChg chg="modSld">
      <pc:chgData name="Zoe Anchors" userId="44f79125-dfc0-47ee-96f9-d9d2839d51f5" providerId="ADAL" clId="{0857BCD5-393E-4694-B4D0-99F5B408FD14}" dt="2022-09-08T14:17:49.904" v="9" actId="20577"/>
      <pc:docMkLst>
        <pc:docMk/>
      </pc:docMkLst>
      <pc:sldChg chg="modNotesTx">
        <pc:chgData name="Zoe Anchors" userId="44f79125-dfc0-47ee-96f9-d9d2839d51f5" providerId="ADAL" clId="{0857BCD5-393E-4694-B4D0-99F5B408FD14}" dt="2022-09-08T14:17:09.313" v="0" actId="20577"/>
        <pc:sldMkLst>
          <pc:docMk/>
          <pc:sldMk cId="4274328095" sldId="432"/>
        </pc:sldMkLst>
      </pc:sldChg>
      <pc:sldChg chg="modNotesTx">
        <pc:chgData name="Zoe Anchors" userId="44f79125-dfc0-47ee-96f9-d9d2839d51f5" providerId="ADAL" clId="{0857BCD5-393E-4694-B4D0-99F5B408FD14}" dt="2022-09-08T14:17:17.913" v="2" actId="20577"/>
        <pc:sldMkLst>
          <pc:docMk/>
          <pc:sldMk cId="2021426226" sldId="445"/>
        </pc:sldMkLst>
      </pc:sldChg>
      <pc:sldChg chg="modNotesTx">
        <pc:chgData name="Zoe Anchors" userId="44f79125-dfc0-47ee-96f9-d9d2839d51f5" providerId="ADAL" clId="{0857BCD5-393E-4694-B4D0-99F5B408FD14}" dt="2022-09-08T14:17:42.511" v="7" actId="20577"/>
        <pc:sldMkLst>
          <pc:docMk/>
          <pc:sldMk cId="141753094" sldId="450"/>
        </pc:sldMkLst>
      </pc:sldChg>
      <pc:sldChg chg="modNotesTx">
        <pc:chgData name="Zoe Anchors" userId="44f79125-dfc0-47ee-96f9-d9d2839d51f5" providerId="ADAL" clId="{0857BCD5-393E-4694-B4D0-99F5B408FD14}" dt="2022-09-08T14:17:13.019" v="1" actId="20577"/>
        <pc:sldMkLst>
          <pc:docMk/>
          <pc:sldMk cId="4156250913" sldId="457"/>
        </pc:sldMkLst>
      </pc:sldChg>
      <pc:sldChg chg="modNotesTx">
        <pc:chgData name="Zoe Anchors" userId="44f79125-dfc0-47ee-96f9-d9d2839d51f5" providerId="ADAL" clId="{0857BCD5-393E-4694-B4D0-99F5B408FD14}" dt="2022-09-08T14:17:45.899" v="8" actId="20577"/>
        <pc:sldMkLst>
          <pc:docMk/>
          <pc:sldMk cId="1815243125" sldId="458"/>
        </pc:sldMkLst>
      </pc:sldChg>
      <pc:sldChg chg="modNotesTx">
        <pc:chgData name="Zoe Anchors" userId="44f79125-dfc0-47ee-96f9-d9d2839d51f5" providerId="ADAL" clId="{0857BCD5-393E-4694-B4D0-99F5B408FD14}" dt="2022-09-08T14:17:30.158" v="4" actId="20577"/>
        <pc:sldMkLst>
          <pc:docMk/>
          <pc:sldMk cId="3783657512" sldId="461"/>
        </pc:sldMkLst>
      </pc:sldChg>
      <pc:sldChg chg="modNotesTx">
        <pc:chgData name="Zoe Anchors" userId="44f79125-dfc0-47ee-96f9-d9d2839d51f5" providerId="ADAL" clId="{0857BCD5-393E-4694-B4D0-99F5B408FD14}" dt="2022-09-08T14:17:34.245" v="5" actId="20577"/>
        <pc:sldMkLst>
          <pc:docMk/>
          <pc:sldMk cId="2289239461" sldId="464"/>
        </pc:sldMkLst>
      </pc:sldChg>
      <pc:sldChg chg="modNotesTx">
        <pc:chgData name="Zoe Anchors" userId="44f79125-dfc0-47ee-96f9-d9d2839d51f5" providerId="ADAL" clId="{0857BCD5-393E-4694-B4D0-99F5B408FD14}" dt="2022-09-08T14:17:38.856" v="6" actId="20577"/>
        <pc:sldMkLst>
          <pc:docMk/>
          <pc:sldMk cId="2541465283" sldId="466"/>
        </pc:sldMkLst>
      </pc:sldChg>
      <pc:sldChg chg="modNotesTx">
        <pc:chgData name="Zoe Anchors" userId="44f79125-dfc0-47ee-96f9-d9d2839d51f5" providerId="ADAL" clId="{0857BCD5-393E-4694-B4D0-99F5B408FD14}" dt="2022-09-08T14:17:49.904" v="9" actId="20577"/>
        <pc:sldMkLst>
          <pc:docMk/>
          <pc:sldMk cId="2183778848" sldId="467"/>
        </pc:sldMkLst>
      </pc:sldChg>
      <pc:sldChg chg="modNotesTx">
        <pc:chgData name="Zoe Anchors" userId="44f79125-dfc0-47ee-96f9-d9d2839d51f5" providerId="ADAL" clId="{0857BCD5-393E-4694-B4D0-99F5B408FD14}" dt="2022-09-08T14:17:24.487" v="3" actId="20577"/>
        <pc:sldMkLst>
          <pc:docMk/>
          <pc:sldMk cId="1524807577" sldId="46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E45CD9-4256-425A-8926-8DA8A2092D00}" type="doc">
      <dgm:prSet loTypeId="urn:microsoft.com/office/officeart/2005/8/layout/hProcess9" loCatId="process" qsTypeId="urn:microsoft.com/office/officeart/2005/8/quickstyle/simple1" qsCatId="simple" csTypeId="urn:microsoft.com/office/officeart/2005/8/colors/accent1_2" csCatId="accent1" phldr="1"/>
      <dgm:spPr/>
    </dgm:pt>
    <dgm:pt modelId="{DC0B5773-4FE2-401B-8158-5E197B357F15}">
      <dgm:prSet phldrT="[Text]"/>
      <dgm:spPr/>
      <dgm:t>
        <a:bodyPr/>
        <a:lstStyle/>
        <a:p>
          <a:pPr>
            <a:buAutoNum type="arabicPeriod"/>
          </a:pPr>
          <a:r>
            <a:rPr lang="en-GB" dirty="0">
              <a:effectLst/>
              <a:latin typeface="+mn-lt"/>
              <a:ea typeface="MS Mincho" panose="02020609040205080304" pitchFamily="49" charset="-128"/>
            </a:rPr>
            <a:t>Which stressors have the most negative impact?</a:t>
          </a:r>
          <a:endParaRPr lang="en-GB" dirty="0">
            <a:latin typeface="+mn-lt"/>
          </a:endParaRPr>
        </a:p>
      </dgm:t>
    </dgm:pt>
    <dgm:pt modelId="{F5859003-8177-400A-8D49-2B1A9F45D61B}" type="parTrans" cxnId="{1CBE52B3-9FCA-40AB-ACD2-99896C949437}">
      <dgm:prSet/>
      <dgm:spPr/>
      <dgm:t>
        <a:bodyPr/>
        <a:lstStyle/>
        <a:p>
          <a:endParaRPr lang="en-GB"/>
        </a:p>
      </dgm:t>
    </dgm:pt>
    <dgm:pt modelId="{CB986644-8E8E-4789-A8A0-941E5EB2F2A4}" type="sibTrans" cxnId="{1CBE52B3-9FCA-40AB-ACD2-99896C949437}">
      <dgm:prSet/>
      <dgm:spPr/>
      <dgm:t>
        <a:bodyPr/>
        <a:lstStyle/>
        <a:p>
          <a:endParaRPr lang="en-GB"/>
        </a:p>
      </dgm:t>
    </dgm:pt>
    <dgm:pt modelId="{EE3E41B9-5367-413D-8D92-EA44B72CD811}">
      <dgm:prSet phldrT="[Text]"/>
      <dgm:spPr/>
      <dgm:t>
        <a:bodyPr/>
        <a:lstStyle/>
        <a:p>
          <a:r>
            <a:rPr lang="en-GB" dirty="0">
              <a:effectLst/>
              <a:latin typeface="+mn-lt"/>
              <a:ea typeface="MS Mincho" panose="02020609040205080304" pitchFamily="49" charset="-128"/>
            </a:rPr>
            <a:t>Why does this impact occur?</a:t>
          </a:r>
          <a:endParaRPr lang="en-GB" dirty="0">
            <a:latin typeface="+mn-lt"/>
          </a:endParaRPr>
        </a:p>
      </dgm:t>
    </dgm:pt>
    <dgm:pt modelId="{91AAAA0D-0259-44C0-BC6E-8752E839D87B}" type="parTrans" cxnId="{4E32D70A-CE49-4391-A213-10D2CD7BC671}">
      <dgm:prSet/>
      <dgm:spPr/>
      <dgm:t>
        <a:bodyPr/>
        <a:lstStyle/>
        <a:p>
          <a:endParaRPr lang="en-GB"/>
        </a:p>
      </dgm:t>
    </dgm:pt>
    <dgm:pt modelId="{D182A312-7CE2-47BE-8599-F45B7533180D}" type="sibTrans" cxnId="{4E32D70A-CE49-4391-A213-10D2CD7BC671}">
      <dgm:prSet/>
      <dgm:spPr/>
      <dgm:t>
        <a:bodyPr/>
        <a:lstStyle/>
        <a:p>
          <a:endParaRPr lang="en-GB"/>
        </a:p>
      </dgm:t>
    </dgm:pt>
    <dgm:pt modelId="{5270E2F6-3A55-4ABB-B45C-30BFADB48AE5}">
      <dgm:prSet phldrT="[Text]"/>
      <dgm:spPr/>
      <dgm:t>
        <a:bodyPr/>
        <a:lstStyle/>
        <a:p>
          <a:r>
            <a:rPr lang="en-GB" dirty="0">
              <a:effectLst/>
              <a:latin typeface="+mn-lt"/>
              <a:ea typeface="MS Mincho" panose="02020609040205080304" pitchFamily="49" charset="-128"/>
            </a:rPr>
            <a:t>Which midwives are most at risk? </a:t>
          </a:r>
          <a:endParaRPr lang="en-GB" dirty="0">
            <a:latin typeface="+mn-lt"/>
          </a:endParaRPr>
        </a:p>
      </dgm:t>
    </dgm:pt>
    <dgm:pt modelId="{5E8025DB-DC4F-41AB-B414-1602DD92A4F6}" type="parTrans" cxnId="{6F258A2D-7FFD-4262-9CC2-B126735661BD}">
      <dgm:prSet/>
      <dgm:spPr/>
      <dgm:t>
        <a:bodyPr/>
        <a:lstStyle/>
        <a:p>
          <a:endParaRPr lang="en-GB"/>
        </a:p>
      </dgm:t>
    </dgm:pt>
    <dgm:pt modelId="{34C589E8-2732-436D-8D57-5B11B313EEA8}" type="sibTrans" cxnId="{6F258A2D-7FFD-4262-9CC2-B126735661BD}">
      <dgm:prSet/>
      <dgm:spPr/>
      <dgm:t>
        <a:bodyPr/>
        <a:lstStyle/>
        <a:p>
          <a:endParaRPr lang="en-GB"/>
        </a:p>
      </dgm:t>
    </dgm:pt>
    <dgm:pt modelId="{3AF38633-C8FC-4914-9022-9E634D0E1D87}" type="pres">
      <dgm:prSet presAssocID="{54E45CD9-4256-425A-8926-8DA8A2092D00}" presName="CompostProcess" presStyleCnt="0">
        <dgm:presLayoutVars>
          <dgm:dir/>
          <dgm:resizeHandles val="exact"/>
        </dgm:presLayoutVars>
      </dgm:prSet>
      <dgm:spPr/>
    </dgm:pt>
    <dgm:pt modelId="{FC640CBD-E841-493C-AE94-E8A2208B86C7}" type="pres">
      <dgm:prSet presAssocID="{54E45CD9-4256-425A-8926-8DA8A2092D00}" presName="arrow" presStyleLbl="bgShp" presStyleIdx="0" presStyleCnt="1" custScaleX="117647" custLinFactNeighborX="43255" custLinFactNeighborY="-5510"/>
      <dgm:spPr/>
    </dgm:pt>
    <dgm:pt modelId="{9519B598-7586-47A0-A0E3-23AD06919E79}" type="pres">
      <dgm:prSet presAssocID="{54E45CD9-4256-425A-8926-8DA8A2092D00}" presName="linearProcess" presStyleCnt="0"/>
      <dgm:spPr/>
    </dgm:pt>
    <dgm:pt modelId="{7ACD80F8-3B39-46B0-8C65-A7C453E8B71D}" type="pres">
      <dgm:prSet presAssocID="{DC0B5773-4FE2-401B-8158-5E197B357F15}" presName="textNode" presStyleLbl="node1" presStyleIdx="0" presStyleCnt="3">
        <dgm:presLayoutVars>
          <dgm:bulletEnabled val="1"/>
        </dgm:presLayoutVars>
      </dgm:prSet>
      <dgm:spPr/>
    </dgm:pt>
    <dgm:pt modelId="{85D74B58-71E1-4707-8A1D-B351BE99CD7D}" type="pres">
      <dgm:prSet presAssocID="{CB986644-8E8E-4789-A8A0-941E5EB2F2A4}" presName="sibTrans" presStyleCnt="0"/>
      <dgm:spPr/>
    </dgm:pt>
    <dgm:pt modelId="{17F62B3C-DE81-4D8F-92AC-E73631531E9F}" type="pres">
      <dgm:prSet presAssocID="{EE3E41B9-5367-413D-8D92-EA44B72CD811}" presName="textNode" presStyleLbl="node1" presStyleIdx="1" presStyleCnt="3">
        <dgm:presLayoutVars>
          <dgm:bulletEnabled val="1"/>
        </dgm:presLayoutVars>
      </dgm:prSet>
      <dgm:spPr/>
    </dgm:pt>
    <dgm:pt modelId="{99B22020-5AEF-4A74-8BD3-510685A520DD}" type="pres">
      <dgm:prSet presAssocID="{D182A312-7CE2-47BE-8599-F45B7533180D}" presName="sibTrans" presStyleCnt="0"/>
      <dgm:spPr/>
    </dgm:pt>
    <dgm:pt modelId="{1EA7CCA7-7E97-461F-A1EF-80D21261927D}" type="pres">
      <dgm:prSet presAssocID="{5270E2F6-3A55-4ABB-B45C-30BFADB48AE5}" presName="textNode" presStyleLbl="node1" presStyleIdx="2" presStyleCnt="3">
        <dgm:presLayoutVars>
          <dgm:bulletEnabled val="1"/>
        </dgm:presLayoutVars>
      </dgm:prSet>
      <dgm:spPr/>
    </dgm:pt>
  </dgm:ptLst>
  <dgm:cxnLst>
    <dgm:cxn modelId="{4E32D70A-CE49-4391-A213-10D2CD7BC671}" srcId="{54E45CD9-4256-425A-8926-8DA8A2092D00}" destId="{EE3E41B9-5367-413D-8D92-EA44B72CD811}" srcOrd="1" destOrd="0" parTransId="{91AAAA0D-0259-44C0-BC6E-8752E839D87B}" sibTransId="{D182A312-7CE2-47BE-8599-F45B7533180D}"/>
    <dgm:cxn modelId="{DEF7C32C-6DF2-4FB3-899F-308A6D0435F5}" type="presOf" srcId="{5270E2F6-3A55-4ABB-B45C-30BFADB48AE5}" destId="{1EA7CCA7-7E97-461F-A1EF-80D21261927D}" srcOrd="0" destOrd="0" presId="urn:microsoft.com/office/officeart/2005/8/layout/hProcess9"/>
    <dgm:cxn modelId="{6F258A2D-7FFD-4262-9CC2-B126735661BD}" srcId="{54E45CD9-4256-425A-8926-8DA8A2092D00}" destId="{5270E2F6-3A55-4ABB-B45C-30BFADB48AE5}" srcOrd="2" destOrd="0" parTransId="{5E8025DB-DC4F-41AB-B414-1602DD92A4F6}" sibTransId="{34C589E8-2732-436D-8D57-5B11B313EEA8}"/>
    <dgm:cxn modelId="{1981E88A-D7D2-4880-B868-9E105373A9FF}" type="presOf" srcId="{54E45CD9-4256-425A-8926-8DA8A2092D00}" destId="{3AF38633-C8FC-4914-9022-9E634D0E1D87}" srcOrd="0" destOrd="0" presId="urn:microsoft.com/office/officeart/2005/8/layout/hProcess9"/>
    <dgm:cxn modelId="{D92ED895-4175-44D8-9777-704DFF3F4FE4}" type="presOf" srcId="{DC0B5773-4FE2-401B-8158-5E197B357F15}" destId="{7ACD80F8-3B39-46B0-8C65-A7C453E8B71D}" srcOrd="0" destOrd="0" presId="urn:microsoft.com/office/officeart/2005/8/layout/hProcess9"/>
    <dgm:cxn modelId="{1CBE52B3-9FCA-40AB-ACD2-99896C949437}" srcId="{54E45CD9-4256-425A-8926-8DA8A2092D00}" destId="{DC0B5773-4FE2-401B-8158-5E197B357F15}" srcOrd="0" destOrd="0" parTransId="{F5859003-8177-400A-8D49-2B1A9F45D61B}" sibTransId="{CB986644-8E8E-4789-A8A0-941E5EB2F2A4}"/>
    <dgm:cxn modelId="{717FC4F5-40DE-44F2-915F-E7BC86C933B7}" type="presOf" srcId="{EE3E41B9-5367-413D-8D92-EA44B72CD811}" destId="{17F62B3C-DE81-4D8F-92AC-E73631531E9F}" srcOrd="0" destOrd="0" presId="urn:microsoft.com/office/officeart/2005/8/layout/hProcess9"/>
    <dgm:cxn modelId="{38A11C16-D0D0-47C7-A676-3E8B01B368C7}" type="presParOf" srcId="{3AF38633-C8FC-4914-9022-9E634D0E1D87}" destId="{FC640CBD-E841-493C-AE94-E8A2208B86C7}" srcOrd="0" destOrd="0" presId="urn:microsoft.com/office/officeart/2005/8/layout/hProcess9"/>
    <dgm:cxn modelId="{965C92F1-1F3D-4DB4-BA90-44A3ADC23D78}" type="presParOf" srcId="{3AF38633-C8FC-4914-9022-9E634D0E1D87}" destId="{9519B598-7586-47A0-A0E3-23AD06919E79}" srcOrd="1" destOrd="0" presId="urn:microsoft.com/office/officeart/2005/8/layout/hProcess9"/>
    <dgm:cxn modelId="{28C3205B-B734-4885-AB5A-0C70D386C99A}" type="presParOf" srcId="{9519B598-7586-47A0-A0E3-23AD06919E79}" destId="{7ACD80F8-3B39-46B0-8C65-A7C453E8B71D}" srcOrd="0" destOrd="0" presId="urn:microsoft.com/office/officeart/2005/8/layout/hProcess9"/>
    <dgm:cxn modelId="{48E7D371-4714-4234-8277-3A8F5FB8ABBC}" type="presParOf" srcId="{9519B598-7586-47A0-A0E3-23AD06919E79}" destId="{85D74B58-71E1-4707-8A1D-B351BE99CD7D}" srcOrd="1" destOrd="0" presId="urn:microsoft.com/office/officeart/2005/8/layout/hProcess9"/>
    <dgm:cxn modelId="{30E35E11-B9BB-4613-A2BD-A9AF35D3B18C}" type="presParOf" srcId="{9519B598-7586-47A0-A0E3-23AD06919E79}" destId="{17F62B3C-DE81-4D8F-92AC-E73631531E9F}" srcOrd="2" destOrd="0" presId="urn:microsoft.com/office/officeart/2005/8/layout/hProcess9"/>
    <dgm:cxn modelId="{022F05B4-FFF5-4E9E-A0F5-E7C2B08E9073}" type="presParOf" srcId="{9519B598-7586-47A0-A0E3-23AD06919E79}" destId="{99B22020-5AEF-4A74-8BD3-510685A520DD}" srcOrd="3" destOrd="0" presId="urn:microsoft.com/office/officeart/2005/8/layout/hProcess9"/>
    <dgm:cxn modelId="{8824B0A2-5D43-4753-B0A0-C25EE4FFE53A}" type="presParOf" srcId="{9519B598-7586-47A0-A0E3-23AD06919E79}" destId="{1EA7CCA7-7E97-461F-A1EF-80D21261927D}"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43BA2F-A77C-415C-8ED0-388278B1CB11}" type="doc">
      <dgm:prSet loTypeId="urn:microsoft.com/office/officeart/2005/8/layout/equation2" loCatId="process" qsTypeId="urn:microsoft.com/office/officeart/2005/8/quickstyle/simple1" qsCatId="simple" csTypeId="urn:microsoft.com/office/officeart/2005/8/colors/accent1_2" csCatId="accent1" phldr="1"/>
      <dgm:spPr/>
    </dgm:pt>
    <dgm:pt modelId="{438317EB-BAA0-412D-8AD0-1D73AD2FB29A}">
      <dgm:prSet phldrT="[Text]"/>
      <dgm:spPr>
        <a:solidFill>
          <a:schemeClr val="accent2"/>
        </a:solidFill>
      </dgm:spPr>
      <dgm:t>
        <a:bodyPr/>
        <a:lstStyle/>
        <a:p>
          <a:r>
            <a:rPr lang="en-GB" dirty="0"/>
            <a:t>Effective stress management intervention</a:t>
          </a:r>
        </a:p>
      </dgm:t>
    </dgm:pt>
    <dgm:pt modelId="{EA589DFE-FB2F-4B66-AB9A-1D7A81B4207E}" type="parTrans" cxnId="{5E3DB671-23CB-4B73-AAD2-B0518045DF4D}">
      <dgm:prSet/>
      <dgm:spPr/>
      <dgm:t>
        <a:bodyPr/>
        <a:lstStyle/>
        <a:p>
          <a:endParaRPr lang="en-GB"/>
        </a:p>
      </dgm:t>
    </dgm:pt>
    <dgm:pt modelId="{04911053-C0A2-4DFC-968D-3E11FEFFB98A}" type="sibTrans" cxnId="{5E3DB671-23CB-4B73-AAD2-B0518045DF4D}">
      <dgm:prSet/>
      <dgm:spPr/>
      <dgm:t>
        <a:bodyPr/>
        <a:lstStyle/>
        <a:p>
          <a:endParaRPr lang="en-GB"/>
        </a:p>
      </dgm:t>
    </dgm:pt>
    <dgm:pt modelId="{A79223B9-B826-4BE7-A436-7364E1B197A5}" type="pres">
      <dgm:prSet presAssocID="{D943BA2F-A77C-415C-8ED0-388278B1CB11}" presName="Name0" presStyleCnt="0">
        <dgm:presLayoutVars>
          <dgm:dir/>
          <dgm:resizeHandles val="exact"/>
        </dgm:presLayoutVars>
      </dgm:prSet>
      <dgm:spPr/>
    </dgm:pt>
    <dgm:pt modelId="{57971E1F-4273-4BA8-8F2F-3072B6A5E571}" type="pres">
      <dgm:prSet presAssocID="{D943BA2F-A77C-415C-8ED0-388278B1CB11}" presName="vNodes" presStyleCnt="0"/>
      <dgm:spPr/>
    </dgm:pt>
    <dgm:pt modelId="{BC0499AA-1DF2-452F-B5C2-67B5A7BFD406}" type="pres">
      <dgm:prSet presAssocID="{D943BA2F-A77C-415C-8ED0-388278B1CB11}" presName="lastNode" presStyleLbl="node1" presStyleIdx="0" presStyleCnt="1" custLinFactNeighborX="-347">
        <dgm:presLayoutVars>
          <dgm:bulletEnabled val="1"/>
        </dgm:presLayoutVars>
      </dgm:prSet>
      <dgm:spPr/>
    </dgm:pt>
  </dgm:ptLst>
  <dgm:cxnLst>
    <dgm:cxn modelId="{5DE55745-F06C-47EF-8D13-A639E49B1C02}" type="presOf" srcId="{D943BA2F-A77C-415C-8ED0-388278B1CB11}" destId="{A79223B9-B826-4BE7-A436-7364E1B197A5}" srcOrd="0" destOrd="0" presId="urn:microsoft.com/office/officeart/2005/8/layout/equation2"/>
    <dgm:cxn modelId="{5E3DB671-23CB-4B73-AAD2-B0518045DF4D}" srcId="{D943BA2F-A77C-415C-8ED0-388278B1CB11}" destId="{438317EB-BAA0-412D-8AD0-1D73AD2FB29A}" srcOrd="0" destOrd="0" parTransId="{EA589DFE-FB2F-4B66-AB9A-1D7A81B4207E}" sibTransId="{04911053-C0A2-4DFC-968D-3E11FEFFB98A}"/>
    <dgm:cxn modelId="{C1EDF983-063B-4428-9EDC-1B23B4015A37}" type="presOf" srcId="{438317EB-BAA0-412D-8AD0-1D73AD2FB29A}" destId="{BC0499AA-1DF2-452F-B5C2-67B5A7BFD406}" srcOrd="0" destOrd="0" presId="urn:microsoft.com/office/officeart/2005/8/layout/equation2"/>
    <dgm:cxn modelId="{0C1B4726-67F8-4C86-94C3-7CF9CD180799}" type="presParOf" srcId="{A79223B9-B826-4BE7-A436-7364E1B197A5}" destId="{57971E1F-4273-4BA8-8F2F-3072B6A5E571}" srcOrd="0" destOrd="0" presId="urn:microsoft.com/office/officeart/2005/8/layout/equation2"/>
    <dgm:cxn modelId="{84CAD676-FCA5-49BD-BEDA-CAC83BFFA9D3}" type="presParOf" srcId="{A79223B9-B826-4BE7-A436-7364E1B197A5}" destId="{BC0499AA-1DF2-452F-B5C2-67B5A7BFD406}" srcOrd="1" destOrd="0" presId="urn:microsoft.com/office/officeart/2005/8/layout/equatio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AB4AB3-8902-4EC2-8B5C-EDF8229DF0B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A3857E2D-A34C-404B-89E0-11C2C34BCA73}">
      <dgm:prSet phldrT="[Text]" custT="1"/>
      <dgm:spPr/>
      <dgm:t>
        <a:bodyPr/>
        <a:lstStyle/>
        <a:p>
          <a:r>
            <a:rPr lang="en-GB" sz="2800" dirty="0"/>
            <a:t>Survey</a:t>
          </a:r>
        </a:p>
        <a:p>
          <a:r>
            <a:rPr lang="en-GB" sz="2000" dirty="0"/>
            <a:t>n = 71</a:t>
          </a:r>
        </a:p>
      </dgm:t>
    </dgm:pt>
    <dgm:pt modelId="{EAE8140A-A119-40BF-870D-1EFF9272D489}" type="parTrans" cxnId="{5E7EA4DC-DC73-4FBA-9F12-84266D0020EE}">
      <dgm:prSet/>
      <dgm:spPr/>
      <dgm:t>
        <a:bodyPr/>
        <a:lstStyle/>
        <a:p>
          <a:endParaRPr lang="en-GB"/>
        </a:p>
      </dgm:t>
    </dgm:pt>
    <dgm:pt modelId="{945AC591-6DF1-4726-901A-7BCC54E651DC}" type="sibTrans" cxnId="{5E7EA4DC-DC73-4FBA-9F12-84266D0020EE}">
      <dgm:prSet/>
      <dgm:spPr/>
      <dgm:t>
        <a:bodyPr/>
        <a:lstStyle/>
        <a:p>
          <a:endParaRPr lang="en-GB"/>
        </a:p>
      </dgm:t>
    </dgm:pt>
    <dgm:pt modelId="{5DEC607A-72A4-4A2E-8945-97B08DCAB3BA}">
      <dgm:prSet phldrT="[Text]" custT="1"/>
      <dgm:spPr/>
      <dgm:t>
        <a:bodyPr/>
        <a:lstStyle/>
        <a:p>
          <a:r>
            <a:rPr lang="en-US" sz="2400" dirty="0"/>
            <a:t>HSE Stressors (i.e., demands, control, manager support, peer support, relationships, role, and change)</a:t>
          </a:r>
          <a:endParaRPr lang="en-GB" sz="2400" dirty="0"/>
        </a:p>
      </dgm:t>
    </dgm:pt>
    <dgm:pt modelId="{E3086D57-A172-42BA-A174-F5A923531F6C}" type="parTrans" cxnId="{0400FFCF-B468-47CF-B2FC-881A2D01D801}">
      <dgm:prSet/>
      <dgm:spPr/>
      <dgm:t>
        <a:bodyPr/>
        <a:lstStyle/>
        <a:p>
          <a:endParaRPr lang="en-GB"/>
        </a:p>
      </dgm:t>
    </dgm:pt>
    <dgm:pt modelId="{467D5DBB-DCA0-42B9-B50E-D7EC768957F3}" type="sibTrans" cxnId="{0400FFCF-B468-47CF-B2FC-881A2D01D801}">
      <dgm:prSet/>
      <dgm:spPr/>
      <dgm:t>
        <a:bodyPr/>
        <a:lstStyle/>
        <a:p>
          <a:endParaRPr lang="en-GB"/>
        </a:p>
      </dgm:t>
    </dgm:pt>
    <dgm:pt modelId="{D44A9263-680C-40A4-A95A-C6638BC7F790}">
      <dgm:prSet phldrT="[Text]" custT="1"/>
      <dgm:spPr/>
      <dgm:t>
        <a:bodyPr/>
        <a:lstStyle/>
        <a:p>
          <a:pPr marL="0" indent="0">
            <a:buNone/>
          </a:pPr>
          <a:r>
            <a:rPr lang="en-GB" sz="2400" dirty="0"/>
            <a:t>Explored:</a:t>
          </a:r>
        </a:p>
      </dgm:t>
    </dgm:pt>
    <dgm:pt modelId="{36B30EAA-9A57-4BD8-B108-28789CF0B468}" type="parTrans" cxnId="{1A108080-A660-4F6A-BD91-41F6D6E9FC45}">
      <dgm:prSet/>
      <dgm:spPr/>
      <dgm:t>
        <a:bodyPr/>
        <a:lstStyle/>
        <a:p>
          <a:endParaRPr lang="en-GB"/>
        </a:p>
      </dgm:t>
    </dgm:pt>
    <dgm:pt modelId="{A3C5CC60-89FC-43C1-A91F-23BEE9B21FC0}" type="sibTrans" cxnId="{1A108080-A660-4F6A-BD91-41F6D6E9FC45}">
      <dgm:prSet/>
      <dgm:spPr/>
      <dgm:t>
        <a:bodyPr/>
        <a:lstStyle/>
        <a:p>
          <a:endParaRPr lang="en-GB"/>
        </a:p>
      </dgm:t>
    </dgm:pt>
    <dgm:pt modelId="{6B8D0A83-498E-413A-9ABC-3B0732ACB428}">
      <dgm:prSet phldrT="[Text]" custT="1"/>
      <dgm:spPr/>
      <dgm:t>
        <a:bodyPr/>
        <a:lstStyle/>
        <a:p>
          <a:r>
            <a:rPr lang="en-US" sz="2400" dirty="0"/>
            <a:t>Stress appraisals (i.e., challenge vs. threat)</a:t>
          </a:r>
          <a:endParaRPr lang="en-GB" sz="2400" dirty="0"/>
        </a:p>
      </dgm:t>
    </dgm:pt>
    <dgm:pt modelId="{0D5C4CC4-EEEB-4134-9C53-2CABF7C68C8F}" type="parTrans" cxnId="{2235A835-4701-4F3C-A2D3-B03D49670B08}">
      <dgm:prSet/>
      <dgm:spPr/>
      <dgm:t>
        <a:bodyPr/>
        <a:lstStyle/>
        <a:p>
          <a:endParaRPr lang="en-GB"/>
        </a:p>
      </dgm:t>
    </dgm:pt>
    <dgm:pt modelId="{DA5367C1-58E1-47DE-BA2A-24872CE55076}" type="sibTrans" cxnId="{2235A835-4701-4F3C-A2D3-B03D49670B08}">
      <dgm:prSet/>
      <dgm:spPr/>
      <dgm:t>
        <a:bodyPr/>
        <a:lstStyle/>
        <a:p>
          <a:endParaRPr lang="en-GB"/>
        </a:p>
      </dgm:t>
    </dgm:pt>
    <dgm:pt modelId="{5AF35D44-7BB7-4C35-A2D9-BADA20A6B6DF}">
      <dgm:prSet phldrT="[Text]" custT="1"/>
      <dgm:spPr/>
      <dgm:t>
        <a:bodyPr/>
        <a:lstStyle/>
        <a:p>
          <a:r>
            <a:rPr lang="en-US" sz="2400" dirty="0"/>
            <a:t>Outcomes (i.e., mental health, perceived performance, and intention to leave)</a:t>
          </a:r>
          <a:endParaRPr lang="en-GB" sz="2400" dirty="0"/>
        </a:p>
      </dgm:t>
    </dgm:pt>
    <dgm:pt modelId="{447FD1A2-E75D-4B78-A615-65DEE594A554}" type="parTrans" cxnId="{A2705386-989A-480C-ADE7-A6BC3DE8C473}">
      <dgm:prSet/>
      <dgm:spPr/>
      <dgm:t>
        <a:bodyPr/>
        <a:lstStyle/>
        <a:p>
          <a:endParaRPr lang="en-GB"/>
        </a:p>
      </dgm:t>
    </dgm:pt>
    <dgm:pt modelId="{FE9B7D43-B85C-4933-BEA0-62C93765132A}" type="sibTrans" cxnId="{A2705386-989A-480C-ADE7-A6BC3DE8C473}">
      <dgm:prSet/>
      <dgm:spPr/>
      <dgm:t>
        <a:bodyPr/>
        <a:lstStyle/>
        <a:p>
          <a:endParaRPr lang="en-GB"/>
        </a:p>
      </dgm:t>
    </dgm:pt>
    <dgm:pt modelId="{7615571D-2940-8849-B728-8460E367E7F9}">
      <dgm:prSet phldrT="[Text]" custT="1"/>
      <dgm:spPr/>
      <dgm:t>
        <a:bodyPr/>
        <a:lstStyle/>
        <a:p>
          <a:r>
            <a:rPr lang="en-US" sz="2400" dirty="0"/>
            <a:t>Coping strategies (e.g., emotion- and problem-focused)</a:t>
          </a:r>
          <a:endParaRPr lang="en-GB" sz="2400" dirty="0"/>
        </a:p>
      </dgm:t>
    </dgm:pt>
    <dgm:pt modelId="{67E9D343-ACAF-B146-B5A7-8892C80429DE}" type="parTrans" cxnId="{D35D1C5D-13BE-D445-8709-91D8F33A59FC}">
      <dgm:prSet/>
      <dgm:spPr/>
      <dgm:t>
        <a:bodyPr/>
        <a:lstStyle/>
        <a:p>
          <a:endParaRPr lang="en-GB"/>
        </a:p>
      </dgm:t>
    </dgm:pt>
    <dgm:pt modelId="{E4BA0A3E-1BFD-154C-9892-975CEA99DBBF}" type="sibTrans" cxnId="{D35D1C5D-13BE-D445-8709-91D8F33A59FC}">
      <dgm:prSet/>
      <dgm:spPr/>
      <dgm:t>
        <a:bodyPr/>
        <a:lstStyle/>
        <a:p>
          <a:endParaRPr lang="en-GB"/>
        </a:p>
      </dgm:t>
    </dgm:pt>
    <dgm:pt modelId="{CE82FF71-3266-1345-B4A4-B4382F81E23D}">
      <dgm:prSet phldrT="[Text]" custT="1"/>
      <dgm:spPr/>
      <dgm:t>
        <a:bodyPr/>
        <a:lstStyle/>
        <a:p>
          <a:pPr marL="0" indent="0"/>
          <a:r>
            <a:rPr lang="en-GB" sz="2400" dirty="0"/>
            <a:t> Stressors experienced (e.g., lack of breaks)</a:t>
          </a:r>
        </a:p>
      </dgm:t>
    </dgm:pt>
    <dgm:pt modelId="{403A03B7-2CB7-E149-8063-25E77DF572BB}" type="parTrans" cxnId="{240B127F-E725-0441-820D-C2E2DC2AF449}">
      <dgm:prSet/>
      <dgm:spPr/>
      <dgm:t>
        <a:bodyPr/>
        <a:lstStyle/>
        <a:p>
          <a:endParaRPr lang="en-GB"/>
        </a:p>
      </dgm:t>
    </dgm:pt>
    <dgm:pt modelId="{553DEF37-35E6-BE4E-92FD-A08DB7A86B5B}" type="sibTrans" cxnId="{240B127F-E725-0441-820D-C2E2DC2AF449}">
      <dgm:prSet/>
      <dgm:spPr/>
      <dgm:t>
        <a:bodyPr/>
        <a:lstStyle/>
        <a:p>
          <a:endParaRPr lang="en-GB"/>
        </a:p>
      </dgm:t>
    </dgm:pt>
    <dgm:pt modelId="{78AD8861-4F40-354D-8D20-2900DA58AE00}">
      <dgm:prSet phldrT="[Text]" custT="1"/>
      <dgm:spPr/>
      <dgm:t>
        <a:bodyPr/>
        <a:lstStyle/>
        <a:p>
          <a:pPr marL="0" indent="0"/>
          <a:r>
            <a:rPr lang="en-GB" sz="2400" dirty="0"/>
            <a:t> Responses to these stressors (e.g., emotional)</a:t>
          </a:r>
        </a:p>
      </dgm:t>
    </dgm:pt>
    <dgm:pt modelId="{3E9F62D5-B796-B840-8E45-69F767154A01}" type="parTrans" cxnId="{BBAA305A-B447-3F44-9AD2-7A7FF7E2FB26}">
      <dgm:prSet/>
      <dgm:spPr/>
      <dgm:t>
        <a:bodyPr/>
        <a:lstStyle/>
        <a:p>
          <a:endParaRPr lang="en-GB"/>
        </a:p>
      </dgm:t>
    </dgm:pt>
    <dgm:pt modelId="{9EFC4E10-568E-D44E-B405-AA5E6640F3DE}" type="sibTrans" cxnId="{BBAA305A-B447-3F44-9AD2-7A7FF7E2FB26}">
      <dgm:prSet/>
      <dgm:spPr/>
      <dgm:t>
        <a:bodyPr/>
        <a:lstStyle/>
        <a:p>
          <a:endParaRPr lang="en-GB"/>
        </a:p>
      </dgm:t>
    </dgm:pt>
    <dgm:pt modelId="{E288B398-DD9C-F64C-9871-053F6101ADF6}">
      <dgm:prSet phldrT="[Text]" custT="1"/>
      <dgm:spPr/>
      <dgm:t>
        <a:bodyPr/>
        <a:lstStyle/>
        <a:p>
          <a:pPr marL="0" indent="0"/>
          <a:r>
            <a:rPr lang="en-GB" sz="2400" dirty="0"/>
            <a:t> Impact of stressors on midwives (e.g., physical health)</a:t>
          </a:r>
        </a:p>
      </dgm:t>
    </dgm:pt>
    <dgm:pt modelId="{5D66E3D2-2C04-3C4B-9C41-B6C9C810AC44}" type="parTrans" cxnId="{D4E229BF-966C-D342-81E3-DA5E6D2FB045}">
      <dgm:prSet/>
      <dgm:spPr/>
      <dgm:t>
        <a:bodyPr/>
        <a:lstStyle/>
        <a:p>
          <a:endParaRPr lang="en-GB"/>
        </a:p>
      </dgm:t>
    </dgm:pt>
    <dgm:pt modelId="{C5AB46ED-AA11-3043-80C0-9955B331AFDA}" type="sibTrans" cxnId="{D4E229BF-966C-D342-81E3-DA5E6D2FB045}">
      <dgm:prSet/>
      <dgm:spPr/>
      <dgm:t>
        <a:bodyPr/>
        <a:lstStyle/>
        <a:p>
          <a:endParaRPr lang="en-GB"/>
        </a:p>
      </dgm:t>
    </dgm:pt>
    <dgm:pt modelId="{9A749443-89CF-0744-A811-BA6A5082A561}">
      <dgm:prSet phldrT="[Text]" custT="1"/>
      <dgm:spPr/>
      <dgm:t>
        <a:bodyPr/>
        <a:lstStyle/>
        <a:p>
          <a:pPr marL="0" indent="0"/>
          <a:r>
            <a:rPr lang="en-GB" sz="2400" dirty="0"/>
            <a:t> Existing and future SMIs (e.g., counselling) </a:t>
          </a:r>
        </a:p>
      </dgm:t>
    </dgm:pt>
    <dgm:pt modelId="{1050706F-EA90-C94B-8522-EED7274AAA31}" type="parTrans" cxnId="{DDCEF9EF-BA87-AB41-B01C-80AD241ECD5A}">
      <dgm:prSet/>
      <dgm:spPr/>
      <dgm:t>
        <a:bodyPr/>
        <a:lstStyle/>
        <a:p>
          <a:endParaRPr lang="en-GB"/>
        </a:p>
      </dgm:t>
    </dgm:pt>
    <dgm:pt modelId="{66D4BCDA-27CE-7B4E-8E77-3ABF39021485}" type="sibTrans" cxnId="{DDCEF9EF-BA87-AB41-B01C-80AD241ECD5A}">
      <dgm:prSet/>
      <dgm:spPr/>
      <dgm:t>
        <a:bodyPr/>
        <a:lstStyle/>
        <a:p>
          <a:endParaRPr lang="en-GB"/>
        </a:p>
      </dgm:t>
    </dgm:pt>
    <dgm:pt modelId="{FA9986CA-26FE-46D7-8F42-D6B0356C5F46}">
      <dgm:prSet phldrT="[Text]" custT="1"/>
      <dgm:spPr/>
      <dgm:t>
        <a:bodyPr/>
        <a:lstStyle/>
        <a:p>
          <a:r>
            <a:rPr lang="en-GB" sz="2800" dirty="0"/>
            <a:t>Interviews </a:t>
          </a:r>
        </a:p>
        <a:p>
          <a:r>
            <a:rPr lang="en-GB" sz="2000" dirty="0"/>
            <a:t>n = 10</a:t>
          </a:r>
        </a:p>
        <a:p>
          <a:r>
            <a:rPr lang="en-GB" sz="2800" dirty="0"/>
            <a:t>Focus groups  </a:t>
          </a:r>
        </a:p>
        <a:p>
          <a:r>
            <a:rPr lang="en-GB" sz="2000" dirty="0"/>
            <a:t>n = 2</a:t>
          </a:r>
        </a:p>
      </dgm:t>
    </dgm:pt>
    <dgm:pt modelId="{305030AA-61BE-44B8-882F-24E9F4EA9BCA}" type="sibTrans" cxnId="{79800D7F-5505-4E3A-832D-CFF24FC28389}">
      <dgm:prSet/>
      <dgm:spPr/>
      <dgm:t>
        <a:bodyPr/>
        <a:lstStyle/>
        <a:p>
          <a:endParaRPr lang="en-GB"/>
        </a:p>
      </dgm:t>
    </dgm:pt>
    <dgm:pt modelId="{A44D7C9B-888B-4303-BF41-BA7F6C154328}" type="parTrans" cxnId="{79800D7F-5505-4E3A-832D-CFF24FC28389}">
      <dgm:prSet/>
      <dgm:spPr/>
      <dgm:t>
        <a:bodyPr/>
        <a:lstStyle/>
        <a:p>
          <a:endParaRPr lang="en-GB"/>
        </a:p>
      </dgm:t>
    </dgm:pt>
    <dgm:pt modelId="{EF6D335E-8354-429C-9756-C15C8D62FDC5}" type="pres">
      <dgm:prSet presAssocID="{FDAB4AB3-8902-4EC2-8B5C-EDF8229DF0B3}" presName="Name0" presStyleCnt="0">
        <dgm:presLayoutVars>
          <dgm:dir/>
          <dgm:animLvl val="lvl"/>
          <dgm:resizeHandles val="exact"/>
        </dgm:presLayoutVars>
      </dgm:prSet>
      <dgm:spPr/>
    </dgm:pt>
    <dgm:pt modelId="{65036D13-6E06-4622-A9E6-DC5B41717783}" type="pres">
      <dgm:prSet presAssocID="{A3857E2D-A34C-404B-89E0-11C2C34BCA73}" presName="linNode" presStyleCnt="0"/>
      <dgm:spPr/>
    </dgm:pt>
    <dgm:pt modelId="{BC56E91E-4834-4198-86E3-BCEF82AE9BBA}" type="pres">
      <dgm:prSet presAssocID="{A3857E2D-A34C-404B-89E0-11C2C34BCA73}" presName="parentText" presStyleLbl="node1" presStyleIdx="0" presStyleCnt="2" custScaleX="93454" custScaleY="214282" custLinFactNeighborX="-51" custLinFactNeighborY="-8754">
        <dgm:presLayoutVars>
          <dgm:chMax val="1"/>
          <dgm:bulletEnabled val="1"/>
        </dgm:presLayoutVars>
      </dgm:prSet>
      <dgm:spPr/>
    </dgm:pt>
    <dgm:pt modelId="{335F67B8-055E-4031-B429-4CD59ACFC4CF}" type="pres">
      <dgm:prSet presAssocID="{A3857E2D-A34C-404B-89E0-11C2C34BCA73}" presName="descendantText" presStyleLbl="alignAccFollowNode1" presStyleIdx="0" presStyleCnt="2" custScaleX="157128" custScaleY="377552" custLinFactNeighborX="-2508" custLinFactNeighborY="-9056">
        <dgm:presLayoutVars>
          <dgm:bulletEnabled val="1"/>
        </dgm:presLayoutVars>
      </dgm:prSet>
      <dgm:spPr/>
    </dgm:pt>
    <dgm:pt modelId="{DEE817B7-4281-4643-8FDD-053ADB547DFD}" type="pres">
      <dgm:prSet presAssocID="{945AC591-6DF1-4726-901A-7BCC54E651DC}" presName="sp" presStyleCnt="0"/>
      <dgm:spPr/>
    </dgm:pt>
    <dgm:pt modelId="{D10FD58E-A896-4B0A-BE6A-E8E8889E489B}" type="pres">
      <dgm:prSet presAssocID="{FA9986CA-26FE-46D7-8F42-D6B0356C5F46}" presName="linNode" presStyleCnt="0"/>
      <dgm:spPr/>
    </dgm:pt>
    <dgm:pt modelId="{AE9600CC-1EFD-4354-AF43-1702A955F72B}" type="pres">
      <dgm:prSet presAssocID="{FA9986CA-26FE-46D7-8F42-D6B0356C5F46}" presName="parentText" presStyleLbl="node1" presStyleIdx="1" presStyleCnt="2" custScaleX="66839" custScaleY="256358" custLinFactNeighborX="-18" custLinFactNeighborY="7984">
        <dgm:presLayoutVars>
          <dgm:chMax val="1"/>
          <dgm:bulletEnabled val="1"/>
        </dgm:presLayoutVars>
      </dgm:prSet>
      <dgm:spPr/>
    </dgm:pt>
    <dgm:pt modelId="{409C3A01-8EF4-4D65-AA6D-B85ED3E2BF07}" type="pres">
      <dgm:prSet presAssocID="{FA9986CA-26FE-46D7-8F42-D6B0356C5F46}" presName="descendantText" presStyleLbl="alignAccFollowNode1" presStyleIdx="1" presStyleCnt="2" custScaleX="118521" custScaleY="287503" custLinFactNeighborX="475" custLinFactNeighborY="18112">
        <dgm:presLayoutVars>
          <dgm:bulletEnabled val="1"/>
        </dgm:presLayoutVars>
      </dgm:prSet>
      <dgm:spPr/>
    </dgm:pt>
  </dgm:ptLst>
  <dgm:cxnLst>
    <dgm:cxn modelId="{BA455A07-E9CE-47BA-8242-9DCF61FC34F8}" type="presOf" srcId="{5AF35D44-7BB7-4C35-A2D9-BADA20A6B6DF}" destId="{335F67B8-055E-4031-B429-4CD59ACFC4CF}" srcOrd="0" destOrd="3" presId="urn:microsoft.com/office/officeart/2005/8/layout/vList5"/>
    <dgm:cxn modelId="{699F1F20-6E08-4BB6-A318-79F0416CE95D}" type="presOf" srcId="{6B8D0A83-498E-413A-9ABC-3B0732ACB428}" destId="{335F67B8-055E-4031-B429-4CD59ACFC4CF}" srcOrd="0" destOrd="1" presId="urn:microsoft.com/office/officeart/2005/8/layout/vList5"/>
    <dgm:cxn modelId="{6E9F7328-28C2-5F40-9DDD-5CAF72FEF03E}" type="presOf" srcId="{CE82FF71-3266-1345-B4A4-B4382F81E23D}" destId="{409C3A01-8EF4-4D65-AA6D-B85ED3E2BF07}" srcOrd="0" destOrd="1" presId="urn:microsoft.com/office/officeart/2005/8/layout/vList5"/>
    <dgm:cxn modelId="{2235A835-4701-4F3C-A2D3-B03D49670B08}" srcId="{A3857E2D-A34C-404B-89E0-11C2C34BCA73}" destId="{6B8D0A83-498E-413A-9ABC-3B0732ACB428}" srcOrd="1" destOrd="0" parTransId="{0D5C4CC4-EEEB-4134-9C53-2CABF7C68C8F}" sibTransId="{DA5367C1-58E1-47DE-BA2A-24872CE55076}"/>
    <dgm:cxn modelId="{D35D1C5D-13BE-D445-8709-91D8F33A59FC}" srcId="{A3857E2D-A34C-404B-89E0-11C2C34BCA73}" destId="{7615571D-2940-8849-B728-8460E367E7F9}" srcOrd="2" destOrd="0" parTransId="{67E9D343-ACAF-B146-B5A7-8892C80429DE}" sibTransId="{E4BA0A3E-1BFD-154C-9892-975CEA99DBBF}"/>
    <dgm:cxn modelId="{54A62A67-4888-4E32-AF98-9040D0CE70CD}" type="presOf" srcId="{5DEC607A-72A4-4A2E-8945-97B08DCAB3BA}" destId="{335F67B8-055E-4031-B429-4CD59ACFC4CF}" srcOrd="0" destOrd="0" presId="urn:microsoft.com/office/officeart/2005/8/layout/vList5"/>
    <dgm:cxn modelId="{13A3EC67-07A2-4E82-8F20-EE8D408686BC}" type="presOf" srcId="{FDAB4AB3-8902-4EC2-8B5C-EDF8229DF0B3}" destId="{EF6D335E-8354-429C-9756-C15C8D62FDC5}" srcOrd="0" destOrd="0" presId="urn:microsoft.com/office/officeart/2005/8/layout/vList5"/>
    <dgm:cxn modelId="{6EA08268-5EFE-364F-AC21-7EE124A8D3B3}" type="presOf" srcId="{7615571D-2940-8849-B728-8460E367E7F9}" destId="{335F67B8-055E-4031-B429-4CD59ACFC4CF}" srcOrd="0" destOrd="2" presId="urn:microsoft.com/office/officeart/2005/8/layout/vList5"/>
    <dgm:cxn modelId="{BBAA305A-B447-3F44-9AD2-7A7FF7E2FB26}" srcId="{D44A9263-680C-40A4-A95A-C6638BC7F790}" destId="{78AD8861-4F40-354D-8D20-2900DA58AE00}" srcOrd="1" destOrd="0" parTransId="{3E9F62D5-B796-B840-8E45-69F767154A01}" sibTransId="{9EFC4E10-568E-D44E-B405-AA5E6640F3DE}"/>
    <dgm:cxn modelId="{79800D7F-5505-4E3A-832D-CFF24FC28389}" srcId="{FDAB4AB3-8902-4EC2-8B5C-EDF8229DF0B3}" destId="{FA9986CA-26FE-46D7-8F42-D6B0356C5F46}" srcOrd="1" destOrd="0" parTransId="{A44D7C9B-888B-4303-BF41-BA7F6C154328}" sibTransId="{305030AA-61BE-44B8-882F-24E9F4EA9BCA}"/>
    <dgm:cxn modelId="{240B127F-E725-0441-820D-C2E2DC2AF449}" srcId="{D44A9263-680C-40A4-A95A-C6638BC7F790}" destId="{CE82FF71-3266-1345-B4A4-B4382F81E23D}" srcOrd="0" destOrd="0" parTransId="{403A03B7-2CB7-E149-8063-25E77DF572BB}" sibTransId="{553DEF37-35E6-BE4E-92FD-A08DB7A86B5B}"/>
    <dgm:cxn modelId="{1A108080-A660-4F6A-BD91-41F6D6E9FC45}" srcId="{FA9986CA-26FE-46D7-8F42-D6B0356C5F46}" destId="{D44A9263-680C-40A4-A95A-C6638BC7F790}" srcOrd="0" destOrd="0" parTransId="{36B30EAA-9A57-4BD8-B108-28789CF0B468}" sibTransId="{A3C5CC60-89FC-43C1-A91F-23BEE9B21FC0}"/>
    <dgm:cxn modelId="{48DAC281-3FF9-F346-970E-72584F05D312}" type="presOf" srcId="{E288B398-DD9C-F64C-9871-053F6101ADF6}" destId="{409C3A01-8EF4-4D65-AA6D-B85ED3E2BF07}" srcOrd="0" destOrd="3" presId="urn:microsoft.com/office/officeart/2005/8/layout/vList5"/>
    <dgm:cxn modelId="{A2705386-989A-480C-ADE7-A6BC3DE8C473}" srcId="{A3857E2D-A34C-404B-89E0-11C2C34BCA73}" destId="{5AF35D44-7BB7-4C35-A2D9-BADA20A6B6DF}" srcOrd="3" destOrd="0" parTransId="{447FD1A2-E75D-4B78-A615-65DEE594A554}" sibTransId="{FE9B7D43-B85C-4933-BEA0-62C93765132A}"/>
    <dgm:cxn modelId="{BDD94388-D464-40D5-9120-1C009BAD0B88}" type="presOf" srcId="{A3857E2D-A34C-404B-89E0-11C2C34BCA73}" destId="{BC56E91E-4834-4198-86E3-BCEF82AE9BBA}" srcOrd="0" destOrd="0" presId="urn:microsoft.com/office/officeart/2005/8/layout/vList5"/>
    <dgm:cxn modelId="{643896A8-85C9-DC4A-AE69-D145BC51EE58}" type="presOf" srcId="{78AD8861-4F40-354D-8D20-2900DA58AE00}" destId="{409C3A01-8EF4-4D65-AA6D-B85ED3E2BF07}" srcOrd="0" destOrd="2" presId="urn:microsoft.com/office/officeart/2005/8/layout/vList5"/>
    <dgm:cxn modelId="{D4E229BF-966C-D342-81E3-DA5E6D2FB045}" srcId="{D44A9263-680C-40A4-A95A-C6638BC7F790}" destId="{E288B398-DD9C-F64C-9871-053F6101ADF6}" srcOrd="2" destOrd="0" parTransId="{5D66E3D2-2C04-3C4B-9C41-B6C9C810AC44}" sibTransId="{C5AB46ED-AA11-3043-80C0-9955B331AFDA}"/>
    <dgm:cxn modelId="{9BC0D4C4-168A-41F2-8776-49C2BD9D0020}" type="presOf" srcId="{D44A9263-680C-40A4-A95A-C6638BC7F790}" destId="{409C3A01-8EF4-4D65-AA6D-B85ED3E2BF07}" srcOrd="0" destOrd="0" presId="urn:microsoft.com/office/officeart/2005/8/layout/vList5"/>
    <dgm:cxn modelId="{0400FFCF-B468-47CF-B2FC-881A2D01D801}" srcId="{A3857E2D-A34C-404B-89E0-11C2C34BCA73}" destId="{5DEC607A-72A4-4A2E-8945-97B08DCAB3BA}" srcOrd="0" destOrd="0" parTransId="{E3086D57-A172-42BA-A174-F5A923531F6C}" sibTransId="{467D5DBB-DCA0-42B9-B50E-D7EC768957F3}"/>
    <dgm:cxn modelId="{BB2462D7-1565-ED48-AB15-5DEC1B5F5C29}" type="presOf" srcId="{9A749443-89CF-0744-A811-BA6A5082A561}" destId="{409C3A01-8EF4-4D65-AA6D-B85ED3E2BF07}" srcOrd="0" destOrd="4" presId="urn:microsoft.com/office/officeart/2005/8/layout/vList5"/>
    <dgm:cxn modelId="{5E7EA4DC-DC73-4FBA-9F12-84266D0020EE}" srcId="{FDAB4AB3-8902-4EC2-8B5C-EDF8229DF0B3}" destId="{A3857E2D-A34C-404B-89E0-11C2C34BCA73}" srcOrd="0" destOrd="0" parTransId="{EAE8140A-A119-40BF-870D-1EFF9272D489}" sibTransId="{945AC591-6DF1-4726-901A-7BCC54E651DC}"/>
    <dgm:cxn modelId="{C59E24EF-0A84-44A3-99E6-18D013D89C1F}" type="presOf" srcId="{FA9986CA-26FE-46D7-8F42-D6B0356C5F46}" destId="{AE9600CC-1EFD-4354-AF43-1702A955F72B}" srcOrd="0" destOrd="0" presId="urn:microsoft.com/office/officeart/2005/8/layout/vList5"/>
    <dgm:cxn modelId="{DDCEF9EF-BA87-AB41-B01C-80AD241ECD5A}" srcId="{D44A9263-680C-40A4-A95A-C6638BC7F790}" destId="{9A749443-89CF-0744-A811-BA6A5082A561}" srcOrd="3" destOrd="0" parTransId="{1050706F-EA90-C94B-8522-EED7274AAA31}" sibTransId="{66D4BCDA-27CE-7B4E-8E77-3ABF39021485}"/>
    <dgm:cxn modelId="{F4C76F69-A7A9-4E09-976E-48F5C72CC340}" type="presParOf" srcId="{EF6D335E-8354-429C-9756-C15C8D62FDC5}" destId="{65036D13-6E06-4622-A9E6-DC5B41717783}" srcOrd="0" destOrd="0" presId="urn:microsoft.com/office/officeart/2005/8/layout/vList5"/>
    <dgm:cxn modelId="{7760CB7C-AF53-4C74-8AE2-374A26DD04FF}" type="presParOf" srcId="{65036D13-6E06-4622-A9E6-DC5B41717783}" destId="{BC56E91E-4834-4198-86E3-BCEF82AE9BBA}" srcOrd="0" destOrd="0" presId="urn:microsoft.com/office/officeart/2005/8/layout/vList5"/>
    <dgm:cxn modelId="{608E9BD9-C53A-4AC1-9CB6-BDA3CA07B0F5}" type="presParOf" srcId="{65036D13-6E06-4622-A9E6-DC5B41717783}" destId="{335F67B8-055E-4031-B429-4CD59ACFC4CF}" srcOrd="1" destOrd="0" presId="urn:microsoft.com/office/officeart/2005/8/layout/vList5"/>
    <dgm:cxn modelId="{0876EFB0-4F5F-439C-BA74-535551C9A946}" type="presParOf" srcId="{EF6D335E-8354-429C-9756-C15C8D62FDC5}" destId="{DEE817B7-4281-4643-8FDD-053ADB547DFD}" srcOrd="1" destOrd="0" presId="urn:microsoft.com/office/officeart/2005/8/layout/vList5"/>
    <dgm:cxn modelId="{3F786953-BA4A-40AB-934D-2553F9F180E7}" type="presParOf" srcId="{EF6D335E-8354-429C-9756-C15C8D62FDC5}" destId="{D10FD58E-A896-4B0A-BE6A-E8E8889E489B}" srcOrd="2" destOrd="0" presId="urn:microsoft.com/office/officeart/2005/8/layout/vList5"/>
    <dgm:cxn modelId="{03C01F6A-79E4-4930-8869-1066694FCED2}" type="presParOf" srcId="{D10FD58E-A896-4B0A-BE6A-E8E8889E489B}" destId="{AE9600CC-1EFD-4354-AF43-1702A955F72B}" srcOrd="0" destOrd="0" presId="urn:microsoft.com/office/officeart/2005/8/layout/vList5"/>
    <dgm:cxn modelId="{5FBD572F-46BA-4D1B-9646-39FB1AD041F4}" type="presParOf" srcId="{D10FD58E-A896-4B0A-BE6A-E8E8889E489B}" destId="{409C3A01-8EF4-4D65-AA6D-B85ED3E2BF0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54A989-E0CA-42F0-8BAD-8E01BE186FC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3650BCF2-0385-4EEB-96DA-9AF686B2A377}">
      <dgm:prSet phldrT="[Text]" custT="1"/>
      <dgm:spPr/>
      <dgm:t>
        <a:bodyPr/>
        <a:lstStyle/>
        <a:p>
          <a:r>
            <a:rPr lang="en-GB" sz="2800" dirty="0"/>
            <a:t>Staff shortages and Work overload</a:t>
          </a:r>
        </a:p>
      </dgm:t>
    </dgm:pt>
    <dgm:pt modelId="{9CB6D1C9-E75C-4DE8-B897-3AE79E08F6E9}" type="parTrans" cxnId="{9495B807-E6B0-41C5-BDD4-166C7DFC141A}">
      <dgm:prSet/>
      <dgm:spPr/>
      <dgm:t>
        <a:bodyPr/>
        <a:lstStyle/>
        <a:p>
          <a:endParaRPr lang="en-GB" sz="1800"/>
        </a:p>
      </dgm:t>
    </dgm:pt>
    <dgm:pt modelId="{9BFA2C14-6224-406B-8BF5-3A552A9DBF8B}" type="sibTrans" cxnId="{9495B807-E6B0-41C5-BDD4-166C7DFC141A}">
      <dgm:prSet/>
      <dgm:spPr/>
      <dgm:t>
        <a:bodyPr/>
        <a:lstStyle/>
        <a:p>
          <a:endParaRPr lang="en-GB" sz="1800"/>
        </a:p>
      </dgm:t>
    </dgm:pt>
    <dgm:pt modelId="{A1CEBF70-A5E1-49E2-9BF8-5DCCFDC9E02F}">
      <dgm:prSet phldrT="[Text]" custT="1"/>
      <dgm:spPr/>
      <dgm:t>
        <a:bodyPr/>
        <a:lstStyle/>
        <a:p>
          <a:pPr marL="0" algn="just">
            <a:lnSpc>
              <a:spcPct val="80000"/>
            </a:lnSpc>
            <a:spcAft>
              <a:spcPts val="0"/>
            </a:spcAft>
            <a:buNone/>
          </a:pPr>
          <a:r>
            <a:rPr lang="en-GB" sz="2000" i="1" dirty="0">
              <a:solidFill>
                <a:schemeClr val="dk1"/>
              </a:solidFill>
              <a:effectLst/>
              <a:latin typeface="+mn-lt"/>
              <a:ea typeface="+mn-ea"/>
              <a:cs typeface="+mn-cs"/>
            </a:rPr>
            <a:t>We’re meant to have 12 midwives on a day shift. If we have 9, I just instantly know we’re running on empty time. You start being glad when there is 10.</a:t>
          </a:r>
          <a:endParaRPr lang="en-GB" sz="2000" b="1" dirty="0"/>
        </a:p>
      </dgm:t>
    </dgm:pt>
    <dgm:pt modelId="{AB1265CC-2BA0-4783-8D93-80D148F8D6E1}" type="parTrans" cxnId="{F72EF6CA-0252-4C49-98DD-C62806970B6B}">
      <dgm:prSet/>
      <dgm:spPr/>
      <dgm:t>
        <a:bodyPr/>
        <a:lstStyle/>
        <a:p>
          <a:endParaRPr lang="en-GB" sz="1800"/>
        </a:p>
      </dgm:t>
    </dgm:pt>
    <dgm:pt modelId="{4A4E42F0-6276-42DD-B7DD-0EBD3EC543EE}" type="sibTrans" cxnId="{F72EF6CA-0252-4C49-98DD-C62806970B6B}">
      <dgm:prSet/>
      <dgm:spPr/>
      <dgm:t>
        <a:bodyPr/>
        <a:lstStyle/>
        <a:p>
          <a:endParaRPr lang="en-GB" sz="1800"/>
        </a:p>
      </dgm:t>
    </dgm:pt>
    <dgm:pt modelId="{53786116-A38A-42D9-9324-BEBF616C70FD}">
      <dgm:prSet phldrT="[Text]" custT="1"/>
      <dgm:spPr/>
      <dgm:t>
        <a:bodyPr/>
        <a:lstStyle/>
        <a:p>
          <a:r>
            <a:rPr lang="en-GB" sz="2800" dirty="0"/>
            <a:t>Change and communication</a:t>
          </a:r>
        </a:p>
      </dgm:t>
    </dgm:pt>
    <dgm:pt modelId="{73A37752-5AD2-43C4-9006-A4C53C2C8E93}" type="parTrans" cxnId="{7DD1B711-BA1E-4403-9555-D31D566BCF00}">
      <dgm:prSet/>
      <dgm:spPr/>
      <dgm:t>
        <a:bodyPr/>
        <a:lstStyle/>
        <a:p>
          <a:endParaRPr lang="en-GB" sz="1800"/>
        </a:p>
      </dgm:t>
    </dgm:pt>
    <dgm:pt modelId="{9A51EA5A-C1E6-47A3-9ABD-9611F85A192E}" type="sibTrans" cxnId="{7DD1B711-BA1E-4403-9555-D31D566BCF00}">
      <dgm:prSet/>
      <dgm:spPr/>
      <dgm:t>
        <a:bodyPr/>
        <a:lstStyle/>
        <a:p>
          <a:endParaRPr lang="en-GB" sz="1800"/>
        </a:p>
      </dgm:t>
    </dgm:pt>
    <dgm:pt modelId="{C6893730-A7A2-4AA0-8526-3D43A7A227AF}">
      <dgm:prSet phldrT="[Text]" custT="1"/>
      <dgm:spPr/>
      <dgm:t>
        <a:bodyPr/>
        <a:lstStyle/>
        <a:p>
          <a:r>
            <a:rPr lang="en-GB" sz="2800" dirty="0"/>
            <a:t>COVID 19</a:t>
          </a:r>
        </a:p>
      </dgm:t>
    </dgm:pt>
    <dgm:pt modelId="{B74292A9-C313-4EEC-BA8C-1B4920164D96}" type="parTrans" cxnId="{F866B143-3483-43A3-8B2D-8912B1BE17A8}">
      <dgm:prSet/>
      <dgm:spPr/>
      <dgm:t>
        <a:bodyPr/>
        <a:lstStyle/>
        <a:p>
          <a:endParaRPr lang="en-GB" sz="1800"/>
        </a:p>
      </dgm:t>
    </dgm:pt>
    <dgm:pt modelId="{2E8C14B9-7F2E-4259-A22F-C9C8EB94FB98}" type="sibTrans" cxnId="{F866B143-3483-43A3-8B2D-8912B1BE17A8}">
      <dgm:prSet/>
      <dgm:spPr/>
      <dgm:t>
        <a:bodyPr/>
        <a:lstStyle/>
        <a:p>
          <a:endParaRPr lang="en-GB" sz="1800"/>
        </a:p>
      </dgm:t>
    </dgm:pt>
    <dgm:pt modelId="{1DC357F2-586A-4A5C-A318-95963B669398}">
      <dgm:prSet phldrT="[Text]" custT="1"/>
      <dgm:spPr/>
      <dgm:t>
        <a:bodyPr/>
        <a:lstStyle/>
        <a:p>
          <a:pPr marL="0" indent="0" algn="just">
            <a:lnSpc>
              <a:spcPct val="80000"/>
            </a:lnSpc>
            <a:spcAft>
              <a:spcPts val="0"/>
            </a:spcAft>
            <a:buNone/>
          </a:pPr>
          <a:r>
            <a:rPr lang="en-GB" sz="2000" i="1" dirty="0"/>
            <a:t>Women are coming in, they’re scared, they’re having a baby, they’ve not done it before and they’re greeted by someone who is in wall to wall plastic. It’s a barrier between me and them. That makes the job a bit harder. </a:t>
          </a:r>
          <a:endParaRPr lang="en-GB" sz="2000" dirty="0"/>
        </a:p>
      </dgm:t>
    </dgm:pt>
    <dgm:pt modelId="{562D4BE4-E407-4ABC-9DDF-62BB15CD5157}" type="parTrans" cxnId="{D90F25AD-D737-4EBA-937E-306356FD50B0}">
      <dgm:prSet/>
      <dgm:spPr/>
      <dgm:t>
        <a:bodyPr/>
        <a:lstStyle/>
        <a:p>
          <a:endParaRPr lang="en-GB" sz="1800"/>
        </a:p>
      </dgm:t>
    </dgm:pt>
    <dgm:pt modelId="{C6753099-416A-42AB-804D-46721AD914EB}" type="sibTrans" cxnId="{D90F25AD-D737-4EBA-937E-306356FD50B0}">
      <dgm:prSet/>
      <dgm:spPr/>
      <dgm:t>
        <a:bodyPr/>
        <a:lstStyle/>
        <a:p>
          <a:endParaRPr lang="en-GB" sz="1800"/>
        </a:p>
      </dgm:t>
    </dgm:pt>
    <dgm:pt modelId="{83D2FF3D-3627-4118-B34A-51F06D437186}">
      <dgm:prSet custT="1"/>
      <dgm:spPr/>
      <dgm:t>
        <a:bodyPr/>
        <a:lstStyle/>
        <a:p>
          <a:r>
            <a:rPr lang="en-GB" sz="2800" dirty="0"/>
            <a:t>Role specific</a:t>
          </a:r>
        </a:p>
      </dgm:t>
    </dgm:pt>
    <dgm:pt modelId="{44998298-7424-4DBC-B759-9C59645FA625}" type="parTrans" cxnId="{46DE55FC-D11C-467C-972A-B5EE9C85B446}">
      <dgm:prSet/>
      <dgm:spPr/>
      <dgm:t>
        <a:bodyPr/>
        <a:lstStyle/>
        <a:p>
          <a:endParaRPr lang="en-GB" sz="1800"/>
        </a:p>
      </dgm:t>
    </dgm:pt>
    <dgm:pt modelId="{04D57DA6-F793-4B7B-BD0E-4CC862601A0C}" type="sibTrans" cxnId="{46DE55FC-D11C-467C-972A-B5EE9C85B446}">
      <dgm:prSet/>
      <dgm:spPr/>
      <dgm:t>
        <a:bodyPr/>
        <a:lstStyle/>
        <a:p>
          <a:endParaRPr lang="en-GB" sz="1800"/>
        </a:p>
      </dgm:t>
    </dgm:pt>
    <dgm:pt modelId="{37D22192-FB25-4F9D-A270-EED4062290A7}">
      <dgm:prSet phldrT="[Text]" custT="1"/>
      <dgm:spPr/>
      <dgm:t>
        <a:bodyPr/>
        <a:lstStyle/>
        <a:p>
          <a:pPr marL="0" indent="0" algn="just">
            <a:lnSpc>
              <a:spcPct val="90000"/>
            </a:lnSpc>
            <a:spcAft>
              <a:spcPct val="15000"/>
            </a:spcAft>
            <a:buNone/>
          </a:pPr>
          <a:r>
            <a:rPr lang="en-GB" sz="2000" i="1" dirty="0">
              <a:solidFill>
                <a:schemeClr val="dk1"/>
              </a:solidFill>
              <a:effectLst/>
              <a:latin typeface="+mn-lt"/>
              <a:ea typeface="+mn-ea"/>
              <a:cs typeface="+mn-cs"/>
            </a:rPr>
            <a:t>We’ve had a unit closed to births. We’ve had to change where we do our on-call base from. We’ve had to amalgamate half of [name of City] into our service including covering all the GP surgeries and then the continuity of care teams have started. Then Covid hit in the middle of all of that and it’s like wow, yeah . . . can’t take too much more.</a:t>
          </a:r>
          <a:endParaRPr lang="en-GB" sz="1800" dirty="0"/>
        </a:p>
      </dgm:t>
    </dgm:pt>
    <dgm:pt modelId="{384B74F8-5F98-41A8-AC06-E7D259893745}" type="sibTrans" cxnId="{4DAED514-C5AB-48E4-B16A-93F07175B4CA}">
      <dgm:prSet/>
      <dgm:spPr/>
      <dgm:t>
        <a:bodyPr/>
        <a:lstStyle/>
        <a:p>
          <a:endParaRPr lang="en-GB" sz="1800"/>
        </a:p>
      </dgm:t>
    </dgm:pt>
    <dgm:pt modelId="{630C4A3E-E433-454E-8A7C-9B874575AA1F}" type="parTrans" cxnId="{4DAED514-C5AB-48E4-B16A-93F07175B4CA}">
      <dgm:prSet/>
      <dgm:spPr/>
      <dgm:t>
        <a:bodyPr/>
        <a:lstStyle/>
        <a:p>
          <a:endParaRPr lang="en-GB" sz="1800"/>
        </a:p>
      </dgm:t>
    </dgm:pt>
    <dgm:pt modelId="{CD2AA19E-CC30-4AD2-88FD-2F4C67EDF887}">
      <dgm:prSet custT="1"/>
      <dgm:spPr/>
      <dgm:t>
        <a:bodyPr/>
        <a:lstStyle/>
        <a:p>
          <a:pPr marL="0" indent="0" algn="just">
            <a:lnSpc>
              <a:spcPct val="80000"/>
            </a:lnSpc>
            <a:spcAft>
              <a:spcPts val="0"/>
            </a:spcAft>
            <a:buNone/>
          </a:pPr>
          <a:r>
            <a:rPr lang="en-GB" sz="2000" dirty="0"/>
            <a:t>On-call and night shifting working, location specific, and band level</a:t>
          </a:r>
        </a:p>
      </dgm:t>
    </dgm:pt>
    <dgm:pt modelId="{188AEF52-167F-4933-A7AC-94851AA988A0}" type="parTrans" cxnId="{06BB6CF1-91C5-45C4-827E-F1EA174A7384}">
      <dgm:prSet/>
      <dgm:spPr/>
      <dgm:t>
        <a:bodyPr/>
        <a:lstStyle/>
        <a:p>
          <a:endParaRPr lang="en-GB"/>
        </a:p>
      </dgm:t>
    </dgm:pt>
    <dgm:pt modelId="{AA1657AB-24A7-40DD-81C8-67581B637513}" type="sibTrans" cxnId="{06BB6CF1-91C5-45C4-827E-F1EA174A7384}">
      <dgm:prSet/>
      <dgm:spPr/>
      <dgm:t>
        <a:bodyPr/>
        <a:lstStyle/>
        <a:p>
          <a:endParaRPr lang="en-GB"/>
        </a:p>
      </dgm:t>
    </dgm:pt>
    <dgm:pt modelId="{176E4A3A-690E-467F-A4B9-0CC482A6ECE6}" type="pres">
      <dgm:prSet presAssocID="{AB54A989-E0CA-42F0-8BAD-8E01BE186FC9}" presName="Name0" presStyleCnt="0">
        <dgm:presLayoutVars>
          <dgm:dir/>
          <dgm:animLvl val="lvl"/>
          <dgm:resizeHandles val="exact"/>
        </dgm:presLayoutVars>
      </dgm:prSet>
      <dgm:spPr/>
    </dgm:pt>
    <dgm:pt modelId="{9BF4E3A1-99DA-4F12-8404-01AB2395C3E8}" type="pres">
      <dgm:prSet presAssocID="{3650BCF2-0385-4EEB-96DA-9AF686B2A377}" presName="linNode" presStyleCnt="0"/>
      <dgm:spPr/>
    </dgm:pt>
    <dgm:pt modelId="{622A3EB8-F2CD-4778-974C-3465BA7E46D3}" type="pres">
      <dgm:prSet presAssocID="{3650BCF2-0385-4EEB-96DA-9AF686B2A377}" presName="parentText" presStyleLbl="node1" presStyleIdx="0" presStyleCnt="4" custScaleX="67011" custScaleY="155681">
        <dgm:presLayoutVars>
          <dgm:chMax val="1"/>
          <dgm:bulletEnabled val="1"/>
        </dgm:presLayoutVars>
      </dgm:prSet>
      <dgm:spPr/>
    </dgm:pt>
    <dgm:pt modelId="{D8AA394D-E299-4D36-B808-ED50E8261177}" type="pres">
      <dgm:prSet presAssocID="{3650BCF2-0385-4EEB-96DA-9AF686B2A377}" presName="descendantText" presStyleLbl="alignAccFollowNode1" presStyleIdx="0" presStyleCnt="4" custScaleX="111121" custScaleY="125553" custLinFactNeighborX="6745" custLinFactNeighborY="-19613">
        <dgm:presLayoutVars>
          <dgm:bulletEnabled val="1"/>
        </dgm:presLayoutVars>
      </dgm:prSet>
      <dgm:spPr/>
    </dgm:pt>
    <dgm:pt modelId="{C92B1671-6760-4C74-826E-193C5FAD2E73}" type="pres">
      <dgm:prSet presAssocID="{9BFA2C14-6224-406B-8BF5-3A552A9DBF8B}" presName="sp" presStyleCnt="0"/>
      <dgm:spPr/>
    </dgm:pt>
    <dgm:pt modelId="{C3C3B3AE-AEFA-440D-8D32-97D9221001D6}" type="pres">
      <dgm:prSet presAssocID="{53786116-A38A-42D9-9324-BEBF616C70FD}" presName="linNode" presStyleCnt="0"/>
      <dgm:spPr/>
    </dgm:pt>
    <dgm:pt modelId="{507144FC-8175-43DE-BD5F-A4DF38906CC8}" type="pres">
      <dgm:prSet presAssocID="{53786116-A38A-42D9-9324-BEBF616C70FD}" presName="parentText" presStyleLbl="node1" presStyleIdx="1" presStyleCnt="4" custScaleX="64471" custLinFactNeighborX="1008" custLinFactNeighborY="-16473">
        <dgm:presLayoutVars>
          <dgm:chMax val="1"/>
          <dgm:bulletEnabled val="1"/>
        </dgm:presLayoutVars>
      </dgm:prSet>
      <dgm:spPr/>
    </dgm:pt>
    <dgm:pt modelId="{B8689B42-95A4-4396-88AC-543AAB43C88C}" type="pres">
      <dgm:prSet presAssocID="{53786116-A38A-42D9-9324-BEBF616C70FD}" presName="descendantText" presStyleLbl="alignAccFollowNode1" presStyleIdx="1" presStyleCnt="4" custScaleX="112050" custScaleY="231815" custLinFactNeighborX="9172" custLinFactNeighborY="-34575">
        <dgm:presLayoutVars>
          <dgm:bulletEnabled val="1"/>
        </dgm:presLayoutVars>
      </dgm:prSet>
      <dgm:spPr/>
    </dgm:pt>
    <dgm:pt modelId="{CAE0ED32-986B-4F76-A1DD-561D533FF482}" type="pres">
      <dgm:prSet presAssocID="{9A51EA5A-C1E6-47A3-9ABD-9611F85A192E}" presName="sp" presStyleCnt="0"/>
      <dgm:spPr/>
    </dgm:pt>
    <dgm:pt modelId="{CBCAE62A-18FD-4FBF-A59B-1729A7487DCC}" type="pres">
      <dgm:prSet presAssocID="{C6893730-A7A2-4AA0-8526-3D43A7A227AF}" presName="linNode" presStyleCnt="0"/>
      <dgm:spPr/>
    </dgm:pt>
    <dgm:pt modelId="{FCD8A544-9109-4B23-A3A0-A701B513ACCF}" type="pres">
      <dgm:prSet presAssocID="{C6893730-A7A2-4AA0-8526-3D43A7A227AF}" presName="parentText" presStyleLbl="node1" presStyleIdx="2" presStyleCnt="4" custScaleX="64096" custLinFactNeighborX="636" custLinFactNeighborY="-28812">
        <dgm:presLayoutVars>
          <dgm:chMax val="1"/>
          <dgm:bulletEnabled val="1"/>
        </dgm:presLayoutVars>
      </dgm:prSet>
      <dgm:spPr/>
    </dgm:pt>
    <dgm:pt modelId="{1E086F48-83AB-48D4-B1C4-2A48137F695D}" type="pres">
      <dgm:prSet presAssocID="{C6893730-A7A2-4AA0-8526-3D43A7A227AF}" presName="descendantText" presStyleLbl="alignAccFollowNode1" presStyleIdx="2" presStyleCnt="4" custScaleX="113223" custScaleY="179395" custLinFactNeighborX="8647" custLinFactNeighborY="-24645">
        <dgm:presLayoutVars>
          <dgm:bulletEnabled val="1"/>
        </dgm:presLayoutVars>
      </dgm:prSet>
      <dgm:spPr/>
    </dgm:pt>
    <dgm:pt modelId="{6A0B0CD0-FB1D-4FAC-BEAF-E2AC58F02E93}" type="pres">
      <dgm:prSet presAssocID="{2E8C14B9-7F2E-4259-A22F-C9C8EB94FB98}" presName="sp" presStyleCnt="0"/>
      <dgm:spPr/>
    </dgm:pt>
    <dgm:pt modelId="{B9A6E849-F925-4D3C-8AB2-D8CF358D77B1}" type="pres">
      <dgm:prSet presAssocID="{83D2FF3D-3627-4118-B34A-51F06D437186}" presName="linNode" presStyleCnt="0"/>
      <dgm:spPr/>
    </dgm:pt>
    <dgm:pt modelId="{81DCB4DC-A322-40D6-9D71-3B9EAA605299}" type="pres">
      <dgm:prSet presAssocID="{83D2FF3D-3627-4118-B34A-51F06D437186}" presName="parentText" presStyleLbl="node1" presStyleIdx="3" presStyleCnt="4" custScaleX="67468" custLinFactNeighborX="-1031" custLinFactNeighborY="-18906">
        <dgm:presLayoutVars>
          <dgm:chMax val="1"/>
          <dgm:bulletEnabled val="1"/>
        </dgm:presLayoutVars>
      </dgm:prSet>
      <dgm:spPr/>
    </dgm:pt>
    <dgm:pt modelId="{D5D00888-30B8-4303-BDED-A84F472980C6}" type="pres">
      <dgm:prSet presAssocID="{83D2FF3D-3627-4118-B34A-51F06D437186}" presName="descendantText" presStyleLbl="alignAccFollowNode1" presStyleIdx="3" presStyleCnt="4" custScaleX="109962" custLinFactNeighborX="3241" custLinFactNeighborY="-23714">
        <dgm:presLayoutVars>
          <dgm:bulletEnabled val="1"/>
        </dgm:presLayoutVars>
      </dgm:prSet>
      <dgm:spPr/>
    </dgm:pt>
  </dgm:ptLst>
  <dgm:cxnLst>
    <dgm:cxn modelId="{9495B807-E6B0-41C5-BDD4-166C7DFC141A}" srcId="{AB54A989-E0CA-42F0-8BAD-8E01BE186FC9}" destId="{3650BCF2-0385-4EEB-96DA-9AF686B2A377}" srcOrd="0" destOrd="0" parTransId="{9CB6D1C9-E75C-4DE8-B897-3AE79E08F6E9}" sibTransId="{9BFA2C14-6224-406B-8BF5-3A552A9DBF8B}"/>
    <dgm:cxn modelId="{7DD1B711-BA1E-4403-9555-D31D566BCF00}" srcId="{AB54A989-E0CA-42F0-8BAD-8E01BE186FC9}" destId="{53786116-A38A-42D9-9324-BEBF616C70FD}" srcOrd="1" destOrd="0" parTransId="{73A37752-5AD2-43C4-9006-A4C53C2C8E93}" sibTransId="{9A51EA5A-C1E6-47A3-9ABD-9611F85A192E}"/>
    <dgm:cxn modelId="{4DAED514-C5AB-48E4-B16A-93F07175B4CA}" srcId="{53786116-A38A-42D9-9324-BEBF616C70FD}" destId="{37D22192-FB25-4F9D-A270-EED4062290A7}" srcOrd="0" destOrd="0" parTransId="{630C4A3E-E433-454E-8A7C-9B874575AA1F}" sibTransId="{384B74F8-5F98-41A8-AC06-E7D259893745}"/>
    <dgm:cxn modelId="{6CB87A18-05E3-4179-9DFF-3D512CD9D667}" type="presOf" srcId="{1DC357F2-586A-4A5C-A318-95963B669398}" destId="{1E086F48-83AB-48D4-B1C4-2A48137F695D}" srcOrd="0" destOrd="0" presId="urn:microsoft.com/office/officeart/2005/8/layout/vList5"/>
    <dgm:cxn modelId="{F866B143-3483-43A3-8B2D-8912B1BE17A8}" srcId="{AB54A989-E0CA-42F0-8BAD-8E01BE186FC9}" destId="{C6893730-A7A2-4AA0-8526-3D43A7A227AF}" srcOrd="2" destOrd="0" parTransId="{B74292A9-C313-4EEC-BA8C-1B4920164D96}" sibTransId="{2E8C14B9-7F2E-4259-A22F-C9C8EB94FB98}"/>
    <dgm:cxn modelId="{29A70167-8EC1-4986-BC64-EBBE902A8FCD}" type="presOf" srcId="{3650BCF2-0385-4EEB-96DA-9AF686B2A377}" destId="{622A3EB8-F2CD-4778-974C-3465BA7E46D3}" srcOrd="0" destOrd="0" presId="urn:microsoft.com/office/officeart/2005/8/layout/vList5"/>
    <dgm:cxn modelId="{06837068-8C80-400C-A1E6-54DEC24B4CF8}" type="presOf" srcId="{CD2AA19E-CC30-4AD2-88FD-2F4C67EDF887}" destId="{D5D00888-30B8-4303-BDED-A84F472980C6}" srcOrd="0" destOrd="0" presId="urn:microsoft.com/office/officeart/2005/8/layout/vList5"/>
    <dgm:cxn modelId="{73870D6B-4C83-4521-85B4-3B45450B5516}" type="presOf" srcId="{83D2FF3D-3627-4118-B34A-51F06D437186}" destId="{81DCB4DC-A322-40D6-9D71-3B9EAA605299}" srcOrd="0" destOrd="0" presId="urn:microsoft.com/office/officeart/2005/8/layout/vList5"/>
    <dgm:cxn modelId="{5993D69B-85FA-43FD-A423-46BC1C752A78}" type="presOf" srcId="{A1CEBF70-A5E1-49E2-9BF8-5DCCFDC9E02F}" destId="{D8AA394D-E299-4D36-B808-ED50E8261177}" srcOrd="0" destOrd="0" presId="urn:microsoft.com/office/officeart/2005/8/layout/vList5"/>
    <dgm:cxn modelId="{29C91EAC-209B-4921-AA89-731D319B8493}" type="presOf" srcId="{AB54A989-E0CA-42F0-8BAD-8E01BE186FC9}" destId="{176E4A3A-690E-467F-A4B9-0CC482A6ECE6}" srcOrd="0" destOrd="0" presId="urn:microsoft.com/office/officeart/2005/8/layout/vList5"/>
    <dgm:cxn modelId="{D90F25AD-D737-4EBA-937E-306356FD50B0}" srcId="{C6893730-A7A2-4AA0-8526-3D43A7A227AF}" destId="{1DC357F2-586A-4A5C-A318-95963B669398}" srcOrd="0" destOrd="0" parTransId="{562D4BE4-E407-4ABC-9DDF-62BB15CD5157}" sibTransId="{C6753099-416A-42AB-804D-46721AD914EB}"/>
    <dgm:cxn modelId="{D507B8B2-468D-44F2-8B9A-3699EC26629B}" type="presOf" srcId="{53786116-A38A-42D9-9324-BEBF616C70FD}" destId="{507144FC-8175-43DE-BD5F-A4DF38906CC8}" srcOrd="0" destOrd="0" presId="urn:microsoft.com/office/officeart/2005/8/layout/vList5"/>
    <dgm:cxn modelId="{F72EF6CA-0252-4C49-98DD-C62806970B6B}" srcId="{3650BCF2-0385-4EEB-96DA-9AF686B2A377}" destId="{A1CEBF70-A5E1-49E2-9BF8-5DCCFDC9E02F}" srcOrd="0" destOrd="0" parTransId="{AB1265CC-2BA0-4783-8D93-80D148F8D6E1}" sibTransId="{4A4E42F0-6276-42DD-B7DD-0EBD3EC543EE}"/>
    <dgm:cxn modelId="{DF29BCD1-4147-4F9C-B01B-90E4E88AADF8}" type="presOf" srcId="{37D22192-FB25-4F9D-A270-EED4062290A7}" destId="{B8689B42-95A4-4396-88AC-543AAB43C88C}" srcOrd="0" destOrd="0" presId="urn:microsoft.com/office/officeart/2005/8/layout/vList5"/>
    <dgm:cxn modelId="{759652D4-D172-4515-A37C-106589D72939}" type="presOf" srcId="{C6893730-A7A2-4AA0-8526-3D43A7A227AF}" destId="{FCD8A544-9109-4B23-A3A0-A701B513ACCF}" srcOrd="0" destOrd="0" presId="urn:microsoft.com/office/officeart/2005/8/layout/vList5"/>
    <dgm:cxn modelId="{06BB6CF1-91C5-45C4-827E-F1EA174A7384}" srcId="{83D2FF3D-3627-4118-B34A-51F06D437186}" destId="{CD2AA19E-CC30-4AD2-88FD-2F4C67EDF887}" srcOrd="0" destOrd="0" parTransId="{188AEF52-167F-4933-A7AC-94851AA988A0}" sibTransId="{AA1657AB-24A7-40DD-81C8-67581B637513}"/>
    <dgm:cxn modelId="{46DE55FC-D11C-467C-972A-B5EE9C85B446}" srcId="{AB54A989-E0CA-42F0-8BAD-8E01BE186FC9}" destId="{83D2FF3D-3627-4118-B34A-51F06D437186}" srcOrd="3" destOrd="0" parTransId="{44998298-7424-4DBC-B759-9C59645FA625}" sibTransId="{04D57DA6-F793-4B7B-BD0E-4CC862601A0C}"/>
    <dgm:cxn modelId="{643B7A3F-9E3D-46AB-A465-92140B855A05}" type="presParOf" srcId="{176E4A3A-690E-467F-A4B9-0CC482A6ECE6}" destId="{9BF4E3A1-99DA-4F12-8404-01AB2395C3E8}" srcOrd="0" destOrd="0" presId="urn:microsoft.com/office/officeart/2005/8/layout/vList5"/>
    <dgm:cxn modelId="{9E6B63D4-41FF-4091-8777-24A721E67E39}" type="presParOf" srcId="{9BF4E3A1-99DA-4F12-8404-01AB2395C3E8}" destId="{622A3EB8-F2CD-4778-974C-3465BA7E46D3}" srcOrd="0" destOrd="0" presId="urn:microsoft.com/office/officeart/2005/8/layout/vList5"/>
    <dgm:cxn modelId="{D6466A3B-6970-479D-9D24-7AFECECB7A38}" type="presParOf" srcId="{9BF4E3A1-99DA-4F12-8404-01AB2395C3E8}" destId="{D8AA394D-E299-4D36-B808-ED50E8261177}" srcOrd="1" destOrd="0" presId="urn:microsoft.com/office/officeart/2005/8/layout/vList5"/>
    <dgm:cxn modelId="{6F18C043-2A1E-4938-8FC9-3A51802EFE80}" type="presParOf" srcId="{176E4A3A-690E-467F-A4B9-0CC482A6ECE6}" destId="{C92B1671-6760-4C74-826E-193C5FAD2E73}" srcOrd="1" destOrd="0" presId="urn:microsoft.com/office/officeart/2005/8/layout/vList5"/>
    <dgm:cxn modelId="{009C424E-39B8-4350-8A48-20BB03DACAD6}" type="presParOf" srcId="{176E4A3A-690E-467F-A4B9-0CC482A6ECE6}" destId="{C3C3B3AE-AEFA-440D-8D32-97D9221001D6}" srcOrd="2" destOrd="0" presId="urn:microsoft.com/office/officeart/2005/8/layout/vList5"/>
    <dgm:cxn modelId="{7BA2DB4A-83D5-4377-AB9C-6A57CB825C3C}" type="presParOf" srcId="{C3C3B3AE-AEFA-440D-8D32-97D9221001D6}" destId="{507144FC-8175-43DE-BD5F-A4DF38906CC8}" srcOrd="0" destOrd="0" presId="urn:microsoft.com/office/officeart/2005/8/layout/vList5"/>
    <dgm:cxn modelId="{C99BECD8-B67F-4133-8606-787257539F99}" type="presParOf" srcId="{C3C3B3AE-AEFA-440D-8D32-97D9221001D6}" destId="{B8689B42-95A4-4396-88AC-543AAB43C88C}" srcOrd="1" destOrd="0" presId="urn:microsoft.com/office/officeart/2005/8/layout/vList5"/>
    <dgm:cxn modelId="{2D6CD1CB-A42F-42E2-B37C-742D4B0DA90D}" type="presParOf" srcId="{176E4A3A-690E-467F-A4B9-0CC482A6ECE6}" destId="{CAE0ED32-986B-4F76-A1DD-561D533FF482}" srcOrd="3" destOrd="0" presId="urn:microsoft.com/office/officeart/2005/8/layout/vList5"/>
    <dgm:cxn modelId="{2357AA77-D195-4DF8-B865-3DBD3D661464}" type="presParOf" srcId="{176E4A3A-690E-467F-A4B9-0CC482A6ECE6}" destId="{CBCAE62A-18FD-4FBF-A59B-1729A7487DCC}" srcOrd="4" destOrd="0" presId="urn:microsoft.com/office/officeart/2005/8/layout/vList5"/>
    <dgm:cxn modelId="{63F32B3A-33BF-4986-90CE-BCA6F8EA98C5}" type="presParOf" srcId="{CBCAE62A-18FD-4FBF-A59B-1729A7487DCC}" destId="{FCD8A544-9109-4B23-A3A0-A701B513ACCF}" srcOrd="0" destOrd="0" presId="urn:microsoft.com/office/officeart/2005/8/layout/vList5"/>
    <dgm:cxn modelId="{6289B409-C0DD-41EB-9BD5-8E210BF0F054}" type="presParOf" srcId="{CBCAE62A-18FD-4FBF-A59B-1729A7487DCC}" destId="{1E086F48-83AB-48D4-B1C4-2A48137F695D}" srcOrd="1" destOrd="0" presId="urn:microsoft.com/office/officeart/2005/8/layout/vList5"/>
    <dgm:cxn modelId="{3F32FA61-7733-48EF-A454-9B243367B4FE}" type="presParOf" srcId="{176E4A3A-690E-467F-A4B9-0CC482A6ECE6}" destId="{6A0B0CD0-FB1D-4FAC-BEAF-E2AC58F02E93}" srcOrd="5" destOrd="0" presId="urn:microsoft.com/office/officeart/2005/8/layout/vList5"/>
    <dgm:cxn modelId="{0F152C1E-4F67-4E4C-B01D-02B7801E3A67}" type="presParOf" srcId="{176E4A3A-690E-467F-A4B9-0CC482A6ECE6}" destId="{B9A6E849-F925-4D3C-8AB2-D8CF358D77B1}" srcOrd="6" destOrd="0" presId="urn:microsoft.com/office/officeart/2005/8/layout/vList5"/>
    <dgm:cxn modelId="{BD40D76B-36C7-4370-B3DF-A179994604E7}" type="presParOf" srcId="{B9A6E849-F925-4D3C-8AB2-D8CF358D77B1}" destId="{81DCB4DC-A322-40D6-9D71-3B9EAA605299}" srcOrd="0" destOrd="0" presId="urn:microsoft.com/office/officeart/2005/8/layout/vList5"/>
    <dgm:cxn modelId="{D13A62D1-4DF8-44E7-ABDE-459AD4BD058F}" type="presParOf" srcId="{B9A6E849-F925-4D3C-8AB2-D8CF358D77B1}" destId="{D5D00888-30B8-4303-BDED-A84F472980C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97B5B7E-9FF3-416C-934E-0FEF4366A320}" type="doc">
      <dgm:prSet loTypeId="urn:microsoft.com/office/officeart/2005/8/layout/pyramid3" loCatId="pyramid" qsTypeId="urn:microsoft.com/office/officeart/2005/8/quickstyle/simple1" qsCatId="simple" csTypeId="urn:microsoft.com/office/officeart/2005/8/colors/accent1_2" csCatId="accent1" phldr="1"/>
      <dgm:spPr/>
    </dgm:pt>
    <dgm:pt modelId="{FDCC5DE2-8E7D-47A2-834D-D73342F7E0CB}">
      <dgm:prSet phldrT="[Text]" custT="1"/>
      <dgm:spPr>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dgm:spPr>
      <dgm:t>
        <a:bodyPr/>
        <a:lstStyle/>
        <a:p>
          <a:r>
            <a:rPr lang="en-GB" sz="3200" dirty="0">
              <a:solidFill>
                <a:schemeClr val="bg1"/>
              </a:solidFill>
            </a:rPr>
            <a:t>Stress appraisal</a:t>
          </a:r>
        </a:p>
        <a:p>
          <a:r>
            <a:rPr lang="en-GB" sz="2000" dirty="0">
              <a:solidFill>
                <a:schemeClr val="bg1"/>
              </a:solidFill>
            </a:rPr>
            <a:t>Strongest predictor of anxiety and intention to leave</a:t>
          </a:r>
        </a:p>
        <a:p>
          <a:r>
            <a:rPr lang="en-GB" sz="2000" dirty="0">
              <a:solidFill>
                <a:schemeClr val="bg1"/>
              </a:solidFill>
            </a:rPr>
            <a:t>‘Negative’ appraisal</a:t>
          </a:r>
        </a:p>
      </dgm:t>
    </dgm:pt>
    <dgm:pt modelId="{2CE50DBD-5986-466B-972F-58BC8F647EED}" type="parTrans" cxnId="{8ED4CE5F-96B7-4003-9E0A-CF4332677EF8}">
      <dgm:prSet/>
      <dgm:spPr/>
      <dgm:t>
        <a:bodyPr/>
        <a:lstStyle/>
        <a:p>
          <a:endParaRPr lang="en-GB"/>
        </a:p>
      </dgm:t>
    </dgm:pt>
    <dgm:pt modelId="{1FC11779-066C-4EBA-BE85-E39144B55F08}" type="sibTrans" cxnId="{8ED4CE5F-96B7-4003-9E0A-CF4332677EF8}">
      <dgm:prSet/>
      <dgm:spPr/>
      <dgm:t>
        <a:bodyPr/>
        <a:lstStyle/>
        <a:p>
          <a:endParaRPr lang="en-GB"/>
        </a:p>
      </dgm:t>
    </dgm:pt>
    <dgm:pt modelId="{DE085B69-BAA7-4248-8208-4FAFC235C724}">
      <dgm:prSet phldrT="[Text]" custT="1"/>
      <dgm:spPr/>
      <dgm:t>
        <a:bodyPr/>
        <a:lstStyle/>
        <a:p>
          <a:r>
            <a:rPr lang="en-GB" sz="2800" dirty="0">
              <a:solidFill>
                <a:schemeClr val="bg1"/>
              </a:solidFill>
            </a:rPr>
            <a:t>Coping</a:t>
          </a:r>
        </a:p>
        <a:p>
          <a:r>
            <a:rPr lang="en-GB" sz="2000" dirty="0">
              <a:solidFill>
                <a:schemeClr val="bg1"/>
              </a:solidFill>
            </a:rPr>
            <a:t>Emotion focused coping techniques </a:t>
          </a:r>
        </a:p>
      </dgm:t>
    </dgm:pt>
    <dgm:pt modelId="{FBC5E69E-5CC6-4E26-BFD6-CA58B6F0B637}" type="parTrans" cxnId="{25A0E4E2-A9C3-42B0-AF9F-E2FE48F82175}">
      <dgm:prSet/>
      <dgm:spPr/>
      <dgm:t>
        <a:bodyPr/>
        <a:lstStyle/>
        <a:p>
          <a:endParaRPr lang="en-GB"/>
        </a:p>
      </dgm:t>
    </dgm:pt>
    <dgm:pt modelId="{F5E6400B-7355-4163-ADC0-61735B3F4CA3}" type="sibTrans" cxnId="{25A0E4E2-A9C3-42B0-AF9F-E2FE48F82175}">
      <dgm:prSet/>
      <dgm:spPr/>
      <dgm:t>
        <a:bodyPr/>
        <a:lstStyle/>
        <a:p>
          <a:endParaRPr lang="en-GB"/>
        </a:p>
      </dgm:t>
    </dgm:pt>
    <dgm:pt modelId="{11FCD6D2-BCD2-4928-8791-EBE94C9133AA}">
      <dgm:prSet phldrT="[Text]" custT="1"/>
      <dgm:spPr/>
      <dgm:t>
        <a:bodyPr/>
        <a:lstStyle/>
        <a:p>
          <a:r>
            <a:rPr lang="en-GB" sz="2400" dirty="0">
              <a:solidFill>
                <a:schemeClr val="bg1"/>
              </a:solidFill>
            </a:rPr>
            <a:t>Feelings and emotions</a:t>
          </a:r>
        </a:p>
        <a:p>
          <a:endParaRPr lang="en-GB" sz="3000" dirty="0"/>
        </a:p>
      </dgm:t>
    </dgm:pt>
    <dgm:pt modelId="{9C0EFA4D-85EB-40B0-878B-E8399B3605BF}" type="parTrans" cxnId="{6C78BB22-75CE-4566-8DCD-C4A084491A02}">
      <dgm:prSet/>
      <dgm:spPr/>
      <dgm:t>
        <a:bodyPr/>
        <a:lstStyle/>
        <a:p>
          <a:endParaRPr lang="en-GB"/>
        </a:p>
      </dgm:t>
    </dgm:pt>
    <dgm:pt modelId="{E6C10F11-9DD3-4F6C-AA2B-6E6C1EAB907B}" type="sibTrans" cxnId="{6C78BB22-75CE-4566-8DCD-C4A084491A02}">
      <dgm:prSet/>
      <dgm:spPr/>
      <dgm:t>
        <a:bodyPr/>
        <a:lstStyle/>
        <a:p>
          <a:endParaRPr lang="en-GB"/>
        </a:p>
      </dgm:t>
    </dgm:pt>
    <dgm:pt modelId="{56D517F3-EBF3-4334-9794-B560A5273B47}" type="pres">
      <dgm:prSet presAssocID="{397B5B7E-9FF3-416C-934E-0FEF4366A320}" presName="Name0" presStyleCnt="0">
        <dgm:presLayoutVars>
          <dgm:dir/>
          <dgm:animLvl val="lvl"/>
          <dgm:resizeHandles val="exact"/>
        </dgm:presLayoutVars>
      </dgm:prSet>
      <dgm:spPr/>
    </dgm:pt>
    <dgm:pt modelId="{9DB7A81D-19A6-4A62-B2FF-8D7EF3599728}" type="pres">
      <dgm:prSet presAssocID="{FDCC5DE2-8E7D-47A2-834D-D73342F7E0CB}" presName="Name8" presStyleCnt="0"/>
      <dgm:spPr/>
    </dgm:pt>
    <dgm:pt modelId="{D97FCA52-FB06-4387-86B4-6A456856E515}" type="pres">
      <dgm:prSet presAssocID="{FDCC5DE2-8E7D-47A2-834D-D73342F7E0CB}" presName="level" presStyleLbl="node1" presStyleIdx="0" presStyleCnt="3">
        <dgm:presLayoutVars>
          <dgm:chMax val="1"/>
          <dgm:bulletEnabled val="1"/>
        </dgm:presLayoutVars>
      </dgm:prSet>
      <dgm:spPr/>
    </dgm:pt>
    <dgm:pt modelId="{3698BA99-E3E9-4308-9910-058B84480F4F}" type="pres">
      <dgm:prSet presAssocID="{FDCC5DE2-8E7D-47A2-834D-D73342F7E0CB}" presName="levelTx" presStyleLbl="revTx" presStyleIdx="0" presStyleCnt="0">
        <dgm:presLayoutVars>
          <dgm:chMax val="1"/>
          <dgm:bulletEnabled val="1"/>
        </dgm:presLayoutVars>
      </dgm:prSet>
      <dgm:spPr/>
    </dgm:pt>
    <dgm:pt modelId="{CA62CCEE-3F48-41F3-AEA6-9EFCB387466C}" type="pres">
      <dgm:prSet presAssocID="{DE085B69-BAA7-4248-8208-4FAFC235C724}" presName="Name8" presStyleCnt="0"/>
      <dgm:spPr/>
    </dgm:pt>
    <dgm:pt modelId="{8C58AFF7-89F1-490C-89AE-6E6AB93F9706}" type="pres">
      <dgm:prSet presAssocID="{DE085B69-BAA7-4248-8208-4FAFC235C724}" presName="level" presStyleLbl="node1" presStyleIdx="1" presStyleCnt="3">
        <dgm:presLayoutVars>
          <dgm:chMax val="1"/>
          <dgm:bulletEnabled val="1"/>
        </dgm:presLayoutVars>
      </dgm:prSet>
      <dgm:spPr/>
    </dgm:pt>
    <dgm:pt modelId="{1CE2724F-B852-43A5-91FD-4CFB2965FF56}" type="pres">
      <dgm:prSet presAssocID="{DE085B69-BAA7-4248-8208-4FAFC235C724}" presName="levelTx" presStyleLbl="revTx" presStyleIdx="0" presStyleCnt="0">
        <dgm:presLayoutVars>
          <dgm:chMax val="1"/>
          <dgm:bulletEnabled val="1"/>
        </dgm:presLayoutVars>
      </dgm:prSet>
      <dgm:spPr/>
    </dgm:pt>
    <dgm:pt modelId="{CD41E67C-13A2-4D12-BC37-D23CEFD54564}" type="pres">
      <dgm:prSet presAssocID="{11FCD6D2-BCD2-4928-8791-EBE94C9133AA}" presName="Name8" presStyleCnt="0"/>
      <dgm:spPr/>
    </dgm:pt>
    <dgm:pt modelId="{BC0C43C8-FC2F-41A4-ABAE-9732117545B5}" type="pres">
      <dgm:prSet presAssocID="{11FCD6D2-BCD2-4928-8791-EBE94C9133AA}" presName="level" presStyleLbl="node1" presStyleIdx="2" presStyleCnt="3">
        <dgm:presLayoutVars>
          <dgm:chMax val="1"/>
          <dgm:bulletEnabled val="1"/>
        </dgm:presLayoutVars>
      </dgm:prSet>
      <dgm:spPr/>
    </dgm:pt>
    <dgm:pt modelId="{3BCCBC51-B0F9-4D89-96B7-330DBE3F005D}" type="pres">
      <dgm:prSet presAssocID="{11FCD6D2-BCD2-4928-8791-EBE94C9133AA}" presName="levelTx" presStyleLbl="revTx" presStyleIdx="0" presStyleCnt="0">
        <dgm:presLayoutVars>
          <dgm:chMax val="1"/>
          <dgm:bulletEnabled val="1"/>
        </dgm:presLayoutVars>
      </dgm:prSet>
      <dgm:spPr/>
    </dgm:pt>
  </dgm:ptLst>
  <dgm:cxnLst>
    <dgm:cxn modelId="{D2AE4F1D-BB6F-41A0-B251-5D4E33DF6416}" type="presOf" srcId="{DE085B69-BAA7-4248-8208-4FAFC235C724}" destId="{1CE2724F-B852-43A5-91FD-4CFB2965FF56}" srcOrd="1" destOrd="0" presId="urn:microsoft.com/office/officeart/2005/8/layout/pyramid3"/>
    <dgm:cxn modelId="{6C78BB22-75CE-4566-8DCD-C4A084491A02}" srcId="{397B5B7E-9FF3-416C-934E-0FEF4366A320}" destId="{11FCD6D2-BCD2-4928-8791-EBE94C9133AA}" srcOrd="2" destOrd="0" parTransId="{9C0EFA4D-85EB-40B0-878B-E8399B3605BF}" sibTransId="{E6C10F11-9DD3-4F6C-AA2B-6E6C1EAB907B}"/>
    <dgm:cxn modelId="{CD26A623-700C-4A2E-8140-70CA9DE21E4F}" type="presOf" srcId="{FDCC5DE2-8E7D-47A2-834D-D73342F7E0CB}" destId="{D97FCA52-FB06-4387-86B4-6A456856E515}" srcOrd="0" destOrd="0" presId="urn:microsoft.com/office/officeart/2005/8/layout/pyramid3"/>
    <dgm:cxn modelId="{E71DC95F-04DB-4BE3-BE53-572D9A68DA2B}" type="presOf" srcId="{11FCD6D2-BCD2-4928-8791-EBE94C9133AA}" destId="{3BCCBC51-B0F9-4D89-96B7-330DBE3F005D}" srcOrd="1" destOrd="0" presId="urn:microsoft.com/office/officeart/2005/8/layout/pyramid3"/>
    <dgm:cxn modelId="{8ED4CE5F-96B7-4003-9E0A-CF4332677EF8}" srcId="{397B5B7E-9FF3-416C-934E-0FEF4366A320}" destId="{FDCC5DE2-8E7D-47A2-834D-D73342F7E0CB}" srcOrd="0" destOrd="0" parTransId="{2CE50DBD-5986-466B-972F-58BC8F647EED}" sibTransId="{1FC11779-066C-4EBA-BE85-E39144B55F08}"/>
    <dgm:cxn modelId="{AADC02A1-973D-43D7-BB75-7ACF5E73E82A}" type="presOf" srcId="{397B5B7E-9FF3-416C-934E-0FEF4366A320}" destId="{56D517F3-EBF3-4334-9794-B560A5273B47}" srcOrd="0" destOrd="0" presId="urn:microsoft.com/office/officeart/2005/8/layout/pyramid3"/>
    <dgm:cxn modelId="{6E63CFB5-CC3E-49D3-A07F-F6D22A5C2130}" type="presOf" srcId="{11FCD6D2-BCD2-4928-8791-EBE94C9133AA}" destId="{BC0C43C8-FC2F-41A4-ABAE-9732117545B5}" srcOrd="0" destOrd="0" presId="urn:microsoft.com/office/officeart/2005/8/layout/pyramid3"/>
    <dgm:cxn modelId="{BC1956C9-F2E0-42C2-BE39-C8EF3679CB71}" type="presOf" srcId="{FDCC5DE2-8E7D-47A2-834D-D73342F7E0CB}" destId="{3698BA99-E3E9-4308-9910-058B84480F4F}" srcOrd="1" destOrd="0" presId="urn:microsoft.com/office/officeart/2005/8/layout/pyramid3"/>
    <dgm:cxn modelId="{25A0E4E2-A9C3-42B0-AF9F-E2FE48F82175}" srcId="{397B5B7E-9FF3-416C-934E-0FEF4366A320}" destId="{DE085B69-BAA7-4248-8208-4FAFC235C724}" srcOrd="1" destOrd="0" parTransId="{FBC5E69E-5CC6-4E26-BFD6-CA58B6F0B637}" sibTransId="{F5E6400B-7355-4163-ADC0-61735B3F4CA3}"/>
    <dgm:cxn modelId="{066206F5-9935-4D18-981B-66961F444DA7}" type="presOf" srcId="{DE085B69-BAA7-4248-8208-4FAFC235C724}" destId="{8C58AFF7-89F1-490C-89AE-6E6AB93F9706}" srcOrd="0" destOrd="0" presId="urn:microsoft.com/office/officeart/2005/8/layout/pyramid3"/>
    <dgm:cxn modelId="{90F4B5C7-FBB1-40AE-8AA2-996F450FBD75}" type="presParOf" srcId="{56D517F3-EBF3-4334-9794-B560A5273B47}" destId="{9DB7A81D-19A6-4A62-B2FF-8D7EF3599728}" srcOrd="0" destOrd="0" presId="urn:microsoft.com/office/officeart/2005/8/layout/pyramid3"/>
    <dgm:cxn modelId="{8496E7D0-948B-4BAF-900C-53D8E364CBB3}" type="presParOf" srcId="{9DB7A81D-19A6-4A62-B2FF-8D7EF3599728}" destId="{D97FCA52-FB06-4387-86B4-6A456856E515}" srcOrd="0" destOrd="0" presId="urn:microsoft.com/office/officeart/2005/8/layout/pyramid3"/>
    <dgm:cxn modelId="{1D1E6B1C-BF70-44BE-932D-A3BCF0EA2929}" type="presParOf" srcId="{9DB7A81D-19A6-4A62-B2FF-8D7EF3599728}" destId="{3698BA99-E3E9-4308-9910-058B84480F4F}" srcOrd="1" destOrd="0" presId="urn:microsoft.com/office/officeart/2005/8/layout/pyramid3"/>
    <dgm:cxn modelId="{A2FBE814-E32E-49B5-88E5-1D426ADE8654}" type="presParOf" srcId="{56D517F3-EBF3-4334-9794-B560A5273B47}" destId="{CA62CCEE-3F48-41F3-AEA6-9EFCB387466C}" srcOrd="1" destOrd="0" presId="urn:microsoft.com/office/officeart/2005/8/layout/pyramid3"/>
    <dgm:cxn modelId="{620C5019-D4B3-4298-8D1C-E56E61177158}" type="presParOf" srcId="{CA62CCEE-3F48-41F3-AEA6-9EFCB387466C}" destId="{8C58AFF7-89F1-490C-89AE-6E6AB93F9706}" srcOrd="0" destOrd="0" presId="urn:microsoft.com/office/officeart/2005/8/layout/pyramid3"/>
    <dgm:cxn modelId="{28031A08-AF47-4EA7-95E7-02FA0B078039}" type="presParOf" srcId="{CA62CCEE-3F48-41F3-AEA6-9EFCB387466C}" destId="{1CE2724F-B852-43A5-91FD-4CFB2965FF56}" srcOrd="1" destOrd="0" presId="urn:microsoft.com/office/officeart/2005/8/layout/pyramid3"/>
    <dgm:cxn modelId="{1B425B4D-FCFC-406B-8A33-D110D5DBAFA0}" type="presParOf" srcId="{56D517F3-EBF3-4334-9794-B560A5273B47}" destId="{CD41E67C-13A2-4D12-BC37-D23CEFD54564}" srcOrd="2" destOrd="0" presId="urn:microsoft.com/office/officeart/2005/8/layout/pyramid3"/>
    <dgm:cxn modelId="{B5E0BC7A-5300-4F42-BF5F-6BD035F7AC72}" type="presParOf" srcId="{CD41E67C-13A2-4D12-BC37-D23CEFD54564}" destId="{BC0C43C8-FC2F-41A4-ABAE-9732117545B5}" srcOrd="0" destOrd="0" presId="urn:microsoft.com/office/officeart/2005/8/layout/pyramid3"/>
    <dgm:cxn modelId="{43C3CF48-863E-4735-ADFB-54F650832105}" type="presParOf" srcId="{CD41E67C-13A2-4D12-BC37-D23CEFD54564}" destId="{3BCCBC51-B0F9-4D89-96B7-330DBE3F005D}" srcOrd="1" destOrd="0" presId="urn:microsoft.com/office/officeart/2005/8/layout/pyramid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54A989-E0CA-42F0-8BAD-8E01BE186FC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3650BCF2-0385-4EEB-96DA-9AF686B2A377}">
      <dgm:prSet phldrT="[Text]" custT="1"/>
      <dgm:spPr/>
      <dgm:t>
        <a:bodyPr/>
        <a:lstStyle/>
        <a:p>
          <a:r>
            <a:rPr lang="en-GB" sz="2800" dirty="0"/>
            <a:t>Lower band</a:t>
          </a:r>
        </a:p>
      </dgm:t>
    </dgm:pt>
    <dgm:pt modelId="{9CB6D1C9-E75C-4DE8-B897-3AE79E08F6E9}" type="parTrans" cxnId="{9495B807-E6B0-41C5-BDD4-166C7DFC141A}">
      <dgm:prSet/>
      <dgm:spPr/>
      <dgm:t>
        <a:bodyPr/>
        <a:lstStyle/>
        <a:p>
          <a:endParaRPr lang="en-GB" sz="1800"/>
        </a:p>
      </dgm:t>
    </dgm:pt>
    <dgm:pt modelId="{9BFA2C14-6224-406B-8BF5-3A552A9DBF8B}" type="sibTrans" cxnId="{9495B807-E6B0-41C5-BDD4-166C7DFC141A}">
      <dgm:prSet/>
      <dgm:spPr/>
      <dgm:t>
        <a:bodyPr/>
        <a:lstStyle/>
        <a:p>
          <a:endParaRPr lang="en-GB" sz="1800"/>
        </a:p>
      </dgm:t>
    </dgm:pt>
    <dgm:pt modelId="{A1CEBF70-A5E1-49E2-9BF8-5DCCFDC9E02F}">
      <dgm:prSet phldrT="[Text]" custT="1"/>
      <dgm:spPr/>
      <dgm:t>
        <a:bodyPr/>
        <a:lstStyle/>
        <a:p>
          <a:r>
            <a:rPr lang="en-GB" sz="2000" b="1" dirty="0"/>
            <a:t>More stress with change and control</a:t>
          </a:r>
        </a:p>
      </dgm:t>
    </dgm:pt>
    <dgm:pt modelId="{AB1265CC-2BA0-4783-8D93-80D148F8D6E1}" type="parTrans" cxnId="{F72EF6CA-0252-4C49-98DD-C62806970B6B}">
      <dgm:prSet/>
      <dgm:spPr/>
      <dgm:t>
        <a:bodyPr/>
        <a:lstStyle/>
        <a:p>
          <a:endParaRPr lang="en-GB" sz="1800"/>
        </a:p>
      </dgm:t>
    </dgm:pt>
    <dgm:pt modelId="{4A4E42F0-6276-42DD-B7DD-0EBD3EC543EE}" type="sibTrans" cxnId="{F72EF6CA-0252-4C49-98DD-C62806970B6B}">
      <dgm:prSet/>
      <dgm:spPr/>
      <dgm:t>
        <a:bodyPr/>
        <a:lstStyle/>
        <a:p>
          <a:endParaRPr lang="en-GB" sz="1800"/>
        </a:p>
      </dgm:t>
    </dgm:pt>
    <dgm:pt modelId="{21D4A7FB-F37A-4595-9477-8551573496A1}">
      <dgm:prSet phldrT="[Text]" custT="1"/>
      <dgm:spPr/>
      <dgm:t>
        <a:bodyPr/>
        <a:lstStyle/>
        <a:p>
          <a:r>
            <a:rPr lang="en-GB" sz="2000" dirty="0"/>
            <a:t>Lack of management and occupational support </a:t>
          </a:r>
        </a:p>
      </dgm:t>
    </dgm:pt>
    <dgm:pt modelId="{D7E68EE0-3FF8-49E7-8944-C1FA074166C7}" type="parTrans" cxnId="{AD720CF5-4146-4B8F-BD92-CB3784D4B0E1}">
      <dgm:prSet/>
      <dgm:spPr/>
      <dgm:t>
        <a:bodyPr/>
        <a:lstStyle/>
        <a:p>
          <a:endParaRPr lang="en-GB" sz="1800"/>
        </a:p>
      </dgm:t>
    </dgm:pt>
    <dgm:pt modelId="{E4219B6D-98F1-48B0-9A64-8F80993BE4B4}" type="sibTrans" cxnId="{AD720CF5-4146-4B8F-BD92-CB3784D4B0E1}">
      <dgm:prSet/>
      <dgm:spPr/>
      <dgm:t>
        <a:bodyPr/>
        <a:lstStyle/>
        <a:p>
          <a:endParaRPr lang="en-GB" sz="1800"/>
        </a:p>
      </dgm:t>
    </dgm:pt>
    <dgm:pt modelId="{53786116-A38A-42D9-9324-BEBF616C70FD}">
      <dgm:prSet phldrT="[Text]" custT="1"/>
      <dgm:spPr/>
      <dgm:t>
        <a:bodyPr/>
        <a:lstStyle/>
        <a:p>
          <a:r>
            <a:rPr lang="en-GB" sz="2800" dirty="0"/>
            <a:t>Night shift workers</a:t>
          </a:r>
        </a:p>
      </dgm:t>
    </dgm:pt>
    <dgm:pt modelId="{73A37752-5AD2-43C4-9006-A4C53C2C8E93}" type="parTrans" cxnId="{7DD1B711-BA1E-4403-9555-D31D566BCF00}">
      <dgm:prSet/>
      <dgm:spPr/>
      <dgm:t>
        <a:bodyPr/>
        <a:lstStyle/>
        <a:p>
          <a:endParaRPr lang="en-GB" sz="1800"/>
        </a:p>
      </dgm:t>
    </dgm:pt>
    <dgm:pt modelId="{9A51EA5A-C1E6-47A3-9ABD-9611F85A192E}" type="sibTrans" cxnId="{7DD1B711-BA1E-4403-9555-D31D566BCF00}">
      <dgm:prSet/>
      <dgm:spPr/>
      <dgm:t>
        <a:bodyPr/>
        <a:lstStyle/>
        <a:p>
          <a:endParaRPr lang="en-GB" sz="1800"/>
        </a:p>
      </dgm:t>
    </dgm:pt>
    <dgm:pt modelId="{C6893730-A7A2-4AA0-8526-3D43A7A227AF}">
      <dgm:prSet phldrT="[Text]" custT="1"/>
      <dgm:spPr/>
      <dgm:t>
        <a:bodyPr/>
        <a:lstStyle/>
        <a:p>
          <a:r>
            <a:rPr lang="en-GB" sz="2800" dirty="0"/>
            <a:t>On-call workers</a:t>
          </a:r>
        </a:p>
      </dgm:t>
    </dgm:pt>
    <dgm:pt modelId="{B74292A9-C313-4EEC-BA8C-1B4920164D96}" type="parTrans" cxnId="{F866B143-3483-43A3-8B2D-8912B1BE17A8}">
      <dgm:prSet/>
      <dgm:spPr/>
      <dgm:t>
        <a:bodyPr/>
        <a:lstStyle/>
        <a:p>
          <a:endParaRPr lang="en-GB" sz="1800"/>
        </a:p>
      </dgm:t>
    </dgm:pt>
    <dgm:pt modelId="{2E8C14B9-7F2E-4259-A22F-C9C8EB94FB98}" type="sibTrans" cxnId="{F866B143-3483-43A3-8B2D-8912B1BE17A8}">
      <dgm:prSet/>
      <dgm:spPr/>
      <dgm:t>
        <a:bodyPr/>
        <a:lstStyle/>
        <a:p>
          <a:endParaRPr lang="en-GB" sz="1800"/>
        </a:p>
      </dgm:t>
    </dgm:pt>
    <dgm:pt modelId="{1DC357F2-586A-4A5C-A318-95963B669398}">
      <dgm:prSet phldrT="[Text]" custT="1"/>
      <dgm:spPr/>
      <dgm:t>
        <a:bodyPr/>
        <a:lstStyle/>
        <a:p>
          <a:r>
            <a:rPr lang="en-GB" sz="2000" dirty="0"/>
            <a:t>Unfamiliarity; Anticipatory anxiety</a:t>
          </a:r>
        </a:p>
      </dgm:t>
    </dgm:pt>
    <dgm:pt modelId="{562D4BE4-E407-4ABC-9DDF-62BB15CD5157}" type="parTrans" cxnId="{D90F25AD-D737-4EBA-937E-306356FD50B0}">
      <dgm:prSet/>
      <dgm:spPr/>
      <dgm:t>
        <a:bodyPr/>
        <a:lstStyle/>
        <a:p>
          <a:endParaRPr lang="en-GB" sz="1800"/>
        </a:p>
      </dgm:t>
    </dgm:pt>
    <dgm:pt modelId="{C6753099-416A-42AB-804D-46721AD914EB}" type="sibTrans" cxnId="{D90F25AD-D737-4EBA-937E-306356FD50B0}">
      <dgm:prSet/>
      <dgm:spPr/>
      <dgm:t>
        <a:bodyPr/>
        <a:lstStyle/>
        <a:p>
          <a:endParaRPr lang="en-GB" sz="1800"/>
        </a:p>
      </dgm:t>
    </dgm:pt>
    <dgm:pt modelId="{83D2FF3D-3627-4118-B34A-51F06D437186}">
      <dgm:prSet custT="1"/>
      <dgm:spPr/>
      <dgm:t>
        <a:bodyPr/>
        <a:lstStyle/>
        <a:p>
          <a:r>
            <a:rPr lang="en-GB" sz="2800" dirty="0"/>
            <a:t>Community</a:t>
          </a:r>
        </a:p>
      </dgm:t>
    </dgm:pt>
    <dgm:pt modelId="{44998298-7424-4DBC-B759-9C59645FA625}" type="parTrans" cxnId="{46DE55FC-D11C-467C-972A-B5EE9C85B446}">
      <dgm:prSet/>
      <dgm:spPr/>
      <dgm:t>
        <a:bodyPr/>
        <a:lstStyle/>
        <a:p>
          <a:endParaRPr lang="en-GB" sz="1800"/>
        </a:p>
      </dgm:t>
    </dgm:pt>
    <dgm:pt modelId="{04D57DA6-F793-4B7B-BD0E-4CC862601A0C}" type="sibTrans" cxnId="{46DE55FC-D11C-467C-972A-B5EE9C85B446}">
      <dgm:prSet/>
      <dgm:spPr/>
      <dgm:t>
        <a:bodyPr/>
        <a:lstStyle/>
        <a:p>
          <a:endParaRPr lang="en-GB" sz="1800"/>
        </a:p>
      </dgm:t>
    </dgm:pt>
    <dgm:pt modelId="{CD5F1F80-34FE-4580-A8E7-F094B3687196}">
      <dgm:prSet custT="1"/>
      <dgm:spPr/>
      <dgm:t>
        <a:bodyPr/>
        <a:lstStyle/>
        <a:p>
          <a:r>
            <a:rPr lang="en-GB" sz="2800" dirty="0"/>
            <a:t>Older</a:t>
          </a:r>
        </a:p>
      </dgm:t>
    </dgm:pt>
    <dgm:pt modelId="{28BB9C18-596D-45DF-9564-F2E06CE4D4E9}" type="parTrans" cxnId="{E89A370A-FC46-46B0-8501-D27FD20676E0}">
      <dgm:prSet/>
      <dgm:spPr/>
      <dgm:t>
        <a:bodyPr/>
        <a:lstStyle/>
        <a:p>
          <a:endParaRPr lang="en-GB" sz="1800"/>
        </a:p>
      </dgm:t>
    </dgm:pt>
    <dgm:pt modelId="{051E54D6-2F42-4618-8AE0-6FDFF3C106AB}" type="sibTrans" cxnId="{E89A370A-FC46-46B0-8501-D27FD20676E0}">
      <dgm:prSet/>
      <dgm:spPr/>
      <dgm:t>
        <a:bodyPr/>
        <a:lstStyle/>
        <a:p>
          <a:endParaRPr lang="en-GB" sz="1800"/>
        </a:p>
      </dgm:t>
    </dgm:pt>
    <dgm:pt modelId="{31784A03-C0D2-4A92-A912-06B17FCF5E5A}">
      <dgm:prSet custT="1"/>
      <dgm:spPr/>
      <dgm:t>
        <a:bodyPr/>
        <a:lstStyle/>
        <a:p>
          <a:pPr>
            <a:buFont typeface="Arial" panose="020B0604020202020204" pitchFamily="34" charset="0"/>
            <a:buChar char="•"/>
          </a:pPr>
          <a:r>
            <a:rPr lang="en-GB" sz="2000" dirty="0"/>
            <a:t>Home births or on-call births; Working in acute setting</a:t>
          </a:r>
        </a:p>
      </dgm:t>
    </dgm:pt>
    <dgm:pt modelId="{FAC07EA5-AEE8-441A-BDCF-19DD6A89F9D3}" type="parTrans" cxnId="{F3EC9F89-E5E6-4014-9366-4346B7FBC558}">
      <dgm:prSet/>
      <dgm:spPr/>
      <dgm:t>
        <a:bodyPr/>
        <a:lstStyle/>
        <a:p>
          <a:endParaRPr lang="en-GB" sz="1800"/>
        </a:p>
      </dgm:t>
    </dgm:pt>
    <dgm:pt modelId="{C5809C83-CB92-4770-BE82-815535DB8666}" type="sibTrans" cxnId="{F3EC9F89-E5E6-4014-9366-4346B7FBC558}">
      <dgm:prSet/>
      <dgm:spPr/>
      <dgm:t>
        <a:bodyPr/>
        <a:lstStyle/>
        <a:p>
          <a:endParaRPr lang="en-GB" sz="1800"/>
        </a:p>
      </dgm:t>
    </dgm:pt>
    <dgm:pt modelId="{F254CCF8-AF70-4B65-B8C0-0E8C61E8AD47}">
      <dgm:prSet custT="1"/>
      <dgm:spPr/>
      <dgm:t>
        <a:bodyPr/>
        <a:lstStyle/>
        <a:p>
          <a:pPr>
            <a:buFont typeface="Arial" panose="020B0604020202020204" pitchFamily="34" charset="0"/>
            <a:buChar char="•"/>
          </a:pPr>
          <a:r>
            <a:rPr lang="en-GB" sz="2000" b="1" dirty="0"/>
            <a:t>Stronger intention to leave</a:t>
          </a:r>
        </a:p>
      </dgm:t>
    </dgm:pt>
    <dgm:pt modelId="{9CAAEE17-F896-4A45-B104-5445D8004D12}" type="parTrans" cxnId="{1C45C5C6-79E2-4B2F-A6C3-D31A52AF34D5}">
      <dgm:prSet/>
      <dgm:spPr/>
      <dgm:t>
        <a:bodyPr/>
        <a:lstStyle/>
        <a:p>
          <a:endParaRPr lang="en-GB" sz="1800"/>
        </a:p>
      </dgm:t>
    </dgm:pt>
    <dgm:pt modelId="{405EA821-E5B4-47E2-919A-0E6214A7EC81}" type="sibTrans" cxnId="{1C45C5C6-79E2-4B2F-A6C3-D31A52AF34D5}">
      <dgm:prSet/>
      <dgm:spPr/>
      <dgm:t>
        <a:bodyPr/>
        <a:lstStyle/>
        <a:p>
          <a:endParaRPr lang="en-GB" sz="1800"/>
        </a:p>
      </dgm:t>
    </dgm:pt>
    <dgm:pt modelId="{37D22192-FB25-4F9D-A270-EED4062290A7}">
      <dgm:prSet phldrT="[Text]" custT="1"/>
      <dgm:spPr/>
      <dgm:t>
        <a:bodyPr/>
        <a:lstStyle/>
        <a:p>
          <a:r>
            <a:rPr lang="en-GB" sz="2000" b="1" dirty="0"/>
            <a:t>More stress with change, manager support, and control</a:t>
          </a:r>
          <a:endParaRPr lang="en-GB" sz="2000" dirty="0"/>
        </a:p>
      </dgm:t>
    </dgm:pt>
    <dgm:pt modelId="{384B74F8-5F98-41A8-AC06-E7D259893745}" type="sibTrans" cxnId="{4DAED514-C5AB-48E4-B16A-93F07175B4CA}">
      <dgm:prSet/>
      <dgm:spPr/>
      <dgm:t>
        <a:bodyPr/>
        <a:lstStyle/>
        <a:p>
          <a:endParaRPr lang="en-GB" sz="1800"/>
        </a:p>
      </dgm:t>
    </dgm:pt>
    <dgm:pt modelId="{630C4A3E-E433-454E-8A7C-9B874575AA1F}" type="parTrans" cxnId="{4DAED514-C5AB-48E4-B16A-93F07175B4CA}">
      <dgm:prSet/>
      <dgm:spPr/>
      <dgm:t>
        <a:bodyPr/>
        <a:lstStyle/>
        <a:p>
          <a:endParaRPr lang="en-GB" sz="1800"/>
        </a:p>
      </dgm:t>
    </dgm:pt>
    <dgm:pt modelId="{99224854-15A6-4FA6-9787-BCC41145AD75}">
      <dgm:prSet phldrT="[Text]" custT="1"/>
      <dgm:spPr/>
      <dgm:t>
        <a:bodyPr/>
        <a:lstStyle/>
        <a:p>
          <a:r>
            <a:rPr lang="en-GB" sz="2000" dirty="0"/>
            <a:t>Disruptions to sleep; Physical impacts</a:t>
          </a:r>
        </a:p>
      </dgm:t>
    </dgm:pt>
    <dgm:pt modelId="{ED00F4A6-E609-4231-95BE-E1FE311A5EE5}" type="sibTrans" cxnId="{32A0BD88-66FA-4D4C-9980-33288AF75EFE}">
      <dgm:prSet/>
      <dgm:spPr/>
      <dgm:t>
        <a:bodyPr/>
        <a:lstStyle/>
        <a:p>
          <a:endParaRPr lang="en-GB" sz="1800"/>
        </a:p>
      </dgm:t>
    </dgm:pt>
    <dgm:pt modelId="{334085DA-9D95-4D6D-8B7B-1963359F40BF}" type="parTrans" cxnId="{32A0BD88-66FA-4D4C-9980-33288AF75EFE}">
      <dgm:prSet/>
      <dgm:spPr/>
      <dgm:t>
        <a:bodyPr/>
        <a:lstStyle/>
        <a:p>
          <a:endParaRPr lang="en-GB" sz="1800"/>
        </a:p>
      </dgm:t>
    </dgm:pt>
    <dgm:pt modelId="{16829015-EE6C-4863-BBB5-BB115AE43854}">
      <dgm:prSet phldrT="[Text]" custT="1"/>
      <dgm:spPr/>
      <dgm:t>
        <a:bodyPr/>
        <a:lstStyle/>
        <a:p>
          <a:r>
            <a:rPr lang="en-GB" sz="2000" dirty="0"/>
            <a:t>Disruption to sleep; On-call system changes</a:t>
          </a:r>
        </a:p>
      </dgm:t>
    </dgm:pt>
    <dgm:pt modelId="{C4799262-55F5-4B39-A082-CC6D0546C4BC}" type="parTrans" cxnId="{29C1EEB8-AF38-4E9A-89C1-DBF65629D11C}">
      <dgm:prSet/>
      <dgm:spPr/>
      <dgm:t>
        <a:bodyPr/>
        <a:lstStyle/>
        <a:p>
          <a:endParaRPr lang="en-GB" sz="1800"/>
        </a:p>
      </dgm:t>
    </dgm:pt>
    <dgm:pt modelId="{4C03B81C-A3C5-4E0A-8065-2151AB7F258D}" type="sibTrans" cxnId="{29C1EEB8-AF38-4E9A-89C1-DBF65629D11C}">
      <dgm:prSet/>
      <dgm:spPr/>
      <dgm:t>
        <a:bodyPr/>
        <a:lstStyle/>
        <a:p>
          <a:endParaRPr lang="en-GB" sz="1800"/>
        </a:p>
      </dgm:t>
    </dgm:pt>
    <dgm:pt modelId="{D8CF9E54-E530-40D9-A4EA-250948BC95A9}">
      <dgm:prSet custT="1"/>
      <dgm:spPr/>
      <dgm:t>
        <a:bodyPr/>
        <a:lstStyle/>
        <a:p>
          <a:pPr>
            <a:buFont typeface="Arial" panose="020B0604020202020204" pitchFamily="34" charset="0"/>
            <a:buChar char="•"/>
          </a:pPr>
          <a:r>
            <a:rPr lang="en-GB" sz="2000" dirty="0"/>
            <a:t>Organisational change; COVID-19 in the community</a:t>
          </a:r>
        </a:p>
      </dgm:t>
    </dgm:pt>
    <dgm:pt modelId="{36F6E3EE-4B05-46BE-9D3E-F63B324125F2}" type="parTrans" cxnId="{3A10BF34-0195-4B52-A3EF-2122FBB36391}">
      <dgm:prSet/>
      <dgm:spPr/>
      <dgm:t>
        <a:bodyPr/>
        <a:lstStyle/>
        <a:p>
          <a:endParaRPr lang="en-GB"/>
        </a:p>
      </dgm:t>
    </dgm:pt>
    <dgm:pt modelId="{654A4184-DCC8-4705-A8ED-3E93B7D89109}" type="sibTrans" cxnId="{3A10BF34-0195-4B52-A3EF-2122FBB36391}">
      <dgm:prSet/>
      <dgm:spPr/>
      <dgm:t>
        <a:bodyPr/>
        <a:lstStyle/>
        <a:p>
          <a:endParaRPr lang="en-GB"/>
        </a:p>
      </dgm:t>
    </dgm:pt>
    <dgm:pt modelId="{176E4A3A-690E-467F-A4B9-0CC482A6ECE6}" type="pres">
      <dgm:prSet presAssocID="{AB54A989-E0CA-42F0-8BAD-8E01BE186FC9}" presName="Name0" presStyleCnt="0">
        <dgm:presLayoutVars>
          <dgm:dir/>
          <dgm:animLvl val="lvl"/>
          <dgm:resizeHandles val="exact"/>
        </dgm:presLayoutVars>
      </dgm:prSet>
      <dgm:spPr/>
    </dgm:pt>
    <dgm:pt modelId="{9BF4E3A1-99DA-4F12-8404-01AB2395C3E8}" type="pres">
      <dgm:prSet presAssocID="{3650BCF2-0385-4EEB-96DA-9AF686B2A377}" presName="linNode" presStyleCnt="0"/>
      <dgm:spPr/>
    </dgm:pt>
    <dgm:pt modelId="{622A3EB8-F2CD-4778-974C-3465BA7E46D3}" type="pres">
      <dgm:prSet presAssocID="{3650BCF2-0385-4EEB-96DA-9AF686B2A377}" presName="parentText" presStyleLbl="node1" presStyleIdx="0" presStyleCnt="5">
        <dgm:presLayoutVars>
          <dgm:chMax val="1"/>
          <dgm:bulletEnabled val="1"/>
        </dgm:presLayoutVars>
      </dgm:prSet>
      <dgm:spPr/>
    </dgm:pt>
    <dgm:pt modelId="{D8AA394D-E299-4D36-B808-ED50E8261177}" type="pres">
      <dgm:prSet presAssocID="{3650BCF2-0385-4EEB-96DA-9AF686B2A377}" presName="descendantText" presStyleLbl="alignAccFollowNode1" presStyleIdx="0" presStyleCnt="5">
        <dgm:presLayoutVars>
          <dgm:bulletEnabled val="1"/>
        </dgm:presLayoutVars>
      </dgm:prSet>
      <dgm:spPr/>
    </dgm:pt>
    <dgm:pt modelId="{C92B1671-6760-4C74-826E-193C5FAD2E73}" type="pres">
      <dgm:prSet presAssocID="{9BFA2C14-6224-406B-8BF5-3A552A9DBF8B}" presName="sp" presStyleCnt="0"/>
      <dgm:spPr/>
    </dgm:pt>
    <dgm:pt modelId="{C3C3B3AE-AEFA-440D-8D32-97D9221001D6}" type="pres">
      <dgm:prSet presAssocID="{53786116-A38A-42D9-9324-BEBF616C70FD}" presName="linNode" presStyleCnt="0"/>
      <dgm:spPr/>
    </dgm:pt>
    <dgm:pt modelId="{507144FC-8175-43DE-BD5F-A4DF38906CC8}" type="pres">
      <dgm:prSet presAssocID="{53786116-A38A-42D9-9324-BEBF616C70FD}" presName="parentText" presStyleLbl="node1" presStyleIdx="1" presStyleCnt="5">
        <dgm:presLayoutVars>
          <dgm:chMax val="1"/>
          <dgm:bulletEnabled val="1"/>
        </dgm:presLayoutVars>
      </dgm:prSet>
      <dgm:spPr/>
    </dgm:pt>
    <dgm:pt modelId="{B8689B42-95A4-4396-88AC-543AAB43C88C}" type="pres">
      <dgm:prSet presAssocID="{53786116-A38A-42D9-9324-BEBF616C70FD}" presName="descendantText" presStyleLbl="alignAccFollowNode1" presStyleIdx="1" presStyleCnt="5">
        <dgm:presLayoutVars>
          <dgm:bulletEnabled val="1"/>
        </dgm:presLayoutVars>
      </dgm:prSet>
      <dgm:spPr/>
    </dgm:pt>
    <dgm:pt modelId="{CAE0ED32-986B-4F76-A1DD-561D533FF482}" type="pres">
      <dgm:prSet presAssocID="{9A51EA5A-C1E6-47A3-9ABD-9611F85A192E}" presName="sp" presStyleCnt="0"/>
      <dgm:spPr/>
    </dgm:pt>
    <dgm:pt modelId="{CBCAE62A-18FD-4FBF-A59B-1729A7487DCC}" type="pres">
      <dgm:prSet presAssocID="{C6893730-A7A2-4AA0-8526-3D43A7A227AF}" presName="linNode" presStyleCnt="0"/>
      <dgm:spPr/>
    </dgm:pt>
    <dgm:pt modelId="{FCD8A544-9109-4B23-A3A0-A701B513ACCF}" type="pres">
      <dgm:prSet presAssocID="{C6893730-A7A2-4AA0-8526-3D43A7A227AF}" presName="parentText" presStyleLbl="node1" presStyleIdx="2" presStyleCnt="5">
        <dgm:presLayoutVars>
          <dgm:chMax val="1"/>
          <dgm:bulletEnabled val="1"/>
        </dgm:presLayoutVars>
      </dgm:prSet>
      <dgm:spPr/>
    </dgm:pt>
    <dgm:pt modelId="{1E086F48-83AB-48D4-B1C4-2A48137F695D}" type="pres">
      <dgm:prSet presAssocID="{C6893730-A7A2-4AA0-8526-3D43A7A227AF}" presName="descendantText" presStyleLbl="alignAccFollowNode1" presStyleIdx="2" presStyleCnt="5" custScaleY="105363">
        <dgm:presLayoutVars>
          <dgm:bulletEnabled val="1"/>
        </dgm:presLayoutVars>
      </dgm:prSet>
      <dgm:spPr/>
    </dgm:pt>
    <dgm:pt modelId="{6A0B0CD0-FB1D-4FAC-BEAF-E2AC58F02E93}" type="pres">
      <dgm:prSet presAssocID="{2E8C14B9-7F2E-4259-A22F-C9C8EB94FB98}" presName="sp" presStyleCnt="0"/>
      <dgm:spPr/>
    </dgm:pt>
    <dgm:pt modelId="{B9A6E849-F925-4D3C-8AB2-D8CF358D77B1}" type="pres">
      <dgm:prSet presAssocID="{83D2FF3D-3627-4118-B34A-51F06D437186}" presName="linNode" presStyleCnt="0"/>
      <dgm:spPr/>
    </dgm:pt>
    <dgm:pt modelId="{81DCB4DC-A322-40D6-9D71-3B9EAA605299}" type="pres">
      <dgm:prSet presAssocID="{83D2FF3D-3627-4118-B34A-51F06D437186}" presName="parentText" presStyleLbl="node1" presStyleIdx="3" presStyleCnt="5">
        <dgm:presLayoutVars>
          <dgm:chMax val="1"/>
          <dgm:bulletEnabled val="1"/>
        </dgm:presLayoutVars>
      </dgm:prSet>
      <dgm:spPr/>
    </dgm:pt>
    <dgm:pt modelId="{DEFC8243-C2F3-4531-9DB5-098B04625D79}" type="pres">
      <dgm:prSet presAssocID="{83D2FF3D-3627-4118-B34A-51F06D437186}" presName="descendantText" presStyleLbl="alignAccFollowNode1" presStyleIdx="3" presStyleCnt="5">
        <dgm:presLayoutVars>
          <dgm:bulletEnabled val="1"/>
        </dgm:presLayoutVars>
      </dgm:prSet>
      <dgm:spPr/>
    </dgm:pt>
    <dgm:pt modelId="{6EB7EBFE-65C8-464F-BD92-9326B6B57E01}" type="pres">
      <dgm:prSet presAssocID="{04D57DA6-F793-4B7B-BD0E-4CC862601A0C}" presName="sp" presStyleCnt="0"/>
      <dgm:spPr/>
    </dgm:pt>
    <dgm:pt modelId="{D7363E81-15C8-452C-B177-9D5B0FC4EDD2}" type="pres">
      <dgm:prSet presAssocID="{CD5F1F80-34FE-4580-A8E7-F094B3687196}" presName="linNode" presStyleCnt="0"/>
      <dgm:spPr/>
    </dgm:pt>
    <dgm:pt modelId="{3F71E885-B35D-494F-8FD4-199F1703972E}" type="pres">
      <dgm:prSet presAssocID="{CD5F1F80-34FE-4580-A8E7-F094B3687196}" presName="parentText" presStyleLbl="node1" presStyleIdx="4" presStyleCnt="5" custLinFactNeighborX="0" custLinFactNeighborY="67126">
        <dgm:presLayoutVars>
          <dgm:chMax val="1"/>
          <dgm:bulletEnabled val="1"/>
        </dgm:presLayoutVars>
      </dgm:prSet>
      <dgm:spPr/>
    </dgm:pt>
    <dgm:pt modelId="{7EA48AD8-AB98-48EA-ABC1-74723FB59DB7}" type="pres">
      <dgm:prSet presAssocID="{CD5F1F80-34FE-4580-A8E7-F094B3687196}" presName="descendantText" presStyleLbl="alignAccFollowNode1" presStyleIdx="4" presStyleCnt="5" custLinFactNeighborX="0" custLinFactNeighborY="2752">
        <dgm:presLayoutVars>
          <dgm:bulletEnabled val="1"/>
        </dgm:presLayoutVars>
      </dgm:prSet>
      <dgm:spPr/>
    </dgm:pt>
  </dgm:ptLst>
  <dgm:cxnLst>
    <dgm:cxn modelId="{9495B807-E6B0-41C5-BDD4-166C7DFC141A}" srcId="{AB54A989-E0CA-42F0-8BAD-8E01BE186FC9}" destId="{3650BCF2-0385-4EEB-96DA-9AF686B2A377}" srcOrd="0" destOrd="0" parTransId="{9CB6D1C9-E75C-4DE8-B897-3AE79E08F6E9}" sibTransId="{9BFA2C14-6224-406B-8BF5-3A552A9DBF8B}"/>
    <dgm:cxn modelId="{E89A370A-FC46-46B0-8501-D27FD20676E0}" srcId="{AB54A989-E0CA-42F0-8BAD-8E01BE186FC9}" destId="{CD5F1F80-34FE-4580-A8E7-F094B3687196}" srcOrd="4" destOrd="0" parTransId="{28BB9C18-596D-45DF-9564-F2E06CE4D4E9}" sibTransId="{051E54D6-2F42-4618-8AE0-6FDFF3C106AB}"/>
    <dgm:cxn modelId="{7DD1B711-BA1E-4403-9555-D31D566BCF00}" srcId="{AB54A989-E0CA-42F0-8BAD-8E01BE186FC9}" destId="{53786116-A38A-42D9-9324-BEBF616C70FD}" srcOrd="1" destOrd="0" parTransId="{73A37752-5AD2-43C4-9006-A4C53C2C8E93}" sibTransId="{9A51EA5A-C1E6-47A3-9ABD-9611F85A192E}"/>
    <dgm:cxn modelId="{4DAED514-C5AB-48E4-B16A-93F07175B4CA}" srcId="{53786116-A38A-42D9-9324-BEBF616C70FD}" destId="{37D22192-FB25-4F9D-A270-EED4062290A7}" srcOrd="0" destOrd="0" parTransId="{630C4A3E-E433-454E-8A7C-9B874575AA1F}" sibTransId="{384B74F8-5F98-41A8-AC06-E7D259893745}"/>
    <dgm:cxn modelId="{6CB87A18-05E3-4179-9DFF-3D512CD9D667}" type="presOf" srcId="{1DC357F2-586A-4A5C-A318-95963B669398}" destId="{1E086F48-83AB-48D4-B1C4-2A48137F695D}" srcOrd="0" destOrd="0" presId="urn:microsoft.com/office/officeart/2005/8/layout/vList5"/>
    <dgm:cxn modelId="{3A10BF34-0195-4B52-A3EF-2122FBB36391}" srcId="{83D2FF3D-3627-4118-B34A-51F06D437186}" destId="{D8CF9E54-E530-40D9-A4EA-250948BC95A9}" srcOrd="1" destOrd="0" parTransId="{36F6E3EE-4B05-46BE-9D3E-F63B324125F2}" sibTransId="{654A4184-DCC8-4705-A8ED-3E93B7D89109}"/>
    <dgm:cxn modelId="{F866B143-3483-43A3-8B2D-8912B1BE17A8}" srcId="{AB54A989-E0CA-42F0-8BAD-8E01BE186FC9}" destId="{C6893730-A7A2-4AA0-8526-3D43A7A227AF}" srcOrd="2" destOrd="0" parTransId="{B74292A9-C313-4EEC-BA8C-1B4920164D96}" sibTransId="{2E8C14B9-7F2E-4259-A22F-C9C8EB94FB98}"/>
    <dgm:cxn modelId="{29A70167-8EC1-4986-BC64-EBBE902A8FCD}" type="presOf" srcId="{3650BCF2-0385-4EEB-96DA-9AF686B2A377}" destId="{622A3EB8-F2CD-4778-974C-3465BA7E46D3}" srcOrd="0" destOrd="0" presId="urn:microsoft.com/office/officeart/2005/8/layout/vList5"/>
    <dgm:cxn modelId="{73870D6B-4C83-4521-85B4-3B45450B5516}" type="presOf" srcId="{83D2FF3D-3627-4118-B34A-51F06D437186}" destId="{81DCB4DC-A322-40D6-9D71-3B9EAA605299}" srcOrd="0" destOrd="0" presId="urn:microsoft.com/office/officeart/2005/8/layout/vList5"/>
    <dgm:cxn modelId="{58B8CE74-5B2A-43F6-9935-7B8418265B2D}" type="presOf" srcId="{21D4A7FB-F37A-4595-9477-8551573496A1}" destId="{D8AA394D-E299-4D36-B808-ED50E8261177}" srcOrd="0" destOrd="1" presId="urn:microsoft.com/office/officeart/2005/8/layout/vList5"/>
    <dgm:cxn modelId="{3E72A455-A2DC-4CC3-99A8-394BD3B03431}" type="presOf" srcId="{F254CCF8-AF70-4B65-B8C0-0E8C61E8AD47}" destId="{7EA48AD8-AB98-48EA-ABC1-74723FB59DB7}" srcOrd="0" destOrd="0" presId="urn:microsoft.com/office/officeart/2005/8/layout/vList5"/>
    <dgm:cxn modelId="{64799F7F-E302-4E5C-AD54-2EB7BFA4E473}" type="presOf" srcId="{31784A03-C0D2-4A92-A912-06B17FCF5E5A}" destId="{DEFC8243-C2F3-4531-9DB5-098B04625D79}" srcOrd="0" destOrd="0" presId="urn:microsoft.com/office/officeart/2005/8/layout/vList5"/>
    <dgm:cxn modelId="{BD975683-185C-4B87-9F93-E09F64F692B5}" type="presOf" srcId="{D8CF9E54-E530-40D9-A4EA-250948BC95A9}" destId="{DEFC8243-C2F3-4531-9DB5-098B04625D79}" srcOrd="0" destOrd="1" presId="urn:microsoft.com/office/officeart/2005/8/layout/vList5"/>
    <dgm:cxn modelId="{32A0BD88-66FA-4D4C-9980-33288AF75EFE}" srcId="{53786116-A38A-42D9-9324-BEBF616C70FD}" destId="{99224854-15A6-4FA6-9787-BCC41145AD75}" srcOrd="1" destOrd="0" parTransId="{334085DA-9D95-4D6D-8B7B-1963359F40BF}" sibTransId="{ED00F4A6-E609-4231-95BE-E1FE311A5EE5}"/>
    <dgm:cxn modelId="{F3EC9F89-E5E6-4014-9366-4346B7FBC558}" srcId="{83D2FF3D-3627-4118-B34A-51F06D437186}" destId="{31784A03-C0D2-4A92-A912-06B17FCF5E5A}" srcOrd="0" destOrd="0" parTransId="{FAC07EA5-AEE8-441A-BDCF-19DD6A89F9D3}" sibTransId="{C5809C83-CB92-4770-BE82-815535DB8666}"/>
    <dgm:cxn modelId="{19C7328D-B143-4C2E-959F-76C88E4EB131}" type="presOf" srcId="{CD5F1F80-34FE-4580-A8E7-F094B3687196}" destId="{3F71E885-B35D-494F-8FD4-199F1703972E}" srcOrd="0" destOrd="0" presId="urn:microsoft.com/office/officeart/2005/8/layout/vList5"/>
    <dgm:cxn modelId="{5993D69B-85FA-43FD-A423-46BC1C752A78}" type="presOf" srcId="{A1CEBF70-A5E1-49E2-9BF8-5DCCFDC9E02F}" destId="{D8AA394D-E299-4D36-B808-ED50E8261177}" srcOrd="0" destOrd="0" presId="urn:microsoft.com/office/officeart/2005/8/layout/vList5"/>
    <dgm:cxn modelId="{29C91EAC-209B-4921-AA89-731D319B8493}" type="presOf" srcId="{AB54A989-E0CA-42F0-8BAD-8E01BE186FC9}" destId="{176E4A3A-690E-467F-A4B9-0CC482A6ECE6}" srcOrd="0" destOrd="0" presId="urn:microsoft.com/office/officeart/2005/8/layout/vList5"/>
    <dgm:cxn modelId="{D90F25AD-D737-4EBA-937E-306356FD50B0}" srcId="{C6893730-A7A2-4AA0-8526-3D43A7A227AF}" destId="{1DC357F2-586A-4A5C-A318-95963B669398}" srcOrd="0" destOrd="0" parTransId="{562D4BE4-E407-4ABC-9DDF-62BB15CD5157}" sibTransId="{C6753099-416A-42AB-804D-46721AD914EB}"/>
    <dgm:cxn modelId="{D507B8B2-468D-44F2-8B9A-3699EC26629B}" type="presOf" srcId="{53786116-A38A-42D9-9324-BEBF616C70FD}" destId="{507144FC-8175-43DE-BD5F-A4DF38906CC8}" srcOrd="0" destOrd="0" presId="urn:microsoft.com/office/officeart/2005/8/layout/vList5"/>
    <dgm:cxn modelId="{29C1EEB8-AF38-4E9A-89C1-DBF65629D11C}" srcId="{C6893730-A7A2-4AA0-8526-3D43A7A227AF}" destId="{16829015-EE6C-4863-BBB5-BB115AE43854}" srcOrd="1" destOrd="0" parTransId="{C4799262-55F5-4B39-A082-CC6D0546C4BC}" sibTransId="{4C03B81C-A3C5-4E0A-8065-2151AB7F258D}"/>
    <dgm:cxn modelId="{1FA40DBD-E093-438A-A670-33D213F07511}" type="presOf" srcId="{16829015-EE6C-4863-BBB5-BB115AE43854}" destId="{1E086F48-83AB-48D4-B1C4-2A48137F695D}" srcOrd="0" destOrd="1" presId="urn:microsoft.com/office/officeart/2005/8/layout/vList5"/>
    <dgm:cxn modelId="{1C45C5C6-79E2-4B2F-A6C3-D31A52AF34D5}" srcId="{CD5F1F80-34FE-4580-A8E7-F094B3687196}" destId="{F254CCF8-AF70-4B65-B8C0-0E8C61E8AD47}" srcOrd="0" destOrd="0" parTransId="{9CAAEE17-F896-4A45-B104-5445D8004D12}" sibTransId="{405EA821-E5B4-47E2-919A-0E6214A7EC81}"/>
    <dgm:cxn modelId="{F72EF6CA-0252-4C49-98DD-C62806970B6B}" srcId="{3650BCF2-0385-4EEB-96DA-9AF686B2A377}" destId="{A1CEBF70-A5E1-49E2-9BF8-5DCCFDC9E02F}" srcOrd="0" destOrd="0" parTransId="{AB1265CC-2BA0-4783-8D93-80D148F8D6E1}" sibTransId="{4A4E42F0-6276-42DD-B7DD-0EBD3EC543EE}"/>
    <dgm:cxn modelId="{DF29BCD1-4147-4F9C-B01B-90E4E88AADF8}" type="presOf" srcId="{37D22192-FB25-4F9D-A270-EED4062290A7}" destId="{B8689B42-95A4-4396-88AC-543AAB43C88C}" srcOrd="0" destOrd="0" presId="urn:microsoft.com/office/officeart/2005/8/layout/vList5"/>
    <dgm:cxn modelId="{759652D4-D172-4515-A37C-106589D72939}" type="presOf" srcId="{C6893730-A7A2-4AA0-8526-3D43A7A227AF}" destId="{FCD8A544-9109-4B23-A3A0-A701B513ACCF}" srcOrd="0" destOrd="0" presId="urn:microsoft.com/office/officeart/2005/8/layout/vList5"/>
    <dgm:cxn modelId="{66A20EE6-D694-4166-8F5B-710A8A66653F}" type="presOf" srcId="{99224854-15A6-4FA6-9787-BCC41145AD75}" destId="{B8689B42-95A4-4396-88AC-543AAB43C88C}" srcOrd="0" destOrd="1" presId="urn:microsoft.com/office/officeart/2005/8/layout/vList5"/>
    <dgm:cxn modelId="{AD720CF5-4146-4B8F-BD92-CB3784D4B0E1}" srcId="{3650BCF2-0385-4EEB-96DA-9AF686B2A377}" destId="{21D4A7FB-F37A-4595-9477-8551573496A1}" srcOrd="1" destOrd="0" parTransId="{D7E68EE0-3FF8-49E7-8944-C1FA074166C7}" sibTransId="{E4219B6D-98F1-48B0-9A64-8F80993BE4B4}"/>
    <dgm:cxn modelId="{46DE55FC-D11C-467C-972A-B5EE9C85B446}" srcId="{AB54A989-E0CA-42F0-8BAD-8E01BE186FC9}" destId="{83D2FF3D-3627-4118-B34A-51F06D437186}" srcOrd="3" destOrd="0" parTransId="{44998298-7424-4DBC-B759-9C59645FA625}" sibTransId="{04D57DA6-F793-4B7B-BD0E-4CC862601A0C}"/>
    <dgm:cxn modelId="{643B7A3F-9E3D-46AB-A465-92140B855A05}" type="presParOf" srcId="{176E4A3A-690E-467F-A4B9-0CC482A6ECE6}" destId="{9BF4E3A1-99DA-4F12-8404-01AB2395C3E8}" srcOrd="0" destOrd="0" presId="urn:microsoft.com/office/officeart/2005/8/layout/vList5"/>
    <dgm:cxn modelId="{9E6B63D4-41FF-4091-8777-24A721E67E39}" type="presParOf" srcId="{9BF4E3A1-99DA-4F12-8404-01AB2395C3E8}" destId="{622A3EB8-F2CD-4778-974C-3465BA7E46D3}" srcOrd="0" destOrd="0" presId="urn:microsoft.com/office/officeart/2005/8/layout/vList5"/>
    <dgm:cxn modelId="{D6466A3B-6970-479D-9D24-7AFECECB7A38}" type="presParOf" srcId="{9BF4E3A1-99DA-4F12-8404-01AB2395C3E8}" destId="{D8AA394D-E299-4D36-B808-ED50E8261177}" srcOrd="1" destOrd="0" presId="urn:microsoft.com/office/officeart/2005/8/layout/vList5"/>
    <dgm:cxn modelId="{6F18C043-2A1E-4938-8FC9-3A51802EFE80}" type="presParOf" srcId="{176E4A3A-690E-467F-A4B9-0CC482A6ECE6}" destId="{C92B1671-6760-4C74-826E-193C5FAD2E73}" srcOrd="1" destOrd="0" presId="urn:microsoft.com/office/officeart/2005/8/layout/vList5"/>
    <dgm:cxn modelId="{009C424E-39B8-4350-8A48-20BB03DACAD6}" type="presParOf" srcId="{176E4A3A-690E-467F-A4B9-0CC482A6ECE6}" destId="{C3C3B3AE-AEFA-440D-8D32-97D9221001D6}" srcOrd="2" destOrd="0" presId="urn:microsoft.com/office/officeart/2005/8/layout/vList5"/>
    <dgm:cxn modelId="{7BA2DB4A-83D5-4377-AB9C-6A57CB825C3C}" type="presParOf" srcId="{C3C3B3AE-AEFA-440D-8D32-97D9221001D6}" destId="{507144FC-8175-43DE-BD5F-A4DF38906CC8}" srcOrd="0" destOrd="0" presId="urn:microsoft.com/office/officeart/2005/8/layout/vList5"/>
    <dgm:cxn modelId="{C99BECD8-B67F-4133-8606-787257539F99}" type="presParOf" srcId="{C3C3B3AE-AEFA-440D-8D32-97D9221001D6}" destId="{B8689B42-95A4-4396-88AC-543AAB43C88C}" srcOrd="1" destOrd="0" presId="urn:microsoft.com/office/officeart/2005/8/layout/vList5"/>
    <dgm:cxn modelId="{2D6CD1CB-A42F-42E2-B37C-742D4B0DA90D}" type="presParOf" srcId="{176E4A3A-690E-467F-A4B9-0CC482A6ECE6}" destId="{CAE0ED32-986B-4F76-A1DD-561D533FF482}" srcOrd="3" destOrd="0" presId="urn:microsoft.com/office/officeart/2005/8/layout/vList5"/>
    <dgm:cxn modelId="{2357AA77-D195-4DF8-B865-3DBD3D661464}" type="presParOf" srcId="{176E4A3A-690E-467F-A4B9-0CC482A6ECE6}" destId="{CBCAE62A-18FD-4FBF-A59B-1729A7487DCC}" srcOrd="4" destOrd="0" presId="urn:microsoft.com/office/officeart/2005/8/layout/vList5"/>
    <dgm:cxn modelId="{63F32B3A-33BF-4986-90CE-BCA6F8EA98C5}" type="presParOf" srcId="{CBCAE62A-18FD-4FBF-A59B-1729A7487DCC}" destId="{FCD8A544-9109-4B23-A3A0-A701B513ACCF}" srcOrd="0" destOrd="0" presId="urn:microsoft.com/office/officeart/2005/8/layout/vList5"/>
    <dgm:cxn modelId="{6289B409-C0DD-41EB-9BD5-8E210BF0F054}" type="presParOf" srcId="{CBCAE62A-18FD-4FBF-A59B-1729A7487DCC}" destId="{1E086F48-83AB-48D4-B1C4-2A48137F695D}" srcOrd="1" destOrd="0" presId="urn:microsoft.com/office/officeart/2005/8/layout/vList5"/>
    <dgm:cxn modelId="{3F32FA61-7733-48EF-A454-9B243367B4FE}" type="presParOf" srcId="{176E4A3A-690E-467F-A4B9-0CC482A6ECE6}" destId="{6A0B0CD0-FB1D-4FAC-BEAF-E2AC58F02E93}" srcOrd="5" destOrd="0" presId="urn:microsoft.com/office/officeart/2005/8/layout/vList5"/>
    <dgm:cxn modelId="{0F152C1E-4F67-4E4C-B01D-02B7801E3A67}" type="presParOf" srcId="{176E4A3A-690E-467F-A4B9-0CC482A6ECE6}" destId="{B9A6E849-F925-4D3C-8AB2-D8CF358D77B1}" srcOrd="6" destOrd="0" presId="urn:microsoft.com/office/officeart/2005/8/layout/vList5"/>
    <dgm:cxn modelId="{BD40D76B-36C7-4370-B3DF-A179994604E7}" type="presParOf" srcId="{B9A6E849-F925-4D3C-8AB2-D8CF358D77B1}" destId="{81DCB4DC-A322-40D6-9D71-3B9EAA605299}" srcOrd="0" destOrd="0" presId="urn:microsoft.com/office/officeart/2005/8/layout/vList5"/>
    <dgm:cxn modelId="{849C61CB-4C3D-4281-886D-20C1F085D9B8}" type="presParOf" srcId="{B9A6E849-F925-4D3C-8AB2-D8CF358D77B1}" destId="{DEFC8243-C2F3-4531-9DB5-098B04625D79}" srcOrd="1" destOrd="0" presId="urn:microsoft.com/office/officeart/2005/8/layout/vList5"/>
    <dgm:cxn modelId="{9439CC7C-B044-4A46-802D-47CBD14C872D}" type="presParOf" srcId="{176E4A3A-690E-467F-A4B9-0CC482A6ECE6}" destId="{6EB7EBFE-65C8-464F-BD92-9326B6B57E01}" srcOrd="7" destOrd="0" presId="urn:microsoft.com/office/officeart/2005/8/layout/vList5"/>
    <dgm:cxn modelId="{2AF20BF3-4B7A-461B-A3A5-80E28640498B}" type="presParOf" srcId="{176E4A3A-690E-467F-A4B9-0CC482A6ECE6}" destId="{D7363E81-15C8-452C-B177-9D5B0FC4EDD2}" srcOrd="8" destOrd="0" presId="urn:microsoft.com/office/officeart/2005/8/layout/vList5"/>
    <dgm:cxn modelId="{581C7660-8B72-4190-BBE0-BB33306C0030}" type="presParOf" srcId="{D7363E81-15C8-452C-B177-9D5B0FC4EDD2}" destId="{3F71E885-B35D-494F-8FD4-199F1703972E}" srcOrd="0" destOrd="0" presId="urn:microsoft.com/office/officeart/2005/8/layout/vList5"/>
    <dgm:cxn modelId="{46E47034-3B24-4815-A1D4-1D05F2D54245}" type="presParOf" srcId="{D7363E81-15C8-452C-B177-9D5B0FC4EDD2}" destId="{7EA48AD8-AB98-48EA-ABC1-74723FB59DB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640CBD-E841-493C-AE94-E8A2208B86C7}">
      <dsp:nvSpPr>
        <dsp:cNvPr id="0" name=""/>
        <dsp:cNvSpPr/>
      </dsp:nvSpPr>
      <dsp:spPr>
        <a:xfrm>
          <a:off x="3" y="0"/>
          <a:ext cx="6410956" cy="403554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CD80F8-3B39-46B0-8C65-A7C453E8B71D}">
      <dsp:nvSpPr>
        <dsp:cNvPr id="0" name=""/>
        <dsp:cNvSpPr/>
      </dsp:nvSpPr>
      <dsp:spPr>
        <a:xfrm>
          <a:off x="6886" y="1210664"/>
          <a:ext cx="2063527" cy="16142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effectLst/>
              <a:latin typeface="+mn-lt"/>
              <a:ea typeface="MS Mincho" panose="02020609040205080304" pitchFamily="49" charset="-128"/>
            </a:rPr>
            <a:t>Which stressors have the most negative impact?</a:t>
          </a:r>
          <a:endParaRPr lang="en-GB" sz="2100" kern="1200" dirty="0">
            <a:latin typeface="+mn-lt"/>
          </a:endParaRPr>
        </a:p>
      </dsp:txBody>
      <dsp:txXfrm>
        <a:off x="85686" y="1289464"/>
        <a:ext cx="1905927" cy="1456618"/>
      </dsp:txXfrm>
    </dsp:sp>
    <dsp:sp modelId="{17F62B3C-DE81-4D8F-92AC-E73631531E9F}">
      <dsp:nvSpPr>
        <dsp:cNvPr id="0" name=""/>
        <dsp:cNvSpPr/>
      </dsp:nvSpPr>
      <dsp:spPr>
        <a:xfrm>
          <a:off x="2173716" y="1210664"/>
          <a:ext cx="2063527" cy="16142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effectLst/>
              <a:latin typeface="+mn-lt"/>
              <a:ea typeface="MS Mincho" panose="02020609040205080304" pitchFamily="49" charset="-128"/>
            </a:rPr>
            <a:t>Why does this impact occur?</a:t>
          </a:r>
          <a:endParaRPr lang="en-GB" sz="2100" kern="1200" dirty="0">
            <a:latin typeface="+mn-lt"/>
          </a:endParaRPr>
        </a:p>
      </dsp:txBody>
      <dsp:txXfrm>
        <a:off x="2252516" y="1289464"/>
        <a:ext cx="1905927" cy="1456618"/>
      </dsp:txXfrm>
    </dsp:sp>
    <dsp:sp modelId="{1EA7CCA7-7E97-461F-A1EF-80D21261927D}">
      <dsp:nvSpPr>
        <dsp:cNvPr id="0" name=""/>
        <dsp:cNvSpPr/>
      </dsp:nvSpPr>
      <dsp:spPr>
        <a:xfrm>
          <a:off x="4340545" y="1210664"/>
          <a:ext cx="2063527" cy="16142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effectLst/>
              <a:latin typeface="+mn-lt"/>
              <a:ea typeface="MS Mincho" panose="02020609040205080304" pitchFamily="49" charset="-128"/>
            </a:rPr>
            <a:t>Which midwives are most at risk? </a:t>
          </a:r>
          <a:endParaRPr lang="en-GB" sz="2100" kern="1200" dirty="0">
            <a:latin typeface="+mn-lt"/>
          </a:endParaRPr>
        </a:p>
      </dsp:txBody>
      <dsp:txXfrm>
        <a:off x="4419345" y="1289464"/>
        <a:ext cx="1905927" cy="14566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0499AA-1DF2-452F-B5C2-67B5A7BFD406}">
      <dsp:nvSpPr>
        <dsp:cNvPr id="0" name=""/>
        <dsp:cNvSpPr/>
      </dsp:nvSpPr>
      <dsp:spPr>
        <a:xfrm>
          <a:off x="0" y="59610"/>
          <a:ext cx="2930473" cy="2930473"/>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GB" sz="2900" kern="1200" dirty="0"/>
            <a:t>Effective stress management intervention</a:t>
          </a:r>
        </a:p>
      </dsp:txBody>
      <dsp:txXfrm>
        <a:off x="429158" y="488768"/>
        <a:ext cx="2072157" cy="20721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5F67B8-055E-4031-B429-4CD59ACFC4CF}">
      <dsp:nvSpPr>
        <dsp:cNvPr id="0" name=""/>
        <dsp:cNvSpPr/>
      </dsp:nvSpPr>
      <dsp:spPr>
        <a:xfrm rot="5400000">
          <a:off x="5246152" y="-2680745"/>
          <a:ext cx="2517890" cy="787938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HSE Stressors (i.e., demands, control, manager support, peer support, relationships, role, and change)</a:t>
          </a:r>
          <a:endParaRPr lang="en-GB" sz="2400" kern="1200" dirty="0"/>
        </a:p>
        <a:p>
          <a:pPr marL="228600" lvl="1" indent="-228600" algn="l" defTabSz="1066800">
            <a:lnSpc>
              <a:spcPct val="90000"/>
            </a:lnSpc>
            <a:spcBef>
              <a:spcPct val="0"/>
            </a:spcBef>
            <a:spcAft>
              <a:spcPct val="15000"/>
            </a:spcAft>
            <a:buChar char="•"/>
          </a:pPr>
          <a:r>
            <a:rPr lang="en-US" sz="2400" kern="1200" dirty="0"/>
            <a:t>Stress appraisals (i.e., challenge vs. threat)</a:t>
          </a:r>
          <a:endParaRPr lang="en-GB" sz="2400" kern="1200" dirty="0"/>
        </a:p>
        <a:p>
          <a:pPr marL="228600" lvl="1" indent="-228600" algn="l" defTabSz="1066800">
            <a:lnSpc>
              <a:spcPct val="90000"/>
            </a:lnSpc>
            <a:spcBef>
              <a:spcPct val="0"/>
            </a:spcBef>
            <a:spcAft>
              <a:spcPct val="15000"/>
            </a:spcAft>
            <a:buChar char="•"/>
          </a:pPr>
          <a:r>
            <a:rPr lang="en-US" sz="2400" kern="1200" dirty="0"/>
            <a:t>Coping strategies (e.g., emotion- and problem-focused)</a:t>
          </a:r>
          <a:endParaRPr lang="en-GB" sz="2400" kern="1200" dirty="0"/>
        </a:p>
        <a:p>
          <a:pPr marL="228600" lvl="1" indent="-228600" algn="l" defTabSz="1066800">
            <a:lnSpc>
              <a:spcPct val="90000"/>
            </a:lnSpc>
            <a:spcBef>
              <a:spcPct val="0"/>
            </a:spcBef>
            <a:spcAft>
              <a:spcPct val="15000"/>
            </a:spcAft>
            <a:buChar char="•"/>
          </a:pPr>
          <a:r>
            <a:rPr lang="en-US" sz="2400" kern="1200" dirty="0"/>
            <a:t>Outcomes (i.e., mental health, perceived performance, and intention to leave)</a:t>
          </a:r>
          <a:endParaRPr lang="en-GB" sz="2400" kern="1200" dirty="0"/>
        </a:p>
      </dsp:txBody>
      <dsp:txXfrm rot="-5400000">
        <a:off x="2565407" y="122913"/>
        <a:ext cx="7756469" cy="2272064"/>
      </dsp:txXfrm>
    </dsp:sp>
    <dsp:sp modelId="{BC56E91E-4834-4198-86E3-BCEF82AE9BBA}">
      <dsp:nvSpPr>
        <dsp:cNvPr id="0" name=""/>
        <dsp:cNvSpPr/>
      </dsp:nvSpPr>
      <dsp:spPr>
        <a:xfrm>
          <a:off x="0" y="292865"/>
          <a:ext cx="2636082" cy="17863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Survey</a:t>
          </a:r>
        </a:p>
        <a:p>
          <a:pPr marL="0" lvl="0" indent="0" algn="ctr" defTabSz="1244600">
            <a:lnSpc>
              <a:spcPct val="90000"/>
            </a:lnSpc>
            <a:spcBef>
              <a:spcPct val="0"/>
            </a:spcBef>
            <a:spcAft>
              <a:spcPct val="35000"/>
            </a:spcAft>
            <a:buNone/>
          </a:pPr>
          <a:r>
            <a:rPr lang="en-GB" sz="2000" kern="1200" dirty="0"/>
            <a:t>n = 71</a:t>
          </a:r>
        </a:p>
      </dsp:txBody>
      <dsp:txXfrm>
        <a:off x="87200" y="380065"/>
        <a:ext cx="2461682" cy="1611905"/>
      </dsp:txXfrm>
    </dsp:sp>
    <dsp:sp modelId="{409C3A01-8EF4-4D65-AA6D-B85ED3E2BF07}">
      <dsp:nvSpPr>
        <dsp:cNvPr id="0" name=""/>
        <dsp:cNvSpPr/>
      </dsp:nvSpPr>
      <dsp:spPr>
        <a:xfrm rot="5400000">
          <a:off x="5571478" y="-246273"/>
          <a:ext cx="1917354" cy="796865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l" defTabSz="1066800">
            <a:lnSpc>
              <a:spcPct val="90000"/>
            </a:lnSpc>
            <a:spcBef>
              <a:spcPct val="0"/>
            </a:spcBef>
            <a:spcAft>
              <a:spcPct val="15000"/>
            </a:spcAft>
            <a:buNone/>
          </a:pPr>
          <a:r>
            <a:rPr lang="en-GB" sz="2400" kern="1200" dirty="0"/>
            <a:t>Explored:</a:t>
          </a:r>
        </a:p>
        <a:p>
          <a:pPr marL="0" lvl="2" indent="0" algn="l" defTabSz="1066800">
            <a:lnSpc>
              <a:spcPct val="90000"/>
            </a:lnSpc>
            <a:spcBef>
              <a:spcPct val="0"/>
            </a:spcBef>
            <a:spcAft>
              <a:spcPct val="15000"/>
            </a:spcAft>
            <a:buChar char="•"/>
          </a:pPr>
          <a:r>
            <a:rPr lang="en-GB" sz="2400" kern="1200" dirty="0"/>
            <a:t> Stressors experienced (e.g., lack of breaks)</a:t>
          </a:r>
        </a:p>
        <a:p>
          <a:pPr marL="0" lvl="2" indent="0" algn="l" defTabSz="1066800">
            <a:lnSpc>
              <a:spcPct val="90000"/>
            </a:lnSpc>
            <a:spcBef>
              <a:spcPct val="0"/>
            </a:spcBef>
            <a:spcAft>
              <a:spcPct val="15000"/>
            </a:spcAft>
            <a:buChar char="•"/>
          </a:pPr>
          <a:r>
            <a:rPr lang="en-GB" sz="2400" kern="1200" dirty="0"/>
            <a:t> Responses to these stressors (e.g., emotional)</a:t>
          </a:r>
        </a:p>
        <a:p>
          <a:pPr marL="0" lvl="2" indent="0" algn="l" defTabSz="1066800">
            <a:lnSpc>
              <a:spcPct val="90000"/>
            </a:lnSpc>
            <a:spcBef>
              <a:spcPct val="0"/>
            </a:spcBef>
            <a:spcAft>
              <a:spcPct val="15000"/>
            </a:spcAft>
            <a:buChar char="•"/>
          </a:pPr>
          <a:r>
            <a:rPr lang="en-GB" sz="2400" kern="1200" dirty="0"/>
            <a:t> Impact of stressors on midwives (e.g., physical health)</a:t>
          </a:r>
        </a:p>
        <a:p>
          <a:pPr marL="0" lvl="2" indent="0" algn="l" defTabSz="1066800">
            <a:lnSpc>
              <a:spcPct val="90000"/>
            </a:lnSpc>
            <a:spcBef>
              <a:spcPct val="0"/>
            </a:spcBef>
            <a:spcAft>
              <a:spcPct val="15000"/>
            </a:spcAft>
            <a:buChar char="•"/>
          </a:pPr>
          <a:r>
            <a:rPr lang="en-GB" sz="2400" kern="1200" dirty="0"/>
            <a:t> Existing and future SMIs (e.g., counselling) </a:t>
          </a:r>
        </a:p>
      </dsp:txBody>
      <dsp:txXfrm rot="-5400000">
        <a:off x="2545828" y="2872975"/>
        <a:ext cx="7875056" cy="1730158"/>
      </dsp:txXfrm>
    </dsp:sp>
    <dsp:sp modelId="{AE9600CC-1EFD-4354-AF43-1702A955F72B}">
      <dsp:nvSpPr>
        <dsp:cNvPr id="0" name=""/>
        <dsp:cNvSpPr/>
      </dsp:nvSpPr>
      <dsp:spPr>
        <a:xfrm>
          <a:off x="0" y="2559669"/>
          <a:ext cx="2527796" cy="21370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Interviews </a:t>
          </a:r>
        </a:p>
        <a:p>
          <a:pPr marL="0" lvl="0" indent="0" algn="ctr" defTabSz="1244600">
            <a:lnSpc>
              <a:spcPct val="90000"/>
            </a:lnSpc>
            <a:spcBef>
              <a:spcPct val="0"/>
            </a:spcBef>
            <a:spcAft>
              <a:spcPct val="35000"/>
            </a:spcAft>
            <a:buNone/>
          </a:pPr>
          <a:r>
            <a:rPr lang="en-GB" sz="2000" kern="1200" dirty="0"/>
            <a:t>n = 10</a:t>
          </a:r>
        </a:p>
        <a:p>
          <a:pPr marL="0" lvl="0" indent="0" algn="ctr" defTabSz="1244600">
            <a:lnSpc>
              <a:spcPct val="90000"/>
            </a:lnSpc>
            <a:spcBef>
              <a:spcPct val="0"/>
            </a:spcBef>
            <a:spcAft>
              <a:spcPct val="35000"/>
            </a:spcAft>
            <a:buNone/>
          </a:pPr>
          <a:r>
            <a:rPr lang="en-GB" sz="2800" kern="1200" dirty="0"/>
            <a:t>Focus groups  </a:t>
          </a:r>
        </a:p>
        <a:p>
          <a:pPr marL="0" lvl="0" indent="0" algn="ctr" defTabSz="1244600">
            <a:lnSpc>
              <a:spcPct val="90000"/>
            </a:lnSpc>
            <a:spcBef>
              <a:spcPct val="0"/>
            </a:spcBef>
            <a:spcAft>
              <a:spcPct val="35000"/>
            </a:spcAft>
            <a:buNone/>
          </a:pPr>
          <a:r>
            <a:rPr lang="en-GB" sz="2000" kern="1200" dirty="0"/>
            <a:t>n = 2</a:t>
          </a:r>
        </a:p>
      </dsp:txBody>
      <dsp:txXfrm>
        <a:off x="104323" y="2663992"/>
        <a:ext cx="2319150" cy="19284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AA394D-E299-4D36-B808-ED50E8261177}">
      <dsp:nvSpPr>
        <dsp:cNvPr id="0" name=""/>
        <dsp:cNvSpPr/>
      </dsp:nvSpPr>
      <dsp:spPr>
        <a:xfrm rot="5400000">
          <a:off x="6776126" y="-3461780"/>
          <a:ext cx="817060" cy="793516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228600" algn="just" defTabSz="889000">
            <a:lnSpc>
              <a:spcPct val="80000"/>
            </a:lnSpc>
            <a:spcBef>
              <a:spcPct val="0"/>
            </a:spcBef>
            <a:spcAft>
              <a:spcPts val="0"/>
            </a:spcAft>
            <a:buNone/>
          </a:pPr>
          <a:r>
            <a:rPr lang="en-GB" sz="2000" i="1" kern="1200" dirty="0">
              <a:solidFill>
                <a:schemeClr val="dk1"/>
              </a:solidFill>
              <a:effectLst/>
              <a:latin typeface="+mn-lt"/>
              <a:ea typeface="+mn-ea"/>
              <a:cs typeface="+mn-cs"/>
            </a:rPr>
            <a:t>We’re meant to have 12 midwives on a day shift. If we have 9, I just instantly know we’re running on empty time. You start being glad when there is 10.</a:t>
          </a:r>
          <a:endParaRPr lang="en-GB" sz="2000" b="1" kern="1200" dirty="0"/>
        </a:p>
      </dsp:txBody>
      <dsp:txXfrm rot="-5400000">
        <a:off x="3217072" y="137160"/>
        <a:ext cx="7895282" cy="737288"/>
      </dsp:txXfrm>
    </dsp:sp>
    <dsp:sp modelId="{622A3EB8-F2CD-4778-974C-3465BA7E46D3}">
      <dsp:nvSpPr>
        <dsp:cNvPr id="0" name=""/>
        <dsp:cNvSpPr/>
      </dsp:nvSpPr>
      <dsp:spPr>
        <a:xfrm>
          <a:off x="254425" y="236"/>
          <a:ext cx="2691712" cy="12664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Staff shortages and Work overload</a:t>
          </a:r>
        </a:p>
      </dsp:txBody>
      <dsp:txXfrm>
        <a:off x="316246" y="62057"/>
        <a:ext cx="2568070" cy="1142763"/>
      </dsp:txXfrm>
    </dsp:sp>
    <dsp:sp modelId="{B8689B42-95A4-4396-88AC-543AAB43C88C}">
      <dsp:nvSpPr>
        <dsp:cNvPr id="0" name=""/>
        <dsp:cNvSpPr/>
      </dsp:nvSpPr>
      <dsp:spPr>
        <a:xfrm rot="5400000">
          <a:off x="6413700" y="-2164152"/>
          <a:ext cx="1508580" cy="800150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889000">
            <a:lnSpc>
              <a:spcPct val="90000"/>
            </a:lnSpc>
            <a:spcBef>
              <a:spcPct val="0"/>
            </a:spcBef>
            <a:spcAft>
              <a:spcPct val="15000"/>
            </a:spcAft>
            <a:buNone/>
          </a:pPr>
          <a:r>
            <a:rPr lang="en-GB" sz="2000" i="1" kern="1200" dirty="0">
              <a:solidFill>
                <a:schemeClr val="dk1"/>
              </a:solidFill>
              <a:effectLst/>
              <a:latin typeface="+mn-lt"/>
              <a:ea typeface="+mn-ea"/>
              <a:cs typeface="+mn-cs"/>
            </a:rPr>
            <a:t>We’ve had a unit closed to births. We’ve had to change where we do our on-call base from. We’ve had to amalgamate half of [name of City] into our service including covering all the GP surgeries and then the continuity of care teams have started. Then Covid hit in the middle of all of that and it’s like wow, yeah . . . can’t take too much more.</a:t>
          </a:r>
          <a:endParaRPr lang="en-GB" sz="1800" kern="1200" dirty="0"/>
        </a:p>
      </dsp:txBody>
      <dsp:txXfrm rot="-5400000">
        <a:off x="3167237" y="1155954"/>
        <a:ext cx="7927865" cy="1361294"/>
      </dsp:txXfrm>
    </dsp:sp>
    <dsp:sp modelId="{507144FC-8175-43DE-BD5F-A4DF38906CC8}">
      <dsp:nvSpPr>
        <dsp:cNvPr id="0" name=""/>
        <dsp:cNvSpPr/>
      </dsp:nvSpPr>
      <dsp:spPr>
        <a:xfrm>
          <a:off x="326406" y="1520872"/>
          <a:ext cx="2589685" cy="8134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Change and communication</a:t>
          </a:r>
        </a:p>
      </dsp:txBody>
      <dsp:txXfrm>
        <a:off x="366116" y="1560582"/>
        <a:ext cx="2510265" cy="734041"/>
      </dsp:txXfrm>
    </dsp:sp>
    <dsp:sp modelId="{1E086F48-83AB-48D4-B1C4-2A48137F695D}">
      <dsp:nvSpPr>
        <dsp:cNvPr id="0" name=""/>
        <dsp:cNvSpPr/>
      </dsp:nvSpPr>
      <dsp:spPr>
        <a:xfrm rot="5400000">
          <a:off x="6542384" y="-762726"/>
          <a:ext cx="1167447" cy="808527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889000">
            <a:lnSpc>
              <a:spcPct val="80000"/>
            </a:lnSpc>
            <a:spcBef>
              <a:spcPct val="0"/>
            </a:spcBef>
            <a:spcAft>
              <a:spcPts val="0"/>
            </a:spcAft>
            <a:buNone/>
          </a:pPr>
          <a:r>
            <a:rPr lang="en-GB" sz="2000" i="1" kern="1200" dirty="0"/>
            <a:t>Women are coming in, they’re scared, they’re having a baby, they’ve not done it before and they’re greeted by someone who is in wall to wall plastic. It’s a barrier between me and them. That makes the job a bit harder. </a:t>
          </a:r>
          <a:endParaRPr lang="en-GB" sz="2000" kern="1200" dirty="0"/>
        </a:p>
      </dsp:txBody>
      <dsp:txXfrm rot="-5400000">
        <a:off x="3083472" y="2753176"/>
        <a:ext cx="8028282" cy="1053467"/>
      </dsp:txXfrm>
    </dsp:sp>
    <dsp:sp modelId="{FCD8A544-9109-4B23-A3A0-A701B513ACCF}">
      <dsp:nvSpPr>
        <dsp:cNvPr id="0" name=""/>
        <dsp:cNvSpPr/>
      </dsp:nvSpPr>
      <dsp:spPr>
        <a:xfrm>
          <a:off x="299841" y="2799186"/>
          <a:ext cx="2574622" cy="8134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COVID 19</a:t>
          </a:r>
        </a:p>
      </dsp:txBody>
      <dsp:txXfrm>
        <a:off x="339551" y="2838896"/>
        <a:ext cx="2495202" cy="734041"/>
      </dsp:txXfrm>
    </dsp:sp>
    <dsp:sp modelId="{D5D00888-30B8-4303-BDED-A84F472980C6}">
      <dsp:nvSpPr>
        <dsp:cNvPr id="0" name=""/>
        <dsp:cNvSpPr/>
      </dsp:nvSpPr>
      <dsp:spPr>
        <a:xfrm rot="5400000">
          <a:off x="6702111" y="387056"/>
          <a:ext cx="650769" cy="7860080"/>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889000">
            <a:lnSpc>
              <a:spcPct val="80000"/>
            </a:lnSpc>
            <a:spcBef>
              <a:spcPct val="0"/>
            </a:spcBef>
            <a:spcAft>
              <a:spcPts val="0"/>
            </a:spcAft>
            <a:buNone/>
          </a:pPr>
          <a:r>
            <a:rPr lang="en-GB" sz="2000" kern="1200" dirty="0"/>
            <a:t>On-call and night shifting working, location specific, and band level</a:t>
          </a:r>
        </a:p>
      </dsp:txBody>
      <dsp:txXfrm rot="-5400000">
        <a:off x="3097456" y="4023479"/>
        <a:ext cx="7828312" cy="587233"/>
      </dsp:txXfrm>
    </dsp:sp>
    <dsp:sp modelId="{81DCB4DC-A322-40D6-9D71-3B9EAA605299}">
      <dsp:nvSpPr>
        <dsp:cNvPr id="0" name=""/>
        <dsp:cNvSpPr/>
      </dsp:nvSpPr>
      <dsp:spPr>
        <a:xfrm>
          <a:off x="180729" y="3910895"/>
          <a:ext cx="2712718" cy="8134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Role specific</a:t>
          </a:r>
        </a:p>
      </dsp:txBody>
      <dsp:txXfrm>
        <a:off x="220439" y="3950605"/>
        <a:ext cx="2633298" cy="7340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7FCA52-FB06-4387-86B4-6A456856E515}">
      <dsp:nvSpPr>
        <dsp:cNvPr id="0" name=""/>
        <dsp:cNvSpPr/>
      </dsp:nvSpPr>
      <dsp:spPr>
        <a:xfrm rot="10800000">
          <a:off x="0" y="0"/>
          <a:ext cx="6985000" cy="1639964"/>
        </a:xfrm>
        <a:prstGeom prst="trapezoid">
          <a:avLst>
            <a:gd name="adj" fmla="val 70987"/>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GB" sz="3200" kern="1200" dirty="0">
              <a:solidFill>
                <a:schemeClr val="bg1"/>
              </a:solidFill>
            </a:rPr>
            <a:t>Stress appraisal</a:t>
          </a:r>
        </a:p>
        <a:p>
          <a:pPr marL="0" lvl="0" indent="0" algn="ctr" defTabSz="1422400">
            <a:lnSpc>
              <a:spcPct val="90000"/>
            </a:lnSpc>
            <a:spcBef>
              <a:spcPct val="0"/>
            </a:spcBef>
            <a:spcAft>
              <a:spcPct val="35000"/>
            </a:spcAft>
            <a:buNone/>
          </a:pPr>
          <a:r>
            <a:rPr lang="en-GB" sz="2000" kern="1200" dirty="0">
              <a:solidFill>
                <a:schemeClr val="bg1"/>
              </a:solidFill>
            </a:rPr>
            <a:t>Strongest predictor of anxiety and intention to leave</a:t>
          </a:r>
        </a:p>
        <a:p>
          <a:pPr marL="0" lvl="0" indent="0" algn="ctr" defTabSz="1422400">
            <a:lnSpc>
              <a:spcPct val="90000"/>
            </a:lnSpc>
            <a:spcBef>
              <a:spcPct val="0"/>
            </a:spcBef>
            <a:spcAft>
              <a:spcPct val="35000"/>
            </a:spcAft>
            <a:buNone/>
          </a:pPr>
          <a:r>
            <a:rPr lang="en-GB" sz="2000" kern="1200" dirty="0">
              <a:solidFill>
                <a:schemeClr val="bg1"/>
              </a:solidFill>
            </a:rPr>
            <a:t>‘Negative’ appraisal</a:t>
          </a:r>
        </a:p>
      </dsp:txBody>
      <dsp:txXfrm rot="-10800000">
        <a:off x="1222374" y="0"/>
        <a:ext cx="4540250" cy="1639964"/>
      </dsp:txXfrm>
    </dsp:sp>
    <dsp:sp modelId="{8C58AFF7-89F1-490C-89AE-6E6AB93F9706}">
      <dsp:nvSpPr>
        <dsp:cNvPr id="0" name=""/>
        <dsp:cNvSpPr/>
      </dsp:nvSpPr>
      <dsp:spPr>
        <a:xfrm rot="10800000">
          <a:off x="1164166" y="1639963"/>
          <a:ext cx="4656666" cy="1639964"/>
        </a:xfrm>
        <a:prstGeom prst="trapezoid">
          <a:avLst>
            <a:gd name="adj" fmla="val 7098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GB" sz="2800" kern="1200" dirty="0">
              <a:solidFill>
                <a:schemeClr val="bg1"/>
              </a:solidFill>
            </a:rPr>
            <a:t>Coping</a:t>
          </a:r>
        </a:p>
        <a:p>
          <a:pPr marL="0" lvl="0" indent="0" algn="ctr" defTabSz="1244600">
            <a:lnSpc>
              <a:spcPct val="90000"/>
            </a:lnSpc>
            <a:spcBef>
              <a:spcPct val="0"/>
            </a:spcBef>
            <a:spcAft>
              <a:spcPct val="35000"/>
            </a:spcAft>
            <a:buNone/>
          </a:pPr>
          <a:r>
            <a:rPr lang="en-GB" sz="2000" kern="1200" dirty="0">
              <a:solidFill>
                <a:schemeClr val="bg1"/>
              </a:solidFill>
            </a:rPr>
            <a:t>Emotion focused coping techniques </a:t>
          </a:r>
        </a:p>
      </dsp:txBody>
      <dsp:txXfrm rot="-10800000">
        <a:off x="1979083" y="1639963"/>
        <a:ext cx="3026833" cy="1639964"/>
      </dsp:txXfrm>
    </dsp:sp>
    <dsp:sp modelId="{BC0C43C8-FC2F-41A4-ABAE-9732117545B5}">
      <dsp:nvSpPr>
        <dsp:cNvPr id="0" name=""/>
        <dsp:cNvSpPr/>
      </dsp:nvSpPr>
      <dsp:spPr>
        <a:xfrm rot="10800000">
          <a:off x="2328333" y="3279927"/>
          <a:ext cx="2328333" cy="1639964"/>
        </a:xfrm>
        <a:prstGeom prst="trapezoid">
          <a:avLst>
            <a:gd name="adj" fmla="val 7098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schemeClr val="bg1"/>
              </a:solidFill>
            </a:rPr>
            <a:t>Feelings and emotions</a:t>
          </a:r>
        </a:p>
        <a:p>
          <a:pPr marL="0" lvl="0" indent="0" algn="ctr" defTabSz="1066800">
            <a:lnSpc>
              <a:spcPct val="90000"/>
            </a:lnSpc>
            <a:spcBef>
              <a:spcPct val="0"/>
            </a:spcBef>
            <a:spcAft>
              <a:spcPct val="35000"/>
            </a:spcAft>
            <a:buNone/>
          </a:pPr>
          <a:endParaRPr lang="en-GB" sz="3000" kern="1200" dirty="0"/>
        </a:p>
      </dsp:txBody>
      <dsp:txXfrm rot="-10800000">
        <a:off x="2328333" y="3279927"/>
        <a:ext cx="2328333" cy="16399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AA394D-E299-4D36-B808-ED50E8261177}">
      <dsp:nvSpPr>
        <dsp:cNvPr id="0" name=""/>
        <dsp:cNvSpPr/>
      </dsp:nvSpPr>
      <dsp:spPr>
        <a:xfrm rot="5400000">
          <a:off x="6869997" y="-2952742"/>
          <a:ext cx="713760" cy="680176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b="1" kern="1200" dirty="0"/>
            <a:t>More stress with change and control</a:t>
          </a:r>
        </a:p>
        <a:p>
          <a:pPr marL="228600" lvl="1" indent="-228600" algn="l" defTabSz="889000">
            <a:lnSpc>
              <a:spcPct val="90000"/>
            </a:lnSpc>
            <a:spcBef>
              <a:spcPct val="0"/>
            </a:spcBef>
            <a:spcAft>
              <a:spcPct val="15000"/>
            </a:spcAft>
            <a:buChar char="•"/>
          </a:pPr>
          <a:r>
            <a:rPr lang="en-GB" sz="2000" kern="1200" dirty="0"/>
            <a:t>Lack of management and occupational support </a:t>
          </a:r>
        </a:p>
      </dsp:txBody>
      <dsp:txXfrm rot="-5400000">
        <a:off x="3825994" y="126104"/>
        <a:ext cx="6766924" cy="644074"/>
      </dsp:txXfrm>
    </dsp:sp>
    <dsp:sp modelId="{622A3EB8-F2CD-4778-974C-3465BA7E46D3}">
      <dsp:nvSpPr>
        <dsp:cNvPr id="0" name=""/>
        <dsp:cNvSpPr/>
      </dsp:nvSpPr>
      <dsp:spPr>
        <a:xfrm>
          <a:off x="0" y="2040"/>
          <a:ext cx="3825993" cy="89220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Lower band</a:t>
          </a:r>
        </a:p>
      </dsp:txBody>
      <dsp:txXfrm>
        <a:off x="43554" y="45594"/>
        <a:ext cx="3738885" cy="805093"/>
      </dsp:txXfrm>
    </dsp:sp>
    <dsp:sp modelId="{B8689B42-95A4-4396-88AC-543AAB43C88C}">
      <dsp:nvSpPr>
        <dsp:cNvPr id="0" name=""/>
        <dsp:cNvSpPr/>
      </dsp:nvSpPr>
      <dsp:spPr>
        <a:xfrm rot="5400000">
          <a:off x="6869997" y="-2015931"/>
          <a:ext cx="713760" cy="680176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b="1" kern="1200" dirty="0"/>
            <a:t>More stress with change, manager support, and control</a:t>
          </a:r>
          <a:endParaRPr lang="en-GB" sz="2000" kern="1200" dirty="0"/>
        </a:p>
        <a:p>
          <a:pPr marL="228600" lvl="1" indent="-228600" algn="l" defTabSz="889000">
            <a:lnSpc>
              <a:spcPct val="90000"/>
            </a:lnSpc>
            <a:spcBef>
              <a:spcPct val="0"/>
            </a:spcBef>
            <a:spcAft>
              <a:spcPct val="15000"/>
            </a:spcAft>
            <a:buChar char="•"/>
          </a:pPr>
          <a:r>
            <a:rPr lang="en-GB" sz="2000" kern="1200" dirty="0"/>
            <a:t>Disruptions to sleep; Physical impacts</a:t>
          </a:r>
        </a:p>
      </dsp:txBody>
      <dsp:txXfrm rot="-5400000">
        <a:off x="3825994" y="1062915"/>
        <a:ext cx="6766924" cy="644074"/>
      </dsp:txXfrm>
    </dsp:sp>
    <dsp:sp modelId="{507144FC-8175-43DE-BD5F-A4DF38906CC8}">
      <dsp:nvSpPr>
        <dsp:cNvPr id="0" name=""/>
        <dsp:cNvSpPr/>
      </dsp:nvSpPr>
      <dsp:spPr>
        <a:xfrm>
          <a:off x="0" y="938851"/>
          <a:ext cx="3825993" cy="89220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Night shift workers</a:t>
          </a:r>
        </a:p>
      </dsp:txBody>
      <dsp:txXfrm>
        <a:off x="43554" y="982405"/>
        <a:ext cx="3738885" cy="805093"/>
      </dsp:txXfrm>
    </dsp:sp>
    <dsp:sp modelId="{1E086F48-83AB-48D4-B1C4-2A48137F695D}">
      <dsp:nvSpPr>
        <dsp:cNvPr id="0" name=""/>
        <dsp:cNvSpPr/>
      </dsp:nvSpPr>
      <dsp:spPr>
        <a:xfrm rot="5400000">
          <a:off x="6850857" y="-1079120"/>
          <a:ext cx="752039" cy="680176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t>Unfamiliarity; Anticipatory anxiety</a:t>
          </a:r>
        </a:p>
        <a:p>
          <a:pPr marL="228600" lvl="1" indent="-228600" algn="l" defTabSz="889000">
            <a:lnSpc>
              <a:spcPct val="90000"/>
            </a:lnSpc>
            <a:spcBef>
              <a:spcPct val="0"/>
            </a:spcBef>
            <a:spcAft>
              <a:spcPct val="15000"/>
            </a:spcAft>
            <a:buChar char="•"/>
          </a:pPr>
          <a:r>
            <a:rPr lang="en-GB" sz="2000" kern="1200" dirty="0"/>
            <a:t>Disruption to sleep; On-call system changes</a:t>
          </a:r>
        </a:p>
      </dsp:txBody>
      <dsp:txXfrm rot="-5400000">
        <a:off x="3825993" y="1982456"/>
        <a:ext cx="6765055" cy="678615"/>
      </dsp:txXfrm>
    </dsp:sp>
    <dsp:sp modelId="{FCD8A544-9109-4B23-A3A0-A701B513ACCF}">
      <dsp:nvSpPr>
        <dsp:cNvPr id="0" name=""/>
        <dsp:cNvSpPr/>
      </dsp:nvSpPr>
      <dsp:spPr>
        <a:xfrm>
          <a:off x="0" y="1875662"/>
          <a:ext cx="3825993" cy="89220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On-call workers</a:t>
          </a:r>
        </a:p>
      </dsp:txBody>
      <dsp:txXfrm>
        <a:off x="43554" y="1919216"/>
        <a:ext cx="3738885" cy="805093"/>
      </dsp:txXfrm>
    </dsp:sp>
    <dsp:sp modelId="{DEFC8243-C2F3-4531-9DB5-098B04625D79}">
      <dsp:nvSpPr>
        <dsp:cNvPr id="0" name=""/>
        <dsp:cNvSpPr/>
      </dsp:nvSpPr>
      <dsp:spPr>
        <a:xfrm rot="5400000">
          <a:off x="6869997" y="-142308"/>
          <a:ext cx="713760" cy="680176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Font typeface="Arial" panose="020B0604020202020204" pitchFamily="34" charset="0"/>
            <a:buChar char="•"/>
          </a:pPr>
          <a:r>
            <a:rPr lang="en-GB" sz="2000" kern="1200" dirty="0"/>
            <a:t>Home births or on-call births; Working in acute setting</a:t>
          </a:r>
        </a:p>
        <a:p>
          <a:pPr marL="228600" lvl="1" indent="-228600" algn="l" defTabSz="889000">
            <a:lnSpc>
              <a:spcPct val="90000"/>
            </a:lnSpc>
            <a:spcBef>
              <a:spcPct val="0"/>
            </a:spcBef>
            <a:spcAft>
              <a:spcPct val="15000"/>
            </a:spcAft>
            <a:buFont typeface="Arial" panose="020B0604020202020204" pitchFamily="34" charset="0"/>
            <a:buChar char="•"/>
          </a:pPr>
          <a:r>
            <a:rPr lang="en-GB" sz="2000" kern="1200" dirty="0"/>
            <a:t>Organisational change; COVID-19 in the community</a:t>
          </a:r>
        </a:p>
      </dsp:txBody>
      <dsp:txXfrm rot="-5400000">
        <a:off x="3825994" y="2936538"/>
        <a:ext cx="6766924" cy="644074"/>
      </dsp:txXfrm>
    </dsp:sp>
    <dsp:sp modelId="{81DCB4DC-A322-40D6-9D71-3B9EAA605299}">
      <dsp:nvSpPr>
        <dsp:cNvPr id="0" name=""/>
        <dsp:cNvSpPr/>
      </dsp:nvSpPr>
      <dsp:spPr>
        <a:xfrm>
          <a:off x="0" y="2812474"/>
          <a:ext cx="3825993" cy="89220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Community</a:t>
          </a:r>
        </a:p>
      </dsp:txBody>
      <dsp:txXfrm>
        <a:off x="43554" y="2856028"/>
        <a:ext cx="3738885" cy="805093"/>
      </dsp:txXfrm>
    </dsp:sp>
    <dsp:sp modelId="{7EA48AD8-AB98-48EA-ABC1-74723FB59DB7}">
      <dsp:nvSpPr>
        <dsp:cNvPr id="0" name=""/>
        <dsp:cNvSpPr/>
      </dsp:nvSpPr>
      <dsp:spPr>
        <a:xfrm rot="5400000">
          <a:off x="6869997" y="814145"/>
          <a:ext cx="713760" cy="680176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Font typeface="Arial" panose="020B0604020202020204" pitchFamily="34" charset="0"/>
            <a:buChar char="•"/>
          </a:pPr>
          <a:r>
            <a:rPr lang="en-GB" sz="2000" b="1" kern="1200" dirty="0"/>
            <a:t>Stronger intention to leave</a:t>
          </a:r>
        </a:p>
      </dsp:txBody>
      <dsp:txXfrm rot="-5400000">
        <a:off x="3825994" y="3892992"/>
        <a:ext cx="6766924" cy="644074"/>
      </dsp:txXfrm>
    </dsp:sp>
    <dsp:sp modelId="{3F71E885-B35D-494F-8FD4-199F1703972E}">
      <dsp:nvSpPr>
        <dsp:cNvPr id="0" name=""/>
        <dsp:cNvSpPr/>
      </dsp:nvSpPr>
      <dsp:spPr>
        <a:xfrm>
          <a:off x="0" y="3751325"/>
          <a:ext cx="3825993" cy="89220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Older</a:t>
          </a:r>
        </a:p>
      </dsp:txBody>
      <dsp:txXfrm>
        <a:off x="43554" y="3794879"/>
        <a:ext cx="3738885" cy="80509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393D0F-60EE-4654-A658-CAEDEAC250F0}" type="datetimeFigureOut">
              <a:rPr lang="en-GB" smtClean="0"/>
              <a:t>08/09/2022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35E8EB-DA24-425F-91FF-0936D3C1F407}" type="slidenum">
              <a:rPr lang="en-GB" smtClean="0"/>
              <a:t>‹#›</a:t>
            </a:fld>
            <a:endParaRPr lang="en-GB" dirty="0"/>
          </a:p>
        </p:txBody>
      </p:sp>
    </p:spTree>
    <p:extLst>
      <p:ext uri="{BB962C8B-B14F-4D97-AF65-F5344CB8AC3E}">
        <p14:creationId xmlns:p14="http://schemas.microsoft.com/office/powerpoint/2010/main" val="1711019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35E8EB-DA24-425F-91FF-0936D3C1F407}" type="slidenum">
              <a:rPr lang="en-GB" smtClean="0"/>
              <a:t>1</a:t>
            </a:fld>
            <a:endParaRPr lang="en-GB" dirty="0"/>
          </a:p>
        </p:txBody>
      </p:sp>
    </p:spTree>
    <p:extLst>
      <p:ext uri="{BB962C8B-B14F-4D97-AF65-F5344CB8AC3E}">
        <p14:creationId xmlns:p14="http://schemas.microsoft.com/office/powerpoint/2010/main" val="621473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35E8EB-DA24-425F-91FF-0936D3C1F407}" type="slidenum">
              <a:rPr lang="en-GB" smtClean="0"/>
              <a:t>10</a:t>
            </a:fld>
            <a:endParaRPr lang="en-GB" dirty="0"/>
          </a:p>
        </p:txBody>
      </p:sp>
    </p:spTree>
    <p:extLst>
      <p:ext uri="{BB962C8B-B14F-4D97-AF65-F5344CB8AC3E}">
        <p14:creationId xmlns:p14="http://schemas.microsoft.com/office/powerpoint/2010/main" val="2992764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endParaRPr lang="en-GB" dirty="0"/>
          </a:p>
        </p:txBody>
      </p:sp>
      <p:sp>
        <p:nvSpPr>
          <p:cNvPr id="4" name="Slide Number Placeholder 3"/>
          <p:cNvSpPr>
            <a:spLocks noGrp="1"/>
          </p:cNvSpPr>
          <p:nvPr>
            <p:ph type="sldNum" sz="quarter" idx="5"/>
          </p:nvPr>
        </p:nvSpPr>
        <p:spPr/>
        <p:txBody>
          <a:bodyPr/>
          <a:lstStyle/>
          <a:p>
            <a:fld id="{A035E8EB-DA24-425F-91FF-0936D3C1F407}" type="slidenum">
              <a:rPr lang="en-GB" smtClean="0"/>
              <a:t>2</a:t>
            </a:fld>
            <a:endParaRPr lang="en-GB" dirty="0"/>
          </a:p>
        </p:txBody>
      </p:sp>
    </p:spTree>
    <p:extLst>
      <p:ext uri="{BB962C8B-B14F-4D97-AF65-F5344CB8AC3E}">
        <p14:creationId xmlns:p14="http://schemas.microsoft.com/office/powerpoint/2010/main" val="3531658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35E8EB-DA24-425F-91FF-0936D3C1F407}" type="slidenum">
              <a:rPr lang="en-GB" smtClean="0"/>
              <a:t>3</a:t>
            </a:fld>
            <a:endParaRPr lang="en-GB" dirty="0"/>
          </a:p>
        </p:txBody>
      </p:sp>
    </p:spTree>
    <p:extLst>
      <p:ext uri="{BB962C8B-B14F-4D97-AF65-F5344CB8AC3E}">
        <p14:creationId xmlns:p14="http://schemas.microsoft.com/office/powerpoint/2010/main" val="2384066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endParaRPr lang="en-GB" dirty="0"/>
          </a:p>
        </p:txBody>
      </p:sp>
      <p:sp>
        <p:nvSpPr>
          <p:cNvPr id="4" name="Slide Number Placeholder 3"/>
          <p:cNvSpPr>
            <a:spLocks noGrp="1"/>
          </p:cNvSpPr>
          <p:nvPr>
            <p:ph type="sldNum" sz="quarter" idx="5"/>
          </p:nvPr>
        </p:nvSpPr>
        <p:spPr/>
        <p:txBody>
          <a:bodyPr/>
          <a:lstStyle/>
          <a:p>
            <a:fld id="{A035E8EB-DA24-425F-91FF-0936D3C1F407}" type="slidenum">
              <a:rPr lang="en-GB" smtClean="0"/>
              <a:t>4</a:t>
            </a:fld>
            <a:endParaRPr lang="en-GB" dirty="0"/>
          </a:p>
        </p:txBody>
      </p:sp>
    </p:spTree>
    <p:extLst>
      <p:ext uri="{BB962C8B-B14F-4D97-AF65-F5344CB8AC3E}">
        <p14:creationId xmlns:p14="http://schemas.microsoft.com/office/powerpoint/2010/main" val="1725065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35E8EB-DA24-425F-91FF-0936D3C1F407}" type="slidenum">
              <a:rPr lang="en-GB" smtClean="0"/>
              <a:t>5</a:t>
            </a:fld>
            <a:endParaRPr lang="en-GB" dirty="0"/>
          </a:p>
        </p:txBody>
      </p:sp>
    </p:spTree>
    <p:extLst>
      <p:ext uri="{BB962C8B-B14F-4D97-AF65-F5344CB8AC3E}">
        <p14:creationId xmlns:p14="http://schemas.microsoft.com/office/powerpoint/2010/main" val="3772338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A035E8EB-DA24-425F-91FF-0936D3C1F407}" type="slidenum">
              <a:rPr lang="en-GB" smtClean="0"/>
              <a:t>6</a:t>
            </a:fld>
            <a:endParaRPr lang="en-GB" dirty="0"/>
          </a:p>
        </p:txBody>
      </p:sp>
    </p:spTree>
    <p:extLst>
      <p:ext uri="{BB962C8B-B14F-4D97-AF65-F5344CB8AC3E}">
        <p14:creationId xmlns:p14="http://schemas.microsoft.com/office/powerpoint/2010/main" val="2664447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35E8EB-DA24-425F-91FF-0936D3C1F407}" type="slidenum">
              <a:rPr lang="en-GB" smtClean="0"/>
              <a:t>7</a:t>
            </a:fld>
            <a:endParaRPr lang="en-GB" dirty="0"/>
          </a:p>
        </p:txBody>
      </p:sp>
    </p:spTree>
    <p:extLst>
      <p:ext uri="{BB962C8B-B14F-4D97-AF65-F5344CB8AC3E}">
        <p14:creationId xmlns:p14="http://schemas.microsoft.com/office/powerpoint/2010/main" val="3594858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A035E8EB-DA24-425F-91FF-0936D3C1F407}" type="slidenum">
              <a:rPr lang="en-GB" smtClean="0"/>
              <a:t>8</a:t>
            </a:fld>
            <a:endParaRPr lang="en-GB" dirty="0"/>
          </a:p>
        </p:txBody>
      </p:sp>
    </p:spTree>
    <p:extLst>
      <p:ext uri="{BB962C8B-B14F-4D97-AF65-F5344CB8AC3E}">
        <p14:creationId xmlns:p14="http://schemas.microsoft.com/office/powerpoint/2010/main" val="163431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35E8EB-DA24-425F-91FF-0936D3C1F407}" type="slidenum">
              <a:rPr lang="en-GB" smtClean="0"/>
              <a:t>9</a:t>
            </a:fld>
            <a:endParaRPr lang="en-GB" dirty="0"/>
          </a:p>
        </p:txBody>
      </p:sp>
    </p:spTree>
    <p:extLst>
      <p:ext uri="{BB962C8B-B14F-4D97-AF65-F5344CB8AC3E}">
        <p14:creationId xmlns:p14="http://schemas.microsoft.com/office/powerpoint/2010/main" val="3094077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0F57D-142B-47BC-8502-EA351FD204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91135D5-5E4E-4F4F-8143-AECCB9D2C0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8A3F96D-CDA8-4264-9492-CC68335B220B}"/>
              </a:ext>
            </a:extLst>
          </p:cNvPr>
          <p:cNvSpPr>
            <a:spLocks noGrp="1"/>
          </p:cNvSpPr>
          <p:nvPr>
            <p:ph type="dt" sz="half" idx="10"/>
          </p:nvPr>
        </p:nvSpPr>
        <p:spPr/>
        <p:txBody>
          <a:bodyPr/>
          <a:lstStyle/>
          <a:p>
            <a:fld id="{5C806137-312A-4FE3-A9C1-75A27E5119D5}" type="datetimeFigureOut">
              <a:rPr lang="en-GB" smtClean="0"/>
              <a:t>08/09/2022</a:t>
            </a:fld>
            <a:endParaRPr lang="en-GB" dirty="0"/>
          </a:p>
        </p:txBody>
      </p:sp>
      <p:sp>
        <p:nvSpPr>
          <p:cNvPr id="5" name="Footer Placeholder 4">
            <a:extLst>
              <a:ext uri="{FF2B5EF4-FFF2-40B4-BE49-F238E27FC236}">
                <a16:creationId xmlns:a16="http://schemas.microsoft.com/office/drawing/2014/main" id="{C19CD691-C72F-4323-8BB9-09CC75A46F9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04E2F8F-A316-4C11-BDBF-E253D0BE55A0}"/>
              </a:ext>
            </a:extLst>
          </p:cNvPr>
          <p:cNvSpPr>
            <a:spLocks noGrp="1"/>
          </p:cNvSpPr>
          <p:nvPr>
            <p:ph type="sldNum" sz="quarter" idx="12"/>
          </p:nvPr>
        </p:nvSpPr>
        <p:spPr/>
        <p:txBody>
          <a:bodyPr/>
          <a:lstStyle/>
          <a:p>
            <a:fld id="{182814E6-3DA0-4371-B25A-0E8E619BE29B}" type="slidenum">
              <a:rPr lang="en-GB" smtClean="0"/>
              <a:t>‹#›</a:t>
            </a:fld>
            <a:endParaRPr lang="en-GB" dirty="0"/>
          </a:p>
        </p:txBody>
      </p:sp>
    </p:spTree>
    <p:extLst>
      <p:ext uri="{BB962C8B-B14F-4D97-AF65-F5344CB8AC3E}">
        <p14:creationId xmlns:p14="http://schemas.microsoft.com/office/powerpoint/2010/main" val="3463458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BCC0-0566-4ABA-91BB-49034DB2628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ECFD9F6-FF4D-413A-9986-5B108AB9A4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B58D04-72BB-4E5F-A39A-A90E90575E59}"/>
              </a:ext>
            </a:extLst>
          </p:cNvPr>
          <p:cNvSpPr>
            <a:spLocks noGrp="1"/>
          </p:cNvSpPr>
          <p:nvPr>
            <p:ph type="dt" sz="half" idx="10"/>
          </p:nvPr>
        </p:nvSpPr>
        <p:spPr/>
        <p:txBody>
          <a:bodyPr/>
          <a:lstStyle/>
          <a:p>
            <a:fld id="{5C806137-312A-4FE3-A9C1-75A27E5119D5}" type="datetimeFigureOut">
              <a:rPr lang="en-GB" smtClean="0"/>
              <a:t>08/09/2022</a:t>
            </a:fld>
            <a:endParaRPr lang="en-GB" dirty="0"/>
          </a:p>
        </p:txBody>
      </p:sp>
      <p:sp>
        <p:nvSpPr>
          <p:cNvPr id="5" name="Footer Placeholder 4">
            <a:extLst>
              <a:ext uri="{FF2B5EF4-FFF2-40B4-BE49-F238E27FC236}">
                <a16:creationId xmlns:a16="http://schemas.microsoft.com/office/drawing/2014/main" id="{A3EAD094-714A-4190-80B0-DDAF1918C57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98B075C-BF10-4CF1-AA63-FA7A136B97CD}"/>
              </a:ext>
            </a:extLst>
          </p:cNvPr>
          <p:cNvSpPr>
            <a:spLocks noGrp="1"/>
          </p:cNvSpPr>
          <p:nvPr>
            <p:ph type="sldNum" sz="quarter" idx="12"/>
          </p:nvPr>
        </p:nvSpPr>
        <p:spPr/>
        <p:txBody>
          <a:bodyPr/>
          <a:lstStyle/>
          <a:p>
            <a:fld id="{182814E6-3DA0-4371-B25A-0E8E619BE29B}" type="slidenum">
              <a:rPr lang="en-GB" smtClean="0"/>
              <a:t>‹#›</a:t>
            </a:fld>
            <a:endParaRPr lang="en-GB" dirty="0"/>
          </a:p>
        </p:txBody>
      </p:sp>
    </p:spTree>
    <p:extLst>
      <p:ext uri="{BB962C8B-B14F-4D97-AF65-F5344CB8AC3E}">
        <p14:creationId xmlns:p14="http://schemas.microsoft.com/office/powerpoint/2010/main" val="259467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7D7D80-D90D-4237-84EE-282F70E80A7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2AB654-3263-474C-8761-78ECB3E9F2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33C404-A341-4628-BB7D-73B904863FC8}"/>
              </a:ext>
            </a:extLst>
          </p:cNvPr>
          <p:cNvSpPr>
            <a:spLocks noGrp="1"/>
          </p:cNvSpPr>
          <p:nvPr>
            <p:ph type="dt" sz="half" idx="10"/>
          </p:nvPr>
        </p:nvSpPr>
        <p:spPr/>
        <p:txBody>
          <a:bodyPr/>
          <a:lstStyle/>
          <a:p>
            <a:fld id="{5C806137-312A-4FE3-A9C1-75A27E5119D5}" type="datetimeFigureOut">
              <a:rPr lang="en-GB" smtClean="0"/>
              <a:t>08/09/2022</a:t>
            </a:fld>
            <a:endParaRPr lang="en-GB" dirty="0"/>
          </a:p>
        </p:txBody>
      </p:sp>
      <p:sp>
        <p:nvSpPr>
          <p:cNvPr id="5" name="Footer Placeholder 4">
            <a:extLst>
              <a:ext uri="{FF2B5EF4-FFF2-40B4-BE49-F238E27FC236}">
                <a16:creationId xmlns:a16="http://schemas.microsoft.com/office/drawing/2014/main" id="{774575C8-FE81-4E8D-8790-35F13464CAB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CBE70D3-5379-424A-B480-D06125CDE175}"/>
              </a:ext>
            </a:extLst>
          </p:cNvPr>
          <p:cNvSpPr>
            <a:spLocks noGrp="1"/>
          </p:cNvSpPr>
          <p:nvPr>
            <p:ph type="sldNum" sz="quarter" idx="12"/>
          </p:nvPr>
        </p:nvSpPr>
        <p:spPr/>
        <p:txBody>
          <a:bodyPr/>
          <a:lstStyle/>
          <a:p>
            <a:fld id="{182814E6-3DA0-4371-B25A-0E8E619BE29B}" type="slidenum">
              <a:rPr lang="en-GB" smtClean="0"/>
              <a:t>‹#›</a:t>
            </a:fld>
            <a:endParaRPr lang="en-GB" dirty="0"/>
          </a:p>
        </p:txBody>
      </p:sp>
    </p:spTree>
    <p:extLst>
      <p:ext uri="{BB962C8B-B14F-4D97-AF65-F5344CB8AC3E}">
        <p14:creationId xmlns:p14="http://schemas.microsoft.com/office/powerpoint/2010/main" val="2126041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DAE39-5ADE-4CB1-B526-4C89DC40AA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6B7B715-A9C7-4AB0-AD65-6CAEC65538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A6C0A0-EE14-413E-A0BB-73C71BC11AF9}"/>
              </a:ext>
            </a:extLst>
          </p:cNvPr>
          <p:cNvSpPr>
            <a:spLocks noGrp="1"/>
          </p:cNvSpPr>
          <p:nvPr>
            <p:ph type="dt" sz="half" idx="10"/>
          </p:nvPr>
        </p:nvSpPr>
        <p:spPr/>
        <p:txBody>
          <a:bodyPr/>
          <a:lstStyle/>
          <a:p>
            <a:fld id="{5C806137-312A-4FE3-A9C1-75A27E5119D5}" type="datetimeFigureOut">
              <a:rPr lang="en-GB" smtClean="0"/>
              <a:t>08/09/2022</a:t>
            </a:fld>
            <a:endParaRPr lang="en-GB" dirty="0"/>
          </a:p>
        </p:txBody>
      </p:sp>
      <p:sp>
        <p:nvSpPr>
          <p:cNvPr id="5" name="Footer Placeholder 4">
            <a:extLst>
              <a:ext uri="{FF2B5EF4-FFF2-40B4-BE49-F238E27FC236}">
                <a16:creationId xmlns:a16="http://schemas.microsoft.com/office/drawing/2014/main" id="{518D0461-7E95-4B81-8974-3869A268940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B7DB592-8308-4E67-9B2E-E0CDD83AD335}"/>
              </a:ext>
            </a:extLst>
          </p:cNvPr>
          <p:cNvSpPr>
            <a:spLocks noGrp="1"/>
          </p:cNvSpPr>
          <p:nvPr>
            <p:ph type="sldNum" sz="quarter" idx="12"/>
          </p:nvPr>
        </p:nvSpPr>
        <p:spPr/>
        <p:txBody>
          <a:bodyPr/>
          <a:lstStyle/>
          <a:p>
            <a:fld id="{182814E6-3DA0-4371-B25A-0E8E619BE29B}" type="slidenum">
              <a:rPr lang="en-GB" smtClean="0"/>
              <a:t>‹#›</a:t>
            </a:fld>
            <a:endParaRPr lang="en-GB" dirty="0"/>
          </a:p>
        </p:txBody>
      </p:sp>
    </p:spTree>
    <p:extLst>
      <p:ext uri="{BB962C8B-B14F-4D97-AF65-F5344CB8AC3E}">
        <p14:creationId xmlns:p14="http://schemas.microsoft.com/office/powerpoint/2010/main" val="180241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C16D6-A9D1-43D4-9CB0-A8D45D0F7D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060CF5-19FC-4638-9423-0E416981C4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552624-0DBC-4C83-9ACE-185C16B1DC19}"/>
              </a:ext>
            </a:extLst>
          </p:cNvPr>
          <p:cNvSpPr>
            <a:spLocks noGrp="1"/>
          </p:cNvSpPr>
          <p:nvPr>
            <p:ph type="dt" sz="half" idx="10"/>
          </p:nvPr>
        </p:nvSpPr>
        <p:spPr/>
        <p:txBody>
          <a:bodyPr/>
          <a:lstStyle/>
          <a:p>
            <a:fld id="{5C806137-312A-4FE3-A9C1-75A27E5119D5}" type="datetimeFigureOut">
              <a:rPr lang="en-GB" smtClean="0"/>
              <a:t>08/09/2022</a:t>
            </a:fld>
            <a:endParaRPr lang="en-GB" dirty="0"/>
          </a:p>
        </p:txBody>
      </p:sp>
      <p:sp>
        <p:nvSpPr>
          <p:cNvPr id="5" name="Footer Placeholder 4">
            <a:extLst>
              <a:ext uri="{FF2B5EF4-FFF2-40B4-BE49-F238E27FC236}">
                <a16:creationId xmlns:a16="http://schemas.microsoft.com/office/drawing/2014/main" id="{3909B988-3CF1-4166-9E52-646A6765DF6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8F41E47-DE86-459D-957D-F226A288FD42}"/>
              </a:ext>
            </a:extLst>
          </p:cNvPr>
          <p:cNvSpPr>
            <a:spLocks noGrp="1"/>
          </p:cNvSpPr>
          <p:nvPr>
            <p:ph type="sldNum" sz="quarter" idx="12"/>
          </p:nvPr>
        </p:nvSpPr>
        <p:spPr/>
        <p:txBody>
          <a:bodyPr/>
          <a:lstStyle/>
          <a:p>
            <a:fld id="{182814E6-3DA0-4371-B25A-0E8E619BE29B}" type="slidenum">
              <a:rPr lang="en-GB" smtClean="0"/>
              <a:t>‹#›</a:t>
            </a:fld>
            <a:endParaRPr lang="en-GB" dirty="0"/>
          </a:p>
        </p:txBody>
      </p:sp>
    </p:spTree>
    <p:extLst>
      <p:ext uri="{BB962C8B-B14F-4D97-AF65-F5344CB8AC3E}">
        <p14:creationId xmlns:p14="http://schemas.microsoft.com/office/powerpoint/2010/main" val="2748621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C0D1E-3AB6-4AC9-A5A0-0529B82BD5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47751E-DF28-4DCA-83AD-1FA108BA8B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7CE9238-A743-4602-A944-2691FDD0DF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316B8F2-FF36-43C1-A577-3C457352D087}"/>
              </a:ext>
            </a:extLst>
          </p:cNvPr>
          <p:cNvSpPr>
            <a:spLocks noGrp="1"/>
          </p:cNvSpPr>
          <p:nvPr>
            <p:ph type="dt" sz="half" idx="10"/>
          </p:nvPr>
        </p:nvSpPr>
        <p:spPr/>
        <p:txBody>
          <a:bodyPr/>
          <a:lstStyle/>
          <a:p>
            <a:fld id="{5C806137-312A-4FE3-A9C1-75A27E5119D5}" type="datetimeFigureOut">
              <a:rPr lang="en-GB" smtClean="0"/>
              <a:t>08/09/2022</a:t>
            </a:fld>
            <a:endParaRPr lang="en-GB" dirty="0"/>
          </a:p>
        </p:txBody>
      </p:sp>
      <p:sp>
        <p:nvSpPr>
          <p:cNvPr id="6" name="Footer Placeholder 5">
            <a:extLst>
              <a:ext uri="{FF2B5EF4-FFF2-40B4-BE49-F238E27FC236}">
                <a16:creationId xmlns:a16="http://schemas.microsoft.com/office/drawing/2014/main" id="{FD450370-3349-40DA-931F-2B648B7FD4B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AEA61AD-9ACC-454E-9EF5-F94B2896A8B7}"/>
              </a:ext>
            </a:extLst>
          </p:cNvPr>
          <p:cNvSpPr>
            <a:spLocks noGrp="1"/>
          </p:cNvSpPr>
          <p:nvPr>
            <p:ph type="sldNum" sz="quarter" idx="12"/>
          </p:nvPr>
        </p:nvSpPr>
        <p:spPr/>
        <p:txBody>
          <a:bodyPr/>
          <a:lstStyle/>
          <a:p>
            <a:fld id="{182814E6-3DA0-4371-B25A-0E8E619BE29B}" type="slidenum">
              <a:rPr lang="en-GB" smtClean="0"/>
              <a:t>‹#›</a:t>
            </a:fld>
            <a:endParaRPr lang="en-GB" dirty="0"/>
          </a:p>
        </p:txBody>
      </p:sp>
    </p:spTree>
    <p:extLst>
      <p:ext uri="{BB962C8B-B14F-4D97-AF65-F5344CB8AC3E}">
        <p14:creationId xmlns:p14="http://schemas.microsoft.com/office/powerpoint/2010/main" val="1030492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5272B-65E1-44A3-9085-6B03C25A26A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75F7BDB-8E28-42F7-820D-3737E06363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092184-3DF9-4D59-A24D-D468B75C7E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20DED85-79CB-4CE7-B745-D5B1DD578C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92DC6D-C813-41CA-80B7-C6E842D8F2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CD447B7-7DFF-4613-A7BE-1DABED092FF8}"/>
              </a:ext>
            </a:extLst>
          </p:cNvPr>
          <p:cNvSpPr>
            <a:spLocks noGrp="1"/>
          </p:cNvSpPr>
          <p:nvPr>
            <p:ph type="dt" sz="half" idx="10"/>
          </p:nvPr>
        </p:nvSpPr>
        <p:spPr/>
        <p:txBody>
          <a:bodyPr/>
          <a:lstStyle/>
          <a:p>
            <a:fld id="{5C806137-312A-4FE3-A9C1-75A27E5119D5}" type="datetimeFigureOut">
              <a:rPr lang="en-GB" smtClean="0"/>
              <a:t>08/09/2022</a:t>
            </a:fld>
            <a:endParaRPr lang="en-GB" dirty="0"/>
          </a:p>
        </p:txBody>
      </p:sp>
      <p:sp>
        <p:nvSpPr>
          <p:cNvPr id="8" name="Footer Placeholder 7">
            <a:extLst>
              <a:ext uri="{FF2B5EF4-FFF2-40B4-BE49-F238E27FC236}">
                <a16:creationId xmlns:a16="http://schemas.microsoft.com/office/drawing/2014/main" id="{87A2D5EC-B2F3-431A-A441-B7C6A2D1E1DC}"/>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711EDC45-B2BD-4532-B335-2E4823946063}"/>
              </a:ext>
            </a:extLst>
          </p:cNvPr>
          <p:cNvSpPr>
            <a:spLocks noGrp="1"/>
          </p:cNvSpPr>
          <p:nvPr>
            <p:ph type="sldNum" sz="quarter" idx="12"/>
          </p:nvPr>
        </p:nvSpPr>
        <p:spPr/>
        <p:txBody>
          <a:bodyPr/>
          <a:lstStyle/>
          <a:p>
            <a:fld id="{182814E6-3DA0-4371-B25A-0E8E619BE29B}" type="slidenum">
              <a:rPr lang="en-GB" smtClean="0"/>
              <a:t>‹#›</a:t>
            </a:fld>
            <a:endParaRPr lang="en-GB" dirty="0"/>
          </a:p>
        </p:txBody>
      </p:sp>
    </p:spTree>
    <p:extLst>
      <p:ext uri="{BB962C8B-B14F-4D97-AF65-F5344CB8AC3E}">
        <p14:creationId xmlns:p14="http://schemas.microsoft.com/office/powerpoint/2010/main" val="1678353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C0DE4-85CA-44EB-854F-428AC1F53EF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96B2F10-DB19-4417-93BD-0A4E16A145CD}"/>
              </a:ext>
            </a:extLst>
          </p:cNvPr>
          <p:cNvSpPr>
            <a:spLocks noGrp="1"/>
          </p:cNvSpPr>
          <p:nvPr>
            <p:ph type="dt" sz="half" idx="10"/>
          </p:nvPr>
        </p:nvSpPr>
        <p:spPr/>
        <p:txBody>
          <a:bodyPr/>
          <a:lstStyle/>
          <a:p>
            <a:fld id="{5C806137-312A-4FE3-A9C1-75A27E5119D5}" type="datetimeFigureOut">
              <a:rPr lang="en-GB" smtClean="0"/>
              <a:t>08/09/2022</a:t>
            </a:fld>
            <a:endParaRPr lang="en-GB" dirty="0"/>
          </a:p>
        </p:txBody>
      </p:sp>
      <p:sp>
        <p:nvSpPr>
          <p:cNvPr id="4" name="Footer Placeholder 3">
            <a:extLst>
              <a:ext uri="{FF2B5EF4-FFF2-40B4-BE49-F238E27FC236}">
                <a16:creationId xmlns:a16="http://schemas.microsoft.com/office/drawing/2014/main" id="{21C759E5-EE33-4449-993E-D8A951AD587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CE0832C9-3A8C-4AAF-B590-AE32A092A571}"/>
              </a:ext>
            </a:extLst>
          </p:cNvPr>
          <p:cNvSpPr>
            <a:spLocks noGrp="1"/>
          </p:cNvSpPr>
          <p:nvPr>
            <p:ph type="sldNum" sz="quarter" idx="12"/>
          </p:nvPr>
        </p:nvSpPr>
        <p:spPr/>
        <p:txBody>
          <a:bodyPr/>
          <a:lstStyle/>
          <a:p>
            <a:fld id="{182814E6-3DA0-4371-B25A-0E8E619BE29B}" type="slidenum">
              <a:rPr lang="en-GB" smtClean="0"/>
              <a:t>‹#›</a:t>
            </a:fld>
            <a:endParaRPr lang="en-GB" dirty="0"/>
          </a:p>
        </p:txBody>
      </p:sp>
    </p:spTree>
    <p:extLst>
      <p:ext uri="{BB962C8B-B14F-4D97-AF65-F5344CB8AC3E}">
        <p14:creationId xmlns:p14="http://schemas.microsoft.com/office/powerpoint/2010/main" val="854199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D2E1D1-22D8-453A-A53A-3264E9EC1464}"/>
              </a:ext>
            </a:extLst>
          </p:cNvPr>
          <p:cNvSpPr>
            <a:spLocks noGrp="1"/>
          </p:cNvSpPr>
          <p:nvPr>
            <p:ph type="dt" sz="half" idx="10"/>
          </p:nvPr>
        </p:nvSpPr>
        <p:spPr/>
        <p:txBody>
          <a:bodyPr/>
          <a:lstStyle/>
          <a:p>
            <a:fld id="{5C806137-312A-4FE3-A9C1-75A27E5119D5}" type="datetimeFigureOut">
              <a:rPr lang="en-GB" smtClean="0"/>
              <a:t>08/09/2022</a:t>
            </a:fld>
            <a:endParaRPr lang="en-GB" dirty="0"/>
          </a:p>
        </p:txBody>
      </p:sp>
      <p:sp>
        <p:nvSpPr>
          <p:cNvPr id="3" name="Footer Placeholder 2">
            <a:extLst>
              <a:ext uri="{FF2B5EF4-FFF2-40B4-BE49-F238E27FC236}">
                <a16:creationId xmlns:a16="http://schemas.microsoft.com/office/drawing/2014/main" id="{CD93B518-349B-4860-BEFB-FF5A8FE5F808}"/>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45BBD85C-62B7-487C-8BAC-48F7CC76D214}"/>
              </a:ext>
            </a:extLst>
          </p:cNvPr>
          <p:cNvSpPr>
            <a:spLocks noGrp="1"/>
          </p:cNvSpPr>
          <p:nvPr>
            <p:ph type="sldNum" sz="quarter" idx="12"/>
          </p:nvPr>
        </p:nvSpPr>
        <p:spPr/>
        <p:txBody>
          <a:bodyPr/>
          <a:lstStyle/>
          <a:p>
            <a:fld id="{182814E6-3DA0-4371-B25A-0E8E619BE29B}" type="slidenum">
              <a:rPr lang="en-GB" smtClean="0"/>
              <a:t>‹#›</a:t>
            </a:fld>
            <a:endParaRPr lang="en-GB" dirty="0"/>
          </a:p>
        </p:txBody>
      </p:sp>
    </p:spTree>
    <p:extLst>
      <p:ext uri="{BB962C8B-B14F-4D97-AF65-F5344CB8AC3E}">
        <p14:creationId xmlns:p14="http://schemas.microsoft.com/office/powerpoint/2010/main" val="165657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11220-5A89-4344-B857-24B8B3F687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A247D2C-D1E4-408C-9F8D-424C49F783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B2ADB76-8D6C-4A91-B442-88DECBCD7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BAF88B-753F-413F-87E8-CF0FD62669A4}"/>
              </a:ext>
            </a:extLst>
          </p:cNvPr>
          <p:cNvSpPr>
            <a:spLocks noGrp="1"/>
          </p:cNvSpPr>
          <p:nvPr>
            <p:ph type="dt" sz="half" idx="10"/>
          </p:nvPr>
        </p:nvSpPr>
        <p:spPr/>
        <p:txBody>
          <a:bodyPr/>
          <a:lstStyle/>
          <a:p>
            <a:fld id="{5C806137-312A-4FE3-A9C1-75A27E5119D5}" type="datetimeFigureOut">
              <a:rPr lang="en-GB" smtClean="0"/>
              <a:t>08/09/2022</a:t>
            </a:fld>
            <a:endParaRPr lang="en-GB" dirty="0"/>
          </a:p>
        </p:txBody>
      </p:sp>
      <p:sp>
        <p:nvSpPr>
          <p:cNvPr id="6" name="Footer Placeholder 5">
            <a:extLst>
              <a:ext uri="{FF2B5EF4-FFF2-40B4-BE49-F238E27FC236}">
                <a16:creationId xmlns:a16="http://schemas.microsoft.com/office/drawing/2014/main" id="{00BB9305-F280-4224-A118-9C88D21EF39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C0F75C8-F314-4F90-B856-ECC7E2F2B1CF}"/>
              </a:ext>
            </a:extLst>
          </p:cNvPr>
          <p:cNvSpPr>
            <a:spLocks noGrp="1"/>
          </p:cNvSpPr>
          <p:nvPr>
            <p:ph type="sldNum" sz="quarter" idx="12"/>
          </p:nvPr>
        </p:nvSpPr>
        <p:spPr/>
        <p:txBody>
          <a:bodyPr/>
          <a:lstStyle/>
          <a:p>
            <a:fld id="{182814E6-3DA0-4371-B25A-0E8E619BE29B}" type="slidenum">
              <a:rPr lang="en-GB" smtClean="0"/>
              <a:t>‹#›</a:t>
            </a:fld>
            <a:endParaRPr lang="en-GB" dirty="0"/>
          </a:p>
        </p:txBody>
      </p:sp>
    </p:spTree>
    <p:extLst>
      <p:ext uri="{BB962C8B-B14F-4D97-AF65-F5344CB8AC3E}">
        <p14:creationId xmlns:p14="http://schemas.microsoft.com/office/powerpoint/2010/main" val="3669603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6ED0E-7702-4853-AC73-B0EAD0266D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1547C92-B109-41F5-8C03-837185DA1A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7752990-F964-49E6-960D-69CB898FDD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D057A7-C3C0-40D9-963F-C65FB04003C0}"/>
              </a:ext>
            </a:extLst>
          </p:cNvPr>
          <p:cNvSpPr>
            <a:spLocks noGrp="1"/>
          </p:cNvSpPr>
          <p:nvPr>
            <p:ph type="dt" sz="half" idx="10"/>
          </p:nvPr>
        </p:nvSpPr>
        <p:spPr/>
        <p:txBody>
          <a:bodyPr/>
          <a:lstStyle/>
          <a:p>
            <a:fld id="{5C806137-312A-4FE3-A9C1-75A27E5119D5}" type="datetimeFigureOut">
              <a:rPr lang="en-GB" smtClean="0"/>
              <a:t>08/09/2022</a:t>
            </a:fld>
            <a:endParaRPr lang="en-GB" dirty="0"/>
          </a:p>
        </p:txBody>
      </p:sp>
      <p:sp>
        <p:nvSpPr>
          <p:cNvPr id="6" name="Footer Placeholder 5">
            <a:extLst>
              <a:ext uri="{FF2B5EF4-FFF2-40B4-BE49-F238E27FC236}">
                <a16:creationId xmlns:a16="http://schemas.microsoft.com/office/drawing/2014/main" id="{C2338847-6626-447A-BAEB-ED6664C6CF4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FB565B9-E515-42C5-9331-295DD011B725}"/>
              </a:ext>
            </a:extLst>
          </p:cNvPr>
          <p:cNvSpPr>
            <a:spLocks noGrp="1"/>
          </p:cNvSpPr>
          <p:nvPr>
            <p:ph type="sldNum" sz="quarter" idx="12"/>
          </p:nvPr>
        </p:nvSpPr>
        <p:spPr/>
        <p:txBody>
          <a:bodyPr/>
          <a:lstStyle/>
          <a:p>
            <a:fld id="{182814E6-3DA0-4371-B25A-0E8E619BE29B}" type="slidenum">
              <a:rPr lang="en-GB" smtClean="0"/>
              <a:t>‹#›</a:t>
            </a:fld>
            <a:endParaRPr lang="en-GB" dirty="0"/>
          </a:p>
        </p:txBody>
      </p:sp>
    </p:spTree>
    <p:extLst>
      <p:ext uri="{BB962C8B-B14F-4D97-AF65-F5344CB8AC3E}">
        <p14:creationId xmlns:p14="http://schemas.microsoft.com/office/powerpoint/2010/main" val="3240954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A3DD15-8294-49E6-B37C-A0937ABF7E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EC5443-CF5C-402E-BCAD-DA9D5FFD0E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8A90A3-A186-44F7-A2EE-A9F41A5A1B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806137-312A-4FE3-A9C1-75A27E5119D5}" type="datetimeFigureOut">
              <a:rPr lang="en-GB" smtClean="0"/>
              <a:t>08/09/2022</a:t>
            </a:fld>
            <a:endParaRPr lang="en-GB" dirty="0"/>
          </a:p>
        </p:txBody>
      </p:sp>
      <p:sp>
        <p:nvSpPr>
          <p:cNvPr id="5" name="Footer Placeholder 4">
            <a:extLst>
              <a:ext uri="{FF2B5EF4-FFF2-40B4-BE49-F238E27FC236}">
                <a16:creationId xmlns:a16="http://schemas.microsoft.com/office/drawing/2014/main" id="{BE36E9DD-99C2-4D2B-BB86-91873649F5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BBE9AAC8-D674-468C-BF90-32AF213B08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2814E6-3DA0-4371-B25A-0E8E619BE29B}" type="slidenum">
              <a:rPr lang="en-GB" smtClean="0"/>
              <a:t>‹#›</a:t>
            </a:fld>
            <a:endParaRPr lang="en-GB" dirty="0"/>
          </a:p>
        </p:txBody>
      </p:sp>
    </p:spTree>
    <p:extLst>
      <p:ext uri="{BB962C8B-B14F-4D97-AF65-F5344CB8AC3E}">
        <p14:creationId xmlns:p14="http://schemas.microsoft.com/office/powerpoint/2010/main" val="4051421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4" name="Rectangle 8">
            <a:extLst>
              <a:ext uri="{FF2B5EF4-FFF2-40B4-BE49-F238E27FC236}">
                <a16:creationId xmlns:a16="http://schemas.microsoft.com/office/drawing/2014/main" id="{49F12EEE-D4FC-4232-9D46-453A481FD45F}"/>
              </a:ext>
            </a:extLst>
          </p:cNvPr>
          <p:cNvSpPr>
            <a:spLocks/>
          </p:cNvSpPr>
          <p:nvPr/>
        </p:nvSpPr>
        <p:spPr bwMode="auto">
          <a:xfrm>
            <a:off x="0" y="6506678"/>
            <a:ext cx="12192000" cy="333737"/>
          </a:xfrm>
          <a:prstGeom prst="rect">
            <a:avLst/>
          </a:prstGeom>
          <a:solidFill>
            <a:srgbClr val="0070C0"/>
          </a:solidFill>
          <a:ln>
            <a:noFill/>
          </a:ln>
          <a:effectLst>
            <a:outerShdw blurRad="63500" dist="38100" dir="6343425" algn="ctr" rotWithShape="0">
              <a:schemeClr val="bg2">
                <a:alpha val="75000"/>
              </a:schemeClr>
            </a:outerShdw>
          </a:effectLst>
        </p:spPr>
        <p:txBody>
          <a:bodyPr lIns="0" tIns="0" rIns="0" bIns="0"/>
          <a:lstStyle/>
          <a:p>
            <a:pPr algn="just" eaLnBrk="0" fontAlgn="base" hangingPunct="0">
              <a:spcBef>
                <a:spcPct val="0"/>
              </a:spcBef>
              <a:spcAft>
                <a:spcPct val="0"/>
              </a:spcAft>
              <a:defRPr/>
            </a:pPr>
            <a:endParaRPr lang="en-GB" sz="2400" dirty="0">
              <a:solidFill>
                <a:srgbClr val="000000"/>
              </a:solidFill>
              <a:latin typeface="Arial" charset="0"/>
              <a:ea typeface="ヒラギノ角ゴ ProN W3"/>
              <a:sym typeface="Arial" charset="0"/>
            </a:endParaRPr>
          </a:p>
        </p:txBody>
      </p:sp>
      <p:pic>
        <p:nvPicPr>
          <p:cNvPr id="7" name="Picture 15">
            <a:extLst>
              <a:ext uri="{FF2B5EF4-FFF2-40B4-BE49-F238E27FC236}">
                <a16:creationId xmlns:a16="http://schemas.microsoft.com/office/drawing/2014/main" id="{6898FDE0-EC82-426F-BAFD-C2C77A2830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3040" y="4602428"/>
            <a:ext cx="1658186" cy="1668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9">
            <a:extLst>
              <a:ext uri="{FF2B5EF4-FFF2-40B4-BE49-F238E27FC236}">
                <a16:creationId xmlns:a16="http://schemas.microsoft.com/office/drawing/2014/main" id="{6606D3D9-B1D7-E999-8DC5-D44B10EB3293}"/>
              </a:ext>
            </a:extLst>
          </p:cNvPr>
          <p:cNvPicPr>
            <a:picLocks noGrp="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586483" y="5062668"/>
            <a:ext cx="2959122" cy="1362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a:extLst>
              <a:ext uri="{FF2B5EF4-FFF2-40B4-BE49-F238E27FC236}">
                <a16:creationId xmlns:a16="http://schemas.microsoft.com/office/drawing/2014/main" id="{F1D1835E-03FE-3DC0-7B62-8C30454CD01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50742" y="34941704"/>
            <a:ext cx="3387082" cy="1062121"/>
          </a:xfrm>
          <a:prstGeom prst="rect">
            <a:avLst/>
          </a:prstGeom>
          <a:noFill/>
          <a:ln>
            <a:noFill/>
          </a:ln>
        </p:spPr>
      </p:pic>
      <p:pic>
        <p:nvPicPr>
          <p:cNvPr id="1026" name="Picture 2">
            <a:extLst>
              <a:ext uri="{FF2B5EF4-FFF2-40B4-BE49-F238E27FC236}">
                <a16:creationId xmlns:a16="http://schemas.microsoft.com/office/drawing/2014/main" id="{CB4225B4-3237-8690-67C8-423FE430A7A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40483" y="5143948"/>
            <a:ext cx="2278683" cy="1115439"/>
          </a:xfrm>
          <a:prstGeom prst="rect">
            <a:avLst/>
          </a:prstGeom>
          <a:noFill/>
          <a:extLst>
            <a:ext uri="{909E8E84-426E-40DD-AFC4-6F175D3DCCD1}">
              <a14:hiddenFill xmlns:a14="http://schemas.microsoft.com/office/drawing/2010/main">
                <a:solidFill>
                  <a:srgbClr val="FFFFFF"/>
                </a:solidFill>
              </a14:hiddenFill>
            </a:ext>
          </a:extLst>
        </p:spPr>
      </p:pic>
      <p:sp>
        <p:nvSpPr>
          <p:cNvPr id="17" name="Content Placeholder 2">
            <a:extLst>
              <a:ext uri="{FF2B5EF4-FFF2-40B4-BE49-F238E27FC236}">
                <a16:creationId xmlns:a16="http://schemas.microsoft.com/office/drawing/2014/main" id="{C1755525-B5EF-C388-A33D-9A4D75BDDA76}"/>
              </a:ext>
            </a:extLst>
          </p:cNvPr>
          <p:cNvSpPr txBox="1">
            <a:spLocks/>
          </p:cNvSpPr>
          <p:nvPr/>
        </p:nvSpPr>
        <p:spPr>
          <a:xfrm>
            <a:off x="293241" y="2387821"/>
            <a:ext cx="11605517" cy="22382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spcBef>
                <a:spcPct val="0"/>
              </a:spcBef>
              <a:spcAft>
                <a:spcPct val="0"/>
              </a:spcAft>
              <a:buFont typeface="Arial" panose="020B0604020202020204" pitchFamily="34" charset="0"/>
              <a:buNone/>
              <a:defRPr/>
            </a:pPr>
            <a:endParaRPr lang="en-GB" sz="2600" dirty="0">
              <a:latin typeface="Calibri" panose="020F0502020204030204" pitchFamily="34" charset="0"/>
              <a:cs typeface="Calibri" panose="020F0502020204030204" pitchFamily="34" charset="0"/>
            </a:endParaRPr>
          </a:p>
          <a:p>
            <a:pPr marL="0" indent="0" fontAlgn="base">
              <a:spcBef>
                <a:spcPct val="0"/>
              </a:spcBef>
              <a:spcAft>
                <a:spcPct val="0"/>
              </a:spcAft>
              <a:buNone/>
              <a:defRPr/>
            </a:pPr>
            <a:r>
              <a:rPr lang="en-GB" sz="3200" b="1" dirty="0">
                <a:effectLst/>
                <a:ea typeface="Calibri" panose="020F0502020204030204" pitchFamily="34" charset="0"/>
              </a:rPr>
              <a:t>Dr Zoe Anchors </a:t>
            </a:r>
          </a:p>
          <a:p>
            <a:pPr marL="0" indent="0" fontAlgn="base">
              <a:spcBef>
                <a:spcPct val="0"/>
              </a:spcBef>
              <a:spcAft>
                <a:spcPct val="0"/>
              </a:spcAft>
              <a:buNone/>
              <a:defRPr/>
            </a:pPr>
            <a:r>
              <a:rPr lang="en-GB" dirty="0">
                <a:effectLst/>
                <a:ea typeface="Calibri" panose="020F0502020204030204" pitchFamily="34" charset="0"/>
              </a:rPr>
              <a:t>Research Fellow, University of West </a:t>
            </a:r>
            <a:r>
              <a:rPr lang="en-GB" dirty="0">
                <a:ea typeface="Calibri" panose="020F0502020204030204" pitchFamily="34" charset="0"/>
              </a:rPr>
              <a:t>of England</a:t>
            </a:r>
          </a:p>
          <a:p>
            <a:pPr marL="0" indent="0" fontAlgn="base">
              <a:spcBef>
                <a:spcPct val="0"/>
              </a:spcBef>
              <a:spcAft>
                <a:spcPct val="0"/>
              </a:spcAft>
              <a:buNone/>
              <a:defRPr/>
            </a:pPr>
            <a:endParaRPr lang="en-GB" sz="3200" dirty="0">
              <a:ea typeface="Calibri" panose="020F0502020204030204" pitchFamily="34" charset="0"/>
            </a:endParaRPr>
          </a:p>
          <a:p>
            <a:pPr marL="0" indent="0" fontAlgn="base">
              <a:spcBef>
                <a:spcPct val="0"/>
              </a:spcBef>
              <a:spcAft>
                <a:spcPct val="0"/>
              </a:spcAft>
              <a:buNone/>
              <a:defRPr/>
            </a:pPr>
            <a:r>
              <a:rPr lang="en-GB" sz="2400" dirty="0">
                <a:effectLst/>
                <a:ea typeface="Calibri" panose="020F0502020204030204" pitchFamily="34" charset="0"/>
              </a:rPr>
              <a:t>Dr Rachel Arnold, Dr Lee Moore, Sara Burnard, Catherine Bressington, &amp; Annette Moreton</a:t>
            </a:r>
          </a:p>
          <a:p>
            <a:pPr marL="0" indent="0">
              <a:buNone/>
            </a:pPr>
            <a:endParaRPr lang="en-GB" sz="2600" dirty="0"/>
          </a:p>
        </p:txBody>
      </p:sp>
      <p:sp>
        <p:nvSpPr>
          <p:cNvPr id="4" name="TextBox 3">
            <a:extLst>
              <a:ext uri="{FF2B5EF4-FFF2-40B4-BE49-F238E27FC236}">
                <a16:creationId xmlns:a16="http://schemas.microsoft.com/office/drawing/2014/main" id="{1FF4603A-9067-0D94-8392-66372302FF94}"/>
              </a:ext>
            </a:extLst>
          </p:cNvPr>
          <p:cNvSpPr txBox="1"/>
          <p:nvPr/>
        </p:nvSpPr>
        <p:spPr>
          <a:xfrm>
            <a:off x="61644" y="785342"/>
            <a:ext cx="11908662" cy="1446550"/>
          </a:xfrm>
          <a:prstGeom prst="rect">
            <a:avLst/>
          </a:prstGeom>
          <a:noFill/>
        </p:spPr>
        <p:txBody>
          <a:bodyPr wrap="square" rtlCol="0">
            <a:spAutoFit/>
          </a:bodyPr>
          <a:lstStyle/>
          <a:p>
            <a:pPr algn="ctr"/>
            <a:r>
              <a:rPr lang="en-GB" sz="4400" b="1" dirty="0">
                <a:solidFill>
                  <a:srgbClr val="000000"/>
                </a:solidFill>
                <a:effectLst/>
                <a:ea typeface="Calibri" panose="020F0502020204030204" pitchFamily="34" charset="0"/>
                <a:cs typeface="Times New Roman" panose="02020603050405020304" pitchFamily="18" charset="0"/>
              </a:rPr>
              <a:t>Examining the Occupational Stress Experiences of Midwives: A Mixed-Methods Stress Audit</a:t>
            </a:r>
            <a:endParaRPr lang="en-GB" sz="4400" dirty="0"/>
          </a:p>
        </p:txBody>
      </p:sp>
    </p:spTree>
    <p:extLst>
      <p:ext uri="{BB962C8B-B14F-4D97-AF65-F5344CB8AC3E}">
        <p14:creationId xmlns:p14="http://schemas.microsoft.com/office/powerpoint/2010/main" val="4274328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8D5E1-7AC1-41F6-BED1-954178DC7C46}"/>
              </a:ext>
            </a:extLst>
          </p:cNvPr>
          <p:cNvSpPr>
            <a:spLocks noGrp="1"/>
          </p:cNvSpPr>
          <p:nvPr>
            <p:ph type="title"/>
          </p:nvPr>
        </p:nvSpPr>
        <p:spPr>
          <a:solidFill>
            <a:schemeClr val="accent1">
              <a:lumMod val="40000"/>
              <a:lumOff val="60000"/>
            </a:schemeClr>
          </a:solidFill>
        </p:spPr>
        <p:txBody>
          <a:bodyPr>
            <a:normAutofit/>
          </a:bodyPr>
          <a:lstStyle/>
          <a:p>
            <a:r>
              <a:rPr lang="en-GB" sz="4000" b="1" dirty="0">
                <a:latin typeface="Garamond" panose="02020404030301010803" pitchFamily="18" charset="0"/>
              </a:rPr>
              <a:t>Conclusion</a:t>
            </a:r>
          </a:p>
        </p:txBody>
      </p:sp>
      <p:sp>
        <p:nvSpPr>
          <p:cNvPr id="4" name="Rectangle 8">
            <a:extLst>
              <a:ext uri="{FF2B5EF4-FFF2-40B4-BE49-F238E27FC236}">
                <a16:creationId xmlns:a16="http://schemas.microsoft.com/office/drawing/2014/main" id="{DF4C18CC-80C9-479D-8890-1A1C956D54AA}"/>
              </a:ext>
            </a:extLst>
          </p:cNvPr>
          <p:cNvSpPr>
            <a:spLocks/>
          </p:cNvSpPr>
          <p:nvPr/>
        </p:nvSpPr>
        <p:spPr bwMode="auto">
          <a:xfrm>
            <a:off x="838200" y="1349298"/>
            <a:ext cx="10515600" cy="341390"/>
          </a:xfrm>
          <a:prstGeom prst="rect">
            <a:avLst/>
          </a:prstGeom>
          <a:solidFill>
            <a:srgbClr val="0070C0"/>
          </a:solidFill>
          <a:ln>
            <a:noFill/>
          </a:ln>
          <a:effectLst>
            <a:outerShdw blurRad="63500" dist="38100" dir="6343425" algn="ctr" rotWithShape="0">
              <a:schemeClr val="bg2">
                <a:alpha val="75000"/>
              </a:schemeClr>
            </a:outerShdw>
          </a:effectLst>
        </p:spPr>
        <p:txBody>
          <a:bodyPr lIns="0" tIns="0" rIns="0" bIns="0"/>
          <a:lstStyle/>
          <a:p>
            <a:pPr algn="just" eaLnBrk="0" fontAlgn="base" hangingPunct="0">
              <a:spcBef>
                <a:spcPct val="0"/>
              </a:spcBef>
              <a:spcAft>
                <a:spcPct val="0"/>
              </a:spcAft>
              <a:defRPr/>
            </a:pPr>
            <a:endParaRPr lang="en-GB" sz="2400" dirty="0">
              <a:solidFill>
                <a:srgbClr val="000000"/>
              </a:solidFill>
              <a:latin typeface="Arial" charset="0"/>
              <a:ea typeface="ヒラギノ角ゴ ProN W3"/>
              <a:sym typeface="Arial" charset="0"/>
            </a:endParaRPr>
          </a:p>
        </p:txBody>
      </p:sp>
      <p:sp>
        <p:nvSpPr>
          <p:cNvPr id="11" name="Content Placeholder 10">
            <a:extLst>
              <a:ext uri="{FF2B5EF4-FFF2-40B4-BE49-F238E27FC236}">
                <a16:creationId xmlns:a16="http://schemas.microsoft.com/office/drawing/2014/main" id="{B325A133-3729-72E8-1B10-DD06B7D12574}"/>
              </a:ext>
            </a:extLst>
          </p:cNvPr>
          <p:cNvSpPr>
            <a:spLocks noGrp="1"/>
          </p:cNvSpPr>
          <p:nvPr>
            <p:ph idx="1"/>
          </p:nvPr>
        </p:nvSpPr>
        <p:spPr>
          <a:xfrm>
            <a:off x="838200" y="1839685"/>
            <a:ext cx="10515600" cy="4653189"/>
          </a:xfrm>
        </p:spPr>
        <p:txBody>
          <a:bodyPr>
            <a:normAutofit/>
          </a:bodyPr>
          <a:lstStyle/>
          <a:p>
            <a:r>
              <a:rPr lang="en-GB" sz="2800" dirty="0">
                <a:ea typeface="Times New Roman" panose="02020603050405020304" pitchFamily="18" charset="0"/>
                <a:cs typeface="Calibri" panose="020F0502020204030204" pitchFamily="34" charset="0"/>
              </a:rPr>
              <a:t>Key Stressors: Work demands (work overload and staff shortages), Change and communication, and Manager support </a:t>
            </a:r>
          </a:p>
          <a:p>
            <a:r>
              <a:rPr lang="en-GB" dirty="0">
                <a:ea typeface="Times New Roman" panose="02020603050405020304" pitchFamily="18" charset="0"/>
                <a:cs typeface="Calibri" panose="020F0502020204030204" pitchFamily="34" charset="0"/>
              </a:rPr>
              <a:t>Stress appraisal and coping techniques are key for understanding the stress process for midwives</a:t>
            </a:r>
          </a:p>
          <a:p>
            <a:pPr lvl="1"/>
            <a:r>
              <a:rPr lang="en-GB" dirty="0">
                <a:ea typeface="Times New Roman" panose="02020603050405020304" pitchFamily="18" charset="0"/>
                <a:cs typeface="Calibri" panose="020F0502020204030204" pitchFamily="34" charset="0"/>
              </a:rPr>
              <a:t>Challenge appraisals and emotion-focused coping linked to better outcomes  </a:t>
            </a:r>
          </a:p>
          <a:p>
            <a:pPr lvl="1"/>
            <a:r>
              <a:rPr lang="en-GB" dirty="0">
                <a:ea typeface="Times New Roman" panose="02020603050405020304" pitchFamily="18" charset="0"/>
                <a:cs typeface="Calibri" panose="020F0502020204030204" pitchFamily="34" charset="0"/>
              </a:rPr>
              <a:t>SMIs should be multi-level and more proactive rather than reactive</a:t>
            </a:r>
          </a:p>
          <a:p>
            <a:r>
              <a:rPr lang="en-GB" sz="2800" dirty="0">
                <a:ea typeface="Times New Roman" panose="02020603050405020304" pitchFamily="18" charset="0"/>
                <a:cs typeface="Calibri" panose="020F0502020204030204" pitchFamily="34" charset="0"/>
              </a:rPr>
              <a:t>Consider certain midwives</a:t>
            </a:r>
          </a:p>
          <a:p>
            <a:pPr lvl="1"/>
            <a:r>
              <a:rPr lang="en-GB" dirty="0">
                <a:cs typeface="Calibri" panose="020F0502020204030204" pitchFamily="34" charset="0"/>
              </a:rPr>
              <a:t>Retain older midwives</a:t>
            </a:r>
          </a:p>
          <a:p>
            <a:pPr lvl="1"/>
            <a:r>
              <a:rPr lang="en-GB" dirty="0">
                <a:cs typeface="Calibri" panose="020F0502020204030204" pitchFamily="34" charset="0"/>
              </a:rPr>
              <a:t>Offer specific support to lower band, night shift, and on-call midwives</a:t>
            </a:r>
          </a:p>
          <a:p>
            <a:pPr lvl="1"/>
            <a:r>
              <a:rPr lang="en-GB" dirty="0">
                <a:cs typeface="Calibri" panose="020F0502020204030204" pitchFamily="34" charset="0"/>
              </a:rPr>
              <a:t>Provide extra support to community midwives</a:t>
            </a:r>
          </a:p>
          <a:p>
            <a:pPr lvl="1"/>
            <a:r>
              <a:rPr lang="en-GB" dirty="0">
                <a:cs typeface="Calibri" panose="020F0502020204030204" pitchFamily="34" charset="0"/>
              </a:rPr>
              <a:t>Further data collection needed on CoC midwives </a:t>
            </a:r>
          </a:p>
          <a:p>
            <a:endParaRPr lang="en-GB" sz="2800" dirty="0">
              <a:ea typeface="Times New Roman" panose="02020603050405020304" pitchFamily="18" charset="0"/>
              <a:cs typeface="Calibri" panose="020F0502020204030204" pitchFamily="34" charset="0"/>
            </a:endParaRPr>
          </a:p>
          <a:p>
            <a:endParaRPr lang="en-GB" sz="2800" dirty="0">
              <a:ea typeface="Times New Roman" panose="02020603050405020304" pitchFamily="18" charset="0"/>
              <a:cs typeface="Calibri" panose="020F0502020204030204" pitchFamily="34" charset="0"/>
            </a:endParaRPr>
          </a:p>
          <a:p>
            <a:pPr marL="0" indent="0">
              <a:buNone/>
            </a:pPr>
            <a:endParaRPr lang="en-GB" sz="2800" dirty="0">
              <a:ea typeface="Times New Roman" panose="02020603050405020304" pitchFamily="18" charset="0"/>
              <a:cs typeface="Calibri" panose="020F0502020204030204" pitchFamily="34" charset="0"/>
            </a:endParaRPr>
          </a:p>
          <a:p>
            <a:endParaRPr lang="en-GB" dirty="0"/>
          </a:p>
        </p:txBody>
      </p:sp>
    </p:spTree>
    <p:extLst>
      <p:ext uri="{BB962C8B-B14F-4D97-AF65-F5344CB8AC3E}">
        <p14:creationId xmlns:p14="http://schemas.microsoft.com/office/powerpoint/2010/main" val="2183778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CB161C85-CB4C-46F7-9092-11A15551E85D}"/>
              </a:ext>
            </a:extLst>
          </p:cNvPr>
          <p:cNvSpPr>
            <a:spLocks noGrp="1"/>
          </p:cNvSpPr>
          <p:nvPr>
            <p:ph sz="half" idx="1"/>
          </p:nvPr>
        </p:nvSpPr>
        <p:spPr>
          <a:xfrm>
            <a:off x="817488" y="1940320"/>
            <a:ext cx="10515600" cy="1788678"/>
          </a:xfrm>
          <a:ln>
            <a:noFill/>
          </a:ln>
        </p:spPr>
        <p:txBody>
          <a:bodyPr>
            <a:noAutofit/>
          </a:bodyPr>
          <a:lstStyle/>
          <a:p>
            <a:pPr algn="just"/>
            <a:r>
              <a:rPr lang="en-GB" dirty="0"/>
              <a:t>UK midwives report the 2</a:t>
            </a:r>
            <a:r>
              <a:rPr lang="en-GB" baseline="30000" dirty="0"/>
              <a:t>nd</a:t>
            </a:r>
            <a:r>
              <a:rPr lang="en-GB" dirty="0"/>
              <a:t> highest rate of burnout in the NHS (NHS Staff Survey, 2021) - their well-being is compromised such that ~70% are considering leaving the profession (WHELM Study, 2018).</a:t>
            </a:r>
          </a:p>
          <a:p>
            <a:pPr marL="0" indent="0" fontAlgn="base">
              <a:spcBef>
                <a:spcPct val="0"/>
              </a:spcBef>
              <a:spcAft>
                <a:spcPct val="0"/>
              </a:spcAft>
              <a:buNone/>
              <a:defRPr/>
            </a:pPr>
            <a:endParaRPr lang="en-GB" dirty="0">
              <a:cs typeface="Calibri" panose="020F0502020204030204" pitchFamily="34" charset="0"/>
            </a:endParaRPr>
          </a:p>
          <a:p>
            <a:pPr marL="0" indent="0" fontAlgn="base">
              <a:spcBef>
                <a:spcPct val="0"/>
              </a:spcBef>
              <a:spcAft>
                <a:spcPct val="0"/>
              </a:spcAft>
              <a:buNone/>
              <a:defRPr/>
            </a:pPr>
            <a:endParaRPr lang="en-GB" dirty="0">
              <a:cs typeface="Calibri" panose="020F0502020204030204" pitchFamily="34" charset="0"/>
            </a:endParaRPr>
          </a:p>
          <a:p>
            <a:endParaRPr lang="en-GB" dirty="0"/>
          </a:p>
          <a:p>
            <a:pPr marL="0" indent="0">
              <a:buNone/>
            </a:pPr>
            <a:endParaRPr lang="en-GB" dirty="0">
              <a:cs typeface="Calibri" panose="020F0502020204030204" pitchFamily="34" charset="0"/>
            </a:endParaRPr>
          </a:p>
          <a:p>
            <a:pPr marL="0" indent="0">
              <a:buNone/>
            </a:pPr>
            <a:endParaRPr lang="en-GB" dirty="0"/>
          </a:p>
        </p:txBody>
      </p:sp>
      <p:sp>
        <p:nvSpPr>
          <p:cNvPr id="9" name="Content Placeholder 3">
            <a:extLst>
              <a:ext uri="{FF2B5EF4-FFF2-40B4-BE49-F238E27FC236}">
                <a16:creationId xmlns:a16="http://schemas.microsoft.com/office/drawing/2014/main" id="{8D69D0BA-309D-432D-8057-A46A0A37A2D8}"/>
              </a:ext>
            </a:extLst>
          </p:cNvPr>
          <p:cNvSpPr txBox="1">
            <a:spLocks/>
          </p:cNvSpPr>
          <p:nvPr/>
        </p:nvSpPr>
        <p:spPr>
          <a:xfrm>
            <a:off x="6075288" y="1940320"/>
            <a:ext cx="5402581" cy="2843317"/>
          </a:xfrm>
          <a:prstGeom prst="rect">
            <a:avLst/>
          </a:prstGeom>
          <a:ln>
            <a:no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fontAlgn="base">
              <a:spcBef>
                <a:spcPct val="0"/>
              </a:spcBef>
              <a:spcAft>
                <a:spcPct val="0"/>
              </a:spcAft>
              <a:defRPr/>
            </a:pPr>
            <a:endParaRPr lang="en-GB" sz="2400" dirty="0">
              <a:latin typeface="Calibri" panose="020F0502020204030204" pitchFamily="34" charset="0"/>
              <a:cs typeface="Calibri" panose="020F0502020204030204" pitchFamily="34" charset="0"/>
            </a:endParaRPr>
          </a:p>
          <a:p>
            <a:pPr marL="0" indent="0">
              <a:buFont typeface="Arial" panose="020B0604020202020204" pitchFamily="34" charset="0"/>
              <a:buNone/>
            </a:pPr>
            <a:endParaRPr lang="en-GB" sz="2400" dirty="0"/>
          </a:p>
        </p:txBody>
      </p:sp>
      <p:sp>
        <p:nvSpPr>
          <p:cNvPr id="13" name="Title 1">
            <a:extLst>
              <a:ext uri="{FF2B5EF4-FFF2-40B4-BE49-F238E27FC236}">
                <a16:creationId xmlns:a16="http://schemas.microsoft.com/office/drawing/2014/main" id="{3356C5BE-4321-4DE1-B1DF-38BA1DEB8EE5}"/>
              </a:ext>
            </a:extLst>
          </p:cNvPr>
          <p:cNvSpPr>
            <a:spLocks noGrp="1"/>
          </p:cNvSpPr>
          <p:nvPr>
            <p:ph type="title"/>
          </p:nvPr>
        </p:nvSpPr>
        <p:spPr>
          <a:xfrm>
            <a:off x="838200" y="365125"/>
            <a:ext cx="10515600" cy="1325563"/>
          </a:xfrm>
          <a:solidFill>
            <a:schemeClr val="accent1">
              <a:lumMod val="40000"/>
              <a:lumOff val="60000"/>
            </a:schemeClr>
          </a:solidFill>
        </p:spPr>
        <p:txBody>
          <a:bodyPr>
            <a:normAutofit/>
          </a:bodyPr>
          <a:lstStyle/>
          <a:p>
            <a:r>
              <a:rPr lang="en-GB" sz="4000" b="1" dirty="0">
                <a:latin typeface="Garamond" panose="02020404030301010803" pitchFamily="18" charset="0"/>
              </a:rPr>
              <a:t>Background</a:t>
            </a:r>
          </a:p>
        </p:txBody>
      </p:sp>
      <p:sp>
        <p:nvSpPr>
          <p:cNvPr id="14" name="Rectangle 8">
            <a:extLst>
              <a:ext uri="{FF2B5EF4-FFF2-40B4-BE49-F238E27FC236}">
                <a16:creationId xmlns:a16="http://schemas.microsoft.com/office/drawing/2014/main" id="{49F12EEE-D4FC-4232-9D46-453A481FD45F}"/>
              </a:ext>
            </a:extLst>
          </p:cNvPr>
          <p:cNvSpPr>
            <a:spLocks/>
          </p:cNvSpPr>
          <p:nvPr/>
        </p:nvSpPr>
        <p:spPr bwMode="auto">
          <a:xfrm>
            <a:off x="838200" y="1349298"/>
            <a:ext cx="10515600" cy="341390"/>
          </a:xfrm>
          <a:prstGeom prst="rect">
            <a:avLst/>
          </a:prstGeom>
          <a:solidFill>
            <a:srgbClr val="0070C0"/>
          </a:solidFill>
          <a:ln>
            <a:noFill/>
          </a:ln>
          <a:effectLst>
            <a:outerShdw blurRad="63500" dist="38100" dir="6343425" algn="ctr" rotWithShape="0">
              <a:schemeClr val="bg2">
                <a:alpha val="75000"/>
              </a:schemeClr>
            </a:outerShdw>
          </a:effectLst>
        </p:spPr>
        <p:txBody>
          <a:bodyPr lIns="0" tIns="0" rIns="0" bIns="0"/>
          <a:lstStyle/>
          <a:p>
            <a:pPr algn="just" eaLnBrk="0" fontAlgn="base" hangingPunct="0">
              <a:spcBef>
                <a:spcPct val="0"/>
              </a:spcBef>
              <a:spcAft>
                <a:spcPct val="0"/>
              </a:spcAft>
              <a:defRPr/>
            </a:pPr>
            <a:endParaRPr lang="en-GB" sz="2400" dirty="0">
              <a:solidFill>
                <a:srgbClr val="000000"/>
              </a:solidFill>
              <a:latin typeface="Arial" charset="0"/>
              <a:ea typeface="ヒラギノ角ゴ ProN W3"/>
              <a:sym typeface="Arial" charset="0"/>
            </a:endParaRPr>
          </a:p>
        </p:txBody>
      </p:sp>
      <p:pic>
        <p:nvPicPr>
          <p:cNvPr id="7" name="Picture 4" descr="Level of staff burnout 'real concern' for NHS trust leaders | Nursing Times">
            <a:extLst>
              <a:ext uri="{FF2B5EF4-FFF2-40B4-BE49-F238E27FC236}">
                <a16:creationId xmlns:a16="http://schemas.microsoft.com/office/drawing/2014/main" id="{72C1F341-0A66-4B38-A6BD-1CA40FF97F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5547" y="216956"/>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36AA4980-64CA-1A55-01FD-8BB5AFF66D7B}"/>
              </a:ext>
            </a:extLst>
          </p:cNvPr>
          <p:cNvSpPr>
            <a:spLocks/>
          </p:cNvSpPr>
          <p:nvPr/>
        </p:nvSpPr>
        <p:spPr bwMode="auto">
          <a:xfrm>
            <a:off x="880989" y="3414052"/>
            <a:ext cx="10596880" cy="892674"/>
          </a:xfrm>
          <a:prstGeom prst="rect">
            <a:avLst/>
          </a:prstGeom>
          <a:solidFill>
            <a:schemeClr val="accent2"/>
          </a:solidFill>
          <a:ln>
            <a:noFill/>
          </a:ln>
          <a:effectLst>
            <a:outerShdw blurRad="63500" dist="38100" dir="6343425" algn="ctr" rotWithShape="0">
              <a:schemeClr val="bg2">
                <a:alpha val="75000"/>
              </a:schemeClr>
            </a:outerShdw>
          </a:effectLst>
        </p:spPr>
        <p:txBody>
          <a:bodyPr lIns="0" tIns="0" rIns="0" bIns="0"/>
          <a:lstStyle/>
          <a:p>
            <a:pPr marL="0" indent="0" algn="ctr" fontAlgn="base">
              <a:spcBef>
                <a:spcPct val="0"/>
              </a:spcBef>
              <a:spcAft>
                <a:spcPct val="0"/>
              </a:spcAft>
              <a:buNone/>
              <a:defRPr/>
            </a:pPr>
            <a:r>
              <a:rPr lang="en-GB" sz="2800" dirty="0">
                <a:solidFill>
                  <a:schemeClr val="bg1"/>
                </a:solidFill>
                <a:latin typeface="Calibri" panose="020F0502020204030204" pitchFamily="34" charset="0"/>
                <a:cs typeface="Calibri" panose="020F0502020204030204" pitchFamily="34" charset="0"/>
              </a:rPr>
              <a:t>High levels of work stress  </a:t>
            </a:r>
            <a:r>
              <a:rPr lang="en-GB" sz="2800" dirty="0">
                <a:solidFill>
                  <a:schemeClr val="bg1"/>
                </a:solidFill>
                <a:latin typeface="Calibri" panose="020F0502020204030204" pitchFamily="34" charset="0"/>
                <a:cs typeface="Calibri" panose="020F0502020204030204" pitchFamily="34" charset="0"/>
                <a:sym typeface="Wingdings" panose="05000000000000000000" pitchFamily="2" charset="2"/>
              </a:rPr>
              <a:t></a:t>
            </a:r>
            <a:r>
              <a:rPr lang="en-GB" sz="2800" dirty="0">
                <a:solidFill>
                  <a:schemeClr val="bg1"/>
                </a:solidFill>
                <a:latin typeface="Calibri" panose="020F0502020204030204" pitchFamily="34" charset="0"/>
                <a:cs typeface="Calibri" panose="020F0502020204030204" pitchFamily="34" charset="0"/>
              </a:rPr>
              <a:t> low morale and attrition </a:t>
            </a:r>
            <a:r>
              <a:rPr lang="en-GB" sz="2800" dirty="0">
                <a:solidFill>
                  <a:schemeClr val="bg1"/>
                </a:solidFill>
                <a:latin typeface="Calibri" panose="020F0502020204030204" pitchFamily="34" charset="0"/>
                <a:cs typeface="Calibri" panose="020F0502020204030204" pitchFamily="34" charset="0"/>
                <a:sym typeface="Wingdings" panose="05000000000000000000" pitchFamily="2" charset="2"/>
              </a:rPr>
              <a:t> </a:t>
            </a:r>
            <a:r>
              <a:rPr lang="en-GB" sz="2800" dirty="0">
                <a:solidFill>
                  <a:schemeClr val="bg1"/>
                </a:solidFill>
                <a:latin typeface="Calibri" panose="020F0502020204030204" pitchFamily="34" charset="0"/>
                <a:cs typeface="Calibri" panose="020F0502020204030204" pitchFamily="34" charset="0"/>
              </a:rPr>
              <a:t>chronic shortage of midwives in England</a:t>
            </a:r>
          </a:p>
        </p:txBody>
      </p:sp>
      <p:sp>
        <p:nvSpPr>
          <p:cNvPr id="10" name="Content Placeholder 2">
            <a:extLst>
              <a:ext uri="{FF2B5EF4-FFF2-40B4-BE49-F238E27FC236}">
                <a16:creationId xmlns:a16="http://schemas.microsoft.com/office/drawing/2014/main" id="{09F12D85-BFCA-160E-C6C6-EE9AF08B0AF4}"/>
              </a:ext>
            </a:extLst>
          </p:cNvPr>
          <p:cNvSpPr txBox="1">
            <a:spLocks/>
          </p:cNvSpPr>
          <p:nvPr/>
        </p:nvSpPr>
        <p:spPr>
          <a:xfrm>
            <a:off x="817488" y="4606642"/>
            <a:ext cx="11067434" cy="4430609"/>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Research has begun to identify the stressors and proposed specific SMIs for midwives in distress (e.g., mindfulness; Pezaro et al., 2016). </a:t>
            </a:r>
          </a:p>
          <a:p>
            <a:r>
              <a:rPr lang="en-GB" dirty="0"/>
              <a:t>But, we need to better understand the entire stress process (i.e., most pertinent stressors, their impacts, stress appraisals and coping strategies)</a:t>
            </a:r>
            <a:endParaRPr lang="en-GB" dirty="0">
              <a:cs typeface="Calibri" panose="020F0502020204030204" pitchFamily="34" charset="0"/>
            </a:endParaRPr>
          </a:p>
          <a:p>
            <a:pPr marL="0" indent="0" fontAlgn="base">
              <a:spcBef>
                <a:spcPct val="0"/>
              </a:spcBef>
              <a:spcAft>
                <a:spcPct val="0"/>
              </a:spcAft>
              <a:buFont typeface="Arial" panose="020B0604020202020204" pitchFamily="34" charset="0"/>
              <a:buNone/>
              <a:defRPr/>
            </a:pPr>
            <a:endParaRPr lang="en-GB" dirty="0">
              <a:cs typeface="Calibri" panose="020F0502020204030204" pitchFamily="34" charset="0"/>
            </a:endParaRPr>
          </a:p>
          <a:p>
            <a:pPr marL="0" indent="0" fontAlgn="base">
              <a:spcBef>
                <a:spcPct val="0"/>
              </a:spcBef>
              <a:spcAft>
                <a:spcPct val="0"/>
              </a:spcAft>
              <a:buFont typeface="Arial" panose="020B0604020202020204" pitchFamily="34" charset="0"/>
              <a:buNone/>
              <a:defRPr/>
            </a:pPr>
            <a:endParaRPr lang="en-GB" dirty="0">
              <a:cs typeface="Calibri" panose="020F0502020204030204" pitchFamily="34" charset="0"/>
            </a:endParaRPr>
          </a:p>
          <a:p>
            <a:endParaRPr lang="en-GB" dirty="0"/>
          </a:p>
          <a:p>
            <a:pPr marL="0" indent="0">
              <a:buFont typeface="Arial" panose="020B0604020202020204" pitchFamily="34" charset="0"/>
              <a:buNone/>
            </a:pPr>
            <a:endParaRPr lang="en-GB" dirty="0">
              <a:cs typeface="Calibri" panose="020F0502020204030204" pitchFamily="34" charset="0"/>
            </a:endParaRP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4156250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P spid="2" grpId="0" animBg="1"/>
      <p:bldP spid="10"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8D5E1-7AC1-41F6-BED1-954178DC7C46}"/>
              </a:ext>
            </a:extLst>
          </p:cNvPr>
          <p:cNvSpPr>
            <a:spLocks noGrp="1"/>
          </p:cNvSpPr>
          <p:nvPr>
            <p:ph type="title"/>
          </p:nvPr>
        </p:nvSpPr>
        <p:spPr>
          <a:solidFill>
            <a:schemeClr val="accent1">
              <a:lumMod val="40000"/>
              <a:lumOff val="60000"/>
            </a:schemeClr>
          </a:solidFill>
        </p:spPr>
        <p:txBody>
          <a:bodyPr>
            <a:normAutofit/>
          </a:bodyPr>
          <a:lstStyle/>
          <a:p>
            <a:r>
              <a:rPr lang="en-GB" sz="4000" b="1" dirty="0">
                <a:latin typeface="Garamond" panose="02020404030301010803" pitchFamily="18" charset="0"/>
              </a:rPr>
              <a:t>Aims</a:t>
            </a:r>
          </a:p>
        </p:txBody>
      </p:sp>
      <p:sp>
        <p:nvSpPr>
          <p:cNvPr id="3" name="Content Placeholder 2">
            <a:extLst>
              <a:ext uri="{FF2B5EF4-FFF2-40B4-BE49-F238E27FC236}">
                <a16:creationId xmlns:a16="http://schemas.microsoft.com/office/drawing/2014/main" id="{E82158D2-B6EA-4B98-B62E-0E914BBF0B04}"/>
              </a:ext>
            </a:extLst>
          </p:cNvPr>
          <p:cNvSpPr>
            <a:spLocks noGrp="1"/>
          </p:cNvSpPr>
          <p:nvPr>
            <p:ph idx="1"/>
          </p:nvPr>
        </p:nvSpPr>
        <p:spPr>
          <a:xfrm>
            <a:off x="838200" y="1825625"/>
            <a:ext cx="10515600" cy="3816892"/>
          </a:xfrm>
        </p:spPr>
        <p:txBody>
          <a:bodyPr>
            <a:noAutofit/>
          </a:bodyPr>
          <a:lstStyle/>
          <a:p>
            <a:pPr marL="0" indent="0" fontAlgn="base">
              <a:spcBef>
                <a:spcPct val="0"/>
              </a:spcBef>
              <a:spcAft>
                <a:spcPct val="0"/>
              </a:spcAft>
              <a:buNone/>
              <a:defRPr/>
            </a:pPr>
            <a:r>
              <a:rPr lang="en-GB" sz="2600" dirty="0">
                <a:latin typeface="Calibri" panose="020F0502020204030204" pitchFamily="34" charset="0"/>
                <a:cs typeface="Calibri" panose="020F0502020204030204" pitchFamily="34" charset="0"/>
              </a:rPr>
              <a:t>AIM: To develop knowledge of the stress process encountered by midwives and the impact this has on their health, performance, and intention to leave</a:t>
            </a:r>
          </a:p>
          <a:p>
            <a:pPr marL="0" indent="0" fontAlgn="base">
              <a:spcBef>
                <a:spcPct val="0"/>
              </a:spcBef>
              <a:spcAft>
                <a:spcPct val="0"/>
              </a:spcAft>
              <a:buNone/>
              <a:defRPr/>
            </a:pPr>
            <a:endParaRPr lang="en-GB" sz="2600" dirty="0">
              <a:latin typeface="Calibri" panose="020F0502020204030204" pitchFamily="34" charset="0"/>
              <a:cs typeface="Calibri" panose="020F0502020204030204" pitchFamily="34" charset="0"/>
            </a:endParaRPr>
          </a:p>
          <a:p>
            <a:pPr marL="0" indent="0" fontAlgn="base">
              <a:spcBef>
                <a:spcPct val="0"/>
              </a:spcBef>
              <a:spcAft>
                <a:spcPct val="0"/>
              </a:spcAft>
              <a:buNone/>
              <a:defRPr/>
            </a:pPr>
            <a:endParaRPr lang="en-GB" sz="2600" dirty="0">
              <a:latin typeface="Calibri" panose="020F0502020204030204" pitchFamily="34" charset="0"/>
              <a:cs typeface="Calibri" panose="020F0502020204030204" pitchFamily="34" charset="0"/>
            </a:endParaRPr>
          </a:p>
          <a:p>
            <a:endParaRPr lang="en-GB" sz="2600" dirty="0"/>
          </a:p>
        </p:txBody>
      </p:sp>
      <p:sp>
        <p:nvSpPr>
          <p:cNvPr id="4" name="Rectangle 8">
            <a:extLst>
              <a:ext uri="{FF2B5EF4-FFF2-40B4-BE49-F238E27FC236}">
                <a16:creationId xmlns:a16="http://schemas.microsoft.com/office/drawing/2014/main" id="{DF4C18CC-80C9-479D-8890-1A1C956D54AA}"/>
              </a:ext>
            </a:extLst>
          </p:cNvPr>
          <p:cNvSpPr>
            <a:spLocks/>
          </p:cNvSpPr>
          <p:nvPr/>
        </p:nvSpPr>
        <p:spPr bwMode="auto">
          <a:xfrm>
            <a:off x="838200" y="1349298"/>
            <a:ext cx="10515600" cy="341390"/>
          </a:xfrm>
          <a:prstGeom prst="rect">
            <a:avLst/>
          </a:prstGeom>
          <a:solidFill>
            <a:srgbClr val="0070C0"/>
          </a:solidFill>
          <a:ln>
            <a:noFill/>
          </a:ln>
          <a:effectLst>
            <a:outerShdw blurRad="63500" dist="38100" dir="6343425" algn="ctr" rotWithShape="0">
              <a:schemeClr val="bg2">
                <a:alpha val="75000"/>
              </a:schemeClr>
            </a:outerShdw>
          </a:effectLst>
        </p:spPr>
        <p:txBody>
          <a:bodyPr lIns="0" tIns="0" rIns="0" bIns="0"/>
          <a:lstStyle/>
          <a:p>
            <a:pPr algn="just" eaLnBrk="0" fontAlgn="base" hangingPunct="0">
              <a:spcBef>
                <a:spcPct val="0"/>
              </a:spcBef>
              <a:spcAft>
                <a:spcPct val="0"/>
              </a:spcAft>
              <a:defRPr/>
            </a:pPr>
            <a:endParaRPr lang="en-GB" sz="2400" dirty="0">
              <a:solidFill>
                <a:srgbClr val="000000"/>
              </a:solidFill>
              <a:latin typeface="Arial" charset="0"/>
              <a:ea typeface="ヒラギノ角ゴ ProN W3"/>
              <a:sym typeface="Arial" charset="0"/>
            </a:endParaRPr>
          </a:p>
        </p:txBody>
      </p:sp>
      <p:graphicFrame>
        <p:nvGraphicFramePr>
          <p:cNvPr id="5" name="Diagram 4">
            <a:extLst>
              <a:ext uri="{FF2B5EF4-FFF2-40B4-BE49-F238E27FC236}">
                <a16:creationId xmlns:a16="http://schemas.microsoft.com/office/drawing/2014/main" id="{F3ABC1A2-CE09-3719-F470-8C2119D77E75}"/>
              </a:ext>
            </a:extLst>
          </p:cNvPr>
          <p:cNvGraphicFramePr/>
          <p:nvPr>
            <p:extLst>
              <p:ext uri="{D42A27DB-BD31-4B8C-83A1-F6EECF244321}">
                <p14:modId xmlns:p14="http://schemas.microsoft.com/office/powerpoint/2010/main" val="330682262"/>
              </p:ext>
            </p:extLst>
          </p:nvPr>
        </p:nvGraphicFramePr>
        <p:xfrm>
          <a:off x="1005840" y="2674861"/>
          <a:ext cx="6410960" cy="40355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CF191AE1-A225-1AA1-F723-9E0170408B45}"/>
              </a:ext>
            </a:extLst>
          </p:cNvPr>
          <p:cNvSpPr txBox="1"/>
          <p:nvPr/>
        </p:nvSpPr>
        <p:spPr>
          <a:xfrm>
            <a:off x="1860476" y="2941044"/>
            <a:ext cx="2719142" cy="615553"/>
          </a:xfrm>
          <a:prstGeom prst="rect">
            <a:avLst/>
          </a:prstGeom>
          <a:noFill/>
        </p:spPr>
        <p:txBody>
          <a:bodyPr wrap="none" rtlCol="0">
            <a:spAutoFit/>
          </a:bodyPr>
          <a:lstStyle/>
          <a:p>
            <a:r>
              <a:rPr lang="en-GB" sz="3400" b="1" dirty="0">
                <a:solidFill>
                  <a:schemeClr val="accent1"/>
                </a:solidFill>
              </a:rPr>
              <a:t>STRESS AUDIT</a:t>
            </a:r>
          </a:p>
        </p:txBody>
      </p:sp>
      <p:graphicFrame>
        <p:nvGraphicFramePr>
          <p:cNvPr id="7" name="Diagram 6">
            <a:extLst>
              <a:ext uri="{FF2B5EF4-FFF2-40B4-BE49-F238E27FC236}">
                <a16:creationId xmlns:a16="http://schemas.microsoft.com/office/drawing/2014/main" id="{B8314574-9FCB-532D-CA45-9CAD3A9101A8}"/>
              </a:ext>
            </a:extLst>
          </p:cNvPr>
          <p:cNvGraphicFramePr/>
          <p:nvPr>
            <p:extLst>
              <p:ext uri="{D42A27DB-BD31-4B8C-83A1-F6EECF244321}">
                <p14:modId xmlns:p14="http://schemas.microsoft.com/office/powerpoint/2010/main" val="2243438728"/>
              </p:ext>
            </p:extLst>
          </p:nvPr>
        </p:nvGraphicFramePr>
        <p:xfrm>
          <a:off x="8784350" y="3119119"/>
          <a:ext cx="2930473" cy="304969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Arrow: Right 7">
            <a:extLst>
              <a:ext uri="{FF2B5EF4-FFF2-40B4-BE49-F238E27FC236}">
                <a16:creationId xmlns:a16="http://schemas.microsoft.com/office/drawing/2014/main" id="{CC0BC22E-11A4-1B31-89C2-AEF059A05D3C}"/>
              </a:ext>
            </a:extLst>
          </p:cNvPr>
          <p:cNvSpPr/>
          <p:nvPr/>
        </p:nvSpPr>
        <p:spPr>
          <a:xfrm>
            <a:off x="7682491" y="445031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493BBD91-C7FD-484F-707A-7216BF626803}"/>
              </a:ext>
            </a:extLst>
          </p:cNvPr>
          <p:cNvSpPr txBox="1"/>
          <p:nvPr/>
        </p:nvSpPr>
        <p:spPr>
          <a:xfrm>
            <a:off x="928838" y="6168812"/>
            <a:ext cx="2119876" cy="369332"/>
          </a:xfrm>
          <a:prstGeom prst="rect">
            <a:avLst/>
          </a:prstGeom>
          <a:noFill/>
        </p:spPr>
        <p:txBody>
          <a:bodyPr wrap="none" rtlCol="0">
            <a:spAutoFit/>
          </a:bodyPr>
          <a:lstStyle/>
          <a:p>
            <a:r>
              <a:rPr lang="en-GB" dirty="0"/>
              <a:t>Neilsen et al. (2010)</a:t>
            </a:r>
          </a:p>
        </p:txBody>
      </p:sp>
    </p:spTree>
    <p:extLst>
      <p:ext uri="{BB962C8B-B14F-4D97-AF65-F5344CB8AC3E}">
        <p14:creationId xmlns:p14="http://schemas.microsoft.com/office/powerpoint/2010/main" val="2021426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Graphic spid="7" grpId="0">
        <p:bldAsOne/>
      </p:bldGraphic>
      <p:bldP spid="8"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8D5E1-7AC1-41F6-BED1-954178DC7C46}"/>
              </a:ext>
            </a:extLst>
          </p:cNvPr>
          <p:cNvSpPr>
            <a:spLocks noGrp="1"/>
          </p:cNvSpPr>
          <p:nvPr>
            <p:ph type="title"/>
          </p:nvPr>
        </p:nvSpPr>
        <p:spPr>
          <a:solidFill>
            <a:schemeClr val="accent1">
              <a:lumMod val="40000"/>
              <a:lumOff val="60000"/>
            </a:schemeClr>
          </a:solidFill>
        </p:spPr>
        <p:txBody>
          <a:bodyPr>
            <a:normAutofit/>
          </a:bodyPr>
          <a:lstStyle/>
          <a:p>
            <a:r>
              <a:rPr lang="en-GB" sz="4000" b="1" dirty="0">
                <a:latin typeface="Garamond" panose="02020404030301010803" pitchFamily="18" charset="0"/>
              </a:rPr>
              <a:t>Methods</a:t>
            </a:r>
          </a:p>
        </p:txBody>
      </p:sp>
      <p:graphicFrame>
        <p:nvGraphicFramePr>
          <p:cNvPr id="6" name="Content Placeholder 5">
            <a:extLst>
              <a:ext uri="{FF2B5EF4-FFF2-40B4-BE49-F238E27FC236}">
                <a16:creationId xmlns:a16="http://schemas.microsoft.com/office/drawing/2014/main" id="{FC28B424-7AFE-E0D6-2385-9681D960E683}"/>
              </a:ext>
            </a:extLst>
          </p:cNvPr>
          <p:cNvGraphicFramePr>
            <a:graphicFrameLocks noGrp="1"/>
          </p:cNvGraphicFramePr>
          <p:nvPr>
            <p:ph idx="1"/>
            <p:extLst>
              <p:ext uri="{D42A27DB-BD31-4B8C-83A1-F6EECF244321}">
                <p14:modId xmlns:p14="http://schemas.microsoft.com/office/powerpoint/2010/main" val="226893560"/>
              </p:ext>
            </p:extLst>
          </p:nvPr>
        </p:nvGraphicFramePr>
        <p:xfrm>
          <a:off x="838200" y="1796143"/>
          <a:ext cx="10515600" cy="46967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8">
            <a:extLst>
              <a:ext uri="{FF2B5EF4-FFF2-40B4-BE49-F238E27FC236}">
                <a16:creationId xmlns:a16="http://schemas.microsoft.com/office/drawing/2014/main" id="{ED49FE67-BBF7-E15C-55DA-46513D53110B}"/>
              </a:ext>
            </a:extLst>
          </p:cNvPr>
          <p:cNvSpPr>
            <a:spLocks/>
          </p:cNvSpPr>
          <p:nvPr/>
        </p:nvSpPr>
        <p:spPr bwMode="auto">
          <a:xfrm>
            <a:off x="838200" y="1349298"/>
            <a:ext cx="10515600" cy="341390"/>
          </a:xfrm>
          <a:prstGeom prst="rect">
            <a:avLst/>
          </a:prstGeom>
          <a:solidFill>
            <a:srgbClr val="0070C0"/>
          </a:solidFill>
          <a:ln>
            <a:noFill/>
          </a:ln>
          <a:effectLst>
            <a:outerShdw blurRad="63500" dist="38100" dir="6343425" algn="ctr" rotWithShape="0">
              <a:schemeClr val="bg2">
                <a:alpha val="75000"/>
              </a:schemeClr>
            </a:outerShdw>
          </a:effectLst>
        </p:spPr>
        <p:txBody>
          <a:bodyPr lIns="0" tIns="0" rIns="0" bIns="0"/>
          <a:lstStyle/>
          <a:p>
            <a:pPr algn="just" eaLnBrk="0" fontAlgn="base" hangingPunct="0">
              <a:spcBef>
                <a:spcPct val="0"/>
              </a:spcBef>
              <a:spcAft>
                <a:spcPct val="0"/>
              </a:spcAft>
              <a:defRPr/>
            </a:pPr>
            <a:endParaRPr lang="en-GB" sz="2400" dirty="0">
              <a:solidFill>
                <a:srgbClr val="000000"/>
              </a:solidFill>
              <a:latin typeface="Arial" charset="0"/>
              <a:ea typeface="ヒラギノ角ゴ ProN W3"/>
              <a:sym typeface="Arial" charset="0"/>
            </a:endParaRPr>
          </a:p>
        </p:txBody>
      </p:sp>
    </p:spTree>
    <p:extLst>
      <p:ext uri="{BB962C8B-B14F-4D97-AF65-F5344CB8AC3E}">
        <p14:creationId xmlns:p14="http://schemas.microsoft.com/office/powerpoint/2010/main" val="1524807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BC56E91E-4834-4198-86E3-BCEF82AE9BB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335F67B8-055E-4031-B429-4CD59ACFC4C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AE9600CC-1EFD-4354-AF43-1702A955F72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409C3A01-8EF4-4D65-AA6D-B85ED3E2BF0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8D5E1-7AC1-41F6-BED1-954178DC7C46}"/>
              </a:ext>
            </a:extLst>
          </p:cNvPr>
          <p:cNvSpPr>
            <a:spLocks noGrp="1"/>
          </p:cNvSpPr>
          <p:nvPr>
            <p:ph type="title"/>
          </p:nvPr>
        </p:nvSpPr>
        <p:spPr>
          <a:solidFill>
            <a:schemeClr val="accent1">
              <a:lumMod val="40000"/>
              <a:lumOff val="60000"/>
            </a:schemeClr>
          </a:solidFill>
        </p:spPr>
        <p:txBody>
          <a:bodyPr>
            <a:normAutofit fontScale="90000"/>
          </a:bodyPr>
          <a:lstStyle/>
          <a:p>
            <a:r>
              <a:rPr lang="en-GB" sz="4000" b="1" dirty="0">
                <a:effectLst/>
                <a:latin typeface="Garamond" panose="02020404030301010803" pitchFamily="18" charset="0"/>
                <a:ea typeface="MS Mincho" panose="02020609040205080304" pitchFamily="49" charset="-128"/>
              </a:rPr>
              <a:t>Which stressors are having most negative impact?</a:t>
            </a:r>
            <a:br>
              <a:rPr lang="en-GB" sz="4000" b="1" dirty="0">
                <a:latin typeface="Garamond" panose="02020404030301010803" pitchFamily="18" charset="0"/>
              </a:rPr>
            </a:br>
            <a:r>
              <a:rPr lang="en-GB" sz="4000" b="1" dirty="0">
                <a:latin typeface="Garamond" panose="02020404030301010803" pitchFamily="18" charset="0"/>
              </a:rPr>
              <a:t> </a:t>
            </a:r>
          </a:p>
        </p:txBody>
      </p:sp>
      <p:sp>
        <p:nvSpPr>
          <p:cNvPr id="4" name="Rectangle 8">
            <a:extLst>
              <a:ext uri="{FF2B5EF4-FFF2-40B4-BE49-F238E27FC236}">
                <a16:creationId xmlns:a16="http://schemas.microsoft.com/office/drawing/2014/main" id="{DF4C18CC-80C9-479D-8890-1A1C956D54AA}"/>
              </a:ext>
            </a:extLst>
          </p:cNvPr>
          <p:cNvSpPr>
            <a:spLocks/>
          </p:cNvSpPr>
          <p:nvPr/>
        </p:nvSpPr>
        <p:spPr bwMode="auto">
          <a:xfrm>
            <a:off x="838200" y="1329931"/>
            <a:ext cx="10515600" cy="341390"/>
          </a:xfrm>
          <a:prstGeom prst="rect">
            <a:avLst/>
          </a:prstGeom>
          <a:solidFill>
            <a:srgbClr val="0070C0"/>
          </a:solidFill>
          <a:ln>
            <a:noFill/>
          </a:ln>
          <a:effectLst>
            <a:outerShdw blurRad="63500" dist="38100" dir="6343425" algn="ctr" rotWithShape="0">
              <a:schemeClr val="bg2">
                <a:alpha val="75000"/>
              </a:schemeClr>
            </a:outerShdw>
          </a:effectLst>
        </p:spPr>
        <p:txBody>
          <a:bodyPr lIns="0" tIns="0" rIns="0" bIns="0"/>
          <a:lstStyle/>
          <a:p>
            <a:pPr algn="just" eaLnBrk="0" fontAlgn="base" hangingPunct="0">
              <a:spcBef>
                <a:spcPct val="0"/>
              </a:spcBef>
              <a:spcAft>
                <a:spcPct val="0"/>
              </a:spcAft>
              <a:defRPr/>
            </a:pPr>
            <a:endParaRPr lang="en-GB" sz="2400" dirty="0">
              <a:solidFill>
                <a:srgbClr val="000000"/>
              </a:solidFill>
              <a:latin typeface="Arial" charset="0"/>
              <a:ea typeface="ヒラギノ角ゴ ProN W3"/>
              <a:sym typeface="Arial" charset="0"/>
            </a:endParaRPr>
          </a:p>
        </p:txBody>
      </p:sp>
      <p:graphicFrame>
        <p:nvGraphicFramePr>
          <p:cNvPr id="3" name="Table 4">
            <a:extLst>
              <a:ext uri="{FF2B5EF4-FFF2-40B4-BE49-F238E27FC236}">
                <a16:creationId xmlns:a16="http://schemas.microsoft.com/office/drawing/2014/main" id="{26299802-4626-E4F9-93DB-C6FDEE54EABE}"/>
              </a:ext>
            </a:extLst>
          </p:cNvPr>
          <p:cNvGraphicFramePr>
            <a:graphicFrameLocks noGrp="1"/>
          </p:cNvGraphicFramePr>
          <p:nvPr>
            <p:extLst>
              <p:ext uri="{D42A27DB-BD31-4B8C-83A1-F6EECF244321}">
                <p14:modId xmlns:p14="http://schemas.microsoft.com/office/powerpoint/2010/main" val="2402669347"/>
              </p:ext>
            </p:extLst>
          </p:nvPr>
        </p:nvGraphicFramePr>
        <p:xfrm>
          <a:off x="1122587" y="2105208"/>
          <a:ext cx="9729110" cy="4267200"/>
        </p:xfrm>
        <a:graphic>
          <a:graphicData uri="http://schemas.openxmlformats.org/drawingml/2006/table">
            <a:tbl>
              <a:tblPr firstRow="1" bandRow="1">
                <a:tableStyleId>{5C22544A-7EE6-4342-B048-85BDC9FD1C3A}</a:tableStyleId>
              </a:tblPr>
              <a:tblGrid>
                <a:gridCol w="2583681">
                  <a:extLst>
                    <a:ext uri="{9D8B030D-6E8A-4147-A177-3AD203B41FA5}">
                      <a16:colId xmlns:a16="http://schemas.microsoft.com/office/drawing/2014/main" val="2091234910"/>
                    </a:ext>
                  </a:extLst>
                </a:gridCol>
                <a:gridCol w="1345064">
                  <a:extLst>
                    <a:ext uri="{9D8B030D-6E8A-4147-A177-3AD203B41FA5}">
                      <a16:colId xmlns:a16="http://schemas.microsoft.com/office/drawing/2014/main" val="199775484"/>
                    </a:ext>
                  </a:extLst>
                </a:gridCol>
                <a:gridCol w="1345064">
                  <a:extLst>
                    <a:ext uri="{9D8B030D-6E8A-4147-A177-3AD203B41FA5}">
                      <a16:colId xmlns:a16="http://schemas.microsoft.com/office/drawing/2014/main" val="3960745163"/>
                    </a:ext>
                  </a:extLst>
                </a:gridCol>
                <a:gridCol w="1570590">
                  <a:extLst>
                    <a:ext uri="{9D8B030D-6E8A-4147-A177-3AD203B41FA5}">
                      <a16:colId xmlns:a16="http://schemas.microsoft.com/office/drawing/2014/main" val="2601363219"/>
                    </a:ext>
                  </a:extLst>
                </a:gridCol>
                <a:gridCol w="1486979">
                  <a:extLst>
                    <a:ext uri="{9D8B030D-6E8A-4147-A177-3AD203B41FA5}">
                      <a16:colId xmlns:a16="http://schemas.microsoft.com/office/drawing/2014/main" val="3831460403"/>
                    </a:ext>
                  </a:extLst>
                </a:gridCol>
                <a:gridCol w="1397732">
                  <a:extLst>
                    <a:ext uri="{9D8B030D-6E8A-4147-A177-3AD203B41FA5}">
                      <a16:colId xmlns:a16="http://schemas.microsoft.com/office/drawing/2014/main" val="2457014691"/>
                    </a:ext>
                  </a:extLst>
                </a:gridCol>
              </a:tblGrid>
              <a:tr h="339392">
                <a:tc>
                  <a:txBody>
                    <a:bodyPr/>
                    <a:lstStyle/>
                    <a:p>
                      <a:endParaRPr lang="en-GB" sz="2200" dirty="0">
                        <a:latin typeface="+mn-lt"/>
                      </a:endParaRPr>
                    </a:p>
                  </a:txBody>
                  <a:tcPr/>
                </a:tc>
                <a:tc>
                  <a:txBody>
                    <a:bodyPr/>
                    <a:lstStyle/>
                    <a:p>
                      <a:pPr algn="ctr">
                        <a:lnSpc>
                          <a:spcPct val="115000"/>
                        </a:lnSpc>
                        <a:spcBef>
                          <a:spcPts val="500"/>
                        </a:spcBef>
                        <a:spcAft>
                          <a:spcPts val="1000"/>
                        </a:spcAft>
                      </a:pPr>
                      <a:r>
                        <a:rPr lang="en-GB" sz="2200" b="1" i="1" kern="1200" dirty="0">
                          <a:solidFill>
                            <a:schemeClr val="lt1"/>
                          </a:solidFill>
                          <a:effectLst/>
                          <a:latin typeface="+mn-lt"/>
                          <a:ea typeface="+mn-ea"/>
                          <a:cs typeface="+mn-cs"/>
                        </a:rPr>
                        <a:t>R</a:t>
                      </a:r>
                      <a:r>
                        <a:rPr lang="en-GB" sz="2200" b="1" i="1" kern="1200" baseline="30000" dirty="0">
                          <a:solidFill>
                            <a:schemeClr val="lt1"/>
                          </a:solidFill>
                          <a:effectLst/>
                          <a:latin typeface="+mn-lt"/>
                          <a:ea typeface="+mn-ea"/>
                          <a:cs typeface="+mn-cs"/>
                        </a:rPr>
                        <a:t>2</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i="1" dirty="0">
                          <a:effectLst/>
                          <a:latin typeface="+mn-lt"/>
                          <a:ea typeface="Calibri" panose="020F0502020204030204" pitchFamily="34" charset="0"/>
                          <a:cs typeface="Times New Roman" panose="02020603050405020304" pitchFamily="18" charset="0"/>
                        </a:rPr>
                        <a:t>B</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i="1" dirty="0">
                          <a:effectLst/>
                          <a:latin typeface="+mn-lt"/>
                          <a:ea typeface="Calibri" panose="020F0502020204030204" pitchFamily="34" charset="0"/>
                          <a:cs typeface="Times New Roman" panose="02020603050405020304" pitchFamily="18" charset="0"/>
                        </a:rPr>
                        <a:t>SE</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i="1" dirty="0">
                          <a:solidFill>
                            <a:schemeClr val="bg1"/>
                          </a:solidFill>
                          <a:effectLst/>
                          <a:latin typeface="+mn-lt"/>
                          <a:ea typeface="Calibri" panose="020F0502020204030204" pitchFamily="34" charset="0"/>
                          <a:cs typeface="Times New Roman" panose="02020603050405020304" pitchFamily="18" charset="0"/>
                        </a:rPr>
                        <a:t>β</a:t>
                      </a:r>
                      <a:r>
                        <a:rPr lang="en-GB" sz="2200" dirty="0">
                          <a:solidFill>
                            <a:schemeClr val="bg1"/>
                          </a:solidFill>
                          <a:effectLst/>
                          <a:latin typeface="+mn-lt"/>
                          <a:ea typeface="Calibri" panose="020F0502020204030204" pitchFamily="34" charset="0"/>
                          <a:cs typeface="Times New Roman" panose="02020603050405020304" pitchFamily="18" charset="0"/>
                        </a:rPr>
                        <a:t>   </a:t>
                      </a:r>
                      <a:endParaRPr lang="en-GB" sz="2200" dirty="0">
                        <a:solidFill>
                          <a:schemeClr val="bg1"/>
                        </a:solidFill>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i="1" dirty="0">
                          <a:effectLst/>
                          <a:latin typeface="+mn-lt"/>
                          <a:ea typeface="Calibri" panose="020F0502020204030204" pitchFamily="34" charset="0"/>
                          <a:cs typeface="Times New Roman" panose="02020603050405020304" pitchFamily="18" charset="0"/>
                        </a:rPr>
                        <a:t>t</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98570274"/>
                  </a:ext>
                </a:extLst>
              </a:tr>
              <a:tr h="370840">
                <a:tc>
                  <a:txBody>
                    <a:bodyPr/>
                    <a:lstStyle/>
                    <a:p>
                      <a:endParaRPr lang="en-GB" sz="2200" dirty="0">
                        <a:latin typeface="+mn-lt"/>
                      </a:endParaRPr>
                    </a:p>
                  </a:txBody>
                  <a:tcPr/>
                </a:tc>
                <a:tc gridSpan="5">
                  <a:txBody>
                    <a:bodyPr/>
                    <a:lstStyle/>
                    <a:p>
                      <a:pPr algn="ctr"/>
                      <a:r>
                        <a:rPr lang="en-GB" sz="2200" b="1" dirty="0">
                          <a:latin typeface="+mn-lt"/>
                        </a:rPr>
                        <a:t>Symptoms of Depression</a:t>
                      </a:r>
                    </a:p>
                  </a:txBody>
                  <a:tcPr/>
                </a:tc>
                <a:tc hMerge="1">
                  <a:txBody>
                    <a:bodyPr/>
                    <a:lstStyle/>
                    <a:p>
                      <a:pPr algn="ctr"/>
                      <a:r>
                        <a:rPr lang="en-GB" sz="2200" b="1" dirty="0">
                          <a:latin typeface="+mn-lt"/>
                        </a:rPr>
                        <a:t>Symptoms of Depression</a:t>
                      </a:r>
                    </a:p>
                  </a:txBody>
                  <a:tcPr/>
                </a:tc>
                <a:tc hMerge="1">
                  <a:txBody>
                    <a:bodyPr/>
                    <a:lstStyle/>
                    <a:p>
                      <a:endParaRPr lang="en-GB"/>
                    </a:p>
                  </a:txBody>
                  <a:tcPr/>
                </a:tc>
                <a:tc hMerge="1">
                  <a:txBody>
                    <a:bodyPr/>
                    <a:lstStyle/>
                    <a:p>
                      <a:endParaRPr lang="en-GB"/>
                    </a:p>
                  </a:txBody>
                  <a:tcPr/>
                </a:tc>
                <a:tc hMerge="1">
                  <a:txBody>
                    <a:bodyPr/>
                    <a:lstStyle/>
                    <a:p>
                      <a:pPr algn="ctr"/>
                      <a:endParaRPr lang="en-GB" sz="2400" dirty="0"/>
                    </a:p>
                  </a:txBody>
                  <a:tcPr/>
                </a:tc>
                <a:extLst>
                  <a:ext uri="{0D108BD9-81ED-4DB2-BD59-A6C34878D82A}">
                    <a16:rowId xmlns:a16="http://schemas.microsoft.com/office/drawing/2014/main" val="2771383403"/>
                  </a:ext>
                </a:extLst>
              </a:tr>
              <a:tr h="370840">
                <a:tc>
                  <a:txBody>
                    <a:bodyPr/>
                    <a:lstStyle/>
                    <a:p>
                      <a:r>
                        <a:rPr lang="en-GB" sz="2200" b="1" dirty="0">
                          <a:latin typeface="+mn-lt"/>
                        </a:rPr>
                        <a:t>Peer support</a:t>
                      </a:r>
                    </a:p>
                  </a:txBody>
                  <a:tcPr/>
                </a:tc>
                <a:tc>
                  <a:txBody>
                    <a:bodyPr/>
                    <a:lstStyle/>
                    <a:p>
                      <a:pPr algn="ctr">
                        <a:lnSpc>
                          <a:spcPct val="115000"/>
                        </a:lnSpc>
                        <a:spcBef>
                          <a:spcPts val="500"/>
                        </a:spcBef>
                        <a:spcAft>
                          <a:spcPts val="1000"/>
                        </a:spcAft>
                      </a:pPr>
                      <a:r>
                        <a:rPr lang="en-GB" sz="2200" dirty="0">
                          <a:effectLst/>
                          <a:latin typeface="+mn-lt"/>
                          <a:ea typeface="MS Mincho" panose="02020609040205080304" pitchFamily="49" charset="-128"/>
                          <a:cs typeface="Times New Roman" panose="02020603050405020304" pitchFamily="18" charset="0"/>
                        </a:rPr>
                        <a:t>0.18</a:t>
                      </a:r>
                    </a:p>
                  </a:txBody>
                  <a:tcPr marL="68580" marR="68580" marT="0" marB="0" anchor="ctr"/>
                </a:tc>
                <a:tc>
                  <a:txBody>
                    <a:bodyPr/>
                    <a:lstStyle/>
                    <a:p>
                      <a:pPr algn="ctr">
                        <a:lnSpc>
                          <a:spcPct val="115000"/>
                        </a:lnSpc>
                        <a:spcBef>
                          <a:spcPts val="500"/>
                        </a:spcBef>
                        <a:spcAft>
                          <a:spcPts val="1000"/>
                        </a:spcAft>
                      </a:pPr>
                      <a:r>
                        <a:rPr lang="en-GB" sz="2200" dirty="0">
                          <a:effectLst/>
                          <a:latin typeface="+mn-lt"/>
                          <a:ea typeface="Calibri" panose="020F0502020204030204" pitchFamily="34" charset="0"/>
                          <a:cs typeface="Times New Roman" panose="02020603050405020304" pitchFamily="18" charset="0"/>
                        </a:rPr>
                        <a:t>-6.30</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effectLst/>
                          <a:latin typeface="+mn-lt"/>
                          <a:ea typeface="Calibri" panose="020F0502020204030204" pitchFamily="34" charset="0"/>
                          <a:cs typeface="Times New Roman" panose="02020603050405020304" pitchFamily="18" charset="0"/>
                        </a:rPr>
                        <a:t>2.51</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effectLst/>
                          <a:latin typeface="+mn-lt"/>
                          <a:ea typeface="Calibri" panose="020F0502020204030204" pitchFamily="34" charset="0"/>
                          <a:cs typeface="Times New Roman" panose="02020603050405020304" pitchFamily="18" charset="0"/>
                        </a:rPr>
                        <a:t>   -0.33**</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effectLst/>
                          <a:latin typeface="+mn-lt"/>
                          <a:ea typeface="Calibri" panose="020F0502020204030204" pitchFamily="34" charset="0"/>
                          <a:cs typeface="Times New Roman" panose="02020603050405020304" pitchFamily="18" charset="0"/>
                        </a:rPr>
                        <a:t>-2.52</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9667933"/>
                  </a:ext>
                </a:extLst>
              </a:tr>
              <a:tr h="370840">
                <a:tc>
                  <a:txBody>
                    <a:bodyPr/>
                    <a:lstStyle/>
                    <a:p>
                      <a:r>
                        <a:rPr lang="en-GB" sz="2200" b="1" dirty="0">
                          <a:latin typeface="+mn-lt"/>
                        </a:rPr>
                        <a:t>Relationships</a:t>
                      </a:r>
                    </a:p>
                  </a:txBody>
                  <a:tcPr/>
                </a:tc>
                <a:tc>
                  <a:txBody>
                    <a:bodyPr/>
                    <a:lstStyle/>
                    <a:p>
                      <a:pPr algn="ctr">
                        <a:lnSpc>
                          <a:spcPct val="115000"/>
                        </a:lnSpc>
                        <a:spcBef>
                          <a:spcPts val="500"/>
                        </a:spcBef>
                        <a:spcAft>
                          <a:spcPts val="1000"/>
                        </a:spcAft>
                      </a:pPr>
                      <a:r>
                        <a:rPr lang="en-GB" sz="2200" dirty="0">
                          <a:effectLst/>
                          <a:latin typeface="+mn-lt"/>
                          <a:ea typeface="MS Mincho" panose="02020609040205080304" pitchFamily="49" charset="-128"/>
                          <a:cs typeface="Times New Roman" panose="02020603050405020304" pitchFamily="18" charset="0"/>
                        </a:rPr>
                        <a:t>0.25</a:t>
                      </a:r>
                    </a:p>
                  </a:txBody>
                  <a:tcPr marL="68580" marR="68580" marT="0" marB="0" anchor="ctr"/>
                </a:tc>
                <a:tc>
                  <a:txBody>
                    <a:bodyPr/>
                    <a:lstStyle/>
                    <a:p>
                      <a:pPr algn="ctr">
                        <a:lnSpc>
                          <a:spcPct val="115000"/>
                        </a:lnSpc>
                        <a:spcBef>
                          <a:spcPts val="500"/>
                        </a:spcBef>
                        <a:spcAft>
                          <a:spcPts val="1000"/>
                        </a:spcAft>
                      </a:pPr>
                      <a:r>
                        <a:rPr lang="en-GB" sz="2200" dirty="0">
                          <a:effectLst/>
                          <a:latin typeface="+mn-lt"/>
                          <a:ea typeface="Calibri" panose="020F0502020204030204" pitchFamily="34" charset="0"/>
                          <a:cs typeface="Times New Roman" panose="02020603050405020304" pitchFamily="18" charset="0"/>
                        </a:rPr>
                        <a:t>-6.68</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effectLst/>
                          <a:latin typeface="+mn-lt"/>
                          <a:ea typeface="Calibri" panose="020F0502020204030204" pitchFamily="34" charset="0"/>
                          <a:cs typeface="Times New Roman" panose="02020603050405020304" pitchFamily="18" charset="0"/>
                        </a:rPr>
                        <a:t>1.90</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effectLst/>
                          <a:latin typeface="+mn-lt"/>
                          <a:ea typeface="Calibri" panose="020F0502020204030204" pitchFamily="34" charset="0"/>
                          <a:cs typeface="Times New Roman" panose="02020603050405020304" pitchFamily="18" charset="0"/>
                        </a:rPr>
                        <a:t> -0.44*</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effectLst/>
                          <a:latin typeface="+mn-lt"/>
                          <a:ea typeface="Calibri" panose="020F0502020204030204" pitchFamily="34" charset="0"/>
                          <a:cs typeface="Times New Roman" panose="02020603050405020304" pitchFamily="18" charset="0"/>
                        </a:rPr>
                        <a:t>-3.52</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9770951"/>
                  </a:ext>
                </a:extLst>
              </a:tr>
              <a:tr h="370840">
                <a:tc>
                  <a:txBody>
                    <a:bodyPr/>
                    <a:lstStyle/>
                    <a:p>
                      <a:endParaRPr lang="en-GB" sz="2200" b="1" dirty="0">
                        <a:latin typeface="+mn-lt"/>
                      </a:endParaRPr>
                    </a:p>
                  </a:txBody>
                  <a:tcPr/>
                </a:tc>
                <a:tc gridSpan="5">
                  <a:txBody>
                    <a:bodyPr/>
                    <a:lstStyle/>
                    <a:p>
                      <a:pPr algn="ctr"/>
                      <a:r>
                        <a:rPr lang="en-GB" sz="2200" b="1" dirty="0">
                          <a:latin typeface="+mn-lt"/>
                        </a:rPr>
                        <a:t>Symptoms of Anxiety</a:t>
                      </a:r>
                    </a:p>
                  </a:txBody>
                  <a:tcPr/>
                </a:tc>
                <a:tc hMerge="1">
                  <a:txBody>
                    <a:bodyPr/>
                    <a:lstStyle/>
                    <a:p>
                      <a:pPr algn="ctr"/>
                      <a:r>
                        <a:rPr lang="en-GB" sz="2200" b="1" dirty="0">
                          <a:latin typeface="+mn-lt"/>
                        </a:rPr>
                        <a:t>Symptoms of Anxiety</a:t>
                      </a:r>
                    </a:p>
                  </a:txBody>
                  <a:tcPr/>
                </a:tc>
                <a:tc hMerge="1">
                  <a:txBody>
                    <a:bodyPr/>
                    <a:lstStyle/>
                    <a:p>
                      <a:endParaRPr lang="en-GB"/>
                    </a:p>
                  </a:txBody>
                  <a:tcPr/>
                </a:tc>
                <a:tc hMerge="1">
                  <a:txBody>
                    <a:bodyPr/>
                    <a:lstStyle/>
                    <a:p>
                      <a:endParaRPr lang="en-GB"/>
                    </a:p>
                  </a:txBody>
                  <a:tcPr/>
                </a:tc>
                <a:tc hMerge="1">
                  <a:txBody>
                    <a:bodyPr/>
                    <a:lstStyle/>
                    <a:p>
                      <a:pPr algn="ctr"/>
                      <a:endParaRPr lang="en-GB" sz="2400" dirty="0"/>
                    </a:p>
                  </a:txBody>
                  <a:tcPr/>
                </a:tc>
                <a:extLst>
                  <a:ext uri="{0D108BD9-81ED-4DB2-BD59-A6C34878D82A}">
                    <a16:rowId xmlns:a16="http://schemas.microsoft.com/office/drawing/2014/main" val="3432927967"/>
                  </a:ext>
                </a:extLst>
              </a:tr>
              <a:tr h="370840">
                <a:tc>
                  <a:txBody>
                    <a:bodyPr/>
                    <a:lstStyle/>
                    <a:p>
                      <a:r>
                        <a:rPr lang="en-GB" sz="2200" b="1" dirty="0">
                          <a:latin typeface="+mn-lt"/>
                        </a:rPr>
                        <a:t>Role</a:t>
                      </a:r>
                    </a:p>
                  </a:txBody>
                  <a:tcPr/>
                </a:tc>
                <a:tc>
                  <a:txBody>
                    <a:bodyPr/>
                    <a:lstStyle/>
                    <a:p>
                      <a:pPr algn="ctr">
                        <a:lnSpc>
                          <a:spcPct val="115000"/>
                        </a:lnSpc>
                        <a:spcBef>
                          <a:spcPts val="500"/>
                        </a:spcBef>
                        <a:spcAft>
                          <a:spcPts val="1000"/>
                        </a:spcAft>
                      </a:pPr>
                      <a:r>
                        <a:rPr lang="en-GB" sz="2200" dirty="0">
                          <a:effectLst/>
                          <a:latin typeface="+mn-lt"/>
                          <a:ea typeface="MS Mincho" panose="02020609040205080304" pitchFamily="49" charset="-128"/>
                          <a:cs typeface="Times New Roman" panose="02020603050405020304" pitchFamily="18" charset="0"/>
                        </a:rPr>
                        <a:t>0.29</a:t>
                      </a: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-6.08</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2.08</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 -0.35*</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-2.92</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9839859"/>
                  </a:ext>
                </a:extLst>
              </a:tr>
              <a:tr h="370840">
                <a:tc>
                  <a:txBody>
                    <a:bodyPr/>
                    <a:lstStyle/>
                    <a:p>
                      <a:r>
                        <a:rPr lang="en-GB" sz="2200" b="1" dirty="0">
                          <a:latin typeface="+mn-lt"/>
                        </a:rPr>
                        <a:t>Stress appraisal</a:t>
                      </a:r>
                    </a:p>
                  </a:txBody>
                  <a:tcPr/>
                </a:tc>
                <a:tc>
                  <a:txBody>
                    <a:bodyPr/>
                    <a:lstStyle/>
                    <a:p>
                      <a:pPr algn="ctr">
                        <a:lnSpc>
                          <a:spcPct val="115000"/>
                        </a:lnSpc>
                        <a:spcBef>
                          <a:spcPts val="500"/>
                        </a:spcBef>
                        <a:spcAft>
                          <a:spcPts val="1000"/>
                        </a:spcAft>
                      </a:pPr>
                      <a:r>
                        <a:rPr lang="en-GB" sz="2200" dirty="0">
                          <a:effectLst/>
                          <a:latin typeface="+mn-lt"/>
                          <a:ea typeface="MS Mincho" panose="02020609040205080304" pitchFamily="49" charset="-128"/>
                          <a:cs typeface="Times New Roman" panose="02020603050405020304" pitchFamily="18" charset="0"/>
                        </a:rPr>
                        <a:t>0.30</a:t>
                      </a: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-2.04</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0.65</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 -0.38*</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-3.15</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96913486"/>
                  </a:ext>
                </a:extLst>
              </a:tr>
              <a:tr h="370840">
                <a:tc>
                  <a:txBody>
                    <a:bodyPr/>
                    <a:lstStyle/>
                    <a:p>
                      <a:endParaRPr lang="en-GB" sz="2200" b="1" dirty="0">
                        <a:latin typeface="+mn-lt"/>
                      </a:endParaRPr>
                    </a:p>
                  </a:txBody>
                  <a:tcPr/>
                </a:tc>
                <a:tc gridSpan="5">
                  <a:txBody>
                    <a:bodyPr/>
                    <a:lstStyle/>
                    <a:p>
                      <a:pPr algn="ctr"/>
                      <a:r>
                        <a:rPr lang="en-GB" sz="2200" b="1" dirty="0">
                          <a:latin typeface="+mn-lt"/>
                        </a:rPr>
                        <a:t>Perceived Performance</a:t>
                      </a:r>
                    </a:p>
                  </a:txBody>
                  <a:tcPr/>
                </a:tc>
                <a:tc hMerge="1">
                  <a:txBody>
                    <a:bodyPr/>
                    <a:lstStyle/>
                    <a:p>
                      <a:pPr algn="ctr"/>
                      <a:r>
                        <a:rPr lang="en-GB" sz="2200" b="1" dirty="0">
                          <a:latin typeface="+mn-lt"/>
                        </a:rPr>
                        <a:t>Perceived Performance</a:t>
                      </a:r>
                    </a:p>
                  </a:txBody>
                  <a:tcPr/>
                </a:tc>
                <a:tc hMerge="1">
                  <a:txBody>
                    <a:bodyPr/>
                    <a:lstStyle/>
                    <a:p>
                      <a:endParaRPr lang="en-GB"/>
                    </a:p>
                  </a:txBody>
                  <a:tcPr/>
                </a:tc>
                <a:tc hMerge="1">
                  <a:txBody>
                    <a:bodyPr/>
                    <a:lstStyle/>
                    <a:p>
                      <a:endParaRPr lang="en-GB"/>
                    </a:p>
                  </a:txBody>
                  <a:tcPr/>
                </a:tc>
                <a:tc hMerge="1">
                  <a:txBody>
                    <a:bodyPr/>
                    <a:lstStyle/>
                    <a:p>
                      <a:pPr algn="ctr"/>
                      <a:endParaRPr lang="en-GB" sz="2400" dirty="0"/>
                    </a:p>
                  </a:txBody>
                  <a:tcPr/>
                </a:tc>
                <a:extLst>
                  <a:ext uri="{0D108BD9-81ED-4DB2-BD59-A6C34878D82A}">
                    <a16:rowId xmlns:a16="http://schemas.microsoft.com/office/drawing/2014/main" val="3876564072"/>
                  </a:ext>
                </a:extLst>
              </a:tr>
              <a:tr h="370840">
                <a:tc>
                  <a:txBody>
                    <a:bodyPr/>
                    <a:lstStyle/>
                    <a:p>
                      <a:r>
                        <a:rPr lang="en-GB" sz="2200" b="1" dirty="0">
                          <a:latin typeface="+mn-lt"/>
                        </a:rPr>
                        <a:t>Control</a:t>
                      </a:r>
                    </a:p>
                  </a:txBody>
                  <a:tcPr/>
                </a:tc>
                <a:tc>
                  <a:txBody>
                    <a:bodyPr/>
                    <a:lstStyle/>
                    <a:p>
                      <a:pPr algn="ctr">
                        <a:lnSpc>
                          <a:spcPct val="115000"/>
                        </a:lnSpc>
                        <a:spcBef>
                          <a:spcPts val="500"/>
                        </a:spcBef>
                        <a:spcAft>
                          <a:spcPts val="1000"/>
                        </a:spcAft>
                      </a:pPr>
                      <a:r>
                        <a:rPr lang="en-GB" sz="2200" dirty="0">
                          <a:effectLst/>
                          <a:latin typeface="+mn-lt"/>
                          <a:ea typeface="MS Mincho" panose="02020609040205080304" pitchFamily="49" charset="-128"/>
                          <a:cs typeface="Times New Roman" panose="02020603050405020304" pitchFamily="18" charset="0"/>
                        </a:rPr>
                        <a:t>0.19</a:t>
                      </a: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 0.55</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0.21</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  0.37*</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 2.66</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32090371"/>
                  </a:ext>
                </a:extLst>
              </a:tr>
              <a:tr h="370840">
                <a:tc>
                  <a:txBody>
                    <a:bodyPr/>
                    <a:lstStyle/>
                    <a:p>
                      <a:r>
                        <a:rPr lang="en-GB" sz="2200" b="1" dirty="0">
                          <a:latin typeface="+mn-lt"/>
                        </a:rPr>
                        <a:t>Role</a:t>
                      </a:r>
                    </a:p>
                  </a:txBody>
                  <a:tcPr/>
                </a:tc>
                <a:tc>
                  <a:txBody>
                    <a:bodyPr/>
                    <a:lstStyle/>
                    <a:p>
                      <a:pPr algn="ctr">
                        <a:lnSpc>
                          <a:spcPct val="115000"/>
                        </a:lnSpc>
                        <a:spcBef>
                          <a:spcPts val="500"/>
                        </a:spcBef>
                        <a:spcAft>
                          <a:spcPts val="1000"/>
                        </a:spcAft>
                      </a:pPr>
                      <a:r>
                        <a:rPr lang="en-GB" sz="2200" dirty="0">
                          <a:effectLst/>
                          <a:latin typeface="+mn-lt"/>
                          <a:ea typeface="MS Mincho" panose="02020609040205080304" pitchFamily="49" charset="-128"/>
                          <a:cs typeface="Times New Roman" panose="02020603050405020304" pitchFamily="18" charset="0"/>
                        </a:rPr>
                        <a:t>0.47</a:t>
                      </a: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 0.85</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0.30</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  0.35*</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200" dirty="0">
                          <a:solidFill>
                            <a:srgbClr val="000000"/>
                          </a:solidFill>
                          <a:effectLst/>
                          <a:latin typeface="+mn-lt"/>
                          <a:ea typeface="Calibri" panose="020F0502020204030204" pitchFamily="34" charset="0"/>
                          <a:cs typeface="Times New Roman" panose="02020603050405020304" pitchFamily="18" charset="0"/>
                        </a:rPr>
                        <a:t> 2.85</a:t>
                      </a:r>
                      <a:endParaRPr lang="en-GB" sz="2200" dirty="0">
                        <a:effectLst/>
                        <a:latin typeface="+mn-lt"/>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44764713"/>
                  </a:ext>
                </a:extLst>
              </a:tr>
            </a:tbl>
          </a:graphicData>
        </a:graphic>
      </p:graphicFrame>
      <p:sp>
        <p:nvSpPr>
          <p:cNvPr id="6" name="TextBox 5">
            <a:extLst>
              <a:ext uri="{FF2B5EF4-FFF2-40B4-BE49-F238E27FC236}">
                <a16:creationId xmlns:a16="http://schemas.microsoft.com/office/drawing/2014/main" id="{75EB3E92-FAA4-CFFB-7DD3-EF5F4701CA3E}"/>
              </a:ext>
            </a:extLst>
          </p:cNvPr>
          <p:cNvSpPr txBox="1"/>
          <p:nvPr/>
        </p:nvSpPr>
        <p:spPr>
          <a:xfrm>
            <a:off x="3612698" y="1592874"/>
            <a:ext cx="7456715" cy="523220"/>
          </a:xfrm>
          <a:prstGeom prst="rect">
            <a:avLst/>
          </a:prstGeom>
          <a:noFill/>
        </p:spPr>
        <p:txBody>
          <a:bodyPr wrap="square" rtlCol="0">
            <a:spAutoFit/>
          </a:bodyPr>
          <a:lstStyle/>
          <a:p>
            <a:r>
              <a:rPr lang="en-GB" sz="2800" b="1" dirty="0"/>
              <a:t>Multiple Linear regression analysis</a:t>
            </a:r>
          </a:p>
        </p:txBody>
      </p:sp>
      <p:sp>
        <p:nvSpPr>
          <p:cNvPr id="7" name="TextBox 6">
            <a:extLst>
              <a:ext uri="{FF2B5EF4-FFF2-40B4-BE49-F238E27FC236}">
                <a16:creationId xmlns:a16="http://schemas.microsoft.com/office/drawing/2014/main" id="{B0DFCBFE-B2FD-F217-08D6-EA9B63E5D509}"/>
              </a:ext>
            </a:extLst>
          </p:cNvPr>
          <p:cNvSpPr txBox="1"/>
          <p:nvPr/>
        </p:nvSpPr>
        <p:spPr>
          <a:xfrm>
            <a:off x="9840685" y="6426833"/>
            <a:ext cx="2090057" cy="369332"/>
          </a:xfrm>
          <a:prstGeom prst="rect">
            <a:avLst/>
          </a:prstGeom>
          <a:noFill/>
        </p:spPr>
        <p:txBody>
          <a:bodyPr wrap="square">
            <a:spAutoFit/>
          </a:bodyPr>
          <a:lstStyle/>
          <a:p>
            <a:r>
              <a:rPr lang="en-GB" sz="1800" dirty="0">
                <a:effectLst/>
                <a:latin typeface="Times New Roman" panose="02020603050405020304" pitchFamily="18" charset="0"/>
                <a:ea typeface="MS Mincho" panose="02020609040205080304" pitchFamily="49" charset="-128"/>
              </a:rPr>
              <a:t>* </a:t>
            </a:r>
            <a:r>
              <a:rPr lang="en-GB" sz="1800" i="1" dirty="0">
                <a:effectLst/>
                <a:latin typeface="Times New Roman" panose="02020603050405020304" pitchFamily="18" charset="0"/>
                <a:ea typeface="MS Mincho" panose="02020609040205080304" pitchFamily="49" charset="-128"/>
              </a:rPr>
              <a:t>p</a:t>
            </a:r>
            <a:r>
              <a:rPr lang="en-GB" sz="1800" dirty="0">
                <a:effectLst/>
                <a:latin typeface="Times New Roman" panose="02020603050405020304" pitchFamily="18" charset="0"/>
                <a:ea typeface="MS Mincho" panose="02020609040205080304" pitchFamily="49" charset="-128"/>
              </a:rPr>
              <a:t> &lt; .05, ** </a:t>
            </a:r>
            <a:r>
              <a:rPr lang="en-GB" sz="1800" i="1" dirty="0">
                <a:effectLst/>
                <a:latin typeface="Times New Roman" panose="02020603050405020304" pitchFamily="18" charset="0"/>
                <a:ea typeface="MS Mincho" panose="02020609040205080304" pitchFamily="49" charset="-128"/>
              </a:rPr>
              <a:t>p</a:t>
            </a:r>
            <a:r>
              <a:rPr lang="en-GB" sz="1800" dirty="0">
                <a:effectLst/>
                <a:latin typeface="Times New Roman" panose="02020603050405020304" pitchFamily="18" charset="0"/>
                <a:ea typeface="MS Mincho" panose="02020609040205080304" pitchFamily="49" charset="-128"/>
              </a:rPr>
              <a:t> &lt; .01</a:t>
            </a:r>
            <a:endParaRPr lang="en-GB" dirty="0"/>
          </a:p>
        </p:txBody>
      </p:sp>
    </p:spTree>
    <p:extLst>
      <p:ext uri="{BB962C8B-B14F-4D97-AF65-F5344CB8AC3E}">
        <p14:creationId xmlns:p14="http://schemas.microsoft.com/office/powerpoint/2010/main" val="3783657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8D5E1-7AC1-41F6-BED1-954178DC7C46}"/>
              </a:ext>
            </a:extLst>
          </p:cNvPr>
          <p:cNvSpPr>
            <a:spLocks noGrp="1"/>
          </p:cNvSpPr>
          <p:nvPr>
            <p:ph type="title"/>
          </p:nvPr>
        </p:nvSpPr>
        <p:spPr>
          <a:solidFill>
            <a:schemeClr val="accent1">
              <a:lumMod val="40000"/>
              <a:lumOff val="60000"/>
            </a:schemeClr>
          </a:solidFill>
        </p:spPr>
        <p:txBody>
          <a:bodyPr>
            <a:normAutofit fontScale="90000"/>
          </a:bodyPr>
          <a:lstStyle/>
          <a:p>
            <a:r>
              <a:rPr lang="en-GB" sz="4000" b="1" dirty="0">
                <a:effectLst/>
                <a:latin typeface="Garamond" panose="02020404030301010803" pitchFamily="18" charset="0"/>
                <a:ea typeface="MS Mincho" panose="02020609040205080304" pitchFamily="49" charset="-128"/>
              </a:rPr>
              <a:t>Which stressors are having most negative impact?</a:t>
            </a:r>
            <a:br>
              <a:rPr lang="en-GB" sz="4000" b="1" dirty="0">
                <a:latin typeface="Garamond" panose="02020404030301010803" pitchFamily="18" charset="0"/>
              </a:rPr>
            </a:br>
            <a:r>
              <a:rPr lang="en-GB" sz="4000" b="1" dirty="0">
                <a:latin typeface="Garamond" panose="02020404030301010803" pitchFamily="18" charset="0"/>
              </a:rPr>
              <a:t> </a:t>
            </a:r>
          </a:p>
        </p:txBody>
      </p:sp>
      <p:sp>
        <p:nvSpPr>
          <p:cNvPr id="4" name="Rectangle 8">
            <a:extLst>
              <a:ext uri="{FF2B5EF4-FFF2-40B4-BE49-F238E27FC236}">
                <a16:creationId xmlns:a16="http://schemas.microsoft.com/office/drawing/2014/main" id="{DF4C18CC-80C9-479D-8890-1A1C956D54AA}"/>
              </a:ext>
            </a:extLst>
          </p:cNvPr>
          <p:cNvSpPr>
            <a:spLocks/>
          </p:cNvSpPr>
          <p:nvPr/>
        </p:nvSpPr>
        <p:spPr bwMode="auto">
          <a:xfrm>
            <a:off x="838200" y="1329931"/>
            <a:ext cx="10515600" cy="341390"/>
          </a:xfrm>
          <a:prstGeom prst="rect">
            <a:avLst/>
          </a:prstGeom>
          <a:solidFill>
            <a:srgbClr val="0070C0"/>
          </a:solidFill>
          <a:ln>
            <a:noFill/>
          </a:ln>
          <a:effectLst>
            <a:outerShdw blurRad="63500" dist="38100" dir="6343425" algn="ctr" rotWithShape="0">
              <a:schemeClr val="bg2">
                <a:alpha val="75000"/>
              </a:schemeClr>
            </a:outerShdw>
          </a:effectLst>
        </p:spPr>
        <p:txBody>
          <a:bodyPr lIns="0" tIns="0" rIns="0" bIns="0"/>
          <a:lstStyle/>
          <a:p>
            <a:pPr algn="just" eaLnBrk="0" fontAlgn="base" hangingPunct="0">
              <a:spcBef>
                <a:spcPct val="0"/>
              </a:spcBef>
              <a:spcAft>
                <a:spcPct val="0"/>
              </a:spcAft>
              <a:defRPr/>
            </a:pPr>
            <a:endParaRPr lang="en-GB" sz="2400" dirty="0">
              <a:solidFill>
                <a:srgbClr val="000000"/>
              </a:solidFill>
              <a:latin typeface="Arial" charset="0"/>
              <a:ea typeface="ヒラギノ角ゴ ProN W3"/>
              <a:sym typeface="Arial" charset="0"/>
            </a:endParaRPr>
          </a:p>
        </p:txBody>
      </p:sp>
      <p:graphicFrame>
        <p:nvGraphicFramePr>
          <p:cNvPr id="3" name="Table 4">
            <a:extLst>
              <a:ext uri="{FF2B5EF4-FFF2-40B4-BE49-F238E27FC236}">
                <a16:creationId xmlns:a16="http://schemas.microsoft.com/office/drawing/2014/main" id="{26299802-4626-E4F9-93DB-C6FDEE54EABE}"/>
              </a:ext>
            </a:extLst>
          </p:cNvPr>
          <p:cNvGraphicFramePr>
            <a:graphicFrameLocks noGrp="1"/>
          </p:cNvGraphicFramePr>
          <p:nvPr>
            <p:extLst>
              <p:ext uri="{D42A27DB-BD31-4B8C-83A1-F6EECF244321}">
                <p14:modId xmlns:p14="http://schemas.microsoft.com/office/powerpoint/2010/main" val="3280168367"/>
              </p:ext>
            </p:extLst>
          </p:nvPr>
        </p:nvGraphicFramePr>
        <p:xfrm>
          <a:off x="1102177" y="2465160"/>
          <a:ext cx="9729110" cy="3566160"/>
        </p:xfrm>
        <a:graphic>
          <a:graphicData uri="http://schemas.openxmlformats.org/drawingml/2006/table">
            <a:tbl>
              <a:tblPr firstRow="1" bandRow="1">
                <a:tableStyleId>{5C22544A-7EE6-4342-B048-85BDC9FD1C3A}</a:tableStyleId>
              </a:tblPr>
              <a:tblGrid>
                <a:gridCol w="2583681">
                  <a:extLst>
                    <a:ext uri="{9D8B030D-6E8A-4147-A177-3AD203B41FA5}">
                      <a16:colId xmlns:a16="http://schemas.microsoft.com/office/drawing/2014/main" val="2091234910"/>
                    </a:ext>
                  </a:extLst>
                </a:gridCol>
                <a:gridCol w="1345064">
                  <a:extLst>
                    <a:ext uri="{9D8B030D-6E8A-4147-A177-3AD203B41FA5}">
                      <a16:colId xmlns:a16="http://schemas.microsoft.com/office/drawing/2014/main" val="3605506120"/>
                    </a:ext>
                  </a:extLst>
                </a:gridCol>
                <a:gridCol w="1345064">
                  <a:extLst>
                    <a:ext uri="{9D8B030D-6E8A-4147-A177-3AD203B41FA5}">
                      <a16:colId xmlns:a16="http://schemas.microsoft.com/office/drawing/2014/main" val="3960745163"/>
                    </a:ext>
                  </a:extLst>
                </a:gridCol>
                <a:gridCol w="1570590">
                  <a:extLst>
                    <a:ext uri="{9D8B030D-6E8A-4147-A177-3AD203B41FA5}">
                      <a16:colId xmlns:a16="http://schemas.microsoft.com/office/drawing/2014/main" val="2601363219"/>
                    </a:ext>
                  </a:extLst>
                </a:gridCol>
                <a:gridCol w="1486979">
                  <a:extLst>
                    <a:ext uri="{9D8B030D-6E8A-4147-A177-3AD203B41FA5}">
                      <a16:colId xmlns:a16="http://schemas.microsoft.com/office/drawing/2014/main" val="3831460403"/>
                    </a:ext>
                  </a:extLst>
                </a:gridCol>
                <a:gridCol w="1397732">
                  <a:extLst>
                    <a:ext uri="{9D8B030D-6E8A-4147-A177-3AD203B41FA5}">
                      <a16:colId xmlns:a16="http://schemas.microsoft.com/office/drawing/2014/main" val="2457014691"/>
                    </a:ext>
                  </a:extLst>
                </a:gridCol>
              </a:tblGrid>
              <a:tr h="339392">
                <a:tc>
                  <a:txBody>
                    <a:bodyPr/>
                    <a:lstStyle/>
                    <a:p>
                      <a:endParaRPr lang="en-GB" sz="2400" dirty="0">
                        <a:latin typeface="+mn-lt"/>
                      </a:endParaRPr>
                    </a:p>
                  </a:txBody>
                  <a:tcPr/>
                </a:tc>
                <a:tc>
                  <a:txBody>
                    <a:bodyPr/>
                    <a:lstStyle/>
                    <a:p>
                      <a:pPr marL="0" marR="0" lvl="0" indent="0" algn="ctr" defTabSz="914400" rtl="0" eaLnBrk="1" fontAlgn="auto" latinLnBrk="0" hangingPunct="1">
                        <a:lnSpc>
                          <a:spcPct val="115000"/>
                        </a:lnSpc>
                        <a:spcBef>
                          <a:spcPts val="500"/>
                        </a:spcBef>
                        <a:spcAft>
                          <a:spcPts val="1000"/>
                        </a:spcAft>
                        <a:buClrTx/>
                        <a:buSzTx/>
                        <a:buFontTx/>
                        <a:buNone/>
                        <a:tabLst/>
                        <a:defRPr/>
                      </a:pPr>
                      <a:r>
                        <a:rPr lang="en-GB" sz="2400" b="1" i="1" kern="1200" dirty="0">
                          <a:solidFill>
                            <a:schemeClr val="lt1"/>
                          </a:solidFill>
                          <a:effectLst/>
                          <a:latin typeface="+mn-lt"/>
                          <a:ea typeface="+mn-ea"/>
                          <a:cs typeface="+mn-cs"/>
                        </a:rPr>
                        <a:t>R</a:t>
                      </a:r>
                      <a:r>
                        <a:rPr lang="en-GB" sz="2400" b="1" i="1" kern="1200" baseline="30000" dirty="0">
                          <a:solidFill>
                            <a:schemeClr val="lt1"/>
                          </a:solidFill>
                          <a:effectLst/>
                          <a:latin typeface="+mn-lt"/>
                          <a:ea typeface="+mn-ea"/>
                          <a:cs typeface="+mn-cs"/>
                        </a:rPr>
                        <a:t>2</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i="1" dirty="0">
                          <a:effectLst/>
                          <a:latin typeface="+mn-lt"/>
                          <a:ea typeface="Calibri" panose="020F0502020204030204" pitchFamily="34" charset="0"/>
                          <a:cs typeface="Times New Roman" panose="02020603050405020304" pitchFamily="18" charset="0"/>
                        </a:rPr>
                        <a:t>B</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i="1" dirty="0">
                          <a:effectLst/>
                          <a:latin typeface="+mn-lt"/>
                          <a:ea typeface="Calibri" panose="020F0502020204030204" pitchFamily="34" charset="0"/>
                          <a:cs typeface="Times New Roman" panose="02020603050405020304" pitchFamily="18" charset="0"/>
                        </a:rPr>
                        <a:t>SE</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i="1" dirty="0">
                          <a:solidFill>
                            <a:schemeClr val="bg1"/>
                          </a:solidFill>
                          <a:effectLst/>
                          <a:latin typeface="+mn-lt"/>
                          <a:ea typeface="Calibri" panose="020F0502020204030204" pitchFamily="34" charset="0"/>
                          <a:cs typeface="Times New Roman" panose="02020603050405020304" pitchFamily="18" charset="0"/>
                        </a:rPr>
                        <a:t>β</a:t>
                      </a:r>
                      <a:r>
                        <a:rPr lang="en-GB" sz="2400" dirty="0">
                          <a:solidFill>
                            <a:schemeClr val="bg1"/>
                          </a:solidFill>
                          <a:effectLst/>
                          <a:latin typeface="+mn-lt"/>
                          <a:ea typeface="Calibri" panose="020F0502020204030204" pitchFamily="34" charset="0"/>
                          <a:cs typeface="Times New Roman" panose="02020603050405020304" pitchFamily="18" charset="0"/>
                        </a:rPr>
                        <a:t>  </a:t>
                      </a:r>
                      <a:r>
                        <a:rPr lang="en-GB" sz="2400" dirty="0">
                          <a:effectLst/>
                          <a:latin typeface="+mn-lt"/>
                          <a:ea typeface="Calibri" panose="020F0502020204030204" pitchFamily="34" charset="0"/>
                          <a:cs typeface="Times New Roman" panose="02020603050405020304" pitchFamily="18" charset="0"/>
                        </a:rPr>
                        <a:t> </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i="1" dirty="0">
                          <a:effectLst/>
                          <a:latin typeface="+mn-lt"/>
                          <a:ea typeface="Calibri" panose="020F0502020204030204" pitchFamily="34" charset="0"/>
                          <a:cs typeface="Times New Roman" panose="02020603050405020304" pitchFamily="18" charset="0"/>
                        </a:rPr>
                        <a:t>t</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98570274"/>
                  </a:ext>
                </a:extLst>
              </a:tr>
              <a:tr h="370840">
                <a:tc>
                  <a:txBody>
                    <a:bodyPr/>
                    <a:lstStyle/>
                    <a:p>
                      <a:endParaRPr lang="en-GB" sz="2400" dirty="0">
                        <a:latin typeface="+mn-lt"/>
                      </a:endParaRPr>
                    </a:p>
                  </a:txBody>
                  <a:tcPr/>
                </a:tc>
                <a:tc>
                  <a:txBody>
                    <a:bodyPr/>
                    <a:lstStyle/>
                    <a:p>
                      <a:pPr algn="ctr"/>
                      <a:endParaRPr lang="en-GB" sz="2400" b="1" dirty="0">
                        <a:latin typeface="+mn-lt"/>
                      </a:endParaRPr>
                    </a:p>
                  </a:txBody>
                  <a:tcPr/>
                </a:tc>
                <a:tc gridSpan="4">
                  <a:txBody>
                    <a:bodyPr/>
                    <a:lstStyle/>
                    <a:p>
                      <a:pPr algn="ctr"/>
                      <a:r>
                        <a:rPr lang="en-GB" sz="2400" b="1" dirty="0">
                          <a:latin typeface="+mn-lt"/>
                        </a:rPr>
                        <a:t>Intention to Leave</a:t>
                      </a:r>
                    </a:p>
                  </a:txBody>
                  <a:tcPr/>
                </a:tc>
                <a:tc hMerge="1">
                  <a:txBody>
                    <a:bodyPr/>
                    <a:lstStyle/>
                    <a:p>
                      <a:endParaRPr lang="en-GB"/>
                    </a:p>
                  </a:txBody>
                  <a:tcPr/>
                </a:tc>
                <a:tc hMerge="1">
                  <a:txBody>
                    <a:bodyPr/>
                    <a:lstStyle/>
                    <a:p>
                      <a:endParaRPr lang="en-GB"/>
                    </a:p>
                  </a:txBody>
                  <a:tcPr/>
                </a:tc>
                <a:tc hMerge="1">
                  <a:txBody>
                    <a:bodyPr/>
                    <a:lstStyle/>
                    <a:p>
                      <a:pPr algn="ctr"/>
                      <a:endParaRPr lang="en-GB" sz="2400" dirty="0"/>
                    </a:p>
                  </a:txBody>
                  <a:tcPr/>
                </a:tc>
                <a:extLst>
                  <a:ext uri="{0D108BD9-81ED-4DB2-BD59-A6C34878D82A}">
                    <a16:rowId xmlns:a16="http://schemas.microsoft.com/office/drawing/2014/main" val="2771383403"/>
                  </a:ext>
                </a:extLst>
              </a:tr>
              <a:tr h="370840">
                <a:tc>
                  <a:txBody>
                    <a:bodyPr/>
                    <a:lstStyle/>
                    <a:p>
                      <a:r>
                        <a:rPr lang="en-GB" sz="2400" b="1" dirty="0">
                          <a:latin typeface="+mn-lt"/>
                        </a:rPr>
                        <a:t>Work demands</a:t>
                      </a:r>
                    </a:p>
                  </a:txBody>
                  <a:tcPr/>
                </a:tc>
                <a:tc>
                  <a:txBody>
                    <a:bodyPr/>
                    <a:lstStyle/>
                    <a:p>
                      <a:pPr algn="ctr">
                        <a:lnSpc>
                          <a:spcPct val="115000"/>
                        </a:lnSpc>
                        <a:spcBef>
                          <a:spcPts val="500"/>
                        </a:spcBef>
                        <a:spcAft>
                          <a:spcPts val="1000"/>
                        </a:spcAft>
                      </a:pPr>
                      <a:r>
                        <a:rPr lang="en-GB" sz="2400" dirty="0">
                          <a:effectLst/>
                          <a:latin typeface="+mn-lt"/>
                          <a:ea typeface="MS Mincho" panose="02020609040205080304" pitchFamily="49" charset="-128"/>
                          <a:cs typeface="Times New Roman" panose="02020603050405020304" pitchFamily="18" charset="0"/>
                        </a:rPr>
                        <a:t>0.22</a:t>
                      </a: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-0.53</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0.25</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 -0.26*</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-2.13</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9667933"/>
                  </a:ext>
                </a:extLst>
              </a:tr>
              <a:tr h="370840">
                <a:tc>
                  <a:txBody>
                    <a:bodyPr/>
                    <a:lstStyle/>
                    <a:p>
                      <a:r>
                        <a:rPr lang="en-GB" sz="2400" b="1" dirty="0">
                          <a:latin typeface="+mn-lt"/>
                        </a:rPr>
                        <a:t>Control</a:t>
                      </a:r>
                    </a:p>
                  </a:txBody>
                  <a:tcPr/>
                </a:tc>
                <a:tc>
                  <a:txBody>
                    <a:bodyPr/>
                    <a:lstStyle/>
                    <a:p>
                      <a:pPr algn="ctr">
                        <a:lnSpc>
                          <a:spcPct val="115000"/>
                        </a:lnSpc>
                        <a:spcBef>
                          <a:spcPts val="500"/>
                        </a:spcBef>
                        <a:spcAft>
                          <a:spcPts val="1000"/>
                        </a:spcAft>
                      </a:pPr>
                      <a:r>
                        <a:rPr lang="en-GB" sz="2400" dirty="0">
                          <a:effectLst/>
                          <a:latin typeface="+mn-lt"/>
                          <a:ea typeface="MS Mincho" panose="02020609040205080304" pitchFamily="49" charset="-128"/>
                          <a:cs typeface="Times New Roman" panose="02020603050405020304" pitchFamily="18" charset="0"/>
                        </a:rPr>
                        <a:t>0.36</a:t>
                      </a: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-0.82</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0.23</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 -0.45*</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-3.57</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97709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latin typeface="+mn-lt"/>
                        </a:rPr>
                        <a:t>Manager support</a:t>
                      </a:r>
                    </a:p>
                  </a:txBody>
                  <a:tcPr/>
                </a:tc>
                <a:tc>
                  <a:txBody>
                    <a:bodyPr/>
                    <a:lstStyle/>
                    <a:p>
                      <a:pPr algn="ctr">
                        <a:lnSpc>
                          <a:spcPct val="115000"/>
                        </a:lnSpc>
                        <a:spcBef>
                          <a:spcPts val="500"/>
                        </a:spcBef>
                        <a:spcAft>
                          <a:spcPts val="1000"/>
                        </a:spcAft>
                      </a:pPr>
                      <a:r>
                        <a:rPr lang="en-GB" sz="2400" dirty="0">
                          <a:effectLst/>
                          <a:latin typeface="+mn-lt"/>
                          <a:ea typeface="MS Mincho" panose="02020609040205080304" pitchFamily="49" charset="-128"/>
                          <a:cs typeface="Times New Roman" panose="02020603050405020304" pitchFamily="18" charset="0"/>
                        </a:rPr>
                        <a:t>0.34</a:t>
                      </a: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-0.66</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0.21</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 -0.41*</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-3.15</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85261016"/>
                  </a:ext>
                </a:extLst>
              </a:tr>
              <a:tr h="370840">
                <a:tc>
                  <a:txBody>
                    <a:bodyPr/>
                    <a:lstStyle/>
                    <a:p>
                      <a:r>
                        <a:rPr lang="en-GB" sz="2400" b="1" dirty="0">
                          <a:latin typeface="+mn-lt"/>
                        </a:rPr>
                        <a:t>Change and communication</a:t>
                      </a:r>
                    </a:p>
                  </a:txBody>
                  <a:tcPr/>
                </a:tc>
                <a:tc>
                  <a:txBody>
                    <a:bodyPr/>
                    <a:lstStyle/>
                    <a:p>
                      <a:pPr algn="ctr">
                        <a:lnSpc>
                          <a:spcPct val="115000"/>
                        </a:lnSpc>
                        <a:spcBef>
                          <a:spcPts val="500"/>
                        </a:spcBef>
                        <a:spcAft>
                          <a:spcPts val="1000"/>
                        </a:spcAft>
                      </a:pPr>
                      <a:r>
                        <a:rPr lang="en-GB" sz="2400" dirty="0">
                          <a:effectLst/>
                          <a:latin typeface="+mn-lt"/>
                          <a:ea typeface="MS Mincho" panose="02020609040205080304" pitchFamily="49" charset="-128"/>
                          <a:cs typeface="Times New Roman" panose="02020603050405020304" pitchFamily="18" charset="0"/>
                        </a:rPr>
                        <a:t>0.35</a:t>
                      </a: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-0.73</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0.21</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 -0.46*</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-3.47</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9839859"/>
                  </a:ext>
                </a:extLst>
              </a:tr>
              <a:tr h="370840">
                <a:tc>
                  <a:txBody>
                    <a:bodyPr/>
                    <a:lstStyle/>
                    <a:p>
                      <a:r>
                        <a:rPr lang="en-GB" sz="2400" b="1" dirty="0">
                          <a:latin typeface="+mn-lt"/>
                        </a:rPr>
                        <a:t>Stress appraisal</a:t>
                      </a:r>
                    </a:p>
                  </a:txBody>
                  <a:tcPr/>
                </a:tc>
                <a:tc>
                  <a:txBody>
                    <a:bodyPr/>
                    <a:lstStyle/>
                    <a:p>
                      <a:pPr algn="ctr">
                        <a:lnSpc>
                          <a:spcPct val="115000"/>
                        </a:lnSpc>
                        <a:spcBef>
                          <a:spcPts val="500"/>
                        </a:spcBef>
                        <a:spcAft>
                          <a:spcPts val="1000"/>
                        </a:spcAft>
                      </a:pPr>
                      <a:r>
                        <a:rPr lang="en-GB" sz="2400" dirty="0">
                          <a:effectLst/>
                          <a:latin typeface="+mn-lt"/>
                          <a:ea typeface="MS Mincho" panose="02020609040205080304" pitchFamily="49" charset="-128"/>
                          <a:cs typeface="Times New Roman" panose="02020603050405020304" pitchFamily="18" charset="0"/>
                        </a:rPr>
                        <a:t>0.31</a:t>
                      </a: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-0.33</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0.11</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 -0.36*</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tc>
                  <a:txBody>
                    <a:bodyPr/>
                    <a:lstStyle/>
                    <a:p>
                      <a:pPr algn="ctr">
                        <a:lnSpc>
                          <a:spcPct val="115000"/>
                        </a:lnSpc>
                        <a:spcBef>
                          <a:spcPts val="500"/>
                        </a:spcBef>
                        <a:spcAft>
                          <a:spcPts val="1000"/>
                        </a:spcAft>
                      </a:pPr>
                      <a:r>
                        <a:rPr lang="en-GB" sz="2400" dirty="0">
                          <a:solidFill>
                            <a:srgbClr val="000000"/>
                          </a:solidFill>
                          <a:effectLst/>
                          <a:latin typeface="+mn-lt"/>
                          <a:ea typeface="Calibri" panose="020F0502020204030204" pitchFamily="34" charset="0"/>
                          <a:cs typeface="Times New Roman" panose="02020603050405020304" pitchFamily="18" charset="0"/>
                        </a:rPr>
                        <a:t>-2.97</a:t>
                      </a:r>
                      <a:endParaRPr lang="en-GB" sz="2400" dirty="0">
                        <a:effectLst/>
                        <a:latin typeface="+mn-lt"/>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96913486"/>
                  </a:ext>
                </a:extLst>
              </a:tr>
            </a:tbl>
          </a:graphicData>
        </a:graphic>
      </p:graphicFrame>
      <p:sp>
        <p:nvSpPr>
          <p:cNvPr id="5" name="TextBox 4">
            <a:extLst>
              <a:ext uri="{FF2B5EF4-FFF2-40B4-BE49-F238E27FC236}">
                <a16:creationId xmlns:a16="http://schemas.microsoft.com/office/drawing/2014/main" id="{EA73D8C5-7925-D7A8-D354-6F6BA43D2AA6}"/>
              </a:ext>
            </a:extLst>
          </p:cNvPr>
          <p:cNvSpPr txBox="1"/>
          <p:nvPr/>
        </p:nvSpPr>
        <p:spPr>
          <a:xfrm>
            <a:off x="3612698" y="1821475"/>
            <a:ext cx="7456715" cy="523220"/>
          </a:xfrm>
          <a:prstGeom prst="rect">
            <a:avLst/>
          </a:prstGeom>
          <a:noFill/>
        </p:spPr>
        <p:txBody>
          <a:bodyPr wrap="square" rtlCol="0">
            <a:spAutoFit/>
          </a:bodyPr>
          <a:lstStyle/>
          <a:p>
            <a:r>
              <a:rPr lang="en-GB" sz="2800" b="1" dirty="0"/>
              <a:t>Multiple Linear regression analysis</a:t>
            </a:r>
          </a:p>
        </p:txBody>
      </p:sp>
      <p:sp>
        <p:nvSpPr>
          <p:cNvPr id="6" name="TextBox 5">
            <a:extLst>
              <a:ext uri="{FF2B5EF4-FFF2-40B4-BE49-F238E27FC236}">
                <a16:creationId xmlns:a16="http://schemas.microsoft.com/office/drawing/2014/main" id="{E6544290-8FEB-03E2-E0FF-AF3DB4D6E892}"/>
              </a:ext>
            </a:extLst>
          </p:cNvPr>
          <p:cNvSpPr txBox="1"/>
          <p:nvPr/>
        </p:nvSpPr>
        <p:spPr>
          <a:xfrm>
            <a:off x="10504714" y="6308209"/>
            <a:ext cx="2090057" cy="369332"/>
          </a:xfrm>
          <a:prstGeom prst="rect">
            <a:avLst/>
          </a:prstGeom>
          <a:noFill/>
        </p:spPr>
        <p:txBody>
          <a:bodyPr wrap="square">
            <a:spAutoFit/>
          </a:bodyPr>
          <a:lstStyle/>
          <a:p>
            <a:r>
              <a:rPr lang="en-GB" sz="1800" dirty="0">
                <a:effectLst/>
                <a:latin typeface="Times New Roman" panose="02020603050405020304" pitchFamily="18" charset="0"/>
                <a:ea typeface="MS Mincho" panose="02020609040205080304" pitchFamily="49" charset="-128"/>
              </a:rPr>
              <a:t>* </a:t>
            </a:r>
            <a:r>
              <a:rPr lang="en-GB" sz="1800" i="1" dirty="0">
                <a:effectLst/>
                <a:latin typeface="Times New Roman" panose="02020603050405020304" pitchFamily="18" charset="0"/>
                <a:ea typeface="MS Mincho" panose="02020609040205080304" pitchFamily="49" charset="-128"/>
              </a:rPr>
              <a:t>p</a:t>
            </a:r>
            <a:r>
              <a:rPr lang="en-GB" sz="1800" dirty="0">
                <a:effectLst/>
                <a:latin typeface="Times New Roman" panose="02020603050405020304" pitchFamily="18" charset="0"/>
                <a:ea typeface="MS Mincho" panose="02020609040205080304" pitchFamily="49" charset="-128"/>
              </a:rPr>
              <a:t> &lt; .05</a:t>
            </a:r>
            <a:endParaRPr lang="en-GB" dirty="0"/>
          </a:p>
        </p:txBody>
      </p:sp>
    </p:spTree>
    <p:extLst>
      <p:ext uri="{BB962C8B-B14F-4D97-AF65-F5344CB8AC3E}">
        <p14:creationId xmlns:p14="http://schemas.microsoft.com/office/powerpoint/2010/main" val="2289239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8D5E1-7AC1-41F6-BED1-954178DC7C46}"/>
              </a:ext>
            </a:extLst>
          </p:cNvPr>
          <p:cNvSpPr>
            <a:spLocks noGrp="1"/>
          </p:cNvSpPr>
          <p:nvPr>
            <p:ph type="title"/>
          </p:nvPr>
        </p:nvSpPr>
        <p:spPr>
          <a:solidFill>
            <a:schemeClr val="accent1">
              <a:lumMod val="40000"/>
              <a:lumOff val="60000"/>
            </a:schemeClr>
          </a:solidFill>
        </p:spPr>
        <p:txBody>
          <a:bodyPr>
            <a:normAutofit fontScale="90000"/>
          </a:bodyPr>
          <a:lstStyle/>
          <a:p>
            <a:r>
              <a:rPr lang="en-GB" sz="4000" b="1" dirty="0">
                <a:effectLst/>
                <a:latin typeface="Garamond" panose="02020404030301010803" pitchFamily="18" charset="0"/>
                <a:ea typeface="MS Mincho" panose="02020609040205080304" pitchFamily="49" charset="-128"/>
              </a:rPr>
              <a:t>Which stressors are having most negative impact?</a:t>
            </a:r>
            <a:br>
              <a:rPr lang="en-GB" sz="4000" b="1" dirty="0">
                <a:latin typeface="Garamond" panose="02020404030301010803" pitchFamily="18" charset="0"/>
              </a:rPr>
            </a:br>
            <a:r>
              <a:rPr lang="en-GB" sz="4000" b="1" dirty="0">
                <a:latin typeface="Garamond" panose="02020404030301010803" pitchFamily="18" charset="0"/>
              </a:rPr>
              <a:t> </a:t>
            </a:r>
          </a:p>
        </p:txBody>
      </p:sp>
      <p:sp>
        <p:nvSpPr>
          <p:cNvPr id="4" name="Rectangle 8">
            <a:extLst>
              <a:ext uri="{FF2B5EF4-FFF2-40B4-BE49-F238E27FC236}">
                <a16:creationId xmlns:a16="http://schemas.microsoft.com/office/drawing/2014/main" id="{DF4C18CC-80C9-479D-8890-1A1C956D54AA}"/>
              </a:ext>
            </a:extLst>
          </p:cNvPr>
          <p:cNvSpPr>
            <a:spLocks/>
          </p:cNvSpPr>
          <p:nvPr/>
        </p:nvSpPr>
        <p:spPr bwMode="auto">
          <a:xfrm>
            <a:off x="838200" y="1332937"/>
            <a:ext cx="10515600" cy="341390"/>
          </a:xfrm>
          <a:prstGeom prst="rect">
            <a:avLst/>
          </a:prstGeom>
          <a:solidFill>
            <a:srgbClr val="0070C0"/>
          </a:solidFill>
          <a:ln>
            <a:noFill/>
          </a:ln>
          <a:effectLst>
            <a:outerShdw blurRad="63500" dist="38100" dir="6343425" algn="ctr" rotWithShape="0">
              <a:schemeClr val="bg2">
                <a:alpha val="75000"/>
              </a:schemeClr>
            </a:outerShdw>
          </a:effectLst>
        </p:spPr>
        <p:txBody>
          <a:bodyPr lIns="0" tIns="0" rIns="0" bIns="0"/>
          <a:lstStyle/>
          <a:p>
            <a:pPr algn="just" eaLnBrk="0" fontAlgn="base" hangingPunct="0">
              <a:spcBef>
                <a:spcPct val="0"/>
              </a:spcBef>
              <a:spcAft>
                <a:spcPct val="0"/>
              </a:spcAft>
              <a:defRPr/>
            </a:pPr>
            <a:endParaRPr lang="en-GB" sz="2400" dirty="0">
              <a:solidFill>
                <a:srgbClr val="000000"/>
              </a:solidFill>
              <a:latin typeface="Arial" charset="0"/>
              <a:ea typeface="ヒラギノ角ゴ ProN W3"/>
              <a:sym typeface="Arial" charset="0"/>
            </a:endParaRPr>
          </a:p>
        </p:txBody>
      </p:sp>
      <p:graphicFrame>
        <p:nvGraphicFramePr>
          <p:cNvPr id="5" name="Diagram 4">
            <a:extLst>
              <a:ext uri="{FF2B5EF4-FFF2-40B4-BE49-F238E27FC236}">
                <a16:creationId xmlns:a16="http://schemas.microsoft.com/office/drawing/2014/main" id="{C6D4EE6D-0406-A34C-1BA6-822266BFC705}"/>
              </a:ext>
            </a:extLst>
          </p:cNvPr>
          <p:cNvGraphicFramePr/>
          <p:nvPr>
            <p:extLst>
              <p:ext uri="{D42A27DB-BD31-4B8C-83A1-F6EECF244321}">
                <p14:modId xmlns:p14="http://schemas.microsoft.com/office/powerpoint/2010/main" val="3233892129"/>
              </p:ext>
            </p:extLst>
          </p:nvPr>
        </p:nvGraphicFramePr>
        <p:xfrm>
          <a:off x="511627" y="1788660"/>
          <a:ext cx="11168745" cy="48783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4146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622A3EB8-F2CD-4778-974C-3465BA7E46D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D8AA394D-E299-4D36-B808-ED50E826117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507144FC-8175-43DE-BD5F-A4DF38906CC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B8689B42-95A4-4396-88AC-543AAB43C88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FCD8A544-9109-4B23-A3A0-A701B513ACCF}"/>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1E086F48-83AB-48D4-B1C4-2A48137F695D}"/>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81DCB4DC-A322-40D6-9D71-3B9EAA605299}"/>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D5D00888-30B8-4303-BDED-A84F472980C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8D5E1-7AC1-41F6-BED1-954178DC7C46}"/>
              </a:ext>
            </a:extLst>
          </p:cNvPr>
          <p:cNvSpPr>
            <a:spLocks noGrp="1"/>
          </p:cNvSpPr>
          <p:nvPr>
            <p:ph type="title"/>
          </p:nvPr>
        </p:nvSpPr>
        <p:spPr>
          <a:solidFill>
            <a:schemeClr val="accent1">
              <a:lumMod val="40000"/>
              <a:lumOff val="60000"/>
            </a:schemeClr>
          </a:solidFill>
        </p:spPr>
        <p:txBody>
          <a:bodyPr>
            <a:normAutofit/>
          </a:bodyPr>
          <a:lstStyle/>
          <a:p>
            <a:r>
              <a:rPr lang="en-GB" sz="4000" b="1" dirty="0">
                <a:effectLst/>
                <a:latin typeface="Garamond" panose="02020404030301010803" pitchFamily="18" charset="0"/>
                <a:ea typeface="MS Mincho" panose="02020609040205080304" pitchFamily="49" charset="-128"/>
              </a:rPr>
              <a:t>Why does this impact occur?</a:t>
            </a:r>
            <a:br>
              <a:rPr lang="en-GB" sz="4000" b="1" dirty="0">
                <a:latin typeface="Garamond" panose="02020404030301010803" pitchFamily="18" charset="0"/>
              </a:rPr>
            </a:br>
            <a:r>
              <a:rPr lang="en-GB" sz="4000" b="1" dirty="0">
                <a:latin typeface="Garamond" panose="02020404030301010803" pitchFamily="18" charset="0"/>
              </a:rPr>
              <a:t> </a:t>
            </a:r>
          </a:p>
        </p:txBody>
      </p:sp>
      <p:sp>
        <p:nvSpPr>
          <p:cNvPr id="4" name="Rectangle 8">
            <a:extLst>
              <a:ext uri="{FF2B5EF4-FFF2-40B4-BE49-F238E27FC236}">
                <a16:creationId xmlns:a16="http://schemas.microsoft.com/office/drawing/2014/main" id="{DF4C18CC-80C9-479D-8890-1A1C956D54AA}"/>
              </a:ext>
            </a:extLst>
          </p:cNvPr>
          <p:cNvSpPr>
            <a:spLocks/>
          </p:cNvSpPr>
          <p:nvPr/>
        </p:nvSpPr>
        <p:spPr bwMode="auto">
          <a:xfrm>
            <a:off x="838200" y="1349298"/>
            <a:ext cx="10515600" cy="341390"/>
          </a:xfrm>
          <a:prstGeom prst="rect">
            <a:avLst/>
          </a:prstGeom>
          <a:solidFill>
            <a:srgbClr val="0070C0"/>
          </a:solidFill>
          <a:ln>
            <a:noFill/>
          </a:ln>
          <a:effectLst>
            <a:outerShdw blurRad="63500" dist="38100" dir="6343425" algn="ctr" rotWithShape="0">
              <a:schemeClr val="bg2">
                <a:alpha val="75000"/>
              </a:schemeClr>
            </a:outerShdw>
          </a:effectLst>
        </p:spPr>
        <p:txBody>
          <a:bodyPr lIns="0" tIns="0" rIns="0" bIns="0"/>
          <a:lstStyle/>
          <a:p>
            <a:pPr algn="just" eaLnBrk="0" fontAlgn="base" hangingPunct="0">
              <a:spcBef>
                <a:spcPct val="0"/>
              </a:spcBef>
              <a:spcAft>
                <a:spcPct val="0"/>
              </a:spcAft>
              <a:defRPr/>
            </a:pPr>
            <a:endParaRPr lang="en-GB" sz="2400" dirty="0">
              <a:solidFill>
                <a:srgbClr val="000000"/>
              </a:solidFill>
              <a:latin typeface="Arial" charset="0"/>
              <a:ea typeface="ヒラギノ角ゴ ProN W3"/>
              <a:sym typeface="Arial" charset="0"/>
            </a:endParaRPr>
          </a:p>
        </p:txBody>
      </p:sp>
      <p:graphicFrame>
        <p:nvGraphicFramePr>
          <p:cNvPr id="5" name="Content Placeholder 4">
            <a:extLst>
              <a:ext uri="{FF2B5EF4-FFF2-40B4-BE49-F238E27FC236}">
                <a16:creationId xmlns:a16="http://schemas.microsoft.com/office/drawing/2014/main" id="{8A5A3B64-3063-BDA5-8F12-B5B07022D5F6}"/>
              </a:ext>
            </a:extLst>
          </p:cNvPr>
          <p:cNvGraphicFramePr>
            <a:graphicFrameLocks noGrp="1"/>
          </p:cNvGraphicFramePr>
          <p:nvPr>
            <p:ph idx="1"/>
            <p:extLst>
              <p:ext uri="{D42A27DB-BD31-4B8C-83A1-F6EECF244321}">
                <p14:modId xmlns:p14="http://schemas.microsoft.com/office/powerpoint/2010/main" val="53263811"/>
              </p:ext>
            </p:extLst>
          </p:nvPr>
        </p:nvGraphicFramePr>
        <p:xfrm>
          <a:off x="180225" y="1859280"/>
          <a:ext cx="6985000" cy="49198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8" name="Straight Arrow Connector 7">
            <a:extLst>
              <a:ext uri="{FF2B5EF4-FFF2-40B4-BE49-F238E27FC236}">
                <a16:creationId xmlns:a16="http://schemas.microsoft.com/office/drawing/2014/main" id="{89987523-7D56-3341-6F9F-D5887EF085FF}"/>
              </a:ext>
            </a:extLst>
          </p:cNvPr>
          <p:cNvCxnSpPr>
            <a:cxnSpLocks/>
            <a:endCxn id="10" idx="1"/>
          </p:cNvCxnSpPr>
          <p:nvPr/>
        </p:nvCxnSpPr>
        <p:spPr>
          <a:xfrm flipV="1">
            <a:off x="5323840" y="2589049"/>
            <a:ext cx="2108640" cy="721884"/>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A47754BE-C1D1-0B91-DA2F-46EB2FFDD6EB}"/>
              </a:ext>
            </a:extLst>
          </p:cNvPr>
          <p:cNvSpPr txBox="1"/>
          <p:nvPr/>
        </p:nvSpPr>
        <p:spPr>
          <a:xfrm>
            <a:off x="7432480" y="1773441"/>
            <a:ext cx="4244599" cy="1631216"/>
          </a:xfrm>
          <a:prstGeom prst="rect">
            <a:avLst/>
          </a:prstGeom>
          <a:solidFill>
            <a:schemeClr val="accent2"/>
          </a:solidFill>
        </p:spPr>
        <p:txBody>
          <a:bodyPr wrap="square" rtlCol="0">
            <a:spAutoFit/>
          </a:bodyPr>
          <a:lstStyle/>
          <a:p>
            <a:pPr algn="just"/>
            <a:r>
              <a:rPr lang="en-GB" sz="2000" i="1" dirty="0">
                <a:solidFill>
                  <a:schemeClr val="bg1"/>
                </a:solidFill>
              </a:rPr>
              <a:t>I think a lot of people that have been doing this for years, you’ve dealt with changes, you’ve dealt with it. It’s got to the point now that I’m broken, that’s it. I’m out.  </a:t>
            </a:r>
          </a:p>
        </p:txBody>
      </p:sp>
      <p:cxnSp>
        <p:nvCxnSpPr>
          <p:cNvPr id="11" name="Straight Arrow Connector 10">
            <a:extLst>
              <a:ext uri="{FF2B5EF4-FFF2-40B4-BE49-F238E27FC236}">
                <a16:creationId xmlns:a16="http://schemas.microsoft.com/office/drawing/2014/main" id="{FFCDDEBD-1872-4329-FF1E-ED9AAABE8BF6}"/>
              </a:ext>
            </a:extLst>
          </p:cNvPr>
          <p:cNvCxnSpPr>
            <a:cxnSpLocks/>
          </p:cNvCxnSpPr>
          <p:nvPr/>
        </p:nvCxnSpPr>
        <p:spPr>
          <a:xfrm flipV="1">
            <a:off x="4962418" y="3947492"/>
            <a:ext cx="1655907" cy="642586"/>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AB6125E1-C799-E663-8EE3-429A1B27BE43}"/>
              </a:ext>
            </a:extLst>
          </p:cNvPr>
          <p:cNvSpPr txBox="1"/>
          <p:nvPr/>
        </p:nvSpPr>
        <p:spPr>
          <a:xfrm>
            <a:off x="6618325" y="3587492"/>
            <a:ext cx="3222362" cy="720000"/>
          </a:xfrm>
          <a:prstGeom prst="rect">
            <a:avLst/>
          </a:prstGeom>
          <a:solidFill>
            <a:schemeClr val="accent2"/>
          </a:solidFill>
        </p:spPr>
        <p:txBody>
          <a:bodyPr wrap="square" rtlCol="0">
            <a:spAutoFit/>
          </a:bodyPr>
          <a:lstStyle/>
          <a:p>
            <a:r>
              <a:rPr lang="en-GB" sz="2000" dirty="0">
                <a:solidFill>
                  <a:schemeClr val="bg1"/>
                </a:solidFill>
              </a:rPr>
              <a:t>E.g., Emotional support from colleagues or family/friends</a:t>
            </a:r>
          </a:p>
          <a:p>
            <a:pPr algn="just"/>
            <a:endParaRPr lang="en-GB" sz="2000" dirty="0">
              <a:solidFill>
                <a:schemeClr val="bg1"/>
              </a:solidFill>
            </a:endParaRPr>
          </a:p>
        </p:txBody>
      </p:sp>
      <p:sp>
        <p:nvSpPr>
          <p:cNvPr id="13" name="TextBox 12">
            <a:extLst>
              <a:ext uri="{FF2B5EF4-FFF2-40B4-BE49-F238E27FC236}">
                <a16:creationId xmlns:a16="http://schemas.microsoft.com/office/drawing/2014/main" id="{3270F935-62DA-4AF2-F93D-C26C4E83CA4C}"/>
              </a:ext>
            </a:extLst>
          </p:cNvPr>
          <p:cNvSpPr txBox="1"/>
          <p:nvPr/>
        </p:nvSpPr>
        <p:spPr>
          <a:xfrm>
            <a:off x="5846622" y="4435887"/>
            <a:ext cx="6097712" cy="2246769"/>
          </a:xfrm>
          <a:prstGeom prst="rect">
            <a:avLst/>
          </a:prstGeom>
          <a:solidFill>
            <a:schemeClr val="accent2"/>
          </a:solidFill>
        </p:spPr>
        <p:txBody>
          <a:bodyPr wrap="square">
            <a:spAutoFit/>
          </a:bodyPr>
          <a:lstStyle/>
          <a:p>
            <a:pPr algn="just"/>
            <a:r>
              <a:rPr lang="en-GB" sz="2000" i="1" dirty="0">
                <a:solidFill>
                  <a:schemeClr val="bg1"/>
                </a:solidFill>
                <a:effectLst/>
                <a:ea typeface="MS Mincho" panose="02020609040205080304" pitchFamily="49" charset="-128"/>
              </a:rPr>
              <a:t>I did sit in my car and just cried at the end of a particularly awful shift last week, which I’ve never done before. I just went out there and thought, what am I doing? Thoughts of thinking I can’t do this for another 20 years. What on earth am I going to do? Things like that, which is horrible because I love the job, but the stresses at work are really getting unbearable.</a:t>
            </a:r>
            <a:endParaRPr lang="en-GB" sz="2000" dirty="0">
              <a:solidFill>
                <a:schemeClr val="bg1"/>
              </a:solidFill>
            </a:endParaRPr>
          </a:p>
        </p:txBody>
      </p:sp>
      <p:cxnSp>
        <p:nvCxnSpPr>
          <p:cNvPr id="14" name="Straight Arrow Connector 13">
            <a:extLst>
              <a:ext uri="{FF2B5EF4-FFF2-40B4-BE49-F238E27FC236}">
                <a16:creationId xmlns:a16="http://schemas.microsoft.com/office/drawing/2014/main" id="{F98E1013-1A13-8D5A-5D2B-A7445775E67F}"/>
              </a:ext>
            </a:extLst>
          </p:cNvPr>
          <p:cNvCxnSpPr>
            <a:cxnSpLocks/>
          </p:cNvCxnSpPr>
          <p:nvPr/>
        </p:nvCxnSpPr>
        <p:spPr>
          <a:xfrm flipV="1">
            <a:off x="4296652" y="5770879"/>
            <a:ext cx="1549970" cy="1665"/>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1753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10"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8D5E1-7AC1-41F6-BED1-954178DC7C46}"/>
              </a:ext>
            </a:extLst>
          </p:cNvPr>
          <p:cNvSpPr>
            <a:spLocks noGrp="1"/>
          </p:cNvSpPr>
          <p:nvPr>
            <p:ph type="title"/>
          </p:nvPr>
        </p:nvSpPr>
        <p:spPr>
          <a:solidFill>
            <a:schemeClr val="accent1">
              <a:lumMod val="40000"/>
              <a:lumOff val="60000"/>
            </a:schemeClr>
          </a:solidFill>
        </p:spPr>
        <p:txBody>
          <a:bodyPr>
            <a:normAutofit/>
          </a:bodyPr>
          <a:lstStyle/>
          <a:p>
            <a:r>
              <a:rPr lang="en-GB" sz="4000" b="1" dirty="0">
                <a:effectLst/>
                <a:latin typeface="Garamond" panose="02020404030301010803" pitchFamily="18" charset="0"/>
                <a:ea typeface="MS Mincho" panose="02020609040205080304" pitchFamily="49" charset="-128"/>
              </a:rPr>
              <a:t>Which midwives are most at risk?</a:t>
            </a:r>
            <a:endParaRPr lang="en-GB" sz="4000" b="1" dirty="0">
              <a:latin typeface="Garamond" panose="02020404030301010803" pitchFamily="18" charset="0"/>
            </a:endParaRPr>
          </a:p>
        </p:txBody>
      </p:sp>
      <p:sp>
        <p:nvSpPr>
          <p:cNvPr id="4" name="Rectangle 8">
            <a:extLst>
              <a:ext uri="{FF2B5EF4-FFF2-40B4-BE49-F238E27FC236}">
                <a16:creationId xmlns:a16="http://schemas.microsoft.com/office/drawing/2014/main" id="{DF4C18CC-80C9-479D-8890-1A1C956D54AA}"/>
              </a:ext>
            </a:extLst>
          </p:cNvPr>
          <p:cNvSpPr>
            <a:spLocks/>
          </p:cNvSpPr>
          <p:nvPr/>
        </p:nvSpPr>
        <p:spPr bwMode="auto">
          <a:xfrm>
            <a:off x="838200" y="1349298"/>
            <a:ext cx="10515600" cy="341390"/>
          </a:xfrm>
          <a:prstGeom prst="rect">
            <a:avLst/>
          </a:prstGeom>
          <a:solidFill>
            <a:srgbClr val="0070C0"/>
          </a:solidFill>
          <a:ln>
            <a:noFill/>
          </a:ln>
          <a:effectLst>
            <a:outerShdw blurRad="63500" dist="38100" dir="6343425" algn="ctr" rotWithShape="0">
              <a:schemeClr val="bg2">
                <a:alpha val="75000"/>
              </a:schemeClr>
            </a:outerShdw>
          </a:effectLst>
        </p:spPr>
        <p:txBody>
          <a:bodyPr lIns="0" tIns="0" rIns="0" bIns="0"/>
          <a:lstStyle/>
          <a:p>
            <a:pPr algn="just" eaLnBrk="0" fontAlgn="base" hangingPunct="0">
              <a:spcBef>
                <a:spcPct val="0"/>
              </a:spcBef>
              <a:spcAft>
                <a:spcPct val="0"/>
              </a:spcAft>
              <a:defRPr/>
            </a:pPr>
            <a:endParaRPr lang="en-GB" sz="2400" dirty="0">
              <a:solidFill>
                <a:srgbClr val="000000"/>
              </a:solidFill>
              <a:latin typeface="Arial" charset="0"/>
              <a:ea typeface="ヒラギノ角ゴ ProN W3"/>
              <a:sym typeface="Arial" charset="0"/>
            </a:endParaRPr>
          </a:p>
        </p:txBody>
      </p:sp>
      <p:graphicFrame>
        <p:nvGraphicFramePr>
          <p:cNvPr id="8" name="Diagram 7">
            <a:extLst>
              <a:ext uri="{FF2B5EF4-FFF2-40B4-BE49-F238E27FC236}">
                <a16:creationId xmlns:a16="http://schemas.microsoft.com/office/drawing/2014/main" id="{0756A1CC-AB77-5692-0A9D-4A71F1850BB0}"/>
              </a:ext>
            </a:extLst>
          </p:cNvPr>
          <p:cNvGraphicFramePr/>
          <p:nvPr>
            <p:extLst>
              <p:ext uri="{D42A27DB-BD31-4B8C-83A1-F6EECF244321}">
                <p14:modId xmlns:p14="http://schemas.microsoft.com/office/powerpoint/2010/main" val="2055558516"/>
              </p:ext>
            </p:extLst>
          </p:nvPr>
        </p:nvGraphicFramePr>
        <p:xfrm>
          <a:off x="838199" y="1849348"/>
          <a:ext cx="10627761" cy="46435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15243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23766</TotalTime>
  <Words>1065</Words>
  <Application>Microsoft Office PowerPoint</Application>
  <PresentationFormat>Widescreen</PresentationFormat>
  <Paragraphs>184</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Garamond</vt:lpstr>
      <vt:lpstr>Times New Roman</vt:lpstr>
      <vt:lpstr>Office Theme</vt:lpstr>
      <vt:lpstr>PowerPoint Presentation</vt:lpstr>
      <vt:lpstr>Background</vt:lpstr>
      <vt:lpstr>Aims</vt:lpstr>
      <vt:lpstr>Methods</vt:lpstr>
      <vt:lpstr>Which stressors are having most negative impact?  </vt:lpstr>
      <vt:lpstr>Which stressors are having most negative impact?  </vt:lpstr>
      <vt:lpstr>Which stressors are having most negative impact?  </vt:lpstr>
      <vt:lpstr>Why does this impact occur?  </vt:lpstr>
      <vt:lpstr>Which midwives are most at risk?</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Zoe Anchors</dc:creator>
  <cp:lastModifiedBy>Zoe Anchors</cp:lastModifiedBy>
  <cp:revision>90</cp:revision>
  <dcterms:created xsi:type="dcterms:W3CDTF">2021-04-27T13:47:36Z</dcterms:created>
  <dcterms:modified xsi:type="dcterms:W3CDTF">2022-09-08T14:17:59Z</dcterms:modified>
</cp:coreProperties>
</file>