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977" r:id="rId5"/>
  </p:sldMasterIdLst>
  <p:notesMasterIdLst>
    <p:notesMasterId r:id="rId34"/>
  </p:notesMasterIdLst>
  <p:sldIdLst>
    <p:sldId id="256" r:id="rId6"/>
    <p:sldId id="270" r:id="rId7"/>
    <p:sldId id="278" r:id="rId8"/>
    <p:sldId id="279" r:id="rId9"/>
    <p:sldId id="271" r:id="rId10"/>
    <p:sldId id="285" r:id="rId11"/>
    <p:sldId id="277" r:id="rId12"/>
    <p:sldId id="276" r:id="rId13"/>
    <p:sldId id="281" r:id="rId14"/>
    <p:sldId id="280" r:id="rId15"/>
    <p:sldId id="261" r:id="rId16"/>
    <p:sldId id="275" r:id="rId17"/>
    <p:sldId id="283" r:id="rId18"/>
    <p:sldId id="263" r:id="rId19"/>
    <p:sldId id="284" r:id="rId20"/>
    <p:sldId id="262" r:id="rId21"/>
    <p:sldId id="264" r:id="rId22"/>
    <p:sldId id="286" r:id="rId23"/>
    <p:sldId id="287" r:id="rId24"/>
    <p:sldId id="265" r:id="rId25"/>
    <p:sldId id="266" r:id="rId26"/>
    <p:sldId id="272" r:id="rId27"/>
    <p:sldId id="267" r:id="rId28"/>
    <p:sldId id="274" r:id="rId29"/>
    <p:sldId id="268" r:id="rId30"/>
    <p:sldId id="273" r:id="rId31"/>
    <p:sldId id="289" r:id="rId32"/>
    <p:sldId id="288" r:id="rId33"/>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FFFFFF"/>
    <a:srgbClr val="1A9DAC"/>
    <a:srgbClr val="598752"/>
    <a:srgbClr val="6DA463"/>
    <a:srgbClr val="A65C45"/>
    <a:srgbClr val="CC7054"/>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5" autoAdjust="0"/>
  </p:normalViewPr>
  <p:slideViewPr>
    <p:cSldViewPr snapToGrid="0">
      <p:cViewPr varScale="1">
        <p:scale>
          <a:sx n="102" d="100"/>
          <a:sy n="102" d="100"/>
        </p:scale>
        <p:origin x="198" y="102"/>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C2049-52AF-4965-A04D-17A3D460735F}" type="doc">
      <dgm:prSet loTypeId="urn:microsoft.com/office/officeart/2005/8/layout/hProcess11" loCatId="process" qsTypeId="urn:microsoft.com/office/officeart/2005/8/quickstyle/simple1" qsCatId="simple" csTypeId="urn:microsoft.com/office/officeart/2005/8/colors/accent1_2" csCatId="accent1" phldr="1"/>
      <dgm:spPr/>
    </dgm:pt>
    <dgm:pt modelId="{B58D4CC3-F0C8-4119-B972-C229152842FA}">
      <dgm:prSet custT="1"/>
      <dgm:spPr/>
      <dgm:t>
        <a:bodyPr/>
        <a:lstStyle/>
        <a:p>
          <a:pPr algn="l" rtl="0"/>
          <a:r>
            <a:rPr lang="en-US" sz="1300" dirty="0">
              <a:solidFill>
                <a:schemeClr val="tx1"/>
              </a:solidFill>
              <a:latin typeface="+mn-lt"/>
              <a:cs typeface="Arial"/>
            </a:rPr>
            <a:t>The criminalization of solidarity in the EU</a:t>
          </a:r>
        </a:p>
      </dgm:t>
    </dgm:pt>
    <dgm:pt modelId="{00BCEC57-9221-43A5-81AD-1A50181DF5F9}" type="parTrans" cxnId="{22AFEC6B-356A-4132-829F-B0F87B297359}">
      <dgm:prSet/>
      <dgm:spPr/>
      <dgm:t>
        <a:bodyPr/>
        <a:lstStyle/>
        <a:p>
          <a:endParaRPr lang="en-GB">
            <a:solidFill>
              <a:srgbClr val="FF0000"/>
            </a:solidFill>
          </a:endParaRPr>
        </a:p>
      </dgm:t>
    </dgm:pt>
    <dgm:pt modelId="{6C289929-57FF-4018-835A-7444BC68652C}" type="sibTrans" cxnId="{22AFEC6B-356A-4132-829F-B0F87B297359}">
      <dgm:prSet/>
      <dgm:spPr/>
      <dgm:t>
        <a:bodyPr/>
        <a:lstStyle/>
        <a:p>
          <a:endParaRPr lang="en-GB">
            <a:solidFill>
              <a:srgbClr val="FF0000"/>
            </a:solidFill>
          </a:endParaRPr>
        </a:p>
      </dgm:t>
    </dgm:pt>
    <dgm:pt modelId="{BB268CCE-7ACA-4B3E-ABD5-26FED9597A0D}">
      <dgm:prSet custT="1"/>
      <dgm:spPr/>
      <dgm:t>
        <a:bodyPr/>
        <a:lstStyle/>
        <a:p>
          <a:pPr algn="l" rtl="0"/>
          <a:r>
            <a:rPr lang="en-GB" sz="1300" dirty="0">
              <a:solidFill>
                <a:schemeClr val="tx1"/>
              </a:solidFill>
              <a:latin typeface="+mn-lt"/>
              <a:cs typeface="Arial"/>
            </a:rPr>
            <a:t>Decriminalising solidarity: EU or national solutions?</a:t>
          </a:r>
          <a:endParaRPr lang="en-US" sz="1300" dirty="0">
            <a:solidFill>
              <a:schemeClr val="tx1"/>
            </a:solidFill>
            <a:latin typeface="+mn-lt"/>
            <a:cs typeface="Arial"/>
          </a:endParaRPr>
        </a:p>
      </dgm:t>
    </dgm:pt>
    <dgm:pt modelId="{8F39A9CC-6318-4EF0-8C42-142E798BA47C}" type="parTrans" cxnId="{21E3E070-64A0-46FB-A396-62F548D52CB1}">
      <dgm:prSet/>
      <dgm:spPr/>
      <dgm:t>
        <a:bodyPr/>
        <a:lstStyle/>
        <a:p>
          <a:endParaRPr lang="en-GB">
            <a:solidFill>
              <a:srgbClr val="FF0000"/>
            </a:solidFill>
          </a:endParaRPr>
        </a:p>
      </dgm:t>
    </dgm:pt>
    <dgm:pt modelId="{B0FA731A-C1D2-4825-82F9-325B3821628A}" type="sibTrans" cxnId="{21E3E070-64A0-46FB-A396-62F548D52CB1}">
      <dgm:prSet/>
      <dgm:spPr/>
      <dgm:t>
        <a:bodyPr/>
        <a:lstStyle/>
        <a:p>
          <a:endParaRPr lang="en-GB">
            <a:solidFill>
              <a:srgbClr val="FF0000"/>
            </a:solidFill>
          </a:endParaRPr>
        </a:p>
      </dgm:t>
    </dgm:pt>
    <dgm:pt modelId="{78E35BDC-8696-42CB-9810-B3B365C226F4}">
      <dgm:prSet custT="1"/>
      <dgm:spPr/>
      <dgm:t>
        <a:bodyPr/>
        <a:lstStyle/>
        <a:p>
          <a:pPr algn="l" rtl="0"/>
          <a:r>
            <a:rPr lang="en-GB" sz="1300" dirty="0">
              <a:solidFill>
                <a:schemeClr val="tx1"/>
              </a:solidFill>
              <a:latin typeface="+mn-lt"/>
              <a:cs typeface="Arial"/>
            </a:rPr>
            <a:t>Using constitutional law</a:t>
          </a:r>
        </a:p>
      </dgm:t>
    </dgm:pt>
    <dgm:pt modelId="{A05AAE30-E376-4C10-BF13-AAD1A254FEB9}" type="parTrans" cxnId="{A2198443-BA49-4B08-ACDD-251BB2666FEA}">
      <dgm:prSet/>
      <dgm:spPr/>
      <dgm:t>
        <a:bodyPr/>
        <a:lstStyle/>
        <a:p>
          <a:endParaRPr lang="en-GB">
            <a:solidFill>
              <a:srgbClr val="FF0000"/>
            </a:solidFill>
          </a:endParaRPr>
        </a:p>
      </dgm:t>
    </dgm:pt>
    <dgm:pt modelId="{9DF1E8A8-83B7-4327-9E21-74ED9206DE88}" type="sibTrans" cxnId="{A2198443-BA49-4B08-ACDD-251BB2666FEA}">
      <dgm:prSet/>
      <dgm:spPr/>
      <dgm:t>
        <a:bodyPr/>
        <a:lstStyle/>
        <a:p>
          <a:endParaRPr lang="en-GB">
            <a:solidFill>
              <a:srgbClr val="FF0000"/>
            </a:solidFill>
          </a:endParaRPr>
        </a:p>
      </dgm:t>
    </dgm:pt>
    <dgm:pt modelId="{ABD15614-006F-4524-976F-5A9877635B49}">
      <dgm:prSet custT="1"/>
      <dgm:spPr/>
      <dgm:t>
        <a:bodyPr/>
        <a:lstStyle/>
        <a:p>
          <a:pPr algn="l" rtl="0"/>
          <a:r>
            <a:rPr lang="en-GB" sz="1300" dirty="0">
              <a:solidFill>
                <a:schemeClr val="tx1"/>
              </a:solidFill>
              <a:latin typeface="+mn-lt"/>
              <a:cs typeface="Arial"/>
            </a:rPr>
            <a:t>Concept of human dignity</a:t>
          </a:r>
        </a:p>
      </dgm:t>
    </dgm:pt>
    <dgm:pt modelId="{20C6F0A4-E77D-46E1-A341-17885283EC64}" type="parTrans" cxnId="{F1362374-4CCF-4EF0-8523-91F7EB5FA526}">
      <dgm:prSet/>
      <dgm:spPr/>
      <dgm:t>
        <a:bodyPr/>
        <a:lstStyle/>
        <a:p>
          <a:endParaRPr lang="en-GB">
            <a:solidFill>
              <a:srgbClr val="FF0000"/>
            </a:solidFill>
          </a:endParaRPr>
        </a:p>
      </dgm:t>
    </dgm:pt>
    <dgm:pt modelId="{9F5D4308-2840-429C-B6EB-774CCC1E5806}" type="sibTrans" cxnId="{F1362374-4CCF-4EF0-8523-91F7EB5FA526}">
      <dgm:prSet/>
      <dgm:spPr/>
      <dgm:t>
        <a:bodyPr/>
        <a:lstStyle/>
        <a:p>
          <a:endParaRPr lang="en-GB">
            <a:solidFill>
              <a:srgbClr val="FF0000"/>
            </a:solidFill>
          </a:endParaRPr>
        </a:p>
      </dgm:t>
    </dgm:pt>
    <dgm:pt modelId="{58AB4BC4-E520-4102-B0FF-E3AF910D96D3}">
      <dgm:prSet custT="1"/>
      <dgm:spPr/>
      <dgm:t>
        <a:bodyPr/>
        <a:lstStyle/>
        <a:p>
          <a:pPr algn="l" rtl="0"/>
          <a:r>
            <a:rPr lang="en-US" sz="1300" dirty="0">
              <a:solidFill>
                <a:schemeClr val="tx1"/>
              </a:solidFill>
              <a:latin typeface="+mn-lt"/>
              <a:cs typeface="Arial"/>
            </a:rPr>
            <a:t>The law</a:t>
          </a:r>
        </a:p>
      </dgm:t>
    </dgm:pt>
    <dgm:pt modelId="{00714C8D-493E-47F0-BC73-7563B6C81C72}" type="parTrans" cxnId="{19874180-5EB3-4147-9DF2-3B6A99A8E2AB}">
      <dgm:prSet/>
      <dgm:spPr/>
      <dgm:t>
        <a:bodyPr/>
        <a:lstStyle/>
        <a:p>
          <a:endParaRPr lang="en-GB">
            <a:solidFill>
              <a:srgbClr val="FF0000"/>
            </a:solidFill>
          </a:endParaRPr>
        </a:p>
      </dgm:t>
    </dgm:pt>
    <dgm:pt modelId="{FE6E2231-072D-4781-8582-AF018F1F03F5}" type="sibTrans" cxnId="{19874180-5EB3-4147-9DF2-3B6A99A8E2AB}">
      <dgm:prSet/>
      <dgm:spPr/>
      <dgm:t>
        <a:bodyPr/>
        <a:lstStyle/>
        <a:p>
          <a:endParaRPr lang="en-GB">
            <a:solidFill>
              <a:srgbClr val="FF0000"/>
            </a:solidFill>
          </a:endParaRPr>
        </a:p>
      </dgm:t>
    </dgm:pt>
    <dgm:pt modelId="{B90CC6B4-1FFB-427E-84D2-45D797122DF7}">
      <dgm:prSet custT="1"/>
      <dgm:spPr/>
      <dgm:t>
        <a:bodyPr/>
        <a:lstStyle/>
        <a:p>
          <a:pPr algn="l" rtl="0"/>
          <a:r>
            <a:rPr lang="en-US" sz="1300" dirty="0">
              <a:solidFill>
                <a:schemeClr val="tx1"/>
              </a:solidFill>
              <a:latin typeface="+mn-lt"/>
              <a:cs typeface="Arial"/>
            </a:rPr>
            <a:t>The practice</a:t>
          </a:r>
        </a:p>
      </dgm:t>
    </dgm:pt>
    <dgm:pt modelId="{AA099A4C-0DFD-4DD9-A34B-B08C978FBC56}" type="parTrans" cxnId="{66AB8977-674B-44D5-ABA1-CED5C16D05E9}">
      <dgm:prSet/>
      <dgm:spPr/>
      <dgm:t>
        <a:bodyPr/>
        <a:lstStyle/>
        <a:p>
          <a:endParaRPr lang="en-GB">
            <a:solidFill>
              <a:srgbClr val="FF0000"/>
            </a:solidFill>
          </a:endParaRPr>
        </a:p>
      </dgm:t>
    </dgm:pt>
    <dgm:pt modelId="{E7709FA4-CCFD-4730-A541-D9791999FAEA}" type="sibTrans" cxnId="{66AB8977-674B-44D5-ABA1-CED5C16D05E9}">
      <dgm:prSet/>
      <dgm:spPr/>
      <dgm:t>
        <a:bodyPr/>
        <a:lstStyle/>
        <a:p>
          <a:endParaRPr lang="en-GB">
            <a:solidFill>
              <a:srgbClr val="FF0000"/>
            </a:solidFill>
          </a:endParaRPr>
        </a:p>
      </dgm:t>
    </dgm:pt>
    <dgm:pt modelId="{8CC573C0-4E01-4AAA-BFE9-12F62AF18103}">
      <dgm:prSet custT="1"/>
      <dgm:spPr/>
      <dgm:t>
        <a:bodyPr/>
        <a:lstStyle/>
        <a:p>
          <a:pPr algn="l" rtl="0"/>
          <a:r>
            <a:rPr lang="en-GB" sz="1300" dirty="0">
              <a:solidFill>
                <a:schemeClr val="tx1"/>
              </a:solidFill>
              <a:latin typeface="+mn-lt"/>
              <a:cs typeface="Arial"/>
            </a:rPr>
            <a:t>Concept of fraternity in the French context</a:t>
          </a:r>
        </a:p>
      </dgm:t>
    </dgm:pt>
    <dgm:pt modelId="{76F6D5AC-45E3-49E0-B9E9-D66099178564}" type="parTrans" cxnId="{31F5E5E9-77D9-441B-B9C7-2C2B70819023}">
      <dgm:prSet/>
      <dgm:spPr/>
      <dgm:t>
        <a:bodyPr/>
        <a:lstStyle/>
        <a:p>
          <a:endParaRPr lang="en-GB">
            <a:solidFill>
              <a:srgbClr val="FF0000"/>
            </a:solidFill>
          </a:endParaRPr>
        </a:p>
      </dgm:t>
    </dgm:pt>
    <dgm:pt modelId="{19556B5E-4152-4E11-A501-9802724DE31E}" type="sibTrans" cxnId="{31F5E5E9-77D9-441B-B9C7-2C2B70819023}">
      <dgm:prSet/>
      <dgm:spPr/>
      <dgm:t>
        <a:bodyPr/>
        <a:lstStyle/>
        <a:p>
          <a:endParaRPr lang="en-GB">
            <a:solidFill>
              <a:srgbClr val="FF0000"/>
            </a:solidFill>
          </a:endParaRPr>
        </a:p>
      </dgm:t>
    </dgm:pt>
    <dgm:pt modelId="{C61A756C-AA60-4BDA-8C80-5EDD47797015}">
      <dgm:prSet custT="1"/>
      <dgm:spPr/>
      <dgm:t>
        <a:bodyPr/>
        <a:lstStyle/>
        <a:p>
          <a:pPr algn="l" rtl="0"/>
          <a:r>
            <a:rPr lang="en-US" sz="1300" dirty="0">
              <a:solidFill>
                <a:schemeClr val="tx1"/>
              </a:solidFill>
              <a:latin typeface="+mn-lt"/>
              <a:cs typeface="Arial"/>
            </a:rPr>
            <a:t>Definition</a:t>
          </a:r>
        </a:p>
      </dgm:t>
    </dgm:pt>
    <dgm:pt modelId="{087BFF4B-1AEF-413F-BEE8-035A4A06DCC5}" type="parTrans" cxnId="{45AE8B06-8682-4170-9AA8-741198279287}">
      <dgm:prSet/>
      <dgm:spPr/>
      <dgm:t>
        <a:bodyPr/>
        <a:lstStyle/>
        <a:p>
          <a:endParaRPr lang="en-GB"/>
        </a:p>
      </dgm:t>
    </dgm:pt>
    <dgm:pt modelId="{223CDC4D-549E-418A-A1F1-99D2CC53A265}" type="sibTrans" cxnId="{45AE8B06-8682-4170-9AA8-741198279287}">
      <dgm:prSet/>
      <dgm:spPr/>
      <dgm:t>
        <a:bodyPr/>
        <a:lstStyle/>
        <a:p>
          <a:endParaRPr lang="en-GB"/>
        </a:p>
      </dgm:t>
    </dgm:pt>
    <dgm:pt modelId="{0FD06964-B718-4F5C-82BC-D8180EAA6A44}">
      <dgm:prSet custT="1"/>
      <dgm:spPr/>
      <dgm:t>
        <a:bodyPr/>
        <a:lstStyle/>
        <a:p>
          <a:pPr algn="l" rtl="0"/>
          <a:r>
            <a:rPr lang="en-US" sz="1300" dirty="0">
              <a:solidFill>
                <a:schemeClr val="tx1"/>
              </a:solidFill>
              <a:latin typeface="+mn-lt"/>
              <a:cs typeface="Arial"/>
            </a:rPr>
            <a:t>The process</a:t>
          </a:r>
        </a:p>
      </dgm:t>
    </dgm:pt>
    <dgm:pt modelId="{49CE76C2-9695-47B2-AB6A-65A534499327}" type="parTrans" cxnId="{E819FC86-FC3B-47D7-B5B6-AB0319AC2CA9}">
      <dgm:prSet/>
      <dgm:spPr/>
      <dgm:t>
        <a:bodyPr/>
        <a:lstStyle/>
        <a:p>
          <a:endParaRPr lang="en-GB"/>
        </a:p>
      </dgm:t>
    </dgm:pt>
    <dgm:pt modelId="{464C5EF8-B9CB-4B81-A156-C9BF5BC7FBC4}" type="sibTrans" cxnId="{E819FC86-FC3B-47D7-B5B6-AB0319AC2CA9}">
      <dgm:prSet/>
      <dgm:spPr/>
      <dgm:t>
        <a:bodyPr/>
        <a:lstStyle/>
        <a:p>
          <a:endParaRPr lang="en-GB"/>
        </a:p>
      </dgm:t>
    </dgm:pt>
    <dgm:pt modelId="{F39C3B43-7317-4435-9419-7AA3D98D505B}" type="pres">
      <dgm:prSet presAssocID="{869C2049-52AF-4965-A04D-17A3D460735F}" presName="Name0" presStyleCnt="0">
        <dgm:presLayoutVars>
          <dgm:dir/>
          <dgm:resizeHandles val="exact"/>
        </dgm:presLayoutVars>
      </dgm:prSet>
      <dgm:spPr/>
    </dgm:pt>
    <dgm:pt modelId="{2BFA2815-0BC9-42AD-8BDE-60B8649ABAB8}" type="pres">
      <dgm:prSet presAssocID="{869C2049-52AF-4965-A04D-17A3D460735F}" presName="arrow" presStyleLbl="bgShp" presStyleIdx="0" presStyleCnt="1" custLinFactNeighborY="24375"/>
      <dgm:spPr>
        <a:solidFill>
          <a:srgbClr val="16818D">
            <a:alpha val="50196"/>
          </a:srgbClr>
        </a:solidFill>
      </dgm:spPr>
    </dgm:pt>
    <dgm:pt modelId="{C8B8D9BE-EAAD-4859-A550-A5D538700836}" type="pres">
      <dgm:prSet presAssocID="{869C2049-52AF-4965-A04D-17A3D460735F}" presName="points" presStyleCnt="0"/>
      <dgm:spPr/>
    </dgm:pt>
    <dgm:pt modelId="{D6A4DA03-D1CF-4A6A-A67E-338CA9F810FF}" type="pres">
      <dgm:prSet presAssocID="{B58D4CC3-F0C8-4119-B972-C229152842FA}" presName="compositeA" presStyleCnt="0"/>
      <dgm:spPr/>
    </dgm:pt>
    <dgm:pt modelId="{06347686-AF33-49FC-9641-161D38A0BBA8}" type="pres">
      <dgm:prSet presAssocID="{B58D4CC3-F0C8-4119-B972-C229152842FA}" presName="textA" presStyleLbl="revTx" presStyleIdx="0" presStyleCnt="3" custScaleX="113483" custLinFactNeighborY="24375">
        <dgm:presLayoutVars>
          <dgm:bulletEnabled val="1"/>
        </dgm:presLayoutVars>
      </dgm:prSet>
      <dgm:spPr/>
    </dgm:pt>
    <dgm:pt modelId="{A7193BF2-9145-4CA5-9F0E-550873F3E8DC}" type="pres">
      <dgm:prSet presAssocID="{B58D4CC3-F0C8-4119-B972-C229152842FA}" presName="circleA" presStyleLbl="node1" presStyleIdx="0" presStyleCnt="3" custLinFactNeighborX="8523" custLinFactNeighborY="90000"/>
      <dgm:spPr>
        <a:solidFill>
          <a:srgbClr val="16818D">
            <a:alpha val="49804"/>
          </a:srgbClr>
        </a:solidFill>
      </dgm:spPr>
    </dgm:pt>
    <dgm:pt modelId="{FDB1D3F9-F3F2-4ADC-AF2E-E0320188EC4E}" type="pres">
      <dgm:prSet presAssocID="{B58D4CC3-F0C8-4119-B972-C229152842FA}" presName="spaceA" presStyleCnt="0"/>
      <dgm:spPr/>
    </dgm:pt>
    <dgm:pt modelId="{B6630C95-1D4D-41B9-877E-6425F9245F4B}" type="pres">
      <dgm:prSet presAssocID="{6C289929-57FF-4018-835A-7444BC68652C}" presName="space" presStyleCnt="0"/>
      <dgm:spPr/>
    </dgm:pt>
    <dgm:pt modelId="{4C6FA96E-B8A6-49DC-8284-27B1AB1D4E31}" type="pres">
      <dgm:prSet presAssocID="{BB268CCE-7ACA-4B3E-ABD5-26FED9597A0D}" presName="compositeB" presStyleCnt="0"/>
      <dgm:spPr/>
    </dgm:pt>
    <dgm:pt modelId="{7652A05E-C4A1-49F2-B82D-1AC65C3A3AD0}" type="pres">
      <dgm:prSet presAssocID="{BB268CCE-7ACA-4B3E-ABD5-26FED9597A0D}" presName="textB" presStyleLbl="revTx" presStyleIdx="1" presStyleCnt="3" custScaleY="61550">
        <dgm:presLayoutVars>
          <dgm:bulletEnabled val="1"/>
        </dgm:presLayoutVars>
      </dgm:prSet>
      <dgm:spPr/>
    </dgm:pt>
    <dgm:pt modelId="{8AB41F27-77A5-4A07-A0F4-7D961F2A8606}" type="pres">
      <dgm:prSet presAssocID="{BB268CCE-7ACA-4B3E-ABD5-26FED9597A0D}" presName="circleB" presStyleLbl="node1" presStyleIdx="1" presStyleCnt="3" custLinFactNeighborY="47500"/>
      <dgm:spPr>
        <a:solidFill>
          <a:srgbClr val="16818D">
            <a:alpha val="49804"/>
          </a:srgbClr>
        </a:solidFill>
      </dgm:spPr>
    </dgm:pt>
    <dgm:pt modelId="{011FA3F2-2C1F-461D-912A-9EA85605AE8B}" type="pres">
      <dgm:prSet presAssocID="{BB268CCE-7ACA-4B3E-ABD5-26FED9597A0D}" presName="spaceB" presStyleCnt="0"/>
      <dgm:spPr/>
    </dgm:pt>
    <dgm:pt modelId="{B465F068-69C3-4200-9B8D-1843EA600F6C}" type="pres">
      <dgm:prSet presAssocID="{B0FA731A-C1D2-4825-82F9-325B3821628A}" presName="space" presStyleCnt="0"/>
      <dgm:spPr/>
    </dgm:pt>
    <dgm:pt modelId="{D5E1C61B-1598-4D8F-BDD3-BD74EC294982}" type="pres">
      <dgm:prSet presAssocID="{78E35BDC-8696-42CB-9810-B3B365C226F4}" presName="compositeA" presStyleCnt="0"/>
      <dgm:spPr/>
    </dgm:pt>
    <dgm:pt modelId="{406B1CFE-00A6-4A10-B8E7-2BF66B42C9B4}" type="pres">
      <dgm:prSet presAssocID="{78E35BDC-8696-42CB-9810-B3B365C226F4}" presName="textA" presStyleLbl="revTx" presStyleIdx="2" presStyleCnt="3" custLinFactNeighborY="23750">
        <dgm:presLayoutVars>
          <dgm:bulletEnabled val="1"/>
        </dgm:presLayoutVars>
      </dgm:prSet>
      <dgm:spPr/>
    </dgm:pt>
    <dgm:pt modelId="{D5DB7220-B0DD-42BA-B47B-1622A89E2573}" type="pres">
      <dgm:prSet presAssocID="{78E35BDC-8696-42CB-9810-B3B365C226F4}" presName="circleA" presStyleLbl="node1" presStyleIdx="2" presStyleCnt="3" custLinFactNeighborY="90000"/>
      <dgm:spPr>
        <a:solidFill>
          <a:srgbClr val="16818D">
            <a:alpha val="49804"/>
          </a:srgbClr>
        </a:solidFill>
      </dgm:spPr>
    </dgm:pt>
    <dgm:pt modelId="{FB3701D9-4066-47BC-9B70-514A70BF6378}" type="pres">
      <dgm:prSet presAssocID="{78E35BDC-8696-42CB-9810-B3B365C226F4}" presName="spaceA" presStyleCnt="0"/>
      <dgm:spPr/>
    </dgm:pt>
  </dgm:ptLst>
  <dgm:cxnLst>
    <dgm:cxn modelId="{45AE8B06-8682-4170-9AA8-741198279287}" srcId="{B58D4CC3-F0C8-4119-B972-C229152842FA}" destId="{C61A756C-AA60-4BDA-8C80-5EDD47797015}" srcOrd="0" destOrd="0" parTransId="{087BFF4B-1AEF-413F-BEE8-035A4A06DCC5}" sibTransId="{223CDC4D-549E-418A-A1F1-99D2CC53A265}"/>
    <dgm:cxn modelId="{D1993521-FBC4-421A-B6BD-584472FE5C7C}" type="presOf" srcId="{0FD06964-B718-4F5C-82BC-D8180EAA6A44}" destId="{06347686-AF33-49FC-9641-161D38A0BBA8}" srcOrd="0" destOrd="2" presId="urn:microsoft.com/office/officeart/2005/8/layout/hProcess11"/>
    <dgm:cxn modelId="{C5AA0060-ECBC-437A-842E-6A596803D249}" type="presOf" srcId="{58AB4BC4-E520-4102-B0FF-E3AF910D96D3}" destId="{06347686-AF33-49FC-9641-161D38A0BBA8}" srcOrd="0" destOrd="3" presId="urn:microsoft.com/office/officeart/2005/8/layout/hProcess11"/>
    <dgm:cxn modelId="{A2198443-BA49-4B08-ACDD-251BB2666FEA}" srcId="{869C2049-52AF-4965-A04D-17A3D460735F}" destId="{78E35BDC-8696-42CB-9810-B3B365C226F4}" srcOrd="2" destOrd="0" parTransId="{A05AAE30-E376-4C10-BF13-AAD1A254FEB9}" sibTransId="{9DF1E8A8-83B7-4327-9E21-74ED9206DE88}"/>
    <dgm:cxn modelId="{22AFEC6B-356A-4132-829F-B0F87B297359}" srcId="{869C2049-52AF-4965-A04D-17A3D460735F}" destId="{B58D4CC3-F0C8-4119-B972-C229152842FA}" srcOrd="0" destOrd="0" parTransId="{00BCEC57-9221-43A5-81AD-1A50181DF5F9}" sibTransId="{6C289929-57FF-4018-835A-7444BC68652C}"/>
    <dgm:cxn modelId="{21E3E070-64A0-46FB-A396-62F548D52CB1}" srcId="{869C2049-52AF-4965-A04D-17A3D460735F}" destId="{BB268CCE-7ACA-4B3E-ABD5-26FED9597A0D}" srcOrd="1" destOrd="0" parTransId="{8F39A9CC-6318-4EF0-8C42-142E798BA47C}" sibTransId="{B0FA731A-C1D2-4825-82F9-325B3821628A}"/>
    <dgm:cxn modelId="{F1362374-4CCF-4EF0-8523-91F7EB5FA526}" srcId="{78E35BDC-8696-42CB-9810-B3B365C226F4}" destId="{ABD15614-006F-4524-976F-5A9877635B49}" srcOrd="1" destOrd="0" parTransId="{20C6F0A4-E77D-46E1-A341-17885283EC64}" sibTransId="{9F5D4308-2840-429C-B6EB-774CCC1E5806}"/>
    <dgm:cxn modelId="{66AB8977-674B-44D5-ABA1-CED5C16D05E9}" srcId="{B58D4CC3-F0C8-4119-B972-C229152842FA}" destId="{B90CC6B4-1FFB-427E-84D2-45D797122DF7}" srcOrd="3" destOrd="0" parTransId="{AA099A4C-0DFD-4DD9-A34B-B08C978FBC56}" sibTransId="{E7709FA4-CCFD-4730-A541-D9791999FAEA}"/>
    <dgm:cxn modelId="{0DC09979-F6A0-41D8-9008-EBC6835C9423}" type="presOf" srcId="{B58D4CC3-F0C8-4119-B972-C229152842FA}" destId="{06347686-AF33-49FC-9641-161D38A0BBA8}" srcOrd="0" destOrd="0" presId="urn:microsoft.com/office/officeart/2005/8/layout/hProcess11"/>
    <dgm:cxn modelId="{CDF3DB79-02C0-47FC-9583-5DFE8AEF74DD}" type="presOf" srcId="{BB268CCE-7ACA-4B3E-ABD5-26FED9597A0D}" destId="{7652A05E-C4A1-49F2-B82D-1AC65C3A3AD0}" srcOrd="0" destOrd="0" presId="urn:microsoft.com/office/officeart/2005/8/layout/hProcess11"/>
    <dgm:cxn modelId="{19874180-5EB3-4147-9DF2-3B6A99A8E2AB}" srcId="{B58D4CC3-F0C8-4119-B972-C229152842FA}" destId="{58AB4BC4-E520-4102-B0FF-E3AF910D96D3}" srcOrd="2" destOrd="0" parTransId="{00714C8D-493E-47F0-BC73-7563B6C81C72}" sibTransId="{FE6E2231-072D-4781-8582-AF018F1F03F5}"/>
    <dgm:cxn modelId="{466B1D84-2A56-49A8-ABC0-218BB143F52D}" type="presOf" srcId="{8CC573C0-4E01-4AAA-BFE9-12F62AF18103}" destId="{406B1CFE-00A6-4A10-B8E7-2BF66B42C9B4}" srcOrd="0" destOrd="1" presId="urn:microsoft.com/office/officeart/2005/8/layout/hProcess11"/>
    <dgm:cxn modelId="{E819FC86-FC3B-47D7-B5B6-AB0319AC2CA9}" srcId="{B58D4CC3-F0C8-4119-B972-C229152842FA}" destId="{0FD06964-B718-4F5C-82BC-D8180EAA6A44}" srcOrd="1" destOrd="0" parTransId="{49CE76C2-9695-47B2-AB6A-65A534499327}" sibTransId="{464C5EF8-B9CB-4B81-A156-C9BF5BC7FBC4}"/>
    <dgm:cxn modelId="{48181D8D-C39A-4AA9-A76C-950E97B88EA7}" type="presOf" srcId="{C61A756C-AA60-4BDA-8C80-5EDD47797015}" destId="{06347686-AF33-49FC-9641-161D38A0BBA8}" srcOrd="0" destOrd="1" presId="urn:microsoft.com/office/officeart/2005/8/layout/hProcess11"/>
    <dgm:cxn modelId="{A0D0EB93-206B-46CA-B40C-395DEAC0887C}" type="presOf" srcId="{78E35BDC-8696-42CB-9810-B3B365C226F4}" destId="{406B1CFE-00A6-4A10-B8E7-2BF66B42C9B4}" srcOrd="0" destOrd="0" presId="urn:microsoft.com/office/officeart/2005/8/layout/hProcess11"/>
    <dgm:cxn modelId="{15FCEAAE-4696-4984-B991-784EEFB202CF}" type="presOf" srcId="{B90CC6B4-1FFB-427E-84D2-45D797122DF7}" destId="{06347686-AF33-49FC-9641-161D38A0BBA8}" srcOrd="0" destOrd="4" presId="urn:microsoft.com/office/officeart/2005/8/layout/hProcess11"/>
    <dgm:cxn modelId="{48AAD9DC-0855-4A44-8546-C2CE03E77861}" type="presOf" srcId="{ABD15614-006F-4524-976F-5A9877635B49}" destId="{406B1CFE-00A6-4A10-B8E7-2BF66B42C9B4}" srcOrd="0" destOrd="2" presId="urn:microsoft.com/office/officeart/2005/8/layout/hProcess11"/>
    <dgm:cxn modelId="{31F5E5E9-77D9-441B-B9C7-2C2B70819023}" srcId="{78E35BDC-8696-42CB-9810-B3B365C226F4}" destId="{8CC573C0-4E01-4AAA-BFE9-12F62AF18103}" srcOrd="0" destOrd="0" parTransId="{76F6D5AC-45E3-49E0-B9E9-D66099178564}" sibTransId="{19556B5E-4152-4E11-A501-9802724DE31E}"/>
    <dgm:cxn modelId="{E68BA9FA-4C6A-4623-80C5-4D815E92C688}" type="presOf" srcId="{869C2049-52AF-4965-A04D-17A3D460735F}" destId="{F39C3B43-7317-4435-9419-7AA3D98D505B}" srcOrd="0" destOrd="0" presId="urn:microsoft.com/office/officeart/2005/8/layout/hProcess11"/>
    <dgm:cxn modelId="{AB66FA0B-06AC-4439-93F3-7465CB545F9A}" type="presParOf" srcId="{F39C3B43-7317-4435-9419-7AA3D98D505B}" destId="{2BFA2815-0BC9-42AD-8BDE-60B8649ABAB8}" srcOrd="0" destOrd="0" presId="urn:microsoft.com/office/officeart/2005/8/layout/hProcess11"/>
    <dgm:cxn modelId="{28673855-2F70-4BBE-8FD1-09A76864DBC8}" type="presParOf" srcId="{F39C3B43-7317-4435-9419-7AA3D98D505B}" destId="{C8B8D9BE-EAAD-4859-A550-A5D538700836}" srcOrd="1" destOrd="0" presId="urn:microsoft.com/office/officeart/2005/8/layout/hProcess11"/>
    <dgm:cxn modelId="{584CFD22-6787-4858-8861-D57C07160321}" type="presParOf" srcId="{C8B8D9BE-EAAD-4859-A550-A5D538700836}" destId="{D6A4DA03-D1CF-4A6A-A67E-338CA9F810FF}" srcOrd="0" destOrd="0" presId="urn:microsoft.com/office/officeart/2005/8/layout/hProcess11"/>
    <dgm:cxn modelId="{C091E560-E818-4A6C-9FF8-FFD135D60B30}" type="presParOf" srcId="{D6A4DA03-D1CF-4A6A-A67E-338CA9F810FF}" destId="{06347686-AF33-49FC-9641-161D38A0BBA8}" srcOrd="0" destOrd="0" presId="urn:microsoft.com/office/officeart/2005/8/layout/hProcess11"/>
    <dgm:cxn modelId="{31210AB8-731F-44F2-8B35-14F05723E4AE}" type="presParOf" srcId="{D6A4DA03-D1CF-4A6A-A67E-338CA9F810FF}" destId="{A7193BF2-9145-4CA5-9F0E-550873F3E8DC}" srcOrd="1" destOrd="0" presId="urn:microsoft.com/office/officeart/2005/8/layout/hProcess11"/>
    <dgm:cxn modelId="{46253BCC-36B4-40A6-8D20-0BD94ED19BFC}" type="presParOf" srcId="{D6A4DA03-D1CF-4A6A-A67E-338CA9F810FF}" destId="{FDB1D3F9-F3F2-4ADC-AF2E-E0320188EC4E}" srcOrd="2" destOrd="0" presId="urn:microsoft.com/office/officeart/2005/8/layout/hProcess11"/>
    <dgm:cxn modelId="{6886B3E5-2FA8-48CC-ACF3-EE9BF6611B92}" type="presParOf" srcId="{C8B8D9BE-EAAD-4859-A550-A5D538700836}" destId="{B6630C95-1D4D-41B9-877E-6425F9245F4B}" srcOrd="1" destOrd="0" presId="urn:microsoft.com/office/officeart/2005/8/layout/hProcess11"/>
    <dgm:cxn modelId="{D6A34B43-26BD-4627-8898-2C56CD6E133F}" type="presParOf" srcId="{C8B8D9BE-EAAD-4859-A550-A5D538700836}" destId="{4C6FA96E-B8A6-49DC-8284-27B1AB1D4E31}" srcOrd="2" destOrd="0" presId="urn:microsoft.com/office/officeart/2005/8/layout/hProcess11"/>
    <dgm:cxn modelId="{73ECEF43-71A5-4C66-A133-9EC6758C6755}" type="presParOf" srcId="{4C6FA96E-B8A6-49DC-8284-27B1AB1D4E31}" destId="{7652A05E-C4A1-49F2-B82D-1AC65C3A3AD0}" srcOrd="0" destOrd="0" presId="urn:microsoft.com/office/officeart/2005/8/layout/hProcess11"/>
    <dgm:cxn modelId="{1A3A5D97-EA31-4D17-865D-A755F9B14A69}" type="presParOf" srcId="{4C6FA96E-B8A6-49DC-8284-27B1AB1D4E31}" destId="{8AB41F27-77A5-4A07-A0F4-7D961F2A8606}" srcOrd="1" destOrd="0" presId="urn:microsoft.com/office/officeart/2005/8/layout/hProcess11"/>
    <dgm:cxn modelId="{B67F33EE-DF82-4AD6-88D0-C35B79013920}" type="presParOf" srcId="{4C6FA96E-B8A6-49DC-8284-27B1AB1D4E31}" destId="{011FA3F2-2C1F-461D-912A-9EA85605AE8B}" srcOrd="2" destOrd="0" presId="urn:microsoft.com/office/officeart/2005/8/layout/hProcess11"/>
    <dgm:cxn modelId="{F292E068-0FA4-410A-B0C9-41116E99D728}" type="presParOf" srcId="{C8B8D9BE-EAAD-4859-A550-A5D538700836}" destId="{B465F068-69C3-4200-9B8D-1843EA600F6C}" srcOrd="3" destOrd="0" presId="urn:microsoft.com/office/officeart/2005/8/layout/hProcess11"/>
    <dgm:cxn modelId="{6AE68216-F089-43F4-AA16-38B8EB7DDC0A}" type="presParOf" srcId="{C8B8D9BE-EAAD-4859-A550-A5D538700836}" destId="{D5E1C61B-1598-4D8F-BDD3-BD74EC294982}" srcOrd="4" destOrd="0" presId="urn:microsoft.com/office/officeart/2005/8/layout/hProcess11"/>
    <dgm:cxn modelId="{C92F3867-8FD9-4A01-8E20-1691CAF36D96}" type="presParOf" srcId="{D5E1C61B-1598-4D8F-BDD3-BD74EC294982}" destId="{406B1CFE-00A6-4A10-B8E7-2BF66B42C9B4}" srcOrd="0" destOrd="0" presId="urn:microsoft.com/office/officeart/2005/8/layout/hProcess11"/>
    <dgm:cxn modelId="{0D2D84E6-373F-4F44-847F-787A4D06208A}" type="presParOf" srcId="{D5E1C61B-1598-4D8F-BDD3-BD74EC294982}" destId="{D5DB7220-B0DD-42BA-B47B-1622A89E2573}" srcOrd="1" destOrd="0" presId="urn:microsoft.com/office/officeart/2005/8/layout/hProcess11"/>
    <dgm:cxn modelId="{ABF2BA28-69AE-4CB4-9717-9D89D977C009}" type="presParOf" srcId="{D5E1C61B-1598-4D8F-BDD3-BD74EC294982}" destId="{FB3701D9-4066-47BC-9B70-514A70BF637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07C8B-0518-43F4-B02E-253D972092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2B3FA785-EF85-4BD5-B525-0482075B8BBD}">
      <dgm:prSet phldrT="[Text]" custT="1"/>
      <dgm:spPr>
        <a:noFill/>
        <a:ln>
          <a:solidFill>
            <a:srgbClr val="16818D"/>
          </a:solidFill>
        </a:ln>
      </dgm:spPr>
      <dgm:t>
        <a:bodyPr/>
        <a:lstStyle/>
        <a:p>
          <a:r>
            <a:rPr lang="en-GB" sz="2400" b="0" i="0" u="none" strike="noStrike" baseline="0" dirty="0">
              <a:solidFill>
                <a:srgbClr val="221E1F"/>
              </a:solidFill>
              <a:latin typeface="+mn-lt"/>
            </a:rPr>
            <a:t>Two trends</a:t>
          </a:r>
          <a:endParaRPr lang="en-GB" sz="2400" dirty="0">
            <a:latin typeface="+mn-lt"/>
          </a:endParaRPr>
        </a:p>
      </dgm:t>
    </dgm:pt>
    <dgm:pt modelId="{3AD2E286-32FA-4A96-95F1-36078819ACC1}" type="parTrans" cxnId="{49F6C423-631B-49E5-8AA4-CFB381F54DFA}">
      <dgm:prSet/>
      <dgm:spPr/>
      <dgm:t>
        <a:bodyPr/>
        <a:lstStyle/>
        <a:p>
          <a:endParaRPr lang="en-GB"/>
        </a:p>
      </dgm:t>
    </dgm:pt>
    <dgm:pt modelId="{DD239A02-7F45-438C-9189-A3CFDB8D3472}" type="sibTrans" cxnId="{49F6C423-631B-49E5-8AA4-CFB381F54DFA}">
      <dgm:prSet/>
      <dgm:spPr/>
      <dgm:t>
        <a:bodyPr/>
        <a:lstStyle/>
        <a:p>
          <a:endParaRPr lang="en-GB"/>
        </a:p>
      </dgm:t>
    </dgm:pt>
    <dgm:pt modelId="{0A572445-0DF6-4733-9525-FD30092A878E}">
      <dgm:prSet phldrT="[Text]" custT="1"/>
      <dgm:spPr>
        <a:noFill/>
        <a:ln>
          <a:solidFill>
            <a:srgbClr val="16818D"/>
          </a:solidFill>
        </a:ln>
      </dgm:spPr>
      <dgm:t>
        <a:bodyPr/>
        <a:lstStyle/>
        <a:p>
          <a:r>
            <a:rPr lang="en-GB" sz="2000" b="1" i="0" u="none" strike="noStrike" baseline="0" dirty="0">
              <a:solidFill>
                <a:srgbClr val="221E1F"/>
              </a:solidFill>
              <a:latin typeface="+mn-lt"/>
            </a:rPr>
            <a:t>social solidarity </a:t>
          </a:r>
          <a:r>
            <a:rPr lang="en-GB" sz="1600" b="0" i="0" u="none" strike="noStrike" baseline="0" dirty="0">
              <a:solidFill>
                <a:srgbClr val="221E1F"/>
              </a:solidFill>
              <a:latin typeface="+mn-lt"/>
            </a:rPr>
            <a:t>grounded in a sense of similarity, identity, and belonging. People recognize themselves in one another</a:t>
          </a:r>
          <a:endParaRPr lang="en-GB" sz="1600" dirty="0">
            <a:latin typeface="+mn-lt"/>
          </a:endParaRPr>
        </a:p>
      </dgm:t>
    </dgm:pt>
    <dgm:pt modelId="{45AC5E94-91C0-450C-92D9-8E22C2F7F600}" type="parTrans" cxnId="{177B50A9-5D79-4066-9363-9CB57ED6A4CE}">
      <dgm:prSet/>
      <dgm:spPr>
        <a:ln>
          <a:solidFill>
            <a:srgbClr val="16818D"/>
          </a:solidFill>
        </a:ln>
      </dgm:spPr>
      <dgm:t>
        <a:bodyPr/>
        <a:lstStyle/>
        <a:p>
          <a:endParaRPr lang="en-GB"/>
        </a:p>
      </dgm:t>
    </dgm:pt>
    <dgm:pt modelId="{3161CCA8-E5D7-4800-9C3F-113F2EACE560}" type="sibTrans" cxnId="{177B50A9-5D79-4066-9363-9CB57ED6A4CE}">
      <dgm:prSet/>
      <dgm:spPr/>
      <dgm:t>
        <a:bodyPr/>
        <a:lstStyle/>
        <a:p>
          <a:endParaRPr lang="en-GB"/>
        </a:p>
      </dgm:t>
    </dgm:pt>
    <dgm:pt modelId="{E1337870-0390-4B68-B139-A616DEF0AC7D}">
      <dgm:prSet phldrT="[Text]" custT="1"/>
      <dgm:spPr>
        <a:noFill/>
        <a:ln>
          <a:solidFill>
            <a:srgbClr val="16818D"/>
          </a:solidFill>
        </a:ln>
      </dgm:spPr>
      <dgm:t>
        <a:bodyPr/>
        <a:lstStyle/>
        <a:p>
          <a:r>
            <a:rPr lang="en-GB" sz="2000" b="1" i="0" u="none" strike="noStrike" baseline="0" dirty="0">
              <a:solidFill>
                <a:srgbClr val="221E1F"/>
              </a:solidFill>
              <a:latin typeface="+mn-lt"/>
            </a:rPr>
            <a:t>political solidarity </a:t>
          </a:r>
          <a:r>
            <a:rPr lang="en-GB" sz="1600" b="0" i="0" u="none" strike="noStrike" baseline="0" dirty="0">
              <a:solidFill>
                <a:srgbClr val="221E1F"/>
              </a:solidFill>
              <a:latin typeface="+mn-lt"/>
            </a:rPr>
            <a:t>informed by mutual agency aimed at social change. People who share and are committed to jointly achieve certain political goals and ideals form this kind of solidarity despite their differences </a:t>
          </a:r>
          <a:endParaRPr lang="en-GB" sz="1200" dirty="0">
            <a:latin typeface="+mn-lt"/>
          </a:endParaRPr>
        </a:p>
      </dgm:t>
    </dgm:pt>
    <dgm:pt modelId="{DC320983-FD03-4871-BC58-3BCC4E2C4EED}" type="parTrans" cxnId="{72EEE95F-648A-41EA-B00C-D6CD04FAA8CA}">
      <dgm:prSet/>
      <dgm:spPr>
        <a:ln>
          <a:solidFill>
            <a:srgbClr val="16818D"/>
          </a:solidFill>
        </a:ln>
      </dgm:spPr>
      <dgm:t>
        <a:bodyPr/>
        <a:lstStyle/>
        <a:p>
          <a:endParaRPr lang="en-GB"/>
        </a:p>
      </dgm:t>
    </dgm:pt>
    <dgm:pt modelId="{F66A7D17-1B21-4F9A-A6E5-42F5B49B9FD6}" type="sibTrans" cxnId="{72EEE95F-648A-41EA-B00C-D6CD04FAA8CA}">
      <dgm:prSet/>
      <dgm:spPr/>
      <dgm:t>
        <a:bodyPr/>
        <a:lstStyle/>
        <a:p>
          <a:endParaRPr lang="en-GB"/>
        </a:p>
      </dgm:t>
    </dgm:pt>
    <dgm:pt modelId="{6D0B197E-BEE9-43DD-80D2-9970588C135B}" type="pres">
      <dgm:prSet presAssocID="{05507C8B-0518-43F4-B02E-253D9720928F}" presName="diagram" presStyleCnt="0">
        <dgm:presLayoutVars>
          <dgm:chPref val="1"/>
          <dgm:dir/>
          <dgm:animOne val="branch"/>
          <dgm:animLvl val="lvl"/>
          <dgm:resizeHandles val="exact"/>
        </dgm:presLayoutVars>
      </dgm:prSet>
      <dgm:spPr/>
    </dgm:pt>
    <dgm:pt modelId="{80BEECB9-9BE9-4BC7-8A45-5F3EAE972D0D}" type="pres">
      <dgm:prSet presAssocID="{2B3FA785-EF85-4BD5-B525-0482075B8BBD}" presName="root1" presStyleCnt="0"/>
      <dgm:spPr/>
    </dgm:pt>
    <dgm:pt modelId="{17059052-208F-4DAC-9475-384BA5317064}" type="pres">
      <dgm:prSet presAssocID="{2B3FA785-EF85-4BD5-B525-0482075B8BBD}" presName="LevelOneTextNode" presStyleLbl="node0" presStyleIdx="0" presStyleCnt="1" custScaleX="70028" custLinFactNeighborX="-15451">
        <dgm:presLayoutVars>
          <dgm:chPref val="3"/>
        </dgm:presLayoutVars>
      </dgm:prSet>
      <dgm:spPr/>
    </dgm:pt>
    <dgm:pt modelId="{C835B66D-DF37-4B94-9949-BDB88CADB800}" type="pres">
      <dgm:prSet presAssocID="{2B3FA785-EF85-4BD5-B525-0482075B8BBD}" presName="level2hierChild" presStyleCnt="0"/>
      <dgm:spPr/>
    </dgm:pt>
    <dgm:pt modelId="{5F4A406D-9E7D-4041-B761-044DF16648D0}" type="pres">
      <dgm:prSet presAssocID="{45AC5E94-91C0-450C-92D9-8E22C2F7F600}" presName="conn2-1" presStyleLbl="parChTrans1D2" presStyleIdx="0" presStyleCnt="2"/>
      <dgm:spPr/>
    </dgm:pt>
    <dgm:pt modelId="{77589BB2-CE18-4060-BBC0-B684B71A49B3}" type="pres">
      <dgm:prSet presAssocID="{45AC5E94-91C0-450C-92D9-8E22C2F7F600}" presName="connTx" presStyleLbl="parChTrans1D2" presStyleIdx="0" presStyleCnt="2"/>
      <dgm:spPr/>
    </dgm:pt>
    <dgm:pt modelId="{EB688D4C-E6FE-46D8-8BE9-BADBC86C3D9A}" type="pres">
      <dgm:prSet presAssocID="{0A572445-0DF6-4733-9525-FD30092A878E}" presName="root2" presStyleCnt="0"/>
      <dgm:spPr/>
    </dgm:pt>
    <dgm:pt modelId="{1C1BE855-287E-47E2-9406-9BFD4B3476AC}" type="pres">
      <dgm:prSet presAssocID="{0A572445-0DF6-4733-9525-FD30092A878E}" presName="LevelTwoTextNode" presStyleLbl="node2" presStyleIdx="0" presStyleCnt="2" custScaleX="120435">
        <dgm:presLayoutVars>
          <dgm:chPref val="3"/>
        </dgm:presLayoutVars>
      </dgm:prSet>
      <dgm:spPr/>
    </dgm:pt>
    <dgm:pt modelId="{61168BE3-71C5-4222-BDB2-507D56D99EDD}" type="pres">
      <dgm:prSet presAssocID="{0A572445-0DF6-4733-9525-FD30092A878E}" presName="level3hierChild" presStyleCnt="0"/>
      <dgm:spPr/>
    </dgm:pt>
    <dgm:pt modelId="{0A47DFF5-9F07-4F59-BB80-F1F2A17FFC70}" type="pres">
      <dgm:prSet presAssocID="{DC320983-FD03-4871-BC58-3BCC4E2C4EED}" presName="conn2-1" presStyleLbl="parChTrans1D2" presStyleIdx="1" presStyleCnt="2"/>
      <dgm:spPr/>
    </dgm:pt>
    <dgm:pt modelId="{FD0FCB2F-E9FF-4C22-8063-5A1CC8C2A87E}" type="pres">
      <dgm:prSet presAssocID="{DC320983-FD03-4871-BC58-3BCC4E2C4EED}" presName="connTx" presStyleLbl="parChTrans1D2" presStyleIdx="1" presStyleCnt="2"/>
      <dgm:spPr/>
    </dgm:pt>
    <dgm:pt modelId="{7044781E-E29D-445E-9D4F-EB26AA354C39}" type="pres">
      <dgm:prSet presAssocID="{E1337870-0390-4B68-B139-A616DEF0AC7D}" presName="root2" presStyleCnt="0"/>
      <dgm:spPr/>
    </dgm:pt>
    <dgm:pt modelId="{EF09FCD7-2DA1-46D0-BC9A-C706924C203E}" type="pres">
      <dgm:prSet presAssocID="{E1337870-0390-4B68-B139-A616DEF0AC7D}" presName="LevelTwoTextNode" presStyleLbl="node2" presStyleIdx="1" presStyleCnt="2" custScaleX="120435">
        <dgm:presLayoutVars>
          <dgm:chPref val="3"/>
        </dgm:presLayoutVars>
      </dgm:prSet>
      <dgm:spPr/>
    </dgm:pt>
    <dgm:pt modelId="{A847F044-5625-4251-988B-C378FC27682B}" type="pres">
      <dgm:prSet presAssocID="{E1337870-0390-4B68-B139-A616DEF0AC7D}" presName="level3hierChild" presStyleCnt="0"/>
      <dgm:spPr/>
    </dgm:pt>
  </dgm:ptLst>
  <dgm:cxnLst>
    <dgm:cxn modelId="{49F6C423-631B-49E5-8AA4-CFB381F54DFA}" srcId="{05507C8B-0518-43F4-B02E-253D9720928F}" destId="{2B3FA785-EF85-4BD5-B525-0482075B8BBD}" srcOrd="0" destOrd="0" parTransId="{3AD2E286-32FA-4A96-95F1-36078819ACC1}" sibTransId="{DD239A02-7F45-438C-9189-A3CFDB8D3472}"/>
    <dgm:cxn modelId="{4409E32C-3C71-4635-B191-755A33A57CD6}" type="presOf" srcId="{DC320983-FD03-4871-BC58-3BCC4E2C4EED}" destId="{0A47DFF5-9F07-4F59-BB80-F1F2A17FFC70}" srcOrd="0" destOrd="0" presId="urn:microsoft.com/office/officeart/2005/8/layout/hierarchy2"/>
    <dgm:cxn modelId="{E8434735-AD1E-45C3-9EAA-6B5F8AC0D8AB}" type="presOf" srcId="{45AC5E94-91C0-450C-92D9-8E22C2F7F600}" destId="{77589BB2-CE18-4060-BBC0-B684B71A49B3}" srcOrd="1" destOrd="0" presId="urn:microsoft.com/office/officeart/2005/8/layout/hierarchy2"/>
    <dgm:cxn modelId="{72EEE95F-648A-41EA-B00C-D6CD04FAA8CA}" srcId="{2B3FA785-EF85-4BD5-B525-0482075B8BBD}" destId="{E1337870-0390-4B68-B139-A616DEF0AC7D}" srcOrd="1" destOrd="0" parTransId="{DC320983-FD03-4871-BC58-3BCC4E2C4EED}" sibTransId="{F66A7D17-1B21-4F9A-A6E5-42F5B49B9FD6}"/>
    <dgm:cxn modelId="{BFA0D892-52F2-4C51-B2AE-4B66B3C71583}" type="presOf" srcId="{E1337870-0390-4B68-B139-A616DEF0AC7D}" destId="{EF09FCD7-2DA1-46D0-BC9A-C706924C203E}" srcOrd="0" destOrd="0" presId="urn:microsoft.com/office/officeart/2005/8/layout/hierarchy2"/>
    <dgm:cxn modelId="{8181A2A2-B2F9-435D-8530-8394CD472F07}" type="presOf" srcId="{45AC5E94-91C0-450C-92D9-8E22C2F7F600}" destId="{5F4A406D-9E7D-4041-B761-044DF16648D0}" srcOrd="0" destOrd="0" presId="urn:microsoft.com/office/officeart/2005/8/layout/hierarchy2"/>
    <dgm:cxn modelId="{177B50A9-5D79-4066-9363-9CB57ED6A4CE}" srcId="{2B3FA785-EF85-4BD5-B525-0482075B8BBD}" destId="{0A572445-0DF6-4733-9525-FD30092A878E}" srcOrd="0" destOrd="0" parTransId="{45AC5E94-91C0-450C-92D9-8E22C2F7F600}" sibTransId="{3161CCA8-E5D7-4800-9C3F-113F2EACE560}"/>
    <dgm:cxn modelId="{71F55AC3-231E-4E92-9F7C-27900AD9B008}" type="presOf" srcId="{DC320983-FD03-4871-BC58-3BCC4E2C4EED}" destId="{FD0FCB2F-E9FF-4C22-8063-5A1CC8C2A87E}" srcOrd="1" destOrd="0" presId="urn:microsoft.com/office/officeart/2005/8/layout/hierarchy2"/>
    <dgm:cxn modelId="{BB4708D4-B665-4B48-ACDC-D111F5DB04BE}" type="presOf" srcId="{05507C8B-0518-43F4-B02E-253D9720928F}" destId="{6D0B197E-BEE9-43DD-80D2-9970588C135B}" srcOrd="0" destOrd="0" presId="urn:microsoft.com/office/officeart/2005/8/layout/hierarchy2"/>
    <dgm:cxn modelId="{5A515DDB-B189-4278-8AEC-B93D51646A07}" type="presOf" srcId="{0A572445-0DF6-4733-9525-FD30092A878E}" destId="{1C1BE855-287E-47E2-9406-9BFD4B3476AC}" srcOrd="0" destOrd="0" presId="urn:microsoft.com/office/officeart/2005/8/layout/hierarchy2"/>
    <dgm:cxn modelId="{0DB80DF0-99F2-4AA7-8FAF-DF594285BCC2}" type="presOf" srcId="{2B3FA785-EF85-4BD5-B525-0482075B8BBD}" destId="{17059052-208F-4DAC-9475-384BA5317064}" srcOrd="0" destOrd="0" presId="urn:microsoft.com/office/officeart/2005/8/layout/hierarchy2"/>
    <dgm:cxn modelId="{EF4785A5-08C6-4BEA-A226-FC4EDA16E188}" type="presParOf" srcId="{6D0B197E-BEE9-43DD-80D2-9970588C135B}" destId="{80BEECB9-9BE9-4BC7-8A45-5F3EAE972D0D}" srcOrd="0" destOrd="0" presId="urn:microsoft.com/office/officeart/2005/8/layout/hierarchy2"/>
    <dgm:cxn modelId="{4A8C888A-380B-4C53-8366-6B9F69CBEF4F}" type="presParOf" srcId="{80BEECB9-9BE9-4BC7-8A45-5F3EAE972D0D}" destId="{17059052-208F-4DAC-9475-384BA5317064}" srcOrd="0" destOrd="0" presId="urn:microsoft.com/office/officeart/2005/8/layout/hierarchy2"/>
    <dgm:cxn modelId="{C3BF28D7-7A11-4114-A0FC-0F3E9C271FF7}" type="presParOf" srcId="{80BEECB9-9BE9-4BC7-8A45-5F3EAE972D0D}" destId="{C835B66D-DF37-4B94-9949-BDB88CADB800}" srcOrd="1" destOrd="0" presId="urn:microsoft.com/office/officeart/2005/8/layout/hierarchy2"/>
    <dgm:cxn modelId="{03082337-A28C-422E-B67B-54D67F2E1EB5}" type="presParOf" srcId="{C835B66D-DF37-4B94-9949-BDB88CADB800}" destId="{5F4A406D-9E7D-4041-B761-044DF16648D0}" srcOrd="0" destOrd="0" presId="urn:microsoft.com/office/officeart/2005/8/layout/hierarchy2"/>
    <dgm:cxn modelId="{5AD02EED-56E3-495A-91E7-BF1CCA8169FA}" type="presParOf" srcId="{5F4A406D-9E7D-4041-B761-044DF16648D0}" destId="{77589BB2-CE18-4060-BBC0-B684B71A49B3}" srcOrd="0" destOrd="0" presId="urn:microsoft.com/office/officeart/2005/8/layout/hierarchy2"/>
    <dgm:cxn modelId="{FE0116DB-56AA-4CB7-BFDD-D9038449F5C9}" type="presParOf" srcId="{C835B66D-DF37-4B94-9949-BDB88CADB800}" destId="{EB688D4C-E6FE-46D8-8BE9-BADBC86C3D9A}" srcOrd="1" destOrd="0" presId="urn:microsoft.com/office/officeart/2005/8/layout/hierarchy2"/>
    <dgm:cxn modelId="{43E22CD1-6A29-4313-96DD-935D602460B1}" type="presParOf" srcId="{EB688D4C-E6FE-46D8-8BE9-BADBC86C3D9A}" destId="{1C1BE855-287E-47E2-9406-9BFD4B3476AC}" srcOrd="0" destOrd="0" presId="urn:microsoft.com/office/officeart/2005/8/layout/hierarchy2"/>
    <dgm:cxn modelId="{C757FB8B-7406-40F1-88C0-52F5FEE397C9}" type="presParOf" srcId="{EB688D4C-E6FE-46D8-8BE9-BADBC86C3D9A}" destId="{61168BE3-71C5-4222-BDB2-507D56D99EDD}" srcOrd="1" destOrd="0" presId="urn:microsoft.com/office/officeart/2005/8/layout/hierarchy2"/>
    <dgm:cxn modelId="{A1891364-9CA4-4E14-851A-E8472393B1DD}" type="presParOf" srcId="{C835B66D-DF37-4B94-9949-BDB88CADB800}" destId="{0A47DFF5-9F07-4F59-BB80-F1F2A17FFC70}" srcOrd="2" destOrd="0" presId="urn:microsoft.com/office/officeart/2005/8/layout/hierarchy2"/>
    <dgm:cxn modelId="{228DBA93-B33A-411C-97D7-5B9732419871}" type="presParOf" srcId="{0A47DFF5-9F07-4F59-BB80-F1F2A17FFC70}" destId="{FD0FCB2F-E9FF-4C22-8063-5A1CC8C2A87E}" srcOrd="0" destOrd="0" presId="urn:microsoft.com/office/officeart/2005/8/layout/hierarchy2"/>
    <dgm:cxn modelId="{7762EA1B-99EB-4F2E-8ACB-BFA25AD17E11}" type="presParOf" srcId="{C835B66D-DF37-4B94-9949-BDB88CADB800}" destId="{7044781E-E29D-445E-9D4F-EB26AA354C39}" srcOrd="3" destOrd="0" presId="urn:microsoft.com/office/officeart/2005/8/layout/hierarchy2"/>
    <dgm:cxn modelId="{7BE75752-392C-4988-84CE-B0174DCD8389}" type="presParOf" srcId="{7044781E-E29D-445E-9D4F-EB26AA354C39}" destId="{EF09FCD7-2DA1-46D0-BC9A-C706924C203E}" srcOrd="0" destOrd="0" presId="urn:microsoft.com/office/officeart/2005/8/layout/hierarchy2"/>
    <dgm:cxn modelId="{F86C0D81-5B1A-4BFA-A5F8-85DCC64764B7}" type="presParOf" srcId="{7044781E-E29D-445E-9D4F-EB26AA354C39}" destId="{A847F044-5625-4251-988B-C378FC27682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3D970-EA3B-4A17-852F-D0D6F0C77365}"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DBCBDEA2-8EDB-4FAB-9400-C4C835FADCA9}">
      <dgm:prSet phldrT="[Text]" custT="1"/>
      <dgm:spPr>
        <a:solidFill>
          <a:srgbClr val="16818D">
            <a:alpha val="50196"/>
          </a:srgbClr>
        </a:solidFill>
      </dgm:spPr>
      <dgm:t>
        <a:bodyPr/>
        <a:lstStyle/>
        <a:p>
          <a:pPr>
            <a:buNone/>
          </a:pPr>
          <a:r>
            <a:rPr lang="en-GB" sz="2000" b="1" dirty="0">
              <a:solidFill>
                <a:schemeClr val="tx1"/>
              </a:solidFill>
              <a:latin typeface="+mn-lt"/>
            </a:rPr>
            <a:t>Solidarity</a:t>
          </a:r>
          <a:r>
            <a:rPr lang="en-GB" sz="1800" dirty="0">
              <a:solidFill>
                <a:schemeClr val="tx1"/>
              </a:solidFill>
              <a:latin typeface="+mn-lt"/>
            </a:rPr>
            <a:t>: </a:t>
          </a:r>
          <a:r>
            <a:rPr lang="en-GB" sz="1800" b="0" i="0" u="none" strike="noStrike" baseline="0" dirty="0">
              <a:solidFill>
                <a:schemeClr val="tx1"/>
              </a:solidFill>
              <a:latin typeface="+mn-lt"/>
            </a:rPr>
            <a:t>a social bond characterized by a sense of agreement and togetherness among those who form it</a:t>
          </a:r>
          <a:endParaRPr lang="en-GB" sz="1800" dirty="0">
            <a:solidFill>
              <a:schemeClr val="tx1"/>
            </a:solidFill>
          </a:endParaRPr>
        </a:p>
      </dgm:t>
    </dgm:pt>
    <dgm:pt modelId="{258125CF-D922-467A-A07A-0A61B06346BF}" type="parTrans" cxnId="{147559BD-1758-43BC-98FF-88D2E94EC8DA}">
      <dgm:prSet/>
      <dgm:spPr/>
      <dgm:t>
        <a:bodyPr/>
        <a:lstStyle/>
        <a:p>
          <a:endParaRPr lang="en-GB"/>
        </a:p>
      </dgm:t>
    </dgm:pt>
    <dgm:pt modelId="{76B23013-7159-4E9B-B705-D9C3915C5559}" type="sibTrans" cxnId="{147559BD-1758-43BC-98FF-88D2E94EC8DA}">
      <dgm:prSet/>
      <dgm:spPr/>
      <dgm:t>
        <a:bodyPr/>
        <a:lstStyle/>
        <a:p>
          <a:endParaRPr lang="en-GB"/>
        </a:p>
      </dgm:t>
    </dgm:pt>
    <dgm:pt modelId="{A61ABD2F-C569-4F5C-9BC5-8149AA72B21C}">
      <dgm:prSet custT="1"/>
      <dgm:spPr>
        <a:solidFill>
          <a:srgbClr val="16818D">
            <a:alpha val="50196"/>
          </a:srgbClr>
        </a:solidFill>
      </dgm:spPr>
      <dgm:t>
        <a:bodyPr/>
        <a:lstStyle/>
        <a:p>
          <a:r>
            <a:rPr lang="en-GB" sz="2000" b="1" dirty="0">
              <a:solidFill>
                <a:schemeClr val="tx1"/>
              </a:solidFill>
              <a:latin typeface="+mn-lt"/>
            </a:rPr>
            <a:t>C</a:t>
          </a:r>
          <a:r>
            <a:rPr lang="en-GB" sz="2000" b="1" i="0" u="none" strike="noStrike" baseline="0" dirty="0">
              <a:solidFill>
                <a:schemeClr val="tx1"/>
              </a:solidFill>
              <a:latin typeface="+mn-lt"/>
            </a:rPr>
            <a:t>harity</a:t>
          </a:r>
          <a:r>
            <a:rPr lang="en-GB" sz="1800" b="0" i="0" u="none" strike="noStrike" baseline="0" dirty="0">
              <a:solidFill>
                <a:schemeClr val="tx1"/>
              </a:solidFill>
              <a:latin typeface="+mn-lt"/>
            </a:rPr>
            <a:t>: one-sided and implies detachment and disparity between those who express it and the recipients of its benefits </a:t>
          </a:r>
        </a:p>
      </dgm:t>
    </dgm:pt>
    <dgm:pt modelId="{00C9920E-4A41-40BC-B1B6-E0B7B1A4D59C}" type="parTrans" cxnId="{A5CA2077-072A-43AD-9ED4-6F21F188635C}">
      <dgm:prSet/>
      <dgm:spPr/>
      <dgm:t>
        <a:bodyPr/>
        <a:lstStyle/>
        <a:p>
          <a:endParaRPr lang="en-GB"/>
        </a:p>
      </dgm:t>
    </dgm:pt>
    <dgm:pt modelId="{D5B9667E-595A-4FEA-83BF-0EE2A29B2A05}" type="sibTrans" cxnId="{A5CA2077-072A-43AD-9ED4-6F21F188635C}">
      <dgm:prSet/>
      <dgm:spPr/>
      <dgm:t>
        <a:bodyPr/>
        <a:lstStyle/>
        <a:p>
          <a:endParaRPr lang="en-GB"/>
        </a:p>
      </dgm:t>
    </dgm:pt>
    <dgm:pt modelId="{4EEAFDE8-221B-4AC4-B167-2E952811C0CF}" type="pres">
      <dgm:prSet presAssocID="{0193D970-EA3B-4A17-852F-D0D6F0C77365}" presName="cycle" presStyleCnt="0">
        <dgm:presLayoutVars>
          <dgm:dir/>
          <dgm:resizeHandles val="exact"/>
        </dgm:presLayoutVars>
      </dgm:prSet>
      <dgm:spPr/>
    </dgm:pt>
    <dgm:pt modelId="{D659430B-060C-4424-86CA-7D21DE71C02F}" type="pres">
      <dgm:prSet presAssocID="{DBCBDEA2-8EDB-4FAB-9400-C4C835FADCA9}" presName="arrow" presStyleLbl="node1" presStyleIdx="0" presStyleCnt="2">
        <dgm:presLayoutVars>
          <dgm:bulletEnabled val="1"/>
        </dgm:presLayoutVars>
      </dgm:prSet>
      <dgm:spPr/>
    </dgm:pt>
    <dgm:pt modelId="{2061F819-3D9D-4BCE-BDA5-61160D41681E}" type="pres">
      <dgm:prSet presAssocID="{A61ABD2F-C569-4F5C-9BC5-8149AA72B21C}" presName="arrow" presStyleLbl="node1" presStyleIdx="1" presStyleCnt="2">
        <dgm:presLayoutVars>
          <dgm:bulletEnabled val="1"/>
        </dgm:presLayoutVars>
      </dgm:prSet>
      <dgm:spPr/>
    </dgm:pt>
  </dgm:ptLst>
  <dgm:cxnLst>
    <dgm:cxn modelId="{A5CA2077-072A-43AD-9ED4-6F21F188635C}" srcId="{0193D970-EA3B-4A17-852F-D0D6F0C77365}" destId="{A61ABD2F-C569-4F5C-9BC5-8149AA72B21C}" srcOrd="1" destOrd="0" parTransId="{00C9920E-4A41-40BC-B1B6-E0B7B1A4D59C}" sibTransId="{D5B9667E-595A-4FEA-83BF-0EE2A29B2A05}"/>
    <dgm:cxn modelId="{1FA4C75A-873E-4809-AF14-07EC849F7928}" type="presOf" srcId="{0193D970-EA3B-4A17-852F-D0D6F0C77365}" destId="{4EEAFDE8-221B-4AC4-B167-2E952811C0CF}" srcOrd="0" destOrd="0" presId="urn:microsoft.com/office/officeart/2005/8/layout/arrow1"/>
    <dgm:cxn modelId="{B3D6D17D-B5C4-4FB6-9368-2A3E2D279C6C}" type="presOf" srcId="{DBCBDEA2-8EDB-4FAB-9400-C4C835FADCA9}" destId="{D659430B-060C-4424-86CA-7D21DE71C02F}" srcOrd="0" destOrd="0" presId="urn:microsoft.com/office/officeart/2005/8/layout/arrow1"/>
    <dgm:cxn modelId="{FE3058BC-BB1E-4A02-B82E-C71F81C8530B}" type="presOf" srcId="{A61ABD2F-C569-4F5C-9BC5-8149AA72B21C}" destId="{2061F819-3D9D-4BCE-BDA5-61160D41681E}" srcOrd="0" destOrd="0" presId="urn:microsoft.com/office/officeart/2005/8/layout/arrow1"/>
    <dgm:cxn modelId="{147559BD-1758-43BC-98FF-88D2E94EC8DA}" srcId="{0193D970-EA3B-4A17-852F-D0D6F0C77365}" destId="{DBCBDEA2-8EDB-4FAB-9400-C4C835FADCA9}" srcOrd="0" destOrd="0" parTransId="{258125CF-D922-467A-A07A-0A61B06346BF}" sibTransId="{76B23013-7159-4E9B-B705-D9C3915C5559}"/>
    <dgm:cxn modelId="{85019D9A-58E4-4FED-9F3A-28F37795AF25}" type="presParOf" srcId="{4EEAFDE8-221B-4AC4-B167-2E952811C0CF}" destId="{D659430B-060C-4424-86CA-7D21DE71C02F}" srcOrd="0" destOrd="0" presId="urn:microsoft.com/office/officeart/2005/8/layout/arrow1"/>
    <dgm:cxn modelId="{F9D42136-60E4-4041-A245-22EEAD7A2FBA}" type="presParOf" srcId="{4EEAFDE8-221B-4AC4-B167-2E952811C0CF}" destId="{2061F819-3D9D-4BCE-BDA5-61160D41681E}"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F7881-82D3-41C7-8EEE-5D5F32752F8C}" type="doc">
      <dgm:prSet loTypeId="urn:microsoft.com/office/officeart/2005/8/layout/bProcess3" loCatId="process" qsTypeId="urn:microsoft.com/office/officeart/2005/8/quickstyle/simple1" qsCatId="simple" csTypeId="urn:microsoft.com/office/officeart/2005/8/colors/accent1_2" csCatId="accent1" phldr="1"/>
      <dgm:spPr/>
    </dgm:pt>
    <dgm:pt modelId="{E830E9A6-F9DD-4B75-AB93-62C9CBDF1E26}">
      <dgm:prSet phldrT="[Text]" custT="1"/>
      <dgm:spPr>
        <a:solidFill>
          <a:srgbClr val="16818D">
            <a:alpha val="50196"/>
          </a:srgbClr>
        </a:solidFill>
        <a:ln>
          <a:solidFill>
            <a:schemeClr val="tx1"/>
          </a:solidFill>
        </a:ln>
      </dgm:spPr>
      <dgm:t>
        <a:bodyPr/>
        <a:lstStyle/>
        <a:p>
          <a:r>
            <a:rPr lang="en-GB" sz="1300" dirty="0">
              <a:solidFill>
                <a:schemeClr val="tx1"/>
              </a:solidFill>
            </a:rPr>
            <a:t>Sovereignty and securitisation of borders</a:t>
          </a:r>
        </a:p>
      </dgm:t>
    </dgm:pt>
    <dgm:pt modelId="{BAF3191A-9F00-4197-A149-989DAE64C580}" type="parTrans" cxnId="{1D9B0F07-C622-4526-B7AF-D336D33D8D1B}">
      <dgm:prSet/>
      <dgm:spPr/>
      <dgm:t>
        <a:bodyPr/>
        <a:lstStyle/>
        <a:p>
          <a:endParaRPr lang="en-GB"/>
        </a:p>
      </dgm:t>
    </dgm:pt>
    <dgm:pt modelId="{EB1FD22C-758B-450B-BAEC-FCBA8A3EE414}" type="sibTrans" cxnId="{1D9B0F07-C622-4526-B7AF-D336D33D8D1B}">
      <dgm:prSet custT="1"/>
      <dgm:spPr/>
      <dgm:t>
        <a:bodyPr/>
        <a:lstStyle/>
        <a:p>
          <a:endParaRPr lang="en-GB" sz="1300"/>
        </a:p>
      </dgm:t>
    </dgm:pt>
    <dgm:pt modelId="{DE41EFCE-E7DB-4CF6-87B2-432C492A8DED}">
      <dgm:prSet phldrT="[Text]" custT="1"/>
      <dgm:spPr>
        <a:solidFill>
          <a:srgbClr val="16818D">
            <a:alpha val="50196"/>
          </a:srgbClr>
        </a:solidFill>
        <a:ln>
          <a:solidFill>
            <a:schemeClr val="tx1"/>
          </a:solidFill>
        </a:ln>
      </dgm:spPr>
      <dgm:t>
        <a:bodyPr/>
        <a:lstStyle/>
        <a:p>
          <a:r>
            <a:rPr lang="en-GB" sz="1300" dirty="0">
              <a:solidFill>
                <a:schemeClr val="tx1"/>
              </a:solidFill>
            </a:rPr>
            <a:t>War on smuggling and discourse of deterrence of migration</a:t>
          </a:r>
        </a:p>
      </dgm:t>
    </dgm:pt>
    <dgm:pt modelId="{0F5D4D63-C003-43C1-8C90-730E1DF9967B}" type="parTrans" cxnId="{A31A5C60-C603-4880-8442-9F69B0E34E8A}">
      <dgm:prSet/>
      <dgm:spPr/>
      <dgm:t>
        <a:bodyPr/>
        <a:lstStyle/>
        <a:p>
          <a:endParaRPr lang="en-GB"/>
        </a:p>
      </dgm:t>
    </dgm:pt>
    <dgm:pt modelId="{A8FB4196-153E-4BBC-946D-2161C3248813}" type="sibTrans" cxnId="{A31A5C60-C603-4880-8442-9F69B0E34E8A}">
      <dgm:prSet custT="1"/>
      <dgm:spPr/>
      <dgm:t>
        <a:bodyPr/>
        <a:lstStyle/>
        <a:p>
          <a:endParaRPr lang="en-GB" sz="1300"/>
        </a:p>
      </dgm:t>
    </dgm:pt>
    <dgm:pt modelId="{73FCAA8F-913B-4284-9FF3-C35A88A0BD89}">
      <dgm:prSet phldrT="[Text]" custT="1"/>
      <dgm:spPr>
        <a:solidFill>
          <a:srgbClr val="16818D">
            <a:alpha val="50196"/>
          </a:srgbClr>
        </a:solidFill>
        <a:ln>
          <a:solidFill>
            <a:schemeClr val="tx1"/>
          </a:solidFill>
        </a:ln>
      </dgm:spPr>
      <dgm:t>
        <a:bodyPr/>
        <a:lstStyle/>
        <a:p>
          <a:r>
            <a:rPr lang="en-GB" sz="1300" dirty="0">
              <a:solidFill>
                <a:schemeClr val="tx1"/>
              </a:solidFill>
            </a:rPr>
            <a:t>Creation of ‘hot spots’</a:t>
          </a:r>
        </a:p>
      </dgm:t>
    </dgm:pt>
    <dgm:pt modelId="{C9504FBB-9831-4181-A59F-4FC3313E5813}" type="parTrans" cxnId="{E11BBACC-BF19-4E7A-B351-BC4FE5434DF8}">
      <dgm:prSet/>
      <dgm:spPr/>
      <dgm:t>
        <a:bodyPr/>
        <a:lstStyle/>
        <a:p>
          <a:endParaRPr lang="en-GB"/>
        </a:p>
      </dgm:t>
    </dgm:pt>
    <dgm:pt modelId="{9C3F15B3-D1CD-41BE-8B2B-79E2A7A01132}" type="sibTrans" cxnId="{E11BBACC-BF19-4E7A-B351-BC4FE5434DF8}">
      <dgm:prSet custT="1"/>
      <dgm:spPr/>
      <dgm:t>
        <a:bodyPr/>
        <a:lstStyle/>
        <a:p>
          <a:endParaRPr lang="en-GB" sz="1300"/>
        </a:p>
      </dgm:t>
    </dgm:pt>
    <dgm:pt modelId="{F70EA8C7-BC91-4BB3-BDE4-5F6F44998405}">
      <dgm:prSet phldrT="[Text]" custT="1"/>
      <dgm:spPr>
        <a:solidFill>
          <a:srgbClr val="16818D">
            <a:alpha val="50196"/>
          </a:srgbClr>
        </a:solidFill>
        <a:ln>
          <a:solidFill>
            <a:schemeClr val="tx1"/>
          </a:solidFill>
        </a:ln>
      </dgm:spPr>
      <dgm:t>
        <a:bodyPr/>
        <a:lstStyle/>
        <a:p>
          <a:r>
            <a:rPr lang="en-GB" sz="1300" dirty="0">
              <a:solidFill>
                <a:schemeClr val="tx1"/>
              </a:solidFill>
            </a:rPr>
            <a:t>Activists filling in the protection gap </a:t>
          </a:r>
        </a:p>
      </dgm:t>
    </dgm:pt>
    <dgm:pt modelId="{60457E33-08ED-42EA-BC58-5B1CB299BEB9}" type="parTrans" cxnId="{63DC0BA5-4119-4BB1-A51C-3403BEA67620}">
      <dgm:prSet/>
      <dgm:spPr/>
      <dgm:t>
        <a:bodyPr/>
        <a:lstStyle/>
        <a:p>
          <a:endParaRPr lang="en-GB"/>
        </a:p>
      </dgm:t>
    </dgm:pt>
    <dgm:pt modelId="{6706125C-F2EC-4089-81C4-521E4042A48D}" type="sibTrans" cxnId="{63DC0BA5-4119-4BB1-A51C-3403BEA67620}">
      <dgm:prSet custT="1"/>
      <dgm:spPr/>
      <dgm:t>
        <a:bodyPr/>
        <a:lstStyle/>
        <a:p>
          <a:endParaRPr lang="en-GB" sz="1300"/>
        </a:p>
      </dgm:t>
    </dgm:pt>
    <dgm:pt modelId="{6204BFDB-C9E9-4F9A-982E-33A10909B91B}">
      <dgm:prSet phldrT="[Text]" custT="1"/>
      <dgm:spPr>
        <a:solidFill>
          <a:srgbClr val="16818D">
            <a:alpha val="50196"/>
          </a:srgbClr>
        </a:solidFill>
        <a:ln>
          <a:solidFill>
            <a:schemeClr val="tx1"/>
          </a:solidFill>
        </a:ln>
      </dgm:spPr>
      <dgm:t>
        <a:bodyPr/>
        <a:lstStyle/>
        <a:p>
          <a:r>
            <a:rPr lang="en-GB" sz="1300" dirty="0">
              <a:solidFill>
                <a:schemeClr val="tx1"/>
              </a:solidFill>
            </a:rPr>
            <a:t>Emergence of networks of activists who become  politicised</a:t>
          </a:r>
        </a:p>
      </dgm:t>
    </dgm:pt>
    <dgm:pt modelId="{4E876C89-5BA5-45DC-8468-6605B62BD255}" type="parTrans" cxnId="{816088F0-70BF-4329-9B01-096658B8D9CF}">
      <dgm:prSet/>
      <dgm:spPr/>
      <dgm:t>
        <a:bodyPr/>
        <a:lstStyle/>
        <a:p>
          <a:endParaRPr lang="en-GB"/>
        </a:p>
      </dgm:t>
    </dgm:pt>
    <dgm:pt modelId="{666B710E-2FE7-4C4F-A849-AD8156EBFE61}" type="sibTrans" cxnId="{816088F0-70BF-4329-9B01-096658B8D9CF}">
      <dgm:prSet custT="1"/>
      <dgm:spPr/>
      <dgm:t>
        <a:bodyPr/>
        <a:lstStyle/>
        <a:p>
          <a:endParaRPr lang="en-GB" sz="1300"/>
        </a:p>
      </dgm:t>
    </dgm:pt>
    <dgm:pt modelId="{FAD7B414-E748-43A8-A853-AEA8CAC6A1AF}">
      <dgm:prSet phldrT="[Text]" custT="1"/>
      <dgm:spPr>
        <a:solidFill>
          <a:srgbClr val="16818D">
            <a:alpha val="50196"/>
          </a:srgbClr>
        </a:solidFill>
        <a:ln>
          <a:solidFill>
            <a:schemeClr val="tx1"/>
          </a:solidFill>
        </a:ln>
      </dgm:spPr>
      <dgm:t>
        <a:bodyPr/>
        <a:lstStyle/>
        <a:p>
          <a:r>
            <a:rPr lang="en-GB" sz="1300" dirty="0">
              <a:solidFill>
                <a:schemeClr val="tx1"/>
              </a:solidFill>
            </a:rPr>
            <a:t>Discourse of migrants seen as threats to social cohesion and discourse equating humanitarian support to smuggling</a:t>
          </a:r>
        </a:p>
      </dgm:t>
    </dgm:pt>
    <dgm:pt modelId="{36292AEB-31A1-49CC-A88B-462C4D045C24}" type="parTrans" cxnId="{B9C347D6-9995-4535-98DA-03E40ABF1B32}">
      <dgm:prSet/>
      <dgm:spPr/>
      <dgm:t>
        <a:bodyPr/>
        <a:lstStyle/>
        <a:p>
          <a:endParaRPr lang="en-GB"/>
        </a:p>
      </dgm:t>
    </dgm:pt>
    <dgm:pt modelId="{B3D41AF3-BC3D-4A11-B4BE-478F099B3093}" type="sibTrans" cxnId="{B9C347D6-9995-4535-98DA-03E40ABF1B32}">
      <dgm:prSet custT="1"/>
      <dgm:spPr/>
      <dgm:t>
        <a:bodyPr/>
        <a:lstStyle/>
        <a:p>
          <a:endParaRPr lang="en-GB" sz="1300"/>
        </a:p>
      </dgm:t>
    </dgm:pt>
    <dgm:pt modelId="{0048DB98-9B8F-49B9-B578-F5814EF2F027}">
      <dgm:prSet phldrT="[Text]" custT="1"/>
      <dgm:spPr>
        <a:solidFill>
          <a:srgbClr val="16818D">
            <a:alpha val="50196"/>
          </a:srgbClr>
        </a:solidFill>
        <a:ln>
          <a:solidFill>
            <a:schemeClr val="tx1"/>
          </a:solidFill>
        </a:ln>
      </dgm:spPr>
      <dgm:t>
        <a:bodyPr/>
        <a:lstStyle/>
        <a:p>
          <a:r>
            <a:rPr lang="en-GB" sz="1300" dirty="0">
              <a:solidFill>
                <a:schemeClr val="tx1"/>
              </a:solidFill>
            </a:rPr>
            <a:t>Campaigns of government intimidation</a:t>
          </a:r>
        </a:p>
      </dgm:t>
    </dgm:pt>
    <dgm:pt modelId="{7CA5F555-FB81-492C-8C14-253BEC516BB4}" type="parTrans" cxnId="{795BD62E-D05F-4EC7-B30C-607E899A8EB3}">
      <dgm:prSet/>
      <dgm:spPr/>
      <dgm:t>
        <a:bodyPr/>
        <a:lstStyle/>
        <a:p>
          <a:endParaRPr lang="en-GB"/>
        </a:p>
      </dgm:t>
    </dgm:pt>
    <dgm:pt modelId="{FC6E7153-6297-4370-8940-1301252E1CB2}" type="sibTrans" cxnId="{795BD62E-D05F-4EC7-B30C-607E899A8EB3}">
      <dgm:prSet custT="1"/>
      <dgm:spPr/>
      <dgm:t>
        <a:bodyPr/>
        <a:lstStyle/>
        <a:p>
          <a:endParaRPr lang="en-GB" sz="1300"/>
        </a:p>
      </dgm:t>
    </dgm:pt>
    <dgm:pt modelId="{974DFE6E-6766-4BD1-A9A9-30112C308E23}">
      <dgm:prSet phldrT="[Text]" custT="1"/>
      <dgm:spPr>
        <a:solidFill>
          <a:srgbClr val="16818D">
            <a:alpha val="50196"/>
          </a:srgbClr>
        </a:solidFill>
        <a:ln>
          <a:solidFill>
            <a:schemeClr val="tx1"/>
          </a:solidFill>
        </a:ln>
      </dgm:spPr>
      <dgm:t>
        <a:bodyPr/>
        <a:lstStyle/>
        <a:p>
          <a:r>
            <a:rPr lang="en-GB" sz="1300" dirty="0">
              <a:solidFill>
                <a:schemeClr val="tx1"/>
              </a:solidFill>
            </a:rPr>
            <a:t>Criminalisation of solidarity</a:t>
          </a:r>
        </a:p>
      </dgm:t>
    </dgm:pt>
    <dgm:pt modelId="{96B286A0-7098-4364-9943-D1A9C7DB2C8E}" type="parTrans" cxnId="{B17D3F6B-9DCE-4C70-BAAA-8AB94775F2EB}">
      <dgm:prSet/>
      <dgm:spPr/>
      <dgm:t>
        <a:bodyPr/>
        <a:lstStyle/>
        <a:p>
          <a:endParaRPr lang="en-GB"/>
        </a:p>
      </dgm:t>
    </dgm:pt>
    <dgm:pt modelId="{F4A7B8CD-9D36-4CB0-A408-4AF8E65AC944}" type="sibTrans" cxnId="{B17D3F6B-9DCE-4C70-BAAA-8AB94775F2EB}">
      <dgm:prSet/>
      <dgm:spPr/>
      <dgm:t>
        <a:bodyPr/>
        <a:lstStyle/>
        <a:p>
          <a:endParaRPr lang="en-GB"/>
        </a:p>
      </dgm:t>
    </dgm:pt>
    <dgm:pt modelId="{17376D23-CB03-46C9-A41D-EE120595298C}">
      <dgm:prSet phldrT="[Text]" custT="1"/>
      <dgm:spPr>
        <a:solidFill>
          <a:srgbClr val="16818D">
            <a:alpha val="50196"/>
          </a:srgbClr>
        </a:solidFill>
        <a:ln>
          <a:solidFill>
            <a:schemeClr val="tx1"/>
          </a:solidFill>
        </a:ln>
      </dgm:spPr>
      <dgm:t>
        <a:bodyPr/>
        <a:lstStyle/>
        <a:p>
          <a:r>
            <a:rPr lang="en-GB" sz="1300">
              <a:solidFill>
                <a:schemeClr val="tx1"/>
              </a:solidFill>
            </a:rPr>
            <a:t>Limitation </a:t>
          </a:r>
          <a:r>
            <a:rPr lang="en-GB" sz="1300" dirty="0">
              <a:solidFill>
                <a:schemeClr val="tx1"/>
              </a:solidFill>
            </a:rPr>
            <a:t>or withdrawal of access to support</a:t>
          </a:r>
        </a:p>
      </dgm:t>
    </dgm:pt>
    <dgm:pt modelId="{C3DC47CC-A4B8-4A2B-A3B6-DB9EAD910A5E}" type="parTrans" cxnId="{2F3557C4-B9F6-4D80-9734-3D94B0C894A8}">
      <dgm:prSet/>
      <dgm:spPr/>
      <dgm:t>
        <a:bodyPr/>
        <a:lstStyle/>
        <a:p>
          <a:endParaRPr lang="en-GB"/>
        </a:p>
      </dgm:t>
    </dgm:pt>
    <dgm:pt modelId="{42CF18E7-CE60-4F55-8257-6951622C1CD2}" type="sibTrans" cxnId="{2F3557C4-B9F6-4D80-9734-3D94B0C894A8}">
      <dgm:prSet custT="1"/>
      <dgm:spPr/>
      <dgm:t>
        <a:bodyPr/>
        <a:lstStyle/>
        <a:p>
          <a:endParaRPr lang="en-GB" sz="1300"/>
        </a:p>
      </dgm:t>
    </dgm:pt>
    <dgm:pt modelId="{1F60000A-391C-477F-BCA9-D045ED771262}" type="pres">
      <dgm:prSet presAssocID="{0DAF7881-82D3-41C7-8EEE-5D5F32752F8C}" presName="Name0" presStyleCnt="0">
        <dgm:presLayoutVars>
          <dgm:dir/>
          <dgm:resizeHandles val="exact"/>
        </dgm:presLayoutVars>
      </dgm:prSet>
      <dgm:spPr/>
    </dgm:pt>
    <dgm:pt modelId="{CBED8C04-4B88-4DB0-8847-3A4961FF514F}" type="pres">
      <dgm:prSet presAssocID="{E830E9A6-F9DD-4B75-AB93-62C9CBDF1E26}" presName="node" presStyleLbl="node1" presStyleIdx="0" presStyleCnt="9" custScaleX="156080">
        <dgm:presLayoutVars>
          <dgm:bulletEnabled val="1"/>
        </dgm:presLayoutVars>
      </dgm:prSet>
      <dgm:spPr/>
    </dgm:pt>
    <dgm:pt modelId="{241E30EC-8BA7-4229-9B50-66872B2E5600}" type="pres">
      <dgm:prSet presAssocID="{EB1FD22C-758B-450B-BAEC-FCBA8A3EE414}" presName="sibTrans" presStyleLbl="sibTrans1D1" presStyleIdx="0" presStyleCnt="8" custScaleX="109553"/>
      <dgm:spPr/>
    </dgm:pt>
    <dgm:pt modelId="{AB162EB1-B61F-4255-B7CD-072C939EAA36}" type="pres">
      <dgm:prSet presAssocID="{EB1FD22C-758B-450B-BAEC-FCBA8A3EE414}" presName="connectorText" presStyleLbl="sibTrans1D1" presStyleIdx="0" presStyleCnt="8"/>
      <dgm:spPr/>
    </dgm:pt>
    <dgm:pt modelId="{29C0147F-BFF3-4FFC-92DA-5F8CEFE49DDB}" type="pres">
      <dgm:prSet presAssocID="{DE41EFCE-E7DB-4CF6-87B2-432C492A8DED}" presName="node" presStyleLbl="node1" presStyleIdx="1" presStyleCnt="9" custScaleX="156080">
        <dgm:presLayoutVars>
          <dgm:bulletEnabled val="1"/>
        </dgm:presLayoutVars>
      </dgm:prSet>
      <dgm:spPr/>
    </dgm:pt>
    <dgm:pt modelId="{7C79EDCE-8FD9-4C70-8DD8-158AB46A923A}" type="pres">
      <dgm:prSet presAssocID="{A8FB4196-153E-4BBC-946D-2161C3248813}" presName="sibTrans" presStyleLbl="sibTrans1D1" presStyleIdx="1" presStyleCnt="8" custScaleX="109553"/>
      <dgm:spPr/>
    </dgm:pt>
    <dgm:pt modelId="{06F1C721-9662-4384-AD6F-E9715A91360B}" type="pres">
      <dgm:prSet presAssocID="{A8FB4196-153E-4BBC-946D-2161C3248813}" presName="connectorText" presStyleLbl="sibTrans1D1" presStyleIdx="1" presStyleCnt="8"/>
      <dgm:spPr/>
    </dgm:pt>
    <dgm:pt modelId="{AF68BA06-FBA0-4FE5-ACB6-B804C838FCBC}" type="pres">
      <dgm:prSet presAssocID="{73FCAA8F-913B-4284-9FF3-C35A88A0BD89}" presName="node" presStyleLbl="node1" presStyleIdx="2" presStyleCnt="9" custScaleX="156080">
        <dgm:presLayoutVars>
          <dgm:bulletEnabled val="1"/>
        </dgm:presLayoutVars>
      </dgm:prSet>
      <dgm:spPr/>
    </dgm:pt>
    <dgm:pt modelId="{9C8ECB35-870C-48BF-83F7-BBB527B8BDF3}" type="pres">
      <dgm:prSet presAssocID="{9C3F15B3-D1CD-41BE-8B2B-79E2A7A01132}" presName="sibTrans" presStyleLbl="sibTrans1D1" presStyleIdx="2" presStyleCnt="8" custScaleX="1629207"/>
      <dgm:spPr/>
    </dgm:pt>
    <dgm:pt modelId="{265C1948-9EBA-44A1-839E-64410CA4A573}" type="pres">
      <dgm:prSet presAssocID="{9C3F15B3-D1CD-41BE-8B2B-79E2A7A01132}" presName="connectorText" presStyleLbl="sibTrans1D1" presStyleIdx="2" presStyleCnt="8"/>
      <dgm:spPr/>
    </dgm:pt>
    <dgm:pt modelId="{035F1DE3-3AD2-42FC-9B8E-C26A23400AD7}" type="pres">
      <dgm:prSet presAssocID="{17376D23-CB03-46C9-A41D-EE120595298C}" presName="node" presStyleLbl="node1" presStyleIdx="3" presStyleCnt="9" custScaleX="154313">
        <dgm:presLayoutVars>
          <dgm:bulletEnabled val="1"/>
        </dgm:presLayoutVars>
      </dgm:prSet>
      <dgm:spPr/>
    </dgm:pt>
    <dgm:pt modelId="{2CB2E701-A568-4DB9-9D25-9501EEE750D6}" type="pres">
      <dgm:prSet presAssocID="{42CF18E7-CE60-4F55-8257-6951622C1CD2}" presName="sibTrans" presStyleLbl="sibTrans1D1" presStyleIdx="3" presStyleCnt="8" custScaleX="109553"/>
      <dgm:spPr/>
    </dgm:pt>
    <dgm:pt modelId="{8223197E-F3B3-4046-8BFF-0AF228BECDBD}" type="pres">
      <dgm:prSet presAssocID="{42CF18E7-CE60-4F55-8257-6951622C1CD2}" presName="connectorText" presStyleLbl="sibTrans1D1" presStyleIdx="3" presStyleCnt="8"/>
      <dgm:spPr/>
    </dgm:pt>
    <dgm:pt modelId="{24B500BE-FA54-4C8F-B21C-A4B978A4F7F2}" type="pres">
      <dgm:prSet presAssocID="{F70EA8C7-BC91-4BB3-BDE4-5F6F44998405}" presName="node" presStyleLbl="node1" presStyleIdx="4" presStyleCnt="9" custScaleX="156080">
        <dgm:presLayoutVars>
          <dgm:bulletEnabled val="1"/>
        </dgm:presLayoutVars>
      </dgm:prSet>
      <dgm:spPr/>
    </dgm:pt>
    <dgm:pt modelId="{FEDB5448-CBC8-4B59-8446-A73F35F2400F}" type="pres">
      <dgm:prSet presAssocID="{6706125C-F2EC-4089-81C4-521E4042A48D}" presName="sibTrans" presStyleLbl="sibTrans1D1" presStyleIdx="4" presStyleCnt="8" custScaleX="109553"/>
      <dgm:spPr/>
    </dgm:pt>
    <dgm:pt modelId="{F3BBF53F-305C-4721-8B9E-FC5851E2108E}" type="pres">
      <dgm:prSet presAssocID="{6706125C-F2EC-4089-81C4-521E4042A48D}" presName="connectorText" presStyleLbl="sibTrans1D1" presStyleIdx="4" presStyleCnt="8"/>
      <dgm:spPr/>
    </dgm:pt>
    <dgm:pt modelId="{2B9EB2AC-95DE-49C9-B7E4-62AEA9EE7276}" type="pres">
      <dgm:prSet presAssocID="{FAD7B414-E748-43A8-A853-AEA8CAC6A1AF}" presName="node" presStyleLbl="node1" presStyleIdx="5" presStyleCnt="9" custScaleX="156080">
        <dgm:presLayoutVars>
          <dgm:bulletEnabled val="1"/>
        </dgm:presLayoutVars>
      </dgm:prSet>
      <dgm:spPr/>
    </dgm:pt>
    <dgm:pt modelId="{2BA6F2A3-0A1A-44F5-86A6-9598FF6C220C}" type="pres">
      <dgm:prSet presAssocID="{B3D41AF3-BC3D-4A11-B4BE-478F099B3093}" presName="sibTrans" presStyleLbl="sibTrans1D1" presStyleIdx="5" presStyleCnt="8" custScaleX="1617454"/>
      <dgm:spPr/>
    </dgm:pt>
    <dgm:pt modelId="{F8B234C2-3BA0-470E-AE2F-67D11C72F429}" type="pres">
      <dgm:prSet presAssocID="{B3D41AF3-BC3D-4A11-B4BE-478F099B3093}" presName="connectorText" presStyleLbl="sibTrans1D1" presStyleIdx="5" presStyleCnt="8"/>
      <dgm:spPr/>
    </dgm:pt>
    <dgm:pt modelId="{A8748E8C-4E30-4A48-8A74-7AA732D9EDDB}" type="pres">
      <dgm:prSet presAssocID="{6204BFDB-C9E9-4F9A-982E-33A10909B91B}" presName="node" presStyleLbl="node1" presStyleIdx="6" presStyleCnt="9" custScaleX="156080">
        <dgm:presLayoutVars>
          <dgm:bulletEnabled val="1"/>
        </dgm:presLayoutVars>
      </dgm:prSet>
      <dgm:spPr/>
    </dgm:pt>
    <dgm:pt modelId="{12CBF53F-ECDB-4459-A65A-DF8EEFE11B8D}" type="pres">
      <dgm:prSet presAssocID="{666B710E-2FE7-4C4F-A849-AD8156EBFE61}" presName="sibTrans" presStyleLbl="sibTrans1D1" presStyleIdx="6" presStyleCnt="8" custScaleX="109553"/>
      <dgm:spPr/>
    </dgm:pt>
    <dgm:pt modelId="{49A93B72-A211-4BBD-BCFB-7594DE998B68}" type="pres">
      <dgm:prSet presAssocID="{666B710E-2FE7-4C4F-A849-AD8156EBFE61}" presName="connectorText" presStyleLbl="sibTrans1D1" presStyleIdx="6" presStyleCnt="8"/>
      <dgm:spPr/>
    </dgm:pt>
    <dgm:pt modelId="{D48593E8-93D6-49A2-BABC-CA84811330BD}" type="pres">
      <dgm:prSet presAssocID="{0048DB98-9B8F-49B9-B578-F5814EF2F027}" presName="node" presStyleLbl="node1" presStyleIdx="7" presStyleCnt="9" custScaleX="156080">
        <dgm:presLayoutVars>
          <dgm:bulletEnabled val="1"/>
        </dgm:presLayoutVars>
      </dgm:prSet>
      <dgm:spPr/>
    </dgm:pt>
    <dgm:pt modelId="{6CB5F214-FABE-4DC3-AD70-2C351F6DD4D6}" type="pres">
      <dgm:prSet presAssocID="{FC6E7153-6297-4370-8940-1301252E1CB2}" presName="sibTrans" presStyleLbl="sibTrans1D1" presStyleIdx="7" presStyleCnt="8" custScaleX="109553"/>
      <dgm:spPr/>
    </dgm:pt>
    <dgm:pt modelId="{5A147C27-4CDE-4B59-9673-2FEFB97266A8}" type="pres">
      <dgm:prSet presAssocID="{FC6E7153-6297-4370-8940-1301252E1CB2}" presName="connectorText" presStyleLbl="sibTrans1D1" presStyleIdx="7" presStyleCnt="8"/>
      <dgm:spPr/>
    </dgm:pt>
    <dgm:pt modelId="{667DF390-0E4B-4094-8847-496FA885516E}" type="pres">
      <dgm:prSet presAssocID="{974DFE6E-6766-4BD1-A9A9-30112C308E23}" presName="node" presStyleLbl="node1" presStyleIdx="8" presStyleCnt="9" custScaleX="156080">
        <dgm:presLayoutVars>
          <dgm:bulletEnabled val="1"/>
        </dgm:presLayoutVars>
      </dgm:prSet>
      <dgm:spPr/>
    </dgm:pt>
  </dgm:ptLst>
  <dgm:cxnLst>
    <dgm:cxn modelId="{E3DC5B00-92D4-4913-BC32-633FCCEAC130}" type="presOf" srcId="{666B710E-2FE7-4C4F-A849-AD8156EBFE61}" destId="{49A93B72-A211-4BBD-BCFB-7594DE998B68}" srcOrd="1" destOrd="0" presId="urn:microsoft.com/office/officeart/2005/8/layout/bProcess3"/>
    <dgm:cxn modelId="{E640AE03-28A7-4B48-95F9-BED9AC955B1B}" type="presOf" srcId="{9C3F15B3-D1CD-41BE-8B2B-79E2A7A01132}" destId="{9C8ECB35-870C-48BF-83F7-BBB527B8BDF3}" srcOrd="0" destOrd="0" presId="urn:microsoft.com/office/officeart/2005/8/layout/bProcess3"/>
    <dgm:cxn modelId="{1D9B0F07-C622-4526-B7AF-D336D33D8D1B}" srcId="{0DAF7881-82D3-41C7-8EEE-5D5F32752F8C}" destId="{E830E9A6-F9DD-4B75-AB93-62C9CBDF1E26}" srcOrd="0" destOrd="0" parTransId="{BAF3191A-9F00-4197-A149-989DAE64C580}" sibTransId="{EB1FD22C-758B-450B-BAEC-FCBA8A3EE414}"/>
    <dgm:cxn modelId="{B2C73910-3403-4CB9-9FAE-9899622D1947}" type="presOf" srcId="{FC6E7153-6297-4370-8940-1301252E1CB2}" destId="{5A147C27-4CDE-4B59-9673-2FEFB97266A8}" srcOrd="1" destOrd="0" presId="urn:microsoft.com/office/officeart/2005/8/layout/bProcess3"/>
    <dgm:cxn modelId="{63FEAC18-F08E-4633-945C-C9BA3F7A425D}" type="presOf" srcId="{FAD7B414-E748-43A8-A853-AEA8CAC6A1AF}" destId="{2B9EB2AC-95DE-49C9-B7E4-62AEA9EE7276}" srcOrd="0" destOrd="0" presId="urn:microsoft.com/office/officeart/2005/8/layout/bProcess3"/>
    <dgm:cxn modelId="{F5B08423-5BDB-47DA-8C02-2021B747FBEB}" type="presOf" srcId="{73FCAA8F-913B-4284-9FF3-C35A88A0BD89}" destId="{AF68BA06-FBA0-4FE5-ACB6-B804C838FCBC}" srcOrd="0" destOrd="0" presId="urn:microsoft.com/office/officeart/2005/8/layout/bProcess3"/>
    <dgm:cxn modelId="{795BD62E-D05F-4EC7-B30C-607E899A8EB3}" srcId="{0DAF7881-82D3-41C7-8EEE-5D5F32752F8C}" destId="{0048DB98-9B8F-49B9-B578-F5814EF2F027}" srcOrd="7" destOrd="0" parTransId="{7CA5F555-FB81-492C-8C14-253BEC516BB4}" sibTransId="{FC6E7153-6297-4370-8940-1301252E1CB2}"/>
    <dgm:cxn modelId="{E6802839-1212-4202-AA3A-A47F16561452}" type="presOf" srcId="{9C3F15B3-D1CD-41BE-8B2B-79E2A7A01132}" destId="{265C1948-9EBA-44A1-839E-64410CA4A573}" srcOrd="1" destOrd="0" presId="urn:microsoft.com/office/officeart/2005/8/layout/bProcess3"/>
    <dgm:cxn modelId="{936BDB3C-BA79-40A1-AB31-2290B2A07ED0}" type="presOf" srcId="{EB1FD22C-758B-450B-BAEC-FCBA8A3EE414}" destId="{AB162EB1-B61F-4255-B7CD-072C939EAA36}" srcOrd="1" destOrd="0" presId="urn:microsoft.com/office/officeart/2005/8/layout/bProcess3"/>
    <dgm:cxn modelId="{A31A5C60-C603-4880-8442-9F69B0E34E8A}" srcId="{0DAF7881-82D3-41C7-8EEE-5D5F32752F8C}" destId="{DE41EFCE-E7DB-4CF6-87B2-432C492A8DED}" srcOrd="1" destOrd="0" parTransId="{0F5D4D63-C003-43C1-8C90-730E1DF9967B}" sibTransId="{A8FB4196-153E-4BBC-946D-2161C3248813}"/>
    <dgm:cxn modelId="{33BAB743-0C0D-44CA-B50F-64B7C32793CA}" type="presOf" srcId="{6706125C-F2EC-4089-81C4-521E4042A48D}" destId="{FEDB5448-CBC8-4B59-8446-A73F35F2400F}" srcOrd="0" destOrd="0" presId="urn:microsoft.com/office/officeart/2005/8/layout/bProcess3"/>
    <dgm:cxn modelId="{D38B2D69-530A-4E46-8B8C-AAC241B2B8D7}" type="presOf" srcId="{666B710E-2FE7-4C4F-A849-AD8156EBFE61}" destId="{12CBF53F-ECDB-4459-A65A-DF8EEFE11B8D}" srcOrd="0" destOrd="0" presId="urn:microsoft.com/office/officeart/2005/8/layout/bProcess3"/>
    <dgm:cxn modelId="{B17D3F6B-9DCE-4C70-BAAA-8AB94775F2EB}" srcId="{0DAF7881-82D3-41C7-8EEE-5D5F32752F8C}" destId="{974DFE6E-6766-4BD1-A9A9-30112C308E23}" srcOrd="8" destOrd="0" parTransId="{96B286A0-7098-4364-9943-D1A9C7DB2C8E}" sibTransId="{F4A7B8CD-9D36-4CB0-A408-4AF8E65AC944}"/>
    <dgm:cxn modelId="{2D58724F-20CC-4AC4-8118-DE1DF55F5C7C}" type="presOf" srcId="{F70EA8C7-BC91-4BB3-BDE4-5F6F44998405}" destId="{24B500BE-FA54-4C8F-B21C-A4B978A4F7F2}" srcOrd="0" destOrd="0" presId="urn:microsoft.com/office/officeart/2005/8/layout/bProcess3"/>
    <dgm:cxn modelId="{C373C355-BBD3-4CD6-81DE-9B94561E6781}" type="presOf" srcId="{B3D41AF3-BC3D-4A11-B4BE-478F099B3093}" destId="{F8B234C2-3BA0-470E-AE2F-67D11C72F429}" srcOrd="1" destOrd="0" presId="urn:microsoft.com/office/officeart/2005/8/layout/bProcess3"/>
    <dgm:cxn modelId="{0FA2A57D-CF81-45E1-806F-954EE1BFB181}" type="presOf" srcId="{42CF18E7-CE60-4F55-8257-6951622C1CD2}" destId="{8223197E-F3B3-4046-8BFF-0AF228BECDBD}" srcOrd="1" destOrd="0" presId="urn:microsoft.com/office/officeart/2005/8/layout/bProcess3"/>
    <dgm:cxn modelId="{AD9FCA86-6166-4C73-A30A-116B4F660F4D}" type="presOf" srcId="{A8FB4196-153E-4BBC-946D-2161C3248813}" destId="{7C79EDCE-8FD9-4C70-8DD8-158AB46A923A}" srcOrd="0" destOrd="0" presId="urn:microsoft.com/office/officeart/2005/8/layout/bProcess3"/>
    <dgm:cxn modelId="{495D1988-92E8-48F1-A966-D0C6C6F5E416}" type="presOf" srcId="{B3D41AF3-BC3D-4A11-B4BE-478F099B3093}" destId="{2BA6F2A3-0A1A-44F5-86A6-9598FF6C220C}" srcOrd="0" destOrd="0" presId="urn:microsoft.com/office/officeart/2005/8/layout/bProcess3"/>
    <dgm:cxn modelId="{9A6FD596-8537-4876-AAA7-AACCC52EA011}" type="presOf" srcId="{E830E9A6-F9DD-4B75-AB93-62C9CBDF1E26}" destId="{CBED8C04-4B88-4DB0-8847-3A4961FF514F}" srcOrd="0" destOrd="0" presId="urn:microsoft.com/office/officeart/2005/8/layout/bProcess3"/>
    <dgm:cxn modelId="{A978209C-8053-4A26-B246-5074A5EC5412}" type="presOf" srcId="{17376D23-CB03-46C9-A41D-EE120595298C}" destId="{035F1DE3-3AD2-42FC-9B8E-C26A23400AD7}" srcOrd="0" destOrd="0" presId="urn:microsoft.com/office/officeart/2005/8/layout/bProcess3"/>
    <dgm:cxn modelId="{FF68019E-C100-4440-A615-AE7730D619D0}" type="presOf" srcId="{42CF18E7-CE60-4F55-8257-6951622C1CD2}" destId="{2CB2E701-A568-4DB9-9D25-9501EEE750D6}" srcOrd="0" destOrd="0" presId="urn:microsoft.com/office/officeart/2005/8/layout/bProcess3"/>
    <dgm:cxn modelId="{63DC0BA5-4119-4BB1-A51C-3403BEA67620}" srcId="{0DAF7881-82D3-41C7-8EEE-5D5F32752F8C}" destId="{F70EA8C7-BC91-4BB3-BDE4-5F6F44998405}" srcOrd="4" destOrd="0" parTransId="{60457E33-08ED-42EA-BC58-5B1CB299BEB9}" sibTransId="{6706125C-F2EC-4089-81C4-521E4042A48D}"/>
    <dgm:cxn modelId="{F3983EA5-CF76-48C4-84AD-68A7A80AC70B}" type="presOf" srcId="{0048DB98-9B8F-49B9-B578-F5814EF2F027}" destId="{D48593E8-93D6-49A2-BABC-CA84811330BD}" srcOrd="0" destOrd="0" presId="urn:microsoft.com/office/officeart/2005/8/layout/bProcess3"/>
    <dgm:cxn modelId="{8E67F4B8-9361-45E2-8FA2-257818481656}" type="presOf" srcId="{0DAF7881-82D3-41C7-8EEE-5D5F32752F8C}" destId="{1F60000A-391C-477F-BCA9-D045ED771262}" srcOrd="0" destOrd="0" presId="urn:microsoft.com/office/officeart/2005/8/layout/bProcess3"/>
    <dgm:cxn modelId="{F3EC32BB-28BB-43FF-8142-A8BE88A18C9C}" type="presOf" srcId="{EB1FD22C-758B-450B-BAEC-FCBA8A3EE414}" destId="{241E30EC-8BA7-4229-9B50-66872B2E5600}" srcOrd="0" destOrd="0" presId="urn:microsoft.com/office/officeart/2005/8/layout/bProcess3"/>
    <dgm:cxn modelId="{2F3557C4-B9F6-4D80-9734-3D94B0C894A8}" srcId="{0DAF7881-82D3-41C7-8EEE-5D5F32752F8C}" destId="{17376D23-CB03-46C9-A41D-EE120595298C}" srcOrd="3" destOrd="0" parTransId="{C3DC47CC-A4B8-4A2B-A3B6-DB9EAD910A5E}" sibTransId="{42CF18E7-CE60-4F55-8257-6951622C1CD2}"/>
    <dgm:cxn modelId="{3958FDC5-1EE7-4683-9CF4-EB81D05231D6}" type="presOf" srcId="{DE41EFCE-E7DB-4CF6-87B2-432C492A8DED}" destId="{29C0147F-BFF3-4FFC-92DA-5F8CEFE49DDB}" srcOrd="0" destOrd="0" presId="urn:microsoft.com/office/officeart/2005/8/layout/bProcess3"/>
    <dgm:cxn modelId="{E11BBACC-BF19-4E7A-B351-BC4FE5434DF8}" srcId="{0DAF7881-82D3-41C7-8EEE-5D5F32752F8C}" destId="{73FCAA8F-913B-4284-9FF3-C35A88A0BD89}" srcOrd="2" destOrd="0" parTransId="{C9504FBB-9831-4181-A59F-4FC3313E5813}" sibTransId="{9C3F15B3-D1CD-41BE-8B2B-79E2A7A01132}"/>
    <dgm:cxn modelId="{A53D89D2-7274-49F9-9391-590AD3582D5B}" type="presOf" srcId="{6706125C-F2EC-4089-81C4-521E4042A48D}" destId="{F3BBF53F-305C-4721-8B9E-FC5851E2108E}" srcOrd="1" destOrd="0" presId="urn:microsoft.com/office/officeart/2005/8/layout/bProcess3"/>
    <dgm:cxn modelId="{B9C347D6-9995-4535-98DA-03E40ABF1B32}" srcId="{0DAF7881-82D3-41C7-8EEE-5D5F32752F8C}" destId="{FAD7B414-E748-43A8-A853-AEA8CAC6A1AF}" srcOrd="5" destOrd="0" parTransId="{36292AEB-31A1-49CC-A88B-462C4D045C24}" sibTransId="{B3D41AF3-BC3D-4A11-B4BE-478F099B3093}"/>
    <dgm:cxn modelId="{554078ED-42EE-49C7-A9AD-C6EBC28CAD76}" type="presOf" srcId="{974DFE6E-6766-4BD1-A9A9-30112C308E23}" destId="{667DF390-0E4B-4094-8847-496FA885516E}" srcOrd="0" destOrd="0" presId="urn:microsoft.com/office/officeart/2005/8/layout/bProcess3"/>
    <dgm:cxn modelId="{E32126EE-179B-4473-A21D-1684C71BB93B}" type="presOf" srcId="{6204BFDB-C9E9-4F9A-982E-33A10909B91B}" destId="{A8748E8C-4E30-4A48-8A74-7AA732D9EDDB}" srcOrd="0" destOrd="0" presId="urn:microsoft.com/office/officeart/2005/8/layout/bProcess3"/>
    <dgm:cxn modelId="{816088F0-70BF-4329-9B01-096658B8D9CF}" srcId="{0DAF7881-82D3-41C7-8EEE-5D5F32752F8C}" destId="{6204BFDB-C9E9-4F9A-982E-33A10909B91B}" srcOrd="6" destOrd="0" parTransId="{4E876C89-5BA5-45DC-8468-6605B62BD255}" sibTransId="{666B710E-2FE7-4C4F-A849-AD8156EBFE61}"/>
    <dgm:cxn modelId="{1C6E17F9-B517-4E78-AA7F-D38B19F0FBEF}" type="presOf" srcId="{FC6E7153-6297-4370-8940-1301252E1CB2}" destId="{6CB5F214-FABE-4DC3-AD70-2C351F6DD4D6}" srcOrd="0" destOrd="0" presId="urn:microsoft.com/office/officeart/2005/8/layout/bProcess3"/>
    <dgm:cxn modelId="{18A0B6F9-FC49-4D59-AB67-DAA586C9B8CC}" type="presOf" srcId="{A8FB4196-153E-4BBC-946D-2161C3248813}" destId="{06F1C721-9662-4384-AD6F-E9715A91360B}" srcOrd="1" destOrd="0" presId="urn:microsoft.com/office/officeart/2005/8/layout/bProcess3"/>
    <dgm:cxn modelId="{54FBF0EA-2D8A-45A7-88A3-DA59BD2165A6}" type="presParOf" srcId="{1F60000A-391C-477F-BCA9-D045ED771262}" destId="{CBED8C04-4B88-4DB0-8847-3A4961FF514F}" srcOrd="0" destOrd="0" presId="urn:microsoft.com/office/officeart/2005/8/layout/bProcess3"/>
    <dgm:cxn modelId="{43CA21F9-5F6D-4ACE-8A93-2A6D91C3B665}" type="presParOf" srcId="{1F60000A-391C-477F-BCA9-D045ED771262}" destId="{241E30EC-8BA7-4229-9B50-66872B2E5600}" srcOrd="1" destOrd="0" presId="urn:microsoft.com/office/officeart/2005/8/layout/bProcess3"/>
    <dgm:cxn modelId="{169993EF-0550-4333-B9ED-2F90C49E0CFE}" type="presParOf" srcId="{241E30EC-8BA7-4229-9B50-66872B2E5600}" destId="{AB162EB1-B61F-4255-B7CD-072C939EAA36}" srcOrd="0" destOrd="0" presId="urn:microsoft.com/office/officeart/2005/8/layout/bProcess3"/>
    <dgm:cxn modelId="{E5E4A9CF-F7D0-4385-A425-CDB03C422EB7}" type="presParOf" srcId="{1F60000A-391C-477F-BCA9-D045ED771262}" destId="{29C0147F-BFF3-4FFC-92DA-5F8CEFE49DDB}" srcOrd="2" destOrd="0" presId="urn:microsoft.com/office/officeart/2005/8/layout/bProcess3"/>
    <dgm:cxn modelId="{A30A33F8-830B-43D9-B68C-DB1CAFC1071D}" type="presParOf" srcId="{1F60000A-391C-477F-BCA9-D045ED771262}" destId="{7C79EDCE-8FD9-4C70-8DD8-158AB46A923A}" srcOrd="3" destOrd="0" presId="urn:microsoft.com/office/officeart/2005/8/layout/bProcess3"/>
    <dgm:cxn modelId="{B4FD880F-EF40-474B-9290-D5DE3619268A}" type="presParOf" srcId="{7C79EDCE-8FD9-4C70-8DD8-158AB46A923A}" destId="{06F1C721-9662-4384-AD6F-E9715A91360B}" srcOrd="0" destOrd="0" presId="urn:microsoft.com/office/officeart/2005/8/layout/bProcess3"/>
    <dgm:cxn modelId="{08299D60-9B49-4167-9410-0EB4EBCAC350}" type="presParOf" srcId="{1F60000A-391C-477F-BCA9-D045ED771262}" destId="{AF68BA06-FBA0-4FE5-ACB6-B804C838FCBC}" srcOrd="4" destOrd="0" presId="urn:microsoft.com/office/officeart/2005/8/layout/bProcess3"/>
    <dgm:cxn modelId="{E203A9DB-8F08-4FE2-8913-DA38CC318C1D}" type="presParOf" srcId="{1F60000A-391C-477F-BCA9-D045ED771262}" destId="{9C8ECB35-870C-48BF-83F7-BBB527B8BDF3}" srcOrd="5" destOrd="0" presId="urn:microsoft.com/office/officeart/2005/8/layout/bProcess3"/>
    <dgm:cxn modelId="{8C1D6EE4-BC21-458F-836E-D1D1A6962687}" type="presParOf" srcId="{9C8ECB35-870C-48BF-83F7-BBB527B8BDF3}" destId="{265C1948-9EBA-44A1-839E-64410CA4A573}" srcOrd="0" destOrd="0" presId="urn:microsoft.com/office/officeart/2005/8/layout/bProcess3"/>
    <dgm:cxn modelId="{E980CF51-3427-4E53-BBD5-62E8DA795F6C}" type="presParOf" srcId="{1F60000A-391C-477F-BCA9-D045ED771262}" destId="{035F1DE3-3AD2-42FC-9B8E-C26A23400AD7}" srcOrd="6" destOrd="0" presId="urn:microsoft.com/office/officeart/2005/8/layout/bProcess3"/>
    <dgm:cxn modelId="{6D3E3B3A-2711-4935-BA42-93EE335C5257}" type="presParOf" srcId="{1F60000A-391C-477F-BCA9-D045ED771262}" destId="{2CB2E701-A568-4DB9-9D25-9501EEE750D6}" srcOrd="7" destOrd="0" presId="urn:microsoft.com/office/officeart/2005/8/layout/bProcess3"/>
    <dgm:cxn modelId="{E16D1F0B-1A00-403D-AF59-CA814F36AAD1}" type="presParOf" srcId="{2CB2E701-A568-4DB9-9D25-9501EEE750D6}" destId="{8223197E-F3B3-4046-8BFF-0AF228BECDBD}" srcOrd="0" destOrd="0" presId="urn:microsoft.com/office/officeart/2005/8/layout/bProcess3"/>
    <dgm:cxn modelId="{ABFEA38B-C347-4E16-943D-45649959DB1C}" type="presParOf" srcId="{1F60000A-391C-477F-BCA9-D045ED771262}" destId="{24B500BE-FA54-4C8F-B21C-A4B978A4F7F2}" srcOrd="8" destOrd="0" presId="urn:microsoft.com/office/officeart/2005/8/layout/bProcess3"/>
    <dgm:cxn modelId="{6DD3407D-6A73-455E-96D7-865D2393DBE9}" type="presParOf" srcId="{1F60000A-391C-477F-BCA9-D045ED771262}" destId="{FEDB5448-CBC8-4B59-8446-A73F35F2400F}" srcOrd="9" destOrd="0" presId="urn:microsoft.com/office/officeart/2005/8/layout/bProcess3"/>
    <dgm:cxn modelId="{3017BF57-358F-4B2B-A631-3A8D24EA4DFF}" type="presParOf" srcId="{FEDB5448-CBC8-4B59-8446-A73F35F2400F}" destId="{F3BBF53F-305C-4721-8B9E-FC5851E2108E}" srcOrd="0" destOrd="0" presId="urn:microsoft.com/office/officeart/2005/8/layout/bProcess3"/>
    <dgm:cxn modelId="{8DD84ED1-05C9-4532-9F62-52D74526F1B2}" type="presParOf" srcId="{1F60000A-391C-477F-BCA9-D045ED771262}" destId="{2B9EB2AC-95DE-49C9-B7E4-62AEA9EE7276}" srcOrd="10" destOrd="0" presId="urn:microsoft.com/office/officeart/2005/8/layout/bProcess3"/>
    <dgm:cxn modelId="{1F6F63E4-BE03-4854-A99A-A2236342C33D}" type="presParOf" srcId="{1F60000A-391C-477F-BCA9-D045ED771262}" destId="{2BA6F2A3-0A1A-44F5-86A6-9598FF6C220C}" srcOrd="11" destOrd="0" presId="urn:microsoft.com/office/officeart/2005/8/layout/bProcess3"/>
    <dgm:cxn modelId="{8908177F-C2D8-4F8D-BEB4-78DA994FF533}" type="presParOf" srcId="{2BA6F2A3-0A1A-44F5-86A6-9598FF6C220C}" destId="{F8B234C2-3BA0-470E-AE2F-67D11C72F429}" srcOrd="0" destOrd="0" presId="urn:microsoft.com/office/officeart/2005/8/layout/bProcess3"/>
    <dgm:cxn modelId="{1DDDF9D9-4A5D-47BA-B998-540F63B55B2A}" type="presParOf" srcId="{1F60000A-391C-477F-BCA9-D045ED771262}" destId="{A8748E8C-4E30-4A48-8A74-7AA732D9EDDB}" srcOrd="12" destOrd="0" presId="urn:microsoft.com/office/officeart/2005/8/layout/bProcess3"/>
    <dgm:cxn modelId="{278974C6-A560-4DFE-A777-F91A9A8DC314}" type="presParOf" srcId="{1F60000A-391C-477F-BCA9-D045ED771262}" destId="{12CBF53F-ECDB-4459-A65A-DF8EEFE11B8D}" srcOrd="13" destOrd="0" presId="urn:microsoft.com/office/officeart/2005/8/layout/bProcess3"/>
    <dgm:cxn modelId="{356C1B7D-BDE1-4166-A53D-0FA9B358DC64}" type="presParOf" srcId="{12CBF53F-ECDB-4459-A65A-DF8EEFE11B8D}" destId="{49A93B72-A211-4BBD-BCFB-7594DE998B68}" srcOrd="0" destOrd="0" presId="urn:microsoft.com/office/officeart/2005/8/layout/bProcess3"/>
    <dgm:cxn modelId="{EA48839E-8E8B-4E53-8CDC-530AEF5B520E}" type="presParOf" srcId="{1F60000A-391C-477F-BCA9-D045ED771262}" destId="{D48593E8-93D6-49A2-BABC-CA84811330BD}" srcOrd="14" destOrd="0" presId="urn:microsoft.com/office/officeart/2005/8/layout/bProcess3"/>
    <dgm:cxn modelId="{33DEADBE-8B8D-4EEF-944F-711B83D32609}" type="presParOf" srcId="{1F60000A-391C-477F-BCA9-D045ED771262}" destId="{6CB5F214-FABE-4DC3-AD70-2C351F6DD4D6}" srcOrd="15" destOrd="0" presId="urn:microsoft.com/office/officeart/2005/8/layout/bProcess3"/>
    <dgm:cxn modelId="{658ED10F-23B5-414C-BDA3-09E4901E04D9}" type="presParOf" srcId="{6CB5F214-FABE-4DC3-AD70-2C351F6DD4D6}" destId="{5A147C27-4CDE-4B59-9673-2FEFB97266A8}" srcOrd="0" destOrd="0" presId="urn:microsoft.com/office/officeart/2005/8/layout/bProcess3"/>
    <dgm:cxn modelId="{E05F2DCB-F406-4D83-8E9A-4A568A0C39E1}" type="presParOf" srcId="{1F60000A-391C-477F-BCA9-D045ED771262}" destId="{667DF390-0E4B-4094-8847-496FA885516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E0DD8-1BC7-4786-A18B-152B7FAE5804}"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GB"/>
        </a:p>
      </dgm:t>
    </dgm:pt>
    <dgm:pt modelId="{32014E68-DC1C-4694-913F-12C58E0B9CE8}">
      <dgm:prSet phldrT="[Text]" custT="1"/>
      <dgm:spPr/>
      <dgm:t>
        <a:bodyPr/>
        <a:lstStyle/>
        <a:p>
          <a:pPr>
            <a:lnSpc>
              <a:spcPct val="100000"/>
            </a:lnSpc>
            <a:defRPr b="1"/>
          </a:pPr>
          <a:r>
            <a:rPr lang="en-GB" sz="1800" dirty="0">
              <a:latin typeface="+mn-lt"/>
            </a:rPr>
            <a:t>Prosecution</a:t>
          </a:r>
          <a:endParaRPr lang="en-GB" sz="2000" dirty="0">
            <a:latin typeface="+mn-lt"/>
          </a:endParaRPr>
        </a:p>
      </dgm:t>
    </dgm:pt>
    <dgm:pt modelId="{1E1CD990-4438-447E-B3CB-F178DA7B8DCF}" type="parTrans" cxnId="{BC4C8EBC-F66E-4457-BB2C-207E39A90235}">
      <dgm:prSet/>
      <dgm:spPr/>
      <dgm:t>
        <a:bodyPr/>
        <a:lstStyle/>
        <a:p>
          <a:endParaRPr lang="en-GB"/>
        </a:p>
      </dgm:t>
    </dgm:pt>
    <dgm:pt modelId="{FEE2F23E-550F-4EB0-B963-2C0FA8508E15}" type="sibTrans" cxnId="{BC4C8EBC-F66E-4457-BB2C-207E39A90235}">
      <dgm:prSet/>
      <dgm:spPr/>
      <dgm:t>
        <a:bodyPr/>
        <a:lstStyle/>
        <a:p>
          <a:endParaRPr lang="en-GB"/>
        </a:p>
      </dgm:t>
    </dgm:pt>
    <dgm:pt modelId="{D4D02CC7-F779-4459-BE93-D29FD3EBC731}">
      <dgm:prSet custT="1"/>
      <dgm:spPr/>
      <dgm:t>
        <a:bodyPr/>
        <a:lstStyle/>
        <a:p>
          <a:pPr>
            <a:lnSpc>
              <a:spcPct val="100000"/>
            </a:lnSpc>
          </a:pPr>
          <a:r>
            <a:rPr lang="en-GB" sz="1600" dirty="0">
              <a:latin typeface="+mn-lt"/>
            </a:rPr>
            <a:t>Activities in hotspots</a:t>
          </a:r>
        </a:p>
      </dgm:t>
    </dgm:pt>
    <dgm:pt modelId="{9C1D5D1C-078D-40F4-BA73-3B88474C8312}" type="parTrans" cxnId="{769E4AEF-31A3-4A53-AE43-8068A0A67B19}">
      <dgm:prSet/>
      <dgm:spPr/>
      <dgm:t>
        <a:bodyPr/>
        <a:lstStyle/>
        <a:p>
          <a:endParaRPr lang="en-GB"/>
        </a:p>
      </dgm:t>
    </dgm:pt>
    <dgm:pt modelId="{636B4D52-515B-43AC-9845-31443BADC4DF}" type="sibTrans" cxnId="{769E4AEF-31A3-4A53-AE43-8068A0A67B19}">
      <dgm:prSet/>
      <dgm:spPr/>
      <dgm:t>
        <a:bodyPr/>
        <a:lstStyle/>
        <a:p>
          <a:endParaRPr lang="en-GB"/>
        </a:p>
      </dgm:t>
    </dgm:pt>
    <dgm:pt modelId="{5243DF15-9328-4E1C-841E-85AAAFAF9F41}">
      <dgm:prSet custT="1"/>
      <dgm:spPr/>
      <dgm:t>
        <a:bodyPr/>
        <a:lstStyle/>
        <a:p>
          <a:pPr>
            <a:lnSpc>
              <a:spcPct val="100000"/>
            </a:lnSpc>
          </a:pPr>
          <a:r>
            <a:rPr lang="en-GB" sz="1600" dirty="0">
              <a:latin typeface="+mn-lt"/>
            </a:rPr>
            <a:t>Simple, temporal acts</a:t>
          </a:r>
        </a:p>
      </dgm:t>
    </dgm:pt>
    <dgm:pt modelId="{A9773504-E138-47E8-8A0E-B38C975944E2}" type="parTrans" cxnId="{83263398-8345-4E34-A8C7-585E8F8088EB}">
      <dgm:prSet/>
      <dgm:spPr/>
      <dgm:t>
        <a:bodyPr/>
        <a:lstStyle/>
        <a:p>
          <a:endParaRPr lang="en-GB"/>
        </a:p>
      </dgm:t>
    </dgm:pt>
    <dgm:pt modelId="{7158B506-4C99-4C94-9055-6D9C8290D566}" type="sibTrans" cxnId="{83263398-8345-4E34-A8C7-585E8F8088EB}">
      <dgm:prSet/>
      <dgm:spPr/>
      <dgm:t>
        <a:bodyPr/>
        <a:lstStyle/>
        <a:p>
          <a:endParaRPr lang="en-GB"/>
        </a:p>
      </dgm:t>
    </dgm:pt>
    <dgm:pt modelId="{65E924E3-5C7E-4B37-B2A0-C7F3F321867A}">
      <dgm:prSet custT="1"/>
      <dgm:spPr/>
      <dgm:t>
        <a:bodyPr/>
        <a:lstStyle/>
        <a:p>
          <a:pPr>
            <a:lnSpc>
              <a:spcPct val="100000"/>
            </a:lnSpc>
          </a:pPr>
          <a:r>
            <a:rPr lang="en-GB" sz="1600" dirty="0">
              <a:latin typeface="+mn-lt"/>
            </a:rPr>
            <a:t>Ordinary citizens</a:t>
          </a:r>
        </a:p>
      </dgm:t>
    </dgm:pt>
    <dgm:pt modelId="{2E554D8E-6D39-4365-BB43-E83FCC20F5A2}" type="parTrans" cxnId="{1B926029-BDFB-4C68-9057-42E729ECE8F4}">
      <dgm:prSet/>
      <dgm:spPr/>
      <dgm:t>
        <a:bodyPr/>
        <a:lstStyle/>
        <a:p>
          <a:endParaRPr lang="en-GB"/>
        </a:p>
      </dgm:t>
    </dgm:pt>
    <dgm:pt modelId="{07337D01-0740-425A-A5E4-92236A4DAE8E}" type="sibTrans" cxnId="{1B926029-BDFB-4C68-9057-42E729ECE8F4}">
      <dgm:prSet/>
      <dgm:spPr/>
      <dgm:t>
        <a:bodyPr/>
        <a:lstStyle/>
        <a:p>
          <a:endParaRPr lang="en-GB"/>
        </a:p>
      </dgm:t>
    </dgm:pt>
    <dgm:pt modelId="{EB7C31D2-95E8-4DD4-9BEC-657BCC7145B1}">
      <dgm:prSet custT="1"/>
      <dgm:spPr/>
      <dgm:t>
        <a:bodyPr/>
        <a:lstStyle/>
        <a:p>
          <a:pPr>
            <a:lnSpc>
              <a:spcPct val="100000"/>
            </a:lnSpc>
          </a:pPr>
          <a:r>
            <a:rPr lang="en-GB" sz="1600" dirty="0">
              <a:latin typeface="+mn-lt"/>
            </a:rPr>
            <a:t>Narrow interpretation of ‘humanitarian assistance’</a:t>
          </a:r>
        </a:p>
      </dgm:t>
    </dgm:pt>
    <dgm:pt modelId="{5F16F531-36B8-4F1F-820A-F26BD500BD9D}" type="parTrans" cxnId="{8DD81BFA-B688-4177-A822-D8747A1BFC6A}">
      <dgm:prSet/>
      <dgm:spPr/>
      <dgm:t>
        <a:bodyPr/>
        <a:lstStyle/>
        <a:p>
          <a:endParaRPr lang="en-GB"/>
        </a:p>
      </dgm:t>
    </dgm:pt>
    <dgm:pt modelId="{D31DC420-4BA8-40CF-9796-D35D58DADFB1}" type="sibTrans" cxnId="{8DD81BFA-B688-4177-A822-D8747A1BFC6A}">
      <dgm:prSet/>
      <dgm:spPr/>
      <dgm:t>
        <a:bodyPr/>
        <a:lstStyle/>
        <a:p>
          <a:endParaRPr lang="en-GB"/>
        </a:p>
      </dgm:t>
    </dgm:pt>
    <dgm:pt modelId="{24CAC2F6-99BB-4359-AC5B-48532D9C4916}">
      <dgm:prSet custT="1"/>
      <dgm:spPr/>
      <dgm:t>
        <a:bodyPr/>
        <a:lstStyle/>
        <a:p>
          <a:pPr>
            <a:lnSpc>
              <a:spcPct val="100000"/>
            </a:lnSpc>
            <a:defRPr b="1"/>
          </a:pPr>
          <a:r>
            <a:rPr lang="en-GB" sz="1800" b="1" dirty="0">
              <a:latin typeface="+mn-lt"/>
            </a:rPr>
            <a:t>Consequences</a:t>
          </a:r>
          <a:endParaRPr lang="en-GB" sz="2000" b="1" dirty="0">
            <a:latin typeface="+mn-lt"/>
          </a:endParaRPr>
        </a:p>
      </dgm:t>
    </dgm:pt>
    <dgm:pt modelId="{C94A8DBE-F38B-4077-AA00-6EFBAB94D13C}" type="parTrans" cxnId="{0C2EF91D-9DDD-4631-A462-116B51B32456}">
      <dgm:prSet/>
      <dgm:spPr/>
      <dgm:t>
        <a:bodyPr/>
        <a:lstStyle/>
        <a:p>
          <a:endParaRPr lang="en-GB"/>
        </a:p>
      </dgm:t>
    </dgm:pt>
    <dgm:pt modelId="{EA717238-BF9F-4DD8-A3BA-BA3D27C01FA9}" type="sibTrans" cxnId="{0C2EF91D-9DDD-4631-A462-116B51B32456}">
      <dgm:prSet/>
      <dgm:spPr/>
      <dgm:t>
        <a:bodyPr/>
        <a:lstStyle/>
        <a:p>
          <a:endParaRPr lang="en-GB"/>
        </a:p>
      </dgm:t>
    </dgm:pt>
    <dgm:pt modelId="{D8B88830-1FF1-4409-BF47-9C8406460823}">
      <dgm:prSet custT="1"/>
      <dgm:spPr/>
      <dgm:t>
        <a:bodyPr/>
        <a:lstStyle/>
        <a:p>
          <a:pPr>
            <a:lnSpc>
              <a:spcPct val="100000"/>
            </a:lnSpc>
            <a:buFont typeface="+mj-lt"/>
            <a:buAutoNum type="arabicPeriod"/>
          </a:pPr>
          <a:r>
            <a:rPr lang="en-GB" sz="1600" dirty="0">
              <a:latin typeface="+mn-lt"/>
            </a:rPr>
            <a:t>Psychological effect, reputational damage, surveillance, financial burdens on individuals</a:t>
          </a:r>
        </a:p>
      </dgm:t>
    </dgm:pt>
    <dgm:pt modelId="{2E437E1F-5A1B-411E-8B8B-393F48252FB9}" type="sibTrans" cxnId="{E201D3E1-4D57-4707-9736-B78B3153C32B}">
      <dgm:prSet/>
      <dgm:spPr/>
      <dgm:t>
        <a:bodyPr/>
        <a:lstStyle/>
        <a:p>
          <a:endParaRPr lang="en-GB"/>
        </a:p>
      </dgm:t>
    </dgm:pt>
    <dgm:pt modelId="{6082D186-33B5-419D-8015-B0FBEE57C7A5}" type="parTrans" cxnId="{E201D3E1-4D57-4707-9736-B78B3153C32B}">
      <dgm:prSet/>
      <dgm:spPr/>
      <dgm:t>
        <a:bodyPr/>
        <a:lstStyle/>
        <a:p>
          <a:endParaRPr lang="en-GB"/>
        </a:p>
      </dgm:t>
    </dgm:pt>
    <dgm:pt modelId="{3EE996DC-81B1-4AAE-953B-0746FEB24954}">
      <dgm:prSet custT="1"/>
      <dgm:spPr/>
      <dgm:t>
        <a:bodyPr/>
        <a:lstStyle/>
        <a:p>
          <a:pPr>
            <a:lnSpc>
              <a:spcPct val="100000"/>
            </a:lnSpc>
            <a:buFont typeface="+mj-lt"/>
            <a:buAutoNum type="arabicPeriod"/>
          </a:pPr>
          <a:r>
            <a:rPr lang="en-GB" sz="1600" dirty="0">
              <a:latin typeface="+mn-lt"/>
            </a:rPr>
            <a:t>Stigmatisation of individuals</a:t>
          </a:r>
        </a:p>
      </dgm:t>
    </dgm:pt>
    <dgm:pt modelId="{91950A52-E67A-40A2-9205-E5C1ED146C0A}" type="sibTrans" cxnId="{2DAD855C-E074-40C7-A6B1-645A3A224126}">
      <dgm:prSet/>
      <dgm:spPr/>
      <dgm:t>
        <a:bodyPr/>
        <a:lstStyle/>
        <a:p>
          <a:endParaRPr lang="en-GB"/>
        </a:p>
      </dgm:t>
    </dgm:pt>
    <dgm:pt modelId="{54529F48-FE02-49DB-A3AA-D04FD568154D}" type="parTrans" cxnId="{2DAD855C-E074-40C7-A6B1-645A3A224126}">
      <dgm:prSet/>
      <dgm:spPr/>
      <dgm:t>
        <a:bodyPr/>
        <a:lstStyle/>
        <a:p>
          <a:endParaRPr lang="en-GB"/>
        </a:p>
      </dgm:t>
    </dgm:pt>
    <dgm:pt modelId="{EF801135-0E7B-45FD-80A4-EC1B3AACCA5E}">
      <dgm:prSet custT="1"/>
      <dgm:spPr/>
      <dgm:t>
        <a:bodyPr/>
        <a:lstStyle/>
        <a:p>
          <a:pPr>
            <a:lnSpc>
              <a:spcPct val="100000"/>
            </a:lnSpc>
            <a:buFont typeface="+mj-lt"/>
            <a:buAutoNum type="arabicPeriod"/>
          </a:pPr>
          <a:r>
            <a:rPr lang="en-GB" sz="1600" dirty="0">
              <a:latin typeface="+mn-lt"/>
            </a:rPr>
            <a:t>Undermining citizen initiatives that challenge migration policies</a:t>
          </a:r>
        </a:p>
      </dgm:t>
    </dgm:pt>
    <dgm:pt modelId="{F82A847C-8A18-48B2-A0A3-E371559B83CC}" type="sibTrans" cxnId="{CA8064DC-FD62-4416-923A-C6E2EE12F3A1}">
      <dgm:prSet/>
      <dgm:spPr/>
      <dgm:t>
        <a:bodyPr/>
        <a:lstStyle/>
        <a:p>
          <a:endParaRPr lang="en-GB"/>
        </a:p>
      </dgm:t>
    </dgm:pt>
    <dgm:pt modelId="{F67157EC-B65B-485B-B900-D835A9EC0A76}" type="parTrans" cxnId="{CA8064DC-FD62-4416-923A-C6E2EE12F3A1}">
      <dgm:prSet/>
      <dgm:spPr/>
      <dgm:t>
        <a:bodyPr/>
        <a:lstStyle/>
        <a:p>
          <a:endParaRPr lang="en-GB"/>
        </a:p>
      </dgm:t>
    </dgm:pt>
    <dgm:pt modelId="{F0AEBC8D-4525-480A-A85F-152B175E318C}" type="pres">
      <dgm:prSet presAssocID="{74FE0DD8-1BC7-4786-A18B-152B7FAE5804}" presName="root" presStyleCnt="0">
        <dgm:presLayoutVars>
          <dgm:dir/>
          <dgm:resizeHandles val="exact"/>
        </dgm:presLayoutVars>
      </dgm:prSet>
      <dgm:spPr/>
    </dgm:pt>
    <dgm:pt modelId="{424893F8-D505-486E-B0E6-045F02556EBB}" type="pres">
      <dgm:prSet presAssocID="{32014E68-DC1C-4694-913F-12C58E0B9CE8}" presName="compNode" presStyleCnt="0"/>
      <dgm:spPr/>
    </dgm:pt>
    <dgm:pt modelId="{EDB48AC6-3CA3-4D8C-B6C8-F5AFE68E56D4}" type="pres">
      <dgm:prSet presAssocID="{32014E68-DC1C-4694-913F-12C58E0B9C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Gavel outline"/>
        </a:ext>
      </dgm:extLst>
    </dgm:pt>
    <dgm:pt modelId="{CB0A15D6-C9B7-416C-8991-A146EE3DECF0}" type="pres">
      <dgm:prSet presAssocID="{32014E68-DC1C-4694-913F-12C58E0B9CE8}" presName="iconSpace" presStyleCnt="0"/>
      <dgm:spPr/>
    </dgm:pt>
    <dgm:pt modelId="{DFA98F0D-E6F7-44F4-92B3-1E3C34AC4FF0}" type="pres">
      <dgm:prSet presAssocID="{32014E68-DC1C-4694-913F-12C58E0B9CE8}" presName="parTx" presStyleLbl="revTx" presStyleIdx="0" presStyleCnt="4">
        <dgm:presLayoutVars>
          <dgm:chMax val="0"/>
          <dgm:chPref val="0"/>
        </dgm:presLayoutVars>
      </dgm:prSet>
      <dgm:spPr/>
    </dgm:pt>
    <dgm:pt modelId="{47A7614F-7C30-4D13-AA47-AAA22AB70FC9}" type="pres">
      <dgm:prSet presAssocID="{32014E68-DC1C-4694-913F-12C58E0B9CE8}" presName="txSpace" presStyleCnt="0"/>
      <dgm:spPr/>
    </dgm:pt>
    <dgm:pt modelId="{E07EF5DD-FF4C-4E2C-952F-A6A78C0750D0}" type="pres">
      <dgm:prSet presAssocID="{32014E68-DC1C-4694-913F-12C58E0B9CE8}" presName="desTx" presStyleLbl="revTx" presStyleIdx="1" presStyleCnt="4" custLinFactNeighborY="-7764">
        <dgm:presLayoutVars/>
      </dgm:prSet>
      <dgm:spPr/>
    </dgm:pt>
    <dgm:pt modelId="{57540C10-98F5-4D89-A304-94D6AB920C6F}" type="pres">
      <dgm:prSet presAssocID="{FEE2F23E-550F-4EB0-B963-2C0FA8508E15}" presName="sibTrans" presStyleCnt="0"/>
      <dgm:spPr/>
    </dgm:pt>
    <dgm:pt modelId="{88278C0A-3B01-4216-93E1-2FE2BEB256B4}" type="pres">
      <dgm:prSet presAssocID="{24CAC2F6-99BB-4359-AC5B-48532D9C4916}" presName="compNode" presStyleCnt="0"/>
      <dgm:spPr/>
    </dgm:pt>
    <dgm:pt modelId="{E3BE2515-3617-4240-BE13-FBD40E5E25C9}" type="pres">
      <dgm:prSet presAssocID="{24CAC2F6-99BB-4359-AC5B-48532D9C49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Back with solid fill"/>
        </a:ext>
      </dgm:extLst>
    </dgm:pt>
    <dgm:pt modelId="{1EDC3B00-131F-4165-BA6F-7AA2C7A9ED81}" type="pres">
      <dgm:prSet presAssocID="{24CAC2F6-99BB-4359-AC5B-48532D9C4916}" presName="iconSpace" presStyleCnt="0"/>
      <dgm:spPr/>
    </dgm:pt>
    <dgm:pt modelId="{7ADBC549-0A97-48A0-821D-6345ACBE2ECB}" type="pres">
      <dgm:prSet presAssocID="{24CAC2F6-99BB-4359-AC5B-48532D9C4916}" presName="parTx" presStyleLbl="revTx" presStyleIdx="2" presStyleCnt="4">
        <dgm:presLayoutVars>
          <dgm:chMax val="0"/>
          <dgm:chPref val="0"/>
        </dgm:presLayoutVars>
      </dgm:prSet>
      <dgm:spPr/>
    </dgm:pt>
    <dgm:pt modelId="{604215E0-3E51-4C0C-AC83-3EFA140A873F}" type="pres">
      <dgm:prSet presAssocID="{24CAC2F6-99BB-4359-AC5B-48532D9C4916}" presName="txSpace" presStyleCnt="0"/>
      <dgm:spPr/>
    </dgm:pt>
    <dgm:pt modelId="{6C1C18D8-F07F-4966-A18B-D4E8A7B47033}" type="pres">
      <dgm:prSet presAssocID="{24CAC2F6-99BB-4359-AC5B-48532D9C4916}" presName="desTx" presStyleLbl="revTx" presStyleIdx="3" presStyleCnt="4" custLinFactNeighborY="-9430">
        <dgm:presLayoutVars/>
      </dgm:prSet>
      <dgm:spPr/>
    </dgm:pt>
  </dgm:ptLst>
  <dgm:cxnLst>
    <dgm:cxn modelId="{2F8F1F07-3340-4468-8D8E-2FA61F2BE98D}" type="presOf" srcId="{65E924E3-5C7E-4B37-B2A0-C7F3F321867A}" destId="{E07EF5DD-FF4C-4E2C-952F-A6A78C0750D0}" srcOrd="0" destOrd="2" presId="urn:microsoft.com/office/officeart/2018/2/layout/IconLabelDescriptionList"/>
    <dgm:cxn modelId="{86A68215-E4F5-44ED-8A64-97F4981ECB6E}" type="presOf" srcId="{3EE996DC-81B1-4AAE-953B-0746FEB24954}" destId="{6C1C18D8-F07F-4966-A18B-D4E8A7B47033}" srcOrd="0" destOrd="1" presId="urn:microsoft.com/office/officeart/2018/2/layout/IconLabelDescriptionList"/>
    <dgm:cxn modelId="{0C2EF91D-9DDD-4631-A462-116B51B32456}" srcId="{74FE0DD8-1BC7-4786-A18B-152B7FAE5804}" destId="{24CAC2F6-99BB-4359-AC5B-48532D9C4916}" srcOrd="1" destOrd="0" parTransId="{C94A8DBE-F38B-4077-AA00-6EFBAB94D13C}" sibTransId="{EA717238-BF9F-4DD8-A3BA-BA3D27C01FA9}"/>
    <dgm:cxn modelId="{1B926029-BDFB-4C68-9057-42E729ECE8F4}" srcId="{32014E68-DC1C-4694-913F-12C58E0B9CE8}" destId="{65E924E3-5C7E-4B37-B2A0-C7F3F321867A}" srcOrd="2" destOrd="0" parTransId="{2E554D8E-6D39-4365-BB43-E83FCC20F5A2}" sibTransId="{07337D01-0740-425A-A5E4-92236A4DAE8E}"/>
    <dgm:cxn modelId="{CB95702D-A3C4-4F43-9EA7-65450FE6CDA9}" type="presOf" srcId="{5243DF15-9328-4E1C-841E-85AAAFAF9F41}" destId="{E07EF5DD-FF4C-4E2C-952F-A6A78C0750D0}" srcOrd="0" destOrd="1" presId="urn:microsoft.com/office/officeart/2018/2/layout/IconLabelDescriptionList"/>
    <dgm:cxn modelId="{58C17630-3DB5-4B94-A6A0-0AA1538FDC9A}" type="presOf" srcId="{D8B88830-1FF1-4409-BF47-9C8406460823}" destId="{6C1C18D8-F07F-4966-A18B-D4E8A7B47033}" srcOrd="0" destOrd="0" presId="urn:microsoft.com/office/officeart/2018/2/layout/IconLabelDescriptionList"/>
    <dgm:cxn modelId="{2DAD855C-E074-40C7-A6B1-645A3A224126}" srcId="{24CAC2F6-99BB-4359-AC5B-48532D9C4916}" destId="{3EE996DC-81B1-4AAE-953B-0746FEB24954}" srcOrd="1" destOrd="0" parTransId="{54529F48-FE02-49DB-A3AA-D04FD568154D}" sibTransId="{91950A52-E67A-40A2-9205-E5C1ED146C0A}"/>
    <dgm:cxn modelId="{57735B5E-758C-4638-A29C-4CBED7E1FB5A}" type="presOf" srcId="{D4D02CC7-F779-4459-BE93-D29FD3EBC731}" destId="{E07EF5DD-FF4C-4E2C-952F-A6A78C0750D0}" srcOrd="0" destOrd="0" presId="urn:microsoft.com/office/officeart/2018/2/layout/IconLabelDescriptionList"/>
    <dgm:cxn modelId="{20E58772-D95D-42FE-A1DE-98741669A144}" type="presOf" srcId="{EF801135-0E7B-45FD-80A4-EC1B3AACCA5E}" destId="{6C1C18D8-F07F-4966-A18B-D4E8A7B47033}" srcOrd="0" destOrd="2" presId="urn:microsoft.com/office/officeart/2018/2/layout/IconLabelDescriptionList"/>
    <dgm:cxn modelId="{D59E0D95-FF66-4273-B1BB-AF8053E91CB1}" type="presOf" srcId="{32014E68-DC1C-4694-913F-12C58E0B9CE8}" destId="{DFA98F0D-E6F7-44F4-92B3-1E3C34AC4FF0}" srcOrd="0" destOrd="0" presId="urn:microsoft.com/office/officeart/2018/2/layout/IconLabelDescriptionList"/>
    <dgm:cxn modelId="{83263398-8345-4E34-A8C7-585E8F8088EB}" srcId="{32014E68-DC1C-4694-913F-12C58E0B9CE8}" destId="{5243DF15-9328-4E1C-841E-85AAAFAF9F41}" srcOrd="1" destOrd="0" parTransId="{A9773504-E138-47E8-8A0E-B38C975944E2}" sibTransId="{7158B506-4C99-4C94-9055-6D9C8290D566}"/>
    <dgm:cxn modelId="{BC4C8EBC-F66E-4457-BB2C-207E39A90235}" srcId="{74FE0DD8-1BC7-4786-A18B-152B7FAE5804}" destId="{32014E68-DC1C-4694-913F-12C58E0B9CE8}" srcOrd="0" destOrd="0" parTransId="{1E1CD990-4438-447E-B3CB-F178DA7B8DCF}" sibTransId="{FEE2F23E-550F-4EB0-B963-2C0FA8508E15}"/>
    <dgm:cxn modelId="{6DE5BBC0-5B44-4131-8A22-C7575A96652F}" type="presOf" srcId="{24CAC2F6-99BB-4359-AC5B-48532D9C4916}" destId="{7ADBC549-0A97-48A0-821D-6345ACBE2ECB}" srcOrd="0" destOrd="0" presId="urn:microsoft.com/office/officeart/2018/2/layout/IconLabelDescriptionList"/>
    <dgm:cxn modelId="{99B66EC7-5946-4994-BF68-39D598040548}" type="presOf" srcId="{74FE0DD8-1BC7-4786-A18B-152B7FAE5804}" destId="{F0AEBC8D-4525-480A-A85F-152B175E318C}" srcOrd="0" destOrd="0" presId="urn:microsoft.com/office/officeart/2018/2/layout/IconLabelDescriptionList"/>
    <dgm:cxn modelId="{E1A81ACE-833E-49E6-9326-BF847DF15A45}" type="presOf" srcId="{EB7C31D2-95E8-4DD4-9BEC-657BCC7145B1}" destId="{E07EF5DD-FF4C-4E2C-952F-A6A78C0750D0}" srcOrd="0" destOrd="3" presId="urn:microsoft.com/office/officeart/2018/2/layout/IconLabelDescriptionList"/>
    <dgm:cxn modelId="{CA8064DC-FD62-4416-923A-C6E2EE12F3A1}" srcId="{24CAC2F6-99BB-4359-AC5B-48532D9C4916}" destId="{EF801135-0E7B-45FD-80A4-EC1B3AACCA5E}" srcOrd="2" destOrd="0" parTransId="{F67157EC-B65B-485B-B900-D835A9EC0A76}" sibTransId="{F82A847C-8A18-48B2-A0A3-E371559B83CC}"/>
    <dgm:cxn modelId="{E201D3E1-4D57-4707-9736-B78B3153C32B}" srcId="{24CAC2F6-99BB-4359-AC5B-48532D9C4916}" destId="{D8B88830-1FF1-4409-BF47-9C8406460823}" srcOrd="0" destOrd="0" parTransId="{6082D186-33B5-419D-8015-B0FBEE57C7A5}" sibTransId="{2E437E1F-5A1B-411E-8B8B-393F48252FB9}"/>
    <dgm:cxn modelId="{769E4AEF-31A3-4A53-AE43-8068A0A67B19}" srcId="{32014E68-DC1C-4694-913F-12C58E0B9CE8}" destId="{D4D02CC7-F779-4459-BE93-D29FD3EBC731}" srcOrd="0" destOrd="0" parTransId="{9C1D5D1C-078D-40F4-BA73-3B88474C8312}" sibTransId="{636B4D52-515B-43AC-9845-31443BADC4DF}"/>
    <dgm:cxn modelId="{8DD81BFA-B688-4177-A822-D8747A1BFC6A}" srcId="{32014E68-DC1C-4694-913F-12C58E0B9CE8}" destId="{EB7C31D2-95E8-4DD4-9BEC-657BCC7145B1}" srcOrd="3" destOrd="0" parTransId="{5F16F531-36B8-4F1F-820A-F26BD500BD9D}" sibTransId="{D31DC420-4BA8-40CF-9796-D35D58DADFB1}"/>
    <dgm:cxn modelId="{DB6CBBC1-106B-4399-9994-67B727741991}" type="presParOf" srcId="{F0AEBC8D-4525-480A-A85F-152B175E318C}" destId="{424893F8-D505-486E-B0E6-045F02556EBB}" srcOrd="0" destOrd="0" presId="urn:microsoft.com/office/officeart/2018/2/layout/IconLabelDescriptionList"/>
    <dgm:cxn modelId="{856D5191-3673-4D79-9A48-16766CCEBAEA}" type="presParOf" srcId="{424893F8-D505-486E-B0E6-045F02556EBB}" destId="{EDB48AC6-3CA3-4D8C-B6C8-F5AFE68E56D4}" srcOrd="0" destOrd="0" presId="urn:microsoft.com/office/officeart/2018/2/layout/IconLabelDescriptionList"/>
    <dgm:cxn modelId="{65422A6D-1496-4FBB-8D5B-D2A6DA474FED}" type="presParOf" srcId="{424893F8-D505-486E-B0E6-045F02556EBB}" destId="{CB0A15D6-C9B7-416C-8991-A146EE3DECF0}" srcOrd="1" destOrd="0" presId="urn:microsoft.com/office/officeart/2018/2/layout/IconLabelDescriptionList"/>
    <dgm:cxn modelId="{473DE719-DA1A-47A1-8092-61E182BC2066}" type="presParOf" srcId="{424893F8-D505-486E-B0E6-045F02556EBB}" destId="{DFA98F0D-E6F7-44F4-92B3-1E3C34AC4FF0}" srcOrd="2" destOrd="0" presId="urn:microsoft.com/office/officeart/2018/2/layout/IconLabelDescriptionList"/>
    <dgm:cxn modelId="{2AEE5D06-794A-4627-A517-0833C1516AEB}" type="presParOf" srcId="{424893F8-D505-486E-B0E6-045F02556EBB}" destId="{47A7614F-7C30-4D13-AA47-AAA22AB70FC9}" srcOrd="3" destOrd="0" presId="urn:microsoft.com/office/officeart/2018/2/layout/IconLabelDescriptionList"/>
    <dgm:cxn modelId="{2C43EA8A-21CA-4D7D-A77D-25AFE7F2E6B4}" type="presParOf" srcId="{424893F8-D505-486E-B0E6-045F02556EBB}" destId="{E07EF5DD-FF4C-4E2C-952F-A6A78C0750D0}" srcOrd="4" destOrd="0" presId="urn:microsoft.com/office/officeart/2018/2/layout/IconLabelDescriptionList"/>
    <dgm:cxn modelId="{B5122373-D791-48B5-B2C2-0C3DA94B149F}" type="presParOf" srcId="{F0AEBC8D-4525-480A-A85F-152B175E318C}" destId="{57540C10-98F5-4D89-A304-94D6AB920C6F}" srcOrd="1" destOrd="0" presId="urn:microsoft.com/office/officeart/2018/2/layout/IconLabelDescriptionList"/>
    <dgm:cxn modelId="{295E817C-19CB-4EB7-A27E-7E419E4E9A89}" type="presParOf" srcId="{F0AEBC8D-4525-480A-A85F-152B175E318C}" destId="{88278C0A-3B01-4216-93E1-2FE2BEB256B4}" srcOrd="2" destOrd="0" presId="urn:microsoft.com/office/officeart/2018/2/layout/IconLabelDescriptionList"/>
    <dgm:cxn modelId="{8122A641-C3BA-48AD-8B1E-822D5576E77D}" type="presParOf" srcId="{88278C0A-3B01-4216-93E1-2FE2BEB256B4}" destId="{E3BE2515-3617-4240-BE13-FBD40E5E25C9}" srcOrd="0" destOrd="0" presId="urn:microsoft.com/office/officeart/2018/2/layout/IconLabelDescriptionList"/>
    <dgm:cxn modelId="{C29B6BE6-1863-427D-AA4A-1FF621E46485}" type="presParOf" srcId="{88278C0A-3B01-4216-93E1-2FE2BEB256B4}" destId="{1EDC3B00-131F-4165-BA6F-7AA2C7A9ED81}" srcOrd="1" destOrd="0" presId="urn:microsoft.com/office/officeart/2018/2/layout/IconLabelDescriptionList"/>
    <dgm:cxn modelId="{4E227DE9-0F17-4789-9AF1-E2F59F5211B0}" type="presParOf" srcId="{88278C0A-3B01-4216-93E1-2FE2BEB256B4}" destId="{7ADBC549-0A97-48A0-821D-6345ACBE2ECB}" srcOrd="2" destOrd="0" presId="urn:microsoft.com/office/officeart/2018/2/layout/IconLabelDescriptionList"/>
    <dgm:cxn modelId="{D42AC304-9A41-45ED-A0FD-0C1475A44DA0}" type="presParOf" srcId="{88278C0A-3B01-4216-93E1-2FE2BEB256B4}" destId="{604215E0-3E51-4C0C-AC83-3EFA140A873F}" srcOrd="3" destOrd="0" presId="urn:microsoft.com/office/officeart/2018/2/layout/IconLabelDescriptionList"/>
    <dgm:cxn modelId="{89DB105F-1976-464F-9702-B80B3DB99B1A}" type="presParOf" srcId="{88278C0A-3B01-4216-93E1-2FE2BEB256B4}" destId="{6C1C18D8-F07F-4966-A18B-D4E8A7B4703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357590-DEB0-4588-8198-0C45382E7F3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GB"/>
        </a:p>
      </dgm:t>
    </dgm:pt>
    <dgm:pt modelId="{574EABD0-0185-47E8-AEF3-9C8DCE25C8D0}">
      <dgm:prSet phldrT="[Text]" custT="1"/>
      <dgm:spPr/>
      <dgm:t>
        <a:bodyPr/>
        <a:lstStyle/>
        <a:p>
          <a:r>
            <a:rPr lang="en-GB" sz="1600" b="1" i="0" dirty="0">
              <a:solidFill>
                <a:schemeClr val="tx1"/>
              </a:solidFill>
              <a:latin typeface="+mj-lt"/>
            </a:rPr>
            <a:t>Amending the Facilitation Directive</a:t>
          </a:r>
        </a:p>
      </dgm:t>
    </dgm:pt>
    <dgm:pt modelId="{40D9481A-03DB-496F-9B6F-06832FE79DE0}" type="parTrans" cxnId="{CEDF91B7-A171-4825-8CB4-DCB90D5BBD9A}">
      <dgm:prSet/>
      <dgm:spPr/>
      <dgm:t>
        <a:bodyPr/>
        <a:lstStyle/>
        <a:p>
          <a:endParaRPr lang="en-GB"/>
        </a:p>
      </dgm:t>
    </dgm:pt>
    <dgm:pt modelId="{95D17ADC-1EBD-4A96-B6D3-D51325372C13}" type="sibTrans" cxnId="{CEDF91B7-A171-4825-8CB4-DCB90D5BBD9A}">
      <dgm:prSet/>
      <dgm:spPr/>
      <dgm:t>
        <a:bodyPr/>
        <a:lstStyle/>
        <a:p>
          <a:endParaRPr lang="en-GB"/>
        </a:p>
      </dgm:t>
    </dgm:pt>
    <dgm:pt modelId="{710CF979-BB7C-493C-B77B-1FA1524CD424}">
      <dgm:prSet phldrT="[Text]" custT="1"/>
      <dgm:spPr/>
      <dgm:t>
        <a:bodyPr/>
        <a:lstStyle/>
        <a:p>
          <a:r>
            <a:rPr lang="en-US" sz="1600" b="1" i="0" dirty="0">
              <a:solidFill>
                <a:schemeClr val="tx1"/>
              </a:solidFill>
              <a:latin typeface="+mj-lt"/>
            </a:rPr>
            <a:t>Using the Concept of Solidarity</a:t>
          </a:r>
          <a:endParaRPr lang="en-GB" sz="1600" b="1" i="0" dirty="0">
            <a:solidFill>
              <a:schemeClr val="tx1"/>
            </a:solidFill>
            <a:latin typeface="+mj-lt"/>
          </a:endParaRPr>
        </a:p>
      </dgm:t>
    </dgm:pt>
    <dgm:pt modelId="{85789EB5-746B-4510-8AA4-B841D8265FB5}" type="parTrans" cxnId="{2009A746-FCDC-4CE8-99EB-7FE5A626CCC2}">
      <dgm:prSet/>
      <dgm:spPr/>
      <dgm:t>
        <a:bodyPr/>
        <a:lstStyle/>
        <a:p>
          <a:endParaRPr lang="en-GB"/>
        </a:p>
      </dgm:t>
    </dgm:pt>
    <dgm:pt modelId="{1AF2D8D2-A52A-4743-9A8A-AA4131D31A69}" type="sibTrans" cxnId="{2009A746-FCDC-4CE8-99EB-7FE5A626CCC2}">
      <dgm:prSet/>
      <dgm:spPr/>
      <dgm:t>
        <a:bodyPr/>
        <a:lstStyle/>
        <a:p>
          <a:endParaRPr lang="en-GB"/>
        </a:p>
      </dgm:t>
    </dgm:pt>
    <dgm:pt modelId="{249A50F2-FC2D-4DD2-B2F2-99C79E613D9A}">
      <dgm:prSet phldrT="[Text]"/>
      <dgm:spPr/>
      <dgm:t>
        <a:bodyPr/>
        <a:lstStyle/>
        <a:p>
          <a:r>
            <a:rPr lang="en-GB" sz="1100" i="0" dirty="0">
              <a:solidFill>
                <a:schemeClr val="tx1"/>
              </a:solidFill>
              <a:latin typeface="+mj-lt"/>
            </a:rPr>
            <a:t>Logic of securitisation</a:t>
          </a:r>
        </a:p>
      </dgm:t>
    </dgm:pt>
    <dgm:pt modelId="{C88F99FF-CB3A-40DC-8F50-49A4ED06AB88}" type="parTrans" cxnId="{F30EA526-BDA3-49FB-8DD4-358009BDADE5}">
      <dgm:prSet/>
      <dgm:spPr/>
      <dgm:t>
        <a:bodyPr/>
        <a:lstStyle/>
        <a:p>
          <a:endParaRPr lang="en-GB"/>
        </a:p>
      </dgm:t>
    </dgm:pt>
    <dgm:pt modelId="{A6DD97B7-3868-40A2-B16D-028BB0F0B3EA}" type="sibTrans" cxnId="{F30EA526-BDA3-49FB-8DD4-358009BDADE5}">
      <dgm:prSet/>
      <dgm:spPr/>
      <dgm:t>
        <a:bodyPr/>
        <a:lstStyle/>
        <a:p>
          <a:endParaRPr lang="en-GB"/>
        </a:p>
      </dgm:t>
    </dgm:pt>
    <dgm:pt modelId="{3E5B2F73-4DF5-4885-82E5-9F9268CC33D1}">
      <dgm:prSet phldrT="[Text]"/>
      <dgm:spPr/>
      <dgm:t>
        <a:bodyPr/>
        <a:lstStyle/>
        <a:p>
          <a:r>
            <a:rPr lang="en-GB" sz="1100" i="0" dirty="0">
              <a:solidFill>
                <a:schemeClr val="tx1"/>
              </a:solidFill>
              <a:latin typeface="+mj-lt"/>
            </a:rPr>
            <a:t>Hostile environment</a:t>
          </a:r>
        </a:p>
      </dgm:t>
    </dgm:pt>
    <dgm:pt modelId="{B61491C8-250C-4133-A00C-672E9C3DA6D5}" type="parTrans" cxnId="{ABB1CDA8-D3BC-4DEE-B005-12E92A082082}">
      <dgm:prSet/>
      <dgm:spPr/>
      <dgm:t>
        <a:bodyPr/>
        <a:lstStyle/>
        <a:p>
          <a:endParaRPr lang="en-GB"/>
        </a:p>
      </dgm:t>
    </dgm:pt>
    <dgm:pt modelId="{C0F28905-F126-4CDC-96C1-3441595D3179}" type="sibTrans" cxnId="{ABB1CDA8-D3BC-4DEE-B005-12E92A082082}">
      <dgm:prSet/>
      <dgm:spPr/>
      <dgm:t>
        <a:bodyPr/>
        <a:lstStyle/>
        <a:p>
          <a:endParaRPr lang="en-GB"/>
        </a:p>
      </dgm:t>
    </dgm:pt>
    <dgm:pt modelId="{76DB74AD-B621-442F-AD4F-830DF4DB1969}">
      <dgm:prSet phldrT="[Text]"/>
      <dgm:spPr/>
      <dgm:t>
        <a:bodyPr/>
        <a:lstStyle/>
        <a:p>
          <a:pPr rtl="0"/>
          <a:r>
            <a:rPr lang="en-GB" sz="1100" i="0" dirty="0">
              <a:solidFill>
                <a:schemeClr val="tx1"/>
              </a:solidFill>
              <a:latin typeface="+mj-lt"/>
            </a:rPr>
            <a:t>Ideal solution but not feasible because:</a:t>
          </a:r>
        </a:p>
      </dgm:t>
    </dgm:pt>
    <dgm:pt modelId="{7A178927-510A-45F1-8FE9-DEECA1DD3E59}" type="parTrans" cxnId="{58CAE5EC-2ADD-4A6A-93DB-6F54436FA710}">
      <dgm:prSet/>
      <dgm:spPr/>
      <dgm:t>
        <a:bodyPr/>
        <a:lstStyle/>
        <a:p>
          <a:endParaRPr lang="en-GB"/>
        </a:p>
      </dgm:t>
    </dgm:pt>
    <dgm:pt modelId="{82BD8288-2A73-423B-975B-BEE9EDD72094}" type="sibTrans" cxnId="{58CAE5EC-2ADD-4A6A-93DB-6F54436FA710}">
      <dgm:prSet/>
      <dgm:spPr/>
      <dgm:t>
        <a:bodyPr/>
        <a:lstStyle/>
        <a:p>
          <a:endParaRPr lang="en-GB"/>
        </a:p>
      </dgm:t>
    </dgm:pt>
    <dgm:pt modelId="{AAF034ED-5D3A-4F01-BDC5-B68417B7E8C5}">
      <dgm:prSet phldrT="[Text]"/>
      <dgm:spPr/>
      <dgm:t>
        <a:bodyPr/>
        <a:lstStyle/>
        <a:p>
          <a:r>
            <a:rPr lang="en-GB" sz="1300" i="0" dirty="0">
              <a:solidFill>
                <a:schemeClr val="tx1"/>
              </a:solidFill>
              <a:latin typeface="+mj-lt"/>
            </a:rPr>
            <a:t>Solidarity as an EU value but too controversial and vague in EU law</a:t>
          </a:r>
        </a:p>
      </dgm:t>
    </dgm:pt>
    <dgm:pt modelId="{0D892108-809B-4B08-9796-2A136A1D414D}" type="parTrans" cxnId="{6B993744-2DA4-4589-AA13-23ABBB69BC55}">
      <dgm:prSet/>
      <dgm:spPr/>
      <dgm:t>
        <a:bodyPr/>
        <a:lstStyle/>
        <a:p>
          <a:endParaRPr lang="en-GB"/>
        </a:p>
      </dgm:t>
    </dgm:pt>
    <dgm:pt modelId="{D3C31CF4-99A3-49C8-9BF9-F609B63EADB4}" type="sibTrans" cxnId="{6B993744-2DA4-4589-AA13-23ABBB69BC55}">
      <dgm:prSet/>
      <dgm:spPr/>
      <dgm:t>
        <a:bodyPr/>
        <a:lstStyle/>
        <a:p>
          <a:endParaRPr lang="en-GB"/>
        </a:p>
      </dgm:t>
    </dgm:pt>
    <dgm:pt modelId="{553D21C7-45BA-4C28-8309-B6E184F71769}">
      <dgm:prSet phldrT="[Text]"/>
      <dgm:spPr/>
      <dgm:t>
        <a:bodyPr/>
        <a:lstStyle/>
        <a:p>
          <a:r>
            <a:rPr lang="en-GB" sz="1300" i="0" dirty="0">
              <a:solidFill>
                <a:schemeClr val="tx1"/>
              </a:solidFill>
              <a:latin typeface="+mj-lt"/>
            </a:rPr>
            <a:t>Rallying cry that cannot be enforced</a:t>
          </a:r>
        </a:p>
      </dgm:t>
    </dgm:pt>
    <dgm:pt modelId="{D0F4638A-C042-420E-9DF5-31A5AD7E6C81}" type="parTrans" cxnId="{4E387453-291D-4DF5-8BAF-30FE5F80C10F}">
      <dgm:prSet/>
      <dgm:spPr/>
      <dgm:t>
        <a:bodyPr/>
        <a:lstStyle/>
        <a:p>
          <a:endParaRPr lang="en-GB"/>
        </a:p>
      </dgm:t>
    </dgm:pt>
    <dgm:pt modelId="{29BB10FF-525A-4D9E-86F9-4C4A5E63B104}" type="sibTrans" cxnId="{4E387453-291D-4DF5-8BAF-30FE5F80C10F}">
      <dgm:prSet/>
      <dgm:spPr/>
      <dgm:t>
        <a:bodyPr/>
        <a:lstStyle/>
        <a:p>
          <a:endParaRPr lang="en-GB"/>
        </a:p>
      </dgm:t>
    </dgm:pt>
    <dgm:pt modelId="{C67A93FB-5664-459E-AD6D-0D4518675AFC}">
      <dgm:prSet phldrT="[Text]"/>
      <dgm:spPr/>
      <dgm:t>
        <a:bodyPr/>
        <a:lstStyle/>
        <a:p>
          <a:r>
            <a:rPr lang="en-GB" sz="1300" i="0" dirty="0">
              <a:solidFill>
                <a:schemeClr val="tx1"/>
              </a:solidFill>
              <a:latin typeface="+mj-lt"/>
            </a:rPr>
            <a:t>Member States fighting against concept of solidarity</a:t>
          </a:r>
        </a:p>
      </dgm:t>
    </dgm:pt>
    <dgm:pt modelId="{D6D3F59F-8590-422D-A0F8-734441B1D6BA}" type="parTrans" cxnId="{3FBF8F11-0F92-4C2A-AB2E-8AF4B697A575}">
      <dgm:prSet/>
      <dgm:spPr/>
      <dgm:t>
        <a:bodyPr/>
        <a:lstStyle/>
        <a:p>
          <a:endParaRPr lang="en-GB"/>
        </a:p>
      </dgm:t>
    </dgm:pt>
    <dgm:pt modelId="{5119C841-07C7-4B6B-87C7-D55506E76E44}" type="sibTrans" cxnId="{3FBF8F11-0F92-4C2A-AB2E-8AF4B697A575}">
      <dgm:prSet/>
      <dgm:spPr/>
      <dgm:t>
        <a:bodyPr/>
        <a:lstStyle/>
        <a:p>
          <a:endParaRPr lang="en-GB"/>
        </a:p>
      </dgm:t>
    </dgm:pt>
    <dgm:pt modelId="{76F07E7D-BD85-4916-BCD2-AA7D97C6A837}">
      <dgm:prSet phldrT="[Text]"/>
      <dgm:spPr/>
      <dgm:t>
        <a:bodyPr/>
        <a:lstStyle/>
        <a:p>
          <a:r>
            <a:rPr lang="en-GB" sz="1100" i="0" dirty="0">
              <a:solidFill>
                <a:schemeClr val="tx1"/>
              </a:solidFill>
              <a:latin typeface="+mj-lt"/>
            </a:rPr>
            <a:t>Proposal by Commission in November 2023 </a:t>
          </a:r>
        </a:p>
      </dgm:t>
    </dgm:pt>
    <dgm:pt modelId="{50902A91-6019-41F8-A647-772350444D44}" type="parTrans" cxnId="{7DAD0BD2-BAC7-4B53-A0C6-BD166787734E}">
      <dgm:prSet/>
      <dgm:spPr/>
      <dgm:t>
        <a:bodyPr/>
        <a:lstStyle/>
        <a:p>
          <a:endParaRPr lang="en-GB"/>
        </a:p>
      </dgm:t>
    </dgm:pt>
    <dgm:pt modelId="{49A013AC-DF7D-454B-BB29-915422B499D5}" type="sibTrans" cxnId="{7DAD0BD2-BAC7-4B53-A0C6-BD166787734E}">
      <dgm:prSet/>
      <dgm:spPr/>
      <dgm:t>
        <a:bodyPr/>
        <a:lstStyle/>
        <a:p>
          <a:endParaRPr lang="en-GB"/>
        </a:p>
      </dgm:t>
    </dgm:pt>
    <dgm:pt modelId="{E048A560-BAF7-4263-B0BB-31F566154013}" type="pres">
      <dgm:prSet presAssocID="{4A357590-DEB0-4588-8198-0C45382E7F3B}" presName="compositeShape" presStyleCnt="0">
        <dgm:presLayoutVars>
          <dgm:chMax val="2"/>
          <dgm:dir/>
          <dgm:resizeHandles val="exact"/>
        </dgm:presLayoutVars>
      </dgm:prSet>
      <dgm:spPr/>
    </dgm:pt>
    <dgm:pt modelId="{EAC95376-FA65-4BF3-A8A7-AF18529F494E}" type="pres">
      <dgm:prSet presAssocID="{4A357590-DEB0-4588-8198-0C45382E7F3B}" presName="ribbon" presStyleLbl="node1" presStyleIdx="0" presStyleCnt="1" custScaleY="120619"/>
      <dgm:spPr>
        <a:solidFill>
          <a:srgbClr val="16818D">
            <a:alpha val="50196"/>
          </a:srgbClr>
        </a:solidFill>
      </dgm:spPr>
    </dgm:pt>
    <dgm:pt modelId="{C2AC070E-97DA-4E03-B077-22250C8942CB}" type="pres">
      <dgm:prSet presAssocID="{4A357590-DEB0-4588-8198-0C45382E7F3B}" presName="leftArrowText" presStyleLbl="node1" presStyleIdx="0" presStyleCnt="1">
        <dgm:presLayoutVars>
          <dgm:chMax val="0"/>
          <dgm:bulletEnabled val="1"/>
        </dgm:presLayoutVars>
      </dgm:prSet>
      <dgm:spPr/>
    </dgm:pt>
    <dgm:pt modelId="{09962C21-FD52-48FB-91DB-4473FA98F209}" type="pres">
      <dgm:prSet presAssocID="{4A357590-DEB0-4588-8198-0C45382E7F3B}" presName="rightArrowText" presStyleLbl="node1" presStyleIdx="0" presStyleCnt="1">
        <dgm:presLayoutVars>
          <dgm:chMax val="0"/>
          <dgm:bulletEnabled val="1"/>
        </dgm:presLayoutVars>
      </dgm:prSet>
      <dgm:spPr/>
    </dgm:pt>
  </dgm:ptLst>
  <dgm:cxnLst>
    <dgm:cxn modelId="{071BB110-72E4-46FE-9603-83D2B9C4DF9C}" type="presOf" srcId="{4A357590-DEB0-4588-8198-0C45382E7F3B}" destId="{E048A560-BAF7-4263-B0BB-31F566154013}" srcOrd="0" destOrd="0" presId="urn:microsoft.com/office/officeart/2005/8/layout/arrow6"/>
    <dgm:cxn modelId="{3FBF8F11-0F92-4C2A-AB2E-8AF4B697A575}" srcId="{710CF979-BB7C-493C-B77B-1FA1524CD424}" destId="{C67A93FB-5664-459E-AD6D-0D4518675AFC}" srcOrd="2" destOrd="0" parTransId="{D6D3F59F-8590-422D-A0F8-734441B1D6BA}" sibTransId="{5119C841-07C7-4B6B-87C7-D55506E76E44}"/>
    <dgm:cxn modelId="{543B571B-CEF6-4302-8509-249333E4F083}" type="presOf" srcId="{710CF979-BB7C-493C-B77B-1FA1524CD424}" destId="{09962C21-FD52-48FB-91DB-4473FA98F209}" srcOrd="0" destOrd="0" presId="urn:microsoft.com/office/officeart/2005/8/layout/arrow6"/>
    <dgm:cxn modelId="{F30EA526-BDA3-49FB-8DD4-358009BDADE5}" srcId="{76DB74AD-B621-442F-AD4F-830DF4DB1969}" destId="{249A50F2-FC2D-4DD2-B2F2-99C79E613D9A}" srcOrd="0" destOrd="0" parTransId="{C88F99FF-CB3A-40DC-8F50-49A4ED06AB88}" sibTransId="{A6DD97B7-3868-40A2-B16D-028BB0F0B3EA}"/>
    <dgm:cxn modelId="{4D7F1529-A76E-4125-958F-97AA7942F867}" type="presOf" srcId="{AAF034ED-5D3A-4F01-BDC5-B68417B7E8C5}" destId="{09962C21-FD52-48FB-91DB-4473FA98F209}" srcOrd="0" destOrd="1" presId="urn:microsoft.com/office/officeart/2005/8/layout/arrow6"/>
    <dgm:cxn modelId="{09DE1E2F-49DA-4A13-A0A7-4DDAD963FA03}" type="presOf" srcId="{C67A93FB-5664-459E-AD6D-0D4518675AFC}" destId="{09962C21-FD52-48FB-91DB-4473FA98F209}" srcOrd="0" destOrd="3" presId="urn:microsoft.com/office/officeart/2005/8/layout/arrow6"/>
    <dgm:cxn modelId="{6B993744-2DA4-4589-AA13-23ABBB69BC55}" srcId="{710CF979-BB7C-493C-B77B-1FA1524CD424}" destId="{AAF034ED-5D3A-4F01-BDC5-B68417B7E8C5}" srcOrd="0" destOrd="0" parTransId="{0D892108-809B-4B08-9796-2A136A1D414D}" sibTransId="{D3C31CF4-99A3-49C8-9BF9-F609B63EADB4}"/>
    <dgm:cxn modelId="{2009A746-FCDC-4CE8-99EB-7FE5A626CCC2}" srcId="{4A357590-DEB0-4588-8198-0C45382E7F3B}" destId="{710CF979-BB7C-493C-B77B-1FA1524CD424}" srcOrd="1" destOrd="0" parTransId="{85789EB5-746B-4510-8AA4-B841D8265FB5}" sibTransId="{1AF2D8D2-A52A-4743-9A8A-AA4131D31A69}"/>
    <dgm:cxn modelId="{73A37D49-4A58-4F73-8FF2-F2BA0F3542B6}" type="presOf" srcId="{574EABD0-0185-47E8-AEF3-9C8DCE25C8D0}" destId="{C2AC070E-97DA-4E03-B077-22250C8942CB}" srcOrd="0" destOrd="0" presId="urn:microsoft.com/office/officeart/2005/8/layout/arrow6"/>
    <dgm:cxn modelId="{CFB0106A-4AC5-4A19-861D-A28FA4A85BE5}" type="presOf" srcId="{3E5B2F73-4DF5-4885-82E5-9F9268CC33D1}" destId="{C2AC070E-97DA-4E03-B077-22250C8942CB}" srcOrd="0" destOrd="3" presId="urn:microsoft.com/office/officeart/2005/8/layout/arrow6"/>
    <dgm:cxn modelId="{4E387453-291D-4DF5-8BAF-30FE5F80C10F}" srcId="{710CF979-BB7C-493C-B77B-1FA1524CD424}" destId="{553D21C7-45BA-4C28-8309-B6E184F71769}" srcOrd="1" destOrd="0" parTransId="{D0F4638A-C042-420E-9DF5-31A5AD7E6C81}" sibTransId="{29BB10FF-525A-4D9E-86F9-4C4A5E63B104}"/>
    <dgm:cxn modelId="{D00C4B96-0B91-47CE-AE7B-ECD3F24EE82F}" type="presOf" srcId="{553D21C7-45BA-4C28-8309-B6E184F71769}" destId="{09962C21-FD52-48FB-91DB-4473FA98F209}" srcOrd="0" destOrd="2" presId="urn:microsoft.com/office/officeart/2005/8/layout/arrow6"/>
    <dgm:cxn modelId="{ABB1CDA8-D3BC-4DEE-B005-12E92A082082}" srcId="{76DB74AD-B621-442F-AD4F-830DF4DB1969}" destId="{3E5B2F73-4DF5-4885-82E5-9F9268CC33D1}" srcOrd="1" destOrd="0" parTransId="{B61491C8-250C-4133-A00C-672E9C3DA6D5}" sibTransId="{C0F28905-F126-4CDC-96C1-3441595D3179}"/>
    <dgm:cxn modelId="{CEDF91B7-A171-4825-8CB4-DCB90D5BBD9A}" srcId="{4A357590-DEB0-4588-8198-0C45382E7F3B}" destId="{574EABD0-0185-47E8-AEF3-9C8DCE25C8D0}" srcOrd="0" destOrd="0" parTransId="{40D9481A-03DB-496F-9B6F-06832FE79DE0}" sibTransId="{95D17ADC-1EBD-4A96-B6D3-D51325372C13}"/>
    <dgm:cxn modelId="{1657FBC5-7944-444C-859F-0FE26E1CC119}" type="presOf" srcId="{76DB74AD-B621-442F-AD4F-830DF4DB1969}" destId="{C2AC070E-97DA-4E03-B077-22250C8942CB}" srcOrd="0" destOrd="1" presId="urn:microsoft.com/office/officeart/2005/8/layout/arrow6"/>
    <dgm:cxn modelId="{7DAD0BD2-BAC7-4B53-A0C6-BD166787734E}" srcId="{574EABD0-0185-47E8-AEF3-9C8DCE25C8D0}" destId="{76F07E7D-BD85-4916-BCD2-AA7D97C6A837}" srcOrd="1" destOrd="0" parTransId="{50902A91-6019-41F8-A647-772350444D44}" sibTransId="{49A013AC-DF7D-454B-BB29-915422B499D5}"/>
    <dgm:cxn modelId="{2F6FB8EA-CFA5-48A1-B5EC-0CAEA0B8582E}" type="presOf" srcId="{76F07E7D-BD85-4916-BCD2-AA7D97C6A837}" destId="{C2AC070E-97DA-4E03-B077-22250C8942CB}" srcOrd="0" destOrd="4" presId="urn:microsoft.com/office/officeart/2005/8/layout/arrow6"/>
    <dgm:cxn modelId="{6A5B97EB-BF88-4AFE-85B9-7AD83CE9E6EA}" type="presOf" srcId="{249A50F2-FC2D-4DD2-B2F2-99C79E613D9A}" destId="{C2AC070E-97DA-4E03-B077-22250C8942CB}" srcOrd="0" destOrd="2" presId="urn:microsoft.com/office/officeart/2005/8/layout/arrow6"/>
    <dgm:cxn modelId="{58CAE5EC-2ADD-4A6A-93DB-6F54436FA710}" srcId="{574EABD0-0185-47E8-AEF3-9C8DCE25C8D0}" destId="{76DB74AD-B621-442F-AD4F-830DF4DB1969}" srcOrd="0" destOrd="0" parTransId="{7A178927-510A-45F1-8FE9-DEECA1DD3E59}" sibTransId="{82BD8288-2A73-423B-975B-BEE9EDD72094}"/>
    <dgm:cxn modelId="{260CA5F7-DB5F-4CE1-9B7E-9D8D5103D6F7}" type="presParOf" srcId="{E048A560-BAF7-4263-B0BB-31F566154013}" destId="{EAC95376-FA65-4BF3-A8A7-AF18529F494E}" srcOrd="0" destOrd="0" presId="urn:microsoft.com/office/officeart/2005/8/layout/arrow6"/>
    <dgm:cxn modelId="{FC56EF8F-A864-44B5-ADF2-26A0FD384893}" type="presParOf" srcId="{E048A560-BAF7-4263-B0BB-31F566154013}" destId="{C2AC070E-97DA-4E03-B077-22250C8942CB}" srcOrd="1" destOrd="0" presId="urn:microsoft.com/office/officeart/2005/8/layout/arrow6"/>
    <dgm:cxn modelId="{41F60684-81D1-4B1D-B6F3-F984F8C50B47}" type="presParOf" srcId="{E048A560-BAF7-4263-B0BB-31F566154013}" destId="{09962C21-FD52-48FB-91DB-4473FA98F20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085016-BD28-448C-BB19-CCE81E5EFF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B9D69FEC-484A-48D9-B525-DEA385A6B477}">
      <dgm:prSet phldrT="[Text]"/>
      <dgm:spPr>
        <a:ln>
          <a:solidFill>
            <a:srgbClr val="16818D"/>
          </a:solidFill>
        </a:ln>
      </dgm:spPr>
      <dgm:t>
        <a:bodyPr/>
        <a:lstStyle/>
        <a:p>
          <a:r>
            <a:rPr lang="en-GB" dirty="0">
              <a:latin typeface="+mj-lt"/>
            </a:rPr>
            <a:t>Two methods to decriminalise solidarity</a:t>
          </a:r>
          <a:endParaRPr lang="en-GB" dirty="0"/>
        </a:p>
      </dgm:t>
    </dgm:pt>
    <dgm:pt modelId="{9DD55BC8-F4D0-4943-8FBD-546A34BB48D8}" type="parTrans" cxnId="{4B76E540-4ACF-42A2-9862-40AC3BCFD45C}">
      <dgm:prSet/>
      <dgm:spPr/>
      <dgm:t>
        <a:bodyPr/>
        <a:lstStyle/>
        <a:p>
          <a:endParaRPr lang="en-GB"/>
        </a:p>
      </dgm:t>
    </dgm:pt>
    <dgm:pt modelId="{E4A4BFC4-C4E4-4C76-B678-974E038B3B2D}" type="sibTrans" cxnId="{4B76E540-4ACF-42A2-9862-40AC3BCFD45C}">
      <dgm:prSet/>
      <dgm:spPr/>
      <dgm:t>
        <a:bodyPr/>
        <a:lstStyle/>
        <a:p>
          <a:endParaRPr lang="en-GB"/>
        </a:p>
      </dgm:t>
    </dgm:pt>
    <dgm:pt modelId="{2FB1CE01-3BE9-4EDB-BBBF-96D1210185B0}">
      <dgm:prSet/>
      <dgm:spPr>
        <a:ln>
          <a:solidFill>
            <a:srgbClr val="16818D"/>
          </a:solidFill>
        </a:ln>
      </dgm:spPr>
      <dgm:t>
        <a:bodyPr/>
        <a:lstStyle/>
        <a:p>
          <a:r>
            <a:rPr lang="en-GB" dirty="0">
              <a:latin typeface="+mj-lt"/>
            </a:rPr>
            <a:t>Remove or amend the law that criminalises acts of solidarity</a:t>
          </a:r>
        </a:p>
      </dgm:t>
    </dgm:pt>
    <dgm:pt modelId="{6B1430E1-6C74-4CBF-A9DB-2BD65339B311}" type="parTrans" cxnId="{779615B7-4E7C-4CD0-AE4A-65B183F45D30}">
      <dgm:prSet/>
      <dgm:spPr>
        <a:ln>
          <a:solidFill>
            <a:srgbClr val="16818D"/>
          </a:solidFill>
        </a:ln>
      </dgm:spPr>
      <dgm:t>
        <a:bodyPr/>
        <a:lstStyle/>
        <a:p>
          <a:endParaRPr lang="en-GB"/>
        </a:p>
      </dgm:t>
    </dgm:pt>
    <dgm:pt modelId="{989B2E81-3B48-4C78-8A34-F10A756CF102}" type="sibTrans" cxnId="{779615B7-4E7C-4CD0-AE4A-65B183F45D30}">
      <dgm:prSet/>
      <dgm:spPr/>
      <dgm:t>
        <a:bodyPr/>
        <a:lstStyle/>
        <a:p>
          <a:endParaRPr lang="en-GB"/>
        </a:p>
      </dgm:t>
    </dgm:pt>
    <dgm:pt modelId="{BF3A2990-75F8-464A-9B07-4BF2BC66F43F}">
      <dgm:prSet/>
      <dgm:spPr>
        <a:ln>
          <a:solidFill>
            <a:srgbClr val="16818D"/>
          </a:solidFill>
        </a:ln>
      </dgm:spPr>
      <dgm:t>
        <a:bodyPr/>
        <a:lstStyle/>
        <a:p>
          <a:r>
            <a:rPr lang="en-GB" dirty="0">
              <a:latin typeface="+mj-lt"/>
            </a:rPr>
            <a:t>Use national courts and refer to higher, shared values and principles at constitutional level</a:t>
          </a:r>
        </a:p>
      </dgm:t>
    </dgm:pt>
    <dgm:pt modelId="{ABFC9F2A-64B4-49D6-8D79-3CEA0D4E658A}" type="parTrans" cxnId="{A6039EDA-6A91-46E0-B478-C7BE44887026}">
      <dgm:prSet/>
      <dgm:spPr>
        <a:ln>
          <a:solidFill>
            <a:srgbClr val="16818D"/>
          </a:solidFill>
        </a:ln>
      </dgm:spPr>
      <dgm:t>
        <a:bodyPr/>
        <a:lstStyle/>
        <a:p>
          <a:endParaRPr lang="en-GB"/>
        </a:p>
      </dgm:t>
    </dgm:pt>
    <dgm:pt modelId="{486FD2B0-EFF7-4D9B-B782-5B046B5DFEAA}" type="sibTrans" cxnId="{A6039EDA-6A91-46E0-B478-C7BE44887026}">
      <dgm:prSet/>
      <dgm:spPr/>
      <dgm:t>
        <a:bodyPr/>
        <a:lstStyle/>
        <a:p>
          <a:endParaRPr lang="en-GB"/>
        </a:p>
      </dgm:t>
    </dgm:pt>
    <dgm:pt modelId="{4BBF0716-642E-426D-AAA6-F0AA6446BCFE}" type="pres">
      <dgm:prSet presAssocID="{F3085016-BD28-448C-BB19-CCE81E5EFF58}" presName="hierChild1" presStyleCnt="0">
        <dgm:presLayoutVars>
          <dgm:chPref val="1"/>
          <dgm:dir/>
          <dgm:animOne val="branch"/>
          <dgm:animLvl val="lvl"/>
          <dgm:resizeHandles/>
        </dgm:presLayoutVars>
      </dgm:prSet>
      <dgm:spPr/>
    </dgm:pt>
    <dgm:pt modelId="{5F44F776-A37B-4567-82D8-EDD09ED9F351}" type="pres">
      <dgm:prSet presAssocID="{B9D69FEC-484A-48D9-B525-DEA385A6B477}" presName="hierRoot1" presStyleCnt="0"/>
      <dgm:spPr/>
    </dgm:pt>
    <dgm:pt modelId="{E358D0FC-18A8-45EC-99B5-441579948345}" type="pres">
      <dgm:prSet presAssocID="{B9D69FEC-484A-48D9-B525-DEA385A6B477}" presName="composite" presStyleCnt="0"/>
      <dgm:spPr/>
    </dgm:pt>
    <dgm:pt modelId="{252F5D2C-3748-40EF-B4AC-B132DC5F8874}" type="pres">
      <dgm:prSet presAssocID="{B9D69FEC-484A-48D9-B525-DEA385A6B477}" presName="background" presStyleLbl="node0" presStyleIdx="0" presStyleCnt="1"/>
      <dgm:spPr>
        <a:solidFill>
          <a:srgbClr val="16818D"/>
        </a:solidFill>
      </dgm:spPr>
    </dgm:pt>
    <dgm:pt modelId="{63C98044-69C5-4FB5-8FBE-9FD37DB20AA3}" type="pres">
      <dgm:prSet presAssocID="{B9D69FEC-484A-48D9-B525-DEA385A6B477}" presName="text" presStyleLbl="fgAcc0" presStyleIdx="0" presStyleCnt="1" custScaleX="149132">
        <dgm:presLayoutVars>
          <dgm:chPref val="3"/>
        </dgm:presLayoutVars>
      </dgm:prSet>
      <dgm:spPr/>
    </dgm:pt>
    <dgm:pt modelId="{82639738-E1C4-4B48-8821-7CEF669B1040}" type="pres">
      <dgm:prSet presAssocID="{B9D69FEC-484A-48D9-B525-DEA385A6B477}" presName="hierChild2" presStyleCnt="0"/>
      <dgm:spPr/>
    </dgm:pt>
    <dgm:pt modelId="{EE7DFBC7-B2F8-4AFB-AECF-C340F03408A5}" type="pres">
      <dgm:prSet presAssocID="{6B1430E1-6C74-4CBF-A9DB-2BD65339B311}" presName="Name10" presStyleLbl="parChTrans1D2" presStyleIdx="0" presStyleCnt="2"/>
      <dgm:spPr/>
    </dgm:pt>
    <dgm:pt modelId="{022D8FE9-B311-419B-BB3E-1F8F2BCFAC41}" type="pres">
      <dgm:prSet presAssocID="{2FB1CE01-3BE9-4EDB-BBBF-96D1210185B0}" presName="hierRoot2" presStyleCnt="0"/>
      <dgm:spPr/>
    </dgm:pt>
    <dgm:pt modelId="{FB7F1428-9715-4CB4-ABEF-7739E53F8C92}" type="pres">
      <dgm:prSet presAssocID="{2FB1CE01-3BE9-4EDB-BBBF-96D1210185B0}" presName="composite2" presStyleCnt="0"/>
      <dgm:spPr/>
    </dgm:pt>
    <dgm:pt modelId="{B5D38342-8C8E-4104-9C5E-E4068E553FC1}" type="pres">
      <dgm:prSet presAssocID="{2FB1CE01-3BE9-4EDB-BBBF-96D1210185B0}" presName="background2" presStyleLbl="node2" presStyleIdx="0" presStyleCnt="2"/>
      <dgm:spPr>
        <a:solidFill>
          <a:srgbClr val="16818D"/>
        </a:solidFill>
      </dgm:spPr>
    </dgm:pt>
    <dgm:pt modelId="{16B25344-9397-4583-B314-E8F509124290}" type="pres">
      <dgm:prSet presAssocID="{2FB1CE01-3BE9-4EDB-BBBF-96D1210185B0}" presName="text2" presStyleLbl="fgAcc2" presStyleIdx="0" presStyleCnt="2" custScaleX="149132">
        <dgm:presLayoutVars>
          <dgm:chPref val="3"/>
        </dgm:presLayoutVars>
      </dgm:prSet>
      <dgm:spPr/>
    </dgm:pt>
    <dgm:pt modelId="{5E898DAB-37ED-4CDD-9996-88FC508A42C9}" type="pres">
      <dgm:prSet presAssocID="{2FB1CE01-3BE9-4EDB-BBBF-96D1210185B0}" presName="hierChild3" presStyleCnt="0"/>
      <dgm:spPr/>
    </dgm:pt>
    <dgm:pt modelId="{7CCAE685-A564-4F1F-828F-156333BFC1BE}" type="pres">
      <dgm:prSet presAssocID="{ABFC9F2A-64B4-49D6-8D79-3CEA0D4E658A}" presName="Name10" presStyleLbl="parChTrans1D2" presStyleIdx="1" presStyleCnt="2"/>
      <dgm:spPr/>
    </dgm:pt>
    <dgm:pt modelId="{55FCFFA2-BE52-411A-85E2-7CD29B6F855B}" type="pres">
      <dgm:prSet presAssocID="{BF3A2990-75F8-464A-9B07-4BF2BC66F43F}" presName="hierRoot2" presStyleCnt="0"/>
      <dgm:spPr/>
    </dgm:pt>
    <dgm:pt modelId="{9F58DCDD-30A0-4F38-8013-943F0B2B62FC}" type="pres">
      <dgm:prSet presAssocID="{BF3A2990-75F8-464A-9B07-4BF2BC66F43F}" presName="composite2" presStyleCnt="0"/>
      <dgm:spPr/>
    </dgm:pt>
    <dgm:pt modelId="{E83C1B4F-BC84-439E-BCA0-AA77D952471A}" type="pres">
      <dgm:prSet presAssocID="{BF3A2990-75F8-464A-9B07-4BF2BC66F43F}" presName="background2" presStyleLbl="node2" presStyleIdx="1" presStyleCnt="2"/>
      <dgm:spPr>
        <a:solidFill>
          <a:srgbClr val="16818D"/>
        </a:solidFill>
      </dgm:spPr>
    </dgm:pt>
    <dgm:pt modelId="{54D98B2D-0134-4759-A603-E63168B9C8D4}" type="pres">
      <dgm:prSet presAssocID="{BF3A2990-75F8-464A-9B07-4BF2BC66F43F}" presName="text2" presStyleLbl="fgAcc2" presStyleIdx="1" presStyleCnt="2" custScaleX="149132">
        <dgm:presLayoutVars>
          <dgm:chPref val="3"/>
        </dgm:presLayoutVars>
      </dgm:prSet>
      <dgm:spPr/>
    </dgm:pt>
    <dgm:pt modelId="{3DFBE037-11A5-49DA-BD5F-DB513E823288}" type="pres">
      <dgm:prSet presAssocID="{BF3A2990-75F8-464A-9B07-4BF2BC66F43F}" presName="hierChild3" presStyleCnt="0"/>
      <dgm:spPr/>
    </dgm:pt>
  </dgm:ptLst>
  <dgm:cxnLst>
    <dgm:cxn modelId="{4B76E540-4ACF-42A2-9862-40AC3BCFD45C}" srcId="{F3085016-BD28-448C-BB19-CCE81E5EFF58}" destId="{B9D69FEC-484A-48D9-B525-DEA385A6B477}" srcOrd="0" destOrd="0" parTransId="{9DD55BC8-F4D0-4943-8FBD-546A34BB48D8}" sibTransId="{E4A4BFC4-C4E4-4C76-B678-974E038B3B2D}"/>
    <dgm:cxn modelId="{D2A47447-B488-45E5-8DC9-7A497BE7DAEF}" type="presOf" srcId="{F3085016-BD28-448C-BB19-CCE81E5EFF58}" destId="{4BBF0716-642E-426D-AAA6-F0AA6446BCFE}" srcOrd="0" destOrd="0" presId="urn:microsoft.com/office/officeart/2005/8/layout/hierarchy1"/>
    <dgm:cxn modelId="{EC8A5AA5-B85F-430B-B065-3E72395C63F9}" type="presOf" srcId="{BF3A2990-75F8-464A-9B07-4BF2BC66F43F}" destId="{54D98B2D-0134-4759-A603-E63168B9C8D4}" srcOrd="0" destOrd="0" presId="urn:microsoft.com/office/officeart/2005/8/layout/hierarchy1"/>
    <dgm:cxn modelId="{779615B7-4E7C-4CD0-AE4A-65B183F45D30}" srcId="{B9D69FEC-484A-48D9-B525-DEA385A6B477}" destId="{2FB1CE01-3BE9-4EDB-BBBF-96D1210185B0}" srcOrd="0" destOrd="0" parTransId="{6B1430E1-6C74-4CBF-A9DB-2BD65339B311}" sibTransId="{989B2E81-3B48-4C78-8A34-F10A756CF102}"/>
    <dgm:cxn modelId="{7B7AD7BE-6918-4D3C-82E3-43CE5B0D2CB5}" type="presOf" srcId="{ABFC9F2A-64B4-49D6-8D79-3CEA0D4E658A}" destId="{7CCAE685-A564-4F1F-828F-156333BFC1BE}" srcOrd="0" destOrd="0" presId="urn:microsoft.com/office/officeart/2005/8/layout/hierarchy1"/>
    <dgm:cxn modelId="{A6039EDA-6A91-46E0-B478-C7BE44887026}" srcId="{B9D69FEC-484A-48D9-B525-DEA385A6B477}" destId="{BF3A2990-75F8-464A-9B07-4BF2BC66F43F}" srcOrd="1" destOrd="0" parTransId="{ABFC9F2A-64B4-49D6-8D79-3CEA0D4E658A}" sibTransId="{486FD2B0-EFF7-4D9B-B782-5B046B5DFEAA}"/>
    <dgm:cxn modelId="{ACA4AADE-4C07-49B2-A977-826060C7D665}" type="presOf" srcId="{2FB1CE01-3BE9-4EDB-BBBF-96D1210185B0}" destId="{16B25344-9397-4583-B314-E8F509124290}" srcOrd="0" destOrd="0" presId="urn:microsoft.com/office/officeart/2005/8/layout/hierarchy1"/>
    <dgm:cxn modelId="{D9B699E6-DBD2-4C96-B8C6-D36EF19EAF1F}" type="presOf" srcId="{6B1430E1-6C74-4CBF-A9DB-2BD65339B311}" destId="{EE7DFBC7-B2F8-4AFB-AECF-C340F03408A5}" srcOrd="0" destOrd="0" presId="urn:microsoft.com/office/officeart/2005/8/layout/hierarchy1"/>
    <dgm:cxn modelId="{370814F5-8951-46FA-9867-990D62D2DB7A}" type="presOf" srcId="{B9D69FEC-484A-48D9-B525-DEA385A6B477}" destId="{63C98044-69C5-4FB5-8FBE-9FD37DB20AA3}" srcOrd="0" destOrd="0" presId="urn:microsoft.com/office/officeart/2005/8/layout/hierarchy1"/>
    <dgm:cxn modelId="{82C199E2-13D4-460F-BE9A-9F50AD41D442}" type="presParOf" srcId="{4BBF0716-642E-426D-AAA6-F0AA6446BCFE}" destId="{5F44F776-A37B-4567-82D8-EDD09ED9F351}" srcOrd="0" destOrd="0" presId="urn:microsoft.com/office/officeart/2005/8/layout/hierarchy1"/>
    <dgm:cxn modelId="{EDADAF50-98C2-406A-B45E-1161B320F000}" type="presParOf" srcId="{5F44F776-A37B-4567-82D8-EDD09ED9F351}" destId="{E358D0FC-18A8-45EC-99B5-441579948345}" srcOrd="0" destOrd="0" presId="urn:microsoft.com/office/officeart/2005/8/layout/hierarchy1"/>
    <dgm:cxn modelId="{334A4EBA-5258-4E0E-AE88-5A2509889019}" type="presParOf" srcId="{E358D0FC-18A8-45EC-99B5-441579948345}" destId="{252F5D2C-3748-40EF-B4AC-B132DC5F8874}" srcOrd="0" destOrd="0" presId="urn:microsoft.com/office/officeart/2005/8/layout/hierarchy1"/>
    <dgm:cxn modelId="{584210D5-B391-4E3A-9E35-409B357FBC50}" type="presParOf" srcId="{E358D0FC-18A8-45EC-99B5-441579948345}" destId="{63C98044-69C5-4FB5-8FBE-9FD37DB20AA3}" srcOrd="1" destOrd="0" presId="urn:microsoft.com/office/officeart/2005/8/layout/hierarchy1"/>
    <dgm:cxn modelId="{3E596C9E-B38E-400A-9631-EFFC1AD5376C}" type="presParOf" srcId="{5F44F776-A37B-4567-82D8-EDD09ED9F351}" destId="{82639738-E1C4-4B48-8821-7CEF669B1040}" srcOrd="1" destOrd="0" presId="urn:microsoft.com/office/officeart/2005/8/layout/hierarchy1"/>
    <dgm:cxn modelId="{07634FBD-9E1C-49AB-9E83-6F7FB0E05D88}" type="presParOf" srcId="{82639738-E1C4-4B48-8821-7CEF669B1040}" destId="{EE7DFBC7-B2F8-4AFB-AECF-C340F03408A5}" srcOrd="0" destOrd="0" presId="urn:microsoft.com/office/officeart/2005/8/layout/hierarchy1"/>
    <dgm:cxn modelId="{D72FA507-2063-41F3-BAB1-F447E141531B}" type="presParOf" srcId="{82639738-E1C4-4B48-8821-7CEF669B1040}" destId="{022D8FE9-B311-419B-BB3E-1F8F2BCFAC41}" srcOrd="1" destOrd="0" presId="urn:microsoft.com/office/officeart/2005/8/layout/hierarchy1"/>
    <dgm:cxn modelId="{3F69443F-EDD4-45FB-B659-1B681096DE8C}" type="presParOf" srcId="{022D8FE9-B311-419B-BB3E-1F8F2BCFAC41}" destId="{FB7F1428-9715-4CB4-ABEF-7739E53F8C92}" srcOrd="0" destOrd="0" presId="urn:microsoft.com/office/officeart/2005/8/layout/hierarchy1"/>
    <dgm:cxn modelId="{997150F5-007B-4944-A223-4C7BD8CA248A}" type="presParOf" srcId="{FB7F1428-9715-4CB4-ABEF-7739E53F8C92}" destId="{B5D38342-8C8E-4104-9C5E-E4068E553FC1}" srcOrd="0" destOrd="0" presId="urn:microsoft.com/office/officeart/2005/8/layout/hierarchy1"/>
    <dgm:cxn modelId="{7D9BDB01-F4A9-43E2-B2EC-F0EFB7FC8682}" type="presParOf" srcId="{FB7F1428-9715-4CB4-ABEF-7739E53F8C92}" destId="{16B25344-9397-4583-B314-E8F509124290}" srcOrd="1" destOrd="0" presId="urn:microsoft.com/office/officeart/2005/8/layout/hierarchy1"/>
    <dgm:cxn modelId="{11D05C65-7F05-4D83-B000-646A73DDCFC5}" type="presParOf" srcId="{022D8FE9-B311-419B-BB3E-1F8F2BCFAC41}" destId="{5E898DAB-37ED-4CDD-9996-88FC508A42C9}" srcOrd="1" destOrd="0" presId="urn:microsoft.com/office/officeart/2005/8/layout/hierarchy1"/>
    <dgm:cxn modelId="{95D78D20-3217-4D6E-8E65-99437344CF43}" type="presParOf" srcId="{82639738-E1C4-4B48-8821-7CEF669B1040}" destId="{7CCAE685-A564-4F1F-828F-156333BFC1BE}" srcOrd="2" destOrd="0" presId="urn:microsoft.com/office/officeart/2005/8/layout/hierarchy1"/>
    <dgm:cxn modelId="{C6DFD253-6B22-44E0-9688-96C848769149}" type="presParOf" srcId="{82639738-E1C4-4B48-8821-7CEF669B1040}" destId="{55FCFFA2-BE52-411A-85E2-7CD29B6F855B}" srcOrd="3" destOrd="0" presId="urn:microsoft.com/office/officeart/2005/8/layout/hierarchy1"/>
    <dgm:cxn modelId="{F7B917DA-7298-45A2-A12A-D62177CA8CEE}" type="presParOf" srcId="{55FCFFA2-BE52-411A-85E2-7CD29B6F855B}" destId="{9F58DCDD-30A0-4F38-8013-943F0B2B62FC}" srcOrd="0" destOrd="0" presId="urn:microsoft.com/office/officeart/2005/8/layout/hierarchy1"/>
    <dgm:cxn modelId="{495673E5-9BC9-45D6-BA91-E130BD381B9B}" type="presParOf" srcId="{9F58DCDD-30A0-4F38-8013-943F0B2B62FC}" destId="{E83C1B4F-BC84-439E-BCA0-AA77D952471A}" srcOrd="0" destOrd="0" presId="urn:microsoft.com/office/officeart/2005/8/layout/hierarchy1"/>
    <dgm:cxn modelId="{A5B9F550-328B-491E-A1C2-A16BDF4F489A}" type="presParOf" srcId="{9F58DCDD-30A0-4F38-8013-943F0B2B62FC}" destId="{54D98B2D-0134-4759-A603-E63168B9C8D4}" srcOrd="1" destOrd="0" presId="urn:microsoft.com/office/officeart/2005/8/layout/hierarchy1"/>
    <dgm:cxn modelId="{8ED845FB-CB62-42FF-9969-5BE72A9D6FCE}" type="presParOf" srcId="{55FCFFA2-BE52-411A-85E2-7CD29B6F855B}" destId="{3DFBE037-11A5-49DA-BD5F-DB513E8232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87593-9B74-43B0-A6B9-F8DBB71925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1FBC8AE-E087-473E-9320-934B79329963}">
      <dgm:prSet custT="1"/>
      <dgm:spPr>
        <a:solidFill>
          <a:srgbClr val="16818D">
            <a:alpha val="50196"/>
          </a:srgbClr>
        </a:solidFill>
        <a:ln>
          <a:solidFill>
            <a:schemeClr val="tx1"/>
          </a:solidFill>
        </a:ln>
      </dgm:spPr>
      <dgm:t>
        <a:bodyPr/>
        <a:lstStyle/>
        <a:p>
          <a:r>
            <a:rPr lang="en-GB" sz="1800" dirty="0">
              <a:solidFill>
                <a:schemeClr val="tx1"/>
              </a:solidFill>
              <a:effectLst/>
              <a:latin typeface="+mj-lt"/>
              <a:ea typeface="Calibri" panose="020F0502020204030204" pitchFamily="34" charset="0"/>
              <a:cs typeface="Times New Roman" panose="02020603050405020304" pitchFamily="18" charset="0"/>
            </a:rPr>
            <a:t>Hu</a:t>
          </a:r>
          <a:r>
            <a:rPr lang="en-GB" sz="1800" dirty="0">
              <a:solidFill>
                <a:schemeClr val="tx1"/>
              </a:solidFill>
              <a:latin typeface="+mj-lt"/>
              <a:ea typeface="Calibri" panose="020F0502020204030204" pitchFamily="34" charset="0"/>
              <a:cs typeface="Times New Roman" panose="02020603050405020304" pitchFamily="18" charset="0"/>
            </a:rPr>
            <a:t>man rights approach to human dignity - concrete substance</a:t>
          </a:r>
        </a:p>
      </dgm:t>
    </dgm:pt>
    <dgm:pt modelId="{EFC65124-76BA-4A1B-B5B3-76A1A050D941}" type="parTrans" cxnId="{2BD65CFF-23C5-4AEA-BB26-285A8AC05302}">
      <dgm:prSet/>
      <dgm:spPr/>
      <dgm:t>
        <a:bodyPr/>
        <a:lstStyle/>
        <a:p>
          <a:endParaRPr lang="en-GB"/>
        </a:p>
      </dgm:t>
    </dgm:pt>
    <dgm:pt modelId="{C9B11F4E-EB5C-4C4A-BBE6-E28FA746E9B3}" type="sibTrans" cxnId="{2BD65CFF-23C5-4AEA-BB26-285A8AC05302}">
      <dgm:prSet/>
      <dgm:spPr/>
      <dgm:t>
        <a:bodyPr/>
        <a:lstStyle/>
        <a:p>
          <a:endParaRPr lang="en-GB"/>
        </a:p>
      </dgm:t>
    </dgm:pt>
    <dgm:pt modelId="{45D08EAA-1164-45C6-B7FC-89ADA5C7AE23}">
      <dgm:prSet custT="1"/>
      <dgm:spPr>
        <a:solidFill>
          <a:srgbClr val="16818D">
            <a:alpha val="50196"/>
          </a:srgbClr>
        </a:solidFill>
        <a:ln>
          <a:solidFill>
            <a:schemeClr val="tx1"/>
          </a:solidFill>
        </a:ln>
      </dgm:spPr>
      <dgm:t>
        <a:bodyPr/>
        <a:lstStyle/>
        <a:p>
          <a:r>
            <a:rPr lang="en-GB" sz="1800" dirty="0">
              <a:solidFill>
                <a:schemeClr val="tx1"/>
              </a:solidFill>
              <a:latin typeface="+mj-lt"/>
              <a:ea typeface="Calibri" panose="020F0502020204030204" pitchFamily="34" charset="0"/>
              <a:cs typeface="Times New Roman" panose="02020603050405020304" pitchFamily="18" charset="0"/>
            </a:rPr>
            <a:t>Bridging generations of human rights</a:t>
          </a:r>
        </a:p>
      </dgm:t>
    </dgm:pt>
    <dgm:pt modelId="{66818B11-6E45-4669-B65F-41334CCF04E9}" type="parTrans" cxnId="{4DB920EC-25A5-4FD6-968B-F80B4BBFDEA7}">
      <dgm:prSet/>
      <dgm:spPr/>
      <dgm:t>
        <a:bodyPr/>
        <a:lstStyle/>
        <a:p>
          <a:endParaRPr lang="en-GB"/>
        </a:p>
      </dgm:t>
    </dgm:pt>
    <dgm:pt modelId="{A18E3F0A-EA6E-431D-B634-B62AA6F6CC07}" type="sibTrans" cxnId="{4DB920EC-25A5-4FD6-968B-F80B4BBFDEA7}">
      <dgm:prSet/>
      <dgm:spPr/>
      <dgm:t>
        <a:bodyPr/>
        <a:lstStyle/>
        <a:p>
          <a:endParaRPr lang="en-GB"/>
        </a:p>
      </dgm:t>
    </dgm:pt>
    <dgm:pt modelId="{507F36DD-8DE3-4D98-983A-4AD20849B0DD}">
      <dgm:prSet custT="1"/>
      <dgm:spPr>
        <a:solidFill>
          <a:srgbClr val="16818D">
            <a:alpha val="50196"/>
          </a:srgbClr>
        </a:solidFill>
        <a:ln>
          <a:solidFill>
            <a:schemeClr val="tx1"/>
          </a:solidFill>
        </a:ln>
      </dgm:spPr>
      <dgm:t>
        <a:bodyPr/>
        <a:lstStyle/>
        <a:p>
          <a:r>
            <a:rPr lang="en-GB" sz="1800" dirty="0">
              <a:solidFill>
                <a:schemeClr val="tx1"/>
              </a:solidFill>
              <a:latin typeface="+mj-lt"/>
              <a:ea typeface="Calibri" panose="020F0502020204030204" pitchFamily="34" charset="0"/>
              <a:cs typeface="Times New Roman" panose="02020603050405020304" pitchFamily="18" charset="0"/>
            </a:rPr>
            <a:t>Negative and positive obligations of States</a:t>
          </a:r>
        </a:p>
      </dgm:t>
    </dgm:pt>
    <dgm:pt modelId="{37AA6DAA-CD70-46CE-B490-82B0B22B7F92}" type="parTrans" cxnId="{AD424D96-F8EB-4EA4-B34D-460CFCB65D7D}">
      <dgm:prSet/>
      <dgm:spPr/>
      <dgm:t>
        <a:bodyPr/>
        <a:lstStyle/>
        <a:p>
          <a:endParaRPr lang="en-GB"/>
        </a:p>
      </dgm:t>
    </dgm:pt>
    <dgm:pt modelId="{E10B3B25-03EA-4444-8568-1396AC615F8E}" type="sibTrans" cxnId="{AD424D96-F8EB-4EA4-B34D-460CFCB65D7D}">
      <dgm:prSet/>
      <dgm:spPr/>
      <dgm:t>
        <a:bodyPr/>
        <a:lstStyle/>
        <a:p>
          <a:endParaRPr lang="en-GB"/>
        </a:p>
      </dgm:t>
    </dgm:pt>
    <dgm:pt modelId="{24F057DC-AE65-46B6-8154-5BD6FFCAB9D0}">
      <dgm:prSet custT="1"/>
      <dgm:spPr>
        <a:solidFill>
          <a:srgbClr val="16818D">
            <a:alpha val="50196"/>
          </a:srgbClr>
        </a:solidFill>
        <a:ln>
          <a:solidFill>
            <a:schemeClr val="tx1"/>
          </a:solidFill>
        </a:ln>
      </dgm:spPr>
      <dgm:t>
        <a:bodyPr/>
        <a:lstStyle/>
        <a:p>
          <a:r>
            <a:rPr lang="en-GB" sz="1800" dirty="0">
              <a:solidFill>
                <a:schemeClr val="tx1"/>
              </a:solidFill>
              <a:latin typeface="+mj-lt"/>
              <a:ea typeface="Calibri" panose="020F0502020204030204" pitchFamily="34" charset="0"/>
              <a:cs typeface="Times New Roman" panose="02020603050405020304" pitchFamily="18" charset="0"/>
            </a:rPr>
            <a:t>Vulnerable groups</a:t>
          </a:r>
          <a:endParaRPr lang="en-GB" sz="1800" dirty="0">
            <a:solidFill>
              <a:schemeClr val="tx1"/>
            </a:solidFill>
            <a:latin typeface="+mj-lt"/>
          </a:endParaRPr>
        </a:p>
      </dgm:t>
    </dgm:pt>
    <dgm:pt modelId="{96E9CFE6-B147-4DE9-881E-25A4764D7D6E}" type="parTrans" cxnId="{AFB4B6D4-6CC6-4EB4-9266-0228A3F9D808}">
      <dgm:prSet/>
      <dgm:spPr/>
      <dgm:t>
        <a:bodyPr/>
        <a:lstStyle/>
        <a:p>
          <a:endParaRPr lang="en-GB"/>
        </a:p>
      </dgm:t>
    </dgm:pt>
    <dgm:pt modelId="{1C54A4FA-F95E-41CA-9DBF-BFC085305B90}" type="sibTrans" cxnId="{AFB4B6D4-6CC6-4EB4-9266-0228A3F9D808}">
      <dgm:prSet/>
      <dgm:spPr/>
      <dgm:t>
        <a:bodyPr/>
        <a:lstStyle/>
        <a:p>
          <a:endParaRPr lang="en-GB"/>
        </a:p>
      </dgm:t>
    </dgm:pt>
    <dgm:pt modelId="{E81DA573-3AB7-4CAF-9E67-864B13AFB727}">
      <dgm:prSet custT="1"/>
      <dgm:spPr>
        <a:solidFill>
          <a:srgbClr val="16818D">
            <a:alpha val="50196"/>
          </a:srgbClr>
        </a:solidFill>
        <a:ln>
          <a:solidFill>
            <a:schemeClr val="tx1"/>
          </a:solidFill>
        </a:ln>
      </dgm:spPr>
      <dgm:t>
        <a:bodyPr/>
        <a:lstStyle/>
        <a:p>
          <a:r>
            <a:rPr lang="en-GB" sz="1800" dirty="0">
              <a:solidFill>
                <a:schemeClr val="tx1"/>
              </a:solidFill>
              <a:latin typeface="+mj-lt"/>
              <a:ea typeface="Calibri" panose="020F0502020204030204" pitchFamily="34" charset="0"/>
              <a:cs typeface="Times New Roman" panose="02020603050405020304" pitchFamily="18" charset="0"/>
            </a:rPr>
            <a:t>Constitutional principle used to strike down incompatible legislation</a:t>
          </a:r>
          <a:endParaRPr lang="en-GB" sz="1800" dirty="0">
            <a:solidFill>
              <a:schemeClr val="tx1"/>
            </a:solidFill>
            <a:latin typeface="+mj-lt"/>
          </a:endParaRPr>
        </a:p>
      </dgm:t>
    </dgm:pt>
    <dgm:pt modelId="{E18D9854-60FA-4746-86E7-6A2CF976FA9E}" type="parTrans" cxnId="{39DA176B-C415-4E8C-B80D-70A35041E92A}">
      <dgm:prSet/>
      <dgm:spPr/>
      <dgm:t>
        <a:bodyPr/>
        <a:lstStyle/>
        <a:p>
          <a:endParaRPr lang="en-GB"/>
        </a:p>
      </dgm:t>
    </dgm:pt>
    <dgm:pt modelId="{6F7F74FF-3B7D-44CA-8190-DBD569BC87A7}" type="sibTrans" cxnId="{39DA176B-C415-4E8C-B80D-70A35041E92A}">
      <dgm:prSet/>
      <dgm:spPr/>
      <dgm:t>
        <a:bodyPr/>
        <a:lstStyle/>
        <a:p>
          <a:endParaRPr lang="en-GB"/>
        </a:p>
      </dgm:t>
    </dgm:pt>
    <dgm:pt modelId="{5FFF6313-099B-448D-8DC8-011D39F0E364}" type="pres">
      <dgm:prSet presAssocID="{A8F87593-9B74-43B0-A6B9-F8DBB71925D5}" presName="Name0" presStyleCnt="0">
        <dgm:presLayoutVars>
          <dgm:chMax val="7"/>
          <dgm:chPref val="7"/>
          <dgm:dir/>
        </dgm:presLayoutVars>
      </dgm:prSet>
      <dgm:spPr/>
    </dgm:pt>
    <dgm:pt modelId="{7EF39D4F-C37E-4F2B-A96E-F27453DA263F}" type="pres">
      <dgm:prSet presAssocID="{A8F87593-9B74-43B0-A6B9-F8DBB71925D5}" presName="Name1" presStyleCnt="0"/>
      <dgm:spPr/>
    </dgm:pt>
    <dgm:pt modelId="{37E5E1DD-02C3-4A82-96D8-760F9C0377DD}" type="pres">
      <dgm:prSet presAssocID="{A8F87593-9B74-43B0-A6B9-F8DBB71925D5}" presName="cycle" presStyleCnt="0"/>
      <dgm:spPr/>
    </dgm:pt>
    <dgm:pt modelId="{1560C410-44CA-43B7-9CC3-D40293BF8AB7}" type="pres">
      <dgm:prSet presAssocID="{A8F87593-9B74-43B0-A6B9-F8DBB71925D5}" presName="srcNode" presStyleLbl="node1" presStyleIdx="0" presStyleCnt="5"/>
      <dgm:spPr/>
    </dgm:pt>
    <dgm:pt modelId="{3D0DCD29-2D9A-411A-B7DC-6099FEC48C8E}" type="pres">
      <dgm:prSet presAssocID="{A8F87593-9B74-43B0-A6B9-F8DBB71925D5}" presName="conn" presStyleLbl="parChTrans1D2" presStyleIdx="0" presStyleCnt="1"/>
      <dgm:spPr/>
    </dgm:pt>
    <dgm:pt modelId="{368478D0-DBF1-4CEE-BE83-A7005F8C7007}" type="pres">
      <dgm:prSet presAssocID="{A8F87593-9B74-43B0-A6B9-F8DBB71925D5}" presName="extraNode" presStyleLbl="node1" presStyleIdx="0" presStyleCnt="5"/>
      <dgm:spPr/>
    </dgm:pt>
    <dgm:pt modelId="{5B36E73E-85BD-41F6-A239-C02F4DCE3C3B}" type="pres">
      <dgm:prSet presAssocID="{A8F87593-9B74-43B0-A6B9-F8DBB71925D5}" presName="dstNode" presStyleLbl="node1" presStyleIdx="0" presStyleCnt="5"/>
      <dgm:spPr/>
    </dgm:pt>
    <dgm:pt modelId="{05EE5EE6-33CD-45F3-9D3B-BE3D67CF1469}" type="pres">
      <dgm:prSet presAssocID="{E81DA573-3AB7-4CAF-9E67-864B13AFB727}" presName="text_1" presStyleLbl="node1" presStyleIdx="0" presStyleCnt="5">
        <dgm:presLayoutVars>
          <dgm:bulletEnabled val="1"/>
        </dgm:presLayoutVars>
      </dgm:prSet>
      <dgm:spPr/>
    </dgm:pt>
    <dgm:pt modelId="{1A339438-E49C-4FB0-9D91-4F09B7E11F92}" type="pres">
      <dgm:prSet presAssocID="{E81DA573-3AB7-4CAF-9E67-864B13AFB727}" presName="accent_1" presStyleCnt="0"/>
      <dgm:spPr/>
    </dgm:pt>
    <dgm:pt modelId="{A32751CD-D6B4-4F97-BD4E-81E68C53AB0F}" type="pres">
      <dgm:prSet presAssocID="{E81DA573-3AB7-4CAF-9E67-864B13AFB727}" presName="accentRepeatNode" presStyleLbl="solidFgAcc1" presStyleIdx="0" presStyleCnt="5"/>
      <dgm:spPr>
        <a:ln>
          <a:solidFill>
            <a:srgbClr val="16818D"/>
          </a:solidFill>
        </a:ln>
      </dgm:spPr>
    </dgm:pt>
    <dgm:pt modelId="{AF16F80F-419D-47B7-BEBB-E343E122A131}" type="pres">
      <dgm:prSet presAssocID="{61FBC8AE-E087-473E-9320-934B79329963}" presName="text_2" presStyleLbl="node1" presStyleIdx="1" presStyleCnt="5">
        <dgm:presLayoutVars>
          <dgm:bulletEnabled val="1"/>
        </dgm:presLayoutVars>
      </dgm:prSet>
      <dgm:spPr/>
    </dgm:pt>
    <dgm:pt modelId="{3DDE186C-5473-4ED8-A797-6BE819F58641}" type="pres">
      <dgm:prSet presAssocID="{61FBC8AE-E087-473E-9320-934B79329963}" presName="accent_2" presStyleCnt="0"/>
      <dgm:spPr/>
    </dgm:pt>
    <dgm:pt modelId="{D959335D-2B70-45D6-A427-66086D556635}" type="pres">
      <dgm:prSet presAssocID="{61FBC8AE-E087-473E-9320-934B79329963}" presName="accentRepeatNode" presStyleLbl="solidFgAcc1" presStyleIdx="1" presStyleCnt="5"/>
      <dgm:spPr>
        <a:ln>
          <a:solidFill>
            <a:srgbClr val="16818D"/>
          </a:solidFill>
        </a:ln>
      </dgm:spPr>
    </dgm:pt>
    <dgm:pt modelId="{48D63081-1D33-4741-87C7-16A681C74445}" type="pres">
      <dgm:prSet presAssocID="{45D08EAA-1164-45C6-B7FC-89ADA5C7AE23}" presName="text_3" presStyleLbl="node1" presStyleIdx="2" presStyleCnt="5">
        <dgm:presLayoutVars>
          <dgm:bulletEnabled val="1"/>
        </dgm:presLayoutVars>
      </dgm:prSet>
      <dgm:spPr/>
    </dgm:pt>
    <dgm:pt modelId="{E13E4904-725D-4281-896F-CA98E102B731}" type="pres">
      <dgm:prSet presAssocID="{45D08EAA-1164-45C6-B7FC-89ADA5C7AE23}" presName="accent_3" presStyleCnt="0"/>
      <dgm:spPr/>
    </dgm:pt>
    <dgm:pt modelId="{F872FE50-D315-40C4-9608-22AA484DA657}" type="pres">
      <dgm:prSet presAssocID="{45D08EAA-1164-45C6-B7FC-89ADA5C7AE23}" presName="accentRepeatNode" presStyleLbl="solidFgAcc1" presStyleIdx="2" presStyleCnt="5"/>
      <dgm:spPr>
        <a:ln>
          <a:solidFill>
            <a:srgbClr val="16818D"/>
          </a:solidFill>
        </a:ln>
      </dgm:spPr>
    </dgm:pt>
    <dgm:pt modelId="{25DCE1A0-C999-4493-ACA4-D6E13546A90C}" type="pres">
      <dgm:prSet presAssocID="{507F36DD-8DE3-4D98-983A-4AD20849B0DD}" presName="text_4" presStyleLbl="node1" presStyleIdx="3" presStyleCnt="5">
        <dgm:presLayoutVars>
          <dgm:bulletEnabled val="1"/>
        </dgm:presLayoutVars>
      </dgm:prSet>
      <dgm:spPr/>
    </dgm:pt>
    <dgm:pt modelId="{638703AD-88C2-4C80-B3FB-6609D2582352}" type="pres">
      <dgm:prSet presAssocID="{507F36DD-8DE3-4D98-983A-4AD20849B0DD}" presName="accent_4" presStyleCnt="0"/>
      <dgm:spPr/>
    </dgm:pt>
    <dgm:pt modelId="{E3808A96-7CCD-4445-9D75-372435A30134}" type="pres">
      <dgm:prSet presAssocID="{507F36DD-8DE3-4D98-983A-4AD20849B0DD}" presName="accentRepeatNode" presStyleLbl="solidFgAcc1" presStyleIdx="3" presStyleCnt="5"/>
      <dgm:spPr>
        <a:ln>
          <a:solidFill>
            <a:srgbClr val="16818D"/>
          </a:solidFill>
        </a:ln>
      </dgm:spPr>
    </dgm:pt>
    <dgm:pt modelId="{6EB12DD2-AFF7-4B15-8DAC-5D65234CEFB2}" type="pres">
      <dgm:prSet presAssocID="{24F057DC-AE65-46B6-8154-5BD6FFCAB9D0}" presName="text_5" presStyleLbl="node1" presStyleIdx="4" presStyleCnt="5">
        <dgm:presLayoutVars>
          <dgm:bulletEnabled val="1"/>
        </dgm:presLayoutVars>
      </dgm:prSet>
      <dgm:spPr/>
    </dgm:pt>
    <dgm:pt modelId="{0BA53A36-0EA4-422D-BC31-37B54E0DDD58}" type="pres">
      <dgm:prSet presAssocID="{24F057DC-AE65-46B6-8154-5BD6FFCAB9D0}" presName="accent_5" presStyleCnt="0"/>
      <dgm:spPr/>
    </dgm:pt>
    <dgm:pt modelId="{2E711316-7DBC-41FE-9CD0-6783FE7D20F6}" type="pres">
      <dgm:prSet presAssocID="{24F057DC-AE65-46B6-8154-5BD6FFCAB9D0}" presName="accentRepeatNode" presStyleLbl="solidFgAcc1" presStyleIdx="4" presStyleCnt="5"/>
      <dgm:spPr>
        <a:ln>
          <a:solidFill>
            <a:srgbClr val="16818D"/>
          </a:solidFill>
        </a:ln>
      </dgm:spPr>
    </dgm:pt>
  </dgm:ptLst>
  <dgm:cxnLst>
    <dgm:cxn modelId="{7C62BD17-579A-4E9C-9026-96D45ECF81AC}" type="presOf" srcId="{24F057DC-AE65-46B6-8154-5BD6FFCAB9D0}" destId="{6EB12DD2-AFF7-4B15-8DAC-5D65234CEFB2}" srcOrd="0" destOrd="0" presId="urn:microsoft.com/office/officeart/2008/layout/VerticalCurvedList"/>
    <dgm:cxn modelId="{777E4922-EB37-4D7D-A0D0-F852CCF495B1}" type="presOf" srcId="{6F7F74FF-3B7D-44CA-8190-DBD569BC87A7}" destId="{3D0DCD29-2D9A-411A-B7DC-6099FEC48C8E}" srcOrd="0" destOrd="0" presId="urn:microsoft.com/office/officeart/2008/layout/VerticalCurvedList"/>
    <dgm:cxn modelId="{39DA176B-C415-4E8C-B80D-70A35041E92A}" srcId="{A8F87593-9B74-43B0-A6B9-F8DBB71925D5}" destId="{E81DA573-3AB7-4CAF-9E67-864B13AFB727}" srcOrd="0" destOrd="0" parTransId="{E18D9854-60FA-4746-86E7-6A2CF976FA9E}" sibTransId="{6F7F74FF-3B7D-44CA-8190-DBD569BC87A7}"/>
    <dgm:cxn modelId="{65BDAD4B-D176-496C-9519-60A15B9B98C2}" type="presOf" srcId="{61FBC8AE-E087-473E-9320-934B79329963}" destId="{AF16F80F-419D-47B7-BEBB-E343E122A131}" srcOrd="0" destOrd="0" presId="urn:microsoft.com/office/officeart/2008/layout/VerticalCurvedList"/>
    <dgm:cxn modelId="{AD424D96-F8EB-4EA4-B34D-460CFCB65D7D}" srcId="{A8F87593-9B74-43B0-A6B9-F8DBB71925D5}" destId="{507F36DD-8DE3-4D98-983A-4AD20849B0DD}" srcOrd="3" destOrd="0" parTransId="{37AA6DAA-CD70-46CE-B490-82B0B22B7F92}" sibTransId="{E10B3B25-03EA-4444-8568-1396AC615F8E}"/>
    <dgm:cxn modelId="{69FA04B0-C94A-498C-A9B2-FBBA4673DB58}" type="presOf" srcId="{507F36DD-8DE3-4D98-983A-4AD20849B0DD}" destId="{25DCE1A0-C999-4493-ACA4-D6E13546A90C}" srcOrd="0" destOrd="0" presId="urn:microsoft.com/office/officeart/2008/layout/VerticalCurvedList"/>
    <dgm:cxn modelId="{AFB4B6D4-6CC6-4EB4-9266-0228A3F9D808}" srcId="{A8F87593-9B74-43B0-A6B9-F8DBB71925D5}" destId="{24F057DC-AE65-46B6-8154-5BD6FFCAB9D0}" srcOrd="4" destOrd="0" parTransId="{96E9CFE6-B147-4DE9-881E-25A4764D7D6E}" sibTransId="{1C54A4FA-F95E-41CA-9DBF-BFC085305B90}"/>
    <dgm:cxn modelId="{40BBB5E9-DBEC-400C-AED6-A284B67D9FCC}" type="presOf" srcId="{45D08EAA-1164-45C6-B7FC-89ADA5C7AE23}" destId="{48D63081-1D33-4741-87C7-16A681C74445}" srcOrd="0" destOrd="0" presId="urn:microsoft.com/office/officeart/2008/layout/VerticalCurvedList"/>
    <dgm:cxn modelId="{F78704EC-7804-40E9-BCBF-18D820B1DF95}" type="presOf" srcId="{A8F87593-9B74-43B0-A6B9-F8DBB71925D5}" destId="{5FFF6313-099B-448D-8DC8-011D39F0E364}" srcOrd="0" destOrd="0" presId="urn:microsoft.com/office/officeart/2008/layout/VerticalCurvedList"/>
    <dgm:cxn modelId="{4DB920EC-25A5-4FD6-968B-F80B4BBFDEA7}" srcId="{A8F87593-9B74-43B0-A6B9-F8DBB71925D5}" destId="{45D08EAA-1164-45C6-B7FC-89ADA5C7AE23}" srcOrd="2" destOrd="0" parTransId="{66818B11-6E45-4669-B65F-41334CCF04E9}" sibTransId="{A18E3F0A-EA6E-431D-B634-B62AA6F6CC07}"/>
    <dgm:cxn modelId="{480442FE-35E0-49B9-A62A-D4D16CB74B33}" type="presOf" srcId="{E81DA573-3AB7-4CAF-9E67-864B13AFB727}" destId="{05EE5EE6-33CD-45F3-9D3B-BE3D67CF1469}" srcOrd="0" destOrd="0" presId="urn:microsoft.com/office/officeart/2008/layout/VerticalCurvedList"/>
    <dgm:cxn modelId="{2BD65CFF-23C5-4AEA-BB26-285A8AC05302}" srcId="{A8F87593-9B74-43B0-A6B9-F8DBB71925D5}" destId="{61FBC8AE-E087-473E-9320-934B79329963}" srcOrd="1" destOrd="0" parTransId="{EFC65124-76BA-4A1B-B5B3-76A1A050D941}" sibTransId="{C9B11F4E-EB5C-4C4A-BBE6-E28FA746E9B3}"/>
    <dgm:cxn modelId="{042E6567-2746-42DD-850A-C6B72894DC9C}" type="presParOf" srcId="{5FFF6313-099B-448D-8DC8-011D39F0E364}" destId="{7EF39D4F-C37E-4F2B-A96E-F27453DA263F}" srcOrd="0" destOrd="0" presId="urn:microsoft.com/office/officeart/2008/layout/VerticalCurvedList"/>
    <dgm:cxn modelId="{5A5E1EF1-CF0A-4557-B2D0-FDEA00DD7135}" type="presParOf" srcId="{7EF39D4F-C37E-4F2B-A96E-F27453DA263F}" destId="{37E5E1DD-02C3-4A82-96D8-760F9C0377DD}" srcOrd="0" destOrd="0" presId="urn:microsoft.com/office/officeart/2008/layout/VerticalCurvedList"/>
    <dgm:cxn modelId="{A823571B-8986-424C-B674-A29C296FD476}" type="presParOf" srcId="{37E5E1DD-02C3-4A82-96D8-760F9C0377DD}" destId="{1560C410-44CA-43B7-9CC3-D40293BF8AB7}" srcOrd="0" destOrd="0" presId="urn:microsoft.com/office/officeart/2008/layout/VerticalCurvedList"/>
    <dgm:cxn modelId="{98C15A1E-6F80-473D-B6C1-52CA881886E9}" type="presParOf" srcId="{37E5E1DD-02C3-4A82-96D8-760F9C0377DD}" destId="{3D0DCD29-2D9A-411A-B7DC-6099FEC48C8E}" srcOrd="1" destOrd="0" presId="urn:microsoft.com/office/officeart/2008/layout/VerticalCurvedList"/>
    <dgm:cxn modelId="{63204AA3-308F-48BB-8667-78AE4F84C6E7}" type="presParOf" srcId="{37E5E1DD-02C3-4A82-96D8-760F9C0377DD}" destId="{368478D0-DBF1-4CEE-BE83-A7005F8C7007}" srcOrd="2" destOrd="0" presId="urn:microsoft.com/office/officeart/2008/layout/VerticalCurvedList"/>
    <dgm:cxn modelId="{2588BE7B-1F7D-4FEB-BE33-E5FB679B4B3C}" type="presParOf" srcId="{37E5E1DD-02C3-4A82-96D8-760F9C0377DD}" destId="{5B36E73E-85BD-41F6-A239-C02F4DCE3C3B}" srcOrd="3" destOrd="0" presId="urn:microsoft.com/office/officeart/2008/layout/VerticalCurvedList"/>
    <dgm:cxn modelId="{ACFE8B33-E356-475A-8ED5-EABAD35BFE4E}" type="presParOf" srcId="{7EF39D4F-C37E-4F2B-A96E-F27453DA263F}" destId="{05EE5EE6-33CD-45F3-9D3B-BE3D67CF1469}" srcOrd="1" destOrd="0" presId="urn:microsoft.com/office/officeart/2008/layout/VerticalCurvedList"/>
    <dgm:cxn modelId="{0AA3F66E-AD30-47AB-B332-81DAD76D9161}" type="presParOf" srcId="{7EF39D4F-C37E-4F2B-A96E-F27453DA263F}" destId="{1A339438-E49C-4FB0-9D91-4F09B7E11F92}" srcOrd="2" destOrd="0" presId="urn:microsoft.com/office/officeart/2008/layout/VerticalCurvedList"/>
    <dgm:cxn modelId="{4FB598B8-34A1-4282-87CF-2372B9E5787E}" type="presParOf" srcId="{1A339438-E49C-4FB0-9D91-4F09B7E11F92}" destId="{A32751CD-D6B4-4F97-BD4E-81E68C53AB0F}" srcOrd="0" destOrd="0" presId="urn:microsoft.com/office/officeart/2008/layout/VerticalCurvedList"/>
    <dgm:cxn modelId="{545827EA-9B84-40EC-9098-B4432EF8D5DD}" type="presParOf" srcId="{7EF39D4F-C37E-4F2B-A96E-F27453DA263F}" destId="{AF16F80F-419D-47B7-BEBB-E343E122A131}" srcOrd="3" destOrd="0" presId="urn:microsoft.com/office/officeart/2008/layout/VerticalCurvedList"/>
    <dgm:cxn modelId="{C5A43069-02D4-4FCD-B9D2-F409FA1A3899}" type="presParOf" srcId="{7EF39D4F-C37E-4F2B-A96E-F27453DA263F}" destId="{3DDE186C-5473-4ED8-A797-6BE819F58641}" srcOrd="4" destOrd="0" presId="urn:microsoft.com/office/officeart/2008/layout/VerticalCurvedList"/>
    <dgm:cxn modelId="{5602F435-FA37-4EE2-BBD1-DD81960CFB86}" type="presParOf" srcId="{3DDE186C-5473-4ED8-A797-6BE819F58641}" destId="{D959335D-2B70-45D6-A427-66086D556635}" srcOrd="0" destOrd="0" presId="urn:microsoft.com/office/officeart/2008/layout/VerticalCurvedList"/>
    <dgm:cxn modelId="{6E5870E1-FB83-447B-AE3B-C97CC35F9E0E}" type="presParOf" srcId="{7EF39D4F-C37E-4F2B-A96E-F27453DA263F}" destId="{48D63081-1D33-4741-87C7-16A681C74445}" srcOrd="5" destOrd="0" presId="urn:microsoft.com/office/officeart/2008/layout/VerticalCurvedList"/>
    <dgm:cxn modelId="{67FEBE44-C52E-4E55-8C8D-3D7DE31D933B}" type="presParOf" srcId="{7EF39D4F-C37E-4F2B-A96E-F27453DA263F}" destId="{E13E4904-725D-4281-896F-CA98E102B731}" srcOrd="6" destOrd="0" presId="urn:microsoft.com/office/officeart/2008/layout/VerticalCurvedList"/>
    <dgm:cxn modelId="{CAE5E64C-8B6A-4B79-98DD-B6A9E429686B}" type="presParOf" srcId="{E13E4904-725D-4281-896F-CA98E102B731}" destId="{F872FE50-D315-40C4-9608-22AA484DA657}" srcOrd="0" destOrd="0" presId="urn:microsoft.com/office/officeart/2008/layout/VerticalCurvedList"/>
    <dgm:cxn modelId="{3C5A7EDE-18B8-4AEB-9D42-4F962929640B}" type="presParOf" srcId="{7EF39D4F-C37E-4F2B-A96E-F27453DA263F}" destId="{25DCE1A0-C999-4493-ACA4-D6E13546A90C}" srcOrd="7" destOrd="0" presId="urn:microsoft.com/office/officeart/2008/layout/VerticalCurvedList"/>
    <dgm:cxn modelId="{16159918-F2DB-49A2-A169-ECF83856DB75}" type="presParOf" srcId="{7EF39D4F-C37E-4F2B-A96E-F27453DA263F}" destId="{638703AD-88C2-4C80-B3FB-6609D2582352}" srcOrd="8" destOrd="0" presId="urn:microsoft.com/office/officeart/2008/layout/VerticalCurvedList"/>
    <dgm:cxn modelId="{63C85BBD-56AC-4178-9063-C51E33723E5C}" type="presParOf" srcId="{638703AD-88C2-4C80-B3FB-6609D2582352}" destId="{E3808A96-7CCD-4445-9D75-372435A30134}" srcOrd="0" destOrd="0" presId="urn:microsoft.com/office/officeart/2008/layout/VerticalCurvedList"/>
    <dgm:cxn modelId="{D36C45C2-4D82-4492-B9D0-24B12B8F00CA}" type="presParOf" srcId="{7EF39D4F-C37E-4F2B-A96E-F27453DA263F}" destId="{6EB12DD2-AFF7-4B15-8DAC-5D65234CEFB2}" srcOrd="9" destOrd="0" presId="urn:microsoft.com/office/officeart/2008/layout/VerticalCurvedList"/>
    <dgm:cxn modelId="{A5D4427F-D99F-45C0-9FDF-132C9AB9CD79}" type="presParOf" srcId="{7EF39D4F-C37E-4F2B-A96E-F27453DA263F}" destId="{0BA53A36-0EA4-422D-BC31-37B54E0DDD58}" srcOrd="10" destOrd="0" presId="urn:microsoft.com/office/officeart/2008/layout/VerticalCurvedList"/>
    <dgm:cxn modelId="{1C81CED9-2434-45B3-82DD-933631B6CB72}" type="presParOf" srcId="{0BA53A36-0EA4-422D-BC31-37B54E0DDD58}" destId="{2E711316-7DBC-41FE-9CD0-6783FE7D20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133A53-57C5-4AC4-962D-B730F19F379B}"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GB"/>
        </a:p>
      </dgm:t>
    </dgm:pt>
    <dgm:pt modelId="{2EF63AAC-E9F1-489C-9EF4-19E44AC941B1}">
      <dgm:prSet phldrT="[Text]" custT="1"/>
      <dgm:spPr/>
      <dgm:t>
        <a:bodyPr/>
        <a:lstStyle/>
        <a:p>
          <a:r>
            <a:rPr lang="en-GB" sz="1600">
              <a:latin typeface="+mj-lt"/>
              <a:ea typeface="Calibri" panose="020F0502020204030204" pitchFamily="34" charset="0"/>
              <a:cs typeface="Times New Roman" panose="02020603050405020304" pitchFamily="18" charset="0"/>
            </a:rPr>
            <a:t>Limitations to the proposal</a:t>
          </a:r>
          <a:endParaRPr lang="en-GB" sz="1600" dirty="0">
            <a:latin typeface="+mj-lt"/>
          </a:endParaRPr>
        </a:p>
      </dgm:t>
    </dgm:pt>
    <dgm:pt modelId="{0DEDA4EF-C472-431B-B3F9-ED6F345F4019}" type="parTrans" cxnId="{07ECA558-0A30-4077-B5CB-92A71A056017}">
      <dgm:prSet/>
      <dgm:spPr/>
      <dgm:t>
        <a:bodyPr/>
        <a:lstStyle/>
        <a:p>
          <a:endParaRPr lang="en-GB"/>
        </a:p>
      </dgm:t>
    </dgm:pt>
    <dgm:pt modelId="{0A4CB509-6026-4723-9CDB-F39541A17B52}" type="sibTrans" cxnId="{07ECA558-0A30-4077-B5CB-92A71A056017}">
      <dgm:prSet/>
      <dgm:spPr/>
      <dgm:t>
        <a:bodyPr/>
        <a:lstStyle/>
        <a:p>
          <a:endParaRPr lang="en-GB"/>
        </a:p>
      </dgm:t>
    </dgm:pt>
    <dgm:pt modelId="{484A3632-34BB-4855-B524-1C7B9D55F278}">
      <dgm:prSet custT="1"/>
      <dgm:spPr/>
      <dgm:t>
        <a:bodyPr/>
        <a:lstStyle/>
        <a:p>
          <a:r>
            <a:rPr lang="en-GB" sz="1600" dirty="0">
              <a:latin typeface="+mj-lt"/>
              <a:ea typeface="Calibri" panose="020F0502020204030204" pitchFamily="34" charset="0"/>
              <a:cs typeface="Times New Roman" panose="02020603050405020304" pitchFamily="18" charset="0"/>
            </a:rPr>
            <a:t>Interpretation of human dignity</a:t>
          </a:r>
        </a:p>
        <a:p>
          <a:r>
            <a:rPr lang="en-GB" sz="1600" dirty="0">
              <a:latin typeface="+mj-lt"/>
              <a:ea typeface="Calibri" panose="020F0502020204030204" pitchFamily="34" charset="0"/>
              <a:cs typeface="Times New Roman" panose="02020603050405020304" pitchFamily="18" charset="0"/>
            </a:rPr>
            <a:t>- vague and thus open-ended</a:t>
          </a:r>
        </a:p>
        <a:p>
          <a:r>
            <a:rPr lang="en-GB" sz="1600" dirty="0">
              <a:latin typeface="+mj-lt"/>
              <a:ea typeface="Calibri" panose="020F0502020204030204" pitchFamily="34" charset="0"/>
              <a:cs typeface="Times New Roman" panose="02020603050405020304" pitchFamily="18" charset="0"/>
            </a:rPr>
            <a:t>- absolute v relative</a:t>
          </a:r>
        </a:p>
        <a:p>
          <a:r>
            <a:rPr lang="en-GB" sz="1600" dirty="0">
              <a:latin typeface="+mj-lt"/>
              <a:ea typeface="Calibri" panose="020F0502020204030204" pitchFamily="34" charset="0"/>
              <a:cs typeface="Times New Roman" panose="02020603050405020304" pitchFamily="18" charset="0"/>
            </a:rPr>
            <a:t>- linked to public morality</a:t>
          </a:r>
        </a:p>
      </dgm:t>
    </dgm:pt>
    <dgm:pt modelId="{1E6E853A-5B55-428E-B080-FEF0DA51B8AF}" type="parTrans" cxnId="{EEA24532-CE43-4209-B1BC-A995905180B1}">
      <dgm:prSet/>
      <dgm:spPr/>
      <dgm:t>
        <a:bodyPr/>
        <a:lstStyle/>
        <a:p>
          <a:endParaRPr lang="en-GB"/>
        </a:p>
      </dgm:t>
    </dgm:pt>
    <dgm:pt modelId="{4D8DAC30-A499-473F-8E13-661149EF2C86}" type="sibTrans" cxnId="{EEA24532-CE43-4209-B1BC-A995905180B1}">
      <dgm:prSet/>
      <dgm:spPr/>
      <dgm:t>
        <a:bodyPr/>
        <a:lstStyle/>
        <a:p>
          <a:endParaRPr lang="en-GB"/>
        </a:p>
      </dgm:t>
    </dgm:pt>
    <dgm:pt modelId="{86074D9F-8242-4F48-991A-9B5608549C8B}">
      <dgm:prSet custT="1"/>
      <dgm:spPr/>
      <dgm:t>
        <a:bodyPr/>
        <a:lstStyle/>
        <a:p>
          <a:r>
            <a:rPr lang="en-GB" sz="1600" dirty="0">
              <a:latin typeface="+mj-lt"/>
              <a:ea typeface="Calibri" panose="020F0502020204030204" pitchFamily="34" charset="0"/>
              <a:cs typeface="Times New Roman" panose="02020603050405020304" pitchFamily="18" charset="0"/>
            </a:rPr>
            <a:t>Human dignity to be balanced against other principles</a:t>
          </a:r>
        </a:p>
        <a:p>
          <a:r>
            <a:rPr lang="en-GB" sz="1600" dirty="0">
              <a:latin typeface="+mj-lt"/>
              <a:ea typeface="Calibri" panose="020F0502020204030204" pitchFamily="34" charset="0"/>
              <a:cs typeface="Times New Roman" panose="02020603050405020304" pitchFamily="18" charset="0"/>
            </a:rPr>
            <a:t>- supreme v relative</a:t>
          </a:r>
        </a:p>
        <a:p>
          <a:r>
            <a:rPr lang="en-GB" sz="1600" dirty="0">
              <a:latin typeface="+mj-lt"/>
              <a:ea typeface="Calibri" panose="020F0502020204030204" pitchFamily="34" charset="0"/>
              <a:cs typeface="Times New Roman" panose="02020603050405020304" pitchFamily="18" charset="0"/>
            </a:rPr>
            <a:t>- other principles of constitutional value, e.g. principle of protection of the public order, principle of public interest, principle of constitutional identity, etc</a:t>
          </a:r>
        </a:p>
      </dgm:t>
    </dgm:pt>
    <dgm:pt modelId="{D8D69C51-3594-4F47-AAB8-C16B3DABC65F}" type="parTrans" cxnId="{ABDEB3FA-6F7C-4658-A3F5-208D0C33801B}">
      <dgm:prSet/>
      <dgm:spPr/>
      <dgm:t>
        <a:bodyPr/>
        <a:lstStyle/>
        <a:p>
          <a:endParaRPr lang="en-GB"/>
        </a:p>
      </dgm:t>
    </dgm:pt>
    <dgm:pt modelId="{D020BB1A-F643-429D-902C-595E46577F5A}" type="sibTrans" cxnId="{ABDEB3FA-6F7C-4658-A3F5-208D0C33801B}">
      <dgm:prSet/>
      <dgm:spPr/>
      <dgm:t>
        <a:bodyPr/>
        <a:lstStyle/>
        <a:p>
          <a:endParaRPr lang="en-GB"/>
        </a:p>
      </dgm:t>
    </dgm:pt>
    <dgm:pt modelId="{106E3172-CC03-4C4C-9310-A977BDE561DB}" type="pres">
      <dgm:prSet presAssocID="{5A133A53-57C5-4AC4-962D-B730F19F379B}" presName="vert0" presStyleCnt="0">
        <dgm:presLayoutVars>
          <dgm:dir/>
          <dgm:animOne val="branch"/>
          <dgm:animLvl val="lvl"/>
        </dgm:presLayoutVars>
      </dgm:prSet>
      <dgm:spPr/>
    </dgm:pt>
    <dgm:pt modelId="{E3F6F2C2-F502-4C24-BB4E-5D223C6EA379}" type="pres">
      <dgm:prSet presAssocID="{2EF63AAC-E9F1-489C-9EF4-19E44AC941B1}" presName="thickLine" presStyleLbl="alignNode1" presStyleIdx="0" presStyleCnt="1"/>
      <dgm:spPr>
        <a:ln>
          <a:solidFill>
            <a:srgbClr val="16818D"/>
          </a:solidFill>
        </a:ln>
      </dgm:spPr>
    </dgm:pt>
    <dgm:pt modelId="{EB6BD599-0B46-407E-99CE-B332C766F32F}" type="pres">
      <dgm:prSet presAssocID="{2EF63AAC-E9F1-489C-9EF4-19E44AC941B1}" presName="horz1" presStyleCnt="0"/>
      <dgm:spPr/>
    </dgm:pt>
    <dgm:pt modelId="{1110E1A5-49E7-4143-89E6-353BD31D3526}" type="pres">
      <dgm:prSet presAssocID="{2EF63AAC-E9F1-489C-9EF4-19E44AC941B1}" presName="tx1" presStyleLbl="revTx" presStyleIdx="0" presStyleCnt="3"/>
      <dgm:spPr/>
    </dgm:pt>
    <dgm:pt modelId="{CA543239-EC96-4C47-B325-C461A1E6C8C3}" type="pres">
      <dgm:prSet presAssocID="{2EF63AAC-E9F1-489C-9EF4-19E44AC941B1}" presName="vert1" presStyleCnt="0"/>
      <dgm:spPr/>
    </dgm:pt>
    <dgm:pt modelId="{8BFAF1C0-1253-48B3-A7C9-A14B4F52010B}" type="pres">
      <dgm:prSet presAssocID="{484A3632-34BB-4855-B524-1C7B9D55F278}" presName="vertSpace2a" presStyleCnt="0"/>
      <dgm:spPr/>
    </dgm:pt>
    <dgm:pt modelId="{54F985FE-4AF9-47D4-8CEE-A21AE7360C29}" type="pres">
      <dgm:prSet presAssocID="{484A3632-34BB-4855-B524-1C7B9D55F278}" presName="horz2" presStyleCnt="0"/>
      <dgm:spPr/>
    </dgm:pt>
    <dgm:pt modelId="{E8F28E1D-AD19-48F7-B546-C98DC6D394B8}" type="pres">
      <dgm:prSet presAssocID="{484A3632-34BB-4855-B524-1C7B9D55F278}" presName="horzSpace2" presStyleCnt="0"/>
      <dgm:spPr/>
    </dgm:pt>
    <dgm:pt modelId="{B04F22B2-27A1-4D7B-A374-BC75E583ECAE}" type="pres">
      <dgm:prSet presAssocID="{484A3632-34BB-4855-B524-1C7B9D55F278}" presName="tx2" presStyleLbl="revTx" presStyleIdx="1" presStyleCnt="3"/>
      <dgm:spPr/>
    </dgm:pt>
    <dgm:pt modelId="{7C816E54-316F-482C-BD7C-00CF1217AE8D}" type="pres">
      <dgm:prSet presAssocID="{484A3632-34BB-4855-B524-1C7B9D55F278}" presName="vert2" presStyleCnt="0"/>
      <dgm:spPr/>
    </dgm:pt>
    <dgm:pt modelId="{23A74B04-4F65-4359-AB5A-861BFC923517}" type="pres">
      <dgm:prSet presAssocID="{484A3632-34BB-4855-B524-1C7B9D55F278}" presName="thinLine2b" presStyleLbl="callout" presStyleIdx="0" presStyleCnt="2"/>
      <dgm:spPr>
        <a:ln>
          <a:solidFill>
            <a:srgbClr val="16818D"/>
          </a:solidFill>
        </a:ln>
      </dgm:spPr>
    </dgm:pt>
    <dgm:pt modelId="{FA809754-A98E-4143-8999-47E4ED673552}" type="pres">
      <dgm:prSet presAssocID="{484A3632-34BB-4855-B524-1C7B9D55F278}" presName="vertSpace2b" presStyleCnt="0"/>
      <dgm:spPr/>
    </dgm:pt>
    <dgm:pt modelId="{334D1E67-1681-4F88-BEE6-5068E0D2BFB3}" type="pres">
      <dgm:prSet presAssocID="{86074D9F-8242-4F48-991A-9B5608549C8B}" presName="horz2" presStyleCnt="0"/>
      <dgm:spPr/>
    </dgm:pt>
    <dgm:pt modelId="{1311B8A4-E976-48FD-B087-5D0975D52435}" type="pres">
      <dgm:prSet presAssocID="{86074D9F-8242-4F48-991A-9B5608549C8B}" presName="horzSpace2" presStyleCnt="0"/>
      <dgm:spPr/>
    </dgm:pt>
    <dgm:pt modelId="{F5B2449A-7DD8-4EF9-B43A-44D2338FC0ED}" type="pres">
      <dgm:prSet presAssocID="{86074D9F-8242-4F48-991A-9B5608549C8B}" presName="tx2" presStyleLbl="revTx" presStyleIdx="2" presStyleCnt="3"/>
      <dgm:spPr/>
    </dgm:pt>
    <dgm:pt modelId="{348D39F6-3000-497C-B690-717200CC3BC7}" type="pres">
      <dgm:prSet presAssocID="{86074D9F-8242-4F48-991A-9B5608549C8B}" presName="vert2" presStyleCnt="0"/>
      <dgm:spPr/>
    </dgm:pt>
    <dgm:pt modelId="{9D727BD8-A46F-4CCA-9A50-5E9FEC5E91F4}" type="pres">
      <dgm:prSet presAssocID="{86074D9F-8242-4F48-991A-9B5608549C8B}" presName="thinLine2b" presStyleLbl="callout" presStyleIdx="1" presStyleCnt="2"/>
      <dgm:spPr>
        <a:ln>
          <a:solidFill>
            <a:srgbClr val="16818D"/>
          </a:solidFill>
        </a:ln>
      </dgm:spPr>
    </dgm:pt>
    <dgm:pt modelId="{9F663737-02DB-4911-90BD-AB762A27856C}" type="pres">
      <dgm:prSet presAssocID="{86074D9F-8242-4F48-991A-9B5608549C8B}" presName="vertSpace2b" presStyleCnt="0"/>
      <dgm:spPr/>
    </dgm:pt>
  </dgm:ptLst>
  <dgm:cxnLst>
    <dgm:cxn modelId="{EEA24532-CE43-4209-B1BC-A995905180B1}" srcId="{2EF63AAC-E9F1-489C-9EF4-19E44AC941B1}" destId="{484A3632-34BB-4855-B524-1C7B9D55F278}" srcOrd="0" destOrd="0" parTransId="{1E6E853A-5B55-428E-B080-FEF0DA51B8AF}" sibTransId="{4D8DAC30-A499-473F-8E13-661149EF2C86}"/>
    <dgm:cxn modelId="{07ECA558-0A30-4077-B5CB-92A71A056017}" srcId="{5A133A53-57C5-4AC4-962D-B730F19F379B}" destId="{2EF63AAC-E9F1-489C-9EF4-19E44AC941B1}" srcOrd="0" destOrd="0" parTransId="{0DEDA4EF-C472-431B-B3F9-ED6F345F4019}" sibTransId="{0A4CB509-6026-4723-9CDB-F39541A17B52}"/>
    <dgm:cxn modelId="{B1019BA2-D41B-4F85-B78A-51A33BBDBCDB}" type="presOf" srcId="{86074D9F-8242-4F48-991A-9B5608549C8B}" destId="{F5B2449A-7DD8-4EF9-B43A-44D2338FC0ED}" srcOrd="0" destOrd="0" presId="urn:microsoft.com/office/officeart/2008/layout/LinedList"/>
    <dgm:cxn modelId="{4878C0D7-6EBE-4F21-9F9A-AB0B87C59BA6}" type="presOf" srcId="{2EF63AAC-E9F1-489C-9EF4-19E44AC941B1}" destId="{1110E1A5-49E7-4143-89E6-353BD31D3526}" srcOrd="0" destOrd="0" presId="urn:microsoft.com/office/officeart/2008/layout/LinedList"/>
    <dgm:cxn modelId="{258D5FDB-9DF3-4418-958D-29F9640CD0EA}" type="presOf" srcId="{5A133A53-57C5-4AC4-962D-B730F19F379B}" destId="{106E3172-CC03-4C4C-9310-A977BDE561DB}" srcOrd="0" destOrd="0" presId="urn:microsoft.com/office/officeart/2008/layout/LinedList"/>
    <dgm:cxn modelId="{47786BFA-C748-4999-9A78-DD8FA1211C16}" type="presOf" srcId="{484A3632-34BB-4855-B524-1C7B9D55F278}" destId="{B04F22B2-27A1-4D7B-A374-BC75E583ECAE}" srcOrd="0" destOrd="0" presId="urn:microsoft.com/office/officeart/2008/layout/LinedList"/>
    <dgm:cxn modelId="{ABDEB3FA-6F7C-4658-A3F5-208D0C33801B}" srcId="{2EF63AAC-E9F1-489C-9EF4-19E44AC941B1}" destId="{86074D9F-8242-4F48-991A-9B5608549C8B}" srcOrd="1" destOrd="0" parTransId="{D8D69C51-3594-4F47-AAB8-C16B3DABC65F}" sibTransId="{D020BB1A-F643-429D-902C-595E46577F5A}"/>
    <dgm:cxn modelId="{9AD38F3E-3CC9-4728-B84A-8C2A53EABAAA}" type="presParOf" srcId="{106E3172-CC03-4C4C-9310-A977BDE561DB}" destId="{E3F6F2C2-F502-4C24-BB4E-5D223C6EA379}" srcOrd="0" destOrd="0" presId="urn:microsoft.com/office/officeart/2008/layout/LinedList"/>
    <dgm:cxn modelId="{60B0ECB9-65B1-4BA6-8022-CC3EDF175591}" type="presParOf" srcId="{106E3172-CC03-4C4C-9310-A977BDE561DB}" destId="{EB6BD599-0B46-407E-99CE-B332C766F32F}" srcOrd="1" destOrd="0" presId="urn:microsoft.com/office/officeart/2008/layout/LinedList"/>
    <dgm:cxn modelId="{BD408104-79BF-4B26-B839-AE697D7793DE}" type="presParOf" srcId="{EB6BD599-0B46-407E-99CE-B332C766F32F}" destId="{1110E1A5-49E7-4143-89E6-353BD31D3526}" srcOrd="0" destOrd="0" presId="urn:microsoft.com/office/officeart/2008/layout/LinedList"/>
    <dgm:cxn modelId="{B3BD956F-AD68-4EF8-B2F5-8DC1C4B541C2}" type="presParOf" srcId="{EB6BD599-0B46-407E-99CE-B332C766F32F}" destId="{CA543239-EC96-4C47-B325-C461A1E6C8C3}" srcOrd="1" destOrd="0" presId="urn:microsoft.com/office/officeart/2008/layout/LinedList"/>
    <dgm:cxn modelId="{69E4A9C7-801C-4859-999B-1FEFBD9AECB4}" type="presParOf" srcId="{CA543239-EC96-4C47-B325-C461A1E6C8C3}" destId="{8BFAF1C0-1253-48B3-A7C9-A14B4F52010B}" srcOrd="0" destOrd="0" presId="urn:microsoft.com/office/officeart/2008/layout/LinedList"/>
    <dgm:cxn modelId="{839AE0E1-96F8-4E20-88B9-65E5793559A5}" type="presParOf" srcId="{CA543239-EC96-4C47-B325-C461A1E6C8C3}" destId="{54F985FE-4AF9-47D4-8CEE-A21AE7360C29}" srcOrd="1" destOrd="0" presId="urn:microsoft.com/office/officeart/2008/layout/LinedList"/>
    <dgm:cxn modelId="{9C9AA07E-F36A-4BDE-AAA3-EA9CB3091511}" type="presParOf" srcId="{54F985FE-4AF9-47D4-8CEE-A21AE7360C29}" destId="{E8F28E1D-AD19-48F7-B546-C98DC6D394B8}" srcOrd="0" destOrd="0" presId="urn:microsoft.com/office/officeart/2008/layout/LinedList"/>
    <dgm:cxn modelId="{5604B370-D0EC-4387-8BB3-E565BC4E8806}" type="presParOf" srcId="{54F985FE-4AF9-47D4-8CEE-A21AE7360C29}" destId="{B04F22B2-27A1-4D7B-A374-BC75E583ECAE}" srcOrd="1" destOrd="0" presId="urn:microsoft.com/office/officeart/2008/layout/LinedList"/>
    <dgm:cxn modelId="{75AB50DD-078F-48A9-8C01-167508D398DC}" type="presParOf" srcId="{54F985FE-4AF9-47D4-8CEE-A21AE7360C29}" destId="{7C816E54-316F-482C-BD7C-00CF1217AE8D}" srcOrd="2" destOrd="0" presId="urn:microsoft.com/office/officeart/2008/layout/LinedList"/>
    <dgm:cxn modelId="{26A72360-F71C-4EA5-A8BE-807FA3F38249}" type="presParOf" srcId="{CA543239-EC96-4C47-B325-C461A1E6C8C3}" destId="{23A74B04-4F65-4359-AB5A-861BFC923517}" srcOrd="2" destOrd="0" presId="urn:microsoft.com/office/officeart/2008/layout/LinedList"/>
    <dgm:cxn modelId="{61469839-B5CE-4327-84AC-735B13D4739B}" type="presParOf" srcId="{CA543239-EC96-4C47-B325-C461A1E6C8C3}" destId="{FA809754-A98E-4143-8999-47E4ED673552}" srcOrd="3" destOrd="0" presId="urn:microsoft.com/office/officeart/2008/layout/LinedList"/>
    <dgm:cxn modelId="{D83E391A-A0A3-496C-9731-FAB1EEB55AE4}" type="presParOf" srcId="{CA543239-EC96-4C47-B325-C461A1E6C8C3}" destId="{334D1E67-1681-4F88-BEE6-5068E0D2BFB3}" srcOrd="4" destOrd="0" presId="urn:microsoft.com/office/officeart/2008/layout/LinedList"/>
    <dgm:cxn modelId="{9665E619-2D96-41FB-97D9-76E92D1F62DB}" type="presParOf" srcId="{334D1E67-1681-4F88-BEE6-5068E0D2BFB3}" destId="{1311B8A4-E976-48FD-B087-5D0975D52435}" srcOrd="0" destOrd="0" presId="urn:microsoft.com/office/officeart/2008/layout/LinedList"/>
    <dgm:cxn modelId="{F90DCDE1-35BE-43B4-A2C5-B690B6012FAD}" type="presParOf" srcId="{334D1E67-1681-4F88-BEE6-5068E0D2BFB3}" destId="{F5B2449A-7DD8-4EF9-B43A-44D2338FC0ED}" srcOrd="1" destOrd="0" presId="urn:microsoft.com/office/officeart/2008/layout/LinedList"/>
    <dgm:cxn modelId="{85125B6D-49E4-4AE1-A91D-72D1B0FBE031}" type="presParOf" srcId="{334D1E67-1681-4F88-BEE6-5068E0D2BFB3}" destId="{348D39F6-3000-497C-B690-717200CC3BC7}" srcOrd="2" destOrd="0" presId="urn:microsoft.com/office/officeart/2008/layout/LinedList"/>
    <dgm:cxn modelId="{D51ACDDE-594D-4AEA-B3BF-E204DD17E4FE}" type="presParOf" srcId="{CA543239-EC96-4C47-B325-C461A1E6C8C3}" destId="{9D727BD8-A46F-4CCA-9A50-5E9FEC5E91F4}" srcOrd="5" destOrd="0" presId="urn:microsoft.com/office/officeart/2008/layout/LinedList"/>
    <dgm:cxn modelId="{86DCE5E8-187E-4881-AD96-C471D627F791}" type="presParOf" srcId="{CA543239-EC96-4C47-B325-C461A1E6C8C3}" destId="{9F663737-02DB-4911-90BD-AB762A27856C}" srcOrd="6"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2815-0BC9-42AD-8BDE-60B8649ABAB8}">
      <dsp:nvSpPr>
        <dsp:cNvPr id="0" name=""/>
        <dsp:cNvSpPr/>
      </dsp:nvSpPr>
      <dsp:spPr>
        <a:xfrm>
          <a:off x="0" y="1453895"/>
          <a:ext cx="7638317" cy="1463040"/>
        </a:xfrm>
        <a:prstGeom prst="notchedRightArrow">
          <a:avLst/>
        </a:prstGeom>
        <a:solidFill>
          <a:srgbClr val="16818D">
            <a:alpha val="50196"/>
          </a:srgbClr>
        </a:solidFill>
        <a:ln>
          <a:noFill/>
        </a:ln>
        <a:effectLst/>
      </dsp:spPr>
      <dsp:style>
        <a:lnRef idx="0">
          <a:scrgbClr r="0" g="0" b="0"/>
        </a:lnRef>
        <a:fillRef idx="1">
          <a:scrgbClr r="0" g="0" b="0"/>
        </a:fillRef>
        <a:effectRef idx="0">
          <a:scrgbClr r="0" g="0" b="0"/>
        </a:effectRef>
        <a:fontRef idx="minor"/>
      </dsp:style>
    </dsp:sp>
    <dsp:sp modelId="{06347686-AF33-49FC-9641-161D38A0BBA8}">
      <dsp:nvSpPr>
        <dsp:cNvPr id="0" name=""/>
        <dsp:cNvSpPr/>
      </dsp:nvSpPr>
      <dsp:spPr>
        <a:xfrm>
          <a:off x="591" y="356616"/>
          <a:ext cx="2411263"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l" defTabSz="577850" rtl="0">
            <a:lnSpc>
              <a:spcPct val="90000"/>
            </a:lnSpc>
            <a:spcBef>
              <a:spcPct val="0"/>
            </a:spcBef>
            <a:spcAft>
              <a:spcPct val="35000"/>
            </a:spcAft>
            <a:buNone/>
          </a:pPr>
          <a:r>
            <a:rPr lang="en-US" sz="1300" kern="1200" dirty="0">
              <a:solidFill>
                <a:schemeClr val="tx1"/>
              </a:solidFill>
              <a:latin typeface="+mn-lt"/>
              <a:cs typeface="Arial"/>
            </a:rPr>
            <a:t>The criminalization of solidarity in the EU</a:t>
          </a:r>
        </a:p>
        <a:p>
          <a:pPr marL="114300" lvl="1" indent="-114300" algn="l" defTabSz="577850" rtl="0">
            <a:lnSpc>
              <a:spcPct val="90000"/>
            </a:lnSpc>
            <a:spcBef>
              <a:spcPct val="0"/>
            </a:spcBef>
            <a:spcAft>
              <a:spcPct val="15000"/>
            </a:spcAft>
            <a:buChar char="•"/>
          </a:pPr>
          <a:r>
            <a:rPr lang="en-US" sz="1300" kern="1200" dirty="0">
              <a:solidFill>
                <a:schemeClr val="tx1"/>
              </a:solidFill>
              <a:latin typeface="+mn-lt"/>
              <a:cs typeface="Arial"/>
            </a:rPr>
            <a:t>Definition</a:t>
          </a:r>
        </a:p>
        <a:p>
          <a:pPr marL="114300" lvl="1" indent="-114300" algn="l" defTabSz="577850" rtl="0">
            <a:lnSpc>
              <a:spcPct val="90000"/>
            </a:lnSpc>
            <a:spcBef>
              <a:spcPct val="0"/>
            </a:spcBef>
            <a:spcAft>
              <a:spcPct val="15000"/>
            </a:spcAft>
            <a:buChar char="•"/>
          </a:pPr>
          <a:r>
            <a:rPr lang="en-US" sz="1300" kern="1200" dirty="0">
              <a:solidFill>
                <a:schemeClr val="tx1"/>
              </a:solidFill>
              <a:latin typeface="+mn-lt"/>
              <a:cs typeface="Arial"/>
            </a:rPr>
            <a:t>The process</a:t>
          </a:r>
        </a:p>
        <a:p>
          <a:pPr marL="114300" lvl="1" indent="-114300" algn="l" defTabSz="577850" rtl="0">
            <a:lnSpc>
              <a:spcPct val="90000"/>
            </a:lnSpc>
            <a:spcBef>
              <a:spcPct val="0"/>
            </a:spcBef>
            <a:spcAft>
              <a:spcPct val="15000"/>
            </a:spcAft>
            <a:buChar char="•"/>
          </a:pPr>
          <a:r>
            <a:rPr lang="en-US" sz="1300" kern="1200" dirty="0">
              <a:solidFill>
                <a:schemeClr val="tx1"/>
              </a:solidFill>
              <a:latin typeface="+mn-lt"/>
              <a:cs typeface="Arial"/>
            </a:rPr>
            <a:t>The law</a:t>
          </a:r>
        </a:p>
        <a:p>
          <a:pPr marL="114300" lvl="1" indent="-114300" algn="l" defTabSz="577850" rtl="0">
            <a:lnSpc>
              <a:spcPct val="90000"/>
            </a:lnSpc>
            <a:spcBef>
              <a:spcPct val="0"/>
            </a:spcBef>
            <a:spcAft>
              <a:spcPct val="15000"/>
            </a:spcAft>
            <a:buChar char="•"/>
          </a:pPr>
          <a:r>
            <a:rPr lang="en-US" sz="1300" kern="1200" dirty="0">
              <a:solidFill>
                <a:schemeClr val="tx1"/>
              </a:solidFill>
              <a:latin typeface="+mn-lt"/>
              <a:cs typeface="Arial"/>
            </a:rPr>
            <a:t>The practice</a:t>
          </a:r>
        </a:p>
      </dsp:txBody>
      <dsp:txXfrm>
        <a:off x="591" y="356616"/>
        <a:ext cx="2411263" cy="1463040"/>
      </dsp:txXfrm>
    </dsp:sp>
    <dsp:sp modelId="{A7193BF2-9145-4CA5-9F0E-550873F3E8DC}">
      <dsp:nvSpPr>
        <dsp:cNvPr id="0" name=""/>
        <dsp:cNvSpPr/>
      </dsp:nvSpPr>
      <dsp:spPr>
        <a:xfrm>
          <a:off x="1054517" y="1975104"/>
          <a:ext cx="365760" cy="365760"/>
        </a:xfrm>
        <a:prstGeom prst="ellipse">
          <a:avLst/>
        </a:prstGeom>
        <a:solidFill>
          <a:srgbClr val="16818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2A05E-C4A1-49F2-B82D-1AC65C3A3AD0}">
      <dsp:nvSpPr>
        <dsp:cNvPr id="0" name=""/>
        <dsp:cNvSpPr/>
      </dsp:nvSpPr>
      <dsp:spPr>
        <a:xfrm>
          <a:off x="2518094" y="2616464"/>
          <a:ext cx="2124779" cy="90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l" defTabSz="577850" rtl="0">
            <a:lnSpc>
              <a:spcPct val="90000"/>
            </a:lnSpc>
            <a:spcBef>
              <a:spcPct val="0"/>
            </a:spcBef>
            <a:spcAft>
              <a:spcPct val="35000"/>
            </a:spcAft>
            <a:buNone/>
          </a:pPr>
          <a:r>
            <a:rPr lang="en-GB" sz="1300" kern="1200" dirty="0">
              <a:solidFill>
                <a:schemeClr val="tx1"/>
              </a:solidFill>
              <a:latin typeface="+mn-lt"/>
              <a:cs typeface="Arial"/>
            </a:rPr>
            <a:t>Decriminalising solidarity: EU or national solutions?</a:t>
          </a:r>
          <a:endParaRPr lang="en-US" sz="1300" kern="1200" dirty="0">
            <a:solidFill>
              <a:schemeClr val="tx1"/>
            </a:solidFill>
            <a:latin typeface="+mn-lt"/>
            <a:cs typeface="Arial"/>
          </a:endParaRPr>
        </a:p>
      </dsp:txBody>
      <dsp:txXfrm>
        <a:off x="2518094" y="2616464"/>
        <a:ext cx="2124779" cy="900501"/>
      </dsp:txXfrm>
    </dsp:sp>
    <dsp:sp modelId="{8AB41F27-77A5-4A07-A0F4-7D961F2A8606}">
      <dsp:nvSpPr>
        <dsp:cNvPr id="0" name=""/>
        <dsp:cNvSpPr/>
      </dsp:nvSpPr>
      <dsp:spPr>
        <a:xfrm>
          <a:off x="3397604" y="1960290"/>
          <a:ext cx="365760" cy="365760"/>
        </a:xfrm>
        <a:prstGeom prst="ellipse">
          <a:avLst/>
        </a:prstGeom>
        <a:solidFill>
          <a:srgbClr val="16818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B1CFE-00A6-4A10-B8E7-2BF66B42C9B4}">
      <dsp:nvSpPr>
        <dsp:cNvPr id="0" name=""/>
        <dsp:cNvSpPr/>
      </dsp:nvSpPr>
      <dsp:spPr>
        <a:xfrm>
          <a:off x="4749113" y="347471"/>
          <a:ext cx="2124779"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l" defTabSz="577850" rtl="0">
            <a:lnSpc>
              <a:spcPct val="90000"/>
            </a:lnSpc>
            <a:spcBef>
              <a:spcPct val="0"/>
            </a:spcBef>
            <a:spcAft>
              <a:spcPct val="35000"/>
            </a:spcAft>
            <a:buNone/>
          </a:pPr>
          <a:r>
            <a:rPr lang="en-GB" sz="1300" kern="1200" dirty="0">
              <a:solidFill>
                <a:schemeClr val="tx1"/>
              </a:solidFill>
              <a:latin typeface="+mn-lt"/>
              <a:cs typeface="Arial"/>
            </a:rPr>
            <a:t>Using constitutional law</a:t>
          </a:r>
        </a:p>
        <a:p>
          <a:pPr marL="114300" lvl="1" indent="-114300" algn="l" defTabSz="577850" rtl="0">
            <a:lnSpc>
              <a:spcPct val="90000"/>
            </a:lnSpc>
            <a:spcBef>
              <a:spcPct val="0"/>
            </a:spcBef>
            <a:spcAft>
              <a:spcPct val="15000"/>
            </a:spcAft>
            <a:buChar char="•"/>
          </a:pPr>
          <a:r>
            <a:rPr lang="en-GB" sz="1300" kern="1200" dirty="0">
              <a:solidFill>
                <a:schemeClr val="tx1"/>
              </a:solidFill>
              <a:latin typeface="+mn-lt"/>
              <a:cs typeface="Arial"/>
            </a:rPr>
            <a:t>Concept of fraternity in the French context</a:t>
          </a:r>
        </a:p>
        <a:p>
          <a:pPr marL="114300" lvl="1" indent="-114300" algn="l" defTabSz="577850" rtl="0">
            <a:lnSpc>
              <a:spcPct val="90000"/>
            </a:lnSpc>
            <a:spcBef>
              <a:spcPct val="0"/>
            </a:spcBef>
            <a:spcAft>
              <a:spcPct val="15000"/>
            </a:spcAft>
            <a:buChar char="•"/>
          </a:pPr>
          <a:r>
            <a:rPr lang="en-GB" sz="1300" kern="1200" dirty="0">
              <a:solidFill>
                <a:schemeClr val="tx1"/>
              </a:solidFill>
              <a:latin typeface="+mn-lt"/>
              <a:cs typeface="Arial"/>
            </a:rPr>
            <a:t>Concept of human dignity</a:t>
          </a:r>
        </a:p>
      </dsp:txBody>
      <dsp:txXfrm>
        <a:off x="4749113" y="347471"/>
        <a:ext cx="2124779" cy="1463040"/>
      </dsp:txXfrm>
    </dsp:sp>
    <dsp:sp modelId="{D5DB7220-B0DD-42BA-B47B-1622A89E2573}">
      <dsp:nvSpPr>
        <dsp:cNvPr id="0" name=""/>
        <dsp:cNvSpPr/>
      </dsp:nvSpPr>
      <dsp:spPr>
        <a:xfrm>
          <a:off x="5628623" y="1975104"/>
          <a:ext cx="365760" cy="365760"/>
        </a:xfrm>
        <a:prstGeom prst="ellipse">
          <a:avLst/>
        </a:prstGeom>
        <a:solidFill>
          <a:srgbClr val="16818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59052-208F-4DAC-9475-384BA5317064}">
      <dsp:nvSpPr>
        <dsp:cNvPr id="0" name=""/>
        <dsp:cNvSpPr/>
      </dsp:nvSpPr>
      <dsp:spPr>
        <a:xfrm>
          <a:off x="22162" y="852185"/>
          <a:ext cx="2069664" cy="1477740"/>
        </a:xfrm>
        <a:prstGeom prst="roundRect">
          <a:avLst>
            <a:gd name="adj" fmla="val 10000"/>
          </a:avLst>
        </a:prstGeom>
        <a:no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0" i="0" u="none" strike="noStrike" kern="1200" baseline="0" dirty="0">
              <a:solidFill>
                <a:srgbClr val="221E1F"/>
              </a:solidFill>
              <a:latin typeface="+mn-lt"/>
            </a:rPr>
            <a:t>Two trends</a:t>
          </a:r>
          <a:endParaRPr lang="en-GB" sz="2400" kern="1200" dirty="0">
            <a:latin typeface="+mn-lt"/>
          </a:endParaRPr>
        </a:p>
      </dsp:txBody>
      <dsp:txXfrm>
        <a:off x="65444" y="895467"/>
        <a:ext cx="1983100" cy="1391176"/>
      </dsp:txXfrm>
    </dsp:sp>
    <dsp:sp modelId="{5F4A406D-9E7D-4041-B761-044DF16648D0}">
      <dsp:nvSpPr>
        <dsp:cNvPr id="0" name=""/>
        <dsp:cNvSpPr/>
      </dsp:nvSpPr>
      <dsp:spPr>
        <a:xfrm rot="19955661">
          <a:off x="1988237" y="1124410"/>
          <a:ext cx="1846022" cy="83590"/>
        </a:xfrm>
        <a:custGeom>
          <a:avLst/>
          <a:gdLst/>
          <a:ahLst/>
          <a:cxnLst/>
          <a:rect l="0" t="0" r="0" b="0"/>
          <a:pathLst>
            <a:path>
              <a:moveTo>
                <a:pt x="0" y="41795"/>
              </a:moveTo>
              <a:lnTo>
                <a:pt x="1846022" y="41795"/>
              </a:lnTo>
            </a:path>
          </a:pathLst>
        </a:custGeom>
        <a:noFill/>
        <a:ln w="25400" cap="flat" cmpd="sng" algn="ctr">
          <a:solidFill>
            <a:srgbClr val="16818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865098" y="1120055"/>
        <a:ext cx="92301" cy="92301"/>
      </dsp:txXfrm>
    </dsp:sp>
    <dsp:sp modelId="{1C1BE855-287E-47E2-9406-9BFD4B3476AC}">
      <dsp:nvSpPr>
        <dsp:cNvPr id="0" name=""/>
        <dsp:cNvSpPr/>
      </dsp:nvSpPr>
      <dsp:spPr>
        <a:xfrm>
          <a:off x="3730670" y="2485"/>
          <a:ext cx="3559433" cy="1477740"/>
        </a:xfrm>
        <a:prstGeom prst="roundRect">
          <a:avLst>
            <a:gd name="adj" fmla="val 10000"/>
          </a:avLst>
        </a:prstGeom>
        <a:no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solidFill>
                <a:srgbClr val="221E1F"/>
              </a:solidFill>
              <a:latin typeface="+mn-lt"/>
            </a:rPr>
            <a:t>social solidarity </a:t>
          </a:r>
          <a:r>
            <a:rPr lang="en-GB" sz="1600" b="0" i="0" u="none" strike="noStrike" kern="1200" baseline="0" dirty="0">
              <a:solidFill>
                <a:srgbClr val="221E1F"/>
              </a:solidFill>
              <a:latin typeface="+mn-lt"/>
            </a:rPr>
            <a:t>grounded in a sense of similarity, identity, and belonging. People recognize themselves in one another</a:t>
          </a:r>
          <a:endParaRPr lang="en-GB" sz="1600" kern="1200" dirty="0">
            <a:latin typeface="+mn-lt"/>
          </a:endParaRPr>
        </a:p>
      </dsp:txBody>
      <dsp:txXfrm>
        <a:off x="3773952" y="45767"/>
        <a:ext cx="3472869" cy="1391176"/>
      </dsp:txXfrm>
    </dsp:sp>
    <dsp:sp modelId="{0A47DFF5-9F07-4F59-BB80-F1F2A17FFC70}">
      <dsp:nvSpPr>
        <dsp:cNvPr id="0" name=""/>
        <dsp:cNvSpPr/>
      </dsp:nvSpPr>
      <dsp:spPr>
        <a:xfrm rot="1644339">
          <a:off x="1988237" y="1974111"/>
          <a:ext cx="1846022" cy="83590"/>
        </a:xfrm>
        <a:custGeom>
          <a:avLst/>
          <a:gdLst/>
          <a:ahLst/>
          <a:cxnLst/>
          <a:rect l="0" t="0" r="0" b="0"/>
          <a:pathLst>
            <a:path>
              <a:moveTo>
                <a:pt x="0" y="41795"/>
              </a:moveTo>
              <a:lnTo>
                <a:pt x="1846022" y="41795"/>
              </a:lnTo>
            </a:path>
          </a:pathLst>
        </a:custGeom>
        <a:noFill/>
        <a:ln w="25400" cap="flat" cmpd="sng" algn="ctr">
          <a:solidFill>
            <a:srgbClr val="16818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865098" y="1969755"/>
        <a:ext cx="92301" cy="92301"/>
      </dsp:txXfrm>
    </dsp:sp>
    <dsp:sp modelId="{EF09FCD7-2DA1-46D0-BC9A-C706924C203E}">
      <dsp:nvSpPr>
        <dsp:cNvPr id="0" name=""/>
        <dsp:cNvSpPr/>
      </dsp:nvSpPr>
      <dsp:spPr>
        <a:xfrm>
          <a:off x="3730670" y="1701886"/>
          <a:ext cx="3559433" cy="1477740"/>
        </a:xfrm>
        <a:prstGeom prst="roundRect">
          <a:avLst>
            <a:gd name="adj" fmla="val 10000"/>
          </a:avLst>
        </a:prstGeom>
        <a:no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solidFill>
                <a:srgbClr val="221E1F"/>
              </a:solidFill>
              <a:latin typeface="+mn-lt"/>
            </a:rPr>
            <a:t>political solidarity </a:t>
          </a:r>
          <a:r>
            <a:rPr lang="en-GB" sz="1600" b="0" i="0" u="none" strike="noStrike" kern="1200" baseline="0" dirty="0">
              <a:solidFill>
                <a:srgbClr val="221E1F"/>
              </a:solidFill>
              <a:latin typeface="+mn-lt"/>
            </a:rPr>
            <a:t>informed by mutual agency aimed at social change. People who share and are committed to jointly achieve certain political goals and ideals form this kind of solidarity despite their differences </a:t>
          </a:r>
          <a:endParaRPr lang="en-GB" sz="1200" kern="1200" dirty="0">
            <a:latin typeface="+mn-lt"/>
          </a:endParaRPr>
        </a:p>
      </dsp:txBody>
      <dsp:txXfrm>
        <a:off x="3773952" y="1745168"/>
        <a:ext cx="3472869" cy="139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430B-060C-4424-86CA-7D21DE71C02F}">
      <dsp:nvSpPr>
        <dsp:cNvPr id="0" name=""/>
        <dsp:cNvSpPr/>
      </dsp:nvSpPr>
      <dsp:spPr>
        <a:xfrm rot="16200000">
          <a:off x="277" y="86458"/>
          <a:ext cx="3174471" cy="3174471"/>
        </a:xfrm>
        <a:prstGeom prst="upArrow">
          <a:avLst>
            <a:gd name="adj1" fmla="val 50000"/>
            <a:gd name="adj2" fmla="val 35000"/>
          </a:avLst>
        </a:prstGeom>
        <a:solidFill>
          <a:srgbClr val="16818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n-lt"/>
            </a:rPr>
            <a:t>Solidarity</a:t>
          </a:r>
          <a:r>
            <a:rPr lang="en-GB" sz="1800" kern="1200" dirty="0">
              <a:solidFill>
                <a:schemeClr val="tx1"/>
              </a:solidFill>
              <a:latin typeface="+mn-lt"/>
            </a:rPr>
            <a:t>: </a:t>
          </a:r>
          <a:r>
            <a:rPr lang="en-GB" sz="1800" b="0" i="0" u="none" strike="noStrike" kern="1200" baseline="0" dirty="0">
              <a:solidFill>
                <a:schemeClr val="tx1"/>
              </a:solidFill>
              <a:latin typeface="+mn-lt"/>
            </a:rPr>
            <a:t>a social bond characterized by a sense of agreement and togetherness among those who form it</a:t>
          </a:r>
          <a:endParaRPr lang="en-GB" sz="1800" kern="1200" dirty="0">
            <a:solidFill>
              <a:schemeClr val="tx1"/>
            </a:solidFill>
          </a:endParaRPr>
        </a:p>
      </dsp:txBody>
      <dsp:txXfrm rot="5400000">
        <a:off x="555809" y="880076"/>
        <a:ext cx="2618939" cy="1587235"/>
      </dsp:txXfrm>
    </dsp:sp>
    <dsp:sp modelId="{2061F819-3D9D-4BCE-BDA5-61160D41681E}">
      <dsp:nvSpPr>
        <dsp:cNvPr id="0" name=""/>
        <dsp:cNvSpPr/>
      </dsp:nvSpPr>
      <dsp:spPr>
        <a:xfrm rot="5400000">
          <a:off x="3493269" y="86458"/>
          <a:ext cx="3174471" cy="3174471"/>
        </a:xfrm>
        <a:prstGeom prst="upArrow">
          <a:avLst>
            <a:gd name="adj1" fmla="val 50000"/>
            <a:gd name="adj2" fmla="val 35000"/>
          </a:avLst>
        </a:prstGeom>
        <a:solidFill>
          <a:srgbClr val="16818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mn-lt"/>
            </a:rPr>
            <a:t>C</a:t>
          </a:r>
          <a:r>
            <a:rPr lang="en-GB" sz="2000" b="1" i="0" u="none" strike="noStrike" kern="1200" baseline="0" dirty="0">
              <a:solidFill>
                <a:schemeClr val="tx1"/>
              </a:solidFill>
              <a:latin typeface="+mn-lt"/>
            </a:rPr>
            <a:t>harity</a:t>
          </a:r>
          <a:r>
            <a:rPr lang="en-GB" sz="1800" b="0" i="0" u="none" strike="noStrike" kern="1200" baseline="0" dirty="0">
              <a:solidFill>
                <a:schemeClr val="tx1"/>
              </a:solidFill>
              <a:latin typeface="+mn-lt"/>
            </a:rPr>
            <a:t>: one-sided and implies detachment and disparity between those who express it and the recipients of its benefits </a:t>
          </a:r>
        </a:p>
      </dsp:txBody>
      <dsp:txXfrm rot="-5400000">
        <a:off x="3493269" y="880076"/>
        <a:ext cx="2618939" cy="1587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E30EC-8BA7-4229-9B50-66872B2E5600}">
      <dsp:nvSpPr>
        <dsp:cNvPr id="0" name=""/>
        <dsp:cNvSpPr/>
      </dsp:nvSpPr>
      <dsp:spPr>
        <a:xfrm>
          <a:off x="2415479" y="392328"/>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558244" y="436374"/>
        <a:ext cx="18320" cy="3347"/>
      </dsp:txXfrm>
    </dsp:sp>
    <dsp:sp modelId="{CBED8C04-4B88-4DB0-8847-3A4961FF514F}">
      <dsp:nvSpPr>
        <dsp:cNvPr id="0" name=""/>
        <dsp:cNvSpPr/>
      </dsp:nvSpPr>
      <dsp:spPr>
        <a:xfrm>
          <a:off x="147672" y="1809"/>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Sovereignty and securitisation of borders</a:t>
          </a:r>
        </a:p>
      </dsp:txBody>
      <dsp:txXfrm>
        <a:off x="147672" y="1809"/>
        <a:ext cx="2269607" cy="872478"/>
      </dsp:txXfrm>
    </dsp:sp>
    <dsp:sp modelId="{7C79EDCE-8FD9-4C70-8DD8-158AB46A923A}">
      <dsp:nvSpPr>
        <dsp:cNvPr id="0" name=""/>
        <dsp:cNvSpPr/>
      </dsp:nvSpPr>
      <dsp:spPr>
        <a:xfrm>
          <a:off x="5019537" y="392328"/>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162302" y="436374"/>
        <a:ext cx="18320" cy="3347"/>
      </dsp:txXfrm>
    </dsp:sp>
    <dsp:sp modelId="{29C0147F-BFF3-4FFC-92DA-5F8CEFE49DDB}">
      <dsp:nvSpPr>
        <dsp:cNvPr id="0" name=""/>
        <dsp:cNvSpPr/>
      </dsp:nvSpPr>
      <dsp:spPr>
        <a:xfrm>
          <a:off x="2751729" y="1809"/>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War on smuggling and discourse of deterrence of migration</a:t>
          </a:r>
        </a:p>
      </dsp:txBody>
      <dsp:txXfrm>
        <a:off x="2751729" y="1809"/>
        <a:ext cx="2269607" cy="872478"/>
      </dsp:txXfrm>
    </dsp:sp>
    <dsp:sp modelId="{9C8ECB35-870C-48BF-83F7-BBB527B8BDF3}">
      <dsp:nvSpPr>
        <dsp:cNvPr id="0" name=""/>
        <dsp:cNvSpPr/>
      </dsp:nvSpPr>
      <dsp:spPr>
        <a:xfrm>
          <a:off x="1269628" y="872487"/>
          <a:ext cx="5220962" cy="303850"/>
        </a:xfrm>
        <a:custGeom>
          <a:avLst/>
          <a:gdLst/>
          <a:ahLst/>
          <a:cxnLst/>
          <a:rect l="0" t="0" r="0" b="0"/>
          <a:pathLst>
            <a:path>
              <a:moveTo>
                <a:pt x="5220962" y="0"/>
              </a:moveTo>
              <a:lnTo>
                <a:pt x="5220962" y="169025"/>
              </a:lnTo>
              <a:lnTo>
                <a:pt x="0" y="169025"/>
              </a:lnTo>
              <a:lnTo>
                <a:pt x="0" y="3038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49244" y="1022738"/>
        <a:ext cx="4261731" cy="3347"/>
      </dsp:txXfrm>
    </dsp:sp>
    <dsp:sp modelId="{AF68BA06-FBA0-4FE5-ACB6-B804C838FCBC}">
      <dsp:nvSpPr>
        <dsp:cNvPr id="0" name=""/>
        <dsp:cNvSpPr/>
      </dsp:nvSpPr>
      <dsp:spPr>
        <a:xfrm>
          <a:off x="5355787" y="1809"/>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Creation of ‘hot spots’</a:t>
          </a:r>
        </a:p>
      </dsp:txBody>
      <dsp:txXfrm>
        <a:off x="5355787" y="1809"/>
        <a:ext cx="2269607" cy="872478"/>
      </dsp:txXfrm>
    </dsp:sp>
    <dsp:sp modelId="{2CB2E701-A568-4DB9-9D25-9501EEE750D6}">
      <dsp:nvSpPr>
        <dsp:cNvPr id="0" name=""/>
        <dsp:cNvSpPr/>
      </dsp:nvSpPr>
      <dsp:spPr>
        <a:xfrm>
          <a:off x="2389785" y="1599257"/>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532550" y="1643303"/>
        <a:ext cx="18320" cy="3347"/>
      </dsp:txXfrm>
    </dsp:sp>
    <dsp:sp modelId="{035F1DE3-3AD2-42FC-9B8E-C26A23400AD7}">
      <dsp:nvSpPr>
        <dsp:cNvPr id="0" name=""/>
        <dsp:cNvSpPr/>
      </dsp:nvSpPr>
      <dsp:spPr>
        <a:xfrm>
          <a:off x="147672" y="1208737"/>
          <a:ext cx="2243913"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Limitation </a:t>
          </a:r>
          <a:r>
            <a:rPr lang="en-GB" sz="1300" kern="1200" dirty="0">
              <a:solidFill>
                <a:schemeClr val="tx1"/>
              </a:solidFill>
            </a:rPr>
            <a:t>or withdrawal of access to support</a:t>
          </a:r>
        </a:p>
      </dsp:txBody>
      <dsp:txXfrm>
        <a:off x="147672" y="1208737"/>
        <a:ext cx="2243913" cy="872478"/>
      </dsp:txXfrm>
    </dsp:sp>
    <dsp:sp modelId="{FEDB5448-CBC8-4B59-8446-A73F35F2400F}">
      <dsp:nvSpPr>
        <dsp:cNvPr id="0" name=""/>
        <dsp:cNvSpPr/>
      </dsp:nvSpPr>
      <dsp:spPr>
        <a:xfrm>
          <a:off x="4993842" y="1599257"/>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136607" y="1643303"/>
        <a:ext cx="18320" cy="3347"/>
      </dsp:txXfrm>
    </dsp:sp>
    <dsp:sp modelId="{24B500BE-FA54-4C8F-B21C-A4B978A4F7F2}">
      <dsp:nvSpPr>
        <dsp:cNvPr id="0" name=""/>
        <dsp:cNvSpPr/>
      </dsp:nvSpPr>
      <dsp:spPr>
        <a:xfrm>
          <a:off x="2726035" y="1208737"/>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Activists filling in the protection gap </a:t>
          </a:r>
        </a:p>
      </dsp:txBody>
      <dsp:txXfrm>
        <a:off x="2726035" y="1208737"/>
        <a:ext cx="2269607" cy="872478"/>
      </dsp:txXfrm>
    </dsp:sp>
    <dsp:sp modelId="{2BA6F2A3-0A1A-44F5-86A6-9598FF6C220C}">
      <dsp:nvSpPr>
        <dsp:cNvPr id="0" name=""/>
        <dsp:cNvSpPr/>
      </dsp:nvSpPr>
      <dsp:spPr>
        <a:xfrm>
          <a:off x="1282475" y="2079416"/>
          <a:ext cx="5182420" cy="303850"/>
        </a:xfrm>
        <a:custGeom>
          <a:avLst/>
          <a:gdLst/>
          <a:ahLst/>
          <a:cxnLst/>
          <a:rect l="0" t="0" r="0" b="0"/>
          <a:pathLst>
            <a:path>
              <a:moveTo>
                <a:pt x="5182420" y="0"/>
              </a:moveTo>
              <a:lnTo>
                <a:pt x="5182420" y="169025"/>
              </a:lnTo>
              <a:lnTo>
                <a:pt x="0" y="169025"/>
              </a:lnTo>
              <a:lnTo>
                <a:pt x="0" y="3038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73745" y="2229667"/>
        <a:ext cx="4199882" cy="3347"/>
      </dsp:txXfrm>
    </dsp:sp>
    <dsp:sp modelId="{2B9EB2AC-95DE-49C9-B7E4-62AEA9EE7276}">
      <dsp:nvSpPr>
        <dsp:cNvPr id="0" name=""/>
        <dsp:cNvSpPr/>
      </dsp:nvSpPr>
      <dsp:spPr>
        <a:xfrm>
          <a:off x="5330092" y="1208737"/>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Discourse of migrants seen as threats to social cohesion and discourse equating humanitarian support to smuggling</a:t>
          </a:r>
        </a:p>
      </dsp:txBody>
      <dsp:txXfrm>
        <a:off x="5330092" y="1208737"/>
        <a:ext cx="2269607" cy="872478"/>
      </dsp:txXfrm>
    </dsp:sp>
    <dsp:sp modelId="{12CBF53F-ECDB-4459-A65A-DF8EEFE11B8D}">
      <dsp:nvSpPr>
        <dsp:cNvPr id="0" name=""/>
        <dsp:cNvSpPr/>
      </dsp:nvSpPr>
      <dsp:spPr>
        <a:xfrm>
          <a:off x="2415479" y="2806185"/>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558244" y="2850231"/>
        <a:ext cx="18320" cy="3347"/>
      </dsp:txXfrm>
    </dsp:sp>
    <dsp:sp modelId="{A8748E8C-4E30-4A48-8A74-7AA732D9EDDB}">
      <dsp:nvSpPr>
        <dsp:cNvPr id="0" name=""/>
        <dsp:cNvSpPr/>
      </dsp:nvSpPr>
      <dsp:spPr>
        <a:xfrm>
          <a:off x="147672" y="2415666"/>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Emergence of networks of activists who become  politicised</a:t>
          </a:r>
        </a:p>
      </dsp:txBody>
      <dsp:txXfrm>
        <a:off x="147672" y="2415666"/>
        <a:ext cx="2269607" cy="872478"/>
      </dsp:txXfrm>
    </dsp:sp>
    <dsp:sp modelId="{6CB5F214-FABE-4DC3-AD70-2C351F6DD4D6}">
      <dsp:nvSpPr>
        <dsp:cNvPr id="0" name=""/>
        <dsp:cNvSpPr/>
      </dsp:nvSpPr>
      <dsp:spPr>
        <a:xfrm>
          <a:off x="5019537" y="2806185"/>
          <a:ext cx="303850" cy="91440"/>
        </a:xfrm>
        <a:custGeom>
          <a:avLst/>
          <a:gdLst/>
          <a:ahLst/>
          <a:cxnLst/>
          <a:rect l="0" t="0" r="0" b="0"/>
          <a:pathLst>
            <a:path>
              <a:moveTo>
                <a:pt x="0" y="45720"/>
              </a:moveTo>
              <a:lnTo>
                <a:pt x="3038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162302" y="2850231"/>
        <a:ext cx="18320" cy="3347"/>
      </dsp:txXfrm>
    </dsp:sp>
    <dsp:sp modelId="{D48593E8-93D6-49A2-BABC-CA84811330BD}">
      <dsp:nvSpPr>
        <dsp:cNvPr id="0" name=""/>
        <dsp:cNvSpPr/>
      </dsp:nvSpPr>
      <dsp:spPr>
        <a:xfrm>
          <a:off x="2751729" y="2415666"/>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Campaigns of government intimidation</a:t>
          </a:r>
        </a:p>
      </dsp:txBody>
      <dsp:txXfrm>
        <a:off x="2751729" y="2415666"/>
        <a:ext cx="2269607" cy="872478"/>
      </dsp:txXfrm>
    </dsp:sp>
    <dsp:sp modelId="{667DF390-0E4B-4094-8847-496FA885516E}">
      <dsp:nvSpPr>
        <dsp:cNvPr id="0" name=""/>
        <dsp:cNvSpPr/>
      </dsp:nvSpPr>
      <dsp:spPr>
        <a:xfrm>
          <a:off x="5355787" y="2415666"/>
          <a:ext cx="2269607" cy="872478"/>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Criminalisation of solidarity</a:t>
          </a:r>
        </a:p>
      </dsp:txBody>
      <dsp:txXfrm>
        <a:off x="5355787" y="2415666"/>
        <a:ext cx="2269607" cy="872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48AC6-3CA3-4D8C-B6C8-F5AFE68E56D4}">
      <dsp:nvSpPr>
        <dsp:cNvPr id="0" name=""/>
        <dsp:cNvSpPr/>
      </dsp:nvSpPr>
      <dsp:spPr>
        <a:xfrm>
          <a:off x="8747" y="0"/>
          <a:ext cx="1245259" cy="1160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98F0D-E6F7-44F4-92B3-1E3C34AC4FF0}">
      <dsp:nvSpPr>
        <dsp:cNvPr id="0" name=""/>
        <dsp:cNvSpPr/>
      </dsp:nvSpPr>
      <dsp:spPr>
        <a:xfrm>
          <a:off x="8747" y="1292045"/>
          <a:ext cx="3557884" cy="4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kern="1200" dirty="0">
              <a:latin typeface="+mn-lt"/>
            </a:rPr>
            <a:t>Prosecution</a:t>
          </a:r>
          <a:endParaRPr lang="en-GB" sz="2000" kern="1200" dirty="0">
            <a:latin typeface="+mn-lt"/>
          </a:endParaRPr>
        </a:p>
      </dsp:txBody>
      <dsp:txXfrm>
        <a:off x="8747" y="1292045"/>
        <a:ext cx="3557884" cy="497419"/>
      </dsp:txXfrm>
    </dsp:sp>
    <dsp:sp modelId="{E07EF5DD-FF4C-4E2C-952F-A6A78C0750D0}">
      <dsp:nvSpPr>
        <dsp:cNvPr id="0" name=""/>
        <dsp:cNvSpPr/>
      </dsp:nvSpPr>
      <dsp:spPr>
        <a:xfrm>
          <a:off x="8747" y="1739460"/>
          <a:ext cx="3557884" cy="143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mn-lt"/>
            </a:rPr>
            <a:t>Activities in hotspots</a:t>
          </a:r>
        </a:p>
        <a:p>
          <a:pPr marL="0" lvl="0" indent="0" algn="l" defTabSz="711200">
            <a:lnSpc>
              <a:spcPct val="100000"/>
            </a:lnSpc>
            <a:spcBef>
              <a:spcPct val="0"/>
            </a:spcBef>
            <a:spcAft>
              <a:spcPct val="35000"/>
            </a:spcAft>
            <a:buNone/>
          </a:pPr>
          <a:r>
            <a:rPr lang="en-GB" sz="1600" kern="1200" dirty="0">
              <a:latin typeface="+mn-lt"/>
            </a:rPr>
            <a:t>Simple, temporal acts</a:t>
          </a:r>
        </a:p>
        <a:p>
          <a:pPr marL="0" lvl="0" indent="0" algn="l" defTabSz="711200">
            <a:lnSpc>
              <a:spcPct val="100000"/>
            </a:lnSpc>
            <a:spcBef>
              <a:spcPct val="0"/>
            </a:spcBef>
            <a:spcAft>
              <a:spcPct val="35000"/>
            </a:spcAft>
            <a:buNone/>
          </a:pPr>
          <a:r>
            <a:rPr lang="en-GB" sz="1600" kern="1200" dirty="0">
              <a:latin typeface="+mn-lt"/>
            </a:rPr>
            <a:t>Ordinary citizens</a:t>
          </a:r>
        </a:p>
        <a:p>
          <a:pPr marL="0" lvl="0" indent="0" algn="l" defTabSz="711200">
            <a:lnSpc>
              <a:spcPct val="100000"/>
            </a:lnSpc>
            <a:spcBef>
              <a:spcPct val="0"/>
            </a:spcBef>
            <a:spcAft>
              <a:spcPct val="35000"/>
            </a:spcAft>
            <a:buNone/>
          </a:pPr>
          <a:r>
            <a:rPr lang="en-GB" sz="1600" kern="1200" dirty="0">
              <a:latin typeface="+mn-lt"/>
            </a:rPr>
            <a:t>Narrow interpretation of ‘humanitarian assistance’</a:t>
          </a:r>
        </a:p>
      </dsp:txBody>
      <dsp:txXfrm>
        <a:off x="8747" y="1739460"/>
        <a:ext cx="3557884" cy="1431237"/>
      </dsp:txXfrm>
    </dsp:sp>
    <dsp:sp modelId="{E3BE2515-3617-4240-BE13-FBD40E5E25C9}">
      <dsp:nvSpPr>
        <dsp:cNvPr id="0" name=""/>
        <dsp:cNvSpPr/>
      </dsp:nvSpPr>
      <dsp:spPr>
        <a:xfrm>
          <a:off x="4189261" y="0"/>
          <a:ext cx="1245259" cy="1160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DBC549-0A97-48A0-821D-6345ACBE2ECB}">
      <dsp:nvSpPr>
        <dsp:cNvPr id="0" name=""/>
        <dsp:cNvSpPr/>
      </dsp:nvSpPr>
      <dsp:spPr>
        <a:xfrm>
          <a:off x="4189261" y="1292045"/>
          <a:ext cx="3557884" cy="49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GB" sz="1800" b="1" kern="1200" dirty="0">
              <a:latin typeface="+mn-lt"/>
            </a:rPr>
            <a:t>Consequences</a:t>
          </a:r>
          <a:endParaRPr lang="en-GB" sz="2000" b="1" kern="1200" dirty="0">
            <a:latin typeface="+mn-lt"/>
          </a:endParaRPr>
        </a:p>
      </dsp:txBody>
      <dsp:txXfrm>
        <a:off x="4189261" y="1292045"/>
        <a:ext cx="3557884" cy="497419"/>
      </dsp:txXfrm>
    </dsp:sp>
    <dsp:sp modelId="{6C1C18D8-F07F-4966-A18B-D4E8A7B47033}">
      <dsp:nvSpPr>
        <dsp:cNvPr id="0" name=""/>
        <dsp:cNvSpPr/>
      </dsp:nvSpPr>
      <dsp:spPr>
        <a:xfrm>
          <a:off x="4189261" y="1715616"/>
          <a:ext cx="3557884" cy="143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Font typeface="+mj-lt"/>
            <a:buNone/>
          </a:pPr>
          <a:r>
            <a:rPr lang="en-GB" sz="1600" kern="1200" dirty="0">
              <a:latin typeface="+mn-lt"/>
            </a:rPr>
            <a:t>Psychological effect, reputational damage, surveillance, financial burdens on individuals</a:t>
          </a:r>
        </a:p>
        <a:p>
          <a:pPr marL="0" lvl="0" indent="0" algn="l" defTabSz="711200">
            <a:lnSpc>
              <a:spcPct val="100000"/>
            </a:lnSpc>
            <a:spcBef>
              <a:spcPct val="0"/>
            </a:spcBef>
            <a:spcAft>
              <a:spcPct val="35000"/>
            </a:spcAft>
            <a:buFont typeface="+mj-lt"/>
            <a:buNone/>
          </a:pPr>
          <a:r>
            <a:rPr lang="en-GB" sz="1600" kern="1200" dirty="0">
              <a:latin typeface="+mn-lt"/>
            </a:rPr>
            <a:t>Stigmatisation of individuals</a:t>
          </a:r>
        </a:p>
        <a:p>
          <a:pPr marL="0" lvl="0" indent="0" algn="l" defTabSz="711200">
            <a:lnSpc>
              <a:spcPct val="100000"/>
            </a:lnSpc>
            <a:spcBef>
              <a:spcPct val="0"/>
            </a:spcBef>
            <a:spcAft>
              <a:spcPct val="35000"/>
            </a:spcAft>
            <a:buFont typeface="+mj-lt"/>
            <a:buNone/>
          </a:pPr>
          <a:r>
            <a:rPr lang="en-GB" sz="1600" kern="1200" dirty="0">
              <a:latin typeface="+mn-lt"/>
            </a:rPr>
            <a:t>Undermining citizen initiatives that challenge migration policies</a:t>
          </a:r>
        </a:p>
      </dsp:txBody>
      <dsp:txXfrm>
        <a:off x="4189261" y="1715616"/>
        <a:ext cx="3557884" cy="1431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5376-FA65-4BF3-A8A7-AF18529F494E}">
      <dsp:nvSpPr>
        <dsp:cNvPr id="0" name=""/>
        <dsp:cNvSpPr/>
      </dsp:nvSpPr>
      <dsp:spPr>
        <a:xfrm>
          <a:off x="0" y="114297"/>
          <a:ext cx="7724861" cy="3727060"/>
        </a:xfrm>
        <a:prstGeom prst="leftRightRibbon">
          <a:avLst/>
        </a:prstGeom>
        <a:solidFill>
          <a:srgbClr val="16818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C070E-97DA-4E03-B077-22250C8942CB}">
      <dsp:nvSpPr>
        <dsp:cNvPr id="0" name=""/>
        <dsp:cNvSpPr/>
      </dsp:nvSpPr>
      <dsp:spPr>
        <a:xfrm>
          <a:off x="926983" y="973596"/>
          <a:ext cx="2549204" cy="1514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solidFill>
                <a:schemeClr val="tx1"/>
              </a:solidFill>
              <a:latin typeface="+mj-lt"/>
            </a:rPr>
            <a:t>Amending the Facilitation Directive</a:t>
          </a:r>
        </a:p>
        <a:p>
          <a:pPr marL="57150" lvl="1" indent="-57150" algn="l" defTabSz="488950" rtl="0">
            <a:lnSpc>
              <a:spcPct val="90000"/>
            </a:lnSpc>
            <a:spcBef>
              <a:spcPct val="0"/>
            </a:spcBef>
            <a:spcAft>
              <a:spcPct val="15000"/>
            </a:spcAft>
            <a:buChar char="•"/>
          </a:pPr>
          <a:r>
            <a:rPr lang="en-GB" sz="1100" i="0" kern="1200" dirty="0">
              <a:solidFill>
                <a:schemeClr val="tx1"/>
              </a:solidFill>
              <a:latin typeface="+mj-lt"/>
            </a:rPr>
            <a:t>Ideal solution but not feasible because:</a:t>
          </a:r>
        </a:p>
        <a:p>
          <a:pPr marL="114300" lvl="2" indent="-57150" algn="l" defTabSz="488950">
            <a:lnSpc>
              <a:spcPct val="90000"/>
            </a:lnSpc>
            <a:spcBef>
              <a:spcPct val="0"/>
            </a:spcBef>
            <a:spcAft>
              <a:spcPct val="15000"/>
            </a:spcAft>
            <a:buChar char="•"/>
          </a:pPr>
          <a:r>
            <a:rPr lang="en-GB" sz="1100" i="0" kern="1200" dirty="0">
              <a:solidFill>
                <a:schemeClr val="tx1"/>
              </a:solidFill>
              <a:latin typeface="+mj-lt"/>
            </a:rPr>
            <a:t>Logic of securitisation</a:t>
          </a:r>
        </a:p>
        <a:p>
          <a:pPr marL="114300" lvl="2" indent="-57150" algn="l" defTabSz="488950">
            <a:lnSpc>
              <a:spcPct val="90000"/>
            </a:lnSpc>
            <a:spcBef>
              <a:spcPct val="0"/>
            </a:spcBef>
            <a:spcAft>
              <a:spcPct val="15000"/>
            </a:spcAft>
            <a:buChar char="•"/>
          </a:pPr>
          <a:r>
            <a:rPr lang="en-GB" sz="1100" i="0" kern="1200" dirty="0">
              <a:solidFill>
                <a:schemeClr val="tx1"/>
              </a:solidFill>
              <a:latin typeface="+mj-lt"/>
            </a:rPr>
            <a:t>Hostile environment</a:t>
          </a:r>
        </a:p>
        <a:p>
          <a:pPr marL="57150" lvl="1" indent="-57150" algn="l" defTabSz="488950">
            <a:lnSpc>
              <a:spcPct val="90000"/>
            </a:lnSpc>
            <a:spcBef>
              <a:spcPct val="0"/>
            </a:spcBef>
            <a:spcAft>
              <a:spcPct val="15000"/>
            </a:spcAft>
            <a:buChar char="•"/>
          </a:pPr>
          <a:r>
            <a:rPr lang="en-GB" sz="1100" i="0" kern="1200" dirty="0">
              <a:solidFill>
                <a:schemeClr val="tx1"/>
              </a:solidFill>
              <a:latin typeface="+mj-lt"/>
            </a:rPr>
            <a:t>Proposal by Commission in November 2023 </a:t>
          </a:r>
        </a:p>
      </dsp:txBody>
      <dsp:txXfrm>
        <a:off x="926983" y="973596"/>
        <a:ext cx="2549204" cy="1514072"/>
      </dsp:txXfrm>
    </dsp:sp>
    <dsp:sp modelId="{09962C21-FD52-48FB-91DB-4473FA98F209}">
      <dsp:nvSpPr>
        <dsp:cNvPr id="0" name=""/>
        <dsp:cNvSpPr/>
      </dsp:nvSpPr>
      <dsp:spPr>
        <a:xfrm>
          <a:off x="3862430" y="1467987"/>
          <a:ext cx="3012695" cy="15140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latin typeface="+mj-lt"/>
            </a:rPr>
            <a:t>Using the Concept of Solidarity</a:t>
          </a:r>
          <a:endParaRPr lang="en-GB" sz="1600" b="1" i="0" kern="1200" dirty="0">
            <a:solidFill>
              <a:schemeClr val="tx1"/>
            </a:solidFill>
            <a:latin typeface="+mj-lt"/>
          </a:endParaRPr>
        </a:p>
        <a:p>
          <a:pPr marL="114300" lvl="1" indent="-114300" algn="l" defTabSz="577850">
            <a:lnSpc>
              <a:spcPct val="90000"/>
            </a:lnSpc>
            <a:spcBef>
              <a:spcPct val="0"/>
            </a:spcBef>
            <a:spcAft>
              <a:spcPct val="15000"/>
            </a:spcAft>
            <a:buChar char="•"/>
          </a:pPr>
          <a:r>
            <a:rPr lang="en-GB" sz="1300" i="0" kern="1200" dirty="0">
              <a:solidFill>
                <a:schemeClr val="tx1"/>
              </a:solidFill>
              <a:latin typeface="+mj-lt"/>
            </a:rPr>
            <a:t>Solidarity as an EU value but too controversial and vague in EU law</a:t>
          </a:r>
        </a:p>
        <a:p>
          <a:pPr marL="114300" lvl="1" indent="-114300" algn="l" defTabSz="577850">
            <a:lnSpc>
              <a:spcPct val="90000"/>
            </a:lnSpc>
            <a:spcBef>
              <a:spcPct val="0"/>
            </a:spcBef>
            <a:spcAft>
              <a:spcPct val="15000"/>
            </a:spcAft>
            <a:buChar char="•"/>
          </a:pPr>
          <a:r>
            <a:rPr lang="en-GB" sz="1300" i="0" kern="1200" dirty="0">
              <a:solidFill>
                <a:schemeClr val="tx1"/>
              </a:solidFill>
              <a:latin typeface="+mj-lt"/>
            </a:rPr>
            <a:t>Rallying cry that cannot be enforced</a:t>
          </a:r>
        </a:p>
        <a:p>
          <a:pPr marL="114300" lvl="1" indent="-114300" algn="l" defTabSz="577850">
            <a:lnSpc>
              <a:spcPct val="90000"/>
            </a:lnSpc>
            <a:spcBef>
              <a:spcPct val="0"/>
            </a:spcBef>
            <a:spcAft>
              <a:spcPct val="15000"/>
            </a:spcAft>
            <a:buChar char="•"/>
          </a:pPr>
          <a:r>
            <a:rPr lang="en-GB" sz="1300" i="0" kern="1200" dirty="0">
              <a:solidFill>
                <a:schemeClr val="tx1"/>
              </a:solidFill>
              <a:latin typeface="+mj-lt"/>
            </a:rPr>
            <a:t>Member States fighting against concept of solidarity</a:t>
          </a:r>
        </a:p>
      </dsp:txBody>
      <dsp:txXfrm>
        <a:off x="3862430" y="1467987"/>
        <a:ext cx="3012695" cy="1514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E685-A564-4F1F-828F-156333BFC1BE}">
      <dsp:nvSpPr>
        <dsp:cNvPr id="0" name=""/>
        <dsp:cNvSpPr/>
      </dsp:nvSpPr>
      <dsp:spPr>
        <a:xfrm>
          <a:off x="3253227" y="1223137"/>
          <a:ext cx="1649758" cy="560015"/>
        </a:xfrm>
        <a:custGeom>
          <a:avLst/>
          <a:gdLst/>
          <a:ahLst/>
          <a:cxnLst/>
          <a:rect l="0" t="0" r="0" b="0"/>
          <a:pathLst>
            <a:path>
              <a:moveTo>
                <a:pt x="0" y="0"/>
              </a:moveTo>
              <a:lnTo>
                <a:pt x="0" y="381634"/>
              </a:lnTo>
              <a:lnTo>
                <a:pt x="1649758" y="381634"/>
              </a:lnTo>
              <a:lnTo>
                <a:pt x="1649758" y="560015"/>
              </a:lnTo>
            </a:path>
          </a:pathLst>
        </a:custGeom>
        <a:noFill/>
        <a:ln w="25400" cap="flat" cmpd="sng" algn="ctr">
          <a:solidFill>
            <a:srgbClr val="16818D"/>
          </a:solidFill>
          <a:prstDash val="solid"/>
        </a:ln>
        <a:effectLst/>
      </dsp:spPr>
      <dsp:style>
        <a:lnRef idx="2">
          <a:scrgbClr r="0" g="0" b="0"/>
        </a:lnRef>
        <a:fillRef idx="0">
          <a:scrgbClr r="0" g="0" b="0"/>
        </a:fillRef>
        <a:effectRef idx="0">
          <a:scrgbClr r="0" g="0" b="0"/>
        </a:effectRef>
        <a:fontRef idx="minor"/>
      </dsp:style>
    </dsp:sp>
    <dsp:sp modelId="{EE7DFBC7-B2F8-4AFB-AECF-C340F03408A5}">
      <dsp:nvSpPr>
        <dsp:cNvPr id="0" name=""/>
        <dsp:cNvSpPr/>
      </dsp:nvSpPr>
      <dsp:spPr>
        <a:xfrm>
          <a:off x="1603468" y="1223137"/>
          <a:ext cx="1649758" cy="560015"/>
        </a:xfrm>
        <a:custGeom>
          <a:avLst/>
          <a:gdLst/>
          <a:ahLst/>
          <a:cxnLst/>
          <a:rect l="0" t="0" r="0" b="0"/>
          <a:pathLst>
            <a:path>
              <a:moveTo>
                <a:pt x="1649758" y="0"/>
              </a:moveTo>
              <a:lnTo>
                <a:pt x="1649758" y="381634"/>
              </a:lnTo>
              <a:lnTo>
                <a:pt x="0" y="381634"/>
              </a:lnTo>
              <a:lnTo>
                <a:pt x="0" y="560015"/>
              </a:lnTo>
            </a:path>
          </a:pathLst>
        </a:custGeom>
        <a:noFill/>
        <a:ln w="25400" cap="flat" cmpd="sng" algn="ctr">
          <a:solidFill>
            <a:srgbClr val="16818D"/>
          </a:solidFill>
          <a:prstDash val="solid"/>
        </a:ln>
        <a:effectLst/>
      </dsp:spPr>
      <dsp:style>
        <a:lnRef idx="2">
          <a:scrgbClr r="0" g="0" b="0"/>
        </a:lnRef>
        <a:fillRef idx="0">
          <a:scrgbClr r="0" g="0" b="0"/>
        </a:fillRef>
        <a:effectRef idx="0">
          <a:scrgbClr r="0" g="0" b="0"/>
        </a:effectRef>
        <a:fontRef idx="minor"/>
      </dsp:style>
    </dsp:sp>
    <dsp:sp modelId="{252F5D2C-3748-40EF-B4AC-B132DC5F8874}">
      <dsp:nvSpPr>
        <dsp:cNvPr id="0" name=""/>
        <dsp:cNvSpPr/>
      </dsp:nvSpPr>
      <dsp:spPr>
        <a:xfrm>
          <a:off x="1817419" y="411"/>
          <a:ext cx="2871616" cy="1222726"/>
        </a:xfrm>
        <a:prstGeom prst="roundRect">
          <a:avLst>
            <a:gd name="adj" fmla="val 10000"/>
          </a:avLst>
        </a:prstGeom>
        <a:solidFill>
          <a:srgbClr val="1681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98044-69C5-4FB5-8FBE-9FD37DB20AA3}">
      <dsp:nvSpPr>
        <dsp:cNvPr id="0" name=""/>
        <dsp:cNvSpPr/>
      </dsp:nvSpPr>
      <dsp:spPr>
        <a:xfrm>
          <a:off x="2031369" y="203664"/>
          <a:ext cx="2871616" cy="1222726"/>
        </a:xfrm>
        <a:prstGeom prst="roundRect">
          <a:avLst>
            <a:gd name="adj" fmla="val 10000"/>
          </a:avLst>
        </a:prstGeom>
        <a:solidFill>
          <a:schemeClr val="lt1">
            <a:alpha val="90000"/>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j-lt"/>
            </a:rPr>
            <a:t>Two methods to decriminalise solidarity</a:t>
          </a:r>
          <a:endParaRPr lang="en-GB" sz="1800" kern="1200" dirty="0"/>
        </a:p>
      </dsp:txBody>
      <dsp:txXfrm>
        <a:off x="2067181" y="239476"/>
        <a:ext cx="2799992" cy="1151102"/>
      </dsp:txXfrm>
    </dsp:sp>
    <dsp:sp modelId="{B5D38342-8C8E-4104-9C5E-E4068E553FC1}">
      <dsp:nvSpPr>
        <dsp:cNvPr id="0" name=""/>
        <dsp:cNvSpPr/>
      </dsp:nvSpPr>
      <dsp:spPr>
        <a:xfrm>
          <a:off x="167660" y="1783153"/>
          <a:ext cx="2871616" cy="1222726"/>
        </a:xfrm>
        <a:prstGeom prst="roundRect">
          <a:avLst>
            <a:gd name="adj" fmla="val 10000"/>
          </a:avLst>
        </a:prstGeom>
        <a:solidFill>
          <a:srgbClr val="1681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25344-9397-4583-B314-E8F509124290}">
      <dsp:nvSpPr>
        <dsp:cNvPr id="0" name=""/>
        <dsp:cNvSpPr/>
      </dsp:nvSpPr>
      <dsp:spPr>
        <a:xfrm>
          <a:off x="381610" y="1986406"/>
          <a:ext cx="2871616" cy="1222726"/>
        </a:xfrm>
        <a:prstGeom prst="roundRect">
          <a:avLst>
            <a:gd name="adj" fmla="val 10000"/>
          </a:avLst>
        </a:prstGeom>
        <a:solidFill>
          <a:schemeClr val="lt1">
            <a:alpha val="90000"/>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j-lt"/>
            </a:rPr>
            <a:t>Remove or amend the law that criminalises acts of solidarity</a:t>
          </a:r>
        </a:p>
      </dsp:txBody>
      <dsp:txXfrm>
        <a:off x="417422" y="2022218"/>
        <a:ext cx="2799992" cy="1151102"/>
      </dsp:txXfrm>
    </dsp:sp>
    <dsp:sp modelId="{E83C1B4F-BC84-439E-BCA0-AA77D952471A}">
      <dsp:nvSpPr>
        <dsp:cNvPr id="0" name=""/>
        <dsp:cNvSpPr/>
      </dsp:nvSpPr>
      <dsp:spPr>
        <a:xfrm>
          <a:off x="3467178" y="1783153"/>
          <a:ext cx="2871616" cy="1222726"/>
        </a:xfrm>
        <a:prstGeom prst="roundRect">
          <a:avLst>
            <a:gd name="adj" fmla="val 10000"/>
          </a:avLst>
        </a:prstGeom>
        <a:solidFill>
          <a:srgbClr val="1681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98B2D-0134-4759-A603-E63168B9C8D4}">
      <dsp:nvSpPr>
        <dsp:cNvPr id="0" name=""/>
        <dsp:cNvSpPr/>
      </dsp:nvSpPr>
      <dsp:spPr>
        <a:xfrm>
          <a:off x="3681128" y="1986406"/>
          <a:ext cx="2871616" cy="1222726"/>
        </a:xfrm>
        <a:prstGeom prst="roundRect">
          <a:avLst>
            <a:gd name="adj" fmla="val 10000"/>
          </a:avLst>
        </a:prstGeom>
        <a:solidFill>
          <a:schemeClr val="lt1">
            <a:alpha val="90000"/>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j-lt"/>
            </a:rPr>
            <a:t>Use national courts and refer to higher, shared values and principles at constitutional level</a:t>
          </a:r>
        </a:p>
      </dsp:txBody>
      <dsp:txXfrm>
        <a:off x="3716940" y="2022218"/>
        <a:ext cx="2799992" cy="1151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CD29-2D9A-411A-B7DC-6099FEC48C8E}">
      <dsp:nvSpPr>
        <dsp:cNvPr id="0" name=""/>
        <dsp:cNvSpPr/>
      </dsp:nvSpPr>
      <dsp:spPr>
        <a:xfrm>
          <a:off x="-3596583" y="-552723"/>
          <a:ext cx="4287558" cy="4287558"/>
        </a:xfrm>
        <a:prstGeom prst="blockArc">
          <a:avLst>
            <a:gd name="adj1" fmla="val 18900000"/>
            <a:gd name="adj2" fmla="val 2700000"/>
            <a:gd name="adj3" fmla="val 5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E5EE6-33CD-45F3-9D3B-BE3D67CF1469}">
      <dsp:nvSpPr>
        <dsp:cNvPr id="0" name=""/>
        <dsp:cNvSpPr/>
      </dsp:nvSpPr>
      <dsp:spPr>
        <a:xfrm>
          <a:off x="303046" y="198818"/>
          <a:ext cx="7388037" cy="397891"/>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8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j-lt"/>
              <a:ea typeface="Calibri" panose="020F0502020204030204" pitchFamily="34" charset="0"/>
              <a:cs typeface="Times New Roman" panose="02020603050405020304" pitchFamily="18" charset="0"/>
            </a:rPr>
            <a:t>Constitutional principle used to strike down incompatible legislation</a:t>
          </a:r>
          <a:endParaRPr lang="en-GB" sz="1800" kern="1200" dirty="0">
            <a:solidFill>
              <a:schemeClr val="tx1"/>
            </a:solidFill>
            <a:latin typeface="+mj-lt"/>
          </a:endParaRPr>
        </a:p>
      </dsp:txBody>
      <dsp:txXfrm>
        <a:off x="303046" y="198818"/>
        <a:ext cx="7388037" cy="397891"/>
      </dsp:txXfrm>
    </dsp:sp>
    <dsp:sp modelId="{A32751CD-D6B4-4F97-BD4E-81E68C53AB0F}">
      <dsp:nvSpPr>
        <dsp:cNvPr id="0" name=""/>
        <dsp:cNvSpPr/>
      </dsp:nvSpPr>
      <dsp:spPr>
        <a:xfrm>
          <a:off x="54364" y="149081"/>
          <a:ext cx="497364" cy="497364"/>
        </a:xfrm>
        <a:prstGeom prst="ellipse">
          <a:avLst/>
        </a:prstGeom>
        <a:solidFill>
          <a:schemeClr val="l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 modelId="{AF16F80F-419D-47B7-BEBB-E343E122A131}">
      <dsp:nvSpPr>
        <dsp:cNvPr id="0" name=""/>
        <dsp:cNvSpPr/>
      </dsp:nvSpPr>
      <dsp:spPr>
        <a:xfrm>
          <a:off x="588163" y="795464"/>
          <a:ext cx="7102920" cy="397891"/>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8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effectLst/>
              <a:latin typeface="+mj-lt"/>
              <a:ea typeface="Calibri" panose="020F0502020204030204" pitchFamily="34" charset="0"/>
              <a:cs typeface="Times New Roman" panose="02020603050405020304" pitchFamily="18" charset="0"/>
            </a:rPr>
            <a:t>Hu</a:t>
          </a:r>
          <a:r>
            <a:rPr lang="en-GB" sz="1800" kern="1200" dirty="0">
              <a:solidFill>
                <a:schemeClr val="tx1"/>
              </a:solidFill>
              <a:latin typeface="+mj-lt"/>
              <a:ea typeface="Calibri" panose="020F0502020204030204" pitchFamily="34" charset="0"/>
              <a:cs typeface="Times New Roman" panose="02020603050405020304" pitchFamily="18" charset="0"/>
            </a:rPr>
            <a:t>man rights approach to human dignity - concrete substance</a:t>
          </a:r>
        </a:p>
      </dsp:txBody>
      <dsp:txXfrm>
        <a:off x="588163" y="795464"/>
        <a:ext cx="7102920" cy="397891"/>
      </dsp:txXfrm>
    </dsp:sp>
    <dsp:sp modelId="{D959335D-2B70-45D6-A427-66086D556635}">
      <dsp:nvSpPr>
        <dsp:cNvPr id="0" name=""/>
        <dsp:cNvSpPr/>
      </dsp:nvSpPr>
      <dsp:spPr>
        <a:xfrm>
          <a:off x="339481" y="745727"/>
          <a:ext cx="497364" cy="497364"/>
        </a:xfrm>
        <a:prstGeom prst="ellipse">
          <a:avLst/>
        </a:prstGeom>
        <a:solidFill>
          <a:schemeClr val="l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 modelId="{48D63081-1D33-4741-87C7-16A681C74445}">
      <dsp:nvSpPr>
        <dsp:cNvPr id="0" name=""/>
        <dsp:cNvSpPr/>
      </dsp:nvSpPr>
      <dsp:spPr>
        <a:xfrm>
          <a:off x="675671" y="1392110"/>
          <a:ext cx="7015412" cy="397891"/>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8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j-lt"/>
              <a:ea typeface="Calibri" panose="020F0502020204030204" pitchFamily="34" charset="0"/>
              <a:cs typeface="Times New Roman" panose="02020603050405020304" pitchFamily="18" charset="0"/>
            </a:rPr>
            <a:t>Bridging generations of human rights</a:t>
          </a:r>
        </a:p>
      </dsp:txBody>
      <dsp:txXfrm>
        <a:off x="675671" y="1392110"/>
        <a:ext cx="7015412" cy="397891"/>
      </dsp:txXfrm>
    </dsp:sp>
    <dsp:sp modelId="{F872FE50-D315-40C4-9608-22AA484DA657}">
      <dsp:nvSpPr>
        <dsp:cNvPr id="0" name=""/>
        <dsp:cNvSpPr/>
      </dsp:nvSpPr>
      <dsp:spPr>
        <a:xfrm>
          <a:off x="426989" y="1342373"/>
          <a:ext cx="497364" cy="497364"/>
        </a:xfrm>
        <a:prstGeom prst="ellipse">
          <a:avLst/>
        </a:prstGeom>
        <a:solidFill>
          <a:schemeClr val="l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 modelId="{25DCE1A0-C999-4493-ACA4-D6E13546A90C}">
      <dsp:nvSpPr>
        <dsp:cNvPr id="0" name=""/>
        <dsp:cNvSpPr/>
      </dsp:nvSpPr>
      <dsp:spPr>
        <a:xfrm>
          <a:off x="588163" y="1988756"/>
          <a:ext cx="7102920" cy="397891"/>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8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j-lt"/>
              <a:ea typeface="Calibri" panose="020F0502020204030204" pitchFamily="34" charset="0"/>
              <a:cs typeface="Times New Roman" panose="02020603050405020304" pitchFamily="18" charset="0"/>
            </a:rPr>
            <a:t>Negative and positive obligations of States</a:t>
          </a:r>
        </a:p>
      </dsp:txBody>
      <dsp:txXfrm>
        <a:off x="588163" y="1988756"/>
        <a:ext cx="7102920" cy="397891"/>
      </dsp:txXfrm>
    </dsp:sp>
    <dsp:sp modelId="{E3808A96-7CCD-4445-9D75-372435A30134}">
      <dsp:nvSpPr>
        <dsp:cNvPr id="0" name=""/>
        <dsp:cNvSpPr/>
      </dsp:nvSpPr>
      <dsp:spPr>
        <a:xfrm>
          <a:off x="339481" y="1939019"/>
          <a:ext cx="497364" cy="497364"/>
        </a:xfrm>
        <a:prstGeom prst="ellipse">
          <a:avLst/>
        </a:prstGeom>
        <a:solidFill>
          <a:schemeClr val="l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 modelId="{6EB12DD2-AFF7-4B15-8DAC-5D65234CEFB2}">
      <dsp:nvSpPr>
        <dsp:cNvPr id="0" name=""/>
        <dsp:cNvSpPr/>
      </dsp:nvSpPr>
      <dsp:spPr>
        <a:xfrm>
          <a:off x="303046" y="2585402"/>
          <a:ext cx="7388037" cy="397891"/>
        </a:xfrm>
        <a:prstGeom prst="rect">
          <a:avLst/>
        </a:prstGeom>
        <a:solidFill>
          <a:srgbClr val="16818D">
            <a:alpha val="50196"/>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8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j-lt"/>
              <a:ea typeface="Calibri" panose="020F0502020204030204" pitchFamily="34" charset="0"/>
              <a:cs typeface="Times New Roman" panose="02020603050405020304" pitchFamily="18" charset="0"/>
            </a:rPr>
            <a:t>Vulnerable groups</a:t>
          </a:r>
          <a:endParaRPr lang="en-GB" sz="1800" kern="1200" dirty="0">
            <a:solidFill>
              <a:schemeClr val="tx1"/>
            </a:solidFill>
            <a:latin typeface="+mj-lt"/>
          </a:endParaRPr>
        </a:p>
      </dsp:txBody>
      <dsp:txXfrm>
        <a:off x="303046" y="2585402"/>
        <a:ext cx="7388037" cy="397891"/>
      </dsp:txXfrm>
    </dsp:sp>
    <dsp:sp modelId="{2E711316-7DBC-41FE-9CD0-6783FE7D20F6}">
      <dsp:nvSpPr>
        <dsp:cNvPr id="0" name=""/>
        <dsp:cNvSpPr/>
      </dsp:nvSpPr>
      <dsp:spPr>
        <a:xfrm>
          <a:off x="54364" y="2535665"/>
          <a:ext cx="497364" cy="497364"/>
        </a:xfrm>
        <a:prstGeom prst="ellipse">
          <a:avLst/>
        </a:prstGeom>
        <a:solidFill>
          <a:schemeClr val="l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6F2C2-F502-4C24-BB4E-5D223C6EA379}">
      <dsp:nvSpPr>
        <dsp:cNvPr id="0" name=""/>
        <dsp:cNvSpPr/>
      </dsp:nvSpPr>
      <dsp:spPr>
        <a:xfrm>
          <a:off x="0" y="0"/>
          <a:ext cx="7782182" cy="0"/>
        </a:xfrm>
        <a:prstGeom prst="line">
          <a:avLst/>
        </a:prstGeom>
        <a:solidFill>
          <a:schemeClr val="accen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sp>
    <dsp:sp modelId="{1110E1A5-49E7-4143-89E6-353BD31D3526}">
      <dsp:nvSpPr>
        <dsp:cNvPr id="0" name=""/>
        <dsp:cNvSpPr/>
      </dsp:nvSpPr>
      <dsp:spPr>
        <a:xfrm>
          <a:off x="0" y="0"/>
          <a:ext cx="1556436" cy="3120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mj-lt"/>
              <a:ea typeface="Calibri" panose="020F0502020204030204" pitchFamily="34" charset="0"/>
              <a:cs typeface="Times New Roman" panose="02020603050405020304" pitchFamily="18" charset="0"/>
            </a:rPr>
            <a:t>Limitations to the proposal</a:t>
          </a:r>
          <a:endParaRPr lang="en-GB" sz="1600" kern="1200" dirty="0">
            <a:latin typeface="+mj-lt"/>
          </a:endParaRPr>
        </a:p>
      </dsp:txBody>
      <dsp:txXfrm>
        <a:off x="0" y="0"/>
        <a:ext cx="1556436" cy="3120717"/>
      </dsp:txXfrm>
    </dsp:sp>
    <dsp:sp modelId="{B04F22B2-27A1-4D7B-A374-BC75E583ECAE}">
      <dsp:nvSpPr>
        <dsp:cNvPr id="0" name=""/>
        <dsp:cNvSpPr/>
      </dsp:nvSpPr>
      <dsp:spPr>
        <a:xfrm>
          <a:off x="1673169" y="72532"/>
          <a:ext cx="6109012" cy="145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Interpretation of human dignity</a:t>
          </a:r>
        </a:p>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 vague and thus open-ended</a:t>
          </a:r>
        </a:p>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 absolute v relative</a:t>
          </a:r>
        </a:p>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 linked to public morality</a:t>
          </a:r>
        </a:p>
      </dsp:txBody>
      <dsp:txXfrm>
        <a:off x="1673169" y="72532"/>
        <a:ext cx="6109012" cy="1450645"/>
      </dsp:txXfrm>
    </dsp:sp>
    <dsp:sp modelId="{23A74B04-4F65-4359-AB5A-861BFC923517}">
      <dsp:nvSpPr>
        <dsp:cNvPr id="0" name=""/>
        <dsp:cNvSpPr/>
      </dsp:nvSpPr>
      <dsp:spPr>
        <a:xfrm>
          <a:off x="1556436" y="1523178"/>
          <a:ext cx="6225745" cy="0"/>
        </a:xfrm>
        <a:prstGeom prst="line">
          <a:avLst/>
        </a:prstGeom>
        <a:solidFill>
          <a:schemeClr val="accen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 modelId="{F5B2449A-7DD8-4EF9-B43A-44D2338FC0ED}">
      <dsp:nvSpPr>
        <dsp:cNvPr id="0" name=""/>
        <dsp:cNvSpPr/>
      </dsp:nvSpPr>
      <dsp:spPr>
        <a:xfrm>
          <a:off x="1673169" y="1595710"/>
          <a:ext cx="6109012" cy="145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Human dignity to be balanced against other principles</a:t>
          </a:r>
        </a:p>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 supreme v relative</a:t>
          </a:r>
        </a:p>
        <a:p>
          <a:pPr marL="0" lvl="0" indent="0" algn="l" defTabSz="711200">
            <a:lnSpc>
              <a:spcPct val="90000"/>
            </a:lnSpc>
            <a:spcBef>
              <a:spcPct val="0"/>
            </a:spcBef>
            <a:spcAft>
              <a:spcPct val="35000"/>
            </a:spcAft>
            <a:buNone/>
          </a:pPr>
          <a:r>
            <a:rPr lang="en-GB" sz="1600" kern="1200" dirty="0">
              <a:latin typeface="+mj-lt"/>
              <a:ea typeface="Calibri" panose="020F0502020204030204" pitchFamily="34" charset="0"/>
              <a:cs typeface="Times New Roman" panose="02020603050405020304" pitchFamily="18" charset="0"/>
            </a:rPr>
            <a:t>- other principles of constitutional value, e.g. principle of protection of the public order, principle of public interest, principle of constitutional identity, etc</a:t>
          </a:r>
        </a:p>
      </dsp:txBody>
      <dsp:txXfrm>
        <a:off x="1673169" y="1595710"/>
        <a:ext cx="6109012" cy="1450645"/>
      </dsp:txXfrm>
    </dsp:sp>
    <dsp:sp modelId="{9D727BD8-A46F-4CCA-9A50-5E9FEC5E91F4}">
      <dsp:nvSpPr>
        <dsp:cNvPr id="0" name=""/>
        <dsp:cNvSpPr/>
      </dsp:nvSpPr>
      <dsp:spPr>
        <a:xfrm>
          <a:off x="1556436" y="3046356"/>
          <a:ext cx="6225745" cy="0"/>
        </a:xfrm>
        <a:prstGeom prst="line">
          <a:avLst/>
        </a:prstGeom>
        <a:solidFill>
          <a:schemeClr val="accent1">
            <a:hueOff val="0"/>
            <a:satOff val="0"/>
            <a:lumOff val="0"/>
            <a:alphaOff val="0"/>
          </a:schemeClr>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385803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DB7A-63DD-3E23-DEBF-5FD6267AE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C9FBE-D298-2048-9630-3F2124875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718A7-CDF1-7139-BC8A-FF6882F97F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A5DC97-D9B8-3355-27C0-ADE66CB8220F}"/>
              </a:ext>
            </a:extLst>
          </p:cNvPr>
          <p:cNvSpPr>
            <a:spLocks noGrp="1"/>
          </p:cNvSpPr>
          <p:nvPr>
            <p:ph type="sldNum" sz="quarter" idx="10"/>
          </p:nvPr>
        </p:nvSpPr>
        <p:spPr/>
        <p:txBody>
          <a:bodyPr/>
          <a:lstStyle/>
          <a:p>
            <a:pPr>
              <a:defRPr/>
            </a:pPr>
            <a:fld id="{85360570-2B09-DB43-BBE0-DA076DA911F1}" type="slidenum">
              <a:rPr lang="en-US" altLang="en-US" smtClean="0"/>
              <a:pPr>
                <a:defRPr/>
              </a:pPr>
              <a:t>18</a:t>
            </a:fld>
            <a:endParaRPr lang="en-US" altLang="en-US"/>
          </a:p>
        </p:txBody>
      </p:sp>
    </p:spTree>
    <p:extLst>
      <p:ext uri="{BB962C8B-B14F-4D97-AF65-F5344CB8AC3E}">
        <p14:creationId xmlns:p14="http://schemas.microsoft.com/office/powerpoint/2010/main" val="276278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20</a:t>
            </a:fld>
            <a:endParaRPr lang="en-US" altLang="en-US"/>
          </a:p>
        </p:txBody>
      </p:sp>
    </p:spTree>
    <p:extLst>
      <p:ext uri="{BB962C8B-B14F-4D97-AF65-F5344CB8AC3E}">
        <p14:creationId xmlns:p14="http://schemas.microsoft.com/office/powerpoint/2010/main" val="340009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21</a:t>
            </a:fld>
            <a:endParaRPr lang="en-US" altLang="en-US"/>
          </a:p>
        </p:txBody>
      </p:sp>
    </p:spTree>
    <p:extLst>
      <p:ext uri="{BB962C8B-B14F-4D97-AF65-F5344CB8AC3E}">
        <p14:creationId xmlns:p14="http://schemas.microsoft.com/office/powerpoint/2010/main" val="268094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23</a:t>
            </a:fld>
            <a:endParaRPr lang="en-US" altLang="en-US"/>
          </a:p>
        </p:txBody>
      </p:sp>
    </p:spTree>
    <p:extLst>
      <p:ext uri="{BB962C8B-B14F-4D97-AF65-F5344CB8AC3E}">
        <p14:creationId xmlns:p14="http://schemas.microsoft.com/office/powerpoint/2010/main" val="20471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24</a:t>
            </a:fld>
            <a:endParaRPr lang="en-US" altLang="en-US"/>
          </a:p>
        </p:txBody>
      </p:sp>
    </p:spTree>
    <p:extLst>
      <p:ext uri="{BB962C8B-B14F-4D97-AF65-F5344CB8AC3E}">
        <p14:creationId xmlns:p14="http://schemas.microsoft.com/office/powerpoint/2010/main" val="280067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25</a:t>
            </a:fld>
            <a:endParaRPr lang="en-US" altLang="en-US"/>
          </a:p>
        </p:txBody>
      </p:sp>
    </p:spTree>
    <p:extLst>
      <p:ext uri="{BB962C8B-B14F-4D97-AF65-F5344CB8AC3E}">
        <p14:creationId xmlns:p14="http://schemas.microsoft.com/office/powerpoint/2010/main" val="272330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26</a:t>
            </a:fld>
            <a:endParaRPr lang="en-US" altLang="en-US"/>
          </a:p>
        </p:txBody>
      </p:sp>
    </p:spTree>
    <p:extLst>
      <p:ext uri="{BB962C8B-B14F-4D97-AF65-F5344CB8AC3E}">
        <p14:creationId xmlns:p14="http://schemas.microsoft.com/office/powerpoint/2010/main" val="298761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4CEF0-4B2F-813A-EE9E-023F27C0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59A58-4BDF-8633-70F1-0EB2B99C2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ED3CE-FE74-6C13-7F7F-DC01EE369727}"/>
              </a:ext>
            </a:extLst>
          </p:cNvPr>
          <p:cNvSpPr>
            <a:spLocks noGrp="1"/>
          </p:cNvSpPr>
          <p:nvPr>
            <p:ph type="body" idx="1"/>
          </p:nvPr>
        </p:nvSpPr>
        <p:spPr/>
        <p:txBody>
          <a:bodyPr/>
          <a:lstStyle/>
          <a:p>
            <a:endParaRPr lang="en-GB" dirty="0">
              <a:latin typeface="Arial"/>
              <a:ea typeface="ＭＳ Ｐゴシック"/>
              <a:cs typeface="Arial"/>
            </a:endParaRPr>
          </a:p>
        </p:txBody>
      </p:sp>
      <p:sp>
        <p:nvSpPr>
          <p:cNvPr id="4" name="Slide Number Placeholder 3">
            <a:extLst>
              <a:ext uri="{FF2B5EF4-FFF2-40B4-BE49-F238E27FC236}">
                <a16:creationId xmlns:a16="http://schemas.microsoft.com/office/drawing/2014/main" id="{F3BD829B-15FF-9D5B-6D75-0D7D210CF061}"/>
              </a:ext>
            </a:extLst>
          </p:cNvPr>
          <p:cNvSpPr>
            <a:spLocks noGrp="1"/>
          </p:cNvSpPr>
          <p:nvPr>
            <p:ph type="sldNum" sz="quarter" idx="10"/>
          </p:nvPr>
        </p:nvSpPr>
        <p:spPr/>
        <p:txBody>
          <a:bodyPr/>
          <a:lstStyle/>
          <a:p>
            <a:pPr>
              <a:defRPr/>
            </a:pPr>
            <a:fld id="{85360570-2B09-DB43-BBE0-DA076DA911F1}" type="slidenum">
              <a:rPr lang="en-US" altLang="en-US" smtClean="0"/>
              <a:pPr>
                <a:defRPr/>
              </a:pPr>
              <a:t>27</a:t>
            </a:fld>
            <a:endParaRPr lang="en-US" altLang="en-US"/>
          </a:p>
        </p:txBody>
      </p:sp>
    </p:spTree>
    <p:extLst>
      <p:ext uri="{BB962C8B-B14F-4D97-AF65-F5344CB8AC3E}">
        <p14:creationId xmlns:p14="http://schemas.microsoft.com/office/powerpoint/2010/main" val="402749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316387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200045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396328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26AA-1F51-E1AD-5C16-26943D3C0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620E9-0B3A-CD18-B47D-FF1084D46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4DD13-E7FA-85BF-530D-CFC46E3BEF04}"/>
              </a:ext>
            </a:extLst>
          </p:cNvPr>
          <p:cNvSpPr>
            <a:spLocks noGrp="1"/>
          </p:cNvSpPr>
          <p:nvPr>
            <p:ph type="body" idx="1"/>
          </p:nvPr>
        </p:nvSpPr>
        <p:spPr/>
        <p:txBody>
          <a:bodyPr/>
          <a:lstStyle/>
          <a:p>
            <a:pPr marL="0" indent="0">
              <a:buNone/>
            </a:pPr>
            <a:endParaRPr lang="en-GB" dirty="0">
              <a:latin typeface="Arial"/>
              <a:ea typeface="ＭＳ Ｐゴシック"/>
              <a:cs typeface="Arial"/>
            </a:endParaRPr>
          </a:p>
        </p:txBody>
      </p:sp>
      <p:sp>
        <p:nvSpPr>
          <p:cNvPr id="4" name="Slide Number Placeholder 3">
            <a:extLst>
              <a:ext uri="{FF2B5EF4-FFF2-40B4-BE49-F238E27FC236}">
                <a16:creationId xmlns:a16="http://schemas.microsoft.com/office/drawing/2014/main" id="{CBB8F6F0-E127-6E36-BAC8-FC18A0AE3B2B}"/>
              </a:ext>
            </a:extLst>
          </p:cNvPr>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347623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C91C-C4FE-5CD5-3982-4A3FA5594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25F5E-BDE8-FD09-1DE4-C0605AE6C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2C8BD-70A3-6D44-058F-BDC448CCC90C}"/>
              </a:ext>
            </a:extLst>
          </p:cNvPr>
          <p:cNvSpPr>
            <a:spLocks noGrp="1"/>
          </p:cNvSpPr>
          <p:nvPr>
            <p:ph type="body" idx="1"/>
          </p:nvPr>
        </p:nvSpPr>
        <p:spPr/>
        <p:txBody>
          <a:bodyPr/>
          <a:lstStyle/>
          <a:p>
            <a:pPr marL="0" indent="0">
              <a:buNone/>
            </a:pPr>
            <a:endParaRPr lang="en-GB" dirty="0">
              <a:latin typeface="Arial"/>
              <a:ea typeface="ＭＳ Ｐゴシック"/>
              <a:cs typeface="Arial"/>
            </a:endParaRPr>
          </a:p>
        </p:txBody>
      </p:sp>
      <p:sp>
        <p:nvSpPr>
          <p:cNvPr id="4" name="Slide Number Placeholder 3">
            <a:extLst>
              <a:ext uri="{FF2B5EF4-FFF2-40B4-BE49-F238E27FC236}">
                <a16:creationId xmlns:a16="http://schemas.microsoft.com/office/drawing/2014/main" id="{44C52EAC-F12F-CC75-8A9B-4078C400408C}"/>
              </a:ext>
            </a:extLst>
          </p:cNvPr>
          <p:cNvSpPr>
            <a:spLocks noGrp="1"/>
          </p:cNvSpPr>
          <p:nvPr>
            <p:ph type="sldNum" sz="quarter" idx="10"/>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327922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137782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47905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17</a:t>
            </a:fld>
            <a:endParaRPr lang="en-US" altLang="en-US"/>
          </a:p>
        </p:txBody>
      </p:sp>
    </p:spTree>
    <p:extLst>
      <p:ext uri="{BB962C8B-B14F-4D97-AF65-F5344CB8AC3E}">
        <p14:creationId xmlns:p14="http://schemas.microsoft.com/office/powerpoint/2010/main" val="34129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617868"/>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540814"/>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496861" y="1605616"/>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496861" y="1875614"/>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496861" y="2283314"/>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188" y="0"/>
            <a:ext cx="21669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496861" y="4221384"/>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771550"/>
            <a:ext cx="9144000" cy="4371950"/>
          </a:xfrm>
          <a:prstGeom prst="rect">
            <a:avLst/>
          </a:prstGeom>
        </p:spPr>
        <p:txBody>
          <a:bodyPr/>
          <a:lstStyle/>
          <a:p>
            <a:endParaRPr lang="en-US"/>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a:p>
        </p:txBody>
      </p:sp>
      <p:sp>
        <p:nvSpPr>
          <p:cNvPr id="6" name="Picture Placeholder 12"/>
          <p:cNvSpPr>
            <a:spLocks noGrp="1"/>
          </p:cNvSpPr>
          <p:nvPr>
            <p:ph type="pic" sz="quarter" idx="12"/>
          </p:nvPr>
        </p:nvSpPr>
        <p:spPr>
          <a:xfrm>
            <a:off x="0" y="1059582"/>
            <a:ext cx="3024188"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73224"/>
      </p:ext>
    </p:extLst>
  </p:cSld>
  <p:clrMapOvr>
    <a:masterClrMapping/>
  </p:clrMapOvr>
  <p:transition spd="slow">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938" userDrawn="1">
          <p15:clr>
            <a:srgbClr val="FBAE40"/>
          </p15:clr>
        </p15:guide>
        <p15:guide id="4" orient="horz" pos="1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sp>
        <p:nvSpPr>
          <p:cNvPr id="9" name="Text Placeholder 5"/>
          <p:cNvSpPr>
            <a:spLocks noGrp="1"/>
          </p:cNvSpPr>
          <p:nvPr>
            <p:ph type="body" sz="quarter" idx="15" hasCustomPrompt="1"/>
          </p:nvPr>
        </p:nvSpPr>
        <p:spPr>
          <a:xfrm>
            <a:off x="458065" y="1059582"/>
            <a:ext cx="2385743" cy="360040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7088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userDrawn="1">
          <p15:clr>
            <a:srgbClr val="FBAE40"/>
          </p15:clr>
        </p15:guide>
        <p15:guide id="6" pos="38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131590"/>
            <a:ext cx="7058025" cy="2880320"/>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4"/>
          <p:cNvSpPr>
            <a:spLocks noGrp="1"/>
          </p:cNvSpPr>
          <p:nvPr>
            <p:ph type="body" sz="quarter" idx="13"/>
          </p:nvPr>
        </p:nvSpPr>
        <p:spPr>
          <a:xfrm>
            <a:off x="1042988" y="4327103"/>
            <a:ext cx="7058025" cy="620911"/>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4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1995686"/>
            <a:ext cx="4283969" cy="187220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a:t>100%</a:t>
            </a:r>
          </a:p>
        </p:txBody>
      </p:sp>
      <p:sp>
        <p:nvSpPr>
          <p:cNvPr id="4" name="Text Placeholder 14"/>
          <p:cNvSpPr>
            <a:spLocks noGrp="1"/>
          </p:cNvSpPr>
          <p:nvPr>
            <p:ph type="body" sz="quarter" idx="13"/>
          </p:nvPr>
        </p:nvSpPr>
        <p:spPr>
          <a:xfrm>
            <a:off x="4715395" y="2012765"/>
            <a:ext cx="3601021" cy="185512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4"/>
          <p:cNvSpPr>
            <a:spLocks noGrp="1"/>
          </p:cNvSpPr>
          <p:nvPr>
            <p:ph type="body" sz="quarter" idx="14"/>
          </p:nvPr>
        </p:nvSpPr>
        <p:spPr>
          <a:xfrm>
            <a:off x="970980" y="41559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638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082279"/>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4337448"/>
            <a:ext cx="2182812"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005576"/>
            <a:ext cx="6062750" cy="2831136"/>
          </a:xfrm>
          <a:prstGeom prst="rect">
            <a:avLst/>
          </a:prstGeom>
        </p:spPr>
        <p:txBody>
          <a:bodyPr lIns="0" tIns="0" rIns="0" bIns="0"/>
          <a:lstStyle>
            <a:lvl1pPr marL="0" indent="0">
              <a:lnSpc>
                <a:spcPts val="3600"/>
              </a:lnSpc>
              <a:spcBef>
                <a:spcPts val="0"/>
              </a:spcBef>
              <a:buFontTx/>
              <a:buNone/>
              <a:defRPr sz="33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640801" y="1070377"/>
            <a:ext cx="1219139" cy="26908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640801" y="1340376"/>
            <a:ext cx="1219139" cy="402300"/>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640801" y="1748076"/>
            <a:ext cx="1219139" cy="521494"/>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8" name="Text Placeholder 14"/>
          <p:cNvSpPr>
            <a:spLocks noGrp="1"/>
          </p:cNvSpPr>
          <p:nvPr>
            <p:ph type="body" sz="quarter" idx="18"/>
          </p:nvPr>
        </p:nvSpPr>
        <p:spPr>
          <a:xfrm>
            <a:off x="645063" y="3720104"/>
            <a:ext cx="1219139" cy="17233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174304959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2" y="1418035"/>
            <a:ext cx="6515621" cy="1024590"/>
          </a:xfrm>
          <a:prstGeom prst="rect">
            <a:avLst/>
          </a:prstGeom>
        </p:spPr>
        <p:txBody>
          <a:bodyPr lIns="0" tIns="0" rIns="0" bIns="0"/>
          <a:lstStyle>
            <a:lvl1pPr marL="0" indent="0">
              <a:lnSpc>
                <a:spcPts val="3600"/>
              </a:lnSpc>
              <a:spcBef>
                <a:spcPts val="0"/>
              </a:spcBef>
              <a:buFontTx/>
              <a:buNone/>
              <a:defRPr sz="3300" b="0" i="0">
                <a:solidFill>
                  <a:srgbClr val="1A9DAC"/>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899592" y="3165872"/>
            <a:ext cx="6515620" cy="452328"/>
          </a:xfrm>
          <a:prstGeom prst="rect">
            <a:avLst/>
          </a:prstGeom>
        </p:spPr>
        <p:txBody>
          <a:bodyPr lIns="0" tIns="0" rIns="0" bIns="0"/>
          <a:lstStyle>
            <a:lvl1pPr marL="0" indent="0">
              <a:lnSpc>
                <a:spcPct val="100000"/>
              </a:lnSpc>
              <a:buFontTx/>
              <a:buNone/>
              <a:defRPr sz="1200" b="0" i="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58478936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Text Placeholder 2"/>
          <p:cNvSpPr>
            <a:spLocks noGrp="1"/>
          </p:cNvSpPr>
          <p:nvPr>
            <p:ph type="body" sz="quarter" idx="14"/>
          </p:nvPr>
        </p:nvSpPr>
        <p:spPr>
          <a:xfrm>
            <a:off x="827584" y="1167910"/>
            <a:ext cx="6587628" cy="3402062"/>
          </a:xfrm>
          <a:prstGeom prst="rect">
            <a:avLst/>
          </a:prstGeom>
        </p:spPr>
        <p:txBody>
          <a:bodyPr vert="horz"/>
          <a:lstStyle>
            <a:lvl1pPr marL="0" indent="0">
              <a:lnSpc>
                <a:spcPts val="1800"/>
              </a:lnSpc>
              <a:spcBef>
                <a:spcPts val="0"/>
              </a:spcBef>
              <a:spcAft>
                <a:spcPts val="750"/>
              </a:spcAft>
              <a:buFontTx/>
              <a:buNone/>
              <a:defRPr sz="1200">
                <a:solidFill>
                  <a:schemeClr val="tx1"/>
                </a:solidFill>
                <a:latin typeface="Tahoma" charset="0"/>
                <a:cs typeface="Tahoma" charset="0"/>
              </a:defRPr>
            </a:lvl1pPr>
            <a:lvl2pPr marL="0" indent="-202500">
              <a:lnSpc>
                <a:spcPts val="1800"/>
              </a:lnSpc>
              <a:buClr>
                <a:srgbClr val="1A9DAC"/>
              </a:buClr>
              <a:buFont typeface="Arial"/>
              <a:buChar char="•"/>
              <a:defRPr sz="1200">
                <a:solidFill>
                  <a:schemeClr val="tx1"/>
                </a:solidFill>
                <a:latin typeface="Tahoma" charset="0"/>
                <a:cs typeface="Tahoma" charset="0"/>
              </a:defRPr>
            </a:lvl2pPr>
            <a:lvl3pPr marL="405000" indent="-202500">
              <a:lnSpc>
                <a:spcPts val="1800"/>
              </a:lnSpc>
              <a:buClr>
                <a:srgbClr val="1A9DAC"/>
              </a:buClr>
              <a:buFont typeface="Courier New"/>
              <a:buChar char="o"/>
              <a:defRPr sz="1200">
                <a:solidFill>
                  <a:schemeClr val="tx1"/>
                </a:solidFill>
                <a:latin typeface="Tahoma" charset="0"/>
                <a:cs typeface="Tahoma" charset="0"/>
              </a:defRPr>
            </a:lvl3pPr>
            <a:lvl4pPr marL="621000" indent="-202500">
              <a:lnSpc>
                <a:spcPts val="1800"/>
              </a:lnSpc>
              <a:buClr>
                <a:srgbClr val="1A9DAC"/>
              </a:buClr>
              <a:defRPr sz="1200">
                <a:solidFill>
                  <a:schemeClr val="tx1"/>
                </a:solidFill>
                <a:latin typeface="Tahoma" charset="0"/>
                <a:cs typeface="Tahoma"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06262969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7600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5"/>
          </p:nvPr>
        </p:nvSpPr>
        <p:spPr>
          <a:xfrm>
            <a:off x="827584" y="1167911"/>
            <a:ext cx="6587628" cy="3401708"/>
          </a:xfrm>
          <a:prstGeom prst="rect">
            <a:avLst/>
          </a:prstGeom>
        </p:spPr>
        <p:txBody>
          <a:bodyPr/>
          <a:lstStyle>
            <a:lvl1pPr marL="0" indent="0">
              <a:lnSpc>
                <a:spcPts val="1800"/>
              </a:lnSpc>
              <a:spcAft>
                <a:spcPts val="750"/>
              </a:spcAft>
              <a:buFontTx/>
              <a:buNone/>
              <a:defRPr sz="1200">
                <a:solidFill>
                  <a:schemeClr val="tx1"/>
                </a:solidFill>
                <a:latin typeface="Tahoma" charset="0"/>
                <a:ea typeface="Tahoma" charset="0"/>
                <a:cs typeface="Tahoma" charset="0"/>
              </a:defRPr>
            </a:lvl1pPr>
            <a:lvl2pPr marL="0" indent="-202500">
              <a:lnSpc>
                <a:spcPts val="1800"/>
              </a:lnSpc>
              <a:buClr>
                <a:srgbClr val="1A9DAC"/>
              </a:buClr>
              <a:buFont typeface="+mj-lt"/>
              <a:buAutoNum type="arabicPeriod"/>
              <a:defRPr sz="1200">
                <a:solidFill>
                  <a:schemeClr val="tx1"/>
                </a:solidFill>
                <a:latin typeface="Tahoma" charset="0"/>
                <a:ea typeface="Tahoma" charset="0"/>
                <a:cs typeface="Tahoma" charset="0"/>
              </a:defRPr>
            </a:lvl2pPr>
            <a:lvl3pPr marL="405000" indent="-202500">
              <a:lnSpc>
                <a:spcPts val="1800"/>
              </a:lnSpc>
              <a:buClr>
                <a:srgbClr val="1A9DAC"/>
              </a:buClr>
              <a:buFont typeface="+mj-lt"/>
              <a:buAutoNum type="romanLcPeriod"/>
              <a:defRPr sz="1200">
                <a:solidFill>
                  <a:schemeClr val="tx1"/>
                </a:solidFill>
                <a:latin typeface="Tahoma" charset="0"/>
                <a:ea typeface="Tahoma" charset="0"/>
                <a:cs typeface="Tahoma" charset="0"/>
              </a:defRPr>
            </a:lvl3pPr>
            <a:lvl4pPr marL="621000" indent="-202500">
              <a:lnSpc>
                <a:spcPts val="1800"/>
              </a:lnSpc>
              <a:buClr>
                <a:srgbClr val="1A9DAC"/>
              </a:buClr>
              <a:defRPr sz="1200">
                <a:solidFill>
                  <a:schemeClr val="tx1"/>
                </a:solidFill>
                <a:latin typeface="Tahoma" charset="0"/>
                <a:ea typeface="Tahoma" charset="0"/>
                <a:cs typeface="Tahoma" charset="0"/>
              </a:defRPr>
            </a:lvl4pPr>
            <a:lvl5pPr>
              <a:defRPr sz="120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4139313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4284664"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0763792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418035"/>
            <a:ext cx="6668019" cy="102459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899591" y="3165872"/>
            <a:ext cx="6668021" cy="452328"/>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3"/>
          </p:nvPr>
        </p:nvSpPr>
        <p:spPr>
          <a:xfrm>
            <a:off x="806825"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p:cNvSpPr>
            <a:spLocks noGrp="1"/>
          </p:cNvSpPr>
          <p:nvPr>
            <p:ph type="body" sz="quarter" idx="14"/>
          </p:nvPr>
        </p:nvSpPr>
        <p:spPr>
          <a:xfrm>
            <a:off x="4158186"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1803460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481464"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3"/>
          </p:nvPr>
        </p:nvSpPr>
        <p:spPr>
          <a:xfrm>
            <a:off x="806401" y="1188111"/>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p:cNvSpPr>
            <a:spLocks noGrp="1"/>
          </p:cNvSpPr>
          <p:nvPr>
            <p:ph type="body" sz="quarter" idx="14"/>
          </p:nvPr>
        </p:nvSpPr>
        <p:spPr>
          <a:xfrm>
            <a:off x="4191546" y="1189959"/>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20695515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899592" y="1166070"/>
            <a:ext cx="6515620" cy="3403549"/>
          </a:xfrm>
          <a:prstGeom prst="rect">
            <a:avLst/>
          </a:prstGeom>
        </p:spPr>
        <p:txBody>
          <a:bodyPr/>
          <a:lstStyle/>
          <a:p>
            <a:pPr lvl="0"/>
            <a:endParaRPr lang="en-US" noProof="0"/>
          </a:p>
        </p:txBody>
      </p:sp>
    </p:spTree>
    <p:extLst>
      <p:ext uri="{BB962C8B-B14F-4D97-AF65-F5344CB8AC3E}">
        <p14:creationId xmlns:p14="http://schemas.microsoft.com/office/powerpoint/2010/main" val="224686253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8"/>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4284663" y="1221600"/>
            <a:ext cx="3816350" cy="3348019"/>
          </a:xfrm>
          <a:prstGeom prst="rect">
            <a:avLst/>
          </a:prstGeom>
        </p:spPr>
        <p:txBody>
          <a:bodyPr/>
          <a:lstStyle/>
          <a:p>
            <a:pPr lvl="0"/>
            <a:endParaRPr lang="en-US" noProof="0"/>
          </a:p>
        </p:txBody>
      </p:sp>
    </p:spTree>
    <p:extLst>
      <p:ext uri="{BB962C8B-B14F-4D97-AF65-F5344CB8AC3E}">
        <p14:creationId xmlns:p14="http://schemas.microsoft.com/office/powerpoint/2010/main" val="17568151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573528"/>
            <a:ext cx="7884740" cy="3834166"/>
          </a:xfrm>
          <a:prstGeom prst="rect">
            <a:avLst/>
          </a:prstGeom>
          <a:solidFill>
            <a:schemeClr val="bg1">
              <a:lumMod val="75000"/>
            </a:schemeClr>
          </a:solidFill>
        </p:spPr>
        <p:txBody>
          <a:bodyPr/>
          <a:lstStyle>
            <a:lvl1pPr marL="0" indent="0">
              <a:buFontTx/>
              <a:buNone/>
              <a:defRPr sz="1800" b="0" i="0">
                <a:ln>
                  <a:solidFill>
                    <a:srgbClr val="FFFFFF"/>
                  </a:solidFill>
                </a:ln>
                <a:solidFill>
                  <a:srgbClr val="FFFFFF"/>
                </a:solidFill>
                <a:latin typeface="Tahoma" charset="0"/>
                <a:ea typeface="Tahoma" charset="0"/>
                <a:cs typeface="Tahoma" charset="0"/>
              </a:defRPr>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16822568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002" y="555625"/>
            <a:ext cx="6668019" cy="476000"/>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4611688"/>
            <a:ext cx="10795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827584" y="1209601"/>
            <a:ext cx="6726844" cy="3081077"/>
          </a:xfrm>
          <a:prstGeom prst="rect">
            <a:avLst/>
          </a:prstGeom>
        </p:spPr>
        <p:txBody>
          <a:bodyPr/>
          <a:lstStyle>
            <a:lvl1pPr marL="200025" indent="-200025">
              <a:buClr>
                <a:srgbClr val="598752"/>
              </a:buClr>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mj-lt"/>
              <a:buAutoNum type="romanLcPeriod"/>
              <a:defRPr sz="120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marL="17573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4pPr>
            <a:lvl5pPr marL="22145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4324750"/>
      </p:ext>
    </p:extLst>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6" y="699542"/>
            <a:ext cx="6668019" cy="488301"/>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5"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6"/>
            <a:ext cx="6740030" cy="3404603"/>
          </a:xfrm>
          <a:prstGeom prst="rect">
            <a:avLst/>
          </a:prstGeom>
        </p:spPr>
        <p:txBody>
          <a:bodyPr/>
          <a:lstStyle>
            <a:lvl1pPr marL="200025" indent="-200025">
              <a:buClr>
                <a:srgbClr val="59875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439700"/>
      </p:ext>
    </p:extLst>
  </p:cSld>
  <p:clrMapOvr>
    <a:masterClrMapping/>
  </p:clrMapOvr>
  <p:transition spd="slow">
    <p:fade/>
  </p:transition>
  <p:extLst>
    <p:ext uri="{DCECCB84-F9BA-43D5-87BE-67443E8EF086}">
      <p15:sldGuideLst xmlns:p15="http://schemas.microsoft.com/office/powerpoint/2012/main">
        <p15:guide id="1" orient="horz" pos="441">
          <p15:clr>
            <a:srgbClr val="FBAE40"/>
          </p15:clr>
        </p15:guide>
        <p15:guide id="2" pos="4768">
          <p15:clr>
            <a:srgbClr val="FBAE40"/>
          </p15:clr>
        </p15:guide>
        <p15:guide id="3" pos="5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srcRect/>
          <a:stretch>
            <a:fillRect/>
          </a:stretch>
        </p:blipFill>
        <p:spPr bwMode="auto">
          <a:xfrm>
            <a:off x="900114" y="4744641"/>
            <a:ext cx="1081087" cy="398859"/>
          </a:xfrm>
          <a:prstGeom prst="rect">
            <a:avLst/>
          </a:prstGeom>
          <a:noFill/>
          <a:ln w="9525">
            <a:noFill/>
            <a:miter lim="800000"/>
            <a:headEnd/>
            <a:tailEnd/>
          </a:ln>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7A7392"/>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1"/>
          </p:nvPr>
        </p:nvSpPr>
        <p:spPr>
          <a:xfrm>
            <a:off x="827584" y="1167910"/>
            <a:ext cx="6587628" cy="3348056"/>
          </a:xfrm>
          <a:prstGeom prst="rect">
            <a:avLst/>
          </a:prstGeom>
        </p:spPr>
        <p:txBody>
          <a:bodyPr/>
          <a:lstStyle>
            <a:lvl1pPr marL="200025" indent="-200025">
              <a:buClr>
                <a:srgbClr val="7A739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7A739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7A739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44378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9542"/>
            <a:ext cx="6668019" cy="488301"/>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5"/>
            <a:ext cx="6740030" cy="3404603"/>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7943"/>
            <a:ext cx="6668019" cy="47600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840769" y="1346400"/>
            <a:ext cx="6726844" cy="3510074"/>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6" y="1368000"/>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9665" y="700088"/>
            <a:ext cx="6552655"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4211961" y="1368000"/>
            <a:ext cx="3240360"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113"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900113" y="1368566"/>
            <a:ext cx="3167583"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10" name="Text Placeholder 5"/>
          <p:cNvSpPr>
            <a:spLocks noGrp="1"/>
          </p:cNvSpPr>
          <p:nvPr>
            <p:ph type="body" sz="quarter" idx="12" hasCustomPrompt="1"/>
          </p:nvPr>
        </p:nvSpPr>
        <p:spPr>
          <a:xfrm>
            <a:off x="4214194" y="1368566"/>
            <a:ext cx="3239119"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97645515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0"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0" y="1368678"/>
            <a:ext cx="3167583"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10" name="Text Placeholder 5"/>
          <p:cNvSpPr>
            <a:spLocks noGrp="1"/>
          </p:cNvSpPr>
          <p:nvPr>
            <p:ph type="body" sz="quarter" idx="12" hasCustomPrompt="1"/>
          </p:nvPr>
        </p:nvSpPr>
        <p:spPr>
          <a:xfrm>
            <a:off x="4214194" y="1368678"/>
            <a:ext cx="3238126"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211776518"/>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653" userDrawn="1">
          <p15:clr>
            <a:srgbClr val="FBAE40"/>
          </p15:clr>
        </p15:guide>
        <p15:guide id="4" pos="2517"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899592" y="1346637"/>
            <a:ext cx="6515620" cy="3403549"/>
          </a:xfrm>
          <a:prstGeom prst="rect">
            <a:avLst/>
          </a:prstGeom>
        </p:spPr>
        <p:txBody>
          <a:bodyPr/>
          <a:lstStyle/>
          <a:p>
            <a:pPr lvl="0"/>
            <a:endParaRPr lang="en-US" noProof="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4" y="1402166"/>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898973"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4284042" y="1402167"/>
            <a:ext cx="3816350" cy="3348019"/>
          </a:xfrm>
          <a:prstGeom prst="rect">
            <a:avLst/>
          </a:prstGeom>
        </p:spPr>
        <p:txBody>
          <a:bodyPr/>
          <a:lstStyle/>
          <a:p>
            <a:pPr lvl="0"/>
            <a:endParaRPr lang="en-US" noProof="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7716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transition spd="slow">
    <p:fade/>
  </p:transition>
  <p:txStyles>
    <p:titleStyle>
      <a:lvl1pPr algn="ctr" defTabSz="454819" rtl="0" eaLnBrk="0" fontAlgn="base" hangingPunct="0">
        <a:spcBef>
          <a:spcPct val="0"/>
        </a:spcBef>
        <a:spcAft>
          <a:spcPct val="0"/>
        </a:spcAft>
        <a:defRPr sz="4350" kern="1200">
          <a:solidFill>
            <a:schemeClr val="tx1"/>
          </a:solidFill>
          <a:latin typeface="+mj-lt"/>
          <a:ea typeface="ＭＳ Ｐゴシック" charset="0"/>
          <a:cs typeface="ＭＳ Ｐゴシック" charset="0"/>
        </a:defRPr>
      </a:lvl1pPr>
      <a:lvl2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2pPr>
      <a:lvl3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3pPr>
      <a:lvl4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4pPr>
      <a:lvl5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5pPr>
      <a:lvl6pPr marL="457166"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33"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98"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664"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0519" indent="-340519" algn="l" defTabSz="454819" rtl="0" eaLnBrk="0" fontAlgn="base" hangingPunct="0">
        <a:spcBef>
          <a:spcPct val="20000"/>
        </a:spcBef>
        <a:spcAft>
          <a:spcPct val="0"/>
        </a:spcAft>
        <a:buFont typeface="Arial" charset="0"/>
        <a:buChar char="•"/>
        <a:defRPr sz="3150" kern="1200">
          <a:solidFill>
            <a:schemeClr val="tx1"/>
          </a:solidFill>
          <a:latin typeface="+mn-lt"/>
          <a:ea typeface="ＭＳ Ｐゴシック" charset="0"/>
          <a:cs typeface="ＭＳ Ｐゴシック" charset="0"/>
        </a:defRPr>
      </a:lvl1pPr>
      <a:lvl2pPr marL="740569" indent="-283369" algn="l" defTabSz="454819" rtl="0" eaLnBrk="0" fontAlgn="base" hangingPunct="0">
        <a:spcBef>
          <a:spcPct val="20000"/>
        </a:spcBef>
        <a:spcAft>
          <a:spcPct val="0"/>
        </a:spcAft>
        <a:buFont typeface="Arial" charset="0"/>
        <a:buChar char="–"/>
        <a:defRPr sz="2775" kern="1200">
          <a:solidFill>
            <a:schemeClr val="tx1"/>
          </a:solidFill>
          <a:latin typeface="+mn-lt"/>
          <a:ea typeface="ＭＳ Ｐゴシック" charset="0"/>
          <a:cs typeface="+mn-cs"/>
        </a:defRPr>
      </a:lvl2pPr>
      <a:lvl3pPr marL="1140619" indent="-226219" algn="l" defTabSz="454819"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4pPr>
      <a:lvl5pPr marL="20550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272BC-5B1D-CEEF-662E-34C892C3DDF1}"/>
              </a:ext>
            </a:extLst>
          </p:cNvPr>
          <p:cNvSpPr txBox="1"/>
          <p:nvPr/>
        </p:nvSpPr>
        <p:spPr>
          <a:xfrm>
            <a:off x="2127538" y="1495445"/>
            <a:ext cx="66831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bg1"/>
                </a:solidFill>
                <a:latin typeface="+mn-lt"/>
                <a:ea typeface="ＭＳ Ｐゴシック"/>
                <a:cs typeface="Times New Roman"/>
              </a:rPr>
              <a:t>Criminalisation of Solidarity in the European Union – Issues, Challenges and Solutions</a:t>
            </a:r>
            <a:endParaRPr lang="en-US" sz="3200" dirty="0">
              <a:solidFill>
                <a:schemeClr val="bg1"/>
              </a:solidFill>
              <a:latin typeface="+mn-lt"/>
              <a:ea typeface="ＭＳ Ｐゴシック"/>
              <a:cs typeface="Arial"/>
            </a:endParaRPr>
          </a:p>
        </p:txBody>
      </p:sp>
      <p:sp>
        <p:nvSpPr>
          <p:cNvPr id="3" name="TextBox 2">
            <a:extLst>
              <a:ext uri="{FF2B5EF4-FFF2-40B4-BE49-F238E27FC236}">
                <a16:creationId xmlns:a16="http://schemas.microsoft.com/office/drawing/2014/main" id="{D6A15E36-812B-DBE7-8CA3-397BDD5293AE}"/>
              </a:ext>
            </a:extLst>
          </p:cNvPr>
          <p:cNvSpPr txBox="1"/>
          <p:nvPr/>
        </p:nvSpPr>
        <p:spPr>
          <a:xfrm>
            <a:off x="2127538" y="3421198"/>
            <a:ext cx="67857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err="1">
                <a:solidFill>
                  <a:schemeClr val="bg1"/>
                </a:solidFill>
                <a:latin typeface="+mj-lt"/>
              </a:rPr>
              <a:t>Noëlle</a:t>
            </a:r>
            <a:r>
              <a:rPr lang="en-GB" sz="1600" dirty="0">
                <a:solidFill>
                  <a:schemeClr val="bg1"/>
                </a:solidFill>
                <a:latin typeface="+mj-lt"/>
              </a:rPr>
              <a:t> </a:t>
            </a:r>
            <a:r>
              <a:rPr lang="en-GB" sz="1600" dirty="0" err="1">
                <a:solidFill>
                  <a:schemeClr val="bg1"/>
                </a:solidFill>
                <a:latin typeface="+mj-lt"/>
              </a:rPr>
              <a:t>Quénivet</a:t>
            </a:r>
            <a:endParaRPr lang="en-GB" sz="1600" dirty="0">
              <a:solidFill>
                <a:schemeClr val="bg1"/>
              </a:solidFill>
              <a:latin typeface="+mj-lt"/>
            </a:endParaRPr>
          </a:p>
          <a:p>
            <a:r>
              <a:rPr lang="en-GB" sz="1600" dirty="0">
                <a:solidFill>
                  <a:schemeClr val="bg1"/>
                </a:solidFill>
                <a:latin typeface="+mj-lt"/>
              </a:rPr>
              <a:t>Professor of International Law and Director of Research and Enterprise at Bristol Law School, UWE (UK)</a:t>
            </a:r>
          </a:p>
          <a:p>
            <a:endParaRPr lang="en-GB" sz="1600" dirty="0">
              <a:latin typeface="+mj-lt"/>
            </a:endParaRPr>
          </a:p>
          <a:p>
            <a:r>
              <a:rPr lang="en-GB" sz="1600" dirty="0">
                <a:latin typeface="+mj-lt"/>
              </a:rPr>
              <a:t>Work conducted in collaboration with Christian Dadomo and Dr Francesco Tava</a:t>
            </a:r>
            <a:endParaRPr lang="en-US" sz="1600" dirty="0">
              <a:latin typeface="+mj-lt"/>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E00B5-BBC5-8337-5148-09571E8EC8A5}"/>
              </a:ext>
            </a:extLst>
          </p:cNvPr>
          <p:cNvSpPr>
            <a:spLocks noGrp="1"/>
          </p:cNvSpPr>
          <p:nvPr>
            <p:ph type="body" sz="quarter" idx="10"/>
          </p:nvPr>
        </p:nvSpPr>
        <p:spPr/>
        <p:txBody>
          <a:bodyPr/>
          <a:lstStyle/>
          <a:p>
            <a:r>
              <a:rPr lang="en-GB" sz="2800" dirty="0"/>
              <a:t>Concept of Solidarity </a:t>
            </a:r>
          </a:p>
        </p:txBody>
      </p:sp>
      <p:graphicFrame>
        <p:nvGraphicFramePr>
          <p:cNvPr id="5" name="Diagram 4">
            <a:extLst>
              <a:ext uri="{FF2B5EF4-FFF2-40B4-BE49-F238E27FC236}">
                <a16:creationId xmlns:a16="http://schemas.microsoft.com/office/drawing/2014/main" id="{D2AE6AFF-B2EF-E545-ECB5-7B20B37F251C}"/>
              </a:ext>
            </a:extLst>
          </p:cNvPr>
          <p:cNvGraphicFramePr/>
          <p:nvPr>
            <p:extLst>
              <p:ext uri="{D42A27DB-BD31-4B8C-83A1-F6EECF244321}">
                <p14:modId xmlns:p14="http://schemas.microsoft.com/office/powerpoint/2010/main" val="2559253314"/>
              </p:ext>
            </p:extLst>
          </p:nvPr>
        </p:nvGraphicFramePr>
        <p:xfrm>
          <a:off x="899594" y="1316053"/>
          <a:ext cx="6668018" cy="334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84029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F6DC20-E3E5-AED7-268F-06A94BC0D1D7}"/>
              </a:ext>
            </a:extLst>
          </p:cNvPr>
          <p:cNvSpPr>
            <a:spLocks noGrp="1"/>
          </p:cNvSpPr>
          <p:nvPr>
            <p:ph type="body" sz="quarter" idx="10"/>
          </p:nvPr>
        </p:nvSpPr>
        <p:spPr>
          <a:xfrm>
            <a:off x="899594" y="699542"/>
            <a:ext cx="7695766" cy="966888"/>
          </a:xfrm>
        </p:spPr>
        <p:txBody>
          <a:bodyPr/>
          <a:lstStyle/>
          <a:p>
            <a:r>
              <a:rPr lang="en-GB" sz="2800" dirty="0"/>
              <a:t>Criminalisation of Solidarity – The Process </a:t>
            </a:r>
          </a:p>
        </p:txBody>
      </p:sp>
      <p:graphicFrame>
        <p:nvGraphicFramePr>
          <p:cNvPr id="2" name="Diagram 1">
            <a:extLst>
              <a:ext uri="{FF2B5EF4-FFF2-40B4-BE49-F238E27FC236}">
                <a16:creationId xmlns:a16="http://schemas.microsoft.com/office/drawing/2014/main" id="{F16A4F40-2FE4-D074-4A4E-3D6A54ED6C4E}"/>
              </a:ext>
            </a:extLst>
          </p:cNvPr>
          <p:cNvGraphicFramePr/>
          <p:nvPr>
            <p:extLst>
              <p:ext uri="{D42A27DB-BD31-4B8C-83A1-F6EECF244321}">
                <p14:modId xmlns:p14="http://schemas.microsoft.com/office/powerpoint/2010/main" val="3534112311"/>
              </p:ext>
            </p:extLst>
          </p:nvPr>
        </p:nvGraphicFramePr>
        <p:xfrm>
          <a:off x="899593" y="1404594"/>
          <a:ext cx="7773067" cy="328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21875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841D-D4C4-7011-219F-10D7CD4054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C1C3F4-1ED1-4000-B783-01FE203D7FF0}"/>
              </a:ext>
            </a:extLst>
          </p:cNvPr>
          <p:cNvSpPr>
            <a:spLocks noGrp="1"/>
          </p:cNvSpPr>
          <p:nvPr>
            <p:ph type="body" sz="quarter" idx="10"/>
          </p:nvPr>
        </p:nvSpPr>
        <p:spPr/>
        <p:txBody>
          <a:bodyPr/>
          <a:lstStyle/>
          <a:p>
            <a:r>
              <a:rPr lang="en-GB" sz="2800" dirty="0"/>
              <a:t>Criminalisation of Solidarity – The Law  </a:t>
            </a:r>
          </a:p>
        </p:txBody>
      </p:sp>
      <p:sp>
        <p:nvSpPr>
          <p:cNvPr id="5" name="Text Placeholder 3">
            <a:extLst>
              <a:ext uri="{FF2B5EF4-FFF2-40B4-BE49-F238E27FC236}">
                <a16:creationId xmlns:a16="http://schemas.microsoft.com/office/drawing/2014/main" id="{1502CC6F-D406-3A18-FA6B-F579CCC9B82C}"/>
              </a:ext>
            </a:extLst>
          </p:cNvPr>
          <p:cNvSpPr>
            <a:spLocks noGrp="1"/>
          </p:cNvSpPr>
          <p:nvPr>
            <p:ph type="body" sz="quarter" idx="11"/>
          </p:nvPr>
        </p:nvSpPr>
        <p:spPr>
          <a:xfrm>
            <a:off x="827583" y="1347635"/>
            <a:ext cx="6740030" cy="3404603"/>
          </a:xfrm>
        </p:spPr>
        <p:txBody>
          <a:bodyPr/>
          <a:lstStyle/>
          <a:p>
            <a:r>
              <a:rPr lang="en-US" sz="1800" dirty="0">
                <a:effectLst/>
                <a:latin typeface="+mj-lt"/>
                <a:ea typeface="Times New Roman" panose="02020603050405020304" pitchFamily="18" charset="0"/>
              </a:rPr>
              <a:t>EU Facilitators Package: Facilitation Directive and the Council Framework Decision (2002)</a:t>
            </a:r>
          </a:p>
          <a:p>
            <a:pPr lvl="1"/>
            <a:r>
              <a:rPr lang="en-US" sz="1800" dirty="0">
                <a:latin typeface="+mj-lt"/>
              </a:rPr>
              <a:t>Directive obliges States to impose sanctions on individuals who aid irregular migrants but also includes a humanitarian assistance exemption</a:t>
            </a:r>
          </a:p>
          <a:p>
            <a:pPr lvl="1"/>
            <a:r>
              <a:rPr lang="en-US" sz="1800" dirty="0">
                <a:latin typeface="+mj-lt"/>
              </a:rPr>
              <a:t>Under EU law, obligation to implement the Directive in national law</a:t>
            </a:r>
          </a:p>
        </p:txBody>
      </p:sp>
    </p:spTree>
    <p:extLst>
      <p:ext uri="{BB962C8B-B14F-4D97-AF65-F5344CB8AC3E}">
        <p14:creationId xmlns:p14="http://schemas.microsoft.com/office/powerpoint/2010/main" val="257848389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D6AA-9F3F-2BD8-83A9-C54177486C0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98344C-A4E0-26FF-FC69-C7487CE04912}"/>
              </a:ext>
            </a:extLst>
          </p:cNvPr>
          <p:cNvSpPr>
            <a:spLocks noGrp="1"/>
          </p:cNvSpPr>
          <p:nvPr>
            <p:ph type="body" sz="quarter" idx="10"/>
          </p:nvPr>
        </p:nvSpPr>
        <p:spPr/>
        <p:txBody>
          <a:bodyPr/>
          <a:lstStyle/>
          <a:p>
            <a:r>
              <a:rPr lang="en-GB" sz="2800" dirty="0"/>
              <a:t>Criminalisation of Solidarity – The Law </a:t>
            </a:r>
          </a:p>
        </p:txBody>
      </p:sp>
      <p:sp>
        <p:nvSpPr>
          <p:cNvPr id="5" name="Text Placeholder 3">
            <a:extLst>
              <a:ext uri="{FF2B5EF4-FFF2-40B4-BE49-F238E27FC236}">
                <a16:creationId xmlns:a16="http://schemas.microsoft.com/office/drawing/2014/main" id="{00489790-BA40-54BE-3262-26CD5DF6EAD5}"/>
              </a:ext>
            </a:extLst>
          </p:cNvPr>
          <p:cNvSpPr>
            <a:spLocks noGrp="1"/>
          </p:cNvSpPr>
          <p:nvPr>
            <p:ph type="body" sz="quarter" idx="11"/>
          </p:nvPr>
        </p:nvSpPr>
        <p:spPr>
          <a:xfrm>
            <a:off x="827583" y="1365923"/>
            <a:ext cx="6740030" cy="3404603"/>
          </a:xfrm>
        </p:spPr>
        <p:txBody>
          <a:bodyPr/>
          <a:lstStyle/>
          <a:p>
            <a:r>
              <a:rPr lang="en-US" sz="1800" dirty="0">
                <a:latin typeface="+mj-lt"/>
              </a:rPr>
              <a:t>Issues in the implementation:</a:t>
            </a:r>
          </a:p>
          <a:p>
            <a:pPr lvl="1"/>
            <a:r>
              <a:rPr lang="en-US" sz="1800" dirty="0">
                <a:latin typeface="+mj-lt"/>
              </a:rPr>
              <a:t>Poor phrasing and lack of definitions misused</a:t>
            </a:r>
          </a:p>
          <a:p>
            <a:pPr lvl="1"/>
            <a:r>
              <a:rPr lang="en-US" sz="1800" dirty="0">
                <a:latin typeface="+mj-lt"/>
              </a:rPr>
              <a:t>Implementation against the wording: ‘financial gain’; distinction between assistance relating to residence on the one hand and entry and transit on the other</a:t>
            </a:r>
          </a:p>
          <a:p>
            <a:pPr lvl="1"/>
            <a:r>
              <a:rPr lang="en-US" sz="1800" i="1" dirty="0">
                <a:latin typeface="+mj-lt"/>
              </a:rPr>
              <a:t>Voluntary</a:t>
            </a:r>
            <a:r>
              <a:rPr lang="en-US" sz="1800" dirty="0">
                <a:latin typeface="+mj-lt"/>
              </a:rPr>
              <a:t> humanitarian assistance exemption </a:t>
            </a:r>
          </a:p>
          <a:p>
            <a:pPr marL="266700" lvl="1" indent="0">
              <a:buNone/>
            </a:pPr>
            <a:endParaRPr lang="en-US" sz="1800" dirty="0">
              <a:latin typeface="+mj-lt"/>
            </a:endParaRPr>
          </a:p>
          <a:p>
            <a:pPr marL="266700" lvl="1" indent="0">
              <a:buNone/>
            </a:pPr>
            <a:endParaRPr lang="en-US" sz="1800" dirty="0">
              <a:latin typeface="+mj-lt"/>
            </a:endParaRPr>
          </a:p>
          <a:p>
            <a:r>
              <a:rPr lang="en-US" sz="1800" dirty="0" err="1">
                <a:latin typeface="+mj-lt"/>
              </a:rPr>
              <a:t>Criminalisation</a:t>
            </a:r>
            <a:r>
              <a:rPr lang="en-US" sz="1800" dirty="0">
                <a:latin typeface="+mj-lt"/>
              </a:rPr>
              <a:t> of solidarity in national law and in practice</a:t>
            </a:r>
            <a:endParaRPr lang="en-GB" dirty="0">
              <a:latin typeface="+mj-lt"/>
            </a:endParaRPr>
          </a:p>
        </p:txBody>
      </p:sp>
      <p:sp>
        <p:nvSpPr>
          <p:cNvPr id="2" name="Arrow: Down 1">
            <a:extLst>
              <a:ext uri="{FF2B5EF4-FFF2-40B4-BE49-F238E27FC236}">
                <a16:creationId xmlns:a16="http://schemas.microsoft.com/office/drawing/2014/main" id="{D238B748-13E1-26DE-E58A-420F9D6CED58}"/>
              </a:ext>
            </a:extLst>
          </p:cNvPr>
          <p:cNvSpPr/>
          <p:nvPr/>
        </p:nvSpPr>
        <p:spPr>
          <a:xfrm>
            <a:off x="3927850" y="3236950"/>
            <a:ext cx="539496" cy="566928"/>
          </a:xfrm>
          <a:prstGeom prst="downArrow">
            <a:avLst/>
          </a:prstGeom>
          <a:solidFill>
            <a:srgbClr val="1681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916167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E6EBD-CDD3-D6C4-B596-9016AC440A3F}"/>
              </a:ext>
            </a:extLst>
          </p:cNvPr>
          <p:cNvSpPr>
            <a:spLocks noGrp="1"/>
          </p:cNvSpPr>
          <p:nvPr>
            <p:ph type="body" sz="quarter" idx="10"/>
          </p:nvPr>
        </p:nvSpPr>
        <p:spPr>
          <a:xfrm>
            <a:off x="899594" y="700088"/>
            <a:ext cx="6515621" cy="484530"/>
          </a:xfrm>
        </p:spPr>
        <p:txBody>
          <a:bodyPr>
            <a:noAutofit/>
          </a:bodyPr>
          <a:lstStyle/>
          <a:p>
            <a:r>
              <a:rPr lang="en-GB" sz="2800" dirty="0"/>
              <a:t>Criminalisation of Solidarity – Practice</a:t>
            </a:r>
          </a:p>
        </p:txBody>
      </p:sp>
      <p:graphicFrame>
        <p:nvGraphicFramePr>
          <p:cNvPr id="5" name="Diagram 4">
            <a:extLst>
              <a:ext uri="{FF2B5EF4-FFF2-40B4-BE49-F238E27FC236}">
                <a16:creationId xmlns:a16="http://schemas.microsoft.com/office/drawing/2014/main" id="{09D21A86-8214-6C4C-AF05-63ABDD7FBD55}"/>
              </a:ext>
            </a:extLst>
          </p:cNvPr>
          <p:cNvGraphicFramePr/>
          <p:nvPr>
            <p:extLst>
              <p:ext uri="{D42A27DB-BD31-4B8C-83A1-F6EECF244321}">
                <p14:modId xmlns:p14="http://schemas.microsoft.com/office/powerpoint/2010/main" val="1525963523"/>
              </p:ext>
            </p:extLst>
          </p:nvPr>
        </p:nvGraphicFramePr>
        <p:xfrm>
          <a:off x="899591" y="1377863"/>
          <a:ext cx="7755893" cy="328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49435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025A5-7D11-C4BC-4244-AE05E7AE348E}"/>
              </a:ext>
            </a:extLst>
          </p:cNvPr>
          <p:cNvSpPr>
            <a:spLocks noGrp="1"/>
          </p:cNvSpPr>
          <p:nvPr>
            <p:ph type="body" sz="quarter" idx="10"/>
          </p:nvPr>
        </p:nvSpPr>
        <p:spPr/>
        <p:txBody>
          <a:bodyPr/>
          <a:lstStyle/>
          <a:p>
            <a:r>
              <a:rPr lang="en-GB" dirty="0"/>
              <a:t>Challenges</a:t>
            </a:r>
          </a:p>
        </p:txBody>
      </p:sp>
      <p:sp>
        <p:nvSpPr>
          <p:cNvPr id="5" name="Text Placeholder 4">
            <a:extLst>
              <a:ext uri="{FF2B5EF4-FFF2-40B4-BE49-F238E27FC236}">
                <a16:creationId xmlns:a16="http://schemas.microsoft.com/office/drawing/2014/main" id="{DE25D41E-01CC-133F-922C-59217168B97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4064427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76F76B-172F-922D-60B6-BD0F9A3586D6}"/>
              </a:ext>
            </a:extLst>
          </p:cNvPr>
          <p:cNvSpPr>
            <a:spLocks noGrp="1"/>
          </p:cNvSpPr>
          <p:nvPr>
            <p:ph type="body" sz="quarter" idx="10"/>
          </p:nvPr>
        </p:nvSpPr>
        <p:spPr/>
        <p:txBody>
          <a:bodyPr/>
          <a:lstStyle/>
          <a:p>
            <a:r>
              <a:rPr lang="en-GB" sz="2800" dirty="0"/>
              <a:t>At the European Level</a:t>
            </a:r>
            <a:endParaRPr lang="en-GB" sz="3200" dirty="0"/>
          </a:p>
        </p:txBody>
      </p:sp>
      <p:graphicFrame>
        <p:nvGraphicFramePr>
          <p:cNvPr id="5" name="Diagram 4">
            <a:extLst>
              <a:ext uri="{FF2B5EF4-FFF2-40B4-BE49-F238E27FC236}">
                <a16:creationId xmlns:a16="http://schemas.microsoft.com/office/drawing/2014/main" id="{0114478F-6816-B7ED-E692-A63F252DF8F0}"/>
              </a:ext>
            </a:extLst>
          </p:cNvPr>
          <p:cNvGraphicFramePr/>
          <p:nvPr>
            <p:extLst>
              <p:ext uri="{D42A27DB-BD31-4B8C-83A1-F6EECF244321}">
                <p14:modId xmlns:p14="http://schemas.microsoft.com/office/powerpoint/2010/main" val="4110629681"/>
              </p:ext>
            </p:extLst>
          </p:nvPr>
        </p:nvGraphicFramePr>
        <p:xfrm>
          <a:off x="899594" y="1187844"/>
          <a:ext cx="7724861" cy="3955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upload.wikimedia.org/wikipedia/commons/thumb/b/b7/...">
            <a:extLst>
              <a:ext uri="{FF2B5EF4-FFF2-40B4-BE49-F238E27FC236}">
                <a16:creationId xmlns:a16="http://schemas.microsoft.com/office/drawing/2014/main" id="{A397B8D8-8BAE-305C-F6EE-21D874FD5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660" y="1769894"/>
            <a:ext cx="1184568" cy="78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196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183DA-3479-2555-AF1F-B5055E65E537}"/>
              </a:ext>
            </a:extLst>
          </p:cNvPr>
          <p:cNvSpPr>
            <a:spLocks noGrp="1"/>
          </p:cNvSpPr>
          <p:nvPr>
            <p:ph type="body" sz="quarter" idx="10"/>
          </p:nvPr>
        </p:nvSpPr>
        <p:spPr/>
        <p:txBody>
          <a:bodyPr/>
          <a:lstStyle/>
          <a:p>
            <a:r>
              <a:rPr lang="en-GB" sz="2800" dirty="0"/>
              <a:t>At the National Level</a:t>
            </a:r>
          </a:p>
        </p:txBody>
      </p:sp>
      <p:sp>
        <p:nvSpPr>
          <p:cNvPr id="4" name="Text Placeholder 3">
            <a:extLst>
              <a:ext uri="{FF2B5EF4-FFF2-40B4-BE49-F238E27FC236}">
                <a16:creationId xmlns:a16="http://schemas.microsoft.com/office/drawing/2014/main" id="{45516D22-C867-260E-EA9A-1A93C4E5BB5B}"/>
              </a:ext>
            </a:extLst>
          </p:cNvPr>
          <p:cNvSpPr>
            <a:spLocks noGrp="1"/>
          </p:cNvSpPr>
          <p:nvPr>
            <p:ph type="body" sz="quarter" idx="11"/>
          </p:nvPr>
        </p:nvSpPr>
        <p:spPr/>
        <p:txBody>
          <a:bodyPr lIns="91440" tIns="45720" rIns="91440" bIns="45720" anchor="t"/>
          <a:lstStyle/>
          <a:p>
            <a:r>
              <a:rPr lang="en-GB" dirty="0">
                <a:latin typeface="+mj-lt"/>
              </a:rPr>
              <a:t>Issue is the national criminal legislation</a:t>
            </a:r>
          </a:p>
          <a:p>
            <a:pPr marL="541020" lvl="1" indent="-274320"/>
            <a:r>
              <a:rPr lang="en-GB" dirty="0">
                <a:latin typeface="+mj-lt"/>
                <a:ea typeface="Tahoma"/>
                <a:cs typeface="Tahoma"/>
              </a:rPr>
              <a:t>It should reflect societal normative expectations but clashes with fundamental constitutional principles and values</a:t>
            </a:r>
          </a:p>
          <a:p>
            <a:pPr marL="541020" lvl="1" indent="-274320"/>
            <a:r>
              <a:rPr lang="en-GB" dirty="0">
                <a:latin typeface="+mj-lt"/>
                <a:ea typeface="Tahoma"/>
                <a:cs typeface="Tahoma"/>
              </a:rPr>
              <a:t>It is used for political purposes and this undermines public faith in liberal democracy</a:t>
            </a:r>
          </a:p>
          <a:p>
            <a:pPr marL="541020" lvl="1" indent="-274320"/>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309816028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11ED-3A5A-7087-D86C-36C5E6D7D98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94DBB4-5594-77C6-AD43-DB27A096FE6F}"/>
              </a:ext>
            </a:extLst>
          </p:cNvPr>
          <p:cNvSpPr>
            <a:spLocks noGrp="1"/>
          </p:cNvSpPr>
          <p:nvPr>
            <p:ph type="body" sz="quarter" idx="10"/>
          </p:nvPr>
        </p:nvSpPr>
        <p:spPr/>
        <p:txBody>
          <a:bodyPr/>
          <a:lstStyle/>
          <a:p>
            <a:r>
              <a:rPr lang="en-GB" sz="2800" dirty="0"/>
              <a:t>At the National Level</a:t>
            </a:r>
          </a:p>
        </p:txBody>
      </p:sp>
      <p:graphicFrame>
        <p:nvGraphicFramePr>
          <p:cNvPr id="3" name="Diagram 2">
            <a:extLst>
              <a:ext uri="{FF2B5EF4-FFF2-40B4-BE49-F238E27FC236}">
                <a16:creationId xmlns:a16="http://schemas.microsoft.com/office/drawing/2014/main" id="{91FD5497-1A69-CB73-7D01-2609B6BD9C39}"/>
              </a:ext>
            </a:extLst>
          </p:cNvPr>
          <p:cNvGraphicFramePr/>
          <p:nvPr>
            <p:extLst>
              <p:ext uri="{D42A27DB-BD31-4B8C-83A1-F6EECF244321}">
                <p14:modId xmlns:p14="http://schemas.microsoft.com/office/powerpoint/2010/main" val="4024301957"/>
              </p:ext>
            </p:extLst>
          </p:nvPr>
        </p:nvGraphicFramePr>
        <p:xfrm>
          <a:off x="899594" y="1426464"/>
          <a:ext cx="6720406" cy="320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87989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F6E88E-8F6E-46AC-F3D9-C700CBB0AD25}"/>
              </a:ext>
            </a:extLst>
          </p:cNvPr>
          <p:cNvSpPr>
            <a:spLocks noGrp="1"/>
          </p:cNvSpPr>
          <p:nvPr>
            <p:ph type="body" sz="quarter" idx="10"/>
          </p:nvPr>
        </p:nvSpPr>
        <p:spPr/>
        <p:txBody>
          <a:bodyPr/>
          <a:lstStyle/>
          <a:p>
            <a:r>
              <a:rPr lang="en-GB" dirty="0"/>
              <a:t>Solutions</a:t>
            </a:r>
          </a:p>
        </p:txBody>
      </p:sp>
      <p:sp>
        <p:nvSpPr>
          <p:cNvPr id="5" name="Text Placeholder 4">
            <a:extLst>
              <a:ext uri="{FF2B5EF4-FFF2-40B4-BE49-F238E27FC236}">
                <a16:creationId xmlns:a16="http://schemas.microsoft.com/office/drawing/2014/main" id="{26FF626C-AF66-EA73-6C47-DBE5370717F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8162025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target with a black arrow&#10;&#10;Description automatically generated">
            <a:extLst>
              <a:ext uri="{FF2B5EF4-FFF2-40B4-BE49-F238E27FC236}">
                <a16:creationId xmlns:a16="http://schemas.microsoft.com/office/drawing/2014/main" id="{3804DD68-B90D-2E2F-F408-F97D9A495718}"/>
              </a:ext>
            </a:extLst>
          </p:cNvPr>
          <p:cNvPicPr>
            <a:picLocks noChangeAspect="1"/>
          </p:cNvPicPr>
          <p:nvPr/>
        </p:nvPicPr>
        <p:blipFill>
          <a:blip r:embed="rId3"/>
          <a:stretch>
            <a:fillRect/>
          </a:stretch>
        </p:blipFill>
        <p:spPr>
          <a:xfrm>
            <a:off x="7827352" y="3826852"/>
            <a:ext cx="1193556" cy="1193556"/>
          </a:xfrm>
          <a:prstGeom prst="rect">
            <a:avLst/>
          </a:prstGeom>
        </p:spPr>
      </p:pic>
      <p:sp>
        <p:nvSpPr>
          <p:cNvPr id="4" name="Text Placeholder 3">
            <a:extLst>
              <a:ext uri="{FF2B5EF4-FFF2-40B4-BE49-F238E27FC236}">
                <a16:creationId xmlns:a16="http://schemas.microsoft.com/office/drawing/2014/main" id="{21893226-2072-9DC9-DE3C-3BE70F686D8C}"/>
              </a:ext>
            </a:extLst>
          </p:cNvPr>
          <p:cNvSpPr>
            <a:spLocks noGrp="1"/>
          </p:cNvSpPr>
          <p:nvPr>
            <p:ph type="body" sz="quarter" idx="10"/>
          </p:nvPr>
        </p:nvSpPr>
        <p:spPr/>
        <p:txBody>
          <a:bodyPr/>
          <a:lstStyle/>
          <a:p>
            <a:r>
              <a:rPr lang="en-GB" sz="3200" dirty="0"/>
              <a:t>Objectives of the Talk</a:t>
            </a:r>
          </a:p>
        </p:txBody>
      </p:sp>
      <p:sp>
        <p:nvSpPr>
          <p:cNvPr id="5" name="Text Placeholder 4">
            <a:extLst>
              <a:ext uri="{FF2B5EF4-FFF2-40B4-BE49-F238E27FC236}">
                <a16:creationId xmlns:a16="http://schemas.microsoft.com/office/drawing/2014/main" id="{9ADABFD9-F604-5402-4E23-82EF929238AF}"/>
              </a:ext>
            </a:extLst>
          </p:cNvPr>
          <p:cNvSpPr>
            <a:spLocks noGrp="1"/>
          </p:cNvSpPr>
          <p:nvPr>
            <p:ph type="body" sz="quarter" idx="11"/>
          </p:nvPr>
        </p:nvSpPr>
        <p:spPr/>
        <p:txBody>
          <a:bodyPr/>
          <a:lstStyle/>
          <a:p>
            <a:pPr marL="285750" indent="-285750">
              <a:buFont typeface="Arial"/>
              <a:buChar char="•"/>
            </a:pPr>
            <a:r>
              <a:rPr lang="en-US" sz="1800" b="1" dirty="0">
                <a:latin typeface="+mn-lt"/>
                <a:ea typeface="ＭＳ Ｐゴシック"/>
                <a:cs typeface="Arial"/>
              </a:rPr>
              <a:t>Explain the process of criminalization of solidarity in the European Union</a:t>
            </a:r>
            <a:r>
              <a:rPr lang="en-US" sz="1800" dirty="0">
                <a:latin typeface="+mn-lt"/>
                <a:ea typeface="ＭＳ Ｐゴシック"/>
                <a:cs typeface="Arial"/>
              </a:rPr>
              <a:t>: explain how the law is used as an instrument of securitization and sanction against solidaristic acts and provide examples of State practices of the criminalization of solidarity </a:t>
            </a:r>
          </a:p>
          <a:p>
            <a:pPr marL="285750" indent="-285750">
              <a:buFont typeface="Arial"/>
              <a:buChar char="•"/>
            </a:pPr>
            <a:endParaRPr lang="en-US" sz="1800" b="1" dirty="0">
              <a:latin typeface="+mn-lt"/>
              <a:ea typeface="ＭＳ Ｐゴシック"/>
              <a:cs typeface="Arial"/>
            </a:endParaRPr>
          </a:p>
          <a:p>
            <a:pPr marL="285750" indent="-285750">
              <a:buFont typeface="Arial"/>
              <a:buChar char="•"/>
            </a:pPr>
            <a:r>
              <a:rPr lang="en-US" sz="1800" b="1" dirty="0">
                <a:latin typeface="+mn-lt"/>
                <a:ea typeface="ＭＳ Ｐゴシック"/>
                <a:cs typeface="Arial"/>
              </a:rPr>
              <a:t>Propose a </a:t>
            </a:r>
            <a:r>
              <a:rPr lang="en-US" sz="1800" b="1" i="1" dirty="0">
                <a:latin typeface="+mn-lt"/>
                <a:ea typeface="ＭＳ Ｐゴシック"/>
                <a:cs typeface="Arial"/>
              </a:rPr>
              <a:t>practical and realistic approach </a:t>
            </a:r>
            <a:r>
              <a:rPr lang="en-US" sz="1800" b="1" dirty="0">
                <a:latin typeface="+mn-lt"/>
                <a:ea typeface="ＭＳ Ｐゴシック"/>
                <a:cs typeface="Arial"/>
              </a:rPr>
              <a:t>to the criminalization of solidarity</a:t>
            </a:r>
            <a:r>
              <a:rPr lang="en-US" sz="1800" dirty="0">
                <a:latin typeface="+mn-lt"/>
                <a:ea typeface="ＭＳ Ｐゴシック"/>
                <a:cs typeface="Arial"/>
              </a:rPr>
              <a:t>: </a:t>
            </a:r>
            <a:r>
              <a:rPr lang="en-US" sz="1800" dirty="0">
                <a:latin typeface="+mn-lt"/>
                <a:ea typeface="ＭＳ Ｐゴシック"/>
                <a:cs typeface="Times New Roman"/>
              </a:rPr>
              <a:t>find within the constitutional framework solidarity-related concepts that negate/mitigate the effects of laws that reprimand solidarity practices</a:t>
            </a:r>
            <a:endParaRPr lang="en-US" sz="1800" dirty="0">
              <a:latin typeface="+mn-lt"/>
              <a:ea typeface="ＭＳ Ｐゴシック"/>
              <a:cs typeface="Arial"/>
            </a:endParaRPr>
          </a:p>
          <a:p>
            <a:pPr marL="0" indent="0">
              <a:buNone/>
            </a:pPr>
            <a:endParaRPr lang="en-US" i="1" dirty="0">
              <a:latin typeface="+mn-lt"/>
              <a:cs typeface="Arial"/>
            </a:endParaRPr>
          </a:p>
          <a:p>
            <a:pPr marL="0" indent="0">
              <a:buNone/>
            </a:pPr>
            <a:endParaRPr lang="en-GB" dirty="0">
              <a:latin typeface="+mn-lt"/>
            </a:endParaRPr>
          </a:p>
        </p:txBody>
      </p:sp>
    </p:spTree>
    <p:extLst>
      <p:ext uri="{BB962C8B-B14F-4D97-AF65-F5344CB8AC3E}">
        <p14:creationId xmlns:p14="http://schemas.microsoft.com/office/powerpoint/2010/main" val="363233139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92F2F6-D306-A56B-550B-A434547DB0A8}"/>
              </a:ext>
            </a:extLst>
          </p:cNvPr>
          <p:cNvSpPr>
            <a:spLocks noGrp="1"/>
          </p:cNvSpPr>
          <p:nvPr>
            <p:ph type="body" sz="quarter" idx="10"/>
          </p:nvPr>
        </p:nvSpPr>
        <p:spPr>
          <a:xfrm>
            <a:off x="899594" y="699542"/>
            <a:ext cx="6668019" cy="488301"/>
          </a:xfrm>
        </p:spPr>
        <p:txBody>
          <a:bodyPr lIns="0" tIns="0" rIns="0" bIns="0" anchor="t"/>
          <a:lstStyle/>
          <a:p>
            <a:r>
              <a:rPr lang="en-GB" sz="3200" dirty="0">
                <a:latin typeface="Georgia"/>
              </a:rPr>
              <a:t>Fraternity and Solidarity</a:t>
            </a:r>
            <a:endParaRPr lang="en-GB" sz="3200" dirty="0"/>
          </a:p>
        </p:txBody>
      </p:sp>
      <p:pic>
        <p:nvPicPr>
          <p:cNvPr id="6" name="Picture 5" descr="A red white and blue flag with a wreath and a cannon&#10;&#10;Description automatically generated">
            <a:extLst>
              <a:ext uri="{FF2B5EF4-FFF2-40B4-BE49-F238E27FC236}">
                <a16:creationId xmlns:a16="http://schemas.microsoft.com/office/drawing/2014/main" id="{CB4D5011-35C6-400D-DFC5-E0F8B19A66FF}"/>
              </a:ext>
            </a:extLst>
          </p:cNvPr>
          <p:cNvPicPr>
            <a:picLocks noChangeAspect="1"/>
          </p:cNvPicPr>
          <p:nvPr/>
        </p:nvPicPr>
        <p:blipFill>
          <a:blip r:embed="rId3"/>
          <a:stretch>
            <a:fillRect/>
          </a:stretch>
        </p:blipFill>
        <p:spPr>
          <a:xfrm>
            <a:off x="6504655" y="1378350"/>
            <a:ext cx="2183553" cy="3277800"/>
          </a:xfrm>
          <a:prstGeom prst="rect">
            <a:avLst/>
          </a:prstGeom>
        </p:spPr>
      </p:pic>
      <p:graphicFrame>
        <p:nvGraphicFramePr>
          <p:cNvPr id="7" name="Table 6">
            <a:extLst>
              <a:ext uri="{FF2B5EF4-FFF2-40B4-BE49-F238E27FC236}">
                <a16:creationId xmlns:a16="http://schemas.microsoft.com/office/drawing/2014/main" id="{5DC81B72-2193-D804-B11D-A6EC7DA961D5}"/>
              </a:ext>
            </a:extLst>
          </p:cNvPr>
          <p:cNvGraphicFramePr>
            <a:graphicFrameLocks noGrp="1"/>
          </p:cNvGraphicFramePr>
          <p:nvPr>
            <p:extLst>
              <p:ext uri="{D42A27DB-BD31-4B8C-83A1-F6EECF244321}">
                <p14:modId xmlns:p14="http://schemas.microsoft.com/office/powerpoint/2010/main" val="618324145"/>
              </p:ext>
            </p:extLst>
          </p:nvPr>
        </p:nvGraphicFramePr>
        <p:xfrm>
          <a:off x="900180" y="1907568"/>
          <a:ext cx="5537196" cy="2072640"/>
        </p:xfrm>
        <a:graphic>
          <a:graphicData uri="http://schemas.openxmlformats.org/drawingml/2006/table">
            <a:tbl>
              <a:tblPr firstRow="1" bandRow="1">
                <a:tableStyleId>{5C22544A-7EE6-4342-B048-85BDC9FD1C3A}</a:tableStyleId>
              </a:tblPr>
              <a:tblGrid>
                <a:gridCol w="2812493">
                  <a:extLst>
                    <a:ext uri="{9D8B030D-6E8A-4147-A177-3AD203B41FA5}">
                      <a16:colId xmlns:a16="http://schemas.microsoft.com/office/drawing/2014/main" val="2881747079"/>
                    </a:ext>
                  </a:extLst>
                </a:gridCol>
                <a:gridCol w="2724703">
                  <a:extLst>
                    <a:ext uri="{9D8B030D-6E8A-4147-A177-3AD203B41FA5}">
                      <a16:colId xmlns:a16="http://schemas.microsoft.com/office/drawing/2014/main" val="2968369393"/>
                    </a:ext>
                  </a:extLst>
                </a:gridCol>
              </a:tblGrid>
              <a:tr h="359999">
                <a:tc>
                  <a:txBody>
                    <a:bodyPr/>
                    <a:lstStyle/>
                    <a:p>
                      <a:pPr algn="ctr"/>
                      <a:r>
                        <a:rPr lang="en-US" sz="1800" dirty="0">
                          <a:latin typeface="Avenir Next LT Pro"/>
                        </a:rPr>
                        <a:t>Similarities</a:t>
                      </a:r>
                    </a:p>
                  </a:txBody>
                  <a:tcPr>
                    <a:solidFill>
                      <a:srgbClr val="16818D"/>
                    </a:solidFill>
                  </a:tcPr>
                </a:tc>
                <a:tc>
                  <a:txBody>
                    <a:bodyPr/>
                    <a:lstStyle/>
                    <a:p>
                      <a:pPr algn="ctr"/>
                      <a:r>
                        <a:rPr lang="en-US" sz="1800" dirty="0">
                          <a:latin typeface="Avenir Next LT Pro"/>
                        </a:rPr>
                        <a:t>Differences</a:t>
                      </a:r>
                    </a:p>
                  </a:txBody>
                  <a:tcPr>
                    <a:solidFill>
                      <a:srgbClr val="16818D"/>
                    </a:solidFill>
                  </a:tcPr>
                </a:tc>
                <a:extLst>
                  <a:ext uri="{0D108BD9-81ED-4DB2-BD59-A6C34878D82A}">
                    <a16:rowId xmlns:a16="http://schemas.microsoft.com/office/drawing/2014/main" val="2396481120"/>
                  </a:ext>
                </a:extLst>
              </a:tr>
              <a:tr h="1463922">
                <a:tc>
                  <a:txBody>
                    <a:bodyPr/>
                    <a:lstStyle/>
                    <a:p>
                      <a:pPr marL="285750" indent="-285750">
                        <a:spcAft>
                          <a:spcPts val="600"/>
                        </a:spcAft>
                        <a:buFont typeface="Arial"/>
                        <a:buChar char="•"/>
                      </a:pPr>
                      <a:r>
                        <a:rPr lang="en-US" sz="1600" dirty="0">
                          <a:latin typeface="Avenir Next LT Pro"/>
                        </a:rPr>
                        <a:t>Originated during French Revolution</a:t>
                      </a:r>
                      <a:endParaRPr lang="en-US" dirty="0"/>
                    </a:p>
                    <a:p>
                      <a:pPr marL="285750" lvl="0" indent="-285750">
                        <a:spcAft>
                          <a:spcPts val="600"/>
                        </a:spcAft>
                        <a:buFont typeface="Arial"/>
                        <a:buChar char="•"/>
                      </a:pPr>
                      <a:r>
                        <a:rPr lang="en-US" sz="1600" dirty="0">
                          <a:latin typeface="Avenir Next LT Pro"/>
                        </a:rPr>
                        <a:t>Politically performative</a:t>
                      </a:r>
                    </a:p>
                    <a:p>
                      <a:pPr marL="285750" lvl="0" indent="-285750">
                        <a:buFont typeface="Arial"/>
                        <a:buChar char="•"/>
                      </a:pPr>
                      <a:r>
                        <a:rPr lang="en-US" sz="1600" dirty="0">
                          <a:latin typeface="Avenir Next LT Pro"/>
                        </a:rPr>
                        <a:t>‘Horizontal’ in nature</a:t>
                      </a:r>
                    </a:p>
                    <a:p>
                      <a:pPr marL="285750" lvl="0" indent="-285750">
                        <a:buFont typeface="Arial"/>
                        <a:buChar char="•"/>
                      </a:pPr>
                      <a:endParaRPr lang="en-US" sz="1600" dirty="0">
                        <a:latin typeface="Avenir Next LT Pro"/>
                      </a:endParaRPr>
                    </a:p>
                    <a:p>
                      <a:pPr marL="285750" lvl="0" indent="-285750">
                        <a:buFont typeface="Arial"/>
                        <a:buChar char="•"/>
                      </a:pPr>
                      <a:endParaRPr lang="en-US" sz="1600" dirty="0">
                        <a:latin typeface="Avenir Next LT Pro"/>
                      </a:endParaRPr>
                    </a:p>
                  </a:txBody>
                  <a:tcPr>
                    <a:solidFill>
                      <a:srgbClr val="16818D">
                        <a:alpha val="50196"/>
                      </a:srgbClr>
                    </a:solidFill>
                  </a:tcPr>
                </a:tc>
                <a:tc>
                  <a:txBody>
                    <a:bodyPr/>
                    <a:lstStyle/>
                    <a:p>
                      <a:pPr marL="285750" indent="-285750">
                        <a:spcAft>
                          <a:spcPts val="600"/>
                        </a:spcAft>
                        <a:buFont typeface="Arial"/>
                        <a:buChar char="•"/>
                      </a:pPr>
                      <a:r>
                        <a:rPr lang="en-US" sz="1600" dirty="0">
                          <a:latin typeface="Avenir Next LT Pro"/>
                        </a:rPr>
                        <a:t>Fraternity: implies  ‘con-</a:t>
                      </a:r>
                      <a:r>
                        <a:rPr lang="en-US" sz="1600" dirty="0" err="1">
                          <a:latin typeface="Avenir Next LT Pro"/>
                        </a:rPr>
                        <a:t>sanguineity</a:t>
                      </a:r>
                      <a:r>
                        <a:rPr lang="en-US" sz="1600" dirty="0">
                          <a:latin typeface="Avenir Next LT Pro"/>
                        </a:rPr>
                        <a:t>’</a:t>
                      </a:r>
                    </a:p>
                    <a:p>
                      <a:pPr marL="285750" lvl="0" indent="-285750">
                        <a:buFont typeface="Arial"/>
                        <a:buChar char="•"/>
                      </a:pPr>
                      <a:r>
                        <a:rPr lang="en-US" sz="1600" dirty="0">
                          <a:latin typeface="Avenir Next LT Pro"/>
                        </a:rPr>
                        <a:t>Solidarity: based on agency rather than identity</a:t>
                      </a:r>
                    </a:p>
                  </a:txBody>
                  <a:tcPr>
                    <a:solidFill>
                      <a:srgbClr val="16818D">
                        <a:alpha val="50196"/>
                      </a:srgbClr>
                    </a:solidFill>
                  </a:tcPr>
                </a:tc>
                <a:extLst>
                  <a:ext uri="{0D108BD9-81ED-4DB2-BD59-A6C34878D82A}">
                    <a16:rowId xmlns:a16="http://schemas.microsoft.com/office/drawing/2014/main" val="1236526229"/>
                  </a:ext>
                </a:extLst>
              </a:tr>
            </a:tbl>
          </a:graphicData>
        </a:graphic>
      </p:graphicFrame>
    </p:spTree>
    <p:extLst>
      <p:ext uri="{BB962C8B-B14F-4D97-AF65-F5344CB8AC3E}">
        <p14:creationId xmlns:p14="http://schemas.microsoft.com/office/powerpoint/2010/main" val="369838835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C2CCF-E4DE-1B1B-F490-24B920E1B157}"/>
              </a:ext>
            </a:extLst>
          </p:cNvPr>
          <p:cNvSpPr>
            <a:spLocks noGrp="1"/>
          </p:cNvSpPr>
          <p:nvPr>
            <p:ph type="body" sz="quarter" idx="10"/>
          </p:nvPr>
        </p:nvSpPr>
        <p:spPr/>
        <p:txBody>
          <a:bodyPr/>
          <a:lstStyle/>
          <a:p>
            <a:r>
              <a:rPr lang="en-GB" sz="3200" dirty="0"/>
              <a:t>Using Fraternity </a:t>
            </a:r>
          </a:p>
        </p:txBody>
      </p:sp>
      <p:sp>
        <p:nvSpPr>
          <p:cNvPr id="3" name="Text Placeholder 2">
            <a:extLst>
              <a:ext uri="{FF2B5EF4-FFF2-40B4-BE49-F238E27FC236}">
                <a16:creationId xmlns:a16="http://schemas.microsoft.com/office/drawing/2014/main" id="{662C8798-0E6A-DEF0-D468-C2386FD8FB03}"/>
              </a:ext>
            </a:extLst>
          </p:cNvPr>
          <p:cNvSpPr>
            <a:spLocks noGrp="1"/>
          </p:cNvSpPr>
          <p:nvPr>
            <p:ph type="body" sz="quarter" idx="11"/>
          </p:nvPr>
        </p:nvSpPr>
        <p:spPr/>
        <p:txBody>
          <a:bodyPr/>
          <a:lstStyle/>
          <a:p>
            <a:r>
              <a:rPr lang="en-GB" dirty="0">
                <a:latin typeface="+mn-lt"/>
              </a:rPr>
              <a:t>French Constitutional Court decision 2018 in the case </a:t>
            </a:r>
            <a:r>
              <a:rPr lang="en-GB" i="1" dirty="0" err="1">
                <a:latin typeface="+mn-lt"/>
              </a:rPr>
              <a:t>Herrou</a:t>
            </a:r>
            <a:endParaRPr lang="en-GB" i="1" dirty="0">
              <a:latin typeface="+mn-lt"/>
            </a:endParaRPr>
          </a:p>
          <a:p>
            <a:r>
              <a:rPr lang="en-GB" dirty="0">
                <a:latin typeface="+mn-lt"/>
              </a:rPr>
              <a:t>Fraternity as a principle of constitutional value</a:t>
            </a:r>
          </a:p>
          <a:p>
            <a:r>
              <a:rPr lang="en-GB" dirty="0">
                <a:latin typeface="+mn-lt"/>
              </a:rPr>
              <a:t>Significance of the case</a:t>
            </a:r>
          </a:p>
          <a:p>
            <a:pPr lvl="1"/>
            <a:r>
              <a:rPr lang="en-GB" dirty="0">
                <a:latin typeface="+mn-lt"/>
              </a:rPr>
              <a:t>Legislation (CESEDA) swiftly amended</a:t>
            </a:r>
          </a:p>
          <a:p>
            <a:pPr lvl="1"/>
            <a:r>
              <a:rPr lang="en-GB" dirty="0">
                <a:latin typeface="+mn-lt"/>
              </a:rPr>
              <a:t>Humanitarian exemption</a:t>
            </a:r>
          </a:p>
          <a:p>
            <a:pPr lvl="1"/>
            <a:r>
              <a:rPr lang="en-GB" dirty="0">
                <a:latin typeface="+mn-lt"/>
              </a:rPr>
              <a:t>French law must now comply with principle of fraternity</a:t>
            </a:r>
          </a:p>
          <a:p>
            <a:pPr lvl="1"/>
            <a:r>
              <a:rPr lang="en-GB" dirty="0">
                <a:latin typeface="+mn-lt"/>
              </a:rPr>
              <a:t>Fewer prosecution </a:t>
            </a:r>
          </a:p>
          <a:p>
            <a:pPr lvl="1"/>
            <a:r>
              <a:rPr lang="en-GB" dirty="0">
                <a:latin typeface="+mn-lt"/>
              </a:rPr>
              <a:t>Helps catalyse change</a:t>
            </a:r>
          </a:p>
          <a:p>
            <a:r>
              <a:rPr lang="en-GB" dirty="0">
                <a:latin typeface="+mn-lt"/>
              </a:rPr>
              <a:t>Limitations</a:t>
            </a:r>
          </a:p>
          <a:p>
            <a:pPr lvl="1"/>
            <a:r>
              <a:rPr lang="en-GB" dirty="0">
                <a:latin typeface="+mn-lt"/>
              </a:rPr>
              <a:t>Humanitarian exemption does not apply to facilitation of entry</a:t>
            </a:r>
          </a:p>
          <a:p>
            <a:pPr lvl="1"/>
            <a:r>
              <a:rPr lang="en-GB" dirty="0">
                <a:latin typeface="+mn-lt"/>
              </a:rPr>
              <a:t>‘Purely exclusively humanitarian purpose’</a:t>
            </a:r>
          </a:p>
          <a:p>
            <a:endParaRPr lang="en-GB" dirty="0">
              <a:latin typeface="+mn-lt"/>
            </a:endParaRPr>
          </a:p>
          <a:p>
            <a:endParaRPr lang="en-GB" dirty="0">
              <a:latin typeface="+mn-lt"/>
            </a:endParaRPr>
          </a:p>
        </p:txBody>
      </p:sp>
    </p:spTree>
    <p:extLst>
      <p:ext uri="{BB962C8B-B14F-4D97-AF65-F5344CB8AC3E}">
        <p14:creationId xmlns:p14="http://schemas.microsoft.com/office/powerpoint/2010/main" val="23152605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DCD4739-31D6-2074-ED8C-EBE7EBB36773}"/>
              </a:ext>
            </a:extLst>
          </p:cNvPr>
          <p:cNvSpPr>
            <a:spLocks noGrp="1"/>
          </p:cNvSpPr>
          <p:nvPr>
            <p:ph type="body" sz="quarter" idx="10"/>
          </p:nvPr>
        </p:nvSpPr>
        <p:spPr>
          <a:xfrm>
            <a:off x="899594" y="1051560"/>
            <a:ext cx="6668019" cy="2947683"/>
          </a:xfrm>
        </p:spPr>
        <p:txBody>
          <a:bodyPr/>
          <a:lstStyle/>
          <a:p>
            <a:pPr algn="ctr"/>
            <a:r>
              <a:rPr lang="en-GB" sz="2400" b="1" dirty="0">
                <a:solidFill>
                  <a:schemeClr val="tx1"/>
                </a:solidFill>
                <a:effectLst/>
                <a:latin typeface="+mj-lt"/>
                <a:ea typeface="Calibri" panose="020F0502020204030204" pitchFamily="34" charset="0"/>
              </a:rPr>
              <a:t>‘the example that France has set in the celebrated </a:t>
            </a:r>
            <a:r>
              <a:rPr lang="en-GB" sz="2400" b="1" i="1" dirty="0">
                <a:solidFill>
                  <a:schemeClr val="tx1"/>
                </a:solidFill>
                <a:effectLst/>
                <a:latin typeface="+mj-lt"/>
                <a:ea typeface="Calibri" panose="020F0502020204030204" pitchFamily="34" charset="0"/>
              </a:rPr>
              <a:t>Cedric </a:t>
            </a:r>
            <a:r>
              <a:rPr lang="en-GB" sz="2400" b="1" i="1" dirty="0" err="1">
                <a:solidFill>
                  <a:schemeClr val="tx1"/>
                </a:solidFill>
                <a:effectLst/>
                <a:latin typeface="+mj-lt"/>
                <a:ea typeface="Calibri" panose="020F0502020204030204" pitchFamily="34" charset="0"/>
              </a:rPr>
              <a:t>Herrou</a:t>
            </a:r>
            <a:r>
              <a:rPr lang="en-GB" sz="2400" b="1" i="1" dirty="0">
                <a:solidFill>
                  <a:schemeClr val="tx1"/>
                </a:solidFill>
                <a:effectLst/>
                <a:latin typeface="+mj-lt"/>
                <a:ea typeface="Calibri" panose="020F0502020204030204" pitchFamily="34" charset="0"/>
              </a:rPr>
              <a:t> </a:t>
            </a:r>
            <a:r>
              <a:rPr lang="en-GB" sz="2400" b="1" dirty="0">
                <a:solidFill>
                  <a:schemeClr val="tx1"/>
                </a:solidFill>
                <a:effectLst/>
                <a:latin typeface="+mj-lt"/>
                <a:ea typeface="Calibri" panose="020F0502020204030204" pitchFamily="34" charset="0"/>
              </a:rPr>
              <a:t>case is worthy of widespread emulation and replication’ </a:t>
            </a:r>
          </a:p>
          <a:p>
            <a:pPr algn="ctr"/>
            <a:endParaRPr lang="en-GB" sz="2000" b="1" kern="100" dirty="0">
              <a:solidFill>
                <a:schemeClr val="tx1"/>
              </a:solidFill>
              <a:effectLst/>
              <a:latin typeface="+mj-lt"/>
              <a:ea typeface="Calibri" panose="020F0502020204030204" pitchFamily="34" charset="0"/>
              <a:cs typeface="Times New Roman" panose="02020603050405020304" pitchFamily="18" charset="0"/>
            </a:endParaRPr>
          </a:p>
          <a:p>
            <a:pPr algn="r"/>
            <a:r>
              <a:rPr lang="en-GB" sz="1800" dirty="0">
                <a:solidFill>
                  <a:schemeClr val="tx1"/>
                </a:solidFill>
                <a:effectLst/>
                <a:latin typeface="+mj-lt"/>
                <a:ea typeface="Calibri" panose="020F0502020204030204" pitchFamily="34" charset="0"/>
              </a:rPr>
              <a:t>United Nations Independent Expert on International Solidarity</a:t>
            </a:r>
            <a:endParaRPr lang="en-GB" sz="1800" dirty="0">
              <a:solidFill>
                <a:schemeClr val="tx1"/>
              </a:solidFill>
              <a:latin typeface="+mj-lt"/>
            </a:endParaRPr>
          </a:p>
        </p:txBody>
      </p:sp>
    </p:spTree>
    <p:extLst>
      <p:ext uri="{BB962C8B-B14F-4D97-AF65-F5344CB8AC3E}">
        <p14:creationId xmlns:p14="http://schemas.microsoft.com/office/powerpoint/2010/main" val="417908910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7508B0D-83E4-107B-6CEB-EEEEF747C0F2}"/>
              </a:ext>
            </a:extLst>
          </p:cNvPr>
          <p:cNvSpPr>
            <a:spLocks noGrp="1"/>
          </p:cNvSpPr>
          <p:nvPr>
            <p:ph type="body" sz="quarter" idx="10"/>
          </p:nvPr>
        </p:nvSpPr>
        <p:spPr>
          <a:xfrm>
            <a:off x="899594" y="699542"/>
            <a:ext cx="6668019" cy="488301"/>
          </a:xfrm>
        </p:spPr>
        <p:txBody>
          <a:bodyPr lIns="0" tIns="0" rIns="0" bIns="0" anchor="t"/>
          <a:lstStyle/>
          <a:p>
            <a:r>
              <a:rPr lang="en-GB" sz="3200" dirty="0">
                <a:latin typeface="Georgia"/>
              </a:rPr>
              <a:t>Solidarity and Human Dignity</a:t>
            </a:r>
            <a:endParaRPr lang="en-GB" sz="3200" dirty="0"/>
          </a:p>
        </p:txBody>
      </p:sp>
      <p:sp>
        <p:nvSpPr>
          <p:cNvPr id="2" name="TextBox 1">
            <a:extLst>
              <a:ext uri="{FF2B5EF4-FFF2-40B4-BE49-F238E27FC236}">
                <a16:creationId xmlns:a16="http://schemas.microsoft.com/office/drawing/2014/main" id="{22B20251-5CD3-4DE7-1324-CD9F16E8E633}"/>
              </a:ext>
            </a:extLst>
          </p:cNvPr>
          <p:cNvSpPr txBox="1"/>
          <p:nvPr/>
        </p:nvSpPr>
        <p:spPr>
          <a:xfrm>
            <a:off x="899998" y="1633499"/>
            <a:ext cx="7731937" cy="1328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0"/>
              </a:spcBef>
              <a:spcAft>
                <a:spcPts val="1000"/>
              </a:spcAft>
              <a:buFont typeface="Arial"/>
              <a:buChar char="•"/>
            </a:pPr>
            <a:r>
              <a:rPr lang="en-US" b="1" dirty="0">
                <a:latin typeface="+mn-lt"/>
                <a:ea typeface="ＭＳ Ｐゴシック"/>
                <a:cs typeface="Arial"/>
              </a:rPr>
              <a:t>Post WWII</a:t>
            </a:r>
            <a:r>
              <a:rPr lang="en-US" dirty="0">
                <a:latin typeface="+mn-lt"/>
                <a:ea typeface="ＭＳ Ｐゴシック"/>
                <a:cs typeface="Arial"/>
              </a:rPr>
              <a:t> - survivors find new moral imperative to unite and support each other: to ensure that what happened never happens again and that </a:t>
            </a:r>
            <a:r>
              <a:rPr lang="en-US" u="sng" dirty="0">
                <a:latin typeface="+mn-lt"/>
                <a:ea typeface="ＭＳ Ｐゴシック"/>
                <a:cs typeface="Arial"/>
              </a:rPr>
              <a:t>human dignity</a:t>
            </a:r>
            <a:r>
              <a:rPr lang="en-US" dirty="0">
                <a:latin typeface="+mn-lt"/>
                <a:ea typeface="ＭＳ Ｐゴシック"/>
                <a:cs typeface="Arial"/>
              </a:rPr>
              <a:t> is respected.</a:t>
            </a:r>
            <a:endParaRPr lang="en-US" dirty="0">
              <a:latin typeface="+mn-lt"/>
              <a:cs typeface="Arial" charset="0"/>
            </a:endParaRPr>
          </a:p>
          <a:p>
            <a:pPr marL="285750" indent="-285750">
              <a:spcBef>
                <a:spcPts val="0"/>
              </a:spcBef>
              <a:spcAft>
                <a:spcPts val="1000"/>
              </a:spcAft>
              <a:buFont typeface="Arial"/>
              <a:buChar char="•"/>
            </a:pPr>
            <a:r>
              <a:rPr lang="en-US" b="1" dirty="0">
                <a:latin typeface="+mn-lt"/>
                <a:ea typeface="ＭＳ Ｐゴシック"/>
                <a:cs typeface="Arial"/>
              </a:rPr>
              <a:t>Human dignity </a:t>
            </a:r>
            <a:r>
              <a:rPr lang="en-GB" sz="1800" dirty="0">
                <a:effectLst/>
                <a:latin typeface="+mn-lt"/>
                <a:ea typeface="Calibri" panose="020F0502020204030204" pitchFamily="34" charset="0"/>
              </a:rPr>
              <a:t>as a prerequisite for human coexistence and solidarity</a:t>
            </a:r>
            <a:endParaRPr lang="en-US" dirty="0">
              <a:latin typeface="+mn-lt"/>
              <a:cs typeface="Arial" charset="0"/>
            </a:endParaRPr>
          </a:p>
        </p:txBody>
      </p:sp>
      <p:pic>
        <p:nvPicPr>
          <p:cNvPr id="3" name="Picture 2" descr="Close-up of barbed wire&#10;&#10;Description automatically generated">
            <a:extLst>
              <a:ext uri="{FF2B5EF4-FFF2-40B4-BE49-F238E27FC236}">
                <a16:creationId xmlns:a16="http://schemas.microsoft.com/office/drawing/2014/main" id="{AE977D6A-D84C-040B-0388-2B1295EAD173}"/>
              </a:ext>
            </a:extLst>
          </p:cNvPr>
          <p:cNvPicPr>
            <a:picLocks noChangeAspect="1"/>
          </p:cNvPicPr>
          <p:nvPr/>
        </p:nvPicPr>
        <p:blipFill rotWithShape="1">
          <a:blip r:embed="rId3">
            <a:duotone>
              <a:schemeClr val="accent5">
                <a:shade val="45000"/>
                <a:satMod val="135000"/>
              </a:schemeClr>
              <a:prstClr val="white"/>
            </a:duotone>
          </a:blip>
          <a:srcRect t="16997" r="-131" b="60186"/>
          <a:stretch/>
        </p:blipFill>
        <p:spPr>
          <a:xfrm>
            <a:off x="900" y="3973725"/>
            <a:ext cx="9141349" cy="1169903"/>
          </a:xfrm>
          <a:prstGeom prst="rect">
            <a:avLst/>
          </a:prstGeom>
          <a:noFill/>
        </p:spPr>
      </p:pic>
    </p:spTree>
    <p:extLst>
      <p:ext uri="{BB962C8B-B14F-4D97-AF65-F5344CB8AC3E}">
        <p14:creationId xmlns:p14="http://schemas.microsoft.com/office/powerpoint/2010/main" val="53860027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5F6AB6-423D-8164-AB94-C5725B43F1C1}"/>
              </a:ext>
            </a:extLst>
          </p:cNvPr>
          <p:cNvSpPr txBox="1"/>
          <p:nvPr/>
        </p:nvSpPr>
        <p:spPr>
          <a:xfrm>
            <a:off x="4784400" y="1362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Times New Roman"/>
              <a:cs typeface="Times New Roman"/>
            </a:endParaRPr>
          </a:p>
        </p:txBody>
      </p:sp>
      <p:sp>
        <p:nvSpPr>
          <p:cNvPr id="11" name="TextBox 10">
            <a:extLst>
              <a:ext uri="{FF2B5EF4-FFF2-40B4-BE49-F238E27FC236}">
                <a16:creationId xmlns:a16="http://schemas.microsoft.com/office/drawing/2014/main" id="{2802BE75-B527-1487-966C-3B3DFC3A7ADC}"/>
              </a:ext>
            </a:extLst>
          </p:cNvPr>
          <p:cNvSpPr txBox="1"/>
          <p:nvPr/>
        </p:nvSpPr>
        <p:spPr>
          <a:xfrm>
            <a:off x="716400" y="2572650"/>
            <a:ext cx="5609700"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Bef>
                <a:spcPts val="0"/>
              </a:spcBef>
              <a:spcAft>
                <a:spcPts val="600"/>
              </a:spcAft>
            </a:pPr>
            <a:r>
              <a:rPr lang="en-GB" sz="1700" dirty="0">
                <a:latin typeface="+mn-lt"/>
                <a:ea typeface="ＭＳ Ｐゴシック"/>
                <a:cs typeface="Arial"/>
              </a:rPr>
              <a:t>‘We the peoples of the United Nations determined to save succeeding generations from the scourge of war, which twice in our lifetime has brought untold sorrow to mankind, and to reaffirm faith in fundamental human rights, in the </a:t>
            </a:r>
            <a:r>
              <a:rPr lang="en-GB" sz="1700" b="1" dirty="0">
                <a:latin typeface="+mn-lt"/>
                <a:ea typeface="ＭＳ Ｐゴシック"/>
                <a:cs typeface="Arial"/>
              </a:rPr>
              <a:t>dignity </a:t>
            </a:r>
            <a:r>
              <a:rPr lang="en-GB" sz="1700" dirty="0">
                <a:latin typeface="+mn-lt"/>
                <a:ea typeface="ＭＳ Ｐゴシック"/>
                <a:cs typeface="Arial"/>
              </a:rPr>
              <a:t>and worth of the human person, in the equal rights of men and women and of nations large and small.’</a:t>
            </a:r>
            <a:endParaRPr lang="en-US" sz="1700" dirty="0">
              <a:latin typeface="+mn-lt"/>
              <a:cs typeface="Arial"/>
            </a:endParaRPr>
          </a:p>
          <a:p>
            <a:pPr algn="r"/>
            <a:r>
              <a:rPr lang="en-US" sz="1700" dirty="0">
                <a:latin typeface="+mn-lt"/>
                <a:ea typeface="ＭＳ Ｐゴシック"/>
                <a:cs typeface="Times New Roman"/>
              </a:rPr>
              <a:t>UN Charter, 1945, Preamble</a:t>
            </a:r>
          </a:p>
        </p:txBody>
      </p:sp>
      <p:sp>
        <p:nvSpPr>
          <p:cNvPr id="13" name="TextBox 12">
            <a:extLst>
              <a:ext uri="{FF2B5EF4-FFF2-40B4-BE49-F238E27FC236}">
                <a16:creationId xmlns:a16="http://schemas.microsoft.com/office/drawing/2014/main" id="{6948CF30-C51A-1A91-D93C-4E7A03D7BEAE}"/>
              </a:ext>
            </a:extLst>
          </p:cNvPr>
          <p:cNvSpPr txBox="1"/>
          <p:nvPr/>
        </p:nvSpPr>
        <p:spPr>
          <a:xfrm>
            <a:off x="2880900" y="763650"/>
            <a:ext cx="5506200" cy="121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600"/>
              </a:spcAft>
            </a:pPr>
            <a:r>
              <a:rPr lang="en-US" sz="1700" dirty="0">
                <a:latin typeface="+mn-lt"/>
                <a:ea typeface="ＭＳ Ｐゴシック"/>
                <a:cs typeface="Arial"/>
              </a:rPr>
              <a:t>‘All human beings are born free and equal in </a:t>
            </a:r>
            <a:r>
              <a:rPr lang="en-US" sz="1700" b="1" dirty="0">
                <a:latin typeface="+mn-lt"/>
                <a:ea typeface="ＭＳ Ｐゴシック"/>
                <a:cs typeface="Arial"/>
              </a:rPr>
              <a:t>dignity </a:t>
            </a:r>
            <a:r>
              <a:rPr lang="en-US" sz="1700" dirty="0">
                <a:latin typeface="+mn-lt"/>
                <a:ea typeface="ＭＳ Ｐゴシック"/>
                <a:cs typeface="Arial"/>
              </a:rPr>
              <a:t>and rights. They are endowed with reason and conscience and should act towards one another in a </a:t>
            </a:r>
            <a:r>
              <a:rPr lang="en-US" sz="1700" b="1" dirty="0">
                <a:latin typeface="+mn-lt"/>
                <a:ea typeface="ＭＳ Ｐゴシック"/>
                <a:cs typeface="Arial"/>
              </a:rPr>
              <a:t>spirit of brotherhood</a:t>
            </a:r>
            <a:r>
              <a:rPr lang="en-US" sz="1700" dirty="0">
                <a:latin typeface="+mn-lt"/>
                <a:ea typeface="ＭＳ Ｐゴシック"/>
                <a:cs typeface="Arial"/>
              </a:rPr>
              <a:t>’.</a:t>
            </a:r>
            <a:endParaRPr lang="en-US" sz="1700" dirty="0">
              <a:latin typeface="+mn-lt"/>
              <a:cs typeface="Arial" charset="0"/>
            </a:endParaRPr>
          </a:p>
          <a:p>
            <a:pPr algn="r"/>
            <a:r>
              <a:rPr lang="en-US" sz="1700" dirty="0">
                <a:latin typeface="+mn-lt"/>
                <a:ea typeface="ＭＳ Ｐゴシック"/>
                <a:cs typeface="Arial"/>
              </a:rPr>
              <a:t>Universal Declaration of Human Rights, 1948, article 1</a:t>
            </a:r>
          </a:p>
        </p:txBody>
      </p:sp>
      <p:pic>
        <p:nvPicPr>
          <p:cNvPr id="17" name="Picture 16" descr="A stamp with a scroll of paper&#10;&#10;Description automatically generated">
            <a:extLst>
              <a:ext uri="{FF2B5EF4-FFF2-40B4-BE49-F238E27FC236}">
                <a16:creationId xmlns:a16="http://schemas.microsoft.com/office/drawing/2014/main" id="{D195337B-B7A2-B05C-7C4B-AFCC70ED459A}"/>
              </a:ext>
            </a:extLst>
          </p:cNvPr>
          <p:cNvPicPr>
            <a:picLocks noChangeAspect="1"/>
          </p:cNvPicPr>
          <p:nvPr/>
        </p:nvPicPr>
        <p:blipFill>
          <a:blip r:embed="rId3"/>
          <a:stretch>
            <a:fillRect/>
          </a:stretch>
        </p:blipFill>
        <p:spPr>
          <a:xfrm>
            <a:off x="6622650" y="2636138"/>
            <a:ext cx="1771200" cy="2076225"/>
          </a:xfrm>
          <a:prstGeom prst="rect">
            <a:avLst/>
          </a:prstGeom>
        </p:spPr>
      </p:pic>
      <p:pic>
        <p:nvPicPr>
          <p:cNvPr id="19" name="Picture 18" descr="A close-up of a document&#10;&#10;Description automatically generated">
            <a:extLst>
              <a:ext uri="{FF2B5EF4-FFF2-40B4-BE49-F238E27FC236}">
                <a16:creationId xmlns:a16="http://schemas.microsoft.com/office/drawing/2014/main" id="{9BA97061-3DF9-A20E-EAA9-D588848CDF8F}"/>
              </a:ext>
            </a:extLst>
          </p:cNvPr>
          <p:cNvPicPr>
            <a:picLocks noChangeAspect="1"/>
          </p:cNvPicPr>
          <p:nvPr/>
        </p:nvPicPr>
        <p:blipFill>
          <a:blip r:embed="rId4"/>
          <a:stretch>
            <a:fillRect/>
          </a:stretch>
        </p:blipFill>
        <p:spPr>
          <a:xfrm>
            <a:off x="716400" y="807633"/>
            <a:ext cx="1915200" cy="1305234"/>
          </a:xfrm>
          <a:prstGeom prst="rect">
            <a:avLst/>
          </a:prstGeom>
        </p:spPr>
      </p:pic>
    </p:spTree>
    <p:extLst>
      <p:ext uri="{BB962C8B-B14F-4D97-AF65-F5344CB8AC3E}">
        <p14:creationId xmlns:p14="http://schemas.microsoft.com/office/powerpoint/2010/main" val="346232379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451D3C-00DE-BFD0-FF9B-760C96B351B8}"/>
              </a:ext>
            </a:extLst>
          </p:cNvPr>
          <p:cNvSpPr>
            <a:spLocks noGrp="1"/>
          </p:cNvSpPr>
          <p:nvPr>
            <p:ph type="body" sz="quarter" idx="11"/>
          </p:nvPr>
        </p:nvSpPr>
        <p:spPr/>
        <p:txBody>
          <a:bodyPr/>
          <a:lstStyle/>
          <a:p>
            <a:r>
              <a:rPr lang="en-GB" sz="1600" dirty="0">
                <a:effectLst/>
                <a:latin typeface="+mj-lt"/>
                <a:ea typeface="Times New Roman" panose="02020603050405020304" pitchFamily="18" charset="0"/>
              </a:rPr>
              <a:t>Human dignity as a constitutional </a:t>
            </a:r>
            <a:r>
              <a:rPr lang="en-GB" sz="1600" dirty="0">
                <a:latin typeface="+mj-lt"/>
                <a:ea typeface="Times New Roman" panose="02020603050405020304" pitchFamily="18" charset="0"/>
              </a:rPr>
              <a:t>p</a:t>
            </a:r>
            <a:r>
              <a:rPr lang="en-GB" sz="1600" dirty="0">
                <a:effectLst/>
                <a:latin typeface="+mj-lt"/>
                <a:ea typeface="Times New Roman" panose="02020603050405020304" pitchFamily="18" charset="0"/>
              </a:rPr>
              <a:t>rinciple </a:t>
            </a:r>
            <a:r>
              <a:rPr lang="en-GB" sz="1600" dirty="0">
                <a:latin typeface="+mj-lt"/>
                <a:ea typeface="Times New Roman" panose="02020603050405020304" pitchFamily="18" charset="0"/>
              </a:rPr>
              <a:t>r</a:t>
            </a:r>
            <a:r>
              <a:rPr lang="en-GB" sz="1600" dirty="0">
                <a:effectLst/>
                <a:latin typeface="+mj-lt"/>
                <a:ea typeface="Times New Roman" panose="02020603050405020304" pitchFamily="18" charset="0"/>
              </a:rPr>
              <a:t>elated to human </a:t>
            </a:r>
            <a:r>
              <a:rPr lang="en-GB" sz="1600" dirty="0">
                <a:latin typeface="+mj-lt"/>
                <a:ea typeface="Times New Roman" panose="02020603050405020304" pitchFamily="18" charset="0"/>
              </a:rPr>
              <a:t>r</a:t>
            </a:r>
            <a:r>
              <a:rPr lang="en-GB" sz="1600" dirty="0">
                <a:effectLst/>
                <a:latin typeface="+mj-lt"/>
                <a:ea typeface="Times New Roman" panose="02020603050405020304" pitchFamily="18" charset="0"/>
              </a:rPr>
              <a:t>ights</a:t>
            </a:r>
          </a:p>
          <a:p>
            <a:pPr lvl="1"/>
            <a:r>
              <a:rPr lang="en-GB" sz="1600" dirty="0">
                <a:latin typeface="+mj-lt"/>
              </a:rPr>
              <a:t>Human dignity as the foundation of human rights</a:t>
            </a:r>
          </a:p>
          <a:p>
            <a:pPr lvl="1"/>
            <a:r>
              <a:rPr lang="en-GB" sz="1600" dirty="0">
                <a:latin typeface="+mj-lt"/>
              </a:rPr>
              <a:t>Human dignity in many post-WWII constitutions in Europe</a:t>
            </a:r>
          </a:p>
          <a:p>
            <a:pPr marL="266700" lvl="1" indent="0">
              <a:buNone/>
            </a:pPr>
            <a:endParaRPr lang="en-GB" sz="1600" kern="100" dirty="0">
              <a:effectLst/>
              <a:latin typeface="+mj-lt"/>
              <a:ea typeface="Calibri" panose="020F0502020204030204" pitchFamily="34" charset="0"/>
              <a:cs typeface="Times New Roman" panose="02020603050405020304" pitchFamily="18" charset="0"/>
            </a:endParaRPr>
          </a:p>
          <a:p>
            <a:endParaRPr lang="en-GB" sz="1600" dirty="0">
              <a:latin typeface="+mj-lt"/>
            </a:endParaRPr>
          </a:p>
        </p:txBody>
      </p:sp>
      <p:sp>
        <p:nvSpPr>
          <p:cNvPr id="2" name="Text Placeholder 1">
            <a:extLst>
              <a:ext uri="{FF2B5EF4-FFF2-40B4-BE49-F238E27FC236}">
                <a16:creationId xmlns:a16="http://schemas.microsoft.com/office/drawing/2014/main" id="{C1D9040D-AC78-053C-0B8A-C3536E7061FF}"/>
              </a:ext>
            </a:extLst>
          </p:cNvPr>
          <p:cNvSpPr>
            <a:spLocks noGrp="1"/>
          </p:cNvSpPr>
          <p:nvPr>
            <p:ph type="body" sz="quarter" idx="10"/>
          </p:nvPr>
        </p:nvSpPr>
        <p:spPr/>
        <p:txBody>
          <a:bodyPr/>
          <a:lstStyle/>
          <a:p>
            <a:r>
              <a:rPr lang="en-GB" sz="3200" dirty="0"/>
              <a:t>Human Dignity in Law</a:t>
            </a:r>
          </a:p>
        </p:txBody>
      </p:sp>
      <p:pic>
        <p:nvPicPr>
          <p:cNvPr id="1026" name="Picture 2">
            <a:extLst>
              <a:ext uri="{FF2B5EF4-FFF2-40B4-BE49-F238E27FC236}">
                <a16:creationId xmlns:a16="http://schemas.microsoft.com/office/drawing/2014/main" id="{D13E1F18-1703-48BB-C773-0463B952C5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11" y="1462270"/>
            <a:ext cx="3111320" cy="2075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D5AF5B-5530-4AE6-1FB0-91F1DE493EE2}"/>
              </a:ext>
            </a:extLst>
          </p:cNvPr>
          <p:cNvSpPr txBox="1"/>
          <p:nvPr/>
        </p:nvSpPr>
        <p:spPr>
          <a:xfrm>
            <a:off x="4572000" y="3582219"/>
            <a:ext cx="3167583" cy="276999"/>
          </a:xfrm>
          <a:prstGeom prst="rect">
            <a:avLst/>
          </a:prstGeom>
          <a:noFill/>
        </p:spPr>
        <p:txBody>
          <a:bodyPr wrap="square" rtlCol="0">
            <a:spAutoFit/>
          </a:bodyPr>
          <a:lstStyle/>
          <a:p>
            <a:r>
              <a:rPr lang="en-GB" sz="1200" dirty="0">
                <a:latin typeface="+mj-lt"/>
              </a:rPr>
              <a:t>Source: German Foreign Office, X, 23 May 2016</a:t>
            </a:r>
          </a:p>
        </p:txBody>
      </p:sp>
    </p:spTree>
    <p:extLst>
      <p:ext uri="{BB962C8B-B14F-4D97-AF65-F5344CB8AC3E}">
        <p14:creationId xmlns:p14="http://schemas.microsoft.com/office/powerpoint/2010/main" val="218422280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9040D-AC78-053C-0B8A-C3536E7061FF}"/>
              </a:ext>
            </a:extLst>
          </p:cNvPr>
          <p:cNvSpPr>
            <a:spLocks noGrp="1"/>
          </p:cNvSpPr>
          <p:nvPr>
            <p:ph type="body" sz="quarter" idx="10"/>
          </p:nvPr>
        </p:nvSpPr>
        <p:spPr>
          <a:xfrm>
            <a:off x="899594" y="699542"/>
            <a:ext cx="7430490" cy="488301"/>
          </a:xfrm>
        </p:spPr>
        <p:txBody>
          <a:bodyPr/>
          <a:lstStyle/>
          <a:p>
            <a:r>
              <a:rPr lang="en-GB" sz="3200" dirty="0"/>
              <a:t>Using Human Dignity</a:t>
            </a:r>
          </a:p>
        </p:txBody>
      </p:sp>
      <p:graphicFrame>
        <p:nvGraphicFramePr>
          <p:cNvPr id="3" name="Diagram 2">
            <a:extLst>
              <a:ext uri="{FF2B5EF4-FFF2-40B4-BE49-F238E27FC236}">
                <a16:creationId xmlns:a16="http://schemas.microsoft.com/office/drawing/2014/main" id="{AA95CF07-692A-878E-65F2-C38245FFAFA2}"/>
              </a:ext>
            </a:extLst>
          </p:cNvPr>
          <p:cNvGraphicFramePr/>
          <p:nvPr>
            <p:extLst>
              <p:ext uri="{D42A27DB-BD31-4B8C-83A1-F6EECF244321}">
                <p14:modId xmlns:p14="http://schemas.microsoft.com/office/powerpoint/2010/main" val="3828619784"/>
              </p:ext>
            </p:extLst>
          </p:nvPr>
        </p:nvGraphicFramePr>
        <p:xfrm>
          <a:off x="899594" y="1572768"/>
          <a:ext cx="7732342" cy="318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86761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3E495-7D60-BCD6-C15F-F15D019D76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808A45-EF4F-4158-3CFA-EE671FBC1D3C}"/>
              </a:ext>
            </a:extLst>
          </p:cNvPr>
          <p:cNvSpPr>
            <a:spLocks noGrp="1"/>
          </p:cNvSpPr>
          <p:nvPr>
            <p:ph type="body" sz="quarter" idx="10"/>
          </p:nvPr>
        </p:nvSpPr>
        <p:spPr>
          <a:xfrm>
            <a:off x="899594" y="699542"/>
            <a:ext cx="7430490" cy="488301"/>
          </a:xfrm>
        </p:spPr>
        <p:txBody>
          <a:bodyPr/>
          <a:lstStyle/>
          <a:p>
            <a:r>
              <a:rPr lang="en-GB" sz="3200" dirty="0"/>
              <a:t>Using Human Dignity</a:t>
            </a:r>
          </a:p>
        </p:txBody>
      </p:sp>
      <p:graphicFrame>
        <p:nvGraphicFramePr>
          <p:cNvPr id="4" name="Diagram 3">
            <a:extLst>
              <a:ext uri="{FF2B5EF4-FFF2-40B4-BE49-F238E27FC236}">
                <a16:creationId xmlns:a16="http://schemas.microsoft.com/office/drawing/2014/main" id="{629952E5-A841-6080-83D2-4745FB2756FE}"/>
              </a:ext>
            </a:extLst>
          </p:cNvPr>
          <p:cNvGraphicFramePr/>
          <p:nvPr>
            <p:extLst>
              <p:ext uri="{D42A27DB-BD31-4B8C-83A1-F6EECF244321}">
                <p14:modId xmlns:p14="http://schemas.microsoft.com/office/powerpoint/2010/main" val="2362335849"/>
              </p:ext>
            </p:extLst>
          </p:nvPr>
        </p:nvGraphicFramePr>
        <p:xfrm>
          <a:off x="899594" y="1581911"/>
          <a:ext cx="7782182" cy="3120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78862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E966FB-D097-7BF4-DC80-4DA8EE08ED32}"/>
              </a:ext>
            </a:extLst>
          </p:cNvPr>
          <p:cNvSpPr>
            <a:spLocks noGrp="1"/>
          </p:cNvSpPr>
          <p:nvPr>
            <p:ph type="body" sz="quarter" idx="11"/>
          </p:nvPr>
        </p:nvSpPr>
        <p:spPr/>
        <p:txBody>
          <a:bodyPr/>
          <a:lstStyle/>
          <a:p>
            <a:pPr marL="0" indent="0" algn="ctr">
              <a:buNone/>
            </a:pPr>
            <a:endParaRPr lang="en-GB" sz="6000" b="1" dirty="0">
              <a:solidFill>
                <a:srgbClr val="16818D"/>
              </a:solidFill>
            </a:endParaRPr>
          </a:p>
          <a:p>
            <a:pPr marL="0" indent="0" algn="ctr">
              <a:buNone/>
            </a:pPr>
            <a:r>
              <a:rPr lang="en-GB" sz="6000" dirty="0">
                <a:solidFill>
                  <a:srgbClr val="16818D"/>
                </a:solidFill>
              </a:rPr>
              <a:t>Thank you!</a:t>
            </a:r>
          </a:p>
        </p:txBody>
      </p:sp>
    </p:spTree>
    <p:extLst>
      <p:ext uri="{BB962C8B-B14F-4D97-AF65-F5344CB8AC3E}">
        <p14:creationId xmlns:p14="http://schemas.microsoft.com/office/powerpoint/2010/main" val="149142693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A5638-EB30-D478-56A5-25852C04F427}"/>
              </a:ext>
            </a:extLst>
          </p:cNvPr>
          <p:cNvSpPr>
            <a:spLocks noGrp="1"/>
          </p:cNvSpPr>
          <p:nvPr>
            <p:ph type="body" sz="quarter" idx="10"/>
          </p:nvPr>
        </p:nvSpPr>
        <p:spPr/>
        <p:txBody>
          <a:bodyPr/>
          <a:lstStyle/>
          <a:p>
            <a:r>
              <a:rPr lang="en-GB" sz="3200" dirty="0"/>
              <a:t>Focus of the Talk</a:t>
            </a:r>
          </a:p>
        </p:txBody>
      </p:sp>
      <p:sp>
        <p:nvSpPr>
          <p:cNvPr id="3" name="Text Placeholder 2">
            <a:extLst>
              <a:ext uri="{FF2B5EF4-FFF2-40B4-BE49-F238E27FC236}">
                <a16:creationId xmlns:a16="http://schemas.microsoft.com/office/drawing/2014/main" id="{1649005B-84FE-B217-2D0F-AA1F76D3C20A}"/>
              </a:ext>
            </a:extLst>
          </p:cNvPr>
          <p:cNvSpPr>
            <a:spLocks noGrp="1"/>
          </p:cNvSpPr>
          <p:nvPr>
            <p:ph type="body" sz="quarter" idx="11"/>
          </p:nvPr>
        </p:nvSpPr>
        <p:spPr/>
        <p:txBody>
          <a:bodyPr/>
          <a:lstStyle/>
          <a:p>
            <a:r>
              <a:rPr lang="en-GB" sz="1800" dirty="0">
                <a:latin typeface="+mj-lt"/>
              </a:rPr>
              <a:t>Criminalisation of solidarity in the European Union </a:t>
            </a:r>
          </a:p>
          <a:p>
            <a:pPr lvl="1"/>
            <a:r>
              <a:rPr lang="en-GB" sz="1800" dirty="0">
                <a:latin typeface="+mj-lt"/>
              </a:rPr>
              <a:t>Why? Solidarity is a European concept </a:t>
            </a:r>
          </a:p>
          <a:p>
            <a:pPr marL="266700" lvl="1" indent="0">
              <a:buNone/>
            </a:pPr>
            <a:endParaRPr lang="en-GB" sz="1800" dirty="0">
              <a:latin typeface="+mj-lt"/>
            </a:endParaRPr>
          </a:p>
          <a:p>
            <a:r>
              <a:rPr lang="en-GB" sz="1800" dirty="0">
                <a:latin typeface="+mj-lt"/>
              </a:rPr>
              <a:t>Intra-EU movement (between Italy and France) rather than movement at the external borders of the European Union </a:t>
            </a:r>
          </a:p>
          <a:p>
            <a:pPr lvl="1"/>
            <a:r>
              <a:rPr lang="en-GB" sz="1800" dirty="0">
                <a:latin typeface="+mj-lt"/>
              </a:rPr>
              <a:t>Why? Under-researched phenomenon in contrast to criminalisation of solidarity in the Mediterranean Sea</a:t>
            </a:r>
          </a:p>
          <a:p>
            <a:pPr lvl="1"/>
            <a:endParaRPr lang="en-GB" sz="1800" dirty="0">
              <a:latin typeface="+mj-lt"/>
            </a:endParaRPr>
          </a:p>
          <a:p>
            <a:r>
              <a:rPr lang="en-GB" sz="1800" dirty="0">
                <a:latin typeface="+mj-lt"/>
              </a:rPr>
              <a:t>Individuals rather than organisations such as charities</a:t>
            </a:r>
          </a:p>
          <a:p>
            <a:pPr lvl="1"/>
            <a:r>
              <a:rPr lang="en-GB" sz="1800" dirty="0">
                <a:latin typeface="+mj-lt"/>
              </a:rPr>
              <a:t>Why? Charities are in the ‘business’ of solidarity</a:t>
            </a:r>
          </a:p>
          <a:p>
            <a:endParaRPr lang="en-GB" dirty="0">
              <a:latin typeface="+mj-lt"/>
            </a:endParaRPr>
          </a:p>
        </p:txBody>
      </p:sp>
    </p:spTree>
    <p:extLst>
      <p:ext uri="{BB962C8B-B14F-4D97-AF65-F5344CB8AC3E}">
        <p14:creationId xmlns:p14="http://schemas.microsoft.com/office/powerpoint/2010/main" val="10005352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the world&#10;&#10;Description automatically generated">
            <a:extLst>
              <a:ext uri="{FF2B5EF4-FFF2-40B4-BE49-F238E27FC236}">
                <a16:creationId xmlns:a16="http://schemas.microsoft.com/office/drawing/2014/main" id="{3DE87540-D84E-EB89-74C2-6112C8B73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38130"/>
            <a:ext cx="5024443" cy="4405370"/>
          </a:xfrm>
          <a:prstGeom prst="rect">
            <a:avLst/>
          </a:prstGeom>
        </p:spPr>
      </p:pic>
      <p:pic>
        <p:nvPicPr>
          <p:cNvPr id="12" name="Picture 11" descr="A map of a country&#10;&#10;Description automatically generated">
            <a:extLst>
              <a:ext uri="{FF2B5EF4-FFF2-40B4-BE49-F238E27FC236}">
                <a16:creationId xmlns:a16="http://schemas.microsoft.com/office/drawing/2014/main" id="{3BDB516E-459E-6D3F-8D7D-AE6D21963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22" y="738130"/>
            <a:ext cx="4248393" cy="3183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4" name="Straight Connector 13">
            <a:extLst>
              <a:ext uri="{FF2B5EF4-FFF2-40B4-BE49-F238E27FC236}">
                <a16:creationId xmlns:a16="http://schemas.microsoft.com/office/drawing/2014/main" id="{50494A7C-8112-AFB3-7AA0-6598B70AF90C}"/>
              </a:ext>
            </a:extLst>
          </p:cNvPr>
          <p:cNvCxnSpPr>
            <a:cxnSpLocks/>
          </p:cNvCxnSpPr>
          <p:nvPr/>
        </p:nvCxnSpPr>
        <p:spPr>
          <a:xfrm flipV="1">
            <a:off x="3117773" y="1195852"/>
            <a:ext cx="2351812" cy="2409135"/>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46C82820-E83E-AD93-0474-BADFF2B62568}"/>
              </a:ext>
            </a:extLst>
          </p:cNvPr>
          <p:cNvCxnSpPr>
            <a:endCxn id="12" idx="4"/>
          </p:cNvCxnSpPr>
          <p:nvPr/>
        </p:nvCxnSpPr>
        <p:spPr>
          <a:xfrm>
            <a:off x="3119215" y="3606325"/>
            <a:ext cx="3852404" cy="315680"/>
          </a:xfrm>
          <a:prstGeom prst="line">
            <a:avLst/>
          </a:prstGeom>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E38BA65A-38F6-4B36-CB2B-D631CC18D39C}"/>
              </a:ext>
            </a:extLst>
          </p:cNvPr>
          <p:cNvSpPr txBox="1"/>
          <p:nvPr/>
        </p:nvSpPr>
        <p:spPr>
          <a:xfrm>
            <a:off x="5120233" y="4734305"/>
            <a:ext cx="1939895" cy="276999"/>
          </a:xfrm>
          <a:prstGeom prst="rect">
            <a:avLst/>
          </a:prstGeom>
          <a:noFill/>
        </p:spPr>
        <p:txBody>
          <a:bodyPr wrap="square" rtlCol="0">
            <a:spAutoFit/>
          </a:bodyPr>
          <a:lstStyle/>
          <a:p>
            <a:r>
              <a:rPr lang="en-GB" sz="1200" dirty="0">
                <a:latin typeface="+mn-lt"/>
              </a:rPr>
              <a:t>Source: Google Map</a:t>
            </a:r>
          </a:p>
        </p:txBody>
      </p:sp>
    </p:spTree>
    <p:extLst>
      <p:ext uri="{BB962C8B-B14F-4D97-AF65-F5344CB8AC3E}">
        <p14:creationId xmlns:p14="http://schemas.microsoft.com/office/powerpoint/2010/main" val="34985680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6C03C58-024E-C403-3EC3-D7DBCFF6DE00}"/>
              </a:ext>
            </a:extLst>
          </p:cNvPr>
          <p:cNvGraphicFramePr/>
          <p:nvPr>
            <p:extLst>
              <p:ext uri="{D42A27DB-BD31-4B8C-83A1-F6EECF244321}">
                <p14:modId xmlns:p14="http://schemas.microsoft.com/office/powerpoint/2010/main" val="2633712655"/>
              </p:ext>
            </p:extLst>
          </p:nvPr>
        </p:nvGraphicFramePr>
        <p:xfrm>
          <a:off x="978144" y="1155090"/>
          <a:ext cx="7638317"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09694D6-8008-D608-A307-CF3A05FDD46C}"/>
              </a:ext>
            </a:extLst>
          </p:cNvPr>
          <p:cNvSpPr>
            <a:spLocks noGrp="1"/>
          </p:cNvSpPr>
          <p:nvPr>
            <p:ph type="body" sz="quarter" idx="10"/>
          </p:nvPr>
        </p:nvSpPr>
        <p:spPr/>
        <p:txBody>
          <a:bodyPr/>
          <a:lstStyle/>
          <a:p>
            <a:r>
              <a:rPr lang="en-GB" sz="3200" dirty="0"/>
              <a:t>Structure of the Talk</a:t>
            </a:r>
          </a:p>
        </p:txBody>
      </p:sp>
      <p:sp>
        <p:nvSpPr>
          <p:cNvPr id="5" name="TextBox 4">
            <a:extLst>
              <a:ext uri="{FF2B5EF4-FFF2-40B4-BE49-F238E27FC236}">
                <a16:creationId xmlns:a16="http://schemas.microsoft.com/office/drawing/2014/main" id="{21DE9D50-4A3A-253E-DD2B-F30AFDFCBB70}"/>
              </a:ext>
            </a:extLst>
          </p:cNvPr>
          <p:cNvSpPr txBox="1"/>
          <p:nvPr/>
        </p:nvSpPr>
        <p:spPr>
          <a:xfrm>
            <a:off x="1700613" y="3706569"/>
            <a:ext cx="991312" cy="369332"/>
          </a:xfrm>
          <a:prstGeom prst="rect">
            <a:avLst/>
          </a:prstGeom>
          <a:noFill/>
        </p:spPr>
        <p:txBody>
          <a:bodyPr wrap="square" rtlCol="0">
            <a:spAutoFit/>
          </a:bodyPr>
          <a:lstStyle/>
          <a:p>
            <a:r>
              <a:rPr lang="en-GB" dirty="0">
                <a:solidFill>
                  <a:srgbClr val="FF0000"/>
                </a:solidFill>
                <a:latin typeface="+mn-lt"/>
              </a:rPr>
              <a:t>Issues</a:t>
            </a:r>
          </a:p>
        </p:txBody>
      </p:sp>
      <p:sp>
        <p:nvSpPr>
          <p:cNvPr id="6" name="TextBox 5">
            <a:extLst>
              <a:ext uri="{FF2B5EF4-FFF2-40B4-BE49-F238E27FC236}">
                <a16:creationId xmlns:a16="http://schemas.microsoft.com/office/drawing/2014/main" id="{6A1C3F4F-F184-4029-B2FF-455A73B8585C}"/>
              </a:ext>
            </a:extLst>
          </p:cNvPr>
          <p:cNvSpPr txBox="1"/>
          <p:nvPr/>
        </p:nvSpPr>
        <p:spPr>
          <a:xfrm>
            <a:off x="3806899" y="2590474"/>
            <a:ext cx="1439104" cy="369332"/>
          </a:xfrm>
          <a:prstGeom prst="rect">
            <a:avLst/>
          </a:prstGeom>
          <a:noFill/>
        </p:spPr>
        <p:txBody>
          <a:bodyPr wrap="square" rtlCol="0">
            <a:spAutoFit/>
          </a:bodyPr>
          <a:lstStyle/>
          <a:p>
            <a:r>
              <a:rPr lang="en-GB" dirty="0">
                <a:solidFill>
                  <a:srgbClr val="FF0000"/>
                </a:solidFill>
                <a:latin typeface="+mn-lt"/>
              </a:rPr>
              <a:t>Challenges</a:t>
            </a:r>
          </a:p>
        </p:txBody>
      </p:sp>
      <p:sp>
        <p:nvSpPr>
          <p:cNvPr id="7" name="TextBox 6">
            <a:extLst>
              <a:ext uri="{FF2B5EF4-FFF2-40B4-BE49-F238E27FC236}">
                <a16:creationId xmlns:a16="http://schemas.microsoft.com/office/drawing/2014/main" id="{4C2423FD-434A-A9C8-AB00-C3C483D20413}"/>
              </a:ext>
            </a:extLst>
          </p:cNvPr>
          <p:cNvSpPr txBox="1"/>
          <p:nvPr/>
        </p:nvSpPr>
        <p:spPr>
          <a:xfrm>
            <a:off x="6289705" y="3715713"/>
            <a:ext cx="1277908" cy="369332"/>
          </a:xfrm>
          <a:prstGeom prst="rect">
            <a:avLst/>
          </a:prstGeom>
          <a:noFill/>
        </p:spPr>
        <p:txBody>
          <a:bodyPr wrap="square" rtlCol="0">
            <a:spAutoFit/>
          </a:bodyPr>
          <a:lstStyle/>
          <a:p>
            <a:r>
              <a:rPr lang="en-GB" dirty="0">
                <a:solidFill>
                  <a:srgbClr val="FF0000"/>
                </a:solidFill>
                <a:latin typeface="+mn-lt"/>
              </a:rPr>
              <a:t>Solutions</a:t>
            </a:r>
          </a:p>
        </p:txBody>
      </p:sp>
    </p:spTree>
    <p:extLst>
      <p:ext uri="{BB962C8B-B14F-4D97-AF65-F5344CB8AC3E}">
        <p14:creationId xmlns:p14="http://schemas.microsoft.com/office/powerpoint/2010/main" val="22572829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66F9C-077C-82FF-2142-8A8F806E488B}"/>
              </a:ext>
            </a:extLst>
          </p:cNvPr>
          <p:cNvSpPr>
            <a:spLocks noGrp="1"/>
          </p:cNvSpPr>
          <p:nvPr>
            <p:ph type="body" sz="quarter" idx="10"/>
          </p:nvPr>
        </p:nvSpPr>
        <p:spPr/>
        <p:txBody>
          <a:bodyPr/>
          <a:lstStyle/>
          <a:p>
            <a:r>
              <a:rPr lang="en-GB" dirty="0"/>
              <a:t>Issues</a:t>
            </a:r>
          </a:p>
        </p:txBody>
      </p:sp>
      <p:sp>
        <p:nvSpPr>
          <p:cNvPr id="3" name="Text Placeholder 2">
            <a:extLst>
              <a:ext uri="{FF2B5EF4-FFF2-40B4-BE49-F238E27FC236}">
                <a16:creationId xmlns:a16="http://schemas.microsoft.com/office/drawing/2014/main" id="{9FB151AF-82E9-08B6-0CD9-C292525B496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7555142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2829FD-F986-A45C-A796-A52EDF015544}"/>
              </a:ext>
            </a:extLst>
          </p:cNvPr>
          <p:cNvSpPr>
            <a:spLocks noGrp="1"/>
          </p:cNvSpPr>
          <p:nvPr>
            <p:ph type="body" sz="quarter" idx="10"/>
          </p:nvPr>
        </p:nvSpPr>
        <p:spPr/>
        <p:txBody>
          <a:bodyPr/>
          <a:lstStyle/>
          <a:p>
            <a:r>
              <a:rPr lang="en-GB" sz="2800" dirty="0"/>
              <a:t>Criminalisation of Solidarity – Definition </a:t>
            </a:r>
          </a:p>
        </p:txBody>
      </p:sp>
      <p:sp>
        <p:nvSpPr>
          <p:cNvPr id="4" name="Text Placeholder 3">
            <a:extLst>
              <a:ext uri="{FF2B5EF4-FFF2-40B4-BE49-F238E27FC236}">
                <a16:creationId xmlns:a16="http://schemas.microsoft.com/office/drawing/2014/main" id="{B0D6900D-BDE9-2BDB-4D97-FA336BFCA48D}"/>
              </a:ext>
            </a:extLst>
          </p:cNvPr>
          <p:cNvSpPr>
            <a:spLocks noGrp="1"/>
          </p:cNvSpPr>
          <p:nvPr>
            <p:ph type="body" sz="quarter" idx="11"/>
          </p:nvPr>
        </p:nvSpPr>
        <p:spPr/>
        <p:txBody>
          <a:bodyPr/>
          <a:lstStyle/>
          <a:p>
            <a:r>
              <a:rPr lang="en-GB" u="sng" dirty="0">
                <a:latin typeface="+mn-lt"/>
              </a:rPr>
              <a:t>Wide definition</a:t>
            </a:r>
            <a:r>
              <a:rPr lang="en-GB" dirty="0">
                <a:latin typeface="+mn-lt"/>
              </a:rPr>
              <a:t>: covers a vast array of state activities that aim at harassing, penalising, and suppressing support for migrants. </a:t>
            </a:r>
          </a:p>
          <a:p>
            <a:endParaRPr lang="en-GB" dirty="0">
              <a:latin typeface="+mn-lt"/>
            </a:endParaRPr>
          </a:p>
          <a:p>
            <a:r>
              <a:rPr lang="en-GB" u="sng" dirty="0">
                <a:latin typeface="+mn-lt"/>
              </a:rPr>
              <a:t>Narrow definition</a:t>
            </a:r>
            <a:r>
              <a:rPr lang="en-GB" dirty="0">
                <a:latin typeface="+mn-lt"/>
              </a:rPr>
              <a:t>: </a:t>
            </a:r>
            <a:r>
              <a:rPr lang="en-US" dirty="0">
                <a:latin typeface="+mn-lt"/>
              </a:rPr>
              <a:t>focuses on application of criminal law to any act of solidarity committed by individuals towards irregular migrants and </a:t>
            </a:r>
            <a:r>
              <a:rPr lang="en-US" dirty="0" err="1">
                <a:latin typeface="+mn-lt"/>
              </a:rPr>
              <a:t>consis</a:t>
            </a:r>
            <a:r>
              <a:rPr lang="en-US" dirty="0">
                <a:latin typeface="+mn-lt"/>
              </a:rPr>
              <a:t>-ting in helping and facilitating </a:t>
            </a:r>
            <a:r>
              <a:rPr lang="en-US" dirty="0" err="1">
                <a:latin typeface="+mn-lt"/>
              </a:rPr>
              <a:t>unauthorised</a:t>
            </a:r>
            <a:r>
              <a:rPr lang="en-US" dirty="0">
                <a:latin typeface="+mn-lt"/>
              </a:rPr>
              <a:t> entry, movement and residence of migrants.</a:t>
            </a:r>
          </a:p>
          <a:p>
            <a:endParaRPr lang="en-GB" dirty="0"/>
          </a:p>
        </p:txBody>
      </p:sp>
      <p:sp>
        <p:nvSpPr>
          <p:cNvPr id="7" name="Text Placeholder 6">
            <a:extLst>
              <a:ext uri="{FF2B5EF4-FFF2-40B4-BE49-F238E27FC236}">
                <a16:creationId xmlns:a16="http://schemas.microsoft.com/office/drawing/2014/main" id="{64CB82DD-0CE7-7752-8B82-96F2B122F50D}"/>
              </a:ext>
            </a:extLst>
          </p:cNvPr>
          <p:cNvSpPr>
            <a:spLocks noGrp="1"/>
          </p:cNvSpPr>
          <p:nvPr>
            <p:ph type="body" sz="quarter" idx="12"/>
          </p:nvPr>
        </p:nvSpPr>
        <p:spPr/>
        <p:txBody>
          <a:bodyPr/>
          <a:lstStyle/>
          <a:p>
            <a:endParaRPr lang="en-GB" dirty="0"/>
          </a:p>
        </p:txBody>
      </p:sp>
      <p:sp>
        <p:nvSpPr>
          <p:cNvPr id="6" name="TextBox 5">
            <a:extLst>
              <a:ext uri="{FF2B5EF4-FFF2-40B4-BE49-F238E27FC236}">
                <a16:creationId xmlns:a16="http://schemas.microsoft.com/office/drawing/2014/main" id="{D10EA1CA-EFF9-59F6-BF3A-558861B7C49D}"/>
              </a:ext>
            </a:extLst>
          </p:cNvPr>
          <p:cNvSpPr txBox="1"/>
          <p:nvPr/>
        </p:nvSpPr>
        <p:spPr>
          <a:xfrm>
            <a:off x="4690322" y="4557523"/>
            <a:ext cx="22868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n-lt"/>
                <a:ea typeface="ＭＳ Ｐゴシック"/>
                <a:cs typeface="Arial"/>
              </a:rPr>
              <a:t>Source: Amnesty International</a:t>
            </a:r>
            <a:endParaRPr lang="en-US" sz="1200" dirty="0">
              <a:latin typeface="+mn-lt"/>
            </a:endParaRPr>
          </a:p>
        </p:txBody>
      </p:sp>
      <p:pic>
        <p:nvPicPr>
          <p:cNvPr id="8" name="Picture 7" descr="A black and white poster with yellow dots and text&#10;&#10;Description automatically generated">
            <a:extLst>
              <a:ext uri="{FF2B5EF4-FFF2-40B4-BE49-F238E27FC236}">
                <a16:creationId xmlns:a16="http://schemas.microsoft.com/office/drawing/2014/main" id="{B85F9EF3-0901-EEEA-E3C1-FA86E8C0CB7F}"/>
              </a:ext>
            </a:extLst>
          </p:cNvPr>
          <p:cNvPicPr>
            <a:picLocks noChangeAspect="1"/>
          </p:cNvPicPr>
          <p:nvPr/>
        </p:nvPicPr>
        <p:blipFill>
          <a:blip r:embed="rId2"/>
          <a:stretch>
            <a:fillRect/>
          </a:stretch>
        </p:blipFill>
        <p:spPr>
          <a:xfrm>
            <a:off x="4214194" y="1368566"/>
            <a:ext cx="3244424" cy="3263255"/>
          </a:xfrm>
          <a:prstGeom prst="rect">
            <a:avLst/>
          </a:prstGeom>
        </p:spPr>
      </p:pic>
    </p:spTree>
    <p:extLst>
      <p:ext uri="{BB962C8B-B14F-4D97-AF65-F5344CB8AC3E}">
        <p14:creationId xmlns:p14="http://schemas.microsoft.com/office/powerpoint/2010/main" val="27941141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FC6F0-7EA0-8271-0C54-5D76CBA12669}"/>
              </a:ext>
            </a:extLst>
          </p:cNvPr>
          <p:cNvSpPr>
            <a:spLocks noGrp="1"/>
          </p:cNvSpPr>
          <p:nvPr>
            <p:ph type="body" sz="quarter" idx="10"/>
          </p:nvPr>
        </p:nvSpPr>
        <p:spPr/>
        <p:txBody>
          <a:bodyPr/>
          <a:lstStyle/>
          <a:p>
            <a:r>
              <a:rPr lang="en-GB" sz="2800" dirty="0"/>
              <a:t>Criminalisation of Solidarity – Definition</a:t>
            </a:r>
          </a:p>
        </p:txBody>
      </p:sp>
      <p:sp>
        <p:nvSpPr>
          <p:cNvPr id="3" name="Text Placeholder 2">
            <a:extLst>
              <a:ext uri="{FF2B5EF4-FFF2-40B4-BE49-F238E27FC236}">
                <a16:creationId xmlns:a16="http://schemas.microsoft.com/office/drawing/2014/main" id="{141EE0FB-0A45-89A7-D231-D12599AC4558}"/>
              </a:ext>
            </a:extLst>
          </p:cNvPr>
          <p:cNvSpPr>
            <a:spLocks noGrp="1"/>
          </p:cNvSpPr>
          <p:nvPr>
            <p:ph type="body" sz="quarter" idx="11"/>
          </p:nvPr>
        </p:nvSpPr>
        <p:spPr/>
        <p:txBody>
          <a:bodyPr/>
          <a:lstStyle/>
          <a:p>
            <a:r>
              <a:rPr lang="en-GB" sz="1800" dirty="0">
                <a:solidFill>
                  <a:srgbClr val="221E1F"/>
                </a:solidFill>
                <a:latin typeface="+mj-lt"/>
              </a:rPr>
              <a:t>Purpose of the criminalisation of an act is to set out permissible standards within society and punish those who disregard these standards and who, by doing so, damage the moral fabric of society as a whole</a:t>
            </a:r>
          </a:p>
          <a:p>
            <a:r>
              <a:rPr lang="en-GB" sz="1800" b="0" i="0" u="none" strike="noStrike" baseline="0" dirty="0">
                <a:solidFill>
                  <a:srgbClr val="221E1F"/>
                </a:solidFill>
                <a:latin typeface="+mj-lt"/>
              </a:rPr>
              <a:t>Therefore, criminalization is a powerful tool that states can use to create a coherent and orderly society</a:t>
            </a:r>
          </a:p>
        </p:txBody>
      </p:sp>
    </p:spTree>
    <p:extLst>
      <p:ext uri="{BB962C8B-B14F-4D97-AF65-F5344CB8AC3E}">
        <p14:creationId xmlns:p14="http://schemas.microsoft.com/office/powerpoint/2010/main" val="35426600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462683-DA93-5342-32EB-3FE32BB14995}"/>
              </a:ext>
            </a:extLst>
          </p:cNvPr>
          <p:cNvSpPr>
            <a:spLocks noGrp="1"/>
          </p:cNvSpPr>
          <p:nvPr>
            <p:ph type="body" sz="quarter" idx="10"/>
          </p:nvPr>
        </p:nvSpPr>
        <p:spPr/>
        <p:txBody>
          <a:bodyPr/>
          <a:lstStyle/>
          <a:p>
            <a:r>
              <a:rPr lang="en-GB" sz="2800" dirty="0"/>
              <a:t>Concept of Solidarity  </a:t>
            </a:r>
          </a:p>
        </p:txBody>
      </p:sp>
      <p:graphicFrame>
        <p:nvGraphicFramePr>
          <p:cNvPr id="4" name="Diagram 3">
            <a:extLst>
              <a:ext uri="{FF2B5EF4-FFF2-40B4-BE49-F238E27FC236}">
                <a16:creationId xmlns:a16="http://schemas.microsoft.com/office/drawing/2014/main" id="{289B463D-A479-3BFD-389B-7BA72CB35865}"/>
              </a:ext>
            </a:extLst>
          </p:cNvPr>
          <p:cNvGraphicFramePr/>
          <p:nvPr>
            <p:extLst>
              <p:ext uri="{D42A27DB-BD31-4B8C-83A1-F6EECF244321}">
                <p14:modId xmlns:p14="http://schemas.microsoft.com/office/powerpoint/2010/main" val="2372873280"/>
              </p:ext>
            </p:extLst>
          </p:nvPr>
        </p:nvGraphicFramePr>
        <p:xfrm>
          <a:off x="899594" y="1453896"/>
          <a:ext cx="7768918" cy="318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95609"/>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9ADB53309D1A4E93D3C8C5FA2BC8F2" ma:contentTypeVersion="12" ma:contentTypeDescription="Create a new document." ma:contentTypeScope="" ma:versionID="b00385dfe2fa3d6cb2ac1904d82fa605">
  <xsd:schema xmlns:xsd="http://www.w3.org/2001/XMLSchema" xmlns:xs="http://www.w3.org/2001/XMLSchema" xmlns:p="http://schemas.microsoft.com/office/2006/metadata/properties" xmlns:ns3="f578f7f2-d82b-4739-94cf-942c16af31b9" xmlns:ns4="618cbf9a-d1f5-4a48-879e-a8e79124e71b" targetNamespace="http://schemas.microsoft.com/office/2006/metadata/properties" ma:root="true" ma:fieldsID="d79c7c923c13a6242c404737a2ae5dd8" ns3:_="" ns4:_="">
    <xsd:import namespace="f578f7f2-d82b-4739-94cf-942c16af31b9"/>
    <xsd:import namespace="618cbf9a-d1f5-4a48-879e-a8e79124e7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8f7f2-d82b-4739-94cf-942c16af3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8cbf9a-d1f5-4a48-879e-a8e79124e7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0573D-F13F-4BE3-B9CE-E1BF7226F30A}">
  <ds:schemaRefs>
    <ds:schemaRef ds:uri="618cbf9a-d1f5-4a48-879e-a8e79124e71b"/>
    <ds:schemaRef ds:uri="f578f7f2-d82b-4739-94cf-942c16af3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4203C2-7EF0-4973-8F4E-3D1F7F9D5A91}">
  <ds:schemaRefs>
    <ds:schemaRef ds:uri="618cbf9a-d1f5-4a48-879e-a8e79124e71b"/>
    <ds:schemaRef ds:uri="f578f7f2-d82b-4739-94cf-942c16af3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E348F9-0F57-476C-A7D1-AA97ADF0C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322</TotalTime>
  <Words>1253</Words>
  <Application>Microsoft Office PowerPoint</Application>
  <PresentationFormat>On-screen Show (16:9)</PresentationFormat>
  <Paragraphs>169</Paragraphs>
  <Slides>28</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Avenir Next LT Pro</vt:lpstr>
      <vt:lpstr>Calibri</vt:lpstr>
      <vt:lpstr>Courier New</vt:lpstr>
      <vt:lpstr>Georgia</vt:lpstr>
      <vt:lpstr>Open Sans</vt:lpstr>
      <vt:lpstr>Tahoma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Noelle Quenivet</cp:lastModifiedBy>
  <cp:revision>292</cp:revision>
  <cp:lastPrinted>2016-04-26T08:55:24Z</cp:lastPrinted>
  <dcterms:created xsi:type="dcterms:W3CDTF">2016-04-27T08:32:31Z</dcterms:created>
  <dcterms:modified xsi:type="dcterms:W3CDTF">2024-02-11T10:20:53Z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98b02794-8bfe-4407-94c2-4f45122daaff</vt:lpwstr>
  </property>
  <property fmtid="{D5CDD505-2E9C-101B-9397-08002B2CF9AE}" pid="3" name="ContentTypeId">
    <vt:lpwstr>0x010100009ADB53309D1A4E93D3C8C5FA2BC8F2</vt:lpwstr>
  </property>
</Properties>
</file>