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906000"/>
  <p:notesSz cx="6797675" cy="9874250"/>
  <p:embeddedFontLst>
    <p:embeddedFont>
      <p:font typeface="Book Antiqu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120">
          <p15:clr>
            <a:srgbClr val="A4A3A4"/>
          </p15:clr>
        </p15:guide>
      </p15:sldGuideLst>
    </p:ext>
    <p:ext uri="{2D200454-40CA-4A62-9FC3-DE9A4176ACB9}">
      <p15:notesGuideLst>
        <p15:guide id="1" orient="horz" pos="2184">
          <p15:clr>
            <a:srgbClr val="A4A3A4"/>
          </p15:clr>
        </p15:guide>
        <p15:guide id="2" pos="3193">
          <p15:clr>
            <a:srgbClr val="A4A3A4"/>
          </p15:clr>
        </p15:guide>
      </p15:notesGuideLst>
    </p:ext>
    <p:ext uri="GoogleSlidesCustomDataVersion2">
      <go:slidesCustomData xmlns:go="http://customooxmlschemas.google.com/" r:id="rId21" roundtripDataSignature="AMtx7mjTbFIWbdhn7LJ3IcnBQl4nKq49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120"/>
      </p:guideLst>
    </p:cSldViewPr>
  </p:slideViewPr>
  <p:notesViewPr>
    <p:cSldViewPr snapToGrid="0">
      <p:cViewPr varScale="1">
        <p:scale>
          <a:sx n="100" d="100"/>
          <a:sy n="100" d="100"/>
        </p:scale>
        <p:origin x="0" y="0"/>
      </p:cViewPr>
      <p:guideLst>
        <p:guide pos="2184" orient="horz"/>
        <p:guide pos="3193"/>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BookAntiqua-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BookAntiqu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BookAntiqua-italic.fntdata"/><Relationship Id="rId6" Type="http://schemas.openxmlformats.org/officeDocument/2006/relationships/slide" Target="slides/slide1.xml"/><Relationship Id="rId18" Type="http://schemas.openxmlformats.org/officeDocument/2006/relationships/font" Target="fonts/BookAntiqu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1750" y="6350"/>
            <a:ext cx="2962275" cy="461963"/>
          </a:xfrm>
          <a:prstGeom prst="rect">
            <a:avLst/>
          </a:prstGeom>
          <a:noFill/>
          <a:ln>
            <a:noFill/>
          </a:ln>
        </p:spPr>
        <p:txBody>
          <a:bodyPr anchorCtr="0" anchor="t" bIns="0" lIns="19350" spcFirstLastPara="1" rIns="193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67150" y="6350"/>
            <a:ext cx="2962275" cy="461963"/>
          </a:xfrm>
          <a:prstGeom prst="rect">
            <a:avLst/>
          </a:prstGeom>
          <a:noFill/>
          <a:ln>
            <a:noFill/>
          </a:ln>
        </p:spPr>
        <p:txBody>
          <a:bodyPr anchorCtr="0" anchor="t" bIns="0" lIns="19350" spcFirstLastPara="1" rIns="19350" wrap="square" tIns="0">
            <a:noAutofit/>
          </a:bodyPr>
          <a:lstStyle>
            <a:lvl1pPr lvl="0" marR="0" rtl="0" algn="r">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txBox="1"/>
          <p:nvPr>
            <p:ph idx="11" type="ftr"/>
          </p:nvPr>
        </p:nvSpPr>
        <p:spPr>
          <a:xfrm>
            <a:off x="-31750" y="9405938"/>
            <a:ext cx="2962275" cy="461962"/>
          </a:xfrm>
          <a:prstGeom prst="rect">
            <a:avLst/>
          </a:prstGeom>
          <a:noFill/>
          <a:ln>
            <a:noFill/>
          </a:ln>
        </p:spPr>
        <p:txBody>
          <a:bodyPr anchorCtr="0" anchor="b" bIns="0" lIns="19350" spcFirstLastPara="1" rIns="19350" wrap="square" tIns="0">
            <a:noAutofit/>
          </a:bodyPr>
          <a:lstStyle>
            <a:lvl1pPr lvl="0" marR="0" rtl="0" algn="l">
              <a:spcBef>
                <a:spcPts val="0"/>
              </a:spcBef>
              <a:spcAft>
                <a:spcPts val="0"/>
              </a:spcAft>
              <a:buSzPts val="1400"/>
              <a:buNone/>
              <a:defRPr b="0" i="1" sz="10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 name="Google Shape;6;n"/>
          <p:cNvSpPr txBox="1"/>
          <p:nvPr>
            <p:ph idx="12" type="sldNum"/>
          </p:nvPr>
        </p:nvSpPr>
        <p:spPr>
          <a:xfrm>
            <a:off x="3867150" y="9405938"/>
            <a:ext cx="2962275" cy="461962"/>
          </a:xfrm>
          <a:prstGeom prst="rect">
            <a:avLst/>
          </a:prstGeom>
          <a:noFill/>
          <a:ln>
            <a:noFill/>
          </a:ln>
        </p:spPr>
        <p:txBody>
          <a:bodyPr anchorCtr="0" anchor="b" bIns="0" lIns="19350" spcFirstLastPara="1" rIns="19350" wrap="square" tIns="0">
            <a:noAutofit/>
          </a:bodyPr>
          <a:lstStyle/>
          <a:p>
            <a:pPr indent="0" lvl="0" marL="0" marR="0" rtl="0" algn="r">
              <a:spcBef>
                <a:spcPts val="0"/>
              </a:spcBef>
              <a:spcAft>
                <a:spcPts val="0"/>
              </a:spcAft>
              <a:buNone/>
            </a:pPr>
            <a:fld id="{00000000-1234-1234-1234-123412341234}" type="slidenum">
              <a:rPr b="0" i="1" lang="en-GB" sz="1000" u="none" cap="none" strike="noStrike">
                <a:solidFill>
                  <a:schemeClr val="dk1"/>
                </a:solidFill>
                <a:latin typeface="Times New Roman"/>
                <a:ea typeface="Times New Roman"/>
                <a:cs typeface="Times New Roman"/>
                <a:sym typeface="Times New Roman"/>
              </a:rPr>
              <a:t>‹#›</a:t>
            </a:fld>
            <a:endParaRPr b="0" i="1" sz="1000" u="none" cap="none" strike="noStrike">
              <a:solidFill>
                <a:schemeClr val="dk1"/>
              </a:solidFill>
              <a:latin typeface="Times New Roman"/>
              <a:ea typeface="Times New Roman"/>
              <a:cs typeface="Times New Roman"/>
              <a:sym typeface="Times New Roman"/>
            </a:endParaRPr>
          </a:p>
        </p:txBody>
      </p:sp>
      <p:sp>
        <p:nvSpPr>
          <p:cNvPr id="7" name="Google Shape;7;n"/>
          <p:cNvSpPr/>
          <p:nvPr>
            <p:ph idx="3" type="sldImg"/>
          </p:nvPr>
        </p:nvSpPr>
        <p:spPr>
          <a:xfrm>
            <a:off x="895350" y="857250"/>
            <a:ext cx="5006975" cy="34671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8" name="Google Shape;8;n"/>
          <p:cNvSpPr txBox="1"/>
          <p:nvPr>
            <p:ph idx="1" type="body"/>
          </p:nvPr>
        </p:nvSpPr>
        <p:spPr>
          <a:xfrm>
            <a:off x="825500" y="4692650"/>
            <a:ext cx="5146675" cy="4160838"/>
          </a:xfrm>
          <a:prstGeom prst="rect">
            <a:avLst/>
          </a:prstGeom>
          <a:noFill/>
          <a:ln>
            <a:noFill/>
          </a:ln>
        </p:spPr>
        <p:txBody>
          <a:bodyPr anchorCtr="0" anchor="t" bIns="46775" lIns="93525" spcFirstLastPara="1" rIns="93525" wrap="square" tIns="4677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2" type="sldNum"/>
          </p:nvPr>
        </p:nvSpPr>
        <p:spPr>
          <a:xfrm>
            <a:off x="3867150" y="9405938"/>
            <a:ext cx="2962275" cy="461962"/>
          </a:xfrm>
          <a:prstGeom prst="rect">
            <a:avLst/>
          </a:prstGeom>
          <a:noFill/>
          <a:ln>
            <a:noFill/>
          </a:ln>
        </p:spPr>
        <p:txBody>
          <a:bodyPr anchorCtr="0" anchor="b" bIns="0" lIns="19350" spcFirstLastPara="1" rIns="19350" wrap="square" tIns="0">
            <a:noAutofit/>
          </a:bodyPr>
          <a:lstStyle/>
          <a:p>
            <a:pPr indent="0" lvl="0" marL="0" rtl="0" algn="r">
              <a:spcBef>
                <a:spcPts val="0"/>
              </a:spcBef>
              <a:spcAft>
                <a:spcPts val="0"/>
              </a:spcAft>
              <a:buNone/>
            </a:pPr>
            <a:fld id="{00000000-1234-1234-1234-123412341234}" type="slidenum">
              <a:rPr b="0" i="1" lang="en-GB" sz="1000" u="none" cap="none" strike="noStrike">
                <a:solidFill>
                  <a:schemeClr val="dk1"/>
                </a:solidFill>
                <a:latin typeface="Times New Roman"/>
                <a:ea typeface="Times New Roman"/>
                <a:cs typeface="Times New Roman"/>
                <a:sym typeface="Times New Roman"/>
              </a:rPr>
              <a:t>‹#›</a:t>
            </a:fld>
            <a:endParaRPr b="0" i="1" sz="1000" u="none" cap="none" strike="noStrike">
              <a:solidFill>
                <a:schemeClr val="dk1"/>
              </a:solidFill>
              <a:latin typeface="Times New Roman"/>
              <a:ea typeface="Times New Roman"/>
              <a:cs typeface="Times New Roman"/>
              <a:sym typeface="Times New Roman"/>
            </a:endParaRPr>
          </a:p>
        </p:txBody>
      </p:sp>
      <p:sp>
        <p:nvSpPr>
          <p:cNvPr id="92" name="Google Shape;92;p1:notes"/>
          <p:cNvSpPr/>
          <p:nvPr/>
        </p:nvSpPr>
        <p:spPr>
          <a:xfrm>
            <a:off x="3852863" y="0"/>
            <a:ext cx="2944812" cy="493713"/>
          </a:xfrm>
          <a:prstGeom prst="rect">
            <a:avLst/>
          </a:prstGeom>
          <a:noFill/>
          <a:ln>
            <a:noFill/>
          </a:ln>
        </p:spPr>
        <p:txBody>
          <a:bodyPr anchorCtr="0" anchor="ctr" bIns="46450" lIns="92900" spcFirstLastPara="1" rIns="92900" wrap="square" tIns="4645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3" name="Google Shape;93;p1:notes"/>
          <p:cNvSpPr/>
          <p:nvPr/>
        </p:nvSpPr>
        <p:spPr>
          <a:xfrm>
            <a:off x="3852863" y="9380538"/>
            <a:ext cx="2944812" cy="493712"/>
          </a:xfrm>
          <a:prstGeom prst="rect">
            <a:avLst/>
          </a:prstGeom>
          <a:noFill/>
          <a:ln>
            <a:noFill/>
          </a:ln>
        </p:spPr>
        <p:txBody>
          <a:bodyPr anchorCtr="0" anchor="b" bIns="0" lIns="19350" spcFirstLastPara="1" rIns="19350" wrap="square" tIns="0">
            <a:noAutofit/>
          </a:bodyPr>
          <a:lstStyle/>
          <a:p>
            <a:pPr indent="0" lvl="0" marL="0" marR="0" rtl="0" algn="r">
              <a:spcBef>
                <a:spcPts val="0"/>
              </a:spcBef>
              <a:spcAft>
                <a:spcPts val="0"/>
              </a:spcAft>
              <a:buNone/>
            </a:pPr>
            <a:r>
              <a:rPr b="0" i="1" lang="en-GB" sz="1000" u="none" cap="none" strike="noStrike">
                <a:solidFill>
                  <a:schemeClr val="accent1"/>
                </a:solidFill>
                <a:latin typeface="Book Antiqua"/>
                <a:ea typeface="Book Antiqua"/>
                <a:cs typeface="Book Antiqua"/>
                <a:sym typeface="Book Antiqua"/>
              </a:rPr>
              <a:t>1</a:t>
            </a:r>
            <a:endParaRPr/>
          </a:p>
        </p:txBody>
      </p:sp>
      <p:sp>
        <p:nvSpPr>
          <p:cNvPr id="94" name="Google Shape;94;p1:notes"/>
          <p:cNvSpPr/>
          <p:nvPr/>
        </p:nvSpPr>
        <p:spPr>
          <a:xfrm>
            <a:off x="0" y="9380538"/>
            <a:ext cx="2944813" cy="493712"/>
          </a:xfrm>
          <a:prstGeom prst="rect">
            <a:avLst/>
          </a:prstGeom>
          <a:noFill/>
          <a:ln>
            <a:noFill/>
          </a:ln>
        </p:spPr>
        <p:txBody>
          <a:bodyPr anchorCtr="0" anchor="ctr" bIns="46450" lIns="92900" spcFirstLastPara="1" rIns="92900" wrap="square" tIns="4645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5" name="Google Shape;95;p1:notes"/>
          <p:cNvSpPr/>
          <p:nvPr/>
        </p:nvSpPr>
        <p:spPr>
          <a:xfrm>
            <a:off x="0" y="0"/>
            <a:ext cx="2944813" cy="493713"/>
          </a:xfrm>
          <a:prstGeom prst="rect">
            <a:avLst/>
          </a:prstGeom>
          <a:noFill/>
          <a:ln>
            <a:noFill/>
          </a:ln>
        </p:spPr>
        <p:txBody>
          <a:bodyPr anchorCtr="0" anchor="ctr" bIns="46450" lIns="92900" spcFirstLastPara="1" rIns="92900" wrap="square" tIns="4645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6" name="Google Shape;96;p1:notes"/>
          <p:cNvSpPr/>
          <p:nvPr>
            <p:ph idx="2" type="sldImg"/>
          </p:nvPr>
        </p:nvSpPr>
        <p:spPr>
          <a:xfrm>
            <a:off x="895350" y="857250"/>
            <a:ext cx="5006975" cy="3467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1:notes"/>
          <p:cNvSpPr txBox="1"/>
          <p:nvPr>
            <p:ph idx="1" type="body"/>
          </p:nvPr>
        </p:nvSpPr>
        <p:spPr>
          <a:xfrm>
            <a:off x="825500" y="4692650"/>
            <a:ext cx="5146675" cy="4160838"/>
          </a:xfrm>
          <a:prstGeom prst="rect">
            <a:avLst/>
          </a:prstGeom>
          <a:noFill/>
          <a:ln>
            <a:noFill/>
          </a:ln>
        </p:spPr>
        <p:txBody>
          <a:bodyPr anchorCtr="0" anchor="t" bIns="46775" lIns="93525" spcFirstLastPara="1" rIns="93525" wrap="square" tIns="46775">
            <a:noAutofit/>
          </a:bodyPr>
          <a:lstStyle/>
          <a:p>
            <a:pPr indent="0" lvl="0" marL="0" rtl="0" algn="l">
              <a:spcBef>
                <a:spcPts val="0"/>
              </a:spcBef>
              <a:spcAft>
                <a:spcPts val="0"/>
              </a:spcAft>
              <a:buNone/>
            </a:pPr>
            <a:r>
              <a:rPr lang="en-GB"/>
              <a:t>Introduction we will be focusing on very specific part of Model Driven ENgineering</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f9bcea4b6_0_80: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10" name="Google Shape;210;g29f9bcea4b6_0_80: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9f9bcea4b6_0_80: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30834802c_0_4: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18" name="Google Shape;218;g2630834802c_0_4: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30834802c_0_4: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825500" y="4692650"/>
            <a:ext cx="5146675" cy="4160838"/>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rPr lang="en-GB"/>
              <a:t>I was working on a digital twin factory last year as apart of my </a:t>
            </a:r>
            <a:r>
              <a:rPr lang="en-GB"/>
              <a:t>dissertation project where I had to model a small section of the a factory for our industrial partner.  In the process of creating the virtual twin I realized that we can model the machinery used, we get information on the process, wo0rkflows etc. but we don’t have any actual information on the product being manufactured. The purpose of a factory digital twin is to give a complete picture of entire manufacturing cycle, which is incomplete without the manufacturing product’s information.</a:t>
            </a:r>
            <a:endParaRPr/>
          </a:p>
        </p:txBody>
      </p:sp>
      <p:sp>
        <p:nvSpPr>
          <p:cNvPr id="105" name="Google Shape;105;p2:notes"/>
          <p:cNvSpPr/>
          <p:nvPr>
            <p:ph idx="2" type="sldImg"/>
          </p:nvPr>
        </p:nvSpPr>
        <p:spPr>
          <a:xfrm>
            <a:off x="895350" y="857250"/>
            <a:ext cx="5006975" cy="34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f9bcea4b6_0_4: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19" name="Google Shape;119;g29f9bcea4b6_0_4: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f9bcea4b6_0_4: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rPr lang="en-GB"/>
              <a:t>In this project we are exploring how digital thread can be </a:t>
            </a:r>
            <a:r>
              <a:rPr lang="en-GB"/>
              <a:t>established</a:t>
            </a:r>
            <a:r>
              <a:rPr lang="en-GB"/>
              <a:t> in a digital twin that contains all the required information of the said product.  So when we talk about manufacturing a product, let’s say a small toy. We can dissect the toy into </a:t>
            </a:r>
            <a:r>
              <a:rPr lang="en-GB"/>
              <a:t>its</a:t>
            </a:r>
            <a:r>
              <a:rPr lang="en-GB"/>
              <a:t> </a:t>
            </a:r>
            <a:r>
              <a:rPr lang="en-GB"/>
              <a:t>individual</a:t>
            </a:r>
            <a:r>
              <a:rPr lang="en-GB"/>
              <a:t> components like the outer covering/case of the toy, the electronics components and the program or the script running inside the the toy. Now, each of these individual components are </a:t>
            </a:r>
            <a:r>
              <a:rPr lang="en-GB"/>
              <a:t>interdependent</a:t>
            </a:r>
            <a:r>
              <a:rPr lang="en-GB"/>
              <a:t> on each other, so lets say if the </a:t>
            </a:r>
            <a:r>
              <a:rPr lang="en-GB"/>
              <a:t>length</a:t>
            </a:r>
            <a:r>
              <a:rPr lang="en-GB"/>
              <a:t> of a side changes in CAD model, then it might affect the electronic component which in turn might affect the automation script. It is the role of the Digital thread to connect all of these individual information sitting in silos and provide us with an in depth view of the product.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f9bcea4b6_0_16: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40" name="Google Shape;140;g29f9bcea4b6_0_16: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f9bcea4b6_0_16: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f9bcea4b6_0_33: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2" name="Google Shape;152;g29f9bcea4b6_0_33: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f9bcea4b6_0_33: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f9bcea4b6_0_44: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67" name="Google Shape;167;g29f9bcea4b6_0_44: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f9bcea4b6_0_44: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f9bcea4b6_0_51: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76" name="Google Shape;176;g29f9bcea4b6_0_51: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f9bcea4b6_0_51: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f9bcea4b6_0_73: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88" name="Google Shape;188;g29f9bcea4b6_0_73: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f9bcea4b6_0_73: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2befbf519_0_0:notes"/>
          <p:cNvSpPr txBox="1"/>
          <p:nvPr>
            <p:ph idx="12" type="sldNum"/>
          </p:nvPr>
        </p:nvSpPr>
        <p:spPr>
          <a:xfrm>
            <a:off x="3867150" y="9405938"/>
            <a:ext cx="2962200" cy="462000"/>
          </a:xfrm>
          <a:prstGeom prst="rect">
            <a:avLst/>
          </a:prstGeom>
        </p:spPr>
        <p:txBody>
          <a:bodyPr anchorCtr="0" anchor="b" bIns="0" lIns="19350" spcFirstLastPara="1" rIns="1935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97" name="Google Shape;197;g2a2befbf519_0_0:notes"/>
          <p:cNvSpPr/>
          <p:nvPr>
            <p:ph idx="2" type="sldImg"/>
          </p:nvPr>
        </p:nvSpPr>
        <p:spPr>
          <a:xfrm>
            <a:off x="895350" y="857250"/>
            <a:ext cx="5007000" cy="3467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2befbf519_0_0:notes"/>
          <p:cNvSpPr txBox="1"/>
          <p:nvPr>
            <p:ph idx="1" type="body"/>
          </p:nvPr>
        </p:nvSpPr>
        <p:spPr>
          <a:xfrm>
            <a:off x="825500" y="4692650"/>
            <a:ext cx="5146800" cy="4160700"/>
          </a:xfrm>
          <a:prstGeom prst="rect">
            <a:avLst/>
          </a:prstGeom>
        </p:spPr>
        <p:txBody>
          <a:bodyPr anchorCtr="0" anchor="t" bIns="46775" lIns="93525" spcFirstLastPara="1" rIns="93525" wrap="square" tIns="46775">
            <a:noAutofit/>
          </a:bodyPr>
          <a:lstStyle/>
          <a:p>
            <a:pPr indent="0" lvl="0" marL="0" rtl="0" algn="l">
              <a:spcBef>
                <a:spcPts val="360"/>
              </a:spcBef>
              <a:spcAft>
                <a:spcPts val="0"/>
              </a:spcAft>
              <a:buNone/>
            </a:pPr>
            <a:r>
              <a:rPr lang="en-GB"/>
              <a:t>For dependency : Use turtle bot cad and show that if there is LED, in the design, then only add the Resistor for that LED. Front </a:t>
            </a:r>
            <a:r>
              <a:rPr lang="en-GB"/>
              <a:t>ultrasonic</a:t>
            </a:r>
            <a:r>
              <a:rPr lang="en-GB"/>
              <a:t> : DT:U1 is dependent on DT:R2 and DT:R3 (two resistors in gerber)</a:t>
            </a:r>
            <a:endParaRPr/>
          </a:p>
          <a:p>
            <a:pPr indent="0" lvl="0" marL="0" rtl="0" algn="l">
              <a:spcBef>
                <a:spcPts val="360"/>
              </a:spcBef>
              <a:spcAft>
                <a:spcPts val="0"/>
              </a:spcAft>
              <a:buNone/>
            </a:pPr>
            <a:r>
              <a:rPr lang="en-GB"/>
              <a:t>For synconisation Use the same LED concepth and show that longer the LED strip higher is the value of the resistor.Show line length L1 for the cad file </a:t>
            </a:r>
            <a:endParaRPr/>
          </a:p>
          <a:p>
            <a:pPr indent="0" lvl="0" marL="0" rtl="0" algn="l">
              <a:spcBef>
                <a:spcPts val="360"/>
              </a:spcBef>
              <a:spcAft>
                <a:spcPts val="0"/>
              </a:spcAft>
              <a:buNone/>
            </a:pPr>
            <a:r>
              <a:rPr lang="en-GB"/>
              <a:t>Spatial : show the relative arrangement </a:t>
            </a:r>
            <a:endParaRPr/>
          </a:p>
          <a:p>
            <a:pPr indent="0" lvl="0" marL="0" rtl="0" algn="l">
              <a:spcBef>
                <a:spcPts val="360"/>
              </a:spcBef>
              <a:spcAft>
                <a:spcPts val="0"/>
              </a:spcAft>
              <a:buNone/>
            </a:pPr>
            <a:r>
              <a:rPr lang="en-GB"/>
              <a:t>Compatibility : Show the type of resistor smd, flatbed or etc.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742950" y="2130428"/>
            <a:ext cx="84201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
          <p:cNvSpPr txBox="1"/>
          <p:nvPr>
            <p:ph idx="1" type="subTitle"/>
          </p:nvPr>
        </p:nvSpPr>
        <p:spPr>
          <a:xfrm>
            <a:off x="1485900" y="3886200"/>
            <a:ext cx="69342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pic>
        <p:nvPicPr>
          <p:cNvPr id="21" name="Google Shape;21;p4"/>
          <p:cNvPicPr preferRelativeResize="0"/>
          <p:nvPr/>
        </p:nvPicPr>
        <p:blipFill rotWithShape="1">
          <a:blip r:embed="rId2">
            <a:alphaModFix/>
          </a:blip>
          <a:srcRect b="0" l="0" r="55390" t="0"/>
          <a:stretch/>
        </p:blipFill>
        <p:spPr>
          <a:xfrm>
            <a:off x="4254028" y="13966"/>
            <a:ext cx="1397944" cy="714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3"/>
          <p:cNvSpPr txBox="1"/>
          <p:nvPr>
            <p:ph type="title"/>
          </p:nvPr>
        </p:nvSpPr>
        <p:spPr>
          <a:xfrm>
            <a:off x="1941645" y="4800600"/>
            <a:ext cx="59436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3"/>
          <p:cNvSpPr/>
          <p:nvPr>
            <p:ph idx="2" type="pic"/>
          </p:nvPr>
        </p:nvSpPr>
        <p:spPr>
          <a:xfrm>
            <a:off x="1941645" y="612775"/>
            <a:ext cx="5943600" cy="4114800"/>
          </a:xfrm>
          <a:prstGeom prst="rect">
            <a:avLst/>
          </a:prstGeom>
          <a:noFill/>
          <a:ln>
            <a:noFill/>
          </a:ln>
        </p:spPr>
      </p:sp>
      <p:sp>
        <p:nvSpPr>
          <p:cNvPr id="74" name="Google Shape;74;p13"/>
          <p:cNvSpPr txBox="1"/>
          <p:nvPr>
            <p:ph idx="1" type="body"/>
          </p:nvPr>
        </p:nvSpPr>
        <p:spPr>
          <a:xfrm>
            <a:off x="1941645" y="5367338"/>
            <a:ext cx="59436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5" name="Google Shape;75;p13"/>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4"/>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4"/>
          <p:cNvSpPr txBox="1"/>
          <p:nvPr>
            <p:ph idx="1" type="body"/>
          </p:nvPr>
        </p:nvSpPr>
        <p:spPr>
          <a:xfrm rot="5400000">
            <a:off x="2690019" y="-594518"/>
            <a:ext cx="4525963" cy="8915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4"/>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4"/>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5"/>
          <p:cNvSpPr txBox="1"/>
          <p:nvPr>
            <p:ph type="title"/>
          </p:nvPr>
        </p:nvSpPr>
        <p:spPr>
          <a:xfrm rot="5400000">
            <a:off x="6061869" y="1993109"/>
            <a:ext cx="5851525" cy="24145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5"/>
          <p:cNvSpPr txBox="1"/>
          <p:nvPr>
            <p:ph idx="1" type="body"/>
          </p:nvPr>
        </p:nvSpPr>
        <p:spPr>
          <a:xfrm rot="5400000">
            <a:off x="1150145" y="-338928"/>
            <a:ext cx="5851525" cy="70786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15"/>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5"/>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5"/>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5"/>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5"/>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6"/>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6"/>
          <p:cNvSpPr txBox="1"/>
          <p:nvPr>
            <p:ph idx="1" type="body"/>
          </p:nvPr>
        </p:nvSpPr>
        <p:spPr>
          <a:xfrm>
            <a:off x="495300" y="1624012"/>
            <a:ext cx="89154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6"/>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7"/>
          <p:cNvSpPr txBox="1"/>
          <p:nvPr>
            <p:ph type="title"/>
          </p:nvPr>
        </p:nvSpPr>
        <p:spPr>
          <a:xfrm>
            <a:off x="782506" y="4406903"/>
            <a:ext cx="84201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7"/>
          <p:cNvSpPr txBox="1"/>
          <p:nvPr>
            <p:ph idx="1" type="body"/>
          </p:nvPr>
        </p:nvSpPr>
        <p:spPr>
          <a:xfrm>
            <a:off x="782506" y="2906713"/>
            <a:ext cx="84201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6" name="Google Shape;36;p7"/>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8"/>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8"/>
          <p:cNvSpPr txBox="1"/>
          <p:nvPr>
            <p:ph idx="1" type="body"/>
          </p:nvPr>
        </p:nvSpPr>
        <p:spPr>
          <a:xfrm>
            <a:off x="536575" y="1600203"/>
            <a:ext cx="4746625"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8"/>
          <p:cNvSpPr txBox="1"/>
          <p:nvPr>
            <p:ph idx="2" type="body"/>
          </p:nvPr>
        </p:nvSpPr>
        <p:spPr>
          <a:xfrm>
            <a:off x="5448300" y="1600203"/>
            <a:ext cx="4746625"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8"/>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9"/>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9"/>
          <p:cNvSpPr txBox="1"/>
          <p:nvPr>
            <p:ph idx="1" type="body"/>
          </p:nvPr>
        </p:nvSpPr>
        <p:spPr>
          <a:xfrm>
            <a:off x="495300" y="1535113"/>
            <a:ext cx="437687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9"/>
          <p:cNvSpPr txBox="1"/>
          <p:nvPr>
            <p:ph idx="2" type="body"/>
          </p:nvPr>
        </p:nvSpPr>
        <p:spPr>
          <a:xfrm>
            <a:off x="495300" y="2174875"/>
            <a:ext cx="437687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9"/>
          <p:cNvSpPr txBox="1"/>
          <p:nvPr>
            <p:ph idx="3" type="body"/>
          </p:nvPr>
        </p:nvSpPr>
        <p:spPr>
          <a:xfrm>
            <a:off x="5032112" y="1535113"/>
            <a:ext cx="437859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9"/>
          <p:cNvSpPr txBox="1"/>
          <p:nvPr>
            <p:ph idx="4" type="body"/>
          </p:nvPr>
        </p:nvSpPr>
        <p:spPr>
          <a:xfrm>
            <a:off x="5032112" y="2174875"/>
            <a:ext cx="437859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9"/>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0"/>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10"/>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1"/>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1"/>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2"/>
          <p:cNvSpPr txBox="1"/>
          <p:nvPr>
            <p:ph type="title"/>
          </p:nvPr>
        </p:nvSpPr>
        <p:spPr>
          <a:xfrm>
            <a:off x="495300" y="273050"/>
            <a:ext cx="3259006"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2"/>
          <p:cNvSpPr txBox="1"/>
          <p:nvPr>
            <p:ph idx="1" type="body"/>
          </p:nvPr>
        </p:nvSpPr>
        <p:spPr>
          <a:xfrm>
            <a:off x="3872972" y="273053"/>
            <a:ext cx="5537729"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12"/>
          <p:cNvSpPr txBox="1"/>
          <p:nvPr>
            <p:ph idx="2" type="body"/>
          </p:nvPr>
        </p:nvSpPr>
        <p:spPr>
          <a:xfrm>
            <a:off x="495300" y="1435103"/>
            <a:ext cx="3259006"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2"/>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2"/>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2"/>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495300" y="274638"/>
            <a:ext cx="8915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3"/>
          <p:cNvSpPr txBox="1"/>
          <p:nvPr>
            <p:ph idx="1" type="body"/>
          </p:nvPr>
        </p:nvSpPr>
        <p:spPr>
          <a:xfrm>
            <a:off x="495300" y="1600200"/>
            <a:ext cx="89154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495300" y="6356350"/>
            <a:ext cx="2311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3"/>
          <p:cNvSpPr txBox="1"/>
          <p:nvPr>
            <p:ph idx="11" type="ftr"/>
          </p:nvPr>
        </p:nvSpPr>
        <p:spPr>
          <a:xfrm>
            <a:off x="3384550" y="6356350"/>
            <a:ext cx="31369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3"/>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4.jp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rive.google.com/file/d/1F0h83gwyZ_d8WoGjWSBhm0D8vfkg8cMK/view"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200472" y="1484784"/>
            <a:ext cx="9256836" cy="230425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a:t>Factory Digital Twinning with Model Driven Engineering Methodology</a:t>
            </a:r>
            <a:br>
              <a:rPr b="1" lang="en-GB"/>
            </a:br>
            <a:br>
              <a:rPr lang="en-GB" sz="1100"/>
            </a:br>
            <a:endParaRPr>
              <a:solidFill>
                <a:srgbClr val="6600CC"/>
              </a:solidFill>
            </a:endParaRPr>
          </a:p>
        </p:txBody>
      </p:sp>
      <p:sp>
        <p:nvSpPr>
          <p:cNvPr id="100" name="Google Shape;100;p1"/>
          <p:cNvSpPr txBox="1"/>
          <p:nvPr>
            <p:ph idx="1" type="subTitle"/>
          </p:nvPr>
        </p:nvSpPr>
        <p:spPr>
          <a:xfrm>
            <a:off x="1228440" y="3068960"/>
            <a:ext cx="7200900" cy="17278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GB" sz="2400">
                <a:solidFill>
                  <a:schemeClr val="dk1"/>
                </a:solidFill>
              </a:rPr>
              <a:t>Sripad Sahu</a:t>
            </a:r>
            <a:endParaRPr/>
          </a:p>
          <a:p>
            <a:pPr indent="0" lvl="0" marL="0" rtl="0" algn="ctr">
              <a:spcBef>
                <a:spcPts val="480"/>
              </a:spcBef>
              <a:spcAft>
                <a:spcPts val="0"/>
              </a:spcAft>
              <a:buClr>
                <a:schemeClr val="dk1"/>
              </a:buClr>
              <a:buSzPts val="2400"/>
              <a:buNone/>
            </a:pPr>
            <a:r>
              <a:rPr lang="en-GB" sz="2400">
                <a:solidFill>
                  <a:schemeClr val="dk1"/>
                </a:solidFill>
              </a:rPr>
              <a:t>and</a:t>
            </a:r>
            <a:endParaRPr/>
          </a:p>
          <a:p>
            <a:pPr indent="0" lvl="0" marL="0" rtl="0" algn="ctr">
              <a:spcBef>
                <a:spcPts val="480"/>
              </a:spcBef>
              <a:spcAft>
                <a:spcPts val="0"/>
              </a:spcAft>
              <a:buClr>
                <a:schemeClr val="dk1"/>
              </a:buClr>
              <a:buSzPts val="2400"/>
              <a:buNone/>
            </a:pPr>
            <a:r>
              <a:rPr lang="en-GB" sz="2400">
                <a:solidFill>
                  <a:schemeClr val="dk1"/>
                </a:solidFill>
              </a:rPr>
              <a:t>Yaseen Zaidi</a:t>
            </a:r>
            <a:endParaRPr/>
          </a:p>
          <a:p>
            <a:pPr indent="0" lvl="0" marL="0" rtl="0" algn="ctr">
              <a:spcBef>
                <a:spcPts val="360"/>
              </a:spcBef>
              <a:spcAft>
                <a:spcPts val="0"/>
              </a:spcAft>
              <a:buClr>
                <a:schemeClr val="dk1"/>
              </a:buClr>
              <a:buSzPts val="1800"/>
              <a:buNone/>
            </a:pPr>
            <a:r>
              <a:rPr lang="en-GB" sz="1800">
                <a:solidFill>
                  <a:schemeClr val="dk1"/>
                </a:solidFill>
              </a:rPr>
              <a:t>School of Engineering</a:t>
            </a:r>
            <a:endParaRPr sz="1800">
              <a:solidFill>
                <a:schemeClr val="dk1"/>
              </a:solidFill>
            </a:endParaRPr>
          </a:p>
          <a:p>
            <a:pPr indent="0" lvl="0" marL="0" rtl="0" algn="ctr">
              <a:spcBef>
                <a:spcPts val="360"/>
              </a:spcBef>
              <a:spcAft>
                <a:spcPts val="0"/>
              </a:spcAft>
              <a:buClr>
                <a:schemeClr val="dk1"/>
              </a:buClr>
              <a:buSzPts val="1800"/>
              <a:buNone/>
            </a:pPr>
            <a:r>
              <a:rPr lang="en-GB" sz="1800">
                <a:solidFill>
                  <a:schemeClr val="dk1"/>
                </a:solidFill>
              </a:rPr>
              <a:t>University of the West of England</a:t>
            </a:r>
            <a:endParaRPr/>
          </a:p>
          <a:p>
            <a:pPr indent="0" lvl="0" marL="0" rtl="0" algn="ctr">
              <a:spcBef>
                <a:spcPts val="360"/>
              </a:spcBef>
              <a:spcAft>
                <a:spcPts val="0"/>
              </a:spcAft>
              <a:buClr>
                <a:schemeClr val="dk1"/>
              </a:buClr>
              <a:buSzPts val="1800"/>
              <a:buNone/>
            </a:pPr>
            <a:r>
              <a:rPr lang="en-GB" sz="1800">
                <a:solidFill>
                  <a:schemeClr val="dk1"/>
                </a:solidFill>
              </a:rPr>
              <a:t>Bristol</a:t>
            </a:r>
            <a:endParaRPr/>
          </a:p>
          <a:p>
            <a:pPr indent="0" lvl="0" marL="0" rtl="0" algn="ctr">
              <a:spcBef>
                <a:spcPts val="480"/>
              </a:spcBef>
              <a:spcAft>
                <a:spcPts val="0"/>
              </a:spcAft>
              <a:buClr>
                <a:schemeClr val="dk1"/>
              </a:buClr>
              <a:buSzPts val="2400"/>
              <a:buNone/>
            </a:pPr>
            <a:r>
              <a:rPr lang="en-GB" sz="2400">
                <a:solidFill>
                  <a:schemeClr val="dk1"/>
                </a:solidFill>
              </a:rPr>
              <a:t>sripadssahu@gmail.com    </a:t>
            </a:r>
            <a:r>
              <a:rPr lang="en-GB" sz="2400">
                <a:solidFill>
                  <a:schemeClr val="dk1"/>
                </a:solidFill>
              </a:rPr>
              <a:t>yaseen.zaidi@uwe.ac.uk</a:t>
            </a:r>
            <a:endParaRPr sz="2400">
              <a:solidFill>
                <a:schemeClr val="dk1"/>
              </a:solidFill>
            </a:endParaRPr>
          </a:p>
        </p:txBody>
      </p:sp>
      <p:sp>
        <p:nvSpPr>
          <p:cNvPr id="101" name="Google Shape;101;p1"/>
          <p:cNvSpPr txBox="1"/>
          <p:nvPr>
            <p:ph idx="11" type="ftr"/>
          </p:nvPr>
        </p:nvSpPr>
        <p:spPr>
          <a:xfrm>
            <a:off x="3384550" y="6492875"/>
            <a:ext cx="31369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200" u="none" cap="none" strike="noStrike">
                <a:solidFill>
                  <a:srgbClr val="898989"/>
                </a:solidFill>
                <a:latin typeface="Calibri"/>
                <a:ea typeface="Calibri"/>
                <a:cs typeface="Calibri"/>
                <a:sym typeface="Calibri"/>
              </a:rPr>
              <a:t>MDENet Annual Symposium 05-06 Dec ‘23</a:t>
            </a:r>
            <a:endParaRPr/>
          </a:p>
        </p:txBody>
      </p:sp>
      <p:pic>
        <p:nvPicPr>
          <p:cNvPr descr="MDENet" id="102" name="Google Shape;102;p1"/>
          <p:cNvPicPr preferRelativeResize="0"/>
          <p:nvPr/>
        </p:nvPicPr>
        <p:blipFill rotWithShape="1">
          <a:blip r:embed="rId3">
            <a:alphaModFix/>
          </a:blip>
          <a:srcRect b="0" l="0" r="0" t="0"/>
          <a:stretch/>
        </p:blipFill>
        <p:spPr>
          <a:xfrm>
            <a:off x="4214670" y="6021288"/>
            <a:ext cx="1476660" cy="4048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9f9bcea4b6_0_80"/>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Advantages</a:t>
            </a:r>
            <a:endParaRPr/>
          </a:p>
        </p:txBody>
      </p:sp>
      <p:sp>
        <p:nvSpPr>
          <p:cNvPr id="214" name="Google Shape;214;g29f9bcea4b6_0_80"/>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15" name="Google Shape;215;g29f9bcea4b6_0_80"/>
          <p:cNvSpPr txBox="1"/>
          <p:nvPr/>
        </p:nvSpPr>
        <p:spPr>
          <a:xfrm>
            <a:off x="540450" y="1751775"/>
            <a:ext cx="8870400" cy="43608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Can be used in various other domains :</a:t>
            </a:r>
            <a:endParaRPr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Healthcare </a:t>
            </a:r>
            <a:endParaRPr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Finance</a:t>
            </a:r>
            <a:endParaRPr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Education etc.</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Easy to extend.</a:t>
            </a:r>
            <a:endParaRPr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Create New File parser</a:t>
            </a:r>
            <a:endParaRPr sz="2300">
              <a:solidFill>
                <a:schemeClr val="dk1"/>
              </a:solidFill>
              <a:latin typeface="Calibri"/>
              <a:ea typeface="Calibri"/>
              <a:cs typeface="Calibri"/>
              <a:sym typeface="Calibri"/>
            </a:endParaRPr>
          </a:p>
          <a:p>
            <a:pPr indent="-374650" lvl="1" marL="9144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Minimal changes to DTDL. </a:t>
            </a:r>
            <a:endParaRPr sz="23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630834802c_0_4"/>
          <p:cNvSpPr txBox="1"/>
          <p:nvPr>
            <p:ph type="title"/>
          </p:nvPr>
        </p:nvSpPr>
        <p:spPr>
          <a:xfrm>
            <a:off x="561350" y="2630363"/>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Questions ?</a:t>
            </a:r>
            <a:endParaRPr/>
          </a:p>
        </p:txBody>
      </p:sp>
      <p:sp>
        <p:nvSpPr>
          <p:cNvPr id="222" name="Google Shape;222;g2630834802c_0_4"/>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495300" y="46038"/>
            <a:ext cx="8915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Factory Digital Twinning</a:t>
            </a:r>
            <a:endParaRPr/>
          </a:p>
        </p:txBody>
      </p:sp>
      <p:sp>
        <p:nvSpPr>
          <p:cNvPr id="108" name="Google Shape;108;p2"/>
          <p:cNvSpPr txBox="1"/>
          <p:nvPr>
            <p:ph idx="12" type="sldNum"/>
          </p:nvPr>
        </p:nvSpPr>
        <p:spPr>
          <a:xfrm>
            <a:off x="7099300" y="6356350"/>
            <a:ext cx="2311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09" name="Google Shape;109;p2"/>
          <p:cNvSpPr txBox="1"/>
          <p:nvPr>
            <p:ph idx="11" type="ftr"/>
          </p:nvPr>
        </p:nvSpPr>
        <p:spPr>
          <a:xfrm>
            <a:off x="3384550" y="6492875"/>
            <a:ext cx="31369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200" u="none" cap="none" strike="noStrike">
                <a:solidFill>
                  <a:srgbClr val="898989"/>
                </a:solidFill>
                <a:latin typeface="Calibri"/>
                <a:ea typeface="Calibri"/>
                <a:cs typeface="Calibri"/>
                <a:sym typeface="Calibri"/>
              </a:rPr>
              <a:t>MDENet Annual Symposium 05-06 Dec ‘23</a:t>
            </a:r>
            <a:endParaRPr/>
          </a:p>
        </p:txBody>
      </p:sp>
      <p:sp>
        <p:nvSpPr>
          <p:cNvPr id="110" name="Google Shape;110;p2"/>
          <p:cNvSpPr txBox="1"/>
          <p:nvPr/>
        </p:nvSpPr>
        <p:spPr>
          <a:xfrm>
            <a:off x="327000" y="4608677"/>
            <a:ext cx="4528500" cy="103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Encompasses machinery, workflows, and processes in a virtual model.</a:t>
            </a:r>
            <a:endParaRPr sz="1800">
              <a:solidFill>
                <a:schemeClr val="dk1"/>
              </a:solidFill>
              <a:latin typeface="Calibri"/>
              <a:ea typeface="Calibri"/>
              <a:cs typeface="Calibri"/>
              <a:sym typeface="Calibri"/>
            </a:endParaRPr>
          </a:p>
        </p:txBody>
      </p:sp>
      <p:pic>
        <p:nvPicPr>
          <p:cNvPr id="111" name="Google Shape;111;p2"/>
          <p:cNvPicPr preferRelativeResize="0"/>
          <p:nvPr/>
        </p:nvPicPr>
        <p:blipFill>
          <a:blip r:embed="rId3">
            <a:alphaModFix/>
          </a:blip>
          <a:stretch>
            <a:fillRect/>
          </a:stretch>
        </p:blipFill>
        <p:spPr>
          <a:xfrm>
            <a:off x="327000" y="1456988"/>
            <a:ext cx="4949349" cy="2625074"/>
          </a:xfrm>
          <a:prstGeom prst="rect">
            <a:avLst/>
          </a:prstGeom>
          <a:noFill/>
          <a:ln>
            <a:noFill/>
          </a:ln>
        </p:spPr>
      </p:pic>
      <p:pic>
        <p:nvPicPr>
          <p:cNvPr id="112" name="Google Shape;112;p2"/>
          <p:cNvPicPr preferRelativeResize="0"/>
          <p:nvPr/>
        </p:nvPicPr>
        <p:blipFill>
          <a:blip r:embed="rId4">
            <a:alphaModFix/>
          </a:blip>
          <a:stretch>
            <a:fillRect/>
          </a:stretch>
        </p:blipFill>
        <p:spPr>
          <a:xfrm>
            <a:off x="5250850" y="1468488"/>
            <a:ext cx="4398050" cy="2754450"/>
          </a:xfrm>
          <a:prstGeom prst="rect">
            <a:avLst/>
          </a:prstGeom>
          <a:noFill/>
          <a:ln>
            <a:noFill/>
          </a:ln>
        </p:spPr>
      </p:pic>
      <p:sp>
        <p:nvSpPr>
          <p:cNvPr id="113" name="Google Shape;113;p2"/>
          <p:cNvSpPr txBox="1"/>
          <p:nvPr/>
        </p:nvSpPr>
        <p:spPr>
          <a:xfrm>
            <a:off x="1288475" y="4158250"/>
            <a:ext cx="3026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solidFill>
                  <a:schemeClr val="dk1"/>
                </a:solidFill>
                <a:latin typeface="Calibri"/>
                <a:ea typeface="Calibri"/>
                <a:cs typeface="Calibri"/>
                <a:sym typeface="Calibri"/>
              </a:rPr>
              <a:t>Conveyor belt system in Virtual world</a:t>
            </a:r>
            <a:endParaRPr i="1" sz="1200">
              <a:solidFill>
                <a:schemeClr val="dk1"/>
              </a:solidFill>
              <a:latin typeface="Calibri"/>
              <a:ea typeface="Calibri"/>
              <a:cs typeface="Calibri"/>
              <a:sym typeface="Calibri"/>
            </a:endParaRPr>
          </a:p>
        </p:txBody>
      </p:sp>
      <p:sp>
        <p:nvSpPr>
          <p:cNvPr id="114" name="Google Shape;114;p2"/>
          <p:cNvSpPr txBox="1"/>
          <p:nvPr/>
        </p:nvSpPr>
        <p:spPr>
          <a:xfrm>
            <a:off x="5960250" y="4082050"/>
            <a:ext cx="30264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solidFill>
                  <a:schemeClr val="dk1"/>
                </a:solidFill>
                <a:latin typeface="Calibri"/>
                <a:ea typeface="Calibri"/>
                <a:cs typeface="Calibri"/>
                <a:sym typeface="Calibri"/>
              </a:rPr>
              <a:t>Diagram of Conveyor Belt system</a:t>
            </a:r>
            <a:endParaRPr i="1" sz="1200">
              <a:solidFill>
                <a:schemeClr val="dk1"/>
              </a:solidFill>
              <a:latin typeface="Calibri"/>
              <a:ea typeface="Calibri"/>
              <a:cs typeface="Calibri"/>
              <a:sym typeface="Calibri"/>
            </a:endParaRPr>
          </a:p>
        </p:txBody>
      </p:sp>
      <p:sp>
        <p:nvSpPr>
          <p:cNvPr id="115" name="Google Shape;115;p2"/>
          <p:cNvSpPr txBox="1"/>
          <p:nvPr/>
        </p:nvSpPr>
        <p:spPr>
          <a:xfrm>
            <a:off x="5027550" y="4567410"/>
            <a:ext cx="4528500" cy="834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Represents a holistic view of manufacturing cycle.</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2"/>
          <p:cNvSpPr txBox="1"/>
          <p:nvPr/>
        </p:nvSpPr>
        <p:spPr>
          <a:xfrm>
            <a:off x="2910150" y="5522538"/>
            <a:ext cx="5695200" cy="6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Calibri"/>
                <a:ea typeface="Calibri"/>
                <a:cs typeface="Calibri"/>
                <a:sym typeface="Calibri"/>
              </a:rPr>
              <a:t>But, what about the </a:t>
            </a:r>
            <a:r>
              <a:rPr lang="en-GB" sz="1800">
                <a:solidFill>
                  <a:schemeClr val="dk1"/>
                </a:solidFill>
                <a:latin typeface="Calibri"/>
                <a:ea typeface="Calibri"/>
                <a:cs typeface="Calibri"/>
                <a:sym typeface="Calibri"/>
              </a:rPr>
              <a:t>manufacturing</a:t>
            </a:r>
            <a:r>
              <a:rPr lang="en-GB" sz="1800">
                <a:solidFill>
                  <a:schemeClr val="dk1"/>
                </a:solidFill>
                <a:latin typeface="Calibri"/>
                <a:ea typeface="Calibri"/>
                <a:cs typeface="Calibri"/>
                <a:sym typeface="Calibri"/>
              </a:rPr>
              <a:t> Product?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9f9bcea4b6_0_4"/>
          <p:cNvSpPr txBox="1"/>
          <p:nvPr>
            <p:ph type="title"/>
          </p:nvPr>
        </p:nvSpPr>
        <p:spPr>
          <a:xfrm>
            <a:off x="495300" y="1222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Digital Thread in Manufacturing</a:t>
            </a:r>
            <a:endParaRPr/>
          </a:p>
        </p:txBody>
      </p:sp>
      <p:sp>
        <p:nvSpPr>
          <p:cNvPr id="123" name="Google Shape;123;g29f9bcea4b6_0_4"/>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24" name="Google Shape;124;g29f9bcea4b6_0_4"/>
          <p:cNvSpPr txBox="1"/>
          <p:nvPr/>
        </p:nvSpPr>
        <p:spPr>
          <a:xfrm>
            <a:off x="262350" y="4545650"/>
            <a:ext cx="3638100" cy="1071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Connects various data types for enhanced communication and efficiency.</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g29f9bcea4b6_0_4"/>
          <p:cNvSpPr txBox="1"/>
          <p:nvPr/>
        </p:nvSpPr>
        <p:spPr>
          <a:xfrm>
            <a:off x="1612000" y="1248700"/>
            <a:ext cx="71748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Unraveling the Role of Digital Thread in Manufacturing Systems</a:t>
            </a:r>
            <a:endParaRPr sz="2700">
              <a:solidFill>
                <a:schemeClr val="dk1"/>
              </a:solidFill>
              <a:latin typeface="Calibri"/>
              <a:ea typeface="Calibri"/>
              <a:cs typeface="Calibri"/>
              <a:sym typeface="Calibri"/>
            </a:endParaRPr>
          </a:p>
        </p:txBody>
      </p:sp>
      <p:sp>
        <p:nvSpPr>
          <p:cNvPr id="126" name="Google Shape;126;g29f9bcea4b6_0_4"/>
          <p:cNvSpPr txBox="1"/>
          <p:nvPr/>
        </p:nvSpPr>
        <p:spPr>
          <a:xfrm>
            <a:off x="262350" y="1802838"/>
            <a:ext cx="7940400" cy="689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A seamless digital narrative across the product manufacturing lifecycle.</a:t>
            </a:r>
            <a:endParaRPr sz="3200">
              <a:solidFill>
                <a:schemeClr val="dk1"/>
              </a:solidFill>
              <a:latin typeface="Calibri"/>
              <a:ea typeface="Calibri"/>
              <a:cs typeface="Calibri"/>
              <a:sym typeface="Calibri"/>
            </a:endParaRPr>
          </a:p>
        </p:txBody>
      </p:sp>
      <p:pic>
        <p:nvPicPr>
          <p:cNvPr id="127" name="Google Shape;127;g29f9bcea4b6_0_4"/>
          <p:cNvPicPr preferRelativeResize="0"/>
          <p:nvPr/>
        </p:nvPicPr>
        <p:blipFill>
          <a:blip r:embed="rId3">
            <a:alphaModFix/>
          </a:blip>
          <a:stretch>
            <a:fillRect/>
          </a:stretch>
        </p:blipFill>
        <p:spPr>
          <a:xfrm>
            <a:off x="4267722" y="4529772"/>
            <a:ext cx="4627250" cy="1274175"/>
          </a:xfrm>
          <a:prstGeom prst="rect">
            <a:avLst/>
          </a:prstGeom>
          <a:noFill/>
          <a:ln>
            <a:noFill/>
          </a:ln>
        </p:spPr>
      </p:pic>
      <p:pic>
        <p:nvPicPr>
          <p:cNvPr id="128" name="Google Shape;128;g29f9bcea4b6_0_4"/>
          <p:cNvPicPr preferRelativeResize="0"/>
          <p:nvPr/>
        </p:nvPicPr>
        <p:blipFill>
          <a:blip r:embed="rId4">
            <a:alphaModFix/>
          </a:blip>
          <a:stretch>
            <a:fillRect/>
          </a:stretch>
        </p:blipFill>
        <p:spPr>
          <a:xfrm>
            <a:off x="262350" y="2476925"/>
            <a:ext cx="2123632" cy="1274175"/>
          </a:xfrm>
          <a:prstGeom prst="rect">
            <a:avLst/>
          </a:prstGeom>
          <a:noFill/>
          <a:ln>
            <a:noFill/>
          </a:ln>
        </p:spPr>
      </p:pic>
      <p:pic>
        <p:nvPicPr>
          <p:cNvPr id="129" name="Google Shape;129;g29f9bcea4b6_0_4"/>
          <p:cNvPicPr preferRelativeResize="0"/>
          <p:nvPr/>
        </p:nvPicPr>
        <p:blipFill>
          <a:blip r:embed="rId5">
            <a:alphaModFix/>
          </a:blip>
          <a:stretch>
            <a:fillRect/>
          </a:stretch>
        </p:blipFill>
        <p:spPr>
          <a:xfrm>
            <a:off x="7992700" y="2153076"/>
            <a:ext cx="1418000" cy="1648025"/>
          </a:xfrm>
          <a:prstGeom prst="rect">
            <a:avLst/>
          </a:prstGeom>
          <a:noFill/>
          <a:ln>
            <a:noFill/>
          </a:ln>
        </p:spPr>
      </p:pic>
      <p:pic>
        <p:nvPicPr>
          <p:cNvPr id="130" name="Google Shape;130;g29f9bcea4b6_0_4"/>
          <p:cNvPicPr preferRelativeResize="0"/>
          <p:nvPr/>
        </p:nvPicPr>
        <p:blipFill>
          <a:blip r:embed="rId6">
            <a:alphaModFix/>
          </a:blip>
          <a:stretch>
            <a:fillRect/>
          </a:stretch>
        </p:blipFill>
        <p:spPr>
          <a:xfrm>
            <a:off x="3296475" y="2329350"/>
            <a:ext cx="1872149" cy="1648025"/>
          </a:xfrm>
          <a:prstGeom prst="rect">
            <a:avLst/>
          </a:prstGeom>
          <a:noFill/>
          <a:ln>
            <a:noFill/>
          </a:ln>
        </p:spPr>
      </p:pic>
      <p:pic>
        <p:nvPicPr>
          <p:cNvPr id="131" name="Google Shape;131;g29f9bcea4b6_0_4"/>
          <p:cNvPicPr preferRelativeResize="0"/>
          <p:nvPr/>
        </p:nvPicPr>
        <p:blipFill>
          <a:blip r:embed="rId7">
            <a:alphaModFix/>
          </a:blip>
          <a:stretch>
            <a:fillRect/>
          </a:stretch>
        </p:blipFill>
        <p:spPr>
          <a:xfrm>
            <a:off x="5808250" y="2534003"/>
            <a:ext cx="1291053" cy="1229313"/>
          </a:xfrm>
          <a:prstGeom prst="rect">
            <a:avLst/>
          </a:prstGeom>
          <a:noFill/>
          <a:ln>
            <a:noFill/>
          </a:ln>
        </p:spPr>
      </p:pic>
      <p:sp>
        <p:nvSpPr>
          <p:cNvPr id="132" name="Google Shape;132;g29f9bcea4b6_0_4"/>
          <p:cNvSpPr txBox="1"/>
          <p:nvPr/>
        </p:nvSpPr>
        <p:spPr>
          <a:xfrm>
            <a:off x="2546850" y="2839975"/>
            <a:ext cx="619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33" name="Google Shape;133;g29f9bcea4b6_0_4"/>
          <p:cNvSpPr txBox="1"/>
          <p:nvPr/>
        </p:nvSpPr>
        <p:spPr>
          <a:xfrm>
            <a:off x="5168625" y="2927500"/>
            <a:ext cx="619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34" name="Google Shape;134;g29f9bcea4b6_0_4"/>
          <p:cNvSpPr txBox="1"/>
          <p:nvPr/>
        </p:nvSpPr>
        <p:spPr>
          <a:xfrm>
            <a:off x="7291725" y="2927500"/>
            <a:ext cx="6192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35" name="Google Shape;135;g29f9bcea4b6_0_4"/>
          <p:cNvSpPr txBox="1"/>
          <p:nvPr/>
        </p:nvSpPr>
        <p:spPr>
          <a:xfrm>
            <a:off x="3652975" y="3734475"/>
            <a:ext cx="725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latin typeface="Calibri"/>
                <a:ea typeface="Calibri"/>
                <a:cs typeface="Calibri"/>
                <a:sym typeface="Calibri"/>
              </a:rPr>
              <a:t>Hardware</a:t>
            </a:r>
            <a:endParaRPr sz="1000">
              <a:solidFill>
                <a:schemeClr val="dk1"/>
              </a:solidFill>
              <a:latin typeface="Calibri"/>
              <a:ea typeface="Calibri"/>
              <a:cs typeface="Calibri"/>
              <a:sym typeface="Calibri"/>
            </a:endParaRPr>
          </a:p>
        </p:txBody>
      </p:sp>
      <p:sp>
        <p:nvSpPr>
          <p:cNvPr id="136" name="Google Shape;136;g29f9bcea4b6_0_4"/>
          <p:cNvSpPr txBox="1"/>
          <p:nvPr/>
        </p:nvSpPr>
        <p:spPr>
          <a:xfrm>
            <a:off x="5947375" y="3860475"/>
            <a:ext cx="1012800" cy="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alibri"/>
                <a:ea typeface="Calibri"/>
                <a:cs typeface="Calibri"/>
                <a:sym typeface="Calibri"/>
              </a:rPr>
              <a:t>Electronics</a:t>
            </a:r>
            <a:endParaRPr sz="1000">
              <a:solidFill>
                <a:schemeClr val="dk1"/>
              </a:solidFill>
              <a:latin typeface="Calibri"/>
              <a:ea typeface="Calibri"/>
              <a:cs typeface="Calibri"/>
              <a:sym typeface="Calibri"/>
            </a:endParaRPr>
          </a:p>
        </p:txBody>
      </p:sp>
      <p:sp>
        <p:nvSpPr>
          <p:cNvPr id="137" name="Google Shape;137;g29f9bcea4b6_0_4"/>
          <p:cNvSpPr txBox="1"/>
          <p:nvPr/>
        </p:nvSpPr>
        <p:spPr>
          <a:xfrm>
            <a:off x="8195300" y="3890675"/>
            <a:ext cx="1012800" cy="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alibri"/>
                <a:ea typeface="Calibri"/>
                <a:cs typeface="Calibri"/>
                <a:sym typeface="Calibri"/>
              </a:rPr>
              <a:t>Software</a:t>
            </a:r>
            <a:endParaRPr sz="1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9f9bcea4b6_0_16"/>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 Digital Twins Definition Language</a:t>
            </a:r>
            <a:endParaRPr/>
          </a:p>
        </p:txBody>
      </p:sp>
      <p:sp>
        <p:nvSpPr>
          <p:cNvPr id="144" name="Google Shape;144;g29f9bcea4b6_0_16"/>
          <p:cNvSpPr txBox="1"/>
          <p:nvPr>
            <p:ph idx="12" type="sldNum"/>
          </p:nvPr>
        </p:nvSpPr>
        <p:spPr>
          <a:xfrm>
            <a:off x="7145775" y="6414425"/>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45" name="Google Shape;145;g29f9bcea4b6_0_16"/>
          <p:cNvSpPr txBox="1"/>
          <p:nvPr/>
        </p:nvSpPr>
        <p:spPr>
          <a:xfrm>
            <a:off x="508500" y="1481575"/>
            <a:ext cx="8889000" cy="209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A structured JSON based language for defining digital twins.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Uses classes(Interfaces, Relationships,</a:t>
            </a:r>
            <a:r>
              <a:rPr lang="en-GB" sz="1800">
                <a:solidFill>
                  <a:schemeClr val="dk1"/>
                </a:solidFill>
                <a:latin typeface="Calibri"/>
                <a:ea typeface="Calibri"/>
                <a:cs typeface="Calibri"/>
                <a:sym typeface="Calibri"/>
              </a:rPr>
              <a:t>telemetry</a:t>
            </a:r>
            <a:r>
              <a:rPr lang="en-GB" sz="1800">
                <a:solidFill>
                  <a:schemeClr val="dk1"/>
                </a:solidFill>
                <a:latin typeface="Calibri"/>
                <a:ea typeface="Calibri"/>
                <a:cs typeface="Calibri"/>
                <a:sym typeface="Calibri"/>
              </a:rPr>
              <a:t> etc ) to define behaviour of </a:t>
            </a:r>
            <a:r>
              <a:rPr b="1" lang="en-GB" sz="1800">
                <a:solidFill>
                  <a:schemeClr val="dk1"/>
                </a:solidFill>
                <a:latin typeface="Calibri"/>
                <a:ea typeface="Calibri"/>
                <a:cs typeface="Calibri"/>
                <a:sym typeface="Calibri"/>
              </a:rPr>
              <a:t>Digital Twins</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Used only to define the structure of Digital twin.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New classes can be added to define </a:t>
            </a:r>
            <a:r>
              <a:rPr i="1" lang="en-GB" sz="1800">
                <a:solidFill>
                  <a:schemeClr val="dk1"/>
                </a:solidFill>
                <a:latin typeface="Calibri"/>
                <a:ea typeface="Calibri"/>
                <a:cs typeface="Calibri"/>
                <a:sym typeface="Calibri"/>
              </a:rPr>
              <a:t>Digital Thread</a:t>
            </a:r>
            <a:r>
              <a:rPr lang="en-GB" sz="1800">
                <a:solidFill>
                  <a:schemeClr val="dk1"/>
                </a:solidFill>
                <a:latin typeface="Calibri"/>
                <a:ea typeface="Calibri"/>
                <a:cs typeface="Calibri"/>
                <a:sym typeface="Calibri"/>
              </a:rPr>
              <a:t>, extending capabilities of DTDL.</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46" name="Google Shape;146;g29f9bcea4b6_0_16"/>
          <p:cNvPicPr preferRelativeResize="0"/>
          <p:nvPr/>
        </p:nvPicPr>
        <p:blipFill>
          <a:blip r:embed="rId3">
            <a:alphaModFix/>
          </a:blip>
          <a:stretch>
            <a:fillRect/>
          </a:stretch>
        </p:blipFill>
        <p:spPr>
          <a:xfrm>
            <a:off x="5611875" y="3371450"/>
            <a:ext cx="3724275" cy="2400300"/>
          </a:xfrm>
          <a:prstGeom prst="rect">
            <a:avLst/>
          </a:prstGeom>
          <a:noFill/>
          <a:ln>
            <a:noFill/>
          </a:ln>
        </p:spPr>
      </p:pic>
      <p:sp>
        <p:nvSpPr>
          <p:cNvPr id="147" name="Google Shape;147;g29f9bcea4b6_0_16"/>
          <p:cNvSpPr txBox="1"/>
          <p:nvPr/>
        </p:nvSpPr>
        <p:spPr>
          <a:xfrm>
            <a:off x="614850" y="3196750"/>
            <a:ext cx="3724200" cy="31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"@context"</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"dtmi:dtdl:context;3"</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"@id"</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"dtmi:com:example:CAD Designer;1"</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"@type"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"Interface"</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"displayName"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"Building"</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"contents"</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"@type"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"Property"</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"name"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"name"</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"schema"</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"string"</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"writable"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b="1" lang="en-GB" sz="1000">
                <a:solidFill>
                  <a:schemeClr val="dk1"/>
                </a:solidFill>
                <a:highlight>
                  <a:srgbClr val="F6F8FA"/>
                </a:highlight>
                <a:latin typeface="Consolas"/>
                <a:ea typeface="Consolas"/>
                <a:cs typeface="Consolas"/>
                <a:sym typeface="Consolas"/>
              </a:rPr>
              <a:t>true</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"@type"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"Relationship"</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"name"</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"contains"</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b="1" lang="en-GB" sz="1000">
                <a:solidFill>
                  <a:srgbClr val="990000"/>
                </a:solidFill>
                <a:highlight>
                  <a:srgbClr val="F6F8FA"/>
                </a:highlight>
                <a:latin typeface="Consolas"/>
                <a:ea typeface="Consolas"/>
                <a:cs typeface="Consolas"/>
                <a:sym typeface="Consolas"/>
              </a:rPr>
              <a:t>"target"</a:t>
            </a:r>
            <a:r>
              <a:rPr lang="en-GB" sz="1000">
                <a:solidFill>
                  <a:srgbClr val="24292E"/>
                </a:solidFill>
                <a:highlight>
                  <a:srgbClr val="F6F8FA"/>
                </a:highlight>
                <a:latin typeface="Consolas"/>
                <a:ea typeface="Consolas"/>
                <a:cs typeface="Consolas"/>
                <a:sym typeface="Consolas"/>
              </a:rPr>
              <a:t>:</a:t>
            </a:r>
            <a:r>
              <a:rPr lang="en-GB" sz="1000">
                <a:solidFill>
                  <a:srgbClr val="BBBBBB"/>
                </a:solidFill>
                <a:highlight>
                  <a:srgbClr val="F6F8FA"/>
                </a:highlight>
                <a:latin typeface="Consolas"/>
                <a:ea typeface="Consolas"/>
                <a:cs typeface="Consolas"/>
                <a:sym typeface="Consolas"/>
              </a:rPr>
              <a:t> </a:t>
            </a:r>
            <a:r>
              <a:rPr lang="en-GB" sz="1000">
                <a:solidFill>
                  <a:srgbClr val="DD1144"/>
                </a:solidFill>
                <a:highlight>
                  <a:srgbClr val="F6F8FA"/>
                </a:highlight>
                <a:latin typeface="Consolas"/>
                <a:ea typeface="Consolas"/>
                <a:cs typeface="Consolas"/>
                <a:sym typeface="Consolas"/>
              </a:rPr>
              <a:t>"dtmi:com:example:Workstation;1"</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0" rtl="0" algn="l">
              <a:spcBef>
                <a:spcPts val="0"/>
              </a:spcBef>
              <a:spcAft>
                <a:spcPts val="0"/>
              </a:spcAft>
              <a:buNone/>
            </a:pPr>
            <a:r>
              <a:rPr lang="en-GB" sz="1000">
                <a:solidFill>
                  <a:srgbClr val="BBBBBB"/>
                </a:solidFill>
                <a:highlight>
                  <a:srgbClr val="F6F8FA"/>
                </a:highlight>
                <a:latin typeface="Consolas"/>
                <a:ea typeface="Consolas"/>
                <a:cs typeface="Consolas"/>
                <a:sym typeface="Consolas"/>
              </a:rPr>
              <a:t>  </a:t>
            </a:r>
            <a:r>
              <a:rPr lang="en-GB" sz="1000">
                <a:solidFill>
                  <a:srgbClr val="24292E"/>
                </a:solidFill>
                <a:highlight>
                  <a:srgbClr val="F6F8FA"/>
                </a:highlight>
                <a:latin typeface="Consolas"/>
                <a:ea typeface="Consolas"/>
                <a:cs typeface="Consolas"/>
                <a:sym typeface="Consolas"/>
              </a:rPr>
              <a:t>]</a:t>
            </a:r>
            <a:endParaRPr sz="1000">
              <a:solidFill>
                <a:srgbClr val="BBBBBB"/>
              </a:solidFill>
              <a:highlight>
                <a:srgbClr val="F6F8FA"/>
              </a:highlight>
              <a:latin typeface="Consolas"/>
              <a:ea typeface="Consolas"/>
              <a:cs typeface="Consolas"/>
              <a:sym typeface="Consolas"/>
            </a:endParaRPr>
          </a:p>
          <a:p>
            <a:pPr indent="0" lvl="0" marL="152400" marR="152400" rtl="0" algn="l">
              <a:lnSpc>
                <a:spcPct val="145000"/>
              </a:lnSpc>
              <a:spcBef>
                <a:spcPts val="0"/>
              </a:spcBef>
              <a:spcAft>
                <a:spcPts val="0"/>
              </a:spcAft>
              <a:buClr>
                <a:schemeClr val="dk1"/>
              </a:buClr>
              <a:buSzPts val="1100"/>
              <a:buFont typeface="Arial"/>
              <a:buNone/>
            </a:pPr>
            <a:r>
              <a:rPr lang="en-GB" sz="1000">
                <a:solidFill>
                  <a:srgbClr val="24292E"/>
                </a:solidFill>
                <a:highlight>
                  <a:srgbClr val="F6F8FA"/>
                </a:highlight>
                <a:latin typeface="Consolas"/>
                <a:ea typeface="Consolas"/>
                <a:cs typeface="Consolas"/>
                <a:sym typeface="Consolas"/>
              </a:rPr>
              <a:t>}</a:t>
            </a:r>
            <a:endParaRPr sz="1000">
              <a:solidFill>
                <a:srgbClr val="24292E"/>
              </a:solidFill>
              <a:highlight>
                <a:srgbClr val="F6F8FA"/>
              </a:highlight>
              <a:latin typeface="Consolas"/>
              <a:ea typeface="Consolas"/>
              <a:cs typeface="Consolas"/>
              <a:sym typeface="Consolas"/>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48" name="Google Shape;148;g29f9bcea4b6_0_16"/>
          <p:cNvSpPr txBox="1"/>
          <p:nvPr/>
        </p:nvSpPr>
        <p:spPr>
          <a:xfrm>
            <a:off x="6945525" y="5909375"/>
            <a:ext cx="2822700" cy="2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DTDL Graph</a:t>
            </a:r>
            <a:endParaRPr sz="1200">
              <a:solidFill>
                <a:schemeClr val="dk1"/>
              </a:solidFill>
              <a:latin typeface="Calibri"/>
              <a:ea typeface="Calibri"/>
              <a:cs typeface="Calibri"/>
              <a:sym typeface="Calibri"/>
            </a:endParaRPr>
          </a:p>
        </p:txBody>
      </p:sp>
      <p:sp>
        <p:nvSpPr>
          <p:cNvPr id="149" name="Google Shape;149;g29f9bcea4b6_0_16"/>
          <p:cNvSpPr txBox="1"/>
          <p:nvPr/>
        </p:nvSpPr>
        <p:spPr>
          <a:xfrm>
            <a:off x="1323450" y="6234600"/>
            <a:ext cx="538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DTDL Json File </a:t>
            </a:r>
            <a:endParaRPr sz="1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9f9bcea4b6_0_33"/>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Extending DTDL</a:t>
            </a:r>
            <a:endParaRPr/>
          </a:p>
        </p:txBody>
      </p:sp>
      <p:sp>
        <p:nvSpPr>
          <p:cNvPr id="156" name="Google Shape;156;g29f9bcea4b6_0_33"/>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57" name="Google Shape;157;g29f9bcea4b6_0_33"/>
          <p:cNvSpPr txBox="1"/>
          <p:nvPr/>
        </p:nvSpPr>
        <p:spPr>
          <a:xfrm>
            <a:off x="504500" y="1579575"/>
            <a:ext cx="8915400" cy="44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300">
                <a:solidFill>
                  <a:schemeClr val="dk1"/>
                </a:solidFill>
                <a:latin typeface="Calibri"/>
                <a:ea typeface="Calibri"/>
                <a:cs typeface="Calibri"/>
                <a:sym typeface="Calibri"/>
              </a:rPr>
              <a:t>Approach -1</a:t>
            </a:r>
            <a:r>
              <a:rPr lang="en-GB" sz="2300">
                <a:solidFill>
                  <a:schemeClr val="dk1"/>
                </a:solidFill>
                <a:latin typeface="Calibri"/>
                <a:ea typeface="Calibri"/>
                <a:cs typeface="Calibri"/>
                <a:sym typeface="Calibri"/>
              </a:rPr>
              <a:t> : Create </a:t>
            </a:r>
            <a:r>
              <a:rPr lang="en-GB" sz="2300">
                <a:solidFill>
                  <a:schemeClr val="dk1"/>
                </a:solidFill>
                <a:latin typeface="Calibri"/>
                <a:ea typeface="Calibri"/>
                <a:cs typeface="Calibri"/>
                <a:sym typeface="Calibri"/>
              </a:rPr>
              <a:t>separate</a:t>
            </a:r>
            <a:r>
              <a:rPr lang="en-GB" sz="2300">
                <a:solidFill>
                  <a:schemeClr val="dk1"/>
                </a:solidFill>
                <a:latin typeface="Calibri"/>
                <a:ea typeface="Calibri"/>
                <a:cs typeface="Calibri"/>
                <a:sym typeface="Calibri"/>
              </a:rPr>
              <a:t> classes for each file type (CAD, Gerber and C++).</a:t>
            </a:r>
            <a:endParaRPr sz="2300">
              <a:solidFill>
                <a:schemeClr val="dk1"/>
              </a:solidFill>
              <a:latin typeface="Calibri"/>
              <a:ea typeface="Calibri"/>
              <a:cs typeface="Calibri"/>
              <a:sym typeface="Calibri"/>
            </a:endParaRPr>
          </a:p>
        </p:txBody>
      </p:sp>
      <p:pic>
        <p:nvPicPr>
          <p:cNvPr id="158" name="Google Shape;158;g29f9bcea4b6_0_33"/>
          <p:cNvPicPr preferRelativeResize="0"/>
          <p:nvPr/>
        </p:nvPicPr>
        <p:blipFill rotWithShape="1">
          <a:blip r:embed="rId3">
            <a:alphaModFix/>
          </a:blip>
          <a:srcRect b="0" l="0" r="3614" t="1777"/>
          <a:stretch/>
        </p:blipFill>
        <p:spPr>
          <a:xfrm>
            <a:off x="3453175" y="2840213"/>
            <a:ext cx="3120700" cy="2105025"/>
          </a:xfrm>
          <a:prstGeom prst="rect">
            <a:avLst/>
          </a:prstGeom>
          <a:noFill/>
          <a:ln>
            <a:noFill/>
          </a:ln>
        </p:spPr>
      </p:pic>
      <p:pic>
        <p:nvPicPr>
          <p:cNvPr id="159" name="Google Shape;159;g29f9bcea4b6_0_33"/>
          <p:cNvPicPr preferRelativeResize="0"/>
          <p:nvPr/>
        </p:nvPicPr>
        <p:blipFill>
          <a:blip r:embed="rId4">
            <a:alphaModFix/>
          </a:blip>
          <a:stretch>
            <a:fillRect/>
          </a:stretch>
        </p:blipFill>
        <p:spPr>
          <a:xfrm>
            <a:off x="281438" y="2807737"/>
            <a:ext cx="3362325" cy="2340255"/>
          </a:xfrm>
          <a:prstGeom prst="rect">
            <a:avLst/>
          </a:prstGeom>
          <a:noFill/>
          <a:ln>
            <a:noFill/>
          </a:ln>
        </p:spPr>
      </p:pic>
      <p:pic>
        <p:nvPicPr>
          <p:cNvPr id="160" name="Google Shape;160;g29f9bcea4b6_0_33"/>
          <p:cNvPicPr preferRelativeResize="0"/>
          <p:nvPr/>
        </p:nvPicPr>
        <p:blipFill rotWithShape="1">
          <a:blip r:embed="rId5">
            <a:alphaModFix/>
          </a:blip>
          <a:srcRect b="0" l="0" r="5365" t="0"/>
          <a:stretch/>
        </p:blipFill>
        <p:spPr>
          <a:xfrm>
            <a:off x="6724000" y="2840213"/>
            <a:ext cx="3182000" cy="2105025"/>
          </a:xfrm>
          <a:prstGeom prst="rect">
            <a:avLst/>
          </a:prstGeom>
          <a:noFill/>
          <a:ln>
            <a:noFill/>
          </a:ln>
        </p:spPr>
      </p:pic>
      <p:sp>
        <p:nvSpPr>
          <p:cNvPr id="161" name="Google Shape;161;g29f9bcea4b6_0_33"/>
          <p:cNvSpPr txBox="1"/>
          <p:nvPr/>
        </p:nvSpPr>
        <p:spPr>
          <a:xfrm>
            <a:off x="580950" y="5076825"/>
            <a:ext cx="211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CAD Class Schema </a:t>
            </a:r>
            <a:endParaRPr b="1" sz="1200">
              <a:solidFill>
                <a:schemeClr val="dk1"/>
              </a:solidFill>
              <a:latin typeface="Calibri"/>
              <a:ea typeface="Calibri"/>
              <a:cs typeface="Calibri"/>
              <a:sym typeface="Calibri"/>
            </a:endParaRPr>
          </a:p>
        </p:txBody>
      </p:sp>
      <p:sp>
        <p:nvSpPr>
          <p:cNvPr id="162" name="Google Shape;162;g29f9bcea4b6_0_33"/>
          <p:cNvSpPr txBox="1"/>
          <p:nvPr/>
        </p:nvSpPr>
        <p:spPr>
          <a:xfrm>
            <a:off x="3748300" y="5076825"/>
            <a:ext cx="211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C++ Class Schema </a:t>
            </a:r>
            <a:endParaRPr b="1" sz="1200">
              <a:solidFill>
                <a:schemeClr val="dk1"/>
              </a:solidFill>
              <a:latin typeface="Calibri"/>
              <a:ea typeface="Calibri"/>
              <a:cs typeface="Calibri"/>
              <a:sym typeface="Calibri"/>
            </a:endParaRPr>
          </a:p>
        </p:txBody>
      </p:sp>
      <p:sp>
        <p:nvSpPr>
          <p:cNvPr id="163" name="Google Shape;163;g29f9bcea4b6_0_33"/>
          <p:cNvSpPr txBox="1"/>
          <p:nvPr/>
        </p:nvSpPr>
        <p:spPr>
          <a:xfrm>
            <a:off x="6852650" y="5076825"/>
            <a:ext cx="21153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Gerber</a:t>
            </a:r>
            <a:r>
              <a:rPr b="1" lang="en-GB" sz="1200">
                <a:solidFill>
                  <a:schemeClr val="dk1"/>
                </a:solidFill>
                <a:latin typeface="Calibri"/>
                <a:ea typeface="Calibri"/>
                <a:cs typeface="Calibri"/>
                <a:sym typeface="Calibri"/>
              </a:rPr>
              <a:t> Class Schema </a:t>
            </a:r>
            <a:endParaRPr b="1" sz="1200">
              <a:solidFill>
                <a:schemeClr val="dk1"/>
              </a:solidFill>
              <a:latin typeface="Calibri"/>
              <a:ea typeface="Calibri"/>
              <a:cs typeface="Calibri"/>
              <a:sym typeface="Calibri"/>
            </a:endParaRPr>
          </a:p>
        </p:txBody>
      </p:sp>
      <p:sp>
        <p:nvSpPr>
          <p:cNvPr id="164" name="Google Shape;164;g29f9bcea4b6_0_33"/>
          <p:cNvSpPr txBox="1"/>
          <p:nvPr/>
        </p:nvSpPr>
        <p:spPr>
          <a:xfrm>
            <a:off x="580950" y="5609400"/>
            <a:ext cx="7677900" cy="1248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Wide range of Filetype.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Mapping every properties in DTDL would be difficult</a:t>
            </a:r>
            <a:endParaRPr sz="2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9f9bcea4b6_0_44"/>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GB"/>
              <a:t>Extending DTDL</a:t>
            </a:r>
            <a:endParaRPr/>
          </a:p>
        </p:txBody>
      </p:sp>
      <p:sp>
        <p:nvSpPr>
          <p:cNvPr id="171" name="Google Shape;171;g29f9bcea4b6_0_44"/>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172" name="Google Shape;172;g29f9bcea4b6_0_44"/>
          <p:cNvPicPr preferRelativeResize="0"/>
          <p:nvPr/>
        </p:nvPicPr>
        <p:blipFill>
          <a:blip r:embed="rId3">
            <a:alphaModFix/>
          </a:blip>
          <a:stretch>
            <a:fillRect/>
          </a:stretch>
        </p:blipFill>
        <p:spPr>
          <a:xfrm>
            <a:off x="3697425" y="1417649"/>
            <a:ext cx="5954600" cy="5237749"/>
          </a:xfrm>
          <a:prstGeom prst="rect">
            <a:avLst/>
          </a:prstGeom>
          <a:noFill/>
          <a:ln>
            <a:noFill/>
          </a:ln>
        </p:spPr>
      </p:pic>
      <p:sp>
        <p:nvSpPr>
          <p:cNvPr id="173" name="Google Shape;173;g29f9bcea4b6_0_44"/>
          <p:cNvSpPr txBox="1"/>
          <p:nvPr/>
        </p:nvSpPr>
        <p:spPr>
          <a:xfrm>
            <a:off x="352025" y="1168325"/>
            <a:ext cx="2981100" cy="54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300">
                <a:solidFill>
                  <a:schemeClr val="dk1"/>
                </a:solidFill>
                <a:latin typeface="Calibri"/>
                <a:ea typeface="Calibri"/>
                <a:cs typeface="Calibri"/>
                <a:sym typeface="Calibri"/>
              </a:rPr>
              <a:t>Approach 2</a:t>
            </a:r>
            <a:r>
              <a:rPr lang="en-GB"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b="1" lang="en-GB" sz="2300">
                <a:solidFill>
                  <a:schemeClr val="dk1"/>
                </a:solidFill>
                <a:latin typeface="Calibri"/>
                <a:ea typeface="Calibri"/>
                <a:cs typeface="Calibri"/>
                <a:sym typeface="Calibri"/>
              </a:rPr>
              <a:t>FileObject Class </a:t>
            </a:r>
            <a:r>
              <a:rPr lang="en-GB" sz="2300">
                <a:solidFill>
                  <a:schemeClr val="dk1"/>
                </a:solidFill>
                <a:latin typeface="Calibri"/>
                <a:ea typeface="Calibri"/>
                <a:cs typeface="Calibri"/>
                <a:sym typeface="Calibri"/>
              </a:rPr>
              <a:t>:</a:t>
            </a:r>
            <a:endParaRPr sz="2300">
              <a:solidFill>
                <a:schemeClr val="dk1"/>
              </a:solidFill>
              <a:latin typeface="Calibri"/>
              <a:ea typeface="Calibri"/>
              <a:cs typeface="Calibri"/>
              <a:sym typeface="Calibri"/>
            </a:endParaRPr>
          </a:p>
          <a:p>
            <a:pPr indent="0" lvl="0" marL="457200" rtl="0" algn="l">
              <a:spcBef>
                <a:spcPts val="0"/>
              </a:spcBef>
              <a:spcAft>
                <a:spcPts val="0"/>
              </a:spcAft>
              <a:buNone/>
            </a:pPr>
            <a:r>
              <a:rPr lang="en-GB" sz="2300">
                <a:solidFill>
                  <a:schemeClr val="dk1"/>
                </a:solidFill>
                <a:latin typeface="Calibri"/>
                <a:ea typeface="Calibri"/>
                <a:cs typeface="Calibri"/>
                <a:sym typeface="Calibri"/>
              </a:rPr>
              <a:t>Single class to carry additional file information for each Node.</a:t>
            </a:r>
            <a:endParaRPr sz="23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Defines individual component of the product and relationship with the other components.</a:t>
            </a:r>
            <a:endParaRPr sz="2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9f9bcea4b6_0_51"/>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Example</a:t>
            </a:r>
            <a:endParaRPr/>
          </a:p>
        </p:txBody>
      </p:sp>
      <p:sp>
        <p:nvSpPr>
          <p:cNvPr id="180" name="Google Shape;180;g29f9bcea4b6_0_51"/>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81" name="Google Shape;181;g29f9bcea4b6_0_51"/>
          <p:cNvSpPr txBox="1"/>
          <p:nvPr/>
        </p:nvSpPr>
        <p:spPr>
          <a:xfrm>
            <a:off x="391350" y="1500200"/>
            <a:ext cx="9057000" cy="44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2" name="Google Shape;182;g29f9bcea4b6_0_51"/>
          <p:cNvSpPr txBox="1"/>
          <p:nvPr/>
        </p:nvSpPr>
        <p:spPr>
          <a:xfrm>
            <a:off x="598775" y="5303425"/>
            <a:ext cx="8964000" cy="1143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Add Prefix to components</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Create a file parser to pick up the components using the Prefix</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GB" sz="1900">
                <a:solidFill>
                  <a:schemeClr val="dk1"/>
                </a:solidFill>
                <a:latin typeface="Calibri"/>
                <a:ea typeface="Calibri"/>
                <a:cs typeface="Calibri"/>
                <a:sym typeface="Calibri"/>
              </a:rPr>
              <a:t>Define Relationship.</a:t>
            </a:r>
            <a:r>
              <a:rPr lang="en-GB"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p:txBody>
      </p:sp>
      <p:pic>
        <p:nvPicPr>
          <p:cNvPr id="183" name="Google Shape;183;g29f9bcea4b6_0_51"/>
          <p:cNvPicPr preferRelativeResize="0"/>
          <p:nvPr/>
        </p:nvPicPr>
        <p:blipFill rotWithShape="1">
          <a:blip r:embed="rId3">
            <a:alphaModFix/>
          </a:blip>
          <a:srcRect b="10280" l="11051" r="4971" t="12534"/>
          <a:stretch/>
        </p:blipFill>
        <p:spPr>
          <a:xfrm>
            <a:off x="4953000" y="1372500"/>
            <a:ext cx="4763279" cy="2788725"/>
          </a:xfrm>
          <a:prstGeom prst="rect">
            <a:avLst/>
          </a:prstGeom>
          <a:noFill/>
          <a:ln>
            <a:noFill/>
          </a:ln>
        </p:spPr>
      </p:pic>
      <p:sp>
        <p:nvSpPr>
          <p:cNvPr id="184" name="Google Shape;184;g29f9bcea4b6_0_51"/>
          <p:cNvSpPr txBox="1"/>
          <p:nvPr/>
        </p:nvSpPr>
        <p:spPr>
          <a:xfrm>
            <a:off x="1071000" y="4575425"/>
            <a:ext cx="8339700" cy="6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Example : The length(L1) of plane (P1) is renamed to DT:L1 and R2 in Gerber File is renamed to DT:R2.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Relationship between them :  DT:L1 = 1.5*DT:R2.  </a:t>
            </a:r>
            <a:endParaRPr sz="1200">
              <a:solidFill>
                <a:schemeClr val="dk1"/>
              </a:solidFill>
              <a:latin typeface="Calibri"/>
              <a:ea typeface="Calibri"/>
              <a:cs typeface="Calibri"/>
              <a:sym typeface="Calibri"/>
            </a:endParaRPr>
          </a:p>
        </p:txBody>
      </p:sp>
      <p:pic>
        <p:nvPicPr>
          <p:cNvPr id="185" name="Google Shape;185;g29f9bcea4b6_0_51"/>
          <p:cNvPicPr preferRelativeResize="0"/>
          <p:nvPr/>
        </p:nvPicPr>
        <p:blipFill rotWithShape="1">
          <a:blip r:embed="rId4">
            <a:alphaModFix/>
          </a:blip>
          <a:srcRect b="0" l="6773" r="4218" t="6182"/>
          <a:stretch/>
        </p:blipFill>
        <p:spPr>
          <a:xfrm>
            <a:off x="298175" y="1315150"/>
            <a:ext cx="4479476" cy="307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9f9bcea4b6_0_73"/>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A working example</a:t>
            </a:r>
            <a:endParaRPr/>
          </a:p>
        </p:txBody>
      </p:sp>
      <p:sp>
        <p:nvSpPr>
          <p:cNvPr id="192" name="Google Shape;192;g29f9bcea4b6_0_73"/>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193" name="Google Shape;193;g29f9bcea4b6_0_73"/>
          <p:cNvSpPr txBox="1"/>
          <p:nvPr/>
        </p:nvSpPr>
        <p:spPr>
          <a:xfrm>
            <a:off x="344775" y="1695875"/>
            <a:ext cx="8982600" cy="43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194" name="Google Shape;194;g29f9bcea4b6_0_73" title="Screen Recording - Dec 5, 2023.mp4">
            <a:hlinkClick r:id="rId3"/>
          </p:cNvPr>
          <p:cNvPicPr preferRelativeResize="0"/>
          <p:nvPr/>
        </p:nvPicPr>
        <p:blipFill>
          <a:blip r:embed="rId4">
            <a:alphaModFix/>
          </a:blip>
          <a:stretch>
            <a:fillRect/>
          </a:stretch>
        </p:blipFill>
        <p:spPr>
          <a:xfrm>
            <a:off x="1907950" y="1643400"/>
            <a:ext cx="6755618" cy="437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a2befbf519_0_0"/>
          <p:cNvSpPr txBox="1"/>
          <p:nvPr>
            <p:ph type="title"/>
          </p:nvPr>
        </p:nvSpPr>
        <p:spPr>
          <a:xfrm>
            <a:off x="495300" y="274638"/>
            <a:ext cx="89154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GB"/>
              <a:t>Types of Relationship</a:t>
            </a:r>
            <a:endParaRPr/>
          </a:p>
        </p:txBody>
      </p:sp>
      <p:sp>
        <p:nvSpPr>
          <p:cNvPr id="201" name="Google Shape;201;g2a2befbf519_0_0"/>
          <p:cNvSpPr txBox="1"/>
          <p:nvPr>
            <p:ph idx="12" type="sldNum"/>
          </p:nvPr>
        </p:nvSpPr>
        <p:spPr>
          <a:xfrm>
            <a:off x="7099300" y="6356350"/>
            <a:ext cx="2311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02" name="Google Shape;202;g2a2befbf519_0_0"/>
          <p:cNvPicPr preferRelativeResize="0"/>
          <p:nvPr/>
        </p:nvPicPr>
        <p:blipFill>
          <a:blip r:embed="rId3">
            <a:alphaModFix/>
          </a:blip>
          <a:stretch>
            <a:fillRect/>
          </a:stretch>
        </p:blipFill>
        <p:spPr>
          <a:xfrm>
            <a:off x="877100" y="1192350"/>
            <a:ext cx="3354550" cy="2952950"/>
          </a:xfrm>
          <a:prstGeom prst="rect">
            <a:avLst/>
          </a:prstGeom>
          <a:noFill/>
          <a:ln>
            <a:noFill/>
          </a:ln>
        </p:spPr>
      </p:pic>
      <p:sp>
        <p:nvSpPr>
          <p:cNvPr id="203" name="Google Shape;203;g2a2befbf519_0_0"/>
          <p:cNvSpPr txBox="1"/>
          <p:nvPr/>
        </p:nvSpPr>
        <p:spPr>
          <a:xfrm>
            <a:off x="1475075" y="4305450"/>
            <a:ext cx="3236400" cy="122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chemeClr val="dk1"/>
                </a:solidFill>
              </a:rPr>
              <a:t>Dependency Relation: </a:t>
            </a:r>
            <a:endParaRPr b="1" sz="1300">
              <a:solidFill>
                <a:schemeClr val="dk1"/>
              </a:solidFill>
            </a:endParaRPr>
          </a:p>
          <a:p>
            <a:pPr indent="0" lvl="0" marL="0" rtl="0" algn="l">
              <a:lnSpc>
                <a:spcPct val="115000"/>
              </a:lnSpc>
              <a:spcBef>
                <a:spcPts val="0"/>
              </a:spcBef>
              <a:spcAft>
                <a:spcPts val="0"/>
              </a:spcAft>
              <a:buNone/>
            </a:pPr>
            <a:r>
              <a:rPr lang="en-GB" sz="1300" u="sng">
                <a:solidFill>
                  <a:schemeClr val="dk1"/>
                </a:solidFill>
              </a:rPr>
              <a:t>DT:U</a:t>
            </a:r>
            <a:r>
              <a:rPr lang="en-GB" sz="1300">
                <a:solidFill>
                  <a:schemeClr val="dk1"/>
                </a:solidFill>
              </a:rPr>
              <a:t> is </a:t>
            </a:r>
            <a:r>
              <a:rPr i="1" lang="en-GB" sz="1300">
                <a:solidFill>
                  <a:schemeClr val="dk1"/>
                </a:solidFill>
              </a:rPr>
              <a:t>dependent</a:t>
            </a:r>
            <a:r>
              <a:rPr lang="en-GB" sz="1300">
                <a:solidFill>
                  <a:schemeClr val="dk1"/>
                </a:solidFill>
              </a:rPr>
              <a:t> on </a:t>
            </a:r>
            <a:r>
              <a:rPr lang="en-GB" sz="1300" u="sng">
                <a:solidFill>
                  <a:schemeClr val="dk1"/>
                </a:solidFill>
              </a:rPr>
              <a:t>DT:C1,DT:R1</a:t>
            </a:r>
            <a:r>
              <a:rPr lang="en-GB" sz="1300">
                <a:solidFill>
                  <a:schemeClr val="dk1"/>
                </a:solidFill>
              </a:rPr>
              <a:t> and </a:t>
            </a:r>
            <a:r>
              <a:rPr lang="en-GB" sz="1300" u="sng">
                <a:solidFill>
                  <a:schemeClr val="dk1"/>
                </a:solidFill>
              </a:rPr>
              <a:t>DT:R2</a:t>
            </a:r>
            <a:endParaRPr sz="2400" u="sng">
              <a:solidFill>
                <a:schemeClr val="dk1"/>
              </a:solidFill>
            </a:endParaRPr>
          </a:p>
        </p:txBody>
      </p:sp>
      <p:pic>
        <p:nvPicPr>
          <p:cNvPr id="204" name="Google Shape;204;g2a2befbf519_0_0"/>
          <p:cNvPicPr preferRelativeResize="0"/>
          <p:nvPr/>
        </p:nvPicPr>
        <p:blipFill>
          <a:blip r:embed="rId4">
            <a:alphaModFix/>
          </a:blip>
          <a:stretch>
            <a:fillRect/>
          </a:stretch>
        </p:blipFill>
        <p:spPr>
          <a:xfrm>
            <a:off x="5491275" y="1417639"/>
            <a:ext cx="3236400" cy="2727668"/>
          </a:xfrm>
          <a:prstGeom prst="rect">
            <a:avLst/>
          </a:prstGeom>
          <a:noFill/>
          <a:ln>
            <a:noFill/>
          </a:ln>
        </p:spPr>
      </p:pic>
      <p:sp>
        <p:nvSpPr>
          <p:cNvPr id="205" name="Google Shape;205;g2a2befbf519_0_0"/>
          <p:cNvSpPr txBox="1"/>
          <p:nvPr/>
        </p:nvSpPr>
        <p:spPr>
          <a:xfrm>
            <a:off x="5293150" y="4259700"/>
            <a:ext cx="3236400" cy="122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chemeClr val="dk1"/>
                </a:solidFill>
              </a:rPr>
              <a:t>Synchronization </a:t>
            </a:r>
            <a:r>
              <a:rPr b="1" lang="en-GB" sz="1300">
                <a:solidFill>
                  <a:schemeClr val="dk1"/>
                </a:solidFill>
              </a:rPr>
              <a:t>Relation: </a:t>
            </a:r>
            <a:endParaRPr b="1" sz="1300">
              <a:solidFill>
                <a:schemeClr val="dk1"/>
              </a:solidFill>
            </a:endParaRPr>
          </a:p>
          <a:p>
            <a:pPr indent="0" lvl="0" marL="0" rtl="0" algn="l">
              <a:lnSpc>
                <a:spcPct val="115000"/>
              </a:lnSpc>
              <a:spcBef>
                <a:spcPts val="0"/>
              </a:spcBef>
              <a:spcAft>
                <a:spcPts val="0"/>
              </a:spcAft>
              <a:buNone/>
            </a:pPr>
            <a:r>
              <a:rPr lang="en-GB" sz="1300">
                <a:solidFill>
                  <a:schemeClr val="dk1"/>
                </a:solidFill>
              </a:rPr>
              <a:t>Value of</a:t>
            </a:r>
            <a:r>
              <a:rPr lang="en-GB" sz="1300" u="sng">
                <a:solidFill>
                  <a:schemeClr val="dk1"/>
                </a:solidFill>
              </a:rPr>
              <a:t> DT:R3 </a:t>
            </a:r>
            <a:r>
              <a:rPr lang="en-GB" sz="1300">
                <a:solidFill>
                  <a:schemeClr val="dk1"/>
                </a:solidFill>
              </a:rPr>
              <a:t>is dependent on Value of </a:t>
            </a:r>
            <a:r>
              <a:rPr lang="en-GB" sz="1300" u="sng">
                <a:solidFill>
                  <a:schemeClr val="dk1"/>
                </a:solidFill>
              </a:rPr>
              <a:t>DT:L1</a:t>
            </a:r>
            <a:endParaRPr sz="1300" u="sng">
              <a:solidFill>
                <a:schemeClr val="dk1"/>
              </a:solidFill>
            </a:endParaRPr>
          </a:p>
        </p:txBody>
      </p:sp>
      <p:sp>
        <p:nvSpPr>
          <p:cNvPr id="206" name="Google Shape;206;g2a2befbf519_0_0"/>
          <p:cNvSpPr txBox="1"/>
          <p:nvPr/>
        </p:nvSpPr>
        <p:spPr>
          <a:xfrm>
            <a:off x="1475075" y="5403100"/>
            <a:ext cx="3236400" cy="122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chemeClr val="dk1"/>
                </a:solidFill>
              </a:rPr>
              <a:t>Spatial </a:t>
            </a:r>
            <a:r>
              <a:rPr b="1" lang="en-GB" sz="1300">
                <a:solidFill>
                  <a:schemeClr val="dk1"/>
                </a:solidFill>
              </a:rPr>
              <a:t>Relation: </a:t>
            </a:r>
            <a:endParaRPr b="1" sz="1300">
              <a:solidFill>
                <a:schemeClr val="dk1"/>
              </a:solidFill>
            </a:endParaRPr>
          </a:p>
          <a:p>
            <a:pPr indent="0" lvl="0" marL="0" rtl="0" algn="l">
              <a:lnSpc>
                <a:spcPct val="115000"/>
              </a:lnSpc>
              <a:spcBef>
                <a:spcPts val="0"/>
              </a:spcBef>
              <a:spcAft>
                <a:spcPts val="0"/>
              </a:spcAft>
              <a:buNone/>
            </a:pPr>
            <a:r>
              <a:rPr lang="en-GB" sz="1300" u="sng">
                <a:solidFill>
                  <a:schemeClr val="dk1"/>
                </a:solidFill>
              </a:rPr>
              <a:t>DT:U</a:t>
            </a:r>
            <a:r>
              <a:rPr lang="en-GB" sz="1300">
                <a:solidFill>
                  <a:schemeClr val="dk1"/>
                </a:solidFill>
              </a:rPr>
              <a:t> is placed above </a:t>
            </a:r>
            <a:r>
              <a:rPr lang="en-GB" sz="1300" u="sng">
                <a:solidFill>
                  <a:schemeClr val="dk1"/>
                </a:solidFill>
              </a:rPr>
              <a:t>DT:L1</a:t>
            </a:r>
            <a:endParaRPr sz="2400" u="sng">
              <a:solidFill>
                <a:schemeClr val="dk1"/>
              </a:solidFill>
            </a:endParaRPr>
          </a:p>
        </p:txBody>
      </p:sp>
      <p:sp>
        <p:nvSpPr>
          <p:cNvPr id="207" name="Google Shape;207;g2a2befbf519_0_0"/>
          <p:cNvSpPr txBox="1"/>
          <p:nvPr/>
        </p:nvSpPr>
        <p:spPr>
          <a:xfrm>
            <a:off x="5293150" y="5403100"/>
            <a:ext cx="3236400" cy="122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300">
                <a:solidFill>
                  <a:schemeClr val="dk1"/>
                </a:solidFill>
              </a:rPr>
              <a:t>Compatibility </a:t>
            </a:r>
            <a:r>
              <a:rPr b="1" lang="en-GB" sz="1300">
                <a:solidFill>
                  <a:schemeClr val="dk1"/>
                </a:solidFill>
              </a:rPr>
              <a:t>Relation: </a:t>
            </a:r>
            <a:endParaRPr b="1"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300" u="sng">
                <a:solidFill>
                  <a:schemeClr val="dk1"/>
                </a:solidFill>
              </a:rPr>
              <a:t>DT:C1,DT:R1</a:t>
            </a:r>
            <a:r>
              <a:rPr lang="en-GB" sz="1300">
                <a:solidFill>
                  <a:schemeClr val="dk1"/>
                </a:solidFill>
              </a:rPr>
              <a:t> and </a:t>
            </a:r>
            <a:r>
              <a:rPr lang="en-GB" sz="1300" u="sng">
                <a:solidFill>
                  <a:schemeClr val="dk1"/>
                </a:solidFill>
              </a:rPr>
              <a:t>DT:R2 </a:t>
            </a:r>
            <a:r>
              <a:rPr lang="en-GB" sz="1300">
                <a:solidFill>
                  <a:schemeClr val="dk1"/>
                </a:solidFill>
              </a:rPr>
              <a:t>should be compatible with </a:t>
            </a:r>
            <a:r>
              <a:rPr lang="en-GB" sz="1300" u="sng">
                <a:solidFill>
                  <a:schemeClr val="dk1"/>
                </a:solidFill>
              </a:rPr>
              <a:t>DT:U </a:t>
            </a:r>
            <a:r>
              <a:rPr lang="en-GB" sz="1300">
                <a:solidFill>
                  <a:schemeClr val="dk1"/>
                </a:solidFill>
              </a:rPr>
              <a:t>type</a:t>
            </a:r>
            <a:r>
              <a:rPr lang="en-GB" sz="1100">
                <a:solidFill>
                  <a:schemeClr val="dk1"/>
                </a:solidFill>
              </a:rPr>
              <a:t>.</a:t>
            </a:r>
            <a:endParaRPr sz="2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1998-10-21T12:14:32Z</dcterms:created>
  <dc:creator>Yaseen Zaidi - Yaseen.Zaidi@uwe.ac.uk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0x010100C5F83529D3443C40B034020500A2F0EF</vt:lpwstr>
  </property>
</Properties>
</file>