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1" r:id="rId3"/>
    <p:sldId id="267" r:id="rId4"/>
    <p:sldId id="268" r:id="rId5"/>
    <p:sldId id="257" r:id="rId6"/>
    <p:sldId id="259" r:id="rId7"/>
    <p:sldId id="269" r:id="rId8"/>
    <p:sldId id="270" r:id="rId9"/>
    <p:sldId id="271" r:id="rId10"/>
    <p:sldId id="258" r:id="rId11"/>
    <p:sldId id="272" r:id="rId12"/>
    <p:sldId id="263" r:id="rId13"/>
    <p:sldId id="264" r:id="rId14"/>
    <p:sldId id="265" r:id="rId15"/>
    <p:sldId id="266" r:id="rId16"/>
    <p:sldId id="26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36167" autoAdjust="0"/>
  </p:normalViewPr>
  <p:slideViewPr>
    <p:cSldViewPr snapToGrid="0">
      <p:cViewPr varScale="1">
        <p:scale>
          <a:sx n="24" d="100"/>
          <a:sy n="24" d="100"/>
        </p:scale>
        <p:origin x="226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wain Hanmer" userId="b39c0f61-beb6-4da3-a8ad-d17e1ca1ca3d" providerId="ADAL" clId="{C1D75C74-FA0F-42AA-B184-A9DE17143492}"/>
    <pc:docChg chg="custSel modSld">
      <pc:chgData name="Owain Hanmer" userId="b39c0f61-beb6-4da3-a8ad-d17e1ca1ca3d" providerId="ADAL" clId="{C1D75C74-FA0F-42AA-B184-A9DE17143492}" dt="2023-11-27T10:59:54.626" v="29" actId="368"/>
      <pc:docMkLst>
        <pc:docMk/>
      </pc:docMkLst>
      <pc:sldChg chg="modNotes">
        <pc:chgData name="Owain Hanmer" userId="b39c0f61-beb6-4da3-a8ad-d17e1ca1ca3d" providerId="ADAL" clId="{C1D75C74-FA0F-42AA-B184-A9DE17143492}" dt="2023-11-27T10:59:54.487" v="1" actId="368"/>
        <pc:sldMkLst>
          <pc:docMk/>
          <pc:sldMk cId="248020916" sldId="256"/>
        </pc:sldMkLst>
      </pc:sldChg>
      <pc:sldChg chg="modNotes">
        <pc:chgData name="Owain Hanmer" userId="b39c0f61-beb6-4da3-a8ad-d17e1ca1ca3d" providerId="ADAL" clId="{C1D75C74-FA0F-42AA-B184-A9DE17143492}" dt="2023-11-27T10:59:54.526" v="9" actId="368"/>
        <pc:sldMkLst>
          <pc:docMk/>
          <pc:sldMk cId="23172974" sldId="257"/>
        </pc:sldMkLst>
      </pc:sldChg>
      <pc:sldChg chg="modNotes">
        <pc:chgData name="Owain Hanmer" userId="b39c0f61-beb6-4da3-a8ad-d17e1ca1ca3d" providerId="ADAL" clId="{C1D75C74-FA0F-42AA-B184-A9DE17143492}" dt="2023-11-27T10:59:54.572" v="19" actId="368"/>
        <pc:sldMkLst>
          <pc:docMk/>
          <pc:sldMk cId="2878552454" sldId="258"/>
        </pc:sldMkLst>
      </pc:sldChg>
      <pc:sldChg chg="modNotes">
        <pc:chgData name="Owain Hanmer" userId="b39c0f61-beb6-4da3-a8ad-d17e1ca1ca3d" providerId="ADAL" clId="{C1D75C74-FA0F-42AA-B184-A9DE17143492}" dt="2023-11-27T10:59:54.534" v="11" actId="368"/>
        <pc:sldMkLst>
          <pc:docMk/>
          <pc:sldMk cId="3647122292" sldId="259"/>
        </pc:sldMkLst>
      </pc:sldChg>
      <pc:sldChg chg="modNotes">
        <pc:chgData name="Owain Hanmer" userId="b39c0f61-beb6-4da3-a8ad-d17e1ca1ca3d" providerId="ADAL" clId="{C1D75C74-FA0F-42AA-B184-A9DE17143492}" dt="2023-11-27T10:59:54.497" v="3" actId="368"/>
        <pc:sldMkLst>
          <pc:docMk/>
          <pc:sldMk cId="4294964534" sldId="261"/>
        </pc:sldMkLst>
      </pc:sldChg>
      <pc:sldChg chg="modNotes">
        <pc:chgData name="Owain Hanmer" userId="b39c0f61-beb6-4da3-a8ad-d17e1ca1ca3d" providerId="ADAL" clId="{C1D75C74-FA0F-42AA-B184-A9DE17143492}" dt="2023-11-27T10:59:54.626" v="29" actId="368"/>
        <pc:sldMkLst>
          <pc:docMk/>
          <pc:sldMk cId="2483160004" sldId="262"/>
        </pc:sldMkLst>
      </pc:sldChg>
      <pc:sldChg chg="modNotes">
        <pc:chgData name="Owain Hanmer" userId="b39c0f61-beb6-4da3-a8ad-d17e1ca1ca3d" providerId="ADAL" clId="{C1D75C74-FA0F-42AA-B184-A9DE17143492}" dt="2023-11-27T10:59:54.592" v="23" actId="368"/>
        <pc:sldMkLst>
          <pc:docMk/>
          <pc:sldMk cId="895963701" sldId="263"/>
        </pc:sldMkLst>
      </pc:sldChg>
      <pc:sldChg chg="modNotes">
        <pc:chgData name="Owain Hanmer" userId="b39c0f61-beb6-4da3-a8ad-d17e1ca1ca3d" providerId="ADAL" clId="{C1D75C74-FA0F-42AA-B184-A9DE17143492}" dt="2023-11-27T10:59:54.600" v="25" actId="368"/>
        <pc:sldMkLst>
          <pc:docMk/>
          <pc:sldMk cId="3494832201" sldId="264"/>
        </pc:sldMkLst>
      </pc:sldChg>
      <pc:sldChg chg="modNotes">
        <pc:chgData name="Owain Hanmer" userId="b39c0f61-beb6-4da3-a8ad-d17e1ca1ca3d" providerId="ADAL" clId="{C1D75C74-FA0F-42AA-B184-A9DE17143492}" dt="2023-11-27T10:59:54.610" v="27" actId="368"/>
        <pc:sldMkLst>
          <pc:docMk/>
          <pc:sldMk cId="3485488232" sldId="265"/>
        </pc:sldMkLst>
      </pc:sldChg>
      <pc:sldChg chg="modNotes">
        <pc:chgData name="Owain Hanmer" userId="b39c0f61-beb6-4da3-a8ad-d17e1ca1ca3d" providerId="ADAL" clId="{C1D75C74-FA0F-42AA-B184-A9DE17143492}" dt="2023-11-27T10:59:54.507" v="5" actId="368"/>
        <pc:sldMkLst>
          <pc:docMk/>
          <pc:sldMk cId="2039143630" sldId="267"/>
        </pc:sldMkLst>
      </pc:sldChg>
      <pc:sldChg chg="modNotes">
        <pc:chgData name="Owain Hanmer" userId="b39c0f61-beb6-4da3-a8ad-d17e1ca1ca3d" providerId="ADAL" clId="{C1D75C74-FA0F-42AA-B184-A9DE17143492}" dt="2023-11-27T10:59:54.517" v="7" actId="368"/>
        <pc:sldMkLst>
          <pc:docMk/>
          <pc:sldMk cId="784591125" sldId="268"/>
        </pc:sldMkLst>
      </pc:sldChg>
      <pc:sldChg chg="modNotes">
        <pc:chgData name="Owain Hanmer" userId="b39c0f61-beb6-4da3-a8ad-d17e1ca1ca3d" providerId="ADAL" clId="{C1D75C74-FA0F-42AA-B184-A9DE17143492}" dt="2023-11-27T10:59:54.543" v="13" actId="368"/>
        <pc:sldMkLst>
          <pc:docMk/>
          <pc:sldMk cId="2563301522" sldId="269"/>
        </pc:sldMkLst>
      </pc:sldChg>
      <pc:sldChg chg="modNotes">
        <pc:chgData name="Owain Hanmer" userId="b39c0f61-beb6-4da3-a8ad-d17e1ca1ca3d" providerId="ADAL" clId="{C1D75C74-FA0F-42AA-B184-A9DE17143492}" dt="2023-11-27T10:59:54.553" v="15" actId="368"/>
        <pc:sldMkLst>
          <pc:docMk/>
          <pc:sldMk cId="2883625367" sldId="270"/>
        </pc:sldMkLst>
      </pc:sldChg>
      <pc:sldChg chg="modNotes">
        <pc:chgData name="Owain Hanmer" userId="b39c0f61-beb6-4da3-a8ad-d17e1ca1ca3d" providerId="ADAL" clId="{C1D75C74-FA0F-42AA-B184-A9DE17143492}" dt="2023-11-27T10:59:54.563" v="17" actId="368"/>
        <pc:sldMkLst>
          <pc:docMk/>
          <pc:sldMk cId="3608453547" sldId="271"/>
        </pc:sldMkLst>
      </pc:sldChg>
      <pc:sldChg chg="modNotes">
        <pc:chgData name="Owain Hanmer" userId="b39c0f61-beb6-4da3-a8ad-d17e1ca1ca3d" providerId="ADAL" clId="{C1D75C74-FA0F-42AA-B184-A9DE17143492}" dt="2023-11-27T10:59:54.583" v="21" actId="368"/>
        <pc:sldMkLst>
          <pc:docMk/>
          <pc:sldMk cId="4136408510"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7B712E-89F1-48A5-AAF6-8FB24DB26154}" type="datetimeFigureOut">
              <a:rPr lang="en-GB" smtClean="0"/>
              <a:t>27/11/2023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A8AD40-390E-43E8-98D1-A76D7BDEC252}" type="slidenum">
              <a:rPr lang="en-GB" smtClean="0"/>
              <a:t>‹#›</a:t>
            </a:fld>
            <a:endParaRPr lang="en-GB"/>
          </a:p>
        </p:txBody>
      </p:sp>
    </p:spTree>
    <p:extLst>
      <p:ext uri="{BB962C8B-B14F-4D97-AF65-F5344CB8AC3E}">
        <p14:creationId xmlns:p14="http://schemas.microsoft.com/office/powerpoint/2010/main" val="2223106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A8AD40-390E-43E8-98D1-A76D7BDEC252}" type="slidenum">
              <a:rPr lang="en-GB" smtClean="0"/>
              <a:t>1</a:t>
            </a:fld>
            <a:endParaRPr lang="en-GB"/>
          </a:p>
        </p:txBody>
      </p:sp>
    </p:spTree>
    <p:extLst>
      <p:ext uri="{BB962C8B-B14F-4D97-AF65-F5344CB8AC3E}">
        <p14:creationId xmlns:p14="http://schemas.microsoft.com/office/powerpoint/2010/main" val="3374769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A8AD40-390E-43E8-98D1-A76D7BDEC252}" type="slidenum">
              <a:rPr lang="en-GB" smtClean="0"/>
              <a:t>10</a:t>
            </a:fld>
            <a:endParaRPr lang="en-GB"/>
          </a:p>
        </p:txBody>
      </p:sp>
    </p:spTree>
    <p:extLst>
      <p:ext uri="{BB962C8B-B14F-4D97-AF65-F5344CB8AC3E}">
        <p14:creationId xmlns:p14="http://schemas.microsoft.com/office/powerpoint/2010/main" val="231093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A8AD40-390E-43E8-98D1-A76D7BDEC252}" type="slidenum">
              <a:rPr lang="en-GB" smtClean="0"/>
              <a:t>11</a:t>
            </a:fld>
            <a:endParaRPr lang="en-GB"/>
          </a:p>
        </p:txBody>
      </p:sp>
    </p:spTree>
    <p:extLst>
      <p:ext uri="{BB962C8B-B14F-4D97-AF65-F5344CB8AC3E}">
        <p14:creationId xmlns:p14="http://schemas.microsoft.com/office/powerpoint/2010/main" val="1101806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A8AD40-390E-43E8-98D1-A76D7BDEC252}" type="slidenum">
              <a:rPr lang="en-GB" smtClean="0"/>
              <a:t>12</a:t>
            </a:fld>
            <a:endParaRPr lang="en-GB"/>
          </a:p>
        </p:txBody>
      </p:sp>
    </p:spTree>
    <p:extLst>
      <p:ext uri="{BB962C8B-B14F-4D97-AF65-F5344CB8AC3E}">
        <p14:creationId xmlns:p14="http://schemas.microsoft.com/office/powerpoint/2010/main" val="1616634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A8AD40-390E-43E8-98D1-A76D7BDEC252}" type="slidenum">
              <a:rPr lang="en-GB" smtClean="0"/>
              <a:t>13</a:t>
            </a:fld>
            <a:endParaRPr lang="en-GB"/>
          </a:p>
        </p:txBody>
      </p:sp>
    </p:spTree>
    <p:extLst>
      <p:ext uri="{BB962C8B-B14F-4D97-AF65-F5344CB8AC3E}">
        <p14:creationId xmlns:p14="http://schemas.microsoft.com/office/powerpoint/2010/main" val="99220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A8AD40-390E-43E8-98D1-A76D7BDEC252}" type="slidenum">
              <a:rPr lang="en-GB" smtClean="0"/>
              <a:t>14</a:t>
            </a:fld>
            <a:endParaRPr lang="en-GB"/>
          </a:p>
        </p:txBody>
      </p:sp>
    </p:spTree>
    <p:extLst>
      <p:ext uri="{BB962C8B-B14F-4D97-AF65-F5344CB8AC3E}">
        <p14:creationId xmlns:p14="http://schemas.microsoft.com/office/powerpoint/2010/main" val="1142325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A8AD40-390E-43E8-98D1-A76D7BDEC252}" type="slidenum">
              <a:rPr lang="en-GB" smtClean="0"/>
              <a:t>15</a:t>
            </a:fld>
            <a:endParaRPr lang="en-GB"/>
          </a:p>
        </p:txBody>
      </p:sp>
    </p:spTree>
    <p:extLst>
      <p:ext uri="{BB962C8B-B14F-4D97-AF65-F5344CB8AC3E}">
        <p14:creationId xmlns:p14="http://schemas.microsoft.com/office/powerpoint/2010/main" val="1732387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A8AD40-390E-43E8-98D1-A76D7BDEC252}" type="slidenum">
              <a:rPr lang="en-GB" smtClean="0"/>
              <a:t>16</a:t>
            </a:fld>
            <a:endParaRPr lang="en-GB"/>
          </a:p>
        </p:txBody>
      </p:sp>
    </p:spTree>
    <p:extLst>
      <p:ext uri="{BB962C8B-B14F-4D97-AF65-F5344CB8AC3E}">
        <p14:creationId xmlns:p14="http://schemas.microsoft.com/office/powerpoint/2010/main" val="485403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A8AD40-390E-43E8-98D1-A76D7BDEC252}" type="slidenum">
              <a:rPr lang="en-GB" smtClean="0"/>
              <a:t>17</a:t>
            </a:fld>
            <a:endParaRPr lang="en-GB"/>
          </a:p>
        </p:txBody>
      </p:sp>
    </p:spTree>
    <p:extLst>
      <p:ext uri="{BB962C8B-B14F-4D97-AF65-F5344CB8AC3E}">
        <p14:creationId xmlns:p14="http://schemas.microsoft.com/office/powerpoint/2010/main" val="3981398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A8AD40-390E-43E8-98D1-A76D7BDEC252}" type="slidenum">
              <a:rPr lang="en-GB" smtClean="0"/>
              <a:t>2</a:t>
            </a:fld>
            <a:endParaRPr lang="en-GB"/>
          </a:p>
        </p:txBody>
      </p:sp>
    </p:spTree>
    <p:extLst>
      <p:ext uri="{BB962C8B-B14F-4D97-AF65-F5344CB8AC3E}">
        <p14:creationId xmlns:p14="http://schemas.microsoft.com/office/powerpoint/2010/main" val="868807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746189-98C3-4503-AF27-CE1B55FBF4EB}" type="slidenum">
              <a:rPr lang="en-US" smtClean="0"/>
              <a:t>3</a:t>
            </a:fld>
            <a:endParaRPr lang="en-US"/>
          </a:p>
        </p:txBody>
      </p:sp>
    </p:spTree>
    <p:extLst>
      <p:ext uri="{BB962C8B-B14F-4D97-AF65-F5344CB8AC3E}">
        <p14:creationId xmlns:p14="http://schemas.microsoft.com/office/powerpoint/2010/main" val="2710870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746189-98C3-4503-AF27-CE1B55FBF4EB}" type="slidenum">
              <a:rPr lang="en-US" smtClean="0"/>
              <a:t>4</a:t>
            </a:fld>
            <a:endParaRPr lang="en-US"/>
          </a:p>
        </p:txBody>
      </p:sp>
    </p:spTree>
    <p:extLst>
      <p:ext uri="{BB962C8B-B14F-4D97-AF65-F5344CB8AC3E}">
        <p14:creationId xmlns:p14="http://schemas.microsoft.com/office/powerpoint/2010/main" val="2911511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A8AD40-390E-43E8-98D1-A76D7BDEC252}" type="slidenum">
              <a:rPr lang="en-GB" smtClean="0"/>
              <a:t>5</a:t>
            </a:fld>
            <a:endParaRPr lang="en-GB"/>
          </a:p>
        </p:txBody>
      </p:sp>
    </p:spTree>
    <p:extLst>
      <p:ext uri="{BB962C8B-B14F-4D97-AF65-F5344CB8AC3E}">
        <p14:creationId xmlns:p14="http://schemas.microsoft.com/office/powerpoint/2010/main" val="4144754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A8AD40-390E-43E8-98D1-A76D7BDEC252}" type="slidenum">
              <a:rPr lang="en-GB" smtClean="0"/>
              <a:t>6</a:t>
            </a:fld>
            <a:endParaRPr lang="en-GB"/>
          </a:p>
        </p:txBody>
      </p:sp>
    </p:spTree>
    <p:extLst>
      <p:ext uri="{BB962C8B-B14F-4D97-AF65-F5344CB8AC3E}">
        <p14:creationId xmlns:p14="http://schemas.microsoft.com/office/powerpoint/2010/main" val="4050492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A8AD40-390E-43E8-98D1-A76D7BDEC252}" type="slidenum">
              <a:rPr lang="en-GB" smtClean="0"/>
              <a:t>7</a:t>
            </a:fld>
            <a:endParaRPr lang="en-GB"/>
          </a:p>
        </p:txBody>
      </p:sp>
    </p:spTree>
    <p:extLst>
      <p:ext uri="{BB962C8B-B14F-4D97-AF65-F5344CB8AC3E}">
        <p14:creationId xmlns:p14="http://schemas.microsoft.com/office/powerpoint/2010/main" val="1206063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A8AD40-390E-43E8-98D1-A76D7BDEC252}" type="slidenum">
              <a:rPr lang="en-GB" smtClean="0"/>
              <a:t>8</a:t>
            </a:fld>
            <a:endParaRPr lang="en-GB"/>
          </a:p>
        </p:txBody>
      </p:sp>
    </p:spTree>
    <p:extLst>
      <p:ext uri="{BB962C8B-B14F-4D97-AF65-F5344CB8AC3E}">
        <p14:creationId xmlns:p14="http://schemas.microsoft.com/office/powerpoint/2010/main" val="2403576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pPr>
            <a:endParaRPr lang="en-US" dirty="0"/>
          </a:p>
        </p:txBody>
      </p:sp>
      <p:sp>
        <p:nvSpPr>
          <p:cNvPr id="4" name="Slide Number Placeholder 3"/>
          <p:cNvSpPr>
            <a:spLocks noGrp="1"/>
          </p:cNvSpPr>
          <p:nvPr>
            <p:ph type="sldNum" sz="quarter" idx="5"/>
          </p:nvPr>
        </p:nvSpPr>
        <p:spPr/>
        <p:txBody>
          <a:bodyPr/>
          <a:lstStyle/>
          <a:p>
            <a:fld id="{1DA8AD40-390E-43E8-98D1-A76D7BDEC252}" type="slidenum">
              <a:rPr lang="en-GB" smtClean="0"/>
              <a:t>9</a:t>
            </a:fld>
            <a:endParaRPr lang="en-GB"/>
          </a:p>
        </p:txBody>
      </p:sp>
    </p:spTree>
    <p:extLst>
      <p:ext uri="{BB962C8B-B14F-4D97-AF65-F5344CB8AC3E}">
        <p14:creationId xmlns:p14="http://schemas.microsoft.com/office/powerpoint/2010/main" val="2132609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16FE6-27FF-0BC7-1340-B781DA6312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466AB76-0316-2C9B-3A09-E64A49756A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38A5919-4F8F-DCEA-6820-777F048837FB}"/>
              </a:ext>
            </a:extLst>
          </p:cNvPr>
          <p:cNvSpPr>
            <a:spLocks noGrp="1"/>
          </p:cNvSpPr>
          <p:nvPr>
            <p:ph type="dt" sz="half" idx="10"/>
          </p:nvPr>
        </p:nvSpPr>
        <p:spPr/>
        <p:txBody>
          <a:bodyPr/>
          <a:lstStyle/>
          <a:p>
            <a:fld id="{16B02F68-7BF0-4A6D-9B52-031ED5B88F53}" type="datetimeFigureOut">
              <a:rPr lang="en-GB" smtClean="0"/>
              <a:t>27/11/2023</a:t>
            </a:fld>
            <a:endParaRPr lang="en-GB"/>
          </a:p>
        </p:txBody>
      </p:sp>
      <p:sp>
        <p:nvSpPr>
          <p:cNvPr id="5" name="Footer Placeholder 4">
            <a:extLst>
              <a:ext uri="{FF2B5EF4-FFF2-40B4-BE49-F238E27FC236}">
                <a16:creationId xmlns:a16="http://schemas.microsoft.com/office/drawing/2014/main" id="{081EAD71-3757-3709-3831-3DF34C2BA5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FC19B7-8734-4A7D-820F-A48E9B90DC73}"/>
              </a:ext>
            </a:extLst>
          </p:cNvPr>
          <p:cNvSpPr>
            <a:spLocks noGrp="1"/>
          </p:cNvSpPr>
          <p:nvPr>
            <p:ph type="sldNum" sz="quarter" idx="12"/>
          </p:nvPr>
        </p:nvSpPr>
        <p:spPr/>
        <p:txBody>
          <a:bodyPr/>
          <a:lstStyle/>
          <a:p>
            <a:fld id="{F0082F99-8CB2-47E1-A08D-0E72865770ED}" type="slidenum">
              <a:rPr lang="en-GB" smtClean="0"/>
              <a:t>‹#›</a:t>
            </a:fld>
            <a:endParaRPr lang="en-GB"/>
          </a:p>
        </p:txBody>
      </p:sp>
    </p:spTree>
    <p:extLst>
      <p:ext uri="{BB962C8B-B14F-4D97-AF65-F5344CB8AC3E}">
        <p14:creationId xmlns:p14="http://schemas.microsoft.com/office/powerpoint/2010/main" val="3039394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9F943-1D45-E8E9-0FF5-01072F03089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244370-9452-0F45-2479-7DCC00C7D4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D4A824-9389-E95E-20ED-7C24214A4D2E}"/>
              </a:ext>
            </a:extLst>
          </p:cNvPr>
          <p:cNvSpPr>
            <a:spLocks noGrp="1"/>
          </p:cNvSpPr>
          <p:nvPr>
            <p:ph type="dt" sz="half" idx="10"/>
          </p:nvPr>
        </p:nvSpPr>
        <p:spPr/>
        <p:txBody>
          <a:bodyPr/>
          <a:lstStyle/>
          <a:p>
            <a:fld id="{16B02F68-7BF0-4A6D-9B52-031ED5B88F53}" type="datetimeFigureOut">
              <a:rPr lang="en-GB" smtClean="0"/>
              <a:t>27/11/2023</a:t>
            </a:fld>
            <a:endParaRPr lang="en-GB"/>
          </a:p>
        </p:txBody>
      </p:sp>
      <p:sp>
        <p:nvSpPr>
          <p:cNvPr id="5" name="Footer Placeholder 4">
            <a:extLst>
              <a:ext uri="{FF2B5EF4-FFF2-40B4-BE49-F238E27FC236}">
                <a16:creationId xmlns:a16="http://schemas.microsoft.com/office/drawing/2014/main" id="{D08046F7-8839-A93A-74E0-F4C4F020D4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35BB78-DEA5-86C8-4EE0-06E6444EEAAA}"/>
              </a:ext>
            </a:extLst>
          </p:cNvPr>
          <p:cNvSpPr>
            <a:spLocks noGrp="1"/>
          </p:cNvSpPr>
          <p:nvPr>
            <p:ph type="sldNum" sz="quarter" idx="12"/>
          </p:nvPr>
        </p:nvSpPr>
        <p:spPr/>
        <p:txBody>
          <a:bodyPr/>
          <a:lstStyle/>
          <a:p>
            <a:fld id="{F0082F99-8CB2-47E1-A08D-0E72865770ED}" type="slidenum">
              <a:rPr lang="en-GB" smtClean="0"/>
              <a:t>‹#›</a:t>
            </a:fld>
            <a:endParaRPr lang="en-GB"/>
          </a:p>
        </p:txBody>
      </p:sp>
    </p:spTree>
    <p:extLst>
      <p:ext uri="{BB962C8B-B14F-4D97-AF65-F5344CB8AC3E}">
        <p14:creationId xmlns:p14="http://schemas.microsoft.com/office/powerpoint/2010/main" val="2049539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709989-47D1-627C-05E8-1DD7D1B2A8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2B02CE-9D55-C83F-426D-6DC561334F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34111E-709F-ACC4-C0C0-31BB35B0C584}"/>
              </a:ext>
            </a:extLst>
          </p:cNvPr>
          <p:cNvSpPr>
            <a:spLocks noGrp="1"/>
          </p:cNvSpPr>
          <p:nvPr>
            <p:ph type="dt" sz="half" idx="10"/>
          </p:nvPr>
        </p:nvSpPr>
        <p:spPr/>
        <p:txBody>
          <a:bodyPr/>
          <a:lstStyle/>
          <a:p>
            <a:fld id="{16B02F68-7BF0-4A6D-9B52-031ED5B88F53}" type="datetimeFigureOut">
              <a:rPr lang="en-GB" smtClean="0"/>
              <a:t>27/11/2023</a:t>
            </a:fld>
            <a:endParaRPr lang="en-GB"/>
          </a:p>
        </p:txBody>
      </p:sp>
      <p:sp>
        <p:nvSpPr>
          <p:cNvPr id="5" name="Footer Placeholder 4">
            <a:extLst>
              <a:ext uri="{FF2B5EF4-FFF2-40B4-BE49-F238E27FC236}">
                <a16:creationId xmlns:a16="http://schemas.microsoft.com/office/drawing/2014/main" id="{792093F0-C714-C9AC-1B7F-C2BBAE9E64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ED1E09-70E2-B55D-3C77-DADC37CCA9B7}"/>
              </a:ext>
            </a:extLst>
          </p:cNvPr>
          <p:cNvSpPr>
            <a:spLocks noGrp="1"/>
          </p:cNvSpPr>
          <p:nvPr>
            <p:ph type="sldNum" sz="quarter" idx="12"/>
          </p:nvPr>
        </p:nvSpPr>
        <p:spPr/>
        <p:txBody>
          <a:bodyPr/>
          <a:lstStyle/>
          <a:p>
            <a:fld id="{F0082F99-8CB2-47E1-A08D-0E72865770ED}" type="slidenum">
              <a:rPr lang="en-GB" smtClean="0"/>
              <a:t>‹#›</a:t>
            </a:fld>
            <a:endParaRPr lang="en-GB"/>
          </a:p>
        </p:txBody>
      </p:sp>
    </p:spTree>
    <p:extLst>
      <p:ext uri="{BB962C8B-B14F-4D97-AF65-F5344CB8AC3E}">
        <p14:creationId xmlns:p14="http://schemas.microsoft.com/office/powerpoint/2010/main" val="591005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2A147-CBAC-1A15-3A56-CBB4E99C0C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952EC6-A328-306C-D7D1-821019A5D0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C64143-AD5A-80DC-A1A1-D047899FE321}"/>
              </a:ext>
            </a:extLst>
          </p:cNvPr>
          <p:cNvSpPr>
            <a:spLocks noGrp="1"/>
          </p:cNvSpPr>
          <p:nvPr>
            <p:ph type="dt" sz="half" idx="10"/>
          </p:nvPr>
        </p:nvSpPr>
        <p:spPr/>
        <p:txBody>
          <a:bodyPr/>
          <a:lstStyle/>
          <a:p>
            <a:fld id="{16B02F68-7BF0-4A6D-9B52-031ED5B88F53}" type="datetimeFigureOut">
              <a:rPr lang="en-GB" smtClean="0"/>
              <a:t>27/11/2023</a:t>
            </a:fld>
            <a:endParaRPr lang="en-GB"/>
          </a:p>
        </p:txBody>
      </p:sp>
      <p:sp>
        <p:nvSpPr>
          <p:cNvPr id="5" name="Footer Placeholder 4">
            <a:extLst>
              <a:ext uri="{FF2B5EF4-FFF2-40B4-BE49-F238E27FC236}">
                <a16:creationId xmlns:a16="http://schemas.microsoft.com/office/drawing/2014/main" id="{C2D7948C-3395-480A-2B3A-5CD958777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728CCC-1D1D-CF40-7E1A-CA9FFADCEB5B}"/>
              </a:ext>
            </a:extLst>
          </p:cNvPr>
          <p:cNvSpPr>
            <a:spLocks noGrp="1"/>
          </p:cNvSpPr>
          <p:nvPr>
            <p:ph type="sldNum" sz="quarter" idx="12"/>
          </p:nvPr>
        </p:nvSpPr>
        <p:spPr/>
        <p:txBody>
          <a:bodyPr/>
          <a:lstStyle/>
          <a:p>
            <a:fld id="{F0082F99-8CB2-47E1-A08D-0E72865770ED}" type="slidenum">
              <a:rPr lang="en-GB" smtClean="0"/>
              <a:t>‹#›</a:t>
            </a:fld>
            <a:endParaRPr lang="en-GB"/>
          </a:p>
        </p:txBody>
      </p:sp>
    </p:spTree>
    <p:extLst>
      <p:ext uri="{BB962C8B-B14F-4D97-AF65-F5344CB8AC3E}">
        <p14:creationId xmlns:p14="http://schemas.microsoft.com/office/powerpoint/2010/main" val="3871738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97A21-A5D4-F075-2664-11EA9D7644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673530-D946-05D3-2C0B-460A538BAC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B8CA54-B9E3-4CDF-B1C6-11F599132E1C}"/>
              </a:ext>
            </a:extLst>
          </p:cNvPr>
          <p:cNvSpPr>
            <a:spLocks noGrp="1"/>
          </p:cNvSpPr>
          <p:nvPr>
            <p:ph type="dt" sz="half" idx="10"/>
          </p:nvPr>
        </p:nvSpPr>
        <p:spPr/>
        <p:txBody>
          <a:bodyPr/>
          <a:lstStyle/>
          <a:p>
            <a:fld id="{16B02F68-7BF0-4A6D-9B52-031ED5B88F53}" type="datetimeFigureOut">
              <a:rPr lang="en-GB" smtClean="0"/>
              <a:t>27/11/2023</a:t>
            </a:fld>
            <a:endParaRPr lang="en-GB"/>
          </a:p>
        </p:txBody>
      </p:sp>
      <p:sp>
        <p:nvSpPr>
          <p:cNvPr id="5" name="Footer Placeholder 4">
            <a:extLst>
              <a:ext uri="{FF2B5EF4-FFF2-40B4-BE49-F238E27FC236}">
                <a16:creationId xmlns:a16="http://schemas.microsoft.com/office/drawing/2014/main" id="{A1C05B93-5927-2D4E-634D-5429625EB1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730394-2764-594B-2EE1-7FC0BCD32B52}"/>
              </a:ext>
            </a:extLst>
          </p:cNvPr>
          <p:cNvSpPr>
            <a:spLocks noGrp="1"/>
          </p:cNvSpPr>
          <p:nvPr>
            <p:ph type="sldNum" sz="quarter" idx="12"/>
          </p:nvPr>
        </p:nvSpPr>
        <p:spPr/>
        <p:txBody>
          <a:bodyPr/>
          <a:lstStyle/>
          <a:p>
            <a:fld id="{F0082F99-8CB2-47E1-A08D-0E72865770ED}" type="slidenum">
              <a:rPr lang="en-GB" smtClean="0"/>
              <a:t>‹#›</a:t>
            </a:fld>
            <a:endParaRPr lang="en-GB"/>
          </a:p>
        </p:txBody>
      </p:sp>
    </p:spTree>
    <p:extLst>
      <p:ext uri="{BB962C8B-B14F-4D97-AF65-F5344CB8AC3E}">
        <p14:creationId xmlns:p14="http://schemas.microsoft.com/office/powerpoint/2010/main" val="2410731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CA21F-0BCB-98DE-3FA4-9016118BC8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410A1D-57EA-43B0-AEF6-DFDCBDA089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99F7F1-C6AF-893D-FE1F-B34DDF595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846E9D5-9999-AAC1-51D2-08089C87E9A0}"/>
              </a:ext>
            </a:extLst>
          </p:cNvPr>
          <p:cNvSpPr>
            <a:spLocks noGrp="1"/>
          </p:cNvSpPr>
          <p:nvPr>
            <p:ph type="dt" sz="half" idx="10"/>
          </p:nvPr>
        </p:nvSpPr>
        <p:spPr/>
        <p:txBody>
          <a:bodyPr/>
          <a:lstStyle/>
          <a:p>
            <a:fld id="{16B02F68-7BF0-4A6D-9B52-031ED5B88F53}" type="datetimeFigureOut">
              <a:rPr lang="en-GB" smtClean="0"/>
              <a:t>27/11/2023</a:t>
            </a:fld>
            <a:endParaRPr lang="en-GB"/>
          </a:p>
        </p:txBody>
      </p:sp>
      <p:sp>
        <p:nvSpPr>
          <p:cNvPr id="6" name="Footer Placeholder 5">
            <a:extLst>
              <a:ext uri="{FF2B5EF4-FFF2-40B4-BE49-F238E27FC236}">
                <a16:creationId xmlns:a16="http://schemas.microsoft.com/office/drawing/2014/main" id="{821774C0-3811-E2F1-7FDE-A085AF15CB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56DA51-7F66-B348-0766-4352BF1ECA7D}"/>
              </a:ext>
            </a:extLst>
          </p:cNvPr>
          <p:cNvSpPr>
            <a:spLocks noGrp="1"/>
          </p:cNvSpPr>
          <p:nvPr>
            <p:ph type="sldNum" sz="quarter" idx="12"/>
          </p:nvPr>
        </p:nvSpPr>
        <p:spPr/>
        <p:txBody>
          <a:bodyPr/>
          <a:lstStyle/>
          <a:p>
            <a:fld id="{F0082F99-8CB2-47E1-A08D-0E72865770ED}" type="slidenum">
              <a:rPr lang="en-GB" smtClean="0"/>
              <a:t>‹#›</a:t>
            </a:fld>
            <a:endParaRPr lang="en-GB"/>
          </a:p>
        </p:txBody>
      </p:sp>
    </p:spTree>
    <p:extLst>
      <p:ext uri="{BB962C8B-B14F-4D97-AF65-F5344CB8AC3E}">
        <p14:creationId xmlns:p14="http://schemas.microsoft.com/office/powerpoint/2010/main" val="255866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EEEFB-81D3-B7BE-C89D-C226542411D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44A3B4-CE4D-9B4F-81A4-3DBCADD07F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5FA985-693A-98D7-820E-282D30753A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6E1254C-9CF4-C011-764F-D49817DC53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F7F975-43CC-078A-B5EE-1D730706D7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E948E59-D2C7-E4FB-0425-BA3DB8810533}"/>
              </a:ext>
            </a:extLst>
          </p:cNvPr>
          <p:cNvSpPr>
            <a:spLocks noGrp="1"/>
          </p:cNvSpPr>
          <p:nvPr>
            <p:ph type="dt" sz="half" idx="10"/>
          </p:nvPr>
        </p:nvSpPr>
        <p:spPr/>
        <p:txBody>
          <a:bodyPr/>
          <a:lstStyle/>
          <a:p>
            <a:fld id="{16B02F68-7BF0-4A6D-9B52-031ED5B88F53}" type="datetimeFigureOut">
              <a:rPr lang="en-GB" smtClean="0"/>
              <a:t>27/11/2023</a:t>
            </a:fld>
            <a:endParaRPr lang="en-GB"/>
          </a:p>
        </p:txBody>
      </p:sp>
      <p:sp>
        <p:nvSpPr>
          <p:cNvPr id="8" name="Footer Placeholder 7">
            <a:extLst>
              <a:ext uri="{FF2B5EF4-FFF2-40B4-BE49-F238E27FC236}">
                <a16:creationId xmlns:a16="http://schemas.microsoft.com/office/drawing/2014/main" id="{36F83302-E8EF-D22E-32DA-01D98B0BD02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FCBB275-39D4-CC6F-A277-980C47E70154}"/>
              </a:ext>
            </a:extLst>
          </p:cNvPr>
          <p:cNvSpPr>
            <a:spLocks noGrp="1"/>
          </p:cNvSpPr>
          <p:nvPr>
            <p:ph type="sldNum" sz="quarter" idx="12"/>
          </p:nvPr>
        </p:nvSpPr>
        <p:spPr/>
        <p:txBody>
          <a:bodyPr/>
          <a:lstStyle/>
          <a:p>
            <a:fld id="{F0082F99-8CB2-47E1-A08D-0E72865770ED}" type="slidenum">
              <a:rPr lang="en-GB" smtClean="0"/>
              <a:t>‹#›</a:t>
            </a:fld>
            <a:endParaRPr lang="en-GB"/>
          </a:p>
        </p:txBody>
      </p:sp>
    </p:spTree>
    <p:extLst>
      <p:ext uri="{BB962C8B-B14F-4D97-AF65-F5344CB8AC3E}">
        <p14:creationId xmlns:p14="http://schemas.microsoft.com/office/powerpoint/2010/main" val="101812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5B9A7-74FB-0ECB-D04F-994849C74D0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5AAE066-2954-F94B-31CA-2C2F825829DE}"/>
              </a:ext>
            </a:extLst>
          </p:cNvPr>
          <p:cNvSpPr>
            <a:spLocks noGrp="1"/>
          </p:cNvSpPr>
          <p:nvPr>
            <p:ph type="dt" sz="half" idx="10"/>
          </p:nvPr>
        </p:nvSpPr>
        <p:spPr/>
        <p:txBody>
          <a:bodyPr/>
          <a:lstStyle/>
          <a:p>
            <a:fld id="{16B02F68-7BF0-4A6D-9B52-031ED5B88F53}" type="datetimeFigureOut">
              <a:rPr lang="en-GB" smtClean="0"/>
              <a:t>27/11/2023</a:t>
            </a:fld>
            <a:endParaRPr lang="en-GB"/>
          </a:p>
        </p:txBody>
      </p:sp>
      <p:sp>
        <p:nvSpPr>
          <p:cNvPr id="4" name="Footer Placeholder 3">
            <a:extLst>
              <a:ext uri="{FF2B5EF4-FFF2-40B4-BE49-F238E27FC236}">
                <a16:creationId xmlns:a16="http://schemas.microsoft.com/office/drawing/2014/main" id="{1DBA1577-DB1A-DCC2-1682-BDC753591F1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D234E5B-968E-2C21-F6D3-D89AA9CCCFF8}"/>
              </a:ext>
            </a:extLst>
          </p:cNvPr>
          <p:cNvSpPr>
            <a:spLocks noGrp="1"/>
          </p:cNvSpPr>
          <p:nvPr>
            <p:ph type="sldNum" sz="quarter" idx="12"/>
          </p:nvPr>
        </p:nvSpPr>
        <p:spPr/>
        <p:txBody>
          <a:bodyPr/>
          <a:lstStyle/>
          <a:p>
            <a:fld id="{F0082F99-8CB2-47E1-A08D-0E72865770ED}" type="slidenum">
              <a:rPr lang="en-GB" smtClean="0"/>
              <a:t>‹#›</a:t>
            </a:fld>
            <a:endParaRPr lang="en-GB"/>
          </a:p>
        </p:txBody>
      </p:sp>
    </p:spTree>
    <p:extLst>
      <p:ext uri="{BB962C8B-B14F-4D97-AF65-F5344CB8AC3E}">
        <p14:creationId xmlns:p14="http://schemas.microsoft.com/office/powerpoint/2010/main" val="4243515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48BC0B-B5D8-58C6-57A3-44F6E9A73117}"/>
              </a:ext>
            </a:extLst>
          </p:cNvPr>
          <p:cNvSpPr>
            <a:spLocks noGrp="1"/>
          </p:cNvSpPr>
          <p:nvPr>
            <p:ph type="dt" sz="half" idx="10"/>
          </p:nvPr>
        </p:nvSpPr>
        <p:spPr/>
        <p:txBody>
          <a:bodyPr/>
          <a:lstStyle/>
          <a:p>
            <a:fld id="{16B02F68-7BF0-4A6D-9B52-031ED5B88F53}" type="datetimeFigureOut">
              <a:rPr lang="en-GB" smtClean="0"/>
              <a:t>27/11/2023</a:t>
            </a:fld>
            <a:endParaRPr lang="en-GB"/>
          </a:p>
        </p:txBody>
      </p:sp>
      <p:sp>
        <p:nvSpPr>
          <p:cNvPr id="3" name="Footer Placeholder 2">
            <a:extLst>
              <a:ext uri="{FF2B5EF4-FFF2-40B4-BE49-F238E27FC236}">
                <a16:creationId xmlns:a16="http://schemas.microsoft.com/office/drawing/2014/main" id="{0ACEB821-53E7-3969-3F8B-77C91319A8E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597008-F7CB-046E-DC4D-8AEBBA61BC8C}"/>
              </a:ext>
            </a:extLst>
          </p:cNvPr>
          <p:cNvSpPr>
            <a:spLocks noGrp="1"/>
          </p:cNvSpPr>
          <p:nvPr>
            <p:ph type="sldNum" sz="quarter" idx="12"/>
          </p:nvPr>
        </p:nvSpPr>
        <p:spPr/>
        <p:txBody>
          <a:bodyPr/>
          <a:lstStyle/>
          <a:p>
            <a:fld id="{F0082F99-8CB2-47E1-A08D-0E72865770ED}" type="slidenum">
              <a:rPr lang="en-GB" smtClean="0"/>
              <a:t>‹#›</a:t>
            </a:fld>
            <a:endParaRPr lang="en-GB"/>
          </a:p>
        </p:txBody>
      </p:sp>
    </p:spTree>
    <p:extLst>
      <p:ext uri="{BB962C8B-B14F-4D97-AF65-F5344CB8AC3E}">
        <p14:creationId xmlns:p14="http://schemas.microsoft.com/office/powerpoint/2010/main" val="1895779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AE935-7CBB-4D49-18C7-99ED36BC69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54F5BB4-C478-D474-7A70-2C0FA0A5A5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5D72C48-669E-6D98-882C-5166BF0C3C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B19360-38A8-1978-741D-4F5C5804C9D5}"/>
              </a:ext>
            </a:extLst>
          </p:cNvPr>
          <p:cNvSpPr>
            <a:spLocks noGrp="1"/>
          </p:cNvSpPr>
          <p:nvPr>
            <p:ph type="dt" sz="half" idx="10"/>
          </p:nvPr>
        </p:nvSpPr>
        <p:spPr/>
        <p:txBody>
          <a:bodyPr/>
          <a:lstStyle/>
          <a:p>
            <a:fld id="{16B02F68-7BF0-4A6D-9B52-031ED5B88F53}" type="datetimeFigureOut">
              <a:rPr lang="en-GB" smtClean="0"/>
              <a:t>27/11/2023</a:t>
            </a:fld>
            <a:endParaRPr lang="en-GB"/>
          </a:p>
        </p:txBody>
      </p:sp>
      <p:sp>
        <p:nvSpPr>
          <p:cNvPr id="6" name="Footer Placeholder 5">
            <a:extLst>
              <a:ext uri="{FF2B5EF4-FFF2-40B4-BE49-F238E27FC236}">
                <a16:creationId xmlns:a16="http://schemas.microsoft.com/office/drawing/2014/main" id="{547CD7B0-9356-A664-4B4C-B043646864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EB0760-E118-1E83-2014-C8D7D419055D}"/>
              </a:ext>
            </a:extLst>
          </p:cNvPr>
          <p:cNvSpPr>
            <a:spLocks noGrp="1"/>
          </p:cNvSpPr>
          <p:nvPr>
            <p:ph type="sldNum" sz="quarter" idx="12"/>
          </p:nvPr>
        </p:nvSpPr>
        <p:spPr/>
        <p:txBody>
          <a:bodyPr/>
          <a:lstStyle/>
          <a:p>
            <a:fld id="{F0082F99-8CB2-47E1-A08D-0E72865770ED}" type="slidenum">
              <a:rPr lang="en-GB" smtClean="0"/>
              <a:t>‹#›</a:t>
            </a:fld>
            <a:endParaRPr lang="en-GB"/>
          </a:p>
        </p:txBody>
      </p:sp>
    </p:spTree>
    <p:extLst>
      <p:ext uri="{BB962C8B-B14F-4D97-AF65-F5344CB8AC3E}">
        <p14:creationId xmlns:p14="http://schemas.microsoft.com/office/powerpoint/2010/main" val="3929449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0B9BC-428B-2756-4E59-145E4373DD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624E1D3-FEA0-F1B1-746C-7EDA867E3A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935B3C2-C6BE-ABF0-1EF9-2FE33A12C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1E7CDE-70FB-50BB-1409-96DF44ECBCBA}"/>
              </a:ext>
            </a:extLst>
          </p:cNvPr>
          <p:cNvSpPr>
            <a:spLocks noGrp="1"/>
          </p:cNvSpPr>
          <p:nvPr>
            <p:ph type="dt" sz="half" idx="10"/>
          </p:nvPr>
        </p:nvSpPr>
        <p:spPr/>
        <p:txBody>
          <a:bodyPr/>
          <a:lstStyle/>
          <a:p>
            <a:fld id="{16B02F68-7BF0-4A6D-9B52-031ED5B88F53}" type="datetimeFigureOut">
              <a:rPr lang="en-GB" smtClean="0"/>
              <a:t>27/11/2023</a:t>
            </a:fld>
            <a:endParaRPr lang="en-GB"/>
          </a:p>
        </p:txBody>
      </p:sp>
      <p:sp>
        <p:nvSpPr>
          <p:cNvPr id="6" name="Footer Placeholder 5">
            <a:extLst>
              <a:ext uri="{FF2B5EF4-FFF2-40B4-BE49-F238E27FC236}">
                <a16:creationId xmlns:a16="http://schemas.microsoft.com/office/drawing/2014/main" id="{A16EC4EF-B117-6EB3-F30E-3DEF3F2343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DF0B94-A5F0-0F04-7AD7-6D97BBF8B20A}"/>
              </a:ext>
            </a:extLst>
          </p:cNvPr>
          <p:cNvSpPr>
            <a:spLocks noGrp="1"/>
          </p:cNvSpPr>
          <p:nvPr>
            <p:ph type="sldNum" sz="quarter" idx="12"/>
          </p:nvPr>
        </p:nvSpPr>
        <p:spPr/>
        <p:txBody>
          <a:bodyPr/>
          <a:lstStyle/>
          <a:p>
            <a:fld id="{F0082F99-8CB2-47E1-A08D-0E72865770ED}" type="slidenum">
              <a:rPr lang="en-GB" smtClean="0"/>
              <a:t>‹#›</a:t>
            </a:fld>
            <a:endParaRPr lang="en-GB"/>
          </a:p>
        </p:txBody>
      </p:sp>
    </p:spTree>
    <p:extLst>
      <p:ext uri="{BB962C8B-B14F-4D97-AF65-F5344CB8AC3E}">
        <p14:creationId xmlns:p14="http://schemas.microsoft.com/office/powerpoint/2010/main" val="3237062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7FF604-30C9-14AA-83F0-EE5C58D68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C673DA-6A87-4E81-A17D-F0CECE4771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34F786-51A6-E985-241A-325EAE67B2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B02F68-7BF0-4A6D-9B52-031ED5B88F53}" type="datetimeFigureOut">
              <a:rPr lang="en-GB" smtClean="0"/>
              <a:t>27/11/2023</a:t>
            </a:fld>
            <a:endParaRPr lang="en-GB"/>
          </a:p>
        </p:txBody>
      </p:sp>
      <p:sp>
        <p:nvSpPr>
          <p:cNvPr id="5" name="Footer Placeholder 4">
            <a:extLst>
              <a:ext uri="{FF2B5EF4-FFF2-40B4-BE49-F238E27FC236}">
                <a16:creationId xmlns:a16="http://schemas.microsoft.com/office/drawing/2014/main" id="{58653FBC-3E36-3EBD-3539-CF46F13D6B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BB99AE1-1C8B-1DE5-6895-6F8EBE251A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082F99-8CB2-47E1-A08D-0E72865770ED}" type="slidenum">
              <a:rPr lang="en-GB" smtClean="0"/>
              <a:t>‹#›</a:t>
            </a:fld>
            <a:endParaRPr lang="en-GB"/>
          </a:p>
        </p:txBody>
      </p:sp>
    </p:spTree>
    <p:extLst>
      <p:ext uri="{BB962C8B-B14F-4D97-AF65-F5344CB8AC3E}">
        <p14:creationId xmlns:p14="http://schemas.microsoft.com/office/powerpoint/2010/main" val="918698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f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1520B01-A2E4-41C2-8A8F-7683F2508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72643B-0385-1B22-1B63-FD3A6CC93601}"/>
              </a:ext>
            </a:extLst>
          </p:cNvPr>
          <p:cNvSpPr>
            <a:spLocks noGrp="1"/>
          </p:cNvSpPr>
          <p:nvPr>
            <p:ph type="ctrTitle"/>
          </p:nvPr>
        </p:nvSpPr>
        <p:spPr>
          <a:xfrm>
            <a:off x="4354513" y="841375"/>
            <a:ext cx="3505200" cy="3114698"/>
          </a:xfrm>
        </p:spPr>
        <p:txBody>
          <a:bodyPr>
            <a:normAutofit/>
          </a:bodyPr>
          <a:lstStyle/>
          <a:p>
            <a:r>
              <a:rPr lang="en-GB" sz="3500">
                <a:solidFill>
                  <a:schemeClr val="bg1"/>
                </a:solidFill>
              </a:rPr>
              <a:t>The Petty Bourgeoisie in the Current Crisis: A Kingmaker Class?</a:t>
            </a:r>
          </a:p>
        </p:txBody>
      </p:sp>
      <p:sp>
        <p:nvSpPr>
          <p:cNvPr id="3" name="Subtitle 2">
            <a:extLst>
              <a:ext uri="{FF2B5EF4-FFF2-40B4-BE49-F238E27FC236}">
                <a16:creationId xmlns:a16="http://schemas.microsoft.com/office/drawing/2014/main" id="{63F28675-DE0D-44C4-408D-26F9F46A456D}"/>
              </a:ext>
            </a:extLst>
          </p:cNvPr>
          <p:cNvSpPr>
            <a:spLocks noGrp="1"/>
          </p:cNvSpPr>
          <p:nvPr>
            <p:ph type="subTitle" idx="1"/>
          </p:nvPr>
        </p:nvSpPr>
        <p:spPr>
          <a:xfrm>
            <a:off x="4354513" y="4337072"/>
            <a:ext cx="3506264" cy="1671616"/>
          </a:xfrm>
        </p:spPr>
        <p:txBody>
          <a:bodyPr>
            <a:normAutofit/>
          </a:bodyPr>
          <a:lstStyle/>
          <a:p>
            <a:r>
              <a:rPr lang="en-GB" sz="2000" dirty="0">
                <a:solidFill>
                  <a:schemeClr val="bg1"/>
                </a:solidFill>
              </a:rPr>
              <a:t>Dan Evans, Cardiff University Evansd70@cardiff.ac.uk</a:t>
            </a:r>
          </a:p>
          <a:p>
            <a:r>
              <a:rPr lang="en-GB" sz="2000" dirty="0">
                <a:solidFill>
                  <a:schemeClr val="bg1"/>
                </a:solidFill>
              </a:rPr>
              <a:t>Owain Hanmer, Cardiff University HanmerOJ@cardiff.ac.uk </a:t>
            </a:r>
          </a:p>
        </p:txBody>
      </p:sp>
      <p:grpSp>
        <p:nvGrpSpPr>
          <p:cNvPr id="24" name="Group 23">
            <a:extLst>
              <a:ext uri="{FF2B5EF4-FFF2-40B4-BE49-F238E27FC236}">
                <a16:creationId xmlns:a16="http://schemas.microsoft.com/office/drawing/2014/main" id="{1F634C0A-A487-42AF-8DFD-4DAD62FE92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25" name="Freeform: Shape 24">
              <a:extLst>
                <a:ext uri="{FF2B5EF4-FFF2-40B4-BE49-F238E27FC236}">
                  <a16:creationId xmlns:a16="http://schemas.microsoft.com/office/drawing/2014/main" id="{7412B137-E115-42F2-8CF9-67E40B5D2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779E94B-3A8C-4695-9DA1-2EDEFB170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Picture 4" descr="A drawing of a castle&#10;&#10;Description automatically generated with low confidence">
            <a:extLst>
              <a:ext uri="{FF2B5EF4-FFF2-40B4-BE49-F238E27FC236}">
                <a16:creationId xmlns:a16="http://schemas.microsoft.com/office/drawing/2014/main" id="{4FEA8C2E-E226-EB5D-B4E7-376262AFFF5A}"/>
              </a:ext>
            </a:extLst>
          </p:cNvPr>
          <p:cNvPicPr>
            <a:picLocks noChangeAspect="1"/>
          </p:cNvPicPr>
          <p:nvPr/>
        </p:nvPicPr>
        <p:blipFill rotWithShape="1">
          <a:blip r:embed="rId3">
            <a:extLst>
              <a:ext uri="{28A0092B-C50C-407E-A947-70E740481C1C}">
                <a14:useLocalDpi xmlns:a14="http://schemas.microsoft.com/office/drawing/2010/main" val="0"/>
              </a:ext>
            </a:extLst>
          </a:blip>
          <a:srcRect l="844"/>
          <a:stretch/>
        </p:blipFill>
        <p:spPr>
          <a:xfrm>
            <a:off x="20" y="10"/>
            <a:ext cx="3910064" cy="6857990"/>
          </a:xfrm>
          <a:custGeom>
            <a:avLst/>
            <a:gdLst/>
            <a:ahLst/>
            <a:cxnLst/>
            <a:rect l="l" t="t" r="r" b="b"/>
            <a:pathLst>
              <a:path w="3910084" h="6858000">
                <a:moveTo>
                  <a:pt x="0" y="0"/>
                </a:moveTo>
                <a:lnTo>
                  <a:pt x="2996382" y="0"/>
                </a:lnTo>
                <a:lnTo>
                  <a:pt x="3563333" y="1750276"/>
                </a:lnTo>
                <a:lnTo>
                  <a:pt x="3910084" y="6054385"/>
                </a:lnTo>
                <a:lnTo>
                  <a:pt x="3791309" y="6858000"/>
                </a:lnTo>
                <a:lnTo>
                  <a:pt x="0" y="6858000"/>
                </a:lnTo>
                <a:close/>
              </a:path>
            </a:pathLst>
          </a:custGeom>
        </p:spPr>
      </p:pic>
      <p:grpSp>
        <p:nvGrpSpPr>
          <p:cNvPr id="28" name="Group 27">
            <a:extLst>
              <a:ext uri="{FF2B5EF4-FFF2-40B4-BE49-F238E27FC236}">
                <a16:creationId xmlns:a16="http://schemas.microsoft.com/office/drawing/2014/main" id="{066EE5A2-0D35-4D6A-A5C7-1CA91F740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9" y="0"/>
            <a:ext cx="1339053" cy="6858000"/>
            <a:chOff x="2661507" y="0"/>
            <a:chExt cx="1339053" cy="6858000"/>
          </a:xfrm>
        </p:grpSpPr>
        <p:sp>
          <p:nvSpPr>
            <p:cNvPr id="29" name="Freeform: Shape 28">
              <a:extLst>
                <a:ext uri="{FF2B5EF4-FFF2-40B4-BE49-F238E27FC236}">
                  <a16:creationId xmlns:a16="http://schemas.microsoft.com/office/drawing/2014/main" id="{4DFBB771-C61C-4F38-ABBB-98A2D8476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2" name="Group 31">
            <a:extLst>
              <a:ext uri="{FF2B5EF4-FFF2-40B4-BE49-F238E27FC236}">
                <a16:creationId xmlns:a16="http://schemas.microsoft.com/office/drawing/2014/main" id="{56AA1647-0DA6-4A17-B3E1-95D61BD54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sp>
          <p:nvSpPr>
            <p:cNvPr id="33" name="Freeform: Shape 32">
              <a:extLst>
                <a:ext uri="{FF2B5EF4-FFF2-40B4-BE49-F238E27FC236}">
                  <a16:creationId xmlns:a16="http://schemas.microsoft.com/office/drawing/2014/main" id="{1F1D8352-2F00-4057-8781-E455C455B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BE70D92-7E07-4A6F-BD82-729F71C26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7" name="Picture 16" descr="A picture containing text, grass, toy&#10;&#10;Description automatically generated">
            <a:extLst>
              <a:ext uri="{FF2B5EF4-FFF2-40B4-BE49-F238E27FC236}">
                <a16:creationId xmlns:a16="http://schemas.microsoft.com/office/drawing/2014/main" id="{0563DF7C-EC0D-350F-008D-0F93B7066F0D}"/>
              </a:ext>
            </a:extLst>
          </p:cNvPr>
          <p:cNvPicPr>
            <a:picLocks noChangeAspect="1"/>
          </p:cNvPicPr>
          <p:nvPr/>
        </p:nvPicPr>
        <p:blipFill rotWithShape="1">
          <a:blip r:embed="rId5">
            <a:extLst>
              <a:ext uri="{28A0092B-C50C-407E-A947-70E740481C1C}">
                <a14:useLocalDpi xmlns:a14="http://schemas.microsoft.com/office/drawing/2010/main" val="0"/>
              </a:ext>
            </a:extLst>
          </a:blip>
          <a:srcRect l="12167" r="11813"/>
          <a:stretch/>
        </p:blipFill>
        <p:spPr>
          <a:xfrm>
            <a:off x="8281916" y="1"/>
            <a:ext cx="3910084" cy="6858000"/>
          </a:xfrm>
          <a:custGeom>
            <a:avLst/>
            <a:gdLst/>
            <a:ahLst/>
            <a:cxnLst/>
            <a:rect l="l" t="t" r="r" b="b"/>
            <a:pathLst>
              <a:path w="3910084" h="6858000">
                <a:moveTo>
                  <a:pt x="118775" y="0"/>
                </a:moveTo>
                <a:lnTo>
                  <a:pt x="3910084" y="0"/>
                </a:lnTo>
                <a:lnTo>
                  <a:pt x="3910084" y="6858000"/>
                </a:lnTo>
                <a:lnTo>
                  <a:pt x="913702" y="6858000"/>
                </a:lnTo>
                <a:lnTo>
                  <a:pt x="346751" y="5107724"/>
                </a:lnTo>
                <a:lnTo>
                  <a:pt x="0" y="803615"/>
                </a:lnTo>
                <a:close/>
              </a:path>
            </a:pathLst>
          </a:custGeom>
        </p:spPr>
      </p:pic>
      <p:grpSp>
        <p:nvGrpSpPr>
          <p:cNvPr id="36" name="Group 35">
            <a:extLst>
              <a:ext uri="{FF2B5EF4-FFF2-40B4-BE49-F238E27FC236}">
                <a16:creationId xmlns:a16="http://schemas.microsoft.com/office/drawing/2014/main" id="{08D20F07-CD49-4F17-BC00-9429DA80C5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37" name="Freeform: Shape 36">
              <a:extLst>
                <a:ext uri="{FF2B5EF4-FFF2-40B4-BE49-F238E27FC236}">
                  <a16:creationId xmlns:a16="http://schemas.microsoft.com/office/drawing/2014/main" id="{11F66703-4D0D-42DF-8150-991FE9F8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E96840F9-95E6-4C98-BFE4-21B595423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48020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B6B1C9C-0913-333A-FB4C-9499255441C8}"/>
              </a:ext>
            </a:extLst>
          </p:cNvPr>
          <p:cNvSpPr txBox="1"/>
          <p:nvPr/>
        </p:nvSpPr>
        <p:spPr>
          <a:xfrm>
            <a:off x="949325" y="706994"/>
            <a:ext cx="6094476" cy="369332"/>
          </a:xfrm>
          <a:prstGeom prst="rect">
            <a:avLst/>
          </a:prstGeom>
          <a:noFill/>
        </p:spPr>
        <p:txBody>
          <a:bodyPr wrap="square">
            <a:spAutoFit/>
          </a:bodyPr>
          <a:lstStyle/>
          <a:p>
            <a:r>
              <a:rPr lang="en-US" dirty="0">
                <a:solidFill>
                  <a:schemeClr val="bg1"/>
                </a:solidFill>
              </a:rPr>
              <a:t>Summer 2022</a:t>
            </a:r>
          </a:p>
        </p:txBody>
      </p:sp>
      <p:pic>
        <p:nvPicPr>
          <p:cNvPr id="5126" name="Picture 6" descr="Dutch farmers holding banners and flags protest against government policies to limit nitrogen emissions in The Hague, Netherlands March 11, 2023. REUTERS/Piroschka van de Wouw">
            <a:extLst>
              <a:ext uri="{FF2B5EF4-FFF2-40B4-BE49-F238E27FC236}">
                <a16:creationId xmlns:a16="http://schemas.microsoft.com/office/drawing/2014/main" id="{33201349-B6B9-2AA2-600A-E158E611D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76" y="102362"/>
            <a:ext cx="4945888" cy="3294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6410A79-C468-3F67-FABC-AF832315A5E3}"/>
              </a:ext>
            </a:extLst>
          </p:cNvPr>
          <p:cNvSpPr txBox="1"/>
          <p:nvPr/>
        </p:nvSpPr>
        <p:spPr>
          <a:xfrm>
            <a:off x="88393" y="3429000"/>
            <a:ext cx="6007607" cy="830997"/>
          </a:xfrm>
          <a:prstGeom prst="rect">
            <a:avLst/>
          </a:prstGeom>
          <a:noFill/>
        </p:spPr>
        <p:txBody>
          <a:bodyPr wrap="square" rtlCol="0">
            <a:spAutoFit/>
          </a:bodyPr>
          <a:lstStyle/>
          <a:p>
            <a:r>
              <a:rPr lang="en-US" sz="1600" dirty="0"/>
              <a:t>Image: https://</a:t>
            </a:r>
            <a:r>
              <a:rPr lang="en-US" sz="1600" dirty="0" err="1"/>
              <a:t>www.independent.ie</a:t>
            </a:r>
            <a:r>
              <a:rPr lang="en-US" sz="1600" dirty="0"/>
              <a:t>/business/farming/news/farming-news/dutch-farmers-protest-over-government-policies-ahead-of-key-elections-42382354.html</a:t>
            </a:r>
          </a:p>
        </p:txBody>
      </p:sp>
      <p:sp>
        <p:nvSpPr>
          <p:cNvPr id="7" name="TextBox 6">
            <a:extLst>
              <a:ext uri="{FF2B5EF4-FFF2-40B4-BE49-F238E27FC236}">
                <a16:creationId xmlns:a16="http://schemas.microsoft.com/office/drawing/2014/main" id="{DD50B5A0-DBAF-B38B-03F4-8D8EE63EA698}"/>
              </a:ext>
            </a:extLst>
          </p:cNvPr>
          <p:cNvSpPr txBox="1"/>
          <p:nvPr/>
        </p:nvSpPr>
        <p:spPr>
          <a:xfrm>
            <a:off x="5302690" y="2470663"/>
            <a:ext cx="1299278" cy="369332"/>
          </a:xfrm>
          <a:prstGeom prst="rect">
            <a:avLst/>
          </a:prstGeom>
          <a:noFill/>
        </p:spPr>
        <p:txBody>
          <a:bodyPr wrap="square">
            <a:spAutoFit/>
          </a:bodyPr>
          <a:lstStyle/>
          <a:p>
            <a:r>
              <a:rPr lang="en-US" dirty="0">
                <a:solidFill>
                  <a:schemeClr val="bg1"/>
                </a:solidFill>
                <a:highlight>
                  <a:srgbClr val="000000"/>
                </a:highlight>
              </a:rPr>
              <a:t>March 2023</a:t>
            </a:r>
          </a:p>
        </p:txBody>
      </p:sp>
      <p:pic>
        <p:nvPicPr>
          <p:cNvPr id="10" name="Picture 2" descr="BBB leader Caroline van der Plas (center) responds to the results for the provincial elections">
            <a:extLst>
              <a:ext uri="{FF2B5EF4-FFF2-40B4-BE49-F238E27FC236}">
                <a16:creationId xmlns:a16="http://schemas.microsoft.com/office/drawing/2014/main" id="{CE9F831B-9DBE-6C68-21C0-968EA17C6A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5469" y="3084463"/>
            <a:ext cx="5901996" cy="258212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2BD014B-5BBC-74ED-8AA2-C2587D40E853}"/>
              </a:ext>
            </a:extLst>
          </p:cNvPr>
          <p:cNvSpPr txBox="1"/>
          <p:nvPr/>
        </p:nvSpPr>
        <p:spPr>
          <a:xfrm>
            <a:off x="7526952" y="5876900"/>
            <a:ext cx="4665048" cy="923330"/>
          </a:xfrm>
          <a:prstGeom prst="rect">
            <a:avLst/>
          </a:prstGeom>
          <a:noFill/>
        </p:spPr>
        <p:txBody>
          <a:bodyPr wrap="square">
            <a:spAutoFit/>
          </a:bodyPr>
          <a:lstStyle/>
          <a:p>
            <a:r>
              <a:rPr lang="en-US" dirty="0"/>
              <a:t>Image: https://</a:t>
            </a:r>
            <a:r>
              <a:rPr lang="en-US" dirty="0" err="1"/>
              <a:t>www.dw.com</a:t>
            </a:r>
            <a:r>
              <a:rPr lang="en-US" dirty="0"/>
              <a:t>/</a:t>
            </a:r>
            <a:r>
              <a:rPr lang="en-US" dirty="0" err="1"/>
              <a:t>en</a:t>
            </a:r>
            <a:r>
              <a:rPr lang="en-US" dirty="0"/>
              <a:t>/</a:t>
            </a:r>
            <a:r>
              <a:rPr lang="en-US" dirty="0" err="1"/>
              <a:t>dutch</a:t>
            </a:r>
            <a:r>
              <a:rPr lang="en-US" dirty="0"/>
              <a:t>-farmers-party-wins-big-in-provincial-elections/a-65009995</a:t>
            </a:r>
          </a:p>
        </p:txBody>
      </p:sp>
      <p:sp>
        <p:nvSpPr>
          <p:cNvPr id="12" name="Content Placeholder 2">
            <a:extLst>
              <a:ext uri="{FF2B5EF4-FFF2-40B4-BE49-F238E27FC236}">
                <a16:creationId xmlns:a16="http://schemas.microsoft.com/office/drawing/2014/main" id="{67C0BA75-2640-7845-2B99-921B2B6A87DB}"/>
              </a:ext>
            </a:extLst>
          </p:cNvPr>
          <p:cNvSpPr txBox="1">
            <a:spLocks/>
          </p:cNvSpPr>
          <p:nvPr/>
        </p:nvSpPr>
        <p:spPr>
          <a:xfrm>
            <a:off x="838200" y="5074920"/>
            <a:ext cx="5123688" cy="110204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a:latin typeface="Georgia" panose="02040502050405020303" pitchFamily="18" charset="0"/>
                <a:ea typeface="Calibri" panose="020F0502020204030204" pitchFamily="34" charset="0"/>
                <a:cs typeface="Times New Roman" panose="02020603050405020304" pitchFamily="18" charset="0"/>
              </a:rPr>
              <a:t>Boer-Burger Beweging (BBB) “Farmer-Citizen Movement” </a:t>
            </a:r>
          </a:p>
          <a:p>
            <a:r>
              <a:rPr lang="en-GB" sz="1800">
                <a:latin typeface="Georgia" panose="02040502050405020303" pitchFamily="18" charset="0"/>
                <a:cs typeface="Times New Roman" panose="02020603050405020304" pitchFamily="18" charset="0"/>
              </a:rPr>
              <a:t>20% of votes, 15/75 seats</a:t>
            </a:r>
            <a:endParaRPr lang="en-US" dirty="0"/>
          </a:p>
        </p:txBody>
      </p:sp>
    </p:spTree>
    <p:extLst>
      <p:ext uri="{BB962C8B-B14F-4D97-AF65-F5344CB8AC3E}">
        <p14:creationId xmlns:p14="http://schemas.microsoft.com/office/powerpoint/2010/main" val="2878552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172A2-BD55-7469-2682-E86C37B756CC}"/>
              </a:ext>
            </a:extLst>
          </p:cNvPr>
          <p:cNvSpPr>
            <a:spLocks noGrp="1"/>
          </p:cNvSpPr>
          <p:nvPr>
            <p:ph type="title"/>
          </p:nvPr>
        </p:nvSpPr>
        <p:spPr/>
        <p:txBody>
          <a:bodyPr/>
          <a:lstStyle/>
          <a:p>
            <a:r>
              <a:rPr lang="en-US" dirty="0"/>
              <a:t>Differentiated farming communities (van der Ploeg 2020) </a:t>
            </a:r>
          </a:p>
        </p:txBody>
      </p:sp>
      <p:sp>
        <p:nvSpPr>
          <p:cNvPr id="3" name="Content Placeholder 2">
            <a:extLst>
              <a:ext uri="{FF2B5EF4-FFF2-40B4-BE49-F238E27FC236}">
                <a16:creationId xmlns:a16="http://schemas.microsoft.com/office/drawing/2014/main" id="{8C04D1AD-D899-29EE-F441-E288CC54BCEE}"/>
              </a:ext>
            </a:extLst>
          </p:cNvPr>
          <p:cNvSpPr>
            <a:spLocks noGrp="1"/>
          </p:cNvSpPr>
          <p:nvPr>
            <p:ph idx="1"/>
          </p:nvPr>
        </p:nvSpPr>
        <p:spPr/>
        <p:txBody>
          <a:bodyPr>
            <a:normAutofit fontScale="92500" lnSpcReduction="20000"/>
          </a:bodyPr>
          <a:lstStyle/>
          <a:p>
            <a:r>
              <a:rPr lang="en-US" dirty="0"/>
              <a:t>70% of farmers agree with the statement that farmers were better off 20 years ago than they are today </a:t>
            </a:r>
          </a:p>
          <a:p>
            <a:r>
              <a:rPr lang="en-US" dirty="0"/>
              <a:t>85% think that the countryside is suffering a socio-political crisis </a:t>
            </a:r>
          </a:p>
          <a:p>
            <a:r>
              <a:rPr lang="en-US" dirty="0"/>
              <a:t>But split between:</a:t>
            </a:r>
          </a:p>
          <a:p>
            <a:pPr lvl="1"/>
            <a:r>
              <a:rPr lang="en-US" dirty="0"/>
              <a:t>Large “entrepreneurial” farmers (see the crisis as issue of “others”, evade responsibility)</a:t>
            </a:r>
          </a:p>
          <a:p>
            <a:pPr lvl="1"/>
            <a:r>
              <a:rPr lang="en-US" dirty="0"/>
              <a:t>Small peasant-like farmers (against neoliberal </a:t>
            </a:r>
            <a:r>
              <a:rPr lang="en-US" dirty="0" err="1"/>
              <a:t>industrialised</a:t>
            </a:r>
            <a:r>
              <a:rPr lang="en-US" dirty="0"/>
              <a:t> model)*</a:t>
            </a:r>
          </a:p>
          <a:p>
            <a:pPr lvl="2"/>
            <a:r>
              <a:rPr lang="en-US" dirty="0"/>
              <a:t>55% claimed that export orientation is not sustainable</a:t>
            </a:r>
          </a:p>
          <a:p>
            <a:pPr lvl="2"/>
            <a:r>
              <a:rPr lang="en-US" dirty="0"/>
              <a:t>46% that </a:t>
            </a:r>
            <a:r>
              <a:rPr lang="en-US" dirty="0" err="1"/>
              <a:t>industrialised</a:t>
            </a:r>
            <a:r>
              <a:rPr lang="en-US" dirty="0"/>
              <a:t> model damages the landscape</a:t>
            </a:r>
          </a:p>
          <a:p>
            <a:pPr lvl="2"/>
            <a:r>
              <a:rPr lang="en-US" dirty="0"/>
              <a:t>64.5% agreed that ‘we are working, above all, for the benefit of banks, food industry and big retailers’ </a:t>
            </a:r>
          </a:p>
          <a:p>
            <a:pPr marL="914400" lvl="2" indent="0">
              <a:buNone/>
            </a:pPr>
            <a:endParaRPr lang="en-US" dirty="0"/>
          </a:p>
          <a:p>
            <a:pPr marL="914400" lvl="2" indent="0">
              <a:buNone/>
            </a:pPr>
            <a:r>
              <a:rPr lang="en-US" dirty="0"/>
              <a:t>*(only 16% of the farmers considered the emergence of mega-farms as a positive development – Socialist Party survey of 841 farmers)</a:t>
            </a:r>
          </a:p>
          <a:p>
            <a:pPr marL="914400" lvl="2" indent="0">
              <a:buNone/>
            </a:pPr>
            <a:endParaRPr lang="en-US" dirty="0"/>
          </a:p>
        </p:txBody>
      </p:sp>
    </p:spTree>
    <p:extLst>
      <p:ext uri="{BB962C8B-B14F-4D97-AF65-F5344CB8AC3E}">
        <p14:creationId xmlns:p14="http://schemas.microsoft.com/office/powerpoint/2010/main" val="4136408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172A2-BD55-7469-2682-E86C37B756CC}"/>
              </a:ext>
            </a:extLst>
          </p:cNvPr>
          <p:cNvSpPr>
            <a:spLocks noGrp="1"/>
          </p:cNvSpPr>
          <p:nvPr>
            <p:ph type="title"/>
          </p:nvPr>
        </p:nvSpPr>
        <p:spPr/>
        <p:txBody>
          <a:bodyPr/>
          <a:lstStyle/>
          <a:p>
            <a:r>
              <a:rPr lang="en-US" dirty="0"/>
              <a:t>Right wing populism</a:t>
            </a:r>
          </a:p>
        </p:txBody>
      </p:sp>
      <p:sp>
        <p:nvSpPr>
          <p:cNvPr id="3" name="Content Placeholder 2">
            <a:extLst>
              <a:ext uri="{FF2B5EF4-FFF2-40B4-BE49-F238E27FC236}">
                <a16:creationId xmlns:a16="http://schemas.microsoft.com/office/drawing/2014/main" id="{8C04D1AD-D899-29EE-F441-E288CC54BCEE}"/>
              </a:ext>
            </a:extLst>
          </p:cNvPr>
          <p:cNvSpPr>
            <a:spLocks noGrp="1"/>
          </p:cNvSpPr>
          <p:nvPr>
            <p:ph idx="1"/>
          </p:nvPr>
        </p:nvSpPr>
        <p:spPr/>
        <p:txBody>
          <a:bodyPr>
            <a:normAutofit/>
          </a:bodyPr>
          <a:lstStyle/>
          <a:p>
            <a:pPr marL="0" indent="0">
              <a:buNone/>
            </a:pPr>
            <a:r>
              <a:rPr lang="en-US" i="1" dirty="0"/>
              <a:t>“Above all it is regressively populist in as far as it used the many in order to obtain privilege for the few. It mobilized all farmers to protest against policies meant to redress the environmental effects of contemporary farming, but the solutions it sought (and won) only served the interests of the few in the entrepreneurial pole, allowing them more opportunities for future expansion.” </a:t>
            </a:r>
            <a:r>
              <a:rPr lang="en-US" dirty="0"/>
              <a:t>(van der Ploeg 2020)</a:t>
            </a:r>
          </a:p>
          <a:p>
            <a:r>
              <a:rPr lang="en-US" dirty="0"/>
              <a:t>Controlled by mega farms and corporations – but small farmers and workers as foot </a:t>
            </a:r>
            <a:r>
              <a:rPr lang="en-US" dirty="0" err="1"/>
              <a:t>soliders</a:t>
            </a:r>
            <a:endParaRPr lang="en-US" dirty="0"/>
          </a:p>
          <a:p>
            <a:r>
              <a:rPr lang="en-US" dirty="0"/>
              <a:t>Need a left-wing movement rooted in principles of food sovereignty and agroecology (van der Ploeg 2020)</a:t>
            </a:r>
          </a:p>
          <a:p>
            <a:endParaRPr lang="en-US" dirty="0"/>
          </a:p>
          <a:p>
            <a:pPr marL="914400" lvl="2" indent="0">
              <a:buNone/>
            </a:pPr>
            <a:endParaRPr lang="en-US" dirty="0"/>
          </a:p>
        </p:txBody>
      </p:sp>
    </p:spTree>
    <p:extLst>
      <p:ext uri="{BB962C8B-B14F-4D97-AF65-F5344CB8AC3E}">
        <p14:creationId xmlns:p14="http://schemas.microsoft.com/office/powerpoint/2010/main" val="895963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21D3FE-20D4-8B46-5D45-E80C9345088B}"/>
              </a:ext>
            </a:extLst>
          </p:cNvPr>
          <p:cNvPicPr>
            <a:picLocks noChangeAspect="1"/>
          </p:cNvPicPr>
          <p:nvPr/>
        </p:nvPicPr>
        <p:blipFill>
          <a:blip r:embed="rId3"/>
          <a:stretch>
            <a:fillRect/>
          </a:stretch>
        </p:blipFill>
        <p:spPr>
          <a:xfrm>
            <a:off x="5057648" y="146050"/>
            <a:ext cx="6502400" cy="6565900"/>
          </a:xfrm>
          <a:prstGeom prst="rect">
            <a:avLst/>
          </a:prstGeom>
        </p:spPr>
      </p:pic>
      <p:sp>
        <p:nvSpPr>
          <p:cNvPr id="2" name="Title 1">
            <a:extLst>
              <a:ext uri="{FF2B5EF4-FFF2-40B4-BE49-F238E27FC236}">
                <a16:creationId xmlns:a16="http://schemas.microsoft.com/office/drawing/2014/main" id="{D2B78432-FE39-64C7-F106-64F2D3120ECA}"/>
              </a:ext>
            </a:extLst>
          </p:cNvPr>
          <p:cNvSpPr>
            <a:spLocks noGrp="1"/>
          </p:cNvSpPr>
          <p:nvPr>
            <p:ph type="title"/>
          </p:nvPr>
        </p:nvSpPr>
        <p:spPr>
          <a:xfrm>
            <a:off x="741680" y="1764665"/>
            <a:ext cx="4142232" cy="1847342"/>
          </a:xfrm>
        </p:spPr>
        <p:txBody>
          <a:bodyPr>
            <a:normAutofit/>
          </a:bodyPr>
          <a:lstStyle/>
          <a:p>
            <a:r>
              <a:rPr lang="en-US" dirty="0">
                <a:solidFill>
                  <a:schemeClr val="bg1"/>
                </a:solidFill>
                <a:highlight>
                  <a:srgbClr val="000000"/>
                </a:highlight>
              </a:rPr>
              <a:t>LANDWORKERS ALLIANCE, UK </a:t>
            </a:r>
          </a:p>
        </p:txBody>
      </p:sp>
      <p:sp>
        <p:nvSpPr>
          <p:cNvPr id="6" name="TextBox 5">
            <a:extLst>
              <a:ext uri="{FF2B5EF4-FFF2-40B4-BE49-F238E27FC236}">
                <a16:creationId xmlns:a16="http://schemas.microsoft.com/office/drawing/2014/main" id="{902239AD-D67C-75C1-D999-3F1E52D1E365}"/>
              </a:ext>
            </a:extLst>
          </p:cNvPr>
          <p:cNvSpPr txBox="1"/>
          <p:nvPr/>
        </p:nvSpPr>
        <p:spPr>
          <a:xfrm>
            <a:off x="805688" y="3407587"/>
            <a:ext cx="3153664" cy="923330"/>
          </a:xfrm>
          <a:prstGeom prst="rect">
            <a:avLst/>
          </a:prstGeom>
          <a:noFill/>
        </p:spPr>
        <p:txBody>
          <a:bodyPr wrap="square">
            <a:spAutoFit/>
          </a:bodyPr>
          <a:lstStyle/>
          <a:p>
            <a:r>
              <a:rPr lang="en-GB" sz="1800" dirty="0">
                <a:effectLst/>
                <a:ea typeface="Calibri" panose="020F0502020204030204" pitchFamily="34" charset="0"/>
                <a:cs typeface="Times New Roman" panose="02020603050405020304" pitchFamily="18" charset="0"/>
              </a:rPr>
              <a:t>a union of farmers, growers, foresters and land-based workers.</a:t>
            </a:r>
            <a:r>
              <a:rPr lang="en-GB" dirty="0">
                <a:effectLst/>
              </a:rPr>
              <a:t> </a:t>
            </a:r>
            <a:endParaRPr lang="en-US" dirty="0"/>
          </a:p>
        </p:txBody>
      </p:sp>
    </p:spTree>
    <p:extLst>
      <p:ext uri="{BB962C8B-B14F-4D97-AF65-F5344CB8AC3E}">
        <p14:creationId xmlns:p14="http://schemas.microsoft.com/office/powerpoint/2010/main" val="3494832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25665-E34A-8CFF-438D-4EC902C2E02B}"/>
              </a:ext>
            </a:extLst>
          </p:cNvPr>
          <p:cNvSpPr>
            <a:spLocks noGrp="1"/>
          </p:cNvSpPr>
          <p:nvPr>
            <p:ph type="title"/>
          </p:nvPr>
        </p:nvSpPr>
        <p:spPr>
          <a:xfrm>
            <a:off x="838200" y="365125"/>
            <a:ext cx="11113008" cy="1325563"/>
          </a:xfrm>
        </p:spPr>
        <p:txBody>
          <a:bodyPr/>
          <a:lstStyle/>
          <a:p>
            <a:r>
              <a:rPr lang="en-US" dirty="0"/>
              <a:t>Activist farmers and the New Petty Bourgeoisie </a:t>
            </a:r>
          </a:p>
        </p:txBody>
      </p:sp>
      <p:sp>
        <p:nvSpPr>
          <p:cNvPr id="3" name="Content Placeholder 2">
            <a:extLst>
              <a:ext uri="{FF2B5EF4-FFF2-40B4-BE49-F238E27FC236}">
                <a16:creationId xmlns:a16="http://schemas.microsoft.com/office/drawing/2014/main" id="{D82A948A-77FA-967E-9AF5-F975BCBBB3B3}"/>
              </a:ext>
            </a:extLst>
          </p:cNvPr>
          <p:cNvSpPr>
            <a:spLocks noGrp="1"/>
          </p:cNvSpPr>
          <p:nvPr>
            <p:ph idx="1"/>
          </p:nvPr>
        </p:nvSpPr>
        <p:spPr/>
        <p:txBody>
          <a:bodyPr/>
          <a:lstStyle/>
          <a:p>
            <a:r>
              <a:rPr lang="en-US" dirty="0"/>
              <a:t>2300 members, popular amongst ‘new’ activist farmers (from cities) </a:t>
            </a:r>
          </a:p>
          <a:p>
            <a:r>
              <a:rPr lang="en-US" dirty="0"/>
              <a:t>Purposeful and fulfilling work; agroecology and climate crisis; community building. </a:t>
            </a:r>
          </a:p>
          <a:p>
            <a:r>
              <a:rPr lang="en-US" dirty="0"/>
              <a:t>New entrants survey:</a:t>
            </a:r>
          </a:p>
          <a:p>
            <a:pPr lvl="1"/>
            <a:r>
              <a:rPr lang="en-US" dirty="0"/>
              <a:t>Average age 37</a:t>
            </a:r>
          </a:p>
          <a:p>
            <a:pPr lvl="1"/>
            <a:r>
              <a:rPr lang="en-US" dirty="0"/>
              <a:t>77% had degree level or above, but only 21% had agricultural qualifications</a:t>
            </a:r>
          </a:p>
          <a:p>
            <a:pPr lvl="1"/>
            <a:r>
              <a:rPr lang="en-US" dirty="0"/>
              <a:t>61% no previous connection to farming whatsoever</a:t>
            </a:r>
          </a:p>
          <a:p>
            <a:pPr lvl="1"/>
            <a:r>
              <a:rPr lang="en-US" dirty="0"/>
              <a:t>Average turnover of £23,500 (about 26,500 euro)</a:t>
            </a:r>
          </a:p>
          <a:p>
            <a:pPr lvl="2"/>
            <a:r>
              <a:rPr lang="en-US" dirty="0"/>
              <a:t>54% turnover less than £10,000</a:t>
            </a:r>
          </a:p>
          <a:p>
            <a:pPr lvl="1"/>
            <a:endParaRPr lang="en-US" dirty="0"/>
          </a:p>
        </p:txBody>
      </p:sp>
    </p:spTree>
    <p:extLst>
      <p:ext uri="{BB962C8B-B14F-4D97-AF65-F5344CB8AC3E}">
        <p14:creationId xmlns:p14="http://schemas.microsoft.com/office/powerpoint/2010/main" val="3485488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25665-E34A-8CFF-438D-4EC902C2E02B}"/>
              </a:ext>
            </a:extLst>
          </p:cNvPr>
          <p:cNvSpPr>
            <a:spLocks noGrp="1"/>
          </p:cNvSpPr>
          <p:nvPr>
            <p:ph type="title"/>
          </p:nvPr>
        </p:nvSpPr>
        <p:spPr>
          <a:xfrm>
            <a:off x="838200" y="365125"/>
            <a:ext cx="11113008" cy="1325563"/>
          </a:xfrm>
        </p:spPr>
        <p:txBody>
          <a:bodyPr/>
          <a:lstStyle/>
          <a:p>
            <a:r>
              <a:rPr lang="en-US" dirty="0"/>
              <a:t>Limitations of activist ‘New PB’ farmers</a:t>
            </a:r>
          </a:p>
        </p:txBody>
      </p:sp>
      <p:sp>
        <p:nvSpPr>
          <p:cNvPr id="3" name="Content Placeholder 2">
            <a:extLst>
              <a:ext uri="{FF2B5EF4-FFF2-40B4-BE49-F238E27FC236}">
                <a16:creationId xmlns:a16="http://schemas.microsoft.com/office/drawing/2014/main" id="{D82A948A-77FA-967E-9AF5-F975BCBBB3B3}"/>
              </a:ext>
            </a:extLst>
          </p:cNvPr>
          <p:cNvSpPr>
            <a:spLocks noGrp="1"/>
          </p:cNvSpPr>
          <p:nvPr>
            <p:ph idx="1"/>
          </p:nvPr>
        </p:nvSpPr>
        <p:spPr/>
        <p:txBody>
          <a:bodyPr/>
          <a:lstStyle/>
          <a:p>
            <a:r>
              <a:rPr lang="en-US" dirty="0"/>
              <a:t>Working alongside state (receiving funding/grants, </a:t>
            </a:r>
            <a:r>
              <a:rPr lang="en-US" dirty="0" err="1"/>
              <a:t>organising</a:t>
            </a:r>
            <a:r>
              <a:rPr lang="en-US" dirty="0"/>
              <a:t> with/within local municipalities </a:t>
            </a:r>
            <a:r>
              <a:rPr lang="en-US" dirty="0" err="1"/>
              <a:t>etc</a:t>
            </a:r>
            <a:r>
              <a:rPr lang="en-US" dirty="0"/>
              <a:t>)</a:t>
            </a:r>
          </a:p>
          <a:p>
            <a:r>
              <a:rPr lang="en-US" dirty="0"/>
              <a:t>Doesn’t come into direct conflict with big capital</a:t>
            </a:r>
          </a:p>
          <a:p>
            <a:pPr lvl="1"/>
            <a:r>
              <a:rPr lang="en-US" dirty="0"/>
              <a:t>Localism – sells products close to home, directly to consumers or small businesses (restaurants </a:t>
            </a:r>
            <a:r>
              <a:rPr lang="en-US" dirty="0" err="1"/>
              <a:t>etc</a:t>
            </a:r>
            <a:r>
              <a:rPr lang="en-US" dirty="0"/>
              <a:t>)</a:t>
            </a:r>
          </a:p>
          <a:p>
            <a:r>
              <a:rPr lang="en-US" dirty="0"/>
              <a:t>Socially and culturally distant from traditional farming communities</a:t>
            </a:r>
          </a:p>
          <a:p>
            <a:pPr lvl="1"/>
            <a:endParaRPr lang="en-US" dirty="0"/>
          </a:p>
        </p:txBody>
      </p:sp>
    </p:spTree>
    <p:extLst>
      <p:ext uri="{BB962C8B-B14F-4D97-AF65-F5344CB8AC3E}">
        <p14:creationId xmlns:p14="http://schemas.microsoft.com/office/powerpoint/2010/main" val="1787520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outdoor&#10;&#10;Description automatically generated">
            <a:extLst>
              <a:ext uri="{FF2B5EF4-FFF2-40B4-BE49-F238E27FC236}">
                <a16:creationId xmlns:a16="http://schemas.microsoft.com/office/drawing/2014/main" id="{AC7F0C78-E4D9-5511-EFED-E63E184CAF10}"/>
              </a:ext>
            </a:extLst>
          </p:cNvPr>
          <p:cNvPicPr>
            <a:picLocks noChangeAspect="1"/>
          </p:cNvPicPr>
          <p:nvPr/>
        </p:nvPicPr>
        <p:blipFill rotWithShape="1">
          <a:blip r:embed="rId3">
            <a:extLst>
              <a:ext uri="{28A0092B-C50C-407E-A947-70E740481C1C}">
                <a14:useLocalDpi xmlns:a14="http://schemas.microsoft.com/office/drawing/2010/main" val="0"/>
              </a:ext>
            </a:extLst>
          </a:blip>
          <a:srcRect l="428" r="20261"/>
          <a:stretch/>
        </p:blipFill>
        <p:spPr>
          <a:xfrm>
            <a:off x="1" y="10"/>
            <a:ext cx="9669642" cy="6857990"/>
          </a:xfrm>
          <a:prstGeom prst="rect">
            <a:avLst/>
          </a:prstGeom>
        </p:spPr>
      </p:pic>
      <p:sp>
        <p:nvSpPr>
          <p:cNvPr id="34" name="Rectangle 3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D8D129-8FEA-0678-C2A1-9C830053520D}"/>
              </a:ext>
            </a:extLst>
          </p:cNvPr>
          <p:cNvSpPr>
            <a:spLocks noGrp="1"/>
          </p:cNvSpPr>
          <p:nvPr>
            <p:ph type="title"/>
          </p:nvPr>
        </p:nvSpPr>
        <p:spPr>
          <a:xfrm>
            <a:off x="8113279" y="114300"/>
            <a:ext cx="4075672" cy="569168"/>
          </a:xfrm>
        </p:spPr>
        <p:txBody>
          <a:bodyPr>
            <a:normAutofit fontScale="90000"/>
          </a:bodyPr>
          <a:lstStyle/>
          <a:p>
            <a:pPr algn="ctr"/>
            <a:r>
              <a:rPr lang="en-GB" sz="4000" dirty="0"/>
              <a:t>What is to be done?</a:t>
            </a:r>
          </a:p>
        </p:txBody>
      </p:sp>
      <p:sp>
        <p:nvSpPr>
          <p:cNvPr id="3" name="Content Placeholder 2">
            <a:extLst>
              <a:ext uri="{FF2B5EF4-FFF2-40B4-BE49-F238E27FC236}">
                <a16:creationId xmlns:a16="http://schemas.microsoft.com/office/drawing/2014/main" id="{49E6A075-9F71-BC3E-0F6A-4709BE4900B1}"/>
              </a:ext>
            </a:extLst>
          </p:cNvPr>
          <p:cNvSpPr>
            <a:spLocks noGrp="1"/>
          </p:cNvSpPr>
          <p:nvPr>
            <p:ph idx="1"/>
          </p:nvPr>
        </p:nvSpPr>
        <p:spPr>
          <a:xfrm>
            <a:off x="7783829" y="797758"/>
            <a:ext cx="4405121" cy="5945942"/>
          </a:xfrm>
        </p:spPr>
        <p:txBody>
          <a:bodyPr>
            <a:normAutofit fontScale="85000" lnSpcReduction="10000"/>
          </a:bodyPr>
          <a:lstStyle/>
          <a:p>
            <a:r>
              <a:rPr lang="en-GB" sz="2000" dirty="0"/>
              <a:t>Capitalist crisis in rural spaces – vacuum exploited by right populism</a:t>
            </a:r>
          </a:p>
          <a:p>
            <a:r>
              <a:rPr lang="en-GB" sz="2000" dirty="0"/>
              <a:t>Traditional approach has been to dismiss petty bourgeoisie as innately fascistic.</a:t>
            </a:r>
          </a:p>
          <a:p>
            <a:r>
              <a:rPr lang="en-GB" sz="2000" dirty="0"/>
              <a:t>The class structure- and people’s politics- is chaotic. It resembles the period immediately before the industrial revolution.</a:t>
            </a:r>
          </a:p>
          <a:p>
            <a:r>
              <a:rPr lang="en-GB" sz="2000" dirty="0"/>
              <a:t>Both Lenin and Trotsky are clear that the only option is a class alliance between the proletariat and the petty bourgeoisie.</a:t>
            </a:r>
          </a:p>
          <a:p>
            <a:r>
              <a:rPr lang="en-GB" sz="2000" dirty="0"/>
              <a:t>Obvious points of potential division over autonomy and </a:t>
            </a:r>
            <a:r>
              <a:rPr lang="en-GB" sz="2000" b="1" dirty="0"/>
              <a:t>the role of the state- </a:t>
            </a:r>
            <a:r>
              <a:rPr lang="en-GB" sz="2000" dirty="0"/>
              <a:t>taxes, housing, environmentalism, migration.</a:t>
            </a:r>
          </a:p>
          <a:p>
            <a:r>
              <a:rPr lang="en-GB" sz="2000" dirty="0"/>
              <a:t>Yet France suggests the possibility of a powerful coalition, with unions and yellow vests coming together, and unions learning from the GJ movement (</a:t>
            </a:r>
            <a:r>
              <a:rPr lang="en-GB" sz="2000" dirty="0" err="1"/>
              <a:t>Kouvelakis</a:t>
            </a:r>
            <a:r>
              <a:rPr lang="en-GB" sz="2000" dirty="0"/>
              <a:t>, 2019).</a:t>
            </a:r>
          </a:p>
          <a:p>
            <a:r>
              <a:rPr lang="en-GB" sz="2000" dirty="0"/>
              <a:t>‘</a:t>
            </a:r>
            <a:r>
              <a:rPr lang="en-GB" sz="2000" i="1" dirty="0"/>
              <a:t>The gilet-</a:t>
            </a:r>
            <a:r>
              <a:rPr lang="en-GB" sz="2000" i="1" dirty="0" err="1"/>
              <a:t>jaunisation</a:t>
            </a:r>
            <a:r>
              <a:rPr lang="en-GB" sz="2000" i="1" dirty="0"/>
              <a:t>’ of the unions- </a:t>
            </a:r>
            <a:r>
              <a:rPr lang="en-GB" sz="2000" dirty="0"/>
              <a:t>Haynes, 2023, </a:t>
            </a:r>
            <a:r>
              <a:rPr lang="en-GB" sz="2000" dirty="0" err="1"/>
              <a:t>Hutteau</a:t>
            </a:r>
            <a:r>
              <a:rPr lang="en-GB" sz="2000" dirty="0"/>
              <a:t>, 2023) and a class alliance.</a:t>
            </a:r>
          </a:p>
          <a:p>
            <a:r>
              <a:rPr lang="en-GB" sz="2000" dirty="0"/>
              <a:t>Benefits of the insurgent, anti- state, anti-bureaucratic politics of the pb. </a:t>
            </a:r>
          </a:p>
        </p:txBody>
      </p:sp>
    </p:spTree>
    <p:extLst>
      <p:ext uri="{BB962C8B-B14F-4D97-AF65-F5344CB8AC3E}">
        <p14:creationId xmlns:p14="http://schemas.microsoft.com/office/powerpoint/2010/main" val="2483160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9F17-8DBD-6BBD-F064-9ADDA30E998D}"/>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E023E785-9008-DEE2-472F-2BAAE8E7D643}"/>
              </a:ext>
            </a:extLst>
          </p:cNvPr>
          <p:cNvSpPr>
            <a:spLocks noGrp="1"/>
          </p:cNvSpPr>
          <p:nvPr>
            <p:ph idx="1"/>
          </p:nvPr>
        </p:nvSpPr>
        <p:spPr/>
        <p:txBody>
          <a:bodyPr/>
          <a:lstStyle/>
          <a:p>
            <a:pPr>
              <a:spcAft>
                <a:spcPts val="800"/>
              </a:spcAft>
            </a:pPr>
            <a:r>
              <a:rPr lang="en-GB" sz="1800" kern="100" dirty="0" err="1">
                <a:effectLst/>
                <a:latin typeface="Georgia" panose="02040502050405020303" pitchFamily="18" charset="0"/>
                <a:ea typeface="Calibri" panose="020F0502020204030204" pitchFamily="34" charset="0"/>
                <a:cs typeface="Times New Roman" panose="02020603050405020304" pitchFamily="18" charset="0"/>
              </a:rPr>
              <a:t>Bosma</a:t>
            </a:r>
            <a:r>
              <a:rPr lang="en-GB" sz="1800" kern="100" dirty="0">
                <a:effectLst/>
                <a:latin typeface="Georgia" panose="02040502050405020303" pitchFamily="18" charset="0"/>
                <a:ea typeface="Calibri" panose="020F0502020204030204" pitchFamily="34" charset="0"/>
                <a:cs typeface="Times New Roman" panose="02020603050405020304" pitchFamily="18" charset="0"/>
              </a:rPr>
              <a:t>, A., &amp; </a:t>
            </a:r>
            <a:r>
              <a:rPr lang="en-GB" sz="1800" kern="100" dirty="0" err="1">
                <a:effectLst/>
                <a:latin typeface="Georgia" panose="02040502050405020303" pitchFamily="18" charset="0"/>
                <a:ea typeface="Calibri" panose="020F0502020204030204" pitchFamily="34" charset="0"/>
                <a:cs typeface="Times New Roman" panose="02020603050405020304" pitchFamily="18" charset="0"/>
              </a:rPr>
              <a:t>Peeren</a:t>
            </a:r>
            <a:r>
              <a:rPr lang="en-GB" sz="1800" kern="100" dirty="0">
                <a:effectLst/>
                <a:latin typeface="Georgia" panose="02040502050405020303" pitchFamily="18" charset="0"/>
                <a:ea typeface="Calibri" panose="020F0502020204030204" pitchFamily="34" charset="0"/>
                <a:cs typeface="Times New Roman" panose="02020603050405020304" pitchFamily="18" charset="0"/>
              </a:rPr>
              <a:t>, E. (2022). #</a:t>
            </a:r>
            <a:r>
              <a:rPr lang="en-GB" sz="1800" kern="100" dirty="0" err="1">
                <a:effectLst/>
                <a:latin typeface="Georgia" panose="02040502050405020303" pitchFamily="18" charset="0"/>
                <a:ea typeface="Calibri" panose="020F0502020204030204" pitchFamily="34" charset="0"/>
                <a:cs typeface="Times New Roman" panose="02020603050405020304" pitchFamily="18" charset="0"/>
              </a:rPr>
              <a:t>Proudofthefarmer</a:t>
            </a:r>
            <a:r>
              <a:rPr lang="en-GB" sz="1800" kern="100" dirty="0">
                <a:effectLst/>
                <a:latin typeface="Georgia" panose="02040502050405020303" pitchFamily="18" charset="0"/>
                <a:ea typeface="Calibri" panose="020F0502020204030204" pitchFamily="34" charset="0"/>
                <a:cs typeface="Times New Roman" panose="02020603050405020304" pitchFamily="18" charset="0"/>
              </a:rPr>
              <a:t>: Authenticity, populism and rural masculinity in the 2019 Dutch farmers' protests. In P. </a:t>
            </a:r>
            <a:r>
              <a:rPr lang="en-GB" sz="1800" kern="100" dirty="0" err="1">
                <a:effectLst/>
                <a:latin typeface="Georgia" panose="02040502050405020303" pitchFamily="18" charset="0"/>
                <a:ea typeface="Calibri" panose="020F0502020204030204" pitchFamily="34" charset="0"/>
                <a:cs typeface="Times New Roman" panose="02020603050405020304" pitchFamily="18" charset="0"/>
              </a:rPr>
              <a:t>Pospěch</a:t>
            </a:r>
            <a:r>
              <a:rPr lang="en-GB" sz="1800" kern="100" dirty="0">
                <a:effectLst/>
                <a:latin typeface="Georgia" panose="02040502050405020303" pitchFamily="18" charset="0"/>
                <a:ea typeface="Calibri" panose="020F0502020204030204" pitchFamily="34" charset="0"/>
                <a:cs typeface="Times New Roman" panose="02020603050405020304" pitchFamily="18" charset="0"/>
              </a:rPr>
              <a:t>, E. M. </a:t>
            </a:r>
            <a:r>
              <a:rPr lang="en-GB" sz="1800" kern="100" dirty="0" err="1">
                <a:effectLst/>
                <a:latin typeface="Georgia" panose="02040502050405020303" pitchFamily="18" charset="0"/>
                <a:ea typeface="Calibri" panose="020F0502020204030204" pitchFamily="34" charset="0"/>
                <a:cs typeface="Times New Roman" panose="02020603050405020304" pitchFamily="18" charset="0"/>
              </a:rPr>
              <a:t>Fuglestad</a:t>
            </a:r>
            <a:r>
              <a:rPr lang="en-GB" sz="1800" kern="100" dirty="0">
                <a:effectLst/>
                <a:latin typeface="Georgia" panose="02040502050405020303" pitchFamily="18" charset="0"/>
                <a:ea typeface="Calibri" panose="020F0502020204030204" pitchFamily="34" charset="0"/>
                <a:cs typeface="Times New Roman" panose="02020603050405020304" pitchFamily="18" charset="0"/>
              </a:rPr>
              <a:t>, &amp; E. </a:t>
            </a:r>
            <a:r>
              <a:rPr lang="en-GB" sz="1800" kern="100" dirty="0" err="1">
                <a:effectLst/>
                <a:latin typeface="Georgia" panose="02040502050405020303" pitchFamily="18" charset="0"/>
                <a:ea typeface="Calibri" panose="020F0502020204030204" pitchFamily="34" charset="0"/>
                <a:cs typeface="Times New Roman" panose="02020603050405020304" pitchFamily="18" charset="0"/>
              </a:rPr>
              <a:t>Figueiredo</a:t>
            </a:r>
            <a:r>
              <a:rPr lang="en-GB" sz="1800" kern="100" dirty="0">
                <a:effectLst/>
                <a:latin typeface="Georgia" panose="02040502050405020303" pitchFamily="18" charset="0"/>
                <a:ea typeface="Calibri" panose="020F0502020204030204" pitchFamily="34" charset="0"/>
                <a:cs typeface="Times New Roman" panose="02020603050405020304" pitchFamily="18" charset="0"/>
              </a:rPr>
              <a:t> (Eds.), Politics and Policies of Rural Authenticity (pp. 113-128). (Perspectives on Rural Policy and Planning)</a:t>
            </a:r>
          </a:p>
          <a:p>
            <a:pPr>
              <a:spcAft>
                <a:spcPts val="800"/>
              </a:spcAft>
            </a:pPr>
            <a:r>
              <a:rPr lang="en-GB" sz="1800" kern="100" dirty="0" err="1">
                <a:effectLst/>
                <a:latin typeface="Georgia" panose="02040502050405020303" pitchFamily="18" charset="0"/>
                <a:ea typeface="Calibri" panose="020F0502020204030204" pitchFamily="34" charset="0"/>
                <a:cs typeface="Times New Roman" panose="02020603050405020304" pitchFamily="18" charset="0"/>
              </a:rPr>
              <a:t>Chivers</a:t>
            </a:r>
            <a:r>
              <a:rPr lang="en-GB" sz="1800" kern="100" dirty="0">
                <a:effectLst/>
                <a:latin typeface="Georgia" panose="02040502050405020303" pitchFamily="18" charset="0"/>
                <a:ea typeface="Calibri" panose="020F0502020204030204" pitchFamily="34" charset="0"/>
                <a:cs typeface="Times New Roman" panose="02020603050405020304" pitchFamily="18" charset="0"/>
              </a:rPr>
              <a:t>, Charlotte-Anne, </a:t>
            </a:r>
            <a:r>
              <a:rPr lang="en-GB" sz="1800" kern="100" dirty="0" err="1">
                <a:effectLst/>
                <a:latin typeface="Georgia" panose="02040502050405020303" pitchFamily="18" charset="0"/>
                <a:ea typeface="Calibri" panose="020F0502020204030204" pitchFamily="34" charset="0"/>
                <a:cs typeface="Times New Roman" panose="02020603050405020304" pitchFamily="18" charset="0"/>
              </a:rPr>
              <a:t>Hafferty</a:t>
            </a:r>
            <a:r>
              <a:rPr lang="en-GB" sz="1800" kern="100" dirty="0">
                <a:effectLst/>
                <a:latin typeface="Georgia" panose="02040502050405020303" pitchFamily="18" charset="0"/>
                <a:ea typeface="Calibri" panose="020F0502020204030204" pitchFamily="34" charset="0"/>
                <a:cs typeface="Times New Roman" panose="02020603050405020304" pitchFamily="18" charset="0"/>
              </a:rPr>
              <a:t>, Caitlin, Reed, Matt and </a:t>
            </a:r>
            <a:r>
              <a:rPr lang="en-GB" sz="1800" kern="100" dirty="0" err="1">
                <a:effectLst/>
                <a:latin typeface="Georgia" panose="02040502050405020303" pitchFamily="18" charset="0"/>
                <a:ea typeface="Calibri" panose="020F0502020204030204" pitchFamily="34" charset="0"/>
                <a:cs typeface="Times New Roman" panose="02020603050405020304" pitchFamily="18" charset="0"/>
              </a:rPr>
              <a:t>Raseta</a:t>
            </a:r>
            <a:r>
              <a:rPr lang="en-GB" sz="1800" kern="100" dirty="0">
                <a:effectLst/>
                <a:latin typeface="Georgia" panose="02040502050405020303" pitchFamily="18" charset="0"/>
                <a:ea typeface="Calibri" panose="020F0502020204030204" pitchFamily="34" charset="0"/>
                <a:cs typeface="Times New Roman" panose="02020603050405020304" pitchFamily="18" charset="0"/>
              </a:rPr>
              <a:t>, Sofia (2022) Exploring the socio-economic dynamics and innovation capacities of rural food and farming microbusinesses. Technical Report. National Innovation Centre for Rural Enterprise</a:t>
            </a:r>
          </a:p>
          <a:p>
            <a:pPr>
              <a:spcAft>
                <a:spcPts val="800"/>
              </a:spcAft>
            </a:pPr>
            <a:r>
              <a:rPr lang="en-GB" sz="1800" kern="100" dirty="0">
                <a:effectLst/>
                <a:latin typeface="Georgia" panose="02040502050405020303" pitchFamily="18" charset="0"/>
                <a:ea typeface="Calibri" panose="020F0502020204030204" pitchFamily="34" charset="0"/>
                <a:cs typeface="Times New Roman" panose="02020603050405020304" pitchFamily="18" charset="0"/>
              </a:rPr>
              <a:t>Jan </a:t>
            </a:r>
            <a:r>
              <a:rPr lang="en-GB" sz="1800" kern="100" dirty="0" err="1">
                <a:effectLst/>
                <a:latin typeface="Georgia" panose="02040502050405020303" pitchFamily="18" charset="0"/>
                <a:ea typeface="Calibri" panose="020F0502020204030204" pitchFamily="34" charset="0"/>
                <a:cs typeface="Times New Roman" panose="02020603050405020304" pitchFamily="18" charset="0"/>
              </a:rPr>
              <a:t>Douwe</a:t>
            </a:r>
            <a:r>
              <a:rPr lang="en-GB" sz="1800" kern="100" dirty="0">
                <a:effectLst/>
                <a:latin typeface="Georgia" panose="02040502050405020303" pitchFamily="18" charset="0"/>
                <a:ea typeface="Calibri" panose="020F0502020204030204" pitchFamily="34" charset="0"/>
                <a:cs typeface="Times New Roman" panose="02020603050405020304" pitchFamily="18" charset="0"/>
              </a:rPr>
              <a:t> van der Ploeg (2020) Farmers’ upheaval, climate crisis and populism, The Journal of Peasant Studies, 47:3, 589-605</a:t>
            </a:r>
          </a:p>
          <a:p>
            <a:pPr>
              <a:spcAft>
                <a:spcPts val="800"/>
              </a:spcAft>
            </a:pPr>
            <a:r>
              <a:rPr lang="en-GB" sz="1800" kern="100" dirty="0" err="1">
                <a:effectLst/>
                <a:latin typeface="Georgia" panose="02040502050405020303" pitchFamily="18" charset="0"/>
                <a:ea typeface="Calibri" panose="020F0502020204030204" pitchFamily="34" charset="0"/>
                <a:cs typeface="Times New Roman" panose="02020603050405020304" pitchFamily="18" charset="0"/>
              </a:rPr>
              <a:t>Landworkers</a:t>
            </a:r>
            <a:r>
              <a:rPr lang="en-GB" sz="1800" kern="100" dirty="0">
                <a:effectLst/>
                <a:latin typeface="Georgia" panose="02040502050405020303" pitchFamily="18" charset="0"/>
                <a:ea typeface="Calibri" panose="020F0502020204030204" pitchFamily="34" charset="0"/>
                <a:cs typeface="Times New Roman" panose="02020603050405020304" pitchFamily="18" charset="0"/>
              </a:rPr>
              <a:t> Alliance (2020) New Entrants survey</a:t>
            </a:r>
          </a:p>
          <a:p>
            <a:pPr>
              <a:spcAft>
                <a:spcPts val="800"/>
              </a:spcAft>
            </a:pPr>
            <a:r>
              <a:rPr lang="en-GB" sz="1800" kern="100" dirty="0" err="1">
                <a:effectLst/>
                <a:latin typeface="Georgia" panose="02040502050405020303" pitchFamily="18" charset="0"/>
                <a:ea typeface="Calibri" panose="020F0502020204030204" pitchFamily="34" charset="0"/>
                <a:cs typeface="Times New Roman" panose="02020603050405020304" pitchFamily="18" charset="0"/>
              </a:rPr>
              <a:t>Landworkers</a:t>
            </a:r>
            <a:r>
              <a:rPr lang="en-GB" sz="1800" kern="100" dirty="0">
                <a:effectLst/>
                <a:latin typeface="Georgia" panose="02040502050405020303" pitchFamily="18" charset="0"/>
                <a:ea typeface="Calibri" panose="020F0502020204030204" pitchFamily="34" charset="0"/>
                <a:cs typeface="Times New Roman" panose="02020603050405020304" pitchFamily="18" charset="0"/>
              </a:rPr>
              <a:t> Alliance (2022) Annual Report October 2021-September 2022</a:t>
            </a:r>
          </a:p>
          <a:p>
            <a:pPr>
              <a:spcAft>
                <a:spcPts val="800"/>
              </a:spcAft>
            </a:pPr>
            <a:r>
              <a:rPr lang="en-GB" sz="1800" kern="100" dirty="0" err="1">
                <a:effectLst/>
                <a:latin typeface="Georgia" panose="02040502050405020303" pitchFamily="18" charset="0"/>
                <a:ea typeface="Calibri" panose="020F0502020204030204" pitchFamily="34" charset="0"/>
                <a:cs typeface="Times New Roman" panose="02020603050405020304" pitchFamily="18" charset="0"/>
              </a:rPr>
              <a:t>Landworkers</a:t>
            </a:r>
            <a:r>
              <a:rPr lang="en-GB" sz="1800" kern="100" dirty="0">
                <a:effectLst/>
                <a:latin typeface="Georgia" panose="02040502050405020303" pitchFamily="18" charset="0"/>
                <a:ea typeface="Calibri" panose="020F0502020204030204" pitchFamily="34" charset="0"/>
                <a:cs typeface="Times New Roman" panose="02020603050405020304" pitchFamily="18" charset="0"/>
              </a:rPr>
              <a:t> Alliance (2022) The Attraction of Agroecology </a:t>
            </a:r>
          </a:p>
          <a:p>
            <a:endParaRPr lang="en-US" dirty="0"/>
          </a:p>
        </p:txBody>
      </p:sp>
    </p:spTree>
    <p:extLst>
      <p:ext uri="{BB962C8B-B14F-4D97-AF65-F5344CB8AC3E}">
        <p14:creationId xmlns:p14="http://schemas.microsoft.com/office/powerpoint/2010/main" val="3028473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84DF55BE-B4AB-4BA1-BDE1-E9F7FB3F1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DCD0C5EC-F488-B456-FFCF-0699E2DC86C5}"/>
              </a:ext>
            </a:extLst>
          </p:cNvPr>
          <p:cNvSpPr>
            <a:spLocks noGrp="1"/>
          </p:cNvSpPr>
          <p:nvPr>
            <p:ph idx="1"/>
          </p:nvPr>
        </p:nvSpPr>
        <p:spPr>
          <a:xfrm>
            <a:off x="195489" y="1496085"/>
            <a:ext cx="6383044" cy="4624797"/>
          </a:xfrm>
        </p:spPr>
        <p:txBody>
          <a:bodyPr>
            <a:normAutofit/>
          </a:bodyPr>
          <a:lstStyle/>
          <a:p>
            <a:r>
              <a:rPr lang="en-GB" sz="1800" dirty="0"/>
              <a:t>Far from disappearing as Marx predicted, small capital (solo-self-employment) has grown exponentially under neoliberalism.</a:t>
            </a:r>
          </a:p>
          <a:p>
            <a:r>
              <a:rPr lang="en-GB" sz="1800" dirty="0"/>
              <a:t>Over 15% of the British workforce in 2017/1, peaking at over 5 million workers in 2019.</a:t>
            </a:r>
          </a:p>
          <a:p>
            <a:r>
              <a:rPr lang="en-GB" sz="1800" dirty="0"/>
              <a:t>Mike Davis notes the growth of the informal or grey economy across the world and the rise of small entrepreneurialism. </a:t>
            </a:r>
          </a:p>
          <a:p>
            <a:r>
              <a:rPr lang="en-GB" sz="1800" dirty="0"/>
              <a:t>Small capital not naturally ‘resilient’ but consciously grown since Thatcherism.</a:t>
            </a:r>
          </a:p>
          <a:p>
            <a:r>
              <a:rPr lang="en-GB" sz="1800" dirty="0"/>
              <a:t>Small capital is a ‘shock absorber’ for the capitalist system.</a:t>
            </a:r>
          </a:p>
          <a:p>
            <a:r>
              <a:rPr lang="en-GB" sz="1800" dirty="0"/>
              <a:t>Increasingly precarious and impoverished, with over half of the self-employed in poverty (TUC, 2019).</a:t>
            </a:r>
          </a:p>
          <a:p>
            <a:r>
              <a:rPr lang="en-GB" sz="1800" dirty="0"/>
              <a:t>Self-employed particularly impacted by COVID.</a:t>
            </a:r>
          </a:p>
          <a:p>
            <a:r>
              <a:rPr lang="en-GB" sz="1800" dirty="0"/>
              <a:t>Permeable class boundaries as people change class.</a:t>
            </a:r>
          </a:p>
          <a:p>
            <a:endParaRPr lang="en-GB" sz="2000" dirty="0"/>
          </a:p>
          <a:p>
            <a:pPr marL="514350" indent="-514350">
              <a:buFont typeface="+mj-lt"/>
              <a:buAutoNum type="romanUcPeriod"/>
            </a:pPr>
            <a:endParaRPr lang="en-GB" sz="2000" dirty="0"/>
          </a:p>
          <a:p>
            <a:endParaRPr lang="en-US" sz="2000" dirty="0"/>
          </a:p>
        </p:txBody>
      </p:sp>
      <p:pic>
        <p:nvPicPr>
          <p:cNvPr id="13" name="Picture 12" descr="Chart, bar chart&#10;&#10;Description automatically generated">
            <a:extLst>
              <a:ext uri="{FF2B5EF4-FFF2-40B4-BE49-F238E27FC236}">
                <a16:creationId xmlns:a16="http://schemas.microsoft.com/office/drawing/2014/main" id="{4734F30F-2226-0536-3EBB-055C4EAF5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4023" y="3234457"/>
            <a:ext cx="5414928" cy="3580675"/>
          </a:xfrm>
          <a:prstGeom prst="rect">
            <a:avLst/>
          </a:prstGeom>
        </p:spPr>
      </p:pic>
      <p:sp>
        <p:nvSpPr>
          <p:cNvPr id="17" name="TextBox 16">
            <a:extLst>
              <a:ext uri="{FF2B5EF4-FFF2-40B4-BE49-F238E27FC236}">
                <a16:creationId xmlns:a16="http://schemas.microsoft.com/office/drawing/2014/main" id="{C5D39568-D55A-B9FA-9A65-DD4AFCF1A584}"/>
              </a:ext>
            </a:extLst>
          </p:cNvPr>
          <p:cNvSpPr txBox="1"/>
          <p:nvPr/>
        </p:nvSpPr>
        <p:spPr>
          <a:xfrm>
            <a:off x="195489" y="281913"/>
            <a:ext cx="6103774" cy="954107"/>
          </a:xfrm>
          <a:prstGeom prst="rect">
            <a:avLst/>
          </a:prstGeom>
          <a:noFill/>
        </p:spPr>
        <p:txBody>
          <a:bodyPr wrap="square" rtlCol="0">
            <a:spAutoFit/>
          </a:bodyPr>
          <a:lstStyle/>
          <a:p>
            <a:pPr algn="ctr"/>
            <a:r>
              <a:rPr lang="en-GB" sz="2800" dirty="0">
                <a:latin typeface="+mj-lt"/>
              </a:rPr>
              <a:t>The growth of the petty bourgeoisie &amp; its re- emergence as a political actor</a:t>
            </a:r>
          </a:p>
        </p:txBody>
      </p:sp>
      <p:pic>
        <p:nvPicPr>
          <p:cNvPr id="21" name="Picture 20" descr="Chart, line chart&#10;&#10;Description automatically generated">
            <a:extLst>
              <a:ext uri="{FF2B5EF4-FFF2-40B4-BE49-F238E27FC236}">
                <a16:creationId xmlns:a16="http://schemas.microsoft.com/office/drawing/2014/main" id="{72A0ECFA-294D-A9DF-890B-88865A5CB5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096" y="-11556"/>
            <a:ext cx="5443572" cy="3246013"/>
          </a:xfrm>
          <a:prstGeom prst="rect">
            <a:avLst/>
          </a:prstGeom>
        </p:spPr>
      </p:pic>
    </p:spTree>
    <p:extLst>
      <p:ext uri="{BB962C8B-B14F-4D97-AF65-F5344CB8AC3E}">
        <p14:creationId xmlns:p14="http://schemas.microsoft.com/office/powerpoint/2010/main" val="4294964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813745-F2B4-E827-BA6B-F1324DB96C78}"/>
              </a:ext>
            </a:extLst>
          </p:cNvPr>
          <p:cNvSpPr>
            <a:spLocks noGrp="1"/>
          </p:cNvSpPr>
          <p:nvPr>
            <p:ph type="title"/>
          </p:nvPr>
        </p:nvSpPr>
        <p:spPr>
          <a:xfrm>
            <a:off x="1186877" y="365496"/>
            <a:ext cx="9392421" cy="1330841"/>
          </a:xfrm>
        </p:spPr>
        <p:txBody>
          <a:bodyPr>
            <a:normAutofit/>
          </a:bodyPr>
          <a:lstStyle/>
          <a:p>
            <a:pPr algn="ctr"/>
            <a:r>
              <a:rPr lang="en-US" dirty="0"/>
              <a:t>DEINDUSTRIALIZATION &amp; THE TRANSITION TO SERVICES </a:t>
            </a:r>
          </a:p>
        </p:txBody>
      </p:sp>
      <p:sp>
        <p:nvSpPr>
          <p:cNvPr id="3" name="Content Placeholder 2">
            <a:extLst>
              <a:ext uri="{FF2B5EF4-FFF2-40B4-BE49-F238E27FC236}">
                <a16:creationId xmlns:a16="http://schemas.microsoft.com/office/drawing/2014/main" id="{6C1F8881-4119-C8C3-A42C-8DE16C535EEC}"/>
              </a:ext>
            </a:extLst>
          </p:cNvPr>
          <p:cNvSpPr>
            <a:spLocks noGrp="1"/>
          </p:cNvSpPr>
          <p:nvPr>
            <p:ph idx="1"/>
          </p:nvPr>
        </p:nvSpPr>
        <p:spPr>
          <a:xfrm>
            <a:off x="683581" y="2022848"/>
            <a:ext cx="5412419" cy="4093288"/>
          </a:xfrm>
        </p:spPr>
        <p:txBody>
          <a:bodyPr>
            <a:normAutofit fontScale="92500" lnSpcReduction="20000"/>
          </a:bodyPr>
          <a:lstStyle/>
          <a:p>
            <a:pPr>
              <a:buFont typeface="Arial" panose="020B0604020202020204" pitchFamily="34" charset="0"/>
              <a:buChar char="•"/>
            </a:pPr>
            <a:r>
              <a:rPr lang="en-US" sz="1600" dirty="0"/>
              <a:t> The ‘</a:t>
            </a:r>
            <a:r>
              <a:rPr lang="en-US" sz="1600" dirty="0" err="1"/>
              <a:t>deindustrial</a:t>
            </a:r>
            <a:r>
              <a:rPr lang="en-US" sz="1600" dirty="0"/>
              <a:t> revolution’ between the 60s and the present day.</a:t>
            </a:r>
          </a:p>
          <a:p>
            <a:pPr>
              <a:buFont typeface="Arial" panose="020B0604020202020204" pitchFamily="34" charset="0"/>
              <a:buChar char="•"/>
            </a:pPr>
            <a:r>
              <a:rPr lang="en-US" sz="1600" dirty="0"/>
              <a:t>Huge increase in management and supervisory roles.</a:t>
            </a:r>
          </a:p>
          <a:p>
            <a:pPr>
              <a:buFont typeface="Arial" panose="020B0604020202020204" pitchFamily="34" charset="0"/>
              <a:buChar char="•"/>
            </a:pPr>
            <a:r>
              <a:rPr lang="en-US" sz="1600" dirty="0"/>
              <a:t> Huge increase in professional jobs.</a:t>
            </a:r>
          </a:p>
          <a:p>
            <a:pPr>
              <a:buFont typeface="Arial" panose="020B0604020202020204" pitchFamily="34" charset="0"/>
              <a:buChar char="•"/>
            </a:pPr>
            <a:r>
              <a:rPr lang="en-US" sz="1600" dirty="0"/>
              <a:t> ‘Services’ now account for 85% of the British economy, more than any other G7 country.</a:t>
            </a:r>
          </a:p>
          <a:p>
            <a:pPr>
              <a:buFont typeface="Arial" panose="020B0604020202020204" pitchFamily="34" charset="0"/>
              <a:buChar char="•"/>
            </a:pPr>
            <a:r>
              <a:rPr lang="en-US" sz="1600" dirty="0"/>
              <a:t>  By 2003, only one third of the British workforce did a manual job.</a:t>
            </a:r>
          </a:p>
          <a:p>
            <a:pPr>
              <a:buFont typeface="Arial" panose="020B0604020202020204" pitchFamily="34" charset="0"/>
              <a:buChar char="•"/>
            </a:pPr>
            <a:r>
              <a:rPr lang="en-US" sz="1600" dirty="0"/>
              <a:t> A huge increase in ‘Bullshit jobs’- Graeber (2013).</a:t>
            </a:r>
          </a:p>
          <a:p>
            <a:pPr>
              <a:buFont typeface="Arial" panose="020B0604020202020204" pitchFamily="34" charset="0"/>
              <a:buChar char="•"/>
            </a:pPr>
            <a:r>
              <a:rPr lang="en-US" sz="1600" dirty="0"/>
              <a:t> Capitalism has grown more complex, moving from national industries and companies with a simple division of </a:t>
            </a:r>
            <a:r>
              <a:rPr lang="en-US" sz="1600" dirty="0" err="1"/>
              <a:t>labour</a:t>
            </a:r>
            <a:r>
              <a:rPr lang="en-US" sz="1600" dirty="0"/>
              <a:t> to sprawling transnational corporations. You need more people to service capital- lawyers, accountants, HR, advertising.</a:t>
            </a:r>
          </a:p>
          <a:p>
            <a:pPr>
              <a:buFont typeface="Arial" panose="020B0604020202020204" pitchFamily="34" charset="0"/>
              <a:buChar char="•"/>
            </a:pPr>
            <a:r>
              <a:rPr lang="en-US" sz="1600" dirty="0"/>
              <a:t> The public sector has also grown (teachers, social workers, nurses, doctors), as has the carceral state (police officers, prison officers, probation workers, </a:t>
            </a:r>
            <a:r>
              <a:rPr lang="en-US" sz="1600" dirty="0" err="1"/>
              <a:t>etc</a:t>
            </a:r>
            <a:r>
              <a:rPr lang="en-US" sz="1600" dirty="0"/>
              <a:t>). </a:t>
            </a:r>
          </a:p>
          <a:p>
            <a:pPr>
              <a:buFont typeface="Arial" panose="020B0604020202020204" pitchFamily="34" charset="0"/>
              <a:buChar char="•"/>
            </a:pPr>
            <a:r>
              <a:rPr lang="en-US" sz="1600" dirty="0"/>
              <a:t> Are all these people working class? </a:t>
            </a:r>
          </a:p>
        </p:txBody>
      </p:sp>
      <p:pic>
        <p:nvPicPr>
          <p:cNvPr id="5" name="Picture 4" descr="Chart, line chart">
            <a:extLst>
              <a:ext uri="{FF2B5EF4-FFF2-40B4-BE49-F238E27FC236}">
                <a16:creationId xmlns:a16="http://schemas.microsoft.com/office/drawing/2014/main" id="{333F211A-D843-74B3-966F-71C136D8E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445" y="2061833"/>
            <a:ext cx="5505061" cy="4144909"/>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39143630"/>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ext, letter&#10;&#10;Description automatically generated">
            <a:extLst>
              <a:ext uri="{FF2B5EF4-FFF2-40B4-BE49-F238E27FC236}">
                <a16:creationId xmlns:a16="http://schemas.microsoft.com/office/drawing/2014/main" id="{A252B8A1-E6DA-BB8F-3BFD-258D05A48F0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6724"/>
          <a:stretch/>
        </p:blipFill>
        <p:spPr>
          <a:xfrm>
            <a:off x="265471" y="1002780"/>
            <a:ext cx="5396027" cy="5456387"/>
          </a:xfrm>
        </p:spPr>
      </p:pic>
      <p:sp>
        <p:nvSpPr>
          <p:cNvPr id="4" name="Title 1">
            <a:extLst>
              <a:ext uri="{FF2B5EF4-FFF2-40B4-BE49-F238E27FC236}">
                <a16:creationId xmlns:a16="http://schemas.microsoft.com/office/drawing/2014/main" id="{92B6EB5F-7F7C-6C21-1171-AD6645795D16}"/>
              </a:ext>
            </a:extLst>
          </p:cNvPr>
          <p:cNvSpPr>
            <a:spLocks noGrp="1"/>
          </p:cNvSpPr>
          <p:nvPr>
            <p:ph type="title"/>
          </p:nvPr>
        </p:nvSpPr>
        <p:spPr>
          <a:xfrm>
            <a:off x="1123939" y="202152"/>
            <a:ext cx="9720262" cy="800627"/>
          </a:xfrm>
        </p:spPr>
        <p:txBody>
          <a:bodyPr>
            <a:normAutofit/>
          </a:bodyPr>
          <a:lstStyle/>
          <a:p>
            <a:pPr algn="ctr"/>
            <a:r>
              <a:rPr lang="en-US" sz="3200" dirty="0"/>
              <a:t>The Occupational Structure then and now</a:t>
            </a:r>
          </a:p>
        </p:txBody>
      </p:sp>
      <p:pic>
        <p:nvPicPr>
          <p:cNvPr id="8" name="Picture 7" descr="Chart, bar chart">
            <a:extLst>
              <a:ext uri="{FF2B5EF4-FFF2-40B4-BE49-F238E27FC236}">
                <a16:creationId xmlns:a16="http://schemas.microsoft.com/office/drawing/2014/main" id="{FDE5EDE3-DD36-C9BE-D967-D30D43404F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9187" y="1002780"/>
            <a:ext cx="6096841" cy="5526607"/>
          </a:xfrm>
          <a:prstGeom prst="rect">
            <a:avLst/>
          </a:prstGeom>
        </p:spPr>
      </p:pic>
    </p:spTree>
    <p:extLst>
      <p:ext uri="{BB962C8B-B14F-4D97-AF65-F5344CB8AC3E}">
        <p14:creationId xmlns:p14="http://schemas.microsoft.com/office/powerpoint/2010/main" val="784591125"/>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09C509D2-0C1A-47B8-89C1-D3AB17D45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BE648A-A0C2-D453-B8CF-3C9AC68944F4}"/>
              </a:ext>
            </a:extLst>
          </p:cNvPr>
          <p:cNvSpPr>
            <a:spLocks noGrp="1"/>
          </p:cNvSpPr>
          <p:nvPr>
            <p:ph type="title"/>
          </p:nvPr>
        </p:nvSpPr>
        <p:spPr>
          <a:xfrm>
            <a:off x="6385805" y="278499"/>
            <a:ext cx="5774562" cy="555892"/>
          </a:xfrm>
        </p:spPr>
        <p:txBody>
          <a:bodyPr>
            <a:normAutofit fontScale="90000"/>
          </a:bodyPr>
          <a:lstStyle/>
          <a:p>
            <a:r>
              <a:rPr lang="en-GB" sz="2800" dirty="0"/>
              <a:t>Guess who’s back? The re- emergence of the petty bourgeoisie as a political actor</a:t>
            </a:r>
          </a:p>
        </p:txBody>
      </p:sp>
      <p:pic>
        <p:nvPicPr>
          <p:cNvPr id="23" name="Picture 22" descr="Text, letter&#10;&#10;Description automatically generated">
            <a:extLst>
              <a:ext uri="{FF2B5EF4-FFF2-40B4-BE49-F238E27FC236}">
                <a16:creationId xmlns:a16="http://schemas.microsoft.com/office/drawing/2014/main" id="{72A7F349-D63E-75D9-9C32-A3AC60BC310E}"/>
              </a:ext>
            </a:extLst>
          </p:cNvPr>
          <p:cNvPicPr>
            <a:picLocks noChangeAspect="1"/>
          </p:cNvPicPr>
          <p:nvPr/>
        </p:nvPicPr>
        <p:blipFill rotWithShape="1">
          <a:blip r:embed="rId3">
            <a:extLst>
              <a:ext uri="{28A0092B-C50C-407E-A947-70E740481C1C}">
                <a14:useLocalDpi xmlns:a14="http://schemas.microsoft.com/office/drawing/2010/main" val="0"/>
              </a:ext>
            </a:extLst>
          </a:blip>
          <a:srcRect t="30761" r="-2" b="-2"/>
          <a:stretch/>
        </p:blipFill>
        <p:spPr>
          <a:xfrm>
            <a:off x="-4642" y="10"/>
            <a:ext cx="3006061" cy="3339639"/>
          </a:xfrm>
          <a:prstGeom prst="rect">
            <a:avLst/>
          </a:prstGeom>
        </p:spPr>
      </p:pic>
      <p:pic>
        <p:nvPicPr>
          <p:cNvPr id="25" name="Picture 24" descr="A picture containing text, book&#10;&#10;Description automatically generated">
            <a:extLst>
              <a:ext uri="{FF2B5EF4-FFF2-40B4-BE49-F238E27FC236}">
                <a16:creationId xmlns:a16="http://schemas.microsoft.com/office/drawing/2014/main" id="{B14841E7-1C1D-68FB-F6BE-C5B265FD575C}"/>
              </a:ext>
            </a:extLst>
          </p:cNvPr>
          <p:cNvPicPr>
            <a:picLocks noChangeAspect="1"/>
          </p:cNvPicPr>
          <p:nvPr/>
        </p:nvPicPr>
        <p:blipFill rotWithShape="1">
          <a:blip r:embed="rId4">
            <a:extLst>
              <a:ext uri="{28A0092B-C50C-407E-A947-70E740481C1C}">
                <a14:useLocalDpi xmlns:a14="http://schemas.microsoft.com/office/drawing/2010/main" val="0"/>
              </a:ext>
            </a:extLst>
          </a:blip>
          <a:srcRect l="10835" r="-1" b="-1"/>
          <a:stretch/>
        </p:blipFill>
        <p:spPr>
          <a:xfrm>
            <a:off x="3198068" y="10"/>
            <a:ext cx="2991088" cy="3339639"/>
          </a:xfrm>
          <a:prstGeom prst="rect">
            <a:avLst/>
          </a:prstGeom>
        </p:spPr>
      </p:pic>
      <p:pic>
        <p:nvPicPr>
          <p:cNvPr id="7" name="Picture 6" descr="A crowd of people holding flags&#10;&#10;Description automatically generated with medium confidence">
            <a:extLst>
              <a:ext uri="{FF2B5EF4-FFF2-40B4-BE49-F238E27FC236}">
                <a16:creationId xmlns:a16="http://schemas.microsoft.com/office/drawing/2014/main" id="{7D17ECFF-DC61-93E4-878A-52E896AE54F1}"/>
              </a:ext>
            </a:extLst>
          </p:cNvPr>
          <p:cNvPicPr>
            <a:picLocks noChangeAspect="1"/>
          </p:cNvPicPr>
          <p:nvPr/>
        </p:nvPicPr>
        <p:blipFill rotWithShape="1">
          <a:blip r:embed="rId5">
            <a:extLst>
              <a:ext uri="{28A0092B-C50C-407E-A947-70E740481C1C}">
                <a14:useLocalDpi xmlns:a14="http://schemas.microsoft.com/office/drawing/2010/main" val="0"/>
              </a:ext>
            </a:extLst>
          </a:blip>
          <a:srcRect t="636" r="1" b="13029"/>
          <a:stretch/>
        </p:blipFill>
        <p:spPr>
          <a:xfrm>
            <a:off x="-2" y="3518351"/>
            <a:ext cx="6189158" cy="3339649"/>
          </a:xfrm>
          <a:prstGeom prst="rect">
            <a:avLst/>
          </a:prstGeom>
        </p:spPr>
      </p:pic>
      <p:sp>
        <p:nvSpPr>
          <p:cNvPr id="3" name="Content Placeholder 2">
            <a:extLst>
              <a:ext uri="{FF2B5EF4-FFF2-40B4-BE49-F238E27FC236}">
                <a16:creationId xmlns:a16="http://schemas.microsoft.com/office/drawing/2014/main" id="{8AAD042B-EC34-9D01-E0C9-6DE6A67B3D8D}"/>
              </a:ext>
            </a:extLst>
          </p:cNvPr>
          <p:cNvSpPr>
            <a:spLocks noGrp="1"/>
          </p:cNvSpPr>
          <p:nvPr>
            <p:ph idx="1"/>
          </p:nvPr>
        </p:nvSpPr>
        <p:spPr>
          <a:xfrm>
            <a:off x="6385805" y="1177290"/>
            <a:ext cx="5615695" cy="5554980"/>
          </a:xfrm>
        </p:spPr>
        <p:txBody>
          <a:bodyPr>
            <a:normAutofit fontScale="92500" lnSpcReduction="10000"/>
          </a:bodyPr>
          <a:lstStyle/>
          <a:p>
            <a:r>
              <a:rPr lang="en-GB" sz="1500" dirty="0"/>
              <a:t>The ‘old’ petty bourgeoisie are drawn to right wing politics across the globe (Lubbers et al, 2002; </a:t>
            </a:r>
            <a:r>
              <a:rPr lang="en-GB" sz="1500" dirty="0" err="1"/>
              <a:t>Ignazi</a:t>
            </a:r>
            <a:r>
              <a:rPr lang="en-GB" sz="1500" dirty="0"/>
              <a:t>, 2003; </a:t>
            </a:r>
            <a:r>
              <a:rPr lang="en-GB" sz="1500" dirty="0" err="1"/>
              <a:t>Rydgen</a:t>
            </a:r>
            <a:r>
              <a:rPr lang="en-GB" sz="1500" dirty="0"/>
              <a:t>, 2012; Evans &amp; Mellon, 2016; Cooper, 2022), both parliamentary and extra-parliamentary, although routinely lumped in with ‘skilled working class’. </a:t>
            </a:r>
          </a:p>
          <a:p>
            <a:r>
              <a:rPr lang="en-GB" sz="1500" dirty="0"/>
              <a:t>“Through the fascist agency, capitalism sets in motion the masses of the crazed petty bourgeoisie and the bands of declassed and demoralized lumpenproletariat – all the countless human beings whom finance capital itself has brought to desperation and frenzy”- Trotsky</a:t>
            </a:r>
          </a:p>
          <a:p>
            <a:r>
              <a:rPr lang="en-GB" sz="1500" dirty="0"/>
              <a:t>Emergence of the petty bourgeoisie a reliable indicator of a pre-revolutionary moment- Trotsky</a:t>
            </a:r>
          </a:p>
          <a:p>
            <a:r>
              <a:rPr lang="en-GB" sz="1500" dirty="0"/>
              <a:t>Meanwhile, ‘progressive’ or ‘left-populist’ movements across the world favoured by downwardly mobile graduates based in urban centres (Ramiro, 2014; </a:t>
            </a:r>
            <a:r>
              <a:rPr lang="en-GB" sz="1500" dirty="0" err="1"/>
              <a:t>Tugal</a:t>
            </a:r>
            <a:r>
              <a:rPr lang="en-GB" sz="1500" dirty="0"/>
              <a:t>, 2015; Bale et al, 2018; Santana &amp; Rama, 2018; Farrer &amp; </a:t>
            </a:r>
            <a:r>
              <a:rPr lang="en-GB" sz="1500" dirty="0" err="1"/>
              <a:t>Zingher</a:t>
            </a:r>
            <a:r>
              <a:rPr lang="en-GB" sz="1500" dirty="0"/>
              <a:t>, 2022, etc etc….) </a:t>
            </a:r>
          </a:p>
          <a:p>
            <a:r>
              <a:rPr lang="en-GB" sz="1500" dirty="0"/>
              <a:t>Piketty (2018, 2021) ‘merchant right vs brahmin left’ and class dealignment.</a:t>
            </a:r>
          </a:p>
          <a:p>
            <a:r>
              <a:rPr lang="en-GB" sz="1500" dirty="0"/>
              <a:t>The need for a Marxist engagement with the intermediate classes (e.g., Carter, </a:t>
            </a:r>
            <a:r>
              <a:rPr lang="en-GB" sz="1500" dirty="0" err="1"/>
              <a:t>Carchedi</a:t>
            </a:r>
            <a:r>
              <a:rPr lang="en-GB" sz="1500" dirty="0"/>
              <a:t>, </a:t>
            </a:r>
            <a:r>
              <a:rPr lang="en-GB" sz="1500" dirty="0" err="1"/>
              <a:t>Poulantzas</a:t>
            </a:r>
            <a:r>
              <a:rPr lang="en-GB" sz="1500" dirty="0"/>
              <a:t>, Ehrenreich, EO Wright, etc)</a:t>
            </a:r>
          </a:p>
          <a:p>
            <a:r>
              <a:rPr lang="en-GB" sz="1500" dirty="0"/>
              <a:t>Better classed as a ‘new petty bourgeoisie’ (</a:t>
            </a:r>
            <a:r>
              <a:rPr lang="en-GB" sz="1500" dirty="0" err="1"/>
              <a:t>Poulantzas</a:t>
            </a:r>
            <a:r>
              <a:rPr lang="en-GB" sz="1500" dirty="0"/>
              <a:t>, 1974)?</a:t>
            </a:r>
          </a:p>
          <a:p>
            <a:r>
              <a:rPr lang="en-GB" sz="1400" dirty="0"/>
              <a:t>Both fractions now clearly significant political actors.</a:t>
            </a:r>
          </a:p>
          <a:p>
            <a:r>
              <a:rPr lang="en-GB" sz="1400" dirty="0"/>
              <a:t>Goes beyond ‘formal politics’ (i.e., voting) and the boundaries of the petty bourgeoisie itself.  Consider the ways in which the traditional condition and ideology of the petty bourgeoisie (isolation/rugged individualism/</a:t>
            </a:r>
            <a:r>
              <a:rPr lang="en-GB" sz="1400" dirty="0" err="1"/>
              <a:t>uncollectivized</a:t>
            </a:r>
            <a:r>
              <a:rPr lang="en-GB" sz="1400" dirty="0"/>
              <a:t> anger) is now hegemonic? </a:t>
            </a:r>
          </a:p>
        </p:txBody>
      </p:sp>
    </p:spTree>
    <p:extLst>
      <p:ext uri="{BB962C8B-B14F-4D97-AF65-F5344CB8AC3E}">
        <p14:creationId xmlns:p14="http://schemas.microsoft.com/office/powerpoint/2010/main" val="23172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hart, line chart&#10;&#10;Description automatically generated">
            <a:extLst>
              <a:ext uri="{FF2B5EF4-FFF2-40B4-BE49-F238E27FC236}">
                <a16:creationId xmlns:a16="http://schemas.microsoft.com/office/drawing/2014/main" id="{67243199-23D5-FDA7-B4A3-1D2ABE92E49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467" y="1714836"/>
            <a:ext cx="5436487" cy="3295960"/>
          </a:xfrm>
          <a:prstGeom prst="rect">
            <a:avLst/>
          </a:prstGeom>
        </p:spPr>
      </p:pic>
      <p:cxnSp>
        <p:nvCxnSpPr>
          <p:cNvPr id="16" name="Straight Connector 15">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7" name="Picture 6" descr="Chart, line chart&#10;&#10;Description automatically generated">
            <a:extLst>
              <a:ext uri="{FF2B5EF4-FFF2-40B4-BE49-F238E27FC236}">
                <a16:creationId xmlns:a16="http://schemas.microsoft.com/office/drawing/2014/main" id="{C11001DA-9A61-CF85-57D3-782F76C5B2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2043" y="1588770"/>
            <a:ext cx="5570857" cy="3554394"/>
          </a:xfrm>
          <a:prstGeom prst="rect">
            <a:avLst/>
          </a:prstGeom>
        </p:spPr>
      </p:pic>
      <p:sp>
        <p:nvSpPr>
          <p:cNvPr id="10" name="TextBox 9">
            <a:extLst>
              <a:ext uri="{FF2B5EF4-FFF2-40B4-BE49-F238E27FC236}">
                <a16:creationId xmlns:a16="http://schemas.microsoft.com/office/drawing/2014/main" id="{726E47E0-B127-34DB-AFFD-8D71B1694407}"/>
              </a:ext>
            </a:extLst>
          </p:cNvPr>
          <p:cNvSpPr txBox="1"/>
          <p:nvPr/>
        </p:nvSpPr>
        <p:spPr>
          <a:xfrm>
            <a:off x="1110343" y="5411755"/>
            <a:ext cx="3181735" cy="369332"/>
          </a:xfrm>
          <a:prstGeom prst="rect">
            <a:avLst/>
          </a:prstGeom>
          <a:noFill/>
        </p:spPr>
        <p:txBody>
          <a:bodyPr wrap="square" rtlCol="0">
            <a:spAutoFit/>
          </a:bodyPr>
          <a:lstStyle/>
          <a:p>
            <a:r>
              <a:rPr lang="en-GB" dirty="0"/>
              <a:t>Evans &amp; Mellon (2020)</a:t>
            </a:r>
          </a:p>
        </p:txBody>
      </p:sp>
      <p:sp>
        <p:nvSpPr>
          <p:cNvPr id="11" name="TextBox 10">
            <a:extLst>
              <a:ext uri="{FF2B5EF4-FFF2-40B4-BE49-F238E27FC236}">
                <a16:creationId xmlns:a16="http://schemas.microsoft.com/office/drawing/2014/main" id="{62DEC4C4-F427-3F11-CBFC-568991F08E6D}"/>
              </a:ext>
            </a:extLst>
          </p:cNvPr>
          <p:cNvSpPr txBox="1"/>
          <p:nvPr/>
        </p:nvSpPr>
        <p:spPr>
          <a:xfrm>
            <a:off x="6699380" y="5346441"/>
            <a:ext cx="3340358" cy="369332"/>
          </a:xfrm>
          <a:prstGeom prst="rect">
            <a:avLst/>
          </a:prstGeom>
          <a:noFill/>
        </p:spPr>
        <p:txBody>
          <a:bodyPr wrap="square" rtlCol="0">
            <a:spAutoFit/>
          </a:bodyPr>
          <a:lstStyle/>
          <a:p>
            <a:r>
              <a:rPr lang="en-GB" dirty="0"/>
              <a:t>Piketty (2021) </a:t>
            </a:r>
          </a:p>
        </p:txBody>
      </p:sp>
    </p:spTree>
    <p:extLst>
      <p:ext uri="{BB962C8B-B14F-4D97-AF65-F5344CB8AC3E}">
        <p14:creationId xmlns:p14="http://schemas.microsoft.com/office/powerpoint/2010/main" val="3647122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FAC6AB-F5BE-D1B1-F965-156338DB1E6F}"/>
              </a:ext>
            </a:extLst>
          </p:cNvPr>
          <p:cNvSpPr>
            <a:spLocks noGrp="1"/>
          </p:cNvSpPr>
          <p:nvPr>
            <p:ph idx="1"/>
          </p:nvPr>
        </p:nvSpPr>
        <p:spPr/>
        <p:txBody>
          <a:bodyPr/>
          <a:lstStyle/>
          <a:p>
            <a:pPr marL="0" indent="0">
              <a:buNone/>
            </a:pPr>
            <a:r>
              <a:rPr lang="en-GB" sz="1800" i="1" kern="100" dirty="0">
                <a:effectLst/>
                <a:latin typeface="Georgia" panose="02040502050405020303" pitchFamily="18" charset="0"/>
                <a:ea typeface="Calibri" panose="020F0502020204030204" pitchFamily="34" charset="0"/>
                <a:cs typeface="Times New Roman" panose="02020603050405020304" pitchFamily="18" charset="0"/>
              </a:rPr>
              <a:t>The small-holding peasants form an enormous mass whose members live in similar conditions but without entering into manifold relations with each other. Their mode of production isolates them from one another instead of bringing them into mutual intercourse. </a:t>
            </a:r>
          </a:p>
          <a:p>
            <a:pPr marL="0" indent="0">
              <a:buNone/>
            </a:pPr>
            <a:r>
              <a:rPr lang="en-GB" sz="1800" kern="100" dirty="0">
                <a:effectLst/>
                <a:latin typeface="Georgia" panose="02040502050405020303" pitchFamily="18" charset="0"/>
                <a:ea typeface="Calibri" panose="020F0502020204030204" pitchFamily="34" charset="0"/>
                <a:cs typeface="Times New Roman" panose="02020603050405020304" pitchFamily="18" charset="0"/>
              </a:rPr>
              <a:t>(Marx 1852 - The Eighteenth Brumaire of Louis Bonaparte)</a:t>
            </a:r>
          </a:p>
          <a:p>
            <a:endParaRPr lang="en-US" dirty="0"/>
          </a:p>
        </p:txBody>
      </p:sp>
    </p:spTree>
    <p:extLst>
      <p:ext uri="{BB962C8B-B14F-4D97-AF65-F5344CB8AC3E}">
        <p14:creationId xmlns:p14="http://schemas.microsoft.com/office/powerpoint/2010/main" val="2563301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A caravan of tractors headed to The Hague">
            <a:extLst>
              <a:ext uri="{FF2B5EF4-FFF2-40B4-BE49-F238E27FC236}">
                <a16:creationId xmlns:a16="http://schemas.microsoft.com/office/drawing/2014/main" id="{93C76B08-37DA-719E-34D1-2C082D1CEE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46" y="64893"/>
            <a:ext cx="7360711" cy="32203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787937C-5A9E-83A1-CE8C-448CE6B59C72}"/>
              </a:ext>
            </a:extLst>
          </p:cNvPr>
          <p:cNvSpPr txBox="1"/>
          <p:nvPr/>
        </p:nvSpPr>
        <p:spPr>
          <a:xfrm>
            <a:off x="4349194" y="2207986"/>
            <a:ext cx="3045200" cy="1077218"/>
          </a:xfrm>
          <a:prstGeom prst="rect">
            <a:avLst/>
          </a:prstGeom>
          <a:noFill/>
        </p:spPr>
        <p:txBody>
          <a:bodyPr wrap="square" rtlCol="0">
            <a:spAutoFit/>
          </a:bodyPr>
          <a:lstStyle/>
          <a:p>
            <a:r>
              <a:rPr lang="en-US" sz="1600" dirty="0">
                <a:solidFill>
                  <a:schemeClr val="bg1"/>
                </a:solidFill>
              </a:rPr>
              <a:t>Image: https://</a:t>
            </a:r>
            <a:r>
              <a:rPr lang="en-US" sz="1600" dirty="0" err="1">
                <a:solidFill>
                  <a:schemeClr val="bg1"/>
                </a:solidFill>
              </a:rPr>
              <a:t>www.dw.com</a:t>
            </a:r>
            <a:r>
              <a:rPr lang="en-US" sz="1600" dirty="0">
                <a:solidFill>
                  <a:schemeClr val="bg1"/>
                </a:solidFill>
              </a:rPr>
              <a:t>/</a:t>
            </a:r>
            <a:r>
              <a:rPr lang="en-US" sz="1600" dirty="0" err="1">
                <a:solidFill>
                  <a:schemeClr val="bg1"/>
                </a:solidFill>
              </a:rPr>
              <a:t>en</a:t>
            </a:r>
            <a:r>
              <a:rPr lang="en-US" sz="1600" dirty="0">
                <a:solidFill>
                  <a:schemeClr val="bg1"/>
                </a:solidFill>
              </a:rPr>
              <a:t>/</a:t>
            </a:r>
            <a:r>
              <a:rPr lang="en-US" sz="1600" dirty="0" err="1">
                <a:solidFill>
                  <a:schemeClr val="bg1"/>
                </a:solidFill>
              </a:rPr>
              <a:t>netherlands</a:t>
            </a:r>
            <a:r>
              <a:rPr lang="en-US" sz="1600" dirty="0">
                <a:solidFill>
                  <a:schemeClr val="bg1"/>
                </a:solidFill>
              </a:rPr>
              <a:t>-farmers-stage-tractor-protest-cause-huge-jams/a-50665750</a:t>
            </a:r>
          </a:p>
        </p:txBody>
      </p:sp>
      <p:sp>
        <p:nvSpPr>
          <p:cNvPr id="6" name="TextBox 5">
            <a:extLst>
              <a:ext uri="{FF2B5EF4-FFF2-40B4-BE49-F238E27FC236}">
                <a16:creationId xmlns:a16="http://schemas.microsoft.com/office/drawing/2014/main" id="{BB6B1C9C-0913-333A-FB4C-9499255441C8}"/>
              </a:ext>
            </a:extLst>
          </p:cNvPr>
          <p:cNvSpPr txBox="1"/>
          <p:nvPr/>
        </p:nvSpPr>
        <p:spPr>
          <a:xfrm>
            <a:off x="949325" y="706994"/>
            <a:ext cx="1997465" cy="369332"/>
          </a:xfrm>
          <a:prstGeom prst="rect">
            <a:avLst/>
          </a:prstGeom>
          <a:noFill/>
        </p:spPr>
        <p:txBody>
          <a:bodyPr wrap="square">
            <a:spAutoFit/>
          </a:bodyPr>
          <a:lstStyle/>
          <a:p>
            <a:r>
              <a:rPr lang="en-US" dirty="0">
                <a:solidFill>
                  <a:schemeClr val="bg1"/>
                </a:solidFill>
                <a:highlight>
                  <a:srgbClr val="000000"/>
                </a:highlight>
              </a:rPr>
              <a:t>October 2019</a:t>
            </a:r>
          </a:p>
        </p:txBody>
      </p:sp>
      <p:pic>
        <p:nvPicPr>
          <p:cNvPr id="9" name="Picture 2" descr="A speaker at the podium addresses a large demonstration at Malieveld in The Hague against forced shrinking of livestock and for a clearer long-term agricultural policy. October 1, 2019.">
            <a:extLst>
              <a:ext uri="{FF2B5EF4-FFF2-40B4-BE49-F238E27FC236}">
                <a16:creationId xmlns:a16="http://schemas.microsoft.com/office/drawing/2014/main" id="{AC6A31BA-441C-F33D-6786-8C5E8ECF28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5928" y="3285204"/>
            <a:ext cx="6399600" cy="35972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C733279-A9FD-A078-8543-9E1BC0209894}"/>
              </a:ext>
            </a:extLst>
          </p:cNvPr>
          <p:cNvSpPr txBox="1"/>
          <p:nvPr/>
        </p:nvSpPr>
        <p:spPr>
          <a:xfrm>
            <a:off x="8298330" y="5991353"/>
            <a:ext cx="4132274" cy="830997"/>
          </a:xfrm>
          <a:prstGeom prst="rect">
            <a:avLst/>
          </a:prstGeom>
          <a:noFill/>
        </p:spPr>
        <p:txBody>
          <a:bodyPr wrap="square" rtlCol="0">
            <a:spAutoFit/>
          </a:bodyPr>
          <a:lstStyle/>
          <a:p>
            <a:r>
              <a:rPr lang="en-US" sz="1600" dirty="0">
                <a:solidFill>
                  <a:schemeClr val="bg1"/>
                </a:solidFill>
              </a:rPr>
              <a:t>Image: https://</a:t>
            </a:r>
            <a:r>
              <a:rPr lang="en-US" sz="1600" dirty="0" err="1">
                <a:solidFill>
                  <a:schemeClr val="bg1"/>
                </a:solidFill>
              </a:rPr>
              <a:t>www.dw.com</a:t>
            </a:r>
            <a:r>
              <a:rPr lang="en-US" sz="1600" dirty="0">
                <a:solidFill>
                  <a:schemeClr val="bg1"/>
                </a:solidFill>
              </a:rPr>
              <a:t>/</a:t>
            </a:r>
            <a:r>
              <a:rPr lang="en-US" sz="1600" dirty="0" err="1">
                <a:solidFill>
                  <a:schemeClr val="bg1"/>
                </a:solidFill>
              </a:rPr>
              <a:t>en</a:t>
            </a:r>
            <a:r>
              <a:rPr lang="en-US" sz="1600" dirty="0">
                <a:solidFill>
                  <a:schemeClr val="bg1"/>
                </a:solidFill>
              </a:rPr>
              <a:t>/</a:t>
            </a:r>
            <a:r>
              <a:rPr lang="en-US" sz="1600" dirty="0" err="1">
                <a:solidFill>
                  <a:schemeClr val="bg1"/>
                </a:solidFill>
              </a:rPr>
              <a:t>netherlands</a:t>
            </a:r>
            <a:r>
              <a:rPr lang="en-US" sz="1600" dirty="0">
                <a:solidFill>
                  <a:schemeClr val="bg1"/>
                </a:solidFill>
              </a:rPr>
              <a:t>-farmers-stage-tractor-protest-cause-huge-jams/a-50665750</a:t>
            </a:r>
          </a:p>
        </p:txBody>
      </p:sp>
      <p:sp>
        <p:nvSpPr>
          <p:cNvPr id="11" name="TextBox 10">
            <a:extLst>
              <a:ext uri="{FF2B5EF4-FFF2-40B4-BE49-F238E27FC236}">
                <a16:creationId xmlns:a16="http://schemas.microsoft.com/office/drawing/2014/main" id="{41B11122-E5A2-7B07-6CAE-CF665F8BFC56}"/>
              </a:ext>
            </a:extLst>
          </p:cNvPr>
          <p:cNvSpPr txBox="1"/>
          <p:nvPr/>
        </p:nvSpPr>
        <p:spPr>
          <a:xfrm>
            <a:off x="7310778" y="2915872"/>
            <a:ext cx="2710518" cy="369332"/>
          </a:xfrm>
          <a:prstGeom prst="rect">
            <a:avLst/>
          </a:prstGeom>
          <a:noFill/>
        </p:spPr>
        <p:txBody>
          <a:bodyPr wrap="square">
            <a:spAutoFit/>
          </a:bodyPr>
          <a:lstStyle/>
          <a:p>
            <a:r>
              <a:rPr lang="en-US" dirty="0">
                <a:solidFill>
                  <a:schemeClr val="bg1"/>
                </a:solidFill>
                <a:highlight>
                  <a:srgbClr val="000000"/>
                </a:highlight>
              </a:rPr>
              <a:t>October 2019</a:t>
            </a:r>
          </a:p>
        </p:txBody>
      </p:sp>
      <p:sp>
        <p:nvSpPr>
          <p:cNvPr id="13" name="Title 1">
            <a:extLst>
              <a:ext uri="{FF2B5EF4-FFF2-40B4-BE49-F238E27FC236}">
                <a16:creationId xmlns:a16="http://schemas.microsoft.com/office/drawing/2014/main" id="{A8F3A1B1-85BA-DBBA-6779-EB8656828D40}"/>
              </a:ext>
            </a:extLst>
          </p:cNvPr>
          <p:cNvSpPr txBox="1">
            <a:spLocks/>
          </p:cNvSpPr>
          <p:nvPr/>
        </p:nvSpPr>
        <p:spPr>
          <a:xfrm>
            <a:off x="788781" y="4160170"/>
            <a:ext cx="4142232" cy="1847342"/>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highlight>
                  <a:srgbClr val="000000"/>
                </a:highlight>
              </a:rPr>
              <a:t>DUTCH FARMERS PROTESTS</a:t>
            </a:r>
          </a:p>
        </p:txBody>
      </p:sp>
    </p:spTree>
    <p:extLst>
      <p:ext uri="{BB962C8B-B14F-4D97-AF65-F5344CB8AC3E}">
        <p14:creationId xmlns:p14="http://schemas.microsoft.com/office/powerpoint/2010/main" val="2883625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BAF0E34E-D2C9-047F-D6F0-BD3D3AE62E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6" b="10069"/>
          <a:stretch/>
        </p:blipFill>
        <p:spPr bwMode="auto">
          <a:xfrm>
            <a:off x="5561263" y="0"/>
            <a:ext cx="6630737" cy="37297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ETHERLANDS-AGRICULTURE-POLITICS-DEMONSTRATION">
            <a:extLst>
              <a:ext uri="{FF2B5EF4-FFF2-40B4-BE49-F238E27FC236}">
                <a16:creationId xmlns:a16="http://schemas.microsoft.com/office/drawing/2014/main" id="{F2FCC1A3-643C-013B-AECA-C8376D103C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249905"/>
            <a:ext cx="6897287" cy="45960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787937C-5A9E-83A1-CE8C-448CE6B59C72}"/>
              </a:ext>
            </a:extLst>
          </p:cNvPr>
          <p:cNvSpPr txBox="1"/>
          <p:nvPr/>
        </p:nvSpPr>
        <p:spPr>
          <a:xfrm>
            <a:off x="2278126" y="6151006"/>
            <a:ext cx="4765675" cy="584775"/>
          </a:xfrm>
          <a:prstGeom prst="rect">
            <a:avLst/>
          </a:prstGeom>
          <a:noFill/>
        </p:spPr>
        <p:txBody>
          <a:bodyPr wrap="square" rtlCol="0">
            <a:spAutoFit/>
          </a:bodyPr>
          <a:lstStyle/>
          <a:p>
            <a:r>
              <a:rPr lang="en-US" sz="1600" dirty="0">
                <a:solidFill>
                  <a:schemeClr val="bg1"/>
                </a:solidFill>
              </a:rPr>
              <a:t>Image: https://</a:t>
            </a:r>
            <a:r>
              <a:rPr lang="en-US" sz="1600" dirty="0" err="1">
                <a:solidFill>
                  <a:schemeClr val="bg1"/>
                </a:solidFill>
              </a:rPr>
              <a:t>www.politico.eu</a:t>
            </a:r>
            <a:r>
              <a:rPr lang="en-US" sz="1600" dirty="0">
                <a:solidFill>
                  <a:schemeClr val="bg1"/>
                </a:solidFill>
              </a:rPr>
              <a:t>/article/</a:t>
            </a:r>
            <a:r>
              <a:rPr lang="en-US" sz="1600" dirty="0" err="1">
                <a:solidFill>
                  <a:schemeClr val="bg1"/>
                </a:solidFill>
              </a:rPr>
              <a:t>dutch</a:t>
            </a:r>
            <a:r>
              <a:rPr lang="en-US" sz="1600" dirty="0">
                <a:solidFill>
                  <a:schemeClr val="bg1"/>
                </a:solidFill>
              </a:rPr>
              <a:t>-farmer-protest-manure-roadblock-agriculture-what-to-know/</a:t>
            </a:r>
          </a:p>
        </p:txBody>
      </p:sp>
      <p:sp>
        <p:nvSpPr>
          <p:cNvPr id="6" name="TextBox 5">
            <a:extLst>
              <a:ext uri="{FF2B5EF4-FFF2-40B4-BE49-F238E27FC236}">
                <a16:creationId xmlns:a16="http://schemas.microsoft.com/office/drawing/2014/main" id="{BB6B1C9C-0913-333A-FB4C-9499255441C8}"/>
              </a:ext>
            </a:extLst>
          </p:cNvPr>
          <p:cNvSpPr txBox="1"/>
          <p:nvPr/>
        </p:nvSpPr>
        <p:spPr>
          <a:xfrm>
            <a:off x="167272" y="2394506"/>
            <a:ext cx="6094476" cy="369332"/>
          </a:xfrm>
          <a:prstGeom prst="rect">
            <a:avLst/>
          </a:prstGeom>
          <a:noFill/>
        </p:spPr>
        <p:txBody>
          <a:bodyPr wrap="square">
            <a:spAutoFit/>
          </a:bodyPr>
          <a:lstStyle/>
          <a:p>
            <a:r>
              <a:rPr lang="en-US" dirty="0">
                <a:solidFill>
                  <a:schemeClr val="bg1"/>
                </a:solidFill>
                <a:highlight>
                  <a:srgbClr val="000000"/>
                </a:highlight>
              </a:rPr>
              <a:t>Summer 2022</a:t>
            </a:r>
          </a:p>
        </p:txBody>
      </p:sp>
      <p:sp>
        <p:nvSpPr>
          <p:cNvPr id="8" name="TextBox 7">
            <a:extLst>
              <a:ext uri="{FF2B5EF4-FFF2-40B4-BE49-F238E27FC236}">
                <a16:creationId xmlns:a16="http://schemas.microsoft.com/office/drawing/2014/main" id="{64F1DB9A-C098-53F3-F188-AF577C9FCEC1}"/>
              </a:ext>
            </a:extLst>
          </p:cNvPr>
          <p:cNvSpPr txBox="1"/>
          <p:nvPr/>
        </p:nvSpPr>
        <p:spPr>
          <a:xfrm>
            <a:off x="9468841" y="2652571"/>
            <a:ext cx="2989709" cy="1077218"/>
          </a:xfrm>
          <a:prstGeom prst="rect">
            <a:avLst/>
          </a:prstGeom>
          <a:noFill/>
        </p:spPr>
        <p:txBody>
          <a:bodyPr wrap="square" rtlCol="0">
            <a:spAutoFit/>
          </a:bodyPr>
          <a:lstStyle/>
          <a:p>
            <a:r>
              <a:rPr lang="en-US" sz="1600" dirty="0">
                <a:solidFill>
                  <a:schemeClr val="bg1"/>
                </a:solidFill>
              </a:rPr>
              <a:t>Image: https://</a:t>
            </a:r>
            <a:r>
              <a:rPr lang="en-US" sz="1600" dirty="0" err="1">
                <a:solidFill>
                  <a:schemeClr val="bg1"/>
                </a:solidFill>
              </a:rPr>
              <a:t>cde.news</a:t>
            </a:r>
            <a:r>
              <a:rPr lang="en-US" sz="1600" dirty="0">
                <a:solidFill>
                  <a:schemeClr val="bg1"/>
                </a:solidFill>
              </a:rPr>
              <a:t>/dutch-farmers-protest-by-blocking-supermarket-distribution-centres/</a:t>
            </a:r>
          </a:p>
        </p:txBody>
      </p:sp>
    </p:spTree>
    <p:extLst>
      <p:ext uri="{BB962C8B-B14F-4D97-AF65-F5344CB8AC3E}">
        <p14:creationId xmlns:p14="http://schemas.microsoft.com/office/powerpoint/2010/main" val="3608453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TotalTime>
  <Words>1552</Words>
  <Application>Microsoft Office PowerPoint</Application>
  <PresentationFormat>Widescreen</PresentationFormat>
  <Paragraphs>116</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Georgia</vt:lpstr>
      <vt:lpstr>Office Theme</vt:lpstr>
      <vt:lpstr>The Petty Bourgeoisie in the Current Crisis: A Kingmaker Class?</vt:lpstr>
      <vt:lpstr>PowerPoint Presentation</vt:lpstr>
      <vt:lpstr>DEINDUSTRIALIZATION &amp; THE TRANSITION TO SERVICES </vt:lpstr>
      <vt:lpstr>The Occupational Structure then and now</vt:lpstr>
      <vt:lpstr>Guess who’s back? The re- emergence of the petty bourgeoisie as a political actor</vt:lpstr>
      <vt:lpstr>PowerPoint Presentation</vt:lpstr>
      <vt:lpstr>PowerPoint Presentation</vt:lpstr>
      <vt:lpstr>PowerPoint Presentation</vt:lpstr>
      <vt:lpstr>PowerPoint Presentation</vt:lpstr>
      <vt:lpstr>PowerPoint Presentation</vt:lpstr>
      <vt:lpstr>Differentiated farming communities (van der Ploeg 2020) </vt:lpstr>
      <vt:lpstr>Right wing populism</vt:lpstr>
      <vt:lpstr>LANDWORKERS ALLIANCE, UK </vt:lpstr>
      <vt:lpstr>Activist farmers and the New Petty Bourgeoisie </vt:lpstr>
      <vt:lpstr>Limitations of activist ‘New PB’ farmers</vt:lpstr>
      <vt:lpstr>What is to be done?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Petty Bourgeoisie in the Current Crisis: A Kingmaker Class?</dc:title>
  <dc:creator>Daniel Evans</dc:creator>
  <cp:lastModifiedBy>Owain Hanmer</cp:lastModifiedBy>
  <cp:revision>28</cp:revision>
  <dcterms:created xsi:type="dcterms:W3CDTF">2023-04-17T13:14:57Z</dcterms:created>
  <dcterms:modified xsi:type="dcterms:W3CDTF">2023-11-27T11:00:07Z</dcterms:modified>
</cp:coreProperties>
</file>