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8" r:id="rId3"/>
    <p:sldId id="259" r:id="rId4"/>
    <p:sldId id="260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65490C-A1DE-6C49-8CBC-A1527B555C4F}" v="1044" dt="2023-06-28T08:32:00.4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67" d="100"/>
          <a:sy n="67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CD152-4719-80D9-0296-A65F03B5A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E35FA-1F26-8040-851A-E78BCF0FE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8750D-EA41-B263-BA24-64E1EE1C2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D711-EC7A-3745-887C-276023478A5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6C2B0-405E-C627-0B7F-3DD84CC7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88890-5B89-5CCD-451E-6C231EFDD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B558-304A-DB4E-A458-2DB974CE2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10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9E832-7BD7-531C-666A-EC296A30D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FAD48D-75B0-A3E0-8FA4-F41CF74D8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35F9C-1135-BC94-4843-6B0EFD931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D711-EC7A-3745-887C-276023478A5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752E2-85AC-07A4-B002-9B1E616D0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FFB29-C755-9627-86F0-836119EEC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B558-304A-DB4E-A458-2DB974CE2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4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1DB434-67A3-47DD-9FA3-F3C55581E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C4D4C-835D-C74B-C045-321030EAC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AC40C-F946-9F4A-0E33-FA619B382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D711-EC7A-3745-887C-276023478A5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78A70-BBF5-D031-3A03-6A1B7E3CD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B5776-C03A-A836-6CB2-AF6F2D78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B558-304A-DB4E-A458-2DB974CE2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8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669BE-0167-8986-3A49-0AF3608B1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53F8-29BB-0D26-09FD-8046FC55C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57CB0-D3A4-8009-F7B8-66E8404EB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D711-EC7A-3745-887C-276023478A5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D2D31-9C04-C64B-F591-14148E1DF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DA8FE-BC00-781A-A9A4-24A2D39C9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B558-304A-DB4E-A458-2DB974CE2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4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13B1E-9CD5-2333-31CC-B3F591609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E6BCD-605F-A325-0046-9DE7C579D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8954A-7F8D-2165-F2DB-45DA4EC2F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D711-EC7A-3745-887C-276023478A5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4E489-1FA3-2711-20D5-1A4F41A21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6EDF6-35E1-1678-A466-773FFF982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B558-304A-DB4E-A458-2DB974CE2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9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47F3C-1C8C-8FAB-EDCE-FDF501F0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2E123-D2D3-2681-41FF-B604F4340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5D58F9-8A1C-CF0E-B8F9-1B1415CA6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21BE8C-7C11-1ACE-D2AE-91F190D10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D711-EC7A-3745-887C-276023478A5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0992A-DCAB-76E6-408A-C52364AD3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33BCC-2087-FFCF-457F-1346A7177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B558-304A-DB4E-A458-2DB974CE2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7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6B5C3-128F-5DFB-009D-8E52DDD2A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A24B5-4FBF-1098-E7E1-99CE610FB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60C9F-1F00-2609-61D7-A5167A323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80B0A-99F7-1348-61C0-4EB9183A3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8CC87-12F7-ADE0-33F5-365B9888A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461B24-B692-F238-8758-1935C5BBE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D711-EC7A-3745-887C-276023478A5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EE2183-0480-B503-57DB-3231C39DF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4ED5DA-1FEE-5987-5E01-75EDDFAF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B558-304A-DB4E-A458-2DB974CE2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5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C717-6E9E-CE9E-ECD0-E6EACBA91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3F634-151B-F501-0521-6BC4FD398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D711-EC7A-3745-887C-276023478A5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C1EC1-3B07-5AF7-3702-1F6C2C57B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F2B407-F460-3C4F-52C4-977265631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B558-304A-DB4E-A458-2DB974CE2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4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64DABF-96E4-0E4D-0FA4-96045AE9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D711-EC7A-3745-887C-276023478A5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D1C2D0-2DED-6780-C4AF-ABE158850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C302E-D011-D013-5C58-AFDB56359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B558-304A-DB4E-A458-2DB974CE2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4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152A3-4D6D-0AD1-AE7C-ECC486CD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CC5AF-ECF7-3FC6-7DC1-62540936E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6784A-C30B-3500-C9EF-CF1C22C4A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5507C-42C8-F058-9CB6-B517E3784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D711-EC7A-3745-887C-276023478A5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240807-A85C-1C20-8914-3D46E9DFF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5B5AD-1BBA-EBD3-C201-F9880437F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B558-304A-DB4E-A458-2DB974CE2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9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0D8BF-6CA0-63B2-4B36-2016B4182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3A70BC-152C-C3BC-4739-7C08AD18C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5BBE9-9824-D26C-FF75-60780E124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BB80C-C22D-A007-E644-5DE42B6F1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D711-EC7A-3745-887C-276023478A5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22F28-D027-5F9A-AE30-E2D05D5F7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41123-A490-6D30-C6DC-1B447A882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B558-304A-DB4E-A458-2DB974CE2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2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0DB416-25EE-FEE5-03F7-DF98F155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9D788-7BF8-A4EF-06CD-B11BF212B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824E9-A1EE-4D9D-32F5-C41D1076F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FD711-EC7A-3745-887C-276023478A5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48821-03D5-B28F-9611-031BCF735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F1F7E-8CE7-3774-4BCA-8072D7D5F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AB558-304A-DB4E-A458-2DB974CE2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1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80702-7658-830E-F2CE-6CCD24AD9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URBAN GARDENS, COMMONING, AND THE SEEDS OF POST- CAPITALISM </a:t>
            </a:r>
            <a:b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44E98-5E48-7E66-61D5-D75A00C09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07973"/>
            <a:ext cx="10515600" cy="160337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Owain </a:t>
            </a:r>
            <a:r>
              <a:rPr lang="en-US" dirty="0" err="1">
                <a:ea typeface="Verdana" panose="020B0604030504040204" pitchFamily="34" charset="0"/>
                <a:cs typeface="Verdana" panose="020B0604030504040204" pitchFamily="34" charset="0"/>
              </a:rPr>
              <a:t>Hanmer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dirty="0" err="1">
                <a:ea typeface="Verdana" panose="020B0604030504040204" pitchFamily="34" charset="0"/>
                <a:cs typeface="Verdana" panose="020B0604030504040204" pitchFamily="34" charset="0"/>
              </a:rPr>
              <a:t>hanmerOJ@cardiff.ac.uk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08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5750B-3591-385C-496A-EDF1ECFC8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THE CONTESTED POLITICS OF URBAN GARDENS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D8D16-DD1E-0A0A-D0C6-8B90DAA73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Division between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Urban gardens as social and political alternative (food justice/sovereignty, right to the city, solidarity economy, diverse community economy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Urban gardens as sites of </a:t>
            </a:r>
            <a:r>
              <a:rPr lang="en-US" sz="2400" dirty="0" err="1"/>
              <a:t>neoliberalisation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Neoliberal governance – austerity localism, scaled-back state</a:t>
            </a:r>
          </a:p>
          <a:p>
            <a:pPr marL="0" indent="0">
              <a:buNone/>
            </a:pPr>
            <a:r>
              <a:rPr lang="en-US" sz="2400" dirty="0"/>
              <a:t>Neoliberal subjectification – individualism, self-help, self-improvement </a:t>
            </a:r>
            <a:r>
              <a:rPr lang="en-US" sz="2400" dirty="0" err="1"/>
              <a:t>etc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420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5750B-3591-385C-496A-EDF1ECFC8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RECLAIMING THE AGENCY OF URBAN GARDENERS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D8D16-DD1E-0A0A-D0C6-8B90DAA73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Binary &amp; contradictions – situating post-capitalist potential is challenging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Intellectual emphasis on documenting the manipulative mechanisms of capitalism (Cleaver 1992)</a:t>
            </a:r>
          </a:p>
          <a:p>
            <a:pPr marL="0" indent="0">
              <a:buNone/>
            </a:pPr>
            <a:r>
              <a:rPr lang="en-US" sz="2400" dirty="0"/>
              <a:t>Critical scholars regularly do the work for capitalism in the process (Graeber…)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Increasing efforts to reclaim the everyday and quiet politics of urban gardening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Commoning as a useful framework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669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5750B-3591-385C-496A-EDF1ECFC8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7883"/>
            <a:ext cx="4783697" cy="1942810"/>
          </a:xfrm>
        </p:spPr>
        <p:txBody>
          <a:bodyPr anchor="b">
            <a:normAutofit/>
          </a:bodyPr>
          <a:lstStyle/>
          <a:p>
            <a:r>
              <a:rPr lang="en-US" sz="4000"/>
              <a:t>THE FOUNDATIONAL VALUE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D8D16-DD1E-0A0A-D0C6-8B90DAA73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86323"/>
            <a:ext cx="4783697" cy="3433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But everyday value practices exist despite (&amp; beyond) capitalist logics?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Social Alienation – alienation from each other</a:t>
            </a:r>
          </a:p>
          <a:p>
            <a:pPr marL="0" indent="0">
              <a:buNone/>
            </a:pPr>
            <a:r>
              <a:rPr lang="en-US" sz="2000"/>
              <a:t>Spatial Alienation – alienation from our spatial environment</a:t>
            </a:r>
          </a:p>
          <a:p>
            <a:pPr marL="0" indent="0">
              <a:buNone/>
            </a:pPr>
            <a:r>
              <a:rPr lang="en-US" sz="2000"/>
              <a:t>Creative Alienation – alienation from what we create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5B49AB-ABD4-AAE9-8FC6-302E63779DD9}"/>
              </a:ext>
            </a:extLst>
          </p:cNvPr>
          <p:cNvGrpSpPr/>
          <p:nvPr/>
        </p:nvGrpSpPr>
        <p:grpSpPr>
          <a:xfrm>
            <a:off x="5988424" y="2334134"/>
            <a:ext cx="5365375" cy="1989518"/>
            <a:chOff x="-596525" y="10632"/>
            <a:chExt cx="7005669" cy="2597785"/>
          </a:xfrm>
        </p:grpSpPr>
        <p:pic>
          <p:nvPicPr>
            <p:cNvPr id="5" name="Picture 4" descr="A picture containing sky, outdoor, stone, several&#10;&#10;Description automatically generated">
              <a:extLst>
                <a:ext uri="{FF2B5EF4-FFF2-40B4-BE49-F238E27FC236}">
                  <a16:creationId xmlns:a16="http://schemas.microsoft.com/office/drawing/2014/main" id="{938D3E1E-C539-B3DA-E27B-09673428A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5219" y="10632"/>
              <a:ext cx="3463925" cy="2597785"/>
            </a:xfrm>
            <a:prstGeom prst="rect">
              <a:avLst/>
            </a:prstGeom>
          </p:spPr>
        </p:pic>
        <p:pic>
          <p:nvPicPr>
            <p:cNvPr id="6" name="Picture 5" descr="A picture containing outdoor, ground, garden, green&#10;&#10;Description automatically generated">
              <a:extLst>
                <a:ext uri="{FF2B5EF4-FFF2-40B4-BE49-F238E27FC236}">
                  <a16:creationId xmlns:a16="http://schemas.microsoft.com/office/drawing/2014/main" id="{BE4A9651-BB63-EA6A-DC4B-274584C99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6525" y="10632"/>
              <a:ext cx="3463705" cy="25977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303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5750B-3591-385C-496A-EDF1ECFC8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7883"/>
            <a:ext cx="4783697" cy="1942810"/>
          </a:xfrm>
        </p:spPr>
        <p:txBody>
          <a:bodyPr anchor="b">
            <a:normAutofit/>
          </a:bodyPr>
          <a:lstStyle/>
          <a:p>
            <a:r>
              <a:rPr lang="en-US" sz="4000"/>
              <a:t>THE EVERYDAY SOCIAL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D8D16-DD1E-0A0A-D0C6-8B90DAA73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86323"/>
            <a:ext cx="4783697" cy="3433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/>
              <a:t>Based on mutual aid and co-operation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Communal work, helping one another (when sick/on holiday), sharing tools and resources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Part of the mundane and everyday, as well as celebrations and events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Requires processes of complementarity (Bookchin 2005) – pooling diversity of skills and interests to meet individual and collective needs</a:t>
            </a:r>
          </a:p>
        </p:txBody>
      </p:sp>
      <p:pic>
        <p:nvPicPr>
          <p:cNvPr id="4" name="Picture 3" descr="A picture containing bicycle, cluttered&#10;&#10;Description automatically generated">
            <a:extLst>
              <a:ext uri="{FF2B5EF4-FFF2-40B4-BE49-F238E27FC236}">
                <a16:creationId xmlns:a16="http://schemas.microsoft.com/office/drawing/2014/main" id="{12A88E2E-6049-F364-6FD5-72C05EB37C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1316877"/>
            <a:ext cx="5365375" cy="402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5750B-3591-385C-496A-EDF1ECFC8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7883"/>
            <a:ext cx="4783697" cy="1942810"/>
          </a:xfrm>
        </p:spPr>
        <p:txBody>
          <a:bodyPr anchor="b">
            <a:normAutofit/>
          </a:bodyPr>
          <a:lstStyle/>
          <a:p>
            <a:r>
              <a:rPr lang="en-US" sz="3700" dirty="0"/>
              <a:t>THE EXPERIMENTATION IN COLLECTIVE SELF-MANAGEMENT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D8D16-DD1E-0A0A-D0C6-8B90DAA73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86323"/>
            <a:ext cx="4783697" cy="3433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/>
              <a:t>Desire for self-management – beyond the alienating/hierarchical state/market of governance 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Internal challenges – breaking habits of delegation (De Angelis 2017), neoliberal subjectification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External challenges – landowners wanting control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Vernacular everyday governance emerges despite this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EAB9ED6-AE7C-9E54-75E7-A9777EA97C31}"/>
              </a:ext>
            </a:extLst>
          </p:cNvPr>
          <p:cNvGrpSpPr/>
          <p:nvPr/>
        </p:nvGrpSpPr>
        <p:grpSpPr>
          <a:xfrm>
            <a:off x="5988424" y="2336096"/>
            <a:ext cx="5365376" cy="1985595"/>
            <a:chOff x="0" y="0"/>
            <a:chExt cx="6463798" cy="2392045"/>
          </a:xfrm>
        </p:grpSpPr>
        <p:pic>
          <p:nvPicPr>
            <p:cNvPr id="9" name="Picture 8" descr="A room with a table and chairs&#10;&#10;Description automatically generated with low confidence">
              <a:extLst>
                <a:ext uri="{FF2B5EF4-FFF2-40B4-BE49-F238E27FC236}">
                  <a16:creationId xmlns:a16="http://schemas.microsoft.com/office/drawing/2014/main" id="{00EF6D52-D4E4-5476-424F-0D08A5D53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88970" cy="2392045"/>
            </a:xfrm>
            <a:prstGeom prst="rect">
              <a:avLst/>
            </a:prstGeom>
          </p:spPr>
        </p:pic>
        <p:pic>
          <p:nvPicPr>
            <p:cNvPr id="11" name="Picture 10" descr="A patio with tables and chairs&#10;&#10;Description automatically generated with low confidence">
              <a:extLst>
                <a:ext uri="{FF2B5EF4-FFF2-40B4-BE49-F238E27FC236}">
                  <a16:creationId xmlns:a16="http://schemas.microsoft.com/office/drawing/2014/main" id="{A4A5ED48-6BD9-F908-EC0D-3D962DF3C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4828" y="0"/>
              <a:ext cx="3188970" cy="2392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28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5750B-3591-385C-496A-EDF1ECFC8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D8D16-DD1E-0A0A-D0C6-8B90DAA73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2138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interaction of these three spheres is the seed of post-capitalism in urban gardens?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Everyday mundane practices – </a:t>
            </a:r>
            <a:r>
              <a:rPr lang="en-US" sz="2400" dirty="0" err="1"/>
              <a:t>destabilises</a:t>
            </a:r>
            <a:r>
              <a:rPr lang="en-US" sz="2400" dirty="0"/>
              <a:t> the authority and centrality of capitalism in everyday life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9E3FFD-7185-8785-C71F-7AB910A6A086}"/>
              </a:ext>
            </a:extLst>
          </p:cNvPr>
          <p:cNvSpPr txBox="1">
            <a:spLocks/>
          </p:cNvSpPr>
          <p:nvPr/>
        </p:nvSpPr>
        <p:spPr>
          <a:xfrm>
            <a:off x="1164454" y="4537671"/>
            <a:ext cx="9880893" cy="2138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effectLst/>
              </a:rPr>
              <a:t>Cleaver, H. 1992. The inversion of class perspective in Marxian theory: From valorisation to self-valorisation. In: Holloway, J., </a:t>
            </a:r>
            <a:r>
              <a:rPr lang="en-GB" sz="1400" dirty="0" err="1">
                <a:effectLst/>
              </a:rPr>
              <a:t>Bonefeld</a:t>
            </a:r>
            <a:r>
              <a:rPr lang="en-GB" sz="1400" dirty="0">
                <a:effectLst/>
              </a:rPr>
              <a:t>, W., and </a:t>
            </a:r>
            <a:r>
              <a:rPr lang="en-GB" sz="1400" dirty="0" err="1">
                <a:effectLst/>
              </a:rPr>
              <a:t>Psychopedis</a:t>
            </a:r>
            <a:r>
              <a:rPr lang="en-GB" sz="1400" dirty="0">
                <a:effectLst/>
              </a:rPr>
              <a:t>, K. eds. </a:t>
            </a:r>
            <a:r>
              <a:rPr lang="en-GB" sz="1400" i="1" dirty="0">
                <a:effectLst/>
              </a:rPr>
              <a:t>Open Marxism, Volume 2; Theory and Practice</a:t>
            </a:r>
            <a:r>
              <a:rPr lang="en-GB" sz="1400" dirty="0">
                <a:effectLst/>
              </a:rPr>
              <a:t>. London: Pluto, pp. 106–145. </a:t>
            </a:r>
            <a:endParaRPr lang="en-GB" sz="1400" dirty="0"/>
          </a:p>
          <a:p>
            <a:pPr marL="0" indent="0">
              <a:buNone/>
            </a:pPr>
            <a:r>
              <a:rPr lang="en-GB" sz="1400" dirty="0">
                <a:effectLst/>
              </a:rPr>
              <a:t>De Angelis, M. 2017. </a:t>
            </a:r>
            <a:r>
              <a:rPr lang="en-GB" sz="1400" i="1" dirty="0">
                <a:effectLst/>
              </a:rPr>
              <a:t>Omnia Sunt </a:t>
            </a:r>
            <a:r>
              <a:rPr lang="en-GB" sz="1400" i="1" dirty="0" err="1">
                <a:effectLst/>
              </a:rPr>
              <a:t>Communia</a:t>
            </a:r>
            <a:r>
              <a:rPr lang="en-GB" sz="1400" i="1" dirty="0">
                <a:effectLst/>
              </a:rPr>
              <a:t>: On the Commons and the Transformation to </a:t>
            </a:r>
            <a:r>
              <a:rPr lang="en-GB" sz="1400" i="1" dirty="0" err="1">
                <a:effectLst/>
              </a:rPr>
              <a:t>Postcapitalism</a:t>
            </a:r>
            <a:r>
              <a:rPr lang="en-GB" sz="1400" dirty="0">
                <a:effectLst/>
              </a:rPr>
              <a:t>. London: Zed Books. </a:t>
            </a:r>
          </a:p>
          <a:p>
            <a:pPr marL="0" indent="0">
              <a:buNone/>
            </a:pPr>
            <a:r>
              <a:rPr lang="en-GB" sz="1400" dirty="0">
                <a:effectLst/>
              </a:rPr>
              <a:t>Gibson-Graham, J.K. 2006. </a:t>
            </a:r>
            <a:r>
              <a:rPr lang="en-GB" sz="1400" i="1" dirty="0">
                <a:effectLst/>
              </a:rPr>
              <a:t>A Postcapitalist Politics</a:t>
            </a:r>
            <a:r>
              <a:rPr lang="en-GB" sz="1400" dirty="0">
                <a:effectLst/>
              </a:rPr>
              <a:t>. University of Minnesota Press. </a:t>
            </a:r>
          </a:p>
          <a:p>
            <a:pPr marL="0" indent="0">
              <a:buNone/>
            </a:pPr>
            <a:r>
              <a:rPr lang="en-GB" sz="1400" dirty="0">
                <a:effectLst/>
              </a:rPr>
              <a:t>Graeber, D. 2001. </a:t>
            </a:r>
            <a:r>
              <a:rPr lang="en-GB" sz="1400" i="1" dirty="0">
                <a:effectLst/>
              </a:rPr>
              <a:t>Toward an Anthropological Theory of Value: The False Coin of Our Own Dreams</a:t>
            </a:r>
            <a:r>
              <a:rPr lang="en-GB" sz="1400" dirty="0">
                <a:effectLst/>
              </a:rPr>
              <a:t>. New York: Palgrave Macmillan US. </a:t>
            </a:r>
          </a:p>
          <a:p>
            <a:pPr marL="0" indent="0">
              <a:buNone/>
            </a:pPr>
            <a:r>
              <a:rPr lang="en-GB" sz="1400" dirty="0">
                <a:effectLst/>
              </a:rPr>
              <a:t>Graeber, D. 2004. </a:t>
            </a:r>
            <a:r>
              <a:rPr lang="en-GB" sz="1400" i="1" dirty="0">
                <a:effectLst/>
              </a:rPr>
              <a:t>Fragments of an Anarchist Anthropology</a:t>
            </a:r>
            <a:r>
              <a:rPr lang="en-GB" sz="1400" dirty="0">
                <a:effectLst/>
              </a:rPr>
              <a:t>. Prickly Paradigm Press. </a:t>
            </a:r>
          </a:p>
          <a:p>
            <a:pPr marL="0" indent="0">
              <a:buNone/>
            </a:pPr>
            <a:r>
              <a:rPr lang="en-GB" sz="1400" dirty="0">
                <a:effectLst/>
              </a:rPr>
              <a:t>Tsing, A.L. 2017. </a:t>
            </a:r>
            <a:r>
              <a:rPr lang="en-GB" sz="1400" i="1" dirty="0">
                <a:effectLst/>
              </a:rPr>
              <a:t>The Mushroom at the End of the World: On the Possibility of Life in Capitalist Ruins</a:t>
            </a:r>
            <a:r>
              <a:rPr lang="en-GB" sz="1400" dirty="0">
                <a:effectLst/>
              </a:rPr>
              <a:t>. New Jersey: Princeton University Press. </a:t>
            </a: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497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db74b30-9568-4856-bdbf-06759778fcbc}" enabled="0" method="" siteId="{bdb74b30-9568-4856-bdbf-06759778fc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2471</TotalTime>
  <Words>486</Words>
  <Application>Microsoft Office PowerPoint</Application>
  <PresentationFormat>Widescreen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URBAN GARDENS, COMMONING, AND THE SEEDS OF POST- CAPITALISM  </vt:lpstr>
      <vt:lpstr>THE CONTESTED POLITICS OF URBAN GARDENS</vt:lpstr>
      <vt:lpstr>RECLAIMING THE AGENCY OF URBAN GARDENERS</vt:lpstr>
      <vt:lpstr>THE FOUNDATIONAL VALUE PRACTICES</vt:lpstr>
      <vt:lpstr>THE EVERYDAY SOCIAL RELATIONS</vt:lpstr>
      <vt:lpstr>THE EXPERIMENTATION IN COLLECTIVE SELF-MANAGEMENT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GARDENS, COMMONING, AND THE SEEDS OF POST- CAPITALISM  </dc:title>
  <dc:creator>Owain Hanmer</dc:creator>
  <cp:lastModifiedBy>Owain Hanmer</cp:lastModifiedBy>
  <cp:revision>2</cp:revision>
  <dcterms:created xsi:type="dcterms:W3CDTF">2023-06-26T15:21:00Z</dcterms:created>
  <dcterms:modified xsi:type="dcterms:W3CDTF">2023-11-27T10:56:31Z</dcterms:modified>
</cp:coreProperties>
</file>