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977" r:id="rId5"/>
  </p:sldMasterIdLst>
  <p:notesMasterIdLst>
    <p:notesMasterId r:id="rId22"/>
  </p:notesMasterIdLst>
  <p:sldIdLst>
    <p:sldId id="256" r:id="rId6"/>
    <p:sldId id="260" r:id="rId7"/>
    <p:sldId id="270" r:id="rId8"/>
    <p:sldId id="271" r:id="rId9"/>
    <p:sldId id="261" r:id="rId10"/>
    <p:sldId id="263" r:id="rId11"/>
    <p:sldId id="262" r:id="rId12"/>
    <p:sldId id="264" r:id="rId13"/>
    <p:sldId id="265" r:id="rId14"/>
    <p:sldId id="266" r:id="rId15"/>
    <p:sldId id="272" r:id="rId16"/>
    <p:sldId id="267" r:id="rId17"/>
    <p:sldId id="274" r:id="rId18"/>
    <p:sldId id="268" r:id="rId19"/>
    <p:sldId id="273" r:id="rId20"/>
    <p:sldId id="269" r:id="rId21"/>
  </p:sldIdLst>
  <p:sldSz cx="9144000" cy="5143500" type="screen16x9"/>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FFFFFF"/>
    <a:srgbClr val="1A9DAC"/>
    <a:srgbClr val="598752"/>
    <a:srgbClr val="6DA463"/>
    <a:srgbClr val="A65C45"/>
    <a:srgbClr val="CC7054"/>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C27F3-4958-23F5-9770-5B58C447FCD0}" v="1289" dt="2023-09-01T22:12:31.714"/>
    <p1510:client id="{32D6C481-3098-4B23-C6F4-24566CA5A424}" v="6" dt="2023-09-02T08:48:15.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6" y="636"/>
      </p:cViewPr>
      <p:guideLst>
        <p:guide orient="horz" pos="1620"/>
        <p:guide orient="horz" pos="320"/>
        <p:guide orient="horz" pos="737"/>
        <p:guide orient="horz" pos="2879"/>
        <p:guide pos="2880"/>
        <p:guide pos="562"/>
        <p:guide pos="5103"/>
        <p:guide pos="2562"/>
        <p:guide pos="26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C2049-52AF-4965-A04D-17A3D460735F}" type="doc">
      <dgm:prSet loTypeId="urn:microsoft.com/office/officeart/2005/8/layout/hProcess11" loCatId="process" qsTypeId="urn:microsoft.com/office/officeart/2005/8/quickstyle/simple1" qsCatId="simple" csTypeId="urn:microsoft.com/office/officeart/2005/8/colors/accent1_2" csCatId="accent1" phldr="1"/>
      <dgm:spPr/>
    </dgm:pt>
    <dgm:pt modelId="{B58D4CC3-F0C8-4119-B972-C229152842FA}">
      <dgm:prSet custT="1"/>
      <dgm:spPr/>
      <dgm:t>
        <a:bodyPr/>
        <a:lstStyle/>
        <a:p>
          <a:pPr algn="l" rtl="0"/>
          <a:r>
            <a:rPr lang="en-US" sz="1600" dirty="0">
              <a:solidFill>
                <a:srgbClr val="000000"/>
              </a:solidFill>
              <a:latin typeface="Avenir Next LT Pro" panose="020B0504020202020204" pitchFamily="34" charset="0"/>
              <a:cs typeface="Arial"/>
            </a:rPr>
            <a:t>The criminalization of solidarity in the EU</a:t>
          </a:r>
        </a:p>
      </dgm:t>
    </dgm:pt>
    <dgm:pt modelId="{00BCEC57-9221-43A5-81AD-1A50181DF5F9}" type="parTrans" cxnId="{22AFEC6B-356A-4132-829F-B0F87B297359}">
      <dgm:prSet/>
      <dgm:spPr/>
    </dgm:pt>
    <dgm:pt modelId="{6C289929-57FF-4018-835A-7444BC68652C}" type="sibTrans" cxnId="{22AFEC6B-356A-4132-829F-B0F87B297359}">
      <dgm:prSet/>
      <dgm:spPr/>
    </dgm:pt>
    <dgm:pt modelId="{BB268CCE-7ACA-4B3E-ABD5-26FED9597A0D}">
      <dgm:prSet custT="1"/>
      <dgm:spPr/>
      <dgm:t>
        <a:bodyPr/>
        <a:lstStyle/>
        <a:p>
          <a:pPr algn="l" rtl="0"/>
          <a:r>
            <a:rPr lang="en-GB" sz="1600" dirty="0">
              <a:solidFill>
                <a:srgbClr val="000000"/>
              </a:solidFill>
              <a:latin typeface="Avenir Next LT Pro" panose="020B0504020202020204" pitchFamily="34" charset="0"/>
              <a:cs typeface="Arial"/>
            </a:rPr>
            <a:t>Decriminalising solidarity: EU or national solutions?</a:t>
          </a:r>
          <a:endParaRPr lang="en-US" sz="1600" dirty="0">
            <a:solidFill>
              <a:srgbClr val="000000"/>
            </a:solidFill>
            <a:latin typeface="Avenir Next LT Pro" panose="020B0504020202020204" pitchFamily="34" charset="0"/>
            <a:cs typeface="Arial"/>
          </a:endParaRPr>
        </a:p>
      </dgm:t>
    </dgm:pt>
    <dgm:pt modelId="{8F39A9CC-6318-4EF0-8C42-142E798BA47C}" type="parTrans" cxnId="{21E3E070-64A0-46FB-A396-62F548D52CB1}">
      <dgm:prSet/>
      <dgm:spPr/>
    </dgm:pt>
    <dgm:pt modelId="{B0FA731A-C1D2-4825-82F9-325B3821628A}" type="sibTrans" cxnId="{21E3E070-64A0-46FB-A396-62F548D52CB1}">
      <dgm:prSet/>
      <dgm:spPr/>
    </dgm:pt>
    <dgm:pt modelId="{78E35BDC-8696-42CB-9810-B3B365C226F4}">
      <dgm:prSet custT="1"/>
      <dgm:spPr/>
      <dgm:t>
        <a:bodyPr/>
        <a:lstStyle/>
        <a:p>
          <a:pPr algn="l" rtl="0"/>
          <a:r>
            <a:rPr lang="en-GB" sz="1600" dirty="0">
              <a:solidFill>
                <a:srgbClr val="000000"/>
              </a:solidFill>
              <a:latin typeface="Avenir Next LT Pro" panose="020B0504020202020204" pitchFamily="34" charset="0"/>
              <a:cs typeface="Arial"/>
            </a:rPr>
            <a:t>Using the concept of fraternity in the French context</a:t>
          </a:r>
        </a:p>
      </dgm:t>
    </dgm:pt>
    <dgm:pt modelId="{A05AAE30-E376-4C10-BF13-AAD1A254FEB9}" type="parTrans" cxnId="{A2198443-BA49-4B08-ACDD-251BB2666FEA}">
      <dgm:prSet/>
      <dgm:spPr/>
    </dgm:pt>
    <dgm:pt modelId="{9DF1E8A8-83B7-4327-9E21-74ED9206DE88}" type="sibTrans" cxnId="{A2198443-BA49-4B08-ACDD-251BB2666FEA}">
      <dgm:prSet/>
      <dgm:spPr/>
    </dgm:pt>
    <dgm:pt modelId="{ABD15614-006F-4524-976F-5A9877635B49}">
      <dgm:prSet custT="1"/>
      <dgm:spPr/>
      <dgm:t>
        <a:bodyPr/>
        <a:lstStyle/>
        <a:p>
          <a:pPr algn="l" rtl="0"/>
          <a:r>
            <a:rPr lang="en-GB" sz="1600" dirty="0">
              <a:solidFill>
                <a:srgbClr val="000000"/>
              </a:solidFill>
              <a:latin typeface="Avenir Next LT Pro" panose="020B0504020202020204" pitchFamily="34" charset="0"/>
              <a:cs typeface="Arial"/>
            </a:rPr>
            <a:t>Solidarity and human dignity</a:t>
          </a:r>
        </a:p>
      </dgm:t>
    </dgm:pt>
    <dgm:pt modelId="{20C6F0A4-E77D-46E1-A341-17885283EC64}" type="parTrans" cxnId="{F1362374-4CCF-4EF0-8523-91F7EB5FA526}">
      <dgm:prSet/>
      <dgm:spPr/>
    </dgm:pt>
    <dgm:pt modelId="{9F5D4308-2840-429C-B6EB-774CCC1E5806}" type="sibTrans" cxnId="{F1362374-4CCF-4EF0-8523-91F7EB5FA526}">
      <dgm:prSet/>
      <dgm:spPr/>
    </dgm:pt>
    <dgm:pt modelId="{F39C3B43-7317-4435-9419-7AA3D98D505B}" type="pres">
      <dgm:prSet presAssocID="{869C2049-52AF-4965-A04D-17A3D460735F}" presName="Name0" presStyleCnt="0">
        <dgm:presLayoutVars>
          <dgm:dir/>
          <dgm:resizeHandles val="exact"/>
        </dgm:presLayoutVars>
      </dgm:prSet>
      <dgm:spPr/>
    </dgm:pt>
    <dgm:pt modelId="{2BFA2815-0BC9-42AD-8BDE-60B8649ABAB8}" type="pres">
      <dgm:prSet presAssocID="{869C2049-52AF-4965-A04D-17A3D460735F}" presName="arrow" presStyleLbl="bgShp" presStyleIdx="0" presStyleCnt="1"/>
      <dgm:spPr>
        <a:solidFill>
          <a:srgbClr val="16818D"/>
        </a:solidFill>
      </dgm:spPr>
    </dgm:pt>
    <dgm:pt modelId="{C8B8D9BE-EAAD-4859-A550-A5D538700836}" type="pres">
      <dgm:prSet presAssocID="{869C2049-52AF-4965-A04D-17A3D460735F}" presName="points" presStyleCnt="0"/>
      <dgm:spPr/>
    </dgm:pt>
    <dgm:pt modelId="{D6A4DA03-D1CF-4A6A-A67E-338CA9F810FF}" type="pres">
      <dgm:prSet presAssocID="{B58D4CC3-F0C8-4119-B972-C229152842FA}" presName="compositeA" presStyleCnt="0"/>
      <dgm:spPr/>
    </dgm:pt>
    <dgm:pt modelId="{06347686-AF33-49FC-9641-161D38A0BBA8}" type="pres">
      <dgm:prSet presAssocID="{B58D4CC3-F0C8-4119-B972-C229152842FA}" presName="textA" presStyleLbl="revTx" presStyleIdx="0" presStyleCnt="4" custScaleX="113483">
        <dgm:presLayoutVars>
          <dgm:bulletEnabled val="1"/>
        </dgm:presLayoutVars>
      </dgm:prSet>
      <dgm:spPr/>
    </dgm:pt>
    <dgm:pt modelId="{A7193BF2-9145-4CA5-9F0E-550873F3E8DC}" type="pres">
      <dgm:prSet presAssocID="{B58D4CC3-F0C8-4119-B972-C229152842FA}" presName="circleA" presStyleLbl="node1" presStyleIdx="0" presStyleCnt="4" custLinFactNeighborX="8523"/>
      <dgm:spPr>
        <a:solidFill>
          <a:srgbClr val="FFFFFF">
            <a:alpha val="20000"/>
          </a:srgbClr>
        </a:solidFill>
      </dgm:spPr>
    </dgm:pt>
    <dgm:pt modelId="{FDB1D3F9-F3F2-4ADC-AF2E-E0320188EC4E}" type="pres">
      <dgm:prSet presAssocID="{B58D4CC3-F0C8-4119-B972-C229152842FA}" presName="spaceA" presStyleCnt="0"/>
      <dgm:spPr/>
    </dgm:pt>
    <dgm:pt modelId="{B6630C95-1D4D-41B9-877E-6425F9245F4B}" type="pres">
      <dgm:prSet presAssocID="{6C289929-57FF-4018-835A-7444BC68652C}" presName="space" presStyleCnt="0"/>
      <dgm:spPr/>
    </dgm:pt>
    <dgm:pt modelId="{0CBCEF33-5C69-4391-98AD-A3F1FE64729B}" type="pres">
      <dgm:prSet presAssocID="{BB268CCE-7ACA-4B3E-ABD5-26FED9597A0D}" presName="compositeB" presStyleCnt="0"/>
      <dgm:spPr/>
    </dgm:pt>
    <dgm:pt modelId="{1677A375-5284-457F-8FF4-0B19BA33C9A6}" type="pres">
      <dgm:prSet presAssocID="{BB268CCE-7ACA-4B3E-ABD5-26FED9597A0D}" presName="textB" presStyleLbl="revTx" presStyleIdx="1" presStyleCnt="4" custScaleX="133983">
        <dgm:presLayoutVars>
          <dgm:bulletEnabled val="1"/>
        </dgm:presLayoutVars>
      </dgm:prSet>
      <dgm:spPr/>
    </dgm:pt>
    <dgm:pt modelId="{F8CB0F5B-C682-4C84-BBE0-17A81625BE3E}" type="pres">
      <dgm:prSet presAssocID="{BB268CCE-7ACA-4B3E-ABD5-26FED9597A0D}" presName="circleB" presStyleLbl="node1" presStyleIdx="1" presStyleCnt="4" custLinFactNeighborX="8523"/>
      <dgm:spPr>
        <a:solidFill>
          <a:srgbClr val="FFFFFF">
            <a:alpha val="20000"/>
          </a:srgbClr>
        </a:solidFill>
      </dgm:spPr>
    </dgm:pt>
    <dgm:pt modelId="{70ED5B0C-8073-45D9-905E-CB2BD207237A}" type="pres">
      <dgm:prSet presAssocID="{BB268CCE-7ACA-4B3E-ABD5-26FED9597A0D}" presName="spaceB" presStyleCnt="0"/>
      <dgm:spPr/>
    </dgm:pt>
    <dgm:pt modelId="{B465F068-69C3-4200-9B8D-1843EA600F6C}" type="pres">
      <dgm:prSet presAssocID="{B0FA731A-C1D2-4825-82F9-325B3821628A}" presName="space" presStyleCnt="0"/>
      <dgm:spPr/>
    </dgm:pt>
    <dgm:pt modelId="{93ECCFD5-9B8A-420E-A844-9B512B0A7659}" type="pres">
      <dgm:prSet presAssocID="{78E35BDC-8696-42CB-9810-B3B365C226F4}" presName="compositeA" presStyleCnt="0"/>
      <dgm:spPr/>
    </dgm:pt>
    <dgm:pt modelId="{5F0B0C9D-8D60-4244-B8C8-A03A753DE217}" type="pres">
      <dgm:prSet presAssocID="{78E35BDC-8696-42CB-9810-B3B365C226F4}" presName="textA" presStyleLbl="revTx" presStyleIdx="2" presStyleCnt="4" custScaleX="127680">
        <dgm:presLayoutVars>
          <dgm:bulletEnabled val="1"/>
        </dgm:presLayoutVars>
      </dgm:prSet>
      <dgm:spPr/>
    </dgm:pt>
    <dgm:pt modelId="{354CE844-A46B-44AB-9EEA-2B302697DF1C}" type="pres">
      <dgm:prSet presAssocID="{78E35BDC-8696-42CB-9810-B3B365C226F4}" presName="circleA" presStyleLbl="node1" presStyleIdx="2" presStyleCnt="4" custLinFactNeighborX="8523"/>
      <dgm:spPr>
        <a:solidFill>
          <a:srgbClr val="FFFFFF">
            <a:alpha val="20000"/>
          </a:srgbClr>
        </a:solidFill>
      </dgm:spPr>
    </dgm:pt>
    <dgm:pt modelId="{26622925-E95B-4CC9-8542-0F49B7224F22}" type="pres">
      <dgm:prSet presAssocID="{78E35BDC-8696-42CB-9810-B3B365C226F4}" presName="spaceA" presStyleCnt="0"/>
      <dgm:spPr/>
    </dgm:pt>
    <dgm:pt modelId="{15CE3933-4A96-4EF9-BED9-B84FCA36B225}" type="pres">
      <dgm:prSet presAssocID="{9DF1E8A8-83B7-4327-9E21-74ED9206DE88}" presName="space" presStyleCnt="0"/>
      <dgm:spPr/>
    </dgm:pt>
    <dgm:pt modelId="{E37A375B-E81F-4354-8330-5FEFA8ADE061}" type="pres">
      <dgm:prSet presAssocID="{ABD15614-006F-4524-976F-5A9877635B49}" presName="compositeB" presStyleCnt="0"/>
      <dgm:spPr/>
    </dgm:pt>
    <dgm:pt modelId="{FF9E9592-E1C3-43F6-9524-62DA88427441}" type="pres">
      <dgm:prSet presAssocID="{ABD15614-006F-4524-976F-5A9877635B49}" presName="textB" presStyleLbl="revTx" presStyleIdx="3" presStyleCnt="4">
        <dgm:presLayoutVars>
          <dgm:bulletEnabled val="1"/>
        </dgm:presLayoutVars>
      </dgm:prSet>
      <dgm:spPr/>
    </dgm:pt>
    <dgm:pt modelId="{FAFBC841-8C8A-4FA8-AA07-0ED133E54768}" type="pres">
      <dgm:prSet presAssocID="{ABD15614-006F-4524-976F-5A9877635B49}" presName="circleB" presStyleLbl="node1" presStyleIdx="3" presStyleCnt="4" custLinFactNeighborX="8523"/>
      <dgm:spPr>
        <a:solidFill>
          <a:srgbClr val="FFFFFF">
            <a:alpha val="20000"/>
          </a:srgbClr>
        </a:solidFill>
      </dgm:spPr>
    </dgm:pt>
    <dgm:pt modelId="{4BE8F77F-2E67-49E7-B2CE-3A5E04049CFA}" type="pres">
      <dgm:prSet presAssocID="{ABD15614-006F-4524-976F-5A9877635B49}" presName="spaceB" presStyleCnt="0"/>
      <dgm:spPr/>
    </dgm:pt>
  </dgm:ptLst>
  <dgm:cxnLst>
    <dgm:cxn modelId="{79D67E13-7944-4D91-ADA7-FE9B7095D6B6}" type="presOf" srcId="{ABD15614-006F-4524-976F-5A9877635B49}" destId="{FF9E9592-E1C3-43F6-9524-62DA88427441}" srcOrd="0" destOrd="0" presId="urn:microsoft.com/office/officeart/2005/8/layout/hProcess11"/>
    <dgm:cxn modelId="{A2198443-BA49-4B08-ACDD-251BB2666FEA}" srcId="{869C2049-52AF-4965-A04D-17A3D460735F}" destId="{78E35BDC-8696-42CB-9810-B3B365C226F4}" srcOrd="2" destOrd="0" parTransId="{A05AAE30-E376-4C10-BF13-AAD1A254FEB9}" sibTransId="{9DF1E8A8-83B7-4327-9E21-74ED9206DE88}"/>
    <dgm:cxn modelId="{22AFEC6B-356A-4132-829F-B0F87B297359}" srcId="{869C2049-52AF-4965-A04D-17A3D460735F}" destId="{B58D4CC3-F0C8-4119-B972-C229152842FA}" srcOrd="0" destOrd="0" parTransId="{00BCEC57-9221-43A5-81AD-1A50181DF5F9}" sibTransId="{6C289929-57FF-4018-835A-7444BC68652C}"/>
    <dgm:cxn modelId="{21E3E070-64A0-46FB-A396-62F548D52CB1}" srcId="{869C2049-52AF-4965-A04D-17A3D460735F}" destId="{BB268CCE-7ACA-4B3E-ABD5-26FED9597A0D}" srcOrd="1" destOrd="0" parTransId="{8F39A9CC-6318-4EF0-8C42-142E798BA47C}" sibTransId="{B0FA731A-C1D2-4825-82F9-325B3821628A}"/>
    <dgm:cxn modelId="{F1362374-4CCF-4EF0-8523-91F7EB5FA526}" srcId="{869C2049-52AF-4965-A04D-17A3D460735F}" destId="{ABD15614-006F-4524-976F-5A9877635B49}" srcOrd="3" destOrd="0" parTransId="{20C6F0A4-E77D-46E1-A341-17885283EC64}" sibTransId="{9F5D4308-2840-429C-B6EB-774CCC1E5806}"/>
    <dgm:cxn modelId="{0DC09979-F6A0-41D8-9008-EBC6835C9423}" type="presOf" srcId="{B58D4CC3-F0C8-4119-B972-C229152842FA}" destId="{06347686-AF33-49FC-9641-161D38A0BBA8}" srcOrd="0" destOrd="0" presId="urn:microsoft.com/office/officeart/2005/8/layout/hProcess11"/>
    <dgm:cxn modelId="{241F737F-0DB7-4D93-843F-EAA2CD4CA36F}" type="presOf" srcId="{78E35BDC-8696-42CB-9810-B3B365C226F4}" destId="{5F0B0C9D-8D60-4244-B8C8-A03A753DE217}" srcOrd="0" destOrd="0" presId="urn:microsoft.com/office/officeart/2005/8/layout/hProcess11"/>
    <dgm:cxn modelId="{176971E7-C2E1-474E-934B-5EAE24FD727F}" type="presOf" srcId="{BB268CCE-7ACA-4B3E-ABD5-26FED9597A0D}" destId="{1677A375-5284-457F-8FF4-0B19BA33C9A6}" srcOrd="0" destOrd="0" presId="urn:microsoft.com/office/officeart/2005/8/layout/hProcess11"/>
    <dgm:cxn modelId="{E68BA9FA-4C6A-4623-80C5-4D815E92C688}" type="presOf" srcId="{869C2049-52AF-4965-A04D-17A3D460735F}" destId="{F39C3B43-7317-4435-9419-7AA3D98D505B}" srcOrd="0" destOrd="0" presId="urn:microsoft.com/office/officeart/2005/8/layout/hProcess11"/>
    <dgm:cxn modelId="{AB66FA0B-06AC-4439-93F3-7465CB545F9A}" type="presParOf" srcId="{F39C3B43-7317-4435-9419-7AA3D98D505B}" destId="{2BFA2815-0BC9-42AD-8BDE-60B8649ABAB8}" srcOrd="0" destOrd="0" presId="urn:microsoft.com/office/officeart/2005/8/layout/hProcess11"/>
    <dgm:cxn modelId="{28673855-2F70-4BBE-8FD1-09A76864DBC8}" type="presParOf" srcId="{F39C3B43-7317-4435-9419-7AA3D98D505B}" destId="{C8B8D9BE-EAAD-4859-A550-A5D538700836}" srcOrd="1" destOrd="0" presId="urn:microsoft.com/office/officeart/2005/8/layout/hProcess11"/>
    <dgm:cxn modelId="{584CFD22-6787-4858-8861-D57C07160321}" type="presParOf" srcId="{C8B8D9BE-EAAD-4859-A550-A5D538700836}" destId="{D6A4DA03-D1CF-4A6A-A67E-338CA9F810FF}" srcOrd="0" destOrd="0" presId="urn:microsoft.com/office/officeart/2005/8/layout/hProcess11"/>
    <dgm:cxn modelId="{C091E560-E818-4A6C-9FF8-FFD135D60B30}" type="presParOf" srcId="{D6A4DA03-D1CF-4A6A-A67E-338CA9F810FF}" destId="{06347686-AF33-49FC-9641-161D38A0BBA8}" srcOrd="0" destOrd="0" presId="urn:microsoft.com/office/officeart/2005/8/layout/hProcess11"/>
    <dgm:cxn modelId="{31210AB8-731F-44F2-8B35-14F05723E4AE}" type="presParOf" srcId="{D6A4DA03-D1CF-4A6A-A67E-338CA9F810FF}" destId="{A7193BF2-9145-4CA5-9F0E-550873F3E8DC}" srcOrd="1" destOrd="0" presId="urn:microsoft.com/office/officeart/2005/8/layout/hProcess11"/>
    <dgm:cxn modelId="{46253BCC-36B4-40A6-8D20-0BD94ED19BFC}" type="presParOf" srcId="{D6A4DA03-D1CF-4A6A-A67E-338CA9F810FF}" destId="{FDB1D3F9-F3F2-4ADC-AF2E-E0320188EC4E}" srcOrd="2" destOrd="0" presId="urn:microsoft.com/office/officeart/2005/8/layout/hProcess11"/>
    <dgm:cxn modelId="{6886B3E5-2FA8-48CC-ACF3-EE9BF6611B92}" type="presParOf" srcId="{C8B8D9BE-EAAD-4859-A550-A5D538700836}" destId="{B6630C95-1D4D-41B9-877E-6425F9245F4B}" srcOrd="1" destOrd="0" presId="urn:microsoft.com/office/officeart/2005/8/layout/hProcess11"/>
    <dgm:cxn modelId="{0453BF73-B6BE-4F5D-B072-903AA63116BB}" type="presParOf" srcId="{C8B8D9BE-EAAD-4859-A550-A5D538700836}" destId="{0CBCEF33-5C69-4391-98AD-A3F1FE64729B}" srcOrd="2" destOrd="0" presId="urn:microsoft.com/office/officeart/2005/8/layout/hProcess11"/>
    <dgm:cxn modelId="{48646420-8F83-405A-AD2E-A71E34D98BAB}" type="presParOf" srcId="{0CBCEF33-5C69-4391-98AD-A3F1FE64729B}" destId="{1677A375-5284-457F-8FF4-0B19BA33C9A6}" srcOrd="0" destOrd="0" presId="urn:microsoft.com/office/officeart/2005/8/layout/hProcess11"/>
    <dgm:cxn modelId="{BB42271C-5C90-4E86-BE71-1381FA0C9328}" type="presParOf" srcId="{0CBCEF33-5C69-4391-98AD-A3F1FE64729B}" destId="{F8CB0F5B-C682-4C84-BBE0-17A81625BE3E}" srcOrd="1" destOrd="0" presId="urn:microsoft.com/office/officeart/2005/8/layout/hProcess11"/>
    <dgm:cxn modelId="{B4C2EE41-3D2B-4A2C-907D-2EEE6CFFE872}" type="presParOf" srcId="{0CBCEF33-5C69-4391-98AD-A3F1FE64729B}" destId="{70ED5B0C-8073-45D9-905E-CB2BD207237A}" srcOrd="2" destOrd="0" presId="urn:microsoft.com/office/officeart/2005/8/layout/hProcess11"/>
    <dgm:cxn modelId="{F292E068-0FA4-410A-B0C9-41116E99D728}" type="presParOf" srcId="{C8B8D9BE-EAAD-4859-A550-A5D538700836}" destId="{B465F068-69C3-4200-9B8D-1843EA600F6C}" srcOrd="3" destOrd="0" presId="urn:microsoft.com/office/officeart/2005/8/layout/hProcess11"/>
    <dgm:cxn modelId="{B648272E-85E0-408A-9389-83FD176A1739}" type="presParOf" srcId="{C8B8D9BE-EAAD-4859-A550-A5D538700836}" destId="{93ECCFD5-9B8A-420E-A844-9B512B0A7659}" srcOrd="4" destOrd="0" presId="urn:microsoft.com/office/officeart/2005/8/layout/hProcess11"/>
    <dgm:cxn modelId="{7C3F6616-00BB-4C84-A443-DCDC610E6095}" type="presParOf" srcId="{93ECCFD5-9B8A-420E-A844-9B512B0A7659}" destId="{5F0B0C9D-8D60-4244-B8C8-A03A753DE217}" srcOrd="0" destOrd="0" presId="urn:microsoft.com/office/officeart/2005/8/layout/hProcess11"/>
    <dgm:cxn modelId="{8C6A9923-71A0-445E-9906-4F5B2F89289D}" type="presParOf" srcId="{93ECCFD5-9B8A-420E-A844-9B512B0A7659}" destId="{354CE844-A46B-44AB-9EEA-2B302697DF1C}" srcOrd="1" destOrd="0" presId="urn:microsoft.com/office/officeart/2005/8/layout/hProcess11"/>
    <dgm:cxn modelId="{8AB2BA2D-C9E2-49B5-A86D-218DB1E5583E}" type="presParOf" srcId="{93ECCFD5-9B8A-420E-A844-9B512B0A7659}" destId="{26622925-E95B-4CC9-8542-0F49B7224F22}" srcOrd="2" destOrd="0" presId="urn:microsoft.com/office/officeart/2005/8/layout/hProcess11"/>
    <dgm:cxn modelId="{872CFAFC-9725-4C15-B2BA-79FB224FE778}" type="presParOf" srcId="{C8B8D9BE-EAAD-4859-A550-A5D538700836}" destId="{15CE3933-4A96-4EF9-BED9-B84FCA36B225}" srcOrd="5" destOrd="0" presId="urn:microsoft.com/office/officeart/2005/8/layout/hProcess11"/>
    <dgm:cxn modelId="{68FBA1D2-778F-4CD7-AA5D-618514811AAB}" type="presParOf" srcId="{C8B8D9BE-EAAD-4859-A550-A5D538700836}" destId="{E37A375B-E81F-4354-8330-5FEFA8ADE061}" srcOrd="6" destOrd="0" presId="urn:microsoft.com/office/officeart/2005/8/layout/hProcess11"/>
    <dgm:cxn modelId="{B680F37B-1EFB-450F-AD25-F8BECFE0E970}" type="presParOf" srcId="{E37A375B-E81F-4354-8330-5FEFA8ADE061}" destId="{FF9E9592-E1C3-43F6-9524-62DA88427441}" srcOrd="0" destOrd="0" presId="urn:microsoft.com/office/officeart/2005/8/layout/hProcess11"/>
    <dgm:cxn modelId="{F83E342B-8DFE-47B5-B464-7FD565FAF1DD}" type="presParOf" srcId="{E37A375B-E81F-4354-8330-5FEFA8ADE061}" destId="{FAFBC841-8C8A-4FA8-AA07-0ED133E54768}" srcOrd="1" destOrd="0" presId="urn:microsoft.com/office/officeart/2005/8/layout/hProcess11"/>
    <dgm:cxn modelId="{CD41F95E-8F9A-4B21-9EA7-82B8E50F8FD7}" type="presParOf" srcId="{E37A375B-E81F-4354-8330-5FEFA8ADE061}" destId="{4BE8F77F-2E67-49E7-B2CE-3A5E04049CF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E0DD8-1BC7-4786-A18B-152B7FAE5804}"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GB"/>
        </a:p>
      </dgm:t>
    </dgm:pt>
    <dgm:pt modelId="{32014E68-DC1C-4694-913F-12C58E0B9CE8}">
      <dgm:prSet phldrT="[Text]" custT="1"/>
      <dgm:spPr/>
      <dgm:t>
        <a:bodyPr/>
        <a:lstStyle/>
        <a:p>
          <a:pPr>
            <a:lnSpc>
              <a:spcPct val="100000"/>
            </a:lnSpc>
            <a:defRPr b="1"/>
          </a:pPr>
          <a:r>
            <a:rPr lang="en-GB" sz="1800" dirty="0">
              <a:latin typeface="Avenir Next LT Pro" panose="020B0504020202020204" pitchFamily="34" charset="0"/>
            </a:rPr>
            <a:t>Prosecution</a:t>
          </a:r>
          <a:endParaRPr lang="en-GB" sz="2000" dirty="0"/>
        </a:p>
      </dgm:t>
    </dgm:pt>
    <dgm:pt modelId="{1E1CD990-4438-447E-B3CB-F178DA7B8DCF}" type="parTrans" cxnId="{BC4C8EBC-F66E-4457-BB2C-207E39A90235}">
      <dgm:prSet/>
      <dgm:spPr/>
      <dgm:t>
        <a:bodyPr/>
        <a:lstStyle/>
        <a:p>
          <a:endParaRPr lang="en-GB"/>
        </a:p>
      </dgm:t>
    </dgm:pt>
    <dgm:pt modelId="{FEE2F23E-550F-4EB0-B963-2C0FA8508E15}" type="sibTrans" cxnId="{BC4C8EBC-F66E-4457-BB2C-207E39A90235}">
      <dgm:prSet/>
      <dgm:spPr/>
      <dgm:t>
        <a:bodyPr/>
        <a:lstStyle/>
        <a:p>
          <a:endParaRPr lang="en-GB"/>
        </a:p>
      </dgm:t>
    </dgm:pt>
    <dgm:pt modelId="{D4D02CC7-F779-4459-BE93-D29FD3EBC731}">
      <dgm:prSet custT="1"/>
      <dgm:spPr/>
      <dgm:t>
        <a:bodyPr/>
        <a:lstStyle/>
        <a:p>
          <a:pPr>
            <a:lnSpc>
              <a:spcPct val="100000"/>
            </a:lnSpc>
          </a:pPr>
          <a:r>
            <a:rPr lang="en-GB" sz="1600" dirty="0">
              <a:latin typeface="Avenir Next LT Pro" panose="020B0504020202020204" pitchFamily="34" charset="0"/>
            </a:rPr>
            <a:t>Activities in hotspots</a:t>
          </a:r>
        </a:p>
      </dgm:t>
    </dgm:pt>
    <dgm:pt modelId="{9C1D5D1C-078D-40F4-BA73-3B88474C8312}" type="parTrans" cxnId="{769E4AEF-31A3-4A53-AE43-8068A0A67B19}">
      <dgm:prSet/>
      <dgm:spPr/>
      <dgm:t>
        <a:bodyPr/>
        <a:lstStyle/>
        <a:p>
          <a:endParaRPr lang="en-GB"/>
        </a:p>
      </dgm:t>
    </dgm:pt>
    <dgm:pt modelId="{636B4D52-515B-43AC-9845-31443BADC4DF}" type="sibTrans" cxnId="{769E4AEF-31A3-4A53-AE43-8068A0A67B19}">
      <dgm:prSet/>
      <dgm:spPr/>
      <dgm:t>
        <a:bodyPr/>
        <a:lstStyle/>
        <a:p>
          <a:endParaRPr lang="en-GB"/>
        </a:p>
      </dgm:t>
    </dgm:pt>
    <dgm:pt modelId="{5243DF15-9328-4E1C-841E-85AAAFAF9F41}">
      <dgm:prSet custT="1"/>
      <dgm:spPr/>
      <dgm:t>
        <a:bodyPr/>
        <a:lstStyle/>
        <a:p>
          <a:pPr>
            <a:lnSpc>
              <a:spcPct val="100000"/>
            </a:lnSpc>
          </a:pPr>
          <a:r>
            <a:rPr lang="en-GB" sz="1600" dirty="0">
              <a:latin typeface="Avenir Next LT Pro" panose="020B0504020202020204" pitchFamily="34" charset="0"/>
            </a:rPr>
            <a:t>Simple, temporal acts</a:t>
          </a:r>
        </a:p>
      </dgm:t>
    </dgm:pt>
    <dgm:pt modelId="{A9773504-E138-47E8-8A0E-B38C975944E2}" type="parTrans" cxnId="{83263398-8345-4E34-A8C7-585E8F8088EB}">
      <dgm:prSet/>
      <dgm:spPr/>
      <dgm:t>
        <a:bodyPr/>
        <a:lstStyle/>
        <a:p>
          <a:endParaRPr lang="en-GB"/>
        </a:p>
      </dgm:t>
    </dgm:pt>
    <dgm:pt modelId="{7158B506-4C99-4C94-9055-6D9C8290D566}" type="sibTrans" cxnId="{83263398-8345-4E34-A8C7-585E8F8088EB}">
      <dgm:prSet/>
      <dgm:spPr/>
      <dgm:t>
        <a:bodyPr/>
        <a:lstStyle/>
        <a:p>
          <a:endParaRPr lang="en-GB"/>
        </a:p>
      </dgm:t>
    </dgm:pt>
    <dgm:pt modelId="{65E924E3-5C7E-4B37-B2A0-C7F3F321867A}">
      <dgm:prSet custT="1"/>
      <dgm:spPr/>
      <dgm:t>
        <a:bodyPr/>
        <a:lstStyle/>
        <a:p>
          <a:pPr>
            <a:lnSpc>
              <a:spcPct val="100000"/>
            </a:lnSpc>
          </a:pPr>
          <a:r>
            <a:rPr lang="en-GB" sz="1600" dirty="0">
              <a:latin typeface="Avenir Next LT Pro" panose="020B0504020202020204" pitchFamily="34" charset="0"/>
            </a:rPr>
            <a:t>Ordinary citizens</a:t>
          </a:r>
        </a:p>
      </dgm:t>
    </dgm:pt>
    <dgm:pt modelId="{2E554D8E-6D39-4365-BB43-E83FCC20F5A2}" type="parTrans" cxnId="{1B926029-BDFB-4C68-9057-42E729ECE8F4}">
      <dgm:prSet/>
      <dgm:spPr/>
      <dgm:t>
        <a:bodyPr/>
        <a:lstStyle/>
        <a:p>
          <a:endParaRPr lang="en-GB"/>
        </a:p>
      </dgm:t>
    </dgm:pt>
    <dgm:pt modelId="{07337D01-0740-425A-A5E4-92236A4DAE8E}" type="sibTrans" cxnId="{1B926029-BDFB-4C68-9057-42E729ECE8F4}">
      <dgm:prSet/>
      <dgm:spPr/>
      <dgm:t>
        <a:bodyPr/>
        <a:lstStyle/>
        <a:p>
          <a:endParaRPr lang="en-GB"/>
        </a:p>
      </dgm:t>
    </dgm:pt>
    <dgm:pt modelId="{EB7C31D2-95E8-4DD4-9BEC-657BCC7145B1}">
      <dgm:prSet custT="1"/>
      <dgm:spPr/>
      <dgm:t>
        <a:bodyPr/>
        <a:lstStyle/>
        <a:p>
          <a:pPr>
            <a:lnSpc>
              <a:spcPct val="100000"/>
            </a:lnSpc>
          </a:pPr>
          <a:r>
            <a:rPr lang="en-GB" sz="1600" dirty="0">
              <a:latin typeface="Avenir Next LT Pro" panose="020B0504020202020204" pitchFamily="34" charset="0"/>
            </a:rPr>
            <a:t>Narrow interpretation of “humanitarian assistance”</a:t>
          </a:r>
        </a:p>
      </dgm:t>
    </dgm:pt>
    <dgm:pt modelId="{5F16F531-36B8-4F1F-820A-F26BD500BD9D}" type="parTrans" cxnId="{8DD81BFA-B688-4177-A822-D8747A1BFC6A}">
      <dgm:prSet/>
      <dgm:spPr/>
      <dgm:t>
        <a:bodyPr/>
        <a:lstStyle/>
        <a:p>
          <a:endParaRPr lang="en-GB"/>
        </a:p>
      </dgm:t>
    </dgm:pt>
    <dgm:pt modelId="{D31DC420-4BA8-40CF-9796-D35D58DADFB1}" type="sibTrans" cxnId="{8DD81BFA-B688-4177-A822-D8747A1BFC6A}">
      <dgm:prSet/>
      <dgm:spPr/>
      <dgm:t>
        <a:bodyPr/>
        <a:lstStyle/>
        <a:p>
          <a:endParaRPr lang="en-GB"/>
        </a:p>
      </dgm:t>
    </dgm:pt>
    <dgm:pt modelId="{24CAC2F6-99BB-4359-AC5B-48532D9C4916}">
      <dgm:prSet custT="1"/>
      <dgm:spPr/>
      <dgm:t>
        <a:bodyPr/>
        <a:lstStyle/>
        <a:p>
          <a:pPr>
            <a:lnSpc>
              <a:spcPct val="100000"/>
            </a:lnSpc>
            <a:defRPr b="1"/>
          </a:pPr>
          <a:r>
            <a:rPr lang="en-GB" sz="1800" b="1" dirty="0">
              <a:latin typeface="Avenir Next LT Pro" panose="020B0504020202020204" pitchFamily="34" charset="0"/>
            </a:rPr>
            <a:t>Consequences</a:t>
          </a:r>
          <a:endParaRPr lang="en-GB" sz="2000" b="1" dirty="0">
            <a:latin typeface="Avenir Next LT Pro" panose="020B0504020202020204" pitchFamily="34" charset="0"/>
          </a:endParaRPr>
        </a:p>
      </dgm:t>
    </dgm:pt>
    <dgm:pt modelId="{C94A8DBE-F38B-4077-AA00-6EFBAB94D13C}" type="parTrans" cxnId="{0C2EF91D-9DDD-4631-A462-116B51B32456}">
      <dgm:prSet/>
      <dgm:spPr/>
      <dgm:t>
        <a:bodyPr/>
        <a:lstStyle/>
        <a:p>
          <a:endParaRPr lang="en-GB"/>
        </a:p>
      </dgm:t>
    </dgm:pt>
    <dgm:pt modelId="{EA717238-BF9F-4DD8-A3BA-BA3D27C01FA9}" type="sibTrans" cxnId="{0C2EF91D-9DDD-4631-A462-116B51B32456}">
      <dgm:prSet/>
      <dgm:spPr/>
      <dgm:t>
        <a:bodyPr/>
        <a:lstStyle/>
        <a:p>
          <a:endParaRPr lang="en-GB"/>
        </a:p>
      </dgm:t>
    </dgm:pt>
    <dgm:pt modelId="{D8B88830-1FF1-4409-BF47-9C8406460823}">
      <dgm:prSet custT="1"/>
      <dgm:spPr/>
      <dgm:t>
        <a:bodyPr/>
        <a:lstStyle/>
        <a:p>
          <a:pPr>
            <a:lnSpc>
              <a:spcPct val="100000"/>
            </a:lnSpc>
            <a:buFont typeface="+mj-lt"/>
            <a:buAutoNum type="arabicPeriod"/>
          </a:pPr>
          <a:r>
            <a:rPr lang="en-GB" sz="1600" dirty="0">
              <a:latin typeface="Avenir Next LT Pro" panose="020B0504020202020204" pitchFamily="34" charset="0"/>
            </a:rPr>
            <a:t>Psychological effect, reputational damage, surveillance, financial burdens on individuals</a:t>
          </a:r>
        </a:p>
      </dgm:t>
    </dgm:pt>
    <dgm:pt modelId="{2E437E1F-5A1B-411E-8B8B-393F48252FB9}" type="sibTrans" cxnId="{E201D3E1-4D57-4707-9736-B78B3153C32B}">
      <dgm:prSet/>
      <dgm:spPr/>
      <dgm:t>
        <a:bodyPr/>
        <a:lstStyle/>
        <a:p>
          <a:endParaRPr lang="en-GB"/>
        </a:p>
      </dgm:t>
    </dgm:pt>
    <dgm:pt modelId="{6082D186-33B5-419D-8015-B0FBEE57C7A5}" type="parTrans" cxnId="{E201D3E1-4D57-4707-9736-B78B3153C32B}">
      <dgm:prSet/>
      <dgm:spPr/>
      <dgm:t>
        <a:bodyPr/>
        <a:lstStyle/>
        <a:p>
          <a:endParaRPr lang="en-GB"/>
        </a:p>
      </dgm:t>
    </dgm:pt>
    <dgm:pt modelId="{3EE996DC-81B1-4AAE-953B-0746FEB24954}">
      <dgm:prSet custT="1"/>
      <dgm:spPr/>
      <dgm:t>
        <a:bodyPr/>
        <a:lstStyle/>
        <a:p>
          <a:pPr>
            <a:lnSpc>
              <a:spcPct val="100000"/>
            </a:lnSpc>
            <a:buFont typeface="+mj-lt"/>
            <a:buAutoNum type="arabicPeriod"/>
          </a:pPr>
          <a:r>
            <a:rPr lang="en-GB" sz="1600" dirty="0">
              <a:latin typeface="Avenir Next LT Pro" panose="020B0504020202020204" pitchFamily="34" charset="0"/>
            </a:rPr>
            <a:t>Stigmatisation of individuals</a:t>
          </a:r>
        </a:p>
      </dgm:t>
    </dgm:pt>
    <dgm:pt modelId="{91950A52-E67A-40A2-9205-E5C1ED146C0A}" type="sibTrans" cxnId="{2DAD855C-E074-40C7-A6B1-645A3A224126}">
      <dgm:prSet/>
      <dgm:spPr/>
      <dgm:t>
        <a:bodyPr/>
        <a:lstStyle/>
        <a:p>
          <a:endParaRPr lang="en-GB"/>
        </a:p>
      </dgm:t>
    </dgm:pt>
    <dgm:pt modelId="{54529F48-FE02-49DB-A3AA-D04FD568154D}" type="parTrans" cxnId="{2DAD855C-E074-40C7-A6B1-645A3A224126}">
      <dgm:prSet/>
      <dgm:spPr/>
      <dgm:t>
        <a:bodyPr/>
        <a:lstStyle/>
        <a:p>
          <a:endParaRPr lang="en-GB"/>
        </a:p>
      </dgm:t>
    </dgm:pt>
    <dgm:pt modelId="{EF801135-0E7B-45FD-80A4-EC1B3AACCA5E}">
      <dgm:prSet custT="1"/>
      <dgm:spPr/>
      <dgm:t>
        <a:bodyPr/>
        <a:lstStyle/>
        <a:p>
          <a:pPr>
            <a:lnSpc>
              <a:spcPct val="100000"/>
            </a:lnSpc>
            <a:buFont typeface="+mj-lt"/>
            <a:buAutoNum type="arabicPeriod"/>
          </a:pPr>
          <a:r>
            <a:rPr lang="en-GB" sz="1600" dirty="0">
              <a:latin typeface="Avenir Next LT Pro" panose="020B0504020202020204" pitchFamily="34" charset="0"/>
            </a:rPr>
            <a:t>Undermining citizen initiatives that challenge migration policies</a:t>
          </a:r>
        </a:p>
      </dgm:t>
    </dgm:pt>
    <dgm:pt modelId="{F82A847C-8A18-48B2-A0A3-E371559B83CC}" type="sibTrans" cxnId="{CA8064DC-FD62-4416-923A-C6E2EE12F3A1}">
      <dgm:prSet/>
      <dgm:spPr/>
      <dgm:t>
        <a:bodyPr/>
        <a:lstStyle/>
        <a:p>
          <a:endParaRPr lang="en-GB"/>
        </a:p>
      </dgm:t>
    </dgm:pt>
    <dgm:pt modelId="{F67157EC-B65B-485B-B900-D835A9EC0A76}" type="parTrans" cxnId="{CA8064DC-FD62-4416-923A-C6E2EE12F3A1}">
      <dgm:prSet/>
      <dgm:spPr/>
      <dgm:t>
        <a:bodyPr/>
        <a:lstStyle/>
        <a:p>
          <a:endParaRPr lang="en-GB"/>
        </a:p>
      </dgm:t>
    </dgm:pt>
    <dgm:pt modelId="{F0AEBC8D-4525-480A-A85F-152B175E318C}" type="pres">
      <dgm:prSet presAssocID="{74FE0DD8-1BC7-4786-A18B-152B7FAE5804}" presName="root" presStyleCnt="0">
        <dgm:presLayoutVars>
          <dgm:dir/>
          <dgm:resizeHandles val="exact"/>
        </dgm:presLayoutVars>
      </dgm:prSet>
      <dgm:spPr/>
    </dgm:pt>
    <dgm:pt modelId="{424893F8-D505-486E-B0E6-045F02556EBB}" type="pres">
      <dgm:prSet presAssocID="{32014E68-DC1C-4694-913F-12C58E0B9CE8}" presName="compNode" presStyleCnt="0"/>
      <dgm:spPr/>
    </dgm:pt>
    <dgm:pt modelId="{EDB48AC6-3CA3-4D8C-B6C8-F5AFE68E56D4}" type="pres">
      <dgm:prSet presAssocID="{32014E68-DC1C-4694-913F-12C58E0B9C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Gavel outline"/>
        </a:ext>
      </dgm:extLst>
    </dgm:pt>
    <dgm:pt modelId="{CB0A15D6-C9B7-416C-8991-A146EE3DECF0}" type="pres">
      <dgm:prSet presAssocID="{32014E68-DC1C-4694-913F-12C58E0B9CE8}" presName="iconSpace" presStyleCnt="0"/>
      <dgm:spPr/>
    </dgm:pt>
    <dgm:pt modelId="{DFA98F0D-E6F7-44F4-92B3-1E3C34AC4FF0}" type="pres">
      <dgm:prSet presAssocID="{32014E68-DC1C-4694-913F-12C58E0B9CE8}" presName="parTx" presStyleLbl="revTx" presStyleIdx="0" presStyleCnt="4">
        <dgm:presLayoutVars>
          <dgm:chMax val="0"/>
          <dgm:chPref val="0"/>
        </dgm:presLayoutVars>
      </dgm:prSet>
      <dgm:spPr/>
    </dgm:pt>
    <dgm:pt modelId="{47A7614F-7C30-4D13-AA47-AAA22AB70FC9}" type="pres">
      <dgm:prSet presAssocID="{32014E68-DC1C-4694-913F-12C58E0B9CE8}" presName="txSpace" presStyleCnt="0"/>
      <dgm:spPr/>
    </dgm:pt>
    <dgm:pt modelId="{E07EF5DD-FF4C-4E2C-952F-A6A78C0750D0}" type="pres">
      <dgm:prSet presAssocID="{32014E68-DC1C-4694-913F-12C58E0B9CE8}" presName="desTx" presStyleLbl="revTx" presStyleIdx="1" presStyleCnt="4" custLinFactNeighborY="-7764">
        <dgm:presLayoutVars/>
      </dgm:prSet>
      <dgm:spPr/>
    </dgm:pt>
    <dgm:pt modelId="{57540C10-98F5-4D89-A304-94D6AB920C6F}" type="pres">
      <dgm:prSet presAssocID="{FEE2F23E-550F-4EB0-B963-2C0FA8508E15}" presName="sibTrans" presStyleCnt="0"/>
      <dgm:spPr/>
    </dgm:pt>
    <dgm:pt modelId="{88278C0A-3B01-4216-93E1-2FE2BEB256B4}" type="pres">
      <dgm:prSet presAssocID="{24CAC2F6-99BB-4359-AC5B-48532D9C4916}" presName="compNode" presStyleCnt="0"/>
      <dgm:spPr/>
    </dgm:pt>
    <dgm:pt modelId="{E3BE2515-3617-4240-BE13-FBD40E5E25C9}" type="pres">
      <dgm:prSet presAssocID="{24CAC2F6-99BB-4359-AC5B-48532D9C49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Back with solid fill"/>
        </a:ext>
      </dgm:extLst>
    </dgm:pt>
    <dgm:pt modelId="{1EDC3B00-131F-4165-BA6F-7AA2C7A9ED81}" type="pres">
      <dgm:prSet presAssocID="{24CAC2F6-99BB-4359-AC5B-48532D9C4916}" presName="iconSpace" presStyleCnt="0"/>
      <dgm:spPr/>
    </dgm:pt>
    <dgm:pt modelId="{7ADBC549-0A97-48A0-821D-6345ACBE2ECB}" type="pres">
      <dgm:prSet presAssocID="{24CAC2F6-99BB-4359-AC5B-48532D9C4916}" presName="parTx" presStyleLbl="revTx" presStyleIdx="2" presStyleCnt="4">
        <dgm:presLayoutVars>
          <dgm:chMax val="0"/>
          <dgm:chPref val="0"/>
        </dgm:presLayoutVars>
      </dgm:prSet>
      <dgm:spPr/>
    </dgm:pt>
    <dgm:pt modelId="{604215E0-3E51-4C0C-AC83-3EFA140A873F}" type="pres">
      <dgm:prSet presAssocID="{24CAC2F6-99BB-4359-AC5B-48532D9C4916}" presName="txSpace" presStyleCnt="0"/>
      <dgm:spPr/>
    </dgm:pt>
    <dgm:pt modelId="{6C1C18D8-F07F-4966-A18B-D4E8A7B47033}" type="pres">
      <dgm:prSet presAssocID="{24CAC2F6-99BB-4359-AC5B-48532D9C4916}" presName="desTx" presStyleLbl="revTx" presStyleIdx="3" presStyleCnt="4" custLinFactNeighborY="-9430">
        <dgm:presLayoutVars/>
      </dgm:prSet>
      <dgm:spPr/>
    </dgm:pt>
  </dgm:ptLst>
  <dgm:cxnLst>
    <dgm:cxn modelId="{2F8F1F07-3340-4468-8D8E-2FA61F2BE98D}" type="presOf" srcId="{65E924E3-5C7E-4B37-B2A0-C7F3F321867A}" destId="{E07EF5DD-FF4C-4E2C-952F-A6A78C0750D0}" srcOrd="0" destOrd="2" presId="urn:microsoft.com/office/officeart/2018/2/layout/IconLabelDescriptionList"/>
    <dgm:cxn modelId="{86A68215-E4F5-44ED-8A64-97F4981ECB6E}" type="presOf" srcId="{3EE996DC-81B1-4AAE-953B-0746FEB24954}" destId="{6C1C18D8-F07F-4966-A18B-D4E8A7B47033}" srcOrd="0" destOrd="1" presId="urn:microsoft.com/office/officeart/2018/2/layout/IconLabelDescriptionList"/>
    <dgm:cxn modelId="{0C2EF91D-9DDD-4631-A462-116B51B32456}" srcId="{74FE0DD8-1BC7-4786-A18B-152B7FAE5804}" destId="{24CAC2F6-99BB-4359-AC5B-48532D9C4916}" srcOrd="1" destOrd="0" parTransId="{C94A8DBE-F38B-4077-AA00-6EFBAB94D13C}" sibTransId="{EA717238-BF9F-4DD8-A3BA-BA3D27C01FA9}"/>
    <dgm:cxn modelId="{1B926029-BDFB-4C68-9057-42E729ECE8F4}" srcId="{32014E68-DC1C-4694-913F-12C58E0B9CE8}" destId="{65E924E3-5C7E-4B37-B2A0-C7F3F321867A}" srcOrd="2" destOrd="0" parTransId="{2E554D8E-6D39-4365-BB43-E83FCC20F5A2}" sibTransId="{07337D01-0740-425A-A5E4-92236A4DAE8E}"/>
    <dgm:cxn modelId="{CB95702D-A3C4-4F43-9EA7-65450FE6CDA9}" type="presOf" srcId="{5243DF15-9328-4E1C-841E-85AAAFAF9F41}" destId="{E07EF5DD-FF4C-4E2C-952F-A6A78C0750D0}" srcOrd="0" destOrd="1" presId="urn:microsoft.com/office/officeart/2018/2/layout/IconLabelDescriptionList"/>
    <dgm:cxn modelId="{58C17630-3DB5-4B94-A6A0-0AA1538FDC9A}" type="presOf" srcId="{D8B88830-1FF1-4409-BF47-9C8406460823}" destId="{6C1C18D8-F07F-4966-A18B-D4E8A7B47033}" srcOrd="0" destOrd="0" presId="urn:microsoft.com/office/officeart/2018/2/layout/IconLabelDescriptionList"/>
    <dgm:cxn modelId="{2DAD855C-E074-40C7-A6B1-645A3A224126}" srcId="{24CAC2F6-99BB-4359-AC5B-48532D9C4916}" destId="{3EE996DC-81B1-4AAE-953B-0746FEB24954}" srcOrd="1" destOrd="0" parTransId="{54529F48-FE02-49DB-A3AA-D04FD568154D}" sibTransId="{91950A52-E67A-40A2-9205-E5C1ED146C0A}"/>
    <dgm:cxn modelId="{57735B5E-758C-4638-A29C-4CBED7E1FB5A}" type="presOf" srcId="{D4D02CC7-F779-4459-BE93-D29FD3EBC731}" destId="{E07EF5DD-FF4C-4E2C-952F-A6A78C0750D0}" srcOrd="0" destOrd="0" presId="urn:microsoft.com/office/officeart/2018/2/layout/IconLabelDescriptionList"/>
    <dgm:cxn modelId="{20E58772-D95D-42FE-A1DE-98741669A144}" type="presOf" srcId="{EF801135-0E7B-45FD-80A4-EC1B3AACCA5E}" destId="{6C1C18D8-F07F-4966-A18B-D4E8A7B47033}" srcOrd="0" destOrd="2" presId="urn:microsoft.com/office/officeart/2018/2/layout/IconLabelDescriptionList"/>
    <dgm:cxn modelId="{D59E0D95-FF66-4273-B1BB-AF8053E91CB1}" type="presOf" srcId="{32014E68-DC1C-4694-913F-12C58E0B9CE8}" destId="{DFA98F0D-E6F7-44F4-92B3-1E3C34AC4FF0}" srcOrd="0" destOrd="0" presId="urn:microsoft.com/office/officeart/2018/2/layout/IconLabelDescriptionList"/>
    <dgm:cxn modelId="{83263398-8345-4E34-A8C7-585E8F8088EB}" srcId="{32014E68-DC1C-4694-913F-12C58E0B9CE8}" destId="{5243DF15-9328-4E1C-841E-85AAAFAF9F41}" srcOrd="1" destOrd="0" parTransId="{A9773504-E138-47E8-8A0E-B38C975944E2}" sibTransId="{7158B506-4C99-4C94-9055-6D9C8290D566}"/>
    <dgm:cxn modelId="{BC4C8EBC-F66E-4457-BB2C-207E39A90235}" srcId="{74FE0DD8-1BC7-4786-A18B-152B7FAE5804}" destId="{32014E68-DC1C-4694-913F-12C58E0B9CE8}" srcOrd="0" destOrd="0" parTransId="{1E1CD990-4438-447E-B3CB-F178DA7B8DCF}" sibTransId="{FEE2F23E-550F-4EB0-B963-2C0FA8508E15}"/>
    <dgm:cxn modelId="{6DE5BBC0-5B44-4131-8A22-C7575A96652F}" type="presOf" srcId="{24CAC2F6-99BB-4359-AC5B-48532D9C4916}" destId="{7ADBC549-0A97-48A0-821D-6345ACBE2ECB}" srcOrd="0" destOrd="0" presId="urn:microsoft.com/office/officeart/2018/2/layout/IconLabelDescriptionList"/>
    <dgm:cxn modelId="{99B66EC7-5946-4994-BF68-39D598040548}" type="presOf" srcId="{74FE0DD8-1BC7-4786-A18B-152B7FAE5804}" destId="{F0AEBC8D-4525-480A-A85F-152B175E318C}" srcOrd="0" destOrd="0" presId="urn:microsoft.com/office/officeart/2018/2/layout/IconLabelDescriptionList"/>
    <dgm:cxn modelId="{E1A81ACE-833E-49E6-9326-BF847DF15A45}" type="presOf" srcId="{EB7C31D2-95E8-4DD4-9BEC-657BCC7145B1}" destId="{E07EF5DD-FF4C-4E2C-952F-A6A78C0750D0}" srcOrd="0" destOrd="3" presId="urn:microsoft.com/office/officeart/2018/2/layout/IconLabelDescriptionList"/>
    <dgm:cxn modelId="{CA8064DC-FD62-4416-923A-C6E2EE12F3A1}" srcId="{24CAC2F6-99BB-4359-AC5B-48532D9C4916}" destId="{EF801135-0E7B-45FD-80A4-EC1B3AACCA5E}" srcOrd="2" destOrd="0" parTransId="{F67157EC-B65B-485B-B900-D835A9EC0A76}" sibTransId="{F82A847C-8A18-48B2-A0A3-E371559B83CC}"/>
    <dgm:cxn modelId="{E201D3E1-4D57-4707-9736-B78B3153C32B}" srcId="{24CAC2F6-99BB-4359-AC5B-48532D9C4916}" destId="{D8B88830-1FF1-4409-BF47-9C8406460823}" srcOrd="0" destOrd="0" parTransId="{6082D186-33B5-419D-8015-B0FBEE57C7A5}" sibTransId="{2E437E1F-5A1B-411E-8B8B-393F48252FB9}"/>
    <dgm:cxn modelId="{769E4AEF-31A3-4A53-AE43-8068A0A67B19}" srcId="{32014E68-DC1C-4694-913F-12C58E0B9CE8}" destId="{D4D02CC7-F779-4459-BE93-D29FD3EBC731}" srcOrd="0" destOrd="0" parTransId="{9C1D5D1C-078D-40F4-BA73-3B88474C8312}" sibTransId="{636B4D52-515B-43AC-9845-31443BADC4DF}"/>
    <dgm:cxn modelId="{8DD81BFA-B688-4177-A822-D8747A1BFC6A}" srcId="{32014E68-DC1C-4694-913F-12C58E0B9CE8}" destId="{EB7C31D2-95E8-4DD4-9BEC-657BCC7145B1}" srcOrd="3" destOrd="0" parTransId="{5F16F531-36B8-4F1F-820A-F26BD500BD9D}" sibTransId="{D31DC420-4BA8-40CF-9796-D35D58DADFB1}"/>
    <dgm:cxn modelId="{DB6CBBC1-106B-4399-9994-67B727741991}" type="presParOf" srcId="{F0AEBC8D-4525-480A-A85F-152B175E318C}" destId="{424893F8-D505-486E-B0E6-045F02556EBB}" srcOrd="0" destOrd="0" presId="urn:microsoft.com/office/officeart/2018/2/layout/IconLabelDescriptionList"/>
    <dgm:cxn modelId="{856D5191-3673-4D79-9A48-16766CCEBAEA}" type="presParOf" srcId="{424893F8-D505-486E-B0E6-045F02556EBB}" destId="{EDB48AC6-3CA3-4D8C-B6C8-F5AFE68E56D4}" srcOrd="0" destOrd="0" presId="urn:microsoft.com/office/officeart/2018/2/layout/IconLabelDescriptionList"/>
    <dgm:cxn modelId="{65422A6D-1496-4FBB-8D5B-D2A6DA474FED}" type="presParOf" srcId="{424893F8-D505-486E-B0E6-045F02556EBB}" destId="{CB0A15D6-C9B7-416C-8991-A146EE3DECF0}" srcOrd="1" destOrd="0" presId="urn:microsoft.com/office/officeart/2018/2/layout/IconLabelDescriptionList"/>
    <dgm:cxn modelId="{473DE719-DA1A-47A1-8092-61E182BC2066}" type="presParOf" srcId="{424893F8-D505-486E-B0E6-045F02556EBB}" destId="{DFA98F0D-E6F7-44F4-92B3-1E3C34AC4FF0}" srcOrd="2" destOrd="0" presId="urn:microsoft.com/office/officeart/2018/2/layout/IconLabelDescriptionList"/>
    <dgm:cxn modelId="{2AEE5D06-794A-4627-A517-0833C1516AEB}" type="presParOf" srcId="{424893F8-D505-486E-B0E6-045F02556EBB}" destId="{47A7614F-7C30-4D13-AA47-AAA22AB70FC9}" srcOrd="3" destOrd="0" presId="urn:microsoft.com/office/officeart/2018/2/layout/IconLabelDescriptionList"/>
    <dgm:cxn modelId="{2C43EA8A-21CA-4D7D-A77D-25AFE7F2E6B4}" type="presParOf" srcId="{424893F8-D505-486E-B0E6-045F02556EBB}" destId="{E07EF5DD-FF4C-4E2C-952F-A6A78C0750D0}" srcOrd="4" destOrd="0" presId="urn:microsoft.com/office/officeart/2018/2/layout/IconLabelDescriptionList"/>
    <dgm:cxn modelId="{B5122373-D791-48B5-B2C2-0C3DA94B149F}" type="presParOf" srcId="{F0AEBC8D-4525-480A-A85F-152B175E318C}" destId="{57540C10-98F5-4D89-A304-94D6AB920C6F}" srcOrd="1" destOrd="0" presId="urn:microsoft.com/office/officeart/2018/2/layout/IconLabelDescriptionList"/>
    <dgm:cxn modelId="{295E817C-19CB-4EB7-A27E-7E419E4E9A89}" type="presParOf" srcId="{F0AEBC8D-4525-480A-A85F-152B175E318C}" destId="{88278C0A-3B01-4216-93E1-2FE2BEB256B4}" srcOrd="2" destOrd="0" presId="urn:microsoft.com/office/officeart/2018/2/layout/IconLabelDescriptionList"/>
    <dgm:cxn modelId="{8122A641-C3BA-48AD-8B1E-822D5576E77D}" type="presParOf" srcId="{88278C0A-3B01-4216-93E1-2FE2BEB256B4}" destId="{E3BE2515-3617-4240-BE13-FBD40E5E25C9}" srcOrd="0" destOrd="0" presId="urn:microsoft.com/office/officeart/2018/2/layout/IconLabelDescriptionList"/>
    <dgm:cxn modelId="{C29B6BE6-1863-427D-AA4A-1FF621E46485}" type="presParOf" srcId="{88278C0A-3B01-4216-93E1-2FE2BEB256B4}" destId="{1EDC3B00-131F-4165-BA6F-7AA2C7A9ED81}" srcOrd="1" destOrd="0" presId="urn:microsoft.com/office/officeart/2018/2/layout/IconLabelDescriptionList"/>
    <dgm:cxn modelId="{4E227DE9-0F17-4789-9AF1-E2F59F5211B0}" type="presParOf" srcId="{88278C0A-3B01-4216-93E1-2FE2BEB256B4}" destId="{7ADBC549-0A97-48A0-821D-6345ACBE2ECB}" srcOrd="2" destOrd="0" presId="urn:microsoft.com/office/officeart/2018/2/layout/IconLabelDescriptionList"/>
    <dgm:cxn modelId="{D42AC304-9A41-45ED-A0FD-0C1475A44DA0}" type="presParOf" srcId="{88278C0A-3B01-4216-93E1-2FE2BEB256B4}" destId="{604215E0-3E51-4C0C-AC83-3EFA140A873F}" srcOrd="3" destOrd="0" presId="urn:microsoft.com/office/officeart/2018/2/layout/IconLabelDescriptionList"/>
    <dgm:cxn modelId="{89DB105F-1976-464F-9702-B80B3DB99B1A}" type="presParOf" srcId="{88278C0A-3B01-4216-93E1-2FE2BEB256B4}" destId="{6C1C18D8-F07F-4966-A18B-D4E8A7B4703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57590-DEB0-4588-8198-0C45382E7F3B}"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GB"/>
        </a:p>
      </dgm:t>
    </dgm:pt>
    <dgm:pt modelId="{574EABD0-0185-47E8-AEF3-9C8DCE25C8D0}">
      <dgm:prSet phldrT="[Text]"/>
      <dgm:spPr/>
      <dgm:t>
        <a:bodyPr/>
        <a:lstStyle/>
        <a:p>
          <a:r>
            <a:rPr lang="en-GB" i="0" dirty="0">
              <a:solidFill>
                <a:schemeClr val="tx1"/>
              </a:solidFill>
              <a:latin typeface="Avenir Next LT Pro" panose="020B0504020202020204" pitchFamily="34" charset="0"/>
            </a:rPr>
            <a:t>Amending the Facilitation Directive</a:t>
          </a:r>
        </a:p>
      </dgm:t>
    </dgm:pt>
    <dgm:pt modelId="{40D9481A-03DB-496F-9B6F-06832FE79DE0}" type="parTrans" cxnId="{CEDF91B7-A171-4825-8CB4-DCB90D5BBD9A}">
      <dgm:prSet/>
      <dgm:spPr/>
      <dgm:t>
        <a:bodyPr/>
        <a:lstStyle/>
        <a:p>
          <a:endParaRPr lang="en-GB"/>
        </a:p>
      </dgm:t>
    </dgm:pt>
    <dgm:pt modelId="{95D17ADC-1EBD-4A96-B6D3-D51325372C13}" type="sibTrans" cxnId="{CEDF91B7-A171-4825-8CB4-DCB90D5BBD9A}">
      <dgm:prSet/>
      <dgm:spPr/>
      <dgm:t>
        <a:bodyPr/>
        <a:lstStyle/>
        <a:p>
          <a:endParaRPr lang="en-GB"/>
        </a:p>
      </dgm:t>
    </dgm:pt>
    <dgm:pt modelId="{710CF979-BB7C-493C-B77B-1FA1524CD424}">
      <dgm:prSet phldrT="[Text]"/>
      <dgm:spPr/>
      <dgm:t>
        <a:bodyPr/>
        <a:lstStyle/>
        <a:p>
          <a:r>
            <a:rPr lang="en-US" i="0" dirty="0">
              <a:solidFill>
                <a:schemeClr val="tx1"/>
              </a:solidFill>
              <a:latin typeface="Avenir Next LT Pro" panose="020B0504020202020204" pitchFamily="34" charset="0"/>
            </a:rPr>
            <a:t>Using the Concept of Solidarity</a:t>
          </a:r>
          <a:endParaRPr lang="en-GB" i="0" dirty="0">
            <a:solidFill>
              <a:schemeClr val="tx1"/>
            </a:solidFill>
            <a:latin typeface="Avenir Next LT Pro" panose="020B0504020202020204" pitchFamily="34" charset="0"/>
          </a:endParaRPr>
        </a:p>
      </dgm:t>
    </dgm:pt>
    <dgm:pt modelId="{85789EB5-746B-4510-8AA4-B841D8265FB5}" type="parTrans" cxnId="{2009A746-FCDC-4CE8-99EB-7FE5A626CCC2}">
      <dgm:prSet/>
      <dgm:spPr/>
      <dgm:t>
        <a:bodyPr/>
        <a:lstStyle/>
        <a:p>
          <a:endParaRPr lang="en-GB"/>
        </a:p>
      </dgm:t>
    </dgm:pt>
    <dgm:pt modelId="{1AF2D8D2-A52A-4743-9A8A-AA4131D31A69}" type="sibTrans" cxnId="{2009A746-FCDC-4CE8-99EB-7FE5A626CCC2}">
      <dgm:prSet/>
      <dgm:spPr/>
      <dgm:t>
        <a:bodyPr/>
        <a:lstStyle/>
        <a:p>
          <a:endParaRPr lang="en-GB"/>
        </a:p>
      </dgm:t>
    </dgm:pt>
    <dgm:pt modelId="{249A50F2-FC2D-4DD2-B2F2-99C79E613D9A}">
      <dgm:prSet phldrT="[Text]"/>
      <dgm:spPr/>
      <dgm:t>
        <a:bodyPr/>
        <a:lstStyle/>
        <a:p>
          <a:r>
            <a:rPr lang="en-GB" i="0" dirty="0">
              <a:solidFill>
                <a:schemeClr val="tx1"/>
              </a:solidFill>
              <a:latin typeface="Avenir Next LT Pro" panose="020B0504020202020204" pitchFamily="34" charset="0"/>
            </a:rPr>
            <a:t>Logic of securitisation</a:t>
          </a:r>
        </a:p>
      </dgm:t>
    </dgm:pt>
    <dgm:pt modelId="{C88F99FF-CB3A-40DC-8F50-49A4ED06AB88}" type="parTrans" cxnId="{F30EA526-BDA3-49FB-8DD4-358009BDADE5}">
      <dgm:prSet/>
      <dgm:spPr/>
      <dgm:t>
        <a:bodyPr/>
        <a:lstStyle/>
        <a:p>
          <a:endParaRPr lang="en-GB"/>
        </a:p>
      </dgm:t>
    </dgm:pt>
    <dgm:pt modelId="{A6DD97B7-3868-40A2-B16D-028BB0F0B3EA}" type="sibTrans" cxnId="{F30EA526-BDA3-49FB-8DD4-358009BDADE5}">
      <dgm:prSet/>
      <dgm:spPr/>
      <dgm:t>
        <a:bodyPr/>
        <a:lstStyle/>
        <a:p>
          <a:endParaRPr lang="en-GB"/>
        </a:p>
      </dgm:t>
    </dgm:pt>
    <dgm:pt modelId="{3E5B2F73-4DF5-4885-82E5-9F9268CC33D1}">
      <dgm:prSet phldrT="[Text]"/>
      <dgm:spPr/>
      <dgm:t>
        <a:bodyPr/>
        <a:lstStyle/>
        <a:p>
          <a:r>
            <a:rPr lang="en-GB" i="0" dirty="0">
              <a:solidFill>
                <a:schemeClr val="tx1"/>
              </a:solidFill>
              <a:latin typeface="Avenir Next LT Pro" panose="020B0504020202020204" pitchFamily="34" charset="0"/>
            </a:rPr>
            <a:t>Hostile environment</a:t>
          </a:r>
        </a:p>
      </dgm:t>
    </dgm:pt>
    <dgm:pt modelId="{B61491C8-250C-4133-A00C-672E9C3DA6D5}" type="parTrans" cxnId="{ABB1CDA8-D3BC-4DEE-B005-12E92A082082}">
      <dgm:prSet/>
      <dgm:spPr/>
      <dgm:t>
        <a:bodyPr/>
        <a:lstStyle/>
        <a:p>
          <a:endParaRPr lang="en-GB"/>
        </a:p>
      </dgm:t>
    </dgm:pt>
    <dgm:pt modelId="{C0F28905-F126-4CDC-96C1-3441595D3179}" type="sibTrans" cxnId="{ABB1CDA8-D3BC-4DEE-B005-12E92A082082}">
      <dgm:prSet/>
      <dgm:spPr/>
      <dgm:t>
        <a:bodyPr/>
        <a:lstStyle/>
        <a:p>
          <a:endParaRPr lang="en-GB"/>
        </a:p>
      </dgm:t>
    </dgm:pt>
    <dgm:pt modelId="{76DB74AD-B621-442F-AD4F-830DF4DB1969}">
      <dgm:prSet phldrT="[Text]"/>
      <dgm:spPr/>
      <dgm:t>
        <a:bodyPr/>
        <a:lstStyle/>
        <a:p>
          <a:pPr rtl="0"/>
          <a:r>
            <a:rPr lang="en-GB" i="0" dirty="0">
              <a:solidFill>
                <a:schemeClr val="tx1"/>
              </a:solidFill>
              <a:latin typeface="Avenir Next LT Pro"/>
            </a:rPr>
            <a:t>Ideal solution but not feasible because:</a:t>
          </a:r>
        </a:p>
      </dgm:t>
    </dgm:pt>
    <dgm:pt modelId="{7A178927-510A-45F1-8FE9-DEECA1DD3E59}" type="parTrans" cxnId="{58CAE5EC-2ADD-4A6A-93DB-6F54436FA710}">
      <dgm:prSet/>
      <dgm:spPr/>
      <dgm:t>
        <a:bodyPr/>
        <a:lstStyle/>
        <a:p>
          <a:endParaRPr lang="en-GB"/>
        </a:p>
      </dgm:t>
    </dgm:pt>
    <dgm:pt modelId="{82BD8288-2A73-423B-975B-BEE9EDD72094}" type="sibTrans" cxnId="{58CAE5EC-2ADD-4A6A-93DB-6F54436FA710}">
      <dgm:prSet/>
      <dgm:spPr/>
      <dgm:t>
        <a:bodyPr/>
        <a:lstStyle/>
        <a:p>
          <a:endParaRPr lang="en-GB"/>
        </a:p>
      </dgm:t>
    </dgm:pt>
    <dgm:pt modelId="{AAF034ED-5D3A-4F01-BDC5-B68417B7E8C5}">
      <dgm:prSet phldrT="[Text]"/>
      <dgm:spPr/>
      <dgm:t>
        <a:bodyPr/>
        <a:lstStyle/>
        <a:p>
          <a:r>
            <a:rPr lang="en-GB" i="0" dirty="0">
              <a:solidFill>
                <a:schemeClr val="tx1"/>
              </a:solidFill>
              <a:latin typeface="Avenir Next LT Pro" panose="020B0504020202020204" pitchFamily="34" charset="0"/>
            </a:rPr>
            <a:t>Solidarity as an EU value but too controversial and vague in EU law</a:t>
          </a:r>
        </a:p>
      </dgm:t>
    </dgm:pt>
    <dgm:pt modelId="{0D892108-809B-4B08-9796-2A136A1D414D}" type="parTrans" cxnId="{6B993744-2DA4-4589-AA13-23ABBB69BC55}">
      <dgm:prSet/>
      <dgm:spPr/>
      <dgm:t>
        <a:bodyPr/>
        <a:lstStyle/>
        <a:p>
          <a:endParaRPr lang="en-GB"/>
        </a:p>
      </dgm:t>
    </dgm:pt>
    <dgm:pt modelId="{D3C31CF4-99A3-49C8-9BF9-F609B63EADB4}" type="sibTrans" cxnId="{6B993744-2DA4-4589-AA13-23ABBB69BC55}">
      <dgm:prSet/>
      <dgm:spPr/>
      <dgm:t>
        <a:bodyPr/>
        <a:lstStyle/>
        <a:p>
          <a:endParaRPr lang="en-GB"/>
        </a:p>
      </dgm:t>
    </dgm:pt>
    <dgm:pt modelId="{553D21C7-45BA-4C28-8309-B6E184F71769}">
      <dgm:prSet phldrT="[Text]"/>
      <dgm:spPr/>
      <dgm:t>
        <a:bodyPr/>
        <a:lstStyle/>
        <a:p>
          <a:r>
            <a:rPr lang="en-GB" i="0" dirty="0">
              <a:solidFill>
                <a:schemeClr val="tx1"/>
              </a:solidFill>
              <a:latin typeface="Avenir Next LT Pro" panose="020B0504020202020204" pitchFamily="34" charset="0"/>
            </a:rPr>
            <a:t>Rallying cry that cannot be enforced</a:t>
          </a:r>
        </a:p>
      </dgm:t>
    </dgm:pt>
    <dgm:pt modelId="{D0F4638A-C042-420E-9DF5-31A5AD7E6C81}" type="parTrans" cxnId="{4E387453-291D-4DF5-8BAF-30FE5F80C10F}">
      <dgm:prSet/>
      <dgm:spPr/>
      <dgm:t>
        <a:bodyPr/>
        <a:lstStyle/>
        <a:p>
          <a:endParaRPr lang="en-GB"/>
        </a:p>
      </dgm:t>
    </dgm:pt>
    <dgm:pt modelId="{29BB10FF-525A-4D9E-86F9-4C4A5E63B104}" type="sibTrans" cxnId="{4E387453-291D-4DF5-8BAF-30FE5F80C10F}">
      <dgm:prSet/>
      <dgm:spPr/>
      <dgm:t>
        <a:bodyPr/>
        <a:lstStyle/>
        <a:p>
          <a:endParaRPr lang="en-GB"/>
        </a:p>
      </dgm:t>
    </dgm:pt>
    <dgm:pt modelId="{C67A93FB-5664-459E-AD6D-0D4518675AFC}">
      <dgm:prSet phldrT="[Text]"/>
      <dgm:spPr/>
      <dgm:t>
        <a:bodyPr/>
        <a:lstStyle/>
        <a:p>
          <a:r>
            <a:rPr lang="en-GB" i="0" dirty="0">
              <a:solidFill>
                <a:schemeClr val="tx1"/>
              </a:solidFill>
              <a:latin typeface="Avenir Next LT Pro" panose="020B0504020202020204" pitchFamily="34" charset="0"/>
            </a:rPr>
            <a:t>MS fighting against concept of solidarity</a:t>
          </a:r>
        </a:p>
      </dgm:t>
    </dgm:pt>
    <dgm:pt modelId="{D6D3F59F-8590-422D-A0F8-734441B1D6BA}" type="parTrans" cxnId="{3FBF8F11-0F92-4C2A-AB2E-8AF4B697A575}">
      <dgm:prSet/>
      <dgm:spPr/>
      <dgm:t>
        <a:bodyPr/>
        <a:lstStyle/>
        <a:p>
          <a:endParaRPr lang="en-GB"/>
        </a:p>
      </dgm:t>
    </dgm:pt>
    <dgm:pt modelId="{5119C841-07C7-4B6B-87C7-D55506E76E44}" type="sibTrans" cxnId="{3FBF8F11-0F92-4C2A-AB2E-8AF4B697A575}">
      <dgm:prSet/>
      <dgm:spPr/>
      <dgm:t>
        <a:bodyPr/>
        <a:lstStyle/>
        <a:p>
          <a:endParaRPr lang="en-GB"/>
        </a:p>
      </dgm:t>
    </dgm:pt>
    <dgm:pt modelId="{E048A560-BAF7-4263-B0BB-31F566154013}" type="pres">
      <dgm:prSet presAssocID="{4A357590-DEB0-4588-8198-0C45382E7F3B}" presName="compositeShape" presStyleCnt="0">
        <dgm:presLayoutVars>
          <dgm:chMax val="2"/>
          <dgm:dir/>
          <dgm:resizeHandles val="exact"/>
        </dgm:presLayoutVars>
      </dgm:prSet>
      <dgm:spPr/>
    </dgm:pt>
    <dgm:pt modelId="{EAC95376-FA65-4BF3-A8A7-AF18529F494E}" type="pres">
      <dgm:prSet presAssocID="{4A357590-DEB0-4588-8198-0C45382E7F3B}" presName="ribbon" presStyleLbl="node1" presStyleIdx="0" presStyleCnt="1" custScaleY="120619"/>
      <dgm:spPr>
        <a:solidFill>
          <a:srgbClr val="16818D">
            <a:alpha val="50196"/>
          </a:srgbClr>
        </a:solidFill>
      </dgm:spPr>
    </dgm:pt>
    <dgm:pt modelId="{C2AC070E-97DA-4E03-B077-22250C8942CB}" type="pres">
      <dgm:prSet presAssocID="{4A357590-DEB0-4588-8198-0C45382E7F3B}" presName="leftArrowText" presStyleLbl="node1" presStyleIdx="0" presStyleCnt="1">
        <dgm:presLayoutVars>
          <dgm:chMax val="0"/>
          <dgm:bulletEnabled val="1"/>
        </dgm:presLayoutVars>
      </dgm:prSet>
      <dgm:spPr/>
    </dgm:pt>
    <dgm:pt modelId="{09962C21-FD52-48FB-91DB-4473FA98F209}" type="pres">
      <dgm:prSet presAssocID="{4A357590-DEB0-4588-8198-0C45382E7F3B}" presName="rightArrowText" presStyleLbl="node1" presStyleIdx="0" presStyleCnt="1">
        <dgm:presLayoutVars>
          <dgm:chMax val="0"/>
          <dgm:bulletEnabled val="1"/>
        </dgm:presLayoutVars>
      </dgm:prSet>
      <dgm:spPr/>
    </dgm:pt>
  </dgm:ptLst>
  <dgm:cxnLst>
    <dgm:cxn modelId="{071BB110-72E4-46FE-9603-83D2B9C4DF9C}" type="presOf" srcId="{4A357590-DEB0-4588-8198-0C45382E7F3B}" destId="{E048A560-BAF7-4263-B0BB-31F566154013}" srcOrd="0" destOrd="0" presId="urn:microsoft.com/office/officeart/2005/8/layout/arrow6"/>
    <dgm:cxn modelId="{3FBF8F11-0F92-4C2A-AB2E-8AF4B697A575}" srcId="{710CF979-BB7C-493C-B77B-1FA1524CD424}" destId="{C67A93FB-5664-459E-AD6D-0D4518675AFC}" srcOrd="2" destOrd="0" parTransId="{D6D3F59F-8590-422D-A0F8-734441B1D6BA}" sibTransId="{5119C841-07C7-4B6B-87C7-D55506E76E44}"/>
    <dgm:cxn modelId="{543B571B-CEF6-4302-8509-249333E4F083}" type="presOf" srcId="{710CF979-BB7C-493C-B77B-1FA1524CD424}" destId="{09962C21-FD52-48FB-91DB-4473FA98F209}" srcOrd="0" destOrd="0" presId="urn:microsoft.com/office/officeart/2005/8/layout/arrow6"/>
    <dgm:cxn modelId="{F30EA526-BDA3-49FB-8DD4-358009BDADE5}" srcId="{76DB74AD-B621-442F-AD4F-830DF4DB1969}" destId="{249A50F2-FC2D-4DD2-B2F2-99C79E613D9A}" srcOrd="0" destOrd="0" parTransId="{C88F99FF-CB3A-40DC-8F50-49A4ED06AB88}" sibTransId="{A6DD97B7-3868-40A2-B16D-028BB0F0B3EA}"/>
    <dgm:cxn modelId="{4D7F1529-A76E-4125-958F-97AA7942F867}" type="presOf" srcId="{AAF034ED-5D3A-4F01-BDC5-B68417B7E8C5}" destId="{09962C21-FD52-48FB-91DB-4473FA98F209}" srcOrd="0" destOrd="1" presId="urn:microsoft.com/office/officeart/2005/8/layout/arrow6"/>
    <dgm:cxn modelId="{09DE1E2F-49DA-4A13-A0A7-4DDAD963FA03}" type="presOf" srcId="{C67A93FB-5664-459E-AD6D-0D4518675AFC}" destId="{09962C21-FD52-48FB-91DB-4473FA98F209}" srcOrd="0" destOrd="3" presId="urn:microsoft.com/office/officeart/2005/8/layout/arrow6"/>
    <dgm:cxn modelId="{6B993744-2DA4-4589-AA13-23ABBB69BC55}" srcId="{710CF979-BB7C-493C-B77B-1FA1524CD424}" destId="{AAF034ED-5D3A-4F01-BDC5-B68417B7E8C5}" srcOrd="0" destOrd="0" parTransId="{0D892108-809B-4B08-9796-2A136A1D414D}" sibTransId="{D3C31CF4-99A3-49C8-9BF9-F609B63EADB4}"/>
    <dgm:cxn modelId="{2009A746-FCDC-4CE8-99EB-7FE5A626CCC2}" srcId="{4A357590-DEB0-4588-8198-0C45382E7F3B}" destId="{710CF979-BB7C-493C-B77B-1FA1524CD424}" srcOrd="1" destOrd="0" parTransId="{85789EB5-746B-4510-8AA4-B841D8265FB5}" sibTransId="{1AF2D8D2-A52A-4743-9A8A-AA4131D31A69}"/>
    <dgm:cxn modelId="{73A37D49-4A58-4F73-8FF2-F2BA0F3542B6}" type="presOf" srcId="{574EABD0-0185-47E8-AEF3-9C8DCE25C8D0}" destId="{C2AC070E-97DA-4E03-B077-22250C8942CB}" srcOrd="0" destOrd="0" presId="urn:microsoft.com/office/officeart/2005/8/layout/arrow6"/>
    <dgm:cxn modelId="{CFB0106A-4AC5-4A19-861D-A28FA4A85BE5}" type="presOf" srcId="{3E5B2F73-4DF5-4885-82E5-9F9268CC33D1}" destId="{C2AC070E-97DA-4E03-B077-22250C8942CB}" srcOrd="0" destOrd="3" presId="urn:microsoft.com/office/officeart/2005/8/layout/arrow6"/>
    <dgm:cxn modelId="{4E387453-291D-4DF5-8BAF-30FE5F80C10F}" srcId="{710CF979-BB7C-493C-B77B-1FA1524CD424}" destId="{553D21C7-45BA-4C28-8309-B6E184F71769}" srcOrd="1" destOrd="0" parTransId="{D0F4638A-C042-420E-9DF5-31A5AD7E6C81}" sibTransId="{29BB10FF-525A-4D9E-86F9-4C4A5E63B104}"/>
    <dgm:cxn modelId="{D00C4B96-0B91-47CE-AE7B-ECD3F24EE82F}" type="presOf" srcId="{553D21C7-45BA-4C28-8309-B6E184F71769}" destId="{09962C21-FD52-48FB-91DB-4473FA98F209}" srcOrd="0" destOrd="2" presId="urn:microsoft.com/office/officeart/2005/8/layout/arrow6"/>
    <dgm:cxn modelId="{ABB1CDA8-D3BC-4DEE-B005-12E92A082082}" srcId="{76DB74AD-B621-442F-AD4F-830DF4DB1969}" destId="{3E5B2F73-4DF5-4885-82E5-9F9268CC33D1}" srcOrd="1" destOrd="0" parTransId="{B61491C8-250C-4133-A00C-672E9C3DA6D5}" sibTransId="{C0F28905-F126-4CDC-96C1-3441595D3179}"/>
    <dgm:cxn modelId="{CEDF91B7-A171-4825-8CB4-DCB90D5BBD9A}" srcId="{4A357590-DEB0-4588-8198-0C45382E7F3B}" destId="{574EABD0-0185-47E8-AEF3-9C8DCE25C8D0}" srcOrd="0" destOrd="0" parTransId="{40D9481A-03DB-496F-9B6F-06832FE79DE0}" sibTransId="{95D17ADC-1EBD-4A96-B6D3-D51325372C13}"/>
    <dgm:cxn modelId="{1657FBC5-7944-444C-859F-0FE26E1CC119}" type="presOf" srcId="{76DB74AD-B621-442F-AD4F-830DF4DB1969}" destId="{C2AC070E-97DA-4E03-B077-22250C8942CB}" srcOrd="0" destOrd="1" presId="urn:microsoft.com/office/officeart/2005/8/layout/arrow6"/>
    <dgm:cxn modelId="{6A5B97EB-BF88-4AFE-85B9-7AD83CE9E6EA}" type="presOf" srcId="{249A50F2-FC2D-4DD2-B2F2-99C79E613D9A}" destId="{C2AC070E-97DA-4E03-B077-22250C8942CB}" srcOrd="0" destOrd="2" presId="urn:microsoft.com/office/officeart/2005/8/layout/arrow6"/>
    <dgm:cxn modelId="{58CAE5EC-2ADD-4A6A-93DB-6F54436FA710}" srcId="{574EABD0-0185-47E8-AEF3-9C8DCE25C8D0}" destId="{76DB74AD-B621-442F-AD4F-830DF4DB1969}" srcOrd="0" destOrd="0" parTransId="{7A178927-510A-45F1-8FE9-DEECA1DD3E59}" sibTransId="{82BD8288-2A73-423B-975B-BEE9EDD72094}"/>
    <dgm:cxn modelId="{260CA5F7-DB5F-4CE1-9B7E-9D8D5103D6F7}" type="presParOf" srcId="{E048A560-BAF7-4263-B0BB-31F566154013}" destId="{EAC95376-FA65-4BF3-A8A7-AF18529F494E}" srcOrd="0" destOrd="0" presId="urn:microsoft.com/office/officeart/2005/8/layout/arrow6"/>
    <dgm:cxn modelId="{FC56EF8F-A864-44B5-ADF2-26A0FD384893}" type="presParOf" srcId="{E048A560-BAF7-4263-B0BB-31F566154013}" destId="{C2AC070E-97DA-4E03-B077-22250C8942CB}" srcOrd="1" destOrd="0" presId="urn:microsoft.com/office/officeart/2005/8/layout/arrow6"/>
    <dgm:cxn modelId="{41F60684-81D1-4B1D-B6F3-F984F8C50B47}" type="presParOf" srcId="{E048A560-BAF7-4263-B0BB-31F566154013}" destId="{09962C21-FD52-48FB-91DB-4473FA98F20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133A53-57C5-4AC4-962D-B730F19F379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GB"/>
        </a:p>
      </dgm:t>
    </dgm:pt>
    <dgm:pt modelId="{2EF63AAC-E9F1-489C-9EF4-19E44AC941B1}">
      <dgm:prSet phldrT="[Text]" custT="1"/>
      <dgm:spPr/>
      <dgm:t>
        <a:bodyPr/>
        <a:lstStyle/>
        <a:p>
          <a:r>
            <a:rPr lang="en-GB" sz="1600" dirty="0">
              <a:effectLst/>
              <a:latin typeface="Avenir Next LT Pro" panose="020B0504020202020204" pitchFamily="34" charset="0"/>
              <a:ea typeface="Times New Roman" panose="02020603050405020304" pitchFamily="18" charset="0"/>
              <a:cs typeface="Times New Roman" panose="02020603050405020304" pitchFamily="18" charset="0"/>
            </a:rPr>
            <a:t>Principle of human dignity and the criminalisation of solidarity</a:t>
          </a:r>
          <a:endParaRPr lang="en-GB" sz="1600" dirty="0"/>
        </a:p>
      </dgm:t>
    </dgm:pt>
    <dgm:pt modelId="{0DEDA4EF-C472-431B-B3F9-ED6F345F4019}" type="parTrans" cxnId="{07ECA558-0A30-4077-B5CB-92A71A056017}">
      <dgm:prSet/>
      <dgm:spPr/>
      <dgm:t>
        <a:bodyPr/>
        <a:lstStyle/>
        <a:p>
          <a:endParaRPr lang="en-GB"/>
        </a:p>
      </dgm:t>
    </dgm:pt>
    <dgm:pt modelId="{0A4CB509-6026-4723-9CDB-F39541A17B52}" type="sibTrans" cxnId="{07ECA558-0A30-4077-B5CB-92A71A056017}">
      <dgm:prSet/>
      <dgm:spPr/>
      <dgm:t>
        <a:bodyPr/>
        <a:lstStyle/>
        <a:p>
          <a:endParaRPr lang="en-GB"/>
        </a:p>
      </dgm:t>
    </dgm:pt>
    <dgm:pt modelId="{A4AB9295-198A-4693-BEFD-C50285D922E7}">
      <dgm:prSet custT="1"/>
      <dgm:spPr/>
      <dgm:t>
        <a:bodyPr/>
        <a:lstStyle/>
        <a:p>
          <a:r>
            <a:rPr lang="en-GB" sz="1400" dirty="0">
              <a:latin typeface="Avenir Next LT Pro" panose="020B0504020202020204" pitchFamily="34" charset="0"/>
              <a:ea typeface="Calibri" panose="020F0502020204030204" pitchFamily="34" charset="0"/>
              <a:cs typeface="Times New Roman" panose="02020603050405020304" pitchFamily="18" charset="0"/>
            </a:rPr>
            <a:t>Constitutional principle used to strike down incompatible legislation</a:t>
          </a:r>
        </a:p>
      </dgm:t>
    </dgm:pt>
    <dgm:pt modelId="{F8ED3720-6437-4491-8E1E-87612A38FBD6}" type="parTrans" cxnId="{9423CA50-1378-46F4-8097-EE95E2E16E50}">
      <dgm:prSet/>
      <dgm:spPr/>
      <dgm:t>
        <a:bodyPr/>
        <a:lstStyle/>
        <a:p>
          <a:endParaRPr lang="en-GB"/>
        </a:p>
      </dgm:t>
    </dgm:pt>
    <dgm:pt modelId="{FBCF7223-1EE0-4039-AF20-054C5598AEF1}" type="sibTrans" cxnId="{9423CA50-1378-46F4-8097-EE95E2E16E50}">
      <dgm:prSet/>
      <dgm:spPr/>
      <dgm:t>
        <a:bodyPr/>
        <a:lstStyle/>
        <a:p>
          <a:endParaRPr lang="en-GB"/>
        </a:p>
      </dgm:t>
    </dgm:pt>
    <dgm:pt modelId="{E048ACF2-C9A9-431E-A96C-ABBB6BFAFFC7}">
      <dgm:prSet custT="1"/>
      <dgm:spPr/>
      <dgm:t>
        <a:bodyPr/>
        <a:lstStyle/>
        <a:p>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Hu</a:t>
          </a:r>
          <a:r>
            <a:rPr lang="en-GB" sz="1400" dirty="0">
              <a:latin typeface="Avenir Next LT Pro" panose="020B0504020202020204" pitchFamily="34" charset="0"/>
              <a:ea typeface="Calibri" panose="020F0502020204030204" pitchFamily="34" charset="0"/>
              <a:cs typeface="Times New Roman" panose="02020603050405020304" pitchFamily="18" charset="0"/>
            </a:rPr>
            <a:t>man rights approach to human dignity - concrete substance</a:t>
          </a:r>
        </a:p>
      </dgm:t>
    </dgm:pt>
    <dgm:pt modelId="{11FF975A-B55C-4555-BDD8-93863882404C}" type="parTrans" cxnId="{A0A59817-E7DE-4E8D-A10A-0ABEDF1E320F}">
      <dgm:prSet/>
      <dgm:spPr/>
      <dgm:t>
        <a:bodyPr/>
        <a:lstStyle/>
        <a:p>
          <a:endParaRPr lang="en-GB"/>
        </a:p>
      </dgm:t>
    </dgm:pt>
    <dgm:pt modelId="{71A5FEEB-E8CA-4053-834D-DD25C47474A9}" type="sibTrans" cxnId="{A0A59817-E7DE-4E8D-A10A-0ABEDF1E320F}">
      <dgm:prSet/>
      <dgm:spPr/>
      <dgm:t>
        <a:bodyPr/>
        <a:lstStyle/>
        <a:p>
          <a:endParaRPr lang="en-GB"/>
        </a:p>
      </dgm:t>
    </dgm:pt>
    <dgm:pt modelId="{EBFDA1BF-7D52-49E5-8904-BB10DEF9C2BF}">
      <dgm:prSet custT="1"/>
      <dgm:spPr/>
      <dgm:t>
        <a:bodyPr/>
        <a:lstStyle/>
        <a:p>
          <a:r>
            <a:rPr lang="en-GB" sz="1400" dirty="0">
              <a:latin typeface="Avenir Next LT Pro" panose="020B0504020202020204" pitchFamily="34" charset="0"/>
              <a:ea typeface="Calibri" panose="020F0502020204030204" pitchFamily="34" charset="0"/>
              <a:cs typeface="Times New Roman" panose="02020603050405020304" pitchFamily="18" charset="0"/>
            </a:rPr>
            <a:t>Bridging generations of human rights</a:t>
          </a:r>
        </a:p>
      </dgm:t>
    </dgm:pt>
    <dgm:pt modelId="{D625343F-83F9-4599-AE1C-42EC7A79F1F5}" type="parTrans" cxnId="{1B1222FE-9115-4080-92A5-95344AE62E9B}">
      <dgm:prSet/>
      <dgm:spPr/>
      <dgm:t>
        <a:bodyPr/>
        <a:lstStyle/>
        <a:p>
          <a:endParaRPr lang="en-GB"/>
        </a:p>
      </dgm:t>
    </dgm:pt>
    <dgm:pt modelId="{B740FCDC-FEEE-412E-A7F0-AED7933CF5C0}" type="sibTrans" cxnId="{1B1222FE-9115-4080-92A5-95344AE62E9B}">
      <dgm:prSet/>
      <dgm:spPr/>
      <dgm:t>
        <a:bodyPr/>
        <a:lstStyle/>
        <a:p>
          <a:endParaRPr lang="en-GB"/>
        </a:p>
      </dgm:t>
    </dgm:pt>
    <dgm:pt modelId="{8D5CF381-B66C-4F27-ADEA-B78569692C39}">
      <dgm:prSet custT="1"/>
      <dgm:spPr/>
      <dgm:t>
        <a:bodyPr/>
        <a:lstStyle/>
        <a:p>
          <a:r>
            <a:rPr lang="en-GB" sz="1400" dirty="0">
              <a:latin typeface="Avenir Next LT Pro" panose="020B0504020202020204" pitchFamily="34" charset="0"/>
              <a:ea typeface="Calibri" panose="020F0502020204030204" pitchFamily="34" charset="0"/>
              <a:cs typeface="Times New Roman" panose="02020603050405020304" pitchFamily="18" charset="0"/>
            </a:rPr>
            <a:t>Negative and positive obligations of States</a:t>
          </a:r>
        </a:p>
      </dgm:t>
    </dgm:pt>
    <dgm:pt modelId="{0ED52E54-B679-4039-B319-A7221171A894}" type="parTrans" cxnId="{8D441769-910D-4B83-8F24-171F1DDE7DA8}">
      <dgm:prSet/>
      <dgm:spPr/>
      <dgm:t>
        <a:bodyPr/>
        <a:lstStyle/>
        <a:p>
          <a:endParaRPr lang="en-GB"/>
        </a:p>
      </dgm:t>
    </dgm:pt>
    <dgm:pt modelId="{EA682166-2A09-4F30-B3AD-684D41E03854}" type="sibTrans" cxnId="{8D441769-910D-4B83-8F24-171F1DDE7DA8}">
      <dgm:prSet/>
      <dgm:spPr/>
      <dgm:t>
        <a:bodyPr/>
        <a:lstStyle/>
        <a:p>
          <a:endParaRPr lang="en-GB"/>
        </a:p>
      </dgm:t>
    </dgm:pt>
    <dgm:pt modelId="{70CCFB4F-DBFA-4F61-94AF-89F144173B52}">
      <dgm:prSet custT="1"/>
      <dgm:spPr/>
      <dgm:t>
        <a:bodyPr/>
        <a:lstStyle/>
        <a:p>
          <a:r>
            <a:rPr lang="en-GB" sz="1400" dirty="0">
              <a:latin typeface="Avenir Next LT Pro" panose="020B0504020202020204" pitchFamily="34" charset="0"/>
              <a:ea typeface="Calibri" panose="020F0502020204030204" pitchFamily="34" charset="0"/>
              <a:cs typeface="Times New Roman" panose="02020603050405020304" pitchFamily="18" charset="0"/>
            </a:rPr>
            <a:t>Vulnerable groups</a:t>
          </a:r>
        </a:p>
      </dgm:t>
    </dgm:pt>
    <dgm:pt modelId="{47798335-5067-4324-A0B9-FEDF97835156}" type="parTrans" cxnId="{E37D1FAA-9D0D-4C68-B38F-8308F1C4CC62}">
      <dgm:prSet/>
      <dgm:spPr/>
      <dgm:t>
        <a:bodyPr/>
        <a:lstStyle/>
        <a:p>
          <a:endParaRPr lang="en-GB"/>
        </a:p>
      </dgm:t>
    </dgm:pt>
    <dgm:pt modelId="{F631837A-BCE0-47E1-8623-2F3A3BB7C20B}" type="sibTrans" cxnId="{E37D1FAA-9D0D-4C68-B38F-8308F1C4CC62}">
      <dgm:prSet/>
      <dgm:spPr/>
      <dgm:t>
        <a:bodyPr/>
        <a:lstStyle/>
        <a:p>
          <a:endParaRPr lang="en-GB"/>
        </a:p>
      </dgm:t>
    </dgm:pt>
    <dgm:pt modelId="{27C9B103-2DDF-4CDB-9034-F3EC30039D32}">
      <dgm:prSet custT="1"/>
      <dgm:spPr/>
      <dgm:t>
        <a:bodyPr/>
        <a:lstStyle/>
        <a:p>
          <a:r>
            <a:rPr lang="en-GB" sz="1600" dirty="0">
              <a:latin typeface="Avenir Next LT Pro" panose="020B0504020202020204" pitchFamily="34" charset="0"/>
              <a:ea typeface="Calibri" panose="020F0502020204030204" pitchFamily="34" charset="0"/>
              <a:cs typeface="Times New Roman" panose="02020603050405020304" pitchFamily="18" charset="0"/>
            </a:rPr>
            <a:t>Limitations to the proposal</a:t>
          </a:r>
        </a:p>
      </dgm:t>
    </dgm:pt>
    <dgm:pt modelId="{8AAC0570-0221-4347-827C-AF8506A17AE1}" type="parTrans" cxnId="{B39B2DE5-391B-4174-B30F-0295D8E56353}">
      <dgm:prSet/>
      <dgm:spPr/>
      <dgm:t>
        <a:bodyPr/>
        <a:lstStyle/>
        <a:p>
          <a:endParaRPr lang="en-GB"/>
        </a:p>
      </dgm:t>
    </dgm:pt>
    <dgm:pt modelId="{5CBB83F9-FB19-43C7-B165-3995BFFDA80F}" type="sibTrans" cxnId="{B39B2DE5-391B-4174-B30F-0295D8E56353}">
      <dgm:prSet/>
      <dgm:spPr/>
      <dgm:t>
        <a:bodyPr/>
        <a:lstStyle/>
        <a:p>
          <a:endParaRPr lang="en-GB"/>
        </a:p>
      </dgm:t>
    </dgm:pt>
    <dgm:pt modelId="{27011DAD-B434-4499-9B38-6D08DE53D36D}">
      <dgm:prSet custT="1"/>
      <dgm:spPr/>
      <dgm:t>
        <a:bodyPr/>
        <a:lstStyle/>
        <a:p>
          <a:r>
            <a:rPr lang="en-GB" sz="1400" dirty="0">
              <a:latin typeface="Avenir Next LT Pro" panose="020B0504020202020204" pitchFamily="34" charset="0"/>
              <a:ea typeface="Calibri" panose="020F0502020204030204" pitchFamily="34" charset="0"/>
              <a:cs typeface="Times New Roman" panose="02020603050405020304" pitchFamily="18" charset="0"/>
            </a:rPr>
            <a:t>Interpretation of human dignity</a:t>
          </a:r>
        </a:p>
      </dgm:t>
    </dgm:pt>
    <dgm:pt modelId="{4AA97948-5496-4B54-B552-9A6C85260199}" type="parTrans" cxnId="{F688C509-6BAF-415F-861E-5D05352769A6}">
      <dgm:prSet/>
      <dgm:spPr/>
      <dgm:t>
        <a:bodyPr/>
        <a:lstStyle/>
        <a:p>
          <a:endParaRPr lang="en-GB"/>
        </a:p>
      </dgm:t>
    </dgm:pt>
    <dgm:pt modelId="{351CDC47-7977-4336-BF61-44DC605EF22C}" type="sibTrans" cxnId="{F688C509-6BAF-415F-861E-5D05352769A6}">
      <dgm:prSet/>
      <dgm:spPr/>
      <dgm:t>
        <a:bodyPr/>
        <a:lstStyle/>
        <a:p>
          <a:endParaRPr lang="en-GB"/>
        </a:p>
      </dgm:t>
    </dgm:pt>
    <dgm:pt modelId="{88900D3D-DF3D-4E5A-B751-DB11808D25F9}">
      <dgm:prSet custT="1"/>
      <dgm:spPr/>
      <dgm:t>
        <a:bodyPr/>
        <a:lstStyle/>
        <a:p>
          <a:r>
            <a:rPr lang="en-GB" sz="1400" dirty="0">
              <a:latin typeface="Avenir Next LT Pro" panose="020B0504020202020204" pitchFamily="34" charset="0"/>
              <a:ea typeface="Calibri" panose="020F0502020204030204" pitchFamily="34" charset="0"/>
              <a:cs typeface="Times New Roman" panose="02020603050405020304" pitchFamily="18" charset="0"/>
            </a:rPr>
            <a:t>Human dignity to be balanced against other principles</a:t>
          </a:r>
        </a:p>
      </dgm:t>
    </dgm:pt>
    <dgm:pt modelId="{D4D35EF2-B56F-4A09-9EA6-4BDAB34D2F31}" type="parTrans" cxnId="{CDA6C543-6342-436C-8D9E-F6043624D1A6}">
      <dgm:prSet/>
      <dgm:spPr/>
      <dgm:t>
        <a:bodyPr/>
        <a:lstStyle/>
        <a:p>
          <a:endParaRPr lang="en-GB"/>
        </a:p>
      </dgm:t>
    </dgm:pt>
    <dgm:pt modelId="{E9F75964-323E-4475-9C59-911C4C7772F4}" type="sibTrans" cxnId="{CDA6C543-6342-436C-8D9E-F6043624D1A6}">
      <dgm:prSet/>
      <dgm:spPr/>
      <dgm:t>
        <a:bodyPr/>
        <a:lstStyle/>
        <a:p>
          <a:endParaRPr lang="en-GB"/>
        </a:p>
      </dgm:t>
    </dgm:pt>
    <dgm:pt modelId="{31BF4E47-EAFD-4C7C-90E1-A7480D158144}">
      <dgm:prSet/>
      <dgm:spPr/>
      <dgm:t>
        <a:bodyPr/>
        <a:lstStyle/>
        <a:p>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dgm:t>
    </dgm:pt>
    <dgm:pt modelId="{0A54B56C-5D1B-467C-94D0-AE08529584D9}" type="parTrans" cxnId="{70F2D981-8A52-4C8F-84F1-AB38EE2C7619}">
      <dgm:prSet/>
      <dgm:spPr/>
      <dgm:t>
        <a:bodyPr/>
        <a:lstStyle/>
        <a:p>
          <a:endParaRPr lang="en-GB"/>
        </a:p>
      </dgm:t>
    </dgm:pt>
    <dgm:pt modelId="{C3628196-3728-4ABF-BB3A-18BDD5A63B42}" type="sibTrans" cxnId="{70F2D981-8A52-4C8F-84F1-AB38EE2C7619}">
      <dgm:prSet/>
      <dgm:spPr/>
      <dgm:t>
        <a:bodyPr/>
        <a:lstStyle/>
        <a:p>
          <a:endParaRPr lang="en-GB"/>
        </a:p>
      </dgm:t>
    </dgm:pt>
    <dgm:pt modelId="{FC3EB09B-B59C-4B44-89B0-AACEF2048994}" type="pres">
      <dgm:prSet presAssocID="{5A133A53-57C5-4AC4-962D-B730F19F379B}" presName="Name0" presStyleCnt="0">
        <dgm:presLayoutVars>
          <dgm:chMax val="2"/>
          <dgm:chPref val="2"/>
          <dgm:dir/>
          <dgm:animOne/>
          <dgm:resizeHandles val="exact"/>
        </dgm:presLayoutVars>
      </dgm:prSet>
      <dgm:spPr/>
    </dgm:pt>
    <dgm:pt modelId="{5A6F263A-7D9D-4E72-8E7E-A57AC6C5D6F4}" type="pres">
      <dgm:prSet presAssocID="{5A133A53-57C5-4AC4-962D-B730F19F379B}" presName="Background" presStyleLbl="bgImgPlace1" presStyleIdx="0" presStyleCnt="1" custScaleX="135356"/>
      <dgm:spPr>
        <a:solidFill>
          <a:srgbClr val="16818D">
            <a:alpha val="50000"/>
          </a:srgbClr>
        </a:solidFill>
      </dgm:spPr>
    </dgm:pt>
    <dgm:pt modelId="{AB982534-BA85-4A3D-BE0D-58CB5E75F19B}" type="pres">
      <dgm:prSet presAssocID="{5A133A53-57C5-4AC4-962D-B730F19F379B}" presName="ParentText1" presStyleLbl="revTx" presStyleIdx="0" presStyleCnt="2" custScaleX="122554" custScaleY="110378" custLinFactNeighborX="-10868" custLinFactNeighborY="-736">
        <dgm:presLayoutVars>
          <dgm:chMax val="0"/>
          <dgm:chPref val="0"/>
          <dgm:bulletEnabled val="1"/>
        </dgm:presLayoutVars>
      </dgm:prSet>
      <dgm:spPr/>
    </dgm:pt>
    <dgm:pt modelId="{2662F311-5378-4239-9BF5-693D054B6197}" type="pres">
      <dgm:prSet presAssocID="{5A133A53-57C5-4AC4-962D-B730F19F379B}" presName="ParentText2" presStyleLbl="revTx" presStyleIdx="1" presStyleCnt="2" custScaleX="122554" custScaleY="106939" custLinFactNeighborX="13937" custLinFactNeighborY="-1472">
        <dgm:presLayoutVars>
          <dgm:chMax val="0"/>
          <dgm:chPref val="0"/>
          <dgm:bulletEnabled val="1"/>
        </dgm:presLayoutVars>
      </dgm:prSet>
      <dgm:spPr/>
    </dgm:pt>
    <dgm:pt modelId="{AFFB241C-4A68-49F7-8048-7E44F643DD48}" type="pres">
      <dgm:prSet presAssocID="{5A133A53-57C5-4AC4-962D-B730F19F379B}" presName="Plus" presStyleLbl="alignNode1" presStyleIdx="0" presStyleCnt="2" custLinFactNeighborX="-50324"/>
      <dgm:spPr>
        <a:solidFill>
          <a:srgbClr val="16818D"/>
        </a:solidFill>
        <a:ln>
          <a:solidFill>
            <a:srgbClr val="16818D"/>
          </a:solidFill>
        </a:ln>
      </dgm:spPr>
    </dgm:pt>
    <dgm:pt modelId="{816FECEB-7ED7-463C-89FB-78ACCFB2CCE5}" type="pres">
      <dgm:prSet presAssocID="{5A133A53-57C5-4AC4-962D-B730F19F379B}" presName="Minus" presStyleLbl="alignNode1" presStyleIdx="1" presStyleCnt="2" custLinFactNeighborX="79630" custLinFactNeighborY="-17529"/>
      <dgm:spPr>
        <a:solidFill>
          <a:srgbClr val="16818D"/>
        </a:solidFill>
        <a:ln>
          <a:solidFill>
            <a:srgbClr val="16818D"/>
          </a:solidFill>
        </a:ln>
      </dgm:spPr>
    </dgm:pt>
    <dgm:pt modelId="{730E2C3F-FD77-4471-80C2-8EA166B7DFDC}" type="pres">
      <dgm:prSet presAssocID="{5A133A53-57C5-4AC4-962D-B730F19F379B}" presName="Divider" presStyleLbl="parChTrans1D1" presStyleIdx="0" presStyleCnt="1"/>
      <dgm:spPr>
        <a:ln w="57150">
          <a:solidFill>
            <a:srgbClr val="16818D"/>
          </a:solidFill>
        </a:ln>
      </dgm:spPr>
    </dgm:pt>
  </dgm:ptLst>
  <dgm:cxnLst>
    <dgm:cxn modelId="{F688C509-6BAF-415F-861E-5D05352769A6}" srcId="{27C9B103-2DDF-4CDB-9034-F3EC30039D32}" destId="{27011DAD-B434-4499-9B38-6D08DE53D36D}" srcOrd="0" destOrd="0" parTransId="{4AA97948-5496-4B54-B552-9A6C85260199}" sibTransId="{351CDC47-7977-4336-BF61-44DC605EF22C}"/>
    <dgm:cxn modelId="{B0C00F0A-9A64-44FF-B885-CDC59E95F051}" type="presOf" srcId="{31BF4E47-EAFD-4C7C-90E1-A7480D158144}" destId="{2662F311-5378-4239-9BF5-693D054B6197}" srcOrd="0" destOrd="3" presId="urn:microsoft.com/office/officeart/2009/3/layout/PlusandMinus"/>
    <dgm:cxn modelId="{22558B16-8A4B-4447-9F06-533F42D7C695}" type="presOf" srcId="{EBFDA1BF-7D52-49E5-8904-BB10DEF9C2BF}" destId="{AB982534-BA85-4A3D-BE0D-58CB5E75F19B}" srcOrd="0" destOrd="3" presId="urn:microsoft.com/office/officeart/2009/3/layout/PlusandMinus"/>
    <dgm:cxn modelId="{A0A59817-E7DE-4E8D-A10A-0ABEDF1E320F}" srcId="{2EF63AAC-E9F1-489C-9EF4-19E44AC941B1}" destId="{E048ACF2-C9A9-431E-A96C-ABBB6BFAFFC7}" srcOrd="1" destOrd="0" parTransId="{11FF975A-B55C-4555-BDD8-93863882404C}" sibTransId="{71A5FEEB-E8CA-4053-834D-DD25C47474A9}"/>
    <dgm:cxn modelId="{3FDEBF25-C1FA-44FF-8397-F7A42E86BE92}" type="presOf" srcId="{70CCFB4F-DBFA-4F61-94AF-89F144173B52}" destId="{AB982534-BA85-4A3D-BE0D-58CB5E75F19B}" srcOrd="0" destOrd="5" presId="urn:microsoft.com/office/officeart/2009/3/layout/PlusandMinus"/>
    <dgm:cxn modelId="{5A695F5D-57C5-4201-B8BA-8B0AC52F9F1D}" type="presOf" srcId="{88900D3D-DF3D-4E5A-B751-DB11808D25F9}" destId="{2662F311-5378-4239-9BF5-693D054B6197}" srcOrd="0" destOrd="2" presId="urn:microsoft.com/office/officeart/2009/3/layout/PlusandMinus"/>
    <dgm:cxn modelId="{03904763-141B-46CC-BC41-7201DE29B32C}" type="presOf" srcId="{5A133A53-57C5-4AC4-962D-B730F19F379B}" destId="{FC3EB09B-B59C-4B44-89B0-AACEF2048994}" srcOrd="0" destOrd="0" presId="urn:microsoft.com/office/officeart/2009/3/layout/PlusandMinus"/>
    <dgm:cxn modelId="{CDA6C543-6342-436C-8D9E-F6043624D1A6}" srcId="{27C9B103-2DDF-4CDB-9034-F3EC30039D32}" destId="{88900D3D-DF3D-4E5A-B751-DB11808D25F9}" srcOrd="1" destOrd="0" parTransId="{D4D35EF2-B56F-4A09-9EA6-4BDAB34D2F31}" sibTransId="{E9F75964-323E-4475-9C59-911C4C7772F4}"/>
    <dgm:cxn modelId="{26B8A246-B598-49E7-94CC-6ACF8757B1DE}" type="presOf" srcId="{A4AB9295-198A-4693-BEFD-C50285D922E7}" destId="{AB982534-BA85-4A3D-BE0D-58CB5E75F19B}" srcOrd="0" destOrd="1" presId="urn:microsoft.com/office/officeart/2009/3/layout/PlusandMinus"/>
    <dgm:cxn modelId="{8D441769-910D-4B83-8F24-171F1DDE7DA8}" srcId="{2EF63AAC-E9F1-489C-9EF4-19E44AC941B1}" destId="{8D5CF381-B66C-4F27-ADEA-B78569692C39}" srcOrd="3" destOrd="0" parTransId="{0ED52E54-B679-4039-B319-A7221171A894}" sibTransId="{EA682166-2A09-4F30-B3AD-684D41E03854}"/>
    <dgm:cxn modelId="{9423CA50-1378-46F4-8097-EE95E2E16E50}" srcId="{2EF63AAC-E9F1-489C-9EF4-19E44AC941B1}" destId="{A4AB9295-198A-4693-BEFD-C50285D922E7}" srcOrd="0" destOrd="0" parTransId="{F8ED3720-6437-4491-8E1E-87612A38FBD6}" sibTransId="{FBCF7223-1EE0-4039-AF20-054C5598AEF1}"/>
    <dgm:cxn modelId="{07ECA558-0A30-4077-B5CB-92A71A056017}" srcId="{5A133A53-57C5-4AC4-962D-B730F19F379B}" destId="{2EF63AAC-E9F1-489C-9EF4-19E44AC941B1}" srcOrd="0" destOrd="0" parTransId="{0DEDA4EF-C472-431B-B3F9-ED6F345F4019}" sibTransId="{0A4CB509-6026-4723-9CDB-F39541A17B52}"/>
    <dgm:cxn modelId="{A4078059-E102-4397-ABEF-34C430D68056}" type="presOf" srcId="{27011DAD-B434-4499-9B38-6D08DE53D36D}" destId="{2662F311-5378-4239-9BF5-693D054B6197}" srcOrd="0" destOrd="1" presId="urn:microsoft.com/office/officeart/2009/3/layout/PlusandMinus"/>
    <dgm:cxn modelId="{70F2D981-8A52-4C8F-84F1-AB38EE2C7619}" srcId="{88900D3D-DF3D-4E5A-B751-DB11808D25F9}" destId="{31BF4E47-EAFD-4C7C-90E1-A7480D158144}" srcOrd="0" destOrd="0" parTransId="{0A54B56C-5D1B-467C-94D0-AE08529584D9}" sibTransId="{C3628196-3728-4ABF-BB3A-18BDD5A63B42}"/>
    <dgm:cxn modelId="{E37D1FAA-9D0D-4C68-B38F-8308F1C4CC62}" srcId="{2EF63AAC-E9F1-489C-9EF4-19E44AC941B1}" destId="{70CCFB4F-DBFA-4F61-94AF-89F144173B52}" srcOrd="4" destOrd="0" parTransId="{47798335-5067-4324-A0B9-FEDF97835156}" sibTransId="{F631837A-BCE0-47E1-8623-2F3A3BB7C20B}"/>
    <dgm:cxn modelId="{760AA1AC-04EF-42CE-8DBB-A2D8B87A8A80}" type="presOf" srcId="{E048ACF2-C9A9-431E-A96C-ABBB6BFAFFC7}" destId="{AB982534-BA85-4A3D-BE0D-58CB5E75F19B}" srcOrd="0" destOrd="2" presId="urn:microsoft.com/office/officeart/2009/3/layout/PlusandMinus"/>
    <dgm:cxn modelId="{8AAAABBB-CEF5-44F6-9587-CB254D1D57D8}" type="presOf" srcId="{2EF63AAC-E9F1-489C-9EF4-19E44AC941B1}" destId="{AB982534-BA85-4A3D-BE0D-58CB5E75F19B}" srcOrd="0" destOrd="0" presId="urn:microsoft.com/office/officeart/2009/3/layout/PlusandMinus"/>
    <dgm:cxn modelId="{E41EA9BC-343F-4793-8ED0-4A52EF9B370B}" type="presOf" srcId="{27C9B103-2DDF-4CDB-9034-F3EC30039D32}" destId="{2662F311-5378-4239-9BF5-693D054B6197}" srcOrd="0" destOrd="0" presId="urn:microsoft.com/office/officeart/2009/3/layout/PlusandMinus"/>
    <dgm:cxn modelId="{B39B2DE5-391B-4174-B30F-0295D8E56353}" srcId="{5A133A53-57C5-4AC4-962D-B730F19F379B}" destId="{27C9B103-2DDF-4CDB-9034-F3EC30039D32}" srcOrd="1" destOrd="0" parTransId="{8AAC0570-0221-4347-827C-AF8506A17AE1}" sibTransId="{5CBB83F9-FB19-43C7-B165-3995BFFDA80F}"/>
    <dgm:cxn modelId="{8A7AD9F0-4729-4198-9509-57B9F122F0D3}" type="presOf" srcId="{8D5CF381-B66C-4F27-ADEA-B78569692C39}" destId="{AB982534-BA85-4A3D-BE0D-58CB5E75F19B}" srcOrd="0" destOrd="4" presId="urn:microsoft.com/office/officeart/2009/3/layout/PlusandMinus"/>
    <dgm:cxn modelId="{1B1222FE-9115-4080-92A5-95344AE62E9B}" srcId="{2EF63AAC-E9F1-489C-9EF4-19E44AC941B1}" destId="{EBFDA1BF-7D52-49E5-8904-BB10DEF9C2BF}" srcOrd="2" destOrd="0" parTransId="{D625343F-83F9-4599-AE1C-42EC7A79F1F5}" sibTransId="{B740FCDC-FEEE-412E-A7F0-AED7933CF5C0}"/>
    <dgm:cxn modelId="{9CDF6569-A068-4967-93F1-6FE34C364A44}" type="presParOf" srcId="{FC3EB09B-B59C-4B44-89B0-AACEF2048994}" destId="{5A6F263A-7D9D-4E72-8E7E-A57AC6C5D6F4}" srcOrd="0" destOrd="0" presId="urn:microsoft.com/office/officeart/2009/3/layout/PlusandMinus"/>
    <dgm:cxn modelId="{0027822E-9B5A-48B0-B8CE-4F0581B4DB12}" type="presParOf" srcId="{FC3EB09B-B59C-4B44-89B0-AACEF2048994}" destId="{AB982534-BA85-4A3D-BE0D-58CB5E75F19B}" srcOrd="1" destOrd="0" presId="urn:microsoft.com/office/officeart/2009/3/layout/PlusandMinus"/>
    <dgm:cxn modelId="{C84AD8B9-CEC5-4AF3-B197-A6F60623C669}" type="presParOf" srcId="{FC3EB09B-B59C-4B44-89B0-AACEF2048994}" destId="{2662F311-5378-4239-9BF5-693D054B6197}" srcOrd="2" destOrd="0" presId="urn:microsoft.com/office/officeart/2009/3/layout/PlusandMinus"/>
    <dgm:cxn modelId="{80C6F03D-498A-42DA-9448-CCAAA0EA9248}" type="presParOf" srcId="{FC3EB09B-B59C-4B44-89B0-AACEF2048994}" destId="{AFFB241C-4A68-49F7-8048-7E44F643DD48}" srcOrd="3" destOrd="0" presId="urn:microsoft.com/office/officeart/2009/3/layout/PlusandMinus"/>
    <dgm:cxn modelId="{88BD4660-CC48-479D-AA9B-56F5A821CF44}" type="presParOf" srcId="{FC3EB09B-B59C-4B44-89B0-AACEF2048994}" destId="{816FECEB-7ED7-463C-89FB-78ACCFB2CCE5}" srcOrd="4" destOrd="0" presId="urn:microsoft.com/office/officeart/2009/3/layout/PlusandMinus"/>
    <dgm:cxn modelId="{00655B0B-67D7-46A7-94C0-4A13BCFE523B}" type="presParOf" srcId="{FC3EB09B-B59C-4B44-89B0-AACEF2048994}" destId="{730E2C3F-FD77-4471-80C2-8EA166B7DFDC}"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A2815-0BC9-42AD-8BDE-60B8649ABAB8}">
      <dsp:nvSpPr>
        <dsp:cNvPr id="0" name=""/>
        <dsp:cNvSpPr/>
      </dsp:nvSpPr>
      <dsp:spPr>
        <a:xfrm>
          <a:off x="0" y="1097279"/>
          <a:ext cx="7638317" cy="1463040"/>
        </a:xfrm>
        <a:prstGeom prst="notchedRightArrow">
          <a:avLst/>
        </a:prstGeom>
        <a:solidFill>
          <a:srgbClr val="16818D"/>
        </a:solidFill>
        <a:ln>
          <a:noFill/>
        </a:ln>
        <a:effectLst/>
      </dsp:spPr>
      <dsp:style>
        <a:lnRef idx="0">
          <a:scrgbClr r="0" g="0" b="0"/>
        </a:lnRef>
        <a:fillRef idx="1">
          <a:scrgbClr r="0" g="0" b="0"/>
        </a:fillRef>
        <a:effectRef idx="0">
          <a:scrgbClr r="0" g="0" b="0"/>
        </a:effectRef>
        <a:fontRef idx="minor"/>
      </dsp:style>
    </dsp:sp>
    <dsp:sp modelId="{06347686-AF33-49FC-9641-161D38A0BBA8}">
      <dsp:nvSpPr>
        <dsp:cNvPr id="0" name=""/>
        <dsp:cNvSpPr/>
      </dsp:nvSpPr>
      <dsp:spPr>
        <a:xfrm>
          <a:off x="2753" y="0"/>
          <a:ext cx="159036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rtl="0">
            <a:lnSpc>
              <a:spcPct val="90000"/>
            </a:lnSpc>
            <a:spcBef>
              <a:spcPct val="0"/>
            </a:spcBef>
            <a:spcAft>
              <a:spcPct val="35000"/>
            </a:spcAft>
            <a:buNone/>
          </a:pPr>
          <a:r>
            <a:rPr lang="en-US" sz="1600" kern="1200" dirty="0">
              <a:solidFill>
                <a:srgbClr val="000000"/>
              </a:solidFill>
              <a:latin typeface="Avenir Next LT Pro" panose="020B0504020202020204" pitchFamily="34" charset="0"/>
              <a:cs typeface="Arial"/>
            </a:rPr>
            <a:t>The criminalization of solidarity in the EU</a:t>
          </a:r>
        </a:p>
      </dsp:txBody>
      <dsp:txXfrm>
        <a:off x="2753" y="0"/>
        <a:ext cx="1590367" cy="1463040"/>
      </dsp:txXfrm>
    </dsp:sp>
    <dsp:sp modelId="{A7193BF2-9145-4CA5-9F0E-550873F3E8DC}">
      <dsp:nvSpPr>
        <dsp:cNvPr id="0" name=""/>
        <dsp:cNvSpPr/>
      </dsp:nvSpPr>
      <dsp:spPr>
        <a:xfrm>
          <a:off x="646230" y="1645920"/>
          <a:ext cx="365760" cy="365760"/>
        </a:xfrm>
        <a:prstGeom prst="ellipse">
          <a:avLst/>
        </a:prstGeom>
        <a:solidFill>
          <a:srgbClr val="FFFFFF">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7A375-5284-457F-8FF4-0B19BA33C9A6}">
      <dsp:nvSpPr>
        <dsp:cNvPr id="0" name=""/>
        <dsp:cNvSpPr/>
      </dsp:nvSpPr>
      <dsp:spPr>
        <a:xfrm>
          <a:off x="1663191" y="2194559"/>
          <a:ext cx="18776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rtl="0">
            <a:lnSpc>
              <a:spcPct val="90000"/>
            </a:lnSpc>
            <a:spcBef>
              <a:spcPct val="0"/>
            </a:spcBef>
            <a:spcAft>
              <a:spcPct val="35000"/>
            </a:spcAft>
            <a:buNone/>
          </a:pPr>
          <a:r>
            <a:rPr lang="en-GB" sz="1600" kern="1200" dirty="0">
              <a:solidFill>
                <a:srgbClr val="000000"/>
              </a:solidFill>
              <a:latin typeface="Avenir Next LT Pro" panose="020B0504020202020204" pitchFamily="34" charset="0"/>
              <a:cs typeface="Arial"/>
            </a:rPr>
            <a:t>Decriminalising solidarity: EU or national solutions?</a:t>
          </a:r>
          <a:endParaRPr lang="en-US" sz="1600" kern="1200" dirty="0">
            <a:solidFill>
              <a:srgbClr val="000000"/>
            </a:solidFill>
            <a:latin typeface="Avenir Next LT Pro" panose="020B0504020202020204" pitchFamily="34" charset="0"/>
            <a:cs typeface="Arial"/>
          </a:endParaRPr>
        </a:p>
      </dsp:txBody>
      <dsp:txXfrm>
        <a:off x="1663191" y="2194559"/>
        <a:ext cx="1877657" cy="1463040"/>
      </dsp:txXfrm>
    </dsp:sp>
    <dsp:sp modelId="{F8CB0F5B-C682-4C84-BBE0-17A81625BE3E}">
      <dsp:nvSpPr>
        <dsp:cNvPr id="0" name=""/>
        <dsp:cNvSpPr/>
      </dsp:nvSpPr>
      <dsp:spPr>
        <a:xfrm>
          <a:off x="2450314" y="1645920"/>
          <a:ext cx="365760" cy="365760"/>
        </a:xfrm>
        <a:prstGeom prst="ellipse">
          <a:avLst/>
        </a:prstGeom>
        <a:solidFill>
          <a:srgbClr val="FFFFFF">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B0C9D-8D60-4244-B8C8-A03A753DE217}">
      <dsp:nvSpPr>
        <dsp:cNvPr id="0" name=""/>
        <dsp:cNvSpPr/>
      </dsp:nvSpPr>
      <dsp:spPr>
        <a:xfrm>
          <a:off x="3610919" y="0"/>
          <a:ext cx="1789326"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rtl="0">
            <a:lnSpc>
              <a:spcPct val="90000"/>
            </a:lnSpc>
            <a:spcBef>
              <a:spcPct val="0"/>
            </a:spcBef>
            <a:spcAft>
              <a:spcPct val="35000"/>
            </a:spcAft>
            <a:buNone/>
          </a:pPr>
          <a:r>
            <a:rPr lang="en-GB" sz="1600" kern="1200" dirty="0">
              <a:solidFill>
                <a:srgbClr val="000000"/>
              </a:solidFill>
              <a:latin typeface="Avenir Next LT Pro" panose="020B0504020202020204" pitchFamily="34" charset="0"/>
              <a:cs typeface="Arial"/>
            </a:rPr>
            <a:t>Using the concept of fraternity in the French context</a:t>
          </a:r>
        </a:p>
      </dsp:txBody>
      <dsp:txXfrm>
        <a:off x="3610919" y="0"/>
        <a:ext cx="1789326" cy="1463040"/>
      </dsp:txXfrm>
    </dsp:sp>
    <dsp:sp modelId="{354CE844-A46B-44AB-9EEA-2B302697DF1C}">
      <dsp:nvSpPr>
        <dsp:cNvPr id="0" name=""/>
        <dsp:cNvSpPr/>
      </dsp:nvSpPr>
      <dsp:spPr>
        <a:xfrm>
          <a:off x="4353876" y="1645920"/>
          <a:ext cx="365760" cy="365760"/>
        </a:xfrm>
        <a:prstGeom prst="ellipse">
          <a:avLst/>
        </a:prstGeom>
        <a:solidFill>
          <a:srgbClr val="FFFFFF">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E9592-E1C3-43F6-9524-62DA88427441}">
      <dsp:nvSpPr>
        <dsp:cNvPr id="0" name=""/>
        <dsp:cNvSpPr/>
      </dsp:nvSpPr>
      <dsp:spPr>
        <a:xfrm>
          <a:off x="5470317" y="2194559"/>
          <a:ext cx="140141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rtl="0">
            <a:lnSpc>
              <a:spcPct val="90000"/>
            </a:lnSpc>
            <a:spcBef>
              <a:spcPct val="0"/>
            </a:spcBef>
            <a:spcAft>
              <a:spcPct val="35000"/>
            </a:spcAft>
            <a:buNone/>
          </a:pPr>
          <a:r>
            <a:rPr lang="en-GB" sz="1600" kern="1200" dirty="0">
              <a:solidFill>
                <a:srgbClr val="000000"/>
              </a:solidFill>
              <a:latin typeface="Avenir Next LT Pro" panose="020B0504020202020204" pitchFamily="34" charset="0"/>
              <a:cs typeface="Arial"/>
            </a:rPr>
            <a:t>Solidarity and human dignity</a:t>
          </a:r>
        </a:p>
      </dsp:txBody>
      <dsp:txXfrm>
        <a:off x="5470317" y="2194559"/>
        <a:ext cx="1401414" cy="1463040"/>
      </dsp:txXfrm>
    </dsp:sp>
    <dsp:sp modelId="{FAFBC841-8C8A-4FA8-AA07-0ED133E54768}">
      <dsp:nvSpPr>
        <dsp:cNvPr id="0" name=""/>
        <dsp:cNvSpPr/>
      </dsp:nvSpPr>
      <dsp:spPr>
        <a:xfrm>
          <a:off x="6019318" y="1645920"/>
          <a:ext cx="365760" cy="365760"/>
        </a:xfrm>
        <a:prstGeom prst="ellipse">
          <a:avLst/>
        </a:prstGeom>
        <a:solidFill>
          <a:srgbClr val="FFFFFF">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48AC6-3CA3-4D8C-B6C8-F5AFE68E56D4}">
      <dsp:nvSpPr>
        <dsp:cNvPr id="0" name=""/>
        <dsp:cNvSpPr/>
      </dsp:nvSpPr>
      <dsp:spPr>
        <a:xfrm>
          <a:off x="8747" y="0"/>
          <a:ext cx="1245259" cy="1174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A98F0D-E6F7-44F4-92B3-1E3C34AC4FF0}">
      <dsp:nvSpPr>
        <dsp:cNvPr id="0" name=""/>
        <dsp:cNvSpPr/>
      </dsp:nvSpPr>
      <dsp:spPr>
        <a:xfrm>
          <a:off x="8747" y="1307046"/>
          <a:ext cx="3557884" cy="50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GB" sz="1800" kern="1200" dirty="0">
              <a:latin typeface="Avenir Next LT Pro" panose="020B0504020202020204" pitchFamily="34" charset="0"/>
            </a:rPr>
            <a:t>Prosecution</a:t>
          </a:r>
          <a:endParaRPr lang="en-GB" sz="2000" kern="1200" dirty="0"/>
        </a:p>
      </dsp:txBody>
      <dsp:txXfrm>
        <a:off x="8747" y="1307046"/>
        <a:ext cx="3557884" cy="503194"/>
      </dsp:txXfrm>
    </dsp:sp>
    <dsp:sp modelId="{E07EF5DD-FF4C-4E2C-952F-A6A78C0750D0}">
      <dsp:nvSpPr>
        <dsp:cNvPr id="0" name=""/>
        <dsp:cNvSpPr/>
      </dsp:nvSpPr>
      <dsp:spPr>
        <a:xfrm>
          <a:off x="8747" y="1762613"/>
          <a:ext cx="3557884" cy="140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latin typeface="Avenir Next LT Pro" panose="020B0504020202020204" pitchFamily="34" charset="0"/>
            </a:rPr>
            <a:t>Activities in hotspots</a:t>
          </a:r>
        </a:p>
        <a:p>
          <a:pPr marL="0" lvl="0" indent="0" algn="l" defTabSz="711200">
            <a:lnSpc>
              <a:spcPct val="100000"/>
            </a:lnSpc>
            <a:spcBef>
              <a:spcPct val="0"/>
            </a:spcBef>
            <a:spcAft>
              <a:spcPct val="35000"/>
            </a:spcAft>
            <a:buNone/>
          </a:pPr>
          <a:r>
            <a:rPr lang="en-GB" sz="1600" kern="1200" dirty="0">
              <a:latin typeface="Avenir Next LT Pro" panose="020B0504020202020204" pitchFamily="34" charset="0"/>
            </a:rPr>
            <a:t>Simple, temporal acts</a:t>
          </a:r>
        </a:p>
        <a:p>
          <a:pPr marL="0" lvl="0" indent="0" algn="l" defTabSz="711200">
            <a:lnSpc>
              <a:spcPct val="100000"/>
            </a:lnSpc>
            <a:spcBef>
              <a:spcPct val="0"/>
            </a:spcBef>
            <a:spcAft>
              <a:spcPct val="35000"/>
            </a:spcAft>
            <a:buNone/>
          </a:pPr>
          <a:r>
            <a:rPr lang="en-GB" sz="1600" kern="1200" dirty="0">
              <a:latin typeface="Avenir Next LT Pro" panose="020B0504020202020204" pitchFamily="34" charset="0"/>
            </a:rPr>
            <a:t>Ordinary citizens</a:t>
          </a:r>
        </a:p>
        <a:p>
          <a:pPr marL="0" lvl="0" indent="0" algn="l" defTabSz="711200">
            <a:lnSpc>
              <a:spcPct val="100000"/>
            </a:lnSpc>
            <a:spcBef>
              <a:spcPct val="0"/>
            </a:spcBef>
            <a:spcAft>
              <a:spcPct val="35000"/>
            </a:spcAft>
            <a:buNone/>
          </a:pPr>
          <a:r>
            <a:rPr lang="en-GB" sz="1600" kern="1200" dirty="0">
              <a:latin typeface="Avenir Next LT Pro" panose="020B0504020202020204" pitchFamily="34" charset="0"/>
            </a:rPr>
            <a:t>Narrow interpretation of “humanitarian assistance”</a:t>
          </a:r>
        </a:p>
      </dsp:txBody>
      <dsp:txXfrm>
        <a:off x="8747" y="1762613"/>
        <a:ext cx="3557884" cy="1409752"/>
      </dsp:txXfrm>
    </dsp:sp>
    <dsp:sp modelId="{E3BE2515-3617-4240-BE13-FBD40E5E25C9}">
      <dsp:nvSpPr>
        <dsp:cNvPr id="0" name=""/>
        <dsp:cNvSpPr/>
      </dsp:nvSpPr>
      <dsp:spPr>
        <a:xfrm>
          <a:off x="4189261" y="0"/>
          <a:ext cx="1245259" cy="1174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000" b="-6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DBC549-0A97-48A0-821D-6345ACBE2ECB}">
      <dsp:nvSpPr>
        <dsp:cNvPr id="0" name=""/>
        <dsp:cNvSpPr/>
      </dsp:nvSpPr>
      <dsp:spPr>
        <a:xfrm>
          <a:off x="4189261" y="1307046"/>
          <a:ext cx="3557884" cy="50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GB" sz="1800" b="1" kern="1200" dirty="0">
              <a:latin typeface="Avenir Next LT Pro" panose="020B0504020202020204" pitchFamily="34" charset="0"/>
            </a:rPr>
            <a:t>Consequences</a:t>
          </a:r>
          <a:endParaRPr lang="en-GB" sz="2000" b="1" kern="1200" dirty="0">
            <a:latin typeface="Avenir Next LT Pro" panose="020B0504020202020204" pitchFamily="34" charset="0"/>
          </a:endParaRPr>
        </a:p>
      </dsp:txBody>
      <dsp:txXfrm>
        <a:off x="4189261" y="1307046"/>
        <a:ext cx="3557884" cy="503194"/>
      </dsp:txXfrm>
    </dsp:sp>
    <dsp:sp modelId="{6C1C18D8-F07F-4966-A18B-D4E8A7B47033}">
      <dsp:nvSpPr>
        <dsp:cNvPr id="0" name=""/>
        <dsp:cNvSpPr/>
      </dsp:nvSpPr>
      <dsp:spPr>
        <a:xfrm>
          <a:off x="4189261" y="1739127"/>
          <a:ext cx="3557884" cy="140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Font typeface="+mj-lt"/>
            <a:buNone/>
          </a:pPr>
          <a:r>
            <a:rPr lang="en-GB" sz="1600" kern="1200" dirty="0">
              <a:latin typeface="Avenir Next LT Pro" panose="020B0504020202020204" pitchFamily="34" charset="0"/>
            </a:rPr>
            <a:t>Psychological effect, reputational damage, surveillance, financial burdens on individuals</a:t>
          </a:r>
        </a:p>
        <a:p>
          <a:pPr marL="0" lvl="0" indent="0" algn="l" defTabSz="711200">
            <a:lnSpc>
              <a:spcPct val="100000"/>
            </a:lnSpc>
            <a:spcBef>
              <a:spcPct val="0"/>
            </a:spcBef>
            <a:spcAft>
              <a:spcPct val="35000"/>
            </a:spcAft>
            <a:buFont typeface="+mj-lt"/>
            <a:buNone/>
          </a:pPr>
          <a:r>
            <a:rPr lang="en-GB" sz="1600" kern="1200" dirty="0">
              <a:latin typeface="Avenir Next LT Pro" panose="020B0504020202020204" pitchFamily="34" charset="0"/>
            </a:rPr>
            <a:t>Stigmatisation of individuals</a:t>
          </a:r>
        </a:p>
        <a:p>
          <a:pPr marL="0" lvl="0" indent="0" algn="l" defTabSz="711200">
            <a:lnSpc>
              <a:spcPct val="100000"/>
            </a:lnSpc>
            <a:spcBef>
              <a:spcPct val="0"/>
            </a:spcBef>
            <a:spcAft>
              <a:spcPct val="35000"/>
            </a:spcAft>
            <a:buFont typeface="+mj-lt"/>
            <a:buNone/>
          </a:pPr>
          <a:r>
            <a:rPr lang="en-GB" sz="1600" kern="1200" dirty="0">
              <a:latin typeface="Avenir Next LT Pro" panose="020B0504020202020204" pitchFamily="34" charset="0"/>
            </a:rPr>
            <a:t>Undermining citizen initiatives that challenge migration policies</a:t>
          </a:r>
        </a:p>
      </dsp:txBody>
      <dsp:txXfrm>
        <a:off x="4189261" y="1739127"/>
        <a:ext cx="3557884" cy="1409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5376-FA65-4BF3-A8A7-AF18529F494E}">
      <dsp:nvSpPr>
        <dsp:cNvPr id="0" name=""/>
        <dsp:cNvSpPr/>
      </dsp:nvSpPr>
      <dsp:spPr>
        <a:xfrm>
          <a:off x="0" y="114297"/>
          <a:ext cx="7724861" cy="3727060"/>
        </a:xfrm>
        <a:prstGeom prst="leftRightRibbon">
          <a:avLst/>
        </a:prstGeom>
        <a:solidFill>
          <a:srgbClr val="16818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C070E-97DA-4E03-B077-22250C8942CB}">
      <dsp:nvSpPr>
        <dsp:cNvPr id="0" name=""/>
        <dsp:cNvSpPr/>
      </dsp:nvSpPr>
      <dsp:spPr>
        <a:xfrm>
          <a:off x="926983" y="973596"/>
          <a:ext cx="2549204" cy="15140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GB" sz="1600" i="0" kern="1200" dirty="0">
              <a:solidFill>
                <a:schemeClr val="tx1"/>
              </a:solidFill>
              <a:latin typeface="Avenir Next LT Pro" panose="020B0504020202020204" pitchFamily="34" charset="0"/>
            </a:rPr>
            <a:t>Amending the Facilitation Directive</a:t>
          </a:r>
        </a:p>
        <a:p>
          <a:pPr marL="114300" lvl="1" indent="-114300" algn="l" defTabSz="533400" rtl="0">
            <a:lnSpc>
              <a:spcPct val="90000"/>
            </a:lnSpc>
            <a:spcBef>
              <a:spcPct val="0"/>
            </a:spcBef>
            <a:spcAft>
              <a:spcPct val="15000"/>
            </a:spcAft>
            <a:buChar char="•"/>
          </a:pPr>
          <a:r>
            <a:rPr lang="en-GB" sz="1200" i="0" kern="1200" dirty="0">
              <a:solidFill>
                <a:schemeClr val="tx1"/>
              </a:solidFill>
              <a:latin typeface="Avenir Next LT Pro"/>
            </a:rPr>
            <a:t>Ideal solution but not feasible because:</a:t>
          </a:r>
        </a:p>
        <a:p>
          <a:pPr marL="228600" lvl="2" indent="-114300" algn="l" defTabSz="533400">
            <a:lnSpc>
              <a:spcPct val="90000"/>
            </a:lnSpc>
            <a:spcBef>
              <a:spcPct val="0"/>
            </a:spcBef>
            <a:spcAft>
              <a:spcPct val="15000"/>
            </a:spcAft>
            <a:buChar char="•"/>
          </a:pPr>
          <a:r>
            <a:rPr lang="en-GB" sz="1200" i="0" kern="1200" dirty="0">
              <a:solidFill>
                <a:schemeClr val="tx1"/>
              </a:solidFill>
              <a:latin typeface="Avenir Next LT Pro" panose="020B0504020202020204" pitchFamily="34" charset="0"/>
            </a:rPr>
            <a:t>Logic of securitisation</a:t>
          </a:r>
        </a:p>
        <a:p>
          <a:pPr marL="228600" lvl="2" indent="-114300" algn="l" defTabSz="533400">
            <a:lnSpc>
              <a:spcPct val="90000"/>
            </a:lnSpc>
            <a:spcBef>
              <a:spcPct val="0"/>
            </a:spcBef>
            <a:spcAft>
              <a:spcPct val="15000"/>
            </a:spcAft>
            <a:buChar char="•"/>
          </a:pPr>
          <a:r>
            <a:rPr lang="en-GB" sz="1200" i="0" kern="1200" dirty="0">
              <a:solidFill>
                <a:schemeClr val="tx1"/>
              </a:solidFill>
              <a:latin typeface="Avenir Next LT Pro" panose="020B0504020202020204" pitchFamily="34" charset="0"/>
            </a:rPr>
            <a:t>Hostile environment</a:t>
          </a:r>
        </a:p>
      </dsp:txBody>
      <dsp:txXfrm>
        <a:off x="926983" y="973596"/>
        <a:ext cx="2549204" cy="1514072"/>
      </dsp:txXfrm>
    </dsp:sp>
    <dsp:sp modelId="{09962C21-FD52-48FB-91DB-4473FA98F209}">
      <dsp:nvSpPr>
        <dsp:cNvPr id="0" name=""/>
        <dsp:cNvSpPr/>
      </dsp:nvSpPr>
      <dsp:spPr>
        <a:xfrm>
          <a:off x="3862430" y="1467987"/>
          <a:ext cx="3012695" cy="15140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US" sz="1600" i="0" kern="1200" dirty="0">
              <a:solidFill>
                <a:schemeClr val="tx1"/>
              </a:solidFill>
              <a:latin typeface="Avenir Next LT Pro" panose="020B0504020202020204" pitchFamily="34" charset="0"/>
            </a:rPr>
            <a:t>Using the Concept of Solidarity</a:t>
          </a:r>
          <a:endParaRPr lang="en-GB" sz="1600" i="0" kern="1200" dirty="0">
            <a:solidFill>
              <a:schemeClr val="tx1"/>
            </a:solidFill>
            <a:latin typeface="Avenir Next LT Pro" panose="020B0504020202020204" pitchFamily="34" charset="0"/>
          </a:endParaRPr>
        </a:p>
        <a:p>
          <a:pPr marL="114300" lvl="1" indent="-114300" algn="l" defTabSz="533400">
            <a:lnSpc>
              <a:spcPct val="90000"/>
            </a:lnSpc>
            <a:spcBef>
              <a:spcPct val="0"/>
            </a:spcBef>
            <a:spcAft>
              <a:spcPct val="15000"/>
            </a:spcAft>
            <a:buChar char="•"/>
          </a:pPr>
          <a:r>
            <a:rPr lang="en-GB" sz="1200" i="0" kern="1200" dirty="0">
              <a:solidFill>
                <a:schemeClr val="tx1"/>
              </a:solidFill>
              <a:latin typeface="Avenir Next LT Pro" panose="020B0504020202020204" pitchFamily="34" charset="0"/>
            </a:rPr>
            <a:t>Solidarity as an EU value but too controversial and vague in EU law</a:t>
          </a:r>
        </a:p>
        <a:p>
          <a:pPr marL="114300" lvl="1" indent="-114300" algn="l" defTabSz="533400">
            <a:lnSpc>
              <a:spcPct val="90000"/>
            </a:lnSpc>
            <a:spcBef>
              <a:spcPct val="0"/>
            </a:spcBef>
            <a:spcAft>
              <a:spcPct val="15000"/>
            </a:spcAft>
            <a:buChar char="•"/>
          </a:pPr>
          <a:r>
            <a:rPr lang="en-GB" sz="1200" i="0" kern="1200" dirty="0">
              <a:solidFill>
                <a:schemeClr val="tx1"/>
              </a:solidFill>
              <a:latin typeface="Avenir Next LT Pro" panose="020B0504020202020204" pitchFamily="34" charset="0"/>
            </a:rPr>
            <a:t>Rallying cry that cannot be enforced</a:t>
          </a:r>
        </a:p>
        <a:p>
          <a:pPr marL="114300" lvl="1" indent="-114300" algn="l" defTabSz="533400">
            <a:lnSpc>
              <a:spcPct val="90000"/>
            </a:lnSpc>
            <a:spcBef>
              <a:spcPct val="0"/>
            </a:spcBef>
            <a:spcAft>
              <a:spcPct val="15000"/>
            </a:spcAft>
            <a:buChar char="•"/>
          </a:pPr>
          <a:r>
            <a:rPr lang="en-GB" sz="1200" i="0" kern="1200" dirty="0">
              <a:solidFill>
                <a:schemeClr val="tx1"/>
              </a:solidFill>
              <a:latin typeface="Avenir Next LT Pro" panose="020B0504020202020204" pitchFamily="34" charset="0"/>
            </a:rPr>
            <a:t>MS fighting against concept of solidarity</a:t>
          </a:r>
        </a:p>
      </dsp:txBody>
      <dsp:txXfrm>
        <a:off x="3862430" y="1467987"/>
        <a:ext cx="3012695" cy="1514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F263A-7D9D-4E72-8E7E-A57AC6C5D6F4}">
      <dsp:nvSpPr>
        <dsp:cNvPr id="0" name=""/>
        <dsp:cNvSpPr/>
      </dsp:nvSpPr>
      <dsp:spPr>
        <a:xfrm>
          <a:off x="197690" y="568015"/>
          <a:ext cx="7386801" cy="2820306"/>
        </a:xfrm>
        <a:prstGeom prst="rect">
          <a:avLst/>
        </a:prstGeom>
        <a:solidFill>
          <a:srgbClr val="16818D">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982534-BA85-4A3D-BE0D-58CB5E75F19B}">
      <dsp:nvSpPr>
        <dsp:cNvPr id="0" name=""/>
        <dsp:cNvSpPr/>
      </dsp:nvSpPr>
      <dsp:spPr>
        <a:xfrm>
          <a:off x="764327" y="754898"/>
          <a:ext cx="3105764" cy="266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GB" sz="1600" kern="1200" dirty="0">
              <a:effectLst/>
              <a:latin typeface="Avenir Next LT Pro" panose="020B0504020202020204" pitchFamily="34" charset="0"/>
              <a:ea typeface="Times New Roman" panose="02020603050405020304" pitchFamily="18" charset="0"/>
              <a:cs typeface="Times New Roman" panose="02020603050405020304" pitchFamily="18" charset="0"/>
            </a:rPr>
            <a:t>Principle of human dignity and the criminalisation of solidarity</a:t>
          </a:r>
          <a:endParaRPr lang="en-GB" sz="1600" kern="1200" dirty="0"/>
        </a:p>
        <a:p>
          <a:pPr marL="114300" lvl="1" indent="-114300" algn="l" defTabSz="622300">
            <a:lnSpc>
              <a:spcPct val="90000"/>
            </a:lnSpc>
            <a:spcBef>
              <a:spcPct val="0"/>
            </a:spcBef>
            <a:spcAft>
              <a:spcPct val="15000"/>
            </a:spcAft>
            <a:buChar char="•"/>
          </a:pP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Constitutional principle used to strike down incompatible legislation</a:t>
          </a:r>
        </a:p>
        <a:p>
          <a:pPr marL="114300" lvl="1" indent="-114300" algn="l" defTabSz="622300">
            <a:lnSpc>
              <a:spcPct val="90000"/>
            </a:lnSpc>
            <a:spcBef>
              <a:spcPct val="0"/>
            </a:spcBef>
            <a:spcAft>
              <a:spcPct val="15000"/>
            </a:spcAft>
            <a:buChar char="•"/>
          </a:pPr>
          <a:r>
            <a:rPr lang="en-GB" sz="1400" kern="1200" dirty="0">
              <a:effectLst/>
              <a:latin typeface="Avenir Next LT Pro" panose="020B0504020202020204" pitchFamily="34" charset="0"/>
              <a:ea typeface="Calibri" panose="020F0502020204030204" pitchFamily="34" charset="0"/>
              <a:cs typeface="Times New Roman" panose="02020603050405020304" pitchFamily="18" charset="0"/>
            </a:rPr>
            <a:t>Hu</a:t>
          </a: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man rights approach to human dignity - concrete substance</a:t>
          </a:r>
        </a:p>
        <a:p>
          <a:pPr marL="114300" lvl="1" indent="-114300" algn="l" defTabSz="622300">
            <a:lnSpc>
              <a:spcPct val="90000"/>
            </a:lnSpc>
            <a:spcBef>
              <a:spcPct val="0"/>
            </a:spcBef>
            <a:spcAft>
              <a:spcPct val="15000"/>
            </a:spcAft>
            <a:buChar char="•"/>
          </a:pP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Bridging generations of human rights</a:t>
          </a:r>
        </a:p>
        <a:p>
          <a:pPr marL="114300" lvl="1" indent="-114300" algn="l" defTabSz="622300">
            <a:lnSpc>
              <a:spcPct val="90000"/>
            </a:lnSpc>
            <a:spcBef>
              <a:spcPct val="0"/>
            </a:spcBef>
            <a:spcAft>
              <a:spcPct val="15000"/>
            </a:spcAft>
            <a:buChar char="•"/>
          </a:pP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Negative and positive obligations of States</a:t>
          </a:r>
        </a:p>
        <a:p>
          <a:pPr marL="114300" lvl="1" indent="-114300" algn="l" defTabSz="622300">
            <a:lnSpc>
              <a:spcPct val="90000"/>
            </a:lnSpc>
            <a:spcBef>
              <a:spcPct val="0"/>
            </a:spcBef>
            <a:spcAft>
              <a:spcPct val="15000"/>
            </a:spcAft>
            <a:buChar char="•"/>
          </a:pP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Vulnerable groups</a:t>
          </a:r>
        </a:p>
      </dsp:txBody>
      <dsp:txXfrm>
        <a:off x="764327" y="754898"/>
        <a:ext cx="3105764" cy="2663131"/>
      </dsp:txXfrm>
    </dsp:sp>
    <dsp:sp modelId="{2662F311-5378-4239-9BF5-693D054B6197}">
      <dsp:nvSpPr>
        <dsp:cNvPr id="0" name=""/>
        <dsp:cNvSpPr/>
      </dsp:nvSpPr>
      <dsp:spPr>
        <a:xfrm>
          <a:off x="3983591" y="778627"/>
          <a:ext cx="3105764" cy="258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GB" sz="1600" kern="1200" dirty="0">
              <a:latin typeface="Avenir Next LT Pro" panose="020B0504020202020204" pitchFamily="34" charset="0"/>
              <a:ea typeface="Calibri" panose="020F0502020204030204" pitchFamily="34" charset="0"/>
              <a:cs typeface="Times New Roman" panose="02020603050405020304" pitchFamily="18" charset="0"/>
            </a:rPr>
            <a:t>Limitations to the proposal</a:t>
          </a:r>
        </a:p>
        <a:p>
          <a:pPr marL="114300" lvl="1" indent="-114300" algn="l" defTabSz="622300">
            <a:lnSpc>
              <a:spcPct val="90000"/>
            </a:lnSpc>
            <a:spcBef>
              <a:spcPct val="0"/>
            </a:spcBef>
            <a:spcAft>
              <a:spcPct val="15000"/>
            </a:spcAft>
            <a:buChar char="•"/>
          </a:pP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Interpretation of human dignity</a:t>
          </a:r>
        </a:p>
        <a:p>
          <a:pPr marL="114300" lvl="1" indent="-114300" algn="l" defTabSz="622300">
            <a:lnSpc>
              <a:spcPct val="90000"/>
            </a:lnSpc>
            <a:spcBef>
              <a:spcPct val="0"/>
            </a:spcBef>
            <a:spcAft>
              <a:spcPct val="15000"/>
            </a:spcAft>
            <a:buChar char="•"/>
          </a:pPr>
          <a:r>
            <a:rPr lang="en-GB" sz="1400" kern="1200" dirty="0">
              <a:latin typeface="Avenir Next LT Pro" panose="020B0504020202020204" pitchFamily="34" charset="0"/>
              <a:ea typeface="Calibri" panose="020F0502020204030204" pitchFamily="34" charset="0"/>
              <a:cs typeface="Times New Roman" panose="02020603050405020304" pitchFamily="18" charset="0"/>
            </a:rPr>
            <a:t>Human dignity to be balanced against other principles</a:t>
          </a:r>
        </a:p>
        <a:p>
          <a:pPr marL="342900" lvl="2" indent="-171450" algn="l" defTabSz="711200">
            <a:lnSpc>
              <a:spcPct val="90000"/>
            </a:lnSpc>
            <a:spcBef>
              <a:spcPct val="0"/>
            </a:spcBef>
            <a:spcAft>
              <a:spcPct val="15000"/>
            </a:spcAft>
            <a:buChar char="•"/>
          </a:pPr>
          <a:endParaRPr lang="en-GB" sz="1600" kern="1200" dirty="0">
            <a:effectLst/>
            <a:latin typeface="Avenir Next LT Pro" panose="020B0504020202020204" pitchFamily="34" charset="0"/>
            <a:ea typeface="Calibri" panose="020F0502020204030204" pitchFamily="34" charset="0"/>
            <a:cs typeface="Times New Roman" panose="02020603050405020304" pitchFamily="18" charset="0"/>
          </a:endParaRPr>
        </a:p>
      </dsp:txBody>
      <dsp:txXfrm>
        <a:off x="3983591" y="778627"/>
        <a:ext cx="3105764" cy="2580157"/>
      </dsp:txXfrm>
    </dsp:sp>
    <dsp:sp modelId="{AFFB241C-4A68-49F7-8048-7E44F643DD48}">
      <dsp:nvSpPr>
        <dsp:cNvPr id="0" name=""/>
        <dsp:cNvSpPr/>
      </dsp:nvSpPr>
      <dsp:spPr>
        <a:xfrm>
          <a:off x="61243" y="3609"/>
          <a:ext cx="1066371" cy="1066371"/>
        </a:xfrm>
        <a:prstGeom prst="plus">
          <a:avLst>
            <a:gd name="adj" fmla="val 32810"/>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sp>
    <dsp:sp modelId="{816FECEB-7ED7-463C-89FB-78ACCFB2CCE5}">
      <dsp:nvSpPr>
        <dsp:cNvPr id="0" name=""/>
        <dsp:cNvSpPr/>
      </dsp:nvSpPr>
      <dsp:spPr>
        <a:xfrm>
          <a:off x="6666216" y="326813"/>
          <a:ext cx="1003643" cy="343939"/>
        </a:xfrm>
        <a:prstGeom prst="rect">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sp>
    <dsp:sp modelId="{730E2C3F-FD77-4471-80C2-8EA166B7DFDC}">
      <dsp:nvSpPr>
        <dsp:cNvPr id="0" name=""/>
        <dsp:cNvSpPr/>
      </dsp:nvSpPr>
      <dsp:spPr>
        <a:xfrm>
          <a:off x="3891090" y="903012"/>
          <a:ext cx="627" cy="2304396"/>
        </a:xfrm>
        <a:prstGeom prst="line">
          <a:avLst/>
        </a:prstGeom>
        <a:noFill/>
        <a:ln w="57150" cap="flat" cmpd="sng" algn="ctr">
          <a:solidFill>
            <a:srgbClr val="16818D"/>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385803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3. Using the Concept of Fraternity in the French Context</a:t>
            </a:r>
          </a:p>
          <a:p>
            <a:r>
              <a:rPr lang="en-GB" b="1"/>
              <a:t>3.2. Using the Principle of Fraternity to Combat the Crime of Solidarity</a:t>
            </a:r>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268094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4. Using the Concept of Human Dignity in the European Context</a:t>
            </a:r>
          </a:p>
          <a:p>
            <a:r>
              <a:rPr lang="en-GB" b="1">
                <a:latin typeface="Arial"/>
                <a:ea typeface="ＭＳ Ｐゴシック"/>
                <a:cs typeface="Arial"/>
              </a:rPr>
              <a:t>4.1. Solidarity and Human Dignity</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2047185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4. Using the Concept of Human Dignity in the European Context</a:t>
            </a:r>
          </a:p>
          <a:p>
            <a:r>
              <a:rPr lang="en-GB" b="1">
                <a:latin typeface="Arial"/>
                <a:ea typeface="ＭＳ Ｐゴシック"/>
                <a:cs typeface="Arial"/>
              </a:rPr>
              <a:t>4.1. Solidarity and Human Dignity</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280067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4. Using the Concept of Human Dignity in the European Context</a:t>
            </a:r>
          </a:p>
          <a:p>
            <a:r>
              <a:rPr lang="en-GB" b="1">
                <a:latin typeface="Arial"/>
                <a:ea typeface="ＭＳ Ｐゴシック"/>
                <a:cs typeface="Arial"/>
              </a:rPr>
              <a:t>4.2. The Principle of Human Dignity in National (Constitutional) Law and the Criminalisation of Solidarity</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272330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4. Using the Concept of Human Dignity in the European Context</a:t>
            </a:r>
          </a:p>
          <a:p>
            <a:r>
              <a:rPr lang="en-GB" b="1">
                <a:latin typeface="Arial"/>
                <a:ea typeface="ＭＳ Ｐゴシック"/>
                <a:cs typeface="Arial"/>
              </a:rPr>
              <a:t>4.2. The Principle of Human Dignity in National (Constitutional) Law and the Criminalisation of Solidarity</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298761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Conclusion</a:t>
            </a:r>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197060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Introduction</a:t>
            </a:r>
            <a:endParaRPr lang="en-GB" b="1">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274942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Introduction</a:t>
            </a:r>
            <a:endParaRPr lang="en-GB" b="1">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316387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Introduction</a:t>
            </a:r>
            <a:endParaRPr lang="en-GB" b="1">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200045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1">
                <a:latin typeface="Arial"/>
                <a:ea typeface="ＭＳ Ｐゴシック"/>
                <a:cs typeface="Arial"/>
              </a:rPr>
              <a:t>The Criminalisation of Solidarity in Europe</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396328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1">
                <a:latin typeface="Arial"/>
                <a:ea typeface="ＭＳ Ｐゴシック"/>
                <a:cs typeface="Arial"/>
              </a:rPr>
              <a:t>The Criminalisation of Solidarity in Europe</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137782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2. Decriminalising Solidarity: EU or National Solutions?</a:t>
            </a:r>
          </a:p>
          <a:p>
            <a:r>
              <a:rPr lang="en-GB" b="1"/>
              <a:t>2.1. Solutions at the EU Level</a:t>
            </a:r>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147905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ＭＳ Ｐゴシック"/>
                <a:cs typeface="Arial"/>
              </a:rPr>
              <a:t>2. Decriminalising Solidarity: EU or National Solutions?</a:t>
            </a:r>
          </a:p>
          <a:p>
            <a:r>
              <a:rPr lang="en-GB" b="1"/>
              <a:t>2.2. Solutions at the National Level</a:t>
            </a:r>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34129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3. Using the Concept of Fraternity in the French Context</a:t>
            </a:r>
          </a:p>
          <a:p>
            <a:r>
              <a:rPr lang="en-GB" b="1">
                <a:latin typeface="Arial"/>
                <a:ea typeface="ＭＳ Ｐゴシック"/>
                <a:cs typeface="Arial"/>
              </a:rPr>
              <a:t>3.1. The Principles of Solidarity and Fraternity </a:t>
            </a:r>
            <a:endParaRPr lang="en-GB">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3400096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775346" y="1617868"/>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540814"/>
            <a:ext cx="6062750" cy="2831136"/>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a:t>Click to edit Master text styles</a:t>
            </a:r>
          </a:p>
        </p:txBody>
      </p:sp>
      <p:sp>
        <p:nvSpPr>
          <p:cNvPr id="18" name="Text Placeholder 14"/>
          <p:cNvSpPr>
            <a:spLocks noGrp="1"/>
          </p:cNvSpPr>
          <p:nvPr>
            <p:ph type="body" sz="quarter" idx="15"/>
          </p:nvPr>
        </p:nvSpPr>
        <p:spPr>
          <a:xfrm>
            <a:off x="496861" y="1605616"/>
            <a:ext cx="1219139" cy="269081"/>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a:t>Click to edit Master text styles</a:t>
            </a:r>
          </a:p>
        </p:txBody>
      </p:sp>
      <p:sp>
        <p:nvSpPr>
          <p:cNvPr id="19" name="Text Placeholder 14"/>
          <p:cNvSpPr>
            <a:spLocks noGrp="1"/>
          </p:cNvSpPr>
          <p:nvPr>
            <p:ph type="body" sz="quarter" idx="16"/>
          </p:nvPr>
        </p:nvSpPr>
        <p:spPr>
          <a:xfrm>
            <a:off x="496861" y="1875614"/>
            <a:ext cx="1219139" cy="4023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a:t>Click to edit Master text styles</a:t>
            </a:r>
          </a:p>
        </p:txBody>
      </p:sp>
      <p:sp>
        <p:nvSpPr>
          <p:cNvPr id="20" name="Text Placeholder 14"/>
          <p:cNvSpPr>
            <a:spLocks noGrp="1"/>
          </p:cNvSpPr>
          <p:nvPr>
            <p:ph type="body" sz="quarter" idx="17"/>
          </p:nvPr>
        </p:nvSpPr>
        <p:spPr>
          <a:xfrm>
            <a:off x="496861" y="2283314"/>
            <a:ext cx="1219139" cy="521494"/>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188" y="0"/>
            <a:ext cx="21669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496861" y="4221384"/>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3"/>
          </p:nvPr>
        </p:nvSpPr>
        <p:spPr>
          <a:xfrm>
            <a:off x="0" y="771550"/>
            <a:ext cx="9144000" cy="4371950"/>
          </a:xfrm>
          <a:prstGeom prst="rect">
            <a:avLst/>
          </a:prstGeom>
        </p:spPr>
        <p:txBody>
          <a:bodyPr/>
          <a:lstStyle/>
          <a:p>
            <a:endParaRPr lang="en-US"/>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a:p>
        </p:txBody>
      </p:sp>
      <p:sp>
        <p:nvSpPr>
          <p:cNvPr id="6" name="Picture Placeholder 12"/>
          <p:cNvSpPr>
            <a:spLocks noGrp="1"/>
          </p:cNvSpPr>
          <p:nvPr>
            <p:ph type="pic" sz="quarter" idx="12"/>
          </p:nvPr>
        </p:nvSpPr>
        <p:spPr>
          <a:xfrm>
            <a:off x="0" y="1059582"/>
            <a:ext cx="3024188"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73224"/>
      </p:ext>
    </p:extLst>
  </p:cSld>
  <p:clrMapOvr>
    <a:masterClrMapping/>
  </p:clrMapOvr>
  <p:transition spd="slow">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938" userDrawn="1">
          <p15:clr>
            <a:srgbClr val="FBAE40"/>
          </p15:clr>
        </p15:guide>
        <p15:guide id="4" orient="horz" pos="19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sp>
        <p:nvSpPr>
          <p:cNvPr id="9" name="Text Placeholder 5"/>
          <p:cNvSpPr>
            <a:spLocks noGrp="1"/>
          </p:cNvSpPr>
          <p:nvPr>
            <p:ph type="body" sz="quarter" idx="15" hasCustomPrompt="1"/>
          </p:nvPr>
        </p:nvSpPr>
        <p:spPr>
          <a:xfrm>
            <a:off x="458065" y="1059582"/>
            <a:ext cx="2385743" cy="360040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70880"/>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guide id="5" pos="3833" userDrawn="1">
          <p15:clr>
            <a:srgbClr val="FBAE40"/>
          </p15:clr>
        </p15:guide>
        <p15:guide id="6" pos="38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131590"/>
            <a:ext cx="7058025" cy="2880320"/>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4"/>
          <p:cNvSpPr>
            <a:spLocks noGrp="1"/>
          </p:cNvSpPr>
          <p:nvPr>
            <p:ph type="body" sz="quarter" idx="13"/>
          </p:nvPr>
        </p:nvSpPr>
        <p:spPr>
          <a:xfrm>
            <a:off x="1042988" y="4327103"/>
            <a:ext cx="7058025" cy="620911"/>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64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3" y="1995686"/>
            <a:ext cx="4283969" cy="187220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a:t>100%</a:t>
            </a:r>
          </a:p>
        </p:txBody>
      </p:sp>
      <p:sp>
        <p:nvSpPr>
          <p:cNvPr id="4" name="Text Placeholder 14"/>
          <p:cNvSpPr>
            <a:spLocks noGrp="1"/>
          </p:cNvSpPr>
          <p:nvPr>
            <p:ph type="body" sz="quarter" idx="13"/>
          </p:nvPr>
        </p:nvSpPr>
        <p:spPr>
          <a:xfrm>
            <a:off x="4715395" y="2012765"/>
            <a:ext cx="3601021" cy="185512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4"/>
          <p:cNvSpPr>
            <a:spLocks noGrp="1"/>
          </p:cNvSpPr>
          <p:nvPr>
            <p:ph type="body" sz="quarter" idx="14"/>
          </p:nvPr>
        </p:nvSpPr>
        <p:spPr>
          <a:xfrm>
            <a:off x="970980" y="4155926"/>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638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082279"/>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4337448"/>
            <a:ext cx="2182812" cy="8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005576"/>
            <a:ext cx="6062750" cy="2831136"/>
          </a:xfrm>
          <a:prstGeom prst="rect">
            <a:avLst/>
          </a:prstGeom>
        </p:spPr>
        <p:txBody>
          <a:bodyPr lIns="0" tIns="0" rIns="0" bIns="0"/>
          <a:lstStyle>
            <a:lvl1pPr marL="0" indent="0">
              <a:lnSpc>
                <a:spcPts val="3600"/>
              </a:lnSpc>
              <a:spcBef>
                <a:spcPts val="0"/>
              </a:spcBef>
              <a:buFontTx/>
              <a:buNone/>
              <a:defRPr sz="3300" b="0" i="0">
                <a:solidFill>
                  <a:schemeClr val="bg1"/>
                </a:solidFill>
                <a:latin typeface="Georgia" charset="0"/>
                <a:ea typeface="Georgia" charset="0"/>
                <a:cs typeface="Georgia" charset="0"/>
              </a:defRPr>
            </a:lvl1pPr>
          </a:lstStyle>
          <a:p>
            <a:pPr lvl="0"/>
            <a:r>
              <a:rPr lang="en-GB"/>
              <a:t>Click to edit Master text styles</a:t>
            </a:r>
          </a:p>
        </p:txBody>
      </p:sp>
      <p:sp>
        <p:nvSpPr>
          <p:cNvPr id="18" name="Text Placeholder 14"/>
          <p:cNvSpPr>
            <a:spLocks noGrp="1"/>
          </p:cNvSpPr>
          <p:nvPr>
            <p:ph type="body" sz="quarter" idx="15"/>
          </p:nvPr>
        </p:nvSpPr>
        <p:spPr>
          <a:xfrm>
            <a:off x="640801" y="1070377"/>
            <a:ext cx="1219139" cy="26908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charset="0"/>
                <a:ea typeface="Tahoma" charset="0"/>
                <a:cs typeface="Tahoma" charset="0"/>
              </a:defRPr>
            </a:lvl1pPr>
          </a:lstStyle>
          <a:p>
            <a:pPr lvl="0"/>
            <a:r>
              <a:rPr lang="en-GB"/>
              <a:t>Click to edit Master text styles</a:t>
            </a:r>
          </a:p>
        </p:txBody>
      </p:sp>
      <p:sp>
        <p:nvSpPr>
          <p:cNvPr id="19" name="Text Placeholder 14"/>
          <p:cNvSpPr>
            <a:spLocks noGrp="1"/>
          </p:cNvSpPr>
          <p:nvPr>
            <p:ph type="body" sz="quarter" idx="16"/>
          </p:nvPr>
        </p:nvSpPr>
        <p:spPr>
          <a:xfrm>
            <a:off x="640801" y="1340376"/>
            <a:ext cx="1219139" cy="402300"/>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20" name="Text Placeholder 14"/>
          <p:cNvSpPr>
            <a:spLocks noGrp="1"/>
          </p:cNvSpPr>
          <p:nvPr>
            <p:ph type="body" sz="quarter" idx="17"/>
          </p:nvPr>
        </p:nvSpPr>
        <p:spPr>
          <a:xfrm>
            <a:off x="640801" y="1748076"/>
            <a:ext cx="1219139" cy="521494"/>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8" name="Text Placeholder 14"/>
          <p:cNvSpPr>
            <a:spLocks noGrp="1"/>
          </p:cNvSpPr>
          <p:nvPr>
            <p:ph type="body" sz="quarter" idx="18"/>
          </p:nvPr>
        </p:nvSpPr>
        <p:spPr>
          <a:xfrm>
            <a:off x="645063" y="3720104"/>
            <a:ext cx="1219139" cy="17233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174304959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2" y="1418035"/>
            <a:ext cx="6515621" cy="1024590"/>
          </a:xfrm>
          <a:prstGeom prst="rect">
            <a:avLst/>
          </a:prstGeom>
        </p:spPr>
        <p:txBody>
          <a:bodyPr lIns="0" tIns="0" rIns="0" bIns="0"/>
          <a:lstStyle>
            <a:lvl1pPr marL="0" indent="0">
              <a:lnSpc>
                <a:spcPts val="3600"/>
              </a:lnSpc>
              <a:spcBef>
                <a:spcPts val="0"/>
              </a:spcBef>
              <a:buFontTx/>
              <a:buNone/>
              <a:defRPr sz="3300" b="0" i="0">
                <a:solidFill>
                  <a:srgbClr val="1A9DAC"/>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1"/>
          </p:nvPr>
        </p:nvSpPr>
        <p:spPr>
          <a:xfrm>
            <a:off x="899592" y="3165872"/>
            <a:ext cx="6515620" cy="452328"/>
          </a:xfrm>
          <a:prstGeom prst="rect">
            <a:avLst/>
          </a:prstGeom>
        </p:spPr>
        <p:txBody>
          <a:bodyPr lIns="0" tIns="0" rIns="0" bIns="0"/>
          <a:lstStyle>
            <a:lvl1pPr marL="0" indent="0">
              <a:lnSpc>
                <a:spcPct val="100000"/>
              </a:lnSpc>
              <a:buFontTx/>
              <a:buNone/>
              <a:defRPr sz="1200" b="0" i="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58478936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7275"/>
            <a:ext cx="6515621" cy="488301"/>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3" name="Text Placeholder 2"/>
          <p:cNvSpPr>
            <a:spLocks noGrp="1"/>
          </p:cNvSpPr>
          <p:nvPr>
            <p:ph type="body" sz="quarter" idx="14"/>
          </p:nvPr>
        </p:nvSpPr>
        <p:spPr>
          <a:xfrm>
            <a:off x="827584" y="1167910"/>
            <a:ext cx="6587628" cy="3402062"/>
          </a:xfrm>
          <a:prstGeom prst="rect">
            <a:avLst/>
          </a:prstGeom>
        </p:spPr>
        <p:txBody>
          <a:bodyPr vert="horz"/>
          <a:lstStyle>
            <a:lvl1pPr marL="0" indent="0">
              <a:lnSpc>
                <a:spcPts val="1800"/>
              </a:lnSpc>
              <a:spcBef>
                <a:spcPts val="0"/>
              </a:spcBef>
              <a:spcAft>
                <a:spcPts val="750"/>
              </a:spcAft>
              <a:buFontTx/>
              <a:buNone/>
              <a:defRPr sz="1200">
                <a:solidFill>
                  <a:schemeClr val="tx1"/>
                </a:solidFill>
                <a:latin typeface="Tahoma" charset="0"/>
                <a:cs typeface="Tahoma" charset="0"/>
              </a:defRPr>
            </a:lvl1pPr>
            <a:lvl2pPr marL="0" indent="-202500">
              <a:lnSpc>
                <a:spcPts val="1800"/>
              </a:lnSpc>
              <a:buClr>
                <a:srgbClr val="1A9DAC"/>
              </a:buClr>
              <a:buFont typeface="Arial"/>
              <a:buChar char="•"/>
              <a:defRPr sz="1200">
                <a:solidFill>
                  <a:schemeClr val="tx1"/>
                </a:solidFill>
                <a:latin typeface="Tahoma" charset="0"/>
                <a:cs typeface="Tahoma" charset="0"/>
              </a:defRPr>
            </a:lvl2pPr>
            <a:lvl3pPr marL="405000" indent="-202500">
              <a:lnSpc>
                <a:spcPts val="1800"/>
              </a:lnSpc>
              <a:buClr>
                <a:srgbClr val="1A9DAC"/>
              </a:buClr>
              <a:buFont typeface="Courier New"/>
              <a:buChar char="o"/>
              <a:defRPr sz="1200">
                <a:solidFill>
                  <a:schemeClr val="tx1"/>
                </a:solidFill>
                <a:latin typeface="Tahoma" charset="0"/>
                <a:cs typeface="Tahoma" charset="0"/>
              </a:defRPr>
            </a:lvl3pPr>
            <a:lvl4pPr marL="621000" indent="-202500">
              <a:lnSpc>
                <a:spcPts val="1800"/>
              </a:lnSpc>
              <a:buClr>
                <a:srgbClr val="1A9DAC"/>
              </a:buClr>
              <a:defRPr sz="1200">
                <a:solidFill>
                  <a:schemeClr val="tx1"/>
                </a:solidFill>
                <a:latin typeface="Tahoma" charset="0"/>
                <a:cs typeface="Tahoma"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06262969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7600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5"/>
          </p:nvPr>
        </p:nvSpPr>
        <p:spPr>
          <a:xfrm>
            <a:off x="827584" y="1167911"/>
            <a:ext cx="6587628" cy="3401708"/>
          </a:xfrm>
          <a:prstGeom prst="rect">
            <a:avLst/>
          </a:prstGeom>
        </p:spPr>
        <p:txBody>
          <a:bodyPr/>
          <a:lstStyle>
            <a:lvl1pPr marL="0" indent="0">
              <a:lnSpc>
                <a:spcPts val="1800"/>
              </a:lnSpc>
              <a:spcAft>
                <a:spcPts val="750"/>
              </a:spcAft>
              <a:buFontTx/>
              <a:buNone/>
              <a:defRPr sz="1200">
                <a:solidFill>
                  <a:schemeClr val="tx1"/>
                </a:solidFill>
                <a:latin typeface="Tahoma" charset="0"/>
                <a:ea typeface="Tahoma" charset="0"/>
                <a:cs typeface="Tahoma" charset="0"/>
              </a:defRPr>
            </a:lvl1pPr>
            <a:lvl2pPr marL="0" indent="-202500">
              <a:lnSpc>
                <a:spcPts val="1800"/>
              </a:lnSpc>
              <a:buClr>
                <a:srgbClr val="1A9DAC"/>
              </a:buClr>
              <a:buFont typeface="+mj-lt"/>
              <a:buAutoNum type="arabicPeriod"/>
              <a:defRPr sz="1200">
                <a:solidFill>
                  <a:schemeClr val="tx1"/>
                </a:solidFill>
                <a:latin typeface="Tahoma" charset="0"/>
                <a:ea typeface="Tahoma" charset="0"/>
                <a:cs typeface="Tahoma" charset="0"/>
              </a:defRPr>
            </a:lvl2pPr>
            <a:lvl3pPr marL="405000" indent="-202500">
              <a:lnSpc>
                <a:spcPts val="1800"/>
              </a:lnSpc>
              <a:buClr>
                <a:srgbClr val="1A9DAC"/>
              </a:buClr>
              <a:buFont typeface="+mj-lt"/>
              <a:buAutoNum type="romanLcPeriod"/>
              <a:defRPr sz="1200">
                <a:solidFill>
                  <a:schemeClr val="tx1"/>
                </a:solidFill>
                <a:latin typeface="Tahoma" charset="0"/>
                <a:ea typeface="Tahoma" charset="0"/>
                <a:cs typeface="Tahoma" charset="0"/>
              </a:defRPr>
            </a:lvl3pPr>
            <a:lvl4pPr marL="621000" indent="-202500">
              <a:lnSpc>
                <a:spcPts val="1800"/>
              </a:lnSpc>
              <a:buClr>
                <a:srgbClr val="1A9DAC"/>
              </a:buClr>
              <a:defRPr sz="1200">
                <a:solidFill>
                  <a:schemeClr val="tx1"/>
                </a:solidFill>
                <a:latin typeface="Tahoma" charset="0"/>
                <a:ea typeface="Tahoma" charset="0"/>
                <a:cs typeface="Tahoma" charset="0"/>
              </a:defRPr>
            </a:lvl4pPr>
            <a:lvl5pPr>
              <a:defRPr sz="1200">
                <a:solidFill>
                  <a:schemeClr val="tx1">
                    <a:lumMod val="65000"/>
                    <a:lumOff val="35000"/>
                  </a:schemeClr>
                </a:solidFill>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4139313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3" y="1221600"/>
            <a:ext cx="3167583" cy="3348019"/>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2"/>
          </p:nvPr>
        </p:nvSpPr>
        <p:spPr>
          <a:xfrm>
            <a:off x="4284664" y="1221600"/>
            <a:ext cx="3167583" cy="3348019"/>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0763792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418035"/>
            <a:ext cx="6668019" cy="102459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1"/>
          </p:nvPr>
        </p:nvSpPr>
        <p:spPr>
          <a:xfrm>
            <a:off x="899591" y="3165872"/>
            <a:ext cx="6668021" cy="452328"/>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a:t>Click to edit Master text styles</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3"/>
          </p:nvPr>
        </p:nvSpPr>
        <p:spPr>
          <a:xfrm>
            <a:off x="806825" y="1188000"/>
            <a:ext cx="3260351" cy="3381619"/>
          </a:xfrm>
          <a:prstGeom prst="rect">
            <a:avLst/>
          </a:prstGeom>
        </p:spPr>
        <p:txBody>
          <a:bodyPr/>
          <a:lstStyle>
            <a:lvl1pPr marL="0" indent="0">
              <a:lnSpc>
                <a:spcPts val="1350"/>
              </a:lnSpc>
              <a:spcBef>
                <a:spcPts val="0"/>
              </a:spcBef>
              <a:spcAft>
                <a:spcPts val="450"/>
              </a:spcAft>
              <a:buFontTx/>
              <a:buNone/>
              <a:defRPr sz="1050">
                <a:latin typeface="Tahoma" charset="0"/>
                <a:ea typeface="Tahoma" charset="0"/>
                <a:cs typeface="Tahoma" charset="0"/>
              </a:defRPr>
            </a:lvl1pPr>
            <a:lvl2pPr marL="0" indent="-135000">
              <a:lnSpc>
                <a:spcPts val="1350"/>
              </a:lnSpc>
              <a:buClr>
                <a:srgbClr val="1A9DAC"/>
              </a:buClr>
              <a:buFont typeface="Arial" charset="0"/>
              <a:buChar char="•"/>
              <a:defRPr sz="1050">
                <a:latin typeface="Tahoma" charset="0"/>
                <a:ea typeface="Tahoma" charset="0"/>
                <a:cs typeface="Tahoma" charset="0"/>
              </a:defRPr>
            </a:lvl2pPr>
            <a:lvl3pPr marL="405000" indent="-135000">
              <a:lnSpc>
                <a:spcPts val="1350"/>
              </a:lnSpc>
              <a:buClr>
                <a:srgbClr val="1A9DAC"/>
              </a:buClr>
              <a:buFont typeface="Courier New" charset="0"/>
              <a:buChar char="o"/>
              <a:defRPr sz="1050">
                <a:latin typeface="Tahoma" charset="0"/>
                <a:ea typeface="Tahoma" charset="0"/>
                <a:cs typeface="Tahoma" charset="0"/>
              </a:defRPr>
            </a:lvl3pPr>
            <a:lvl4pPr marL="621000" indent="-202500">
              <a:lnSpc>
                <a:spcPts val="1350"/>
              </a:lnSpc>
              <a:buClr>
                <a:srgbClr val="1A9DAC"/>
              </a:buClr>
              <a:defRPr sz="1050">
                <a:latin typeface="Tahoma" charset="0"/>
                <a:ea typeface="Tahoma" charset="0"/>
                <a:cs typeface="Tahoma" charset="0"/>
              </a:defRPr>
            </a:lvl4pPr>
            <a:lvl5pPr>
              <a:lnSpc>
                <a:spcPts val="1350"/>
              </a:lnSpc>
              <a:defRPr sz="1050">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5"/>
          <p:cNvSpPr>
            <a:spLocks noGrp="1"/>
          </p:cNvSpPr>
          <p:nvPr>
            <p:ph type="body" sz="quarter" idx="14"/>
          </p:nvPr>
        </p:nvSpPr>
        <p:spPr>
          <a:xfrm>
            <a:off x="4158186" y="1188000"/>
            <a:ext cx="3260351" cy="3381619"/>
          </a:xfrm>
          <a:prstGeom prst="rect">
            <a:avLst/>
          </a:prstGeom>
        </p:spPr>
        <p:txBody>
          <a:bodyPr/>
          <a:lstStyle>
            <a:lvl1pPr marL="0" indent="0">
              <a:lnSpc>
                <a:spcPts val="1350"/>
              </a:lnSpc>
              <a:spcBef>
                <a:spcPts val="0"/>
              </a:spcBef>
              <a:spcAft>
                <a:spcPts val="450"/>
              </a:spcAft>
              <a:buFontTx/>
              <a:buNone/>
              <a:defRPr sz="1050">
                <a:latin typeface="Tahoma" charset="0"/>
                <a:ea typeface="Tahoma" charset="0"/>
                <a:cs typeface="Tahoma" charset="0"/>
              </a:defRPr>
            </a:lvl1pPr>
            <a:lvl2pPr marL="0" indent="-135000">
              <a:lnSpc>
                <a:spcPts val="1350"/>
              </a:lnSpc>
              <a:buClr>
                <a:srgbClr val="1A9DAC"/>
              </a:buClr>
              <a:buFont typeface="Arial" charset="0"/>
              <a:buChar char="•"/>
              <a:defRPr sz="1050">
                <a:latin typeface="Tahoma" charset="0"/>
                <a:ea typeface="Tahoma" charset="0"/>
                <a:cs typeface="Tahoma" charset="0"/>
              </a:defRPr>
            </a:lvl2pPr>
            <a:lvl3pPr marL="405000" indent="-135000">
              <a:lnSpc>
                <a:spcPts val="1350"/>
              </a:lnSpc>
              <a:buClr>
                <a:srgbClr val="1A9DAC"/>
              </a:buClr>
              <a:buFont typeface="Courier New" charset="0"/>
              <a:buChar char="o"/>
              <a:defRPr sz="1050">
                <a:latin typeface="Tahoma" charset="0"/>
                <a:ea typeface="Tahoma" charset="0"/>
                <a:cs typeface="Tahoma" charset="0"/>
              </a:defRPr>
            </a:lvl3pPr>
            <a:lvl4pPr marL="621000" indent="-202500">
              <a:lnSpc>
                <a:spcPts val="1350"/>
              </a:lnSpc>
              <a:buClr>
                <a:srgbClr val="1A9DAC"/>
              </a:buClr>
              <a:defRPr sz="1050">
                <a:latin typeface="Tahoma" charset="0"/>
                <a:ea typeface="Tahoma" charset="0"/>
                <a:cs typeface="Tahoma" charset="0"/>
              </a:defRPr>
            </a:lvl4pPr>
            <a:lvl5pPr>
              <a:lnSpc>
                <a:spcPts val="1350"/>
              </a:lnSpc>
              <a:defRPr sz="1050">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1803460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481464"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3"/>
          </p:nvPr>
        </p:nvSpPr>
        <p:spPr>
          <a:xfrm>
            <a:off x="806401" y="1188111"/>
            <a:ext cx="3260775" cy="3381508"/>
          </a:xfrm>
          <a:prstGeom prst="rect">
            <a:avLst/>
          </a:prstGeom>
        </p:spPr>
        <p:txBody>
          <a:bodyPr numCol="1" spcCol="216000"/>
          <a:lstStyle>
            <a:lvl1pPr marL="0" indent="0">
              <a:lnSpc>
                <a:spcPts val="1350"/>
              </a:lnSpc>
              <a:spcAft>
                <a:spcPts val="450"/>
              </a:spcAft>
              <a:buFontTx/>
              <a:buNone/>
              <a:defRPr sz="1050">
                <a:solidFill>
                  <a:schemeClr val="tx1"/>
                </a:solidFill>
                <a:latin typeface="Tahoma" charset="0"/>
                <a:ea typeface="Tahoma" charset="0"/>
                <a:cs typeface="Tahoma" charset="0"/>
              </a:defRPr>
            </a:lvl1pPr>
            <a:lvl2pPr marL="0" indent="-202500">
              <a:lnSpc>
                <a:spcPts val="1350"/>
              </a:lnSpc>
              <a:buClr>
                <a:srgbClr val="1A9DAC"/>
              </a:buClr>
              <a:buFont typeface="+mj-lt"/>
              <a:buAutoNum type="arabicPeriod"/>
              <a:defRPr sz="1050">
                <a:solidFill>
                  <a:schemeClr val="tx1"/>
                </a:solidFill>
                <a:latin typeface="Tahoma" charset="0"/>
                <a:ea typeface="Tahoma" charset="0"/>
                <a:cs typeface="Tahoma" charset="0"/>
              </a:defRPr>
            </a:lvl2pPr>
            <a:lvl3pPr marL="405000" indent="-202500">
              <a:lnSpc>
                <a:spcPts val="1350"/>
              </a:lnSpc>
              <a:buClr>
                <a:srgbClr val="1A9DAC"/>
              </a:buClr>
              <a:buFont typeface="+mj-lt"/>
              <a:buAutoNum type="romanLcPeriod"/>
              <a:defRPr sz="1050">
                <a:solidFill>
                  <a:schemeClr val="tx1"/>
                </a:solidFill>
                <a:latin typeface="Tahoma" charset="0"/>
                <a:ea typeface="Tahoma" charset="0"/>
                <a:cs typeface="Tahoma" charset="0"/>
              </a:defRPr>
            </a:lvl3pPr>
            <a:lvl4pPr marL="621000" indent="-202500">
              <a:lnSpc>
                <a:spcPts val="1350"/>
              </a:lnSpc>
              <a:buClr>
                <a:srgbClr val="1A9DAC"/>
              </a:buClr>
              <a:defRPr sz="1050">
                <a:solidFill>
                  <a:schemeClr val="tx1"/>
                </a:solidFill>
                <a:latin typeface="Tahoma" charset="0"/>
                <a:ea typeface="Tahoma" charset="0"/>
                <a:cs typeface="Tahoma" charset="0"/>
              </a:defRPr>
            </a:lvl4pPr>
            <a:lvl5pPr>
              <a:lnSpc>
                <a:spcPts val="1350"/>
              </a:lnSpc>
              <a:defRPr sz="1050">
                <a:solidFill>
                  <a:schemeClr val="tx1">
                    <a:lumMod val="65000"/>
                    <a:lumOff val="35000"/>
                  </a:schemeClr>
                </a:solidFill>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5"/>
          <p:cNvSpPr>
            <a:spLocks noGrp="1"/>
          </p:cNvSpPr>
          <p:nvPr>
            <p:ph type="body" sz="quarter" idx="14"/>
          </p:nvPr>
        </p:nvSpPr>
        <p:spPr>
          <a:xfrm>
            <a:off x="4191546" y="1189959"/>
            <a:ext cx="3260775" cy="3381508"/>
          </a:xfrm>
          <a:prstGeom prst="rect">
            <a:avLst/>
          </a:prstGeom>
        </p:spPr>
        <p:txBody>
          <a:bodyPr numCol="1" spcCol="216000"/>
          <a:lstStyle>
            <a:lvl1pPr marL="0" indent="0">
              <a:lnSpc>
                <a:spcPts val="1350"/>
              </a:lnSpc>
              <a:spcAft>
                <a:spcPts val="450"/>
              </a:spcAft>
              <a:buFontTx/>
              <a:buNone/>
              <a:defRPr sz="1050">
                <a:solidFill>
                  <a:schemeClr val="tx1"/>
                </a:solidFill>
                <a:latin typeface="Tahoma" charset="0"/>
                <a:ea typeface="Tahoma" charset="0"/>
                <a:cs typeface="Tahoma" charset="0"/>
              </a:defRPr>
            </a:lvl1pPr>
            <a:lvl2pPr marL="0" indent="-202500">
              <a:lnSpc>
                <a:spcPts val="1350"/>
              </a:lnSpc>
              <a:buClr>
                <a:srgbClr val="1A9DAC"/>
              </a:buClr>
              <a:buFont typeface="+mj-lt"/>
              <a:buAutoNum type="arabicPeriod"/>
              <a:defRPr sz="1050">
                <a:solidFill>
                  <a:schemeClr val="tx1"/>
                </a:solidFill>
                <a:latin typeface="Tahoma" charset="0"/>
                <a:ea typeface="Tahoma" charset="0"/>
                <a:cs typeface="Tahoma" charset="0"/>
              </a:defRPr>
            </a:lvl2pPr>
            <a:lvl3pPr marL="405000" indent="-202500">
              <a:lnSpc>
                <a:spcPts val="1350"/>
              </a:lnSpc>
              <a:buClr>
                <a:srgbClr val="1A9DAC"/>
              </a:buClr>
              <a:buFont typeface="+mj-lt"/>
              <a:buAutoNum type="romanLcPeriod"/>
              <a:defRPr sz="1050">
                <a:solidFill>
                  <a:schemeClr val="tx1"/>
                </a:solidFill>
                <a:latin typeface="Tahoma" charset="0"/>
                <a:ea typeface="Tahoma" charset="0"/>
                <a:cs typeface="Tahoma" charset="0"/>
              </a:defRPr>
            </a:lvl3pPr>
            <a:lvl4pPr marL="621000" indent="-202500">
              <a:lnSpc>
                <a:spcPts val="1350"/>
              </a:lnSpc>
              <a:buClr>
                <a:srgbClr val="1A9DAC"/>
              </a:buClr>
              <a:defRPr sz="1050">
                <a:solidFill>
                  <a:schemeClr val="tx1"/>
                </a:solidFill>
                <a:latin typeface="Tahoma" charset="0"/>
                <a:ea typeface="Tahoma" charset="0"/>
                <a:cs typeface="Tahoma" charset="0"/>
              </a:defRPr>
            </a:lvl4pPr>
            <a:lvl5pPr>
              <a:lnSpc>
                <a:spcPts val="1350"/>
              </a:lnSpc>
              <a:defRPr sz="1050">
                <a:solidFill>
                  <a:schemeClr val="tx1">
                    <a:lumMod val="65000"/>
                    <a:lumOff val="35000"/>
                  </a:schemeClr>
                </a:solidFill>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20695515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1"/>
          </p:nvPr>
        </p:nvSpPr>
        <p:spPr>
          <a:xfrm>
            <a:off x="899592" y="1166070"/>
            <a:ext cx="6515620" cy="3403549"/>
          </a:xfrm>
          <a:prstGeom prst="rect">
            <a:avLst/>
          </a:prstGeom>
        </p:spPr>
        <p:txBody>
          <a:bodyPr/>
          <a:lstStyle/>
          <a:p>
            <a:pPr lvl="0"/>
            <a:endParaRPr lang="en-US" noProof="0"/>
          </a:p>
        </p:txBody>
      </p:sp>
    </p:spTree>
    <p:extLst>
      <p:ext uri="{BB962C8B-B14F-4D97-AF65-F5344CB8AC3E}">
        <p14:creationId xmlns:p14="http://schemas.microsoft.com/office/powerpoint/2010/main" val="224686253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3" y="1221600"/>
            <a:ext cx="3167583" cy="3348018"/>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2"/>
          </p:nvPr>
        </p:nvSpPr>
        <p:spPr>
          <a:xfrm>
            <a:off x="4284663" y="1221600"/>
            <a:ext cx="3816350" cy="3348019"/>
          </a:xfrm>
          <a:prstGeom prst="rect">
            <a:avLst/>
          </a:prstGeom>
        </p:spPr>
        <p:txBody>
          <a:bodyPr/>
          <a:lstStyle/>
          <a:p>
            <a:pPr lvl="0"/>
            <a:endParaRPr lang="en-US" noProof="0"/>
          </a:p>
        </p:txBody>
      </p:sp>
    </p:spTree>
    <p:extLst>
      <p:ext uri="{BB962C8B-B14F-4D97-AF65-F5344CB8AC3E}">
        <p14:creationId xmlns:p14="http://schemas.microsoft.com/office/powerpoint/2010/main" val="175681512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573528"/>
            <a:ext cx="7884740" cy="3834166"/>
          </a:xfrm>
          <a:prstGeom prst="rect">
            <a:avLst/>
          </a:prstGeom>
          <a:solidFill>
            <a:schemeClr val="bg1">
              <a:lumMod val="75000"/>
            </a:schemeClr>
          </a:solidFill>
        </p:spPr>
        <p:txBody>
          <a:bodyPr/>
          <a:lstStyle>
            <a:lvl1pPr marL="0" indent="0">
              <a:buFontTx/>
              <a:buNone/>
              <a:defRPr sz="1800" b="0" i="0">
                <a:ln>
                  <a:solidFill>
                    <a:srgbClr val="FFFFFF"/>
                  </a:solidFill>
                </a:ln>
                <a:solidFill>
                  <a:srgbClr val="FFFFFF"/>
                </a:solidFill>
                <a:latin typeface="Tahoma" charset="0"/>
                <a:ea typeface="Tahoma" charset="0"/>
                <a:cs typeface="Tahoma" charset="0"/>
              </a:defRPr>
            </a:lvl1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168225682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002" y="555625"/>
            <a:ext cx="6668019" cy="476000"/>
          </a:xfrm>
          <a:prstGeom prst="rect">
            <a:avLst/>
          </a:prstGeom>
        </p:spPr>
        <p:txBody>
          <a:bodyPr lIns="0" tIns="0" rIns="0" bIns="0"/>
          <a:lstStyle>
            <a:lvl1pPr marL="0" indent="0">
              <a:lnSpc>
                <a:spcPts val="3150"/>
              </a:lnSpc>
              <a:buFontTx/>
              <a:buNone/>
              <a:defRPr sz="3000" b="0" i="0">
                <a:solidFill>
                  <a:srgbClr val="598752"/>
                </a:solidFill>
                <a:latin typeface="Georgia" charset="0"/>
                <a:ea typeface="Georgia" charset="0"/>
                <a:cs typeface="Georgia" charset="0"/>
              </a:defRPr>
            </a:lvl1pPr>
          </a:lstStyle>
          <a:p>
            <a:pPr lvl="0"/>
            <a:r>
              <a:rPr lang="en-GB"/>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4611688"/>
            <a:ext cx="10795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827584" y="1209601"/>
            <a:ext cx="6726844" cy="3081077"/>
          </a:xfrm>
          <a:prstGeom prst="rect">
            <a:avLst/>
          </a:prstGeom>
        </p:spPr>
        <p:txBody>
          <a:bodyPr/>
          <a:lstStyle>
            <a:lvl1pPr marL="200025" indent="-200025">
              <a:buClr>
                <a:srgbClr val="598752"/>
              </a:buClr>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598752"/>
              </a:buClr>
              <a:buFont typeface="+mj-lt"/>
              <a:buAutoNum type="romanLcPeriod"/>
              <a:defRPr sz="120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59875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marL="17573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4pPr>
            <a:lvl5pPr marL="22145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4324750"/>
      </p:ext>
    </p:extLst>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6" y="699542"/>
            <a:ext cx="6668019" cy="488301"/>
          </a:xfrm>
          <a:prstGeom prst="rect">
            <a:avLst/>
          </a:prstGeom>
        </p:spPr>
        <p:txBody>
          <a:bodyPr lIns="0" tIns="0" rIns="0" bIns="0"/>
          <a:lstStyle>
            <a:lvl1pPr marL="0" indent="0">
              <a:lnSpc>
                <a:spcPts val="3150"/>
              </a:lnSpc>
              <a:buFontTx/>
              <a:buNone/>
              <a:defRPr sz="3000" b="0" i="0">
                <a:solidFill>
                  <a:srgbClr val="598752"/>
                </a:solidFill>
                <a:latin typeface="Georgia" charset="0"/>
                <a:ea typeface="Georgia" charset="0"/>
                <a:cs typeface="Georgia" charset="0"/>
              </a:defRPr>
            </a:lvl1pPr>
          </a:lstStyle>
          <a:p>
            <a:pPr lvl="0"/>
            <a:r>
              <a:rPr lang="en-GB"/>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5"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6"/>
            <a:ext cx="6740030" cy="3404603"/>
          </a:xfrm>
          <a:prstGeom prst="rect">
            <a:avLst/>
          </a:prstGeom>
        </p:spPr>
        <p:txBody>
          <a:bodyPr/>
          <a:lstStyle>
            <a:lvl1pPr marL="200025" indent="-200025">
              <a:buClr>
                <a:srgbClr val="598752"/>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598752"/>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59875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439700"/>
      </p:ext>
    </p:extLst>
  </p:cSld>
  <p:clrMapOvr>
    <a:masterClrMapping/>
  </p:clrMapOvr>
  <p:transition spd="slow">
    <p:fade/>
  </p:transition>
  <p:extLst>
    <p:ext uri="{DCECCB84-F9BA-43D5-87BE-67443E8EF086}">
      <p15:sldGuideLst xmlns:p15="http://schemas.microsoft.com/office/powerpoint/2012/main">
        <p15:guide id="1" orient="horz" pos="441">
          <p15:clr>
            <a:srgbClr val="FBAE40"/>
          </p15:clr>
        </p15:guide>
        <p15:guide id="2" pos="4768">
          <p15:clr>
            <a:srgbClr val="FBAE40"/>
          </p15:clr>
        </p15:guide>
        <p15:guide id="3" pos="5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srcRect/>
          <a:stretch>
            <a:fillRect/>
          </a:stretch>
        </p:blipFill>
        <p:spPr bwMode="auto">
          <a:xfrm>
            <a:off x="900114" y="4744641"/>
            <a:ext cx="1081087" cy="398859"/>
          </a:xfrm>
          <a:prstGeom prst="rect">
            <a:avLst/>
          </a:prstGeom>
          <a:noFill/>
          <a:ln w="9525">
            <a:noFill/>
            <a:miter lim="800000"/>
            <a:headEnd/>
            <a:tailEnd/>
          </a:ln>
        </p:spPr>
      </p:pic>
      <p:sp>
        <p:nvSpPr>
          <p:cNvPr id="5" name="Text Placeholder 5"/>
          <p:cNvSpPr>
            <a:spLocks noGrp="1"/>
          </p:cNvSpPr>
          <p:nvPr>
            <p:ph type="body" sz="quarter" idx="10"/>
          </p:nvPr>
        </p:nvSpPr>
        <p:spPr>
          <a:xfrm>
            <a:off x="899592" y="517275"/>
            <a:ext cx="6515621" cy="488301"/>
          </a:xfrm>
          <a:prstGeom prst="rect">
            <a:avLst/>
          </a:prstGeom>
        </p:spPr>
        <p:txBody>
          <a:bodyPr lIns="0" tIns="0" rIns="0" bIns="0"/>
          <a:lstStyle>
            <a:lvl1pPr marL="0" indent="0">
              <a:lnSpc>
                <a:spcPts val="3150"/>
              </a:lnSpc>
              <a:buFontTx/>
              <a:buNone/>
              <a:defRPr sz="3000" b="0" i="0">
                <a:solidFill>
                  <a:srgbClr val="7A7392"/>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1"/>
          </p:nvPr>
        </p:nvSpPr>
        <p:spPr>
          <a:xfrm>
            <a:off x="827584" y="1167910"/>
            <a:ext cx="6587628" cy="3348056"/>
          </a:xfrm>
          <a:prstGeom prst="rect">
            <a:avLst/>
          </a:prstGeom>
        </p:spPr>
        <p:txBody>
          <a:bodyPr/>
          <a:lstStyle>
            <a:lvl1pPr marL="200025" indent="-200025">
              <a:buClr>
                <a:srgbClr val="7A7392"/>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7A7392"/>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7A739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443785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9542"/>
            <a:ext cx="6668019" cy="488301"/>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5"/>
            <a:ext cx="6740030" cy="3404603"/>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41"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7943"/>
            <a:ext cx="6668019" cy="47600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1"/>
          </p:nvPr>
        </p:nvSpPr>
        <p:spPr>
          <a:xfrm>
            <a:off x="840769" y="1346400"/>
            <a:ext cx="6726844" cy="3510074"/>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6" y="1368000"/>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9665" y="700088"/>
            <a:ext cx="6552655"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2"/>
          </p:nvPr>
        </p:nvSpPr>
        <p:spPr>
          <a:xfrm>
            <a:off x="4211961" y="1368000"/>
            <a:ext cx="3240360"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a:t>Click to edit Master text styles</a:t>
            </a: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113"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900113" y="1368566"/>
            <a:ext cx="3167583"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10" name="Text Placeholder 5"/>
          <p:cNvSpPr>
            <a:spLocks noGrp="1"/>
          </p:cNvSpPr>
          <p:nvPr>
            <p:ph type="body" sz="quarter" idx="12" hasCustomPrompt="1"/>
          </p:nvPr>
        </p:nvSpPr>
        <p:spPr>
          <a:xfrm>
            <a:off x="4214194" y="1368566"/>
            <a:ext cx="3239119"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Click to add text</a:t>
            </a:r>
          </a:p>
          <a:p>
            <a:pPr lvl="1"/>
            <a:r>
              <a:rPr lang="en-US"/>
              <a:t>Second Bullet Point</a:t>
            </a:r>
          </a:p>
          <a:p>
            <a:pPr lvl="2"/>
            <a:r>
              <a:rPr lang="en-US"/>
              <a:t>Third Bullet Point</a:t>
            </a:r>
          </a:p>
          <a:p>
            <a:pPr lvl="3"/>
            <a:endParaRPr lang="en-US"/>
          </a:p>
          <a:p>
            <a:pPr lvl="0"/>
            <a:endParaRPr lang="en-GB"/>
          </a:p>
        </p:txBody>
      </p:sp>
    </p:spTree>
    <p:extLst>
      <p:ext uri="{BB962C8B-B14F-4D97-AF65-F5344CB8AC3E}">
        <p14:creationId xmlns:p14="http://schemas.microsoft.com/office/powerpoint/2010/main" val="976455156"/>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0"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0" y="1368678"/>
            <a:ext cx="3167583"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10" name="Text Placeholder 5"/>
          <p:cNvSpPr>
            <a:spLocks noGrp="1"/>
          </p:cNvSpPr>
          <p:nvPr>
            <p:ph type="body" sz="quarter" idx="12" hasCustomPrompt="1"/>
          </p:nvPr>
        </p:nvSpPr>
        <p:spPr>
          <a:xfrm>
            <a:off x="4214194" y="1368678"/>
            <a:ext cx="3238126"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211776518"/>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653" userDrawn="1">
          <p15:clr>
            <a:srgbClr val="FBAE40"/>
          </p15:clr>
        </p15:guide>
        <p15:guide id="4" pos="2517"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1"/>
          </p:nvPr>
        </p:nvSpPr>
        <p:spPr>
          <a:xfrm>
            <a:off x="899592" y="1346637"/>
            <a:ext cx="6515620" cy="3403549"/>
          </a:xfrm>
          <a:prstGeom prst="rect">
            <a:avLst/>
          </a:prstGeom>
        </p:spPr>
        <p:txBody>
          <a:bodyPr/>
          <a:lstStyle/>
          <a:p>
            <a:pPr lvl="0"/>
            <a:endParaRPr lang="en-US" noProof="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4" y="1402166"/>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8973"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2"/>
          </p:nvPr>
        </p:nvSpPr>
        <p:spPr>
          <a:xfrm>
            <a:off x="4284042" y="1402167"/>
            <a:ext cx="3816350" cy="3348019"/>
          </a:xfrm>
          <a:prstGeom prst="rect">
            <a:avLst/>
          </a:prstGeom>
        </p:spPr>
        <p:txBody>
          <a:bodyPr/>
          <a:lstStyle/>
          <a:p>
            <a:pPr lvl="0"/>
            <a:endParaRPr lang="en-US" noProof="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ransition spd="slow">
    <p:fade/>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7716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transition spd="slow">
    <p:fade/>
  </p:transition>
  <p:txStyles>
    <p:titleStyle>
      <a:lvl1pPr algn="ctr" defTabSz="454819" rtl="0" eaLnBrk="0" fontAlgn="base" hangingPunct="0">
        <a:spcBef>
          <a:spcPct val="0"/>
        </a:spcBef>
        <a:spcAft>
          <a:spcPct val="0"/>
        </a:spcAft>
        <a:defRPr sz="4350" kern="1200">
          <a:solidFill>
            <a:schemeClr val="tx1"/>
          </a:solidFill>
          <a:latin typeface="+mj-lt"/>
          <a:ea typeface="ＭＳ Ｐゴシック" charset="0"/>
          <a:cs typeface="ＭＳ Ｐゴシック" charset="0"/>
        </a:defRPr>
      </a:lvl1pPr>
      <a:lvl2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2pPr>
      <a:lvl3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3pPr>
      <a:lvl4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4pPr>
      <a:lvl5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5pPr>
      <a:lvl6pPr marL="457166"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33"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498"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664"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0519" indent="-340519" algn="l" defTabSz="454819" rtl="0" eaLnBrk="0" fontAlgn="base" hangingPunct="0">
        <a:spcBef>
          <a:spcPct val="20000"/>
        </a:spcBef>
        <a:spcAft>
          <a:spcPct val="0"/>
        </a:spcAft>
        <a:buFont typeface="Arial" charset="0"/>
        <a:buChar char="•"/>
        <a:defRPr sz="3150" kern="1200">
          <a:solidFill>
            <a:schemeClr val="tx1"/>
          </a:solidFill>
          <a:latin typeface="+mn-lt"/>
          <a:ea typeface="ＭＳ Ｐゴシック" charset="0"/>
          <a:cs typeface="ＭＳ Ｐゴシック" charset="0"/>
        </a:defRPr>
      </a:lvl1pPr>
      <a:lvl2pPr marL="740569" indent="-283369" algn="l" defTabSz="454819" rtl="0" eaLnBrk="0" fontAlgn="base" hangingPunct="0">
        <a:spcBef>
          <a:spcPct val="20000"/>
        </a:spcBef>
        <a:spcAft>
          <a:spcPct val="0"/>
        </a:spcAft>
        <a:buFont typeface="Arial" charset="0"/>
        <a:buChar char="–"/>
        <a:defRPr sz="2775" kern="1200">
          <a:solidFill>
            <a:schemeClr val="tx1"/>
          </a:solidFill>
          <a:latin typeface="+mn-lt"/>
          <a:ea typeface="ＭＳ Ｐゴシック" charset="0"/>
          <a:cs typeface="+mn-cs"/>
        </a:defRPr>
      </a:lvl2pPr>
      <a:lvl3pPr marL="1140619" indent="-226219" algn="l" defTabSz="454819"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4pPr>
      <a:lvl5pPr marL="20550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272BC-5B1D-CEEF-662E-34C892C3DDF1}"/>
              </a:ext>
            </a:extLst>
          </p:cNvPr>
          <p:cNvSpPr txBox="1"/>
          <p:nvPr/>
        </p:nvSpPr>
        <p:spPr>
          <a:xfrm>
            <a:off x="2225841" y="2285999"/>
            <a:ext cx="55722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bg1"/>
                </a:solidFill>
                <a:latin typeface="Avenir Next LT Pro"/>
                <a:ea typeface="ＭＳ Ｐゴシック"/>
                <a:cs typeface="Times New Roman"/>
              </a:rPr>
              <a:t>Criminalization of Solidarity in Today’s European Union – Reflections and Solutions</a:t>
            </a:r>
            <a:endParaRPr lang="en-US" sz="2800" dirty="0">
              <a:solidFill>
                <a:schemeClr val="bg1"/>
              </a:solidFill>
              <a:latin typeface="Avenir Next LT Pro"/>
              <a:ea typeface="ＭＳ Ｐゴシック"/>
              <a:cs typeface="Arial"/>
            </a:endParaRPr>
          </a:p>
        </p:txBody>
      </p:sp>
      <p:sp>
        <p:nvSpPr>
          <p:cNvPr id="3" name="TextBox 2">
            <a:extLst>
              <a:ext uri="{FF2B5EF4-FFF2-40B4-BE49-F238E27FC236}">
                <a16:creationId xmlns:a16="http://schemas.microsoft.com/office/drawing/2014/main" id="{D6A15E36-812B-DBE7-8CA3-397BDD5293AE}"/>
              </a:ext>
            </a:extLst>
          </p:cNvPr>
          <p:cNvSpPr txBox="1"/>
          <p:nvPr/>
        </p:nvSpPr>
        <p:spPr>
          <a:xfrm>
            <a:off x="2225842" y="4070684"/>
            <a:ext cx="61220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latin typeface="Avenir Next LT Pro"/>
                <a:ea typeface="ＭＳ Ｐゴシック"/>
                <a:cs typeface="Times New Roman"/>
              </a:rPr>
              <a:t>Christian Dadomo, Noëlle </a:t>
            </a:r>
            <a:r>
              <a:rPr lang="en-GB" sz="1600" b="1" err="1">
                <a:solidFill>
                  <a:schemeClr val="bg1"/>
                </a:solidFill>
                <a:latin typeface="Avenir Next LT Pro"/>
                <a:ea typeface="ＭＳ Ｐゴシック"/>
                <a:cs typeface="Times New Roman"/>
              </a:rPr>
              <a:t>Quénivet</a:t>
            </a:r>
            <a:r>
              <a:rPr lang="en-GB" sz="1600" b="1">
                <a:solidFill>
                  <a:schemeClr val="bg1"/>
                </a:solidFill>
                <a:latin typeface="Avenir Next LT Pro"/>
                <a:ea typeface="ＭＳ Ｐゴシック"/>
                <a:cs typeface="Times New Roman"/>
              </a:rPr>
              <a:t> and Francesco Tava</a:t>
            </a:r>
            <a:endParaRPr lang="en-US" sz="1600">
              <a:solidFill>
                <a:schemeClr val="bg1"/>
              </a:solidFill>
              <a:latin typeface="Avenir Next LT Pro"/>
              <a:cs typeface="Times New Roman"/>
            </a:endParaRPr>
          </a:p>
        </p:txBody>
      </p:sp>
      <p:sp>
        <p:nvSpPr>
          <p:cNvPr id="4" name="TextBox 3">
            <a:extLst>
              <a:ext uri="{FF2B5EF4-FFF2-40B4-BE49-F238E27FC236}">
                <a16:creationId xmlns:a16="http://schemas.microsoft.com/office/drawing/2014/main" id="{FEBC2D47-44A4-9A19-EE4B-E005BEF9BCE8}"/>
              </a:ext>
            </a:extLst>
          </p:cNvPr>
          <p:cNvSpPr txBox="1"/>
          <p:nvPr/>
        </p:nvSpPr>
        <p:spPr>
          <a:xfrm>
            <a:off x="2225842" y="1644316"/>
            <a:ext cx="27732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venir Next LT Pro"/>
                <a:ea typeface="ＭＳ Ｐゴシック"/>
                <a:cs typeface="Arial"/>
              </a:rPr>
              <a:t>ECPR General Conference 2023</a:t>
            </a:r>
          </a:p>
        </p:txBody>
      </p:sp>
      <p:sp>
        <p:nvSpPr>
          <p:cNvPr id="5" name="TextBox 4">
            <a:extLst>
              <a:ext uri="{FF2B5EF4-FFF2-40B4-BE49-F238E27FC236}">
                <a16:creationId xmlns:a16="http://schemas.microsoft.com/office/drawing/2014/main" id="{482256BD-5540-4915-6D72-5F4D4424CC47}"/>
              </a:ext>
            </a:extLst>
          </p:cNvPr>
          <p:cNvSpPr txBox="1"/>
          <p:nvPr/>
        </p:nvSpPr>
        <p:spPr>
          <a:xfrm>
            <a:off x="406065" y="4090736"/>
            <a:ext cx="10387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venir Next LT Pro"/>
                <a:ea typeface="ＭＳ Ｐゴシック"/>
                <a:cs typeface="Arial"/>
              </a:rPr>
              <a:t>6-Sept-23</a:t>
            </a:r>
            <a:endParaRPr lang="en-US">
              <a:solidFill>
                <a:schemeClr val="bg1"/>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C2CCF-E4DE-1B1B-F490-24B920E1B157}"/>
              </a:ext>
            </a:extLst>
          </p:cNvPr>
          <p:cNvSpPr>
            <a:spLocks noGrp="1"/>
          </p:cNvSpPr>
          <p:nvPr>
            <p:ph type="body" sz="quarter" idx="10"/>
          </p:nvPr>
        </p:nvSpPr>
        <p:spPr/>
        <p:txBody>
          <a:bodyPr/>
          <a:lstStyle/>
          <a:p>
            <a:r>
              <a:rPr lang="en-GB" sz="3200" dirty="0"/>
              <a:t>Using Fraternity to Combat </a:t>
            </a:r>
            <a:r>
              <a:rPr lang="en-GB" sz="3200" dirty="0" err="1"/>
              <a:t>CoS</a:t>
            </a:r>
            <a:r>
              <a:rPr lang="en-GB" sz="3200" dirty="0"/>
              <a:t> </a:t>
            </a:r>
          </a:p>
        </p:txBody>
      </p:sp>
      <p:sp>
        <p:nvSpPr>
          <p:cNvPr id="3" name="Text Placeholder 2">
            <a:extLst>
              <a:ext uri="{FF2B5EF4-FFF2-40B4-BE49-F238E27FC236}">
                <a16:creationId xmlns:a16="http://schemas.microsoft.com/office/drawing/2014/main" id="{662C8798-0E6A-DEF0-D468-C2386FD8FB03}"/>
              </a:ext>
            </a:extLst>
          </p:cNvPr>
          <p:cNvSpPr>
            <a:spLocks noGrp="1"/>
          </p:cNvSpPr>
          <p:nvPr>
            <p:ph type="body" sz="quarter" idx="11"/>
          </p:nvPr>
        </p:nvSpPr>
        <p:spPr/>
        <p:txBody>
          <a:bodyPr/>
          <a:lstStyle/>
          <a:p>
            <a:r>
              <a:rPr lang="en-GB" dirty="0">
                <a:latin typeface="Avenir Next LT Pro" panose="020B0504020202020204" pitchFamily="34" charset="0"/>
              </a:rPr>
              <a:t>French Constitutional Court decision 2018 in the case </a:t>
            </a:r>
            <a:r>
              <a:rPr lang="en-GB" i="1" dirty="0" err="1">
                <a:latin typeface="Avenir Next LT Pro" panose="020B0504020202020204" pitchFamily="34" charset="0"/>
              </a:rPr>
              <a:t>Herrou</a:t>
            </a:r>
            <a:endParaRPr lang="en-GB" i="1" dirty="0">
              <a:latin typeface="Avenir Next LT Pro" panose="020B0504020202020204" pitchFamily="34" charset="0"/>
            </a:endParaRPr>
          </a:p>
          <a:p>
            <a:r>
              <a:rPr lang="en-GB" dirty="0">
                <a:latin typeface="Avenir Next LT Pro" panose="020B0504020202020204" pitchFamily="34" charset="0"/>
              </a:rPr>
              <a:t>Fraternity as a principle of constitutional value</a:t>
            </a:r>
          </a:p>
          <a:p>
            <a:r>
              <a:rPr lang="en-GB" dirty="0">
                <a:latin typeface="Avenir Next LT Pro" panose="020B0504020202020204" pitchFamily="34" charset="0"/>
              </a:rPr>
              <a:t>Significance of the case</a:t>
            </a:r>
          </a:p>
          <a:p>
            <a:pPr lvl="1"/>
            <a:r>
              <a:rPr lang="en-GB" dirty="0">
                <a:latin typeface="Avenir Next LT Pro" panose="020B0504020202020204" pitchFamily="34" charset="0"/>
              </a:rPr>
              <a:t>Legislation (CESEDA) swiftly amended</a:t>
            </a:r>
          </a:p>
          <a:p>
            <a:pPr lvl="1"/>
            <a:r>
              <a:rPr lang="en-GB" dirty="0">
                <a:latin typeface="Avenir Next LT Pro" panose="020B0504020202020204" pitchFamily="34" charset="0"/>
              </a:rPr>
              <a:t>Humanitarian exemption</a:t>
            </a:r>
          </a:p>
          <a:p>
            <a:pPr lvl="1"/>
            <a:r>
              <a:rPr lang="en-GB" dirty="0">
                <a:latin typeface="Avenir Next LT Pro" panose="020B0504020202020204" pitchFamily="34" charset="0"/>
              </a:rPr>
              <a:t>French law must now comply with principle of fraternity</a:t>
            </a:r>
          </a:p>
          <a:p>
            <a:pPr lvl="1"/>
            <a:r>
              <a:rPr lang="en-GB" dirty="0">
                <a:latin typeface="Avenir Next LT Pro" panose="020B0504020202020204" pitchFamily="34" charset="0"/>
              </a:rPr>
              <a:t>Fewer prosecution </a:t>
            </a:r>
          </a:p>
          <a:p>
            <a:pPr lvl="1"/>
            <a:r>
              <a:rPr lang="en-GB" dirty="0">
                <a:latin typeface="Avenir Next LT Pro" panose="020B0504020202020204" pitchFamily="34" charset="0"/>
              </a:rPr>
              <a:t>Helps catalyse change</a:t>
            </a:r>
          </a:p>
          <a:p>
            <a:r>
              <a:rPr lang="en-GB" dirty="0">
                <a:latin typeface="Avenir Next LT Pro" panose="020B0504020202020204" pitchFamily="34" charset="0"/>
              </a:rPr>
              <a:t>Limitations</a:t>
            </a:r>
          </a:p>
          <a:p>
            <a:pPr lvl="1"/>
            <a:r>
              <a:rPr lang="en-GB" dirty="0">
                <a:latin typeface="Avenir Next LT Pro" panose="020B0504020202020204" pitchFamily="34" charset="0"/>
              </a:rPr>
              <a:t>Humanitarian exemption does not apply to facilitation of entry</a:t>
            </a:r>
          </a:p>
          <a:p>
            <a:pPr lvl="1"/>
            <a:r>
              <a:rPr lang="en-GB" dirty="0">
                <a:latin typeface="Avenir Next LT Pro" panose="020B0504020202020204" pitchFamily="34" charset="0"/>
              </a:rPr>
              <a:t>‘Purely exclusively humanitarian purpose’</a:t>
            </a:r>
          </a:p>
          <a:p>
            <a:endParaRPr lang="en-GB" dirty="0"/>
          </a:p>
          <a:p>
            <a:endParaRPr lang="en-GB" dirty="0"/>
          </a:p>
        </p:txBody>
      </p:sp>
    </p:spTree>
    <p:extLst>
      <p:ext uri="{BB962C8B-B14F-4D97-AF65-F5344CB8AC3E}">
        <p14:creationId xmlns:p14="http://schemas.microsoft.com/office/powerpoint/2010/main" val="231526059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DCD4739-31D6-2074-ED8C-EBE7EBB36773}"/>
              </a:ext>
            </a:extLst>
          </p:cNvPr>
          <p:cNvSpPr>
            <a:spLocks noGrp="1"/>
          </p:cNvSpPr>
          <p:nvPr>
            <p:ph type="body" sz="quarter" idx="10"/>
          </p:nvPr>
        </p:nvSpPr>
        <p:spPr>
          <a:xfrm>
            <a:off x="899594" y="1418034"/>
            <a:ext cx="6668019" cy="2581209"/>
          </a:xfrm>
        </p:spPr>
        <p:txBody>
          <a:bodyPr/>
          <a:lstStyle/>
          <a:p>
            <a:r>
              <a:rPr lang="en-GB" sz="2000" b="1" dirty="0">
                <a:solidFill>
                  <a:schemeClr val="tx1"/>
                </a:solidFill>
                <a:latin typeface="Avenir Next LT Pro" panose="020B0504020202020204" pitchFamily="34" charset="0"/>
                <a:ea typeface="Calibri" panose="020F0502020204030204" pitchFamily="34" charset="0"/>
              </a:rPr>
              <a:t>“</a:t>
            </a:r>
            <a:r>
              <a:rPr lang="en-GB" sz="2000" b="1" dirty="0">
                <a:solidFill>
                  <a:schemeClr val="tx1"/>
                </a:solidFill>
                <a:effectLst/>
                <a:latin typeface="Avenir Next LT Pro" panose="020B0504020202020204" pitchFamily="34" charset="0"/>
                <a:ea typeface="Calibri" panose="020F0502020204030204" pitchFamily="34" charset="0"/>
              </a:rPr>
              <a:t>the example that France has set in the celebrated </a:t>
            </a:r>
            <a:r>
              <a:rPr lang="en-GB" sz="2000" b="1" i="1" dirty="0">
                <a:solidFill>
                  <a:schemeClr val="tx1"/>
                </a:solidFill>
                <a:effectLst/>
                <a:latin typeface="Avenir Next LT Pro" panose="020B0504020202020204" pitchFamily="34" charset="0"/>
                <a:ea typeface="Calibri" panose="020F0502020204030204" pitchFamily="34" charset="0"/>
              </a:rPr>
              <a:t>Cedric </a:t>
            </a:r>
            <a:r>
              <a:rPr lang="en-GB" sz="2000" b="1" i="1" dirty="0" err="1">
                <a:solidFill>
                  <a:schemeClr val="tx1"/>
                </a:solidFill>
                <a:effectLst/>
                <a:latin typeface="Avenir Next LT Pro" panose="020B0504020202020204" pitchFamily="34" charset="0"/>
                <a:ea typeface="Calibri" panose="020F0502020204030204" pitchFamily="34" charset="0"/>
              </a:rPr>
              <a:t>Herrou</a:t>
            </a:r>
            <a:r>
              <a:rPr lang="en-GB" sz="2000" b="1" i="1" dirty="0">
                <a:solidFill>
                  <a:schemeClr val="tx1"/>
                </a:solidFill>
                <a:effectLst/>
                <a:latin typeface="Avenir Next LT Pro" panose="020B0504020202020204" pitchFamily="34" charset="0"/>
                <a:ea typeface="Calibri" panose="020F0502020204030204" pitchFamily="34" charset="0"/>
              </a:rPr>
              <a:t> </a:t>
            </a:r>
            <a:r>
              <a:rPr lang="en-GB" sz="2000" b="1" dirty="0">
                <a:solidFill>
                  <a:schemeClr val="tx1"/>
                </a:solidFill>
                <a:effectLst/>
                <a:latin typeface="Avenir Next LT Pro" panose="020B0504020202020204" pitchFamily="34" charset="0"/>
                <a:ea typeface="Calibri" panose="020F0502020204030204" pitchFamily="34" charset="0"/>
              </a:rPr>
              <a:t>case is worthy of widespread emulation and replication”. </a:t>
            </a:r>
            <a:endParaRPr lang="en-GB" sz="2000" b="1" kern="1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p>
            <a:pPr algn="r"/>
            <a:r>
              <a:rPr lang="en-GB" sz="1800" dirty="0">
                <a:solidFill>
                  <a:schemeClr val="tx1"/>
                </a:solidFill>
                <a:effectLst/>
                <a:latin typeface="Avenir Next LT Pro" panose="020B0504020202020204" pitchFamily="34" charset="0"/>
                <a:ea typeface="Calibri" panose="020F0502020204030204" pitchFamily="34" charset="0"/>
              </a:rPr>
              <a:t>UN Independent Expert on International Solidarity</a:t>
            </a:r>
            <a:endParaRPr lang="en-GB" sz="1800" dirty="0">
              <a:solidFill>
                <a:schemeClr val="tx1"/>
              </a:solidFill>
              <a:latin typeface="Avenir Next LT Pro" panose="020B0504020202020204" pitchFamily="34" charset="0"/>
            </a:endParaRPr>
          </a:p>
        </p:txBody>
      </p:sp>
    </p:spTree>
    <p:extLst>
      <p:ext uri="{BB962C8B-B14F-4D97-AF65-F5344CB8AC3E}">
        <p14:creationId xmlns:p14="http://schemas.microsoft.com/office/powerpoint/2010/main" val="417908910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7508B0D-83E4-107B-6CEB-EEEEF747C0F2}"/>
              </a:ext>
            </a:extLst>
          </p:cNvPr>
          <p:cNvSpPr>
            <a:spLocks noGrp="1"/>
          </p:cNvSpPr>
          <p:nvPr>
            <p:ph type="body" sz="quarter" idx="10"/>
          </p:nvPr>
        </p:nvSpPr>
        <p:spPr>
          <a:xfrm>
            <a:off x="899594" y="699542"/>
            <a:ext cx="6668019" cy="488301"/>
          </a:xfrm>
        </p:spPr>
        <p:txBody>
          <a:bodyPr lIns="0" tIns="0" rIns="0" bIns="0" anchor="t"/>
          <a:lstStyle/>
          <a:p>
            <a:r>
              <a:rPr lang="en-GB" sz="3200" dirty="0">
                <a:latin typeface="Georgia"/>
              </a:rPr>
              <a:t>Solidarity &amp; Human Dignity</a:t>
            </a:r>
            <a:endParaRPr lang="en-GB" sz="3200" dirty="0"/>
          </a:p>
        </p:txBody>
      </p:sp>
      <p:sp>
        <p:nvSpPr>
          <p:cNvPr id="2" name="TextBox 1">
            <a:extLst>
              <a:ext uri="{FF2B5EF4-FFF2-40B4-BE49-F238E27FC236}">
                <a16:creationId xmlns:a16="http://schemas.microsoft.com/office/drawing/2014/main" id="{22B20251-5CD3-4DE7-1324-CD9F16E8E633}"/>
              </a:ext>
            </a:extLst>
          </p:cNvPr>
          <p:cNvSpPr txBox="1"/>
          <p:nvPr/>
        </p:nvSpPr>
        <p:spPr>
          <a:xfrm>
            <a:off x="899999" y="1633499"/>
            <a:ext cx="6631200" cy="18825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0"/>
              </a:spcBef>
              <a:spcAft>
                <a:spcPts val="1000"/>
              </a:spcAft>
              <a:buFont typeface="Arial"/>
              <a:buChar char="•"/>
            </a:pPr>
            <a:r>
              <a:rPr lang="en-US" b="1" dirty="0">
                <a:latin typeface="Avenir Next LT Pro"/>
                <a:ea typeface="ＭＳ Ｐゴシック"/>
                <a:cs typeface="Arial"/>
              </a:rPr>
              <a:t>'Human Solidarity'</a:t>
            </a:r>
            <a:r>
              <a:rPr lang="en-US" dirty="0">
                <a:latin typeface="Avenir Next LT Pro"/>
                <a:ea typeface="ＭＳ Ｐゴシック"/>
                <a:cs typeface="Arial"/>
              </a:rPr>
              <a:t> - In order to create human solidarity, we need "to extend our sense of 'we' to people whom we have previously thought of as 'they'" (R. </a:t>
            </a:r>
            <a:r>
              <a:rPr lang="en-US" dirty="0" err="1">
                <a:latin typeface="Avenir Next LT Pro"/>
                <a:ea typeface="ＭＳ Ｐゴシック"/>
                <a:cs typeface="Arial"/>
              </a:rPr>
              <a:t>Rorty</a:t>
            </a:r>
            <a:r>
              <a:rPr lang="en-US" dirty="0">
                <a:latin typeface="Avenir Next LT Pro"/>
                <a:ea typeface="ＭＳ Ｐゴシック"/>
                <a:cs typeface="Arial"/>
              </a:rPr>
              <a:t>).</a:t>
            </a:r>
            <a:endParaRPr lang="en-US">
              <a:cs typeface="Arial" charset="0"/>
            </a:endParaRPr>
          </a:p>
          <a:p>
            <a:pPr marL="285750" indent="-285750">
              <a:buFont typeface="Arial"/>
              <a:buChar char="•"/>
            </a:pPr>
            <a:r>
              <a:rPr lang="en-US" b="1" dirty="0">
                <a:latin typeface="Avenir Next LT Pro"/>
                <a:ea typeface="ＭＳ Ｐゴシック"/>
                <a:cs typeface="Arial"/>
              </a:rPr>
              <a:t>Post WWII</a:t>
            </a:r>
            <a:r>
              <a:rPr lang="en-US" dirty="0">
                <a:latin typeface="Avenir Next LT Pro"/>
                <a:ea typeface="ＭＳ Ｐゴシック"/>
                <a:cs typeface="Arial"/>
              </a:rPr>
              <a:t> - survivors find new moral imperative to unite and support each other: to ensure that what happened never happens again and that </a:t>
            </a:r>
            <a:r>
              <a:rPr lang="en-US" u="sng" dirty="0">
                <a:latin typeface="Avenir Next LT Pro"/>
                <a:ea typeface="ＭＳ Ｐゴシック"/>
                <a:cs typeface="Arial"/>
              </a:rPr>
              <a:t>human dignity</a:t>
            </a:r>
            <a:r>
              <a:rPr lang="en-US" dirty="0">
                <a:latin typeface="Avenir Next LT Pro"/>
                <a:ea typeface="ＭＳ Ｐゴシック"/>
                <a:cs typeface="Arial"/>
              </a:rPr>
              <a:t> is respected.</a:t>
            </a:r>
            <a:endParaRPr lang="en-US" dirty="0">
              <a:latin typeface="Avenir Next LT Pro"/>
              <a:cs typeface="Arial" charset="0"/>
            </a:endParaRPr>
          </a:p>
        </p:txBody>
      </p:sp>
      <p:pic>
        <p:nvPicPr>
          <p:cNvPr id="3" name="Picture 2" descr="Close-up of barbed wire&#10;&#10;Description automatically generated">
            <a:extLst>
              <a:ext uri="{FF2B5EF4-FFF2-40B4-BE49-F238E27FC236}">
                <a16:creationId xmlns:a16="http://schemas.microsoft.com/office/drawing/2014/main" id="{AE977D6A-D84C-040B-0388-2B1295EAD173}"/>
              </a:ext>
            </a:extLst>
          </p:cNvPr>
          <p:cNvPicPr>
            <a:picLocks noChangeAspect="1"/>
          </p:cNvPicPr>
          <p:nvPr/>
        </p:nvPicPr>
        <p:blipFill rotWithShape="1">
          <a:blip r:embed="rId3">
            <a:duotone>
              <a:schemeClr val="accent5">
                <a:shade val="45000"/>
                <a:satMod val="135000"/>
              </a:schemeClr>
              <a:prstClr val="white"/>
            </a:duotone>
          </a:blip>
          <a:srcRect t="16997" r="-131" b="60186"/>
          <a:stretch/>
        </p:blipFill>
        <p:spPr>
          <a:xfrm>
            <a:off x="900" y="3973725"/>
            <a:ext cx="9141349" cy="1169903"/>
          </a:xfrm>
          <a:prstGeom prst="rect">
            <a:avLst/>
          </a:prstGeom>
          <a:noFill/>
        </p:spPr>
      </p:pic>
    </p:spTree>
    <p:extLst>
      <p:ext uri="{BB962C8B-B14F-4D97-AF65-F5344CB8AC3E}">
        <p14:creationId xmlns:p14="http://schemas.microsoft.com/office/powerpoint/2010/main" val="53860027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5F6AB6-423D-8164-AB94-C5725B43F1C1}"/>
              </a:ext>
            </a:extLst>
          </p:cNvPr>
          <p:cNvSpPr txBox="1"/>
          <p:nvPr/>
        </p:nvSpPr>
        <p:spPr>
          <a:xfrm>
            <a:off x="4784400" y="1362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Times New Roman"/>
              <a:cs typeface="Times New Roman"/>
            </a:endParaRPr>
          </a:p>
        </p:txBody>
      </p:sp>
      <p:sp>
        <p:nvSpPr>
          <p:cNvPr id="11" name="TextBox 10">
            <a:extLst>
              <a:ext uri="{FF2B5EF4-FFF2-40B4-BE49-F238E27FC236}">
                <a16:creationId xmlns:a16="http://schemas.microsoft.com/office/drawing/2014/main" id="{2802BE75-B527-1487-966C-3B3DFC3A7ADC}"/>
              </a:ext>
            </a:extLst>
          </p:cNvPr>
          <p:cNvSpPr txBox="1"/>
          <p:nvPr/>
        </p:nvSpPr>
        <p:spPr>
          <a:xfrm>
            <a:off x="716400" y="2572650"/>
            <a:ext cx="5609700"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Bef>
                <a:spcPts val="0"/>
              </a:spcBef>
              <a:spcAft>
                <a:spcPts val="600"/>
              </a:spcAft>
            </a:pPr>
            <a:r>
              <a:rPr lang="en-GB" sz="1600" dirty="0">
                <a:latin typeface="Avenir Next LT Pro"/>
                <a:ea typeface="ＭＳ Ｐゴシック"/>
                <a:cs typeface="Arial"/>
              </a:rPr>
              <a:t>"We the peoples of the United Nations determined to save succeeding generations from the scourge of war, which twice in our lifetime has brought untold sorrow to mankind, and to reaffirm faith in fundamental human rights, in the </a:t>
            </a:r>
            <a:r>
              <a:rPr lang="en-GB" sz="1600" b="1" dirty="0">
                <a:latin typeface="Avenir Next LT Pro"/>
                <a:ea typeface="ＭＳ Ｐゴシック"/>
                <a:cs typeface="Arial"/>
              </a:rPr>
              <a:t>dignity </a:t>
            </a:r>
            <a:r>
              <a:rPr lang="en-GB" sz="1600" dirty="0">
                <a:latin typeface="Avenir Next LT Pro"/>
                <a:ea typeface="ＭＳ Ｐゴシック"/>
                <a:cs typeface="Arial"/>
              </a:rPr>
              <a:t>and worth of the human person, in the equal rights of men and women and of nations large and small".</a:t>
            </a:r>
            <a:endParaRPr lang="en-US" sz="1600" dirty="0">
              <a:latin typeface="Avenir Next LT Pro"/>
              <a:cs typeface="Arial"/>
            </a:endParaRPr>
          </a:p>
          <a:p>
            <a:pPr algn="r"/>
            <a:r>
              <a:rPr lang="en-US" sz="1600" dirty="0">
                <a:latin typeface="Avenir Next LT Pro"/>
                <a:ea typeface="ＭＳ Ｐゴシック"/>
                <a:cs typeface="Times New Roman"/>
              </a:rPr>
              <a:t>UN Charter, 1945, Preamble</a:t>
            </a:r>
          </a:p>
        </p:txBody>
      </p:sp>
      <p:sp>
        <p:nvSpPr>
          <p:cNvPr id="13" name="TextBox 12">
            <a:extLst>
              <a:ext uri="{FF2B5EF4-FFF2-40B4-BE49-F238E27FC236}">
                <a16:creationId xmlns:a16="http://schemas.microsoft.com/office/drawing/2014/main" id="{6948CF30-C51A-1A91-D93C-4E7A03D7BEAE}"/>
              </a:ext>
            </a:extLst>
          </p:cNvPr>
          <p:cNvSpPr txBox="1"/>
          <p:nvPr/>
        </p:nvSpPr>
        <p:spPr>
          <a:xfrm>
            <a:off x="2880900" y="763650"/>
            <a:ext cx="5506200"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600"/>
              </a:spcAft>
            </a:pPr>
            <a:r>
              <a:rPr lang="en-US" sz="1600" dirty="0">
                <a:latin typeface="Avenir Next LT Pro"/>
                <a:ea typeface="ＭＳ Ｐゴシック"/>
                <a:cs typeface="Arial"/>
              </a:rPr>
              <a:t>"All human beings are born free and equal in </a:t>
            </a:r>
            <a:r>
              <a:rPr lang="en-US" sz="1600" b="1" dirty="0">
                <a:latin typeface="Avenir Next LT Pro"/>
                <a:ea typeface="ＭＳ Ｐゴシック"/>
                <a:cs typeface="Arial"/>
              </a:rPr>
              <a:t>dignity </a:t>
            </a:r>
            <a:r>
              <a:rPr lang="en-US" sz="1600" dirty="0">
                <a:latin typeface="Avenir Next LT Pro"/>
                <a:ea typeface="ＭＳ Ｐゴシック"/>
                <a:cs typeface="Arial"/>
              </a:rPr>
              <a:t>and rights. They are endowed with reason and conscience and should act towards one another in a </a:t>
            </a:r>
            <a:r>
              <a:rPr lang="en-US" sz="1600">
                <a:latin typeface="Avenir Next LT Pro"/>
                <a:ea typeface="ＭＳ Ｐゴシック"/>
                <a:cs typeface="Arial"/>
              </a:rPr>
              <a:t>spirit of brotherhood".</a:t>
            </a:r>
            <a:endParaRPr lang="en-US">
              <a:cs typeface="Arial" charset="0"/>
            </a:endParaRPr>
          </a:p>
          <a:p>
            <a:pPr algn="r"/>
            <a:r>
              <a:rPr lang="en-US" sz="1600" dirty="0">
                <a:latin typeface="Avenir Next LT Pro"/>
                <a:ea typeface="ＭＳ Ｐゴシック"/>
                <a:cs typeface="Arial"/>
              </a:rPr>
              <a:t>Universal Declaration of Human Rights, 1948, art. 1</a:t>
            </a:r>
          </a:p>
        </p:txBody>
      </p:sp>
      <p:pic>
        <p:nvPicPr>
          <p:cNvPr id="17" name="Picture 16" descr="A stamp with a scroll of paper&#10;&#10;Description automatically generated">
            <a:extLst>
              <a:ext uri="{FF2B5EF4-FFF2-40B4-BE49-F238E27FC236}">
                <a16:creationId xmlns:a16="http://schemas.microsoft.com/office/drawing/2014/main" id="{D195337B-B7A2-B05C-7C4B-AFCC70ED459A}"/>
              </a:ext>
            </a:extLst>
          </p:cNvPr>
          <p:cNvPicPr>
            <a:picLocks noChangeAspect="1"/>
          </p:cNvPicPr>
          <p:nvPr/>
        </p:nvPicPr>
        <p:blipFill>
          <a:blip r:embed="rId3"/>
          <a:stretch>
            <a:fillRect/>
          </a:stretch>
        </p:blipFill>
        <p:spPr>
          <a:xfrm>
            <a:off x="6622650" y="2636138"/>
            <a:ext cx="1771200" cy="2076225"/>
          </a:xfrm>
          <a:prstGeom prst="rect">
            <a:avLst/>
          </a:prstGeom>
        </p:spPr>
      </p:pic>
      <p:pic>
        <p:nvPicPr>
          <p:cNvPr id="19" name="Picture 18" descr="A close-up of a document&#10;&#10;Description automatically generated">
            <a:extLst>
              <a:ext uri="{FF2B5EF4-FFF2-40B4-BE49-F238E27FC236}">
                <a16:creationId xmlns:a16="http://schemas.microsoft.com/office/drawing/2014/main" id="{9BA97061-3DF9-A20E-EAA9-D588848CDF8F}"/>
              </a:ext>
            </a:extLst>
          </p:cNvPr>
          <p:cNvPicPr>
            <a:picLocks noChangeAspect="1"/>
          </p:cNvPicPr>
          <p:nvPr/>
        </p:nvPicPr>
        <p:blipFill>
          <a:blip r:embed="rId4"/>
          <a:stretch>
            <a:fillRect/>
          </a:stretch>
        </p:blipFill>
        <p:spPr>
          <a:xfrm>
            <a:off x="716400" y="807633"/>
            <a:ext cx="1915200" cy="1305234"/>
          </a:xfrm>
          <a:prstGeom prst="rect">
            <a:avLst/>
          </a:prstGeom>
        </p:spPr>
      </p:pic>
    </p:spTree>
    <p:extLst>
      <p:ext uri="{BB962C8B-B14F-4D97-AF65-F5344CB8AC3E}">
        <p14:creationId xmlns:p14="http://schemas.microsoft.com/office/powerpoint/2010/main" val="346232379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9040D-AC78-053C-0B8A-C3536E7061FF}"/>
              </a:ext>
            </a:extLst>
          </p:cNvPr>
          <p:cNvSpPr>
            <a:spLocks noGrp="1"/>
          </p:cNvSpPr>
          <p:nvPr>
            <p:ph type="body" sz="quarter" idx="10"/>
          </p:nvPr>
        </p:nvSpPr>
        <p:spPr>
          <a:xfrm>
            <a:off x="899594" y="699542"/>
            <a:ext cx="7430490" cy="488301"/>
          </a:xfrm>
        </p:spPr>
        <p:txBody>
          <a:bodyPr/>
          <a:lstStyle/>
          <a:p>
            <a:r>
              <a:rPr lang="en-GB" sz="3200" dirty="0"/>
              <a:t>Principle of Human Dignity and </a:t>
            </a:r>
            <a:r>
              <a:rPr lang="en-GB" sz="3200" dirty="0" err="1"/>
              <a:t>CoS</a:t>
            </a:r>
            <a:r>
              <a:rPr lang="en-GB" sz="3200" dirty="0"/>
              <a:t> – 1 </a:t>
            </a:r>
          </a:p>
        </p:txBody>
      </p:sp>
      <p:sp>
        <p:nvSpPr>
          <p:cNvPr id="3" name="Text Placeholder 2">
            <a:extLst>
              <a:ext uri="{FF2B5EF4-FFF2-40B4-BE49-F238E27FC236}">
                <a16:creationId xmlns:a16="http://schemas.microsoft.com/office/drawing/2014/main" id="{B0451D3C-00DE-BFD0-FF9B-760C96B351B8}"/>
              </a:ext>
            </a:extLst>
          </p:cNvPr>
          <p:cNvSpPr>
            <a:spLocks noGrp="1"/>
          </p:cNvSpPr>
          <p:nvPr>
            <p:ph type="body" sz="quarter" idx="11"/>
          </p:nvPr>
        </p:nvSpPr>
        <p:spPr/>
        <p:txBody>
          <a:bodyPr/>
          <a:lstStyle/>
          <a:p>
            <a:r>
              <a:rPr lang="en-GB" sz="1800" dirty="0">
                <a:effectLst/>
                <a:latin typeface="Avenir Next LT Pro" panose="020B0504020202020204" pitchFamily="34" charset="0"/>
                <a:ea typeface="Times New Roman" panose="02020603050405020304" pitchFamily="18" charset="0"/>
              </a:rPr>
              <a:t>Human dignity as constitutional </a:t>
            </a:r>
            <a:r>
              <a:rPr lang="en-GB" sz="1800" dirty="0">
                <a:latin typeface="Avenir Next LT Pro" panose="020B0504020202020204" pitchFamily="34" charset="0"/>
                <a:ea typeface="Times New Roman" panose="02020603050405020304" pitchFamily="18" charset="0"/>
              </a:rPr>
              <a:t>p</a:t>
            </a:r>
            <a:r>
              <a:rPr lang="en-GB" sz="1800" dirty="0">
                <a:effectLst/>
                <a:latin typeface="Avenir Next LT Pro" panose="020B0504020202020204" pitchFamily="34" charset="0"/>
                <a:ea typeface="Times New Roman" panose="02020603050405020304" pitchFamily="18" charset="0"/>
              </a:rPr>
              <a:t>rinciple </a:t>
            </a:r>
            <a:r>
              <a:rPr lang="en-GB" sz="1800" dirty="0">
                <a:latin typeface="Avenir Next LT Pro" panose="020B0504020202020204" pitchFamily="34" charset="0"/>
                <a:ea typeface="Times New Roman" panose="02020603050405020304" pitchFamily="18" charset="0"/>
              </a:rPr>
              <a:t>r</a:t>
            </a:r>
            <a:r>
              <a:rPr lang="en-GB" sz="1800" dirty="0">
                <a:effectLst/>
                <a:latin typeface="Avenir Next LT Pro" panose="020B0504020202020204" pitchFamily="34" charset="0"/>
                <a:ea typeface="Times New Roman" panose="02020603050405020304" pitchFamily="18" charset="0"/>
              </a:rPr>
              <a:t>elated to human </a:t>
            </a:r>
            <a:r>
              <a:rPr lang="en-GB" sz="1800" dirty="0">
                <a:latin typeface="Avenir Next LT Pro" panose="020B0504020202020204" pitchFamily="34" charset="0"/>
                <a:ea typeface="Times New Roman" panose="02020603050405020304" pitchFamily="18" charset="0"/>
              </a:rPr>
              <a:t>r</a:t>
            </a:r>
            <a:r>
              <a:rPr lang="en-GB" sz="1800" dirty="0">
                <a:effectLst/>
                <a:latin typeface="Avenir Next LT Pro" panose="020B0504020202020204" pitchFamily="34" charset="0"/>
                <a:ea typeface="Times New Roman" panose="02020603050405020304" pitchFamily="18" charset="0"/>
              </a:rPr>
              <a:t>ights</a:t>
            </a:r>
          </a:p>
          <a:p>
            <a:pPr lvl="1"/>
            <a:r>
              <a:rPr lang="en-GB" dirty="0">
                <a:latin typeface="Avenir Next LT Pro" panose="020B0504020202020204" pitchFamily="34" charset="0"/>
              </a:rPr>
              <a:t>Human dignity as foundation of human rights</a:t>
            </a:r>
          </a:p>
          <a:p>
            <a:pPr lvl="1"/>
            <a:r>
              <a:rPr lang="en-GB" dirty="0">
                <a:latin typeface="Avenir Next LT Pro" panose="020B0504020202020204" pitchFamily="34" charset="0"/>
              </a:rPr>
              <a:t>Human dignity in constitutions </a:t>
            </a:r>
          </a:p>
          <a:p>
            <a:pPr marL="266700" lvl="1" indent="0">
              <a:buNone/>
            </a:pPr>
            <a:endParaRPr lang="en-GB" sz="1800" kern="1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latin typeface="Avenir Next LT Pro" panose="020B0504020202020204" pitchFamily="34" charset="0"/>
            </a:endParaRPr>
          </a:p>
        </p:txBody>
      </p:sp>
    </p:spTree>
    <p:extLst>
      <p:ext uri="{BB962C8B-B14F-4D97-AF65-F5344CB8AC3E}">
        <p14:creationId xmlns:p14="http://schemas.microsoft.com/office/powerpoint/2010/main" val="218422280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9040D-AC78-053C-0B8A-C3536E7061FF}"/>
              </a:ext>
            </a:extLst>
          </p:cNvPr>
          <p:cNvSpPr>
            <a:spLocks noGrp="1"/>
          </p:cNvSpPr>
          <p:nvPr>
            <p:ph type="body" sz="quarter" idx="10"/>
          </p:nvPr>
        </p:nvSpPr>
        <p:spPr>
          <a:xfrm>
            <a:off x="899594" y="699542"/>
            <a:ext cx="7430490" cy="488301"/>
          </a:xfrm>
        </p:spPr>
        <p:txBody>
          <a:bodyPr/>
          <a:lstStyle/>
          <a:p>
            <a:r>
              <a:rPr lang="en-GB" sz="3200" dirty="0"/>
              <a:t>Principle of Human Dignity and </a:t>
            </a:r>
            <a:r>
              <a:rPr lang="en-GB" sz="3200" dirty="0" err="1"/>
              <a:t>CoS</a:t>
            </a:r>
            <a:r>
              <a:rPr lang="en-GB" sz="3200" dirty="0"/>
              <a:t> – 2 </a:t>
            </a:r>
          </a:p>
        </p:txBody>
      </p:sp>
      <p:graphicFrame>
        <p:nvGraphicFramePr>
          <p:cNvPr id="4" name="Diagram 3">
            <a:extLst>
              <a:ext uri="{FF2B5EF4-FFF2-40B4-BE49-F238E27FC236}">
                <a16:creationId xmlns:a16="http://schemas.microsoft.com/office/drawing/2014/main" id="{A0E5195C-9936-4C4E-C395-B8C639181BE5}"/>
              </a:ext>
            </a:extLst>
          </p:cNvPr>
          <p:cNvGraphicFramePr/>
          <p:nvPr>
            <p:extLst>
              <p:ext uri="{D42A27DB-BD31-4B8C-83A1-F6EECF244321}">
                <p14:modId xmlns:p14="http://schemas.microsoft.com/office/powerpoint/2010/main" val="648636751"/>
              </p:ext>
            </p:extLst>
          </p:nvPr>
        </p:nvGraphicFramePr>
        <p:xfrm>
          <a:off x="899594" y="1263231"/>
          <a:ext cx="7782182" cy="343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86761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7862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BF319E-1C77-F22C-0D0D-8B6A4B8AC4B0}"/>
              </a:ext>
            </a:extLst>
          </p:cNvPr>
          <p:cNvSpPr txBox="1"/>
          <p:nvPr/>
        </p:nvSpPr>
        <p:spPr>
          <a:xfrm>
            <a:off x="434918" y="1285465"/>
            <a:ext cx="4363777"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venir Next LT Pro"/>
                <a:ea typeface="ＭＳ Ｐゴシック"/>
                <a:cs typeface="Arial"/>
              </a:rPr>
              <a:t>Problem: </a:t>
            </a:r>
            <a:endParaRPr lang="en-US" b="1">
              <a:cs typeface="Arial" charset="0"/>
            </a:endParaRPr>
          </a:p>
          <a:p>
            <a:r>
              <a:rPr lang="en-US" b="1" dirty="0" err="1">
                <a:latin typeface="Avenir Next LT Pro"/>
                <a:ea typeface="ＭＳ Ｐゴシック"/>
                <a:cs typeface="Arial"/>
              </a:rPr>
              <a:t>Criminalisation</a:t>
            </a:r>
            <a:r>
              <a:rPr lang="en-US" b="1" dirty="0">
                <a:latin typeface="Avenir Next LT Pro"/>
                <a:ea typeface="ＭＳ Ｐゴシック"/>
                <a:cs typeface="Arial"/>
              </a:rPr>
              <a:t> of Solidarity (</a:t>
            </a:r>
            <a:r>
              <a:rPr lang="en-US" b="1" dirty="0" err="1">
                <a:latin typeface="Avenir Next LT Pro"/>
                <a:ea typeface="ＭＳ Ｐゴシック"/>
                <a:cs typeface="Arial"/>
              </a:rPr>
              <a:t>CoS</a:t>
            </a:r>
            <a:r>
              <a:rPr lang="en-US" b="1" dirty="0">
                <a:latin typeface="Avenir Next LT Pro"/>
                <a:ea typeface="ＭＳ Ｐゴシック"/>
                <a:cs typeface="Arial"/>
              </a:rPr>
              <a:t>)</a:t>
            </a:r>
            <a:endParaRPr lang="en-US" b="1" dirty="0">
              <a:cs typeface="Arial"/>
            </a:endParaRPr>
          </a:p>
          <a:p>
            <a:endParaRPr lang="en-US" b="1">
              <a:latin typeface="Avenir Next LT Pro"/>
              <a:cs typeface="Arial"/>
            </a:endParaRPr>
          </a:p>
          <a:p>
            <a:r>
              <a:rPr lang="en-US" sz="1600" dirty="0">
                <a:latin typeface="Avenir Next LT Pro"/>
                <a:ea typeface="ＭＳ Ｐゴシック"/>
                <a:cs typeface="Arial"/>
              </a:rPr>
              <a:t>The application of criminal law to any act of solidarity committed by individuals towards irregular migrants and consisting in helping and facilitating </a:t>
            </a:r>
            <a:r>
              <a:rPr lang="en-US" sz="1600" dirty="0" err="1">
                <a:latin typeface="Avenir Next LT Pro"/>
                <a:ea typeface="ＭＳ Ｐゴシック"/>
                <a:cs typeface="Arial"/>
              </a:rPr>
              <a:t>unauthorised</a:t>
            </a:r>
            <a:r>
              <a:rPr lang="en-US" sz="1600" dirty="0">
                <a:latin typeface="Avenir Next LT Pro"/>
                <a:ea typeface="ＭＳ Ｐゴシック"/>
                <a:cs typeface="Arial"/>
              </a:rPr>
              <a:t> entry, movement and residence of migrants.</a:t>
            </a:r>
            <a:endParaRPr lang="en-US" sz="1600" dirty="0">
              <a:latin typeface="Avenir Next LT Pro"/>
              <a:cs typeface="Arial"/>
            </a:endParaRPr>
          </a:p>
          <a:p>
            <a:endParaRPr lang="en-US">
              <a:latin typeface="Avenir Next LT Pro"/>
              <a:cs typeface="Arial"/>
            </a:endParaRPr>
          </a:p>
        </p:txBody>
      </p:sp>
      <p:pic>
        <p:nvPicPr>
          <p:cNvPr id="5" name="Picture 4" descr="A black and white poster with yellow dots and text&#10;&#10;Description automatically generated">
            <a:extLst>
              <a:ext uri="{FF2B5EF4-FFF2-40B4-BE49-F238E27FC236}">
                <a16:creationId xmlns:a16="http://schemas.microsoft.com/office/drawing/2014/main" id="{B85F9EF3-0901-EEEA-E3C1-FA86E8C0CB7F}"/>
              </a:ext>
            </a:extLst>
          </p:cNvPr>
          <p:cNvPicPr>
            <a:picLocks noChangeAspect="1"/>
          </p:cNvPicPr>
          <p:nvPr/>
        </p:nvPicPr>
        <p:blipFill>
          <a:blip r:embed="rId3"/>
          <a:stretch>
            <a:fillRect/>
          </a:stretch>
        </p:blipFill>
        <p:spPr>
          <a:xfrm>
            <a:off x="4914902" y="697500"/>
            <a:ext cx="3732334" cy="3753997"/>
          </a:xfrm>
          <a:prstGeom prst="rect">
            <a:avLst/>
          </a:prstGeom>
        </p:spPr>
      </p:pic>
      <p:sp>
        <p:nvSpPr>
          <p:cNvPr id="6" name="TextBox 5">
            <a:extLst>
              <a:ext uri="{FF2B5EF4-FFF2-40B4-BE49-F238E27FC236}">
                <a16:creationId xmlns:a16="http://schemas.microsoft.com/office/drawing/2014/main" id="{D10EA1CA-EFF9-59F6-BF3A-558861B7C49D}"/>
              </a:ext>
            </a:extLst>
          </p:cNvPr>
          <p:cNvSpPr txBox="1"/>
          <p:nvPr/>
        </p:nvSpPr>
        <p:spPr>
          <a:xfrm>
            <a:off x="5649057" y="4451105"/>
            <a:ext cx="22706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venir Next LT Pro"/>
                <a:ea typeface="ＭＳ Ｐゴシック"/>
                <a:cs typeface="Arial"/>
              </a:rPr>
              <a:t>Source: Amnesty International</a:t>
            </a:r>
            <a:endParaRPr lang="en-US" sz="1200">
              <a:latin typeface="Avenir Next LT Pro"/>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white target with a black arrow&#10;&#10;Description automatically generated">
            <a:extLst>
              <a:ext uri="{FF2B5EF4-FFF2-40B4-BE49-F238E27FC236}">
                <a16:creationId xmlns:a16="http://schemas.microsoft.com/office/drawing/2014/main" id="{3804DD68-B90D-2E2F-F408-F97D9A495718}"/>
              </a:ext>
            </a:extLst>
          </p:cNvPr>
          <p:cNvPicPr>
            <a:picLocks noChangeAspect="1"/>
          </p:cNvPicPr>
          <p:nvPr/>
        </p:nvPicPr>
        <p:blipFill>
          <a:blip r:embed="rId3"/>
          <a:stretch>
            <a:fillRect/>
          </a:stretch>
        </p:blipFill>
        <p:spPr>
          <a:xfrm>
            <a:off x="7827352" y="3826852"/>
            <a:ext cx="1193556" cy="1193556"/>
          </a:xfrm>
          <a:prstGeom prst="rect">
            <a:avLst/>
          </a:prstGeom>
        </p:spPr>
      </p:pic>
      <p:sp>
        <p:nvSpPr>
          <p:cNvPr id="4" name="Text Placeholder 3">
            <a:extLst>
              <a:ext uri="{FF2B5EF4-FFF2-40B4-BE49-F238E27FC236}">
                <a16:creationId xmlns:a16="http://schemas.microsoft.com/office/drawing/2014/main" id="{21893226-2072-9DC9-DE3C-3BE70F686D8C}"/>
              </a:ext>
            </a:extLst>
          </p:cNvPr>
          <p:cNvSpPr>
            <a:spLocks noGrp="1"/>
          </p:cNvSpPr>
          <p:nvPr>
            <p:ph type="body" sz="quarter" idx="10"/>
          </p:nvPr>
        </p:nvSpPr>
        <p:spPr/>
        <p:txBody>
          <a:bodyPr/>
          <a:lstStyle/>
          <a:p>
            <a:r>
              <a:rPr lang="en-GB" sz="3200" dirty="0"/>
              <a:t>Objectives of the Paper</a:t>
            </a:r>
          </a:p>
        </p:txBody>
      </p:sp>
      <p:sp>
        <p:nvSpPr>
          <p:cNvPr id="5" name="Text Placeholder 4">
            <a:extLst>
              <a:ext uri="{FF2B5EF4-FFF2-40B4-BE49-F238E27FC236}">
                <a16:creationId xmlns:a16="http://schemas.microsoft.com/office/drawing/2014/main" id="{9ADABFD9-F604-5402-4E23-82EF929238AF}"/>
              </a:ext>
            </a:extLst>
          </p:cNvPr>
          <p:cNvSpPr>
            <a:spLocks noGrp="1"/>
          </p:cNvSpPr>
          <p:nvPr>
            <p:ph type="body" sz="quarter" idx="11"/>
          </p:nvPr>
        </p:nvSpPr>
        <p:spPr/>
        <p:txBody>
          <a:bodyPr/>
          <a:lstStyle/>
          <a:p>
            <a:pPr marL="285750" indent="-285750">
              <a:buFont typeface="Arial"/>
              <a:buChar char="•"/>
            </a:pPr>
            <a:r>
              <a:rPr lang="en-US" sz="1800" b="1" dirty="0">
                <a:latin typeface="Avenir Next LT Pro" panose="020B0504020202020204" pitchFamily="34" charset="0"/>
                <a:ea typeface="ＭＳ Ｐゴシック"/>
                <a:cs typeface="Arial"/>
              </a:rPr>
              <a:t>Propose a </a:t>
            </a:r>
            <a:r>
              <a:rPr lang="en-US" sz="1800" b="1" i="1" dirty="0">
                <a:latin typeface="Avenir Next LT Pro" panose="020B0504020202020204" pitchFamily="34" charset="0"/>
                <a:ea typeface="ＭＳ Ｐゴシック"/>
                <a:cs typeface="Arial"/>
              </a:rPr>
              <a:t>practical and realistic approach </a:t>
            </a:r>
            <a:r>
              <a:rPr lang="en-US" sz="1800" b="1" dirty="0">
                <a:latin typeface="Avenir Next LT Pro" panose="020B0504020202020204" pitchFamily="34" charset="0"/>
                <a:ea typeface="ＭＳ Ｐゴシック"/>
                <a:cs typeface="Arial"/>
              </a:rPr>
              <a:t>to </a:t>
            </a:r>
            <a:r>
              <a:rPr lang="en-US" sz="1800" b="1" dirty="0" err="1">
                <a:latin typeface="Avenir Next LT Pro" panose="020B0504020202020204" pitchFamily="34" charset="0"/>
                <a:ea typeface="ＭＳ Ｐゴシック"/>
                <a:cs typeface="Arial"/>
              </a:rPr>
              <a:t>CoS</a:t>
            </a:r>
            <a:r>
              <a:rPr lang="en-US" sz="1800" dirty="0">
                <a:latin typeface="Avenir Next LT Pro" panose="020B0504020202020204" pitchFamily="34" charset="0"/>
                <a:ea typeface="ＭＳ Ｐゴシック"/>
                <a:cs typeface="Arial"/>
              </a:rPr>
              <a:t>: </a:t>
            </a:r>
            <a:r>
              <a:rPr lang="en-US" sz="1800" dirty="0">
                <a:latin typeface="Avenir Next LT Pro" panose="020B0504020202020204" pitchFamily="34" charset="0"/>
                <a:ea typeface="ＭＳ Ｐゴシック"/>
                <a:cs typeface="Times New Roman"/>
              </a:rPr>
              <a:t>find within the constitutional framework solidarity-related concepts that negate/mitigate the effects of laws that reprimand solidarity practices</a:t>
            </a:r>
            <a:endParaRPr lang="en-US" sz="1800" dirty="0">
              <a:latin typeface="Avenir Next LT Pro" panose="020B0504020202020204" pitchFamily="34" charset="0"/>
              <a:ea typeface="ＭＳ Ｐゴシック"/>
              <a:cs typeface="Arial"/>
            </a:endParaRPr>
          </a:p>
          <a:p>
            <a:pPr marL="285750" indent="-285750">
              <a:buFont typeface="Arial"/>
              <a:buChar char="•"/>
            </a:pPr>
            <a:endParaRPr lang="en-US" sz="1800" dirty="0">
              <a:latin typeface="Avenir Next LT Pro" panose="020B0504020202020204" pitchFamily="34" charset="0"/>
              <a:cs typeface="Times New Roman"/>
            </a:endParaRPr>
          </a:p>
          <a:p>
            <a:pPr marL="0" indent="0">
              <a:buNone/>
            </a:pPr>
            <a:r>
              <a:rPr lang="en-US" sz="1800" dirty="0">
                <a:latin typeface="Avenir Next LT Pro" panose="020B0504020202020204" pitchFamily="34" charset="0"/>
                <a:ea typeface="ＭＳ Ｐゴシック"/>
                <a:cs typeface="Times New Roman"/>
              </a:rPr>
              <a:t>(...to do this...)</a:t>
            </a:r>
          </a:p>
          <a:p>
            <a:pPr marL="285750" indent="-285750">
              <a:buFont typeface="Arial"/>
              <a:buChar char="•"/>
            </a:pPr>
            <a:endParaRPr lang="en-US" sz="1800" dirty="0">
              <a:latin typeface="Avenir Next LT Pro" panose="020B0504020202020204" pitchFamily="34" charset="0"/>
              <a:ea typeface="ＭＳ Ｐゴシック"/>
              <a:cs typeface="Times New Roman"/>
            </a:endParaRPr>
          </a:p>
          <a:p>
            <a:pPr marL="285750" indent="-285750">
              <a:buFont typeface="Arial"/>
              <a:buChar char="•"/>
            </a:pPr>
            <a:r>
              <a:rPr lang="en-US" sz="1800" b="1" dirty="0">
                <a:latin typeface="Avenir Next LT Pro" panose="020B0504020202020204" pitchFamily="34" charset="0"/>
                <a:ea typeface="ＭＳ Ｐゴシック"/>
                <a:cs typeface="Times New Roman"/>
              </a:rPr>
              <a:t>Explore EU Member States interpretations of solidarity</a:t>
            </a:r>
            <a:r>
              <a:rPr lang="en-US" sz="1800" dirty="0">
                <a:latin typeface="Avenir Next LT Pro" panose="020B0504020202020204" pitchFamily="34" charset="0"/>
                <a:ea typeface="ＭＳ Ｐゴシック"/>
                <a:cs typeface="Times New Roman"/>
              </a:rPr>
              <a:t> for better solutions through cultural, legal, political, and philosophical insights.</a:t>
            </a:r>
            <a:endParaRPr lang="en-US" sz="1800" dirty="0">
              <a:latin typeface="Avenir Next LT Pro" panose="020B0504020202020204" pitchFamily="34" charset="0"/>
              <a:cs typeface="Arial"/>
            </a:endParaRPr>
          </a:p>
          <a:p>
            <a:endParaRPr lang="en-US" i="1" dirty="0">
              <a:latin typeface="Avenir Next LT Pro"/>
              <a:cs typeface="Arial"/>
            </a:endParaRPr>
          </a:p>
          <a:p>
            <a:pPr marL="0" indent="0">
              <a:buNone/>
            </a:pPr>
            <a:endParaRPr lang="en-GB" dirty="0"/>
          </a:p>
        </p:txBody>
      </p:sp>
    </p:spTree>
    <p:extLst>
      <p:ext uri="{BB962C8B-B14F-4D97-AF65-F5344CB8AC3E}">
        <p14:creationId xmlns:p14="http://schemas.microsoft.com/office/powerpoint/2010/main" val="363233139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6C03C58-024E-C403-3EC3-D7DBCFF6DE00}"/>
              </a:ext>
            </a:extLst>
          </p:cNvPr>
          <p:cNvGraphicFramePr/>
          <p:nvPr>
            <p:extLst>
              <p:ext uri="{D42A27DB-BD31-4B8C-83A1-F6EECF244321}">
                <p14:modId xmlns:p14="http://schemas.microsoft.com/office/powerpoint/2010/main" val="1438941010"/>
              </p:ext>
            </p:extLst>
          </p:nvPr>
        </p:nvGraphicFramePr>
        <p:xfrm>
          <a:off x="978144" y="1155090"/>
          <a:ext cx="7638317"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09694D6-8008-D608-A307-CF3A05FDD46C}"/>
              </a:ext>
            </a:extLst>
          </p:cNvPr>
          <p:cNvSpPr>
            <a:spLocks noGrp="1"/>
          </p:cNvSpPr>
          <p:nvPr>
            <p:ph type="body" sz="quarter" idx="10"/>
          </p:nvPr>
        </p:nvSpPr>
        <p:spPr/>
        <p:txBody>
          <a:bodyPr/>
          <a:lstStyle/>
          <a:p>
            <a:r>
              <a:rPr lang="en-GB" sz="3200" dirty="0"/>
              <a:t>Structure of the Paper</a:t>
            </a:r>
          </a:p>
        </p:txBody>
      </p:sp>
    </p:spTree>
    <p:extLst>
      <p:ext uri="{BB962C8B-B14F-4D97-AF65-F5344CB8AC3E}">
        <p14:creationId xmlns:p14="http://schemas.microsoft.com/office/powerpoint/2010/main" val="225728299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F6DC20-E3E5-AED7-268F-06A94BC0D1D7}"/>
              </a:ext>
            </a:extLst>
          </p:cNvPr>
          <p:cNvSpPr>
            <a:spLocks noGrp="1"/>
          </p:cNvSpPr>
          <p:nvPr>
            <p:ph type="body" sz="quarter" idx="10"/>
          </p:nvPr>
        </p:nvSpPr>
        <p:spPr/>
        <p:txBody>
          <a:bodyPr/>
          <a:lstStyle/>
          <a:p>
            <a:r>
              <a:rPr lang="en-GB" sz="3200" dirty="0"/>
              <a:t>Criminalisation of Solidarity – 1 </a:t>
            </a:r>
          </a:p>
        </p:txBody>
      </p:sp>
      <p:sp>
        <p:nvSpPr>
          <p:cNvPr id="5" name="Text Placeholder 3">
            <a:extLst>
              <a:ext uri="{FF2B5EF4-FFF2-40B4-BE49-F238E27FC236}">
                <a16:creationId xmlns:a16="http://schemas.microsoft.com/office/drawing/2014/main" id="{EA91B85D-815C-DBC8-19A4-78D5E38DE8F7}"/>
              </a:ext>
            </a:extLst>
          </p:cNvPr>
          <p:cNvSpPr>
            <a:spLocks noGrp="1"/>
          </p:cNvSpPr>
          <p:nvPr>
            <p:ph type="body" sz="quarter" idx="11"/>
          </p:nvPr>
        </p:nvSpPr>
        <p:spPr>
          <a:xfrm>
            <a:off x="827583" y="1347635"/>
            <a:ext cx="6740030" cy="3404603"/>
          </a:xfrm>
        </p:spPr>
        <p:txBody>
          <a:bodyPr/>
          <a:lstStyle/>
          <a:p>
            <a:r>
              <a:rPr lang="en-US" sz="1800" dirty="0">
                <a:effectLst/>
                <a:latin typeface="Avenir Next LT Pro" panose="020B0504020202020204" pitchFamily="34" charset="0"/>
                <a:ea typeface="Times New Roman" panose="02020603050405020304" pitchFamily="18" charset="0"/>
              </a:rPr>
              <a:t>EU Facilitators Package: Facilitation Directive and the Council Framework Decision (2002)</a:t>
            </a:r>
          </a:p>
          <a:p>
            <a:pPr lvl="1"/>
            <a:r>
              <a:rPr lang="en-US" sz="1800" dirty="0">
                <a:latin typeface="Avenir Next LT Pro" panose="020B0504020202020204" pitchFamily="34" charset="0"/>
              </a:rPr>
              <a:t>Directive obliges States to impose sanctions on individuals who aid irregular migrants but also includes a humanitarian assistance exemption</a:t>
            </a:r>
          </a:p>
          <a:p>
            <a:pPr lvl="1"/>
            <a:r>
              <a:rPr lang="en-US" sz="1800" dirty="0">
                <a:latin typeface="Avenir Next LT Pro" panose="020B0504020202020204" pitchFamily="34" charset="0"/>
              </a:rPr>
              <a:t>Poor phrasing, lack of definitions, voluntary humanitarian assistance exemption misused by Member States when implementing the Directive</a:t>
            </a:r>
          </a:p>
          <a:p>
            <a:pPr lvl="1"/>
            <a:r>
              <a:rPr lang="en-US" sz="1800" dirty="0" err="1">
                <a:latin typeface="Avenir Next LT Pro" panose="020B0504020202020204" pitchFamily="34" charset="0"/>
              </a:rPr>
              <a:t>Criminalisation</a:t>
            </a:r>
            <a:r>
              <a:rPr lang="en-US" sz="1800" dirty="0">
                <a:latin typeface="Avenir Next LT Pro" panose="020B0504020202020204" pitchFamily="34" charset="0"/>
              </a:rPr>
              <a:t> of solidarity in national law and in practice</a:t>
            </a:r>
            <a:endParaRPr lang="en-GB" dirty="0">
              <a:latin typeface="Avenir Next LT Pro" panose="020B0504020202020204" pitchFamily="34" charset="0"/>
            </a:endParaRPr>
          </a:p>
        </p:txBody>
      </p:sp>
    </p:spTree>
    <p:extLst>
      <p:ext uri="{BB962C8B-B14F-4D97-AF65-F5344CB8AC3E}">
        <p14:creationId xmlns:p14="http://schemas.microsoft.com/office/powerpoint/2010/main" val="28692187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E6EBD-CDD3-D6C4-B596-9016AC440A3F}"/>
              </a:ext>
            </a:extLst>
          </p:cNvPr>
          <p:cNvSpPr>
            <a:spLocks noGrp="1"/>
          </p:cNvSpPr>
          <p:nvPr>
            <p:ph type="body" sz="quarter" idx="10"/>
          </p:nvPr>
        </p:nvSpPr>
        <p:spPr>
          <a:xfrm>
            <a:off x="899594" y="700088"/>
            <a:ext cx="6515621" cy="484530"/>
          </a:xfrm>
        </p:spPr>
        <p:txBody>
          <a:bodyPr>
            <a:noAutofit/>
          </a:bodyPr>
          <a:lstStyle/>
          <a:p>
            <a:r>
              <a:rPr lang="en-GB" sz="3200" dirty="0"/>
              <a:t>Criminalisation of Solidarity – 2</a:t>
            </a:r>
          </a:p>
        </p:txBody>
      </p:sp>
      <p:graphicFrame>
        <p:nvGraphicFramePr>
          <p:cNvPr id="5" name="Diagram 4">
            <a:extLst>
              <a:ext uri="{FF2B5EF4-FFF2-40B4-BE49-F238E27FC236}">
                <a16:creationId xmlns:a16="http://schemas.microsoft.com/office/drawing/2014/main" id="{09D21A86-8214-6C4C-AF05-63ABDD7FBD55}"/>
              </a:ext>
            </a:extLst>
          </p:cNvPr>
          <p:cNvGraphicFramePr/>
          <p:nvPr>
            <p:extLst>
              <p:ext uri="{D42A27DB-BD31-4B8C-83A1-F6EECF244321}">
                <p14:modId xmlns:p14="http://schemas.microsoft.com/office/powerpoint/2010/main" val="4085201930"/>
              </p:ext>
            </p:extLst>
          </p:nvPr>
        </p:nvGraphicFramePr>
        <p:xfrm>
          <a:off x="899591" y="1377863"/>
          <a:ext cx="7755893" cy="328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4943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76F76B-172F-922D-60B6-BD0F9A3586D6}"/>
              </a:ext>
            </a:extLst>
          </p:cNvPr>
          <p:cNvSpPr>
            <a:spLocks noGrp="1"/>
          </p:cNvSpPr>
          <p:nvPr>
            <p:ph type="body" sz="quarter" idx="10"/>
          </p:nvPr>
        </p:nvSpPr>
        <p:spPr/>
        <p:txBody>
          <a:bodyPr/>
          <a:lstStyle/>
          <a:p>
            <a:r>
              <a:rPr lang="en-GB" sz="3200" dirty="0"/>
              <a:t>Decriminalising Solidarity – 1 </a:t>
            </a:r>
            <a:endParaRPr lang="en-GB" sz="3600" dirty="0"/>
          </a:p>
        </p:txBody>
      </p:sp>
      <p:graphicFrame>
        <p:nvGraphicFramePr>
          <p:cNvPr id="5" name="Diagram 4">
            <a:extLst>
              <a:ext uri="{FF2B5EF4-FFF2-40B4-BE49-F238E27FC236}">
                <a16:creationId xmlns:a16="http://schemas.microsoft.com/office/drawing/2014/main" id="{0114478F-6816-B7ED-E692-A63F252DF8F0}"/>
              </a:ext>
            </a:extLst>
          </p:cNvPr>
          <p:cNvGraphicFramePr/>
          <p:nvPr>
            <p:extLst>
              <p:ext uri="{D42A27DB-BD31-4B8C-83A1-F6EECF244321}">
                <p14:modId xmlns:p14="http://schemas.microsoft.com/office/powerpoint/2010/main" val="2176416896"/>
              </p:ext>
            </p:extLst>
          </p:nvPr>
        </p:nvGraphicFramePr>
        <p:xfrm>
          <a:off x="899594" y="1187844"/>
          <a:ext cx="7724861" cy="3955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upload.wikimedia.org/wikipedia/commons/thumb/b/b7/...">
            <a:extLst>
              <a:ext uri="{FF2B5EF4-FFF2-40B4-BE49-F238E27FC236}">
                <a16:creationId xmlns:a16="http://schemas.microsoft.com/office/drawing/2014/main" id="{A397B8D8-8BAE-305C-F6EE-21D874FD5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660" y="1961918"/>
            <a:ext cx="1184568" cy="787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1968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183DA-3479-2555-AF1F-B5055E65E537}"/>
              </a:ext>
            </a:extLst>
          </p:cNvPr>
          <p:cNvSpPr>
            <a:spLocks noGrp="1"/>
          </p:cNvSpPr>
          <p:nvPr>
            <p:ph type="body" sz="quarter" idx="10"/>
          </p:nvPr>
        </p:nvSpPr>
        <p:spPr/>
        <p:txBody>
          <a:bodyPr/>
          <a:lstStyle/>
          <a:p>
            <a:r>
              <a:rPr lang="en-GB" sz="3200" dirty="0"/>
              <a:t>Decriminalising Solidarity – 2 </a:t>
            </a:r>
          </a:p>
        </p:txBody>
      </p:sp>
      <p:sp>
        <p:nvSpPr>
          <p:cNvPr id="4" name="Text Placeholder 3">
            <a:extLst>
              <a:ext uri="{FF2B5EF4-FFF2-40B4-BE49-F238E27FC236}">
                <a16:creationId xmlns:a16="http://schemas.microsoft.com/office/drawing/2014/main" id="{45516D22-C867-260E-EA9A-1A93C4E5BB5B}"/>
              </a:ext>
            </a:extLst>
          </p:cNvPr>
          <p:cNvSpPr>
            <a:spLocks noGrp="1"/>
          </p:cNvSpPr>
          <p:nvPr>
            <p:ph type="body" sz="quarter" idx="11"/>
          </p:nvPr>
        </p:nvSpPr>
        <p:spPr/>
        <p:txBody>
          <a:bodyPr lIns="91440" tIns="45720" rIns="91440" bIns="45720" anchor="t"/>
          <a:lstStyle/>
          <a:p>
            <a:r>
              <a:rPr lang="en-GB" dirty="0">
                <a:latin typeface="Avenir Next LT Pro" panose="020B0504020202020204" pitchFamily="34" charset="0"/>
              </a:rPr>
              <a:t>Issue is the national criminal legislation</a:t>
            </a:r>
          </a:p>
          <a:p>
            <a:pPr marL="541020" lvl="1" indent="-274320"/>
            <a:r>
              <a:rPr lang="en-GB" dirty="0">
                <a:latin typeface="Avenir Next LT Pro"/>
                <a:ea typeface="Tahoma"/>
                <a:cs typeface="Tahoma"/>
              </a:rPr>
              <a:t>It should reflect societal normative expectations but clashes with fundamental constitutional principles and values</a:t>
            </a:r>
          </a:p>
          <a:p>
            <a:pPr marL="541020" lvl="1" indent="-274320"/>
            <a:r>
              <a:rPr lang="en-GB" dirty="0">
                <a:latin typeface="Avenir Next LT Pro"/>
                <a:ea typeface="Tahoma"/>
                <a:cs typeface="Tahoma"/>
              </a:rPr>
              <a:t>It is used for political purposes and this undermines public faith in liberal democracy</a:t>
            </a:r>
          </a:p>
          <a:p>
            <a:pPr marL="541020" lvl="1" indent="-274320"/>
            <a:endParaRPr lang="en-GB" dirty="0">
              <a:latin typeface="Avenir Next LT Pro" panose="020B0504020202020204" pitchFamily="34" charset="0"/>
            </a:endParaRPr>
          </a:p>
          <a:p>
            <a:r>
              <a:rPr lang="en-GB" dirty="0">
                <a:latin typeface="Avenir Next LT Pro" panose="020B0504020202020204" pitchFamily="34" charset="0"/>
              </a:rPr>
              <a:t>Two methods to decriminalise solidarity</a:t>
            </a:r>
          </a:p>
          <a:p>
            <a:pPr marL="541020" lvl="1" indent="-274320"/>
            <a:r>
              <a:rPr lang="en-GB" dirty="0">
                <a:latin typeface="Avenir Next LT Pro" panose="020B0504020202020204" pitchFamily="34" charset="0"/>
              </a:rPr>
              <a:t>Remove or amend the law that criminalises acts of solidarity</a:t>
            </a:r>
          </a:p>
          <a:p>
            <a:pPr marL="541020" lvl="1" indent="-274320"/>
            <a:r>
              <a:rPr lang="en-GB" dirty="0">
                <a:latin typeface="Avenir Next LT Pro" panose="020B0504020202020204" pitchFamily="34" charset="0"/>
              </a:rPr>
              <a:t>Use national courts and refer to higher, shared values and principles at constitutional level</a:t>
            </a:r>
          </a:p>
          <a:p>
            <a:endParaRPr lang="en-GB" dirty="0"/>
          </a:p>
        </p:txBody>
      </p:sp>
    </p:spTree>
    <p:extLst>
      <p:ext uri="{BB962C8B-B14F-4D97-AF65-F5344CB8AC3E}">
        <p14:creationId xmlns:p14="http://schemas.microsoft.com/office/powerpoint/2010/main" val="309816028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92F2F6-D306-A56B-550B-A434547DB0A8}"/>
              </a:ext>
            </a:extLst>
          </p:cNvPr>
          <p:cNvSpPr>
            <a:spLocks noGrp="1"/>
          </p:cNvSpPr>
          <p:nvPr>
            <p:ph type="body" sz="quarter" idx="10"/>
          </p:nvPr>
        </p:nvSpPr>
        <p:spPr>
          <a:xfrm>
            <a:off x="899594" y="699542"/>
            <a:ext cx="6668019" cy="488301"/>
          </a:xfrm>
        </p:spPr>
        <p:txBody>
          <a:bodyPr lIns="0" tIns="0" rIns="0" bIns="0" anchor="t"/>
          <a:lstStyle/>
          <a:p>
            <a:r>
              <a:rPr lang="en-GB" sz="3200" dirty="0">
                <a:latin typeface="Georgia"/>
              </a:rPr>
              <a:t>Fraternity and Solidarity</a:t>
            </a:r>
            <a:endParaRPr lang="en-GB" sz="3200" dirty="0"/>
          </a:p>
        </p:txBody>
      </p:sp>
      <p:pic>
        <p:nvPicPr>
          <p:cNvPr id="6" name="Picture 5" descr="A red white and blue flag with a wreath and a cannon&#10;&#10;Description automatically generated">
            <a:extLst>
              <a:ext uri="{FF2B5EF4-FFF2-40B4-BE49-F238E27FC236}">
                <a16:creationId xmlns:a16="http://schemas.microsoft.com/office/drawing/2014/main" id="{CB4D5011-35C6-400D-DFC5-E0F8B19A66FF}"/>
              </a:ext>
            </a:extLst>
          </p:cNvPr>
          <p:cNvPicPr>
            <a:picLocks noChangeAspect="1"/>
          </p:cNvPicPr>
          <p:nvPr/>
        </p:nvPicPr>
        <p:blipFill>
          <a:blip r:embed="rId3"/>
          <a:stretch>
            <a:fillRect/>
          </a:stretch>
        </p:blipFill>
        <p:spPr>
          <a:xfrm>
            <a:off x="6477223" y="1378350"/>
            <a:ext cx="2183553" cy="3277800"/>
          </a:xfrm>
          <a:prstGeom prst="rect">
            <a:avLst/>
          </a:prstGeom>
        </p:spPr>
      </p:pic>
      <p:graphicFrame>
        <p:nvGraphicFramePr>
          <p:cNvPr id="7" name="Table 6">
            <a:extLst>
              <a:ext uri="{FF2B5EF4-FFF2-40B4-BE49-F238E27FC236}">
                <a16:creationId xmlns:a16="http://schemas.microsoft.com/office/drawing/2014/main" id="{5DC81B72-2193-D804-B11D-A6EC7DA961D5}"/>
              </a:ext>
            </a:extLst>
          </p:cNvPr>
          <p:cNvGraphicFramePr>
            <a:graphicFrameLocks noGrp="1"/>
          </p:cNvGraphicFramePr>
          <p:nvPr>
            <p:extLst>
              <p:ext uri="{D42A27DB-BD31-4B8C-83A1-F6EECF244321}">
                <p14:modId xmlns:p14="http://schemas.microsoft.com/office/powerpoint/2010/main" val="2530161210"/>
              </p:ext>
            </p:extLst>
          </p:nvPr>
        </p:nvGraphicFramePr>
        <p:xfrm>
          <a:off x="900180" y="1514376"/>
          <a:ext cx="5206312" cy="2072640"/>
        </p:xfrm>
        <a:graphic>
          <a:graphicData uri="http://schemas.openxmlformats.org/drawingml/2006/table">
            <a:tbl>
              <a:tblPr firstRow="1" bandRow="1">
                <a:tableStyleId>{5C22544A-7EE6-4342-B048-85BDC9FD1C3A}</a:tableStyleId>
              </a:tblPr>
              <a:tblGrid>
                <a:gridCol w="2644429">
                  <a:extLst>
                    <a:ext uri="{9D8B030D-6E8A-4147-A177-3AD203B41FA5}">
                      <a16:colId xmlns:a16="http://schemas.microsoft.com/office/drawing/2014/main" val="2881747079"/>
                    </a:ext>
                  </a:extLst>
                </a:gridCol>
                <a:gridCol w="2561883">
                  <a:extLst>
                    <a:ext uri="{9D8B030D-6E8A-4147-A177-3AD203B41FA5}">
                      <a16:colId xmlns:a16="http://schemas.microsoft.com/office/drawing/2014/main" val="2968369393"/>
                    </a:ext>
                  </a:extLst>
                </a:gridCol>
              </a:tblGrid>
              <a:tr h="359999">
                <a:tc>
                  <a:txBody>
                    <a:bodyPr/>
                    <a:lstStyle/>
                    <a:p>
                      <a:pPr algn="ctr"/>
                      <a:r>
                        <a:rPr lang="en-US" sz="1800" dirty="0">
                          <a:latin typeface="Avenir Next LT Pro"/>
                        </a:rPr>
                        <a:t>Similarities</a:t>
                      </a:r>
                    </a:p>
                  </a:txBody>
                  <a:tcPr>
                    <a:solidFill>
                      <a:srgbClr val="16818D"/>
                    </a:solidFill>
                  </a:tcPr>
                </a:tc>
                <a:tc>
                  <a:txBody>
                    <a:bodyPr/>
                    <a:lstStyle/>
                    <a:p>
                      <a:pPr algn="ctr"/>
                      <a:r>
                        <a:rPr lang="en-US" sz="1800" dirty="0">
                          <a:latin typeface="Avenir Next LT Pro"/>
                        </a:rPr>
                        <a:t>Differences</a:t>
                      </a:r>
                    </a:p>
                  </a:txBody>
                  <a:tcPr>
                    <a:solidFill>
                      <a:srgbClr val="16818D"/>
                    </a:solidFill>
                  </a:tcPr>
                </a:tc>
                <a:extLst>
                  <a:ext uri="{0D108BD9-81ED-4DB2-BD59-A6C34878D82A}">
                    <a16:rowId xmlns:a16="http://schemas.microsoft.com/office/drawing/2014/main" val="2396481120"/>
                  </a:ext>
                </a:extLst>
              </a:tr>
              <a:tr h="1463922">
                <a:tc>
                  <a:txBody>
                    <a:bodyPr/>
                    <a:lstStyle/>
                    <a:p>
                      <a:pPr marL="285750" indent="-285750">
                        <a:spcAft>
                          <a:spcPts val="600"/>
                        </a:spcAft>
                        <a:buFont typeface="Arial"/>
                        <a:buChar char="•"/>
                      </a:pPr>
                      <a:r>
                        <a:rPr lang="en-US" sz="1600" dirty="0">
                          <a:latin typeface="Avenir Next LT Pro"/>
                        </a:rPr>
                        <a:t>Originated during French Revolution</a:t>
                      </a:r>
                      <a:endParaRPr lang="en-US" dirty="0"/>
                    </a:p>
                    <a:p>
                      <a:pPr marL="285750" lvl="0" indent="-285750">
                        <a:spcAft>
                          <a:spcPts val="600"/>
                        </a:spcAft>
                        <a:buFont typeface="Arial"/>
                        <a:buChar char="•"/>
                      </a:pPr>
                      <a:r>
                        <a:rPr lang="en-US" sz="1600" dirty="0">
                          <a:latin typeface="Avenir Next LT Pro"/>
                        </a:rPr>
                        <a:t>Politically performative</a:t>
                      </a:r>
                    </a:p>
                    <a:p>
                      <a:pPr marL="285750" lvl="0" indent="-285750">
                        <a:buFont typeface="Arial"/>
                        <a:buChar char="•"/>
                      </a:pPr>
                      <a:r>
                        <a:rPr lang="en-US" sz="1600" dirty="0">
                          <a:latin typeface="Avenir Next LT Pro"/>
                        </a:rPr>
                        <a:t>"Horizontal" in nature</a:t>
                      </a:r>
                    </a:p>
                    <a:p>
                      <a:pPr marL="285750" lvl="0" indent="-285750">
                        <a:buFont typeface="Arial"/>
                        <a:buChar char="•"/>
                      </a:pPr>
                      <a:endParaRPr lang="en-US" sz="1600" dirty="0">
                        <a:latin typeface="Avenir Next LT Pro"/>
                      </a:endParaRPr>
                    </a:p>
                    <a:p>
                      <a:pPr marL="285750" lvl="0" indent="-285750">
                        <a:buFont typeface="Arial"/>
                        <a:buChar char="•"/>
                      </a:pPr>
                      <a:endParaRPr lang="en-US" sz="1600" dirty="0">
                        <a:latin typeface="Avenir Next LT Pro"/>
                      </a:endParaRPr>
                    </a:p>
                  </a:txBody>
                  <a:tcPr>
                    <a:solidFill>
                      <a:srgbClr val="16818D">
                        <a:alpha val="50196"/>
                      </a:srgbClr>
                    </a:solidFill>
                  </a:tcPr>
                </a:tc>
                <a:tc>
                  <a:txBody>
                    <a:bodyPr/>
                    <a:lstStyle/>
                    <a:p>
                      <a:pPr marL="285750" indent="-285750">
                        <a:spcAft>
                          <a:spcPts val="600"/>
                        </a:spcAft>
                        <a:buFont typeface="Arial"/>
                        <a:buChar char="•"/>
                      </a:pPr>
                      <a:r>
                        <a:rPr lang="en-US" sz="1600" dirty="0">
                          <a:latin typeface="Avenir Next LT Pro"/>
                        </a:rPr>
                        <a:t>Fraternity: implies  "</a:t>
                      </a:r>
                      <a:r>
                        <a:rPr lang="en-US" sz="1600" dirty="0" err="1">
                          <a:latin typeface="Avenir Next LT Pro"/>
                        </a:rPr>
                        <a:t>consanguineity</a:t>
                      </a:r>
                      <a:r>
                        <a:rPr lang="en-US" sz="1600" dirty="0">
                          <a:latin typeface="Avenir Next LT Pro"/>
                        </a:rPr>
                        <a:t>"</a:t>
                      </a:r>
                    </a:p>
                    <a:p>
                      <a:pPr marL="285750" lvl="0" indent="-285750">
                        <a:buFont typeface="Arial"/>
                        <a:buChar char="•"/>
                      </a:pPr>
                      <a:r>
                        <a:rPr lang="en-US" sz="1600" dirty="0">
                          <a:latin typeface="Avenir Next LT Pro"/>
                        </a:rPr>
                        <a:t>Solidarity: based on agency rather than identity</a:t>
                      </a:r>
                    </a:p>
                  </a:txBody>
                  <a:tcPr>
                    <a:solidFill>
                      <a:srgbClr val="16818D">
                        <a:alpha val="50196"/>
                      </a:srgbClr>
                    </a:solidFill>
                  </a:tcPr>
                </a:tc>
                <a:extLst>
                  <a:ext uri="{0D108BD9-81ED-4DB2-BD59-A6C34878D82A}">
                    <a16:rowId xmlns:a16="http://schemas.microsoft.com/office/drawing/2014/main" val="1236526229"/>
                  </a:ext>
                </a:extLst>
              </a:tr>
            </a:tbl>
          </a:graphicData>
        </a:graphic>
      </p:graphicFrame>
      <p:sp>
        <p:nvSpPr>
          <p:cNvPr id="8" name="TextBox 7">
            <a:extLst>
              <a:ext uri="{FF2B5EF4-FFF2-40B4-BE49-F238E27FC236}">
                <a16:creationId xmlns:a16="http://schemas.microsoft.com/office/drawing/2014/main" id="{EEB911B5-651F-5C98-3101-8ED3051CA924}"/>
              </a:ext>
            </a:extLst>
          </p:cNvPr>
          <p:cNvSpPr txBox="1"/>
          <p:nvPr/>
        </p:nvSpPr>
        <p:spPr>
          <a:xfrm>
            <a:off x="899999" y="3581999"/>
            <a:ext cx="52047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Avenir Next LT Pro"/>
                <a:ea typeface="ＭＳ Ｐゴシック"/>
                <a:cs typeface="Arial"/>
              </a:rPr>
              <a:t>"Whereas fraternity plays on similarities between 'similar' people, solidarity is perfectly suited to the </a:t>
            </a:r>
            <a:r>
              <a:rPr lang="en-US" sz="1600">
                <a:latin typeface="Avenir Next LT Pro"/>
                <a:ea typeface="ＭＳ Ｐゴシック"/>
                <a:cs typeface="Arial"/>
              </a:rPr>
              <a:t>interplay of differences".</a:t>
            </a:r>
          </a:p>
          <a:p>
            <a:pPr algn="r"/>
            <a:r>
              <a:rPr lang="en-US" sz="1600" dirty="0">
                <a:latin typeface="Avenir Next LT Pro"/>
                <a:ea typeface="ＭＳ Ｐゴシック"/>
                <a:cs typeface="Arial"/>
              </a:rPr>
              <a:t>J. Le Goff</a:t>
            </a:r>
          </a:p>
        </p:txBody>
      </p:sp>
    </p:spTree>
    <p:extLst>
      <p:ext uri="{BB962C8B-B14F-4D97-AF65-F5344CB8AC3E}">
        <p14:creationId xmlns:p14="http://schemas.microsoft.com/office/powerpoint/2010/main" val="3698388358"/>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9ADB53309D1A4E93D3C8C5FA2BC8F2" ma:contentTypeVersion="12" ma:contentTypeDescription="Create a new document." ma:contentTypeScope="" ma:versionID="b00385dfe2fa3d6cb2ac1904d82fa605">
  <xsd:schema xmlns:xsd="http://www.w3.org/2001/XMLSchema" xmlns:xs="http://www.w3.org/2001/XMLSchema" xmlns:p="http://schemas.microsoft.com/office/2006/metadata/properties" xmlns:ns3="f578f7f2-d82b-4739-94cf-942c16af31b9" xmlns:ns4="618cbf9a-d1f5-4a48-879e-a8e79124e71b" targetNamespace="http://schemas.microsoft.com/office/2006/metadata/properties" ma:root="true" ma:fieldsID="d79c7c923c13a6242c404737a2ae5dd8" ns3:_="" ns4:_="">
    <xsd:import namespace="f578f7f2-d82b-4739-94cf-942c16af31b9"/>
    <xsd:import namespace="618cbf9a-d1f5-4a48-879e-a8e79124e7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8f7f2-d82b-4739-94cf-942c16af3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8cbf9a-d1f5-4a48-879e-a8e79124e7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0573D-F13F-4BE3-B9CE-E1BF7226F30A}">
  <ds:schemaRefs>
    <ds:schemaRef ds:uri="618cbf9a-d1f5-4a48-879e-a8e79124e71b"/>
    <ds:schemaRef ds:uri="f578f7f2-d82b-4739-94cf-942c16af3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4203C2-7EF0-4973-8F4E-3D1F7F9D5A91}">
  <ds:schemaRefs>
    <ds:schemaRef ds:uri="618cbf9a-d1f5-4a48-879e-a8e79124e71b"/>
    <ds:schemaRef ds:uri="f578f7f2-d82b-4739-94cf-942c16af3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E348F9-0F57-476C-A7D1-AA97ADF0C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16</TotalTime>
  <Words>1012</Words>
  <Application>Microsoft Office PowerPoint</Application>
  <PresentationFormat>On-screen Show (16:9)</PresentationFormat>
  <Paragraphs>134</Paragraphs>
  <Slides>16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Avenir Next LT Pro</vt:lpstr>
      <vt:lpstr>Calibri</vt:lpstr>
      <vt:lpstr>Courier New</vt:lpstr>
      <vt:lpstr>Georgia</vt:lpstr>
      <vt:lpstr>Open Sans</vt:lpstr>
      <vt:lpstr>Tahoma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Noelle Quenivet</cp:lastModifiedBy>
  <cp:revision>284</cp:revision>
  <cp:lastPrinted>2016-04-26T08:55:24Z</cp:lastPrinted>
  <dcterms:created xsi:type="dcterms:W3CDTF">2016-04-27T08:32:31Z</dcterms:created>
  <dcterms:modified xsi:type="dcterms:W3CDTF">2023-09-13T07:29:58Z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98b02794-8bfe-4407-94c2-4f45122daaff</vt:lpwstr>
  </property>
  <property fmtid="{D5CDD505-2E9C-101B-9397-08002B2CF9AE}" pid="3" name="ContentTypeId">
    <vt:lpwstr>0x010100009ADB53309D1A4E93D3C8C5FA2BC8F2</vt:lpwstr>
  </property>
</Properties>
</file>