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5"/>
  </p:notesMasterIdLst>
  <p:sldIdLst>
    <p:sldId id="303" r:id="rId5"/>
    <p:sldId id="325" r:id="rId6"/>
    <p:sldId id="284" r:id="rId7"/>
    <p:sldId id="288" r:id="rId8"/>
    <p:sldId id="286" r:id="rId9"/>
    <p:sldId id="290" r:id="rId10"/>
    <p:sldId id="315" r:id="rId11"/>
    <p:sldId id="291" r:id="rId12"/>
    <p:sldId id="292" r:id="rId13"/>
    <p:sldId id="293" r:id="rId14"/>
    <p:sldId id="294" r:id="rId15"/>
    <p:sldId id="295" r:id="rId16"/>
    <p:sldId id="330" r:id="rId17"/>
    <p:sldId id="300" r:id="rId18"/>
    <p:sldId id="336" r:id="rId19"/>
    <p:sldId id="335" r:id="rId20"/>
    <p:sldId id="326" r:id="rId21"/>
    <p:sldId id="310" r:id="rId22"/>
    <p:sldId id="332" r:id="rId23"/>
    <p:sldId id="323" r:id="rId24"/>
    <p:sldId id="328" r:id="rId25"/>
    <p:sldId id="331" r:id="rId26"/>
    <p:sldId id="337" r:id="rId27"/>
    <p:sldId id="338" r:id="rId28"/>
    <p:sldId id="334" r:id="rId29"/>
    <p:sldId id="322" r:id="rId30"/>
    <p:sldId id="297" r:id="rId31"/>
    <p:sldId id="301" r:id="rId32"/>
    <p:sldId id="320" r:id="rId33"/>
    <p:sldId id="3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F83"/>
    <a:srgbClr val="D8E1EF"/>
    <a:srgbClr val="49B4A9"/>
    <a:srgbClr val="F9BF7F"/>
    <a:srgbClr val="F79F41"/>
    <a:srgbClr val="94D4CE"/>
    <a:srgbClr val="2C4774"/>
    <a:srgbClr val="3A61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12" autoAdjust="0"/>
  </p:normalViewPr>
  <p:slideViewPr>
    <p:cSldViewPr snapToGrid="0">
      <p:cViewPr varScale="1">
        <p:scale>
          <a:sx n="90" d="100"/>
          <a:sy n="90" d="100"/>
        </p:scale>
        <p:origin x="135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6E2C4-09FF-4902-B23D-BFF5AAD94D5F}"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281237AB-EBCE-4008-AA03-B28F908D2D3F}">
      <dgm:prSet phldrT="[Text]" custT="1"/>
      <dgm:spPr>
        <a:solidFill>
          <a:srgbClr val="D8E1EF"/>
        </a:solidFill>
        <a:ln>
          <a:solidFill>
            <a:srgbClr val="314F83"/>
          </a:solidFill>
        </a:ln>
      </dgm:spPr>
      <dgm:t>
        <a:bodyPr/>
        <a:lstStyle/>
        <a:p>
          <a:pPr algn="l"/>
          <a:r>
            <a:rPr lang="en-GB" sz="1800" b="0" spc="185" dirty="0">
              <a:solidFill>
                <a:schemeClr val="tx1"/>
              </a:solidFill>
              <a:latin typeface="Poppins" panose="00000500000000000000" pitchFamily="2" charset="0"/>
              <a:cs typeface="Poppins" panose="00000500000000000000" pitchFamily="2" charset="0"/>
            </a:rPr>
            <a:t>WP 1: Scoping out the landscape (RQs 1 &amp; 2)</a:t>
          </a:r>
          <a:endParaRPr lang="en-US" sz="1800" b="0" dirty="0">
            <a:solidFill>
              <a:schemeClr val="tx1"/>
            </a:solidFill>
          </a:endParaRPr>
        </a:p>
      </dgm:t>
    </dgm:pt>
    <dgm:pt modelId="{B0CDE90D-66FB-4270-84F9-6DF6F9AAA965}" type="parTrans" cxnId="{CB58847C-CD28-4762-A3B2-4D88EBAC7AD5}">
      <dgm:prSet/>
      <dgm:spPr/>
      <dgm:t>
        <a:bodyPr/>
        <a:lstStyle/>
        <a:p>
          <a:endParaRPr lang="en-US"/>
        </a:p>
      </dgm:t>
    </dgm:pt>
    <dgm:pt modelId="{8C795387-0381-45C4-8F5A-7103255F5668}" type="sibTrans" cxnId="{CB58847C-CD28-4762-A3B2-4D88EBAC7AD5}">
      <dgm:prSet/>
      <dgm:spPr/>
      <dgm:t>
        <a:bodyPr/>
        <a:lstStyle/>
        <a:p>
          <a:endParaRPr lang="en-US"/>
        </a:p>
      </dgm:t>
    </dgm:pt>
    <dgm:pt modelId="{0D43EA9D-25F0-4A2F-ACC6-5989188D5701}">
      <dgm:prSet phldrT="[Text]" custT="1"/>
      <dgm:spPr>
        <a:solidFill>
          <a:srgbClr val="F9BF7F"/>
        </a:solidFill>
        <a:ln>
          <a:solidFill>
            <a:srgbClr val="314F83"/>
          </a:solidFill>
        </a:ln>
      </dgm:spPr>
      <dgm:t>
        <a:bodyPr/>
        <a:lstStyle/>
        <a:p>
          <a:pPr algn="l"/>
          <a:r>
            <a:rPr lang="en-GB" sz="1800" b="0" spc="-30" dirty="0">
              <a:solidFill>
                <a:schemeClr val="tx1"/>
              </a:solidFill>
              <a:latin typeface="Poppins"/>
              <a:cs typeface="Poppins"/>
            </a:rPr>
            <a:t>WP 2: </a:t>
          </a:r>
          <a:r>
            <a:rPr lang="en-GB" sz="1800" b="0" dirty="0">
              <a:solidFill>
                <a:schemeClr val="tx1"/>
              </a:solidFill>
              <a:effectLst/>
              <a:latin typeface="Poppins"/>
              <a:ea typeface="Gill Sans MT" panose="020B0502020104020203" pitchFamily="34" charset="0"/>
              <a:cs typeface="Poppins"/>
            </a:rPr>
            <a:t>Using Reggio-inspired pedagogy to explore participative rights </a:t>
          </a:r>
          <a:br>
            <a:rPr lang="en-GB" sz="1800" b="0" dirty="0">
              <a:solidFill>
                <a:schemeClr val="tx1"/>
              </a:solidFill>
              <a:effectLst/>
              <a:latin typeface="Poppins"/>
              <a:ea typeface="Gill Sans MT" panose="020B0502020104020203" pitchFamily="34" charset="0"/>
              <a:cs typeface="Poppins"/>
            </a:rPr>
          </a:br>
          <a:r>
            <a:rPr lang="en-GB" sz="1800" b="0" dirty="0">
              <a:solidFill>
                <a:schemeClr val="tx1"/>
              </a:solidFill>
              <a:effectLst/>
              <a:latin typeface="Poppins"/>
              <a:ea typeface="Gill Sans MT" panose="020B0502020104020203" pitchFamily="34" charset="0"/>
              <a:cs typeface="Poppins"/>
            </a:rPr>
            <a:t>	</a:t>
          </a:r>
          <a:r>
            <a:rPr lang="en-GB" sz="1800" b="0" spc="-30" dirty="0">
              <a:solidFill>
                <a:schemeClr val="tx1"/>
              </a:solidFill>
              <a:latin typeface="Poppins"/>
              <a:cs typeface="Poppins"/>
            </a:rPr>
            <a:t>(RQs 3, 4 and 5) </a:t>
          </a:r>
          <a:endParaRPr lang="en-US" sz="1800" b="0" dirty="0">
            <a:solidFill>
              <a:schemeClr val="tx1"/>
            </a:solidFill>
          </a:endParaRPr>
        </a:p>
      </dgm:t>
    </dgm:pt>
    <dgm:pt modelId="{5A2C0F74-7F29-47EC-AED7-7C28D45A6CA9}" type="parTrans" cxnId="{E1922FE0-0582-43DB-93C0-DBACDF28C925}">
      <dgm:prSet/>
      <dgm:spPr/>
      <dgm:t>
        <a:bodyPr/>
        <a:lstStyle/>
        <a:p>
          <a:endParaRPr lang="en-US"/>
        </a:p>
      </dgm:t>
    </dgm:pt>
    <dgm:pt modelId="{D408B975-EC44-4A63-803A-617D91690EA1}" type="sibTrans" cxnId="{E1922FE0-0582-43DB-93C0-DBACDF28C925}">
      <dgm:prSet/>
      <dgm:spPr/>
      <dgm:t>
        <a:bodyPr/>
        <a:lstStyle/>
        <a:p>
          <a:endParaRPr lang="en-US"/>
        </a:p>
      </dgm:t>
    </dgm:pt>
    <dgm:pt modelId="{DFEF7073-BBAB-4DAA-B320-A622F5AE5669}">
      <dgm:prSet phldrT="[Text]" custT="1"/>
      <dgm:spPr>
        <a:solidFill>
          <a:srgbClr val="94D4CE"/>
        </a:solidFill>
        <a:ln>
          <a:solidFill>
            <a:srgbClr val="314F83"/>
          </a:solidFill>
        </a:ln>
      </dgm:spPr>
      <dgm:t>
        <a:bodyPr/>
        <a:lstStyle/>
        <a:p>
          <a:pPr algn="l"/>
          <a:r>
            <a:rPr lang="en-GB" sz="1800" b="0" spc="-30" dirty="0">
              <a:solidFill>
                <a:schemeClr val="tx1"/>
              </a:solidFill>
              <a:latin typeface="Poppins" panose="00000500000000000000" pitchFamily="2" charset="0"/>
              <a:cs typeface="Poppins" panose="00000500000000000000" pitchFamily="2" charset="0"/>
            </a:rPr>
            <a:t>WP 3: Embedding Participative Rights in Practice  (RQ’s 2, 4 and 5)</a:t>
          </a:r>
          <a:endParaRPr lang="en-US" sz="1800" b="0" dirty="0">
            <a:solidFill>
              <a:schemeClr val="tx1"/>
            </a:solidFill>
          </a:endParaRPr>
        </a:p>
      </dgm:t>
    </dgm:pt>
    <dgm:pt modelId="{5E64956C-4BF7-433A-8D75-9B8918301FB6}" type="parTrans" cxnId="{FC8995D4-AD47-4E8C-B181-746016BBC024}">
      <dgm:prSet/>
      <dgm:spPr/>
      <dgm:t>
        <a:bodyPr/>
        <a:lstStyle/>
        <a:p>
          <a:endParaRPr lang="en-US"/>
        </a:p>
      </dgm:t>
    </dgm:pt>
    <dgm:pt modelId="{67BA8686-81F1-4C7C-BC2D-A086E944D05C}" type="sibTrans" cxnId="{FC8995D4-AD47-4E8C-B181-746016BBC024}">
      <dgm:prSet/>
      <dgm:spPr/>
      <dgm:t>
        <a:bodyPr/>
        <a:lstStyle/>
        <a:p>
          <a:endParaRPr lang="en-US"/>
        </a:p>
      </dgm:t>
    </dgm:pt>
    <dgm:pt modelId="{0E0902D1-67CB-4130-A55B-2F818638B460}">
      <dgm:prSet phldrT="[Text]" custT="1"/>
      <dgm:spPr>
        <a:solidFill>
          <a:schemeClr val="accent1">
            <a:lumMod val="40000"/>
            <a:lumOff val="60000"/>
          </a:schemeClr>
        </a:solidFill>
        <a:ln>
          <a:solidFill>
            <a:srgbClr val="314F83"/>
          </a:solidFill>
        </a:ln>
      </dgm:spPr>
      <dgm:t>
        <a:bodyPr/>
        <a:lstStyle/>
        <a:p>
          <a:pPr algn="l"/>
          <a:r>
            <a:rPr lang="en-GB" sz="1800" b="0" spc="-30" dirty="0">
              <a:solidFill>
                <a:schemeClr val="tx1"/>
              </a:solidFill>
              <a:latin typeface="Poppins"/>
              <a:cs typeface="Poppins"/>
            </a:rPr>
            <a:t>WP 4: Impact and dissemination</a:t>
          </a:r>
          <a:endParaRPr lang="en-US" sz="1800" b="0" dirty="0">
            <a:solidFill>
              <a:schemeClr val="tx1"/>
            </a:solidFill>
          </a:endParaRPr>
        </a:p>
      </dgm:t>
    </dgm:pt>
    <dgm:pt modelId="{6F987920-EFDA-4CBC-AC98-EE7F60726ED1}" type="parTrans" cxnId="{22532B8D-4E59-40F4-83C8-AF8495F48E5A}">
      <dgm:prSet/>
      <dgm:spPr/>
      <dgm:t>
        <a:bodyPr/>
        <a:lstStyle/>
        <a:p>
          <a:endParaRPr lang="en-US"/>
        </a:p>
      </dgm:t>
    </dgm:pt>
    <dgm:pt modelId="{6307972D-6DEB-46F9-AEAC-6E9A8D5AC333}" type="sibTrans" cxnId="{22532B8D-4E59-40F4-83C8-AF8495F48E5A}">
      <dgm:prSet/>
      <dgm:spPr/>
      <dgm:t>
        <a:bodyPr/>
        <a:lstStyle/>
        <a:p>
          <a:endParaRPr lang="en-US"/>
        </a:p>
      </dgm:t>
    </dgm:pt>
    <dgm:pt modelId="{689B43A0-7E07-4180-B569-C814E0D4C7E8}" type="pres">
      <dgm:prSet presAssocID="{90E6E2C4-09FF-4902-B23D-BFF5AAD94D5F}" presName="linear" presStyleCnt="0">
        <dgm:presLayoutVars>
          <dgm:animLvl val="lvl"/>
          <dgm:resizeHandles val="exact"/>
        </dgm:presLayoutVars>
      </dgm:prSet>
      <dgm:spPr/>
    </dgm:pt>
    <dgm:pt modelId="{4EAB8BE7-01B1-4875-AFB6-5836F3EA4C72}" type="pres">
      <dgm:prSet presAssocID="{281237AB-EBCE-4008-AA03-B28F908D2D3F}" presName="parentText" presStyleLbl="node1" presStyleIdx="0" presStyleCnt="4">
        <dgm:presLayoutVars>
          <dgm:chMax val="0"/>
          <dgm:bulletEnabled val="1"/>
        </dgm:presLayoutVars>
      </dgm:prSet>
      <dgm:spPr/>
    </dgm:pt>
    <dgm:pt modelId="{9A4501D3-15CC-426E-8EFE-4CD5936A228D}" type="pres">
      <dgm:prSet presAssocID="{8C795387-0381-45C4-8F5A-7103255F5668}" presName="spacer" presStyleCnt="0"/>
      <dgm:spPr/>
    </dgm:pt>
    <dgm:pt modelId="{4A79D362-7BFF-436B-970C-50FE71ECCA6E}" type="pres">
      <dgm:prSet presAssocID="{0D43EA9D-25F0-4A2F-ACC6-5989188D5701}" presName="parentText" presStyleLbl="node1" presStyleIdx="1" presStyleCnt="4">
        <dgm:presLayoutVars>
          <dgm:chMax val="0"/>
          <dgm:bulletEnabled val="1"/>
        </dgm:presLayoutVars>
      </dgm:prSet>
      <dgm:spPr/>
    </dgm:pt>
    <dgm:pt modelId="{0BFD91A4-0644-496E-B0AB-25AE9D0C03F3}" type="pres">
      <dgm:prSet presAssocID="{D408B975-EC44-4A63-803A-617D91690EA1}" presName="spacer" presStyleCnt="0"/>
      <dgm:spPr/>
    </dgm:pt>
    <dgm:pt modelId="{86EFD970-0B23-4EE6-B764-679300C8D871}" type="pres">
      <dgm:prSet presAssocID="{DFEF7073-BBAB-4DAA-B320-A622F5AE5669}" presName="parentText" presStyleLbl="node1" presStyleIdx="2" presStyleCnt="4">
        <dgm:presLayoutVars>
          <dgm:chMax val="0"/>
          <dgm:bulletEnabled val="1"/>
        </dgm:presLayoutVars>
      </dgm:prSet>
      <dgm:spPr/>
    </dgm:pt>
    <dgm:pt modelId="{5F2D2327-9303-42A8-8AA5-52B4E8307D5C}" type="pres">
      <dgm:prSet presAssocID="{67BA8686-81F1-4C7C-BC2D-A086E944D05C}" presName="spacer" presStyleCnt="0"/>
      <dgm:spPr/>
    </dgm:pt>
    <dgm:pt modelId="{653C8AF1-E5EC-42F2-8620-A74313C6FAB6}" type="pres">
      <dgm:prSet presAssocID="{0E0902D1-67CB-4130-A55B-2F818638B460}" presName="parentText" presStyleLbl="node1" presStyleIdx="3" presStyleCnt="4">
        <dgm:presLayoutVars>
          <dgm:chMax val="0"/>
          <dgm:bulletEnabled val="1"/>
        </dgm:presLayoutVars>
      </dgm:prSet>
      <dgm:spPr/>
    </dgm:pt>
  </dgm:ptLst>
  <dgm:cxnLst>
    <dgm:cxn modelId="{8CC2D62A-8470-4A4F-A979-967A0F0C6F46}" type="presOf" srcId="{281237AB-EBCE-4008-AA03-B28F908D2D3F}" destId="{4EAB8BE7-01B1-4875-AFB6-5836F3EA4C72}" srcOrd="0" destOrd="0" presId="urn:microsoft.com/office/officeart/2005/8/layout/vList2"/>
    <dgm:cxn modelId="{9EDF8E2E-3286-453B-BA6C-85C5A2097018}" type="presOf" srcId="{DFEF7073-BBAB-4DAA-B320-A622F5AE5669}" destId="{86EFD970-0B23-4EE6-B764-679300C8D871}" srcOrd="0" destOrd="0" presId="urn:microsoft.com/office/officeart/2005/8/layout/vList2"/>
    <dgm:cxn modelId="{F3261B73-6D9C-4540-99C8-F920CA9CBCBD}" type="presOf" srcId="{90E6E2C4-09FF-4902-B23D-BFF5AAD94D5F}" destId="{689B43A0-7E07-4180-B569-C814E0D4C7E8}" srcOrd="0" destOrd="0" presId="urn:microsoft.com/office/officeart/2005/8/layout/vList2"/>
    <dgm:cxn modelId="{CB58847C-CD28-4762-A3B2-4D88EBAC7AD5}" srcId="{90E6E2C4-09FF-4902-B23D-BFF5AAD94D5F}" destId="{281237AB-EBCE-4008-AA03-B28F908D2D3F}" srcOrd="0" destOrd="0" parTransId="{B0CDE90D-66FB-4270-84F9-6DF6F9AAA965}" sibTransId="{8C795387-0381-45C4-8F5A-7103255F5668}"/>
    <dgm:cxn modelId="{22532B8D-4E59-40F4-83C8-AF8495F48E5A}" srcId="{90E6E2C4-09FF-4902-B23D-BFF5AAD94D5F}" destId="{0E0902D1-67CB-4130-A55B-2F818638B460}" srcOrd="3" destOrd="0" parTransId="{6F987920-EFDA-4CBC-AC98-EE7F60726ED1}" sibTransId="{6307972D-6DEB-46F9-AEAC-6E9A8D5AC333}"/>
    <dgm:cxn modelId="{D563859B-312E-4CB3-8877-5BF0F4C4612C}" type="presOf" srcId="{0D43EA9D-25F0-4A2F-ACC6-5989188D5701}" destId="{4A79D362-7BFF-436B-970C-50FE71ECCA6E}" srcOrd="0" destOrd="0" presId="urn:microsoft.com/office/officeart/2005/8/layout/vList2"/>
    <dgm:cxn modelId="{FC8995D4-AD47-4E8C-B181-746016BBC024}" srcId="{90E6E2C4-09FF-4902-B23D-BFF5AAD94D5F}" destId="{DFEF7073-BBAB-4DAA-B320-A622F5AE5669}" srcOrd="2" destOrd="0" parTransId="{5E64956C-4BF7-433A-8D75-9B8918301FB6}" sibTransId="{67BA8686-81F1-4C7C-BC2D-A086E944D05C}"/>
    <dgm:cxn modelId="{E1922FE0-0582-43DB-93C0-DBACDF28C925}" srcId="{90E6E2C4-09FF-4902-B23D-BFF5AAD94D5F}" destId="{0D43EA9D-25F0-4A2F-ACC6-5989188D5701}" srcOrd="1" destOrd="0" parTransId="{5A2C0F74-7F29-47EC-AED7-7C28D45A6CA9}" sibTransId="{D408B975-EC44-4A63-803A-617D91690EA1}"/>
    <dgm:cxn modelId="{84A07CFD-4943-4D01-BC1B-CF43B7C5ED9D}" type="presOf" srcId="{0E0902D1-67CB-4130-A55B-2F818638B460}" destId="{653C8AF1-E5EC-42F2-8620-A74313C6FAB6}" srcOrd="0" destOrd="0" presId="urn:microsoft.com/office/officeart/2005/8/layout/vList2"/>
    <dgm:cxn modelId="{5280AC91-316F-4996-8FF9-78B5D86C9778}" type="presParOf" srcId="{689B43A0-7E07-4180-B569-C814E0D4C7E8}" destId="{4EAB8BE7-01B1-4875-AFB6-5836F3EA4C72}" srcOrd="0" destOrd="0" presId="urn:microsoft.com/office/officeart/2005/8/layout/vList2"/>
    <dgm:cxn modelId="{DCE797CD-8A4C-4F14-AC9A-31C873603466}" type="presParOf" srcId="{689B43A0-7E07-4180-B569-C814E0D4C7E8}" destId="{9A4501D3-15CC-426E-8EFE-4CD5936A228D}" srcOrd="1" destOrd="0" presId="urn:microsoft.com/office/officeart/2005/8/layout/vList2"/>
    <dgm:cxn modelId="{378938E7-E181-4903-B413-D37A72D969F9}" type="presParOf" srcId="{689B43A0-7E07-4180-B569-C814E0D4C7E8}" destId="{4A79D362-7BFF-436B-970C-50FE71ECCA6E}" srcOrd="2" destOrd="0" presId="urn:microsoft.com/office/officeart/2005/8/layout/vList2"/>
    <dgm:cxn modelId="{492B96DC-BDA9-4E61-ABAA-127B453DDCFB}" type="presParOf" srcId="{689B43A0-7E07-4180-B569-C814E0D4C7E8}" destId="{0BFD91A4-0644-496E-B0AB-25AE9D0C03F3}" srcOrd="3" destOrd="0" presId="urn:microsoft.com/office/officeart/2005/8/layout/vList2"/>
    <dgm:cxn modelId="{EE63B389-383C-44E1-AE1E-D3260982B63A}" type="presParOf" srcId="{689B43A0-7E07-4180-B569-C814E0D4C7E8}" destId="{86EFD970-0B23-4EE6-B764-679300C8D871}" srcOrd="4" destOrd="0" presId="urn:microsoft.com/office/officeart/2005/8/layout/vList2"/>
    <dgm:cxn modelId="{75D728A4-414D-4F74-85A2-C7259D697280}" type="presParOf" srcId="{689B43A0-7E07-4180-B569-C814E0D4C7E8}" destId="{5F2D2327-9303-42A8-8AA5-52B4E8307D5C}" srcOrd="5" destOrd="0" presId="urn:microsoft.com/office/officeart/2005/8/layout/vList2"/>
    <dgm:cxn modelId="{DAC2B3FB-E070-45EC-9EE6-D9D84F6838D5}" type="presParOf" srcId="{689B43A0-7E07-4180-B569-C814E0D4C7E8}" destId="{653C8AF1-E5EC-42F2-8620-A74313C6FAB6}" srcOrd="6"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B8BE7-01B1-4875-AFB6-5836F3EA4C72}">
      <dsp:nvSpPr>
        <dsp:cNvPr id="0" name=""/>
        <dsp:cNvSpPr/>
      </dsp:nvSpPr>
      <dsp:spPr>
        <a:xfrm>
          <a:off x="0" y="33930"/>
          <a:ext cx="9216737" cy="954720"/>
        </a:xfrm>
        <a:prstGeom prst="roundRect">
          <a:avLst/>
        </a:prstGeom>
        <a:solidFill>
          <a:srgbClr val="D8E1EF"/>
        </a:solidFill>
        <a:ln w="12700" cap="flat" cmpd="sng" algn="ctr">
          <a:solidFill>
            <a:srgbClr val="314F8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spc="185" dirty="0">
              <a:solidFill>
                <a:schemeClr val="tx1"/>
              </a:solidFill>
              <a:latin typeface="Poppins" panose="00000500000000000000" pitchFamily="2" charset="0"/>
              <a:cs typeface="Poppins" panose="00000500000000000000" pitchFamily="2" charset="0"/>
            </a:rPr>
            <a:t>WP 1: Scoping out the landscape (RQs 1 &amp; 2)</a:t>
          </a:r>
          <a:endParaRPr lang="en-US" sz="1800" b="0" kern="1200" dirty="0">
            <a:solidFill>
              <a:schemeClr val="tx1"/>
            </a:solidFill>
          </a:endParaRPr>
        </a:p>
      </dsp:txBody>
      <dsp:txXfrm>
        <a:off x="46606" y="80536"/>
        <a:ext cx="9123525" cy="861508"/>
      </dsp:txXfrm>
    </dsp:sp>
    <dsp:sp modelId="{4A79D362-7BFF-436B-970C-50FE71ECCA6E}">
      <dsp:nvSpPr>
        <dsp:cNvPr id="0" name=""/>
        <dsp:cNvSpPr/>
      </dsp:nvSpPr>
      <dsp:spPr>
        <a:xfrm>
          <a:off x="0" y="1135530"/>
          <a:ext cx="9216737" cy="954720"/>
        </a:xfrm>
        <a:prstGeom prst="roundRect">
          <a:avLst/>
        </a:prstGeom>
        <a:solidFill>
          <a:srgbClr val="F9BF7F"/>
        </a:solidFill>
        <a:ln w="12700" cap="flat" cmpd="sng" algn="ctr">
          <a:solidFill>
            <a:srgbClr val="314F8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spc="-30" dirty="0">
              <a:solidFill>
                <a:schemeClr val="tx1"/>
              </a:solidFill>
              <a:latin typeface="Poppins"/>
              <a:cs typeface="Poppins"/>
            </a:rPr>
            <a:t>WP 2: </a:t>
          </a:r>
          <a:r>
            <a:rPr lang="en-GB" sz="1800" b="0" kern="1200" dirty="0">
              <a:solidFill>
                <a:schemeClr val="tx1"/>
              </a:solidFill>
              <a:effectLst/>
              <a:latin typeface="Poppins"/>
              <a:ea typeface="Gill Sans MT" panose="020B0502020104020203" pitchFamily="34" charset="0"/>
              <a:cs typeface="Poppins"/>
            </a:rPr>
            <a:t>Using Reggio-inspired pedagogy to explore participative rights </a:t>
          </a:r>
          <a:br>
            <a:rPr lang="en-GB" sz="1800" b="0" kern="1200" dirty="0">
              <a:solidFill>
                <a:schemeClr val="tx1"/>
              </a:solidFill>
              <a:effectLst/>
              <a:latin typeface="Poppins"/>
              <a:ea typeface="Gill Sans MT" panose="020B0502020104020203" pitchFamily="34" charset="0"/>
              <a:cs typeface="Poppins"/>
            </a:rPr>
          </a:br>
          <a:r>
            <a:rPr lang="en-GB" sz="1800" b="0" kern="1200" dirty="0">
              <a:solidFill>
                <a:schemeClr val="tx1"/>
              </a:solidFill>
              <a:effectLst/>
              <a:latin typeface="Poppins"/>
              <a:ea typeface="Gill Sans MT" panose="020B0502020104020203" pitchFamily="34" charset="0"/>
              <a:cs typeface="Poppins"/>
            </a:rPr>
            <a:t>	</a:t>
          </a:r>
          <a:r>
            <a:rPr lang="en-GB" sz="1800" b="0" kern="1200" spc="-30" dirty="0">
              <a:solidFill>
                <a:schemeClr val="tx1"/>
              </a:solidFill>
              <a:latin typeface="Poppins"/>
              <a:cs typeface="Poppins"/>
            </a:rPr>
            <a:t>(RQs 3, 4 and 5) </a:t>
          </a:r>
          <a:endParaRPr lang="en-US" sz="1800" b="0" kern="1200" dirty="0">
            <a:solidFill>
              <a:schemeClr val="tx1"/>
            </a:solidFill>
          </a:endParaRPr>
        </a:p>
      </dsp:txBody>
      <dsp:txXfrm>
        <a:off x="46606" y="1182136"/>
        <a:ext cx="9123525" cy="861508"/>
      </dsp:txXfrm>
    </dsp:sp>
    <dsp:sp modelId="{86EFD970-0B23-4EE6-B764-679300C8D871}">
      <dsp:nvSpPr>
        <dsp:cNvPr id="0" name=""/>
        <dsp:cNvSpPr/>
      </dsp:nvSpPr>
      <dsp:spPr>
        <a:xfrm>
          <a:off x="0" y="2237130"/>
          <a:ext cx="9216737" cy="954720"/>
        </a:xfrm>
        <a:prstGeom prst="roundRect">
          <a:avLst/>
        </a:prstGeom>
        <a:solidFill>
          <a:srgbClr val="94D4CE"/>
        </a:solidFill>
        <a:ln w="12700" cap="flat" cmpd="sng" algn="ctr">
          <a:solidFill>
            <a:srgbClr val="314F8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spc="-30" dirty="0">
              <a:solidFill>
                <a:schemeClr val="tx1"/>
              </a:solidFill>
              <a:latin typeface="Poppins" panose="00000500000000000000" pitchFamily="2" charset="0"/>
              <a:cs typeface="Poppins" panose="00000500000000000000" pitchFamily="2" charset="0"/>
            </a:rPr>
            <a:t>WP 3: Embedding Participative Rights in Practice  (RQ’s 2, 4 and 5)</a:t>
          </a:r>
          <a:endParaRPr lang="en-US" sz="1800" b="0" kern="1200" dirty="0">
            <a:solidFill>
              <a:schemeClr val="tx1"/>
            </a:solidFill>
          </a:endParaRPr>
        </a:p>
      </dsp:txBody>
      <dsp:txXfrm>
        <a:off x="46606" y="2283736"/>
        <a:ext cx="9123525" cy="861508"/>
      </dsp:txXfrm>
    </dsp:sp>
    <dsp:sp modelId="{653C8AF1-E5EC-42F2-8620-A74313C6FAB6}">
      <dsp:nvSpPr>
        <dsp:cNvPr id="0" name=""/>
        <dsp:cNvSpPr/>
      </dsp:nvSpPr>
      <dsp:spPr>
        <a:xfrm>
          <a:off x="0" y="3338730"/>
          <a:ext cx="9216737" cy="954720"/>
        </a:xfrm>
        <a:prstGeom prst="roundRect">
          <a:avLst/>
        </a:prstGeom>
        <a:solidFill>
          <a:schemeClr val="accent1">
            <a:lumMod val="40000"/>
            <a:lumOff val="60000"/>
          </a:schemeClr>
        </a:solidFill>
        <a:ln w="12700" cap="flat" cmpd="sng" algn="ctr">
          <a:solidFill>
            <a:srgbClr val="314F8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spc="-30" dirty="0">
              <a:solidFill>
                <a:schemeClr val="tx1"/>
              </a:solidFill>
              <a:latin typeface="Poppins"/>
              <a:cs typeface="Poppins"/>
            </a:rPr>
            <a:t>WP 4: Impact and dissemination</a:t>
          </a:r>
          <a:endParaRPr lang="en-US" sz="1800" b="0" kern="1200" dirty="0">
            <a:solidFill>
              <a:schemeClr val="tx1"/>
            </a:solidFill>
          </a:endParaRPr>
        </a:p>
      </dsp:txBody>
      <dsp:txXfrm>
        <a:off x="46606" y="3385336"/>
        <a:ext cx="9123525" cy="8615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DF645-4C24-40EB-9CB9-06C11AC79ED8}" type="datetimeFigureOut">
              <a:rPr lang="en-GB" smtClean="0"/>
              <a:t>11/09/2023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1198F-910C-4A9B-8873-12F12A2C6C3D}" type="slidenum">
              <a:rPr lang="en-GB" smtClean="0"/>
              <a:t>‹#›</a:t>
            </a:fld>
            <a:endParaRPr lang="en-GB"/>
          </a:p>
        </p:txBody>
      </p:sp>
    </p:spTree>
    <p:extLst>
      <p:ext uri="{BB962C8B-B14F-4D97-AF65-F5344CB8AC3E}">
        <p14:creationId xmlns:p14="http://schemas.microsoft.com/office/powerpoint/2010/main" val="506984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1</a:t>
            </a:fld>
            <a:endParaRPr lang="en-GB"/>
          </a:p>
        </p:txBody>
      </p:sp>
    </p:spTree>
    <p:extLst>
      <p:ext uri="{BB962C8B-B14F-4D97-AF65-F5344CB8AC3E}">
        <p14:creationId xmlns:p14="http://schemas.microsoft.com/office/powerpoint/2010/main" val="3337893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1200"/>
              </a:spcAft>
              <a:buFont typeface="Arial" panose="020B0604020202020204" pitchFamily="34" charset="0"/>
              <a:buChar char="•"/>
            </a:pPr>
            <a:r>
              <a:rPr lang="en-GB" sz="1200" dirty="0">
                <a:solidFill>
                  <a:srgbClr val="314F83"/>
                </a:solidFill>
                <a:latin typeface="Poppins"/>
                <a:cs typeface="Poppins"/>
              </a:rPr>
              <a:t>One  settings in each of the 7 Higher Education partnerships</a:t>
            </a:r>
            <a:endParaRPr lang="en-US" sz="1200" dirty="0">
              <a:solidFill>
                <a:srgbClr val="314F83"/>
              </a:solidFill>
              <a:latin typeface="Poppins"/>
              <a:cs typeface="Poppins"/>
            </a:endParaRPr>
          </a:p>
          <a:p>
            <a:pPr marL="342900" indent="-342900">
              <a:spcAft>
                <a:spcPts val="1200"/>
              </a:spcAft>
              <a:buFont typeface="Arial" panose="020B0604020202020204" pitchFamily="34" charset="0"/>
              <a:buChar char="•"/>
            </a:pPr>
            <a:r>
              <a:rPr lang="en-GB" sz="1200" dirty="0">
                <a:solidFill>
                  <a:srgbClr val="314F83"/>
                </a:solidFill>
                <a:latin typeface="Poppins"/>
                <a:cs typeface="Poppins"/>
              </a:rPr>
              <a:t>Six sessions of professional learning, facilitated by artist-researcher to develop teacher understanding of a Reggio Emilian (RE)    participatory approach</a:t>
            </a:r>
          </a:p>
          <a:p>
            <a:pPr marL="342900" indent="-342900">
              <a:spcAft>
                <a:spcPts val="1200"/>
              </a:spcAft>
              <a:buFont typeface="Arial" panose="020B0604020202020204" pitchFamily="34" charset="0"/>
              <a:buChar char="•"/>
            </a:pPr>
            <a:r>
              <a:rPr lang="en-GB" sz="1200" dirty="0">
                <a:solidFill>
                  <a:srgbClr val="314F83"/>
                </a:solidFill>
                <a:latin typeface="Poppins"/>
                <a:cs typeface="Poppins"/>
              </a:rPr>
              <a:t>Four collaborative workshops to facilitate the creation of RE inspired project with children in their classroom</a:t>
            </a:r>
          </a:p>
          <a:p>
            <a:pPr marL="342900" indent="-342900">
              <a:spcAft>
                <a:spcPts val="1200"/>
              </a:spcAft>
              <a:buFont typeface="Arial" panose="020B0604020202020204" pitchFamily="34" charset="0"/>
              <a:buChar char="•"/>
            </a:pPr>
            <a:r>
              <a:rPr lang="en-GB" sz="1200" dirty="0">
                <a:solidFill>
                  <a:srgbClr val="314F83"/>
                </a:solidFill>
                <a:latin typeface="Poppins"/>
                <a:cs typeface="Poppins"/>
              </a:rPr>
              <a:t>Each class project will create artefacts that reflect children’s experience and knowledge of their participation</a:t>
            </a:r>
          </a:p>
          <a:p>
            <a:pPr marL="342900" indent="-342900">
              <a:spcAft>
                <a:spcPts val="1200"/>
              </a:spcAft>
              <a:buFont typeface="Arial" panose="020B0604020202020204" pitchFamily="34" charset="0"/>
              <a:buChar char="•"/>
            </a:pPr>
            <a:r>
              <a:rPr lang="en-GB" sz="1200" dirty="0">
                <a:solidFill>
                  <a:srgbClr val="314F83"/>
                </a:solidFill>
                <a:latin typeface="Poppins"/>
                <a:cs typeface="Poppins"/>
              </a:rPr>
              <a:t>Teachers interviewed before and after process, reflective journals</a:t>
            </a:r>
            <a:endParaRPr lang="en-US" sz="1200" dirty="0">
              <a:solidFill>
                <a:srgbClr val="314F83"/>
              </a:solidFill>
              <a:latin typeface="Poppins"/>
              <a:cs typeface="Poppins"/>
            </a:endParaRPr>
          </a:p>
          <a:p>
            <a:pPr marL="342900" indent="-342900">
              <a:spcAft>
                <a:spcPts val="1200"/>
              </a:spcAft>
              <a:buFont typeface="Arial" panose="020B0604020202020204" pitchFamily="34" charset="0"/>
              <a:buChar char="•"/>
            </a:pPr>
            <a:r>
              <a:rPr lang="en-GB" sz="1200" dirty="0">
                <a:solidFill>
                  <a:srgbClr val="314F83"/>
                </a:solidFill>
                <a:latin typeface="Poppins"/>
                <a:cs typeface="Poppins"/>
              </a:rPr>
              <a:t>Focus group of six children at each school to reflect on their perceptions of the  process</a:t>
            </a:r>
          </a:p>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10</a:t>
            </a:fld>
            <a:endParaRPr lang="en-GB"/>
          </a:p>
        </p:txBody>
      </p:sp>
    </p:spTree>
    <p:extLst>
      <p:ext uri="{BB962C8B-B14F-4D97-AF65-F5344CB8AC3E}">
        <p14:creationId xmlns:p14="http://schemas.microsoft.com/office/powerpoint/2010/main" val="1930316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11</a:t>
            </a:fld>
            <a:endParaRPr lang="en-GB"/>
          </a:p>
        </p:txBody>
      </p:sp>
    </p:spTree>
    <p:extLst>
      <p:ext uri="{BB962C8B-B14F-4D97-AF65-F5344CB8AC3E}">
        <p14:creationId xmlns:p14="http://schemas.microsoft.com/office/powerpoint/2010/main" val="1603691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00"/>
              </a:spcAft>
              <a:buNone/>
            </a:pPr>
            <a:r>
              <a:rPr lang="en-GB" sz="2000" b="1" dirty="0">
                <a:solidFill>
                  <a:srgbClr val="314F83"/>
                </a:solidFill>
                <a:latin typeface="Poppins"/>
                <a:cs typeface="Poppins"/>
              </a:rPr>
              <a:t>Four elements involved:​</a:t>
            </a:r>
          </a:p>
          <a:p>
            <a:pPr marL="971550" lvl="1" indent="-514350">
              <a:spcAft>
                <a:spcPts val="1800"/>
              </a:spcAft>
              <a:buFont typeface="+mj-lt"/>
              <a:buAutoNum type="arabicPeriod"/>
            </a:pPr>
            <a:r>
              <a:rPr lang="en-GB" sz="2000" b="1" dirty="0">
                <a:solidFill>
                  <a:srgbClr val="314F83"/>
                </a:solidFill>
                <a:latin typeface="Poppins"/>
                <a:cs typeface="Poppins"/>
              </a:rPr>
              <a:t>Advisory Groups </a:t>
            </a:r>
            <a:r>
              <a:rPr lang="en-GB" sz="2000" dirty="0">
                <a:solidFill>
                  <a:srgbClr val="314F83"/>
                </a:solidFill>
                <a:latin typeface="Poppins"/>
                <a:cs typeface="Poppins"/>
              </a:rPr>
              <a:t>– Child advisory group (made up of interested children from WP2) and a professionals AG (e.g., academics, policy makers, ITE providers). These groups will advise the direction of the project and methodology and meet online twice per year. ​</a:t>
            </a:r>
          </a:p>
          <a:p>
            <a:pPr marL="971550" lvl="1" indent="-514350">
              <a:spcAft>
                <a:spcPts val="1800"/>
              </a:spcAft>
              <a:buFont typeface="+mj-lt"/>
              <a:buAutoNum type="arabicPeriod"/>
            </a:pPr>
            <a:r>
              <a:rPr lang="en-GB" sz="2000" b="1" dirty="0">
                <a:solidFill>
                  <a:srgbClr val="314F83"/>
                </a:solidFill>
                <a:latin typeface="Poppins"/>
                <a:cs typeface="Poppins"/>
              </a:rPr>
              <a:t>Collaborative Network </a:t>
            </a:r>
            <a:r>
              <a:rPr lang="en-GB" sz="2000" dirty="0">
                <a:solidFill>
                  <a:srgbClr val="314F83"/>
                </a:solidFill>
                <a:latin typeface="Poppins"/>
                <a:cs typeface="Poppins"/>
              </a:rPr>
              <a:t>– formed of any interested individuals who will interact through the website and regular online sessions​.</a:t>
            </a:r>
          </a:p>
          <a:p>
            <a:pPr marL="971550" lvl="1" indent="-514350">
              <a:spcAft>
                <a:spcPts val="1800"/>
              </a:spcAft>
              <a:buFont typeface="+mj-lt"/>
              <a:buAutoNum type="arabicPeriod"/>
            </a:pPr>
            <a:r>
              <a:rPr lang="en-GB" sz="2000" b="1" dirty="0">
                <a:solidFill>
                  <a:srgbClr val="314F83"/>
                </a:solidFill>
                <a:latin typeface="Poppins"/>
                <a:cs typeface="Poppins"/>
              </a:rPr>
              <a:t>Public Engagement </a:t>
            </a:r>
            <a:r>
              <a:rPr lang="en-GB" sz="2000" dirty="0">
                <a:solidFill>
                  <a:srgbClr val="314F83"/>
                </a:solidFill>
                <a:latin typeface="Poppins"/>
                <a:cs typeface="Poppins"/>
              </a:rPr>
              <a:t>– conferences and publications​.</a:t>
            </a:r>
          </a:p>
          <a:p>
            <a:pPr marL="971550" lvl="1" indent="-514350">
              <a:spcAft>
                <a:spcPts val="1800"/>
              </a:spcAft>
              <a:buFont typeface="+mj-lt"/>
              <a:buAutoNum type="arabicPeriod"/>
            </a:pPr>
            <a:r>
              <a:rPr lang="en-GB" sz="2000" b="1" dirty="0">
                <a:solidFill>
                  <a:srgbClr val="314F83"/>
                </a:solidFill>
                <a:latin typeface="Poppins"/>
                <a:cs typeface="Poppins"/>
              </a:rPr>
              <a:t>Resources</a:t>
            </a:r>
            <a:r>
              <a:rPr lang="en-GB" sz="2000" dirty="0">
                <a:solidFill>
                  <a:srgbClr val="314F83"/>
                </a:solidFill>
                <a:latin typeface="Poppins"/>
                <a:cs typeface="Poppins"/>
              </a:rPr>
              <a:t> – at a minimum of every 3 months during the project the RT will produce and disseminate a vlog – will explore methodological considerations and will invite others to engage and respond.</a:t>
            </a:r>
          </a:p>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12</a:t>
            </a:fld>
            <a:endParaRPr lang="en-GB"/>
          </a:p>
        </p:txBody>
      </p:sp>
    </p:spTree>
    <p:extLst>
      <p:ext uri="{BB962C8B-B14F-4D97-AF65-F5344CB8AC3E}">
        <p14:creationId xmlns:p14="http://schemas.microsoft.com/office/powerpoint/2010/main" val="997472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400"/>
              </a:spcAft>
            </a:pPr>
            <a:r>
              <a:rPr lang="en-GB" dirty="0">
                <a:cs typeface="Calibri"/>
              </a:rPr>
              <a:t>Ok, so back to Work Package one – and research question two. </a:t>
            </a:r>
          </a:p>
          <a:p>
            <a:pPr algn="just">
              <a:lnSpc>
                <a:spcPct val="107000"/>
              </a:lnSpc>
              <a:spcAft>
                <a:spcPts val="400"/>
              </a:spcAft>
            </a:pPr>
            <a:endParaRPr lang="en-GB" dirty="0">
              <a:cs typeface="Calibri"/>
            </a:endParaRPr>
          </a:p>
          <a:p>
            <a:pPr algn="just">
              <a:lnSpc>
                <a:spcPct val="107000"/>
              </a:lnSpc>
              <a:spcAft>
                <a:spcPts val="400"/>
              </a:spcAft>
            </a:pPr>
            <a:r>
              <a:rPr lang="en-GB" dirty="0">
                <a:cs typeface="Calibri"/>
              </a:rPr>
              <a:t>To what extent do programmes of professional learning, including initial teacher education support the WG vision, rhetoric for pedagogic practice that embeds young children’s participative rights? </a:t>
            </a:r>
          </a:p>
          <a:p>
            <a:pPr algn="just">
              <a:lnSpc>
                <a:spcPct val="107000"/>
              </a:lnSpc>
              <a:spcAft>
                <a:spcPts val="400"/>
              </a:spcAft>
            </a:pPr>
            <a:endParaRPr lang="en-GB" dirty="0">
              <a:cs typeface="Calibri"/>
            </a:endParaRPr>
          </a:p>
          <a:p>
            <a:pPr algn="just">
              <a:lnSpc>
                <a:spcPct val="107000"/>
              </a:lnSpc>
              <a:spcAft>
                <a:spcPts val="400"/>
              </a:spcAft>
            </a:pPr>
            <a:r>
              <a:rPr lang="en-GB" dirty="0">
                <a:cs typeface="Calibri"/>
              </a:rPr>
              <a:t>And thinking about why we are asking this question – it is because initial teacher education can be seen as ONE OF THE BRIDGES between WG rhetoric/vision and the practice in the classroom. </a:t>
            </a:r>
          </a:p>
          <a:p>
            <a:pPr algn="just">
              <a:lnSpc>
                <a:spcPct val="107000"/>
              </a:lnSpc>
              <a:spcAft>
                <a:spcPts val="400"/>
              </a:spcAft>
            </a:pPr>
            <a:endParaRPr lang="en-GB" dirty="0">
              <a:cs typeface="Calibri"/>
            </a:endParaRPr>
          </a:p>
          <a:p>
            <a:pPr algn="just">
              <a:lnSpc>
                <a:spcPct val="107000"/>
              </a:lnSpc>
              <a:spcAft>
                <a:spcPts val="400"/>
              </a:spcAft>
            </a:pPr>
            <a:r>
              <a:rPr lang="en-GB" dirty="0">
                <a:cs typeface="Calibri"/>
              </a:rPr>
              <a:t>So we want to initially consider – are there bridges being built? What kinds of bridges are they? </a:t>
            </a:r>
          </a:p>
          <a:p>
            <a:pPr marL="342900" indent="-342900" algn="just">
              <a:lnSpc>
                <a:spcPct val="107000"/>
              </a:lnSpc>
              <a:spcAft>
                <a:spcPts val="400"/>
              </a:spcAft>
              <a:buAutoNum type="arabicParenR"/>
            </a:pPr>
            <a:endParaRPr lang="en-GB" dirty="0">
              <a:cs typeface="Calibri"/>
            </a:endParaRPr>
          </a:p>
          <a:p>
            <a:pPr marL="285750" indent="-285750">
              <a:lnSpc>
                <a:spcPct val="120000"/>
              </a:lnSpc>
              <a:buFont typeface="Arial,Sans-Serif"/>
              <a:buChar char="•"/>
            </a:pPr>
            <a:endParaRPr lang="en-GB" dirty="0">
              <a:cs typeface="Calibri"/>
            </a:endParaRPr>
          </a:p>
          <a:p>
            <a:pPr marL="285750" indent="-285750">
              <a:lnSpc>
                <a:spcPct val="120000"/>
              </a:lnSpc>
              <a:buFont typeface="Arial,Sans-Serif"/>
              <a:buChar char="•"/>
            </a:pPr>
            <a:endParaRPr lang="en-GB" dirty="0">
              <a:cs typeface="Calibri"/>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13</a:t>
            </a:fld>
            <a:endParaRPr lang="en-GB"/>
          </a:p>
        </p:txBody>
      </p:sp>
    </p:spTree>
    <p:extLst>
      <p:ext uri="{BB962C8B-B14F-4D97-AF65-F5344CB8AC3E}">
        <p14:creationId xmlns:p14="http://schemas.microsoft.com/office/powerpoint/2010/main" val="2575913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Sans-Serif"/>
              <a:buNone/>
            </a:pPr>
            <a:r>
              <a:rPr lang="en-GB" dirty="0">
                <a:cs typeface="Calibri" panose="020F0502020204030204"/>
              </a:rPr>
              <a:t>To give a little context about Initial teacher education first …. We have devolved powers in Wales to provide education – the curriculum, assessment - it is only applicable within Wales. </a:t>
            </a:r>
          </a:p>
          <a:p>
            <a:pPr marL="0" indent="0">
              <a:lnSpc>
                <a:spcPct val="120000"/>
              </a:lnSpc>
              <a:buFont typeface="Arial,Sans-Serif"/>
              <a:buNone/>
            </a:pPr>
            <a:endParaRPr lang="en-GB" dirty="0">
              <a:cs typeface="Calibri" panose="020F0502020204030204"/>
            </a:endParaRPr>
          </a:p>
          <a:p>
            <a:pPr marL="0" indent="0">
              <a:lnSpc>
                <a:spcPct val="120000"/>
              </a:lnSpc>
              <a:buFont typeface="Arial,Sans-Serif"/>
              <a:buNone/>
            </a:pPr>
            <a:r>
              <a:rPr lang="en-GB" dirty="0">
                <a:cs typeface="Calibri" panose="020F0502020204030204"/>
              </a:rPr>
              <a:t>There are 7 universities that provide Initial Teacher education – but each of these institutions form a partnership to provide initial teacher education with partnership / local schools, the local education authority and regional consortia – which are our school improvement advisors. The programmes, that we will look at today, have been co-designed (to varying degrees) with all partners. </a:t>
            </a:r>
          </a:p>
          <a:p>
            <a:pPr marL="0" indent="0">
              <a:lnSpc>
                <a:spcPct val="120000"/>
              </a:lnSpc>
              <a:buFont typeface="Arial,Sans-Serif"/>
              <a:buNone/>
            </a:pPr>
            <a:endParaRPr lang="en-GB" dirty="0">
              <a:cs typeface="Calibri" panose="020F0502020204030204"/>
            </a:endParaRPr>
          </a:p>
          <a:p>
            <a:pPr marL="0" indent="0">
              <a:lnSpc>
                <a:spcPct val="120000"/>
              </a:lnSpc>
              <a:buFont typeface="Arial,Sans-Serif"/>
              <a:buNone/>
            </a:pPr>
            <a:r>
              <a:rPr lang="en-GB" dirty="0">
                <a:cs typeface="Calibri" panose="020F0502020204030204"/>
              </a:rPr>
              <a:t>So these seven institutions, alongside their partners, provide initial teacher education across Wales. </a:t>
            </a:r>
          </a:p>
        </p:txBody>
      </p:sp>
      <p:sp>
        <p:nvSpPr>
          <p:cNvPr id="4" name="Slide Number Placeholder 3"/>
          <p:cNvSpPr>
            <a:spLocks noGrp="1"/>
          </p:cNvSpPr>
          <p:nvPr>
            <p:ph type="sldNum" sz="quarter" idx="5"/>
          </p:nvPr>
        </p:nvSpPr>
        <p:spPr/>
        <p:txBody>
          <a:bodyPr/>
          <a:lstStyle/>
          <a:p>
            <a:fld id="{0264A713-9C6B-4963-847D-6786093E7877}" type="slidenum">
              <a:rPr lang="en-GB" smtClean="0"/>
              <a:t>14</a:t>
            </a:fld>
            <a:endParaRPr lang="en-GB"/>
          </a:p>
        </p:txBody>
      </p:sp>
    </p:spTree>
    <p:extLst>
      <p:ext uri="{BB962C8B-B14F-4D97-AF65-F5344CB8AC3E}">
        <p14:creationId xmlns:p14="http://schemas.microsoft.com/office/powerpoint/2010/main" val="1081368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Sans-Serif"/>
              <a:buNone/>
            </a:pPr>
            <a:r>
              <a:rPr lang="en-GB" dirty="0">
                <a:cs typeface="Calibri" panose="020F0502020204030204"/>
              </a:rPr>
              <a:t>Each of the university partnerships offer their own programmes and these can be either postgraduate certificates of education – which last one year (and students must have an undergraduate degree to be able to study) or an undergraduate programme that is a 3 year </a:t>
            </a:r>
            <a:r>
              <a:rPr lang="en-GB" dirty="0" err="1">
                <a:cs typeface="Calibri" panose="020F0502020204030204"/>
              </a:rPr>
              <a:t>Bachalor</a:t>
            </a:r>
            <a:r>
              <a:rPr lang="en-GB" dirty="0">
                <a:cs typeface="Calibri" panose="020F0502020204030204"/>
              </a:rPr>
              <a:t> of arts that also gives students Qualified teacher status at the end of their study. </a:t>
            </a:r>
          </a:p>
          <a:p>
            <a:pPr marL="0" indent="0">
              <a:lnSpc>
                <a:spcPct val="120000"/>
              </a:lnSpc>
              <a:buFont typeface="Arial,Sans-Serif"/>
              <a:buNone/>
            </a:pPr>
            <a:endParaRPr lang="en-GB" dirty="0">
              <a:cs typeface="Calibri" panose="020F0502020204030204"/>
            </a:endParaRPr>
          </a:p>
          <a:p>
            <a:pPr marL="0" indent="0">
              <a:lnSpc>
                <a:spcPct val="120000"/>
              </a:lnSpc>
              <a:buFont typeface="Arial,Sans-Serif"/>
              <a:buNone/>
            </a:pPr>
            <a:r>
              <a:rPr lang="en-GB" dirty="0" err="1">
                <a:cs typeface="Calibri" panose="020F0502020204030204"/>
              </a:rPr>
              <a:t>SoITE</a:t>
            </a:r>
            <a:r>
              <a:rPr lang="en-GB" dirty="0">
                <a:cs typeface="Calibri" panose="020F0502020204030204"/>
              </a:rPr>
              <a:t> partnerships offer a 3 year undergraduate programme or a post graduate one year programme or they offer both. </a:t>
            </a:r>
          </a:p>
          <a:p>
            <a:pPr marL="0" indent="0">
              <a:lnSpc>
                <a:spcPct val="120000"/>
              </a:lnSpc>
              <a:buFont typeface="Arial,Sans-Serif"/>
              <a:buNone/>
            </a:pPr>
            <a:endParaRPr lang="en-GB" dirty="0">
              <a:cs typeface="Calibri" panose="020F0502020204030204"/>
            </a:endParaRPr>
          </a:p>
          <a:p>
            <a:pPr marL="0" indent="0">
              <a:lnSpc>
                <a:spcPct val="120000"/>
              </a:lnSpc>
              <a:buFont typeface="Arial,Sans-Serif"/>
              <a:buNone/>
            </a:pPr>
            <a:r>
              <a:rPr lang="en-GB" dirty="0">
                <a:cs typeface="Calibri" panose="020F0502020204030204"/>
              </a:rPr>
              <a:t>So across Wales students have a choice of 7 post graduate programmes and 4 undergraduate programmes. </a:t>
            </a:r>
          </a:p>
        </p:txBody>
      </p:sp>
      <p:sp>
        <p:nvSpPr>
          <p:cNvPr id="4" name="Slide Number Placeholder 3"/>
          <p:cNvSpPr>
            <a:spLocks noGrp="1"/>
          </p:cNvSpPr>
          <p:nvPr>
            <p:ph type="sldNum" sz="quarter" idx="5"/>
          </p:nvPr>
        </p:nvSpPr>
        <p:spPr/>
        <p:txBody>
          <a:bodyPr/>
          <a:lstStyle/>
          <a:p>
            <a:fld id="{0264A713-9C6B-4963-847D-6786093E7877}" type="slidenum">
              <a:rPr lang="en-GB" smtClean="0"/>
              <a:t>15</a:t>
            </a:fld>
            <a:endParaRPr lang="en-GB"/>
          </a:p>
        </p:txBody>
      </p:sp>
    </p:spTree>
    <p:extLst>
      <p:ext uri="{BB962C8B-B14F-4D97-AF65-F5344CB8AC3E}">
        <p14:creationId xmlns:p14="http://schemas.microsoft.com/office/powerpoint/2010/main" val="160136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Sans-Serif"/>
              <a:buNone/>
            </a:pPr>
            <a:r>
              <a:rPr lang="en-GB" dirty="0">
                <a:cs typeface="Calibri" panose="020F0502020204030204"/>
              </a:rPr>
              <a:t>So, to find out how ITE programmes across Wales are supporting the WG rhetoric we administered a survey to the 7 HEIs. </a:t>
            </a:r>
          </a:p>
          <a:p>
            <a:pPr marL="0" indent="0">
              <a:lnSpc>
                <a:spcPct val="120000"/>
              </a:lnSpc>
              <a:buFont typeface="Arial,Sans-Serif"/>
              <a:buNone/>
            </a:pPr>
            <a:endParaRPr lang="en-GB" dirty="0">
              <a:cs typeface="Calibri" panose="020F0502020204030204"/>
            </a:endParaRPr>
          </a:p>
          <a:p>
            <a:pPr marL="0" indent="0">
              <a:lnSpc>
                <a:spcPct val="120000"/>
              </a:lnSpc>
              <a:buFont typeface="Arial,Sans-Serif"/>
              <a:buNone/>
            </a:pPr>
            <a:r>
              <a:rPr lang="en-GB" dirty="0">
                <a:cs typeface="Calibri" panose="020F0502020204030204"/>
              </a:rPr>
              <a:t>And we adopted a deductive content analysis, using features of Tibbetts, 3 models of HRE to code the data. More of this in a little bit. </a:t>
            </a:r>
          </a:p>
        </p:txBody>
      </p:sp>
      <p:sp>
        <p:nvSpPr>
          <p:cNvPr id="4" name="Slide Number Placeholder 3"/>
          <p:cNvSpPr>
            <a:spLocks noGrp="1"/>
          </p:cNvSpPr>
          <p:nvPr>
            <p:ph type="sldNum" sz="quarter" idx="5"/>
          </p:nvPr>
        </p:nvSpPr>
        <p:spPr/>
        <p:txBody>
          <a:bodyPr/>
          <a:lstStyle/>
          <a:p>
            <a:fld id="{0264A713-9C6B-4963-847D-6786093E7877}" type="slidenum">
              <a:rPr lang="en-GB" smtClean="0"/>
              <a:t>16</a:t>
            </a:fld>
            <a:endParaRPr lang="en-GB"/>
          </a:p>
        </p:txBody>
      </p:sp>
    </p:spTree>
    <p:extLst>
      <p:ext uri="{BB962C8B-B14F-4D97-AF65-F5344CB8AC3E}">
        <p14:creationId xmlns:p14="http://schemas.microsoft.com/office/powerpoint/2010/main" val="3298092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70000"/>
              </a:lnSpc>
              <a:buNone/>
            </a:pPr>
            <a:r>
              <a:rPr lang="en-GB" dirty="0"/>
              <a:t>Within the survey we asked </a:t>
            </a:r>
            <a:r>
              <a:rPr lang="en-GB" dirty="0" err="1"/>
              <a:t>respondants</a:t>
            </a:r>
            <a:r>
              <a:rPr lang="en-GB" dirty="0"/>
              <a:t> for the …. </a:t>
            </a:r>
          </a:p>
          <a:p>
            <a:pPr marL="0" indent="0">
              <a:lnSpc>
                <a:spcPct val="170000"/>
              </a:lnSpc>
              <a:buNone/>
            </a:pPr>
            <a:endParaRPr lang="en-GB" dirty="0"/>
          </a:p>
          <a:p>
            <a:pPr marL="0" indent="0">
              <a:lnSpc>
                <a:spcPct val="170000"/>
              </a:lnSpc>
              <a:buNone/>
            </a:pPr>
            <a:r>
              <a:rPr lang="en-GB" dirty="0"/>
              <a:t>Programme title: </a:t>
            </a:r>
          </a:p>
          <a:p>
            <a:pPr marL="0" indent="0">
              <a:lnSpc>
                <a:spcPct val="170000"/>
              </a:lnSpc>
              <a:buNone/>
            </a:pPr>
            <a:r>
              <a:rPr lang="en-GB" dirty="0"/>
              <a:t>Number of current students:</a:t>
            </a:r>
          </a:p>
          <a:p>
            <a:pPr marL="0" indent="0">
              <a:lnSpc>
                <a:spcPct val="170000"/>
              </a:lnSpc>
              <a:buNone/>
            </a:pPr>
            <a:r>
              <a:rPr lang="en-GB" dirty="0"/>
              <a:t>Aims/learning objectives related to YCPR programme validation documents:</a:t>
            </a:r>
          </a:p>
          <a:p>
            <a:pPr marL="0" indent="0">
              <a:lnSpc>
                <a:spcPct val="170000"/>
              </a:lnSpc>
              <a:buNone/>
            </a:pPr>
            <a:r>
              <a:rPr lang="en-GB" dirty="0"/>
              <a:t>Modules within which YCPR are covered: (aims, learning objectives, content, hours dedicated, pedagogic practices that support YCPR,  assessments, practice/school-based assessments).</a:t>
            </a:r>
          </a:p>
          <a:p>
            <a:pPr marL="0" indent="0">
              <a:lnSpc>
                <a:spcPct val="170000"/>
              </a:lnSpc>
              <a:buNone/>
            </a:pPr>
            <a:r>
              <a:rPr lang="en-GB" dirty="0"/>
              <a:t>Support:</a:t>
            </a:r>
          </a:p>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17</a:t>
            </a:fld>
            <a:endParaRPr lang="en-GB"/>
          </a:p>
        </p:txBody>
      </p:sp>
    </p:spTree>
    <p:extLst>
      <p:ext uri="{BB962C8B-B14F-4D97-AF65-F5344CB8AC3E}">
        <p14:creationId xmlns:p14="http://schemas.microsoft.com/office/powerpoint/2010/main" val="3389901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18</a:t>
            </a:fld>
            <a:endParaRPr lang="en-GB"/>
          </a:p>
        </p:txBody>
      </p:sp>
    </p:spTree>
    <p:extLst>
      <p:ext uri="{BB962C8B-B14F-4D97-AF65-F5344CB8AC3E}">
        <p14:creationId xmlns:p14="http://schemas.microsoft.com/office/powerpoint/2010/main" val="3910054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Calibri" panose="020F0502020204030204" pitchFamily="34" charset="0"/>
              </a:rPr>
              <a:t>Respondents were asked to provide any aims or learning objectives in programme validation documents relating to children’s participative rights. Of eight responses, one  respondent highlighted ‘recognising the needs and rights of all pupils’ from their programme validation documents. </a:t>
            </a:r>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19</a:t>
            </a:fld>
            <a:endParaRPr lang="en-GB"/>
          </a:p>
        </p:txBody>
      </p:sp>
    </p:spTree>
    <p:extLst>
      <p:ext uri="{BB962C8B-B14F-4D97-AF65-F5344CB8AC3E}">
        <p14:creationId xmlns:p14="http://schemas.microsoft.com/office/powerpoint/2010/main" val="139553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2</a:t>
            </a:fld>
            <a:endParaRPr lang="en-GB"/>
          </a:p>
        </p:txBody>
      </p:sp>
    </p:spTree>
    <p:extLst>
      <p:ext uri="{BB962C8B-B14F-4D97-AF65-F5344CB8AC3E}">
        <p14:creationId xmlns:p14="http://schemas.microsoft.com/office/powerpoint/2010/main" val="2743758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Calibri" panose="020F0502020204030204" pitchFamily="34" charset="0"/>
              </a:rPr>
              <a:t>0f the 21 modules put forward by the respondents as including YCPRs ¾ of them didn’t have any specific aims or objectives the 6 modules that did contain aims and objectives stated </a:t>
            </a:r>
          </a:p>
          <a:p>
            <a:endParaRPr lang="en-GB" b="0" i="0" dirty="0">
              <a:solidFill>
                <a:srgbClr val="000000"/>
              </a:solidFill>
              <a:effectLst/>
              <a:latin typeface="Calibri" panose="020F0502020204030204" pitchFamily="34" charset="0"/>
            </a:endParaRPr>
          </a:p>
          <a:p>
            <a:r>
              <a:rPr lang="en-GB" b="0" i="0" dirty="0">
                <a:solidFill>
                  <a:srgbClr val="000000"/>
                </a:solidFill>
                <a:effectLst/>
                <a:latin typeface="Calibri" panose="020F0502020204030204" pitchFamily="34" charset="0"/>
              </a:rPr>
              <a:t>The development of skills – listening to learners and valuing pupil voice …</a:t>
            </a:r>
          </a:p>
          <a:p>
            <a:endParaRPr lang="en-GB" b="0" i="0" dirty="0">
              <a:solidFill>
                <a:srgbClr val="000000"/>
              </a:solidFill>
              <a:effectLst/>
              <a:latin typeface="Calibri" panose="020F0502020204030204" pitchFamily="34" charset="0"/>
            </a:endParaRPr>
          </a:p>
          <a:p>
            <a:r>
              <a:rPr lang="en-GB" b="0" i="0" dirty="0">
                <a:solidFill>
                  <a:srgbClr val="000000"/>
                </a:solidFill>
                <a:effectLst/>
                <a:latin typeface="Calibri" panose="020F0502020204030204" pitchFamily="34" charset="0"/>
              </a:rPr>
              <a:t>Use of pupil voice</a:t>
            </a:r>
          </a:p>
          <a:p>
            <a:endParaRPr lang="en-GB" b="0" i="0" dirty="0">
              <a:solidFill>
                <a:srgbClr val="000000"/>
              </a:solidFill>
              <a:effectLst/>
              <a:latin typeface="Calibri" panose="020F0502020204030204" pitchFamily="34" charset="0"/>
            </a:endParaRPr>
          </a:p>
          <a:p>
            <a:r>
              <a:rPr lang="en-GB" b="0" i="0" dirty="0">
                <a:solidFill>
                  <a:srgbClr val="000000"/>
                </a:solidFill>
                <a:effectLst/>
                <a:latin typeface="Calibri" panose="020F0502020204030204" pitchFamily="34" charset="0"/>
              </a:rPr>
              <a:t>….. </a:t>
            </a:r>
          </a:p>
          <a:p>
            <a:endParaRPr lang="en-GB" b="0" i="0" dirty="0">
              <a:solidFill>
                <a:srgbClr val="000000"/>
              </a:solidFill>
              <a:effectLst/>
              <a:latin typeface="Calibri" panose="020F0502020204030204" pitchFamily="34" charset="0"/>
            </a:endParaRPr>
          </a:p>
          <a:p>
            <a:r>
              <a:rPr lang="en-GB" b="0" i="0" dirty="0">
                <a:solidFill>
                  <a:srgbClr val="000000"/>
                </a:solidFill>
                <a:effectLst/>
                <a:latin typeface="Calibri" panose="020F0502020204030204" pitchFamily="34" charset="0"/>
              </a:rPr>
              <a:t>We also realise that not all modular content covered as part of the module is contained within the stated aims and objectives so we also asked respondents to give details of content that wasn’t directly stated. </a:t>
            </a:r>
          </a:p>
          <a:p>
            <a:endParaRPr lang="en-GB"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20</a:t>
            </a:fld>
            <a:endParaRPr lang="en-GB"/>
          </a:p>
        </p:txBody>
      </p:sp>
    </p:spTree>
    <p:extLst>
      <p:ext uri="{BB962C8B-B14F-4D97-AF65-F5344CB8AC3E}">
        <p14:creationId xmlns:p14="http://schemas.microsoft.com/office/powerpoint/2010/main" val="1802460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all 21 modules contained additional information that looked at aspects of young children’s participatory rights. </a:t>
            </a:r>
          </a:p>
          <a:p>
            <a:endParaRPr lang="en-GB" dirty="0"/>
          </a:p>
          <a:p>
            <a:r>
              <a:rPr lang="en-GB" dirty="0"/>
              <a:t>There was a mixture of content – understanding principles, legislation, models, practices…. </a:t>
            </a:r>
          </a:p>
          <a:p>
            <a:endParaRPr lang="en-GB" dirty="0"/>
          </a:p>
          <a:p>
            <a:r>
              <a:rPr lang="en-GB" dirty="0"/>
              <a:t>However, it is important to remember that this content is something that is NOT required – it is not stated in the stated aims and objectives, but is additional content.</a:t>
            </a:r>
          </a:p>
          <a:p>
            <a:endParaRPr lang="en-GB" dirty="0"/>
          </a:p>
          <a:p>
            <a:r>
              <a:rPr lang="en-GB" dirty="0"/>
              <a:t> </a:t>
            </a:r>
          </a:p>
        </p:txBody>
      </p:sp>
      <p:sp>
        <p:nvSpPr>
          <p:cNvPr id="4" name="Slide Number Placeholder 3"/>
          <p:cNvSpPr>
            <a:spLocks noGrp="1"/>
          </p:cNvSpPr>
          <p:nvPr>
            <p:ph type="sldNum" sz="quarter" idx="5"/>
          </p:nvPr>
        </p:nvSpPr>
        <p:spPr/>
        <p:txBody>
          <a:bodyPr/>
          <a:lstStyle/>
          <a:p>
            <a:fld id="{0264A713-9C6B-4963-847D-6786093E7877}" type="slidenum">
              <a:rPr lang="en-GB" smtClean="0"/>
              <a:t>21</a:t>
            </a:fld>
            <a:endParaRPr lang="en-GB"/>
          </a:p>
        </p:txBody>
      </p:sp>
    </p:spTree>
    <p:extLst>
      <p:ext uri="{BB962C8B-B14F-4D97-AF65-F5344CB8AC3E}">
        <p14:creationId xmlns:p14="http://schemas.microsoft.com/office/powerpoint/2010/main" val="551791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22</a:t>
            </a:fld>
            <a:endParaRPr lang="en-GB"/>
          </a:p>
        </p:txBody>
      </p:sp>
    </p:spTree>
    <p:extLst>
      <p:ext uri="{BB962C8B-B14F-4D97-AF65-F5344CB8AC3E}">
        <p14:creationId xmlns:p14="http://schemas.microsoft.com/office/powerpoint/2010/main" val="3790701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23</a:t>
            </a:fld>
            <a:endParaRPr lang="en-GB"/>
          </a:p>
        </p:txBody>
      </p:sp>
    </p:spTree>
    <p:extLst>
      <p:ext uri="{BB962C8B-B14F-4D97-AF65-F5344CB8AC3E}">
        <p14:creationId xmlns:p14="http://schemas.microsoft.com/office/powerpoint/2010/main" val="3088732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24</a:t>
            </a:fld>
            <a:endParaRPr lang="en-GB"/>
          </a:p>
        </p:txBody>
      </p:sp>
    </p:spTree>
    <p:extLst>
      <p:ext uri="{BB962C8B-B14F-4D97-AF65-F5344CB8AC3E}">
        <p14:creationId xmlns:p14="http://schemas.microsoft.com/office/powerpoint/2010/main" val="1565611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Sans-Serif"/>
              <a:buNone/>
            </a:pPr>
            <a:endParaRPr lang="en-GB" dirty="0">
              <a:cs typeface="Calibri"/>
            </a:endParaRPr>
          </a:p>
          <a:p>
            <a:pPr marL="0" indent="0">
              <a:lnSpc>
                <a:spcPct val="120000"/>
              </a:lnSpc>
              <a:buFont typeface="Arial,Sans-Serif"/>
              <a:buNone/>
            </a:pPr>
            <a:endParaRPr lang="en-GB" dirty="0"/>
          </a:p>
          <a:p>
            <a:pPr marL="0" indent="0">
              <a:lnSpc>
                <a:spcPct val="120000"/>
              </a:lnSpc>
              <a:buFont typeface="Arial,Sans-Serif"/>
              <a:buNone/>
            </a:pPr>
            <a:endParaRPr lang="en-GB" dirty="0"/>
          </a:p>
          <a:p>
            <a:pPr marL="285750" indent="-285750">
              <a:lnSpc>
                <a:spcPct val="120000"/>
              </a:lnSpc>
              <a:buFont typeface="Arial,Sans-Serif"/>
              <a:buChar char="•"/>
            </a:pP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25</a:t>
            </a:fld>
            <a:endParaRPr lang="en-GB"/>
          </a:p>
        </p:txBody>
      </p:sp>
    </p:spTree>
    <p:extLst>
      <p:ext uri="{BB962C8B-B14F-4D97-AF65-F5344CB8AC3E}">
        <p14:creationId xmlns:p14="http://schemas.microsoft.com/office/powerpoint/2010/main" val="962051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26</a:t>
            </a:fld>
            <a:endParaRPr lang="en-GB"/>
          </a:p>
        </p:txBody>
      </p:sp>
    </p:spTree>
    <p:extLst>
      <p:ext uri="{BB962C8B-B14F-4D97-AF65-F5344CB8AC3E}">
        <p14:creationId xmlns:p14="http://schemas.microsoft.com/office/powerpoint/2010/main" val="3998109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0264A713-9C6B-4963-847D-6786093E7877}" type="slidenum">
              <a:rPr lang="en-GB" smtClean="0"/>
              <a:t>27</a:t>
            </a:fld>
            <a:endParaRPr lang="en-GB"/>
          </a:p>
        </p:txBody>
      </p:sp>
    </p:spTree>
    <p:extLst>
      <p:ext uri="{BB962C8B-B14F-4D97-AF65-F5344CB8AC3E}">
        <p14:creationId xmlns:p14="http://schemas.microsoft.com/office/powerpoint/2010/main" val="3274498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28</a:t>
            </a:fld>
            <a:endParaRPr lang="en-GB"/>
          </a:p>
        </p:txBody>
      </p:sp>
    </p:spTree>
    <p:extLst>
      <p:ext uri="{BB962C8B-B14F-4D97-AF65-F5344CB8AC3E}">
        <p14:creationId xmlns:p14="http://schemas.microsoft.com/office/powerpoint/2010/main" val="992038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b="0" i="0" dirty="0">
              <a:solidFill>
                <a:srgbClr val="536471"/>
              </a:solidFill>
              <a:effectLst/>
              <a:latin typeface="TwitterChirp"/>
            </a:endParaRPr>
          </a:p>
          <a:p>
            <a:br>
              <a:rPr lang="en-US" b="0" i="0" dirty="0">
                <a:solidFill>
                  <a:srgbClr val="000000"/>
                </a:solidFill>
                <a:effectLst/>
                <a:latin typeface="Times New Roman" panose="02020603050405020304" pitchFamily="18" charset="0"/>
              </a:rPr>
            </a:br>
            <a:endParaRPr lang="en-US" dirty="0">
              <a:cs typeface="Calibri"/>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29</a:t>
            </a:fld>
            <a:endParaRPr lang="en-GB"/>
          </a:p>
        </p:txBody>
      </p:sp>
    </p:spTree>
    <p:extLst>
      <p:ext uri="{BB962C8B-B14F-4D97-AF65-F5344CB8AC3E}">
        <p14:creationId xmlns:p14="http://schemas.microsoft.com/office/powerpoint/2010/main" val="160220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base" latinLnBrk="0" hangingPunct="1">
              <a:spcBef>
                <a:spcPts val="0"/>
              </a:spcBef>
              <a:spcAft>
                <a:spcPts val="0"/>
              </a:spcAft>
            </a:pPr>
            <a:endParaRPr lang="en-GB" sz="1800" b="0" i="0" u="none" strike="noStrike" dirty="0">
              <a:effectLst/>
              <a:latin typeface="Calibri"/>
              <a:cs typeface="Calibri"/>
            </a:endParaRPr>
          </a:p>
          <a:p>
            <a:endParaRPr lang="en-GB" dirty="0"/>
          </a:p>
        </p:txBody>
      </p:sp>
      <p:sp>
        <p:nvSpPr>
          <p:cNvPr id="4" name="Slide Number Placeholder 3"/>
          <p:cNvSpPr>
            <a:spLocks noGrp="1"/>
          </p:cNvSpPr>
          <p:nvPr>
            <p:ph type="sldNum" sz="quarter" idx="5"/>
          </p:nvPr>
        </p:nvSpPr>
        <p:spPr/>
        <p:txBody>
          <a:bodyPr/>
          <a:lstStyle/>
          <a:p>
            <a:fld id="{0264A713-9C6B-4963-847D-6786093E7877}" type="slidenum">
              <a:rPr lang="en-GB" smtClean="0"/>
              <a:t>3</a:t>
            </a:fld>
            <a:endParaRPr lang="en-GB"/>
          </a:p>
        </p:txBody>
      </p:sp>
    </p:spTree>
    <p:extLst>
      <p:ext uri="{BB962C8B-B14F-4D97-AF65-F5344CB8AC3E}">
        <p14:creationId xmlns:p14="http://schemas.microsoft.com/office/powerpoint/2010/main" val="3337893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30</a:t>
            </a:fld>
            <a:endParaRPr lang="en-GB"/>
          </a:p>
        </p:txBody>
      </p:sp>
    </p:spTree>
    <p:extLst>
      <p:ext uri="{BB962C8B-B14F-4D97-AF65-F5344CB8AC3E}">
        <p14:creationId xmlns:p14="http://schemas.microsoft.com/office/powerpoint/2010/main" val="58212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4</a:t>
            </a:fld>
            <a:endParaRPr lang="en-GB"/>
          </a:p>
        </p:txBody>
      </p:sp>
    </p:spTree>
    <p:extLst>
      <p:ext uri="{BB962C8B-B14F-4D97-AF65-F5344CB8AC3E}">
        <p14:creationId xmlns:p14="http://schemas.microsoft.com/office/powerpoint/2010/main" val="1903960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5</a:t>
            </a:fld>
            <a:endParaRPr lang="en-GB"/>
          </a:p>
        </p:txBody>
      </p:sp>
    </p:spTree>
    <p:extLst>
      <p:ext uri="{BB962C8B-B14F-4D97-AF65-F5344CB8AC3E}">
        <p14:creationId xmlns:p14="http://schemas.microsoft.com/office/powerpoint/2010/main" val="33433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6</a:t>
            </a:fld>
            <a:endParaRPr lang="en-GB"/>
          </a:p>
        </p:txBody>
      </p:sp>
    </p:spTree>
    <p:extLst>
      <p:ext uri="{BB962C8B-B14F-4D97-AF65-F5344CB8AC3E}">
        <p14:creationId xmlns:p14="http://schemas.microsoft.com/office/powerpoint/2010/main" val="108136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7</a:t>
            </a:fld>
            <a:endParaRPr lang="en-GB"/>
          </a:p>
        </p:txBody>
      </p:sp>
    </p:spTree>
    <p:extLst>
      <p:ext uri="{BB962C8B-B14F-4D97-AF65-F5344CB8AC3E}">
        <p14:creationId xmlns:p14="http://schemas.microsoft.com/office/powerpoint/2010/main" val="21501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264A713-9C6B-4963-847D-6786093E7877}" type="slidenum">
              <a:rPr lang="en-GB" smtClean="0"/>
              <a:t>8</a:t>
            </a:fld>
            <a:endParaRPr lang="en-GB"/>
          </a:p>
        </p:txBody>
      </p:sp>
    </p:spTree>
    <p:extLst>
      <p:ext uri="{BB962C8B-B14F-4D97-AF65-F5344CB8AC3E}">
        <p14:creationId xmlns:p14="http://schemas.microsoft.com/office/powerpoint/2010/main" val="826196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spcAft>
                <a:spcPts val="400"/>
              </a:spcAft>
              <a:buFont typeface="+mj-lt"/>
              <a:buAutoNum type="arabicParenR"/>
            </a:pPr>
            <a:r>
              <a:rPr lang="en-US" sz="1200">
                <a:solidFill>
                  <a:srgbClr val="28426D"/>
                </a:solidFill>
                <a:effectLst/>
                <a:latin typeface="Poppins" panose="00000500000000000000" pitchFamily="2" charset="0"/>
                <a:ea typeface="Gill Sans MT" panose="020B0502020104020203" pitchFamily="34" charset="0"/>
                <a:cs typeface="Poppins" panose="00000500000000000000" pitchFamily="2" charset="0"/>
              </a:rPr>
              <a:t>How does the distinct Welsh policy context position teachers in relation to young children’s </a:t>
            </a:r>
            <a:r>
              <a:rPr lang="en-GB" sz="1200">
                <a:solidFill>
                  <a:srgbClr val="28426D"/>
                </a:solidFill>
                <a:effectLst/>
                <a:latin typeface="Poppins" panose="00000500000000000000" pitchFamily="2" charset="0"/>
                <a:ea typeface="Gill Sans MT" panose="020B0502020104020203" pitchFamily="34" charset="0"/>
                <a:cs typeface="Poppins" panose="00000500000000000000" pitchFamily="2" charset="0"/>
              </a:rPr>
              <a:t>participative rights in primary schools in Wales? </a:t>
            </a:r>
            <a:endParaRPr lang="en-GB" sz="1200">
              <a:solidFill>
                <a:srgbClr val="28426D"/>
              </a:solidFill>
              <a:effectLst/>
              <a:latin typeface="Poppins" panose="00000500000000000000" pitchFamily="2" charset="0"/>
              <a:ea typeface="Calibri" panose="020F0502020204030204" pitchFamily="34" charset="0"/>
              <a:cs typeface="Poppins" panose="00000500000000000000" pitchFamily="2" charset="0"/>
            </a:endParaRPr>
          </a:p>
          <a:p>
            <a:pPr marL="342900" lvl="0" indent="-342900" algn="just">
              <a:lnSpc>
                <a:spcPct val="107000"/>
              </a:lnSpc>
              <a:spcAft>
                <a:spcPts val="400"/>
              </a:spcAft>
              <a:buFont typeface="+mj-lt"/>
              <a:buAutoNum type="arabicParenR"/>
            </a:pPr>
            <a:r>
              <a:rPr lang="en-GB" sz="1200">
                <a:solidFill>
                  <a:srgbClr val="28426D"/>
                </a:solidFill>
                <a:effectLst/>
                <a:latin typeface="Poppins" panose="00000500000000000000" pitchFamily="2" charset="0"/>
                <a:ea typeface="Gill Sans MT" panose="020B0502020104020203" pitchFamily="34" charset="0"/>
                <a:cs typeface="Poppins" panose="00000500000000000000" pitchFamily="2" charset="0"/>
              </a:rPr>
              <a:t>To what extent do programmes of professional learning, including Initial Teacher Education (ITE), support the WG vision/rhetoric for pedagogic practice that embeds young children's participative rights? </a:t>
            </a:r>
            <a:endParaRPr lang="en-GB" sz="1200">
              <a:solidFill>
                <a:srgbClr val="28426D"/>
              </a:solidFill>
              <a:effectLst/>
              <a:latin typeface="Poppins" panose="00000500000000000000" pitchFamily="2" charset="0"/>
              <a:ea typeface="Calibri" panose="020F0502020204030204" pitchFamily="34" charset="0"/>
              <a:cs typeface="Poppins" panose="00000500000000000000" pitchFamily="2" charset="0"/>
            </a:endParaRPr>
          </a:p>
          <a:p>
            <a:pPr marL="285750" indent="-285750">
              <a:lnSpc>
                <a:spcPct val="120000"/>
              </a:lnSpc>
              <a:buFont typeface="Arial" panose="020B0604020202020204" pitchFamily="34" charset="0"/>
              <a:buChar char="•"/>
            </a:pPr>
            <a:endParaRPr lang="en-GB">
              <a:solidFill>
                <a:srgbClr val="28426D"/>
              </a:solidFill>
              <a:latin typeface="Poppins"/>
              <a:cs typeface="Poppins"/>
            </a:endParaRPr>
          </a:p>
          <a:p>
            <a:pPr marL="285750" indent="-285750">
              <a:lnSpc>
                <a:spcPct val="120000"/>
              </a:lnSpc>
              <a:buFont typeface="Arial" panose="020B0604020202020204" pitchFamily="34" charset="0"/>
              <a:buChar char="•"/>
            </a:pPr>
            <a:r>
              <a:rPr lang="en-GB">
                <a:solidFill>
                  <a:srgbClr val="28426D"/>
                </a:solidFill>
                <a:latin typeface="Poppins"/>
                <a:cs typeface="Poppins"/>
              </a:rPr>
              <a:t>a survey administered to the seven HEI-School partnerships that provide ITE in Wales, and;​ accredited and non-accredited routes available from HEIs, local Authorities (LA), regional consortia (RC), private providers and non-governmental organisations (NGOs)​.</a:t>
            </a:r>
          </a:p>
          <a:p>
            <a:endParaRPr lang="en-GB"/>
          </a:p>
        </p:txBody>
      </p:sp>
      <p:sp>
        <p:nvSpPr>
          <p:cNvPr id="4" name="Slide Number Placeholder 3"/>
          <p:cNvSpPr>
            <a:spLocks noGrp="1"/>
          </p:cNvSpPr>
          <p:nvPr>
            <p:ph type="sldNum" sz="quarter" idx="5"/>
          </p:nvPr>
        </p:nvSpPr>
        <p:spPr/>
        <p:txBody>
          <a:bodyPr/>
          <a:lstStyle/>
          <a:p>
            <a:fld id="{0264A713-9C6B-4963-847D-6786093E7877}" type="slidenum">
              <a:rPr lang="en-GB" smtClean="0"/>
              <a:t>9</a:t>
            </a:fld>
            <a:endParaRPr lang="en-GB"/>
          </a:p>
        </p:txBody>
      </p:sp>
    </p:spTree>
    <p:extLst>
      <p:ext uri="{BB962C8B-B14F-4D97-AF65-F5344CB8AC3E}">
        <p14:creationId xmlns:p14="http://schemas.microsoft.com/office/powerpoint/2010/main" val="230875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63E-D7B1-7F47-BBA8-9C9FC0A22E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92F165-2957-0AE1-EB0B-15A38ADC5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BB1582-F5FC-BD5D-13BC-289A294E84AF}"/>
              </a:ext>
            </a:extLst>
          </p:cNvPr>
          <p:cNvSpPr>
            <a:spLocks noGrp="1"/>
          </p:cNvSpPr>
          <p:nvPr>
            <p:ph type="dt" sz="half" idx="10"/>
          </p:nvPr>
        </p:nvSpPr>
        <p:spPr/>
        <p:txBody>
          <a:bodyPr/>
          <a:lstStyle/>
          <a:p>
            <a:fld id="{E105E313-D71D-407D-BAD3-9038EB499AFE}" type="datetimeFigureOut">
              <a:rPr lang="en-GB" smtClean="0"/>
              <a:t>11/09/2023</a:t>
            </a:fld>
            <a:endParaRPr lang="en-GB"/>
          </a:p>
        </p:txBody>
      </p:sp>
      <p:sp>
        <p:nvSpPr>
          <p:cNvPr id="5" name="Footer Placeholder 4">
            <a:extLst>
              <a:ext uri="{FF2B5EF4-FFF2-40B4-BE49-F238E27FC236}">
                <a16:creationId xmlns:a16="http://schemas.microsoft.com/office/drawing/2014/main" id="{AB5E325F-209C-E6A0-6097-F45F9E8C7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CF6501-7937-51E6-B84E-0983498DC37F}"/>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257663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DCED-A0B4-069B-B42E-863F04DA59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55A981-550A-8E45-21C8-9AD05854F41E}"/>
              </a:ext>
            </a:extLst>
          </p:cNvPr>
          <p:cNvSpPr>
            <a:spLocks noGrp="1"/>
          </p:cNvSpPr>
          <p:nvPr>
            <p:ph type="dt" sz="half" idx="10"/>
          </p:nvPr>
        </p:nvSpPr>
        <p:spPr/>
        <p:txBody>
          <a:bodyPr/>
          <a:lstStyle/>
          <a:p>
            <a:fld id="{E105E313-D71D-407D-BAD3-9038EB499AFE}" type="datetimeFigureOut">
              <a:rPr lang="en-GB" smtClean="0"/>
              <a:t>11/09/2023</a:t>
            </a:fld>
            <a:endParaRPr lang="en-GB"/>
          </a:p>
        </p:txBody>
      </p:sp>
      <p:sp>
        <p:nvSpPr>
          <p:cNvPr id="4" name="Footer Placeholder 3">
            <a:extLst>
              <a:ext uri="{FF2B5EF4-FFF2-40B4-BE49-F238E27FC236}">
                <a16:creationId xmlns:a16="http://schemas.microsoft.com/office/drawing/2014/main" id="{F5B3E9A9-E620-DD33-B47D-FE0977BE12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5FC0F6-9C10-214E-B81C-28896AF2E2CC}"/>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92062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B9F2-1F4B-8215-C719-93A62329EE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C8927E-78B3-EDCB-9D92-A884C4617D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16712C-9BDD-EAB1-A920-DBDE6EC07166}"/>
              </a:ext>
            </a:extLst>
          </p:cNvPr>
          <p:cNvSpPr>
            <a:spLocks noGrp="1"/>
          </p:cNvSpPr>
          <p:nvPr>
            <p:ph type="dt" sz="half" idx="10"/>
          </p:nvPr>
        </p:nvSpPr>
        <p:spPr/>
        <p:txBody>
          <a:bodyPr/>
          <a:lstStyle/>
          <a:p>
            <a:fld id="{E105E313-D71D-407D-BAD3-9038EB499AFE}" type="datetimeFigureOut">
              <a:rPr lang="en-GB" smtClean="0"/>
              <a:t>11/09/2023</a:t>
            </a:fld>
            <a:endParaRPr lang="en-GB"/>
          </a:p>
        </p:txBody>
      </p:sp>
      <p:sp>
        <p:nvSpPr>
          <p:cNvPr id="5" name="Footer Placeholder 4">
            <a:extLst>
              <a:ext uri="{FF2B5EF4-FFF2-40B4-BE49-F238E27FC236}">
                <a16:creationId xmlns:a16="http://schemas.microsoft.com/office/drawing/2014/main" id="{077EDA6F-4EED-3E4B-0512-C3F5C3F5D5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71A42-4459-4EAF-37E9-4CB0F69C0907}"/>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65240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16" name="bg object 16"/>
          <p:cNvSpPr/>
          <p:nvPr/>
        </p:nvSpPr>
        <p:spPr>
          <a:xfrm>
            <a:off x="9290050" y="0"/>
            <a:ext cx="2902050" cy="3174857"/>
          </a:xfrm>
          <a:custGeom>
            <a:avLst/>
            <a:gdLst/>
            <a:ahLst/>
            <a:cxnLst/>
            <a:rect l="l" t="t" r="r" b="b"/>
            <a:pathLst>
              <a:path w="4785359" h="5235575">
                <a:moveTo>
                  <a:pt x="4785194" y="0"/>
                </a:moveTo>
                <a:lnTo>
                  <a:pt x="358837" y="0"/>
                </a:lnTo>
                <a:lnTo>
                  <a:pt x="337574" y="45024"/>
                </a:lnTo>
                <a:lnTo>
                  <a:pt x="316909" y="90383"/>
                </a:lnTo>
                <a:lnTo>
                  <a:pt x="296846" y="136070"/>
                </a:lnTo>
                <a:lnTo>
                  <a:pt x="277391" y="182080"/>
                </a:lnTo>
                <a:lnTo>
                  <a:pt x="258549" y="228409"/>
                </a:lnTo>
                <a:lnTo>
                  <a:pt x="240324" y="275051"/>
                </a:lnTo>
                <a:lnTo>
                  <a:pt x="222723" y="322001"/>
                </a:lnTo>
                <a:lnTo>
                  <a:pt x="205749" y="369254"/>
                </a:lnTo>
                <a:lnTo>
                  <a:pt x="189409" y="416806"/>
                </a:lnTo>
                <a:lnTo>
                  <a:pt x="173706" y="464651"/>
                </a:lnTo>
                <a:lnTo>
                  <a:pt x="158647" y="512783"/>
                </a:lnTo>
                <a:lnTo>
                  <a:pt x="144236" y="561199"/>
                </a:lnTo>
                <a:lnTo>
                  <a:pt x="130479" y="609892"/>
                </a:lnTo>
                <a:lnTo>
                  <a:pt x="117380" y="658858"/>
                </a:lnTo>
                <a:lnTo>
                  <a:pt x="104945" y="708091"/>
                </a:lnTo>
                <a:lnTo>
                  <a:pt x="93179" y="757588"/>
                </a:lnTo>
                <a:lnTo>
                  <a:pt x="82086" y="807341"/>
                </a:lnTo>
                <a:lnTo>
                  <a:pt x="71672" y="857348"/>
                </a:lnTo>
                <a:lnTo>
                  <a:pt x="61942" y="907601"/>
                </a:lnTo>
                <a:lnTo>
                  <a:pt x="52901" y="958097"/>
                </a:lnTo>
                <a:lnTo>
                  <a:pt x="44554" y="1008830"/>
                </a:lnTo>
                <a:lnTo>
                  <a:pt x="36906" y="1059796"/>
                </a:lnTo>
                <a:lnTo>
                  <a:pt x="29962" y="1110988"/>
                </a:lnTo>
                <a:lnTo>
                  <a:pt x="23728" y="1162403"/>
                </a:lnTo>
                <a:lnTo>
                  <a:pt x="18208" y="1214034"/>
                </a:lnTo>
                <a:lnTo>
                  <a:pt x="13408" y="1265878"/>
                </a:lnTo>
                <a:lnTo>
                  <a:pt x="9332" y="1317928"/>
                </a:lnTo>
                <a:lnTo>
                  <a:pt x="5986" y="1370180"/>
                </a:lnTo>
                <a:lnTo>
                  <a:pt x="3374" y="1422628"/>
                </a:lnTo>
                <a:lnTo>
                  <a:pt x="1503" y="1475268"/>
                </a:lnTo>
                <a:lnTo>
                  <a:pt x="376" y="1528095"/>
                </a:lnTo>
                <a:lnTo>
                  <a:pt x="0" y="1581103"/>
                </a:lnTo>
                <a:lnTo>
                  <a:pt x="313" y="1629467"/>
                </a:lnTo>
                <a:lnTo>
                  <a:pt x="1251" y="1677680"/>
                </a:lnTo>
                <a:lnTo>
                  <a:pt x="2809" y="1725738"/>
                </a:lnTo>
                <a:lnTo>
                  <a:pt x="4985" y="1773638"/>
                </a:lnTo>
                <a:lnTo>
                  <a:pt x="7773" y="1821377"/>
                </a:lnTo>
                <a:lnTo>
                  <a:pt x="11170" y="1868949"/>
                </a:lnTo>
                <a:lnTo>
                  <a:pt x="15172" y="1916351"/>
                </a:lnTo>
                <a:lnTo>
                  <a:pt x="19775" y="1963579"/>
                </a:lnTo>
                <a:lnTo>
                  <a:pt x="24976" y="2010630"/>
                </a:lnTo>
                <a:lnTo>
                  <a:pt x="30771" y="2057500"/>
                </a:lnTo>
                <a:lnTo>
                  <a:pt x="37155" y="2104184"/>
                </a:lnTo>
                <a:lnTo>
                  <a:pt x="44125" y="2150680"/>
                </a:lnTo>
                <a:lnTo>
                  <a:pt x="51677" y="2196982"/>
                </a:lnTo>
                <a:lnTo>
                  <a:pt x="59808" y="2243087"/>
                </a:lnTo>
                <a:lnTo>
                  <a:pt x="68512" y="2288992"/>
                </a:lnTo>
                <a:lnTo>
                  <a:pt x="77788" y="2334692"/>
                </a:lnTo>
                <a:lnTo>
                  <a:pt x="87629" y="2380184"/>
                </a:lnTo>
                <a:lnTo>
                  <a:pt x="98034" y="2425464"/>
                </a:lnTo>
                <a:lnTo>
                  <a:pt x="108998" y="2470527"/>
                </a:lnTo>
                <a:lnTo>
                  <a:pt x="120516" y="2515371"/>
                </a:lnTo>
                <a:lnTo>
                  <a:pt x="132586" y="2559991"/>
                </a:lnTo>
                <a:lnTo>
                  <a:pt x="145203" y="2604383"/>
                </a:lnTo>
                <a:lnTo>
                  <a:pt x="158364" y="2648544"/>
                </a:lnTo>
                <a:lnTo>
                  <a:pt x="172064" y="2692469"/>
                </a:lnTo>
                <a:lnTo>
                  <a:pt x="186301" y="2736155"/>
                </a:lnTo>
                <a:lnTo>
                  <a:pt x="201069" y="2779599"/>
                </a:lnTo>
                <a:lnTo>
                  <a:pt x="216365" y="2822795"/>
                </a:lnTo>
                <a:lnTo>
                  <a:pt x="232185" y="2865740"/>
                </a:lnTo>
                <a:lnTo>
                  <a:pt x="248526" y="2908431"/>
                </a:lnTo>
                <a:lnTo>
                  <a:pt x="265384" y="2950864"/>
                </a:lnTo>
                <a:lnTo>
                  <a:pt x="282754" y="2993034"/>
                </a:lnTo>
                <a:lnTo>
                  <a:pt x="300633" y="3034938"/>
                </a:lnTo>
                <a:lnTo>
                  <a:pt x="319017" y="3076572"/>
                </a:lnTo>
                <a:lnTo>
                  <a:pt x="337902" y="3117932"/>
                </a:lnTo>
                <a:lnTo>
                  <a:pt x="357284" y="3159015"/>
                </a:lnTo>
                <a:lnTo>
                  <a:pt x="377160" y="3199816"/>
                </a:lnTo>
                <a:lnTo>
                  <a:pt x="397526" y="3240331"/>
                </a:lnTo>
                <a:lnTo>
                  <a:pt x="418377" y="3280557"/>
                </a:lnTo>
                <a:lnTo>
                  <a:pt x="439710" y="3320490"/>
                </a:lnTo>
                <a:lnTo>
                  <a:pt x="461521" y="3360127"/>
                </a:lnTo>
                <a:lnTo>
                  <a:pt x="483806" y="3399462"/>
                </a:lnTo>
                <a:lnTo>
                  <a:pt x="506562" y="3438492"/>
                </a:lnTo>
                <a:lnTo>
                  <a:pt x="529784" y="3477214"/>
                </a:lnTo>
                <a:lnTo>
                  <a:pt x="553469" y="3515624"/>
                </a:lnTo>
                <a:lnTo>
                  <a:pt x="577612" y="3553718"/>
                </a:lnTo>
                <a:lnTo>
                  <a:pt x="602211" y="3591491"/>
                </a:lnTo>
                <a:lnTo>
                  <a:pt x="627260" y="3628940"/>
                </a:lnTo>
                <a:lnTo>
                  <a:pt x="652757" y="3666062"/>
                </a:lnTo>
                <a:lnTo>
                  <a:pt x="678697" y="3702852"/>
                </a:lnTo>
                <a:lnTo>
                  <a:pt x="705076" y="3739307"/>
                </a:lnTo>
                <a:lnTo>
                  <a:pt x="731891" y="3775422"/>
                </a:lnTo>
                <a:lnTo>
                  <a:pt x="759138" y="3811194"/>
                </a:lnTo>
                <a:lnTo>
                  <a:pt x="786813" y="3846619"/>
                </a:lnTo>
                <a:lnTo>
                  <a:pt x="814912" y="3881693"/>
                </a:lnTo>
                <a:lnTo>
                  <a:pt x="843431" y="3916412"/>
                </a:lnTo>
                <a:lnTo>
                  <a:pt x="872367" y="3950773"/>
                </a:lnTo>
                <a:lnTo>
                  <a:pt x="901715" y="3984771"/>
                </a:lnTo>
                <a:lnTo>
                  <a:pt x="931472" y="4018403"/>
                </a:lnTo>
                <a:lnTo>
                  <a:pt x="961634" y="4051664"/>
                </a:lnTo>
                <a:lnTo>
                  <a:pt x="992196" y="4084552"/>
                </a:lnTo>
                <a:lnTo>
                  <a:pt x="1023156" y="4117062"/>
                </a:lnTo>
                <a:lnTo>
                  <a:pt x="1054509" y="4149190"/>
                </a:lnTo>
                <a:lnTo>
                  <a:pt x="1086252" y="4180932"/>
                </a:lnTo>
                <a:lnTo>
                  <a:pt x="1118380" y="4212286"/>
                </a:lnTo>
                <a:lnTo>
                  <a:pt x="1150890" y="4243245"/>
                </a:lnTo>
                <a:lnTo>
                  <a:pt x="1183777" y="4273808"/>
                </a:lnTo>
                <a:lnTo>
                  <a:pt x="1217039" y="4303970"/>
                </a:lnTo>
                <a:lnTo>
                  <a:pt x="1250671" y="4333727"/>
                </a:lnTo>
                <a:lnTo>
                  <a:pt x="1284669" y="4363075"/>
                </a:lnTo>
                <a:lnTo>
                  <a:pt x="1319030" y="4392010"/>
                </a:lnTo>
                <a:lnTo>
                  <a:pt x="1353749" y="4420530"/>
                </a:lnTo>
                <a:lnTo>
                  <a:pt x="1388823" y="4448629"/>
                </a:lnTo>
                <a:lnTo>
                  <a:pt x="1424248" y="4476303"/>
                </a:lnTo>
                <a:lnTo>
                  <a:pt x="1460020" y="4503550"/>
                </a:lnTo>
                <a:lnTo>
                  <a:pt x="1496135" y="4530366"/>
                </a:lnTo>
                <a:lnTo>
                  <a:pt x="1532590" y="4556745"/>
                </a:lnTo>
                <a:lnTo>
                  <a:pt x="1569380" y="4582685"/>
                </a:lnTo>
                <a:lnTo>
                  <a:pt x="1606501" y="4608182"/>
                </a:lnTo>
                <a:lnTo>
                  <a:pt x="1643951" y="4633231"/>
                </a:lnTo>
                <a:lnTo>
                  <a:pt x="1681724" y="4657830"/>
                </a:lnTo>
                <a:lnTo>
                  <a:pt x="1719817" y="4681973"/>
                </a:lnTo>
                <a:lnTo>
                  <a:pt x="1758227" y="4705658"/>
                </a:lnTo>
                <a:lnTo>
                  <a:pt x="1796949" y="4728880"/>
                </a:lnTo>
                <a:lnTo>
                  <a:pt x="1835980" y="4751635"/>
                </a:lnTo>
                <a:lnTo>
                  <a:pt x="1875315" y="4773921"/>
                </a:lnTo>
                <a:lnTo>
                  <a:pt x="1914951" y="4795732"/>
                </a:lnTo>
                <a:lnTo>
                  <a:pt x="1954884" y="4817065"/>
                </a:lnTo>
                <a:lnTo>
                  <a:pt x="1995111" y="4837916"/>
                </a:lnTo>
                <a:lnTo>
                  <a:pt x="2035626" y="4858281"/>
                </a:lnTo>
                <a:lnTo>
                  <a:pt x="2076427" y="4878157"/>
                </a:lnTo>
                <a:lnTo>
                  <a:pt x="2117509" y="4897540"/>
                </a:lnTo>
                <a:lnTo>
                  <a:pt x="2158870" y="4916425"/>
                </a:lnTo>
                <a:lnTo>
                  <a:pt x="2200504" y="4934809"/>
                </a:lnTo>
                <a:lnTo>
                  <a:pt x="2242408" y="4952688"/>
                </a:lnTo>
                <a:lnTo>
                  <a:pt x="2284578" y="4970058"/>
                </a:lnTo>
                <a:lnTo>
                  <a:pt x="2327010" y="4986915"/>
                </a:lnTo>
                <a:lnTo>
                  <a:pt x="2369701" y="5003256"/>
                </a:lnTo>
                <a:lnTo>
                  <a:pt x="2412647" y="5019077"/>
                </a:lnTo>
                <a:lnTo>
                  <a:pt x="2455843" y="5034373"/>
                </a:lnTo>
                <a:lnTo>
                  <a:pt x="2499286" y="5049141"/>
                </a:lnTo>
                <a:lnTo>
                  <a:pt x="2542972" y="5063377"/>
                </a:lnTo>
                <a:lnTo>
                  <a:pt x="2586898" y="5077078"/>
                </a:lnTo>
                <a:lnTo>
                  <a:pt x="2631059" y="5090238"/>
                </a:lnTo>
                <a:lnTo>
                  <a:pt x="2675451" y="5102856"/>
                </a:lnTo>
                <a:lnTo>
                  <a:pt x="2720071" y="5114925"/>
                </a:lnTo>
                <a:lnTo>
                  <a:pt x="2764914" y="5126444"/>
                </a:lnTo>
                <a:lnTo>
                  <a:pt x="2809978" y="5137408"/>
                </a:lnTo>
                <a:lnTo>
                  <a:pt x="2855258" y="5147812"/>
                </a:lnTo>
                <a:lnTo>
                  <a:pt x="2900749" y="5157654"/>
                </a:lnTo>
                <a:lnTo>
                  <a:pt x="2946450" y="5166929"/>
                </a:lnTo>
                <a:lnTo>
                  <a:pt x="2992354" y="5175634"/>
                </a:lnTo>
                <a:lnTo>
                  <a:pt x="3038460" y="5183764"/>
                </a:lnTo>
                <a:lnTo>
                  <a:pt x="3084762" y="5191317"/>
                </a:lnTo>
                <a:lnTo>
                  <a:pt x="3131257" y="5198287"/>
                </a:lnTo>
                <a:lnTo>
                  <a:pt x="3177942" y="5204671"/>
                </a:lnTo>
                <a:lnTo>
                  <a:pt x="3224811" y="5210465"/>
                </a:lnTo>
                <a:lnTo>
                  <a:pt x="3271862" y="5215666"/>
                </a:lnTo>
                <a:lnTo>
                  <a:pt x="3319091" y="5220270"/>
                </a:lnTo>
                <a:lnTo>
                  <a:pt x="3366493" y="5224272"/>
                </a:lnTo>
                <a:lnTo>
                  <a:pt x="3414065" y="5227669"/>
                </a:lnTo>
                <a:lnTo>
                  <a:pt x="3461803" y="5230457"/>
                </a:lnTo>
                <a:lnTo>
                  <a:pt x="3509703" y="5232632"/>
                </a:lnTo>
                <a:lnTo>
                  <a:pt x="3557762" y="5234191"/>
                </a:lnTo>
                <a:lnTo>
                  <a:pt x="3605975" y="5235129"/>
                </a:lnTo>
                <a:lnTo>
                  <a:pt x="3654338" y="5235442"/>
                </a:lnTo>
                <a:lnTo>
                  <a:pt x="3706241" y="5235081"/>
                </a:lnTo>
                <a:lnTo>
                  <a:pt x="3757969" y="5234000"/>
                </a:lnTo>
                <a:lnTo>
                  <a:pt x="3809519" y="5232204"/>
                </a:lnTo>
                <a:lnTo>
                  <a:pt x="3860885" y="5229699"/>
                </a:lnTo>
                <a:lnTo>
                  <a:pt x="3912063" y="5226488"/>
                </a:lnTo>
                <a:lnTo>
                  <a:pt x="3963047" y="5222578"/>
                </a:lnTo>
                <a:lnTo>
                  <a:pt x="4013834" y="5217971"/>
                </a:lnTo>
                <a:lnTo>
                  <a:pt x="4064419" y="5212675"/>
                </a:lnTo>
                <a:lnTo>
                  <a:pt x="4114796" y="5206692"/>
                </a:lnTo>
                <a:lnTo>
                  <a:pt x="4164961" y="5200029"/>
                </a:lnTo>
                <a:lnTo>
                  <a:pt x="4214910" y="5192689"/>
                </a:lnTo>
                <a:lnTo>
                  <a:pt x="4264637" y="5184678"/>
                </a:lnTo>
                <a:lnTo>
                  <a:pt x="4314137" y="5176000"/>
                </a:lnTo>
                <a:lnTo>
                  <a:pt x="4363407" y="5166661"/>
                </a:lnTo>
                <a:lnTo>
                  <a:pt x="4412442" y="5156665"/>
                </a:lnTo>
                <a:lnTo>
                  <a:pt x="4461236" y="5146017"/>
                </a:lnTo>
                <a:lnTo>
                  <a:pt x="4509785" y="5134721"/>
                </a:lnTo>
                <a:lnTo>
                  <a:pt x="4558084" y="5122783"/>
                </a:lnTo>
                <a:lnTo>
                  <a:pt x="4606128" y="5110208"/>
                </a:lnTo>
                <a:lnTo>
                  <a:pt x="4653913" y="5096999"/>
                </a:lnTo>
                <a:lnTo>
                  <a:pt x="4701434" y="5083163"/>
                </a:lnTo>
                <a:lnTo>
                  <a:pt x="4748686" y="5068704"/>
                </a:lnTo>
                <a:lnTo>
                  <a:pt x="4785194" y="5056986"/>
                </a:lnTo>
                <a:lnTo>
                  <a:pt x="4785194" y="0"/>
                </a:lnTo>
                <a:close/>
              </a:path>
            </a:pathLst>
          </a:custGeom>
          <a:solidFill>
            <a:srgbClr val="3A61A0"/>
          </a:solidFill>
        </p:spPr>
        <p:txBody>
          <a:bodyPr wrap="square" lIns="0" tIns="0" rIns="0" bIns="0" rtlCol="0"/>
          <a:lstStyle/>
          <a:p>
            <a:endParaRPr sz="1092"/>
          </a:p>
        </p:txBody>
      </p:sp>
      <p:sp>
        <p:nvSpPr>
          <p:cNvPr id="2" name="Holder 2"/>
          <p:cNvSpPr>
            <a:spLocks noGrp="1"/>
          </p:cNvSpPr>
          <p:nvPr>
            <p:ph type="title"/>
          </p:nvPr>
        </p:nvSpPr>
        <p:spPr/>
        <p:txBody>
          <a:bodyPr lIns="0" tIns="0" rIns="0" bIns="0"/>
          <a:lstStyle>
            <a:lvl1pPr>
              <a:defRPr sz="3578" b="1" i="0">
                <a:solidFill>
                  <a:srgbClr val="28426D"/>
                </a:solidFill>
                <a:latin typeface="Tahoma"/>
                <a:cs typeface="Tahoma"/>
              </a:defRPr>
            </a:lvl1pPr>
          </a:lstStyle>
          <a:p>
            <a:r>
              <a:rPr lang="en-US"/>
              <a:t>Click to edit Master title style</a:t>
            </a:r>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06224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C9CB6-18B5-03C9-3DA9-CE50C19F9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EFFA42-CE43-FBBB-26E7-475116726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D0A6A5-4126-90F5-8868-9FCE84948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5E313-D71D-407D-BAD3-9038EB499AFE}" type="datetimeFigureOut">
              <a:rPr lang="en-GB" smtClean="0"/>
              <a:t>11/09/2023</a:t>
            </a:fld>
            <a:endParaRPr lang="en-GB"/>
          </a:p>
        </p:txBody>
      </p:sp>
      <p:sp>
        <p:nvSpPr>
          <p:cNvPr id="5" name="Footer Placeholder 4">
            <a:extLst>
              <a:ext uri="{FF2B5EF4-FFF2-40B4-BE49-F238E27FC236}">
                <a16:creationId xmlns:a16="http://schemas.microsoft.com/office/drawing/2014/main" id="{BEC433E5-5B06-1275-AFC1-41D9E55E9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C6EFE2-6B75-B352-D8B0-BE2DE4929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192DA-F2B1-499A-8E63-8BF73DF6E3C5}" type="slidenum">
              <a:rPr lang="en-GB" smtClean="0"/>
              <a:t>‹#›</a:t>
            </a:fld>
            <a:endParaRPr lang="en-GB"/>
          </a:p>
        </p:txBody>
      </p:sp>
    </p:spTree>
    <p:extLst>
      <p:ext uri="{BB962C8B-B14F-4D97-AF65-F5344CB8AC3E}">
        <p14:creationId xmlns:p14="http://schemas.microsoft.com/office/powerpoint/2010/main" val="2380585798"/>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2" r:id="rId3"/>
    <p:sldLayoutId id="21474837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4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43.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45.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44.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46.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46.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47.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47.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45.sv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44.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48.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1.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49.png"/><Relationship Id="rId5" Type="http://schemas.openxmlformats.org/officeDocument/2006/relationships/image" Target="../media/image24.png"/><Relationship Id="rId15" Type="http://schemas.openxmlformats.org/officeDocument/2006/relationships/hyperlink" Target="https://childrens-participation.org/" TargetMode="External"/><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52.png"/></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0.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hyperlink" Target="https://www.instagram.com/child.participation/" TargetMode="External"/><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30.jpe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3.png"/><Relationship Id="rId18" Type="http://schemas.openxmlformats.org/officeDocument/2006/relationships/image" Target="../media/image38.jpeg"/><Relationship Id="rId3" Type="http://schemas.openxmlformats.org/officeDocument/2006/relationships/image" Target="../media/image24.png"/><Relationship Id="rId7" Type="http://schemas.openxmlformats.org/officeDocument/2006/relationships/image" Target="../media/image23.png"/><Relationship Id="rId12" Type="http://schemas.openxmlformats.org/officeDocument/2006/relationships/image" Target="../media/image32.png"/><Relationship Id="rId17" Type="http://schemas.openxmlformats.org/officeDocument/2006/relationships/image" Target="../media/image37.jpeg"/><Relationship Id="rId2" Type="http://schemas.openxmlformats.org/officeDocument/2006/relationships/notesSlide" Target="../notesSlides/notesSlide4.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31.png"/><Relationship Id="rId5" Type="http://schemas.openxmlformats.org/officeDocument/2006/relationships/image" Target="../media/image26.png"/><Relationship Id="rId15" Type="http://schemas.openxmlformats.org/officeDocument/2006/relationships/image" Target="../media/image35.png"/><Relationship Id="rId10" Type="http://schemas.openxmlformats.org/officeDocument/2006/relationships/image" Target="../media/image29.png"/><Relationship Id="rId19" Type="http://schemas.openxmlformats.org/officeDocument/2006/relationships/image" Target="../media/image39.jpe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9.jpeg"/><Relationship Id="rId3" Type="http://schemas.openxmlformats.org/officeDocument/2006/relationships/image" Target="../media/image24.png"/><Relationship Id="rId7" Type="http://schemas.openxmlformats.org/officeDocument/2006/relationships/image" Target="../media/image23.png"/><Relationship Id="rId12"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17.jpeg"/><Relationship Id="rId5" Type="http://schemas.openxmlformats.org/officeDocument/2006/relationships/image" Target="../media/image26.png"/><Relationship Id="rId15" Type="http://schemas.openxmlformats.org/officeDocument/2006/relationships/image" Target="../media/image40.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1.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diagramQuickStyle" Target="../diagrams/quickStyle1.xml"/><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diagramLayout" Target="../diagrams/layout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diagramData" Target="../diagrams/data1.xml"/><Relationship Id="rId5" Type="http://schemas.openxmlformats.org/officeDocument/2006/relationships/image" Target="../media/image24.png"/><Relationship Id="rId15" Type="http://schemas.microsoft.com/office/2007/relationships/diagramDrawing" Target="../diagrams/drawing1.xml"/><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41.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42.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88F48-A1B7-64C6-7D76-25C9561923E5}"/>
              </a:ext>
            </a:extLst>
          </p:cNvPr>
          <p:cNvSpPr>
            <a:spLocks noGrp="1"/>
          </p:cNvSpPr>
          <p:nvPr>
            <p:ph type="ctrTitle"/>
          </p:nvPr>
        </p:nvSpPr>
        <p:spPr>
          <a:xfrm>
            <a:off x="634640" y="1684662"/>
            <a:ext cx="10617919" cy="2269089"/>
          </a:xfrm>
        </p:spPr>
        <p:txBody>
          <a:bodyPr>
            <a:noAutofit/>
          </a:bodyPr>
          <a:lstStyle/>
          <a:p>
            <a:br>
              <a:rPr lang="en-GB" sz="5000" b="1" dirty="0">
                <a:latin typeface="Poppins" panose="00000500000000000000" pitchFamily="2" charset="0"/>
                <a:cs typeface="Poppins" panose="00000500000000000000" pitchFamily="2" charset="0"/>
              </a:rPr>
            </a:br>
            <a:r>
              <a:rPr lang="en-GB" sz="2000" b="1" dirty="0">
                <a:solidFill>
                  <a:srgbClr val="28426D"/>
                </a:solidFill>
                <a:latin typeface="Poppins"/>
                <a:cs typeface="Poppins"/>
              </a:rPr>
              <a:t> </a:t>
            </a:r>
            <a:endParaRPr lang="en-GB" sz="5000" b="1" dirty="0">
              <a:solidFill>
                <a:srgbClr val="28426D"/>
              </a:solidFill>
              <a:latin typeface="Poppins" panose="00000500000000000000" pitchFamily="2" charset="0"/>
              <a:cs typeface="Poppins" panose="00000500000000000000" pitchFamily="2" charset="0"/>
            </a:endParaRPr>
          </a:p>
        </p:txBody>
      </p:sp>
      <p:grpSp>
        <p:nvGrpSpPr>
          <p:cNvPr id="9" name="Group 8">
            <a:extLst>
              <a:ext uri="{FF2B5EF4-FFF2-40B4-BE49-F238E27FC236}">
                <a16:creationId xmlns:a16="http://schemas.microsoft.com/office/drawing/2014/main" id="{9F84C674-2BBF-EC27-805D-3BCAABA52775}"/>
              </a:ext>
            </a:extLst>
          </p:cNvPr>
          <p:cNvGrpSpPr/>
          <p:nvPr/>
        </p:nvGrpSpPr>
        <p:grpSpPr>
          <a:xfrm>
            <a:off x="291529" y="143859"/>
            <a:ext cx="2771109" cy="1037861"/>
            <a:chOff x="3250219" y="1400368"/>
            <a:chExt cx="4788819" cy="1793552"/>
          </a:xfrm>
        </p:grpSpPr>
        <p:grpSp>
          <p:nvGrpSpPr>
            <p:cNvPr id="10" name="object 2">
              <a:extLst>
                <a:ext uri="{FF2B5EF4-FFF2-40B4-BE49-F238E27FC236}">
                  <a16:creationId xmlns:a16="http://schemas.microsoft.com/office/drawing/2014/main" id="{0075267E-89AB-1BAA-FE5C-1B611F6587EA}"/>
                </a:ext>
              </a:extLst>
            </p:cNvPr>
            <p:cNvGrpSpPr/>
            <p:nvPr/>
          </p:nvGrpSpPr>
          <p:grpSpPr>
            <a:xfrm>
              <a:off x="3250219" y="1400368"/>
              <a:ext cx="1165225" cy="850265"/>
              <a:chOff x="3250219" y="1400368"/>
              <a:chExt cx="1165225" cy="850265"/>
            </a:xfrm>
          </p:grpSpPr>
          <p:sp>
            <p:nvSpPr>
              <p:cNvPr id="56" name="object 3">
                <a:extLst>
                  <a:ext uri="{FF2B5EF4-FFF2-40B4-BE49-F238E27FC236}">
                    <a16:creationId xmlns:a16="http://schemas.microsoft.com/office/drawing/2014/main" id="{B757E25A-5B76-D278-DFBC-C528F9EA7FA8}"/>
                  </a:ext>
                </a:extLst>
              </p:cNvPr>
              <p:cNvSpPr/>
              <p:nvPr/>
            </p:nvSpPr>
            <p:spPr>
              <a:xfrm>
                <a:off x="3724604" y="1531093"/>
                <a:ext cx="690880" cy="628650"/>
              </a:xfrm>
              <a:custGeom>
                <a:avLst/>
                <a:gdLst/>
                <a:ahLst/>
                <a:cxnLst/>
                <a:rect l="l" t="t" r="r" b="b"/>
                <a:pathLst>
                  <a:path w="690879" h="628650">
                    <a:moveTo>
                      <a:pt x="45961" y="0"/>
                    </a:moveTo>
                    <a:lnTo>
                      <a:pt x="19650" y="5314"/>
                    </a:lnTo>
                    <a:lnTo>
                      <a:pt x="5329" y="18897"/>
                    </a:lnTo>
                    <a:lnTo>
                      <a:pt x="0" y="37203"/>
                    </a:lnTo>
                    <a:lnTo>
                      <a:pt x="664" y="56689"/>
                    </a:lnTo>
                    <a:lnTo>
                      <a:pt x="17595" y="101358"/>
                    </a:lnTo>
                    <a:lnTo>
                      <a:pt x="345345" y="628064"/>
                    </a:lnTo>
                    <a:lnTo>
                      <a:pt x="595551" y="225972"/>
                    </a:lnTo>
                    <a:lnTo>
                      <a:pt x="340392" y="225972"/>
                    </a:lnTo>
                    <a:lnTo>
                      <a:pt x="345345" y="225598"/>
                    </a:lnTo>
                    <a:lnTo>
                      <a:pt x="291424" y="221525"/>
                    </a:lnTo>
                    <a:lnTo>
                      <a:pt x="244966" y="209233"/>
                    </a:lnTo>
                    <a:lnTo>
                      <a:pt x="209025" y="190664"/>
                    </a:lnTo>
                    <a:lnTo>
                      <a:pt x="161113" y="140971"/>
                    </a:lnTo>
                    <a:lnTo>
                      <a:pt x="132516" y="85001"/>
                    </a:lnTo>
                    <a:lnTo>
                      <a:pt x="120719" y="58585"/>
                    </a:lnTo>
                    <a:lnTo>
                      <a:pt x="108062" y="35308"/>
                    </a:lnTo>
                    <a:lnTo>
                      <a:pt x="92647" y="16738"/>
                    </a:lnTo>
                    <a:lnTo>
                      <a:pt x="72579" y="4446"/>
                    </a:lnTo>
                    <a:lnTo>
                      <a:pt x="45961" y="0"/>
                    </a:lnTo>
                    <a:close/>
                  </a:path>
                  <a:path w="690879" h="628650">
                    <a:moveTo>
                      <a:pt x="345345" y="225598"/>
                    </a:moveTo>
                    <a:lnTo>
                      <a:pt x="340392" y="225972"/>
                    </a:lnTo>
                    <a:lnTo>
                      <a:pt x="350297" y="225972"/>
                    </a:lnTo>
                    <a:lnTo>
                      <a:pt x="345345" y="225598"/>
                    </a:lnTo>
                    <a:close/>
                  </a:path>
                  <a:path w="690879" h="628650">
                    <a:moveTo>
                      <a:pt x="644728" y="0"/>
                    </a:moveTo>
                    <a:lnTo>
                      <a:pt x="598042" y="16738"/>
                    </a:lnTo>
                    <a:lnTo>
                      <a:pt x="569970" y="58585"/>
                    </a:lnTo>
                    <a:lnTo>
                      <a:pt x="558174" y="85001"/>
                    </a:lnTo>
                    <a:lnTo>
                      <a:pt x="545341" y="112986"/>
                    </a:lnTo>
                    <a:lnTo>
                      <a:pt x="508983" y="167386"/>
                    </a:lnTo>
                    <a:lnTo>
                      <a:pt x="445724" y="209233"/>
                    </a:lnTo>
                    <a:lnTo>
                      <a:pt x="399265" y="221525"/>
                    </a:lnTo>
                    <a:lnTo>
                      <a:pt x="345345" y="225598"/>
                    </a:lnTo>
                    <a:lnTo>
                      <a:pt x="350297" y="225972"/>
                    </a:lnTo>
                    <a:lnTo>
                      <a:pt x="595551" y="225972"/>
                    </a:lnTo>
                    <a:lnTo>
                      <a:pt x="673094" y="101358"/>
                    </a:lnTo>
                    <a:lnTo>
                      <a:pt x="690025" y="56689"/>
                    </a:lnTo>
                    <a:lnTo>
                      <a:pt x="690690" y="37203"/>
                    </a:lnTo>
                    <a:lnTo>
                      <a:pt x="685361" y="18897"/>
                    </a:lnTo>
                    <a:lnTo>
                      <a:pt x="671039" y="5314"/>
                    </a:lnTo>
                    <a:lnTo>
                      <a:pt x="644728" y="0"/>
                    </a:lnTo>
                    <a:close/>
                  </a:path>
                </a:pathLst>
              </a:custGeom>
              <a:solidFill>
                <a:srgbClr val="F79F41"/>
              </a:solidFill>
            </p:spPr>
            <p:txBody>
              <a:bodyPr wrap="square" lIns="0" tIns="0" rIns="0" bIns="0" rtlCol="0"/>
              <a:lstStyle/>
              <a:p>
                <a:endParaRPr/>
              </a:p>
            </p:txBody>
          </p:sp>
          <p:pic>
            <p:nvPicPr>
              <p:cNvPr id="57" name="object 4">
                <a:extLst>
                  <a:ext uri="{FF2B5EF4-FFF2-40B4-BE49-F238E27FC236}">
                    <a16:creationId xmlns:a16="http://schemas.microsoft.com/office/drawing/2014/main" id="{51BCC0DE-E6D3-3D36-6B9D-2F9865604636}"/>
                  </a:ext>
                </a:extLst>
              </p:cNvPr>
              <p:cNvPicPr/>
              <p:nvPr/>
            </p:nvPicPr>
            <p:blipFill>
              <a:blip r:embed="rId3" cstate="print"/>
              <a:stretch>
                <a:fillRect/>
              </a:stretch>
            </p:blipFill>
            <p:spPr>
              <a:xfrm>
                <a:off x="3948317" y="1400368"/>
                <a:ext cx="243259" cy="239594"/>
              </a:xfrm>
              <a:prstGeom prst="rect">
                <a:avLst/>
              </a:prstGeom>
            </p:spPr>
          </p:pic>
          <p:sp>
            <p:nvSpPr>
              <p:cNvPr id="58" name="object 5">
                <a:extLst>
                  <a:ext uri="{FF2B5EF4-FFF2-40B4-BE49-F238E27FC236}">
                    <a16:creationId xmlns:a16="http://schemas.microsoft.com/office/drawing/2014/main" id="{208FB689-7EFA-F928-F08E-EC35FE45C10E}"/>
                  </a:ext>
                </a:extLst>
              </p:cNvPr>
              <p:cNvSpPr/>
              <p:nvPr/>
            </p:nvSpPr>
            <p:spPr>
              <a:xfrm>
                <a:off x="3250219" y="1630174"/>
                <a:ext cx="710565" cy="620395"/>
              </a:xfrm>
              <a:custGeom>
                <a:avLst/>
                <a:gdLst/>
                <a:ahLst/>
                <a:cxnLst/>
                <a:rect l="l" t="t" r="r" b="b"/>
                <a:pathLst>
                  <a:path w="710564" h="620394">
                    <a:moveTo>
                      <a:pt x="70577" y="508285"/>
                    </a:moveTo>
                    <a:lnTo>
                      <a:pt x="46542" y="512209"/>
                    </a:lnTo>
                    <a:lnTo>
                      <a:pt x="25700" y="523350"/>
                    </a:lnTo>
                    <a:lnTo>
                      <a:pt x="8480" y="544145"/>
                    </a:lnTo>
                    <a:lnTo>
                      <a:pt x="0" y="569624"/>
                    </a:lnTo>
                    <a:lnTo>
                      <a:pt x="4780" y="588919"/>
                    </a:lnTo>
                    <a:lnTo>
                      <a:pt x="35673" y="612143"/>
                    </a:lnTo>
                    <a:lnTo>
                      <a:pt x="83420" y="620164"/>
                    </a:lnTo>
                    <a:lnTo>
                      <a:pt x="710396" y="603693"/>
                    </a:lnTo>
                    <a:lnTo>
                      <a:pt x="662777" y="515974"/>
                    </a:lnTo>
                    <a:lnTo>
                      <a:pt x="190005" y="515974"/>
                    </a:lnTo>
                    <a:lnTo>
                      <a:pt x="157517" y="515422"/>
                    </a:lnTo>
                    <a:lnTo>
                      <a:pt x="97372" y="509139"/>
                    </a:lnTo>
                    <a:lnTo>
                      <a:pt x="70577" y="508285"/>
                    </a:lnTo>
                    <a:close/>
                  </a:path>
                  <a:path w="710564" h="620394">
                    <a:moveTo>
                      <a:pt x="356535" y="399363"/>
                    </a:moveTo>
                    <a:lnTo>
                      <a:pt x="325983" y="444010"/>
                    </a:lnTo>
                    <a:lnTo>
                      <a:pt x="291947" y="478005"/>
                    </a:lnTo>
                    <a:lnTo>
                      <a:pt x="257651" y="499705"/>
                    </a:lnTo>
                    <a:lnTo>
                      <a:pt x="190005" y="515974"/>
                    </a:lnTo>
                    <a:lnTo>
                      <a:pt x="662777" y="515974"/>
                    </a:lnTo>
                    <a:lnTo>
                      <a:pt x="601919" y="403867"/>
                    </a:lnTo>
                    <a:lnTo>
                      <a:pt x="354375" y="403867"/>
                    </a:lnTo>
                    <a:lnTo>
                      <a:pt x="356535" y="399363"/>
                    </a:lnTo>
                    <a:close/>
                  </a:path>
                  <a:path w="710564" h="620394">
                    <a:moveTo>
                      <a:pt x="359328" y="395281"/>
                    </a:moveTo>
                    <a:lnTo>
                      <a:pt x="356535" y="399363"/>
                    </a:lnTo>
                    <a:lnTo>
                      <a:pt x="354375" y="403867"/>
                    </a:lnTo>
                    <a:lnTo>
                      <a:pt x="359328" y="395281"/>
                    </a:lnTo>
                    <a:close/>
                  </a:path>
                  <a:path w="710564" h="620394">
                    <a:moveTo>
                      <a:pt x="597258" y="395281"/>
                    </a:moveTo>
                    <a:lnTo>
                      <a:pt x="359328" y="395281"/>
                    </a:lnTo>
                    <a:lnTo>
                      <a:pt x="354375" y="403867"/>
                    </a:lnTo>
                    <a:lnTo>
                      <a:pt x="601919" y="403867"/>
                    </a:lnTo>
                    <a:lnTo>
                      <a:pt x="597258" y="395281"/>
                    </a:lnTo>
                    <a:close/>
                  </a:path>
                  <a:path w="710564" h="620394">
                    <a:moveTo>
                      <a:pt x="344797" y="0"/>
                    </a:moveTo>
                    <a:lnTo>
                      <a:pt x="325699" y="5507"/>
                    </a:lnTo>
                    <a:lnTo>
                      <a:pt x="307874" y="25596"/>
                    </a:lnTo>
                    <a:lnTo>
                      <a:pt x="298473" y="50905"/>
                    </a:lnTo>
                    <a:lnTo>
                      <a:pt x="299245" y="74525"/>
                    </a:lnTo>
                    <a:lnTo>
                      <a:pt x="307863" y="97300"/>
                    </a:lnTo>
                    <a:lnTo>
                      <a:pt x="321999" y="120078"/>
                    </a:lnTo>
                    <a:lnTo>
                      <a:pt x="339324" y="143703"/>
                    </a:lnTo>
                    <a:lnTo>
                      <a:pt x="357511" y="169022"/>
                    </a:lnTo>
                    <a:lnTo>
                      <a:pt x="374233" y="196880"/>
                    </a:lnTo>
                    <a:lnTo>
                      <a:pt x="387160" y="228123"/>
                    </a:lnTo>
                    <a:lnTo>
                      <a:pt x="393966" y="263598"/>
                    </a:lnTo>
                    <a:lnTo>
                      <a:pt x="392323" y="304149"/>
                    </a:lnTo>
                    <a:lnTo>
                      <a:pt x="379902" y="350624"/>
                    </a:lnTo>
                    <a:lnTo>
                      <a:pt x="356535" y="399363"/>
                    </a:lnTo>
                    <a:lnTo>
                      <a:pt x="359328" y="395281"/>
                    </a:lnTo>
                    <a:lnTo>
                      <a:pt x="597258" y="395281"/>
                    </a:lnTo>
                    <a:lnTo>
                      <a:pt x="411169" y="52485"/>
                    </a:lnTo>
                    <a:lnTo>
                      <a:pt x="380354" y="15146"/>
                    </a:lnTo>
                    <a:lnTo>
                      <a:pt x="363554" y="4678"/>
                    </a:lnTo>
                    <a:lnTo>
                      <a:pt x="344797" y="0"/>
                    </a:lnTo>
                    <a:close/>
                  </a:path>
                </a:pathLst>
              </a:custGeom>
              <a:solidFill>
                <a:srgbClr val="3A61A0"/>
              </a:solidFill>
            </p:spPr>
            <p:txBody>
              <a:bodyPr wrap="square" lIns="0" tIns="0" rIns="0" bIns="0" rtlCol="0"/>
              <a:lstStyle/>
              <a:p>
                <a:endParaRPr/>
              </a:p>
            </p:txBody>
          </p:sp>
          <p:pic>
            <p:nvPicPr>
              <p:cNvPr id="59" name="object 6">
                <a:extLst>
                  <a:ext uri="{FF2B5EF4-FFF2-40B4-BE49-F238E27FC236}">
                    <a16:creationId xmlns:a16="http://schemas.microsoft.com/office/drawing/2014/main" id="{229D4113-DAB2-1897-22A5-978C7809C182}"/>
                  </a:ext>
                </a:extLst>
              </p:cNvPr>
              <p:cNvPicPr/>
              <p:nvPr/>
            </p:nvPicPr>
            <p:blipFill>
              <a:blip r:embed="rId4" cstate="print"/>
              <a:stretch>
                <a:fillRect/>
              </a:stretch>
            </p:blipFill>
            <p:spPr>
              <a:xfrm>
                <a:off x="3278053" y="1788760"/>
                <a:ext cx="241460" cy="241465"/>
              </a:xfrm>
              <a:prstGeom prst="rect">
                <a:avLst/>
              </a:prstGeom>
            </p:spPr>
          </p:pic>
        </p:grpSp>
        <p:grpSp>
          <p:nvGrpSpPr>
            <p:cNvPr id="11" name="object 7">
              <a:extLst>
                <a:ext uri="{FF2B5EF4-FFF2-40B4-BE49-F238E27FC236}">
                  <a16:creationId xmlns:a16="http://schemas.microsoft.com/office/drawing/2014/main" id="{30A7C3BF-E1F2-DF65-0132-299BDDFD0532}"/>
                </a:ext>
              </a:extLst>
            </p:cNvPr>
            <p:cNvGrpSpPr/>
            <p:nvPr/>
          </p:nvGrpSpPr>
          <p:grpSpPr>
            <a:xfrm>
              <a:off x="3250219" y="2343655"/>
              <a:ext cx="1639570" cy="850265"/>
              <a:chOff x="3250219" y="2343655"/>
              <a:chExt cx="1639570" cy="850265"/>
            </a:xfrm>
          </p:grpSpPr>
          <p:sp>
            <p:nvSpPr>
              <p:cNvPr id="50" name="object 8">
                <a:extLst>
                  <a:ext uri="{FF2B5EF4-FFF2-40B4-BE49-F238E27FC236}">
                    <a16:creationId xmlns:a16="http://schemas.microsoft.com/office/drawing/2014/main" id="{2FD57E45-524A-D4F7-2D96-2050DAA0D2F6}"/>
                  </a:ext>
                </a:extLst>
              </p:cNvPr>
              <p:cNvSpPr/>
              <p:nvPr/>
            </p:nvSpPr>
            <p:spPr>
              <a:xfrm>
                <a:off x="3250219" y="2343655"/>
                <a:ext cx="710565" cy="620395"/>
              </a:xfrm>
              <a:custGeom>
                <a:avLst/>
                <a:gdLst/>
                <a:ahLst/>
                <a:cxnLst/>
                <a:rect l="l" t="t" r="r" b="b"/>
                <a:pathLst>
                  <a:path w="710564" h="620394">
                    <a:moveTo>
                      <a:pt x="356535" y="220790"/>
                    </a:moveTo>
                    <a:lnTo>
                      <a:pt x="379902" y="269529"/>
                    </a:lnTo>
                    <a:lnTo>
                      <a:pt x="392323" y="316003"/>
                    </a:lnTo>
                    <a:lnTo>
                      <a:pt x="393966" y="356555"/>
                    </a:lnTo>
                    <a:lnTo>
                      <a:pt x="387160" y="392029"/>
                    </a:lnTo>
                    <a:lnTo>
                      <a:pt x="374233" y="423273"/>
                    </a:lnTo>
                    <a:lnTo>
                      <a:pt x="357511" y="451131"/>
                    </a:lnTo>
                    <a:lnTo>
                      <a:pt x="339324" y="476450"/>
                    </a:lnTo>
                    <a:lnTo>
                      <a:pt x="321999" y="500075"/>
                    </a:lnTo>
                    <a:lnTo>
                      <a:pt x="307863" y="522853"/>
                    </a:lnTo>
                    <a:lnTo>
                      <a:pt x="299245" y="545628"/>
                    </a:lnTo>
                    <a:lnTo>
                      <a:pt x="298473" y="569248"/>
                    </a:lnTo>
                    <a:lnTo>
                      <a:pt x="307874" y="594557"/>
                    </a:lnTo>
                    <a:lnTo>
                      <a:pt x="325699" y="614646"/>
                    </a:lnTo>
                    <a:lnTo>
                      <a:pt x="344797" y="620153"/>
                    </a:lnTo>
                    <a:lnTo>
                      <a:pt x="363554" y="615475"/>
                    </a:lnTo>
                    <a:lnTo>
                      <a:pt x="397662" y="587959"/>
                    </a:lnTo>
                    <a:lnTo>
                      <a:pt x="597258" y="224872"/>
                    </a:lnTo>
                    <a:lnTo>
                      <a:pt x="359328" y="224872"/>
                    </a:lnTo>
                    <a:lnTo>
                      <a:pt x="356535" y="220790"/>
                    </a:lnTo>
                    <a:close/>
                  </a:path>
                  <a:path w="710564" h="620394">
                    <a:moveTo>
                      <a:pt x="354375" y="216286"/>
                    </a:moveTo>
                    <a:lnTo>
                      <a:pt x="356535" y="220790"/>
                    </a:lnTo>
                    <a:lnTo>
                      <a:pt x="359328" y="224872"/>
                    </a:lnTo>
                    <a:lnTo>
                      <a:pt x="354375" y="216286"/>
                    </a:lnTo>
                    <a:close/>
                  </a:path>
                  <a:path w="710564" h="620394">
                    <a:moveTo>
                      <a:pt x="601919" y="216286"/>
                    </a:moveTo>
                    <a:lnTo>
                      <a:pt x="354375" y="216286"/>
                    </a:lnTo>
                    <a:lnTo>
                      <a:pt x="359328" y="224872"/>
                    </a:lnTo>
                    <a:lnTo>
                      <a:pt x="597258" y="224872"/>
                    </a:lnTo>
                    <a:lnTo>
                      <a:pt x="601919" y="216286"/>
                    </a:lnTo>
                    <a:close/>
                  </a:path>
                  <a:path w="710564" h="620394">
                    <a:moveTo>
                      <a:pt x="662777" y="104178"/>
                    </a:moveTo>
                    <a:lnTo>
                      <a:pt x="190005" y="104178"/>
                    </a:lnTo>
                    <a:lnTo>
                      <a:pt x="223526" y="108605"/>
                    </a:lnTo>
                    <a:lnTo>
                      <a:pt x="257651" y="120448"/>
                    </a:lnTo>
                    <a:lnTo>
                      <a:pt x="291947" y="142148"/>
                    </a:lnTo>
                    <a:lnTo>
                      <a:pt x="325983" y="176143"/>
                    </a:lnTo>
                    <a:lnTo>
                      <a:pt x="356535" y="220790"/>
                    </a:lnTo>
                    <a:lnTo>
                      <a:pt x="354375" y="216286"/>
                    </a:lnTo>
                    <a:lnTo>
                      <a:pt x="601919" y="216286"/>
                    </a:lnTo>
                    <a:lnTo>
                      <a:pt x="662777" y="104178"/>
                    </a:lnTo>
                    <a:close/>
                  </a:path>
                  <a:path w="710564" h="620394">
                    <a:moveTo>
                      <a:pt x="83420" y="0"/>
                    </a:moveTo>
                    <a:lnTo>
                      <a:pt x="35673" y="8010"/>
                    </a:lnTo>
                    <a:lnTo>
                      <a:pt x="4780" y="31234"/>
                    </a:lnTo>
                    <a:lnTo>
                      <a:pt x="0" y="50529"/>
                    </a:lnTo>
                    <a:lnTo>
                      <a:pt x="8480" y="76008"/>
                    </a:lnTo>
                    <a:lnTo>
                      <a:pt x="25700" y="96803"/>
                    </a:lnTo>
                    <a:lnTo>
                      <a:pt x="46542" y="107944"/>
                    </a:lnTo>
                    <a:lnTo>
                      <a:pt x="70577" y="111868"/>
                    </a:lnTo>
                    <a:lnTo>
                      <a:pt x="97372" y="111014"/>
                    </a:lnTo>
                    <a:lnTo>
                      <a:pt x="157517" y="104731"/>
                    </a:lnTo>
                    <a:lnTo>
                      <a:pt x="190005" y="104178"/>
                    </a:lnTo>
                    <a:lnTo>
                      <a:pt x="662777" y="104178"/>
                    </a:lnTo>
                    <a:lnTo>
                      <a:pt x="710396" y="16460"/>
                    </a:lnTo>
                    <a:lnTo>
                      <a:pt x="83420" y="0"/>
                    </a:lnTo>
                    <a:close/>
                  </a:path>
                </a:pathLst>
              </a:custGeom>
              <a:solidFill>
                <a:srgbClr val="49B4A9"/>
              </a:solidFill>
            </p:spPr>
            <p:txBody>
              <a:bodyPr wrap="square" lIns="0" tIns="0" rIns="0" bIns="0" rtlCol="0"/>
              <a:lstStyle/>
              <a:p>
                <a:endParaRPr/>
              </a:p>
            </p:txBody>
          </p:sp>
          <p:pic>
            <p:nvPicPr>
              <p:cNvPr id="51" name="object 9">
                <a:extLst>
                  <a:ext uri="{FF2B5EF4-FFF2-40B4-BE49-F238E27FC236}">
                    <a16:creationId xmlns:a16="http://schemas.microsoft.com/office/drawing/2014/main" id="{1FF7B468-9D44-EB97-7916-DA60D0F96968}"/>
                  </a:ext>
                </a:extLst>
              </p:cNvPr>
              <p:cNvPicPr/>
              <p:nvPr/>
            </p:nvPicPr>
            <p:blipFill>
              <a:blip r:embed="rId5" cstate="print"/>
              <a:stretch>
                <a:fillRect/>
              </a:stretch>
            </p:blipFill>
            <p:spPr>
              <a:xfrm>
                <a:off x="3278050" y="2563756"/>
                <a:ext cx="241460" cy="241465"/>
              </a:xfrm>
              <a:prstGeom prst="rect">
                <a:avLst/>
              </a:prstGeom>
            </p:spPr>
          </p:pic>
          <p:sp>
            <p:nvSpPr>
              <p:cNvPr id="52" name="object 10">
                <a:extLst>
                  <a:ext uri="{FF2B5EF4-FFF2-40B4-BE49-F238E27FC236}">
                    <a16:creationId xmlns:a16="http://schemas.microsoft.com/office/drawing/2014/main" id="{6C067D06-E4DA-DBDD-84FA-EA34005F5D16}"/>
                  </a:ext>
                </a:extLst>
              </p:cNvPr>
              <p:cNvSpPr/>
              <p:nvPr/>
            </p:nvSpPr>
            <p:spPr>
              <a:xfrm>
                <a:off x="3724604" y="2423239"/>
                <a:ext cx="690880" cy="638175"/>
              </a:xfrm>
              <a:custGeom>
                <a:avLst/>
                <a:gdLst/>
                <a:ahLst/>
                <a:cxnLst/>
                <a:rect l="l" t="t" r="r" b="b"/>
                <a:pathLst>
                  <a:path w="690879" h="638175">
                    <a:moveTo>
                      <a:pt x="345345" y="0"/>
                    </a:moveTo>
                    <a:lnTo>
                      <a:pt x="17595" y="534748"/>
                    </a:lnTo>
                    <a:lnTo>
                      <a:pt x="664" y="580097"/>
                    </a:lnTo>
                    <a:lnTo>
                      <a:pt x="0" y="599881"/>
                    </a:lnTo>
                    <a:lnTo>
                      <a:pt x="5329" y="618464"/>
                    </a:lnTo>
                    <a:lnTo>
                      <a:pt x="19650" y="632250"/>
                    </a:lnTo>
                    <a:lnTo>
                      <a:pt x="45961" y="637645"/>
                    </a:lnTo>
                    <a:lnTo>
                      <a:pt x="72579" y="633131"/>
                    </a:lnTo>
                    <a:lnTo>
                      <a:pt x="92647" y="620652"/>
                    </a:lnTo>
                    <a:lnTo>
                      <a:pt x="108062" y="601800"/>
                    </a:lnTo>
                    <a:lnTo>
                      <a:pt x="120719" y="578169"/>
                    </a:lnTo>
                    <a:lnTo>
                      <a:pt x="132516" y="551352"/>
                    </a:lnTo>
                    <a:lnTo>
                      <a:pt x="145348" y="522942"/>
                    </a:lnTo>
                    <a:lnTo>
                      <a:pt x="181706" y="467714"/>
                    </a:lnTo>
                    <a:lnTo>
                      <a:pt x="244966" y="425231"/>
                    </a:lnTo>
                    <a:lnTo>
                      <a:pt x="291424" y="412752"/>
                    </a:lnTo>
                    <a:lnTo>
                      <a:pt x="345345" y="408618"/>
                    </a:lnTo>
                    <a:lnTo>
                      <a:pt x="340392" y="408238"/>
                    </a:lnTo>
                    <a:lnTo>
                      <a:pt x="595556" y="408238"/>
                    </a:lnTo>
                    <a:lnTo>
                      <a:pt x="345345" y="0"/>
                    </a:lnTo>
                    <a:close/>
                  </a:path>
                  <a:path w="690879" h="638175">
                    <a:moveTo>
                      <a:pt x="595556" y="408238"/>
                    </a:moveTo>
                    <a:lnTo>
                      <a:pt x="350297" y="408238"/>
                    </a:lnTo>
                    <a:lnTo>
                      <a:pt x="345345" y="408618"/>
                    </a:lnTo>
                    <a:lnTo>
                      <a:pt x="399265" y="412752"/>
                    </a:lnTo>
                    <a:lnTo>
                      <a:pt x="445724" y="425231"/>
                    </a:lnTo>
                    <a:lnTo>
                      <a:pt x="481664" y="444083"/>
                    </a:lnTo>
                    <a:lnTo>
                      <a:pt x="529576" y="494531"/>
                    </a:lnTo>
                    <a:lnTo>
                      <a:pt x="558174" y="551352"/>
                    </a:lnTo>
                    <a:lnTo>
                      <a:pt x="569970" y="578169"/>
                    </a:lnTo>
                    <a:lnTo>
                      <a:pt x="582628" y="601800"/>
                    </a:lnTo>
                    <a:lnTo>
                      <a:pt x="598042" y="620652"/>
                    </a:lnTo>
                    <a:lnTo>
                      <a:pt x="618110" y="633131"/>
                    </a:lnTo>
                    <a:lnTo>
                      <a:pt x="644728" y="637645"/>
                    </a:lnTo>
                    <a:lnTo>
                      <a:pt x="671039" y="632250"/>
                    </a:lnTo>
                    <a:lnTo>
                      <a:pt x="685361" y="618464"/>
                    </a:lnTo>
                    <a:lnTo>
                      <a:pt x="690690" y="599881"/>
                    </a:lnTo>
                    <a:lnTo>
                      <a:pt x="690025" y="580097"/>
                    </a:lnTo>
                    <a:lnTo>
                      <a:pt x="687632" y="568161"/>
                    </a:lnTo>
                    <a:lnTo>
                      <a:pt x="683912" y="556582"/>
                    </a:lnTo>
                    <a:lnTo>
                      <a:pt x="679016" y="545423"/>
                    </a:lnTo>
                    <a:lnTo>
                      <a:pt x="673094" y="534748"/>
                    </a:lnTo>
                    <a:lnTo>
                      <a:pt x="595556" y="408238"/>
                    </a:lnTo>
                    <a:close/>
                  </a:path>
                  <a:path w="690879" h="638175">
                    <a:moveTo>
                      <a:pt x="350297" y="408238"/>
                    </a:moveTo>
                    <a:lnTo>
                      <a:pt x="340392" y="408238"/>
                    </a:lnTo>
                    <a:lnTo>
                      <a:pt x="345345" y="408618"/>
                    </a:lnTo>
                    <a:lnTo>
                      <a:pt x="350297" y="408238"/>
                    </a:lnTo>
                    <a:close/>
                  </a:path>
                </a:pathLst>
              </a:custGeom>
              <a:solidFill>
                <a:srgbClr val="F79F41"/>
              </a:solidFill>
            </p:spPr>
            <p:txBody>
              <a:bodyPr wrap="square" lIns="0" tIns="0" rIns="0" bIns="0" rtlCol="0"/>
              <a:lstStyle/>
              <a:p>
                <a:endParaRPr/>
              </a:p>
            </p:txBody>
          </p:sp>
          <p:pic>
            <p:nvPicPr>
              <p:cNvPr id="53" name="object 11">
                <a:extLst>
                  <a:ext uri="{FF2B5EF4-FFF2-40B4-BE49-F238E27FC236}">
                    <a16:creationId xmlns:a16="http://schemas.microsoft.com/office/drawing/2014/main" id="{78BC7E80-DB80-61BD-E211-022AA7CCDA1D}"/>
                  </a:ext>
                </a:extLst>
              </p:cNvPr>
              <p:cNvPicPr/>
              <p:nvPr/>
            </p:nvPicPr>
            <p:blipFill>
              <a:blip r:embed="rId6" cstate="print"/>
              <a:stretch>
                <a:fillRect/>
              </a:stretch>
            </p:blipFill>
            <p:spPr>
              <a:xfrm>
                <a:off x="3948320" y="2950359"/>
                <a:ext cx="243259" cy="243259"/>
              </a:xfrm>
              <a:prstGeom prst="rect">
                <a:avLst/>
              </a:prstGeom>
            </p:spPr>
          </p:pic>
          <p:sp>
            <p:nvSpPr>
              <p:cNvPr id="54" name="object 12">
                <a:extLst>
                  <a:ext uri="{FF2B5EF4-FFF2-40B4-BE49-F238E27FC236}">
                    <a16:creationId xmlns:a16="http://schemas.microsoft.com/office/drawing/2014/main" id="{EAE51EAA-E672-A8CE-8393-468828D8C84B}"/>
                  </a:ext>
                </a:extLst>
              </p:cNvPr>
              <p:cNvSpPr/>
              <p:nvPr/>
            </p:nvSpPr>
            <p:spPr>
              <a:xfrm>
                <a:off x="4179283" y="2343655"/>
                <a:ext cx="710565" cy="620395"/>
              </a:xfrm>
              <a:custGeom>
                <a:avLst/>
                <a:gdLst/>
                <a:ahLst/>
                <a:cxnLst/>
                <a:rect l="l" t="t" r="r" b="b"/>
                <a:pathLst>
                  <a:path w="710564" h="620394">
                    <a:moveTo>
                      <a:pt x="626975" y="0"/>
                    </a:moveTo>
                    <a:lnTo>
                      <a:pt x="0" y="16460"/>
                    </a:lnTo>
                    <a:lnTo>
                      <a:pt x="299226" y="567668"/>
                    </a:lnTo>
                    <a:lnTo>
                      <a:pt x="305516" y="578139"/>
                    </a:lnTo>
                    <a:lnTo>
                      <a:pt x="346841" y="615475"/>
                    </a:lnTo>
                    <a:lnTo>
                      <a:pt x="365598" y="620153"/>
                    </a:lnTo>
                    <a:lnTo>
                      <a:pt x="384697" y="614646"/>
                    </a:lnTo>
                    <a:lnTo>
                      <a:pt x="411923" y="569248"/>
                    </a:lnTo>
                    <a:lnTo>
                      <a:pt x="402532" y="522853"/>
                    </a:lnTo>
                    <a:lnTo>
                      <a:pt x="371071" y="476450"/>
                    </a:lnTo>
                    <a:lnTo>
                      <a:pt x="352884" y="451131"/>
                    </a:lnTo>
                    <a:lnTo>
                      <a:pt x="336163" y="423273"/>
                    </a:lnTo>
                    <a:lnTo>
                      <a:pt x="323235" y="392029"/>
                    </a:lnTo>
                    <a:lnTo>
                      <a:pt x="316429" y="356555"/>
                    </a:lnTo>
                    <a:lnTo>
                      <a:pt x="318073" y="316003"/>
                    </a:lnTo>
                    <a:lnTo>
                      <a:pt x="330494" y="269529"/>
                    </a:lnTo>
                    <a:lnTo>
                      <a:pt x="351904" y="224872"/>
                    </a:lnTo>
                    <a:lnTo>
                      <a:pt x="351067" y="224872"/>
                    </a:lnTo>
                    <a:lnTo>
                      <a:pt x="356020" y="216286"/>
                    </a:lnTo>
                    <a:lnTo>
                      <a:pt x="356943" y="216286"/>
                    </a:lnTo>
                    <a:lnTo>
                      <a:pt x="384412" y="176143"/>
                    </a:lnTo>
                    <a:lnTo>
                      <a:pt x="418448" y="142148"/>
                    </a:lnTo>
                    <a:lnTo>
                      <a:pt x="452744" y="120448"/>
                    </a:lnTo>
                    <a:lnTo>
                      <a:pt x="486869" y="108605"/>
                    </a:lnTo>
                    <a:lnTo>
                      <a:pt x="520391" y="104178"/>
                    </a:lnTo>
                    <a:lnTo>
                      <a:pt x="670898" y="104178"/>
                    </a:lnTo>
                    <a:lnTo>
                      <a:pt x="684696" y="96803"/>
                    </a:lnTo>
                    <a:lnTo>
                      <a:pt x="701915" y="76008"/>
                    </a:lnTo>
                    <a:lnTo>
                      <a:pt x="710396" y="50529"/>
                    </a:lnTo>
                    <a:lnTo>
                      <a:pt x="705615" y="31234"/>
                    </a:lnTo>
                    <a:lnTo>
                      <a:pt x="674722" y="8010"/>
                    </a:lnTo>
                    <a:lnTo>
                      <a:pt x="639183" y="209"/>
                    </a:lnTo>
                    <a:lnTo>
                      <a:pt x="626975" y="0"/>
                    </a:lnTo>
                    <a:close/>
                  </a:path>
                  <a:path w="710564" h="620394">
                    <a:moveTo>
                      <a:pt x="356020" y="216286"/>
                    </a:moveTo>
                    <a:lnTo>
                      <a:pt x="351067" y="224872"/>
                    </a:lnTo>
                    <a:lnTo>
                      <a:pt x="353861" y="220790"/>
                    </a:lnTo>
                    <a:lnTo>
                      <a:pt x="356020" y="216286"/>
                    </a:lnTo>
                    <a:close/>
                  </a:path>
                  <a:path w="710564" h="620394">
                    <a:moveTo>
                      <a:pt x="353861" y="220790"/>
                    </a:moveTo>
                    <a:lnTo>
                      <a:pt x="351067" y="224872"/>
                    </a:lnTo>
                    <a:lnTo>
                      <a:pt x="351904" y="224872"/>
                    </a:lnTo>
                    <a:lnTo>
                      <a:pt x="353861" y="220790"/>
                    </a:lnTo>
                    <a:close/>
                  </a:path>
                  <a:path w="710564" h="620394">
                    <a:moveTo>
                      <a:pt x="356943" y="216286"/>
                    </a:moveTo>
                    <a:lnTo>
                      <a:pt x="356020" y="216286"/>
                    </a:lnTo>
                    <a:lnTo>
                      <a:pt x="353861" y="220790"/>
                    </a:lnTo>
                    <a:lnTo>
                      <a:pt x="356943" y="216286"/>
                    </a:lnTo>
                    <a:close/>
                  </a:path>
                  <a:path w="710564" h="620394">
                    <a:moveTo>
                      <a:pt x="670898" y="104178"/>
                    </a:moveTo>
                    <a:lnTo>
                      <a:pt x="520391" y="104178"/>
                    </a:lnTo>
                    <a:lnTo>
                      <a:pt x="552878" y="104731"/>
                    </a:lnTo>
                    <a:lnTo>
                      <a:pt x="613023" y="111014"/>
                    </a:lnTo>
                    <a:lnTo>
                      <a:pt x="639818" y="111868"/>
                    </a:lnTo>
                    <a:lnTo>
                      <a:pt x="663853" y="107944"/>
                    </a:lnTo>
                    <a:lnTo>
                      <a:pt x="670898" y="104178"/>
                    </a:lnTo>
                    <a:close/>
                  </a:path>
                </a:pathLst>
              </a:custGeom>
              <a:solidFill>
                <a:srgbClr val="3A61A0"/>
              </a:solidFill>
            </p:spPr>
            <p:txBody>
              <a:bodyPr wrap="square" lIns="0" tIns="0" rIns="0" bIns="0" rtlCol="0"/>
              <a:lstStyle/>
              <a:p>
                <a:endParaRPr/>
              </a:p>
            </p:txBody>
          </p:sp>
          <p:pic>
            <p:nvPicPr>
              <p:cNvPr id="55" name="object 13">
                <a:extLst>
                  <a:ext uri="{FF2B5EF4-FFF2-40B4-BE49-F238E27FC236}">
                    <a16:creationId xmlns:a16="http://schemas.microsoft.com/office/drawing/2014/main" id="{48D29E8E-B944-3108-1CCF-696B9C861274}"/>
                  </a:ext>
                </a:extLst>
              </p:cNvPr>
              <p:cNvPicPr/>
              <p:nvPr/>
            </p:nvPicPr>
            <p:blipFill>
              <a:blip r:embed="rId4" cstate="print"/>
              <a:stretch>
                <a:fillRect/>
              </a:stretch>
            </p:blipFill>
            <p:spPr>
              <a:xfrm>
                <a:off x="4620383" y="2563758"/>
                <a:ext cx="241460" cy="241465"/>
              </a:xfrm>
              <a:prstGeom prst="rect">
                <a:avLst/>
              </a:prstGeom>
            </p:spPr>
          </p:pic>
        </p:grpSp>
        <p:grpSp>
          <p:nvGrpSpPr>
            <p:cNvPr id="12" name="object 14">
              <a:extLst>
                <a:ext uri="{FF2B5EF4-FFF2-40B4-BE49-F238E27FC236}">
                  <a16:creationId xmlns:a16="http://schemas.microsoft.com/office/drawing/2014/main" id="{11B9A25D-9517-37B8-A537-DE327A47ADC9}"/>
                </a:ext>
              </a:extLst>
            </p:cNvPr>
            <p:cNvGrpSpPr/>
            <p:nvPr/>
          </p:nvGrpSpPr>
          <p:grpSpPr>
            <a:xfrm>
              <a:off x="4179283" y="1630174"/>
              <a:ext cx="710565" cy="620395"/>
              <a:chOff x="4179283" y="1630174"/>
              <a:chExt cx="710565" cy="620395"/>
            </a:xfrm>
          </p:grpSpPr>
          <p:sp>
            <p:nvSpPr>
              <p:cNvPr id="48" name="object 15">
                <a:extLst>
                  <a:ext uri="{FF2B5EF4-FFF2-40B4-BE49-F238E27FC236}">
                    <a16:creationId xmlns:a16="http://schemas.microsoft.com/office/drawing/2014/main" id="{1E63FDA2-7C01-1F7E-A7BA-18F3281AE5E8}"/>
                  </a:ext>
                </a:extLst>
              </p:cNvPr>
              <p:cNvSpPr/>
              <p:nvPr/>
            </p:nvSpPr>
            <p:spPr>
              <a:xfrm>
                <a:off x="4179283" y="1630174"/>
                <a:ext cx="710565" cy="620395"/>
              </a:xfrm>
              <a:custGeom>
                <a:avLst/>
                <a:gdLst/>
                <a:ahLst/>
                <a:cxnLst/>
                <a:rect l="l" t="t" r="r" b="b"/>
                <a:pathLst>
                  <a:path w="710564" h="620394">
                    <a:moveTo>
                      <a:pt x="365598" y="0"/>
                    </a:moveTo>
                    <a:lnTo>
                      <a:pt x="330042" y="15146"/>
                    </a:lnTo>
                    <a:lnTo>
                      <a:pt x="299226" y="52485"/>
                    </a:lnTo>
                    <a:lnTo>
                      <a:pt x="0" y="603693"/>
                    </a:lnTo>
                    <a:lnTo>
                      <a:pt x="626975" y="620164"/>
                    </a:lnTo>
                    <a:lnTo>
                      <a:pt x="674722" y="612143"/>
                    </a:lnTo>
                    <a:lnTo>
                      <a:pt x="705615" y="588919"/>
                    </a:lnTo>
                    <a:lnTo>
                      <a:pt x="710396" y="569624"/>
                    </a:lnTo>
                    <a:lnTo>
                      <a:pt x="701915" y="544145"/>
                    </a:lnTo>
                    <a:lnTo>
                      <a:pt x="684696" y="523350"/>
                    </a:lnTo>
                    <a:lnTo>
                      <a:pt x="670898" y="515974"/>
                    </a:lnTo>
                    <a:lnTo>
                      <a:pt x="520391" y="515974"/>
                    </a:lnTo>
                    <a:lnTo>
                      <a:pt x="486869" y="511548"/>
                    </a:lnTo>
                    <a:lnTo>
                      <a:pt x="452744" y="499705"/>
                    </a:lnTo>
                    <a:lnTo>
                      <a:pt x="418448" y="478005"/>
                    </a:lnTo>
                    <a:lnTo>
                      <a:pt x="384412" y="444010"/>
                    </a:lnTo>
                    <a:lnTo>
                      <a:pt x="356943" y="403867"/>
                    </a:lnTo>
                    <a:lnTo>
                      <a:pt x="356020" y="403867"/>
                    </a:lnTo>
                    <a:lnTo>
                      <a:pt x="351067" y="395281"/>
                    </a:lnTo>
                    <a:lnTo>
                      <a:pt x="351904" y="395281"/>
                    </a:lnTo>
                    <a:lnTo>
                      <a:pt x="330494" y="350624"/>
                    </a:lnTo>
                    <a:lnTo>
                      <a:pt x="318073" y="304149"/>
                    </a:lnTo>
                    <a:lnTo>
                      <a:pt x="316429" y="263598"/>
                    </a:lnTo>
                    <a:lnTo>
                      <a:pt x="323235" y="228123"/>
                    </a:lnTo>
                    <a:lnTo>
                      <a:pt x="336163" y="196880"/>
                    </a:lnTo>
                    <a:lnTo>
                      <a:pt x="352884" y="169022"/>
                    </a:lnTo>
                    <a:lnTo>
                      <a:pt x="371071" y="143703"/>
                    </a:lnTo>
                    <a:lnTo>
                      <a:pt x="388397" y="120078"/>
                    </a:lnTo>
                    <a:lnTo>
                      <a:pt x="402532" y="97300"/>
                    </a:lnTo>
                    <a:lnTo>
                      <a:pt x="411150" y="74525"/>
                    </a:lnTo>
                    <a:lnTo>
                      <a:pt x="411923" y="50905"/>
                    </a:lnTo>
                    <a:lnTo>
                      <a:pt x="402521" y="25596"/>
                    </a:lnTo>
                    <a:lnTo>
                      <a:pt x="384697" y="5507"/>
                    </a:lnTo>
                    <a:lnTo>
                      <a:pt x="365598" y="0"/>
                    </a:lnTo>
                    <a:close/>
                  </a:path>
                  <a:path w="710564" h="620394">
                    <a:moveTo>
                      <a:pt x="639818" y="508285"/>
                    </a:moveTo>
                    <a:lnTo>
                      <a:pt x="613023" y="509139"/>
                    </a:lnTo>
                    <a:lnTo>
                      <a:pt x="552878" y="515422"/>
                    </a:lnTo>
                    <a:lnTo>
                      <a:pt x="520391" y="515974"/>
                    </a:lnTo>
                    <a:lnTo>
                      <a:pt x="670898" y="515974"/>
                    </a:lnTo>
                    <a:lnTo>
                      <a:pt x="663853" y="512209"/>
                    </a:lnTo>
                    <a:lnTo>
                      <a:pt x="639818" y="508285"/>
                    </a:lnTo>
                    <a:close/>
                  </a:path>
                  <a:path w="710564" h="620394">
                    <a:moveTo>
                      <a:pt x="351067" y="395281"/>
                    </a:moveTo>
                    <a:lnTo>
                      <a:pt x="356020" y="403867"/>
                    </a:lnTo>
                    <a:lnTo>
                      <a:pt x="353861" y="399363"/>
                    </a:lnTo>
                    <a:lnTo>
                      <a:pt x="351067" y="395281"/>
                    </a:lnTo>
                    <a:close/>
                  </a:path>
                  <a:path w="710564" h="620394">
                    <a:moveTo>
                      <a:pt x="353861" y="399363"/>
                    </a:moveTo>
                    <a:lnTo>
                      <a:pt x="356020" y="403867"/>
                    </a:lnTo>
                    <a:lnTo>
                      <a:pt x="356943" y="403867"/>
                    </a:lnTo>
                    <a:lnTo>
                      <a:pt x="353861" y="399363"/>
                    </a:lnTo>
                    <a:close/>
                  </a:path>
                  <a:path w="710564" h="620394">
                    <a:moveTo>
                      <a:pt x="351904" y="395281"/>
                    </a:moveTo>
                    <a:lnTo>
                      <a:pt x="351067" y="395281"/>
                    </a:lnTo>
                    <a:lnTo>
                      <a:pt x="353861" y="399363"/>
                    </a:lnTo>
                    <a:lnTo>
                      <a:pt x="351904" y="395281"/>
                    </a:lnTo>
                    <a:close/>
                  </a:path>
                </a:pathLst>
              </a:custGeom>
              <a:solidFill>
                <a:srgbClr val="49B4A9"/>
              </a:solidFill>
            </p:spPr>
            <p:txBody>
              <a:bodyPr wrap="square" lIns="0" tIns="0" rIns="0" bIns="0" rtlCol="0"/>
              <a:lstStyle/>
              <a:p>
                <a:endParaRPr/>
              </a:p>
            </p:txBody>
          </p:sp>
          <p:pic>
            <p:nvPicPr>
              <p:cNvPr id="49" name="object 16">
                <a:extLst>
                  <a:ext uri="{FF2B5EF4-FFF2-40B4-BE49-F238E27FC236}">
                    <a16:creationId xmlns:a16="http://schemas.microsoft.com/office/drawing/2014/main" id="{E57E1181-1A87-9E99-5E6D-714C4D068C0C}"/>
                  </a:ext>
                </a:extLst>
              </p:cNvPr>
              <p:cNvPicPr/>
              <p:nvPr/>
            </p:nvPicPr>
            <p:blipFill>
              <a:blip r:embed="rId5" cstate="print"/>
              <a:stretch>
                <a:fillRect/>
              </a:stretch>
            </p:blipFill>
            <p:spPr>
              <a:xfrm>
                <a:off x="4620387" y="1788762"/>
                <a:ext cx="241460" cy="241465"/>
              </a:xfrm>
              <a:prstGeom prst="rect">
                <a:avLst/>
              </a:prstGeom>
            </p:spPr>
          </p:pic>
        </p:grpSp>
        <p:sp>
          <p:nvSpPr>
            <p:cNvPr id="13" name="object 17">
              <a:extLst>
                <a:ext uri="{FF2B5EF4-FFF2-40B4-BE49-F238E27FC236}">
                  <a16:creationId xmlns:a16="http://schemas.microsoft.com/office/drawing/2014/main" id="{58A08442-E7E9-FFFA-87F3-04A34702B1E9}"/>
                </a:ext>
              </a:extLst>
            </p:cNvPr>
            <p:cNvSpPr/>
            <p:nvPr/>
          </p:nvSpPr>
          <p:spPr>
            <a:xfrm>
              <a:off x="5174641" y="1606674"/>
              <a:ext cx="279400" cy="346075"/>
            </a:xfrm>
            <a:custGeom>
              <a:avLst/>
              <a:gdLst/>
              <a:ahLst/>
              <a:cxnLst/>
              <a:rect l="l" t="t" r="r" b="b"/>
              <a:pathLst>
                <a:path w="279400" h="346075">
                  <a:moveTo>
                    <a:pt x="167021" y="0"/>
                  </a:moveTo>
                  <a:lnTo>
                    <a:pt x="116848" y="7522"/>
                  </a:lnTo>
                  <a:lnTo>
                    <a:pt x="73048" y="29347"/>
                  </a:lnTo>
                  <a:lnTo>
                    <a:pt x="37536" y="62835"/>
                  </a:lnTo>
                  <a:lnTo>
                    <a:pt x="12732" y="105525"/>
                  </a:lnTo>
                  <a:lnTo>
                    <a:pt x="795" y="155004"/>
                  </a:lnTo>
                  <a:lnTo>
                    <a:pt x="0" y="172633"/>
                  </a:lnTo>
                  <a:lnTo>
                    <a:pt x="809" y="190463"/>
                  </a:lnTo>
                  <a:lnTo>
                    <a:pt x="12952" y="240390"/>
                  </a:lnTo>
                  <a:lnTo>
                    <a:pt x="37834" y="283282"/>
                  </a:lnTo>
                  <a:lnTo>
                    <a:pt x="73157" y="316731"/>
                  </a:lnTo>
                  <a:lnTo>
                    <a:pt x="117136" y="338297"/>
                  </a:lnTo>
                  <a:lnTo>
                    <a:pt x="167021" y="345696"/>
                  </a:lnTo>
                  <a:lnTo>
                    <a:pt x="181549" y="345130"/>
                  </a:lnTo>
                  <a:lnTo>
                    <a:pt x="223354" y="336638"/>
                  </a:lnTo>
                  <a:lnTo>
                    <a:pt x="261255" y="317214"/>
                  </a:lnTo>
                  <a:lnTo>
                    <a:pt x="278808" y="296493"/>
                  </a:lnTo>
                  <a:lnTo>
                    <a:pt x="278808" y="288158"/>
                  </a:lnTo>
                  <a:lnTo>
                    <a:pt x="248599" y="279237"/>
                  </a:lnTo>
                  <a:lnTo>
                    <a:pt x="239397" y="285749"/>
                  </a:lnTo>
                  <a:lnTo>
                    <a:pt x="199876" y="303902"/>
                  </a:lnTo>
                  <a:lnTo>
                    <a:pt x="167021" y="308147"/>
                  </a:lnTo>
                  <a:lnTo>
                    <a:pt x="154061" y="307499"/>
                  </a:lnTo>
                  <a:lnTo>
                    <a:pt x="106400" y="292084"/>
                  </a:lnTo>
                  <a:lnTo>
                    <a:pt x="68461" y="258926"/>
                  </a:lnTo>
                  <a:lnTo>
                    <a:pt x="49202" y="225500"/>
                  </a:lnTo>
                  <a:lnTo>
                    <a:pt x="39896" y="186617"/>
                  </a:lnTo>
                  <a:lnTo>
                    <a:pt x="39276" y="172633"/>
                  </a:lnTo>
                  <a:lnTo>
                    <a:pt x="39896" y="159014"/>
                  </a:lnTo>
                  <a:lnTo>
                    <a:pt x="49202" y="120415"/>
                  </a:lnTo>
                  <a:lnTo>
                    <a:pt x="68461" y="86912"/>
                  </a:lnTo>
                  <a:lnTo>
                    <a:pt x="106400" y="53785"/>
                  </a:lnTo>
                  <a:lnTo>
                    <a:pt x="154061" y="37792"/>
                  </a:lnTo>
                  <a:lnTo>
                    <a:pt x="167021" y="37119"/>
                  </a:lnTo>
                  <a:lnTo>
                    <a:pt x="180240" y="37578"/>
                  </a:lnTo>
                  <a:lnTo>
                    <a:pt x="221733" y="48552"/>
                  </a:lnTo>
                  <a:lnTo>
                    <a:pt x="247301" y="66029"/>
                  </a:lnTo>
                  <a:lnTo>
                    <a:pt x="251615" y="69202"/>
                  </a:lnTo>
                  <a:lnTo>
                    <a:pt x="256002" y="70709"/>
                  </a:lnTo>
                  <a:lnTo>
                    <a:pt x="264913" y="70416"/>
                  </a:lnTo>
                  <a:lnTo>
                    <a:pt x="268798" y="69055"/>
                  </a:lnTo>
                  <a:lnTo>
                    <a:pt x="275415" y="63872"/>
                  </a:lnTo>
                  <a:lnTo>
                    <a:pt x="277216" y="60417"/>
                  </a:lnTo>
                  <a:lnTo>
                    <a:pt x="277509" y="56103"/>
                  </a:lnTo>
                  <a:lnTo>
                    <a:pt x="278378" y="54092"/>
                  </a:lnTo>
                  <a:lnTo>
                    <a:pt x="278881" y="52008"/>
                  </a:lnTo>
                  <a:lnTo>
                    <a:pt x="279164" y="47684"/>
                  </a:lnTo>
                  <a:lnTo>
                    <a:pt x="278734" y="45527"/>
                  </a:lnTo>
                  <a:lnTo>
                    <a:pt x="248480" y="20445"/>
                  </a:lnTo>
                  <a:lnTo>
                    <a:pt x="211208" y="4978"/>
                  </a:lnTo>
                  <a:lnTo>
                    <a:pt x="182721" y="553"/>
                  </a:lnTo>
                  <a:lnTo>
                    <a:pt x="167021" y="0"/>
                  </a:lnTo>
                  <a:close/>
                </a:path>
              </a:pathLst>
            </a:custGeom>
            <a:solidFill>
              <a:srgbClr val="28426D"/>
            </a:solidFill>
          </p:spPr>
          <p:txBody>
            <a:bodyPr wrap="square" lIns="0" tIns="0" rIns="0" bIns="0" rtlCol="0"/>
            <a:lstStyle/>
            <a:p>
              <a:endParaRPr/>
            </a:p>
          </p:txBody>
        </p:sp>
        <p:sp>
          <p:nvSpPr>
            <p:cNvPr id="14" name="object 18">
              <a:extLst>
                <a:ext uri="{FF2B5EF4-FFF2-40B4-BE49-F238E27FC236}">
                  <a16:creationId xmlns:a16="http://schemas.microsoft.com/office/drawing/2014/main" id="{71FF99A7-7B2F-72B2-C4A4-00483138DAA1}"/>
                </a:ext>
              </a:extLst>
            </p:cNvPr>
            <p:cNvSpPr/>
            <p:nvPr/>
          </p:nvSpPr>
          <p:spPr>
            <a:xfrm>
              <a:off x="5520335" y="1610985"/>
              <a:ext cx="220979" cy="337820"/>
            </a:xfrm>
            <a:custGeom>
              <a:avLst/>
              <a:gdLst/>
              <a:ahLst/>
              <a:cxnLst/>
              <a:rect l="l" t="t" r="r" b="b"/>
              <a:pathLst>
                <a:path w="220979" h="337819">
                  <a:moveTo>
                    <a:pt x="25894" y="0"/>
                  </a:moveTo>
                  <a:lnTo>
                    <a:pt x="14093" y="0"/>
                  </a:lnTo>
                  <a:lnTo>
                    <a:pt x="9350" y="1800"/>
                  </a:lnTo>
                  <a:lnTo>
                    <a:pt x="1874" y="9004"/>
                  </a:lnTo>
                  <a:lnTo>
                    <a:pt x="0" y="13811"/>
                  </a:lnTo>
                  <a:lnTo>
                    <a:pt x="0" y="323414"/>
                  </a:lnTo>
                  <a:lnTo>
                    <a:pt x="1874" y="328157"/>
                  </a:lnTo>
                  <a:lnTo>
                    <a:pt x="9350" y="335633"/>
                  </a:lnTo>
                  <a:lnTo>
                    <a:pt x="14093" y="337497"/>
                  </a:lnTo>
                  <a:lnTo>
                    <a:pt x="25894" y="337497"/>
                  </a:lnTo>
                  <a:lnTo>
                    <a:pt x="30711" y="335633"/>
                  </a:lnTo>
                  <a:lnTo>
                    <a:pt x="37904" y="328157"/>
                  </a:lnTo>
                  <a:lnTo>
                    <a:pt x="39705" y="323414"/>
                  </a:lnTo>
                  <a:lnTo>
                    <a:pt x="39705" y="193355"/>
                  </a:lnTo>
                  <a:lnTo>
                    <a:pt x="40284" y="185180"/>
                  </a:lnTo>
                  <a:lnTo>
                    <a:pt x="59828" y="151919"/>
                  </a:lnTo>
                  <a:lnTo>
                    <a:pt x="99294" y="135571"/>
                  </a:lnTo>
                  <a:lnTo>
                    <a:pt x="108761" y="135084"/>
                  </a:lnTo>
                  <a:lnTo>
                    <a:pt x="118822" y="135585"/>
                  </a:lnTo>
                  <a:lnTo>
                    <a:pt x="159794" y="153111"/>
                  </a:lnTo>
                  <a:lnTo>
                    <a:pt x="179808" y="196743"/>
                  </a:lnTo>
                  <a:lnTo>
                    <a:pt x="180402" y="208894"/>
                  </a:lnTo>
                  <a:lnTo>
                    <a:pt x="180402" y="323121"/>
                  </a:lnTo>
                  <a:lnTo>
                    <a:pt x="182350" y="327791"/>
                  </a:lnTo>
                  <a:lnTo>
                    <a:pt x="190109" y="335560"/>
                  </a:lnTo>
                  <a:lnTo>
                    <a:pt x="194926" y="337497"/>
                  </a:lnTo>
                  <a:lnTo>
                    <a:pt x="206150" y="337497"/>
                  </a:lnTo>
                  <a:lnTo>
                    <a:pt x="210831" y="335560"/>
                  </a:lnTo>
                  <a:lnTo>
                    <a:pt x="214715" y="331675"/>
                  </a:lnTo>
                  <a:lnTo>
                    <a:pt x="218600" y="327791"/>
                  </a:lnTo>
                  <a:lnTo>
                    <a:pt x="220537" y="323121"/>
                  </a:lnTo>
                  <a:lnTo>
                    <a:pt x="220537" y="208894"/>
                  </a:lnTo>
                  <a:lnTo>
                    <a:pt x="212771" y="161875"/>
                  </a:lnTo>
                  <a:lnTo>
                    <a:pt x="190433" y="127267"/>
                  </a:lnTo>
                  <a:lnTo>
                    <a:pt x="156907" y="105999"/>
                  </a:lnTo>
                  <a:lnTo>
                    <a:pt x="115232" y="98834"/>
                  </a:lnTo>
                  <a:lnTo>
                    <a:pt x="101343" y="99604"/>
                  </a:lnTo>
                  <a:lnTo>
                    <a:pt x="63872" y="111137"/>
                  </a:lnTo>
                  <a:lnTo>
                    <a:pt x="39705" y="129346"/>
                  </a:lnTo>
                  <a:lnTo>
                    <a:pt x="39705" y="13811"/>
                  </a:lnTo>
                  <a:lnTo>
                    <a:pt x="37904" y="9004"/>
                  </a:lnTo>
                  <a:lnTo>
                    <a:pt x="30711" y="1800"/>
                  </a:lnTo>
                  <a:lnTo>
                    <a:pt x="25894" y="0"/>
                  </a:lnTo>
                  <a:close/>
                </a:path>
              </a:pathLst>
            </a:custGeom>
            <a:solidFill>
              <a:srgbClr val="28426D"/>
            </a:solidFill>
          </p:spPr>
          <p:txBody>
            <a:bodyPr wrap="square" lIns="0" tIns="0" rIns="0" bIns="0" rtlCol="0"/>
            <a:lstStyle/>
            <a:p>
              <a:endParaRPr/>
            </a:p>
          </p:txBody>
        </p:sp>
        <p:sp>
          <p:nvSpPr>
            <p:cNvPr id="15" name="object 19">
              <a:extLst>
                <a:ext uri="{FF2B5EF4-FFF2-40B4-BE49-F238E27FC236}">
                  <a16:creationId xmlns:a16="http://schemas.microsoft.com/office/drawing/2014/main" id="{F333CB7E-6920-3504-5005-BADBF88D549C}"/>
                </a:ext>
              </a:extLst>
            </p:cNvPr>
            <p:cNvSpPr/>
            <p:nvPr/>
          </p:nvSpPr>
          <p:spPr>
            <a:xfrm>
              <a:off x="5812955" y="1617896"/>
              <a:ext cx="53340" cy="330200"/>
            </a:xfrm>
            <a:custGeom>
              <a:avLst/>
              <a:gdLst/>
              <a:ahLst/>
              <a:cxnLst/>
              <a:rect l="l" t="t" r="r" b="b"/>
              <a:pathLst>
                <a:path w="53339" h="330200">
                  <a:moveTo>
                    <a:pt x="46596" y="107899"/>
                  </a:moveTo>
                  <a:lnTo>
                    <a:pt x="44729" y="103085"/>
                  </a:lnTo>
                  <a:lnTo>
                    <a:pt x="37249" y="95885"/>
                  </a:lnTo>
                  <a:lnTo>
                    <a:pt x="32499" y="94094"/>
                  </a:lnTo>
                  <a:lnTo>
                    <a:pt x="26746" y="94094"/>
                  </a:lnTo>
                  <a:lnTo>
                    <a:pt x="20713" y="94094"/>
                  </a:lnTo>
                  <a:lnTo>
                    <a:pt x="15811" y="95885"/>
                  </a:lnTo>
                  <a:lnTo>
                    <a:pt x="8331" y="103085"/>
                  </a:lnTo>
                  <a:lnTo>
                    <a:pt x="6464" y="107899"/>
                  </a:lnTo>
                  <a:lnTo>
                    <a:pt x="6464" y="316077"/>
                  </a:lnTo>
                  <a:lnTo>
                    <a:pt x="8331" y="320814"/>
                  </a:lnTo>
                  <a:lnTo>
                    <a:pt x="15811" y="328307"/>
                  </a:lnTo>
                  <a:lnTo>
                    <a:pt x="20713" y="330161"/>
                  </a:lnTo>
                  <a:lnTo>
                    <a:pt x="32499" y="330161"/>
                  </a:lnTo>
                  <a:lnTo>
                    <a:pt x="37249" y="328307"/>
                  </a:lnTo>
                  <a:lnTo>
                    <a:pt x="44729" y="320814"/>
                  </a:lnTo>
                  <a:lnTo>
                    <a:pt x="46596" y="316077"/>
                  </a:lnTo>
                  <a:lnTo>
                    <a:pt x="46596" y="107899"/>
                  </a:lnTo>
                  <a:close/>
                </a:path>
                <a:path w="53339" h="330200">
                  <a:moveTo>
                    <a:pt x="53086" y="18846"/>
                  </a:moveTo>
                  <a:lnTo>
                    <a:pt x="50406" y="12598"/>
                  </a:lnTo>
                  <a:lnTo>
                    <a:pt x="39763" y="2527"/>
                  </a:lnTo>
                  <a:lnTo>
                    <a:pt x="33655" y="0"/>
                  </a:lnTo>
                  <a:lnTo>
                    <a:pt x="19558" y="0"/>
                  </a:lnTo>
                  <a:lnTo>
                    <a:pt x="13296" y="2527"/>
                  </a:lnTo>
                  <a:lnTo>
                    <a:pt x="2641" y="12598"/>
                  </a:lnTo>
                  <a:lnTo>
                    <a:pt x="0" y="18846"/>
                  </a:lnTo>
                  <a:lnTo>
                    <a:pt x="0" y="33807"/>
                  </a:lnTo>
                  <a:lnTo>
                    <a:pt x="2578" y="40132"/>
                  </a:lnTo>
                  <a:lnTo>
                    <a:pt x="12941" y="50507"/>
                  </a:lnTo>
                  <a:lnTo>
                    <a:pt x="19126" y="53086"/>
                  </a:lnTo>
                  <a:lnTo>
                    <a:pt x="26314" y="53086"/>
                  </a:lnTo>
                  <a:lnTo>
                    <a:pt x="33794" y="53086"/>
                  </a:lnTo>
                  <a:lnTo>
                    <a:pt x="40132" y="50507"/>
                  </a:lnTo>
                  <a:lnTo>
                    <a:pt x="50482" y="40132"/>
                  </a:lnTo>
                  <a:lnTo>
                    <a:pt x="53086" y="33807"/>
                  </a:lnTo>
                  <a:lnTo>
                    <a:pt x="53086" y="18846"/>
                  </a:lnTo>
                  <a:close/>
                </a:path>
              </a:pathLst>
            </a:custGeom>
            <a:solidFill>
              <a:srgbClr val="28426D"/>
            </a:solidFill>
          </p:spPr>
          <p:txBody>
            <a:bodyPr wrap="square" lIns="0" tIns="0" rIns="0" bIns="0" rtlCol="0"/>
            <a:lstStyle/>
            <a:p>
              <a:endParaRPr/>
            </a:p>
          </p:txBody>
        </p:sp>
        <p:sp>
          <p:nvSpPr>
            <p:cNvPr id="16" name="object 20">
              <a:extLst>
                <a:ext uri="{FF2B5EF4-FFF2-40B4-BE49-F238E27FC236}">
                  <a16:creationId xmlns:a16="http://schemas.microsoft.com/office/drawing/2014/main" id="{1A063993-D398-1F56-C96B-66573E75C357}"/>
                </a:ext>
              </a:extLst>
            </p:cNvPr>
            <p:cNvSpPr/>
            <p:nvPr/>
          </p:nvSpPr>
          <p:spPr>
            <a:xfrm>
              <a:off x="5933795" y="1610988"/>
              <a:ext cx="349250" cy="339090"/>
            </a:xfrm>
            <a:custGeom>
              <a:avLst/>
              <a:gdLst/>
              <a:ahLst/>
              <a:cxnLst/>
              <a:rect l="l" t="t" r="r" b="b"/>
              <a:pathLst>
                <a:path w="349250" h="339089">
                  <a:moveTo>
                    <a:pt x="91059" y="311607"/>
                  </a:moveTo>
                  <a:lnTo>
                    <a:pt x="89471" y="306793"/>
                  </a:lnTo>
                  <a:lnTo>
                    <a:pt x="83146" y="299593"/>
                  </a:lnTo>
                  <a:lnTo>
                    <a:pt x="78828" y="297802"/>
                  </a:lnTo>
                  <a:lnTo>
                    <a:pt x="55664" y="297802"/>
                  </a:lnTo>
                  <a:lnTo>
                    <a:pt x="50050" y="294208"/>
                  </a:lnTo>
                  <a:lnTo>
                    <a:pt x="39268" y="259384"/>
                  </a:lnTo>
                  <a:lnTo>
                    <a:pt x="39268" y="13665"/>
                  </a:lnTo>
                  <a:lnTo>
                    <a:pt x="37465" y="9004"/>
                  </a:lnTo>
                  <a:lnTo>
                    <a:pt x="30264" y="1803"/>
                  </a:lnTo>
                  <a:lnTo>
                    <a:pt x="25463" y="0"/>
                  </a:lnTo>
                  <a:lnTo>
                    <a:pt x="13652" y="0"/>
                  </a:lnTo>
                  <a:lnTo>
                    <a:pt x="8978" y="1803"/>
                  </a:lnTo>
                  <a:lnTo>
                    <a:pt x="1790" y="9004"/>
                  </a:lnTo>
                  <a:lnTo>
                    <a:pt x="0" y="13665"/>
                  </a:lnTo>
                  <a:lnTo>
                    <a:pt x="0" y="259384"/>
                  </a:lnTo>
                  <a:lnTo>
                    <a:pt x="7988" y="299745"/>
                  </a:lnTo>
                  <a:lnTo>
                    <a:pt x="37566" y="331495"/>
                  </a:lnTo>
                  <a:lnTo>
                    <a:pt x="62572" y="337070"/>
                  </a:lnTo>
                  <a:lnTo>
                    <a:pt x="73075" y="337070"/>
                  </a:lnTo>
                  <a:lnTo>
                    <a:pt x="79184" y="335280"/>
                  </a:lnTo>
                  <a:lnTo>
                    <a:pt x="88684" y="328091"/>
                  </a:lnTo>
                  <a:lnTo>
                    <a:pt x="91059" y="323405"/>
                  </a:lnTo>
                  <a:lnTo>
                    <a:pt x="91059" y="311607"/>
                  </a:lnTo>
                  <a:close/>
                </a:path>
                <a:path w="349250" h="339089">
                  <a:moveTo>
                    <a:pt x="348716" y="13817"/>
                  </a:moveTo>
                  <a:lnTo>
                    <a:pt x="346849" y="8991"/>
                  </a:lnTo>
                  <a:lnTo>
                    <a:pt x="339356" y="1816"/>
                  </a:lnTo>
                  <a:lnTo>
                    <a:pt x="334467" y="0"/>
                  </a:lnTo>
                  <a:lnTo>
                    <a:pt x="322668" y="0"/>
                  </a:lnTo>
                  <a:lnTo>
                    <a:pt x="317919" y="1816"/>
                  </a:lnTo>
                  <a:lnTo>
                    <a:pt x="310451" y="8991"/>
                  </a:lnTo>
                  <a:lnTo>
                    <a:pt x="309867" y="10502"/>
                  </a:lnTo>
                  <a:lnTo>
                    <a:pt x="309867" y="218821"/>
                  </a:lnTo>
                  <a:lnTo>
                    <a:pt x="309206" y="230593"/>
                  </a:lnTo>
                  <a:lnTo>
                    <a:pt x="293535" y="271284"/>
                  </a:lnTo>
                  <a:lnTo>
                    <a:pt x="261213" y="297218"/>
                  </a:lnTo>
                  <a:lnTo>
                    <a:pt x="229158" y="303403"/>
                  </a:lnTo>
                  <a:lnTo>
                    <a:pt x="218186" y="302717"/>
                  </a:lnTo>
                  <a:lnTo>
                    <a:pt x="179387" y="286385"/>
                  </a:lnTo>
                  <a:lnTo>
                    <a:pt x="154406" y="252285"/>
                  </a:lnTo>
                  <a:lnTo>
                    <a:pt x="148463" y="218821"/>
                  </a:lnTo>
                  <a:lnTo>
                    <a:pt x="149123" y="207060"/>
                  </a:lnTo>
                  <a:lnTo>
                    <a:pt x="164820" y="166662"/>
                  </a:lnTo>
                  <a:lnTo>
                    <a:pt x="197688" y="140855"/>
                  </a:lnTo>
                  <a:lnTo>
                    <a:pt x="229158" y="134658"/>
                  </a:lnTo>
                  <a:lnTo>
                    <a:pt x="240487" y="135343"/>
                  </a:lnTo>
                  <a:lnTo>
                    <a:pt x="279184" y="151663"/>
                  </a:lnTo>
                  <a:lnTo>
                    <a:pt x="303923" y="185483"/>
                  </a:lnTo>
                  <a:lnTo>
                    <a:pt x="309867" y="218821"/>
                  </a:lnTo>
                  <a:lnTo>
                    <a:pt x="309867" y="10502"/>
                  </a:lnTo>
                  <a:lnTo>
                    <a:pt x="308571" y="13817"/>
                  </a:lnTo>
                  <a:lnTo>
                    <a:pt x="308571" y="140703"/>
                  </a:lnTo>
                  <a:lnTo>
                    <a:pt x="303339" y="134658"/>
                  </a:lnTo>
                  <a:lnTo>
                    <a:pt x="271678" y="110490"/>
                  </a:lnTo>
                  <a:lnTo>
                    <a:pt x="222694" y="99275"/>
                  </a:lnTo>
                  <a:lnTo>
                    <a:pt x="206933" y="100266"/>
                  </a:lnTo>
                  <a:lnTo>
                    <a:pt x="164858" y="115023"/>
                  </a:lnTo>
                  <a:lnTo>
                    <a:pt x="132727" y="144970"/>
                  </a:lnTo>
                  <a:lnTo>
                    <a:pt x="113715" y="186512"/>
                  </a:lnTo>
                  <a:lnTo>
                    <a:pt x="110045" y="218821"/>
                  </a:lnTo>
                  <a:lnTo>
                    <a:pt x="111036" y="235445"/>
                  </a:lnTo>
                  <a:lnTo>
                    <a:pt x="125806" y="280111"/>
                  </a:lnTo>
                  <a:lnTo>
                    <a:pt x="155740" y="314464"/>
                  </a:lnTo>
                  <a:lnTo>
                    <a:pt x="197167" y="334860"/>
                  </a:lnTo>
                  <a:lnTo>
                    <a:pt x="229158" y="338797"/>
                  </a:lnTo>
                  <a:lnTo>
                    <a:pt x="245643" y="337820"/>
                  </a:lnTo>
                  <a:lnTo>
                    <a:pt x="289801" y="323265"/>
                  </a:lnTo>
                  <a:lnTo>
                    <a:pt x="315201" y="303403"/>
                  </a:lnTo>
                  <a:lnTo>
                    <a:pt x="323951" y="293408"/>
                  </a:lnTo>
                  <a:lnTo>
                    <a:pt x="344449" y="251726"/>
                  </a:lnTo>
                  <a:lnTo>
                    <a:pt x="348716" y="219684"/>
                  </a:lnTo>
                  <a:lnTo>
                    <a:pt x="348716" y="140703"/>
                  </a:lnTo>
                  <a:lnTo>
                    <a:pt x="348716" y="13817"/>
                  </a:lnTo>
                  <a:close/>
                </a:path>
              </a:pathLst>
            </a:custGeom>
            <a:solidFill>
              <a:srgbClr val="28426D"/>
            </a:solidFill>
          </p:spPr>
          <p:txBody>
            <a:bodyPr wrap="square" lIns="0" tIns="0" rIns="0" bIns="0" rtlCol="0"/>
            <a:lstStyle/>
            <a:p>
              <a:endParaRPr/>
            </a:p>
          </p:txBody>
        </p:sp>
        <p:pic>
          <p:nvPicPr>
            <p:cNvPr id="17" name="object 21">
              <a:extLst>
                <a:ext uri="{FF2B5EF4-FFF2-40B4-BE49-F238E27FC236}">
                  <a16:creationId xmlns:a16="http://schemas.microsoft.com/office/drawing/2014/main" id="{4DBD5BE3-5C52-24D3-D8FE-5DDDABEADBB7}"/>
                </a:ext>
              </a:extLst>
            </p:cNvPr>
            <p:cNvPicPr/>
            <p:nvPr/>
          </p:nvPicPr>
          <p:blipFill>
            <a:blip r:embed="rId7" cstate="print"/>
            <a:stretch>
              <a:fillRect/>
            </a:stretch>
          </p:blipFill>
          <p:spPr>
            <a:xfrm>
              <a:off x="6360193" y="1709394"/>
              <a:ext cx="398355" cy="240389"/>
            </a:xfrm>
            <a:prstGeom prst="rect">
              <a:avLst/>
            </a:prstGeom>
          </p:spPr>
        </p:pic>
        <p:grpSp>
          <p:nvGrpSpPr>
            <p:cNvPr id="18" name="object 22">
              <a:extLst>
                <a:ext uri="{FF2B5EF4-FFF2-40B4-BE49-F238E27FC236}">
                  <a16:creationId xmlns:a16="http://schemas.microsoft.com/office/drawing/2014/main" id="{F73A38B8-4B5E-3894-3814-076E3CB9CB19}"/>
                </a:ext>
              </a:extLst>
            </p:cNvPr>
            <p:cNvGrpSpPr/>
            <p:nvPr/>
          </p:nvGrpSpPr>
          <p:grpSpPr>
            <a:xfrm>
              <a:off x="6814654" y="1605808"/>
              <a:ext cx="311150" cy="342900"/>
              <a:chOff x="6814654" y="1605808"/>
              <a:chExt cx="311150" cy="342900"/>
            </a:xfrm>
          </p:grpSpPr>
          <p:pic>
            <p:nvPicPr>
              <p:cNvPr id="46" name="object 23">
                <a:extLst>
                  <a:ext uri="{FF2B5EF4-FFF2-40B4-BE49-F238E27FC236}">
                    <a16:creationId xmlns:a16="http://schemas.microsoft.com/office/drawing/2014/main" id="{D4384529-849B-7E67-8F7E-561C3A62FA6D}"/>
                  </a:ext>
                </a:extLst>
              </p:cNvPr>
              <p:cNvPicPr/>
              <p:nvPr/>
            </p:nvPicPr>
            <p:blipFill>
              <a:blip r:embed="rId8" cstate="print"/>
              <a:stretch>
                <a:fillRect/>
              </a:stretch>
            </p:blipFill>
            <p:spPr>
              <a:xfrm>
                <a:off x="6814654" y="1709815"/>
                <a:ext cx="220537" cy="238673"/>
              </a:xfrm>
              <a:prstGeom prst="rect">
                <a:avLst/>
              </a:prstGeom>
            </p:spPr>
          </p:pic>
          <p:sp>
            <p:nvSpPr>
              <p:cNvPr id="47" name="object 24">
                <a:extLst>
                  <a:ext uri="{FF2B5EF4-FFF2-40B4-BE49-F238E27FC236}">
                    <a16:creationId xmlns:a16="http://schemas.microsoft.com/office/drawing/2014/main" id="{7AF891BB-E5F9-A65C-D03F-B5E513A28FC7}"/>
                  </a:ext>
                </a:extLst>
              </p:cNvPr>
              <p:cNvSpPr/>
              <p:nvPr/>
            </p:nvSpPr>
            <p:spPr>
              <a:xfrm>
                <a:off x="7068574" y="1605808"/>
                <a:ext cx="57150" cy="121285"/>
              </a:xfrm>
              <a:custGeom>
                <a:avLst/>
                <a:gdLst/>
                <a:ahLst/>
                <a:cxnLst/>
                <a:rect l="l" t="t" r="r" b="b"/>
                <a:pathLst>
                  <a:path w="57150" h="121285">
                    <a:moveTo>
                      <a:pt x="38836" y="0"/>
                    </a:moveTo>
                    <a:lnTo>
                      <a:pt x="23590" y="0"/>
                    </a:lnTo>
                    <a:lnTo>
                      <a:pt x="17758" y="2314"/>
                    </a:lnTo>
                    <a:lnTo>
                      <a:pt x="8261" y="11507"/>
                    </a:lnTo>
                    <a:lnTo>
                      <a:pt x="5895" y="17559"/>
                    </a:lnTo>
                    <a:lnTo>
                      <a:pt x="5895" y="31077"/>
                    </a:lnTo>
                    <a:lnTo>
                      <a:pt x="6533" y="36543"/>
                    </a:lnTo>
                    <a:lnTo>
                      <a:pt x="9130" y="46333"/>
                    </a:lnTo>
                    <a:lnTo>
                      <a:pt x="10209" y="51359"/>
                    </a:lnTo>
                    <a:lnTo>
                      <a:pt x="11936" y="61715"/>
                    </a:lnTo>
                    <a:lnTo>
                      <a:pt x="11863" y="67976"/>
                    </a:lnTo>
                    <a:lnTo>
                      <a:pt x="10858" y="75317"/>
                    </a:lnTo>
                    <a:lnTo>
                      <a:pt x="0" y="107462"/>
                    </a:lnTo>
                    <a:lnTo>
                      <a:pt x="209" y="111493"/>
                    </a:lnTo>
                    <a:lnTo>
                      <a:pt x="5099" y="118980"/>
                    </a:lnTo>
                    <a:lnTo>
                      <a:pt x="8481" y="120844"/>
                    </a:lnTo>
                    <a:lnTo>
                      <a:pt x="12795" y="120844"/>
                    </a:lnTo>
                    <a:lnTo>
                      <a:pt x="17109" y="120844"/>
                    </a:lnTo>
                    <a:lnTo>
                      <a:pt x="41066" y="89557"/>
                    </a:lnTo>
                    <a:lnTo>
                      <a:pt x="55307" y="52951"/>
                    </a:lnTo>
                    <a:lnTo>
                      <a:pt x="56815" y="44742"/>
                    </a:lnTo>
                    <a:lnTo>
                      <a:pt x="56815" y="37548"/>
                    </a:lnTo>
                    <a:lnTo>
                      <a:pt x="45307" y="3528"/>
                    </a:lnTo>
                    <a:lnTo>
                      <a:pt x="38836" y="0"/>
                    </a:lnTo>
                    <a:close/>
                  </a:path>
                </a:pathLst>
              </a:custGeom>
              <a:solidFill>
                <a:srgbClr val="28426D"/>
              </a:solidFill>
            </p:spPr>
            <p:txBody>
              <a:bodyPr wrap="square" lIns="0" tIns="0" rIns="0" bIns="0" rtlCol="0"/>
              <a:lstStyle/>
              <a:p>
                <a:endParaRPr/>
              </a:p>
            </p:txBody>
          </p:sp>
        </p:grpSp>
        <p:pic>
          <p:nvPicPr>
            <p:cNvPr id="19" name="object 25">
              <a:extLst>
                <a:ext uri="{FF2B5EF4-FFF2-40B4-BE49-F238E27FC236}">
                  <a16:creationId xmlns:a16="http://schemas.microsoft.com/office/drawing/2014/main" id="{2B5FAEE6-498A-0670-FE6C-6022DF74E8B4}"/>
                </a:ext>
              </a:extLst>
            </p:cNvPr>
            <p:cNvPicPr/>
            <p:nvPr/>
          </p:nvPicPr>
          <p:blipFill>
            <a:blip r:embed="rId9" cstate="print"/>
            <a:stretch>
              <a:fillRect/>
            </a:stretch>
          </p:blipFill>
          <p:spPr>
            <a:xfrm>
              <a:off x="7170988" y="1710252"/>
              <a:ext cx="192203" cy="239531"/>
            </a:xfrm>
            <a:prstGeom prst="rect">
              <a:avLst/>
            </a:prstGeom>
          </p:spPr>
        </p:pic>
        <p:grpSp>
          <p:nvGrpSpPr>
            <p:cNvPr id="20" name="object 26">
              <a:extLst>
                <a:ext uri="{FF2B5EF4-FFF2-40B4-BE49-F238E27FC236}">
                  <a16:creationId xmlns:a16="http://schemas.microsoft.com/office/drawing/2014/main" id="{83B938A0-07D5-FFB5-DCCA-E3B055F07486}"/>
                </a:ext>
              </a:extLst>
            </p:cNvPr>
            <p:cNvGrpSpPr/>
            <p:nvPr/>
          </p:nvGrpSpPr>
          <p:grpSpPr>
            <a:xfrm>
              <a:off x="5190614" y="2128890"/>
              <a:ext cx="481330" cy="339090"/>
              <a:chOff x="5190614" y="2128890"/>
              <a:chExt cx="481330" cy="339090"/>
            </a:xfrm>
          </p:grpSpPr>
          <p:sp>
            <p:nvSpPr>
              <p:cNvPr id="44" name="object 27">
                <a:extLst>
                  <a:ext uri="{FF2B5EF4-FFF2-40B4-BE49-F238E27FC236}">
                    <a16:creationId xmlns:a16="http://schemas.microsoft.com/office/drawing/2014/main" id="{E498D3F4-A400-77E0-2CE0-3A63FEE98E3E}"/>
                  </a:ext>
                </a:extLst>
              </p:cNvPr>
              <p:cNvSpPr/>
              <p:nvPr/>
            </p:nvSpPr>
            <p:spPr>
              <a:xfrm>
                <a:off x="5190614" y="2128890"/>
                <a:ext cx="216535" cy="337185"/>
              </a:xfrm>
              <a:custGeom>
                <a:avLst/>
                <a:gdLst/>
                <a:ahLst/>
                <a:cxnLst/>
                <a:rect l="l" t="t" r="r" b="b"/>
                <a:pathLst>
                  <a:path w="216535" h="337185">
                    <a:moveTo>
                      <a:pt x="106593" y="0"/>
                    </a:moveTo>
                    <a:lnTo>
                      <a:pt x="14523" y="0"/>
                    </a:lnTo>
                    <a:lnTo>
                      <a:pt x="9706" y="1947"/>
                    </a:lnTo>
                    <a:lnTo>
                      <a:pt x="1937" y="9716"/>
                    </a:lnTo>
                    <a:lnTo>
                      <a:pt x="117" y="14240"/>
                    </a:lnTo>
                    <a:lnTo>
                      <a:pt x="0" y="322545"/>
                    </a:lnTo>
                    <a:lnTo>
                      <a:pt x="1937" y="327361"/>
                    </a:lnTo>
                    <a:lnTo>
                      <a:pt x="9706" y="335120"/>
                    </a:lnTo>
                    <a:lnTo>
                      <a:pt x="14523" y="337068"/>
                    </a:lnTo>
                    <a:lnTo>
                      <a:pt x="26323" y="337068"/>
                    </a:lnTo>
                    <a:lnTo>
                      <a:pt x="31213" y="335120"/>
                    </a:lnTo>
                    <a:lnTo>
                      <a:pt x="38689" y="327361"/>
                    </a:lnTo>
                    <a:lnTo>
                      <a:pt x="40564" y="322545"/>
                    </a:lnTo>
                    <a:lnTo>
                      <a:pt x="40564" y="219249"/>
                    </a:lnTo>
                    <a:lnTo>
                      <a:pt x="106593" y="219249"/>
                    </a:lnTo>
                    <a:lnTo>
                      <a:pt x="150900" y="211484"/>
                    </a:lnTo>
                    <a:lnTo>
                      <a:pt x="185843" y="188931"/>
                    </a:lnTo>
                    <a:lnTo>
                      <a:pt x="192528" y="181271"/>
                    </a:lnTo>
                    <a:lnTo>
                      <a:pt x="40564" y="181271"/>
                    </a:lnTo>
                    <a:lnTo>
                      <a:pt x="40564" y="37977"/>
                    </a:lnTo>
                    <a:lnTo>
                      <a:pt x="191429" y="37977"/>
                    </a:lnTo>
                    <a:lnTo>
                      <a:pt x="185523" y="31131"/>
                    </a:lnTo>
                    <a:lnTo>
                      <a:pt x="150785" y="8013"/>
                    </a:lnTo>
                    <a:lnTo>
                      <a:pt x="122294" y="891"/>
                    </a:lnTo>
                    <a:lnTo>
                      <a:pt x="106593" y="0"/>
                    </a:lnTo>
                    <a:close/>
                  </a:path>
                  <a:path w="216535" h="337185">
                    <a:moveTo>
                      <a:pt x="191429" y="37977"/>
                    </a:moveTo>
                    <a:lnTo>
                      <a:pt x="106593" y="37977"/>
                    </a:lnTo>
                    <a:lnTo>
                      <a:pt x="116659" y="38558"/>
                    </a:lnTo>
                    <a:lnTo>
                      <a:pt x="126128" y="40301"/>
                    </a:lnTo>
                    <a:lnTo>
                      <a:pt x="163350" y="65186"/>
                    </a:lnTo>
                    <a:lnTo>
                      <a:pt x="177376" y="110918"/>
                    </a:lnTo>
                    <a:lnTo>
                      <a:pt x="176811" y="120793"/>
                    </a:lnTo>
                    <a:lnTo>
                      <a:pt x="157523" y="161415"/>
                    </a:lnTo>
                    <a:lnTo>
                      <a:pt x="116659" y="180704"/>
                    </a:lnTo>
                    <a:lnTo>
                      <a:pt x="106593" y="181271"/>
                    </a:lnTo>
                    <a:lnTo>
                      <a:pt x="192528" y="181271"/>
                    </a:lnTo>
                    <a:lnTo>
                      <a:pt x="212769" y="140697"/>
                    </a:lnTo>
                    <a:lnTo>
                      <a:pt x="216223" y="110918"/>
                    </a:lnTo>
                    <a:lnTo>
                      <a:pt x="215346" y="95019"/>
                    </a:lnTo>
                    <a:lnTo>
                      <a:pt x="212714" y="80117"/>
                    </a:lnTo>
                    <a:lnTo>
                      <a:pt x="208329" y="66213"/>
                    </a:lnTo>
                    <a:lnTo>
                      <a:pt x="202192" y="53307"/>
                    </a:lnTo>
                    <a:lnTo>
                      <a:pt x="194518" y="41559"/>
                    </a:lnTo>
                    <a:lnTo>
                      <a:pt x="191429" y="37977"/>
                    </a:lnTo>
                    <a:close/>
                  </a:path>
                </a:pathLst>
              </a:custGeom>
              <a:solidFill>
                <a:srgbClr val="28426D"/>
              </a:solidFill>
            </p:spPr>
            <p:txBody>
              <a:bodyPr wrap="square" lIns="0" tIns="0" rIns="0" bIns="0" rtlCol="0"/>
              <a:lstStyle/>
              <a:p>
                <a:endParaRPr/>
              </a:p>
            </p:txBody>
          </p:sp>
          <p:pic>
            <p:nvPicPr>
              <p:cNvPr id="45" name="object 28">
                <a:extLst>
                  <a:ext uri="{FF2B5EF4-FFF2-40B4-BE49-F238E27FC236}">
                    <a16:creationId xmlns:a16="http://schemas.microsoft.com/office/drawing/2014/main" id="{698C2B2F-613E-33F6-B519-4127451063FE}"/>
                  </a:ext>
                </a:extLst>
              </p:cNvPr>
              <p:cNvPicPr/>
              <p:nvPr/>
            </p:nvPicPr>
            <p:blipFill>
              <a:blip r:embed="rId10" cstate="print"/>
              <a:stretch>
                <a:fillRect/>
              </a:stretch>
            </p:blipFill>
            <p:spPr>
              <a:xfrm>
                <a:off x="5432729" y="2228154"/>
                <a:ext cx="238673" cy="239531"/>
              </a:xfrm>
              <a:prstGeom prst="rect">
                <a:avLst/>
              </a:prstGeom>
            </p:spPr>
          </p:pic>
        </p:grpSp>
        <p:grpSp>
          <p:nvGrpSpPr>
            <p:cNvPr id="21" name="object 29">
              <a:extLst>
                <a:ext uri="{FF2B5EF4-FFF2-40B4-BE49-F238E27FC236}">
                  <a16:creationId xmlns:a16="http://schemas.microsoft.com/office/drawing/2014/main" id="{616B5C9F-4E6C-3C1D-6D2C-18FB88D01DF7}"/>
                </a:ext>
              </a:extLst>
            </p:cNvPr>
            <p:cNvGrpSpPr/>
            <p:nvPr/>
          </p:nvGrpSpPr>
          <p:grpSpPr>
            <a:xfrm>
              <a:off x="5736566" y="2154785"/>
              <a:ext cx="324485" cy="311785"/>
              <a:chOff x="5736566" y="2154785"/>
              <a:chExt cx="324485" cy="311785"/>
            </a:xfrm>
          </p:grpSpPr>
          <p:pic>
            <p:nvPicPr>
              <p:cNvPr id="42" name="object 30">
                <a:extLst>
                  <a:ext uri="{FF2B5EF4-FFF2-40B4-BE49-F238E27FC236}">
                    <a16:creationId xmlns:a16="http://schemas.microsoft.com/office/drawing/2014/main" id="{73BA5310-5B62-25DA-6DFD-9F5B931A13E6}"/>
                  </a:ext>
                </a:extLst>
              </p:cNvPr>
              <p:cNvPicPr/>
              <p:nvPr/>
            </p:nvPicPr>
            <p:blipFill>
              <a:blip r:embed="rId11" cstate="print"/>
              <a:stretch>
                <a:fillRect/>
              </a:stretch>
            </p:blipFill>
            <p:spPr>
              <a:xfrm>
                <a:off x="5736566" y="2227290"/>
                <a:ext cx="158675" cy="238673"/>
              </a:xfrm>
              <a:prstGeom prst="rect">
                <a:avLst/>
              </a:prstGeom>
            </p:spPr>
          </p:pic>
          <p:sp>
            <p:nvSpPr>
              <p:cNvPr id="43" name="object 31">
                <a:extLst>
                  <a:ext uri="{FF2B5EF4-FFF2-40B4-BE49-F238E27FC236}">
                    <a16:creationId xmlns:a16="http://schemas.microsoft.com/office/drawing/2014/main" id="{1B62DCAF-9080-09F8-05CC-8A87094921D9}"/>
                  </a:ext>
                </a:extLst>
              </p:cNvPr>
              <p:cNvSpPr/>
              <p:nvPr/>
            </p:nvSpPr>
            <p:spPr>
              <a:xfrm>
                <a:off x="5911352" y="2154785"/>
                <a:ext cx="149860" cy="311785"/>
              </a:xfrm>
              <a:custGeom>
                <a:avLst/>
                <a:gdLst/>
                <a:ahLst/>
                <a:cxnLst/>
                <a:rect l="l" t="t" r="r" b="b"/>
                <a:pathLst>
                  <a:path w="149860" h="311785">
                    <a:moveTo>
                      <a:pt x="66605" y="0"/>
                    </a:moveTo>
                    <a:lnTo>
                      <a:pt x="55097" y="0"/>
                    </a:lnTo>
                    <a:lnTo>
                      <a:pt x="50417" y="1874"/>
                    </a:lnTo>
                    <a:lnTo>
                      <a:pt x="43223" y="9350"/>
                    </a:lnTo>
                    <a:lnTo>
                      <a:pt x="41433" y="14104"/>
                    </a:lnTo>
                    <a:lnTo>
                      <a:pt x="41433" y="83725"/>
                    </a:lnTo>
                    <a:lnTo>
                      <a:pt x="12952" y="83725"/>
                    </a:lnTo>
                    <a:lnTo>
                      <a:pt x="8628" y="85316"/>
                    </a:lnTo>
                    <a:lnTo>
                      <a:pt x="1727" y="91641"/>
                    </a:lnTo>
                    <a:lnTo>
                      <a:pt x="0" y="95819"/>
                    </a:lnTo>
                    <a:lnTo>
                      <a:pt x="0" y="105892"/>
                    </a:lnTo>
                    <a:lnTo>
                      <a:pt x="1727" y="109912"/>
                    </a:lnTo>
                    <a:lnTo>
                      <a:pt x="8628" y="116247"/>
                    </a:lnTo>
                    <a:lnTo>
                      <a:pt x="12952" y="117818"/>
                    </a:lnTo>
                    <a:lnTo>
                      <a:pt x="41433" y="117818"/>
                    </a:lnTo>
                    <a:lnTo>
                      <a:pt x="41433" y="227438"/>
                    </a:lnTo>
                    <a:lnTo>
                      <a:pt x="51359" y="270389"/>
                    </a:lnTo>
                    <a:lnTo>
                      <a:pt x="78981" y="300168"/>
                    </a:lnTo>
                    <a:lnTo>
                      <a:pt x="118687" y="311173"/>
                    </a:lnTo>
                    <a:lnTo>
                      <a:pt x="126886" y="311173"/>
                    </a:lnTo>
                    <a:lnTo>
                      <a:pt x="133503" y="311173"/>
                    </a:lnTo>
                    <a:lnTo>
                      <a:pt x="138896" y="309383"/>
                    </a:lnTo>
                    <a:lnTo>
                      <a:pt x="147241" y="302179"/>
                    </a:lnTo>
                    <a:lnTo>
                      <a:pt x="149335" y="297509"/>
                    </a:lnTo>
                    <a:lnTo>
                      <a:pt x="149335" y="286001"/>
                    </a:lnTo>
                    <a:lnTo>
                      <a:pt x="147670" y="281247"/>
                    </a:lnTo>
                    <a:lnTo>
                      <a:pt x="141053" y="273771"/>
                    </a:lnTo>
                    <a:lnTo>
                      <a:pt x="136959" y="271897"/>
                    </a:lnTo>
                    <a:lnTo>
                      <a:pt x="118687" y="271897"/>
                    </a:lnTo>
                    <a:lnTo>
                      <a:pt x="110833" y="271115"/>
                    </a:lnTo>
                    <a:lnTo>
                      <a:pt x="81383" y="236724"/>
                    </a:lnTo>
                    <a:lnTo>
                      <a:pt x="80709" y="227438"/>
                    </a:lnTo>
                    <a:lnTo>
                      <a:pt x="80709" y="117818"/>
                    </a:lnTo>
                    <a:lnTo>
                      <a:pt x="127315" y="117818"/>
                    </a:lnTo>
                    <a:lnTo>
                      <a:pt x="131629" y="116247"/>
                    </a:lnTo>
                    <a:lnTo>
                      <a:pt x="138540" y="109912"/>
                    </a:lnTo>
                    <a:lnTo>
                      <a:pt x="140267" y="105892"/>
                    </a:lnTo>
                    <a:lnTo>
                      <a:pt x="140267" y="95819"/>
                    </a:lnTo>
                    <a:lnTo>
                      <a:pt x="138540" y="91641"/>
                    </a:lnTo>
                    <a:lnTo>
                      <a:pt x="131629" y="85316"/>
                    </a:lnTo>
                    <a:lnTo>
                      <a:pt x="127315" y="83725"/>
                    </a:lnTo>
                    <a:lnTo>
                      <a:pt x="80709" y="83725"/>
                    </a:lnTo>
                    <a:lnTo>
                      <a:pt x="80709" y="14104"/>
                    </a:lnTo>
                    <a:lnTo>
                      <a:pt x="78835" y="9350"/>
                    </a:lnTo>
                    <a:lnTo>
                      <a:pt x="71359" y="1874"/>
                    </a:lnTo>
                    <a:lnTo>
                      <a:pt x="66605" y="0"/>
                    </a:lnTo>
                    <a:close/>
                  </a:path>
                </a:pathLst>
              </a:custGeom>
              <a:solidFill>
                <a:srgbClr val="28426D"/>
              </a:solidFill>
            </p:spPr>
            <p:txBody>
              <a:bodyPr wrap="square" lIns="0" tIns="0" rIns="0" bIns="0" rtlCol="0"/>
              <a:lstStyle/>
              <a:p>
                <a:endParaRPr/>
              </a:p>
            </p:txBody>
          </p:sp>
        </p:grpSp>
        <p:sp>
          <p:nvSpPr>
            <p:cNvPr id="22" name="object 32">
              <a:extLst>
                <a:ext uri="{FF2B5EF4-FFF2-40B4-BE49-F238E27FC236}">
                  <a16:creationId xmlns:a16="http://schemas.microsoft.com/office/drawing/2014/main" id="{6F7CAE97-1B33-503F-1770-32B85FD82DFE}"/>
                </a:ext>
              </a:extLst>
            </p:cNvPr>
            <p:cNvSpPr/>
            <p:nvPr/>
          </p:nvSpPr>
          <p:spPr>
            <a:xfrm>
              <a:off x="6113322" y="2135802"/>
              <a:ext cx="53340" cy="330200"/>
            </a:xfrm>
            <a:custGeom>
              <a:avLst/>
              <a:gdLst/>
              <a:ahLst/>
              <a:cxnLst/>
              <a:rect l="l" t="t" r="r" b="b"/>
              <a:pathLst>
                <a:path w="53339" h="330200">
                  <a:moveTo>
                    <a:pt x="46609" y="107899"/>
                  </a:moveTo>
                  <a:lnTo>
                    <a:pt x="44729" y="103085"/>
                  </a:lnTo>
                  <a:lnTo>
                    <a:pt x="37261" y="95885"/>
                  </a:lnTo>
                  <a:lnTo>
                    <a:pt x="32512" y="94081"/>
                  </a:lnTo>
                  <a:lnTo>
                    <a:pt x="26758" y="94081"/>
                  </a:lnTo>
                  <a:lnTo>
                    <a:pt x="20713" y="94081"/>
                  </a:lnTo>
                  <a:lnTo>
                    <a:pt x="15811" y="95885"/>
                  </a:lnTo>
                  <a:lnTo>
                    <a:pt x="8343" y="103085"/>
                  </a:lnTo>
                  <a:lnTo>
                    <a:pt x="6477" y="107899"/>
                  </a:lnTo>
                  <a:lnTo>
                    <a:pt x="6477" y="316064"/>
                  </a:lnTo>
                  <a:lnTo>
                    <a:pt x="8343" y="320814"/>
                  </a:lnTo>
                  <a:lnTo>
                    <a:pt x="15811" y="328295"/>
                  </a:lnTo>
                  <a:lnTo>
                    <a:pt x="20713" y="330161"/>
                  </a:lnTo>
                  <a:lnTo>
                    <a:pt x="32512" y="330161"/>
                  </a:lnTo>
                  <a:lnTo>
                    <a:pt x="37261" y="328295"/>
                  </a:lnTo>
                  <a:lnTo>
                    <a:pt x="44729" y="320814"/>
                  </a:lnTo>
                  <a:lnTo>
                    <a:pt x="46609" y="316064"/>
                  </a:lnTo>
                  <a:lnTo>
                    <a:pt x="46609" y="107899"/>
                  </a:lnTo>
                  <a:close/>
                </a:path>
                <a:path w="53339" h="330200">
                  <a:moveTo>
                    <a:pt x="53086" y="18846"/>
                  </a:moveTo>
                  <a:lnTo>
                    <a:pt x="50419" y="12585"/>
                  </a:lnTo>
                  <a:lnTo>
                    <a:pt x="45097" y="7556"/>
                  </a:lnTo>
                  <a:lnTo>
                    <a:pt x="39776" y="2514"/>
                  </a:lnTo>
                  <a:lnTo>
                    <a:pt x="33667" y="0"/>
                  </a:lnTo>
                  <a:lnTo>
                    <a:pt x="19558" y="0"/>
                  </a:lnTo>
                  <a:lnTo>
                    <a:pt x="13296" y="2514"/>
                  </a:lnTo>
                  <a:lnTo>
                    <a:pt x="2654" y="12585"/>
                  </a:lnTo>
                  <a:lnTo>
                    <a:pt x="0" y="18846"/>
                  </a:lnTo>
                  <a:lnTo>
                    <a:pt x="0" y="33820"/>
                  </a:lnTo>
                  <a:lnTo>
                    <a:pt x="2590" y="40144"/>
                  </a:lnTo>
                  <a:lnTo>
                    <a:pt x="12941" y="50495"/>
                  </a:lnTo>
                  <a:lnTo>
                    <a:pt x="19126" y="53086"/>
                  </a:lnTo>
                  <a:lnTo>
                    <a:pt x="33794" y="53086"/>
                  </a:lnTo>
                  <a:lnTo>
                    <a:pt x="40132" y="50495"/>
                  </a:lnTo>
                  <a:lnTo>
                    <a:pt x="50507" y="40144"/>
                  </a:lnTo>
                  <a:lnTo>
                    <a:pt x="53086" y="33820"/>
                  </a:lnTo>
                  <a:lnTo>
                    <a:pt x="53086" y="18846"/>
                  </a:lnTo>
                  <a:close/>
                </a:path>
              </a:pathLst>
            </a:custGeom>
            <a:solidFill>
              <a:srgbClr val="28426D"/>
            </a:solidFill>
          </p:spPr>
          <p:txBody>
            <a:bodyPr wrap="square" lIns="0" tIns="0" rIns="0" bIns="0" rtlCol="0"/>
            <a:lstStyle/>
            <a:p>
              <a:endParaRPr/>
            </a:p>
          </p:txBody>
        </p:sp>
        <p:pic>
          <p:nvPicPr>
            <p:cNvPr id="23" name="object 33">
              <a:extLst>
                <a:ext uri="{FF2B5EF4-FFF2-40B4-BE49-F238E27FC236}">
                  <a16:creationId xmlns:a16="http://schemas.microsoft.com/office/drawing/2014/main" id="{0AE852DB-D138-FEFA-634A-86CC38518637}"/>
                </a:ext>
              </a:extLst>
            </p:cNvPr>
            <p:cNvPicPr/>
            <p:nvPr/>
          </p:nvPicPr>
          <p:blipFill>
            <a:blip r:embed="rId12" cstate="print"/>
            <a:stretch>
              <a:fillRect/>
            </a:stretch>
          </p:blipFill>
          <p:spPr>
            <a:xfrm>
              <a:off x="6230716" y="2228153"/>
              <a:ext cx="206224" cy="239531"/>
            </a:xfrm>
            <a:prstGeom prst="rect">
              <a:avLst/>
            </a:prstGeom>
          </p:spPr>
        </p:pic>
        <p:sp>
          <p:nvSpPr>
            <p:cNvPr id="24" name="object 34">
              <a:extLst>
                <a:ext uri="{FF2B5EF4-FFF2-40B4-BE49-F238E27FC236}">
                  <a16:creationId xmlns:a16="http://schemas.microsoft.com/office/drawing/2014/main" id="{D84B4DC7-9955-D639-4699-E23420103F7B}"/>
                </a:ext>
              </a:extLst>
            </p:cNvPr>
            <p:cNvSpPr/>
            <p:nvPr/>
          </p:nvSpPr>
          <p:spPr>
            <a:xfrm>
              <a:off x="6500012" y="2135802"/>
              <a:ext cx="53340" cy="330200"/>
            </a:xfrm>
            <a:custGeom>
              <a:avLst/>
              <a:gdLst/>
              <a:ahLst/>
              <a:cxnLst/>
              <a:rect l="l" t="t" r="r" b="b"/>
              <a:pathLst>
                <a:path w="53340" h="330200">
                  <a:moveTo>
                    <a:pt x="46621" y="107899"/>
                  </a:moveTo>
                  <a:lnTo>
                    <a:pt x="44742" y="103085"/>
                  </a:lnTo>
                  <a:lnTo>
                    <a:pt x="37261" y="95885"/>
                  </a:lnTo>
                  <a:lnTo>
                    <a:pt x="32512" y="94081"/>
                  </a:lnTo>
                  <a:lnTo>
                    <a:pt x="26771" y="94081"/>
                  </a:lnTo>
                  <a:lnTo>
                    <a:pt x="20726" y="94081"/>
                  </a:lnTo>
                  <a:lnTo>
                    <a:pt x="15824" y="95885"/>
                  </a:lnTo>
                  <a:lnTo>
                    <a:pt x="8343" y="103085"/>
                  </a:lnTo>
                  <a:lnTo>
                    <a:pt x="6489" y="107899"/>
                  </a:lnTo>
                  <a:lnTo>
                    <a:pt x="6489" y="316064"/>
                  </a:lnTo>
                  <a:lnTo>
                    <a:pt x="8343" y="320814"/>
                  </a:lnTo>
                  <a:lnTo>
                    <a:pt x="15824" y="328295"/>
                  </a:lnTo>
                  <a:lnTo>
                    <a:pt x="20726" y="330161"/>
                  </a:lnTo>
                  <a:lnTo>
                    <a:pt x="32512" y="330161"/>
                  </a:lnTo>
                  <a:lnTo>
                    <a:pt x="37261" y="328295"/>
                  </a:lnTo>
                  <a:lnTo>
                    <a:pt x="44742" y="320814"/>
                  </a:lnTo>
                  <a:lnTo>
                    <a:pt x="46621" y="316064"/>
                  </a:lnTo>
                  <a:lnTo>
                    <a:pt x="46621" y="107899"/>
                  </a:lnTo>
                  <a:close/>
                </a:path>
                <a:path w="53340" h="330200">
                  <a:moveTo>
                    <a:pt x="53086" y="18846"/>
                  </a:moveTo>
                  <a:lnTo>
                    <a:pt x="50431" y="12585"/>
                  </a:lnTo>
                  <a:lnTo>
                    <a:pt x="39776" y="2527"/>
                  </a:lnTo>
                  <a:lnTo>
                    <a:pt x="33667" y="0"/>
                  </a:lnTo>
                  <a:lnTo>
                    <a:pt x="26771" y="0"/>
                  </a:lnTo>
                  <a:lnTo>
                    <a:pt x="19570" y="0"/>
                  </a:lnTo>
                  <a:lnTo>
                    <a:pt x="13309" y="2527"/>
                  </a:lnTo>
                  <a:lnTo>
                    <a:pt x="2667" y="12585"/>
                  </a:lnTo>
                  <a:lnTo>
                    <a:pt x="0" y="18846"/>
                  </a:lnTo>
                  <a:lnTo>
                    <a:pt x="0" y="33807"/>
                  </a:lnTo>
                  <a:lnTo>
                    <a:pt x="2603" y="40132"/>
                  </a:lnTo>
                  <a:lnTo>
                    <a:pt x="12954" y="50495"/>
                  </a:lnTo>
                  <a:lnTo>
                    <a:pt x="19138" y="53086"/>
                  </a:lnTo>
                  <a:lnTo>
                    <a:pt x="33807" y="53086"/>
                  </a:lnTo>
                  <a:lnTo>
                    <a:pt x="40144" y="50495"/>
                  </a:lnTo>
                  <a:lnTo>
                    <a:pt x="50507" y="40132"/>
                  </a:lnTo>
                  <a:lnTo>
                    <a:pt x="53086" y="33807"/>
                  </a:lnTo>
                  <a:lnTo>
                    <a:pt x="53086" y="18846"/>
                  </a:lnTo>
                  <a:close/>
                </a:path>
              </a:pathLst>
            </a:custGeom>
            <a:solidFill>
              <a:srgbClr val="28426D"/>
            </a:solidFill>
          </p:spPr>
          <p:txBody>
            <a:bodyPr wrap="square" lIns="0" tIns="0" rIns="0" bIns="0" rtlCol="0"/>
            <a:lstStyle/>
            <a:p>
              <a:endParaRPr/>
            </a:p>
          </p:txBody>
        </p:sp>
        <p:sp>
          <p:nvSpPr>
            <p:cNvPr id="25" name="object 35">
              <a:extLst>
                <a:ext uri="{FF2B5EF4-FFF2-40B4-BE49-F238E27FC236}">
                  <a16:creationId xmlns:a16="http://schemas.microsoft.com/office/drawing/2014/main" id="{480FD4C5-1AF2-DBE5-3FA6-ACE6C26F25F8}"/>
                </a:ext>
              </a:extLst>
            </p:cNvPr>
            <p:cNvSpPr/>
            <p:nvPr/>
          </p:nvSpPr>
          <p:spPr>
            <a:xfrm>
              <a:off x="6629500" y="2228154"/>
              <a:ext cx="238760" cy="339090"/>
            </a:xfrm>
            <a:custGeom>
              <a:avLst/>
              <a:gdLst/>
              <a:ahLst/>
              <a:cxnLst/>
              <a:rect l="l" t="t" r="r" b="b"/>
              <a:pathLst>
                <a:path w="238759" h="339089">
                  <a:moveTo>
                    <a:pt x="118687" y="0"/>
                  </a:moveTo>
                  <a:lnTo>
                    <a:pt x="72479" y="8742"/>
                  </a:lnTo>
                  <a:lnTo>
                    <a:pt x="34687" y="33991"/>
                  </a:lnTo>
                  <a:lnTo>
                    <a:pt x="9263" y="72268"/>
                  </a:lnTo>
                  <a:lnTo>
                    <a:pt x="0" y="119116"/>
                  </a:lnTo>
                  <a:lnTo>
                    <a:pt x="0" y="324702"/>
                  </a:lnTo>
                  <a:lnTo>
                    <a:pt x="1863" y="329445"/>
                  </a:lnTo>
                  <a:lnTo>
                    <a:pt x="9350" y="336921"/>
                  </a:lnTo>
                  <a:lnTo>
                    <a:pt x="14093" y="338795"/>
                  </a:lnTo>
                  <a:lnTo>
                    <a:pt x="25894" y="338795"/>
                  </a:lnTo>
                  <a:lnTo>
                    <a:pt x="30711" y="336921"/>
                  </a:lnTo>
                  <a:lnTo>
                    <a:pt x="37904" y="329445"/>
                  </a:lnTo>
                  <a:lnTo>
                    <a:pt x="39705" y="324702"/>
                  </a:lnTo>
                  <a:lnTo>
                    <a:pt x="39705" y="198098"/>
                  </a:lnTo>
                  <a:lnTo>
                    <a:pt x="87751" y="198098"/>
                  </a:lnTo>
                  <a:lnTo>
                    <a:pt x="54876" y="172017"/>
                  </a:lnTo>
                  <a:lnTo>
                    <a:pt x="39493" y="131570"/>
                  </a:lnTo>
                  <a:lnTo>
                    <a:pt x="38846" y="119985"/>
                  </a:lnTo>
                  <a:lnTo>
                    <a:pt x="39495" y="108210"/>
                  </a:lnTo>
                  <a:lnTo>
                    <a:pt x="54876" y="67816"/>
                  </a:lnTo>
                  <a:lnTo>
                    <a:pt x="87352" y="41704"/>
                  </a:lnTo>
                  <a:lnTo>
                    <a:pt x="119116" y="35391"/>
                  </a:lnTo>
                  <a:lnTo>
                    <a:pt x="205238" y="35391"/>
                  </a:lnTo>
                  <a:lnTo>
                    <a:pt x="204348" y="34370"/>
                  </a:lnTo>
                  <a:lnTo>
                    <a:pt x="166226" y="8865"/>
                  </a:lnTo>
                  <a:lnTo>
                    <a:pt x="135477" y="985"/>
                  </a:lnTo>
                  <a:lnTo>
                    <a:pt x="118687" y="0"/>
                  </a:lnTo>
                  <a:close/>
                </a:path>
                <a:path w="238759" h="339089">
                  <a:moveTo>
                    <a:pt x="87751" y="198098"/>
                  </a:moveTo>
                  <a:lnTo>
                    <a:pt x="39705" y="198098"/>
                  </a:lnTo>
                  <a:lnTo>
                    <a:pt x="47692" y="207108"/>
                  </a:lnTo>
                  <a:lnTo>
                    <a:pt x="88151" y="233219"/>
                  </a:lnTo>
                  <a:lnTo>
                    <a:pt x="126027" y="239531"/>
                  </a:lnTo>
                  <a:lnTo>
                    <a:pt x="141588" y="238548"/>
                  </a:lnTo>
                  <a:lnTo>
                    <a:pt x="183418" y="223773"/>
                  </a:lnTo>
                  <a:lnTo>
                    <a:pt x="207139" y="204140"/>
                  </a:lnTo>
                  <a:lnTo>
                    <a:pt x="118687" y="204140"/>
                  </a:lnTo>
                  <a:lnTo>
                    <a:pt x="107720" y="203453"/>
                  </a:lnTo>
                  <a:lnTo>
                    <a:pt x="97266" y="201390"/>
                  </a:lnTo>
                  <a:lnTo>
                    <a:pt x="87751" y="198098"/>
                  </a:lnTo>
                  <a:close/>
                </a:path>
                <a:path w="238759" h="339089">
                  <a:moveTo>
                    <a:pt x="205238" y="35391"/>
                  </a:moveTo>
                  <a:lnTo>
                    <a:pt x="119116" y="35391"/>
                  </a:lnTo>
                  <a:lnTo>
                    <a:pt x="130338" y="36092"/>
                  </a:lnTo>
                  <a:lnTo>
                    <a:pt x="140854" y="38141"/>
                  </a:lnTo>
                  <a:lnTo>
                    <a:pt x="176730" y="59454"/>
                  </a:lnTo>
                  <a:lnTo>
                    <a:pt x="197191" y="97113"/>
                  </a:lnTo>
                  <a:lnTo>
                    <a:pt x="199826" y="119985"/>
                  </a:lnTo>
                  <a:lnTo>
                    <a:pt x="199164" y="131570"/>
                  </a:lnTo>
                  <a:lnTo>
                    <a:pt x="183474" y="172017"/>
                  </a:lnTo>
                  <a:lnTo>
                    <a:pt x="150849" y="197951"/>
                  </a:lnTo>
                  <a:lnTo>
                    <a:pt x="118687" y="204140"/>
                  </a:lnTo>
                  <a:lnTo>
                    <a:pt x="207139" y="204140"/>
                  </a:lnTo>
                  <a:lnTo>
                    <a:pt x="230287" y="167122"/>
                  </a:lnTo>
                  <a:lnTo>
                    <a:pt x="238662" y="119985"/>
                  </a:lnTo>
                  <a:lnTo>
                    <a:pt x="237677" y="103368"/>
                  </a:lnTo>
                  <a:lnTo>
                    <a:pt x="234723" y="87615"/>
                  </a:lnTo>
                  <a:lnTo>
                    <a:pt x="229801" y="72725"/>
                  </a:lnTo>
                  <a:lnTo>
                    <a:pt x="222914" y="58699"/>
                  </a:lnTo>
                  <a:lnTo>
                    <a:pt x="214331" y="45820"/>
                  </a:lnTo>
                  <a:lnTo>
                    <a:pt x="205238" y="35391"/>
                  </a:lnTo>
                  <a:close/>
                </a:path>
              </a:pathLst>
            </a:custGeom>
            <a:solidFill>
              <a:srgbClr val="28426D"/>
            </a:solidFill>
          </p:spPr>
          <p:txBody>
            <a:bodyPr wrap="square" lIns="0" tIns="0" rIns="0" bIns="0" rtlCol="0"/>
            <a:lstStyle/>
            <a:p>
              <a:endParaRPr/>
            </a:p>
          </p:txBody>
        </p:sp>
        <p:grpSp>
          <p:nvGrpSpPr>
            <p:cNvPr id="26" name="object 36">
              <a:extLst>
                <a:ext uri="{FF2B5EF4-FFF2-40B4-BE49-F238E27FC236}">
                  <a16:creationId xmlns:a16="http://schemas.microsoft.com/office/drawing/2014/main" id="{1FD8B670-DA07-B83A-EEED-F7BF4172D29A}"/>
                </a:ext>
              </a:extLst>
            </p:cNvPr>
            <p:cNvGrpSpPr/>
            <p:nvPr/>
          </p:nvGrpSpPr>
          <p:grpSpPr>
            <a:xfrm>
              <a:off x="6921675" y="2154785"/>
              <a:ext cx="423545" cy="313055"/>
              <a:chOff x="6921675" y="2154785"/>
              <a:chExt cx="423545" cy="313055"/>
            </a:xfrm>
          </p:grpSpPr>
          <p:pic>
            <p:nvPicPr>
              <p:cNvPr id="40" name="object 37">
                <a:extLst>
                  <a:ext uri="{FF2B5EF4-FFF2-40B4-BE49-F238E27FC236}">
                    <a16:creationId xmlns:a16="http://schemas.microsoft.com/office/drawing/2014/main" id="{7EAFAEA2-C330-BC84-9EA3-5D4DC7241C58}"/>
                  </a:ext>
                </a:extLst>
              </p:cNvPr>
              <p:cNvPicPr/>
              <p:nvPr/>
            </p:nvPicPr>
            <p:blipFill>
              <a:blip r:embed="rId10" cstate="print"/>
              <a:stretch>
                <a:fillRect/>
              </a:stretch>
            </p:blipFill>
            <p:spPr>
              <a:xfrm>
                <a:off x="6921675" y="2228154"/>
                <a:ext cx="238673" cy="239531"/>
              </a:xfrm>
              <a:prstGeom prst="rect">
                <a:avLst/>
              </a:prstGeom>
            </p:spPr>
          </p:pic>
          <p:sp>
            <p:nvSpPr>
              <p:cNvPr id="41" name="object 38">
                <a:extLst>
                  <a:ext uri="{FF2B5EF4-FFF2-40B4-BE49-F238E27FC236}">
                    <a16:creationId xmlns:a16="http://schemas.microsoft.com/office/drawing/2014/main" id="{18C24DAA-34D6-6AD5-9392-18A55146EC06}"/>
                  </a:ext>
                </a:extLst>
              </p:cNvPr>
              <p:cNvSpPr/>
              <p:nvPr/>
            </p:nvSpPr>
            <p:spPr>
              <a:xfrm>
                <a:off x="7195297" y="2154785"/>
                <a:ext cx="149860" cy="311785"/>
              </a:xfrm>
              <a:custGeom>
                <a:avLst/>
                <a:gdLst/>
                <a:ahLst/>
                <a:cxnLst/>
                <a:rect l="l" t="t" r="r" b="b"/>
                <a:pathLst>
                  <a:path w="149859" h="311785">
                    <a:moveTo>
                      <a:pt x="66605" y="0"/>
                    </a:moveTo>
                    <a:lnTo>
                      <a:pt x="55097" y="0"/>
                    </a:lnTo>
                    <a:lnTo>
                      <a:pt x="50427" y="1874"/>
                    </a:lnTo>
                    <a:lnTo>
                      <a:pt x="43234" y="9350"/>
                    </a:lnTo>
                    <a:lnTo>
                      <a:pt x="41443" y="14104"/>
                    </a:lnTo>
                    <a:lnTo>
                      <a:pt x="41443" y="83725"/>
                    </a:lnTo>
                    <a:lnTo>
                      <a:pt x="12952" y="83725"/>
                    </a:lnTo>
                    <a:lnTo>
                      <a:pt x="8638" y="85316"/>
                    </a:lnTo>
                    <a:lnTo>
                      <a:pt x="1727" y="91641"/>
                    </a:lnTo>
                    <a:lnTo>
                      <a:pt x="0" y="95819"/>
                    </a:lnTo>
                    <a:lnTo>
                      <a:pt x="0" y="105892"/>
                    </a:lnTo>
                    <a:lnTo>
                      <a:pt x="1727" y="109912"/>
                    </a:lnTo>
                    <a:lnTo>
                      <a:pt x="8638" y="116247"/>
                    </a:lnTo>
                    <a:lnTo>
                      <a:pt x="12952" y="117818"/>
                    </a:lnTo>
                    <a:lnTo>
                      <a:pt x="41443" y="117818"/>
                    </a:lnTo>
                    <a:lnTo>
                      <a:pt x="41443" y="227438"/>
                    </a:lnTo>
                    <a:lnTo>
                      <a:pt x="51359" y="270389"/>
                    </a:lnTo>
                    <a:lnTo>
                      <a:pt x="78981" y="300168"/>
                    </a:lnTo>
                    <a:lnTo>
                      <a:pt x="118687" y="311173"/>
                    </a:lnTo>
                    <a:lnTo>
                      <a:pt x="133503" y="311173"/>
                    </a:lnTo>
                    <a:lnTo>
                      <a:pt x="138896" y="309383"/>
                    </a:lnTo>
                    <a:lnTo>
                      <a:pt x="147241" y="302179"/>
                    </a:lnTo>
                    <a:lnTo>
                      <a:pt x="149335" y="297509"/>
                    </a:lnTo>
                    <a:lnTo>
                      <a:pt x="149335" y="286001"/>
                    </a:lnTo>
                    <a:lnTo>
                      <a:pt x="147670" y="281247"/>
                    </a:lnTo>
                    <a:lnTo>
                      <a:pt x="141063" y="273771"/>
                    </a:lnTo>
                    <a:lnTo>
                      <a:pt x="136959" y="271897"/>
                    </a:lnTo>
                    <a:lnTo>
                      <a:pt x="118687" y="271897"/>
                    </a:lnTo>
                    <a:lnTo>
                      <a:pt x="110838" y="271115"/>
                    </a:lnTo>
                    <a:lnTo>
                      <a:pt x="81384" y="236724"/>
                    </a:lnTo>
                    <a:lnTo>
                      <a:pt x="80709" y="227438"/>
                    </a:lnTo>
                    <a:lnTo>
                      <a:pt x="80709" y="117818"/>
                    </a:lnTo>
                    <a:lnTo>
                      <a:pt x="127315" y="117818"/>
                    </a:lnTo>
                    <a:lnTo>
                      <a:pt x="131639" y="116247"/>
                    </a:lnTo>
                    <a:lnTo>
                      <a:pt x="138540" y="109912"/>
                    </a:lnTo>
                    <a:lnTo>
                      <a:pt x="140267" y="105892"/>
                    </a:lnTo>
                    <a:lnTo>
                      <a:pt x="140267" y="95819"/>
                    </a:lnTo>
                    <a:lnTo>
                      <a:pt x="138540" y="91641"/>
                    </a:lnTo>
                    <a:lnTo>
                      <a:pt x="131639" y="85316"/>
                    </a:lnTo>
                    <a:lnTo>
                      <a:pt x="127315" y="83725"/>
                    </a:lnTo>
                    <a:lnTo>
                      <a:pt x="80709" y="83725"/>
                    </a:lnTo>
                    <a:lnTo>
                      <a:pt x="80709" y="14104"/>
                    </a:lnTo>
                    <a:lnTo>
                      <a:pt x="78835" y="9350"/>
                    </a:lnTo>
                    <a:lnTo>
                      <a:pt x="71359" y="1874"/>
                    </a:lnTo>
                    <a:lnTo>
                      <a:pt x="66605" y="0"/>
                    </a:lnTo>
                    <a:close/>
                  </a:path>
                </a:pathLst>
              </a:custGeom>
              <a:solidFill>
                <a:srgbClr val="28426D"/>
              </a:solidFill>
            </p:spPr>
            <p:txBody>
              <a:bodyPr wrap="square" lIns="0" tIns="0" rIns="0" bIns="0" rtlCol="0"/>
              <a:lstStyle/>
              <a:p>
                <a:endParaRPr/>
              </a:p>
            </p:txBody>
          </p:sp>
        </p:grpSp>
        <p:sp>
          <p:nvSpPr>
            <p:cNvPr id="27" name="object 39">
              <a:extLst>
                <a:ext uri="{FF2B5EF4-FFF2-40B4-BE49-F238E27FC236}">
                  <a16:creationId xmlns:a16="http://schemas.microsoft.com/office/drawing/2014/main" id="{73E4DF5D-5027-DFAE-2E48-134CB23620C4}"/>
                </a:ext>
              </a:extLst>
            </p:cNvPr>
            <p:cNvSpPr/>
            <p:nvPr/>
          </p:nvSpPr>
          <p:spPr>
            <a:xfrm>
              <a:off x="7397267" y="2135802"/>
              <a:ext cx="53340" cy="330200"/>
            </a:xfrm>
            <a:custGeom>
              <a:avLst/>
              <a:gdLst/>
              <a:ahLst/>
              <a:cxnLst/>
              <a:rect l="l" t="t" r="r" b="b"/>
              <a:pathLst>
                <a:path w="53340" h="330200">
                  <a:moveTo>
                    <a:pt x="46609" y="107899"/>
                  </a:moveTo>
                  <a:lnTo>
                    <a:pt x="44742" y="103085"/>
                  </a:lnTo>
                  <a:lnTo>
                    <a:pt x="37261" y="95885"/>
                  </a:lnTo>
                  <a:lnTo>
                    <a:pt x="32512" y="94081"/>
                  </a:lnTo>
                  <a:lnTo>
                    <a:pt x="26758" y="94081"/>
                  </a:lnTo>
                  <a:lnTo>
                    <a:pt x="20713" y="94081"/>
                  </a:lnTo>
                  <a:lnTo>
                    <a:pt x="15824" y="95885"/>
                  </a:lnTo>
                  <a:lnTo>
                    <a:pt x="8343" y="103085"/>
                  </a:lnTo>
                  <a:lnTo>
                    <a:pt x="6477" y="107899"/>
                  </a:lnTo>
                  <a:lnTo>
                    <a:pt x="6477" y="316064"/>
                  </a:lnTo>
                  <a:lnTo>
                    <a:pt x="8343" y="320814"/>
                  </a:lnTo>
                  <a:lnTo>
                    <a:pt x="15824" y="328295"/>
                  </a:lnTo>
                  <a:lnTo>
                    <a:pt x="20713" y="330161"/>
                  </a:lnTo>
                  <a:lnTo>
                    <a:pt x="32512" y="330161"/>
                  </a:lnTo>
                  <a:lnTo>
                    <a:pt x="37261" y="328295"/>
                  </a:lnTo>
                  <a:lnTo>
                    <a:pt x="44742" y="320814"/>
                  </a:lnTo>
                  <a:lnTo>
                    <a:pt x="46609" y="316064"/>
                  </a:lnTo>
                  <a:lnTo>
                    <a:pt x="46609" y="107899"/>
                  </a:lnTo>
                  <a:close/>
                </a:path>
                <a:path w="53340" h="330200">
                  <a:moveTo>
                    <a:pt x="53086" y="18846"/>
                  </a:moveTo>
                  <a:lnTo>
                    <a:pt x="50419" y="12598"/>
                  </a:lnTo>
                  <a:lnTo>
                    <a:pt x="39776" y="2527"/>
                  </a:lnTo>
                  <a:lnTo>
                    <a:pt x="33667" y="0"/>
                  </a:lnTo>
                  <a:lnTo>
                    <a:pt x="19558" y="0"/>
                  </a:lnTo>
                  <a:lnTo>
                    <a:pt x="13296" y="2527"/>
                  </a:lnTo>
                  <a:lnTo>
                    <a:pt x="2654" y="12598"/>
                  </a:lnTo>
                  <a:lnTo>
                    <a:pt x="0" y="18846"/>
                  </a:lnTo>
                  <a:lnTo>
                    <a:pt x="0" y="33807"/>
                  </a:lnTo>
                  <a:lnTo>
                    <a:pt x="2590" y="40132"/>
                  </a:lnTo>
                  <a:lnTo>
                    <a:pt x="12941" y="50495"/>
                  </a:lnTo>
                  <a:lnTo>
                    <a:pt x="19138" y="53086"/>
                  </a:lnTo>
                  <a:lnTo>
                    <a:pt x="26327" y="53086"/>
                  </a:lnTo>
                  <a:lnTo>
                    <a:pt x="33807" y="53086"/>
                  </a:lnTo>
                  <a:lnTo>
                    <a:pt x="40144" y="50495"/>
                  </a:lnTo>
                  <a:lnTo>
                    <a:pt x="50495" y="40132"/>
                  </a:lnTo>
                  <a:lnTo>
                    <a:pt x="53086" y="33807"/>
                  </a:lnTo>
                  <a:lnTo>
                    <a:pt x="53086" y="18846"/>
                  </a:lnTo>
                  <a:close/>
                </a:path>
              </a:pathLst>
            </a:custGeom>
            <a:solidFill>
              <a:srgbClr val="28426D"/>
            </a:solidFill>
          </p:spPr>
          <p:txBody>
            <a:bodyPr wrap="square" lIns="0" tIns="0" rIns="0" bIns="0" rtlCol="0"/>
            <a:lstStyle/>
            <a:p>
              <a:endParaRPr/>
            </a:p>
          </p:txBody>
        </p:sp>
        <p:pic>
          <p:nvPicPr>
            <p:cNvPr id="28" name="object 40">
              <a:extLst>
                <a:ext uri="{FF2B5EF4-FFF2-40B4-BE49-F238E27FC236}">
                  <a16:creationId xmlns:a16="http://schemas.microsoft.com/office/drawing/2014/main" id="{67D4FE07-A8A0-0183-AA5F-77CEADFFDC22}"/>
                </a:ext>
              </a:extLst>
            </p:cNvPr>
            <p:cNvPicPr/>
            <p:nvPr/>
          </p:nvPicPr>
          <p:blipFill>
            <a:blip r:embed="rId13" cstate="print"/>
            <a:stretch>
              <a:fillRect/>
            </a:stretch>
          </p:blipFill>
          <p:spPr>
            <a:xfrm>
              <a:off x="7514673" y="2228151"/>
              <a:ext cx="238662" cy="239531"/>
            </a:xfrm>
            <a:prstGeom prst="rect">
              <a:avLst/>
            </a:prstGeom>
          </p:spPr>
        </p:pic>
        <p:pic>
          <p:nvPicPr>
            <p:cNvPr id="29" name="object 41">
              <a:extLst>
                <a:ext uri="{FF2B5EF4-FFF2-40B4-BE49-F238E27FC236}">
                  <a16:creationId xmlns:a16="http://schemas.microsoft.com/office/drawing/2014/main" id="{C5ED1655-ECC5-2BC9-0772-624AB121F308}"/>
                </a:ext>
              </a:extLst>
            </p:cNvPr>
            <p:cNvPicPr/>
            <p:nvPr/>
          </p:nvPicPr>
          <p:blipFill>
            <a:blip r:embed="rId14" cstate="print"/>
            <a:stretch>
              <a:fillRect/>
            </a:stretch>
          </p:blipFill>
          <p:spPr>
            <a:xfrm>
              <a:off x="7818501" y="2227727"/>
              <a:ext cx="220537" cy="238662"/>
            </a:xfrm>
            <a:prstGeom prst="rect">
              <a:avLst/>
            </a:prstGeom>
          </p:spPr>
        </p:pic>
        <p:sp>
          <p:nvSpPr>
            <p:cNvPr id="30" name="object 42">
              <a:extLst>
                <a:ext uri="{FF2B5EF4-FFF2-40B4-BE49-F238E27FC236}">
                  <a16:creationId xmlns:a16="http://schemas.microsoft.com/office/drawing/2014/main" id="{2C04A86F-63EB-DBF8-0D8C-B8B9A029EF32}"/>
                </a:ext>
              </a:extLst>
            </p:cNvPr>
            <p:cNvSpPr/>
            <p:nvPr/>
          </p:nvSpPr>
          <p:spPr>
            <a:xfrm>
              <a:off x="5184356" y="2653708"/>
              <a:ext cx="53340" cy="330200"/>
            </a:xfrm>
            <a:custGeom>
              <a:avLst/>
              <a:gdLst/>
              <a:ahLst/>
              <a:cxnLst/>
              <a:rect l="l" t="t" r="r" b="b"/>
              <a:pathLst>
                <a:path w="53339" h="330200">
                  <a:moveTo>
                    <a:pt x="46609" y="107886"/>
                  </a:moveTo>
                  <a:lnTo>
                    <a:pt x="44729" y="103073"/>
                  </a:lnTo>
                  <a:lnTo>
                    <a:pt x="37249" y="95885"/>
                  </a:lnTo>
                  <a:lnTo>
                    <a:pt x="32499" y="94081"/>
                  </a:lnTo>
                  <a:lnTo>
                    <a:pt x="26746" y="94081"/>
                  </a:lnTo>
                  <a:lnTo>
                    <a:pt x="20713" y="94081"/>
                  </a:lnTo>
                  <a:lnTo>
                    <a:pt x="15811" y="95885"/>
                  </a:lnTo>
                  <a:lnTo>
                    <a:pt x="8331" y="103073"/>
                  </a:lnTo>
                  <a:lnTo>
                    <a:pt x="6464" y="107886"/>
                  </a:lnTo>
                  <a:lnTo>
                    <a:pt x="6464" y="316064"/>
                  </a:lnTo>
                  <a:lnTo>
                    <a:pt x="8331" y="320802"/>
                  </a:lnTo>
                  <a:lnTo>
                    <a:pt x="15811" y="328295"/>
                  </a:lnTo>
                  <a:lnTo>
                    <a:pt x="20713" y="330149"/>
                  </a:lnTo>
                  <a:lnTo>
                    <a:pt x="32499" y="330149"/>
                  </a:lnTo>
                  <a:lnTo>
                    <a:pt x="37249" y="328295"/>
                  </a:lnTo>
                  <a:lnTo>
                    <a:pt x="44729" y="320802"/>
                  </a:lnTo>
                  <a:lnTo>
                    <a:pt x="46609" y="316064"/>
                  </a:lnTo>
                  <a:lnTo>
                    <a:pt x="46609" y="107886"/>
                  </a:lnTo>
                  <a:close/>
                </a:path>
                <a:path w="53339" h="330200">
                  <a:moveTo>
                    <a:pt x="53086" y="18846"/>
                  </a:moveTo>
                  <a:lnTo>
                    <a:pt x="50406" y="12585"/>
                  </a:lnTo>
                  <a:lnTo>
                    <a:pt x="45097" y="7543"/>
                  </a:lnTo>
                  <a:lnTo>
                    <a:pt x="39776" y="2501"/>
                  </a:lnTo>
                  <a:lnTo>
                    <a:pt x="33655" y="0"/>
                  </a:lnTo>
                  <a:lnTo>
                    <a:pt x="19558" y="0"/>
                  </a:lnTo>
                  <a:lnTo>
                    <a:pt x="13296" y="2501"/>
                  </a:lnTo>
                  <a:lnTo>
                    <a:pt x="2641" y="12585"/>
                  </a:lnTo>
                  <a:lnTo>
                    <a:pt x="0" y="18846"/>
                  </a:lnTo>
                  <a:lnTo>
                    <a:pt x="0" y="33807"/>
                  </a:lnTo>
                  <a:lnTo>
                    <a:pt x="2578" y="40132"/>
                  </a:lnTo>
                  <a:lnTo>
                    <a:pt x="12941" y="50482"/>
                  </a:lnTo>
                  <a:lnTo>
                    <a:pt x="19126" y="53086"/>
                  </a:lnTo>
                  <a:lnTo>
                    <a:pt x="33794" y="53086"/>
                  </a:lnTo>
                  <a:lnTo>
                    <a:pt x="40132" y="50482"/>
                  </a:lnTo>
                  <a:lnTo>
                    <a:pt x="50495" y="40132"/>
                  </a:lnTo>
                  <a:lnTo>
                    <a:pt x="53086" y="33807"/>
                  </a:lnTo>
                  <a:lnTo>
                    <a:pt x="53086" y="18846"/>
                  </a:lnTo>
                  <a:close/>
                </a:path>
              </a:pathLst>
            </a:custGeom>
            <a:solidFill>
              <a:srgbClr val="28426D"/>
            </a:solidFill>
          </p:spPr>
          <p:txBody>
            <a:bodyPr wrap="square" lIns="0" tIns="0" rIns="0" bIns="0" rtlCol="0"/>
            <a:lstStyle/>
            <a:p>
              <a:endParaRPr/>
            </a:p>
          </p:txBody>
        </p:sp>
        <p:pic>
          <p:nvPicPr>
            <p:cNvPr id="31" name="object 43">
              <a:extLst>
                <a:ext uri="{FF2B5EF4-FFF2-40B4-BE49-F238E27FC236}">
                  <a16:creationId xmlns:a16="http://schemas.microsoft.com/office/drawing/2014/main" id="{5F400A1A-0750-5A3F-9FB9-73BABF3176AD}"/>
                </a:ext>
              </a:extLst>
            </p:cNvPr>
            <p:cNvPicPr/>
            <p:nvPr/>
          </p:nvPicPr>
          <p:blipFill>
            <a:blip r:embed="rId15" cstate="print"/>
            <a:stretch>
              <a:fillRect/>
            </a:stretch>
          </p:blipFill>
          <p:spPr>
            <a:xfrm>
              <a:off x="5313181" y="2745623"/>
              <a:ext cx="220537" cy="238673"/>
            </a:xfrm>
            <a:prstGeom prst="rect">
              <a:avLst/>
            </a:prstGeom>
          </p:spPr>
        </p:pic>
        <p:sp>
          <p:nvSpPr>
            <p:cNvPr id="32" name="object 44">
              <a:extLst>
                <a:ext uri="{FF2B5EF4-FFF2-40B4-BE49-F238E27FC236}">
                  <a16:creationId xmlns:a16="http://schemas.microsoft.com/office/drawing/2014/main" id="{7D93F0FB-B59D-77CC-465B-7F11A731F1D9}"/>
                </a:ext>
              </a:extLst>
            </p:cNvPr>
            <p:cNvSpPr/>
            <p:nvPr/>
          </p:nvSpPr>
          <p:spPr>
            <a:xfrm>
              <a:off x="5718937" y="2642910"/>
              <a:ext cx="241935" cy="345440"/>
            </a:xfrm>
            <a:custGeom>
              <a:avLst/>
              <a:gdLst/>
              <a:ahLst/>
              <a:cxnLst/>
              <a:rect l="l" t="t" r="r" b="b"/>
              <a:pathLst>
                <a:path w="241935" h="345439">
                  <a:moveTo>
                    <a:pt x="128111" y="0"/>
                  </a:moveTo>
                  <a:lnTo>
                    <a:pt x="82142" y="5822"/>
                  </a:lnTo>
                  <a:lnTo>
                    <a:pt x="45024" y="23038"/>
                  </a:lnTo>
                  <a:lnTo>
                    <a:pt x="15787" y="61987"/>
                  </a:lnTo>
                  <a:lnTo>
                    <a:pt x="12010" y="87609"/>
                  </a:lnTo>
                  <a:lnTo>
                    <a:pt x="13871" y="105843"/>
                  </a:lnTo>
                  <a:lnTo>
                    <a:pt x="41789" y="151482"/>
                  </a:lnTo>
                  <a:lnTo>
                    <a:pt x="77176" y="172308"/>
                  </a:lnTo>
                  <a:lnTo>
                    <a:pt x="142887" y="186230"/>
                  </a:lnTo>
                  <a:lnTo>
                    <a:pt x="159181" y="191195"/>
                  </a:lnTo>
                  <a:lnTo>
                    <a:pt x="191467" y="215929"/>
                  </a:lnTo>
                  <a:lnTo>
                    <a:pt x="201910" y="249018"/>
                  </a:lnTo>
                  <a:lnTo>
                    <a:pt x="201248" y="258149"/>
                  </a:lnTo>
                  <a:lnTo>
                    <a:pt x="179036" y="292773"/>
                  </a:lnTo>
                  <a:lnTo>
                    <a:pt x="134755" y="307717"/>
                  </a:lnTo>
                  <a:lnTo>
                    <a:pt x="124226" y="308147"/>
                  </a:lnTo>
                  <a:lnTo>
                    <a:pt x="114661" y="307797"/>
                  </a:lnTo>
                  <a:lnTo>
                    <a:pt x="71946" y="296009"/>
                  </a:lnTo>
                  <a:lnTo>
                    <a:pt x="40930" y="266714"/>
                  </a:lnTo>
                  <a:lnTo>
                    <a:pt x="38627" y="261824"/>
                  </a:lnTo>
                  <a:lnTo>
                    <a:pt x="35171" y="258159"/>
                  </a:lnTo>
                  <a:lnTo>
                    <a:pt x="0" y="267436"/>
                  </a:lnTo>
                  <a:lnTo>
                    <a:pt x="73" y="272473"/>
                  </a:lnTo>
                  <a:lnTo>
                    <a:pt x="21236" y="305453"/>
                  </a:lnTo>
                  <a:lnTo>
                    <a:pt x="60414" y="332222"/>
                  </a:lnTo>
                  <a:lnTo>
                    <a:pt x="97409" y="343162"/>
                  </a:lnTo>
                  <a:lnTo>
                    <a:pt x="124226" y="345266"/>
                  </a:lnTo>
                  <a:lnTo>
                    <a:pt x="135758" y="344874"/>
                  </a:lnTo>
                  <a:lnTo>
                    <a:pt x="179265" y="335501"/>
                  </a:lnTo>
                  <a:lnTo>
                    <a:pt x="214406" y="313936"/>
                  </a:lnTo>
                  <a:lnTo>
                    <a:pt x="236389" y="280582"/>
                  </a:lnTo>
                  <a:lnTo>
                    <a:pt x="241615" y="247730"/>
                  </a:lnTo>
                  <a:lnTo>
                    <a:pt x="239888" y="227811"/>
                  </a:lnTo>
                  <a:lnTo>
                    <a:pt x="213993" y="180182"/>
                  </a:lnTo>
                  <a:lnTo>
                    <a:pt x="180218" y="159420"/>
                  </a:lnTo>
                  <a:lnTo>
                    <a:pt x="134152" y="148466"/>
                  </a:lnTo>
                  <a:lnTo>
                    <a:pt x="118870" y="146210"/>
                  </a:lnTo>
                  <a:lnTo>
                    <a:pt x="105396" y="143337"/>
                  </a:lnTo>
                  <a:lnTo>
                    <a:pt x="68656" y="126130"/>
                  </a:lnTo>
                  <a:lnTo>
                    <a:pt x="51715" y="89337"/>
                  </a:lnTo>
                  <a:lnTo>
                    <a:pt x="53037" y="76998"/>
                  </a:lnTo>
                  <a:lnTo>
                    <a:pt x="84165" y="44114"/>
                  </a:lnTo>
                  <a:lnTo>
                    <a:pt x="126812" y="37108"/>
                  </a:lnTo>
                  <a:lnTo>
                    <a:pt x="135779" y="37434"/>
                  </a:lnTo>
                  <a:lnTo>
                    <a:pt x="177293" y="52005"/>
                  </a:lnTo>
                  <a:lnTo>
                    <a:pt x="201763" y="81285"/>
                  </a:lnTo>
                  <a:lnTo>
                    <a:pt x="206014" y="84583"/>
                  </a:lnTo>
                  <a:lnTo>
                    <a:pt x="217228" y="88039"/>
                  </a:lnTo>
                  <a:lnTo>
                    <a:pt x="222621" y="87463"/>
                  </a:lnTo>
                  <a:lnTo>
                    <a:pt x="227804" y="84583"/>
                  </a:lnTo>
                  <a:lnTo>
                    <a:pt x="232401" y="81714"/>
                  </a:lnTo>
                  <a:lnTo>
                    <a:pt x="235071" y="77756"/>
                  </a:lnTo>
                  <a:lnTo>
                    <a:pt x="236505" y="67683"/>
                  </a:lnTo>
                  <a:lnTo>
                    <a:pt x="235144" y="62291"/>
                  </a:lnTo>
                  <a:lnTo>
                    <a:pt x="206873" y="27402"/>
                  </a:lnTo>
                  <a:lnTo>
                    <a:pt x="172780" y="7329"/>
                  </a:lnTo>
                  <a:lnTo>
                    <a:pt x="140285" y="459"/>
                  </a:lnTo>
                  <a:lnTo>
                    <a:pt x="128111" y="0"/>
                  </a:lnTo>
                  <a:close/>
                </a:path>
              </a:pathLst>
            </a:custGeom>
            <a:solidFill>
              <a:srgbClr val="28426D"/>
            </a:solidFill>
          </p:spPr>
          <p:txBody>
            <a:bodyPr wrap="square" lIns="0" tIns="0" rIns="0" bIns="0" rtlCol="0"/>
            <a:lstStyle/>
            <a:p>
              <a:endParaRPr/>
            </a:p>
          </p:txBody>
        </p:sp>
        <p:pic>
          <p:nvPicPr>
            <p:cNvPr id="33" name="object 45">
              <a:extLst>
                <a:ext uri="{FF2B5EF4-FFF2-40B4-BE49-F238E27FC236}">
                  <a16:creationId xmlns:a16="http://schemas.microsoft.com/office/drawing/2014/main" id="{E48CB22A-1C51-78DF-B4DF-4442ED3F79E3}"/>
                </a:ext>
              </a:extLst>
            </p:cNvPr>
            <p:cNvPicPr/>
            <p:nvPr/>
          </p:nvPicPr>
          <p:blipFill>
            <a:blip r:embed="rId16" cstate="print"/>
            <a:stretch>
              <a:fillRect/>
            </a:stretch>
          </p:blipFill>
          <p:spPr>
            <a:xfrm>
              <a:off x="6013633" y="2746057"/>
              <a:ext cx="206224" cy="239531"/>
            </a:xfrm>
            <a:prstGeom prst="rect">
              <a:avLst/>
            </a:prstGeom>
          </p:spPr>
        </p:pic>
        <p:sp>
          <p:nvSpPr>
            <p:cNvPr id="34" name="object 46">
              <a:extLst>
                <a:ext uri="{FF2B5EF4-FFF2-40B4-BE49-F238E27FC236}">
                  <a16:creationId xmlns:a16="http://schemas.microsoft.com/office/drawing/2014/main" id="{49621AA0-2026-6826-23CD-3E5E5E884C35}"/>
                </a:ext>
              </a:extLst>
            </p:cNvPr>
            <p:cNvSpPr/>
            <p:nvPr/>
          </p:nvSpPr>
          <p:spPr>
            <a:xfrm>
              <a:off x="6284238" y="2646788"/>
              <a:ext cx="220979" cy="337820"/>
            </a:xfrm>
            <a:custGeom>
              <a:avLst/>
              <a:gdLst/>
              <a:ahLst/>
              <a:cxnLst/>
              <a:rect l="l" t="t" r="r" b="b"/>
              <a:pathLst>
                <a:path w="220979" h="337819">
                  <a:moveTo>
                    <a:pt x="25894" y="0"/>
                  </a:moveTo>
                  <a:lnTo>
                    <a:pt x="14093" y="0"/>
                  </a:lnTo>
                  <a:lnTo>
                    <a:pt x="9340" y="1800"/>
                  </a:lnTo>
                  <a:lnTo>
                    <a:pt x="1863" y="8994"/>
                  </a:lnTo>
                  <a:lnTo>
                    <a:pt x="0" y="13811"/>
                  </a:lnTo>
                  <a:lnTo>
                    <a:pt x="0" y="323403"/>
                  </a:lnTo>
                  <a:lnTo>
                    <a:pt x="1863" y="328157"/>
                  </a:lnTo>
                  <a:lnTo>
                    <a:pt x="9340" y="335633"/>
                  </a:lnTo>
                  <a:lnTo>
                    <a:pt x="14093" y="337508"/>
                  </a:lnTo>
                  <a:lnTo>
                    <a:pt x="25894" y="337508"/>
                  </a:lnTo>
                  <a:lnTo>
                    <a:pt x="30711" y="335633"/>
                  </a:lnTo>
                  <a:lnTo>
                    <a:pt x="37904" y="328157"/>
                  </a:lnTo>
                  <a:lnTo>
                    <a:pt x="39705" y="323403"/>
                  </a:lnTo>
                  <a:lnTo>
                    <a:pt x="39705" y="193355"/>
                  </a:lnTo>
                  <a:lnTo>
                    <a:pt x="40284" y="185180"/>
                  </a:lnTo>
                  <a:lnTo>
                    <a:pt x="59828" y="151924"/>
                  </a:lnTo>
                  <a:lnTo>
                    <a:pt x="99290" y="135571"/>
                  </a:lnTo>
                  <a:lnTo>
                    <a:pt x="108761" y="135084"/>
                  </a:lnTo>
                  <a:lnTo>
                    <a:pt x="118816" y="135585"/>
                  </a:lnTo>
                  <a:lnTo>
                    <a:pt x="159787" y="153111"/>
                  </a:lnTo>
                  <a:lnTo>
                    <a:pt x="179808" y="196743"/>
                  </a:lnTo>
                  <a:lnTo>
                    <a:pt x="180402" y="208894"/>
                  </a:lnTo>
                  <a:lnTo>
                    <a:pt x="180402" y="323121"/>
                  </a:lnTo>
                  <a:lnTo>
                    <a:pt x="182339" y="327791"/>
                  </a:lnTo>
                  <a:lnTo>
                    <a:pt x="190109" y="335560"/>
                  </a:lnTo>
                  <a:lnTo>
                    <a:pt x="194926" y="337508"/>
                  </a:lnTo>
                  <a:lnTo>
                    <a:pt x="206150" y="337508"/>
                  </a:lnTo>
                  <a:lnTo>
                    <a:pt x="210820" y="335560"/>
                  </a:lnTo>
                  <a:lnTo>
                    <a:pt x="218590" y="327791"/>
                  </a:lnTo>
                  <a:lnTo>
                    <a:pt x="220537" y="323121"/>
                  </a:lnTo>
                  <a:lnTo>
                    <a:pt x="220537" y="208894"/>
                  </a:lnTo>
                  <a:lnTo>
                    <a:pt x="212767" y="161875"/>
                  </a:lnTo>
                  <a:lnTo>
                    <a:pt x="190430" y="127267"/>
                  </a:lnTo>
                  <a:lnTo>
                    <a:pt x="156905" y="105999"/>
                  </a:lnTo>
                  <a:lnTo>
                    <a:pt x="115232" y="98834"/>
                  </a:lnTo>
                  <a:lnTo>
                    <a:pt x="101337" y="99604"/>
                  </a:lnTo>
                  <a:lnTo>
                    <a:pt x="63872" y="111137"/>
                  </a:lnTo>
                  <a:lnTo>
                    <a:pt x="39705" y="129336"/>
                  </a:lnTo>
                  <a:lnTo>
                    <a:pt x="39705" y="13811"/>
                  </a:lnTo>
                  <a:lnTo>
                    <a:pt x="37904" y="8994"/>
                  </a:lnTo>
                  <a:lnTo>
                    <a:pt x="30711" y="1800"/>
                  </a:lnTo>
                  <a:lnTo>
                    <a:pt x="25894" y="0"/>
                  </a:lnTo>
                  <a:close/>
                </a:path>
              </a:pathLst>
            </a:custGeom>
            <a:solidFill>
              <a:srgbClr val="28426D"/>
            </a:solidFill>
          </p:spPr>
          <p:txBody>
            <a:bodyPr wrap="square" lIns="0" tIns="0" rIns="0" bIns="0" rtlCol="0"/>
            <a:lstStyle/>
            <a:p>
              <a:endParaRPr/>
            </a:p>
          </p:txBody>
        </p:sp>
        <p:pic>
          <p:nvPicPr>
            <p:cNvPr id="35" name="object 47">
              <a:extLst>
                <a:ext uri="{FF2B5EF4-FFF2-40B4-BE49-F238E27FC236}">
                  <a16:creationId xmlns:a16="http://schemas.microsoft.com/office/drawing/2014/main" id="{551DB2D5-59BF-F43B-5EEF-31D3111897BE}"/>
                </a:ext>
              </a:extLst>
            </p:cNvPr>
            <p:cNvPicPr/>
            <p:nvPr/>
          </p:nvPicPr>
          <p:blipFill>
            <a:blip r:embed="rId17" cstate="print"/>
            <a:stretch>
              <a:fillRect/>
            </a:stretch>
          </p:blipFill>
          <p:spPr>
            <a:xfrm>
              <a:off x="6566067" y="2746062"/>
              <a:ext cx="238662" cy="239521"/>
            </a:xfrm>
            <a:prstGeom prst="rect">
              <a:avLst/>
            </a:prstGeom>
          </p:spPr>
        </p:pic>
        <p:pic>
          <p:nvPicPr>
            <p:cNvPr id="36" name="object 48">
              <a:extLst>
                <a:ext uri="{FF2B5EF4-FFF2-40B4-BE49-F238E27FC236}">
                  <a16:creationId xmlns:a16="http://schemas.microsoft.com/office/drawing/2014/main" id="{0E2EFC13-7F14-3F71-FF6B-0202B8F65E00}"/>
                </a:ext>
              </a:extLst>
            </p:cNvPr>
            <p:cNvPicPr/>
            <p:nvPr/>
          </p:nvPicPr>
          <p:blipFill>
            <a:blip r:embed="rId17" cstate="print"/>
            <a:stretch>
              <a:fillRect/>
            </a:stretch>
          </p:blipFill>
          <p:spPr>
            <a:xfrm>
              <a:off x="6857817" y="2746062"/>
              <a:ext cx="238662" cy="239521"/>
            </a:xfrm>
            <a:prstGeom prst="rect">
              <a:avLst/>
            </a:prstGeom>
          </p:spPr>
        </p:pic>
        <p:grpSp>
          <p:nvGrpSpPr>
            <p:cNvPr id="37" name="object 49">
              <a:extLst>
                <a:ext uri="{FF2B5EF4-FFF2-40B4-BE49-F238E27FC236}">
                  <a16:creationId xmlns:a16="http://schemas.microsoft.com/office/drawing/2014/main" id="{55C2314E-E61C-867E-6ED1-078262AB7642}"/>
                </a:ext>
              </a:extLst>
            </p:cNvPr>
            <p:cNvGrpSpPr/>
            <p:nvPr/>
          </p:nvGrpSpPr>
          <p:grpSpPr>
            <a:xfrm>
              <a:off x="7153013" y="2646791"/>
              <a:ext cx="313055" cy="339090"/>
              <a:chOff x="7153013" y="2646791"/>
              <a:chExt cx="313055" cy="339090"/>
            </a:xfrm>
          </p:grpSpPr>
          <p:sp>
            <p:nvSpPr>
              <p:cNvPr id="38" name="object 50">
                <a:extLst>
                  <a:ext uri="{FF2B5EF4-FFF2-40B4-BE49-F238E27FC236}">
                    <a16:creationId xmlns:a16="http://schemas.microsoft.com/office/drawing/2014/main" id="{1EE4E3B9-4C8F-018D-57ED-F81491DB332C}"/>
                  </a:ext>
                </a:extLst>
              </p:cNvPr>
              <p:cNvSpPr/>
              <p:nvPr/>
            </p:nvSpPr>
            <p:spPr>
              <a:xfrm>
                <a:off x="7153013" y="2646791"/>
                <a:ext cx="91440" cy="337185"/>
              </a:xfrm>
              <a:custGeom>
                <a:avLst/>
                <a:gdLst/>
                <a:ahLst/>
                <a:cxnLst/>
                <a:rect l="l" t="t" r="r" b="b"/>
                <a:pathLst>
                  <a:path w="91440" h="337185">
                    <a:moveTo>
                      <a:pt x="25465" y="0"/>
                    </a:moveTo>
                    <a:lnTo>
                      <a:pt x="13664" y="0"/>
                    </a:lnTo>
                    <a:lnTo>
                      <a:pt x="8984" y="1800"/>
                    </a:lnTo>
                    <a:lnTo>
                      <a:pt x="1790" y="8994"/>
                    </a:lnTo>
                    <a:lnTo>
                      <a:pt x="0" y="13674"/>
                    </a:lnTo>
                    <a:lnTo>
                      <a:pt x="0" y="259384"/>
                    </a:lnTo>
                    <a:lnTo>
                      <a:pt x="7989" y="299729"/>
                    </a:lnTo>
                    <a:lnTo>
                      <a:pt x="37574" y="331484"/>
                    </a:lnTo>
                    <a:lnTo>
                      <a:pt x="62574" y="337068"/>
                    </a:lnTo>
                    <a:lnTo>
                      <a:pt x="73076" y="337068"/>
                    </a:lnTo>
                    <a:lnTo>
                      <a:pt x="79191" y="335277"/>
                    </a:lnTo>
                    <a:lnTo>
                      <a:pt x="88688" y="328073"/>
                    </a:lnTo>
                    <a:lnTo>
                      <a:pt x="91065" y="323403"/>
                    </a:lnTo>
                    <a:lnTo>
                      <a:pt x="91065" y="311603"/>
                    </a:lnTo>
                    <a:lnTo>
                      <a:pt x="89473" y="306786"/>
                    </a:lnTo>
                    <a:lnTo>
                      <a:pt x="83149" y="299592"/>
                    </a:lnTo>
                    <a:lnTo>
                      <a:pt x="78835" y="297791"/>
                    </a:lnTo>
                    <a:lnTo>
                      <a:pt x="73369" y="297791"/>
                    </a:lnTo>
                    <a:lnTo>
                      <a:pt x="55673" y="297791"/>
                    </a:lnTo>
                    <a:lnTo>
                      <a:pt x="39276" y="259384"/>
                    </a:lnTo>
                    <a:lnTo>
                      <a:pt x="39276" y="13674"/>
                    </a:lnTo>
                    <a:lnTo>
                      <a:pt x="37475" y="8994"/>
                    </a:lnTo>
                    <a:lnTo>
                      <a:pt x="30271" y="1800"/>
                    </a:lnTo>
                    <a:lnTo>
                      <a:pt x="25465" y="0"/>
                    </a:lnTo>
                    <a:close/>
                  </a:path>
                </a:pathLst>
              </a:custGeom>
              <a:solidFill>
                <a:srgbClr val="28426D"/>
              </a:solidFill>
            </p:spPr>
            <p:txBody>
              <a:bodyPr wrap="square" lIns="0" tIns="0" rIns="0" bIns="0" rtlCol="0"/>
              <a:lstStyle/>
              <a:p>
                <a:endParaRPr/>
              </a:p>
            </p:txBody>
          </p:sp>
          <p:pic>
            <p:nvPicPr>
              <p:cNvPr id="39" name="object 51">
                <a:extLst>
                  <a:ext uri="{FF2B5EF4-FFF2-40B4-BE49-F238E27FC236}">
                    <a16:creationId xmlns:a16="http://schemas.microsoft.com/office/drawing/2014/main" id="{F6929DAE-59A7-DFEF-0BEF-595BC9671D53}"/>
                  </a:ext>
                </a:extLst>
              </p:cNvPr>
              <p:cNvPicPr/>
              <p:nvPr/>
            </p:nvPicPr>
            <p:blipFill>
              <a:blip r:embed="rId18" cstate="print"/>
              <a:stretch>
                <a:fillRect/>
              </a:stretch>
            </p:blipFill>
            <p:spPr>
              <a:xfrm>
                <a:off x="7273273" y="2746053"/>
                <a:ext cx="192203" cy="239531"/>
              </a:xfrm>
              <a:prstGeom prst="rect">
                <a:avLst/>
              </a:prstGeom>
            </p:spPr>
          </p:pic>
        </p:grpSp>
      </p:gr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a:extLst>
              <a:ext uri="{FF2B5EF4-FFF2-40B4-BE49-F238E27FC236}">
                <a16:creationId xmlns:a16="http://schemas.microsoft.com/office/drawing/2014/main" id="{CD28DF56-1C03-20F4-C701-A15EE5D355F0}"/>
              </a:ext>
            </a:extLst>
          </p:cNvPr>
          <p:cNvSpPr/>
          <p:nvPr/>
        </p:nvSpPr>
        <p:spPr>
          <a:xfrm>
            <a:off x="0" y="5935439"/>
            <a:ext cx="12192000" cy="9225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4" name="Group 73">
            <a:extLst>
              <a:ext uri="{FF2B5EF4-FFF2-40B4-BE49-F238E27FC236}">
                <a16:creationId xmlns:a16="http://schemas.microsoft.com/office/drawing/2014/main" id="{9888C013-2152-F1BA-5D92-DFA663617A20}"/>
              </a:ext>
            </a:extLst>
          </p:cNvPr>
          <p:cNvGrpSpPr/>
          <p:nvPr/>
        </p:nvGrpSpPr>
        <p:grpSpPr>
          <a:xfrm>
            <a:off x="2279339" y="6080518"/>
            <a:ext cx="7496643" cy="613765"/>
            <a:chOff x="1060217" y="4950107"/>
            <a:chExt cx="10000987" cy="818804"/>
          </a:xfrm>
        </p:grpSpPr>
        <p:pic>
          <p:nvPicPr>
            <p:cNvPr id="63" name="Picture 62" descr="Text&#10;&#10;Description automatically generated with low confidence">
              <a:extLst>
                <a:ext uri="{FF2B5EF4-FFF2-40B4-BE49-F238E27FC236}">
                  <a16:creationId xmlns:a16="http://schemas.microsoft.com/office/drawing/2014/main" id="{8F3AB0D9-C24E-6F58-C337-C1FE65EAF5A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773732" y="4950107"/>
              <a:ext cx="2601884" cy="760615"/>
            </a:xfrm>
            <a:prstGeom prst="rect">
              <a:avLst/>
            </a:prstGeom>
          </p:spPr>
        </p:pic>
        <p:pic>
          <p:nvPicPr>
            <p:cNvPr id="65" name="Picture 64" descr="Text&#10;&#10;Description automatically generated with medium confidence">
              <a:extLst>
                <a:ext uri="{FF2B5EF4-FFF2-40B4-BE49-F238E27FC236}">
                  <a16:creationId xmlns:a16="http://schemas.microsoft.com/office/drawing/2014/main" id="{AE8AEC5B-039C-20AE-2FE4-2B2A5F12BA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082347" y="5039209"/>
              <a:ext cx="2227811" cy="685800"/>
            </a:xfrm>
            <a:prstGeom prst="rect">
              <a:avLst/>
            </a:prstGeom>
          </p:spPr>
        </p:pic>
        <p:pic>
          <p:nvPicPr>
            <p:cNvPr id="67" name="Picture 66" descr="Text&#10;&#10;Description automatically generated">
              <a:extLst>
                <a:ext uri="{FF2B5EF4-FFF2-40B4-BE49-F238E27FC236}">
                  <a16:creationId xmlns:a16="http://schemas.microsoft.com/office/drawing/2014/main" id="{CE1624CA-68E0-B5F0-5ACD-B89F2A5B91D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918079" y="5024922"/>
              <a:ext cx="2143125" cy="714375"/>
            </a:xfrm>
            <a:prstGeom prst="rect">
              <a:avLst/>
            </a:prstGeom>
          </p:spPr>
        </p:pic>
        <p:pic>
          <p:nvPicPr>
            <p:cNvPr id="69" name="Picture 68" descr="A red background with white text&#10;&#10;Description automatically generated with medium confidence">
              <a:extLst>
                <a:ext uri="{FF2B5EF4-FFF2-40B4-BE49-F238E27FC236}">
                  <a16:creationId xmlns:a16="http://schemas.microsoft.com/office/drawing/2014/main" id="{9982E384-AC94-0053-497C-E9C80CDACCF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60217" y="5024922"/>
              <a:ext cx="1487978" cy="743989"/>
            </a:xfrm>
            <a:prstGeom prst="rect">
              <a:avLst/>
            </a:prstGeom>
          </p:spPr>
        </p:pic>
      </p:grpSp>
      <p:pic>
        <p:nvPicPr>
          <p:cNvPr id="73" name="Picture 72" descr="Text&#10;&#10;Description automatically generated">
            <a:extLst>
              <a:ext uri="{FF2B5EF4-FFF2-40B4-BE49-F238E27FC236}">
                <a16:creationId xmlns:a16="http://schemas.microsoft.com/office/drawing/2014/main" id="{4CEE54E8-EBE1-D45B-97A4-53CDD02BC45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93995" y="221190"/>
            <a:ext cx="6464089" cy="879607"/>
          </a:xfrm>
          <a:prstGeom prst="rect">
            <a:avLst/>
          </a:prstGeom>
        </p:spPr>
      </p:pic>
      <p:sp>
        <p:nvSpPr>
          <p:cNvPr id="6" name="Oval 5">
            <a:extLst>
              <a:ext uri="{FF2B5EF4-FFF2-40B4-BE49-F238E27FC236}">
                <a16:creationId xmlns:a16="http://schemas.microsoft.com/office/drawing/2014/main" id="{8E8350A5-3A4C-FCAA-E643-DA21860BE873}"/>
              </a:ext>
            </a:extLst>
          </p:cNvPr>
          <p:cNvSpPr/>
          <p:nvPr/>
        </p:nvSpPr>
        <p:spPr>
          <a:xfrm>
            <a:off x="10347183" y="922306"/>
            <a:ext cx="399786" cy="428454"/>
          </a:xfrm>
          <a:prstGeom prst="ellipse">
            <a:avLst/>
          </a:prstGeom>
          <a:solidFill>
            <a:srgbClr val="EC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 name="TextBox 4">
            <a:extLst>
              <a:ext uri="{FF2B5EF4-FFF2-40B4-BE49-F238E27FC236}">
                <a16:creationId xmlns:a16="http://schemas.microsoft.com/office/drawing/2014/main" id="{4DFBFECB-9527-BD38-4F3B-8A4F01CEC6AD}"/>
              </a:ext>
            </a:extLst>
          </p:cNvPr>
          <p:cNvSpPr txBox="1"/>
          <p:nvPr/>
        </p:nvSpPr>
        <p:spPr>
          <a:xfrm>
            <a:off x="702706" y="1977519"/>
            <a:ext cx="10937840" cy="2169825"/>
          </a:xfrm>
          <a:prstGeom prst="rect">
            <a:avLst/>
          </a:prstGeom>
          <a:noFill/>
        </p:spPr>
        <p:txBody>
          <a:bodyPr wrap="square" lIns="91440" tIns="45720" rIns="91440" bIns="45720" anchor="t">
            <a:spAutoFit/>
          </a:bodyPr>
          <a:lstStyle/>
          <a:p>
            <a:pPr algn="ctr"/>
            <a:r>
              <a:rPr lang="en-GB" sz="4500" b="1" dirty="0">
                <a:solidFill>
                  <a:srgbClr val="2C4774"/>
                </a:solidFill>
              </a:rPr>
              <a:t>Constructions of young children’s participative rights across Initial Teacher Education in Wales</a:t>
            </a:r>
            <a:endParaRPr lang="en-GB" sz="4500" b="1" dirty="0">
              <a:solidFill>
                <a:srgbClr val="2C4774"/>
              </a:solidFill>
              <a:cs typeface="Calibri"/>
            </a:endParaRPr>
          </a:p>
        </p:txBody>
      </p:sp>
      <p:sp>
        <p:nvSpPr>
          <p:cNvPr id="7" name="TextBox 6">
            <a:extLst>
              <a:ext uri="{FF2B5EF4-FFF2-40B4-BE49-F238E27FC236}">
                <a16:creationId xmlns:a16="http://schemas.microsoft.com/office/drawing/2014/main" id="{A4802622-00C0-2C06-FD70-5D0AA58402AA}"/>
              </a:ext>
            </a:extLst>
          </p:cNvPr>
          <p:cNvSpPr txBox="1"/>
          <p:nvPr/>
        </p:nvSpPr>
        <p:spPr>
          <a:xfrm>
            <a:off x="3146714" y="4575649"/>
            <a:ext cx="6203372" cy="1000274"/>
          </a:xfrm>
          <a:prstGeom prst="rect">
            <a:avLst/>
          </a:prstGeom>
          <a:noFill/>
        </p:spPr>
        <p:txBody>
          <a:bodyPr wrap="square">
            <a:spAutoFit/>
          </a:bodyPr>
          <a:lstStyle/>
          <a:p>
            <a:pPr algn="ctr" defTabSz="685800">
              <a:spcAft>
                <a:spcPts val="600"/>
              </a:spcAft>
            </a:pPr>
            <a:r>
              <a:rPr lang="en-GB" b="1" dirty="0">
                <a:solidFill>
                  <a:srgbClr val="314F83"/>
                </a:solidFill>
                <a:latin typeface="Poppins" panose="00000500000000000000" pitchFamily="2" charset="0"/>
                <a:cs typeface="Poppins" panose="00000500000000000000" pitchFamily="2" charset="0"/>
              </a:rPr>
              <a:t>Presenting:  Dr Jennie Clement and </a:t>
            </a:r>
            <a:r>
              <a:rPr lang="en-GB" sz="1800" b="1" kern="1200" dirty="0">
                <a:solidFill>
                  <a:srgbClr val="314F83"/>
                </a:solidFill>
                <a:latin typeface="Poppins" panose="00000500000000000000" pitchFamily="2" charset="0"/>
                <a:cs typeface="Poppins" panose="00000500000000000000" pitchFamily="2" charset="0"/>
              </a:rPr>
              <a:t>Dr Jacky Tyrie </a:t>
            </a:r>
            <a:endParaRPr lang="en-US" b="1" dirty="0">
              <a:solidFill>
                <a:srgbClr val="314F83"/>
              </a:solidFill>
              <a:latin typeface="Poppins" panose="00000500000000000000" pitchFamily="2" charset="0"/>
              <a:cs typeface="Poppins" panose="00000500000000000000" pitchFamily="2" charset="0"/>
            </a:endParaRPr>
          </a:p>
          <a:p>
            <a:pPr algn="ctr" defTabSz="685800">
              <a:spcAft>
                <a:spcPts val="600"/>
              </a:spcAft>
            </a:pPr>
            <a:r>
              <a:rPr lang="en-US" dirty="0">
                <a:solidFill>
                  <a:srgbClr val="314F83"/>
                </a:solidFill>
                <a:latin typeface="Poppins" panose="00000500000000000000" pitchFamily="2" charset="0"/>
                <a:cs typeface="Poppins" panose="00000500000000000000" pitchFamily="2" charset="0"/>
              </a:rPr>
              <a:t>Dr Sarah Chicken, Dr </a:t>
            </a:r>
            <a:r>
              <a:rPr lang="en-GB" dirty="0">
                <a:solidFill>
                  <a:srgbClr val="314F83"/>
                </a:solidFill>
                <a:latin typeface="Poppins"/>
                <a:cs typeface="Poppins"/>
              </a:rPr>
              <a:t>Jane Waters-Davies, </a:t>
            </a:r>
            <a:br>
              <a:rPr lang="en-GB" dirty="0">
                <a:solidFill>
                  <a:srgbClr val="314F83"/>
                </a:solidFill>
                <a:latin typeface="Poppins"/>
                <a:cs typeface="Poppins"/>
              </a:rPr>
            </a:br>
            <a:r>
              <a:rPr lang="en-GB" dirty="0">
                <a:solidFill>
                  <a:srgbClr val="314F83"/>
                </a:solidFill>
                <a:latin typeface="Poppins" panose="00000500000000000000" pitchFamily="2" charset="0"/>
                <a:cs typeface="Poppins" panose="00000500000000000000" pitchFamily="2" charset="0"/>
              </a:rPr>
              <a:t>Dr Alison Murphy and </a:t>
            </a:r>
            <a:r>
              <a:rPr lang="en-GB" sz="1800" kern="1200" dirty="0">
                <a:solidFill>
                  <a:srgbClr val="314F83"/>
                </a:solidFill>
                <a:latin typeface="Poppins" panose="00000500000000000000" pitchFamily="2" charset="0"/>
                <a:cs typeface="Poppins" panose="00000500000000000000" pitchFamily="2" charset="0"/>
              </a:rPr>
              <a:t>Professor Jane Williams</a:t>
            </a:r>
          </a:p>
        </p:txBody>
      </p:sp>
    </p:spTree>
    <p:extLst>
      <p:ext uri="{BB962C8B-B14F-4D97-AF65-F5344CB8AC3E}">
        <p14:creationId xmlns:p14="http://schemas.microsoft.com/office/powerpoint/2010/main" val="821170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6226" y="-470647"/>
            <a:ext cx="6757414" cy="1857158"/>
          </a:xfrm>
          <a:prstGeom prst="rect">
            <a:avLst/>
          </a:prstGeom>
        </p:spPr>
        <p:txBody>
          <a:bodyPr vert="horz" wrap="square" lIns="0" tIns="10397" rIns="0" bIns="0" rtlCol="0" anchor="ctr">
            <a:spAutoFit/>
          </a:bodyPr>
          <a:lstStyle/>
          <a:p>
            <a:pPr marL="7620">
              <a:lnSpc>
                <a:spcPct val="100000"/>
              </a:lnSpc>
              <a:spcBef>
                <a:spcPts val="82"/>
              </a:spcBef>
            </a:pPr>
            <a:br>
              <a:rPr lang="en-GB" sz="2400" spc="-30" dirty="0">
                <a:latin typeface="Poppins" panose="00000500000000000000" pitchFamily="2" charset="0"/>
                <a:cs typeface="Poppins" panose="00000500000000000000" pitchFamily="2" charset="0"/>
              </a:rPr>
            </a:br>
            <a:br>
              <a:rPr lang="en-GB" sz="2400" spc="-30" dirty="0">
                <a:latin typeface="Poppins" panose="00000500000000000000" pitchFamily="2" charset="0"/>
                <a:cs typeface="Poppins" panose="00000500000000000000" pitchFamily="2" charset="0"/>
              </a:rPr>
            </a:br>
            <a:r>
              <a:rPr lang="en-GB" sz="2400" spc="-30" dirty="0">
                <a:solidFill>
                  <a:srgbClr val="314F83"/>
                </a:solidFill>
                <a:latin typeface="Poppins"/>
                <a:cs typeface="Poppins"/>
              </a:rPr>
              <a:t>WP2: </a:t>
            </a:r>
            <a:r>
              <a:rPr lang="en-GB" sz="2400" b="1" dirty="0">
                <a:solidFill>
                  <a:srgbClr val="314F83"/>
                </a:solidFill>
                <a:effectLst/>
                <a:latin typeface="Poppins"/>
                <a:ea typeface="Gill Sans MT" panose="020B0502020104020203" pitchFamily="34" charset="0"/>
                <a:cs typeface="Poppins"/>
              </a:rPr>
              <a:t>Using Reggio-inspired pedagogy to explore participative rights </a:t>
            </a:r>
            <a:r>
              <a:rPr lang="en-GB" sz="2400" spc="-30" dirty="0">
                <a:solidFill>
                  <a:srgbClr val="314F83"/>
                </a:solidFill>
                <a:latin typeface="Poppins"/>
                <a:cs typeface="Poppins"/>
              </a:rPr>
              <a:t>(RQs 3,4 &amp;5) </a:t>
            </a:r>
            <a:br>
              <a:rPr lang="en-GB" sz="2400" dirty="0">
                <a:effectLst/>
                <a:latin typeface="Poppins" panose="00000500000000000000" pitchFamily="2" charset="0"/>
                <a:ea typeface="Gill Sans MT" panose="020B0502020104020203" pitchFamily="34" charset="0"/>
                <a:cs typeface="Poppins" panose="00000500000000000000" pitchFamily="2" charset="0"/>
              </a:rPr>
            </a:br>
            <a:endParaRPr lang="en-GB" sz="2400" spc="112" dirty="0">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sp>
        <p:nvSpPr>
          <p:cNvPr id="38" name="Content Placeholder 3">
            <a:extLst>
              <a:ext uri="{FF2B5EF4-FFF2-40B4-BE49-F238E27FC236}">
                <a16:creationId xmlns:a16="http://schemas.microsoft.com/office/drawing/2014/main" id="{D6E35742-AC1D-8134-56D5-C20094BA5AE8}"/>
              </a:ext>
            </a:extLst>
          </p:cNvPr>
          <p:cNvSpPr txBox="1">
            <a:spLocks/>
          </p:cNvSpPr>
          <p:nvPr/>
        </p:nvSpPr>
        <p:spPr>
          <a:xfrm>
            <a:off x="477133" y="1579000"/>
            <a:ext cx="9069500" cy="435133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pPr>
            <a:r>
              <a:rPr lang="en-GB" sz="2500" b="1" dirty="0">
                <a:solidFill>
                  <a:srgbClr val="314F83"/>
                </a:solidFill>
                <a:latin typeface="Poppins"/>
                <a:cs typeface="Poppins"/>
              </a:rPr>
              <a:t>Seven settings </a:t>
            </a:r>
            <a:r>
              <a:rPr lang="en-US" sz="2500" b="1" dirty="0">
                <a:solidFill>
                  <a:srgbClr val="314F83"/>
                </a:solidFill>
                <a:latin typeface="Poppins"/>
                <a:cs typeface="Poppins"/>
              </a:rPr>
              <a:t>across Wales (2 staff in each):</a:t>
            </a:r>
          </a:p>
          <a:p>
            <a:pPr marL="800100" lvl="1" indent="-342900">
              <a:spcAft>
                <a:spcPts val="1200"/>
              </a:spcAft>
            </a:pPr>
            <a:r>
              <a:rPr lang="en-US" sz="2000" dirty="0">
                <a:solidFill>
                  <a:srgbClr val="314F83"/>
                </a:solidFill>
                <a:latin typeface="Poppins"/>
                <a:cs typeface="Poppins"/>
              </a:rPr>
              <a:t>6 </a:t>
            </a:r>
            <a:r>
              <a:rPr lang="en-GB" sz="2000" dirty="0">
                <a:solidFill>
                  <a:srgbClr val="314F83"/>
                </a:solidFill>
                <a:latin typeface="Poppins"/>
                <a:cs typeface="Poppins"/>
              </a:rPr>
              <a:t>sessions of </a:t>
            </a:r>
            <a:r>
              <a:rPr lang="en-GB" sz="2000" b="1" dirty="0">
                <a:solidFill>
                  <a:srgbClr val="314F83"/>
                </a:solidFill>
                <a:latin typeface="Poppins"/>
                <a:cs typeface="Poppins"/>
              </a:rPr>
              <a:t>professional learning</a:t>
            </a:r>
            <a:r>
              <a:rPr lang="en-GB" sz="2000" dirty="0">
                <a:solidFill>
                  <a:srgbClr val="314F83"/>
                </a:solidFill>
                <a:latin typeface="Poppins"/>
                <a:cs typeface="Poppins"/>
              </a:rPr>
              <a:t>, facilitated by artist-researcher to develop teacher understanding of a Reggio Emilian</a:t>
            </a:r>
            <a:r>
              <a:rPr lang="en-GB" sz="2000">
                <a:solidFill>
                  <a:srgbClr val="314F83"/>
                </a:solidFill>
                <a:latin typeface="Poppins"/>
                <a:cs typeface="Poppins"/>
              </a:rPr>
              <a:t> </a:t>
            </a:r>
            <a:endParaRPr lang="en-GB" sz="2000" dirty="0">
              <a:solidFill>
                <a:srgbClr val="314F83"/>
              </a:solidFill>
              <a:latin typeface="Poppins"/>
              <a:cs typeface="Poppins"/>
            </a:endParaRPr>
          </a:p>
          <a:p>
            <a:pPr marL="800100" lvl="1" indent="-342900">
              <a:spcAft>
                <a:spcPts val="1200"/>
              </a:spcAft>
            </a:pPr>
            <a:r>
              <a:rPr lang="en-GB" sz="2000" dirty="0">
                <a:solidFill>
                  <a:srgbClr val="314F83"/>
                </a:solidFill>
                <a:latin typeface="Poppins"/>
                <a:cs typeface="Poppins"/>
              </a:rPr>
              <a:t>Four </a:t>
            </a:r>
            <a:r>
              <a:rPr lang="en-GB" sz="2000" b="1" dirty="0">
                <a:solidFill>
                  <a:srgbClr val="314F83"/>
                </a:solidFill>
                <a:latin typeface="Poppins"/>
                <a:cs typeface="Poppins"/>
              </a:rPr>
              <a:t>collaborative workshops </a:t>
            </a:r>
            <a:r>
              <a:rPr lang="en-GB" sz="2000" dirty="0">
                <a:solidFill>
                  <a:srgbClr val="314F83"/>
                </a:solidFill>
                <a:latin typeface="Poppins"/>
                <a:cs typeface="Poppins"/>
              </a:rPr>
              <a:t>to facilitate the creation of RE inspired project with children in their classroom</a:t>
            </a:r>
          </a:p>
          <a:p>
            <a:pPr marL="342900" indent="-342900">
              <a:spcAft>
                <a:spcPts val="1200"/>
              </a:spcAft>
            </a:pPr>
            <a:r>
              <a:rPr lang="en-GB" sz="2500" b="1" dirty="0">
                <a:solidFill>
                  <a:srgbClr val="314F83"/>
                </a:solidFill>
                <a:latin typeface="Poppins"/>
                <a:cs typeface="Poppins"/>
              </a:rPr>
              <a:t>Data Gathering</a:t>
            </a:r>
            <a:r>
              <a:rPr lang="en-GB" sz="2500" b="1">
                <a:solidFill>
                  <a:srgbClr val="314F83"/>
                </a:solidFill>
                <a:latin typeface="Poppins"/>
                <a:cs typeface="Poppins"/>
              </a:rPr>
              <a:t>  </a:t>
            </a:r>
            <a:endParaRPr lang="en-GB" sz="2500" b="1" dirty="0">
              <a:solidFill>
                <a:srgbClr val="314F83"/>
              </a:solidFill>
              <a:latin typeface="Poppins"/>
              <a:cs typeface="Poppins"/>
            </a:endParaRPr>
          </a:p>
          <a:p>
            <a:pPr marL="800100" lvl="1" indent="-342900">
              <a:spcAft>
                <a:spcPts val="1200"/>
              </a:spcAft>
            </a:pPr>
            <a:r>
              <a:rPr lang="en-GB" sz="2000" dirty="0">
                <a:solidFill>
                  <a:srgbClr val="314F83"/>
                </a:solidFill>
                <a:latin typeface="Poppins"/>
                <a:cs typeface="Poppins"/>
              </a:rPr>
              <a:t>project artefacts</a:t>
            </a:r>
          </a:p>
          <a:p>
            <a:pPr marL="800100" lvl="1" indent="-342900">
              <a:spcAft>
                <a:spcPts val="1200"/>
              </a:spcAft>
            </a:pPr>
            <a:r>
              <a:rPr lang="en-GB" sz="2000" dirty="0">
                <a:solidFill>
                  <a:srgbClr val="314F83"/>
                </a:solidFill>
                <a:latin typeface="Poppins"/>
                <a:cs typeface="Poppins"/>
              </a:rPr>
              <a:t>Teachers interviews before and after </a:t>
            </a:r>
            <a:r>
              <a:rPr lang="en-GB" sz="2000">
                <a:solidFill>
                  <a:srgbClr val="314F83"/>
                </a:solidFill>
                <a:latin typeface="Poppins"/>
                <a:cs typeface="Poppins"/>
              </a:rPr>
              <a:t>(</a:t>
            </a:r>
            <a:r>
              <a:rPr lang="en-GB" sz="2000" dirty="0">
                <a:solidFill>
                  <a:srgbClr val="314F83"/>
                </a:solidFill>
                <a:latin typeface="Poppins"/>
                <a:cs typeface="Poppins"/>
              </a:rPr>
              <a:t>reflective journals</a:t>
            </a:r>
            <a:r>
              <a:rPr lang="en-GB" sz="2000">
                <a:solidFill>
                  <a:srgbClr val="314F83"/>
                </a:solidFill>
                <a:latin typeface="Poppins"/>
                <a:cs typeface="Poppins"/>
              </a:rPr>
              <a:t>)</a:t>
            </a:r>
            <a:endParaRPr lang="en-US" sz="2000" dirty="0">
              <a:solidFill>
                <a:srgbClr val="314F83"/>
              </a:solidFill>
              <a:latin typeface="Poppins"/>
              <a:cs typeface="Poppins"/>
            </a:endParaRPr>
          </a:p>
          <a:p>
            <a:pPr marL="800100" lvl="1" indent="-342900">
              <a:spcAft>
                <a:spcPts val="1200"/>
              </a:spcAft>
            </a:pPr>
            <a:r>
              <a:rPr lang="en-GB" sz="2000" dirty="0">
                <a:solidFill>
                  <a:srgbClr val="314F83"/>
                </a:solidFill>
                <a:latin typeface="Poppins"/>
                <a:cs typeface="Poppins"/>
              </a:rPr>
              <a:t>Focus group of </a:t>
            </a:r>
            <a:r>
              <a:rPr lang="en-GB" sz="2000">
                <a:solidFill>
                  <a:srgbClr val="314F83"/>
                </a:solidFill>
                <a:latin typeface="Poppins"/>
                <a:cs typeface="Poppins"/>
              </a:rPr>
              <a:t>small group of</a:t>
            </a:r>
            <a:r>
              <a:rPr lang="en-GB" sz="2000" dirty="0">
                <a:solidFill>
                  <a:srgbClr val="314F83"/>
                </a:solidFill>
                <a:latin typeface="Poppins"/>
                <a:cs typeface="Poppins"/>
              </a:rPr>
              <a:t> children at each school</a:t>
            </a:r>
            <a:endParaRPr lang="en-US" sz="2000" dirty="0"/>
          </a:p>
        </p:txBody>
      </p:sp>
    </p:spTree>
    <p:extLst>
      <p:ext uri="{BB962C8B-B14F-4D97-AF65-F5344CB8AC3E}">
        <p14:creationId xmlns:p14="http://schemas.microsoft.com/office/powerpoint/2010/main" val="160028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object 2">
            <a:extLst>
              <a:ext uri="{FF2B5EF4-FFF2-40B4-BE49-F238E27FC236}">
                <a16:creationId xmlns:a16="http://schemas.microsoft.com/office/drawing/2014/main" id="{E47F3042-AF7A-6B4A-945C-F1B601E29DDF}"/>
              </a:ext>
            </a:extLst>
          </p:cNvPr>
          <p:cNvGrpSpPr/>
          <p:nvPr/>
        </p:nvGrpSpPr>
        <p:grpSpPr>
          <a:xfrm>
            <a:off x="-167323" y="7577"/>
            <a:ext cx="12448748" cy="1169869"/>
            <a:chOff x="-44809" y="554203"/>
            <a:chExt cx="20198225" cy="1896134"/>
          </a:xfrm>
        </p:grpSpPr>
        <p:sp>
          <p:nvSpPr>
            <p:cNvPr id="28" name="object 3">
              <a:extLst>
                <a:ext uri="{FF2B5EF4-FFF2-40B4-BE49-F238E27FC236}">
                  <a16:creationId xmlns:a16="http://schemas.microsoft.com/office/drawing/2014/main" id="{5EC01038-57D5-A12A-FFAB-BF56BB8DBFC5}"/>
                </a:ext>
              </a:extLst>
            </p:cNvPr>
            <p:cNvSpPr/>
            <p:nvPr/>
          </p:nvSpPr>
          <p:spPr>
            <a:xfrm>
              <a:off x="-44809" y="570737"/>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29" name="object 4">
              <a:extLst>
                <a:ext uri="{FF2B5EF4-FFF2-40B4-BE49-F238E27FC236}">
                  <a16:creationId xmlns:a16="http://schemas.microsoft.com/office/drawing/2014/main" id="{F3C5F2F4-4C27-5656-EB74-F0183E3C3A38}"/>
                </a:ext>
              </a:extLst>
            </p:cNvPr>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30" name="object 5">
              <a:extLst>
                <a:ext uri="{FF2B5EF4-FFF2-40B4-BE49-F238E27FC236}">
                  <a16:creationId xmlns:a16="http://schemas.microsoft.com/office/drawing/2014/main" id="{FFDAA8F6-DC0D-55EA-A8C1-A4FA9BD4FAC0}"/>
                </a:ext>
              </a:extLst>
            </p:cNvPr>
            <p:cNvSpPr/>
            <p:nvPr/>
          </p:nvSpPr>
          <p:spPr>
            <a:xfrm>
              <a:off x="957773" y="1073101"/>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1" name="object 6">
              <a:extLst>
                <a:ext uri="{FF2B5EF4-FFF2-40B4-BE49-F238E27FC236}">
                  <a16:creationId xmlns:a16="http://schemas.microsoft.com/office/drawing/2014/main" id="{E7D818AF-2957-4E92-CC33-99EAFA24D560}"/>
                </a:ext>
              </a:extLst>
            </p:cNvPr>
            <p:cNvPicPr/>
            <p:nvPr/>
          </p:nvPicPr>
          <p:blipFill>
            <a:blip r:embed="rId3" cstate="print"/>
            <a:stretch>
              <a:fillRect/>
            </a:stretch>
          </p:blipFill>
          <p:spPr>
            <a:xfrm>
              <a:off x="1094716" y="993071"/>
              <a:ext cx="148906" cy="146676"/>
            </a:xfrm>
            <a:prstGeom prst="rect">
              <a:avLst/>
            </a:prstGeom>
          </p:spPr>
        </p:pic>
        <p:sp>
          <p:nvSpPr>
            <p:cNvPr id="32" name="object 7">
              <a:extLst>
                <a:ext uri="{FF2B5EF4-FFF2-40B4-BE49-F238E27FC236}">
                  <a16:creationId xmlns:a16="http://schemas.microsoft.com/office/drawing/2014/main" id="{E0D38834-CCF9-8778-3982-D84686BC044F}"/>
                </a:ext>
              </a:extLst>
            </p:cNvPr>
            <p:cNvSpPr/>
            <p:nvPr/>
          </p:nvSpPr>
          <p:spPr>
            <a:xfrm>
              <a:off x="667389" y="1133748"/>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3" name="object 8">
              <a:extLst>
                <a:ext uri="{FF2B5EF4-FFF2-40B4-BE49-F238E27FC236}">
                  <a16:creationId xmlns:a16="http://schemas.microsoft.com/office/drawing/2014/main" id="{E306F280-1CDB-A022-F8B9-43ACE0C75364}"/>
                </a:ext>
              </a:extLst>
            </p:cNvPr>
            <p:cNvPicPr/>
            <p:nvPr/>
          </p:nvPicPr>
          <p:blipFill>
            <a:blip r:embed="rId4" cstate="print"/>
            <a:stretch>
              <a:fillRect/>
            </a:stretch>
          </p:blipFill>
          <p:spPr>
            <a:xfrm>
              <a:off x="684422" y="1230826"/>
              <a:ext cx="147806" cy="147809"/>
            </a:xfrm>
            <a:prstGeom prst="rect">
              <a:avLst/>
            </a:prstGeom>
          </p:spPr>
        </p:pic>
        <p:sp>
          <p:nvSpPr>
            <p:cNvPr id="34" name="object 9">
              <a:extLst>
                <a:ext uri="{FF2B5EF4-FFF2-40B4-BE49-F238E27FC236}">
                  <a16:creationId xmlns:a16="http://schemas.microsoft.com/office/drawing/2014/main" id="{4ADA8FDD-B4C5-2E2D-35B1-B8ECEFE2E801}"/>
                </a:ext>
              </a:extLst>
            </p:cNvPr>
            <p:cNvSpPr/>
            <p:nvPr/>
          </p:nvSpPr>
          <p:spPr>
            <a:xfrm>
              <a:off x="667389" y="1570489"/>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5" name="object 10">
              <a:extLst>
                <a:ext uri="{FF2B5EF4-FFF2-40B4-BE49-F238E27FC236}">
                  <a16:creationId xmlns:a16="http://schemas.microsoft.com/office/drawing/2014/main" id="{E9CF6933-9E28-2197-F12B-1BD09D21904C}"/>
                </a:ext>
              </a:extLst>
            </p:cNvPr>
            <p:cNvPicPr/>
            <p:nvPr/>
          </p:nvPicPr>
          <p:blipFill>
            <a:blip r:embed="rId5" cstate="print"/>
            <a:stretch>
              <a:fillRect/>
            </a:stretch>
          </p:blipFill>
          <p:spPr>
            <a:xfrm>
              <a:off x="684423" y="1705229"/>
              <a:ext cx="147806" cy="147809"/>
            </a:xfrm>
            <a:prstGeom prst="rect">
              <a:avLst/>
            </a:prstGeom>
          </p:spPr>
        </p:pic>
        <p:sp>
          <p:nvSpPr>
            <p:cNvPr id="36" name="object 11">
              <a:extLst>
                <a:ext uri="{FF2B5EF4-FFF2-40B4-BE49-F238E27FC236}">
                  <a16:creationId xmlns:a16="http://schemas.microsoft.com/office/drawing/2014/main" id="{87E7ADDD-848D-9F78-F951-7FA5C3A5FA35}"/>
                </a:ext>
              </a:extLst>
            </p:cNvPr>
            <p:cNvSpPr/>
            <p:nvPr/>
          </p:nvSpPr>
          <p:spPr>
            <a:xfrm>
              <a:off x="957773" y="1619212"/>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7" name="object 12">
              <a:extLst>
                <a:ext uri="{FF2B5EF4-FFF2-40B4-BE49-F238E27FC236}">
                  <a16:creationId xmlns:a16="http://schemas.microsoft.com/office/drawing/2014/main" id="{0691C0C2-1CC6-972F-B871-6934559D3723}"/>
                </a:ext>
              </a:extLst>
            </p:cNvPr>
            <p:cNvPicPr/>
            <p:nvPr/>
          </p:nvPicPr>
          <p:blipFill>
            <a:blip r:embed="rId6" cstate="print"/>
            <a:stretch>
              <a:fillRect/>
            </a:stretch>
          </p:blipFill>
          <p:spPr>
            <a:xfrm>
              <a:off x="1094719" y="1941876"/>
              <a:ext cx="148906" cy="148916"/>
            </a:xfrm>
            <a:prstGeom prst="rect">
              <a:avLst/>
            </a:prstGeom>
          </p:spPr>
        </p:pic>
        <p:sp>
          <p:nvSpPr>
            <p:cNvPr id="38" name="object 13">
              <a:extLst>
                <a:ext uri="{FF2B5EF4-FFF2-40B4-BE49-F238E27FC236}">
                  <a16:creationId xmlns:a16="http://schemas.microsoft.com/office/drawing/2014/main" id="{43281999-7B10-73A0-6013-D03155F57680}"/>
                </a:ext>
              </a:extLst>
            </p:cNvPr>
            <p:cNvSpPr/>
            <p:nvPr/>
          </p:nvSpPr>
          <p:spPr>
            <a:xfrm>
              <a:off x="1236098" y="1570489"/>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9" name="object 14">
              <a:extLst>
                <a:ext uri="{FF2B5EF4-FFF2-40B4-BE49-F238E27FC236}">
                  <a16:creationId xmlns:a16="http://schemas.microsoft.com/office/drawing/2014/main" id="{64D929FE-1BB0-4273-28DB-4EB8DBF53987}"/>
                </a:ext>
              </a:extLst>
            </p:cNvPr>
            <p:cNvPicPr/>
            <p:nvPr/>
          </p:nvPicPr>
          <p:blipFill>
            <a:blip r:embed="rId7" cstate="print"/>
            <a:stretch>
              <a:fillRect/>
            </a:stretch>
          </p:blipFill>
          <p:spPr>
            <a:xfrm>
              <a:off x="1506112" y="1705229"/>
              <a:ext cx="147806" cy="147809"/>
            </a:xfrm>
            <a:prstGeom prst="rect">
              <a:avLst/>
            </a:prstGeom>
          </p:spPr>
        </p:pic>
        <p:sp>
          <p:nvSpPr>
            <p:cNvPr id="40" name="object 15">
              <a:extLst>
                <a:ext uri="{FF2B5EF4-FFF2-40B4-BE49-F238E27FC236}">
                  <a16:creationId xmlns:a16="http://schemas.microsoft.com/office/drawing/2014/main" id="{A5267F70-46FA-1D61-5066-9A453E63CA34}"/>
                </a:ext>
              </a:extLst>
            </p:cNvPr>
            <p:cNvSpPr/>
            <p:nvPr/>
          </p:nvSpPr>
          <p:spPr>
            <a:xfrm>
              <a:off x="1236098" y="1133748"/>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41" name="object 16">
              <a:extLst>
                <a:ext uri="{FF2B5EF4-FFF2-40B4-BE49-F238E27FC236}">
                  <a16:creationId xmlns:a16="http://schemas.microsoft.com/office/drawing/2014/main" id="{22E9B8F2-1CA5-2A39-8713-77E1E6B7B6C4}"/>
                </a:ext>
              </a:extLst>
            </p:cNvPr>
            <p:cNvPicPr/>
            <p:nvPr/>
          </p:nvPicPr>
          <p:blipFill>
            <a:blip r:embed="rId8" cstate="print"/>
            <a:stretch>
              <a:fillRect/>
            </a:stretch>
          </p:blipFill>
          <p:spPr>
            <a:xfrm>
              <a:off x="1506112" y="1230827"/>
              <a:ext cx="147806" cy="147809"/>
            </a:xfrm>
            <a:prstGeom prst="rect">
              <a:avLst/>
            </a:prstGeom>
          </p:spPr>
        </p:pic>
        <p:pic>
          <p:nvPicPr>
            <p:cNvPr id="42" name="object 17">
              <a:extLst>
                <a:ext uri="{FF2B5EF4-FFF2-40B4-BE49-F238E27FC236}">
                  <a16:creationId xmlns:a16="http://schemas.microsoft.com/office/drawing/2014/main" id="{2A3BA49F-78AE-ED7D-EC1E-F4268F8C852F}"/>
                </a:ext>
              </a:extLst>
            </p:cNvPr>
            <p:cNvPicPr/>
            <p:nvPr/>
          </p:nvPicPr>
          <p:blipFill>
            <a:blip r:embed="rId9" cstate="print"/>
            <a:stretch>
              <a:fillRect/>
            </a:stretch>
          </p:blipFill>
          <p:spPr>
            <a:xfrm>
              <a:off x="1845392" y="1118830"/>
              <a:ext cx="1339684" cy="212153"/>
            </a:xfrm>
            <a:prstGeom prst="rect">
              <a:avLst/>
            </a:prstGeom>
          </p:spPr>
        </p:pic>
        <p:pic>
          <p:nvPicPr>
            <p:cNvPr id="43" name="object 18">
              <a:extLst>
                <a:ext uri="{FF2B5EF4-FFF2-40B4-BE49-F238E27FC236}">
                  <a16:creationId xmlns:a16="http://schemas.microsoft.com/office/drawing/2014/main" id="{8DF79444-049D-BA7A-787A-97B840FCB215}"/>
                </a:ext>
              </a:extLst>
            </p:cNvPr>
            <p:cNvPicPr/>
            <p:nvPr/>
          </p:nvPicPr>
          <p:blipFill>
            <a:blip r:embed="rId10" cstate="print"/>
            <a:stretch>
              <a:fillRect/>
            </a:stretch>
          </p:blipFill>
          <p:spPr>
            <a:xfrm>
              <a:off x="1851333" y="1439033"/>
              <a:ext cx="1747452" cy="525998"/>
            </a:xfrm>
            <a:prstGeom prst="rect">
              <a:avLst/>
            </a:prstGeom>
          </p:spPr>
        </p:pic>
      </p:grpSp>
      <p:sp>
        <p:nvSpPr>
          <p:cNvPr id="20" name="object 20"/>
          <p:cNvSpPr txBox="1">
            <a:spLocks noGrp="1"/>
          </p:cNvSpPr>
          <p:nvPr>
            <p:ph type="body" idx="1"/>
          </p:nvPr>
        </p:nvSpPr>
        <p:spPr>
          <a:xfrm>
            <a:off x="386789" y="1373110"/>
            <a:ext cx="10223895" cy="5470421"/>
          </a:xfrm>
          <a:prstGeom prst="rect">
            <a:avLst/>
          </a:prstGeom>
        </p:spPr>
        <p:txBody>
          <a:bodyPr vert="horz" wrap="square" lIns="0" tIns="7316" rIns="0" bIns="0" rtlCol="0" anchor="t">
            <a:spAutoFit/>
          </a:bodyPr>
          <a:lstStyle/>
          <a:p>
            <a:pPr marL="342900" indent="-342900">
              <a:lnSpc>
                <a:spcPct val="100000"/>
              </a:lnSpc>
              <a:spcBef>
                <a:spcPts val="1200"/>
              </a:spcBef>
              <a:spcAft>
                <a:spcPts val="600"/>
              </a:spcAft>
            </a:pPr>
            <a:r>
              <a:rPr lang="en-GB" sz="2000" b="1" dirty="0">
                <a:solidFill>
                  <a:srgbClr val="314F83"/>
                </a:solidFill>
                <a:latin typeface="Poppins"/>
                <a:cs typeface="Poppins"/>
              </a:rPr>
              <a:t>Engaging </a:t>
            </a:r>
            <a:r>
              <a:rPr lang="en-US" sz="2000" b="1" dirty="0">
                <a:solidFill>
                  <a:srgbClr val="314F83"/>
                </a:solidFill>
                <a:latin typeface="Poppins"/>
                <a:cs typeface="Poppins"/>
              </a:rPr>
              <a:t>teacher educators and student </a:t>
            </a:r>
            <a:r>
              <a:rPr lang="en-GB" sz="2000" b="1" dirty="0">
                <a:solidFill>
                  <a:srgbClr val="314F83"/>
                </a:solidFill>
                <a:latin typeface="Poppins"/>
                <a:cs typeface="Poppins"/>
              </a:rPr>
              <a:t>teachers in co-production of pedagogic practices that embed young </a:t>
            </a:r>
            <a:r>
              <a:rPr lang="en-GB" sz="2000" b="1" dirty="0">
                <a:solidFill>
                  <a:srgbClr val="314F83"/>
                </a:solidFill>
                <a:effectLst/>
                <a:latin typeface="Poppins"/>
                <a:ea typeface="Gill Sans MT" panose="020B0502020104020203" pitchFamily="34" charset="0"/>
                <a:cs typeface="Poppins"/>
              </a:rPr>
              <a:t>children’s participative rights</a:t>
            </a:r>
            <a:r>
              <a:rPr lang="en-GB" sz="2000" b="1" dirty="0">
                <a:solidFill>
                  <a:srgbClr val="314F83"/>
                </a:solidFill>
                <a:latin typeface="Poppins"/>
                <a:ea typeface="Gill Sans MT" panose="020B0502020104020203" pitchFamily="34" charset="0"/>
                <a:cs typeface="Poppins"/>
              </a:rPr>
              <a:t> </a:t>
            </a:r>
            <a:endParaRPr lang="en-GB" sz="2000" b="1" dirty="0">
              <a:solidFill>
                <a:srgbClr val="314F83"/>
              </a:solidFill>
              <a:effectLst/>
              <a:latin typeface="Poppins" panose="00000500000000000000" pitchFamily="2" charset="0"/>
              <a:ea typeface="Gill Sans MT" panose="020B0502020104020203" pitchFamily="34" charset="0"/>
              <a:cs typeface="Poppins" panose="00000500000000000000" pitchFamily="2" charset="0"/>
            </a:endParaRPr>
          </a:p>
          <a:p>
            <a:pPr marL="342900" indent="-342900">
              <a:lnSpc>
                <a:spcPct val="100000"/>
              </a:lnSpc>
              <a:spcBef>
                <a:spcPts val="1200"/>
              </a:spcBef>
              <a:spcAft>
                <a:spcPts val="600"/>
              </a:spcAft>
              <a:buFont typeface="Arial" panose="020B0604020202020204" pitchFamily="34" charset="0"/>
              <a:buChar char="•"/>
            </a:pPr>
            <a:r>
              <a:rPr lang="en-US" sz="2000" dirty="0">
                <a:solidFill>
                  <a:srgbClr val="314F83"/>
                </a:solidFill>
                <a:latin typeface="Poppins"/>
                <a:cs typeface="Poppins"/>
              </a:rPr>
              <a:t>Located in one ITE partnership – </a:t>
            </a:r>
            <a:r>
              <a:rPr lang="en-US" sz="2000" b="1" err="1">
                <a:solidFill>
                  <a:srgbClr val="314F83"/>
                </a:solidFill>
                <a:latin typeface="Poppins"/>
                <a:cs typeface="Poppins"/>
              </a:rPr>
              <a:t>Yr</a:t>
            </a:r>
            <a:r>
              <a:rPr lang="en-US" sz="2000" b="1">
                <a:solidFill>
                  <a:srgbClr val="314F83"/>
                </a:solidFill>
                <a:latin typeface="Poppins"/>
                <a:cs typeface="Poppins"/>
              </a:rPr>
              <a:t> </a:t>
            </a:r>
            <a:r>
              <a:rPr lang="en-US" sz="2000" b="1" dirty="0" err="1">
                <a:solidFill>
                  <a:srgbClr val="314F83"/>
                </a:solidFill>
                <a:latin typeface="Poppins"/>
                <a:cs typeface="Poppins"/>
              </a:rPr>
              <a:t>Athrofa</a:t>
            </a:r>
            <a:r>
              <a:rPr lang="en-US" sz="2000" b="1" dirty="0">
                <a:solidFill>
                  <a:srgbClr val="314F83"/>
                </a:solidFill>
                <a:latin typeface="Poppins"/>
                <a:cs typeface="Poppins"/>
              </a:rPr>
              <a:t> Professional Learning Partnership</a:t>
            </a:r>
            <a:r>
              <a:rPr lang="en-US" sz="2000" dirty="0">
                <a:solidFill>
                  <a:srgbClr val="314F83"/>
                </a:solidFill>
                <a:latin typeface="Poppins"/>
                <a:cs typeface="Poppins"/>
              </a:rPr>
              <a:t> that provides UG and PG primary ITE </a:t>
            </a:r>
            <a:r>
              <a:rPr lang="en-US" sz="2000" err="1">
                <a:solidFill>
                  <a:srgbClr val="314F83"/>
                </a:solidFill>
                <a:latin typeface="Poppins"/>
                <a:cs typeface="Poppins"/>
              </a:rPr>
              <a:t>programmes</a:t>
            </a:r>
            <a:r>
              <a:rPr lang="en-US" sz="2000" dirty="0">
                <a:solidFill>
                  <a:srgbClr val="314F83"/>
                </a:solidFill>
                <a:latin typeface="Poppins"/>
                <a:cs typeface="Poppins"/>
              </a:rPr>
              <a:t>. </a:t>
            </a:r>
          </a:p>
          <a:p>
            <a:pPr marL="342900" indent="-342900">
              <a:lnSpc>
                <a:spcPct val="100000"/>
              </a:lnSpc>
              <a:spcBef>
                <a:spcPts val="1200"/>
              </a:spcBef>
              <a:spcAft>
                <a:spcPts val="600"/>
              </a:spcAft>
            </a:pPr>
            <a:r>
              <a:rPr lang="en-US" sz="2000" dirty="0">
                <a:solidFill>
                  <a:srgbClr val="314F83"/>
                </a:solidFill>
                <a:latin typeface="Poppins"/>
                <a:cs typeface="Poppins"/>
              </a:rPr>
              <a:t>Taking outcomes from WP2 to explore the professional learning journey of ITE students and teacher educators regarding developing pedagogic practices that embed young children’s participation rights.</a:t>
            </a:r>
            <a:r>
              <a:rPr lang="en-US" sz="2000">
                <a:solidFill>
                  <a:srgbClr val="314F83"/>
                </a:solidFill>
                <a:latin typeface="Poppins"/>
                <a:cs typeface="Poppins"/>
              </a:rPr>
              <a:t> </a:t>
            </a:r>
          </a:p>
          <a:p>
            <a:pPr marL="914400" lvl="1" indent="-457200">
              <a:lnSpc>
                <a:spcPct val="100000"/>
              </a:lnSpc>
              <a:spcBef>
                <a:spcPts val="1200"/>
              </a:spcBef>
              <a:spcAft>
                <a:spcPts val="600"/>
              </a:spcAft>
              <a:buFont typeface="+mj-lt"/>
              <a:buAutoNum type="arabicPeriod"/>
            </a:pPr>
            <a:r>
              <a:rPr lang="en-US" sz="2000" dirty="0">
                <a:solidFill>
                  <a:srgbClr val="314F83"/>
                </a:solidFill>
                <a:latin typeface="Poppins"/>
                <a:cs typeface="Poppins"/>
              </a:rPr>
              <a:t>6 semi-structured focus groups with teacher education and students (new participants).</a:t>
            </a:r>
          </a:p>
          <a:p>
            <a:pPr marL="914400" lvl="1" indent="-457200">
              <a:lnSpc>
                <a:spcPct val="100000"/>
              </a:lnSpc>
              <a:spcBef>
                <a:spcPts val="1200"/>
              </a:spcBef>
              <a:spcAft>
                <a:spcPts val="600"/>
              </a:spcAft>
              <a:buFont typeface="+mj-lt"/>
              <a:buAutoNum type="arabicPeriod"/>
            </a:pPr>
            <a:r>
              <a:rPr lang="en-US" sz="2000" dirty="0">
                <a:solidFill>
                  <a:srgbClr val="314F83"/>
                </a:solidFill>
                <a:latin typeface="Poppins"/>
                <a:cs typeface="Poppins"/>
              </a:rPr>
              <a:t>Teachers from WP2, alongside </a:t>
            </a:r>
            <a:r>
              <a:rPr lang="en-US" sz="2000" dirty="0" err="1">
                <a:solidFill>
                  <a:srgbClr val="314F83"/>
                </a:solidFill>
                <a:latin typeface="Poppins"/>
                <a:cs typeface="Poppins"/>
              </a:rPr>
              <a:t>pedagogista</a:t>
            </a:r>
            <a:r>
              <a:rPr lang="en-US" sz="2000" dirty="0">
                <a:solidFill>
                  <a:srgbClr val="314F83"/>
                </a:solidFill>
                <a:latin typeface="Poppins"/>
                <a:cs typeface="Poppins"/>
              </a:rPr>
              <a:t> will return to host </a:t>
            </a:r>
            <a:r>
              <a:rPr lang="en-US" sz="2000" b="1" dirty="0">
                <a:solidFill>
                  <a:srgbClr val="314F83"/>
                </a:solidFill>
                <a:latin typeface="Poppins"/>
                <a:cs typeface="Poppins"/>
              </a:rPr>
              <a:t>3 discursive workshops with 30 ITE students and 10 teacher educators</a:t>
            </a:r>
            <a:r>
              <a:rPr lang="en-US" sz="2000" dirty="0">
                <a:solidFill>
                  <a:srgbClr val="314F83"/>
                </a:solidFill>
                <a:latin typeface="Poppins"/>
                <a:cs typeface="Poppins"/>
              </a:rPr>
              <a:t> Workshops will unpack findings from the focus groups. </a:t>
            </a:r>
          </a:p>
          <a:p>
            <a:pPr marL="914400" lvl="1" indent="-457200">
              <a:lnSpc>
                <a:spcPct val="100000"/>
              </a:lnSpc>
              <a:spcBef>
                <a:spcPts val="1200"/>
              </a:spcBef>
              <a:spcAft>
                <a:spcPts val="600"/>
              </a:spcAft>
              <a:buFont typeface="+mj-lt"/>
              <a:buAutoNum type="arabicPeriod"/>
            </a:pPr>
            <a:r>
              <a:rPr lang="en-US" sz="2000" b="1">
                <a:solidFill>
                  <a:srgbClr val="314F83"/>
                </a:solidFill>
                <a:latin typeface="Poppins"/>
                <a:cs typeface="Poppins"/>
              </a:rPr>
              <a:t>Outcomes: </a:t>
            </a:r>
            <a:r>
              <a:rPr lang="en-US" sz="2000">
                <a:solidFill>
                  <a:srgbClr val="314F83"/>
                </a:solidFill>
                <a:latin typeface="Poppins"/>
                <a:cs typeface="Poppins"/>
              </a:rPr>
              <a:t>Participant</a:t>
            </a:r>
            <a:r>
              <a:rPr lang="en-US" sz="2000" dirty="0">
                <a:solidFill>
                  <a:srgbClr val="314F83"/>
                </a:solidFill>
                <a:latin typeface="Poppins"/>
                <a:cs typeface="Poppins"/>
              </a:rPr>
              <a:t> reflective and reflexive diaries with targeted provocations alongside researcher fieldnotes. </a:t>
            </a:r>
            <a:endParaRPr lang="en-US" sz="2000" dirty="0">
              <a:solidFill>
                <a:srgbClr val="28426D"/>
              </a:solidFill>
            </a:endParaRPr>
          </a:p>
        </p:txBody>
      </p:sp>
      <p:grpSp>
        <p:nvGrpSpPr>
          <p:cNvPr id="21" name="object 21"/>
          <p:cNvGrpSpPr/>
          <p:nvPr/>
        </p:nvGrpSpPr>
        <p:grpSpPr>
          <a:xfrm>
            <a:off x="10414725" y="4172191"/>
            <a:ext cx="1770527" cy="1836373"/>
            <a:chOff x="17173948" y="6880251"/>
            <a:chExt cx="2919730" cy="3028315"/>
          </a:xfrm>
        </p:grpSpPr>
        <p:sp>
          <p:nvSpPr>
            <p:cNvPr id="22" name="object 22"/>
            <p:cNvSpPr/>
            <p:nvPr/>
          </p:nvSpPr>
          <p:spPr>
            <a:xfrm>
              <a:off x="18863196" y="7206608"/>
              <a:ext cx="1230630" cy="2701925"/>
            </a:xfrm>
            <a:custGeom>
              <a:avLst/>
              <a:gdLst/>
              <a:ahLst/>
              <a:cxnLst/>
              <a:rect l="l" t="t" r="r" b="b"/>
              <a:pathLst>
                <a:path w="1230630" h="2701925">
                  <a:moveTo>
                    <a:pt x="1230426" y="1848319"/>
                  </a:moveTo>
                  <a:lnTo>
                    <a:pt x="1184160" y="1850771"/>
                  </a:lnTo>
                  <a:lnTo>
                    <a:pt x="1138415" y="1858111"/>
                  </a:lnTo>
                  <a:lnTo>
                    <a:pt x="1094397" y="1870024"/>
                  </a:lnTo>
                  <a:lnTo>
                    <a:pt x="1052385" y="1886254"/>
                  </a:lnTo>
                  <a:lnTo>
                    <a:pt x="1012647" y="1906536"/>
                  </a:lnTo>
                  <a:lnTo>
                    <a:pt x="975436" y="1930615"/>
                  </a:lnTo>
                  <a:lnTo>
                    <a:pt x="941019" y="1958238"/>
                  </a:lnTo>
                  <a:lnTo>
                    <a:pt x="909662" y="1989124"/>
                  </a:lnTo>
                  <a:lnTo>
                    <a:pt x="881634" y="2023021"/>
                  </a:lnTo>
                  <a:lnTo>
                    <a:pt x="857186" y="2059673"/>
                  </a:lnTo>
                  <a:lnTo>
                    <a:pt x="836587" y="2098814"/>
                  </a:lnTo>
                  <a:lnTo>
                    <a:pt x="820115" y="2140191"/>
                  </a:lnTo>
                  <a:lnTo>
                    <a:pt x="808012" y="2183536"/>
                  </a:lnTo>
                  <a:lnTo>
                    <a:pt x="800557" y="2228596"/>
                  </a:lnTo>
                  <a:lnTo>
                    <a:pt x="798017" y="2275103"/>
                  </a:lnTo>
                  <a:lnTo>
                    <a:pt x="800557" y="2321610"/>
                  </a:lnTo>
                  <a:lnTo>
                    <a:pt x="808012" y="2366670"/>
                  </a:lnTo>
                  <a:lnTo>
                    <a:pt x="820115" y="2410015"/>
                  </a:lnTo>
                  <a:lnTo>
                    <a:pt x="836587" y="2451392"/>
                  </a:lnTo>
                  <a:lnTo>
                    <a:pt x="857186" y="2490533"/>
                  </a:lnTo>
                  <a:lnTo>
                    <a:pt x="881634" y="2527185"/>
                  </a:lnTo>
                  <a:lnTo>
                    <a:pt x="909662" y="2561094"/>
                  </a:lnTo>
                  <a:lnTo>
                    <a:pt x="941019" y="2591968"/>
                  </a:lnTo>
                  <a:lnTo>
                    <a:pt x="975436" y="2619591"/>
                  </a:lnTo>
                  <a:lnTo>
                    <a:pt x="1012647" y="2643670"/>
                  </a:lnTo>
                  <a:lnTo>
                    <a:pt x="1052385" y="2663952"/>
                  </a:lnTo>
                  <a:lnTo>
                    <a:pt x="1094397" y="2680182"/>
                  </a:lnTo>
                  <a:lnTo>
                    <a:pt x="1138415" y="2692095"/>
                  </a:lnTo>
                  <a:lnTo>
                    <a:pt x="1184160" y="2699435"/>
                  </a:lnTo>
                  <a:lnTo>
                    <a:pt x="1230426" y="2701887"/>
                  </a:lnTo>
                  <a:lnTo>
                    <a:pt x="1230426" y="1848319"/>
                  </a:lnTo>
                  <a:close/>
                </a:path>
                <a:path w="1230630" h="2701925">
                  <a:moveTo>
                    <a:pt x="1230426" y="0"/>
                  </a:moveTo>
                  <a:lnTo>
                    <a:pt x="63665" y="1875040"/>
                  </a:lnTo>
                  <a:lnTo>
                    <a:pt x="42570" y="1912505"/>
                  </a:lnTo>
                  <a:lnTo>
                    <a:pt x="25133" y="1951672"/>
                  </a:lnTo>
                  <a:lnTo>
                    <a:pt x="11874" y="1992312"/>
                  </a:lnTo>
                  <a:lnTo>
                    <a:pt x="3352" y="2034209"/>
                  </a:lnTo>
                  <a:lnTo>
                    <a:pt x="0" y="2073656"/>
                  </a:lnTo>
                  <a:lnTo>
                    <a:pt x="2133" y="2113496"/>
                  </a:lnTo>
                  <a:lnTo>
                    <a:pt x="11734" y="2151367"/>
                  </a:lnTo>
                  <a:lnTo>
                    <a:pt x="30797" y="2184933"/>
                  </a:lnTo>
                  <a:lnTo>
                    <a:pt x="61315" y="2211819"/>
                  </a:lnTo>
                  <a:lnTo>
                    <a:pt x="105295" y="2229675"/>
                  </a:lnTo>
                  <a:lnTo>
                    <a:pt x="164706" y="2236152"/>
                  </a:lnTo>
                  <a:lnTo>
                    <a:pt x="193268" y="2234920"/>
                  </a:lnTo>
                  <a:lnTo>
                    <a:pt x="244233" y="2225433"/>
                  </a:lnTo>
                  <a:lnTo>
                    <a:pt x="287883" y="2207323"/>
                  </a:lnTo>
                  <a:lnTo>
                    <a:pt x="325335" y="2181504"/>
                  </a:lnTo>
                  <a:lnTo>
                    <a:pt x="357657" y="2148890"/>
                  </a:lnTo>
                  <a:lnTo>
                    <a:pt x="385965" y="2110359"/>
                  </a:lnTo>
                  <a:lnTo>
                    <a:pt x="411353" y="2066848"/>
                  </a:lnTo>
                  <a:lnTo>
                    <a:pt x="434911" y="2019261"/>
                  </a:lnTo>
                  <a:lnTo>
                    <a:pt x="457746" y="1968487"/>
                  </a:lnTo>
                  <a:lnTo>
                    <a:pt x="480936" y="1915452"/>
                  </a:lnTo>
                  <a:lnTo>
                    <a:pt x="493014" y="1888363"/>
                  </a:lnTo>
                  <a:lnTo>
                    <a:pt x="518820" y="1833626"/>
                  </a:lnTo>
                  <a:lnTo>
                    <a:pt x="547725" y="1778876"/>
                  </a:lnTo>
                  <a:lnTo>
                    <a:pt x="580847" y="1725053"/>
                  </a:lnTo>
                  <a:lnTo>
                    <a:pt x="619264" y="1673034"/>
                  </a:lnTo>
                  <a:lnTo>
                    <a:pt x="664083" y="1623733"/>
                  </a:lnTo>
                  <a:lnTo>
                    <a:pt x="716381" y="1578063"/>
                  </a:lnTo>
                  <a:lnTo>
                    <a:pt x="777290" y="1536941"/>
                  </a:lnTo>
                  <a:lnTo>
                    <a:pt x="811301" y="1518361"/>
                  </a:lnTo>
                  <a:lnTo>
                    <a:pt x="847877" y="1501254"/>
                  </a:lnTo>
                  <a:lnTo>
                    <a:pt x="887145" y="1485734"/>
                  </a:lnTo>
                  <a:lnTo>
                    <a:pt x="929246" y="1471917"/>
                  </a:lnTo>
                  <a:lnTo>
                    <a:pt x="974318" y="1459915"/>
                  </a:lnTo>
                  <a:lnTo>
                    <a:pt x="1022502" y="1449844"/>
                  </a:lnTo>
                  <a:lnTo>
                    <a:pt x="1073924" y="1441805"/>
                  </a:lnTo>
                  <a:lnTo>
                    <a:pt x="1128725" y="1435925"/>
                  </a:lnTo>
                  <a:lnTo>
                    <a:pt x="1187043" y="1432318"/>
                  </a:lnTo>
                  <a:lnTo>
                    <a:pt x="1230426" y="1431455"/>
                  </a:lnTo>
                  <a:lnTo>
                    <a:pt x="1213713" y="1431086"/>
                  </a:lnTo>
                  <a:lnTo>
                    <a:pt x="1230426" y="1431086"/>
                  </a:lnTo>
                  <a:lnTo>
                    <a:pt x="1230426" y="0"/>
                  </a:lnTo>
                  <a:close/>
                </a:path>
              </a:pathLst>
            </a:custGeom>
            <a:solidFill>
              <a:srgbClr val="F79F41">
                <a:alpha val="50000"/>
              </a:srgbClr>
            </a:solidFill>
          </p:spPr>
          <p:txBody>
            <a:bodyPr wrap="square" lIns="0" tIns="0" rIns="0" bIns="0" rtlCol="0"/>
            <a:lstStyle/>
            <a:p>
              <a:endParaRPr sz="1092"/>
            </a:p>
          </p:txBody>
        </p:sp>
        <p:sp>
          <p:nvSpPr>
            <p:cNvPr id="23" name="object 23"/>
            <p:cNvSpPr/>
            <p:nvPr/>
          </p:nvSpPr>
          <p:spPr>
            <a:xfrm>
              <a:off x="17173943" y="6880256"/>
              <a:ext cx="2531110" cy="2208530"/>
            </a:xfrm>
            <a:custGeom>
              <a:avLst/>
              <a:gdLst/>
              <a:ahLst/>
              <a:cxnLst/>
              <a:rect l="l" t="t" r="r" b="b"/>
              <a:pathLst>
                <a:path w="2531109" h="2208529">
                  <a:moveTo>
                    <a:pt x="962787" y="1216672"/>
                  </a:moveTo>
                  <a:lnTo>
                    <a:pt x="960755" y="1171956"/>
                  </a:lnTo>
                  <a:lnTo>
                    <a:pt x="954024" y="1127340"/>
                  </a:lnTo>
                  <a:lnTo>
                    <a:pt x="942492" y="1083183"/>
                  </a:lnTo>
                  <a:lnTo>
                    <a:pt x="926084" y="1039837"/>
                  </a:lnTo>
                  <a:lnTo>
                    <a:pt x="904671" y="997673"/>
                  </a:lnTo>
                  <a:lnTo>
                    <a:pt x="878865" y="958049"/>
                  </a:lnTo>
                  <a:lnTo>
                    <a:pt x="849528" y="922159"/>
                  </a:lnTo>
                  <a:lnTo>
                    <a:pt x="817054" y="890092"/>
                  </a:lnTo>
                  <a:lnTo>
                    <a:pt x="781773" y="861949"/>
                  </a:lnTo>
                  <a:lnTo>
                    <a:pt x="744067" y="837831"/>
                  </a:lnTo>
                  <a:lnTo>
                    <a:pt x="704291" y="817829"/>
                  </a:lnTo>
                  <a:lnTo>
                    <a:pt x="662813" y="802043"/>
                  </a:lnTo>
                  <a:lnTo>
                    <a:pt x="619975" y="790562"/>
                  </a:lnTo>
                  <a:lnTo>
                    <a:pt x="576148" y="783501"/>
                  </a:lnTo>
                  <a:lnTo>
                    <a:pt x="531698" y="780935"/>
                  </a:lnTo>
                  <a:lnTo>
                    <a:pt x="486994" y="782967"/>
                  </a:lnTo>
                  <a:lnTo>
                    <a:pt x="442366" y="789698"/>
                  </a:lnTo>
                  <a:lnTo>
                    <a:pt x="398208" y="801230"/>
                  </a:lnTo>
                  <a:lnTo>
                    <a:pt x="354863" y="817651"/>
                  </a:lnTo>
                  <a:lnTo>
                    <a:pt x="312699" y="839063"/>
                  </a:lnTo>
                  <a:lnTo>
                    <a:pt x="273075" y="864870"/>
                  </a:lnTo>
                  <a:lnTo>
                    <a:pt x="237185" y="894194"/>
                  </a:lnTo>
                  <a:lnTo>
                    <a:pt x="205130" y="926668"/>
                  </a:lnTo>
                  <a:lnTo>
                    <a:pt x="176987" y="961948"/>
                  </a:lnTo>
                  <a:lnTo>
                    <a:pt x="152869" y="999655"/>
                  </a:lnTo>
                  <a:lnTo>
                    <a:pt x="132867" y="1039431"/>
                  </a:lnTo>
                  <a:lnTo>
                    <a:pt x="117068" y="1080909"/>
                  </a:lnTo>
                  <a:lnTo>
                    <a:pt x="105600" y="1123746"/>
                  </a:lnTo>
                  <a:lnTo>
                    <a:pt x="98526" y="1167574"/>
                  </a:lnTo>
                  <a:lnTo>
                    <a:pt x="95961" y="1212024"/>
                  </a:lnTo>
                  <a:lnTo>
                    <a:pt x="97993" y="1256728"/>
                  </a:lnTo>
                  <a:lnTo>
                    <a:pt x="104724" y="1301356"/>
                  </a:lnTo>
                  <a:lnTo>
                    <a:pt x="116255" y="1345514"/>
                  </a:lnTo>
                  <a:lnTo>
                    <a:pt x="132676" y="1388859"/>
                  </a:lnTo>
                  <a:lnTo>
                    <a:pt x="154076" y="1431023"/>
                  </a:lnTo>
                  <a:lnTo>
                    <a:pt x="179895" y="1470634"/>
                  </a:lnTo>
                  <a:lnTo>
                    <a:pt x="209219" y="1506537"/>
                  </a:lnTo>
                  <a:lnTo>
                    <a:pt x="241693" y="1538592"/>
                  </a:lnTo>
                  <a:lnTo>
                    <a:pt x="276974" y="1566735"/>
                  </a:lnTo>
                  <a:lnTo>
                    <a:pt x="314680" y="1590852"/>
                  </a:lnTo>
                  <a:lnTo>
                    <a:pt x="354457" y="1610855"/>
                  </a:lnTo>
                  <a:lnTo>
                    <a:pt x="395947" y="1626641"/>
                  </a:lnTo>
                  <a:lnTo>
                    <a:pt x="438772" y="1638122"/>
                  </a:lnTo>
                  <a:lnTo>
                    <a:pt x="482600" y="1645196"/>
                  </a:lnTo>
                  <a:lnTo>
                    <a:pt x="527050" y="1647761"/>
                  </a:lnTo>
                  <a:lnTo>
                    <a:pt x="571766" y="1645729"/>
                  </a:lnTo>
                  <a:lnTo>
                    <a:pt x="616381" y="1638998"/>
                  </a:lnTo>
                  <a:lnTo>
                    <a:pt x="660539" y="1627466"/>
                  </a:lnTo>
                  <a:lnTo>
                    <a:pt x="703884" y="1611045"/>
                  </a:lnTo>
                  <a:lnTo>
                    <a:pt x="746048" y="1589646"/>
                  </a:lnTo>
                  <a:lnTo>
                    <a:pt x="785672" y="1563827"/>
                  </a:lnTo>
                  <a:lnTo>
                    <a:pt x="821563" y="1534502"/>
                  </a:lnTo>
                  <a:lnTo>
                    <a:pt x="853630" y="1502029"/>
                  </a:lnTo>
                  <a:lnTo>
                    <a:pt x="881761" y="1466748"/>
                  </a:lnTo>
                  <a:lnTo>
                    <a:pt x="905891" y="1429042"/>
                  </a:lnTo>
                  <a:lnTo>
                    <a:pt x="925893" y="1389265"/>
                  </a:lnTo>
                  <a:lnTo>
                    <a:pt x="941679" y="1347787"/>
                  </a:lnTo>
                  <a:lnTo>
                    <a:pt x="953160" y="1304950"/>
                  </a:lnTo>
                  <a:lnTo>
                    <a:pt x="960221" y="1261122"/>
                  </a:lnTo>
                  <a:lnTo>
                    <a:pt x="962787" y="1216672"/>
                  </a:lnTo>
                  <a:close/>
                </a:path>
                <a:path w="2531109" h="2208529">
                  <a:moveTo>
                    <a:pt x="2531084" y="58661"/>
                  </a:moveTo>
                  <a:lnTo>
                    <a:pt x="297268" y="0"/>
                  </a:lnTo>
                  <a:lnTo>
                    <a:pt x="253784" y="749"/>
                  </a:lnTo>
                  <a:lnTo>
                    <a:pt x="210629" y="5524"/>
                  </a:lnTo>
                  <a:lnTo>
                    <a:pt x="168275" y="14681"/>
                  </a:lnTo>
                  <a:lnTo>
                    <a:pt x="127177" y="28562"/>
                  </a:lnTo>
                  <a:lnTo>
                    <a:pt x="90817" y="45694"/>
                  </a:lnTo>
                  <a:lnTo>
                    <a:pt x="56845" y="67754"/>
                  </a:lnTo>
                  <a:lnTo>
                    <a:pt x="28346" y="95300"/>
                  </a:lnTo>
                  <a:lnTo>
                    <a:pt x="8382" y="128854"/>
                  </a:lnTo>
                  <a:lnTo>
                    <a:pt x="0" y="168935"/>
                  </a:lnTo>
                  <a:lnTo>
                    <a:pt x="6286" y="216077"/>
                  </a:lnTo>
                  <a:lnTo>
                    <a:pt x="30289" y="270814"/>
                  </a:lnTo>
                  <a:lnTo>
                    <a:pt x="62064" y="316014"/>
                  </a:lnTo>
                  <a:lnTo>
                    <a:pt x="97878" y="349808"/>
                  </a:lnTo>
                  <a:lnTo>
                    <a:pt x="137502" y="373595"/>
                  </a:lnTo>
                  <a:lnTo>
                    <a:pt x="180670" y="388797"/>
                  </a:lnTo>
                  <a:lnTo>
                    <a:pt x="227139" y="396824"/>
                  </a:lnTo>
                  <a:lnTo>
                    <a:pt x="276656" y="399072"/>
                  </a:lnTo>
                  <a:lnTo>
                    <a:pt x="302475" y="398475"/>
                  </a:lnTo>
                  <a:lnTo>
                    <a:pt x="328980" y="396963"/>
                  </a:lnTo>
                  <a:lnTo>
                    <a:pt x="356108" y="394716"/>
                  </a:lnTo>
                  <a:lnTo>
                    <a:pt x="383844" y="391909"/>
                  </a:lnTo>
                  <a:lnTo>
                    <a:pt x="500253" y="378587"/>
                  </a:lnTo>
                  <a:lnTo>
                    <a:pt x="530555" y="375627"/>
                  </a:lnTo>
                  <a:lnTo>
                    <a:pt x="561276" y="373151"/>
                  </a:lnTo>
                  <a:lnTo>
                    <a:pt x="592391" y="371348"/>
                  </a:lnTo>
                  <a:lnTo>
                    <a:pt x="623862" y="370395"/>
                  </a:lnTo>
                  <a:lnTo>
                    <a:pt x="655662" y="370471"/>
                  </a:lnTo>
                  <a:lnTo>
                    <a:pt x="720115" y="374408"/>
                  </a:lnTo>
                  <a:lnTo>
                    <a:pt x="785482" y="384556"/>
                  </a:lnTo>
                  <a:lnTo>
                    <a:pt x="851547" y="402336"/>
                  </a:lnTo>
                  <a:lnTo>
                    <a:pt x="918032" y="429145"/>
                  </a:lnTo>
                  <a:lnTo>
                    <a:pt x="984707" y="466407"/>
                  </a:lnTo>
                  <a:lnTo>
                    <a:pt x="1018032" y="489394"/>
                  </a:lnTo>
                  <a:lnTo>
                    <a:pt x="1051318" y="515531"/>
                  </a:lnTo>
                  <a:lnTo>
                    <a:pt x="1084516" y="544982"/>
                  </a:lnTo>
                  <a:lnTo>
                    <a:pt x="1117600" y="577913"/>
                  </a:lnTo>
                  <a:lnTo>
                    <a:pt x="1150556" y="614527"/>
                  </a:lnTo>
                  <a:lnTo>
                    <a:pt x="1183322" y="654989"/>
                  </a:lnTo>
                  <a:lnTo>
                    <a:pt x="1215898" y="699465"/>
                  </a:lnTo>
                  <a:lnTo>
                    <a:pt x="1248232" y="748144"/>
                  </a:lnTo>
                  <a:lnTo>
                    <a:pt x="1271206" y="786155"/>
                  </a:lnTo>
                  <a:lnTo>
                    <a:pt x="1292555" y="824903"/>
                  </a:lnTo>
                  <a:lnTo>
                    <a:pt x="1318539" y="877252"/>
                  </a:lnTo>
                  <a:lnTo>
                    <a:pt x="1340777" y="927696"/>
                  </a:lnTo>
                  <a:lnTo>
                    <a:pt x="1359420" y="976299"/>
                  </a:lnTo>
                  <a:lnTo>
                    <a:pt x="1374660" y="1023150"/>
                  </a:lnTo>
                  <a:lnTo>
                    <a:pt x="1386636" y="1068273"/>
                  </a:lnTo>
                  <a:lnTo>
                    <a:pt x="1395539" y="1111745"/>
                  </a:lnTo>
                  <a:lnTo>
                    <a:pt x="1401533" y="1153629"/>
                  </a:lnTo>
                  <a:lnTo>
                    <a:pt x="1404772" y="1193990"/>
                  </a:lnTo>
                  <a:lnTo>
                    <a:pt x="1405445" y="1232877"/>
                  </a:lnTo>
                  <a:lnTo>
                    <a:pt x="1403705" y="1270355"/>
                  </a:lnTo>
                  <a:lnTo>
                    <a:pt x="1393685" y="1341348"/>
                  </a:lnTo>
                  <a:lnTo>
                    <a:pt x="1376045" y="1407452"/>
                  </a:lnTo>
                  <a:lnTo>
                    <a:pt x="1352143" y="1469136"/>
                  </a:lnTo>
                  <a:lnTo>
                    <a:pt x="1323327" y="1526921"/>
                  </a:lnTo>
                  <a:lnTo>
                    <a:pt x="1290942" y="1581277"/>
                  </a:lnTo>
                  <a:lnTo>
                    <a:pt x="1256322" y="1632686"/>
                  </a:lnTo>
                  <a:lnTo>
                    <a:pt x="1220812" y="1681657"/>
                  </a:lnTo>
                  <a:lnTo>
                    <a:pt x="1185786" y="1728673"/>
                  </a:lnTo>
                  <a:lnTo>
                    <a:pt x="1168857" y="1751596"/>
                  </a:lnTo>
                  <a:lnTo>
                    <a:pt x="1137043" y="1796592"/>
                  </a:lnTo>
                  <a:lnTo>
                    <a:pt x="1109052" y="1840852"/>
                  </a:lnTo>
                  <a:lnTo>
                    <a:pt x="1086243" y="1884857"/>
                  </a:lnTo>
                  <a:lnTo>
                    <a:pt x="1069962" y="1929104"/>
                  </a:lnTo>
                  <a:lnTo>
                    <a:pt x="1061542" y="1974088"/>
                  </a:lnTo>
                  <a:lnTo>
                    <a:pt x="1060704" y="1997011"/>
                  </a:lnTo>
                  <a:lnTo>
                    <a:pt x="1062342" y="2020290"/>
                  </a:lnTo>
                  <a:lnTo>
                    <a:pt x="1073696" y="2068207"/>
                  </a:lnTo>
                  <a:lnTo>
                    <a:pt x="1096949" y="2118322"/>
                  </a:lnTo>
                  <a:lnTo>
                    <a:pt x="1132357" y="2166493"/>
                  </a:lnTo>
                  <a:lnTo>
                    <a:pt x="1170051" y="2195499"/>
                  </a:lnTo>
                  <a:lnTo>
                    <a:pt x="1208951" y="2208288"/>
                  </a:lnTo>
                  <a:lnTo>
                    <a:pt x="1247990" y="2207768"/>
                  </a:lnTo>
                  <a:lnTo>
                    <a:pt x="1286090" y="2196858"/>
                  </a:lnTo>
                  <a:lnTo>
                    <a:pt x="1322184" y="2178494"/>
                  </a:lnTo>
                  <a:lnTo>
                    <a:pt x="1355191" y="2155571"/>
                  </a:lnTo>
                  <a:lnTo>
                    <a:pt x="1387779" y="2126907"/>
                  </a:lnTo>
                  <a:lnTo>
                    <a:pt x="1416875" y="2094801"/>
                  </a:lnTo>
                  <a:lnTo>
                    <a:pt x="1442593" y="2059825"/>
                  </a:lnTo>
                  <a:lnTo>
                    <a:pt x="1464983" y="2022538"/>
                  </a:lnTo>
                  <a:lnTo>
                    <a:pt x="2127999" y="801192"/>
                  </a:lnTo>
                  <a:lnTo>
                    <a:pt x="2144598" y="770610"/>
                  </a:lnTo>
                  <a:lnTo>
                    <a:pt x="2361857" y="370395"/>
                  </a:lnTo>
                  <a:lnTo>
                    <a:pt x="2531084" y="58661"/>
                  </a:lnTo>
                  <a:close/>
                </a:path>
              </a:pathLst>
            </a:custGeom>
            <a:solidFill>
              <a:srgbClr val="49B4A9">
                <a:alpha val="50000"/>
              </a:srgbClr>
            </a:solidFill>
          </p:spPr>
          <p:txBody>
            <a:bodyPr wrap="square" lIns="0" tIns="0" rIns="0" bIns="0" rtlCol="0"/>
            <a:lstStyle/>
            <a:p>
              <a:endParaRPr sz="1092"/>
            </a:p>
          </p:txBody>
        </p:sp>
      </p:grpSp>
      <p:grpSp>
        <p:nvGrpSpPr>
          <p:cNvPr id="24" name="object 24"/>
          <p:cNvGrpSpPr/>
          <p:nvPr/>
        </p:nvGrpSpPr>
        <p:grpSpPr>
          <a:xfrm>
            <a:off x="10414725" y="2134250"/>
            <a:ext cx="1770527" cy="1836373"/>
            <a:chOff x="17173948" y="3519536"/>
            <a:chExt cx="2919730" cy="3028315"/>
          </a:xfrm>
        </p:grpSpPr>
        <p:sp>
          <p:nvSpPr>
            <p:cNvPr id="25" name="object 25"/>
            <p:cNvSpPr/>
            <p:nvPr/>
          </p:nvSpPr>
          <p:spPr>
            <a:xfrm>
              <a:off x="18863196" y="3519544"/>
              <a:ext cx="1230630" cy="2743200"/>
            </a:xfrm>
            <a:custGeom>
              <a:avLst/>
              <a:gdLst/>
              <a:ahLst/>
              <a:cxnLst/>
              <a:rect l="l" t="t" r="r" b="b"/>
              <a:pathLst>
                <a:path w="1230630" h="2743200">
                  <a:moveTo>
                    <a:pt x="1230426" y="1289837"/>
                  </a:moveTo>
                  <a:lnTo>
                    <a:pt x="1187043" y="1288961"/>
                  </a:lnTo>
                  <a:lnTo>
                    <a:pt x="1128725" y="1285290"/>
                  </a:lnTo>
                  <a:lnTo>
                    <a:pt x="1073924" y="1279321"/>
                  </a:lnTo>
                  <a:lnTo>
                    <a:pt x="1022502" y="1271168"/>
                  </a:lnTo>
                  <a:lnTo>
                    <a:pt x="974318" y="1260944"/>
                  </a:lnTo>
                  <a:lnTo>
                    <a:pt x="929246" y="1248752"/>
                  </a:lnTo>
                  <a:lnTo>
                    <a:pt x="887145" y="1234732"/>
                  </a:lnTo>
                  <a:lnTo>
                    <a:pt x="847877" y="1218971"/>
                  </a:lnTo>
                  <a:lnTo>
                    <a:pt x="811301" y="1201610"/>
                  </a:lnTo>
                  <a:lnTo>
                    <a:pt x="777290" y="1182738"/>
                  </a:lnTo>
                  <a:lnTo>
                    <a:pt x="716394" y="1140980"/>
                  </a:lnTo>
                  <a:lnTo>
                    <a:pt x="664083" y="1094613"/>
                  </a:lnTo>
                  <a:lnTo>
                    <a:pt x="619264" y="1044575"/>
                  </a:lnTo>
                  <a:lnTo>
                    <a:pt x="580847" y="991755"/>
                  </a:lnTo>
                  <a:lnTo>
                    <a:pt x="547738" y="937107"/>
                  </a:lnTo>
                  <a:lnTo>
                    <a:pt x="518820" y="881532"/>
                  </a:lnTo>
                  <a:lnTo>
                    <a:pt x="493014" y="825957"/>
                  </a:lnTo>
                  <a:lnTo>
                    <a:pt x="457746" y="744601"/>
                  </a:lnTo>
                  <a:lnTo>
                    <a:pt x="446354" y="718489"/>
                  </a:lnTo>
                  <a:lnTo>
                    <a:pt x="423291" y="668439"/>
                  </a:lnTo>
                  <a:lnTo>
                    <a:pt x="398957" y="622071"/>
                  </a:lnTo>
                  <a:lnTo>
                    <a:pt x="372249" y="580313"/>
                  </a:lnTo>
                  <a:lnTo>
                    <a:pt x="342074" y="544080"/>
                  </a:lnTo>
                  <a:lnTo>
                    <a:pt x="307327" y="514299"/>
                  </a:lnTo>
                  <a:lnTo>
                    <a:pt x="266915" y="491883"/>
                  </a:lnTo>
                  <a:lnTo>
                    <a:pt x="219748" y="477761"/>
                  </a:lnTo>
                  <a:lnTo>
                    <a:pt x="164719" y="472846"/>
                  </a:lnTo>
                  <a:lnTo>
                    <a:pt x="105295" y="479425"/>
                  </a:lnTo>
                  <a:lnTo>
                    <a:pt x="61328" y="497560"/>
                  </a:lnTo>
                  <a:lnTo>
                    <a:pt x="30797" y="524852"/>
                  </a:lnTo>
                  <a:lnTo>
                    <a:pt x="11734" y="558927"/>
                  </a:lnTo>
                  <a:lnTo>
                    <a:pt x="2133" y="597369"/>
                  </a:lnTo>
                  <a:lnTo>
                    <a:pt x="0" y="637819"/>
                  </a:lnTo>
                  <a:lnTo>
                    <a:pt x="3352" y="677875"/>
                  </a:lnTo>
                  <a:lnTo>
                    <a:pt x="11874" y="720407"/>
                  </a:lnTo>
                  <a:lnTo>
                    <a:pt x="25133" y="761669"/>
                  </a:lnTo>
                  <a:lnTo>
                    <a:pt x="42570" y="801420"/>
                  </a:lnTo>
                  <a:lnTo>
                    <a:pt x="63665" y="839470"/>
                  </a:lnTo>
                  <a:lnTo>
                    <a:pt x="1230426" y="2743136"/>
                  </a:lnTo>
                  <a:lnTo>
                    <a:pt x="1230426" y="1290205"/>
                  </a:lnTo>
                  <a:lnTo>
                    <a:pt x="1213713" y="1290205"/>
                  </a:lnTo>
                  <a:lnTo>
                    <a:pt x="1230426" y="1289875"/>
                  </a:lnTo>
                  <a:close/>
                </a:path>
                <a:path w="1230630" h="2743200">
                  <a:moveTo>
                    <a:pt x="1230426" y="0"/>
                  </a:moveTo>
                  <a:lnTo>
                    <a:pt x="1184148" y="2489"/>
                  </a:lnTo>
                  <a:lnTo>
                    <a:pt x="1138402" y="9944"/>
                  </a:lnTo>
                  <a:lnTo>
                    <a:pt x="1094397" y="22034"/>
                  </a:lnTo>
                  <a:lnTo>
                    <a:pt x="1052385" y="38519"/>
                  </a:lnTo>
                  <a:lnTo>
                    <a:pt x="1012647" y="59105"/>
                  </a:lnTo>
                  <a:lnTo>
                    <a:pt x="975436" y="83553"/>
                  </a:lnTo>
                  <a:lnTo>
                    <a:pt x="941019" y="111594"/>
                  </a:lnTo>
                  <a:lnTo>
                    <a:pt x="909662" y="142951"/>
                  </a:lnTo>
                  <a:lnTo>
                    <a:pt x="881634" y="177368"/>
                  </a:lnTo>
                  <a:lnTo>
                    <a:pt x="857186" y="214579"/>
                  </a:lnTo>
                  <a:lnTo>
                    <a:pt x="836587" y="254317"/>
                  </a:lnTo>
                  <a:lnTo>
                    <a:pt x="820115" y="296329"/>
                  </a:lnTo>
                  <a:lnTo>
                    <a:pt x="808012" y="340334"/>
                  </a:lnTo>
                  <a:lnTo>
                    <a:pt x="800569" y="386080"/>
                  </a:lnTo>
                  <a:lnTo>
                    <a:pt x="798017" y="433298"/>
                  </a:lnTo>
                  <a:lnTo>
                    <a:pt x="800569" y="480517"/>
                  </a:lnTo>
                  <a:lnTo>
                    <a:pt x="808012" y="526262"/>
                  </a:lnTo>
                  <a:lnTo>
                    <a:pt x="820115" y="570268"/>
                  </a:lnTo>
                  <a:lnTo>
                    <a:pt x="836587" y="612279"/>
                  </a:lnTo>
                  <a:lnTo>
                    <a:pt x="857186" y="652018"/>
                  </a:lnTo>
                  <a:lnTo>
                    <a:pt x="881634" y="689229"/>
                  </a:lnTo>
                  <a:lnTo>
                    <a:pt x="909662" y="723646"/>
                  </a:lnTo>
                  <a:lnTo>
                    <a:pt x="941019" y="755002"/>
                  </a:lnTo>
                  <a:lnTo>
                    <a:pt x="975436" y="783031"/>
                  </a:lnTo>
                  <a:lnTo>
                    <a:pt x="1012647" y="807478"/>
                  </a:lnTo>
                  <a:lnTo>
                    <a:pt x="1052385" y="828078"/>
                  </a:lnTo>
                  <a:lnTo>
                    <a:pt x="1094397" y="844550"/>
                  </a:lnTo>
                  <a:lnTo>
                    <a:pt x="1138402" y="856653"/>
                  </a:lnTo>
                  <a:lnTo>
                    <a:pt x="1184148" y="864095"/>
                  </a:lnTo>
                  <a:lnTo>
                    <a:pt x="1230426" y="866597"/>
                  </a:lnTo>
                  <a:lnTo>
                    <a:pt x="1230426" y="0"/>
                  </a:lnTo>
                  <a:close/>
                </a:path>
              </a:pathLst>
            </a:custGeom>
            <a:solidFill>
              <a:srgbClr val="F79F41">
                <a:alpha val="50000"/>
              </a:srgbClr>
            </a:solidFill>
          </p:spPr>
          <p:txBody>
            <a:bodyPr wrap="square" lIns="0" tIns="0" rIns="0" bIns="0" rtlCol="0"/>
            <a:lstStyle/>
            <a:p>
              <a:endParaRPr sz="1092"/>
            </a:p>
          </p:txBody>
        </p:sp>
        <p:sp>
          <p:nvSpPr>
            <p:cNvPr id="26" name="object 26"/>
            <p:cNvSpPr/>
            <p:nvPr/>
          </p:nvSpPr>
          <p:spPr>
            <a:xfrm>
              <a:off x="17173943" y="4339481"/>
              <a:ext cx="2531110" cy="2208530"/>
            </a:xfrm>
            <a:custGeom>
              <a:avLst/>
              <a:gdLst/>
              <a:ahLst/>
              <a:cxnLst/>
              <a:rect l="l" t="t" r="r" b="b"/>
              <a:pathLst>
                <a:path w="2531109" h="2208529">
                  <a:moveTo>
                    <a:pt x="962787" y="991616"/>
                  </a:moveTo>
                  <a:lnTo>
                    <a:pt x="960221" y="947166"/>
                  </a:lnTo>
                  <a:lnTo>
                    <a:pt x="953147" y="903351"/>
                  </a:lnTo>
                  <a:lnTo>
                    <a:pt x="941679" y="860513"/>
                  </a:lnTo>
                  <a:lnTo>
                    <a:pt x="925880" y="819023"/>
                  </a:lnTo>
                  <a:lnTo>
                    <a:pt x="905878" y="779246"/>
                  </a:lnTo>
                  <a:lnTo>
                    <a:pt x="881761" y="741540"/>
                  </a:lnTo>
                  <a:lnTo>
                    <a:pt x="853617" y="706272"/>
                  </a:lnTo>
                  <a:lnTo>
                    <a:pt x="821563" y="673785"/>
                  </a:lnTo>
                  <a:lnTo>
                    <a:pt x="785672" y="644461"/>
                  </a:lnTo>
                  <a:lnTo>
                    <a:pt x="746048" y="618655"/>
                  </a:lnTo>
                  <a:lnTo>
                    <a:pt x="703884" y="597242"/>
                  </a:lnTo>
                  <a:lnTo>
                    <a:pt x="660539" y="580821"/>
                  </a:lnTo>
                  <a:lnTo>
                    <a:pt x="616381" y="569302"/>
                  </a:lnTo>
                  <a:lnTo>
                    <a:pt x="571754" y="562559"/>
                  </a:lnTo>
                  <a:lnTo>
                    <a:pt x="527050" y="560527"/>
                  </a:lnTo>
                  <a:lnTo>
                    <a:pt x="482600" y="563092"/>
                  </a:lnTo>
                  <a:lnTo>
                    <a:pt x="438772" y="570166"/>
                  </a:lnTo>
                  <a:lnTo>
                    <a:pt x="395935" y="581647"/>
                  </a:lnTo>
                  <a:lnTo>
                    <a:pt x="354457" y="597433"/>
                  </a:lnTo>
                  <a:lnTo>
                    <a:pt x="314680" y="617435"/>
                  </a:lnTo>
                  <a:lnTo>
                    <a:pt x="276974" y="641553"/>
                  </a:lnTo>
                  <a:lnTo>
                    <a:pt x="241693" y="669696"/>
                  </a:lnTo>
                  <a:lnTo>
                    <a:pt x="209219" y="701751"/>
                  </a:lnTo>
                  <a:lnTo>
                    <a:pt x="179882" y="737641"/>
                  </a:lnTo>
                  <a:lnTo>
                    <a:pt x="154076" y="777265"/>
                  </a:lnTo>
                  <a:lnTo>
                    <a:pt x="132664" y="819429"/>
                  </a:lnTo>
                  <a:lnTo>
                    <a:pt x="116255" y="862774"/>
                  </a:lnTo>
                  <a:lnTo>
                    <a:pt x="104724" y="906932"/>
                  </a:lnTo>
                  <a:lnTo>
                    <a:pt x="97993" y="951560"/>
                  </a:lnTo>
                  <a:lnTo>
                    <a:pt x="95961" y="996276"/>
                  </a:lnTo>
                  <a:lnTo>
                    <a:pt x="98526" y="1040726"/>
                  </a:lnTo>
                  <a:lnTo>
                    <a:pt x="105587" y="1084541"/>
                  </a:lnTo>
                  <a:lnTo>
                    <a:pt x="117068" y="1127379"/>
                  </a:lnTo>
                  <a:lnTo>
                    <a:pt x="132854" y="1168869"/>
                  </a:lnTo>
                  <a:lnTo>
                    <a:pt x="152857" y="1208646"/>
                  </a:lnTo>
                  <a:lnTo>
                    <a:pt x="176987" y="1246352"/>
                  </a:lnTo>
                  <a:lnTo>
                    <a:pt x="205117" y="1281620"/>
                  </a:lnTo>
                  <a:lnTo>
                    <a:pt x="237185" y="1314107"/>
                  </a:lnTo>
                  <a:lnTo>
                    <a:pt x="273075" y="1343431"/>
                  </a:lnTo>
                  <a:lnTo>
                    <a:pt x="312699" y="1369237"/>
                  </a:lnTo>
                  <a:lnTo>
                    <a:pt x="354863" y="1390650"/>
                  </a:lnTo>
                  <a:lnTo>
                    <a:pt x="398208" y="1407058"/>
                  </a:lnTo>
                  <a:lnTo>
                    <a:pt x="442366" y="1418590"/>
                  </a:lnTo>
                  <a:lnTo>
                    <a:pt x="486981" y="1425321"/>
                  </a:lnTo>
                  <a:lnTo>
                    <a:pt x="531698" y="1427353"/>
                  </a:lnTo>
                  <a:lnTo>
                    <a:pt x="576148" y="1424787"/>
                  </a:lnTo>
                  <a:lnTo>
                    <a:pt x="619975" y="1417726"/>
                  </a:lnTo>
                  <a:lnTo>
                    <a:pt x="662800" y="1406245"/>
                  </a:lnTo>
                  <a:lnTo>
                    <a:pt x="704291" y="1390459"/>
                  </a:lnTo>
                  <a:lnTo>
                    <a:pt x="744067" y="1370457"/>
                  </a:lnTo>
                  <a:lnTo>
                    <a:pt x="781773" y="1346327"/>
                  </a:lnTo>
                  <a:lnTo>
                    <a:pt x="817054" y="1318196"/>
                  </a:lnTo>
                  <a:lnTo>
                    <a:pt x="849528" y="1286129"/>
                  </a:lnTo>
                  <a:lnTo>
                    <a:pt x="878852" y="1250238"/>
                  </a:lnTo>
                  <a:lnTo>
                    <a:pt x="904671" y="1210614"/>
                  </a:lnTo>
                  <a:lnTo>
                    <a:pt x="926071" y="1168450"/>
                  </a:lnTo>
                  <a:lnTo>
                    <a:pt x="942492" y="1125105"/>
                  </a:lnTo>
                  <a:lnTo>
                    <a:pt x="954024" y="1080947"/>
                  </a:lnTo>
                  <a:lnTo>
                    <a:pt x="960755" y="1036332"/>
                  </a:lnTo>
                  <a:lnTo>
                    <a:pt x="962787" y="991616"/>
                  </a:lnTo>
                  <a:close/>
                </a:path>
                <a:path w="2531109" h="2208529">
                  <a:moveTo>
                    <a:pt x="2531084" y="2149640"/>
                  </a:moveTo>
                  <a:lnTo>
                    <a:pt x="2361857" y="1837893"/>
                  </a:lnTo>
                  <a:lnTo>
                    <a:pt x="2144598" y="1437690"/>
                  </a:lnTo>
                  <a:lnTo>
                    <a:pt x="2127999" y="1407109"/>
                  </a:lnTo>
                  <a:lnTo>
                    <a:pt x="1464983" y="185762"/>
                  </a:lnTo>
                  <a:lnTo>
                    <a:pt x="1442593" y="148475"/>
                  </a:lnTo>
                  <a:lnTo>
                    <a:pt x="1416875" y="113499"/>
                  </a:lnTo>
                  <a:lnTo>
                    <a:pt x="1387779" y="81381"/>
                  </a:lnTo>
                  <a:lnTo>
                    <a:pt x="1355191" y="52730"/>
                  </a:lnTo>
                  <a:lnTo>
                    <a:pt x="1322184" y="29806"/>
                  </a:lnTo>
                  <a:lnTo>
                    <a:pt x="1286090" y="11430"/>
                  </a:lnTo>
                  <a:lnTo>
                    <a:pt x="1247990" y="520"/>
                  </a:lnTo>
                  <a:lnTo>
                    <a:pt x="1208951" y="0"/>
                  </a:lnTo>
                  <a:lnTo>
                    <a:pt x="1170051" y="12788"/>
                  </a:lnTo>
                  <a:lnTo>
                    <a:pt x="1132357" y="41808"/>
                  </a:lnTo>
                  <a:lnTo>
                    <a:pt x="1096949" y="89966"/>
                  </a:lnTo>
                  <a:lnTo>
                    <a:pt x="1073696" y="140081"/>
                  </a:lnTo>
                  <a:lnTo>
                    <a:pt x="1062342" y="187998"/>
                  </a:lnTo>
                  <a:lnTo>
                    <a:pt x="1060704" y="211289"/>
                  </a:lnTo>
                  <a:lnTo>
                    <a:pt x="1061542" y="234200"/>
                  </a:lnTo>
                  <a:lnTo>
                    <a:pt x="1069962" y="279184"/>
                  </a:lnTo>
                  <a:lnTo>
                    <a:pt x="1086243" y="323443"/>
                  </a:lnTo>
                  <a:lnTo>
                    <a:pt x="1109052" y="367449"/>
                  </a:lnTo>
                  <a:lnTo>
                    <a:pt x="1137043" y="411708"/>
                  </a:lnTo>
                  <a:lnTo>
                    <a:pt x="1168857" y="456692"/>
                  </a:lnTo>
                  <a:lnTo>
                    <a:pt x="1220812" y="526630"/>
                  </a:lnTo>
                  <a:lnTo>
                    <a:pt x="1238592" y="550837"/>
                  </a:lnTo>
                  <a:lnTo>
                    <a:pt x="1273822" y="600976"/>
                  </a:lnTo>
                  <a:lnTo>
                    <a:pt x="1307490" y="653796"/>
                  </a:lnTo>
                  <a:lnTo>
                    <a:pt x="1338275" y="709803"/>
                  </a:lnTo>
                  <a:lnTo>
                    <a:pt x="1364792" y="769480"/>
                  </a:lnTo>
                  <a:lnTo>
                    <a:pt x="1385735" y="833310"/>
                  </a:lnTo>
                  <a:lnTo>
                    <a:pt x="1399730" y="901801"/>
                  </a:lnTo>
                  <a:lnTo>
                    <a:pt x="1405445" y="975423"/>
                  </a:lnTo>
                  <a:lnTo>
                    <a:pt x="1404772" y="1014310"/>
                  </a:lnTo>
                  <a:lnTo>
                    <a:pt x="1401533" y="1054658"/>
                  </a:lnTo>
                  <a:lnTo>
                    <a:pt x="1395539" y="1096543"/>
                  </a:lnTo>
                  <a:lnTo>
                    <a:pt x="1386636" y="1140028"/>
                  </a:lnTo>
                  <a:lnTo>
                    <a:pt x="1374660" y="1185151"/>
                  </a:lnTo>
                  <a:lnTo>
                    <a:pt x="1359420" y="1231988"/>
                  </a:lnTo>
                  <a:lnTo>
                    <a:pt x="1340777" y="1280604"/>
                  </a:lnTo>
                  <a:lnTo>
                    <a:pt x="1318539" y="1331048"/>
                  </a:lnTo>
                  <a:lnTo>
                    <a:pt x="1292555" y="1383385"/>
                  </a:lnTo>
                  <a:lnTo>
                    <a:pt x="1271206" y="1422133"/>
                  </a:lnTo>
                  <a:lnTo>
                    <a:pt x="1248232" y="1460157"/>
                  </a:lnTo>
                  <a:lnTo>
                    <a:pt x="1215898" y="1508836"/>
                  </a:lnTo>
                  <a:lnTo>
                    <a:pt x="1183322" y="1553311"/>
                  </a:lnTo>
                  <a:lnTo>
                    <a:pt x="1150556" y="1593761"/>
                  </a:lnTo>
                  <a:lnTo>
                    <a:pt x="1117600" y="1630375"/>
                  </a:lnTo>
                  <a:lnTo>
                    <a:pt x="1084516" y="1663319"/>
                  </a:lnTo>
                  <a:lnTo>
                    <a:pt x="1051318" y="1692770"/>
                  </a:lnTo>
                  <a:lnTo>
                    <a:pt x="1018032" y="1718894"/>
                  </a:lnTo>
                  <a:lnTo>
                    <a:pt x="984707" y="1741881"/>
                  </a:lnTo>
                  <a:lnTo>
                    <a:pt x="951369" y="1761909"/>
                  </a:lnTo>
                  <a:lnTo>
                    <a:pt x="884758" y="1793773"/>
                  </a:lnTo>
                  <a:lnTo>
                    <a:pt x="818451" y="1815884"/>
                  </a:lnTo>
                  <a:lnTo>
                    <a:pt x="752703" y="1829676"/>
                  </a:lnTo>
                  <a:lnTo>
                    <a:pt x="687755" y="1836534"/>
                  </a:lnTo>
                  <a:lnTo>
                    <a:pt x="623862" y="1837893"/>
                  </a:lnTo>
                  <a:lnTo>
                    <a:pt x="592391" y="1836940"/>
                  </a:lnTo>
                  <a:lnTo>
                    <a:pt x="561276" y="1835137"/>
                  </a:lnTo>
                  <a:lnTo>
                    <a:pt x="530555" y="1832673"/>
                  </a:lnTo>
                  <a:lnTo>
                    <a:pt x="500253" y="1829701"/>
                  </a:lnTo>
                  <a:lnTo>
                    <a:pt x="383844" y="1816379"/>
                  </a:lnTo>
                  <a:lnTo>
                    <a:pt x="356108" y="1813572"/>
                  </a:lnTo>
                  <a:lnTo>
                    <a:pt x="328980" y="1811324"/>
                  </a:lnTo>
                  <a:lnTo>
                    <a:pt x="302475" y="1809813"/>
                  </a:lnTo>
                  <a:lnTo>
                    <a:pt x="276656" y="1809216"/>
                  </a:lnTo>
                  <a:lnTo>
                    <a:pt x="251523" y="1809711"/>
                  </a:lnTo>
                  <a:lnTo>
                    <a:pt x="203504" y="1814664"/>
                  </a:lnTo>
                  <a:lnTo>
                    <a:pt x="158661" y="1826107"/>
                  </a:lnTo>
                  <a:lnTo>
                    <a:pt x="117233" y="1845424"/>
                  </a:lnTo>
                  <a:lnTo>
                    <a:pt x="79489" y="1874037"/>
                  </a:lnTo>
                  <a:lnTo>
                    <a:pt x="45656" y="1913356"/>
                  </a:lnTo>
                  <a:lnTo>
                    <a:pt x="6286" y="1992210"/>
                  </a:lnTo>
                  <a:lnTo>
                    <a:pt x="0" y="2039366"/>
                  </a:lnTo>
                  <a:lnTo>
                    <a:pt x="8382" y="2079447"/>
                  </a:lnTo>
                  <a:lnTo>
                    <a:pt x="28346" y="2113000"/>
                  </a:lnTo>
                  <a:lnTo>
                    <a:pt x="56845" y="2140534"/>
                  </a:lnTo>
                  <a:lnTo>
                    <a:pt x="90817" y="2162606"/>
                  </a:lnTo>
                  <a:lnTo>
                    <a:pt x="127177" y="2179726"/>
                  </a:lnTo>
                  <a:lnTo>
                    <a:pt x="168275" y="2193620"/>
                  </a:lnTo>
                  <a:lnTo>
                    <a:pt x="210629" y="2202764"/>
                  </a:lnTo>
                  <a:lnTo>
                    <a:pt x="253784" y="2207539"/>
                  </a:lnTo>
                  <a:lnTo>
                    <a:pt x="297268" y="2208288"/>
                  </a:lnTo>
                  <a:lnTo>
                    <a:pt x="2531084" y="2149640"/>
                  </a:lnTo>
                  <a:close/>
                </a:path>
              </a:pathLst>
            </a:custGeom>
            <a:solidFill>
              <a:srgbClr val="3A61A0">
                <a:alpha val="50000"/>
              </a:srgbClr>
            </a:solidFill>
          </p:spPr>
          <p:txBody>
            <a:bodyPr wrap="square" lIns="0" tIns="0" rIns="0" bIns="0" rtlCol="0"/>
            <a:lstStyle/>
            <a:p>
              <a:endParaRPr sz="1092"/>
            </a:p>
          </p:txBody>
        </p:sp>
      </p:grpSp>
      <p:sp>
        <p:nvSpPr>
          <p:cNvPr id="4" name="object 19">
            <a:extLst>
              <a:ext uri="{FF2B5EF4-FFF2-40B4-BE49-F238E27FC236}">
                <a16:creationId xmlns:a16="http://schemas.microsoft.com/office/drawing/2014/main" id="{427C7F2C-04E6-AEE7-437C-D4966956F67B}"/>
              </a:ext>
            </a:extLst>
          </p:cNvPr>
          <p:cNvSpPr txBox="1">
            <a:spLocks noGrp="1"/>
          </p:cNvSpPr>
          <p:nvPr/>
        </p:nvSpPr>
        <p:spPr>
          <a:xfrm>
            <a:off x="2491368" y="23924"/>
            <a:ext cx="9747639" cy="1682518"/>
          </a:xfrm>
          <a:prstGeom prst="rect">
            <a:avLst/>
          </a:prstGeom>
        </p:spPr>
        <p:txBody>
          <a:bodyPr vert="horz" wrap="square" lIns="0" tIns="1039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lnSpc>
                <a:spcPct val="100000"/>
              </a:lnSpc>
              <a:spcBef>
                <a:spcPts val="82"/>
              </a:spcBef>
            </a:pPr>
            <a:r>
              <a:rPr lang="en-GB" sz="3600" b="1" spc="-30">
                <a:solidFill>
                  <a:srgbClr val="28426D"/>
                </a:solidFill>
                <a:latin typeface="Poppins" panose="00000500000000000000" pitchFamily="2" charset="0"/>
                <a:cs typeface="Poppins" panose="00000500000000000000" pitchFamily="2" charset="0"/>
              </a:rPr>
              <a:t>WP3: Embedding in Practice </a:t>
            </a:r>
            <a:br>
              <a:rPr lang="en-GB" sz="3600" b="1" spc="-30">
                <a:solidFill>
                  <a:srgbClr val="28426D"/>
                </a:solidFill>
                <a:latin typeface="Poppins" panose="00000500000000000000" pitchFamily="2" charset="0"/>
                <a:cs typeface="Poppins" panose="00000500000000000000" pitchFamily="2" charset="0"/>
              </a:rPr>
            </a:br>
            <a:r>
              <a:rPr lang="en-GB" sz="3600" b="1" spc="-30">
                <a:solidFill>
                  <a:srgbClr val="28426D"/>
                </a:solidFill>
                <a:latin typeface="Poppins" panose="00000500000000000000" pitchFamily="2" charset="0"/>
                <a:cs typeface="Poppins" panose="00000500000000000000" pitchFamily="2" charset="0"/>
              </a:rPr>
              <a:t>(RQ’s 2,4 and 5)</a:t>
            </a:r>
            <a:br>
              <a:rPr lang="en-GB" sz="3600" b="1">
                <a:solidFill>
                  <a:srgbClr val="28426D"/>
                </a:solidFill>
                <a:effectLst/>
                <a:latin typeface="Poppins" panose="00000500000000000000" pitchFamily="2" charset="0"/>
                <a:ea typeface="Gill Sans MT" panose="020B0502020104020203" pitchFamily="34" charset="0"/>
                <a:cs typeface="Poppins" panose="00000500000000000000" pitchFamily="2" charset="0"/>
              </a:rPr>
            </a:br>
            <a:endParaRPr lang="en-GB" sz="3600" spc="112">
              <a:solidFill>
                <a:srgbClr val="28426D"/>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34995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7994" y="65615"/>
            <a:ext cx="7378805" cy="1103105"/>
          </a:xfrm>
          <a:prstGeom prst="rect">
            <a:avLst/>
          </a:prstGeom>
        </p:spPr>
        <p:txBody>
          <a:bodyPr vert="horz" wrap="square" lIns="0" tIns="10397" rIns="0" bIns="0" rtlCol="0" anchor="ctr">
            <a:spAutoFit/>
          </a:bodyPr>
          <a:lstStyle/>
          <a:p>
            <a:pPr marL="7620">
              <a:lnSpc>
                <a:spcPct val="100000"/>
              </a:lnSpc>
              <a:spcBef>
                <a:spcPts val="82"/>
              </a:spcBef>
            </a:pPr>
            <a:r>
              <a:rPr lang="en-GB" sz="3550" spc="-30" dirty="0">
                <a:solidFill>
                  <a:srgbClr val="314F83"/>
                </a:solidFill>
                <a:latin typeface="Poppins"/>
                <a:cs typeface="Poppins"/>
              </a:rPr>
              <a:t>WP4: Impact and </a:t>
            </a:r>
            <a:br>
              <a:rPr lang="en-GB" sz="3550" spc="-30">
                <a:solidFill>
                  <a:srgbClr val="314F83"/>
                </a:solidFill>
                <a:latin typeface="Poppins"/>
                <a:cs typeface="Poppins"/>
              </a:rPr>
            </a:br>
            <a:r>
              <a:rPr lang="en-GB" sz="3550" spc="-30" dirty="0">
                <a:solidFill>
                  <a:srgbClr val="314F83"/>
                </a:solidFill>
                <a:latin typeface="Poppins"/>
                <a:cs typeface="Poppins"/>
              </a:rPr>
              <a:t>dissemination</a:t>
            </a:r>
            <a:endParaRPr lang="en-GB" sz="3550" spc="112" dirty="0">
              <a:solidFill>
                <a:srgbClr val="314F83"/>
              </a:solidFill>
              <a:latin typeface="Poppins"/>
              <a:cs typeface="Poppins"/>
            </a:endParaRPr>
          </a:p>
        </p:txBody>
      </p:sp>
      <p:sp>
        <p:nvSpPr>
          <p:cNvPr id="3" name="object 3"/>
          <p:cNvSpPr txBox="1"/>
          <p:nvPr/>
        </p:nvSpPr>
        <p:spPr>
          <a:xfrm>
            <a:off x="317604" y="1641512"/>
            <a:ext cx="9315097" cy="4624036"/>
          </a:xfrm>
          <a:prstGeom prst="rect">
            <a:avLst/>
          </a:prstGeom>
        </p:spPr>
        <p:txBody>
          <a:bodyPr vert="horz" wrap="square" lIns="0" tIns="7316" rIns="0" bIns="0" rtlCol="0" anchor="t">
            <a:spAutoFit/>
          </a:bodyPr>
          <a:lstStyle/>
          <a:p>
            <a:pPr marL="0" indent="0">
              <a:spcAft>
                <a:spcPts val="1800"/>
              </a:spcAft>
              <a:buNone/>
            </a:pPr>
            <a:r>
              <a:rPr lang="en-GB" sz="2000" b="1" dirty="0">
                <a:solidFill>
                  <a:srgbClr val="314F83"/>
                </a:solidFill>
                <a:latin typeface="Poppins"/>
                <a:cs typeface="Poppins"/>
              </a:rPr>
              <a:t>Four elements involved:​</a:t>
            </a:r>
          </a:p>
          <a:p>
            <a:pPr marL="971550" lvl="1" indent="-514350">
              <a:spcAft>
                <a:spcPts val="1800"/>
              </a:spcAft>
              <a:buFont typeface="+mj-lt"/>
              <a:buAutoNum type="arabicPeriod"/>
            </a:pPr>
            <a:r>
              <a:rPr lang="en-GB" sz="2000" b="1" dirty="0">
                <a:solidFill>
                  <a:srgbClr val="314F83"/>
                </a:solidFill>
                <a:latin typeface="Poppins"/>
                <a:cs typeface="Poppins"/>
              </a:rPr>
              <a:t>Advisory Groups </a:t>
            </a:r>
            <a:r>
              <a:rPr lang="en-GB" sz="2000" dirty="0">
                <a:solidFill>
                  <a:srgbClr val="314F83"/>
                </a:solidFill>
                <a:latin typeface="Poppins"/>
                <a:cs typeface="Poppins"/>
              </a:rPr>
              <a:t>– Child advisory group and a professionals advisory group (e.g., academics, policy makers, ITE providers). These groups will advise the direction of the project and methodology.</a:t>
            </a:r>
          </a:p>
          <a:p>
            <a:pPr marL="971550" lvl="1" indent="-514350">
              <a:spcAft>
                <a:spcPts val="1800"/>
              </a:spcAft>
              <a:buFont typeface="+mj-lt"/>
              <a:buAutoNum type="arabicPeriod"/>
            </a:pPr>
            <a:r>
              <a:rPr lang="en-GB" sz="2000" b="1" dirty="0">
                <a:solidFill>
                  <a:srgbClr val="314F83"/>
                </a:solidFill>
                <a:latin typeface="Poppins"/>
                <a:cs typeface="Poppins"/>
              </a:rPr>
              <a:t>Collaborative Network </a:t>
            </a:r>
            <a:r>
              <a:rPr lang="en-GB" sz="2000" dirty="0">
                <a:solidFill>
                  <a:srgbClr val="314F83"/>
                </a:solidFill>
                <a:latin typeface="Poppins"/>
                <a:cs typeface="Poppins"/>
              </a:rPr>
              <a:t>– formed of any interested individuals who will interact through the website and regular online sessions​.</a:t>
            </a:r>
          </a:p>
          <a:p>
            <a:pPr marL="971550" lvl="1" indent="-514350">
              <a:spcAft>
                <a:spcPts val="1800"/>
              </a:spcAft>
              <a:buFont typeface="+mj-lt"/>
              <a:buAutoNum type="arabicPeriod"/>
            </a:pPr>
            <a:r>
              <a:rPr lang="en-GB" sz="2000" b="1" dirty="0">
                <a:solidFill>
                  <a:srgbClr val="314F83"/>
                </a:solidFill>
                <a:latin typeface="Poppins"/>
                <a:cs typeface="Poppins"/>
              </a:rPr>
              <a:t>Public Engagement </a:t>
            </a:r>
            <a:r>
              <a:rPr lang="en-GB" sz="2000" dirty="0">
                <a:solidFill>
                  <a:srgbClr val="314F83"/>
                </a:solidFill>
                <a:latin typeface="Poppins"/>
                <a:cs typeface="Poppins"/>
              </a:rPr>
              <a:t>– conferences and publications​.</a:t>
            </a:r>
          </a:p>
          <a:p>
            <a:pPr marL="971550" lvl="1" indent="-514350">
              <a:spcAft>
                <a:spcPts val="1800"/>
              </a:spcAft>
              <a:buFont typeface="+mj-lt"/>
              <a:buAutoNum type="arabicPeriod"/>
            </a:pPr>
            <a:r>
              <a:rPr lang="en-GB" sz="2000" b="1" dirty="0">
                <a:solidFill>
                  <a:srgbClr val="314F83"/>
                </a:solidFill>
                <a:latin typeface="Poppins"/>
                <a:cs typeface="Poppins"/>
              </a:rPr>
              <a:t>Resources</a:t>
            </a:r>
            <a:r>
              <a:rPr lang="en-GB" sz="2000" dirty="0">
                <a:solidFill>
                  <a:srgbClr val="314F83"/>
                </a:solidFill>
                <a:latin typeface="Poppins"/>
                <a:cs typeface="Poppins"/>
              </a:rPr>
              <a:t> – at a minimum of every 3 months during the project the RT will produce and disseminate a vlog – will explore methodological considerations and will invite others to engage and respond.</a:t>
            </a: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7" name="object 7"/>
            <p:cNvPicPr/>
            <p:nvPr/>
          </p:nvPicPr>
          <p:blipFill>
            <a:blip r:embed="rId3"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9" name="object 9"/>
            <p:cNvPicPr/>
            <p:nvPr/>
          </p:nvPicPr>
          <p:blipFill>
            <a:blip r:embed="rId4"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1" name="object 11"/>
            <p:cNvPicPr/>
            <p:nvPr/>
          </p:nvPicPr>
          <p:blipFill>
            <a:blip r:embed="rId5"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14" name="object 14"/>
            <p:cNvPicPr/>
            <p:nvPr/>
          </p:nvPicPr>
          <p:blipFill>
            <a:blip r:embed="rId6"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16" name="object 16"/>
            <p:cNvPicPr/>
            <p:nvPr/>
          </p:nvPicPr>
          <p:blipFill>
            <a:blip r:embed="rId7"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4" name="object 7">
            <a:extLst>
              <a:ext uri="{FF2B5EF4-FFF2-40B4-BE49-F238E27FC236}">
                <a16:creationId xmlns:a16="http://schemas.microsoft.com/office/drawing/2014/main" id="{2AF7CAF1-5335-7C5A-B6CF-5C7544344F93}"/>
              </a:ext>
            </a:extLst>
          </p:cNvPr>
          <p:cNvPicPr/>
          <p:nvPr/>
        </p:nvPicPr>
        <p:blipFill>
          <a:blip r:embed="rId11" cstate="print"/>
          <a:stretch>
            <a:fillRect/>
          </a:stretch>
        </p:blipFill>
        <p:spPr>
          <a:xfrm>
            <a:off x="9558938" y="0"/>
            <a:ext cx="2637822" cy="2881513"/>
          </a:xfrm>
          <a:prstGeom prst="rect">
            <a:avLst/>
          </a:prstGeom>
        </p:spPr>
      </p:pic>
    </p:spTree>
    <p:extLst>
      <p:ext uri="{BB962C8B-B14F-4D97-AF65-F5344CB8AC3E}">
        <p14:creationId xmlns:p14="http://schemas.microsoft.com/office/powerpoint/2010/main" val="2990814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437900" y="404630"/>
            <a:ext cx="9640686" cy="564496"/>
          </a:xfrm>
          <a:prstGeom prst="rect">
            <a:avLst/>
          </a:prstGeom>
        </p:spPr>
        <p:txBody>
          <a:bodyPr vert="horz" wrap="square" lIns="0" tIns="10397" rIns="0" bIns="0" rtlCol="0" anchor="ctr">
            <a:spAutoFit/>
          </a:bodyPr>
          <a:lstStyle/>
          <a:p>
            <a:pPr marL="7620">
              <a:lnSpc>
                <a:spcPct val="100000"/>
              </a:lnSpc>
              <a:spcBef>
                <a:spcPts val="82"/>
              </a:spcBef>
            </a:pPr>
            <a:r>
              <a:rPr lang="en-GB" sz="3600" b="1" spc="112" dirty="0">
                <a:solidFill>
                  <a:srgbClr val="002060"/>
                </a:solidFill>
                <a:latin typeface="Poppins"/>
                <a:cs typeface="Poppins"/>
              </a:rPr>
              <a:t>WP1: Research Question Two</a:t>
            </a:r>
          </a:p>
        </p:txBody>
      </p:sp>
      <p:sp>
        <p:nvSpPr>
          <p:cNvPr id="20" name="object 20"/>
          <p:cNvSpPr txBox="1">
            <a:spLocks noGrp="1"/>
          </p:cNvSpPr>
          <p:nvPr>
            <p:ph type="body" idx="1"/>
          </p:nvPr>
        </p:nvSpPr>
        <p:spPr>
          <a:xfrm>
            <a:off x="973126" y="2223135"/>
            <a:ext cx="10427187" cy="1612122"/>
          </a:xfrm>
          <a:prstGeom prst="rect">
            <a:avLst/>
          </a:prstGeom>
        </p:spPr>
        <p:txBody>
          <a:bodyPr vert="horz" wrap="square" lIns="0" tIns="7316" rIns="0" bIns="0" rtlCol="0" anchor="t">
            <a:spAutoFit/>
          </a:bodyPr>
          <a:lstStyle/>
          <a:p>
            <a:pPr marL="0" indent="0">
              <a:lnSpc>
                <a:spcPct val="150000"/>
              </a:lnSpc>
              <a:spcAft>
                <a:spcPts val="400"/>
              </a:spcAft>
              <a:buNone/>
            </a:pPr>
            <a:r>
              <a:rPr lang="en-GB" sz="2400" b="1" dirty="0">
                <a:solidFill>
                  <a:srgbClr val="314F83"/>
                </a:solidFill>
                <a:cs typeface="Calibri"/>
              </a:rPr>
              <a:t>RQ</a:t>
            </a:r>
            <a:r>
              <a:rPr lang="en-GB" sz="2400" dirty="0">
                <a:solidFill>
                  <a:srgbClr val="314F83"/>
                </a:solidFill>
                <a:cs typeface="Calibri"/>
              </a:rPr>
              <a:t>: </a:t>
            </a:r>
            <a:r>
              <a:rPr lang="en-GB" sz="2400" i="1" dirty="0">
                <a:solidFill>
                  <a:srgbClr val="314F83"/>
                </a:solidFill>
                <a:cs typeface="Calibri"/>
              </a:rPr>
              <a:t>To what extent do programmes of professional learning, including</a:t>
            </a:r>
            <a:r>
              <a:rPr lang="en-GB" sz="2400" b="1" i="1" dirty="0">
                <a:solidFill>
                  <a:srgbClr val="314F83"/>
                </a:solidFill>
                <a:cs typeface="Calibri"/>
              </a:rPr>
              <a:t> Initial Teacher Education</a:t>
            </a:r>
            <a:r>
              <a:rPr lang="en-GB" sz="2400" i="1" dirty="0">
                <a:solidFill>
                  <a:srgbClr val="314F83"/>
                </a:solidFill>
                <a:cs typeface="Calibri"/>
              </a:rPr>
              <a:t> (ITE), support the WG vision/rhetoric for pedagogic practice that embeds young children's participative rights</a:t>
            </a:r>
            <a:r>
              <a:rPr lang="en-GB" sz="2400" dirty="0">
                <a:solidFill>
                  <a:srgbClr val="314F83"/>
                </a:solidFill>
                <a:cs typeface="Calibri"/>
              </a:rPr>
              <a:t>? </a:t>
            </a:r>
          </a:p>
        </p:txBody>
      </p:sp>
      <p:pic>
        <p:nvPicPr>
          <p:cNvPr id="22" name="Graphic 21" descr="Bridge scene outline">
            <a:extLst>
              <a:ext uri="{FF2B5EF4-FFF2-40B4-BE49-F238E27FC236}">
                <a16:creationId xmlns:a16="http://schemas.microsoft.com/office/drawing/2014/main" id="{ECDD52E2-70E1-C431-5AC4-4767DD521C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95429" y="4796906"/>
            <a:ext cx="8716489" cy="1484774"/>
          </a:xfrm>
          <a:prstGeom prst="rect">
            <a:avLst/>
          </a:prstGeom>
        </p:spPr>
      </p:pic>
    </p:spTree>
    <p:extLst>
      <p:ext uri="{BB962C8B-B14F-4D97-AF65-F5344CB8AC3E}">
        <p14:creationId xmlns:p14="http://schemas.microsoft.com/office/powerpoint/2010/main" val="76668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606671" y="-43331"/>
            <a:ext cx="10515600" cy="1325563"/>
          </a:xfrm>
          <a:prstGeom prst="rect">
            <a:avLst/>
          </a:prstGeom>
        </p:spPr>
        <p:txBody>
          <a:bodyPr vert="horz" wrap="square" lIns="0" tIns="10397" rIns="0" bIns="0" rtlCol="0" anchor="ctr">
            <a:spAutoFit/>
          </a:bodyPr>
          <a:lstStyle/>
          <a:p>
            <a:pPr marL="7620">
              <a:lnSpc>
                <a:spcPct val="100000"/>
              </a:lnSpc>
              <a:spcBef>
                <a:spcPts val="82"/>
              </a:spcBef>
            </a:pPr>
            <a:r>
              <a:rPr lang="en-GB" sz="3600" b="1" spc="112" dirty="0">
                <a:solidFill>
                  <a:srgbClr val="002060"/>
                </a:solidFill>
                <a:latin typeface="Poppins"/>
                <a:cs typeface="Poppins"/>
              </a:rPr>
              <a:t>ITE in Wales </a:t>
            </a:r>
          </a:p>
        </p:txBody>
      </p:sp>
      <p:pic>
        <p:nvPicPr>
          <p:cNvPr id="24" name="Content Placeholder 23">
            <a:extLst>
              <a:ext uri="{FF2B5EF4-FFF2-40B4-BE49-F238E27FC236}">
                <a16:creationId xmlns:a16="http://schemas.microsoft.com/office/drawing/2014/main" id="{9E9FABF6-D0DA-29C1-0F8D-D1011620566B}"/>
              </a:ext>
            </a:extLst>
          </p:cNvPr>
          <p:cNvPicPr>
            <a:picLocks noGrp="1" noChangeAspect="1"/>
          </p:cNvPicPr>
          <p:nvPr>
            <p:ph sz="half" idx="2"/>
          </p:nvPr>
        </p:nvPicPr>
        <p:blipFill rotWithShape="1">
          <a:blip r:embed="rId11"/>
          <a:srcRect l="43430" t="14650" r="25168" b="18658"/>
          <a:stretch/>
        </p:blipFill>
        <p:spPr>
          <a:xfrm>
            <a:off x="6614834" y="338300"/>
            <a:ext cx="5191943" cy="6202266"/>
          </a:xfrm>
        </p:spPr>
      </p:pic>
      <p:sp>
        <p:nvSpPr>
          <p:cNvPr id="22" name="Content Placeholder 21">
            <a:extLst>
              <a:ext uri="{FF2B5EF4-FFF2-40B4-BE49-F238E27FC236}">
                <a16:creationId xmlns:a16="http://schemas.microsoft.com/office/drawing/2014/main" id="{7CD2A7D5-289D-93F7-26F6-9B1F05FC45A9}"/>
              </a:ext>
            </a:extLst>
          </p:cNvPr>
          <p:cNvSpPr>
            <a:spLocks noGrp="1"/>
          </p:cNvSpPr>
          <p:nvPr>
            <p:ph sz="half" idx="3"/>
          </p:nvPr>
        </p:nvSpPr>
        <p:spPr>
          <a:xfrm>
            <a:off x="807435" y="1624622"/>
            <a:ext cx="6199655" cy="5354942"/>
          </a:xfrm>
        </p:spPr>
        <p:txBody>
          <a:bodyPr/>
          <a:lstStyle/>
          <a:p>
            <a:pPr marL="0" indent="0" algn="l">
              <a:lnSpc>
                <a:spcPct val="150000"/>
              </a:lnSpc>
              <a:buNone/>
            </a:pPr>
            <a:r>
              <a:rPr lang="en-GB" sz="2400" b="0" i="0" dirty="0">
                <a:solidFill>
                  <a:srgbClr val="1F1F1F"/>
                </a:solidFill>
                <a:effectLst/>
                <a:latin typeface="Arial" panose="020B0604020202020204" pitchFamily="34" charset="0"/>
              </a:rPr>
              <a:t>Bangor University</a:t>
            </a:r>
          </a:p>
          <a:p>
            <a:pPr marL="0" indent="0" algn="l">
              <a:lnSpc>
                <a:spcPct val="150000"/>
              </a:lnSpc>
              <a:buNone/>
            </a:pPr>
            <a:r>
              <a:rPr lang="en-GB" sz="2400" b="0" i="0" dirty="0">
                <a:solidFill>
                  <a:srgbClr val="1F1F1F"/>
                </a:solidFill>
                <a:effectLst/>
                <a:latin typeface="Arial" panose="020B0604020202020204" pitchFamily="34" charset="0"/>
              </a:rPr>
              <a:t>University of Wales Trinity Saint David</a:t>
            </a:r>
          </a:p>
          <a:p>
            <a:pPr marL="0" indent="0" algn="l">
              <a:lnSpc>
                <a:spcPct val="150000"/>
              </a:lnSpc>
              <a:buNone/>
            </a:pPr>
            <a:r>
              <a:rPr lang="en-GB" sz="2400" b="0" i="0" dirty="0">
                <a:solidFill>
                  <a:srgbClr val="1F1F1F"/>
                </a:solidFill>
                <a:effectLst/>
                <a:latin typeface="Arial" panose="020B0604020202020204" pitchFamily="34" charset="0"/>
              </a:rPr>
              <a:t>Cardiff Metropolitan University</a:t>
            </a:r>
          </a:p>
          <a:p>
            <a:pPr marL="0" indent="0" algn="l">
              <a:lnSpc>
                <a:spcPct val="150000"/>
              </a:lnSpc>
              <a:buNone/>
            </a:pPr>
            <a:r>
              <a:rPr lang="en-GB" sz="2400" b="0" i="0" dirty="0">
                <a:solidFill>
                  <a:srgbClr val="1F1F1F"/>
                </a:solidFill>
                <a:effectLst/>
                <a:latin typeface="Arial" panose="020B0604020202020204" pitchFamily="34" charset="0"/>
              </a:rPr>
              <a:t>Aberystwyth University</a:t>
            </a:r>
          </a:p>
          <a:p>
            <a:pPr marL="0" indent="0" algn="l">
              <a:lnSpc>
                <a:spcPct val="150000"/>
              </a:lnSpc>
              <a:buNone/>
            </a:pPr>
            <a:r>
              <a:rPr lang="en-GB" sz="2400" dirty="0">
                <a:solidFill>
                  <a:srgbClr val="1F1F1F"/>
                </a:solidFill>
                <a:latin typeface="Arial" panose="020B0604020202020204" pitchFamily="34" charset="0"/>
              </a:rPr>
              <a:t>Swansea University</a:t>
            </a:r>
          </a:p>
          <a:p>
            <a:pPr marL="0" indent="0" algn="l">
              <a:lnSpc>
                <a:spcPct val="150000"/>
              </a:lnSpc>
              <a:buNone/>
            </a:pPr>
            <a:r>
              <a:rPr lang="en-GB" sz="2400" b="0" i="0" dirty="0">
                <a:solidFill>
                  <a:srgbClr val="1F1F1F"/>
                </a:solidFill>
                <a:effectLst/>
                <a:latin typeface="Arial" panose="020B0604020202020204" pitchFamily="34" charset="0"/>
              </a:rPr>
              <a:t>University of South Wales</a:t>
            </a:r>
          </a:p>
          <a:p>
            <a:pPr marL="0" indent="0" algn="l">
              <a:lnSpc>
                <a:spcPct val="150000"/>
              </a:lnSpc>
              <a:buNone/>
            </a:pPr>
            <a:r>
              <a:rPr lang="en-GB" sz="2400" dirty="0">
                <a:solidFill>
                  <a:srgbClr val="1F1F1F"/>
                </a:solidFill>
                <a:latin typeface="Arial" panose="020B0604020202020204" pitchFamily="34" charset="0"/>
              </a:rPr>
              <a:t>The Open University </a:t>
            </a:r>
            <a:endParaRPr lang="en-GB" sz="2400" b="0" i="0" dirty="0">
              <a:solidFill>
                <a:srgbClr val="1F1F1F"/>
              </a:solidFill>
              <a:effectLst/>
              <a:latin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953838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606671" y="-43331"/>
            <a:ext cx="10515600" cy="1325563"/>
          </a:xfrm>
          <a:prstGeom prst="rect">
            <a:avLst/>
          </a:prstGeom>
        </p:spPr>
        <p:txBody>
          <a:bodyPr vert="horz" wrap="square" lIns="0" tIns="10397" rIns="0" bIns="0" rtlCol="0" anchor="ctr">
            <a:spAutoFit/>
          </a:bodyPr>
          <a:lstStyle/>
          <a:p>
            <a:pPr marL="7620">
              <a:lnSpc>
                <a:spcPct val="100000"/>
              </a:lnSpc>
              <a:spcBef>
                <a:spcPts val="82"/>
              </a:spcBef>
            </a:pPr>
            <a:r>
              <a:rPr lang="en-GB" sz="3600" b="1" spc="112" dirty="0">
                <a:solidFill>
                  <a:srgbClr val="002060"/>
                </a:solidFill>
                <a:latin typeface="Poppins"/>
                <a:cs typeface="Poppins"/>
              </a:rPr>
              <a:t>ITE in Wales </a:t>
            </a:r>
          </a:p>
        </p:txBody>
      </p:sp>
      <p:pic>
        <p:nvPicPr>
          <p:cNvPr id="24" name="Content Placeholder 23">
            <a:extLst>
              <a:ext uri="{FF2B5EF4-FFF2-40B4-BE49-F238E27FC236}">
                <a16:creationId xmlns:a16="http://schemas.microsoft.com/office/drawing/2014/main" id="{9E9FABF6-D0DA-29C1-0F8D-D1011620566B}"/>
              </a:ext>
            </a:extLst>
          </p:cNvPr>
          <p:cNvPicPr>
            <a:picLocks noGrp="1" noChangeAspect="1"/>
          </p:cNvPicPr>
          <p:nvPr>
            <p:ph sz="half" idx="2"/>
          </p:nvPr>
        </p:nvPicPr>
        <p:blipFill rotWithShape="1">
          <a:blip r:embed="rId11"/>
          <a:srcRect l="43430" t="14650" r="25168" b="18658"/>
          <a:stretch/>
        </p:blipFill>
        <p:spPr>
          <a:xfrm>
            <a:off x="6614834" y="338300"/>
            <a:ext cx="5191943" cy="6202266"/>
          </a:xfrm>
        </p:spPr>
      </p:pic>
      <p:sp>
        <p:nvSpPr>
          <p:cNvPr id="22" name="Content Placeholder 21">
            <a:extLst>
              <a:ext uri="{FF2B5EF4-FFF2-40B4-BE49-F238E27FC236}">
                <a16:creationId xmlns:a16="http://schemas.microsoft.com/office/drawing/2014/main" id="{7CD2A7D5-289D-93F7-26F6-9B1F05FC45A9}"/>
              </a:ext>
            </a:extLst>
          </p:cNvPr>
          <p:cNvSpPr>
            <a:spLocks noGrp="1"/>
          </p:cNvSpPr>
          <p:nvPr>
            <p:ph sz="half" idx="3"/>
          </p:nvPr>
        </p:nvSpPr>
        <p:spPr>
          <a:xfrm>
            <a:off x="634025" y="1494402"/>
            <a:ext cx="7176505" cy="5594352"/>
          </a:xfrm>
        </p:spPr>
        <p:txBody>
          <a:bodyPr/>
          <a:lstStyle/>
          <a:p>
            <a:pPr marL="0" indent="0" algn="l">
              <a:lnSpc>
                <a:spcPct val="200000"/>
              </a:lnSpc>
              <a:buNone/>
            </a:pPr>
            <a:r>
              <a:rPr lang="en-GB" sz="2000" b="0" i="0" dirty="0">
                <a:solidFill>
                  <a:srgbClr val="1F1F1F"/>
                </a:solidFill>
                <a:effectLst/>
                <a:latin typeface="Arial" panose="020B0604020202020204" pitchFamily="34" charset="0"/>
              </a:rPr>
              <a:t>Bangor University (</a:t>
            </a:r>
            <a:r>
              <a:rPr lang="en-GB" sz="2000" b="0" i="0" dirty="0">
                <a:solidFill>
                  <a:srgbClr val="FF0000"/>
                </a:solidFill>
                <a:effectLst/>
                <a:latin typeface="Arial" panose="020B0604020202020204" pitchFamily="34" charset="0"/>
              </a:rPr>
              <a:t>PG / UG</a:t>
            </a:r>
            <a:r>
              <a:rPr lang="en-GB" sz="2000" b="0" i="0" dirty="0">
                <a:solidFill>
                  <a:srgbClr val="1F1F1F"/>
                </a:solidFill>
                <a:effectLst/>
                <a:latin typeface="Arial" panose="020B0604020202020204" pitchFamily="34" charset="0"/>
              </a:rPr>
              <a:t>)</a:t>
            </a:r>
          </a:p>
          <a:p>
            <a:pPr marL="0" indent="0" algn="l">
              <a:lnSpc>
                <a:spcPct val="200000"/>
              </a:lnSpc>
              <a:buNone/>
            </a:pPr>
            <a:r>
              <a:rPr lang="en-GB" sz="2000" b="0" i="0" dirty="0">
                <a:solidFill>
                  <a:srgbClr val="1F1F1F"/>
                </a:solidFill>
                <a:effectLst/>
                <a:latin typeface="Arial" panose="020B0604020202020204" pitchFamily="34" charset="0"/>
              </a:rPr>
              <a:t>University of Wales Trinity Saint David (</a:t>
            </a:r>
            <a:r>
              <a:rPr lang="en-GB" sz="2000" b="0" i="0" dirty="0">
                <a:solidFill>
                  <a:srgbClr val="FF0000"/>
                </a:solidFill>
                <a:effectLst/>
                <a:latin typeface="Arial" panose="020B0604020202020204" pitchFamily="34" charset="0"/>
              </a:rPr>
              <a:t>PG / UG</a:t>
            </a:r>
            <a:r>
              <a:rPr lang="en-GB" sz="2000" b="0" i="0" dirty="0">
                <a:solidFill>
                  <a:srgbClr val="1F1F1F"/>
                </a:solidFill>
                <a:effectLst/>
                <a:latin typeface="Arial" panose="020B0604020202020204" pitchFamily="34" charset="0"/>
              </a:rPr>
              <a:t>)</a:t>
            </a:r>
          </a:p>
          <a:p>
            <a:pPr marL="0" indent="0" algn="l">
              <a:lnSpc>
                <a:spcPct val="200000"/>
              </a:lnSpc>
              <a:buNone/>
            </a:pPr>
            <a:r>
              <a:rPr lang="en-GB" sz="2000" b="0" i="0" dirty="0">
                <a:solidFill>
                  <a:srgbClr val="1F1F1F"/>
                </a:solidFill>
                <a:effectLst/>
                <a:latin typeface="Arial" panose="020B0604020202020204" pitchFamily="34" charset="0"/>
              </a:rPr>
              <a:t>Cardiff Metropolitan University (</a:t>
            </a:r>
            <a:r>
              <a:rPr lang="en-GB" sz="2000" b="0" i="0" dirty="0">
                <a:solidFill>
                  <a:srgbClr val="FF0000"/>
                </a:solidFill>
                <a:effectLst/>
                <a:latin typeface="Arial" panose="020B0604020202020204" pitchFamily="34" charset="0"/>
              </a:rPr>
              <a:t>PG / UG</a:t>
            </a:r>
            <a:r>
              <a:rPr lang="en-GB" sz="2000" b="0" i="0" dirty="0">
                <a:solidFill>
                  <a:srgbClr val="1F1F1F"/>
                </a:solidFill>
                <a:effectLst/>
                <a:latin typeface="Arial" panose="020B0604020202020204" pitchFamily="34" charset="0"/>
              </a:rPr>
              <a:t>)</a:t>
            </a:r>
          </a:p>
          <a:p>
            <a:pPr marL="0" indent="0" algn="l">
              <a:lnSpc>
                <a:spcPct val="200000"/>
              </a:lnSpc>
              <a:buNone/>
            </a:pPr>
            <a:r>
              <a:rPr lang="en-GB" sz="2000" b="0" i="0" dirty="0">
                <a:solidFill>
                  <a:srgbClr val="1F1F1F"/>
                </a:solidFill>
                <a:effectLst/>
                <a:latin typeface="Arial" panose="020B0604020202020204" pitchFamily="34" charset="0"/>
              </a:rPr>
              <a:t>Aberystwyth University (</a:t>
            </a:r>
            <a:r>
              <a:rPr lang="en-GB" sz="2000" b="0" i="0" dirty="0">
                <a:solidFill>
                  <a:srgbClr val="FF0000"/>
                </a:solidFill>
                <a:effectLst/>
                <a:latin typeface="Arial" panose="020B0604020202020204" pitchFamily="34" charset="0"/>
              </a:rPr>
              <a:t>PG</a:t>
            </a:r>
            <a:r>
              <a:rPr lang="en-GB" sz="2000" b="0" i="0" dirty="0">
                <a:solidFill>
                  <a:srgbClr val="1F1F1F"/>
                </a:solidFill>
                <a:effectLst/>
                <a:latin typeface="Arial" panose="020B0604020202020204" pitchFamily="34" charset="0"/>
              </a:rPr>
              <a:t>)</a:t>
            </a:r>
          </a:p>
          <a:p>
            <a:pPr marL="0" indent="0" algn="l">
              <a:lnSpc>
                <a:spcPct val="200000"/>
              </a:lnSpc>
              <a:buNone/>
            </a:pPr>
            <a:r>
              <a:rPr lang="en-GB" sz="2000" dirty="0">
                <a:solidFill>
                  <a:srgbClr val="1F1F1F"/>
                </a:solidFill>
                <a:latin typeface="Arial" panose="020B0604020202020204" pitchFamily="34" charset="0"/>
              </a:rPr>
              <a:t>Swansea University (</a:t>
            </a:r>
            <a:r>
              <a:rPr lang="en-GB" sz="2000" dirty="0">
                <a:solidFill>
                  <a:srgbClr val="FF0000"/>
                </a:solidFill>
                <a:latin typeface="Arial" panose="020B0604020202020204" pitchFamily="34" charset="0"/>
              </a:rPr>
              <a:t>PG</a:t>
            </a:r>
            <a:r>
              <a:rPr lang="en-GB" sz="2000" dirty="0">
                <a:solidFill>
                  <a:srgbClr val="1F1F1F"/>
                </a:solidFill>
                <a:latin typeface="Arial" panose="020B0604020202020204" pitchFamily="34" charset="0"/>
              </a:rPr>
              <a:t>)</a:t>
            </a:r>
          </a:p>
          <a:p>
            <a:pPr marL="0" indent="0" algn="l">
              <a:lnSpc>
                <a:spcPct val="200000"/>
              </a:lnSpc>
              <a:buNone/>
            </a:pPr>
            <a:r>
              <a:rPr lang="en-GB" sz="2000" b="0" i="0" dirty="0">
                <a:solidFill>
                  <a:srgbClr val="1F1F1F"/>
                </a:solidFill>
                <a:effectLst/>
                <a:latin typeface="Arial" panose="020B0604020202020204" pitchFamily="34" charset="0"/>
              </a:rPr>
              <a:t>University of South Wales (</a:t>
            </a:r>
            <a:r>
              <a:rPr lang="en-GB" sz="2000" b="0" i="0" dirty="0">
                <a:solidFill>
                  <a:srgbClr val="FF0000"/>
                </a:solidFill>
                <a:effectLst/>
                <a:latin typeface="Arial" panose="020B0604020202020204" pitchFamily="34" charset="0"/>
              </a:rPr>
              <a:t>PG / UG</a:t>
            </a:r>
            <a:r>
              <a:rPr lang="en-GB" sz="2000" b="0" i="0" dirty="0">
                <a:solidFill>
                  <a:srgbClr val="1F1F1F"/>
                </a:solidFill>
                <a:effectLst/>
                <a:latin typeface="Arial" panose="020B0604020202020204" pitchFamily="34" charset="0"/>
              </a:rPr>
              <a:t>)</a:t>
            </a:r>
          </a:p>
          <a:p>
            <a:pPr marL="0" indent="0" algn="l">
              <a:lnSpc>
                <a:spcPct val="200000"/>
              </a:lnSpc>
              <a:buNone/>
            </a:pPr>
            <a:r>
              <a:rPr lang="en-GB" sz="2000" dirty="0">
                <a:solidFill>
                  <a:srgbClr val="1F1F1F"/>
                </a:solidFill>
                <a:latin typeface="Arial" panose="020B0604020202020204" pitchFamily="34" charset="0"/>
              </a:rPr>
              <a:t>The Open University (</a:t>
            </a:r>
            <a:r>
              <a:rPr lang="en-GB" sz="2000" dirty="0">
                <a:solidFill>
                  <a:srgbClr val="FF0000"/>
                </a:solidFill>
                <a:latin typeface="Arial" panose="020B0604020202020204" pitchFamily="34" charset="0"/>
              </a:rPr>
              <a:t>PG</a:t>
            </a:r>
            <a:r>
              <a:rPr lang="en-GB" sz="2000" dirty="0">
                <a:solidFill>
                  <a:srgbClr val="1F1F1F"/>
                </a:solidFill>
                <a:latin typeface="Arial" panose="020B0604020202020204" pitchFamily="34" charset="0"/>
              </a:rPr>
              <a:t>)</a:t>
            </a:r>
            <a:endParaRPr lang="en-GB" sz="2000" b="0" i="0" dirty="0">
              <a:solidFill>
                <a:srgbClr val="1F1F1F"/>
              </a:solidFill>
              <a:effectLst/>
              <a:latin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039423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437900" y="404630"/>
            <a:ext cx="9640686" cy="564496"/>
          </a:xfrm>
          <a:prstGeom prst="rect">
            <a:avLst/>
          </a:prstGeom>
        </p:spPr>
        <p:txBody>
          <a:bodyPr vert="horz" wrap="square" lIns="0" tIns="10397" rIns="0" bIns="0" rtlCol="0" anchor="ctr">
            <a:spAutoFit/>
          </a:bodyPr>
          <a:lstStyle/>
          <a:p>
            <a:pPr marL="7620">
              <a:lnSpc>
                <a:spcPct val="100000"/>
              </a:lnSpc>
              <a:spcBef>
                <a:spcPts val="82"/>
              </a:spcBef>
            </a:pPr>
            <a:r>
              <a:rPr lang="en-GB" sz="3600" b="1" spc="112" dirty="0">
                <a:solidFill>
                  <a:srgbClr val="002060"/>
                </a:solidFill>
                <a:latin typeface="Poppins"/>
                <a:cs typeface="Poppins"/>
              </a:rPr>
              <a:t>Methods &amp; Analysis  </a:t>
            </a:r>
          </a:p>
        </p:txBody>
      </p:sp>
      <p:sp>
        <p:nvSpPr>
          <p:cNvPr id="20" name="object 20"/>
          <p:cNvSpPr txBox="1">
            <a:spLocks noGrp="1"/>
          </p:cNvSpPr>
          <p:nvPr>
            <p:ph type="body" idx="1"/>
          </p:nvPr>
        </p:nvSpPr>
        <p:spPr>
          <a:xfrm>
            <a:off x="1246909" y="1928909"/>
            <a:ext cx="9832769" cy="3946799"/>
          </a:xfrm>
          <a:prstGeom prst="rect">
            <a:avLst/>
          </a:prstGeom>
        </p:spPr>
        <p:txBody>
          <a:bodyPr vert="horz" wrap="square" lIns="0" tIns="7316" rIns="0" bIns="0" rtlCol="0" anchor="t">
            <a:spAutoFit/>
          </a:bodyPr>
          <a:lstStyle/>
          <a:p>
            <a:pPr marL="0" indent="0">
              <a:lnSpc>
                <a:spcPct val="150000"/>
              </a:lnSpc>
              <a:spcAft>
                <a:spcPts val="400"/>
              </a:spcAft>
              <a:buNone/>
            </a:pPr>
            <a:r>
              <a:rPr lang="en-GB" b="1" dirty="0">
                <a:solidFill>
                  <a:srgbClr val="314F83"/>
                </a:solidFill>
                <a:cs typeface="Calibri"/>
              </a:rPr>
              <a:t>Methods: </a:t>
            </a:r>
            <a:r>
              <a:rPr lang="en-GB" dirty="0">
                <a:solidFill>
                  <a:srgbClr val="314F83"/>
                </a:solidFill>
                <a:cs typeface="Calibri" panose="020F0502020204030204"/>
              </a:rPr>
              <a:t>A survey administered to the seven HEIs that provide ITE in Wales</a:t>
            </a:r>
          </a:p>
          <a:p>
            <a:pPr marL="0" indent="0">
              <a:lnSpc>
                <a:spcPct val="150000"/>
              </a:lnSpc>
              <a:spcAft>
                <a:spcPts val="400"/>
              </a:spcAft>
              <a:buNone/>
            </a:pPr>
            <a:endParaRPr lang="en-GB" sz="1800" dirty="0">
              <a:solidFill>
                <a:srgbClr val="314F83"/>
              </a:solidFill>
              <a:cs typeface="Calibri" panose="020F0502020204030204"/>
            </a:endParaRPr>
          </a:p>
          <a:p>
            <a:pPr marL="0" indent="0">
              <a:lnSpc>
                <a:spcPct val="150000"/>
              </a:lnSpc>
              <a:spcAft>
                <a:spcPts val="400"/>
              </a:spcAft>
              <a:buNone/>
            </a:pPr>
            <a:r>
              <a:rPr lang="en-GB" b="1" dirty="0">
                <a:solidFill>
                  <a:srgbClr val="314F83"/>
                </a:solidFill>
                <a:cs typeface="Calibri"/>
              </a:rPr>
              <a:t>Analysis: </a:t>
            </a:r>
            <a:r>
              <a:rPr lang="en-GB" dirty="0">
                <a:solidFill>
                  <a:srgbClr val="314F83"/>
                </a:solidFill>
                <a:cs typeface="Calibri"/>
              </a:rPr>
              <a:t>Deductive content analysis (Elo &amp; </a:t>
            </a:r>
            <a:r>
              <a:rPr lang="en-GB" dirty="0" err="1">
                <a:solidFill>
                  <a:srgbClr val="314F83"/>
                </a:solidFill>
                <a:cs typeface="Calibri"/>
              </a:rPr>
              <a:t>Kyngas</a:t>
            </a:r>
            <a:r>
              <a:rPr lang="en-GB" dirty="0">
                <a:solidFill>
                  <a:srgbClr val="314F83"/>
                </a:solidFill>
                <a:cs typeface="Calibri"/>
              </a:rPr>
              <a:t>, 2008) 3 models of Human Rights Education (Values and Awareness, Accountability model and Transformation) (Tibbetts, 2017) </a:t>
            </a:r>
          </a:p>
        </p:txBody>
      </p:sp>
    </p:spTree>
    <p:extLst>
      <p:ext uri="{BB962C8B-B14F-4D97-AF65-F5344CB8AC3E}">
        <p14:creationId xmlns:p14="http://schemas.microsoft.com/office/powerpoint/2010/main" val="301512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1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875018" y="202782"/>
            <a:ext cx="6579878" cy="564496"/>
          </a:xfrm>
          <a:prstGeom prst="rect">
            <a:avLst/>
          </a:prstGeom>
        </p:spPr>
        <p:txBody>
          <a:bodyPr vert="horz" wrap="square" lIns="0" tIns="10397" rIns="0" bIns="0" rtlCol="0" anchor="ctr">
            <a:spAutoFit/>
          </a:bodyPr>
          <a:lstStyle/>
          <a:p>
            <a:pPr marL="7620">
              <a:lnSpc>
                <a:spcPct val="100000"/>
              </a:lnSpc>
              <a:spcBef>
                <a:spcPts val="82"/>
              </a:spcBef>
            </a:pPr>
            <a:r>
              <a:rPr lang="en-GB" sz="3600" b="1" spc="112" dirty="0">
                <a:solidFill>
                  <a:srgbClr val="002060"/>
                </a:solidFill>
                <a:latin typeface="Poppins"/>
                <a:cs typeface="Poppins"/>
              </a:rPr>
              <a:t>The survey . . . </a:t>
            </a:r>
          </a:p>
        </p:txBody>
      </p:sp>
      <p:sp>
        <p:nvSpPr>
          <p:cNvPr id="22" name="Content Placeholder 21">
            <a:extLst>
              <a:ext uri="{FF2B5EF4-FFF2-40B4-BE49-F238E27FC236}">
                <a16:creationId xmlns:a16="http://schemas.microsoft.com/office/drawing/2014/main" id="{F8ECA652-A6DD-1723-B114-C3105C82EC24}"/>
              </a:ext>
            </a:extLst>
          </p:cNvPr>
          <p:cNvSpPr>
            <a:spLocks noGrp="1"/>
          </p:cNvSpPr>
          <p:nvPr>
            <p:ph idx="1"/>
          </p:nvPr>
        </p:nvSpPr>
        <p:spPr>
          <a:xfrm>
            <a:off x="551204" y="1815387"/>
            <a:ext cx="11103864" cy="5246123"/>
          </a:xfrm>
        </p:spPr>
        <p:txBody>
          <a:bodyPr vert="horz" lIns="91440" tIns="45720" rIns="91440" bIns="45720" rtlCol="0" anchor="t">
            <a:normAutofit/>
          </a:bodyPr>
          <a:lstStyle/>
          <a:p>
            <a:pPr marL="0" indent="0">
              <a:lnSpc>
                <a:spcPct val="100000"/>
              </a:lnSpc>
              <a:spcAft>
                <a:spcPts val="1000"/>
              </a:spcAft>
              <a:buNone/>
            </a:pPr>
            <a:endParaRPr lang="en-GB" dirty="0">
              <a:solidFill>
                <a:srgbClr val="314F83"/>
              </a:solidFill>
            </a:endParaRPr>
          </a:p>
          <a:p>
            <a:pPr marL="0" indent="0">
              <a:lnSpc>
                <a:spcPct val="100000"/>
              </a:lnSpc>
              <a:spcAft>
                <a:spcPts val="1000"/>
              </a:spcAft>
              <a:buNone/>
            </a:pPr>
            <a:r>
              <a:rPr lang="en-GB" dirty="0">
                <a:solidFill>
                  <a:srgbClr val="314F83"/>
                </a:solidFill>
              </a:rPr>
              <a:t>Programme title: </a:t>
            </a:r>
            <a:endParaRPr lang="en-US" dirty="0">
              <a:cs typeface="Calibri" panose="020F0502020204030204"/>
            </a:endParaRPr>
          </a:p>
          <a:p>
            <a:pPr marL="0" indent="0">
              <a:lnSpc>
                <a:spcPct val="100000"/>
              </a:lnSpc>
              <a:spcAft>
                <a:spcPts val="1000"/>
              </a:spcAft>
              <a:buNone/>
            </a:pPr>
            <a:r>
              <a:rPr lang="en-GB" dirty="0">
                <a:solidFill>
                  <a:srgbClr val="314F83"/>
                </a:solidFill>
              </a:rPr>
              <a:t>Number of current students:</a:t>
            </a:r>
            <a:endParaRPr lang="en-GB" dirty="0">
              <a:solidFill>
                <a:srgbClr val="314F83"/>
              </a:solidFill>
              <a:cs typeface="Calibri" panose="020F0502020204030204"/>
            </a:endParaRPr>
          </a:p>
          <a:p>
            <a:pPr marL="0" indent="0">
              <a:lnSpc>
                <a:spcPct val="100000"/>
              </a:lnSpc>
              <a:spcAft>
                <a:spcPts val="1000"/>
              </a:spcAft>
              <a:buNone/>
            </a:pPr>
            <a:r>
              <a:rPr lang="en-GB" dirty="0">
                <a:solidFill>
                  <a:srgbClr val="314F83"/>
                </a:solidFill>
              </a:rPr>
              <a:t>Aims/learning objectives related to YCPR programme validation documents:</a:t>
            </a:r>
            <a:endParaRPr lang="en-GB" dirty="0">
              <a:solidFill>
                <a:srgbClr val="314F83"/>
              </a:solidFill>
              <a:cs typeface="Calibri" panose="020F0502020204030204"/>
            </a:endParaRPr>
          </a:p>
          <a:p>
            <a:pPr marL="0" indent="0">
              <a:lnSpc>
                <a:spcPct val="100000"/>
              </a:lnSpc>
              <a:spcAft>
                <a:spcPts val="1000"/>
              </a:spcAft>
              <a:buNone/>
            </a:pPr>
            <a:r>
              <a:rPr lang="en-GB" dirty="0">
                <a:solidFill>
                  <a:srgbClr val="314F83"/>
                </a:solidFill>
              </a:rPr>
              <a:t>Modules within which YCPR are covered:</a:t>
            </a:r>
            <a:endParaRPr lang="en-GB" dirty="0">
              <a:solidFill>
                <a:srgbClr val="314F83"/>
              </a:solidFill>
              <a:cs typeface="Calibri" panose="020F0502020204030204"/>
            </a:endParaRPr>
          </a:p>
          <a:p>
            <a:pPr marL="0" indent="0">
              <a:lnSpc>
                <a:spcPct val="100000"/>
              </a:lnSpc>
              <a:spcAft>
                <a:spcPts val="1000"/>
              </a:spcAft>
              <a:buNone/>
            </a:pPr>
            <a:r>
              <a:rPr lang="en-GB" dirty="0">
                <a:solidFill>
                  <a:srgbClr val="314F83"/>
                </a:solidFill>
              </a:rPr>
              <a:t>Support:</a:t>
            </a:r>
            <a:endParaRPr lang="en-GB" dirty="0">
              <a:solidFill>
                <a:srgbClr val="314F83"/>
              </a:solidFill>
              <a:cs typeface="Calibri" panose="020F0502020204030204"/>
            </a:endParaRPr>
          </a:p>
        </p:txBody>
      </p:sp>
    </p:spTree>
    <p:extLst>
      <p:ext uri="{BB962C8B-B14F-4D97-AF65-F5344CB8AC3E}">
        <p14:creationId xmlns:p14="http://schemas.microsoft.com/office/powerpoint/2010/main" val="22935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437899" y="294206"/>
            <a:ext cx="8373536" cy="564496"/>
          </a:xfrm>
          <a:prstGeom prst="rect">
            <a:avLst/>
          </a:prstGeom>
        </p:spPr>
        <p:txBody>
          <a:bodyPr vert="horz" wrap="square" lIns="0" tIns="10397" rIns="0" bIns="0" rtlCol="0" anchor="ctr">
            <a:spAutoFit/>
          </a:bodyPr>
          <a:lstStyle/>
          <a:p>
            <a:pPr marL="7620">
              <a:lnSpc>
                <a:spcPct val="100000"/>
              </a:lnSpc>
              <a:spcBef>
                <a:spcPts val="82"/>
              </a:spcBef>
            </a:pPr>
            <a:r>
              <a:rPr lang="en-GB" sz="3600" b="1" spc="112" dirty="0">
                <a:solidFill>
                  <a:srgbClr val="002060"/>
                </a:solidFill>
                <a:latin typeface="Poppins"/>
                <a:cs typeface="Poppins"/>
              </a:rPr>
              <a:t>HEI Survey Responses   </a:t>
            </a:r>
            <a:endParaRPr lang="en-GB" sz="3600" b="1" spc="112" dirty="0">
              <a:solidFill>
                <a:srgbClr val="FF0000"/>
              </a:solidFill>
              <a:latin typeface="Poppins"/>
              <a:cs typeface="Poppins"/>
            </a:endParaRPr>
          </a:p>
        </p:txBody>
      </p:sp>
      <p:sp>
        <p:nvSpPr>
          <p:cNvPr id="20" name="object 20"/>
          <p:cNvSpPr txBox="1">
            <a:spLocks noGrp="1"/>
          </p:cNvSpPr>
          <p:nvPr>
            <p:ph type="body" idx="1"/>
          </p:nvPr>
        </p:nvSpPr>
        <p:spPr>
          <a:xfrm>
            <a:off x="807435" y="1679527"/>
            <a:ext cx="10172311" cy="4593771"/>
          </a:xfrm>
          <a:prstGeom prst="rect">
            <a:avLst/>
          </a:prstGeom>
        </p:spPr>
        <p:txBody>
          <a:bodyPr vert="horz" wrap="square" lIns="0" tIns="7316" rIns="0" bIns="0" rtlCol="0" anchor="t">
            <a:spAutoFit/>
          </a:bodyPr>
          <a:lstStyle/>
          <a:p>
            <a:pPr marL="0" indent="0">
              <a:lnSpc>
                <a:spcPct val="100000"/>
              </a:lnSpc>
              <a:buNone/>
            </a:pPr>
            <a:r>
              <a:rPr lang="en-US" sz="3200" b="1" dirty="0">
                <a:solidFill>
                  <a:srgbClr val="314F83"/>
                </a:solidFill>
                <a:cs typeface="Calibri" panose="020F0502020204030204"/>
              </a:rPr>
              <a:t>7 separate programme</a:t>
            </a:r>
            <a:r>
              <a:rPr lang="en-US" sz="3200" dirty="0">
                <a:solidFill>
                  <a:srgbClr val="314F83"/>
                </a:solidFill>
                <a:cs typeface="Calibri" panose="020F0502020204030204"/>
              </a:rPr>
              <a:t> responses across 7 HEIs</a:t>
            </a:r>
          </a:p>
          <a:p>
            <a:pPr marL="0" indent="0">
              <a:lnSpc>
                <a:spcPct val="100000"/>
              </a:lnSpc>
              <a:buNone/>
            </a:pPr>
            <a:endParaRPr lang="en-US" sz="900" dirty="0">
              <a:solidFill>
                <a:srgbClr val="314F83"/>
              </a:solidFill>
              <a:cs typeface="Calibri" panose="020F0502020204030204"/>
            </a:endParaRPr>
          </a:p>
          <a:p>
            <a:pPr marL="1428750" lvl="2" indent="-285750">
              <a:lnSpc>
                <a:spcPct val="100000"/>
              </a:lnSpc>
              <a:buFont typeface="Wingdings,Sans-Serif"/>
              <a:buChar char="§"/>
            </a:pPr>
            <a:r>
              <a:rPr lang="en-US" sz="3200" b="1" dirty="0">
                <a:solidFill>
                  <a:srgbClr val="314F83"/>
                </a:solidFill>
                <a:cs typeface="Calibri" panose="020F0502020204030204"/>
              </a:rPr>
              <a:t>3 postgraduate</a:t>
            </a:r>
            <a:r>
              <a:rPr lang="en-US" sz="3200" dirty="0">
                <a:solidFill>
                  <a:srgbClr val="314F83"/>
                </a:solidFill>
                <a:cs typeface="Calibri" panose="020F0502020204030204"/>
              </a:rPr>
              <a:t> courses (PGCE)</a:t>
            </a:r>
          </a:p>
          <a:p>
            <a:pPr marL="1428750" lvl="2" indent="-285750">
              <a:lnSpc>
                <a:spcPct val="100000"/>
              </a:lnSpc>
              <a:buFont typeface="Wingdings,Sans-Serif"/>
              <a:buChar char="§"/>
            </a:pPr>
            <a:r>
              <a:rPr lang="en-US" sz="3200" b="1" dirty="0">
                <a:solidFill>
                  <a:srgbClr val="314F83"/>
                </a:solidFill>
                <a:cs typeface="Calibri" panose="020F0502020204030204"/>
              </a:rPr>
              <a:t>4 undergraduat</a:t>
            </a:r>
            <a:r>
              <a:rPr lang="en-US" sz="3200" dirty="0">
                <a:solidFill>
                  <a:srgbClr val="314F83"/>
                </a:solidFill>
                <a:cs typeface="Calibri" panose="020F0502020204030204"/>
              </a:rPr>
              <a:t>e courses (BA)</a:t>
            </a:r>
          </a:p>
          <a:p>
            <a:pPr lvl="2" indent="0">
              <a:lnSpc>
                <a:spcPct val="100000"/>
              </a:lnSpc>
              <a:buNone/>
            </a:pPr>
            <a:endParaRPr lang="en-US" sz="3200" dirty="0">
              <a:solidFill>
                <a:srgbClr val="314F83"/>
              </a:solidFill>
              <a:cs typeface="Calibri" panose="020F0502020204030204"/>
            </a:endParaRPr>
          </a:p>
          <a:p>
            <a:pPr marL="0" indent="0">
              <a:buNone/>
            </a:pPr>
            <a:r>
              <a:rPr lang="en-US" sz="3200" b="1" dirty="0">
                <a:solidFill>
                  <a:srgbClr val="314F83"/>
                </a:solidFill>
                <a:cs typeface="Calibri" panose="020F0502020204030204"/>
              </a:rPr>
              <a:t>21 modules</a:t>
            </a:r>
            <a:r>
              <a:rPr lang="en-US" sz="3200" dirty="0">
                <a:solidFill>
                  <a:srgbClr val="314F83"/>
                </a:solidFill>
                <a:cs typeface="Calibri" panose="020F0502020204030204"/>
              </a:rPr>
              <a:t> across 7 programmes</a:t>
            </a:r>
          </a:p>
          <a:p>
            <a:pPr marL="0" indent="0">
              <a:buNone/>
            </a:pPr>
            <a:endParaRPr lang="en-US" sz="3200" dirty="0">
              <a:solidFill>
                <a:srgbClr val="314F83"/>
              </a:solidFill>
              <a:cs typeface="Calibri" panose="020F0502020204030204"/>
            </a:endParaRPr>
          </a:p>
          <a:p>
            <a:pPr marL="0" indent="0">
              <a:buNone/>
            </a:pPr>
            <a:r>
              <a:rPr lang="en-US" sz="3200" dirty="0">
                <a:solidFill>
                  <a:srgbClr val="314F83"/>
                </a:solidFill>
                <a:cs typeface="Calibri" panose="020F0502020204030204"/>
              </a:rPr>
              <a:t>Programmes noted between 21-316 students each (2022-2023) reflecting </a:t>
            </a:r>
            <a:r>
              <a:rPr lang="en-US" sz="3200" b="1" dirty="0">
                <a:solidFill>
                  <a:srgbClr val="314F83"/>
                </a:solidFill>
                <a:cs typeface="Calibri" panose="020F0502020204030204"/>
              </a:rPr>
              <a:t>1301 student teachers. </a:t>
            </a:r>
          </a:p>
        </p:txBody>
      </p:sp>
    </p:spTree>
    <p:extLst>
      <p:ext uri="{BB962C8B-B14F-4D97-AF65-F5344CB8AC3E}">
        <p14:creationId xmlns:p14="http://schemas.microsoft.com/office/powerpoint/2010/main" val="2283179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936" y="0"/>
            <a:ext cx="12188064" cy="1139791"/>
            <a:chOff x="5235" y="0"/>
            <a:chExt cx="20099020" cy="1879600"/>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437900" y="358463"/>
            <a:ext cx="9640686" cy="656829"/>
          </a:xfrm>
          <a:prstGeom prst="rect">
            <a:avLst/>
          </a:prstGeom>
        </p:spPr>
        <p:txBody>
          <a:bodyPr vert="horz" wrap="square" lIns="0" tIns="10397" rIns="0" bIns="0" rtlCol="0" anchor="ctr">
            <a:spAutoFit/>
          </a:bodyPr>
          <a:lstStyle/>
          <a:p>
            <a:pPr marL="7620">
              <a:lnSpc>
                <a:spcPct val="100000"/>
              </a:lnSpc>
              <a:spcBef>
                <a:spcPts val="82"/>
              </a:spcBef>
            </a:pP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spc="112" dirty="0">
              <a:solidFill>
                <a:srgbClr val="002060"/>
              </a:solidFill>
              <a:latin typeface="Poppins"/>
              <a:cs typeface="Poppins"/>
            </a:endParaRPr>
          </a:p>
        </p:txBody>
      </p:sp>
      <p:sp>
        <p:nvSpPr>
          <p:cNvPr id="20" name="object 20"/>
          <p:cNvSpPr txBox="1">
            <a:spLocks noGrp="1"/>
          </p:cNvSpPr>
          <p:nvPr>
            <p:ph type="body" idx="1"/>
          </p:nvPr>
        </p:nvSpPr>
        <p:spPr>
          <a:xfrm>
            <a:off x="1089998" y="2091781"/>
            <a:ext cx="9524215" cy="4722524"/>
          </a:xfrm>
          <a:prstGeom prst="rect">
            <a:avLst/>
          </a:prstGeom>
        </p:spPr>
        <p:txBody>
          <a:bodyPr vert="horz" wrap="square" lIns="0" tIns="7316" rIns="0" bIns="0" rtlCol="0" anchor="t">
            <a:spAutoFit/>
          </a:bodyPr>
          <a:lstStyle/>
          <a:p>
            <a:pPr marL="0" indent="0">
              <a:buNone/>
            </a:pPr>
            <a:r>
              <a:rPr lang="en-GB" sz="3200" kern="100" dirty="0">
                <a:solidFill>
                  <a:srgbClr val="314F83"/>
                </a:solidFill>
                <a:effectLst/>
                <a:ea typeface="Calibri" panose="020F0502020204030204" pitchFamily="34" charset="0"/>
                <a:cs typeface="Times New Roman" panose="02020603050405020304" pitchFamily="18" charset="0"/>
              </a:rPr>
              <a:t>Aims/learning objectives </a:t>
            </a:r>
            <a:r>
              <a:rPr lang="en-GB" sz="3200" kern="100" dirty="0">
                <a:solidFill>
                  <a:srgbClr val="314F83"/>
                </a:solidFill>
                <a:ea typeface="Calibri" panose="020F0502020204030204" pitchFamily="34" charset="0"/>
                <a:cs typeface="Times New Roman" panose="02020603050405020304" pitchFamily="18" charset="0"/>
              </a:rPr>
              <a:t>across the 7</a:t>
            </a:r>
            <a:r>
              <a:rPr lang="en-GB" sz="3200" kern="100" dirty="0">
                <a:solidFill>
                  <a:srgbClr val="314F83"/>
                </a:solidFill>
                <a:effectLst/>
                <a:ea typeface="Calibri" panose="020F0502020204030204" pitchFamily="34" charset="0"/>
                <a:cs typeface="Times New Roman" panose="02020603050405020304" pitchFamily="18" charset="0"/>
              </a:rPr>
              <a:t> </a:t>
            </a:r>
            <a:r>
              <a:rPr lang="en-GB" sz="3200" b="1" kern="100" dirty="0">
                <a:solidFill>
                  <a:srgbClr val="314F83"/>
                </a:solidFill>
                <a:effectLst/>
                <a:ea typeface="Calibri" panose="020F0502020204030204" pitchFamily="34" charset="0"/>
                <a:cs typeface="Times New Roman" panose="02020603050405020304" pitchFamily="18" charset="0"/>
              </a:rPr>
              <a:t>programme validation documents </a:t>
            </a:r>
            <a:r>
              <a:rPr lang="en-GB" sz="3200" kern="100" dirty="0">
                <a:solidFill>
                  <a:srgbClr val="314F83"/>
                </a:solidFill>
                <a:effectLst/>
                <a:ea typeface="Calibri" panose="020F0502020204030204" pitchFamily="34" charset="0"/>
                <a:cs typeface="Times New Roman" panose="02020603050405020304" pitchFamily="18" charset="0"/>
              </a:rPr>
              <a:t>that relate to YCPR:</a:t>
            </a:r>
            <a:endParaRPr lang="en-GB" sz="3200" kern="100" dirty="0">
              <a:solidFill>
                <a:srgbClr val="314F83"/>
              </a:solidFill>
              <a:ea typeface="Calibri" panose="020F0502020204030204" pitchFamily="34" charset="0"/>
              <a:cs typeface="Times New Roman" panose="02020603050405020304" pitchFamily="18" charset="0"/>
            </a:endParaRPr>
          </a:p>
          <a:p>
            <a:pPr marL="0" indent="0">
              <a:lnSpc>
                <a:spcPct val="200000"/>
              </a:lnSpc>
              <a:buNone/>
            </a:pPr>
            <a:r>
              <a:rPr lang="en-GB" sz="3200" kern="100" dirty="0">
                <a:solidFill>
                  <a:srgbClr val="314F83"/>
                </a:solidFill>
                <a:ea typeface="Calibri" panose="020F0502020204030204" pitchFamily="34" charset="0"/>
                <a:cs typeface="Times New Roman" panose="02020603050405020304" pitchFamily="18" charset="0"/>
              </a:rPr>
              <a:t>6 programmes: </a:t>
            </a:r>
            <a:r>
              <a:rPr lang="en-GB" sz="3200" b="1" dirty="0">
                <a:solidFill>
                  <a:srgbClr val="314F83"/>
                </a:solidFill>
                <a:effectLst/>
                <a:ea typeface="Calibri" panose="020F0502020204030204" pitchFamily="34" charset="0"/>
                <a:cs typeface="Times New Roman" panose="02020603050405020304" pitchFamily="18" charset="0"/>
              </a:rPr>
              <a:t>No specific aims or learning objectives </a:t>
            </a:r>
            <a:endParaRPr lang="en-GB" sz="3200" b="1" kern="100" dirty="0">
              <a:solidFill>
                <a:srgbClr val="314F83"/>
              </a:solidFill>
              <a:ea typeface="Calibri" panose="020F0502020204030204" pitchFamily="34" charset="0"/>
              <a:cs typeface="Times New Roman" panose="02020603050405020304" pitchFamily="18" charset="0"/>
            </a:endParaRPr>
          </a:p>
          <a:p>
            <a:pPr marL="0" indent="0">
              <a:lnSpc>
                <a:spcPct val="100000"/>
              </a:lnSpc>
              <a:buNone/>
            </a:pPr>
            <a:r>
              <a:rPr lang="en-GB" sz="3200" kern="100" dirty="0">
                <a:solidFill>
                  <a:srgbClr val="314F83"/>
                </a:solidFill>
                <a:effectLst/>
                <a:ea typeface="Calibri" panose="020F0502020204030204" pitchFamily="34" charset="0"/>
                <a:cs typeface="Times New Roman" panose="02020603050405020304" pitchFamily="18" charset="0"/>
              </a:rPr>
              <a:t>I programme: </a:t>
            </a:r>
            <a:r>
              <a:rPr lang="en-GB" sz="3200" b="1" kern="100" dirty="0">
                <a:solidFill>
                  <a:srgbClr val="314F83"/>
                </a:solidFill>
                <a:ea typeface="Calibri" panose="020F0502020204030204" pitchFamily="34" charset="0"/>
                <a:cs typeface="Times New Roman" panose="02020603050405020304" pitchFamily="18" charset="0"/>
              </a:rPr>
              <a:t>A</a:t>
            </a:r>
            <a:r>
              <a:rPr lang="en-GB" sz="3200" b="1" kern="100" dirty="0">
                <a:solidFill>
                  <a:srgbClr val="314F83"/>
                </a:solidFill>
                <a:effectLst/>
                <a:ea typeface="Calibri" panose="020F0502020204030204" pitchFamily="34" charset="0"/>
                <a:cs typeface="Times New Roman" panose="02020603050405020304" pitchFamily="18" charset="0"/>
              </a:rPr>
              <a:t>ims included - </a:t>
            </a:r>
            <a:r>
              <a:rPr lang="en-GB" sz="3200" b="1" kern="100" dirty="0">
                <a:solidFill>
                  <a:srgbClr val="314F83"/>
                </a:solidFill>
                <a:ea typeface="Calibri" panose="020F0502020204030204" pitchFamily="34" charset="0"/>
                <a:cs typeface="Times New Roman" panose="02020603050405020304" pitchFamily="18" charset="0"/>
              </a:rPr>
              <a:t>“</a:t>
            </a:r>
            <a:r>
              <a:rPr lang="en-GB" sz="3200" b="1" i="1" dirty="0">
                <a:solidFill>
                  <a:srgbClr val="314F83"/>
                </a:solidFill>
                <a:effectLst/>
              </a:rPr>
              <a:t>recognising the needs       </a:t>
            </a:r>
          </a:p>
          <a:p>
            <a:pPr marL="0" indent="0">
              <a:lnSpc>
                <a:spcPct val="100000"/>
              </a:lnSpc>
              <a:buNone/>
            </a:pPr>
            <a:r>
              <a:rPr lang="en-GB" sz="3200" b="1" i="1" dirty="0">
                <a:solidFill>
                  <a:srgbClr val="314F83"/>
                </a:solidFill>
              </a:rPr>
              <a:t>                          </a:t>
            </a:r>
            <a:r>
              <a:rPr lang="en-GB" sz="3200" b="1" i="1" dirty="0">
                <a:solidFill>
                  <a:srgbClr val="314F83"/>
                </a:solidFill>
                <a:effectLst/>
              </a:rPr>
              <a:t>and rights of all pupils</a:t>
            </a:r>
            <a:r>
              <a:rPr lang="en-GB" sz="3200" b="1" i="0" dirty="0">
                <a:solidFill>
                  <a:srgbClr val="314F83"/>
                </a:solidFill>
                <a:effectLst/>
              </a:rPr>
              <a:t>”</a:t>
            </a:r>
          </a:p>
          <a:p>
            <a:pPr marL="0" indent="0">
              <a:lnSpc>
                <a:spcPct val="100000"/>
              </a:lnSpc>
              <a:buNone/>
            </a:pPr>
            <a:endParaRPr lang="en-GB" sz="2400" b="1" spc="112" dirty="0">
              <a:solidFill>
                <a:srgbClr val="314F83"/>
              </a:solidFill>
              <a:cs typeface="Poppins"/>
            </a:endParaRPr>
          </a:p>
          <a:p>
            <a:pPr marL="0" indent="0">
              <a:buNone/>
            </a:pPr>
            <a:endParaRPr lang="en-GB" sz="2400" b="1" spc="112" dirty="0">
              <a:solidFill>
                <a:srgbClr val="002060"/>
              </a:solidFill>
              <a:latin typeface="Poppins"/>
              <a:cs typeface="Poppins"/>
            </a:endParaRPr>
          </a:p>
          <a:p>
            <a:pPr marL="0" indent="0">
              <a:buNone/>
            </a:pPr>
            <a:endParaRPr lang="en-US" dirty="0"/>
          </a:p>
        </p:txBody>
      </p:sp>
      <p:sp>
        <p:nvSpPr>
          <p:cNvPr id="22" name="TextBox 21">
            <a:extLst>
              <a:ext uri="{FF2B5EF4-FFF2-40B4-BE49-F238E27FC236}">
                <a16:creationId xmlns:a16="http://schemas.microsoft.com/office/drawing/2014/main" id="{4CAA9BC4-2298-07ED-6384-825E637BC843}"/>
              </a:ext>
            </a:extLst>
          </p:cNvPr>
          <p:cNvSpPr txBox="1"/>
          <p:nvPr/>
        </p:nvSpPr>
        <p:spPr>
          <a:xfrm>
            <a:off x="2622020" y="308285"/>
            <a:ext cx="8885318" cy="584775"/>
          </a:xfrm>
          <a:prstGeom prst="rect">
            <a:avLst/>
          </a:prstGeom>
          <a:noFill/>
        </p:spPr>
        <p:txBody>
          <a:bodyPr wrap="square">
            <a:spAutoFit/>
          </a:bodyPr>
          <a:lstStyle/>
          <a:p>
            <a:pPr marL="0" indent="0">
              <a:buNone/>
            </a:pPr>
            <a:r>
              <a:rPr lang="en-GB" sz="32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Aims and Learning objectives </a:t>
            </a:r>
            <a:r>
              <a:rPr lang="en-GB" sz="3200" b="1" u="sng"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across programmes</a:t>
            </a:r>
          </a:p>
        </p:txBody>
      </p:sp>
    </p:spTree>
    <p:extLst>
      <p:ext uri="{BB962C8B-B14F-4D97-AF65-F5344CB8AC3E}">
        <p14:creationId xmlns:p14="http://schemas.microsoft.com/office/powerpoint/2010/main" val="255436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10" y="-18638"/>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922272" y="290169"/>
            <a:ext cx="9640686" cy="564496"/>
          </a:xfrm>
          <a:prstGeom prst="rect">
            <a:avLst/>
          </a:prstGeom>
        </p:spPr>
        <p:txBody>
          <a:bodyPr vert="horz" wrap="square" lIns="0" tIns="10397" rIns="0" bIns="0" rtlCol="0" anchor="ctr">
            <a:spAutoFit/>
          </a:bodyPr>
          <a:lstStyle/>
          <a:p>
            <a:pPr marL="7620">
              <a:lnSpc>
                <a:spcPct val="100000"/>
              </a:lnSpc>
              <a:spcBef>
                <a:spcPts val="82"/>
              </a:spcBef>
            </a:pPr>
            <a:r>
              <a:rPr lang="en-GB" sz="3600" b="1" spc="112" dirty="0">
                <a:solidFill>
                  <a:srgbClr val="002060"/>
                </a:solidFill>
                <a:latin typeface="Poppins"/>
                <a:cs typeface="Poppins"/>
              </a:rPr>
              <a:t>Today </a:t>
            </a:r>
          </a:p>
        </p:txBody>
      </p:sp>
      <p:sp>
        <p:nvSpPr>
          <p:cNvPr id="22" name="TextBox 21">
            <a:extLst>
              <a:ext uri="{FF2B5EF4-FFF2-40B4-BE49-F238E27FC236}">
                <a16:creationId xmlns:a16="http://schemas.microsoft.com/office/drawing/2014/main" id="{13CB556A-AEBD-5DA5-9C1C-34C7C2A3D8A3}"/>
              </a:ext>
            </a:extLst>
          </p:cNvPr>
          <p:cNvSpPr txBox="1"/>
          <p:nvPr/>
        </p:nvSpPr>
        <p:spPr>
          <a:xfrm>
            <a:off x="783003" y="2037487"/>
            <a:ext cx="11102763" cy="3046988"/>
          </a:xfrm>
          <a:prstGeom prst="rect">
            <a:avLst/>
          </a:prstGeom>
          <a:noFill/>
        </p:spPr>
        <p:txBody>
          <a:bodyPr wrap="square" lIns="91440" tIns="45720" rIns="91440" bIns="45720" anchor="t">
            <a:spAutoFit/>
          </a:bodyPr>
          <a:lstStyle/>
          <a:p>
            <a:pPr marL="457200" indent="-457200">
              <a:buFont typeface="Arial"/>
              <a:buChar char="•"/>
            </a:pPr>
            <a:r>
              <a:rPr lang="en-US" sz="3200" b="1" dirty="0">
                <a:solidFill>
                  <a:srgbClr val="314F83"/>
                </a:solidFill>
                <a:cs typeface="Arial"/>
              </a:rPr>
              <a:t>Our wider project</a:t>
            </a:r>
            <a:endParaRPr lang="en-US" sz="3200" b="1" dirty="0">
              <a:solidFill>
                <a:srgbClr val="314F83"/>
              </a:solidFill>
              <a:cs typeface="Calibri"/>
            </a:endParaRPr>
          </a:p>
          <a:p>
            <a:pPr marL="457200" indent="-457200">
              <a:buFont typeface="Arial"/>
              <a:buChar char="•"/>
            </a:pPr>
            <a:endParaRPr lang="en-US" sz="3200" b="1" dirty="0">
              <a:solidFill>
                <a:srgbClr val="314F83"/>
              </a:solidFill>
              <a:cs typeface="Calibri"/>
            </a:endParaRPr>
          </a:p>
          <a:p>
            <a:pPr marL="457200" indent="-457200">
              <a:buFont typeface="Arial"/>
              <a:buChar char="•"/>
            </a:pPr>
            <a:r>
              <a:rPr lang="en-US" sz="3200" b="1" dirty="0">
                <a:solidFill>
                  <a:srgbClr val="314F83"/>
                </a:solidFill>
                <a:cs typeface="Calibri"/>
              </a:rPr>
              <a:t>Young children’s participative rights (YCPR) across Initial Teacher Education (ITE) in Wales</a:t>
            </a:r>
          </a:p>
          <a:p>
            <a:pPr marL="457200" indent="-457200">
              <a:buFont typeface="Arial"/>
              <a:buChar char="•"/>
            </a:pPr>
            <a:endParaRPr lang="en-US" sz="3200" b="1" dirty="0">
              <a:solidFill>
                <a:srgbClr val="314F83"/>
              </a:solidFill>
              <a:cs typeface="Calibri"/>
            </a:endParaRPr>
          </a:p>
          <a:p>
            <a:pPr marL="457200" indent="-457200">
              <a:buFont typeface="Arial"/>
              <a:buChar char="•"/>
            </a:pPr>
            <a:r>
              <a:rPr lang="en-US" sz="3200" b="1" dirty="0">
                <a:solidFill>
                  <a:srgbClr val="314F83"/>
                </a:solidFill>
                <a:cs typeface="Calibri"/>
              </a:rPr>
              <a:t>Moving forward &amp; Creating networks </a:t>
            </a:r>
          </a:p>
        </p:txBody>
      </p:sp>
    </p:spTree>
    <p:extLst>
      <p:ext uri="{BB962C8B-B14F-4D97-AF65-F5344CB8AC3E}">
        <p14:creationId xmlns:p14="http://schemas.microsoft.com/office/powerpoint/2010/main" val="496381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0850"/>
            <a:ext cx="12188064" cy="1139791"/>
            <a:chOff x="5235" y="0"/>
            <a:chExt cx="20099020" cy="1879600"/>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dirty="0"/>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437900" y="358463"/>
            <a:ext cx="9640686" cy="656829"/>
          </a:xfrm>
          <a:prstGeom prst="rect">
            <a:avLst/>
          </a:prstGeom>
        </p:spPr>
        <p:txBody>
          <a:bodyPr vert="horz" wrap="square" lIns="0" tIns="10397" rIns="0" bIns="0" rtlCol="0" anchor="ctr">
            <a:spAutoFit/>
          </a:bodyPr>
          <a:lstStyle/>
          <a:p>
            <a:pPr marL="7620">
              <a:lnSpc>
                <a:spcPct val="100000"/>
              </a:lnSpc>
              <a:spcBef>
                <a:spcPts val="82"/>
              </a:spcBef>
            </a:pP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spc="112" dirty="0">
              <a:solidFill>
                <a:srgbClr val="002060"/>
              </a:solidFill>
              <a:latin typeface="Poppins"/>
              <a:cs typeface="Poppins"/>
            </a:endParaRPr>
          </a:p>
        </p:txBody>
      </p:sp>
      <p:sp>
        <p:nvSpPr>
          <p:cNvPr id="20" name="object 20"/>
          <p:cNvSpPr txBox="1">
            <a:spLocks noGrp="1"/>
          </p:cNvSpPr>
          <p:nvPr>
            <p:ph type="body" idx="1"/>
          </p:nvPr>
        </p:nvSpPr>
        <p:spPr>
          <a:xfrm>
            <a:off x="675999" y="1236067"/>
            <a:ext cx="10768388" cy="5998771"/>
          </a:xfrm>
          <a:prstGeom prst="rect">
            <a:avLst/>
          </a:prstGeom>
        </p:spPr>
        <p:txBody>
          <a:bodyPr vert="horz" wrap="square" lIns="0" tIns="7316" rIns="0" bIns="0" rtlCol="0" anchor="t">
            <a:spAutoFit/>
          </a:bodyPr>
          <a:lstStyle/>
          <a:p>
            <a:pPr marL="0" indent="0">
              <a:buNone/>
            </a:pPr>
            <a:r>
              <a:rPr lang="en-GB" sz="2400" kern="100" dirty="0">
                <a:solidFill>
                  <a:srgbClr val="314F83"/>
                </a:solidFill>
                <a:latin typeface="Calibri" panose="020F0502020204030204" pitchFamily="34" charset="0"/>
                <a:ea typeface="Calibri" panose="020F0502020204030204" pitchFamily="34" charset="0"/>
                <a:cs typeface="Times New Roman" panose="02020603050405020304" pitchFamily="18" charset="0"/>
              </a:rPr>
              <a:t>Aims/learning objectives across 21 </a:t>
            </a:r>
            <a:r>
              <a:rPr lang="en-GB" sz="2400" b="1" kern="100" dirty="0">
                <a:solidFill>
                  <a:srgbClr val="314F83"/>
                </a:solidFill>
                <a:latin typeface="Calibri" panose="020F0502020204030204" pitchFamily="34" charset="0"/>
                <a:ea typeface="Calibri" panose="020F0502020204030204" pitchFamily="34" charset="0"/>
                <a:cs typeface="Times New Roman" panose="02020603050405020304" pitchFamily="18" charset="0"/>
              </a:rPr>
              <a:t>modules </a:t>
            </a:r>
            <a:r>
              <a:rPr lang="en-GB" sz="2400" kern="100" dirty="0">
                <a:solidFill>
                  <a:srgbClr val="314F83"/>
                </a:solidFill>
                <a:latin typeface="Calibri" panose="020F0502020204030204" pitchFamily="34" charset="0"/>
                <a:ea typeface="Calibri" panose="020F0502020204030204" pitchFamily="34" charset="0"/>
                <a:cs typeface="Times New Roman" panose="02020603050405020304" pitchFamily="18" charset="0"/>
              </a:rPr>
              <a:t>that relate to YCPR:</a:t>
            </a:r>
          </a:p>
          <a:p>
            <a:pPr marL="0" indent="0">
              <a:buNone/>
            </a:pPr>
            <a:endParaRPr lang="en-GB" sz="1400" b="1" spc="112" dirty="0">
              <a:solidFill>
                <a:srgbClr val="002060"/>
              </a:solidFill>
              <a:latin typeface="Poppins"/>
              <a:cs typeface="Poppins"/>
            </a:endParaRPr>
          </a:p>
          <a:p>
            <a:pPr marL="0" indent="0">
              <a:buNone/>
            </a:pPr>
            <a:r>
              <a:rPr lang="en-GB" sz="2400" b="1" spc="112" dirty="0">
                <a:solidFill>
                  <a:srgbClr val="002060"/>
                </a:solidFill>
                <a:cs typeface="Poppins"/>
              </a:rPr>
              <a:t>15 modules</a:t>
            </a:r>
            <a:r>
              <a:rPr lang="en-GB" sz="2400" spc="112" dirty="0">
                <a:solidFill>
                  <a:srgbClr val="002060"/>
                </a:solidFill>
                <a:cs typeface="Poppins"/>
              </a:rPr>
              <a:t>: </a:t>
            </a:r>
            <a:r>
              <a:rPr lang="en-GB" sz="2400" dirty="0">
                <a:solidFill>
                  <a:srgbClr val="314F83"/>
                </a:solidFill>
                <a:effectLst/>
                <a:ea typeface="Calibri" panose="020F0502020204030204" pitchFamily="34" charset="0"/>
                <a:cs typeface="Times New Roman" panose="02020603050405020304" pitchFamily="18" charset="0"/>
              </a:rPr>
              <a:t>No specific aims or learning objectives </a:t>
            </a:r>
          </a:p>
          <a:p>
            <a:pPr marL="0" indent="0">
              <a:buNone/>
            </a:pPr>
            <a:endParaRPr lang="en-GB" sz="1400" b="1" kern="100" dirty="0">
              <a:solidFill>
                <a:srgbClr val="314F83"/>
              </a:solidFill>
              <a:effectLst/>
              <a:ea typeface="Calibri" panose="020F0502020204030204" pitchFamily="34" charset="0"/>
              <a:cs typeface="Times New Roman" panose="02020603050405020304" pitchFamily="18" charset="0"/>
            </a:endParaRPr>
          </a:p>
          <a:p>
            <a:pPr marL="0" indent="0">
              <a:lnSpc>
                <a:spcPct val="150000"/>
              </a:lnSpc>
              <a:buNone/>
            </a:pPr>
            <a:r>
              <a:rPr lang="en-GB" sz="2400" b="1" kern="100" spc="112" dirty="0">
                <a:solidFill>
                  <a:srgbClr val="314F83"/>
                </a:solidFill>
                <a:cs typeface="Times New Roman" panose="02020603050405020304" pitchFamily="18" charset="0"/>
              </a:rPr>
              <a:t>6 modules</a:t>
            </a:r>
            <a:r>
              <a:rPr lang="en-GB" sz="2400" kern="100" spc="112" dirty="0">
                <a:solidFill>
                  <a:srgbClr val="314F83"/>
                </a:solidFill>
                <a:cs typeface="Times New Roman" panose="02020603050405020304" pitchFamily="18" charset="0"/>
              </a:rPr>
              <a:t>:</a:t>
            </a:r>
            <a:r>
              <a:rPr lang="en-GB" sz="2400" b="1" kern="100" spc="112" dirty="0">
                <a:solidFill>
                  <a:srgbClr val="314F83"/>
                </a:solidFill>
                <a:cs typeface="Times New Roman" panose="02020603050405020304" pitchFamily="18" charset="0"/>
              </a:rPr>
              <a:t> </a:t>
            </a:r>
            <a:r>
              <a:rPr lang="en-GB" sz="2400" kern="100" spc="112" dirty="0">
                <a:solidFill>
                  <a:srgbClr val="314F83"/>
                </a:solidFill>
                <a:cs typeface="Times New Roman" panose="02020603050405020304" pitchFamily="18" charset="0"/>
              </a:rPr>
              <a:t>‘develop skills of listening to learners and valuing pupil voice’</a:t>
            </a:r>
          </a:p>
          <a:p>
            <a:pPr marL="0" indent="0">
              <a:lnSpc>
                <a:spcPct val="150000"/>
              </a:lnSpc>
              <a:buNone/>
            </a:pPr>
            <a:r>
              <a:rPr lang="en-GB" sz="2400" kern="100" spc="112" dirty="0">
                <a:solidFill>
                  <a:srgbClr val="314F83"/>
                </a:solidFill>
                <a:cs typeface="Times New Roman" panose="02020603050405020304" pitchFamily="18" charset="0"/>
              </a:rPr>
              <a:t>                   ‘the use of learner voice’</a:t>
            </a:r>
          </a:p>
          <a:p>
            <a:pPr marL="0" indent="0">
              <a:lnSpc>
                <a:spcPct val="150000"/>
              </a:lnSpc>
              <a:buNone/>
            </a:pPr>
            <a:r>
              <a:rPr lang="en-GB" sz="2400" kern="100" spc="112" dirty="0">
                <a:solidFill>
                  <a:srgbClr val="314F83"/>
                </a:solidFill>
                <a:cs typeface="Times New Roman" panose="02020603050405020304" pitchFamily="18" charset="0"/>
              </a:rPr>
              <a:t>                    ‘</a:t>
            </a:r>
            <a:r>
              <a:rPr lang="en-GB" sz="2400" dirty="0">
                <a:solidFill>
                  <a:srgbClr val="314F83"/>
                </a:solidFill>
                <a:effectLst/>
                <a:latin typeface="Calibri" panose="020F0502020204030204" pitchFamily="34" charset="0"/>
                <a:ea typeface="Calibri" panose="020F0502020204030204" pitchFamily="34" charset="0"/>
                <a:cs typeface="Times New Roman" panose="02020603050405020304" pitchFamily="18" charset="0"/>
              </a:rPr>
              <a:t>appreciate and accommodate the role of the learner’s voice in the  </a:t>
            </a:r>
          </a:p>
          <a:p>
            <a:pPr marL="0" indent="0">
              <a:lnSpc>
                <a:spcPct val="150000"/>
              </a:lnSpc>
              <a:buNone/>
            </a:pPr>
            <a:r>
              <a:rPr lang="en-GB" sz="2400" dirty="0">
                <a:solidFill>
                  <a:srgbClr val="314F83"/>
                </a:solidFill>
                <a:latin typeface="Calibri" panose="020F0502020204030204" pitchFamily="34" charset="0"/>
                <a:ea typeface="Calibri" panose="020F0502020204030204" pitchFamily="34" charset="0"/>
                <a:cs typeface="Times New Roman" panose="02020603050405020304" pitchFamily="18" charset="0"/>
              </a:rPr>
              <a:t>                         </a:t>
            </a:r>
            <a:r>
              <a:rPr lang="en-GB" sz="2400" dirty="0">
                <a:solidFill>
                  <a:srgbClr val="314F83"/>
                </a:solidFill>
                <a:effectLst/>
                <a:latin typeface="Calibri" panose="020F0502020204030204" pitchFamily="34" charset="0"/>
                <a:ea typeface="Calibri" panose="020F0502020204030204" pitchFamily="34" charset="0"/>
                <a:cs typeface="Times New Roman" panose="02020603050405020304" pitchFamily="18" charset="0"/>
              </a:rPr>
              <a:t>development of effective learning and teaching’</a:t>
            </a:r>
          </a:p>
          <a:p>
            <a:pPr marL="0" indent="0">
              <a:lnSpc>
                <a:spcPct val="150000"/>
              </a:lnSpc>
              <a:buNone/>
            </a:pPr>
            <a:r>
              <a:rPr lang="en-GB" sz="2400" kern="100" spc="112" dirty="0">
                <a:solidFill>
                  <a:srgbClr val="314F83"/>
                </a:solidFill>
                <a:latin typeface="Calibri" panose="020F0502020204030204" pitchFamily="34" charset="0"/>
                <a:cs typeface="Times New Roman" panose="02020603050405020304" pitchFamily="18" charset="0"/>
              </a:rPr>
              <a:t>                    ‘consider the voice of the teacher and the learner in relation to  </a:t>
            </a:r>
          </a:p>
          <a:p>
            <a:pPr marL="0" indent="0">
              <a:lnSpc>
                <a:spcPct val="150000"/>
              </a:lnSpc>
              <a:buNone/>
            </a:pPr>
            <a:r>
              <a:rPr lang="en-GB" sz="2400" kern="100" spc="112" dirty="0">
                <a:solidFill>
                  <a:srgbClr val="314F83"/>
                </a:solidFill>
                <a:latin typeface="Calibri" panose="020F0502020204030204" pitchFamily="34" charset="0"/>
                <a:cs typeface="Times New Roman" panose="02020603050405020304" pitchFamily="18" charset="0"/>
              </a:rPr>
              <a:t>                    co-shaping school experiences and curricular experiences’</a:t>
            </a:r>
          </a:p>
          <a:p>
            <a:pPr marL="0" indent="0">
              <a:buNone/>
            </a:pPr>
            <a:r>
              <a:rPr lang="en-GB" sz="2400" b="1" kern="100" spc="112" dirty="0">
                <a:solidFill>
                  <a:srgbClr val="314F83"/>
                </a:solidFill>
                <a:latin typeface="Calibri" panose="020F0502020204030204" pitchFamily="34" charset="0"/>
                <a:cs typeface="Times New Roman" panose="02020603050405020304" pitchFamily="18" charset="0"/>
              </a:rPr>
              <a:t>                 </a:t>
            </a:r>
            <a:r>
              <a:rPr lang="en-GB" sz="2400" b="1" kern="100" spc="112" dirty="0">
                <a:solidFill>
                  <a:srgbClr val="314F83"/>
                </a:solidFill>
                <a:cs typeface="Times New Roman" panose="02020603050405020304" pitchFamily="18" charset="0"/>
              </a:rPr>
              <a:t>                  </a:t>
            </a:r>
            <a:endParaRPr lang="en-GB" sz="2400" b="1" spc="112" dirty="0">
              <a:solidFill>
                <a:srgbClr val="002060"/>
              </a:solidFill>
              <a:cs typeface="Poppins"/>
            </a:endParaRPr>
          </a:p>
        </p:txBody>
      </p:sp>
      <p:sp>
        <p:nvSpPr>
          <p:cNvPr id="22" name="TextBox 21">
            <a:extLst>
              <a:ext uri="{FF2B5EF4-FFF2-40B4-BE49-F238E27FC236}">
                <a16:creationId xmlns:a16="http://schemas.microsoft.com/office/drawing/2014/main" id="{4CAA9BC4-2298-07ED-6384-825E637BC843}"/>
              </a:ext>
            </a:extLst>
          </p:cNvPr>
          <p:cNvSpPr txBox="1"/>
          <p:nvPr/>
        </p:nvSpPr>
        <p:spPr>
          <a:xfrm>
            <a:off x="2603591" y="92841"/>
            <a:ext cx="8885318" cy="523220"/>
          </a:xfrm>
          <a:prstGeom prst="rect">
            <a:avLst/>
          </a:prstGeom>
          <a:noFill/>
        </p:spPr>
        <p:txBody>
          <a:bodyPr wrap="square">
            <a:spAutoFit/>
          </a:bodyPr>
          <a:lstStyle/>
          <a:p>
            <a:pPr marL="0" indent="0">
              <a:buNone/>
            </a:pPr>
            <a:r>
              <a:rPr lang="en-GB" sz="28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Aims and Learning objectives</a:t>
            </a:r>
            <a:r>
              <a:rPr lang="en-GB" sz="2800" b="1" u="sng"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across modules</a:t>
            </a:r>
          </a:p>
        </p:txBody>
      </p:sp>
    </p:spTree>
    <p:extLst>
      <p:ext uri="{BB962C8B-B14F-4D97-AF65-F5344CB8AC3E}">
        <p14:creationId xmlns:p14="http://schemas.microsoft.com/office/powerpoint/2010/main" val="344768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726642" y="366143"/>
            <a:ext cx="9640686" cy="379830"/>
          </a:xfrm>
          <a:prstGeom prst="rect">
            <a:avLst/>
          </a:prstGeom>
        </p:spPr>
        <p:txBody>
          <a:bodyPr vert="horz" wrap="square" lIns="0" tIns="10397" rIns="0" bIns="0" rtlCol="0" anchor="ctr">
            <a:spAutoFit/>
          </a:bodyPr>
          <a:lstStyle/>
          <a:p>
            <a:pPr marL="7620">
              <a:lnSpc>
                <a:spcPct val="100000"/>
              </a:lnSpc>
              <a:spcBef>
                <a:spcPts val="82"/>
              </a:spcBef>
            </a:pPr>
            <a:r>
              <a:rPr lang="en-GB" sz="2400" b="1" spc="112" dirty="0">
                <a:solidFill>
                  <a:srgbClr val="002060"/>
                </a:solidFill>
                <a:latin typeface="Poppins"/>
                <a:cs typeface="Poppins"/>
              </a:rPr>
              <a:t> Content covered across modules </a:t>
            </a:r>
          </a:p>
        </p:txBody>
      </p:sp>
      <p:sp>
        <p:nvSpPr>
          <p:cNvPr id="20" name="object 20"/>
          <p:cNvSpPr txBox="1">
            <a:spLocks noGrp="1"/>
          </p:cNvSpPr>
          <p:nvPr>
            <p:ph type="body" idx="1"/>
          </p:nvPr>
        </p:nvSpPr>
        <p:spPr>
          <a:xfrm>
            <a:off x="374895" y="1338629"/>
            <a:ext cx="11655740" cy="4893149"/>
          </a:xfrm>
          <a:prstGeom prst="rect">
            <a:avLst/>
          </a:prstGeom>
        </p:spPr>
        <p:txBody>
          <a:bodyPr vert="horz" wrap="square" lIns="0" tIns="7316" rIns="0" bIns="0" rtlCol="0" anchor="t">
            <a:spAutoFit/>
          </a:bodyPr>
          <a:lstStyle/>
          <a:p>
            <a:pPr marL="0" indent="0">
              <a:lnSpc>
                <a:spcPct val="150000"/>
              </a:lnSpc>
              <a:buNone/>
            </a:pPr>
            <a:r>
              <a:rPr lang="en-GB" sz="2400" dirty="0">
                <a:solidFill>
                  <a:srgbClr val="314F83"/>
                </a:solidFill>
                <a:effectLst/>
                <a:latin typeface="Calibri" panose="020F0502020204030204" pitchFamily="34" charset="0"/>
                <a:ea typeface="Times New Roman" panose="02020603050405020304" pitchFamily="18" charset="0"/>
                <a:cs typeface="Times New Roman" panose="02020603050405020304" pitchFamily="18" charset="0"/>
              </a:rPr>
              <a:t>“understand the key principles of the United Nations Convention on the Rights of the Child” </a:t>
            </a:r>
            <a:endParaRPr lang="en-GB" sz="2400" dirty="0">
              <a:solidFill>
                <a:srgbClr val="314F83"/>
              </a:solidFill>
              <a:latin typeface="Calibri" panose="020F0502020204030204" pitchFamily="34" charset="0"/>
              <a:ea typeface="Calibri" panose="020F0502020204030204" pitchFamily="34" charset="0"/>
            </a:endParaRPr>
          </a:p>
          <a:p>
            <a:pPr marL="0" indent="0">
              <a:lnSpc>
                <a:spcPct val="150000"/>
              </a:lnSpc>
              <a:buNone/>
            </a:pPr>
            <a:r>
              <a:rPr lang="en-GB" sz="2400" dirty="0">
                <a:solidFill>
                  <a:srgbClr val="314F83"/>
                </a:solidFill>
                <a:effectLst/>
                <a:latin typeface="Calibri" panose="020F0502020204030204" pitchFamily="34" charset="0"/>
                <a:ea typeface="Calibri" panose="020F0502020204030204" pitchFamily="34" charset="0"/>
              </a:rPr>
              <a:t>“explore learning theories and learner rights in the context of Four Purposes of Curriculum for Wales”</a:t>
            </a:r>
            <a:endParaRPr lang="en-GB" sz="2400" dirty="0">
              <a:solidFill>
                <a:srgbClr val="314F83"/>
              </a:solidFill>
              <a:latin typeface="Calibri" panose="020F0502020204030204" pitchFamily="34" charset="0"/>
              <a:ea typeface="Times New Roman" panose="02020603050405020304" pitchFamily="18" charset="0"/>
            </a:endParaRPr>
          </a:p>
          <a:p>
            <a:pPr marL="0" indent="0">
              <a:lnSpc>
                <a:spcPct val="150000"/>
              </a:lnSpc>
              <a:buNone/>
            </a:pPr>
            <a:r>
              <a:rPr lang="en-GB" sz="2400" dirty="0">
                <a:solidFill>
                  <a:srgbClr val="314F83"/>
                </a:solidFill>
                <a:effectLst/>
                <a:latin typeface="Calibri" panose="020F0502020204030204" pitchFamily="34" charset="0"/>
                <a:ea typeface="Calibri" panose="020F0502020204030204" pitchFamily="34" charset="0"/>
              </a:rPr>
              <a:t>“gain an understanding of current legislation, including ... children’s rights”</a:t>
            </a:r>
          </a:p>
          <a:p>
            <a:pPr marL="0" indent="0">
              <a:lnSpc>
                <a:spcPct val="150000"/>
              </a:lnSpc>
              <a:buNone/>
            </a:pPr>
            <a:r>
              <a:rPr lang="en-GB" sz="2400" dirty="0">
                <a:solidFill>
                  <a:srgbClr val="314F83"/>
                </a:solidFill>
                <a:effectLst/>
                <a:latin typeface="Calibri" panose="020F0502020204030204" pitchFamily="34" charset="0"/>
                <a:ea typeface="Calibri" panose="020F0502020204030204" pitchFamily="34" charset="0"/>
              </a:rPr>
              <a:t>“global curriculum models/ approaches such as Reggio Emilia where the voices of young children are considered”</a:t>
            </a:r>
          </a:p>
          <a:p>
            <a:pPr marL="0" indent="0">
              <a:lnSpc>
                <a:spcPct val="150000"/>
              </a:lnSpc>
              <a:buNone/>
            </a:pPr>
            <a:r>
              <a:rPr lang="en-GB" sz="2400" dirty="0">
                <a:solidFill>
                  <a:srgbClr val="314F83"/>
                </a:solidFill>
                <a:latin typeface="Calibri" panose="020F0502020204030204" pitchFamily="34" charset="0"/>
                <a:ea typeface="Times New Roman" panose="02020603050405020304" pitchFamily="18" charset="0"/>
                <a:cs typeface="Times New Roman" panose="02020603050405020304" pitchFamily="18" charset="0"/>
              </a:rPr>
              <a:t>“</a:t>
            </a:r>
            <a:r>
              <a:rPr lang="en-GB" sz="2400" dirty="0">
                <a:solidFill>
                  <a:srgbClr val="314F83"/>
                </a:solidFill>
                <a:effectLst/>
                <a:latin typeface="Calibri" panose="020F0502020204030204" pitchFamily="34" charset="0"/>
                <a:ea typeface="Times New Roman" panose="02020603050405020304" pitchFamily="18" charset="0"/>
                <a:cs typeface="Times New Roman" panose="02020603050405020304" pitchFamily="18" charset="0"/>
              </a:rPr>
              <a:t>design a research project that ensures that the voices of young children are respected and listened to in their research”</a:t>
            </a:r>
            <a:endParaRPr lang="en-GB" sz="2400" dirty="0">
              <a:solidFill>
                <a:srgbClr val="314F83"/>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3343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232563" y="-202637"/>
            <a:ext cx="10011530" cy="1703270"/>
          </a:xfrm>
          <a:prstGeom prst="rect">
            <a:avLst/>
          </a:prstGeom>
        </p:spPr>
        <p:txBody>
          <a:bodyPr vert="horz" wrap="square" lIns="0" tIns="10397" rIns="0" bIns="0" rtlCol="0" anchor="ctr">
            <a:spAutoFit/>
          </a:bodyPr>
          <a:lstStyle/>
          <a:p>
            <a:pPr marL="7620">
              <a:lnSpc>
                <a:spcPct val="100000"/>
              </a:lnSpc>
              <a:spcBef>
                <a:spcPts val="82"/>
              </a:spcBef>
            </a:pPr>
            <a:br>
              <a:rPr lang="en-GB" sz="2400" b="1" spc="112" dirty="0">
                <a:solidFill>
                  <a:srgbClr val="002060"/>
                </a:solidFill>
                <a:latin typeface="Poppins"/>
                <a:cs typeface="Poppins"/>
              </a:rPr>
            </a:br>
            <a:r>
              <a:rPr lang="en-GB" sz="2400" b="1" dirty="0">
                <a:solidFill>
                  <a:srgbClr val="314F83"/>
                </a:solidFill>
                <a:cs typeface="Calibri"/>
              </a:rPr>
              <a:t>Analysis: Deductive content analysis                                    (Elo &amp; </a:t>
            </a:r>
            <a:r>
              <a:rPr lang="en-GB" sz="2400" b="1" dirty="0" err="1">
                <a:solidFill>
                  <a:srgbClr val="314F83"/>
                </a:solidFill>
                <a:cs typeface="Calibri"/>
              </a:rPr>
              <a:t>Kyngas</a:t>
            </a:r>
            <a:r>
              <a:rPr lang="en-GB" sz="2400" b="1" dirty="0">
                <a:solidFill>
                  <a:srgbClr val="314F83"/>
                </a:solidFill>
                <a:cs typeface="Calibri"/>
              </a:rPr>
              <a:t>, 2008)</a:t>
            </a:r>
            <a:br>
              <a:rPr lang="en-GB" sz="2000" b="1" dirty="0">
                <a:solidFill>
                  <a:srgbClr val="314F83"/>
                </a:solidFill>
                <a:cs typeface="Calibri"/>
              </a:rPr>
            </a:br>
            <a:br>
              <a:rPr lang="en-GB" sz="1200" b="1" spc="112" dirty="0">
                <a:solidFill>
                  <a:srgbClr val="002060"/>
                </a:solidFill>
                <a:latin typeface="Poppins"/>
                <a:cs typeface="Poppins"/>
              </a:rPr>
            </a:br>
            <a:r>
              <a:rPr lang="en-GB" sz="2000" b="1" spc="112" dirty="0">
                <a:solidFill>
                  <a:srgbClr val="314F83"/>
                </a:solidFill>
                <a:latin typeface="Poppins"/>
                <a:cs typeface="Poppins"/>
              </a:rPr>
              <a:t>3 models of Human Rights Education     (Tibbett 2002, 2017)</a:t>
            </a:r>
            <a:br>
              <a:rPr lang="en-GB" sz="2000" b="1" spc="112" dirty="0">
                <a:solidFill>
                  <a:srgbClr val="314F83"/>
                </a:solidFill>
                <a:latin typeface="Poppins"/>
                <a:cs typeface="Poppins"/>
              </a:rPr>
            </a:br>
            <a:br>
              <a:rPr lang="en-GB" sz="1000" b="1" spc="112" dirty="0">
                <a:solidFill>
                  <a:srgbClr val="002060"/>
                </a:solidFill>
                <a:latin typeface="Poppins"/>
                <a:cs typeface="Poppins"/>
              </a:rPr>
            </a:br>
            <a:endParaRPr lang="en-GB" sz="2000" b="1" spc="112" dirty="0">
              <a:solidFill>
                <a:srgbClr val="002060"/>
              </a:solidFill>
              <a:latin typeface="Poppins"/>
              <a:cs typeface="Poppins"/>
            </a:endParaRPr>
          </a:p>
        </p:txBody>
      </p:sp>
      <p:sp>
        <p:nvSpPr>
          <p:cNvPr id="20" name="object 20"/>
          <p:cNvSpPr txBox="1">
            <a:spLocks noGrp="1"/>
          </p:cNvSpPr>
          <p:nvPr>
            <p:ph type="body" idx="1"/>
          </p:nvPr>
        </p:nvSpPr>
        <p:spPr>
          <a:xfrm>
            <a:off x="474852" y="1567489"/>
            <a:ext cx="11526647" cy="5981331"/>
          </a:xfrm>
          <a:prstGeom prst="rect">
            <a:avLst/>
          </a:prstGeom>
        </p:spPr>
        <p:txBody>
          <a:bodyPr vert="horz" wrap="square" lIns="0" tIns="7316" rIns="0" bIns="0" rtlCol="0" anchor="t">
            <a:spAutoFit/>
          </a:bodyPr>
          <a:lstStyle/>
          <a:p>
            <a:pPr marL="0" indent="0" algn="ctr">
              <a:buNone/>
            </a:pPr>
            <a:r>
              <a:rPr lang="en-GB" sz="2400" b="1" dirty="0">
                <a:solidFill>
                  <a:srgbClr val="314F83"/>
                </a:solidFill>
              </a:rPr>
              <a:t>“HRE is ultimately about action for building human rights cultures in our own communities</a:t>
            </a:r>
            <a:r>
              <a:rPr lang="en-US" sz="2400" b="1" dirty="0">
                <a:solidFill>
                  <a:srgbClr val="314F83"/>
                </a:solidFill>
              </a:rPr>
              <a:t>” Tibbett, 2002, p.4</a:t>
            </a:r>
            <a:endParaRPr lang="en-GB" sz="2400" b="1" spc="112" dirty="0">
              <a:solidFill>
                <a:srgbClr val="002060"/>
              </a:solidFill>
              <a:latin typeface="Poppins"/>
              <a:cs typeface="Poppins"/>
            </a:endParaRPr>
          </a:p>
          <a:p>
            <a:pPr marL="0" indent="0" algn="r">
              <a:buNone/>
            </a:pPr>
            <a:endParaRPr lang="en-GB" sz="2400" b="1" spc="112" dirty="0">
              <a:solidFill>
                <a:srgbClr val="314F83"/>
              </a:solidFill>
              <a:cs typeface="Poppins"/>
            </a:endParaRPr>
          </a:p>
          <a:p>
            <a:pPr marL="0" indent="0">
              <a:buNone/>
            </a:pPr>
            <a:r>
              <a:rPr lang="en-GB" sz="2400" b="1" spc="112" dirty="0">
                <a:solidFill>
                  <a:srgbClr val="314F83"/>
                </a:solidFill>
                <a:cs typeface="Poppins"/>
              </a:rPr>
              <a:t>Values and Awareness </a:t>
            </a:r>
            <a:r>
              <a:rPr lang="en-GB" sz="2400" spc="112" dirty="0">
                <a:solidFill>
                  <a:srgbClr val="314F83"/>
                </a:solidFill>
                <a:cs typeface="Poppins"/>
              </a:rPr>
              <a:t>– affirm existing HR discourse / provide knowledge of HR</a:t>
            </a:r>
          </a:p>
          <a:p>
            <a:pPr marL="0" indent="0">
              <a:buNone/>
            </a:pPr>
            <a:r>
              <a:rPr lang="en-GB" sz="2400" spc="112" dirty="0">
                <a:solidFill>
                  <a:srgbClr val="314F83"/>
                </a:solidFill>
                <a:cs typeface="Poppins"/>
              </a:rPr>
              <a:t>*Learner is not encouraged nor empowered to take action to reduce HR violations</a:t>
            </a:r>
          </a:p>
          <a:p>
            <a:pPr marL="0" indent="0">
              <a:buNone/>
            </a:pPr>
            <a:endParaRPr lang="en-GB" sz="1400" b="1" spc="112" dirty="0">
              <a:solidFill>
                <a:srgbClr val="314F83"/>
              </a:solidFill>
              <a:cs typeface="Poppins"/>
            </a:endParaRPr>
          </a:p>
          <a:p>
            <a:pPr marL="0" indent="0">
              <a:buNone/>
            </a:pPr>
            <a:r>
              <a:rPr lang="en-GB" sz="2400" b="1" spc="112" dirty="0">
                <a:solidFill>
                  <a:srgbClr val="314F83"/>
                </a:solidFill>
                <a:cs typeface="Poppins"/>
              </a:rPr>
              <a:t>Accountability</a:t>
            </a:r>
            <a:r>
              <a:rPr lang="en-GB" sz="2400" spc="112" dirty="0">
                <a:solidFill>
                  <a:srgbClr val="314F83"/>
                </a:solidFill>
                <a:cs typeface="Poppins"/>
              </a:rPr>
              <a:t> – Linked to professional role / intended to influence knowledge, attitude and actions so that they would promote HR standards in their professional role.</a:t>
            </a:r>
          </a:p>
          <a:p>
            <a:pPr marL="0" indent="0">
              <a:buNone/>
            </a:pPr>
            <a:endParaRPr lang="en-GB" sz="1400" spc="112" dirty="0">
              <a:solidFill>
                <a:srgbClr val="314F83"/>
              </a:solidFill>
              <a:cs typeface="Poppins"/>
            </a:endParaRPr>
          </a:p>
          <a:p>
            <a:pPr marL="0" indent="0">
              <a:buNone/>
            </a:pPr>
            <a:r>
              <a:rPr lang="en-GB" sz="2400" b="1" spc="112" dirty="0">
                <a:solidFill>
                  <a:srgbClr val="314F83"/>
                </a:solidFill>
                <a:cs typeface="Poppins"/>
              </a:rPr>
              <a:t>Transformation</a:t>
            </a:r>
            <a:r>
              <a:rPr lang="en-GB" sz="2400" spc="112" dirty="0">
                <a:solidFill>
                  <a:srgbClr val="314F83"/>
                </a:solidFill>
                <a:cs typeface="Poppins"/>
              </a:rPr>
              <a:t> – transformative learning which can bring about profound change in the individual learner / personal transformation which results in taking action to eliminate HR violations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53924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355798" y="366143"/>
            <a:ext cx="10011530" cy="379830"/>
          </a:xfrm>
          <a:prstGeom prst="rect">
            <a:avLst/>
          </a:prstGeom>
        </p:spPr>
        <p:txBody>
          <a:bodyPr vert="horz" wrap="square" lIns="0" tIns="10397" rIns="0" bIns="0" rtlCol="0" anchor="ctr">
            <a:spAutoFit/>
          </a:bodyPr>
          <a:lstStyle/>
          <a:p>
            <a:pPr marL="7620">
              <a:lnSpc>
                <a:spcPct val="100000"/>
              </a:lnSpc>
              <a:spcBef>
                <a:spcPts val="82"/>
              </a:spcBef>
            </a:pPr>
            <a:r>
              <a:rPr lang="en-GB" sz="2400" b="1" spc="112" dirty="0">
                <a:solidFill>
                  <a:srgbClr val="314F83"/>
                </a:solidFill>
                <a:latin typeface="Poppins"/>
                <a:cs typeface="Calibri"/>
              </a:rPr>
              <a:t>Initial findings: Mapping content across the key features</a:t>
            </a:r>
            <a:endParaRPr lang="en-GB" sz="2400" b="1" spc="112" dirty="0">
              <a:solidFill>
                <a:srgbClr val="002060"/>
              </a:solidFill>
              <a:latin typeface="Poppins"/>
              <a:cs typeface="Poppins"/>
            </a:endParaRPr>
          </a:p>
        </p:txBody>
      </p:sp>
      <p:sp>
        <p:nvSpPr>
          <p:cNvPr id="20" name="object 20"/>
          <p:cNvSpPr txBox="1">
            <a:spLocks noGrp="1"/>
          </p:cNvSpPr>
          <p:nvPr>
            <p:ph type="body" idx="1"/>
          </p:nvPr>
        </p:nvSpPr>
        <p:spPr>
          <a:xfrm>
            <a:off x="474853" y="1567489"/>
            <a:ext cx="6583493" cy="4357296"/>
          </a:xfrm>
          <a:prstGeom prst="rect">
            <a:avLst/>
          </a:prstGeom>
        </p:spPr>
        <p:txBody>
          <a:bodyPr vert="horz" wrap="square" lIns="0" tIns="7316" rIns="0" bIns="0" rtlCol="0" anchor="t">
            <a:spAutoFit/>
          </a:bodyPr>
          <a:lstStyle/>
          <a:p>
            <a:pPr marL="0" indent="0" algn="ctr">
              <a:buNone/>
            </a:pPr>
            <a:r>
              <a:rPr lang="en-US" sz="2000" u="sng" dirty="0">
                <a:solidFill>
                  <a:srgbClr val="314F83"/>
                </a:solidFill>
              </a:rPr>
              <a:t>Explicit</a:t>
            </a:r>
            <a:r>
              <a:rPr lang="en-US" sz="2000" dirty="0">
                <a:solidFill>
                  <a:srgbClr val="314F83"/>
                </a:solidFill>
              </a:rPr>
              <a:t> module aims and learning outcomes sit within the Accountability Model</a:t>
            </a:r>
          </a:p>
          <a:p>
            <a:pPr marL="0" indent="0" algn="ctr">
              <a:buNone/>
            </a:pPr>
            <a:endParaRPr lang="en-US" sz="2000" dirty="0">
              <a:solidFill>
                <a:srgbClr val="314F83"/>
              </a:solidFill>
            </a:endParaRPr>
          </a:p>
          <a:p>
            <a:pPr marL="0" indent="0">
              <a:buNone/>
            </a:pPr>
            <a:r>
              <a:rPr lang="en-US" sz="2000" dirty="0">
                <a:solidFill>
                  <a:srgbClr val="314F83"/>
                </a:solidFill>
              </a:rPr>
              <a:t>Features:</a:t>
            </a:r>
          </a:p>
          <a:p>
            <a:pPr marL="0" indent="0">
              <a:buNone/>
            </a:pPr>
            <a:r>
              <a:rPr lang="en-US" sz="2000" dirty="0">
                <a:solidFill>
                  <a:srgbClr val="314F83"/>
                </a:solidFill>
              </a:rPr>
              <a:t>Developing capacities related to work roles and responsibilities</a:t>
            </a:r>
          </a:p>
          <a:p>
            <a:pPr marL="0" indent="0">
              <a:buNone/>
            </a:pPr>
            <a:r>
              <a:rPr lang="en-US" sz="2000" dirty="0">
                <a:solidFill>
                  <a:srgbClr val="314F83"/>
                </a:solidFill>
              </a:rPr>
              <a:t>Links to professional codes of conduct / professional standards</a:t>
            </a:r>
          </a:p>
          <a:p>
            <a:pPr marL="0" indent="0">
              <a:buNone/>
            </a:pPr>
            <a:endParaRPr lang="en-US" sz="2000" dirty="0"/>
          </a:p>
          <a:p>
            <a:pPr marL="0" indent="0">
              <a:buNone/>
            </a:pPr>
            <a:r>
              <a:rPr lang="en-GB" sz="2000" kern="100" spc="112" dirty="0">
                <a:solidFill>
                  <a:srgbClr val="314F83"/>
                </a:solidFill>
                <a:cs typeface="Times New Roman" panose="02020603050405020304" pitchFamily="18" charset="0"/>
              </a:rPr>
              <a:t>‘develop skills of listening to learners and valuing pupil voice’</a:t>
            </a:r>
          </a:p>
          <a:p>
            <a:pPr marL="0" indent="0">
              <a:buNone/>
            </a:pPr>
            <a:r>
              <a:rPr lang="en-GB" sz="2000" dirty="0">
                <a:solidFill>
                  <a:srgbClr val="314F83"/>
                </a:solidFill>
                <a:effectLst/>
                <a:latin typeface="Calibri" panose="020F0502020204030204" pitchFamily="34" charset="0"/>
                <a:ea typeface="Calibri" panose="020F0502020204030204" pitchFamily="34" charset="0"/>
                <a:cs typeface="Times New Roman" panose="02020603050405020304" pitchFamily="18" charset="0"/>
              </a:rPr>
              <a:t>‘appreciate and accommodate the role of the learner’s voice’ </a:t>
            </a:r>
            <a:endParaRPr lang="en-GB" sz="2000" dirty="0">
              <a:solidFill>
                <a:srgbClr val="314F83"/>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dirty="0">
                <a:solidFill>
                  <a:srgbClr val="314F83"/>
                </a:solidFill>
                <a:effectLst/>
                <a:latin typeface="Calibri" panose="020F0502020204030204" pitchFamily="34" charset="0"/>
                <a:ea typeface="Calibri" panose="020F0502020204030204" pitchFamily="34" charset="0"/>
                <a:cs typeface="Times New Roman" panose="02020603050405020304" pitchFamily="18" charset="0"/>
              </a:rPr>
              <a:t>‘consider the voice of the teacher and the learner in relation to co-shaping school experiences and curricular experiences’</a:t>
            </a:r>
            <a:endParaRPr lang="en-US" dirty="0"/>
          </a:p>
        </p:txBody>
      </p:sp>
      <p:pic>
        <p:nvPicPr>
          <p:cNvPr id="22" name="Picture 21">
            <a:extLst>
              <a:ext uri="{FF2B5EF4-FFF2-40B4-BE49-F238E27FC236}">
                <a16:creationId xmlns:a16="http://schemas.microsoft.com/office/drawing/2014/main" id="{9FE7B317-07BC-E3A6-657A-2A5BE1CDA5F2}"/>
              </a:ext>
            </a:extLst>
          </p:cNvPr>
          <p:cNvPicPr>
            <a:picLocks noChangeAspect="1"/>
          </p:cNvPicPr>
          <p:nvPr/>
        </p:nvPicPr>
        <p:blipFill rotWithShape="1">
          <a:blip r:embed="rId11"/>
          <a:srcRect l="32023" t="31760" r="34944" b="10412"/>
          <a:stretch/>
        </p:blipFill>
        <p:spPr>
          <a:xfrm>
            <a:off x="7140538" y="1567489"/>
            <a:ext cx="4895107" cy="4820184"/>
          </a:xfrm>
          <a:prstGeom prst="rect">
            <a:avLst/>
          </a:prstGeom>
        </p:spPr>
      </p:pic>
    </p:spTree>
    <p:extLst>
      <p:ext uri="{BB962C8B-B14F-4D97-AF65-F5344CB8AC3E}">
        <p14:creationId xmlns:p14="http://schemas.microsoft.com/office/powerpoint/2010/main" val="3426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355798" y="366143"/>
            <a:ext cx="10011530" cy="379830"/>
          </a:xfrm>
          <a:prstGeom prst="rect">
            <a:avLst/>
          </a:prstGeom>
        </p:spPr>
        <p:txBody>
          <a:bodyPr vert="horz" wrap="square" lIns="0" tIns="10397" rIns="0" bIns="0" rtlCol="0" anchor="ctr">
            <a:spAutoFit/>
          </a:bodyPr>
          <a:lstStyle/>
          <a:p>
            <a:pPr marL="7620">
              <a:lnSpc>
                <a:spcPct val="100000"/>
              </a:lnSpc>
              <a:spcBef>
                <a:spcPts val="82"/>
              </a:spcBef>
            </a:pPr>
            <a:r>
              <a:rPr lang="en-GB" sz="2400" b="1" spc="112" dirty="0">
                <a:solidFill>
                  <a:srgbClr val="314F83"/>
                </a:solidFill>
                <a:latin typeface="Poppins"/>
                <a:cs typeface="Calibri"/>
              </a:rPr>
              <a:t>Initial findings: Mapping content across the key features</a:t>
            </a:r>
            <a:endParaRPr lang="en-GB" sz="2400" b="1" spc="112" dirty="0">
              <a:solidFill>
                <a:srgbClr val="002060"/>
              </a:solidFill>
              <a:latin typeface="Poppins"/>
              <a:cs typeface="Poppins"/>
            </a:endParaRPr>
          </a:p>
        </p:txBody>
      </p:sp>
      <p:sp>
        <p:nvSpPr>
          <p:cNvPr id="20" name="object 20"/>
          <p:cNvSpPr txBox="1">
            <a:spLocks noGrp="1"/>
          </p:cNvSpPr>
          <p:nvPr>
            <p:ph type="body" idx="1"/>
          </p:nvPr>
        </p:nvSpPr>
        <p:spPr>
          <a:xfrm>
            <a:off x="474853" y="1567489"/>
            <a:ext cx="6583493" cy="4991316"/>
          </a:xfrm>
          <a:prstGeom prst="rect">
            <a:avLst/>
          </a:prstGeom>
        </p:spPr>
        <p:txBody>
          <a:bodyPr vert="horz" wrap="square" lIns="0" tIns="7316" rIns="0" bIns="0" rtlCol="0" anchor="t">
            <a:spAutoFit/>
          </a:bodyPr>
          <a:lstStyle/>
          <a:p>
            <a:pPr marL="0" indent="0" algn="ctr">
              <a:buNone/>
            </a:pPr>
            <a:r>
              <a:rPr lang="en-US" sz="1800" u="sng" dirty="0" err="1">
                <a:solidFill>
                  <a:srgbClr val="314F83"/>
                </a:solidFill>
              </a:rPr>
              <a:t>Additonal</a:t>
            </a:r>
            <a:r>
              <a:rPr lang="en-US" sz="1800" dirty="0">
                <a:solidFill>
                  <a:srgbClr val="314F83"/>
                </a:solidFill>
              </a:rPr>
              <a:t> module content sit across the Values and Awareness and Accountability Models</a:t>
            </a:r>
          </a:p>
          <a:p>
            <a:pPr marL="0" indent="0">
              <a:buNone/>
            </a:pPr>
            <a:r>
              <a:rPr lang="en-US" sz="1800" dirty="0">
                <a:solidFill>
                  <a:srgbClr val="314F83"/>
                </a:solidFill>
              </a:rPr>
              <a:t>Features:</a:t>
            </a:r>
          </a:p>
          <a:p>
            <a:pPr marL="0" indent="0">
              <a:buNone/>
            </a:pPr>
            <a:r>
              <a:rPr lang="en-US" sz="1800" dirty="0">
                <a:solidFill>
                  <a:srgbClr val="314F83"/>
                </a:solidFill>
              </a:rPr>
              <a:t>Transmission of information </a:t>
            </a:r>
          </a:p>
          <a:p>
            <a:pPr marL="0" indent="0">
              <a:buNone/>
            </a:pPr>
            <a:r>
              <a:rPr lang="en-US" sz="1800" dirty="0">
                <a:solidFill>
                  <a:srgbClr val="314F83"/>
                </a:solidFill>
              </a:rPr>
              <a:t>Human rights content – attention to learner’s rights</a:t>
            </a:r>
          </a:p>
          <a:p>
            <a:pPr marL="0" indent="0">
              <a:buNone/>
            </a:pPr>
            <a:r>
              <a:rPr lang="en-GB" sz="1800" dirty="0">
                <a:solidFill>
                  <a:srgbClr val="314F83"/>
                </a:solidFill>
                <a:effectLst/>
                <a:latin typeface="Calibri" panose="020F0502020204030204" pitchFamily="34" charset="0"/>
                <a:ea typeface="Times New Roman" panose="02020603050405020304" pitchFamily="18" charset="0"/>
                <a:cs typeface="Times New Roman" panose="02020603050405020304" pitchFamily="18" charset="0"/>
              </a:rPr>
              <a:t>understand the key principles of the UNCRC</a:t>
            </a:r>
            <a:endParaRPr lang="en-GB" sz="1800" dirty="0">
              <a:solidFill>
                <a:srgbClr val="314F83"/>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1800" b="1" dirty="0">
                <a:solidFill>
                  <a:srgbClr val="314F83"/>
                </a:solidFill>
                <a:latin typeface="Calibri" panose="020F0502020204030204" pitchFamily="34" charset="0"/>
                <a:ea typeface="Times New Roman" panose="02020603050405020304" pitchFamily="18" charset="0"/>
                <a:cs typeface="Times New Roman" panose="02020603050405020304" pitchFamily="18" charset="0"/>
              </a:rPr>
              <a:t>Explore learner rights</a:t>
            </a:r>
          </a:p>
          <a:p>
            <a:pPr marL="0" indent="0">
              <a:buNone/>
            </a:pPr>
            <a:r>
              <a:rPr lang="en-GB" sz="1800" b="1" dirty="0">
                <a:solidFill>
                  <a:srgbClr val="314F83"/>
                </a:solidFill>
                <a:latin typeface="Calibri" panose="020F0502020204030204" pitchFamily="34" charset="0"/>
                <a:ea typeface="Times New Roman" panose="02020603050405020304" pitchFamily="18" charset="0"/>
                <a:cs typeface="Times New Roman" panose="02020603050405020304" pitchFamily="18" charset="0"/>
              </a:rPr>
              <a:t>Gain understanding of children’s rights legislation </a:t>
            </a:r>
            <a:endParaRPr lang="en-GB" sz="1800" b="1" dirty="0">
              <a:solidFill>
                <a:srgbClr val="314F83"/>
              </a:solidFill>
              <a:latin typeface="Calibri" panose="020F0502020204030204" pitchFamily="34" charset="0"/>
              <a:cs typeface="Times New Roman" panose="02020603050405020304" pitchFamily="18" charset="0"/>
            </a:endParaRPr>
          </a:p>
          <a:p>
            <a:pPr marL="0" indent="0">
              <a:buNone/>
            </a:pPr>
            <a:r>
              <a:rPr lang="en-US" sz="1800" dirty="0">
                <a:solidFill>
                  <a:srgbClr val="314F83"/>
                </a:solidFill>
              </a:rPr>
              <a:t>Features:</a:t>
            </a:r>
          </a:p>
          <a:p>
            <a:pPr marL="0" indent="0">
              <a:buNone/>
            </a:pPr>
            <a:r>
              <a:rPr lang="en-US" sz="1800" dirty="0">
                <a:solidFill>
                  <a:srgbClr val="314F83"/>
                </a:solidFill>
              </a:rPr>
              <a:t>Developing capacities related to work roles and responsibilities</a:t>
            </a:r>
          </a:p>
          <a:p>
            <a:pPr marL="0" indent="0">
              <a:buNone/>
            </a:pPr>
            <a:r>
              <a:rPr lang="en-US" sz="1800" dirty="0">
                <a:solidFill>
                  <a:srgbClr val="314F83"/>
                </a:solidFill>
              </a:rPr>
              <a:t>Links to professional codes of conduct / professional standards</a:t>
            </a:r>
            <a:endParaRPr lang="en-US" sz="2000" dirty="0"/>
          </a:p>
          <a:p>
            <a:pPr marL="0" indent="0">
              <a:buNone/>
            </a:pPr>
            <a:r>
              <a:rPr lang="en-GB" sz="2000" b="1" dirty="0">
                <a:solidFill>
                  <a:srgbClr val="314F83"/>
                </a:solidFill>
                <a:effectLst/>
                <a:latin typeface="Calibri" panose="020F0502020204030204" pitchFamily="34" charset="0"/>
                <a:ea typeface="Times New Roman" panose="02020603050405020304" pitchFamily="18" charset="0"/>
                <a:cs typeface="Times New Roman" panose="02020603050405020304" pitchFamily="18" charset="0"/>
              </a:rPr>
              <a:t>design a research project that ensures that the voices of young children are respected and listened to in their research</a:t>
            </a:r>
            <a:endParaRPr lang="en-GB" sz="2000" b="1" dirty="0">
              <a:solidFill>
                <a:srgbClr val="314F83"/>
              </a:solidFill>
              <a:effectLst/>
              <a:latin typeface="Times New Roman" panose="02020603050405020304" pitchFamily="18" charset="0"/>
              <a:ea typeface="Times New Roman" panose="02020603050405020304" pitchFamily="18" charset="0"/>
            </a:endParaRPr>
          </a:p>
          <a:p>
            <a:pPr marL="0" indent="0">
              <a:buNone/>
            </a:pPr>
            <a:endParaRPr lang="en-US" sz="2000" dirty="0"/>
          </a:p>
        </p:txBody>
      </p:sp>
      <p:pic>
        <p:nvPicPr>
          <p:cNvPr id="22" name="Picture 21">
            <a:extLst>
              <a:ext uri="{FF2B5EF4-FFF2-40B4-BE49-F238E27FC236}">
                <a16:creationId xmlns:a16="http://schemas.microsoft.com/office/drawing/2014/main" id="{9FE7B317-07BC-E3A6-657A-2A5BE1CDA5F2}"/>
              </a:ext>
            </a:extLst>
          </p:cNvPr>
          <p:cNvPicPr>
            <a:picLocks noChangeAspect="1"/>
          </p:cNvPicPr>
          <p:nvPr/>
        </p:nvPicPr>
        <p:blipFill rotWithShape="1">
          <a:blip r:embed="rId11"/>
          <a:srcRect l="32023" t="31760" r="34944" b="10412"/>
          <a:stretch/>
        </p:blipFill>
        <p:spPr>
          <a:xfrm>
            <a:off x="7491699" y="1638660"/>
            <a:ext cx="4506876" cy="4437895"/>
          </a:xfrm>
          <a:prstGeom prst="rect">
            <a:avLst/>
          </a:prstGeom>
        </p:spPr>
      </p:pic>
    </p:spTree>
    <p:extLst>
      <p:ext uri="{BB962C8B-B14F-4D97-AF65-F5344CB8AC3E}">
        <p14:creationId xmlns:p14="http://schemas.microsoft.com/office/powerpoint/2010/main" val="3647373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888960" y="-43331"/>
            <a:ext cx="10515600" cy="1325563"/>
          </a:xfrm>
          <a:prstGeom prst="rect">
            <a:avLst/>
          </a:prstGeom>
        </p:spPr>
        <p:txBody>
          <a:bodyPr vert="horz" wrap="square" lIns="0" tIns="10397" rIns="0" bIns="0" rtlCol="0" anchor="ctr">
            <a:spAutoFit/>
          </a:bodyPr>
          <a:lstStyle/>
          <a:p>
            <a:pPr marL="7620">
              <a:lnSpc>
                <a:spcPct val="100000"/>
              </a:lnSpc>
              <a:spcBef>
                <a:spcPts val="82"/>
              </a:spcBef>
            </a:pPr>
            <a:r>
              <a:rPr lang="en-GB" sz="3600" b="1" spc="112" dirty="0">
                <a:solidFill>
                  <a:srgbClr val="002060"/>
                </a:solidFill>
                <a:latin typeface="Poppins"/>
                <a:cs typeface="Poppins"/>
              </a:rPr>
              <a:t>ITE – Bridging the gap? </a:t>
            </a:r>
          </a:p>
        </p:txBody>
      </p:sp>
      <p:sp>
        <p:nvSpPr>
          <p:cNvPr id="21" name="Content Placeholder 20">
            <a:extLst>
              <a:ext uri="{FF2B5EF4-FFF2-40B4-BE49-F238E27FC236}">
                <a16:creationId xmlns:a16="http://schemas.microsoft.com/office/drawing/2014/main" id="{20E85D5A-B2DB-0127-4E6D-AD2E8A457F21}"/>
              </a:ext>
            </a:extLst>
          </p:cNvPr>
          <p:cNvSpPr>
            <a:spLocks noGrp="1"/>
          </p:cNvSpPr>
          <p:nvPr>
            <p:ph sz="half" idx="2"/>
          </p:nvPr>
        </p:nvSpPr>
        <p:spPr>
          <a:xfrm>
            <a:off x="550983" y="2307921"/>
            <a:ext cx="10879684" cy="3227550"/>
          </a:xfrm>
        </p:spPr>
        <p:txBody>
          <a:bodyPr/>
          <a:lstStyle/>
          <a:p>
            <a:r>
              <a:rPr lang="en-GB" dirty="0"/>
              <a:t>Provision is not consistent across ITE in Wales </a:t>
            </a:r>
          </a:p>
          <a:p>
            <a:pPr marL="0" indent="0">
              <a:buNone/>
            </a:pPr>
            <a:endParaRPr lang="en-GB" dirty="0"/>
          </a:p>
          <a:p>
            <a:r>
              <a:rPr lang="en-GB" dirty="0"/>
              <a:t>Minority of modules contain explicit aims / learning objectives related to YCPR</a:t>
            </a:r>
          </a:p>
          <a:p>
            <a:pPr marL="0" indent="0">
              <a:buNone/>
            </a:pPr>
            <a:endParaRPr lang="en-GB" dirty="0"/>
          </a:p>
          <a:p>
            <a:r>
              <a:rPr lang="en-GB" dirty="0"/>
              <a:t>Content sits across the Values and Awareness and Accountability models</a:t>
            </a:r>
          </a:p>
        </p:txBody>
      </p:sp>
      <p:pic>
        <p:nvPicPr>
          <p:cNvPr id="22" name="Graphic 21" descr="Bridge scene outline">
            <a:extLst>
              <a:ext uri="{FF2B5EF4-FFF2-40B4-BE49-F238E27FC236}">
                <a16:creationId xmlns:a16="http://schemas.microsoft.com/office/drawing/2014/main" id="{ECDD52E2-70E1-C431-5AC4-4767DD521C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52495" y="5511255"/>
            <a:ext cx="6452662" cy="1099151"/>
          </a:xfrm>
          <a:prstGeom prst="rect">
            <a:avLst/>
          </a:prstGeom>
        </p:spPr>
      </p:pic>
    </p:spTree>
    <p:extLst>
      <p:ext uri="{BB962C8B-B14F-4D97-AF65-F5344CB8AC3E}">
        <p14:creationId xmlns:p14="http://schemas.microsoft.com/office/powerpoint/2010/main" val="1920759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261805" y="458294"/>
            <a:ext cx="9640686" cy="393104"/>
          </a:xfrm>
          <a:prstGeom prst="rect">
            <a:avLst/>
          </a:prstGeom>
        </p:spPr>
        <p:txBody>
          <a:bodyPr vert="horz" wrap="square" lIns="0" tIns="10397" rIns="0" bIns="0" rtlCol="0" anchor="ctr">
            <a:spAutoFit/>
          </a:bodyPr>
          <a:lstStyle/>
          <a:p>
            <a:pPr>
              <a:lnSpc>
                <a:spcPct val="107000"/>
              </a:lnSpc>
              <a:spcBef>
                <a:spcPts val="200"/>
              </a:spcBef>
            </a:pPr>
            <a:r>
              <a:rPr lang="en-GB" sz="2400" b="1" spc="112" dirty="0">
                <a:solidFill>
                  <a:srgbClr val="002060"/>
                </a:solidFill>
                <a:latin typeface="Poppins"/>
                <a:cs typeface="Poppins"/>
              </a:rPr>
              <a:t>Bridging the Gap: What next for RQ2?  </a:t>
            </a:r>
            <a:endParaRPr lang="en-GB" sz="2000" b="1" spc="112" dirty="0">
              <a:solidFill>
                <a:srgbClr val="002060"/>
              </a:solidFill>
              <a:latin typeface="Poppins"/>
              <a:cs typeface="Poppins"/>
            </a:endParaRPr>
          </a:p>
        </p:txBody>
      </p:sp>
      <p:sp>
        <p:nvSpPr>
          <p:cNvPr id="20" name="object 20"/>
          <p:cNvSpPr txBox="1">
            <a:spLocks noGrp="1"/>
          </p:cNvSpPr>
          <p:nvPr>
            <p:ph type="body" idx="1"/>
          </p:nvPr>
        </p:nvSpPr>
        <p:spPr>
          <a:xfrm>
            <a:off x="634025" y="1306517"/>
            <a:ext cx="11133573" cy="6190875"/>
          </a:xfrm>
          <a:prstGeom prst="rect">
            <a:avLst/>
          </a:prstGeom>
        </p:spPr>
        <p:txBody>
          <a:bodyPr vert="horz" wrap="square" lIns="0" tIns="7316" rIns="0" bIns="0" rtlCol="0" anchor="t">
            <a:spAutoFit/>
          </a:bodyPr>
          <a:lstStyle/>
          <a:p>
            <a:pPr marL="0" lvl="0" indent="0">
              <a:lnSpc>
                <a:spcPct val="107000"/>
              </a:lnSpc>
              <a:buNone/>
            </a:pPr>
            <a:r>
              <a:rPr lang="en-GB" sz="2400" b="1" dirty="0">
                <a:solidFill>
                  <a:srgbClr val="314F83"/>
                </a:solidFill>
                <a:effectLst/>
                <a:latin typeface="Calibri" panose="020F0502020204030204" pitchFamily="34" charset="0"/>
                <a:ea typeface="Calibri" panose="020F0502020204030204" pitchFamily="34" charset="0"/>
                <a:cs typeface="Arial" panose="020B0604020202020204" pitchFamily="34" charset="0"/>
              </a:rPr>
              <a:t>Participants were asked whether and how they would like support in developing this area of practice.</a:t>
            </a:r>
          </a:p>
          <a:p>
            <a:pPr marL="0" lvl="0" indent="0">
              <a:lnSpc>
                <a:spcPct val="107000"/>
              </a:lnSpc>
              <a:buNone/>
            </a:pPr>
            <a:endParaRPr lang="en-GB" sz="800" b="1" kern="100" dirty="0">
              <a:solidFill>
                <a:srgbClr val="314F83"/>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Calibri" panose="020F0502020204030204" pitchFamily="34" charset="0"/>
              <a:buChar char="-"/>
            </a:pPr>
            <a:r>
              <a:rPr lang="en-GB" sz="1800" b="1" kern="100" dirty="0">
                <a:solidFill>
                  <a:srgbClr val="314F83"/>
                </a:solidFill>
                <a:effectLst/>
                <a:latin typeface="Calibri" panose="020F0502020204030204" pitchFamily="34" charset="0"/>
                <a:ea typeface="Calibri" panose="020F0502020204030204" pitchFamily="34" charset="0"/>
                <a:cs typeface="Arial" panose="020B0604020202020204" pitchFamily="34" charset="0"/>
              </a:rPr>
              <a:t>More information on children’s participative rights</a:t>
            </a:r>
          </a:p>
          <a:p>
            <a:pPr marL="342900" lvl="0" indent="-342900">
              <a:lnSpc>
                <a:spcPct val="150000"/>
              </a:lnSpc>
              <a:buFont typeface="Calibri" panose="020F0502020204030204" pitchFamily="34" charset="0"/>
              <a:buChar char="-"/>
            </a:pPr>
            <a:r>
              <a:rPr lang="en-GB" sz="1800" b="1" kern="100" dirty="0">
                <a:solidFill>
                  <a:srgbClr val="314F83"/>
                </a:solidFill>
                <a:effectLst/>
                <a:latin typeface="Calibri" panose="020F0502020204030204" pitchFamily="34" charset="0"/>
                <a:ea typeface="Calibri" panose="020F0502020204030204" pitchFamily="34" charset="0"/>
                <a:cs typeface="Arial" panose="020B0604020202020204" pitchFamily="34" charset="0"/>
              </a:rPr>
              <a:t>Guidance and resources to supplement delivery, curriculum design and implementation </a:t>
            </a:r>
          </a:p>
          <a:p>
            <a:pPr marL="342900" lvl="0" indent="-342900">
              <a:lnSpc>
                <a:spcPct val="150000"/>
              </a:lnSpc>
              <a:buFont typeface="Calibri" panose="020F0502020204030204" pitchFamily="34" charset="0"/>
              <a:buChar char="-"/>
            </a:pPr>
            <a:r>
              <a:rPr lang="en-GB" sz="1800" b="1" kern="100" dirty="0">
                <a:solidFill>
                  <a:srgbClr val="314F83"/>
                </a:solidFill>
                <a:effectLst/>
                <a:latin typeface="Calibri" panose="020F0502020204030204" pitchFamily="34" charset="0"/>
                <a:ea typeface="Calibri" panose="020F0502020204030204" pitchFamily="34" charset="0"/>
                <a:cs typeface="Arial" panose="020B0604020202020204" pitchFamily="34" charset="0"/>
              </a:rPr>
              <a:t>Specific professional learning regarding children’s participatory rights</a:t>
            </a:r>
          </a:p>
          <a:p>
            <a:pPr marL="342900" lvl="0" indent="-342900">
              <a:lnSpc>
                <a:spcPct val="150000"/>
              </a:lnSpc>
              <a:buFont typeface="Calibri" panose="020F0502020204030204" pitchFamily="34" charset="0"/>
              <a:buChar char="-"/>
            </a:pPr>
            <a:r>
              <a:rPr lang="en-GB" sz="1800" b="1" kern="100" dirty="0">
                <a:solidFill>
                  <a:srgbClr val="314F83"/>
                </a:solidFill>
                <a:effectLst/>
                <a:latin typeface="Calibri" panose="020F0502020204030204" pitchFamily="34" charset="0"/>
                <a:ea typeface="Calibri" panose="020F0502020204030204" pitchFamily="34" charset="0"/>
                <a:cs typeface="Arial" panose="020B0604020202020204" pitchFamily="34" charset="0"/>
              </a:rPr>
              <a:t>Guest lectures / resources (to make relevant and currant)</a:t>
            </a:r>
          </a:p>
          <a:p>
            <a:pPr marL="342900" lvl="0" indent="-342900">
              <a:lnSpc>
                <a:spcPct val="150000"/>
              </a:lnSpc>
              <a:buFont typeface="Calibri" panose="020F0502020204030204" pitchFamily="34" charset="0"/>
              <a:buChar char="-"/>
            </a:pPr>
            <a:r>
              <a:rPr lang="en-GB" sz="1800" b="1" kern="100" dirty="0">
                <a:solidFill>
                  <a:srgbClr val="314F83"/>
                </a:solidFill>
                <a:effectLst/>
                <a:latin typeface="Calibri" panose="020F0502020204030204" pitchFamily="34" charset="0"/>
                <a:ea typeface="Calibri" panose="020F0502020204030204" pitchFamily="34" charset="0"/>
                <a:cs typeface="Arial" panose="020B0604020202020204" pitchFamily="34" charset="0"/>
              </a:rPr>
              <a:t>Support related to students developing their critical discourse and reflection skills in the area of learners’ rights</a:t>
            </a:r>
          </a:p>
          <a:p>
            <a:pPr marL="342900" lvl="0" indent="-342900">
              <a:lnSpc>
                <a:spcPct val="150000"/>
              </a:lnSpc>
              <a:buFont typeface="Calibri" panose="020F0502020204030204" pitchFamily="34" charset="0"/>
              <a:buChar char="-"/>
            </a:pPr>
            <a:r>
              <a:rPr lang="en-GB" sz="1800" b="1" kern="100" dirty="0">
                <a:solidFill>
                  <a:srgbClr val="314F83"/>
                </a:solidFill>
                <a:effectLst/>
                <a:latin typeface="Calibri" panose="020F0502020204030204" pitchFamily="34" charset="0"/>
                <a:ea typeface="Calibri" panose="020F0502020204030204" pitchFamily="34" charset="0"/>
                <a:cs typeface="Arial" panose="020B0604020202020204" pitchFamily="34" charset="0"/>
              </a:rPr>
              <a:t>Research champions and mentors within ITE partnerships</a:t>
            </a:r>
          </a:p>
          <a:p>
            <a:pPr marL="342900" lvl="0" indent="-342900">
              <a:lnSpc>
                <a:spcPct val="150000"/>
              </a:lnSpc>
              <a:buFont typeface="Calibri" panose="020F0502020204030204" pitchFamily="34" charset="0"/>
              <a:buChar char="-"/>
            </a:pPr>
            <a:r>
              <a:rPr lang="en-GB" sz="1800" b="1" kern="100" dirty="0">
                <a:solidFill>
                  <a:srgbClr val="314F83"/>
                </a:solidFill>
                <a:effectLst/>
                <a:latin typeface="Calibri" panose="020F0502020204030204" pitchFamily="34" charset="0"/>
                <a:ea typeface="Calibri" panose="020F0502020204030204" pitchFamily="34" charset="0"/>
                <a:cs typeface="Arial" panose="020B0604020202020204" pitchFamily="34" charset="0"/>
              </a:rPr>
              <a:t>Development of assessment criteria that better reflects theory relating to children’s participative rights</a:t>
            </a:r>
          </a:p>
          <a:p>
            <a:pPr marL="342900" lvl="0" indent="-342900">
              <a:lnSpc>
                <a:spcPct val="150000"/>
              </a:lnSpc>
              <a:spcAft>
                <a:spcPts val="800"/>
              </a:spcAft>
              <a:buFont typeface="Calibri" panose="020F0502020204030204" pitchFamily="34" charset="0"/>
              <a:buChar char="-"/>
            </a:pPr>
            <a:r>
              <a:rPr lang="en-GB" sz="1800" b="1" kern="100" dirty="0">
                <a:solidFill>
                  <a:srgbClr val="314F83"/>
                </a:solidFill>
                <a:effectLst/>
                <a:latin typeface="Calibri" panose="020F0502020204030204" pitchFamily="34" charset="0"/>
                <a:ea typeface="Calibri" panose="020F0502020204030204" pitchFamily="34" charset="0"/>
                <a:cs typeface="Arial" panose="020B0604020202020204" pitchFamily="34" charset="0"/>
              </a:rPr>
              <a:t>Creative solutions to balancing content provision across intensive ITE courses</a:t>
            </a:r>
          </a:p>
          <a:p>
            <a:pPr marL="0" indent="0">
              <a:buNone/>
            </a:pPr>
            <a:endParaRPr lang="en-US" dirty="0"/>
          </a:p>
        </p:txBody>
      </p:sp>
    </p:spTree>
    <p:extLst>
      <p:ext uri="{BB962C8B-B14F-4D97-AF65-F5344CB8AC3E}">
        <p14:creationId xmlns:p14="http://schemas.microsoft.com/office/powerpoint/2010/main" val="2950281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741A9380-16CA-AA5D-956B-C8FEEDA9880B}"/>
              </a:ext>
            </a:extLst>
          </p:cNvPr>
          <p:cNvGrpSpPr/>
          <p:nvPr/>
        </p:nvGrpSpPr>
        <p:grpSpPr>
          <a:xfrm>
            <a:off x="3175" y="3175"/>
            <a:ext cx="12188064" cy="1139791"/>
            <a:chOff x="5235" y="0"/>
            <a:chExt cx="20099020" cy="1879600"/>
          </a:xfrm>
        </p:grpSpPr>
        <p:sp>
          <p:nvSpPr>
            <p:cNvPr id="8" name="object 3">
              <a:extLst>
                <a:ext uri="{FF2B5EF4-FFF2-40B4-BE49-F238E27FC236}">
                  <a16:creationId xmlns:a16="http://schemas.microsoft.com/office/drawing/2014/main" id="{F17FCC51-1CEA-DBD9-2FBD-9C14334B9139}"/>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9" name="object 4">
              <a:extLst>
                <a:ext uri="{FF2B5EF4-FFF2-40B4-BE49-F238E27FC236}">
                  <a16:creationId xmlns:a16="http://schemas.microsoft.com/office/drawing/2014/main" id="{748AA6E5-67AA-B15C-0EB0-4D6CCA06A831}"/>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10" name="object 5">
              <a:extLst>
                <a:ext uri="{FF2B5EF4-FFF2-40B4-BE49-F238E27FC236}">
                  <a16:creationId xmlns:a16="http://schemas.microsoft.com/office/drawing/2014/main" id="{142D289F-653E-B51B-0BDD-C6CFF0B3ABE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11" name="object 6">
              <a:extLst>
                <a:ext uri="{FF2B5EF4-FFF2-40B4-BE49-F238E27FC236}">
                  <a16:creationId xmlns:a16="http://schemas.microsoft.com/office/drawing/2014/main" id="{3D45EE81-7014-5F21-D2BA-655408648D02}"/>
                </a:ext>
              </a:extLst>
            </p:cNvPr>
            <p:cNvPicPr/>
            <p:nvPr/>
          </p:nvPicPr>
          <p:blipFill>
            <a:blip r:embed="rId3" cstate="print"/>
            <a:stretch>
              <a:fillRect/>
            </a:stretch>
          </p:blipFill>
          <p:spPr>
            <a:xfrm>
              <a:off x="1045555" y="438868"/>
              <a:ext cx="148906" cy="146676"/>
            </a:xfrm>
            <a:prstGeom prst="rect">
              <a:avLst/>
            </a:prstGeom>
          </p:spPr>
        </p:pic>
        <p:sp>
          <p:nvSpPr>
            <p:cNvPr id="12" name="object 7">
              <a:extLst>
                <a:ext uri="{FF2B5EF4-FFF2-40B4-BE49-F238E27FC236}">
                  <a16:creationId xmlns:a16="http://schemas.microsoft.com/office/drawing/2014/main" id="{9AAB22CA-6407-CB56-4056-0136A009478D}"/>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13" name="object 8">
              <a:extLst>
                <a:ext uri="{FF2B5EF4-FFF2-40B4-BE49-F238E27FC236}">
                  <a16:creationId xmlns:a16="http://schemas.microsoft.com/office/drawing/2014/main" id="{676D22F5-6C57-E8D5-A1BF-8D3E6AF66C2E}"/>
                </a:ext>
              </a:extLst>
            </p:cNvPr>
            <p:cNvPicPr/>
            <p:nvPr/>
          </p:nvPicPr>
          <p:blipFill>
            <a:blip r:embed="rId4" cstate="print"/>
            <a:stretch>
              <a:fillRect/>
            </a:stretch>
          </p:blipFill>
          <p:spPr>
            <a:xfrm>
              <a:off x="635261" y="676623"/>
              <a:ext cx="147806" cy="147809"/>
            </a:xfrm>
            <a:prstGeom prst="rect">
              <a:avLst/>
            </a:prstGeom>
          </p:spPr>
        </p:pic>
        <p:sp>
          <p:nvSpPr>
            <p:cNvPr id="14" name="object 9">
              <a:extLst>
                <a:ext uri="{FF2B5EF4-FFF2-40B4-BE49-F238E27FC236}">
                  <a16:creationId xmlns:a16="http://schemas.microsoft.com/office/drawing/2014/main" id="{339A3A55-E428-DE8E-65C5-D9065924ECE9}"/>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5" name="object 10">
              <a:extLst>
                <a:ext uri="{FF2B5EF4-FFF2-40B4-BE49-F238E27FC236}">
                  <a16:creationId xmlns:a16="http://schemas.microsoft.com/office/drawing/2014/main" id="{AE43A87B-06BC-5A83-D570-79BD3CBFE9D4}"/>
                </a:ext>
              </a:extLst>
            </p:cNvPr>
            <p:cNvPicPr/>
            <p:nvPr/>
          </p:nvPicPr>
          <p:blipFill>
            <a:blip r:embed="rId5" cstate="print"/>
            <a:stretch>
              <a:fillRect/>
            </a:stretch>
          </p:blipFill>
          <p:spPr>
            <a:xfrm>
              <a:off x="635262" y="1151026"/>
              <a:ext cx="147806" cy="147809"/>
            </a:xfrm>
            <a:prstGeom prst="rect">
              <a:avLst/>
            </a:prstGeom>
          </p:spPr>
        </p:pic>
        <p:sp>
          <p:nvSpPr>
            <p:cNvPr id="16" name="object 11">
              <a:extLst>
                <a:ext uri="{FF2B5EF4-FFF2-40B4-BE49-F238E27FC236}">
                  <a16:creationId xmlns:a16="http://schemas.microsoft.com/office/drawing/2014/main" id="{256A6CA3-C8E0-4867-6157-DE346454749D}"/>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7" name="object 12">
              <a:extLst>
                <a:ext uri="{FF2B5EF4-FFF2-40B4-BE49-F238E27FC236}">
                  <a16:creationId xmlns:a16="http://schemas.microsoft.com/office/drawing/2014/main" id="{07FA81A6-8360-77C7-68BC-1B7E4FCDA4A4}"/>
                </a:ext>
              </a:extLst>
            </p:cNvPr>
            <p:cNvPicPr/>
            <p:nvPr/>
          </p:nvPicPr>
          <p:blipFill>
            <a:blip r:embed="rId6" cstate="print"/>
            <a:stretch>
              <a:fillRect/>
            </a:stretch>
          </p:blipFill>
          <p:spPr>
            <a:xfrm>
              <a:off x="1045558" y="1387673"/>
              <a:ext cx="148906" cy="148916"/>
            </a:xfrm>
            <a:prstGeom prst="rect">
              <a:avLst/>
            </a:prstGeom>
          </p:spPr>
        </p:pic>
        <p:sp>
          <p:nvSpPr>
            <p:cNvPr id="18" name="object 13">
              <a:extLst>
                <a:ext uri="{FF2B5EF4-FFF2-40B4-BE49-F238E27FC236}">
                  <a16:creationId xmlns:a16="http://schemas.microsoft.com/office/drawing/2014/main" id="{6F4A53D7-175F-FBF0-C544-71563289ECA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9" name="object 14">
              <a:extLst>
                <a:ext uri="{FF2B5EF4-FFF2-40B4-BE49-F238E27FC236}">
                  <a16:creationId xmlns:a16="http://schemas.microsoft.com/office/drawing/2014/main" id="{6ABA6136-3A44-C320-30AC-985506F8A2BB}"/>
                </a:ext>
              </a:extLst>
            </p:cNvPr>
            <p:cNvPicPr/>
            <p:nvPr/>
          </p:nvPicPr>
          <p:blipFill>
            <a:blip r:embed="rId7" cstate="print"/>
            <a:stretch>
              <a:fillRect/>
            </a:stretch>
          </p:blipFill>
          <p:spPr>
            <a:xfrm>
              <a:off x="1456951" y="1151026"/>
              <a:ext cx="147806" cy="147809"/>
            </a:xfrm>
            <a:prstGeom prst="rect">
              <a:avLst/>
            </a:prstGeom>
          </p:spPr>
        </p:pic>
        <p:sp>
          <p:nvSpPr>
            <p:cNvPr id="20" name="object 15">
              <a:extLst>
                <a:ext uri="{FF2B5EF4-FFF2-40B4-BE49-F238E27FC236}">
                  <a16:creationId xmlns:a16="http://schemas.microsoft.com/office/drawing/2014/main" id="{6A4934B0-891F-6E9F-4730-A99C012D093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21" name="object 16">
              <a:extLst>
                <a:ext uri="{FF2B5EF4-FFF2-40B4-BE49-F238E27FC236}">
                  <a16:creationId xmlns:a16="http://schemas.microsoft.com/office/drawing/2014/main" id="{08C65B12-BD4A-8CBD-FA49-E3D8F459189C}"/>
                </a:ext>
              </a:extLst>
            </p:cNvPr>
            <p:cNvPicPr/>
            <p:nvPr/>
          </p:nvPicPr>
          <p:blipFill>
            <a:blip r:embed="rId8" cstate="print"/>
            <a:stretch>
              <a:fillRect/>
            </a:stretch>
          </p:blipFill>
          <p:spPr>
            <a:xfrm>
              <a:off x="1456951" y="676624"/>
              <a:ext cx="147806" cy="147809"/>
            </a:xfrm>
            <a:prstGeom prst="rect">
              <a:avLst/>
            </a:prstGeom>
          </p:spPr>
        </p:pic>
        <p:pic>
          <p:nvPicPr>
            <p:cNvPr id="22" name="object 17">
              <a:extLst>
                <a:ext uri="{FF2B5EF4-FFF2-40B4-BE49-F238E27FC236}">
                  <a16:creationId xmlns:a16="http://schemas.microsoft.com/office/drawing/2014/main" id="{9064BDCF-C199-B98A-B0CB-C809638E8C01}"/>
                </a:ext>
              </a:extLst>
            </p:cNvPr>
            <p:cNvPicPr/>
            <p:nvPr/>
          </p:nvPicPr>
          <p:blipFill>
            <a:blip r:embed="rId9" cstate="print"/>
            <a:stretch>
              <a:fillRect/>
            </a:stretch>
          </p:blipFill>
          <p:spPr>
            <a:xfrm>
              <a:off x="1796231" y="564627"/>
              <a:ext cx="1339684" cy="212153"/>
            </a:xfrm>
            <a:prstGeom prst="rect">
              <a:avLst/>
            </a:prstGeom>
          </p:spPr>
        </p:pic>
        <p:pic>
          <p:nvPicPr>
            <p:cNvPr id="23" name="object 18">
              <a:extLst>
                <a:ext uri="{FF2B5EF4-FFF2-40B4-BE49-F238E27FC236}">
                  <a16:creationId xmlns:a16="http://schemas.microsoft.com/office/drawing/2014/main" id="{9376C8C7-3D42-2925-B5CA-66EE692CC790}"/>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C130DB18-77C8-E52D-46E2-4528D22772CA}"/>
              </a:ext>
            </a:extLst>
          </p:cNvPr>
          <p:cNvSpPr>
            <a:spLocks noGrp="1"/>
          </p:cNvSpPr>
          <p:nvPr>
            <p:ph type="title"/>
          </p:nvPr>
        </p:nvSpPr>
        <p:spPr>
          <a:xfrm>
            <a:off x="2606671" y="269305"/>
            <a:ext cx="8701832" cy="991236"/>
          </a:xfrm>
          <a:ln>
            <a:noFill/>
          </a:ln>
        </p:spPr>
        <p:txBody>
          <a:bodyPr vert="horz" lIns="91440" tIns="45720" rIns="91440" bIns="45720" rtlCol="0" anchor="t">
            <a:noAutofit/>
          </a:bodyPr>
          <a:lstStyle/>
          <a:p>
            <a:r>
              <a:rPr lang="en-US" sz="3600" b="1" dirty="0">
                <a:solidFill>
                  <a:srgbClr val="314F83"/>
                </a:solidFill>
                <a:latin typeface="Poppins"/>
                <a:cs typeface="Poppins"/>
              </a:rPr>
              <a:t>Key opportunities the project brings</a:t>
            </a:r>
          </a:p>
        </p:txBody>
      </p:sp>
      <p:sp>
        <p:nvSpPr>
          <p:cNvPr id="4" name="Content Placeholder 3">
            <a:extLst>
              <a:ext uri="{FF2B5EF4-FFF2-40B4-BE49-F238E27FC236}">
                <a16:creationId xmlns:a16="http://schemas.microsoft.com/office/drawing/2014/main" id="{CEF78032-B4D2-4A1B-56E0-6B3900B73439}"/>
              </a:ext>
            </a:extLst>
          </p:cNvPr>
          <p:cNvSpPr>
            <a:spLocks noGrp="1"/>
          </p:cNvSpPr>
          <p:nvPr>
            <p:ph idx="1"/>
          </p:nvPr>
        </p:nvSpPr>
        <p:spPr>
          <a:xfrm>
            <a:off x="353597" y="2776586"/>
            <a:ext cx="11484806" cy="1478999"/>
          </a:xfrm>
        </p:spPr>
        <p:txBody>
          <a:bodyPr vert="horz" lIns="91440" tIns="45720" rIns="91440" bIns="45720" rtlCol="0" anchor="b">
            <a:normAutofit fontScale="25000" lnSpcReduction="20000"/>
          </a:bodyPr>
          <a:lstStyle/>
          <a:p>
            <a:pPr marL="228600" marR="0" lvl="0" indent="-228600" algn="l" defTabSz="914400" rtl="0" eaLnBrk="1" fontAlgn="base" latinLnBrk="0" hangingPunct="1">
              <a:lnSpc>
                <a:spcPct val="120000"/>
              </a:lnSpc>
              <a:spcBef>
                <a:spcPts val="1000"/>
              </a:spcBef>
              <a:spcAft>
                <a:spcPts val="0"/>
              </a:spcAft>
              <a:buClrTx/>
              <a:buSzTx/>
              <a:buFont typeface="Arial" panose="020B0604020202020204" pitchFamily="34" charset="0"/>
              <a:buChar char="•"/>
              <a:tabLst/>
              <a:defRPr/>
            </a:pPr>
            <a:r>
              <a:rPr kumimoji="0" lang="en-GB" sz="8000" b="1" i="0" u="none" strike="noStrike" kern="1200" cap="none" spc="0" normalizeH="0" baseline="0" noProof="0">
                <a:ln>
                  <a:noFill/>
                </a:ln>
                <a:solidFill>
                  <a:srgbClr val="314F83"/>
                </a:solidFill>
                <a:effectLst/>
                <a:uLnTx/>
                <a:uFillTx/>
                <a:latin typeface="Poppins"/>
                <a:cs typeface="Poppins"/>
              </a:rPr>
              <a:t>Collaborative knowledge building</a:t>
            </a:r>
            <a:r>
              <a:rPr kumimoji="0" lang="en-GB" sz="8000" b="0" i="0" u="none" strike="noStrike" kern="1200" cap="none" spc="0" normalizeH="0" baseline="0" noProof="0" dirty="0">
                <a:ln>
                  <a:noFill/>
                </a:ln>
                <a:solidFill>
                  <a:srgbClr val="314F83"/>
                </a:solidFill>
                <a:effectLst/>
                <a:uLnTx/>
                <a:uFillTx/>
                <a:latin typeface="Poppins"/>
                <a:cs typeface="Poppins"/>
              </a:rPr>
              <a:t> with and between practitioners</a:t>
            </a:r>
            <a:r>
              <a:rPr kumimoji="0" lang="en-US" sz="8000" b="0" i="0" u="none" strike="noStrike" kern="1200" cap="none" spc="0" normalizeH="0" baseline="0" noProof="0" dirty="0">
                <a:ln>
                  <a:noFill/>
                </a:ln>
                <a:solidFill>
                  <a:srgbClr val="314F83"/>
                </a:solidFill>
                <a:effectLst/>
                <a:uLnTx/>
                <a:uFillTx/>
                <a:latin typeface="Poppins"/>
                <a:cs typeface="Poppins"/>
              </a:rPr>
              <a:t>​</a:t>
            </a:r>
            <a:endParaRPr lang="en-US" sz="8000" b="0" i="0" u="none" strike="noStrike" kern="1200" cap="none" spc="0" normalizeH="0" baseline="0" noProof="0" dirty="0">
              <a:ln>
                <a:noFill/>
              </a:ln>
              <a:solidFill>
                <a:srgbClr val="314F83"/>
              </a:solidFill>
              <a:effectLst/>
              <a:uLnTx/>
              <a:uFillTx/>
              <a:latin typeface="Poppins"/>
              <a:cs typeface="Poppins"/>
            </a:endParaRPr>
          </a:p>
          <a:p>
            <a:pPr marL="228600" marR="0" lvl="0" indent="-228600" algn="l" defTabSz="914400" rtl="0" eaLnBrk="1" fontAlgn="base" latinLnBrk="0" hangingPunct="1">
              <a:lnSpc>
                <a:spcPct val="120000"/>
              </a:lnSpc>
              <a:spcBef>
                <a:spcPts val="1000"/>
              </a:spcBef>
              <a:spcAft>
                <a:spcPts val="0"/>
              </a:spcAft>
              <a:buClrTx/>
              <a:buSzTx/>
              <a:buFont typeface="Arial" panose="020B0604020202020204" pitchFamily="34" charset="0"/>
              <a:buChar char="•"/>
              <a:tabLst/>
              <a:defRPr/>
            </a:pPr>
            <a:r>
              <a:rPr kumimoji="0" lang="en-GB" sz="8000" b="0" i="0" u="none" strike="noStrike" kern="1200" cap="none" spc="0" normalizeH="0" baseline="0" noProof="0" dirty="0">
                <a:ln>
                  <a:noFill/>
                </a:ln>
                <a:solidFill>
                  <a:srgbClr val="314F83"/>
                </a:solidFill>
                <a:effectLst/>
                <a:uLnTx/>
                <a:uFillTx/>
                <a:latin typeface="Poppins"/>
                <a:cs typeface="Poppins"/>
              </a:rPr>
              <a:t>Collaborative working with academics, policy makers and third sector. </a:t>
            </a:r>
            <a:r>
              <a:rPr kumimoji="0" lang="en-US" sz="8000" b="0" i="0" u="none" strike="noStrike" kern="1200" cap="none" spc="0" normalizeH="0" baseline="0" noProof="0" dirty="0">
                <a:ln>
                  <a:noFill/>
                </a:ln>
                <a:solidFill>
                  <a:srgbClr val="314F83"/>
                </a:solidFill>
                <a:effectLst/>
                <a:uLnTx/>
                <a:uFillTx/>
                <a:latin typeface="Poppins"/>
                <a:cs typeface="Poppins"/>
              </a:rPr>
              <a:t>​</a:t>
            </a:r>
            <a:endParaRPr lang="en-US" sz="8000" b="0" i="0" u="none" strike="noStrike" kern="1200" cap="none" spc="0" normalizeH="0" baseline="0" noProof="0" dirty="0">
              <a:ln>
                <a:noFill/>
              </a:ln>
              <a:solidFill>
                <a:srgbClr val="314F83"/>
              </a:solidFill>
              <a:effectLst/>
              <a:uLnTx/>
              <a:uFillTx/>
              <a:latin typeface="Poppins"/>
              <a:cs typeface="Poppins"/>
            </a:endParaRPr>
          </a:p>
          <a:p>
            <a:pPr marL="228600" marR="0" lvl="0" indent="-228600" algn="l" defTabSz="914400" rtl="0" eaLnBrk="1" fontAlgn="base" latinLnBrk="0" hangingPunct="1">
              <a:lnSpc>
                <a:spcPct val="120000"/>
              </a:lnSpc>
              <a:spcBef>
                <a:spcPts val="1000"/>
              </a:spcBef>
              <a:spcAft>
                <a:spcPts val="0"/>
              </a:spcAft>
              <a:buClrTx/>
              <a:buSzTx/>
              <a:buFont typeface="Arial" panose="020B0604020202020204" pitchFamily="34" charset="0"/>
              <a:buChar char="•"/>
              <a:tabLst/>
              <a:defRPr/>
            </a:pPr>
            <a:r>
              <a:rPr kumimoji="0" lang="en-GB" sz="8000" b="0" i="0" u="none" strike="noStrike" kern="1200" cap="none" spc="0" normalizeH="0" baseline="0" noProof="0" dirty="0">
                <a:ln>
                  <a:noFill/>
                </a:ln>
                <a:solidFill>
                  <a:srgbClr val="314F83"/>
                </a:solidFill>
                <a:effectLst/>
                <a:uLnTx/>
                <a:uFillTx/>
                <a:latin typeface="Poppins"/>
                <a:cs typeface="Poppins"/>
              </a:rPr>
              <a:t>Improved </a:t>
            </a:r>
            <a:r>
              <a:rPr kumimoji="0" lang="en-GB" sz="8000" b="1" i="0" u="none" strike="noStrike" kern="1200" cap="none" spc="0" normalizeH="0" baseline="0" noProof="0">
                <a:ln>
                  <a:noFill/>
                </a:ln>
                <a:solidFill>
                  <a:srgbClr val="314F83"/>
                </a:solidFill>
                <a:effectLst/>
                <a:uLnTx/>
                <a:uFillTx/>
                <a:latin typeface="Poppins"/>
                <a:cs typeface="Poppins"/>
              </a:rPr>
              <a:t>empirical evidence</a:t>
            </a:r>
            <a:r>
              <a:rPr kumimoji="0" lang="en-GB" sz="8000" b="0" i="0" u="none" strike="noStrike" kern="1200" cap="none" spc="0" normalizeH="0" baseline="0" noProof="0" dirty="0">
                <a:ln>
                  <a:noFill/>
                </a:ln>
                <a:solidFill>
                  <a:srgbClr val="314F83"/>
                </a:solidFill>
                <a:effectLst/>
                <a:uLnTx/>
                <a:uFillTx/>
                <a:latin typeface="Poppins"/>
                <a:cs typeface="Poppins"/>
              </a:rPr>
              <a:t> base for practice – within the 5-7 year age range. </a:t>
            </a:r>
            <a:r>
              <a:rPr kumimoji="0" lang="en-US" sz="8000" b="0" i="0" u="none" strike="noStrike" kern="1200" cap="none" spc="0" normalizeH="0" baseline="0" noProof="0" dirty="0">
                <a:ln>
                  <a:noFill/>
                </a:ln>
                <a:solidFill>
                  <a:srgbClr val="314F83"/>
                </a:solidFill>
                <a:effectLst/>
                <a:uLnTx/>
                <a:uFillTx/>
                <a:latin typeface="Poppins"/>
                <a:cs typeface="Poppins"/>
              </a:rPr>
              <a:t>​</a:t>
            </a:r>
            <a:endParaRPr lang="en-US" sz="8000" b="0" i="0" u="none" strike="noStrike" kern="1200" cap="none" spc="0" normalizeH="0" baseline="0" noProof="0" dirty="0">
              <a:ln>
                <a:noFill/>
              </a:ln>
              <a:solidFill>
                <a:srgbClr val="314F83"/>
              </a:solidFill>
              <a:effectLst/>
              <a:uLnTx/>
              <a:uFillTx/>
              <a:latin typeface="Poppins"/>
              <a:cs typeface="Poppins"/>
            </a:endParaRPr>
          </a:p>
          <a:p>
            <a:pPr marL="228600" marR="0" lvl="0" indent="-228600" algn="l" defTabSz="914400" rtl="0" eaLnBrk="1" fontAlgn="base" latinLnBrk="0" hangingPunct="1">
              <a:lnSpc>
                <a:spcPct val="120000"/>
              </a:lnSpc>
              <a:spcBef>
                <a:spcPts val="1000"/>
              </a:spcBef>
              <a:spcAft>
                <a:spcPts val="0"/>
              </a:spcAft>
              <a:buClrTx/>
              <a:buSzTx/>
              <a:buFont typeface="Arial" panose="020B0604020202020204" pitchFamily="34" charset="0"/>
              <a:buChar char="•"/>
              <a:tabLst/>
              <a:defRPr/>
            </a:pPr>
            <a:r>
              <a:rPr kumimoji="0" lang="en-GB" sz="8000" b="0" i="0" u="none" strike="noStrike" kern="1200" cap="none" spc="0" normalizeH="0" baseline="0" noProof="0" dirty="0">
                <a:ln>
                  <a:noFill/>
                </a:ln>
                <a:solidFill>
                  <a:srgbClr val="314F83"/>
                </a:solidFill>
                <a:effectLst/>
                <a:uLnTx/>
                <a:uFillTx/>
                <a:latin typeface="Poppins"/>
                <a:cs typeface="Poppins"/>
              </a:rPr>
              <a:t>Better understanding of policy enactment - the barriers and enablers of this.</a:t>
            </a:r>
            <a:r>
              <a:rPr kumimoji="0" lang="en-US" sz="8000" b="0" i="0" u="none" strike="noStrike" kern="1200" cap="none" spc="0" normalizeH="0" baseline="0" noProof="0" dirty="0">
                <a:ln>
                  <a:noFill/>
                </a:ln>
                <a:solidFill>
                  <a:srgbClr val="314F83"/>
                </a:solidFill>
                <a:effectLst/>
                <a:uLnTx/>
                <a:uFillTx/>
                <a:latin typeface="Poppins"/>
                <a:cs typeface="Poppins"/>
              </a:rPr>
              <a:t>​</a:t>
            </a:r>
            <a:endParaRPr lang="en-US" sz="8000" b="0" i="0" u="none" strike="noStrike" kern="1200" cap="none" spc="0" normalizeH="0" baseline="0" noProof="0" dirty="0">
              <a:ln>
                <a:noFill/>
              </a:ln>
              <a:solidFill>
                <a:srgbClr val="314F83"/>
              </a:solidFill>
              <a:effectLst/>
              <a:uLnTx/>
              <a:uFillTx/>
              <a:latin typeface="Poppins"/>
              <a:cs typeface="Poppins"/>
            </a:endParaRPr>
          </a:p>
          <a:p>
            <a:pPr marL="228600" marR="0" lvl="0" indent="-228600" algn="l" defTabSz="914400" rtl="0" eaLnBrk="1" fontAlgn="base" latinLnBrk="0" hangingPunct="1">
              <a:lnSpc>
                <a:spcPct val="120000"/>
              </a:lnSpc>
              <a:spcBef>
                <a:spcPts val="1000"/>
              </a:spcBef>
              <a:spcAft>
                <a:spcPts val="0"/>
              </a:spcAft>
              <a:buClrTx/>
              <a:buSzTx/>
              <a:buFont typeface="Arial" panose="020B0604020202020204" pitchFamily="34" charset="0"/>
              <a:buChar char="•"/>
              <a:tabLst/>
              <a:defRPr/>
            </a:pPr>
            <a:r>
              <a:rPr kumimoji="0" lang="en-GB" sz="8000" b="0" i="0" u="none" strike="noStrike" kern="1200" cap="none" spc="0" normalizeH="0" baseline="0" noProof="0" dirty="0">
                <a:ln>
                  <a:noFill/>
                </a:ln>
                <a:solidFill>
                  <a:srgbClr val="314F83"/>
                </a:solidFill>
                <a:effectLst/>
                <a:uLnTx/>
                <a:uFillTx/>
                <a:latin typeface="Poppins"/>
                <a:cs typeface="Poppins"/>
              </a:rPr>
              <a:t>Developing and sustaining networks. </a:t>
            </a:r>
            <a:r>
              <a:rPr kumimoji="0" lang="en-US" sz="8000" b="0" i="0" u="none" strike="noStrike" kern="1200" cap="none" spc="0" normalizeH="0" baseline="0" noProof="0" dirty="0">
                <a:ln>
                  <a:noFill/>
                </a:ln>
                <a:solidFill>
                  <a:srgbClr val="314F83"/>
                </a:solidFill>
                <a:effectLst/>
                <a:uLnTx/>
                <a:uFillTx/>
                <a:latin typeface="Poppins"/>
                <a:cs typeface="Poppins"/>
              </a:rPr>
              <a:t>​</a:t>
            </a:r>
            <a:endParaRPr lang="en-US" sz="8000" b="0" i="0" u="none" strike="noStrike" kern="1200" cap="none" spc="0" normalizeH="0" baseline="0" noProof="0" dirty="0">
              <a:ln>
                <a:noFill/>
              </a:ln>
              <a:solidFill>
                <a:srgbClr val="314F83"/>
              </a:solidFill>
              <a:effectLst/>
              <a:uLnTx/>
              <a:uFillTx/>
              <a:latin typeface="Poppins"/>
              <a:cs typeface="Poppins"/>
            </a:endParaRPr>
          </a:p>
          <a:p>
            <a:pPr marL="228600" marR="0" lvl="0" indent="-228600" algn="l" defTabSz="914400" rtl="0" eaLnBrk="1" fontAlgn="base" latinLnBrk="0" hangingPunct="1">
              <a:lnSpc>
                <a:spcPct val="120000"/>
              </a:lnSpc>
              <a:spcBef>
                <a:spcPts val="1000"/>
              </a:spcBef>
              <a:spcAft>
                <a:spcPts val="0"/>
              </a:spcAft>
              <a:buClrTx/>
              <a:buSzTx/>
              <a:buFont typeface="Arial" panose="020B0604020202020204" pitchFamily="34" charset="0"/>
              <a:buChar char="•"/>
              <a:tabLst/>
              <a:defRPr/>
            </a:pPr>
            <a:r>
              <a:rPr kumimoji="0" lang="en-GB" sz="8000" b="0" i="0" u="none" strike="noStrike" kern="1200" cap="none" spc="0" normalizeH="0" baseline="0" noProof="0" dirty="0">
                <a:ln>
                  <a:noFill/>
                </a:ln>
                <a:solidFill>
                  <a:srgbClr val="314F83"/>
                </a:solidFill>
                <a:effectLst/>
                <a:uLnTx/>
                <a:uFillTx/>
                <a:latin typeface="Poppins"/>
                <a:cs typeface="Poppins"/>
              </a:rPr>
              <a:t>The potential to </a:t>
            </a:r>
            <a:r>
              <a:rPr kumimoji="0" lang="en-GB" sz="8000" b="1" i="0" u="none" strike="noStrike" kern="1200" cap="none" spc="0" normalizeH="0" baseline="0" noProof="0">
                <a:ln>
                  <a:noFill/>
                </a:ln>
                <a:solidFill>
                  <a:srgbClr val="314F83"/>
                </a:solidFill>
                <a:effectLst/>
                <a:uLnTx/>
                <a:uFillTx/>
                <a:latin typeface="Poppins"/>
                <a:cs typeface="Poppins"/>
              </a:rPr>
              <a:t>transform teacher pedagogies</a:t>
            </a:r>
            <a:endParaRPr lang="en-US" sz="8000" b="1" i="0" u="none" strike="noStrike" kern="1200" cap="none" spc="0" normalizeH="0" baseline="0" noProof="0">
              <a:ln>
                <a:noFill/>
              </a:ln>
              <a:solidFill>
                <a:srgbClr val="314F83"/>
              </a:solidFill>
              <a:effectLst/>
              <a:uLnTx/>
              <a:uFillTx/>
              <a:latin typeface="Poppins"/>
              <a:cs typeface="Poppins"/>
            </a:endParaRPr>
          </a:p>
          <a:p>
            <a:pPr marL="0" indent="0" algn="ctr">
              <a:buNone/>
            </a:pPr>
            <a:endParaRPr lang="en-US" sz="3000">
              <a:solidFill>
                <a:srgbClr val="28426D"/>
              </a:solidFill>
            </a:endParaRPr>
          </a:p>
        </p:txBody>
      </p:sp>
      <p:pic>
        <p:nvPicPr>
          <p:cNvPr id="3" name="object 21">
            <a:extLst>
              <a:ext uri="{FF2B5EF4-FFF2-40B4-BE49-F238E27FC236}">
                <a16:creationId xmlns:a16="http://schemas.microsoft.com/office/drawing/2014/main" id="{E3C1EA21-3019-F60D-63ED-8B719BD26560}"/>
              </a:ext>
            </a:extLst>
          </p:cNvPr>
          <p:cNvPicPr/>
          <p:nvPr/>
        </p:nvPicPr>
        <p:blipFill rotWithShape="1">
          <a:blip r:embed="rId11" cstate="print"/>
          <a:srcRect r="-6705"/>
          <a:stretch/>
        </p:blipFill>
        <p:spPr>
          <a:xfrm>
            <a:off x="0" y="4463587"/>
            <a:ext cx="13008641" cy="2558870"/>
          </a:xfrm>
          <a:prstGeom prst="rect">
            <a:avLst/>
          </a:prstGeom>
        </p:spPr>
      </p:pic>
    </p:spTree>
    <p:extLst>
      <p:ext uri="{BB962C8B-B14F-4D97-AF65-F5344CB8AC3E}">
        <p14:creationId xmlns:p14="http://schemas.microsoft.com/office/powerpoint/2010/main" val="2147324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437900" y="404630"/>
            <a:ext cx="9640686" cy="564496"/>
          </a:xfrm>
          <a:prstGeom prst="rect">
            <a:avLst/>
          </a:prstGeom>
        </p:spPr>
        <p:txBody>
          <a:bodyPr vert="horz" wrap="square" lIns="0" tIns="10397" rIns="0" bIns="0" rtlCol="0" anchor="ctr">
            <a:spAutoFit/>
          </a:bodyPr>
          <a:lstStyle/>
          <a:p>
            <a:pPr marL="7701">
              <a:lnSpc>
                <a:spcPct val="100000"/>
              </a:lnSpc>
              <a:spcBef>
                <a:spcPts val="82"/>
              </a:spcBef>
            </a:pPr>
            <a:r>
              <a:rPr lang="en-GB" sz="3600" b="1" spc="112">
                <a:solidFill>
                  <a:srgbClr val="002060"/>
                </a:solidFill>
                <a:latin typeface="Poppins" panose="00000500000000000000" pitchFamily="2" charset="0"/>
                <a:cs typeface="Poppins" panose="00000500000000000000" pitchFamily="2" charset="0"/>
              </a:rPr>
              <a:t>Website and Social Media</a:t>
            </a:r>
          </a:p>
        </p:txBody>
      </p:sp>
      <p:sp>
        <p:nvSpPr>
          <p:cNvPr id="20" name="object 20"/>
          <p:cNvSpPr txBox="1">
            <a:spLocks noGrp="1"/>
          </p:cNvSpPr>
          <p:nvPr>
            <p:ph type="body" idx="1"/>
          </p:nvPr>
        </p:nvSpPr>
        <p:spPr>
          <a:xfrm>
            <a:off x="9985922" y="2873476"/>
            <a:ext cx="2100260" cy="231038"/>
          </a:xfrm>
          <a:prstGeom prst="rect">
            <a:avLst/>
          </a:prstGeom>
        </p:spPr>
        <p:txBody>
          <a:bodyPr vert="horz" wrap="square" lIns="0" tIns="7316" rIns="0" bIns="0" rtlCol="0" anchor="t">
            <a:spAutoFit/>
          </a:bodyPr>
          <a:lstStyle/>
          <a:p>
            <a:pPr marL="0" indent="0" algn="just" rtl="0">
              <a:buNone/>
            </a:pPr>
            <a:r>
              <a:rPr lang="en-US" sz="1600" dirty="0">
                <a:solidFill>
                  <a:srgbClr val="314F83"/>
                </a:solidFill>
                <a:latin typeface="Poppins"/>
                <a:ea typeface="Segoe UI"/>
                <a:cs typeface="Segoe UI"/>
              </a:rPr>
              <a:t>@child.participation</a:t>
            </a:r>
            <a:endParaRPr lang="en-US" sz="1600" dirty="0">
              <a:solidFill>
                <a:srgbClr val="314F83"/>
              </a:solidFill>
              <a:latin typeface="Poppins"/>
              <a:cs typeface="Calibri" panose="020F0502020204030204"/>
            </a:endParaRPr>
          </a:p>
        </p:txBody>
      </p:sp>
      <p:pic>
        <p:nvPicPr>
          <p:cNvPr id="21" name="Picture 21" descr="A white bird in a blue circle&#10;&#10;Description automatically generated">
            <a:extLst>
              <a:ext uri="{FF2B5EF4-FFF2-40B4-BE49-F238E27FC236}">
                <a16:creationId xmlns:a16="http://schemas.microsoft.com/office/drawing/2014/main" id="{BAB1FCBD-E0DA-EDE1-FFE4-426AC229DFDD}"/>
              </a:ext>
            </a:extLst>
          </p:cNvPr>
          <p:cNvPicPr>
            <a:picLocks noChangeAspect="1"/>
          </p:cNvPicPr>
          <p:nvPr/>
        </p:nvPicPr>
        <p:blipFill>
          <a:blip r:embed="rId11"/>
          <a:stretch>
            <a:fillRect/>
          </a:stretch>
        </p:blipFill>
        <p:spPr>
          <a:xfrm>
            <a:off x="9348409" y="2080886"/>
            <a:ext cx="579362" cy="545497"/>
          </a:xfrm>
          <a:prstGeom prst="rect">
            <a:avLst/>
          </a:prstGeom>
        </p:spPr>
      </p:pic>
      <p:sp>
        <p:nvSpPr>
          <p:cNvPr id="22" name="TextBox 21">
            <a:extLst>
              <a:ext uri="{FF2B5EF4-FFF2-40B4-BE49-F238E27FC236}">
                <a16:creationId xmlns:a16="http://schemas.microsoft.com/office/drawing/2014/main" id="{97FA216D-0C37-9130-9843-95F850243DE7}"/>
              </a:ext>
            </a:extLst>
          </p:cNvPr>
          <p:cNvSpPr txBox="1"/>
          <p:nvPr/>
        </p:nvSpPr>
        <p:spPr>
          <a:xfrm>
            <a:off x="9924142" y="2183502"/>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rgbClr val="314F83"/>
                </a:solidFill>
                <a:latin typeface="Poppins"/>
                <a:cs typeface="Calibri"/>
              </a:rPr>
              <a:t>@ChildPart</a:t>
            </a:r>
            <a:endParaRPr lang="en-US" sz="1600" dirty="0">
              <a:solidFill>
                <a:srgbClr val="314F83"/>
              </a:solidFill>
              <a:latin typeface="Poppins"/>
            </a:endParaRPr>
          </a:p>
        </p:txBody>
      </p:sp>
      <p:pic>
        <p:nvPicPr>
          <p:cNvPr id="23" name="Picture 23" descr="A logo of a camera&#10;&#10;Description automatically generated">
            <a:extLst>
              <a:ext uri="{FF2B5EF4-FFF2-40B4-BE49-F238E27FC236}">
                <a16:creationId xmlns:a16="http://schemas.microsoft.com/office/drawing/2014/main" id="{B489A1E0-8DFF-43C2-22FF-E54DC2ED328C}"/>
              </a:ext>
            </a:extLst>
          </p:cNvPr>
          <p:cNvPicPr>
            <a:picLocks noChangeAspect="1"/>
          </p:cNvPicPr>
          <p:nvPr/>
        </p:nvPicPr>
        <p:blipFill>
          <a:blip r:embed="rId12"/>
          <a:stretch>
            <a:fillRect/>
          </a:stretch>
        </p:blipFill>
        <p:spPr>
          <a:xfrm>
            <a:off x="9359293" y="2714167"/>
            <a:ext cx="568479" cy="546710"/>
          </a:xfrm>
          <a:prstGeom prst="rect">
            <a:avLst/>
          </a:prstGeom>
        </p:spPr>
      </p:pic>
      <p:pic>
        <p:nvPicPr>
          <p:cNvPr id="24" name="Picture 24" descr="A child holding a pink mask&#10;&#10;Description automatically generated">
            <a:extLst>
              <a:ext uri="{FF2B5EF4-FFF2-40B4-BE49-F238E27FC236}">
                <a16:creationId xmlns:a16="http://schemas.microsoft.com/office/drawing/2014/main" id="{DC6675C6-D7AD-623C-5859-DD424DB9BAAD}"/>
              </a:ext>
            </a:extLst>
          </p:cNvPr>
          <p:cNvPicPr>
            <a:picLocks noChangeAspect="1"/>
          </p:cNvPicPr>
          <p:nvPr/>
        </p:nvPicPr>
        <p:blipFill rotWithShape="1">
          <a:blip r:embed="rId13"/>
          <a:srcRect r="182" b="6706"/>
          <a:stretch/>
        </p:blipFill>
        <p:spPr>
          <a:xfrm>
            <a:off x="1495429" y="1354859"/>
            <a:ext cx="7088977" cy="2815449"/>
          </a:xfrm>
          <a:prstGeom prst="rect">
            <a:avLst/>
          </a:prstGeom>
        </p:spPr>
      </p:pic>
      <p:pic>
        <p:nvPicPr>
          <p:cNvPr id="26" name="Picture 26" descr="A blue circle with a white letter and a letter o&#10;&#10;Description automatically generated">
            <a:extLst>
              <a:ext uri="{FF2B5EF4-FFF2-40B4-BE49-F238E27FC236}">
                <a16:creationId xmlns:a16="http://schemas.microsoft.com/office/drawing/2014/main" id="{450F4E40-0664-B4CD-0652-BE0556262BAC}"/>
              </a:ext>
            </a:extLst>
          </p:cNvPr>
          <p:cNvPicPr>
            <a:picLocks noChangeAspect="1"/>
          </p:cNvPicPr>
          <p:nvPr/>
        </p:nvPicPr>
        <p:blipFill>
          <a:blip r:embed="rId14"/>
          <a:stretch>
            <a:fillRect/>
          </a:stretch>
        </p:blipFill>
        <p:spPr>
          <a:xfrm>
            <a:off x="9346266" y="3366495"/>
            <a:ext cx="569570" cy="550215"/>
          </a:xfrm>
          <a:prstGeom prst="rect">
            <a:avLst/>
          </a:prstGeom>
        </p:spPr>
      </p:pic>
      <p:sp>
        <p:nvSpPr>
          <p:cNvPr id="27" name="TextBox 26">
            <a:extLst>
              <a:ext uri="{FF2B5EF4-FFF2-40B4-BE49-F238E27FC236}">
                <a16:creationId xmlns:a16="http://schemas.microsoft.com/office/drawing/2014/main" id="{7C11CC74-5488-18AA-A62F-0E6D84D001F0}"/>
              </a:ext>
            </a:extLst>
          </p:cNvPr>
          <p:cNvSpPr txBox="1"/>
          <p:nvPr/>
        </p:nvSpPr>
        <p:spPr>
          <a:xfrm>
            <a:off x="9928044" y="3348938"/>
            <a:ext cx="221502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314F83"/>
                </a:solidFill>
                <a:latin typeface="Poppins"/>
                <a:cs typeface="Poppins"/>
              </a:rPr>
              <a:t>child.participation@uwe.ac.uk</a:t>
            </a:r>
          </a:p>
        </p:txBody>
      </p:sp>
      <p:sp>
        <p:nvSpPr>
          <p:cNvPr id="28" name="TextBox 27">
            <a:extLst>
              <a:ext uri="{FF2B5EF4-FFF2-40B4-BE49-F238E27FC236}">
                <a16:creationId xmlns:a16="http://schemas.microsoft.com/office/drawing/2014/main" id="{3F4A26BA-1D1D-0871-D7A1-6B21341BD043}"/>
              </a:ext>
            </a:extLst>
          </p:cNvPr>
          <p:cNvSpPr txBox="1"/>
          <p:nvPr/>
        </p:nvSpPr>
        <p:spPr>
          <a:xfrm>
            <a:off x="8888186" y="1143000"/>
            <a:ext cx="33092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800" b="1" dirty="0">
                <a:solidFill>
                  <a:srgbClr val="314F83"/>
                </a:solidFill>
                <a:latin typeface="Poppins"/>
                <a:cs typeface="Calibri"/>
              </a:rPr>
              <a:t>Follow us on Social Media!</a:t>
            </a:r>
            <a:endParaRPr lang="en-US" sz="2800" b="1" dirty="0">
              <a:solidFill>
                <a:srgbClr val="314F83"/>
              </a:solidFill>
              <a:latin typeface="Poppins"/>
              <a:cs typeface="Poppins"/>
            </a:endParaRPr>
          </a:p>
        </p:txBody>
      </p:sp>
      <p:sp>
        <p:nvSpPr>
          <p:cNvPr id="29" name="TextBox 28">
            <a:extLst>
              <a:ext uri="{FF2B5EF4-FFF2-40B4-BE49-F238E27FC236}">
                <a16:creationId xmlns:a16="http://schemas.microsoft.com/office/drawing/2014/main" id="{9C7A46FF-682D-EDF8-E638-95BA3EA92469}"/>
              </a:ext>
            </a:extLst>
          </p:cNvPr>
          <p:cNvSpPr txBox="1"/>
          <p:nvPr/>
        </p:nvSpPr>
        <p:spPr>
          <a:xfrm>
            <a:off x="84767" y="4489814"/>
            <a:ext cx="585651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b="1" dirty="0">
                <a:solidFill>
                  <a:srgbClr val="314F83"/>
                </a:solidFill>
                <a:latin typeface="Poppins"/>
                <a:ea typeface="+mn-lt"/>
                <a:cs typeface="+mn-lt"/>
              </a:rPr>
              <a:t>Website </a:t>
            </a:r>
            <a:r>
              <a:rPr lang="en-US" dirty="0">
                <a:solidFill>
                  <a:srgbClr val="314F83"/>
                </a:solidFill>
                <a:latin typeface="Poppins"/>
                <a:ea typeface="+mn-lt"/>
                <a:cs typeface="+mn-lt"/>
              </a:rPr>
              <a:t>you can find out more about all parts of the project. </a:t>
            </a:r>
          </a:p>
          <a:p>
            <a:pPr marL="285750" indent="-285750">
              <a:buFont typeface="Arial" panose="020B0604020202020204" pitchFamily="34" charset="0"/>
              <a:buChar char="•"/>
            </a:pPr>
            <a:r>
              <a:rPr lang="en-US" b="1" dirty="0">
                <a:solidFill>
                  <a:srgbClr val="314F83"/>
                </a:solidFill>
                <a:latin typeface="Poppins"/>
                <a:ea typeface="+mn-lt"/>
                <a:cs typeface="+mn-lt"/>
              </a:rPr>
              <a:t>Resources Centre </a:t>
            </a:r>
            <a:r>
              <a:rPr lang="en-US" dirty="0">
                <a:solidFill>
                  <a:srgbClr val="314F83"/>
                </a:solidFill>
                <a:latin typeface="Poppins"/>
                <a:ea typeface="+mn-lt"/>
                <a:cs typeface="+mn-lt"/>
              </a:rPr>
              <a:t>for all things related to children’s participation in schools</a:t>
            </a:r>
          </a:p>
          <a:p>
            <a:pPr marL="285750" indent="-285750">
              <a:buFont typeface="Arial" panose="020B0604020202020204" pitchFamily="34" charset="0"/>
              <a:buChar char="•"/>
            </a:pPr>
            <a:r>
              <a:rPr lang="en-US" dirty="0">
                <a:solidFill>
                  <a:srgbClr val="314F83"/>
                </a:solidFill>
                <a:latin typeface="Poppins"/>
                <a:ea typeface="+mn-lt"/>
                <a:cs typeface="+mn-lt"/>
              </a:rPr>
              <a:t>In addition to the resources, the project also has blogs, vlogs, and podcasts about our research.</a:t>
            </a:r>
            <a:endParaRPr lang="en-US" dirty="0">
              <a:solidFill>
                <a:srgbClr val="314F83"/>
              </a:solidFill>
              <a:latin typeface="Poppins"/>
              <a:ea typeface="+mn-lt"/>
              <a:cs typeface="Poppins"/>
            </a:endParaRPr>
          </a:p>
        </p:txBody>
      </p:sp>
      <p:sp>
        <p:nvSpPr>
          <p:cNvPr id="30" name="TextBox 29">
            <a:extLst>
              <a:ext uri="{FF2B5EF4-FFF2-40B4-BE49-F238E27FC236}">
                <a16:creationId xmlns:a16="http://schemas.microsoft.com/office/drawing/2014/main" id="{F6B6D118-FF60-CD75-6C8E-565340B2A9E9}"/>
              </a:ext>
            </a:extLst>
          </p:cNvPr>
          <p:cNvSpPr txBox="1"/>
          <p:nvPr/>
        </p:nvSpPr>
        <p:spPr>
          <a:xfrm>
            <a:off x="5826826" y="4530265"/>
            <a:ext cx="578031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314F83"/>
                </a:solidFill>
                <a:latin typeface="Poppins"/>
                <a:ea typeface="+mn-lt"/>
                <a:cs typeface="+mn-lt"/>
              </a:rPr>
              <a:t>Latest news and events </a:t>
            </a:r>
            <a:r>
              <a:rPr lang="en-US">
                <a:solidFill>
                  <a:srgbClr val="314F83"/>
                </a:solidFill>
                <a:latin typeface="Poppins"/>
                <a:ea typeface="+mn-lt"/>
                <a:cs typeface="+mn-lt"/>
              </a:rPr>
              <a:t>in the field such as upcoming training sessions, conferences and webinars. </a:t>
            </a:r>
          </a:p>
          <a:p>
            <a:endParaRPr lang="en-US">
              <a:solidFill>
                <a:srgbClr val="314F83"/>
              </a:solidFill>
              <a:latin typeface="Poppins"/>
              <a:ea typeface="+mn-lt"/>
              <a:cs typeface="+mn-lt"/>
            </a:endParaRPr>
          </a:p>
          <a:p>
            <a:r>
              <a:rPr lang="en-US">
                <a:solidFill>
                  <a:srgbClr val="314F83"/>
                </a:solidFill>
                <a:latin typeface="Poppins"/>
                <a:ea typeface="+mn-lt"/>
                <a:cs typeface="+mn-lt"/>
              </a:rPr>
              <a:t>Become a Network Member - receive a monthly newsletter and invitation to our events</a:t>
            </a:r>
            <a:endParaRPr lang="en-US" dirty="0">
              <a:solidFill>
                <a:srgbClr val="314F83"/>
              </a:solidFill>
              <a:latin typeface="Poppins"/>
              <a:ea typeface="+mn-lt"/>
              <a:cs typeface="+mn-lt"/>
            </a:endParaRPr>
          </a:p>
        </p:txBody>
      </p:sp>
      <p:sp>
        <p:nvSpPr>
          <p:cNvPr id="31" name="TextBox 30">
            <a:extLst>
              <a:ext uri="{FF2B5EF4-FFF2-40B4-BE49-F238E27FC236}">
                <a16:creationId xmlns:a16="http://schemas.microsoft.com/office/drawing/2014/main" id="{FDA09989-4C63-D6D6-4FE0-2D928FF92501}"/>
              </a:ext>
            </a:extLst>
          </p:cNvPr>
          <p:cNvSpPr txBox="1"/>
          <p:nvPr/>
        </p:nvSpPr>
        <p:spPr>
          <a:xfrm>
            <a:off x="2396601" y="6443929"/>
            <a:ext cx="9957088" cy="369332"/>
          </a:xfrm>
          <a:prstGeom prst="rect">
            <a:avLst/>
          </a:prstGeom>
          <a:noFill/>
        </p:spPr>
        <p:txBody>
          <a:bodyPr wrap="square">
            <a:spAutoFit/>
          </a:bodyPr>
          <a:lstStyle/>
          <a:p>
            <a:r>
              <a:rPr lang="en-US" b="1" dirty="0">
                <a:solidFill>
                  <a:srgbClr val="314F83"/>
                </a:solidFill>
                <a:latin typeface="Poppins"/>
                <a:cs typeface="Calibri"/>
              </a:rPr>
              <a:t>Visit our website on:   </a:t>
            </a:r>
            <a:r>
              <a:rPr lang="en-US" b="1" dirty="0">
                <a:solidFill>
                  <a:srgbClr val="314F83"/>
                </a:solidFill>
                <a:latin typeface="Poppins"/>
                <a:cs typeface="Calibri"/>
                <a:hlinkClick r:id="rId15"/>
              </a:rPr>
              <a:t>https://childrens-participation.org/</a:t>
            </a:r>
            <a:r>
              <a:rPr lang="en-US" b="1" dirty="0">
                <a:solidFill>
                  <a:srgbClr val="314F83"/>
                </a:solidFill>
                <a:latin typeface="Poppins"/>
                <a:cs typeface="Calibri"/>
              </a:rPr>
              <a:t> </a:t>
            </a:r>
            <a:endParaRPr lang="en-US" dirty="0"/>
          </a:p>
        </p:txBody>
      </p:sp>
    </p:spTree>
    <p:extLst>
      <p:ext uri="{BB962C8B-B14F-4D97-AF65-F5344CB8AC3E}">
        <p14:creationId xmlns:p14="http://schemas.microsoft.com/office/powerpoint/2010/main" val="1755358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object 2">
            <a:extLst>
              <a:ext uri="{FF2B5EF4-FFF2-40B4-BE49-F238E27FC236}">
                <a16:creationId xmlns:a16="http://schemas.microsoft.com/office/drawing/2014/main" id="{E47F3042-AF7A-6B4A-945C-F1B601E29DDF}"/>
              </a:ext>
            </a:extLst>
          </p:cNvPr>
          <p:cNvGrpSpPr/>
          <p:nvPr/>
        </p:nvGrpSpPr>
        <p:grpSpPr>
          <a:xfrm>
            <a:off x="23581" y="20181"/>
            <a:ext cx="12188064" cy="1139791"/>
            <a:chOff x="54396" y="554203"/>
            <a:chExt cx="20099020" cy="1879600"/>
          </a:xfrm>
        </p:grpSpPr>
        <p:sp>
          <p:nvSpPr>
            <p:cNvPr id="28" name="object 3">
              <a:extLst>
                <a:ext uri="{FF2B5EF4-FFF2-40B4-BE49-F238E27FC236}">
                  <a16:creationId xmlns:a16="http://schemas.microsoft.com/office/drawing/2014/main" id="{5EC01038-57D5-A12A-FFAB-BF56BB8DBFC5}"/>
                </a:ext>
              </a:extLst>
            </p:cNvPr>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29" name="object 4">
              <a:extLst>
                <a:ext uri="{FF2B5EF4-FFF2-40B4-BE49-F238E27FC236}">
                  <a16:creationId xmlns:a16="http://schemas.microsoft.com/office/drawing/2014/main" id="{F3C5F2F4-4C27-5656-EB74-F0183E3C3A38}"/>
                </a:ext>
              </a:extLst>
            </p:cNvPr>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sp>
          <p:nvSpPr>
            <p:cNvPr id="30" name="object 5">
              <a:extLst>
                <a:ext uri="{FF2B5EF4-FFF2-40B4-BE49-F238E27FC236}">
                  <a16:creationId xmlns:a16="http://schemas.microsoft.com/office/drawing/2014/main" id="{FFDAA8F6-DC0D-55EA-A8C1-A4FA9BD4FAC0}"/>
                </a:ext>
              </a:extLst>
            </p:cNvPr>
            <p:cNvSpPr/>
            <p:nvPr/>
          </p:nvSpPr>
          <p:spPr>
            <a:xfrm>
              <a:off x="957773" y="1073101"/>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1" name="object 6">
              <a:extLst>
                <a:ext uri="{FF2B5EF4-FFF2-40B4-BE49-F238E27FC236}">
                  <a16:creationId xmlns:a16="http://schemas.microsoft.com/office/drawing/2014/main" id="{E7D818AF-2957-4E92-CC33-99EAFA24D560}"/>
                </a:ext>
              </a:extLst>
            </p:cNvPr>
            <p:cNvPicPr/>
            <p:nvPr/>
          </p:nvPicPr>
          <p:blipFill>
            <a:blip r:embed="rId3" cstate="print"/>
            <a:stretch>
              <a:fillRect/>
            </a:stretch>
          </p:blipFill>
          <p:spPr>
            <a:xfrm>
              <a:off x="1094716" y="993071"/>
              <a:ext cx="148906" cy="146676"/>
            </a:xfrm>
            <a:prstGeom prst="rect">
              <a:avLst/>
            </a:prstGeom>
          </p:spPr>
        </p:pic>
        <p:sp>
          <p:nvSpPr>
            <p:cNvPr id="32" name="object 7">
              <a:extLst>
                <a:ext uri="{FF2B5EF4-FFF2-40B4-BE49-F238E27FC236}">
                  <a16:creationId xmlns:a16="http://schemas.microsoft.com/office/drawing/2014/main" id="{E0D38834-CCF9-8778-3982-D84686BC044F}"/>
                </a:ext>
              </a:extLst>
            </p:cNvPr>
            <p:cNvSpPr/>
            <p:nvPr/>
          </p:nvSpPr>
          <p:spPr>
            <a:xfrm>
              <a:off x="667389" y="1133748"/>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3" name="object 8">
              <a:extLst>
                <a:ext uri="{FF2B5EF4-FFF2-40B4-BE49-F238E27FC236}">
                  <a16:creationId xmlns:a16="http://schemas.microsoft.com/office/drawing/2014/main" id="{E306F280-1CDB-A022-F8B9-43ACE0C75364}"/>
                </a:ext>
              </a:extLst>
            </p:cNvPr>
            <p:cNvPicPr/>
            <p:nvPr/>
          </p:nvPicPr>
          <p:blipFill>
            <a:blip r:embed="rId4" cstate="print"/>
            <a:stretch>
              <a:fillRect/>
            </a:stretch>
          </p:blipFill>
          <p:spPr>
            <a:xfrm>
              <a:off x="684422" y="1230826"/>
              <a:ext cx="147806" cy="147809"/>
            </a:xfrm>
            <a:prstGeom prst="rect">
              <a:avLst/>
            </a:prstGeom>
          </p:spPr>
        </p:pic>
        <p:sp>
          <p:nvSpPr>
            <p:cNvPr id="34" name="object 9">
              <a:extLst>
                <a:ext uri="{FF2B5EF4-FFF2-40B4-BE49-F238E27FC236}">
                  <a16:creationId xmlns:a16="http://schemas.microsoft.com/office/drawing/2014/main" id="{4ADA8FDD-B4C5-2E2D-35B1-B8ECEFE2E801}"/>
                </a:ext>
              </a:extLst>
            </p:cNvPr>
            <p:cNvSpPr/>
            <p:nvPr/>
          </p:nvSpPr>
          <p:spPr>
            <a:xfrm>
              <a:off x="667389" y="1570489"/>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5" name="object 10">
              <a:extLst>
                <a:ext uri="{FF2B5EF4-FFF2-40B4-BE49-F238E27FC236}">
                  <a16:creationId xmlns:a16="http://schemas.microsoft.com/office/drawing/2014/main" id="{E9CF6933-9E28-2197-F12B-1BD09D21904C}"/>
                </a:ext>
              </a:extLst>
            </p:cNvPr>
            <p:cNvPicPr/>
            <p:nvPr/>
          </p:nvPicPr>
          <p:blipFill>
            <a:blip r:embed="rId5" cstate="print"/>
            <a:stretch>
              <a:fillRect/>
            </a:stretch>
          </p:blipFill>
          <p:spPr>
            <a:xfrm>
              <a:off x="684423" y="1705229"/>
              <a:ext cx="147806" cy="147809"/>
            </a:xfrm>
            <a:prstGeom prst="rect">
              <a:avLst/>
            </a:prstGeom>
          </p:spPr>
        </p:pic>
        <p:sp>
          <p:nvSpPr>
            <p:cNvPr id="36" name="object 11">
              <a:extLst>
                <a:ext uri="{FF2B5EF4-FFF2-40B4-BE49-F238E27FC236}">
                  <a16:creationId xmlns:a16="http://schemas.microsoft.com/office/drawing/2014/main" id="{87E7ADDD-848D-9F78-F951-7FA5C3A5FA35}"/>
                </a:ext>
              </a:extLst>
            </p:cNvPr>
            <p:cNvSpPr/>
            <p:nvPr/>
          </p:nvSpPr>
          <p:spPr>
            <a:xfrm>
              <a:off x="957773" y="1619212"/>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7" name="object 12">
              <a:extLst>
                <a:ext uri="{FF2B5EF4-FFF2-40B4-BE49-F238E27FC236}">
                  <a16:creationId xmlns:a16="http://schemas.microsoft.com/office/drawing/2014/main" id="{0691C0C2-1CC6-972F-B871-6934559D3723}"/>
                </a:ext>
              </a:extLst>
            </p:cNvPr>
            <p:cNvPicPr/>
            <p:nvPr/>
          </p:nvPicPr>
          <p:blipFill>
            <a:blip r:embed="rId6" cstate="print"/>
            <a:stretch>
              <a:fillRect/>
            </a:stretch>
          </p:blipFill>
          <p:spPr>
            <a:xfrm>
              <a:off x="1094719" y="1941876"/>
              <a:ext cx="148906" cy="148916"/>
            </a:xfrm>
            <a:prstGeom prst="rect">
              <a:avLst/>
            </a:prstGeom>
          </p:spPr>
        </p:pic>
        <p:sp>
          <p:nvSpPr>
            <p:cNvPr id="38" name="object 13">
              <a:extLst>
                <a:ext uri="{FF2B5EF4-FFF2-40B4-BE49-F238E27FC236}">
                  <a16:creationId xmlns:a16="http://schemas.microsoft.com/office/drawing/2014/main" id="{43281999-7B10-73A0-6013-D03155F57680}"/>
                </a:ext>
              </a:extLst>
            </p:cNvPr>
            <p:cNvSpPr/>
            <p:nvPr/>
          </p:nvSpPr>
          <p:spPr>
            <a:xfrm>
              <a:off x="1236098" y="1570489"/>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39" name="object 14">
              <a:extLst>
                <a:ext uri="{FF2B5EF4-FFF2-40B4-BE49-F238E27FC236}">
                  <a16:creationId xmlns:a16="http://schemas.microsoft.com/office/drawing/2014/main" id="{64D929FE-1BB0-4273-28DB-4EB8DBF53987}"/>
                </a:ext>
              </a:extLst>
            </p:cNvPr>
            <p:cNvPicPr/>
            <p:nvPr/>
          </p:nvPicPr>
          <p:blipFill>
            <a:blip r:embed="rId7" cstate="print"/>
            <a:stretch>
              <a:fillRect/>
            </a:stretch>
          </p:blipFill>
          <p:spPr>
            <a:xfrm>
              <a:off x="1506112" y="1705229"/>
              <a:ext cx="147806" cy="147809"/>
            </a:xfrm>
            <a:prstGeom prst="rect">
              <a:avLst/>
            </a:prstGeom>
          </p:spPr>
        </p:pic>
        <p:sp>
          <p:nvSpPr>
            <p:cNvPr id="40" name="object 15">
              <a:extLst>
                <a:ext uri="{FF2B5EF4-FFF2-40B4-BE49-F238E27FC236}">
                  <a16:creationId xmlns:a16="http://schemas.microsoft.com/office/drawing/2014/main" id="{A5267F70-46FA-1D61-5066-9A453E63CA34}"/>
                </a:ext>
              </a:extLst>
            </p:cNvPr>
            <p:cNvSpPr/>
            <p:nvPr/>
          </p:nvSpPr>
          <p:spPr>
            <a:xfrm>
              <a:off x="1236098" y="1133748"/>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092"/>
            </a:p>
          </p:txBody>
        </p:sp>
        <p:pic>
          <p:nvPicPr>
            <p:cNvPr id="41" name="object 16">
              <a:extLst>
                <a:ext uri="{FF2B5EF4-FFF2-40B4-BE49-F238E27FC236}">
                  <a16:creationId xmlns:a16="http://schemas.microsoft.com/office/drawing/2014/main" id="{22E9B8F2-1CA5-2A39-8713-77E1E6B7B6C4}"/>
                </a:ext>
              </a:extLst>
            </p:cNvPr>
            <p:cNvPicPr/>
            <p:nvPr/>
          </p:nvPicPr>
          <p:blipFill>
            <a:blip r:embed="rId8" cstate="print"/>
            <a:stretch>
              <a:fillRect/>
            </a:stretch>
          </p:blipFill>
          <p:spPr>
            <a:xfrm>
              <a:off x="1506112" y="1230827"/>
              <a:ext cx="147806" cy="147809"/>
            </a:xfrm>
            <a:prstGeom prst="rect">
              <a:avLst/>
            </a:prstGeom>
          </p:spPr>
        </p:pic>
        <p:pic>
          <p:nvPicPr>
            <p:cNvPr id="42" name="object 17">
              <a:extLst>
                <a:ext uri="{FF2B5EF4-FFF2-40B4-BE49-F238E27FC236}">
                  <a16:creationId xmlns:a16="http://schemas.microsoft.com/office/drawing/2014/main" id="{2A3BA49F-78AE-ED7D-EC1E-F4268F8C852F}"/>
                </a:ext>
              </a:extLst>
            </p:cNvPr>
            <p:cNvPicPr/>
            <p:nvPr/>
          </p:nvPicPr>
          <p:blipFill>
            <a:blip r:embed="rId9" cstate="print"/>
            <a:stretch>
              <a:fillRect/>
            </a:stretch>
          </p:blipFill>
          <p:spPr>
            <a:xfrm>
              <a:off x="1845392" y="1118830"/>
              <a:ext cx="1339684" cy="212153"/>
            </a:xfrm>
            <a:prstGeom prst="rect">
              <a:avLst/>
            </a:prstGeom>
          </p:spPr>
        </p:pic>
        <p:pic>
          <p:nvPicPr>
            <p:cNvPr id="43" name="object 18">
              <a:extLst>
                <a:ext uri="{FF2B5EF4-FFF2-40B4-BE49-F238E27FC236}">
                  <a16:creationId xmlns:a16="http://schemas.microsoft.com/office/drawing/2014/main" id="{8DF79444-049D-BA7A-787A-97B840FCB215}"/>
                </a:ext>
              </a:extLst>
            </p:cNvPr>
            <p:cNvPicPr/>
            <p:nvPr/>
          </p:nvPicPr>
          <p:blipFill>
            <a:blip r:embed="rId10" cstate="print"/>
            <a:stretch>
              <a:fillRect/>
            </a:stretch>
          </p:blipFill>
          <p:spPr>
            <a:xfrm>
              <a:off x="1851333" y="1439033"/>
              <a:ext cx="1747452" cy="525998"/>
            </a:xfrm>
            <a:prstGeom prst="rect">
              <a:avLst/>
            </a:prstGeom>
          </p:spPr>
        </p:pic>
      </p:grpSp>
      <p:sp>
        <p:nvSpPr>
          <p:cNvPr id="19" name="object 19"/>
          <p:cNvSpPr txBox="1">
            <a:spLocks noGrp="1"/>
          </p:cNvSpPr>
          <p:nvPr>
            <p:ph type="title"/>
          </p:nvPr>
        </p:nvSpPr>
        <p:spPr>
          <a:xfrm>
            <a:off x="1184563" y="1967904"/>
            <a:ext cx="8897913" cy="3319097"/>
          </a:xfrm>
          <a:prstGeom prst="rect">
            <a:avLst/>
          </a:prstGeom>
        </p:spPr>
        <p:txBody>
          <a:bodyPr vert="horz" wrap="square" lIns="0" tIns="10397" rIns="0" bIns="0" rtlCol="0" anchor="ctr">
            <a:spAutoFit/>
          </a:bodyPr>
          <a:lstStyle/>
          <a:p>
            <a:pPr marL="7701">
              <a:lnSpc>
                <a:spcPct val="100000"/>
              </a:lnSpc>
              <a:spcBef>
                <a:spcPts val="82"/>
              </a:spcBef>
            </a:pPr>
            <a:r>
              <a:rPr lang="en-GB" sz="5000" b="1" spc="-30" dirty="0">
                <a:solidFill>
                  <a:srgbClr val="28426D"/>
                </a:solidFill>
                <a:latin typeface="Poppins" panose="00000500000000000000" pitchFamily="2" charset="0"/>
                <a:cs typeface="Poppins" panose="00000500000000000000" pitchFamily="2" charset="0"/>
              </a:rPr>
              <a:t>Thank you!</a:t>
            </a:r>
            <a:br>
              <a:rPr lang="en-GB" sz="5000" b="1" spc="-30" dirty="0">
                <a:solidFill>
                  <a:srgbClr val="28426D"/>
                </a:solidFill>
                <a:latin typeface="Poppins" panose="00000500000000000000" pitchFamily="2" charset="0"/>
                <a:cs typeface="Poppins" panose="00000500000000000000" pitchFamily="2" charset="0"/>
              </a:rPr>
            </a:br>
            <a:br>
              <a:rPr lang="en-GB" sz="5000" b="1" spc="-30" dirty="0">
                <a:solidFill>
                  <a:srgbClr val="28426D"/>
                </a:solidFill>
                <a:latin typeface="Poppins" panose="00000500000000000000" pitchFamily="2" charset="0"/>
                <a:cs typeface="Poppins" panose="00000500000000000000" pitchFamily="2" charset="0"/>
              </a:rPr>
            </a:br>
            <a:br>
              <a:rPr lang="en-GB" sz="5000" b="1" spc="-30" dirty="0">
                <a:solidFill>
                  <a:srgbClr val="28426D"/>
                </a:solidFill>
                <a:latin typeface="Poppins" panose="00000500000000000000" pitchFamily="2" charset="0"/>
                <a:cs typeface="Poppins" panose="00000500000000000000" pitchFamily="2" charset="0"/>
              </a:rPr>
            </a:br>
            <a:r>
              <a:rPr lang="en-GB" sz="2500" b="1" spc="-30" dirty="0">
                <a:solidFill>
                  <a:srgbClr val="49B4A9"/>
                </a:solidFill>
                <a:latin typeface="Poppins" panose="00000500000000000000" pitchFamily="2" charset="0"/>
                <a:cs typeface="Poppins" panose="00000500000000000000" pitchFamily="2" charset="0"/>
              </a:rPr>
              <a:t>Dr Jennie Clement </a:t>
            </a:r>
            <a:br>
              <a:rPr lang="en-GB" sz="2500" b="1" spc="-30" dirty="0">
                <a:solidFill>
                  <a:srgbClr val="49B4A9"/>
                </a:solidFill>
                <a:latin typeface="Poppins" panose="00000500000000000000" pitchFamily="2" charset="0"/>
                <a:cs typeface="Poppins" panose="00000500000000000000" pitchFamily="2" charset="0"/>
              </a:rPr>
            </a:br>
            <a:r>
              <a:rPr lang="en-GB" sz="2500" b="1" spc="-30" dirty="0">
                <a:solidFill>
                  <a:srgbClr val="49B4A9"/>
                </a:solidFill>
                <a:latin typeface="Poppins" panose="00000500000000000000" pitchFamily="2" charset="0"/>
                <a:cs typeface="Poppins" panose="00000500000000000000" pitchFamily="2" charset="0"/>
              </a:rPr>
              <a:t>Dr Jacky Tyrie </a:t>
            </a:r>
            <a:br>
              <a:rPr lang="en-GB" sz="1500" b="1" spc="-30" dirty="0">
                <a:solidFill>
                  <a:srgbClr val="49B4A9"/>
                </a:solidFill>
                <a:latin typeface="Poppins" panose="00000500000000000000" pitchFamily="2" charset="0"/>
                <a:cs typeface="Poppins" panose="00000500000000000000" pitchFamily="2" charset="0"/>
              </a:rPr>
            </a:br>
            <a:r>
              <a:rPr lang="en-GB" sz="1500" b="1" spc="-30" dirty="0">
                <a:solidFill>
                  <a:srgbClr val="49B4A9"/>
                </a:solidFill>
                <a:latin typeface="Poppins" panose="00000500000000000000" pitchFamily="2" charset="0"/>
                <a:cs typeface="Poppins" panose="00000500000000000000" pitchFamily="2" charset="0"/>
              </a:rPr>
              <a:t>on behalf of the Children's Participation in Schools' team</a:t>
            </a:r>
            <a:endParaRPr lang="en-GB" sz="1500" spc="112" dirty="0">
              <a:solidFill>
                <a:srgbClr val="49B4A9"/>
              </a:solidFill>
              <a:latin typeface="Poppins" panose="00000500000000000000" pitchFamily="2" charset="0"/>
              <a:cs typeface="Poppins" panose="00000500000000000000" pitchFamily="2" charset="0"/>
            </a:endParaRPr>
          </a:p>
        </p:txBody>
      </p:sp>
      <p:grpSp>
        <p:nvGrpSpPr>
          <p:cNvPr id="21" name="object 21"/>
          <p:cNvGrpSpPr/>
          <p:nvPr/>
        </p:nvGrpSpPr>
        <p:grpSpPr>
          <a:xfrm>
            <a:off x="10414725" y="4172191"/>
            <a:ext cx="1770527" cy="1836373"/>
            <a:chOff x="17173948" y="6880251"/>
            <a:chExt cx="2919730" cy="3028315"/>
          </a:xfrm>
        </p:grpSpPr>
        <p:sp>
          <p:nvSpPr>
            <p:cNvPr id="22" name="object 22"/>
            <p:cNvSpPr/>
            <p:nvPr/>
          </p:nvSpPr>
          <p:spPr>
            <a:xfrm>
              <a:off x="18863196" y="7206608"/>
              <a:ext cx="1230630" cy="2701925"/>
            </a:xfrm>
            <a:custGeom>
              <a:avLst/>
              <a:gdLst/>
              <a:ahLst/>
              <a:cxnLst/>
              <a:rect l="l" t="t" r="r" b="b"/>
              <a:pathLst>
                <a:path w="1230630" h="2701925">
                  <a:moveTo>
                    <a:pt x="1230426" y="1848319"/>
                  </a:moveTo>
                  <a:lnTo>
                    <a:pt x="1184160" y="1850771"/>
                  </a:lnTo>
                  <a:lnTo>
                    <a:pt x="1138415" y="1858111"/>
                  </a:lnTo>
                  <a:lnTo>
                    <a:pt x="1094397" y="1870024"/>
                  </a:lnTo>
                  <a:lnTo>
                    <a:pt x="1052385" y="1886254"/>
                  </a:lnTo>
                  <a:lnTo>
                    <a:pt x="1012647" y="1906536"/>
                  </a:lnTo>
                  <a:lnTo>
                    <a:pt x="975436" y="1930615"/>
                  </a:lnTo>
                  <a:lnTo>
                    <a:pt x="941019" y="1958238"/>
                  </a:lnTo>
                  <a:lnTo>
                    <a:pt x="909662" y="1989124"/>
                  </a:lnTo>
                  <a:lnTo>
                    <a:pt x="881634" y="2023021"/>
                  </a:lnTo>
                  <a:lnTo>
                    <a:pt x="857186" y="2059673"/>
                  </a:lnTo>
                  <a:lnTo>
                    <a:pt x="836587" y="2098814"/>
                  </a:lnTo>
                  <a:lnTo>
                    <a:pt x="820115" y="2140191"/>
                  </a:lnTo>
                  <a:lnTo>
                    <a:pt x="808012" y="2183536"/>
                  </a:lnTo>
                  <a:lnTo>
                    <a:pt x="800557" y="2228596"/>
                  </a:lnTo>
                  <a:lnTo>
                    <a:pt x="798017" y="2275103"/>
                  </a:lnTo>
                  <a:lnTo>
                    <a:pt x="800557" y="2321610"/>
                  </a:lnTo>
                  <a:lnTo>
                    <a:pt x="808012" y="2366670"/>
                  </a:lnTo>
                  <a:lnTo>
                    <a:pt x="820115" y="2410015"/>
                  </a:lnTo>
                  <a:lnTo>
                    <a:pt x="836587" y="2451392"/>
                  </a:lnTo>
                  <a:lnTo>
                    <a:pt x="857186" y="2490533"/>
                  </a:lnTo>
                  <a:lnTo>
                    <a:pt x="881634" y="2527185"/>
                  </a:lnTo>
                  <a:lnTo>
                    <a:pt x="909662" y="2561094"/>
                  </a:lnTo>
                  <a:lnTo>
                    <a:pt x="941019" y="2591968"/>
                  </a:lnTo>
                  <a:lnTo>
                    <a:pt x="975436" y="2619591"/>
                  </a:lnTo>
                  <a:lnTo>
                    <a:pt x="1012647" y="2643670"/>
                  </a:lnTo>
                  <a:lnTo>
                    <a:pt x="1052385" y="2663952"/>
                  </a:lnTo>
                  <a:lnTo>
                    <a:pt x="1094397" y="2680182"/>
                  </a:lnTo>
                  <a:lnTo>
                    <a:pt x="1138415" y="2692095"/>
                  </a:lnTo>
                  <a:lnTo>
                    <a:pt x="1184160" y="2699435"/>
                  </a:lnTo>
                  <a:lnTo>
                    <a:pt x="1230426" y="2701887"/>
                  </a:lnTo>
                  <a:lnTo>
                    <a:pt x="1230426" y="1848319"/>
                  </a:lnTo>
                  <a:close/>
                </a:path>
                <a:path w="1230630" h="2701925">
                  <a:moveTo>
                    <a:pt x="1230426" y="0"/>
                  </a:moveTo>
                  <a:lnTo>
                    <a:pt x="63665" y="1875040"/>
                  </a:lnTo>
                  <a:lnTo>
                    <a:pt x="42570" y="1912505"/>
                  </a:lnTo>
                  <a:lnTo>
                    <a:pt x="25133" y="1951672"/>
                  </a:lnTo>
                  <a:lnTo>
                    <a:pt x="11874" y="1992312"/>
                  </a:lnTo>
                  <a:lnTo>
                    <a:pt x="3352" y="2034209"/>
                  </a:lnTo>
                  <a:lnTo>
                    <a:pt x="0" y="2073656"/>
                  </a:lnTo>
                  <a:lnTo>
                    <a:pt x="2133" y="2113496"/>
                  </a:lnTo>
                  <a:lnTo>
                    <a:pt x="11734" y="2151367"/>
                  </a:lnTo>
                  <a:lnTo>
                    <a:pt x="30797" y="2184933"/>
                  </a:lnTo>
                  <a:lnTo>
                    <a:pt x="61315" y="2211819"/>
                  </a:lnTo>
                  <a:lnTo>
                    <a:pt x="105295" y="2229675"/>
                  </a:lnTo>
                  <a:lnTo>
                    <a:pt x="164706" y="2236152"/>
                  </a:lnTo>
                  <a:lnTo>
                    <a:pt x="193268" y="2234920"/>
                  </a:lnTo>
                  <a:lnTo>
                    <a:pt x="244233" y="2225433"/>
                  </a:lnTo>
                  <a:lnTo>
                    <a:pt x="287883" y="2207323"/>
                  </a:lnTo>
                  <a:lnTo>
                    <a:pt x="325335" y="2181504"/>
                  </a:lnTo>
                  <a:lnTo>
                    <a:pt x="357657" y="2148890"/>
                  </a:lnTo>
                  <a:lnTo>
                    <a:pt x="385965" y="2110359"/>
                  </a:lnTo>
                  <a:lnTo>
                    <a:pt x="411353" y="2066848"/>
                  </a:lnTo>
                  <a:lnTo>
                    <a:pt x="434911" y="2019261"/>
                  </a:lnTo>
                  <a:lnTo>
                    <a:pt x="457746" y="1968487"/>
                  </a:lnTo>
                  <a:lnTo>
                    <a:pt x="480936" y="1915452"/>
                  </a:lnTo>
                  <a:lnTo>
                    <a:pt x="493014" y="1888363"/>
                  </a:lnTo>
                  <a:lnTo>
                    <a:pt x="518820" y="1833626"/>
                  </a:lnTo>
                  <a:lnTo>
                    <a:pt x="547725" y="1778876"/>
                  </a:lnTo>
                  <a:lnTo>
                    <a:pt x="580847" y="1725053"/>
                  </a:lnTo>
                  <a:lnTo>
                    <a:pt x="619264" y="1673034"/>
                  </a:lnTo>
                  <a:lnTo>
                    <a:pt x="664083" y="1623733"/>
                  </a:lnTo>
                  <a:lnTo>
                    <a:pt x="716381" y="1578063"/>
                  </a:lnTo>
                  <a:lnTo>
                    <a:pt x="777290" y="1536941"/>
                  </a:lnTo>
                  <a:lnTo>
                    <a:pt x="811301" y="1518361"/>
                  </a:lnTo>
                  <a:lnTo>
                    <a:pt x="847877" y="1501254"/>
                  </a:lnTo>
                  <a:lnTo>
                    <a:pt x="887145" y="1485734"/>
                  </a:lnTo>
                  <a:lnTo>
                    <a:pt x="929246" y="1471917"/>
                  </a:lnTo>
                  <a:lnTo>
                    <a:pt x="974318" y="1459915"/>
                  </a:lnTo>
                  <a:lnTo>
                    <a:pt x="1022502" y="1449844"/>
                  </a:lnTo>
                  <a:lnTo>
                    <a:pt x="1073924" y="1441805"/>
                  </a:lnTo>
                  <a:lnTo>
                    <a:pt x="1128725" y="1435925"/>
                  </a:lnTo>
                  <a:lnTo>
                    <a:pt x="1187043" y="1432318"/>
                  </a:lnTo>
                  <a:lnTo>
                    <a:pt x="1230426" y="1431455"/>
                  </a:lnTo>
                  <a:lnTo>
                    <a:pt x="1213713" y="1431086"/>
                  </a:lnTo>
                  <a:lnTo>
                    <a:pt x="1230426" y="1431086"/>
                  </a:lnTo>
                  <a:lnTo>
                    <a:pt x="1230426" y="0"/>
                  </a:lnTo>
                  <a:close/>
                </a:path>
              </a:pathLst>
            </a:custGeom>
            <a:solidFill>
              <a:srgbClr val="F79F41">
                <a:alpha val="50000"/>
              </a:srgbClr>
            </a:solidFill>
          </p:spPr>
          <p:txBody>
            <a:bodyPr wrap="square" lIns="0" tIns="0" rIns="0" bIns="0" rtlCol="0"/>
            <a:lstStyle/>
            <a:p>
              <a:endParaRPr sz="1092"/>
            </a:p>
          </p:txBody>
        </p:sp>
        <p:sp>
          <p:nvSpPr>
            <p:cNvPr id="23" name="object 23"/>
            <p:cNvSpPr/>
            <p:nvPr/>
          </p:nvSpPr>
          <p:spPr>
            <a:xfrm>
              <a:off x="17173943" y="6880256"/>
              <a:ext cx="2531110" cy="2208530"/>
            </a:xfrm>
            <a:custGeom>
              <a:avLst/>
              <a:gdLst/>
              <a:ahLst/>
              <a:cxnLst/>
              <a:rect l="l" t="t" r="r" b="b"/>
              <a:pathLst>
                <a:path w="2531109" h="2208529">
                  <a:moveTo>
                    <a:pt x="962787" y="1216672"/>
                  </a:moveTo>
                  <a:lnTo>
                    <a:pt x="960755" y="1171956"/>
                  </a:lnTo>
                  <a:lnTo>
                    <a:pt x="954024" y="1127340"/>
                  </a:lnTo>
                  <a:lnTo>
                    <a:pt x="942492" y="1083183"/>
                  </a:lnTo>
                  <a:lnTo>
                    <a:pt x="926084" y="1039837"/>
                  </a:lnTo>
                  <a:lnTo>
                    <a:pt x="904671" y="997673"/>
                  </a:lnTo>
                  <a:lnTo>
                    <a:pt x="878865" y="958049"/>
                  </a:lnTo>
                  <a:lnTo>
                    <a:pt x="849528" y="922159"/>
                  </a:lnTo>
                  <a:lnTo>
                    <a:pt x="817054" y="890092"/>
                  </a:lnTo>
                  <a:lnTo>
                    <a:pt x="781773" y="861949"/>
                  </a:lnTo>
                  <a:lnTo>
                    <a:pt x="744067" y="837831"/>
                  </a:lnTo>
                  <a:lnTo>
                    <a:pt x="704291" y="817829"/>
                  </a:lnTo>
                  <a:lnTo>
                    <a:pt x="662813" y="802043"/>
                  </a:lnTo>
                  <a:lnTo>
                    <a:pt x="619975" y="790562"/>
                  </a:lnTo>
                  <a:lnTo>
                    <a:pt x="576148" y="783501"/>
                  </a:lnTo>
                  <a:lnTo>
                    <a:pt x="531698" y="780935"/>
                  </a:lnTo>
                  <a:lnTo>
                    <a:pt x="486994" y="782967"/>
                  </a:lnTo>
                  <a:lnTo>
                    <a:pt x="442366" y="789698"/>
                  </a:lnTo>
                  <a:lnTo>
                    <a:pt x="398208" y="801230"/>
                  </a:lnTo>
                  <a:lnTo>
                    <a:pt x="354863" y="817651"/>
                  </a:lnTo>
                  <a:lnTo>
                    <a:pt x="312699" y="839063"/>
                  </a:lnTo>
                  <a:lnTo>
                    <a:pt x="273075" y="864870"/>
                  </a:lnTo>
                  <a:lnTo>
                    <a:pt x="237185" y="894194"/>
                  </a:lnTo>
                  <a:lnTo>
                    <a:pt x="205130" y="926668"/>
                  </a:lnTo>
                  <a:lnTo>
                    <a:pt x="176987" y="961948"/>
                  </a:lnTo>
                  <a:lnTo>
                    <a:pt x="152869" y="999655"/>
                  </a:lnTo>
                  <a:lnTo>
                    <a:pt x="132867" y="1039431"/>
                  </a:lnTo>
                  <a:lnTo>
                    <a:pt x="117068" y="1080909"/>
                  </a:lnTo>
                  <a:lnTo>
                    <a:pt x="105600" y="1123746"/>
                  </a:lnTo>
                  <a:lnTo>
                    <a:pt x="98526" y="1167574"/>
                  </a:lnTo>
                  <a:lnTo>
                    <a:pt x="95961" y="1212024"/>
                  </a:lnTo>
                  <a:lnTo>
                    <a:pt x="97993" y="1256728"/>
                  </a:lnTo>
                  <a:lnTo>
                    <a:pt x="104724" y="1301356"/>
                  </a:lnTo>
                  <a:lnTo>
                    <a:pt x="116255" y="1345514"/>
                  </a:lnTo>
                  <a:lnTo>
                    <a:pt x="132676" y="1388859"/>
                  </a:lnTo>
                  <a:lnTo>
                    <a:pt x="154076" y="1431023"/>
                  </a:lnTo>
                  <a:lnTo>
                    <a:pt x="179895" y="1470634"/>
                  </a:lnTo>
                  <a:lnTo>
                    <a:pt x="209219" y="1506537"/>
                  </a:lnTo>
                  <a:lnTo>
                    <a:pt x="241693" y="1538592"/>
                  </a:lnTo>
                  <a:lnTo>
                    <a:pt x="276974" y="1566735"/>
                  </a:lnTo>
                  <a:lnTo>
                    <a:pt x="314680" y="1590852"/>
                  </a:lnTo>
                  <a:lnTo>
                    <a:pt x="354457" y="1610855"/>
                  </a:lnTo>
                  <a:lnTo>
                    <a:pt x="395947" y="1626641"/>
                  </a:lnTo>
                  <a:lnTo>
                    <a:pt x="438772" y="1638122"/>
                  </a:lnTo>
                  <a:lnTo>
                    <a:pt x="482600" y="1645196"/>
                  </a:lnTo>
                  <a:lnTo>
                    <a:pt x="527050" y="1647761"/>
                  </a:lnTo>
                  <a:lnTo>
                    <a:pt x="571766" y="1645729"/>
                  </a:lnTo>
                  <a:lnTo>
                    <a:pt x="616381" y="1638998"/>
                  </a:lnTo>
                  <a:lnTo>
                    <a:pt x="660539" y="1627466"/>
                  </a:lnTo>
                  <a:lnTo>
                    <a:pt x="703884" y="1611045"/>
                  </a:lnTo>
                  <a:lnTo>
                    <a:pt x="746048" y="1589646"/>
                  </a:lnTo>
                  <a:lnTo>
                    <a:pt x="785672" y="1563827"/>
                  </a:lnTo>
                  <a:lnTo>
                    <a:pt x="821563" y="1534502"/>
                  </a:lnTo>
                  <a:lnTo>
                    <a:pt x="853630" y="1502029"/>
                  </a:lnTo>
                  <a:lnTo>
                    <a:pt x="881761" y="1466748"/>
                  </a:lnTo>
                  <a:lnTo>
                    <a:pt x="905891" y="1429042"/>
                  </a:lnTo>
                  <a:lnTo>
                    <a:pt x="925893" y="1389265"/>
                  </a:lnTo>
                  <a:lnTo>
                    <a:pt x="941679" y="1347787"/>
                  </a:lnTo>
                  <a:lnTo>
                    <a:pt x="953160" y="1304950"/>
                  </a:lnTo>
                  <a:lnTo>
                    <a:pt x="960221" y="1261122"/>
                  </a:lnTo>
                  <a:lnTo>
                    <a:pt x="962787" y="1216672"/>
                  </a:lnTo>
                  <a:close/>
                </a:path>
                <a:path w="2531109" h="2208529">
                  <a:moveTo>
                    <a:pt x="2531084" y="58661"/>
                  </a:moveTo>
                  <a:lnTo>
                    <a:pt x="297268" y="0"/>
                  </a:lnTo>
                  <a:lnTo>
                    <a:pt x="253784" y="749"/>
                  </a:lnTo>
                  <a:lnTo>
                    <a:pt x="210629" y="5524"/>
                  </a:lnTo>
                  <a:lnTo>
                    <a:pt x="168275" y="14681"/>
                  </a:lnTo>
                  <a:lnTo>
                    <a:pt x="127177" y="28562"/>
                  </a:lnTo>
                  <a:lnTo>
                    <a:pt x="90817" y="45694"/>
                  </a:lnTo>
                  <a:lnTo>
                    <a:pt x="56845" y="67754"/>
                  </a:lnTo>
                  <a:lnTo>
                    <a:pt x="28346" y="95300"/>
                  </a:lnTo>
                  <a:lnTo>
                    <a:pt x="8382" y="128854"/>
                  </a:lnTo>
                  <a:lnTo>
                    <a:pt x="0" y="168935"/>
                  </a:lnTo>
                  <a:lnTo>
                    <a:pt x="6286" y="216077"/>
                  </a:lnTo>
                  <a:lnTo>
                    <a:pt x="30289" y="270814"/>
                  </a:lnTo>
                  <a:lnTo>
                    <a:pt x="62064" y="316014"/>
                  </a:lnTo>
                  <a:lnTo>
                    <a:pt x="97878" y="349808"/>
                  </a:lnTo>
                  <a:lnTo>
                    <a:pt x="137502" y="373595"/>
                  </a:lnTo>
                  <a:lnTo>
                    <a:pt x="180670" y="388797"/>
                  </a:lnTo>
                  <a:lnTo>
                    <a:pt x="227139" y="396824"/>
                  </a:lnTo>
                  <a:lnTo>
                    <a:pt x="276656" y="399072"/>
                  </a:lnTo>
                  <a:lnTo>
                    <a:pt x="302475" y="398475"/>
                  </a:lnTo>
                  <a:lnTo>
                    <a:pt x="328980" y="396963"/>
                  </a:lnTo>
                  <a:lnTo>
                    <a:pt x="356108" y="394716"/>
                  </a:lnTo>
                  <a:lnTo>
                    <a:pt x="383844" y="391909"/>
                  </a:lnTo>
                  <a:lnTo>
                    <a:pt x="500253" y="378587"/>
                  </a:lnTo>
                  <a:lnTo>
                    <a:pt x="530555" y="375627"/>
                  </a:lnTo>
                  <a:lnTo>
                    <a:pt x="561276" y="373151"/>
                  </a:lnTo>
                  <a:lnTo>
                    <a:pt x="592391" y="371348"/>
                  </a:lnTo>
                  <a:lnTo>
                    <a:pt x="623862" y="370395"/>
                  </a:lnTo>
                  <a:lnTo>
                    <a:pt x="655662" y="370471"/>
                  </a:lnTo>
                  <a:lnTo>
                    <a:pt x="720115" y="374408"/>
                  </a:lnTo>
                  <a:lnTo>
                    <a:pt x="785482" y="384556"/>
                  </a:lnTo>
                  <a:lnTo>
                    <a:pt x="851547" y="402336"/>
                  </a:lnTo>
                  <a:lnTo>
                    <a:pt x="918032" y="429145"/>
                  </a:lnTo>
                  <a:lnTo>
                    <a:pt x="984707" y="466407"/>
                  </a:lnTo>
                  <a:lnTo>
                    <a:pt x="1018032" y="489394"/>
                  </a:lnTo>
                  <a:lnTo>
                    <a:pt x="1051318" y="515531"/>
                  </a:lnTo>
                  <a:lnTo>
                    <a:pt x="1084516" y="544982"/>
                  </a:lnTo>
                  <a:lnTo>
                    <a:pt x="1117600" y="577913"/>
                  </a:lnTo>
                  <a:lnTo>
                    <a:pt x="1150556" y="614527"/>
                  </a:lnTo>
                  <a:lnTo>
                    <a:pt x="1183322" y="654989"/>
                  </a:lnTo>
                  <a:lnTo>
                    <a:pt x="1215898" y="699465"/>
                  </a:lnTo>
                  <a:lnTo>
                    <a:pt x="1248232" y="748144"/>
                  </a:lnTo>
                  <a:lnTo>
                    <a:pt x="1271206" y="786155"/>
                  </a:lnTo>
                  <a:lnTo>
                    <a:pt x="1292555" y="824903"/>
                  </a:lnTo>
                  <a:lnTo>
                    <a:pt x="1318539" y="877252"/>
                  </a:lnTo>
                  <a:lnTo>
                    <a:pt x="1340777" y="927696"/>
                  </a:lnTo>
                  <a:lnTo>
                    <a:pt x="1359420" y="976299"/>
                  </a:lnTo>
                  <a:lnTo>
                    <a:pt x="1374660" y="1023150"/>
                  </a:lnTo>
                  <a:lnTo>
                    <a:pt x="1386636" y="1068273"/>
                  </a:lnTo>
                  <a:lnTo>
                    <a:pt x="1395539" y="1111745"/>
                  </a:lnTo>
                  <a:lnTo>
                    <a:pt x="1401533" y="1153629"/>
                  </a:lnTo>
                  <a:lnTo>
                    <a:pt x="1404772" y="1193990"/>
                  </a:lnTo>
                  <a:lnTo>
                    <a:pt x="1405445" y="1232877"/>
                  </a:lnTo>
                  <a:lnTo>
                    <a:pt x="1403705" y="1270355"/>
                  </a:lnTo>
                  <a:lnTo>
                    <a:pt x="1393685" y="1341348"/>
                  </a:lnTo>
                  <a:lnTo>
                    <a:pt x="1376045" y="1407452"/>
                  </a:lnTo>
                  <a:lnTo>
                    <a:pt x="1352143" y="1469136"/>
                  </a:lnTo>
                  <a:lnTo>
                    <a:pt x="1323327" y="1526921"/>
                  </a:lnTo>
                  <a:lnTo>
                    <a:pt x="1290942" y="1581277"/>
                  </a:lnTo>
                  <a:lnTo>
                    <a:pt x="1256322" y="1632686"/>
                  </a:lnTo>
                  <a:lnTo>
                    <a:pt x="1220812" y="1681657"/>
                  </a:lnTo>
                  <a:lnTo>
                    <a:pt x="1185786" y="1728673"/>
                  </a:lnTo>
                  <a:lnTo>
                    <a:pt x="1168857" y="1751596"/>
                  </a:lnTo>
                  <a:lnTo>
                    <a:pt x="1137043" y="1796592"/>
                  </a:lnTo>
                  <a:lnTo>
                    <a:pt x="1109052" y="1840852"/>
                  </a:lnTo>
                  <a:lnTo>
                    <a:pt x="1086243" y="1884857"/>
                  </a:lnTo>
                  <a:lnTo>
                    <a:pt x="1069962" y="1929104"/>
                  </a:lnTo>
                  <a:lnTo>
                    <a:pt x="1061542" y="1974088"/>
                  </a:lnTo>
                  <a:lnTo>
                    <a:pt x="1060704" y="1997011"/>
                  </a:lnTo>
                  <a:lnTo>
                    <a:pt x="1062342" y="2020290"/>
                  </a:lnTo>
                  <a:lnTo>
                    <a:pt x="1073696" y="2068207"/>
                  </a:lnTo>
                  <a:lnTo>
                    <a:pt x="1096949" y="2118322"/>
                  </a:lnTo>
                  <a:lnTo>
                    <a:pt x="1132357" y="2166493"/>
                  </a:lnTo>
                  <a:lnTo>
                    <a:pt x="1170051" y="2195499"/>
                  </a:lnTo>
                  <a:lnTo>
                    <a:pt x="1208951" y="2208288"/>
                  </a:lnTo>
                  <a:lnTo>
                    <a:pt x="1247990" y="2207768"/>
                  </a:lnTo>
                  <a:lnTo>
                    <a:pt x="1286090" y="2196858"/>
                  </a:lnTo>
                  <a:lnTo>
                    <a:pt x="1322184" y="2178494"/>
                  </a:lnTo>
                  <a:lnTo>
                    <a:pt x="1355191" y="2155571"/>
                  </a:lnTo>
                  <a:lnTo>
                    <a:pt x="1387779" y="2126907"/>
                  </a:lnTo>
                  <a:lnTo>
                    <a:pt x="1416875" y="2094801"/>
                  </a:lnTo>
                  <a:lnTo>
                    <a:pt x="1442593" y="2059825"/>
                  </a:lnTo>
                  <a:lnTo>
                    <a:pt x="1464983" y="2022538"/>
                  </a:lnTo>
                  <a:lnTo>
                    <a:pt x="2127999" y="801192"/>
                  </a:lnTo>
                  <a:lnTo>
                    <a:pt x="2144598" y="770610"/>
                  </a:lnTo>
                  <a:lnTo>
                    <a:pt x="2361857" y="370395"/>
                  </a:lnTo>
                  <a:lnTo>
                    <a:pt x="2531084" y="58661"/>
                  </a:lnTo>
                  <a:close/>
                </a:path>
              </a:pathLst>
            </a:custGeom>
            <a:solidFill>
              <a:srgbClr val="49B4A9">
                <a:alpha val="50000"/>
              </a:srgbClr>
            </a:solidFill>
          </p:spPr>
          <p:txBody>
            <a:bodyPr wrap="square" lIns="0" tIns="0" rIns="0" bIns="0" rtlCol="0"/>
            <a:lstStyle/>
            <a:p>
              <a:endParaRPr sz="1092"/>
            </a:p>
          </p:txBody>
        </p:sp>
      </p:grpSp>
      <p:grpSp>
        <p:nvGrpSpPr>
          <p:cNvPr id="24" name="object 24"/>
          <p:cNvGrpSpPr/>
          <p:nvPr/>
        </p:nvGrpSpPr>
        <p:grpSpPr>
          <a:xfrm>
            <a:off x="10414725" y="2134250"/>
            <a:ext cx="1770527" cy="1836373"/>
            <a:chOff x="17173948" y="3519536"/>
            <a:chExt cx="2919730" cy="3028315"/>
          </a:xfrm>
        </p:grpSpPr>
        <p:sp>
          <p:nvSpPr>
            <p:cNvPr id="25" name="object 25"/>
            <p:cNvSpPr/>
            <p:nvPr/>
          </p:nvSpPr>
          <p:spPr>
            <a:xfrm>
              <a:off x="18863196" y="3519544"/>
              <a:ext cx="1230630" cy="2743200"/>
            </a:xfrm>
            <a:custGeom>
              <a:avLst/>
              <a:gdLst/>
              <a:ahLst/>
              <a:cxnLst/>
              <a:rect l="l" t="t" r="r" b="b"/>
              <a:pathLst>
                <a:path w="1230630" h="2743200">
                  <a:moveTo>
                    <a:pt x="1230426" y="1289837"/>
                  </a:moveTo>
                  <a:lnTo>
                    <a:pt x="1187043" y="1288961"/>
                  </a:lnTo>
                  <a:lnTo>
                    <a:pt x="1128725" y="1285290"/>
                  </a:lnTo>
                  <a:lnTo>
                    <a:pt x="1073924" y="1279321"/>
                  </a:lnTo>
                  <a:lnTo>
                    <a:pt x="1022502" y="1271168"/>
                  </a:lnTo>
                  <a:lnTo>
                    <a:pt x="974318" y="1260944"/>
                  </a:lnTo>
                  <a:lnTo>
                    <a:pt x="929246" y="1248752"/>
                  </a:lnTo>
                  <a:lnTo>
                    <a:pt x="887145" y="1234732"/>
                  </a:lnTo>
                  <a:lnTo>
                    <a:pt x="847877" y="1218971"/>
                  </a:lnTo>
                  <a:lnTo>
                    <a:pt x="811301" y="1201610"/>
                  </a:lnTo>
                  <a:lnTo>
                    <a:pt x="777290" y="1182738"/>
                  </a:lnTo>
                  <a:lnTo>
                    <a:pt x="716394" y="1140980"/>
                  </a:lnTo>
                  <a:lnTo>
                    <a:pt x="664083" y="1094613"/>
                  </a:lnTo>
                  <a:lnTo>
                    <a:pt x="619264" y="1044575"/>
                  </a:lnTo>
                  <a:lnTo>
                    <a:pt x="580847" y="991755"/>
                  </a:lnTo>
                  <a:lnTo>
                    <a:pt x="547738" y="937107"/>
                  </a:lnTo>
                  <a:lnTo>
                    <a:pt x="518820" y="881532"/>
                  </a:lnTo>
                  <a:lnTo>
                    <a:pt x="493014" y="825957"/>
                  </a:lnTo>
                  <a:lnTo>
                    <a:pt x="457746" y="744601"/>
                  </a:lnTo>
                  <a:lnTo>
                    <a:pt x="446354" y="718489"/>
                  </a:lnTo>
                  <a:lnTo>
                    <a:pt x="423291" y="668439"/>
                  </a:lnTo>
                  <a:lnTo>
                    <a:pt x="398957" y="622071"/>
                  </a:lnTo>
                  <a:lnTo>
                    <a:pt x="372249" y="580313"/>
                  </a:lnTo>
                  <a:lnTo>
                    <a:pt x="342074" y="544080"/>
                  </a:lnTo>
                  <a:lnTo>
                    <a:pt x="307327" y="514299"/>
                  </a:lnTo>
                  <a:lnTo>
                    <a:pt x="266915" y="491883"/>
                  </a:lnTo>
                  <a:lnTo>
                    <a:pt x="219748" y="477761"/>
                  </a:lnTo>
                  <a:lnTo>
                    <a:pt x="164719" y="472846"/>
                  </a:lnTo>
                  <a:lnTo>
                    <a:pt x="105295" y="479425"/>
                  </a:lnTo>
                  <a:lnTo>
                    <a:pt x="61328" y="497560"/>
                  </a:lnTo>
                  <a:lnTo>
                    <a:pt x="30797" y="524852"/>
                  </a:lnTo>
                  <a:lnTo>
                    <a:pt x="11734" y="558927"/>
                  </a:lnTo>
                  <a:lnTo>
                    <a:pt x="2133" y="597369"/>
                  </a:lnTo>
                  <a:lnTo>
                    <a:pt x="0" y="637819"/>
                  </a:lnTo>
                  <a:lnTo>
                    <a:pt x="3352" y="677875"/>
                  </a:lnTo>
                  <a:lnTo>
                    <a:pt x="11874" y="720407"/>
                  </a:lnTo>
                  <a:lnTo>
                    <a:pt x="25133" y="761669"/>
                  </a:lnTo>
                  <a:lnTo>
                    <a:pt x="42570" y="801420"/>
                  </a:lnTo>
                  <a:lnTo>
                    <a:pt x="63665" y="839470"/>
                  </a:lnTo>
                  <a:lnTo>
                    <a:pt x="1230426" y="2743136"/>
                  </a:lnTo>
                  <a:lnTo>
                    <a:pt x="1230426" y="1290205"/>
                  </a:lnTo>
                  <a:lnTo>
                    <a:pt x="1213713" y="1290205"/>
                  </a:lnTo>
                  <a:lnTo>
                    <a:pt x="1230426" y="1289875"/>
                  </a:lnTo>
                  <a:close/>
                </a:path>
                <a:path w="1230630" h="2743200">
                  <a:moveTo>
                    <a:pt x="1230426" y="0"/>
                  </a:moveTo>
                  <a:lnTo>
                    <a:pt x="1184148" y="2489"/>
                  </a:lnTo>
                  <a:lnTo>
                    <a:pt x="1138402" y="9944"/>
                  </a:lnTo>
                  <a:lnTo>
                    <a:pt x="1094397" y="22034"/>
                  </a:lnTo>
                  <a:lnTo>
                    <a:pt x="1052385" y="38519"/>
                  </a:lnTo>
                  <a:lnTo>
                    <a:pt x="1012647" y="59105"/>
                  </a:lnTo>
                  <a:lnTo>
                    <a:pt x="975436" y="83553"/>
                  </a:lnTo>
                  <a:lnTo>
                    <a:pt x="941019" y="111594"/>
                  </a:lnTo>
                  <a:lnTo>
                    <a:pt x="909662" y="142951"/>
                  </a:lnTo>
                  <a:lnTo>
                    <a:pt x="881634" y="177368"/>
                  </a:lnTo>
                  <a:lnTo>
                    <a:pt x="857186" y="214579"/>
                  </a:lnTo>
                  <a:lnTo>
                    <a:pt x="836587" y="254317"/>
                  </a:lnTo>
                  <a:lnTo>
                    <a:pt x="820115" y="296329"/>
                  </a:lnTo>
                  <a:lnTo>
                    <a:pt x="808012" y="340334"/>
                  </a:lnTo>
                  <a:lnTo>
                    <a:pt x="800569" y="386080"/>
                  </a:lnTo>
                  <a:lnTo>
                    <a:pt x="798017" y="433298"/>
                  </a:lnTo>
                  <a:lnTo>
                    <a:pt x="800569" y="480517"/>
                  </a:lnTo>
                  <a:lnTo>
                    <a:pt x="808012" y="526262"/>
                  </a:lnTo>
                  <a:lnTo>
                    <a:pt x="820115" y="570268"/>
                  </a:lnTo>
                  <a:lnTo>
                    <a:pt x="836587" y="612279"/>
                  </a:lnTo>
                  <a:lnTo>
                    <a:pt x="857186" y="652018"/>
                  </a:lnTo>
                  <a:lnTo>
                    <a:pt x="881634" y="689229"/>
                  </a:lnTo>
                  <a:lnTo>
                    <a:pt x="909662" y="723646"/>
                  </a:lnTo>
                  <a:lnTo>
                    <a:pt x="941019" y="755002"/>
                  </a:lnTo>
                  <a:lnTo>
                    <a:pt x="975436" y="783031"/>
                  </a:lnTo>
                  <a:lnTo>
                    <a:pt x="1012647" y="807478"/>
                  </a:lnTo>
                  <a:lnTo>
                    <a:pt x="1052385" y="828078"/>
                  </a:lnTo>
                  <a:lnTo>
                    <a:pt x="1094397" y="844550"/>
                  </a:lnTo>
                  <a:lnTo>
                    <a:pt x="1138402" y="856653"/>
                  </a:lnTo>
                  <a:lnTo>
                    <a:pt x="1184148" y="864095"/>
                  </a:lnTo>
                  <a:lnTo>
                    <a:pt x="1230426" y="866597"/>
                  </a:lnTo>
                  <a:lnTo>
                    <a:pt x="1230426" y="0"/>
                  </a:lnTo>
                  <a:close/>
                </a:path>
              </a:pathLst>
            </a:custGeom>
            <a:solidFill>
              <a:srgbClr val="F79F41">
                <a:alpha val="50000"/>
              </a:srgbClr>
            </a:solidFill>
          </p:spPr>
          <p:txBody>
            <a:bodyPr wrap="square" lIns="0" tIns="0" rIns="0" bIns="0" rtlCol="0"/>
            <a:lstStyle/>
            <a:p>
              <a:endParaRPr sz="1092"/>
            </a:p>
          </p:txBody>
        </p:sp>
        <p:sp>
          <p:nvSpPr>
            <p:cNvPr id="26" name="object 26"/>
            <p:cNvSpPr/>
            <p:nvPr/>
          </p:nvSpPr>
          <p:spPr>
            <a:xfrm>
              <a:off x="17173943" y="4339481"/>
              <a:ext cx="2531110" cy="2208530"/>
            </a:xfrm>
            <a:custGeom>
              <a:avLst/>
              <a:gdLst/>
              <a:ahLst/>
              <a:cxnLst/>
              <a:rect l="l" t="t" r="r" b="b"/>
              <a:pathLst>
                <a:path w="2531109" h="2208529">
                  <a:moveTo>
                    <a:pt x="962787" y="991616"/>
                  </a:moveTo>
                  <a:lnTo>
                    <a:pt x="960221" y="947166"/>
                  </a:lnTo>
                  <a:lnTo>
                    <a:pt x="953147" y="903351"/>
                  </a:lnTo>
                  <a:lnTo>
                    <a:pt x="941679" y="860513"/>
                  </a:lnTo>
                  <a:lnTo>
                    <a:pt x="925880" y="819023"/>
                  </a:lnTo>
                  <a:lnTo>
                    <a:pt x="905878" y="779246"/>
                  </a:lnTo>
                  <a:lnTo>
                    <a:pt x="881761" y="741540"/>
                  </a:lnTo>
                  <a:lnTo>
                    <a:pt x="853617" y="706272"/>
                  </a:lnTo>
                  <a:lnTo>
                    <a:pt x="821563" y="673785"/>
                  </a:lnTo>
                  <a:lnTo>
                    <a:pt x="785672" y="644461"/>
                  </a:lnTo>
                  <a:lnTo>
                    <a:pt x="746048" y="618655"/>
                  </a:lnTo>
                  <a:lnTo>
                    <a:pt x="703884" y="597242"/>
                  </a:lnTo>
                  <a:lnTo>
                    <a:pt x="660539" y="580821"/>
                  </a:lnTo>
                  <a:lnTo>
                    <a:pt x="616381" y="569302"/>
                  </a:lnTo>
                  <a:lnTo>
                    <a:pt x="571754" y="562559"/>
                  </a:lnTo>
                  <a:lnTo>
                    <a:pt x="527050" y="560527"/>
                  </a:lnTo>
                  <a:lnTo>
                    <a:pt x="482600" y="563092"/>
                  </a:lnTo>
                  <a:lnTo>
                    <a:pt x="438772" y="570166"/>
                  </a:lnTo>
                  <a:lnTo>
                    <a:pt x="395935" y="581647"/>
                  </a:lnTo>
                  <a:lnTo>
                    <a:pt x="354457" y="597433"/>
                  </a:lnTo>
                  <a:lnTo>
                    <a:pt x="314680" y="617435"/>
                  </a:lnTo>
                  <a:lnTo>
                    <a:pt x="276974" y="641553"/>
                  </a:lnTo>
                  <a:lnTo>
                    <a:pt x="241693" y="669696"/>
                  </a:lnTo>
                  <a:lnTo>
                    <a:pt x="209219" y="701751"/>
                  </a:lnTo>
                  <a:lnTo>
                    <a:pt x="179882" y="737641"/>
                  </a:lnTo>
                  <a:lnTo>
                    <a:pt x="154076" y="777265"/>
                  </a:lnTo>
                  <a:lnTo>
                    <a:pt x="132664" y="819429"/>
                  </a:lnTo>
                  <a:lnTo>
                    <a:pt x="116255" y="862774"/>
                  </a:lnTo>
                  <a:lnTo>
                    <a:pt x="104724" y="906932"/>
                  </a:lnTo>
                  <a:lnTo>
                    <a:pt x="97993" y="951560"/>
                  </a:lnTo>
                  <a:lnTo>
                    <a:pt x="95961" y="996276"/>
                  </a:lnTo>
                  <a:lnTo>
                    <a:pt x="98526" y="1040726"/>
                  </a:lnTo>
                  <a:lnTo>
                    <a:pt x="105587" y="1084541"/>
                  </a:lnTo>
                  <a:lnTo>
                    <a:pt x="117068" y="1127379"/>
                  </a:lnTo>
                  <a:lnTo>
                    <a:pt x="132854" y="1168869"/>
                  </a:lnTo>
                  <a:lnTo>
                    <a:pt x="152857" y="1208646"/>
                  </a:lnTo>
                  <a:lnTo>
                    <a:pt x="176987" y="1246352"/>
                  </a:lnTo>
                  <a:lnTo>
                    <a:pt x="205117" y="1281620"/>
                  </a:lnTo>
                  <a:lnTo>
                    <a:pt x="237185" y="1314107"/>
                  </a:lnTo>
                  <a:lnTo>
                    <a:pt x="273075" y="1343431"/>
                  </a:lnTo>
                  <a:lnTo>
                    <a:pt x="312699" y="1369237"/>
                  </a:lnTo>
                  <a:lnTo>
                    <a:pt x="354863" y="1390650"/>
                  </a:lnTo>
                  <a:lnTo>
                    <a:pt x="398208" y="1407058"/>
                  </a:lnTo>
                  <a:lnTo>
                    <a:pt x="442366" y="1418590"/>
                  </a:lnTo>
                  <a:lnTo>
                    <a:pt x="486981" y="1425321"/>
                  </a:lnTo>
                  <a:lnTo>
                    <a:pt x="531698" y="1427353"/>
                  </a:lnTo>
                  <a:lnTo>
                    <a:pt x="576148" y="1424787"/>
                  </a:lnTo>
                  <a:lnTo>
                    <a:pt x="619975" y="1417726"/>
                  </a:lnTo>
                  <a:lnTo>
                    <a:pt x="662800" y="1406245"/>
                  </a:lnTo>
                  <a:lnTo>
                    <a:pt x="704291" y="1390459"/>
                  </a:lnTo>
                  <a:lnTo>
                    <a:pt x="744067" y="1370457"/>
                  </a:lnTo>
                  <a:lnTo>
                    <a:pt x="781773" y="1346327"/>
                  </a:lnTo>
                  <a:lnTo>
                    <a:pt x="817054" y="1318196"/>
                  </a:lnTo>
                  <a:lnTo>
                    <a:pt x="849528" y="1286129"/>
                  </a:lnTo>
                  <a:lnTo>
                    <a:pt x="878852" y="1250238"/>
                  </a:lnTo>
                  <a:lnTo>
                    <a:pt x="904671" y="1210614"/>
                  </a:lnTo>
                  <a:lnTo>
                    <a:pt x="926071" y="1168450"/>
                  </a:lnTo>
                  <a:lnTo>
                    <a:pt x="942492" y="1125105"/>
                  </a:lnTo>
                  <a:lnTo>
                    <a:pt x="954024" y="1080947"/>
                  </a:lnTo>
                  <a:lnTo>
                    <a:pt x="960755" y="1036332"/>
                  </a:lnTo>
                  <a:lnTo>
                    <a:pt x="962787" y="991616"/>
                  </a:lnTo>
                  <a:close/>
                </a:path>
                <a:path w="2531109" h="2208529">
                  <a:moveTo>
                    <a:pt x="2531084" y="2149640"/>
                  </a:moveTo>
                  <a:lnTo>
                    <a:pt x="2361857" y="1837893"/>
                  </a:lnTo>
                  <a:lnTo>
                    <a:pt x="2144598" y="1437690"/>
                  </a:lnTo>
                  <a:lnTo>
                    <a:pt x="2127999" y="1407109"/>
                  </a:lnTo>
                  <a:lnTo>
                    <a:pt x="1464983" y="185762"/>
                  </a:lnTo>
                  <a:lnTo>
                    <a:pt x="1442593" y="148475"/>
                  </a:lnTo>
                  <a:lnTo>
                    <a:pt x="1416875" y="113499"/>
                  </a:lnTo>
                  <a:lnTo>
                    <a:pt x="1387779" y="81381"/>
                  </a:lnTo>
                  <a:lnTo>
                    <a:pt x="1355191" y="52730"/>
                  </a:lnTo>
                  <a:lnTo>
                    <a:pt x="1322184" y="29806"/>
                  </a:lnTo>
                  <a:lnTo>
                    <a:pt x="1286090" y="11430"/>
                  </a:lnTo>
                  <a:lnTo>
                    <a:pt x="1247990" y="520"/>
                  </a:lnTo>
                  <a:lnTo>
                    <a:pt x="1208951" y="0"/>
                  </a:lnTo>
                  <a:lnTo>
                    <a:pt x="1170051" y="12788"/>
                  </a:lnTo>
                  <a:lnTo>
                    <a:pt x="1132357" y="41808"/>
                  </a:lnTo>
                  <a:lnTo>
                    <a:pt x="1096949" y="89966"/>
                  </a:lnTo>
                  <a:lnTo>
                    <a:pt x="1073696" y="140081"/>
                  </a:lnTo>
                  <a:lnTo>
                    <a:pt x="1062342" y="187998"/>
                  </a:lnTo>
                  <a:lnTo>
                    <a:pt x="1060704" y="211289"/>
                  </a:lnTo>
                  <a:lnTo>
                    <a:pt x="1061542" y="234200"/>
                  </a:lnTo>
                  <a:lnTo>
                    <a:pt x="1069962" y="279184"/>
                  </a:lnTo>
                  <a:lnTo>
                    <a:pt x="1086243" y="323443"/>
                  </a:lnTo>
                  <a:lnTo>
                    <a:pt x="1109052" y="367449"/>
                  </a:lnTo>
                  <a:lnTo>
                    <a:pt x="1137043" y="411708"/>
                  </a:lnTo>
                  <a:lnTo>
                    <a:pt x="1168857" y="456692"/>
                  </a:lnTo>
                  <a:lnTo>
                    <a:pt x="1220812" y="526630"/>
                  </a:lnTo>
                  <a:lnTo>
                    <a:pt x="1238592" y="550837"/>
                  </a:lnTo>
                  <a:lnTo>
                    <a:pt x="1273822" y="600976"/>
                  </a:lnTo>
                  <a:lnTo>
                    <a:pt x="1307490" y="653796"/>
                  </a:lnTo>
                  <a:lnTo>
                    <a:pt x="1338275" y="709803"/>
                  </a:lnTo>
                  <a:lnTo>
                    <a:pt x="1364792" y="769480"/>
                  </a:lnTo>
                  <a:lnTo>
                    <a:pt x="1385735" y="833310"/>
                  </a:lnTo>
                  <a:lnTo>
                    <a:pt x="1399730" y="901801"/>
                  </a:lnTo>
                  <a:lnTo>
                    <a:pt x="1405445" y="975423"/>
                  </a:lnTo>
                  <a:lnTo>
                    <a:pt x="1404772" y="1014310"/>
                  </a:lnTo>
                  <a:lnTo>
                    <a:pt x="1401533" y="1054658"/>
                  </a:lnTo>
                  <a:lnTo>
                    <a:pt x="1395539" y="1096543"/>
                  </a:lnTo>
                  <a:lnTo>
                    <a:pt x="1386636" y="1140028"/>
                  </a:lnTo>
                  <a:lnTo>
                    <a:pt x="1374660" y="1185151"/>
                  </a:lnTo>
                  <a:lnTo>
                    <a:pt x="1359420" y="1231988"/>
                  </a:lnTo>
                  <a:lnTo>
                    <a:pt x="1340777" y="1280604"/>
                  </a:lnTo>
                  <a:lnTo>
                    <a:pt x="1318539" y="1331048"/>
                  </a:lnTo>
                  <a:lnTo>
                    <a:pt x="1292555" y="1383385"/>
                  </a:lnTo>
                  <a:lnTo>
                    <a:pt x="1271206" y="1422133"/>
                  </a:lnTo>
                  <a:lnTo>
                    <a:pt x="1248232" y="1460157"/>
                  </a:lnTo>
                  <a:lnTo>
                    <a:pt x="1215898" y="1508836"/>
                  </a:lnTo>
                  <a:lnTo>
                    <a:pt x="1183322" y="1553311"/>
                  </a:lnTo>
                  <a:lnTo>
                    <a:pt x="1150556" y="1593761"/>
                  </a:lnTo>
                  <a:lnTo>
                    <a:pt x="1117600" y="1630375"/>
                  </a:lnTo>
                  <a:lnTo>
                    <a:pt x="1084516" y="1663319"/>
                  </a:lnTo>
                  <a:lnTo>
                    <a:pt x="1051318" y="1692770"/>
                  </a:lnTo>
                  <a:lnTo>
                    <a:pt x="1018032" y="1718894"/>
                  </a:lnTo>
                  <a:lnTo>
                    <a:pt x="984707" y="1741881"/>
                  </a:lnTo>
                  <a:lnTo>
                    <a:pt x="951369" y="1761909"/>
                  </a:lnTo>
                  <a:lnTo>
                    <a:pt x="884758" y="1793773"/>
                  </a:lnTo>
                  <a:lnTo>
                    <a:pt x="818451" y="1815884"/>
                  </a:lnTo>
                  <a:lnTo>
                    <a:pt x="752703" y="1829676"/>
                  </a:lnTo>
                  <a:lnTo>
                    <a:pt x="687755" y="1836534"/>
                  </a:lnTo>
                  <a:lnTo>
                    <a:pt x="623862" y="1837893"/>
                  </a:lnTo>
                  <a:lnTo>
                    <a:pt x="592391" y="1836940"/>
                  </a:lnTo>
                  <a:lnTo>
                    <a:pt x="561276" y="1835137"/>
                  </a:lnTo>
                  <a:lnTo>
                    <a:pt x="530555" y="1832673"/>
                  </a:lnTo>
                  <a:lnTo>
                    <a:pt x="500253" y="1829701"/>
                  </a:lnTo>
                  <a:lnTo>
                    <a:pt x="383844" y="1816379"/>
                  </a:lnTo>
                  <a:lnTo>
                    <a:pt x="356108" y="1813572"/>
                  </a:lnTo>
                  <a:lnTo>
                    <a:pt x="328980" y="1811324"/>
                  </a:lnTo>
                  <a:lnTo>
                    <a:pt x="302475" y="1809813"/>
                  </a:lnTo>
                  <a:lnTo>
                    <a:pt x="276656" y="1809216"/>
                  </a:lnTo>
                  <a:lnTo>
                    <a:pt x="251523" y="1809711"/>
                  </a:lnTo>
                  <a:lnTo>
                    <a:pt x="203504" y="1814664"/>
                  </a:lnTo>
                  <a:lnTo>
                    <a:pt x="158661" y="1826107"/>
                  </a:lnTo>
                  <a:lnTo>
                    <a:pt x="117233" y="1845424"/>
                  </a:lnTo>
                  <a:lnTo>
                    <a:pt x="79489" y="1874037"/>
                  </a:lnTo>
                  <a:lnTo>
                    <a:pt x="45656" y="1913356"/>
                  </a:lnTo>
                  <a:lnTo>
                    <a:pt x="6286" y="1992210"/>
                  </a:lnTo>
                  <a:lnTo>
                    <a:pt x="0" y="2039366"/>
                  </a:lnTo>
                  <a:lnTo>
                    <a:pt x="8382" y="2079447"/>
                  </a:lnTo>
                  <a:lnTo>
                    <a:pt x="28346" y="2113000"/>
                  </a:lnTo>
                  <a:lnTo>
                    <a:pt x="56845" y="2140534"/>
                  </a:lnTo>
                  <a:lnTo>
                    <a:pt x="90817" y="2162606"/>
                  </a:lnTo>
                  <a:lnTo>
                    <a:pt x="127177" y="2179726"/>
                  </a:lnTo>
                  <a:lnTo>
                    <a:pt x="168275" y="2193620"/>
                  </a:lnTo>
                  <a:lnTo>
                    <a:pt x="210629" y="2202764"/>
                  </a:lnTo>
                  <a:lnTo>
                    <a:pt x="253784" y="2207539"/>
                  </a:lnTo>
                  <a:lnTo>
                    <a:pt x="297268" y="2208288"/>
                  </a:lnTo>
                  <a:lnTo>
                    <a:pt x="2531084" y="2149640"/>
                  </a:lnTo>
                  <a:close/>
                </a:path>
              </a:pathLst>
            </a:custGeom>
            <a:solidFill>
              <a:srgbClr val="3A61A0">
                <a:alpha val="50000"/>
              </a:srgbClr>
            </a:solidFill>
          </p:spPr>
          <p:txBody>
            <a:bodyPr wrap="square" lIns="0" tIns="0" rIns="0" bIns="0" rtlCol="0"/>
            <a:lstStyle/>
            <a:p>
              <a:endParaRPr sz="1092"/>
            </a:p>
          </p:txBody>
        </p:sp>
      </p:grpSp>
      <p:sp>
        <p:nvSpPr>
          <p:cNvPr id="2" name="object 20">
            <a:extLst>
              <a:ext uri="{FF2B5EF4-FFF2-40B4-BE49-F238E27FC236}">
                <a16:creationId xmlns:a16="http://schemas.microsoft.com/office/drawing/2014/main" id="{BB7D12CA-AE83-5F54-F4E2-D2D2B358300B}"/>
              </a:ext>
            </a:extLst>
          </p:cNvPr>
          <p:cNvSpPr txBox="1">
            <a:spLocks/>
          </p:cNvSpPr>
          <p:nvPr/>
        </p:nvSpPr>
        <p:spPr>
          <a:xfrm>
            <a:off x="4890854" y="6296352"/>
            <a:ext cx="2100260" cy="231038"/>
          </a:xfrm>
          <a:prstGeom prst="rect">
            <a:avLst/>
          </a:prstGeom>
        </p:spPr>
        <p:txBody>
          <a:bodyPr vert="horz" wrap="square" lIns="0" tIns="7316"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600" dirty="0">
                <a:solidFill>
                  <a:srgbClr val="314F83"/>
                </a:solidFill>
                <a:latin typeface="Poppins"/>
                <a:ea typeface="Segoe UI"/>
                <a:cs typeface="Segoe UI"/>
                <a:hlinkClick r:id="rId11"/>
              </a:rPr>
              <a:t>@child.participation</a:t>
            </a:r>
            <a:endParaRPr lang="en-US" sz="1600" dirty="0">
              <a:solidFill>
                <a:srgbClr val="314F83"/>
              </a:solidFill>
              <a:latin typeface="Poppins"/>
              <a:cs typeface="Calibri" panose="020F0502020204030204"/>
            </a:endParaRPr>
          </a:p>
        </p:txBody>
      </p:sp>
      <p:pic>
        <p:nvPicPr>
          <p:cNvPr id="3" name="Picture 21" descr="A white bird in a blue circle&#10;&#10;Description automatically generated">
            <a:extLst>
              <a:ext uri="{FF2B5EF4-FFF2-40B4-BE49-F238E27FC236}">
                <a16:creationId xmlns:a16="http://schemas.microsoft.com/office/drawing/2014/main" id="{EEEBF462-7785-56D0-7A8B-74690448A940}"/>
              </a:ext>
            </a:extLst>
          </p:cNvPr>
          <p:cNvPicPr>
            <a:picLocks noChangeAspect="1"/>
          </p:cNvPicPr>
          <p:nvPr/>
        </p:nvPicPr>
        <p:blipFill>
          <a:blip r:embed="rId12"/>
          <a:stretch>
            <a:fillRect/>
          </a:stretch>
        </p:blipFill>
        <p:spPr>
          <a:xfrm>
            <a:off x="7149422" y="6138137"/>
            <a:ext cx="579362" cy="545497"/>
          </a:xfrm>
          <a:prstGeom prst="rect">
            <a:avLst/>
          </a:prstGeom>
        </p:spPr>
      </p:pic>
      <p:pic>
        <p:nvPicPr>
          <p:cNvPr id="4" name="Picture 23" descr="A logo of a camera&#10;&#10;Description automatically generated">
            <a:extLst>
              <a:ext uri="{FF2B5EF4-FFF2-40B4-BE49-F238E27FC236}">
                <a16:creationId xmlns:a16="http://schemas.microsoft.com/office/drawing/2014/main" id="{595A2031-8051-E2E2-930C-A9ED2F3EDA96}"/>
              </a:ext>
            </a:extLst>
          </p:cNvPr>
          <p:cNvPicPr>
            <a:picLocks noChangeAspect="1"/>
          </p:cNvPicPr>
          <p:nvPr/>
        </p:nvPicPr>
        <p:blipFill>
          <a:blip r:embed="rId13"/>
          <a:stretch>
            <a:fillRect/>
          </a:stretch>
        </p:blipFill>
        <p:spPr>
          <a:xfrm>
            <a:off x="4264225" y="6137043"/>
            <a:ext cx="568479" cy="546710"/>
          </a:xfrm>
          <a:prstGeom prst="rect">
            <a:avLst/>
          </a:prstGeom>
        </p:spPr>
      </p:pic>
      <p:pic>
        <p:nvPicPr>
          <p:cNvPr id="5" name="Picture 26" descr="A blue circle with a white letter and a letter o&#10;&#10;Description automatically generated">
            <a:extLst>
              <a:ext uri="{FF2B5EF4-FFF2-40B4-BE49-F238E27FC236}">
                <a16:creationId xmlns:a16="http://schemas.microsoft.com/office/drawing/2014/main" id="{8F99429C-9038-0529-9F9C-7A32741E9AA9}"/>
              </a:ext>
            </a:extLst>
          </p:cNvPr>
          <p:cNvPicPr>
            <a:picLocks noChangeAspect="1"/>
          </p:cNvPicPr>
          <p:nvPr/>
        </p:nvPicPr>
        <p:blipFill>
          <a:blip r:embed="rId14"/>
          <a:stretch>
            <a:fillRect/>
          </a:stretch>
        </p:blipFill>
        <p:spPr>
          <a:xfrm>
            <a:off x="292267" y="6116535"/>
            <a:ext cx="569570" cy="550215"/>
          </a:xfrm>
          <a:prstGeom prst="rect">
            <a:avLst/>
          </a:prstGeom>
        </p:spPr>
      </p:pic>
      <p:sp>
        <p:nvSpPr>
          <p:cNvPr id="6" name="TextBox 5">
            <a:extLst>
              <a:ext uri="{FF2B5EF4-FFF2-40B4-BE49-F238E27FC236}">
                <a16:creationId xmlns:a16="http://schemas.microsoft.com/office/drawing/2014/main" id="{59474CF9-26DF-96CF-B9D3-036D86C6DF10}"/>
              </a:ext>
            </a:extLst>
          </p:cNvPr>
          <p:cNvSpPr txBox="1"/>
          <p:nvPr/>
        </p:nvSpPr>
        <p:spPr>
          <a:xfrm>
            <a:off x="903903" y="6221542"/>
            <a:ext cx="352844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314F83"/>
                </a:solidFill>
                <a:latin typeface="Poppins"/>
                <a:cs typeface="Poppins"/>
              </a:rPr>
              <a:t>child.participation@uwe.ac.uk</a:t>
            </a:r>
          </a:p>
        </p:txBody>
      </p:sp>
      <p:sp>
        <p:nvSpPr>
          <p:cNvPr id="9" name="TextBox 8">
            <a:extLst>
              <a:ext uri="{FF2B5EF4-FFF2-40B4-BE49-F238E27FC236}">
                <a16:creationId xmlns:a16="http://schemas.microsoft.com/office/drawing/2014/main" id="{F69D894E-ADEA-1340-2991-90F5DC6294B3}"/>
              </a:ext>
            </a:extLst>
          </p:cNvPr>
          <p:cNvSpPr txBox="1"/>
          <p:nvPr/>
        </p:nvSpPr>
        <p:spPr>
          <a:xfrm>
            <a:off x="7728784" y="6206976"/>
            <a:ext cx="1534867" cy="369332"/>
          </a:xfrm>
          <a:prstGeom prst="rect">
            <a:avLst/>
          </a:prstGeom>
          <a:noFill/>
        </p:spPr>
        <p:txBody>
          <a:bodyPr wrap="square">
            <a:spAutoFit/>
          </a:bodyPr>
          <a:lstStyle/>
          <a:p>
            <a:pPr algn="l" rtl="0"/>
            <a:r>
              <a:rPr lang="en-US" b="0" i="0" dirty="0">
                <a:solidFill>
                  <a:srgbClr val="536471"/>
                </a:solidFill>
                <a:effectLst/>
                <a:latin typeface="TwitterChirp"/>
              </a:rPr>
              <a:t>@</a:t>
            </a:r>
            <a:r>
              <a:rPr lang="en-US" sz="1600" dirty="0">
                <a:solidFill>
                  <a:srgbClr val="314F83"/>
                </a:solidFill>
                <a:latin typeface="Poppins"/>
                <a:cs typeface="Segoe UI"/>
              </a:rPr>
              <a:t>ChildPart</a:t>
            </a:r>
            <a:endParaRPr lang="en-US" dirty="0"/>
          </a:p>
        </p:txBody>
      </p:sp>
    </p:spTree>
    <p:extLst>
      <p:ext uri="{BB962C8B-B14F-4D97-AF65-F5344CB8AC3E}">
        <p14:creationId xmlns:p14="http://schemas.microsoft.com/office/powerpoint/2010/main" val="66744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3391825" y="194619"/>
            <a:ext cx="10515600" cy="1325563"/>
          </a:xfrm>
        </p:spPr>
        <p:txBody>
          <a:bodyPr>
            <a:noAutofit/>
          </a:bodyPr>
          <a:lstStyle/>
          <a:p>
            <a:r>
              <a:rPr lang="en-GB" sz="5000" b="1" dirty="0">
                <a:solidFill>
                  <a:srgbClr val="314F83"/>
                </a:solidFill>
                <a:latin typeface="Poppins"/>
                <a:cs typeface="Poppins"/>
              </a:rPr>
              <a:t>About this Research</a:t>
            </a:r>
            <a:br>
              <a:rPr lang="en-GB" sz="5000" b="1" dirty="0">
                <a:latin typeface="Poppins" panose="00000500000000000000" pitchFamily="2" charset="0"/>
                <a:cs typeface="Poppins" panose="00000500000000000000" pitchFamily="2" charset="0"/>
              </a:rPr>
            </a:br>
            <a:r>
              <a:rPr lang="en-GB" sz="2000" b="1" dirty="0">
                <a:solidFill>
                  <a:srgbClr val="28426D"/>
                </a:solidFill>
                <a:latin typeface="Poppins"/>
                <a:cs typeface="Poppins"/>
              </a:rPr>
              <a:t> </a:t>
            </a:r>
            <a:endParaRPr lang="en-GB" sz="5000" b="1" dirty="0">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5F02641C-EAA6-84AD-CB1B-77F73673AF92}"/>
              </a:ext>
            </a:extLst>
          </p:cNvPr>
          <p:cNvSpPr>
            <a:spLocks noGrp="1"/>
          </p:cNvSpPr>
          <p:nvPr>
            <p:ph idx="1"/>
          </p:nvPr>
        </p:nvSpPr>
        <p:spPr>
          <a:xfrm>
            <a:off x="447358" y="1495052"/>
            <a:ext cx="10515600" cy="4172696"/>
          </a:xfrm>
        </p:spPr>
        <p:txBody>
          <a:bodyPr vert="horz" lIns="91440" tIns="45720" rIns="91440" bIns="45720" rtlCol="0" anchor="t">
            <a:noAutofit/>
          </a:bodyPr>
          <a:lstStyle/>
          <a:p>
            <a:pPr>
              <a:lnSpc>
                <a:spcPct val="100000"/>
              </a:lnSpc>
              <a:spcBef>
                <a:spcPts val="1200"/>
              </a:spcBef>
            </a:pPr>
            <a:r>
              <a:rPr lang="en-US" sz="2000">
                <a:solidFill>
                  <a:srgbClr val="28426E"/>
                </a:solidFill>
                <a:latin typeface="Poppins"/>
                <a:cs typeface="Poppins"/>
              </a:rPr>
              <a:t>UK Research Association – Economic and Social Research Council (ESRC) funded 3-year project.</a:t>
            </a:r>
          </a:p>
          <a:p>
            <a:pPr>
              <a:lnSpc>
                <a:spcPct val="100000"/>
              </a:lnSpc>
              <a:spcBef>
                <a:spcPts val="1200"/>
              </a:spcBef>
            </a:pPr>
            <a:r>
              <a:rPr lang="en-US" sz="2000">
                <a:solidFill>
                  <a:srgbClr val="28426E"/>
                </a:solidFill>
                <a:latin typeface="Poppins"/>
                <a:cs typeface="Poppins"/>
              </a:rPr>
              <a:t>Across four UK universities with a focus on young children’s participation rights in the lower primary setting.</a:t>
            </a:r>
            <a:endParaRPr lang="en-US" sz="2000">
              <a:solidFill>
                <a:srgbClr val="28426E"/>
              </a:solidFill>
              <a:latin typeface="Poppins" panose="00000500000000000000" pitchFamily="2" charset="0"/>
              <a:cs typeface="Poppins"/>
            </a:endParaRPr>
          </a:p>
          <a:p>
            <a:pPr>
              <a:lnSpc>
                <a:spcPct val="100000"/>
              </a:lnSpc>
              <a:spcBef>
                <a:spcPts val="1200"/>
              </a:spcBef>
            </a:pPr>
            <a:r>
              <a:rPr lang="en-US" sz="2000" b="1">
                <a:solidFill>
                  <a:srgbClr val="28426E"/>
                </a:solidFill>
                <a:latin typeface="Poppins"/>
                <a:cs typeface="Poppins"/>
              </a:rPr>
              <a:t>Goal</a:t>
            </a:r>
            <a:r>
              <a:rPr lang="en-US" sz="2000">
                <a:solidFill>
                  <a:srgbClr val="28426E"/>
                </a:solidFill>
                <a:latin typeface="Poppins"/>
                <a:cs typeface="Poppins"/>
              </a:rPr>
              <a:t>  - to uncover ways to integrate participatory rights into everyday teaching and learning activities … </a:t>
            </a:r>
            <a:r>
              <a:rPr lang="en-US" sz="2000" b="0" i="0">
                <a:solidFill>
                  <a:srgbClr val="28426E"/>
                </a:solidFill>
                <a:effectLst/>
                <a:latin typeface="Poppins"/>
                <a:cs typeface="Poppins"/>
              </a:rPr>
              <a:t>to create classroom environments where children's voices are not only valued but actively integrated into the teaching and learning processes.</a:t>
            </a:r>
            <a:endParaRPr lang="en-US" sz="2000">
              <a:solidFill>
                <a:srgbClr val="28426E"/>
              </a:solidFill>
              <a:latin typeface="Poppins"/>
              <a:cs typeface="Poppins"/>
            </a:endParaRPr>
          </a:p>
          <a:p>
            <a:pPr>
              <a:lnSpc>
                <a:spcPct val="100000"/>
              </a:lnSpc>
              <a:spcBef>
                <a:spcPts val="1200"/>
              </a:spcBef>
            </a:pPr>
            <a:r>
              <a:rPr lang="en-US" sz="2000" b="1">
                <a:solidFill>
                  <a:srgbClr val="28426E"/>
                </a:solidFill>
                <a:latin typeface="Poppins"/>
                <a:cs typeface="Poppins"/>
              </a:rPr>
              <a:t>How</a:t>
            </a:r>
            <a:r>
              <a:rPr lang="en-US" sz="2000">
                <a:solidFill>
                  <a:srgbClr val="28426E"/>
                </a:solidFill>
                <a:latin typeface="Poppins"/>
                <a:cs typeface="Poppins"/>
              </a:rPr>
              <a:t> - </a:t>
            </a:r>
            <a:r>
              <a:rPr lang="en-US" sz="2000" b="0" i="0">
                <a:solidFill>
                  <a:srgbClr val="28426E"/>
                </a:solidFill>
                <a:effectLst/>
                <a:latin typeface="Poppins"/>
                <a:cs typeface="Poppins"/>
              </a:rPr>
              <a:t>explore and examine pedagogic practices that embed participatory rights while consistently attending to young children's voices and agency</a:t>
            </a:r>
            <a:r>
              <a:rPr lang="en-US" sz="2000">
                <a:solidFill>
                  <a:srgbClr val="28426E"/>
                </a:solidFill>
                <a:latin typeface="Poppins"/>
                <a:cs typeface="Poppins"/>
              </a:rPr>
              <a:t>.</a:t>
            </a:r>
            <a:endParaRPr lang="en-US" sz="2000" b="0" i="0">
              <a:solidFill>
                <a:srgbClr val="28426E"/>
              </a:solidFill>
              <a:effectLst/>
              <a:latin typeface="Poppins"/>
              <a:cs typeface="Poppins"/>
            </a:endParaRPr>
          </a:p>
          <a:p>
            <a:pPr>
              <a:lnSpc>
                <a:spcPct val="100000"/>
              </a:lnSpc>
              <a:spcBef>
                <a:spcPts val="1200"/>
              </a:spcBef>
            </a:pPr>
            <a:r>
              <a:rPr lang="en-US" sz="2000">
                <a:solidFill>
                  <a:srgbClr val="28426E"/>
                </a:solidFill>
                <a:latin typeface="Poppins"/>
                <a:cs typeface="Poppins"/>
              </a:rPr>
              <a:t>Partnerships, collaboration and network building are essential! </a:t>
            </a:r>
            <a:endParaRPr lang="en-US" sz="2000" b="0" i="0">
              <a:solidFill>
                <a:srgbClr val="28426E"/>
              </a:solidFill>
              <a:effectLst/>
              <a:latin typeface="Poppins" panose="00000500000000000000" pitchFamily="2" charset="0"/>
              <a:cs typeface="Poppins"/>
            </a:endParaRPr>
          </a:p>
        </p:txBody>
      </p:sp>
      <p:grpSp>
        <p:nvGrpSpPr>
          <p:cNvPr id="9" name="Group 8">
            <a:extLst>
              <a:ext uri="{FF2B5EF4-FFF2-40B4-BE49-F238E27FC236}">
                <a16:creationId xmlns:a16="http://schemas.microsoft.com/office/drawing/2014/main" id="{9F84C674-2BBF-EC27-805D-3BCAABA52775}"/>
              </a:ext>
            </a:extLst>
          </p:cNvPr>
          <p:cNvGrpSpPr/>
          <p:nvPr/>
        </p:nvGrpSpPr>
        <p:grpSpPr>
          <a:xfrm>
            <a:off x="291529" y="143859"/>
            <a:ext cx="2771109" cy="1037861"/>
            <a:chOff x="3250219" y="1400368"/>
            <a:chExt cx="4788819" cy="1793552"/>
          </a:xfrm>
        </p:grpSpPr>
        <p:grpSp>
          <p:nvGrpSpPr>
            <p:cNvPr id="10" name="object 2">
              <a:extLst>
                <a:ext uri="{FF2B5EF4-FFF2-40B4-BE49-F238E27FC236}">
                  <a16:creationId xmlns:a16="http://schemas.microsoft.com/office/drawing/2014/main" id="{0075267E-89AB-1BAA-FE5C-1B611F6587EA}"/>
                </a:ext>
              </a:extLst>
            </p:cNvPr>
            <p:cNvGrpSpPr/>
            <p:nvPr/>
          </p:nvGrpSpPr>
          <p:grpSpPr>
            <a:xfrm>
              <a:off x="3250219" y="1400368"/>
              <a:ext cx="1165225" cy="850265"/>
              <a:chOff x="3250219" y="1400368"/>
              <a:chExt cx="1165225" cy="850265"/>
            </a:xfrm>
          </p:grpSpPr>
          <p:sp>
            <p:nvSpPr>
              <p:cNvPr id="56" name="object 3">
                <a:extLst>
                  <a:ext uri="{FF2B5EF4-FFF2-40B4-BE49-F238E27FC236}">
                    <a16:creationId xmlns:a16="http://schemas.microsoft.com/office/drawing/2014/main" id="{B757E25A-5B76-D278-DFBC-C528F9EA7FA8}"/>
                  </a:ext>
                </a:extLst>
              </p:cNvPr>
              <p:cNvSpPr/>
              <p:nvPr/>
            </p:nvSpPr>
            <p:spPr>
              <a:xfrm>
                <a:off x="3724604" y="1531093"/>
                <a:ext cx="690880" cy="628650"/>
              </a:xfrm>
              <a:custGeom>
                <a:avLst/>
                <a:gdLst/>
                <a:ahLst/>
                <a:cxnLst/>
                <a:rect l="l" t="t" r="r" b="b"/>
                <a:pathLst>
                  <a:path w="690879" h="628650">
                    <a:moveTo>
                      <a:pt x="45961" y="0"/>
                    </a:moveTo>
                    <a:lnTo>
                      <a:pt x="19650" y="5314"/>
                    </a:lnTo>
                    <a:lnTo>
                      <a:pt x="5329" y="18897"/>
                    </a:lnTo>
                    <a:lnTo>
                      <a:pt x="0" y="37203"/>
                    </a:lnTo>
                    <a:lnTo>
                      <a:pt x="664" y="56689"/>
                    </a:lnTo>
                    <a:lnTo>
                      <a:pt x="17595" y="101358"/>
                    </a:lnTo>
                    <a:lnTo>
                      <a:pt x="345345" y="628064"/>
                    </a:lnTo>
                    <a:lnTo>
                      <a:pt x="595551" y="225972"/>
                    </a:lnTo>
                    <a:lnTo>
                      <a:pt x="340392" y="225972"/>
                    </a:lnTo>
                    <a:lnTo>
                      <a:pt x="345345" y="225598"/>
                    </a:lnTo>
                    <a:lnTo>
                      <a:pt x="291424" y="221525"/>
                    </a:lnTo>
                    <a:lnTo>
                      <a:pt x="244966" y="209233"/>
                    </a:lnTo>
                    <a:lnTo>
                      <a:pt x="209025" y="190664"/>
                    </a:lnTo>
                    <a:lnTo>
                      <a:pt x="161113" y="140971"/>
                    </a:lnTo>
                    <a:lnTo>
                      <a:pt x="132516" y="85001"/>
                    </a:lnTo>
                    <a:lnTo>
                      <a:pt x="120719" y="58585"/>
                    </a:lnTo>
                    <a:lnTo>
                      <a:pt x="108062" y="35308"/>
                    </a:lnTo>
                    <a:lnTo>
                      <a:pt x="92647" y="16738"/>
                    </a:lnTo>
                    <a:lnTo>
                      <a:pt x="72579" y="4446"/>
                    </a:lnTo>
                    <a:lnTo>
                      <a:pt x="45961" y="0"/>
                    </a:lnTo>
                    <a:close/>
                  </a:path>
                  <a:path w="690879" h="628650">
                    <a:moveTo>
                      <a:pt x="345345" y="225598"/>
                    </a:moveTo>
                    <a:lnTo>
                      <a:pt x="340392" y="225972"/>
                    </a:lnTo>
                    <a:lnTo>
                      <a:pt x="350297" y="225972"/>
                    </a:lnTo>
                    <a:lnTo>
                      <a:pt x="345345" y="225598"/>
                    </a:lnTo>
                    <a:close/>
                  </a:path>
                  <a:path w="690879" h="628650">
                    <a:moveTo>
                      <a:pt x="644728" y="0"/>
                    </a:moveTo>
                    <a:lnTo>
                      <a:pt x="598042" y="16738"/>
                    </a:lnTo>
                    <a:lnTo>
                      <a:pt x="569970" y="58585"/>
                    </a:lnTo>
                    <a:lnTo>
                      <a:pt x="558174" y="85001"/>
                    </a:lnTo>
                    <a:lnTo>
                      <a:pt x="545341" y="112986"/>
                    </a:lnTo>
                    <a:lnTo>
                      <a:pt x="508983" y="167386"/>
                    </a:lnTo>
                    <a:lnTo>
                      <a:pt x="445724" y="209233"/>
                    </a:lnTo>
                    <a:lnTo>
                      <a:pt x="399265" y="221525"/>
                    </a:lnTo>
                    <a:lnTo>
                      <a:pt x="345345" y="225598"/>
                    </a:lnTo>
                    <a:lnTo>
                      <a:pt x="350297" y="225972"/>
                    </a:lnTo>
                    <a:lnTo>
                      <a:pt x="595551" y="225972"/>
                    </a:lnTo>
                    <a:lnTo>
                      <a:pt x="673094" y="101358"/>
                    </a:lnTo>
                    <a:lnTo>
                      <a:pt x="690025" y="56689"/>
                    </a:lnTo>
                    <a:lnTo>
                      <a:pt x="690690" y="37203"/>
                    </a:lnTo>
                    <a:lnTo>
                      <a:pt x="685361" y="18897"/>
                    </a:lnTo>
                    <a:lnTo>
                      <a:pt x="671039" y="5314"/>
                    </a:lnTo>
                    <a:lnTo>
                      <a:pt x="644728" y="0"/>
                    </a:lnTo>
                    <a:close/>
                  </a:path>
                </a:pathLst>
              </a:custGeom>
              <a:solidFill>
                <a:srgbClr val="F79F41"/>
              </a:solidFill>
            </p:spPr>
            <p:txBody>
              <a:bodyPr wrap="square" lIns="0" tIns="0" rIns="0" bIns="0" rtlCol="0"/>
              <a:lstStyle/>
              <a:p>
                <a:endParaRPr/>
              </a:p>
            </p:txBody>
          </p:sp>
          <p:pic>
            <p:nvPicPr>
              <p:cNvPr id="57" name="object 4">
                <a:extLst>
                  <a:ext uri="{FF2B5EF4-FFF2-40B4-BE49-F238E27FC236}">
                    <a16:creationId xmlns:a16="http://schemas.microsoft.com/office/drawing/2014/main" id="{51BCC0DE-E6D3-3D36-6B9D-2F9865604636}"/>
                  </a:ext>
                </a:extLst>
              </p:cNvPr>
              <p:cNvPicPr/>
              <p:nvPr/>
            </p:nvPicPr>
            <p:blipFill>
              <a:blip r:embed="rId3" cstate="print"/>
              <a:stretch>
                <a:fillRect/>
              </a:stretch>
            </p:blipFill>
            <p:spPr>
              <a:xfrm>
                <a:off x="3948317" y="1400368"/>
                <a:ext cx="243259" cy="239594"/>
              </a:xfrm>
              <a:prstGeom prst="rect">
                <a:avLst/>
              </a:prstGeom>
            </p:spPr>
          </p:pic>
          <p:sp>
            <p:nvSpPr>
              <p:cNvPr id="58" name="object 5">
                <a:extLst>
                  <a:ext uri="{FF2B5EF4-FFF2-40B4-BE49-F238E27FC236}">
                    <a16:creationId xmlns:a16="http://schemas.microsoft.com/office/drawing/2014/main" id="{208FB689-7EFA-F928-F08E-EC35FE45C10E}"/>
                  </a:ext>
                </a:extLst>
              </p:cNvPr>
              <p:cNvSpPr/>
              <p:nvPr/>
            </p:nvSpPr>
            <p:spPr>
              <a:xfrm>
                <a:off x="3250219" y="1630174"/>
                <a:ext cx="710565" cy="620395"/>
              </a:xfrm>
              <a:custGeom>
                <a:avLst/>
                <a:gdLst/>
                <a:ahLst/>
                <a:cxnLst/>
                <a:rect l="l" t="t" r="r" b="b"/>
                <a:pathLst>
                  <a:path w="710564" h="620394">
                    <a:moveTo>
                      <a:pt x="70577" y="508285"/>
                    </a:moveTo>
                    <a:lnTo>
                      <a:pt x="46542" y="512209"/>
                    </a:lnTo>
                    <a:lnTo>
                      <a:pt x="25700" y="523350"/>
                    </a:lnTo>
                    <a:lnTo>
                      <a:pt x="8480" y="544145"/>
                    </a:lnTo>
                    <a:lnTo>
                      <a:pt x="0" y="569624"/>
                    </a:lnTo>
                    <a:lnTo>
                      <a:pt x="4780" y="588919"/>
                    </a:lnTo>
                    <a:lnTo>
                      <a:pt x="35673" y="612143"/>
                    </a:lnTo>
                    <a:lnTo>
                      <a:pt x="83420" y="620164"/>
                    </a:lnTo>
                    <a:lnTo>
                      <a:pt x="710396" y="603693"/>
                    </a:lnTo>
                    <a:lnTo>
                      <a:pt x="662777" y="515974"/>
                    </a:lnTo>
                    <a:lnTo>
                      <a:pt x="190005" y="515974"/>
                    </a:lnTo>
                    <a:lnTo>
                      <a:pt x="157517" y="515422"/>
                    </a:lnTo>
                    <a:lnTo>
                      <a:pt x="97372" y="509139"/>
                    </a:lnTo>
                    <a:lnTo>
                      <a:pt x="70577" y="508285"/>
                    </a:lnTo>
                    <a:close/>
                  </a:path>
                  <a:path w="710564" h="620394">
                    <a:moveTo>
                      <a:pt x="356535" y="399363"/>
                    </a:moveTo>
                    <a:lnTo>
                      <a:pt x="325983" y="444010"/>
                    </a:lnTo>
                    <a:lnTo>
                      <a:pt x="291947" y="478005"/>
                    </a:lnTo>
                    <a:lnTo>
                      <a:pt x="257651" y="499705"/>
                    </a:lnTo>
                    <a:lnTo>
                      <a:pt x="190005" y="515974"/>
                    </a:lnTo>
                    <a:lnTo>
                      <a:pt x="662777" y="515974"/>
                    </a:lnTo>
                    <a:lnTo>
                      <a:pt x="601919" y="403867"/>
                    </a:lnTo>
                    <a:lnTo>
                      <a:pt x="354375" y="403867"/>
                    </a:lnTo>
                    <a:lnTo>
                      <a:pt x="356535" y="399363"/>
                    </a:lnTo>
                    <a:close/>
                  </a:path>
                  <a:path w="710564" h="620394">
                    <a:moveTo>
                      <a:pt x="359328" y="395281"/>
                    </a:moveTo>
                    <a:lnTo>
                      <a:pt x="356535" y="399363"/>
                    </a:lnTo>
                    <a:lnTo>
                      <a:pt x="354375" y="403867"/>
                    </a:lnTo>
                    <a:lnTo>
                      <a:pt x="359328" y="395281"/>
                    </a:lnTo>
                    <a:close/>
                  </a:path>
                  <a:path w="710564" h="620394">
                    <a:moveTo>
                      <a:pt x="597258" y="395281"/>
                    </a:moveTo>
                    <a:lnTo>
                      <a:pt x="359328" y="395281"/>
                    </a:lnTo>
                    <a:lnTo>
                      <a:pt x="354375" y="403867"/>
                    </a:lnTo>
                    <a:lnTo>
                      <a:pt x="601919" y="403867"/>
                    </a:lnTo>
                    <a:lnTo>
                      <a:pt x="597258" y="395281"/>
                    </a:lnTo>
                    <a:close/>
                  </a:path>
                  <a:path w="710564" h="620394">
                    <a:moveTo>
                      <a:pt x="344797" y="0"/>
                    </a:moveTo>
                    <a:lnTo>
                      <a:pt x="325699" y="5507"/>
                    </a:lnTo>
                    <a:lnTo>
                      <a:pt x="307874" y="25596"/>
                    </a:lnTo>
                    <a:lnTo>
                      <a:pt x="298473" y="50905"/>
                    </a:lnTo>
                    <a:lnTo>
                      <a:pt x="299245" y="74525"/>
                    </a:lnTo>
                    <a:lnTo>
                      <a:pt x="307863" y="97300"/>
                    </a:lnTo>
                    <a:lnTo>
                      <a:pt x="321999" y="120078"/>
                    </a:lnTo>
                    <a:lnTo>
                      <a:pt x="339324" y="143703"/>
                    </a:lnTo>
                    <a:lnTo>
                      <a:pt x="357511" y="169022"/>
                    </a:lnTo>
                    <a:lnTo>
                      <a:pt x="374233" y="196880"/>
                    </a:lnTo>
                    <a:lnTo>
                      <a:pt x="387160" y="228123"/>
                    </a:lnTo>
                    <a:lnTo>
                      <a:pt x="393966" y="263598"/>
                    </a:lnTo>
                    <a:lnTo>
                      <a:pt x="392323" y="304149"/>
                    </a:lnTo>
                    <a:lnTo>
                      <a:pt x="379902" y="350624"/>
                    </a:lnTo>
                    <a:lnTo>
                      <a:pt x="356535" y="399363"/>
                    </a:lnTo>
                    <a:lnTo>
                      <a:pt x="359328" y="395281"/>
                    </a:lnTo>
                    <a:lnTo>
                      <a:pt x="597258" y="395281"/>
                    </a:lnTo>
                    <a:lnTo>
                      <a:pt x="411169" y="52485"/>
                    </a:lnTo>
                    <a:lnTo>
                      <a:pt x="380354" y="15146"/>
                    </a:lnTo>
                    <a:lnTo>
                      <a:pt x="363554" y="4678"/>
                    </a:lnTo>
                    <a:lnTo>
                      <a:pt x="344797" y="0"/>
                    </a:lnTo>
                    <a:close/>
                  </a:path>
                </a:pathLst>
              </a:custGeom>
              <a:solidFill>
                <a:srgbClr val="3A61A0"/>
              </a:solidFill>
            </p:spPr>
            <p:txBody>
              <a:bodyPr wrap="square" lIns="0" tIns="0" rIns="0" bIns="0" rtlCol="0"/>
              <a:lstStyle/>
              <a:p>
                <a:endParaRPr/>
              </a:p>
            </p:txBody>
          </p:sp>
          <p:pic>
            <p:nvPicPr>
              <p:cNvPr id="59" name="object 6">
                <a:extLst>
                  <a:ext uri="{FF2B5EF4-FFF2-40B4-BE49-F238E27FC236}">
                    <a16:creationId xmlns:a16="http://schemas.microsoft.com/office/drawing/2014/main" id="{229D4113-DAB2-1897-22A5-978C7809C182}"/>
                  </a:ext>
                </a:extLst>
              </p:cNvPr>
              <p:cNvPicPr/>
              <p:nvPr/>
            </p:nvPicPr>
            <p:blipFill>
              <a:blip r:embed="rId4" cstate="print"/>
              <a:stretch>
                <a:fillRect/>
              </a:stretch>
            </p:blipFill>
            <p:spPr>
              <a:xfrm>
                <a:off x="3278053" y="1788760"/>
                <a:ext cx="241460" cy="241465"/>
              </a:xfrm>
              <a:prstGeom prst="rect">
                <a:avLst/>
              </a:prstGeom>
            </p:spPr>
          </p:pic>
        </p:grpSp>
        <p:grpSp>
          <p:nvGrpSpPr>
            <p:cNvPr id="11" name="object 7">
              <a:extLst>
                <a:ext uri="{FF2B5EF4-FFF2-40B4-BE49-F238E27FC236}">
                  <a16:creationId xmlns:a16="http://schemas.microsoft.com/office/drawing/2014/main" id="{30A7C3BF-E1F2-DF65-0132-299BDDFD0532}"/>
                </a:ext>
              </a:extLst>
            </p:cNvPr>
            <p:cNvGrpSpPr/>
            <p:nvPr/>
          </p:nvGrpSpPr>
          <p:grpSpPr>
            <a:xfrm>
              <a:off x="3250219" y="2343655"/>
              <a:ext cx="1639570" cy="850265"/>
              <a:chOff x="3250219" y="2343655"/>
              <a:chExt cx="1639570" cy="850265"/>
            </a:xfrm>
          </p:grpSpPr>
          <p:sp>
            <p:nvSpPr>
              <p:cNvPr id="50" name="object 8">
                <a:extLst>
                  <a:ext uri="{FF2B5EF4-FFF2-40B4-BE49-F238E27FC236}">
                    <a16:creationId xmlns:a16="http://schemas.microsoft.com/office/drawing/2014/main" id="{2FD57E45-524A-D4F7-2D96-2050DAA0D2F6}"/>
                  </a:ext>
                </a:extLst>
              </p:cNvPr>
              <p:cNvSpPr/>
              <p:nvPr/>
            </p:nvSpPr>
            <p:spPr>
              <a:xfrm>
                <a:off x="3250219" y="2343655"/>
                <a:ext cx="710565" cy="620395"/>
              </a:xfrm>
              <a:custGeom>
                <a:avLst/>
                <a:gdLst/>
                <a:ahLst/>
                <a:cxnLst/>
                <a:rect l="l" t="t" r="r" b="b"/>
                <a:pathLst>
                  <a:path w="710564" h="620394">
                    <a:moveTo>
                      <a:pt x="356535" y="220790"/>
                    </a:moveTo>
                    <a:lnTo>
                      <a:pt x="379902" y="269529"/>
                    </a:lnTo>
                    <a:lnTo>
                      <a:pt x="392323" y="316003"/>
                    </a:lnTo>
                    <a:lnTo>
                      <a:pt x="393966" y="356555"/>
                    </a:lnTo>
                    <a:lnTo>
                      <a:pt x="387160" y="392029"/>
                    </a:lnTo>
                    <a:lnTo>
                      <a:pt x="374233" y="423273"/>
                    </a:lnTo>
                    <a:lnTo>
                      <a:pt x="357511" y="451131"/>
                    </a:lnTo>
                    <a:lnTo>
                      <a:pt x="339324" y="476450"/>
                    </a:lnTo>
                    <a:lnTo>
                      <a:pt x="321999" y="500075"/>
                    </a:lnTo>
                    <a:lnTo>
                      <a:pt x="307863" y="522853"/>
                    </a:lnTo>
                    <a:lnTo>
                      <a:pt x="299245" y="545628"/>
                    </a:lnTo>
                    <a:lnTo>
                      <a:pt x="298473" y="569248"/>
                    </a:lnTo>
                    <a:lnTo>
                      <a:pt x="307874" y="594557"/>
                    </a:lnTo>
                    <a:lnTo>
                      <a:pt x="325699" y="614646"/>
                    </a:lnTo>
                    <a:lnTo>
                      <a:pt x="344797" y="620153"/>
                    </a:lnTo>
                    <a:lnTo>
                      <a:pt x="363554" y="615475"/>
                    </a:lnTo>
                    <a:lnTo>
                      <a:pt x="397662" y="587959"/>
                    </a:lnTo>
                    <a:lnTo>
                      <a:pt x="597258" y="224872"/>
                    </a:lnTo>
                    <a:lnTo>
                      <a:pt x="359328" y="224872"/>
                    </a:lnTo>
                    <a:lnTo>
                      <a:pt x="356535" y="220790"/>
                    </a:lnTo>
                    <a:close/>
                  </a:path>
                  <a:path w="710564" h="620394">
                    <a:moveTo>
                      <a:pt x="354375" y="216286"/>
                    </a:moveTo>
                    <a:lnTo>
                      <a:pt x="356535" y="220790"/>
                    </a:lnTo>
                    <a:lnTo>
                      <a:pt x="359328" y="224872"/>
                    </a:lnTo>
                    <a:lnTo>
                      <a:pt x="354375" y="216286"/>
                    </a:lnTo>
                    <a:close/>
                  </a:path>
                  <a:path w="710564" h="620394">
                    <a:moveTo>
                      <a:pt x="601919" y="216286"/>
                    </a:moveTo>
                    <a:lnTo>
                      <a:pt x="354375" y="216286"/>
                    </a:lnTo>
                    <a:lnTo>
                      <a:pt x="359328" y="224872"/>
                    </a:lnTo>
                    <a:lnTo>
                      <a:pt x="597258" y="224872"/>
                    </a:lnTo>
                    <a:lnTo>
                      <a:pt x="601919" y="216286"/>
                    </a:lnTo>
                    <a:close/>
                  </a:path>
                  <a:path w="710564" h="620394">
                    <a:moveTo>
                      <a:pt x="662777" y="104178"/>
                    </a:moveTo>
                    <a:lnTo>
                      <a:pt x="190005" y="104178"/>
                    </a:lnTo>
                    <a:lnTo>
                      <a:pt x="223526" y="108605"/>
                    </a:lnTo>
                    <a:lnTo>
                      <a:pt x="257651" y="120448"/>
                    </a:lnTo>
                    <a:lnTo>
                      <a:pt x="291947" y="142148"/>
                    </a:lnTo>
                    <a:lnTo>
                      <a:pt x="325983" y="176143"/>
                    </a:lnTo>
                    <a:lnTo>
                      <a:pt x="356535" y="220790"/>
                    </a:lnTo>
                    <a:lnTo>
                      <a:pt x="354375" y="216286"/>
                    </a:lnTo>
                    <a:lnTo>
                      <a:pt x="601919" y="216286"/>
                    </a:lnTo>
                    <a:lnTo>
                      <a:pt x="662777" y="104178"/>
                    </a:lnTo>
                    <a:close/>
                  </a:path>
                  <a:path w="710564" h="620394">
                    <a:moveTo>
                      <a:pt x="83420" y="0"/>
                    </a:moveTo>
                    <a:lnTo>
                      <a:pt x="35673" y="8010"/>
                    </a:lnTo>
                    <a:lnTo>
                      <a:pt x="4780" y="31234"/>
                    </a:lnTo>
                    <a:lnTo>
                      <a:pt x="0" y="50529"/>
                    </a:lnTo>
                    <a:lnTo>
                      <a:pt x="8480" y="76008"/>
                    </a:lnTo>
                    <a:lnTo>
                      <a:pt x="25700" y="96803"/>
                    </a:lnTo>
                    <a:lnTo>
                      <a:pt x="46542" y="107944"/>
                    </a:lnTo>
                    <a:lnTo>
                      <a:pt x="70577" y="111868"/>
                    </a:lnTo>
                    <a:lnTo>
                      <a:pt x="97372" y="111014"/>
                    </a:lnTo>
                    <a:lnTo>
                      <a:pt x="157517" y="104731"/>
                    </a:lnTo>
                    <a:lnTo>
                      <a:pt x="190005" y="104178"/>
                    </a:lnTo>
                    <a:lnTo>
                      <a:pt x="662777" y="104178"/>
                    </a:lnTo>
                    <a:lnTo>
                      <a:pt x="710396" y="16460"/>
                    </a:lnTo>
                    <a:lnTo>
                      <a:pt x="83420" y="0"/>
                    </a:lnTo>
                    <a:close/>
                  </a:path>
                </a:pathLst>
              </a:custGeom>
              <a:solidFill>
                <a:srgbClr val="49B4A9"/>
              </a:solidFill>
            </p:spPr>
            <p:txBody>
              <a:bodyPr wrap="square" lIns="0" tIns="0" rIns="0" bIns="0" rtlCol="0"/>
              <a:lstStyle/>
              <a:p>
                <a:endParaRPr/>
              </a:p>
            </p:txBody>
          </p:sp>
          <p:pic>
            <p:nvPicPr>
              <p:cNvPr id="51" name="object 9">
                <a:extLst>
                  <a:ext uri="{FF2B5EF4-FFF2-40B4-BE49-F238E27FC236}">
                    <a16:creationId xmlns:a16="http://schemas.microsoft.com/office/drawing/2014/main" id="{1FF7B468-9D44-EB97-7916-DA60D0F96968}"/>
                  </a:ext>
                </a:extLst>
              </p:cNvPr>
              <p:cNvPicPr/>
              <p:nvPr/>
            </p:nvPicPr>
            <p:blipFill>
              <a:blip r:embed="rId5" cstate="print"/>
              <a:stretch>
                <a:fillRect/>
              </a:stretch>
            </p:blipFill>
            <p:spPr>
              <a:xfrm>
                <a:off x="3278050" y="2563756"/>
                <a:ext cx="241460" cy="241465"/>
              </a:xfrm>
              <a:prstGeom prst="rect">
                <a:avLst/>
              </a:prstGeom>
            </p:spPr>
          </p:pic>
          <p:sp>
            <p:nvSpPr>
              <p:cNvPr id="52" name="object 10">
                <a:extLst>
                  <a:ext uri="{FF2B5EF4-FFF2-40B4-BE49-F238E27FC236}">
                    <a16:creationId xmlns:a16="http://schemas.microsoft.com/office/drawing/2014/main" id="{6C067D06-E4DA-DBDD-84FA-EA34005F5D16}"/>
                  </a:ext>
                </a:extLst>
              </p:cNvPr>
              <p:cNvSpPr/>
              <p:nvPr/>
            </p:nvSpPr>
            <p:spPr>
              <a:xfrm>
                <a:off x="3724604" y="2423239"/>
                <a:ext cx="690880" cy="638175"/>
              </a:xfrm>
              <a:custGeom>
                <a:avLst/>
                <a:gdLst/>
                <a:ahLst/>
                <a:cxnLst/>
                <a:rect l="l" t="t" r="r" b="b"/>
                <a:pathLst>
                  <a:path w="690879" h="638175">
                    <a:moveTo>
                      <a:pt x="345345" y="0"/>
                    </a:moveTo>
                    <a:lnTo>
                      <a:pt x="17595" y="534748"/>
                    </a:lnTo>
                    <a:lnTo>
                      <a:pt x="664" y="580097"/>
                    </a:lnTo>
                    <a:lnTo>
                      <a:pt x="0" y="599881"/>
                    </a:lnTo>
                    <a:lnTo>
                      <a:pt x="5329" y="618464"/>
                    </a:lnTo>
                    <a:lnTo>
                      <a:pt x="19650" y="632250"/>
                    </a:lnTo>
                    <a:lnTo>
                      <a:pt x="45961" y="637645"/>
                    </a:lnTo>
                    <a:lnTo>
                      <a:pt x="72579" y="633131"/>
                    </a:lnTo>
                    <a:lnTo>
                      <a:pt x="92647" y="620652"/>
                    </a:lnTo>
                    <a:lnTo>
                      <a:pt x="108062" y="601800"/>
                    </a:lnTo>
                    <a:lnTo>
                      <a:pt x="120719" y="578169"/>
                    </a:lnTo>
                    <a:lnTo>
                      <a:pt x="132516" y="551352"/>
                    </a:lnTo>
                    <a:lnTo>
                      <a:pt x="145348" y="522942"/>
                    </a:lnTo>
                    <a:lnTo>
                      <a:pt x="181706" y="467714"/>
                    </a:lnTo>
                    <a:lnTo>
                      <a:pt x="244966" y="425231"/>
                    </a:lnTo>
                    <a:lnTo>
                      <a:pt x="291424" y="412752"/>
                    </a:lnTo>
                    <a:lnTo>
                      <a:pt x="345345" y="408618"/>
                    </a:lnTo>
                    <a:lnTo>
                      <a:pt x="340392" y="408238"/>
                    </a:lnTo>
                    <a:lnTo>
                      <a:pt x="595556" y="408238"/>
                    </a:lnTo>
                    <a:lnTo>
                      <a:pt x="345345" y="0"/>
                    </a:lnTo>
                    <a:close/>
                  </a:path>
                  <a:path w="690879" h="638175">
                    <a:moveTo>
                      <a:pt x="595556" y="408238"/>
                    </a:moveTo>
                    <a:lnTo>
                      <a:pt x="350297" y="408238"/>
                    </a:lnTo>
                    <a:lnTo>
                      <a:pt x="345345" y="408618"/>
                    </a:lnTo>
                    <a:lnTo>
                      <a:pt x="399265" y="412752"/>
                    </a:lnTo>
                    <a:lnTo>
                      <a:pt x="445724" y="425231"/>
                    </a:lnTo>
                    <a:lnTo>
                      <a:pt x="481664" y="444083"/>
                    </a:lnTo>
                    <a:lnTo>
                      <a:pt x="529576" y="494531"/>
                    </a:lnTo>
                    <a:lnTo>
                      <a:pt x="558174" y="551352"/>
                    </a:lnTo>
                    <a:lnTo>
                      <a:pt x="569970" y="578169"/>
                    </a:lnTo>
                    <a:lnTo>
                      <a:pt x="582628" y="601800"/>
                    </a:lnTo>
                    <a:lnTo>
                      <a:pt x="598042" y="620652"/>
                    </a:lnTo>
                    <a:lnTo>
                      <a:pt x="618110" y="633131"/>
                    </a:lnTo>
                    <a:lnTo>
                      <a:pt x="644728" y="637645"/>
                    </a:lnTo>
                    <a:lnTo>
                      <a:pt x="671039" y="632250"/>
                    </a:lnTo>
                    <a:lnTo>
                      <a:pt x="685361" y="618464"/>
                    </a:lnTo>
                    <a:lnTo>
                      <a:pt x="690690" y="599881"/>
                    </a:lnTo>
                    <a:lnTo>
                      <a:pt x="690025" y="580097"/>
                    </a:lnTo>
                    <a:lnTo>
                      <a:pt x="687632" y="568161"/>
                    </a:lnTo>
                    <a:lnTo>
                      <a:pt x="683912" y="556582"/>
                    </a:lnTo>
                    <a:lnTo>
                      <a:pt x="679016" y="545423"/>
                    </a:lnTo>
                    <a:lnTo>
                      <a:pt x="673094" y="534748"/>
                    </a:lnTo>
                    <a:lnTo>
                      <a:pt x="595556" y="408238"/>
                    </a:lnTo>
                    <a:close/>
                  </a:path>
                  <a:path w="690879" h="638175">
                    <a:moveTo>
                      <a:pt x="350297" y="408238"/>
                    </a:moveTo>
                    <a:lnTo>
                      <a:pt x="340392" y="408238"/>
                    </a:lnTo>
                    <a:lnTo>
                      <a:pt x="345345" y="408618"/>
                    </a:lnTo>
                    <a:lnTo>
                      <a:pt x="350297" y="408238"/>
                    </a:lnTo>
                    <a:close/>
                  </a:path>
                </a:pathLst>
              </a:custGeom>
              <a:solidFill>
                <a:srgbClr val="F79F41"/>
              </a:solidFill>
            </p:spPr>
            <p:txBody>
              <a:bodyPr wrap="square" lIns="0" tIns="0" rIns="0" bIns="0" rtlCol="0"/>
              <a:lstStyle/>
              <a:p>
                <a:endParaRPr/>
              </a:p>
            </p:txBody>
          </p:sp>
          <p:pic>
            <p:nvPicPr>
              <p:cNvPr id="53" name="object 11">
                <a:extLst>
                  <a:ext uri="{FF2B5EF4-FFF2-40B4-BE49-F238E27FC236}">
                    <a16:creationId xmlns:a16="http://schemas.microsoft.com/office/drawing/2014/main" id="{78BC7E80-DB80-61BD-E211-022AA7CCDA1D}"/>
                  </a:ext>
                </a:extLst>
              </p:cNvPr>
              <p:cNvPicPr/>
              <p:nvPr/>
            </p:nvPicPr>
            <p:blipFill>
              <a:blip r:embed="rId6" cstate="print"/>
              <a:stretch>
                <a:fillRect/>
              </a:stretch>
            </p:blipFill>
            <p:spPr>
              <a:xfrm>
                <a:off x="3948320" y="2950359"/>
                <a:ext cx="243259" cy="243259"/>
              </a:xfrm>
              <a:prstGeom prst="rect">
                <a:avLst/>
              </a:prstGeom>
            </p:spPr>
          </p:pic>
          <p:sp>
            <p:nvSpPr>
              <p:cNvPr id="54" name="object 12">
                <a:extLst>
                  <a:ext uri="{FF2B5EF4-FFF2-40B4-BE49-F238E27FC236}">
                    <a16:creationId xmlns:a16="http://schemas.microsoft.com/office/drawing/2014/main" id="{EAE51EAA-E672-A8CE-8393-468828D8C84B}"/>
                  </a:ext>
                </a:extLst>
              </p:cNvPr>
              <p:cNvSpPr/>
              <p:nvPr/>
            </p:nvSpPr>
            <p:spPr>
              <a:xfrm>
                <a:off x="4179283" y="2343655"/>
                <a:ext cx="710565" cy="620395"/>
              </a:xfrm>
              <a:custGeom>
                <a:avLst/>
                <a:gdLst/>
                <a:ahLst/>
                <a:cxnLst/>
                <a:rect l="l" t="t" r="r" b="b"/>
                <a:pathLst>
                  <a:path w="710564" h="620394">
                    <a:moveTo>
                      <a:pt x="626975" y="0"/>
                    </a:moveTo>
                    <a:lnTo>
                      <a:pt x="0" y="16460"/>
                    </a:lnTo>
                    <a:lnTo>
                      <a:pt x="299226" y="567668"/>
                    </a:lnTo>
                    <a:lnTo>
                      <a:pt x="305516" y="578139"/>
                    </a:lnTo>
                    <a:lnTo>
                      <a:pt x="346841" y="615475"/>
                    </a:lnTo>
                    <a:lnTo>
                      <a:pt x="365598" y="620153"/>
                    </a:lnTo>
                    <a:lnTo>
                      <a:pt x="384697" y="614646"/>
                    </a:lnTo>
                    <a:lnTo>
                      <a:pt x="411923" y="569248"/>
                    </a:lnTo>
                    <a:lnTo>
                      <a:pt x="402532" y="522853"/>
                    </a:lnTo>
                    <a:lnTo>
                      <a:pt x="371071" y="476450"/>
                    </a:lnTo>
                    <a:lnTo>
                      <a:pt x="352884" y="451131"/>
                    </a:lnTo>
                    <a:lnTo>
                      <a:pt x="336163" y="423273"/>
                    </a:lnTo>
                    <a:lnTo>
                      <a:pt x="323235" y="392029"/>
                    </a:lnTo>
                    <a:lnTo>
                      <a:pt x="316429" y="356555"/>
                    </a:lnTo>
                    <a:lnTo>
                      <a:pt x="318073" y="316003"/>
                    </a:lnTo>
                    <a:lnTo>
                      <a:pt x="330494" y="269529"/>
                    </a:lnTo>
                    <a:lnTo>
                      <a:pt x="351904" y="224872"/>
                    </a:lnTo>
                    <a:lnTo>
                      <a:pt x="351067" y="224872"/>
                    </a:lnTo>
                    <a:lnTo>
                      <a:pt x="356020" y="216286"/>
                    </a:lnTo>
                    <a:lnTo>
                      <a:pt x="356943" y="216286"/>
                    </a:lnTo>
                    <a:lnTo>
                      <a:pt x="384412" y="176143"/>
                    </a:lnTo>
                    <a:lnTo>
                      <a:pt x="418448" y="142148"/>
                    </a:lnTo>
                    <a:lnTo>
                      <a:pt x="452744" y="120448"/>
                    </a:lnTo>
                    <a:lnTo>
                      <a:pt x="486869" y="108605"/>
                    </a:lnTo>
                    <a:lnTo>
                      <a:pt x="520391" y="104178"/>
                    </a:lnTo>
                    <a:lnTo>
                      <a:pt x="670898" y="104178"/>
                    </a:lnTo>
                    <a:lnTo>
                      <a:pt x="684696" y="96803"/>
                    </a:lnTo>
                    <a:lnTo>
                      <a:pt x="701915" y="76008"/>
                    </a:lnTo>
                    <a:lnTo>
                      <a:pt x="710396" y="50529"/>
                    </a:lnTo>
                    <a:lnTo>
                      <a:pt x="705615" y="31234"/>
                    </a:lnTo>
                    <a:lnTo>
                      <a:pt x="674722" y="8010"/>
                    </a:lnTo>
                    <a:lnTo>
                      <a:pt x="639183" y="209"/>
                    </a:lnTo>
                    <a:lnTo>
                      <a:pt x="626975" y="0"/>
                    </a:lnTo>
                    <a:close/>
                  </a:path>
                  <a:path w="710564" h="620394">
                    <a:moveTo>
                      <a:pt x="356020" y="216286"/>
                    </a:moveTo>
                    <a:lnTo>
                      <a:pt x="351067" y="224872"/>
                    </a:lnTo>
                    <a:lnTo>
                      <a:pt x="353861" y="220790"/>
                    </a:lnTo>
                    <a:lnTo>
                      <a:pt x="356020" y="216286"/>
                    </a:lnTo>
                    <a:close/>
                  </a:path>
                  <a:path w="710564" h="620394">
                    <a:moveTo>
                      <a:pt x="353861" y="220790"/>
                    </a:moveTo>
                    <a:lnTo>
                      <a:pt x="351067" y="224872"/>
                    </a:lnTo>
                    <a:lnTo>
                      <a:pt x="351904" y="224872"/>
                    </a:lnTo>
                    <a:lnTo>
                      <a:pt x="353861" y="220790"/>
                    </a:lnTo>
                    <a:close/>
                  </a:path>
                  <a:path w="710564" h="620394">
                    <a:moveTo>
                      <a:pt x="356943" y="216286"/>
                    </a:moveTo>
                    <a:lnTo>
                      <a:pt x="356020" y="216286"/>
                    </a:lnTo>
                    <a:lnTo>
                      <a:pt x="353861" y="220790"/>
                    </a:lnTo>
                    <a:lnTo>
                      <a:pt x="356943" y="216286"/>
                    </a:lnTo>
                    <a:close/>
                  </a:path>
                  <a:path w="710564" h="620394">
                    <a:moveTo>
                      <a:pt x="670898" y="104178"/>
                    </a:moveTo>
                    <a:lnTo>
                      <a:pt x="520391" y="104178"/>
                    </a:lnTo>
                    <a:lnTo>
                      <a:pt x="552878" y="104731"/>
                    </a:lnTo>
                    <a:lnTo>
                      <a:pt x="613023" y="111014"/>
                    </a:lnTo>
                    <a:lnTo>
                      <a:pt x="639818" y="111868"/>
                    </a:lnTo>
                    <a:lnTo>
                      <a:pt x="663853" y="107944"/>
                    </a:lnTo>
                    <a:lnTo>
                      <a:pt x="670898" y="104178"/>
                    </a:lnTo>
                    <a:close/>
                  </a:path>
                </a:pathLst>
              </a:custGeom>
              <a:solidFill>
                <a:srgbClr val="3A61A0"/>
              </a:solidFill>
            </p:spPr>
            <p:txBody>
              <a:bodyPr wrap="square" lIns="0" tIns="0" rIns="0" bIns="0" rtlCol="0"/>
              <a:lstStyle/>
              <a:p>
                <a:endParaRPr/>
              </a:p>
            </p:txBody>
          </p:sp>
          <p:pic>
            <p:nvPicPr>
              <p:cNvPr id="55" name="object 13">
                <a:extLst>
                  <a:ext uri="{FF2B5EF4-FFF2-40B4-BE49-F238E27FC236}">
                    <a16:creationId xmlns:a16="http://schemas.microsoft.com/office/drawing/2014/main" id="{48D29E8E-B944-3108-1CCF-696B9C861274}"/>
                  </a:ext>
                </a:extLst>
              </p:cNvPr>
              <p:cNvPicPr/>
              <p:nvPr/>
            </p:nvPicPr>
            <p:blipFill>
              <a:blip r:embed="rId4" cstate="print"/>
              <a:stretch>
                <a:fillRect/>
              </a:stretch>
            </p:blipFill>
            <p:spPr>
              <a:xfrm>
                <a:off x="4620383" y="2563758"/>
                <a:ext cx="241460" cy="241465"/>
              </a:xfrm>
              <a:prstGeom prst="rect">
                <a:avLst/>
              </a:prstGeom>
            </p:spPr>
          </p:pic>
        </p:grpSp>
        <p:grpSp>
          <p:nvGrpSpPr>
            <p:cNvPr id="12" name="object 14">
              <a:extLst>
                <a:ext uri="{FF2B5EF4-FFF2-40B4-BE49-F238E27FC236}">
                  <a16:creationId xmlns:a16="http://schemas.microsoft.com/office/drawing/2014/main" id="{11B9A25D-9517-37B8-A537-DE327A47ADC9}"/>
                </a:ext>
              </a:extLst>
            </p:cNvPr>
            <p:cNvGrpSpPr/>
            <p:nvPr/>
          </p:nvGrpSpPr>
          <p:grpSpPr>
            <a:xfrm>
              <a:off x="4179283" y="1630174"/>
              <a:ext cx="710565" cy="620395"/>
              <a:chOff x="4179283" y="1630174"/>
              <a:chExt cx="710565" cy="620395"/>
            </a:xfrm>
          </p:grpSpPr>
          <p:sp>
            <p:nvSpPr>
              <p:cNvPr id="48" name="object 15">
                <a:extLst>
                  <a:ext uri="{FF2B5EF4-FFF2-40B4-BE49-F238E27FC236}">
                    <a16:creationId xmlns:a16="http://schemas.microsoft.com/office/drawing/2014/main" id="{1E63FDA2-7C01-1F7E-A7BA-18F3281AE5E8}"/>
                  </a:ext>
                </a:extLst>
              </p:cNvPr>
              <p:cNvSpPr/>
              <p:nvPr/>
            </p:nvSpPr>
            <p:spPr>
              <a:xfrm>
                <a:off x="4179283" y="1630174"/>
                <a:ext cx="710565" cy="620395"/>
              </a:xfrm>
              <a:custGeom>
                <a:avLst/>
                <a:gdLst/>
                <a:ahLst/>
                <a:cxnLst/>
                <a:rect l="l" t="t" r="r" b="b"/>
                <a:pathLst>
                  <a:path w="710564" h="620394">
                    <a:moveTo>
                      <a:pt x="365598" y="0"/>
                    </a:moveTo>
                    <a:lnTo>
                      <a:pt x="330042" y="15146"/>
                    </a:lnTo>
                    <a:lnTo>
                      <a:pt x="299226" y="52485"/>
                    </a:lnTo>
                    <a:lnTo>
                      <a:pt x="0" y="603693"/>
                    </a:lnTo>
                    <a:lnTo>
                      <a:pt x="626975" y="620164"/>
                    </a:lnTo>
                    <a:lnTo>
                      <a:pt x="674722" y="612143"/>
                    </a:lnTo>
                    <a:lnTo>
                      <a:pt x="705615" y="588919"/>
                    </a:lnTo>
                    <a:lnTo>
                      <a:pt x="710396" y="569624"/>
                    </a:lnTo>
                    <a:lnTo>
                      <a:pt x="701915" y="544145"/>
                    </a:lnTo>
                    <a:lnTo>
                      <a:pt x="684696" y="523350"/>
                    </a:lnTo>
                    <a:lnTo>
                      <a:pt x="670898" y="515974"/>
                    </a:lnTo>
                    <a:lnTo>
                      <a:pt x="520391" y="515974"/>
                    </a:lnTo>
                    <a:lnTo>
                      <a:pt x="486869" y="511548"/>
                    </a:lnTo>
                    <a:lnTo>
                      <a:pt x="452744" y="499705"/>
                    </a:lnTo>
                    <a:lnTo>
                      <a:pt x="418448" y="478005"/>
                    </a:lnTo>
                    <a:lnTo>
                      <a:pt x="384412" y="444010"/>
                    </a:lnTo>
                    <a:lnTo>
                      <a:pt x="356943" y="403867"/>
                    </a:lnTo>
                    <a:lnTo>
                      <a:pt x="356020" y="403867"/>
                    </a:lnTo>
                    <a:lnTo>
                      <a:pt x="351067" y="395281"/>
                    </a:lnTo>
                    <a:lnTo>
                      <a:pt x="351904" y="395281"/>
                    </a:lnTo>
                    <a:lnTo>
                      <a:pt x="330494" y="350624"/>
                    </a:lnTo>
                    <a:lnTo>
                      <a:pt x="318073" y="304149"/>
                    </a:lnTo>
                    <a:lnTo>
                      <a:pt x="316429" y="263598"/>
                    </a:lnTo>
                    <a:lnTo>
                      <a:pt x="323235" y="228123"/>
                    </a:lnTo>
                    <a:lnTo>
                      <a:pt x="336163" y="196880"/>
                    </a:lnTo>
                    <a:lnTo>
                      <a:pt x="352884" y="169022"/>
                    </a:lnTo>
                    <a:lnTo>
                      <a:pt x="371071" y="143703"/>
                    </a:lnTo>
                    <a:lnTo>
                      <a:pt x="388397" y="120078"/>
                    </a:lnTo>
                    <a:lnTo>
                      <a:pt x="402532" y="97300"/>
                    </a:lnTo>
                    <a:lnTo>
                      <a:pt x="411150" y="74525"/>
                    </a:lnTo>
                    <a:lnTo>
                      <a:pt x="411923" y="50905"/>
                    </a:lnTo>
                    <a:lnTo>
                      <a:pt x="402521" y="25596"/>
                    </a:lnTo>
                    <a:lnTo>
                      <a:pt x="384697" y="5507"/>
                    </a:lnTo>
                    <a:lnTo>
                      <a:pt x="365598" y="0"/>
                    </a:lnTo>
                    <a:close/>
                  </a:path>
                  <a:path w="710564" h="620394">
                    <a:moveTo>
                      <a:pt x="639818" y="508285"/>
                    </a:moveTo>
                    <a:lnTo>
                      <a:pt x="613023" y="509139"/>
                    </a:lnTo>
                    <a:lnTo>
                      <a:pt x="552878" y="515422"/>
                    </a:lnTo>
                    <a:lnTo>
                      <a:pt x="520391" y="515974"/>
                    </a:lnTo>
                    <a:lnTo>
                      <a:pt x="670898" y="515974"/>
                    </a:lnTo>
                    <a:lnTo>
                      <a:pt x="663853" y="512209"/>
                    </a:lnTo>
                    <a:lnTo>
                      <a:pt x="639818" y="508285"/>
                    </a:lnTo>
                    <a:close/>
                  </a:path>
                  <a:path w="710564" h="620394">
                    <a:moveTo>
                      <a:pt x="351067" y="395281"/>
                    </a:moveTo>
                    <a:lnTo>
                      <a:pt x="356020" y="403867"/>
                    </a:lnTo>
                    <a:lnTo>
                      <a:pt x="353861" y="399363"/>
                    </a:lnTo>
                    <a:lnTo>
                      <a:pt x="351067" y="395281"/>
                    </a:lnTo>
                    <a:close/>
                  </a:path>
                  <a:path w="710564" h="620394">
                    <a:moveTo>
                      <a:pt x="353861" y="399363"/>
                    </a:moveTo>
                    <a:lnTo>
                      <a:pt x="356020" y="403867"/>
                    </a:lnTo>
                    <a:lnTo>
                      <a:pt x="356943" y="403867"/>
                    </a:lnTo>
                    <a:lnTo>
                      <a:pt x="353861" y="399363"/>
                    </a:lnTo>
                    <a:close/>
                  </a:path>
                  <a:path w="710564" h="620394">
                    <a:moveTo>
                      <a:pt x="351904" y="395281"/>
                    </a:moveTo>
                    <a:lnTo>
                      <a:pt x="351067" y="395281"/>
                    </a:lnTo>
                    <a:lnTo>
                      <a:pt x="353861" y="399363"/>
                    </a:lnTo>
                    <a:lnTo>
                      <a:pt x="351904" y="395281"/>
                    </a:lnTo>
                    <a:close/>
                  </a:path>
                </a:pathLst>
              </a:custGeom>
              <a:solidFill>
                <a:srgbClr val="49B4A9"/>
              </a:solidFill>
            </p:spPr>
            <p:txBody>
              <a:bodyPr wrap="square" lIns="0" tIns="0" rIns="0" bIns="0" rtlCol="0"/>
              <a:lstStyle/>
              <a:p>
                <a:endParaRPr/>
              </a:p>
            </p:txBody>
          </p:sp>
          <p:pic>
            <p:nvPicPr>
              <p:cNvPr id="49" name="object 16">
                <a:extLst>
                  <a:ext uri="{FF2B5EF4-FFF2-40B4-BE49-F238E27FC236}">
                    <a16:creationId xmlns:a16="http://schemas.microsoft.com/office/drawing/2014/main" id="{E57E1181-1A87-9E99-5E6D-714C4D068C0C}"/>
                  </a:ext>
                </a:extLst>
              </p:cNvPr>
              <p:cNvPicPr/>
              <p:nvPr/>
            </p:nvPicPr>
            <p:blipFill>
              <a:blip r:embed="rId5" cstate="print"/>
              <a:stretch>
                <a:fillRect/>
              </a:stretch>
            </p:blipFill>
            <p:spPr>
              <a:xfrm>
                <a:off x="4620387" y="1788762"/>
                <a:ext cx="241460" cy="241465"/>
              </a:xfrm>
              <a:prstGeom prst="rect">
                <a:avLst/>
              </a:prstGeom>
            </p:spPr>
          </p:pic>
        </p:grpSp>
        <p:sp>
          <p:nvSpPr>
            <p:cNvPr id="13" name="object 17">
              <a:extLst>
                <a:ext uri="{FF2B5EF4-FFF2-40B4-BE49-F238E27FC236}">
                  <a16:creationId xmlns:a16="http://schemas.microsoft.com/office/drawing/2014/main" id="{58A08442-E7E9-FFFA-87F3-04A34702B1E9}"/>
                </a:ext>
              </a:extLst>
            </p:cNvPr>
            <p:cNvSpPr/>
            <p:nvPr/>
          </p:nvSpPr>
          <p:spPr>
            <a:xfrm>
              <a:off x="5174641" y="1606674"/>
              <a:ext cx="279400" cy="346075"/>
            </a:xfrm>
            <a:custGeom>
              <a:avLst/>
              <a:gdLst/>
              <a:ahLst/>
              <a:cxnLst/>
              <a:rect l="l" t="t" r="r" b="b"/>
              <a:pathLst>
                <a:path w="279400" h="346075">
                  <a:moveTo>
                    <a:pt x="167021" y="0"/>
                  </a:moveTo>
                  <a:lnTo>
                    <a:pt x="116848" y="7522"/>
                  </a:lnTo>
                  <a:lnTo>
                    <a:pt x="73048" y="29347"/>
                  </a:lnTo>
                  <a:lnTo>
                    <a:pt x="37536" y="62835"/>
                  </a:lnTo>
                  <a:lnTo>
                    <a:pt x="12732" y="105525"/>
                  </a:lnTo>
                  <a:lnTo>
                    <a:pt x="795" y="155004"/>
                  </a:lnTo>
                  <a:lnTo>
                    <a:pt x="0" y="172633"/>
                  </a:lnTo>
                  <a:lnTo>
                    <a:pt x="809" y="190463"/>
                  </a:lnTo>
                  <a:lnTo>
                    <a:pt x="12952" y="240390"/>
                  </a:lnTo>
                  <a:lnTo>
                    <a:pt x="37834" y="283282"/>
                  </a:lnTo>
                  <a:lnTo>
                    <a:pt x="73157" y="316731"/>
                  </a:lnTo>
                  <a:lnTo>
                    <a:pt x="117136" y="338297"/>
                  </a:lnTo>
                  <a:lnTo>
                    <a:pt x="167021" y="345696"/>
                  </a:lnTo>
                  <a:lnTo>
                    <a:pt x="181549" y="345130"/>
                  </a:lnTo>
                  <a:lnTo>
                    <a:pt x="223354" y="336638"/>
                  </a:lnTo>
                  <a:lnTo>
                    <a:pt x="261255" y="317214"/>
                  </a:lnTo>
                  <a:lnTo>
                    <a:pt x="278808" y="296493"/>
                  </a:lnTo>
                  <a:lnTo>
                    <a:pt x="278808" y="288158"/>
                  </a:lnTo>
                  <a:lnTo>
                    <a:pt x="248599" y="279237"/>
                  </a:lnTo>
                  <a:lnTo>
                    <a:pt x="239397" y="285749"/>
                  </a:lnTo>
                  <a:lnTo>
                    <a:pt x="199876" y="303902"/>
                  </a:lnTo>
                  <a:lnTo>
                    <a:pt x="167021" y="308147"/>
                  </a:lnTo>
                  <a:lnTo>
                    <a:pt x="154061" y="307499"/>
                  </a:lnTo>
                  <a:lnTo>
                    <a:pt x="106400" y="292084"/>
                  </a:lnTo>
                  <a:lnTo>
                    <a:pt x="68461" y="258926"/>
                  </a:lnTo>
                  <a:lnTo>
                    <a:pt x="49202" y="225500"/>
                  </a:lnTo>
                  <a:lnTo>
                    <a:pt x="39896" y="186617"/>
                  </a:lnTo>
                  <a:lnTo>
                    <a:pt x="39276" y="172633"/>
                  </a:lnTo>
                  <a:lnTo>
                    <a:pt x="39896" y="159014"/>
                  </a:lnTo>
                  <a:lnTo>
                    <a:pt x="49202" y="120415"/>
                  </a:lnTo>
                  <a:lnTo>
                    <a:pt x="68461" y="86912"/>
                  </a:lnTo>
                  <a:lnTo>
                    <a:pt x="106400" y="53785"/>
                  </a:lnTo>
                  <a:lnTo>
                    <a:pt x="154061" y="37792"/>
                  </a:lnTo>
                  <a:lnTo>
                    <a:pt x="167021" y="37119"/>
                  </a:lnTo>
                  <a:lnTo>
                    <a:pt x="180240" y="37578"/>
                  </a:lnTo>
                  <a:lnTo>
                    <a:pt x="221733" y="48552"/>
                  </a:lnTo>
                  <a:lnTo>
                    <a:pt x="247301" y="66029"/>
                  </a:lnTo>
                  <a:lnTo>
                    <a:pt x="251615" y="69202"/>
                  </a:lnTo>
                  <a:lnTo>
                    <a:pt x="256002" y="70709"/>
                  </a:lnTo>
                  <a:lnTo>
                    <a:pt x="264913" y="70416"/>
                  </a:lnTo>
                  <a:lnTo>
                    <a:pt x="268798" y="69055"/>
                  </a:lnTo>
                  <a:lnTo>
                    <a:pt x="275415" y="63872"/>
                  </a:lnTo>
                  <a:lnTo>
                    <a:pt x="277216" y="60417"/>
                  </a:lnTo>
                  <a:lnTo>
                    <a:pt x="277509" y="56103"/>
                  </a:lnTo>
                  <a:lnTo>
                    <a:pt x="278378" y="54092"/>
                  </a:lnTo>
                  <a:lnTo>
                    <a:pt x="278881" y="52008"/>
                  </a:lnTo>
                  <a:lnTo>
                    <a:pt x="279164" y="47684"/>
                  </a:lnTo>
                  <a:lnTo>
                    <a:pt x="278734" y="45527"/>
                  </a:lnTo>
                  <a:lnTo>
                    <a:pt x="248480" y="20445"/>
                  </a:lnTo>
                  <a:lnTo>
                    <a:pt x="211208" y="4978"/>
                  </a:lnTo>
                  <a:lnTo>
                    <a:pt x="182721" y="553"/>
                  </a:lnTo>
                  <a:lnTo>
                    <a:pt x="167021" y="0"/>
                  </a:lnTo>
                  <a:close/>
                </a:path>
              </a:pathLst>
            </a:custGeom>
            <a:solidFill>
              <a:srgbClr val="28426D"/>
            </a:solidFill>
          </p:spPr>
          <p:txBody>
            <a:bodyPr wrap="square" lIns="0" tIns="0" rIns="0" bIns="0" rtlCol="0"/>
            <a:lstStyle/>
            <a:p>
              <a:endParaRPr/>
            </a:p>
          </p:txBody>
        </p:sp>
        <p:sp>
          <p:nvSpPr>
            <p:cNvPr id="14" name="object 18">
              <a:extLst>
                <a:ext uri="{FF2B5EF4-FFF2-40B4-BE49-F238E27FC236}">
                  <a16:creationId xmlns:a16="http://schemas.microsoft.com/office/drawing/2014/main" id="{71FF99A7-7B2F-72B2-C4A4-00483138DAA1}"/>
                </a:ext>
              </a:extLst>
            </p:cNvPr>
            <p:cNvSpPr/>
            <p:nvPr/>
          </p:nvSpPr>
          <p:spPr>
            <a:xfrm>
              <a:off x="5520335" y="1610985"/>
              <a:ext cx="220979" cy="337820"/>
            </a:xfrm>
            <a:custGeom>
              <a:avLst/>
              <a:gdLst/>
              <a:ahLst/>
              <a:cxnLst/>
              <a:rect l="l" t="t" r="r" b="b"/>
              <a:pathLst>
                <a:path w="220979" h="337819">
                  <a:moveTo>
                    <a:pt x="25894" y="0"/>
                  </a:moveTo>
                  <a:lnTo>
                    <a:pt x="14093" y="0"/>
                  </a:lnTo>
                  <a:lnTo>
                    <a:pt x="9350" y="1800"/>
                  </a:lnTo>
                  <a:lnTo>
                    <a:pt x="1874" y="9004"/>
                  </a:lnTo>
                  <a:lnTo>
                    <a:pt x="0" y="13811"/>
                  </a:lnTo>
                  <a:lnTo>
                    <a:pt x="0" y="323414"/>
                  </a:lnTo>
                  <a:lnTo>
                    <a:pt x="1874" y="328157"/>
                  </a:lnTo>
                  <a:lnTo>
                    <a:pt x="9350" y="335633"/>
                  </a:lnTo>
                  <a:lnTo>
                    <a:pt x="14093" y="337497"/>
                  </a:lnTo>
                  <a:lnTo>
                    <a:pt x="25894" y="337497"/>
                  </a:lnTo>
                  <a:lnTo>
                    <a:pt x="30711" y="335633"/>
                  </a:lnTo>
                  <a:lnTo>
                    <a:pt x="37904" y="328157"/>
                  </a:lnTo>
                  <a:lnTo>
                    <a:pt x="39705" y="323414"/>
                  </a:lnTo>
                  <a:lnTo>
                    <a:pt x="39705" y="193355"/>
                  </a:lnTo>
                  <a:lnTo>
                    <a:pt x="40284" y="185180"/>
                  </a:lnTo>
                  <a:lnTo>
                    <a:pt x="59828" y="151919"/>
                  </a:lnTo>
                  <a:lnTo>
                    <a:pt x="99294" y="135571"/>
                  </a:lnTo>
                  <a:lnTo>
                    <a:pt x="108761" y="135084"/>
                  </a:lnTo>
                  <a:lnTo>
                    <a:pt x="118822" y="135585"/>
                  </a:lnTo>
                  <a:lnTo>
                    <a:pt x="159794" y="153111"/>
                  </a:lnTo>
                  <a:lnTo>
                    <a:pt x="179808" y="196743"/>
                  </a:lnTo>
                  <a:lnTo>
                    <a:pt x="180402" y="208894"/>
                  </a:lnTo>
                  <a:lnTo>
                    <a:pt x="180402" y="323121"/>
                  </a:lnTo>
                  <a:lnTo>
                    <a:pt x="182350" y="327791"/>
                  </a:lnTo>
                  <a:lnTo>
                    <a:pt x="190109" y="335560"/>
                  </a:lnTo>
                  <a:lnTo>
                    <a:pt x="194926" y="337497"/>
                  </a:lnTo>
                  <a:lnTo>
                    <a:pt x="206150" y="337497"/>
                  </a:lnTo>
                  <a:lnTo>
                    <a:pt x="210831" y="335560"/>
                  </a:lnTo>
                  <a:lnTo>
                    <a:pt x="214715" y="331675"/>
                  </a:lnTo>
                  <a:lnTo>
                    <a:pt x="218600" y="327791"/>
                  </a:lnTo>
                  <a:lnTo>
                    <a:pt x="220537" y="323121"/>
                  </a:lnTo>
                  <a:lnTo>
                    <a:pt x="220537" y="208894"/>
                  </a:lnTo>
                  <a:lnTo>
                    <a:pt x="212771" y="161875"/>
                  </a:lnTo>
                  <a:lnTo>
                    <a:pt x="190433" y="127267"/>
                  </a:lnTo>
                  <a:lnTo>
                    <a:pt x="156907" y="105999"/>
                  </a:lnTo>
                  <a:lnTo>
                    <a:pt x="115232" y="98834"/>
                  </a:lnTo>
                  <a:lnTo>
                    <a:pt x="101343" y="99604"/>
                  </a:lnTo>
                  <a:lnTo>
                    <a:pt x="63872" y="111137"/>
                  </a:lnTo>
                  <a:lnTo>
                    <a:pt x="39705" y="129346"/>
                  </a:lnTo>
                  <a:lnTo>
                    <a:pt x="39705" y="13811"/>
                  </a:lnTo>
                  <a:lnTo>
                    <a:pt x="37904" y="9004"/>
                  </a:lnTo>
                  <a:lnTo>
                    <a:pt x="30711" y="1800"/>
                  </a:lnTo>
                  <a:lnTo>
                    <a:pt x="25894" y="0"/>
                  </a:lnTo>
                  <a:close/>
                </a:path>
              </a:pathLst>
            </a:custGeom>
            <a:solidFill>
              <a:srgbClr val="28426D"/>
            </a:solidFill>
          </p:spPr>
          <p:txBody>
            <a:bodyPr wrap="square" lIns="0" tIns="0" rIns="0" bIns="0" rtlCol="0"/>
            <a:lstStyle/>
            <a:p>
              <a:endParaRPr/>
            </a:p>
          </p:txBody>
        </p:sp>
        <p:sp>
          <p:nvSpPr>
            <p:cNvPr id="15" name="object 19">
              <a:extLst>
                <a:ext uri="{FF2B5EF4-FFF2-40B4-BE49-F238E27FC236}">
                  <a16:creationId xmlns:a16="http://schemas.microsoft.com/office/drawing/2014/main" id="{F333CB7E-6920-3504-5005-BADBF88D549C}"/>
                </a:ext>
              </a:extLst>
            </p:cNvPr>
            <p:cNvSpPr/>
            <p:nvPr/>
          </p:nvSpPr>
          <p:spPr>
            <a:xfrm>
              <a:off x="5812955" y="1617896"/>
              <a:ext cx="53340" cy="330200"/>
            </a:xfrm>
            <a:custGeom>
              <a:avLst/>
              <a:gdLst/>
              <a:ahLst/>
              <a:cxnLst/>
              <a:rect l="l" t="t" r="r" b="b"/>
              <a:pathLst>
                <a:path w="53339" h="330200">
                  <a:moveTo>
                    <a:pt x="46596" y="107899"/>
                  </a:moveTo>
                  <a:lnTo>
                    <a:pt x="44729" y="103085"/>
                  </a:lnTo>
                  <a:lnTo>
                    <a:pt x="37249" y="95885"/>
                  </a:lnTo>
                  <a:lnTo>
                    <a:pt x="32499" y="94094"/>
                  </a:lnTo>
                  <a:lnTo>
                    <a:pt x="26746" y="94094"/>
                  </a:lnTo>
                  <a:lnTo>
                    <a:pt x="20713" y="94094"/>
                  </a:lnTo>
                  <a:lnTo>
                    <a:pt x="15811" y="95885"/>
                  </a:lnTo>
                  <a:lnTo>
                    <a:pt x="8331" y="103085"/>
                  </a:lnTo>
                  <a:lnTo>
                    <a:pt x="6464" y="107899"/>
                  </a:lnTo>
                  <a:lnTo>
                    <a:pt x="6464" y="316077"/>
                  </a:lnTo>
                  <a:lnTo>
                    <a:pt x="8331" y="320814"/>
                  </a:lnTo>
                  <a:lnTo>
                    <a:pt x="15811" y="328307"/>
                  </a:lnTo>
                  <a:lnTo>
                    <a:pt x="20713" y="330161"/>
                  </a:lnTo>
                  <a:lnTo>
                    <a:pt x="32499" y="330161"/>
                  </a:lnTo>
                  <a:lnTo>
                    <a:pt x="37249" y="328307"/>
                  </a:lnTo>
                  <a:lnTo>
                    <a:pt x="44729" y="320814"/>
                  </a:lnTo>
                  <a:lnTo>
                    <a:pt x="46596" y="316077"/>
                  </a:lnTo>
                  <a:lnTo>
                    <a:pt x="46596" y="107899"/>
                  </a:lnTo>
                  <a:close/>
                </a:path>
                <a:path w="53339" h="330200">
                  <a:moveTo>
                    <a:pt x="53086" y="18846"/>
                  </a:moveTo>
                  <a:lnTo>
                    <a:pt x="50406" y="12598"/>
                  </a:lnTo>
                  <a:lnTo>
                    <a:pt x="39763" y="2527"/>
                  </a:lnTo>
                  <a:lnTo>
                    <a:pt x="33655" y="0"/>
                  </a:lnTo>
                  <a:lnTo>
                    <a:pt x="19558" y="0"/>
                  </a:lnTo>
                  <a:lnTo>
                    <a:pt x="13296" y="2527"/>
                  </a:lnTo>
                  <a:lnTo>
                    <a:pt x="2641" y="12598"/>
                  </a:lnTo>
                  <a:lnTo>
                    <a:pt x="0" y="18846"/>
                  </a:lnTo>
                  <a:lnTo>
                    <a:pt x="0" y="33807"/>
                  </a:lnTo>
                  <a:lnTo>
                    <a:pt x="2578" y="40132"/>
                  </a:lnTo>
                  <a:lnTo>
                    <a:pt x="12941" y="50507"/>
                  </a:lnTo>
                  <a:lnTo>
                    <a:pt x="19126" y="53086"/>
                  </a:lnTo>
                  <a:lnTo>
                    <a:pt x="26314" y="53086"/>
                  </a:lnTo>
                  <a:lnTo>
                    <a:pt x="33794" y="53086"/>
                  </a:lnTo>
                  <a:lnTo>
                    <a:pt x="40132" y="50507"/>
                  </a:lnTo>
                  <a:lnTo>
                    <a:pt x="50482" y="40132"/>
                  </a:lnTo>
                  <a:lnTo>
                    <a:pt x="53086" y="33807"/>
                  </a:lnTo>
                  <a:lnTo>
                    <a:pt x="53086" y="18846"/>
                  </a:lnTo>
                  <a:close/>
                </a:path>
              </a:pathLst>
            </a:custGeom>
            <a:solidFill>
              <a:srgbClr val="28426D"/>
            </a:solidFill>
          </p:spPr>
          <p:txBody>
            <a:bodyPr wrap="square" lIns="0" tIns="0" rIns="0" bIns="0" rtlCol="0"/>
            <a:lstStyle/>
            <a:p>
              <a:endParaRPr/>
            </a:p>
          </p:txBody>
        </p:sp>
        <p:sp>
          <p:nvSpPr>
            <p:cNvPr id="16" name="object 20">
              <a:extLst>
                <a:ext uri="{FF2B5EF4-FFF2-40B4-BE49-F238E27FC236}">
                  <a16:creationId xmlns:a16="http://schemas.microsoft.com/office/drawing/2014/main" id="{1A063993-D398-1F56-C96B-66573E75C357}"/>
                </a:ext>
              </a:extLst>
            </p:cNvPr>
            <p:cNvSpPr/>
            <p:nvPr/>
          </p:nvSpPr>
          <p:spPr>
            <a:xfrm>
              <a:off x="5933795" y="1610988"/>
              <a:ext cx="349250" cy="339090"/>
            </a:xfrm>
            <a:custGeom>
              <a:avLst/>
              <a:gdLst/>
              <a:ahLst/>
              <a:cxnLst/>
              <a:rect l="l" t="t" r="r" b="b"/>
              <a:pathLst>
                <a:path w="349250" h="339089">
                  <a:moveTo>
                    <a:pt x="91059" y="311607"/>
                  </a:moveTo>
                  <a:lnTo>
                    <a:pt x="89471" y="306793"/>
                  </a:lnTo>
                  <a:lnTo>
                    <a:pt x="83146" y="299593"/>
                  </a:lnTo>
                  <a:lnTo>
                    <a:pt x="78828" y="297802"/>
                  </a:lnTo>
                  <a:lnTo>
                    <a:pt x="55664" y="297802"/>
                  </a:lnTo>
                  <a:lnTo>
                    <a:pt x="50050" y="294208"/>
                  </a:lnTo>
                  <a:lnTo>
                    <a:pt x="39268" y="259384"/>
                  </a:lnTo>
                  <a:lnTo>
                    <a:pt x="39268" y="13665"/>
                  </a:lnTo>
                  <a:lnTo>
                    <a:pt x="37465" y="9004"/>
                  </a:lnTo>
                  <a:lnTo>
                    <a:pt x="30264" y="1803"/>
                  </a:lnTo>
                  <a:lnTo>
                    <a:pt x="25463" y="0"/>
                  </a:lnTo>
                  <a:lnTo>
                    <a:pt x="13652" y="0"/>
                  </a:lnTo>
                  <a:lnTo>
                    <a:pt x="8978" y="1803"/>
                  </a:lnTo>
                  <a:lnTo>
                    <a:pt x="1790" y="9004"/>
                  </a:lnTo>
                  <a:lnTo>
                    <a:pt x="0" y="13665"/>
                  </a:lnTo>
                  <a:lnTo>
                    <a:pt x="0" y="259384"/>
                  </a:lnTo>
                  <a:lnTo>
                    <a:pt x="7988" y="299745"/>
                  </a:lnTo>
                  <a:lnTo>
                    <a:pt x="37566" y="331495"/>
                  </a:lnTo>
                  <a:lnTo>
                    <a:pt x="62572" y="337070"/>
                  </a:lnTo>
                  <a:lnTo>
                    <a:pt x="73075" y="337070"/>
                  </a:lnTo>
                  <a:lnTo>
                    <a:pt x="79184" y="335280"/>
                  </a:lnTo>
                  <a:lnTo>
                    <a:pt x="88684" y="328091"/>
                  </a:lnTo>
                  <a:lnTo>
                    <a:pt x="91059" y="323405"/>
                  </a:lnTo>
                  <a:lnTo>
                    <a:pt x="91059" y="311607"/>
                  </a:lnTo>
                  <a:close/>
                </a:path>
                <a:path w="349250" h="339089">
                  <a:moveTo>
                    <a:pt x="348716" y="13817"/>
                  </a:moveTo>
                  <a:lnTo>
                    <a:pt x="346849" y="8991"/>
                  </a:lnTo>
                  <a:lnTo>
                    <a:pt x="339356" y="1816"/>
                  </a:lnTo>
                  <a:lnTo>
                    <a:pt x="334467" y="0"/>
                  </a:lnTo>
                  <a:lnTo>
                    <a:pt x="322668" y="0"/>
                  </a:lnTo>
                  <a:lnTo>
                    <a:pt x="317919" y="1816"/>
                  </a:lnTo>
                  <a:lnTo>
                    <a:pt x="310451" y="8991"/>
                  </a:lnTo>
                  <a:lnTo>
                    <a:pt x="309867" y="10502"/>
                  </a:lnTo>
                  <a:lnTo>
                    <a:pt x="309867" y="218821"/>
                  </a:lnTo>
                  <a:lnTo>
                    <a:pt x="309206" y="230593"/>
                  </a:lnTo>
                  <a:lnTo>
                    <a:pt x="293535" y="271284"/>
                  </a:lnTo>
                  <a:lnTo>
                    <a:pt x="261213" y="297218"/>
                  </a:lnTo>
                  <a:lnTo>
                    <a:pt x="229158" y="303403"/>
                  </a:lnTo>
                  <a:lnTo>
                    <a:pt x="218186" y="302717"/>
                  </a:lnTo>
                  <a:lnTo>
                    <a:pt x="179387" y="286385"/>
                  </a:lnTo>
                  <a:lnTo>
                    <a:pt x="154406" y="252285"/>
                  </a:lnTo>
                  <a:lnTo>
                    <a:pt x="148463" y="218821"/>
                  </a:lnTo>
                  <a:lnTo>
                    <a:pt x="149123" y="207060"/>
                  </a:lnTo>
                  <a:lnTo>
                    <a:pt x="164820" y="166662"/>
                  </a:lnTo>
                  <a:lnTo>
                    <a:pt x="197688" y="140855"/>
                  </a:lnTo>
                  <a:lnTo>
                    <a:pt x="229158" y="134658"/>
                  </a:lnTo>
                  <a:lnTo>
                    <a:pt x="240487" y="135343"/>
                  </a:lnTo>
                  <a:lnTo>
                    <a:pt x="279184" y="151663"/>
                  </a:lnTo>
                  <a:lnTo>
                    <a:pt x="303923" y="185483"/>
                  </a:lnTo>
                  <a:lnTo>
                    <a:pt x="309867" y="218821"/>
                  </a:lnTo>
                  <a:lnTo>
                    <a:pt x="309867" y="10502"/>
                  </a:lnTo>
                  <a:lnTo>
                    <a:pt x="308571" y="13817"/>
                  </a:lnTo>
                  <a:lnTo>
                    <a:pt x="308571" y="140703"/>
                  </a:lnTo>
                  <a:lnTo>
                    <a:pt x="303339" y="134658"/>
                  </a:lnTo>
                  <a:lnTo>
                    <a:pt x="271678" y="110490"/>
                  </a:lnTo>
                  <a:lnTo>
                    <a:pt x="222694" y="99275"/>
                  </a:lnTo>
                  <a:lnTo>
                    <a:pt x="206933" y="100266"/>
                  </a:lnTo>
                  <a:lnTo>
                    <a:pt x="164858" y="115023"/>
                  </a:lnTo>
                  <a:lnTo>
                    <a:pt x="132727" y="144970"/>
                  </a:lnTo>
                  <a:lnTo>
                    <a:pt x="113715" y="186512"/>
                  </a:lnTo>
                  <a:lnTo>
                    <a:pt x="110045" y="218821"/>
                  </a:lnTo>
                  <a:lnTo>
                    <a:pt x="111036" y="235445"/>
                  </a:lnTo>
                  <a:lnTo>
                    <a:pt x="125806" y="280111"/>
                  </a:lnTo>
                  <a:lnTo>
                    <a:pt x="155740" y="314464"/>
                  </a:lnTo>
                  <a:lnTo>
                    <a:pt x="197167" y="334860"/>
                  </a:lnTo>
                  <a:lnTo>
                    <a:pt x="229158" y="338797"/>
                  </a:lnTo>
                  <a:lnTo>
                    <a:pt x="245643" y="337820"/>
                  </a:lnTo>
                  <a:lnTo>
                    <a:pt x="289801" y="323265"/>
                  </a:lnTo>
                  <a:lnTo>
                    <a:pt x="315201" y="303403"/>
                  </a:lnTo>
                  <a:lnTo>
                    <a:pt x="323951" y="293408"/>
                  </a:lnTo>
                  <a:lnTo>
                    <a:pt x="344449" y="251726"/>
                  </a:lnTo>
                  <a:lnTo>
                    <a:pt x="348716" y="219684"/>
                  </a:lnTo>
                  <a:lnTo>
                    <a:pt x="348716" y="140703"/>
                  </a:lnTo>
                  <a:lnTo>
                    <a:pt x="348716" y="13817"/>
                  </a:lnTo>
                  <a:close/>
                </a:path>
              </a:pathLst>
            </a:custGeom>
            <a:solidFill>
              <a:srgbClr val="28426D"/>
            </a:solidFill>
          </p:spPr>
          <p:txBody>
            <a:bodyPr wrap="square" lIns="0" tIns="0" rIns="0" bIns="0" rtlCol="0"/>
            <a:lstStyle/>
            <a:p>
              <a:endParaRPr/>
            </a:p>
          </p:txBody>
        </p:sp>
        <p:pic>
          <p:nvPicPr>
            <p:cNvPr id="17" name="object 21">
              <a:extLst>
                <a:ext uri="{FF2B5EF4-FFF2-40B4-BE49-F238E27FC236}">
                  <a16:creationId xmlns:a16="http://schemas.microsoft.com/office/drawing/2014/main" id="{4DBD5BE3-5C52-24D3-D8FE-5DDDABEADBB7}"/>
                </a:ext>
              </a:extLst>
            </p:cNvPr>
            <p:cNvPicPr/>
            <p:nvPr/>
          </p:nvPicPr>
          <p:blipFill>
            <a:blip r:embed="rId7" cstate="print"/>
            <a:stretch>
              <a:fillRect/>
            </a:stretch>
          </p:blipFill>
          <p:spPr>
            <a:xfrm>
              <a:off x="6360193" y="1709394"/>
              <a:ext cx="398355" cy="240389"/>
            </a:xfrm>
            <a:prstGeom prst="rect">
              <a:avLst/>
            </a:prstGeom>
          </p:spPr>
        </p:pic>
        <p:grpSp>
          <p:nvGrpSpPr>
            <p:cNvPr id="18" name="object 22">
              <a:extLst>
                <a:ext uri="{FF2B5EF4-FFF2-40B4-BE49-F238E27FC236}">
                  <a16:creationId xmlns:a16="http://schemas.microsoft.com/office/drawing/2014/main" id="{F73A38B8-4B5E-3894-3814-076E3CB9CB19}"/>
                </a:ext>
              </a:extLst>
            </p:cNvPr>
            <p:cNvGrpSpPr/>
            <p:nvPr/>
          </p:nvGrpSpPr>
          <p:grpSpPr>
            <a:xfrm>
              <a:off x="6814654" y="1605808"/>
              <a:ext cx="311150" cy="342900"/>
              <a:chOff x="6814654" y="1605808"/>
              <a:chExt cx="311150" cy="342900"/>
            </a:xfrm>
          </p:grpSpPr>
          <p:pic>
            <p:nvPicPr>
              <p:cNvPr id="46" name="object 23">
                <a:extLst>
                  <a:ext uri="{FF2B5EF4-FFF2-40B4-BE49-F238E27FC236}">
                    <a16:creationId xmlns:a16="http://schemas.microsoft.com/office/drawing/2014/main" id="{D4384529-849B-7E67-8F7E-561C3A62FA6D}"/>
                  </a:ext>
                </a:extLst>
              </p:cNvPr>
              <p:cNvPicPr/>
              <p:nvPr/>
            </p:nvPicPr>
            <p:blipFill>
              <a:blip r:embed="rId8" cstate="print"/>
              <a:stretch>
                <a:fillRect/>
              </a:stretch>
            </p:blipFill>
            <p:spPr>
              <a:xfrm>
                <a:off x="6814654" y="1709815"/>
                <a:ext cx="220537" cy="238673"/>
              </a:xfrm>
              <a:prstGeom prst="rect">
                <a:avLst/>
              </a:prstGeom>
            </p:spPr>
          </p:pic>
          <p:sp>
            <p:nvSpPr>
              <p:cNvPr id="47" name="object 24">
                <a:extLst>
                  <a:ext uri="{FF2B5EF4-FFF2-40B4-BE49-F238E27FC236}">
                    <a16:creationId xmlns:a16="http://schemas.microsoft.com/office/drawing/2014/main" id="{7AF891BB-E5F9-A65C-D03F-B5E513A28FC7}"/>
                  </a:ext>
                </a:extLst>
              </p:cNvPr>
              <p:cNvSpPr/>
              <p:nvPr/>
            </p:nvSpPr>
            <p:spPr>
              <a:xfrm>
                <a:off x="7068574" y="1605808"/>
                <a:ext cx="57150" cy="121285"/>
              </a:xfrm>
              <a:custGeom>
                <a:avLst/>
                <a:gdLst/>
                <a:ahLst/>
                <a:cxnLst/>
                <a:rect l="l" t="t" r="r" b="b"/>
                <a:pathLst>
                  <a:path w="57150" h="121285">
                    <a:moveTo>
                      <a:pt x="38836" y="0"/>
                    </a:moveTo>
                    <a:lnTo>
                      <a:pt x="23590" y="0"/>
                    </a:lnTo>
                    <a:lnTo>
                      <a:pt x="17758" y="2314"/>
                    </a:lnTo>
                    <a:lnTo>
                      <a:pt x="8261" y="11507"/>
                    </a:lnTo>
                    <a:lnTo>
                      <a:pt x="5895" y="17559"/>
                    </a:lnTo>
                    <a:lnTo>
                      <a:pt x="5895" y="31077"/>
                    </a:lnTo>
                    <a:lnTo>
                      <a:pt x="6533" y="36543"/>
                    </a:lnTo>
                    <a:lnTo>
                      <a:pt x="9130" y="46333"/>
                    </a:lnTo>
                    <a:lnTo>
                      <a:pt x="10209" y="51359"/>
                    </a:lnTo>
                    <a:lnTo>
                      <a:pt x="11936" y="61715"/>
                    </a:lnTo>
                    <a:lnTo>
                      <a:pt x="11863" y="67976"/>
                    </a:lnTo>
                    <a:lnTo>
                      <a:pt x="10858" y="75317"/>
                    </a:lnTo>
                    <a:lnTo>
                      <a:pt x="0" y="107462"/>
                    </a:lnTo>
                    <a:lnTo>
                      <a:pt x="209" y="111493"/>
                    </a:lnTo>
                    <a:lnTo>
                      <a:pt x="5099" y="118980"/>
                    </a:lnTo>
                    <a:lnTo>
                      <a:pt x="8481" y="120844"/>
                    </a:lnTo>
                    <a:lnTo>
                      <a:pt x="12795" y="120844"/>
                    </a:lnTo>
                    <a:lnTo>
                      <a:pt x="17109" y="120844"/>
                    </a:lnTo>
                    <a:lnTo>
                      <a:pt x="41066" y="89557"/>
                    </a:lnTo>
                    <a:lnTo>
                      <a:pt x="55307" y="52951"/>
                    </a:lnTo>
                    <a:lnTo>
                      <a:pt x="56815" y="44742"/>
                    </a:lnTo>
                    <a:lnTo>
                      <a:pt x="56815" y="37548"/>
                    </a:lnTo>
                    <a:lnTo>
                      <a:pt x="45307" y="3528"/>
                    </a:lnTo>
                    <a:lnTo>
                      <a:pt x="38836" y="0"/>
                    </a:lnTo>
                    <a:close/>
                  </a:path>
                </a:pathLst>
              </a:custGeom>
              <a:solidFill>
                <a:srgbClr val="28426D"/>
              </a:solidFill>
            </p:spPr>
            <p:txBody>
              <a:bodyPr wrap="square" lIns="0" tIns="0" rIns="0" bIns="0" rtlCol="0"/>
              <a:lstStyle/>
              <a:p>
                <a:endParaRPr/>
              </a:p>
            </p:txBody>
          </p:sp>
        </p:grpSp>
        <p:pic>
          <p:nvPicPr>
            <p:cNvPr id="19" name="object 25">
              <a:extLst>
                <a:ext uri="{FF2B5EF4-FFF2-40B4-BE49-F238E27FC236}">
                  <a16:creationId xmlns:a16="http://schemas.microsoft.com/office/drawing/2014/main" id="{2B5FAEE6-498A-0670-FE6C-6022DF74E8B4}"/>
                </a:ext>
              </a:extLst>
            </p:cNvPr>
            <p:cNvPicPr/>
            <p:nvPr/>
          </p:nvPicPr>
          <p:blipFill>
            <a:blip r:embed="rId9" cstate="print"/>
            <a:stretch>
              <a:fillRect/>
            </a:stretch>
          </p:blipFill>
          <p:spPr>
            <a:xfrm>
              <a:off x="7170988" y="1710252"/>
              <a:ext cx="192203" cy="239531"/>
            </a:xfrm>
            <a:prstGeom prst="rect">
              <a:avLst/>
            </a:prstGeom>
          </p:spPr>
        </p:pic>
        <p:grpSp>
          <p:nvGrpSpPr>
            <p:cNvPr id="20" name="object 26">
              <a:extLst>
                <a:ext uri="{FF2B5EF4-FFF2-40B4-BE49-F238E27FC236}">
                  <a16:creationId xmlns:a16="http://schemas.microsoft.com/office/drawing/2014/main" id="{83B938A0-07D5-FFB5-DCCA-E3B055F07486}"/>
                </a:ext>
              </a:extLst>
            </p:cNvPr>
            <p:cNvGrpSpPr/>
            <p:nvPr/>
          </p:nvGrpSpPr>
          <p:grpSpPr>
            <a:xfrm>
              <a:off x="5190614" y="2128890"/>
              <a:ext cx="481330" cy="339090"/>
              <a:chOff x="5190614" y="2128890"/>
              <a:chExt cx="481330" cy="339090"/>
            </a:xfrm>
          </p:grpSpPr>
          <p:sp>
            <p:nvSpPr>
              <p:cNvPr id="44" name="object 27">
                <a:extLst>
                  <a:ext uri="{FF2B5EF4-FFF2-40B4-BE49-F238E27FC236}">
                    <a16:creationId xmlns:a16="http://schemas.microsoft.com/office/drawing/2014/main" id="{E498D3F4-A400-77E0-2CE0-3A63FEE98E3E}"/>
                  </a:ext>
                </a:extLst>
              </p:cNvPr>
              <p:cNvSpPr/>
              <p:nvPr/>
            </p:nvSpPr>
            <p:spPr>
              <a:xfrm>
                <a:off x="5190614" y="2128890"/>
                <a:ext cx="216535" cy="337185"/>
              </a:xfrm>
              <a:custGeom>
                <a:avLst/>
                <a:gdLst/>
                <a:ahLst/>
                <a:cxnLst/>
                <a:rect l="l" t="t" r="r" b="b"/>
                <a:pathLst>
                  <a:path w="216535" h="337185">
                    <a:moveTo>
                      <a:pt x="106593" y="0"/>
                    </a:moveTo>
                    <a:lnTo>
                      <a:pt x="14523" y="0"/>
                    </a:lnTo>
                    <a:lnTo>
                      <a:pt x="9706" y="1947"/>
                    </a:lnTo>
                    <a:lnTo>
                      <a:pt x="1937" y="9716"/>
                    </a:lnTo>
                    <a:lnTo>
                      <a:pt x="117" y="14240"/>
                    </a:lnTo>
                    <a:lnTo>
                      <a:pt x="0" y="322545"/>
                    </a:lnTo>
                    <a:lnTo>
                      <a:pt x="1937" y="327361"/>
                    </a:lnTo>
                    <a:lnTo>
                      <a:pt x="9706" y="335120"/>
                    </a:lnTo>
                    <a:lnTo>
                      <a:pt x="14523" y="337068"/>
                    </a:lnTo>
                    <a:lnTo>
                      <a:pt x="26323" y="337068"/>
                    </a:lnTo>
                    <a:lnTo>
                      <a:pt x="31213" y="335120"/>
                    </a:lnTo>
                    <a:lnTo>
                      <a:pt x="38689" y="327361"/>
                    </a:lnTo>
                    <a:lnTo>
                      <a:pt x="40564" y="322545"/>
                    </a:lnTo>
                    <a:lnTo>
                      <a:pt x="40564" y="219249"/>
                    </a:lnTo>
                    <a:lnTo>
                      <a:pt x="106593" y="219249"/>
                    </a:lnTo>
                    <a:lnTo>
                      <a:pt x="150900" y="211484"/>
                    </a:lnTo>
                    <a:lnTo>
                      <a:pt x="185843" y="188931"/>
                    </a:lnTo>
                    <a:lnTo>
                      <a:pt x="192528" y="181271"/>
                    </a:lnTo>
                    <a:lnTo>
                      <a:pt x="40564" y="181271"/>
                    </a:lnTo>
                    <a:lnTo>
                      <a:pt x="40564" y="37977"/>
                    </a:lnTo>
                    <a:lnTo>
                      <a:pt x="191429" y="37977"/>
                    </a:lnTo>
                    <a:lnTo>
                      <a:pt x="185523" y="31131"/>
                    </a:lnTo>
                    <a:lnTo>
                      <a:pt x="150785" y="8013"/>
                    </a:lnTo>
                    <a:lnTo>
                      <a:pt x="122294" y="891"/>
                    </a:lnTo>
                    <a:lnTo>
                      <a:pt x="106593" y="0"/>
                    </a:lnTo>
                    <a:close/>
                  </a:path>
                  <a:path w="216535" h="337185">
                    <a:moveTo>
                      <a:pt x="191429" y="37977"/>
                    </a:moveTo>
                    <a:lnTo>
                      <a:pt x="106593" y="37977"/>
                    </a:lnTo>
                    <a:lnTo>
                      <a:pt x="116659" y="38558"/>
                    </a:lnTo>
                    <a:lnTo>
                      <a:pt x="126128" y="40301"/>
                    </a:lnTo>
                    <a:lnTo>
                      <a:pt x="163350" y="65186"/>
                    </a:lnTo>
                    <a:lnTo>
                      <a:pt x="177376" y="110918"/>
                    </a:lnTo>
                    <a:lnTo>
                      <a:pt x="176811" y="120793"/>
                    </a:lnTo>
                    <a:lnTo>
                      <a:pt x="157523" y="161415"/>
                    </a:lnTo>
                    <a:lnTo>
                      <a:pt x="116659" y="180704"/>
                    </a:lnTo>
                    <a:lnTo>
                      <a:pt x="106593" y="181271"/>
                    </a:lnTo>
                    <a:lnTo>
                      <a:pt x="192528" y="181271"/>
                    </a:lnTo>
                    <a:lnTo>
                      <a:pt x="212769" y="140697"/>
                    </a:lnTo>
                    <a:lnTo>
                      <a:pt x="216223" y="110918"/>
                    </a:lnTo>
                    <a:lnTo>
                      <a:pt x="215346" y="95019"/>
                    </a:lnTo>
                    <a:lnTo>
                      <a:pt x="212714" y="80117"/>
                    </a:lnTo>
                    <a:lnTo>
                      <a:pt x="208329" y="66213"/>
                    </a:lnTo>
                    <a:lnTo>
                      <a:pt x="202192" y="53307"/>
                    </a:lnTo>
                    <a:lnTo>
                      <a:pt x="194518" y="41559"/>
                    </a:lnTo>
                    <a:lnTo>
                      <a:pt x="191429" y="37977"/>
                    </a:lnTo>
                    <a:close/>
                  </a:path>
                </a:pathLst>
              </a:custGeom>
              <a:solidFill>
                <a:srgbClr val="28426D"/>
              </a:solidFill>
            </p:spPr>
            <p:txBody>
              <a:bodyPr wrap="square" lIns="0" tIns="0" rIns="0" bIns="0" rtlCol="0"/>
              <a:lstStyle/>
              <a:p>
                <a:endParaRPr/>
              </a:p>
            </p:txBody>
          </p:sp>
          <p:pic>
            <p:nvPicPr>
              <p:cNvPr id="45" name="object 28">
                <a:extLst>
                  <a:ext uri="{FF2B5EF4-FFF2-40B4-BE49-F238E27FC236}">
                    <a16:creationId xmlns:a16="http://schemas.microsoft.com/office/drawing/2014/main" id="{698C2B2F-613E-33F6-B519-4127451063FE}"/>
                  </a:ext>
                </a:extLst>
              </p:cNvPr>
              <p:cNvPicPr/>
              <p:nvPr/>
            </p:nvPicPr>
            <p:blipFill>
              <a:blip r:embed="rId10" cstate="print"/>
              <a:stretch>
                <a:fillRect/>
              </a:stretch>
            </p:blipFill>
            <p:spPr>
              <a:xfrm>
                <a:off x="5432729" y="2228154"/>
                <a:ext cx="238673" cy="239531"/>
              </a:xfrm>
              <a:prstGeom prst="rect">
                <a:avLst/>
              </a:prstGeom>
            </p:spPr>
          </p:pic>
        </p:grpSp>
        <p:grpSp>
          <p:nvGrpSpPr>
            <p:cNvPr id="21" name="object 29">
              <a:extLst>
                <a:ext uri="{FF2B5EF4-FFF2-40B4-BE49-F238E27FC236}">
                  <a16:creationId xmlns:a16="http://schemas.microsoft.com/office/drawing/2014/main" id="{616B5C9F-4E6C-3C1D-6D2C-18FB88D01DF7}"/>
                </a:ext>
              </a:extLst>
            </p:cNvPr>
            <p:cNvGrpSpPr/>
            <p:nvPr/>
          </p:nvGrpSpPr>
          <p:grpSpPr>
            <a:xfrm>
              <a:off x="5736566" y="2154785"/>
              <a:ext cx="324485" cy="311785"/>
              <a:chOff x="5736566" y="2154785"/>
              <a:chExt cx="324485" cy="311785"/>
            </a:xfrm>
          </p:grpSpPr>
          <p:pic>
            <p:nvPicPr>
              <p:cNvPr id="42" name="object 30">
                <a:extLst>
                  <a:ext uri="{FF2B5EF4-FFF2-40B4-BE49-F238E27FC236}">
                    <a16:creationId xmlns:a16="http://schemas.microsoft.com/office/drawing/2014/main" id="{73BA5310-5B62-25DA-6DFD-9F5B931A13E6}"/>
                  </a:ext>
                </a:extLst>
              </p:cNvPr>
              <p:cNvPicPr/>
              <p:nvPr/>
            </p:nvPicPr>
            <p:blipFill>
              <a:blip r:embed="rId11" cstate="print"/>
              <a:stretch>
                <a:fillRect/>
              </a:stretch>
            </p:blipFill>
            <p:spPr>
              <a:xfrm>
                <a:off x="5736566" y="2227290"/>
                <a:ext cx="158675" cy="238673"/>
              </a:xfrm>
              <a:prstGeom prst="rect">
                <a:avLst/>
              </a:prstGeom>
            </p:spPr>
          </p:pic>
          <p:sp>
            <p:nvSpPr>
              <p:cNvPr id="43" name="object 31">
                <a:extLst>
                  <a:ext uri="{FF2B5EF4-FFF2-40B4-BE49-F238E27FC236}">
                    <a16:creationId xmlns:a16="http://schemas.microsoft.com/office/drawing/2014/main" id="{1B62DCAF-9080-09F8-05CC-8A87094921D9}"/>
                  </a:ext>
                </a:extLst>
              </p:cNvPr>
              <p:cNvSpPr/>
              <p:nvPr/>
            </p:nvSpPr>
            <p:spPr>
              <a:xfrm>
                <a:off x="5911352" y="2154785"/>
                <a:ext cx="149860" cy="311785"/>
              </a:xfrm>
              <a:custGeom>
                <a:avLst/>
                <a:gdLst/>
                <a:ahLst/>
                <a:cxnLst/>
                <a:rect l="l" t="t" r="r" b="b"/>
                <a:pathLst>
                  <a:path w="149860" h="311785">
                    <a:moveTo>
                      <a:pt x="66605" y="0"/>
                    </a:moveTo>
                    <a:lnTo>
                      <a:pt x="55097" y="0"/>
                    </a:lnTo>
                    <a:lnTo>
                      <a:pt x="50417" y="1874"/>
                    </a:lnTo>
                    <a:lnTo>
                      <a:pt x="43223" y="9350"/>
                    </a:lnTo>
                    <a:lnTo>
                      <a:pt x="41433" y="14104"/>
                    </a:lnTo>
                    <a:lnTo>
                      <a:pt x="41433" y="83725"/>
                    </a:lnTo>
                    <a:lnTo>
                      <a:pt x="12952" y="83725"/>
                    </a:lnTo>
                    <a:lnTo>
                      <a:pt x="8628" y="85316"/>
                    </a:lnTo>
                    <a:lnTo>
                      <a:pt x="1727" y="91641"/>
                    </a:lnTo>
                    <a:lnTo>
                      <a:pt x="0" y="95819"/>
                    </a:lnTo>
                    <a:lnTo>
                      <a:pt x="0" y="105892"/>
                    </a:lnTo>
                    <a:lnTo>
                      <a:pt x="1727" y="109912"/>
                    </a:lnTo>
                    <a:lnTo>
                      <a:pt x="8628" y="116247"/>
                    </a:lnTo>
                    <a:lnTo>
                      <a:pt x="12952" y="117818"/>
                    </a:lnTo>
                    <a:lnTo>
                      <a:pt x="41433" y="117818"/>
                    </a:lnTo>
                    <a:lnTo>
                      <a:pt x="41433" y="227438"/>
                    </a:lnTo>
                    <a:lnTo>
                      <a:pt x="51359" y="270389"/>
                    </a:lnTo>
                    <a:lnTo>
                      <a:pt x="78981" y="300168"/>
                    </a:lnTo>
                    <a:lnTo>
                      <a:pt x="118687" y="311173"/>
                    </a:lnTo>
                    <a:lnTo>
                      <a:pt x="126886" y="311173"/>
                    </a:lnTo>
                    <a:lnTo>
                      <a:pt x="133503" y="311173"/>
                    </a:lnTo>
                    <a:lnTo>
                      <a:pt x="138896" y="309383"/>
                    </a:lnTo>
                    <a:lnTo>
                      <a:pt x="147241" y="302179"/>
                    </a:lnTo>
                    <a:lnTo>
                      <a:pt x="149335" y="297509"/>
                    </a:lnTo>
                    <a:lnTo>
                      <a:pt x="149335" y="286001"/>
                    </a:lnTo>
                    <a:lnTo>
                      <a:pt x="147670" y="281247"/>
                    </a:lnTo>
                    <a:lnTo>
                      <a:pt x="141053" y="273771"/>
                    </a:lnTo>
                    <a:lnTo>
                      <a:pt x="136959" y="271897"/>
                    </a:lnTo>
                    <a:lnTo>
                      <a:pt x="118687" y="271897"/>
                    </a:lnTo>
                    <a:lnTo>
                      <a:pt x="110833" y="271115"/>
                    </a:lnTo>
                    <a:lnTo>
                      <a:pt x="81383" y="236724"/>
                    </a:lnTo>
                    <a:lnTo>
                      <a:pt x="80709" y="227438"/>
                    </a:lnTo>
                    <a:lnTo>
                      <a:pt x="80709" y="117818"/>
                    </a:lnTo>
                    <a:lnTo>
                      <a:pt x="127315" y="117818"/>
                    </a:lnTo>
                    <a:lnTo>
                      <a:pt x="131629" y="116247"/>
                    </a:lnTo>
                    <a:lnTo>
                      <a:pt x="138540" y="109912"/>
                    </a:lnTo>
                    <a:lnTo>
                      <a:pt x="140267" y="105892"/>
                    </a:lnTo>
                    <a:lnTo>
                      <a:pt x="140267" y="95819"/>
                    </a:lnTo>
                    <a:lnTo>
                      <a:pt x="138540" y="91641"/>
                    </a:lnTo>
                    <a:lnTo>
                      <a:pt x="131629" y="85316"/>
                    </a:lnTo>
                    <a:lnTo>
                      <a:pt x="127315" y="83725"/>
                    </a:lnTo>
                    <a:lnTo>
                      <a:pt x="80709" y="83725"/>
                    </a:lnTo>
                    <a:lnTo>
                      <a:pt x="80709" y="14104"/>
                    </a:lnTo>
                    <a:lnTo>
                      <a:pt x="78835" y="9350"/>
                    </a:lnTo>
                    <a:lnTo>
                      <a:pt x="71359" y="1874"/>
                    </a:lnTo>
                    <a:lnTo>
                      <a:pt x="66605" y="0"/>
                    </a:lnTo>
                    <a:close/>
                  </a:path>
                </a:pathLst>
              </a:custGeom>
              <a:solidFill>
                <a:srgbClr val="28426D"/>
              </a:solidFill>
            </p:spPr>
            <p:txBody>
              <a:bodyPr wrap="square" lIns="0" tIns="0" rIns="0" bIns="0" rtlCol="0"/>
              <a:lstStyle/>
              <a:p>
                <a:endParaRPr/>
              </a:p>
            </p:txBody>
          </p:sp>
        </p:grpSp>
        <p:sp>
          <p:nvSpPr>
            <p:cNvPr id="22" name="object 32">
              <a:extLst>
                <a:ext uri="{FF2B5EF4-FFF2-40B4-BE49-F238E27FC236}">
                  <a16:creationId xmlns:a16="http://schemas.microsoft.com/office/drawing/2014/main" id="{6F7CAE97-1B33-503F-1770-32B85FD82DFE}"/>
                </a:ext>
              </a:extLst>
            </p:cNvPr>
            <p:cNvSpPr/>
            <p:nvPr/>
          </p:nvSpPr>
          <p:spPr>
            <a:xfrm>
              <a:off x="6113322" y="2135802"/>
              <a:ext cx="53340" cy="330200"/>
            </a:xfrm>
            <a:custGeom>
              <a:avLst/>
              <a:gdLst/>
              <a:ahLst/>
              <a:cxnLst/>
              <a:rect l="l" t="t" r="r" b="b"/>
              <a:pathLst>
                <a:path w="53339" h="330200">
                  <a:moveTo>
                    <a:pt x="46609" y="107899"/>
                  </a:moveTo>
                  <a:lnTo>
                    <a:pt x="44729" y="103085"/>
                  </a:lnTo>
                  <a:lnTo>
                    <a:pt x="37261" y="95885"/>
                  </a:lnTo>
                  <a:lnTo>
                    <a:pt x="32512" y="94081"/>
                  </a:lnTo>
                  <a:lnTo>
                    <a:pt x="26758" y="94081"/>
                  </a:lnTo>
                  <a:lnTo>
                    <a:pt x="20713" y="94081"/>
                  </a:lnTo>
                  <a:lnTo>
                    <a:pt x="15811" y="95885"/>
                  </a:lnTo>
                  <a:lnTo>
                    <a:pt x="8343" y="103085"/>
                  </a:lnTo>
                  <a:lnTo>
                    <a:pt x="6477" y="107899"/>
                  </a:lnTo>
                  <a:lnTo>
                    <a:pt x="6477" y="316064"/>
                  </a:lnTo>
                  <a:lnTo>
                    <a:pt x="8343" y="320814"/>
                  </a:lnTo>
                  <a:lnTo>
                    <a:pt x="15811" y="328295"/>
                  </a:lnTo>
                  <a:lnTo>
                    <a:pt x="20713" y="330161"/>
                  </a:lnTo>
                  <a:lnTo>
                    <a:pt x="32512" y="330161"/>
                  </a:lnTo>
                  <a:lnTo>
                    <a:pt x="37261" y="328295"/>
                  </a:lnTo>
                  <a:lnTo>
                    <a:pt x="44729" y="320814"/>
                  </a:lnTo>
                  <a:lnTo>
                    <a:pt x="46609" y="316064"/>
                  </a:lnTo>
                  <a:lnTo>
                    <a:pt x="46609" y="107899"/>
                  </a:lnTo>
                  <a:close/>
                </a:path>
                <a:path w="53339" h="330200">
                  <a:moveTo>
                    <a:pt x="53086" y="18846"/>
                  </a:moveTo>
                  <a:lnTo>
                    <a:pt x="50419" y="12585"/>
                  </a:lnTo>
                  <a:lnTo>
                    <a:pt x="45097" y="7556"/>
                  </a:lnTo>
                  <a:lnTo>
                    <a:pt x="39776" y="2514"/>
                  </a:lnTo>
                  <a:lnTo>
                    <a:pt x="33667" y="0"/>
                  </a:lnTo>
                  <a:lnTo>
                    <a:pt x="19558" y="0"/>
                  </a:lnTo>
                  <a:lnTo>
                    <a:pt x="13296" y="2514"/>
                  </a:lnTo>
                  <a:lnTo>
                    <a:pt x="2654" y="12585"/>
                  </a:lnTo>
                  <a:lnTo>
                    <a:pt x="0" y="18846"/>
                  </a:lnTo>
                  <a:lnTo>
                    <a:pt x="0" y="33820"/>
                  </a:lnTo>
                  <a:lnTo>
                    <a:pt x="2590" y="40144"/>
                  </a:lnTo>
                  <a:lnTo>
                    <a:pt x="12941" y="50495"/>
                  </a:lnTo>
                  <a:lnTo>
                    <a:pt x="19126" y="53086"/>
                  </a:lnTo>
                  <a:lnTo>
                    <a:pt x="33794" y="53086"/>
                  </a:lnTo>
                  <a:lnTo>
                    <a:pt x="40132" y="50495"/>
                  </a:lnTo>
                  <a:lnTo>
                    <a:pt x="50507" y="40144"/>
                  </a:lnTo>
                  <a:lnTo>
                    <a:pt x="53086" y="33820"/>
                  </a:lnTo>
                  <a:lnTo>
                    <a:pt x="53086" y="18846"/>
                  </a:lnTo>
                  <a:close/>
                </a:path>
              </a:pathLst>
            </a:custGeom>
            <a:solidFill>
              <a:srgbClr val="28426D"/>
            </a:solidFill>
          </p:spPr>
          <p:txBody>
            <a:bodyPr wrap="square" lIns="0" tIns="0" rIns="0" bIns="0" rtlCol="0"/>
            <a:lstStyle/>
            <a:p>
              <a:endParaRPr/>
            </a:p>
          </p:txBody>
        </p:sp>
        <p:pic>
          <p:nvPicPr>
            <p:cNvPr id="23" name="object 33">
              <a:extLst>
                <a:ext uri="{FF2B5EF4-FFF2-40B4-BE49-F238E27FC236}">
                  <a16:creationId xmlns:a16="http://schemas.microsoft.com/office/drawing/2014/main" id="{0AE852DB-D138-FEFA-634A-86CC38518637}"/>
                </a:ext>
              </a:extLst>
            </p:cNvPr>
            <p:cNvPicPr/>
            <p:nvPr/>
          </p:nvPicPr>
          <p:blipFill>
            <a:blip r:embed="rId12" cstate="print"/>
            <a:stretch>
              <a:fillRect/>
            </a:stretch>
          </p:blipFill>
          <p:spPr>
            <a:xfrm>
              <a:off x="6230716" y="2228153"/>
              <a:ext cx="206224" cy="239531"/>
            </a:xfrm>
            <a:prstGeom prst="rect">
              <a:avLst/>
            </a:prstGeom>
          </p:spPr>
        </p:pic>
        <p:sp>
          <p:nvSpPr>
            <p:cNvPr id="24" name="object 34">
              <a:extLst>
                <a:ext uri="{FF2B5EF4-FFF2-40B4-BE49-F238E27FC236}">
                  <a16:creationId xmlns:a16="http://schemas.microsoft.com/office/drawing/2014/main" id="{D84B4DC7-9955-D639-4699-E23420103F7B}"/>
                </a:ext>
              </a:extLst>
            </p:cNvPr>
            <p:cNvSpPr/>
            <p:nvPr/>
          </p:nvSpPr>
          <p:spPr>
            <a:xfrm>
              <a:off x="6500012" y="2135802"/>
              <a:ext cx="53340" cy="330200"/>
            </a:xfrm>
            <a:custGeom>
              <a:avLst/>
              <a:gdLst/>
              <a:ahLst/>
              <a:cxnLst/>
              <a:rect l="l" t="t" r="r" b="b"/>
              <a:pathLst>
                <a:path w="53340" h="330200">
                  <a:moveTo>
                    <a:pt x="46621" y="107899"/>
                  </a:moveTo>
                  <a:lnTo>
                    <a:pt x="44742" y="103085"/>
                  </a:lnTo>
                  <a:lnTo>
                    <a:pt x="37261" y="95885"/>
                  </a:lnTo>
                  <a:lnTo>
                    <a:pt x="32512" y="94081"/>
                  </a:lnTo>
                  <a:lnTo>
                    <a:pt x="26771" y="94081"/>
                  </a:lnTo>
                  <a:lnTo>
                    <a:pt x="20726" y="94081"/>
                  </a:lnTo>
                  <a:lnTo>
                    <a:pt x="15824" y="95885"/>
                  </a:lnTo>
                  <a:lnTo>
                    <a:pt x="8343" y="103085"/>
                  </a:lnTo>
                  <a:lnTo>
                    <a:pt x="6489" y="107899"/>
                  </a:lnTo>
                  <a:lnTo>
                    <a:pt x="6489" y="316064"/>
                  </a:lnTo>
                  <a:lnTo>
                    <a:pt x="8343" y="320814"/>
                  </a:lnTo>
                  <a:lnTo>
                    <a:pt x="15824" y="328295"/>
                  </a:lnTo>
                  <a:lnTo>
                    <a:pt x="20726" y="330161"/>
                  </a:lnTo>
                  <a:lnTo>
                    <a:pt x="32512" y="330161"/>
                  </a:lnTo>
                  <a:lnTo>
                    <a:pt x="37261" y="328295"/>
                  </a:lnTo>
                  <a:lnTo>
                    <a:pt x="44742" y="320814"/>
                  </a:lnTo>
                  <a:lnTo>
                    <a:pt x="46621" y="316064"/>
                  </a:lnTo>
                  <a:lnTo>
                    <a:pt x="46621" y="107899"/>
                  </a:lnTo>
                  <a:close/>
                </a:path>
                <a:path w="53340" h="330200">
                  <a:moveTo>
                    <a:pt x="53086" y="18846"/>
                  </a:moveTo>
                  <a:lnTo>
                    <a:pt x="50431" y="12585"/>
                  </a:lnTo>
                  <a:lnTo>
                    <a:pt x="39776" y="2527"/>
                  </a:lnTo>
                  <a:lnTo>
                    <a:pt x="33667" y="0"/>
                  </a:lnTo>
                  <a:lnTo>
                    <a:pt x="26771" y="0"/>
                  </a:lnTo>
                  <a:lnTo>
                    <a:pt x="19570" y="0"/>
                  </a:lnTo>
                  <a:lnTo>
                    <a:pt x="13309" y="2527"/>
                  </a:lnTo>
                  <a:lnTo>
                    <a:pt x="2667" y="12585"/>
                  </a:lnTo>
                  <a:lnTo>
                    <a:pt x="0" y="18846"/>
                  </a:lnTo>
                  <a:lnTo>
                    <a:pt x="0" y="33807"/>
                  </a:lnTo>
                  <a:lnTo>
                    <a:pt x="2603" y="40132"/>
                  </a:lnTo>
                  <a:lnTo>
                    <a:pt x="12954" y="50495"/>
                  </a:lnTo>
                  <a:lnTo>
                    <a:pt x="19138" y="53086"/>
                  </a:lnTo>
                  <a:lnTo>
                    <a:pt x="33807" y="53086"/>
                  </a:lnTo>
                  <a:lnTo>
                    <a:pt x="40144" y="50495"/>
                  </a:lnTo>
                  <a:lnTo>
                    <a:pt x="50507" y="40132"/>
                  </a:lnTo>
                  <a:lnTo>
                    <a:pt x="53086" y="33807"/>
                  </a:lnTo>
                  <a:lnTo>
                    <a:pt x="53086" y="18846"/>
                  </a:lnTo>
                  <a:close/>
                </a:path>
              </a:pathLst>
            </a:custGeom>
            <a:solidFill>
              <a:srgbClr val="28426D"/>
            </a:solidFill>
          </p:spPr>
          <p:txBody>
            <a:bodyPr wrap="square" lIns="0" tIns="0" rIns="0" bIns="0" rtlCol="0"/>
            <a:lstStyle/>
            <a:p>
              <a:endParaRPr/>
            </a:p>
          </p:txBody>
        </p:sp>
        <p:sp>
          <p:nvSpPr>
            <p:cNvPr id="25" name="object 35">
              <a:extLst>
                <a:ext uri="{FF2B5EF4-FFF2-40B4-BE49-F238E27FC236}">
                  <a16:creationId xmlns:a16="http://schemas.microsoft.com/office/drawing/2014/main" id="{480FD4C5-1AF2-DBE5-3FA6-ACE6C26F25F8}"/>
                </a:ext>
              </a:extLst>
            </p:cNvPr>
            <p:cNvSpPr/>
            <p:nvPr/>
          </p:nvSpPr>
          <p:spPr>
            <a:xfrm>
              <a:off x="6629500" y="2228154"/>
              <a:ext cx="238760" cy="339090"/>
            </a:xfrm>
            <a:custGeom>
              <a:avLst/>
              <a:gdLst/>
              <a:ahLst/>
              <a:cxnLst/>
              <a:rect l="l" t="t" r="r" b="b"/>
              <a:pathLst>
                <a:path w="238759" h="339089">
                  <a:moveTo>
                    <a:pt x="118687" y="0"/>
                  </a:moveTo>
                  <a:lnTo>
                    <a:pt x="72479" y="8742"/>
                  </a:lnTo>
                  <a:lnTo>
                    <a:pt x="34687" y="33991"/>
                  </a:lnTo>
                  <a:lnTo>
                    <a:pt x="9263" y="72268"/>
                  </a:lnTo>
                  <a:lnTo>
                    <a:pt x="0" y="119116"/>
                  </a:lnTo>
                  <a:lnTo>
                    <a:pt x="0" y="324702"/>
                  </a:lnTo>
                  <a:lnTo>
                    <a:pt x="1863" y="329445"/>
                  </a:lnTo>
                  <a:lnTo>
                    <a:pt x="9350" y="336921"/>
                  </a:lnTo>
                  <a:lnTo>
                    <a:pt x="14093" y="338795"/>
                  </a:lnTo>
                  <a:lnTo>
                    <a:pt x="25894" y="338795"/>
                  </a:lnTo>
                  <a:lnTo>
                    <a:pt x="30711" y="336921"/>
                  </a:lnTo>
                  <a:lnTo>
                    <a:pt x="37904" y="329445"/>
                  </a:lnTo>
                  <a:lnTo>
                    <a:pt x="39705" y="324702"/>
                  </a:lnTo>
                  <a:lnTo>
                    <a:pt x="39705" y="198098"/>
                  </a:lnTo>
                  <a:lnTo>
                    <a:pt x="87751" y="198098"/>
                  </a:lnTo>
                  <a:lnTo>
                    <a:pt x="54876" y="172017"/>
                  </a:lnTo>
                  <a:lnTo>
                    <a:pt x="39493" y="131570"/>
                  </a:lnTo>
                  <a:lnTo>
                    <a:pt x="38846" y="119985"/>
                  </a:lnTo>
                  <a:lnTo>
                    <a:pt x="39495" y="108210"/>
                  </a:lnTo>
                  <a:lnTo>
                    <a:pt x="54876" y="67816"/>
                  </a:lnTo>
                  <a:lnTo>
                    <a:pt x="87352" y="41704"/>
                  </a:lnTo>
                  <a:lnTo>
                    <a:pt x="119116" y="35391"/>
                  </a:lnTo>
                  <a:lnTo>
                    <a:pt x="205238" y="35391"/>
                  </a:lnTo>
                  <a:lnTo>
                    <a:pt x="204348" y="34370"/>
                  </a:lnTo>
                  <a:lnTo>
                    <a:pt x="166226" y="8865"/>
                  </a:lnTo>
                  <a:lnTo>
                    <a:pt x="135477" y="985"/>
                  </a:lnTo>
                  <a:lnTo>
                    <a:pt x="118687" y="0"/>
                  </a:lnTo>
                  <a:close/>
                </a:path>
                <a:path w="238759" h="339089">
                  <a:moveTo>
                    <a:pt x="87751" y="198098"/>
                  </a:moveTo>
                  <a:lnTo>
                    <a:pt x="39705" y="198098"/>
                  </a:lnTo>
                  <a:lnTo>
                    <a:pt x="47692" y="207108"/>
                  </a:lnTo>
                  <a:lnTo>
                    <a:pt x="88151" y="233219"/>
                  </a:lnTo>
                  <a:lnTo>
                    <a:pt x="126027" y="239531"/>
                  </a:lnTo>
                  <a:lnTo>
                    <a:pt x="141588" y="238548"/>
                  </a:lnTo>
                  <a:lnTo>
                    <a:pt x="183418" y="223773"/>
                  </a:lnTo>
                  <a:lnTo>
                    <a:pt x="207139" y="204140"/>
                  </a:lnTo>
                  <a:lnTo>
                    <a:pt x="118687" y="204140"/>
                  </a:lnTo>
                  <a:lnTo>
                    <a:pt x="107720" y="203453"/>
                  </a:lnTo>
                  <a:lnTo>
                    <a:pt x="97266" y="201390"/>
                  </a:lnTo>
                  <a:lnTo>
                    <a:pt x="87751" y="198098"/>
                  </a:lnTo>
                  <a:close/>
                </a:path>
                <a:path w="238759" h="339089">
                  <a:moveTo>
                    <a:pt x="205238" y="35391"/>
                  </a:moveTo>
                  <a:lnTo>
                    <a:pt x="119116" y="35391"/>
                  </a:lnTo>
                  <a:lnTo>
                    <a:pt x="130338" y="36092"/>
                  </a:lnTo>
                  <a:lnTo>
                    <a:pt x="140854" y="38141"/>
                  </a:lnTo>
                  <a:lnTo>
                    <a:pt x="176730" y="59454"/>
                  </a:lnTo>
                  <a:lnTo>
                    <a:pt x="197191" y="97113"/>
                  </a:lnTo>
                  <a:lnTo>
                    <a:pt x="199826" y="119985"/>
                  </a:lnTo>
                  <a:lnTo>
                    <a:pt x="199164" y="131570"/>
                  </a:lnTo>
                  <a:lnTo>
                    <a:pt x="183474" y="172017"/>
                  </a:lnTo>
                  <a:lnTo>
                    <a:pt x="150849" y="197951"/>
                  </a:lnTo>
                  <a:lnTo>
                    <a:pt x="118687" y="204140"/>
                  </a:lnTo>
                  <a:lnTo>
                    <a:pt x="207139" y="204140"/>
                  </a:lnTo>
                  <a:lnTo>
                    <a:pt x="230287" y="167122"/>
                  </a:lnTo>
                  <a:lnTo>
                    <a:pt x="238662" y="119985"/>
                  </a:lnTo>
                  <a:lnTo>
                    <a:pt x="237677" y="103368"/>
                  </a:lnTo>
                  <a:lnTo>
                    <a:pt x="234723" y="87615"/>
                  </a:lnTo>
                  <a:lnTo>
                    <a:pt x="229801" y="72725"/>
                  </a:lnTo>
                  <a:lnTo>
                    <a:pt x="222914" y="58699"/>
                  </a:lnTo>
                  <a:lnTo>
                    <a:pt x="214331" y="45820"/>
                  </a:lnTo>
                  <a:lnTo>
                    <a:pt x="205238" y="35391"/>
                  </a:lnTo>
                  <a:close/>
                </a:path>
              </a:pathLst>
            </a:custGeom>
            <a:solidFill>
              <a:srgbClr val="28426D"/>
            </a:solidFill>
          </p:spPr>
          <p:txBody>
            <a:bodyPr wrap="square" lIns="0" tIns="0" rIns="0" bIns="0" rtlCol="0"/>
            <a:lstStyle/>
            <a:p>
              <a:endParaRPr/>
            </a:p>
          </p:txBody>
        </p:sp>
        <p:grpSp>
          <p:nvGrpSpPr>
            <p:cNvPr id="26" name="object 36">
              <a:extLst>
                <a:ext uri="{FF2B5EF4-FFF2-40B4-BE49-F238E27FC236}">
                  <a16:creationId xmlns:a16="http://schemas.microsoft.com/office/drawing/2014/main" id="{1FD8B670-DA07-B83A-EEED-F7BF4172D29A}"/>
                </a:ext>
              </a:extLst>
            </p:cNvPr>
            <p:cNvGrpSpPr/>
            <p:nvPr/>
          </p:nvGrpSpPr>
          <p:grpSpPr>
            <a:xfrm>
              <a:off x="6921675" y="2154785"/>
              <a:ext cx="423545" cy="313055"/>
              <a:chOff x="6921675" y="2154785"/>
              <a:chExt cx="423545" cy="313055"/>
            </a:xfrm>
          </p:grpSpPr>
          <p:pic>
            <p:nvPicPr>
              <p:cNvPr id="40" name="object 37">
                <a:extLst>
                  <a:ext uri="{FF2B5EF4-FFF2-40B4-BE49-F238E27FC236}">
                    <a16:creationId xmlns:a16="http://schemas.microsoft.com/office/drawing/2014/main" id="{7EAFAEA2-C330-BC84-9EA3-5D4DC7241C58}"/>
                  </a:ext>
                </a:extLst>
              </p:cNvPr>
              <p:cNvPicPr/>
              <p:nvPr/>
            </p:nvPicPr>
            <p:blipFill>
              <a:blip r:embed="rId10" cstate="print"/>
              <a:stretch>
                <a:fillRect/>
              </a:stretch>
            </p:blipFill>
            <p:spPr>
              <a:xfrm>
                <a:off x="6921675" y="2228154"/>
                <a:ext cx="238673" cy="239531"/>
              </a:xfrm>
              <a:prstGeom prst="rect">
                <a:avLst/>
              </a:prstGeom>
            </p:spPr>
          </p:pic>
          <p:sp>
            <p:nvSpPr>
              <p:cNvPr id="41" name="object 38">
                <a:extLst>
                  <a:ext uri="{FF2B5EF4-FFF2-40B4-BE49-F238E27FC236}">
                    <a16:creationId xmlns:a16="http://schemas.microsoft.com/office/drawing/2014/main" id="{18C24DAA-34D6-6AD5-9392-18A55146EC06}"/>
                  </a:ext>
                </a:extLst>
              </p:cNvPr>
              <p:cNvSpPr/>
              <p:nvPr/>
            </p:nvSpPr>
            <p:spPr>
              <a:xfrm>
                <a:off x="7195297" y="2154785"/>
                <a:ext cx="149860" cy="311785"/>
              </a:xfrm>
              <a:custGeom>
                <a:avLst/>
                <a:gdLst/>
                <a:ahLst/>
                <a:cxnLst/>
                <a:rect l="l" t="t" r="r" b="b"/>
                <a:pathLst>
                  <a:path w="149859" h="311785">
                    <a:moveTo>
                      <a:pt x="66605" y="0"/>
                    </a:moveTo>
                    <a:lnTo>
                      <a:pt x="55097" y="0"/>
                    </a:lnTo>
                    <a:lnTo>
                      <a:pt x="50427" y="1874"/>
                    </a:lnTo>
                    <a:lnTo>
                      <a:pt x="43234" y="9350"/>
                    </a:lnTo>
                    <a:lnTo>
                      <a:pt x="41443" y="14104"/>
                    </a:lnTo>
                    <a:lnTo>
                      <a:pt x="41443" y="83725"/>
                    </a:lnTo>
                    <a:lnTo>
                      <a:pt x="12952" y="83725"/>
                    </a:lnTo>
                    <a:lnTo>
                      <a:pt x="8638" y="85316"/>
                    </a:lnTo>
                    <a:lnTo>
                      <a:pt x="1727" y="91641"/>
                    </a:lnTo>
                    <a:lnTo>
                      <a:pt x="0" y="95819"/>
                    </a:lnTo>
                    <a:lnTo>
                      <a:pt x="0" y="105892"/>
                    </a:lnTo>
                    <a:lnTo>
                      <a:pt x="1727" y="109912"/>
                    </a:lnTo>
                    <a:lnTo>
                      <a:pt x="8638" y="116247"/>
                    </a:lnTo>
                    <a:lnTo>
                      <a:pt x="12952" y="117818"/>
                    </a:lnTo>
                    <a:lnTo>
                      <a:pt x="41443" y="117818"/>
                    </a:lnTo>
                    <a:lnTo>
                      <a:pt x="41443" y="227438"/>
                    </a:lnTo>
                    <a:lnTo>
                      <a:pt x="51359" y="270389"/>
                    </a:lnTo>
                    <a:lnTo>
                      <a:pt x="78981" y="300168"/>
                    </a:lnTo>
                    <a:lnTo>
                      <a:pt x="118687" y="311173"/>
                    </a:lnTo>
                    <a:lnTo>
                      <a:pt x="133503" y="311173"/>
                    </a:lnTo>
                    <a:lnTo>
                      <a:pt x="138896" y="309383"/>
                    </a:lnTo>
                    <a:lnTo>
                      <a:pt x="147241" y="302179"/>
                    </a:lnTo>
                    <a:lnTo>
                      <a:pt x="149335" y="297509"/>
                    </a:lnTo>
                    <a:lnTo>
                      <a:pt x="149335" y="286001"/>
                    </a:lnTo>
                    <a:lnTo>
                      <a:pt x="147670" y="281247"/>
                    </a:lnTo>
                    <a:lnTo>
                      <a:pt x="141063" y="273771"/>
                    </a:lnTo>
                    <a:lnTo>
                      <a:pt x="136959" y="271897"/>
                    </a:lnTo>
                    <a:lnTo>
                      <a:pt x="118687" y="271897"/>
                    </a:lnTo>
                    <a:lnTo>
                      <a:pt x="110838" y="271115"/>
                    </a:lnTo>
                    <a:lnTo>
                      <a:pt x="81384" y="236724"/>
                    </a:lnTo>
                    <a:lnTo>
                      <a:pt x="80709" y="227438"/>
                    </a:lnTo>
                    <a:lnTo>
                      <a:pt x="80709" y="117818"/>
                    </a:lnTo>
                    <a:lnTo>
                      <a:pt x="127315" y="117818"/>
                    </a:lnTo>
                    <a:lnTo>
                      <a:pt x="131639" y="116247"/>
                    </a:lnTo>
                    <a:lnTo>
                      <a:pt x="138540" y="109912"/>
                    </a:lnTo>
                    <a:lnTo>
                      <a:pt x="140267" y="105892"/>
                    </a:lnTo>
                    <a:lnTo>
                      <a:pt x="140267" y="95819"/>
                    </a:lnTo>
                    <a:lnTo>
                      <a:pt x="138540" y="91641"/>
                    </a:lnTo>
                    <a:lnTo>
                      <a:pt x="131639" y="85316"/>
                    </a:lnTo>
                    <a:lnTo>
                      <a:pt x="127315" y="83725"/>
                    </a:lnTo>
                    <a:lnTo>
                      <a:pt x="80709" y="83725"/>
                    </a:lnTo>
                    <a:lnTo>
                      <a:pt x="80709" y="14104"/>
                    </a:lnTo>
                    <a:lnTo>
                      <a:pt x="78835" y="9350"/>
                    </a:lnTo>
                    <a:lnTo>
                      <a:pt x="71359" y="1874"/>
                    </a:lnTo>
                    <a:lnTo>
                      <a:pt x="66605" y="0"/>
                    </a:lnTo>
                    <a:close/>
                  </a:path>
                </a:pathLst>
              </a:custGeom>
              <a:solidFill>
                <a:srgbClr val="28426D"/>
              </a:solidFill>
            </p:spPr>
            <p:txBody>
              <a:bodyPr wrap="square" lIns="0" tIns="0" rIns="0" bIns="0" rtlCol="0"/>
              <a:lstStyle/>
              <a:p>
                <a:endParaRPr/>
              </a:p>
            </p:txBody>
          </p:sp>
        </p:grpSp>
        <p:sp>
          <p:nvSpPr>
            <p:cNvPr id="27" name="object 39">
              <a:extLst>
                <a:ext uri="{FF2B5EF4-FFF2-40B4-BE49-F238E27FC236}">
                  <a16:creationId xmlns:a16="http://schemas.microsoft.com/office/drawing/2014/main" id="{73E4DF5D-5027-DFAE-2E48-134CB23620C4}"/>
                </a:ext>
              </a:extLst>
            </p:cNvPr>
            <p:cNvSpPr/>
            <p:nvPr/>
          </p:nvSpPr>
          <p:spPr>
            <a:xfrm>
              <a:off x="7397267" y="2135802"/>
              <a:ext cx="53340" cy="330200"/>
            </a:xfrm>
            <a:custGeom>
              <a:avLst/>
              <a:gdLst/>
              <a:ahLst/>
              <a:cxnLst/>
              <a:rect l="l" t="t" r="r" b="b"/>
              <a:pathLst>
                <a:path w="53340" h="330200">
                  <a:moveTo>
                    <a:pt x="46609" y="107899"/>
                  </a:moveTo>
                  <a:lnTo>
                    <a:pt x="44742" y="103085"/>
                  </a:lnTo>
                  <a:lnTo>
                    <a:pt x="37261" y="95885"/>
                  </a:lnTo>
                  <a:lnTo>
                    <a:pt x="32512" y="94081"/>
                  </a:lnTo>
                  <a:lnTo>
                    <a:pt x="26758" y="94081"/>
                  </a:lnTo>
                  <a:lnTo>
                    <a:pt x="20713" y="94081"/>
                  </a:lnTo>
                  <a:lnTo>
                    <a:pt x="15824" y="95885"/>
                  </a:lnTo>
                  <a:lnTo>
                    <a:pt x="8343" y="103085"/>
                  </a:lnTo>
                  <a:lnTo>
                    <a:pt x="6477" y="107899"/>
                  </a:lnTo>
                  <a:lnTo>
                    <a:pt x="6477" y="316064"/>
                  </a:lnTo>
                  <a:lnTo>
                    <a:pt x="8343" y="320814"/>
                  </a:lnTo>
                  <a:lnTo>
                    <a:pt x="15824" y="328295"/>
                  </a:lnTo>
                  <a:lnTo>
                    <a:pt x="20713" y="330161"/>
                  </a:lnTo>
                  <a:lnTo>
                    <a:pt x="32512" y="330161"/>
                  </a:lnTo>
                  <a:lnTo>
                    <a:pt x="37261" y="328295"/>
                  </a:lnTo>
                  <a:lnTo>
                    <a:pt x="44742" y="320814"/>
                  </a:lnTo>
                  <a:lnTo>
                    <a:pt x="46609" y="316064"/>
                  </a:lnTo>
                  <a:lnTo>
                    <a:pt x="46609" y="107899"/>
                  </a:lnTo>
                  <a:close/>
                </a:path>
                <a:path w="53340" h="330200">
                  <a:moveTo>
                    <a:pt x="53086" y="18846"/>
                  </a:moveTo>
                  <a:lnTo>
                    <a:pt x="50419" y="12598"/>
                  </a:lnTo>
                  <a:lnTo>
                    <a:pt x="39776" y="2527"/>
                  </a:lnTo>
                  <a:lnTo>
                    <a:pt x="33667" y="0"/>
                  </a:lnTo>
                  <a:lnTo>
                    <a:pt x="19558" y="0"/>
                  </a:lnTo>
                  <a:lnTo>
                    <a:pt x="13296" y="2527"/>
                  </a:lnTo>
                  <a:lnTo>
                    <a:pt x="2654" y="12598"/>
                  </a:lnTo>
                  <a:lnTo>
                    <a:pt x="0" y="18846"/>
                  </a:lnTo>
                  <a:lnTo>
                    <a:pt x="0" y="33807"/>
                  </a:lnTo>
                  <a:lnTo>
                    <a:pt x="2590" y="40132"/>
                  </a:lnTo>
                  <a:lnTo>
                    <a:pt x="12941" y="50495"/>
                  </a:lnTo>
                  <a:lnTo>
                    <a:pt x="19138" y="53086"/>
                  </a:lnTo>
                  <a:lnTo>
                    <a:pt x="26327" y="53086"/>
                  </a:lnTo>
                  <a:lnTo>
                    <a:pt x="33807" y="53086"/>
                  </a:lnTo>
                  <a:lnTo>
                    <a:pt x="40144" y="50495"/>
                  </a:lnTo>
                  <a:lnTo>
                    <a:pt x="50495" y="40132"/>
                  </a:lnTo>
                  <a:lnTo>
                    <a:pt x="53086" y="33807"/>
                  </a:lnTo>
                  <a:lnTo>
                    <a:pt x="53086" y="18846"/>
                  </a:lnTo>
                  <a:close/>
                </a:path>
              </a:pathLst>
            </a:custGeom>
            <a:solidFill>
              <a:srgbClr val="28426D"/>
            </a:solidFill>
          </p:spPr>
          <p:txBody>
            <a:bodyPr wrap="square" lIns="0" tIns="0" rIns="0" bIns="0" rtlCol="0"/>
            <a:lstStyle/>
            <a:p>
              <a:endParaRPr/>
            </a:p>
          </p:txBody>
        </p:sp>
        <p:pic>
          <p:nvPicPr>
            <p:cNvPr id="28" name="object 40">
              <a:extLst>
                <a:ext uri="{FF2B5EF4-FFF2-40B4-BE49-F238E27FC236}">
                  <a16:creationId xmlns:a16="http://schemas.microsoft.com/office/drawing/2014/main" id="{67D4FE07-A8A0-0183-AA5F-77CEADFFDC22}"/>
                </a:ext>
              </a:extLst>
            </p:cNvPr>
            <p:cNvPicPr/>
            <p:nvPr/>
          </p:nvPicPr>
          <p:blipFill>
            <a:blip r:embed="rId13" cstate="print"/>
            <a:stretch>
              <a:fillRect/>
            </a:stretch>
          </p:blipFill>
          <p:spPr>
            <a:xfrm>
              <a:off x="7514673" y="2228151"/>
              <a:ext cx="238662" cy="239531"/>
            </a:xfrm>
            <a:prstGeom prst="rect">
              <a:avLst/>
            </a:prstGeom>
          </p:spPr>
        </p:pic>
        <p:pic>
          <p:nvPicPr>
            <p:cNvPr id="29" name="object 41">
              <a:extLst>
                <a:ext uri="{FF2B5EF4-FFF2-40B4-BE49-F238E27FC236}">
                  <a16:creationId xmlns:a16="http://schemas.microsoft.com/office/drawing/2014/main" id="{C5ED1655-ECC5-2BC9-0772-624AB121F308}"/>
                </a:ext>
              </a:extLst>
            </p:cNvPr>
            <p:cNvPicPr/>
            <p:nvPr/>
          </p:nvPicPr>
          <p:blipFill>
            <a:blip r:embed="rId14" cstate="print"/>
            <a:stretch>
              <a:fillRect/>
            </a:stretch>
          </p:blipFill>
          <p:spPr>
            <a:xfrm>
              <a:off x="7818501" y="2227727"/>
              <a:ext cx="220537" cy="238662"/>
            </a:xfrm>
            <a:prstGeom prst="rect">
              <a:avLst/>
            </a:prstGeom>
          </p:spPr>
        </p:pic>
        <p:sp>
          <p:nvSpPr>
            <p:cNvPr id="30" name="object 42">
              <a:extLst>
                <a:ext uri="{FF2B5EF4-FFF2-40B4-BE49-F238E27FC236}">
                  <a16:creationId xmlns:a16="http://schemas.microsoft.com/office/drawing/2014/main" id="{2C04A86F-63EB-DBF8-0D8C-B8B9A029EF32}"/>
                </a:ext>
              </a:extLst>
            </p:cNvPr>
            <p:cNvSpPr/>
            <p:nvPr/>
          </p:nvSpPr>
          <p:spPr>
            <a:xfrm>
              <a:off x="5184356" y="2653708"/>
              <a:ext cx="53340" cy="330200"/>
            </a:xfrm>
            <a:custGeom>
              <a:avLst/>
              <a:gdLst/>
              <a:ahLst/>
              <a:cxnLst/>
              <a:rect l="l" t="t" r="r" b="b"/>
              <a:pathLst>
                <a:path w="53339" h="330200">
                  <a:moveTo>
                    <a:pt x="46609" y="107886"/>
                  </a:moveTo>
                  <a:lnTo>
                    <a:pt x="44729" y="103073"/>
                  </a:lnTo>
                  <a:lnTo>
                    <a:pt x="37249" y="95885"/>
                  </a:lnTo>
                  <a:lnTo>
                    <a:pt x="32499" y="94081"/>
                  </a:lnTo>
                  <a:lnTo>
                    <a:pt x="26746" y="94081"/>
                  </a:lnTo>
                  <a:lnTo>
                    <a:pt x="20713" y="94081"/>
                  </a:lnTo>
                  <a:lnTo>
                    <a:pt x="15811" y="95885"/>
                  </a:lnTo>
                  <a:lnTo>
                    <a:pt x="8331" y="103073"/>
                  </a:lnTo>
                  <a:lnTo>
                    <a:pt x="6464" y="107886"/>
                  </a:lnTo>
                  <a:lnTo>
                    <a:pt x="6464" y="316064"/>
                  </a:lnTo>
                  <a:lnTo>
                    <a:pt x="8331" y="320802"/>
                  </a:lnTo>
                  <a:lnTo>
                    <a:pt x="15811" y="328295"/>
                  </a:lnTo>
                  <a:lnTo>
                    <a:pt x="20713" y="330149"/>
                  </a:lnTo>
                  <a:lnTo>
                    <a:pt x="32499" y="330149"/>
                  </a:lnTo>
                  <a:lnTo>
                    <a:pt x="37249" y="328295"/>
                  </a:lnTo>
                  <a:lnTo>
                    <a:pt x="44729" y="320802"/>
                  </a:lnTo>
                  <a:lnTo>
                    <a:pt x="46609" y="316064"/>
                  </a:lnTo>
                  <a:lnTo>
                    <a:pt x="46609" y="107886"/>
                  </a:lnTo>
                  <a:close/>
                </a:path>
                <a:path w="53339" h="330200">
                  <a:moveTo>
                    <a:pt x="53086" y="18846"/>
                  </a:moveTo>
                  <a:lnTo>
                    <a:pt x="50406" y="12585"/>
                  </a:lnTo>
                  <a:lnTo>
                    <a:pt x="45097" y="7543"/>
                  </a:lnTo>
                  <a:lnTo>
                    <a:pt x="39776" y="2501"/>
                  </a:lnTo>
                  <a:lnTo>
                    <a:pt x="33655" y="0"/>
                  </a:lnTo>
                  <a:lnTo>
                    <a:pt x="19558" y="0"/>
                  </a:lnTo>
                  <a:lnTo>
                    <a:pt x="13296" y="2501"/>
                  </a:lnTo>
                  <a:lnTo>
                    <a:pt x="2641" y="12585"/>
                  </a:lnTo>
                  <a:lnTo>
                    <a:pt x="0" y="18846"/>
                  </a:lnTo>
                  <a:lnTo>
                    <a:pt x="0" y="33807"/>
                  </a:lnTo>
                  <a:lnTo>
                    <a:pt x="2578" y="40132"/>
                  </a:lnTo>
                  <a:lnTo>
                    <a:pt x="12941" y="50482"/>
                  </a:lnTo>
                  <a:lnTo>
                    <a:pt x="19126" y="53086"/>
                  </a:lnTo>
                  <a:lnTo>
                    <a:pt x="33794" y="53086"/>
                  </a:lnTo>
                  <a:lnTo>
                    <a:pt x="40132" y="50482"/>
                  </a:lnTo>
                  <a:lnTo>
                    <a:pt x="50495" y="40132"/>
                  </a:lnTo>
                  <a:lnTo>
                    <a:pt x="53086" y="33807"/>
                  </a:lnTo>
                  <a:lnTo>
                    <a:pt x="53086" y="18846"/>
                  </a:lnTo>
                  <a:close/>
                </a:path>
              </a:pathLst>
            </a:custGeom>
            <a:solidFill>
              <a:srgbClr val="28426D"/>
            </a:solidFill>
          </p:spPr>
          <p:txBody>
            <a:bodyPr wrap="square" lIns="0" tIns="0" rIns="0" bIns="0" rtlCol="0"/>
            <a:lstStyle/>
            <a:p>
              <a:endParaRPr/>
            </a:p>
          </p:txBody>
        </p:sp>
        <p:pic>
          <p:nvPicPr>
            <p:cNvPr id="31" name="object 43">
              <a:extLst>
                <a:ext uri="{FF2B5EF4-FFF2-40B4-BE49-F238E27FC236}">
                  <a16:creationId xmlns:a16="http://schemas.microsoft.com/office/drawing/2014/main" id="{5F400A1A-0750-5A3F-9FB9-73BABF3176AD}"/>
                </a:ext>
              </a:extLst>
            </p:cNvPr>
            <p:cNvPicPr/>
            <p:nvPr/>
          </p:nvPicPr>
          <p:blipFill>
            <a:blip r:embed="rId15" cstate="print"/>
            <a:stretch>
              <a:fillRect/>
            </a:stretch>
          </p:blipFill>
          <p:spPr>
            <a:xfrm>
              <a:off x="5313181" y="2745623"/>
              <a:ext cx="220537" cy="238673"/>
            </a:xfrm>
            <a:prstGeom prst="rect">
              <a:avLst/>
            </a:prstGeom>
          </p:spPr>
        </p:pic>
        <p:sp>
          <p:nvSpPr>
            <p:cNvPr id="32" name="object 44">
              <a:extLst>
                <a:ext uri="{FF2B5EF4-FFF2-40B4-BE49-F238E27FC236}">
                  <a16:creationId xmlns:a16="http://schemas.microsoft.com/office/drawing/2014/main" id="{7D93F0FB-B59D-77CC-465B-7F11A731F1D9}"/>
                </a:ext>
              </a:extLst>
            </p:cNvPr>
            <p:cNvSpPr/>
            <p:nvPr/>
          </p:nvSpPr>
          <p:spPr>
            <a:xfrm>
              <a:off x="5718937" y="2642910"/>
              <a:ext cx="241935" cy="345440"/>
            </a:xfrm>
            <a:custGeom>
              <a:avLst/>
              <a:gdLst/>
              <a:ahLst/>
              <a:cxnLst/>
              <a:rect l="l" t="t" r="r" b="b"/>
              <a:pathLst>
                <a:path w="241935" h="345439">
                  <a:moveTo>
                    <a:pt x="128111" y="0"/>
                  </a:moveTo>
                  <a:lnTo>
                    <a:pt x="82142" y="5822"/>
                  </a:lnTo>
                  <a:lnTo>
                    <a:pt x="45024" y="23038"/>
                  </a:lnTo>
                  <a:lnTo>
                    <a:pt x="15787" y="61987"/>
                  </a:lnTo>
                  <a:lnTo>
                    <a:pt x="12010" y="87609"/>
                  </a:lnTo>
                  <a:lnTo>
                    <a:pt x="13871" y="105843"/>
                  </a:lnTo>
                  <a:lnTo>
                    <a:pt x="41789" y="151482"/>
                  </a:lnTo>
                  <a:lnTo>
                    <a:pt x="77176" y="172308"/>
                  </a:lnTo>
                  <a:lnTo>
                    <a:pt x="142887" y="186230"/>
                  </a:lnTo>
                  <a:lnTo>
                    <a:pt x="159181" y="191195"/>
                  </a:lnTo>
                  <a:lnTo>
                    <a:pt x="191467" y="215929"/>
                  </a:lnTo>
                  <a:lnTo>
                    <a:pt x="201910" y="249018"/>
                  </a:lnTo>
                  <a:lnTo>
                    <a:pt x="201248" y="258149"/>
                  </a:lnTo>
                  <a:lnTo>
                    <a:pt x="179036" y="292773"/>
                  </a:lnTo>
                  <a:lnTo>
                    <a:pt x="134755" y="307717"/>
                  </a:lnTo>
                  <a:lnTo>
                    <a:pt x="124226" y="308147"/>
                  </a:lnTo>
                  <a:lnTo>
                    <a:pt x="114661" y="307797"/>
                  </a:lnTo>
                  <a:lnTo>
                    <a:pt x="71946" y="296009"/>
                  </a:lnTo>
                  <a:lnTo>
                    <a:pt x="40930" y="266714"/>
                  </a:lnTo>
                  <a:lnTo>
                    <a:pt x="38627" y="261824"/>
                  </a:lnTo>
                  <a:lnTo>
                    <a:pt x="35171" y="258159"/>
                  </a:lnTo>
                  <a:lnTo>
                    <a:pt x="0" y="267436"/>
                  </a:lnTo>
                  <a:lnTo>
                    <a:pt x="73" y="272473"/>
                  </a:lnTo>
                  <a:lnTo>
                    <a:pt x="21236" y="305453"/>
                  </a:lnTo>
                  <a:lnTo>
                    <a:pt x="60414" y="332222"/>
                  </a:lnTo>
                  <a:lnTo>
                    <a:pt x="97409" y="343162"/>
                  </a:lnTo>
                  <a:lnTo>
                    <a:pt x="124226" y="345266"/>
                  </a:lnTo>
                  <a:lnTo>
                    <a:pt x="135758" y="344874"/>
                  </a:lnTo>
                  <a:lnTo>
                    <a:pt x="179265" y="335501"/>
                  </a:lnTo>
                  <a:lnTo>
                    <a:pt x="214406" y="313936"/>
                  </a:lnTo>
                  <a:lnTo>
                    <a:pt x="236389" y="280582"/>
                  </a:lnTo>
                  <a:lnTo>
                    <a:pt x="241615" y="247730"/>
                  </a:lnTo>
                  <a:lnTo>
                    <a:pt x="239888" y="227811"/>
                  </a:lnTo>
                  <a:lnTo>
                    <a:pt x="213993" y="180182"/>
                  </a:lnTo>
                  <a:lnTo>
                    <a:pt x="180218" y="159420"/>
                  </a:lnTo>
                  <a:lnTo>
                    <a:pt x="134152" y="148466"/>
                  </a:lnTo>
                  <a:lnTo>
                    <a:pt x="118870" y="146210"/>
                  </a:lnTo>
                  <a:lnTo>
                    <a:pt x="105396" y="143337"/>
                  </a:lnTo>
                  <a:lnTo>
                    <a:pt x="68656" y="126130"/>
                  </a:lnTo>
                  <a:lnTo>
                    <a:pt x="51715" y="89337"/>
                  </a:lnTo>
                  <a:lnTo>
                    <a:pt x="53037" y="76998"/>
                  </a:lnTo>
                  <a:lnTo>
                    <a:pt x="84165" y="44114"/>
                  </a:lnTo>
                  <a:lnTo>
                    <a:pt x="126812" y="37108"/>
                  </a:lnTo>
                  <a:lnTo>
                    <a:pt x="135779" y="37434"/>
                  </a:lnTo>
                  <a:lnTo>
                    <a:pt x="177293" y="52005"/>
                  </a:lnTo>
                  <a:lnTo>
                    <a:pt x="201763" y="81285"/>
                  </a:lnTo>
                  <a:lnTo>
                    <a:pt x="206014" y="84583"/>
                  </a:lnTo>
                  <a:lnTo>
                    <a:pt x="217228" y="88039"/>
                  </a:lnTo>
                  <a:lnTo>
                    <a:pt x="222621" y="87463"/>
                  </a:lnTo>
                  <a:lnTo>
                    <a:pt x="227804" y="84583"/>
                  </a:lnTo>
                  <a:lnTo>
                    <a:pt x="232401" y="81714"/>
                  </a:lnTo>
                  <a:lnTo>
                    <a:pt x="235071" y="77756"/>
                  </a:lnTo>
                  <a:lnTo>
                    <a:pt x="236505" y="67683"/>
                  </a:lnTo>
                  <a:lnTo>
                    <a:pt x="235144" y="62291"/>
                  </a:lnTo>
                  <a:lnTo>
                    <a:pt x="206873" y="27402"/>
                  </a:lnTo>
                  <a:lnTo>
                    <a:pt x="172780" y="7329"/>
                  </a:lnTo>
                  <a:lnTo>
                    <a:pt x="140285" y="459"/>
                  </a:lnTo>
                  <a:lnTo>
                    <a:pt x="128111" y="0"/>
                  </a:lnTo>
                  <a:close/>
                </a:path>
              </a:pathLst>
            </a:custGeom>
            <a:solidFill>
              <a:srgbClr val="28426D"/>
            </a:solidFill>
          </p:spPr>
          <p:txBody>
            <a:bodyPr wrap="square" lIns="0" tIns="0" rIns="0" bIns="0" rtlCol="0"/>
            <a:lstStyle/>
            <a:p>
              <a:endParaRPr/>
            </a:p>
          </p:txBody>
        </p:sp>
        <p:pic>
          <p:nvPicPr>
            <p:cNvPr id="33" name="object 45">
              <a:extLst>
                <a:ext uri="{FF2B5EF4-FFF2-40B4-BE49-F238E27FC236}">
                  <a16:creationId xmlns:a16="http://schemas.microsoft.com/office/drawing/2014/main" id="{E48CB22A-1C51-78DF-B4DF-4442ED3F79E3}"/>
                </a:ext>
              </a:extLst>
            </p:cNvPr>
            <p:cNvPicPr/>
            <p:nvPr/>
          </p:nvPicPr>
          <p:blipFill>
            <a:blip r:embed="rId16" cstate="print"/>
            <a:stretch>
              <a:fillRect/>
            </a:stretch>
          </p:blipFill>
          <p:spPr>
            <a:xfrm>
              <a:off x="6013633" y="2746057"/>
              <a:ext cx="206224" cy="239531"/>
            </a:xfrm>
            <a:prstGeom prst="rect">
              <a:avLst/>
            </a:prstGeom>
          </p:spPr>
        </p:pic>
        <p:sp>
          <p:nvSpPr>
            <p:cNvPr id="34" name="object 46">
              <a:extLst>
                <a:ext uri="{FF2B5EF4-FFF2-40B4-BE49-F238E27FC236}">
                  <a16:creationId xmlns:a16="http://schemas.microsoft.com/office/drawing/2014/main" id="{49621AA0-2026-6826-23CD-3E5E5E884C35}"/>
                </a:ext>
              </a:extLst>
            </p:cNvPr>
            <p:cNvSpPr/>
            <p:nvPr/>
          </p:nvSpPr>
          <p:spPr>
            <a:xfrm>
              <a:off x="6284238" y="2646788"/>
              <a:ext cx="220979" cy="337820"/>
            </a:xfrm>
            <a:custGeom>
              <a:avLst/>
              <a:gdLst/>
              <a:ahLst/>
              <a:cxnLst/>
              <a:rect l="l" t="t" r="r" b="b"/>
              <a:pathLst>
                <a:path w="220979" h="337819">
                  <a:moveTo>
                    <a:pt x="25894" y="0"/>
                  </a:moveTo>
                  <a:lnTo>
                    <a:pt x="14093" y="0"/>
                  </a:lnTo>
                  <a:lnTo>
                    <a:pt x="9340" y="1800"/>
                  </a:lnTo>
                  <a:lnTo>
                    <a:pt x="1863" y="8994"/>
                  </a:lnTo>
                  <a:lnTo>
                    <a:pt x="0" y="13811"/>
                  </a:lnTo>
                  <a:lnTo>
                    <a:pt x="0" y="323403"/>
                  </a:lnTo>
                  <a:lnTo>
                    <a:pt x="1863" y="328157"/>
                  </a:lnTo>
                  <a:lnTo>
                    <a:pt x="9340" y="335633"/>
                  </a:lnTo>
                  <a:lnTo>
                    <a:pt x="14093" y="337508"/>
                  </a:lnTo>
                  <a:lnTo>
                    <a:pt x="25894" y="337508"/>
                  </a:lnTo>
                  <a:lnTo>
                    <a:pt x="30711" y="335633"/>
                  </a:lnTo>
                  <a:lnTo>
                    <a:pt x="37904" y="328157"/>
                  </a:lnTo>
                  <a:lnTo>
                    <a:pt x="39705" y="323403"/>
                  </a:lnTo>
                  <a:lnTo>
                    <a:pt x="39705" y="193355"/>
                  </a:lnTo>
                  <a:lnTo>
                    <a:pt x="40284" y="185180"/>
                  </a:lnTo>
                  <a:lnTo>
                    <a:pt x="59828" y="151924"/>
                  </a:lnTo>
                  <a:lnTo>
                    <a:pt x="99290" y="135571"/>
                  </a:lnTo>
                  <a:lnTo>
                    <a:pt x="108761" y="135084"/>
                  </a:lnTo>
                  <a:lnTo>
                    <a:pt x="118816" y="135585"/>
                  </a:lnTo>
                  <a:lnTo>
                    <a:pt x="159787" y="153111"/>
                  </a:lnTo>
                  <a:lnTo>
                    <a:pt x="179808" y="196743"/>
                  </a:lnTo>
                  <a:lnTo>
                    <a:pt x="180402" y="208894"/>
                  </a:lnTo>
                  <a:lnTo>
                    <a:pt x="180402" y="323121"/>
                  </a:lnTo>
                  <a:lnTo>
                    <a:pt x="182339" y="327791"/>
                  </a:lnTo>
                  <a:lnTo>
                    <a:pt x="190109" y="335560"/>
                  </a:lnTo>
                  <a:lnTo>
                    <a:pt x="194926" y="337508"/>
                  </a:lnTo>
                  <a:lnTo>
                    <a:pt x="206150" y="337508"/>
                  </a:lnTo>
                  <a:lnTo>
                    <a:pt x="210820" y="335560"/>
                  </a:lnTo>
                  <a:lnTo>
                    <a:pt x="218590" y="327791"/>
                  </a:lnTo>
                  <a:lnTo>
                    <a:pt x="220537" y="323121"/>
                  </a:lnTo>
                  <a:lnTo>
                    <a:pt x="220537" y="208894"/>
                  </a:lnTo>
                  <a:lnTo>
                    <a:pt x="212767" y="161875"/>
                  </a:lnTo>
                  <a:lnTo>
                    <a:pt x="190430" y="127267"/>
                  </a:lnTo>
                  <a:lnTo>
                    <a:pt x="156905" y="105999"/>
                  </a:lnTo>
                  <a:lnTo>
                    <a:pt x="115232" y="98834"/>
                  </a:lnTo>
                  <a:lnTo>
                    <a:pt x="101337" y="99604"/>
                  </a:lnTo>
                  <a:lnTo>
                    <a:pt x="63872" y="111137"/>
                  </a:lnTo>
                  <a:lnTo>
                    <a:pt x="39705" y="129336"/>
                  </a:lnTo>
                  <a:lnTo>
                    <a:pt x="39705" y="13811"/>
                  </a:lnTo>
                  <a:lnTo>
                    <a:pt x="37904" y="8994"/>
                  </a:lnTo>
                  <a:lnTo>
                    <a:pt x="30711" y="1800"/>
                  </a:lnTo>
                  <a:lnTo>
                    <a:pt x="25894" y="0"/>
                  </a:lnTo>
                  <a:close/>
                </a:path>
              </a:pathLst>
            </a:custGeom>
            <a:solidFill>
              <a:srgbClr val="28426D"/>
            </a:solidFill>
          </p:spPr>
          <p:txBody>
            <a:bodyPr wrap="square" lIns="0" tIns="0" rIns="0" bIns="0" rtlCol="0"/>
            <a:lstStyle/>
            <a:p>
              <a:endParaRPr/>
            </a:p>
          </p:txBody>
        </p:sp>
        <p:pic>
          <p:nvPicPr>
            <p:cNvPr id="35" name="object 47">
              <a:extLst>
                <a:ext uri="{FF2B5EF4-FFF2-40B4-BE49-F238E27FC236}">
                  <a16:creationId xmlns:a16="http://schemas.microsoft.com/office/drawing/2014/main" id="{551DB2D5-59BF-F43B-5EEF-31D3111897BE}"/>
                </a:ext>
              </a:extLst>
            </p:cNvPr>
            <p:cNvPicPr/>
            <p:nvPr/>
          </p:nvPicPr>
          <p:blipFill>
            <a:blip r:embed="rId17" cstate="print"/>
            <a:stretch>
              <a:fillRect/>
            </a:stretch>
          </p:blipFill>
          <p:spPr>
            <a:xfrm>
              <a:off x="6566067" y="2746062"/>
              <a:ext cx="238662" cy="239521"/>
            </a:xfrm>
            <a:prstGeom prst="rect">
              <a:avLst/>
            </a:prstGeom>
          </p:spPr>
        </p:pic>
        <p:pic>
          <p:nvPicPr>
            <p:cNvPr id="36" name="object 48">
              <a:extLst>
                <a:ext uri="{FF2B5EF4-FFF2-40B4-BE49-F238E27FC236}">
                  <a16:creationId xmlns:a16="http://schemas.microsoft.com/office/drawing/2014/main" id="{0E2EFC13-7F14-3F71-FF6B-0202B8F65E00}"/>
                </a:ext>
              </a:extLst>
            </p:cNvPr>
            <p:cNvPicPr/>
            <p:nvPr/>
          </p:nvPicPr>
          <p:blipFill>
            <a:blip r:embed="rId17" cstate="print"/>
            <a:stretch>
              <a:fillRect/>
            </a:stretch>
          </p:blipFill>
          <p:spPr>
            <a:xfrm>
              <a:off x="6857817" y="2746062"/>
              <a:ext cx="238662" cy="239521"/>
            </a:xfrm>
            <a:prstGeom prst="rect">
              <a:avLst/>
            </a:prstGeom>
          </p:spPr>
        </p:pic>
        <p:grpSp>
          <p:nvGrpSpPr>
            <p:cNvPr id="37" name="object 49">
              <a:extLst>
                <a:ext uri="{FF2B5EF4-FFF2-40B4-BE49-F238E27FC236}">
                  <a16:creationId xmlns:a16="http://schemas.microsoft.com/office/drawing/2014/main" id="{55C2314E-E61C-867E-6ED1-078262AB7642}"/>
                </a:ext>
              </a:extLst>
            </p:cNvPr>
            <p:cNvGrpSpPr/>
            <p:nvPr/>
          </p:nvGrpSpPr>
          <p:grpSpPr>
            <a:xfrm>
              <a:off x="7153013" y="2646791"/>
              <a:ext cx="313055" cy="339090"/>
              <a:chOff x="7153013" y="2646791"/>
              <a:chExt cx="313055" cy="339090"/>
            </a:xfrm>
          </p:grpSpPr>
          <p:sp>
            <p:nvSpPr>
              <p:cNvPr id="38" name="object 50">
                <a:extLst>
                  <a:ext uri="{FF2B5EF4-FFF2-40B4-BE49-F238E27FC236}">
                    <a16:creationId xmlns:a16="http://schemas.microsoft.com/office/drawing/2014/main" id="{1EE4E3B9-4C8F-018D-57ED-F81491DB332C}"/>
                  </a:ext>
                </a:extLst>
              </p:cNvPr>
              <p:cNvSpPr/>
              <p:nvPr/>
            </p:nvSpPr>
            <p:spPr>
              <a:xfrm>
                <a:off x="7153013" y="2646791"/>
                <a:ext cx="91440" cy="337185"/>
              </a:xfrm>
              <a:custGeom>
                <a:avLst/>
                <a:gdLst/>
                <a:ahLst/>
                <a:cxnLst/>
                <a:rect l="l" t="t" r="r" b="b"/>
                <a:pathLst>
                  <a:path w="91440" h="337185">
                    <a:moveTo>
                      <a:pt x="25465" y="0"/>
                    </a:moveTo>
                    <a:lnTo>
                      <a:pt x="13664" y="0"/>
                    </a:lnTo>
                    <a:lnTo>
                      <a:pt x="8984" y="1800"/>
                    </a:lnTo>
                    <a:lnTo>
                      <a:pt x="1790" y="8994"/>
                    </a:lnTo>
                    <a:lnTo>
                      <a:pt x="0" y="13674"/>
                    </a:lnTo>
                    <a:lnTo>
                      <a:pt x="0" y="259384"/>
                    </a:lnTo>
                    <a:lnTo>
                      <a:pt x="7989" y="299729"/>
                    </a:lnTo>
                    <a:lnTo>
                      <a:pt x="37574" y="331484"/>
                    </a:lnTo>
                    <a:lnTo>
                      <a:pt x="62574" y="337068"/>
                    </a:lnTo>
                    <a:lnTo>
                      <a:pt x="73076" y="337068"/>
                    </a:lnTo>
                    <a:lnTo>
                      <a:pt x="79191" y="335277"/>
                    </a:lnTo>
                    <a:lnTo>
                      <a:pt x="88688" y="328073"/>
                    </a:lnTo>
                    <a:lnTo>
                      <a:pt x="91065" y="323403"/>
                    </a:lnTo>
                    <a:lnTo>
                      <a:pt x="91065" y="311603"/>
                    </a:lnTo>
                    <a:lnTo>
                      <a:pt x="89473" y="306786"/>
                    </a:lnTo>
                    <a:lnTo>
                      <a:pt x="83149" y="299592"/>
                    </a:lnTo>
                    <a:lnTo>
                      <a:pt x="78835" y="297791"/>
                    </a:lnTo>
                    <a:lnTo>
                      <a:pt x="73369" y="297791"/>
                    </a:lnTo>
                    <a:lnTo>
                      <a:pt x="55673" y="297791"/>
                    </a:lnTo>
                    <a:lnTo>
                      <a:pt x="39276" y="259384"/>
                    </a:lnTo>
                    <a:lnTo>
                      <a:pt x="39276" y="13674"/>
                    </a:lnTo>
                    <a:lnTo>
                      <a:pt x="37475" y="8994"/>
                    </a:lnTo>
                    <a:lnTo>
                      <a:pt x="30271" y="1800"/>
                    </a:lnTo>
                    <a:lnTo>
                      <a:pt x="25465" y="0"/>
                    </a:lnTo>
                    <a:close/>
                  </a:path>
                </a:pathLst>
              </a:custGeom>
              <a:solidFill>
                <a:srgbClr val="28426D"/>
              </a:solidFill>
            </p:spPr>
            <p:txBody>
              <a:bodyPr wrap="square" lIns="0" tIns="0" rIns="0" bIns="0" rtlCol="0"/>
              <a:lstStyle/>
              <a:p>
                <a:endParaRPr/>
              </a:p>
            </p:txBody>
          </p:sp>
          <p:pic>
            <p:nvPicPr>
              <p:cNvPr id="39" name="object 51">
                <a:extLst>
                  <a:ext uri="{FF2B5EF4-FFF2-40B4-BE49-F238E27FC236}">
                    <a16:creationId xmlns:a16="http://schemas.microsoft.com/office/drawing/2014/main" id="{F6929DAE-59A7-DFEF-0BEF-595BC9671D53}"/>
                  </a:ext>
                </a:extLst>
              </p:cNvPr>
              <p:cNvPicPr/>
              <p:nvPr/>
            </p:nvPicPr>
            <p:blipFill>
              <a:blip r:embed="rId18" cstate="print"/>
              <a:stretch>
                <a:fillRect/>
              </a:stretch>
            </p:blipFill>
            <p:spPr>
              <a:xfrm>
                <a:off x="7273273" y="2746053"/>
                <a:ext cx="192203" cy="239531"/>
              </a:xfrm>
              <a:prstGeom prst="rect">
                <a:avLst/>
              </a:prstGeom>
            </p:spPr>
          </p:pic>
        </p:grpSp>
      </p:gr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a:extLst>
              <a:ext uri="{FF2B5EF4-FFF2-40B4-BE49-F238E27FC236}">
                <a16:creationId xmlns:a16="http://schemas.microsoft.com/office/drawing/2014/main" id="{CD28DF56-1C03-20F4-C701-A15EE5D355F0}"/>
              </a:ext>
            </a:extLst>
          </p:cNvPr>
          <p:cNvSpPr/>
          <p:nvPr/>
        </p:nvSpPr>
        <p:spPr>
          <a:xfrm>
            <a:off x="0" y="5935439"/>
            <a:ext cx="12192000" cy="9225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4" name="Group 73">
            <a:extLst>
              <a:ext uri="{FF2B5EF4-FFF2-40B4-BE49-F238E27FC236}">
                <a16:creationId xmlns:a16="http://schemas.microsoft.com/office/drawing/2014/main" id="{9888C013-2152-F1BA-5D92-DFA663617A20}"/>
              </a:ext>
            </a:extLst>
          </p:cNvPr>
          <p:cNvGrpSpPr/>
          <p:nvPr/>
        </p:nvGrpSpPr>
        <p:grpSpPr>
          <a:xfrm>
            <a:off x="2279339" y="6080518"/>
            <a:ext cx="7496643" cy="613765"/>
            <a:chOff x="1060217" y="4950107"/>
            <a:chExt cx="10000987" cy="818804"/>
          </a:xfrm>
        </p:grpSpPr>
        <p:pic>
          <p:nvPicPr>
            <p:cNvPr id="63" name="Picture 62" descr="Text&#10;&#10;Description automatically generated with low confidence">
              <a:extLst>
                <a:ext uri="{FF2B5EF4-FFF2-40B4-BE49-F238E27FC236}">
                  <a16:creationId xmlns:a16="http://schemas.microsoft.com/office/drawing/2014/main" id="{8F3AB0D9-C24E-6F58-C337-C1FE65EAF5A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773732" y="4950107"/>
              <a:ext cx="2601884" cy="760615"/>
            </a:xfrm>
            <a:prstGeom prst="rect">
              <a:avLst/>
            </a:prstGeom>
          </p:spPr>
        </p:pic>
        <p:pic>
          <p:nvPicPr>
            <p:cNvPr id="65" name="Picture 64" descr="Text&#10;&#10;Description automatically generated with medium confidence">
              <a:extLst>
                <a:ext uri="{FF2B5EF4-FFF2-40B4-BE49-F238E27FC236}">
                  <a16:creationId xmlns:a16="http://schemas.microsoft.com/office/drawing/2014/main" id="{AE8AEC5B-039C-20AE-2FE4-2B2A5F12BA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082347" y="5039209"/>
              <a:ext cx="2227811" cy="685800"/>
            </a:xfrm>
            <a:prstGeom prst="rect">
              <a:avLst/>
            </a:prstGeom>
          </p:spPr>
        </p:pic>
        <p:pic>
          <p:nvPicPr>
            <p:cNvPr id="67" name="Picture 66" descr="Text&#10;&#10;Description automatically generated">
              <a:extLst>
                <a:ext uri="{FF2B5EF4-FFF2-40B4-BE49-F238E27FC236}">
                  <a16:creationId xmlns:a16="http://schemas.microsoft.com/office/drawing/2014/main" id="{CE1624CA-68E0-B5F0-5ACD-B89F2A5B91D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918079" y="5024922"/>
              <a:ext cx="2143125" cy="714375"/>
            </a:xfrm>
            <a:prstGeom prst="rect">
              <a:avLst/>
            </a:prstGeom>
          </p:spPr>
        </p:pic>
        <p:pic>
          <p:nvPicPr>
            <p:cNvPr id="69" name="Picture 68" descr="A red background with white text&#10;&#10;Description automatically generated with medium confidence">
              <a:extLst>
                <a:ext uri="{FF2B5EF4-FFF2-40B4-BE49-F238E27FC236}">
                  <a16:creationId xmlns:a16="http://schemas.microsoft.com/office/drawing/2014/main" id="{9982E384-AC94-0053-497C-E9C80CDACCF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60217" y="5024922"/>
              <a:ext cx="1487978" cy="743989"/>
            </a:xfrm>
            <a:prstGeom prst="rect">
              <a:avLst/>
            </a:prstGeom>
          </p:spPr>
        </p:pic>
      </p:grpSp>
      <p:sp>
        <p:nvSpPr>
          <p:cNvPr id="6" name="Oval 5">
            <a:extLst>
              <a:ext uri="{FF2B5EF4-FFF2-40B4-BE49-F238E27FC236}">
                <a16:creationId xmlns:a16="http://schemas.microsoft.com/office/drawing/2014/main" id="{8E8350A5-3A4C-FCAA-E643-DA21860BE873}"/>
              </a:ext>
            </a:extLst>
          </p:cNvPr>
          <p:cNvSpPr/>
          <p:nvPr/>
        </p:nvSpPr>
        <p:spPr>
          <a:xfrm>
            <a:off x="10347183" y="922306"/>
            <a:ext cx="399786" cy="428454"/>
          </a:xfrm>
          <a:prstGeom prst="ellipse">
            <a:avLst/>
          </a:prstGeom>
          <a:solidFill>
            <a:srgbClr val="EC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PLP">
            <a:extLst>
              <a:ext uri="{FF2B5EF4-FFF2-40B4-BE49-F238E27FC236}">
                <a16:creationId xmlns:a16="http://schemas.microsoft.com/office/drawing/2014/main" id="{13B61CCB-400B-B0EF-1447-F2A226DDAD0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844012" y="112251"/>
            <a:ext cx="1119710" cy="1119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386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437900" y="404630"/>
            <a:ext cx="9640686" cy="564496"/>
          </a:xfrm>
          <a:prstGeom prst="rect">
            <a:avLst/>
          </a:prstGeom>
        </p:spPr>
        <p:txBody>
          <a:bodyPr vert="horz" wrap="square" lIns="0" tIns="10397" rIns="0" bIns="0" rtlCol="0" anchor="ctr">
            <a:spAutoFit/>
          </a:bodyPr>
          <a:lstStyle/>
          <a:p>
            <a:pPr marL="7620">
              <a:lnSpc>
                <a:spcPct val="100000"/>
              </a:lnSpc>
              <a:spcBef>
                <a:spcPts val="82"/>
              </a:spcBef>
            </a:pPr>
            <a:r>
              <a:rPr lang="en-GB" sz="3600" b="1" spc="112" dirty="0">
                <a:solidFill>
                  <a:srgbClr val="002060"/>
                </a:solidFill>
                <a:latin typeface="Poppins"/>
                <a:cs typeface="Poppins"/>
              </a:rPr>
              <a:t>References</a:t>
            </a:r>
          </a:p>
        </p:txBody>
      </p:sp>
      <p:sp>
        <p:nvSpPr>
          <p:cNvPr id="20" name="object 20"/>
          <p:cNvSpPr txBox="1">
            <a:spLocks noGrp="1"/>
          </p:cNvSpPr>
          <p:nvPr>
            <p:ph type="body" idx="1"/>
          </p:nvPr>
        </p:nvSpPr>
        <p:spPr>
          <a:xfrm>
            <a:off x="719760" y="1559934"/>
            <a:ext cx="10172311" cy="5418356"/>
          </a:xfrm>
          <a:prstGeom prst="rect">
            <a:avLst/>
          </a:prstGeom>
        </p:spPr>
        <p:txBody>
          <a:bodyPr vert="horz" wrap="square" lIns="0" tIns="7316" rIns="0" bIns="0" rtlCol="0" anchor="t">
            <a:spAutoFit/>
          </a:bodyPr>
          <a:lstStyle/>
          <a:p>
            <a:pPr marL="0" indent="0" algn="just">
              <a:lnSpc>
                <a:spcPct val="107000"/>
              </a:lnSpc>
              <a:spcAft>
                <a:spcPts val="400"/>
              </a:spcAft>
              <a:buNone/>
            </a:pPr>
            <a:endParaRPr lang="en-US" sz="1400" dirty="0">
              <a:solidFill>
                <a:srgbClr val="222222"/>
              </a:solidFill>
              <a:latin typeface="Arial"/>
              <a:cs typeface="Arial"/>
            </a:endParaRPr>
          </a:p>
          <a:p>
            <a:pPr marL="0" indent="0" algn="just">
              <a:lnSpc>
                <a:spcPct val="107000"/>
              </a:lnSpc>
              <a:spcAft>
                <a:spcPts val="400"/>
              </a:spcAft>
              <a:buNone/>
            </a:pPr>
            <a:r>
              <a:rPr lang="en-US" sz="1800" dirty="0">
                <a:solidFill>
                  <a:srgbClr val="222222"/>
                </a:solidFill>
                <a:cs typeface="Arial"/>
              </a:rPr>
              <a:t>Elo, S. &amp; </a:t>
            </a:r>
            <a:r>
              <a:rPr lang="en-US" sz="1800" dirty="0" err="1">
                <a:solidFill>
                  <a:srgbClr val="222222"/>
                </a:solidFill>
                <a:cs typeface="Arial"/>
              </a:rPr>
              <a:t>Kyngas</a:t>
            </a:r>
            <a:r>
              <a:rPr lang="en-US" sz="1800" dirty="0">
                <a:solidFill>
                  <a:srgbClr val="222222"/>
                </a:solidFill>
                <a:cs typeface="Arial"/>
              </a:rPr>
              <a:t>, H. (2008) The qualitative content analysis process (62), pp.107-115</a:t>
            </a:r>
          </a:p>
          <a:p>
            <a:pPr marL="0" indent="0" algn="just">
              <a:lnSpc>
                <a:spcPct val="107000"/>
              </a:lnSpc>
              <a:spcAft>
                <a:spcPts val="400"/>
              </a:spcAft>
              <a:buNone/>
            </a:pPr>
            <a:r>
              <a:rPr lang="en-US" sz="1800" dirty="0">
                <a:solidFill>
                  <a:srgbClr val="222222"/>
                </a:solidFill>
                <a:cs typeface="Arial"/>
              </a:rPr>
              <a:t>McDowall, J., 2016. Are we listening?: The need to facilitate participation in decision-making by children and young people in out-of-home care. </a:t>
            </a:r>
            <a:r>
              <a:rPr lang="en-US" sz="1800" i="1" dirty="0">
                <a:solidFill>
                  <a:srgbClr val="222222"/>
                </a:solidFill>
                <a:cs typeface="Arial"/>
              </a:rPr>
              <a:t>Developing Practice: The Child, Youth and Family Work Journal</a:t>
            </a:r>
            <a:r>
              <a:rPr lang="en-US" sz="1800" dirty="0">
                <a:solidFill>
                  <a:srgbClr val="222222"/>
                </a:solidFill>
                <a:cs typeface="Arial"/>
              </a:rPr>
              <a:t>, (44), pp.77-93.</a:t>
            </a:r>
          </a:p>
          <a:p>
            <a:pPr marL="0" indent="0" algn="just">
              <a:lnSpc>
                <a:spcPct val="107000"/>
              </a:lnSpc>
              <a:buNone/>
            </a:pPr>
            <a:r>
              <a:rPr lang="en-US" sz="1800" dirty="0">
                <a:solidFill>
                  <a:srgbClr val="222222"/>
                </a:solidFill>
                <a:cs typeface="Arial"/>
              </a:rPr>
              <a:t>Rights of Children and Young Persons (Wales) Measure 2011 (</a:t>
            </a:r>
            <a:r>
              <a:rPr lang="en-US" sz="1800" dirty="0" err="1">
                <a:solidFill>
                  <a:srgbClr val="222222"/>
                </a:solidFill>
                <a:cs typeface="Arial"/>
              </a:rPr>
              <a:t>nawm</a:t>
            </a:r>
            <a:r>
              <a:rPr lang="en-US" sz="1800" dirty="0">
                <a:solidFill>
                  <a:srgbClr val="222222"/>
                </a:solidFill>
                <a:cs typeface="Arial"/>
              </a:rPr>
              <a:t> 2)</a:t>
            </a:r>
          </a:p>
          <a:p>
            <a:pPr marL="0" indent="0" algn="just">
              <a:lnSpc>
                <a:spcPct val="107000"/>
              </a:lnSpc>
              <a:buNone/>
            </a:pPr>
            <a:r>
              <a:rPr lang="en-GB" sz="1800" dirty="0"/>
              <a:t>Tibbitts, F. L. (2017) "Revisiting ‘Emerging Models of Human Rights Education’," International Journal of Human Rights</a:t>
            </a:r>
          </a:p>
          <a:p>
            <a:pPr marL="0" indent="0" algn="just">
              <a:lnSpc>
                <a:spcPct val="107000"/>
              </a:lnSpc>
              <a:buNone/>
            </a:pPr>
            <a:r>
              <a:rPr lang="en-GB" sz="1800" dirty="0"/>
              <a:t>Education, 1(1)</a:t>
            </a:r>
            <a:endParaRPr lang="en-US" sz="1800" dirty="0"/>
          </a:p>
          <a:p>
            <a:pPr marL="0" indent="0" algn="just">
              <a:lnSpc>
                <a:spcPct val="107000"/>
              </a:lnSpc>
              <a:buNone/>
            </a:pPr>
            <a:r>
              <a:rPr lang="en-US" sz="1800" dirty="0">
                <a:solidFill>
                  <a:srgbClr val="222222"/>
                </a:solidFill>
                <a:cs typeface="Arial"/>
              </a:rPr>
              <a:t>UNICEF, UK., 1989. The United Nations Convention on the Rights of the Child. </a:t>
            </a:r>
            <a:r>
              <a:rPr lang="en-US" sz="1800" dirty="0">
                <a:solidFill>
                  <a:srgbClr val="222222"/>
                </a:solidFill>
                <a:ea typeface="+mn-lt"/>
                <a:cs typeface="Arial"/>
              </a:rPr>
              <a:t>https://downloads.unicef.org.uk/wp-content/uploads/2010/05/UNCRC_PRESS200910web.pdf?_ga=2.78590034.795419542.1582474737-1972578648.1582474737</a:t>
            </a:r>
          </a:p>
          <a:p>
            <a:pPr marL="0" indent="0" algn="just">
              <a:lnSpc>
                <a:spcPct val="107000"/>
              </a:lnSpc>
              <a:buNone/>
            </a:pPr>
            <a:endParaRPr lang="en-US" sz="1400" dirty="0">
              <a:solidFill>
                <a:srgbClr val="222222"/>
              </a:solidFill>
              <a:latin typeface="Arial"/>
              <a:ea typeface="+mn-lt"/>
              <a:cs typeface="Arial"/>
            </a:endParaRPr>
          </a:p>
          <a:p>
            <a:pPr marL="0" indent="0" algn="just">
              <a:lnSpc>
                <a:spcPct val="107000"/>
              </a:lnSpc>
              <a:spcAft>
                <a:spcPts val="400"/>
              </a:spcAft>
              <a:buNone/>
            </a:pPr>
            <a:endParaRPr lang="en-US" sz="1400" dirty="0">
              <a:solidFill>
                <a:srgbClr val="222222"/>
              </a:solidFill>
              <a:latin typeface="Arial"/>
              <a:cs typeface="Arial"/>
            </a:endParaRPr>
          </a:p>
        </p:txBody>
      </p:sp>
    </p:spTree>
    <p:extLst>
      <p:ext uri="{BB962C8B-B14F-4D97-AF65-F5344CB8AC3E}">
        <p14:creationId xmlns:p14="http://schemas.microsoft.com/office/powerpoint/2010/main" val="95684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5114" y="244929"/>
            <a:ext cx="5065530" cy="687607"/>
          </a:xfrm>
          <a:prstGeom prst="rect">
            <a:avLst/>
          </a:prstGeom>
        </p:spPr>
        <p:txBody>
          <a:bodyPr vert="horz" wrap="square" lIns="0" tIns="10397" rIns="0" bIns="0" rtlCol="0" anchor="ctr">
            <a:spAutoFit/>
          </a:bodyPr>
          <a:lstStyle/>
          <a:p>
            <a:pPr marL="7701">
              <a:lnSpc>
                <a:spcPct val="100000"/>
              </a:lnSpc>
              <a:spcBef>
                <a:spcPts val="82"/>
              </a:spcBef>
            </a:pPr>
            <a:r>
              <a:rPr lang="en-GB" b="1" spc="-30">
                <a:solidFill>
                  <a:srgbClr val="28426D"/>
                </a:solidFill>
                <a:latin typeface="Poppins" panose="00000500000000000000" pitchFamily="2" charset="0"/>
                <a:cs typeface="Poppins" panose="00000500000000000000" pitchFamily="2" charset="0"/>
              </a:rPr>
              <a:t>Meet The Team</a:t>
            </a:r>
            <a:endParaRPr b="1" spc="112">
              <a:solidFill>
                <a:srgbClr val="28426D"/>
              </a:solidFill>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7" name="object 7"/>
            <p:cNvPicPr/>
            <p:nvPr/>
          </p:nvPicPr>
          <p:blipFill>
            <a:blip r:embed="rId3"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9" name="object 9"/>
            <p:cNvPicPr/>
            <p:nvPr/>
          </p:nvPicPr>
          <p:blipFill>
            <a:blip r:embed="rId4"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1" name="object 11"/>
            <p:cNvPicPr/>
            <p:nvPr/>
          </p:nvPicPr>
          <p:blipFill>
            <a:blip r:embed="rId5"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14" name="object 14"/>
            <p:cNvPicPr/>
            <p:nvPr/>
          </p:nvPicPr>
          <p:blipFill>
            <a:blip r:embed="rId6"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16" name="object 16"/>
            <p:cNvPicPr/>
            <p:nvPr/>
          </p:nvPicPr>
          <p:blipFill>
            <a:blip r:embed="rId7"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sp>
        <p:nvSpPr>
          <p:cNvPr id="24" name="TextBox 23">
            <a:extLst>
              <a:ext uri="{FF2B5EF4-FFF2-40B4-BE49-F238E27FC236}">
                <a16:creationId xmlns:a16="http://schemas.microsoft.com/office/drawing/2014/main" id="{9BB95110-E327-48E0-7B13-5ADD81E19A98}"/>
              </a:ext>
            </a:extLst>
          </p:cNvPr>
          <p:cNvSpPr txBox="1"/>
          <p:nvPr/>
        </p:nvSpPr>
        <p:spPr>
          <a:xfrm>
            <a:off x="1758602" y="1491743"/>
            <a:ext cx="2356403"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85800">
              <a:spcAft>
                <a:spcPts val="600"/>
              </a:spcAft>
            </a:pPr>
            <a:r>
              <a:rPr lang="en-US" sz="1200" b="1" kern="1200">
                <a:latin typeface="Poppins"/>
                <a:cs typeface="Poppins"/>
              </a:rPr>
              <a:t>Dr Sarah Chicken</a:t>
            </a:r>
            <a:r>
              <a:rPr lang="en-US" sz="1200">
                <a:latin typeface="Poppins"/>
                <a:cs typeface="Poppins"/>
              </a:rPr>
              <a:t> </a:t>
            </a:r>
            <a:endParaRPr lang="en-US" sz="1200" kern="1200" dirty="0">
              <a:solidFill>
                <a:schemeClr val="tx1"/>
              </a:solidFill>
              <a:latin typeface="Poppins" panose="00000500000000000000" pitchFamily="2" charset="0"/>
              <a:cs typeface="Poppins" panose="00000500000000000000" pitchFamily="2" charset="0"/>
            </a:endParaRPr>
          </a:p>
          <a:p>
            <a:pPr defTabSz="685800">
              <a:spcAft>
                <a:spcPts val="600"/>
              </a:spcAft>
            </a:pPr>
            <a:r>
              <a:rPr lang="en-US" sz="1200">
                <a:latin typeface="Poppins"/>
                <a:cs typeface="Poppins"/>
              </a:rPr>
              <a:t>Principal </a:t>
            </a:r>
            <a:r>
              <a:rPr lang="en-US" sz="1200" kern="1200">
                <a:latin typeface="Poppins"/>
                <a:cs typeface="Poppins"/>
              </a:rPr>
              <a:t>Investigator</a:t>
            </a:r>
            <a:br>
              <a:rPr lang="en-US" sz="1200" kern="1200">
                <a:latin typeface="Poppins" panose="00000500000000000000" pitchFamily="2" charset="0"/>
                <a:cs typeface="Poppins" panose="00000500000000000000" pitchFamily="2" charset="0"/>
              </a:rPr>
            </a:br>
            <a:r>
              <a:rPr lang="en-US" sz="1200">
                <a:latin typeface="Poppins"/>
                <a:cs typeface="Poppins"/>
              </a:rPr>
              <a:t>Associate Professor</a:t>
            </a:r>
            <a:r>
              <a:rPr lang="en-US" sz="1200" kern="1200">
                <a:latin typeface="Poppins"/>
                <a:cs typeface="Poppins"/>
              </a:rPr>
              <a:t> in Childhood and Education at University of the West of England.</a:t>
            </a:r>
            <a:endParaRPr lang="en-US" sz="1200">
              <a:latin typeface="Poppins"/>
              <a:cs typeface="Poppins"/>
            </a:endParaRPr>
          </a:p>
          <a:p>
            <a:pPr defTabSz="685800">
              <a:spcAft>
                <a:spcPts val="600"/>
              </a:spcAft>
            </a:pPr>
            <a:r>
              <a:rPr lang="en-GB" sz="1200" b="1" kern="1200">
                <a:latin typeface="Poppins"/>
                <a:cs typeface="Poppins"/>
              </a:rPr>
              <a:t>WP2 LEAD</a:t>
            </a:r>
            <a:endParaRPr lang="en-US" sz="1200">
              <a:latin typeface="Poppins"/>
              <a:cs typeface="Poppins"/>
            </a:endParaRPr>
          </a:p>
        </p:txBody>
      </p:sp>
      <p:sp>
        <p:nvSpPr>
          <p:cNvPr id="26" name="TextBox 25">
            <a:extLst>
              <a:ext uri="{FF2B5EF4-FFF2-40B4-BE49-F238E27FC236}">
                <a16:creationId xmlns:a16="http://schemas.microsoft.com/office/drawing/2014/main" id="{8B2DCA0C-454D-3F73-1E07-81CA2AD1EA08}"/>
              </a:ext>
            </a:extLst>
          </p:cNvPr>
          <p:cNvSpPr txBox="1"/>
          <p:nvPr/>
        </p:nvSpPr>
        <p:spPr>
          <a:xfrm>
            <a:off x="6052103" y="3320084"/>
            <a:ext cx="1855151" cy="1015663"/>
          </a:xfrm>
          <a:prstGeom prst="rect">
            <a:avLst/>
          </a:prstGeom>
          <a:noFill/>
        </p:spPr>
        <p:txBody>
          <a:bodyPr wrap="square" rtlCol="0">
            <a:spAutoFit/>
          </a:bodyPr>
          <a:lstStyle/>
          <a:p>
            <a:pPr defTabSz="685800">
              <a:spcAft>
                <a:spcPts val="600"/>
              </a:spcAft>
            </a:pPr>
            <a:r>
              <a:rPr lang="en-GB" sz="1200" b="1" kern="1200" dirty="0">
                <a:solidFill>
                  <a:schemeClr val="tx1"/>
                </a:solidFill>
                <a:latin typeface="Poppins" panose="00000500000000000000" pitchFamily="2" charset="0"/>
                <a:cs typeface="Poppins" panose="00000500000000000000" pitchFamily="2" charset="0"/>
              </a:rPr>
              <a:t>Dr Jennie Clement </a:t>
            </a:r>
            <a:r>
              <a:rPr lang="en-GB" sz="1200" kern="1200" dirty="0">
                <a:solidFill>
                  <a:schemeClr val="tx1"/>
                </a:solidFill>
                <a:latin typeface="Poppins" panose="00000500000000000000" pitchFamily="2" charset="0"/>
                <a:cs typeface="Poppins" panose="00000500000000000000" pitchFamily="2" charset="0"/>
              </a:rPr>
              <a:t> Co-Investigator, Senior Lecturer ITE at Cardiff Metropolitan University</a:t>
            </a:r>
            <a:r>
              <a:rPr lang="en-GB" sz="1000" kern="1200" dirty="0">
                <a:solidFill>
                  <a:schemeClr val="tx1"/>
                </a:solidFill>
                <a:latin typeface="Poppins" panose="00000500000000000000" pitchFamily="2" charset="0"/>
                <a:cs typeface="Poppins" panose="00000500000000000000" pitchFamily="2" charset="0"/>
              </a:rPr>
              <a:t>.</a:t>
            </a:r>
            <a:endParaRPr lang="en-GB" sz="1200" kern="1200" dirty="0">
              <a:solidFill>
                <a:schemeClr val="tx1"/>
              </a:solidFill>
              <a:latin typeface="Poppins" panose="00000500000000000000" pitchFamily="2" charset="0"/>
              <a:cs typeface="Poppins" panose="00000500000000000000" pitchFamily="2" charset="0"/>
            </a:endParaRPr>
          </a:p>
        </p:txBody>
      </p:sp>
      <p:sp>
        <p:nvSpPr>
          <p:cNvPr id="28" name="TextBox 27">
            <a:extLst>
              <a:ext uri="{FF2B5EF4-FFF2-40B4-BE49-F238E27FC236}">
                <a16:creationId xmlns:a16="http://schemas.microsoft.com/office/drawing/2014/main" id="{4127F864-6988-1FDB-A944-BDE39D6A3B52}"/>
              </a:ext>
            </a:extLst>
          </p:cNvPr>
          <p:cNvSpPr txBox="1"/>
          <p:nvPr/>
        </p:nvSpPr>
        <p:spPr>
          <a:xfrm>
            <a:off x="6052103" y="1417696"/>
            <a:ext cx="1990327" cy="1538883"/>
          </a:xfrm>
          <a:prstGeom prst="rect">
            <a:avLst/>
          </a:prstGeom>
          <a:noFill/>
        </p:spPr>
        <p:txBody>
          <a:bodyPr wrap="square" lIns="91440" tIns="45720" rIns="91440" bIns="45720" rtlCol="0" anchor="t">
            <a:spAutoFit/>
          </a:bodyPr>
          <a:lstStyle/>
          <a:p>
            <a:pPr defTabSz="685800">
              <a:spcAft>
                <a:spcPts val="600"/>
              </a:spcAft>
            </a:pPr>
            <a:r>
              <a:rPr lang="en-GB" sz="1200" b="1" kern="1200">
                <a:latin typeface="Poppins"/>
                <a:cs typeface="Poppins"/>
              </a:rPr>
              <a:t>Dr Alison Murphy</a:t>
            </a:r>
            <a:r>
              <a:rPr lang="en-GB" sz="1200" b="1">
                <a:latin typeface="Poppins"/>
                <a:cs typeface="Poppins"/>
              </a:rPr>
              <a:t> </a:t>
            </a:r>
            <a:endParaRPr lang="en-GB" sz="1200" b="1" dirty="0">
              <a:latin typeface="Poppins" panose="00000500000000000000" pitchFamily="2" charset="0"/>
              <a:cs typeface="Poppins" panose="00000500000000000000" pitchFamily="2" charset="0"/>
            </a:endParaRPr>
          </a:p>
          <a:p>
            <a:pPr defTabSz="685800">
              <a:spcAft>
                <a:spcPts val="600"/>
              </a:spcAft>
            </a:pPr>
            <a:r>
              <a:rPr lang="en-GB" sz="1200" kern="1200">
                <a:latin typeface="Poppins"/>
                <a:cs typeface="Poppins"/>
              </a:rPr>
              <a:t>Co-Investigator, Lecturer </a:t>
            </a:r>
            <a:r>
              <a:rPr lang="en-US" altLang="en-US" sz="1200" kern="1200">
                <a:solidFill>
                  <a:srgbClr val="000000"/>
                </a:solidFill>
                <a:latin typeface="Poppins"/>
                <a:cs typeface="Poppins"/>
              </a:rPr>
              <a:t>in the </a:t>
            </a:r>
            <a:r>
              <a:rPr lang="en-US" altLang="en-US" sz="1200" kern="1200" err="1">
                <a:solidFill>
                  <a:srgbClr val="000000"/>
                </a:solidFill>
                <a:latin typeface="Poppins"/>
                <a:cs typeface="Poppins"/>
              </a:rPr>
              <a:t>Athrofa</a:t>
            </a:r>
            <a:r>
              <a:rPr lang="en-US" altLang="en-US" sz="1200" kern="1200">
                <a:solidFill>
                  <a:srgbClr val="000000"/>
                </a:solidFill>
                <a:latin typeface="Poppins"/>
                <a:cs typeface="Poppins"/>
              </a:rPr>
              <a:t>: Institute of Education, </a:t>
            </a:r>
            <a:r>
              <a:rPr lang="en-GB" sz="1200" kern="1200">
                <a:latin typeface="Poppins"/>
                <a:cs typeface="Poppins"/>
              </a:rPr>
              <a:t>University of Wales Trinity Saint David</a:t>
            </a:r>
            <a:r>
              <a:rPr lang="en-GB" sz="1200">
                <a:latin typeface="Poppins"/>
                <a:cs typeface="Poppins"/>
              </a:rPr>
              <a:t>.</a:t>
            </a:r>
            <a:endParaRPr lang="en-GB" sz="1200" kern="1200">
              <a:latin typeface="Poppins" panose="00000500000000000000" pitchFamily="2" charset="0"/>
              <a:cs typeface="Poppins" panose="00000500000000000000" pitchFamily="2" charset="0"/>
            </a:endParaRPr>
          </a:p>
          <a:p>
            <a:pPr defTabSz="685800">
              <a:spcAft>
                <a:spcPts val="600"/>
              </a:spcAft>
            </a:pPr>
            <a:r>
              <a:rPr lang="en-GB" sz="1200" b="1" kern="1200">
                <a:latin typeface="Poppins"/>
                <a:cs typeface="Poppins"/>
              </a:rPr>
              <a:t>WP1 LEAD</a:t>
            </a:r>
            <a:endParaRPr lang="en-GB" sz="1200" b="1">
              <a:latin typeface="Poppins"/>
              <a:cs typeface="Poppins"/>
            </a:endParaRPr>
          </a:p>
        </p:txBody>
      </p:sp>
      <p:sp>
        <p:nvSpPr>
          <p:cNvPr id="29" name="TextBox 28">
            <a:extLst>
              <a:ext uri="{FF2B5EF4-FFF2-40B4-BE49-F238E27FC236}">
                <a16:creationId xmlns:a16="http://schemas.microsoft.com/office/drawing/2014/main" id="{4BEFB9BA-EF4B-0068-1A15-E4B1263D567A}"/>
              </a:ext>
            </a:extLst>
          </p:cNvPr>
          <p:cNvSpPr txBox="1"/>
          <p:nvPr/>
        </p:nvSpPr>
        <p:spPr>
          <a:xfrm>
            <a:off x="6052103" y="5129851"/>
            <a:ext cx="1772341" cy="1323439"/>
          </a:xfrm>
          <a:prstGeom prst="rect">
            <a:avLst/>
          </a:prstGeom>
          <a:noFill/>
        </p:spPr>
        <p:txBody>
          <a:bodyPr wrap="square" lIns="91440" tIns="45720" rIns="91440" bIns="45720" rtlCol="0" anchor="t">
            <a:spAutoFit/>
          </a:bodyPr>
          <a:lstStyle/>
          <a:p>
            <a:pPr defTabSz="685800">
              <a:spcAft>
                <a:spcPts val="600"/>
              </a:spcAft>
            </a:pPr>
            <a:r>
              <a:rPr lang="en-GB" sz="1200" b="1" kern="1200">
                <a:latin typeface="Poppins"/>
                <a:cs typeface="Poppins"/>
              </a:rPr>
              <a:t>Professor Jane Williams</a:t>
            </a:r>
            <a:endParaRPr lang="en-US"/>
          </a:p>
          <a:p>
            <a:pPr defTabSz="685800">
              <a:spcAft>
                <a:spcPts val="600"/>
              </a:spcAft>
            </a:pPr>
            <a:r>
              <a:rPr lang="en-GB" sz="1200" kern="1200">
                <a:latin typeface="Poppins"/>
                <a:cs typeface="Poppins"/>
              </a:rPr>
              <a:t>Co-Investigator, </a:t>
            </a:r>
            <a:r>
              <a:rPr lang="en-US" sz="1200" kern="1200">
                <a:latin typeface="Poppins"/>
                <a:cs typeface="Poppins"/>
              </a:rPr>
              <a:t>Professor of Law at </a:t>
            </a:r>
            <a:r>
              <a:rPr lang="en-GB" sz="1200" kern="1200">
                <a:latin typeface="Poppins"/>
                <a:cs typeface="Poppins"/>
              </a:rPr>
              <a:t>Swansea University</a:t>
            </a:r>
            <a:r>
              <a:rPr lang="en-GB" sz="1200">
                <a:latin typeface="Poppins"/>
                <a:cs typeface="Poppins"/>
              </a:rPr>
              <a:t>.</a:t>
            </a:r>
            <a:endParaRPr lang="en-GB"/>
          </a:p>
          <a:p>
            <a:pPr defTabSz="685800">
              <a:spcAft>
                <a:spcPts val="600"/>
              </a:spcAft>
            </a:pPr>
            <a:endParaRPr lang="en-GB" sz="1000" b="1" dirty="0">
              <a:latin typeface="Poppins" panose="00000500000000000000" pitchFamily="2" charset="0"/>
              <a:cs typeface="Poppins" panose="00000500000000000000" pitchFamily="2" charset="0"/>
            </a:endParaRPr>
          </a:p>
        </p:txBody>
      </p:sp>
      <p:sp>
        <p:nvSpPr>
          <p:cNvPr id="35" name="TextBox 34">
            <a:extLst>
              <a:ext uri="{FF2B5EF4-FFF2-40B4-BE49-F238E27FC236}">
                <a16:creationId xmlns:a16="http://schemas.microsoft.com/office/drawing/2014/main" id="{A1962F42-F430-5638-2C1C-07D2997DA35F}"/>
              </a:ext>
            </a:extLst>
          </p:cNvPr>
          <p:cNvSpPr txBox="1"/>
          <p:nvPr/>
        </p:nvSpPr>
        <p:spPr>
          <a:xfrm>
            <a:off x="1836098" y="4775909"/>
            <a:ext cx="2060424" cy="1769715"/>
          </a:xfrm>
          <a:prstGeom prst="rect">
            <a:avLst/>
          </a:prstGeom>
          <a:noFill/>
        </p:spPr>
        <p:txBody>
          <a:bodyPr wrap="square" lIns="91440" tIns="45720" rIns="91440" bIns="45720" rtlCol="0" anchor="t">
            <a:spAutoFit/>
          </a:bodyPr>
          <a:lstStyle/>
          <a:p>
            <a:pPr defTabSz="685800">
              <a:spcAft>
                <a:spcPts val="600"/>
              </a:spcAft>
            </a:pPr>
            <a:r>
              <a:rPr lang="en-GB" sz="1200" b="1" kern="1200" dirty="0">
                <a:latin typeface="Poppins"/>
                <a:cs typeface="Poppins"/>
              </a:rPr>
              <a:t>Dr Jane </a:t>
            </a:r>
            <a:r>
              <a:rPr lang="en-GB" sz="1200" b="1">
                <a:latin typeface="Poppins"/>
                <a:cs typeface="Poppins"/>
              </a:rPr>
              <a:t>Waters-Davies </a:t>
            </a:r>
            <a:endParaRPr lang="en-GB" sz="1200" b="1" kern="1200" dirty="0">
              <a:latin typeface="Poppins"/>
              <a:cs typeface="Poppins"/>
            </a:endParaRPr>
          </a:p>
          <a:p>
            <a:pPr defTabSz="685800">
              <a:spcAft>
                <a:spcPts val="600"/>
              </a:spcAft>
            </a:pPr>
            <a:r>
              <a:rPr lang="en-GB" sz="1200" kern="1200" dirty="0">
                <a:latin typeface="Poppins"/>
                <a:cs typeface="Poppins"/>
              </a:rPr>
              <a:t>Co-Investigator, </a:t>
            </a:r>
            <a:r>
              <a:rPr lang="en-GB" sz="1200" kern="1200" dirty="0">
                <a:solidFill>
                  <a:srgbClr val="000000"/>
                </a:solidFill>
                <a:latin typeface="Poppins"/>
                <a:cs typeface="Poppins"/>
              </a:rPr>
              <a:t>Associate Professor in Early Education at </a:t>
            </a:r>
            <a:r>
              <a:rPr lang="en-GB" sz="1200" kern="1200" dirty="0">
                <a:latin typeface="Poppins"/>
                <a:cs typeface="Poppins"/>
              </a:rPr>
              <a:t>University of Wales Trinity Saint David.</a:t>
            </a:r>
          </a:p>
          <a:p>
            <a:pPr defTabSz="685800">
              <a:spcAft>
                <a:spcPts val="600"/>
              </a:spcAft>
            </a:pPr>
            <a:r>
              <a:rPr lang="en-GB" sz="1200" b="1" kern="1200" dirty="0">
                <a:latin typeface="Poppins"/>
                <a:cs typeface="Poppins"/>
              </a:rPr>
              <a:t>WP3 LEAD</a:t>
            </a:r>
          </a:p>
          <a:p>
            <a:pPr>
              <a:spcAft>
                <a:spcPts val="600"/>
              </a:spcAft>
            </a:pPr>
            <a:endParaRPr lang="en-GB" sz="1000" dirty="0">
              <a:latin typeface="Poppins" panose="00000500000000000000" pitchFamily="2" charset="0"/>
              <a:cs typeface="Poppins" panose="00000500000000000000" pitchFamily="2" charset="0"/>
            </a:endParaRPr>
          </a:p>
        </p:txBody>
      </p:sp>
      <p:sp>
        <p:nvSpPr>
          <p:cNvPr id="37" name="TextBox 36">
            <a:extLst>
              <a:ext uri="{FF2B5EF4-FFF2-40B4-BE49-F238E27FC236}">
                <a16:creationId xmlns:a16="http://schemas.microsoft.com/office/drawing/2014/main" id="{F7B3098C-8115-9146-7944-F7A50F1B267C}"/>
              </a:ext>
            </a:extLst>
          </p:cNvPr>
          <p:cNvSpPr txBox="1"/>
          <p:nvPr/>
        </p:nvSpPr>
        <p:spPr>
          <a:xfrm>
            <a:off x="1836098" y="3243141"/>
            <a:ext cx="1805381" cy="1169551"/>
          </a:xfrm>
          <a:prstGeom prst="rect">
            <a:avLst/>
          </a:prstGeom>
          <a:noFill/>
        </p:spPr>
        <p:txBody>
          <a:bodyPr wrap="square" lIns="91440" tIns="45720" rIns="91440" bIns="45720" rtlCol="0" anchor="t">
            <a:spAutoFit/>
          </a:bodyPr>
          <a:lstStyle/>
          <a:p>
            <a:pPr defTabSz="685800">
              <a:spcAft>
                <a:spcPts val="600"/>
              </a:spcAft>
            </a:pPr>
            <a:r>
              <a:rPr lang="en-GB" sz="1200" b="1" kern="1200" dirty="0">
                <a:solidFill>
                  <a:schemeClr val="tx1"/>
                </a:solidFill>
                <a:latin typeface="Poppins" panose="00000500000000000000" pitchFamily="2" charset="0"/>
                <a:cs typeface="Poppins" panose="00000500000000000000" pitchFamily="2" charset="0"/>
              </a:rPr>
              <a:t>Dr Jacky Tyrie </a:t>
            </a:r>
          </a:p>
          <a:p>
            <a:pPr defTabSz="685800">
              <a:spcAft>
                <a:spcPts val="600"/>
              </a:spcAft>
            </a:pPr>
            <a:r>
              <a:rPr lang="en-GB" sz="1200" kern="1200" dirty="0">
                <a:solidFill>
                  <a:schemeClr val="tx1"/>
                </a:solidFill>
                <a:latin typeface="Poppins" panose="00000500000000000000" pitchFamily="2" charset="0"/>
                <a:cs typeface="Poppins" panose="00000500000000000000" pitchFamily="2" charset="0"/>
              </a:rPr>
              <a:t>Co-Investigator, Senior Lecturer at Swansea University.</a:t>
            </a:r>
          </a:p>
          <a:p>
            <a:pPr defTabSz="685800">
              <a:spcAft>
                <a:spcPts val="600"/>
              </a:spcAft>
            </a:pPr>
            <a:r>
              <a:rPr lang="en-GB" sz="1200" b="1" kern="1200" dirty="0">
                <a:solidFill>
                  <a:schemeClr val="tx1"/>
                </a:solidFill>
                <a:latin typeface="Poppins" panose="00000500000000000000" pitchFamily="2" charset="0"/>
                <a:cs typeface="Poppins" panose="00000500000000000000" pitchFamily="2" charset="0"/>
              </a:rPr>
              <a:t>WP4 LEAD</a:t>
            </a:r>
            <a:endParaRPr lang="en-GB" sz="1200" b="1" dirty="0">
              <a:latin typeface="Poppins" panose="00000500000000000000" pitchFamily="2" charset="0"/>
              <a:cs typeface="Poppins" panose="00000500000000000000" pitchFamily="2" charset="0"/>
            </a:endParaRPr>
          </a:p>
        </p:txBody>
      </p:sp>
      <p:grpSp>
        <p:nvGrpSpPr>
          <p:cNvPr id="32" name="object 2">
            <a:extLst>
              <a:ext uri="{FF2B5EF4-FFF2-40B4-BE49-F238E27FC236}">
                <a16:creationId xmlns:a16="http://schemas.microsoft.com/office/drawing/2014/main" id="{66131C2B-890A-43CC-83D0-E1C8BBAA60E2}"/>
              </a:ext>
            </a:extLst>
          </p:cNvPr>
          <p:cNvGrpSpPr/>
          <p:nvPr/>
        </p:nvGrpSpPr>
        <p:grpSpPr>
          <a:xfrm>
            <a:off x="0" y="0"/>
            <a:ext cx="12194610" cy="1146337"/>
            <a:chOff x="0" y="-5235"/>
            <a:chExt cx="20109815" cy="1890395"/>
          </a:xfrm>
        </p:grpSpPr>
        <p:sp>
          <p:nvSpPr>
            <p:cNvPr id="33" name="object 3">
              <a:extLst>
                <a:ext uri="{FF2B5EF4-FFF2-40B4-BE49-F238E27FC236}">
                  <a16:creationId xmlns:a16="http://schemas.microsoft.com/office/drawing/2014/main" id="{1C0A1F7E-E29E-4847-90B6-B7E483070C94}"/>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nchor="t"/>
            <a:lstStyle/>
            <a:p>
              <a:endParaRPr lang="en-US" sz="1050" dirty="0">
                <a:solidFill>
                  <a:srgbClr val="314F83"/>
                </a:solidFill>
                <a:cs typeface="Calibri"/>
              </a:endParaRPr>
            </a:p>
          </p:txBody>
        </p:sp>
        <p:sp>
          <p:nvSpPr>
            <p:cNvPr id="34" name="object 4">
              <a:extLst>
                <a:ext uri="{FF2B5EF4-FFF2-40B4-BE49-F238E27FC236}">
                  <a16:creationId xmlns:a16="http://schemas.microsoft.com/office/drawing/2014/main" id="{8AADC8D7-1DD5-D840-144C-CE20C95257BF}"/>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nchor="t"/>
            <a:lstStyle/>
            <a:p>
              <a:endParaRPr lang="en-US" sz="1050" dirty="0">
                <a:solidFill>
                  <a:srgbClr val="314F83"/>
                </a:solidFill>
                <a:cs typeface="Calibri"/>
              </a:endParaRPr>
            </a:p>
          </p:txBody>
        </p:sp>
        <p:sp>
          <p:nvSpPr>
            <p:cNvPr id="39" name="object 5">
              <a:extLst>
                <a:ext uri="{FF2B5EF4-FFF2-40B4-BE49-F238E27FC236}">
                  <a16:creationId xmlns:a16="http://schemas.microsoft.com/office/drawing/2014/main" id="{9E01B64A-A34F-E772-B81C-7CFB0D0C779E}"/>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nchor="t"/>
            <a:lstStyle/>
            <a:p>
              <a:endParaRPr lang="en-US" sz="1050" dirty="0">
                <a:solidFill>
                  <a:srgbClr val="314F83"/>
                </a:solidFill>
                <a:cs typeface="Calibri"/>
              </a:endParaRPr>
            </a:p>
          </p:txBody>
        </p:sp>
        <p:pic>
          <p:nvPicPr>
            <p:cNvPr id="40" name="object 6">
              <a:extLst>
                <a:ext uri="{FF2B5EF4-FFF2-40B4-BE49-F238E27FC236}">
                  <a16:creationId xmlns:a16="http://schemas.microsoft.com/office/drawing/2014/main" id="{71CEDAF0-55B8-8388-C465-60B42F41C793}"/>
                </a:ext>
              </a:extLst>
            </p:cNvPr>
            <p:cNvPicPr/>
            <p:nvPr/>
          </p:nvPicPr>
          <p:blipFill>
            <a:blip r:embed="rId6" cstate="print"/>
            <a:stretch>
              <a:fillRect/>
            </a:stretch>
          </p:blipFill>
          <p:spPr>
            <a:xfrm>
              <a:off x="1045555" y="438868"/>
              <a:ext cx="148906" cy="146676"/>
            </a:xfrm>
            <a:prstGeom prst="rect">
              <a:avLst/>
            </a:prstGeom>
          </p:spPr>
        </p:pic>
        <p:sp>
          <p:nvSpPr>
            <p:cNvPr id="41" name="object 7">
              <a:extLst>
                <a:ext uri="{FF2B5EF4-FFF2-40B4-BE49-F238E27FC236}">
                  <a16:creationId xmlns:a16="http://schemas.microsoft.com/office/drawing/2014/main" id="{9524B1D1-2FE8-E43D-797E-223E0FB24D36}"/>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nchor="t"/>
            <a:lstStyle/>
            <a:p>
              <a:endParaRPr lang="en-US" sz="1050" dirty="0">
                <a:solidFill>
                  <a:srgbClr val="314F83"/>
                </a:solidFill>
                <a:cs typeface="Calibri"/>
              </a:endParaRPr>
            </a:p>
          </p:txBody>
        </p:sp>
        <p:pic>
          <p:nvPicPr>
            <p:cNvPr id="42" name="object 8">
              <a:extLst>
                <a:ext uri="{FF2B5EF4-FFF2-40B4-BE49-F238E27FC236}">
                  <a16:creationId xmlns:a16="http://schemas.microsoft.com/office/drawing/2014/main" id="{636459A5-672D-F8EB-4EEF-477E9ADAA28E}"/>
                </a:ext>
              </a:extLst>
            </p:cNvPr>
            <p:cNvPicPr/>
            <p:nvPr/>
          </p:nvPicPr>
          <p:blipFill>
            <a:blip r:embed="rId7" cstate="print"/>
            <a:stretch>
              <a:fillRect/>
            </a:stretch>
          </p:blipFill>
          <p:spPr>
            <a:xfrm>
              <a:off x="635261" y="676623"/>
              <a:ext cx="147806" cy="147809"/>
            </a:xfrm>
            <a:prstGeom prst="rect">
              <a:avLst/>
            </a:prstGeom>
          </p:spPr>
        </p:pic>
        <p:sp>
          <p:nvSpPr>
            <p:cNvPr id="43" name="object 9">
              <a:extLst>
                <a:ext uri="{FF2B5EF4-FFF2-40B4-BE49-F238E27FC236}">
                  <a16:creationId xmlns:a16="http://schemas.microsoft.com/office/drawing/2014/main" id="{F48AB59D-2CC5-2C8B-3062-177132D5B0A5}"/>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nchor="t"/>
            <a:lstStyle/>
            <a:p>
              <a:endParaRPr lang="en-US" sz="1050" dirty="0">
                <a:solidFill>
                  <a:srgbClr val="314F83"/>
                </a:solidFill>
                <a:cs typeface="Calibri"/>
              </a:endParaRPr>
            </a:p>
          </p:txBody>
        </p:sp>
        <p:pic>
          <p:nvPicPr>
            <p:cNvPr id="44" name="object 10">
              <a:extLst>
                <a:ext uri="{FF2B5EF4-FFF2-40B4-BE49-F238E27FC236}">
                  <a16:creationId xmlns:a16="http://schemas.microsoft.com/office/drawing/2014/main" id="{B09AB446-9F6C-73BE-691F-9833E4C359DC}"/>
                </a:ext>
              </a:extLst>
            </p:cNvPr>
            <p:cNvPicPr/>
            <p:nvPr/>
          </p:nvPicPr>
          <p:blipFill>
            <a:blip r:embed="rId3" cstate="print"/>
            <a:stretch>
              <a:fillRect/>
            </a:stretch>
          </p:blipFill>
          <p:spPr>
            <a:xfrm>
              <a:off x="635262" y="1151026"/>
              <a:ext cx="147806" cy="147809"/>
            </a:xfrm>
            <a:prstGeom prst="rect">
              <a:avLst/>
            </a:prstGeom>
          </p:spPr>
        </p:pic>
        <p:sp>
          <p:nvSpPr>
            <p:cNvPr id="45" name="object 11">
              <a:extLst>
                <a:ext uri="{FF2B5EF4-FFF2-40B4-BE49-F238E27FC236}">
                  <a16:creationId xmlns:a16="http://schemas.microsoft.com/office/drawing/2014/main" id="{97DF870C-A550-EE7F-14EE-A3E680839546}"/>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nchor="t"/>
            <a:lstStyle/>
            <a:p>
              <a:endParaRPr lang="en-US" sz="1050" dirty="0">
                <a:solidFill>
                  <a:srgbClr val="314F83"/>
                </a:solidFill>
                <a:cs typeface="Calibri"/>
              </a:endParaRPr>
            </a:p>
          </p:txBody>
        </p:sp>
        <p:pic>
          <p:nvPicPr>
            <p:cNvPr id="46" name="object 12">
              <a:extLst>
                <a:ext uri="{FF2B5EF4-FFF2-40B4-BE49-F238E27FC236}">
                  <a16:creationId xmlns:a16="http://schemas.microsoft.com/office/drawing/2014/main" id="{E66D6536-95A3-4AF6-4C3C-C213A37ACFFE}"/>
                </a:ext>
              </a:extLst>
            </p:cNvPr>
            <p:cNvPicPr/>
            <p:nvPr/>
          </p:nvPicPr>
          <p:blipFill>
            <a:blip r:embed="rId4" cstate="print"/>
            <a:stretch>
              <a:fillRect/>
            </a:stretch>
          </p:blipFill>
          <p:spPr>
            <a:xfrm>
              <a:off x="1045558" y="1387673"/>
              <a:ext cx="148906" cy="148916"/>
            </a:xfrm>
            <a:prstGeom prst="rect">
              <a:avLst/>
            </a:prstGeom>
          </p:spPr>
        </p:pic>
        <p:sp>
          <p:nvSpPr>
            <p:cNvPr id="47" name="object 13">
              <a:extLst>
                <a:ext uri="{FF2B5EF4-FFF2-40B4-BE49-F238E27FC236}">
                  <a16:creationId xmlns:a16="http://schemas.microsoft.com/office/drawing/2014/main" id="{29526617-BD10-35FA-0E08-7322A526A9C8}"/>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nchor="t"/>
            <a:lstStyle/>
            <a:p>
              <a:endParaRPr lang="en-US" sz="1050" dirty="0">
                <a:solidFill>
                  <a:srgbClr val="314F83"/>
                </a:solidFill>
                <a:cs typeface="Calibri"/>
              </a:endParaRPr>
            </a:p>
          </p:txBody>
        </p:sp>
        <p:pic>
          <p:nvPicPr>
            <p:cNvPr id="48" name="object 14">
              <a:extLst>
                <a:ext uri="{FF2B5EF4-FFF2-40B4-BE49-F238E27FC236}">
                  <a16:creationId xmlns:a16="http://schemas.microsoft.com/office/drawing/2014/main" id="{BCE55726-DBEB-1568-222B-0ADE7D5E5F2F}"/>
                </a:ext>
              </a:extLst>
            </p:cNvPr>
            <p:cNvPicPr/>
            <p:nvPr/>
          </p:nvPicPr>
          <p:blipFill>
            <a:blip r:embed="rId5" cstate="print"/>
            <a:stretch>
              <a:fillRect/>
            </a:stretch>
          </p:blipFill>
          <p:spPr>
            <a:xfrm>
              <a:off x="1456951" y="1151026"/>
              <a:ext cx="147806" cy="147809"/>
            </a:xfrm>
            <a:prstGeom prst="rect">
              <a:avLst/>
            </a:prstGeom>
          </p:spPr>
        </p:pic>
        <p:sp>
          <p:nvSpPr>
            <p:cNvPr id="49" name="object 15">
              <a:extLst>
                <a:ext uri="{FF2B5EF4-FFF2-40B4-BE49-F238E27FC236}">
                  <a16:creationId xmlns:a16="http://schemas.microsoft.com/office/drawing/2014/main" id="{017883F7-52D7-7B96-8DFC-07E1A252EC0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nchor="t"/>
            <a:lstStyle/>
            <a:p>
              <a:endParaRPr lang="en-US" sz="1050" dirty="0">
                <a:solidFill>
                  <a:srgbClr val="314F83"/>
                </a:solidFill>
                <a:cs typeface="Calibri"/>
              </a:endParaRPr>
            </a:p>
          </p:txBody>
        </p:sp>
        <p:pic>
          <p:nvPicPr>
            <p:cNvPr id="50" name="object 16">
              <a:extLst>
                <a:ext uri="{FF2B5EF4-FFF2-40B4-BE49-F238E27FC236}">
                  <a16:creationId xmlns:a16="http://schemas.microsoft.com/office/drawing/2014/main" id="{A894767B-6724-FB99-E1FB-3899AB584C81}"/>
                </a:ext>
              </a:extLst>
            </p:cNvPr>
            <p:cNvPicPr/>
            <p:nvPr/>
          </p:nvPicPr>
          <p:blipFill>
            <a:blip r:embed="rId8" cstate="print"/>
            <a:stretch>
              <a:fillRect/>
            </a:stretch>
          </p:blipFill>
          <p:spPr>
            <a:xfrm>
              <a:off x="1456951" y="676624"/>
              <a:ext cx="147806" cy="147809"/>
            </a:xfrm>
            <a:prstGeom prst="rect">
              <a:avLst/>
            </a:prstGeom>
          </p:spPr>
        </p:pic>
        <p:pic>
          <p:nvPicPr>
            <p:cNvPr id="51" name="object 17">
              <a:extLst>
                <a:ext uri="{FF2B5EF4-FFF2-40B4-BE49-F238E27FC236}">
                  <a16:creationId xmlns:a16="http://schemas.microsoft.com/office/drawing/2014/main" id="{3DBFAB15-3E90-E53B-89B8-A305509A8127}"/>
                </a:ext>
              </a:extLst>
            </p:cNvPr>
            <p:cNvPicPr/>
            <p:nvPr/>
          </p:nvPicPr>
          <p:blipFill>
            <a:blip r:embed="rId9" cstate="print"/>
            <a:stretch>
              <a:fillRect/>
            </a:stretch>
          </p:blipFill>
          <p:spPr>
            <a:xfrm>
              <a:off x="1796231" y="564627"/>
              <a:ext cx="1339684" cy="212153"/>
            </a:xfrm>
            <a:prstGeom prst="rect">
              <a:avLst/>
            </a:prstGeom>
          </p:spPr>
        </p:pic>
        <p:pic>
          <p:nvPicPr>
            <p:cNvPr id="52" name="object 18">
              <a:extLst>
                <a:ext uri="{FF2B5EF4-FFF2-40B4-BE49-F238E27FC236}">
                  <a16:creationId xmlns:a16="http://schemas.microsoft.com/office/drawing/2014/main" id="{36A13106-1A58-271D-E2B5-5A5D9ACB5929}"/>
                </a:ext>
              </a:extLst>
            </p:cNvPr>
            <p:cNvPicPr/>
            <p:nvPr/>
          </p:nvPicPr>
          <p:blipFill>
            <a:blip r:embed="rId10" cstate="print"/>
            <a:stretch>
              <a:fillRect/>
            </a:stretch>
          </p:blipFill>
          <p:spPr>
            <a:xfrm>
              <a:off x="1802172" y="884830"/>
              <a:ext cx="1747452" cy="525998"/>
            </a:xfrm>
            <a:prstGeom prst="rect">
              <a:avLst/>
            </a:prstGeom>
          </p:spPr>
        </p:pic>
      </p:grpSp>
      <p:pic>
        <p:nvPicPr>
          <p:cNvPr id="3" name="Picture 2" descr="A person with long hair smiling&#10;&#10;Description automatically generated">
            <a:extLst>
              <a:ext uri="{FF2B5EF4-FFF2-40B4-BE49-F238E27FC236}">
                <a16:creationId xmlns:a16="http://schemas.microsoft.com/office/drawing/2014/main" id="{2708F685-8F6D-F61A-26D3-CE00A5F7B5E1}"/>
              </a:ext>
            </a:extLst>
          </p:cNvPr>
          <p:cNvPicPr>
            <a:picLocks noChangeAspect="1"/>
          </p:cNvPicPr>
          <p:nvPr/>
        </p:nvPicPr>
        <p:blipFill>
          <a:blip r:embed="rId11"/>
          <a:stretch>
            <a:fillRect/>
          </a:stretch>
        </p:blipFill>
        <p:spPr>
          <a:xfrm>
            <a:off x="156275" y="1275569"/>
            <a:ext cx="1606140" cy="1606140"/>
          </a:xfrm>
          <a:prstGeom prst="rect">
            <a:avLst/>
          </a:prstGeom>
        </p:spPr>
      </p:pic>
      <p:pic>
        <p:nvPicPr>
          <p:cNvPr id="21" name="Picture 20" descr="A person posing for the camera&#10;&#10;Description automatically generated">
            <a:extLst>
              <a:ext uri="{FF2B5EF4-FFF2-40B4-BE49-F238E27FC236}">
                <a16:creationId xmlns:a16="http://schemas.microsoft.com/office/drawing/2014/main" id="{C406B7F5-7ABE-D805-537E-9162CEB16A78}"/>
              </a:ext>
            </a:extLst>
          </p:cNvPr>
          <p:cNvPicPr>
            <a:picLocks noChangeAspect="1"/>
          </p:cNvPicPr>
          <p:nvPr/>
        </p:nvPicPr>
        <p:blipFill>
          <a:blip r:embed="rId12"/>
          <a:stretch>
            <a:fillRect/>
          </a:stretch>
        </p:blipFill>
        <p:spPr>
          <a:xfrm>
            <a:off x="160088" y="3028386"/>
            <a:ext cx="1598514" cy="1609086"/>
          </a:xfrm>
          <a:prstGeom prst="rect">
            <a:avLst/>
          </a:prstGeom>
        </p:spPr>
      </p:pic>
      <p:pic>
        <p:nvPicPr>
          <p:cNvPr id="22" name="Picture 21" descr="A person smiling for a selfie&#10;&#10;Description automatically generated">
            <a:extLst>
              <a:ext uri="{FF2B5EF4-FFF2-40B4-BE49-F238E27FC236}">
                <a16:creationId xmlns:a16="http://schemas.microsoft.com/office/drawing/2014/main" id="{06D4689F-9219-3D9A-D459-3653BF3A508F}"/>
              </a:ext>
            </a:extLst>
          </p:cNvPr>
          <p:cNvPicPr>
            <a:picLocks noChangeAspect="1"/>
          </p:cNvPicPr>
          <p:nvPr/>
        </p:nvPicPr>
        <p:blipFill>
          <a:blip r:embed="rId13"/>
          <a:stretch>
            <a:fillRect/>
          </a:stretch>
        </p:blipFill>
        <p:spPr>
          <a:xfrm>
            <a:off x="144154" y="4824638"/>
            <a:ext cx="1614448" cy="1614449"/>
          </a:xfrm>
          <a:prstGeom prst="rect">
            <a:avLst/>
          </a:prstGeom>
        </p:spPr>
      </p:pic>
      <p:pic>
        <p:nvPicPr>
          <p:cNvPr id="53" name="Picture 52" descr="A person wearing glasses and smiling&#10;&#10;Description automatically generated">
            <a:extLst>
              <a:ext uri="{FF2B5EF4-FFF2-40B4-BE49-F238E27FC236}">
                <a16:creationId xmlns:a16="http://schemas.microsoft.com/office/drawing/2014/main" id="{2008FD23-D565-933F-A5CD-91BA753B2B01}"/>
              </a:ext>
            </a:extLst>
          </p:cNvPr>
          <p:cNvPicPr>
            <a:picLocks noChangeAspect="1"/>
          </p:cNvPicPr>
          <p:nvPr/>
        </p:nvPicPr>
        <p:blipFill>
          <a:blip r:embed="rId14"/>
          <a:stretch>
            <a:fillRect/>
          </a:stretch>
        </p:blipFill>
        <p:spPr>
          <a:xfrm>
            <a:off x="4296297" y="1273102"/>
            <a:ext cx="1598693" cy="1572858"/>
          </a:xfrm>
          <a:prstGeom prst="rect">
            <a:avLst/>
          </a:prstGeom>
        </p:spPr>
      </p:pic>
      <p:pic>
        <p:nvPicPr>
          <p:cNvPr id="54" name="Picture 53" descr="A person with long blonde hair&#10;&#10;Description automatically generated">
            <a:extLst>
              <a:ext uri="{FF2B5EF4-FFF2-40B4-BE49-F238E27FC236}">
                <a16:creationId xmlns:a16="http://schemas.microsoft.com/office/drawing/2014/main" id="{3577ED69-5891-4DCE-F45F-1EEB19209EB9}"/>
              </a:ext>
            </a:extLst>
          </p:cNvPr>
          <p:cNvPicPr>
            <a:picLocks noChangeAspect="1"/>
          </p:cNvPicPr>
          <p:nvPr/>
        </p:nvPicPr>
        <p:blipFill>
          <a:blip r:embed="rId15"/>
          <a:stretch>
            <a:fillRect/>
          </a:stretch>
        </p:blipFill>
        <p:spPr>
          <a:xfrm>
            <a:off x="4296475" y="3038399"/>
            <a:ext cx="1598515" cy="1598515"/>
          </a:xfrm>
          <a:prstGeom prst="rect">
            <a:avLst/>
          </a:prstGeom>
        </p:spPr>
      </p:pic>
      <p:pic>
        <p:nvPicPr>
          <p:cNvPr id="55" name="Picture 54" descr="A person with curly hair wearing glasses&#10;&#10;Description automatically generated">
            <a:extLst>
              <a:ext uri="{FF2B5EF4-FFF2-40B4-BE49-F238E27FC236}">
                <a16:creationId xmlns:a16="http://schemas.microsoft.com/office/drawing/2014/main" id="{22209535-DEB6-0AC7-981F-37695DE94E7E}"/>
              </a:ext>
            </a:extLst>
          </p:cNvPr>
          <p:cNvPicPr>
            <a:picLocks noChangeAspect="1"/>
          </p:cNvPicPr>
          <p:nvPr/>
        </p:nvPicPr>
        <p:blipFill>
          <a:blip r:embed="rId16"/>
          <a:stretch>
            <a:fillRect/>
          </a:stretch>
        </p:blipFill>
        <p:spPr>
          <a:xfrm>
            <a:off x="4315676" y="4824638"/>
            <a:ext cx="1598515" cy="1609087"/>
          </a:xfrm>
          <a:prstGeom prst="rect">
            <a:avLst/>
          </a:prstGeom>
        </p:spPr>
      </p:pic>
      <p:sp>
        <p:nvSpPr>
          <p:cNvPr id="36" name="TextBox 35">
            <a:extLst>
              <a:ext uri="{FF2B5EF4-FFF2-40B4-BE49-F238E27FC236}">
                <a16:creationId xmlns:a16="http://schemas.microsoft.com/office/drawing/2014/main" id="{7DC66C5D-1110-9763-B734-EFBC985FCAD8}"/>
              </a:ext>
            </a:extLst>
          </p:cNvPr>
          <p:cNvSpPr txBox="1"/>
          <p:nvPr/>
        </p:nvSpPr>
        <p:spPr>
          <a:xfrm>
            <a:off x="9820757" y="3393475"/>
            <a:ext cx="1941972" cy="830997"/>
          </a:xfrm>
          <a:prstGeom prst="rect">
            <a:avLst/>
          </a:prstGeom>
          <a:noFill/>
        </p:spPr>
        <p:txBody>
          <a:bodyPr wrap="square" lIns="91440" tIns="45720" rIns="91440" bIns="45720" rtlCol="0" anchor="t">
            <a:spAutoFit/>
          </a:bodyPr>
          <a:lstStyle/>
          <a:p>
            <a:r>
              <a:rPr lang="en-GB" sz="1200" b="1" dirty="0">
                <a:latin typeface="Poppins" panose="00000500000000000000" pitchFamily="2" charset="0"/>
                <a:cs typeface="Poppins" panose="00000500000000000000" pitchFamily="2" charset="0"/>
              </a:rPr>
              <a:t>Louisa Roberts </a:t>
            </a:r>
          </a:p>
          <a:p>
            <a:r>
              <a:rPr lang="en-GB" sz="1200" dirty="0">
                <a:latin typeface="Poppins" panose="00000500000000000000" pitchFamily="2" charset="0"/>
                <a:cs typeface="Poppins" panose="00000500000000000000" pitchFamily="2" charset="0"/>
              </a:rPr>
              <a:t>Research Associate, University of the West of England</a:t>
            </a:r>
          </a:p>
        </p:txBody>
      </p:sp>
      <p:sp>
        <p:nvSpPr>
          <p:cNvPr id="38" name="TextBox 37">
            <a:extLst>
              <a:ext uri="{FF2B5EF4-FFF2-40B4-BE49-F238E27FC236}">
                <a16:creationId xmlns:a16="http://schemas.microsoft.com/office/drawing/2014/main" id="{2E17B5A6-FD68-742F-2A30-EBC191B7DE6F}"/>
              </a:ext>
            </a:extLst>
          </p:cNvPr>
          <p:cNvSpPr txBox="1"/>
          <p:nvPr/>
        </p:nvSpPr>
        <p:spPr>
          <a:xfrm>
            <a:off x="9876923" y="5337599"/>
            <a:ext cx="2170923" cy="830997"/>
          </a:xfrm>
          <a:prstGeom prst="rect">
            <a:avLst/>
          </a:prstGeom>
          <a:noFill/>
        </p:spPr>
        <p:txBody>
          <a:bodyPr wrap="square" lIns="91440" tIns="45720" rIns="91440" bIns="45720" anchor="t">
            <a:spAutoFit/>
          </a:bodyPr>
          <a:lstStyle/>
          <a:p>
            <a:r>
              <a:rPr lang="en-GB" sz="1200" b="1" dirty="0">
                <a:latin typeface="Poppins" panose="00000500000000000000" pitchFamily="2" charset="0"/>
                <a:cs typeface="Poppins" panose="00000500000000000000" pitchFamily="2" charset="0"/>
              </a:rPr>
              <a:t>Georgia Fee </a:t>
            </a:r>
          </a:p>
          <a:p>
            <a:r>
              <a:rPr lang="en-GB" sz="1200" dirty="0">
                <a:latin typeface="Poppins" panose="00000500000000000000" pitchFamily="2" charset="0"/>
                <a:cs typeface="Poppins" panose="00000500000000000000" pitchFamily="2" charset="0"/>
              </a:rPr>
              <a:t> Research Assistant, University of the West of England.</a:t>
            </a:r>
          </a:p>
        </p:txBody>
      </p:sp>
      <p:sp>
        <p:nvSpPr>
          <p:cNvPr id="56" name="TextBox 55">
            <a:extLst>
              <a:ext uri="{FF2B5EF4-FFF2-40B4-BE49-F238E27FC236}">
                <a16:creationId xmlns:a16="http://schemas.microsoft.com/office/drawing/2014/main" id="{9A756CAC-2066-5922-8775-174C9FF5F4BD}"/>
              </a:ext>
            </a:extLst>
          </p:cNvPr>
          <p:cNvSpPr txBox="1"/>
          <p:nvPr/>
        </p:nvSpPr>
        <p:spPr>
          <a:xfrm>
            <a:off x="9820757" y="1619824"/>
            <a:ext cx="2056447" cy="984885"/>
          </a:xfrm>
          <a:prstGeom prst="rect">
            <a:avLst/>
          </a:prstGeom>
          <a:noFill/>
        </p:spPr>
        <p:txBody>
          <a:bodyPr wrap="square" lIns="91440" tIns="45720" rIns="91440" bIns="45720" rtlCol="0" anchor="t">
            <a:spAutoFit/>
          </a:bodyPr>
          <a:lstStyle/>
          <a:p>
            <a:r>
              <a:rPr lang="en-GB" sz="1200" b="1">
                <a:latin typeface="Poppins"/>
                <a:cs typeface="Poppins"/>
              </a:rPr>
              <a:t>Debi Keyte-Hartland </a:t>
            </a:r>
            <a:endParaRPr lang="en-GB" sz="1200" b="1" dirty="0">
              <a:latin typeface="Poppins" panose="00000500000000000000" pitchFamily="2" charset="0"/>
              <a:cs typeface="Poppins" panose="00000500000000000000" pitchFamily="2" charset="0"/>
            </a:endParaRPr>
          </a:p>
          <a:p>
            <a:r>
              <a:rPr lang="en-GB" sz="1200" err="1">
                <a:latin typeface="Poppins"/>
                <a:cs typeface="Poppins"/>
              </a:rPr>
              <a:t>Pedagogista</a:t>
            </a:r>
            <a:r>
              <a:rPr lang="en-GB" sz="1200">
                <a:latin typeface="Poppins"/>
                <a:cs typeface="Poppins"/>
              </a:rPr>
              <a:t> – artist consultant, working across WP 2 and 3</a:t>
            </a:r>
          </a:p>
          <a:p>
            <a:endParaRPr lang="en-GB" sz="1000" dirty="0">
              <a:latin typeface="Poppins" panose="00000500000000000000" pitchFamily="2" charset="0"/>
              <a:cs typeface="Poppins" panose="00000500000000000000" pitchFamily="2" charset="0"/>
            </a:endParaRPr>
          </a:p>
        </p:txBody>
      </p:sp>
      <p:pic>
        <p:nvPicPr>
          <p:cNvPr id="57" name="Picture 56" descr="A person smiling at camera&#10;&#10;Description automatically generated">
            <a:extLst>
              <a:ext uri="{FF2B5EF4-FFF2-40B4-BE49-F238E27FC236}">
                <a16:creationId xmlns:a16="http://schemas.microsoft.com/office/drawing/2014/main" id="{48C662F4-776E-9BF9-493C-B757C326D689}"/>
              </a:ext>
            </a:extLst>
          </p:cNvPr>
          <p:cNvPicPr>
            <a:picLocks noChangeAspect="1"/>
          </p:cNvPicPr>
          <p:nvPr/>
        </p:nvPicPr>
        <p:blipFill>
          <a:blip r:embed="rId17"/>
          <a:stretch>
            <a:fillRect/>
          </a:stretch>
        </p:blipFill>
        <p:spPr>
          <a:xfrm>
            <a:off x="8246523" y="4818380"/>
            <a:ext cx="1598514" cy="1598514"/>
          </a:xfrm>
          <a:prstGeom prst="rect">
            <a:avLst/>
          </a:prstGeom>
        </p:spPr>
      </p:pic>
      <p:pic>
        <p:nvPicPr>
          <p:cNvPr id="58" name="Picture 57" descr="A person with glasses and a blue shirt&#10;&#10;Description automatically generated">
            <a:extLst>
              <a:ext uri="{FF2B5EF4-FFF2-40B4-BE49-F238E27FC236}">
                <a16:creationId xmlns:a16="http://schemas.microsoft.com/office/drawing/2014/main" id="{2FD74125-5BC9-7187-CE8B-69938C798C39}"/>
              </a:ext>
            </a:extLst>
          </p:cNvPr>
          <p:cNvPicPr>
            <a:picLocks noChangeAspect="1"/>
          </p:cNvPicPr>
          <p:nvPr/>
        </p:nvPicPr>
        <p:blipFill>
          <a:blip r:embed="rId18"/>
          <a:stretch>
            <a:fillRect/>
          </a:stretch>
        </p:blipFill>
        <p:spPr>
          <a:xfrm>
            <a:off x="8246523" y="3047436"/>
            <a:ext cx="1598514" cy="1598514"/>
          </a:xfrm>
          <a:prstGeom prst="rect">
            <a:avLst/>
          </a:prstGeom>
        </p:spPr>
      </p:pic>
      <p:pic>
        <p:nvPicPr>
          <p:cNvPr id="59" name="Picture 58" descr="A person with glasses and orange hair&#10;&#10;Description automatically generated">
            <a:extLst>
              <a:ext uri="{FF2B5EF4-FFF2-40B4-BE49-F238E27FC236}">
                <a16:creationId xmlns:a16="http://schemas.microsoft.com/office/drawing/2014/main" id="{E6A2811F-A762-F53B-0215-E7101D6B7D62}"/>
              </a:ext>
            </a:extLst>
          </p:cNvPr>
          <p:cNvPicPr>
            <a:picLocks noChangeAspect="1"/>
          </p:cNvPicPr>
          <p:nvPr/>
        </p:nvPicPr>
        <p:blipFill>
          <a:blip r:embed="rId19"/>
          <a:stretch>
            <a:fillRect/>
          </a:stretch>
        </p:blipFill>
        <p:spPr>
          <a:xfrm>
            <a:off x="8246523" y="1276313"/>
            <a:ext cx="1598693" cy="1598693"/>
          </a:xfrm>
          <a:prstGeom prst="rect">
            <a:avLst/>
          </a:prstGeom>
        </p:spPr>
      </p:pic>
    </p:spTree>
    <p:extLst>
      <p:ext uri="{BB962C8B-B14F-4D97-AF65-F5344CB8AC3E}">
        <p14:creationId xmlns:p14="http://schemas.microsoft.com/office/powerpoint/2010/main" val="215811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6227" y="323688"/>
            <a:ext cx="6757414" cy="556802"/>
          </a:xfrm>
          <a:prstGeom prst="rect">
            <a:avLst/>
          </a:prstGeom>
        </p:spPr>
        <p:txBody>
          <a:bodyPr vert="horz" wrap="square" lIns="0" tIns="10397" rIns="0" bIns="0" rtlCol="0" anchor="ctr">
            <a:spAutoFit/>
          </a:bodyPr>
          <a:lstStyle/>
          <a:p>
            <a:pPr marL="7620">
              <a:lnSpc>
                <a:spcPct val="100000"/>
              </a:lnSpc>
              <a:spcBef>
                <a:spcPts val="82"/>
              </a:spcBef>
            </a:pPr>
            <a:r>
              <a:rPr lang="en-GB" sz="3550" spc="112" dirty="0">
                <a:solidFill>
                  <a:srgbClr val="314F83"/>
                </a:solidFill>
                <a:latin typeface="Poppins"/>
                <a:cs typeface="Poppins"/>
              </a:rPr>
              <a:t>Project Background – why?</a:t>
            </a:r>
            <a:endParaRPr lang="en-US" sz="3550" spc="112" dirty="0">
              <a:solidFill>
                <a:srgbClr val="314F83"/>
              </a:solidFill>
              <a:latin typeface="Poppins"/>
              <a:cs typeface="Poppins"/>
            </a:endParaRPr>
          </a:p>
        </p:txBody>
      </p:sp>
      <p:sp>
        <p:nvSpPr>
          <p:cNvPr id="3" name="object 3"/>
          <p:cNvSpPr txBox="1"/>
          <p:nvPr/>
        </p:nvSpPr>
        <p:spPr>
          <a:xfrm>
            <a:off x="286060" y="1448759"/>
            <a:ext cx="9095249" cy="4316259"/>
          </a:xfrm>
          <a:prstGeom prst="rect">
            <a:avLst/>
          </a:prstGeom>
        </p:spPr>
        <p:txBody>
          <a:bodyPr vert="horz" wrap="square" lIns="0" tIns="7316" rIns="0" bIns="0" rtlCol="0" anchor="t">
            <a:spAutoFit/>
          </a:bodyPr>
          <a:lstStyle/>
          <a:p>
            <a:pPr marL="342900" indent="-342900">
              <a:spcAft>
                <a:spcPts val="600"/>
              </a:spcAft>
              <a:buFont typeface="Arial" panose="020B0604020202020204" pitchFamily="34" charset="0"/>
              <a:buChar char="•"/>
            </a:pPr>
            <a:r>
              <a:rPr lang="en-GB" sz="2200">
                <a:solidFill>
                  <a:srgbClr val="314F83"/>
                </a:solidFill>
                <a:latin typeface="Poppins"/>
                <a:cs typeface="Poppins"/>
              </a:rPr>
              <a:t>There is a gap between policy ambition and policy enactment in relation to young children’s participatory rights in schools.</a:t>
            </a:r>
          </a:p>
          <a:p>
            <a:pPr marL="342900" indent="-342900">
              <a:spcAft>
                <a:spcPts val="600"/>
              </a:spcAft>
              <a:buFont typeface="Arial" panose="020B0604020202020204" pitchFamily="34" charset="0"/>
              <a:buChar char="•"/>
            </a:pPr>
            <a:r>
              <a:rPr lang="en-GB" sz="2200">
                <a:solidFill>
                  <a:srgbClr val="314F83"/>
                </a:solidFill>
                <a:latin typeface="Poppins"/>
                <a:cs typeface="Poppins"/>
              </a:rPr>
              <a:t>Children’s participative rights are set out in Article 12 (and also included in Articles 13-17) of the UNCRC which requires governments to assure children the right to express their views freely in all matters related to and affecting the children.</a:t>
            </a:r>
          </a:p>
          <a:p>
            <a:pPr marL="342900" indent="-342900">
              <a:spcAft>
                <a:spcPts val="600"/>
              </a:spcAft>
              <a:buFont typeface="Arial" panose="020B0604020202020204" pitchFamily="34" charset="0"/>
              <a:buChar char="•"/>
            </a:pPr>
            <a:r>
              <a:rPr lang="en-GB" sz="2200">
                <a:solidFill>
                  <a:srgbClr val="314F83"/>
                </a:solidFill>
                <a:latin typeface="Poppins"/>
                <a:cs typeface="Poppins"/>
              </a:rPr>
              <a:t>There has been little research around embedding in practice children’s participative rights within ECEC settings.</a:t>
            </a:r>
            <a:endParaRPr lang="en-GB" sz="2200">
              <a:solidFill>
                <a:srgbClr val="314F83"/>
              </a:solidFill>
              <a:latin typeface="Poppins" panose="00000500000000000000" pitchFamily="2" charset="0"/>
              <a:cs typeface="Poppins" panose="00000500000000000000" pitchFamily="2" charset="0"/>
            </a:endParaRPr>
          </a:p>
          <a:p>
            <a:pPr marL="342900" indent="-342900">
              <a:spcAft>
                <a:spcPts val="600"/>
              </a:spcAft>
              <a:buFont typeface="Arial" panose="020B0604020202020204" pitchFamily="34" charset="0"/>
              <a:buChar char="•"/>
            </a:pPr>
            <a:r>
              <a:rPr lang="en-GB" sz="2200">
                <a:solidFill>
                  <a:srgbClr val="314F83"/>
                </a:solidFill>
                <a:latin typeface="Poppins"/>
                <a:cs typeface="Poppins"/>
              </a:rPr>
              <a:t>Our context: </a:t>
            </a:r>
            <a:r>
              <a:rPr lang="en-GB" sz="2200" b="1">
                <a:solidFill>
                  <a:srgbClr val="314F83"/>
                </a:solidFill>
                <a:latin typeface="Poppins"/>
                <a:cs typeface="Poppins"/>
              </a:rPr>
              <a:t>Welsh </a:t>
            </a:r>
            <a:r>
              <a:rPr lang="en-GB" sz="2200">
                <a:solidFill>
                  <a:srgbClr val="314F83"/>
                </a:solidFill>
                <a:latin typeface="Poppins"/>
                <a:cs typeface="Poppins"/>
              </a:rPr>
              <a:t>Government has a strong commitment to children’s participative rights (UNCRC, Rights of Children and Young Persons (Wales) Measure (2011)).</a:t>
            </a:r>
          </a:p>
          <a:p>
            <a:pPr marL="342900" indent="-342900">
              <a:spcAft>
                <a:spcPts val="600"/>
              </a:spcAft>
              <a:buFont typeface="Arial" panose="020B0604020202020204" pitchFamily="34" charset="0"/>
              <a:buChar char="•"/>
            </a:pPr>
            <a:endParaRPr lang="en-GB">
              <a:solidFill>
                <a:srgbClr val="314F83"/>
              </a:solidFill>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7" name="object 7"/>
            <p:cNvPicPr/>
            <p:nvPr/>
          </p:nvPicPr>
          <p:blipFill>
            <a:blip r:embed="rId3"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9" name="object 9"/>
            <p:cNvPicPr/>
            <p:nvPr/>
          </p:nvPicPr>
          <p:blipFill>
            <a:blip r:embed="rId4"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1" name="object 11"/>
            <p:cNvPicPr/>
            <p:nvPr/>
          </p:nvPicPr>
          <p:blipFill>
            <a:blip r:embed="rId5"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14" name="object 14"/>
            <p:cNvPicPr/>
            <p:nvPr/>
          </p:nvPicPr>
          <p:blipFill>
            <a:blip r:embed="rId6"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16" name="object 16"/>
            <p:cNvPicPr/>
            <p:nvPr/>
          </p:nvPicPr>
          <p:blipFill>
            <a:blip r:embed="rId7"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sp>
        <p:nvSpPr>
          <p:cNvPr id="23" name="object 23"/>
          <p:cNvSpPr/>
          <p:nvPr/>
        </p:nvSpPr>
        <p:spPr>
          <a:xfrm>
            <a:off x="428" y="1139744"/>
            <a:ext cx="9315097" cy="0"/>
          </a:xfrm>
          <a:custGeom>
            <a:avLst/>
            <a:gdLst/>
            <a:ahLst/>
            <a:cxnLst/>
            <a:rect l="l" t="t" r="r" b="b"/>
            <a:pathLst>
              <a:path w="15361285">
                <a:moveTo>
                  <a:pt x="0" y="0"/>
                </a:moveTo>
                <a:lnTo>
                  <a:pt x="15360788" y="0"/>
                </a:lnTo>
              </a:path>
            </a:pathLst>
          </a:custGeom>
          <a:ln w="10470">
            <a:solidFill>
              <a:srgbClr val="3A61A0"/>
            </a:solidFill>
          </a:ln>
        </p:spPr>
        <p:txBody>
          <a:bodyPr wrap="square" lIns="0" tIns="0" rIns="0" bIns="0" rtlCol="0"/>
          <a:lstStyle/>
          <a:p>
            <a:endParaRPr sz="1092"/>
          </a:p>
        </p:txBody>
      </p:sp>
      <p:sp>
        <p:nvSpPr>
          <p:cNvPr id="37" name="Rectangle 36">
            <a:extLst>
              <a:ext uri="{FF2B5EF4-FFF2-40B4-BE49-F238E27FC236}">
                <a16:creationId xmlns:a16="http://schemas.microsoft.com/office/drawing/2014/main" id="{BA168D9F-68AF-8311-A2ED-B1AF1A27CE9C}"/>
              </a:ext>
            </a:extLst>
          </p:cNvPr>
          <p:cNvSpPr/>
          <p:nvPr/>
        </p:nvSpPr>
        <p:spPr>
          <a:xfrm>
            <a:off x="-429" y="5953549"/>
            <a:ext cx="12192000" cy="9225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4" name="Group 23">
            <a:extLst>
              <a:ext uri="{FF2B5EF4-FFF2-40B4-BE49-F238E27FC236}">
                <a16:creationId xmlns:a16="http://schemas.microsoft.com/office/drawing/2014/main" id="{6ABFAC30-8C1B-934F-881C-EC19696330B3}"/>
              </a:ext>
            </a:extLst>
          </p:cNvPr>
          <p:cNvGrpSpPr/>
          <p:nvPr/>
        </p:nvGrpSpPr>
        <p:grpSpPr>
          <a:xfrm>
            <a:off x="2255284" y="6107945"/>
            <a:ext cx="7496642" cy="613767"/>
            <a:chOff x="1060217" y="4950107"/>
            <a:chExt cx="10000987" cy="818804"/>
          </a:xfrm>
        </p:grpSpPr>
        <p:pic>
          <p:nvPicPr>
            <p:cNvPr id="25" name="Picture 24" descr="Text&#10;&#10;Description automatically generated with low confidence">
              <a:extLst>
                <a:ext uri="{FF2B5EF4-FFF2-40B4-BE49-F238E27FC236}">
                  <a16:creationId xmlns:a16="http://schemas.microsoft.com/office/drawing/2014/main" id="{45951974-BC96-079B-B8CA-6AFA32F077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73732" y="4950107"/>
              <a:ext cx="2601884" cy="760615"/>
            </a:xfrm>
            <a:prstGeom prst="rect">
              <a:avLst/>
            </a:prstGeom>
          </p:spPr>
        </p:pic>
        <p:pic>
          <p:nvPicPr>
            <p:cNvPr id="26" name="Picture 25" descr="Text&#10;&#10;Description automatically generated with medium confidence">
              <a:extLst>
                <a:ext uri="{FF2B5EF4-FFF2-40B4-BE49-F238E27FC236}">
                  <a16:creationId xmlns:a16="http://schemas.microsoft.com/office/drawing/2014/main" id="{AB9600F3-1C5E-2C07-CC4C-C0B87B4A81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82347" y="5039209"/>
              <a:ext cx="2227811" cy="685800"/>
            </a:xfrm>
            <a:prstGeom prst="rect">
              <a:avLst/>
            </a:prstGeom>
          </p:spPr>
        </p:pic>
        <p:pic>
          <p:nvPicPr>
            <p:cNvPr id="27" name="Picture 26" descr="Text&#10;&#10;Description automatically generated">
              <a:extLst>
                <a:ext uri="{FF2B5EF4-FFF2-40B4-BE49-F238E27FC236}">
                  <a16:creationId xmlns:a16="http://schemas.microsoft.com/office/drawing/2014/main" id="{3F82C22B-97D8-33C9-D310-8A9F619DA7C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18079" y="5024922"/>
              <a:ext cx="2143125" cy="714375"/>
            </a:xfrm>
            <a:prstGeom prst="rect">
              <a:avLst/>
            </a:prstGeom>
          </p:spPr>
        </p:pic>
        <p:pic>
          <p:nvPicPr>
            <p:cNvPr id="28" name="Picture 27" descr="A red background with white text&#10;&#10;Description automatically generated with medium confidence">
              <a:extLst>
                <a:ext uri="{FF2B5EF4-FFF2-40B4-BE49-F238E27FC236}">
                  <a16:creationId xmlns:a16="http://schemas.microsoft.com/office/drawing/2014/main" id="{04A517D8-05E5-D09F-A71A-2371F9E9A1A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0217" y="5024922"/>
              <a:ext cx="1487978" cy="743989"/>
            </a:xfrm>
            <a:prstGeom prst="rect">
              <a:avLst/>
            </a:prstGeom>
          </p:spPr>
        </p:pic>
      </p:grpSp>
      <p:pic>
        <p:nvPicPr>
          <p:cNvPr id="38" name="object 7">
            <a:extLst>
              <a:ext uri="{FF2B5EF4-FFF2-40B4-BE49-F238E27FC236}">
                <a16:creationId xmlns:a16="http://schemas.microsoft.com/office/drawing/2014/main" id="{626DBF0B-0676-8FDC-E2CF-2EC1DAC38F81}"/>
              </a:ext>
            </a:extLst>
          </p:cNvPr>
          <p:cNvPicPr/>
          <p:nvPr/>
        </p:nvPicPr>
        <p:blipFill>
          <a:blip r:embed="rId15" cstate="print"/>
          <a:stretch>
            <a:fillRect/>
          </a:stretch>
        </p:blipFill>
        <p:spPr>
          <a:xfrm>
            <a:off x="9648977" y="2816"/>
            <a:ext cx="2644938" cy="29890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437899" y="313776"/>
            <a:ext cx="9640686" cy="564496"/>
          </a:xfrm>
          <a:prstGeom prst="rect">
            <a:avLst/>
          </a:prstGeom>
        </p:spPr>
        <p:txBody>
          <a:bodyPr vert="horz" wrap="square" lIns="0" tIns="10397" rIns="0" bIns="0" rtlCol="0" anchor="ctr">
            <a:spAutoFit/>
          </a:bodyPr>
          <a:lstStyle/>
          <a:p>
            <a:pPr marL="7620">
              <a:lnSpc>
                <a:spcPct val="100000"/>
              </a:lnSpc>
              <a:spcBef>
                <a:spcPts val="82"/>
              </a:spcBef>
            </a:pPr>
            <a:r>
              <a:rPr lang="en-GB" sz="3600" b="1" dirty="0">
                <a:solidFill>
                  <a:srgbClr val="49B4A9"/>
                </a:solidFill>
                <a:latin typeface="Poppins"/>
                <a:ea typeface="Gill Sans MT" panose="020B0502020104020203" pitchFamily="34" charset="0"/>
                <a:cs typeface="Poppins"/>
              </a:rPr>
              <a:t>Research Questions</a:t>
            </a:r>
            <a:endParaRPr lang="en-GB" sz="3600" spc="112" dirty="0">
              <a:solidFill>
                <a:srgbClr val="49B4A9"/>
              </a:solidFill>
              <a:latin typeface="Poppins"/>
              <a:cs typeface="Poppins"/>
            </a:endParaRPr>
          </a:p>
        </p:txBody>
      </p:sp>
      <p:sp>
        <p:nvSpPr>
          <p:cNvPr id="20" name="object 20"/>
          <p:cNvSpPr txBox="1">
            <a:spLocks noGrp="1"/>
          </p:cNvSpPr>
          <p:nvPr>
            <p:ph type="body" idx="1"/>
          </p:nvPr>
        </p:nvSpPr>
        <p:spPr>
          <a:xfrm>
            <a:off x="719761" y="1559934"/>
            <a:ext cx="8151189" cy="5008757"/>
          </a:xfrm>
          <a:prstGeom prst="rect">
            <a:avLst/>
          </a:prstGeom>
        </p:spPr>
        <p:txBody>
          <a:bodyPr vert="horz" wrap="square" lIns="0" tIns="7316" rIns="0" bIns="0" rtlCol="0" anchor="t">
            <a:spAutoFit/>
          </a:bodyPr>
          <a:lstStyle/>
          <a:p>
            <a:pPr marL="0" indent="0" algn="just">
              <a:lnSpc>
                <a:spcPct val="100000"/>
              </a:lnSpc>
              <a:spcAft>
                <a:spcPts val="400"/>
              </a:spcAft>
              <a:buNone/>
            </a:pPr>
            <a:r>
              <a:rPr lang="en-US" sz="1700" b="1" dirty="0">
                <a:solidFill>
                  <a:srgbClr val="314F83"/>
                </a:solidFill>
                <a:effectLst/>
                <a:latin typeface="Poppins"/>
                <a:ea typeface="Gill Sans MT" panose="020B0502020104020203" pitchFamily="34" charset="0"/>
                <a:cs typeface="Poppins"/>
              </a:rPr>
              <a:t>The project aims and objectives translate into five research questions.</a:t>
            </a:r>
            <a:endParaRPr lang="en-GB" sz="1700" b="1" dirty="0">
              <a:solidFill>
                <a:srgbClr val="314F83"/>
              </a:solidFill>
              <a:effectLst/>
              <a:latin typeface="Poppins"/>
              <a:ea typeface="Calibri" panose="020F0502020204030204" pitchFamily="34" charset="0"/>
              <a:cs typeface="Poppins"/>
            </a:endParaRPr>
          </a:p>
          <a:p>
            <a:pPr marL="342900" indent="-342900" algn="just">
              <a:lnSpc>
                <a:spcPct val="100000"/>
              </a:lnSpc>
              <a:spcAft>
                <a:spcPts val="400"/>
              </a:spcAft>
              <a:buFont typeface="+mj-lt"/>
              <a:buAutoNum type="arabicParenR"/>
            </a:pPr>
            <a:r>
              <a:rPr lang="en-US" sz="1700" dirty="0">
                <a:solidFill>
                  <a:srgbClr val="314F83"/>
                </a:solidFill>
                <a:effectLst/>
                <a:latin typeface="Poppins"/>
                <a:ea typeface="Gill Sans MT" panose="020B0502020104020203" pitchFamily="34" charset="0"/>
                <a:cs typeface="Poppins"/>
              </a:rPr>
              <a:t>How does the distinct Welsh </a:t>
            </a:r>
            <a:r>
              <a:rPr lang="en-US" sz="1700" b="1">
                <a:solidFill>
                  <a:srgbClr val="314F83"/>
                </a:solidFill>
                <a:effectLst/>
                <a:latin typeface="Poppins"/>
                <a:ea typeface="Gill Sans MT" panose="020B0502020104020203" pitchFamily="34" charset="0"/>
                <a:cs typeface="Poppins"/>
              </a:rPr>
              <a:t>policy </a:t>
            </a:r>
            <a:r>
              <a:rPr lang="en-US" sz="1700" dirty="0">
                <a:solidFill>
                  <a:srgbClr val="314F83"/>
                </a:solidFill>
                <a:effectLst/>
                <a:latin typeface="Poppins"/>
                <a:ea typeface="Gill Sans MT" panose="020B0502020104020203" pitchFamily="34" charset="0"/>
                <a:cs typeface="Poppins"/>
              </a:rPr>
              <a:t>context position teachers in relation to young children’s </a:t>
            </a:r>
            <a:r>
              <a:rPr lang="en-GB" sz="1700" dirty="0">
                <a:solidFill>
                  <a:srgbClr val="314F83"/>
                </a:solidFill>
                <a:effectLst/>
                <a:latin typeface="Poppins"/>
                <a:ea typeface="Gill Sans MT" panose="020B0502020104020203" pitchFamily="34" charset="0"/>
                <a:cs typeface="Poppins"/>
              </a:rPr>
              <a:t>participative rights in primary schools in Wales?</a:t>
            </a:r>
            <a:r>
              <a:rPr lang="en-GB" sz="1700" dirty="0">
                <a:solidFill>
                  <a:srgbClr val="314F83"/>
                </a:solidFill>
                <a:latin typeface="Poppins"/>
                <a:ea typeface="Gill Sans MT" panose="020B0502020104020203" pitchFamily="34" charset="0"/>
                <a:cs typeface="Poppins"/>
              </a:rPr>
              <a:t> </a:t>
            </a:r>
            <a:endParaRPr lang="en-GB" sz="1700" dirty="0">
              <a:solidFill>
                <a:srgbClr val="314F83"/>
              </a:solidFill>
              <a:effectLst/>
              <a:latin typeface="Poppins" panose="00000500000000000000" pitchFamily="2" charset="0"/>
              <a:ea typeface="Calibri" panose="020F0502020204030204" pitchFamily="34" charset="0"/>
              <a:cs typeface="Poppins" panose="00000500000000000000" pitchFamily="2" charset="0"/>
            </a:endParaRPr>
          </a:p>
          <a:p>
            <a:pPr marL="342900" indent="-342900" algn="just">
              <a:lnSpc>
                <a:spcPct val="100000"/>
              </a:lnSpc>
              <a:spcAft>
                <a:spcPts val="400"/>
              </a:spcAft>
              <a:buFont typeface="+mj-lt"/>
              <a:buAutoNum type="arabicParenR"/>
            </a:pPr>
            <a:r>
              <a:rPr lang="en-GB" sz="1700" dirty="0">
                <a:solidFill>
                  <a:srgbClr val="314F83"/>
                </a:solidFill>
                <a:effectLst/>
                <a:latin typeface="Poppins"/>
                <a:ea typeface="Gill Sans MT" panose="020B0502020104020203" pitchFamily="34" charset="0"/>
                <a:cs typeface="Poppins"/>
              </a:rPr>
              <a:t>To what extent do programmes of </a:t>
            </a:r>
            <a:r>
              <a:rPr lang="en-GB" sz="1700" b="1">
                <a:solidFill>
                  <a:srgbClr val="314F83"/>
                </a:solidFill>
                <a:effectLst/>
                <a:latin typeface="Poppins"/>
                <a:ea typeface="Gill Sans MT" panose="020B0502020104020203" pitchFamily="34" charset="0"/>
                <a:cs typeface="Poppins"/>
              </a:rPr>
              <a:t>professional learning</a:t>
            </a:r>
            <a:r>
              <a:rPr lang="en-GB" sz="1700" dirty="0">
                <a:solidFill>
                  <a:srgbClr val="314F83"/>
                </a:solidFill>
                <a:effectLst/>
                <a:latin typeface="Poppins"/>
                <a:ea typeface="Gill Sans MT" panose="020B0502020104020203" pitchFamily="34" charset="0"/>
                <a:cs typeface="Poppins"/>
              </a:rPr>
              <a:t>, including Initial Teacher Education (ITE), support the WG vision/rhetoric for pedagogic practice that embeds young children's participative rights?</a:t>
            </a:r>
            <a:r>
              <a:rPr lang="en-GB" sz="1700" dirty="0">
                <a:solidFill>
                  <a:srgbClr val="314F83"/>
                </a:solidFill>
                <a:latin typeface="Poppins"/>
                <a:ea typeface="Gill Sans MT" panose="020B0502020104020203" pitchFamily="34" charset="0"/>
                <a:cs typeface="Poppins"/>
              </a:rPr>
              <a:t> </a:t>
            </a:r>
            <a:endParaRPr lang="en-GB" sz="1700" dirty="0">
              <a:solidFill>
                <a:srgbClr val="314F83"/>
              </a:solidFill>
              <a:effectLst/>
              <a:latin typeface="Poppins" panose="00000500000000000000" pitchFamily="2" charset="0"/>
              <a:ea typeface="Calibri" panose="020F0502020204030204" pitchFamily="34" charset="0"/>
              <a:cs typeface="Poppins" panose="00000500000000000000" pitchFamily="2" charset="0"/>
            </a:endParaRPr>
          </a:p>
          <a:p>
            <a:pPr marL="342900" lvl="0" indent="-342900" algn="just">
              <a:lnSpc>
                <a:spcPct val="100000"/>
              </a:lnSpc>
              <a:spcAft>
                <a:spcPts val="400"/>
              </a:spcAft>
              <a:buFont typeface="+mj-lt"/>
              <a:buAutoNum type="arabicParenR"/>
            </a:pPr>
            <a:r>
              <a:rPr lang="en-GB" sz="1700" dirty="0">
                <a:solidFill>
                  <a:srgbClr val="314F83"/>
                </a:solidFill>
                <a:effectLst/>
                <a:latin typeface="Poppins"/>
                <a:ea typeface="Gill Sans MT" panose="020B0502020104020203" pitchFamily="34" charset="0"/>
                <a:cs typeface="Poppins"/>
              </a:rPr>
              <a:t>How are young children's participative rights in Welsh primary schools understood and experienced by young </a:t>
            </a:r>
            <a:r>
              <a:rPr lang="en-GB" sz="1700" b="1">
                <a:solidFill>
                  <a:srgbClr val="314F83"/>
                </a:solidFill>
                <a:effectLst/>
                <a:latin typeface="Poppins"/>
                <a:ea typeface="Gill Sans MT" panose="020B0502020104020203" pitchFamily="34" charset="0"/>
                <a:cs typeface="Poppins"/>
              </a:rPr>
              <a:t>children </a:t>
            </a:r>
            <a:r>
              <a:rPr lang="en-GB" sz="1700" dirty="0">
                <a:solidFill>
                  <a:srgbClr val="314F83"/>
                </a:solidFill>
                <a:effectLst/>
                <a:latin typeface="Poppins"/>
                <a:ea typeface="Gill Sans MT" panose="020B0502020104020203" pitchFamily="34" charset="0"/>
                <a:cs typeface="Poppins"/>
              </a:rPr>
              <a:t>themselves?</a:t>
            </a:r>
            <a:endParaRPr lang="en-GB" sz="1700" dirty="0">
              <a:solidFill>
                <a:srgbClr val="314F83"/>
              </a:solidFill>
              <a:effectLst/>
              <a:latin typeface="Poppins"/>
              <a:ea typeface="Calibri" panose="020F0502020204030204" pitchFamily="34" charset="0"/>
              <a:cs typeface="Poppins"/>
            </a:endParaRPr>
          </a:p>
          <a:p>
            <a:pPr marL="342900" indent="-342900" algn="just">
              <a:lnSpc>
                <a:spcPct val="100000"/>
              </a:lnSpc>
              <a:spcAft>
                <a:spcPts val="400"/>
              </a:spcAft>
              <a:buFont typeface="+mj-lt"/>
              <a:buAutoNum type="arabicParenR"/>
            </a:pPr>
            <a:r>
              <a:rPr lang="en-GB" sz="1700" dirty="0">
                <a:solidFill>
                  <a:srgbClr val="314F83"/>
                </a:solidFill>
                <a:effectLst/>
                <a:latin typeface="Poppins"/>
                <a:ea typeface="Gill Sans MT" panose="020B0502020104020203" pitchFamily="34" charset="0"/>
                <a:cs typeface="Poppins"/>
              </a:rPr>
              <a:t>How do </a:t>
            </a:r>
            <a:r>
              <a:rPr lang="en-GB" sz="1700" b="1">
                <a:solidFill>
                  <a:srgbClr val="314F83"/>
                </a:solidFill>
                <a:effectLst/>
                <a:latin typeface="Poppins"/>
                <a:ea typeface="Gill Sans MT" panose="020B0502020104020203" pitchFamily="34" charset="0"/>
                <a:cs typeface="Poppins"/>
              </a:rPr>
              <a:t>primary teachers</a:t>
            </a:r>
            <a:r>
              <a:rPr lang="en-GB" sz="1700" dirty="0">
                <a:solidFill>
                  <a:srgbClr val="314F83"/>
                </a:solidFill>
                <a:effectLst/>
                <a:latin typeface="Poppins"/>
                <a:ea typeface="Gill Sans MT" panose="020B0502020104020203" pitchFamily="34" charset="0"/>
                <a:cs typeface="Poppins"/>
              </a:rPr>
              <a:t> in Wales conceptualise and support young children’s participative rights and what are perceived enablers and barriers to practice? </a:t>
            </a:r>
            <a:r>
              <a:rPr lang="en-GB" sz="1700" dirty="0">
                <a:solidFill>
                  <a:srgbClr val="314F83"/>
                </a:solidFill>
                <a:latin typeface="Poppins"/>
                <a:ea typeface="Gill Sans MT" panose="020B0502020104020203" pitchFamily="34" charset="0"/>
                <a:cs typeface="Poppins"/>
              </a:rPr>
              <a:t> </a:t>
            </a:r>
            <a:endParaRPr lang="en-GB" sz="1700" dirty="0">
              <a:solidFill>
                <a:srgbClr val="314F83"/>
              </a:solidFill>
              <a:effectLst/>
              <a:latin typeface="Poppins" panose="00000500000000000000" pitchFamily="2" charset="0"/>
              <a:ea typeface="Calibri" panose="020F0502020204030204" pitchFamily="34" charset="0"/>
              <a:cs typeface="Poppins" panose="00000500000000000000" pitchFamily="2" charset="0"/>
            </a:endParaRPr>
          </a:p>
          <a:p>
            <a:pPr marL="342900" indent="-342900" algn="just">
              <a:lnSpc>
                <a:spcPct val="100000"/>
              </a:lnSpc>
              <a:spcAft>
                <a:spcPts val="400"/>
              </a:spcAft>
              <a:buFont typeface="+mj-lt"/>
              <a:buAutoNum type="arabicParenR"/>
            </a:pPr>
            <a:r>
              <a:rPr lang="en-GB" sz="1700" dirty="0">
                <a:solidFill>
                  <a:srgbClr val="314F83"/>
                </a:solidFill>
                <a:effectLst/>
                <a:latin typeface="Poppins"/>
                <a:ea typeface="Gill Sans MT" panose="020B0502020104020203" pitchFamily="34" charset="0"/>
                <a:cs typeface="Poppins"/>
              </a:rPr>
              <a:t>How can findings from this work be drawn together to understand the process by which pedagogies can be transformed in order to </a:t>
            </a:r>
            <a:r>
              <a:rPr lang="en-GB" sz="1700" b="1">
                <a:solidFill>
                  <a:srgbClr val="314F83"/>
                </a:solidFill>
                <a:effectLst/>
                <a:latin typeface="Poppins"/>
                <a:ea typeface="Gill Sans MT" panose="020B0502020104020203" pitchFamily="34" charset="0"/>
                <a:cs typeface="Poppins"/>
              </a:rPr>
              <a:t>embed participative rights?</a:t>
            </a:r>
            <a:r>
              <a:rPr lang="en-GB" sz="1700" b="1">
                <a:solidFill>
                  <a:srgbClr val="314F83"/>
                </a:solidFill>
                <a:latin typeface="Poppins"/>
                <a:ea typeface="Gill Sans MT" panose="020B0502020104020203" pitchFamily="34" charset="0"/>
                <a:cs typeface="Poppins"/>
              </a:rPr>
              <a:t> </a:t>
            </a:r>
            <a:endParaRPr lang="en-GB" sz="1700" b="1">
              <a:solidFill>
                <a:srgbClr val="314F83"/>
              </a:solidFill>
              <a:effectLst/>
              <a:latin typeface="Poppins" panose="00000500000000000000" pitchFamily="2" charset="0"/>
              <a:ea typeface="Calibri" panose="020F0502020204030204" pitchFamily="34" charset="0"/>
              <a:cs typeface="Poppins" panose="00000500000000000000" pitchFamily="2" charset="0"/>
            </a:endParaRPr>
          </a:p>
          <a:p>
            <a:pPr>
              <a:lnSpc>
                <a:spcPct val="100000"/>
              </a:lnSpc>
            </a:pPr>
            <a:endParaRPr lang="en-US" sz="1700" b="1">
              <a:solidFill>
                <a:srgbClr val="314F83"/>
              </a:solidFill>
              <a:cs typeface="Calibri"/>
            </a:endParaRPr>
          </a:p>
        </p:txBody>
      </p:sp>
      <p:sp>
        <p:nvSpPr>
          <p:cNvPr id="22" name="Rectangle: Rounded Corners 21">
            <a:extLst>
              <a:ext uri="{FF2B5EF4-FFF2-40B4-BE49-F238E27FC236}">
                <a16:creationId xmlns:a16="http://schemas.microsoft.com/office/drawing/2014/main" id="{50F4A219-9FF8-BD97-198A-A1C73918B864}"/>
              </a:ext>
            </a:extLst>
          </p:cNvPr>
          <p:cNvSpPr/>
          <p:nvPr/>
        </p:nvSpPr>
        <p:spPr>
          <a:xfrm>
            <a:off x="9199562" y="3748808"/>
            <a:ext cx="2085975" cy="1955800"/>
          </a:xfrm>
          <a:prstGeom prst="roundRect">
            <a:avLst/>
          </a:prstGeom>
          <a:solidFill>
            <a:srgbClr val="D8E1EF"/>
          </a:solidFill>
          <a:ln>
            <a:solidFill>
              <a:srgbClr val="F79F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314F83"/>
                </a:solidFill>
              </a:rPr>
              <a:t>Today we shall be focusing on data related to Research Question 2</a:t>
            </a:r>
          </a:p>
        </p:txBody>
      </p:sp>
      <p:sp>
        <p:nvSpPr>
          <p:cNvPr id="23" name="Arrow: Bent 22">
            <a:extLst>
              <a:ext uri="{FF2B5EF4-FFF2-40B4-BE49-F238E27FC236}">
                <a16:creationId xmlns:a16="http://schemas.microsoft.com/office/drawing/2014/main" id="{B1214DA8-5E38-07F2-1981-03602FAC57C4}"/>
              </a:ext>
            </a:extLst>
          </p:cNvPr>
          <p:cNvSpPr/>
          <p:nvPr/>
        </p:nvSpPr>
        <p:spPr>
          <a:xfrm rot="5400000">
            <a:off x="9398000" y="2631208"/>
            <a:ext cx="590550" cy="1327150"/>
          </a:xfrm>
          <a:prstGeom prst="bentArrow">
            <a:avLst/>
          </a:prstGeom>
          <a:solidFill>
            <a:srgbClr val="D8E1EF"/>
          </a:solidFill>
          <a:ln>
            <a:solidFill>
              <a:srgbClr val="F79F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B09877A8-D264-CA5C-3B0E-C2A429A2813B}"/>
              </a:ext>
            </a:extLst>
          </p:cNvPr>
          <p:cNvGrpSpPr/>
          <p:nvPr/>
        </p:nvGrpSpPr>
        <p:grpSpPr>
          <a:xfrm>
            <a:off x="7878678" y="100874"/>
            <a:ext cx="4449705" cy="951888"/>
            <a:chOff x="7878678" y="100874"/>
            <a:chExt cx="4449705" cy="951888"/>
          </a:xfrm>
        </p:grpSpPr>
        <p:pic>
          <p:nvPicPr>
            <p:cNvPr id="24" name="Picture 23" descr="Text&#10;&#10;Description automatically generated">
              <a:extLst>
                <a:ext uri="{FF2B5EF4-FFF2-40B4-BE49-F238E27FC236}">
                  <a16:creationId xmlns:a16="http://schemas.microsoft.com/office/drawing/2014/main" id="{CB9541E8-3A5E-196B-A412-CB3AA6AFDC76}"/>
                </a:ext>
              </a:extLst>
            </p:cNvPr>
            <p:cNvPicPr>
              <a:picLocks noChangeAspect="1"/>
            </p:cNvPicPr>
            <p:nvPr/>
          </p:nvPicPr>
          <p:blipFill rotWithShape="1">
            <a:blip r:embed="rId11">
              <a:extLst>
                <a:ext uri="{28A0092B-C50C-407E-A947-70E740481C1C}">
                  <a14:useLocalDpi xmlns:a14="http://schemas.microsoft.com/office/drawing/2010/main" val="0"/>
                </a:ext>
              </a:extLst>
            </a:blip>
            <a:srcRect l="31163" t="1149" b="-1149"/>
            <a:stretch/>
          </p:blipFill>
          <p:spPr>
            <a:xfrm>
              <a:off x="7878678" y="100874"/>
              <a:ext cx="4449705" cy="879607"/>
            </a:xfrm>
            <a:prstGeom prst="rect">
              <a:avLst/>
            </a:prstGeom>
          </p:spPr>
        </p:pic>
        <p:sp>
          <p:nvSpPr>
            <p:cNvPr id="27" name="Oval 26">
              <a:extLst>
                <a:ext uri="{FF2B5EF4-FFF2-40B4-BE49-F238E27FC236}">
                  <a16:creationId xmlns:a16="http://schemas.microsoft.com/office/drawing/2014/main" id="{4291B3D7-592E-F4EC-B816-284111CDD000}"/>
                </a:ext>
              </a:extLst>
            </p:cNvPr>
            <p:cNvSpPr/>
            <p:nvPr/>
          </p:nvSpPr>
          <p:spPr>
            <a:xfrm>
              <a:off x="10322091" y="852236"/>
              <a:ext cx="230605" cy="200526"/>
            </a:xfrm>
            <a:prstGeom prst="ellipse">
              <a:avLst/>
            </a:prstGeom>
            <a:solidFill>
              <a:srgbClr val="D8E1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03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20">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4610" cy="1146337"/>
            <a:chOff x="0" y="-5235"/>
            <a:chExt cx="20109815" cy="1890395"/>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19" name="object 19"/>
          <p:cNvSpPr txBox="1">
            <a:spLocks noGrp="1"/>
          </p:cNvSpPr>
          <p:nvPr>
            <p:ph type="title"/>
          </p:nvPr>
        </p:nvSpPr>
        <p:spPr>
          <a:xfrm>
            <a:off x="2437899" y="313776"/>
            <a:ext cx="9640686" cy="564496"/>
          </a:xfrm>
          <a:prstGeom prst="rect">
            <a:avLst/>
          </a:prstGeom>
        </p:spPr>
        <p:txBody>
          <a:bodyPr vert="horz" wrap="square" lIns="0" tIns="10397" rIns="0" bIns="0" rtlCol="0" anchor="ctr">
            <a:spAutoFit/>
          </a:bodyPr>
          <a:lstStyle/>
          <a:p>
            <a:pPr marL="7620">
              <a:lnSpc>
                <a:spcPct val="100000"/>
              </a:lnSpc>
              <a:spcBef>
                <a:spcPts val="82"/>
              </a:spcBef>
            </a:pPr>
            <a:r>
              <a:rPr lang="en-GB" sz="3600" b="1" dirty="0">
                <a:solidFill>
                  <a:srgbClr val="49B4A9"/>
                </a:solidFill>
                <a:latin typeface="Poppins"/>
                <a:ea typeface="Gill Sans MT" panose="020B0502020104020203" pitchFamily="34" charset="0"/>
                <a:cs typeface="Poppins"/>
              </a:rPr>
              <a:t>Project Elements – work packages </a:t>
            </a:r>
            <a:endParaRPr lang="en-GB" sz="3600" spc="112" dirty="0">
              <a:solidFill>
                <a:srgbClr val="49B4A9"/>
              </a:solidFill>
              <a:latin typeface="Poppins"/>
              <a:cs typeface="Poppins"/>
            </a:endParaRPr>
          </a:p>
        </p:txBody>
      </p:sp>
      <p:graphicFrame>
        <p:nvGraphicFramePr>
          <p:cNvPr id="25" name="Content Placeholder 24">
            <a:extLst>
              <a:ext uri="{FF2B5EF4-FFF2-40B4-BE49-F238E27FC236}">
                <a16:creationId xmlns:a16="http://schemas.microsoft.com/office/drawing/2014/main" id="{8585046C-DE53-853B-52BA-BA6B4A4BECAE}"/>
              </a:ext>
            </a:extLst>
          </p:cNvPr>
          <p:cNvGraphicFramePr>
            <a:graphicFrameLocks noGrp="1"/>
          </p:cNvGraphicFramePr>
          <p:nvPr>
            <p:ph idx="1"/>
            <p:extLst>
              <p:ext uri="{D42A27DB-BD31-4B8C-83A1-F6EECF244321}">
                <p14:modId xmlns:p14="http://schemas.microsoft.com/office/powerpoint/2010/main" val="2955575037"/>
              </p:ext>
            </p:extLst>
          </p:nvPr>
        </p:nvGraphicFramePr>
        <p:xfrm>
          <a:off x="1340427" y="1679527"/>
          <a:ext cx="9216737" cy="432738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19312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3936" y="0"/>
            <a:ext cx="12188064" cy="1139791"/>
            <a:chOff x="5235" y="0"/>
            <a:chExt cx="20099020" cy="1879600"/>
          </a:xfrm>
        </p:grpSpPr>
        <p:sp>
          <p:nvSpPr>
            <p:cNvPr id="3" name="object 3"/>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4" name="object 4"/>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5" name="object 5"/>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6" name="object 6"/>
            <p:cNvPicPr/>
            <p:nvPr/>
          </p:nvPicPr>
          <p:blipFill>
            <a:blip r:embed="rId3" cstate="print"/>
            <a:stretch>
              <a:fillRect/>
            </a:stretch>
          </p:blipFill>
          <p:spPr>
            <a:xfrm>
              <a:off x="1045555" y="438868"/>
              <a:ext cx="148906" cy="146676"/>
            </a:xfrm>
            <a:prstGeom prst="rect">
              <a:avLst/>
            </a:prstGeom>
          </p:spPr>
        </p:pic>
        <p:sp>
          <p:nvSpPr>
            <p:cNvPr id="7" name="object 7"/>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8" name="object 8"/>
            <p:cNvPicPr/>
            <p:nvPr/>
          </p:nvPicPr>
          <p:blipFill>
            <a:blip r:embed="rId4" cstate="print"/>
            <a:stretch>
              <a:fillRect/>
            </a:stretch>
          </p:blipFill>
          <p:spPr>
            <a:xfrm>
              <a:off x="635261" y="676623"/>
              <a:ext cx="147806" cy="147809"/>
            </a:xfrm>
            <a:prstGeom prst="rect">
              <a:avLst/>
            </a:prstGeom>
          </p:spPr>
        </p:pic>
        <p:sp>
          <p:nvSpPr>
            <p:cNvPr id="9" name="object 9"/>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10" name="object 10"/>
            <p:cNvPicPr/>
            <p:nvPr/>
          </p:nvPicPr>
          <p:blipFill>
            <a:blip r:embed="rId5" cstate="print"/>
            <a:stretch>
              <a:fillRect/>
            </a:stretch>
          </p:blipFill>
          <p:spPr>
            <a:xfrm>
              <a:off x="635262" y="1151026"/>
              <a:ext cx="147806" cy="147809"/>
            </a:xfrm>
            <a:prstGeom prst="rect">
              <a:avLst/>
            </a:prstGeom>
          </p:spPr>
        </p:pic>
        <p:sp>
          <p:nvSpPr>
            <p:cNvPr id="11" name="object 1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12" name="object 12"/>
            <p:cNvPicPr/>
            <p:nvPr/>
          </p:nvPicPr>
          <p:blipFill>
            <a:blip r:embed="rId6" cstate="print"/>
            <a:stretch>
              <a:fillRect/>
            </a:stretch>
          </p:blipFill>
          <p:spPr>
            <a:xfrm>
              <a:off x="1045558" y="1387673"/>
              <a:ext cx="148906" cy="148916"/>
            </a:xfrm>
            <a:prstGeom prst="rect">
              <a:avLst/>
            </a:prstGeom>
          </p:spPr>
        </p:pic>
        <p:sp>
          <p:nvSpPr>
            <p:cNvPr id="13" name="object 13"/>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4" name="object 14"/>
            <p:cNvPicPr/>
            <p:nvPr/>
          </p:nvPicPr>
          <p:blipFill>
            <a:blip r:embed="rId7" cstate="print"/>
            <a:stretch>
              <a:fillRect/>
            </a:stretch>
          </p:blipFill>
          <p:spPr>
            <a:xfrm>
              <a:off x="1456951" y="1151026"/>
              <a:ext cx="147806" cy="147809"/>
            </a:xfrm>
            <a:prstGeom prst="rect">
              <a:avLst/>
            </a:prstGeom>
          </p:spPr>
        </p:pic>
        <p:sp>
          <p:nvSpPr>
            <p:cNvPr id="15" name="object 15"/>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6" name="object 16"/>
            <p:cNvPicPr/>
            <p:nvPr/>
          </p:nvPicPr>
          <p:blipFill>
            <a:blip r:embed="rId8" cstate="print"/>
            <a:stretch>
              <a:fillRect/>
            </a:stretch>
          </p:blipFill>
          <p:spPr>
            <a:xfrm>
              <a:off x="1456951" y="676624"/>
              <a:ext cx="147806" cy="147809"/>
            </a:xfrm>
            <a:prstGeom prst="rect">
              <a:avLst/>
            </a:prstGeom>
          </p:spPr>
        </p:pic>
        <p:pic>
          <p:nvPicPr>
            <p:cNvPr id="17" name="object 17"/>
            <p:cNvPicPr/>
            <p:nvPr/>
          </p:nvPicPr>
          <p:blipFill>
            <a:blip r:embed="rId9" cstate="print"/>
            <a:stretch>
              <a:fillRect/>
            </a:stretch>
          </p:blipFill>
          <p:spPr>
            <a:xfrm>
              <a:off x="1796231" y="564627"/>
              <a:ext cx="1339684" cy="212153"/>
            </a:xfrm>
            <a:prstGeom prst="rect">
              <a:avLst/>
            </a:prstGeom>
          </p:spPr>
        </p:pic>
        <p:pic>
          <p:nvPicPr>
            <p:cNvPr id="18" name="object 18"/>
            <p:cNvPicPr/>
            <p:nvPr/>
          </p:nvPicPr>
          <p:blipFill>
            <a:blip r:embed="rId10" cstate="print"/>
            <a:stretch>
              <a:fillRect/>
            </a:stretch>
          </p:blipFill>
          <p:spPr>
            <a:xfrm>
              <a:off x="1802172" y="884830"/>
              <a:ext cx="1747452" cy="525998"/>
            </a:xfrm>
            <a:prstGeom prst="rect">
              <a:avLst/>
            </a:prstGeom>
          </p:spPr>
        </p:pic>
      </p:grpSp>
      <p:sp>
        <p:nvSpPr>
          <p:cNvPr id="20" name="object 20"/>
          <p:cNvSpPr txBox="1">
            <a:spLocks noGrp="1"/>
          </p:cNvSpPr>
          <p:nvPr>
            <p:ph type="body" idx="1"/>
          </p:nvPr>
        </p:nvSpPr>
        <p:spPr>
          <a:xfrm>
            <a:off x="719760" y="1559934"/>
            <a:ext cx="10172311" cy="395186"/>
          </a:xfrm>
          <a:prstGeom prst="rect">
            <a:avLst/>
          </a:prstGeom>
        </p:spPr>
        <p:txBody>
          <a:bodyPr vert="horz" wrap="square" lIns="0" tIns="7316" rIns="0" bIns="0" rtlCol="0">
            <a:spAutoFit/>
          </a:bodyPr>
          <a:lstStyle/>
          <a:p>
            <a:endParaRPr lang="en-US">
              <a:solidFill>
                <a:srgbClr val="28426D"/>
              </a:solidFill>
            </a:endParaRPr>
          </a:p>
        </p:txBody>
      </p:sp>
      <p:pic>
        <p:nvPicPr>
          <p:cNvPr id="21" name="Picture 20" descr="Diagram&#10;&#10;Description automatically generated">
            <a:extLst>
              <a:ext uri="{FF2B5EF4-FFF2-40B4-BE49-F238E27FC236}">
                <a16:creationId xmlns:a16="http://schemas.microsoft.com/office/drawing/2014/main" id="{C05D28A8-5ED9-77F9-0DC8-209FE219F19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9173" y="1240779"/>
            <a:ext cx="11078680" cy="5353222"/>
          </a:xfrm>
          <a:prstGeom prst="rect">
            <a:avLst/>
          </a:prstGeom>
          <a:noFill/>
        </p:spPr>
      </p:pic>
    </p:spTree>
    <p:extLst>
      <p:ext uri="{BB962C8B-B14F-4D97-AF65-F5344CB8AC3E}">
        <p14:creationId xmlns:p14="http://schemas.microsoft.com/office/powerpoint/2010/main" val="249159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5DFCAAA-BBC4-08E7-9EB1-BF88B424F0A2}"/>
              </a:ext>
            </a:extLst>
          </p:cNvPr>
          <p:cNvGrpSpPr/>
          <p:nvPr/>
        </p:nvGrpSpPr>
        <p:grpSpPr>
          <a:xfrm>
            <a:off x="0" y="0"/>
            <a:ext cx="12194610" cy="1146337"/>
            <a:chOff x="0" y="-5235"/>
            <a:chExt cx="20109815" cy="1890395"/>
          </a:xfrm>
        </p:grpSpPr>
        <p:sp>
          <p:nvSpPr>
            <p:cNvPr id="24" name="object 3">
              <a:extLst>
                <a:ext uri="{FF2B5EF4-FFF2-40B4-BE49-F238E27FC236}">
                  <a16:creationId xmlns:a16="http://schemas.microsoft.com/office/drawing/2014/main" id="{A98C9F3D-1F2C-AACF-8A72-3F93BC55C98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endParaRPr sz="1092"/>
            </a:p>
          </p:txBody>
        </p:sp>
        <p:sp>
          <p:nvSpPr>
            <p:cNvPr id="25" name="object 4">
              <a:extLst>
                <a:ext uri="{FF2B5EF4-FFF2-40B4-BE49-F238E27FC236}">
                  <a16:creationId xmlns:a16="http://schemas.microsoft.com/office/drawing/2014/main" id="{E0DEC63E-0759-FE54-4381-8CCF97A51A7F}"/>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endParaRPr sz="1092"/>
            </a:p>
          </p:txBody>
        </p:sp>
        <p:sp>
          <p:nvSpPr>
            <p:cNvPr id="26" name="object 5">
              <a:extLst>
                <a:ext uri="{FF2B5EF4-FFF2-40B4-BE49-F238E27FC236}">
                  <a16:creationId xmlns:a16="http://schemas.microsoft.com/office/drawing/2014/main" id="{FCA21E5E-7DBB-0DA0-4CCB-E3BB831636C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27" name="object 6">
              <a:extLst>
                <a:ext uri="{FF2B5EF4-FFF2-40B4-BE49-F238E27FC236}">
                  <a16:creationId xmlns:a16="http://schemas.microsoft.com/office/drawing/2014/main" id="{C0CB888F-3025-F026-3BF8-83D907B924F9}"/>
                </a:ext>
              </a:extLst>
            </p:cNvPr>
            <p:cNvPicPr/>
            <p:nvPr/>
          </p:nvPicPr>
          <p:blipFill>
            <a:blip r:embed="rId3" cstate="print"/>
            <a:stretch>
              <a:fillRect/>
            </a:stretch>
          </p:blipFill>
          <p:spPr>
            <a:xfrm>
              <a:off x="1045555" y="438868"/>
              <a:ext cx="148906" cy="146676"/>
            </a:xfrm>
            <a:prstGeom prst="rect">
              <a:avLst/>
            </a:prstGeom>
          </p:spPr>
        </p:pic>
        <p:sp>
          <p:nvSpPr>
            <p:cNvPr id="28" name="object 7">
              <a:extLst>
                <a:ext uri="{FF2B5EF4-FFF2-40B4-BE49-F238E27FC236}">
                  <a16:creationId xmlns:a16="http://schemas.microsoft.com/office/drawing/2014/main" id="{A1FD2B1B-9096-0A90-B873-A85058D8D0EC}"/>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29" name="object 8">
              <a:extLst>
                <a:ext uri="{FF2B5EF4-FFF2-40B4-BE49-F238E27FC236}">
                  <a16:creationId xmlns:a16="http://schemas.microsoft.com/office/drawing/2014/main" id="{D2BF3725-DD50-AF60-75D6-0DBF386A8039}"/>
                </a:ext>
              </a:extLst>
            </p:cNvPr>
            <p:cNvPicPr/>
            <p:nvPr/>
          </p:nvPicPr>
          <p:blipFill>
            <a:blip r:embed="rId4" cstate="print"/>
            <a:stretch>
              <a:fillRect/>
            </a:stretch>
          </p:blipFill>
          <p:spPr>
            <a:xfrm>
              <a:off x="635261" y="676623"/>
              <a:ext cx="147806" cy="147809"/>
            </a:xfrm>
            <a:prstGeom prst="rect">
              <a:avLst/>
            </a:prstGeom>
          </p:spPr>
        </p:pic>
        <p:sp>
          <p:nvSpPr>
            <p:cNvPr id="30" name="object 9">
              <a:extLst>
                <a:ext uri="{FF2B5EF4-FFF2-40B4-BE49-F238E27FC236}">
                  <a16:creationId xmlns:a16="http://schemas.microsoft.com/office/drawing/2014/main" id="{FA5CF0DD-3094-9D9C-6D9D-A25345436B81}"/>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31" name="object 10">
              <a:extLst>
                <a:ext uri="{FF2B5EF4-FFF2-40B4-BE49-F238E27FC236}">
                  <a16:creationId xmlns:a16="http://schemas.microsoft.com/office/drawing/2014/main" id="{1099784B-B67D-C5E2-52DD-E2B4B893F57C}"/>
                </a:ext>
              </a:extLst>
            </p:cNvPr>
            <p:cNvPicPr/>
            <p:nvPr/>
          </p:nvPicPr>
          <p:blipFill>
            <a:blip r:embed="rId5" cstate="print"/>
            <a:stretch>
              <a:fillRect/>
            </a:stretch>
          </p:blipFill>
          <p:spPr>
            <a:xfrm>
              <a:off x="635262" y="1151026"/>
              <a:ext cx="147806" cy="147809"/>
            </a:xfrm>
            <a:prstGeom prst="rect">
              <a:avLst/>
            </a:prstGeom>
          </p:spPr>
        </p:pic>
        <p:sp>
          <p:nvSpPr>
            <p:cNvPr id="32" name="object 11">
              <a:extLst>
                <a:ext uri="{FF2B5EF4-FFF2-40B4-BE49-F238E27FC236}">
                  <a16:creationId xmlns:a16="http://schemas.microsoft.com/office/drawing/2014/main" id="{CD0BB251-E4B0-35EB-E05B-66AF29BA1566}"/>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33" name="object 12">
              <a:extLst>
                <a:ext uri="{FF2B5EF4-FFF2-40B4-BE49-F238E27FC236}">
                  <a16:creationId xmlns:a16="http://schemas.microsoft.com/office/drawing/2014/main" id="{D0DF838C-450C-B725-7684-B0C52014DB5C}"/>
                </a:ext>
              </a:extLst>
            </p:cNvPr>
            <p:cNvPicPr/>
            <p:nvPr/>
          </p:nvPicPr>
          <p:blipFill>
            <a:blip r:embed="rId6" cstate="print"/>
            <a:stretch>
              <a:fillRect/>
            </a:stretch>
          </p:blipFill>
          <p:spPr>
            <a:xfrm>
              <a:off x="1045558" y="1387673"/>
              <a:ext cx="148906" cy="148916"/>
            </a:xfrm>
            <a:prstGeom prst="rect">
              <a:avLst/>
            </a:prstGeom>
          </p:spPr>
        </p:pic>
        <p:sp>
          <p:nvSpPr>
            <p:cNvPr id="34" name="object 13">
              <a:extLst>
                <a:ext uri="{FF2B5EF4-FFF2-40B4-BE49-F238E27FC236}">
                  <a16:creationId xmlns:a16="http://schemas.microsoft.com/office/drawing/2014/main" id="{41F4312B-DC58-5485-CD0D-36CD9A194316}"/>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35" name="object 14">
              <a:extLst>
                <a:ext uri="{FF2B5EF4-FFF2-40B4-BE49-F238E27FC236}">
                  <a16:creationId xmlns:a16="http://schemas.microsoft.com/office/drawing/2014/main" id="{B9B2B4A1-74F5-B5E7-EEBF-8FBB1F9D1CBC}"/>
                </a:ext>
              </a:extLst>
            </p:cNvPr>
            <p:cNvPicPr/>
            <p:nvPr/>
          </p:nvPicPr>
          <p:blipFill>
            <a:blip r:embed="rId7" cstate="print"/>
            <a:stretch>
              <a:fillRect/>
            </a:stretch>
          </p:blipFill>
          <p:spPr>
            <a:xfrm>
              <a:off x="1456951" y="1151026"/>
              <a:ext cx="147806" cy="147809"/>
            </a:xfrm>
            <a:prstGeom prst="rect">
              <a:avLst/>
            </a:prstGeom>
          </p:spPr>
        </p:pic>
        <p:sp>
          <p:nvSpPr>
            <p:cNvPr id="36" name="object 15">
              <a:extLst>
                <a:ext uri="{FF2B5EF4-FFF2-40B4-BE49-F238E27FC236}">
                  <a16:creationId xmlns:a16="http://schemas.microsoft.com/office/drawing/2014/main" id="{B8A153B5-39F0-CF7F-407A-5789DA170AE7}"/>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37" name="object 16">
              <a:extLst>
                <a:ext uri="{FF2B5EF4-FFF2-40B4-BE49-F238E27FC236}">
                  <a16:creationId xmlns:a16="http://schemas.microsoft.com/office/drawing/2014/main" id="{1DC0E71C-9E2D-732D-B838-0B85507BCCF0}"/>
                </a:ext>
              </a:extLst>
            </p:cNvPr>
            <p:cNvPicPr/>
            <p:nvPr/>
          </p:nvPicPr>
          <p:blipFill>
            <a:blip r:embed="rId8" cstate="print"/>
            <a:stretch>
              <a:fillRect/>
            </a:stretch>
          </p:blipFill>
          <p:spPr>
            <a:xfrm>
              <a:off x="1456951" y="676624"/>
              <a:ext cx="147806" cy="147809"/>
            </a:xfrm>
            <a:prstGeom prst="rect">
              <a:avLst/>
            </a:prstGeom>
          </p:spPr>
        </p:pic>
        <p:pic>
          <p:nvPicPr>
            <p:cNvPr id="38" name="object 17">
              <a:extLst>
                <a:ext uri="{FF2B5EF4-FFF2-40B4-BE49-F238E27FC236}">
                  <a16:creationId xmlns:a16="http://schemas.microsoft.com/office/drawing/2014/main" id="{7B4F97DB-604A-7D8A-FF79-19DC07D5CFA6}"/>
                </a:ext>
              </a:extLst>
            </p:cNvPr>
            <p:cNvPicPr/>
            <p:nvPr/>
          </p:nvPicPr>
          <p:blipFill>
            <a:blip r:embed="rId9" cstate="print"/>
            <a:stretch>
              <a:fillRect/>
            </a:stretch>
          </p:blipFill>
          <p:spPr>
            <a:xfrm>
              <a:off x="1796231" y="564627"/>
              <a:ext cx="1339684" cy="212153"/>
            </a:xfrm>
            <a:prstGeom prst="rect">
              <a:avLst/>
            </a:prstGeom>
          </p:spPr>
        </p:pic>
        <p:pic>
          <p:nvPicPr>
            <p:cNvPr id="39" name="object 18">
              <a:extLst>
                <a:ext uri="{FF2B5EF4-FFF2-40B4-BE49-F238E27FC236}">
                  <a16:creationId xmlns:a16="http://schemas.microsoft.com/office/drawing/2014/main" id="{A4AF8784-D80C-FCCA-98EC-346DC0ACAE91}"/>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1" y="135176"/>
            <a:ext cx="6758270" cy="933828"/>
          </a:xfrm>
          <a:prstGeom prst="rect">
            <a:avLst/>
          </a:prstGeom>
        </p:spPr>
        <p:txBody>
          <a:bodyPr vert="horz" wrap="square" lIns="0" tIns="10397" rIns="0" bIns="0" rtlCol="0" anchor="ctr">
            <a:spAutoFit/>
          </a:bodyPr>
          <a:lstStyle/>
          <a:p>
            <a:pPr marL="7701">
              <a:lnSpc>
                <a:spcPct val="100000"/>
              </a:lnSpc>
              <a:spcBef>
                <a:spcPts val="82"/>
              </a:spcBef>
            </a:pPr>
            <a:r>
              <a:rPr lang="en-GB" sz="3000" spc="185">
                <a:latin typeface="Poppins" panose="00000500000000000000" pitchFamily="2" charset="0"/>
                <a:cs typeface="Poppins" panose="00000500000000000000" pitchFamily="2" charset="0"/>
              </a:rPr>
              <a:t>WP1 : Scoping out the landscape (RQs 1 &amp; 2)</a:t>
            </a:r>
            <a:endParaRPr sz="3000" spc="185">
              <a:latin typeface="Poppins" panose="00000500000000000000" pitchFamily="2" charset="0"/>
              <a:cs typeface="Poppins" panose="00000500000000000000" pitchFamily="2" charset="0"/>
            </a:endParaRPr>
          </a:p>
        </p:txBody>
      </p:sp>
      <p:sp>
        <p:nvSpPr>
          <p:cNvPr id="3" name="object 3"/>
          <p:cNvSpPr txBox="1"/>
          <p:nvPr/>
        </p:nvSpPr>
        <p:spPr>
          <a:xfrm>
            <a:off x="414638" y="1911382"/>
            <a:ext cx="8940631" cy="6639972"/>
          </a:xfrm>
          <a:prstGeom prst="rect">
            <a:avLst/>
          </a:prstGeom>
        </p:spPr>
        <p:txBody>
          <a:bodyPr vert="horz" wrap="square" lIns="0" tIns="7316" rIns="0" bIns="0" rtlCol="0" anchor="t">
            <a:spAutoFit/>
          </a:bodyPr>
          <a:lstStyle/>
          <a:p>
            <a:pPr marL="457200" indent="-457200">
              <a:lnSpc>
                <a:spcPct val="120000"/>
              </a:lnSpc>
              <a:buFont typeface="+mj-lt"/>
              <a:buAutoNum type="arabicPeriod"/>
            </a:pPr>
            <a:r>
              <a:rPr lang="en-GB" sz="2500">
                <a:solidFill>
                  <a:srgbClr val="314F83"/>
                </a:solidFill>
                <a:latin typeface="Poppins"/>
                <a:cs typeface="Poppins"/>
              </a:rPr>
              <a:t>A critical policy analysis of Welsh legislation and educational policy documents relevant to children's participative rights in school. </a:t>
            </a:r>
          </a:p>
          <a:p>
            <a:pPr marL="457200" indent="-457200">
              <a:lnSpc>
                <a:spcPct val="120000"/>
              </a:lnSpc>
              <a:buFont typeface="+mj-lt"/>
              <a:buAutoNum type="arabicPeriod"/>
            </a:pPr>
            <a:endParaRPr lang="en-GB" sz="2500">
              <a:solidFill>
                <a:srgbClr val="314F83"/>
              </a:solidFill>
              <a:latin typeface="Poppins" panose="00000500000000000000" pitchFamily="2" charset="0"/>
              <a:cs typeface="Poppins" panose="00000500000000000000" pitchFamily="2" charset="0"/>
            </a:endParaRPr>
          </a:p>
          <a:p>
            <a:pPr marL="457200" indent="-457200">
              <a:lnSpc>
                <a:spcPct val="120000"/>
              </a:lnSpc>
              <a:buFont typeface="+mj-lt"/>
              <a:buAutoNum type="arabicPeriod"/>
            </a:pPr>
            <a:r>
              <a:rPr lang="en-GB" sz="2500">
                <a:solidFill>
                  <a:srgbClr val="314F83"/>
                </a:solidFill>
                <a:latin typeface="Poppins"/>
                <a:cs typeface="Poppins"/>
              </a:rPr>
              <a:t>Audit of professional learning opportunities related to children's participative rights. </a:t>
            </a:r>
          </a:p>
          <a:p>
            <a:pPr marL="742950" lvl="1" indent="-285750">
              <a:lnSpc>
                <a:spcPct val="120000"/>
              </a:lnSpc>
              <a:buFont typeface="Arial" panose="020B0604020202020204" pitchFamily="34" charset="0"/>
              <a:buChar char="•"/>
            </a:pPr>
            <a:r>
              <a:rPr lang="en-GB" sz="2000">
                <a:solidFill>
                  <a:srgbClr val="314F83"/>
                </a:solidFill>
                <a:latin typeface="Poppins"/>
                <a:cs typeface="Poppins"/>
              </a:rPr>
              <a:t>Initial Teacher Educator (ITE) questionnaire will gather data about where children’s participative rights sit in their programme and how pedagogic practices that reflect these rights develop. </a:t>
            </a:r>
          </a:p>
          <a:p>
            <a:pPr marL="285750" indent="-285750">
              <a:lnSpc>
                <a:spcPct val="120000"/>
              </a:lnSpc>
              <a:buFont typeface="Arial" panose="020B0604020202020204" pitchFamily="34" charset="0"/>
              <a:buChar char="•"/>
            </a:pPr>
            <a:endParaRPr lang="en-GB" sz="2500">
              <a:solidFill>
                <a:srgbClr val="314F83"/>
              </a:solidFill>
              <a:latin typeface="Poppins"/>
              <a:cs typeface="Poppins"/>
            </a:endParaRPr>
          </a:p>
          <a:p>
            <a:endParaRPr lang="en-GB" sz="2500">
              <a:solidFill>
                <a:srgbClr val="314F83"/>
              </a:solidFill>
              <a:latin typeface="Poppins" panose="00000500000000000000" pitchFamily="2" charset="0"/>
              <a:cs typeface="Poppins" panose="00000500000000000000" pitchFamily="2" charset="0"/>
            </a:endParaRPr>
          </a:p>
          <a:p>
            <a:pPr algn="l" rtl="0"/>
            <a:endParaRPr lang="en-GB" sz="2500">
              <a:solidFill>
                <a:srgbClr val="28426D"/>
              </a:solidFill>
              <a:latin typeface="Poppins" panose="00000500000000000000" pitchFamily="2" charset="0"/>
              <a:cs typeface="Poppins" panose="00000500000000000000" pitchFamily="2" charset="0"/>
            </a:endParaRPr>
          </a:p>
          <a:p>
            <a:endParaRPr lang="en-GB" sz="2500">
              <a:solidFill>
                <a:srgbClr val="28426D"/>
              </a:solidFill>
              <a:latin typeface="Poppins" panose="00000500000000000000" pitchFamily="2" charset="0"/>
              <a:cs typeface="Poppins" panose="00000500000000000000" pitchFamily="2" charset="0"/>
            </a:endParaRPr>
          </a:p>
          <a:p>
            <a:endParaRPr lang="en-GB" sz="2500">
              <a:solidFill>
                <a:srgbClr val="28426D"/>
              </a:solidFill>
              <a:latin typeface="Poppins" panose="00000500000000000000" pitchFamily="2" charset="0"/>
              <a:cs typeface="Poppins" panose="00000500000000000000" pitchFamily="2" charset="0"/>
            </a:endParaRPr>
          </a:p>
          <a:p>
            <a:endParaRPr lang="en-GB" sz="2500">
              <a:solidFill>
                <a:srgbClr val="28426D"/>
              </a:solidFill>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endParaRPr sz="1092"/>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endParaRPr sz="1092"/>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endParaRPr sz="1092"/>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endParaRPr sz="1092"/>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endParaRPr sz="1092"/>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endParaRPr sz="1092"/>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41" name="object 7">
            <a:extLst>
              <a:ext uri="{FF2B5EF4-FFF2-40B4-BE49-F238E27FC236}">
                <a16:creationId xmlns:a16="http://schemas.microsoft.com/office/drawing/2014/main" id="{FD1241DE-7836-5533-1241-0F4E9B388386}"/>
              </a:ext>
            </a:extLst>
          </p:cNvPr>
          <p:cNvPicPr/>
          <p:nvPr/>
        </p:nvPicPr>
        <p:blipFill>
          <a:blip r:embed="rId11" cstate="print"/>
          <a:stretch>
            <a:fillRect/>
          </a:stretch>
        </p:blipFill>
        <p:spPr>
          <a:xfrm>
            <a:off x="9596898" y="0"/>
            <a:ext cx="2604242" cy="2904565"/>
          </a:xfrm>
          <a:prstGeom prst="rect">
            <a:avLst/>
          </a:prstGeom>
        </p:spPr>
      </p:pic>
    </p:spTree>
    <p:extLst>
      <p:ext uri="{BB962C8B-B14F-4D97-AF65-F5344CB8AC3E}">
        <p14:creationId xmlns:p14="http://schemas.microsoft.com/office/powerpoint/2010/main" val="3329465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60E477336AFD4CBDFCA97DBF3C4B06" ma:contentTypeVersion="15" ma:contentTypeDescription="Create a new document." ma:contentTypeScope="" ma:versionID="5935eadbc31b5a97f28bd805815effb2">
  <xsd:schema xmlns:xsd="http://www.w3.org/2001/XMLSchema" xmlns:xs="http://www.w3.org/2001/XMLSchema" xmlns:p="http://schemas.microsoft.com/office/2006/metadata/properties" xmlns:ns3="382a45c1-132b-45e5-be91-acf163a2d632" xmlns:ns4="42262271-d9b5-4209-a10e-531f205ce881" targetNamespace="http://schemas.microsoft.com/office/2006/metadata/properties" ma:root="true" ma:fieldsID="33d77d78ff4796b80094c9f05c6ce67f" ns3:_="" ns4:_="">
    <xsd:import namespace="382a45c1-132b-45e5-be91-acf163a2d632"/>
    <xsd:import namespace="42262271-d9b5-4209-a10e-531f205ce88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a45c1-132b-45e5-be91-acf163a2d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262271-d9b5-4209-a10e-531f205ce88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82a45c1-132b-45e5-be91-acf163a2d632" xsi:nil="true"/>
  </documentManagement>
</p:properties>
</file>

<file path=customXml/itemProps1.xml><?xml version="1.0" encoding="utf-8"?>
<ds:datastoreItem xmlns:ds="http://schemas.openxmlformats.org/officeDocument/2006/customXml" ds:itemID="{5ABF6190-A148-4AB2-B83C-E317D44994A8}">
  <ds:schemaRefs>
    <ds:schemaRef ds:uri="http://schemas.microsoft.com/sharepoint/v3/contenttype/forms"/>
  </ds:schemaRefs>
</ds:datastoreItem>
</file>

<file path=customXml/itemProps2.xml><?xml version="1.0" encoding="utf-8"?>
<ds:datastoreItem xmlns:ds="http://schemas.openxmlformats.org/officeDocument/2006/customXml" ds:itemID="{19AD35ED-9A66-40DF-ACFB-0D6DD3D9D12F}">
  <ds:schemaRefs>
    <ds:schemaRef ds:uri="382a45c1-132b-45e5-be91-acf163a2d632"/>
    <ds:schemaRef ds:uri="42262271-d9b5-4209-a10e-531f205ce8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9440F1-C1CF-40BB-B2BE-59834B215DCC}">
  <ds:schemaRefs>
    <ds:schemaRef ds:uri="382a45c1-132b-45e5-be91-acf163a2d632"/>
    <ds:schemaRef ds:uri="42262271-d9b5-4209-a10e-531f205ce8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3945</TotalTime>
  <Words>3290</Words>
  <Application>Microsoft Office PowerPoint</Application>
  <PresentationFormat>Widescreen</PresentationFormat>
  <Paragraphs>324</Paragraphs>
  <Slides>30</Slides>
  <Notes>30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Arial,Sans-Serif</vt:lpstr>
      <vt:lpstr>Calibri</vt:lpstr>
      <vt:lpstr>Calibri Light</vt:lpstr>
      <vt:lpstr>Poppins</vt:lpstr>
      <vt:lpstr>Tahoma</vt:lpstr>
      <vt:lpstr>Times New Roman</vt:lpstr>
      <vt:lpstr>TwitterChirp</vt:lpstr>
      <vt:lpstr>Wingdings,Sans-Serif</vt:lpstr>
      <vt:lpstr>Office Theme</vt:lpstr>
      <vt:lpstr>  </vt:lpstr>
      <vt:lpstr>Today </vt:lpstr>
      <vt:lpstr>About this Research  </vt:lpstr>
      <vt:lpstr>Meet The Team</vt:lpstr>
      <vt:lpstr>Project Background – why?</vt:lpstr>
      <vt:lpstr>Research Questions</vt:lpstr>
      <vt:lpstr>Project Elements – work packages </vt:lpstr>
      <vt:lpstr>PowerPoint Presentation</vt:lpstr>
      <vt:lpstr>WP1 : Scoping out the landscape (RQs 1 &amp; 2)</vt:lpstr>
      <vt:lpstr>  WP2: Using Reggio-inspired pedagogy to explore participative rights (RQs 3,4 &amp;5)  </vt:lpstr>
      <vt:lpstr>PowerPoint Presentation</vt:lpstr>
      <vt:lpstr>WP4: Impact and  dissemination</vt:lpstr>
      <vt:lpstr>WP1: Research Question Two</vt:lpstr>
      <vt:lpstr>ITE in Wales </vt:lpstr>
      <vt:lpstr>ITE in Wales </vt:lpstr>
      <vt:lpstr>Methods &amp; Analysis  </vt:lpstr>
      <vt:lpstr>The survey . . . </vt:lpstr>
      <vt:lpstr>HEI Survey Responses   </vt:lpstr>
      <vt:lpstr> </vt:lpstr>
      <vt:lpstr> </vt:lpstr>
      <vt:lpstr> Content covered across modules </vt:lpstr>
      <vt:lpstr> Analysis: Deductive content analysis                                    (Elo &amp; Kyngas, 2008)  3 models of Human Rights Education     (Tibbett 2002, 2017)  </vt:lpstr>
      <vt:lpstr>Initial findings: Mapping content across the key features</vt:lpstr>
      <vt:lpstr>Initial findings: Mapping content across the key features</vt:lpstr>
      <vt:lpstr>ITE – Bridging the gap? </vt:lpstr>
      <vt:lpstr>Bridging the Gap: What next for RQ2?  </vt:lpstr>
      <vt:lpstr>Key opportunities the project brings</vt:lpstr>
      <vt:lpstr>Website and Social Media</vt:lpstr>
      <vt:lpstr>Thank you!   Dr Jennie Clement  Dr Jacky Tyrie  on behalf of the Children's Participation in Schools' team</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Participation in Schools (CPiS)</dc:title>
  <dc:creator>Georgia Fee</dc:creator>
  <cp:lastModifiedBy>Sarah Chicken</cp:lastModifiedBy>
  <cp:revision>485</cp:revision>
  <dcterms:created xsi:type="dcterms:W3CDTF">2023-04-04T15:28:58Z</dcterms:created>
  <dcterms:modified xsi:type="dcterms:W3CDTF">2023-09-11T10:47:00Z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0x0101004A60E477336AFD4CBDFCA97DBF3C4B06</vt:lpwstr>
  </property>
</Properties>
</file>