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4"/>
  </p:notesMasterIdLst>
  <p:sldIdLst>
    <p:sldId id="257" r:id="rId5"/>
    <p:sldId id="280" r:id="rId6"/>
    <p:sldId id="285" r:id="rId7"/>
    <p:sldId id="287" r:id="rId8"/>
    <p:sldId id="277" r:id="rId9"/>
    <p:sldId id="276" r:id="rId10"/>
    <p:sldId id="260" r:id="rId11"/>
    <p:sldId id="268" r:id="rId12"/>
    <p:sldId id="269" r:id="rId13"/>
    <p:sldId id="271" r:id="rId14"/>
    <p:sldId id="270" r:id="rId15"/>
    <p:sldId id="272" r:id="rId16"/>
    <p:sldId id="292" r:id="rId17"/>
    <p:sldId id="290" r:id="rId18"/>
    <p:sldId id="273" r:id="rId19"/>
    <p:sldId id="291" r:id="rId20"/>
    <p:sldId id="288" r:id="rId21"/>
    <p:sldId id="267" r:id="rId22"/>
    <p:sldId id="281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8564" autoAdjust="0"/>
  </p:normalViewPr>
  <p:slideViewPr>
    <p:cSldViewPr snapToGrid="0">
      <p:cViewPr varScale="1">
        <p:scale>
          <a:sx n="98" d="100"/>
          <a:sy n="98" d="100"/>
        </p:scale>
        <p:origin x="43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oleObject" Target="file:///C:\Users\t-octavianti\Desktop\Rajasthan%20paper\Selected%20files%20for%20paper%20writing\Summary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/>
              <a:t>Primary source of drinking water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strRef>
              <c:f>Sheet1!$B$19:$B$21</c:f>
              <c:strCache>
                <c:ptCount val="3"/>
                <c:pt idx="0">
                  <c:v>Handpump/bore well</c:v>
                </c:pt>
                <c:pt idx="1">
                  <c:v>Tanker (delivery by bowser)</c:v>
                </c:pt>
                <c:pt idx="2">
                  <c:v>Shared open dug well/ Bavadi/ Kund</c:v>
                </c:pt>
              </c:strCache>
            </c:strRef>
          </c:cat>
          <c:val>
            <c:numRef>
              <c:f>Sheet1!$D$19:$D$21</c:f>
              <c:numCache>
                <c:formatCode>0%</c:formatCode>
                <c:ptCount val="3"/>
                <c:pt idx="0">
                  <c:v>0.47099999999999997</c:v>
                </c:pt>
                <c:pt idx="1">
                  <c:v>0.34499999999999997</c:v>
                </c:pt>
                <c:pt idx="2">
                  <c:v>0.108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17F-43D6-8AFB-E1831C6C3BB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15"/>
        <c:overlap val="-20"/>
        <c:axId val="550210512"/>
        <c:axId val="550207888"/>
      </c:barChart>
      <c:catAx>
        <c:axId val="55021051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50207888"/>
        <c:crosses val="autoZero"/>
        <c:auto val="1"/>
        <c:lblAlgn val="ctr"/>
        <c:lblOffset val="100"/>
        <c:noMultiLvlLbl val="0"/>
      </c:catAx>
      <c:valAx>
        <c:axId val="55020788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502105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/>
              <a:t>Person fetching water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strRef>
              <c:f>Sheet1!$B$22:$B$25</c:f>
              <c:strCache>
                <c:ptCount val="4"/>
                <c:pt idx="0">
                  <c:v>Adult woman</c:v>
                </c:pt>
                <c:pt idx="1">
                  <c:v>Adult man</c:v>
                </c:pt>
                <c:pt idx="2">
                  <c:v>Adult woman and female child (under 16 years) go together</c:v>
                </c:pt>
                <c:pt idx="3">
                  <c:v>Other</c:v>
                </c:pt>
              </c:strCache>
            </c:strRef>
          </c:cat>
          <c:val>
            <c:numRef>
              <c:f>Sheet1!$D$22:$D$25</c:f>
              <c:numCache>
                <c:formatCode>0%</c:formatCode>
                <c:ptCount val="4"/>
                <c:pt idx="0">
                  <c:v>0.55800000000000005</c:v>
                </c:pt>
                <c:pt idx="1">
                  <c:v>9.6000000000000002E-2</c:v>
                </c:pt>
                <c:pt idx="2">
                  <c:v>7.3999999999999996E-2</c:v>
                </c:pt>
                <c:pt idx="3">
                  <c:v>0.26400000000000001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030-49B2-A09F-C03399F1B1A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15"/>
        <c:overlap val="-20"/>
        <c:axId val="438526776"/>
        <c:axId val="438528744"/>
      </c:barChart>
      <c:catAx>
        <c:axId val="43852677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8528744"/>
        <c:crosses val="autoZero"/>
        <c:auto val="1"/>
        <c:lblAlgn val="ctr"/>
        <c:lblOffset val="100"/>
        <c:noMultiLvlLbl val="0"/>
      </c:catAx>
      <c:valAx>
        <c:axId val="43852874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85267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/>
              <a:t>Caste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7042-45AE-9B7C-262D6BA0A939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7042-45AE-9B7C-262D6BA0A939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7042-45AE-9B7C-262D6BA0A939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7042-45AE-9B7C-262D6BA0A939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ysClr val="windowText" lastClr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1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7042-45AE-9B7C-262D6BA0A939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ysClr val="windowText" lastClr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1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7042-45AE-9B7C-262D6BA0A939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ysClr val="windowText" lastClr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1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5-7042-45AE-9B7C-262D6BA0A939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ysClr val="windowText" lastClr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1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7-7042-45AE-9B7C-262D6BA0A939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1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Sheet1!$H$1:$H$4</c:f>
              <c:strCache>
                <c:ptCount val="4"/>
                <c:pt idx="0">
                  <c:v>General</c:v>
                </c:pt>
                <c:pt idx="1">
                  <c:v>SC (Scheduled caste)</c:v>
                </c:pt>
                <c:pt idx="2">
                  <c:v>ST (Scheduled tribe)</c:v>
                </c:pt>
                <c:pt idx="3">
                  <c:v>OBC (Other backward classes)</c:v>
                </c:pt>
              </c:strCache>
            </c:strRef>
          </c:cat>
          <c:val>
            <c:numRef>
              <c:f>Sheet1!$J$1:$J$4</c:f>
              <c:numCache>
                <c:formatCode>0.0%</c:formatCode>
                <c:ptCount val="4"/>
                <c:pt idx="0">
                  <c:v>0.108</c:v>
                </c:pt>
                <c:pt idx="1">
                  <c:v>0.255</c:v>
                </c:pt>
                <c:pt idx="2">
                  <c:v>2.3E-2</c:v>
                </c:pt>
                <c:pt idx="3">
                  <c:v>0.61399999999999999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7042-45AE-9B7C-262D6BA0A939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0" i="0" u="none" strike="noStrike" kern="1200" cap="none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GB"/>
              <a:t>Household Water InSecurity Experiences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0" i="0" u="none" strike="noStrike" kern="1200" cap="none" spc="2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Revised_Table!$O$153</c:f>
              <c:strCache>
                <c:ptCount val="1"/>
                <c:pt idx="0">
                  <c:v>Never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lumMod val="110000"/>
                    <a:satMod val="105000"/>
                    <a:tint val="67000"/>
                  </a:schemeClr>
                </a:gs>
                <a:gs pos="50000">
                  <a:schemeClr val="accent1">
                    <a:lumMod val="105000"/>
                    <a:satMod val="103000"/>
                    <a:tint val="73000"/>
                  </a:schemeClr>
                </a:gs>
                <a:gs pos="100000">
                  <a:schemeClr val="accent1"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1">
                  <a:shade val="95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Revised_Table!$P$152:$AA$152</c:f>
              <c:strCache>
                <c:ptCount val="12"/>
                <c:pt idx="0">
                  <c:v>Worry</c:v>
                </c:pt>
                <c:pt idx="1">
                  <c:v>Intteruption</c:v>
                </c:pt>
                <c:pt idx="2">
                  <c:v>Washing clothes</c:v>
                </c:pt>
                <c:pt idx="3">
                  <c:v>Changing plans</c:v>
                </c:pt>
                <c:pt idx="4">
                  <c:v>Changing foods</c:v>
                </c:pt>
                <c:pt idx="5">
                  <c:v>Washing hands</c:v>
                </c:pt>
                <c:pt idx="6">
                  <c:v>Bathing</c:v>
                </c:pt>
                <c:pt idx="7">
                  <c:v>Drinking</c:v>
                </c:pt>
                <c:pt idx="8">
                  <c:v>Upset</c:v>
                </c:pt>
                <c:pt idx="9">
                  <c:v>Sleep thirsty</c:v>
                </c:pt>
                <c:pt idx="10">
                  <c:v>No water</c:v>
                </c:pt>
                <c:pt idx="11">
                  <c:v>Ashamed</c:v>
                </c:pt>
              </c:strCache>
            </c:strRef>
          </c:cat>
          <c:val>
            <c:numRef>
              <c:f>Revised_Table!$P$153:$AA$153</c:f>
              <c:numCache>
                <c:formatCode>0%</c:formatCode>
                <c:ptCount val="12"/>
                <c:pt idx="0">
                  <c:v>0.16460176991150444</c:v>
                </c:pt>
                <c:pt idx="1">
                  <c:v>0.1663716814159292</c:v>
                </c:pt>
                <c:pt idx="2">
                  <c:v>0.21946902654867256</c:v>
                </c:pt>
                <c:pt idx="3">
                  <c:v>0.1911504424778761</c:v>
                </c:pt>
                <c:pt idx="4">
                  <c:v>0.16283185840707964</c:v>
                </c:pt>
                <c:pt idx="5">
                  <c:v>0.30442477876106194</c:v>
                </c:pt>
                <c:pt idx="6">
                  <c:v>0.20884955752212389</c:v>
                </c:pt>
                <c:pt idx="7">
                  <c:v>0.16814159292035399</c:v>
                </c:pt>
                <c:pt idx="8">
                  <c:v>0.16106194690265488</c:v>
                </c:pt>
                <c:pt idx="9">
                  <c:v>0.96814159292035395</c:v>
                </c:pt>
                <c:pt idx="10">
                  <c:v>0.1911504424778761</c:v>
                </c:pt>
                <c:pt idx="11">
                  <c:v>0.29734513274336283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EC4-4726-AACF-049E40AE8B74}"/>
            </c:ext>
          </c:extLst>
        </c:ser>
        <c:ser>
          <c:idx val="1"/>
          <c:order val="1"/>
          <c:tx>
            <c:strRef>
              <c:f>Revised_Table!$O$154</c:f>
              <c:strCache>
                <c:ptCount val="1"/>
                <c:pt idx="0">
                  <c:v>Rarely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lumMod val="110000"/>
                    <a:satMod val="105000"/>
                    <a:tint val="67000"/>
                  </a:schemeClr>
                </a:gs>
                <a:gs pos="50000">
                  <a:schemeClr val="accent2">
                    <a:lumMod val="105000"/>
                    <a:satMod val="103000"/>
                    <a:tint val="73000"/>
                  </a:schemeClr>
                </a:gs>
                <a:gs pos="100000">
                  <a:schemeClr val="accent2"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2">
                  <a:shade val="95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Revised_Table!$P$152:$AA$152</c:f>
              <c:strCache>
                <c:ptCount val="12"/>
                <c:pt idx="0">
                  <c:v>Worry</c:v>
                </c:pt>
                <c:pt idx="1">
                  <c:v>Intteruption</c:v>
                </c:pt>
                <c:pt idx="2">
                  <c:v>Washing clothes</c:v>
                </c:pt>
                <c:pt idx="3">
                  <c:v>Changing plans</c:v>
                </c:pt>
                <c:pt idx="4">
                  <c:v>Changing foods</c:v>
                </c:pt>
                <c:pt idx="5">
                  <c:v>Washing hands</c:v>
                </c:pt>
                <c:pt idx="6">
                  <c:v>Bathing</c:v>
                </c:pt>
                <c:pt idx="7">
                  <c:v>Drinking</c:v>
                </c:pt>
                <c:pt idx="8">
                  <c:v>Upset</c:v>
                </c:pt>
                <c:pt idx="9">
                  <c:v>Sleep thirsty</c:v>
                </c:pt>
                <c:pt idx="10">
                  <c:v>No water</c:v>
                </c:pt>
                <c:pt idx="11">
                  <c:v>Ashamed</c:v>
                </c:pt>
              </c:strCache>
            </c:strRef>
          </c:cat>
          <c:val>
            <c:numRef>
              <c:f>Revised_Table!$P$154:$AA$154</c:f>
              <c:numCache>
                <c:formatCode>0%</c:formatCode>
                <c:ptCount val="12"/>
                <c:pt idx="0">
                  <c:v>0.21238938053097345</c:v>
                </c:pt>
                <c:pt idx="1">
                  <c:v>0.27079646017699116</c:v>
                </c:pt>
                <c:pt idx="2">
                  <c:v>0.29734513274336283</c:v>
                </c:pt>
                <c:pt idx="3">
                  <c:v>0.37168141592920356</c:v>
                </c:pt>
                <c:pt idx="4">
                  <c:v>0.40176991150442476</c:v>
                </c:pt>
                <c:pt idx="5">
                  <c:v>0.39292035398230091</c:v>
                </c:pt>
                <c:pt idx="6">
                  <c:v>0.36637168141592918</c:v>
                </c:pt>
                <c:pt idx="7">
                  <c:v>0.28141592920353981</c:v>
                </c:pt>
                <c:pt idx="8">
                  <c:v>0.25132743362831861</c:v>
                </c:pt>
                <c:pt idx="9">
                  <c:v>8.8495575221238937E-3</c:v>
                </c:pt>
                <c:pt idx="10">
                  <c:v>0.34159292035398231</c:v>
                </c:pt>
                <c:pt idx="11">
                  <c:v>0.54513274336283191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EC4-4726-AACF-049E40AE8B74}"/>
            </c:ext>
          </c:extLst>
        </c:ser>
        <c:ser>
          <c:idx val="2"/>
          <c:order val="2"/>
          <c:tx>
            <c:strRef>
              <c:f>Revised_Table!$O$155</c:f>
              <c:strCache>
                <c:ptCount val="1"/>
                <c:pt idx="0">
                  <c:v>Sometimes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lumMod val="110000"/>
                    <a:satMod val="105000"/>
                    <a:tint val="67000"/>
                  </a:schemeClr>
                </a:gs>
                <a:gs pos="50000">
                  <a:schemeClr val="accent3">
                    <a:lumMod val="105000"/>
                    <a:satMod val="103000"/>
                    <a:tint val="73000"/>
                  </a:schemeClr>
                </a:gs>
                <a:gs pos="100000">
                  <a:schemeClr val="accent3"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3">
                  <a:shade val="95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Revised_Table!$P$152:$AA$152</c:f>
              <c:strCache>
                <c:ptCount val="12"/>
                <c:pt idx="0">
                  <c:v>Worry</c:v>
                </c:pt>
                <c:pt idx="1">
                  <c:v>Intteruption</c:v>
                </c:pt>
                <c:pt idx="2">
                  <c:v>Washing clothes</c:v>
                </c:pt>
                <c:pt idx="3">
                  <c:v>Changing plans</c:v>
                </c:pt>
                <c:pt idx="4">
                  <c:v>Changing foods</c:v>
                </c:pt>
                <c:pt idx="5">
                  <c:v>Washing hands</c:v>
                </c:pt>
                <c:pt idx="6">
                  <c:v>Bathing</c:v>
                </c:pt>
                <c:pt idx="7">
                  <c:v>Drinking</c:v>
                </c:pt>
                <c:pt idx="8">
                  <c:v>Upset</c:v>
                </c:pt>
                <c:pt idx="9">
                  <c:v>Sleep thirsty</c:v>
                </c:pt>
                <c:pt idx="10">
                  <c:v>No water</c:v>
                </c:pt>
                <c:pt idx="11">
                  <c:v>Ashamed</c:v>
                </c:pt>
              </c:strCache>
            </c:strRef>
          </c:cat>
          <c:val>
            <c:numRef>
              <c:f>Revised_Table!$P$155:$AA$155</c:f>
              <c:numCache>
                <c:formatCode>0%</c:formatCode>
                <c:ptCount val="12"/>
                <c:pt idx="0">
                  <c:v>0.44070796460176992</c:v>
                </c:pt>
                <c:pt idx="1">
                  <c:v>0.48318584070796461</c:v>
                </c:pt>
                <c:pt idx="2">
                  <c:v>0.4</c:v>
                </c:pt>
                <c:pt idx="3">
                  <c:v>0.39115044247787611</c:v>
                </c:pt>
                <c:pt idx="4">
                  <c:v>0.38761061946902653</c:v>
                </c:pt>
                <c:pt idx="5">
                  <c:v>0.26371681415929205</c:v>
                </c:pt>
                <c:pt idx="6">
                  <c:v>0.35752212389380533</c:v>
                </c:pt>
                <c:pt idx="7">
                  <c:v>0.4336283185840708</c:v>
                </c:pt>
                <c:pt idx="8">
                  <c:v>0.44424778761061945</c:v>
                </c:pt>
                <c:pt idx="9">
                  <c:v>5.3097345132743362E-3</c:v>
                </c:pt>
                <c:pt idx="10">
                  <c:v>0.38584070796460179</c:v>
                </c:pt>
                <c:pt idx="11">
                  <c:v>0.13805309734513274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EC4-4726-AACF-049E40AE8B74}"/>
            </c:ext>
          </c:extLst>
        </c:ser>
        <c:ser>
          <c:idx val="3"/>
          <c:order val="3"/>
          <c:tx>
            <c:strRef>
              <c:f>Revised_Table!$O$156</c:f>
              <c:strCache>
                <c:ptCount val="1"/>
                <c:pt idx="0">
                  <c:v>Often/always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lumMod val="110000"/>
                    <a:satMod val="105000"/>
                    <a:tint val="67000"/>
                  </a:schemeClr>
                </a:gs>
                <a:gs pos="50000">
                  <a:schemeClr val="accent4">
                    <a:lumMod val="105000"/>
                    <a:satMod val="103000"/>
                    <a:tint val="73000"/>
                  </a:schemeClr>
                </a:gs>
                <a:gs pos="100000">
                  <a:schemeClr val="accent4"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4">
                  <a:shade val="95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Revised_Table!$P$152:$AA$152</c:f>
              <c:strCache>
                <c:ptCount val="12"/>
                <c:pt idx="0">
                  <c:v>Worry</c:v>
                </c:pt>
                <c:pt idx="1">
                  <c:v>Intteruption</c:v>
                </c:pt>
                <c:pt idx="2">
                  <c:v>Washing clothes</c:v>
                </c:pt>
                <c:pt idx="3">
                  <c:v>Changing plans</c:v>
                </c:pt>
                <c:pt idx="4">
                  <c:v>Changing foods</c:v>
                </c:pt>
                <c:pt idx="5">
                  <c:v>Washing hands</c:v>
                </c:pt>
                <c:pt idx="6">
                  <c:v>Bathing</c:v>
                </c:pt>
                <c:pt idx="7">
                  <c:v>Drinking</c:v>
                </c:pt>
                <c:pt idx="8">
                  <c:v>Upset</c:v>
                </c:pt>
                <c:pt idx="9">
                  <c:v>Sleep thirsty</c:v>
                </c:pt>
                <c:pt idx="10">
                  <c:v>No water</c:v>
                </c:pt>
                <c:pt idx="11">
                  <c:v>Ashamed</c:v>
                </c:pt>
              </c:strCache>
            </c:strRef>
          </c:cat>
          <c:val>
            <c:numRef>
              <c:f>Revised_Table!$P$156:$AA$156</c:f>
              <c:numCache>
                <c:formatCode>0%</c:formatCode>
                <c:ptCount val="12"/>
                <c:pt idx="0">
                  <c:v>0.16460176991150444</c:v>
                </c:pt>
                <c:pt idx="1">
                  <c:v>6.1946902654867256E-2</c:v>
                </c:pt>
                <c:pt idx="2">
                  <c:v>6.5486725663716813E-2</c:v>
                </c:pt>
                <c:pt idx="3">
                  <c:v>2.831858407079646E-2</c:v>
                </c:pt>
                <c:pt idx="4">
                  <c:v>3.0088495575221239E-2</c:v>
                </c:pt>
                <c:pt idx="5">
                  <c:v>1.9469026548672566E-2</c:v>
                </c:pt>
                <c:pt idx="6">
                  <c:v>4.7787610619469026E-2</c:v>
                </c:pt>
                <c:pt idx="7">
                  <c:v>9.9115044247787609E-2</c:v>
                </c:pt>
                <c:pt idx="8">
                  <c:v>0.12389380530973451</c:v>
                </c:pt>
                <c:pt idx="9">
                  <c:v>0</c:v>
                </c:pt>
                <c:pt idx="10">
                  <c:v>6.3716814159292035E-2</c:v>
                </c:pt>
                <c:pt idx="11">
                  <c:v>1.7699115044247787E-3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EC4-4726-AACF-049E40AE8B74}"/>
            </c:ext>
          </c:extLst>
        </c:ser>
        <c:ser>
          <c:idx val="4"/>
          <c:order val="4"/>
          <c:tx>
            <c:strRef>
              <c:f>Revised_Table!$O$157</c:f>
              <c:strCache>
                <c:ptCount val="1"/>
                <c:pt idx="0">
                  <c:v>Not applicable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lumMod val="110000"/>
                    <a:satMod val="105000"/>
                    <a:tint val="67000"/>
                  </a:schemeClr>
                </a:gs>
                <a:gs pos="50000">
                  <a:schemeClr val="accent5">
                    <a:lumMod val="105000"/>
                    <a:satMod val="103000"/>
                    <a:tint val="73000"/>
                  </a:schemeClr>
                </a:gs>
                <a:gs pos="100000">
                  <a:schemeClr val="accent5"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5">
                  <a:shade val="95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Revised_Table!$P$152:$AA$152</c:f>
              <c:strCache>
                <c:ptCount val="12"/>
                <c:pt idx="0">
                  <c:v>Worry</c:v>
                </c:pt>
                <c:pt idx="1">
                  <c:v>Intteruption</c:v>
                </c:pt>
                <c:pt idx="2">
                  <c:v>Washing clothes</c:v>
                </c:pt>
                <c:pt idx="3">
                  <c:v>Changing plans</c:v>
                </c:pt>
                <c:pt idx="4">
                  <c:v>Changing foods</c:v>
                </c:pt>
                <c:pt idx="5">
                  <c:v>Washing hands</c:v>
                </c:pt>
                <c:pt idx="6">
                  <c:v>Bathing</c:v>
                </c:pt>
                <c:pt idx="7">
                  <c:v>Drinking</c:v>
                </c:pt>
                <c:pt idx="8">
                  <c:v>Upset</c:v>
                </c:pt>
                <c:pt idx="9">
                  <c:v>Sleep thirsty</c:v>
                </c:pt>
                <c:pt idx="10">
                  <c:v>No water</c:v>
                </c:pt>
                <c:pt idx="11">
                  <c:v>Ashamed</c:v>
                </c:pt>
              </c:strCache>
            </c:strRef>
          </c:cat>
          <c:val>
            <c:numRef>
              <c:f>Revised_Table!$P$157:$AA$157</c:f>
              <c:numCache>
                <c:formatCode>0%</c:formatCode>
                <c:ptCount val="12"/>
                <c:pt idx="0">
                  <c:v>1.7699115044247704E-2</c:v>
                </c:pt>
                <c:pt idx="1">
                  <c:v>1.7699115044247704E-2</c:v>
                </c:pt>
                <c:pt idx="2">
                  <c:v>1.7699115044247704E-2</c:v>
                </c:pt>
                <c:pt idx="3">
                  <c:v>1.7699115044247704E-2</c:v>
                </c:pt>
                <c:pt idx="4">
                  <c:v>1.7699115044247815E-2</c:v>
                </c:pt>
                <c:pt idx="5">
                  <c:v>1.9469026548672552E-2</c:v>
                </c:pt>
                <c:pt idx="6">
                  <c:v>1.9469026548672552E-2</c:v>
                </c:pt>
                <c:pt idx="7">
                  <c:v>1.7699115044247815E-2</c:v>
                </c:pt>
                <c:pt idx="8">
                  <c:v>1.9469026548672552E-2</c:v>
                </c:pt>
                <c:pt idx="9">
                  <c:v>1.7699115044247815E-2</c:v>
                </c:pt>
                <c:pt idx="10">
                  <c:v>1.7699115044247815E-2</c:v>
                </c:pt>
                <c:pt idx="11">
                  <c:v>1.7699115044247815E-2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EC4-4726-AACF-049E40AE8B74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586797800"/>
        <c:axId val="586797144"/>
      </c:barChart>
      <c:catAx>
        <c:axId val="58679780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86797144"/>
        <c:crosses val="autoZero"/>
        <c:auto val="1"/>
        <c:lblAlgn val="ctr"/>
        <c:lblOffset val="100"/>
        <c:noMultiLvlLbl val="0"/>
      </c:catAx>
      <c:valAx>
        <c:axId val="58679714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867978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>
          <a:solidFill>
            <a:schemeClr val="tx1"/>
          </a:solidFill>
        </a:defRPr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ize="5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4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ize="5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301">
  <cs:axisTitle>
    <cs:lnRef idx="0"/>
    <cs:fillRef idx="0"/>
    <cs:effectRef idx="0"/>
    <cs:fontRef idx="minor">
      <a:schemeClr val="tx1">
        <a:lumMod val="50000"/>
        <a:lumOff val="50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08FCEB-7293-4B69-9D51-6863A57D5D0D}" type="datetimeFigureOut">
              <a:rPr lang="en-GB" smtClean="0"/>
              <a:t>30/08/2023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1ABA94-3BC1-40F6-952E-4BDBDF80B8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05177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1ABA94-3BC1-40F6-952E-4BDBDF80B8F1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52044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66FDDC-BA37-4D95-85C2-E4C24A6E795F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71988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66FDDC-BA37-4D95-85C2-E4C24A6E795F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34426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66FDDC-BA37-4D95-85C2-E4C24A6E795F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71835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66FDDC-BA37-4D95-85C2-E4C24A6E795F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7051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66FDDC-BA37-4D95-85C2-E4C24A6E795F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63280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66FDDC-BA37-4D95-85C2-E4C24A6E795F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06125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6F9BA2-4388-4076-B16C-A73F98954F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364012B-A3C3-4640-8594-7DAA410A83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129126-EF25-4D75-B1E0-F8D04A4089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7CD65-F004-437E-A560-F51A9E35CC2C}" type="datetimeFigureOut">
              <a:rPr lang="en-GB" smtClean="0"/>
              <a:t>30/08/2023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12CFFF-2B7C-4FFE-A3F7-C1A207848E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A76FAD-8378-435D-9E7D-2267D33E07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07077-4D34-4F85-B2D3-05B03BA119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38608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AF15B3-C9A5-4626-89B9-45B34D317B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D2F960-DCB5-4417-8E6B-6FD41DD662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6D9E32-A52C-44A2-923D-8809A2ACF6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7CD65-F004-437E-A560-F51A9E35CC2C}" type="datetimeFigureOut">
              <a:rPr lang="en-GB" smtClean="0"/>
              <a:t>30/08/2023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EEF473-C527-4C1B-96C5-2D4982AA3A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D21277-1339-44CC-981E-CE6F72548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07077-4D34-4F85-B2D3-05B03BA119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11723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7FB893E-F473-4D8E-BC54-F6658C1B0A1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87FBD9-0AB0-4AC1-8A6F-1EA3230ABC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A8722E-965E-482B-A979-D96CE2BA48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7CD65-F004-437E-A560-F51A9E35CC2C}" type="datetimeFigureOut">
              <a:rPr lang="en-GB" smtClean="0"/>
              <a:t>30/08/2023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EB61E2-C6B7-412E-A597-1835E6B227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40B3EF-8C9A-4346-8D58-2EECDBB36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07077-4D34-4F85-B2D3-05B03BA119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28772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1972DC-7907-4AC6-AB49-7EEE5E360C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A35587-BB14-408E-9DCB-0B01E4652D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393730-6094-4AF5-9FD1-A12884F380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7CD65-F004-437E-A560-F51A9E35CC2C}" type="datetimeFigureOut">
              <a:rPr lang="en-GB" smtClean="0"/>
              <a:t>30/08/2023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2E873A-F7D8-4363-95E5-9FC3D94EB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5E935B-74E4-43F5-9D2D-6049E740A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07077-4D34-4F85-B2D3-05B03BA119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94614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F59EEB-C87D-491D-B719-0D6C23A63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C1DAFF-7D82-4C7A-99F0-F5DE5948FF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4A5F7F-138B-4F97-B10B-A726D6A04D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7CD65-F004-437E-A560-F51A9E35CC2C}" type="datetimeFigureOut">
              <a:rPr lang="en-GB" smtClean="0"/>
              <a:t>30/08/2023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51B1EE-E929-4306-A9F4-2496D6427F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81D20A-A3F1-4692-B38E-B19E5B2AA4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07077-4D34-4F85-B2D3-05B03BA119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09754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180E9-0B00-44B4-8557-B4A211AD47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FB6AE1-2AE8-47CC-BF80-77ED9112F8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624B93-A4A5-4393-B2E1-3B0DD477F4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CF0438-B8A2-46F8-B69F-670810663A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7CD65-F004-437E-A560-F51A9E35CC2C}" type="datetimeFigureOut">
              <a:rPr lang="en-GB" smtClean="0"/>
              <a:t>30/08/2023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3420B2-338A-4113-B978-89EED0F3C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155769-F216-45F2-ACEE-764E06E4B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07077-4D34-4F85-B2D3-05B03BA119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7705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2F51EC-F6D2-4894-BB2D-354FA07BA4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9C466C-4DD5-41D1-8D53-5EE55AD534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81289B-22F6-45B6-A476-3D995473CD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98E04A-415E-4EC1-8472-860FD03F03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1900184-A256-47EB-BA34-422FEABFB4D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11667E8-D93D-451E-AF41-9E09BEE82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7CD65-F004-437E-A560-F51A9E35CC2C}" type="datetimeFigureOut">
              <a:rPr lang="en-GB" smtClean="0"/>
              <a:t>30/08/2023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E951F3F-0840-45DF-93D0-944699A92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3034E94-240F-4F82-B677-AEE4E769A3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07077-4D34-4F85-B2D3-05B03BA119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2636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492E15-7FD1-4B01-911B-0C33FCC52D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13D5855-F4D2-4009-910F-BFFFF53577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7CD65-F004-437E-A560-F51A9E35CC2C}" type="datetimeFigureOut">
              <a:rPr lang="en-GB" smtClean="0"/>
              <a:t>30/08/2023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259C18-4D8B-4F46-B2E9-23EB30D70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BDEE08-693F-4D0E-88F7-8F2778A777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07077-4D34-4F85-B2D3-05B03BA119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64141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CD7F6C-DDDA-4D1A-91D6-027738BDF2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7CD65-F004-437E-A560-F51A9E35CC2C}" type="datetimeFigureOut">
              <a:rPr lang="en-GB" smtClean="0"/>
              <a:t>30/08/2023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1DD4035-2C90-468A-997F-D146B7020A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E21096-EC0E-4942-88E4-EB4CFB9A9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07077-4D34-4F85-B2D3-05B03BA119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3847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4A5AE3-B16E-4016-BA10-C9AEE329FD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6CDC8B-93AC-459E-A4ED-B2D72D5551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DE8949-F48D-4992-BA8A-D2D06CA45D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4BC09B-DF56-4B7A-BEF4-5855A717AC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7CD65-F004-437E-A560-F51A9E35CC2C}" type="datetimeFigureOut">
              <a:rPr lang="en-GB" smtClean="0"/>
              <a:t>30/08/2023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8E59F8-1BAC-4D12-88B7-40506D1030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B1B324-6B59-478F-A31F-25C57002B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07077-4D34-4F85-B2D3-05B03BA119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57704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135D12-ED65-454C-9EC5-A77AC82C65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39C191B-8981-4BFF-B7F6-67BB4333EBF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CBCA54-01AE-49D6-9BCD-266B69159C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E4D5C6-12EA-4459-8943-45463D441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7CD65-F004-437E-A560-F51A9E35CC2C}" type="datetimeFigureOut">
              <a:rPr lang="en-GB" smtClean="0"/>
              <a:t>30/08/2023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5A584C-F826-4802-BE75-C43E164F37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36F52A-11B5-41FA-8BE3-FE6980B2F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07077-4D34-4F85-B2D3-05B03BA119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42576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E270F37-6242-42EA-B099-D9511256D0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E3BD3C-17BD-4ACC-BCFB-2EE238EF26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C17DA4-D251-4D51-ACAF-E779404460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A7CD65-F004-437E-A560-F51A9E35CC2C}" type="datetimeFigureOut">
              <a:rPr lang="en-GB" smtClean="0"/>
              <a:t>30/08/2023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8FCA94-2700-451B-8DD4-12F46BDDB2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48E374-3495-465B-8EE1-E604FD2565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07077-4D34-4F85-B2D3-05B03BA119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706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hyperlink" Target="mailto:Thanti.Octavianti@uwe.ac.uk" TargetMode="External"/><Relationship Id="rId4" Type="http://schemas.openxmlformats.org/officeDocument/2006/relationships/hyperlink" Target="https://www.opensocietyfoundations.org/voices/are-we-undercounting-work-done-women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geoenvironmental-disasters.springeropen.com/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sciencedirect.com/journal/global-and-planetary-change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allpaperflare.com/search?wallpaper=rajasthan" TargetMode="External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wallpaperflare.com/amber-fort-jaipur-rajasthan-india-architecture-castle-wallpaper-ecrnk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6000"/>
            <a:lum/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651D18-F720-4D6D-8E2A-F6EA3697EB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9226" y="77583"/>
            <a:ext cx="9993548" cy="1673398"/>
          </a:xfrm>
        </p:spPr>
        <p:txBody>
          <a:bodyPr>
            <a:noAutofit/>
          </a:bodyPr>
          <a:lstStyle/>
          <a:p>
            <a:r>
              <a:rPr lang="en-GB" sz="3200" b="1" dirty="0">
                <a:latin typeface="Arial" panose="020B0604020202020204" pitchFamily="34" charset="0"/>
                <a:cs typeface="Arial" panose="020B0604020202020204" pitchFamily="34" charset="0"/>
              </a:rPr>
              <a:t>Household water insecurity in a changing climate: The interplay between distance to water, income, caste and gender in rural Rajasthan, India</a:t>
            </a:r>
            <a:endParaRPr lang="en-GB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144DDC-A51B-4CA2-AB11-6A9CE43F47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50587" y="2186050"/>
            <a:ext cx="10090826" cy="3533814"/>
          </a:xfrm>
          <a:prstGeom prst="roundRect">
            <a:avLst/>
          </a:prstGeom>
          <a:solidFill>
            <a:schemeClr val="accent1">
              <a:lumMod val="20000"/>
              <a:lumOff val="80000"/>
              <a:alpha val="58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GB" sz="1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 </a:t>
            </a:r>
            <a:r>
              <a:rPr lang="en-GB" sz="1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Everard</a:t>
            </a:r>
            <a:r>
              <a:rPr lang="en-GB" sz="1800" baseline="30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GB" sz="18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en-GB" sz="1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Thanti </a:t>
            </a:r>
            <a:r>
              <a:rPr lang="en-GB" sz="1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Octavianti</a:t>
            </a:r>
            <a:r>
              <a:rPr lang="en-GB" sz="1800" baseline="30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GB" sz="1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Kwok </a:t>
            </a:r>
            <a:r>
              <a:rPr lang="en-GB" sz="1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</a:t>
            </a:r>
            <a:r>
              <a:rPr lang="en-GB" sz="1800" baseline="30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GB" sz="1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Nicola </a:t>
            </a:r>
            <a:r>
              <a:rPr lang="en-GB" sz="1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Floyd</a:t>
            </a:r>
            <a:r>
              <a:rPr lang="en-GB" sz="1800" baseline="30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GB" sz="1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Om Prakash </a:t>
            </a:r>
            <a:r>
              <a:rPr lang="en-GB" sz="1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Sharma</a:t>
            </a:r>
            <a:r>
              <a:rPr lang="en-GB" sz="1800" baseline="30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GB" sz="1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br>
              <a:rPr lang="en-GB" sz="1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Chad </a:t>
            </a:r>
            <a:r>
              <a:rPr lang="en-GB" sz="1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Staddon</a:t>
            </a:r>
            <a:r>
              <a:rPr lang="en-GB" sz="1800" baseline="30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GB" sz="1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Todd </a:t>
            </a:r>
            <a:r>
              <a:rPr lang="en-GB" sz="1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Lewis</a:t>
            </a:r>
            <a:r>
              <a:rPr lang="en-GB" sz="1800" baseline="30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GB" sz="1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Jasmine </a:t>
            </a:r>
            <a:r>
              <a:rPr lang="en-GB" sz="1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Blackford</a:t>
            </a:r>
            <a:r>
              <a:rPr lang="en-GB" sz="1800" baseline="30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GB" sz="1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Deidre </a:t>
            </a:r>
            <a:r>
              <a:rPr lang="en-GB" sz="1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Toher</a:t>
            </a:r>
            <a:r>
              <a:rPr lang="en-GB" sz="1800" baseline="30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GB" sz="1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</a:pPr>
            <a:r>
              <a:rPr lang="en-GB" sz="1800" baseline="30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GB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University</a:t>
            </a:r>
            <a:r>
              <a:rPr lang="en-GB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the West of England (UWE), Bristol, UK</a:t>
            </a:r>
          </a:p>
          <a:p>
            <a:pPr>
              <a:spcBef>
                <a:spcPts val="0"/>
              </a:spcBef>
            </a:pPr>
            <a:r>
              <a:rPr lang="en-GB" sz="1800" baseline="30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GB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WaterHarvest</a:t>
            </a:r>
            <a:r>
              <a:rPr lang="en-GB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Winchester, UK</a:t>
            </a:r>
          </a:p>
          <a:p>
            <a:pPr>
              <a:spcBef>
                <a:spcPts val="0"/>
              </a:spcBef>
            </a:pPr>
            <a:r>
              <a:rPr lang="en-GB" sz="1800" baseline="30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GB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WaterHarvest</a:t>
            </a:r>
            <a:r>
              <a:rPr lang="en-GB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India Liaison Office, Udaipur, India</a:t>
            </a:r>
          </a:p>
          <a:p>
            <a:endParaRPr lang="en-GB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Thanti.Octavianti@uwe.ac.uk</a:t>
            </a:r>
            <a:r>
              <a:rPr lang="en-GB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	@</a:t>
            </a:r>
            <a:r>
              <a:rPr lang="en-GB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thanti_octa</a:t>
            </a:r>
            <a:endParaRPr lang="en-GB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RGS Conference, 31 August 2023</a:t>
            </a:r>
          </a:p>
          <a:p>
            <a:endParaRPr lang="en-GB" sz="1600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D10DA24-2A78-42E6-B574-9BA73A136D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90142" y="5768441"/>
            <a:ext cx="1704272" cy="106055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2C80D06-9904-4FF9-8C0E-2664B976C13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9792" y="5865596"/>
            <a:ext cx="1969750" cy="963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7494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389A9B8-06F2-49BC-A843-26261EC8BC76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0849" y="978700"/>
            <a:ext cx="5832476" cy="2259329"/>
          </a:xfrm>
          <a:prstGeom prst="rect">
            <a:avLst/>
          </a:prstGeom>
          <a:noFill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2B28B65-3999-4B0E-8935-293A28EC2943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4554" y="3429000"/>
            <a:ext cx="4610911" cy="2779446"/>
          </a:xfrm>
          <a:prstGeom prst="rect">
            <a:avLst/>
          </a:prstGeom>
          <a:noFill/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480C68E-BAAE-42AD-BA03-096AB2519ACA}"/>
              </a:ext>
            </a:extLst>
          </p:cNvPr>
          <p:cNvSpPr txBox="1"/>
          <p:nvPr/>
        </p:nvSpPr>
        <p:spPr>
          <a:xfrm>
            <a:off x="7002157" y="3238029"/>
            <a:ext cx="3993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The higher the income, the more water secure a household is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74AFEBFE-FA14-4638-BD65-7661F95C7C4E}"/>
              </a:ext>
            </a:extLst>
          </p:cNvPr>
          <p:cNvSpPr txBox="1">
            <a:spLocks/>
          </p:cNvSpPr>
          <p:nvPr/>
        </p:nvSpPr>
        <p:spPr>
          <a:xfrm>
            <a:off x="1278646" y="539678"/>
            <a:ext cx="3102204" cy="439430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Household income</a:t>
            </a:r>
          </a:p>
        </p:txBody>
      </p:sp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id="{43B2FA95-BFDF-4B14-8C77-C980903CA89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32642673"/>
              </p:ext>
            </p:extLst>
          </p:nvPr>
        </p:nvGraphicFramePr>
        <p:xfrm>
          <a:off x="577085" y="1034046"/>
          <a:ext cx="4505325" cy="22336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4271977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art, box and whisker chart&#10;&#10;Description automatically generated">
            <a:extLst>
              <a:ext uri="{FF2B5EF4-FFF2-40B4-BE49-F238E27FC236}">
                <a16:creationId xmlns:a16="http://schemas.microsoft.com/office/drawing/2014/main" id="{8805657E-BB52-F343-0BDE-6CD874F860C1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9202" y="1848465"/>
            <a:ext cx="6580126" cy="241873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EBA78AC-155C-4E40-99D6-D93B98D3E13D}"/>
              </a:ext>
            </a:extLst>
          </p:cNvPr>
          <p:cNvSpPr/>
          <p:nvPr/>
        </p:nvSpPr>
        <p:spPr>
          <a:xfrm>
            <a:off x="0" y="4444573"/>
            <a:ext cx="928126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Distance to water source and HWISE score </a:t>
            </a:r>
          </a:p>
          <a:p>
            <a:pPr algn="ctr"/>
            <a:r>
              <a:rPr lang="en-GB" sz="1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0 = less than 200 m, 1 = 201- 499 m, 2 = 500 – 999 m, 3 = 1 -2 km, 4 = 2.1 – 3 km,  5 = over 3 km</a:t>
            </a:r>
            <a:endParaRPr lang="en-GB" sz="1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DFD64CD-5B21-459D-901A-A0DBAFF6A070}"/>
              </a:ext>
            </a:extLst>
          </p:cNvPr>
          <p:cNvSpPr/>
          <p:nvPr/>
        </p:nvSpPr>
        <p:spPr>
          <a:xfrm>
            <a:off x="7794636" y="2411502"/>
            <a:ext cx="439736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further the distance to water sources, the higher the water insecurity score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6FAC428-AAD5-4F15-9EF4-60D2AD6C1379}"/>
              </a:ext>
            </a:extLst>
          </p:cNvPr>
          <p:cNvSpPr txBox="1">
            <a:spLocks/>
          </p:cNvSpPr>
          <p:nvPr/>
        </p:nvSpPr>
        <p:spPr>
          <a:xfrm>
            <a:off x="1079202" y="1029648"/>
            <a:ext cx="3102204" cy="43943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Distance to water</a:t>
            </a:r>
          </a:p>
        </p:txBody>
      </p:sp>
    </p:spTree>
    <p:extLst>
      <p:ext uri="{BB962C8B-B14F-4D97-AF65-F5344CB8AC3E}">
        <p14:creationId xmlns:p14="http://schemas.microsoft.com/office/powerpoint/2010/main" val="32088903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6AD8570-C840-44B0-ACDF-50794C20D137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158" y="1684841"/>
            <a:ext cx="5481484" cy="2605289"/>
          </a:xfrm>
          <a:prstGeom prst="rect">
            <a:avLst/>
          </a:prstGeom>
          <a:noFill/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7909E86-D57F-4597-8243-8069337583E2}"/>
              </a:ext>
            </a:extLst>
          </p:cNvPr>
          <p:cNvSpPr txBox="1">
            <a:spLocks/>
          </p:cNvSpPr>
          <p:nvPr/>
        </p:nvSpPr>
        <p:spPr>
          <a:xfrm>
            <a:off x="1140910" y="1465126"/>
            <a:ext cx="3102204" cy="43943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Gender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73BA3A4-3EF5-4DEF-AE63-B3504317E261}"/>
              </a:ext>
            </a:extLst>
          </p:cNvPr>
          <p:cNvSpPr/>
          <p:nvPr/>
        </p:nvSpPr>
        <p:spPr>
          <a:xfrm>
            <a:off x="1478345" y="4441004"/>
            <a:ext cx="47732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More female members correlates </a:t>
            </a:r>
            <a:br>
              <a:rPr lang="en-GB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GB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with greater water security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8A1F53C8-3DC3-4325-9BBF-6D5CCD7B488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37628582"/>
              </p:ext>
            </p:extLst>
          </p:nvPr>
        </p:nvGraphicFramePr>
        <p:xfrm>
          <a:off x="6251642" y="1615884"/>
          <a:ext cx="5012988" cy="29463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9899263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art, box and whisker chart&#10;&#10;Description automatically generated">
            <a:extLst>
              <a:ext uri="{FF2B5EF4-FFF2-40B4-BE49-F238E27FC236}">
                <a16:creationId xmlns:a16="http://schemas.microsoft.com/office/drawing/2014/main" id="{1715C18A-2D56-43AA-B615-67CFC36ABDD0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351" y="1798571"/>
            <a:ext cx="5161662" cy="1964801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E20BC17-930E-4F38-A5BE-C1E6BD1972DF}"/>
              </a:ext>
            </a:extLst>
          </p:cNvPr>
          <p:cNvSpPr txBox="1">
            <a:spLocks/>
          </p:cNvSpPr>
          <p:nvPr/>
        </p:nvSpPr>
        <p:spPr>
          <a:xfrm>
            <a:off x="1615931" y="1239188"/>
            <a:ext cx="3102204" cy="43943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Caste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06B037C-344A-4BC1-8EAD-CDEA47536B33}"/>
              </a:ext>
            </a:extLst>
          </p:cNvPr>
          <p:cNvSpPr/>
          <p:nvPr/>
        </p:nvSpPr>
        <p:spPr>
          <a:xfrm>
            <a:off x="1781301" y="3883325"/>
            <a:ext cx="44662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Those in lower caste categories </a:t>
            </a:r>
          </a:p>
          <a:p>
            <a:r>
              <a:rPr lang="en-GB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experience higher water insecurity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5F01AD0B-7A65-4754-8F9E-EBFBAE58B7A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2241447"/>
              </p:ext>
            </p:extLst>
          </p:nvPr>
        </p:nvGraphicFramePr>
        <p:xfrm>
          <a:off x="6247547" y="1573810"/>
          <a:ext cx="4805178" cy="25604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5548631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DDFF90-248B-48F2-87F5-54AF5AE035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682872" cy="926347"/>
          </a:xfrm>
        </p:spPr>
        <p:txBody>
          <a:bodyPr/>
          <a:lstStyle/>
          <a:p>
            <a:r>
              <a:rPr lang="en-GB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Climate change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B217C4-1143-435B-B1D2-CF20906148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194898" cy="2303315"/>
          </a:xfrm>
        </p:spPr>
        <p:txBody>
          <a:bodyPr>
            <a:normAutofit/>
          </a:bodyPr>
          <a:lstStyle/>
          <a:p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Past: </a:t>
            </a:r>
          </a:p>
          <a:p>
            <a:pPr marL="0" indent="0">
              <a:buNone/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An average </a:t>
            </a: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rise of about 0.5</a:t>
            </a:r>
            <a:r>
              <a:rPr lang="en-GB" sz="16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C 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for the month of June and </a:t>
            </a: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a decrease of annual rainfall of 50 mm 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in the western drylands of Rajasthan between 1973 and 2008 (Singh and Kumar, 2015)</a:t>
            </a:r>
            <a:r>
              <a:rPr lang="en-GB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  <a:p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Projection:</a:t>
            </a:r>
          </a:p>
          <a:p>
            <a:pPr marL="0" indent="0">
              <a:buNone/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A temperature </a:t>
            </a: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increase of 1% (around 0.42</a:t>
            </a:r>
            <a:r>
              <a:rPr lang="en-GB" sz="16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C), 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increasing </a:t>
            </a: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evapotranspiration demand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by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11.7 mm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 on an annual basis 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more drought spells (Goyal and Gaur, 2022)</a:t>
            </a:r>
            <a:r>
              <a:rPr lang="en-GB" sz="1600" baseline="30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2</a:t>
            </a:r>
            <a:endParaRPr lang="en-GB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655202-5400-4E00-9F03-93614B8367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633" b="50000"/>
          <a:stretch/>
        </p:blipFill>
        <p:spPr>
          <a:xfrm>
            <a:off x="7615286" y="739496"/>
            <a:ext cx="3981254" cy="366319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6EDC192-2C3A-43A2-9A39-C78BA1EF59C5}"/>
              </a:ext>
            </a:extLst>
          </p:cNvPr>
          <p:cNvSpPr txBox="1"/>
          <p:nvPr/>
        </p:nvSpPr>
        <p:spPr>
          <a:xfrm>
            <a:off x="7905478" y="4581424"/>
            <a:ext cx="39812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Changes in WSDI (Warm Spell Duration Indicator) </a:t>
            </a:r>
            <a:b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for period 2011 – 2040 (Sharma et al., 2018)</a:t>
            </a:r>
            <a:r>
              <a:rPr lang="en-GB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7F0425-5CCE-47DE-95FD-A07ABDAA7C40}"/>
              </a:ext>
            </a:extLst>
          </p:cNvPr>
          <p:cNvSpPr txBox="1"/>
          <p:nvPr/>
        </p:nvSpPr>
        <p:spPr>
          <a:xfrm>
            <a:off x="804813" y="5552387"/>
            <a:ext cx="88011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baseline="30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 Singh and Kuma, 2015, </a:t>
            </a:r>
            <a:r>
              <a:rPr lang="en-GB" sz="1100" i="1" dirty="0" err="1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Geoenvironmental</a:t>
            </a:r>
            <a:r>
              <a:rPr lang="en-GB" sz="1100" i="1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 Disasters</a:t>
            </a:r>
            <a:r>
              <a:rPr lang="en-GB" sz="1100" i="1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 volume 2, Article number: 7</a:t>
            </a:r>
          </a:p>
          <a:p>
            <a:r>
              <a:rPr lang="en-GB" sz="11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Goyal and Gaur, 2022)</a:t>
            </a:r>
            <a:r>
              <a:rPr lang="en-GB" sz="1100" baseline="30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,</a:t>
            </a:r>
            <a:r>
              <a:rPr lang="en-GB" sz="1100" i="1" dirty="0">
                <a:latin typeface="Arial" panose="020B0604020202020204" pitchFamily="34" charset="0"/>
                <a:cs typeface="Arial" panose="020B0604020202020204" pitchFamily="34" charset="0"/>
              </a:rPr>
              <a:t> Hydro-Meteorological Extremes and Disasters</a:t>
            </a:r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 (pp. 265-278). Singapore: Springer Nature Singapore.</a:t>
            </a:r>
          </a:p>
          <a:p>
            <a:r>
              <a:rPr lang="en-GB" sz="1100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 Sharma et al., 2018, </a:t>
            </a:r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  <a:hlinkClick r:id="rId4" tooltip="Go to Global and Planetary Change on ScienceDirect"/>
              </a:rPr>
              <a:t>Global and Planetary Change</a:t>
            </a:r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, volume 161, p.82-96</a:t>
            </a:r>
          </a:p>
        </p:txBody>
      </p:sp>
    </p:spTree>
    <p:extLst>
      <p:ext uri="{BB962C8B-B14F-4D97-AF65-F5344CB8AC3E}">
        <p14:creationId xmlns:p14="http://schemas.microsoft.com/office/powerpoint/2010/main" val="28522281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9000"/>
            <a:lum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BD111B-3D81-4925-8984-DE3C2CAF63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Take-away messages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D88406-E13D-4C79-9D60-A7C2B930FC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486275"/>
          </a:xfrm>
        </p:spPr>
        <p:txBody>
          <a:bodyPr>
            <a:normAutofit fontScale="62500" lnSpcReduction="20000"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Evidence of the interplay between physical access to water, household economy status and socio-cultural structures </a:t>
            </a: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Geography matters! </a:t>
            </a: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Implications: providing more water points/decentralisation, reviving traditional water structures, empowering communities </a:t>
            </a:r>
          </a:p>
          <a:p>
            <a:pPr marL="0" indent="0">
              <a:buNone/>
            </a:pPr>
            <a:endParaRPr lang="en-GB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b="1" i="1" dirty="0">
                <a:latin typeface="Arial" panose="020B0604020202020204" pitchFamily="34" charset="0"/>
                <a:cs typeface="Arial" panose="020B0604020202020204" pitchFamily="34" charset="0"/>
              </a:rPr>
              <a:t>How do water challenges relate to, and/or are shaped by, the socio-political ecology of climate pressures?  </a:t>
            </a:r>
          </a:p>
          <a:p>
            <a:pPr marL="442913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Hotter and drier Rajasthan </a:t>
            </a:r>
          </a:p>
          <a:p>
            <a:pPr marL="442913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Decreasing water availability  potentially reduce access to water</a:t>
            </a:r>
          </a:p>
          <a:p>
            <a:pPr marL="442913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Struggling agricultural sector  potentially affect household income </a:t>
            </a:r>
          </a:p>
          <a:p>
            <a:pPr marL="442913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Further implications for caste and gender</a:t>
            </a:r>
          </a:p>
          <a:p>
            <a:pPr marL="214313" indent="0">
              <a:buNone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Is reviving to traditional water management sufficient?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Combining indigenous knowledge and modern science</a:t>
            </a:r>
          </a:p>
        </p:txBody>
      </p:sp>
    </p:spTree>
    <p:extLst>
      <p:ext uri="{BB962C8B-B14F-4D97-AF65-F5344CB8AC3E}">
        <p14:creationId xmlns:p14="http://schemas.microsoft.com/office/powerpoint/2010/main" val="1773439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32767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BDB2979-81B9-436F-AF7F-E556688D7E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789" y="249511"/>
            <a:ext cx="5630141" cy="56443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9898613-A96C-466B-B2BC-31C5D0A2E7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4881" y="3868495"/>
            <a:ext cx="4062330" cy="23136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739D0B6-F095-4A92-A11E-FB2CB7F8B7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6524" y="2226707"/>
            <a:ext cx="4777119" cy="762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8525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F625279C-3035-44AE-A08B-8DAC76B8843A}"/>
              </a:ext>
            </a:extLst>
          </p:cNvPr>
          <p:cNvGraphicFramePr/>
          <p:nvPr/>
        </p:nvGraphicFramePr>
        <p:xfrm>
          <a:off x="762000" y="965200"/>
          <a:ext cx="10583333" cy="52662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7937460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art, scatter chart&#10;&#10;Description automatically generated">
            <a:extLst>
              <a:ext uri="{FF2B5EF4-FFF2-40B4-BE49-F238E27FC236}">
                <a16:creationId xmlns:a16="http://schemas.microsoft.com/office/drawing/2014/main" id="{B59CC879-51DF-478C-BF2E-E7976E64F8BA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002" y="2088198"/>
            <a:ext cx="3620945" cy="3269974"/>
          </a:xfrm>
          <a:prstGeom prst="rect">
            <a:avLst/>
          </a:prstGeom>
        </p:spPr>
      </p:pic>
      <p:pic>
        <p:nvPicPr>
          <p:cNvPr id="5" name="Picture 4" descr="Chart, scatter chart&#10;&#10;Description automatically generated">
            <a:extLst>
              <a:ext uri="{FF2B5EF4-FFF2-40B4-BE49-F238E27FC236}">
                <a16:creationId xmlns:a16="http://schemas.microsoft.com/office/drawing/2014/main" id="{9A76C620-CABD-4CDF-BEAB-F04C7FD38457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18947" y="1979848"/>
            <a:ext cx="3846657" cy="3486673"/>
          </a:xfrm>
          <a:prstGeom prst="rect">
            <a:avLst/>
          </a:prstGeom>
        </p:spPr>
      </p:pic>
      <p:pic>
        <p:nvPicPr>
          <p:cNvPr id="6" name="Picture 5" descr="Chart, histogram, box and whisker chart&#10;&#10;Description automatically generated">
            <a:extLst>
              <a:ext uri="{FF2B5EF4-FFF2-40B4-BE49-F238E27FC236}">
                <a16:creationId xmlns:a16="http://schemas.microsoft.com/office/drawing/2014/main" id="{C8906374-79C4-41FF-AC01-89CD97931C01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5603" y="2088198"/>
            <a:ext cx="3620945" cy="326997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BCC1A83-07A2-4BD7-99D6-576E596F8EE4}"/>
              </a:ext>
            </a:extLst>
          </p:cNvPr>
          <p:cNvSpPr txBox="1"/>
          <p:nvPr/>
        </p:nvSpPr>
        <p:spPr>
          <a:xfrm>
            <a:off x="598002" y="608354"/>
            <a:ext cx="76117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u="sng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Relationship between the HWISE items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EBC7A48-5F2C-4CDD-BBD7-B44151940934}"/>
              </a:ext>
            </a:extLst>
          </p:cNvPr>
          <p:cNvSpPr/>
          <p:nvPr/>
        </p:nvSpPr>
        <p:spPr>
          <a:xfrm>
            <a:off x="1554370" y="1155602"/>
            <a:ext cx="969682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Hierarchical cluster analysis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to determine how items in the scale related with each other</a:t>
            </a:r>
          </a:p>
        </p:txBody>
      </p:sp>
    </p:spTree>
    <p:extLst>
      <p:ext uri="{BB962C8B-B14F-4D97-AF65-F5344CB8AC3E}">
        <p14:creationId xmlns:p14="http://schemas.microsoft.com/office/powerpoint/2010/main" val="34856874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0C57B35-FECB-4DF1-B5D8-8153F89D45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0878" y="1595133"/>
            <a:ext cx="5328713" cy="3861449"/>
          </a:xfrm>
        </p:spPr>
        <p:txBody>
          <a:bodyPr>
            <a:norm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75% rural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Arid region with 91% rainfall </a:t>
            </a:r>
            <a:b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in the monsoon season (July to Sept)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Groundwater as a vital resource</a:t>
            </a:r>
          </a:p>
          <a:p>
            <a:pPr marL="0" indent="0">
              <a:buNone/>
            </a:pP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Traditional water structures to harvest episodic rainfall 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C239972-683E-4D98-BA7F-AE81419E8A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8274" y="121473"/>
            <a:ext cx="2720009" cy="1080217"/>
          </a:xfrm>
        </p:spPr>
        <p:txBody>
          <a:bodyPr>
            <a:normAutofit fontScale="90000"/>
          </a:bodyPr>
          <a:lstStyle/>
          <a:p>
            <a:r>
              <a:rPr lang="en-GB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Rajasthan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FF1E4C2-D15B-4933-8187-118DF7490B7B}"/>
              </a:ext>
            </a:extLst>
          </p:cNvPr>
          <p:cNvSpPr/>
          <p:nvPr/>
        </p:nvSpPr>
        <p:spPr>
          <a:xfrm>
            <a:off x="4873558" y="4742"/>
            <a:ext cx="7335854" cy="6862986"/>
          </a:xfrm>
          <a:custGeom>
            <a:avLst/>
            <a:gdLst>
              <a:gd name="connsiteX0" fmla="*/ 0 w 5695122"/>
              <a:gd name="connsiteY0" fmla="*/ 0 h 6182050"/>
              <a:gd name="connsiteX1" fmla="*/ 5695122 w 5695122"/>
              <a:gd name="connsiteY1" fmla="*/ 0 h 6182050"/>
              <a:gd name="connsiteX2" fmla="*/ 5695122 w 5695122"/>
              <a:gd name="connsiteY2" fmla="*/ 6182050 h 6182050"/>
              <a:gd name="connsiteX3" fmla="*/ 0 w 5695122"/>
              <a:gd name="connsiteY3" fmla="*/ 6182050 h 6182050"/>
              <a:gd name="connsiteX4" fmla="*/ 0 w 5695122"/>
              <a:gd name="connsiteY4" fmla="*/ 0 h 6182050"/>
              <a:gd name="connsiteX0" fmla="*/ 0 w 5695122"/>
              <a:gd name="connsiteY0" fmla="*/ 0 h 6318237"/>
              <a:gd name="connsiteX1" fmla="*/ 5695122 w 5695122"/>
              <a:gd name="connsiteY1" fmla="*/ 0 h 6318237"/>
              <a:gd name="connsiteX2" fmla="*/ 5695122 w 5695122"/>
              <a:gd name="connsiteY2" fmla="*/ 6182050 h 6318237"/>
              <a:gd name="connsiteX3" fmla="*/ 9728 w 5695122"/>
              <a:gd name="connsiteY3" fmla="*/ 6318237 h 6318237"/>
              <a:gd name="connsiteX4" fmla="*/ 0 w 5695122"/>
              <a:gd name="connsiteY4" fmla="*/ 0 h 6318237"/>
              <a:gd name="connsiteX0" fmla="*/ 0 w 5695122"/>
              <a:gd name="connsiteY0" fmla="*/ 0 h 6318237"/>
              <a:gd name="connsiteX1" fmla="*/ 5695122 w 5695122"/>
              <a:gd name="connsiteY1" fmla="*/ 0 h 6318237"/>
              <a:gd name="connsiteX2" fmla="*/ 5695122 w 5695122"/>
              <a:gd name="connsiteY2" fmla="*/ 6182050 h 6318237"/>
              <a:gd name="connsiteX3" fmla="*/ 9728 w 5695122"/>
              <a:gd name="connsiteY3" fmla="*/ 6318237 h 6318237"/>
              <a:gd name="connsiteX4" fmla="*/ 0 w 5695122"/>
              <a:gd name="connsiteY4" fmla="*/ 0 h 6318237"/>
              <a:gd name="connsiteX0" fmla="*/ 0 w 6113412"/>
              <a:gd name="connsiteY0" fmla="*/ 0 h 6736527"/>
              <a:gd name="connsiteX1" fmla="*/ 5695122 w 6113412"/>
              <a:gd name="connsiteY1" fmla="*/ 0 h 6736527"/>
              <a:gd name="connsiteX2" fmla="*/ 6113412 w 6113412"/>
              <a:gd name="connsiteY2" fmla="*/ 6736527 h 6736527"/>
              <a:gd name="connsiteX3" fmla="*/ 9728 w 6113412"/>
              <a:gd name="connsiteY3" fmla="*/ 6318237 h 6736527"/>
              <a:gd name="connsiteX4" fmla="*/ 0 w 6113412"/>
              <a:gd name="connsiteY4" fmla="*/ 0 h 6736527"/>
              <a:gd name="connsiteX0" fmla="*/ 0 w 6113412"/>
              <a:gd name="connsiteY0" fmla="*/ 116732 h 6853259"/>
              <a:gd name="connsiteX1" fmla="*/ 6103684 w 6113412"/>
              <a:gd name="connsiteY1" fmla="*/ 0 h 6853259"/>
              <a:gd name="connsiteX2" fmla="*/ 6113412 w 6113412"/>
              <a:gd name="connsiteY2" fmla="*/ 6853259 h 6853259"/>
              <a:gd name="connsiteX3" fmla="*/ 9728 w 6113412"/>
              <a:gd name="connsiteY3" fmla="*/ 6434969 h 6853259"/>
              <a:gd name="connsiteX4" fmla="*/ 0 w 6113412"/>
              <a:gd name="connsiteY4" fmla="*/ 116732 h 6853259"/>
              <a:gd name="connsiteX0" fmla="*/ 0 w 6492791"/>
              <a:gd name="connsiteY0" fmla="*/ 9728 h 6853259"/>
              <a:gd name="connsiteX1" fmla="*/ 6483063 w 6492791"/>
              <a:gd name="connsiteY1" fmla="*/ 0 h 6853259"/>
              <a:gd name="connsiteX2" fmla="*/ 6492791 w 6492791"/>
              <a:gd name="connsiteY2" fmla="*/ 6853259 h 6853259"/>
              <a:gd name="connsiteX3" fmla="*/ 389107 w 6492791"/>
              <a:gd name="connsiteY3" fmla="*/ 6434969 h 6853259"/>
              <a:gd name="connsiteX4" fmla="*/ 0 w 6492791"/>
              <a:gd name="connsiteY4" fmla="*/ 9728 h 6853259"/>
              <a:gd name="connsiteX0" fmla="*/ 116732 w 6609523"/>
              <a:gd name="connsiteY0" fmla="*/ 9728 h 6862986"/>
              <a:gd name="connsiteX1" fmla="*/ 6599795 w 6609523"/>
              <a:gd name="connsiteY1" fmla="*/ 0 h 6862986"/>
              <a:gd name="connsiteX2" fmla="*/ 6609523 w 6609523"/>
              <a:gd name="connsiteY2" fmla="*/ 6853259 h 6862986"/>
              <a:gd name="connsiteX3" fmla="*/ 0 w 6609523"/>
              <a:gd name="connsiteY3" fmla="*/ 6862986 h 6862986"/>
              <a:gd name="connsiteX4" fmla="*/ 116732 w 6609523"/>
              <a:gd name="connsiteY4" fmla="*/ 9728 h 6862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09523" h="6862986">
                <a:moveTo>
                  <a:pt x="116732" y="9728"/>
                </a:moveTo>
                <a:lnTo>
                  <a:pt x="6599795" y="0"/>
                </a:lnTo>
                <a:cubicBezTo>
                  <a:pt x="6603038" y="2284420"/>
                  <a:pt x="6606280" y="4568839"/>
                  <a:pt x="6609523" y="6853259"/>
                </a:cubicBezTo>
                <a:lnTo>
                  <a:pt x="0" y="6862986"/>
                </a:lnTo>
                <a:cubicBezTo>
                  <a:pt x="1251625" y="3385307"/>
                  <a:pt x="119975" y="2115807"/>
                  <a:pt x="116732" y="9728"/>
                </a:cubicBezTo>
                <a:close/>
              </a:path>
            </a:pathLst>
          </a:custGeom>
          <a:blipFill dpi="0" rotWithShape="1">
            <a:blip r:embed="rId3">
              <a:extLst>
                <a:ext uri="{837473B0-CC2E-450A-ABE3-18F120FF3D39}">
                  <a1611:picAttrSrcUrl xmlns:a1611="http://schemas.microsoft.com/office/drawing/2016/11/main" r:id="rId4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28623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923584-78D1-43C5-89FD-72086C0C87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8920" y="571514"/>
            <a:ext cx="8267300" cy="62004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BD5750C-45AB-4FD6-A728-CE973D191BDE}"/>
              </a:ext>
            </a:extLst>
          </p:cNvPr>
          <p:cNvSpPr txBox="1"/>
          <p:nvPr/>
        </p:nvSpPr>
        <p:spPr>
          <a:xfrm>
            <a:off x="1547908" y="109849"/>
            <a:ext cx="32590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Bavadi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6705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tanka">
            <a:extLst>
              <a:ext uri="{FF2B5EF4-FFF2-40B4-BE49-F238E27FC236}">
                <a16:creationId xmlns:a16="http://schemas.microsoft.com/office/drawing/2014/main" id="{6BCA3C34-66A1-4D1E-A23A-6D76D159EE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6988" y="600164"/>
            <a:ext cx="7940944" cy="59557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4267BBC-EB09-4456-B664-4E81A5E08720}"/>
              </a:ext>
            </a:extLst>
          </p:cNvPr>
          <p:cNvSpPr txBox="1"/>
          <p:nvPr/>
        </p:nvSpPr>
        <p:spPr>
          <a:xfrm>
            <a:off x="2064194" y="138499"/>
            <a:ext cx="11700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Taanka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19498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FAFE81-CA3F-4A12-BFA1-86DB19B631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32935" y="393650"/>
            <a:ext cx="8775779" cy="1262346"/>
          </a:xfrm>
        </p:spPr>
        <p:txBody>
          <a:bodyPr>
            <a:norm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The progressive abandonment and loss of traditional solutions and the indigenous knowledge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“More from further” approach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9224D51-5162-4AEE-931E-C6B0722584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2798" y="1970998"/>
            <a:ext cx="3341789" cy="409329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9869F9C-25F5-40B2-98CA-5164A82375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7933" y="1970998"/>
            <a:ext cx="5849831" cy="3285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0263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2CFE4D-7FDC-41E8-B0CB-4C78A274B9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7084" y="5262544"/>
            <a:ext cx="10218959" cy="115567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This study investigates how </a:t>
            </a:r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household water insecurity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linked to </a:t>
            </a:r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social structures and physical or economic access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to water resources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9422D3C0-3728-4569-B126-5AA27BAC2B5D}"/>
              </a:ext>
            </a:extLst>
          </p:cNvPr>
          <p:cNvSpPr/>
          <p:nvPr/>
        </p:nvSpPr>
        <p:spPr>
          <a:xfrm>
            <a:off x="4346713" y="995056"/>
            <a:ext cx="3498574" cy="3230218"/>
          </a:xfrm>
          <a:prstGeom prst="ellipse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45C6CF9-CF3F-4B79-96F0-CD81BCC7EE52}"/>
              </a:ext>
            </a:extLst>
          </p:cNvPr>
          <p:cNvSpPr/>
          <p:nvPr/>
        </p:nvSpPr>
        <p:spPr>
          <a:xfrm>
            <a:off x="5310808" y="667065"/>
            <a:ext cx="1570383" cy="87464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Arid environment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F3FE8A4-0017-4344-AAA3-584A7D564740}"/>
              </a:ext>
            </a:extLst>
          </p:cNvPr>
          <p:cNvSpPr/>
          <p:nvPr/>
        </p:nvSpPr>
        <p:spPr>
          <a:xfrm>
            <a:off x="3556550" y="2172843"/>
            <a:ext cx="1570383" cy="87464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Traditional water structures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24A7D1A-A4B2-4E4E-B27E-6992CADEC119}"/>
              </a:ext>
            </a:extLst>
          </p:cNvPr>
          <p:cNvSpPr/>
          <p:nvPr/>
        </p:nvSpPr>
        <p:spPr>
          <a:xfrm>
            <a:off x="5126933" y="3787952"/>
            <a:ext cx="2099263" cy="87464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Changes </a:t>
            </a:r>
            <a:br>
              <a:rPr lang="en-GB" dirty="0">
                <a:solidFill>
                  <a:schemeClr val="tx1"/>
                </a:solidFill>
              </a:rPr>
            </a:br>
            <a:r>
              <a:rPr lang="en-GB" dirty="0">
                <a:solidFill>
                  <a:schemeClr val="tx1"/>
                </a:solidFill>
              </a:rPr>
              <a:t>(e.g. agriculture, soc-econ)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46338C1-CB71-48DD-803D-746CFC9051C9}"/>
              </a:ext>
            </a:extLst>
          </p:cNvPr>
          <p:cNvSpPr/>
          <p:nvPr/>
        </p:nvSpPr>
        <p:spPr>
          <a:xfrm>
            <a:off x="6881191" y="2125633"/>
            <a:ext cx="1570383" cy="87464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New water practices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D3F9F40-F253-4B95-AA04-36789F05FD42}"/>
              </a:ext>
            </a:extLst>
          </p:cNvPr>
          <p:cNvSpPr/>
          <p:nvPr/>
        </p:nvSpPr>
        <p:spPr>
          <a:xfrm>
            <a:off x="7845287" y="671890"/>
            <a:ext cx="10159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solidFill>
                  <a:srgbClr val="C00000"/>
                </a:solidFill>
              </a:rPr>
              <a:t>Climate change</a:t>
            </a: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19382898-0F85-471D-B1B0-1172CA9E1402}"/>
              </a:ext>
            </a:extLst>
          </p:cNvPr>
          <p:cNvSpPr/>
          <p:nvPr/>
        </p:nvSpPr>
        <p:spPr>
          <a:xfrm rot="10800000">
            <a:off x="5397998" y="2544321"/>
            <a:ext cx="1212128" cy="126355"/>
          </a:xfrm>
          <a:prstGeom prst="rightArrow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0F7F6F5-98DB-4476-B0A6-D333B1CE9F03}"/>
              </a:ext>
            </a:extLst>
          </p:cNvPr>
          <p:cNvSpPr/>
          <p:nvPr/>
        </p:nvSpPr>
        <p:spPr>
          <a:xfrm>
            <a:off x="5144817" y="2150696"/>
            <a:ext cx="1736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/>
              <a:t>“Dying wisdom”</a:t>
            </a: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2E9EB32D-E8EC-4409-A03C-97C21F19F373}"/>
              </a:ext>
            </a:extLst>
          </p:cNvPr>
          <p:cNvSpPr/>
          <p:nvPr/>
        </p:nvSpPr>
        <p:spPr>
          <a:xfrm rot="13563490">
            <a:off x="5193685" y="3162781"/>
            <a:ext cx="1134534" cy="133064"/>
          </a:xfrm>
          <a:prstGeom prst="rightArrow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7B7C8B08-8335-406B-A98B-7B2A5EDA37B3}"/>
              </a:ext>
            </a:extLst>
          </p:cNvPr>
          <p:cNvSpPr/>
          <p:nvPr/>
        </p:nvSpPr>
        <p:spPr>
          <a:xfrm rot="12606801">
            <a:off x="4586686" y="1508637"/>
            <a:ext cx="235670" cy="190229"/>
          </a:xfrm>
          <a:prstGeom prst="triangle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D6E83755-0C8C-4437-963E-F4F9E1E48D20}"/>
              </a:ext>
            </a:extLst>
          </p:cNvPr>
          <p:cNvSpPr/>
          <p:nvPr/>
        </p:nvSpPr>
        <p:spPr>
          <a:xfrm rot="8183956">
            <a:off x="4615736" y="3552323"/>
            <a:ext cx="235670" cy="190229"/>
          </a:xfrm>
          <a:prstGeom prst="triangle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0556147E-69E0-46A8-9AD4-348A46183062}"/>
              </a:ext>
            </a:extLst>
          </p:cNvPr>
          <p:cNvSpPr/>
          <p:nvPr/>
        </p:nvSpPr>
        <p:spPr>
          <a:xfrm rot="1986798">
            <a:off x="7507070" y="3320131"/>
            <a:ext cx="235670" cy="190229"/>
          </a:xfrm>
          <a:prstGeom prst="triangle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0AA6A9D0-D223-4EB0-874D-BECBFA14F4AE}"/>
              </a:ext>
            </a:extLst>
          </p:cNvPr>
          <p:cNvSpPr/>
          <p:nvPr/>
        </p:nvSpPr>
        <p:spPr>
          <a:xfrm rot="18739965">
            <a:off x="7356412" y="1499521"/>
            <a:ext cx="235670" cy="190229"/>
          </a:xfrm>
          <a:prstGeom prst="triangle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Arrow: Right 22">
            <a:extLst>
              <a:ext uri="{FF2B5EF4-FFF2-40B4-BE49-F238E27FC236}">
                <a16:creationId xmlns:a16="http://schemas.microsoft.com/office/drawing/2014/main" id="{FCA2A8C3-D77B-470B-99F0-DF72CD7EE695}"/>
              </a:ext>
            </a:extLst>
          </p:cNvPr>
          <p:cNvSpPr/>
          <p:nvPr/>
        </p:nvSpPr>
        <p:spPr>
          <a:xfrm rot="10800000">
            <a:off x="7013897" y="964459"/>
            <a:ext cx="929722" cy="123902"/>
          </a:xfrm>
          <a:prstGeom prst="rightArrow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2783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animBg="1"/>
      <p:bldP spid="7" grpId="0" animBg="1"/>
      <p:bldP spid="8" grpId="0" animBg="1"/>
      <p:bldP spid="9" grpId="0"/>
      <p:bldP spid="10" grpId="0" animBg="1"/>
      <p:bldP spid="13" grpId="0"/>
      <p:bldP spid="14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AB52CC-07EE-4E92-9CAF-6E9DEBF31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7383" y="365125"/>
            <a:ext cx="6300019" cy="1002954"/>
          </a:xfrm>
        </p:spPr>
        <p:txBody>
          <a:bodyPr/>
          <a:lstStyle/>
          <a:p>
            <a:r>
              <a:rPr lang="en-GB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Method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227A6C-4304-4AAD-B54C-6A61D0DD87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179" y="1527809"/>
            <a:ext cx="6300019" cy="4351338"/>
          </a:xfrm>
        </p:spPr>
        <p:txBody>
          <a:bodyPr>
            <a:normAutofit/>
          </a:bodyPr>
          <a:lstStyle/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A survey of 565 families in 5 villages (November 2019 - January 2020)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Designed and coordinated by the Rajasthan-based NGO Water Harvest; conducted by local NGO partner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Prayas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Kendra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Sansthan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Harsoli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Survey questions: socio-economic conditions &amp; HWISE (Household Water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InSecurity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Experience)</a:t>
            </a:r>
          </a:p>
          <a:p>
            <a:pPr marL="0" indent="0">
              <a:buNone/>
            </a:pP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105B49FA-DF44-4138-B896-E6DF729A5177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1198" y="365125"/>
            <a:ext cx="4792133" cy="551402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8B9E02B-6AB8-4DE7-A255-A053FEF63EF8}"/>
              </a:ext>
            </a:extLst>
          </p:cNvPr>
          <p:cNvSpPr/>
          <p:nvPr/>
        </p:nvSpPr>
        <p:spPr>
          <a:xfrm>
            <a:off x="7311773" y="5969655"/>
            <a:ext cx="429098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Location of the study site in the Salt Lake region </a:t>
            </a:r>
            <a:br>
              <a:rPr lang="en-GB" sz="1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GB" sz="1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of Rajasthan state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99818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9CF209D-CCA9-4A16-9537-2429C47A5F72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3"/>
          <a:stretch/>
        </p:blipFill>
        <p:spPr bwMode="auto">
          <a:xfrm>
            <a:off x="75414" y="2587628"/>
            <a:ext cx="5456705" cy="2670172"/>
          </a:xfrm>
          <a:prstGeom prst="rect">
            <a:avLst/>
          </a:prstGeom>
          <a:noFill/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51B5C1B-C852-4A61-91DC-5F37F8F77907}"/>
              </a:ext>
            </a:extLst>
          </p:cNvPr>
          <p:cNvSpPr/>
          <p:nvPr/>
        </p:nvSpPr>
        <p:spPr>
          <a:xfrm>
            <a:off x="1683120" y="5542781"/>
            <a:ext cx="3555577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Relative importance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F0AB76-8251-4902-AC1F-18D7AA78CD5A}"/>
              </a:ext>
            </a:extLst>
          </p:cNvPr>
          <p:cNvSpPr txBox="1"/>
          <p:nvPr/>
        </p:nvSpPr>
        <p:spPr>
          <a:xfrm>
            <a:off x="1092200" y="971334"/>
            <a:ext cx="10515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Of all possible factors, which one does drive water security the most? </a:t>
            </a: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Relative importance and random forest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to explain the driving variables for water security</a:t>
            </a: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D687BB4-1B7D-42A6-986B-AD058FF31C27}"/>
              </a:ext>
            </a:extLst>
          </p:cNvPr>
          <p:cNvSpPr/>
          <p:nvPr/>
        </p:nvSpPr>
        <p:spPr>
          <a:xfrm>
            <a:off x="7555350" y="5640035"/>
            <a:ext cx="4370266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Random forest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016CBD0-6F78-438E-93B7-B277E1607B8E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9616" y="1635813"/>
            <a:ext cx="6096000" cy="4004222"/>
          </a:xfrm>
          <a:prstGeom prst="rect">
            <a:avLst/>
          </a:prstGeom>
          <a:noFill/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E50DF5F-4551-45FB-BEA2-5B8E91CCD988}"/>
              </a:ext>
            </a:extLst>
          </p:cNvPr>
          <p:cNvSpPr txBox="1"/>
          <p:nvPr/>
        </p:nvSpPr>
        <p:spPr>
          <a:xfrm>
            <a:off x="548640" y="2994660"/>
            <a:ext cx="4640580" cy="369332"/>
          </a:xfrm>
          <a:prstGeom prst="rect">
            <a:avLst/>
          </a:prstGeom>
          <a:noFill/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AB19329-04D7-471E-8CA4-DC9B6ADD385A}"/>
              </a:ext>
            </a:extLst>
          </p:cNvPr>
          <p:cNvSpPr txBox="1"/>
          <p:nvPr/>
        </p:nvSpPr>
        <p:spPr>
          <a:xfrm>
            <a:off x="796290" y="3554969"/>
            <a:ext cx="4640580" cy="369332"/>
          </a:xfrm>
          <a:prstGeom prst="rect">
            <a:avLst/>
          </a:prstGeom>
          <a:noFill/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38C0652-8D35-47F6-9410-6346BAAEB781}"/>
              </a:ext>
            </a:extLst>
          </p:cNvPr>
          <p:cNvSpPr txBox="1"/>
          <p:nvPr/>
        </p:nvSpPr>
        <p:spPr>
          <a:xfrm>
            <a:off x="6941820" y="2178746"/>
            <a:ext cx="4983796" cy="408881"/>
          </a:xfrm>
          <a:prstGeom prst="rect">
            <a:avLst/>
          </a:prstGeom>
          <a:noFill/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6440461-D6C9-435F-ACF3-EB83422F27E0}"/>
              </a:ext>
            </a:extLst>
          </p:cNvPr>
          <p:cNvSpPr txBox="1"/>
          <p:nvPr/>
        </p:nvSpPr>
        <p:spPr>
          <a:xfrm>
            <a:off x="6991350" y="4048887"/>
            <a:ext cx="4983796" cy="408881"/>
          </a:xfrm>
          <a:prstGeom prst="rect">
            <a:avLst/>
          </a:prstGeom>
          <a:noFill/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CF83BFDF-3555-4C37-AB52-481A1577A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290" y="149189"/>
            <a:ext cx="6300019" cy="1002954"/>
          </a:xfrm>
        </p:spPr>
        <p:txBody>
          <a:bodyPr/>
          <a:lstStyle/>
          <a:p>
            <a:r>
              <a:rPr lang="en-GB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</a:p>
        </p:txBody>
      </p:sp>
    </p:spTree>
    <p:extLst>
      <p:ext uri="{BB962C8B-B14F-4D97-AF65-F5344CB8AC3E}">
        <p14:creationId xmlns:p14="http://schemas.microsoft.com/office/powerpoint/2010/main" val="375715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13" grpId="0" animBg="1"/>
      <p:bldP spid="14" grpId="0" animBg="1"/>
      <p:bldP spid="15" grpId="0" animBg="1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81D04DC-5A1A-4964-9565-DFABD8ECEE14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38"/>
          <a:stretch/>
        </p:blipFill>
        <p:spPr bwMode="auto">
          <a:xfrm>
            <a:off x="471948" y="1121288"/>
            <a:ext cx="5624052" cy="2597468"/>
          </a:xfrm>
          <a:prstGeom prst="rect">
            <a:avLst/>
          </a:prstGeom>
          <a:noFill/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E734618-C9D6-408D-887B-3E11DE329B69}"/>
              </a:ext>
            </a:extLst>
          </p:cNvPr>
          <p:cNvSpPr/>
          <p:nvPr/>
        </p:nvSpPr>
        <p:spPr>
          <a:xfrm>
            <a:off x="2705534" y="3907628"/>
            <a:ext cx="20633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Relative importance</a:t>
            </a:r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D062BC8-AADD-4D97-859D-91F792564CE1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81196"/>
            <a:ext cx="5896292" cy="4084637"/>
          </a:xfrm>
          <a:prstGeom prst="rect">
            <a:avLst/>
          </a:prstGeom>
          <a:noFill/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CA0A086-3678-40FF-A42D-0DB306C9B68E}"/>
              </a:ext>
            </a:extLst>
          </p:cNvPr>
          <p:cNvSpPr/>
          <p:nvPr/>
        </p:nvSpPr>
        <p:spPr>
          <a:xfrm>
            <a:off x="8725404" y="4361258"/>
            <a:ext cx="15672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Random forest</a:t>
            </a:r>
            <a:endParaRPr lang="en-GB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56F4F6E-F16C-4662-9996-D12FC857981E}"/>
              </a:ext>
            </a:extLst>
          </p:cNvPr>
          <p:cNvSpPr txBox="1"/>
          <p:nvPr/>
        </p:nvSpPr>
        <p:spPr>
          <a:xfrm>
            <a:off x="3654049" y="4818629"/>
            <a:ext cx="4883901" cy="1328023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b="1" u="sng" dirty="0"/>
              <a:t>Top four factors (in order of importance):</a:t>
            </a:r>
          </a:p>
          <a:p>
            <a:pPr algn="ctr"/>
            <a:r>
              <a:rPr lang="en-GB" dirty="0"/>
              <a:t>Household income; Distance to water</a:t>
            </a:r>
          </a:p>
          <a:p>
            <a:pPr algn="ctr"/>
            <a:r>
              <a:rPr lang="en-GB" dirty="0"/>
              <a:t>Gender (number of female family members)</a:t>
            </a:r>
          </a:p>
          <a:p>
            <a:pPr algn="ctr"/>
            <a:r>
              <a:rPr lang="en-GB" dirty="0"/>
              <a:t>Caste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D3FB602-B4A0-443F-813D-26F1DE06EE9E}"/>
              </a:ext>
            </a:extLst>
          </p:cNvPr>
          <p:cNvSpPr txBox="1"/>
          <p:nvPr/>
        </p:nvSpPr>
        <p:spPr>
          <a:xfrm>
            <a:off x="721257" y="506727"/>
            <a:ext cx="42324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If we remove distance and income…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2B7162E-7C09-4D54-8BE9-630800F7A3E2}"/>
              </a:ext>
            </a:extLst>
          </p:cNvPr>
          <p:cNvSpPr txBox="1"/>
          <p:nvPr/>
        </p:nvSpPr>
        <p:spPr>
          <a:xfrm>
            <a:off x="424572" y="2821326"/>
            <a:ext cx="5511048" cy="417369"/>
          </a:xfrm>
          <a:prstGeom prst="rect">
            <a:avLst/>
          </a:prstGeom>
          <a:noFill/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8F955D1-3112-497D-91FB-463BF2D922CB}"/>
              </a:ext>
            </a:extLst>
          </p:cNvPr>
          <p:cNvSpPr txBox="1"/>
          <p:nvPr/>
        </p:nvSpPr>
        <p:spPr>
          <a:xfrm>
            <a:off x="981702" y="1623136"/>
            <a:ext cx="4670750" cy="451113"/>
          </a:xfrm>
          <a:prstGeom prst="rect">
            <a:avLst/>
          </a:prstGeom>
          <a:noFill/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47224C2-EEF1-4FFD-A135-A1A4AADEA0E6}"/>
              </a:ext>
            </a:extLst>
          </p:cNvPr>
          <p:cNvSpPr/>
          <p:nvPr/>
        </p:nvSpPr>
        <p:spPr>
          <a:xfrm>
            <a:off x="6348576" y="883044"/>
            <a:ext cx="5624052" cy="740092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E320158-4162-4DAE-BC4D-6DAC62C779C8}"/>
              </a:ext>
            </a:extLst>
          </p:cNvPr>
          <p:cNvSpPr/>
          <p:nvPr/>
        </p:nvSpPr>
        <p:spPr>
          <a:xfrm>
            <a:off x="6335036" y="2878481"/>
            <a:ext cx="5624052" cy="740092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7569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10" grpId="0" animBg="1"/>
      <p:bldP spid="13" grpId="0" animBg="1"/>
      <p:bldP spid="14" grpId="0" animBg="1"/>
      <p:bldP spid="11" grpId="0" animBg="1"/>
      <p:bldP spid="1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0021CD71F13B64FA7D164F7F817D7E9" ma:contentTypeVersion="16" ma:contentTypeDescription="Create a new document." ma:contentTypeScope="" ma:versionID="70b82d531f1ace48d3079591a84c44de">
  <xsd:schema xmlns:xsd="http://www.w3.org/2001/XMLSchema" xmlns:xs="http://www.w3.org/2001/XMLSchema" xmlns:p="http://schemas.microsoft.com/office/2006/metadata/properties" xmlns:ns3="c7f0a0ba-8c12-4538-9fb3-fc276b46b240" xmlns:ns4="1010e238-fd82-457c-847a-de4a6f0cedf9" targetNamespace="http://schemas.microsoft.com/office/2006/metadata/properties" ma:root="true" ma:fieldsID="15bc2d88981e2f7f2d9f9f102ea0e59b" ns3:_="" ns4:_="">
    <xsd:import namespace="c7f0a0ba-8c12-4538-9fb3-fc276b46b240"/>
    <xsd:import namespace="1010e238-fd82-457c-847a-de4a6f0cedf9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_activity" minOccurs="0"/>
                <xsd:element ref="ns3:MediaServiceLocation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7f0a0ba-8c12-4538-9fb3-fc276b46b24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Tags" ma:index="17" nillable="true" ma:displayName="Tags" ma:internalName="MediaServiceAutoTags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_activity" ma:index="21" nillable="true" ma:displayName="_activity" ma:hidden="true" ma:internalName="_activity">
      <xsd:simpleType>
        <xsd:restriction base="dms:Note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10e238-fd82-457c-847a-de4a6f0cedf9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c7f0a0ba-8c12-4538-9fb3-fc276b46b240" xsi:nil="true"/>
  </documentManagement>
</p:properties>
</file>

<file path=customXml/itemProps1.xml><?xml version="1.0" encoding="utf-8"?>
<ds:datastoreItem xmlns:ds="http://schemas.openxmlformats.org/officeDocument/2006/customXml" ds:itemID="{5874C771-FF4F-4DA3-A500-AC88B6DED4D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CA54245-B17D-4A3E-9C42-18BAE9097F4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7f0a0ba-8c12-4538-9fb3-fc276b46b240"/>
    <ds:schemaRef ds:uri="1010e238-fd82-457c-847a-de4a6f0cedf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2DEEFD8-86BE-44EE-9F24-819F70960B6C}">
  <ds:schemaRefs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1010e238-fd82-457c-847a-de4a6f0cedf9"/>
    <ds:schemaRef ds:uri="http://schemas.microsoft.com/office/2006/documentManagement/types"/>
    <ds:schemaRef ds:uri="http://schemas.microsoft.com/office/infopath/2007/PartnerControls"/>
    <ds:schemaRef ds:uri="c7f0a0ba-8c12-4538-9fb3-fc276b46b240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91</TotalTime>
  <Words>738</Words>
  <Application>Microsoft Office PowerPoint</Application>
  <PresentationFormat>Widescreen</PresentationFormat>
  <Paragraphs>94</Paragraphs>
  <Slides>19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Calibri</vt:lpstr>
      <vt:lpstr>Calibri Light</vt:lpstr>
      <vt:lpstr>Times New Roman</vt:lpstr>
      <vt:lpstr>Wingdings</vt:lpstr>
      <vt:lpstr>Office Theme</vt:lpstr>
      <vt:lpstr>Household water insecurity in a changing climate: The interplay between distance to water, income, caste and gender in rural Rajasthan, India</vt:lpstr>
      <vt:lpstr>Rajasthan</vt:lpstr>
      <vt:lpstr>PowerPoint Presentation</vt:lpstr>
      <vt:lpstr>PowerPoint Presentation</vt:lpstr>
      <vt:lpstr>PowerPoint Presentation</vt:lpstr>
      <vt:lpstr>PowerPoint Presentation</vt:lpstr>
      <vt:lpstr>Method</vt:lpstr>
      <vt:lpstr>Results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Climate change</vt:lpstr>
      <vt:lpstr>Take-away messages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Thanti Octavianti</dc:creator>
  <cp:lastModifiedBy>Thanti Octavianti</cp:lastModifiedBy>
  <cp:revision>7</cp:revision>
  <dcterms:created xsi:type="dcterms:W3CDTF">2023-08-27T05:01:09Z</dcterms:created>
  <dcterms:modified xsi:type="dcterms:W3CDTF">2023-08-30T18:20:02Z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0x01010010021CD71F13B64FA7D164F7F817D7E9</vt:lpwstr>
  </property>
</Properties>
</file>