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notesMasterIdLst>
    <p:notesMasterId r:id="rId22"/>
  </p:notesMasterIdLst>
  <p:sldIdLst>
    <p:sldId id="257" r:id="rId4"/>
    <p:sldId id="434" r:id="rId5"/>
    <p:sldId id="264" r:id="rId6"/>
    <p:sldId id="293" r:id="rId7"/>
    <p:sldId id="259" r:id="rId8"/>
    <p:sldId id="423" r:id="rId9"/>
    <p:sldId id="421" r:id="rId10"/>
    <p:sldId id="424" r:id="rId11"/>
    <p:sldId id="426" r:id="rId12"/>
    <p:sldId id="438" r:id="rId13"/>
    <p:sldId id="439" r:id="rId14"/>
    <p:sldId id="422" r:id="rId15"/>
    <p:sldId id="416" r:id="rId16"/>
    <p:sldId id="427" r:id="rId17"/>
    <p:sldId id="436" r:id="rId18"/>
    <p:sldId id="437" r:id="rId19"/>
    <p:sldId id="418" r:id="rId20"/>
    <p:sldId id="295"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C83403E-8F40-9D2B-3DC0-1DC262AF816D}" name="Sara-Jayne Williams" initials="SJW" userId="S::Sara3.Williams@uwe.ac.uk::14e5d45d-c47d-41ce-9eae-f48899ac9199"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FFEF6"/>
    <a:srgbClr val="F8FAF3"/>
    <a:srgbClr val="F1FED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7969F37-BC3E-3308-76F2-8B54835CD673}" v="81" dt="2023-06-21T15:48:23.984"/>
    <p1510:client id="{929BADEB-81DD-4FCC-A7E1-568D9E48F4F8}" v="3874" dt="2023-06-21T13:45:27.57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7722" autoAdjust="0"/>
    <p:restoredTop sz="76518" autoAdjust="0"/>
  </p:normalViewPr>
  <p:slideViewPr>
    <p:cSldViewPr snapToGrid="0">
      <p:cViewPr varScale="1">
        <p:scale>
          <a:sx n="51" d="100"/>
          <a:sy n="51" d="100"/>
        </p:scale>
        <p:origin x="388" y="40"/>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presProps" Target="presProps.xml"/><Relationship Id="rId28" Type="http://schemas.microsoft.com/office/2018/10/relationships/authors" Target="author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notesMaster" Target="notesMasters/notesMaster1.xml"/><Relationship Id="rId27"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3E34ACC-D587-4E06-B997-2D2B1E51AEBF}" type="datetimeFigureOut">
              <a:rPr lang="en-GB" smtClean="0"/>
              <a:t>22/06/2023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245C24-C46F-48CD-8446-A5EAE1B69A9A}" type="slidenum">
              <a:rPr lang="en-GB" smtClean="0"/>
              <a:t>‹#›</a:t>
            </a:fld>
            <a:endParaRPr lang="en-GB"/>
          </a:p>
        </p:txBody>
      </p:sp>
    </p:spTree>
    <p:extLst>
      <p:ext uri="{BB962C8B-B14F-4D97-AF65-F5344CB8AC3E}">
        <p14:creationId xmlns:p14="http://schemas.microsoft.com/office/powerpoint/2010/main" val="25119015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Hi, thank you for coming to this session. </a:t>
            </a:r>
          </a:p>
          <a:p>
            <a:r>
              <a:rPr lang="en-GB" dirty="0"/>
              <a:t>We are here to tell you a little about our research project: </a:t>
            </a:r>
            <a:r>
              <a:rPr lang="en-GB" b="0" i="0" dirty="0">
                <a:solidFill>
                  <a:srgbClr val="71777D"/>
                </a:solidFill>
                <a:effectLst/>
                <a:latin typeface="Arial" panose="020B0604020202020204" pitchFamily="34" charset="0"/>
              </a:rPr>
              <a:t>Challenging the Climate Crisis: Children’s Agency to Tackle Policy Underpinned by Learning for Transformation. As you will see this project has involved multiple methods and stages and the data collected is quite vast, including both quantitative and qualitative. In addition we have co-produced this research with young people. We will say a little about this but not in the detail that we plan to as we reflect on the co-productive process from both the young people involved with the research (for over 18 months) and the reflections of the researchers involved in facilitating these processes.  We are also going to</a:t>
            </a:r>
            <a:r>
              <a:rPr lang="en-GB" dirty="0"/>
              <a:t> present for the first time, some of our initial findings from some of the focus groups that formed one stage of the methodology.</a:t>
            </a:r>
          </a:p>
        </p:txBody>
      </p:sp>
      <p:sp>
        <p:nvSpPr>
          <p:cNvPr id="4" name="Slide Number Placeholder 3"/>
          <p:cNvSpPr>
            <a:spLocks noGrp="1"/>
          </p:cNvSpPr>
          <p:nvPr>
            <p:ph type="sldNum" sz="quarter" idx="5"/>
          </p:nvPr>
        </p:nvSpPr>
        <p:spPr/>
        <p:txBody>
          <a:bodyPr/>
          <a:lstStyle/>
          <a:p>
            <a:fld id="{78245C24-C46F-48CD-8446-A5EAE1B69A9A}" type="slidenum">
              <a:rPr lang="en-GB" smtClean="0"/>
              <a:t>1</a:t>
            </a:fld>
            <a:endParaRPr lang="en-GB"/>
          </a:p>
        </p:txBody>
      </p:sp>
    </p:spTree>
    <p:extLst>
      <p:ext uri="{BB962C8B-B14F-4D97-AF65-F5344CB8AC3E}">
        <p14:creationId xmlns:p14="http://schemas.microsoft.com/office/powerpoint/2010/main" val="19228574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solidFill>
                  <a:srgbClr val="000000"/>
                </a:solidFill>
                <a:latin typeface="Calibri"/>
                <a:ea typeface="Calibri"/>
                <a:cs typeface="Calibri"/>
              </a:rPr>
              <a:t>Another interesting theme to emerge was young </a:t>
            </a:r>
            <a:r>
              <a:rPr lang="en-GB" sz="1800" dirty="0" err="1">
                <a:solidFill>
                  <a:srgbClr val="000000"/>
                </a:solidFill>
                <a:latin typeface="Calibri"/>
                <a:ea typeface="Calibri"/>
                <a:cs typeface="Calibri"/>
              </a:rPr>
              <a:t>poeples</a:t>
            </a:r>
            <a:r>
              <a:rPr lang="en-GB" sz="1800" dirty="0">
                <a:solidFill>
                  <a:srgbClr val="000000"/>
                </a:solidFill>
                <a:latin typeface="Calibri"/>
                <a:ea typeface="Calibri"/>
                <a:cs typeface="Calibri"/>
              </a:rPr>
              <a:t> thoughts about trust in their own generation, and more crucially the power or agency that that feel that they have, feel that other young people have, or aspire too. </a:t>
            </a:r>
            <a:endParaRPr lang="en-GB" sz="1800" b="0" i="0" dirty="0">
              <a:solidFill>
                <a:srgbClr val="000000"/>
              </a:solidFill>
              <a:effectLst/>
              <a:latin typeface="Calibri" panose="020F0502020204030204" pitchFamily="34" charset="0"/>
              <a:ea typeface="Calibri"/>
              <a:cs typeface="Calibri"/>
            </a:endParaRPr>
          </a:p>
          <a:p>
            <a:r>
              <a:rPr lang="en-GB" sz="1800" dirty="0">
                <a:solidFill>
                  <a:srgbClr val="000000"/>
                </a:solidFill>
                <a:latin typeface="Calibri"/>
                <a:ea typeface="Calibri"/>
                <a:cs typeface="Calibri"/>
              </a:rPr>
              <a:t>Here we can see this illustrated by a sense of frustration of not being listened to even though they may have new ideas.</a:t>
            </a:r>
            <a:endParaRPr lang="en-GB" sz="1800" b="0" i="0" dirty="0">
              <a:solidFill>
                <a:srgbClr val="000000"/>
              </a:solidFill>
              <a:effectLst/>
              <a:latin typeface="Calibri" panose="020F0502020204030204" pitchFamily="34" charset="0"/>
              <a:ea typeface="Calibri"/>
              <a:cs typeface="Calibri"/>
            </a:endParaRPr>
          </a:p>
          <a:p>
            <a:endParaRPr lang="en-GB" sz="1800" b="0" i="0" dirty="0">
              <a:solidFill>
                <a:srgbClr val="000000"/>
              </a:solidFill>
              <a:effectLst/>
              <a:latin typeface="Calibri" panose="020F0502020204030204" pitchFamily="34" charset="0"/>
            </a:endParaRPr>
          </a:p>
          <a:p>
            <a:endParaRPr lang="en-GB" sz="1800" b="0" i="0" dirty="0">
              <a:solidFill>
                <a:srgbClr val="000000"/>
              </a:solidFill>
              <a:effectLst/>
              <a:latin typeface="Calibri" panose="020F0502020204030204" pitchFamily="34" charset="0"/>
            </a:endParaRPr>
          </a:p>
          <a:p>
            <a:endParaRPr lang="en-GB" sz="1800" dirty="0">
              <a:latin typeface="Calibri" panose="020F0502020204030204" pitchFamily="34" charset="0"/>
              <a:ea typeface="Calibri" panose="020F0502020204030204" pitchFamily="34" charset="0"/>
              <a:cs typeface="Calibri" panose="020F0502020204030204" pitchFamily="34" charset="0"/>
            </a:endParaRPr>
          </a:p>
          <a:p>
            <a:endParaRPr lang="en-GB" dirty="0">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78245C24-C46F-48CD-8446-A5EAE1B69A9A}" type="slidenum">
              <a:rPr lang="en-GB" smtClean="0"/>
              <a:t>10</a:t>
            </a:fld>
            <a:endParaRPr lang="en-GB"/>
          </a:p>
        </p:txBody>
      </p:sp>
    </p:spTree>
    <p:extLst>
      <p:ext uri="{BB962C8B-B14F-4D97-AF65-F5344CB8AC3E}">
        <p14:creationId xmlns:p14="http://schemas.microsoft.com/office/powerpoint/2010/main" val="9030479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err="1"/>
              <a:t>Rozzy</a:t>
            </a:r>
            <a:endParaRPr lang="en-GB"/>
          </a:p>
          <a:p>
            <a:endParaRPr lang="en-GB"/>
          </a:p>
          <a:p>
            <a:r>
              <a:rPr lang="en-GB"/>
              <a:t>One thing we found in Bristol was a dismissive around typical activist routes, such as protesting. For instance, here we have a quote from a young person talking about the lack of trust they have in protests to create genuine change. More broadly, we found that people had mixed feelings about protesting, with groups such as Extinction rebellion being a very debated issue.</a:t>
            </a:r>
          </a:p>
        </p:txBody>
      </p:sp>
      <p:sp>
        <p:nvSpPr>
          <p:cNvPr id="4" name="Slide Number Placeholder 3"/>
          <p:cNvSpPr>
            <a:spLocks noGrp="1"/>
          </p:cNvSpPr>
          <p:nvPr>
            <p:ph type="sldNum" sz="quarter" idx="5"/>
          </p:nvPr>
        </p:nvSpPr>
        <p:spPr/>
        <p:txBody>
          <a:bodyPr/>
          <a:lstStyle/>
          <a:p>
            <a:fld id="{78245C24-C46F-48CD-8446-A5EAE1B69A9A}" type="slidenum">
              <a:rPr lang="en-GB" smtClean="0"/>
              <a:t>11</a:t>
            </a:fld>
            <a:endParaRPr lang="en-GB"/>
          </a:p>
        </p:txBody>
      </p:sp>
    </p:spTree>
    <p:extLst>
      <p:ext uri="{BB962C8B-B14F-4D97-AF65-F5344CB8AC3E}">
        <p14:creationId xmlns:p14="http://schemas.microsoft.com/office/powerpoint/2010/main" val="24687213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284663"/>
          </a:xfrm>
        </p:spPr>
        <p:txBody>
          <a:bodyPr/>
          <a:lstStyle/>
          <a:p>
            <a:pPr algn="just" fontAlgn="base"/>
            <a:r>
              <a:rPr lang="en-GB" dirty="0">
                <a:solidFill>
                  <a:srgbClr val="000000"/>
                </a:solidFill>
                <a:latin typeface="Calibri"/>
                <a:ea typeface="Calibri"/>
                <a:cs typeface="Calibri"/>
              </a:rPr>
              <a:t>Sara</a:t>
            </a:r>
            <a:endParaRPr lang="en-GB" dirty="0">
              <a:solidFill>
                <a:srgbClr val="000000"/>
              </a:solidFill>
              <a:latin typeface="Calibri" panose="020F0502020204030204" pitchFamily="34" charset="0"/>
              <a:ea typeface="Calibri"/>
              <a:cs typeface="Calibri"/>
            </a:endParaRPr>
          </a:p>
          <a:p>
            <a:pPr algn="just"/>
            <a:r>
              <a:rPr lang="en-GB" dirty="0">
                <a:solidFill>
                  <a:srgbClr val="000000"/>
                </a:solidFill>
                <a:latin typeface="Calibri"/>
                <a:ea typeface="Calibri"/>
                <a:cs typeface="Calibri"/>
              </a:rPr>
              <a:t>Moving on the second of our sub-themes which centres around the sense of responsibility that young people feel in relation to the climate crisis. There</a:t>
            </a:r>
            <a:r>
              <a:rPr lang="en-GB" b="0" i="0" dirty="0">
                <a:solidFill>
                  <a:srgbClr val="000000"/>
                </a:solidFill>
                <a:effectLst/>
                <a:latin typeface="Calibri"/>
                <a:ea typeface="Calibri"/>
                <a:cs typeface="Calibri"/>
              </a:rPr>
              <a:t> was general agreement that the Climate Crisis was caused by generations of people that came before them and that young people are not only inheriting the crisis from older generations, but that older generations are expecting young people to solve the issues that they are inheriting.</a:t>
            </a:r>
            <a:r>
              <a:rPr lang="en-GB" dirty="0">
                <a:solidFill>
                  <a:srgbClr val="000000"/>
                </a:solidFill>
                <a:latin typeface="Calibri"/>
                <a:ea typeface="Calibri"/>
                <a:cs typeface="Calibri"/>
              </a:rPr>
              <a:t> </a:t>
            </a:r>
            <a:endParaRPr lang="en-GB" dirty="0">
              <a:solidFill>
                <a:srgbClr val="000000"/>
              </a:solidFill>
              <a:latin typeface="Calibri" panose="020F0502020204030204" pitchFamily="34" charset="0"/>
              <a:ea typeface="Calibri"/>
              <a:cs typeface="Calibri"/>
            </a:endParaRPr>
          </a:p>
          <a:p>
            <a:pPr algn="just"/>
            <a:endParaRPr lang="en-GB" dirty="0">
              <a:solidFill>
                <a:srgbClr val="000000"/>
              </a:solidFill>
              <a:latin typeface="Calibri"/>
              <a:ea typeface="Calibri"/>
              <a:cs typeface="Calibri"/>
            </a:endParaRPr>
          </a:p>
          <a:p>
            <a:pPr algn="just" fontAlgn="base"/>
            <a:r>
              <a:rPr lang="en-GB" b="0" i="0" dirty="0">
                <a:solidFill>
                  <a:srgbClr val="262626"/>
                </a:solidFill>
                <a:effectLst/>
                <a:latin typeface="Calibri"/>
                <a:ea typeface="Calibri"/>
                <a:cs typeface="Calibri"/>
              </a:rPr>
              <a:t>As a result of this perceived inheritance of the Climate Crisis, most of the participating young people felt that young people should be included in plans and discussion on how to address the Climate Crisis. However, for some participants, this inherited responsibility was considered a burden that was beyond their capabilities to address</a:t>
            </a:r>
            <a:r>
              <a:rPr lang="en-GB" dirty="0">
                <a:solidFill>
                  <a:srgbClr val="262626"/>
                </a:solidFill>
                <a:latin typeface="Calibri"/>
                <a:ea typeface="Calibri"/>
                <a:cs typeface="Calibri"/>
              </a:rPr>
              <a:t> </a:t>
            </a:r>
          </a:p>
          <a:p>
            <a:pPr algn="just" fontAlgn="base"/>
            <a:endParaRPr lang="en-GB"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algn="just" rtl="0" fontAlgn="base"/>
            <a:r>
              <a:rPr lang="en-GB" b="0" i="0" dirty="0">
                <a:solidFill>
                  <a:srgbClr val="000000"/>
                </a:solidFill>
                <a:effectLst/>
                <a:latin typeface="Calibri"/>
                <a:ea typeface="Calibri"/>
                <a:cs typeface="Calibri"/>
              </a:rPr>
              <a:t>The belief that older generations are expecting young people to address the Climate Crisis is one that was widely shared by participants, although many participants again highlighted the need for collective action and shared responsibility. Although the need for collective action was a common view, many participants did not believe that older generations would contribute to solving the issue</a:t>
            </a:r>
            <a:r>
              <a:rPr lang="en-GB" dirty="0">
                <a:solidFill>
                  <a:srgbClr val="000000"/>
                </a:solidFill>
                <a:latin typeface="Calibri"/>
                <a:ea typeface="Calibri"/>
                <a:cs typeface="Calibri"/>
              </a:rPr>
              <a:t> </a:t>
            </a:r>
            <a:endParaRPr lang="en-GB" b="0" i="0" dirty="0">
              <a:solidFill>
                <a:srgbClr val="000000"/>
              </a:solidFill>
              <a:effectLst/>
              <a:latin typeface="Calibri"/>
              <a:ea typeface="Calibri"/>
              <a:cs typeface="Calibri"/>
            </a:endParaRPr>
          </a:p>
          <a:p>
            <a:pPr algn="just" rtl="0" fontAlgn="base"/>
            <a:r>
              <a:rPr lang="en-GB" b="0" i="0" dirty="0">
                <a:solidFill>
                  <a:srgbClr val="000000"/>
                </a:solidFill>
                <a:effectLst/>
                <a:latin typeface="Calibri"/>
                <a:ea typeface="Calibri"/>
                <a:cs typeface="Calibri"/>
              </a:rPr>
              <a:t> </a:t>
            </a:r>
          </a:p>
          <a:p>
            <a:endParaRPr lang="en-GB" dirty="0"/>
          </a:p>
        </p:txBody>
      </p:sp>
      <p:sp>
        <p:nvSpPr>
          <p:cNvPr id="4" name="Slide Number Placeholder 3"/>
          <p:cNvSpPr>
            <a:spLocks noGrp="1"/>
          </p:cNvSpPr>
          <p:nvPr>
            <p:ph type="sldNum" sz="quarter" idx="5"/>
          </p:nvPr>
        </p:nvSpPr>
        <p:spPr/>
        <p:txBody>
          <a:bodyPr/>
          <a:lstStyle/>
          <a:p>
            <a:fld id="{78245C24-C46F-48CD-8446-A5EAE1B69A9A}" type="slidenum">
              <a:rPr lang="en-GB" smtClean="0"/>
              <a:t>12</a:t>
            </a:fld>
            <a:endParaRPr lang="en-GB"/>
          </a:p>
        </p:txBody>
      </p:sp>
    </p:spTree>
    <p:extLst>
      <p:ext uri="{BB962C8B-B14F-4D97-AF65-F5344CB8AC3E}">
        <p14:creationId xmlns:p14="http://schemas.microsoft.com/office/powerpoint/2010/main" val="18754669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err="1"/>
              <a:t>Rozzy</a:t>
            </a:r>
            <a:r>
              <a:rPr lang="en-GB"/>
              <a:t> – Here we have three more sub-themes under discussion. Now, whilst there was a lot of sense that older people had put the responsibility on young people, there was also discussion about other groups who may have responsibility, including the participants accepting that they feel a sense of responsibility without it being directed from adults. So here we have a sense of individual responsibility being discussed, with one young man questioning that if we are all on Earth we should all take responsibility, and another reflecting on what they already do. Below that, you have one person talking about the need for there to be inspiring young people – he was actually talking about the limits of Greta Thunberg’s influence here. Finally, we have the teacher’s responsibility – when we later asked about education was reiterated time and time again how teachers need to come to the students to inspire conversations about these topics. </a:t>
            </a:r>
          </a:p>
        </p:txBody>
      </p:sp>
      <p:sp>
        <p:nvSpPr>
          <p:cNvPr id="4" name="Slide Number Placeholder 3"/>
          <p:cNvSpPr>
            <a:spLocks noGrp="1"/>
          </p:cNvSpPr>
          <p:nvPr>
            <p:ph type="sldNum" sz="quarter" idx="5"/>
          </p:nvPr>
        </p:nvSpPr>
        <p:spPr/>
        <p:txBody>
          <a:bodyPr/>
          <a:lstStyle/>
          <a:p>
            <a:fld id="{78245C24-C46F-48CD-8446-A5EAE1B69A9A}" type="slidenum">
              <a:rPr lang="en-GB" smtClean="0"/>
              <a:t>13</a:t>
            </a:fld>
            <a:endParaRPr lang="en-GB"/>
          </a:p>
        </p:txBody>
      </p:sp>
    </p:spTree>
    <p:extLst>
      <p:ext uri="{BB962C8B-B14F-4D97-AF65-F5344CB8AC3E}">
        <p14:creationId xmlns:p14="http://schemas.microsoft.com/office/powerpoint/2010/main" val="32863783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Sara</a:t>
            </a:r>
          </a:p>
          <a:p>
            <a:endParaRPr lang="en-GB" dirty="0"/>
          </a:p>
          <a:p>
            <a:r>
              <a:rPr lang="en-GB" dirty="0"/>
              <a:t>The final themes that we wanted to talk about  are in relation to young people’s understanding of the Climate Crisis are those of the climate burden that young people are faced with, and their subsequent eco-anxiety. There was general agreement that the Climate Crisis was being inherited by young people. The inheritance of this crisis from older generations was considered burdensome by participants, and the idea of having to utilise one’s agency to address the issue further added to the burden for many: </a:t>
            </a:r>
            <a:endParaRPr lang="en-GB" dirty="0">
              <a:ea typeface="Calibri"/>
              <a:cs typeface="Calibri"/>
            </a:endParaRP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dirty="0">
                <a:solidFill>
                  <a:srgbClr val="000000"/>
                </a:solidFill>
                <a:effectLst/>
                <a:latin typeface="Calibri" panose="020F0502020204030204" pitchFamily="34" charset="0"/>
              </a:rPr>
              <a:t>As a result of this burden, many participants described feelings of being overwhelmed and anxious, with some young people explaining that these feelings are caused by fearmongering, the catastrophizing of the crisis, and the uncertainty of the future: </a:t>
            </a:r>
            <a:endParaRPr lang="en-GB" b="0" i="0" dirty="0">
              <a:solidFill>
                <a:srgbClr val="000000"/>
              </a:solidFill>
              <a:effectLst/>
              <a:latin typeface="Segoe UI" panose="020B0502040204020203" pitchFamily="34" charset="0"/>
            </a:endParaRP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dirty="0">
                <a:solidFill>
                  <a:srgbClr val="000000"/>
                </a:solidFill>
                <a:effectLst/>
                <a:latin typeface="Calibri"/>
                <a:ea typeface="Calibri"/>
                <a:cs typeface="Calibri"/>
              </a:rPr>
              <a:t>Although participants highlighted the negative impacts that this climate burden and eco-anxiety can have on young people, many also pointed out the necessity of some eco-anxiety in ensuring that young people take the Climate Crisis seriously and act to find solutions</a:t>
            </a:r>
            <a:endParaRPr lang="en-GB" b="0" i="0" dirty="0">
              <a:solidFill>
                <a:srgbClr val="000000"/>
              </a:solidFill>
              <a:effectLst/>
              <a:latin typeface="Calibri"/>
              <a:ea typeface="Calibri"/>
              <a:cs typeface="Calibri"/>
            </a:endParaRPr>
          </a:p>
          <a:p>
            <a:endParaRPr lang="en-GB" dirty="0"/>
          </a:p>
          <a:p>
            <a:endParaRPr lang="en-GB" dirty="0"/>
          </a:p>
        </p:txBody>
      </p:sp>
      <p:sp>
        <p:nvSpPr>
          <p:cNvPr id="4" name="Slide Number Placeholder 3"/>
          <p:cNvSpPr>
            <a:spLocks noGrp="1"/>
          </p:cNvSpPr>
          <p:nvPr>
            <p:ph type="sldNum" sz="quarter" idx="5"/>
          </p:nvPr>
        </p:nvSpPr>
        <p:spPr/>
        <p:txBody>
          <a:bodyPr/>
          <a:lstStyle/>
          <a:p>
            <a:fld id="{78245C24-C46F-48CD-8446-A5EAE1B69A9A}" type="slidenum">
              <a:rPr lang="en-GB" smtClean="0"/>
              <a:t>14</a:t>
            </a:fld>
            <a:endParaRPr lang="en-GB"/>
          </a:p>
        </p:txBody>
      </p:sp>
    </p:spTree>
    <p:extLst>
      <p:ext uri="{BB962C8B-B14F-4D97-AF65-F5344CB8AC3E}">
        <p14:creationId xmlns:p14="http://schemas.microsoft.com/office/powerpoint/2010/main" val="34471798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err="1"/>
              <a:t>Rozzy</a:t>
            </a:r>
            <a:r>
              <a:rPr lang="en-GB"/>
              <a:t>:</a:t>
            </a:r>
          </a:p>
          <a:p>
            <a:endParaRPr lang="en-GB"/>
          </a:p>
          <a:p>
            <a:r>
              <a:rPr lang="en-GB"/>
              <a:t>We have, within the project, already begun </a:t>
            </a:r>
            <a:r>
              <a:rPr lang="en-GB" err="1"/>
              <a:t>fifuring</a:t>
            </a:r>
            <a:r>
              <a:rPr lang="en-GB"/>
              <a:t> out ways of directly responding to and building on this work. Here, for example, you can see pictured a workshop which took place bringing together policy makers and people of influence across Bristol and young people to examine and discuss our data. We have also begun to develop many practical toolkits, which Sara will give you some more detail on in a minute.</a:t>
            </a:r>
          </a:p>
          <a:p>
            <a:endParaRPr lang="en-GB"/>
          </a:p>
          <a:p>
            <a:r>
              <a:rPr lang="en-GB"/>
              <a:t>We have put it in the future, as we are still writing up, but we have many papers in the works, one based on this data too.</a:t>
            </a:r>
          </a:p>
        </p:txBody>
      </p:sp>
      <p:sp>
        <p:nvSpPr>
          <p:cNvPr id="4" name="Slide Number Placeholder 3"/>
          <p:cNvSpPr>
            <a:spLocks noGrp="1"/>
          </p:cNvSpPr>
          <p:nvPr>
            <p:ph type="sldNum" sz="quarter" idx="5"/>
          </p:nvPr>
        </p:nvSpPr>
        <p:spPr/>
        <p:txBody>
          <a:bodyPr/>
          <a:lstStyle/>
          <a:p>
            <a:fld id="{78245C24-C46F-48CD-8446-A5EAE1B69A9A}" type="slidenum">
              <a:rPr lang="en-GB" smtClean="0"/>
              <a:t>15</a:t>
            </a:fld>
            <a:endParaRPr lang="en-GB"/>
          </a:p>
        </p:txBody>
      </p:sp>
    </p:spTree>
    <p:extLst>
      <p:ext uri="{BB962C8B-B14F-4D97-AF65-F5344CB8AC3E}">
        <p14:creationId xmlns:p14="http://schemas.microsoft.com/office/powerpoint/2010/main" val="3370598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ea typeface="Calibri"/>
                <a:cs typeface="Calibri"/>
              </a:rPr>
              <a:t>The climate café guide is available on the CCC-Catapult website, and has developed with young people to support those who want to use the approach with young people particularly. This is currently based on work we completed in a more </a:t>
            </a:r>
            <a:r>
              <a:rPr lang="en-GB" dirty="0" err="1">
                <a:ea typeface="Calibri"/>
                <a:cs typeface="Calibri"/>
              </a:rPr>
              <a:t>culturaaly</a:t>
            </a:r>
            <a:r>
              <a:rPr lang="en-GB" dirty="0">
                <a:ea typeface="Calibri"/>
                <a:cs typeface="Calibri"/>
              </a:rPr>
              <a:t> diverse area of Bristol. We will be sharing this work with teachers at an upcoming workshop and plan to design an implementation guide specifically for teachers to use in schools. </a:t>
            </a:r>
          </a:p>
        </p:txBody>
      </p:sp>
      <p:sp>
        <p:nvSpPr>
          <p:cNvPr id="4" name="Slide Number Placeholder 3"/>
          <p:cNvSpPr>
            <a:spLocks noGrp="1"/>
          </p:cNvSpPr>
          <p:nvPr>
            <p:ph type="sldNum" sz="quarter" idx="5"/>
          </p:nvPr>
        </p:nvSpPr>
        <p:spPr/>
        <p:txBody>
          <a:bodyPr/>
          <a:lstStyle/>
          <a:p>
            <a:fld id="{78245C24-C46F-48CD-8446-A5EAE1B69A9A}" type="slidenum">
              <a:rPr lang="en-GB" smtClean="0"/>
              <a:t>16</a:t>
            </a:fld>
            <a:endParaRPr lang="en-GB"/>
          </a:p>
        </p:txBody>
      </p:sp>
    </p:spTree>
    <p:extLst>
      <p:ext uri="{BB962C8B-B14F-4D97-AF65-F5344CB8AC3E}">
        <p14:creationId xmlns:p14="http://schemas.microsoft.com/office/powerpoint/2010/main" val="22910228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Rozzy and Sara</a:t>
            </a:r>
          </a:p>
          <a:p>
            <a:endParaRPr lang="en-GB" dirty="0"/>
          </a:p>
          <a:p>
            <a:r>
              <a:rPr lang="en-GB" dirty="0"/>
              <a:t>Our key take homes is that:</a:t>
            </a:r>
          </a:p>
          <a:p>
            <a:endParaRPr lang="en-GB" dirty="0"/>
          </a:p>
          <a:p>
            <a:r>
              <a:rPr lang="en-GB" sz="1200" dirty="0">
                <a:latin typeface="Josefin Sans" pitchFamily="2" charset="0"/>
                <a:ea typeface="Calibri" panose="020F0502020204030204" pitchFamily="34" charset="0"/>
                <a:cs typeface="Times New Roman" panose="02020603050405020304" pitchFamily="18" charset="0"/>
              </a:rPr>
              <a:t>Y</a:t>
            </a:r>
            <a:r>
              <a:rPr lang="en-GB" sz="1200" dirty="0">
                <a:effectLst/>
                <a:latin typeface="Josefin Sans" pitchFamily="2" charset="0"/>
                <a:ea typeface="Calibri" panose="020F0502020204030204" pitchFamily="34" charset="0"/>
                <a:cs typeface="Times New Roman" panose="02020603050405020304" pitchFamily="18" charset="0"/>
              </a:rPr>
              <a:t>oung people feel burdened by climate responsibilities</a:t>
            </a:r>
          </a:p>
          <a:p>
            <a:endParaRPr lang="en-GB" sz="1200" dirty="0">
              <a:latin typeface="Josefin Sans" pitchFamily="2" charset="0"/>
              <a:ea typeface="Calibri" panose="020F0502020204030204" pitchFamily="34" charset="0"/>
              <a:cs typeface="Times New Roman" panose="02020603050405020304" pitchFamily="18" charset="0"/>
            </a:endParaRPr>
          </a:p>
          <a:p>
            <a:r>
              <a:rPr lang="en-GB" sz="1200" dirty="0">
                <a:effectLst/>
                <a:latin typeface="Josefin Sans" pitchFamily="2" charset="0"/>
                <a:ea typeface="Calibri" panose="020F0502020204030204" pitchFamily="34" charset="0"/>
                <a:cs typeface="Times New Roman" panose="02020603050405020304" pitchFamily="18" charset="0"/>
              </a:rPr>
              <a:t>Young people have a fundamental distrust in older generations</a:t>
            </a:r>
            <a:r>
              <a:rPr lang="en-GB" sz="1200" dirty="0">
                <a:latin typeface="Josefin Sans" pitchFamily="2" charset="0"/>
                <a:ea typeface="Calibri" panose="020F0502020204030204" pitchFamily="34" charset="0"/>
                <a:cs typeface="Times New Roman" panose="02020603050405020304" pitchFamily="18" charset="0"/>
              </a:rPr>
              <a:t>.</a:t>
            </a:r>
          </a:p>
          <a:p>
            <a:endParaRPr lang="en-GB" sz="1200" dirty="0">
              <a:effectLst/>
              <a:latin typeface="Josefin Sans" pitchFamily="2" charset="0"/>
              <a:ea typeface="Calibri" panose="020F0502020204030204" pitchFamily="34" charset="0"/>
              <a:cs typeface="Times New Roman" panose="02020603050405020304" pitchFamily="18" charset="0"/>
            </a:endParaRPr>
          </a:p>
          <a:p>
            <a:r>
              <a:rPr lang="en-GB" sz="1200" dirty="0">
                <a:latin typeface="Josefin Sans" pitchFamily="2" charset="0"/>
                <a:ea typeface="Calibri" panose="020F0502020204030204" pitchFamily="34" charset="0"/>
                <a:cs typeface="Times New Roman" panose="02020603050405020304" pitchFamily="18" charset="0"/>
              </a:rPr>
              <a:t>Young people </a:t>
            </a:r>
            <a:r>
              <a:rPr lang="en-GB" sz="1200" dirty="0">
                <a:effectLst/>
                <a:latin typeface="Josefin Sans" pitchFamily="2" charset="0"/>
                <a:ea typeface="Calibri" panose="020F0502020204030204" pitchFamily="34" charset="0"/>
                <a:cs typeface="Times New Roman" panose="02020603050405020304" pitchFamily="18" charset="0"/>
              </a:rPr>
              <a:t>do not feel well supported to engage with climate action despite feeling external and internal pressure to take meaningful steps towards climate solutions</a:t>
            </a:r>
          </a:p>
          <a:p>
            <a:endParaRPr lang="en-GB" dirty="0"/>
          </a:p>
        </p:txBody>
      </p:sp>
      <p:sp>
        <p:nvSpPr>
          <p:cNvPr id="4" name="Slide Number Placeholder 3"/>
          <p:cNvSpPr>
            <a:spLocks noGrp="1"/>
          </p:cNvSpPr>
          <p:nvPr>
            <p:ph type="sldNum" sz="quarter" idx="5"/>
          </p:nvPr>
        </p:nvSpPr>
        <p:spPr/>
        <p:txBody>
          <a:bodyPr/>
          <a:lstStyle/>
          <a:p>
            <a:fld id="{78245C24-C46F-48CD-8446-A5EAE1B69A9A}" type="slidenum">
              <a:rPr lang="en-GB" smtClean="0"/>
              <a:t>17</a:t>
            </a:fld>
            <a:endParaRPr lang="en-GB"/>
          </a:p>
        </p:txBody>
      </p:sp>
    </p:spTree>
    <p:extLst>
      <p:ext uri="{BB962C8B-B14F-4D97-AF65-F5344CB8AC3E}">
        <p14:creationId xmlns:p14="http://schemas.microsoft.com/office/powerpoint/2010/main" val="28119559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Rozzy – thank you very much for listening. For further information, please follow these links</a:t>
            </a:r>
          </a:p>
        </p:txBody>
      </p:sp>
      <p:sp>
        <p:nvSpPr>
          <p:cNvPr id="4" name="Slide Number Placeholder 3"/>
          <p:cNvSpPr>
            <a:spLocks noGrp="1"/>
          </p:cNvSpPr>
          <p:nvPr>
            <p:ph type="sldNum" sz="quarter" idx="5"/>
          </p:nvPr>
        </p:nvSpPr>
        <p:spPr/>
        <p:txBody>
          <a:bodyPr/>
          <a:lstStyle/>
          <a:p>
            <a:fld id="{78245C24-C46F-48CD-8446-A5EAE1B69A9A}" type="slidenum">
              <a:rPr lang="en-GB" smtClean="0"/>
              <a:t>18</a:t>
            </a:fld>
            <a:endParaRPr lang="en-GB"/>
          </a:p>
        </p:txBody>
      </p:sp>
    </p:spTree>
    <p:extLst>
      <p:ext uri="{BB962C8B-B14F-4D97-AF65-F5344CB8AC3E}">
        <p14:creationId xmlns:p14="http://schemas.microsoft.com/office/powerpoint/2010/main" val="24178556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Sara - structure</a:t>
            </a:r>
          </a:p>
        </p:txBody>
      </p:sp>
      <p:sp>
        <p:nvSpPr>
          <p:cNvPr id="4" name="Slide Number Placeholder 3"/>
          <p:cNvSpPr>
            <a:spLocks noGrp="1"/>
          </p:cNvSpPr>
          <p:nvPr>
            <p:ph type="sldNum" sz="quarter" idx="5"/>
          </p:nvPr>
        </p:nvSpPr>
        <p:spPr/>
        <p:txBody>
          <a:bodyPr/>
          <a:lstStyle/>
          <a:p>
            <a:fld id="{78245C24-C46F-48CD-8446-A5EAE1B69A9A}" type="slidenum">
              <a:rPr lang="en-GB" smtClean="0"/>
              <a:t>2</a:t>
            </a:fld>
            <a:endParaRPr lang="en-GB"/>
          </a:p>
        </p:txBody>
      </p:sp>
    </p:spTree>
    <p:extLst>
      <p:ext uri="{BB962C8B-B14F-4D97-AF65-F5344CB8AC3E}">
        <p14:creationId xmlns:p14="http://schemas.microsoft.com/office/powerpoint/2010/main" val="9414269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err="1"/>
              <a:t>Rozzy</a:t>
            </a:r>
            <a:r>
              <a:rPr lang="en-GB"/>
              <a:t> – </a:t>
            </a:r>
          </a:p>
          <a:p>
            <a:endParaRPr lang="en-GB"/>
          </a:p>
          <a:p>
            <a:pPr>
              <a:lnSpc>
                <a:spcPct val="107000"/>
              </a:lnSpc>
              <a:spcAft>
                <a:spcPts val="800"/>
              </a:spcAft>
            </a:pPr>
            <a:r>
              <a:rPr lang="en-GB" sz="1800">
                <a:effectLst/>
                <a:latin typeface="Calibri" panose="020F0502020204030204" pitchFamily="34" charset="0"/>
                <a:ea typeface="Calibri" panose="020F0502020204030204" pitchFamily="34" charset="0"/>
                <a:cs typeface="Times New Roman" panose="02020603050405020304" pitchFamily="18" charset="0"/>
              </a:rPr>
              <a:t>So CCC-Catapult is a 3-year project working across UWE in Bristol, the University of Genoa in Italy, Tampere University in Finland, and the National University of Ireland in Galway. We are a multidisciplinary group – I myself have an anthropology background, and my colleagues have a variety of disciplinary backgrounds such as educational studies, geography, and psychology.</a:t>
            </a:r>
          </a:p>
          <a:p>
            <a:pPr>
              <a:lnSpc>
                <a:spcPct val="107000"/>
              </a:lnSpc>
              <a:spcAft>
                <a:spcPts val="800"/>
              </a:spcAft>
            </a:pPr>
            <a:r>
              <a:rPr lang="en-GB" sz="1800">
                <a:effectLst/>
                <a:latin typeface="Calibri" panose="020F0502020204030204" pitchFamily="34" charset="0"/>
                <a:ea typeface="Calibri" panose="020F0502020204030204" pitchFamily="34" charset="0"/>
                <a:cs typeface="Times New Roman" panose="02020603050405020304" pitchFamily="18" charset="0"/>
              </a:rPr>
              <a:t>The project’s core aim is to developing research through the ‘eyes and ears’ of young people, teachers and other supporters of learning to understand how:</a:t>
            </a:r>
          </a:p>
          <a:p>
            <a:pPr marL="342900" lvl="0" indent="-342900">
              <a:lnSpc>
                <a:spcPct val="107000"/>
              </a:lnSpc>
              <a:buFont typeface="Symbol" panose="05050102010706020507" pitchFamily="18" charset="2"/>
              <a:buChar char=""/>
            </a:pPr>
            <a:r>
              <a:rPr lang="en-GB" sz="1800">
                <a:effectLst/>
                <a:latin typeface="Calibri" panose="020F0502020204030204" pitchFamily="34" charset="0"/>
                <a:ea typeface="Calibri" panose="020F0502020204030204" pitchFamily="34" charset="0"/>
                <a:cs typeface="Times New Roman" panose="02020603050405020304" pitchFamily="18" charset="0"/>
              </a:rPr>
              <a:t>The climate emergency is being experienced and felt by young people across different cultural contexts</a:t>
            </a:r>
          </a:p>
          <a:p>
            <a:pPr marL="342900" lvl="0" indent="-342900">
              <a:lnSpc>
                <a:spcPct val="107000"/>
              </a:lnSpc>
              <a:spcAft>
                <a:spcPts val="800"/>
              </a:spcAft>
              <a:buFont typeface="Symbol" panose="05050102010706020507" pitchFamily="18" charset="2"/>
              <a:buChar char=""/>
            </a:pPr>
            <a:r>
              <a:rPr lang="en-GB" sz="1800">
                <a:effectLst/>
                <a:latin typeface="Calibri" panose="020F0502020204030204" pitchFamily="34" charset="0"/>
                <a:ea typeface="Calibri" panose="020F0502020204030204" pitchFamily="34" charset="0"/>
                <a:cs typeface="Times New Roman" panose="02020603050405020304" pitchFamily="18" charset="0"/>
              </a:rPr>
              <a:t>How young people can be empowered to help challenge the climate emergency and become ambassadors for the future</a:t>
            </a:r>
          </a:p>
          <a:p>
            <a:endParaRPr lang="en-GB"/>
          </a:p>
        </p:txBody>
      </p:sp>
      <p:sp>
        <p:nvSpPr>
          <p:cNvPr id="4" name="Slide Number Placeholder 3"/>
          <p:cNvSpPr>
            <a:spLocks noGrp="1"/>
          </p:cNvSpPr>
          <p:nvPr>
            <p:ph type="sldNum" sz="quarter" idx="5"/>
          </p:nvPr>
        </p:nvSpPr>
        <p:spPr/>
        <p:txBody>
          <a:bodyPr/>
          <a:lstStyle/>
          <a:p>
            <a:fld id="{78245C24-C46F-48CD-8446-A5EAE1B69A9A}" type="slidenum">
              <a:rPr lang="en-GB" smtClean="0"/>
              <a:t>3</a:t>
            </a:fld>
            <a:endParaRPr lang="en-GB"/>
          </a:p>
        </p:txBody>
      </p:sp>
    </p:spTree>
    <p:extLst>
      <p:ext uri="{BB962C8B-B14F-4D97-AF65-F5344CB8AC3E}">
        <p14:creationId xmlns:p14="http://schemas.microsoft.com/office/powerpoint/2010/main" val="27952488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dirty="0">
                <a:solidFill>
                  <a:schemeClr val="accent3">
                    <a:lumMod val="75000"/>
                  </a:schemeClr>
                </a:solidFill>
                <a:latin typeface="Josefin Sans Regular"/>
              </a:rPr>
              <a:t>Sara </a:t>
            </a:r>
            <a:endParaRPr lang="en-GB" dirty="0">
              <a:solidFill>
                <a:schemeClr val="accent3">
                  <a:lumMod val="75000"/>
                </a:schemeClr>
              </a:solidFill>
              <a:latin typeface="Josefin Sans Regular" panose="020B0604020202020204" charset="0"/>
            </a:endParaRPr>
          </a:p>
          <a:p>
            <a:pPr>
              <a:defRPr/>
            </a:pPr>
            <a:r>
              <a:rPr lang="en-GB" dirty="0">
                <a:solidFill>
                  <a:schemeClr val="accent3">
                    <a:lumMod val="75000"/>
                  </a:schemeClr>
                </a:solidFill>
                <a:latin typeface="Josefin Sans Regular"/>
              </a:rPr>
              <a:t>This slide shows the methods involved in the catapult research project. </a:t>
            </a:r>
            <a:r>
              <a:rPr lang="en-GB" sz="1200" dirty="0">
                <a:effectLst/>
                <a:latin typeface="Calibri"/>
                <a:ea typeface="Calibri"/>
                <a:cs typeface="Calibri"/>
              </a:rPr>
              <a:t>It is a multi-method project and we have conducted a large survey across out 4 locations. </a:t>
            </a:r>
            <a:r>
              <a:rPr lang="en-GB" dirty="0"/>
              <a:t>The project has worked co-productively with groups of young people from the start. We have conducted a large scale survey which has informed the areas of focus for the qualitative research in focus groups and through using narrative deep mapping methods. We are also conducting focus groups with young people in each location, interviews with teachers and other supporters of learning, and creative narrative workshops</a:t>
            </a:r>
            <a:endParaRPr lang="en-GB" sz="1200" dirty="0">
              <a:solidFill>
                <a:schemeClr val="accent3">
                  <a:lumMod val="75000"/>
                </a:schemeClr>
              </a:solidFill>
              <a:latin typeface="Josefin Sans Regular" panose="020B0604020202020204" charset="0"/>
            </a:endParaRPr>
          </a:p>
          <a:p>
            <a:pPr>
              <a:defRPr/>
            </a:pPr>
            <a:endParaRPr lang="en-GB" sz="1200" dirty="0">
              <a:solidFill>
                <a:schemeClr val="accent3">
                  <a:lumMod val="75000"/>
                </a:schemeClr>
              </a:solidFill>
              <a:latin typeface="Josefin Sans Regular" panose="020B060402020202020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accent3">
                    <a:lumMod val="75000"/>
                  </a:schemeClr>
                </a:solidFill>
                <a:latin typeface="Josefin Sans Regular"/>
              </a:rPr>
              <a:t>Understanding the Value-Action Gap?</a:t>
            </a:r>
          </a:p>
          <a:p>
            <a:r>
              <a:rPr lang="en-GB" sz="1200" dirty="0">
                <a:solidFill>
                  <a:schemeClr val="accent3">
                    <a:lumMod val="75000"/>
                  </a:schemeClr>
                </a:solidFill>
                <a:latin typeface="Josefin Sans Regular"/>
              </a:rPr>
              <a:t>Trust and Intergenerational Influence</a:t>
            </a:r>
          </a:p>
          <a:p>
            <a:pPr>
              <a:defRPr/>
            </a:pPr>
            <a:r>
              <a:rPr lang="en-GB" sz="1200" dirty="0">
                <a:solidFill>
                  <a:schemeClr val="accent3">
                    <a:lumMod val="75000"/>
                  </a:schemeClr>
                </a:solidFill>
                <a:latin typeface="Josefin Sans Regular"/>
              </a:rPr>
              <a:t>Transformative Futures – addressing the value-action gap?</a:t>
            </a:r>
            <a:r>
              <a:rPr lang="en-GB" dirty="0">
                <a:solidFill>
                  <a:schemeClr val="accent3">
                    <a:lumMod val="75000"/>
                  </a:schemeClr>
                </a:solidFill>
                <a:latin typeface="Josefin Sans Regular"/>
              </a:rPr>
              <a:t> </a:t>
            </a:r>
            <a:endParaRPr lang="en-GB" sz="1200" dirty="0">
              <a:solidFill>
                <a:schemeClr val="accent3">
                  <a:lumMod val="75000"/>
                </a:schemeClr>
              </a:solidFill>
              <a:latin typeface="Josefin Sans Regular" panose="020B0604020202020204" charset="0"/>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513440-42F8-4D4E-8BAA-E17297DF692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21316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err="1"/>
              <a:t>Rozzy</a:t>
            </a:r>
            <a:r>
              <a:rPr lang="en-GB"/>
              <a:t> – co-production</a:t>
            </a:r>
          </a:p>
          <a:p>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a:effectLst/>
                <a:latin typeface="Calibri" panose="020F0502020204030204" pitchFamily="34" charset="0"/>
                <a:ea typeface="Calibri" panose="020F0502020204030204" pitchFamily="34" charset="0"/>
                <a:cs typeface="Times New Roman" panose="02020603050405020304" pitchFamily="18" charset="0"/>
              </a:rPr>
              <a:t>In order to incorporate young people’s voices into the knowledge creation process, and ensure that the research would be relevant to young people’s actual experiences and concerns, we are working with a co-productive methodology. This means that we are working directly with and for young people by recognising them as not only the experts in their own lives, but as also having the agency and ability to co-develop the direction of the research through their eyes and ears. This, as detailed by </a:t>
            </a:r>
            <a:r>
              <a:rPr lang="en-GB" sz="1800" err="1">
                <a:effectLst/>
                <a:latin typeface="Calibri" panose="020F0502020204030204" pitchFamily="34" charset="0"/>
                <a:ea typeface="Calibri" panose="020F0502020204030204" pitchFamily="34" charset="0"/>
                <a:cs typeface="Times New Roman" panose="02020603050405020304" pitchFamily="18" charset="0"/>
              </a:rPr>
              <a:t>Pavarini</a:t>
            </a:r>
            <a:r>
              <a:rPr lang="en-GB" sz="1800">
                <a:effectLst/>
                <a:latin typeface="Calibri" panose="020F0502020204030204" pitchFamily="34" charset="0"/>
                <a:ea typeface="Calibri" panose="020F0502020204030204" pitchFamily="34" charset="0"/>
                <a:cs typeface="Times New Roman" panose="02020603050405020304" pitchFamily="18" charset="0"/>
              </a:rPr>
              <a:t> and others, ensures that the research is genuinely meaningful for young people.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a:effectLst/>
                <a:latin typeface="Calibri" panose="020F0502020204030204" pitchFamily="34" charset="0"/>
                <a:ea typeface="Calibri" panose="020F0502020204030204" pitchFamily="34" charset="0"/>
                <a:cs typeface="Times New Roman" panose="02020603050405020304" pitchFamily="18" charset="0"/>
              </a:rPr>
              <a:t>The young people meet with us on average once a month for over two years, and have contributed to all aspects of the work including the survey questions, focus group themes, and interview topics. They have done things like help pilot our narrative work too. A paper is coming out hopefully soon on this aspect of the project.</a:t>
            </a:r>
          </a:p>
          <a:p>
            <a:endParaRPr lang="en-GB"/>
          </a:p>
        </p:txBody>
      </p:sp>
      <p:sp>
        <p:nvSpPr>
          <p:cNvPr id="4" name="Slide Number Placeholder 3"/>
          <p:cNvSpPr>
            <a:spLocks noGrp="1"/>
          </p:cNvSpPr>
          <p:nvPr>
            <p:ph type="sldNum" sz="quarter" idx="5"/>
          </p:nvPr>
        </p:nvSpPr>
        <p:spPr/>
        <p:txBody>
          <a:bodyPr/>
          <a:lstStyle/>
          <a:p>
            <a:fld id="{78245C24-C46F-48CD-8446-A5EAE1B69A9A}" type="slidenum">
              <a:rPr lang="en-GB" smtClean="0"/>
              <a:t>5</a:t>
            </a:fld>
            <a:endParaRPr lang="en-GB"/>
          </a:p>
        </p:txBody>
      </p:sp>
    </p:spTree>
    <p:extLst>
      <p:ext uri="{BB962C8B-B14F-4D97-AF65-F5344CB8AC3E}">
        <p14:creationId xmlns:p14="http://schemas.microsoft.com/office/powerpoint/2010/main" val="29721902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a:t>Rozzy - </a:t>
            </a:r>
            <a:r>
              <a:rPr lang="en-GB" sz="1200">
                <a:solidFill>
                  <a:srgbClr val="000000"/>
                </a:solidFill>
                <a:latin typeface="Josefin Sans Regular"/>
              </a:rPr>
              <a:t>Partners in each of the four CCC-CATAPULT city regions held focus group discussions involving 6 – 8 young people, recruited primarily, though not exclusively, through schools</a:t>
            </a:r>
            <a:r>
              <a:rPr lang="en-GB">
                <a:solidFill>
                  <a:srgbClr val="000000"/>
                </a:solidFill>
                <a:latin typeface="Josefin Sans Regular"/>
              </a:rPr>
              <a:t> who had completed the survey</a:t>
            </a:r>
            <a:r>
              <a:rPr lang="en-GB" sz="1200">
                <a:solidFill>
                  <a:srgbClr val="000000"/>
                </a:solidFill>
                <a:latin typeface="Josefin Sans Regular"/>
              </a:rPr>
              <a:t>. Focus groups were approximately 50 minutes in length. </a:t>
            </a:r>
            <a:r>
              <a:rPr lang="en-US" sz="1200">
                <a:solidFill>
                  <a:srgbClr val="000000"/>
                </a:solidFill>
                <a:latin typeface="Josefin Sans Regular"/>
              </a:rPr>
              <a:t>In total, we conducted 21 focus groups. So for example, all ours took place at Bristol city college.</a:t>
            </a:r>
            <a:endParaRPr lang="en-GB"/>
          </a:p>
          <a:p>
            <a:endParaRPr lang="en-GB"/>
          </a:p>
        </p:txBody>
      </p:sp>
      <p:sp>
        <p:nvSpPr>
          <p:cNvPr id="4" name="Slide Number Placeholder 3"/>
          <p:cNvSpPr>
            <a:spLocks noGrp="1"/>
          </p:cNvSpPr>
          <p:nvPr>
            <p:ph type="sldNum" sz="quarter" idx="5"/>
          </p:nvPr>
        </p:nvSpPr>
        <p:spPr/>
        <p:txBody>
          <a:bodyPr/>
          <a:lstStyle/>
          <a:p>
            <a:fld id="{78245C24-C46F-48CD-8446-A5EAE1B69A9A}" type="slidenum">
              <a:rPr lang="en-GB" smtClean="0"/>
              <a:t>6</a:t>
            </a:fld>
            <a:endParaRPr lang="en-GB"/>
          </a:p>
        </p:txBody>
      </p:sp>
    </p:spTree>
    <p:extLst>
      <p:ext uri="{BB962C8B-B14F-4D97-AF65-F5344CB8AC3E}">
        <p14:creationId xmlns:p14="http://schemas.microsoft.com/office/powerpoint/2010/main" val="22376966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err="1"/>
              <a:t>Rozzy</a:t>
            </a:r>
            <a:r>
              <a:rPr lang="en-GB"/>
              <a:t> –further demographics are here. I am not going to go through them, but this is to show what kind of data we gathered during the work. You can see here how the specific categories we asked about are age, countries of birth, languages spoken, gender identity, religion/worldview and ethnicity, carer’s education and employment in house they live in.</a:t>
            </a:r>
          </a:p>
        </p:txBody>
      </p:sp>
      <p:sp>
        <p:nvSpPr>
          <p:cNvPr id="4" name="Slide Number Placeholder 3"/>
          <p:cNvSpPr>
            <a:spLocks noGrp="1"/>
          </p:cNvSpPr>
          <p:nvPr>
            <p:ph type="sldNum" sz="quarter" idx="5"/>
          </p:nvPr>
        </p:nvSpPr>
        <p:spPr/>
        <p:txBody>
          <a:bodyPr/>
          <a:lstStyle/>
          <a:p>
            <a:fld id="{78245C24-C46F-48CD-8446-A5EAE1B69A9A}" type="slidenum">
              <a:rPr lang="en-GB" smtClean="0"/>
              <a:t>7</a:t>
            </a:fld>
            <a:endParaRPr lang="en-GB"/>
          </a:p>
        </p:txBody>
      </p:sp>
    </p:spTree>
    <p:extLst>
      <p:ext uri="{BB962C8B-B14F-4D97-AF65-F5344CB8AC3E}">
        <p14:creationId xmlns:p14="http://schemas.microsoft.com/office/powerpoint/2010/main" val="10703413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ea typeface="Calibri"/>
                <a:cs typeface="Calibri"/>
              </a:rPr>
              <a:t>Sara</a:t>
            </a:r>
          </a:p>
          <a:p>
            <a:endParaRPr lang="en-GB" dirty="0">
              <a:ea typeface="Calibri"/>
              <a:cs typeface="Calibri"/>
            </a:endParaRPr>
          </a:p>
          <a:p>
            <a:r>
              <a:rPr lang="en-GB" dirty="0">
                <a:ea typeface="Calibri"/>
                <a:cs typeface="Calibri"/>
              </a:rPr>
              <a:t>We used thematic analysis to code and analyse the data across all countries. 119 original codes were generated and through multi-disciplinary discussions themes were identified. We grouped these into 2 overarching themes Young Peoples understanding of the climate crisis and young people's </a:t>
            </a:r>
            <a:r>
              <a:rPr lang="en-GB" dirty="0" err="1">
                <a:ea typeface="Calibri"/>
                <a:cs typeface="Calibri"/>
              </a:rPr>
              <a:t>expereinces</a:t>
            </a:r>
            <a:r>
              <a:rPr lang="en-GB" dirty="0">
                <a:ea typeface="Calibri"/>
                <a:cs typeface="Calibri"/>
              </a:rPr>
              <a:t> of climate change education. Today we are going to present some of the data, using  selected quotes from the subthemes related to </a:t>
            </a:r>
            <a:r>
              <a:rPr lang="en-GB" dirty="0"/>
              <a:t>Perceived Expectations on Young People to solve the Climate Crisis, Young peoples feelings of Trust</a:t>
            </a:r>
            <a:r>
              <a:rPr lang="en-GB" dirty="0">
                <a:ea typeface="Calibri"/>
                <a:cs typeface="Calibri"/>
              </a:rPr>
              <a:t>,  and </a:t>
            </a:r>
            <a:r>
              <a:rPr lang="en-GB" dirty="0"/>
              <a:t>Young People, Climate Burden, and Eco-Anxiety. </a:t>
            </a:r>
            <a:endParaRPr lang="en-GB" dirty="0">
              <a:ea typeface="Calibri"/>
              <a:cs typeface="Calibri"/>
            </a:endParaRPr>
          </a:p>
        </p:txBody>
      </p:sp>
      <p:sp>
        <p:nvSpPr>
          <p:cNvPr id="4" name="Slide Number Placeholder 3"/>
          <p:cNvSpPr>
            <a:spLocks noGrp="1"/>
          </p:cNvSpPr>
          <p:nvPr>
            <p:ph type="sldNum" sz="quarter" idx="5"/>
          </p:nvPr>
        </p:nvSpPr>
        <p:spPr/>
        <p:txBody>
          <a:bodyPr/>
          <a:lstStyle/>
          <a:p>
            <a:fld id="{78245C24-C46F-48CD-8446-A5EAE1B69A9A}" type="slidenum">
              <a:rPr lang="en-GB" smtClean="0"/>
              <a:t>8</a:t>
            </a:fld>
            <a:endParaRPr lang="en-GB"/>
          </a:p>
        </p:txBody>
      </p:sp>
    </p:spTree>
    <p:extLst>
      <p:ext uri="{BB962C8B-B14F-4D97-AF65-F5344CB8AC3E}">
        <p14:creationId xmlns:p14="http://schemas.microsoft.com/office/powerpoint/2010/main" val="32020264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0" i="0" dirty="0">
                <a:solidFill>
                  <a:srgbClr val="000000"/>
                </a:solidFill>
                <a:effectLst/>
                <a:latin typeface="Calibri" panose="020F0502020204030204" pitchFamily="34" charset="0"/>
              </a:rPr>
              <a:t>Rozzy</a:t>
            </a:r>
          </a:p>
          <a:p>
            <a:endParaRPr lang="en-GB" sz="1800" b="0" i="0" dirty="0">
              <a:solidFill>
                <a:srgbClr val="000000"/>
              </a:solidFill>
              <a:effectLst/>
              <a:latin typeface="Calibri" panose="020F0502020204030204" pitchFamily="34" charset="0"/>
            </a:endParaRPr>
          </a:p>
          <a:p>
            <a:r>
              <a:rPr lang="en-GB" sz="1800" b="0" i="0" dirty="0">
                <a:solidFill>
                  <a:srgbClr val="000000"/>
                </a:solidFill>
                <a:effectLst/>
                <a:latin typeface="Calibri" panose="020F0502020204030204" pitchFamily="34" charset="0"/>
              </a:rPr>
              <a:t>One of the most prominent themes to have emerged throughout the focus groups in relation to young people’s understanding of the Climate Crisis was the theme of trust, or lack thereof. </a:t>
            </a:r>
          </a:p>
          <a:p>
            <a:endParaRPr lang="en-GB" sz="1800" b="0" i="0" dirty="0">
              <a:solidFill>
                <a:srgbClr val="000000"/>
              </a:solidFill>
              <a:effectLst/>
              <a:latin typeface="Calibri" panose="020F0502020204030204" pitchFamily="34" charset="0"/>
            </a:endParaRPr>
          </a:p>
          <a:p>
            <a:r>
              <a:rPr lang="en-GB" sz="1800" b="0" i="0" dirty="0">
                <a:solidFill>
                  <a:srgbClr val="000000"/>
                </a:solidFill>
                <a:effectLst/>
                <a:latin typeface="Calibri" panose="020F0502020204030204" pitchFamily="34" charset="0"/>
              </a:rPr>
              <a:t>Participants identified a number of reasons for their distrust of older generations. Of the most frequently mentioned justifications for their lack of trust, participants discussed not trusting older generations to solve the Climate Crisis as they are perceived to lack interest or care for the issue due to their more advanced stage in life. Older generations are also blamed for causing the Climate Crisis and not taking action against it sooner, many people from older generations are viewed as not believing in Climate Change or as being unfamiliar with it, and young people question the extent to which older people think about the future: </a:t>
            </a:r>
          </a:p>
          <a:p>
            <a:endParaRPr lang="en-GB" sz="1800" b="0" i="0" dirty="0">
              <a:solidFill>
                <a:srgbClr val="000000"/>
              </a:solidFill>
              <a:effectLst/>
              <a:latin typeface="Calibri" panose="020F0502020204030204" pitchFamily="34" charset="0"/>
            </a:endParaRPr>
          </a:p>
          <a:p>
            <a:r>
              <a:rPr lang="en-GB" sz="1800" b="0" i="0" dirty="0">
                <a:solidFill>
                  <a:srgbClr val="000000"/>
                </a:solidFill>
                <a:effectLst/>
                <a:latin typeface="Calibri" panose="020F0502020204030204" pitchFamily="34" charset="0"/>
              </a:rPr>
              <a:t>Despite generally lacking trust for older generations, participants did identify groups that they do trust to tackle the Climate Crisis. For example, here we see mentioned people who have children or </a:t>
            </a:r>
            <a:r>
              <a:rPr lang="en-GB" sz="1800" b="0" i="0" dirty="0" err="1">
                <a:solidFill>
                  <a:srgbClr val="000000"/>
                </a:solidFill>
                <a:effectLst/>
                <a:latin typeface="Calibri" panose="020F0502020204030204" pitchFamily="34" charset="0"/>
              </a:rPr>
              <a:t>hrandchildren</a:t>
            </a:r>
            <a:r>
              <a:rPr lang="en-GB" sz="1800" b="0" i="0" dirty="0">
                <a:solidFill>
                  <a:srgbClr val="000000"/>
                </a:solidFill>
                <a:effectLst/>
                <a:latin typeface="Calibri" panose="020F0502020204030204" pitchFamily="34" charset="0"/>
              </a:rPr>
              <a:t> – in other countries, experts and researchers were often mentioned. </a:t>
            </a:r>
          </a:p>
          <a:p>
            <a:endParaRPr lang="en-GB" dirty="0"/>
          </a:p>
        </p:txBody>
      </p:sp>
      <p:sp>
        <p:nvSpPr>
          <p:cNvPr id="4" name="Slide Number Placeholder 3"/>
          <p:cNvSpPr>
            <a:spLocks noGrp="1"/>
          </p:cNvSpPr>
          <p:nvPr>
            <p:ph type="sldNum" sz="quarter" idx="5"/>
          </p:nvPr>
        </p:nvSpPr>
        <p:spPr/>
        <p:txBody>
          <a:bodyPr/>
          <a:lstStyle/>
          <a:p>
            <a:fld id="{78245C24-C46F-48CD-8446-A5EAE1B69A9A}" type="slidenum">
              <a:rPr lang="en-GB" smtClean="0"/>
              <a:t>9</a:t>
            </a:fld>
            <a:endParaRPr lang="en-GB"/>
          </a:p>
        </p:txBody>
      </p:sp>
    </p:spTree>
    <p:extLst>
      <p:ext uri="{BB962C8B-B14F-4D97-AF65-F5344CB8AC3E}">
        <p14:creationId xmlns:p14="http://schemas.microsoft.com/office/powerpoint/2010/main" val="16572629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97854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53916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217867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B03FC36-8FA3-455C-BE5B-2C298953251E}" type="datetimeFigureOut">
              <a:rPr lang="en-GB" smtClean="0"/>
              <a:t>22/06/2023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042B1C0-BBF0-4095-ABCE-94757D0FBC87}" type="slidenum">
              <a:rPr lang="en-GB" smtClean="0"/>
              <a:t>‹#›</a:t>
            </a:fld>
            <a:endParaRPr lang="en-GB"/>
          </a:p>
        </p:txBody>
      </p:sp>
    </p:spTree>
    <p:extLst>
      <p:ext uri="{BB962C8B-B14F-4D97-AF65-F5344CB8AC3E}">
        <p14:creationId xmlns:p14="http://schemas.microsoft.com/office/powerpoint/2010/main" val="471352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2">
                    <a:lumMod val="25000"/>
                  </a:schemeClr>
                </a:solidFill>
                <a:latin typeface="Bobby Jones" panose="020B0604020202020204" charset="0"/>
              </a:defRPr>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B03FC36-8FA3-455C-BE5B-2C298953251E}" type="datetimeFigureOut">
              <a:rPr lang="en-GB" smtClean="0"/>
              <a:t>22/06/2023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042B1C0-BBF0-4095-ABCE-94757D0FBC87}" type="slidenum">
              <a:rPr lang="en-GB" smtClean="0"/>
              <a:t>‹#›</a:t>
            </a:fld>
            <a:endParaRPr lang="en-GB"/>
          </a:p>
        </p:txBody>
      </p:sp>
    </p:spTree>
    <p:extLst>
      <p:ext uri="{BB962C8B-B14F-4D97-AF65-F5344CB8AC3E}">
        <p14:creationId xmlns:p14="http://schemas.microsoft.com/office/powerpoint/2010/main" val="42679174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4"/>
            <a:ext cx="10515600" cy="1500187"/>
          </a:xfrm>
        </p:spPr>
        <p:txBody>
          <a:bodyPr/>
          <a:lstStyle>
            <a:lvl1pPr marL="0" indent="0">
              <a:buNone/>
              <a:defRPr sz="2400">
                <a:solidFill>
                  <a:schemeClr val="tx1">
                    <a:tint val="75000"/>
                  </a:schemeClr>
                </a:solidFill>
              </a:defRPr>
            </a:lvl1pPr>
            <a:lvl2pPr marL="457223" indent="0">
              <a:buNone/>
              <a:defRPr sz="2000">
                <a:solidFill>
                  <a:schemeClr val="tx1">
                    <a:tint val="75000"/>
                  </a:schemeClr>
                </a:solidFill>
              </a:defRPr>
            </a:lvl2pPr>
            <a:lvl3pPr marL="914446" indent="0">
              <a:buNone/>
              <a:defRPr sz="1800">
                <a:solidFill>
                  <a:schemeClr val="tx1">
                    <a:tint val="75000"/>
                  </a:schemeClr>
                </a:solidFill>
              </a:defRPr>
            </a:lvl3pPr>
            <a:lvl4pPr marL="1371669" indent="0">
              <a:buNone/>
              <a:defRPr sz="1600">
                <a:solidFill>
                  <a:schemeClr val="tx1">
                    <a:tint val="75000"/>
                  </a:schemeClr>
                </a:solidFill>
              </a:defRPr>
            </a:lvl4pPr>
            <a:lvl5pPr marL="1828891" indent="0">
              <a:buNone/>
              <a:defRPr sz="1600">
                <a:solidFill>
                  <a:schemeClr val="tx1">
                    <a:tint val="75000"/>
                  </a:schemeClr>
                </a:solidFill>
              </a:defRPr>
            </a:lvl5pPr>
            <a:lvl6pPr marL="2286114" indent="0">
              <a:buNone/>
              <a:defRPr sz="1600">
                <a:solidFill>
                  <a:schemeClr val="tx1">
                    <a:tint val="75000"/>
                  </a:schemeClr>
                </a:solidFill>
              </a:defRPr>
            </a:lvl6pPr>
            <a:lvl7pPr marL="2743337" indent="0">
              <a:buNone/>
              <a:defRPr sz="1600">
                <a:solidFill>
                  <a:schemeClr val="tx1">
                    <a:tint val="75000"/>
                  </a:schemeClr>
                </a:solidFill>
              </a:defRPr>
            </a:lvl7pPr>
            <a:lvl8pPr marL="3200560" indent="0">
              <a:buNone/>
              <a:defRPr sz="1600">
                <a:solidFill>
                  <a:schemeClr val="tx1">
                    <a:tint val="75000"/>
                  </a:schemeClr>
                </a:solidFill>
              </a:defRPr>
            </a:lvl8pPr>
            <a:lvl9pPr marL="3657783"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B03FC36-8FA3-455C-BE5B-2C298953251E}" type="datetimeFigureOut">
              <a:rPr lang="en-GB" smtClean="0"/>
              <a:t>22/06/2023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042B1C0-BBF0-4095-ABCE-94757D0FBC87}" type="slidenum">
              <a:rPr lang="en-GB" smtClean="0"/>
              <a:t>‹#›</a:t>
            </a:fld>
            <a:endParaRPr lang="en-GB"/>
          </a:p>
        </p:txBody>
      </p:sp>
    </p:spTree>
    <p:extLst>
      <p:ext uri="{BB962C8B-B14F-4D97-AF65-F5344CB8AC3E}">
        <p14:creationId xmlns:p14="http://schemas.microsoft.com/office/powerpoint/2010/main" val="38676812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6"/>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6"/>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B03FC36-8FA3-455C-BE5B-2C298953251E}" type="datetimeFigureOut">
              <a:rPr lang="en-GB" smtClean="0"/>
              <a:t>22/06/2023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042B1C0-BBF0-4095-ABCE-94757D0FBC87}" type="slidenum">
              <a:rPr lang="en-GB" smtClean="0"/>
              <a:t>‹#›</a:t>
            </a:fld>
            <a:endParaRPr lang="en-GB"/>
          </a:p>
        </p:txBody>
      </p:sp>
    </p:spTree>
    <p:extLst>
      <p:ext uri="{BB962C8B-B14F-4D97-AF65-F5344CB8AC3E}">
        <p14:creationId xmlns:p14="http://schemas.microsoft.com/office/powerpoint/2010/main" val="12676662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B03FC36-8FA3-455C-BE5B-2C298953251E}" type="datetimeFigureOut">
              <a:rPr lang="en-GB" smtClean="0"/>
              <a:t>22/06/2023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042B1C0-BBF0-4095-ABCE-94757D0FBC87}" type="slidenum">
              <a:rPr lang="en-GB" smtClean="0"/>
              <a:t>‹#›</a:t>
            </a:fld>
            <a:endParaRPr lang="en-GB"/>
          </a:p>
        </p:txBody>
      </p:sp>
    </p:spTree>
    <p:extLst>
      <p:ext uri="{BB962C8B-B14F-4D97-AF65-F5344CB8AC3E}">
        <p14:creationId xmlns:p14="http://schemas.microsoft.com/office/powerpoint/2010/main" val="37063311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B03FC36-8FA3-455C-BE5B-2C298953251E}" type="datetimeFigureOut">
              <a:rPr lang="en-GB" smtClean="0"/>
              <a:t>22/06/2023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042B1C0-BBF0-4095-ABCE-94757D0FBC87}" type="slidenum">
              <a:rPr lang="en-GB" smtClean="0"/>
              <a:t>‹#›</a:t>
            </a:fld>
            <a:endParaRPr lang="en-GB"/>
          </a:p>
        </p:txBody>
      </p:sp>
    </p:spTree>
    <p:extLst>
      <p:ext uri="{BB962C8B-B14F-4D97-AF65-F5344CB8AC3E}">
        <p14:creationId xmlns:p14="http://schemas.microsoft.com/office/powerpoint/2010/main" val="10165258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B03FC36-8FA3-455C-BE5B-2C298953251E}" type="datetimeFigureOut">
              <a:rPr lang="en-GB" smtClean="0"/>
              <a:t>22/06/2023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042B1C0-BBF0-4095-ABCE-94757D0FBC87}" type="slidenum">
              <a:rPr lang="en-GB" smtClean="0"/>
              <a:t>‹#›</a:t>
            </a:fld>
            <a:endParaRPr lang="en-GB"/>
          </a:p>
        </p:txBody>
      </p:sp>
    </p:spTree>
    <p:extLst>
      <p:ext uri="{BB962C8B-B14F-4D97-AF65-F5344CB8AC3E}">
        <p14:creationId xmlns:p14="http://schemas.microsoft.com/office/powerpoint/2010/main" val="33590629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B03FC36-8FA3-455C-BE5B-2C298953251E}" type="datetimeFigureOut">
              <a:rPr lang="en-GB" smtClean="0"/>
              <a:t>22/06/2023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042B1C0-BBF0-4095-ABCE-94757D0FBC87}" type="slidenum">
              <a:rPr lang="en-GB" smtClean="0"/>
              <a:t>‹#›</a:t>
            </a:fld>
            <a:endParaRPr lang="en-GB"/>
          </a:p>
        </p:txBody>
      </p:sp>
    </p:spTree>
    <p:extLst>
      <p:ext uri="{BB962C8B-B14F-4D97-AF65-F5344CB8AC3E}">
        <p14:creationId xmlns:p14="http://schemas.microsoft.com/office/powerpoint/2010/main" val="1337921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661505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t>Click icon to add picture</a:t>
            </a:r>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B03FC36-8FA3-455C-BE5B-2C298953251E}" type="datetimeFigureOut">
              <a:rPr lang="en-GB" smtClean="0"/>
              <a:t>22/06/2023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042B1C0-BBF0-4095-ABCE-94757D0FBC87}" type="slidenum">
              <a:rPr lang="en-GB" smtClean="0"/>
              <a:t>‹#›</a:t>
            </a:fld>
            <a:endParaRPr lang="en-GB"/>
          </a:p>
        </p:txBody>
      </p:sp>
    </p:spTree>
    <p:extLst>
      <p:ext uri="{BB962C8B-B14F-4D97-AF65-F5344CB8AC3E}">
        <p14:creationId xmlns:p14="http://schemas.microsoft.com/office/powerpoint/2010/main" val="17783080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B03FC36-8FA3-455C-BE5B-2C298953251E}" type="datetimeFigureOut">
              <a:rPr lang="en-GB" smtClean="0"/>
              <a:t>22/06/2023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042B1C0-BBF0-4095-ABCE-94757D0FBC87}" type="slidenum">
              <a:rPr lang="en-GB" smtClean="0"/>
              <a:t>‹#›</a:t>
            </a:fld>
            <a:endParaRPr lang="en-GB"/>
          </a:p>
        </p:txBody>
      </p:sp>
    </p:spTree>
    <p:extLst>
      <p:ext uri="{BB962C8B-B14F-4D97-AF65-F5344CB8AC3E}">
        <p14:creationId xmlns:p14="http://schemas.microsoft.com/office/powerpoint/2010/main" val="29288343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6"/>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6"/>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B03FC36-8FA3-455C-BE5B-2C298953251E}" type="datetimeFigureOut">
              <a:rPr lang="en-GB" smtClean="0"/>
              <a:t>22/06/2023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042B1C0-BBF0-4095-ABCE-94757D0FBC87}" type="slidenum">
              <a:rPr lang="en-GB" smtClean="0"/>
              <a:t>‹#›</a:t>
            </a:fld>
            <a:endParaRPr lang="en-GB"/>
          </a:p>
        </p:txBody>
      </p:sp>
    </p:spTree>
    <p:extLst>
      <p:ext uri="{BB962C8B-B14F-4D97-AF65-F5344CB8AC3E}">
        <p14:creationId xmlns:p14="http://schemas.microsoft.com/office/powerpoint/2010/main" val="40845357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8C76B0-87E2-4FDF-8E92-5C5E6B51523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3FFB5CB1-693C-4E54-8DAA-93D8FF5B309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8C3A19E9-00B4-4C1A-9F2D-797B58612B83}"/>
              </a:ext>
            </a:extLst>
          </p:cNvPr>
          <p:cNvSpPr>
            <a:spLocks noGrp="1"/>
          </p:cNvSpPr>
          <p:nvPr>
            <p:ph type="dt" sz="half" idx="10"/>
          </p:nvPr>
        </p:nvSpPr>
        <p:spPr/>
        <p:txBody>
          <a:bodyPr/>
          <a:lstStyle/>
          <a:p>
            <a:fld id="{DB03FC36-8FA3-455C-BE5B-2C298953251E}" type="datetimeFigureOut">
              <a:rPr lang="en-GB" smtClean="0"/>
              <a:t>22/06/2023</a:t>
            </a:fld>
            <a:endParaRPr lang="en-GB"/>
          </a:p>
        </p:txBody>
      </p:sp>
      <p:sp>
        <p:nvSpPr>
          <p:cNvPr id="5" name="Footer Placeholder 4">
            <a:extLst>
              <a:ext uri="{FF2B5EF4-FFF2-40B4-BE49-F238E27FC236}">
                <a16:creationId xmlns:a16="http://schemas.microsoft.com/office/drawing/2014/main" id="{1A28E44A-AFC7-4D73-8EF1-1106047D33B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AE40745-0432-4631-8D30-AFD65FB8D3BA}"/>
              </a:ext>
            </a:extLst>
          </p:cNvPr>
          <p:cNvSpPr>
            <a:spLocks noGrp="1"/>
          </p:cNvSpPr>
          <p:nvPr>
            <p:ph type="sldNum" sz="quarter" idx="12"/>
          </p:nvPr>
        </p:nvSpPr>
        <p:spPr/>
        <p:txBody>
          <a:bodyPr/>
          <a:lstStyle/>
          <a:p>
            <a:fld id="{3042B1C0-BBF0-4095-ABCE-94757D0FBC87}" type="slidenum">
              <a:rPr lang="en-GB" smtClean="0"/>
              <a:t>‹#›</a:t>
            </a:fld>
            <a:endParaRPr lang="en-GB"/>
          </a:p>
        </p:txBody>
      </p:sp>
    </p:spTree>
    <p:extLst>
      <p:ext uri="{BB962C8B-B14F-4D97-AF65-F5344CB8AC3E}">
        <p14:creationId xmlns:p14="http://schemas.microsoft.com/office/powerpoint/2010/main" val="306740290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F7981-29B4-491C-97A2-8B7494BB899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90F100F-7CC3-4F6C-A85D-7A8493C88A5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5302E1D-9B59-45B4-A289-E6C8DE8048AC}"/>
              </a:ext>
            </a:extLst>
          </p:cNvPr>
          <p:cNvSpPr>
            <a:spLocks noGrp="1"/>
          </p:cNvSpPr>
          <p:nvPr>
            <p:ph type="dt" sz="half" idx="10"/>
          </p:nvPr>
        </p:nvSpPr>
        <p:spPr/>
        <p:txBody>
          <a:bodyPr/>
          <a:lstStyle/>
          <a:p>
            <a:fld id="{DB03FC36-8FA3-455C-BE5B-2C298953251E}" type="datetimeFigureOut">
              <a:rPr lang="en-GB" smtClean="0"/>
              <a:t>22/06/2023</a:t>
            </a:fld>
            <a:endParaRPr lang="en-GB"/>
          </a:p>
        </p:txBody>
      </p:sp>
      <p:sp>
        <p:nvSpPr>
          <p:cNvPr id="5" name="Footer Placeholder 4">
            <a:extLst>
              <a:ext uri="{FF2B5EF4-FFF2-40B4-BE49-F238E27FC236}">
                <a16:creationId xmlns:a16="http://schemas.microsoft.com/office/drawing/2014/main" id="{B2E58359-FD0E-4281-9829-BB7714B8BBC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E87F65A-581C-4963-8815-B0416E0B4641}"/>
              </a:ext>
            </a:extLst>
          </p:cNvPr>
          <p:cNvSpPr>
            <a:spLocks noGrp="1"/>
          </p:cNvSpPr>
          <p:nvPr>
            <p:ph type="sldNum" sz="quarter" idx="12"/>
          </p:nvPr>
        </p:nvSpPr>
        <p:spPr/>
        <p:txBody>
          <a:bodyPr/>
          <a:lstStyle/>
          <a:p>
            <a:fld id="{3042B1C0-BBF0-4095-ABCE-94757D0FBC87}" type="slidenum">
              <a:rPr lang="en-GB" smtClean="0"/>
              <a:t>‹#›</a:t>
            </a:fld>
            <a:endParaRPr lang="en-GB"/>
          </a:p>
        </p:txBody>
      </p:sp>
    </p:spTree>
    <p:extLst>
      <p:ext uri="{BB962C8B-B14F-4D97-AF65-F5344CB8AC3E}">
        <p14:creationId xmlns:p14="http://schemas.microsoft.com/office/powerpoint/2010/main" val="41676933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250638-8193-4337-954E-67103C2B551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425026EB-CDEE-4E48-AF98-1B98544F3B5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7B89A6D-90B8-428B-B892-F961F3EA4658}"/>
              </a:ext>
            </a:extLst>
          </p:cNvPr>
          <p:cNvSpPr>
            <a:spLocks noGrp="1"/>
          </p:cNvSpPr>
          <p:nvPr>
            <p:ph type="dt" sz="half" idx="10"/>
          </p:nvPr>
        </p:nvSpPr>
        <p:spPr/>
        <p:txBody>
          <a:bodyPr/>
          <a:lstStyle/>
          <a:p>
            <a:fld id="{DB03FC36-8FA3-455C-BE5B-2C298953251E}" type="datetimeFigureOut">
              <a:rPr lang="en-GB" smtClean="0"/>
              <a:t>22/06/2023</a:t>
            </a:fld>
            <a:endParaRPr lang="en-GB"/>
          </a:p>
        </p:txBody>
      </p:sp>
      <p:sp>
        <p:nvSpPr>
          <p:cNvPr id="5" name="Footer Placeholder 4">
            <a:extLst>
              <a:ext uri="{FF2B5EF4-FFF2-40B4-BE49-F238E27FC236}">
                <a16:creationId xmlns:a16="http://schemas.microsoft.com/office/drawing/2014/main" id="{F69152DC-9489-4AA7-939A-2336E9578AB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EF6818C-66C2-4E39-9313-1D3B6F9EDCE4}"/>
              </a:ext>
            </a:extLst>
          </p:cNvPr>
          <p:cNvSpPr>
            <a:spLocks noGrp="1"/>
          </p:cNvSpPr>
          <p:nvPr>
            <p:ph type="sldNum" sz="quarter" idx="12"/>
          </p:nvPr>
        </p:nvSpPr>
        <p:spPr/>
        <p:txBody>
          <a:bodyPr/>
          <a:lstStyle/>
          <a:p>
            <a:fld id="{3042B1C0-BBF0-4095-ABCE-94757D0FBC87}" type="slidenum">
              <a:rPr lang="en-GB" smtClean="0"/>
              <a:t>‹#›</a:t>
            </a:fld>
            <a:endParaRPr lang="en-GB"/>
          </a:p>
        </p:txBody>
      </p:sp>
    </p:spTree>
    <p:extLst>
      <p:ext uri="{BB962C8B-B14F-4D97-AF65-F5344CB8AC3E}">
        <p14:creationId xmlns:p14="http://schemas.microsoft.com/office/powerpoint/2010/main" val="50277537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742443-2385-4E77-B6CB-DD6551E081A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92C39A5-FF6A-4E38-9D21-12A4C07BA48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C3ECA114-4DA0-4478-9036-F0E26BA0B16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8744D030-5664-4190-8FA3-9EECC78CAEEC}"/>
              </a:ext>
            </a:extLst>
          </p:cNvPr>
          <p:cNvSpPr>
            <a:spLocks noGrp="1"/>
          </p:cNvSpPr>
          <p:nvPr>
            <p:ph type="dt" sz="half" idx="10"/>
          </p:nvPr>
        </p:nvSpPr>
        <p:spPr/>
        <p:txBody>
          <a:bodyPr/>
          <a:lstStyle/>
          <a:p>
            <a:fld id="{DB03FC36-8FA3-455C-BE5B-2C298953251E}" type="datetimeFigureOut">
              <a:rPr lang="en-GB" smtClean="0"/>
              <a:t>22/06/2023</a:t>
            </a:fld>
            <a:endParaRPr lang="en-GB"/>
          </a:p>
        </p:txBody>
      </p:sp>
      <p:sp>
        <p:nvSpPr>
          <p:cNvPr id="6" name="Footer Placeholder 5">
            <a:extLst>
              <a:ext uri="{FF2B5EF4-FFF2-40B4-BE49-F238E27FC236}">
                <a16:creationId xmlns:a16="http://schemas.microsoft.com/office/drawing/2014/main" id="{EA1FCDF1-F8B3-4C9D-8259-CF2B5C6696A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DA403A4-E39E-4BB3-87AF-3AF9D3BE9827}"/>
              </a:ext>
            </a:extLst>
          </p:cNvPr>
          <p:cNvSpPr>
            <a:spLocks noGrp="1"/>
          </p:cNvSpPr>
          <p:nvPr>
            <p:ph type="sldNum" sz="quarter" idx="12"/>
          </p:nvPr>
        </p:nvSpPr>
        <p:spPr/>
        <p:txBody>
          <a:bodyPr/>
          <a:lstStyle/>
          <a:p>
            <a:fld id="{3042B1C0-BBF0-4095-ABCE-94757D0FBC87}" type="slidenum">
              <a:rPr lang="en-GB" smtClean="0"/>
              <a:t>‹#›</a:t>
            </a:fld>
            <a:endParaRPr lang="en-GB"/>
          </a:p>
        </p:txBody>
      </p:sp>
    </p:spTree>
    <p:extLst>
      <p:ext uri="{BB962C8B-B14F-4D97-AF65-F5344CB8AC3E}">
        <p14:creationId xmlns:p14="http://schemas.microsoft.com/office/powerpoint/2010/main" val="38178629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BEEC07-DF2C-46EC-BED2-B923C31EA5D9}"/>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3F4482E-7B91-49D8-BB59-E1B9B96B950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297BC9B-712F-4241-AB2B-CAF894916DA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C298B7F8-6D8E-4E24-B3C8-F729D22440F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C763E75-333A-4001-8019-1CFB0C35BBA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6A7DE2C-CB88-4902-9291-0EA1C416F508}"/>
              </a:ext>
            </a:extLst>
          </p:cNvPr>
          <p:cNvSpPr>
            <a:spLocks noGrp="1"/>
          </p:cNvSpPr>
          <p:nvPr>
            <p:ph type="dt" sz="half" idx="10"/>
          </p:nvPr>
        </p:nvSpPr>
        <p:spPr/>
        <p:txBody>
          <a:bodyPr/>
          <a:lstStyle/>
          <a:p>
            <a:fld id="{DB03FC36-8FA3-455C-BE5B-2C298953251E}" type="datetimeFigureOut">
              <a:rPr lang="en-GB" smtClean="0"/>
              <a:t>22/06/2023</a:t>
            </a:fld>
            <a:endParaRPr lang="en-GB"/>
          </a:p>
        </p:txBody>
      </p:sp>
      <p:sp>
        <p:nvSpPr>
          <p:cNvPr id="8" name="Footer Placeholder 7">
            <a:extLst>
              <a:ext uri="{FF2B5EF4-FFF2-40B4-BE49-F238E27FC236}">
                <a16:creationId xmlns:a16="http://schemas.microsoft.com/office/drawing/2014/main" id="{B7978ADD-DB92-48C9-AB4E-03B076F52678}"/>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3279FF76-0DCE-4E28-A02E-01EA53439274}"/>
              </a:ext>
            </a:extLst>
          </p:cNvPr>
          <p:cNvSpPr>
            <a:spLocks noGrp="1"/>
          </p:cNvSpPr>
          <p:nvPr>
            <p:ph type="sldNum" sz="quarter" idx="12"/>
          </p:nvPr>
        </p:nvSpPr>
        <p:spPr/>
        <p:txBody>
          <a:bodyPr/>
          <a:lstStyle/>
          <a:p>
            <a:fld id="{3042B1C0-BBF0-4095-ABCE-94757D0FBC87}" type="slidenum">
              <a:rPr lang="en-GB" smtClean="0"/>
              <a:t>‹#›</a:t>
            </a:fld>
            <a:endParaRPr lang="en-GB"/>
          </a:p>
        </p:txBody>
      </p:sp>
    </p:spTree>
    <p:extLst>
      <p:ext uri="{BB962C8B-B14F-4D97-AF65-F5344CB8AC3E}">
        <p14:creationId xmlns:p14="http://schemas.microsoft.com/office/powerpoint/2010/main" val="305234661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4C613F-BB54-4313-8DAD-3C56381EFFAF}"/>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545AE52A-B386-4790-8FCD-37AE07EB7785}"/>
              </a:ext>
            </a:extLst>
          </p:cNvPr>
          <p:cNvSpPr>
            <a:spLocks noGrp="1"/>
          </p:cNvSpPr>
          <p:nvPr>
            <p:ph type="dt" sz="half" idx="10"/>
          </p:nvPr>
        </p:nvSpPr>
        <p:spPr/>
        <p:txBody>
          <a:bodyPr/>
          <a:lstStyle/>
          <a:p>
            <a:fld id="{DB03FC36-8FA3-455C-BE5B-2C298953251E}" type="datetimeFigureOut">
              <a:rPr lang="en-GB" smtClean="0"/>
              <a:t>22/06/2023</a:t>
            </a:fld>
            <a:endParaRPr lang="en-GB"/>
          </a:p>
        </p:txBody>
      </p:sp>
      <p:sp>
        <p:nvSpPr>
          <p:cNvPr id="4" name="Footer Placeholder 3">
            <a:extLst>
              <a:ext uri="{FF2B5EF4-FFF2-40B4-BE49-F238E27FC236}">
                <a16:creationId xmlns:a16="http://schemas.microsoft.com/office/drawing/2014/main" id="{4BE34A32-B9D0-48B9-AC9E-81BDD868654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B727108-CB25-499F-991E-32E9AFCD7721}"/>
              </a:ext>
            </a:extLst>
          </p:cNvPr>
          <p:cNvSpPr>
            <a:spLocks noGrp="1"/>
          </p:cNvSpPr>
          <p:nvPr>
            <p:ph type="sldNum" sz="quarter" idx="12"/>
          </p:nvPr>
        </p:nvSpPr>
        <p:spPr/>
        <p:txBody>
          <a:bodyPr/>
          <a:lstStyle/>
          <a:p>
            <a:fld id="{3042B1C0-BBF0-4095-ABCE-94757D0FBC87}" type="slidenum">
              <a:rPr lang="en-GB" smtClean="0"/>
              <a:t>‹#›</a:t>
            </a:fld>
            <a:endParaRPr lang="en-GB"/>
          </a:p>
        </p:txBody>
      </p:sp>
    </p:spTree>
    <p:extLst>
      <p:ext uri="{BB962C8B-B14F-4D97-AF65-F5344CB8AC3E}">
        <p14:creationId xmlns:p14="http://schemas.microsoft.com/office/powerpoint/2010/main" val="402596597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FA6CE82-1B4F-411A-8A27-8553863D457D}"/>
              </a:ext>
            </a:extLst>
          </p:cNvPr>
          <p:cNvSpPr>
            <a:spLocks noGrp="1"/>
          </p:cNvSpPr>
          <p:nvPr>
            <p:ph type="dt" sz="half" idx="10"/>
          </p:nvPr>
        </p:nvSpPr>
        <p:spPr/>
        <p:txBody>
          <a:bodyPr/>
          <a:lstStyle/>
          <a:p>
            <a:fld id="{DB03FC36-8FA3-455C-BE5B-2C298953251E}" type="datetimeFigureOut">
              <a:rPr lang="en-GB" smtClean="0"/>
              <a:t>22/06/2023</a:t>
            </a:fld>
            <a:endParaRPr lang="en-GB"/>
          </a:p>
        </p:txBody>
      </p:sp>
      <p:sp>
        <p:nvSpPr>
          <p:cNvPr id="3" name="Footer Placeholder 2">
            <a:extLst>
              <a:ext uri="{FF2B5EF4-FFF2-40B4-BE49-F238E27FC236}">
                <a16:creationId xmlns:a16="http://schemas.microsoft.com/office/drawing/2014/main" id="{FAE22008-2DCC-4F11-81B3-4169FDE7E533}"/>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C6D86995-BEE3-4025-93E6-F29F3F2243C3}"/>
              </a:ext>
            </a:extLst>
          </p:cNvPr>
          <p:cNvSpPr>
            <a:spLocks noGrp="1"/>
          </p:cNvSpPr>
          <p:nvPr>
            <p:ph type="sldNum" sz="quarter" idx="12"/>
          </p:nvPr>
        </p:nvSpPr>
        <p:spPr/>
        <p:txBody>
          <a:bodyPr/>
          <a:lstStyle/>
          <a:p>
            <a:fld id="{3042B1C0-BBF0-4095-ABCE-94757D0FBC87}" type="slidenum">
              <a:rPr lang="en-GB" smtClean="0"/>
              <a:t>‹#›</a:t>
            </a:fld>
            <a:endParaRPr lang="en-GB"/>
          </a:p>
        </p:txBody>
      </p:sp>
    </p:spTree>
    <p:extLst>
      <p:ext uri="{BB962C8B-B14F-4D97-AF65-F5344CB8AC3E}">
        <p14:creationId xmlns:p14="http://schemas.microsoft.com/office/powerpoint/2010/main" val="25313469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4641077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20C29D-AB5C-4D33-B94C-F9D1D7DC9D7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C7174EFC-80B2-46B4-84C0-723A9743FC5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BCAFAA70-2942-49BC-B499-4098CAA649A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EC3E5C2-CFD0-4436-8A6A-797974EFBCBA}"/>
              </a:ext>
            </a:extLst>
          </p:cNvPr>
          <p:cNvSpPr>
            <a:spLocks noGrp="1"/>
          </p:cNvSpPr>
          <p:nvPr>
            <p:ph type="dt" sz="half" idx="10"/>
          </p:nvPr>
        </p:nvSpPr>
        <p:spPr/>
        <p:txBody>
          <a:bodyPr/>
          <a:lstStyle/>
          <a:p>
            <a:fld id="{DB03FC36-8FA3-455C-BE5B-2C298953251E}" type="datetimeFigureOut">
              <a:rPr lang="en-GB" smtClean="0"/>
              <a:t>22/06/2023</a:t>
            </a:fld>
            <a:endParaRPr lang="en-GB"/>
          </a:p>
        </p:txBody>
      </p:sp>
      <p:sp>
        <p:nvSpPr>
          <p:cNvPr id="6" name="Footer Placeholder 5">
            <a:extLst>
              <a:ext uri="{FF2B5EF4-FFF2-40B4-BE49-F238E27FC236}">
                <a16:creationId xmlns:a16="http://schemas.microsoft.com/office/drawing/2014/main" id="{C3CE7ACF-2E13-48B1-B89E-B9368C7E23F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2309238-11D7-44D3-9F23-29BCC52D09B7}"/>
              </a:ext>
            </a:extLst>
          </p:cNvPr>
          <p:cNvSpPr>
            <a:spLocks noGrp="1"/>
          </p:cNvSpPr>
          <p:nvPr>
            <p:ph type="sldNum" sz="quarter" idx="12"/>
          </p:nvPr>
        </p:nvSpPr>
        <p:spPr/>
        <p:txBody>
          <a:bodyPr/>
          <a:lstStyle/>
          <a:p>
            <a:fld id="{3042B1C0-BBF0-4095-ABCE-94757D0FBC87}" type="slidenum">
              <a:rPr lang="en-GB" smtClean="0"/>
              <a:t>‹#›</a:t>
            </a:fld>
            <a:endParaRPr lang="en-GB"/>
          </a:p>
        </p:txBody>
      </p:sp>
    </p:spTree>
    <p:extLst>
      <p:ext uri="{BB962C8B-B14F-4D97-AF65-F5344CB8AC3E}">
        <p14:creationId xmlns:p14="http://schemas.microsoft.com/office/powerpoint/2010/main" val="219238731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C30026-14B7-4307-B9B1-0E86C993E8E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005582D0-2323-4138-ABBE-142C6DF0A13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695B0957-BE33-43EF-AF87-18A2AE0C549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4EE729C-890B-4B6B-8860-4C64B9567955}"/>
              </a:ext>
            </a:extLst>
          </p:cNvPr>
          <p:cNvSpPr>
            <a:spLocks noGrp="1"/>
          </p:cNvSpPr>
          <p:nvPr>
            <p:ph type="dt" sz="half" idx="10"/>
          </p:nvPr>
        </p:nvSpPr>
        <p:spPr/>
        <p:txBody>
          <a:bodyPr/>
          <a:lstStyle/>
          <a:p>
            <a:fld id="{DB03FC36-8FA3-455C-BE5B-2C298953251E}" type="datetimeFigureOut">
              <a:rPr lang="en-GB" smtClean="0"/>
              <a:t>22/06/2023</a:t>
            </a:fld>
            <a:endParaRPr lang="en-GB"/>
          </a:p>
        </p:txBody>
      </p:sp>
      <p:sp>
        <p:nvSpPr>
          <p:cNvPr id="6" name="Footer Placeholder 5">
            <a:extLst>
              <a:ext uri="{FF2B5EF4-FFF2-40B4-BE49-F238E27FC236}">
                <a16:creationId xmlns:a16="http://schemas.microsoft.com/office/drawing/2014/main" id="{76FA64E9-6241-45D6-892D-7AF92C06B4B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7D1C96F-CD88-4555-B375-E8DC4CFE85E2}"/>
              </a:ext>
            </a:extLst>
          </p:cNvPr>
          <p:cNvSpPr>
            <a:spLocks noGrp="1"/>
          </p:cNvSpPr>
          <p:nvPr>
            <p:ph type="sldNum" sz="quarter" idx="12"/>
          </p:nvPr>
        </p:nvSpPr>
        <p:spPr/>
        <p:txBody>
          <a:bodyPr/>
          <a:lstStyle/>
          <a:p>
            <a:fld id="{3042B1C0-BBF0-4095-ABCE-94757D0FBC87}" type="slidenum">
              <a:rPr lang="en-GB" smtClean="0"/>
              <a:t>‹#›</a:t>
            </a:fld>
            <a:endParaRPr lang="en-GB"/>
          </a:p>
        </p:txBody>
      </p:sp>
    </p:spTree>
    <p:extLst>
      <p:ext uri="{BB962C8B-B14F-4D97-AF65-F5344CB8AC3E}">
        <p14:creationId xmlns:p14="http://schemas.microsoft.com/office/powerpoint/2010/main" val="322757047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61C25C-6995-4ACA-86CC-3839BE618B0F}"/>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0A9E969-C3C5-4225-95C9-6B86220025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7BA7B25-FD0F-4E61-BA90-D2E12EC851F7}"/>
              </a:ext>
            </a:extLst>
          </p:cNvPr>
          <p:cNvSpPr>
            <a:spLocks noGrp="1"/>
          </p:cNvSpPr>
          <p:nvPr>
            <p:ph type="dt" sz="half" idx="10"/>
          </p:nvPr>
        </p:nvSpPr>
        <p:spPr/>
        <p:txBody>
          <a:bodyPr/>
          <a:lstStyle/>
          <a:p>
            <a:fld id="{DB03FC36-8FA3-455C-BE5B-2C298953251E}" type="datetimeFigureOut">
              <a:rPr lang="en-GB" smtClean="0"/>
              <a:t>22/06/2023</a:t>
            </a:fld>
            <a:endParaRPr lang="en-GB"/>
          </a:p>
        </p:txBody>
      </p:sp>
      <p:sp>
        <p:nvSpPr>
          <p:cNvPr id="5" name="Footer Placeholder 4">
            <a:extLst>
              <a:ext uri="{FF2B5EF4-FFF2-40B4-BE49-F238E27FC236}">
                <a16:creationId xmlns:a16="http://schemas.microsoft.com/office/drawing/2014/main" id="{9061D611-5A82-434F-97FB-C58F7AF2FD1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E94109E-26E3-492A-9FEE-D0CE56823EB4}"/>
              </a:ext>
            </a:extLst>
          </p:cNvPr>
          <p:cNvSpPr>
            <a:spLocks noGrp="1"/>
          </p:cNvSpPr>
          <p:nvPr>
            <p:ph type="sldNum" sz="quarter" idx="12"/>
          </p:nvPr>
        </p:nvSpPr>
        <p:spPr/>
        <p:txBody>
          <a:bodyPr/>
          <a:lstStyle/>
          <a:p>
            <a:fld id="{3042B1C0-BBF0-4095-ABCE-94757D0FBC87}" type="slidenum">
              <a:rPr lang="en-GB" smtClean="0"/>
              <a:t>‹#›</a:t>
            </a:fld>
            <a:endParaRPr lang="en-GB"/>
          </a:p>
        </p:txBody>
      </p:sp>
    </p:spTree>
    <p:extLst>
      <p:ext uri="{BB962C8B-B14F-4D97-AF65-F5344CB8AC3E}">
        <p14:creationId xmlns:p14="http://schemas.microsoft.com/office/powerpoint/2010/main" val="158646151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A7DCA93-7A7F-48A6-A527-1BB726E566A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F357D24-9AEA-4DBA-9E2C-217396D704E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6F4CEF8-9F7C-416D-8727-BDE97E1770B4}"/>
              </a:ext>
            </a:extLst>
          </p:cNvPr>
          <p:cNvSpPr>
            <a:spLocks noGrp="1"/>
          </p:cNvSpPr>
          <p:nvPr>
            <p:ph type="dt" sz="half" idx="10"/>
          </p:nvPr>
        </p:nvSpPr>
        <p:spPr/>
        <p:txBody>
          <a:bodyPr/>
          <a:lstStyle/>
          <a:p>
            <a:fld id="{DB03FC36-8FA3-455C-BE5B-2C298953251E}" type="datetimeFigureOut">
              <a:rPr lang="en-GB" smtClean="0"/>
              <a:t>22/06/2023</a:t>
            </a:fld>
            <a:endParaRPr lang="en-GB"/>
          </a:p>
        </p:txBody>
      </p:sp>
      <p:sp>
        <p:nvSpPr>
          <p:cNvPr id="5" name="Footer Placeholder 4">
            <a:extLst>
              <a:ext uri="{FF2B5EF4-FFF2-40B4-BE49-F238E27FC236}">
                <a16:creationId xmlns:a16="http://schemas.microsoft.com/office/drawing/2014/main" id="{140A1949-7CF2-4971-A92D-8AD375DF55F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F457F91-DE42-498B-8222-A262DF14E4DD}"/>
              </a:ext>
            </a:extLst>
          </p:cNvPr>
          <p:cNvSpPr>
            <a:spLocks noGrp="1"/>
          </p:cNvSpPr>
          <p:nvPr>
            <p:ph type="sldNum" sz="quarter" idx="12"/>
          </p:nvPr>
        </p:nvSpPr>
        <p:spPr/>
        <p:txBody>
          <a:bodyPr/>
          <a:lstStyle/>
          <a:p>
            <a:fld id="{3042B1C0-BBF0-4095-ABCE-94757D0FBC87}" type="slidenum">
              <a:rPr lang="en-GB" smtClean="0"/>
              <a:t>‹#›</a:t>
            </a:fld>
            <a:endParaRPr lang="en-GB"/>
          </a:p>
        </p:txBody>
      </p:sp>
    </p:spTree>
    <p:extLst>
      <p:ext uri="{BB962C8B-B14F-4D97-AF65-F5344CB8AC3E}">
        <p14:creationId xmlns:p14="http://schemas.microsoft.com/office/powerpoint/2010/main" val="10788210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866866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6/22/2023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224949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6/22/2023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631052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6/22/2023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290185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150885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983542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EF6"/>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6/22/2023</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419392435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EF6"/>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6"/>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6/22/2023</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69773004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4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11" indent="-228611" algn="l" defTabSz="91444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34" indent="-228611" algn="l" defTabSz="91444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57" indent="-228611" algn="l" defTabSz="91444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80"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03"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EF6"/>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2087715-EC14-4120-83CB-F624579733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92F9639-BFA9-4F40-95B4-6427ABE1B7A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A059BB4-80F9-43A9-B509-A1FED75BF93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03FC36-8FA3-455C-BE5B-2C298953251E}" type="datetimeFigureOut">
              <a:rPr lang="en-GB" smtClean="0"/>
              <a:t>22/06/2023</a:t>
            </a:fld>
            <a:endParaRPr lang="en-GB"/>
          </a:p>
        </p:txBody>
      </p:sp>
      <p:sp>
        <p:nvSpPr>
          <p:cNvPr id="5" name="Footer Placeholder 4">
            <a:extLst>
              <a:ext uri="{FF2B5EF4-FFF2-40B4-BE49-F238E27FC236}">
                <a16:creationId xmlns:a16="http://schemas.microsoft.com/office/drawing/2014/main" id="{AA96B4E3-A27F-4EBB-98C4-DA570ABEF4C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416F6B15-CB8E-4943-B36E-1F86B96120B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042B1C0-BBF0-4095-ABCE-94757D0FBC87}" type="slidenum">
              <a:rPr lang="en-GB" smtClean="0"/>
              <a:t>‹#›</a:t>
            </a:fld>
            <a:endParaRPr lang="en-GB"/>
          </a:p>
        </p:txBody>
      </p:sp>
    </p:spTree>
    <p:extLst>
      <p:ext uri="{BB962C8B-B14F-4D97-AF65-F5344CB8AC3E}">
        <p14:creationId xmlns:p14="http://schemas.microsoft.com/office/powerpoint/2010/main" val="244628696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17.sv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6.xml"/><Relationship Id="rId1" Type="http://schemas.openxmlformats.org/officeDocument/2006/relationships/slideLayout" Target="../slideLayouts/slideLayout17.xml"/><Relationship Id="rId5" Type="http://schemas.openxmlformats.org/officeDocument/2006/relationships/image" Target="../media/image21.png"/><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17.xml"/><Relationship Id="rId4" Type="http://schemas.openxmlformats.org/officeDocument/2006/relationships/image" Target="../media/image23.svg"/></Relationships>
</file>

<file path=ppt/slides/_rels/slide18.xml.rels><?xml version="1.0" encoding="UTF-8" standalone="yes"?>
<Relationships xmlns="http://schemas.openxmlformats.org/package/2006/relationships"><Relationship Id="rId3" Type="http://schemas.openxmlformats.org/officeDocument/2006/relationships/hyperlink" Target="https://www.youtube.com/channel/UCdGqhjoa2te0JQzPAAV0LIQ" TargetMode="External"/><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4.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10.sv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12.sv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15.xml"/><Relationship Id="rId4" Type="http://schemas.openxmlformats.org/officeDocument/2006/relationships/image" Target="../media/image15.sv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A1D2FCA-E858-CB68-2EAB-196EAC142687}"/>
              </a:ext>
            </a:extLst>
          </p:cNvPr>
          <p:cNvSpPr/>
          <p:nvPr/>
        </p:nvSpPr>
        <p:spPr>
          <a:xfrm>
            <a:off x="0" y="5781459"/>
            <a:ext cx="12192000" cy="10922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GB" sz="1200">
              <a:solidFill>
                <a:prstClr val="white"/>
              </a:solidFill>
              <a:latin typeface="Calibri"/>
            </a:endParaRPr>
          </a:p>
        </p:txBody>
      </p:sp>
      <p:pic>
        <p:nvPicPr>
          <p:cNvPr id="2" name="Picture 2"/>
          <p:cNvPicPr>
            <a:picLocks noChangeAspect="1"/>
          </p:cNvPicPr>
          <p:nvPr/>
        </p:nvPicPr>
        <p:blipFill>
          <a:blip r:embed="rId3"/>
          <a:srcRect/>
          <a:stretch>
            <a:fillRect/>
          </a:stretch>
        </p:blipFill>
        <p:spPr>
          <a:xfrm>
            <a:off x="518291" y="1013609"/>
            <a:ext cx="3445383" cy="3509983"/>
          </a:xfrm>
          <a:prstGeom prst="rect">
            <a:avLst/>
          </a:prstGeom>
        </p:spPr>
      </p:pic>
      <p:sp>
        <p:nvSpPr>
          <p:cNvPr id="3" name="TextBox 3"/>
          <p:cNvSpPr txBox="1"/>
          <p:nvPr/>
        </p:nvSpPr>
        <p:spPr>
          <a:xfrm>
            <a:off x="4267201" y="1352406"/>
            <a:ext cx="6970375" cy="408830"/>
          </a:xfrm>
          <a:prstGeom prst="rect">
            <a:avLst/>
          </a:prstGeom>
        </p:spPr>
        <p:txBody>
          <a:bodyPr lIns="0" tIns="0" rIns="0" bIns="0" rtlCol="0" anchor="t">
            <a:spAutoFit/>
          </a:bodyPr>
          <a:lstStyle/>
          <a:p>
            <a:pPr defTabSz="609630">
              <a:lnSpc>
                <a:spcPts val="3454"/>
              </a:lnSpc>
            </a:pPr>
            <a:endParaRPr lang="en-US" sz="2133">
              <a:solidFill>
                <a:srgbClr val="545454"/>
              </a:solidFill>
              <a:latin typeface="Bobby Jones Bold"/>
            </a:endParaRPr>
          </a:p>
        </p:txBody>
      </p:sp>
      <p:sp>
        <p:nvSpPr>
          <p:cNvPr id="4" name="TextBox 4"/>
          <p:cNvSpPr txBox="1"/>
          <p:nvPr/>
        </p:nvSpPr>
        <p:spPr>
          <a:xfrm>
            <a:off x="4506091" y="3131268"/>
            <a:ext cx="7304909" cy="1799082"/>
          </a:xfrm>
          <a:prstGeom prst="rect">
            <a:avLst/>
          </a:prstGeom>
        </p:spPr>
        <p:txBody>
          <a:bodyPr wrap="square" lIns="0" tIns="0" rIns="0" bIns="0" rtlCol="0" anchor="t">
            <a:spAutoFit/>
          </a:bodyPr>
          <a:lstStyle/>
          <a:p>
            <a:pPr defTabSz="609630">
              <a:lnSpc>
                <a:spcPct val="107000"/>
              </a:lnSpc>
              <a:spcAft>
                <a:spcPts val="533"/>
              </a:spcAft>
            </a:pPr>
            <a:r>
              <a:rPr lang="en-GB" sz="2000">
                <a:solidFill>
                  <a:srgbClr val="9BBB59">
                    <a:lumMod val="50000"/>
                  </a:srgbClr>
                </a:solidFill>
                <a:latin typeface="Josefin Sans" pitchFamily="2" charset="0"/>
                <a:ea typeface="Calibri" panose="020F0502020204030204" pitchFamily="34" charset="0"/>
                <a:cs typeface="Arial" panose="020B0604020202020204" pitchFamily="34" charset="0"/>
              </a:rPr>
              <a:t>Sara Williams, Rosamund Portus</a:t>
            </a:r>
            <a:r>
              <a:rPr lang="en-US" sz="2000">
                <a:solidFill>
                  <a:srgbClr val="9BBB59">
                    <a:lumMod val="50000"/>
                  </a:srgbClr>
                </a:solidFill>
                <a:latin typeface="Josefin Sans" pitchFamily="2" charset="0"/>
                <a:ea typeface="Calibri" panose="020F0502020204030204" pitchFamily="34" charset="0"/>
                <a:cs typeface="Arial" panose="020B0604020202020204" pitchFamily="34" charset="0"/>
              </a:rPr>
              <a:t>, and the CCC-CATAPULT team</a:t>
            </a:r>
          </a:p>
          <a:p>
            <a:pPr defTabSz="609630">
              <a:lnSpc>
                <a:spcPct val="107000"/>
              </a:lnSpc>
              <a:spcAft>
                <a:spcPts val="533"/>
              </a:spcAft>
            </a:pPr>
            <a:endParaRPr lang="en-GB" sz="2000">
              <a:solidFill>
                <a:srgbClr val="9BBB59">
                  <a:lumMod val="50000"/>
                </a:srgbClr>
              </a:solidFill>
              <a:latin typeface="Josefin Sans" pitchFamily="2" charset="0"/>
              <a:ea typeface="Calibri" panose="020F0502020204030204" pitchFamily="34" charset="0"/>
              <a:cs typeface="Arial" panose="020B0604020202020204" pitchFamily="34" charset="0"/>
            </a:endParaRPr>
          </a:p>
          <a:p>
            <a:pPr defTabSz="609630">
              <a:lnSpc>
                <a:spcPts val="2667"/>
              </a:lnSpc>
            </a:pPr>
            <a:r>
              <a:rPr lang="en-GB" sz="2000">
                <a:solidFill>
                  <a:srgbClr val="9BBB59">
                    <a:lumMod val="50000"/>
                  </a:srgbClr>
                </a:solidFill>
                <a:latin typeface="Josefin Sans" pitchFamily="2" charset="0"/>
                <a:cs typeface="Arial" panose="020B0604020202020204" pitchFamily="34" charset="0"/>
              </a:rPr>
              <a:t>Presentation for International Environmental Psychology Conference, June 2023</a:t>
            </a:r>
          </a:p>
        </p:txBody>
      </p:sp>
      <p:pic>
        <p:nvPicPr>
          <p:cNvPr id="5" name="Picture 4">
            <a:extLst>
              <a:ext uri="{FF2B5EF4-FFF2-40B4-BE49-F238E27FC236}">
                <a16:creationId xmlns:a16="http://schemas.microsoft.com/office/drawing/2014/main" id="{EE3D19E2-E619-B786-AE04-F92CA4FA5429}"/>
              </a:ext>
            </a:extLst>
          </p:cNvPr>
          <p:cNvPicPr>
            <a:picLocks noChangeAspect="1"/>
          </p:cNvPicPr>
          <p:nvPr/>
        </p:nvPicPr>
        <p:blipFill>
          <a:blip r:embed="rId4"/>
          <a:stretch>
            <a:fillRect/>
          </a:stretch>
        </p:blipFill>
        <p:spPr>
          <a:xfrm>
            <a:off x="5740400" y="6019800"/>
            <a:ext cx="6070600" cy="615517"/>
          </a:xfrm>
          <a:prstGeom prst="rect">
            <a:avLst/>
          </a:prstGeom>
        </p:spPr>
      </p:pic>
      <p:pic>
        <p:nvPicPr>
          <p:cNvPr id="7" name="Picture 6">
            <a:extLst>
              <a:ext uri="{FF2B5EF4-FFF2-40B4-BE49-F238E27FC236}">
                <a16:creationId xmlns:a16="http://schemas.microsoft.com/office/drawing/2014/main" id="{2D06376D-7C2C-3899-BC08-DE17C59602A8}"/>
              </a:ext>
            </a:extLst>
          </p:cNvPr>
          <p:cNvPicPr>
            <a:picLocks noChangeAspect="1"/>
          </p:cNvPicPr>
          <p:nvPr/>
        </p:nvPicPr>
        <p:blipFill>
          <a:blip r:embed="rId5"/>
          <a:stretch>
            <a:fillRect/>
          </a:stretch>
        </p:blipFill>
        <p:spPr>
          <a:xfrm>
            <a:off x="4360025" y="6098139"/>
            <a:ext cx="1016000" cy="458839"/>
          </a:xfrm>
          <a:prstGeom prst="rect">
            <a:avLst/>
          </a:prstGeom>
        </p:spPr>
      </p:pic>
      <p:pic>
        <p:nvPicPr>
          <p:cNvPr id="9" name="Picture 8" descr="Logo, company name&#10;&#10;Description automatically generated">
            <a:extLst>
              <a:ext uri="{FF2B5EF4-FFF2-40B4-BE49-F238E27FC236}">
                <a16:creationId xmlns:a16="http://schemas.microsoft.com/office/drawing/2014/main" id="{0C983680-C8A6-3557-C2BD-FD305282405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64073" y="6120642"/>
            <a:ext cx="1366520" cy="436336"/>
          </a:xfrm>
          <a:prstGeom prst="rect">
            <a:avLst/>
          </a:prstGeom>
        </p:spPr>
      </p:pic>
      <p:pic>
        <p:nvPicPr>
          <p:cNvPr id="10" name="Picture 9" descr="A picture containing application&#10;&#10;Description automatically generated">
            <a:extLst>
              <a:ext uri="{FF2B5EF4-FFF2-40B4-BE49-F238E27FC236}">
                <a16:creationId xmlns:a16="http://schemas.microsoft.com/office/drawing/2014/main" id="{39E3DC8A-12EA-C85D-6650-833DF1712AE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2528" y="6158305"/>
            <a:ext cx="1419225" cy="361011"/>
          </a:xfrm>
          <a:prstGeom prst="rect">
            <a:avLst/>
          </a:prstGeom>
        </p:spPr>
      </p:pic>
      <p:sp>
        <p:nvSpPr>
          <p:cNvPr id="11" name="TextBox 10">
            <a:extLst>
              <a:ext uri="{FF2B5EF4-FFF2-40B4-BE49-F238E27FC236}">
                <a16:creationId xmlns:a16="http://schemas.microsoft.com/office/drawing/2014/main" id="{59DE2C4C-4067-1A75-2D0F-596479489623}"/>
              </a:ext>
            </a:extLst>
          </p:cNvPr>
          <p:cNvSpPr txBox="1"/>
          <p:nvPr/>
        </p:nvSpPr>
        <p:spPr>
          <a:xfrm>
            <a:off x="4267201" y="928718"/>
            <a:ext cx="7162800" cy="2208618"/>
          </a:xfrm>
          <a:prstGeom prst="rect">
            <a:avLst/>
          </a:prstGeom>
          <a:noFill/>
        </p:spPr>
        <p:txBody>
          <a:bodyPr wrap="square">
            <a:spAutoFit/>
          </a:bodyPr>
          <a:lstStyle/>
          <a:p>
            <a:pPr defTabSz="609630">
              <a:lnSpc>
                <a:spcPct val="107000"/>
              </a:lnSpc>
              <a:spcAft>
                <a:spcPts val="533"/>
              </a:spcAft>
            </a:pPr>
            <a:r>
              <a:rPr lang="en-GB" sz="3200">
                <a:solidFill>
                  <a:schemeClr val="tx1">
                    <a:lumMod val="75000"/>
                    <a:lumOff val="25000"/>
                  </a:schemeClr>
                </a:solidFill>
                <a:effectLst/>
                <a:latin typeface="Berlin Sans FB" panose="020E0602020502020306" pitchFamily="34" charset="0"/>
                <a:ea typeface="Times New Roman" panose="02020603050405020304" pitchFamily="18" charset="0"/>
                <a:cs typeface="Calibri" panose="020F0502020204030204" pitchFamily="34" charset="0"/>
              </a:rPr>
              <a:t>“I got hope but I don't have trust”</a:t>
            </a:r>
            <a:r>
              <a:rPr lang="en-GB" sz="3200">
                <a:solidFill>
                  <a:schemeClr val="tx1">
                    <a:lumMod val="75000"/>
                    <a:lumOff val="25000"/>
                  </a:schemeClr>
                </a:solidFill>
                <a:effectLst/>
                <a:latin typeface="Berlin Sans FB" panose="020E0602020502020306" pitchFamily="34" charset="0"/>
                <a:ea typeface="Calibri" panose="020F0502020204030204" pitchFamily="34" charset="0"/>
                <a:cs typeface="Times New Roman" panose="02020603050405020304" pitchFamily="18" charset="0"/>
              </a:rPr>
              <a:t>: </a:t>
            </a:r>
          </a:p>
          <a:p>
            <a:pPr defTabSz="609630">
              <a:lnSpc>
                <a:spcPct val="107000"/>
              </a:lnSpc>
              <a:spcAft>
                <a:spcPts val="533"/>
              </a:spcAft>
            </a:pPr>
            <a:r>
              <a:rPr lang="en-GB" sz="3200">
                <a:solidFill>
                  <a:schemeClr val="tx1">
                    <a:lumMod val="65000"/>
                    <a:lumOff val="35000"/>
                  </a:schemeClr>
                </a:solidFill>
                <a:effectLst/>
                <a:latin typeface="Berlin Sans FB" panose="020E0602020502020306" pitchFamily="34" charset="0"/>
                <a:ea typeface="Calibri" panose="020F0502020204030204" pitchFamily="34" charset="0"/>
                <a:cs typeface="Times New Roman" panose="02020603050405020304" pitchFamily="18" charset="0"/>
              </a:rPr>
              <a:t>Exploring young people’s thoughts and feelings about the climate emergency </a:t>
            </a:r>
          </a:p>
          <a:p>
            <a:pPr defTabSz="609630">
              <a:lnSpc>
                <a:spcPct val="107000"/>
              </a:lnSpc>
              <a:spcAft>
                <a:spcPts val="533"/>
              </a:spcAft>
            </a:pPr>
            <a:endParaRPr lang="en-GB" sz="2667">
              <a:solidFill>
                <a:prstClr val="black">
                  <a:lumMod val="75000"/>
                  <a:lumOff val="25000"/>
                </a:prstClr>
              </a:solidFill>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Tm="29575"/>
    </mc:Choice>
    <mc:Fallback xmlns="">
      <p:transition spd="slow" advTm="29575"/>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08E5C6B-D4DB-57A7-37B4-4FFA811693DE}"/>
              </a:ext>
            </a:extLst>
          </p:cNvPr>
          <p:cNvSpPr txBox="1"/>
          <p:nvPr/>
        </p:nvSpPr>
        <p:spPr>
          <a:xfrm>
            <a:off x="319314" y="374686"/>
            <a:ext cx="11373921" cy="7263527"/>
          </a:xfrm>
          <a:prstGeom prst="rect">
            <a:avLst/>
          </a:prstGeom>
          <a:noFill/>
        </p:spPr>
        <p:txBody>
          <a:bodyPr wrap="square" lIns="91440" tIns="45720" rIns="91440" bIns="45720" anchor="t">
            <a:spAutoFit/>
          </a:bodyPr>
          <a:lstStyle/>
          <a:p>
            <a:pPr algn="l" fontAlgn="b"/>
            <a:r>
              <a:rPr lang="en-GB" sz="2800" b="1" i="0">
                <a:effectLst/>
                <a:latin typeface="Josefin Sans" pitchFamily="2" charset="0"/>
              </a:rPr>
              <a:t>Young People’s Feelings of Trust: </a:t>
            </a:r>
            <a:r>
              <a:rPr lang="en-GB" sz="2800" b="1" i="0">
                <a:solidFill>
                  <a:schemeClr val="accent2">
                    <a:lumMod val="75000"/>
                  </a:schemeClr>
                </a:solidFill>
                <a:effectLst/>
                <a:latin typeface="Josefin Sans" pitchFamily="2" charset="0"/>
              </a:rPr>
              <a:t>Trust in the Power of Young People</a:t>
            </a:r>
          </a:p>
          <a:p>
            <a:pPr algn="l" fontAlgn="b"/>
            <a:endParaRPr lang="en-GB" sz="1400" b="1" u="none" strike="noStrike">
              <a:solidFill>
                <a:srgbClr val="FF0000"/>
              </a:solidFill>
              <a:latin typeface="Josefin Sans" pitchFamily="2" charset="0"/>
            </a:endParaRPr>
          </a:p>
          <a:p>
            <a:pPr algn="l" fontAlgn="b"/>
            <a:r>
              <a:rPr lang="en-GB" sz="1500">
                <a:solidFill>
                  <a:srgbClr val="262626"/>
                </a:solidFill>
                <a:latin typeface="Josefin Sans"/>
              </a:rPr>
              <a:t>“</a:t>
            </a:r>
            <a:r>
              <a:rPr lang="en-GB" sz="1500" b="0" i="0" u="none" strike="noStrike">
                <a:solidFill>
                  <a:srgbClr val="262626"/>
                </a:solidFill>
                <a:effectLst/>
                <a:latin typeface="Josefin Sans"/>
              </a:rPr>
              <a:t>I understand that you can do, but it's a bit, I'd say there's a lack of hope. </a:t>
            </a:r>
            <a:r>
              <a:rPr lang="en-GB" sz="1500" b="0" i="0" u="none" strike="noStrike" err="1">
                <a:solidFill>
                  <a:srgbClr val="262626"/>
                </a:solidFill>
                <a:effectLst/>
                <a:latin typeface="Josefin Sans"/>
              </a:rPr>
              <a:t>'Cause</a:t>
            </a:r>
            <a:r>
              <a:rPr lang="en-GB" sz="1500" b="0" i="0" u="none" strike="noStrike">
                <a:solidFill>
                  <a:srgbClr val="262626"/>
                </a:solidFill>
                <a:effectLst/>
                <a:latin typeface="Josefin Sans"/>
              </a:rPr>
              <a:t> me as a person. I know that I can't really do a lot. Where I am right now, I can't, you know. I don't have a political standing. Most of the people wouldn't just listen to me, so it doesn't, it doesn't overly matter to be honest. (Cameron</a:t>
            </a:r>
            <a:r>
              <a:rPr lang="en-GB" sz="1500">
                <a:solidFill>
                  <a:srgbClr val="262626"/>
                </a:solidFill>
                <a:latin typeface="Josefin Sans"/>
              </a:rPr>
              <a:t>, Bristol)</a:t>
            </a:r>
            <a:endParaRPr lang="en-GB" sz="1500" b="0" i="0" u="none" strike="noStrike">
              <a:solidFill>
                <a:srgbClr val="262626"/>
              </a:solidFill>
              <a:effectLst/>
              <a:latin typeface="Josefin Sans"/>
            </a:endParaRPr>
          </a:p>
          <a:p>
            <a:pPr algn="l" fontAlgn="b"/>
            <a:endParaRPr lang="en-GB" sz="1500">
              <a:solidFill>
                <a:srgbClr val="262626"/>
              </a:solidFill>
              <a:latin typeface="Josefin Sans" pitchFamily="2" charset="0"/>
            </a:endParaRPr>
          </a:p>
          <a:p>
            <a:pPr fontAlgn="b"/>
            <a:r>
              <a:rPr lang="en-GB" sz="1500">
                <a:latin typeface="Josefin Sans"/>
              </a:rPr>
              <a:t>You often get shut down because in terms of like a younger person having an opinion about a social issue or an economic issue or anything like that about something that maybe an adult doesn't know much about, it's a bad thing to have an opinion about that, and you get shut down and be told like, oh, you're just trying to make yourself sound like you're better than me, or like you know more about it than me and it's like I'm not trying to make you feel like that but I think you need the stigma of getting rid of the stigma about younger people not being able to be educated on a lot of topics, because you'll find that they are the people that are the most educated”. (Rosie, Bristol)</a:t>
            </a:r>
          </a:p>
          <a:p>
            <a:pPr fontAlgn="b"/>
            <a:endParaRPr lang="en-GB" sz="1500">
              <a:latin typeface="Josefin Sans" pitchFamily="2" charset="0"/>
            </a:endParaRPr>
          </a:p>
          <a:p>
            <a:pPr fontAlgn="b"/>
            <a:r>
              <a:rPr lang="en-GB" sz="1500" b="0" i="0" u="none" strike="noStrike">
                <a:solidFill>
                  <a:srgbClr val="000000"/>
                </a:solidFill>
                <a:effectLst/>
                <a:latin typeface="Josefin Sans"/>
              </a:rPr>
              <a:t>“Maybe [trust my own generation] more so, but not completely because even though young people are more like aware that not everyone like cares as much like support like there's obviously so individuals that won't want to do as much”. (Caitlin, Bristol).</a:t>
            </a:r>
            <a:r>
              <a:rPr lang="en-GB" sz="1500">
                <a:latin typeface="Josefin Sans"/>
              </a:rPr>
              <a:t> </a:t>
            </a:r>
            <a:endParaRPr lang="en-GB" sz="1500">
              <a:latin typeface="Josefin Sans" pitchFamily="2" charset="0"/>
            </a:endParaRPr>
          </a:p>
          <a:p>
            <a:pPr fontAlgn="b"/>
            <a:endParaRPr lang="en-GB" sz="1500">
              <a:latin typeface="Josefin Sans" pitchFamily="2" charset="0"/>
            </a:endParaRPr>
          </a:p>
          <a:p>
            <a:pPr fontAlgn="b"/>
            <a:r>
              <a:rPr lang="en-GB" sz="1500" b="0" i="0" u="none" strike="noStrike">
                <a:solidFill>
                  <a:srgbClr val="262626"/>
                </a:solidFill>
                <a:effectLst/>
                <a:latin typeface="Josefin Sans" pitchFamily="2" charset="0"/>
              </a:rPr>
              <a:t>“Yeah, like maybe younger people who already have like some kind of power status or have a voice that maybe have a voice for other things, maybe not climate change, but just other stuff and they could use their voice to say like come on like what you doing like stand up, you know”. (Ashley, Bristol).</a:t>
            </a:r>
            <a:r>
              <a:rPr lang="en-GB" sz="1500">
                <a:latin typeface="Josefin Sans" pitchFamily="2" charset="0"/>
              </a:rPr>
              <a:t> </a:t>
            </a:r>
          </a:p>
          <a:p>
            <a:pPr fontAlgn="b"/>
            <a:endParaRPr lang="en-GB" sz="1500">
              <a:latin typeface="Josefin Sans" pitchFamily="2" charset="0"/>
            </a:endParaRPr>
          </a:p>
          <a:p>
            <a:pPr fontAlgn="b"/>
            <a:r>
              <a:rPr lang="en-GB" sz="1500" b="1" i="0" u="none" strike="noStrike">
                <a:solidFill>
                  <a:srgbClr val="000000"/>
                </a:solidFill>
                <a:effectLst/>
                <a:latin typeface="Josefin Sans"/>
              </a:rPr>
              <a:t>“Plus, younger people have new ideas.</a:t>
            </a:r>
            <a:r>
              <a:rPr lang="en-GB" sz="1500" b="1">
                <a:solidFill>
                  <a:srgbClr val="000000"/>
                </a:solidFill>
                <a:latin typeface="Josefin Sans"/>
              </a:rPr>
              <a:t> </a:t>
            </a:r>
            <a:r>
              <a:rPr lang="en-GB" sz="1500" b="1" i="0" u="none" strike="noStrike">
                <a:solidFill>
                  <a:srgbClr val="000000"/>
                </a:solidFill>
                <a:effectLst/>
                <a:latin typeface="Josefin Sans"/>
              </a:rPr>
              <a:t> And they get have a better understanding of the world, I think […]</a:t>
            </a:r>
            <a:r>
              <a:rPr lang="en-GB" sz="1500" b="1">
                <a:solidFill>
                  <a:srgbClr val="000000"/>
                </a:solidFill>
                <a:latin typeface="Josefin Sans"/>
              </a:rPr>
              <a:t> </a:t>
            </a:r>
            <a:r>
              <a:rPr lang="en-GB" sz="1500" b="1" i="0" u="none" strike="noStrike">
                <a:solidFill>
                  <a:srgbClr val="000000"/>
                </a:solidFill>
                <a:effectLst/>
                <a:latin typeface="Josefin Sans"/>
              </a:rPr>
              <a:t> Like they have a better understanding of the world, I think.</a:t>
            </a:r>
            <a:r>
              <a:rPr lang="en-GB" sz="1500" b="1">
                <a:solidFill>
                  <a:srgbClr val="000000"/>
                </a:solidFill>
                <a:latin typeface="Josefin Sans"/>
              </a:rPr>
              <a:t> </a:t>
            </a:r>
            <a:r>
              <a:rPr lang="en-GB" sz="1500" b="1" i="0" u="none" strike="noStrike">
                <a:solidFill>
                  <a:srgbClr val="000000"/>
                </a:solidFill>
                <a:effectLst/>
                <a:latin typeface="Josefin Sans"/>
              </a:rPr>
              <a:t> Well, I mean… Yeah.</a:t>
            </a:r>
            <a:r>
              <a:rPr lang="en-GB" sz="1500" b="1">
                <a:solidFill>
                  <a:srgbClr val="000000"/>
                </a:solidFill>
                <a:latin typeface="Josefin Sans"/>
              </a:rPr>
              <a:t> </a:t>
            </a:r>
            <a:r>
              <a:rPr lang="en-GB" sz="1500" b="1" i="0" u="none" strike="noStrike">
                <a:solidFill>
                  <a:srgbClr val="000000"/>
                </a:solidFill>
                <a:effectLst/>
                <a:latin typeface="Josefin Sans"/>
              </a:rPr>
              <a:t> I mean, they can just… Take a different approach”.</a:t>
            </a:r>
            <a:r>
              <a:rPr lang="en-GB" sz="1500" b="0" i="0" u="none" strike="noStrike">
                <a:solidFill>
                  <a:srgbClr val="000000"/>
                </a:solidFill>
                <a:effectLst/>
                <a:latin typeface="Josefin Sans"/>
              </a:rPr>
              <a:t> (Beth, Bristol).</a:t>
            </a:r>
            <a:r>
              <a:rPr lang="en-GB" sz="1500">
                <a:latin typeface="Josefin Sans"/>
              </a:rPr>
              <a:t> </a:t>
            </a:r>
            <a:endParaRPr lang="en-GB" sz="1500">
              <a:latin typeface="Josefin Sans" pitchFamily="2" charset="0"/>
            </a:endParaRPr>
          </a:p>
          <a:p>
            <a:pPr fontAlgn="b"/>
            <a:endParaRPr lang="en-GB" sz="1500">
              <a:latin typeface="Josefin Sans" pitchFamily="2" charset="0"/>
            </a:endParaRPr>
          </a:p>
          <a:p>
            <a:pPr fontAlgn="b"/>
            <a:endParaRPr lang="en-GB" sz="1500">
              <a:highlight>
                <a:srgbClr val="FFFF00"/>
              </a:highlight>
              <a:latin typeface="Josefin Sans" pitchFamily="2" charset="0"/>
            </a:endParaRPr>
          </a:p>
          <a:p>
            <a:pPr algn="l" fontAlgn="b"/>
            <a:endParaRPr lang="en-GB" sz="1500" b="0" i="0" u="none" strike="noStrike">
              <a:solidFill>
                <a:srgbClr val="262626"/>
              </a:solidFill>
              <a:effectLst/>
              <a:highlight>
                <a:srgbClr val="FFFF00"/>
              </a:highlight>
              <a:latin typeface="Josefin Sans" pitchFamily="2" charset="0"/>
            </a:endParaRPr>
          </a:p>
          <a:p>
            <a:pPr algn="l" fontAlgn="b"/>
            <a:endParaRPr lang="en-GB" sz="1800" b="0" i="0" u="none" strike="noStrike">
              <a:solidFill>
                <a:srgbClr val="262626"/>
              </a:solidFill>
              <a:effectLst/>
              <a:latin typeface="Josefin Sans" pitchFamily="2" charset="0"/>
            </a:endParaRPr>
          </a:p>
          <a:p>
            <a:pPr algn="l" fontAlgn="b"/>
            <a:endParaRPr lang="en-GB" sz="1800" b="0" i="0" u="none" strike="noStrike">
              <a:solidFill>
                <a:srgbClr val="262626"/>
              </a:solidFill>
              <a:effectLst/>
              <a:latin typeface="Calibri" panose="020F0502020204030204" pitchFamily="34" charset="0"/>
            </a:endParaRPr>
          </a:p>
        </p:txBody>
      </p:sp>
      <p:sp>
        <p:nvSpPr>
          <p:cNvPr id="2" name="Title 2">
            <a:extLst>
              <a:ext uri="{FF2B5EF4-FFF2-40B4-BE49-F238E27FC236}">
                <a16:creationId xmlns:a16="http://schemas.microsoft.com/office/drawing/2014/main" id="{7C9A141A-56B6-FE0E-30D3-0998B996E39D}"/>
              </a:ext>
            </a:extLst>
          </p:cNvPr>
          <p:cNvSpPr txBox="1">
            <a:spLocks/>
          </p:cNvSpPr>
          <p:nvPr/>
        </p:nvSpPr>
        <p:spPr>
          <a:xfrm>
            <a:off x="838200" y="3429000"/>
            <a:ext cx="10515600" cy="872547"/>
          </a:xfrm>
          <a:prstGeom prst="rect">
            <a:avLst/>
          </a:prstGeom>
        </p:spPr>
        <p:txBody>
          <a:bodyPr vert="horz" lIns="91440" tIns="45720" rIns="91440" bIns="45720" rtlCol="0" anchor="ctr">
            <a:normAutofit fontScale="97500"/>
          </a:bodyPr>
          <a:lstStyle>
            <a:lvl1pPr algn="l" defTabSz="914446" rtl="0" eaLnBrk="1" latinLnBrk="0" hangingPunct="1">
              <a:lnSpc>
                <a:spcPct val="90000"/>
              </a:lnSpc>
              <a:spcBef>
                <a:spcPct val="0"/>
              </a:spcBef>
              <a:buNone/>
              <a:defRPr sz="4400" kern="1200">
                <a:solidFill>
                  <a:schemeClr val="bg2">
                    <a:lumMod val="25000"/>
                  </a:schemeClr>
                </a:solidFill>
                <a:latin typeface="Bobby Jones" panose="020B0604020202020204" charset="0"/>
                <a:ea typeface="+mj-ea"/>
                <a:cs typeface="+mj-cs"/>
              </a:defRPr>
            </a:lvl1pPr>
          </a:lstStyle>
          <a:p>
            <a:endParaRPr lang="en-GB"/>
          </a:p>
        </p:txBody>
      </p:sp>
    </p:spTree>
    <p:extLst>
      <p:ext uri="{BB962C8B-B14F-4D97-AF65-F5344CB8AC3E}">
        <p14:creationId xmlns:p14="http://schemas.microsoft.com/office/powerpoint/2010/main" val="19221086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CFB5D47-6F8D-477B-A27C-A21A274BE5B5}"/>
              </a:ext>
            </a:extLst>
          </p:cNvPr>
          <p:cNvSpPr txBox="1"/>
          <p:nvPr/>
        </p:nvSpPr>
        <p:spPr>
          <a:xfrm>
            <a:off x="676275" y="437049"/>
            <a:ext cx="2809875" cy="3939540"/>
          </a:xfrm>
          <a:prstGeom prst="rect">
            <a:avLst/>
          </a:prstGeom>
          <a:noFill/>
        </p:spPr>
        <p:txBody>
          <a:bodyPr wrap="square">
            <a:spAutoFit/>
          </a:bodyPr>
          <a:lstStyle/>
          <a:p>
            <a:pPr marL="0" indent="0" fontAlgn="b">
              <a:buNone/>
            </a:pPr>
            <a:r>
              <a:rPr lang="en-GB" sz="3200" b="1">
                <a:latin typeface="Josefin Sans" pitchFamily="2" charset="0"/>
              </a:rPr>
              <a:t>Young People’s Feelings of Trust: </a:t>
            </a:r>
            <a:r>
              <a:rPr lang="en-GB" sz="3200" b="1">
                <a:solidFill>
                  <a:schemeClr val="accent2">
                    <a:lumMod val="75000"/>
                  </a:schemeClr>
                </a:solidFill>
                <a:latin typeface="Josefin Sans" pitchFamily="2" charset="0"/>
              </a:rPr>
              <a:t>Trust in Activism and Change</a:t>
            </a:r>
          </a:p>
          <a:p>
            <a:pPr marL="0" indent="0" fontAlgn="b">
              <a:buNone/>
            </a:pPr>
            <a:endParaRPr lang="en-GB" sz="1800" b="1">
              <a:solidFill>
                <a:srgbClr val="FF0000"/>
              </a:solidFill>
              <a:latin typeface="Josefin Sans" pitchFamily="2" charset="0"/>
            </a:endParaRPr>
          </a:p>
          <a:p>
            <a:endParaRPr lang="en-GB" sz="800">
              <a:solidFill>
                <a:srgbClr val="000000"/>
              </a:solidFill>
              <a:latin typeface="Calibri" panose="020F0502020204030204" pitchFamily="34" charset="0"/>
            </a:endParaRPr>
          </a:p>
          <a:p>
            <a:pPr marL="0" indent="0">
              <a:buNone/>
            </a:pPr>
            <a:endParaRPr lang="en-GB" sz="800" b="0" i="0">
              <a:solidFill>
                <a:srgbClr val="000000"/>
              </a:solidFill>
              <a:effectLst/>
              <a:latin typeface="Calibri" panose="020F0502020204030204" pitchFamily="34" charset="0"/>
            </a:endParaRPr>
          </a:p>
          <a:p>
            <a:endParaRPr lang="en-GB" sz="800">
              <a:solidFill>
                <a:srgbClr val="000000"/>
              </a:solidFill>
              <a:latin typeface="Calibri" panose="020F0502020204030204" pitchFamily="34" charset="0"/>
            </a:endParaRPr>
          </a:p>
          <a:p>
            <a:endParaRPr lang="en-GB" sz="800" b="0" i="0">
              <a:solidFill>
                <a:srgbClr val="000000"/>
              </a:solidFill>
              <a:effectLst/>
              <a:latin typeface="Calibri" panose="020F0502020204030204" pitchFamily="34" charset="0"/>
            </a:endParaRPr>
          </a:p>
          <a:p>
            <a:endParaRPr lang="en-GB" sz="800">
              <a:solidFill>
                <a:srgbClr val="000000"/>
              </a:solidFill>
              <a:latin typeface="Calibri" panose="020F0502020204030204" pitchFamily="34" charset="0"/>
            </a:endParaRPr>
          </a:p>
        </p:txBody>
      </p:sp>
      <p:pic>
        <p:nvPicPr>
          <p:cNvPr id="6" name="Picture 2">
            <a:extLst>
              <a:ext uri="{FF2B5EF4-FFF2-40B4-BE49-F238E27FC236}">
                <a16:creationId xmlns:a16="http://schemas.microsoft.com/office/drawing/2014/main" id="{3CF0F151-8880-5607-3A59-369755B5D053}"/>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b="33451"/>
          <a:stretch/>
        </p:blipFill>
        <p:spPr>
          <a:xfrm>
            <a:off x="3486150" y="103674"/>
            <a:ext cx="8543925" cy="6754326"/>
          </a:xfrm>
          <a:prstGeom prst="rect">
            <a:avLst/>
          </a:prstGeom>
        </p:spPr>
      </p:pic>
      <p:sp>
        <p:nvSpPr>
          <p:cNvPr id="9" name="TextBox 8">
            <a:extLst>
              <a:ext uri="{FF2B5EF4-FFF2-40B4-BE49-F238E27FC236}">
                <a16:creationId xmlns:a16="http://schemas.microsoft.com/office/drawing/2014/main" id="{98E79DE4-5ED5-39DF-4A1D-43BBDCCAAE52}"/>
              </a:ext>
            </a:extLst>
          </p:cNvPr>
          <p:cNvSpPr txBox="1"/>
          <p:nvPr/>
        </p:nvSpPr>
        <p:spPr>
          <a:xfrm>
            <a:off x="4786312" y="3953832"/>
            <a:ext cx="6096000" cy="2677656"/>
          </a:xfrm>
          <a:prstGeom prst="rect">
            <a:avLst/>
          </a:prstGeom>
          <a:noFill/>
        </p:spPr>
        <p:txBody>
          <a:bodyPr wrap="square" lIns="91440" tIns="45720" rIns="91440" bIns="45720" anchor="t">
            <a:spAutoFit/>
          </a:bodyPr>
          <a:lstStyle/>
          <a:p>
            <a:pPr marL="0" indent="0" fontAlgn="b">
              <a:buNone/>
            </a:pPr>
            <a:r>
              <a:rPr lang="en-GB" sz="1800" b="0" i="1" u="none" strike="noStrike">
                <a:solidFill>
                  <a:srgbClr val="262626"/>
                </a:solidFill>
                <a:effectLst/>
                <a:latin typeface="Josefin Sans" pitchFamily="2" charset="0"/>
              </a:rPr>
              <a:t>[Speaking on Greta Thunberg]</a:t>
            </a:r>
            <a:r>
              <a:rPr lang="en-GB" sz="1800" b="0" i="0" u="none" strike="noStrike">
                <a:solidFill>
                  <a:srgbClr val="262626"/>
                </a:solidFill>
                <a:effectLst/>
                <a:latin typeface="Josefin Sans" pitchFamily="2" charset="0"/>
              </a:rPr>
              <a:t> “I feel like you need someone entirely new because the thing is, is people </a:t>
            </a:r>
          </a:p>
          <a:p>
            <a:pPr marL="0" indent="0" fontAlgn="b">
              <a:buNone/>
            </a:pPr>
            <a:r>
              <a:rPr lang="en-GB" sz="1800" b="0" i="0" u="none" strike="noStrike">
                <a:solidFill>
                  <a:srgbClr val="262626"/>
                </a:solidFill>
                <a:effectLst/>
                <a:latin typeface="Josefin Sans"/>
              </a:rPr>
              <a:t>like Greta Thunberg, while she does do a lot she hasn't exactly changed the situation to a degree that anyone is content with. And it's this repetition of the same people, like [if</a:t>
            </a:r>
            <a:r>
              <a:rPr lang="en-GB" sz="1800" b="1" i="0" u="none" strike="noStrike">
                <a:solidFill>
                  <a:srgbClr val="262626"/>
                </a:solidFill>
                <a:effectLst/>
                <a:latin typeface="Josefin Sans"/>
              </a:rPr>
              <a:t>] Greta Thunberg had another march tomorrow I probably wouldn't go </a:t>
            </a:r>
            <a:r>
              <a:rPr lang="en-GB" sz="1800" b="1" i="0" u="none" strike="noStrike" err="1">
                <a:solidFill>
                  <a:srgbClr val="262626"/>
                </a:solidFill>
                <a:effectLst/>
                <a:latin typeface="Josefin Sans"/>
              </a:rPr>
              <a:t>'cause</a:t>
            </a:r>
            <a:r>
              <a:rPr lang="en-GB" sz="1800" b="1" i="0" u="none" strike="noStrike">
                <a:solidFill>
                  <a:srgbClr val="262626"/>
                </a:solidFill>
                <a:effectLst/>
                <a:latin typeface="Josefin Sans"/>
              </a:rPr>
              <a:t> I went to the last one and it amounted to nothing”</a:t>
            </a:r>
            <a:r>
              <a:rPr lang="en-GB" sz="1800" b="0" i="0" u="none" strike="noStrike">
                <a:solidFill>
                  <a:srgbClr val="262626"/>
                </a:solidFill>
                <a:effectLst/>
                <a:latin typeface="Josefin Sans"/>
              </a:rPr>
              <a:t>. (Cameron, Bristol)</a:t>
            </a:r>
            <a:endParaRPr lang="en-GB" sz="1800">
              <a:latin typeface="Josefin Sans"/>
            </a:endParaRPr>
          </a:p>
          <a:p>
            <a:endParaRPr lang="en-GB" sz="2400" b="0" i="0">
              <a:solidFill>
                <a:srgbClr val="000000"/>
              </a:solidFill>
              <a:effectLst/>
              <a:latin typeface="Calibri" panose="020F0502020204030204" pitchFamily="34" charset="0"/>
            </a:endParaRPr>
          </a:p>
        </p:txBody>
      </p:sp>
    </p:spTree>
    <p:extLst>
      <p:ext uri="{BB962C8B-B14F-4D97-AF65-F5344CB8AC3E}">
        <p14:creationId xmlns:p14="http://schemas.microsoft.com/office/powerpoint/2010/main" val="9534826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3C6524-3260-4D1E-D3A1-9A72F12EE95A}"/>
              </a:ext>
            </a:extLst>
          </p:cNvPr>
          <p:cNvSpPr>
            <a:spLocks noGrp="1"/>
          </p:cNvSpPr>
          <p:nvPr>
            <p:ph type="title"/>
          </p:nvPr>
        </p:nvSpPr>
        <p:spPr>
          <a:xfrm>
            <a:off x="228600" y="421312"/>
            <a:ext cx="11136085" cy="646331"/>
          </a:xfrm>
        </p:spPr>
        <p:txBody>
          <a:bodyPr>
            <a:noAutofit/>
          </a:bodyPr>
          <a:lstStyle/>
          <a:p>
            <a:br>
              <a:rPr lang="en-GB" sz="2000" b="1" i="0" dirty="0">
                <a:solidFill>
                  <a:srgbClr val="FF0000"/>
                </a:solidFill>
                <a:effectLst/>
                <a:latin typeface="Calibri" panose="020F0502020204030204" pitchFamily="34" charset="0"/>
              </a:rPr>
            </a:br>
            <a:r>
              <a:rPr lang="en-GB" sz="2800" b="1" i="0" dirty="0">
                <a:effectLst/>
                <a:latin typeface="Josefin Sans" pitchFamily="2" charset="0"/>
              </a:rPr>
              <a:t>Perceived Expectations on Young People to solve the Climate Crisis: </a:t>
            </a:r>
            <a:r>
              <a:rPr lang="en-GB" sz="2800" b="1" i="0" dirty="0">
                <a:solidFill>
                  <a:schemeClr val="accent2">
                    <a:lumMod val="75000"/>
                  </a:schemeClr>
                </a:solidFill>
                <a:effectLst/>
                <a:latin typeface="Josefin Sans" pitchFamily="2" charset="0"/>
              </a:rPr>
              <a:t>Intergenerational Views and Issues</a:t>
            </a:r>
            <a:br>
              <a:rPr lang="en-GB" sz="2000" b="1" i="0" dirty="0">
                <a:solidFill>
                  <a:schemeClr val="accent2">
                    <a:lumMod val="75000"/>
                  </a:schemeClr>
                </a:solidFill>
                <a:effectLst/>
                <a:latin typeface="Josefin Sans" pitchFamily="2" charset="0"/>
              </a:rPr>
            </a:br>
            <a:r>
              <a:rPr lang="en-GB" sz="2000" b="1" i="0" dirty="0">
                <a:solidFill>
                  <a:srgbClr val="FF0000"/>
                </a:solidFill>
                <a:effectLst/>
                <a:latin typeface="Calibri" panose="020F0502020204030204" pitchFamily="34" charset="0"/>
              </a:rPr>
              <a:t> </a:t>
            </a:r>
            <a:endParaRPr lang="en-GB" sz="2000" dirty="0"/>
          </a:p>
        </p:txBody>
      </p:sp>
      <p:sp>
        <p:nvSpPr>
          <p:cNvPr id="4" name="TextBox 3">
            <a:extLst>
              <a:ext uri="{FF2B5EF4-FFF2-40B4-BE49-F238E27FC236}">
                <a16:creationId xmlns:a16="http://schemas.microsoft.com/office/drawing/2014/main" id="{B018264D-A34F-F018-0DBF-BE215DD72A43}"/>
              </a:ext>
            </a:extLst>
          </p:cNvPr>
          <p:cNvSpPr txBox="1"/>
          <p:nvPr/>
        </p:nvSpPr>
        <p:spPr>
          <a:xfrm>
            <a:off x="228600" y="1599773"/>
            <a:ext cx="11734800" cy="5186035"/>
          </a:xfrm>
          <a:prstGeom prst="rect">
            <a:avLst/>
          </a:prstGeom>
          <a:noFill/>
        </p:spPr>
        <p:txBody>
          <a:bodyPr wrap="square" lIns="91440" tIns="45720" rIns="91440" bIns="45720" anchor="t">
            <a:spAutoFit/>
          </a:bodyPr>
          <a:lstStyle/>
          <a:p>
            <a:r>
              <a:rPr lang="en-GB" sz="1600" b="1" i="0" u="none" strike="noStrike" dirty="0">
                <a:solidFill>
                  <a:srgbClr val="000000"/>
                </a:solidFill>
                <a:effectLst/>
                <a:latin typeface="Josefin Sans"/>
              </a:rPr>
              <a:t>“They’ve kind of left it up to us, haven’t they though?  They can’t… they don’t have that much knowledge when it came to chucking things in the ocean, and burning things that weren’t meant to be burnt.  So, now, it’s kind of for us to clean up, pretty much” [</a:t>
            </a:r>
            <a:r>
              <a:rPr lang="en-GB" sz="1600" b="1" i="1" u="none" strike="noStrike" dirty="0">
                <a:solidFill>
                  <a:srgbClr val="000000"/>
                </a:solidFill>
                <a:effectLst/>
                <a:latin typeface="Josefin Sans"/>
              </a:rPr>
              <a:t>when asked if this is fair</a:t>
            </a:r>
            <a:r>
              <a:rPr lang="en-GB" sz="1600" b="1" i="0" u="none" strike="noStrike" dirty="0">
                <a:solidFill>
                  <a:srgbClr val="000000"/>
                </a:solidFill>
                <a:effectLst/>
                <a:latin typeface="Josefin Sans"/>
              </a:rPr>
              <a:t>] “Well, given they didn't really know about it, it's kind of unfair and kind of fair.”. (Natalie, Bristol).</a:t>
            </a:r>
            <a:r>
              <a:rPr lang="en-GB" sz="1600" b="1" dirty="0">
                <a:latin typeface="Josefin Sans"/>
              </a:rPr>
              <a:t> </a:t>
            </a:r>
            <a:endParaRPr lang="en-GB" sz="1600" dirty="0">
              <a:latin typeface="Josefin Sans" pitchFamily="2" charset="0"/>
            </a:endParaRPr>
          </a:p>
          <a:p>
            <a:endParaRPr lang="en-GB" sz="1600" dirty="0">
              <a:latin typeface="Josefin Sans" pitchFamily="2" charset="0"/>
            </a:endParaRPr>
          </a:p>
          <a:p>
            <a:r>
              <a:rPr lang="en-GB" sz="1600" b="0" dirty="0">
                <a:solidFill>
                  <a:srgbClr val="000000"/>
                </a:solidFill>
                <a:effectLst/>
                <a:latin typeface="Josefin Sans"/>
              </a:rPr>
              <a:t>I think because mainly whenever you see someone promoting climate change, or anything to do with it, it’s mainly young people. And there is, you know, older generations that do but it is more likely to be the younger because they care about it more, it seems. I feel like because the older generation’s lived their life, it’s kind of one of those things that they don’t really care about anymore. Because it’s kind of, they just kind of chuck it to the side because they’ve done everything they wanted to do. It’s like, ‘Oh, leave it to them’”. </a:t>
            </a:r>
            <a:r>
              <a:rPr lang="en-GB" sz="1600" b="0" i="0" dirty="0">
                <a:solidFill>
                  <a:srgbClr val="000000"/>
                </a:solidFill>
                <a:effectLst/>
                <a:latin typeface="Josefin Sans"/>
              </a:rPr>
              <a:t>(Emily, Bristol).</a:t>
            </a:r>
          </a:p>
          <a:p>
            <a:endParaRPr lang="en-GB" sz="1600" dirty="0">
              <a:solidFill>
                <a:srgbClr val="000000"/>
              </a:solidFill>
              <a:latin typeface="Josefin Sans" pitchFamily="2" charset="0"/>
            </a:endParaRPr>
          </a:p>
          <a:p>
            <a:r>
              <a:rPr lang="en-GB" sz="1600" b="0" i="0" u="none" strike="noStrike" dirty="0">
                <a:solidFill>
                  <a:srgbClr val="000000"/>
                </a:solidFill>
                <a:effectLst/>
                <a:latin typeface="Josefin Sans"/>
              </a:rPr>
              <a:t>[</a:t>
            </a:r>
            <a:r>
              <a:rPr lang="en-GB" sz="1600" b="0" i="1" u="none" strike="noStrike" dirty="0">
                <a:solidFill>
                  <a:srgbClr val="000000"/>
                </a:solidFill>
                <a:effectLst/>
                <a:latin typeface="Josefin Sans"/>
              </a:rPr>
              <a:t>In response to the question do you feel that you have trust in the older generations to tackle climate change</a:t>
            </a:r>
            <a:r>
              <a:rPr lang="en-GB" sz="1600" b="0" i="0" u="none" strike="noStrike" dirty="0">
                <a:solidFill>
                  <a:srgbClr val="000000"/>
                </a:solidFill>
                <a:effectLst/>
                <a:latin typeface="Josefin Sans"/>
              </a:rPr>
              <a:t>?] </a:t>
            </a:r>
            <a:br>
              <a:rPr lang="en-GB" sz="1600" b="0" i="0" u="none" strike="noStrike" dirty="0">
                <a:effectLst/>
                <a:latin typeface="Josefin Sans" pitchFamily="2" charset="0"/>
              </a:rPr>
            </a:br>
            <a:r>
              <a:rPr lang="en-GB" sz="1600" b="0" i="0" u="none" strike="noStrike" dirty="0">
                <a:solidFill>
                  <a:srgbClr val="000000"/>
                </a:solidFill>
                <a:effectLst/>
                <a:latin typeface="Josefin Sans"/>
              </a:rPr>
              <a:t>“I mean, to be honest, my family doesn’t really care about anyone apart from themselves”.... “Well, they’ve [older people] kind of gone… “We’re going to leave it for them to deal with because they know… they see… they seem to be so smart.”</a:t>
            </a:r>
            <a:r>
              <a:rPr lang="en-GB" sz="1600" dirty="0">
                <a:solidFill>
                  <a:srgbClr val="000000"/>
                </a:solidFill>
                <a:latin typeface="Josefin Sans"/>
              </a:rPr>
              <a:t> </a:t>
            </a:r>
            <a:r>
              <a:rPr lang="en-GB" sz="1600" b="0" i="0" u="none" strike="noStrike" dirty="0">
                <a:solidFill>
                  <a:srgbClr val="000000"/>
                </a:solidFill>
                <a:effectLst/>
                <a:latin typeface="Josefin Sans"/>
              </a:rPr>
              <a:t> And I’m like, “We have to be.”</a:t>
            </a:r>
            <a:r>
              <a:rPr lang="en-GB" sz="1600" dirty="0">
                <a:solidFill>
                  <a:srgbClr val="000000"/>
                </a:solidFill>
                <a:latin typeface="Josefin Sans"/>
              </a:rPr>
              <a:t> </a:t>
            </a:r>
            <a:r>
              <a:rPr lang="en-GB" sz="1600" b="0" i="0" u="none" strike="noStrike" dirty="0">
                <a:solidFill>
                  <a:srgbClr val="000000"/>
                </a:solidFill>
                <a:effectLst/>
                <a:latin typeface="Josefin Sans"/>
              </a:rPr>
              <a:t> (Olivia, Bristol).</a:t>
            </a:r>
            <a:r>
              <a:rPr lang="en-GB" sz="1600" dirty="0">
                <a:latin typeface="Josefin Sans"/>
              </a:rPr>
              <a:t> </a:t>
            </a:r>
            <a:endParaRPr lang="en-GB" sz="1600" b="0" i="0" dirty="0">
              <a:effectLst/>
              <a:latin typeface="Josefin Sans" pitchFamily="2" charset="0"/>
            </a:endParaRPr>
          </a:p>
          <a:p>
            <a:endParaRPr lang="en-GB" sz="1600" b="1" dirty="0">
              <a:latin typeface="Josefin Sans" pitchFamily="2" charset="0"/>
            </a:endParaRPr>
          </a:p>
          <a:p>
            <a:r>
              <a:rPr lang="en-GB" sz="1600" b="1" dirty="0">
                <a:latin typeface="Josefin Sans"/>
              </a:rPr>
              <a:t>They contributed to the whole situation instead of, because they’ve gone, ‘Oh, we’re just going to leave it for the younger generation to deal with’. Can you not because I don’t have time for that?  You’ve got like five other things to do”. (Olivia, Bristol). </a:t>
            </a:r>
            <a:endParaRPr lang="en-GB" sz="1600" b="1" dirty="0">
              <a:latin typeface="Josefin Sans" pitchFamily="2" charset="0"/>
            </a:endParaRPr>
          </a:p>
          <a:p>
            <a:pPr marL="0" indent="0">
              <a:buNone/>
            </a:pPr>
            <a:endParaRPr lang="en-GB" sz="1350" dirty="0">
              <a:latin typeface="Josefin Sans" pitchFamily="2" charset="0"/>
            </a:endParaRPr>
          </a:p>
          <a:p>
            <a:pPr marL="0" indent="0">
              <a:buNone/>
            </a:pPr>
            <a:endParaRPr lang="en-GB" sz="1350" dirty="0">
              <a:latin typeface="Josefin Sans" pitchFamily="2" charset="0"/>
            </a:endParaRPr>
          </a:p>
        </p:txBody>
      </p:sp>
    </p:spTree>
    <p:extLst>
      <p:ext uri="{BB962C8B-B14F-4D97-AF65-F5344CB8AC3E}">
        <p14:creationId xmlns:p14="http://schemas.microsoft.com/office/powerpoint/2010/main" val="42004376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E53D140-364B-97FC-EDBC-E8A9682300B3}"/>
              </a:ext>
            </a:extLst>
          </p:cNvPr>
          <p:cNvSpPr txBox="1"/>
          <p:nvPr/>
        </p:nvSpPr>
        <p:spPr>
          <a:xfrm>
            <a:off x="3048953" y="8133695"/>
            <a:ext cx="6097904" cy="461665"/>
          </a:xfrm>
          <a:prstGeom prst="rect">
            <a:avLst/>
          </a:prstGeom>
          <a:noFill/>
        </p:spPr>
        <p:txBody>
          <a:bodyPr wrap="square">
            <a:spAutoFit/>
          </a:bodyPr>
          <a:lstStyle/>
          <a:p>
            <a:r>
              <a:rPr lang="en-GB" sz="1200" b="0" i="0" u="none" strike="noStrike">
                <a:solidFill>
                  <a:srgbClr val="262626"/>
                </a:solidFill>
                <a:effectLst/>
                <a:latin typeface="Calibri" panose="020F0502020204030204" pitchFamily="34" charset="0"/>
              </a:rPr>
              <a:t>“I think she [Greta Thunberg] makes people take responsibility, and that's very powerful to like be able to point this out, point that out and make them do that”. Rosie.</a:t>
            </a:r>
            <a:r>
              <a:rPr lang="en-GB" sz="1200"/>
              <a:t> </a:t>
            </a:r>
          </a:p>
        </p:txBody>
      </p:sp>
      <p:sp>
        <p:nvSpPr>
          <p:cNvPr id="22" name="TextBox 21">
            <a:extLst>
              <a:ext uri="{FF2B5EF4-FFF2-40B4-BE49-F238E27FC236}">
                <a16:creationId xmlns:a16="http://schemas.microsoft.com/office/drawing/2014/main" id="{45FD86FA-EB22-0E0A-B7BD-E4FA18B7BF93}"/>
              </a:ext>
            </a:extLst>
          </p:cNvPr>
          <p:cNvSpPr txBox="1"/>
          <p:nvPr/>
        </p:nvSpPr>
        <p:spPr>
          <a:xfrm>
            <a:off x="261257" y="294175"/>
            <a:ext cx="11691258" cy="6740307"/>
          </a:xfrm>
          <a:prstGeom prst="rect">
            <a:avLst/>
          </a:prstGeom>
          <a:noFill/>
        </p:spPr>
        <p:txBody>
          <a:bodyPr wrap="square">
            <a:spAutoFit/>
          </a:bodyPr>
          <a:lstStyle/>
          <a:p>
            <a:r>
              <a:rPr lang="en-GB" b="1" i="0">
                <a:effectLst/>
                <a:latin typeface="Josefin Sans" pitchFamily="2" charset="0"/>
              </a:rPr>
              <a:t>Perceived Expectations on Young People to solve the Climate Crisis: </a:t>
            </a:r>
            <a:r>
              <a:rPr lang="en-GB" b="1" i="0">
                <a:solidFill>
                  <a:schemeClr val="accent2">
                    <a:lumMod val="75000"/>
                  </a:schemeClr>
                </a:solidFill>
                <a:effectLst/>
                <a:latin typeface="Josefin Sans" pitchFamily="2" charset="0"/>
              </a:rPr>
              <a:t>Individual Responsibility</a:t>
            </a:r>
            <a:endParaRPr lang="en-GB"/>
          </a:p>
          <a:p>
            <a:endParaRPr lang="en-GB" b="0" i="0" u="none" strike="noStrike">
              <a:solidFill>
                <a:srgbClr val="000000"/>
              </a:solidFill>
              <a:effectLst/>
              <a:highlight>
                <a:srgbClr val="FFFF00"/>
              </a:highlight>
              <a:latin typeface="Calibri" panose="020F0502020204030204" pitchFamily="34" charset="0"/>
            </a:endParaRPr>
          </a:p>
          <a:p>
            <a:r>
              <a:rPr lang="en-GB" sz="1400" b="0" i="0" u="none" strike="noStrike">
                <a:solidFill>
                  <a:srgbClr val="000000"/>
                </a:solidFill>
                <a:effectLst/>
                <a:latin typeface="Josefin Sans" pitchFamily="2" charset="0"/>
              </a:rPr>
              <a:t>“I think I feel responsible, personally, because […] Because that… I know a few ways that have already been done, such as me walking to and from school.  And I’ve done on both cold and windy weather…” (Josh, Bristol).</a:t>
            </a:r>
            <a:r>
              <a:rPr lang="en-GB" sz="1400">
                <a:latin typeface="Josefin Sans" pitchFamily="2" charset="0"/>
              </a:rPr>
              <a:t> </a:t>
            </a:r>
          </a:p>
          <a:p>
            <a:endParaRPr lang="en-GB" sz="1400">
              <a:latin typeface="Josefin Sans" pitchFamily="2" charset="0"/>
            </a:endParaRPr>
          </a:p>
          <a:p>
            <a:r>
              <a:rPr lang="en-GB" sz="1400" b="0" i="0" u="none" strike="noStrike">
                <a:solidFill>
                  <a:srgbClr val="000000"/>
                </a:solidFill>
                <a:effectLst/>
                <a:latin typeface="Josefin Sans" pitchFamily="2" charset="0"/>
              </a:rPr>
              <a:t>I “don’t think it should matter what generation you’re coming from. It should be you as a person”. “Shouldn't you take responsibility for yourself?” (Alfie, Bristol).</a:t>
            </a:r>
            <a:r>
              <a:rPr lang="en-GB" sz="1400">
                <a:latin typeface="Josefin Sans" pitchFamily="2" charset="0"/>
              </a:rPr>
              <a:t> </a:t>
            </a:r>
          </a:p>
          <a:p>
            <a:endParaRPr lang="en-GB" sz="1400">
              <a:latin typeface="Josefin Sans" pitchFamily="2" charset="0"/>
            </a:endParaRPr>
          </a:p>
          <a:p>
            <a:r>
              <a:rPr lang="en-GB" sz="1400" b="0" i="0" u="none" strike="noStrike">
                <a:solidFill>
                  <a:srgbClr val="000000"/>
                </a:solidFill>
                <a:effectLst/>
                <a:latin typeface="Josefin Sans" pitchFamily="2" charset="0"/>
              </a:rPr>
              <a:t>“It doesn’t matter like how old you are, or what generation you’re from, or like where you come from.  So, we all live on the earth.  So, we should all take part in trying to actually make it better.  Even though like the earth is getting worse, like we should all try and work together to make it better and make it a better place to live for all of us”. (Alfie, Bristol).</a:t>
            </a:r>
            <a:r>
              <a:rPr lang="en-GB" sz="1400">
                <a:latin typeface="Josefin Sans" pitchFamily="2" charset="0"/>
              </a:rPr>
              <a:t> </a:t>
            </a:r>
          </a:p>
          <a:p>
            <a:endParaRPr lang="en-GB" sz="1400">
              <a:latin typeface="Josefin Sans" pitchFamily="2" charset="0"/>
            </a:endParaRPr>
          </a:p>
          <a:p>
            <a:endParaRPr lang="en-GB">
              <a:highlight>
                <a:srgbClr val="FFFF00"/>
              </a:highlight>
            </a:endParaRPr>
          </a:p>
          <a:p>
            <a:r>
              <a:rPr lang="en-GB" b="1" i="0">
                <a:effectLst/>
                <a:latin typeface="Josefin Sans" pitchFamily="2" charset="0"/>
              </a:rPr>
              <a:t>Perceived Expectations on Young People to solve the Climate Crisis: </a:t>
            </a:r>
            <a:r>
              <a:rPr lang="en-GB" b="1" i="0">
                <a:solidFill>
                  <a:schemeClr val="accent2">
                    <a:lumMod val="75000"/>
                  </a:schemeClr>
                </a:solidFill>
                <a:effectLst/>
                <a:latin typeface="Josefin Sans" pitchFamily="2" charset="0"/>
              </a:rPr>
              <a:t>Young People’s Responsibility</a:t>
            </a:r>
            <a:endParaRPr lang="en-GB" b="1" i="0">
              <a:solidFill>
                <a:schemeClr val="accent2">
                  <a:lumMod val="75000"/>
                </a:schemeClr>
              </a:solidFill>
              <a:effectLst/>
              <a:highlight>
                <a:srgbClr val="FFFF00"/>
              </a:highlight>
              <a:latin typeface="Josefin Sans" pitchFamily="2" charset="0"/>
            </a:endParaRPr>
          </a:p>
          <a:p>
            <a:endParaRPr lang="en-GB">
              <a:highlight>
                <a:srgbClr val="FFFF00"/>
              </a:highlight>
            </a:endParaRPr>
          </a:p>
          <a:p>
            <a:r>
              <a:rPr lang="en-GB" sz="1400">
                <a:latin typeface="Josefin Sans" pitchFamily="2" charset="0"/>
              </a:rPr>
              <a:t>So I feel like the way you have change is you need someone new, possibly someone younger who knows more about the younger generations”. […] “</a:t>
            </a:r>
            <a:r>
              <a:rPr lang="en-GB" sz="1400" err="1">
                <a:latin typeface="Josefin Sans" pitchFamily="2" charset="0"/>
              </a:rPr>
              <a:t>'cause</a:t>
            </a:r>
            <a:r>
              <a:rPr lang="en-GB" sz="1400">
                <a:latin typeface="Josefin Sans" pitchFamily="2" charset="0"/>
              </a:rPr>
              <a:t> they say that we're going to inherit the world so surely we need to be the ones to change it then”. (Cameron, Bristol).</a:t>
            </a:r>
          </a:p>
          <a:p>
            <a:endParaRPr lang="en-GB" sz="1400">
              <a:latin typeface="Josefin Sans" pitchFamily="2" charset="0"/>
            </a:endParaRPr>
          </a:p>
          <a:p>
            <a:endParaRPr lang="en-GB">
              <a:latin typeface="Josefin Sans" pitchFamily="2" charset="0"/>
            </a:endParaRPr>
          </a:p>
          <a:p>
            <a:r>
              <a:rPr lang="en-GB" b="1" i="0">
                <a:effectLst/>
                <a:latin typeface="Josefin Sans" pitchFamily="2" charset="0"/>
              </a:rPr>
              <a:t>Perceived Expectations on Young People to solve the Climate Crisis: </a:t>
            </a:r>
            <a:r>
              <a:rPr lang="en-GB" b="1">
                <a:solidFill>
                  <a:schemeClr val="accent2">
                    <a:lumMod val="75000"/>
                  </a:schemeClr>
                </a:solidFill>
                <a:latin typeface="Josefin Sans" pitchFamily="2" charset="0"/>
              </a:rPr>
              <a:t>Teacher</a:t>
            </a:r>
            <a:r>
              <a:rPr lang="en-GB" b="1" i="0">
                <a:solidFill>
                  <a:schemeClr val="accent2">
                    <a:lumMod val="75000"/>
                  </a:schemeClr>
                </a:solidFill>
                <a:effectLst/>
                <a:latin typeface="Josefin Sans" pitchFamily="2" charset="0"/>
              </a:rPr>
              <a:t>’s Responsibility</a:t>
            </a:r>
          </a:p>
          <a:p>
            <a:endParaRPr lang="en-GB" b="1">
              <a:solidFill>
                <a:schemeClr val="accent2">
                  <a:lumMod val="75000"/>
                </a:schemeClr>
              </a:solidFill>
              <a:latin typeface="Josefin Sans" pitchFamily="2" charset="0"/>
            </a:endParaRPr>
          </a:p>
          <a:p>
            <a:pPr marL="0" algn="l" rtl="0" eaLnBrk="1" fontAlgn="b" latinLnBrk="0" hangingPunct="1">
              <a:spcBef>
                <a:spcPts val="0"/>
              </a:spcBef>
              <a:spcAft>
                <a:spcPts val="0"/>
              </a:spcAft>
            </a:pPr>
            <a:r>
              <a:rPr lang="en-GB" sz="1400" b="0" i="0" u="none" strike="noStrike" kern="1200">
                <a:solidFill>
                  <a:srgbClr val="000000"/>
                </a:solidFill>
                <a:effectLst/>
                <a:latin typeface="Josefin Sans" pitchFamily="2" charset="0"/>
              </a:rPr>
              <a:t>[When asked if teachers have a responsibility to teach climate change] </a:t>
            </a:r>
            <a:br>
              <a:rPr lang="en-GB" sz="1400" b="0" i="0" u="none" strike="noStrike" kern="1200">
                <a:solidFill>
                  <a:srgbClr val="000000"/>
                </a:solidFill>
                <a:effectLst/>
                <a:latin typeface="Josefin Sans" pitchFamily="2" charset="0"/>
              </a:rPr>
            </a:br>
            <a:r>
              <a:rPr lang="en-GB" sz="1400" b="0" i="0" u="none" strike="noStrike" kern="1200">
                <a:solidFill>
                  <a:srgbClr val="000000"/>
                </a:solidFill>
                <a:effectLst/>
                <a:latin typeface="Josefin Sans" pitchFamily="2" charset="0"/>
              </a:rPr>
              <a:t>“Yeah.  To younger students”. (Isla, Bristol).</a:t>
            </a:r>
          </a:p>
          <a:p>
            <a:pPr marL="0" algn="l" rtl="0" eaLnBrk="1" fontAlgn="b" latinLnBrk="0" hangingPunct="1">
              <a:spcBef>
                <a:spcPts val="0"/>
              </a:spcBef>
              <a:spcAft>
                <a:spcPts val="0"/>
              </a:spcAft>
            </a:pPr>
            <a:endParaRPr lang="en-GB" sz="1400" b="0" i="0" u="none" strike="noStrike">
              <a:effectLst/>
              <a:latin typeface="Josefin Sans" pitchFamily="2" charset="0"/>
            </a:endParaRPr>
          </a:p>
          <a:p>
            <a:pPr marL="0" algn="l" rtl="0" eaLnBrk="1" fontAlgn="b" latinLnBrk="0" hangingPunct="1">
              <a:spcBef>
                <a:spcPts val="0"/>
              </a:spcBef>
              <a:spcAft>
                <a:spcPts val="0"/>
              </a:spcAft>
            </a:pPr>
            <a:r>
              <a:rPr lang="en-GB" sz="1400" b="0" i="0" u="none" strike="noStrike" kern="1200">
                <a:solidFill>
                  <a:srgbClr val="000000"/>
                </a:solidFill>
                <a:effectLst/>
                <a:latin typeface="Josefin Sans" pitchFamily="2" charset="0"/>
              </a:rPr>
              <a:t>“I feel like, yeah, it’s teachers’ fault.  That may sound a bit mean.  But secondary school teachers should talk about more because… because it’s only just brought up very briefly in Geography, and […] Yeah.  So, nobody really knows anything about climate change”. (Freya, Bristol).</a:t>
            </a:r>
            <a:endParaRPr lang="en-GB" sz="1400" b="0" i="0" u="none" strike="noStrike">
              <a:effectLst/>
              <a:latin typeface="Josefin Sans" pitchFamily="2" charset="0"/>
            </a:endParaRPr>
          </a:p>
          <a:p>
            <a:endParaRPr lang="en-GB" sz="1200">
              <a:highlight>
                <a:srgbClr val="FFFF00"/>
              </a:highlight>
            </a:endParaRPr>
          </a:p>
          <a:p>
            <a:endParaRPr lang="en-GB" sz="1200">
              <a:latin typeface="Josefin Sans" pitchFamily="2" charset="0"/>
            </a:endParaRPr>
          </a:p>
          <a:p>
            <a:endParaRPr lang="en-GB" sz="1200">
              <a:highlight>
                <a:srgbClr val="FFFF00"/>
              </a:highlight>
            </a:endParaRPr>
          </a:p>
        </p:txBody>
      </p:sp>
    </p:spTree>
    <p:extLst>
      <p:ext uri="{BB962C8B-B14F-4D97-AF65-F5344CB8AC3E}">
        <p14:creationId xmlns:p14="http://schemas.microsoft.com/office/powerpoint/2010/main" val="35599113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65A1F28C-9B1F-5CC8-0D3B-4AF7B838812F}"/>
              </a:ext>
            </a:extLst>
          </p:cNvPr>
          <p:cNvSpPr txBox="1"/>
          <p:nvPr/>
        </p:nvSpPr>
        <p:spPr>
          <a:xfrm>
            <a:off x="366408" y="475091"/>
            <a:ext cx="11459183" cy="6063198"/>
          </a:xfrm>
          <a:prstGeom prst="rect">
            <a:avLst/>
          </a:prstGeom>
          <a:noFill/>
        </p:spPr>
        <p:txBody>
          <a:bodyPr wrap="square">
            <a:spAutoFit/>
          </a:bodyPr>
          <a:lstStyle/>
          <a:p>
            <a:pPr marL="0" indent="0" algn="l" rtl="0" fontAlgn="base">
              <a:buNone/>
            </a:pPr>
            <a:r>
              <a:rPr lang="en-GB" sz="2800" b="1" i="0" dirty="0">
                <a:effectLst/>
                <a:latin typeface="Josefin Sans" pitchFamily="2" charset="0"/>
              </a:rPr>
              <a:t>Young People, Climate Burden and Eco-Anxiety: </a:t>
            </a:r>
            <a:r>
              <a:rPr lang="en-GB" sz="2800" b="1" i="0" dirty="0">
                <a:solidFill>
                  <a:schemeClr val="accent2">
                    <a:lumMod val="75000"/>
                  </a:schemeClr>
                </a:solidFill>
                <a:effectLst/>
                <a:latin typeface="Josefin Sans" pitchFamily="2" charset="0"/>
              </a:rPr>
              <a:t>Understandings of Eco-anxiety</a:t>
            </a:r>
            <a:endParaRPr lang="en-GB" sz="2800" b="1" dirty="0">
              <a:solidFill>
                <a:schemeClr val="accent2">
                  <a:lumMod val="75000"/>
                </a:schemeClr>
              </a:solidFill>
              <a:latin typeface="Calibri" panose="020F0502020204030204" pitchFamily="34" charset="0"/>
            </a:endParaRPr>
          </a:p>
          <a:p>
            <a:pPr marL="0" indent="0" algn="just" rtl="0" fontAlgn="base">
              <a:buNone/>
            </a:pPr>
            <a:endParaRPr lang="en-GB" sz="1600" dirty="0">
              <a:solidFill>
                <a:srgbClr val="000000"/>
              </a:solidFill>
              <a:latin typeface="Segoe UI" panose="020B0502040204020203" pitchFamily="34" charset="0"/>
            </a:endParaRPr>
          </a:p>
          <a:p>
            <a:pPr marL="0" indent="0" algn="just" rtl="0" fontAlgn="base">
              <a:buNone/>
            </a:pPr>
            <a:r>
              <a:rPr lang="en-GB" sz="1600" b="0" dirty="0">
                <a:solidFill>
                  <a:srgbClr val="000000"/>
                </a:solidFill>
                <a:effectLst/>
                <a:latin typeface="Josefin Sans" pitchFamily="2" charset="0"/>
              </a:rPr>
              <a:t>“[Eco-anxiety is] when people just get really stressed out about what's </a:t>
            </a:r>
            <a:r>
              <a:rPr lang="en-GB" sz="1600" b="0" dirty="0" err="1">
                <a:solidFill>
                  <a:srgbClr val="000000"/>
                </a:solidFill>
                <a:effectLst/>
                <a:latin typeface="Josefin Sans" pitchFamily="2" charset="0"/>
              </a:rPr>
              <a:t>gonna</a:t>
            </a:r>
            <a:r>
              <a:rPr lang="en-GB" sz="1600" b="0" dirty="0">
                <a:solidFill>
                  <a:srgbClr val="000000"/>
                </a:solidFill>
                <a:effectLst/>
                <a:latin typeface="Josefin Sans" pitchFamily="2" charset="0"/>
              </a:rPr>
              <a:t> happen, like with the planet. And obviously </a:t>
            </a:r>
            <a:r>
              <a:rPr lang="en-GB" sz="1600" b="0" dirty="0" err="1">
                <a:solidFill>
                  <a:srgbClr val="000000"/>
                </a:solidFill>
                <a:effectLst/>
                <a:latin typeface="Josefin Sans" pitchFamily="2" charset="0"/>
              </a:rPr>
              <a:t>'cause</a:t>
            </a:r>
            <a:r>
              <a:rPr lang="en-GB" sz="1600" b="0" dirty="0">
                <a:solidFill>
                  <a:srgbClr val="000000"/>
                </a:solidFill>
                <a:effectLst/>
                <a:latin typeface="Josefin Sans" pitchFamily="2" charset="0"/>
              </a:rPr>
              <a:t> we'll be alive when we're like 80, by that time it's like not knowing what's going to happen by then”.  (Martha, Bristol).</a:t>
            </a:r>
          </a:p>
          <a:p>
            <a:pPr marL="0" indent="0" algn="just" rtl="0" fontAlgn="base">
              <a:buNone/>
            </a:pPr>
            <a:endParaRPr lang="en-GB" sz="1600" b="0" i="0" dirty="0">
              <a:solidFill>
                <a:srgbClr val="000000"/>
              </a:solidFill>
              <a:effectLst/>
              <a:latin typeface="Josefin Sans" pitchFamily="2" charset="0"/>
            </a:endParaRPr>
          </a:p>
          <a:p>
            <a:pPr marL="0" indent="0" algn="just" fontAlgn="base">
              <a:buNone/>
            </a:pPr>
            <a:r>
              <a:rPr lang="en-GB" sz="1600" dirty="0">
                <a:solidFill>
                  <a:srgbClr val="262626"/>
                </a:solidFill>
                <a:effectLst/>
                <a:latin typeface="Josefin Sans" pitchFamily="2" charset="0"/>
                <a:ea typeface="Calibri" panose="020F0502020204030204" pitchFamily="34" charset="0"/>
                <a:cs typeface="Calibri" panose="020F0502020204030204" pitchFamily="34" charset="0"/>
              </a:rPr>
              <a:t>No, I understand what it is and I understand that you can do, but it's a bit, I'd say there's a lack of hope. </a:t>
            </a:r>
            <a:r>
              <a:rPr lang="en-GB" sz="1600" dirty="0" err="1">
                <a:solidFill>
                  <a:srgbClr val="262626"/>
                </a:solidFill>
                <a:effectLst/>
                <a:latin typeface="Josefin Sans" pitchFamily="2" charset="0"/>
                <a:ea typeface="Calibri" panose="020F0502020204030204" pitchFamily="34" charset="0"/>
                <a:cs typeface="Calibri" panose="020F0502020204030204" pitchFamily="34" charset="0"/>
              </a:rPr>
              <a:t>'Cause</a:t>
            </a:r>
            <a:r>
              <a:rPr lang="en-GB" sz="1600" dirty="0">
                <a:solidFill>
                  <a:srgbClr val="262626"/>
                </a:solidFill>
                <a:effectLst/>
                <a:latin typeface="Josefin Sans" pitchFamily="2" charset="0"/>
                <a:ea typeface="Calibri" panose="020F0502020204030204" pitchFamily="34" charset="0"/>
                <a:cs typeface="Calibri" panose="020F0502020204030204" pitchFamily="34" charset="0"/>
              </a:rPr>
              <a:t> me as a person. I know that I can't really do a lot. Where I am right now, I can't, you know. I don't have a political standing. Most of the people wouldn't just listen to me, so it doesn't, it doesn't overly matter to be honest (Cameron, Bristol).</a:t>
            </a:r>
            <a:endParaRPr lang="en-GB" sz="1600" b="0" i="0" dirty="0">
              <a:solidFill>
                <a:srgbClr val="000000"/>
              </a:solidFill>
              <a:effectLst/>
              <a:latin typeface="Calibri" panose="020F0502020204030204" pitchFamily="34" charset="0"/>
            </a:endParaRPr>
          </a:p>
          <a:p>
            <a:pPr marL="0" indent="0" algn="just" rtl="0" fontAlgn="base">
              <a:buNone/>
            </a:pPr>
            <a:endParaRPr lang="en-GB" sz="2000" dirty="0">
              <a:solidFill>
                <a:srgbClr val="000000"/>
              </a:solidFill>
              <a:latin typeface="Calibri" panose="020F0502020204030204" pitchFamily="34" charset="0"/>
            </a:endParaRPr>
          </a:p>
          <a:p>
            <a:pPr marL="0" indent="0">
              <a:buNone/>
            </a:pPr>
            <a:r>
              <a:rPr lang="en-GB" sz="2800" b="1" i="0" dirty="0">
                <a:effectLst/>
                <a:latin typeface="Josefin Sans" pitchFamily="2" charset="0"/>
              </a:rPr>
              <a:t>Young People, Climate Burden and Eco-Anxiety: </a:t>
            </a:r>
            <a:r>
              <a:rPr lang="en-GB" sz="2800" b="1" dirty="0">
                <a:solidFill>
                  <a:schemeClr val="accent2">
                    <a:lumMod val="75000"/>
                  </a:schemeClr>
                </a:solidFill>
                <a:latin typeface="Josefin Sans" pitchFamily="2" charset="0"/>
              </a:rPr>
              <a:t>Exploring Emotions</a:t>
            </a:r>
            <a:endParaRPr lang="en-GB" sz="2800" b="1" i="0" dirty="0">
              <a:solidFill>
                <a:schemeClr val="accent2">
                  <a:lumMod val="75000"/>
                </a:schemeClr>
              </a:solidFill>
              <a:effectLst/>
              <a:latin typeface="Josefin Sans" pitchFamily="2" charset="0"/>
            </a:endParaRPr>
          </a:p>
          <a:p>
            <a:pPr marL="0" indent="0">
              <a:buNone/>
            </a:pPr>
            <a:endParaRPr lang="en-GB" sz="1600" dirty="0"/>
          </a:p>
          <a:p>
            <a:pPr marL="0" indent="0">
              <a:buNone/>
            </a:pPr>
            <a:r>
              <a:rPr lang="en-GB" sz="1600" b="0" i="0" u="none" strike="noStrike" dirty="0">
                <a:solidFill>
                  <a:srgbClr val="000000"/>
                </a:solidFill>
                <a:effectLst/>
                <a:latin typeface="Josefin Sans" pitchFamily="2" charset="0"/>
              </a:rPr>
              <a:t>“Well, I think the fact that how big it’s grown, people look at it and kind of get scared because of big it’s amounted to […] Because I reckon if it was like small, people would be like, “Okay, we can do this.”  But now, it’s grown to where it is now, people are like, “Well, what do we do about this?” (Olivia, Bristol).</a:t>
            </a:r>
          </a:p>
          <a:p>
            <a:pPr marL="0" indent="0">
              <a:buNone/>
            </a:pPr>
            <a:endParaRPr lang="en-GB" sz="1600" dirty="0">
              <a:solidFill>
                <a:srgbClr val="000000"/>
              </a:solidFill>
              <a:latin typeface="Josefin Sans" pitchFamily="2" charset="0"/>
            </a:endParaRPr>
          </a:p>
          <a:p>
            <a:r>
              <a:rPr lang="en-GB" sz="1600" b="0" i="0" u="none" strike="noStrike" dirty="0">
                <a:solidFill>
                  <a:srgbClr val="000000"/>
                </a:solidFill>
                <a:effectLst/>
                <a:latin typeface="Josefin Sans" pitchFamily="2" charset="0"/>
              </a:rPr>
              <a:t>“I think people are trying to bury the… the truth, basically</a:t>
            </a:r>
            <a:r>
              <a:rPr lang="en-GB" sz="1600" dirty="0">
                <a:solidFill>
                  <a:srgbClr val="000000"/>
                </a:solidFill>
                <a:latin typeface="Josefin Sans" pitchFamily="2" charset="0"/>
              </a:rPr>
              <a:t> [. . . ] </a:t>
            </a:r>
            <a:r>
              <a:rPr lang="en-GB" sz="1600" b="0" i="0" u="none" strike="noStrike" dirty="0">
                <a:solidFill>
                  <a:srgbClr val="000000"/>
                </a:solidFill>
                <a:effectLst/>
                <a:latin typeface="Josefin Sans" pitchFamily="2" charset="0"/>
              </a:rPr>
              <a:t>So, we all have like our own worries, our own mental illness to the point we can’t really… we don’t really have any emotions available”. (Erin, Bristol). </a:t>
            </a:r>
            <a:r>
              <a:rPr lang="en-GB" sz="1600" b="0" i="0" u="none" strike="noStrike" dirty="0">
                <a:solidFill>
                  <a:schemeClr val="accent6">
                    <a:lumMod val="75000"/>
                  </a:schemeClr>
                </a:solidFill>
                <a:effectLst/>
                <a:latin typeface="Josefin Sans" pitchFamily="2" charset="0"/>
              </a:rPr>
              <a:t>(Is the issue of eco-anxiety so black and white?)</a:t>
            </a:r>
            <a:endParaRPr lang="en-GB" sz="1600" dirty="0">
              <a:solidFill>
                <a:schemeClr val="accent6">
                  <a:lumMod val="75000"/>
                </a:schemeClr>
              </a:solidFill>
              <a:latin typeface="Berlin Sans FB" panose="020E0602020502020306" pitchFamily="34" charset="0"/>
            </a:endParaRPr>
          </a:p>
        </p:txBody>
      </p:sp>
    </p:spTree>
    <p:extLst>
      <p:ext uri="{BB962C8B-B14F-4D97-AF65-F5344CB8AC3E}">
        <p14:creationId xmlns:p14="http://schemas.microsoft.com/office/powerpoint/2010/main" val="22664992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F93B74-996B-71D3-EFB5-6A2AE94CCBB7}"/>
              </a:ext>
            </a:extLst>
          </p:cNvPr>
          <p:cNvSpPr>
            <a:spLocks noGrp="1"/>
          </p:cNvSpPr>
          <p:nvPr>
            <p:ph type="title"/>
          </p:nvPr>
        </p:nvSpPr>
        <p:spPr>
          <a:xfrm>
            <a:off x="382733" y="263526"/>
            <a:ext cx="3541568" cy="1325563"/>
          </a:xfrm>
        </p:spPr>
        <p:txBody>
          <a:bodyPr/>
          <a:lstStyle/>
          <a:p>
            <a:r>
              <a:rPr lang="en-GB">
                <a:latin typeface="Berlin Sans FB" panose="020E0602020502020306" pitchFamily="34" charset="0"/>
              </a:rPr>
              <a:t>Where do we go?</a:t>
            </a:r>
          </a:p>
        </p:txBody>
      </p:sp>
      <p:sp>
        <p:nvSpPr>
          <p:cNvPr id="3" name="TextBox 2">
            <a:extLst>
              <a:ext uri="{FF2B5EF4-FFF2-40B4-BE49-F238E27FC236}">
                <a16:creationId xmlns:a16="http://schemas.microsoft.com/office/drawing/2014/main" id="{BDC0DFDE-BE6F-68A2-3770-9C2DCAF4ADA1}"/>
              </a:ext>
            </a:extLst>
          </p:cNvPr>
          <p:cNvSpPr txBox="1"/>
          <p:nvPr/>
        </p:nvSpPr>
        <p:spPr>
          <a:xfrm>
            <a:off x="382733" y="1872039"/>
            <a:ext cx="3541568" cy="4801314"/>
          </a:xfrm>
          <a:prstGeom prst="rect">
            <a:avLst/>
          </a:prstGeom>
          <a:noFill/>
        </p:spPr>
        <p:txBody>
          <a:bodyPr wrap="square" rtlCol="0">
            <a:spAutoFit/>
          </a:bodyPr>
          <a:lstStyle/>
          <a:p>
            <a:r>
              <a:rPr lang="en-GB">
                <a:latin typeface="Josefin Sans" pitchFamily="2" charset="0"/>
              </a:rPr>
              <a:t>What are we doing already:</a:t>
            </a:r>
          </a:p>
          <a:p>
            <a:pPr marL="285750" indent="-285750">
              <a:buFont typeface="Arial" panose="020B0604020202020204" pitchFamily="34" charset="0"/>
              <a:buChar char="•"/>
            </a:pPr>
            <a:endParaRPr lang="en-GB">
              <a:latin typeface="Josefin Sans" pitchFamily="2" charset="0"/>
            </a:endParaRPr>
          </a:p>
          <a:p>
            <a:pPr marL="285750" indent="-285750">
              <a:buFont typeface="Arial" panose="020B0604020202020204" pitchFamily="34" charset="0"/>
              <a:buChar char="•"/>
            </a:pPr>
            <a:r>
              <a:rPr lang="en-GB">
                <a:latin typeface="Josefin Sans" pitchFamily="2" charset="0"/>
              </a:rPr>
              <a:t>Intergenerational and cross-disciplinary dialogue i.e. policy workshops</a:t>
            </a:r>
          </a:p>
          <a:p>
            <a:pPr marL="285750" indent="-285750">
              <a:buFont typeface="Arial" panose="020B0604020202020204" pitchFamily="34" charset="0"/>
              <a:buChar char="•"/>
            </a:pPr>
            <a:endParaRPr lang="en-GB">
              <a:latin typeface="Josefin Sans" pitchFamily="2" charset="0"/>
            </a:endParaRPr>
          </a:p>
          <a:p>
            <a:pPr marL="285750" indent="-285750">
              <a:buFont typeface="Arial" panose="020B0604020202020204" pitchFamily="34" charset="0"/>
              <a:buChar char="•"/>
            </a:pPr>
            <a:r>
              <a:rPr lang="en-GB">
                <a:latin typeface="Josefin Sans" pitchFamily="2" charset="0"/>
              </a:rPr>
              <a:t>Need for toolkits – this work has begun i.e. climate café guide</a:t>
            </a:r>
          </a:p>
          <a:p>
            <a:pPr marL="285750" indent="-285750">
              <a:buFont typeface="Arial" panose="020B0604020202020204" pitchFamily="34" charset="0"/>
              <a:buChar char="•"/>
            </a:pPr>
            <a:endParaRPr lang="en-GB">
              <a:latin typeface="Josefin Sans" pitchFamily="2" charset="0"/>
            </a:endParaRPr>
          </a:p>
          <a:p>
            <a:pPr marL="285750" indent="-285750">
              <a:buFont typeface="Arial" panose="020B0604020202020204" pitchFamily="34" charset="0"/>
              <a:buChar char="•"/>
            </a:pPr>
            <a:endParaRPr lang="en-GB">
              <a:latin typeface="Josefin Sans" pitchFamily="2" charset="0"/>
            </a:endParaRPr>
          </a:p>
          <a:p>
            <a:r>
              <a:rPr lang="en-GB">
                <a:latin typeface="Josefin Sans" pitchFamily="2" charset="0"/>
              </a:rPr>
              <a:t>Future Aspirations and Pathways Forward:</a:t>
            </a:r>
          </a:p>
          <a:p>
            <a:pPr marL="285750" indent="-285750">
              <a:buFont typeface="Arial" panose="020B0604020202020204" pitchFamily="34" charset="0"/>
              <a:buChar char="•"/>
            </a:pPr>
            <a:endParaRPr lang="en-GB">
              <a:latin typeface="Josefin Sans" pitchFamily="2" charset="0"/>
            </a:endParaRPr>
          </a:p>
          <a:p>
            <a:pPr marL="285750" indent="-285750">
              <a:buFont typeface="Arial" panose="020B0604020202020204" pitchFamily="34" charset="0"/>
              <a:buChar char="•"/>
            </a:pPr>
            <a:r>
              <a:rPr lang="en-GB">
                <a:latin typeface="Josefin Sans" pitchFamily="2" charset="0"/>
              </a:rPr>
              <a:t>Writing up results for academic and public audiences </a:t>
            </a:r>
          </a:p>
        </p:txBody>
      </p:sp>
      <p:pic>
        <p:nvPicPr>
          <p:cNvPr id="7" name="Picture 6" descr="A person standing in front of a group of people&#10;&#10;Description automatically generated with medium confidence">
            <a:extLst>
              <a:ext uri="{FF2B5EF4-FFF2-40B4-BE49-F238E27FC236}">
                <a16:creationId xmlns:a16="http://schemas.microsoft.com/office/drawing/2014/main" id="{C133BC51-940D-680A-F72A-3460DFF6CBA3}"/>
              </a:ext>
            </a:extLst>
          </p:cNvPr>
          <p:cNvPicPr>
            <a:picLocks noChangeAspect="1"/>
          </p:cNvPicPr>
          <p:nvPr/>
        </p:nvPicPr>
        <p:blipFill rotWithShape="1">
          <a:blip r:embed="rId3">
            <a:extLst>
              <a:ext uri="{28A0092B-C50C-407E-A947-70E740481C1C}">
                <a14:useLocalDpi xmlns:a14="http://schemas.microsoft.com/office/drawing/2010/main" val="0"/>
              </a:ext>
            </a:extLst>
          </a:blip>
          <a:srcRect l="5785" r="3350"/>
          <a:stretch/>
        </p:blipFill>
        <p:spPr>
          <a:xfrm>
            <a:off x="4267200" y="0"/>
            <a:ext cx="7924800" cy="6858000"/>
          </a:xfrm>
          <a:prstGeom prst="rect">
            <a:avLst/>
          </a:prstGeom>
        </p:spPr>
      </p:pic>
    </p:spTree>
    <p:extLst>
      <p:ext uri="{BB962C8B-B14F-4D97-AF65-F5344CB8AC3E}">
        <p14:creationId xmlns:p14="http://schemas.microsoft.com/office/powerpoint/2010/main" val="41486659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human face, person, screenshot&#10;&#10;Description automatically generated">
            <a:extLst>
              <a:ext uri="{FF2B5EF4-FFF2-40B4-BE49-F238E27FC236}">
                <a16:creationId xmlns:a16="http://schemas.microsoft.com/office/drawing/2014/main" id="{AA5C47A0-7B7D-3B36-7C1C-6399E62617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977" y="910764"/>
            <a:ext cx="3437792" cy="4965700"/>
          </a:xfrm>
          <a:prstGeom prst="rect">
            <a:avLst/>
          </a:prstGeom>
        </p:spPr>
      </p:pic>
      <p:pic>
        <p:nvPicPr>
          <p:cNvPr id="6" name="Picture 5" descr="A picture containing text, menu, food&#10;&#10;Description automatically generated">
            <a:extLst>
              <a:ext uri="{FF2B5EF4-FFF2-40B4-BE49-F238E27FC236}">
                <a16:creationId xmlns:a16="http://schemas.microsoft.com/office/drawing/2014/main" id="{19C67327-08A4-D082-C4B9-09AA4989DC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77104" y="910764"/>
            <a:ext cx="3437792" cy="4965700"/>
          </a:xfrm>
          <a:prstGeom prst="rect">
            <a:avLst/>
          </a:prstGeom>
        </p:spPr>
      </p:pic>
      <p:pic>
        <p:nvPicPr>
          <p:cNvPr id="8" name="Picture 7" descr="A close-up of a question&#10;&#10;Description automatically generated with medium confidence">
            <a:extLst>
              <a:ext uri="{FF2B5EF4-FFF2-40B4-BE49-F238E27FC236}">
                <a16:creationId xmlns:a16="http://schemas.microsoft.com/office/drawing/2014/main" id="{3BA20E2F-F3B4-3E3E-9C83-BC609FC808C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72231" y="910764"/>
            <a:ext cx="3417986" cy="4937092"/>
          </a:xfrm>
          <a:prstGeom prst="rect">
            <a:avLst/>
          </a:prstGeom>
        </p:spPr>
      </p:pic>
    </p:spTree>
    <p:extLst>
      <p:ext uri="{BB962C8B-B14F-4D97-AF65-F5344CB8AC3E}">
        <p14:creationId xmlns:p14="http://schemas.microsoft.com/office/powerpoint/2010/main" val="10782441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5DF44D-069B-1B27-BF51-D6023BE407AB}"/>
              </a:ext>
            </a:extLst>
          </p:cNvPr>
          <p:cNvSpPr>
            <a:spLocks noGrp="1"/>
          </p:cNvSpPr>
          <p:nvPr>
            <p:ph type="title"/>
          </p:nvPr>
        </p:nvSpPr>
        <p:spPr/>
        <p:txBody>
          <a:bodyPr>
            <a:normAutofit/>
          </a:bodyPr>
          <a:lstStyle/>
          <a:p>
            <a:r>
              <a:rPr lang="en-GB" sz="4000">
                <a:latin typeface="Berlin Sans FB" panose="020E0602020502020306" pitchFamily="34" charset="0"/>
              </a:rPr>
              <a:t>Multidisciplinary discussions: </a:t>
            </a:r>
            <a:r>
              <a:rPr lang="en-GB" sz="4000">
                <a:solidFill>
                  <a:schemeClr val="accent2">
                    <a:lumMod val="75000"/>
                  </a:schemeClr>
                </a:solidFill>
                <a:latin typeface="Berlin Sans FB" panose="020E0602020502020306" pitchFamily="34" charset="0"/>
              </a:rPr>
              <a:t>Our Ideas/</a:t>
            </a:r>
            <a:br>
              <a:rPr lang="en-GB" sz="4000">
                <a:solidFill>
                  <a:schemeClr val="accent2">
                    <a:lumMod val="75000"/>
                  </a:schemeClr>
                </a:solidFill>
                <a:latin typeface="Berlin Sans FB" panose="020E0602020502020306" pitchFamily="34" charset="0"/>
              </a:rPr>
            </a:br>
            <a:r>
              <a:rPr lang="en-GB" sz="4000">
                <a:solidFill>
                  <a:schemeClr val="accent2">
                    <a:lumMod val="75000"/>
                  </a:schemeClr>
                </a:solidFill>
                <a:latin typeface="Berlin Sans FB" panose="020E0602020502020306" pitchFamily="34" charset="0"/>
              </a:rPr>
              <a:t>Your Ideas</a:t>
            </a:r>
          </a:p>
        </p:txBody>
      </p:sp>
      <p:sp>
        <p:nvSpPr>
          <p:cNvPr id="4" name="TextBox 3">
            <a:extLst>
              <a:ext uri="{FF2B5EF4-FFF2-40B4-BE49-F238E27FC236}">
                <a16:creationId xmlns:a16="http://schemas.microsoft.com/office/drawing/2014/main" id="{2CAEF7EC-B702-513B-6BC5-ADD7057A4CFE}"/>
              </a:ext>
            </a:extLst>
          </p:cNvPr>
          <p:cNvSpPr txBox="1"/>
          <p:nvPr/>
        </p:nvSpPr>
        <p:spPr>
          <a:xfrm>
            <a:off x="954931" y="2079703"/>
            <a:ext cx="7547043" cy="4708981"/>
          </a:xfrm>
          <a:prstGeom prst="rect">
            <a:avLst/>
          </a:prstGeom>
          <a:noFill/>
        </p:spPr>
        <p:txBody>
          <a:bodyPr wrap="square" lIns="91440" tIns="45720" rIns="91440" bIns="45720" anchor="t">
            <a:spAutoFit/>
          </a:bodyPr>
          <a:lstStyle/>
          <a:p>
            <a:r>
              <a:rPr lang="en-GB" sz="2000" b="1" dirty="0">
                <a:latin typeface="Josefin Sans"/>
                <a:ea typeface="Calibri"/>
                <a:cs typeface="Times New Roman"/>
              </a:rPr>
              <a:t>Key take homes:</a:t>
            </a:r>
          </a:p>
          <a:p>
            <a:endParaRPr lang="en-GB" sz="2000">
              <a:latin typeface="Josefin Sans" pitchFamily="2" charset="0"/>
              <a:ea typeface="Calibri" panose="020F0502020204030204" pitchFamily="34" charset="0"/>
              <a:cs typeface="Times New Roman" panose="02020603050405020304" pitchFamily="18" charset="0"/>
            </a:endParaRPr>
          </a:p>
          <a:p>
            <a:r>
              <a:rPr lang="en-GB" sz="2000" dirty="0">
                <a:latin typeface="Josefin Sans"/>
                <a:ea typeface="Calibri"/>
                <a:cs typeface="Times New Roman"/>
              </a:rPr>
              <a:t>Y</a:t>
            </a:r>
            <a:r>
              <a:rPr lang="en-GB" sz="2000" dirty="0">
                <a:effectLst/>
                <a:latin typeface="Josefin Sans"/>
                <a:ea typeface="Calibri"/>
                <a:cs typeface="Times New Roman"/>
              </a:rPr>
              <a:t>oung people feel burdened by climate responsibilities</a:t>
            </a:r>
          </a:p>
          <a:p>
            <a:endParaRPr lang="en-GB" sz="2000">
              <a:latin typeface="Josefin Sans" pitchFamily="2" charset="0"/>
              <a:ea typeface="Calibri" panose="020F0502020204030204" pitchFamily="34" charset="0"/>
              <a:cs typeface="Times New Roman" panose="02020603050405020304" pitchFamily="18" charset="0"/>
            </a:endParaRPr>
          </a:p>
          <a:p>
            <a:r>
              <a:rPr lang="en-GB" sz="2000" dirty="0">
                <a:effectLst/>
                <a:latin typeface="Josefin Sans"/>
                <a:ea typeface="Calibri"/>
                <a:cs typeface="Times New Roman"/>
              </a:rPr>
              <a:t>Young people have a fundamental distrust in older generations</a:t>
            </a:r>
            <a:r>
              <a:rPr lang="en-GB" sz="2000" dirty="0">
                <a:latin typeface="Josefin Sans"/>
                <a:ea typeface="Calibri"/>
                <a:cs typeface="Times New Roman"/>
              </a:rPr>
              <a:t> to act.</a:t>
            </a:r>
          </a:p>
          <a:p>
            <a:endParaRPr lang="en-GB" sz="2000">
              <a:effectLst/>
              <a:latin typeface="Josefin Sans" pitchFamily="2" charset="0"/>
              <a:ea typeface="Calibri" panose="020F0502020204030204" pitchFamily="34" charset="0"/>
              <a:cs typeface="Times New Roman" panose="02020603050405020304" pitchFamily="18" charset="0"/>
            </a:endParaRPr>
          </a:p>
          <a:p>
            <a:r>
              <a:rPr lang="en-GB" sz="2000" dirty="0">
                <a:latin typeface="Josefin Sans"/>
                <a:ea typeface="Calibri"/>
                <a:cs typeface="Times New Roman"/>
              </a:rPr>
              <a:t>Young people </a:t>
            </a:r>
            <a:r>
              <a:rPr lang="en-GB" sz="2000" dirty="0">
                <a:effectLst/>
                <a:latin typeface="Josefin Sans"/>
                <a:ea typeface="Calibri"/>
                <a:cs typeface="Times New Roman"/>
              </a:rPr>
              <a:t>do not feel well supported to engage with climate action despite feeling external and internal pressure to take meaningful steps towards climate solutions</a:t>
            </a:r>
          </a:p>
          <a:p>
            <a:endParaRPr lang="en-GB" sz="2000">
              <a:latin typeface="Josefin Sans" pitchFamily="2" charset="0"/>
              <a:ea typeface="Calibri" panose="020F0502020204030204" pitchFamily="34" charset="0"/>
              <a:cs typeface="Times New Roman" panose="02020603050405020304" pitchFamily="18" charset="0"/>
            </a:endParaRPr>
          </a:p>
          <a:p>
            <a:endParaRPr lang="en-GB" sz="2000">
              <a:latin typeface="Josefin Sans" pitchFamily="2" charset="0"/>
              <a:cs typeface="Times New Roman" panose="02020603050405020304" pitchFamily="18" charset="0"/>
            </a:endParaRPr>
          </a:p>
          <a:p>
            <a:endParaRPr lang="en-GB" sz="2000">
              <a:latin typeface="Josefin Sans" pitchFamily="2" charset="0"/>
            </a:endParaRPr>
          </a:p>
          <a:p>
            <a:r>
              <a:rPr lang="en-GB" sz="2000" b="1" dirty="0">
                <a:solidFill>
                  <a:schemeClr val="accent6">
                    <a:lumMod val="75000"/>
                  </a:schemeClr>
                </a:solidFill>
                <a:latin typeface="Josefin Sans"/>
              </a:rPr>
              <a:t>We would like to invite audience input: what does this data reveal to you?</a:t>
            </a:r>
          </a:p>
        </p:txBody>
      </p:sp>
      <p:pic>
        <p:nvPicPr>
          <p:cNvPr id="3" name="Picture 8">
            <a:extLst>
              <a:ext uri="{FF2B5EF4-FFF2-40B4-BE49-F238E27FC236}">
                <a16:creationId xmlns:a16="http://schemas.microsoft.com/office/drawing/2014/main" id="{73529484-0162-4A5F-D3A0-EDB80975FDF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269455" y="3461896"/>
            <a:ext cx="2753931" cy="3396104"/>
          </a:xfrm>
          <a:prstGeom prst="rect">
            <a:avLst/>
          </a:prstGeom>
        </p:spPr>
      </p:pic>
    </p:spTree>
    <p:extLst>
      <p:ext uri="{BB962C8B-B14F-4D97-AF65-F5344CB8AC3E}">
        <p14:creationId xmlns:p14="http://schemas.microsoft.com/office/powerpoint/2010/main" val="10750087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11CFF5-B5C3-060F-D627-BA2ABA74FCB0}"/>
              </a:ext>
            </a:extLst>
          </p:cNvPr>
          <p:cNvSpPr>
            <a:spLocks noGrp="1"/>
          </p:cNvSpPr>
          <p:nvPr>
            <p:ph type="title"/>
          </p:nvPr>
        </p:nvSpPr>
        <p:spPr>
          <a:xfrm>
            <a:off x="355600" y="223005"/>
            <a:ext cx="11480800" cy="655108"/>
          </a:xfrm>
        </p:spPr>
        <p:txBody>
          <a:bodyPr>
            <a:normAutofit fontScale="90000"/>
          </a:bodyPr>
          <a:lstStyle/>
          <a:p>
            <a:pPr algn="ctr"/>
            <a:r>
              <a:rPr lang="en-GB">
                <a:solidFill>
                  <a:srgbClr val="545454"/>
                </a:solidFill>
                <a:latin typeface="Berlin Sans FB" panose="020E0602020502020306" pitchFamily="34" charset="0"/>
              </a:rPr>
              <a:t>Further Information</a:t>
            </a:r>
          </a:p>
        </p:txBody>
      </p:sp>
      <p:sp>
        <p:nvSpPr>
          <p:cNvPr id="3" name="Content Placeholder 2">
            <a:extLst>
              <a:ext uri="{FF2B5EF4-FFF2-40B4-BE49-F238E27FC236}">
                <a16:creationId xmlns:a16="http://schemas.microsoft.com/office/drawing/2014/main" id="{8FEC465A-62FA-EAB8-68D5-B72238D0A295}"/>
              </a:ext>
            </a:extLst>
          </p:cNvPr>
          <p:cNvSpPr>
            <a:spLocks noGrp="1"/>
          </p:cNvSpPr>
          <p:nvPr>
            <p:ph idx="1"/>
          </p:nvPr>
        </p:nvSpPr>
        <p:spPr>
          <a:xfrm>
            <a:off x="812800" y="1066800"/>
            <a:ext cx="10363200" cy="3175000"/>
          </a:xfrm>
        </p:spPr>
        <p:txBody>
          <a:bodyPr>
            <a:normAutofit/>
          </a:bodyPr>
          <a:lstStyle/>
          <a:p>
            <a:pPr marL="0" indent="0" algn="ctr">
              <a:buNone/>
            </a:pPr>
            <a:r>
              <a:rPr lang="en-GB" sz="2000" b="1">
                <a:solidFill>
                  <a:schemeClr val="accent3">
                    <a:lumMod val="50000"/>
                  </a:schemeClr>
                </a:solidFill>
                <a:latin typeface="Josefin Sans Regular" panose="020B0604020202020204" charset="0"/>
              </a:rPr>
              <a:t>CCC-Catapult Website: </a:t>
            </a:r>
            <a:r>
              <a:rPr lang="en-GB" sz="2000">
                <a:solidFill>
                  <a:schemeClr val="accent3">
                    <a:lumMod val="50000"/>
                  </a:schemeClr>
                </a:solidFill>
                <a:latin typeface="Josefin Sans Regular" panose="020B0604020202020204" charset="0"/>
              </a:rPr>
              <a:t>https://ccc-catapult.org/</a:t>
            </a:r>
          </a:p>
          <a:p>
            <a:pPr marL="0" indent="0" algn="ctr">
              <a:buNone/>
            </a:pPr>
            <a:r>
              <a:rPr lang="en-GB" sz="2000" b="1">
                <a:solidFill>
                  <a:schemeClr val="accent3">
                    <a:lumMod val="50000"/>
                  </a:schemeClr>
                </a:solidFill>
                <a:latin typeface="Josefin Sans Regular" panose="020B0604020202020204" charset="0"/>
              </a:rPr>
              <a:t>Twitter</a:t>
            </a:r>
            <a:r>
              <a:rPr lang="en-GB" sz="2000">
                <a:solidFill>
                  <a:schemeClr val="accent3">
                    <a:lumMod val="50000"/>
                  </a:schemeClr>
                </a:solidFill>
                <a:latin typeface="Josefin Sans Regular" panose="020B0604020202020204" charset="0"/>
              </a:rPr>
              <a:t>: @CCC_CATAPULT</a:t>
            </a:r>
          </a:p>
          <a:p>
            <a:pPr marL="0" indent="0" algn="ctr">
              <a:buNone/>
            </a:pPr>
            <a:r>
              <a:rPr lang="en-GB" sz="2000" b="1">
                <a:solidFill>
                  <a:schemeClr val="accent3">
                    <a:lumMod val="50000"/>
                  </a:schemeClr>
                </a:solidFill>
                <a:latin typeface="Josefin Sans Regular" panose="020B0604020202020204" charset="0"/>
              </a:rPr>
              <a:t>Instagram</a:t>
            </a:r>
            <a:r>
              <a:rPr lang="en-GB" sz="2000">
                <a:solidFill>
                  <a:schemeClr val="accent3">
                    <a:lumMod val="50000"/>
                  </a:schemeClr>
                </a:solidFill>
                <a:latin typeface="Josefin Sans Regular" panose="020B0604020202020204" charset="0"/>
              </a:rPr>
              <a:t>: @</a:t>
            </a:r>
            <a:r>
              <a:rPr lang="en-GB" sz="2000" b="0" i="0">
                <a:solidFill>
                  <a:schemeClr val="accent3">
                    <a:lumMod val="50000"/>
                  </a:schemeClr>
                </a:solidFill>
                <a:effectLst/>
                <a:latin typeface="Josefin Sans Regular" panose="020B0604020202020204" charset="0"/>
              </a:rPr>
              <a:t>challenging_climate_crisis</a:t>
            </a:r>
            <a:endParaRPr lang="en-GB" sz="2000">
              <a:solidFill>
                <a:schemeClr val="accent3">
                  <a:lumMod val="50000"/>
                </a:schemeClr>
              </a:solidFill>
              <a:latin typeface="Josefin Sans Regular" panose="020B0604020202020204" charset="0"/>
            </a:endParaRPr>
          </a:p>
          <a:p>
            <a:pPr marL="0" indent="0" algn="ctr">
              <a:buNone/>
            </a:pPr>
            <a:r>
              <a:rPr lang="en-GB" sz="2000" b="1" err="1">
                <a:solidFill>
                  <a:schemeClr val="accent3">
                    <a:lumMod val="50000"/>
                  </a:schemeClr>
                </a:solidFill>
                <a:latin typeface="Josefin Sans Regular" panose="020B0604020202020204" charset="0"/>
              </a:rPr>
              <a:t>Youtube</a:t>
            </a:r>
            <a:r>
              <a:rPr lang="en-GB" sz="2000" b="1">
                <a:solidFill>
                  <a:schemeClr val="accent3">
                    <a:lumMod val="50000"/>
                  </a:schemeClr>
                </a:solidFill>
                <a:latin typeface="Josefin Sans Regular" panose="020B0604020202020204" charset="0"/>
              </a:rPr>
              <a:t> page</a:t>
            </a:r>
            <a:r>
              <a:rPr lang="en-GB" sz="2000">
                <a:solidFill>
                  <a:schemeClr val="accent3">
                    <a:lumMod val="50000"/>
                  </a:schemeClr>
                </a:solidFill>
                <a:latin typeface="Josefin Sans Regular" panose="020B0604020202020204" charset="0"/>
              </a:rPr>
              <a:t>: </a:t>
            </a:r>
            <a:r>
              <a:rPr lang="en-GB" sz="2000">
                <a:solidFill>
                  <a:schemeClr val="accent3">
                    <a:lumMod val="50000"/>
                  </a:schemeClr>
                </a:solidFill>
                <a:latin typeface="Josefin Sans Regular" panose="020B0604020202020204" charset="0"/>
                <a:hlinkClick r:id="rId3"/>
              </a:rPr>
              <a:t>https://www.youtube.com/channel/UCdGqhjoa2te0JQzPAAV0LIQ</a:t>
            </a:r>
            <a:r>
              <a:rPr lang="en-GB" sz="2000">
                <a:solidFill>
                  <a:schemeClr val="accent3">
                    <a:lumMod val="50000"/>
                  </a:schemeClr>
                </a:solidFill>
                <a:latin typeface="Josefin Sans Regular" panose="020B0604020202020204" charset="0"/>
              </a:rPr>
              <a:t> </a:t>
            </a:r>
          </a:p>
        </p:txBody>
      </p:sp>
      <p:pic>
        <p:nvPicPr>
          <p:cNvPr id="5" name="Picture 4">
            <a:extLst>
              <a:ext uri="{FF2B5EF4-FFF2-40B4-BE49-F238E27FC236}">
                <a16:creationId xmlns:a16="http://schemas.microsoft.com/office/drawing/2014/main" id="{7E35C58A-D7FC-ED85-B4B2-162DBEB171DD}"/>
              </a:ext>
            </a:extLst>
          </p:cNvPr>
          <p:cNvPicPr>
            <a:picLocks noChangeAspect="1"/>
          </p:cNvPicPr>
          <p:nvPr/>
        </p:nvPicPr>
        <p:blipFill rotWithShape="1">
          <a:blip r:embed="rId4"/>
          <a:srcRect r="3282"/>
          <a:stretch/>
        </p:blipFill>
        <p:spPr>
          <a:xfrm>
            <a:off x="3091297" y="2966509"/>
            <a:ext cx="5806206" cy="3668486"/>
          </a:xfrm>
          <a:prstGeom prst="rect">
            <a:avLst/>
          </a:prstGeom>
        </p:spPr>
      </p:pic>
    </p:spTree>
    <p:extLst>
      <p:ext uri="{BB962C8B-B14F-4D97-AF65-F5344CB8AC3E}">
        <p14:creationId xmlns:p14="http://schemas.microsoft.com/office/powerpoint/2010/main" val="28005241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een leaves in sunlight">
            <a:extLst>
              <a:ext uri="{FF2B5EF4-FFF2-40B4-BE49-F238E27FC236}">
                <a16:creationId xmlns:a16="http://schemas.microsoft.com/office/drawing/2014/main" id="{C261B8C4-B528-1114-FF30-1A8464E1AD27}"/>
              </a:ext>
            </a:extLst>
          </p:cNvPr>
          <p:cNvPicPr>
            <a:picLocks noChangeAspect="1"/>
          </p:cNvPicPr>
          <p:nvPr/>
        </p:nvPicPr>
        <p:blipFill rotWithShape="1">
          <a:blip r:embed="rId3">
            <a:extLst>
              <a:ext uri="{28A0092B-C50C-407E-A947-70E740481C1C}">
                <a14:useLocalDpi xmlns:a14="http://schemas.microsoft.com/office/drawing/2010/main" val="0"/>
              </a:ext>
            </a:extLst>
          </a:blip>
          <a:srcRect t="15414"/>
          <a:stretch/>
        </p:blipFill>
        <p:spPr>
          <a:xfrm>
            <a:off x="0" y="1"/>
            <a:ext cx="12192000" cy="6875124"/>
          </a:xfrm>
          <a:prstGeom prst="rect">
            <a:avLst/>
          </a:prstGeom>
        </p:spPr>
      </p:pic>
      <p:sp>
        <p:nvSpPr>
          <p:cNvPr id="6" name="Rectangle 5">
            <a:extLst>
              <a:ext uri="{FF2B5EF4-FFF2-40B4-BE49-F238E27FC236}">
                <a16:creationId xmlns:a16="http://schemas.microsoft.com/office/drawing/2014/main" id="{68D74727-4D1B-2DD9-E4A2-90AC0ED10BDD}"/>
              </a:ext>
            </a:extLst>
          </p:cNvPr>
          <p:cNvSpPr/>
          <p:nvPr/>
        </p:nvSpPr>
        <p:spPr>
          <a:xfrm>
            <a:off x="1485900" y="965200"/>
            <a:ext cx="9220200" cy="4961393"/>
          </a:xfrm>
          <a:prstGeom prst="rect">
            <a:avLst/>
          </a:prstGeom>
          <a:solidFill>
            <a:srgbClr val="FFFFFF">
              <a:alpha val="9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1BD965F8-087F-A7B5-B8E9-303C7E759EDD}"/>
              </a:ext>
            </a:extLst>
          </p:cNvPr>
          <p:cNvSpPr>
            <a:spLocks noGrp="1"/>
          </p:cNvSpPr>
          <p:nvPr>
            <p:ph type="title"/>
          </p:nvPr>
        </p:nvSpPr>
        <p:spPr>
          <a:xfrm>
            <a:off x="692150" y="2836407"/>
            <a:ext cx="10515600" cy="1460500"/>
          </a:xfrm>
        </p:spPr>
        <p:txBody>
          <a:bodyPr>
            <a:normAutofit fontScale="90000"/>
          </a:bodyPr>
          <a:lstStyle/>
          <a:p>
            <a:pPr algn="ctr"/>
            <a:r>
              <a:rPr lang="en-GB">
                <a:latin typeface="Berlin Sans FB" panose="020E0602020502020306" pitchFamily="34" charset="0"/>
              </a:rPr>
              <a:t>Presentation Structure</a:t>
            </a:r>
            <a:br>
              <a:rPr lang="en-GB">
                <a:latin typeface="Berlin Sans FB" panose="020E0602020502020306" pitchFamily="34" charset="0"/>
              </a:rPr>
            </a:br>
            <a:br>
              <a:rPr lang="en-GB">
                <a:latin typeface="Berlin Sans FB" panose="020E0602020502020306" pitchFamily="34" charset="0"/>
              </a:rPr>
            </a:br>
            <a:r>
              <a:rPr lang="en-GB" sz="2700">
                <a:latin typeface="Josefin Sans" pitchFamily="2" charset="0"/>
              </a:rPr>
              <a:t>The CCC-Catapult Project: Aims, Context and Methods</a:t>
            </a:r>
            <a:br>
              <a:rPr lang="en-GB" sz="2700">
                <a:latin typeface="Josefin Sans" pitchFamily="2" charset="0"/>
              </a:rPr>
            </a:br>
            <a:br>
              <a:rPr lang="en-GB" sz="2700">
                <a:latin typeface="Josefin Sans" pitchFamily="2" charset="0"/>
              </a:rPr>
            </a:br>
            <a:r>
              <a:rPr lang="en-GB" sz="2700">
                <a:latin typeface="Josefin Sans" pitchFamily="2" charset="0"/>
              </a:rPr>
              <a:t>The Focus Group Research</a:t>
            </a:r>
            <a:br>
              <a:rPr lang="en-GB" sz="2700">
                <a:latin typeface="Josefin Sans" pitchFamily="2" charset="0"/>
              </a:rPr>
            </a:br>
            <a:br>
              <a:rPr lang="en-GB" sz="2700">
                <a:latin typeface="Josefin Sans" pitchFamily="2" charset="0"/>
              </a:rPr>
            </a:br>
            <a:r>
              <a:rPr lang="en-GB" sz="2700">
                <a:latin typeface="Josefin Sans" pitchFamily="2" charset="0"/>
              </a:rPr>
              <a:t>Exploring themes of: Trust; Responsibility; Anxiety</a:t>
            </a:r>
            <a:br>
              <a:rPr lang="en-GB" sz="2700">
                <a:latin typeface="Josefin Sans" pitchFamily="2" charset="0"/>
              </a:rPr>
            </a:br>
            <a:br>
              <a:rPr lang="en-GB" sz="2700">
                <a:latin typeface="Josefin Sans" pitchFamily="2" charset="0"/>
              </a:rPr>
            </a:br>
            <a:r>
              <a:rPr lang="en-GB" sz="2700">
                <a:latin typeface="Josefin Sans" pitchFamily="2" charset="0"/>
              </a:rPr>
              <a:t>Reflecting on findings</a:t>
            </a:r>
            <a:br>
              <a:rPr lang="en-GB" sz="2700">
                <a:latin typeface="Josefin Sans" pitchFamily="2" charset="0"/>
              </a:rPr>
            </a:br>
            <a:br>
              <a:rPr lang="en-GB" sz="2700">
                <a:latin typeface="Josefin Sans" pitchFamily="2" charset="0"/>
              </a:rPr>
            </a:br>
            <a:r>
              <a:rPr lang="en-GB" sz="2700">
                <a:latin typeface="Josefin Sans" pitchFamily="2" charset="0"/>
              </a:rPr>
              <a:t>Current work and next steps</a:t>
            </a:r>
            <a:br>
              <a:rPr lang="en-GB" sz="2000">
                <a:latin typeface="Josefin Sans" pitchFamily="2" charset="0"/>
              </a:rPr>
            </a:br>
            <a:endParaRPr lang="en-GB" sz="3600">
              <a:latin typeface="Berlin Sans FB" panose="020E0602020502020306" pitchFamily="34" charset="0"/>
            </a:endParaRPr>
          </a:p>
        </p:txBody>
      </p:sp>
    </p:spTree>
    <p:extLst>
      <p:ext uri="{BB962C8B-B14F-4D97-AF65-F5344CB8AC3E}">
        <p14:creationId xmlns:p14="http://schemas.microsoft.com/office/powerpoint/2010/main" val="36803750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206CA2-4972-45A5-8E3E-207B4AEEBFC7}"/>
              </a:ext>
            </a:extLst>
          </p:cNvPr>
          <p:cNvSpPr>
            <a:spLocks noGrp="1"/>
          </p:cNvSpPr>
          <p:nvPr>
            <p:ph type="title"/>
          </p:nvPr>
        </p:nvSpPr>
        <p:spPr>
          <a:xfrm>
            <a:off x="624840" y="66068"/>
            <a:ext cx="10515600" cy="1325563"/>
          </a:xfrm>
        </p:spPr>
        <p:txBody>
          <a:bodyPr/>
          <a:lstStyle/>
          <a:p>
            <a:r>
              <a:rPr lang="en-GB">
                <a:solidFill>
                  <a:schemeClr val="tx1">
                    <a:lumMod val="65000"/>
                    <a:lumOff val="35000"/>
                  </a:schemeClr>
                </a:solidFill>
                <a:latin typeface="Berlin Sans FB" panose="020E0602020502020306" pitchFamily="34" charset="0"/>
              </a:rPr>
              <a:t>The CCC-CATAPULT Project</a:t>
            </a:r>
          </a:p>
        </p:txBody>
      </p:sp>
      <p:sp>
        <p:nvSpPr>
          <p:cNvPr id="9" name="TextBox 8">
            <a:extLst>
              <a:ext uri="{FF2B5EF4-FFF2-40B4-BE49-F238E27FC236}">
                <a16:creationId xmlns:a16="http://schemas.microsoft.com/office/drawing/2014/main" id="{F4AA3B7C-2065-423F-9FB2-61A829B95375}"/>
              </a:ext>
            </a:extLst>
          </p:cNvPr>
          <p:cNvSpPr txBox="1"/>
          <p:nvPr/>
        </p:nvSpPr>
        <p:spPr>
          <a:xfrm>
            <a:off x="790676" y="1448781"/>
            <a:ext cx="4947920" cy="51398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b="0" i="0" u="none" strike="noStrike" kern="1200" cap="none" spc="0" normalizeH="0" baseline="0" noProof="0">
                <a:ln>
                  <a:noFill/>
                </a:ln>
                <a:solidFill>
                  <a:prstClr val="black">
                    <a:lumMod val="65000"/>
                    <a:lumOff val="35000"/>
                  </a:prstClr>
                </a:solidFill>
                <a:effectLst/>
                <a:uLnTx/>
                <a:uFillTx/>
                <a:latin typeface="Josefin Sans" pitchFamily="2" charset="0"/>
              </a:rPr>
              <a:t>A three-year international research project, working across Bristol UWE, University of Genoa (Italy), Tampere University (Finland), and NUI Galway (Ireland).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noProof="0">
              <a:ln>
                <a:noFill/>
              </a:ln>
              <a:solidFill>
                <a:prstClr val="black">
                  <a:lumMod val="65000"/>
                  <a:lumOff val="35000"/>
                </a:prstClr>
              </a:solidFill>
              <a:effectLst/>
              <a:uLnTx/>
              <a:uFillTx/>
              <a:latin typeface="Josefin Sans"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b="0" i="0" u="none" strike="noStrike" kern="1200" cap="none" spc="0" normalizeH="0" baseline="0" noProof="0">
                <a:ln>
                  <a:noFill/>
                </a:ln>
                <a:solidFill>
                  <a:prstClr val="black">
                    <a:lumMod val="65000"/>
                    <a:lumOff val="35000"/>
                  </a:prstClr>
                </a:solidFill>
                <a:effectLst/>
                <a:uLnTx/>
                <a:uFillTx/>
                <a:latin typeface="Josefin Sans" pitchFamily="2" charset="0"/>
              </a:rPr>
              <a:t>The project </a:t>
            </a:r>
            <a:r>
              <a:rPr lang="en-GB">
                <a:solidFill>
                  <a:prstClr val="black">
                    <a:lumMod val="65000"/>
                    <a:lumOff val="35000"/>
                  </a:prstClr>
                </a:solidFill>
                <a:latin typeface="Josefin Sans" pitchFamily="2" charset="0"/>
              </a:rPr>
              <a:t>has </a:t>
            </a:r>
            <a:r>
              <a:rPr kumimoji="0" lang="en-GB" b="0" i="0" u="none" strike="noStrike" kern="1200" cap="none" spc="0" normalizeH="0" baseline="0" noProof="0">
                <a:ln>
                  <a:noFill/>
                </a:ln>
                <a:solidFill>
                  <a:prstClr val="black">
                    <a:lumMod val="65000"/>
                    <a:lumOff val="35000"/>
                  </a:prstClr>
                </a:solidFill>
                <a:effectLst/>
                <a:uLnTx/>
                <a:uFillTx/>
                <a:latin typeface="Josefin Sans" pitchFamily="2" charset="0"/>
              </a:rPr>
              <a:t>developed research through the ‘eyes and ears’ of young people, teachers and other supporters of learning to </a:t>
            </a:r>
            <a:r>
              <a:rPr kumimoji="0" lang="en-GB" b="0" i="0" u="none" strike="noStrike" kern="1200" cap="none" spc="0" normalizeH="0" baseline="0" noProof="0">
                <a:ln>
                  <a:noFill/>
                </a:ln>
                <a:solidFill>
                  <a:schemeClr val="tx1">
                    <a:lumMod val="65000"/>
                    <a:lumOff val="35000"/>
                  </a:schemeClr>
                </a:solidFill>
                <a:effectLst/>
                <a:uLnTx/>
                <a:uFillTx/>
                <a:latin typeface="Josefin Sans" pitchFamily="2" charset="0"/>
              </a:rPr>
              <a:t>understand</a:t>
            </a:r>
            <a:r>
              <a:rPr kumimoji="0" lang="en-GB" b="0" i="0" u="none" strike="noStrike" kern="1200" cap="none" spc="0" normalizeH="0" baseline="0" noProof="0">
                <a:ln>
                  <a:noFill/>
                </a:ln>
                <a:solidFill>
                  <a:prstClr val="black">
                    <a:lumMod val="65000"/>
                    <a:lumOff val="35000"/>
                  </a:prstClr>
                </a:solidFill>
                <a:effectLst/>
                <a:uLnTx/>
                <a:uFillTx/>
                <a:latin typeface="Josefin Sans" pitchFamily="2" charset="0"/>
              </a:rPr>
              <a:t> how:</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noProof="0">
              <a:ln>
                <a:noFill/>
              </a:ln>
              <a:solidFill>
                <a:prstClr val="black">
                  <a:lumMod val="65000"/>
                  <a:lumOff val="35000"/>
                </a:prstClr>
              </a:solidFill>
              <a:effectLst/>
              <a:uLnTx/>
              <a:uFillTx/>
              <a:latin typeface="Josefin Sans" pitchFamily="2"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b="0" i="0" u="none" strike="noStrike" kern="1200" cap="none" spc="0" normalizeH="0" baseline="0" noProof="0">
                <a:ln>
                  <a:noFill/>
                </a:ln>
                <a:solidFill>
                  <a:prstClr val="black">
                    <a:lumMod val="65000"/>
                    <a:lumOff val="35000"/>
                  </a:prstClr>
                </a:solidFill>
                <a:effectLst/>
                <a:uLnTx/>
                <a:uFillTx/>
                <a:latin typeface="Josefin Sans" pitchFamily="2" charset="0"/>
              </a:rPr>
              <a:t>The climate emergency is being experienced and felt by young people across different cultural contexts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b="0" i="0" u="none" strike="noStrike" kern="1200" cap="none" spc="0" normalizeH="0" baseline="0" noProof="0">
                <a:ln>
                  <a:noFill/>
                </a:ln>
                <a:solidFill>
                  <a:prstClr val="black">
                    <a:lumMod val="65000"/>
                    <a:lumOff val="35000"/>
                  </a:prstClr>
                </a:solidFill>
                <a:effectLst/>
                <a:uLnTx/>
                <a:uFillTx/>
                <a:latin typeface="Josefin Sans" pitchFamily="2" charset="0"/>
              </a:rPr>
              <a:t>How young people can be empowered to help challenge the climate emergency and become ambassadors for the future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000" b="0" i="0" u="none" strike="noStrike" kern="1200" cap="none" spc="0" normalizeH="0" baseline="0" noProof="0">
              <a:ln>
                <a:noFill/>
              </a:ln>
              <a:solidFill>
                <a:prstClr val="black">
                  <a:lumMod val="65000"/>
                  <a:lumOff val="35000"/>
                </a:prstClr>
              </a:solidFill>
              <a:effectLst/>
              <a:uLnTx/>
              <a:uFillTx/>
              <a:latin typeface="Berlin Sans FB" panose="020E0602020502020306"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000" b="0" i="0" u="none" strike="noStrike" kern="1200" cap="none" spc="0" normalizeH="0" baseline="0" noProof="0">
              <a:ln>
                <a:noFill/>
              </a:ln>
              <a:solidFill>
                <a:prstClr val="black">
                  <a:lumMod val="65000"/>
                  <a:lumOff val="35000"/>
                </a:prstClr>
              </a:solidFill>
              <a:effectLst/>
              <a:uLnTx/>
              <a:uFillTx/>
              <a:latin typeface="Berlin Sans FB" panose="020E0602020502020306" pitchFamily="34" charset="0"/>
              <a:ea typeface="+mn-ea"/>
              <a:cs typeface="+mn-cs"/>
            </a:endParaRPr>
          </a:p>
        </p:txBody>
      </p:sp>
      <p:pic>
        <p:nvPicPr>
          <p:cNvPr id="6" name="Picture 5" descr="Diagram&#10;&#10;Description automatically generated">
            <a:extLst>
              <a:ext uri="{FF2B5EF4-FFF2-40B4-BE49-F238E27FC236}">
                <a16:creationId xmlns:a16="http://schemas.microsoft.com/office/drawing/2014/main" id="{B2FC8AF0-5B90-4DD7-AB08-5951E2C9906E}"/>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7200"/>
                    </a14:imgEffect>
                  </a14:imgLayer>
                </a14:imgProps>
              </a:ext>
              <a:ext uri="{28A0092B-C50C-407E-A947-70E740481C1C}">
                <a14:useLocalDpi xmlns:a14="http://schemas.microsoft.com/office/drawing/2010/main" val="0"/>
              </a:ext>
            </a:extLst>
          </a:blip>
          <a:stretch>
            <a:fillRect/>
          </a:stretch>
        </p:blipFill>
        <p:spPr>
          <a:xfrm>
            <a:off x="7509164" y="175346"/>
            <a:ext cx="4567698" cy="6591665"/>
          </a:xfrm>
          <a:prstGeom prst="rect">
            <a:avLst/>
          </a:prstGeom>
        </p:spPr>
      </p:pic>
    </p:spTree>
    <p:extLst>
      <p:ext uri="{BB962C8B-B14F-4D97-AF65-F5344CB8AC3E}">
        <p14:creationId xmlns:p14="http://schemas.microsoft.com/office/powerpoint/2010/main" val="25714025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5F768A2-AE86-1220-B8E9-039342AEC2CE}"/>
              </a:ext>
            </a:extLst>
          </p:cNvPr>
          <p:cNvSpPr txBox="1"/>
          <p:nvPr/>
        </p:nvSpPr>
        <p:spPr>
          <a:xfrm>
            <a:off x="1779055" y="328208"/>
            <a:ext cx="6563088" cy="1482457"/>
          </a:xfrm>
          <a:prstGeom prst="rect">
            <a:avLst/>
          </a:prstGeom>
          <a:noFill/>
          <a:ln w="38100">
            <a:solidFill>
              <a:schemeClr val="bg1">
                <a:lumMod val="50000"/>
              </a:schemeClr>
            </a:solidFill>
            <a:prstDash val="sysDash"/>
          </a:ln>
        </p:spPr>
        <p:txBody>
          <a:bodyPr wrap="square">
            <a:spAutoFit/>
          </a:bodyPr>
          <a:lstStyle/>
          <a:p>
            <a:pPr defTabSz="609660">
              <a:lnSpc>
                <a:spcPts val="3734"/>
              </a:lnSpc>
            </a:pPr>
            <a:r>
              <a:rPr lang="en-US" sz="2400" b="1">
                <a:solidFill>
                  <a:srgbClr val="545454"/>
                </a:solidFill>
                <a:latin typeface="Bobby Jones"/>
              </a:rPr>
              <a:t>STAGE 1: </a:t>
            </a:r>
            <a:r>
              <a:rPr lang="en-US" sz="2400">
                <a:solidFill>
                  <a:srgbClr val="545454"/>
                </a:solidFill>
                <a:latin typeface="Bobby Jones"/>
              </a:rPr>
              <a:t>1,879 </a:t>
            </a:r>
            <a:r>
              <a:rPr lang="en-US" sz="2400">
                <a:solidFill>
                  <a:srgbClr val="B481AA"/>
                </a:solidFill>
                <a:latin typeface="Bobby Jones"/>
              </a:rPr>
              <a:t>SURVEY PARTICIPANTS (15-18 years)</a:t>
            </a:r>
          </a:p>
          <a:p>
            <a:pPr defTabSz="609660">
              <a:lnSpc>
                <a:spcPts val="2400"/>
              </a:lnSpc>
            </a:pPr>
            <a:r>
              <a:rPr lang="en-US">
                <a:solidFill>
                  <a:srgbClr val="9BBB59">
                    <a:lumMod val="50000"/>
                  </a:srgbClr>
                </a:solidFill>
                <a:latin typeface="Josefin Sans Regular"/>
              </a:rPr>
              <a:t>Young people in each location took part in our survey. We asked about their experiences, beliefs, and actions in connection with climate change.</a:t>
            </a:r>
          </a:p>
        </p:txBody>
      </p:sp>
      <p:sp>
        <p:nvSpPr>
          <p:cNvPr id="5" name="TextBox 4">
            <a:extLst>
              <a:ext uri="{FF2B5EF4-FFF2-40B4-BE49-F238E27FC236}">
                <a16:creationId xmlns:a16="http://schemas.microsoft.com/office/drawing/2014/main" id="{65924586-9A81-B5B8-3F4F-37826D22DF28}"/>
              </a:ext>
            </a:extLst>
          </p:cNvPr>
          <p:cNvSpPr txBox="1"/>
          <p:nvPr/>
        </p:nvSpPr>
        <p:spPr>
          <a:xfrm>
            <a:off x="6256422" y="2246178"/>
            <a:ext cx="4907933" cy="1956946"/>
          </a:xfrm>
          <a:prstGeom prst="rect">
            <a:avLst/>
          </a:prstGeom>
          <a:solidFill>
            <a:schemeClr val="bg1">
              <a:alpha val="0"/>
            </a:schemeClr>
          </a:solidFill>
          <a:ln w="38100">
            <a:solidFill>
              <a:schemeClr val="bg1">
                <a:lumMod val="50000"/>
              </a:schemeClr>
            </a:solidFill>
            <a:prstDash val="sysDash"/>
          </a:ln>
        </p:spPr>
        <p:txBody>
          <a:bodyPr wrap="square">
            <a:spAutoFit/>
          </a:bodyPr>
          <a:lstStyle/>
          <a:p>
            <a:pPr defTabSz="609660">
              <a:lnSpc>
                <a:spcPts val="2613"/>
              </a:lnSpc>
            </a:pPr>
            <a:r>
              <a:rPr lang="en-US" sz="2400">
                <a:solidFill>
                  <a:srgbClr val="545454"/>
                </a:solidFill>
                <a:latin typeface="Bobby Jones"/>
              </a:rPr>
              <a:t>37</a:t>
            </a:r>
            <a:r>
              <a:rPr lang="en-US" sz="2400">
                <a:solidFill>
                  <a:srgbClr val="737373"/>
                </a:solidFill>
                <a:latin typeface="Bobby Jones"/>
              </a:rPr>
              <a:t> </a:t>
            </a:r>
            <a:r>
              <a:rPr lang="en-US" sz="2400">
                <a:solidFill>
                  <a:srgbClr val="B481AA"/>
                </a:solidFill>
                <a:latin typeface="Bobby Jones"/>
              </a:rPr>
              <a:t>INTERVIEWS </a:t>
            </a:r>
          </a:p>
          <a:p>
            <a:pPr defTabSz="609660">
              <a:lnSpc>
                <a:spcPts val="2400"/>
              </a:lnSpc>
            </a:pPr>
            <a:r>
              <a:rPr lang="en-US">
                <a:solidFill>
                  <a:srgbClr val="9BBB59">
                    <a:lumMod val="50000"/>
                  </a:srgbClr>
                </a:solidFill>
                <a:latin typeface="Josefin Sans Regular"/>
              </a:rPr>
              <a:t>We have interviewed teachers, community workers and other supporters of learning about their experiences of delivering climate education.</a:t>
            </a:r>
          </a:p>
          <a:p>
            <a:pPr defTabSz="609660">
              <a:lnSpc>
                <a:spcPts val="2400"/>
              </a:lnSpc>
            </a:pPr>
            <a:endParaRPr lang="en-US">
              <a:solidFill>
                <a:srgbClr val="000000"/>
              </a:solidFill>
              <a:latin typeface="Josefin Sans Regular"/>
            </a:endParaRPr>
          </a:p>
        </p:txBody>
      </p:sp>
      <p:sp>
        <p:nvSpPr>
          <p:cNvPr id="7" name="TextBox 6">
            <a:extLst>
              <a:ext uri="{FF2B5EF4-FFF2-40B4-BE49-F238E27FC236}">
                <a16:creationId xmlns:a16="http://schemas.microsoft.com/office/drawing/2014/main" id="{0A19CBA2-CF00-3DBE-BE15-5D21C8AA5FF5}"/>
              </a:ext>
            </a:extLst>
          </p:cNvPr>
          <p:cNvSpPr txBox="1"/>
          <p:nvPr/>
        </p:nvSpPr>
        <p:spPr>
          <a:xfrm>
            <a:off x="1077630" y="2219259"/>
            <a:ext cx="4907933" cy="1922962"/>
          </a:xfrm>
          <a:prstGeom prst="rect">
            <a:avLst/>
          </a:prstGeom>
          <a:noFill/>
          <a:ln w="38100">
            <a:solidFill>
              <a:schemeClr val="bg1">
                <a:lumMod val="50000"/>
              </a:schemeClr>
            </a:solidFill>
            <a:prstDash val="sysDash"/>
          </a:ln>
        </p:spPr>
        <p:txBody>
          <a:bodyPr wrap="square">
            <a:spAutoFit/>
          </a:bodyPr>
          <a:lstStyle/>
          <a:p>
            <a:pPr defTabSz="609660">
              <a:lnSpc>
                <a:spcPts val="2400"/>
              </a:lnSpc>
            </a:pPr>
            <a:r>
              <a:rPr lang="en-US" sz="2400" b="1">
                <a:solidFill>
                  <a:srgbClr val="545454"/>
                </a:solidFill>
                <a:latin typeface="Bobby Jones"/>
              </a:rPr>
              <a:t>STAGE 2</a:t>
            </a:r>
            <a:r>
              <a:rPr lang="en-US">
                <a:solidFill>
                  <a:srgbClr val="545454"/>
                </a:solidFill>
                <a:latin typeface="Bobby Jones"/>
              </a:rPr>
              <a:t>: </a:t>
            </a:r>
            <a:r>
              <a:rPr lang="en-US" sz="2400">
                <a:solidFill>
                  <a:srgbClr val="545454"/>
                </a:solidFill>
                <a:latin typeface="Bobby Jones"/>
              </a:rPr>
              <a:t>21</a:t>
            </a:r>
            <a:r>
              <a:rPr lang="en-US" sz="2400">
                <a:solidFill>
                  <a:srgbClr val="737373"/>
                </a:solidFill>
                <a:latin typeface="Bobby Jones"/>
              </a:rPr>
              <a:t> </a:t>
            </a:r>
            <a:r>
              <a:rPr lang="en-US" sz="2400">
                <a:solidFill>
                  <a:srgbClr val="B481AA"/>
                </a:solidFill>
                <a:latin typeface="Bobby Jones"/>
              </a:rPr>
              <a:t>FOCUS GROUPS</a:t>
            </a:r>
          </a:p>
          <a:p>
            <a:pPr defTabSz="609660">
              <a:lnSpc>
                <a:spcPts val="2400"/>
              </a:lnSpc>
            </a:pPr>
            <a:r>
              <a:rPr lang="en-US">
                <a:solidFill>
                  <a:srgbClr val="9BBB59">
                    <a:lumMod val="50000"/>
                  </a:srgbClr>
                </a:solidFill>
                <a:latin typeface="Josefin Sans Regular"/>
              </a:rPr>
              <a:t>We have run focus groups with &gt; 100 young people exploring the climate values and actions, intergenerational learning, and tools for climate education.</a:t>
            </a:r>
          </a:p>
          <a:p>
            <a:pPr algn="ctr" defTabSz="609660">
              <a:lnSpc>
                <a:spcPts val="2400"/>
              </a:lnSpc>
            </a:pPr>
            <a:endParaRPr lang="en-US">
              <a:solidFill>
                <a:srgbClr val="B481AA"/>
              </a:solidFill>
              <a:latin typeface="Bobby Jones"/>
            </a:endParaRPr>
          </a:p>
        </p:txBody>
      </p:sp>
      <p:sp>
        <p:nvSpPr>
          <p:cNvPr id="8" name="Arrow: Down 7">
            <a:extLst>
              <a:ext uri="{FF2B5EF4-FFF2-40B4-BE49-F238E27FC236}">
                <a16:creationId xmlns:a16="http://schemas.microsoft.com/office/drawing/2014/main" id="{A735592A-FB5E-A09F-A4BD-9A77D2955CEA}"/>
              </a:ext>
            </a:extLst>
          </p:cNvPr>
          <p:cNvSpPr/>
          <p:nvPr/>
        </p:nvSpPr>
        <p:spPr>
          <a:xfrm>
            <a:off x="319969" y="594988"/>
            <a:ext cx="493486" cy="6052457"/>
          </a:xfrm>
          <a:prstGeom prst="downArrow">
            <a:avLst/>
          </a:prstGeom>
          <a:solidFill>
            <a:srgbClr val="9E5ECE"/>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GB">
              <a:solidFill>
                <a:prstClr val="white"/>
              </a:solidFill>
              <a:latin typeface="Calibri"/>
            </a:endParaRPr>
          </a:p>
        </p:txBody>
      </p:sp>
      <p:sp>
        <p:nvSpPr>
          <p:cNvPr id="12" name="TextBox 11">
            <a:extLst>
              <a:ext uri="{FF2B5EF4-FFF2-40B4-BE49-F238E27FC236}">
                <a16:creationId xmlns:a16="http://schemas.microsoft.com/office/drawing/2014/main" id="{917F8D6B-1B18-38B5-6BCE-2A22CB9CB98D}"/>
              </a:ext>
            </a:extLst>
          </p:cNvPr>
          <p:cNvSpPr txBox="1"/>
          <p:nvPr/>
        </p:nvSpPr>
        <p:spPr>
          <a:xfrm>
            <a:off x="1712217" y="4520724"/>
            <a:ext cx="9363405" cy="1315745"/>
          </a:xfrm>
          <a:prstGeom prst="rect">
            <a:avLst/>
          </a:prstGeom>
          <a:noFill/>
          <a:ln w="38100">
            <a:solidFill>
              <a:schemeClr val="bg1">
                <a:lumMod val="50000"/>
              </a:schemeClr>
            </a:solidFill>
            <a:prstDash val="sysDash"/>
          </a:ln>
        </p:spPr>
        <p:txBody>
          <a:bodyPr wrap="square">
            <a:spAutoFit/>
          </a:bodyPr>
          <a:lstStyle/>
          <a:p>
            <a:pPr defTabSz="609660">
              <a:lnSpc>
                <a:spcPts val="2400"/>
              </a:lnSpc>
            </a:pPr>
            <a:r>
              <a:rPr lang="en-US" sz="2400" b="1">
                <a:solidFill>
                  <a:srgbClr val="545454"/>
                </a:solidFill>
                <a:latin typeface="Bobby Jones"/>
              </a:rPr>
              <a:t>STAGE 3: </a:t>
            </a:r>
            <a:r>
              <a:rPr lang="en-US" sz="2400">
                <a:solidFill>
                  <a:srgbClr val="545454"/>
                </a:solidFill>
                <a:latin typeface="Bobby Jones"/>
              </a:rPr>
              <a:t>20</a:t>
            </a:r>
            <a:r>
              <a:rPr lang="en-US" sz="2400">
                <a:solidFill>
                  <a:srgbClr val="737373"/>
                </a:solidFill>
                <a:latin typeface="Bobby Jones"/>
              </a:rPr>
              <a:t> </a:t>
            </a:r>
            <a:r>
              <a:rPr lang="en-US" sz="2400">
                <a:solidFill>
                  <a:srgbClr val="B481AA"/>
                </a:solidFill>
                <a:latin typeface="Bobby Jones"/>
              </a:rPr>
              <a:t>NARRATIVE WORKSHOPS</a:t>
            </a:r>
          </a:p>
          <a:p>
            <a:pPr defTabSz="609660">
              <a:lnSpc>
                <a:spcPts val="2400"/>
              </a:lnSpc>
            </a:pPr>
            <a:r>
              <a:rPr lang="en-US">
                <a:solidFill>
                  <a:srgbClr val="9BBB59">
                    <a:lumMod val="50000"/>
                  </a:srgbClr>
                </a:solidFill>
                <a:latin typeface="Josefin Sans Regular"/>
              </a:rPr>
              <a:t>We have run narrative workshop activities with groups of young people. We are exploring young people’s connection with place, and how this links to climate change learning and envisioning transformative learning possibilities.</a:t>
            </a:r>
          </a:p>
        </p:txBody>
      </p:sp>
      <p:sp>
        <p:nvSpPr>
          <p:cNvPr id="14" name="TextBox 13">
            <a:extLst>
              <a:ext uri="{FF2B5EF4-FFF2-40B4-BE49-F238E27FC236}">
                <a16:creationId xmlns:a16="http://schemas.microsoft.com/office/drawing/2014/main" id="{51AEA343-54F7-3E2D-BF36-B81EF8EBF79B}"/>
              </a:ext>
            </a:extLst>
          </p:cNvPr>
          <p:cNvSpPr txBox="1"/>
          <p:nvPr/>
        </p:nvSpPr>
        <p:spPr>
          <a:xfrm>
            <a:off x="8345706" y="194340"/>
            <a:ext cx="2832342" cy="1012970"/>
          </a:xfrm>
          <a:prstGeom prst="rect">
            <a:avLst/>
          </a:prstGeom>
          <a:noFill/>
        </p:spPr>
        <p:txBody>
          <a:bodyPr wrap="square">
            <a:spAutoFit/>
          </a:bodyPr>
          <a:lstStyle/>
          <a:p>
            <a:pPr algn="ctr" defTabSz="609660">
              <a:lnSpc>
                <a:spcPts val="3734"/>
              </a:lnSpc>
            </a:pPr>
            <a:r>
              <a:rPr lang="en-US" sz="2667">
                <a:solidFill>
                  <a:srgbClr val="545454"/>
                </a:solidFill>
                <a:latin typeface="Berlin Sans FB" panose="020E0602020502020306" pitchFamily="34" charset="0"/>
              </a:rPr>
              <a:t>Multi-method research design </a:t>
            </a:r>
            <a:endParaRPr lang="en-US" sz="2667">
              <a:solidFill>
                <a:srgbClr val="B481AA"/>
              </a:solidFill>
              <a:latin typeface="Berlin Sans FB" panose="020E0602020502020306" pitchFamily="34" charset="0"/>
            </a:endParaRPr>
          </a:p>
        </p:txBody>
      </p:sp>
      <p:sp>
        <p:nvSpPr>
          <p:cNvPr id="15" name="TextBox 14">
            <a:extLst>
              <a:ext uri="{FF2B5EF4-FFF2-40B4-BE49-F238E27FC236}">
                <a16:creationId xmlns:a16="http://schemas.microsoft.com/office/drawing/2014/main" id="{20E29B71-2D26-335C-C894-0869019C36A9}"/>
              </a:ext>
            </a:extLst>
          </p:cNvPr>
          <p:cNvSpPr txBox="1"/>
          <p:nvPr/>
        </p:nvSpPr>
        <p:spPr>
          <a:xfrm>
            <a:off x="160112" y="210555"/>
            <a:ext cx="1306686" cy="1200329"/>
          </a:xfrm>
          <a:prstGeom prst="rect">
            <a:avLst/>
          </a:prstGeom>
          <a:solidFill>
            <a:schemeClr val="accent1">
              <a:lumMod val="40000"/>
              <a:lumOff val="60000"/>
            </a:schemeClr>
          </a:solidFill>
        </p:spPr>
        <p:txBody>
          <a:bodyPr wrap="square" rtlCol="0">
            <a:spAutoFit/>
          </a:bodyPr>
          <a:lstStyle/>
          <a:p>
            <a:pPr defTabSz="609630"/>
            <a:r>
              <a:rPr lang="en-GB" b="1">
                <a:solidFill>
                  <a:prstClr val="white">
                    <a:lumMod val="50000"/>
                  </a:prstClr>
                </a:solidFill>
                <a:latin typeface="Calibri"/>
              </a:rPr>
              <a:t>Youth Action Partnership PROCESS</a:t>
            </a:r>
          </a:p>
        </p:txBody>
      </p:sp>
      <p:sp>
        <p:nvSpPr>
          <p:cNvPr id="16" name="Arrow: Down 15">
            <a:extLst>
              <a:ext uri="{FF2B5EF4-FFF2-40B4-BE49-F238E27FC236}">
                <a16:creationId xmlns:a16="http://schemas.microsoft.com/office/drawing/2014/main" id="{544D0A2D-9CCE-75AE-C18B-C00FB787C938}"/>
              </a:ext>
            </a:extLst>
          </p:cNvPr>
          <p:cNvSpPr/>
          <p:nvPr/>
        </p:nvSpPr>
        <p:spPr>
          <a:xfrm>
            <a:off x="3510208" y="1822690"/>
            <a:ext cx="353870" cy="421769"/>
          </a:xfrm>
          <a:prstGeom prst="downArrow">
            <a:avLst/>
          </a:prstGeom>
          <a:solidFill>
            <a:srgbClr val="9E5EC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GB">
              <a:solidFill>
                <a:prstClr val="white"/>
              </a:solidFill>
              <a:latin typeface="Calibri"/>
            </a:endParaRPr>
          </a:p>
        </p:txBody>
      </p:sp>
      <p:sp>
        <p:nvSpPr>
          <p:cNvPr id="17" name="Arrow: Down 16">
            <a:extLst>
              <a:ext uri="{FF2B5EF4-FFF2-40B4-BE49-F238E27FC236}">
                <a16:creationId xmlns:a16="http://schemas.microsoft.com/office/drawing/2014/main" id="{499C5381-C55E-847A-EEA6-682DA7B6C7C4}"/>
              </a:ext>
            </a:extLst>
          </p:cNvPr>
          <p:cNvSpPr/>
          <p:nvPr/>
        </p:nvSpPr>
        <p:spPr>
          <a:xfrm>
            <a:off x="6692876" y="1822690"/>
            <a:ext cx="353870" cy="421769"/>
          </a:xfrm>
          <a:prstGeom prst="downArrow">
            <a:avLst/>
          </a:prstGeom>
          <a:solidFill>
            <a:srgbClr val="9E5EC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GB">
              <a:solidFill>
                <a:prstClr val="white"/>
              </a:solidFill>
              <a:latin typeface="Calibri"/>
            </a:endParaRPr>
          </a:p>
        </p:txBody>
      </p:sp>
      <p:sp>
        <p:nvSpPr>
          <p:cNvPr id="19" name="Arrow: Left-Right-Up 18">
            <a:extLst>
              <a:ext uri="{FF2B5EF4-FFF2-40B4-BE49-F238E27FC236}">
                <a16:creationId xmlns:a16="http://schemas.microsoft.com/office/drawing/2014/main" id="{8E84BE9A-D73E-8C0A-DF51-B29BF03B27B2}"/>
              </a:ext>
            </a:extLst>
          </p:cNvPr>
          <p:cNvSpPr/>
          <p:nvPr/>
        </p:nvSpPr>
        <p:spPr>
          <a:xfrm rot="10800000">
            <a:off x="5495186" y="3922299"/>
            <a:ext cx="1155361" cy="560439"/>
          </a:xfrm>
          <a:prstGeom prst="leftRightUpArrow">
            <a:avLst/>
          </a:prstGeom>
          <a:solidFill>
            <a:srgbClr val="9E5EC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GB">
              <a:solidFill>
                <a:prstClr val="white"/>
              </a:solidFill>
              <a:latin typeface="Calibri"/>
            </a:endParaRPr>
          </a:p>
        </p:txBody>
      </p:sp>
      <p:pic>
        <p:nvPicPr>
          <p:cNvPr id="21" name="Picture 20">
            <a:extLst>
              <a:ext uri="{FF2B5EF4-FFF2-40B4-BE49-F238E27FC236}">
                <a16:creationId xmlns:a16="http://schemas.microsoft.com/office/drawing/2014/main" id="{45D04B8F-1926-D27C-7587-79ABFC2EFBB5}"/>
              </a:ext>
            </a:extLst>
          </p:cNvPr>
          <p:cNvPicPr>
            <a:picLocks noChangeAspect="1"/>
          </p:cNvPicPr>
          <p:nvPr/>
        </p:nvPicPr>
        <p:blipFill rotWithShape="1">
          <a:blip r:embed="rId3"/>
          <a:srcRect l="1618" t="2219" r="2355" b="2213"/>
          <a:stretch/>
        </p:blipFill>
        <p:spPr>
          <a:xfrm>
            <a:off x="11075621" y="189942"/>
            <a:ext cx="813983" cy="810093"/>
          </a:xfrm>
          <a:prstGeom prst="ellipse">
            <a:avLst/>
          </a:prstGeom>
        </p:spPr>
      </p:pic>
      <p:sp>
        <p:nvSpPr>
          <p:cNvPr id="2" name="TextBox 1">
            <a:extLst>
              <a:ext uri="{FF2B5EF4-FFF2-40B4-BE49-F238E27FC236}">
                <a16:creationId xmlns:a16="http://schemas.microsoft.com/office/drawing/2014/main" id="{7AEAF73E-7ED6-3F4B-89F8-899C49E9B899}"/>
              </a:ext>
            </a:extLst>
          </p:cNvPr>
          <p:cNvSpPr txBox="1"/>
          <p:nvPr/>
        </p:nvSpPr>
        <p:spPr>
          <a:xfrm>
            <a:off x="1712216" y="5970337"/>
            <a:ext cx="9363405" cy="702821"/>
          </a:xfrm>
          <a:prstGeom prst="rect">
            <a:avLst/>
          </a:prstGeom>
          <a:noFill/>
          <a:ln w="38100">
            <a:solidFill>
              <a:schemeClr val="bg1">
                <a:lumMod val="50000"/>
              </a:schemeClr>
            </a:solidFill>
            <a:prstDash val="sysDash"/>
          </a:ln>
        </p:spPr>
        <p:txBody>
          <a:bodyPr wrap="square">
            <a:spAutoFit/>
          </a:bodyPr>
          <a:lstStyle/>
          <a:p>
            <a:pPr defTabSz="609660">
              <a:lnSpc>
                <a:spcPts val="2400"/>
              </a:lnSpc>
            </a:pPr>
            <a:r>
              <a:rPr lang="en-US" sz="2400" b="1">
                <a:solidFill>
                  <a:srgbClr val="545454"/>
                </a:solidFill>
                <a:latin typeface="Bobby Jones"/>
              </a:rPr>
              <a:t>STAGE 4: </a:t>
            </a:r>
            <a:r>
              <a:rPr lang="en-US" sz="2400">
                <a:solidFill>
                  <a:srgbClr val="B481AA"/>
                </a:solidFill>
                <a:latin typeface="Bobby Jones"/>
              </a:rPr>
              <a:t>TRIANGULATION OF EVIDENCE</a:t>
            </a:r>
          </a:p>
          <a:p>
            <a:pPr defTabSz="609660">
              <a:lnSpc>
                <a:spcPts val="2400"/>
              </a:lnSpc>
            </a:pPr>
            <a:r>
              <a:rPr lang="en-US" sz="1867">
                <a:solidFill>
                  <a:srgbClr val="9BBB59">
                    <a:lumMod val="50000"/>
                  </a:srgbClr>
                </a:solidFill>
                <a:latin typeface="Josefin Sans Regular"/>
              </a:rPr>
              <a:t>Working across disciplines with input from Youth Action Partnerships</a:t>
            </a:r>
            <a:endParaRPr lang="en-US" sz="1867">
              <a:solidFill>
                <a:srgbClr val="B481AA"/>
              </a:solidFill>
              <a:latin typeface="Josefin Sans Regular" panose="020B0604020202020204" charset="0"/>
            </a:endParaRPr>
          </a:p>
        </p:txBody>
      </p:sp>
    </p:spTree>
    <p:extLst>
      <p:ext uri="{BB962C8B-B14F-4D97-AF65-F5344CB8AC3E}">
        <p14:creationId xmlns:p14="http://schemas.microsoft.com/office/powerpoint/2010/main" val="574508769"/>
      </p:ext>
    </p:extLst>
  </p:cSld>
  <p:clrMapOvr>
    <a:masterClrMapping/>
  </p:clrMapOvr>
  <mc:AlternateContent xmlns:mc="http://schemas.openxmlformats.org/markup-compatibility/2006" xmlns:p14="http://schemas.microsoft.com/office/powerpoint/2010/main">
    <mc:Choice Requires="p14">
      <p:transition spd="slow" p14:dur="2000" advTm="78679"/>
    </mc:Choice>
    <mc:Fallback xmlns="">
      <p:transition spd="slow" advTm="78679"/>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515640" y="947520"/>
            <a:ext cx="4094351" cy="5910480"/>
          </a:xfrm>
          <a:prstGeom prst="rect">
            <a:avLst/>
          </a:prstGeom>
        </p:spPr>
      </p:pic>
      <p:sp>
        <p:nvSpPr>
          <p:cNvPr id="3" name="TextBox 3"/>
          <p:cNvSpPr txBox="1"/>
          <p:nvPr/>
        </p:nvSpPr>
        <p:spPr>
          <a:xfrm>
            <a:off x="685802" y="411191"/>
            <a:ext cx="4966855" cy="906467"/>
          </a:xfrm>
          <a:prstGeom prst="rect">
            <a:avLst/>
          </a:prstGeom>
        </p:spPr>
        <p:txBody>
          <a:bodyPr wrap="square" lIns="0" tIns="0" rIns="0" bIns="0" rtlCol="0" anchor="t">
            <a:spAutoFit/>
          </a:bodyPr>
          <a:lstStyle/>
          <a:p>
            <a:pPr>
              <a:lnSpc>
                <a:spcPts val="3734"/>
              </a:lnSpc>
            </a:pPr>
            <a:r>
              <a:rPr lang="en-US" sz="2667">
                <a:solidFill>
                  <a:srgbClr val="545454"/>
                </a:solidFill>
                <a:latin typeface="Berlin Sans FB" panose="020E0602020502020306" pitchFamily="34" charset="0"/>
              </a:rPr>
              <a:t>Our Co-productive Approach:</a:t>
            </a:r>
            <a:r>
              <a:rPr lang="en-US" sz="2667">
                <a:solidFill>
                  <a:srgbClr val="000000"/>
                </a:solidFill>
                <a:latin typeface="Berlin Sans FB" panose="020E0602020502020306" pitchFamily="34" charset="0"/>
              </a:rPr>
              <a:t> </a:t>
            </a:r>
          </a:p>
          <a:p>
            <a:pPr>
              <a:lnSpc>
                <a:spcPts val="3734"/>
              </a:lnSpc>
              <a:spcBef>
                <a:spcPct val="0"/>
              </a:spcBef>
            </a:pPr>
            <a:r>
              <a:rPr lang="en-US" sz="2667">
                <a:solidFill>
                  <a:srgbClr val="B481AA"/>
                </a:solidFill>
                <a:latin typeface="Berlin Sans FB" panose="020E0602020502020306" pitchFamily="34" charset="0"/>
              </a:rPr>
              <a:t>Youth Action Partners</a:t>
            </a:r>
          </a:p>
        </p:txBody>
      </p:sp>
      <p:sp>
        <p:nvSpPr>
          <p:cNvPr id="4" name="TextBox 4"/>
          <p:cNvSpPr txBox="1"/>
          <p:nvPr/>
        </p:nvSpPr>
        <p:spPr>
          <a:xfrm>
            <a:off x="685802" y="1772452"/>
            <a:ext cx="5765989" cy="4674357"/>
          </a:xfrm>
          <a:prstGeom prst="rect">
            <a:avLst/>
          </a:prstGeom>
        </p:spPr>
        <p:txBody>
          <a:bodyPr lIns="0" tIns="0" rIns="0" bIns="0" rtlCol="0" anchor="t">
            <a:spAutoFit/>
          </a:bodyPr>
          <a:lstStyle/>
          <a:p>
            <a:pPr>
              <a:lnSpc>
                <a:spcPts val="2800"/>
              </a:lnSpc>
            </a:pPr>
            <a:r>
              <a:rPr lang="en-US" sz="2000" dirty="0">
                <a:solidFill>
                  <a:srgbClr val="000000"/>
                </a:solidFill>
                <a:latin typeface="Josefin Sans Regular"/>
              </a:rPr>
              <a:t>To ensure the project is relevant and meaningful for young people, we are working with groups of 15-18 years olds in each project location.</a:t>
            </a:r>
          </a:p>
          <a:p>
            <a:pPr algn="ctr">
              <a:lnSpc>
                <a:spcPts val="2800"/>
              </a:lnSpc>
            </a:pPr>
            <a:endParaRPr lang="en-US" sz="2000" dirty="0">
              <a:solidFill>
                <a:srgbClr val="000000"/>
              </a:solidFill>
              <a:latin typeface="Josefin Sans Regular"/>
            </a:endParaRPr>
          </a:p>
          <a:p>
            <a:pPr>
              <a:lnSpc>
                <a:spcPts val="2800"/>
              </a:lnSpc>
            </a:pPr>
            <a:r>
              <a:rPr lang="en-US" sz="2000" dirty="0">
                <a:solidFill>
                  <a:srgbClr val="000000"/>
                </a:solidFill>
                <a:latin typeface="Josefin Sans Regular"/>
              </a:rPr>
              <a:t>The young people are co-producers of the research project, and are considered as experts in their own lives. They help produce, guide, and disseminate the research work.</a:t>
            </a:r>
          </a:p>
          <a:p>
            <a:pPr>
              <a:lnSpc>
                <a:spcPts val="2800"/>
              </a:lnSpc>
            </a:pPr>
            <a:endParaRPr lang="en-US" sz="2000" dirty="0">
              <a:solidFill>
                <a:srgbClr val="000000"/>
              </a:solidFill>
              <a:latin typeface="Josefin Sans Regular"/>
            </a:endParaRPr>
          </a:p>
          <a:p>
            <a:pPr>
              <a:lnSpc>
                <a:spcPts val="2800"/>
              </a:lnSpc>
            </a:pPr>
            <a:r>
              <a:rPr lang="en-US" sz="2000" dirty="0">
                <a:solidFill>
                  <a:srgbClr val="000000"/>
                </a:solidFill>
                <a:latin typeface="Josefin Sans Regular"/>
              </a:rPr>
              <a:t>The young people helped develop the content of survey questions and topics covered, and gave feedback on the design of the survey questions.</a:t>
            </a:r>
          </a:p>
          <a:p>
            <a:pPr>
              <a:lnSpc>
                <a:spcPts val="2987"/>
              </a:lnSpc>
              <a:spcBef>
                <a:spcPct val="0"/>
              </a:spcBef>
            </a:pPr>
            <a:endParaRPr lang="en-US" sz="2000" dirty="0">
              <a:solidFill>
                <a:srgbClr val="000000"/>
              </a:solidFill>
              <a:latin typeface="Josefin Sans Regular"/>
            </a:endParaRPr>
          </a:p>
        </p:txBody>
      </p:sp>
      <p:pic>
        <p:nvPicPr>
          <p:cNvPr id="6" name="Picture 5">
            <a:extLst>
              <a:ext uri="{FF2B5EF4-FFF2-40B4-BE49-F238E27FC236}">
                <a16:creationId xmlns:a16="http://schemas.microsoft.com/office/drawing/2014/main" id="{E78D18F5-70F5-B194-E24B-15303679F725}"/>
              </a:ext>
            </a:extLst>
          </p:cNvPr>
          <p:cNvPicPr>
            <a:picLocks noChangeAspect="1"/>
          </p:cNvPicPr>
          <p:nvPr/>
        </p:nvPicPr>
        <p:blipFill>
          <a:blip r:embed="rId5"/>
          <a:stretch>
            <a:fillRect/>
          </a:stretch>
        </p:blipFill>
        <p:spPr>
          <a:xfrm>
            <a:off x="11020462" y="184665"/>
            <a:ext cx="895936" cy="404616"/>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EF708B-877C-88A7-0363-FCE9941B10E2}"/>
              </a:ext>
            </a:extLst>
          </p:cNvPr>
          <p:cNvSpPr>
            <a:spLocks noGrp="1"/>
          </p:cNvSpPr>
          <p:nvPr>
            <p:ph type="title"/>
          </p:nvPr>
        </p:nvSpPr>
        <p:spPr>
          <a:xfrm>
            <a:off x="838200" y="365126"/>
            <a:ext cx="10515600" cy="946871"/>
          </a:xfrm>
        </p:spPr>
        <p:txBody>
          <a:bodyPr/>
          <a:lstStyle/>
          <a:p>
            <a:r>
              <a:rPr lang="en-GB">
                <a:latin typeface="Berlin Sans FB" panose="020E0602020502020306" pitchFamily="34" charset="0"/>
              </a:rPr>
              <a:t>Focus Groups</a:t>
            </a:r>
          </a:p>
        </p:txBody>
      </p:sp>
      <p:graphicFrame>
        <p:nvGraphicFramePr>
          <p:cNvPr id="4" name="Content Placeholder 3">
            <a:extLst>
              <a:ext uri="{FF2B5EF4-FFF2-40B4-BE49-F238E27FC236}">
                <a16:creationId xmlns:a16="http://schemas.microsoft.com/office/drawing/2014/main" id="{B58CC681-ABB8-0D09-70BC-41E161C47C65}"/>
              </a:ext>
            </a:extLst>
          </p:cNvPr>
          <p:cNvGraphicFramePr>
            <a:graphicFrameLocks noGrp="1"/>
          </p:cNvGraphicFramePr>
          <p:nvPr>
            <p:ph idx="1"/>
            <p:extLst>
              <p:ext uri="{D42A27DB-BD31-4B8C-83A1-F6EECF244321}">
                <p14:modId xmlns:p14="http://schemas.microsoft.com/office/powerpoint/2010/main" val="2631465274"/>
              </p:ext>
            </p:extLst>
          </p:nvPr>
        </p:nvGraphicFramePr>
        <p:xfrm>
          <a:off x="4552945" y="2903071"/>
          <a:ext cx="6800852" cy="2753718"/>
        </p:xfrm>
        <a:graphic>
          <a:graphicData uri="http://schemas.openxmlformats.org/drawingml/2006/table">
            <a:tbl>
              <a:tblPr>
                <a:tableStyleId>{E8B1032C-EA38-4F05-BA0D-38AFFFC7BED3}</a:tableStyleId>
              </a:tblPr>
              <a:tblGrid>
                <a:gridCol w="1406238">
                  <a:extLst>
                    <a:ext uri="{9D8B030D-6E8A-4147-A177-3AD203B41FA5}">
                      <a16:colId xmlns:a16="http://schemas.microsoft.com/office/drawing/2014/main" val="2397634406"/>
                    </a:ext>
                  </a:extLst>
                </a:gridCol>
                <a:gridCol w="1339273">
                  <a:extLst>
                    <a:ext uri="{9D8B030D-6E8A-4147-A177-3AD203B41FA5}">
                      <a16:colId xmlns:a16="http://schemas.microsoft.com/office/drawing/2014/main" val="2725448427"/>
                    </a:ext>
                  </a:extLst>
                </a:gridCol>
                <a:gridCol w="1357746">
                  <a:extLst>
                    <a:ext uri="{9D8B030D-6E8A-4147-A177-3AD203B41FA5}">
                      <a16:colId xmlns:a16="http://schemas.microsoft.com/office/drawing/2014/main" val="119173920"/>
                    </a:ext>
                  </a:extLst>
                </a:gridCol>
                <a:gridCol w="1246909">
                  <a:extLst>
                    <a:ext uri="{9D8B030D-6E8A-4147-A177-3AD203B41FA5}">
                      <a16:colId xmlns:a16="http://schemas.microsoft.com/office/drawing/2014/main" val="605857935"/>
                    </a:ext>
                  </a:extLst>
                </a:gridCol>
                <a:gridCol w="1450686">
                  <a:extLst>
                    <a:ext uri="{9D8B030D-6E8A-4147-A177-3AD203B41FA5}">
                      <a16:colId xmlns:a16="http://schemas.microsoft.com/office/drawing/2014/main" val="962219309"/>
                    </a:ext>
                  </a:extLst>
                </a:gridCol>
              </a:tblGrid>
              <a:tr h="1564998">
                <a:tc>
                  <a:txBody>
                    <a:bodyPr/>
                    <a:lstStyle/>
                    <a:p>
                      <a:pPr fontAlgn="t"/>
                      <a:endParaRPr lang="en-GB" sz="1800" b="1">
                        <a:solidFill>
                          <a:schemeClr val="accent6">
                            <a:lumMod val="75000"/>
                          </a:schemeClr>
                        </a:solidFill>
                        <a:effectLst/>
                        <a:latin typeface="Josefin Sans" pitchFamily="2" charset="0"/>
                      </a:endParaRPr>
                    </a:p>
                    <a:p>
                      <a:pPr fontAlgn="t"/>
                      <a:r>
                        <a:rPr lang="en-GB" sz="1800" b="1">
                          <a:solidFill>
                            <a:schemeClr val="accent6">
                              <a:lumMod val="75000"/>
                            </a:schemeClr>
                          </a:solidFill>
                          <a:effectLst/>
                          <a:latin typeface="Josefin Sans" pitchFamily="2" charset="0"/>
                        </a:rPr>
                        <a:t>Location</a:t>
                      </a:r>
                    </a:p>
                  </a:txBody>
                  <a:tcPr/>
                </a:tc>
                <a:tc>
                  <a:txBody>
                    <a:bodyPr/>
                    <a:lstStyle/>
                    <a:p>
                      <a:pPr algn="ctr" fontAlgn="t"/>
                      <a:endParaRPr lang="en-GB" sz="1600">
                        <a:effectLst/>
                        <a:latin typeface="Josefin Sans" pitchFamily="2" charset="0"/>
                      </a:endParaRPr>
                    </a:p>
                    <a:p>
                      <a:pPr algn="just" rtl="0" fontAlgn="base"/>
                      <a:r>
                        <a:rPr lang="en-GB" sz="1600" b="0">
                          <a:effectLst/>
                          <a:latin typeface="Josefin Sans" pitchFamily="2" charset="0"/>
                        </a:rPr>
                        <a:t>Tampere /</a:t>
                      </a:r>
                    </a:p>
                    <a:p>
                      <a:pPr algn="just" rtl="0" fontAlgn="base"/>
                      <a:r>
                        <a:rPr lang="en-GB" sz="1600" b="0">
                          <a:effectLst/>
                          <a:latin typeface="Josefin Sans" pitchFamily="2" charset="0"/>
                        </a:rPr>
                        <a:t>Finland </a:t>
                      </a:r>
                      <a:endParaRPr lang="en-GB" sz="1600" b="0" i="0">
                        <a:effectLst/>
                        <a:latin typeface="Josefin Sans" pitchFamily="2" charset="0"/>
                      </a:endParaRPr>
                    </a:p>
                  </a:txBody>
                  <a:tcPr/>
                </a:tc>
                <a:tc>
                  <a:txBody>
                    <a:bodyPr/>
                    <a:lstStyle/>
                    <a:p>
                      <a:pPr algn="ctr" fontAlgn="t"/>
                      <a:endParaRPr lang="en-GB" sz="1600">
                        <a:effectLst/>
                        <a:latin typeface="Josefin Sans" pitchFamily="2" charset="0"/>
                      </a:endParaRPr>
                    </a:p>
                    <a:p>
                      <a:pPr algn="just" rtl="0" fontAlgn="base"/>
                      <a:r>
                        <a:rPr lang="en-GB" sz="1600" b="0">
                          <a:effectLst/>
                          <a:latin typeface="Josefin Sans" pitchFamily="2" charset="0"/>
                        </a:rPr>
                        <a:t>Galway/</a:t>
                      </a:r>
                    </a:p>
                    <a:p>
                      <a:pPr algn="just" rtl="0" fontAlgn="base"/>
                      <a:r>
                        <a:rPr lang="en-GB" sz="1600" b="0">
                          <a:effectLst/>
                          <a:latin typeface="Josefin Sans" pitchFamily="2" charset="0"/>
                        </a:rPr>
                        <a:t>Ireland </a:t>
                      </a:r>
                      <a:endParaRPr lang="en-GB" sz="1600" b="0" i="0">
                        <a:effectLst/>
                        <a:latin typeface="Josefin Sans" pitchFamily="2" charset="0"/>
                      </a:endParaRPr>
                    </a:p>
                  </a:txBody>
                  <a:tcPr/>
                </a:tc>
                <a:tc>
                  <a:txBody>
                    <a:bodyPr/>
                    <a:lstStyle/>
                    <a:p>
                      <a:pPr algn="ctr" fontAlgn="t"/>
                      <a:endParaRPr lang="en-GB" sz="1600">
                        <a:effectLst/>
                        <a:latin typeface="Josefin Sans" pitchFamily="2" charset="0"/>
                      </a:endParaRPr>
                    </a:p>
                    <a:p>
                      <a:pPr algn="just" rtl="0" fontAlgn="base"/>
                      <a:r>
                        <a:rPr lang="en-GB" sz="1600" b="0">
                          <a:effectLst/>
                          <a:latin typeface="Josefin Sans" pitchFamily="2" charset="0"/>
                        </a:rPr>
                        <a:t>Genova/</a:t>
                      </a:r>
                    </a:p>
                    <a:p>
                      <a:pPr algn="just" rtl="0" fontAlgn="base"/>
                      <a:r>
                        <a:rPr lang="en-GB" sz="1600" b="0">
                          <a:effectLst/>
                          <a:latin typeface="Josefin Sans" pitchFamily="2" charset="0"/>
                        </a:rPr>
                        <a:t>Italy </a:t>
                      </a:r>
                      <a:endParaRPr lang="en-GB" sz="1600" b="0" i="0">
                        <a:effectLst/>
                        <a:latin typeface="Josefin Sans" pitchFamily="2" charset="0"/>
                      </a:endParaRPr>
                    </a:p>
                  </a:txBody>
                  <a:tcPr/>
                </a:tc>
                <a:tc>
                  <a:txBody>
                    <a:bodyPr/>
                    <a:lstStyle/>
                    <a:p>
                      <a:pPr algn="ctr" fontAlgn="t"/>
                      <a:endParaRPr lang="en-GB" sz="1600">
                        <a:effectLst/>
                        <a:latin typeface="Josefin Sans" pitchFamily="2" charset="0"/>
                      </a:endParaRPr>
                    </a:p>
                    <a:p>
                      <a:pPr algn="just" rtl="0" fontAlgn="base"/>
                      <a:r>
                        <a:rPr lang="en-GB" sz="1600" b="0">
                          <a:effectLst/>
                          <a:latin typeface="Josefin Sans" pitchFamily="2" charset="0"/>
                        </a:rPr>
                        <a:t>Bristol/</a:t>
                      </a:r>
                    </a:p>
                    <a:p>
                      <a:pPr algn="just" rtl="0" fontAlgn="base"/>
                      <a:r>
                        <a:rPr lang="en-GB" sz="1600" b="0">
                          <a:effectLst/>
                          <a:latin typeface="Josefin Sans" pitchFamily="2" charset="0"/>
                        </a:rPr>
                        <a:t>UK  </a:t>
                      </a:r>
                      <a:endParaRPr lang="en-GB" sz="1600" b="0" i="0">
                        <a:effectLst/>
                        <a:latin typeface="Josefin Sans" pitchFamily="2" charset="0"/>
                      </a:endParaRPr>
                    </a:p>
                  </a:txBody>
                  <a:tcPr/>
                </a:tc>
                <a:extLst>
                  <a:ext uri="{0D108BD9-81ED-4DB2-BD59-A6C34878D82A}">
                    <a16:rowId xmlns:a16="http://schemas.microsoft.com/office/drawing/2014/main" val="3127662892"/>
                  </a:ext>
                </a:extLst>
              </a:tr>
              <a:tr h="1070658">
                <a:tc>
                  <a:txBody>
                    <a:bodyPr/>
                    <a:lstStyle/>
                    <a:p>
                      <a:pPr fontAlgn="t"/>
                      <a:endParaRPr lang="en-GB" sz="1800" b="1">
                        <a:solidFill>
                          <a:schemeClr val="accent6">
                            <a:lumMod val="75000"/>
                          </a:schemeClr>
                        </a:solidFill>
                        <a:effectLst/>
                        <a:latin typeface="Josefin Sans" pitchFamily="2" charset="0"/>
                      </a:endParaRPr>
                    </a:p>
                    <a:p>
                      <a:pPr algn="l" rtl="0" fontAlgn="base"/>
                      <a:r>
                        <a:rPr lang="en-GB" sz="1800" b="1">
                          <a:solidFill>
                            <a:schemeClr val="accent6">
                              <a:lumMod val="75000"/>
                            </a:schemeClr>
                          </a:solidFill>
                          <a:effectLst/>
                          <a:latin typeface="Josefin Sans" pitchFamily="2" charset="0"/>
                        </a:rPr>
                        <a:t>Number of Focus Groups</a:t>
                      </a:r>
                      <a:endParaRPr lang="en-GB" sz="1800" b="1" i="0">
                        <a:solidFill>
                          <a:schemeClr val="accent6">
                            <a:lumMod val="75000"/>
                          </a:schemeClr>
                        </a:solidFill>
                        <a:effectLst/>
                        <a:latin typeface="Josefin Sans" pitchFamily="2" charset="0"/>
                      </a:endParaRPr>
                    </a:p>
                  </a:txBody>
                  <a:tcPr/>
                </a:tc>
                <a:tc>
                  <a:txBody>
                    <a:bodyPr/>
                    <a:lstStyle/>
                    <a:p>
                      <a:pPr fontAlgn="t"/>
                      <a:endParaRPr lang="en-GB" sz="1800">
                        <a:effectLst/>
                        <a:latin typeface="Josefin Sans" pitchFamily="2" charset="0"/>
                      </a:endParaRPr>
                    </a:p>
                    <a:p>
                      <a:pPr algn="just" rtl="0" fontAlgn="base"/>
                      <a:r>
                        <a:rPr lang="en-GB" sz="1800" b="0">
                          <a:effectLst/>
                          <a:latin typeface="Josefin Sans" pitchFamily="2" charset="0"/>
                        </a:rPr>
                        <a:t>5 </a:t>
                      </a:r>
                      <a:endParaRPr lang="en-GB" sz="1800" b="0" i="0">
                        <a:effectLst/>
                        <a:latin typeface="Josefin Sans" pitchFamily="2" charset="0"/>
                      </a:endParaRPr>
                    </a:p>
                  </a:txBody>
                  <a:tcPr/>
                </a:tc>
                <a:tc>
                  <a:txBody>
                    <a:bodyPr/>
                    <a:lstStyle/>
                    <a:p>
                      <a:pPr fontAlgn="t"/>
                      <a:endParaRPr lang="en-GB" sz="1800">
                        <a:effectLst/>
                        <a:latin typeface="Josefin Sans" pitchFamily="2" charset="0"/>
                      </a:endParaRPr>
                    </a:p>
                    <a:p>
                      <a:pPr algn="just" rtl="0" fontAlgn="base"/>
                      <a:r>
                        <a:rPr lang="en-GB" sz="1800" b="0">
                          <a:effectLst/>
                          <a:latin typeface="Josefin Sans" pitchFamily="2" charset="0"/>
                        </a:rPr>
                        <a:t>5 </a:t>
                      </a:r>
                      <a:endParaRPr lang="en-GB" sz="1800" b="0" i="0">
                        <a:effectLst/>
                        <a:latin typeface="Josefin Sans" pitchFamily="2" charset="0"/>
                      </a:endParaRPr>
                    </a:p>
                  </a:txBody>
                  <a:tcPr/>
                </a:tc>
                <a:tc>
                  <a:txBody>
                    <a:bodyPr/>
                    <a:lstStyle/>
                    <a:p>
                      <a:pPr fontAlgn="t"/>
                      <a:endParaRPr lang="en-GB" sz="1800">
                        <a:effectLst/>
                        <a:latin typeface="Josefin Sans" pitchFamily="2" charset="0"/>
                      </a:endParaRPr>
                    </a:p>
                    <a:p>
                      <a:pPr algn="just" rtl="0" fontAlgn="base"/>
                      <a:r>
                        <a:rPr lang="en-GB" sz="1800" b="0">
                          <a:effectLst/>
                          <a:latin typeface="Josefin Sans" pitchFamily="2" charset="0"/>
                        </a:rPr>
                        <a:t>5 </a:t>
                      </a:r>
                      <a:endParaRPr lang="en-GB" sz="1800" b="0" i="0">
                        <a:effectLst/>
                        <a:latin typeface="Josefin Sans" pitchFamily="2" charset="0"/>
                      </a:endParaRPr>
                    </a:p>
                  </a:txBody>
                  <a:tcPr/>
                </a:tc>
                <a:tc>
                  <a:txBody>
                    <a:bodyPr/>
                    <a:lstStyle/>
                    <a:p>
                      <a:pPr fontAlgn="t"/>
                      <a:endParaRPr lang="en-GB" sz="1800">
                        <a:effectLst/>
                        <a:latin typeface="Josefin Sans" pitchFamily="2" charset="0"/>
                      </a:endParaRPr>
                    </a:p>
                    <a:p>
                      <a:pPr algn="just" rtl="0" fontAlgn="base"/>
                      <a:r>
                        <a:rPr lang="en-GB" sz="1800" b="0">
                          <a:effectLst/>
                          <a:latin typeface="Josefin Sans" pitchFamily="2" charset="0"/>
                        </a:rPr>
                        <a:t>6 </a:t>
                      </a:r>
                      <a:endParaRPr lang="en-GB" sz="1800" b="0" i="0">
                        <a:effectLst/>
                        <a:latin typeface="Josefin Sans" pitchFamily="2" charset="0"/>
                      </a:endParaRPr>
                    </a:p>
                  </a:txBody>
                  <a:tcPr/>
                </a:tc>
                <a:extLst>
                  <a:ext uri="{0D108BD9-81ED-4DB2-BD59-A6C34878D82A}">
                    <a16:rowId xmlns:a16="http://schemas.microsoft.com/office/drawing/2014/main" val="3373913478"/>
                  </a:ext>
                </a:extLst>
              </a:tr>
            </a:tbl>
          </a:graphicData>
        </a:graphic>
      </p:graphicFrame>
      <p:sp>
        <p:nvSpPr>
          <p:cNvPr id="5" name="TextBox 4">
            <a:extLst>
              <a:ext uri="{FF2B5EF4-FFF2-40B4-BE49-F238E27FC236}">
                <a16:creationId xmlns:a16="http://schemas.microsoft.com/office/drawing/2014/main" id="{11FBF835-1478-07FD-8753-B670D13C3574}"/>
              </a:ext>
            </a:extLst>
          </p:cNvPr>
          <p:cNvSpPr txBox="1"/>
          <p:nvPr/>
        </p:nvSpPr>
        <p:spPr>
          <a:xfrm>
            <a:off x="838198" y="1534669"/>
            <a:ext cx="10515599" cy="923330"/>
          </a:xfrm>
          <a:prstGeom prst="rect">
            <a:avLst/>
          </a:prstGeom>
          <a:noFill/>
        </p:spPr>
        <p:txBody>
          <a:bodyPr wrap="square">
            <a:spAutoFit/>
          </a:bodyPr>
          <a:lstStyle/>
          <a:p>
            <a:r>
              <a:rPr lang="en-GB" sz="1800">
                <a:solidFill>
                  <a:srgbClr val="000000"/>
                </a:solidFill>
                <a:latin typeface="Josefin Sans Regular"/>
              </a:rPr>
              <a:t>Partners in each of the four CCC-CATAPULT city regions held focus group discussions involving 6 – 8 young people, recruited primarily, though not exclusively, through schools. Focus groups were approximately 50 minutes in length. </a:t>
            </a:r>
            <a:r>
              <a:rPr lang="en-US" sz="1800">
                <a:solidFill>
                  <a:srgbClr val="000000"/>
                </a:solidFill>
                <a:latin typeface="Josefin Sans Regular"/>
              </a:rPr>
              <a:t>In total, we conducted 21 focus groups. </a:t>
            </a:r>
            <a:endParaRPr lang="en-GB"/>
          </a:p>
        </p:txBody>
      </p:sp>
      <p:pic>
        <p:nvPicPr>
          <p:cNvPr id="6" name="Picture 3">
            <a:extLst>
              <a:ext uri="{FF2B5EF4-FFF2-40B4-BE49-F238E27FC236}">
                <a16:creationId xmlns:a16="http://schemas.microsoft.com/office/drawing/2014/main" id="{04A1850F-1645-2A0B-CF37-73BEEB1A745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0624" y="3879239"/>
            <a:ext cx="4790406" cy="2978761"/>
          </a:xfrm>
          <a:prstGeom prst="rect">
            <a:avLst/>
          </a:prstGeom>
        </p:spPr>
      </p:pic>
    </p:spTree>
    <p:extLst>
      <p:ext uri="{BB962C8B-B14F-4D97-AF65-F5344CB8AC3E}">
        <p14:creationId xmlns:p14="http://schemas.microsoft.com/office/powerpoint/2010/main" val="20612529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43473-1436-0365-5192-AE7CD547E7B2}"/>
              </a:ext>
            </a:extLst>
          </p:cNvPr>
          <p:cNvSpPr>
            <a:spLocks noGrp="1"/>
          </p:cNvSpPr>
          <p:nvPr>
            <p:ph type="title"/>
          </p:nvPr>
        </p:nvSpPr>
        <p:spPr>
          <a:xfrm>
            <a:off x="522292" y="0"/>
            <a:ext cx="10515600" cy="969818"/>
          </a:xfrm>
        </p:spPr>
        <p:txBody>
          <a:bodyPr>
            <a:normAutofit/>
          </a:bodyPr>
          <a:lstStyle/>
          <a:p>
            <a:r>
              <a:rPr lang="en-GB" sz="3200">
                <a:latin typeface="Berlin Sans FB" panose="020E0602020502020306" pitchFamily="34" charset="0"/>
              </a:rPr>
              <a:t>A Focus on Bristol (UK)</a:t>
            </a:r>
          </a:p>
        </p:txBody>
      </p:sp>
      <p:pic>
        <p:nvPicPr>
          <p:cNvPr id="22" name="Picture 21">
            <a:extLst>
              <a:ext uri="{FF2B5EF4-FFF2-40B4-BE49-F238E27FC236}">
                <a16:creationId xmlns:a16="http://schemas.microsoft.com/office/drawing/2014/main" id="{F79DCB58-65E7-F731-872C-1DDDEC651797}"/>
              </a:ext>
            </a:extLst>
          </p:cNvPr>
          <p:cNvPicPr>
            <a:picLocks noChangeAspect="1"/>
          </p:cNvPicPr>
          <p:nvPr/>
        </p:nvPicPr>
        <p:blipFill>
          <a:blip r:embed="rId3"/>
          <a:stretch>
            <a:fillRect/>
          </a:stretch>
        </p:blipFill>
        <p:spPr>
          <a:xfrm>
            <a:off x="0" y="6194552"/>
            <a:ext cx="12192000" cy="841248"/>
          </a:xfrm>
          <a:prstGeom prst="rect">
            <a:avLst/>
          </a:prstGeom>
        </p:spPr>
      </p:pic>
      <p:sp>
        <p:nvSpPr>
          <p:cNvPr id="25" name="TextBox 24">
            <a:extLst>
              <a:ext uri="{FF2B5EF4-FFF2-40B4-BE49-F238E27FC236}">
                <a16:creationId xmlns:a16="http://schemas.microsoft.com/office/drawing/2014/main" id="{75FF85C8-DB18-FAA7-0A3C-7FA96ABA88EB}"/>
              </a:ext>
            </a:extLst>
          </p:cNvPr>
          <p:cNvSpPr txBox="1"/>
          <p:nvPr/>
        </p:nvSpPr>
        <p:spPr>
          <a:xfrm>
            <a:off x="522292" y="1147016"/>
            <a:ext cx="5196337" cy="5047536"/>
          </a:xfrm>
          <a:prstGeom prst="rect">
            <a:avLst/>
          </a:prstGeom>
          <a:noFill/>
        </p:spPr>
        <p:txBody>
          <a:bodyPr wrap="square" rtlCol="0">
            <a:spAutoFit/>
          </a:bodyPr>
          <a:lstStyle/>
          <a:p>
            <a:r>
              <a:rPr lang="en-IE" sz="1400" b="1" dirty="0">
                <a:effectLst/>
                <a:latin typeface="Josefin Sans" pitchFamily="2" charset="0"/>
                <a:ea typeface="Calibri" panose="020F0502020204030204" pitchFamily="34" charset="0"/>
                <a:cs typeface="Arial" panose="020B0604020202020204" pitchFamily="34" charset="0"/>
              </a:rPr>
              <a:t>Numbers and age:</a:t>
            </a:r>
          </a:p>
          <a:p>
            <a:r>
              <a:rPr lang="en-IE" sz="1400" dirty="0">
                <a:latin typeface="Josefin Sans" pitchFamily="2" charset="0"/>
                <a:ea typeface="Calibri" panose="020F0502020204030204" pitchFamily="34" charset="0"/>
                <a:cs typeface="Arial" panose="020B0604020202020204" pitchFamily="34" charset="0"/>
              </a:rPr>
              <a:t>Six focus groups took place in March 2022 with young people</a:t>
            </a:r>
            <a:r>
              <a:rPr lang="en-IE" sz="1400" dirty="0">
                <a:effectLst/>
                <a:latin typeface="Josefin Sans" pitchFamily="2" charset="0"/>
                <a:ea typeface="Calibri" panose="020F0502020204030204" pitchFamily="34" charset="0"/>
                <a:cs typeface="Arial" panose="020B0604020202020204" pitchFamily="34" charset="0"/>
              </a:rPr>
              <a:t>. Aged between 16-18</a:t>
            </a:r>
          </a:p>
          <a:p>
            <a:endParaRPr lang="en-IE" sz="1400" dirty="0">
              <a:effectLst/>
              <a:latin typeface="Josefin Sans" pitchFamily="2" charset="0"/>
              <a:ea typeface="Calibri" panose="020F0502020204030204" pitchFamily="34" charset="0"/>
              <a:cs typeface="Arial" panose="020B0604020202020204" pitchFamily="34" charset="0"/>
            </a:endParaRPr>
          </a:p>
          <a:p>
            <a:r>
              <a:rPr lang="en-IE" sz="1400" b="1" dirty="0">
                <a:latin typeface="Josefin Sans" pitchFamily="2" charset="0"/>
                <a:ea typeface="Calibri" panose="020F0502020204030204" pitchFamily="34" charset="0"/>
                <a:cs typeface="Arial" panose="020B0604020202020204" pitchFamily="34" charset="0"/>
              </a:rPr>
              <a:t>Place:</a:t>
            </a:r>
          </a:p>
          <a:p>
            <a:r>
              <a:rPr lang="en-IE" sz="1400" dirty="0">
                <a:effectLst/>
                <a:latin typeface="Josefin Sans" pitchFamily="2" charset="0"/>
                <a:ea typeface="Calibri" panose="020F0502020204030204" pitchFamily="34" charset="0"/>
                <a:cs typeface="Arial" panose="020B0604020202020204" pitchFamily="34" charset="0"/>
              </a:rPr>
              <a:t>All of these sessions held in a Bristol further education college.</a:t>
            </a:r>
          </a:p>
          <a:p>
            <a:endParaRPr lang="en-IE" sz="1400" dirty="0">
              <a:effectLst/>
              <a:latin typeface="Josefin Sans" pitchFamily="2" charset="0"/>
              <a:ea typeface="Calibri" panose="020F0502020204030204" pitchFamily="34" charset="0"/>
              <a:cs typeface="Arial" panose="020B0604020202020204" pitchFamily="34" charset="0"/>
            </a:endParaRPr>
          </a:p>
          <a:p>
            <a:r>
              <a:rPr lang="en-IE" sz="1400" b="1" dirty="0">
                <a:latin typeface="Josefin Sans" pitchFamily="2" charset="0"/>
                <a:ea typeface="Calibri" panose="020F0502020204030204" pitchFamily="34" charset="0"/>
                <a:cs typeface="Arial" panose="020B0604020202020204" pitchFamily="34" charset="0"/>
              </a:rPr>
              <a:t>Counties of birth:</a:t>
            </a:r>
          </a:p>
          <a:p>
            <a:r>
              <a:rPr lang="en-GB" sz="1400" dirty="0">
                <a:effectLst/>
                <a:latin typeface="Josefin Sans" pitchFamily="2" charset="0"/>
                <a:ea typeface="Calibri" panose="020F0502020204030204" pitchFamily="34" charset="0"/>
                <a:cs typeface="Arial" panose="020B0604020202020204" pitchFamily="34" charset="0"/>
              </a:rPr>
              <a:t>32 (86%) of the participants identified that they had been born in the UK. One (3%) person was born in Bulgaria, one in Greece, one in Poland, one in India, and one in Australia. Two (5%) people did not identify where they were born.</a:t>
            </a:r>
          </a:p>
          <a:p>
            <a:endParaRPr lang="en-IE" sz="1400" dirty="0">
              <a:latin typeface="Josefin Sans" pitchFamily="2" charset="0"/>
              <a:ea typeface="Calibri" panose="020F0502020204030204" pitchFamily="34" charset="0"/>
              <a:cs typeface="Arial" panose="020B0604020202020204" pitchFamily="34" charset="0"/>
            </a:endParaRPr>
          </a:p>
          <a:p>
            <a:r>
              <a:rPr lang="en-IE" sz="1400" b="1" dirty="0">
                <a:effectLst/>
                <a:latin typeface="Josefin Sans" pitchFamily="2" charset="0"/>
                <a:ea typeface="Calibri" panose="020F0502020204030204" pitchFamily="34" charset="0"/>
                <a:cs typeface="Arial" panose="020B0604020202020204" pitchFamily="34" charset="0"/>
              </a:rPr>
              <a:t>Languages:</a:t>
            </a:r>
          </a:p>
          <a:p>
            <a:r>
              <a:rPr lang="en-GB" sz="1400" dirty="0">
                <a:effectLst/>
                <a:latin typeface="Josefin Sans" pitchFamily="2" charset="0"/>
                <a:ea typeface="Calibri" panose="020F0502020204030204" pitchFamily="34" charset="0"/>
                <a:cs typeface="Arial" panose="020B0604020202020204" pitchFamily="34" charset="0"/>
              </a:rPr>
              <a:t>Three (8%) people did not identify which languages they spoke, 36 (92%) participants identified that they spoke English, seven (18%) participants spoke two languages and one (3%) person spoke three, with nine languages being spoken in total. </a:t>
            </a:r>
          </a:p>
          <a:p>
            <a:endParaRPr lang="en-GB" sz="1400" b="1" dirty="0">
              <a:latin typeface="Josefin Sans" pitchFamily="2" charset="0"/>
              <a:ea typeface="Times New Roman" panose="02020603050405020304" pitchFamily="18" charset="0"/>
              <a:cs typeface="Arial" panose="020B0604020202020204" pitchFamily="34" charset="0"/>
            </a:endParaRPr>
          </a:p>
          <a:p>
            <a:r>
              <a:rPr lang="en-IE" sz="1400" b="1" dirty="0">
                <a:latin typeface="Josefin Sans" pitchFamily="2" charset="0"/>
                <a:ea typeface="Times New Roman" panose="02020603050405020304" pitchFamily="18" charset="0"/>
                <a:cs typeface="Arial" panose="020B0604020202020204" pitchFamily="34" charset="0"/>
              </a:rPr>
              <a:t>Gender:</a:t>
            </a:r>
          </a:p>
          <a:p>
            <a:r>
              <a:rPr lang="en-GB" sz="1400" b="0" i="0" dirty="0">
                <a:solidFill>
                  <a:srgbClr val="000000"/>
                </a:solidFill>
                <a:effectLst/>
                <a:latin typeface="Josefin Sans" pitchFamily="2" charset="0"/>
              </a:rPr>
              <a:t>Ten (26%) participants identified as male, 26 (67%) as female, and three (8%) preferred not to say.</a:t>
            </a:r>
            <a:endParaRPr lang="en-GB" sz="1400" dirty="0">
              <a:latin typeface="Josefin Sans" pitchFamily="2" charset="0"/>
              <a:cs typeface="Arial" panose="020B0604020202020204" pitchFamily="34" charset="0"/>
            </a:endParaRPr>
          </a:p>
        </p:txBody>
      </p:sp>
      <p:sp>
        <p:nvSpPr>
          <p:cNvPr id="26" name="TextBox 25">
            <a:extLst>
              <a:ext uri="{FF2B5EF4-FFF2-40B4-BE49-F238E27FC236}">
                <a16:creationId xmlns:a16="http://schemas.microsoft.com/office/drawing/2014/main" id="{B87BB5D3-338D-7F5E-18F4-762BC4CC3471}"/>
              </a:ext>
            </a:extLst>
          </p:cNvPr>
          <p:cNvSpPr txBox="1"/>
          <p:nvPr/>
        </p:nvSpPr>
        <p:spPr>
          <a:xfrm>
            <a:off x="6326192" y="255589"/>
            <a:ext cx="5675308" cy="5909310"/>
          </a:xfrm>
          <a:prstGeom prst="rect">
            <a:avLst/>
          </a:prstGeom>
          <a:noFill/>
        </p:spPr>
        <p:txBody>
          <a:bodyPr wrap="square">
            <a:spAutoFit/>
          </a:bodyPr>
          <a:lstStyle/>
          <a:p>
            <a:r>
              <a:rPr lang="en-IE" sz="1400" b="1">
                <a:effectLst/>
                <a:latin typeface="Josefin Sans" pitchFamily="2" charset="0"/>
                <a:ea typeface="Calibri" panose="020F0502020204030204" pitchFamily="34" charset="0"/>
                <a:cs typeface="Arial" panose="020B0604020202020204" pitchFamily="34" charset="0"/>
              </a:rPr>
              <a:t>Religion/Worldview/Ethnicity:</a:t>
            </a:r>
          </a:p>
          <a:p>
            <a:r>
              <a:rPr lang="en-GB" sz="1400" b="0" i="0">
                <a:solidFill>
                  <a:srgbClr val="000000"/>
                </a:solidFill>
                <a:effectLst/>
                <a:latin typeface="Josefin Sans" pitchFamily="2" charset="0"/>
              </a:rPr>
              <a:t>Two (5%) participants self-identified as atheist, one (3%) person as black British African, one (3%) person as Catholic, three (8%) as Christian, one (3%) person as Islamic (British Pakistani), one (3%) person as a Jehovah’s Witness, and two (5%) people as White British. Eight (21%) said they didn’t know what religious or worldview group/groups they identified with, eight (21%) did not identify as religious or with a worldview group, 11 (28%) people did not give an answer, and one (3%) person preferred not to say.</a:t>
            </a:r>
          </a:p>
          <a:p>
            <a:endParaRPr lang="en-IE" sz="1400">
              <a:latin typeface="Josefin Sans" pitchFamily="2" charset="0"/>
              <a:ea typeface="Calibri" panose="020F0502020204030204" pitchFamily="34" charset="0"/>
              <a:cs typeface="Arial" panose="020B0604020202020204" pitchFamily="34" charset="0"/>
            </a:endParaRPr>
          </a:p>
          <a:p>
            <a:r>
              <a:rPr lang="en-IE" sz="1400" b="1">
                <a:effectLst/>
                <a:latin typeface="Josefin Sans" pitchFamily="2" charset="0"/>
                <a:ea typeface="Calibri" panose="020F0502020204030204" pitchFamily="34" charset="0"/>
                <a:cs typeface="Arial" panose="020B0604020202020204" pitchFamily="34" charset="0"/>
              </a:rPr>
              <a:t>Carer’s educational levels:</a:t>
            </a:r>
          </a:p>
          <a:p>
            <a:r>
              <a:rPr lang="en-IE" sz="1400" b="0" i="0">
                <a:solidFill>
                  <a:srgbClr val="000000"/>
                </a:solidFill>
                <a:effectLst/>
                <a:latin typeface="Josefin Sans" pitchFamily="2" charset="0"/>
              </a:rPr>
              <a:t>11 (28%) people identified that a leaving certificate (GCSE’s equivalent) was their carer’s highest level of education, one (3%) person said little or no schooling, five (13%) people said </a:t>
            </a:r>
            <a:r>
              <a:rPr lang="en-IE" sz="1400" b="0" i="0">
                <a:solidFill>
                  <a:srgbClr val="444444"/>
                </a:solidFill>
                <a:effectLst/>
                <a:latin typeface="Josefin Sans" pitchFamily="2" charset="0"/>
              </a:rPr>
              <a:t>diploma or higher certificate (BTEC/A-levels), two (5%) people said degree, one (3%) said Masters postgraduate degree, 12 (31%) said they did not know, and four (10%) preferred not to say. Three (8%) of people did not answer the question about highest level of education.</a:t>
            </a:r>
          </a:p>
          <a:p>
            <a:endParaRPr lang="en-IE" sz="1400" b="1">
              <a:solidFill>
                <a:srgbClr val="000000"/>
              </a:solidFill>
              <a:latin typeface="Josefin Sans" pitchFamily="2" charset="0"/>
              <a:ea typeface="Times New Roman" panose="02020603050405020304" pitchFamily="18" charset="0"/>
              <a:cs typeface="Arial" panose="020B0604020202020204" pitchFamily="34" charset="0"/>
            </a:endParaRPr>
          </a:p>
          <a:p>
            <a:r>
              <a:rPr lang="en-IE" sz="1400" b="1">
                <a:solidFill>
                  <a:srgbClr val="000000"/>
                </a:solidFill>
                <a:latin typeface="Josefin Sans" pitchFamily="2" charset="0"/>
                <a:ea typeface="Times New Roman" panose="02020603050405020304" pitchFamily="18" charset="0"/>
                <a:cs typeface="Arial" panose="020B0604020202020204" pitchFamily="34" charset="0"/>
              </a:rPr>
              <a:t>Employment in household:</a:t>
            </a:r>
          </a:p>
          <a:p>
            <a:r>
              <a:rPr lang="en-IE" sz="1400" b="0" i="0">
                <a:solidFill>
                  <a:srgbClr val="444444"/>
                </a:solidFill>
                <a:effectLst/>
                <a:latin typeface="Josefin Sans" pitchFamily="2" charset="0"/>
              </a:rPr>
              <a:t>The majority of participants lived in a household with two people in formal employment, with 13 (33%) people stating this to be the case. Seven people stated that three (8%) people were employed, seven (18%) stated that four or more people were employed, five (13%) people stated that one person was employed, one (3%) person stated that no-one was employed, and six (15%) preferred not to say.</a:t>
            </a:r>
            <a:r>
              <a:rPr lang="en-IE" sz="1400" b="0" i="0">
                <a:solidFill>
                  <a:srgbClr val="000000"/>
                </a:solidFill>
                <a:effectLst/>
                <a:latin typeface="Josefin Sans" pitchFamily="2" charset="0"/>
              </a:rPr>
              <a:t> </a:t>
            </a:r>
            <a:endParaRPr lang="en-GB" sz="1400">
              <a:effectLst/>
              <a:latin typeface="Josefin Sans" pitchFamily="2"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9540964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F72ACB8-9EF2-B244-DFA3-26AED9B4B0D5}"/>
              </a:ext>
            </a:extLst>
          </p:cNvPr>
          <p:cNvSpPr>
            <a:spLocks noGrp="1"/>
          </p:cNvSpPr>
          <p:nvPr>
            <p:ph type="title"/>
          </p:nvPr>
        </p:nvSpPr>
        <p:spPr>
          <a:xfrm>
            <a:off x="838200" y="0"/>
            <a:ext cx="10515600" cy="946438"/>
          </a:xfrm>
        </p:spPr>
        <p:txBody>
          <a:bodyPr>
            <a:normAutofit/>
          </a:bodyPr>
          <a:lstStyle/>
          <a:p>
            <a:pPr algn="ctr"/>
            <a:r>
              <a:rPr lang="en-GB" sz="3200">
                <a:solidFill>
                  <a:schemeClr val="tx1">
                    <a:lumMod val="75000"/>
                    <a:lumOff val="25000"/>
                  </a:schemeClr>
                </a:solidFill>
                <a:latin typeface="Berlin Sans FB" panose="020E0602020502020306" pitchFamily="34" charset="0"/>
              </a:rPr>
              <a:t>Thematic Analysis of Focus Groups</a:t>
            </a:r>
          </a:p>
        </p:txBody>
      </p:sp>
      <p:sp>
        <p:nvSpPr>
          <p:cNvPr id="3" name="Content Placeholder 2">
            <a:extLst>
              <a:ext uri="{FF2B5EF4-FFF2-40B4-BE49-F238E27FC236}">
                <a16:creationId xmlns:a16="http://schemas.microsoft.com/office/drawing/2014/main" id="{D4E491BB-F783-0018-9063-66107203C7B2}"/>
              </a:ext>
            </a:extLst>
          </p:cNvPr>
          <p:cNvSpPr>
            <a:spLocks noGrp="1"/>
          </p:cNvSpPr>
          <p:nvPr>
            <p:ph sz="half" idx="1"/>
          </p:nvPr>
        </p:nvSpPr>
        <p:spPr>
          <a:xfrm>
            <a:off x="755073" y="1515220"/>
            <a:ext cx="5181600" cy="5032374"/>
          </a:xfrm>
        </p:spPr>
        <p:txBody>
          <a:bodyPr>
            <a:normAutofit/>
          </a:bodyPr>
          <a:lstStyle/>
          <a:p>
            <a:pPr marL="0" indent="0">
              <a:buNone/>
            </a:pPr>
            <a:r>
              <a:rPr lang="en-GB" sz="1800" i="0">
                <a:solidFill>
                  <a:srgbClr val="2F5496"/>
                </a:solidFill>
                <a:effectLst/>
                <a:latin typeface="Josefin Sans" pitchFamily="2" charset="0"/>
              </a:rPr>
              <a:t>Young People’s understandings of the Climate Crisis.  </a:t>
            </a:r>
          </a:p>
          <a:p>
            <a:pPr algn="just" rtl="0" fontAlgn="base">
              <a:buFont typeface="Arial" panose="020B0604020202020204" pitchFamily="34" charset="0"/>
              <a:buChar char="•"/>
            </a:pPr>
            <a:r>
              <a:rPr lang="en-GB" sz="1800" i="0">
                <a:solidFill>
                  <a:srgbClr val="000000"/>
                </a:solidFill>
                <a:effectLst/>
                <a:latin typeface="Josefin Sans" pitchFamily="2" charset="0"/>
              </a:rPr>
              <a:t>Perceived Intergenerational Differences in Knowledge of the Climate Crisis. </a:t>
            </a:r>
          </a:p>
          <a:p>
            <a:pPr algn="just" rtl="0" fontAlgn="base">
              <a:buFont typeface="Arial" panose="020B0604020202020204" pitchFamily="34" charset="0"/>
              <a:buChar char="•"/>
            </a:pPr>
            <a:r>
              <a:rPr lang="en-GB" sz="1800" i="0">
                <a:solidFill>
                  <a:srgbClr val="000000"/>
                </a:solidFill>
                <a:effectLst/>
                <a:latin typeface="Josefin Sans" pitchFamily="2" charset="0"/>
              </a:rPr>
              <a:t>Perceived Intergenerational Differences in Priorities. </a:t>
            </a:r>
          </a:p>
          <a:p>
            <a:pPr algn="just" rtl="0" fontAlgn="base">
              <a:buFont typeface="Arial" panose="020B0604020202020204" pitchFamily="34" charset="0"/>
              <a:buChar char="•"/>
            </a:pPr>
            <a:r>
              <a:rPr lang="en-GB" sz="1800" i="0">
                <a:solidFill>
                  <a:srgbClr val="000000"/>
                </a:solidFill>
                <a:effectLst/>
                <a:latin typeface="Josefin Sans" pitchFamily="2" charset="0"/>
              </a:rPr>
              <a:t>The Need for Collective Action. </a:t>
            </a:r>
          </a:p>
          <a:p>
            <a:pPr algn="just" rtl="0" fontAlgn="base">
              <a:buFont typeface="Arial" panose="020B0604020202020204" pitchFamily="34" charset="0"/>
              <a:buChar char="•"/>
            </a:pPr>
            <a:r>
              <a:rPr lang="en-GB" sz="1800" i="0">
                <a:solidFill>
                  <a:srgbClr val="FF0000"/>
                </a:solidFill>
                <a:effectLst/>
                <a:latin typeface="Josefin Sans" pitchFamily="2" charset="0"/>
              </a:rPr>
              <a:t>Perceived Expectations on Young People to solve the Climate Crisis. </a:t>
            </a:r>
          </a:p>
          <a:p>
            <a:pPr algn="just" rtl="0" fontAlgn="base">
              <a:buFont typeface="Arial" panose="020B0604020202020204" pitchFamily="34" charset="0"/>
              <a:buChar char="•"/>
            </a:pPr>
            <a:r>
              <a:rPr lang="en-GB" sz="1800" i="0">
                <a:solidFill>
                  <a:srgbClr val="000000"/>
                </a:solidFill>
                <a:effectLst/>
                <a:latin typeface="Josefin Sans" pitchFamily="2" charset="0"/>
              </a:rPr>
              <a:t>Young People’s Agency and the Climate Crisis. </a:t>
            </a:r>
          </a:p>
          <a:p>
            <a:pPr algn="just" rtl="0" fontAlgn="base">
              <a:buFont typeface="Arial" panose="020B0604020202020204" pitchFamily="34" charset="0"/>
              <a:buChar char="•"/>
            </a:pPr>
            <a:r>
              <a:rPr lang="en-GB" sz="1800" i="0">
                <a:solidFill>
                  <a:srgbClr val="000000"/>
                </a:solidFill>
                <a:effectLst/>
                <a:latin typeface="Josefin Sans" pitchFamily="2" charset="0"/>
              </a:rPr>
              <a:t>Perceived Inaction on the Climate Crisis. </a:t>
            </a:r>
          </a:p>
          <a:p>
            <a:pPr algn="just" rtl="0" fontAlgn="base">
              <a:buFont typeface="Arial" panose="020B0604020202020204" pitchFamily="34" charset="0"/>
              <a:buChar char="•"/>
            </a:pPr>
            <a:r>
              <a:rPr lang="en-GB" sz="1800" i="0">
                <a:solidFill>
                  <a:srgbClr val="FF0000"/>
                </a:solidFill>
                <a:effectLst/>
                <a:latin typeface="Josefin Sans" pitchFamily="2" charset="0"/>
              </a:rPr>
              <a:t>Young People’s Feelings of Trust. </a:t>
            </a:r>
          </a:p>
          <a:p>
            <a:pPr algn="just" rtl="0" fontAlgn="base">
              <a:buFont typeface="Arial" panose="020B0604020202020204" pitchFamily="34" charset="0"/>
              <a:buChar char="•"/>
            </a:pPr>
            <a:r>
              <a:rPr lang="en-GB" sz="1800" i="0">
                <a:solidFill>
                  <a:srgbClr val="FF0000"/>
                </a:solidFill>
                <a:effectLst/>
                <a:latin typeface="Josefin Sans" pitchFamily="2" charset="0"/>
              </a:rPr>
              <a:t>Young People, Climate Burden, and Eco-Anxiety. </a:t>
            </a:r>
          </a:p>
          <a:p>
            <a:endParaRPr lang="en-GB">
              <a:latin typeface="Josefin Sans" pitchFamily="2" charset="0"/>
            </a:endParaRPr>
          </a:p>
        </p:txBody>
      </p:sp>
      <p:sp>
        <p:nvSpPr>
          <p:cNvPr id="5" name="Content Placeholder 4">
            <a:extLst>
              <a:ext uri="{FF2B5EF4-FFF2-40B4-BE49-F238E27FC236}">
                <a16:creationId xmlns:a16="http://schemas.microsoft.com/office/drawing/2014/main" id="{2A5BFF8F-1AE7-2345-1C1B-00D44D0C374F}"/>
              </a:ext>
            </a:extLst>
          </p:cNvPr>
          <p:cNvSpPr>
            <a:spLocks noGrp="1"/>
          </p:cNvSpPr>
          <p:nvPr>
            <p:ph sz="half" idx="2"/>
          </p:nvPr>
        </p:nvSpPr>
        <p:spPr>
          <a:xfrm>
            <a:off x="6456734" y="1515220"/>
            <a:ext cx="5063321" cy="4875425"/>
          </a:xfrm>
        </p:spPr>
        <p:txBody>
          <a:bodyPr>
            <a:normAutofit/>
          </a:bodyPr>
          <a:lstStyle/>
          <a:p>
            <a:pPr marL="0" indent="0">
              <a:buNone/>
            </a:pPr>
            <a:r>
              <a:rPr lang="en-GB" sz="1800" i="0">
                <a:solidFill>
                  <a:srgbClr val="2F5496"/>
                </a:solidFill>
                <a:effectLst/>
                <a:latin typeface="Josefin Sans" pitchFamily="2" charset="0"/>
              </a:rPr>
              <a:t>Young People’s Experiences of Climate Change Education. </a:t>
            </a:r>
          </a:p>
          <a:p>
            <a:pPr algn="just" rtl="0" fontAlgn="base">
              <a:buFont typeface="Arial" panose="020B0604020202020204" pitchFamily="34" charset="0"/>
              <a:buChar char="•"/>
            </a:pPr>
            <a:r>
              <a:rPr lang="en-GB" sz="1800" i="0">
                <a:solidFill>
                  <a:srgbClr val="000000"/>
                </a:solidFill>
                <a:effectLst/>
                <a:latin typeface="Josefin Sans" pitchFamily="2" charset="0"/>
              </a:rPr>
              <a:t>Perceived Failings of Climate Change Education. </a:t>
            </a:r>
          </a:p>
          <a:p>
            <a:pPr algn="just" rtl="0" fontAlgn="base">
              <a:buFont typeface="Arial" panose="020B0604020202020204" pitchFamily="34" charset="0"/>
              <a:buChar char="•"/>
            </a:pPr>
            <a:r>
              <a:rPr lang="en-GB" sz="1800" i="0">
                <a:solidFill>
                  <a:srgbClr val="000000"/>
                </a:solidFill>
                <a:effectLst/>
                <a:latin typeface="Josefin Sans" pitchFamily="2" charset="0"/>
              </a:rPr>
              <a:t>The Need for Practical Approaches to Learning. </a:t>
            </a:r>
          </a:p>
          <a:p>
            <a:pPr algn="just" rtl="0" fontAlgn="base">
              <a:buFont typeface="Arial" panose="020B0604020202020204" pitchFamily="34" charset="0"/>
              <a:buChar char="•"/>
            </a:pPr>
            <a:r>
              <a:rPr lang="en-GB" sz="1800" i="0">
                <a:solidFill>
                  <a:srgbClr val="000000"/>
                </a:solidFill>
                <a:effectLst/>
                <a:latin typeface="Josefin Sans" pitchFamily="2" charset="0"/>
              </a:rPr>
              <a:t>The Need for Solution-Orientated Learning. </a:t>
            </a:r>
          </a:p>
          <a:p>
            <a:pPr algn="just" rtl="0" fontAlgn="base">
              <a:buFont typeface="Arial" panose="020B0604020202020204" pitchFamily="34" charset="0"/>
              <a:buChar char="•"/>
            </a:pPr>
            <a:r>
              <a:rPr lang="en-GB" sz="1800" i="0">
                <a:solidFill>
                  <a:srgbClr val="000000"/>
                </a:solidFill>
                <a:effectLst/>
                <a:latin typeface="Josefin Sans" pitchFamily="2" charset="0"/>
              </a:rPr>
              <a:t>Perceived Misuse of Teaching Time. </a:t>
            </a:r>
          </a:p>
          <a:p>
            <a:pPr algn="just" rtl="0" fontAlgn="base">
              <a:buFont typeface="Arial" panose="020B0604020202020204" pitchFamily="34" charset="0"/>
              <a:buChar char="•"/>
            </a:pPr>
            <a:r>
              <a:rPr lang="en-GB" sz="1800" i="0">
                <a:solidFill>
                  <a:srgbClr val="000000"/>
                </a:solidFill>
                <a:effectLst/>
                <a:latin typeface="Josefin Sans" pitchFamily="2" charset="0"/>
              </a:rPr>
              <a:t>The value in Learning Climate Crisis Communication Skills. </a:t>
            </a:r>
          </a:p>
          <a:p>
            <a:pPr algn="just" rtl="0" fontAlgn="base">
              <a:buFont typeface="Arial" panose="020B0604020202020204" pitchFamily="34" charset="0"/>
              <a:buChar char="•"/>
            </a:pPr>
            <a:r>
              <a:rPr lang="en-GB" sz="1800" i="0">
                <a:solidFill>
                  <a:srgbClr val="000000"/>
                </a:solidFill>
                <a:effectLst/>
                <a:latin typeface="Josefin Sans" pitchFamily="2" charset="0"/>
              </a:rPr>
              <a:t>The Need for Climate Change Education from a Younger Age </a:t>
            </a:r>
          </a:p>
          <a:p>
            <a:pPr algn="just" rtl="0" fontAlgn="base">
              <a:buFont typeface="Arial" panose="020B0604020202020204" pitchFamily="34" charset="0"/>
              <a:buChar char="•"/>
            </a:pPr>
            <a:r>
              <a:rPr lang="en-GB" sz="1800" i="0">
                <a:solidFill>
                  <a:srgbClr val="000000"/>
                </a:solidFill>
                <a:effectLst/>
                <a:latin typeface="Josefin Sans" pitchFamily="2" charset="0"/>
              </a:rPr>
              <a:t>The Need to Demonstrate the Personal Relevance of the Climate Crisis. </a:t>
            </a:r>
          </a:p>
          <a:p>
            <a:pPr algn="just" rtl="0" fontAlgn="base">
              <a:buFont typeface="Arial" panose="020B0604020202020204" pitchFamily="34" charset="0"/>
              <a:buChar char="•"/>
            </a:pPr>
            <a:r>
              <a:rPr lang="en-GB" sz="1800" i="0">
                <a:solidFill>
                  <a:srgbClr val="000000"/>
                </a:solidFill>
                <a:effectLst/>
                <a:latin typeface="Josefin Sans" pitchFamily="2" charset="0"/>
              </a:rPr>
              <a:t>Young People’s Perceptions of Teachers. </a:t>
            </a:r>
          </a:p>
          <a:p>
            <a:pPr marL="0" indent="0">
              <a:buNone/>
            </a:pPr>
            <a:endParaRPr lang="en-GB">
              <a:latin typeface="Josefin Sans" pitchFamily="2" charset="0"/>
            </a:endParaRPr>
          </a:p>
        </p:txBody>
      </p:sp>
      <p:sp>
        <p:nvSpPr>
          <p:cNvPr id="6" name="TextBox 5">
            <a:extLst>
              <a:ext uri="{FF2B5EF4-FFF2-40B4-BE49-F238E27FC236}">
                <a16:creationId xmlns:a16="http://schemas.microsoft.com/office/drawing/2014/main" id="{16A26959-D72E-7B22-8475-F598B166E8D4}"/>
              </a:ext>
            </a:extLst>
          </p:cNvPr>
          <p:cNvSpPr txBox="1"/>
          <p:nvPr/>
        </p:nvSpPr>
        <p:spPr>
          <a:xfrm>
            <a:off x="2305050" y="882001"/>
            <a:ext cx="7274718" cy="461665"/>
          </a:xfrm>
          <a:prstGeom prst="rect">
            <a:avLst/>
          </a:prstGeom>
          <a:noFill/>
        </p:spPr>
        <p:txBody>
          <a:bodyPr wrap="square" lIns="91440" tIns="45720" rIns="91440" bIns="45720" anchor="t">
            <a:spAutoFit/>
          </a:bodyPr>
          <a:lstStyle/>
          <a:p>
            <a:pPr algn="ctr"/>
            <a:r>
              <a:rPr lang="en-GB" sz="2400">
                <a:latin typeface="Josefin Sans"/>
              </a:rPr>
              <a:t>119 Codes in total, with two overarching themes:</a:t>
            </a:r>
          </a:p>
        </p:txBody>
      </p:sp>
      <p:pic>
        <p:nvPicPr>
          <p:cNvPr id="7" name="Picture 4">
            <a:extLst>
              <a:ext uri="{FF2B5EF4-FFF2-40B4-BE49-F238E27FC236}">
                <a16:creationId xmlns:a16="http://schemas.microsoft.com/office/drawing/2014/main" id="{63F651A0-5361-574E-689A-D9D05F7128CC}"/>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b="1691"/>
          <a:stretch/>
        </p:blipFill>
        <p:spPr>
          <a:xfrm>
            <a:off x="124971" y="5541818"/>
            <a:ext cx="713229" cy="1316182"/>
          </a:xfrm>
          <a:prstGeom prst="rect">
            <a:avLst/>
          </a:prstGeom>
        </p:spPr>
      </p:pic>
    </p:spTree>
    <p:extLst>
      <p:ext uri="{BB962C8B-B14F-4D97-AF65-F5344CB8AC3E}">
        <p14:creationId xmlns:p14="http://schemas.microsoft.com/office/powerpoint/2010/main" val="7149878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845FC50A-9E28-DCEA-207B-D5FD25F3E6B4}"/>
              </a:ext>
            </a:extLst>
          </p:cNvPr>
          <p:cNvSpPr>
            <a:spLocks noGrp="1"/>
          </p:cNvSpPr>
          <p:nvPr>
            <p:ph idx="1"/>
          </p:nvPr>
        </p:nvSpPr>
        <p:spPr>
          <a:xfrm>
            <a:off x="238125" y="172127"/>
            <a:ext cx="11572875" cy="6296025"/>
          </a:xfrm>
        </p:spPr>
        <p:txBody>
          <a:bodyPr vert="horz" lIns="91440" tIns="45720" rIns="91440" bIns="45720" rtlCol="0" anchor="t">
            <a:normAutofit fontScale="25000" lnSpcReduction="20000"/>
          </a:bodyPr>
          <a:lstStyle/>
          <a:p>
            <a:pPr marL="0" indent="0">
              <a:buNone/>
            </a:pPr>
            <a:endParaRPr lang="en-GB" sz="8600" b="1">
              <a:solidFill>
                <a:srgbClr val="000000"/>
              </a:solidFill>
              <a:latin typeface="Josefin Sans" pitchFamily="2" charset="0"/>
            </a:endParaRPr>
          </a:p>
          <a:p>
            <a:pPr marL="0" indent="0">
              <a:buNone/>
            </a:pPr>
            <a:r>
              <a:rPr lang="en-GB" sz="11200" b="1" i="0">
                <a:solidFill>
                  <a:schemeClr val="tx1">
                    <a:lumMod val="75000"/>
                    <a:lumOff val="25000"/>
                  </a:schemeClr>
                </a:solidFill>
                <a:effectLst/>
                <a:latin typeface="Josefin Sans" pitchFamily="2" charset="0"/>
              </a:rPr>
              <a:t>Young People’s Feelings of Trust: </a:t>
            </a:r>
            <a:r>
              <a:rPr lang="en-GB" sz="11200" b="1" i="0">
                <a:solidFill>
                  <a:schemeClr val="accent2">
                    <a:lumMod val="75000"/>
                  </a:schemeClr>
                </a:solidFill>
                <a:effectLst/>
                <a:latin typeface="Josefin Sans" pitchFamily="2" charset="0"/>
              </a:rPr>
              <a:t>Trust in Adults</a:t>
            </a:r>
          </a:p>
          <a:p>
            <a:pPr marL="0" indent="0">
              <a:buNone/>
            </a:pPr>
            <a:endParaRPr lang="en-GB" sz="8600" i="0">
              <a:solidFill>
                <a:schemeClr val="accent2">
                  <a:lumMod val="75000"/>
                </a:schemeClr>
              </a:solidFill>
              <a:effectLst/>
              <a:latin typeface="Josefin Sans" pitchFamily="2" charset="0"/>
            </a:endParaRPr>
          </a:p>
          <a:p>
            <a:pPr marL="0" indent="0">
              <a:buNone/>
            </a:pPr>
            <a:r>
              <a:rPr lang="en-GB" sz="7200">
                <a:solidFill>
                  <a:srgbClr val="000000"/>
                </a:solidFill>
                <a:effectLst/>
                <a:latin typeface="Josefin Sans"/>
              </a:rPr>
              <a:t>“I got hope but I don't have trust in them [older generations]</a:t>
            </a:r>
            <a:r>
              <a:rPr lang="en-GB" sz="7200" b="0">
                <a:solidFill>
                  <a:srgbClr val="000000"/>
                </a:solidFill>
                <a:effectLst/>
                <a:latin typeface="Josefin Sans"/>
              </a:rPr>
              <a:t>”. (Ellis, Bristol). </a:t>
            </a:r>
          </a:p>
          <a:p>
            <a:pPr marL="0" indent="0">
              <a:buNone/>
            </a:pPr>
            <a:endParaRPr lang="en-GB" sz="7200">
              <a:solidFill>
                <a:srgbClr val="000000"/>
              </a:solidFill>
              <a:latin typeface="Josefin Sans" pitchFamily="2" charset="0"/>
            </a:endParaRPr>
          </a:p>
          <a:p>
            <a:pPr marL="0" indent="0">
              <a:buNone/>
            </a:pPr>
            <a:r>
              <a:rPr lang="en-GB" sz="7200" b="0">
                <a:solidFill>
                  <a:srgbClr val="000000"/>
                </a:solidFill>
                <a:effectLst/>
                <a:latin typeface="Josefin Sans"/>
              </a:rPr>
              <a:t>“A lot of people like the older generations are conservative, so they stay traditional and they just don't </a:t>
            </a:r>
            <a:r>
              <a:rPr lang="en-GB" sz="7200" b="0" err="1">
                <a:solidFill>
                  <a:srgbClr val="000000"/>
                </a:solidFill>
                <a:effectLst/>
                <a:latin typeface="Josefin Sans"/>
              </a:rPr>
              <a:t>wanna</a:t>
            </a:r>
            <a:r>
              <a:rPr lang="en-GB" sz="7200" b="0">
                <a:solidFill>
                  <a:srgbClr val="000000"/>
                </a:solidFill>
                <a:effectLst/>
                <a:latin typeface="Josefin Sans"/>
              </a:rPr>
              <a:t> like change anything if they're not used to it”. (Kit, Bristol). </a:t>
            </a:r>
          </a:p>
          <a:p>
            <a:pPr marL="0" indent="0">
              <a:buNone/>
            </a:pPr>
            <a:endParaRPr lang="en-GB" sz="7200">
              <a:solidFill>
                <a:srgbClr val="000000"/>
              </a:solidFill>
              <a:latin typeface="Josefin Sans" pitchFamily="2" charset="0"/>
            </a:endParaRPr>
          </a:p>
          <a:p>
            <a:pPr marL="0" indent="0">
              <a:buNone/>
            </a:pPr>
            <a:r>
              <a:rPr lang="en-GB" sz="7200" b="1">
                <a:solidFill>
                  <a:srgbClr val="000000"/>
                </a:solidFill>
                <a:effectLst/>
                <a:latin typeface="Josefin Sans"/>
              </a:rPr>
              <a:t>“I mean they made all the problems in the first place, so they're the ones like. We haven't done anything to add to climate change, but they're the ones that have grown up and they've just kept adding to it so yeah, you wouldn't really trust them to do anything”. (</a:t>
            </a:r>
            <a:r>
              <a:rPr lang="en-GB" sz="7200" b="0">
                <a:solidFill>
                  <a:srgbClr val="000000"/>
                </a:solidFill>
                <a:effectLst/>
                <a:latin typeface="Josefin Sans"/>
              </a:rPr>
              <a:t>Martha, Bristol). </a:t>
            </a:r>
          </a:p>
          <a:p>
            <a:pPr marL="0" indent="0">
              <a:buNone/>
            </a:pPr>
            <a:endParaRPr lang="en-GB" sz="7200" b="0">
              <a:solidFill>
                <a:srgbClr val="000000"/>
              </a:solidFill>
              <a:effectLst/>
              <a:latin typeface="Josefin Sans" pitchFamily="2" charset="0"/>
            </a:endParaRPr>
          </a:p>
          <a:p>
            <a:pPr marL="0" indent="0">
              <a:buNone/>
            </a:pPr>
            <a:r>
              <a:rPr lang="en-GB" sz="7200" b="0" u="none" strike="noStrike">
                <a:solidFill>
                  <a:srgbClr val="000000"/>
                </a:solidFill>
                <a:effectLst/>
                <a:latin typeface="Josefin Sans" pitchFamily="2" charset="0"/>
              </a:rPr>
              <a:t>“I feel like older people are very aware of it now because it's been around and like people are talking about it more, they see it all the time on like social media, but they just choose to ignore it, whereas like younger people </a:t>
            </a:r>
            <a:r>
              <a:rPr lang="en-GB" sz="7200" b="0" u="none" strike="noStrike" err="1">
                <a:solidFill>
                  <a:srgbClr val="000000"/>
                </a:solidFill>
                <a:effectLst/>
                <a:latin typeface="Josefin Sans" pitchFamily="2" charset="0"/>
              </a:rPr>
              <a:t>'cause</a:t>
            </a:r>
            <a:r>
              <a:rPr lang="en-GB" sz="7200" b="0" u="none" strike="noStrike">
                <a:solidFill>
                  <a:srgbClr val="000000"/>
                </a:solidFill>
                <a:effectLst/>
                <a:latin typeface="Josefin Sans" pitchFamily="2" charset="0"/>
              </a:rPr>
              <a:t> they get taught about in school and stuff they like are looking at different ways they can help. Like for example my younger siblings they are very strict on recycling, they'll make sure everything sorted into the right recycling boxes, whereas my parents will just chuck it in so”. (Charlotte</a:t>
            </a:r>
            <a:r>
              <a:rPr lang="en-GB" sz="7200">
                <a:solidFill>
                  <a:srgbClr val="000000"/>
                </a:solidFill>
                <a:latin typeface="Josefin Sans" pitchFamily="2" charset="0"/>
              </a:rPr>
              <a:t>, Bristol)</a:t>
            </a:r>
          </a:p>
          <a:p>
            <a:pPr marL="0" indent="0">
              <a:buNone/>
            </a:pPr>
            <a:endParaRPr lang="en-GB" sz="7200">
              <a:solidFill>
                <a:srgbClr val="000000"/>
              </a:solidFill>
              <a:latin typeface="Josefin Sans" pitchFamily="2" charset="0"/>
            </a:endParaRPr>
          </a:p>
          <a:p>
            <a:pPr marL="0" indent="0">
              <a:buNone/>
            </a:pPr>
            <a:r>
              <a:rPr lang="en-GB" sz="7200" b="0" i="1" u="none" strike="noStrike">
                <a:solidFill>
                  <a:srgbClr val="000000"/>
                </a:solidFill>
                <a:effectLst/>
                <a:latin typeface="Josefin Sans"/>
              </a:rPr>
              <a:t>[When asked if anyone does have any sense of trust]</a:t>
            </a:r>
            <a:r>
              <a:rPr lang="en-GB" sz="7200" b="0" i="0" u="none" strike="noStrike">
                <a:solidFill>
                  <a:srgbClr val="000000"/>
                </a:solidFill>
                <a:effectLst/>
                <a:latin typeface="Josefin Sans"/>
              </a:rPr>
              <a:t>. “I think it depends if they have like kids and grandkids and things </a:t>
            </a:r>
            <a:r>
              <a:rPr lang="en-GB" sz="7200" b="0" i="0" u="none" strike="noStrike" err="1">
                <a:solidFill>
                  <a:srgbClr val="000000"/>
                </a:solidFill>
                <a:effectLst/>
                <a:latin typeface="Josefin Sans"/>
              </a:rPr>
              <a:t>'cause</a:t>
            </a:r>
            <a:r>
              <a:rPr lang="en-GB" sz="7200" b="0" i="0" u="none" strike="noStrike">
                <a:solidFill>
                  <a:srgbClr val="000000"/>
                </a:solidFill>
                <a:effectLst/>
                <a:latin typeface="Josefin Sans"/>
              </a:rPr>
              <a:t> then like they'd </a:t>
            </a:r>
            <a:r>
              <a:rPr lang="en-GB" sz="7200" b="0" i="0" u="none" strike="noStrike" err="1">
                <a:solidFill>
                  <a:srgbClr val="000000"/>
                </a:solidFill>
                <a:effectLst/>
                <a:latin typeface="Josefin Sans"/>
              </a:rPr>
              <a:t>wanna</a:t>
            </a:r>
            <a:r>
              <a:rPr lang="en-GB" sz="7200" b="0" i="0" u="none" strike="noStrike">
                <a:solidFill>
                  <a:srgbClr val="000000"/>
                </a:solidFill>
                <a:effectLst/>
                <a:latin typeface="Josefin Sans"/>
              </a:rPr>
              <a:t> make things better, you would think”. (Rowan, Bristol).</a:t>
            </a:r>
            <a:r>
              <a:rPr lang="en-GB" sz="7200">
                <a:latin typeface="Josefin Sans"/>
              </a:rPr>
              <a:t> </a:t>
            </a:r>
            <a:endParaRPr lang="en-GB" sz="7200">
              <a:latin typeface="Josefin Sans" pitchFamily="2" charset="0"/>
            </a:endParaRPr>
          </a:p>
          <a:p>
            <a:pPr marL="0" indent="0">
              <a:buNone/>
            </a:pPr>
            <a:endParaRPr lang="en-GB" sz="7200">
              <a:latin typeface="Josefin Sans" pitchFamily="2" charset="0"/>
            </a:endParaRPr>
          </a:p>
          <a:p>
            <a:pPr marL="0" indent="0">
              <a:buNone/>
            </a:pPr>
            <a:r>
              <a:rPr lang="en-GB" sz="7200" i="0" u="none" strike="noStrike">
                <a:solidFill>
                  <a:srgbClr val="000000"/>
                </a:solidFill>
                <a:effectLst/>
                <a:latin typeface="Josefin Sans"/>
              </a:rPr>
              <a:t>“They're trying to avoid the whole question”. </a:t>
            </a:r>
            <a:r>
              <a:rPr lang="en-GB" sz="7200" b="0" i="0" u="none" strike="noStrike">
                <a:solidFill>
                  <a:srgbClr val="000000"/>
                </a:solidFill>
                <a:effectLst/>
                <a:latin typeface="Josefin Sans"/>
              </a:rPr>
              <a:t>(Josie, Bristol).</a:t>
            </a:r>
            <a:r>
              <a:rPr lang="en-GB" sz="7200">
                <a:latin typeface="Josefin Sans"/>
              </a:rPr>
              <a:t> </a:t>
            </a:r>
            <a:endParaRPr lang="en-GB" sz="7200">
              <a:latin typeface="Josefin Sans" pitchFamily="2" charset="0"/>
            </a:endParaRPr>
          </a:p>
          <a:p>
            <a:pPr marL="0" indent="0">
              <a:buNone/>
            </a:pPr>
            <a:endParaRPr lang="en-GB" sz="8600">
              <a:latin typeface="Josefin Sans" pitchFamily="2" charset="0"/>
            </a:endParaRPr>
          </a:p>
          <a:p>
            <a:pPr marL="228600" indent="-228600"/>
            <a:endParaRPr lang="en-GB">
              <a:ea typeface="Calibri" panose="020F0502020204030204"/>
              <a:cs typeface="Calibri" panose="020F0502020204030204"/>
            </a:endParaRPr>
          </a:p>
        </p:txBody>
      </p:sp>
    </p:spTree>
    <p:extLst>
      <p:ext uri="{BB962C8B-B14F-4D97-AF65-F5344CB8AC3E}">
        <p14:creationId xmlns:p14="http://schemas.microsoft.com/office/powerpoint/2010/main" val="3442791593"/>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1639</TotalTime>
  <Words>5130</Words>
  <Application>Microsoft Office PowerPoint</Application>
  <PresentationFormat>Widescreen</PresentationFormat>
  <Paragraphs>292</Paragraphs>
  <Slides>18</Slides>
  <Notes>18</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18</vt:i4>
      </vt:variant>
    </vt:vector>
  </HeadingPairs>
  <TitlesOfParts>
    <vt:vector size="31" baseType="lpstr">
      <vt:lpstr>Arial</vt:lpstr>
      <vt:lpstr>Berlin Sans FB</vt:lpstr>
      <vt:lpstr>Bobby Jones</vt:lpstr>
      <vt:lpstr>Bobby Jones Bold</vt:lpstr>
      <vt:lpstr>Calibri</vt:lpstr>
      <vt:lpstr>Calibri Light</vt:lpstr>
      <vt:lpstr>Josefin Sans</vt:lpstr>
      <vt:lpstr>Josefin Sans Regular</vt:lpstr>
      <vt:lpstr>Segoe UI</vt:lpstr>
      <vt:lpstr>Symbol</vt:lpstr>
      <vt:lpstr>1_Office Theme</vt:lpstr>
      <vt:lpstr>2_Office Theme</vt:lpstr>
      <vt:lpstr>Office Theme</vt:lpstr>
      <vt:lpstr>PowerPoint Presentation</vt:lpstr>
      <vt:lpstr>Presentation Structure  The CCC-Catapult Project: Aims, Context and Methods  The Focus Group Research  Exploring themes of: Trust; Responsibility; Anxiety  Reflecting on findings  Current work and next steps </vt:lpstr>
      <vt:lpstr>The CCC-CATAPULT Project</vt:lpstr>
      <vt:lpstr>PowerPoint Presentation</vt:lpstr>
      <vt:lpstr>PowerPoint Presentation</vt:lpstr>
      <vt:lpstr>Focus Groups</vt:lpstr>
      <vt:lpstr>A Focus on Bristol (UK)</vt:lpstr>
      <vt:lpstr>Thematic Analysis of Focus Groups</vt:lpstr>
      <vt:lpstr>PowerPoint Presentation</vt:lpstr>
      <vt:lpstr>PowerPoint Presentation</vt:lpstr>
      <vt:lpstr>PowerPoint Presentation</vt:lpstr>
      <vt:lpstr> Perceived Expectations on Young People to solve the Climate Crisis: Intergenerational Views and Issues  </vt:lpstr>
      <vt:lpstr>PowerPoint Presentation</vt:lpstr>
      <vt:lpstr>PowerPoint Presentation</vt:lpstr>
      <vt:lpstr>Where do we go?</vt:lpstr>
      <vt:lpstr>PowerPoint Presentation</vt:lpstr>
      <vt:lpstr>Multidisciplinary discussions: Our Ideas/ Your Ideas</vt:lpstr>
      <vt:lpstr>Further Information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Sara-Jayne Williams</dc:creator>
  <cp:lastModifiedBy>Sara-Jayne Williams</cp:lastModifiedBy>
  <cp:revision>23</cp:revision>
  <dcterms:created xsi:type="dcterms:W3CDTF">2023-06-07T09:54:25Z</dcterms:created>
  <dcterms:modified xsi:type="dcterms:W3CDTF">2023-06-23T14:40:35Z</dcterms:modified>
</cp:coreProperties>
</file>