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256" r:id="rId5"/>
    <p:sldId id="280" r:id="rId6"/>
    <p:sldId id="276" r:id="rId7"/>
    <p:sldId id="457" r:id="rId8"/>
    <p:sldId id="456" r:id="rId9"/>
    <p:sldId id="260" r:id="rId10"/>
    <p:sldId id="273" r:id="rId11"/>
    <p:sldId id="466" r:id="rId12"/>
    <p:sldId id="446" r:id="rId13"/>
    <p:sldId id="447" r:id="rId14"/>
    <p:sldId id="448" r:id="rId15"/>
    <p:sldId id="477" r:id="rId16"/>
    <p:sldId id="2076137300" r:id="rId17"/>
    <p:sldId id="2076137310" r:id="rId18"/>
    <p:sldId id="2076137312" r:id="rId19"/>
    <p:sldId id="2076137292" r:id="rId20"/>
    <p:sldId id="467" r:id="rId21"/>
    <p:sldId id="277" r:id="rId22"/>
    <p:sldId id="278" r:id="rId23"/>
    <p:sldId id="281" r:id="rId24"/>
    <p:sldId id="282" r:id="rId25"/>
    <p:sldId id="283" r:id="rId26"/>
    <p:sldId id="207613731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0613"/>
    <a:srgbClr val="5756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508" autoAdjust="0"/>
  </p:normalViewPr>
  <p:slideViewPr>
    <p:cSldViewPr snapToGrid="0">
      <p:cViewPr varScale="1">
        <p:scale>
          <a:sx n="52" d="100"/>
          <a:sy n="52" d="100"/>
        </p:scale>
        <p:origin x="122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1FEB2-1677-43DB-AA9F-2A2CFB2B2B34}" type="doc">
      <dgm:prSet loTypeId="urn:microsoft.com/office/officeart/2005/8/layout/pyramid1" loCatId="pyramid" qsTypeId="urn:microsoft.com/office/officeart/2005/8/quickstyle/simple1" qsCatId="simple" csTypeId="urn:microsoft.com/office/officeart/2005/8/colors/accent1_2" csCatId="accent1" phldr="1"/>
      <dgm:spPr/>
    </dgm:pt>
    <dgm:pt modelId="{DE9E1A61-5877-4364-807B-616FDA5EEACC}">
      <dgm:prSet phldrT="[Text]" custT="1"/>
      <dgm:spPr>
        <a:solidFill>
          <a:srgbClr val="575656"/>
        </a:solidFill>
      </dgm:spPr>
      <dgm:t>
        <a:bodyPr/>
        <a:lstStyle/>
        <a:p>
          <a:endParaRPr lang="en-GB" sz="2800" dirty="0">
            <a:solidFill>
              <a:schemeClr val="bg1"/>
            </a:solidFill>
          </a:endParaRPr>
        </a:p>
      </dgm:t>
    </dgm:pt>
    <dgm:pt modelId="{7F75823F-1599-4B7A-8A4B-1B4A006FC9B9}" type="parTrans" cxnId="{2F3E96B9-35DA-451D-9EC1-D36741BC1626}">
      <dgm:prSet/>
      <dgm:spPr/>
      <dgm:t>
        <a:bodyPr/>
        <a:lstStyle/>
        <a:p>
          <a:endParaRPr lang="en-GB" sz="2800"/>
        </a:p>
      </dgm:t>
    </dgm:pt>
    <dgm:pt modelId="{463D483A-D111-4B5D-8091-910D7CACC161}" type="sibTrans" cxnId="{2F3E96B9-35DA-451D-9EC1-D36741BC1626}">
      <dgm:prSet/>
      <dgm:spPr/>
      <dgm:t>
        <a:bodyPr/>
        <a:lstStyle/>
        <a:p>
          <a:endParaRPr lang="en-GB" sz="2800"/>
        </a:p>
      </dgm:t>
    </dgm:pt>
    <dgm:pt modelId="{B132FA05-036C-40A7-8744-3589CD672564}">
      <dgm:prSet phldrT="[Text]" custT="1"/>
      <dgm:spPr>
        <a:solidFill>
          <a:srgbClr val="E30613"/>
        </a:solidFill>
      </dgm:spPr>
      <dgm:t>
        <a:bodyPr/>
        <a:lstStyle/>
        <a:p>
          <a:r>
            <a:rPr lang="en-GB" sz="4000" dirty="0">
              <a:solidFill>
                <a:schemeClr val="bg1"/>
              </a:solidFill>
            </a:rPr>
            <a:t>plan</a:t>
          </a:r>
        </a:p>
      </dgm:t>
    </dgm:pt>
    <dgm:pt modelId="{F7BD315F-AA1E-41FD-A844-E81DAB584366}" type="parTrans" cxnId="{F0140BFD-3741-408C-B4C2-94A76CB7F43E}">
      <dgm:prSet/>
      <dgm:spPr/>
      <dgm:t>
        <a:bodyPr/>
        <a:lstStyle/>
        <a:p>
          <a:endParaRPr lang="en-GB" sz="2800"/>
        </a:p>
      </dgm:t>
    </dgm:pt>
    <dgm:pt modelId="{9D4511D9-EA6A-41DA-8E3F-2659CEEEE9A0}" type="sibTrans" cxnId="{F0140BFD-3741-408C-B4C2-94A76CB7F43E}">
      <dgm:prSet/>
      <dgm:spPr/>
      <dgm:t>
        <a:bodyPr/>
        <a:lstStyle/>
        <a:p>
          <a:endParaRPr lang="en-GB" sz="2800"/>
        </a:p>
      </dgm:t>
    </dgm:pt>
    <dgm:pt modelId="{28095352-6691-407C-A4D7-1E64AE0035D5}">
      <dgm:prSet phldrT="[Text]" custT="1"/>
      <dgm:spPr>
        <a:solidFill>
          <a:srgbClr val="E30613"/>
        </a:solidFill>
      </dgm:spPr>
      <dgm:t>
        <a:bodyPr/>
        <a:lstStyle/>
        <a:p>
          <a:r>
            <a:rPr lang="en-GB" sz="4000" dirty="0">
              <a:solidFill>
                <a:schemeClr val="bg1"/>
              </a:solidFill>
            </a:rPr>
            <a:t>think</a:t>
          </a:r>
        </a:p>
      </dgm:t>
    </dgm:pt>
    <dgm:pt modelId="{48B8BF27-CE12-4B4A-A917-8D4D42081357}" type="parTrans" cxnId="{2AA5CA08-C644-4A42-95FF-2C6A7E3585AE}">
      <dgm:prSet/>
      <dgm:spPr/>
      <dgm:t>
        <a:bodyPr/>
        <a:lstStyle/>
        <a:p>
          <a:endParaRPr lang="en-GB" sz="2800"/>
        </a:p>
      </dgm:t>
    </dgm:pt>
    <dgm:pt modelId="{37ED4B14-3C0C-450B-B19A-C2CE778CD3A6}" type="sibTrans" cxnId="{2AA5CA08-C644-4A42-95FF-2C6A7E3585AE}">
      <dgm:prSet/>
      <dgm:spPr/>
      <dgm:t>
        <a:bodyPr/>
        <a:lstStyle/>
        <a:p>
          <a:endParaRPr lang="en-GB" sz="2800"/>
        </a:p>
      </dgm:t>
    </dgm:pt>
    <dgm:pt modelId="{04E6BC49-1C61-469B-8E88-30664FCEB037}" type="pres">
      <dgm:prSet presAssocID="{5A11FEB2-1677-43DB-AA9F-2A2CFB2B2B34}" presName="Name0" presStyleCnt="0">
        <dgm:presLayoutVars>
          <dgm:dir/>
          <dgm:animLvl val="lvl"/>
          <dgm:resizeHandles val="exact"/>
        </dgm:presLayoutVars>
      </dgm:prSet>
      <dgm:spPr/>
    </dgm:pt>
    <dgm:pt modelId="{3CE63C9B-610D-4435-9396-C1524F39F4E4}" type="pres">
      <dgm:prSet presAssocID="{DE9E1A61-5877-4364-807B-616FDA5EEACC}" presName="Name8" presStyleCnt="0"/>
      <dgm:spPr/>
    </dgm:pt>
    <dgm:pt modelId="{4A4AA94B-F325-4DEA-9005-B41629E10220}" type="pres">
      <dgm:prSet presAssocID="{DE9E1A61-5877-4364-807B-616FDA5EEACC}" presName="level" presStyleLbl="node1" presStyleIdx="0" presStyleCnt="3">
        <dgm:presLayoutVars>
          <dgm:chMax val="1"/>
          <dgm:bulletEnabled val="1"/>
        </dgm:presLayoutVars>
      </dgm:prSet>
      <dgm:spPr/>
    </dgm:pt>
    <dgm:pt modelId="{E7B656B3-88A7-4107-A7DE-884CB89AA713}" type="pres">
      <dgm:prSet presAssocID="{DE9E1A61-5877-4364-807B-616FDA5EEACC}" presName="levelTx" presStyleLbl="revTx" presStyleIdx="0" presStyleCnt="0">
        <dgm:presLayoutVars>
          <dgm:chMax val="1"/>
          <dgm:bulletEnabled val="1"/>
        </dgm:presLayoutVars>
      </dgm:prSet>
      <dgm:spPr/>
    </dgm:pt>
    <dgm:pt modelId="{5289AC07-610B-4398-90A9-3607E7260440}" type="pres">
      <dgm:prSet presAssocID="{B132FA05-036C-40A7-8744-3589CD672564}" presName="Name8" presStyleCnt="0"/>
      <dgm:spPr/>
    </dgm:pt>
    <dgm:pt modelId="{83D20090-EB6D-4F12-9350-FFE7FB243146}" type="pres">
      <dgm:prSet presAssocID="{B132FA05-036C-40A7-8744-3589CD672564}" presName="level" presStyleLbl="node1" presStyleIdx="1" presStyleCnt="3">
        <dgm:presLayoutVars>
          <dgm:chMax val="1"/>
          <dgm:bulletEnabled val="1"/>
        </dgm:presLayoutVars>
      </dgm:prSet>
      <dgm:spPr/>
    </dgm:pt>
    <dgm:pt modelId="{FD7B4AEE-1777-40FE-9E22-7E1EC31AD30E}" type="pres">
      <dgm:prSet presAssocID="{B132FA05-036C-40A7-8744-3589CD672564}" presName="levelTx" presStyleLbl="revTx" presStyleIdx="0" presStyleCnt="0">
        <dgm:presLayoutVars>
          <dgm:chMax val="1"/>
          <dgm:bulletEnabled val="1"/>
        </dgm:presLayoutVars>
      </dgm:prSet>
      <dgm:spPr/>
    </dgm:pt>
    <dgm:pt modelId="{923D3570-9432-455C-A39E-D1A14E0044FD}" type="pres">
      <dgm:prSet presAssocID="{28095352-6691-407C-A4D7-1E64AE0035D5}" presName="Name8" presStyleCnt="0"/>
      <dgm:spPr/>
    </dgm:pt>
    <dgm:pt modelId="{3B030EDD-075E-41A3-86E7-08CBDEE94379}" type="pres">
      <dgm:prSet presAssocID="{28095352-6691-407C-A4D7-1E64AE0035D5}" presName="level" presStyleLbl="node1" presStyleIdx="2" presStyleCnt="3">
        <dgm:presLayoutVars>
          <dgm:chMax val="1"/>
          <dgm:bulletEnabled val="1"/>
        </dgm:presLayoutVars>
      </dgm:prSet>
      <dgm:spPr/>
    </dgm:pt>
    <dgm:pt modelId="{6A2B12F5-1EFC-46CF-AE44-D5D00BA18F42}" type="pres">
      <dgm:prSet presAssocID="{28095352-6691-407C-A4D7-1E64AE0035D5}" presName="levelTx" presStyleLbl="revTx" presStyleIdx="0" presStyleCnt="0">
        <dgm:presLayoutVars>
          <dgm:chMax val="1"/>
          <dgm:bulletEnabled val="1"/>
        </dgm:presLayoutVars>
      </dgm:prSet>
      <dgm:spPr/>
    </dgm:pt>
  </dgm:ptLst>
  <dgm:cxnLst>
    <dgm:cxn modelId="{2AA5CA08-C644-4A42-95FF-2C6A7E3585AE}" srcId="{5A11FEB2-1677-43DB-AA9F-2A2CFB2B2B34}" destId="{28095352-6691-407C-A4D7-1E64AE0035D5}" srcOrd="2" destOrd="0" parTransId="{48B8BF27-CE12-4B4A-A917-8D4D42081357}" sibTransId="{37ED4B14-3C0C-450B-B19A-C2CE778CD3A6}"/>
    <dgm:cxn modelId="{48B8D181-451D-4A79-9C56-3479A9FCEE65}" type="presOf" srcId="{B132FA05-036C-40A7-8744-3589CD672564}" destId="{FD7B4AEE-1777-40FE-9E22-7E1EC31AD30E}" srcOrd="1" destOrd="0" presId="urn:microsoft.com/office/officeart/2005/8/layout/pyramid1"/>
    <dgm:cxn modelId="{6825389F-ECB7-49FC-9B84-B5A40AF4C0CE}" type="presOf" srcId="{DE9E1A61-5877-4364-807B-616FDA5EEACC}" destId="{4A4AA94B-F325-4DEA-9005-B41629E10220}" srcOrd="0" destOrd="0" presId="urn:microsoft.com/office/officeart/2005/8/layout/pyramid1"/>
    <dgm:cxn modelId="{3AA7AEAB-88E3-4C1F-8C64-EBD6E22BDECB}" type="presOf" srcId="{28095352-6691-407C-A4D7-1E64AE0035D5}" destId="{6A2B12F5-1EFC-46CF-AE44-D5D00BA18F42}" srcOrd="1" destOrd="0" presId="urn:microsoft.com/office/officeart/2005/8/layout/pyramid1"/>
    <dgm:cxn modelId="{21B9A2AF-5AFC-436D-905B-D1017DB9B556}" type="presOf" srcId="{28095352-6691-407C-A4D7-1E64AE0035D5}" destId="{3B030EDD-075E-41A3-86E7-08CBDEE94379}" srcOrd="0" destOrd="0" presId="urn:microsoft.com/office/officeart/2005/8/layout/pyramid1"/>
    <dgm:cxn modelId="{7EA960B7-9CB3-4360-BAEC-D55B795AF134}" type="presOf" srcId="{5A11FEB2-1677-43DB-AA9F-2A2CFB2B2B34}" destId="{04E6BC49-1C61-469B-8E88-30664FCEB037}" srcOrd="0" destOrd="0" presId="urn:microsoft.com/office/officeart/2005/8/layout/pyramid1"/>
    <dgm:cxn modelId="{2F3E96B9-35DA-451D-9EC1-D36741BC1626}" srcId="{5A11FEB2-1677-43DB-AA9F-2A2CFB2B2B34}" destId="{DE9E1A61-5877-4364-807B-616FDA5EEACC}" srcOrd="0" destOrd="0" parTransId="{7F75823F-1599-4B7A-8A4B-1B4A006FC9B9}" sibTransId="{463D483A-D111-4B5D-8091-910D7CACC161}"/>
    <dgm:cxn modelId="{B3F65FBA-FB85-4DB7-A41B-C3FF98D38CE2}" type="presOf" srcId="{B132FA05-036C-40A7-8744-3589CD672564}" destId="{83D20090-EB6D-4F12-9350-FFE7FB243146}" srcOrd="0" destOrd="0" presId="urn:microsoft.com/office/officeart/2005/8/layout/pyramid1"/>
    <dgm:cxn modelId="{7E0B70F8-01FB-4522-A442-14223DE1BEC6}" type="presOf" srcId="{DE9E1A61-5877-4364-807B-616FDA5EEACC}" destId="{E7B656B3-88A7-4107-A7DE-884CB89AA713}" srcOrd="1" destOrd="0" presId="urn:microsoft.com/office/officeart/2005/8/layout/pyramid1"/>
    <dgm:cxn modelId="{F0140BFD-3741-408C-B4C2-94A76CB7F43E}" srcId="{5A11FEB2-1677-43DB-AA9F-2A2CFB2B2B34}" destId="{B132FA05-036C-40A7-8744-3589CD672564}" srcOrd="1" destOrd="0" parTransId="{F7BD315F-AA1E-41FD-A844-E81DAB584366}" sibTransId="{9D4511D9-EA6A-41DA-8E3F-2659CEEEE9A0}"/>
    <dgm:cxn modelId="{05A6B271-D79E-428E-BF16-5C41ED0CE07A}" type="presParOf" srcId="{04E6BC49-1C61-469B-8E88-30664FCEB037}" destId="{3CE63C9B-610D-4435-9396-C1524F39F4E4}" srcOrd="0" destOrd="0" presId="urn:microsoft.com/office/officeart/2005/8/layout/pyramid1"/>
    <dgm:cxn modelId="{520E6F73-2454-4E40-B71F-95CB291F945C}" type="presParOf" srcId="{3CE63C9B-610D-4435-9396-C1524F39F4E4}" destId="{4A4AA94B-F325-4DEA-9005-B41629E10220}" srcOrd="0" destOrd="0" presId="urn:microsoft.com/office/officeart/2005/8/layout/pyramid1"/>
    <dgm:cxn modelId="{D401B119-0255-40D8-8CEB-35DC897026F8}" type="presParOf" srcId="{3CE63C9B-610D-4435-9396-C1524F39F4E4}" destId="{E7B656B3-88A7-4107-A7DE-884CB89AA713}" srcOrd="1" destOrd="0" presId="urn:microsoft.com/office/officeart/2005/8/layout/pyramid1"/>
    <dgm:cxn modelId="{3989DE0E-9839-467D-9246-E716BD15ED8C}" type="presParOf" srcId="{04E6BC49-1C61-469B-8E88-30664FCEB037}" destId="{5289AC07-610B-4398-90A9-3607E7260440}" srcOrd="1" destOrd="0" presId="urn:microsoft.com/office/officeart/2005/8/layout/pyramid1"/>
    <dgm:cxn modelId="{72961989-DBDC-478B-AA7D-F67DFE5A52B0}" type="presParOf" srcId="{5289AC07-610B-4398-90A9-3607E7260440}" destId="{83D20090-EB6D-4F12-9350-FFE7FB243146}" srcOrd="0" destOrd="0" presId="urn:microsoft.com/office/officeart/2005/8/layout/pyramid1"/>
    <dgm:cxn modelId="{FAB03839-D7E8-4B28-BCE6-E75D79832B0F}" type="presParOf" srcId="{5289AC07-610B-4398-90A9-3607E7260440}" destId="{FD7B4AEE-1777-40FE-9E22-7E1EC31AD30E}" srcOrd="1" destOrd="0" presId="urn:microsoft.com/office/officeart/2005/8/layout/pyramid1"/>
    <dgm:cxn modelId="{016F9914-A715-45E9-A215-044005ACB1A9}" type="presParOf" srcId="{04E6BC49-1C61-469B-8E88-30664FCEB037}" destId="{923D3570-9432-455C-A39E-D1A14E0044FD}" srcOrd="2" destOrd="0" presId="urn:microsoft.com/office/officeart/2005/8/layout/pyramid1"/>
    <dgm:cxn modelId="{9522A2BF-4629-46C7-AF70-BDA90BE3B5BA}" type="presParOf" srcId="{923D3570-9432-455C-A39E-D1A14E0044FD}" destId="{3B030EDD-075E-41A3-86E7-08CBDEE94379}" srcOrd="0" destOrd="0" presId="urn:microsoft.com/office/officeart/2005/8/layout/pyramid1"/>
    <dgm:cxn modelId="{86D537ED-8DE4-4CB1-AF16-C1BFFB056F85}" type="presParOf" srcId="{923D3570-9432-455C-A39E-D1A14E0044FD}" destId="{6A2B12F5-1EFC-46CF-AE44-D5D00BA18F4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4AA94B-F325-4DEA-9005-B41629E10220}">
      <dsp:nvSpPr>
        <dsp:cNvPr id="0" name=""/>
        <dsp:cNvSpPr/>
      </dsp:nvSpPr>
      <dsp:spPr>
        <a:xfrm>
          <a:off x="1650124" y="0"/>
          <a:ext cx="1650124" cy="1149228"/>
        </a:xfrm>
        <a:prstGeom prst="trapezoid">
          <a:avLst>
            <a:gd name="adj" fmla="val 71793"/>
          </a:avLst>
        </a:prstGeom>
        <a:solidFill>
          <a:srgbClr val="5756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dirty="0">
            <a:solidFill>
              <a:schemeClr val="bg1"/>
            </a:solidFill>
          </a:endParaRPr>
        </a:p>
      </dsp:txBody>
      <dsp:txXfrm>
        <a:off x="1650124" y="0"/>
        <a:ext cx="1650124" cy="1149228"/>
      </dsp:txXfrm>
    </dsp:sp>
    <dsp:sp modelId="{83D20090-EB6D-4F12-9350-FFE7FB243146}">
      <dsp:nvSpPr>
        <dsp:cNvPr id="0" name=""/>
        <dsp:cNvSpPr/>
      </dsp:nvSpPr>
      <dsp:spPr>
        <a:xfrm>
          <a:off x="825062" y="1149228"/>
          <a:ext cx="3300248" cy="1149228"/>
        </a:xfrm>
        <a:prstGeom prst="trapezoid">
          <a:avLst>
            <a:gd name="adj" fmla="val 71793"/>
          </a:avLst>
        </a:prstGeom>
        <a:solidFill>
          <a:srgbClr val="E3061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solidFill>
                <a:schemeClr val="bg1"/>
              </a:solidFill>
            </a:rPr>
            <a:t>plan</a:t>
          </a:r>
        </a:p>
      </dsp:txBody>
      <dsp:txXfrm>
        <a:off x="1402605" y="1149228"/>
        <a:ext cx="2145161" cy="1149228"/>
      </dsp:txXfrm>
    </dsp:sp>
    <dsp:sp modelId="{3B030EDD-075E-41A3-86E7-08CBDEE94379}">
      <dsp:nvSpPr>
        <dsp:cNvPr id="0" name=""/>
        <dsp:cNvSpPr/>
      </dsp:nvSpPr>
      <dsp:spPr>
        <a:xfrm>
          <a:off x="0" y="2298456"/>
          <a:ext cx="4950373" cy="1149228"/>
        </a:xfrm>
        <a:prstGeom prst="trapezoid">
          <a:avLst>
            <a:gd name="adj" fmla="val 71793"/>
          </a:avLst>
        </a:prstGeom>
        <a:solidFill>
          <a:srgbClr val="E3061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solidFill>
                <a:schemeClr val="bg1"/>
              </a:solidFill>
            </a:rPr>
            <a:t>think</a:t>
          </a:r>
        </a:p>
      </dsp:txBody>
      <dsp:txXfrm>
        <a:off x="866315" y="2298456"/>
        <a:ext cx="3217742" cy="114922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54C1C-BDC2-4F57-8764-37A63DA5F2C7}" type="datetimeFigureOut">
              <a:rPr lang="en-GB" smtClean="0"/>
              <a:t>03/02/2023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24AD5B-78D1-4CDB-AD72-FF6C4D05AC7D}" type="slidenum">
              <a:rPr lang="en-GB" smtClean="0"/>
              <a:t>‹#›</a:t>
            </a:fld>
            <a:endParaRPr lang="en-GB"/>
          </a:p>
        </p:txBody>
      </p:sp>
    </p:spTree>
    <p:extLst>
      <p:ext uri="{BB962C8B-B14F-4D97-AF65-F5344CB8AC3E}">
        <p14:creationId xmlns:p14="http://schemas.microsoft.com/office/powerpoint/2010/main" val="558693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Hello transport planners, do you want to play a game?</a:t>
            </a:r>
          </a:p>
          <a:p>
            <a:r>
              <a:rPr lang="en-GB" dirty="0"/>
              <a:t>Thank you for coming along today.</a:t>
            </a:r>
          </a:p>
          <a:p>
            <a:r>
              <a:rPr lang="en-GB" dirty="0"/>
              <a:t>Time is our enemy today so forgive us for setting a high tempo for the session.</a:t>
            </a:r>
          </a:p>
          <a:p>
            <a:r>
              <a:rPr lang="en-GB" dirty="0"/>
              <a:t>Let’s go!</a:t>
            </a:r>
          </a:p>
          <a:p>
            <a:r>
              <a:rPr lang="en-GB" dirty="0"/>
              <a:t>First of all please check you are on a table with four or five people in total and that you have a deck of cards.</a:t>
            </a:r>
          </a:p>
        </p:txBody>
      </p:sp>
      <p:sp>
        <p:nvSpPr>
          <p:cNvPr id="4" name="Slide Number Placeholder 3"/>
          <p:cNvSpPr>
            <a:spLocks noGrp="1"/>
          </p:cNvSpPr>
          <p:nvPr>
            <p:ph type="sldNum" sz="quarter" idx="5"/>
          </p:nvPr>
        </p:nvSpPr>
        <p:spPr/>
        <p:txBody>
          <a:bodyPr/>
          <a:lstStyle/>
          <a:p>
            <a:fld id="{F224AD5B-78D1-4CDB-AD72-FF6C4D05AC7D}" type="slidenum">
              <a:rPr lang="en-GB" smtClean="0"/>
              <a:t>1</a:t>
            </a:fld>
            <a:endParaRPr lang="en-GB"/>
          </a:p>
        </p:txBody>
      </p:sp>
    </p:spTree>
    <p:extLst>
      <p:ext uri="{BB962C8B-B14F-4D97-AF65-F5344CB8AC3E}">
        <p14:creationId xmlns:p14="http://schemas.microsoft.com/office/powerpoint/2010/main" val="4056376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When the pandemic arrived and lock downs were implemented, our attention collectively turned to the importance of digital connectivity coupled with spatial proximity. We lived locally and acted globally.</a:t>
            </a:r>
          </a:p>
          <a:p>
            <a:endParaRPr lang="en-GB" dirty="0"/>
          </a:p>
          <a:p>
            <a:r>
              <a:rPr lang="en-GB" dirty="0"/>
              <a:t>As individuals many of us experienced how adaptable we are capable of being and how much opportunity exists within the Triple Access System to be able to adapt.</a:t>
            </a:r>
          </a:p>
        </p:txBody>
      </p:sp>
      <p:sp>
        <p:nvSpPr>
          <p:cNvPr id="4" name="Slide Number Placeholder 3"/>
          <p:cNvSpPr>
            <a:spLocks noGrp="1"/>
          </p:cNvSpPr>
          <p:nvPr>
            <p:ph type="sldNum" sz="quarter" idx="5"/>
          </p:nvPr>
        </p:nvSpPr>
        <p:spPr/>
        <p:txBody>
          <a:bodyPr/>
          <a:lstStyle/>
          <a:p>
            <a:fld id="{E12CB43D-E3B1-4922-9C61-466E18346497}" type="slidenum">
              <a:rPr lang="en-GB" smtClean="0"/>
              <a:t>10</a:t>
            </a:fld>
            <a:endParaRPr lang="en-GB"/>
          </a:p>
        </p:txBody>
      </p:sp>
    </p:spTree>
    <p:extLst>
      <p:ext uri="{BB962C8B-B14F-4D97-AF65-F5344CB8AC3E}">
        <p14:creationId xmlns:p14="http://schemas.microsoft.com/office/powerpoint/2010/main" val="3195238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We have had a stark global experience of the importance of the Triple Access System allowing society to be resilient in meeting its access requirements. Thanks goodness it is there.</a:t>
            </a:r>
          </a:p>
          <a:p>
            <a:endParaRPr lang="en-GB" dirty="0"/>
          </a:p>
          <a:p>
            <a:r>
              <a:rPr lang="en-GB" dirty="0"/>
              <a:t>Planning to shape its future and benefit from it should therefore really matter.</a:t>
            </a:r>
          </a:p>
          <a:p>
            <a:endParaRPr lang="en-GB" dirty="0"/>
          </a:p>
          <a:p>
            <a:r>
              <a:rPr lang="en-GB" dirty="0"/>
              <a:t>However, the question is, how could or should the Triple Access System change in future? What’s our vision for how it might be shaped and how might it be changing in ways that are beyond our planning control, giving rise to uncertainty?</a:t>
            </a:r>
          </a:p>
          <a:p>
            <a:endParaRPr lang="en-GB" dirty="0"/>
          </a:p>
          <a:p>
            <a:r>
              <a:rPr lang="en-GB" dirty="0"/>
              <a:t>This is what Triple Access Planning for Uncertain Futures as an approach is here to help with.</a:t>
            </a:r>
          </a:p>
        </p:txBody>
      </p:sp>
      <p:sp>
        <p:nvSpPr>
          <p:cNvPr id="4" name="Slide Number Placeholder 3"/>
          <p:cNvSpPr>
            <a:spLocks noGrp="1"/>
          </p:cNvSpPr>
          <p:nvPr>
            <p:ph type="sldNum" sz="quarter" idx="5"/>
          </p:nvPr>
        </p:nvSpPr>
        <p:spPr/>
        <p:txBody>
          <a:bodyPr/>
          <a:lstStyle/>
          <a:p>
            <a:fld id="{E12CB43D-E3B1-4922-9C61-466E18346497}" type="slidenum">
              <a:rPr lang="en-GB" smtClean="0"/>
              <a:t>11</a:t>
            </a:fld>
            <a:endParaRPr lang="en-GB"/>
          </a:p>
        </p:txBody>
      </p:sp>
    </p:spTree>
    <p:extLst>
      <p:ext uri="{BB962C8B-B14F-4D97-AF65-F5344CB8AC3E}">
        <p14:creationId xmlns:p14="http://schemas.microsoft.com/office/powerpoint/2010/main" val="491587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much as anything, this approach is intended to help you open your minds – to think differently about the urban mobility planning process complete with the opportunities and challenges.</a:t>
            </a:r>
          </a:p>
          <a:p>
            <a:endParaRPr lang="en-GB" dirty="0"/>
          </a:p>
          <a:p>
            <a:r>
              <a:rPr lang="en-GB" dirty="0"/>
              <a:t>After all, failing to think about what we are planning for and how to plan, is planning to fail!</a:t>
            </a:r>
          </a:p>
        </p:txBody>
      </p:sp>
      <p:sp>
        <p:nvSpPr>
          <p:cNvPr id="4" name="Slide Number Placeholder 3"/>
          <p:cNvSpPr>
            <a:spLocks noGrp="1"/>
          </p:cNvSpPr>
          <p:nvPr>
            <p:ph type="sldNum" sz="quarter" idx="5"/>
          </p:nvPr>
        </p:nvSpPr>
        <p:spPr/>
        <p:txBody>
          <a:bodyPr/>
          <a:lstStyle/>
          <a:p>
            <a:fld id="{F224AD5B-78D1-4CDB-AD72-FF6C4D05AC7D}" type="slidenum">
              <a:rPr lang="en-GB" smtClean="0"/>
              <a:t>12</a:t>
            </a:fld>
            <a:endParaRPr lang="en-GB"/>
          </a:p>
        </p:txBody>
      </p:sp>
    </p:spTree>
    <p:extLst>
      <p:ext uri="{BB962C8B-B14F-4D97-AF65-F5344CB8AC3E}">
        <p14:creationId xmlns:p14="http://schemas.microsoft.com/office/powerpoint/2010/main" val="331068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Within this approach – which is highly participatory – systems thinking is used to help urban mobility planners – working with others – to co-create a mental model of the Triple Access System for their urban area. Such a mental model helps us think together.</a:t>
            </a:r>
          </a:p>
        </p:txBody>
      </p:sp>
      <p:sp>
        <p:nvSpPr>
          <p:cNvPr id="4" name="Slide Number Placeholder 3"/>
          <p:cNvSpPr>
            <a:spLocks noGrp="1"/>
          </p:cNvSpPr>
          <p:nvPr>
            <p:ph type="sldNum" sz="quarter" idx="5"/>
          </p:nvPr>
        </p:nvSpPr>
        <p:spPr/>
        <p:txBody>
          <a:bodyPr/>
          <a:lstStyle/>
          <a:p>
            <a:fld id="{F224AD5B-78D1-4CDB-AD72-FF6C4D05AC7D}" type="slidenum">
              <a:rPr lang="en-GB" smtClean="0"/>
              <a:t>13</a:t>
            </a:fld>
            <a:endParaRPr lang="en-GB"/>
          </a:p>
        </p:txBody>
      </p:sp>
    </p:spTree>
    <p:extLst>
      <p:ext uri="{BB962C8B-B14F-4D97-AF65-F5344CB8AC3E}">
        <p14:creationId xmlns:p14="http://schemas.microsoft.com/office/powerpoint/2010/main" val="2712765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Such systems thinking better enables us to consider what factors might be particularly influential in shaping the future of access. To help accommodate uncertainty in our planning we need to be able to identify those factors that are most important and also most uncertain for us.</a:t>
            </a:r>
          </a:p>
          <a:p>
            <a:endParaRPr lang="en-GB" dirty="0"/>
          </a:p>
          <a:p>
            <a:r>
              <a:rPr lang="en-GB" dirty="0"/>
              <a:t>Such factors can then be used to create explorative scenarios – depictions of different (divergent) possible futures for our urban area – such as the six scenarios depicted here.</a:t>
            </a:r>
          </a:p>
        </p:txBody>
      </p:sp>
      <p:sp>
        <p:nvSpPr>
          <p:cNvPr id="4" name="Slide Number Placeholder 3"/>
          <p:cNvSpPr>
            <a:spLocks noGrp="1"/>
          </p:cNvSpPr>
          <p:nvPr>
            <p:ph type="sldNum" sz="quarter" idx="5"/>
          </p:nvPr>
        </p:nvSpPr>
        <p:spPr/>
        <p:txBody>
          <a:bodyPr/>
          <a:lstStyle/>
          <a:p>
            <a:fld id="{F224AD5B-78D1-4CDB-AD72-FF6C4D05AC7D}" type="slidenum">
              <a:rPr lang="en-GB" smtClean="0"/>
              <a:t>14</a:t>
            </a:fld>
            <a:endParaRPr lang="en-GB"/>
          </a:p>
        </p:txBody>
      </p:sp>
    </p:spTree>
    <p:extLst>
      <p:ext uri="{BB962C8B-B14F-4D97-AF65-F5344CB8AC3E}">
        <p14:creationId xmlns:p14="http://schemas.microsoft.com/office/powerpoint/2010/main" val="2124514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 urban mobility planning should be led by a vision of what you would prefer the future to be like for your urban area and its citizens. &lt;CLICK&gt;</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can then use these explorative scenarios to ‘stress-test’ how different candidate policy interventions &lt;CLICK&gt; as part of your plan might perform in the context of different possible futures – to better understand whether they help influence &lt;CLICK&gt; the future in a way that helps move towards the preferred future.</a:t>
            </a:r>
          </a:p>
          <a:p>
            <a:endParaRPr lang="en-GB" dirty="0"/>
          </a:p>
          <a:p>
            <a:r>
              <a:rPr lang="en-GB" dirty="0"/>
              <a:t>What you will be really interested in are those policy interventions that perform well against different scenarios – since they will help assure you of having a more robust plan to help deliver what you are seeking.</a:t>
            </a:r>
          </a:p>
          <a:p>
            <a:endParaRPr lang="en-GB" dirty="0"/>
          </a:p>
        </p:txBody>
      </p:sp>
      <p:sp>
        <p:nvSpPr>
          <p:cNvPr id="4" name="Slide Number Placeholder 3"/>
          <p:cNvSpPr>
            <a:spLocks noGrp="1"/>
          </p:cNvSpPr>
          <p:nvPr>
            <p:ph type="sldNum" sz="quarter" idx="5"/>
          </p:nvPr>
        </p:nvSpPr>
        <p:spPr/>
        <p:txBody>
          <a:bodyPr/>
          <a:lstStyle/>
          <a:p>
            <a:fld id="{F224AD5B-78D1-4CDB-AD72-FF6C4D05AC7D}" type="slidenum">
              <a:rPr lang="en-GB" smtClean="0"/>
              <a:t>15</a:t>
            </a:fld>
            <a:endParaRPr lang="en-GB"/>
          </a:p>
        </p:txBody>
      </p:sp>
    </p:spTree>
    <p:extLst>
      <p:ext uri="{BB962C8B-B14F-4D97-AF65-F5344CB8AC3E}">
        <p14:creationId xmlns:p14="http://schemas.microsoft.com/office/powerpoint/2010/main" val="463855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https://d2td6mzj4f4e1e.cloudfront.net/wp-content/uploads/2017/05/shutterstock_458353156.jpg</a:t>
            </a:r>
          </a:p>
          <a:p>
            <a:endParaRPr lang="en-GB" dirty="0"/>
          </a:p>
          <a:p>
            <a:r>
              <a:rPr lang="en-GB" dirty="0"/>
              <a:t>In broad terms thee are two transport planning paradigms – predict and provide, and decide and provide.</a:t>
            </a:r>
          </a:p>
          <a:p>
            <a:endParaRPr lang="en-GB" dirty="0"/>
          </a:p>
          <a:p>
            <a:r>
              <a:rPr lang="en-GB" dirty="0"/>
              <a:t>Triple Access Planning for Uncertain Futures is part of the decide and provide paradigm:</a:t>
            </a:r>
          </a:p>
          <a:p>
            <a:r>
              <a:rPr lang="en-GB" dirty="0"/>
              <a:t>It’s about deciding upon a preferred accessibility future (rather than forecasting a most likely ‘central case’ mobility future).</a:t>
            </a:r>
          </a:p>
          <a:p>
            <a:r>
              <a:rPr lang="en-GB" dirty="0"/>
              <a:t>It’s about supply-led demand – shaping the system to support behaviours in response (rather than demand-led supply).</a:t>
            </a:r>
          </a:p>
          <a:p>
            <a:r>
              <a:rPr lang="en-GB" dirty="0"/>
              <a:t>Its about accommodating uncertainty instead of concealing it.</a:t>
            </a:r>
          </a:p>
          <a:p>
            <a:r>
              <a:rPr lang="en-GB" dirty="0"/>
              <a:t>And it reflects ‘strong’ planning – a proactive, rather than a reactive approach.</a:t>
            </a:r>
          </a:p>
          <a:p>
            <a:endParaRPr lang="en-GB" dirty="0"/>
          </a:p>
          <a:p>
            <a:r>
              <a:rPr lang="en-GB" dirty="0" err="1"/>
              <a:t>So.</a:t>
            </a:r>
            <a:r>
              <a:rPr lang="en-GB" dirty="0"/>
              <a:t> There you have it. Are you interested in this approach for your organisation? We’ll, don’t come to a view yet. You need – with others on your table – to work through the Strengths, Weakness, Opportunities and Threats that are in the card deck before you.</a:t>
            </a:r>
          </a:p>
        </p:txBody>
      </p:sp>
      <p:sp>
        <p:nvSpPr>
          <p:cNvPr id="4" name="Slide Number Placeholder 3"/>
          <p:cNvSpPr>
            <a:spLocks noGrp="1"/>
          </p:cNvSpPr>
          <p:nvPr>
            <p:ph type="sldNum" sz="quarter" idx="5"/>
          </p:nvPr>
        </p:nvSpPr>
        <p:spPr/>
        <p:txBody>
          <a:bodyPr/>
          <a:lstStyle/>
          <a:p>
            <a:fld id="{E12CB43D-E3B1-4922-9C61-466E18346497}" type="slidenum">
              <a:rPr lang="en-GB" smtClean="0"/>
              <a:t>16</a:t>
            </a:fld>
            <a:endParaRPr lang="en-GB"/>
          </a:p>
        </p:txBody>
      </p:sp>
    </p:spTree>
    <p:extLst>
      <p:ext uri="{BB962C8B-B14F-4D97-AF65-F5344CB8AC3E}">
        <p14:creationId xmlns:p14="http://schemas.microsoft.com/office/powerpoint/2010/main" val="2486459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time we have, I will need to give you the high level explanation about this approach we call Triple Access Planning for Uncertain Futures.</a:t>
            </a:r>
          </a:p>
          <a:p>
            <a:r>
              <a:rPr lang="en-GB" dirty="0"/>
              <a:t>Please listen carefully because playing your part in this card game relies upon you being able to appreciate the ‘product’ on sale to you.</a:t>
            </a:r>
          </a:p>
          <a:p>
            <a:r>
              <a:rPr lang="en-GB" dirty="0"/>
              <a:t>READ OUT THE POINTS ON THE SLIDE – CRISPLY BUT CLEARLY.</a:t>
            </a:r>
          </a:p>
          <a:p>
            <a:endParaRPr lang="en-GB" dirty="0"/>
          </a:p>
        </p:txBody>
      </p:sp>
      <p:sp>
        <p:nvSpPr>
          <p:cNvPr id="4" name="Slide Number Placeholder 3"/>
          <p:cNvSpPr>
            <a:spLocks noGrp="1"/>
          </p:cNvSpPr>
          <p:nvPr>
            <p:ph type="sldNum" sz="quarter" idx="5"/>
          </p:nvPr>
        </p:nvSpPr>
        <p:spPr/>
        <p:txBody>
          <a:bodyPr/>
          <a:lstStyle/>
          <a:p>
            <a:fld id="{F224AD5B-78D1-4CDB-AD72-FF6C4D05AC7D}" type="slidenum">
              <a:rPr lang="en-GB" smtClean="0"/>
              <a:t>17</a:t>
            </a:fld>
            <a:endParaRPr lang="en-GB"/>
          </a:p>
        </p:txBody>
      </p:sp>
    </p:spTree>
    <p:extLst>
      <p:ext uri="{BB962C8B-B14F-4D97-AF65-F5344CB8AC3E}">
        <p14:creationId xmlns:p14="http://schemas.microsoft.com/office/powerpoint/2010/main" val="2074803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OK! Your turn now. I will leave this slide up but listen carefully while I run through what you need to do.</a:t>
            </a:r>
          </a:p>
          <a:p>
            <a:endParaRPr lang="en-GB" dirty="0"/>
          </a:p>
          <a:p>
            <a:r>
              <a:rPr lang="en-GB" dirty="0"/>
              <a:t>READ OUT THE POINTS QUICKLY BUT CLEARLY.</a:t>
            </a:r>
          </a:p>
          <a:p>
            <a:endParaRPr lang="en-GB" dirty="0"/>
          </a:p>
          <a:p>
            <a:r>
              <a:rPr lang="en-GB" dirty="0"/>
              <a:t>So, please get underway. Please be decisive  - you will need to work swiftly to get through all the cards. You only have 15 minutes (sorry!).</a:t>
            </a:r>
          </a:p>
          <a:p>
            <a:endParaRPr lang="en-GB" dirty="0"/>
          </a:p>
          <a:p>
            <a:r>
              <a:rPr lang="en-GB" dirty="0"/>
              <a:t>STOP PEOPLE AT 15 MINUTES.</a:t>
            </a:r>
          </a:p>
          <a:p>
            <a:endParaRPr lang="en-GB" dirty="0"/>
          </a:p>
          <a:p>
            <a:r>
              <a:rPr lang="en-GB" dirty="0"/>
              <a:t>If not all the cards in your pack have been used yet I’m afraid you must now put those cards to one side.</a:t>
            </a:r>
          </a:p>
          <a:p>
            <a:endParaRPr lang="en-GB" dirty="0"/>
          </a:p>
          <a:p>
            <a:r>
              <a:rPr lang="en-GB" dirty="0"/>
              <a:t>Well done! The first stage is complete. Now onwards!</a:t>
            </a:r>
          </a:p>
        </p:txBody>
      </p:sp>
      <p:sp>
        <p:nvSpPr>
          <p:cNvPr id="4" name="Slide Number Placeholder 3"/>
          <p:cNvSpPr>
            <a:spLocks noGrp="1"/>
          </p:cNvSpPr>
          <p:nvPr>
            <p:ph type="sldNum" sz="quarter" idx="5"/>
          </p:nvPr>
        </p:nvSpPr>
        <p:spPr/>
        <p:txBody>
          <a:bodyPr/>
          <a:lstStyle/>
          <a:p>
            <a:fld id="{F224AD5B-78D1-4CDB-AD72-FF6C4D05AC7D}" type="slidenum">
              <a:rPr lang="en-GB" smtClean="0"/>
              <a:t>18</a:t>
            </a:fld>
            <a:endParaRPr lang="en-GB"/>
          </a:p>
        </p:txBody>
      </p:sp>
    </p:spTree>
    <p:extLst>
      <p:ext uri="{BB962C8B-B14F-4D97-AF65-F5344CB8AC3E}">
        <p14:creationId xmlns:p14="http://schemas.microsoft.com/office/powerpoint/2010/main" val="1795974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be sure you have a blue drywipe pen – please DON’T use any other sort of pen on the cards!</a:t>
            </a:r>
          </a:p>
          <a:p>
            <a:endParaRPr lang="en-GB" dirty="0"/>
          </a:p>
          <a:p>
            <a:r>
              <a:rPr lang="en-GB" dirty="0"/>
              <a:t>READ OUT THE POINTS ON THE SLIDE – AGAIN, QUICKLY BUT CLEARLY</a:t>
            </a:r>
          </a:p>
          <a:p>
            <a:endParaRPr lang="en-GB" dirty="0"/>
          </a:p>
          <a:p>
            <a:r>
              <a:rPr lang="en-GB" dirty="0"/>
              <a:t>I’d encourage someone to take a bit of a leadership role on each table to move things along. Off you go, you have 15 minutes!</a:t>
            </a:r>
          </a:p>
          <a:p>
            <a:endParaRPr lang="en-GB" dirty="0"/>
          </a:p>
          <a:p>
            <a:r>
              <a:rPr lang="en-GB" dirty="0"/>
              <a:t>WHEN 15 MINUTES IS UP, STOP PEOPLE REGARDLESS</a:t>
            </a:r>
          </a:p>
          <a:p>
            <a:endParaRPr lang="en-GB" dirty="0"/>
          </a:p>
          <a:p>
            <a:r>
              <a:rPr lang="en-GB" dirty="0"/>
              <a:t>OK – you time is up I’m afraid. Even if you have not quite finished, please identify what you believe to be your five most important cards. Put all the other cards to one side – but please, please leave them all on the table.</a:t>
            </a:r>
          </a:p>
          <a:p>
            <a:endParaRPr lang="en-GB" dirty="0"/>
          </a:p>
          <a:p>
            <a:r>
              <a:rPr lang="en-GB" dirty="0"/>
              <a:t>Well done, this stage is now complete! </a:t>
            </a:r>
          </a:p>
        </p:txBody>
      </p:sp>
      <p:sp>
        <p:nvSpPr>
          <p:cNvPr id="4" name="Slide Number Placeholder 3"/>
          <p:cNvSpPr>
            <a:spLocks noGrp="1"/>
          </p:cNvSpPr>
          <p:nvPr>
            <p:ph type="sldNum" sz="quarter" idx="5"/>
          </p:nvPr>
        </p:nvSpPr>
        <p:spPr/>
        <p:txBody>
          <a:bodyPr/>
          <a:lstStyle/>
          <a:p>
            <a:fld id="{F224AD5B-78D1-4CDB-AD72-FF6C4D05AC7D}" type="slidenum">
              <a:rPr lang="en-GB" smtClean="0"/>
              <a:t>19</a:t>
            </a:fld>
            <a:endParaRPr lang="en-GB"/>
          </a:p>
        </p:txBody>
      </p:sp>
    </p:spTree>
    <p:extLst>
      <p:ext uri="{BB962C8B-B14F-4D97-AF65-F5344CB8AC3E}">
        <p14:creationId xmlns:p14="http://schemas.microsoft.com/office/powerpoint/2010/main" val="1948175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 to your task. Please listen carefully as I’ll say this only once!</a:t>
            </a:r>
          </a:p>
          <a:p>
            <a:r>
              <a:rPr lang="en-GB" dirty="0"/>
              <a:t>Imagine we are here to sell you something. Your job is firstly to listen to the sales pitch about the product. Then you will look at, if you like, the product reviews – the strengths, weakness, opportunities and threats. Then you have to think through together which of these issues matter most to you and whether you are going to commit to giving the product a go, or not.</a:t>
            </a:r>
          </a:p>
          <a:p>
            <a:r>
              <a:rPr lang="en-GB" dirty="0"/>
              <a:t>So – let me run through the points here to further clarify: READ OUT POINTS ON SLIDE - ***THIS SHOULD INCLUDE STIPULATING THE (FICTITIOUS NATURE OF THE) ORGANISATION YOU ARE PART OF, FOR THE PURPOSES OF THE GAME.</a:t>
            </a:r>
          </a:p>
        </p:txBody>
      </p:sp>
      <p:sp>
        <p:nvSpPr>
          <p:cNvPr id="4" name="Slide Number Placeholder 3"/>
          <p:cNvSpPr>
            <a:spLocks noGrp="1"/>
          </p:cNvSpPr>
          <p:nvPr>
            <p:ph type="sldNum" sz="quarter" idx="5"/>
          </p:nvPr>
        </p:nvSpPr>
        <p:spPr/>
        <p:txBody>
          <a:bodyPr/>
          <a:lstStyle/>
          <a:p>
            <a:fld id="{F224AD5B-78D1-4CDB-AD72-FF6C4D05AC7D}" type="slidenum">
              <a:rPr lang="en-GB" smtClean="0"/>
              <a:t>2</a:t>
            </a:fld>
            <a:endParaRPr lang="en-GB"/>
          </a:p>
        </p:txBody>
      </p:sp>
    </p:spTree>
    <p:extLst>
      <p:ext uri="{BB962C8B-B14F-4D97-AF65-F5344CB8AC3E}">
        <p14:creationId xmlns:p14="http://schemas.microsoft.com/office/powerpoint/2010/main" val="930385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to decide – are you buying?!</a:t>
            </a:r>
          </a:p>
          <a:p>
            <a:endParaRPr lang="en-GB" dirty="0"/>
          </a:p>
          <a:p>
            <a:r>
              <a:rPr lang="en-GB" dirty="0"/>
              <a:t>Make sure you each have a blank decision card, and your pen.</a:t>
            </a:r>
          </a:p>
          <a:p>
            <a:endParaRPr lang="en-GB" dirty="0"/>
          </a:p>
          <a:p>
            <a:r>
              <a:rPr lang="en-GB" dirty="0"/>
              <a:t>READ OUT THE POINTS ON THE SLIDE AND WISH THEM LUCK!</a:t>
            </a:r>
          </a:p>
          <a:p>
            <a:endParaRPr lang="en-GB" dirty="0"/>
          </a:p>
          <a:p>
            <a:r>
              <a:rPr lang="en-GB" dirty="0"/>
              <a:t>STOP EVERYONE AT THE END OF FIVE MINUTES</a:t>
            </a:r>
          </a:p>
        </p:txBody>
      </p:sp>
      <p:sp>
        <p:nvSpPr>
          <p:cNvPr id="4" name="Slide Number Placeholder 3"/>
          <p:cNvSpPr>
            <a:spLocks noGrp="1"/>
          </p:cNvSpPr>
          <p:nvPr>
            <p:ph type="sldNum" sz="quarter" idx="5"/>
          </p:nvPr>
        </p:nvSpPr>
        <p:spPr/>
        <p:txBody>
          <a:bodyPr/>
          <a:lstStyle/>
          <a:p>
            <a:fld id="{F224AD5B-78D1-4CDB-AD72-FF6C4D05AC7D}" type="slidenum">
              <a:rPr lang="en-GB" smtClean="0"/>
              <a:t>20</a:t>
            </a:fld>
            <a:endParaRPr lang="en-GB"/>
          </a:p>
        </p:txBody>
      </p:sp>
    </p:spTree>
    <p:extLst>
      <p:ext uri="{BB962C8B-B14F-4D97-AF65-F5344CB8AC3E}">
        <p14:creationId xmlns:p14="http://schemas.microsoft.com/office/powerpoint/2010/main" val="4106947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done everyone. We know that was done at pace!</a:t>
            </a:r>
          </a:p>
          <a:p>
            <a:endParaRPr lang="en-GB" dirty="0"/>
          </a:p>
          <a:p>
            <a:r>
              <a:rPr lang="en-GB" dirty="0"/>
              <a:t>Please, please leave your five most important cards on the table and all other cards to one side also on the table.</a:t>
            </a:r>
          </a:p>
          <a:p>
            <a:endParaRPr lang="en-GB" dirty="0"/>
          </a:p>
          <a:p>
            <a:r>
              <a:rPr lang="en-GB" dirty="0"/>
              <a:t>Can we now quickly go round the room and hear briefly from each Table what their recommendation to the boss is – yes or no to trying this new approach, and one or two of the key reasons why.</a:t>
            </a:r>
          </a:p>
        </p:txBody>
      </p:sp>
      <p:sp>
        <p:nvSpPr>
          <p:cNvPr id="4" name="Slide Number Placeholder 3"/>
          <p:cNvSpPr>
            <a:spLocks noGrp="1"/>
          </p:cNvSpPr>
          <p:nvPr>
            <p:ph type="sldNum" sz="quarter" idx="5"/>
          </p:nvPr>
        </p:nvSpPr>
        <p:spPr/>
        <p:txBody>
          <a:bodyPr/>
          <a:lstStyle/>
          <a:p>
            <a:fld id="{F224AD5B-78D1-4CDB-AD72-FF6C4D05AC7D}" type="slidenum">
              <a:rPr lang="en-GB" smtClean="0"/>
              <a:t>21</a:t>
            </a:fld>
            <a:endParaRPr lang="en-GB"/>
          </a:p>
        </p:txBody>
      </p:sp>
    </p:spTree>
    <p:extLst>
      <p:ext uri="{BB962C8B-B14F-4D97-AF65-F5344CB8AC3E}">
        <p14:creationId xmlns:p14="http://schemas.microsoft.com/office/powerpoint/2010/main" val="3559277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Those of you who wish to are now free to go and thank you so much for coming along and taking part.</a:t>
            </a:r>
          </a:p>
          <a:p>
            <a:endParaRPr lang="en-GB" dirty="0"/>
          </a:p>
          <a:p>
            <a:r>
              <a:rPr lang="en-GB" dirty="0"/>
              <a:t>ASK THEM TO PLEASE COMPLETE A FEEDBACK FORM OR ONLINE</a:t>
            </a:r>
          </a:p>
          <a:p>
            <a:endParaRPr lang="en-GB" dirty="0"/>
          </a:p>
          <a:p>
            <a:r>
              <a:rPr lang="en-GB" dirty="0"/>
              <a:t>If you are interested in staying for a few more minutes we’d love to hear briefly from you about what you thought of the game and the TAP for Uncertain Futures approach.</a:t>
            </a:r>
          </a:p>
          <a:p>
            <a:endParaRPr lang="en-GB" dirty="0"/>
          </a:p>
          <a:p>
            <a:r>
              <a:rPr lang="en-GB" dirty="0"/>
              <a:t>THE END</a:t>
            </a:r>
          </a:p>
        </p:txBody>
      </p:sp>
      <p:sp>
        <p:nvSpPr>
          <p:cNvPr id="4" name="Slide Number Placeholder 3"/>
          <p:cNvSpPr>
            <a:spLocks noGrp="1"/>
          </p:cNvSpPr>
          <p:nvPr>
            <p:ph type="sldNum" sz="quarter" idx="5"/>
          </p:nvPr>
        </p:nvSpPr>
        <p:spPr/>
        <p:txBody>
          <a:bodyPr/>
          <a:lstStyle/>
          <a:p>
            <a:fld id="{F224AD5B-78D1-4CDB-AD72-FF6C4D05AC7D}" type="slidenum">
              <a:rPr lang="en-GB" smtClean="0"/>
              <a:t>22</a:t>
            </a:fld>
            <a:endParaRPr lang="en-GB"/>
          </a:p>
        </p:txBody>
      </p:sp>
    </p:spTree>
    <p:extLst>
      <p:ext uri="{BB962C8B-B14F-4D97-AF65-F5344CB8AC3E}">
        <p14:creationId xmlns:p14="http://schemas.microsoft.com/office/powerpoint/2010/main" val="3303746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are here to encourage you to take up a vision-led approach to urban mobility planning. It is centred upon helping you better recognise, think about and engage with the wider notion of ACCESS to people, employment, goods, services and opportunities in society. It is also focused upon the importance of embracing and accommodating the uncertainty about the future when you are planning for how to shape the future.</a:t>
            </a:r>
          </a:p>
        </p:txBody>
      </p:sp>
      <p:sp>
        <p:nvSpPr>
          <p:cNvPr id="4" name="Slide Number Placeholder 3"/>
          <p:cNvSpPr>
            <a:spLocks noGrp="1"/>
          </p:cNvSpPr>
          <p:nvPr>
            <p:ph type="sldNum" sz="quarter" idx="5"/>
          </p:nvPr>
        </p:nvSpPr>
        <p:spPr/>
        <p:txBody>
          <a:bodyPr/>
          <a:lstStyle/>
          <a:p>
            <a:fld id="{F224AD5B-78D1-4CDB-AD72-FF6C4D05AC7D}" type="slidenum">
              <a:rPr lang="en-GB" smtClean="0"/>
              <a:t>3</a:t>
            </a:fld>
            <a:endParaRPr lang="en-GB"/>
          </a:p>
        </p:txBody>
      </p:sp>
    </p:spTree>
    <p:extLst>
      <p:ext uri="{BB962C8B-B14F-4D97-AF65-F5344CB8AC3E}">
        <p14:creationId xmlns:p14="http://schemas.microsoft.com/office/powerpoint/2010/main" val="1098729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https://ca-times.brightspotcdn.com/dims4/default/b052237/2147483647/strip/true/crop/1232x677+0+0/resize/1232x677!/quality/90/?url=https%3A%2F%2Fcalifornia-times-brightspot.s3.amazonaws.com%2F81%2Fa8%2Fa06c5cec40b0bf843f16b4347725%2F405.jpg</a:t>
            </a:r>
          </a:p>
          <a:p>
            <a:endParaRPr lang="en-GB" dirty="0"/>
          </a:p>
          <a:p>
            <a:r>
              <a:rPr lang="en-GB" dirty="0"/>
              <a:t>As transport planners we know that travel is largely derived from people’s need or desire to reach things and participate economically and socially in society. In spite of knowing this, there has been too much focus for too long upon so-called transport solutions being the answer to transport problems. Judging by this image, something needs to change – and fast, given the climate emergency.</a:t>
            </a:r>
          </a:p>
        </p:txBody>
      </p:sp>
      <p:sp>
        <p:nvSpPr>
          <p:cNvPr id="4" name="Slide Number Placeholder 3"/>
          <p:cNvSpPr>
            <a:spLocks noGrp="1"/>
          </p:cNvSpPr>
          <p:nvPr>
            <p:ph type="sldNum" sz="quarter" idx="5"/>
          </p:nvPr>
        </p:nvSpPr>
        <p:spPr/>
        <p:txBody>
          <a:bodyPr/>
          <a:lstStyle/>
          <a:p>
            <a:fld id="{E12CB43D-E3B1-4922-9C61-466E18346497}" type="slidenum">
              <a:rPr lang="en-GB" smtClean="0"/>
              <a:t>4</a:t>
            </a:fld>
            <a:endParaRPr lang="en-GB"/>
          </a:p>
        </p:txBody>
      </p:sp>
    </p:spTree>
    <p:extLst>
      <p:ext uri="{BB962C8B-B14F-4D97-AF65-F5344CB8AC3E}">
        <p14:creationId xmlns:p14="http://schemas.microsoft.com/office/powerpoint/2010/main" val="938406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http://www.thesocialmediahat.com/sites/default/files/Reach.jpg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Of course for too long, the point seemed to have been getting missed – it’s not about transport (entirely). It’s about access, stupid!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Transport problem’s don’t (only) need transport solutions. The aim should be to support people’s access requirements in society while trying to avoid some of the negative consequences of doing so that we see so clearly now in terms of motorised mobility.</a:t>
            </a:r>
          </a:p>
          <a:p>
            <a:endParaRPr lang="en-GB" dirty="0"/>
          </a:p>
        </p:txBody>
      </p:sp>
      <p:sp>
        <p:nvSpPr>
          <p:cNvPr id="4" name="Slide Number Placeholder 3"/>
          <p:cNvSpPr>
            <a:spLocks noGrp="1"/>
          </p:cNvSpPr>
          <p:nvPr>
            <p:ph type="sldNum" sz="quarter" idx="5"/>
          </p:nvPr>
        </p:nvSpPr>
        <p:spPr/>
        <p:txBody>
          <a:bodyPr/>
          <a:lstStyle/>
          <a:p>
            <a:fld id="{E12CB43D-E3B1-4922-9C61-466E18346497}" type="slidenum">
              <a:rPr lang="en-GB" smtClean="0"/>
              <a:t>5</a:t>
            </a:fld>
            <a:endParaRPr lang="en-GB"/>
          </a:p>
        </p:txBody>
      </p:sp>
    </p:spTree>
    <p:extLst>
      <p:ext uri="{BB962C8B-B14F-4D97-AF65-F5344CB8AC3E}">
        <p14:creationId xmlns:p14="http://schemas.microsoft.com/office/powerpoint/2010/main" val="1021866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http://media-assets-05.thedrum.com/cache/images/thedrum-prod/s3-news-tmp-56002-digital1--2x1--940.jpg</a:t>
            </a:r>
          </a:p>
          <a:p>
            <a:endParaRPr lang="en-GB" dirty="0"/>
          </a:p>
          <a:p>
            <a:r>
              <a:rPr lang="en-GB" dirty="0"/>
              <a:t>The exciting news is that opportunities for access have been changing dramatically in recent years and decades.</a:t>
            </a:r>
          </a:p>
          <a:p>
            <a:endParaRPr lang="en-GB" dirty="0"/>
          </a:p>
          <a:p>
            <a:r>
              <a:rPr lang="en-GB" dirty="0"/>
              <a:t>In particular, the digital age has brough with it new ways of reaching what we need through digital accessibility thanks to an increasingly digitally connected society.</a:t>
            </a:r>
          </a:p>
          <a:p>
            <a:endParaRPr lang="en-GB" dirty="0"/>
          </a:p>
          <a:p>
            <a:r>
              <a:rPr lang="en-GB" dirty="0"/>
              <a:t>The COVID-19 pandemic has exposed many of us to the importance of digital accessibility in our lives. The pandemic has also provided a stark reminder of how uncertain the future is looking with the world in a state of flux.</a:t>
            </a:r>
          </a:p>
        </p:txBody>
      </p:sp>
      <p:sp>
        <p:nvSpPr>
          <p:cNvPr id="4" name="Slide Number Placeholder 3"/>
          <p:cNvSpPr>
            <a:spLocks noGrp="1"/>
          </p:cNvSpPr>
          <p:nvPr>
            <p:ph type="sldNum" sz="quarter" idx="10"/>
          </p:nvPr>
        </p:nvSpPr>
        <p:spPr/>
        <p:txBody>
          <a:bodyPr/>
          <a:lstStyle/>
          <a:p>
            <a:fld id="{32325C2C-AD4E-4FF8-9D26-C1129094FFE2}" type="slidenum">
              <a:rPr lang="en-GB" smtClean="0"/>
              <a:t>6</a:t>
            </a:fld>
            <a:endParaRPr lang="en-GB"/>
          </a:p>
        </p:txBody>
      </p:sp>
    </p:spTree>
    <p:extLst>
      <p:ext uri="{BB962C8B-B14F-4D97-AF65-F5344CB8AC3E}">
        <p14:creationId xmlns:p14="http://schemas.microsoft.com/office/powerpoint/2010/main" val="48579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Triple Access Planning encourages transport planners to life their heads up and realise that their plans are not only about the transport system in isolation. The relate to, or should relate to, the Triple Access System – the world in which we live.</a:t>
            </a:r>
          </a:p>
          <a:p>
            <a:endParaRPr lang="en-GB" dirty="0"/>
          </a:p>
          <a:p>
            <a:r>
              <a:rPr lang="en-GB" dirty="0"/>
              <a:t>Meeting our access needs and desires can come in three forms:</a:t>
            </a:r>
          </a:p>
          <a:p>
            <a:endParaRPr lang="en-GB" dirty="0"/>
          </a:p>
          <a:p>
            <a:r>
              <a:rPr lang="en-GB" dirty="0"/>
              <a:t>The transport system provides access through physical mobility – motorised mobility in particular.</a:t>
            </a:r>
          </a:p>
          <a:p>
            <a:r>
              <a:rPr lang="en-GB" dirty="0"/>
              <a:t>The land use system provides access through spatial proximity – by being closer to what we wish to access we can do so with greater reliance on active travel.</a:t>
            </a:r>
          </a:p>
          <a:p>
            <a:r>
              <a:rPr lang="en-GB" dirty="0"/>
              <a:t>The telecommunications system provides access through digital connectivity.</a:t>
            </a:r>
          </a:p>
        </p:txBody>
      </p:sp>
      <p:sp>
        <p:nvSpPr>
          <p:cNvPr id="4" name="Slide Number Placeholder 3"/>
          <p:cNvSpPr>
            <a:spLocks noGrp="1"/>
          </p:cNvSpPr>
          <p:nvPr>
            <p:ph type="sldNum" sz="quarter" idx="5"/>
          </p:nvPr>
        </p:nvSpPr>
        <p:spPr/>
        <p:txBody>
          <a:bodyPr/>
          <a:lstStyle/>
          <a:p>
            <a:fld id="{F224AD5B-78D1-4CDB-AD72-FF6C4D05AC7D}" type="slidenum">
              <a:rPr lang="en-GB" smtClean="0"/>
              <a:t>7</a:t>
            </a:fld>
            <a:endParaRPr lang="en-GB"/>
          </a:p>
        </p:txBody>
      </p:sp>
    </p:spTree>
    <p:extLst>
      <p:ext uri="{BB962C8B-B14F-4D97-AF65-F5344CB8AC3E}">
        <p14:creationId xmlns:p14="http://schemas.microsoft.com/office/powerpoint/2010/main" val="1621350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Triple Access Planning actively encourages planning based upon thinking about – and having a (mental) model of – the Triple Access System.</a:t>
            </a:r>
          </a:p>
          <a:p>
            <a:endParaRPr lang="en-GB" dirty="0"/>
          </a:p>
          <a:p>
            <a:r>
              <a:rPr lang="en-GB" dirty="0"/>
              <a:t>Orthodox transport planning is too inclined to become ignorant of the effects of the land use system and the telecommunications system on the transport system.</a:t>
            </a:r>
          </a:p>
          <a:p>
            <a:endParaRPr lang="en-GB" dirty="0"/>
          </a:p>
          <a:p>
            <a:r>
              <a:rPr lang="en-GB" dirty="0"/>
              <a:t>The effects are there anyway, increasingly. By being ignorant of them, we are simply inviting more uncertainty – an inability to explain cause and effect – into our attempt to understand the transport system.</a:t>
            </a:r>
          </a:p>
        </p:txBody>
      </p:sp>
      <p:sp>
        <p:nvSpPr>
          <p:cNvPr id="4" name="Slide Number Placeholder 3"/>
          <p:cNvSpPr>
            <a:spLocks noGrp="1"/>
          </p:cNvSpPr>
          <p:nvPr>
            <p:ph type="sldNum" sz="quarter" idx="5"/>
          </p:nvPr>
        </p:nvSpPr>
        <p:spPr/>
        <p:txBody>
          <a:bodyPr/>
          <a:lstStyle/>
          <a:p>
            <a:fld id="{F224AD5B-78D1-4CDB-AD72-FF6C4D05AC7D}" type="slidenum">
              <a:rPr lang="en-GB" smtClean="0"/>
              <a:t>8</a:t>
            </a:fld>
            <a:endParaRPr lang="en-GB"/>
          </a:p>
        </p:txBody>
      </p:sp>
    </p:spTree>
    <p:extLst>
      <p:ext uri="{BB962C8B-B14F-4D97-AF65-F5344CB8AC3E}">
        <p14:creationId xmlns:p14="http://schemas.microsoft.com/office/powerpoint/2010/main" val="2145525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Conceptually thinking, before the pandemic we relied heaving on physical (motorised) mobility for access.</a:t>
            </a:r>
          </a:p>
        </p:txBody>
      </p:sp>
      <p:sp>
        <p:nvSpPr>
          <p:cNvPr id="4" name="Slide Number Placeholder 3"/>
          <p:cNvSpPr>
            <a:spLocks noGrp="1"/>
          </p:cNvSpPr>
          <p:nvPr>
            <p:ph type="sldNum" sz="quarter" idx="5"/>
          </p:nvPr>
        </p:nvSpPr>
        <p:spPr/>
        <p:txBody>
          <a:bodyPr/>
          <a:lstStyle/>
          <a:p>
            <a:fld id="{E12CB43D-E3B1-4922-9C61-466E18346497}" type="slidenum">
              <a:rPr lang="en-GB" smtClean="0"/>
              <a:t>9</a:t>
            </a:fld>
            <a:endParaRPr lang="en-GB"/>
          </a:p>
        </p:txBody>
      </p:sp>
    </p:spTree>
    <p:extLst>
      <p:ext uri="{BB962C8B-B14F-4D97-AF65-F5344CB8AC3E}">
        <p14:creationId xmlns:p14="http://schemas.microsoft.com/office/powerpoint/2010/main" val="150296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C86FA-80CE-43BB-850F-4D7B3A2370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E50904-96AA-48F5-8FFE-5D59766653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B4233D3-F19E-45AC-87E1-302D89718E09}"/>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ACCF63D9-7B45-4F99-80F7-7F88339877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1EC27B-B7AF-43AB-B1A2-9E27FF3A9436}"/>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776759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50EBD-2DB7-4AF4-A4F7-465423A5F53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C7CAC6-3E75-4F73-B150-0826F41CF1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4B8995-76AC-4F05-B672-F23538AE968C}"/>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B45C5C33-4702-4A8B-B381-C6D760E0BA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E2F569-CF05-4DB0-ADB7-4895D9998AC9}"/>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731622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593A5A-6C36-44AC-BC64-6F1563DE78A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47C17C-78FF-4612-BF88-78938B8C30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643723-2D57-4046-80D9-3FA3A47A82B7}"/>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BABEC8B2-08AA-46F7-B253-30ED15E209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727B40-FF04-46F4-A436-09A4F5D8CC0C}"/>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245598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1ACB0-2848-4074-A5D4-E159B4D2458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1B666D-F64D-4AB7-8502-B1C6FD23C2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67A501-135E-48DA-A117-496A542E9F4D}"/>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A49B4657-FB37-4DD8-A962-9AE9911E78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779658-5B35-4118-B20C-3E15ED5DF9C6}"/>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3580124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D9DD-3E17-4947-A6B1-517AD39D2E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81D806C-B2F4-469A-AB3B-B387E895F1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F4E61A-0683-4A98-B138-049010D175CD}"/>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CD45A2A4-504A-4339-AE73-5CA2F5C067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6DF9A6-E426-4E12-970D-2E6C190111CB}"/>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526147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6BBF5-2027-45F2-9269-0DFD124286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5BCCC-8A63-4EFC-98A2-4307D9078C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0BCE438-0E4F-421B-A869-4B823A1298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1D1EDF7-1A9D-4476-94DF-EDF5651F03EE}"/>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6" name="Footer Placeholder 5">
            <a:extLst>
              <a:ext uri="{FF2B5EF4-FFF2-40B4-BE49-F238E27FC236}">
                <a16:creationId xmlns:a16="http://schemas.microsoft.com/office/drawing/2014/main" id="{5DF5AA3C-9AD9-4E73-A847-64EC4D308C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10C24B-9FAC-45CD-9352-B5F1FD7C9765}"/>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217707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9C81-9A19-44F0-83D5-F7E62278FC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ABF715-25D3-40C0-8938-1A41687A7E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2FC64A-AD22-4E5D-AAD0-23437328B3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FADDFA5-A85E-44F0-A83F-662FA7287E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3B1FA7-6D1A-44C4-BD11-C5676FB79D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A8D6CD7-D558-490F-9054-A2E6CD99C33E}"/>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8" name="Footer Placeholder 7">
            <a:extLst>
              <a:ext uri="{FF2B5EF4-FFF2-40B4-BE49-F238E27FC236}">
                <a16:creationId xmlns:a16="http://schemas.microsoft.com/office/drawing/2014/main" id="{3FBB492E-0EAD-4B7E-8C86-ED7A4A2C54A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8AEEDFC-C8D6-4AC9-B569-54B2B09BD29F}"/>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1833017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EDE18-CE14-43A5-A3A2-4C3E008CC2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1B4153-801F-4959-9481-ECAFF065F4B5}"/>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4" name="Footer Placeholder 3">
            <a:extLst>
              <a:ext uri="{FF2B5EF4-FFF2-40B4-BE49-F238E27FC236}">
                <a16:creationId xmlns:a16="http://schemas.microsoft.com/office/drawing/2014/main" id="{62632B27-CF67-4B68-89D8-18BBC8463F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9997EC-D7B5-487B-B247-AF6FEC647A40}"/>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3815968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5E0F89D-9E65-4FF4-ADED-9A6970827E25}"/>
              </a:ext>
            </a:extLst>
          </p:cNvPr>
          <p:cNvPicPr>
            <a:picLocks noChangeAspect="1"/>
          </p:cNvPicPr>
          <p:nvPr userDrawn="1"/>
        </p:nvPicPr>
        <p:blipFill>
          <a:blip r:embed="rId2"/>
          <a:stretch>
            <a:fillRect/>
          </a:stretch>
        </p:blipFill>
        <p:spPr>
          <a:xfrm>
            <a:off x="10466070" y="5056026"/>
            <a:ext cx="1573530" cy="1638144"/>
          </a:xfrm>
          <a:prstGeom prst="rect">
            <a:avLst/>
          </a:prstGeom>
        </p:spPr>
      </p:pic>
      <p:sp>
        <p:nvSpPr>
          <p:cNvPr id="6" name="Title 1">
            <a:extLst>
              <a:ext uri="{FF2B5EF4-FFF2-40B4-BE49-F238E27FC236}">
                <a16:creationId xmlns:a16="http://schemas.microsoft.com/office/drawing/2014/main" id="{EA1BD6CD-935A-4A01-8B50-336E5EAD6D34}"/>
              </a:ext>
            </a:extLst>
          </p:cNvPr>
          <p:cNvSpPr>
            <a:spLocks noGrp="1"/>
          </p:cNvSpPr>
          <p:nvPr>
            <p:ph type="title"/>
          </p:nvPr>
        </p:nvSpPr>
        <p:spPr>
          <a:xfrm>
            <a:off x="119336" y="-185741"/>
            <a:ext cx="12072664" cy="1143000"/>
          </a:xfrm>
        </p:spPr>
        <p:txBody>
          <a:bodyPr>
            <a:normAutofit/>
          </a:bodyPr>
          <a:lstStyle/>
          <a:p>
            <a:pPr algn="l"/>
            <a:endParaRPr lang="en-GB" sz="4000" dirty="0">
              <a:solidFill>
                <a:srgbClr val="E30613"/>
              </a:solidFill>
            </a:endParaRPr>
          </a:p>
        </p:txBody>
      </p:sp>
      <p:cxnSp>
        <p:nvCxnSpPr>
          <p:cNvPr id="7" name="Straight Connector 6">
            <a:extLst>
              <a:ext uri="{FF2B5EF4-FFF2-40B4-BE49-F238E27FC236}">
                <a16:creationId xmlns:a16="http://schemas.microsoft.com/office/drawing/2014/main" id="{637801B2-D3B5-4A6B-A7DA-3004B090F49C}"/>
              </a:ext>
            </a:extLst>
          </p:cNvPr>
          <p:cNvCxnSpPr>
            <a:cxnSpLocks/>
          </p:cNvCxnSpPr>
          <p:nvPr userDrawn="1"/>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4346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2EF7E-CAF4-4F14-8348-E4C94D30E6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A128EF-2103-498F-A6AC-409058E4A5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E08A534-8C10-476B-B8C4-A78A926C8D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360153-79C0-44EB-9AF7-332971215A14}"/>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6" name="Footer Placeholder 5">
            <a:extLst>
              <a:ext uri="{FF2B5EF4-FFF2-40B4-BE49-F238E27FC236}">
                <a16:creationId xmlns:a16="http://schemas.microsoft.com/office/drawing/2014/main" id="{A58569B4-FE08-4D9E-89F4-1E679C6344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484F15-3A9D-4FFA-91A7-AA3A04EF2FA5}"/>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1307061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5FD7E-9712-4EBE-AC53-D56A01C8F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4B04EE3-9292-4385-A57A-811CF1DD7E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EBC838-BB0E-4919-98C4-8676F27ACC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8BA957-2153-4888-92B8-A219540192C1}"/>
              </a:ext>
            </a:extLst>
          </p:cNvPr>
          <p:cNvSpPr>
            <a:spLocks noGrp="1"/>
          </p:cNvSpPr>
          <p:nvPr>
            <p:ph type="dt" sz="half" idx="10"/>
          </p:nvPr>
        </p:nvSpPr>
        <p:spPr/>
        <p:txBody>
          <a:bodyPr/>
          <a:lstStyle/>
          <a:p>
            <a:fld id="{992208A9-8BE7-4BD4-BC04-FB2B0C4A4BA7}" type="datetimeFigureOut">
              <a:rPr lang="en-GB" smtClean="0"/>
              <a:t>03/02/2023</a:t>
            </a:fld>
            <a:endParaRPr lang="en-GB"/>
          </a:p>
        </p:txBody>
      </p:sp>
      <p:sp>
        <p:nvSpPr>
          <p:cNvPr id="6" name="Footer Placeholder 5">
            <a:extLst>
              <a:ext uri="{FF2B5EF4-FFF2-40B4-BE49-F238E27FC236}">
                <a16:creationId xmlns:a16="http://schemas.microsoft.com/office/drawing/2014/main" id="{4D9182E8-0955-4BEF-BA45-50C554BDB0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3D831C-1B7F-42CF-A00D-0A6F85FF265D}"/>
              </a:ext>
            </a:extLst>
          </p:cNvPr>
          <p:cNvSpPr>
            <a:spLocks noGrp="1"/>
          </p:cNvSpPr>
          <p:nvPr>
            <p:ph type="sldNum" sz="quarter" idx="12"/>
          </p:nvPr>
        </p:nvSpPr>
        <p:spPr/>
        <p:txBody>
          <a:bodyPr/>
          <a:lstStyle/>
          <a:p>
            <a:fld id="{5155B5CB-2DFD-464B-ABCE-70D4C5F0CB2F}" type="slidenum">
              <a:rPr lang="en-GB" smtClean="0"/>
              <a:t>‹#›</a:t>
            </a:fld>
            <a:endParaRPr lang="en-GB"/>
          </a:p>
        </p:txBody>
      </p:sp>
    </p:spTree>
    <p:extLst>
      <p:ext uri="{BB962C8B-B14F-4D97-AF65-F5344CB8AC3E}">
        <p14:creationId xmlns:p14="http://schemas.microsoft.com/office/powerpoint/2010/main" val="2558692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95093B-0495-4D82-BA3A-A0A231FE10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93F4B3-25BB-439F-9A74-A91530357E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31179D-DFCD-4114-ACD1-0D85C1AD7B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208A9-8BE7-4BD4-BC04-FB2B0C4A4BA7}" type="datetimeFigureOut">
              <a:rPr lang="en-GB" smtClean="0"/>
              <a:t>03/02/2023</a:t>
            </a:fld>
            <a:endParaRPr lang="en-GB"/>
          </a:p>
        </p:txBody>
      </p:sp>
      <p:sp>
        <p:nvSpPr>
          <p:cNvPr id="5" name="Footer Placeholder 4">
            <a:extLst>
              <a:ext uri="{FF2B5EF4-FFF2-40B4-BE49-F238E27FC236}">
                <a16:creationId xmlns:a16="http://schemas.microsoft.com/office/drawing/2014/main" id="{1D0C3353-6215-476B-A631-5E48E150A4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3C6AA0B-7B73-4F75-A873-394D3A9F95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5B5CB-2DFD-464B-ABCE-70D4C5F0CB2F}" type="slidenum">
              <a:rPr lang="en-GB" smtClean="0"/>
              <a:t>‹#›</a:t>
            </a:fld>
            <a:endParaRPr lang="en-GB"/>
          </a:p>
        </p:txBody>
      </p:sp>
    </p:spTree>
    <p:extLst>
      <p:ext uri="{BB962C8B-B14F-4D97-AF65-F5344CB8AC3E}">
        <p14:creationId xmlns:p14="http://schemas.microsoft.com/office/powerpoint/2010/main" val="2342160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jpeg"/><Relationship Id="rId4" Type="http://schemas.openxmlformats.org/officeDocument/2006/relationships/image" Target="../media/image3.png"/><Relationship Id="rId9" Type="http://schemas.openxmlformats.org/officeDocument/2006/relationships/hyperlink" Target="http://www.tapforuncertainty.e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jpe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tapforuncertainty.e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7" name="Group 1026">
            <a:extLst>
              <a:ext uri="{FF2B5EF4-FFF2-40B4-BE49-F238E27FC236}">
                <a16:creationId xmlns:a16="http://schemas.microsoft.com/office/drawing/2014/main" id="{34B6AB49-58E5-4B44-AF52-9391286C5D1F}"/>
              </a:ext>
            </a:extLst>
          </p:cNvPr>
          <p:cNvGrpSpPr/>
          <p:nvPr/>
        </p:nvGrpSpPr>
        <p:grpSpPr>
          <a:xfrm>
            <a:off x="1203555" y="0"/>
            <a:ext cx="3817124" cy="4809978"/>
            <a:chOff x="5503000" y="832950"/>
            <a:chExt cx="3817124" cy="4809978"/>
          </a:xfrm>
        </p:grpSpPr>
        <p:pic>
          <p:nvPicPr>
            <p:cNvPr id="63" name="Picture 62">
              <a:extLst>
                <a:ext uri="{FF2B5EF4-FFF2-40B4-BE49-F238E27FC236}">
                  <a16:creationId xmlns:a16="http://schemas.microsoft.com/office/drawing/2014/main" id="{4DB85CEF-866A-4A63-9D17-1D008FA56B2A}"/>
                </a:ext>
              </a:extLst>
            </p:cNvPr>
            <p:cNvPicPr>
              <a:picLocks noChangeAspect="1"/>
            </p:cNvPicPr>
            <p:nvPr/>
          </p:nvPicPr>
          <p:blipFill rotWithShape="1">
            <a:blip r:embed="rId3"/>
            <a:srcRect l="33710" r="33790"/>
            <a:stretch/>
          </p:blipFill>
          <p:spPr>
            <a:xfrm rot="1220152">
              <a:off x="7298364" y="832950"/>
              <a:ext cx="2021760" cy="3499200"/>
            </a:xfrm>
            <a:prstGeom prst="rect">
              <a:avLst/>
            </a:prstGeom>
            <a:ln>
              <a:solidFill>
                <a:schemeClr val="bg1">
                  <a:lumMod val="75000"/>
                </a:schemeClr>
              </a:solidFill>
            </a:ln>
          </p:spPr>
        </p:pic>
        <p:pic>
          <p:nvPicPr>
            <p:cNvPr id="61" name="Picture 60">
              <a:extLst>
                <a:ext uri="{FF2B5EF4-FFF2-40B4-BE49-F238E27FC236}">
                  <a16:creationId xmlns:a16="http://schemas.microsoft.com/office/drawing/2014/main" id="{24566663-C1AF-41D0-A94A-7B4D9E2DC7D3}"/>
                </a:ext>
              </a:extLst>
            </p:cNvPr>
            <p:cNvPicPr>
              <a:picLocks noChangeAspect="1"/>
            </p:cNvPicPr>
            <p:nvPr/>
          </p:nvPicPr>
          <p:blipFill rotWithShape="1">
            <a:blip r:embed="rId4"/>
            <a:srcRect l="33710" r="33790"/>
            <a:stretch/>
          </p:blipFill>
          <p:spPr>
            <a:xfrm rot="744474">
              <a:off x="6695714" y="1248205"/>
              <a:ext cx="2021760" cy="3499200"/>
            </a:xfrm>
            <a:prstGeom prst="rect">
              <a:avLst/>
            </a:prstGeom>
            <a:ln>
              <a:solidFill>
                <a:schemeClr val="bg1">
                  <a:lumMod val="75000"/>
                </a:schemeClr>
              </a:solidFill>
            </a:ln>
          </p:spPr>
        </p:pic>
        <p:pic>
          <p:nvPicPr>
            <p:cNvPr id="59" name="Picture 58">
              <a:extLst>
                <a:ext uri="{FF2B5EF4-FFF2-40B4-BE49-F238E27FC236}">
                  <a16:creationId xmlns:a16="http://schemas.microsoft.com/office/drawing/2014/main" id="{7CEF3525-EE35-4750-9284-8731E75D5DF0}"/>
                </a:ext>
              </a:extLst>
            </p:cNvPr>
            <p:cNvPicPr>
              <a:picLocks noChangeAspect="1"/>
            </p:cNvPicPr>
            <p:nvPr/>
          </p:nvPicPr>
          <p:blipFill rotWithShape="1">
            <a:blip r:embed="rId5"/>
            <a:srcRect l="33548" r="33629"/>
            <a:stretch/>
          </p:blipFill>
          <p:spPr>
            <a:xfrm rot="523328">
              <a:off x="6029412" y="1668684"/>
              <a:ext cx="2041827" cy="3499200"/>
            </a:xfrm>
            <a:prstGeom prst="rect">
              <a:avLst/>
            </a:prstGeom>
            <a:ln>
              <a:solidFill>
                <a:schemeClr val="bg1">
                  <a:lumMod val="75000"/>
                </a:schemeClr>
              </a:solidFill>
            </a:ln>
          </p:spPr>
        </p:pic>
        <p:pic>
          <p:nvPicPr>
            <p:cNvPr id="57" name="Picture 56">
              <a:extLst>
                <a:ext uri="{FF2B5EF4-FFF2-40B4-BE49-F238E27FC236}">
                  <a16:creationId xmlns:a16="http://schemas.microsoft.com/office/drawing/2014/main" id="{F04A8BF5-5FB7-425C-BA24-E444A25B381E}"/>
                </a:ext>
              </a:extLst>
            </p:cNvPr>
            <p:cNvPicPr>
              <a:picLocks noChangeAspect="1"/>
            </p:cNvPicPr>
            <p:nvPr/>
          </p:nvPicPr>
          <p:blipFill rotWithShape="1">
            <a:blip r:embed="rId6"/>
            <a:srcRect l="33549" r="33710"/>
            <a:stretch/>
          </p:blipFill>
          <p:spPr>
            <a:xfrm>
              <a:off x="5503000" y="2143728"/>
              <a:ext cx="2036811" cy="3499200"/>
            </a:xfrm>
            <a:prstGeom prst="rect">
              <a:avLst/>
            </a:prstGeom>
            <a:ln>
              <a:solidFill>
                <a:schemeClr val="bg1">
                  <a:lumMod val="75000"/>
                </a:schemeClr>
              </a:solidFill>
            </a:ln>
          </p:spPr>
        </p:pic>
      </p:grpSp>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6" name="Picture 35">
            <a:extLst>
              <a:ext uri="{FF2B5EF4-FFF2-40B4-BE49-F238E27FC236}">
                <a16:creationId xmlns:a16="http://schemas.microsoft.com/office/drawing/2014/main" id="{66798D7B-BBAB-4A82-9BF3-18AE091E390E}"/>
              </a:ext>
            </a:extLst>
          </p:cNvPr>
          <p:cNvPicPr>
            <a:picLocks noChangeAspect="1"/>
          </p:cNvPicPr>
          <p:nvPr/>
        </p:nvPicPr>
        <p:blipFill>
          <a:blip r:embed="rId7"/>
          <a:stretch>
            <a:fillRect/>
          </a:stretch>
        </p:blipFill>
        <p:spPr>
          <a:xfrm>
            <a:off x="458502" y="2139722"/>
            <a:ext cx="2580132" cy="4379976"/>
          </a:xfrm>
          <a:prstGeom prst="rect">
            <a:avLst/>
          </a:prstGeom>
          <a:scene3d>
            <a:camera prst="isometricTopUp"/>
            <a:lightRig rig="threePt" dir="t"/>
          </a:scene3d>
          <a:sp3d extrusionH="666750"/>
        </p:spPr>
      </p:pic>
      <p:pic>
        <p:nvPicPr>
          <p:cNvPr id="69" name="Picture 68">
            <a:extLst>
              <a:ext uri="{FF2B5EF4-FFF2-40B4-BE49-F238E27FC236}">
                <a16:creationId xmlns:a16="http://schemas.microsoft.com/office/drawing/2014/main" id="{0F13FAA6-7739-404C-AC16-B876A1B9FE13}"/>
              </a:ext>
            </a:extLst>
          </p:cNvPr>
          <p:cNvPicPr>
            <a:picLocks noChangeAspect="1"/>
          </p:cNvPicPr>
          <p:nvPr/>
        </p:nvPicPr>
        <p:blipFill>
          <a:blip r:embed="rId8"/>
          <a:stretch>
            <a:fillRect/>
          </a:stretch>
        </p:blipFill>
        <p:spPr>
          <a:xfrm>
            <a:off x="8131277" y="238913"/>
            <a:ext cx="3440263" cy="849889"/>
          </a:xfrm>
          <a:prstGeom prst="rect">
            <a:avLst/>
          </a:prstGeom>
        </p:spPr>
      </p:pic>
      <p:sp>
        <p:nvSpPr>
          <p:cNvPr id="70" name="Rectangle 69">
            <a:extLst>
              <a:ext uri="{FF2B5EF4-FFF2-40B4-BE49-F238E27FC236}">
                <a16:creationId xmlns:a16="http://schemas.microsoft.com/office/drawing/2014/main" id="{4371DD68-71B4-4BD2-9757-71FDBDACE911}"/>
              </a:ext>
            </a:extLst>
          </p:cNvPr>
          <p:cNvSpPr/>
          <p:nvPr/>
        </p:nvSpPr>
        <p:spPr>
          <a:xfrm>
            <a:off x="8871314" y="1088802"/>
            <a:ext cx="2700226" cy="369332"/>
          </a:xfrm>
          <a:prstGeom prst="rect">
            <a:avLst/>
          </a:prstGeom>
        </p:spPr>
        <p:txBody>
          <a:bodyPr wrap="none">
            <a:spAutoFit/>
          </a:bodyPr>
          <a:lstStyle/>
          <a:p>
            <a:r>
              <a:rPr lang="en-US" u="sng" dirty="0">
                <a:solidFill>
                  <a:srgbClr val="575656"/>
                </a:solidFill>
                <a:latin typeface="Calibri" panose="020F0502020204030204" pitchFamily="34" charset="0"/>
                <a:ea typeface="Times New Roman" panose="02020603050405020304" pitchFamily="18" charset="0"/>
                <a:hlinkClick r:id="rId9">
                  <a:extLst>
                    <a:ext uri="{A12FA001-AC4F-418D-AE19-62706E023703}">
                      <ahyp:hlinkClr xmlns:ahyp="http://schemas.microsoft.com/office/drawing/2018/hyperlinkcolor" val="tx"/>
                    </a:ext>
                  </a:extLst>
                </a:hlinkClick>
              </a:rPr>
              <a:t>www.tapforuncertainty.eu</a:t>
            </a:r>
            <a:r>
              <a:rPr lang="en-US" dirty="0">
                <a:solidFill>
                  <a:srgbClr val="575656"/>
                </a:solidFill>
                <a:latin typeface="Calibri" panose="020F0502020204030204" pitchFamily="34" charset="0"/>
                <a:ea typeface="Times New Roman" panose="02020603050405020304" pitchFamily="18" charset="0"/>
              </a:rPr>
              <a:t> </a:t>
            </a:r>
            <a:endParaRPr lang="en-GB" dirty="0">
              <a:solidFill>
                <a:srgbClr val="575656"/>
              </a:solidFill>
            </a:endParaRPr>
          </a:p>
        </p:txBody>
      </p:sp>
      <p:sp>
        <p:nvSpPr>
          <p:cNvPr id="1029" name="TextBox 1028">
            <a:extLst>
              <a:ext uri="{FF2B5EF4-FFF2-40B4-BE49-F238E27FC236}">
                <a16:creationId xmlns:a16="http://schemas.microsoft.com/office/drawing/2014/main" id="{C5FBF945-E24A-477F-8B31-C113BE0A8DF7}"/>
              </a:ext>
            </a:extLst>
          </p:cNvPr>
          <p:cNvSpPr txBox="1"/>
          <p:nvPr/>
        </p:nvSpPr>
        <p:spPr>
          <a:xfrm>
            <a:off x="5692741" y="5628741"/>
            <a:ext cx="5936369" cy="723275"/>
          </a:xfrm>
          <a:prstGeom prst="rect">
            <a:avLst/>
          </a:prstGeom>
          <a:noFill/>
        </p:spPr>
        <p:txBody>
          <a:bodyPr wrap="none" rtlCol="0">
            <a:spAutoFit/>
          </a:bodyPr>
          <a:lstStyle/>
          <a:p>
            <a:pPr algn="ctr">
              <a:spcAft>
                <a:spcPts val="600"/>
              </a:spcAft>
            </a:pPr>
            <a:r>
              <a:rPr lang="en-GB" i="1" dirty="0"/>
              <a:t>A game designed by</a:t>
            </a:r>
          </a:p>
          <a:p>
            <a:pPr algn="ctr">
              <a:spcAft>
                <a:spcPts val="600"/>
              </a:spcAft>
            </a:pPr>
            <a:r>
              <a:rPr lang="en-GB" dirty="0"/>
              <a:t>Glenn Lyons, Stephen Cragg, Daniela Paddeu and Alicia Wallis</a:t>
            </a:r>
          </a:p>
        </p:txBody>
      </p:sp>
      <p:pic>
        <p:nvPicPr>
          <p:cNvPr id="1030" name="Picture 1029">
            <a:extLst>
              <a:ext uri="{FF2B5EF4-FFF2-40B4-BE49-F238E27FC236}">
                <a16:creationId xmlns:a16="http://schemas.microsoft.com/office/drawing/2014/main" id="{13B9F0D3-D479-4561-9E07-42290C3073E9}"/>
              </a:ext>
            </a:extLst>
          </p:cNvPr>
          <p:cNvPicPr>
            <a:picLocks noChangeAspect="1"/>
          </p:cNvPicPr>
          <p:nvPr/>
        </p:nvPicPr>
        <p:blipFill>
          <a:blip r:embed="rId10"/>
          <a:stretch>
            <a:fillRect/>
          </a:stretch>
        </p:blipFill>
        <p:spPr>
          <a:xfrm>
            <a:off x="5795805" y="3213994"/>
            <a:ext cx="5730240" cy="2293620"/>
          </a:xfrm>
          <a:prstGeom prst="rect">
            <a:avLst/>
          </a:prstGeom>
        </p:spPr>
      </p:pic>
    </p:spTree>
    <p:extLst>
      <p:ext uri="{BB962C8B-B14F-4D97-AF65-F5344CB8AC3E}">
        <p14:creationId xmlns:p14="http://schemas.microsoft.com/office/powerpoint/2010/main" val="74856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799857" y="389898"/>
            <a:ext cx="2202803" cy="2176703"/>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3600" dirty="0">
                <a:solidFill>
                  <a:schemeClr val="bg1"/>
                </a:solidFill>
                <a:latin typeface="Proxima Nova Light" panose="02000506030000020004" pitchFamily="50" charset="0"/>
                <a:cs typeface="Calibri" panose="020F0502020204030204" pitchFamily="34" charset="0"/>
              </a:rPr>
              <a:t>Spatial</a:t>
            </a:r>
            <a:br>
              <a:rPr lang="en-GB" sz="3600" dirty="0">
                <a:solidFill>
                  <a:schemeClr val="bg1"/>
                </a:solidFill>
                <a:latin typeface="Proxima Nova Light" panose="02000506030000020004" pitchFamily="50" charset="0"/>
                <a:cs typeface="Calibri" panose="020F0502020204030204" pitchFamily="34" charset="0"/>
              </a:rPr>
            </a:br>
            <a:r>
              <a:rPr lang="en-GB" sz="3600" dirty="0">
                <a:solidFill>
                  <a:schemeClr val="bg1"/>
                </a:solidFill>
                <a:latin typeface="Proxima Nova Light" panose="02000506030000020004" pitchFamily="50" charset="0"/>
                <a:cs typeface="Calibri" panose="020F0502020204030204" pitchFamily="34" charset="0"/>
              </a:rPr>
              <a:t>Proximity</a:t>
            </a:r>
          </a:p>
        </p:txBody>
      </p:sp>
      <p:sp>
        <p:nvSpPr>
          <p:cNvPr id="6" name="Oval 5"/>
          <p:cNvSpPr/>
          <p:nvPr/>
        </p:nvSpPr>
        <p:spPr>
          <a:xfrm>
            <a:off x="7176120" y="3284984"/>
            <a:ext cx="3384376" cy="3312368"/>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4400" dirty="0">
                <a:solidFill>
                  <a:schemeClr val="bg1"/>
                </a:solidFill>
                <a:latin typeface="Proxima Nova Light" panose="02000506030000020004" pitchFamily="50" charset="0"/>
                <a:cs typeface="Calibri" panose="020F0502020204030204" pitchFamily="34" charset="0"/>
              </a:rPr>
              <a:t>Digital</a:t>
            </a:r>
            <a:br>
              <a:rPr lang="en-GB" sz="4400" dirty="0">
                <a:solidFill>
                  <a:schemeClr val="bg1"/>
                </a:solidFill>
                <a:latin typeface="Proxima Nova Light" panose="02000506030000020004" pitchFamily="50" charset="0"/>
                <a:cs typeface="Calibri" panose="020F0502020204030204" pitchFamily="34" charset="0"/>
              </a:rPr>
            </a:br>
            <a:r>
              <a:rPr lang="en-GB" sz="4400" dirty="0">
                <a:solidFill>
                  <a:schemeClr val="bg1"/>
                </a:solidFill>
                <a:latin typeface="Proxima Nova Light" panose="02000506030000020004" pitchFamily="50" charset="0"/>
                <a:cs typeface="Calibri" panose="020F0502020204030204" pitchFamily="34" charset="0"/>
              </a:rPr>
              <a:t>Connectivity</a:t>
            </a:r>
          </a:p>
        </p:txBody>
      </p:sp>
      <p:sp>
        <p:nvSpPr>
          <p:cNvPr id="11" name="Oval 10"/>
          <p:cNvSpPr/>
          <p:nvPr/>
        </p:nvSpPr>
        <p:spPr>
          <a:xfrm>
            <a:off x="5119679" y="2993536"/>
            <a:ext cx="1584176" cy="1584176"/>
          </a:xfrm>
          <a:prstGeom prst="ellipse">
            <a:avLst/>
          </a:prstGeom>
          <a:solidFill>
            <a:srgbClr val="5756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Accessibility</a:t>
            </a:r>
          </a:p>
        </p:txBody>
      </p:sp>
      <p:cxnSp>
        <p:nvCxnSpPr>
          <p:cNvPr id="13" name="Straight Connector 12"/>
          <p:cNvCxnSpPr>
            <a:cxnSpLocks/>
            <a:stCxn id="4" idx="4"/>
            <a:endCxn id="11" idx="0"/>
          </p:cNvCxnSpPr>
          <p:nvPr/>
        </p:nvCxnSpPr>
        <p:spPr>
          <a:xfrm>
            <a:off x="5901259" y="2566600"/>
            <a:ext cx="10508" cy="426936"/>
          </a:xfrm>
          <a:prstGeom prst="line">
            <a:avLst/>
          </a:prstGeom>
          <a:ln w="19050">
            <a:solidFill>
              <a:srgbClr val="575656"/>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a:off x="6629926" y="4145280"/>
            <a:ext cx="639029" cy="252248"/>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4026329" y="4211653"/>
            <a:ext cx="1219368" cy="660879"/>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3378759" y="4653139"/>
            <a:ext cx="648072" cy="646331"/>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1200" dirty="0">
                <a:solidFill>
                  <a:schemeClr val="bg1"/>
                </a:solidFill>
                <a:latin typeface="Proxima Nova Light" panose="02000506030000020004" pitchFamily="50" charset="0"/>
                <a:cs typeface="Calibri" panose="020F0502020204030204" pitchFamily="34" charset="0"/>
              </a:rPr>
              <a:t>Physical</a:t>
            </a:r>
            <a:br>
              <a:rPr lang="en-GB" sz="1200" dirty="0">
                <a:solidFill>
                  <a:schemeClr val="bg1"/>
                </a:solidFill>
                <a:latin typeface="Proxima Nova Light" panose="02000506030000020004" pitchFamily="50" charset="0"/>
                <a:cs typeface="Calibri" panose="020F0502020204030204" pitchFamily="34" charset="0"/>
              </a:rPr>
            </a:br>
            <a:r>
              <a:rPr lang="en-GB" sz="1200" dirty="0">
                <a:solidFill>
                  <a:schemeClr val="bg1"/>
                </a:solidFill>
                <a:latin typeface="Proxima Nova Light" panose="02000506030000020004" pitchFamily="50" charset="0"/>
                <a:cs typeface="Calibri" panose="020F0502020204030204" pitchFamily="34" charset="0"/>
              </a:rPr>
              <a:t>Mobility</a:t>
            </a:r>
          </a:p>
        </p:txBody>
      </p:sp>
      <p:cxnSp>
        <p:nvCxnSpPr>
          <p:cNvPr id="29" name="Straight Connector 28"/>
          <p:cNvCxnSpPr>
            <a:cxnSpLocks/>
            <a:stCxn id="5" idx="6"/>
            <a:endCxn id="6" idx="2"/>
          </p:cNvCxnSpPr>
          <p:nvPr/>
        </p:nvCxnSpPr>
        <p:spPr>
          <a:xfrm flipV="1">
            <a:off x="4026829" y="4941170"/>
            <a:ext cx="3149291" cy="35135"/>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a:stCxn id="6" idx="1"/>
          </p:cNvCxnSpPr>
          <p:nvPr/>
        </p:nvCxnSpPr>
        <p:spPr>
          <a:xfrm flipH="1" flipV="1">
            <a:off x="6568267" y="2420890"/>
            <a:ext cx="1103484" cy="1349181"/>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a:endCxn id="5" idx="7"/>
          </p:cNvCxnSpPr>
          <p:nvPr/>
        </p:nvCxnSpPr>
        <p:spPr>
          <a:xfrm flipH="1">
            <a:off x="3931922" y="2132857"/>
            <a:ext cx="1083959" cy="2614935"/>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081332" y="36291"/>
            <a:ext cx="1486304" cy="300210"/>
          </a:xfrm>
          <a:prstGeom prst="rect">
            <a:avLst/>
          </a:prstGeom>
          <a:noFill/>
        </p:spPr>
        <p:txBody>
          <a:bodyPr wrap="none" rtlCol="0">
            <a:spAutoFit/>
          </a:bodyPr>
          <a:lstStyle/>
          <a:p>
            <a:r>
              <a:rPr lang="en-GB" sz="1351" dirty="0">
                <a:latin typeface="Proxima Nova Light" panose="02000506030000020004" pitchFamily="50" charset="0"/>
                <a:cs typeface="Calibri" panose="020F0502020204030204" pitchFamily="34" charset="0"/>
              </a:rPr>
              <a:t>Land Use System</a:t>
            </a:r>
          </a:p>
        </p:txBody>
      </p:sp>
      <p:sp>
        <p:nvSpPr>
          <p:cNvPr id="15" name="TextBox 14"/>
          <p:cNvSpPr txBox="1"/>
          <p:nvPr/>
        </p:nvSpPr>
        <p:spPr>
          <a:xfrm>
            <a:off x="3116445" y="3959908"/>
            <a:ext cx="901209" cy="508088"/>
          </a:xfrm>
          <a:prstGeom prst="rect">
            <a:avLst/>
          </a:prstGeom>
          <a:noFill/>
        </p:spPr>
        <p:txBody>
          <a:bodyPr wrap="none" rtlCol="0">
            <a:spAutoFit/>
          </a:bodyPr>
          <a:lstStyle/>
          <a:p>
            <a:pPr algn="ctr"/>
            <a:r>
              <a:rPr lang="en-GB" sz="1351" dirty="0">
                <a:latin typeface="Proxima Nova Light" panose="02000506030000020004" pitchFamily="50" charset="0"/>
                <a:cs typeface="Calibri" panose="020F0502020204030204" pitchFamily="34" charset="0"/>
              </a:rPr>
              <a:t>Transport</a:t>
            </a:r>
            <a:br>
              <a:rPr lang="en-GB" sz="1351" dirty="0">
                <a:latin typeface="Proxima Nova Light" panose="02000506030000020004" pitchFamily="50" charset="0"/>
                <a:cs typeface="Calibri" panose="020F0502020204030204" pitchFamily="34" charset="0"/>
              </a:rPr>
            </a:br>
            <a:r>
              <a:rPr lang="en-GB" sz="1351" dirty="0">
                <a:latin typeface="Proxima Nova Light" panose="02000506030000020004" pitchFamily="50" charset="0"/>
                <a:cs typeface="Calibri" panose="020F0502020204030204" pitchFamily="34" charset="0"/>
              </a:rPr>
              <a:t>System</a:t>
            </a:r>
          </a:p>
        </p:txBody>
      </p:sp>
      <p:sp>
        <p:nvSpPr>
          <p:cNvPr id="17" name="TextBox 16"/>
          <p:cNvSpPr txBox="1"/>
          <p:nvPr/>
        </p:nvSpPr>
        <p:spPr>
          <a:xfrm>
            <a:off x="7600605" y="2670372"/>
            <a:ext cx="1726756" cy="508088"/>
          </a:xfrm>
          <a:prstGeom prst="rect">
            <a:avLst/>
          </a:prstGeom>
          <a:noFill/>
        </p:spPr>
        <p:txBody>
          <a:bodyPr wrap="none" rtlCol="0">
            <a:spAutoFit/>
          </a:bodyPr>
          <a:lstStyle/>
          <a:p>
            <a:pPr algn="ctr"/>
            <a:r>
              <a:rPr lang="en-GB" sz="1351" dirty="0">
                <a:solidFill>
                  <a:srgbClr val="575656"/>
                </a:solidFill>
                <a:latin typeface="Proxima Nova Light" panose="02000506030000020004" pitchFamily="50" charset="0"/>
                <a:cs typeface="Calibri" panose="020F0502020204030204" pitchFamily="34" charset="0"/>
              </a:rPr>
              <a:t>Telecommunications</a:t>
            </a:r>
          </a:p>
          <a:p>
            <a:pPr algn="ctr"/>
            <a:r>
              <a:rPr lang="en-GB" sz="1351" dirty="0">
                <a:latin typeface="Proxima Nova Light" panose="02000506030000020004" pitchFamily="50" charset="0"/>
                <a:cs typeface="Calibri" panose="020F0502020204030204" pitchFamily="34" charset="0"/>
              </a:rPr>
              <a:t>System</a:t>
            </a:r>
          </a:p>
        </p:txBody>
      </p:sp>
      <p:sp>
        <p:nvSpPr>
          <p:cNvPr id="49" name="Sun 48">
            <a:extLst>
              <a:ext uri="{FF2B5EF4-FFF2-40B4-BE49-F238E27FC236}">
                <a16:creationId xmlns:a16="http://schemas.microsoft.com/office/drawing/2014/main" id="{9051BCD2-DBA9-4B5F-9494-C77517B8D9AB}"/>
              </a:ext>
            </a:extLst>
          </p:cNvPr>
          <p:cNvSpPr/>
          <p:nvPr/>
        </p:nvSpPr>
        <p:spPr>
          <a:xfrm>
            <a:off x="7795490" y="475733"/>
            <a:ext cx="2104999" cy="2108897"/>
          </a:xfrm>
          <a:prstGeom prst="sun">
            <a:avLst/>
          </a:prstGeom>
          <a:solidFill>
            <a:srgbClr val="575656"/>
          </a:solidFill>
          <a:ln>
            <a:solidFill>
              <a:srgbClr val="57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Proxima Nova Light" panose="02000506030000020004" pitchFamily="50" charset="0"/>
                <a:cs typeface="Calibri" panose="020F0502020204030204" pitchFamily="34" charset="0"/>
              </a:rPr>
              <a:t>COVID-19</a:t>
            </a:r>
          </a:p>
        </p:txBody>
      </p:sp>
      <p:sp>
        <p:nvSpPr>
          <p:cNvPr id="19" name="Rectangle: Rounded Corners 18">
            <a:extLst>
              <a:ext uri="{FF2B5EF4-FFF2-40B4-BE49-F238E27FC236}">
                <a16:creationId xmlns:a16="http://schemas.microsoft.com/office/drawing/2014/main" id="{C06F752A-5E96-43E9-A377-D95730B11E4F}"/>
              </a:ext>
            </a:extLst>
          </p:cNvPr>
          <p:cNvSpPr/>
          <p:nvPr/>
        </p:nvSpPr>
        <p:spPr>
          <a:xfrm>
            <a:off x="10467760" y="129643"/>
            <a:ext cx="1584176" cy="823044"/>
          </a:xfrm>
          <a:prstGeom prst="roundRect">
            <a:avLst/>
          </a:prstGeom>
          <a:solidFill>
            <a:srgbClr val="575656"/>
          </a:solidFill>
          <a:ln>
            <a:solidFill>
              <a:srgbClr val="575656"/>
            </a:solidFill>
          </a:ln>
        </p:spPr>
        <p:style>
          <a:lnRef idx="2">
            <a:schemeClr val="accent1">
              <a:shade val="50000"/>
            </a:schemeClr>
          </a:lnRef>
          <a:fillRef idx="1">
            <a:schemeClr val="accent1"/>
          </a:fillRef>
          <a:effectRef idx="0">
            <a:schemeClr val="accent1"/>
          </a:effectRef>
          <a:fontRef idx="minor">
            <a:schemeClr val="lt1"/>
          </a:fontRef>
        </p:style>
        <p:txBody>
          <a:bodyPr lIns="48000" tIns="0" rIns="48000" bIns="0" rtlCol="0" anchor="ctr"/>
          <a:lstStyle/>
          <a:p>
            <a:pPr algn="ctr"/>
            <a:r>
              <a:rPr lang="en-GB" sz="2400" dirty="0">
                <a:latin typeface="Proxima Nova Light" panose="02000506030000020004" pitchFamily="50" charset="0"/>
                <a:cs typeface="Calibri" panose="020F0502020204030204" pitchFamily="34" charset="0"/>
              </a:rPr>
              <a:t>Pandemic</a:t>
            </a:r>
          </a:p>
        </p:txBody>
      </p:sp>
      <p:sp>
        <p:nvSpPr>
          <p:cNvPr id="22" name="TextBox 21">
            <a:extLst>
              <a:ext uri="{FF2B5EF4-FFF2-40B4-BE49-F238E27FC236}">
                <a16:creationId xmlns:a16="http://schemas.microsoft.com/office/drawing/2014/main" id="{C19A0F10-3D6B-4661-99BC-9E57DD1BDDEB}"/>
              </a:ext>
            </a:extLst>
          </p:cNvPr>
          <p:cNvSpPr txBox="1"/>
          <p:nvPr/>
        </p:nvSpPr>
        <p:spPr>
          <a:xfrm>
            <a:off x="342022" y="259351"/>
            <a:ext cx="2763898" cy="769441"/>
          </a:xfrm>
          <a:prstGeom prst="rect">
            <a:avLst/>
          </a:prstGeom>
          <a:noFill/>
        </p:spPr>
        <p:txBody>
          <a:bodyPr wrap="none" rtlCol="0">
            <a:spAutoFit/>
          </a:bodyPr>
          <a:lstStyle/>
          <a:p>
            <a:r>
              <a:rPr lang="en-GB" sz="4400" b="1" dirty="0">
                <a:solidFill>
                  <a:srgbClr val="575656"/>
                </a:solidFill>
                <a:latin typeface="Proxima Nova Light" panose="02000506030000020004" pitchFamily="50" charset="0"/>
              </a:rPr>
              <a:t>adaptable</a:t>
            </a:r>
          </a:p>
        </p:txBody>
      </p:sp>
    </p:spTree>
    <p:extLst>
      <p:ext uri="{BB962C8B-B14F-4D97-AF65-F5344CB8AC3E}">
        <p14:creationId xmlns:p14="http://schemas.microsoft.com/office/powerpoint/2010/main" val="3654381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5081330" y="466392"/>
            <a:ext cx="1813317" cy="1728192"/>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Spatial</a:t>
            </a:r>
            <a:br>
              <a:rPr lang="en-GB" sz="2000" dirty="0">
                <a:solidFill>
                  <a:schemeClr val="bg1"/>
                </a:solidFill>
                <a:latin typeface="Proxima Nova Light" panose="02000506030000020004" pitchFamily="50" charset="0"/>
                <a:cs typeface="Calibri" panose="020F0502020204030204" pitchFamily="34" charset="0"/>
              </a:rPr>
            </a:br>
            <a:r>
              <a:rPr lang="en-GB" sz="2000" dirty="0">
                <a:solidFill>
                  <a:schemeClr val="bg1"/>
                </a:solidFill>
                <a:latin typeface="Proxima Nova Light" panose="02000506030000020004" pitchFamily="50" charset="0"/>
                <a:cs typeface="Calibri" panose="020F0502020204030204" pitchFamily="34" charset="0"/>
              </a:rPr>
              <a:t>Proximity</a:t>
            </a:r>
          </a:p>
        </p:txBody>
      </p:sp>
      <p:sp>
        <p:nvSpPr>
          <p:cNvPr id="6" name="Oval 5"/>
          <p:cNvSpPr/>
          <p:nvPr/>
        </p:nvSpPr>
        <p:spPr>
          <a:xfrm>
            <a:off x="7713547" y="3933057"/>
            <a:ext cx="1988604" cy="1955983"/>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Digital</a:t>
            </a:r>
            <a:br>
              <a:rPr lang="en-GB" sz="2000" dirty="0">
                <a:solidFill>
                  <a:schemeClr val="bg1"/>
                </a:solidFill>
                <a:latin typeface="Proxima Nova Light" panose="02000506030000020004" pitchFamily="50" charset="0"/>
                <a:cs typeface="Calibri" panose="020F0502020204030204" pitchFamily="34" charset="0"/>
              </a:rPr>
            </a:br>
            <a:r>
              <a:rPr lang="en-GB" sz="2000" dirty="0">
                <a:solidFill>
                  <a:schemeClr val="bg1"/>
                </a:solidFill>
                <a:latin typeface="Proxima Nova Light" panose="02000506030000020004" pitchFamily="50" charset="0"/>
                <a:cs typeface="Calibri" panose="020F0502020204030204" pitchFamily="34" charset="0"/>
              </a:rPr>
              <a:t>Connectivity</a:t>
            </a:r>
          </a:p>
        </p:txBody>
      </p:sp>
      <p:sp>
        <p:nvSpPr>
          <p:cNvPr id="11" name="Oval 10"/>
          <p:cNvSpPr/>
          <p:nvPr/>
        </p:nvSpPr>
        <p:spPr>
          <a:xfrm>
            <a:off x="5195900" y="2993536"/>
            <a:ext cx="1584176" cy="1584176"/>
          </a:xfrm>
          <a:prstGeom prst="ellipse">
            <a:avLst/>
          </a:prstGeom>
          <a:solidFill>
            <a:srgbClr val="5756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Accessibility</a:t>
            </a:r>
          </a:p>
        </p:txBody>
      </p:sp>
      <p:cxnSp>
        <p:nvCxnSpPr>
          <p:cNvPr id="13" name="Straight Connector 12"/>
          <p:cNvCxnSpPr>
            <a:cxnSpLocks/>
            <a:stCxn id="4" idx="4"/>
            <a:endCxn id="11" idx="0"/>
          </p:cNvCxnSpPr>
          <p:nvPr/>
        </p:nvCxnSpPr>
        <p:spPr>
          <a:xfrm>
            <a:off x="5987988" y="2194584"/>
            <a:ext cx="0" cy="798952"/>
          </a:xfrm>
          <a:prstGeom prst="line">
            <a:avLst/>
          </a:prstGeom>
          <a:ln w="19050">
            <a:solidFill>
              <a:srgbClr val="575656"/>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a:off x="6672066" y="4144010"/>
            <a:ext cx="1088689" cy="433703"/>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4247213" y="4144010"/>
            <a:ext cx="1056699" cy="525895"/>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3168047" y="4369312"/>
            <a:ext cx="1152128" cy="1147920"/>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Physical</a:t>
            </a:r>
            <a:br>
              <a:rPr lang="en-GB" sz="2000" dirty="0">
                <a:solidFill>
                  <a:schemeClr val="bg1"/>
                </a:solidFill>
                <a:latin typeface="Proxima Nova Light" panose="02000506030000020004" pitchFamily="50" charset="0"/>
                <a:cs typeface="Calibri" panose="020F0502020204030204" pitchFamily="34" charset="0"/>
              </a:rPr>
            </a:br>
            <a:r>
              <a:rPr lang="en-GB" sz="2000" dirty="0">
                <a:solidFill>
                  <a:schemeClr val="bg1"/>
                </a:solidFill>
                <a:latin typeface="Proxima Nova Light" panose="02000506030000020004" pitchFamily="50" charset="0"/>
                <a:cs typeface="Calibri" panose="020F0502020204030204" pitchFamily="34" charset="0"/>
              </a:rPr>
              <a:t>Mobility</a:t>
            </a:r>
          </a:p>
        </p:txBody>
      </p:sp>
      <p:cxnSp>
        <p:nvCxnSpPr>
          <p:cNvPr id="29" name="Straight Connector 28"/>
          <p:cNvCxnSpPr>
            <a:cxnSpLocks/>
            <a:stCxn id="5" idx="6"/>
            <a:endCxn id="6" idx="2"/>
          </p:cNvCxnSpPr>
          <p:nvPr/>
        </p:nvCxnSpPr>
        <p:spPr>
          <a:xfrm flipV="1">
            <a:off x="4320176" y="4911049"/>
            <a:ext cx="3393373" cy="32225"/>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a:stCxn id="6" idx="1"/>
          </p:cNvCxnSpPr>
          <p:nvPr/>
        </p:nvCxnSpPr>
        <p:spPr>
          <a:xfrm flipH="1" flipV="1">
            <a:off x="6454371" y="2087419"/>
            <a:ext cx="1550400" cy="2132084"/>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a:endCxn id="5" idx="7"/>
          </p:cNvCxnSpPr>
          <p:nvPr/>
        </p:nvCxnSpPr>
        <p:spPr>
          <a:xfrm flipH="1">
            <a:off x="4151450" y="2060850"/>
            <a:ext cx="1368487" cy="2476572"/>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110204" y="132701"/>
            <a:ext cx="1486304" cy="300210"/>
          </a:xfrm>
          <a:prstGeom prst="rect">
            <a:avLst/>
          </a:prstGeom>
          <a:noFill/>
        </p:spPr>
        <p:txBody>
          <a:bodyPr wrap="none" rtlCol="0">
            <a:spAutoFit/>
          </a:bodyPr>
          <a:lstStyle/>
          <a:p>
            <a:r>
              <a:rPr lang="en-GB" sz="1351" dirty="0">
                <a:solidFill>
                  <a:srgbClr val="575656"/>
                </a:solidFill>
                <a:latin typeface="Proxima Nova Light" panose="02000506030000020004" pitchFamily="50" charset="0"/>
                <a:cs typeface="Calibri" panose="020F0502020204030204" pitchFamily="34" charset="0"/>
              </a:rPr>
              <a:t>Land Use System</a:t>
            </a:r>
          </a:p>
        </p:txBody>
      </p:sp>
      <p:sp>
        <p:nvSpPr>
          <p:cNvPr id="15" name="TextBox 14"/>
          <p:cNvSpPr txBox="1"/>
          <p:nvPr/>
        </p:nvSpPr>
        <p:spPr>
          <a:xfrm>
            <a:off x="3293507" y="3810917"/>
            <a:ext cx="901209" cy="508088"/>
          </a:xfrm>
          <a:prstGeom prst="rect">
            <a:avLst/>
          </a:prstGeom>
          <a:noFill/>
        </p:spPr>
        <p:txBody>
          <a:bodyPr wrap="none" rtlCol="0">
            <a:spAutoFit/>
          </a:bodyPr>
          <a:lstStyle/>
          <a:p>
            <a:pPr algn="ctr"/>
            <a:r>
              <a:rPr lang="en-GB" sz="1351" dirty="0">
                <a:solidFill>
                  <a:srgbClr val="575656"/>
                </a:solidFill>
                <a:latin typeface="Proxima Nova Light" panose="02000506030000020004" pitchFamily="50" charset="0"/>
                <a:cs typeface="Calibri" panose="020F0502020204030204" pitchFamily="34" charset="0"/>
              </a:rPr>
              <a:t>Transport</a:t>
            </a:r>
            <a:br>
              <a:rPr lang="en-GB" sz="1351" dirty="0">
                <a:solidFill>
                  <a:srgbClr val="575656"/>
                </a:solidFill>
                <a:latin typeface="Proxima Nova Light" panose="02000506030000020004" pitchFamily="50" charset="0"/>
                <a:cs typeface="Calibri" panose="020F0502020204030204" pitchFamily="34" charset="0"/>
              </a:rPr>
            </a:br>
            <a:r>
              <a:rPr lang="en-GB" sz="1351" dirty="0">
                <a:solidFill>
                  <a:srgbClr val="575656"/>
                </a:solidFill>
                <a:latin typeface="Proxima Nova Light" panose="02000506030000020004" pitchFamily="50" charset="0"/>
                <a:cs typeface="Calibri" panose="020F0502020204030204" pitchFamily="34" charset="0"/>
              </a:rPr>
              <a:t>System</a:t>
            </a:r>
          </a:p>
        </p:txBody>
      </p:sp>
      <p:sp>
        <p:nvSpPr>
          <p:cNvPr id="17" name="TextBox 16"/>
          <p:cNvSpPr txBox="1"/>
          <p:nvPr/>
        </p:nvSpPr>
        <p:spPr>
          <a:xfrm>
            <a:off x="7962117" y="3313727"/>
            <a:ext cx="1726756" cy="508088"/>
          </a:xfrm>
          <a:prstGeom prst="rect">
            <a:avLst/>
          </a:prstGeom>
          <a:noFill/>
        </p:spPr>
        <p:txBody>
          <a:bodyPr wrap="none" rtlCol="0">
            <a:spAutoFit/>
          </a:bodyPr>
          <a:lstStyle/>
          <a:p>
            <a:pPr algn="ctr"/>
            <a:r>
              <a:rPr lang="en-GB" sz="1351" dirty="0">
                <a:solidFill>
                  <a:srgbClr val="575656"/>
                </a:solidFill>
                <a:latin typeface="Proxima Nova Light" panose="02000506030000020004" pitchFamily="50" charset="0"/>
                <a:cs typeface="Calibri" panose="020F0502020204030204" pitchFamily="34" charset="0"/>
              </a:rPr>
              <a:t>Telecommunications</a:t>
            </a:r>
          </a:p>
          <a:p>
            <a:pPr algn="ctr"/>
            <a:r>
              <a:rPr lang="en-GB" sz="1351" dirty="0">
                <a:solidFill>
                  <a:srgbClr val="575656"/>
                </a:solidFill>
                <a:latin typeface="Proxima Nova Light" panose="02000506030000020004" pitchFamily="50" charset="0"/>
                <a:cs typeface="Calibri" panose="020F0502020204030204" pitchFamily="34" charset="0"/>
              </a:rPr>
              <a:t>System</a:t>
            </a:r>
          </a:p>
        </p:txBody>
      </p:sp>
      <p:sp>
        <p:nvSpPr>
          <p:cNvPr id="20" name="Sun 19">
            <a:extLst>
              <a:ext uri="{FF2B5EF4-FFF2-40B4-BE49-F238E27FC236}">
                <a16:creationId xmlns:a16="http://schemas.microsoft.com/office/drawing/2014/main" id="{82C6C1AA-D8C4-4E08-AE9D-7AC39CDAFA87}"/>
              </a:ext>
            </a:extLst>
          </p:cNvPr>
          <p:cNvSpPr/>
          <p:nvPr/>
        </p:nvSpPr>
        <p:spPr>
          <a:xfrm>
            <a:off x="7795489" y="2492897"/>
            <a:ext cx="100713" cy="91731"/>
          </a:xfrm>
          <a:prstGeom prst="sun">
            <a:avLst/>
          </a:prstGeom>
          <a:solidFill>
            <a:srgbClr val="575656"/>
          </a:solidFill>
          <a:ln>
            <a:solidFill>
              <a:srgbClr val="57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bg1"/>
                </a:solidFill>
                <a:latin typeface="Proxima Nova Light" panose="02000506030000020004" pitchFamily="50" charset="0"/>
                <a:cs typeface="Calibri" panose="020F0502020204030204" pitchFamily="34" charset="0"/>
              </a:rPr>
              <a:t>COVID-19</a:t>
            </a:r>
          </a:p>
        </p:txBody>
      </p:sp>
      <p:sp>
        <p:nvSpPr>
          <p:cNvPr id="37" name="TextBox 36">
            <a:extLst>
              <a:ext uri="{FF2B5EF4-FFF2-40B4-BE49-F238E27FC236}">
                <a16:creationId xmlns:a16="http://schemas.microsoft.com/office/drawing/2014/main" id="{DBE8FB34-1729-4E72-8464-45AA36241C62}"/>
              </a:ext>
            </a:extLst>
          </p:cNvPr>
          <p:cNvSpPr txBox="1"/>
          <p:nvPr/>
        </p:nvSpPr>
        <p:spPr>
          <a:xfrm>
            <a:off x="3176923" y="6008758"/>
            <a:ext cx="6109365" cy="913007"/>
          </a:xfrm>
          <a:prstGeom prst="rect">
            <a:avLst/>
          </a:prstGeom>
          <a:noFill/>
        </p:spPr>
        <p:txBody>
          <a:bodyPr wrap="none" rtlCol="0">
            <a:spAutoFit/>
          </a:bodyPr>
          <a:lstStyle/>
          <a:p>
            <a:pPr algn="ctr"/>
            <a:r>
              <a:rPr lang="en-GB" sz="5333" dirty="0">
                <a:solidFill>
                  <a:srgbClr val="575656"/>
                </a:solidFill>
                <a:latin typeface="Proxima Nova Light" panose="02000506030000020004" pitchFamily="50" charset="0"/>
              </a:rPr>
              <a:t>? ? ? ? ? ? ? ? ? ? ? ? </a:t>
            </a:r>
          </a:p>
        </p:txBody>
      </p:sp>
      <p:sp>
        <p:nvSpPr>
          <p:cNvPr id="19" name="Rectangle: Rounded Corners 18">
            <a:extLst>
              <a:ext uri="{FF2B5EF4-FFF2-40B4-BE49-F238E27FC236}">
                <a16:creationId xmlns:a16="http://schemas.microsoft.com/office/drawing/2014/main" id="{8A9FE87E-C262-4736-9929-3822D1640DDC}"/>
              </a:ext>
            </a:extLst>
          </p:cNvPr>
          <p:cNvSpPr/>
          <p:nvPr/>
        </p:nvSpPr>
        <p:spPr>
          <a:xfrm>
            <a:off x="10467760" y="129643"/>
            <a:ext cx="1584176" cy="823044"/>
          </a:xfrm>
          <a:prstGeom prst="roundRect">
            <a:avLst/>
          </a:prstGeom>
          <a:solidFill>
            <a:srgbClr val="57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67" dirty="0">
                <a:solidFill>
                  <a:schemeClr val="bg1"/>
                </a:solidFill>
                <a:latin typeface="Proxima Nova Light" panose="02000506030000020004" pitchFamily="50" charset="0"/>
                <a:cs typeface="Calibri" panose="020F0502020204030204" pitchFamily="34" charset="0"/>
              </a:rPr>
              <a:t>Future</a:t>
            </a:r>
          </a:p>
        </p:txBody>
      </p:sp>
      <p:sp>
        <p:nvSpPr>
          <p:cNvPr id="18" name="TextBox 17">
            <a:extLst>
              <a:ext uri="{FF2B5EF4-FFF2-40B4-BE49-F238E27FC236}">
                <a16:creationId xmlns:a16="http://schemas.microsoft.com/office/drawing/2014/main" id="{E204F4CA-0D65-4100-8F1C-C6762483AC3D}"/>
              </a:ext>
            </a:extLst>
          </p:cNvPr>
          <p:cNvSpPr txBox="1"/>
          <p:nvPr/>
        </p:nvSpPr>
        <p:spPr>
          <a:xfrm>
            <a:off x="342022" y="259351"/>
            <a:ext cx="2222083" cy="769441"/>
          </a:xfrm>
          <a:prstGeom prst="rect">
            <a:avLst/>
          </a:prstGeom>
          <a:noFill/>
        </p:spPr>
        <p:txBody>
          <a:bodyPr wrap="none" rtlCol="0">
            <a:spAutoFit/>
          </a:bodyPr>
          <a:lstStyle/>
          <a:p>
            <a:r>
              <a:rPr lang="en-GB" sz="4400" b="1" dirty="0">
                <a:solidFill>
                  <a:srgbClr val="575656"/>
                </a:solidFill>
                <a:latin typeface="Proxima Nova Light" panose="02000506030000020004" pitchFamily="50" charset="0"/>
              </a:rPr>
              <a:t>resilient</a:t>
            </a:r>
          </a:p>
        </p:txBody>
      </p:sp>
    </p:spTree>
    <p:extLst>
      <p:ext uri="{BB962C8B-B14F-4D97-AF65-F5344CB8AC3E}">
        <p14:creationId xmlns:p14="http://schemas.microsoft.com/office/powerpoint/2010/main" val="3352813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02954D0A-A3FE-4AC0-8D85-02B5DFEC2D9A}"/>
              </a:ext>
            </a:extLst>
          </p:cNvPr>
          <p:cNvGraphicFramePr/>
          <p:nvPr>
            <p:extLst>
              <p:ext uri="{D42A27DB-BD31-4B8C-83A1-F6EECF244321}">
                <p14:modId xmlns:p14="http://schemas.microsoft.com/office/powerpoint/2010/main" val="4058890787"/>
              </p:ext>
            </p:extLst>
          </p:nvPr>
        </p:nvGraphicFramePr>
        <p:xfrm>
          <a:off x="3680481" y="1907704"/>
          <a:ext cx="4950373" cy="3447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A4F21360-C61B-4971-90BF-2276870A22FA}"/>
              </a:ext>
            </a:extLst>
          </p:cNvPr>
          <p:cNvSpPr txBox="1"/>
          <p:nvPr/>
        </p:nvSpPr>
        <p:spPr>
          <a:xfrm>
            <a:off x="5746740" y="2286076"/>
            <a:ext cx="817853" cy="707886"/>
          </a:xfrm>
          <a:prstGeom prst="rect">
            <a:avLst/>
          </a:prstGeom>
          <a:noFill/>
        </p:spPr>
        <p:txBody>
          <a:bodyPr wrap="none" rtlCol="0">
            <a:spAutoFit/>
          </a:bodyPr>
          <a:lstStyle/>
          <a:p>
            <a:r>
              <a:rPr lang="en-GB" sz="4000" dirty="0">
                <a:solidFill>
                  <a:schemeClr val="bg1"/>
                </a:solidFill>
              </a:rPr>
              <a:t>act</a:t>
            </a:r>
          </a:p>
        </p:txBody>
      </p:sp>
      <p:sp>
        <p:nvSpPr>
          <p:cNvPr id="8" name="Title 1">
            <a:extLst>
              <a:ext uri="{FF2B5EF4-FFF2-40B4-BE49-F238E27FC236}">
                <a16:creationId xmlns:a16="http://schemas.microsoft.com/office/drawing/2014/main" id="{44B03FE2-C2C2-4269-8F89-621FF046178C}"/>
              </a:ext>
            </a:extLst>
          </p:cNvPr>
          <p:cNvSpPr>
            <a:spLocks noGrp="1"/>
          </p:cNvSpPr>
          <p:nvPr>
            <p:ph type="title"/>
          </p:nvPr>
        </p:nvSpPr>
        <p:spPr>
          <a:xfrm>
            <a:off x="119336" y="-185741"/>
            <a:ext cx="12072664" cy="1143000"/>
          </a:xfrm>
        </p:spPr>
        <p:txBody>
          <a:bodyPr>
            <a:normAutofit/>
          </a:bodyPr>
          <a:lstStyle/>
          <a:p>
            <a:pPr algn="l"/>
            <a:r>
              <a:rPr lang="en-US" sz="2800" dirty="0">
                <a:solidFill>
                  <a:srgbClr val="E30613"/>
                </a:solidFill>
              </a:rPr>
              <a:t>Failing to think about what we are planning for and how to plan is planning to fail</a:t>
            </a:r>
          </a:p>
        </p:txBody>
      </p:sp>
      <p:cxnSp>
        <p:nvCxnSpPr>
          <p:cNvPr id="11" name="Straight Connector 10">
            <a:extLst>
              <a:ext uri="{FF2B5EF4-FFF2-40B4-BE49-F238E27FC236}">
                <a16:creationId xmlns:a16="http://schemas.microsoft.com/office/drawing/2014/main" id="{322B1B9F-A46C-4511-A879-4C4AE1EA9A01}"/>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6066D0D6-AAE2-467A-94D9-D51B08C06B19}"/>
              </a:ext>
            </a:extLst>
          </p:cNvPr>
          <p:cNvPicPr>
            <a:picLocks noChangeAspect="1"/>
          </p:cNvPicPr>
          <p:nvPr/>
        </p:nvPicPr>
        <p:blipFill>
          <a:blip r:embed="rId8"/>
          <a:stretch>
            <a:fillRect/>
          </a:stretch>
        </p:blipFill>
        <p:spPr>
          <a:xfrm>
            <a:off x="9552384" y="6070250"/>
            <a:ext cx="2487775" cy="611895"/>
          </a:xfrm>
          <a:prstGeom prst="rect">
            <a:avLst/>
          </a:prstGeom>
        </p:spPr>
      </p:pic>
    </p:spTree>
    <p:extLst>
      <p:ext uri="{BB962C8B-B14F-4D97-AF65-F5344CB8AC3E}">
        <p14:creationId xmlns:p14="http://schemas.microsoft.com/office/powerpoint/2010/main" val="761214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iagram, map&#10;&#10;Description automatically generated">
            <a:extLst>
              <a:ext uri="{FF2B5EF4-FFF2-40B4-BE49-F238E27FC236}">
                <a16:creationId xmlns:a16="http://schemas.microsoft.com/office/drawing/2014/main" id="{4A39BA9D-E0F1-4028-8CE4-CAE15561667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246074" y="1210472"/>
            <a:ext cx="7306310" cy="5165725"/>
          </a:xfrm>
          <a:prstGeom prst="rect">
            <a:avLst/>
          </a:prstGeom>
        </p:spPr>
      </p:pic>
      <p:sp>
        <p:nvSpPr>
          <p:cNvPr id="10" name="Title 1">
            <a:extLst>
              <a:ext uri="{FF2B5EF4-FFF2-40B4-BE49-F238E27FC236}">
                <a16:creationId xmlns:a16="http://schemas.microsoft.com/office/drawing/2014/main" id="{0CF83D96-006F-498B-A402-22646D297C03}"/>
              </a:ext>
            </a:extLst>
          </p:cNvPr>
          <p:cNvSpPr>
            <a:spLocks noGrp="1"/>
          </p:cNvSpPr>
          <p:nvPr>
            <p:ph type="title"/>
          </p:nvPr>
        </p:nvSpPr>
        <p:spPr>
          <a:xfrm>
            <a:off x="119336" y="-185741"/>
            <a:ext cx="12072664" cy="1143000"/>
          </a:xfrm>
        </p:spPr>
        <p:txBody>
          <a:bodyPr>
            <a:normAutofit/>
          </a:bodyPr>
          <a:lstStyle/>
          <a:p>
            <a:pPr algn="l"/>
            <a:r>
              <a:rPr lang="en-US" sz="3200" dirty="0">
                <a:solidFill>
                  <a:srgbClr val="E30613"/>
                </a:solidFill>
              </a:rPr>
              <a:t>Systems thinking – a mental model of the triple access system</a:t>
            </a:r>
          </a:p>
        </p:txBody>
      </p:sp>
      <p:cxnSp>
        <p:nvCxnSpPr>
          <p:cNvPr id="11" name="Straight Connector 10">
            <a:extLst>
              <a:ext uri="{FF2B5EF4-FFF2-40B4-BE49-F238E27FC236}">
                <a16:creationId xmlns:a16="http://schemas.microsoft.com/office/drawing/2014/main" id="{F68B268A-2DB8-4787-87C1-F2CC1F012991}"/>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2CA5B241-12A1-4CD4-8C60-2F9ADABD15B7}"/>
              </a:ext>
            </a:extLst>
          </p:cNvPr>
          <p:cNvPicPr>
            <a:picLocks noChangeAspect="1"/>
          </p:cNvPicPr>
          <p:nvPr/>
        </p:nvPicPr>
        <p:blipFill>
          <a:blip r:embed="rId4"/>
          <a:stretch>
            <a:fillRect/>
          </a:stretch>
        </p:blipFill>
        <p:spPr>
          <a:xfrm>
            <a:off x="9552384" y="6070250"/>
            <a:ext cx="2487775" cy="611895"/>
          </a:xfrm>
          <a:prstGeom prst="rect">
            <a:avLst/>
          </a:prstGeom>
        </p:spPr>
      </p:pic>
    </p:spTree>
    <p:extLst>
      <p:ext uri="{BB962C8B-B14F-4D97-AF65-F5344CB8AC3E}">
        <p14:creationId xmlns:p14="http://schemas.microsoft.com/office/powerpoint/2010/main" val="33171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CF83D96-006F-498B-A402-22646D297C03}"/>
              </a:ext>
            </a:extLst>
          </p:cNvPr>
          <p:cNvSpPr>
            <a:spLocks noGrp="1"/>
          </p:cNvSpPr>
          <p:nvPr>
            <p:ph type="title"/>
          </p:nvPr>
        </p:nvSpPr>
        <p:spPr>
          <a:xfrm>
            <a:off x="119336" y="-185741"/>
            <a:ext cx="12072664" cy="1143000"/>
          </a:xfrm>
        </p:spPr>
        <p:txBody>
          <a:bodyPr>
            <a:normAutofit/>
          </a:bodyPr>
          <a:lstStyle/>
          <a:p>
            <a:pPr algn="l"/>
            <a:r>
              <a:rPr lang="en-US" sz="3200" dirty="0">
                <a:solidFill>
                  <a:srgbClr val="E30613"/>
                </a:solidFill>
              </a:rPr>
              <a:t>A set of possible triple access future scenarios</a:t>
            </a:r>
          </a:p>
        </p:txBody>
      </p:sp>
      <p:cxnSp>
        <p:nvCxnSpPr>
          <p:cNvPr id="11" name="Straight Connector 10">
            <a:extLst>
              <a:ext uri="{FF2B5EF4-FFF2-40B4-BE49-F238E27FC236}">
                <a16:creationId xmlns:a16="http://schemas.microsoft.com/office/drawing/2014/main" id="{F68B268A-2DB8-4787-87C1-F2CC1F012991}"/>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2CA5B241-12A1-4CD4-8C60-2F9ADABD15B7}"/>
              </a:ext>
            </a:extLst>
          </p:cNvPr>
          <p:cNvPicPr>
            <a:picLocks noChangeAspect="1"/>
          </p:cNvPicPr>
          <p:nvPr/>
        </p:nvPicPr>
        <p:blipFill>
          <a:blip r:embed="rId3"/>
          <a:stretch>
            <a:fillRect/>
          </a:stretch>
        </p:blipFill>
        <p:spPr>
          <a:xfrm>
            <a:off x="9552384" y="6070250"/>
            <a:ext cx="2487775" cy="611895"/>
          </a:xfrm>
          <a:prstGeom prst="rect">
            <a:avLst/>
          </a:prstGeom>
        </p:spPr>
      </p:pic>
      <p:pic>
        <p:nvPicPr>
          <p:cNvPr id="7" name="Picture 6">
            <a:extLst>
              <a:ext uri="{FF2B5EF4-FFF2-40B4-BE49-F238E27FC236}">
                <a16:creationId xmlns:a16="http://schemas.microsoft.com/office/drawing/2014/main" id="{AA69913F-8FB4-4D4A-AC28-4A27ACCAB96C}"/>
              </a:ext>
            </a:extLst>
          </p:cNvPr>
          <p:cNvPicPr>
            <a:picLocks noChangeAspect="1"/>
          </p:cNvPicPr>
          <p:nvPr/>
        </p:nvPicPr>
        <p:blipFill rotWithShape="1">
          <a:blip r:embed="rId4"/>
          <a:srcRect r="17168" b="18313"/>
          <a:stretch/>
        </p:blipFill>
        <p:spPr>
          <a:xfrm>
            <a:off x="2972311" y="1273899"/>
            <a:ext cx="5949267" cy="4479711"/>
          </a:xfrm>
          <a:prstGeom prst="rect">
            <a:avLst/>
          </a:prstGeom>
        </p:spPr>
      </p:pic>
      <p:sp>
        <p:nvSpPr>
          <p:cNvPr id="8" name="TextBox 7">
            <a:extLst>
              <a:ext uri="{FF2B5EF4-FFF2-40B4-BE49-F238E27FC236}">
                <a16:creationId xmlns:a16="http://schemas.microsoft.com/office/drawing/2014/main" id="{610E9AE9-638A-4CB4-8D9E-48D363E35418}"/>
              </a:ext>
            </a:extLst>
          </p:cNvPr>
          <p:cNvSpPr txBox="1"/>
          <p:nvPr/>
        </p:nvSpPr>
        <p:spPr>
          <a:xfrm rot="16200000">
            <a:off x="1668164" y="4411362"/>
            <a:ext cx="1963166" cy="461665"/>
          </a:xfrm>
          <a:prstGeom prst="rect">
            <a:avLst/>
          </a:prstGeom>
          <a:noFill/>
        </p:spPr>
        <p:txBody>
          <a:bodyPr wrap="none" rtlCol="0">
            <a:spAutoFit/>
          </a:bodyPr>
          <a:lstStyle/>
          <a:p>
            <a:pPr algn="ctr"/>
            <a:r>
              <a:rPr lang="en-GB" sz="2400" dirty="0">
                <a:solidFill>
                  <a:srgbClr val="E30613"/>
                </a:solidFill>
              </a:rPr>
              <a:t>Critical factors</a:t>
            </a:r>
          </a:p>
        </p:txBody>
      </p:sp>
    </p:spTree>
    <p:extLst>
      <p:ext uri="{BB962C8B-B14F-4D97-AF65-F5344CB8AC3E}">
        <p14:creationId xmlns:p14="http://schemas.microsoft.com/office/powerpoint/2010/main" val="324479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5CAF58C-26BD-406E-B5B2-45708B6D3A5B}"/>
              </a:ext>
            </a:extLst>
          </p:cNvPr>
          <p:cNvSpPr txBox="1">
            <a:spLocks/>
          </p:cNvSpPr>
          <p:nvPr/>
        </p:nvSpPr>
        <p:spPr>
          <a:xfrm>
            <a:off x="119336" y="-185741"/>
            <a:ext cx="12072664" cy="11430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000" dirty="0">
                <a:solidFill>
                  <a:srgbClr val="E30613"/>
                </a:solidFill>
              </a:rPr>
              <a:t>Stress-testing policy options for realising a vision for access</a:t>
            </a:r>
          </a:p>
        </p:txBody>
      </p:sp>
      <p:cxnSp>
        <p:nvCxnSpPr>
          <p:cNvPr id="5" name="Straight Connector 4">
            <a:extLst>
              <a:ext uri="{FF2B5EF4-FFF2-40B4-BE49-F238E27FC236}">
                <a16:creationId xmlns:a16="http://schemas.microsoft.com/office/drawing/2014/main" id="{873C5A72-4744-4A73-A362-1AA3E1D4DD24}"/>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32AA2970-8E3F-4D7A-BFC6-700AC08A5187}"/>
              </a:ext>
            </a:extLst>
          </p:cNvPr>
          <p:cNvGrpSpPr/>
          <p:nvPr/>
        </p:nvGrpSpPr>
        <p:grpSpPr>
          <a:xfrm>
            <a:off x="1982295" y="2201681"/>
            <a:ext cx="1529657" cy="2803314"/>
            <a:chOff x="2966414" y="1021632"/>
            <a:chExt cx="1931542" cy="3539826"/>
          </a:xfrm>
        </p:grpSpPr>
        <p:cxnSp>
          <p:nvCxnSpPr>
            <p:cNvPr id="7" name="Straight Connector 6">
              <a:extLst>
                <a:ext uri="{FF2B5EF4-FFF2-40B4-BE49-F238E27FC236}">
                  <a16:creationId xmlns:a16="http://schemas.microsoft.com/office/drawing/2014/main" id="{32C2969D-7D59-4E12-AD43-397839EC2EDE}"/>
                </a:ext>
              </a:extLst>
            </p:cNvPr>
            <p:cNvCxnSpPr/>
            <p:nvPr/>
          </p:nvCxnSpPr>
          <p:spPr>
            <a:xfrm flipV="1">
              <a:off x="3932187" y="1859623"/>
              <a:ext cx="0" cy="2701835"/>
            </a:xfrm>
            <a:prstGeom prst="line">
              <a:avLst/>
            </a:prstGeom>
            <a:ln w="63500">
              <a:solidFill>
                <a:srgbClr val="E30613"/>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2F1FA24-B777-48EB-B7C7-21E5944D8442}"/>
                </a:ext>
              </a:extLst>
            </p:cNvPr>
            <p:cNvSpPr txBox="1"/>
            <p:nvPr/>
          </p:nvSpPr>
          <p:spPr>
            <a:xfrm>
              <a:off x="2966414" y="1021632"/>
              <a:ext cx="1931542" cy="369332"/>
            </a:xfrm>
            <a:prstGeom prst="rect">
              <a:avLst/>
            </a:prstGeom>
            <a:noFill/>
          </p:spPr>
          <p:txBody>
            <a:bodyPr wrap="square" rtlCol="0">
              <a:spAutoFit/>
            </a:bodyPr>
            <a:lstStyle/>
            <a:p>
              <a:pPr algn="ctr"/>
              <a:r>
                <a:rPr lang="en-GB" dirty="0">
                  <a:solidFill>
                    <a:srgbClr val="E30613"/>
                  </a:solidFill>
                </a:rPr>
                <a:t>Policy intervention</a:t>
              </a:r>
            </a:p>
          </p:txBody>
        </p:sp>
      </p:grpSp>
      <p:grpSp>
        <p:nvGrpSpPr>
          <p:cNvPr id="11" name="Group 10">
            <a:extLst>
              <a:ext uri="{FF2B5EF4-FFF2-40B4-BE49-F238E27FC236}">
                <a16:creationId xmlns:a16="http://schemas.microsoft.com/office/drawing/2014/main" id="{15BDCB5C-D835-4149-8461-320F454B3378}"/>
              </a:ext>
            </a:extLst>
          </p:cNvPr>
          <p:cNvGrpSpPr/>
          <p:nvPr/>
        </p:nvGrpSpPr>
        <p:grpSpPr>
          <a:xfrm>
            <a:off x="919907" y="1455200"/>
            <a:ext cx="8483591" cy="4924808"/>
            <a:chOff x="1624905" y="79028"/>
            <a:chExt cx="10712477" cy="6218699"/>
          </a:xfrm>
        </p:grpSpPr>
        <p:cxnSp>
          <p:nvCxnSpPr>
            <p:cNvPr id="14" name="Straight Connector 13">
              <a:extLst>
                <a:ext uri="{FF2B5EF4-FFF2-40B4-BE49-F238E27FC236}">
                  <a16:creationId xmlns:a16="http://schemas.microsoft.com/office/drawing/2014/main" id="{98434393-0E16-4DA5-B468-CEF7EE3F71B0}"/>
                </a:ext>
              </a:extLst>
            </p:cNvPr>
            <p:cNvCxnSpPr>
              <a:cxnSpLocks/>
            </p:cNvCxnSpPr>
            <p:nvPr/>
          </p:nvCxnSpPr>
          <p:spPr>
            <a:xfrm flipV="1">
              <a:off x="1624905" y="369870"/>
              <a:ext cx="6811766" cy="2897644"/>
            </a:xfrm>
            <a:prstGeom prst="line">
              <a:avLst/>
            </a:prstGeom>
            <a:ln w="34925">
              <a:solidFill>
                <a:srgbClr val="575656"/>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982A76E-C9CC-456A-A958-18B9EEFF2024}"/>
                </a:ext>
              </a:extLst>
            </p:cNvPr>
            <p:cNvCxnSpPr>
              <a:cxnSpLocks/>
            </p:cNvCxnSpPr>
            <p:nvPr/>
          </p:nvCxnSpPr>
          <p:spPr>
            <a:xfrm flipV="1">
              <a:off x="1624905" y="1767157"/>
              <a:ext cx="8784404" cy="1500357"/>
            </a:xfrm>
            <a:prstGeom prst="line">
              <a:avLst/>
            </a:prstGeom>
            <a:ln w="34925">
              <a:solidFill>
                <a:srgbClr val="575656"/>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657FB21-554E-4488-A762-DFBA8BFEA30D}"/>
                </a:ext>
              </a:extLst>
            </p:cNvPr>
            <p:cNvCxnSpPr>
              <a:cxnSpLocks/>
            </p:cNvCxnSpPr>
            <p:nvPr/>
          </p:nvCxnSpPr>
          <p:spPr>
            <a:xfrm>
              <a:off x="1624905" y="3267514"/>
              <a:ext cx="8784404" cy="1109278"/>
            </a:xfrm>
            <a:prstGeom prst="line">
              <a:avLst/>
            </a:prstGeom>
            <a:ln w="34925">
              <a:solidFill>
                <a:srgbClr val="575656"/>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366ABF5-CA06-4812-9E32-F95C01713944}"/>
                </a:ext>
              </a:extLst>
            </p:cNvPr>
            <p:cNvCxnSpPr>
              <a:cxnSpLocks/>
            </p:cNvCxnSpPr>
            <p:nvPr/>
          </p:nvCxnSpPr>
          <p:spPr>
            <a:xfrm>
              <a:off x="1624905" y="3267514"/>
              <a:ext cx="6811767" cy="2753142"/>
            </a:xfrm>
            <a:prstGeom prst="line">
              <a:avLst/>
            </a:prstGeom>
            <a:ln w="34925">
              <a:solidFill>
                <a:srgbClr val="575656"/>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8B3E460-C71F-422A-879F-DCD22151FC53}"/>
                </a:ext>
              </a:extLst>
            </p:cNvPr>
            <p:cNvSpPr txBox="1"/>
            <p:nvPr/>
          </p:nvSpPr>
          <p:spPr>
            <a:xfrm>
              <a:off x="7790009" y="5792496"/>
              <a:ext cx="2947458" cy="505231"/>
            </a:xfrm>
            <a:prstGeom prst="rect">
              <a:avLst/>
            </a:prstGeom>
            <a:noFill/>
          </p:spPr>
          <p:txBody>
            <a:bodyPr wrap="square" rtlCol="0">
              <a:spAutoFit/>
            </a:bodyPr>
            <a:lstStyle/>
            <a:p>
              <a:pPr algn="ctr"/>
              <a:r>
                <a:rPr lang="en-GB" sz="2000" dirty="0">
                  <a:solidFill>
                    <a:srgbClr val="575656"/>
                  </a:solidFill>
                </a:rPr>
                <a:t>Scenario D</a:t>
              </a:r>
            </a:p>
          </p:txBody>
        </p:sp>
        <p:sp>
          <p:nvSpPr>
            <p:cNvPr id="19" name="TextBox 18">
              <a:extLst>
                <a:ext uri="{FF2B5EF4-FFF2-40B4-BE49-F238E27FC236}">
                  <a16:creationId xmlns:a16="http://schemas.microsoft.com/office/drawing/2014/main" id="{51BF0777-028A-4C6A-8F50-1971B332F536}"/>
                </a:ext>
              </a:extLst>
            </p:cNvPr>
            <p:cNvSpPr txBox="1"/>
            <p:nvPr/>
          </p:nvSpPr>
          <p:spPr>
            <a:xfrm>
              <a:off x="8030837" y="79028"/>
              <a:ext cx="2465800" cy="505231"/>
            </a:xfrm>
            <a:prstGeom prst="rect">
              <a:avLst/>
            </a:prstGeom>
            <a:noFill/>
          </p:spPr>
          <p:txBody>
            <a:bodyPr wrap="square" rtlCol="0">
              <a:spAutoFit/>
            </a:bodyPr>
            <a:lstStyle/>
            <a:p>
              <a:pPr algn="ctr"/>
              <a:r>
                <a:rPr lang="en-GB" sz="2000" dirty="0">
                  <a:solidFill>
                    <a:srgbClr val="575656"/>
                  </a:solidFill>
                </a:rPr>
                <a:t>Scenario A</a:t>
              </a:r>
            </a:p>
          </p:txBody>
        </p:sp>
        <p:sp>
          <p:nvSpPr>
            <p:cNvPr id="20" name="TextBox 19">
              <a:extLst>
                <a:ext uri="{FF2B5EF4-FFF2-40B4-BE49-F238E27FC236}">
                  <a16:creationId xmlns:a16="http://schemas.microsoft.com/office/drawing/2014/main" id="{04A59165-BD1C-415E-B400-E3BF90E059E9}"/>
                </a:ext>
              </a:extLst>
            </p:cNvPr>
            <p:cNvSpPr txBox="1"/>
            <p:nvPr/>
          </p:nvSpPr>
          <p:spPr>
            <a:xfrm>
              <a:off x="10304163" y="1487768"/>
              <a:ext cx="2033219" cy="505231"/>
            </a:xfrm>
            <a:prstGeom prst="rect">
              <a:avLst/>
            </a:prstGeom>
            <a:noFill/>
          </p:spPr>
          <p:txBody>
            <a:bodyPr wrap="square" rtlCol="0">
              <a:spAutoFit/>
            </a:bodyPr>
            <a:lstStyle/>
            <a:p>
              <a:pPr algn="ctr"/>
              <a:r>
                <a:rPr lang="en-GB" sz="2000" dirty="0">
                  <a:solidFill>
                    <a:srgbClr val="575656"/>
                  </a:solidFill>
                </a:rPr>
                <a:t>Scenario B</a:t>
              </a:r>
            </a:p>
          </p:txBody>
        </p:sp>
        <p:sp>
          <p:nvSpPr>
            <p:cNvPr id="21" name="TextBox 20">
              <a:extLst>
                <a:ext uri="{FF2B5EF4-FFF2-40B4-BE49-F238E27FC236}">
                  <a16:creationId xmlns:a16="http://schemas.microsoft.com/office/drawing/2014/main" id="{D6367904-C3F9-4DCB-BB97-C97DDA8E127B}"/>
                </a:ext>
              </a:extLst>
            </p:cNvPr>
            <p:cNvSpPr txBox="1"/>
            <p:nvPr/>
          </p:nvSpPr>
          <p:spPr>
            <a:xfrm>
              <a:off x="10297348" y="4148157"/>
              <a:ext cx="1941448" cy="505231"/>
            </a:xfrm>
            <a:prstGeom prst="rect">
              <a:avLst/>
            </a:prstGeom>
            <a:noFill/>
          </p:spPr>
          <p:txBody>
            <a:bodyPr wrap="square" rtlCol="0">
              <a:spAutoFit/>
            </a:bodyPr>
            <a:lstStyle/>
            <a:p>
              <a:pPr algn="ctr"/>
              <a:r>
                <a:rPr lang="en-GB" sz="2000" dirty="0">
                  <a:solidFill>
                    <a:srgbClr val="575656"/>
                  </a:solidFill>
                </a:rPr>
                <a:t>Scenario C</a:t>
              </a:r>
            </a:p>
          </p:txBody>
        </p:sp>
      </p:grpSp>
      <p:grpSp>
        <p:nvGrpSpPr>
          <p:cNvPr id="2" name="Group 1">
            <a:extLst>
              <a:ext uri="{FF2B5EF4-FFF2-40B4-BE49-F238E27FC236}">
                <a16:creationId xmlns:a16="http://schemas.microsoft.com/office/drawing/2014/main" id="{E98AC176-4D0F-4F09-9ED8-9FFA832E9DE8}"/>
              </a:ext>
            </a:extLst>
          </p:cNvPr>
          <p:cNvGrpSpPr/>
          <p:nvPr/>
        </p:nvGrpSpPr>
        <p:grpSpPr>
          <a:xfrm>
            <a:off x="119336" y="3777397"/>
            <a:ext cx="8261714" cy="2594737"/>
            <a:chOff x="119336" y="3777397"/>
            <a:chExt cx="8261714" cy="2594737"/>
          </a:xfrm>
        </p:grpSpPr>
        <p:cxnSp>
          <p:nvCxnSpPr>
            <p:cNvPr id="10" name="Straight Connector 9">
              <a:extLst>
                <a:ext uri="{FF2B5EF4-FFF2-40B4-BE49-F238E27FC236}">
                  <a16:creationId xmlns:a16="http://schemas.microsoft.com/office/drawing/2014/main" id="{B46A7935-3DA2-4DBB-B10F-6D0D6A0FFFE2}"/>
                </a:ext>
              </a:extLst>
            </p:cNvPr>
            <p:cNvCxnSpPr>
              <a:cxnSpLocks/>
            </p:cNvCxnSpPr>
            <p:nvPr/>
          </p:nvCxnSpPr>
          <p:spPr>
            <a:xfrm>
              <a:off x="919907" y="6372134"/>
              <a:ext cx="7461143" cy="0"/>
            </a:xfrm>
            <a:prstGeom prst="line">
              <a:avLst/>
            </a:prstGeom>
            <a:ln w="34925">
              <a:solidFill>
                <a:srgbClr val="575656"/>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5B70288-B8B1-403E-9A85-D1B9396D4B66}"/>
                </a:ext>
              </a:extLst>
            </p:cNvPr>
            <p:cNvSpPr txBox="1"/>
            <p:nvPr/>
          </p:nvSpPr>
          <p:spPr>
            <a:xfrm>
              <a:off x="119336" y="3777397"/>
              <a:ext cx="1090287" cy="292487"/>
            </a:xfrm>
            <a:prstGeom prst="rect">
              <a:avLst/>
            </a:prstGeom>
            <a:noFill/>
          </p:spPr>
          <p:txBody>
            <a:bodyPr wrap="square" rtlCol="0">
              <a:spAutoFit/>
            </a:bodyPr>
            <a:lstStyle/>
            <a:p>
              <a:pPr algn="ctr"/>
              <a:r>
                <a:rPr lang="en-GB" dirty="0">
                  <a:solidFill>
                    <a:srgbClr val="575656"/>
                  </a:solidFill>
                </a:rPr>
                <a:t>Now</a:t>
              </a:r>
            </a:p>
          </p:txBody>
        </p:sp>
        <p:sp>
          <p:nvSpPr>
            <p:cNvPr id="13" name="TextBox 12">
              <a:extLst>
                <a:ext uri="{FF2B5EF4-FFF2-40B4-BE49-F238E27FC236}">
                  <a16:creationId xmlns:a16="http://schemas.microsoft.com/office/drawing/2014/main" id="{311E1DBD-45B8-425C-A38F-59674ED44B08}"/>
                </a:ext>
              </a:extLst>
            </p:cNvPr>
            <p:cNvSpPr txBox="1"/>
            <p:nvPr/>
          </p:nvSpPr>
          <p:spPr>
            <a:xfrm>
              <a:off x="580842" y="5973873"/>
              <a:ext cx="1090287" cy="292487"/>
            </a:xfrm>
            <a:prstGeom prst="rect">
              <a:avLst/>
            </a:prstGeom>
            <a:noFill/>
          </p:spPr>
          <p:txBody>
            <a:bodyPr wrap="square" rtlCol="0">
              <a:spAutoFit/>
            </a:bodyPr>
            <a:lstStyle/>
            <a:p>
              <a:pPr algn="ctr"/>
              <a:r>
                <a:rPr lang="en-GB" dirty="0">
                  <a:solidFill>
                    <a:srgbClr val="575656"/>
                  </a:solidFill>
                </a:rPr>
                <a:t>Time</a:t>
              </a:r>
            </a:p>
          </p:txBody>
        </p:sp>
      </p:grpSp>
      <p:grpSp>
        <p:nvGrpSpPr>
          <p:cNvPr id="22" name="Group 21">
            <a:extLst>
              <a:ext uri="{FF2B5EF4-FFF2-40B4-BE49-F238E27FC236}">
                <a16:creationId xmlns:a16="http://schemas.microsoft.com/office/drawing/2014/main" id="{7D876977-E01F-4C1B-A561-9548969DE4F6}"/>
              </a:ext>
            </a:extLst>
          </p:cNvPr>
          <p:cNvGrpSpPr/>
          <p:nvPr/>
        </p:nvGrpSpPr>
        <p:grpSpPr>
          <a:xfrm>
            <a:off x="919907" y="2963543"/>
            <a:ext cx="8494786" cy="1016732"/>
            <a:chOff x="1624905" y="1983657"/>
            <a:chExt cx="10726615" cy="1283857"/>
          </a:xfrm>
        </p:grpSpPr>
        <p:cxnSp>
          <p:nvCxnSpPr>
            <p:cNvPr id="23" name="Straight Connector 22">
              <a:extLst>
                <a:ext uri="{FF2B5EF4-FFF2-40B4-BE49-F238E27FC236}">
                  <a16:creationId xmlns:a16="http://schemas.microsoft.com/office/drawing/2014/main" id="{51FCC8B6-BB98-4344-897A-C38C5DD16358}"/>
                </a:ext>
              </a:extLst>
            </p:cNvPr>
            <p:cNvCxnSpPr>
              <a:cxnSpLocks/>
            </p:cNvCxnSpPr>
            <p:nvPr/>
          </p:nvCxnSpPr>
          <p:spPr>
            <a:xfrm flipV="1">
              <a:off x="1624905" y="2304477"/>
              <a:ext cx="9421402" cy="963037"/>
            </a:xfrm>
            <a:prstGeom prst="line">
              <a:avLst/>
            </a:prstGeom>
            <a:ln w="76200">
              <a:solidFill>
                <a:srgbClr val="E30613"/>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A602505-384A-4E74-877A-41941161BD17}"/>
                </a:ext>
              </a:extLst>
            </p:cNvPr>
            <p:cNvSpPr txBox="1"/>
            <p:nvPr/>
          </p:nvSpPr>
          <p:spPr>
            <a:xfrm>
              <a:off x="10974783" y="1983657"/>
              <a:ext cx="1376737" cy="660685"/>
            </a:xfrm>
            <a:prstGeom prst="rect">
              <a:avLst/>
            </a:prstGeom>
            <a:noFill/>
            <a:ln w="76200">
              <a:noFill/>
            </a:ln>
          </p:spPr>
          <p:txBody>
            <a:bodyPr wrap="square" rtlCol="0">
              <a:spAutoFit/>
            </a:bodyPr>
            <a:lstStyle/>
            <a:p>
              <a:pPr algn="ctr"/>
              <a:r>
                <a:rPr lang="en-GB" sz="2800" dirty="0">
                  <a:solidFill>
                    <a:srgbClr val="C00000"/>
                  </a:solidFill>
                </a:rPr>
                <a:t>Vision</a:t>
              </a:r>
            </a:p>
          </p:txBody>
        </p:sp>
      </p:grpSp>
      <p:grpSp>
        <p:nvGrpSpPr>
          <p:cNvPr id="25" name="Group 24">
            <a:extLst>
              <a:ext uri="{FF2B5EF4-FFF2-40B4-BE49-F238E27FC236}">
                <a16:creationId xmlns:a16="http://schemas.microsoft.com/office/drawing/2014/main" id="{E4DB6FD3-9541-409F-809C-8887303F41D1}"/>
              </a:ext>
            </a:extLst>
          </p:cNvPr>
          <p:cNvGrpSpPr/>
          <p:nvPr/>
        </p:nvGrpSpPr>
        <p:grpSpPr>
          <a:xfrm>
            <a:off x="2747124" y="2190627"/>
            <a:ext cx="4509930" cy="3635362"/>
            <a:chOff x="3644877" y="1200179"/>
            <a:chExt cx="5694821" cy="4590476"/>
          </a:xfrm>
        </p:grpSpPr>
        <p:cxnSp>
          <p:nvCxnSpPr>
            <p:cNvPr id="26" name="Straight Connector 25">
              <a:extLst>
                <a:ext uri="{FF2B5EF4-FFF2-40B4-BE49-F238E27FC236}">
                  <a16:creationId xmlns:a16="http://schemas.microsoft.com/office/drawing/2014/main" id="{BBE24B51-3190-4C8E-BB05-B890C737148E}"/>
                </a:ext>
              </a:extLst>
            </p:cNvPr>
            <p:cNvCxnSpPr>
              <a:cxnSpLocks/>
            </p:cNvCxnSpPr>
            <p:nvPr/>
          </p:nvCxnSpPr>
          <p:spPr>
            <a:xfrm flipV="1">
              <a:off x="3683772" y="2383831"/>
              <a:ext cx="5377054" cy="697110"/>
            </a:xfrm>
            <a:prstGeom prst="line">
              <a:avLst/>
            </a:prstGeom>
            <a:ln w="34925">
              <a:solidFill>
                <a:srgbClr val="E30613"/>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03295A4D-9454-4349-AD5C-77219972A8C1}"/>
                </a:ext>
              </a:extLst>
            </p:cNvPr>
            <p:cNvGrpSpPr/>
            <p:nvPr/>
          </p:nvGrpSpPr>
          <p:grpSpPr>
            <a:xfrm>
              <a:off x="3644877" y="1200179"/>
              <a:ext cx="5694821" cy="4590476"/>
              <a:chOff x="3932186" y="1007674"/>
              <a:chExt cx="5694821" cy="4590476"/>
            </a:xfrm>
          </p:grpSpPr>
          <p:cxnSp>
            <p:nvCxnSpPr>
              <p:cNvPr id="28" name="Straight Connector 27">
                <a:extLst>
                  <a:ext uri="{FF2B5EF4-FFF2-40B4-BE49-F238E27FC236}">
                    <a16:creationId xmlns:a16="http://schemas.microsoft.com/office/drawing/2014/main" id="{6D5EEA7F-51CB-479D-BE24-F44811BE33F5}"/>
                  </a:ext>
                </a:extLst>
              </p:cNvPr>
              <p:cNvCxnSpPr>
                <a:cxnSpLocks/>
              </p:cNvCxnSpPr>
              <p:nvPr/>
            </p:nvCxnSpPr>
            <p:spPr>
              <a:xfrm flipV="1">
                <a:off x="3932187" y="1356191"/>
                <a:ext cx="4504485" cy="948286"/>
              </a:xfrm>
              <a:prstGeom prst="line">
                <a:avLst/>
              </a:prstGeom>
              <a:ln w="34925">
                <a:solidFill>
                  <a:srgbClr val="E3061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E4C1DC5-606F-4728-B198-473A9A4EA96D}"/>
                  </a:ext>
                </a:extLst>
              </p:cNvPr>
              <p:cNvCxnSpPr>
                <a:cxnSpLocks/>
              </p:cNvCxnSpPr>
              <p:nvPr/>
            </p:nvCxnSpPr>
            <p:spPr>
              <a:xfrm>
                <a:off x="3932186" y="4230551"/>
                <a:ext cx="4679146" cy="1183931"/>
              </a:xfrm>
              <a:prstGeom prst="line">
                <a:avLst/>
              </a:prstGeom>
              <a:ln w="34925">
                <a:solidFill>
                  <a:srgbClr val="E3061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8BB08D4-F763-4026-87A1-6497B3F085C8}"/>
                  </a:ext>
                </a:extLst>
              </p:cNvPr>
              <p:cNvCxnSpPr>
                <a:cxnSpLocks/>
              </p:cNvCxnSpPr>
              <p:nvPr/>
            </p:nvCxnSpPr>
            <p:spPr>
              <a:xfrm>
                <a:off x="3971081" y="3544585"/>
                <a:ext cx="5377055" cy="214225"/>
              </a:xfrm>
              <a:prstGeom prst="line">
                <a:avLst/>
              </a:prstGeom>
              <a:ln w="34925">
                <a:solidFill>
                  <a:srgbClr val="E3061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3" name="Arc 32">
                <a:extLst>
                  <a:ext uri="{FF2B5EF4-FFF2-40B4-BE49-F238E27FC236}">
                    <a16:creationId xmlns:a16="http://schemas.microsoft.com/office/drawing/2014/main" id="{D3AFD41C-4533-4E2F-95B1-EEEEF182D05F}"/>
                  </a:ext>
                </a:extLst>
              </p:cNvPr>
              <p:cNvSpPr/>
              <p:nvPr/>
            </p:nvSpPr>
            <p:spPr>
              <a:xfrm>
                <a:off x="7265418" y="1007674"/>
                <a:ext cx="224565" cy="443778"/>
              </a:xfrm>
              <a:prstGeom prst="arc">
                <a:avLst/>
              </a:prstGeom>
              <a:ln>
                <a:solidFill>
                  <a:srgbClr val="E30613"/>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Arc 33">
                <a:extLst>
                  <a:ext uri="{FF2B5EF4-FFF2-40B4-BE49-F238E27FC236}">
                    <a16:creationId xmlns:a16="http://schemas.microsoft.com/office/drawing/2014/main" id="{155FADC7-797B-4F6E-A88C-9287CD2C0D5E}"/>
                  </a:ext>
                </a:extLst>
              </p:cNvPr>
              <p:cNvSpPr/>
              <p:nvPr/>
            </p:nvSpPr>
            <p:spPr>
              <a:xfrm>
                <a:off x="9402442" y="2000936"/>
                <a:ext cx="224565" cy="443778"/>
              </a:xfrm>
              <a:prstGeom prst="arc">
                <a:avLst/>
              </a:prstGeom>
              <a:ln>
                <a:solidFill>
                  <a:srgbClr val="E30613"/>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Arc 34">
                <a:extLst>
                  <a:ext uri="{FF2B5EF4-FFF2-40B4-BE49-F238E27FC236}">
                    <a16:creationId xmlns:a16="http://schemas.microsoft.com/office/drawing/2014/main" id="{EBAE6952-BAEE-4D4C-9FB8-56CC52CDCAC3}"/>
                  </a:ext>
                </a:extLst>
              </p:cNvPr>
              <p:cNvSpPr/>
              <p:nvPr/>
            </p:nvSpPr>
            <p:spPr>
              <a:xfrm rot="11529695" flipH="1">
                <a:off x="8765123" y="3637851"/>
                <a:ext cx="206883" cy="443778"/>
              </a:xfrm>
              <a:prstGeom prst="arc">
                <a:avLst/>
              </a:prstGeom>
              <a:ln>
                <a:solidFill>
                  <a:srgbClr val="E30613"/>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6" name="Arc 35">
                <a:extLst>
                  <a:ext uri="{FF2B5EF4-FFF2-40B4-BE49-F238E27FC236}">
                    <a16:creationId xmlns:a16="http://schemas.microsoft.com/office/drawing/2014/main" id="{EBC19222-E3C5-4A20-8662-C255E4DC36D3}"/>
                  </a:ext>
                </a:extLst>
              </p:cNvPr>
              <p:cNvSpPr/>
              <p:nvPr/>
            </p:nvSpPr>
            <p:spPr>
              <a:xfrm rot="11529695" flipH="1">
                <a:off x="7746268" y="5154372"/>
                <a:ext cx="206883" cy="443778"/>
              </a:xfrm>
              <a:prstGeom prst="arc">
                <a:avLst/>
              </a:prstGeom>
              <a:ln>
                <a:solidFill>
                  <a:srgbClr val="E30613"/>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spTree>
    <p:extLst>
      <p:ext uri="{BB962C8B-B14F-4D97-AF65-F5344CB8AC3E}">
        <p14:creationId xmlns:p14="http://schemas.microsoft.com/office/powerpoint/2010/main" val="204012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eighing up whether to remortgage or opt for a second charge">
            <a:extLst>
              <a:ext uri="{FF2B5EF4-FFF2-40B4-BE49-F238E27FC236}">
                <a16:creationId xmlns:a16="http://schemas.microsoft.com/office/drawing/2014/main" id="{984C58EC-7C32-4A1C-8FCF-3989D8BA4792}"/>
              </a:ext>
            </a:extLst>
          </p:cNvPr>
          <p:cNvPicPr>
            <a:picLocks noChangeAspect="1" noChangeArrowheads="1"/>
          </p:cNvPicPr>
          <p:nvPr/>
        </p:nvPicPr>
        <p:blipFill rotWithShape="1">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13555" r="13737"/>
          <a:stretch/>
        </p:blipFill>
        <p:spPr bwMode="auto">
          <a:xfrm>
            <a:off x="4241478" y="2619799"/>
            <a:ext cx="4616623" cy="42382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41F64470-F0FC-461E-B65F-710A9554C298}"/>
              </a:ext>
            </a:extLst>
          </p:cNvPr>
          <p:cNvGraphicFramePr>
            <a:graphicFrameLocks noGrp="1"/>
          </p:cNvGraphicFramePr>
          <p:nvPr>
            <p:extLst>
              <p:ext uri="{D42A27DB-BD31-4B8C-83A1-F6EECF244321}">
                <p14:modId xmlns:p14="http://schemas.microsoft.com/office/powerpoint/2010/main" val="1893893004"/>
              </p:ext>
            </p:extLst>
          </p:nvPr>
        </p:nvGraphicFramePr>
        <p:xfrm>
          <a:off x="609808" y="2770127"/>
          <a:ext cx="4473677" cy="1558290"/>
        </p:xfrm>
        <a:graphic>
          <a:graphicData uri="http://schemas.openxmlformats.org/drawingml/2006/table">
            <a:tbl>
              <a:tblPr firstRow="1" firstCol="1" bandRow="1">
                <a:tableStyleId>{17292A2E-F333-43FB-9621-5CBBE7FDCDCB}</a:tableStyleId>
              </a:tblPr>
              <a:tblGrid>
                <a:gridCol w="4473677">
                  <a:extLst>
                    <a:ext uri="{9D8B030D-6E8A-4147-A177-3AD203B41FA5}">
                      <a16:colId xmlns:a16="http://schemas.microsoft.com/office/drawing/2014/main" val="1283787787"/>
                    </a:ext>
                  </a:extLst>
                </a:gridCol>
              </a:tblGrid>
              <a:tr h="0">
                <a:tc>
                  <a:txBody>
                    <a:bodyPr/>
                    <a:lstStyle/>
                    <a:p>
                      <a:pPr>
                        <a:lnSpc>
                          <a:spcPct val="107000"/>
                        </a:lnSpc>
                        <a:spcAft>
                          <a:spcPts val="800"/>
                        </a:spcAft>
                      </a:pPr>
                      <a:r>
                        <a:rPr lang="en-GB" sz="2000" b="0" dirty="0">
                          <a:effectLst/>
                        </a:rPr>
                        <a:t>Predict and provide</a:t>
                      </a:r>
                      <a:endParaRPr lang="en-GB"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575656"/>
                    </a:solidFill>
                  </a:tcPr>
                </a:tc>
                <a:extLst>
                  <a:ext uri="{0D108BD9-81ED-4DB2-BD59-A6C34878D82A}">
                    <a16:rowId xmlns:a16="http://schemas.microsoft.com/office/drawing/2014/main" val="675021788"/>
                  </a:ext>
                </a:extLst>
              </a:tr>
              <a:tr h="55921">
                <a:tc>
                  <a:txBody>
                    <a:bodyPr/>
                    <a:lstStyle/>
                    <a:p>
                      <a:pPr>
                        <a:lnSpc>
                          <a:spcPct val="107000"/>
                        </a:lnSpc>
                        <a:spcAft>
                          <a:spcPts val="800"/>
                        </a:spcAft>
                      </a:pPr>
                      <a:r>
                        <a:rPr lang="en-GB" sz="2000" b="0" dirty="0">
                          <a:solidFill>
                            <a:srgbClr val="575656"/>
                          </a:solidFill>
                          <a:effectLst/>
                        </a:rPr>
                        <a:t>Forecast a most likely mobility future</a:t>
                      </a:r>
                      <a:endParaRPr lang="en-GB" sz="2000" b="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401326474"/>
                  </a:ext>
                </a:extLst>
              </a:tr>
              <a:tr h="0">
                <a:tc>
                  <a:txBody>
                    <a:bodyPr/>
                    <a:lstStyle/>
                    <a:p>
                      <a:pPr>
                        <a:lnSpc>
                          <a:spcPct val="107000"/>
                        </a:lnSpc>
                        <a:spcAft>
                          <a:spcPts val="800"/>
                        </a:spcAft>
                      </a:pPr>
                      <a:r>
                        <a:rPr lang="en-GB" sz="2000" b="0" dirty="0">
                          <a:solidFill>
                            <a:srgbClr val="575656"/>
                          </a:solidFill>
                          <a:effectLst/>
                        </a:rPr>
                        <a:t>Demand-led supply</a:t>
                      </a:r>
                      <a:endParaRPr lang="en-GB" sz="2000" b="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111132213"/>
                  </a:ext>
                </a:extLst>
              </a:tr>
              <a:tr h="0">
                <a:tc>
                  <a:txBody>
                    <a:bodyPr/>
                    <a:lstStyle/>
                    <a:p>
                      <a:pPr>
                        <a:lnSpc>
                          <a:spcPct val="107000"/>
                        </a:lnSpc>
                        <a:spcAft>
                          <a:spcPts val="800"/>
                        </a:spcAft>
                      </a:pPr>
                      <a:r>
                        <a:rPr lang="en-GB" sz="2000" b="0" dirty="0">
                          <a:solidFill>
                            <a:srgbClr val="575656"/>
                          </a:solidFill>
                          <a:effectLst/>
                        </a:rPr>
                        <a:t>Conceals uncertainty</a:t>
                      </a:r>
                      <a:endParaRPr lang="en-GB" sz="2000" b="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139361962"/>
                  </a:ext>
                </a:extLst>
              </a:tr>
              <a:tr h="0">
                <a:tc>
                  <a:txBody>
                    <a:bodyPr/>
                    <a:lstStyle/>
                    <a:p>
                      <a:pPr>
                        <a:lnSpc>
                          <a:spcPct val="107000"/>
                        </a:lnSpc>
                        <a:spcAft>
                          <a:spcPts val="800"/>
                        </a:spcAft>
                      </a:pPr>
                      <a:r>
                        <a:rPr lang="en-GB" sz="2000" b="0" dirty="0">
                          <a:solidFill>
                            <a:srgbClr val="575656"/>
                          </a:solidFill>
                          <a:effectLst/>
                        </a:rPr>
                        <a:t>Reactive</a:t>
                      </a:r>
                      <a:endParaRPr lang="en-GB" sz="2000" b="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9525" cap="flat" cmpd="sng" algn="ctr">
                      <a:noFill/>
                      <a:prstDash val="solid"/>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774703386"/>
                  </a:ext>
                </a:extLst>
              </a:tr>
            </a:tbl>
          </a:graphicData>
        </a:graphic>
      </p:graphicFrame>
      <p:graphicFrame>
        <p:nvGraphicFramePr>
          <p:cNvPr id="5" name="Table 4">
            <a:extLst>
              <a:ext uri="{FF2B5EF4-FFF2-40B4-BE49-F238E27FC236}">
                <a16:creationId xmlns:a16="http://schemas.microsoft.com/office/drawing/2014/main" id="{EC899D28-1E7D-4727-92E9-EFF81B73D830}"/>
              </a:ext>
            </a:extLst>
          </p:cNvPr>
          <p:cNvGraphicFramePr>
            <a:graphicFrameLocks noGrp="1"/>
          </p:cNvGraphicFramePr>
          <p:nvPr>
            <p:extLst>
              <p:ext uri="{D42A27DB-BD31-4B8C-83A1-F6EECF244321}">
                <p14:modId xmlns:p14="http://schemas.microsoft.com/office/powerpoint/2010/main" val="4220398548"/>
              </p:ext>
            </p:extLst>
          </p:nvPr>
        </p:nvGraphicFramePr>
        <p:xfrm>
          <a:off x="7322103" y="2770127"/>
          <a:ext cx="4473677" cy="1558290"/>
        </p:xfrm>
        <a:graphic>
          <a:graphicData uri="http://schemas.openxmlformats.org/drawingml/2006/table">
            <a:tbl>
              <a:tblPr firstRow="1" firstCol="1" bandRow="1">
                <a:tableStyleId>{17292A2E-F333-43FB-9621-5CBBE7FDCDCB}</a:tableStyleId>
              </a:tblPr>
              <a:tblGrid>
                <a:gridCol w="4473677">
                  <a:extLst>
                    <a:ext uri="{9D8B030D-6E8A-4147-A177-3AD203B41FA5}">
                      <a16:colId xmlns:a16="http://schemas.microsoft.com/office/drawing/2014/main" val="1789763156"/>
                    </a:ext>
                  </a:extLst>
                </a:gridCol>
              </a:tblGrid>
              <a:tr h="0">
                <a:tc>
                  <a:txBody>
                    <a:bodyPr/>
                    <a:lstStyle/>
                    <a:p>
                      <a:pPr algn="r">
                        <a:lnSpc>
                          <a:spcPct val="107000"/>
                        </a:lnSpc>
                        <a:spcAft>
                          <a:spcPts val="800"/>
                        </a:spcAft>
                      </a:pPr>
                      <a:r>
                        <a:rPr lang="en-GB" sz="2000" dirty="0">
                          <a:effectLst/>
                        </a:rPr>
                        <a:t>Decide and provide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solidFill>
                      <a:srgbClr val="E30613"/>
                    </a:solidFill>
                  </a:tcPr>
                </a:tc>
                <a:extLst>
                  <a:ext uri="{0D108BD9-81ED-4DB2-BD59-A6C34878D82A}">
                    <a16:rowId xmlns:a16="http://schemas.microsoft.com/office/drawing/2014/main" val="675021788"/>
                  </a:ext>
                </a:extLst>
              </a:tr>
              <a:tr h="55921">
                <a:tc>
                  <a:txBody>
                    <a:bodyPr/>
                    <a:lstStyle/>
                    <a:p>
                      <a:pPr algn="r">
                        <a:lnSpc>
                          <a:spcPct val="107000"/>
                        </a:lnSpc>
                        <a:spcAft>
                          <a:spcPts val="800"/>
                        </a:spcAft>
                      </a:pPr>
                      <a:r>
                        <a:rPr lang="en-GB" sz="2000" b="0" dirty="0">
                          <a:solidFill>
                            <a:srgbClr val="E30613"/>
                          </a:solidFill>
                          <a:effectLst/>
                        </a:rPr>
                        <a:t>Decide on a preferred accessibility future</a:t>
                      </a:r>
                      <a:endParaRPr lang="en-GB" sz="2000" b="0" dirty="0">
                        <a:solidFill>
                          <a:srgbClr val="E3061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401326474"/>
                  </a:ext>
                </a:extLst>
              </a:tr>
              <a:tr h="0">
                <a:tc>
                  <a:txBody>
                    <a:bodyPr/>
                    <a:lstStyle/>
                    <a:p>
                      <a:pPr algn="r">
                        <a:lnSpc>
                          <a:spcPct val="107000"/>
                        </a:lnSpc>
                        <a:spcAft>
                          <a:spcPts val="800"/>
                        </a:spcAft>
                      </a:pPr>
                      <a:r>
                        <a:rPr lang="en-GB" sz="2000" b="0" dirty="0">
                          <a:solidFill>
                            <a:srgbClr val="E30613"/>
                          </a:solidFill>
                          <a:effectLst/>
                        </a:rPr>
                        <a:t>Supply-led demand</a:t>
                      </a:r>
                      <a:endParaRPr lang="en-GB" sz="2000" b="0" dirty="0">
                        <a:solidFill>
                          <a:srgbClr val="E3061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111132213"/>
                  </a:ext>
                </a:extLst>
              </a:tr>
              <a:tr h="0">
                <a:tc>
                  <a:txBody>
                    <a:bodyPr/>
                    <a:lstStyle/>
                    <a:p>
                      <a:pPr algn="r">
                        <a:lnSpc>
                          <a:spcPct val="107000"/>
                        </a:lnSpc>
                        <a:spcAft>
                          <a:spcPts val="800"/>
                        </a:spcAft>
                      </a:pPr>
                      <a:r>
                        <a:rPr lang="en-GB" sz="2000" b="0">
                          <a:solidFill>
                            <a:srgbClr val="E30613"/>
                          </a:solidFill>
                          <a:effectLst/>
                        </a:rPr>
                        <a:t>Accommodates uncertainty</a:t>
                      </a:r>
                      <a:endParaRPr lang="en-GB" sz="2000" b="0">
                        <a:solidFill>
                          <a:srgbClr val="E3061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139361962"/>
                  </a:ext>
                </a:extLst>
              </a:tr>
              <a:tr h="0">
                <a:tc>
                  <a:txBody>
                    <a:bodyPr/>
                    <a:lstStyle/>
                    <a:p>
                      <a:pPr algn="r">
                        <a:lnSpc>
                          <a:spcPct val="107000"/>
                        </a:lnSpc>
                        <a:spcAft>
                          <a:spcPts val="800"/>
                        </a:spcAft>
                      </a:pPr>
                      <a:r>
                        <a:rPr lang="en-GB" sz="2000" b="0" dirty="0">
                          <a:solidFill>
                            <a:srgbClr val="E30613"/>
                          </a:solidFill>
                          <a:effectLst/>
                        </a:rPr>
                        <a:t>Proactive</a:t>
                      </a:r>
                      <a:endParaRPr lang="en-GB" sz="2000" b="0" dirty="0">
                        <a:solidFill>
                          <a:srgbClr val="E30613"/>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774703386"/>
                  </a:ext>
                </a:extLst>
              </a:tr>
            </a:tbl>
          </a:graphicData>
        </a:graphic>
      </p:graphicFrame>
      <p:sp>
        <p:nvSpPr>
          <p:cNvPr id="6" name="Title 1">
            <a:extLst>
              <a:ext uri="{FF2B5EF4-FFF2-40B4-BE49-F238E27FC236}">
                <a16:creationId xmlns:a16="http://schemas.microsoft.com/office/drawing/2014/main" id="{0EDD5F2B-ECF8-425C-B553-0589252D1513}"/>
              </a:ext>
            </a:extLst>
          </p:cNvPr>
          <p:cNvSpPr>
            <a:spLocks noGrp="1"/>
          </p:cNvSpPr>
          <p:nvPr>
            <p:ph type="title"/>
          </p:nvPr>
        </p:nvSpPr>
        <p:spPr>
          <a:xfrm>
            <a:off x="119336" y="-185741"/>
            <a:ext cx="12072664" cy="1143000"/>
          </a:xfrm>
        </p:spPr>
        <p:txBody>
          <a:bodyPr>
            <a:normAutofit fontScale="90000"/>
          </a:bodyPr>
          <a:lstStyle/>
          <a:p>
            <a:pPr algn="l"/>
            <a:r>
              <a:rPr lang="en-GB" sz="4000" dirty="0">
                <a:solidFill>
                  <a:srgbClr val="E30613"/>
                </a:solidFill>
              </a:rPr>
              <a:t>Transport planning paradigms – </a:t>
            </a:r>
            <a:r>
              <a:rPr lang="en-GB" sz="4000" b="1" dirty="0">
                <a:solidFill>
                  <a:srgbClr val="E30613"/>
                </a:solidFill>
              </a:rPr>
              <a:t>what’s your planning future?</a:t>
            </a:r>
          </a:p>
        </p:txBody>
      </p:sp>
      <p:cxnSp>
        <p:nvCxnSpPr>
          <p:cNvPr id="7" name="Straight Connector 6">
            <a:extLst>
              <a:ext uri="{FF2B5EF4-FFF2-40B4-BE49-F238E27FC236}">
                <a16:creationId xmlns:a16="http://schemas.microsoft.com/office/drawing/2014/main" id="{F3A1777E-0178-4558-AA8E-A07A4C14F4C7}"/>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2F6E3451-E32E-4ECE-B9E2-CB59EE16919B}"/>
              </a:ext>
            </a:extLst>
          </p:cNvPr>
          <p:cNvPicPr>
            <a:picLocks noChangeAspect="1"/>
          </p:cNvPicPr>
          <p:nvPr/>
        </p:nvPicPr>
        <p:blipFill>
          <a:blip r:embed="rId5"/>
          <a:stretch>
            <a:fillRect/>
          </a:stretch>
        </p:blipFill>
        <p:spPr>
          <a:xfrm>
            <a:off x="9308005" y="4490837"/>
            <a:ext cx="2487775" cy="611895"/>
          </a:xfrm>
          <a:prstGeom prst="rect">
            <a:avLst/>
          </a:prstGeom>
        </p:spPr>
      </p:pic>
      <p:sp>
        <p:nvSpPr>
          <p:cNvPr id="2" name="TextBox 1">
            <a:extLst>
              <a:ext uri="{FF2B5EF4-FFF2-40B4-BE49-F238E27FC236}">
                <a16:creationId xmlns:a16="http://schemas.microsoft.com/office/drawing/2014/main" id="{B366EB49-9E98-4949-A0F1-76B0B11910AD}"/>
              </a:ext>
            </a:extLst>
          </p:cNvPr>
          <p:cNvSpPr txBox="1"/>
          <p:nvPr/>
        </p:nvSpPr>
        <p:spPr>
          <a:xfrm>
            <a:off x="1638085" y="1446039"/>
            <a:ext cx="9035166" cy="461665"/>
          </a:xfrm>
          <a:prstGeom prst="rect">
            <a:avLst/>
          </a:prstGeom>
          <a:noFill/>
        </p:spPr>
        <p:txBody>
          <a:bodyPr wrap="none" rtlCol="0">
            <a:spAutoFit/>
          </a:bodyPr>
          <a:lstStyle/>
          <a:p>
            <a:pPr algn="ctr"/>
            <a:r>
              <a:rPr lang="en-GB" sz="2400" dirty="0">
                <a:solidFill>
                  <a:srgbClr val="E30613"/>
                </a:solidFill>
              </a:rPr>
              <a:t>TAP embodies the ‘Decide and provide’ approach to transport planning</a:t>
            </a:r>
          </a:p>
        </p:txBody>
      </p:sp>
    </p:spTree>
    <p:extLst>
      <p:ext uri="{BB962C8B-B14F-4D97-AF65-F5344CB8AC3E}">
        <p14:creationId xmlns:p14="http://schemas.microsoft.com/office/powerpoint/2010/main" val="140014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ECBEB-CA8D-456E-859E-21F8F361DD36}"/>
              </a:ext>
            </a:extLst>
          </p:cNvPr>
          <p:cNvSpPr>
            <a:spLocks noGrp="1"/>
          </p:cNvSpPr>
          <p:nvPr>
            <p:ph type="title"/>
          </p:nvPr>
        </p:nvSpPr>
        <p:spPr>
          <a:xfrm>
            <a:off x="119336" y="-185741"/>
            <a:ext cx="12072664" cy="1143000"/>
          </a:xfrm>
        </p:spPr>
        <p:txBody>
          <a:bodyPr>
            <a:normAutofit/>
          </a:bodyPr>
          <a:lstStyle/>
          <a:p>
            <a:pPr algn="l"/>
            <a:r>
              <a:rPr lang="en-GB" sz="4000" dirty="0">
                <a:solidFill>
                  <a:srgbClr val="E30613"/>
                </a:solidFill>
              </a:rPr>
              <a:t>Triple Access Planning for Uncertain Futures</a:t>
            </a:r>
          </a:p>
        </p:txBody>
      </p:sp>
      <p:cxnSp>
        <p:nvCxnSpPr>
          <p:cNvPr id="6" name="Straight Connector 5">
            <a:extLst>
              <a:ext uri="{FF2B5EF4-FFF2-40B4-BE49-F238E27FC236}">
                <a16:creationId xmlns:a16="http://schemas.microsoft.com/office/drawing/2014/main" id="{36299D3A-6480-477B-88EF-AF30A88844FA}"/>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F5FAAE8-965F-4A6B-BB67-2E2132F6F6F3}"/>
              </a:ext>
            </a:extLst>
          </p:cNvPr>
          <p:cNvSpPr txBox="1"/>
          <p:nvPr/>
        </p:nvSpPr>
        <p:spPr>
          <a:xfrm>
            <a:off x="151841" y="809527"/>
            <a:ext cx="3118161" cy="707886"/>
          </a:xfrm>
          <a:prstGeom prst="rect">
            <a:avLst/>
          </a:prstGeom>
          <a:noFill/>
        </p:spPr>
        <p:txBody>
          <a:bodyPr wrap="none" rtlCol="0">
            <a:spAutoFit/>
          </a:bodyPr>
          <a:lstStyle/>
          <a:p>
            <a:r>
              <a:rPr lang="en-GB" sz="4000" dirty="0">
                <a:solidFill>
                  <a:srgbClr val="575656"/>
                </a:solidFill>
              </a:rPr>
              <a:t>In a nutshell…</a:t>
            </a:r>
          </a:p>
        </p:txBody>
      </p:sp>
      <p:sp>
        <p:nvSpPr>
          <p:cNvPr id="8" name="TextBox 7">
            <a:extLst>
              <a:ext uri="{FF2B5EF4-FFF2-40B4-BE49-F238E27FC236}">
                <a16:creationId xmlns:a16="http://schemas.microsoft.com/office/drawing/2014/main" id="{4D1E3644-D548-423F-AFB8-3419B34DE59B}"/>
              </a:ext>
            </a:extLst>
          </p:cNvPr>
          <p:cNvSpPr txBox="1"/>
          <p:nvPr/>
        </p:nvSpPr>
        <p:spPr>
          <a:xfrm>
            <a:off x="427926" y="1517413"/>
            <a:ext cx="6355933" cy="5151603"/>
          </a:xfrm>
          <a:prstGeom prst="rect">
            <a:avLst/>
          </a:prstGeom>
          <a:noFill/>
        </p:spPr>
        <p:txBody>
          <a:bodyPr wrap="square">
            <a:spAutoFit/>
          </a:bodyPr>
          <a:lstStyle/>
          <a:p>
            <a:pPr marL="342900" lvl="0" indent="-342900">
              <a:lnSpc>
                <a:spcPct val="107000"/>
              </a:lnSpc>
              <a:spcAft>
                <a:spcPts val="1200"/>
              </a:spcAft>
              <a:buClr>
                <a:srgbClr val="E30613"/>
              </a:buClr>
              <a:buFont typeface="Symbol" panose="05050102010706020507" pitchFamily="18" charset="2"/>
              <a:buChar char=""/>
            </a:pP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TAP is vision-led, access-focused, and accounts for uncertainty</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TAP is as much a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mindset</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 as a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methodology</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12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Co-creating a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mental-model</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of the present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Triple Access System </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we inhabit helps us better understand the nature of the system our planning aims to shape.</a:t>
            </a:r>
          </a:p>
          <a:p>
            <a:pPr marL="342900" indent="-342900">
              <a:lnSpc>
                <a:spcPct val="107000"/>
              </a:lnSpc>
              <a:spcAft>
                <a:spcPts val="12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Defining an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access-oriented vision</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helps put transport in its place.</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Developing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different possible triple access futures</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a:t>
            </a:r>
            <a:b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b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helps us come to terms with the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uncertainty</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about the future.</a:t>
            </a:r>
          </a:p>
          <a:p>
            <a:pPr marL="342900" lvl="0" indent="-342900">
              <a:lnSpc>
                <a:spcPct val="107000"/>
              </a:lnSpc>
              <a:spcAft>
                <a:spcPts val="12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Measures to pursue our vision can then be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‘stress-tested’ </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to see how they might perform in different future scenarios.</a:t>
            </a:r>
          </a:p>
          <a:p>
            <a:pPr marL="342900" lvl="0" indent="-342900">
              <a:lnSpc>
                <a:spcPct val="107000"/>
              </a:lnSpc>
              <a:spcAft>
                <a:spcPts val="1200"/>
              </a:spcAft>
              <a:buClr>
                <a:srgbClr val="E30613"/>
              </a:buClr>
              <a:buFont typeface="Symbol" panose="05050102010706020507" pitchFamily="18" charset="2"/>
              <a:buChar char=""/>
            </a:pP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Robust measures </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that help us move towards our vision in all explorative scenarios can then be identified.</a:t>
            </a:r>
          </a:p>
        </p:txBody>
      </p:sp>
      <p:pic>
        <p:nvPicPr>
          <p:cNvPr id="10" name="Picture 9">
            <a:extLst>
              <a:ext uri="{FF2B5EF4-FFF2-40B4-BE49-F238E27FC236}">
                <a16:creationId xmlns:a16="http://schemas.microsoft.com/office/drawing/2014/main" id="{45892DA4-F4F6-445F-915B-013791D240AA}"/>
              </a:ext>
            </a:extLst>
          </p:cNvPr>
          <p:cNvPicPr>
            <a:picLocks noChangeAspect="1"/>
          </p:cNvPicPr>
          <p:nvPr/>
        </p:nvPicPr>
        <p:blipFill>
          <a:blip r:embed="rId3"/>
          <a:stretch>
            <a:fillRect/>
          </a:stretch>
        </p:blipFill>
        <p:spPr>
          <a:xfrm>
            <a:off x="7166919" y="1715150"/>
            <a:ext cx="4770150" cy="3810863"/>
          </a:xfrm>
          <a:prstGeom prst="rect">
            <a:avLst/>
          </a:prstGeom>
        </p:spPr>
      </p:pic>
    </p:spTree>
    <p:extLst>
      <p:ext uri="{BB962C8B-B14F-4D97-AF65-F5344CB8AC3E}">
        <p14:creationId xmlns:p14="http://schemas.microsoft.com/office/powerpoint/2010/main" val="2226959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2 – Judge the product reviews</a:t>
            </a:r>
          </a:p>
        </p:txBody>
      </p:sp>
      <p:sp>
        <p:nvSpPr>
          <p:cNvPr id="5" name="Rectangle 4">
            <a:extLst>
              <a:ext uri="{FF2B5EF4-FFF2-40B4-BE49-F238E27FC236}">
                <a16:creationId xmlns:a16="http://schemas.microsoft.com/office/drawing/2014/main" id="{684255B2-CC55-474B-BD6D-CC8456AD6893}"/>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15 minutes</a:t>
            </a:r>
          </a:p>
        </p:txBody>
      </p:sp>
      <p:sp>
        <p:nvSpPr>
          <p:cNvPr id="6" name="TextBox 5">
            <a:extLst>
              <a:ext uri="{FF2B5EF4-FFF2-40B4-BE49-F238E27FC236}">
                <a16:creationId xmlns:a16="http://schemas.microsoft.com/office/drawing/2014/main" id="{45715AAA-44DA-4A00-93B1-506778A9FEAC}"/>
              </a:ext>
            </a:extLst>
          </p:cNvPr>
          <p:cNvSpPr txBox="1"/>
          <p:nvPr/>
        </p:nvSpPr>
        <p:spPr>
          <a:xfrm>
            <a:off x="605481" y="1001844"/>
            <a:ext cx="9275365" cy="5601855"/>
          </a:xfrm>
          <a:prstGeom prst="rect">
            <a:avLst/>
          </a:prstGeom>
          <a:noFill/>
        </p:spPr>
        <p:txBody>
          <a:bodyPr wrap="square">
            <a:spAutoFit/>
          </a:bodyPr>
          <a:lstStyle/>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 blank cards and decision cards should be removed and set to one side.</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 deck of cards is shuffled and each player is dealt five cards.</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must identify one of their cards that they consider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least</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 important (whether or not it is a S, W, O or T).</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These cards are placed on the table – organised by suit - so they can all be seen.</a:t>
            </a:r>
            <a:b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br>
            <a:r>
              <a:rPr lang="en-GB" sz="1800" i="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Read out the headline on the card to help other players.</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In turn, each player can then either ‘save’ one of these cards taking them into their hand or pick up another card from the pack.</a:t>
            </a:r>
            <a:b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br>
            <a:r>
              <a:rPr lang="en-GB" sz="1800" i="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When saving a card it is a good idea to tell the other players why.</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Once everyone has taken a turn, each player must then once again identify one of their cards that they consider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least</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 important (whether or not it is a S, W, O or T) and place it on the table (next to the other cards).</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This process is repeated until all the cards are either on the table or in the players hands.</a:t>
            </a:r>
          </a:p>
          <a:p>
            <a:pPr marL="342900" lvl="0" indent="-342900">
              <a:lnSpc>
                <a:spcPct val="107000"/>
              </a:lnSpc>
              <a:spcAft>
                <a:spcPts val="1200"/>
              </a:spcAft>
              <a:buClr>
                <a:srgbClr val="E30613"/>
              </a:buClr>
              <a:buFont typeface="Symbol" panose="05050102010706020507" pitchFamily="18" charset="2"/>
              <a:buChar char=""/>
            </a:pPr>
            <a:r>
              <a:rPr lang="en-GB" sz="1800" i="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should still have five cards and these should be what they consider to be the five most important cards they have managed to secure.</a:t>
            </a:r>
          </a:p>
        </p:txBody>
      </p:sp>
    </p:spTree>
    <p:extLst>
      <p:ext uri="{BB962C8B-B14F-4D97-AF65-F5344CB8AC3E}">
        <p14:creationId xmlns:p14="http://schemas.microsoft.com/office/powerpoint/2010/main" val="25983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3 – Shortlist the product reviews</a:t>
            </a:r>
          </a:p>
        </p:txBody>
      </p:sp>
      <p:sp>
        <p:nvSpPr>
          <p:cNvPr id="5" name="Rectangle 4">
            <a:extLst>
              <a:ext uri="{FF2B5EF4-FFF2-40B4-BE49-F238E27FC236}">
                <a16:creationId xmlns:a16="http://schemas.microsoft.com/office/drawing/2014/main" id="{C6A2A40F-4B89-4FD8-B426-2E900A3A8FD4}"/>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15 minutes</a:t>
            </a:r>
          </a:p>
        </p:txBody>
      </p:sp>
      <p:sp>
        <p:nvSpPr>
          <p:cNvPr id="38" name="TextBox 37">
            <a:extLst>
              <a:ext uri="{FF2B5EF4-FFF2-40B4-BE49-F238E27FC236}">
                <a16:creationId xmlns:a16="http://schemas.microsoft.com/office/drawing/2014/main" id="{B3FEAEA3-801F-4928-90D1-DE62E55EB30F}"/>
              </a:ext>
            </a:extLst>
          </p:cNvPr>
          <p:cNvSpPr txBox="1"/>
          <p:nvPr/>
        </p:nvSpPr>
        <p:spPr>
          <a:xfrm>
            <a:off x="227044" y="1042177"/>
            <a:ext cx="9122229" cy="5447966"/>
          </a:xfrm>
          <a:prstGeom prst="rect">
            <a:avLst/>
          </a:prstGeom>
          <a:noFill/>
        </p:spPr>
        <p:txBody>
          <a:bodyPr wrap="square">
            <a:spAutoFit/>
          </a:bodyPr>
          <a:lstStyle/>
          <a:p>
            <a:pPr marL="342900" indent="-342900">
              <a:lnSpc>
                <a:spcPct val="107000"/>
              </a:lnSpc>
              <a:spcAft>
                <a:spcPts val="12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There are blank ‘joker’ cards available. Each player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may</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use one to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replace</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one of their five cards if they wish to add an important consideration not seen during the game so far.</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marks a score on each of their five cards from 5 (most important) to 1 (least important) and puts their initials alongside.</a:t>
            </a:r>
            <a:b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br>
            <a:r>
              <a:rPr lang="en-GB" sz="1800" i="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They are also able to use the blank panel on a card to add further notes / reasoning.</a:t>
            </a:r>
          </a:p>
          <a:p>
            <a:pPr marL="342900" lvl="0" indent="-342900">
              <a:lnSpc>
                <a:spcPct val="107000"/>
              </a:lnSpc>
              <a:spcAft>
                <a:spcPts val="1200"/>
              </a:spcAft>
              <a:buClr>
                <a:srgbClr val="E30613"/>
              </a:buClr>
              <a:buFont typeface="Symbol" panose="05050102010706020507" pitchFamily="18" charset="2"/>
              <a:buChar char=""/>
            </a:pP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All the cards are then laid out on the table and quickly sorted into their suits (S, W, O, T) and laid out in descending order of score shown on the cards.</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takes a turn to remove one of the remaining cards they consider to be least important to judging the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TAP for Uncertain Futures </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approach. It is helpful for them</a:t>
            </a:r>
            <a:b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b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to briefly explain to the other players their choice of card for removal.</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This is repeated until five cards are left –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there must, if possible, be at least one card left in each suit</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 </a:t>
            </a:r>
            <a:r>
              <a:rPr lang="en-GB" sz="1800" i="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This is to help ensure that there is some balanced assessment of pros and cons</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then has one chance to rescue a discarded card, but if they do so they must discard another card (this card can in turn then be rescued by another player at their turn).</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 intention at this stage is that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five of the most important cards should be left</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a:t>
            </a:r>
          </a:p>
        </p:txBody>
      </p:sp>
      <p:cxnSp>
        <p:nvCxnSpPr>
          <p:cNvPr id="39" name="Straight Connector 38">
            <a:extLst>
              <a:ext uri="{FF2B5EF4-FFF2-40B4-BE49-F238E27FC236}">
                <a16:creationId xmlns:a16="http://schemas.microsoft.com/office/drawing/2014/main" id="{EE31C630-8457-49D9-ACA4-222DF5D4121B}"/>
              </a:ext>
            </a:extLst>
          </p:cNvPr>
          <p:cNvCxnSpPr>
            <a:cxnSpLocks/>
          </p:cNvCxnSpPr>
          <p:nvPr/>
        </p:nvCxnSpPr>
        <p:spPr>
          <a:xfrm>
            <a:off x="9657184" y="1828800"/>
            <a:ext cx="0" cy="2743200"/>
          </a:xfrm>
          <a:prstGeom prst="line">
            <a:avLst/>
          </a:prstGeom>
          <a:ln>
            <a:solidFill>
              <a:srgbClr val="575656"/>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E052E14-DAAC-4C19-AFCE-D50E152754DA}"/>
              </a:ext>
            </a:extLst>
          </p:cNvPr>
          <p:cNvCxnSpPr>
            <a:cxnSpLocks/>
          </p:cNvCxnSpPr>
          <p:nvPr/>
        </p:nvCxnSpPr>
        <p:spPr>
          <a:xfrm>
            <a:off x="10758196" y="1828800"/>
            <a:ext cx="0" cy="2743200"/>
          </a:xfrm>
          <a:prstGeom prst="line">
            <a:avLst/>
          </a:prstGeom>
          <a:ln>
            <a:solidFill>
              <a:srgbClr val="57565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14BC20A-6733-49C4-BF6F-8E06793FDFE4}"/>
              </a:ext>
            </a:extLst>
          </p:cNvPr>
          <p:cNvCxnSpPr>
            <a:cxnSpLocks/>
          </p:cNvCxnSpPr>
          <p:nvPr/>
        </p:nvCxnSpPr>
        <p:spPr>
          <a:xfrm>
            <a:off x="11308702" y="1828800"/>
            <a:ext cx="0" cy="2743200"/>
          </a:xfrm>
          <a:prstGeom prst="line">
            <a:avLst/>
          </a:prstGeom>
          <a:ln>
            <a:solidFill>
              <a:srgbClr val="575656"/>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0AA3B9-42A5-4601-80DF-037323A028FD}"/>
              </a:ext>
            </a:extLst>
          </p:cNvPr>
          <p:cNvCxnSpPr>
            <a:cxnSpLocks/>
          </p:cNvCxnSpPr>
          <p:nvPr/>
        </p:nvCxnSpPr>
        <p:spPr>
          <a:xfrm>
            <a:off x="11859208" y="1828800"/>
            <a:ext cx="0" cy="2743200"/>
          </a:xfrm>
          <a:prstGeom prst="line">
            <a:avLst/>
          </a:prstGeom>
          <a:ln>
            <a:solidFill>
              <a:srgbClr val="575656"/>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C13699D-1CBE-4DF8-8E2D-F05CE844FCF3}"/>
              </a:ext>
            </a:extLst>
          </p:cNvPr>
          <p:cNvCxnSpPr>
            <a:cxnSpLocks/>
          </p:cNvCxnSpPr>
          <p:nvPr/>
        </p:nvCxnSpPr>
        <p:spPr>
          <a:xfrm>
            <a:off x="10207690" y="1828800"/>
            <a:ext cx="0" cy="2743200"/>
          </a:xfrm>
          <a:prstGeom prst="line">
            <a:avLst/>
          </a:prstGeom>
          <a:ln>
            <a:solidFill>
              <a:srgbClr val="575656"/>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B5C7751-CD9B-4405-9245-A707CAB41656}"/>
              </a:ext>
            </a:extLst>
          </p:cNvPr>
          <p:cNvSpPr txBox="1"/>
          <p:nvPr/>
        </p:nvSpPr>
        <p:spPr>
          <a:xfrm>
            <a:off x="9725851" y="1467633"/>
            <a:ext cx="378630" cy="584775"/>
          </a:xfrm>
          <a:prstGeom prst="rect">
            <a:avLst/>
          </a:prstGeom>
          <a:noFill/>
        </p:spPr>
        <p:txBody>
          <a:bodyPr wrap="none" rtlCol="0">
            <a:spAutoFit/>
          </a:bodyPr>
          <a:lstStyle/>
          <a:p>
            <a:pPr algn="ctr"/>
            <a:r>
              <a:rPr lang="en-GB" sz="3200" b="1" dirty="0">
                <a:solidFill>
                  <a:srgbClr val="E30613"/>
                </a:solidFill>
              </a:rPr>
              <a:t>S</a:t>
            </a:r>
          </a:p>
        </p:txBody>
      </p:sp>
      <p:sp>
        <p:nvSpPr>
          <p:cNvPr id="45" name="TextBox 44">
            <a:extLst>
              <a:ext uri="{FF2B5EF4-FFF2-40B4-BE49-F238E27FC236}">
                <a16:creationId xmlns:a16="http://schemas.microsoft.com/office/drawing/2014/main" id="{95EE5208-7CB1-441D-A55D-D63972524EF6}"/>
              </a:ext>
            </a:extLst>
          </p:cNvPr>
          <p:cNvSpPr txBox="1"/>
          <p:nvPr/>
        </p:nvSpPr>
        <p:spPr>
          <a:xfrm>
            <a:off x="10190494" y="1467633"/>
            <a:ext cx="556564" cy="584775"/>
          </a:xfrm>
          <a:prstGeom prst="rect">
            <a:avLst/>
          </a:prstGeom>
          <a:noFill/>
        </p:spPr>
        <p:txBody>
          <a:bodyPr wrap="none" rtlCol="0">
            <a:spAutoFit/>
          </a:bodyPr>
          <a:lstStyle/>
          <a:p>
            <a:pPr algn="ctr"/>
            <a:r>
              <a:rPr lang="en-GB" sz="3200" b="1" dirty="0">
                <a:solidFill>
                  <a:srgbClr val="E30613"/>
                </a:solidFill>
              </a:rPr>
              <a:t>W</a:t>
            </a:r>
          </a:p>
        </p:txBody>
      </p:sp>
      <p:sp>
        <p:nvSpPr>
          <p:cNvPr id="46" name="TextBox 45">
            <a:extLst>
              <a:ext uri="{FF2B5EF4-FFF2-40B4-BE49-F238E27FC236}">
                <a16:creationId xmlns:a16="http://schemas.microsoft.com/office/drawing/2014/main" id="{3CC090C0-9703-4E57-BE94-40ADE42AC2C7}"/>
              </a:ext>
            </a:extLst>
          </p:cNvPr>
          <p:cNvSpPr txBox="1"/>
          <p:nvPr/>
        </p:nvSpPr>
        <p:spPr>
          <a:xfrm>
            <a:off x="10791393" y="1467633"/>
            <a:ext cx="461986" cy="584775"/>
          </a:xfrm>
          <a:prstGeom prst="rect">
            <a:avLst/>
          </a:prstGeom>
          <a:noFill/>
        </p:spPr>
        <p:txBody>
          <a:bodyPr wrap="none" rtlCol="0">
            <a:spAutoFit/>
          </a:bodyPr>
          <a:lstStyle/>
          <a:p>
            <a:pPr algn="ctr"/>
            <a:r>
              <a:rPr lang="en-GB" sz="3200" b="1" dirty="0">
                <a:solidFill>
                  <a:srgbClr val="E30613"/>
                </a:solidFill>
              </a:rPr>
              <a:t>O</a:t>
            </a:r>
          </a:p>
        </p:txBody>
      </p:sp>
      <p:sp>
        <p:nvSpPr>
          <p:cNvPr id="47" name="TextBox 46">
            <a:extLst>
              <a:ext uri="{FF2B5EF4-FFF2-40B4-BE49-F238E27FC236}">
                <a16:creationId xmlns:a16="http://schemas.microsoft.com/office/drawing/2014/main" id="{D9CCF59A-D53E-41AD-81BA-FA8A6445DD93}"/>
              </a:ext>
            </a:extLst>
          </p:cNvPr>
          <p:cNvSpPr txBox="1"/>
          <p:nvPr/>
        </p:nvSpPr>
        <p:spPr>
          <a:xfrm>
            <a:off x="11381871" y="1467633"/>
            <a:ext cx="388248" cy="584775"/>
          </a:xfrm>
          <a:prstGeom prst="rect">
            <a:avLst/>
          </a:prstGeom>
          <a:noFill/>
        </p:spPr>
        <p:txBody>
          <a:bodyPr wrap="none" rtlCol="0">
            <a:spAutoFit/>
          </a:bodyPr>
          <a:lstStyle/>
          <a:p>
            <a:pPr algn="ctr"/>
            <a:r>
              <a:rPr lang="en-GB" sz="3200" b="1" dirty="0">
                <a:solidFill>
                  <a:srgbClr val="E30613"/>
                </a:solidFill>
              </a:rPr>
              <a:t>T</a:t>
            </a:r>
          </a:p>
        </p:txBody>
      </p:sp>
      <p:grpSp>
        <p:nvGrpSpPr>
          <p:cNvPr id="48" name="Group 47">
            <a:extLst>
              <a:ext uri="{FF2B5EF4-FFF2-40B4-BE49-F238E27FC236}">
                <a16:creationId xmlns:a16="http://schemas.microsoft.com/office/drawing/2014/main" id="{D0A3857E-2D4D-4568-96C6-6A1F16E7D0C1}"/>
              </a:ext>
            </a:extLst>
          </p:cNvPr>
          <p:cNvGrpSpPr/>
          <p:nvPr/>
        </p:nvGrpSpPr>
        <p:grpSpPr>
          <a:xfrm>
            <a:off x="9779868" y="2057520"/>
            <a:ext cx="301686" cy="2618010"/>
            <a:chOff x="9779868" y="2052408"/>
            <a:chExt cx="301686" cy="2618010"/>
          </a:xfrm>
        </p:grpSpPr>
        <p:cxnSp>
          <p:nvCxnSpPr>
            <p:cNvPr id="49" name="Straight Arrow Connector 48">
              <a:extLst>
                <a:ext uri="{FF2B5EF4-FFF2-40B4-BE49-F238E27FC236}">
                  <a16:creationId xmlns:a16="http://schemas.microsoft.com/office/drawing/2014/main" id="{5A9B3AA1-FF68-470A-8FBC-E9CEDDC4D9FC}"/>
                </a:ext>
              </a:extLst>
            </p:cNvPr>
            <p:cNvCxnSpPr>
              <a:cxnSpLocks/>
            </p:cNvCxnSpPr>
            <p:nvPr/>
          </p:nvCxnSpPr>
          <p:spPr>
            <a:xfrm>
              <a:off x="9930711" y="2475005"/>
              <a:ext cx="0" cy="1772816"/>
            </a:xfrm>
            <a:prstGeom prst="straightConnector1">
              <a:avLst/>
            </a:prstGeom>
            <a:ln>
              <a:solidFill>
                <a:srgbClr val="E3061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1F2D9E7-265F-4DD4-A573-1E66155EADA4}"/>
                </a:ext>
              </a:extLst>
            </p:cNvPr>
            <p:cNvSpPr txBox="1"/>
            <p:nvPr/>
          </p:nvSpPr>
          <p:spPr>
            <a:xfrm>
              <a:off x="9779868" y="2052408"/>
              <a:ext cx="301686" cy="369332"/>
            </a:xfrm>
            <a:prstGeom prst="rect">
              <a:avLst/>
            </a:prstGeom>
            <a:noFill/>
          </p:spPr>
          <p:txBody>
            <a:bodyPr wrap="none" rtlCol="0">
              <a:spAutoFit/>
            </a:bodyPr>
            <a:lstStyle/>
            <a:p>
              <a:pPr algn="ctr"/>
              <a:r>
                <a:rPr lang="en-GB" dirty="0"/>
                <a:t>5</a:t>
              </a:r>
            </a:p>
          </p:txBody>
        </p:sp>
        <p:sp>
          <p:nvSpPr>
            <p:cNvPr id="51" name="TextBox 50">
              <a:extLst>
                <a:ext uri="{FF2B5EF4-FFF2-40B4-BE49-F238E27FC236}">
                  <a16:creationId xmlns:a16="http://schemas.microsoft.com/office/drawing/2014/main" id="{018B1284-2D7D-4E27-B357-D376B8BD2738}"/>
                </a:ext>
              </a:extLst>
            </p:cNvPr>
            <p:cNvSpPr txBox="1"/>
            <p:nvPr/>
          </p:nvSpPr>
          <p:spPr>
            <a:xfrm>
              <a:off x="9779868" y="4301086"/>
              <a:ext cx="301686" cy="369332"/>
            </a:xfrm>
            <a:prstGeom prst="rect">
              <a:avLst/>
            </a:prstGeom>
            <a:noFill/>
          </p:spPr>
          <p:txBody>
            <a:bodyPr wrap="none" rtlCol="0">
              <a:spAutoFit/>
            </a:bodyPr>
            <a:lstStyle/>
            <a:p>
              <a:pPr algn="ctr"/>
              <a:r>
                <a:rPr lang="en-GB" dirty="0"/>
                <a:t>1</a:t>
              </a:r>
            </a:p>
          </p:txBody>
        </p:sp>
      </p:grpSp>
      <p:grpSp>
        <p:nvGrpSpPr>
          <p:cNvPr id="52" name="Group 51">
            <a:extLst>
              <a:ext uri="{FF2B5EF4-FFF2-40B4-BE49-F238E27FC236}">
                <a16:creationId xmlns:a16="http://schemas.microsoft.com/office/drawing/2014/main" id="{AA2DDBBB-4EC5-4C8E-A2F0-B9D004B43B46}"/>
              </a:ext>
            </a:extLst>
          </p:cNvPr>
          <p:cNvGrpSpPr/>
          <p:nvPr/>
        </p:nvGrpSpPr>
        <p:grpSpPr>
          <a:xfrm>
            <a:off x="10342817" y="2057520"/>
            <a:ext cx="301686" cy="2618010"/>
            <a:chOff x="9779868" y="2052408"/>
            <a:chExt cx="301686" cy="2618010"/>
          </a:xfrm>
        </p:grpSpPr>
        <p:cxnSp>
          <p:nvCxnSpPr>
            <p:cNvPr id="53" name="Straight Arrow Connector 52">
              <a:extLst>
                <a:ext uri="{FF2B5EF4-FFF2-40B4-BE49-F238E27FC236}">
                  <a16:creationId xmlns:a16="http://schemas.microsoft.com/office/drawing/2014/main" id="{15CEEBCA-5CD0-44A2-91D7-74301063F373}"/>
                </a:ext>
              </a:extLst>
            </p:cNvPr>
            <p:cNvCxnSpPr>
              <a:cxnSpLocks/>
            </p:cNvCxnSpPr>
            <p:nvPr/>
          </p:nvCxnSpPr>
          <p:spPr>
            <a:xfrm>
              <a:off x="9930711" y="2475005"/>
              <a:ext cx="0" cy="1772816"/>
            </a:xfrm>
            <a:prstGeom prst="straightConnector1">
              <a:avLst/>
            </a:prstGeom>
            <a:ln>
              <a:solidFill>
                <a:srgbClr val="E3061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72A41B4-5BF9-4B84-8883-D1650EB77CC9}"/>
                </a:ext>
              </a:extLst>
            </p:cNvPr>
            <p:cNvSpPr txBox="1"/>
            <p:nvPr/>
          </p:nvSpPr>
          <p:spPr>
            <a:xfrm>
              <a:off x="9779868" y="2052408"/>
              <a:ext cx="301686" cy="369332"/>
            </a:xfrm>
            <a:prstGeom prst="rect">
              <a:avLst/>
            </a:prstGeom>
            <a:noFill/>
          </p:spPr>
          <p:txBody>
            <a:bodyPr wrap="none" rtlCol="0">
              <a:spAutoFit/>
            </a:bodyPr>
            <a:lstStyle/>
            <a:p>
              <a:pPr algn="ctr"/>
              <a:r>
                <a:rPr lang="en-GB" dirty="0"/>
                <a:t>5</a:t>
              </a:r>
            </a:p>
          </p:txBody>
        </p:sp>
        <p:sp>
          <p:nvSpPr>
            <p:cNvPr id="55" name="TextBox 54">
              <a:extLst>
                <a:ext uri="{FF2B5EF4-FFF2-40B4-BE49-F238E27FC236}">
                  <a16:creationId xmlns:a16="http://schemas.microsoft.com/office/drawing/2014/main" id="{C41A0A6D-6936-4499-8793-3B1E893EF773}"/>
                </a:ext>
              </a:extLst>
            </p:cNvPr>
            <p:cNvSpPr txBox="1"/>
            <p:nvPr/>
          </p:nvSpPr>
          <p:spPr>
            <a:xfrm>
              <a:off x="9779868" y="4301086"/>
              <a:ext cx="301686" cy="369332"/>
            </a:xfrm>
            <a:prstGeom prst="rect">
              <a:avLst/>
            </a:prstGeom>
            <a:noFill/>
          </p:spPr>
          <p:txBody>
            <a:bodyPr wrap="none" rtlCol="0">
              <a:spAutoFit/>
            </a:bodyPr>
            <a:lstStyle/>
            <a:p>
              <a:pPr algn="ctr"/>
              <a:r>
                <a:rPr lang="en-GB" dirty="0"/>
                <a:t>1</a:t>
              </a:r>
            </a:p>
          </p:txBody>
        </p:sp>
      </p:grpSp>
      <p:grpSp>
        <p:nvGrpSpPr>
          <p:cNvPr id="56" name="Group 55">
            <a:extLst>
              <a:ext uri="{FF2B5EF4-FFF2-40B4-BE49-F238E27FC236}">
                <a16:creationId xmlns:a16="http://schemas.microsoft.com/office/drawing/2014/main" id="{5EA7D2E3-D97B-4823-9B27-BE7974D21945}"/>
              </a:ext>
            </a:extLst>
          </p:cNvPr>
          <p:cNvGrpSpPr/>
          <p:nvPr/>
        </p:nvGrpSpPr>
        <p:grpSpPr>
          <a:xfrm>
            <a:off x="10893323" y="2057520"/>
            <a:ext cx="301686" cy="2618010"/>
            <a:chOff x="9779868" y="2052408"/>
            <a:chExt cx="301686" cy="2618010"/>
          </a:xfrm>
        </p:grpSpPr>
        <p:cxnSp>
          <p:nvCxnSpPr>
            <p:cNvPr id="57" name="Straight Arrow Connector 56">
              <a:extLst>
                <a:ext uri="{FF2B5EF4-FFF2-40B4-BE49-F238E27FC236}">
                  <a16:creationId xmlns:a16="http://schemas.microsoft.com/office/drawing/2014/main" id="{04B7C66C-FE86-46DD-AD29-904067DA2E63}"/>
                </a:ext>
              </a:extLst>
            </p:cNvPr>
            <p:cNvCxnSpPr>
              <a:cxnSpLocks/>
            </p:cNvCxnSpPr>
            <p:nvPr/>
          </p:nvCxnSpPr>
          <p:spPr>
            <a:xfrm>
              <a:off x="9930711" y="2475005"/>
              <a:ext cx="0" cy="1772816"/>
            </a:xfrm>
            <a:prstGeom prst="straightConnector1">
              <a:avLst/>
            </a:prstGeom>
            <a:ln>
              <a:solidFill>
                <a:srgbClr val="E3061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408C52D9-9C3A-4BFB-8A4B-CE18B7FA9F80}"/>
                </a:ext>
              </a:extLst>
            </p:cNvPr>
            <p:cNvSpPr txBox="1"/>
            <p:nvPr/>
          </p:nvSpPr>
          <p:spPr>
            <a:xfrm>
              <a:off x="9779868" y="2052408"/>
              <a:ext cx="301686" cy="369332"/>
            </a:xfrm>
            <a:prstGeom prst="rect">
              <a:avLst/>
            </a:prstGeom>
            <a:noFill/>
          </p:spPr>
          <p:txBody>
            <a:bodyPr wrap="none" rtlCol="0">
              <a:spAutoFit/>
            </a:bodyPr>
            <a:lstStyle/>
            <a:p>
              <a:pPr algn="ctr"/>
              <a:r>
                <a:rPr lang="en-GB" dirty="0"/>
                <a:t>5</a:t>
              </a:r>
            </a:p>
          </p:txBody>
        </p:sp>
        <p:sp>
          <p:nvSpPr>
            <p:cNvPr id="59" name="TextBox 58">
              <a:extLst>
                <a:ext uri="{FF2B5EF4-FFF2-40B4-BE49-F238E27FC236}">
                  <a16:creationId xmlns:a16="http://schemas.microsoft.com/office/drawing/2014/main" id="{68647FE5-D7AF-4F2F-A1CC-675D370A3AA9}"/>
                </a:ext>
              </a:extLst>
            </p:cNvPr>
            <p:cNvSpPr txBox="1"/>
            <p:nvPr/>
          </p:nvSpPr>
          <p:spPr>
            <a:xfrm>
              <a:off x="9779868" y="4301086"/>
              <a:ext cx="301686" cy="369332"/>
            </a:xfrm>
            <a:prstGeom prst="rect">
              <a:avLst/>
            </a:prstGeom>
            <a:noFill/>
          </p:spPr>
          <p:txBody>
            <a:bodyPr wrap="none" rtlCol="0">
              <a:spAutoFit/>
            </a:bodyPr>
            <a:lstStyle/>
            <a:p>
              <a:pPr algn="ctr"/>
              <a:r>
                <a:rPr lang="en-GB" dirty="0"/>
                <a:t>1</a:t>
              </a:r>
            </a:p>
          </p:txBody>
        </p:sp>
      </p:grpSp>
      <p:grpSp>
        <p:nvGrpSpPr>
          <p:cNvPr id="60" name="Group 59">
            <a:extLst>
              <a:ext uri="{FF2B5EF4-FFF2-40B4-BE49-F238E27FC236}">
                <a16:creationId xmlns:a16="http://schemas.microsoft.com/office/drawing/2014/main" id="{802671AA-60E8-4ABF-9958-B141B23B987A}"/>
              </a:ext>
            </a:extLst>
          </p:cNvPr>
          <p:cNvGrpSpPr/>
          <p:nvPr/>
        </p:nvGrpSpPr>
        <p:grpSpPr>
          <a:xfrm>
            <a:off x="11456272" y="2057520"/>
            <a:ext cx="301686" cy="2618010"/>
            <a:chOff x="9779868" y="2052408"/>
            <a:chExt cx="301686" cy="2618010"/>
          </a:xfrm>
        </p:grpSpPr>
        <p:cxnSp>
          <p:nvCxnSpPr>
            <p:cNvPr id="61" name="Straight Arrow Connector 60">
              <a:extLst>
                <a:ext uri="{FF2B5EF4-FFF2-40B4-BE49-F238E27FC236}">
                  <a16:creationId xmlns:a16="http://schemas.microsoft.com/office/drawing/2014/main" id="{4E749F21-988B-4C40-AF17-DEAEF35A4D96}"/>
                </a:ext>
              </a:extLst>
            </p:cNvPr>
            <p:cNvCxnSpPr>
              <a:cxnSpLocks/>
            </p:cNvCxnSpPr>
            <p:nvPr/>
          </p:nvCxnSpPr>
          <p:spPr>
            <a:xfrm>
              <a:off x="9930711" y="2475005"/>
              <a:ext cx="0" cy="1772816"/>
            </a:xfrm>
            <a:prstGeom prst="straightConnector1">
              <a:avLst/>
            </a:prstGeom>
            <a:ln>
              <a:solidFill>
                <a:srgbClr val="E3061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43A36924-6F79-4684-A6D2-DB226E35FEFB}"/>
                </a:ext>
              </a:extLst>
            </p:cNvPr>
            <p:cNvSpPr txBox="1"/>
            <p:nvPr/>
          </p:nvSpPr>
          <p:spPr>
            <a:xfrm>
              <a:off x="9779868" y="2052408"/>
              <a:ext cx="301686" cy="369332"/>
            </a:xfrm>
            <a:prstGeom prst="rect">
              <a:avLst/>
            </a:prstGeom>
            <a:noFill/>
          </p:spPr>
          <p:txBody>
            <a:bodyPr wrap="none" rtlCol="0">
              <a:spAutoFit/>
            </a:bodyPr>
            <a:lstStyle/>
            <a:p>
              <a:pPr algn="ctr"/>
              <a:r>
                <a:rPr lang="en-GB" dirty="0"/>
                <a:t>5</a:t>
              </a:r>
            </a:p>
          </p:txBody>
        </p:sp>
        <p:sp>
          <p:nvSpPr>
            <p:cNvPr id="63" name="TextBox 62">
              <a:extLst>
                <a:ext uri="{FF2B5EF4-FFF2-40B4-BE49-F238E27FC236}">
                  <a16:creationId xmlns:a16="http://schemas.microsoft.com/office/drawing/2014/main" id="{819D1412-3482-4292-8DE3-F8D248BB0696}"/>
                </a:ext>
              </a:extLst>
            </p:cNvPr>
            <p:cNvSpPr txBox="1"/>
            <p:nvPr/>
          </p:nvSpPr>
          <p:spPr>
            <a:xfrm>
              <a:off x="9779868" y="4301086"/>
              <a:ext cx="301686" cy="369332"/>
            </a:xfrm>
            <a:prstGeom prst="rect">
              <a:avLst/>
            </a:prstGeom>
            <a:noFill/>
          </p:spPr>
          <p:txBody>
            <a:bodyPr wrap="none" rtlCol="0">
              <a:spAutoFit/>
            </a:bodyPr>
            <a:lstStyle/>
            <a:p>
              <a:pPr algn="ctr"/>
              <a:r>
                <a:rPr lang="en-GB" dirty="0"/>
                <a:t>1</a:t>
              </a:r>
            </a:p>
          </p:txBody>
        </p:sp>
      </p:grpSp>
    </p:spTree>
    <p:extLst>
      <p:ext uri="{BB962C8B-B14F-4D97-AF65-F5344CB8AC3E}">
        <p14:creationId xmlns:p14="http://schemas.microsoft.com/office/powerpoint/2010/main" val="2996147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Your task</a:t>
            </a:r>
          </a:p>
        </p:txBody>
      </p:sp>
      <p:sp>
        <p:nvSpPr>
          <p:cNvPr id="4" name="Rectangle 3">
            <a:extLst>
              <a:ext uri="{FF2B5EF4-FFF2-40B4-BE49-F238E27FC236}">
                <a16:creationId xmlns:a16="http://schemas.microsoft.com/office/drawing/2014/main" id="{6A142637-C44D-4356-B31D-A55130956164}"/>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5 minutes</a:t>
            </a:r>
          </a:p>
        </p:txBody>
      </p:sp>
      <p:sp>
        <p:nvSpPr>
          <p:cNvPr id="5" name="TextBox 4">
            <a:extLst>
              <a:ext uri="{FF2B5EF4-FFF2-40B4-BE49-F238E27FC236}">
                <a16:creationId xmlns:a16="http://schemas.microsoft.com/office/drawing/2014/main" id="{84CB9445-C97F-43A6-8109-D2C65B707E7B}"/>
              </a:ext>
            </a:extLst>
          </p:cNvPr>
          <p:cNvSpPr txBox="1"/>
          <p:nvPr/>
        </p:nvSpPr>
        <p:spPr>
          <a:xfrm>
            <a:off x="443324" y="1200016"/>
            <a:ext cx="8392357" cy="5463034"/>
          </a:xfrm>
          <a:prstGeom prst="rect">
            <a:avLst/>
          </a:prstGeom>
          <a:noFill/>
        </p:spPr>
        <p:txBody>
          <a:bodyPr wrap="square" rtlCol="0">
            <a:spAutoFit/>
          </a:bodyPr>
          <a:lstStyle/>
          <a:p>
            <a:pPr marL="285750" indent="-285750">
              <a:spcAft>
                <a:spcPts val="600"/>
              </a:spcAft>
              <a:buClr>
                <a:srgbClr val="E30613"/>
              </a:buClr>
              <a:buFont typeface="Arial" panose="020B0604020202020204" pitchFamily="34" charset="0"/>
              <a:buChar char="•"/>
            </a:pPr>
            <a:r>
              <a:rPr lang="en-GB" b="1" dirty="0">
                <a:solidFill>
                  <a:srgbClr val="575656"/>
                </a:solidFill>
              </a:rPr>
              <a:t>An enhanced approach to urban mobility planning is on offer.</a:t>
            </a:r>
          </a:p>
          <a:p>
            <a:pPr marL="285750" indent="-285750">
              <a:spcAft>
                <a:spcPts val="600"/>
              </a:spcAft>
              <a:buClr>
                <a:srgbClr val="E30613"/>
              </a:buClr>
              <a:buFont typeface="Arial" panose="020B0604020202020204" pitchFamily="34" charset="0"/>
              <a:buChar char="•"/>
            </a:pPr>
            <a:r>
              <a:rPr lang="en-GB" b="1" dirty="0">
                <a:solidFill>
                  <a:srgbClr val="575656"/>
                </a:solidFill>
              </a:rPr>
              <a:t>It is vision-led, focused upon access and intended to help accommodate uncertainty about the future.</a:t>
            </a:r>
          </a:p>
          <a:p>
            <a:pPr marL="285750" indent="-285750">
              <a:spcAft>
                <a:spcPts val="600"/>
              </a:spcAft>
              <a:buClr>
                <a:srgbClr val="E30613"/>
              </a:buClr>
              <a:buFont typeface="Arial" panose="020B0604020202020204" pitchFamily="34" charset="0"/>
              <a:buChar char="•"/>
            </a:pPr>
            <a:r>
              <a:rPr lang="en-GB" b="1" dirty="0">
                <a:solidFill>
                  <a:srgbClr val="575656"/>
                </a:solidFill>
              </a:rPr>
              <a:t>But is it going to be suitable, acceptable and feasible for use by your organisation?</a:t>
            </a:r>
          </a:p>
          <a:p>
            <a:pPr marL="285750" indent="-285750">
              <a:buClr>
                <a:srgbClr val="E30613"/>
              </a:buClr>
              <a:buFont typeface="Arial" panose="020B0604020202020204" pitchFamily="34" charset="0"/>
              <a:buChar char="•"/>
            </a:pPr>
            <a:r>
              <a:rPr lang="en-GB" b="1" dirty="0">
                <a:solidFill>
                  <a:srgbClr val="575656"/>
                </a:solidFill>
              </a:rPr>
              <a:t>You have been asked to consider the strengths, weaknesses, opportunities and threats of the approach.</a:t>
            </a:r>
          </a:p>
          <a:p>
            <a:pPr marL="285750" indent="-285750">
              <a:buClr>
                <a:srgbClr val="E30613"/>
              </a:buClr>
              <a:buFont typeface="Arial" panose="020B0604020202020204" pitchFamily="34" charset="0"/>
              <a:buChar char="•"/>
            </a:pPr>
            <a:endParaRPr lang="en-GB" dirty="0">
              <a:solidFill>
                <a:srgbClr val="575656"/>
              </a:solidFill>
            </a:endParaRPr>
          </a:p>
          <a:p>
            <a:pPr marL="285750" indent="-285750">
              <a:spcAft>
                <a:spcPts val="600"/>
              </a:spcAft>
              <a:buClr>
                <a:srgbClr val="E30613"/>
              </a:buClr>
              <a:buFont typeface="Arial" panose="020B0604020202020204" pitchFamily="34" charset="0"/>
              <a:buChar char="•"/>
            </a:pPr>
            <a:r>
              <a:rPr lang="en-GB" dirty="0">
                <a:solidFill>
                  <a:srgbClr val="575656"/>
                </a:solidFill>
              </a:rPr>
              <a:t>To start the game, you will be given a sales pitch about the approach.</a:t>
            </a:r>
          </a:p>
          <a:p>
            <a:pPr marL="285750" indent="-285750">
              <a:spcAft>
                <a:spcPts val="600"/>
              </a:spcAft>
              <a:buClr>
                <a:srgbClr val="E30613"/>
              </a:buClr>
              <a:buFont typeface="Arial" panose="020B0604020202020204" pitchFamily="34" charset="0"/>
              <a:buChar char="•"/>
            </a:pPr>
            <a:r>
              <a:rPr lang="en-GB" dirty="0">
                <a:solidFill>
                  <a:srgbClr val="575656"/>
                </a:solidFill>
              </a:rPr>
              <a:t>You will then be given a set of 40 ‘product reviews’ – cards that point to possible strengths, weaknesses, opportunities and threats of the approach.</a:t>
            </a:r>
          </a:p>
          <a:p>
            <a:pPr marL="285750" indent="-285750">
              <a:buClr>
                <a:srgbClr val="E30613"/>
              </a:buClr>
              <a:buFont typeface="Arial" panose="020B0604020202020204" pitchFamily="34" charset="0"/>
              <a:buChar char="•"/>
            </a:pPr>
            <a:r>
              <a:rPr lang="en-GB" dirty="0">
                <a:solidFill>
                  <a:srgbClr val="575656"/>
                </a:solidFill>
              </a:rPr>
              <a:t>You may have further cards of your own you want to add, but you are tasked with shortlisting the most important cards.</a:t>
            </a:r>
          </a:p>
          <a:p>
            <a:pPr marL="285750" indent="-285750">
              <a:buClr>
                <a:srgbClr val="E30613"/>
              </a:buClr>
              <a:buFont typeface="Arial" panose="020B0604020202020204" pitchFamily="34" charset="0"/>
              <a:buChar char="•"/>
            </a:pPr>
            <a:endParaRPr lang="en-GB" dirty="0">
              <a:solidFill>
                <a:srgbClr val="575656"/>
              </a:solidFill>
            </a:endParaRPr>
          </a:p>
          <a:p>
            <a:pPr marL="285750" indent="-285750">
              <a:buClr>
                <a:srgbClr val="E30613"/>
              </a:buClr>
              <a:buFont typeface="Arial" panose="020B0604020202020204" pitchFamily="34" charset="0"/>
              <a:buChar char="•"/>
            </a:pPr>
            <a:r>
              <a:rPr lang="en-GB" dirty="0">
                <a:solidFill>
                  <a:srgbClr val="575656"/>
                </a:solidFill>
              </a:rPr>
              <a:t>As an open-minded team, you must end up with five cards that reflect the most important aspects of the approach that will inform your recommendation to your organisation.</a:t>
            </a:r>
          </a:p>
          <a:p>
            <a:pPr marL="285750" indent="-285750">
              <a:buClr>
                <a:srgbClr val="E30613"/>
              </a:buClr>
              <a:buFont typeface="Arial" panose="020B0604020202020204" pitchFamily="34" charset="0"/>
              <a:buChar char="•"/>
            </a:pPr>
            <a:endParaRPr lang="en-GB" dirty="0">
              <a:solidFill>
                <a:srgbClr val="575656"/>
              </a:solidFill>
            </a:endParaRPr>
          </a:p>
          <a:p>
            <a:pPr marL="285750" indent="-285750">
              <a:buClr>
                <a:srgbClr val="E30613"/>
              </a:buClr>
              <a:buFont typeface="Arial" panose="020B0604020202020204" pitchFamily="34" charset="0"/>
              <a:buChar char="•"/>
            </a:pPr>
            <a:r>
              <a:rPr lang="en-GB" dirty="0">
                <a:solidFill>
                  <a:srgbClr val="575656"/>
                </a:solidFill>
              </a:rPr>
              <a:t>Will you encourage the </a:t>
            </a:r>
            <a:r>
              <a:rPr lang="en-GB" b="1" dirty="0">
                <a:solidFill>
                  <a:srgbClr val="E30613"/>
                </a:solidFill>
              </a:rPr>
              <a:t>boss</a:t>
            </a:r>
            <a:r>
              <a:rPr lang="en-GB" dirty="0">
                <a:solidFill>
                  <a:srgbClr val="575656"/>
                </a:solidFill>
              </a:rPr>
              <a:t> to use this approach? You decide.</a:t>
            </a:r>
          </a:p>
        </p:txBody>
      </p:sp>
      <p:sp>
        <p:nvSpPr>
          <p:cNvPr id="6" name="Speech Bubble: Oval 5">
            <a:extLst>
              <a:ext uri="{FF2B5EF4-FFF2-40B4-BE49-F238E27FC236}">
                <a16:creationId xmlns:a16="http://schemas.microsoft.com/office/drawing/2014/main" id="{12660B0D-4476-4EEF-BDE3-AC8646E00C0D}"/>
              </a:ext>
            </a:extLst>
          </p:cNvPr>
          <p:cNvSpPr/>
          <p:nvPr/>
        </p:nvSpPr>
        <p:spPr>
          <a:xfrm>
            <a:off x="9001195" y="2323070"/>
            <a:ext cx="2940908" cy="2038865"/>
          </a:xfrm>
          <a:prstGeom prst="wedgeEllipseCallout">
            <a:avLst>
              <a:gd name="adj1" fmla="val -80077"/>
              <a:gd name="adj2" fmla="val 144319"/>
            </a:avLst>
          </a:prstGeom>
          <a:solidFill>
            <a:schemeClr val="bg1"/>
          </a:solidFill>
          <a:ln w="28575">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E30613"/>
                </a:solidFill>
              </a:rPr>
              <a:t>Your </a:t>
            </a:r>
            <a:r>
              <a:rPr lang="en-GB" b="1" dirty="0">
                <a:solidFill>
                  <a:srgbClr val="E30613"/>
                </a:solidFill>
              </a:rPr>
              <a:t>boss</a:t>
            </a:r>
            <a:r>
              <a:rPr lang="en-GB" dirty="0">
                <a:solidFill>
                  <a:srgbClr val="E30613"/>
                </a:solidFill>
              </a:rPr>
              <a:t> is the Director of Transport Planning in your urban authority </a:t>
            </a:r>
          </a:p>
        </p:txBody>
      </p:sp>
    </p:spTree>
    <p:extLst>
      <p:ext uri="{BB962C8B-B14F-4D97-AF65-F5344CB8AC3E}">
        <p14:creationId xmlns:p14="http://schemas.microsoft.com/office/powerpoint/2010/main" val="3160746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4 – Are we buying?</a:t>
            </a:r>
          </a:p>
        </p:txBody>
      </p:sp>
      <p:sp>
        <p:nvSpPr>
          <p:cNvPr id="5" name="Rectangle 4">
            <a:extLst>
              <a:ext uri="{FF2B5EF4-FFF2-40B4-BE49-F238E27FC236}">
                <a16:creationId xmlns:a16="http://schemas.microsoft.com/office/drawing/2014/main" id="{AE9E6700-816C-4596-84E9-065475D2C5CD}"/>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5 minutes</a:t>
            </a:r>
          </a:p>
        </p:txBody>
      </p:sp>
      <p:sp>
        <p:nvSpPr>
          <p:cNvPr id="6" name="TextBox 5">
            <a:extLst>
              <a:ext uri="{FF2B5EF4-FFF2-40B4-BE49-F238E27FC236}">
                <a16:creationId xmlns:a16="http://schemas.microsoft.com/office/drawing/2014/main" id="{D7FCF78A-77A2-401D-AFCD-AF5D5636B095}"/>
              </a:ext>
            </a:extLst>
          </p:cNvPr>
          <p:cNvSpPr txBox="1"/>
          <p:nvPr/>
        </p:nvSpPr>
        <p:spPr>
          <a:xfrm>
            <a:off x="2814222" y="1870001"/>
            <a:ext cx="6178858" cy="3658374"/>
          </a:xfrm>
          <a:prstGeom prst="rect">
            <a:avLst/>
          </a:prstGeom>
          <a:noFill/>
        </p:spPr>
        <p:txBody>
          <a:bodyPr wrap="square">
            <a:spAutoFit/>
          </a:bodyPr>
          <a:lstStyle/>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The players now have a five-minute discussion about the five important cards with the intention of weighing up whether </a:t>
            </a:r>
            <a:r>
              <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TAP for Uncertain Futures </a:t>
            </a: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is right for them as a group to recommend to their boss.</a:t>
            </a: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player then marks (without the other players seeing) on the decision card whether they vote ‘yes’ or ‘no’.</a:t>
            </a:r>
          </a:p>
          <a:p>
            <a:pPr marL="342900" lvl="0" indent="-342900">
              <a:lnSpc>
                <a:spcPct val="107000"/>
              </a:lnSpc>
              <a:spcAft>
                <a:spcPts val="12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The decision cards are laid on the table.</a:t>
            </a:r>
          </a:p>
          <a:p>
            <a:pPr marL="342900" lvl="0" indent="-342900">
              <a:lnSpc>
                <a:spcPct val="107000"/>
              </a:lnSpc>
              <a:spcAft>
                <a:spcPts val="1200"/>
              </a:spcAft>
              <a:buClr>
                <a:srgbClr val="E30613"/>
              </a:buClr>
              <a:buFont typeface="Symbol" panose="05050102010706020507" pitchFamily="18" charset="2"/>
              <a:buChar char=""/>
            </a:pPr>
            <a:endPar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1200"/>
              </a:spcAft>
              <a:buClr>
                <a:srgbClr val="E30613"/>
              </a:buClr>
              <a:buFont typeface="Symbol" panose="05050102010706020507" pitchFamily="18" charset="2"/>
              <a:buChar char=""/>
            </a:pP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The five cards and the decision cards provide you with what you need to now advise the boss!</a:t>
            </a:r>
            <a:endParaRPr lang="en-GB" sz="1800" b="1"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63683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5 – Views across the market</a:t>
            </a:r>
          </a:p>
        </p:txBody>
      </p:sp>
      <p:sp>
        <p:nvSpPr>
          <p:cNvPr id="5" name="Rectangle 4">
            <a:extLst>
              <a:ext uri="{FF2B5EF4-FFF2-40B4-BE49-F238E27FC236}">
                <a16:creationId xmlns:a16="http://schemas.microsoft.com/office/drawing/2014/main" id="{A9A00413-18E1-47A6-A117-48333B7B82F8}"/>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10 minutes</a:t>
            </a:r>
          </a:p>
        </p:txBody>
      </p:sp>
      <p:sp>
        <p:nvSpPr>
          <p:cNvPr id="6" name="TextBox 5">
            <a:extLst>
              <a:ext uri="{FF2B5EF4-FFF2-40B4-BE49-F238E27FC236}">
                <a16:creationId xmlns:a16="http://schemas.microsoft.com/office/drawing/2014/main" id="{A3A5C3E2-3E83-42C1-80D5-F713B96A1397}"/>
              </a:ext>
            </a:extLst>
          </p:cNvPr>
          <p:cNvSpPr txBox="1"/>
          <p:nvPr/>
        </p:nvSpPr>
        <p:spPr>
          <a:xfrm>
            <a:off x="3006571" y="2660113"/>
            <a:ext cx="6178858" cy="2307619"/>
          </a:xfrm>
          <a:prstGeom prst="rect">
            <a:avLst/>
          </a:prstGeom>
          <a:noFill/>
        </p:spPr>
        <p:txBody>
          <a:bodyPr wrap="square">
            <a:spAutoFit/>
          </a:bodyPr>
          <a:lstStyle/>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If the game </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has been played by several groups of players at the same time, this stage is an opportunity to hear the verdicts around the room.</a:t>
            </a:r>
            <a:endPar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12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Each table is asked to quickly share with the other tables their five most important cards and whether or not their collective recommendation is for their organisation to try the new approach.</a:t>
            </a:r>
          </a:p>
        </p:txBody>
      </p:sp>
    </p:spTree>
    <p:extLst>
      <p:ext uri="{BB962C8B-B14F-4D97-AF65-F5344CB8AC3E}">
        <p14:creationId xmlns:p14="http://schemas.microsoft.com/office/powerpoint/2010/main" val="3581972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6 – Reflections</a:t>
            </a:r>
          </a:p>
        </p:txBody>
      </p:sp>
      <p:sp>
        <p:nvSpPr>
          <p:cNvPr id="5" name="Rectangle 4">
            <a:extLst>
              <a:ext uri="{FF2B5EF4-FFF2-40B4-BE49-F238E27FC236}">
                <a16:creationId xmlns:a16="http://schemas.microsoft.com/office/drawing/2014/main" id="{F496FAC6-AD1B-4CB0-9EDC-F381861FD67C}"/>
              </a:ext>
            </a:extLst>
          </p:cNvPr>
          <p:cNvSpPr/>
          <p:nvPr/>
        </p:nvSpPr>
        <p:spPr>
          <a:xfrm>
            <a:off x="9960746" y="208206"/>
            <a:ext cx="2171586"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Any remaining time</a:t>
            </a:r>
          </a:p>
        </p:txBody>
      </p:sp>
      <p:sp>
        <p:nvSpPr>
          <p:cNvPr id="6" name="TextBox 5">
            <a:extLst>
              <a:ext uri="{FF2B5EF4-FFF2-40B4-BE49-F238E27FC236}">
                <a16:creationId xmlns:a16="http://schemas.microsoft.com/office/drawing/2014/main" id="{CCB60A3A-3972-4DDF-96CB-EAD5A5A891A4}"/>
              </a:ext>
            </a:extLst>
          </p:cNvPr>
          <p:cNvSpPr txBox="1"/>
          <p:nvPr/>
        </p:nvSpPr>
        <p:spPr>
          <a:xfrm>
            <a:off x="3059838" y="2589091"/>
            <a:ext cx="5871098" cy="2062552"/>
          </a:xfrm>
          <a:prstGeom prst="rect">
            <a:avLst/>
          </a:prstGeom>
          <a:noFill/>
        </p:spPr>
        <p:txBody>
          <a:bodyPr wrap="square">
            <a:spAutoFit/>
          </a:bodyPr>
          <a:lstStyle/>
          <a:p>
            <a:pPr marL="342900" lvl="0" indent="-342900">
              <a:lnSpc>
                <a:spcPct val="107000"/>
              </a:lnSpc>
              <a:spcAft>
                <a:spcPts val="800"/>
              </a:spcAft>
              <a:buClr>
                <a:srgbClr val="E30613"/>
              </a:buClr>
              <a:buFont typeface="Symbol" panose="05050102010706020507" pitchFamily="18" charset="2"/>
              <a:buChar char=""/>
            </a:pPr>
            <a:r>
              <a:rPr lang="en-GB" sz="18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Whether involving a single set or multiple sets of players, if time remains, players are invited to discuss:</a:t>
            </a:r>
          </a:p>
          <a:p>
            <a:pPr marL="800100" lvl="1" indent="-342900">
              <a:lnSpc>
                <a:spcPct val="107000"/>
              </a:lnSpc>
              <a:spcAft>
                <a:spcPts val="800"/>
              </a:spcAft>
              <a:buClr>
                <a:srgbClr val="E30613"/>
              </a:buClr>
              <a:buFont typeface="Symbol" panose="05050102010706020507" pitchFamily="18" charset="2"/>
              <a:buChar char=""/>
            </a:pPr>
            <a:r>
              <a:rPr lang="en-GB"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What they thought of the game itself</a:t>
            </a:r>
          </a:p>
          <a:p>
            <a:pPr marL="800100" lvl="1" indent="-342900">
              <a:lnSpc>
                <a:spcPct val="107000"/>
              </a:lnSpc>
              <a:spcAft>
                <a:spcPts val="800"/>
              </a:spcAft>
              <a:buClr>
                <a:srgbClr val="E30613"/>
              </a:buClr>
              <a:buFont typeface="Symbol" panose="05050102010706020507" pitchFamily="18" charset="2"/>
              <a:buChar char=""/>
            </a:pP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What they think about the </a:t>
            </a:r>
            <a:r>
              <a:rPr lang="en-GB" b="1" dirty="0">
                <a:solidFill>
                  <a:srgbClr val="575656"/>
                </a:solidFill>
                <a:latin typeface="Calibri" panose="020F0502020204030204" pitchFamily="34" charset="0"/>
                <a:ea typeface="Calibri" panose="020F0502020204030204" pitchFamily="34" charset="0"/>
                <a:cs typeface="Times New Roman" panose="02020603050405020304" pitchFamily="18" charset="0"/>
              </a:rPr>
              <a:t>Triple Access Planning for Uncertain Futures</a:t>
            </a:r>
            <a:r>
              <a:rPr lang="en-GB" dirty="0">
                <a:solidFill>
                  <a:srgbClr val="575656"/>
                </a:solidFill>
                <a:latin typeface="Calibri" panose="020F0502020204030204" pitchFamily="34" charset="0"/>
                <a:ea typeface="Calibri" panose="020F0502020204030204" pitchFamily="34" charset="0"/>
                <a:cs typeface="Times New Roman" panose="02020603050405020304" pitchFamily="18" charset="0"/>
              </a:rPr>
              <a:t> approach for urban mobility planning</a:t>
            </a:r>
            <a:endParaRPr lang="en-GB"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41539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D1435D-F3E3-4415-AF7E-B53590D3B776}"/>
              </a:ext>
            </a:extLst>
          </p:cNvPr>
          <p:cNvSpPr txBox="1"/>
          <p:nvPr/>
        </p:nvSpPr>
        <p:spPr>
          <a:xfrm>
            <a:off x="1517514" y="1993668"/>
            <a:ext cx="9156971" cy="2449004"/>
          </a:xfrm>
          <a:prstGeom prst="rect">
            <a:avLst/>
          </a:prstGeom>
          <a:noFill/>
        </p:spPr>
        <p:txBody>
          <a:bodyPr wrap="square">
            <a:spAutoFit/>
          </a:bodyPr>
          <a:lstStyle/>
          <a:p>
            <a:pPr lvl="0" algn="ctr">
              <a:lnSpc>
                <a:spcPct val="107000"/>
              </a:lnSpc>
              <a:spcAft>
                <a:spcPts val="800"/>
              </a:spcAft>
              <a:buClr>
                <a:srgbClr val="E30613"/>
              </a:buClr>
            </a:pPr>
            <a:r>
              <a:rPr lang="en-GB" sz="70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THANK YOU</a:t>
            </a:r>
          </a:p>
          <a:p>
            <a:pPr lvl="0" algn="ctr">
              <a:lnSpc>
                <a:spcPct val="107000"/>
              </a:lnSpc>
              <a:spcAft>
                <a:spcPts val="800"/>
              </a:spcAft>
              <a:buClr>
                <a:srgbClr val="E30613"/>
              </a:buClr>
            </a:pPr>
            <a:r>
              <a:rPr lang="en-GB" sz="7000" dirty="0">
                <a:solidFill>
                  <a:srgbClr val="575656"/>
                </a:solidFill>
                <a:effectLst/>
                <a:latin typeface="Calibri" panose="020F0502020204030204" pitchFamily="34" charset="0"/>
                <a:ea typeface="Calibri" panose="020F0502020204030204" pitchFamily="34" charset="0"/>
                <a:cs typeface="Times New Roman" panose="02020603050405020304" pitchFamily="18" charset="0"/>
              </a:rPr>
              <a:t>FOR PLAYING!</a:t>
            </a:r>
          </a:p>
        </p:txBody>
      </p:sp>
      <p:sp>
        <p:nvSpPr>
          <p:cNvPr id="3" name="Rectangle 2">
            <a:extLst>
              <a:ext uri="{FF2B5EF4-FFF2-40B4-BE49-F238E27FC236}">
                <a16:creationId xmlns:a16="http://schemas.microsoft.com/office/drawing/2014/main" id="{5BF75A5F-1925-4DAF-A3B4-87DDBCA42580}"/>
              </a:ext>
            </a:extLst>
          </p:cNvPr>
          <p:cNvSpPr/>
          <p:nvPr/>
        </p:nvSpPr>
        <p:spPr>
          <a:xfrm>
            <a:off x="0" y="680484"/>
            <a:ext cx="12192000" cy="159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3B4D460-76DA-4DC1-A481-388CAEC0853C}"/>
              </a:ext>
            </a:extLst>
          </p:cNvPr>
          <p:cNvSpPr/>
          <p:nvPr/>
        </p:nvSpPr>
        <p:spPr>
          <a:xfrm>
            <a:off x="4745886" y="6086105"/>
            <a:ext cx="2700226" cy="369332"/>
          </a:xfrm>
          <a:prstGeom prst="rect">
            <a:avLst/>
          </a:prstGeom>
        </p:spPr>
        <p:txBody>
          <a:bodyPr wrap="none">
            <a:spAutoFit/>
          </a:bodyPr>
          <a:lstStyle/>
          <a:p>
            <a:r>
              <a:rPr lang="en-US" u="sng" dirty="0">
                <a:solidFill>
                  <a:srgbClr val="575656"/>
                </a:solidFill>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www.tapforuncertainty.eu</a:t>
            </a:r>
            <a:r>
              <a:rPr lang="en-US" dirty="0">
                <a:solidFill>
                  <a:srgbClr val="575656"/>
                </a:solidFill>
                <a:latin typeface="Calibri" panose="020F0502020204030204" pitchFamily="34" charset="0"/>
                <a:ea typeface="Times New Roman" panose="02020603050405020304" pitchFamily="18" charset="0"/>
              </a:rPr>
              <a:t> </a:t>
            </a:r>
            <a:endParaRPr lang="en-GB" dirty="0">
              <a:solidFill>
                <a:srgbClr val="575656"/>
              </a:solidFill>
            </a:endParaRPr>
          </a:p>
        </p:txBody>
      </p:sp>
      <p:pic>
        <p:nvPicPr>
          <p:cNvPr id="7" name="Picture 6">
            <a:extLst>
              <a:ext uri="{FF2B5EF4-FFF2-40B4-BE49-F238E27FC236}">
                <a16:creationId xmlns:a16="http://schemas.microsoft.com/office/drawing/2014/main" id="{6F9B812B-B166-46D2-9BB4-A6ECF87F09E6}"/>
              </a:ext>
            </a:extLst>
          </p:cNvPr>
          <p:cNvPicPr>
            <a:picLocks noChangeAspect="1"/>
          </p:cNvPicPr>
          <p:nvPr/>
        </p:nvPicPr>
        <p:blipFill>
          <a:blip r:embed="rId3"/>
          <a:stretch>
            <a:fillRect/>
          </a:stretch>
        </p:blipFill>
        <p:spPr>
          <a:xfrm>
            <a:off x="355222" y="5964823"/>
            <a:ext cx="2487775" cy="611895"/>
          </a:xfrm>
          <a:prstGeom prst="rect">
            <a:avLst/>
          </a:prstGeom>
        </p:spPr>
      </p:pic>
    </p:spTree>
    <p:extLst>
      <p:ext uri="{BB962C8B-B14F-4D97-AF65-F5344CB8AC3E}">
        <p14:creationId xmlns:p14="http://schemas.microsoft.com/office/powerpoint/2010/main" val="281857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3B25-1255-47A2-B724-1B5E400B1E55}"/>
              </a:ext>
            </a:extLst>
          </p:cNvPr>
          <p:cNvSpPr txBox="1">
            <a:spLocks/>
          </p:cNvSpPr>
          <p:nvPr/>
        </p:nvSpPr>
        <p:spPr>
          <a:xfrm>
            <a:off x="59668" y="124978"/>
            <a:ext cx="12072664" cy="1143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E30613"/>
                </a:solidFill>
              </a:rPr>
              <a:t>Stage 1 – What are we being sold?</a:t>
            </a:r>
          </a:p>
        </p:txBody>
      </p:sp>
      <p:pic>
        <p:nvPicPr>
          <p:cNvPr id="5" name="Picture 4">
            <a:extLst>
              <a:ext uri="{FF2B5EF4-FFF2-40B4-BE49-F238E27FC236}">
                <a16:creationId xmlns:a16="http://schemas.microsoft.com/office/drawing/2014/main" id="{8004778B-6ED9-4341-8F63-76264A9BEC03}"/>
              </a:ext>
            </a:extLst>
          </p:cNvPr>
          <p:cNvPicPr>
            <a:picLocks noChangeAspect="1"/>
          </p:cNvPicPr>
          <p:nvPr/>
        </p:nvPicPr>
        <p:blipFill>
          <a:blip r:embed="rId3"/>
          <a:stretch>
            <a:fillRect/>
          </a:stretch>
        </p:blipFill>
        <p:spPr>
          <a:xfrm>
            <a:off x="690000" y="1665184"/>
            <a:ext cx="4364660" cy="3486919"/>
          </a:xfrm>
          <a:prstGeom prst="rect">
            <a:avLst/>
          </a:prstGeom>
        </p:spPr>
      </p:pic>
      <p:pic>
        <p:nvPicPr>
          <p:cNvPr id="6" name="Picture 6" descr="All Photo Png Clipart - Magnifying Glass Transparent Png (1177x750), Png Download">
            <a:extLst>
              <a:ext uri="{FF2B5EF4-FFF2-40B4-BE49-F238E27FC236}">
                <a16:creationId xmlns:a16="http://schemas.microsoft.com/office/drawing/2014/main" id="{DB58C10C-06F5-41E2-853A-A127B3F259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776" y="1375545"/>
            <a:ext cx="10256196" cy="6534921"/>
          </a:xfrm>
          <a:prstGeom prst="rect">
            <a:avLst/>
          </a:prstGeom>
          <a:noFill/>
          <a:effectLst>
            <a:outerShdw blurRad="50800" dist="889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E10E2C2-60B6-4F59-A912-B6829C28E254}"/>
              </a:ext>
            </a:extLst>
          </p:cNvPr>
          <p:cNvSpPr txBox="1"/>
          <p:nvPr/>
        </p:nvSpPr>
        <p:spPr>
          <a:xfrm>
            <a:off x="9845336" y="399495"/>
            <a:ext cx="1848583" cy="4401205"/>
          </a:xfrm>
          <a:prstGeom prst="rect">
            <a:avLst/>
          </a:prstGeom>
          <a:noFill/>
        </p:spPr>
        <p:txBody>
          <a:bodyPr wrap="none" rtlCol="0">
            <a:spAutoFit/>
          </a:bodyPr>
          <a:lstStyle/>
          <a:p>
            <a:r>
              <a:rPr lang="en-GB" sz="28000" dirty="0">
                <a:solidFill>
                  <a:srgbClr val="E30613"/>
                </a:solidFill>
              </a:rPr>
              <a:t>?</a:t>
            </a:r>
          </a:p>
        </p:txBody>
      </p:sp>
      <p:sp>
        <p:nvSpPr>
          <p:cNvPr id="8" name="TextBox 7">
            <a:extLst>
              <a:ext uri="{FF2B5EF4-FFF2-40B4-BE49-F238E27FC236}">
                <a16:creationId xmlns:a16="http://schemas.microsoft.com/office/drawing/2014/main" id="{FAA576BC-53D6-4412-928E-B938BCE92A8B}"/>
              </a:ext>
            </a:extLst>
          </p:cNvPr>
          <p:cNvSpPr txBox="1"/>
          <p:nvPr/>
        </p:nvSpPr>
        <p:spPr>
          <a:xfrm>
            <a:off x="6542843" y="2192784"/>
            <a:ext cx="3992888" cy="1015663"/>
          </a:xfrm>
          <a:prstGeom prst="rect">
            <a:avLst/>
          </a:prstGeom>
          <a:noFill/>
        </p:spPr>
        <p:txBody>
          <a:bodyPr wrap="none" rtlCol="0">
            <a:spAutoFit/>
          </a:bodyPr>
          <a:lstStyle/>
          <a:p>
            <a:r>
              <a:rPr lang="en-GB" sz="6000" dirty="0">
                <a:solidFill>
                  <a:srgbClr val="575656"/>
                </a:solidFill>
              </a:rPr>
              <a:t>The future…</a:t>
            </a:r>
          </a:p>
        </p:txBody>
      </p:sp>
      <p:sp>
        <p:nvSpPr>
          <p:cNvPr id="9" name="Rectangle 8">
            <a:extLst>
              <a:ext uri="{FF2B5EF4-FFF2-40B4-BE49-F238E27FC236}">
                <a16:creationId xmlns:a16="http://schemas.microsoft.com/office/drawing/2014/main" id="{73593F81-767C-4D7F-BE0C-06453D9BBF56}"/>
              </a:ext>
            </a:extLst>
          </p:cNvPr>
          <p:cNvSpPr/>
          <p:nvPr/>
        </p:nvSpPr>
        <p:spPr>
          <a:xfrm>
            <a:off x="10827314" y="208206"/>
            <a:ext cx="1305018" cy="488272"/>
          </a:xfrm>
          <a:prstGeom prst="rect">
            <a:avLst/>
          </a:prstGeom>
          <a:solidFill>
            <a:srgbClr val="E30613"/>
          </a:solid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10 minutes</a:t>
            </a:r>
          </a:p>
        </p:txBody>
      </p:sp>
    </p:spTree>
    <p:extLst>
      <p:ext uri="{BB962C8B-B14F-4D97-AF65-F5344CB8AC3E}">
        <p14:creationId xmlns:p14="http://schemas.microsoft.com/office/powerpoint/2010/main" val="2036307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ow 405 Freeway gridlock became the iconic image of an L.A. Thanksgiving -  Los Angeles Times">
            <a:extLst>
              <a:ext uri="{FF2B5EF4-FFF2-40B4-BE49-F238E27FC236}">
                <a16:creationId xmlns:a16="http://schemas.microsoft.com/office/drawing/2014/main" id="{645FDD88-2F8F-46C2-85B0-4528A18E67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48014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EBDC135-AFF5-4317-817F-55EF9403F23A}"/>
              </a:ext>
            </a:extLst>
          </p:cNvPr>
          <p:cNvSpPr txBox="1"/>
          <p:nvPr/>
        </p:nvSpPr>
        <p:spPr>
          <a:xfrm>
            <a:off x="683173" y="1008993"/>
            <a:ext cx="3888828" cy="4154984"/>
          </a:xfrm>
          <a:prstGeom prst="rect">
            <a:avLst/>
          </a:prstGeom>
          <a:noFill/>
        </p:spPr>
        <p:txBody>
          <a:bodyPr wrap="square" rtlCol="0">
            <a:spAutoFit/>
          </a:bodyPr>
          <a:lstStyle/>
          <a:p>
            <a:r>
              <a:rPr lang="en-GB" sz="6600" dirty="0">
                <a:solidFill>
                  <a:schemeClr val="bg1"/>
                </a:solidFill>
                <a:effectLst>
                  <a:outerShdw blurRad="38100" dist="38100" dir="2700000" algn="tl">
                    <a:srgbClr val="000000">
                      <a:alpha val="43137"/>
                    </a:srgbClr>
                  </a:outerShdw>
                </a:effectLst>
              </a:rPr>
              <a:t>travel</a:t>
            </a:r>
          </a:p>
          <a:p>
            <a:r>
              <a:rPr lang="en-GB" sz="6600" dirty="0">
                <a:solidFill>
                  <a:schemeClr val="bg1"/>
                </a:solidFill>
                <a:effectLst>
                  <a:outerShdw blurRad="38100" dist="38100" dir="2700000" algn="tl">
                    <a:srgbClr val="000000">
                      <a:alpha val="43137"/>
                    </a:srgbClr>
                  </a:outerShdw>
                </a:effectLst>
              </a:rPr>
              <a:t>is a derived demand</a:t>
            </a:r>
          </a:p>
        </p:txBody>
      </p:sp>
    </p:spTree>
    <p:extLst>
      <p:ext uri="{BB962C8B-B14F-4D97-AF65-F5344CB8AC3E}">
        <p14:creationId xmlns:p14="http://schemas.microsoft.com/office/powerpoint/2010/main" val="362489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hesocialmediahat.com/sites/default/files/Reach.jpg">
            <a:extLst>
              <a:ext uri="{FF2B5EF4-FFF2-40B4-BE49-F238E27FC236}">
                <a16:creationId xmlns:a16="http://schemas.microsoft.com/office/drawing/2014/main" id="{F27E62AD-AE3A-49D6-8403-840C38CB1F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t="12100" r="105" b="3543"/>
          <a:stretch/>
        </p:blipFill>
        <p:spPr bwMode="auto">
          <a:xfrm>
            <a:off x="-1" y="0"/>
            <a:ext cx="12356926" cy="697831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44D4E12-2F33-4989-ABDC-D4A2AAAF4D27}"/>
              </a:ext>
            </a:extLst>
          </p:cNvPr>
          <p:cNvSpPr txBox="1"/>
          <p:nvPr/>
        </p:nvSpPr>
        <p:spPr>
          <a:xfrm>
            <a:off x="0" y="0"/>
            <a:ext cx="12356925" cy="1107996"/>
          </a:xfrm>
          <a:prstGeom prst="rect">
            <a:avLst/>
          </a:prstGeom>
          <a:noFill/>
        </p:spPr>
        <p:txBody>
          <a:bodyPr wrap="square" rtlCol="0">
            <a:spAutoFit/>
          </a:bodyPr>
          <a:lstStyle/>
          <a:p>
            <a:pPr algn="ctr"/>
            <a:r>
              <a:rPr lang="en-GB" sz="6600" dirty="0">
                <a:solidFill>
                  <a:schemeClr val="bg1"/>
                </a:solidFill>
                <a:effectLst>
                  <a:outerShdw blurRad="38100" dist="38100" dir="2700000" algn="tl">
                    <a:srgbClr val="000000">
                      <a:alpha val="43137"/>
                    </a:srgbClr>
                  </a:outerShdw>
                </a:effectLst>
              </a:rPr>
              <a:t>it’s about access, stupid</a:t>
            </a:r>
          </a:p>
        </p:txBody>
      </p:sp>
      <p:sp>
        <p:nvSpPr>
          <p:cNvPr id="6" name="TextBox 5">
            <a:extLst>
              <a:ext uri="{FF2B5EF4-FFF2-40B4-BE49-F238E27FC236}">
                <a16:creationId xmlns:a16="http://schemas.microsoft.com/office/drawing/2014/main" id="{660B4E8A-1434-48E8-BB4E-63FC9EB91BC7}"/>
              </a:ext>
            </a:extLst>
          </p:cNvPr>
          <p:cNvSpPr txBox="1"/>
          <p:nvPr/>
        </p:nvSpPr>
        <p:spPr>
          <a:xfrm>
            <a:off x="0" y="6150114"/>
            <a:ext cx="12356924" cy="707886"/>
          </a:xfrm>
          <a:prstGeom prst="rect">
            <a:avLst/>
          </a:prstGeom>
          <a:noFill/>
        </p:spPr>
        <p:txBody>
          <a:bodyPr wrap="square" rtlCol="0">
            <a:spAutoFit/>
          </a:bodyPr>
          <a:lstStyle/>
          <a:p>
            <a:pPr algn="ctr"/>
            <a:r>
              <a:rPr lang="en-GB" sz="4000" dirty="0">
                <a:solidFill>
                  <a:schemeClr val="bg1"/>
                </a:solidFill>
                <a:effectLst>
                  <a:outerShdw blurRad="38100" dist="38100" dir="2700000" algn="tl">
                    <a:srgbClr val="000000">
                      <a:alpha val="43137"/>
                    </a:srgbClr>
                  </a:outerShdw>
                </a:effectLst>
              </a:rPr>
              <a:t>transport problems don’t (only) need transport solutions</a:t>
            </a:r>
          </a:p>
        </p:txBody>
      </p:sp>
    </p:spTree>
    <p:extLst>
      <p:ext uri="{BB962C8B-B14F-4D97-AF65-F5344CB8AC3E}">
        <p14:creationId xmlns:p14="http://schemas.microsoft.com/office/powerpoint/2010/main" val="409861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edia-assets-05.thedrum.com/cache/images/thedrum-prod/s3-news-tmp-56002-digital1--2x1--940.jpg"/>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7500" r="3541"/>
          <a:stretch/>
        </p:blipFill>
        <p:spPr bwMode="auto">
          <a:xfrm>
            <a:off x="0" y="0"/>
            <a:ext cx="1220152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Top Transparent Edit Stickers for Android &amp; iOS | Gfycat">
            <a:extLst>
              <a:ext uri="{FF2B5EF4-FFF2-40B4-BE49-F238E27FC236}">
                <a16:creationId xmlns:a16="http://schemas.microsoft.com/office/drawing/2014/main" id="{0F09CB4A-0290-4236-881D-34DCC36F6C39}"/>
              </a:ext>
            </a:extLst>
          </p:cNvPr>
          <p:cNvPicPr>
            <a:picLocks noChangeAspect="1" noChangeArrowheads="1" noCrop="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041430" y="1412984"/>
            <a:ext cx="4179177" cy="41791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4CB0E58-01AE-4823-A31B-155C996E3E16}"/>
              </a:ext>
            </a:extLst>
          </p:cNvPr>
          <p:cNvSpPr txBox="1"/>
          <p:nvPr/>
        </p:nvSpPr>
        <p:spPr>
          <a:xfrm rot="16200000">
            <a:off x="-5696607" y="2875001"/>
            <a:ext cx="12356925" cy="1107996"/>
          </a:xfrm>
          <a:prstGeom prst="rect">
            <a:avLst/>
          </a:prstGeom>
          <a:noFill/>
        </p:spPr>
        <p:txBody>
          <a:bodyPr wrap="square" rtlCol="0">
            <a:spAutoFit/>
          </a:bodyPr>
          <a:lstStyle/>
          <a:p>
            <a:pPr algn="ctr"/>
            <a:r>
              <a:rPr lang="en-GB" sz="6600" dirty="0">
                <a:solidFill>
                  <a:schemeClr val="bg1"/>
                </a:solidFill>
                <a:effectLst>
                  <a:outerShdw blurRad="38100" dist="38100" dir="2700000" algn="tl">
                    <a:srgbClr val="000000">
                      <a:alpha val="43137"/>
                    </a:srgbClr>
                  </a:outerShdw>
                </a:effectLst>
              </a:rPr>
              <a:t>changing access</a:t>
            </a:r>
          </a:p>
        </p:txBody>
      </p:sp>
    </p:spTree>
    <p:extLst>
      <p:ext uri="{BB962C8B-B14F-4D97-AF65-F5344CB8AC3E}">
        <p14:creationId xmlns:p14="http://schemas.microsoft.com/office/powerpoint/2010/main" val="470131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0EE7FF8-11F5-4E8B-8A59-5B474089654E}"/>
              </a:ext>
            </a:extLst>
          </p:cNvPr>
          <p:cNvPicPr>
            <a:picLocks noChangeAspect="1"/>
          </p:cNvPicPr>
          <p:nvPr/>
        </p:nvPicPr>
        <p:blipFill>
          <a:blip r:embed="rId3"/>
          <a:stretch>
            <a:fillRect/>
          </a:stretch>
        </p:blipFill>
        <p:spPr>
          <a:xfrm>
            <a:off x="3491703" y="1318216"/>
            <a:ext cx="5770469" cy="4610017"/>
          </a:xfrm>
          <a:prstGeom prst="rect">
            <a:avLst/>
          </a:prstGeom>
        </p:spPr>
      </p:pic>
      <p:sp>
        <p:nvSpPr>
          <p:cNvPr id="2" name="Title 1">
            <a:extLst>
              <a:ext uri="{FF2B5EF4-FFF2-40B4-BE49-F238E27FC236}">
                <a16:creationId xmlns:a16="http://schemas.microsoft.com/office/drawing/2014/main" id="{302ECBEB-CA8D-456E-859E-21F8F361DD36}"/>
              </a:ext>
            </a:extLst>
          </p:cNvPr>
          <p:cNvSpPr>
            <a:spLocks noGrp="1"/>
          </p:cNvSpPr>
          <p:nvPr>
            <p:ph type="title"/>
          </p:nvPr>
        </p:nvSpPr>
        <p:spPr>
          <a:xfrm>
            <a:off x="119336" y="-185741"/>
            <a:ext cx="12072664" cy="1143000"/>
          </a:xfrm>
        </p:spPr>
        <p:txBody>
          <a:bodyPr>
            <a:normAutofit/>
          </a:bodyPr>
          <a:lstStyle/>
          <a:p>
            <a:pPr algn="l"/>
            <a:r>
              <a:rPr lang="en-GB" sz="4000" dirty="0">
                <a:solidFill>
                  <a:srgbClr val="E30613"/>
                </a:solidFill>
              </a:rPr>
              <a:t>Triple Access System – the world we live in</a:t>
            </a:r>
          </a:p>
        </p:txBody>
      </p:sp>
      <p:cxnSp>
        <p:nvCxnSpPr>
          <p:cNvPr id="6" name="Straight Connector 5">
            <a:extLst>
              <a:ext uri="{FF2B5EF4-FFF2-40B4-BE49-F238E27FC236}">
                <a16:creationId xmlns:a16="http://schemas.microsoft.com/office/drawing/2014/main" id="{36299D3A-6480-477B-88EF-AF30A88844FA}"/>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0A9C132A-759C-4AFA-9BDC-D8BB6178E69C}"/>
              </a:ext>
            </a:extLst>
          </p:cNvPr>
          <p:cNvPicPr>
            <a:picLocks noChangeAspect="1"/>
          </p:cNvPicPr>
          <p:nvPr/>
        </p:nvPicPr>
        <p:blipFill>
          <a:blip r:embed="rId4"/>
          <a:stretch>
            <a:fillRect/>
          </a:stretch>
        </p:blipFill>
        <p:spPr>
          <a:xfrm>
            <a:off x="9552384" y="6070250"/>
            <a:ext cx="2487775" cy="611895"/>
          </a:xfrm>
          <a:prstGeom prst="rect">
            <a:avLst/>
          </a:prstGeom>
        </p:spPr>
      </p:pic>
    </p:spTree>
    <p:extLst>
      <p:ext uri="{BB962C8B-B14F-4D97-AF65-F5344CB8AC3E}">
        <p14:creationId xmlns:p14="http://schemas.microsoft.com/office/powerpoint/2010/main" val="189088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ECBEB-CA8D-456E-859E-21F8F361DD36}"/>
              </a:ext>
            </a:extLst>
          </p:cNvPr>
          <p:cNvSpPr>
            <a:spLocks noGrp="1"/>
          </p:cNvSpPr>
          <p:nvPr>
            <p:ph type="title"/>
          </p:nvPr>
        </p:nvSpPr>
        <p:spPr>
          <a:xfrm>
            <a:off x="119336" y="-185741"/>
            <a:ext cx="12072664" cy="1143000"/>
          </a:xfrm>
        </p:spPr>
        <p:txBody>
          <a:bodyPr>
            <a:normAutofit/>
          </a:bodyPr>
          <a:lstStyle/>
          <a:p>
            <a:pPr algn="l"/>
            <a:r>
              <a:rPr lang="en-GB" sz="4000" dirty="0">
                <a:solidFill>
                  <a:srgbClr val="E30613"/>
                </a:solidFill>
              </a:rPr>
              <a:t>Triple Access System</a:t>
            </a:r>
          </a:p>
        </p:txBody>
      </p:sp>
      <p:cxnSp>
        <p:nvCxnSpPr>
          <p:cNvPr id="6" name="Straight Connector 5">
            <a:extLst>
              <a:ext uri="{FF2B5EF4-FFF2-40B4-BE49-F238E27FC236}">
                <a16:creationId xmlns:a16="http://schemas.microsoft.com/office/drawing/2014/main" id="{36299D3A-6480-477B-88EF-AF30A88844FA}"/>
              </a:ext>
            </a:extLst>
          </p:cNvPr>
          <p:cNvCxnSpPr>
            <a:cxnSpLocks/>
          </p:cNvCxnSpPr>
          <p:nvPr/>
        </p:nvCxnSpPr>
        <p:spPr>
          <a:xfrm flipH="1">
            <a:off x="0" y="764704"/>
            <a:ext cx="12192000" cy="0"/>
          </a:xfrm>
          <a:prstGeom prst="line">
            <a:avLst/>
          </a:prstGeom>
          <a:ln w="19050">
            <a:solidFill>
              <a:srgbClr val="575656"/>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CA59CA0D-83B3-41D3-88EC-47F0CDFBB5E4}"/>
              </a:ext>
            </a:extLst>
          </p:cNvPr>
          <p:cNvPicPr>
            <a:picLocks noChangeAspect="1"/>
          </p:cNvPicPr>
          <p:nvPr/>
        </p:nvPicPr>
        <p:blipFill>
          <a:blip r:embed="rId3"/>
          <a:stretch>
            <a:fillRect/>
          </a:stretch>
        </p:blipFill>
        <p:spPr>
          <a:xfrm>
            <a:off x="3503713" y="1247991"/>
            <a:ext cx="5528571" cy="4530670"/>
          </a:xfrm>
          <a:prstGeom prst="rect">
            <a:avLst/>
          </a:prstGeom>
        </p:spPr>
      </p:pic>
      <p:sp>
        <p:nvSpPr>
          <p:cNvPr id="26" name="TextBox 25">
            <a:extLst>
              <a:ext uri="{FF2B5EF4-FFF2-40B4-BE49-F238E27FC236}">
                <a16:creationId xmlns:a16="http://schemas.microsoft.com/office/drawing/2014/main" id="{E9664580-A1A1-4CC3-AF32-F57C3C58C923}"/>
              </a:ext>
            </a:extLst>
          </p:cNvPr>
          <p:cNvSpPr txBox="1"/>
          <p:nvPr/>
        </p:nvSpPr>
        <p:spPr>
          <a:xfrm>
            <a:off x="294290" y="1149814"/>
            <a:ext cx="4183117" cy="1384995"/>
          </a:xfrm>
          <a:prstGeom prst="rect">
            <a:avLst/>
          </a:prstGeom>
          <a:noFill/>
        </p:spPr>
        <p:txBody>
          <a:bodyPr wrap="square" rtlCol="0">
            <a:spAutoFit/>
          </a:bodyPr>
          <a:lstStyle/>
          <a:p>
            <a:r>
              <a:rPr lang="en-GB" sz="2800" dirty="0">
                <a:solidFill>
                  <a:srgbClr val="575656"/>
                </a:solidFill>
              </a:rPr>
              <a:t>Ignoring it in transport planning compounds the problem of uncertainty</a:t>
            </a:r>
          </a:p>
        </p:txBody>
      </p:sp>
      <p:pic>
        <p:nvPicPr>
          <p:cNvPr id="7" name="Picture 6">
            <a:extLst>
              <a:ext uri="{FF2B5EF4-FFF2-40B4-BE49-F238E27FC236}">
                <a16:creationId xmlns:a16="http://schemas.microsoft.com/office/drawing/2014/main" id="{7B6CD3C2-1BF7-4C4F-9525-7279E54EB3A0}"/>
              </a:ext>
            </a:extLst>
          </p:cNvPr>
          <p:cNvPicPr>
            <a:picLocks noChangeAspect="1"/>
          </p:cNvPicPr>
          <p:nvPr/>
        </p:nvPicPr>
        <p:blipFill>
          <a:blip r:embed="rId4"/>
          <a:stretch>
            <a:fillRect/>
          </a:stretch>
        </p:blipFill>
        <p:spPr>
          <a:xfrm>
            <a:off x="9552384" y="6070250"/>
            <a:ext cx="2487775" cy="611895"/>
          </a:xfrm>
          <a:prstGeom prst="rect">
            <a:avLst/>
          </a:prstGeom>
        </p:spPr>
      </p:pic>
    </p:spTree>
    <p:extLst>
      <p:ext uri="{BB962C8B-B14F-4D97-AF65-F5344CB8AC3E}">
        <p14:creationId xmlns:p14="http://schemas.microsoft.com/office/powerpoint/2010/main" val="2045126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5211227" y="913776"/>
            <a:ext cx="1584176" cy="1584176"/>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Spatial</a:t>
            </a:r>
            <a:br>
              <a:rPr lang="en-GB" sz="2000" dirty="0">
                <a:solidFill>
                  <a:schemeClr val="bg1"/>
                </a:solidFill>
                <a:latin typeface="Proxima Nova Light" panose="02000506030000020004" pitchFamily="50" charset="0"/>
                <a:cs typeface="Calibri" panose="020F0502020204030204" pitchFamily="34" charset="0"/>
              </a:rPr>
            </a:br>
            <a:r>
              <a:rPr lang="en-GB" sz="2000" dirty="0">
                <a:solidFill>
                  <a:schemeClr val="bg1"/>
                </a:solidFill>
                <a:latin typeface="Proxima Nova Light" panose="02000506030000020004" pitchFamily="50" charset="0"/>
                <a:cs typeface="Calibri" panose="020F0502020204030204" pitchFamily="34" charset="0"/>
              </a:rPr>
              <a:t>Proximity</a:t>
            </a:r>
          </a:p>
        </p:txBody>
      </p:sp>
      <p:sp>
        <p:nvSpPr>
          <p:cNvPr id="6" name="Oval 5"/>
          <p:cNvSpPr/>
          <p:nvPr/>
        </p:nvSpPr>
        <p:spPr>
          <a:xfrm>
            <a:off x="7628155" y="4427124"/>
            <a:ext cx="1584176" cy="1584176"/>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Digital</a:t>
            </a:r>
            <a:br>
              <a:rPr lang="en-GB" sz="2000" dirty="0">
                <a:solidFill>
                  <a:schemeClr val="bg1"/>
                </a:solidFill>
                <a:latin typeface="Proxima Nova Light" panose="02000506030000020004" pitchFamily="50" charset="0"/>
                <a:cs typeface="Calibri" panose="020F0502020204030204" pitchFamily="34" charset="0"/>
              </a:rPr>
            </a:br>
            <a:r>
              <a:rPr lang="en-GB" sz="2000" dirty="0">
                <a:solidFill>
                  <a:schemeClr val="bg1"/>
                </a:solidFill>
                <a:latin typeface="Proxima Nova Light" panose="02000506030000020004" pitchFamily="50" charset="0"/>
                <a:cs typeface="Calibri" panose="020F0502020204030204" pitchFamily="34" charset="0"/>
              </a:rPr>
              <a:t>Connectivity</a:t>
            </a:r>
          </a:p>
        </p:txBody>
      </p:sp>
      <p:sp>
        <p:nvSpPr>
          <p:cNvPr id="11" name="Oval 10"/>
          <p:cNvSpPr/>
          <p:nvPr/>
        </p:nvSpPr>
        <p:spPr>
          <a:xfrm>
            <a:off x="5215887" y="3283345"/>
            <a:ext cx="1584176" cy="1584176"/>
          </a:xfrm>
          <a:prstGeom prst="ellipse">
            <a:avLst/>
          </a:prstGeom>
          <a:solidFill>
            <a:srgbClr val="5756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2000" dirty="0">
                <a:solidFill>
                  <a:schemeClr val="bg1"/>
                </a:solidFill>
                <a:latin typeface="Proxima Nova Light" panose="02000506030000020004" pitchFamily="50" charset="0"/>
                <a:cs typeface="Calibri" panose="020F0502020204030204" pitchFamily="34" charset="0"/>
              </a:rPr>
              <a:t>Accessibility</a:t>
            </a:r>
          </a:p>
        </p:txBody>
      </p:sp>
      <p:cxnSp>
        <p:nvCxnSpPr>
          <p:cNvPr id="13" name="Straight Connector 12"/>
          <p:cNvCxnSpPr>
            <a:cxnSpLocks/>
            <a:stCxn id="4" idx="4"/>
            <a:endCxn id="11" idx="0"/>
          </p:cNvCxnSpPr>
          <p:nvPr/>
        </p:nvCxnSpPr>
        <p:spPr>
          <a:xfrm>
            <a:off x="6003315" y="2497953"/>
            <a:ext cx="4660" cy="785393"/>
          </a:xfrm>
          <a:prstGeom prst="line">
            <a:avLst/>
          </a:prstGeom>
          <a:ln w="19050">
            <a:solidFill>
              <a:srgbClr val="575656"/>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692053" y="4433819"/>
            <a:ext cx="997159" cy="466413"/>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4255967" y="4433819"/>
            <a:ext cx="1067932" cy="378051"/>
          </a:xfrm>
          <a:prstGeom prst="line">
            <a:avLst/>
          </a:prstGeom>
          <a:ln w="19050">
            <a:solidFill>
              <a:srgbClr val="575656"/>
            </a:solidFill>
            <a:headEnd type="triangle" w="lg" len="lg"/>
            <a:tailEnd type="none" w="med" len="med"/>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474472" y="3779212"/>
            <a:ext cx="2880000" cy="2880000"/>
          </a:xfrm>
          <a:prstGeom prst="ellipse">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GB" sz="4267" dirty="0">
                <a:solidFill>
                  <a:schemeClr val="bg1"/>
                </a:solidFill>
                <a:latin typeface="Proxima Nova Light" panose="02000506030000020004" pitchFamily="50" charset="0"/>
                <a:cs typeface="Calibri" panose="020F0502020204030204" pitchFamily="34" charset="0"/>
              </a:rPr>
              <a:t>Physical</a:t>
            </a:r>
            <a:br>
              <a:rPr lang="en-GB" sz="4267" dirty="0">
                <a:solidFill>
                  <a:schemeClr val="bg1"/>
                </a:solidFill>
                <a:latin typeface="Proxima Nova Light" panose="02000506030000020004" pitchFamily="50" charset="0"/>
                <a:cs typeface="Calibri" panose="020F0502020204030204" pitchFamily="34" charset="0"/>
              </a:rPr>
            </a:br>
            <a:r>
              <a:rPr lang="en-GB" sz="4267" dirty="0">
                <a:solidFill>
                  <a:schemeClr val="bg1"/>
                </a:solidFill>
                <a:latin typeface="Proxima Nova Light" panose="02000506030000020004" pitchFamily="50" charset="0"/>
                <a:cs typeface="Calibri" panose="020F0502020204030204" pitchFamily="34" charset="0"/>
              </a:rPr>
              <a:t>Mobility</a:t>
            </a:r>
          </a:p>
        </p:txBody>
      </p:sp>
      <p:cxnSp>
        <p:nvCxnSpPr>
          <p:cNvPr id="29" name="Straight Connector 28"/>
          <p:cNvCxnSpPr>
            <a:cxnSpLocks/>
            <a:stCxn id="5" idx="6"/>
            <a:endCxn id="6" idx="2"/>
          </p:cNvCxnSpPr>
          <p:nvPr/>
        </p:nvCxnSpPr>
        <p:spPr>
          <a:xfrm>
            <a:off x="4354472" y="5219212"/>
            <a:ext cx="3273683" cy="0"/>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a:stCxn id="6" idx="1"/>
          </p:cNvCxnSpPr>
          <p:nvPr/>
        </p:nvCxnSpPr>
        <p:spPr>
          <a:xfrm flipH="1" flipV="1">
            <a:off x="6353203" y="2424182"/>
            <a:ext cx="1506949" cy="2234940"/>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a:endCxn id="5" idx="7"/>
          </p:cNvCxnSpPr>
          <p:nvPr/>
        </p:nvCxnSpPr>
        <p:spPr>
          <a:xfrm flipH="1">
            <a:off x="3932706" y="2424182"/>
            <a:ext cx="1703596" cy="1776797"/>
          </a:xfrm>
          <a:prstGeom prst="line">
            <a:avLst/>
          </a:prstGeom>
          <a:ln w="19050">
            <a:solidFill>
              <a:srgbClr val="57565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260163" y="544473"/>
            <a:ext cx="1486304" cy="300210"/>
          </a:xfrm>
          <a:prstGeom prst="rect">
            <a:avLst/>
          </a:prstGeom>
          <a:noFill/>
        </p:spPr>
        <p:txBody>
          <a:bodyPr wrap="none" rtlCol="0">
            <a:spAutoFit/>
          </a:bodyPr>
          <a:lstStyle/>
          <a:p>
            <a:pPr algn="ctr"/>
            <a:r>
              <a:rPr lang="en-GB" sz="1351" dirty="0">
                <a:latin typeface="Proxima Nova Light" panose="02000506030000020004" pitchFamily="50" charset="0"/>
                <a:cs typeface="Calibri" panose="020F0502020204030204" pitchFamily="34" charset="0"/>
              </a:rPr>
              <a:t>Land Use System</a:t>
            </a:r>
          </a:p>
        </p:txBody>
      </p:sp>
      <p:sp>
        <p:nvSpPr>
          <p:cNvPr id="15" name="TextBox 14"/>
          <p:cNvSpPr txBox="1"/>
          <p:nvPr/>
        </p:nvSpPr>
        <p:spPr>
          <a:xfrm>
            <a:off x="2463868" y="3251675"/>
            <a:ext cx="901209" cy="508088"/>
          </a:xfrm>
          <a:prstGeom prst="rect">
            <a:avLst/>
          </a:prstGeom>
          <a:noFill/>
        </p:spPr>
        <p:txBody>
          <a:bodyPr wrap="none" rtlCol="0">
            <a:spAutoFit/>
          </a:bodyPr>
          <a:lstStyle/>
          <a:p>
            <a:pPr algn="ctr"/>
            <a:r>
              <a:rPr lang="en-GB" sz="1351" dirty="0">
                <a:latin typeface="Proxima Nova Light" panose="02000506030000020004" pitchFamily="50" charset="0"/>
                <a:cs typeface="Calibri" panose="020F0502020204030204" pitchFamily="34" charset="0"/>
              </a:rPr>
              <a:t>Transport</a:t>
            </a:r>
            <a:br>
              <a:rPr lang="en-GB" sz="1351" dirty="0">
                <a:latin typeface="Proxima Nova Light" panose="02000506030000020004" pitchFamily="50" charset="0"/>
                <a:cs typeface="Calibri" panose="020F0502020204030204" pitchFamily="34" charset="0"/>
              </a:rPr>
            </a:br>
            <a:r>
              <a:rPr lang="en-GB" sz="1351" dirty="0">
                <a:latin typeface="Proxima Nova Light" panose="02000506030000020004" pitchFamily="50" charset="0"/>
                <a:cs typeface="Calibri" panose="020F0502020204030204" pitchFamily="34" charset="0"/>
              </a:rPr>
              <a:t>System</a:t>
            </a:r>
          </a:p>
        </p:txBody>
      </p:sp>
      <p:sp>
        <p:nvSpPr>
          <p:cNvPr id="17" name="TextBox 16"/>
          <p:cNvSpPr txBox="1"/>
          <p:nvPr/>
        </p:nvSpPr>
        <p:spPr>
          <a:xfrm>
            <a:off x="7556866" y="3752269"/>
            <a:ext cx="1726756" cy="508088"/>
          </a:xfrm>
          <a:prstGeom prst="rect">
            <a:avLst/>
          </a:prstGeom>
          <a:noFill/>
        </p:spPr>
        <p:txBody>
          <a:bodyPr wrap="none" rtlCol="0">
            <a:spAutoFit/>
          </a:bodyPr>
          <a:lstStyle/>
          <a:p>
            <a:pPr algn="ctr"/>
            <a:r>
              <a:rPr lang="en-GB" sz="1351" dirty="0">
                <a:solidFill>
                  <a:srgbClr val="575656"/>
                </a:solidFill>
                <a:latin typeface="Proxima Nova Light" panose="02000506030000020004" pitchFamily="50" charset="0"/>
                <a:cs typeface="Calibri" panose="020F0502020204030204" pitchFamily="34" charset="0"/>
              </a:rPr>
              <a:t>Telecommunications</a:t>
            </a:r>
          </a:p>
          <a:p>
            <a:pPr algn="ctr"/>
            <a:r>
              <a:rPr lang="en-GB" sz="1351" dirty="0">
                <a:latin typeface="Proxima Nova Light" panose="02000506030000020004" pitchFamily="50" charset="0"/>
                <a:cs typeface="Calibri" panose="020F0502020204030204" pitchFamily="34" charset="0"/>
              </a:rPr>
              <a:t>System</a:t>
            </a:r>
          </a:p>
        </p:txBody>
      </p:sp>
      <p:sp>
        <p:nvSpPr>
          <p:cNvPr id="20" name="Sun 19">
            <a:extLst>
              <a:ext uri="{FF2B5EF4-FFF2-40B4-BE49-F238E27FC236}">
                <a16:creationId xmlns:a16="http://schemas.microsoft.com/office/drawing/2014/main" id="{82C6C1AA-D8C4-4E08-AE9D-7AC39CDAFA87}"/>
              </a:ext>
            </a:extLst>
          </p:cNvPr>
          <p:cNvSpPr/>
          <p:nvPr/>
        </p:nvSpPr>
        <p:spPr>
          <a:xfrm>
            <a:off x="7815477" y="2828719"/>
            <a:ext cx="45719" cy="45719"/>
          </a:xfrm>
          <a:prstGeom prst="sun">
            <a:avLst/>
          </a:prstGeom>
          <a:solidFill>
            <a:srgbClr val="575656"/>
          </a:solidFill>
          <a:ln>
            <a:solidFill>
              <a:srgbClr val="57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latin typeface="Proxima Nova Light" panose="02000506030000020004" pitchFamily="50" charset="0"/>
                <a:cs typeface="Calibri" panose="020F0502020204030204" pitchFamily="34" charset="0"/>
              </a:rPr>
              <a:t>COVID-19</a:t>
            </a:r>
          </a:p>
        </p:txBody>
      </p:sp>
      <p:sp>
        <p:nvSpPr>
          <p:cNvPr id="22" name="Rectangle: Rounded Corners 21">
            <a:extLst>
              <a:ext uri="{FF2B5EF4-FFF2-40B4-BE49-F238E27FC236}">
                <a16:creationId xmlns:a16="http://schemas.microsoft.com/office/drawing/2014/main" id="{5C199308-8590-4258-83AB-53BCD8109A0C}"/>
              </a:ext>
            </a:extLst>
          </p:cNvPr>
          <p:cNvSpPr/>
          <p:nvPr/>
        </p:nvSpPr>
        <p:spPr>
          <a:xfrm>
            <a:off x="10467760" y="129643"/>
            <a:ext cx="1584176" cy="823044"/>
          </a:xfrm>
          <a:prstGeom prst="roundRect">
            <a:avLst/>
          </a:prstGeom>
          <a:solidFill>
            <a:srgbClr val="575656"/>
          </a:solidFill>
          <a:ln>
            <a:solidFill>
              <a:srgbClr val="57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67" dirty="0">
                <a:latin typeface="Proxima Nova Light" panose="02000506030000020004" pitchFamily="50" charset="0"/>
                <a:cs typeface="Calibri" panose="020F0502020204030204" pitchFamily="34" charset="0"/>
              </a:rPr>
              <a:t>Past</a:t>
            </a:r>
          </a:p>
        </p:txBody>
      </p:sp>
    </p:spTree>
    <p:extLst>
      <p:ext uri="{BB962C8B-B14F-4D97-AF65-F5344CB8AC3E}">
        <p14:creationId xmlns:p14="http://schemas.microsoft.com/office/powerpoint/2010/main" val="161986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E87131C6E01149B92C08BDE3DAD285" ma:contentTypeVersion="14" ma:contentTypeDescription="Create a new document." ma:contentTypeScope="" ma:versionID="a41d245d47c0abfcbeb79520c21f5eb3">
  <xsd:schema xmlns:xsd="http://www.w3.org/2001/XMLSchema" xmlns:xs="http://www.w3.org/2001/XMLSchema" xmlns:p="http://schemas.microsoft.com/office/2006/metadata/properties" xmlns:ns3="83464fbe-6045-496c-aadd-77a7be186b3d" xmlns:ns4="a6b74a24-0929-4331-b68d-6dc2f138fc9f" targetNamespace="http://schemas.microsoft.com/office/2006/metadata/properties" ma:root="true" ma:fieldsID="68ff90d891a2cd1c9c61b98394b62d6b" ns3:_="" ns4:_="">
    <xsd:import namespace="83464fbe-6045-496c-aadd-77a7be186b3d"/>
    <xsd:import namespace="a6b74a24-0929-4331-b68d-6dc2f138fc9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64fbe-6045-496c-aadd-77a7be186b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6b74a24-0929-4331-b68d-6dc2f138fc9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E9A6A12-E9EA-42D8-A132-549244ACA6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464fbe-6045-496c-aadd-77a7be186b3d"/>
    <ds:schemaRef ds:uri="a6b74a24-0929-4331-b68d-6dc2f138fc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B2F834-FCC1-40CD-9A08-279CF3F28CAD}">
  <ds:schemaRefs>
    <ds:schemaRef ds:uri="http://schemas.microsoft.com/sharepoint/v3/contenttype/forms"/>
  </ds:schemaRefs>
</ds:datastoreItem>
</file>

<file path=customXml/itemProps3.xml><?xml version="1.0" encoding="utf-8"?>
<ds:datastoreItem xmlns:ds="http://schemas.openxmlformats.org/officeDocument/2006/customXml" ds:itemID="{421338BD-508A-4AA2-A833-C9297245E88A}">
  <ds:schemaRefs>
    <ds:schemaRef ds:uri="http://schemas.openxmlformats.org/package/2006/metadata/core-properties"/>
    <ds:schemaRef ds:uri="http://purl.org/dc/terms/"/>
    <ds:schemaRef ds:uri="83464fbe-6045-496c-aadd-77a7be186b3d"/>
    <ds:schemaRef ds:uri="http://schemas.microsoft.com/office/infopath/2007/PartnerControls"/>
    <ds:schemaRef ds:uri="http://schemas.microsoft.com/office/2006/documentManagement/types"/>
    <ds:schemaRef ds:uri="a6b74a24-0929-4331-b68d-6dc2f138fc9f"/>
    <ds:schemaRef ds:uri="http://schemas.microsoft.com/office/2006/metadata/propertie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295</TotalTime>
  <Words>3325</Words>
  <Application>Microsoft Office PowerPoint</Application>
  <PresentationFormat>Widescreen</PresentationFormat>
  <Paragraphs>286</Paragraphs>
  <Slides>23</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Proxima Nova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Triple Access System – the world we live in</vt:lpstr>
      <vt:lpstr>Triple Access System</vt:lpstr>
      <vt:lpstr>PowerPoint Presentation</vt:lpstr>
      <vt:lpstr>PowerPoint Presentation</vt:lpstr>
      <vt:lpstr>PowerPoint Presentation</vt:lpstr>
      <vt:lpstr>Failing to think about what we are planning for and how to plan is planning to fail</vt:lpstr>
      <vt:lpstr>Systems thinking – a mental model of the triple access system</vt:lpstr>
      <vt:lpstr>A set of possible triple access future scenarios</vt:lpstr>
      <vt:lpstr>PowerPoint Presentation</vt:lpstr>
      <vt:lpstr>Transport planning paradigms – what’s your planning future?</vt:lpstr>
      <vt:lpstr>Triple Access Planning for Uncertain Futures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Lyons</dc:creator>
  <cp:lastModifiedBy>Glenn Lyons</cp:lastModifiedBy>
  <cp:revision>42</cp:revision>
  <dcterms:created xsi:type="dcterms:W3CDTF">2022-06-09T05:09:11Z</dcterms:created>
  <dcterms:modified xsi:type="dcterms:W3CDTF">2023-02-03T06:00:32Z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0x01010036E87131C6E01149B92C08BDE3DAD285</vt:lpwstr>
  </property>
</Properties>
</file>