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15.jpg" ContentType="image/jpg"/>
  <Override PartName="/ppt/media/image16.jpg" ContentType="image/jpg"/>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36"/>
  </p:notesMasterIdLst>
  <p:handoutMasterIdLst>
    <p:handoutMasterId r:id="rId37"/>
  </p:handoutMasterIdLst>
  <p:sldIdLst>
    <p:sldId id="378" r:id="rId5"/>
    <p:sldId id="476" r:id="rId6"/>
    <p:sldId id="502" r:id="rId7"/>
    <p:sldId id="523" r:id="rId8"/>
    <p:sldId id="524" r:id="rId9"/>
    <p:sldId id="515" r:id="rId10"/>
    <p:sldId id="525" r:id="rId11"/>
    <p:sldId id="507" r:id="rId12"/>
    <p:sldId id="506" r:id="rId13"/>
    <p:sldId id="526" r:id="rId14"/>
    <p:sldId id="527" r:id="rId15"/>
    <p:sldId id="528" r:id="rId16"/>
    <p:sldId id="521" r:id="rId17"/>
    <p:sldId id="516" r:id="rId18"/>
    <p:sldId id="529" r:id="rId19"/>
    <p:sldId id="530" r:id="rId20"/>
    <p:sldId id="531" r:id="rId21"/>
    <p:sldId id="532" r:id="rId22"/>
    <p:sldId id="522" r:id="rId23"/>
    <p:sldId id="503" r:id="rId24"/>
    <p:sldId id="517" r:id="rId25"/>
    <p:sldId id="533" r:id="rId26"/>
    <p:sldId id="534" r:id="rId27"/>
    <p:sldId id="535" r:id="rId28"/>
    <p:sldId id="536" r:id="rId29"/>
    <p:sldId id="508" r:id="rId30"/>
    <p:sldId id="510" r:id="rId31"/>
    <p:sldId id="501" r:id="rId32"/>
    <p:sldId id="518" r:id="rId33"/>
    <p:sldId id="509" r:id="rId34"/>
    <p:sldId id="500" r:id="rId35"/>
  </p:sldIdLst>
  <p:sldSz cx="9144000" cy="6858000" type="screen4x3"/>
  <p:notesSz cx="6669088"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CC576F-A12D-42E1-A870-BB3829A01A91}">
          <p14:sldIdLst>
            <p14:sldId id="378"/>
            <p14:sldId id="476"/>
            <p14:sldId id="502"/>
            <p14:sldId id="523"/>
            <p14:sldId id="524"/>
            <p14:sldId id="515"/>
            <p14:sldId id="525"/>
            <p14:sldId id="507"/>
            <p14:sldId id="506"/>
            <p14:sldId id="526"/>
            <p14:sldId id="527"/>
            <p14:sldId id="528"/>
            <p14:sldId id="521"/>
            <p14:sldId id="516"/>
            <p14:sldId id="529"/>
            <p14:sldId id="530"/>
            <p14:sldId id="531"/>
            <p14:sldId id="532"/>
            <p14:sldId id="522"/>
            <p14:sldId id="503"/>
            <p14:sldId id="517"/>
            <p14:sldId id="533"/>
            <p14:sldId id="534"/>
            <p14:sldId id="535"/>
            <p14:sldId id="536"/>
            <p14:sldId id="508"/>
            <p14:sldId id="510"/>
            <p14:sldId id="501"/>
            <p14:sldId id="518"/>
            <p14:sldId id="509"/>
            <p14:sldId id="50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therine Frankpitt" initials="CF" lastIdx="1" clrIdx="0">
    <p:extLst>
      <p:ext uri="{19B8F6BF-5375-455C-9EA6-DF929625EA0E}">
        <p15:presenceInfo xmlns:p15="http://schemas.microsoft.com/office/powerpoint/2012/main" userId="S-1-5-21-1659004503-492894223-725345543-498878" providerId="AD"/>
      </p:ext>
    </p:extLst>
  </p:cmAuthor>
  <p:cmAuthor id="2" name="Amanda Coffey" initials="AC" lastIdx="3" clrIdx="1">
    <p:extLst>
      <p:ext uri="{19B8F6BF-5375-455C-9EA6-DF929625EA0E}">
        <p15:presenceInfo xmlns:p15="http://schemas.microsoft.com/office/powerpoint/2012/main" userId="S::amanda.coffey@uwe.ac.uk::25cbc0ee-9c5f-4b33-88e8-9ba54294793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1D32"/>
    <a:srgbClr val="B2A7D5"/>
    <a:srgbClr val="EDEDEC"/>
    <a:srgbClr val="D9D9FF"/>
    <a:srgbClr val="A6D2DE"/>
    <a:srgbClr val="1A9DAC"/>
    <a:srgbClr val="958CB2"/>
    <a:srgbClr val="CCCCFF"/>
    <a:srgbClr val="7A7392"/>
    <a:srgbClr val="3A37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5A10CEB-F8B3-9391-8265-1326DD3CF746}" v="17" dt="2023-02-28T13:04:04.828"/>
    <p1510:client id="{BD50DA96-93D4-45CC-A39D-4611513B8EF3}" v="2" dt="2023-02-28T15:54:46.5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9875" autoAdjust="0"/>
    <p:restoredTop sz="87814" autoAdjust="0"/>
  </p:normalViewPr>
  <p:slideViewPr>
    <p:cSldViewPr snapToGrid="0">
      <p:cViewPr varScale="1">
        <p:scale>
          <a:sx n="75" d="100"/>
          <a:sy n="75" d="100"/>
        </p:scale>
        <p:origin x="1474" y="58"/>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AEA90D-43AC-448F-BD64-9461111FC230}" type="doc">
      <dgm:prSet loTypeId="urn:microsoft.com/office/officeart/2005/8/layout/venn1" loCatId="relationship" qsTypeId="urn:microsoft.com/office/officeart/2005/8/quickstyle/simple1" qsCatId="simple" csTypeId="urn:microsoft.com/office/officeart/2005/8/colors/colorful3" csCatId="colorful" phldr="1"/>
      <dgm:spPr/>
    </dgm:pt>
    <dgm:pt modelId="{3997D36A-D1CE-4705-B4DC-A6A656A350C6}">
      <dgm:prSet phldrT="[Text]" custT="1"/>
      <dgm:spPr/>
      <dgm:t>
        <a:bodyPr/>
        <a:lstStyle/>
        <a:p>
          <a:r>
            <a:rPr lang="en-GB" sz="1800"/>
            <a:t>Integrated Care Systems</a:t>
          </a:r>
        </a:p>
      </dgm:t>
    </dgm:pt>
    <dgm:pt modelId="{5285DAD1-878D-4526-8E51-6712B2DA3AA7}" type="parTrans" cxnId="{C4324997-551B-4950-825C-3235AF1CBDBA}">
      <dgm:prSet/>
      <dgm:spPr/>
      <dgm:t>
        <a:bodyPr/>
        <a:lstStyle/>
        <a:p>
          <a:endParaRPr lang="en-GB" sz="1400"/>
        </a:p>
      </dgm:t>
    </dgm:pt>
    <dgm:pt modelId="{CA2C40F3-6329-4649-9E08-9A93CBA2DCC2}" type="sibTrans" cxnId="{C4324997-551B-4950-825C-3235AF1CBDBA}">
      <dgm:prSet/>
      <dgm:spPr/>
      <dgm:t>
        <a:bodyPr/>
        <a:lstStyle/>
        <a:p>
          <a:endParaRPr lang="en-GB" sz="1400"/>
        </a:p>
      </dgm:t>
    </dgm:pt>
    <dgm:pt modelId="{6730B0C3-00E2-463A-95B9-1ABE99FCBA85}">
      <dgm:prSet phldrT="[Text]" custT="1"/>
      <dgm:spPr/>
      <dgm:t>
        <a:bodyPr/>
        <a:lstStyle/>
        <a:p>
          <a:r>
            <a:rPr lang="en-GB" sz="1800"/>
            <a:t>Higher Education Institutions</a:t>
          </a:r>
        </a:p>
      </dgm:t>
    </dgm:pt>
    <dgm:pt modelId="{DDDA922D-C8AD-4AB3-BCCF-E9EF51DA2E87}" type="parTrans" cxnId="{26CAB995-24C1-45B2-853A-E98CD720C49D}">
      <dgm:prSet/>
      <dgm:spPr/>
      <dgm:t>
        <a:bodyPr/>
        <a:lstStyle/>
        <a:p>
          <a:endParaRPr lang="en-GB" sz="1400"/>
        </a:p>
      </dgm:t>
    </dgm:pt>
    <dgm:pt modelId="{3A217EAC-93D4-4E74-A1BC-ED6C1BC12084}" type="sibTrans" cxnId="{26CAB995-24C1-45B2-853A-E98CD720C49D}">
      <dgm:prSet/>
      <dgm:spPr/>
      <dgm:t>
        <a:bodyPr/>
        <a:lstStyle/>
        <a:p>
          <a:endParaRPr lang="en-GB" sz="1400"/>
        </a:p>
      </dgm:t>
    </dgm:pt>
    <dgm:pt modelId="{B82901F2-7834-4CC5-A1A7-C3AFDADBAB69}">
      <dgm:prSet phldrT="[Text]" custT="1"/>
      <dgm:spPr/>
      <dgm:t>
        <a:bodyPr/>
        <a:lstStyle/>
        <a:p>
          <a:r>
            <a:rPr lang="en-GB" sz="1800"/>
            <a:t>NHS England</a:t>
          </a:r>
        </a:p>
      </dgm:t>
    </dgm:pt>
    <dgm:pt modelId="{76E13632-77E6-49AD-9962-D0EBB89DB267}" type="parTrans" cxnId="{3C137731-8FF3-4FD9-A20B-AF86114C0B78}">
      <dgm:prSet/>
      <dgm:spPr/>
      <dgm:t>
        <a:bodyPr/>
        <a:lstStyle/>
        <a:p>
          <a:endParaRPr lang="en-GB" sz="1400"/>
        </a:p>
      </dgm:t>
    </dgm:pt>
    <dgm:pt modelId="{84DCCA89-AD2E-4018-A685-CAA55CF730AA}" type="sibTrans" cxnId="{3C137731-8FF3-4FD9-A20B-AF86114C0B78}">
      <dgm:prSet/>
      <dgm:spPr/>
      <dgm:t>
        <a:bodyPr/>
        <a:lstStyle/>
        <a:p>
          <a:endParaRPr lang="en-GB" sz="1400"/>
        </a:p>
      </dgm:t>
    </dgm:pt>
    <dgm:pt modelId="{5C1D684B-D2BC-4F01-A8B3-1831D9A8C365}">
      <dgm:prSet phldrT="[Text]" custT="1"/>
      <dgm:spPr/>
      <dgm:t>
        <a:bodyPr/>
        <a:lstStyle/>
        <a:p>
          <a:r>
            <a:rPr lang="en-GB" sz="1800"/>
            <a:t>Health Education England</a:t>
          </a:r>
        </a:p>
      </dgm:t>
    </dgm:pt>
    <dgm:pt modelId="{67DDA709-8283-4CC4-9D73-0AB780AD850B}" type="parTrans" cxnId="{3DF5F600-4344-4C27-A545-54AAA9823317}">
      <dgm:prSet/>
      <dgm:spPr/>
      <dgm:t>
        <a:bodyPr/>
        <a:lstStyle/>
        <a:p>
          <a:endParaRPr lang="en-GB" sz="1400"/>
        </a:p>
      </dgm:t>
    </dgm:pt>
    <dgm:pt modelId="{42DDBE0B-FC30-4D48-A88F-184704C110B1}" type="sibTrans" cxnId="{3DF5F600-4344-4C27-A545-54AAA9823317}">
      <dgm:prSet/>
      <dgm:spPr/>
      <dgm:t>
        <a:bodyPr/>
        <a:lstStyle/>
        <a:p>
          <a:endParaRPr lang="en-GB" sz="1400"/>
        </a:p>
      </dgm:t>
    </dgm:pt>
    <dgm:pt modelId="{B9B79081-2A6C-46C9-9A5D-F4FB942C6FDE}">
      <dgm:prSet phldrT="[Text]" custT="1"/>
      <dgm:spPr/>
      <dgm:t>
        <a:bodyPr/>
        <a:lstStyle/>
        <a:p>
          <a:r>
            <a:rPr lang="en-GB" sz="1800"/>
            <a:t>Further Education Institutions</a:t>
          </a:r>
        </a:p>
      </dgm:t>
    </dgm:pt>
    <dgm:pt modelId="{056B0307-C1F0-4854-A67A-EA18F561645E}" type="parTrans" cxnId="{3232AFF7-7F68-441D-AD26-EA6F61753BB3}">
      <dgm:prSet/>
      <dgm:spPr/>
      <dgm:t>
        <a:bodyPr/>
        <a:lstStyle/>
        <a:p>
          <a:endParaRPr lang="en-GB" sz="1400"/>
        </a:p>
      </dgm:t>
    </dgm:pt>
    <dgm:pt modelId="{BAB2B220-F03E-4716-BD2F-F232CFCA6E1E}" type="sibTrans" cxnId="{3232AFF7-7F68-441D-AD26-EA6F61753BB3}">
      <dgm:prSet/>
      <dgm:spPr/>
      <dgm:t>
        <a:bodyPr/>
        <a:lstStyle/>
        <a:p>
          <a:endParaRPr lang="en-GB" sz="1400"/>
        </a:p>
      </dgm:t>
    </dgm:pt>
    <dgm:pt modelId="{D84E7612-FCF6-4DF2-B64F-C76A6659131E}" type="pres">
      <dgm:prSet presAssocID="{DEAEA90D-43AC-448F-BD64-9461111FC230}" presName="compositeShape" presStyleCnt="0">
        <dgm:presLayoutVars>
          <dgm:chMax val="7"/>
          <dgm:dir/>
          <dgm:resizeHandles val="exact"/>
        </dgm:presLayoutVars>
      </dgm:prSet>
      <dgm:spPr/>
    </dgm:pt>
    <dgm:pt modelId="{1C7AE79B-D0A1-444D-B7B4-0C83EC9A1BF8}" type="pres">
      <dgm:prSet presAssocID="{3997D36A-D1CE-4705-B4DC-A6A656A350C6}" presName="circ1" presStyleLbl="vennNode1" presStyleIdx="0" presStyleCnt="5"/>
      <dgm:spPr/>
    </dgm:pt>
    <dgm:pt modelId="{622134E6-720C-42EC-A838-F4CCD2F19623}" type="pres">
      <dgm:prSet presAssocID="{3997D36A-D1CE-4705-B4DC-A6A656A350C6}" presName="circ1Tx" presStyleLbl="revTx" presStyleIdx="0" presStyleCnt="0">
        <dgm:presLayoutVars>
          <dgm:chMax val="0"/>
          <dgm:chPref val="0"/>
          <dgm:bulletEnabled val="1"/>
        </dgm:presLayoutVars>
      </dgm:prSet>
      <dgm:spPr/>
    </dgm:pt>
    <dgm:pt modelId="{A8191D8C-FB39-4D40-8D7E-B917B1B30814}" type="pres">
      <dgm:prSet presAssocID="{6730B0C3-00E2-463A-95B9-1ABE99FCBA85}" presName="circ2" presStyleLbl="vennNode1" presStyleIdx="1" presStyleCnt="5"/>
      <dgm:spPr/>
    </dgm:pt>
    <dgm:pt modelId="{08553B8D-B25A-4D7D-B880-E4858E50D2F3}" type="pres">
      <dgm:prSet presAssocID="{6730B0C3-00E2-463A-95B9-1ABE99FCBA85}" presName="circ2Tx" presStyleLbl="revTx" presStyleIdx="0" presStyleCnt="0">
        <dgm:presLayoutVars>
          <dgm:chMax val="0"/>
          <dgm:chPref val="0"/>
          <dgm:bulletEnabled val="1"/>
        </dgm:presLayoutVars>
      </dgm:prSet>
      <dgm:spPr/>
    </dgm:pt>
    <dgm:pt modelId="{BC53C36F-7F16-4C3E-ABB5-114CCD1D90E8}" type="pres">
      <dgm:prSet presAssocID="{5C1D684B-D2BC-4F01-A8B3-1831D9A8C365}" presName="circ3" presStyleLbl="vennNode1" presStyleIdx="2" presStyleCnt="5"/>
      <dgm:spPr/>
    </dgm:pt>
    <dgm:pt modelId="{4E4D97B2-C914-4A4E-A124-BC7A9403EC05}" type="pres">
      <dgm:prSet presAssocID="{5C1D684B-D2BC-4F01-A8B3-1831D9A8C365}" presName="circ3Tx" presStyleLbl="revTx" presStyleIdx="0" presStyleCnt="0">
        <dgm:presLayoutVars>
          <dgm:chMax val="0"/>
          <dgm:chPref val="0"/>
          <dgm:bulletEnabled val="1"/>
        </dgm:presLayoutVars>
      </dgm:prSet>
      <dgm:spPr/>
    </dgm:pt>
    <dgm:pt modelId="{54C6CE3A-E1E1-4A8A-903E-6C3C1072C57F}" type="pres">
      <dgm:prSet presAssocID="{B82901F2-7834-4CC5-A1A7-C3AFDADBAB69}" presName="circ4" presStyleLbl="vennNode1" presStyleIdx="3" presStyleCnt="5"/>
      <dgm:spPr/>
    </dgm:pt>
    <dgm:pt modelId="{F6BDD618-5FCD-49B3-9831-D17D21E91A0E}" type="pres">
      <dgm:prSet presAssocID="{B82901F2-7834-4CC5-A1A7-C3AFDADBAB69}" presName="circ4Tx" presStyleLbl="revTx" presStyleIdx="0" presStyleCnt="0">
        <dgm:presLayoutVars>
          <dgm:chMax val="0"/>
          <dgm:chPref val="0"/>
          <dgm:bulletEnabled val="1"/>
        </dgm:presLayoutVars>
      </dgm:prSet>
      <dgm:spPr/>
    </dgm:pt>
    <dgm:pt modelId="{20D9209D-B5F1-47F8-8E80-59215AB2E4CD}" type="pres">
      <dgm:prSet presAssocID="{B9B79081-2A6C-46C9-9A5D-F4FB942C6FDE}" presName="circ5" presStyleLbl="vennNode1" presStyleIdx="4" presStyleCnt="5"/>
      <dgm:spPr/>
    </dgm:pt>
    <dgm:pt modelId="{2528733E-C034-450C-B8D5-3B5C7708B924}" type="pres">
      <dgm:prSet presAssocID="{B9B79081-2A6C-46C9-9A5D-F4FB942C6FDE}" presName="circ5Tx" presStyleLbl="revTx" presStyleIdx="0" presStyleCnt="0">
        <dgm:presLayoutVars>
          <dgm:chMax val="0"/>
          <dgm:chPref val="0"/>
          <dgm:bulletEnabled val="1"/>
        </dgm:presLayoutVars>
      </dgm:prSet>
      <dgm:spPr/>
    </dgm:pt>
  </dgm:ptLst>
  <dgm:cxnLst>
    <dgm:cxn modelId="{3DF5F600-4344-4C27-A545-54AAA9823317}" srcId="{DEAEA90D-43AC-448F-BD64-9461111FC230}" destId="{5C1D684B-D2BC-4F01-A8B3-1831D9A8C365}" srcOrd="2" destOrd="0" parTransId="{67DDA709-8283-4CC4-9D73-0AB780AD850B}" sibTransId="{42DDBE0B-FC30-4D48-A88F-184704C110B1}"/>
    <dgm:cxn modelId="{B835B50D-B0D3-49F6-951C-E66FBC255665}" type="presOf" srcId="{3997D36A-D1CE-4705-B4DC-A6A656A350C6}" destId="{622134E6-720C-42EC-A838-F4CCD2F19623}" srcOrd="0" destOrd="0" presId="urn:microsoft.com/office/officeart/2005/8/layout/venn1"/>
    <dgm:cxn modelId="{E7542E25-2A75-4FEE-AAFD-81F06230CD3C}" type="presOf" srcId="{DEAEA90D-43AC-448F-BD64-9461111FC230}" destId="{D84E7612-FCF6-4DF2-B64F-C76A6659131E}" srcOrd="0" destOrd="0" presId="urn:microsoft.com/office/officeart/2005/8/layout/venn1"/>
    <dgm:cxn modelId="{3C137731-8FF3-4FD9-A20B-AF86114C0B78}" srcId="{DEAEA90D-43AC-448F-BD64-9461111FC230}" destId="{B82901F2-7834-4CC5-A1A7-C3AFDADBAB69}" srcOrd="3" destOrd="0" parTransId="{76E13632-77E6-49AD-9962-D0EBB89DB267}" sibTransId="{84DCCA89-AD2E-4018-A685-CAA55CF730AA}"/>
    <dgm:cxn modelId="{07C6D145-AF1A-4A17-A0F1-3405A207EB85}" type="presOf" srcId="{B82901F2-7834-4CC5-A1A7-C3AFDADBAB69}" destId="{F6BDD618-5FCD-49B3-9831-D17D21E91A0E}" srcOrd="0" destOrd="0" presId="urn:microsoft.com/office/officeart/2005/8/layout/venn1"/>
    <dgm:cxn modelId="{0496EB94-25AD-4FF2-854B-E13CA415EED9}" type="presOf" srcId="{B9B79081-2A6C-46C9-9A5D-F4FB942C6FDE}" destId="{2528733E-C034-450C-B8D5-3B5C7708B924}" srcOrd="0" destOrd="0" presId="urn:microsoft.com/office/officeart/2005/8/layout/venn1"/>
    <dgm:cxn modelId="{26CAB995-24C1-45B2-853A-E98CD720C49D}" srcId="{DEAEA90D-43AC-448F-BD64-9461111FC230}" destId="{6730B0C3-00E2-463A-95B9-1ABE99FCBA85}" srcOrd="1" destOrd="0" parTransId="{DDDA922D-C8AD-4AB3-BCCF-E9EF51DA2E87}" sibTransId="{3A217EAC-93D4-4E74-A1BC-ED6C1BC12084}"/>
    <dgm:cxn modelId="{C4324997-551B-4950-825C-3235AF1CBDBA}" srcId="{DEAEA90D-43AC-448F-BD64-9461111FC230}" destId="{3997D36A-D1CE-4705-B4DC-A6A656A350C6}" srcOrd="0" destOrd="0" parTransId="{5285DAD1-878D-4526-8E51-6712B2DA3AA7}" sibTransId="{CA2C40F3-6329-4649-9E08-9A93CBA2DCC2}"/>
    <dgm:cxn modelId="{AC7D52DE-29D0-4492-B4FC-F8EA3A39E7AD}" type="presOf" srcId="{6730B0C3-00E2-463A-95B9-1ABE99FCBA85}" destId="{08553B8D-B25A-4D7D-B880-E4858E50D2F3}" srcOrd="0" destOrd="0" presId="urn:microsoft.com/office/officeart/2005/8/layout/venn1"/>
    <dgm:cxn modelId="{0136DCEB-CC51-401D-8852-AC9082DAF5D5}" type="presOf" srcId="{5C1D684B-D2BC-4F01-A8B3-1831D9A8C365}" destId="{4E4D97B2-C914-4A4E-A124-BC7A9403EC05}" srcOrd="0" destOrd="0" presId="urn:microsoft.com/office/officeart/2005/8/layout/venn1"/>
    <dgm:cxn modelId="{3232AFF7-7F68-441D-AD26-EA6F61753BB3}" srcId="{DEAEA90D-43AC-448F-BD64-9461111FC230}" destId="{B9B79081-2A6C-46C9-9A5D-F4FB942C6FDE}" srcOrd="4" destOrd="0" parTransId="{056B0307-C1F0-4854-A67A-EA18F561645E}" sibTransId="{BAB2B220-F03E-4716-BD2F-F232CFCA6E1E}"/>
    <dgm:cxn modelId="{3C138273-BF65-44C4-8828-97D42B3F2DC8}" type="presParOf" srcId="{D84E7612-FCF6-4DF2-B64F-C76A6659131E}" destId="{1C7AE79B-D0A1-444D-B7B4-0C83EC9A1BF8}" srcOrd="0" destOrd="0" presId="urn:microsoft.com/office/officeart/2005/8/layout/venn1"/>
    <dgm:cxn modelId="{D4EA0DDB-8CB1-4F98-BEB0-1A0083B9F184}" type="presParOf" srcId="{D84E7612-FCF6-4DF2-B64F-C76A6659131E}" destId="{622134E6-720C-42EC-A838-F4CCD2F19623}" srcOrd="1" destOrd="0" presId="urn:microsoft.com/office/officeart/2005/8/layout/venn1"/>
    <dgm:cxn modelId="{E54BB685-A791-4E13-A5A2-3B10DA5D73C7}" type="presParOf" srcId="{D84E7612-FCF6-4DF2-B64F-C76A6659131E}" destId="{A8191D8C-FB39-4D40-8D7E-B917B1B30814}" srcOrd="2" destOrd="0" presId="urn:microsoft.com/office/officeart/2005/8/layout/venn1"/>
    <dgm:cxn modelId="{7F8C2E18-869D-4085-A095-A047603C550A}" type="presParOf" srcId="{D84E7612-FCF6-4DF2-B64F-C76A6659131E}" destId="{08553B8D-B25A-4D7D-B880-E4858E50D2F3}" srcOrd="3" destOrd="0" presId="urn:microsoft.com/office/officeart/2005/8/layout/venn1"/>
    <dgm:cxn modelId="{AE36CD98-6C97-4508-8DC4-7FBEA2D0C278}" type="presParOf" srcId="{D84E7612-FCF6-4DF2-B64F-C76A6659131E}" destId="{BC53C36F-7F16-4C3E-ABB5-114CCD1D90E8}" srcOrd="4" destOrd="0" presId="urn:microsoft.com/office/officeart/2005/8/layout/venn1"/>
    <dgm:cxn modelId="{FFF3AA7A-C4FA-4951-912D-8B5BDA097169}" type="presParOf" srcId="{D84E7612-FCF6-4DF2-B64F-C76A6659131E}" destId="{4E4D97B2-C914-4A4E-A124-BC7A9403EC05}" srcOrd="5" destOrd="0" presId="urn:microsoft.com/office/officeart/2005/8/layout/venn1"/>
    <dgm:cxn modelId="{610D97B6-BFB5-4A19-AA26-3452F6D5AC19}" type="presParOf" srcId="{D84E7612-FCF6-4DF2-B64F-C76A6659131E}" destId="{54C6CE3A-E1E1-4A8A-903E-6C3C1072C57F}" srcOrd="6" destOrd="0" presId="urn:microsoft.com/office/officeart/2005/8/layout/venn1"/>
    <dgm:cxn modelId="{03CE155E-BDCD-4269-9D93-CD274F3D8119}" type="presParOf" srcId="{D84E7612-FCF6-4DF2-B64F-C76A6659131E}" destId="{F6BDD618-5FCD-49B3-9831-D17D21E91A0E}" srcOrd="7" destOrd="0" presId="urn:microsoft.com/office/officeart/2005/8/layout/venn1"/>
    <dgm:cxn modelId="{58485D37-8CDB-4358-82E8-3A2BBBBBD256}" type="presParOf" srcId="{D84E7612-FCF6-4DF2-B64F-C76A6659131E}" destId="{20D9209D-B5F1-47F8-8E80-59215AB2E4CD}" srcOrd="8" destOrd="0" presId="urn:microsoft.com/office/officeart/2005/8/layout/venn1"/>
    <dgm:cxn modelId="{8C99521A-30F8-4347-91A4-55BFDA010996}" type="presParOf" srcId="{D84E7612-FCF6-4DF2-B64F-C76A6659131E}" destId="{2528733E-C034-450C-B8D5-3B5C7708B924}" srcOrd="9" destOrd="0" presId="urn:microsoft.com/office/officeart/2005/8/layout/ven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7AE79B-D0A1-444D-B7B4-0C83EC9A1BF8}">
      <dsp:nvSpPr>
        <dsp:cNvPr id="0" name=""/>
        <dsp:cNvSpPr/>
      </dsp:nvSpPr>
      <dsp:spPr>
        <a:xfrm>
          <a:off x="2266303" y="1156191"/>
          <a:ext cx="1419884" cy="1419884"/>
        </a:xfrm>
        <a:prstGeom prst="ellipse">
          <a:avLst/>
        </a:prstGeom>
        <a:solidFill>
          <a:schemeClr val="accent3">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622134E6-720C-42EC-A838-F4CCD2F19623}">
      <dsp:nvSpPr>
        <dsp:cNvPr id="0" name=""/>
        <dsp:cNvSpPr/>
      </dsp:nvSpPr>
      <dsp:spPr>
        <a:xfrm>
          <a:off x="2152712" y="0"/>
          <a:ext cx="1647066" cy="953351"/>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GB" sz="1800" kern="1200"/>
            <a:t>Integrated Care Systems</a:t>
          </a:r>
        </a:p>
      </dsp:txBody>
      <dsp:txXfrm>
        <a:off x="2152712" y="0"/>
        <a:ext cx="1647066" cy="953351"/>
      </dsp:txXfrm>
    </dsp:sp>
    <dsp:sp modelId="{A8191D8C-FB39-4D40-8D7E-B917B1B30814}">
      <dsp:nvSpPr>
        <dsp:cNvPr id="0" name=""/>
        <dsp:cNvSpPr/>
      </dsp:nvSpPr>
      <dsp:spPr>
        <a:xfrm>
          <a:off x="2806427" y="1548485"/>
          <a:ext cx="1419884" cy="1419884"/>
        </a:xfrm>
        <a:prstGeom prst="ellipse">
          <a:avLst/>
        </a:prstGeom>
        <a:solidFill>
          <a:schemeClr val="accent3">
            <a:alpha val="50000"/>
            <a:hueOff val="677650"/>
            <a:satOff val="25000"/>
            <a:lumOff val="-36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08553B8D-B25A-4D7D-B880-E4858E50D2F3}">
      <dsp:nvSpPr>
        <dsp:cNvPr id="0" name=""/>
        <dsp:cNvSpPr/>
      </dsp:nvSpPr>
      <dsp:spPr>
        <a:xfrm>
          <a:off x="4339335" y="1257612"/>
          <a:ext cx="1476679" cy="1034487"/>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GB" sz="1800" kern="1200"/>
            <a:t>Higher Education Institutions</a:t>
          </a:r>
        </a:p>
      </dsp:txBody>
      <dsp:txXfrm>
        <a:off x="4339335" y="1257612"/>
        <a:ext cx="1476679" cy="1034487"/>
      </dsp:txXfrm>
    </dsp:sp>
    <dsp:sp modelId="{BC53C36F-7F16-4C3E-ABB5-114CCD1D90E8}">
      <dsp:nvSpPr>
        <dsp:cNvPr id="0" name=""/>
        <dsp:cNvSpPr/>
      </dsp:nvSpPr>
      <dsp:spPr>
        <a:xfrm>
          <a:off x="2600260" y="2183782"/>
          <a:ext cx="1419884" cy="1419884"/>
        </a:xfrm>
        <a:prstGeom prst="ellipse">
          <a:avLst/>
        </a:prstGeom>
        <a:solidFill>
          <a:schemeClr val="accent3">
            <a:alpha val="50000"/>
            <a:hueOff val="1355300"/>
            <a:satOff val="50000"/>
            <a:lumOff val="-7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4E4D97B2-C914-4A4E-A124-BC7A9403EC05}">
      <dsp:nvSpPr>
        <dsp:cNvPr id="0" name=""/>
        <dsp:cNvSpPr/>
      </dsp:nvSpPr>
      <dsp:spPr>
        <a:xfrm>
          <a:off x="4112153" y="3022325"/>
          <a:ext cx="1476679" cy="1034487"/>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GB" sz="1800" kern="1200"/>
            <a:t>Health Education England</a:t>
          </a:r>
        </a:p>
      </dsp:txBody>
      <dsp:txXfrm>
        <a:off x="4112153" y="3022325"/>
        <a:ext cx="1476679" cy="1034487"/>
      </dsp:txXfrm>
    </dsp:sp>
    <dsp:sp modelId="{54C6CE3A-E1E1-4A8A-903E-6C3C1072C57F}">
      <dsp:nvSpPr>
        <dsp:cNvPr id="0" name=""/>
        <dsp:cNvSpPr/>
      </dsp:nvSpPr>
      <dsp:spPr>
        <a:xfrm>
          <a:off x="1932346" y="2183782"/>
          <a:ext cx="1419884" cy="1419884"/>
        </a:xfrm>
        <a:prstGeom prst="ellipse">
          <a:avLst/>
        </a:prstGeom>
        <a:solidFill>
          <a:schemeClr val="accent3">
            <a:alpha val="50000"/>
            <a:hueOff val="2032949"/>
            <a:satOff val="75000"/>
            <a:lumOff val="-1102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F6BDD618-5FCD-49B3-9831-D17D21E91A0E}">
      <dsp:nvSpPr>
        <dsp:cNvPr id="0" name=""/>
        <dsp:cNvSpPr/>
      </dsp:nvSpPr>
      <dsp:spPr>
        <a:xfrm>
          <a:off x="363658" y="3022325"/>
          <a:ext cx="1476679" cy="1034487"/>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GB" sz="1800" kern="1200"/>
            <a:t>NHS England</a:t>
          </a:r>
        </a:p>
      </dsp:txBody>
      <dsp:txXfrm>
        <a:off x="363658" y="3022325"/>
        <a:ext cx="1476679" cy="1034487"/>
      </dsp:txXfrm>
    </dsp:sp>
    <dsp:sp modelId="{20D9209D-B5F1-47F8-8E80-59215AB2E4CD}">
      <dsp:nvSpPr>
        <dsp:cNvPr id="0" name=""/>
        <dsp:cNvSpPr/>
      </dsp:nvSpPr>
      <dsp:spPr>
        <a:xfrm>
          <a:off x="1726179" y="1548485"/>
          <a:ext cx="1419884" cy="1419884"/>
        </a:xfrm>
        <a:prstGeom prst="ellipse">
          <a:avLst/>
        </a:prstGeom>
        <a:solidFill>
          <a:schemeClr val="accent3">
            <a:alpha val="50000"/>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2528733E-C034-450C-B8D5-3B5C7708B924}">
      <dsp:nvSpPr>
        <dsp:cNvPr id="0" name=""/>
        <dsp:cNvSpPr/>
      </dsp:nvSpPr>
      <dsp:spPr>
        <a:xfrm>
          <a:off x="136476" y="1257612"/>
          <a:ext cx="1476679" cy="1034487"/>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GB" sz="1800" kern="1200"/>
            <a:t>Further Education Institutions</a:t>
          </a:r>
        </a:p>
      </dsp:txBody>
      <dsp:txXfrm>
        <a:off x="136476" y="1257612"/>
        <a:ext cx="1476679" cy="1034487"/>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22EAD31-0BAE-3C42-B7D0-7BDD6D65D023}"/>
              </a:ext>
            </a:extLst>
          </p:cNvPr>
          <p:cNvSpPr>
            <a:spLocks noGrp="1"/>
          </p:cNvSpPr>
          <p:nvPr>
            <p:ph type="hdr" sz="quarter"/>
          </p:nvPr>
        </p:nvSpPr>
        <p:spPr>
          <a:xfrm>
            <a:off x="0" y="0"/>
            <a:ext cx="2889938" cy="498056"/>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02060D7-5AC1-C846-9A6D-660A9FAC59E4}"/>
              </a:ext>
            </a:extLst>
          </p:cNvPr>
          <p:cNvSpPr>
            <a:spLocks noGrp="1"/>
          </p:cNvSpPr>
          <p:nvPr>
            <p:ph type="dt" sz="quarter" idx="1"/>
          </p:nvPr>
        </p:nvSpPr>
        <p:spPr>
          <a:xfrm>
            <a:off x="3777607" y="0"/>
            <a:ext cx="2889938" cy="498056"/>
          </a:xfrm>
          <a:prstGeom prst="rect">
            <a:avLst/>
          </a:prstGeom>
        </p:spPr>
        <p:txBody>
          <a:bodyPr vert="horz" lIns="91440" tIns="45720" rIns="91440" bIns="45720" rtlCol="0"/>
          <a:lstStyle>
            <a:lvl1pPr algn="r">
              <a:defRPr sz="1200"/>
            </a:lvl1pPr>
          </a:lstStyle>
          <a:p>
            <a:fld id="{205C3749-FFC4-214E-A680-FAFEF3AFBF46}" type="datetimeFigureOut">
              <a:rPr lang="en-US" smtClean="0"/>
              <a:t>2/28/2023</a:t>
            </a:fld>
            <a:endParaRPr lang="en-US"/>
          </a:p>
        </p:txBody>
      </p:sp>
      <p:sp>
        <p:nvSpPr>
          <p:cNvPr id="4" name="Footer Placeholder 3">
            <a:extLst>
              <a:ext uri="{FF2B5EF4-FFF2-40B4-BE49-F238E27FC236}">
                <a16:creationId xmlns:a16="http://schemas.microsoft.com/office/drawing/2014/main" id="{E935A1C0-EE70-B944-848B-CC11F2CD62F8}"/>
              </a:ext>
            </a:extLst>
          </p:cNvPr>
          <p:cNvSpPr>
            <a:spLocks noGrp="1"/>
          </p:cNvSpPr>
          <p:nvPr>
            <p:ph type="ftr" sz="quarter" idx="2"/>
          </p:nvPr>
        </p:nvSpPr>
        <p:spPr>
          <a:xfrm>
            <a:off x="0" y="9428584"/>
            <a:ext cx="2889938" cy="49805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3257023-FA2C-2B4E-8638-57A34D78A5E1}"/>
              </a:ext>
            </a:extLst>
          </p:cNvPr>
          <p:cNvSpPr>
            <a:spLocks noGrp="1"/>
          </p:cNvSpPr>
          <p:nvPr>
            <p:ph type="sldNum" sz="quarter" idx="3"/>
          </p:nvPr>
        </p:nvSpPr>
        <p:spPr>
          <a:xfrm>
            <a:off x="3777607" y="9428584"/>
            <a:ext cx="2889938" cy="498055"/>
          </a:xfrm>
          <a:prstGeom prst="rect">
            <a:avLst/>
          </a:prstGeom>
        </p:spPr>
        <p:txBody>
          <a:bodyPr vert="horz" lIns="91440" tIns="45720" rIns="91440" bIns="45720" rtlCol="0" anchor="b"/>
          <a:lstStyle>
            <a:lvl1pPr algn="r">
              <a:defRPr sz="1200"/>
            </a:lvl1pPr>
          </a:lstStyle>
          <a:p>
            <a:fld id="{40217BC0-C738-054B-B997-90FDE7ED937C}" type="slidenum">
              <a:rPr lang="en-US" smtClean="0"/>
              <a:t>‹#›</a:t>
            </a:fld>
            <a:endParaRPr lang="en-US"/>
          </a:p>
        </p:txBody>
      </p:sp>
    </p:spTree>
    <p:extLst>
      <p:ext uri="{BB962C8B-B14F-4D97-AF65-F5344CB8AC3E}">
        <p14:creationId xmlns:p14="http://schemas.microsoft.com/office/powerpoint/2010/main" val="33757340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777607" y="0"/>
            <a:ext cx="2889938" cy="498056"/>
          </a:xfrm>
          <a:prstGeom prst="rect">
            <a:avLst/>
          </a:prstGeom>
        </p:spPr>
        <p:txBody>
          <a:bodyPr vert="horz" lIns="91440" tIns="45720" rIns="91440" bIns="45720" rtlCol="0"/>
          <a:lstStyle>
            <a:lvl1pPr algn="r">
              <a:defRPr sz="1200"/>
            </a:lvl1pPr>
          </a:lstStyle>
          <a:p>
            <a:fld id="{7B3ADC77-A4A3-5841-BB7A-9492F894A59E}" type="datetimeFigureOut">
              <a:rPr lang="en-US" smtClean="0"/>
              <a:t>2/28/2023</a:t>
            </a:fld>
            <a:endParaRPr lang="en-US"/>
          </a:p>
        </p:txBody>
      </p:sp>
      <p:sp>
        <p:nvSpPr>
          <p:cNvPr id="4" name="Slide Image Placeholder 3"/>
          <p:cNvSpPr>
            <a:spLocks noGrp="1" noRot="1" noChangeAspect="1"/>
          </p:cNvSpPr>
          <p:nvPr>
            <p:ph type="sldImg" idx="2"/>
          </p:nvPr>
        </p:nvSpPr>
        <p:spPr>
          <a:xfrm>
            <a:off x="1101725" y="1241425"/>
            <a:ext cx="4465638"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66909" y="4777194"/>
            <a:ext cx="533527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8584"/>
            <a:ext cx="2889938" cy="49805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777607" y="9428584"/>
            <a:ext cx="2889938" cy="498055"/>
          </a:xfrm>
          <a:prstGeom prst="rect">
            <a:avLst/>
          </a:prstGeom>
        </p:spPr>
        <p:txBody>
          <a:bodyPr vert="horz" lIns="91440" tIns="45720" rIns="91440" bIns="45720" rtlCol="0" anchor="b"/>
          <a:lstStyle>
            <a:lvl1pPr algn="r">
              <a:defRPr sz="1200"/>
            </a:lvl1pPr>
          </a:lstStyle>
          <a:p>
            <a:fld id="{E2DB2B3F-41C9-274F-AF33-976850B56270}" type="slidenum">
              <a:rPr lang="en-US" smtClean="0"/>
              <a:t>‹#›</a:t>
            </a:fld>
            <a:endParaRPr lang="en-US"/>
          </a:p>
        </p:txBody>
      </p:sp>
    </p:spTree>
    <p:extLst>
      <p:ext uri="{BB962C8B-B14F-4D97-AF65-F5344CB8AC3E}">
        <p14:creationId xmlns:p14="http://schemas.microsoft.com/office/powerpoint/2010/main" val="35070622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Mentimeter will be used during this interactive session this evening.  You will be given guidance to enable you to access the questions that will be posed at key points in the next hour, that will also form the basis for a fairly quick conversation on tables.  </a:t>
            </a:r>
          </a:p>
        </p:txBody>
      </p:sp>
      <p:sp>
        <p:nvSpPr>
          <p:cNvPr id="4" name="Slide Number Placeholder 3"/>
          <p:cNvSpPr>
            <a:spLocks noGrp="1"/>
          </p:cNvSpPr>
          <p:nvPr>
            <p:ph type="sldNum" sz="quarter" idx="5"/>
          </p:nvPr>
        </p:nvSpPr>
        <p:spPr/>
        <p:txBody>
          <a:bodyPr/>
          <a:lstStyle/>
          <a:p>
            <a:fld id="{E2DB2B3F-41C9-274F-AF33-976850B56270}" type="slidenum">
              <a:rPr lang="en-US" smtClean="0"/>
              <a:t>1</a:t>
            </a:fld>
            <a:endParaRPr lang="en-US"/>
          </a:p>
        </p:txBody>
      </p:sp>
    </p:spTree>
    <p:extLst>
      <p:ext uri="{BB962C8B-B14F-4D97-AF65-F5344CB8AC3E}">
        <p14:creationId xmlns:p14="http://schemas.microsoft.com/office/powerpoint/2010/main" val="529019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49275" y="808038"/>
            <a:ext cx="5386388" cy="4040187"/>
          </a:xfrm>
        </p:spPr>
      </p:sp>
      <p:sp>
        <p:nvSpPr>
          <p:cNvPr id="3" name="Notes Placeholder 2"/>
          <p:cNvSpPr>
            <a:spLocks noGrp="1"/>
          </p:cNvSpPr>
          <p:nvPr>
            <p:ph type="body" idx="1"/>
          </p:nvPr>
        </p:nvSpPr>
        <p:spPr/>
        <p:txBody>
          <a:bodyPr/>
          <a:lstStyle/>
          <a:p>
            <a:r>
              <a:rPr lang="en-GB" sz="1200" b="0" i="0" kern="1200">
                <a:solidFill>
                  <a:schemeClr val="tx1"/>
                </a:solidFill>
                <a:effectLst/>
                <a:latin typeface="Arial" charset="0"/>
                <a:ea typeface="ＭＳ Ｐゴシック" charset="0"/>
                <a:cs typeface="ＭＳ Ｐゴシック" charset="0"/>
              </a:rPr>
              <a:t>This slide helps bring this to life and in particular that integrated approach.  </a:t>
            </a:r>
          </a:p>
        </p:txBody>
      </p:sp>
      <p:sp>
        <p:nvSpPr>
          <p:cNvPr id="4" name="Slide Number Placeholder 3"/>
          <p:cNvSpPr>
            <a:spLocks noGrp="1"/>
          </p:cNvSpPr>
          <p:nvPr>
            <p:ph type="sldNum" sz="quarter" idx="10"/>
          </p:nvPr>
        </p:nvSpPr>
        <p:spPr/>
        <p:txBody>
          <a:bodyPr/>
          <a:lstStyle/>
          <a:p>
            <a:pPr>
              <a:defRPr/>
            </a:pPr>
            <a:fld id="{85360570-2B09-DB43-BBE0-DA076DA911F1}" type="slidenum">
              <a:rPr lang="en-US" altLang="en-US" smtClean="0"/>
              <a:pPr>
                <a:defRPr/>
              </a:pPr>
              <a:t>10</a:t>
            </a:fld>
            <a:endParaRPr lang="en-US" altLang="en-US"/>
          </a:p>
        </p:txBody>
      </p:sp>
    </p:spTree>
    <p:extLst>
      <p:ext uri="{BB962C8B-B14F-4D97-AF65-F5344CB8AC3E}">
        <p14:creationId xmlns:p14="http://schemas.microsoft.com/office/powerpoint/2010/main" val="36929944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49275" y="808038"/>
            <a:ext cx="5386388" cy="4040187"/>
          </a:xfrm>
        </p:spPr>
      </p:sp>
      <p:sp>
        <p:nvSpPr>
          <p:cNvPr id="3" name="Notes Placeholder 2"/>
          <p:cNvSpPr>
            <a:spLocks noGrp="1"/>
          </p:cNvSpPr>
          <p:nvPr>
            <p:ph type="body" idx="1"/>
          </p:nvPr>
        </p:nvSpPr>
        <p:spPr/>
        <p:txBody>
          <a:bodyPr/>
          <a:lstStyle/>
          <a:p>
            <a:r>
              <a:rPr lang="en-GB" sz="1200" b="0" i="0" kern="1200">
                <a:solidFill>
                  <a:schemeClr val="tx1"/>
                </a:solidFill>
                <a:effectLst/>
                <a:latin typeface="Arial" charset="0"/>
                <a:ea typeface="ＭＳ Ｐゴシック" charset="0"/>
                <a:cs typeface="ＭＳ Ｐゴシック" charset="0"/>
              </a:rPr>
              <a:t>This slide helps bring this to life and in particular that integrated approach.  </a:t>
            </a:r>
          </a:p>
        </p:txBody>
      </p:sp>
      <p:sp>
        <p:nvSpPr>
          <p:cNvPr id="4" name="Slide Number Placeholder 3"/>
          <p:cNvSpPr>
            <a:spLocks noGrp="1"/>
          </p:cNvSpPr>
          <p:nvPr>
            <p:ph type="sldNum" sz="quarter" idx="10"/>
          </p:nvPr>
        </p:nvSpPr>
        <p:spPr/>
        <p:txBody>
          <a:bodyPr/>
          <a:lstStyle/>
          <a:p>
            <a:pPr>
              <a:defRPr/>
            </a:pPr>
            <a:fld id="{85360570-2B09-DB43-BBE0-DA076DA911F1}" type="slidenum">
              <a:rPr lang="en-US" altLang="en-US" smtClean="0"/>
              <a:pPr>
                <a:defRPr/>
              </a:pPr>
              <a:t>11</a:t>
            </a:fld>
            <a:endParaRPr lang="en-US" altLang="en-US"/>
          </a:p>
        </p:txBody>
      </p:sp>
    </p:spTree>
    <p:extLst>
      <p:ext uri="{BB962C8B-B14F-4D97-AF65-F5344CB8AC3E}">
        <p14:creationId xmlns:p14="http://schemas.microsoft.com/office/powerpoint/2010/main" val="37320068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49275" y="808038"/>
            <a:ext cx="5386388" cy="4040187"/>
          </a:xfrm>
        </p:spPr>
      </p:sp>
      <p:sp>
        <p:nvSpPr>
          <p:cNvPr id="3" name="Notes Placeholder 2"/>
          <p:cNvSpPr>
            <a:spLocks noGrp="1"/>
          </p:cNvSpPr>
          <p:nvPr>
            <p:ph type="body" idx="1"/>
          </p:nvPr>
        </p:nvSpPr>
        <p:spPr/>
        <p:txBody>
          <a:bodyPr/>
          <a:lstStyle/>
          <a:p>
            <a:endParaRPr lang="en-GB" sz="1200" b="0" i="0" kern="1200" dirty="0">
              <a:solidFill>
                <a:schemeClr val="tx1"/>
              </a:solidFill>
              <a:effectLst/>
              <a:latin typeface="Arial" charset="0"/>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pPr>
              <a:defRPr/>
            </a:pPr>
            <a:fld id="{85360570-2B09-DB43-BBE0-DA076DA911F1}" type="slidenum">
              <a:rPr lang="en-US" altLang="en-US" smtClean="0"/>
              <a:pPr>
                <a:defRPr/>
              </a:pPr>
              <a:t>12</a:t>
            </a:fld>
            <a:endParaRPr lang="en-US" altLang="en-US"/>
          </a:p>
        </p:txBody>
      </p:sp>
    </p:spTree>
    <p:extLst>
      <p:ext uri="{BB962C8B-B14F-4D97-AF65-F5344CB8AC3E}">
        <p14:creationId xmlns:p14="http://schemas.microsoft.com/office/powerpoint/2010/main" val="5709207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49275" y="808038"/>
            <a:ext cx="5386388" cy="4040187"/>
          </a:xfrm>
        </p:spPr>
      </p:sp>
      <p:sp>
        <p:nvSpPr>
          <p:cNvPr id="3" name="Notes Placeholder 2"/>
          <p:cNvSpPr>
            <a:spLocks noGrp="1"/>
          </p:cNvSpPr>
          <p:nvPr>
            <p:ph type="body" idx="1"/>
          </p:nvPr>
        </p:nvSpPr>
        <p:spPr/>
        <p:txBody>
          <a:bodyPr/>
          <a:lstStyle/>
          <a:p>
            <a:r>
              <a:rPr lang="en-GB" sz="1200" b="0" i="0" kern="1200" dirty="0">
                <a:solidFill>
                  <a:schemeClr val="tx1"/>
                </a:solidFill>
                <a:effectLst/>
                <a:latin typeface="Arial" charset="0"/>
                <a:ea typeface="ＭＳ Ｐゴシック" charset="0"/>
                <a:cs typeface="ＭＳ Ｐゴシック" charset="0"/>
              </a:rPr>
              <a:t>2 questions posed via MentiMeter and after each question has been completed (i.e. via participant interaction), then a 5 min discussion is undertaken per question on tables with a member of VCE / marketing present to capture key information / points</a:t>
            </a:r>
          </a:p>
          <a:p>
            <a:endParaRPr lang="en-GB" sz="1200" b="0" i="0" kern="1200" dirty="0">
              <a:solidFill>
                <a:schemeClr val="tx1"/>
              </a:solidFill>
              <a:effectLst/>
              <a:latin typeface="Arial" charset="0"/>
              <a:ea typeface="ＭＳ Ｐゴシック" charset="0"/>
              <a:cs typeface="ＭＳ Ｐゴシック" charset="0"/>
            </a:endParaRPr>
          </a:p>
          <a:p>
            <a:r>
              <a:rPr lang="en-GB" sz="1200" b="0" i="0" kern="1200" dirty="0">
                <a:solidFill>
                  <a:schemeClr val="tx1"/>
                </a:solidFill>
                <a:effectLst/>
                <a:latin typeface="Arial" charset="0"/>
                <a:ea typeface="ＭＳ Ｐゴシック" charset="0"/>
                <a:cs typeface="ＭＳ Ｐゴシック" charset="0"/>
              </a:rPr>
              <a:t>Questions:</a:t>
            </a:r>
          </a:p>
          <a:p>
            <a:endParaRPr lang="en-GB" sz="1200" b="0" i="0" kern="1200" dirty="0">
              <a:solidFill>
                <a:schemeClr val="tx1"/>
              </a:solidFill>
              <a:effectLst/>
              <a:latin typeface="Arial" charset="0"/>
              <a:ea typeface="ＭＳ Ｐゴシック" charset="0"/>
              <a:cs typeface="ＭＳ Ｐゴシック" charset="0"/>
            </a:endParaRPr>
          </a:p>
          <a:p>
            <a:r>
              <a:rPr lang="en-GB" sz="1200" b="0" i="0" kern="1200" dirty="0">
                <a:solidFill>
                  <a:schemeClr val="tx1"/>
                </a:solidFill>
                <a:effectLst/>
                <a:latin typeface="Arial" charset="0"/>
                <a:ea typeface="ＭＳ Ｐゴシック" charset="0"/>
                <a:cs typeface="ＭＳ Ｐゴシック" charset="0"/>
              </a:rPr>
              <a:t>#3 - Where can we work better via a whole system approach to develop the right mix of support and qualified staff? </a:t>
            </a:r>
          </a:p>
          <a:p>
            <a:r>
              <a:rPr lang="en-GB" sz="1200" b="0" i="0" kern="1200" dirty="0">
                <a:solidFill>
                  <a:schemeClr val="tx1"/>
                </a:solidFill>
                <a:effectLst/>
                <a:latin typeface="Arial" charset="0"/>
                <a:ea typeface="ＭＳ Ｐゴシック" charset="0"/>
                <a:cs typeface="ＭＳ Ｐゴシック" charset="0"/>
              </a:rPr>
              <a:t>#4 - How can the health and social care sector retain employees and fill the growing number of hard-to-fill vacancies? </a:t>
            </a:r>
          </a:p>
          <a:p>
            <a:endParaRPr lang="en-GB" sz="1200" b="0" i="0" kern="1200" dirty="0">
              <a:solidFill>
                <a:schemeClr val="tx1"/>
              </a:solidFill>
              <a:effectLst/>
              <a:latin typeface="Arial" charset="0"/>
              <a:ea typeface="ＭＳ Ｐゴシック" charset="0"/>
              <a:cs typeface="ＭＳ Ｐゴシック" charset="0"/>
            </a:endParaRPr>
          </a:p>
          <a:p>
            <a:endParaRPr lang="en-GB" sz="1200" b="0" i="0" kern="1200" dirty="0">
              <a:solidFill>
                <a:schemeClr val="tx1"/>
              </a:solidFill>
              <a:effectLst/>
              <a:latin typeface="Arial" charset="0"/>
              <a:ea typeface="ＭＳ Ｐゴシック" charset="0"/>
              <a:cs typeface="ＭＳ Ｐゴシック" charset="0"/>
            </a:endParaRPr>
          </a:p>
          <a:p>
            <a:r>
              <a:rPr lang="en-GB" sz="1200" b="0" i="0" kern="1200" dirty="0">
                <a:solidFill>
                  <a:schemeClr val="tx1"/>
                </a:solidFill>
                <a:effectLst/>
                <a:latin typeface="Arial" charset="0"/>
                <a:ea typeface="ＭＳ Ｐゴシック" charset="0"/>
                <a:cs typeface="ＭＳ Ｐゴシック" charset="0"/>
              </a:rPr>
              <a:t>Purpose of this discussion – understanding our challenge to inform what we need to do as a whole system to achieve our best for our stakeholders. </a:t>
            </a:r>
          </a:p>
        </p:txBody>
      </p:sp>
      <p:sp>
        <p:nvSpPr>
          <p:cNvPr id="4" name="Slide Number Placeholder 3"/>
          <p:cNvSpPr>
            <a:spLocks noGrp="1"/>
          </p:cNvSpPr>
          <p:nvPr>
            <p:ph type="sldNum" sz="quarter" idx="10"/>
          </p:nvPr>
        </p:nvSpPr>
        <p:spPr/>
        <p:txBody>
          <a:bodyPr/>
          <a:lstStyle/>
          <a:p>
            <a:pPr>
              <a:defRPr/>
            </a:pPr>
            <a:fld id="{85360570-2B09-DB43-BBE0-DA076DA911F1}" type="slidenum">
              <a:rPr lang="en-US" altLang="en-US" smtClean="0"/>
              <a:pPr>
                <a:defRPr/>
              </a:pPr>
              <a:t>13</a:t>
            </a:fld>
            <a:endParaRPr lang="en-US" altLang="en-US"/>
          </a:p>
        </p:txBody>
      </p:sp>
    </p:spTree>
    <p:extLst>
      <p:ext uri="{BB962C8B-B14F-4D97-AF65-F5344CB8AC3E}">
        <p14:creationId xmlns:p14="http://schemas.microsoft.com/office/powerpoint/2010/main" val="10507867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49275" y="808038"/>
            <a:ext cx="5386388" cy="40401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Arial" charset="0"/>
                <a:ea typeface="ＭＳ Ｐゴシック" charset="0"/>
                <a:cs typeface="ＭＳ Ｐゴシック" charset="0"/>
              </a:rPr>
              <a:t>Some of the things we have been thinking about are set out on this slide. Would be really interested in your views on these statements. Please could you go to the mentimeter to input your views, strongly agree to strongly disagree.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Arial" charset="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Arial" charset="0"/>
                <a:ea typeface="ＭＳ Ｐゴシック" charset="0"/>
                <a:cs typeface="ＭＳ Ｐゴシック" charset="0"/>
              </a:rPr>
              <a:t>Question: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Arial" charset="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Arial" charset="0"/>
                <a:ea typeface="ＭＳ Ｐゴシック" charset="0"/>
                <a:cs typeface="ＭＳ Ｐゴシック" charset="0"/>
              </a:rPr>
              <a:t>#5 - How would you rate these statements-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Arial" charset="0"/>
              <a:ea typeface="ＭＳ Ｐゴシック" charset="0"/>
              <a:cs typeface="ＭＳ Ｐゴシック"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kern="1200" dirty="0">
                <a:solidFill>
                  <a:schemeClr val="tx1"/>
                </a:solidFill>
                <a:effectLst/>
                <a:latin typeface="Arial" charset="0"/>
                <a:ea typeface="ＭＳ Ｐゴシック" charset="0"/>
                <a:cs typeface="ＭＳ Ｐゴシック" charset="0"/>
              </a:rPr>
              <a:t>Geonomics will increasingly become an important part of all health professions skills set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kern="1200" dirty="0">
                <a:solidFill>
                  <a:schemeClr val="tx1"/>
                </a:solidFill>
                <a:effectLst/>
                <a:latin typeface="Arial" charset="0"/>
                <a:ea typeface="ＭＳ Ｐゴシック" charset="0"/>
                <a:cs typeface="ＭＳ Ｐゴシック" charset="0"/>
              </a:rPr>
              <a:t>Life long learning will need to evolve to include dynamic 'just in time' digital update / micro-credentials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kern="1200" dirty="0">
                <a:solidFill>
                  <a:schemeClr val="tx1"/>
                </a:solidFill>
                <a:effectLst/>
                <a:latin typeface="Arial" charset="0"/>
                <a:ea typeface="ＭＳ Ｐゴシック" charset="0"/>
                <a:cs typeface="ＭＳ Ｐゴシック" charset="0"/>
              </a:rPr>
              <a:t>Bioinformaticians will be common place in the next 5 years across health and social care environments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kern="1200" dirty="0">
                <a:solidFill>
                  <a:schemeClr val="tx1"/>
                </a:solidFill>
                <a:effectLst/>
                <a:latin typeface="Arial" charset="0"/>
                <a:ea typeface="ＭＳ Ｐゴシック" charset="0"/>
                <a:cs typeface="ＭＳ Ｐゴシック" charset="0"/>
              </a:rPr>
              <a:t>Artificial Intelligence and other technologically enabled services should be embedded as part of all professional / regulatory bodies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Arial" charset="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Arial" charset="0"/>
                <a:ea typeface="ＭＳ Ｐゴシック" charset="0"/>
                <a:cs typeface="ＭＳ Ｐゴシック" charset="0"/>
              </a:rPr>
              <a:t>10 mins to discuss the 5</a:t>
            </a:r>
            <a:r>
              <a:rPr lang="en-GB" sz="1200" b="0" i="0" kern="1200" baseline="30000" dirty="0">
                <a:solidFill>
                  <a:schemeClr val="tx1"/>
                </a:solidFill>
                <a:effectLst/>
                <a:latin typeface="Arial" charset="0"/>
                <a:ea typeface="ＭＳ Ｐゴシック" charset="0"/>
                <a:cs typeface="ＭＳ Ｐゴシック" charset="0"/>
              </a:rPr>
              <a:t>th</a:t>
            </a:r>
            <a:r>
              <a:rPr lang="en-GB" sz="1200" b="0" i="0" kern="1200" dirty="0">
                <a:solidFill>
                  <a:schemeClr val="tx1"/>
                </a:solidFill>
                <a:effectLst/>
                <a:latin typeface="Arial" charset="0"/>
                <a:ea typeface="ＭＳ Ｐゴシック" charset="0"/>
                <a:cs typeface="ＭＳ Ｐゴシック" charset="0"/>
              </a:rPr>
              <a:t> question (rate these statements) on mentimeter.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Arial" charset="0"/>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pPr>
              <a:defRPr/>
            </a:pPr>
            <a:fld id="{85360570-2B09-DB43-BBE0-DA076DA911F1}" type="slidenum">
              <a:rPr lang="en-US" altLang="en-US" smtClean="0"/>
              <a:pPr>
                <a:defRPr/>
              </a:pPr>
              <a:t>14</a:t>
            </a:fld>
            <a:endParaRPr lang="en-US" altLang="en-US"/>
          </a:p>
        </p:txBody>
      </p:sp>
    </p:spTree>
    <p:extLst>
      <p:ext uri="{BB962C8B-B14F-4D97-AF65-F5344CB8AC3E}">
        <p14:creationId xmlns:p14="http://schemas.microsoft.com/office/powerpoint/2010/main" val="19438851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49275" y="808038"/>
            <a:ext cx="5386388" cy="4040187"/>
          </a:xfrm>
        </p:spPr>
      </p:sp>
      <p:sp>
        <p:nvSpPr>
          <p:cNvPr id="3" name="Notes Placeholder 2"/>
          <p:cNvSpPr>
            <a:spLocks noGrp="1"/>
          </p:cNvSpPr>
          <p:nvPr>
            <p:ph type="body" idx="1"/>
          </p:nvPr>
        </p:nvSpPr>
        <p:spPr/>
        <p:txBody>
          <a:bodyPr/>
          <a:lstStyle/>
          <a:p>
            <a:r>
              <a:rPr lang="en-GB" sz="1200" b="0" i="0" kern="1200" dirty="0">
                <a:solidFill>
                  <a:schemeClr val="tx1"/>
                </a:solidFill>
                <a:effectLst/>
                <a:latin typeface="Arial" charset="0"/>
                <a:ea typeface="ＭＳ Ｐゴシック" charset="0"/>
                <a:cs typeface="ＭＳ Ｐゴシック" charset="0"/>
              </a:rPr>
              <a:t>2 questions posed via MentiMeter and after each question has been completed (i.e. via participant interaction), then a 5 min discussion is undertaken per question on tables with a member of VCE / marketing present to capture key information / points</a:t>
            </a:r>
          </a:p>
          <a:p>
            <a:endParaRPr lang="en-GB" sz="1200" b="0" i="0" kern="1200" dirty="0">
              <a:solidFill>
                <a:schemeClr val="tx1"/>
              </a:solidFill>
              <a:effectLst/>
              <a:latin typeface="Arial" charset="0"/>
              <a:ea typeface="ＭＳ Ｐゴシック" charset="0"/>
              <a:cs typeface="ＭＳ Ｐゴシック" charset="0"/>
            </a:endParaRPr>
          </a:p>
          <a:p>
            <a:r>
              <a:rPr lang="en-GB" sz="1200" b="0" i="0" kern="1200" dirty="0">
                <a:solidFill>
                  <a:schemeClr val="tx1"/>
                </a:solidFill>
                <a:effectLst/>
                <a:latin typeface="Arial" charset="0"/>
                <a:ea typeface="ＭＳ Ｐゴシック" charset="0"/>
                <a:cs typeface="ＭＳ Ｐゴシック" charset="0"/>
              </a:rPr>
              <a:t>Questions:</a:t>
            </a:r>
          </a:p>
          <a:p>
            <a:endParaRPr lang="en-GB" sz="1200" b="0" i="0" kern="1200" dirty="0">
              <a:solidFill>
                <a:schemeClr val="tx1"/>
              </a:solidFill>
              <a:effectLst/>
              <a:latin typeface="Arial" charset="0"/>
              <a:ea typeface="ＭＳ Ｐゴシック" charset="0"/>
              <a:cs typeface="ＭＳ Ｐゴシック" charset="0"/>
            </a:endParaRPr>
          </a:p>
          <a:p>
            <a:r>
              <a:rPr lang="en-GB" sz="1200" b="0" i="0" kern="1200" dirty="0">
                <a:solidFill>
                  <a:schemeClr val="tx1"/>
                </a:solidFill>
                <a:effectLst/>
                <a:latin typeface="Arial" charset="0"/>
                <a:ea typeface="ＭＳ Ｐゴシック" charset="0"/>
                <a:cs typeface="ＭＳ Ｐゴシック" charset="0"/>
              </a:rPr>
              <a:t>#3 - Where can we work better via a whole system approach to develop the right mix of support and qualified staff? </a:t>
            </a:r>
          </a:p>
          <a:p>
            <a:r>
              <a:rPr lang="en-GB" sz="1200" b="0" i="0" kern="1200" dirty="0">
                <a:solidFill>
                  <a:schemeClr val="tx1"/>
                </a:solidFill>
                <a:effectLst/>
                <a:latin typeface="Arial" charset="0"/>
                <a:ea typeface="ＭＳ Ｐゴシック" charset="0"/>
                <a:cs typeface="ＭＳ Ｐゴシック" charset="0"/>
              </a:rPr>
              <a:t>#4 - How can the health and social care sector retain employees and fill the growing number of hard-to-fill vacancies? </a:t>
            </a:r>
          </a:p>
          <a:p>
            <a:endParaRPr lang="en-GB" sz="1200" b="0" i="0" kern="1200" dirty="0">
              <a:solidFill>
                <a:schemeClr val="tx1"/>
              </a:solidFill>
              <a:effectLst/>
              <a:latin typeface="Arial" charset="0"/>
              <a:ea typeface="ＭＳ Ｐゴシック" charset="0"/>
              <a:cs typeface="ＭＳ Ｐゴシック" charset="0"/>
            </a:endParaRPr>
          </a:p>
          <a:p>
            <a:endParaRPr lang="en-GB" sz="1200" b="0" i="0" kern="1200" dirty="0">
              <a:solidFill>
                <a:schemeClr val="tx1"/>
              </a:solidFill>
              <a:effectLst/>
              <a:latin typeface="Arial" charset="0"/>
              <a:ea typeface="ＭＳ Ｐゴシック" charset="0"/>
              <a:cs typeface="ＭＳ Ｐゴシック" charset="0"/>
            </a:endParaRPr>
          </a:p>
          <a:p>
            <a:r>
              <a:rPr lang="en-GB" sz="1200" b="0" i="0" kern="1200" dirty="0">
                <a:solidFill>
                  <a:schemeClr val="tx1"/>
                </a:solidFill>
                <a:effectLst/>
                <a:latin typeface="Arial" charset="0"/>
                <a:ea typeface="ＭＳ Ｐゴシック" charset="0"/>
                <a:cs typeface="ＭＳ Ｐゴシック" charset="0"/>
              </a:rPr>
              <a:t>Purpose of this discussion – understanding our challenge to inform what we need to do as a whole system to achieve our best for our stakeholders. </a:t>
            </a:r>
          </a:p>
        </p:txBody>
      </p:sp>
      <p:sp>
        <p:nvSpPr>
          <p:cNvPr id="4" name="Slide Number Placeholder 3"/>
          <p:cNvSpPr>
            <a:spLocks noGrp="1"/>
          </p:cNvSpPr>
          <p:nvPr>
            <p:ph type="sldNum" sz="quarter" idx="10"/>
          </p:nvPr>
        </p:nvSpPr>
        <p:spPr/>
        <p:txBody>
          <a:bodyPr/>
          <a:lstStyle/>
          <a:p>
            <a:pPr>
              <a:defRPr/>
            </a:pPr>
            <a:fld id="{85360570-2B09-DB43-BBE0-DA076DA911F1}" type="slidenum">
              <a:rPr lang="en-US" altLang="en-US" smtClean="0"/>
              <a:pPr>
                <a:defRPr/>
              </a:pPr>
              <a:t>15</a:t>
            </a:fld>
            <a:endParaRPr lang="en-US" altLang="en-US"/>
          </a:p>
        </p:txBody>
      </p:sp>
    </p:spTree>
    <p:extLst>
      <p:ext uri="{BB962C8B-B14F-4D97-AF65-F5344CB8AC3E}">
        <p14:creationId xmlns:p14="http://schemas.microsoft.com/office/powerpoint/2010/main" val="7388837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49275" y="808038"/>
            <a:ext cx="5386388" cy="4040187"/>
          </a:xfrm>
        </p:spPr>
      </p:sp>
      <p:sp>
        <p:nvSpPr>
          <p:cNvPr id="3" name="Notes Placeholder 2"/>
          <p:cNvSpPr>
            <a:spLocks noGrp="1"/>
          </p:cNvSpPr>
          <p:nvPr>
            <p:ph type="body" idx="1"/>
          </p:nvPr>
        </p:nvSpPr>
        <p:spPr/>
        <p:txBody>
          <a:bodyPr/>
          <a:lstStyle/>
          <a:p>
            <a:r>
              <a:rPr lang="en-GB" sz="1200" b="0" i="0" kern="1200">
                <a:solidFill>
                  <a:schemeClr val="tx1"/>
                </a:solidFill>
                <a:effectLst/>
                <a:latin typeface="Arial" charset="0"/>
                <a:ea typeface="ＭＳ Ｐゴシック" charset="0"/>
                <a:cs typeface="ＭＳ Ｐゴシック" charset="0"/>
              </a:rPr>
              <a:t>2 questions posed via MentiMeter and after each question has been completed (i.e. via participant interaction), then a 5 min discussion is undertaken per question on tables with a member of VCE / marketing present to capture key information / points</a:t>
            </a:r>
          </a:p>
          <a:p>
            <a:endParaRPr lang="en-GB" sz="1200" b="0" i="0" kern="1200">
              <a:solidFill>
                <a:schemeClr val="tx1"/>
              </a:solidFill>
              <a:effectLst/>
              <a:latin typeface="Arial" charset="0"/>
              <a:ea typeface="ＭＳ Ｐゴシック" charset="0"/>
              <a:cs typeface="ＭＳ Ｐゴシック" charset="0"/>
            </a:endParaRPr>
          </a:p>
          <a:p>
            <a:r>
              <a:rPr lang="en-GB" sz="1200" b="0" i="0" kern="1200">
                <a:solidFill>
                  <a:schemeClr val="tx1"/>
                </a:solidFill>
                <a:effectLst/>
                <a:latin typeface="Arial" charset="0"/>
                <a:ea typeface="ＭＳ Ｐゴシック" charset="0"/>
                <a:cs typeface="ＭＳ Ｐゴシック" charset="0"/>
              </a:rPr>
              <a:t>Questions:</a:t>
            </a:r>
          </a:p>
          <a:p>
            <a:endParaRPr lang="en-GB" sz="1200" b="0" i="0" kern="1200">
              <a:solidFill>
                <a:schemeClr val="tx1"/>
              </a:solidFill>
              <a:effectLst/>
              <a:latin typeface="Arial" charset="0"/>
              <a:ea typeface="ＭＳ Ｐゴシック" charset="0"/>
              <a:cs typeface="ＭＳ Ｐゴシック" charset="0"/>
            </a:endParaRPr>
          </a:p>
          <a:p>
            <a:r>
              <a:rPr lang="en-GB" sz="1200" b="0" i="0" kern="1200">
                <a:solidFill>
                  <a:schemeClr val="tx1"/>
                </a:solidFill>
                <a:effectLst/>
                <a:latin typeface="Arial" charset="0"/>
                <a:ea typeface="ＭＳ Ｐゴシック" charset="0"/>
                <a:cs typeface="ＭＳ Ｐゴシック" charset="0"/>
              </a:rPr>
              <a:t>#3 - Where can we work better via a whole system approach to develop the right mix of support and qualified staff? </a:t>
            </a:r>
          </a:p>
          <a:p>
            <a:r>
              <a:rPr lang="en-GB" sz="1200" b="0" i="0" kern="1200">
                <a:solidFill>
                  <a:schemeClr val="tx1"/>
                </a:solidFill>
                <a:effectLst/>
                <a:latin typeface="Arial" charset="0"/>
                <a:ea typeface="ＭＳ Ｐゴシック" charset="0"/>
                <a:cs typeface="ＭＳ Ｐゴシック" charset="0"/>
              </a:rPr>
              <a:t>#4 - How can the health and social care sector retain employees and fill the growing number of hard-to-fill vacancies? </a:t>
            </a:r>
          </a:p>
          <a:p>
            <a:endParaRPr lang="en-GB" sz="1200" b="0" i="0" kern="1200">
              <a:solidFill>
                <a:schemeClr val="tx1"/>
              </a:solidFill>
              <a:effectLst/>
              <a:latin typeface="Arial" charset="0"/>
              <a:ea typeface="ＭＳ Ｐゴシック" charset="0"/>
              <a:cs typeface="ＭＳ Ｐゴシック" charset="0"/>
            </a:endParaRPr>
          </a:p>
          <a:p>
            <a:endParaRPr lang="en-GB" sz="1200" b="0" i="0" kern="1200">
              <a:solidFill>
                <a:schemeClr val="tx1"/>
              </a:solidFill>
              <a:effectLst/>
              <a:latin typeface="Arial" charset="0"/>
              <a:ea typeface="ＭＳ Ｐゴシック" charset="0"/>
              <a:cs typeface="ＭＳ Ｐゴシック" charset="0"/>
            </a:endParaRPr>
          </a:p>
          <a:p>
            <a:r>
              <a:rPr lang="en-GB" sz="1200" b="0" i="0" kern="1200">
                <a:solidFill>
                  <a:schemeClr val="tx1"/>
                </a:solidFill>
                <a:effectLst/>
                <a:latin typeface="Arial" charset="0"/>
                <a:ea typeface="ＭＳ Ｐゴシック" charset="0"/>
                <a:cs typeface="ＭＳ Ｐゴシック" charset="0"/>
              </a:rPr>
              <a:t>Purpose of this discussion – understanding our challenge to inform what we need to do as a whole system to achieve our best for our stakeholders. </a:t>
            </a:r>
          </a:p>
        </p:txBody>
      </p:sp>
      <p:sp>
        <p:nvSpPr>
          <p:cNvPr id="4" name="Slide Number Placeholder 3"/>
          <p:cNvSpPr>
            <a:spLocks noGrp="1"/>
          </p:cNvSpPr>
          <p:nvPr>
            <p:ph type="sldNum" sz="quarter" idx="10"/>
          </p:nvPr>
        </p:nvSpPr>
        <p:spPr/>
        <p:txBody>
          <a:bodyPr/>
          <a:lstStyle/>
          <a:p>
            <a:pPr>
              <a:defRPr/>
            </a:pPr>
            <a:fld id="{85360570-2B09-DB43-BBE0-DA076DA911F1}" type="slidenum">
              <a:rPr lang="en-US" altLang="en-US" smtClean="0"/>
              <a:pPr>
                <a:defRPr/>
              </a:pPr>
              <a:t>16</a:t>
            </a:fld>
            <a:endParaRPr lang="en-US" altLang="en-US"/>
          </a:p>
        </p:txBody>
      </p:sp>
    </p:spTree>
    <p:extLst>
      <p:ext uri="{BB962C8B-B14F-4D97-AF65-F5344CB8AC3E}">
        <p14:creationId xmlns:p14="http://schemas.microsoft.com/office/powerpoint/2010/main" val="4335733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49275" y="808038"/>
            <a:ext cx="5386388" cy="4040187"/>
          </a:xfrm>
        </p:spPr>
      </p:sp>
      <p:sp>
        <p:nvSpPr>
          <p:cNvPr id="3" name="Notes Placeholder 2"/>
          <p:cNvSpPr>
            <a:spLocks noGrp="1"/>
          </p:cNvSpPr>
          <p:nvPr>
            <p:ph type="body" idx="1"/>
          </p:nvPr>
        </p:nvSpPr>
        <p:spPr/>
        <p:txBody>
          <a:bodyPr/>
          <a:lstStyle/>
          <a:p>
            <a:r>
              <a:rPr lang="en-GB" sz="1200" b="0" i="0" kern="1200" dirty="0">
                <a:solidFill>
                  <a:schemeClr val="tx1"/>
                </a:solidFill>
                <a:effectLst/>
                <a:latin typeface="Arial" charset="0"/>
                <a:ea typeface="ＭＳ Ｐゴシック" charset="0"/>
                <a:cs typeface="ＭＳ Ｐゴシック" charset="0"/>
              </a:rPr>
              <a:t>2 questions posed via MentiMeter and after each question has been completed (i.e. via participant interaction), then a 5 min discussion is undertaken per question on tables with a member of VCE / marketing present to capture key information / points</a:t>
            </a:r>
          </a:p>
          <a:p>
            <a:endParaRPr lang="en-GB" sz="1200" b="0" i="0" kern="1200" dirty="0">
              <a:solidFill>
                <a:schemeClr val="tx1"/>
              </a:solidFill>
              <a:effectLst/>
              <a:latin typeface="Arial" charset="0"/>
              <a:ea typeface="ＭＳ Ｐゴシック" charset="0"/>
              <a:cs typeface="ＭＳ Ｐゴシック" charset="0"/>
            </a:endParaRPr>
          </a:p>
          <a:p>
            <a:r>
              <a:rPr lang="en-GB" sz="1200" b="0" i="0" kern="1200" dirty="0">
                <a:solidFill>
                  <a:schemeClr val="tx1"/>
                </a:solidFill>
                <a:effectLst/>
                <a:latin typeface="Arial" charset="0"/>
                <a:ea typeface="ＭＳ Ｐゴシック" charset="0"/>
                <a:cs typeface="ＭＳ Ｐゴシック" charset="0"/>
              </a:rPr>
              <a:t>Questions:</a:t>
            </a:r>
          </a:p>
          <a:p>
            <a:endParaRPr lang="en-GB" sz="1200" b="0" i="0" kern="1200" dirty="0">
              <a:solidFill>
                <a:schemeClr val="tx1"/>
              </a:solidFill>
              <a:effectLst/>
              <a:latin typeface="Arial" charset="0"/>
              <a:ea typeface="ＭＳ Ｐゴシック" charset="0"/>
              <a:cs typeface="ＭＳ Ｐゴシック" charset="0"/>
            </a:endParaRPr>
          </a:p>
          <a:p>
            <a:r>
              <a:rPr lang="en-GB" sz="1200" b="0" i="0" kern="1200" dirty="0">
                <a:solidFill>
                  <a:schemeClr val="tx1"/>
                </a:solidFill>
                <a:effectLst/>
                <a:latin typeface="Arial" charset="0"/>
                <a:ea typeface="ＭＳ Ｐゴシック" charset="0"/>
                <a:cs typeface="ＭＳ Ｐゴシック" charset="0"/>
              </a:rPr>
              <a:t>#3 - Where can we work better via a whole system approach to develop the right mix of support and qualified staff? </a:t>
            </a:r>
          </a:p>
          <a:p>
            <a:r>
              <a:rPr lang="en-GB" sz="1200" b="0" i="0" kern="1200" dirty="0">
                <a:solidFill>
                  <a:schemeClr val="tx1"/>
                </a:solidFill>
                <a:effectLst/>
                <a:latin typeface="Arial" charset="0"/>
                <a:ea typeface="ＭＳ Ｐゴシック" charset="0"/>
                <a:cs typeface="ＭＳ Ｐゴシック" charset="0"/>
              </a:rPr>
              <a:t>#4 - How can the health and social care sector retain employees and fill the growing number of hard-to-fill vacancies? </a:t>
            </a:r>
          </a:p>
          <a:p>
            <a:endParaRPr lang="en-GB" sz="1200" b="0" i="0" kern="1200" dirty="0">
              <a:solidFill>
                <a:schemeClr val="tx1"/>
              </a:solidFill>
              <a:effectLst/>
              <a:latin typeface="Arial" charset="0"/>
              <a:ea typeface="ＭＳ Ｐゴシック" charset="0"/>
              <a:cs typeface="ＭＳ Ｐゴシック" charset="0"/>
            </a:endParaRPr>
          </a:p>
          <a:p>
            <a:endParaRPr lang="en-GB" sz="1200" b="0" i="0" kern="1200" dirty="0">
              <a:solidFill>
                <a:schemeClr val="tx1"/>
              </a:solidFill>
              <a:effectLst/>
              <a:latin typeface="Arial" charset="0"/>
              <a:ea typeface="ＭＳ Ｐゴシック" charset="0"/>
              <a:cs typeface="ＭＳ Ｐゴシック" charset="0"/>
            </a:endParaRPr>
          </a:p>
          <a:p>
            <a:r>
              <a:rPr lang="en-GB" sz="1200" b="0" i="0" kern="1200" dirty="0">
                <a:solidFill>
                  <a:schemeClr val="tx1"/>
                </a:solidFill>
                <a:effectLst/>
                <a:latin typeface="Arial" charset="0"/>
                <a:ea typeface="ＭＳ Ｐゴシック" charset="0"/>
                <a:cs typeface="ＭＳ Ｐゴシック" charset="0"/>
              </a:rPr>
              <a:t>Purpose of this discussion – understanding our challenge to inform what we need to do as a whole system to achieve our best for our stakeholders. </a:t>
            </a:r>
          </a:p>
        </p:txBody>
      </p:sp>
      <p:sp>
        <p:nvSpPr>
          <p:cNvPr id="4" name="Slide Number Placeholder 3"/>
          <p:cNvSpPr>
            <a:spLocks noGrp="1"/>
          </p:cNvSpPr>
          <p:nvPr>
            <p:ph type="sldNum" sz="quarter" idx="10"/>
          </p:nvPr>
        </p:nvSpPr>
        <p:spPr/>
        <p:txBody>
          <a:bodyPr/>
          <a:lstStyle/>
          <a:p>
            <a:pPr>
              <a:defRPr/>
            </a:pPr>
            <a:fld id="{85360570-2B09-DB43-BBE0-DA076DA911F1}" type="slidenum">
              <a:rPr lang="en-US" altLang="en-US" smtClean="0"/>
              <a:pPr>
                <a:defRPr/>
              </a:pPr>
              <a:t>17</a:t>
            </a:fld>
            <a:endParaRPr lang="en-US" altLang="en-US"/>
          </a:p>
        </p:txBody>
      </p:sp>
    </p:spTree>
    <p:extLst>
      <p:ext uri="{BB962C8B-B14F-4D97-AF65-F5344CB8AC3E}">
        <p14:creationId xmlns:p14="http://schemas.microsoft.com/office/powerpoint/2010/main" val="25399252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49275" y="808038"/>
            <a:ext cx="5386388" cy="4040187"/>
          </a:xfrm>
        </p:spPr>
      </p:sp>
      <p:sp>
        <p:nvSpPr>
          <p:cNvPr id="3" name="Notes Placeholder 2"/>
          <p:cNvSpPr>
            <a:spLocks noGrp="1"/>
          </p:cNvSpPr>
          <p:nvPr>
            <p:ph type="body" idx="1"/>
          </p:nvPr>
        </p:nvSpPr>
        <p:spPr/>
        <p:txBody>
          <a:bodyPr/>
          <a:lstStyle/>
          <a:p>
            <a:r>
              <a:rPr lang="en-GB" sz="1200" b="0" i="0" kern="1200" dirty="0">
                <a:solidFill>
                  <a:schemeClr val="tx1"/>
                </a:solidFill>
                <a:effectLst/>
                <a:latin typeface="Arial" charset="0"/>
                <a:ea typeface="ＭＳ Ｐゴシック" charset="0"/>
                <a:cs typeface="ＭＳ Ｐゴシック" charset="0"/>
              </a:rPr>
              <a:t>2 questions posed via MentiMeter and after each question has been completed (i.e. via participant interaction), then a 5 min discussion is undertaken per question on tables with a member of VCE / marketing present to capture key information / points</a:t>
            </a:r>
          </a:p>
          <a:p>
            <a:endParaRPr lang="en-GB" sz="1200" b="0" i="0" kern="1200" dirty="0">
              <a:solidFill>
                <a:schemeClr val="tx1"/>
              </a:solidFill>
              <a:effectLst/>
              <a:latin typeface="Arial" charset="0"/>
              <a:ea typeface="ＭＳ Ｐゴシック" charset="0"/>
              <a:cs typeface="ＭＳ Ｐゴシック" charset="0"/>
            </a:endParaRPr>
          </a:p>
          <a:p>
            <a:r>
              <a:rPr lang="en-GB" sz="1200" b="0" i="0" kern="1200" dirty="0">
                <a:solidFill>
                  <a:schemeClr val="tx1"/>
                </a:solidFill>
                <a:effectLst/>
                <a:latin typeface="Arial" charset="0"/>
                <a:ea typeface="ＭＳ Ｐゴシック" charset="0"/>
                <a:cs typeface="ＭＳ Ｐゴシック" charset="0"/>
              </a:rPr>
              <a:t>Questions:</a:t>
            </a:r>
          </a:p>
          <a:p>
            <a:endParaRPr lang="en-GB" sz="1200" b="0" i="0" kern="1200" dirty="0">
              <a:solidFill>
                <a:schemeClr val="tx1"/>
              </a:solidFill>
              <a:effectLst/>
              <a:latin typeface="Arial" charset="0"/>
              <a:ea typeface="ＭＳ Ｐゴシック" charset="0"/>
              <a:cs typeface="ＭＳ Ｐゴシック" charset="0"/>
            </a:endParaRPr>
          </a:p>
          <a:p>
            <a:r>
              <a:rPr lang="en-GB" sz="1200" b="0" i="0" kern="1200" dirty="0">
                <a:solidFill>
                  <a:schemeClr val="tx1"/>
                </a:solidFill>
                <a:effectLst/>
                <a:latin typeface="Arial" charset="0"/>
                <a:ea typeface="ＭＳ Ｐゴシック" charset="0"/>
                <a:cs typeface="ＭＳ Ｐゴシック" charset="0"/>
              </a:rPr>
              <a:t>#3 - Where can we work better via a whole system approach to develop the right mix of support and qualified staff? </a:t>
            </a:r>
          </a:p>
          <a:p>
            <a:r>
              <a:rPr lang="en-GB" sz="1200" b="0" i="0" kern="1200" dirty="0">
                <a:solidFill>
                  <a:schemeClr val="tx1"/>
                </a:solidFill>
                <a:effectLst/>
                <a:latin typeface="Arial" charset="0"/>
                <a:ea typeface="ＭＳ Ｐゴシック" charset="0"/>
                <a:cs typeface="ＭＳ Ｐゴシック" charset="0"/>
              </a:rPr>
              <a:t>#4 - How can the health and social care sector retain employees and fill the growing number of hard-to-fill vacancies? </a:t>
            </a:r>
          </a:p>
          <a:p>
            <a:endParaRPr lang="en-GB" sz="1200" b="0" i="0" kern="1200" dirty="0">
              <a:solidFill>
                <a:schemeClr val="tx1"/>
              </a:solidFill>
              <a:effectLst/>
              <a:latin typeface="Arial" charset="0"/>
              <a:ea typeface="ＭＳ Ｐゴシック" charset="0"/>
              <a:cs typeface="ＭＳ Ｐゴシック" charset="0"/>
            </a:endParaRPr>
          </a:p>
          <a:p>
            <a:endParaRPr lang="en-GB" sz="1200" b="0" i="0" kern="1200" dirty="0">
              <a:solidFill>
                <a:schemeClr val="tx1"/>
              </a:solidFill>
              <a:effectLst/>
              <a:latin typeface="Arial" charset="0"/>
              <a:ea typeface="ＭＳ Ｐゴシック" charset="0"/>
              <a:cs typeface="ＭＳ Ｐゴシック" charset="0"/>
            </a:endParaRPr>
          </a:p>
          <a:p>
            <a:r>
              <a:rPr lang="en-GB" sz="1200" b="0" i="0" kern="1200" dirty="0">
                <a:solidFill>
                  <a:schemeClr val="tx1"/>
                </a:solidFill>
                <a:effectLst/>
                <a:latin typeface="Arial" charset="0"/>
                <a:ea typeface="ＭＳ Ｐゴシック" charset="0"/>
                <a:cs typeface="ＭＳ Ｐゴシック" charset="0"/>
              </a:rPr>
              <a:t>Purpose of this discussion – understanding our challenge to inform what we need to do as a whole system to achieve our best for our stakeholders. </a:t>
            </a:r>
          </a:p>
        </p:txBody>
      </p:sp>
      <p:sp>
        <p:nvSpPr>
          <p:cNvPr id="4" name="Slide Number Placeholder 3"/>
          <p:cNvSpPr>
            <a:spLocks noGrp="1"/>
          </p:cNvSpPr>
          <p:nvPr>
            <p:ph type="sldNum" sz="quarter" idx="10"/>
          </p:nvPr>
        </p:nvSpPr>
        <p:spPr/>
        <p:txBody>
          <a:bodyPr/>
          <a:lstStyle/>
          <a:p>
            <a:pPr>
              <a:defRPr/>
            </a:pPr>
            <a:fld id="{85360570-2B09-DB43-BBE0-DA076DA911F1}" type="slidenum">
              <a:rPr lang="en-US" altLang="en-US" smtClean="0"/>
              <a:pPr>
                <a:defRPr/>
              </a:pPr>
              <a:t>18</a:t>
            </a:fld>
            <a:endParaRPr lang="en-US" altLang="en-US"/>
          </a:p>
        </p:txBody>
      </p:sp>
    </p:spTree>
    <p:extLst>
      <p:ext uri="{BB962C8B-B14F-4D97-AF65-F5344CB8AC3E}">
        <p14:creationId xmlns:p14="http://schemas.microsoft.com/office/powerpoint/2010/main" val="30176252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49275" y="808038"/>
            <a:ext cx="5386388" cy="40401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Arial" charset="0"/>
                <a:ea typeface="ＭＳ Ｐゴシック" charset="0"/>
                <a:cs typeface="ＭＳ Ｐゴシック" charset="0"/>
              </a:rPr>
              <a:t>Some of the things we have been thinking about are set out on this slide. Would be really interested in your views on these statements. Please could you go to the mentimeter to input your views, strongly agree to strongly disagree.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Arial" charset="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Arial" charset="0"/>
                <a:ea typeface="ＭＳ Ｐゴシック" charset="0"/>
                <a:cs typeface="ＭＳ Ｐゴシック" charset="0"/>
              </a:rPr>
              <a:t>5 mins to discuss the 6</a:t>
            </a:r>
            <a:r>
              <a:rPr lang="en-GB" sz="1200" b="0" i="0" kern="1200" baseline="30000" dirty="0">
                <a:solidFill>
                  <a:schemeClr val="tx1"/>
                </a:solidFill>
                <a:effectLst/>
                <a:latin typeface="Arial" charset="0"/>
                <a:ea typeface="ＭＳ Ｐゴシック" charset="0"/>
                <a:cs typeface="ＭＳ Ｐゴシック" charset="0"/>
              </a:rPr>
              <a:t>th</a:t>
            </a:r>
            <a:r>
              <a:rPr lang="en-GB" sz="1200" b="0" i="0" kern="1200" dirty="0">
                <a:solidFill>
                  <a:schemeClr val="tx1"/>
                </a:solidFill>
                <a:effectLst/>
                <a:latin typeface="Arial" charset="0"/>
                <a:ea typeface="ＭＳ Ｐゴシック" charset="0"/>
                <a:cs typeface="ＭＳ Ｐゴシック" charset="0"/>
              </a:rPr>
              <a:t> question (rate these statements) on mentimeter.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Arial" charset="0"/>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pPr>
              <a:defRPr/>
            </a:pPr>
            <a:fld id="{85360570-2B09-DB43-BBE0-DA076DA911F1}" type="slidenum">
              <a:rPr lang="en-US" altLang="en-US" smtClean="0"/>
              <a:pPr>
                <a:defRPr/>
              </a:pPr>
              <a:t>19</a:t>
            </a:fld>
            <a:endParaRPr lang="en-US" altLang="en-US"/>
          </a:p>
        </p:txBody>
      </p:sp>
    </p:spTree>
    <p:extLst>
      <p:ext uri="{BB962C8B-B14F-4D97-AF65-F5344CB8AC3E}">
        <p14:creationId xmlns:p14="http://schemas.microsoft.com/office/powerpoint/2010/main" val="21758740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49275" y="808038"/>
            <a:ext cx="5386388" cy="4040187"/>
          </a:xfrm>
        </p:spPr>
      </p:sp>
      <p:sp>
        <p:nvSpPr>
          <p:cNvPr id="3" name="Notes Placeholder 2"/>
          <p:cNvSpPr>
            <a:spLocks noGrp="1"/>
          </p:cNvSpPr>
          <p:nvPr>
            <p:ph type="body" idx="1"/>
          </p:nvPr>
        </p:nvSpPr>
        <p:spPr/>
        <p:txBody>
          <a:bodyPr/>
          <a:lstStyle/>
          <a:p>
            <a:r>
              <a:rPr lang="en-GB" sz="1200" b="0" i="0" kern="1200" dirty="0">
                <a:solidFill>
                  <a:schemeClr val="tx1"/>
                </a:solidFill>
                <a:effectLst/>
                <a:latin typeface="Arial" charset="0"/>
                <a:ea typeface="ＭＳ Ｐゴシック" charset="0"/>
                <a:cs typeface="ＭＳ Ｐゴシック" charset="0"/>
              </a:rPr>
              <a:t>To frame discussion – recognise immediate collective challenge. Note working with University Alliance and others to directly engage Government on these challenges. </a:t>
            </a:r>
          </a:p>
        </p:txBody>
      </p:sp>
      <p:sp>
        <p:nvSpPr>
          <p:cNvPr id="4" name="Slide Number Placeholder 3"/>
          <p:cNvSpPr>
            <a:spLocks noGrp="1"/>
          </p:cNvSpPr>
          <p:nvPr>
            <p:ph type="sldNum" sz="quarter" idx="10"/>
          </p:nvPr>
        </p:nvSpPr>
        <p:spPr/>
        <p:txBody>
          <a:bodyPr/>
          <a:lstStyle/>
          <a:p>
            <a:pPr>
              <a:defRPr/>
            </a:pPr>
            <a:fld id="{85360570-2B09-DB43-BBE0-DA076DA911F1}" type="slidenum">
              <a:rPr lang="en-US" altLang="en-US" smtClean="0"/>
              <a:pPr>
                <a:defRPr/>
              </a:pPr>
              <a:t>2</a:t>
            </a:fld>
            <a:endParaRPr lang="en-US" altLang="en-US"/>
          </a:p>
        </p:txBody>
      </p:sp>
    </p:spTree>
    <p:extLst>
      <p:ext uri="{BB962C8B-B14F-4D97-AF65-F5344CB8AC3E}">
        <p14:creationId xmlns:p14="http://schemas.microsoft.com/office/powerpoint/2010/main" val="22958560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49275" y="808038"/>
            <a:ext cx="5386388" cy="4040187"/>
          </a:xfrm>
        </p:spPr>
      </p:sp>
      <p:sp>
        <p:nvSpPr>
          <p:cNvPr id="3" name="Notes Placeholder 2"/>
          <p:cNvSpPr>
            <a:spLocks noGrp="1"/>
          </p:cNvSpPr>
          <p:nvPr>
            <p:ph type="body" idx="1"/>
          </p:nvPr>
        </p:nvSpPr>
        <p:spPr/>
        <p:txBody>
          <a:bodyPr/>
          <a:lstStyle/>
          <a:p>
            <a:r>
              <a:rPr lang="en-GB" sz="1200" b="0" i="0" kern="1200" dirty="0">
                <a:solidFill>
                  <a:schemeClr val="tx1"/>
                </a:solidFill>
                <a:effectLst/>
                <a:latin typeface="Arial" charset="0"/>
                <a:ea typeface="ＭＳ Ｐゴシック" charset="0"/>
                <a:cs typeface="ＭＳ Ｐゴシック" charset="0"/>
              </a:rPr>
              <a:t>We see our role very much as part of a wider ecosystem. Drawing across our expertise as a University, not just in our School of Health and Social Care, but also critically with our partners – and we are looking to strengthen further going forwards. </a:t>
            </a:r>
          </a:p>
          <a:p>
            <a:r>
              <a:rPr lang="en-GB" sz="1200" b="0" i="0" kern="1200" dirty="0">
                <a:solidFill>
                  <a:schemeClr val="tx1"/>
                </a:solidFill>
                <a:effectLst/>
                <a:latin typeface="Arial" charset="0"/>
                <a:ea typeface="ＭＳ Ｐゴシック" charset="0"/>
                <a:cs typeface="ＭＳ Ｐゴシック" charset="0"/>
              </a:rPr>
              <a:t>We have huge expertise for example in outreach and widening access, key areas that are critical for the future health and social care workforce. </a:t>
            </a:r>
          </a:p>
        </p:txBody>
      </p:sp>
      <p:sp>
        <p:nvSpPr>
          <p:cNvPr id="4" name="Slide Number Placeholder 3"/>
          <p:cNvSpPr>
            <a:spLocks noGrp="1"/>
          </p:cNvSpPr>
          <p:nvPr>
            <p:ph type="sldNum" sz="quarter" idx="10"/>
          </p:nvPr>
        </p:nvSpPr>
        <p:spPr/>
        <p:txBody>
          <a:bodyPr/>
          <a:lstStyle/>
          <a:p>
            <a:pPr>
              <a:defRPr/>
            </a:pPr>
            <a:fld id="{85360570-2B09-DB43-BBE0-DA076DA911F1}" type="slidenum">
              <a:rPr lang="en-US" altLang="en-US" smtClean="0"/>
              <a:pPr>
                <a:defRPr/>
              </a:pPr>
              <a:t>20</a:t>
            </a:fld>
            <a:endParaRPr lang="en-US" altLang="en-US"/>
          </a:p>
        </p:txBody>
      </p:sp>
    </p:spTree>
    <p:extLst>
      <p:ext uri="{BB962C8B-B14F-4D97-AF65-F5344CB8AC3E}">
        <p14:creationId xmlns:p14="http://schemas.microsoft.com/office/powerpoint/2010/main" val="21494828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49275" y="808038"/>
            <a:ext cx="5386388" cy="40401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Arial" charset="0"/>
                <a:ea typeface="ＭＳ Ｐゴシック" charset="0"/>
                <a:cs typeface="ＭＳ Ｐゴシック" charset="0"/>
              </a:rPr>
              <a:t>Interested in your views. Does our view of a connected system resonate with you? Where are the gaps and weaknesses we need to work together to address?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Arial" charset="0"/>
                <a:ea typeface="ＭＳ Ｐゴシック" charset="0"/>
                <a:cs typeface="ＭＳ Ｐゴシック" charset="0"/>
              </a:rPr>
              <a:t>Assuming this still builds on and doesn’t duplicate previous discussion. </a:t>
            </a:r>
          </a:p>
        </p:txBody>
      </p:sp>
      <p:sp>
        <p:nvSpPr>
          <p:cNvPr id="4" name="Slide Number Placeholder 3"/>
          <p:cNvSpPr>
            <a:spLocks noGrp="1"/>
          </p:cNvSpPr>
          <p:nvPr>
            <p:ph type="sldNum" sz="quarter" idx="10"/>
          </p:nvPr>
        </p:nvSpPr>
        <p:spPr/>
        <p:txBody>
          <a:bodyPr/>
          <a:lstStyle/>
          <a:p>
            <a:pPr>
              <a:defRPr/>
            </a:pPr>
            <a:fld id="{85360570-2B09-DB43-BBE0-DA076DA911F1}" type="slidenum">
              <a:rPr lang="en-US" altLang="en-US" smtClean="0"/>
              <a:pPr>
                <a:defRPr/>
              </a:pPr>
              <a:t>21</a:t>
            </a:fld>
            <a:endParaRPr lang="en-US" altLang="en-US"/>
          </a:p>
        </p:txBody>
      </p:sp>
    </p:spTree>
    <p:extLst>
      <p:ext uri="{BB962C8B-B14F-4D97-AF65-F5344CB8AC3E}">
        <p14:creationId xmlns:p14="http://schemas.microsoft.com/office/powerpoint/2010/main" val="3081833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49275" y="808038"/>
            <a:ext cx="5386388" cy="4040187"/>
          </a:xfrm>
        </p:spPr>
      </p:sp>
      <p:sp>
        <p:nvSpPr>
          <p:cNvPr id="3" name="Notes Placeholder 2"/>
          <p:cNvSpPr>
            <a:spLocks noGrp="1"/>
          </p:cNvSpPr>
          <p:nvPr>
            <p:ph type="body" idx="1"/>
          </p:nvPr>
        </p:nvSpPr>
        <p:spPr/>
        <p:txBody>
          <a:bodyPr/>
          <a:lstStyle/>
          <a:p>
            <a:pPr>
              <a:defRPr/>
            </a:pPr>
            <a:r>
              <a:rPr lang="en-GB"/>
              <a:t>This is an example where UWE Bristol could be working collaboratively </a:t>
            </a:r>
            <a:r>
              <a:rPr lang="en-GB" b="0" i="0" kern="1200">
                <a:effectLst/>
              </a:rPr>
              <a:t>with </a:t>
            </a:r>
            <a:r>
              <a:rPr lang="en-GB"/>
              <a:t>partners </a:t>
            </a:r>
            <a:r>
              <a:rPr lang="en-GB" b="0" i="0" kern="1200">
                <a:effectLst/>
              </a:rPr>
              <a:t>and </a:t>
            </a:r>
            <a:r>
              <a:rPr lang="en-GB"/>
              <a:t>within our environment </a:t>
            </a:r>
            <a:r>
              <a:rPr lang="en-GB" b="0" i="0" kern="1200">
                <a:effectLst/>
              </a:rPr>
              <a:t>to </a:t>
            </a:r>
            <a:r>
              <a:rPr lang="en-GB"/>
              <a:t>develop wearable technology for patients with Parkinsonism disease</a:t>
            </a:r>
            <a:r>
              <a:rPr lang="en-GB" b="0" i="0" kern="1200">
                <a:effectLst/>
              </a:rPr>
              <a:t>.</a:t>
            </a:r>
            <a:r>
              <a:rPr lang="en-GB"/>
              <a:t>   </a:t>
            </a:r>
            <a:endParaRPr lang="en-US"/>
          </a:p>
        </p:txBody>
      </p:sp>
      <p:sp>
        <p:nvSpPr>
          <p:cNvPr id="4" name="Slide Number Placeholder 3"/>
          <p:cNvSpPr>
            <a:spLocks noGrp="1"/>
          </p:cNvSpPr>
          <p:nvPr>
            <p:ph type="sldNum" sz="quarter" idx="10"/>
          </p:nvPr>
        </p:nvSpPr>
        <p:spPr/>
        <p:txBody>
          <a:bodyPr/>
          <a:lstStyle/>
          <a:p>
            <a:pPr>
              <a:defRPr/>
            </a:pPr>
            <a:fld id="{85360570-2B09-DB43-BBE0-DA076DA911F1}" type="slidenum">
              <a:rPr lang="en-US" altLang="en-US" smtClean="0"/>
              <a:pPr>
                <a:defRPr/>
              </a:pPr>
              <a:t>22</a:t>
            </a:fld>
            <a:endParaRPr lang="en-US" altLang="en-US"/>
          </a:p>
        </p:txBody>
      </p:sp>
    </p:spTree>
    <p:extLst>
      <p:ext uri="{BB962C8B-B14F-4D97-AF65-F5344CB8AC3E}">
        <p14:creationId xmlns:p14="http://schemas.microsoft.com/office/powerpoint/2010/main" val="39927340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49275" y="808038"/>
            <a:ext cx="5386388" cy="4040187"/>
          </a:xfrm>
        </p:spPr>
      </p:sp>
      <p:sp>
        <p:nvSpPr>
          <p:cNvPr id="3" name="Notes Placeholder 2"/>
          <p:cNvSpPr>
            <a:spLocks noGrp="1"/>
          </p:cNvSpPr>
          <p:nvPr>
            <p:ph type="body" idx="1"/>
          </p:nvPr>
        </p:nvSpPr>
        <p:spPr/>
        <p:txBody>
          <a:bodyPr/>
          <a:lstStyle/>
          <a:p>
            <a:pPr>
              <a:defRPr/>
            </a:pPr>
            <a:endParaRPr lang="en-GB">
              <a:ea typeface="Calibri"/>
              <a:cs typeface="Calibri"/>
            </a:endParaRPr>
          </a:p>
        </p:txBody>
      </p:sp>
      <p:sp>
        <p:nvSpPr>
          <p:cNvPr id="4" name="Slide Number Placeholder 3"/>
          <p:cNvSpPr>
            <a:spLocks noGrp="1"/>
          </p:cNvSpPr>
          <p:nvPr>
            <p:ph type="sldNum" sz="quarter" idx="10"/>
          </p:nvPr>
        </p:nvSpPr>
        <p:spPr/>
        <p:txBody>
          <a:bodyPr/>
          <a:lstStyle/>
          <a:p>
            <a:pPr>
              <a:defRPr/>
            </a:pPr>
            <a:fld id="{85360570-2B09-DB43-BBE0-DA076DA911F1}" type="slidenum">
              <a:rPr lang="en-US" altLang="en-US" smtClean="0"/>
              <a:pPr>
                <a:defRPr/>
              </a:pPr>
              <a:t>23</a:t>
            </a:fld>
            <a:endParaRPr lang="en-US" altLang="en-US"/>
          </a:p>
        </p:txBody>
      </p:sp>
    </p:spTree>
    <p:extLst>
      <p:ext uri="{BB962C8B-B14F-4D97-AF65-F5344CB8AC3E}">
        <p14:creationId xmlns:p14="http://schemas.microsoft.com/office/powerpoint/2010/main" val="27020293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49275" y="808038"/>
            <a:ext cx="5386388" cy="4040187"/>
          </a:xfrm>
        </p:spPr>
      </p:sp>
      <p:sp>
        <p:nvSpPr>
          <p:cNvPr id="3" name="Notes Placeholder 2"/>
          <p:cNvSpPr>
            <a:spLocks noGrp="1"/>
          </p:cNvSpPr>
          <p:nvPr>
            <p:ph type="body" idx="1"/>
          </p:nvPr>
        </p:nvSpPr>
        <p:spPr/>
        <p:txBody>
          <a:bodyPr/>
          <a:lstStyle/>
          <a:p>
            <a:pPr marL="171450" indent="-171450">
              <a:buFont typeface="Arial,Sans-Serif"/>
              <a:buChar char="•"/>
              <a:defRPr/>
            </a:pPr>
            <a:r>
              <a:rPr lang="en-GB"/>
              <a:t>Identifying and solving the challenges which the healthcare facing through collaborative cross-disciplinary approach and partnership working</a:t>
            </a:r>
            <a:endParaRPr lang="en-US"/>
          </a:p>
          <a:p>
            <a:pPr marL="171450" indent="-171450">
              <a:buFont typeface="Arial,Sans-Serif"/>
              <a:buChar char="•"/>
              <a:defRPr/>
            </a:pPr>
            <a:r>
              <a:rPr lang="en-GB"/>
              <a:t>Opportunities for students’ placement, summer vacation bursaries (paid), experience of working in the “real world environment”, building own network which enhances students’ CV and develops a unique set of transferable skills.</a:t>
            </a:r>
            <a:endParaRPr lang="en-US"/>
          </a:p>
          <a:p>
            <a:pPr marL="171450" indent="-171450">
              <a:buFont typeface="Arial,Sans-Serif"/>
              <a:buChar char="•"/>
              <a:defRPr/>
            </a:pPr>
            <a:r>
              <a:rPr lang="en-GB"/>
              <a:t>Examples of the research conducted in the Health Tech Hub: technologies for assisted living, rapid diagnostics, point-of-care tests. </a:t>
            </a:r>
          </a:p>
        </p:txBody>
      </p:sp>
      <p:sp>
        <p:nvSpPr>
          <p:cNvPr id="4" name="Slide Number Placeholder 3"/>
          <p:cNvSpPr>
            <a:spLocks noGrp="1"/>
          </p:cNvSpPr>
          <p:nvPr>
            <p:ph type="sldNum" sz="quarter" idx="10"/>
          </p:nvPr>
        </p:nvSpPr>
        <p:spPr/>
        <p:txBody>
          <a:bodyPr/>
          <a:lstStyle/>
          <a:p>
            <a:pPr>
              <a:defRPr/>
            </a:pPr>
            <a:fld id="{85360570-2B09-DB43-BBE0-DA076DA911F1}" type="slidenum">
              <a:rPr lang="en-US" altLang="en-US" smtClean="0"/>
              <a:pPr>
                <a:defRPr/>
              </a:pPr>
              <a:t>24</a:t>
            </a:fld>
            <a:endParaRPr lang="en-US" altLang="en-US"/>
          </a:p>
        </p:txBody>
      </p:sp>
    </p:spTree>
    <p:extLst>
      <p:ext uri="{BB962C8B-B14F-4D97-AF65-F5344CB8AC3E}">
        <p14:creationId xmlns:p14="http://schemas.microsoft.com/office/powerpoint/2010/main" val="3849157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49275" y="808038"/>
            <a:ext cx="5386388" cy="4040187"/>
          </a:xfrm>
        </p:spPr>
      </p:sp>
      <p:sp>
        <p:nvSpPr>
          <p:cNvPr id="3" name="Notes Placeholder 2"/>
          <p:cNvSpPr>
            <a:spLocks noGrp="1"/>
          </p:cNvSpPr>
          <p:nvPr>
            <p:ph type="body" idx="1"/>
          </p:nvPr>
        </p:nvSpPr>
        <p:spPr/>
        <p:txBody>
          <a:bodyPr/>
          <a:lstStyle/>
          <a:p>
            <a:pPr marL="171450" indent="-171450">
              <a:buFont typeface="Arial,Sans-Serif"/>
              <a:buChar char="•"/>
              <a:defRPr/>
            </a:pPr>
            <a:endParaRPr lang="en-GB"/>
          </a:p>
        </p:txBody>
      </p:sp>
      <p:sp>
        <p:nvSpPr>
          <p:cNvPr id="4" name="Slide Number Placeholder 3"/>
          <p:cNvSpPr>
            <a:spLocks noGrp="1"/>
          </p:cNvSpPr>
          <p:nvPr>
            <p:ph type="sldNum" sz="quarter" idx="10"/>
          </p:nvPr>
        </p:nvSpPr>
        <p:spPr/>
        <p:txBody>
          <a:bodyPr/>
          <a:lstStyle/>
          <a:p>
            <a:pPr>
              <a:defRPr/>
            </a:pPr>
            <a:fld id="{85360570-2B09-DB43-BBE0-DA076DA911F1}" type="slidenum">
              <a:rPr lang="en-US" altLang="en-US" smtClean="0"/>
              <a:pPr>
                <a:defRPr/>
              </a:pPr>
              <a:t>25</a:t>
            </a:fld>
            <a:endParaRPr lang="en-US" altLang="en-US"/>
          </a:p>
        </p:txBody>
      </p:sp>
    </p:spTree>
    <p:extLst>
      <p:ext uri="{BB962C8B-B14F-4D97-AF65-F5344CB8AC3E}">
        <p14:creationId xmlns:p14="http://schemas.microsoft.com/office/powerpoint/2010/main" val="37820389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49275" y="808038"/>
            <a:ext cx="5386388" cy="4040187"/>
          </a:xfrm>
        </p:spPr>
      </p:sp>
      <p:sp>
        <p:nvSpPr>
          <p:cNvPr id="3" name="Notes Placeholder 2"/>
          <p:cNvSpPr>
            <a:spLocks noGrp="1"/>
          </p:cNvSpPr>
          <p:nvPr>
            <p:ph type="body" idx="1"/>
          </p:nvPr>
        </p:nvSpPr>
        <p:spPr/>
        <p:txBody>
          <a:bodyPr/>
          <a:lstStyle/>
          <a:p>
            <a:r>
              <a:rPr lang="en-GB" sz="1200" b="0" i="0" kern="1200" dirty="0">
                <a:solidFill>
                  <a:schemeClr val="tx1"/>
                </a:solidFill>
                <a:effectLst/>
                <a:latin typeface="Arial" charset="0"/>
                <a:ea typeface="ＭＳ Ｐゴシック" charset="0"/>
                <a:cs typeface="ＭＳ Ｐゴシック" charset="0"/>
              </a:rPr>
              <a:t>As we look ahead, we want to explore with you a bit more about our current vision for the future, which we will continue to shape with your insights from this evening. </a:t>
            </a:r>
          </a:p>
          <a:p>
            <a:endParaRPr lang="en-GB" dirty="0">
              <a:latin typeface="Arial" charset="0"/>
              <a:ea typeface="ＭＳ Ｐゴシック" charset="0"/>
              <a:cs typeface="Arial"/>
            </a:endParaRPr>
          </a:p>
          <a:p>
            <a:pPr marL="285750" indent="-285750">
              <a:buFont typeface="Calibri"/>
              <a:buChar char="-"/>
            </a:pPr>
            <a:r>
              <a:rPr lang="en-GB" dirty="0">
                <a:latin typeface="Arial"/>
                <a:ea typeface="ＭＳ Ｐゴシック"/>
                <a:cs typeface="Arial"/>
              </a:rPr>
              <a:t>Marc – I've changed the visual on this so it is more focused on health and social care as opposed to wider campus. </a:t>
            </a:r>
            <a:endParaRPr lang="en-GB" dirty="0">
              <a:latin typeface="Arial" charset="0"/>
              <a:ea typeface="ＭＳ Ｐゴシック" charset="0"/>
              <a:cs typeface="Arial"/>
            </a:endParaRPr>
          </a:p>
        </p:txBody>
      </p:sp>
      <p:sp>
        <p:nvSpPr>
          <p:cNvPr id="4" name="Slide Number Placeholder 3"/>
          <p:cNvSpPr>
            <a:spLocks noGrp="1"/>
          </p:cNvSpPr>
          <p:nvPr>
            <p:ph type="sldNum" sz="quarter" idx="10"/>
          </p:nvPr>
        </p:nvSpPr>
        <p:spPr/>
        <p:txBody>
          <a:bodyPr/>
          <a:lstStyle/>
          <a:p>
            <a:pPr>
              <a:defRPr/>
            </a:pPr>
            <a:fld id="{85360570-2B09-DB43-BBE0-DA076DA911F1}" type="slidenum">
              <a:rPr lang="en-US" altLang="en-US" smtClean="0"/>
              <a:pPr>
                <a:defRPr/>
              </a:pPr>
              <a:t>26</a:t>
            </a:fld>
            <a:endParaRPr lang="en-US" altLang="en-US"/>
          </a:p>
        </p:txBody>
      </p:sp>
    </p:spTree>
    <p:extLst>
      <p:ext uri="{BB962C8B-B14F-4D97-AF65-F5344CB8AC3E}">
        <p14:creationId xmlns:p14="http://schemas.microsoft.com/office/powerpoint/2010/main" val="16287498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49275" y="808038"/>
            <a:ext cx="5386388" cy="4040187"/>
          </a:xfrm>
        </p:spPr>
      </p:sp>
      <p:sp>
        <p:nvSpPr>
          <p:cNvPr id="3" name="Notes Placeholder 2"/>
          <p:cNvSpPr>
            <a:spLocks noGrp="1"/>
          </p:cNvSpPr>
          <p:nvPr>
            <p:ph type="body" idx="1"/>
          </p:nvPr>
        </p:nvSpPr>
        <p:spPr/>
        <p:txBody>
          <a:bodyPr/>
          <a:lstStyle/>
          <a:p>
            <a:r>
              <a:rPr lang="en-GB" sz="1200" b="0" i="0" kern="1200" dirty="0">
                <a:solidFill>
                  <a:schemeClr val="tx1"/>
                </a:solidFill>
                <a:effectLst/>
                <a:latin typeface="Arial" charset="0"/>
                <a:ea typeface="ＭＳ Ｐゴシック" charset="0"/>
                <a:cs typeface="ＭＳ Ｐゴシック" charset="0"/>
              </a:rPr>
              <a:t>You’ll see floor plans around this space – please do engage with us or the architects to understand these further and the potential of these spaces. </a:t>
            </a:r>
          </a:p>
        </p:txBody>
      </p:sp>
      <p:sp>
        <p:nvSpPr>
          <p:cNvPr id="4" name="Slide Number Placeholder 3"/>
          <p:cNvSpPr>
            <a:spLocks noGrp="1"/>
          </p:cNvSpPr>
          <p:nvPr>
            <p:ph type="sldNum" sz="quarter" idx="10"/>
          </p:nvPr>
        </p:nvSpPr>
        <p:spPr/>
        <p:txBody>
          <a:bodyPr/>
          <a:lstStyle/>
          <a:p>
            <a:pPr>
              <a:defRPr/>
            </a:pPr>
            <a:fld id="{85360570-2B09-DB43-BBE0-DA076DA911F1}" type="slidenum">
              <a:rPr lang="en-US" altLang="en-US" smtClean="0"/>
              <a:pPr>
                <a:defRPr/>
              </a:pPr>
              <a:t>27</a:t>
            </a:fld>
            <a:endParaRPr lang="en-US" altLang="en-US"/>
          </a:p>
        </p:txBody>
      </p:sp>
    </p:spTree>
    <p:extLst>
      <p:ext uri="{BB962C8B-B14F-4D97-AF65-F5344CB8AC3E}">
        <p14:creationId xmlns:p14="http://schemas.microsoft.com/office/powerpoint/2010/main" val="25897223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49275" y="808038"/>
            <a:ext cx="5386388" cy="4040187"/>
          </a:xfrm>
        </p:spPr>
      </p:sp>
      <p:sp>
        <p:nvSpPr>
          <p:cNvPr id="3" name="Notes Placeholder 2"/>
          <p:cNvSpPr>
            <a:spLocks noGrp="1"/>
          </p:cNvSpPr>
          <p:nvPr>
            <p:ph type="body" idx="1"/>
          </p:nvPr>
        </p:nvSpPr>
        <p:spPr/>
        <p:txBody>
          <a:bodyPr/>
          <a:lstStyle/>
          <a:p>
            <a:r>
              <a:rPr lang="en-GB" sz="1200" b="0" i="0" kern="1200" dirty="0">
                <a:solidFill>
                  <a:schemeClr val="tx1"/>
                </a:solidFill>
                <a:effectLst/>
                <a:latin typeface="Arial" charset="0"/>
                <a:ea typeface="ＭＳ Ｐゴシック" charset="0"/>
                <a:cs typeface="ＭＳ Ｐゴシック" charset="0"/>
              </a:rPr>
              <a:t>The ethos of a connected campus is critical to our vision. </a:t>
            </a:r>
          </a:p>
        </p:txBody>
      </p:sp>
      <p:sp>
        <p:nvSpPr>
          <p:cNvPr id="4" name="Slide Number Placeholder 3"/>
          <p:cNvSpPr>
            <a:spLocks noGrp="1"/>
          </p:cNvSpPr>
          <p:nvPr>
            <p:ph type="sldNum" sz="quarter" idx="10"/>
          </p:nvPr>
        </p:nvSpPr>
        <p:spPr/>
        <p:txBody>
          <a:bodyPr/>
          <a:lstStyle/>
          <a:p>
            <a:pPr>
              <a:defRPr/>
            </a:pPr>
            <a:fld id="{85360570-2B09-DB43-BBE0-DA076DA911F1}" type="slidenum">
              <a:rPr lang="en-US" altLang="en-US" smtClean="0"/>
              <a:pPr>
                <a:defRPr/>
              </a:pPr>
              <a:t>28</a:t>
            </a:fld>
            <a:endParaRPr lang="en-US" altLang="en-US"/>
          </a:p>
        </p:txBody>
      </p:sp>
    </p:spTree>
    <p:extLst>
      <p:ext uri="{BB962C8B-B14F-4D97-AF65-F5344CB8AC3E}">
        <p14:creationId xmlns:p14="http://schemas.microsoft.com/office/powerpoint/2010/main" val="6620154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49275" y="808038"/>
            <a:ext cx="5386388" cy="40401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srgbClr val="000000"/>
                </a:solidFill>
                <a:effectLst/>
                <a:latin typeface="Helvetica" panose="020B0604020202020204" pitchFamily="34" charset="0"/>
              </a:rPr>
              <a:t>Discussion to help shape this vision further. </a:t>
            </a:r>
          </a:p>
          <a:p>
            <a:endParaRPr lang="en-GB" sz="1200" b="0" i="0" kern="1200" dirty="0">
              <a:solidFill>
                <a:schemeClr val="tx1"/>
              </a:solidFill>
              <a:effectLst/>
              <a:latin typeface="Arial" charset="0"/>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pPr>
              <a:defRPr/>
            </a:pPr>
            <a:fld id="{85360570-2B09-DB43-BBE0-DA076DA911F1}" type="slidenum">
              <a:rPr lang="en-US" altLang="en-US" smtClean="0"/>
              <a:pPr>
                <a:defRPr/>
              </a:pPr>
              <a:t>29</a:t>
            </a:fld>
            <a:endParaRPr lang="en-US" altLang="en-US"/>
          </a:p>
        </p:txBody>
      </p:sp>
    </p:spTree>
    <p:extLst>
      <p:ext uri="{BB962C8B-B14F-4D97-AF65-F5344CB8AC3E}">
        <p14:creationId xmlns:p14="http://schemas.microsoft.com/office/powerpoint/2010/main" val="14438502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49275" y="808038"/>
            <a:ext cx="5386388" cy="4040187"/>
          </a:xfrm>
        </p:spPr>
      </p:sp>
      <p:sp>
        <p:nvSpPr>
          <p:cNvPr id="3" name="Notes Placeholder 2"/>
          <p:cNvSpPr>
            <a:spLocks noGrp="1"/>
          </p:cNvSpPr>
          <p:nvPr>
            <p:ph type="body" idx="1"/>
          </p:nvPr>
        </p:nvSpPr>
        <p:spPr/>
        <p:txBody>
          <a:bodyPr/>
          <a:lstStyle/>
          <a:p>
            <a:r>
              <a:rPr lang="en-GB" sz="1200" b="0" i="0" kern="1200" dirty="0">
                <a:solidFill>
                  <a:schemeClr val="tx1"/>
                </a:solidFill>
                <a:effectLst/>
                <a:latin typeface="Arial" charset="0"/>
                <a:ea typeface="ＭＳ Ｐゴシック" charset="0"/>
                <a:cs typeface="ＭＳ Ｐゴシック" charset="0"/>
              </a:rPr>
              <a:t>As we look ahead, we see current changes accelerating and we see new challenges and opportunities on the horizon. </a:t>
            </a:r>
          </a:p>
          <a:p>
            <a:endParaRPr lang="en-GB" sz="1200" b="0" i="0" kern="1200" dirty="0">
              <a:solidFill>
                <a:schemeClr val="tx1"/>
              </a:solidFill>
              <a:effectLst/>
              <a:latin typeface="Arial" charset="0"/>
              <a:ea typeface="ＭＳ Ｐゴシック" charset="0"/>
              <a:cs typeface="ＭＳ Ｐゴシック" charset="0"/>
            </a:endParaRPr>
          </a:p>
          <a:p>
            <a:r>
              <a:rPr lang="en-GB" sz="1200" b="0" i="0" kern="1200" dirty="0">
                <a:solidFill>
                  <a:schemeClr val="tx1"/>
                </a:solidFill>
                <a:effectLst/>
                <a:latin typeface="Arial" charset="0"/>
                <a:ea typeface="ＭＳ Ｐゴシック" charset="0"/>
                <a:cs typeface="ＭＳ Ｐゴシック" charset="0"/>
              </a:rPr>
              <a:t>We want to explore with you your views on these changing needs, to help us shape work together to shape our collective vision and as a University, how we fulfil our important role in the health and social care ecosystem.   We will do this through the use of Mentimeter, which will act as a prompt </a:t>
            </a:r>
          </a:p>
        </p:txBody>
      </p:sp>
      <p:sp>
        <p:nvSpPr>
          <p:cNvPr id="4" name="Slide Number Placeholder 3"/>
          <p:cNvSpPr>
            <a:spLocks noGrp="1"/>
          </p:cNvSpPr>
          <p:nvPr>
            <p:ph type="sldNum" sz="quarter" idx="10"/>
          </p:nvPr>
        </p:nvSpPr>
        <p:spPr/>
        <p:txBody>
          <a:bodyPr/>
          <a:lstStyle/>
          <a:p>
            <a:pPr>
              <a:defRPr/>
            </a:pPr>
            <a:fld id="{85360570-2B09-DB43-BBE0-DA076DA911F1}" type="slidenum">
              <a:rPr lang="en-US" altLang="en-US" smtClean="0"/>
              <a:pPr>
                <a:defRPr/>
              </a:pPr>
              <a:t>3</a:t>
            </a:fld>
            <a:endParaRPr lang="en-US" altLang="en-US"/>
          </a:p>
        </p:txBody>
      </p:sp>
    </p:spTree>
    <p:extLst>
      <p:ext uri="{BB962C8B-B14F-4D97-AF65-F5344CB8AC3E}">
        <p14:creationId xmlns:p14="http://schemas.microsoft.com/office/powerpoint/2010/main" val="23624531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49275" y="808038"/>
            <a:ext cx="5386388" cy="4040187"/>
          </a:xfrm>
        </p:spPr>
      </p:sp>
      <p:sp>
        <p:nvSpPr>
          <p:cNvPr id="3" name="Notes Placeholder 2"/>
          <p:cNvSpPr>
            <a:spLocks noGrp="1"/>
          </p:cNvSpPr>
          <p:nvPr>
            <p:ph type="body" idx="1"/>
          </p:nvPr>
        </p:nvSpPr>
        <p:spPr/>
        <p:txBody>
          <a:bodyPr/>
          <a:lstStyle/>
          <a:p>
            <a:r>
              <a:rPr lang="en-GB" sz="1200" b="0" i="0" kern="1200" dirty="0">
                <a:solidFill>
                  <a:schemeClr val="tx1"/>
                </a:solidFill>
                <a:effectLst/>
                <a:latin typeface="Arial" charset="0"/>
                <a:ea typeface="ＭＳ Ｐゴシック" charset="0"/>
                <a:cs typeface="ＭＳ Ｐゴシック" charset="0"/>
              </a:rPr>
              <a:t>We will build on your insights as we think more about our next steps and vision, which is founded on… (as per slide)</a:t>
            </a:r>
          </a:p>
        </p:txBody>
      </p:sp>
      <p:sp>
        <p:nvSpPr>
          <p:cNvPr id="4" name="Slide Number Placeholder 3"/>
          <p:cNvSpPr>
            <a:spLocks noGrp="1"/>
          </p:cNvSpPr>
          <p:nvPr>
            <p:ph type="sldNum" sz="quarter" idx="10"/>
          </p:nvPr>
        </p:nvSpPr>
        <p:spPr/>
        <p:txBody>
          <a:bodyPr/>
          <a:lstStyle/>
          <a:p>
            <a:pPr>
              <a:defRPr/>
            </a:pPr>
            <a:fld id="{85360570-2B09-DB43-BBE0-DA076DA911F1}" type="slidenum">
              <a:rPr lang="en-US" altLang="en-US" smtClean="0"/>
              <a:pPr>
                <a:defRPr/>
              </a:pPr>
              <a:t>30</a:t>
            </a:fld>
            <a:endParaRPr lang="en-US" altLang="en-US"/>
          </a:p>
        </p:txBody>
      </p:sp>
    </p:spTree>
    <p:extLst>
      <p:ext uri="{BB962C8B-B14F-4D97-AF65-F5344CB8AC3E}">
        <p14:creationId xmlns:p14="http://schemas.microsoft.com/office/powerpoint/2010/main" val="4674470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49275" y="808038"/>
            <a:ext cx="5386388" cy="4040187"/>
          </a:xfrm>
        </p:spPr>
      </p:sp>
      <p:sp>
        <p:nvSpPr>
          <p:cNvPr id="3" name="Notes Placeholder 2"/>
          <p:cNvSpPr>
            <a:spLocks noGrp="1"/>
          </p:cNvSpPr>
          <p:nvPr>
            <p:ph type="body" idx="1"/>
          </p:nvPr>
        </p:nvSpPr>
        <p:spPr/>
        <p:txBody>
          <a:bodyPr/>
          <a:lstStyle/>
          <a:p>
            <a:endParaRPr lang="en-GB" sz="1200" b="0" i="0" kern="1200" dirty="0">
              <a:solidFill>
                <a:schemeClr val="tx1"/>
              </a:solidFill>
              <a:effectLst/>
              <a:latin typeface="Arial" charset="0"/>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pPr>
              <a:defRPr/>
            </a:pPr>
            <a:fld id="{85360570-2B09-DB43-BBE0-DA076DA911F1}" type="slidenum">
              <a:rPr lang="en-US" altLang="en-US" smtClean="0"/>
              <a:pPr>
                <a:defRPr/>
              </a:pPr>
              <a:t>31</a:t>
            </a:fld>
            <a:endParaRPr lang="en-US" altLang="en-US"/>
          </a:p>
        </p:txBody>
      </p:sp>
    </p:spTree>
    <p:extLst>
      <p:ext uri="{BB962C8B-B14F-4D97-AF65-F5344CB8AC3E}">
        <p14:creationId xmlns:p14="http://schemas.microsoft.com/office/powerpoint/2010/main" val="5295152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49275" y="808038"/>
            <a:ext cx="5386388" cy="4040187"/>
          </a:xfrm>
        </p:spPr>
      </p:sp>
      <p:sp>
        <p:nvSpPr>
          <p:cNvPr id="3" name="Notes Placeholder 2"/>
          <p:cNvSpPr>
            <a:spLocks noGrp="1"/>
          </p:cNvSpPr>
          <p:nvPr>
            <p:ph type="body" idx="1"/>
          </p:nvPr>
        </p:nvSpPr>
        <p:spPr/>
        <p:txBody>
          <a:bodyPr/>
          <a:lstStyle/>
          <a:p>
            <a:r>
              <a:rPr lang="en-GB" sz="1200" b="0" i="0" kern="1200">
                <a:solidFill>
                  <a:schemeClr val="tx1"/>
                </a:solidFill>
                <a:effectLst/>
                <a:latin typeface="Arial" charset="0"/>
                <a:ea typeface="ＭＳ Ｐゴシック" charset="0"/>
                <a:cs typeface="ＭＳ Ｐゴシック" charset="0"/>
              </a:rPr>
              <a:t>As we look ahead, we see current changes accelerating and we see new challenges and opportunities on the horizon. </a:t>
            </a:r>
          </a:p>
          <a:p>
            <a:endParaRPr lang="en-GB" sz="1200" b="0" i="0" kern="1200">
              <a:solidFill>
                <a:schemeClr val="tx1"/>
              </a:solidFill>
              <a:effectLst/>
              <a:latin typeface="Arial" charset="0"/>
              <a:ea typeface="ＭＳ Ｐゴシック" charset="0"/>
              <a:cs typeface="ＭＳ Ｐゴシック" charset="0"/>
            </a:endParaRPr>
          </a:p>
          <a:p>
            <a:r>
              <a:rPr lang="en-GB" sz="1200" b="0" i="0" kern="1200">
                <a:solidFill>
                  <a:schemeClr val="tx1"/>
                </a:solidFill>
                <a:effectLst/>
                <a:latin typeface="Arial" charset="0"/>
                <a:ea typeface="ＭＳ Ｐゴシック" charset="0"/>
                <a:cs typeface="ＭＳ Ｐゴシック" charset="0"/>
              </a:rPr>
              <a:t>We want to explore with you your views on these changing needs, to help us shape work together to shape our collective vision and as a University, how we fulfil our important role in the health and social care ecosystem.   We will do this through the use of Mentimeter, which will act as a prompt </a:t>
            </a:r>
          </a:p>
        </p:txBody>
      </p:sp>
      <p:sp>
        <p:nvSpPr>
          <p:cNvPr id="4" name="Slide Number Placeholder 3"/>
          <p:cNvSpPr>
            <a:spLocks noGrp="1"/>
          </p:cNvSpPr>
          <p:nvPr>
            <p:ph type="sldNum" sz="quarter" idx="10"/>
          </p:nvPr>
        </p:nvSpPr>
        <p:spPr/>
        <p:txBody>
          <a:bodyPr/>
          <a:lstStyle/>
          <a:p>
            <a:pPr>
              <a:defRPr/>
            </a:pPr>
            <a:fld id="{85360570-2B09-DB43-BBE0-DA076DA911F1}" type="slidenum">
              <a:rPr lang="en-US" altLang="en-US" smtClean="0"/>
              <a:pPr>
                <a:defRPr/>
              </a:pPr>
              <a:t>4</a:t>
            </a:fld>
            <a:endParaRPr lang="en-US" altLang="en-US"/>
          </a:p>
        </p:txBody>
      </p:sp>
    </p:spTree>
    <p:extLst>
      <p:ext uri="{BB962C8B-B14F-4D97-AF65-F5344CB8AC3E}">
        <p14:creationId xmlns:p14="http://schemas.microsoft.com/office/powerpoint/2010/main" val="3919004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49275" y="808038"/>
            <a:ext cx="5386388" cy="4040187"/>
          </a:xfrm>
        </p:spPr>
      </p:sp>
      <p:sp>
        <p:nvSpPr>
          <p:cNvPr id="3" name="Notes Placeholder 2"/>
          <p:cNvSpPr>
            <a:spLocks noGrp="1"/>
          </p:cNvSpPr>
          <p:nvPr>
            <p:ph type="body" idx="1"/>
          </p:nvPr>
        </p:nvSpPr>
        <p:spPr/>
        <p:txBody>
          <a:bodyPr/>
          <a:lstStyle/>
          <a:p>
            <a:r>
              <a:rPr lang="en-GB" sz="1200" b="0" i="0" kern="1200">
                <a:solidFill>
                  <a:schemeClr val="tx1"/>
                </a:solidFill>
                <a:effectLst/>
                <a:latin typeface="Arial" charset="0"/>
                <a:ea typeface="ＭＳ Ｐゴシック" charset="0"/>
                <a:cs typeface="ＭＳ Ｐゴシック" charset="0"/>
              </a:rPr>
              <a:t>As we look ahead, we see current changes accelerating and we see new challenges and opportunities on the horizon. </a:t>
            </a:r>
          </a:p>
          <a:p>
            <a:endParaRPr lang="en-GB" sz="1200" b="0" i="0" kern="1200">
              <a:solidFill>
                <a:schemeClr val="tx1"/>
              </a:solidFill>
              <a:effectLst/>
              <a:latin typeface="Arial" charset="0"/>
              <a:ea typeface="ＭＳ Ｐゴシック" charset="0"/>
              <a:cs typeface="ＭＳ Ｐゴシック" charset="0"/>
            </a:endParaRPr>
          </a:p>
          <a:p>
            <a:r>
              <a:rPr lang="en-GB" sz="1200" b="0" i="0" kern="1200">
                <a:solidFill>
                  <a:schemeClr val="tx1"/>
                </a:solidFill>
                <a:effectLst/>
                <a:latin typeface="Arial" charset="0"/>
                <a:ea typeface="ＭＳ Ｐゴシック" charset="0"/>
                <a:cs typeface="ＭＳ Ｐゴシック" charset="0"/>
              </a:rPr>
              <a:t>We want to explore with you your views on these changing needs, to help us shape work together to shape our collective vision and as a University, how we fulfil our important role in the health and social care ecosystem.   We will do this through the use of Mentimeter, which will act as a prompt </a:t>
            </a:r>
          </a:p>
        </p:txBody>
      </p:sp>
      <p:sp>
        <p:nvSpPr>
          <p:cNvPr id="4" name="Slide Number Placeholder 3"/>
          <p:cNvSpPr>
            <a:spLocks noGrp="1"/>
          </p:cNvSpPr>
          <p:nvPr>
            <p:ph type="sldNum" sz="quarter" idx="10"/>
          </p:nvPr>
        </p:nvSpPr>
        <p:spPr/>
        <p:txBody>
          <a:bodyPr/>
          <a:lstStyle/>
          <a:p>
            <a:pPr>
              <a:defRPr/>
            </a:pPr>
            <a:fld id="{85360570-2B09-DB43-BBE0-DA076DA911F1}" type="slidenum">
              <a:rPr lang="en-US" altLang="en-US" smtClean="0"/>
              <a:pPr>
                <a:defRPr/>
              </a:pPr>
              <a:t>5</a:t>
            </a:fld>
            <a:endParaRPr lang="en-US" altLang="en-US"/>
          </a:p>
        </p:txBody>
      </p:sp>
    </p:spTree>
    <p:extLst>
      <p:ext uri="{BB962C8B-B14F-4D97-AF65-F5344CB8AC3E}">
        <p14:creationId xmlns:p14="http://schemas.microsoft.com/office/powerpoint/2010/main" val="25219013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49275" y="808038"/>
            <a:ext cx="5386388" cy="4040187"/>
          </a:xfrm>
        </p:spPr>
      </p:sp>
      <p:sp>
        <p:nvSpPr>
          <p:cNvPr id="3" name="Notes Placeholder 2"/>
          <p:cNvSpPr>
            <a:spLocks noGrp="1"/>
          </p:cNvSpPr>
          <p:nvPr>
            <p:ph type="body" idx="1"/>
          </p:nvPr>
        </p:nvSpPr>
        <p:spPr/>
        <p:txBody>
          <a:bodyPr/>
          <a:lstStyle/>
          <a:p>
            <a:r>
              <a:rPr lang="en-GB" sz="1200" b="0" i="0" kern="1200" dirty="0">
                <a:solidFill>
                  <a:schemeClr val="tx1"/>
                </a:solidFill>
                <a:effectLst/>
                <a:latin typeface="Arial" charset="0"/>
                <a:ea typeface="ＭＳ Ｐゴシック" charset="0"/>
                <a:cs typeface="ＭＳ Ｐゴシック" charset="0"/>
              </a:rPr>
              <a:t>2 questions posed via MentiMeter and after each question has been completed (i.e. via participant interaction), then a 5 min discussion is undertaken per question on tables with a member of VCE / marketing present to capture key information / points.</a:t>
            </a:r>
          </a:p>
          <a:p>
            <a:endParaRPr lang="en-GB" sz="1200" b="0" i="0" kern="1200" dirty="0">
              <a:solidFill>
                <a:schemeClr val="tx1"/>
              </a:solidFill>
              <a:effectLst/>
              <a:latin typeface="Arial" charset="0"/>
              <a:ea typeface="ＭＳ Ｐゴシック" charset="0"/>
              <a:cs typeface="ＭＳ Ｐゴシック" charset="0"/>
            </a:endParaRPr>
          </a:p>
          <a:p>
            <a:r>
              <a:rPr lang="en-GB" sz="1200" b="0" i="0" kern="1200" dirty="0">
                <a:solidFill>
                  <a:schemeClr val="tx1"/>
                </a:solidFill>
                <a:effectLst/>
                <a:latin typeface="Arial" charset="0"/>
                <a:ea typeface="ＭＳ Ｐゴシック" charset="0"/>
                <a:cs typeface="ＭＳ Ｐゴシック" charset="0"/>
              </a:rPr>
              <a:t>Questions: </a:t>
            </a:r>
          </a:p>
          <a:p>
            <a:endParaRPr lang="en-GB" sz="1200" b="0" i="0" kern="1200" dirty="0">
              <a:solidFill>
                <a:schemeClr val="tx1"/>
              </a:solidFill>
              <a:effectLst/>
              <a:latin typeface="Arial" charset="0"/>
              <a:ea typeface="ＭＳ Ｐゴシック" charset="0"/>
              <a:cs typeface="ＭＳ Ｐゴシック" charset="0"/>
            </a:endParaRPr>
          </a:p>
          <a:p>
            <a:r>
              <a:rPr lang="en-GB" sz="1200" b="0" i="0" kern="1200" dirty="0">
                <a:solidFill>
                  <a:schemeClr val="tx1"/>
                </a:solidFill>
                <a:effectLst/>
                <a:latin typeface="Arial" charset="0"/>
                <a:ea typeface="ＭＳ Ｐゴシック" charset="0"/>
                <a:cs typeface="ＭＳ Ｐゴシック" charset="0"/>
              </a:rPr>
              <a:t>#1 - What emerging skills will our future health and social care workforce require? </a:t>
            </a:r>
          </a:p>
          <a:p>
            <a:r>
              <a:rPr lang="en-GB" sz="1200" b="0" i="0" kern="1200" dirty="0">
                <a:solidFill>
                  <a:schemeClr val="tx1"/>
                </a:solidFill>
                <a:effectLst/>
                <a:latin typeface="Arial" charset="0"/>
                <a:ea typeface="ＭＳ Ｐゴシック" charset="0"/>
                <a:cs typeface="ＭＳ Ｐゴシック" charset="0"/>
              </a:rPr>
              <a:t>#2 - What new health &amp; social care roles will need to emerge in the next five years? </a:t>
            </a:r>
          </a:p>
          <a:p>
            <a:endParaRPr lang="en-GB" sz="1200" b="0" i="0" kern="1200" dirty="0">
              <a:solidFill>
                <a:schemeClr val="tx1"/>
              </a:solidFill>
              <a:effectLst/>
              <a:latin typeface="Arial" charset="0"/>
              <a:ea typeface="ＭＳ Ｐゴシック" charset="0"/>
              <a:cs typeface="ＭＳ Ｐゴシック" charset="0"/>
            </a:endParaRPr>
          </a:p>
          <a:p>
            <a:r>
              <a:rPr lang="en-GB" sz="1200" b="0" i="0" kern="1200" dirty="0">
                <a:solidFill>
                  <a:schemeClr val="tx1"/>
                </a:solidFill>
                <a:effectLst/>
                <a:latin typeface="Arial" charset="0"/>
                <a:ea typeface="ＭＳ Ｐゴシック" charset="0"/>
                <a:cs typeface="ＭＳ Ｐゴシック" charset="0"/>
              </a:rPr>
              <a:t>Purpose of this discussion – understanding our challenge to inform what we need to do as a whole system to achieve our best for our stakeholders. </a:t>
            </a:r>
          </a:p>
        </p:txBody>
      </p:sp>
      <p:sp>
        <p:nvSpPr>
          <p:cNvPr id="4" name="Slide Number Placeholder 3"/>
          <p:cNvSpPr>
            <a:spLocks noGrp="1"/>
          </p:cNvSpPr>
          <p:nvPr>
            <p:ph type="sldNum" sz="quarter" idx="10"/>
          </p:nvPr>
        </p:nvSpPr>
        <p:spPr/>
        <p:txBody>
          <a:bodyPr/>
          <a:lstStyle/>
          <a:p>
            <a:pPr>
              <a:defRPr/>
            </a:pPr>
            <a:fld id="{85360570-2B09-DB43-BBE0-DA076DA911F1}" type="slidenum">
              <a:rPr lang="en-US" altLang="en-US" smtClean="0"/>
              <a:pPr>
                <a:defRPr/>
              </a:pPr>
              <a:t>6</a:t>
            </a:fld>
            <a:endParaRPr lang="en-US" altLang="en-US"/>
          </a:p>
        </p:txBody>
      </p:sp>
    </p:spTree>
    <p:extLst>
      <p:ext uri="{BB962C8B-B14F-4D97-AF65-F5344CB8AC3E}">
        <p14:creationId xmlns:p14="http://schemas.microsoft.com/office/powerpoint/2010/main" val="40056873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49275" y="808038"/>
            <a:ext cx="5386388" cy="4040187"/>
          </a:xfrm>
        </p:spPr>
      </p:sp>
      <p:sp>
        <p:nvSpPr>
          <p:cNvPr id="3" name="Notes Placeholder 2"/>
          <p:cNvSpPr>
            <a:spLocks noGrp="1"/>
          </p:cNvSpPr>
          <p:nvPr>
            <p:ph type="body" idx="1"/>
          </p:nvPr>
        </p:nvSpPr>
        <p:spPr/>
        <p:txBody>
          <a:bodyPr/>
          <a:lstStyle/>
          <a:p>
            <a:r>
              <a:rPr lang="en-GB" sz="1200" b="0" i="0" kern="1200" dirty="0">
                <a:solidFill>
                  <a:schemeClr val="tx1"/>
                </a:solidFill>
                <a:effectLst/>
                <a:latin typeface="Arial" charset="0"/>
                <a:ea typeface="ＭＳ Ｐゴシック" charset="0"/>
                <a:cs typeface="ＭＳ Ｐゴシック" charset="0"/>
              </a:rPr>
              <a:t>2 questions posed via MentiMeter and after each question has been completed (i.e. via participant interaction), then a 5 min discussion is undertaken per question on tables with a member of VCE / marketing present to capture key information / points.</a:t>
            </a:r>
          </a:p>
          <a:p>
            <a:endParaRPr lang="en-GB" sz="1200" b="0" i="0" kern="1200" dirty="0">
              <a:solidFill>
                <a:schemeClr val="tx1"/>
              </a:solidFill>
              <a:effectLst/>
              <a:latin typeface="Arial" charset="0"/>
              <a:ea typeface="ＭＳ Ｐゴシック" charset="0"/>
              <a:cs typeface="ＭＳ Ｐゴシック" charset="0"/>
            </a:endParaRPr>
          </a:p>
          <a:p>
            <a:r>
              <a:rPr lang="en-GB" sz="1200" b="0" i="0" kern="1200" dirty="0">
                <a:solidFill>
                  <a:schemeClr val="tx1"/>
                </a:solidFill>
                <a:effectLst/>
                <a:latin typeface="Arial" charset="0"/>
                <a:ea typeface="ＭＳ Ｐゴシック" charset="0"/>
                <a:cs typeface="ＭＳ Ｐゴシック" charset="0"/>
              </a:rPr>
              <a:t>Questions: </a:t>
            </a:r>
          </a:p>
          <a:p>
            <a:endParaRPr lang="en-GB" sz="1200" b="0" i="0" kern="1200" dirty="0">
              <a:solidFill>
                <a:schemeClr val="tx1"/>
              </a:solidFill>
              <a:effectLst/>
              <a:latin typeface="Arial" charset="0"/>
              <a:ea typeface="ＭＳ Ｐゴシック" charset="0"/>
              <a:cs typeface="ＭＳ Ｐゴシック" charset="0"/>
            </a:endParaRPr>
          </a:p>
          <a:p>
            <a:r>
              <a:rPr lang="en-GB" sz="1200" b="0" i="0" kern="1200" dirty="0">
                <a:solidFill>
                  <a:schemeClr val="tx1"/>
                </a:solidFill>
                <a:effectLst/>
                <a:latin typeface="Arial" charset="0"/>
                <a:ea typeface="ＭＳ Ｐゴシック" charset="0"/>
                <a:cs typeface="ＭＳ Ｐゴシック" charset="0"/>
              </a:rPr>
              <a:t>#1 - What emerging skills will our future health and social care workforce require? </a:t>
            </a:r>
          </a:p>
          <a:p>
            <a:r>
              <a:rPr lang="en-GB" sz="1200" b="0" i="0" kern="1200" dirty="0">
                <a:solidFill>
                  <a:schemeClr val="tx1"/>
                </a:solidFill>
                <a:effectLst/>
                <a:latin typeface="Arial" charset="0"/>
                <a:ea typeface="ＭＳ Ｐゴシック" charset="0"/>
                <a:cs typeface="ＭＳ Ｐゴシック" charset="0"/>
              </a:rPr>
              <a:t>#2 - What new health &amp; social care roles will need to emerge in the next five years? </a:t>
            </a:r>
          </a:p>
          <a:p>
            <a:endParaRPr lang="en-GB" sz="1200" b="0" i="0" kern="1200" dirty="0">
              <a:solidFill>
                <a:schemeClr val="tx1"/>
              </a:solidFill>
              <a:effectLst/>
              <a:latin typeface="Arial" charset="0"/>
              <a:ea typeface="ＭＳ Ｐゴシック" charset="0"/>
              <a:cs typeface="ＭＳ Ｐゴシック" charset="0"/>
            </a:endParaRPr>
          </a:p>
          <a:p>
            <a:r>
              <a:rPr lang="en-GB" sz="1200" b="0" i="0" kern="1200" dirty="0">
                <a:solidFill>
                  <a:schemeClr val="tx1"/>
                </a:solidFill>
                <a:effectLst/>
                <a:latin typeface="Arial" charset="0"/>
                <a:ea typeface="ＭＳ Ｐゴシック" charset="0"/>
                <a:cs typeface="ＭＳ Ｐゴシック" charset="0"/>
              </a:rPr>
              <a:t>Purpose of this discussion – understanding our challenge to inform what we need to do as a whole system to achieve our best for our stakeholders. </a:t>
            </a:r>
          </a:p>
        </p:txBody>
      </p:sp>
      <p:sp>
        <p:nvSpPr>
          <p:cNvPr id="4" name="Slide Number Placeholder 3"/>
          <p:cNvSpPr>
            <a:spLocks noGrp="1"/>
          </p:cNvSpPr>
          <p:nvPr>
            <p:ph type="sldNum" sz="quarter" idx="10"/>
          </p:nvPr>
        </p:nvSpPr>
        <p:spPr/>
        <p:txBody>
          <a:bodyPr/>
          <a:lstStyle/>
          <a:p>
            <a:pPr>
              <a:defRPr/>
            </a:pPr>
            <a:fld id="{85360570-2B09-DB43-BBE0-DA076DA911F1}" type="slidenum">
              <a:rPr lang="en-US" altLang="en-US" smtClean="0"/>
              <a:pPr>
                <a:defRPr/>
              </a:pPr>
              <a:t>7</a:t>
            </a:fld>
            <a:endParaRPr lang="en-US" altLang="en-US"/>
          </a:p>
        </p:txBody>
      </p:sp>
    </p:spTree>
    <p:extLst>
      <p:ext uri="{BB962C8B-B14F-4D97-AF65-F5344CB8AC3E}">
        <p14:creationId xmlns:p14="http://schemas.microsoft.com/office/powerpoint/2010/main" val="28913400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49275" y="808038"/>
            <a:ext cx="5386388" cy="4040187"/>
          </a:xfrm>
        </p:spPr>
      </p:sp>
      <p:sp>
        <p:nvSpPr>
          <p:cNvPr id="3" name="Notes Placeholder 2"/>
          <p:cNvSpPr>
            <a:spLocks noGrp="1"/>
          </p:cNvSpPr>
          <p:nvPr>
            <p:ph type="body" idx="1"/>
          </p:nvPr>
        </p:nvSpPr>
        <p:spPr/>
        <p:txBody>
          <a:bodyPr/>
          <a:lstStyle/>
          <a:p>
            <a:r>
              <a:rPr lang="en-GB" sz="1200" b="0" i="0" kern="1200" dirty="0">
                <a:solidFill>
                  <a:schemeClr val="tx1"/>
                </a:solidFill>
                <a:effectLst/>
                <a:latin typeface="Arial" charset="0"/>
                <a:ea typeface="ＭＳ Ｐゴシック" charset="0"/>
                <a:cs typeface="ＭＳ Ｐゴシック" charset="0"/>
              </a:rPr>
              <a:t>Thank you for your insights so far which are hugely helpful to our collective thinking to address the task at hand. I want to share with you a bit more about how we have been working to address these challenges and our current plans for the future, again we will be looking to draw on your expertise as we know we are part of a much wider ecosystem that has to work collectively. </a:t>
            </a:r>
          </a:p>
          <a:p>
            <a:endParaRPr lang="en-GB" sz="1200" b="0" i="0" kern="1200" dirty="0">
              <a:solidFill>
                <a:schemeClr val="tx1"/>
              </a:solidFill>
              <a:effectLst/>
              <a:latin typeface="Arial" charset="0"/>
              <a:ea typeface="ＭＳ Ｐゴシック" charset="0"/>
              <a:cs typeface="ＭＳ Ｐゴシック" charset="0"/>
            </a:endParaRPr>
          </a:p>
          <a:p>
            <a:r>
              <a:rPr lang="en-GB" sz="1200" b="0" i="0" kern="1200" dirty="0">
                <a:solidFill>
                  <a:schemeClr val="tx1"/>
                </a:solidFill>
                <a:effectLst/>
                <a:latin typeface="Arial" charset="0"/>
                <a:ea typeface="ＭＳ Ｐゴシック" charset="0"/>
                <a:cs typeface="ＭＳ Ｐゴシック" charset="0"/>
              </a:rPr>
              <a:t>This slide, for those who aren’t already aware, sets out some of the ways we are already working to take an integrated approach to our provision as part of the wider ecosystem.</a:t>
            </a:r>
          </a:p>
        </p:txBody>
      </p:sp>
      <p:sp>
        <p:nvSpPr>
          <p:cNvPr id="4" name="Slide Number Placeholder 3"/>
          <p:cNvSpPr>
            <a:spLocks noGrp="1"/>
          </p:cNvSpPr>
          <p:nvPr>
            <p:ph type="sldNum" sz="quarter" idx="10"/>
          </p:nvPr>
        </p:nvSpPr>
        <p:spPr/>
        <p:txBody>
          <a:bodyPr/>
          <a:lstStyle/>
          <a:p>
            <a:pPr>
              <a:defRPr/>
            </a:pPr>
            <a:fld id="{85360570-2B09-DB43-BBE0-DA076DA911F1}" type="slidenum">
              <a:rPr lang="en-US" altLang="en-US" smtClean="0"/>
              <a:pPr>
                <a:defRPr/>
              </a:pPr>
              <a:t>8</a:t>
            </a:fld>
            <a:endParaRPr lang="en-US" altLang="en-US"/>
          </a:p>
        </p:txBody>
      </p:sp>
    </p:spTree>
    <p:extLst>
      <p:ext uri="{BB962C8B-B14F-4D97-AF65-F5344CB8AC3E}">
        <p14:creationId xmlns:p14="http://schemas.microsoft.com/office/powerpoint/2010/main" val="11390736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49275" y="808038"/>
            <a:ext cx="5386388" cy="4040187"/>
          </a:xfrm>
        </p:spPr>
      </p:sp>
      <p:sp>
        <p:nvSpPr>
          <p:cNvPr id="3" name="Notes Placeholder 2"/>
          <p:cNvSpPr>
            <a:spLocks noGrp="1"/>
          </p:cNvSpPr>
          <p:nvPr>
            <p:ph type="body" idx="1"/>
          </p:nvPr>
        </p:nvSpPr>
        <p:spPr/>
        <p:txBody>
          <a:bodyPr/>
          <a:lstStyle/>
          <a:p>
            <a:r>
              <a:rPr lang="en-GB" sz="1200" b="0" i="0" kern="1200" dirty="0">
                <a:solidFill>
                  <a:schemeClr val="tx1"/>
                </a:solidFill>
                <a:effectLst/>
                <a:latin typeface="Arial" charset="0"/>
                <a:ea typeface="ＭＳ Ｐゴシック" charset="0"/>
                <a:cs typeface="ＭＳ Ｐゴシック" charset="0"/>
              </a:rPr>
              <a:t>This slide helps bring this to life and in particular that integrated approach.  </a:t>
            </a:r>
          </a:p>
        </p:txBody>
      </p:sp>
      <p:sp>
        <p:nvSpPr>
          <p:cNvPr id="4" name="Slide Number Placeholder 3"/>
          <p:cNvSpPr>
            <a:spLocks noGrp="1"/>
          </p:cNvSpPr>
          <p:nvPr>
            <p:ph type="sldNum" sz="quarter" idx="10"/>
          </p:nvPr>
        </p:nvSpPr>
        <p:spPr/>
        <p:txBody>
          <a:bodyPr/>
          <a:lstStyle/>
          <a:p>
            <a:pPr>
              <a:defRPr/>
            </a:pPr>
            <a:fld id="{85360570-2B09-DB43-BBE0-DA076DA911F1}" type="slidenum">
              <a:rPr lang="en-US" altLang="en-US" smtClean="0"/>
              <a:pPr>
                <a:defRPr/>
              </a:pPr>
              <a:t>9</a:t>
            </a:fld>
            <a:endParaRPr lang="en-US" altLang="en-US"/>
          </a:p>
        </p:txBody>
      </p:sp>
    </p:spTree>
    <p:extLst>
      <p:ext uri="{BB962C8B-B14F-4D97-AF65-F5344CB8AC3E}">
        <p14:creationId xmlns:p14="http://schemas.microsoft.com/office/powerpoint/2010/main" val="15079379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E47A992-DFCE-904F-8CC7-2129EEB21CCE}" type="datetimeFigureOut">
              <a:rPr lang="en-US" smtClean="0"/>
              <a:t>2/28/2023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B269F6-B5F8-C546-A69D-BE760C43FB40}" type="slidenum">
              <a:rPr lang="en-US" smtClean="0"/>
              <a:t>‹#›</a:t>
            </a:fld>
            <a:endParaRPr lang="en-US"/>
          </a:p>
        </p:txBody>
      </p:sp>
    </p:spTree>
    <p:extLst>
      <p:ext uri="{BB962C8B-B14F-4D97-AF65-F5344CB8AC3E}">
        <p14:creationId xmlns:p14="http://schemas.microsoft.com/office/powerpoint/2010/main" val="12641509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E47A992-DFCE-904F-8CC7-2129EEB21CCE}" type="datetimeFigureOut">
              <a:rPr lang="en-US" smtClean="0"/>
              <a:t>2/28/2023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B269F6-B5F8-C546-A69D-BE760C43FB40}" type="slidenum">
              <a:rPr lang="en-US" smtClean="0"/>
              <a:t>‹#›</a:t>
            </a:fld>
            <a:endParaRPr lang="en-US"/>
          </a:p>
        </p:txBody>
      </p:sp>
    </p:spTree>
    <p:extLst>
      <p:ext uri="{BB962C8B-B14F-4D97-AF65-F5344CB8AC3E}">
        <p14:creationId xmlns:p14="http://schemas.microsoft.com/office/powerpoint/2010/main" val="29778274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E47A992-DFCE-904F-8CC7-2129EEB21CCE}" type="datetimeFigureOut">
              <a:rPr lang="en-US" smtClean="0"/>
              <a:t>2/28/2023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B269F6-B5F8-C546-A69D-BE760C43FB40}" type="slidenum">
              <a:rPr lang="en-US" smtClean="0"/>
              <a:t>‹#›</a:t>
            </a:fld>
            <a:endParaRPr lang="en-US"/>
          </a:p>
        </p:txBody>
      </p:sp>
    </p:spTree>
    <p:extLst>
      <p:ext uri="{BB962C8B-B14F-4D97-AF65-F5344CB8AC3E}">
        <p14:creationId xmlns:p14="http://schemas.microsoft.com/office/powerpoint/2010/main" val="41656758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F34D3-9997-6445-A6DC-DB2983B70D7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3286146-A491-4445-BFC1-58B209CB7FA4}"/>
              </a:ext>
            </a:extLst>
          </p:cNvPr>
          <p:cNvSpPr>
            <a:spLocks noGrp="1"/>
          </p:cNvSpPr>
          <p:nvPr>
            <p:ph type="dt" sz="half" idx="10"/>
          </p:nvPr>
        </p:nvSpPr>
        <p:spPr/>
        <p:txBody>
          <a:bodyPr/>
          <a:lstStyle/>
          <a:p>
            <a:fld id="{EE47A992-DFCE-904F-8CC7-2129EEB21CCE}" type="datetimeFigureOut">
              <a:rPr lang="en-US" smtClean="0"/>
              <a:t>2/28/2023</a:t>
            </a:fld>
            <a:endParaRPr lang="en-US"/>
          </a:p>
        </p:txBody>
      </p:sp>
      <p:sp>
        <p:nvSpPr>
          <p:cNvPr id="4" name="Footer Placeholder 3">
            <a:extLst>
              <a:ext uri="{FF2B5EF4-FFF2-40B4-BE49-F238E27FC236}">
                <a16:creationId xmlns:a16="http://schemas.microsoft.com/office/drawing/2014/main" id="{1E3688D7-3333-C24C-AAE3-CC9171CB333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B7E3841-3DA7-B440-B675-2D090B0FCC78}"/>
              </a:ext>
            </a:extLst>
          </p:cNvPr>
          <p:cNvSpPr>
            <a:spLocks noGrp="1"/>
          </p:cNvSpPr>
          <p:nvPr>
            <p:ph type="sldNum" sz="quarter" idx="12"/>
          </p:nvPr>
        </p:nvSpPr>
        <p:spPr/>
        <p:txBody>
          <a:bodyPr/>
          <a:lstStyle/>
          <a:p>
            <a:fld id="{7EB269F6-B5F8-C546-A69D-BE760C43FB40}" type="slidenum">
              <a:rPr lang="en-US" smtClean="0"/>
              <a:t>‹#›</a:t>
            </a:fld>
            <a:endParaRPr lang="en-US"/>
          </a:p>
        </p:txBody>
      </p:sp>
    </p:spTree>
    <p:extLst>
      <p:ext uri="{BB962C8B-B14F-4D97-AF65-F5344CB8AC3E}">
        <p14:creationId xmlns:p14="http://schemas.microsoft.com/office/powerpoint/2010/main" val="13729176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ection title and subhead">
    <p:spTree>
      <p:nvGrpSpPr>
        <p:cNvPr id="1" name=""/>
        <p:cNvGrpSpPr/>
        <p:nvPr/>
      </p:nvGrpSpPr>
      <p:grpSpPr>
        <a:xfrm>
          <a:off x="0" y="0"/>
          <a:ext cx="0" cy="0"/>
          <a:chOff x="0" y="0"/>
          <a:chExt cx="0" cy="0"/>
        </a:xfrm>
      </p:grpSpPr>
      <p:pic>
        <p:nvPicPr>
          <p:cNvPr id="4" name="Picture 2"/>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7415213" y="0"/>
            <a:ext cx="1081087"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5"/>
          <p:cNvSpPr>
            <a:spLocks noGrp="1"/>
          </p:cNvSpPr>
          <p:nvPr>
            <p:ph type="body" sz="quarter" idx="10"/>
          </p:nvPr>
        </p:nvSpPr>
        <p:spPr>
          <a:xfrm>
            <a:off x="899591" y="1890713"/>
            <a:ext cx="6515621" cy="1366120"/>
          </a:xfrm>
          <a:prstGeom prst="rect">
            <a:avLst/>
          </a:prstGeom>
        </p:spPr>
        <p:txBody>
          <a:bodyPr lIns="0" tIns="0" rIns="0" bIns="0"/>
          <a:lstStyle>
            <a:lvl1pPr marL="0" indent="0">
              <a:lnSpc>
                <a:spcPts val="4800"/>
              </a:lnSpc>
              <a:spcBef>
                <a:spcPts val="0"/>
              </a:spcBef>
              <a:buFontTx/>
              <a:buNone/>
              <a:defRPr sz="4400" b="0" i="0">
                <a:solidFill>
                  <a:srgbClr val="1A9DAC"/>
                </a:solidFill>
                <a:latin typeface="Georgia" charset="0"/>
                <a:ea typeface="Georgia" charset="0"/>
                <a:cs typeface="Georgia" charset="0"/>
              </a:defRPr>
            </a:lvl1pPr>
          </a:lstStyle>
          <a:p>
            <a:pPr lvl="0"/>
            <a:r>
              <a:rPr lang="en-GB"/>
              <a:t>Click to edit Master text styles</a:t>
            </a:r>
          </a:p>
        </p:txBody>
      </p:sp>
      <p:sp>
        <p:nvSpPr>
          <p:cNvPr id="7" name="Text Placeholder 5"/>
          <p:cNvSpPr>
            <a:spLocks noGrp="1"/>
          </p:cNvSpPr>
          <p:nvPr>
            <p:ph type="body" sz="quarter" idx="11"/>
          </p:nvPr>
        </p:nvSpPr>
        <p:spPr>
          <a:xfrm>
            <a:off x="899592" y="4221163"/>
            <a:ext cx="6515620" cy="603104"/>
          </a:xfrm>
          <a:prstGeom prst="rect">
            <a:avLst/>
          </a:prstGeom>
        </p:spPr>
        <p:txBody>
          <a:bodyPr lIns="0" tIns="0" rIns="0" bIns="0"/>
          <a:lstStyle>
            <a:lvl1pPr marL="0" indent="0">
              <a:lnSpc>
                <a:spcPct val="100000"/>
              </a:lnSpc>
              <a:buFontTx/>
              <a:buNone/>
              <a:defRPr sz="1600" b="1" i="0">
                <a:solidFill>
                  <a:schemeClr val="tx1"/>
                </a:solidFill>
                <a:latin typeface="Tahoma" charset="0"/>
                <a:ea typeface="Tahoma" charset="0"/>
                <a:cs typeface="Tahoma" charset="0"/>
              </a:defRPr>
            </a:lvl1pPr>
          </a:lstStyle>
          <a:p>
            <a:pPr lvl="0"/>
            <a:r>
              <a:rPr lang="en-GB"/>
              <a:t>Click to edit Master text styles</a:t>
            </a:r>
          </a:p>
        </p:txBody>
      </p:sp>
    </p:spTree>
    <p:extLst>
      <p:ext uri="{BB962C8B-B14F-4D97-AF65-F5344CB8AC3E}">
        <p14:creationId xmlns:p14="http://schemas.microsoft.com/office/powerpoint/2010/main" val="39203328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Section title and sub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E3DBD-28B5-6744-B93D-384D879AF993}"/>
              </a:ext>
            </a:extLst>
          </p:cNvPr>
          <p:cNvSpPr>
            <a:spLocks noGrp="1"/>
          </p:cNvSpPr>
          <p:nvPr>
            <p:ph type="title"/>
          </p:nvPr>
        </p:nvSpPr>
        <p:spPr>
          <a:xfrm>
            <a:off x="899592" y="1974059"/>
            <a:ext cx="6515620" cy="1325563"/>
          </a:xfrm>
          <a:prstGeom prst="rect">
            <a:avLst/>
          </a:prstGeom>
        </p:spPr>
        <p:txBody>
          <a:bodyPr/>
          <a:lstStyle>
            <a:lvl1pPr>
              <a:defRPr>
                <a:solidFill>
                  <a:srgbClr val="1A9DAC"/>
                </a:solidFill>
              </a:defRPr>
            </a:lvl1pPr>
          </a:lstStyle>
          <a:p>
            <a:r>
              <a:rPr lang="en-US"/>
              <a:t>Click to edit Master title style</a:t>
            </a:r>
            <a:endParaRPr lang="en-US" dirty="0"/>
          </a:p>
        </p:txBody>
      </p:sp>
      <p:sp>
        <p:nvSpPr>
          <p:cNvPr id="7" name="Text Placeholder 5"/>
          <p:cNvSpPr>
            <a:spLocks noGrp="1"/>
          </p:cNvSpPr>
          <p:nvPr>
            <p:ph type="body" sz="quarter" idx="11"/>
          </p:nvPr>
        </p:nvSpPr>
        <p:spPr>
          <a:xfrm>
            <a:off x="899592" y="4221163"/>
            <a:ext cx="6515620" cy="603104"/>
          </a:xfrm>
          <a:prstGeom prst="rect">
            <a:avLst/>
          </a:prstGeom>
        </p:spPr>
        <p:txBody>
          <a:bodyPr lIns="0" tIns="0" rIns="0" bIns="0"/>
          <a:lstStyle>
            <a:lvl1pPr marL="0" indent="0">
              <a:lnSpc>
                <a:spcPct val="100000"/>
              </a:lnSpc>
              <a:buFontTx/>
              <a:buNone/>
              <a:defRPr sz="1500" b="0" i="0">
                <a:solidFill>
                  <a:schemeClr val="tx1"/>
                </a:solidFill>
                <a:latin typeface="+mn-lt"/>
                <a:ea typeface="Tahoma"/>
                <a:cs typeface="Tahoma"/>
              </a:defRPr>
            </a:lvl1pPr>
          </a:lstStyle>
          <a:p>
            <a:pPr lvl="0"/>
            <a:r>
              <a:rPr lang="en-US"/>
              <a:t>Click to edit Master text styles</a:t>
            </a:r>
          </a:p>
        </p:txBody>
      </p:sp>
    </p:spTree>
    <p:extLst>
      <p:ext uri="{BB962C8B-B14F-4D97-AF65-F5344CB8AC3E}">
        <p14:creationId xmlns:p14="http://schemas.microsoft.com/office/powerpoint/2010/main" val="1273080578"/>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Main headings, text and bullet points">
    <p:spTree>
      <p:nvGrpSpPr>
        <p:cNvPr id="1" name=""/>
        <p:cNvGrpSpPr/>
        <p:nvPr/>
      </p:nvGrpSpPr>
      <p:grpSpPr>
        <a:xfrm>
          <a:off x="0" y="0"/>
          <a:ext cx="0" cy="0"/>
          <a:chOff x="0" y="0"/>
          <a:chExt cx="0" cy="0"/>
        </a:xfrm>
      </p:grpSpPr>
      <p:pic>
        <p:nvPicPr>
          <p:cNvPr id="4" name="Picture 2"/>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7415214" y="0"/>
            <a:ext cx="1081087"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5"/>
          <p:cNvSpPr>
            <a:spLocks noGrp="1"/>
          </p:cNvSpPr>
          <p:nvPr>
            <p:ph type="body" sz="quarter" idx="10"/>
          </p:nvPr>
        </p:nvSpPr>
        <p:spPr>
          <a:xfrm>
            <a:off x="899592" y="689700"/>
            <a:ext cx="6515621" cy="651068"/>
          </a:xfrm>
          <a:prstGeom prst="rect">
            <a:avLst/>
          </a:prstGeom>
        </p:spPr>
        <p:txBody>
          <a:bodyPr lIns="0" tIns="0" rIns="0" bIns="0"/>
          <a:lstStyle>
            <a:lvl1pPr marL="0" indent="0">
              <a:lnSpc>
                <a:spcPts val="3150"/>
              </a:lnSpc>
              <a:buFontTx/>
              <a:buNone/>
              <a:defRPr sz="3000" b="0" i="0">
                <a:solidFill>
                  <a:srgbClr val="598752"/>
                </a:solidFill>
                <a:latin typeface="Georgia"/>
                <a:ea typeface="Georgia"/>
                <a:cs typeface="Georgia"/>
              </a:defRPr>
            </a:lvl1pPr>
          </a:lstStyle>
          <a:p>
            <a:pPr lvl="0"/>
            <a:r>
              <a:rPr lang="en-GB" dirty="0"/>
              <a:t>Click to edit Master text styles</a:t>
            </a:r>
          </a:p>
        </p:txBody>
      </p:sp>
      <p:sp>
        <p:nvSpPr>
          <p:cNvPr id="6" name="Text Placeholder 5"/>
          <p:cNvSpPr>
            <a:spLocks noGrp="1"/>
          </p:cNvSpPr>
          <p:nvPr>
            <p:ph type="body" sz="quarter" idx="11"/>
          </p:nvPr>
        </p:nvSpPr>
        <p:spPr>
          <a:xfrm>
            <a:off x="900114" y="1773238"/>
            <a:ext cx="6551612" cy="4608512"/>
          </a:xfrm>
          <a:prstGeom prst="rect">
            <a:avLst/>
          </a:prstGeom>
        </p:spPr>
        <p:txBody>
          <a:bodyPr/>
          <a:lstStyle>
            <a:lvl1pPr marL="200025" indent="-200025">
              <a:buClr>
                <a:srgbClr val="598752"/>
              </a:buClr>
              <a:defRPr sz="1200">
                <a:latin typeface="Tahoma" panose="020B0604030504040204" pitchFamily="34" charset="0"/>
                <a:ea typeface="Tahoma" panose="020B0604030504040204" pitchFamily="34" charset="0"/>
                <a:cs typeface="Tahoma" panose="020B0604030504040204" pitchFamily="34" charset="0"/>
              </a:defRPr>
            </a:lvl1pPr>
            <a:lvl2pPr marL="406004" indent="-205979">
              <a:buClr>
                <a:srgbClr val="598752"/>
              </a:buClr>
              <a:buFont typeface="Courier New" panose="02070309020205020404" pitchFamily="49" charset="0"/>
              <a:buChar char="o"/>
              <a:defRPr sz="1200">
                <a:latin typeface="Tahoma" panose="020B0604030504040204" pitchFamily="34" charset="0"/>
                <a:ea typeface="Tahoma" panose="020B0604030504040204" pitchFamily="34" charset="0"/>
                <a:cs typeface="Tahoma" panose="020B0604030504040204" pitchFamily="34" charset="0"/>
              </a:defRPr>
            </a:lvl2pPr>
            <a:lvl3pPr marL="606029" indent="-200025">
              <a:buClr>
                <a:srgbClr val="598752"/>
              </a:buClr>
              <a:buFont typeface="Arial" panose="020B0604020202020204" pitchFamily="34" charset="0"/>
              <a:buChar char="̶"/>
              <a:defRPr sz="1200">
                <a:latin typeface="Tahoma" panose="020B0604030504040204" pitchFamily="34" charset="0"/>
                <a:ea typeface="Tahoma" panose="020B0604030504040204" pitchFamily="34" charset="0"/>
                <a:cs typeface="Tahoma" panose="020B0604030504040204" pitchFamily="34" charset="0"/>
              </a:defRPr>
            </a:lvl3pPr>
            <a:lvl4pPr>
              <a:defRPr sz="1200">
                <a:latin typeface="Tahoma" panose="020B0604030504040204" pitchFamily="34" charset="0"/>
                <a:ea typeface="Tahoma" panose="020B0604030504040204" pitchFamily="34" charset="0"/>
                <a:cs typeface="Tahoma" panose="020B0604030504040204" pitchFamily="34" charset="0"/>
              </a:defRPr>
            </a:lvl4pPr>
            <a:lvl5pPr>
              <a:defRPr sz="1200">
                <a:latin typeface="Tahoma" panose="020B0604030504040204" pitchFamily="34" charset="0"/>
                <a:ea typeface="Tahoma" panose="020B0604030504040204" pitchFamily="34" charset="0"/>
                <a:cs typeface="Tahoma" panose="020B0604030504040204" pitchFamily="34" charset="0"/>
              </a:defRPr>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21444950"/>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Main headings, text and bullet points">
    <p:spTree>
      <p:nvGrpSpPr>
        <p:cNvPr id="1" name=""/>
        <p:cNvGrpSpPr/>
        <p:nvPr/>
      </p:nvGrpSpPr>
      <p:grpSpPr>
        <a:xfrm>
          <a:off x="0" y="0"/>
          <a:ext cx="0" cy="0"/>
          <a:chOff x="0" y="0"/>
          <a:chExt cx="0" cy="0"/>
        </a:xfrm>
      </p:grpSpPr>
      <p:pic>
        <p:nvPicPr>
          <p:cNvPr id="4" name="Picture 2"/>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7415214" y="0"/>
            <a:ext cx="1081087"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5"/>
          <p:cNvSpPr>
            <a:spLocks noGrp="1"/>
          </p:cNvSpPr>
          <p:nvPr>
            <p:ph type="body" sz="quarter" idx="10"/>
          </p:nvPr>
        </p:nvSpPr>
        <p:spPr>
          <a:xfrm>
            <a:off x="899592" y="689700"/>
            <a:ext cx="6515621" cy="651068"/>
          </a:xfrm>
          <a:prstGeom prst="rect">
            <a:avLst/>
          </a:prstGeom>
        </p:spPr>
        <p:txBody>
          <a:bodyPr lIns="0" tIns="0" rIns="0" bIns="0"/>
          <a:lstStyle>
            <a:lvl1pPr marL="0" indent="0">
              <a:lnSpc>
                <a:spcPts val="3150"/>
              </a:lnSpc>
              <a:buFontTx/>
              <a:buNone/>
              <a:defRPr sz="3000" b="0" i="0">
                <a:solidFill>
                  <a:srgbClr val="598752"/>
                </a:solidFill>
                <a:latin typeface="Georgia"/>
                <a:ea typeface="Georgia"/>
                <a:cs typeface="Georgia"/>
              </a:defRPr>
            </a:lvl1pPr>
          </a:lstStyle>
          <a:p>
            <a:pPr lvl="0"/>
            <a:r>
              <a:rPr lang="en-GB" dirty="0"/>
              <a:t>Click to edit Master text styles</a:t>
            </a:r>
          </a:p>
        </p:txBody>
      </p:sp>
      <p:sp>
        <p:nvSpPr>
          <p:cNvPr id="6" name="Text Placeholder 5"/>
          <p:cNvSpPr>
            <a:spLocks noGrp="1"/>
          </p:cNvSpPr>
          <p:nvPr>
            <p:ph type="body" sz="quarter" idx="11"/>
          </p:nvPr>
        </p:nvSpPr>
        <p:spPr>
          <a:xfrm>
            <a:off x="900114" y="1773238"/>
            <a:ext cx="6551612" cy="4608512"/>
          </a:xfrm>
          <a:prstGeom prst="rect">
            <a:avLst/>
          </a:prstGeom>
        </p:spPr>
        <p:txBody>
          <a:bodyPr/>
          <a:lstStyle>
            <a:lvl1pPr marL="200025" indent="-200025">
              <a:buClr>
                <a:srgbClr val="598752"/>
              </a:buClr>
              <a:defRPr sz="1200">
                <a:latin typeface="Tahoma" panose="020B0604030504040204" pitchFamily="34" charset="0"/>
                <a:ea typeface="Tahoma" panose="020B0604030504040204" pitchFamily="34" charset="0"/>
                <a:cs typeface="Tahoma" panose="020B0604030504040204" pitchFamily="34" charset="0"/>
              </a:defRPr>
            </a:lvl1pPr>
            <a:lvl2pPr marL="406004" indent="-205979">
              <a:buClr>
                <a:srgbClr val="598752"/>
              </a:buClr>
              <a:buFont typeface="Courier New" panose="02070309020205020404" pitchFamily="49" charset="0"/>
              <a:buChar char="o"/>
              <a:defRPr sz="1200">
                <a:latin typeface="Tahoma" panose="020B0604030504040204" pitchFamily="34" charset="0"/>
                <a:ea typeface="Tahoma" panose="020B0604030504040204" pitchFamily="34" charset="0"/>
                <a:cs typeface="Tahoma" panose="020B0604030504040204" pitchFamily="34" charset="0"/>
              </a:defRPr>
            </a:lvl2pPr>
            <a:lvl3pPr marL="606029" indent="-200025">
              <a:buClr>
                <a:srgbClr val="598752"/>
              </a:buClr>
              <a:buFont typeface="Arial" panose="020B0604020202020204" pitchFamily="34" charset="0"/>
              <a:buChar char="̶"/>
              <a:defRPr sz="1200">
                <a:latin typeface="Tahoma" panose="020B0604030504040204" pitchFamily="34" charset="0"/>
                <a:ea typeface="Tahoma" panose="020B0604030504040204" pitchFamily="34" charset="0"/>
                <a:cs typeface="Tahoma" panose="020B0604030504040204" pitchFamily="34" charset="0"/>
              </a:defRPr>
            </a:lvl3pPr>
            <a:lvl4pPr>
              <a:defRPr sz="1200">
                <a:latin typeface="Tahoma" panose="020B0604030504040204" pitchFamily="34" charset="0"/>
                <a:ea typeface="Tahoma" panose="020B0604030504040204" pitchFamily="34" charset="0"/>
                <a:cs typeface="Tahoma" panose="020B0604030504040204" pitchFamily="34" charset="0"/>
              </a:defRPr>
            </a:lvl4pPr>
            <a:lvl5pPr>
              <a:defRPr sz="1200">
                <a:latin typeface="Tahoma" panose="020B0604030504040204" pitchFamily="34" charset="0"/>
                <a:ea typeface="Tahoma" panose="020B0604030504040204" pitchFamily="34" charset="0"/>
                <a:cs typeface="Tahoma" panose="020B0604030504040204" pitchFamily="34" charset="0"/>
              </a:defRPr>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483495571"/>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7_Main headings, text and bullet points">
    <p:spTree>
      <p:nvGrpSpPr>
        <p:cNvPr id="1" name=""/>
        <p:cNvGrpSpPr/>
        <p:nvPr/>
      </p:nvGrpSpPr>
      <p:grpSpPr>
        <a:xfrm>
          <a:off x="0" y="0"/>
          <a:ext cx="0" cy="0"/>
          <a:chOff x="0" y="0"/>
          <a:chExt cx="0" cy="0"/>
        </a:xfrm>
      </p:grpSpPr>
      <p:pic>
        <p:nvPicPr>
          <p:cNvPr id="4" name="Picture 2"/>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7415214" y="0"/>
            <a:ext cx="1081087"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5"/>
          <p:cNvSpPr>
            <a:spLocks noGrp="1"/>
          </p:cNvSpPr>
          <p:nvPr>
            <p:ph type="body" sz="quarter" idx="10"/>
          </p:nvPr>
        </p:nvSpPr>
        <p:spPr>
          <a:xfrm>
            <a:off x="899592" y="689700"/>
            <a:ext cx="6515621" cy="651068"/>
          </a:xfrm>
          <a:prstGeom prst="rect">
            <a:avLst/>
          </a:prstGeom>
        </p:spPr>
        <p:txBody>
          <a:bodyPr lIns="0" tIns="0" rIns="0" bIns="0"/>
          <a:lstStyle>
            <a:lvl1pPr marL="0" indent="0">
              <a:lnSpc>
                <a:spcPts val="3150"/>
              </a:lnSpc>
              <a:buFontTx/>
              <a:buNone/>
              <a:defRPr sz="3000" b="0" i="0">
                <a:solidFill>
                  <a:srgbClr val="598752"/>
                </a:solidFill>
                <a:latin typeface="Georgia"/>
                <a:ea typeface="Georgia"/>
                <a:cs typeface="Georgia"/>
              </a:defRPr>
            </a:lvl1pPr>
          </a:lstStyle>
          <a:p>
            <a:pPr lvl="0"/>
            <a:r>
              <a:rPr lang="en-GB" dirty="0"/>
              <a:t>Click to edit Master text styles</a:t>
            </a:r>
          </a:p>
        </p:txBody>
      </p:sp>
      <p:sp>
        <p:nvSpPr>
          <p:cNvPr id="6" name="Text Placeholder 5"/>
          <p:cNvSpPr>
            <a:spLocks noGrp="1"/>
          </p:cNvSpPr>
          <p:nvPr>
            <p:ph type="body" sz="quarter" idx="11"/>
          </p:nvPr>
        </p:nvSpPr>
        <p:spPr>
          <a:xfrm>
            <a:off x="900114" y="1773238"/>
            <a:ext cx="6551612" cy="4608512"/>
          </a:xfrm>
          <a:prstGeom prst="rect">
            <a:avLst/>
          </a:prstGeom>
        </p:spPr>
        <p:txBody>
          <a:bodyPr/>
          <a:lstStyle>
            <a:lvl1pPr marL="200025" indent="-200025">
              <a:buClr>
                <a:srgbClr val="598752"/>
              </a:buClr>
              <a:defRPr sz="1200">
                <a:latin typeface="Tahoma" panose="020B0604030504040204" pitchFamily="34" charset="0"/>
                <a:ea typeface="Tahoma" panose="020B0604030504040204" pitchFamily="34" charset="0"/>
                <a:cs typeface="Tahoma" panose="020B0604030504040204" pitchFamily="34" charset="0"/>
              </a:defRPr>
            </a:lvl1pPr>
            <a:lvl2pPr marL="406004" indent="-205979">
              <a:buClr>
                <a:srgbClr val="598752"/>
              </a:buClr>
              <a:buFont typeface="Courier New" panose="02070309020205020404" pitchFamily="49" charset="0"/>
              <a:buChar char="o"/>
              <a:defRPr sz="1200">
                <a:latin typeface="Tahoma" panose="020B0604030504040204" pitchFamily="34" charset="0"/>
                <a:ea typeface="Tahoma" panose="020B0604030504040204" pitchFamily="34" charset="0"/>
                <a:cs typeface="Tahoma" panose="020B0604030504040204" pitchFamily="34" charset="0"/>
              </a:defRPr>
            </a:lvl2pPr>
            <a:lvl3pPr marL="606029" indent="-200025">
              <a:buClr>
                <a:srgbClr val="598752"/>
              </a:buClr>
              <a:buFont typeface="Arial" panose="020B0604020202020204" pitchFamily="34" charset="0"/>
              <a:buChar char="̶"/>
              <a:defRPr sz="1200">
                <a:latin typeface="Tahoma" panose="020B0604030504040204" pitchFamily="34" charset="0"/>
                <a:ea typeface="Tahoma" panose="020B0604030504040204" pitchFamily="34" charset="0"/>
                <a:cs typeface="Tahoma" panose="020B0604030504040204" pitchFamily="34" charset="0"/>
              </a:defRPr>
            </a:lvl3pPr>
            <a:lvl4pPr>
              <a:defRPr sz="1200">
                <a:latin typeface="Tahoma" panose="020B0604030504040204" pitchFamily="34" charset="0"/>
                <a:ea typeface="Tahoma" panose="020B0604030504040204" pitchFamily="34" charset="0"/>
                <a:cs typeface="Tahoma" panose="020B0604030504040204" pitchFamily="34" charset="0"/>
              </a:defRPr>
            </a:lvl4pPr>
            <a:lvl5pPr>
              <a:defRPr sz="1200">
                <a:latin typeface="Tahoma" panose="020B0604030504040204" pitchFamily="34" charset="0"/>
                <a:ea typeface="Tahoma" panose="020B0604030504040204" pitchFamily="34" charset="0"/>
                <a:cs typeface="Tahoma" panose="020B0604030504040204" pitchFamily="34" charset="0"/>
              </a:defRPr>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857185254"/>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3_Main headings, text and bullet points">
    <p:spTree>
      <p:nvGrpSpPr>
        <p:cNvPr id="1" name=""/>
        <p:cNvGrpSpPr/>
        <p:nvPr/>
      </p:nvGrpSpPr>
      <p:grpSpPr>
        <a:xfrm>
          <a:off x="0" y="0"/>
          <a:ext cx="0" cy="0"/>
          <a:chOff x="0" y="0"/>
          <a:chExt cx="0" cy="0"/>
        </a:xfrm>
      </p:grpSpPr>
      <p:pic>
        <p:nvPicPr>
          <p:cNvPr id="4" name="Picture 2"/>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7415214" y="0"/>
            <a:ext cx="1081087"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5"/>
          <p:cNvSpPr>
            <a:spLocks noGrp="1"/>
          </p:cNvSpPr>
          <p:nvPr>
            <p:ph type="body" sz="quarter" idx="10"/>
          </p:nvPr>
        </p:nvSpPr>
        <p:spPr>
          <a:xfrm>
            <a:off x="899592" y="689700"/>
            <a:ext cx="6515621" cy="651068"/>
          </a:xfrm>
          <a:prstGeom prst="rect">
            <a:avLst/>
          </a:prstGeom>
        </p:spPr>
        <p:txBody>
          <a:bodyPr lIns="0" tIns="0" rIns="0" bIns="0"/>
          <a:lstStyle>
            <a:lvl1pPr marL="0" indent="0">
              <a:lnSpc>
                <a:spcPts val="3150"/>
              </a:lnSpc>
              <a:buFontTx/>
              <a:buNone/>
              <a:defRPr sz="3000" b="0" i="0">
                <a:solidFill>
                  <a:srgbClr val="598752"/>
                </a:solidFill>
                <a:latin typeface="Georgia"/>
                <a:ea typeface="Georgia"/>
                <a:cs typeface="Georgia"/>
              </a:defRPr>
            </a:lvl1pPr>
          </a:lstStyle>
          <a:p>
            <a:pPr lvl="0"/>
            <a:r>
              <a:rPr lang="en-GB" dirty="0"/>
              <a:t>Click to edit Master text styles</a:t>
            </a:r>
          </a:p>
        </p:txBody>
      </p:sp>
      <p:sp>
        <p:nvSpPr>
          <p:cNvPr id="6" name="Text Placeholder 5"/>
          <p:cNvSpPr>
            <a:spLocks noGrp="1"/>
          </p:cNvSpPr>
          <p:nvPr>
            <p:ph type="body" sz="quarter" idx="11"/>
          </p:nvPr>
        </p:nvSpPr>
        <p:spPr>
          <a:xfrm>
            <a:off x="900114" y="1773238"/>
            <a:ext cx="6551612" cy="4608512"/>
          </a:xfrm>
          <a:prstGeom prst="rect">
            <a:avLst/>
          </a:prstGeom>
        </p:spPr>
        <p:txBody>
          <a:bodyPr/>
          <a:lstStyle>
            <a:lvl1pPr marL="200025" indent="-200025">
              <a:buClr>
                <a:srgbClr val="598752"/>
              </a:buClr>
              <a:defRPr sz="1200">
                <a:latin typeface="Tahoma" panose="020B0604030504040204" pitchFamily="34" charset="0"/>
                <a:ea typeface="Tahoma" panose="020B0604030504040204" pitchFamily="34" charset="0"/>
                <a:cs typeface="Tahoma" panose="020B0604030504040204" pitchFamily="34" charset="0"/>
              </a:defRPr>
            </a:lvl1pPr>
            <a:lvl2pPr marL="406004" indent="-205979">
              <a:buClr>
                <a:srgbClr val="598752"/>
              </a:buClr>
              <a:buFont typeface="Courier New" panose="02070309020205020404" pitchFamily="49" charset="0"/>
              <a:buChar char="o"/>
              <a:defRPr sz="1200">
                <a:latin typeface="Tahoma" panose="020B0604030504040204" pitchFamily="34" charset="0"/>
                <a:ea typeface="Tahoma" panose="020B0604030504040204" pitchFamily="34" charset="0"/>
                <a:cs typeface="Tahoma" panose="020B0604030504040204" pitchFamily="34" charset="0"/>
              </a:defRPr>
            </a:lvl2pPr>
            <a:lvl3pPr marL="606029" indent="-200025">
              <a:buClr>
                <a:srgbClr val="598752"/>
              </a:buClr>
              <a:buFont typeface="Arial" panose="020B0604020202020204" pitchFamily="34" charset="0"/>
              <a:buChar char="̶"/>
              <a:defRPr sz="1200">
                <a:latin typeface="Tahoma" panose="020B0604030504040204" pitchFamily="34" charset="0"/>
                <a:ea typeface="Tahoma" panose="020B0604030504040204" pitchFamily="34" charset="0"/>
                <a:cs typeface="Tahoma" panose="020B0604030504040204" pitchFamily="34" charset="0"/>
              </a:defRPr>
            </a:lvl3pPr>
            <a:lvl4pPr>
              <a:defRPr sz="1200">
                <a:latin typeface="Tahoma" panose="020B0604030504040204" pitchFamily="34" charset="0"/>
                <a:ea typeface="Tahoma" panose="020B0604030504040204" pitchFamily="34" charset="0"/>
                <a:cs typeface="Tahoma" panose="020B0604030504040204" pitchFamily="34" charset="0"/>
              </a:defRPr>
            </a:lvl4pPr>
            <a:lvl5pPr>
              <a:defRPr sz="1200">
                <a:latin typeface="Tahoma" panose="020B0604030504040204" pitchFamily="34" charset="0"/>
                <a:ea typeface="Tahoma" panose="020B0604030504040204" pitchFamily="34" charset="0"/>
                <a:cs typeface="Tahoma" panose="020B0604030504040204" pitchFamily="34" charset="0"/>
              </a:defRPr>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775698407"/>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Main headings, text and bullet points">
    <p:spTree>
      <p:nvGrpSpPr>
        <p:cNvPr id="1" name=""/>
        <p:cNvGrpSpPr/>
        <p:nvPr/>
      </p:nvGrpSpPr>
      <p:grpSpPr>
        <a:xfrm>
          <a:off x="0" y="0"/>
          <a:ext cx="0" cy="0"/>
          <a:chOff x="0" y="0"/>
          <a:chExt cx="0" cy="0"/>
        </a:xfrm>
      </p:grpSpPr>
      <p:pic>
        <p:nvPicPr>
          <p:cNvPr id="4" name="Picture 2"/>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7415214" y="0"/>
            <a:ext cx="1081087"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5"/>
          <p:cNvSpPr>
            <a:spLocks noGrp="1"/>
          </p:cNvSpPr>
          <p:nvPr>
            <p:ph type="body" sz="quarter" idx="10"/>
          </p:nvPr>
        </p:nvSpPr>
        <p:spPr>
          <a:xfrm>
            <a:off x="899592" y="689700"/>
            <a:ext cx="6515621" cy="651068"/>
          </a:xfrm>
          <a:prstGeom prst="rect">
            <a:avLst/>
          </a:prstGeom>
        </p:spPr>
        <p:txBody>
          <a:bodyPr lIns="0" tIns="0" rIns="0" bIns="0"/>
          <a:lstStyle>
            <a:lvl1pPr marL="0" indent="0">
              <a:lnSpc>
                <a:spcPts val="3150"/>
              </a:lnSpc>
              <a:buFontTx/>
              <a:buNone/>
              <a:defRPr sz="3000" b="0" i="0">
                <a:solidFill>
                  <a:srgbClr val="598752"/>
                </a:solidFill>
                <a:latin typeface="Georgia"/>
                <a:ea typeface="Georgia"/>
                <a:cs typeface="Georgia"/>
              </a:defRPr>
            </a:lvl1pPr>
          </a:lstStyle>
          <a:p>
            <a:pPr lvl="0"/>
            <a:r>
              <a:rPr lang="en-GB" dirty="0"/>
              <a:t>Click to edit Master text styles</a:t>
            </a:r>
          </a:p>
        </p:txBody>
      </p:sp>
      <p:sp>
        <p:nvSpPr>
          <p:cNvPr id="6" name="Text Placeholder 5"/>
          <p:cNvSpPr>
            <a:spLocks noGrp="1"/>
          </p:cNvSpPr>
          <p:nvPr>
            <p:ph type="body" sz="quarter" idx="11"/>
          </p:nvPr>
        </p:nvSpPr>
        <p:spPr>
          <a:xfrm>
            <a:off x="900114" y="1773238"/>
            <a:ext cx="6551612" cy="4608512"/>
          </a:xfrm>
          <a:prstGeom prst="rect">
            <a:avLst/>
          </a:prstGeom>
        </p:spPr>
        <p:txBody>
          <a:bodyPr/>
          <a:lstStyle>
            <a:lvl1pPr marL="200025" indent="-200025">
              <a:buClr>
                <a:srgbClr val="598752"/>
              </a:buClr>
              <a:defRPr sz="1200">
                <a:latin typeface="Tahoma" panose="020B0604030504040204" pitchFamily="34" charset="0"/>
                <a:ea typeface="Tahoma" panose="020B0604030504040204" pitchFamily="34" charset="0"/>
                <a:cs typeface="Tahoma" panose="020B0604030504040204" pitchFamily="34" charset="0"/>
              </a:defRPr>
            </a:lvl1pPr>
            <a:lvl2pPr marL="406004" indent="-205979">
              <a:buClr>
                <a:srgbClr val="598752"/>
              </a:buClr>
              <a:buFont typeface="Courier New" panose="02070309020205020404" pitchFamily="49" charset="0"/>
              <a:buChar char="o"/>
              <a:defRPr sz="1200">
                <a:latin typeface="Tahoma" panose="020B0604030504040204" pitchFamily="34" charset="0"/>
                <a:ea typeface="Tahoma" panose="020B0604030504040204" pitchFamily="34" charset="0"/>
                <a:cs typeface="Tahoma" panose="020B0604030504040204" pitchFamily="34" charset="0"/>
              </a:defRPr>
            </a:lvl2pPr>
            <a:lvl3pPr marL="606029" indent="-200025">
              <a:buClr>
                <a:srgbClr val="598752"/>
              </a:buClr>
              <a:buFont typeface="Arial" panose="020B0604020202020204" pitchFamily="34" charset="0"/>
              <a:buChar char="̶"/>
              <a:defRPr sz="1200">
                <a:latin typeface="Tahoma" panose="020B0604030504040204" pitchFamily="34" charset="0"/>
                <a:ea typeface="Tahoma" panose="020B0604030504040204" pitchFamily="34" charset="0"/>
                <a:cs typeface="Tahoma" panose="020B0604030504040204" pitchFamily="34" charset="0"/>
              </a:defRPr>
            </a:lvl3pPr>
            <a:lvl4pPr>
              <a:defRPr sz="1200">
                <a:latin typeface="Tahoma" panose="020B0604030504040204" pitchFamily="34" charset="0"/>
                <a:ea typeface="Tahoma" panose="020B0604030504040204" pitchFamily="34" charset="0"/>
                <a:cs typeface="Tahoma" panose="020B0604030504040204" pitchFamily="34" charset="0"/>
              </a:defRPr>
            </a:lvl4pPr>
            <a:lvl5pPr>
              <a:defRPr sz="1200">
                <a:latin typeface="Tahoma" panose="020B0604030504040204" pitchFamily="34" charset="0"/>
                <a:ea typeface="Tahoma" panose="020B0604030504040204" pitchFamily="34" charset="0"/>
                <a:cs typeface="Tahoma" panose="020B0604030504040204" pitchFamily="34" charset="0"/>
              </a:defRPr>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395405827"/>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E47A992-DFCE-904F-8CC7-2129EEB21CCE}" type="datetimeFigureOut">
              <a:rPr lang="en-US" smtClean="0"/>
              <a:t>2/28/2023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B269F6-B5F8-C546-A69D-BE760C43FB40}" type="slidenum">
              <a:rPr lang="en-US" smtClean="0"/>
              <a:t>‹#›</a:t>
            </a:fld>
            <a:endParaRPr lang="en-US"/>
          </a:p>
        </p:txBody>
      </p:sp>
    </p:spTree>
    <p:extLst>
      <p:ext uri="{BB962C8B-B14F-4D97-AF65-F5344CB8AC3E}">
        <p14:creationId xmlns:p14="http://schemas.microsoft.com/office/powerpoint/2010/main" val="19108215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1_Main headings, text and bullet points">
    <p:spTree>
      <p:nvGrpSpPr>
        <p:cNvPr id="1" name=""/>
        <p:cNvGrpSpPr/>
        <p:nvPr/>
      </p:nvGrpSpPr>
      <p:grpSpPr>
        <a:xfrm>
          <a:off x="0" y="0"/>
          <a:ext cx="0" cy="0"/>
          <a:chOff x="0" y="0"/>
          <a:chExt cx="0" cy="0"/>
        </a:xfrm>
      </p:grpSpPr>
      <p:pic>
        <p:nvPicPr>
          <p:cNvPr id="4" name="Picture 2"/>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7415214" y="0"/>
            <a:ext cx="1081087"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5"/>
          <p:cNvSpPr>
            <a:spLocks noGrp="1"/>
          </p:cNvSpPr>
          <p:nvPr>
            <p:ph type="body" sz="quarter" idx="10"/>
          </p:nvPr>
        </p:nvSpPr>
        <p:spPr>
          <a:xfrm>
            <a:off x="899592" y="689700"/>
            <a:ext cx="6515621" cy="651068"/>
          </a:xfrm>
          <a:prstGeom prst="rect">
            <a:avLst/>
          </a:prstGeom>
        </p:spPr>
        <p:txBody>
          <a:bodyPr lIns="0" tIns="0" rIns="0" bIns="0"/>
          <a:lstStyle>
            <a:lvl1pPr marL="0" indent="0">
              <a:lnSpc>
                <a:spcPts val="3150"/>
              </a:lnSpc>
              <a:buFontTx/>
              <a:buNone/>
              <a:defRPr sz="3000" b="0" i="0">
                <a:solidFill>
                  <a:srgbClr val="598752"/>
                </a:solidFill>
                <a:latin typeface="Georgia"/>
                <a:ea typeface="Georgia"/>
                <a:cs typeface="Georgia"/>
              </a:defRPr>
            </a:lvl1pPr>
          </a:lstStyle>
          <a:p>
            <a:pPr lvl="0"/>
            <a:r>
              <a:rPr lang="en-GB" dirty="0"/>
              <a:t>Click to edit Master text styles</a:t>
            </a:r>
          </a:p>
        </p:txBody>
      </p:sp>
      <p:sp>
        <p:nvSpPr>
          <p:cNvPr id="6" name="Text Placeholder 5"/>
          <p:cNvSpPr>
            <a:spLocks noGrp="1"/>
          </p:cNvSpPr>
          <p:nvPr>
            <p:ph type="body" sz="quarter" idx="11"/>
          </p:nvPr>
        </p:nvSpPr>
        <p:spPr>
          <a:xfrm>
            <a:off x="900114" y="1773238"/>
            <a:ext cx="6551612" cy="4608512"/>
          </a:xfrm>
          <a:prstGeom prst="rect">
            <a:avLst/>
          </a:prstGeom>
        </p:spPr>
        <p:txBody>
          <a:bodyPr/>
          <a:lstStyle>
            <a:lvl1pPr marL="200025" indent="-200025">
              <a:buClr>
                <a:srgbClr val="598752"/>
              </a:buClr>
              <a:defRPr sz="1200">
                <a:latin typeface="Tahoma" panose="020B0604030504040204" pitchFamily="34" charset="0"/>
                <a:ea typeface="Tahoma" panose="020B0604030504040204" pitchFamily="34" charset="0"/>
                <a:cs typeface="Tahoma" panose="020B0604030504040204" pitchFamily="34" charset="0"/>
              </a:defRPr>
            </a:lvl1pPr>
            <a:lvl2pPr marL="406004" indent="-205979">
              <a:buClr>
                <a:srgbClr val="598752"/>
              </a:buClr>
              <a:buFont typeface="Courier New" panose="02070309020205020404" pitchFamily="49" charset="0"/>
              <a:buChar char="o"/>
              <a:defRPr sz="1200">
                <a:latin typeface="Tahoma" panose="020B0604030504040204" pitchFamily="34" charset="0"/>
                <a:ea typeface="Tahoma" panose="020B0604030504040204" pitchFamily="34" charset="0"/>
                <a:cs typeface="Tahoma" panose="020B0604030504040204" pitchFamily="34" charset="0"/>
              </a:defRPr>
            </a:lvl2pPr>
            <a:lvl3pPr marL="606029" indent="-200025">
              <a:buClr>
                <a:srgbClr val="598752"/>
              </a:buClr>
              <a:buFont typeface="Arial" panose="020B0604020202020204" pitchFamily="34" charset="0"/>
              <a:buChar char="̶"/>
              <a:defRPr sz="1200">
                <a:latin typeface="Tahoma" panose="020B0604030504040204" pitchFamily="34" charset="0"/>
                <a:ea typeface="Tahoma" panose="020B0604030504040204" pitchFamily="34" charset="0"/>
                <a:cs typeface="Tahoma" panose="020B0604030504040204" pitchFamily="34" charset="0"/>
              </a:defRPr>
            </a:lvl3pPr>
            <a:lvl4pPr>
              <a:defRPr sz="1200">
                <a:latin typeface="Tahoma" panose="020B0604030504040204" pitchFamily="34" charset="0"/>
                <a:ea typeface="Tahoma" panose="020B0604030504040204" pitchFamily="34" charset="0"/>
                <a:cs typeface="Tahoma" panose="020B0604030504040204" pitchFamily="34" charset="0"/>
              </a:defRPr>
            </a:lvl4pPr>
            <a:lvl5pPr>
              <a:defRPr sz="1200">
                <a:latin typeface="Tahoma" panose="020B0604030504040204" pitchFamily="34" charset="0"/>
                <a:ea typeface="Tahoma" panose="020B0604030504040204" pitchFamily="34" charset="0"/>
                <a:cs typeface="Tahoma" panose="020B0604030504040204" pitchFamily="34" charset="0"/>
              </a:defRPr>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843210437"/>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Main headings, text and bullet point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D64AAA3-E9D4-B544-B77B-0789573E9C02}"/>
              </a:ext>
            </a:extLst>
          </p:cNvPr>
          <p:cNvSpPr>
            <a:spLocks noGrp="1"/>
          </p:cNvSpPr>
          <p:nvPr>
            <p:ph type="title" hasCustomPrompt="1"/>
          </p:nvPr>
        </p:nvSpPr>
        <p:spPr>
          <a:xfrm>
            <a:off x="899591" y="689704"/>
            <a:ext cx="7452828" cy="1011105"/>
          </a:xfrm>
          <a:prstGeom prst="rect">
            <a:avLst/>
          </a:prstGeom>
        </p:spPr>
        <p:txBody>
          <a:bodyPr lIns="0" tIns="0" rIns="0" bIns="0"/>
          <a:lstStyle>
            <a:lvl1pPr>
              <a:defRPr>
                <a:solidFill>
                  <a:srgbClr val="1A9DAC"/>
                </a:solidFill>
              </a:defRPr>
            </a:lvl1pPr>
          </a:lstStyle>
          <a:p>
            <a:pPr lvl="0"/>
            <a:r>
              <a:rPr lang="en-GB" dirty="0"/>
              <a:t>Click to edit Master text styles</a:t>
            </a:r>
          </a:p>
        </p:txBody>
      </p:sp>
      <p:sp>
        <p:nvSpPr>
          <p:cNvPr id="6" name="Text Placeholder 5"/>
          <p:cNvSpPr>
            <a:spLocks noGrp="1"/>
          </p:cNvSpPr>
          <p:nvPr>
            <p:ph type="body" sz="quarter" idx="11" hasCustomPrompt="1"/>
          </p:nvPr>
        </p:nvSpPr>
        <p:spPr>
          <a:xfrm>
            <a:off x="899592" y="1700808"/>
            <a:ext cx="7452828" cy="4608512"/>
          </a:xfrm>
          <a:prstGeom prst="rect">
            <a:avLst/>
          </a:prstGeom>
        </p:spPr>
        <p:txBody>
          <a:bodyPr lIns="0" tIns="0" rIns="0" bIns="0"/>
          <a:lstStyle>
            <a:lvl1pPr marL="200025" indent="-192881">
              <a:buClr>
                <a:srgbClr val="1A9DAC"/>
              </a:buClr>
              <a:tabLst/>
              <a:defRPr sz="1500">
                <a:latin typeface="+mn-lt"/>
                <a:ea typeface="Tahoma" panose="020B0604030504040204" pitchFamily="34" charset="0"/>
                <a:cs typeface="Tahoma" panose="020B0604030504040204" pitchFamily="34" charset="0"/>
              </a:defRPr>
            </a:lvl1pPr>
            <a:lvl2pPr marL="406004" indent="-205979">
              <a:buClr>
                <a:srgbClr val="1A9DAC"/>
              </a:buClr>
              <a:buFont typeface="Courier New" panose="02070309020205020404" pitchFamily="49" charset="0"/>
              <a:buChar char="o"/>
              <a:defRPr sz="1500">
                <a:latin typeface="+mn-lt"/>
                <a:ea typeface="Tahoma" panose="020B0604030504040204" pitchFamily="34" charset="0"/>
                <a:cs typeface="Tahoma" panose="020B0604030504040204" pitchFamily="34" charset="0"/>
              </a:defRPr>
            </a:lvl2pPr>
            <a:lvl3pPr marL="606029" indent="-200025">
              <a:buClr>
                <a:srgbClr val="1A9DAC"/>
              </a:buClr>
              <a:buFont typeface="Arial" panose="020B0604020202020204" pitchFamily="34" charset="0"/>
              <a:buChar char="̶"/>
              <a:defRPr sz="1500">
                <a:latin typeface="+mn-lt"/>
                <a:ea typeface="Tahoma" panose="020B0604030504040204" pitchFamily="34" charset="0"/>
                <a:cs typeface="Tahoma" panose="020B0604030504040204" pitchFamily="34" charset="0"/>
              </a:defRPr>
            </a:lvl3pPr>
            <a:lvl4pPr>
              <a:defRPr sz="1200">
                <a:latin typeface="Tahoma" panose="020B0604030504040204" pitchFamily="34" charset="0"/>
                <a:ea typeface="Tahoma" panose="020B0604030504040204" pitchFamily="34" charset="0"/>
                <a:cs typeface="Tahoma" panose="020B0604030504040204" pitchFamily="34" charset="0"/>
              </a:defRPr>
            </a:lvl4pPr>
            <a:lvl5pPr>
              <a:defRPr sz="1200">
                <a:latin typeface="Tahoma" panose="020B0604030504040204" pitchFamily="34" charset="0"/>
                <a:ea typeface="Tahoma" panose="020B0604030504040204" pitchFamily="34" charset="0"/>
                <a:cs typeface="Tahoma" panose="020B0604030504040204" pitchFamily="34" charset="0"/>
              </a:defRPr>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38679316"/>
      </p:ext>
    </p:extLst>
  </p:cSld>
  <p:clrMapOvr>
    <a:masterClrMapping/>
  </p:clrMapOvr>
  <p:transition spd="slow">
    <p:fade/>
  </p:transition>
  <p:extLst>
    <p:ext uri="{DCECCB84-F9BA-43D5-87BE-67443E8EF086}">
      <p15:sldGuideLst xmlns:p15="http://schemas.microsoft.com/office/powerpoint/2012/main">
        <p15:guide id="1" orient="horz" pos="436">
          <p15:clr>
            <a:srgbClr val="FBAE40"/>
          </p15:clr>
        </p15:guide>
        <p15:guide id="2" pos="75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E47A992-DFCE-904F-8CC7-2129EEB21CCE}" type="datetimeFigureOut">
              <a:rPr lang="en-US" smtClean="0"/>
              <a:t>2/28/2023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B269F6-B5F8-C546-A69D-BE760C43FB40}" type="slidenum">
              <a:rPr lang="en-US" smtClean="0"/>
              <a:t>‹#›</a:t>
            </a:fld>
            <a:endParaRPr lang="en-US"/>
          </a:p>
        </p:txBody>
      </p:sp>
    </p:spTree>
    <p:extLst>
      <p:ext uri="{BB962C8B-B14F-4D97-AF65-F5344CB8AC3E}">
        <p14:creationId xmlns:p14="http://schemas.microsoft.com/office/powerpoint/2010/main" val="41782518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E47A992-DFCE-904F-8CC7-2129EEB21CCE}" type="datetimeFigureOut">
              <a:rPr lang="en-US" smtClean="0"/>
              <a:t>2/28/2023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B269F6-B5F8-C546-A69D-BE760C43FB40}" type="slidenum">
              <a:rPr lang="en-US" smtClean="0"/>
              <a:t>‹#›</a:t>
            </a:fld>
            <a:endParaRPr lang="en-US"/>
          </a:p>
        </p:txBody>
      </p:sp>
    </p:spTree>
    <p:extLst>
      <p:ext uri="{BB962C8B-B14F-4D97-AF65-F5344CB8AC3E}">
        <p14:creationId xmlns:p14="http://schemas.microsoft.com/office/powerpoint/2010/main" val="35808926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E47A992-DFCE-904F-8CC7-2129EEB21CCE}" type="datetimeFigureOut">
              <a:rPr lang="en-US" smtClean="0"/>
              <a:t>2/28/2023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B269F6-B5F8-C546-A69D-BE760C43FB40}" type="slidenum">
              <a:rPr lang="en-US" smtClean="0"/>
              <a:t>‹#›</a:t>
            </a:fld>
            <a:endParaRPr lang="en-US"/>
          </a:p>
        </p:txBody>
      </p:sp>
    </p:spTree>
    <p:extLst>
      <p:ext uri="{BB962C8B-B14F-4D97-AF65-F5344CB8AC3E}">
        <p14:creationId xmlns:p14="http://schemas.microsoft.com/office/powerpoint/2010/main" val="18609883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E47A992-DFCE-904F-8CC7-2129EEB21CCE}" type="datetimeFigureOut">
              <a:rPr lang="en-US" smtClean="0"/>
              <a:t>2/28/2023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B269F6-B5F8-C546-A69D-BE760C43FB40}" type="slidenum">
              <a:rPr lang="en-US" smtClean="0"/>
              <a:t>‹#›</a:t>
            </a:fld>
            <a:endParaRPr lang="en-US"/>
          </a:p>
        </p:txBody>
      </p:sp>
    </p:spTree>
    <p:extLst>
      <p:ext uri="{BB962C8B-B14F-4D97-AF65-F5344CB8AC3E}">
        <p14:creationId xmlns:p14="http://schemas.microsoft.com/office/powerpoint/2010/main" val="3326873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E47A992-DFCE-904F-8CC7-2129EEB21CCE}" type="datetimeFigureOut">
              <a:rPr lang="en-US" smtClean="0"/>
              <a:t>2/28/2023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B269F6-B5F8-C546-A69D-BE760C43FB40}" type="slidenum">
              <a:rPr lang="en-US" smtClean="0"/>
              <a:t>‹#›</a:t>
            </a:fld>
            <a:endParaRPr lang="en-US"/>
          </a:p>
        </p:txBody>
      </p:sp>
    </p:spTree>
    <p:extLst>
      <p:ext uri="{BB962C8B-B14F-4D97-AF65-F5344CB8AC3E}">
        <p14:creationId xmlns:p14="http://schemas.microsoft.com/office/powerpoint/2010/main" val="6277998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E47A992-DFCE-904F-8CC7-2129EEB21CCE}" type="datetimeFigureOut">
              <a:rPr lang="en-US" smtClean="0"/>
              <a:t>2/28/2023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B269F6-B5F8-C546-A69D-BE760C43FB40}" type="slidenum">
              <a:rPr lang="en-US" smtClean="0"/>
              <a:t>‹#›</a:t>
            </a:fld>
            <a:endParaRPr lang="en-US"/>
          </a:p>
        </p:txBody>
      </p:sp>
    </p:spTree>
    <p:extLst>
      <p:ext uri="{BB962C8B-B14F-4D97-AF65-F5344CB8AC3E}">
        <p14:creationId xmlns:p14="http://schemas.microsoft.com/office/powerpoint/2010/main" val="26584071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E47A992-DFCE-904F-8CC7-2129EEB21CCE}" type="datetimeFigureOut">
              <a:rPr lang="en-US" smtClean="0"/>
              <a:t>2/28/2023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B269F6-B5F8-C546-A69D-BE760C43FB40}" type="slidenum">
              <a:rPr lang="en-US" smtClean="0"/>
              <a:t>‹#›</a:t>
            </a:fld>
            <a:endParaRPr lang="en-US"/>
          </a:p>
        </p:txBody>
      </p:sp>
    </p:spTree>
    <p:extLst>
      <p:ext uri="{BB962C8B-B14F-4D97-AF65-F5344CB8AC3E}">
        <p14:creationId xmlns:p14="http://schemas.microsoft.com/office/powerpoint/2010/main" val="30814048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7A992-DFCE-904F-8CC7-2129EEB21CCE}" type="datetimeFigureOut">
              <a:rPr lang="en-US" smtClean="0"/>
              <a:t>2/28/2023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B269F6-B5F8-C546-A69D-BE760C43FB40}" type="slidenum">
              <a:rPr lang="en-US" smtClean="0"/>
              <a:t>‹#›</a:t>
            </a:fld>
            <a:endParaRPr lang="en-US"/>
          </a:p>
        </p:txBody>
      </p:sp>
    </p:spTree>
    <p:extLst>
      <p:ext uri="{BB962C8B-B14F-4D97-AF65-F5344CB8AC3E}">
        <p14:creationId xmlns:p14="http://schemas.microsoft.com/office/powerpoint/2010/main" val="337505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4" r:id="rId12"/>
    <p:sldLayoutId id="2147483673"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4.png"/><Relationship Id="rId7"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 Id="rId9" Type="http://schemas.openxmlformats.org/officeDocument/2006/relationships/image" Target="../media/image22.jpeg"/></Relationships>
</file>

<file path=ppt/slides/_rels/slide11.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4.png"/><Relationship Id="rId7"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hyperlink" Target="http://www.menti.com/"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hyperlink" Target="http://www.menti.com/"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11.jpeg"/><Relationship Id="rId5" Type="http://schemas.openxmlformats.org/officeDocument/2006/relationships/image" Target="../media/image33.jpeg"/><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37.jpe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hyperlink" Target="http://www.menti.co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3" Type="http://schemas.openxmlformats.org/officeDocument/2006/relationships/image" Target="../media/image4.png"/><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notesSlide" Target="../notesSlides/notesSlide20.xml"/><Relationship Id="rId16" Type="http://schemas.openxmlformats.org/officeDocument/2006/relationships/image" Target="../media/image50.png"/><Relationship Id="rId1" Type="http://schemas.openxmlformats.org/officeDocument/2006/relationships/slideLayout" Target="../slideLayouts/slideLayout13.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5" Type="http://schemas.openxmlformats.org/officeDocument/2006/relationships/image" Target="../media/image4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hyperlink" Target="http://www.menti.com/" TargetMode="External"/><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54.jpeg"/><Relationship Id="rId5" Type="http://schemas.openxmlformats.org/officeDocument/2006/relationships/hyperlink" Target="https://youtu.be/dMxLsURiDx0" TargetMode="External"/><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4.png"/><Relationship Id="rId7" Type="http://schemas.openxmlformats.org/officeDocument/2006/relationships/image" Target="../media/image58.png"/><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57.gif"/><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jpe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66.jpe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67.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13.xml"/><Relationship Id="rId5" Type="http://schemas.openxmlformats.org/officeDocument/2006/relationships/image" Target="../media/image51.png"/><Relationship Id="rId4" Type="http://schemas.openxmlformats.org/officeDocument/2006/relationships/image" Target="../media/image66.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png"/><Relationship Id="rId7" Type="http://schemas.openxmlformats.org/officeDocument/2006/relationships/diagramColors" Target="../diagrams/colors1.xml"/><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hyperlink" Target="http://www.menti.com/"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4.png"/><Relationship Id="rId7"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 Id="rId9"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A374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9F255-49AC-734C-AEE0-23BFD98C5743}"/>
              </a:ext>
            </a:extLst>
          </p:cNvPr>
          <p:cNvSpPr>
            <a:spLocks noGrp="1"/>
          </p:cNvSpPr>
          <p:nvPr>
            <p:ph type="ctrTitle"/>
          </p:nvPr>
        </p:nvSpPr>
        <p:spPr>
          <a:xfrm>
            <a:off x="685800" y="3061187"/>
            <a:ext cx="7772400" cy="1399053"/>
          </a:xfrm>
        </p:spPr>
        <p:txBody>
          <a:bodyPr>
            <a:normAutofit fontScale="90000"/>
          </a:bodyPr>
          <a:lstStyle/>
          <a:p>
            <a:pPr algn="l">
              <a:spcBef>
                <a:spcPts val="600"/>
              </a:spcBef>
            </a:pPr>
            <a:r>
              <a:rPr lang="en-GB" sz="5400" dirty="0">
                <a:solidFill>
                  <a:srgbClr val="B2A7D5"/>
                </a:solidFill>
                <a:latin typeface="+mn-lt"/>
              </a:rPr>
              <a:t>UWE BRISTOL</a:t>
            </a:r>
            <a:br>
              <a:rPr lang="en-GB" sz="3600" dirty="0">
                <a:solidFill>
                  <a:srgbClr val="D9D9FF"/>
                </a:solidFill>
                <a:latin typeface="Georgia" panose="02040502050405020303" pitchFamily="18" charset="0"/>
              </a:rPr>
            </a:br>
            <a:br>
              <a:rPr lang="en-GB" sz="3600" dirty="0">
                <a:solidFill>
                  <a:srgbClr val="D9D9FF"/>
                </a:solidFill>
                <a:latin typeface="Georgia" panose="02040502050405020303" pitchFamily="18" charset="0"/>
              </a:rPr>
            </a:br>
            <a:r>
              <a:rPr lang="en-GB" sz="3600" dirty="0">
                <a:solidFill>
                  <a:srgbClr val="D9D9FF"/>
                </a:solidFill>
                <a:latin typeface="+mn-lt"/>
              </a:rPr>
              <a:t>A conversation to shape the future of the health and social care workforce for the South West of England </a:t>
            </a:r>
          </a:p>
        </p:txBody>
      </p:sp>
      <p:sp>
        <p:nvSpPr>
          <p:cNvPr id="4" name="Text Placeholder 1">
            <a:extLst>
              <a:ext uri="{FF2B5EF4-FFF2-40B4-BE49-F238E27FC236}">
                <a16:creationId xmlns:a16="http://schemas.microsoft.com/office/drawing/2014/main" id="{7A434689-89A4-6945-81AD-81332C639A8A}"/>
              </a:ext>
            </a:extLst>
          </p:cNvPr>
          <p:cNvSpPr txBox="1">
            <a:spLocks/>
          </p:cNvSpPr>
          <p:nvPr/>
        </p:nvSpPr>
        <p:spPr>
          <a:xfrm>
            <a:off x="2782534" y="6097144"/>
            <a:ext cx="3733104" cy="397179"/>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a:solidFill>
                  <a:schemeClr val="bg1"/>
                </a:solidFill>
              </a:rPr>
              <a:t>28 February 2023</a:t>
            </a:r>
          </a:p>
        </p:txBody>
      </p:sp>
      <p:pic>
        <p:nvPicPr>
          <p:cNvPr id="3" name="Picture 2">
            <a:extLst>
              <a:ext uri="{FF2B5EF4-FFF2-40B4-BE49-F238E27FC236}">
                <a16:creationId xmlns:a16="http://schemas.microsoft.com/office/drawing/2014/main" id="{6B23256C-52A3-E21C-E2FB-09252878C4C8}"/>
              </a:ext>
            </a:extLst>
          </p:cNvPr>
          <p:cNvPicPr>
            <a:picLocks noChangeAspect="1"/>
          </p:cNvPicPr>
          <p:nvPr/>
        </p:nvPicPr>
        <p:blipFill rotWithShape="1">
          <a:blip r:embed="rId3"/>
          <a:srcRect l="76067" b="85768"/>
          <a:stretch/>
        </p:blipFill>
        <p:spPr>
          <a:xfrm>
            <a:off x="6955604" y="0"/>
            <a:ext cx="2188396" cy="976045"/>
          </a:xfrm>
          <a:prstGeom prst="rect">
            <a:avLst/>
          </a:prstGeom>
        </p:spPr>
      </p:pic>
    </p:spTree>
    <p:extLst>
      <p:ext uri="{BB962C8B-B14F-4D97-AF65-F5344CB8AC3E}">
        <p14:creationId xmlns:p14="http://schemas.microsoft.com/office/powerpoint/2010/main" val="30694534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CB9A2DC-D4A2-B74C-99DC-64B7E23EA7C5}"/>
              </a:ext>
            </a:extLst>
          </p:cNvPr>
          <p:cNvSpPr/>
          <p:nvPr/>
        </p:nvSpPr>
        <p:spPr>
          <a:xfrm>
            <a:off x="0" y="0"/>
            <a:ext cx="9144000" cy="2011680"/>
          </a:xfrm>
          <a:prstGeom prst="rect">
            <a:avLst/>
          </a:prstGeom>
          <a:solidFill>
            <a:srgbClr val="3A37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6F954FA8-B341-E940-99D2-CF5D47C3EB31}"/>
              </a:ext>
            </a:extLst>
          </p:cNvPr>
          <p:cNvPicPr>
            <a:picLocks noChangeAspect="1"/>
          </p:cNvPicPr>
          <p:nvPr/>
        </p:nvPicPr>
        <p:blipFill>
          <a:blip r:embed="rId3"/>
          <a:stretch>
            <a:fillRect/>
          </a:stretch>
        </p:blipFill>
        <p:spPr>
          <a:xfrm>
            <a:off x="7240555" y="0"/>
            <a:ext cx="1444429" cy="740973"/>
          </a:xfrm>
          <a:prstGeom prst="rect">
            <a:avLst/>
          </a:prstGeom>
        </p:spPr>
      </p:pic>
      <p:sp>
        <p:nvSpPr>
          <p:cNvPr id="13" name="Title 1">
            <a:extLst>
              <a:ext uri="{FF2B5EF4-FFF2-40B4-BE49-F238E27FC236}">
                <a16:creationId xmlns:a16="http://schemas.microsoft.com/office/drawing/2014/main" id="{B0303C5D-AE4D-C9C5-007A-8C391D19AB2F}"/>
              </a:ext>
            </a:extLst>
          </p:cNvPr>
          <p:cNvSpPr txBox="1">
            <a:spLocks/>
          </p:cNvSpPr>
          <p:nvPr/>
        </p:nvSpPr>
        <p:spPr>
          <a:xfrm>
            <a:off x="510363" y="490903"/>
            <a:ext cx="7772400" cy="1598711"/>
          </a:xfrm>
          <a:prstGeom prst="rect">
            <a:avLst/>
          </a:prstGeom>
        </p:spPr>
        <p:txBody>
          <a:bodyPr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6900">
                <a:solidFill>
                  <a:srgbClr val="B2A7D5"/>
                </a:solidFill>
                <a:latin typeface="Georgia" panose="02040502050405020303" pitchFamily="18" charset="0"/>
              </a:rPr>
              <a:t>UWE BRISTOL</a:t>
            </a:r>
          </a:p>
          <a:p>
            <a:r>
              <a:rPr lang="en-GB" sz="6900">
                <a:solidFill>
                  <a:srgbClr val="B2A7D5"/>
                </a:solidFill>
                <a:latin typeface="Georgia" panose="02040502050405020303" pitchFamily="18" charset="0"/>
              </a:rPr>
              <a:t>HEALTH AND SOCIAL CARE</a:t>
            </a:r>
          </a:p>
          <a:p>
            <a:r>
              <a:rPr lang="en-GB" sz="5400">
                <a:solidFill>
                  <a:srgbClr val="B2A7D5"/>
                </a:solidFill>
                <a:latin typeface="Georgia" panose="02040502050405020303" pitchFamily="18" charset="0"/>
              </a:rPr>
              <a:t>Building on our success and ecosystem</a:t>
            </a:r>
          </a:p>
          <a:p>
            <a:endParaRPr lang="en-GB" sz="5400">
              <a:solidFill>
                <a:srgbClr val="B2A7D5"/>
              </a:solidFill>
              <a:latin typeface="Georgia" panose="02040502050405020303" pitchFamily="18" charset="0"/>
            </a:endParaRPr>
          </a:p>
        </p:txBody>
      </p:sp>
      <p:pic>
        <p:nvPicPr>
          <p:cNvPr id="12" name="Picture 11" descr="A picture containing text, indoor, ceiling, floor&#10;&#10;Description automatically generated">
            <a:extLst>
              <a:ext uri="{FF2B5EF4-FFF2-40B4-BE49-F238E27FC236}">
                <a16:creationId xmlns:a16="http://schemas.microsoft.com/office/drawing/2014/main" id="{D5B3FEF5-5223-9FAC-4469-2C5FBA53F3D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3"/>
          <a:stretch/>
        </p:blipFill>
        <p:spPr>
          <a:xfrm>
            <a:off x="4" y="2285425"/>
            <a:ext cx="2441552" cy="1879092"/>
          </a:xfrm>
          <a:custGeom>
            <a:avLst/>
            <a:gdLst/>
            <a:ahLst/>
            <a:cxnLst/>
            <a:rect l="l" t="t" r="r" b="b"/>
            <a:pathLst>
              <a:path w="3255403" h="2505456">
                <a:moveTo>
                  <a:pt x="0" y="0"/>
                </a:moveTo>
                <a:lnTo>
                  <a:pt x="3255403" y="0"/>
                </a:lnTo>
                <a:lnTo>
                  <a:pt x="2094477" y="2505456"/>
                </a:lnTo>
                <a:lnTo>
                  <a:pt x="0" y="2505456"/>
                </a:lnTo>
                <a:close/>
              </a:path>
            </a:pathLst>
          </a:custGeom>
        </p:spPr>
      </p:pic>
      <p:pic>
        <p:nvPicPr>
          <p:cNvPr id="15" name="Picture 14" descr="A picture containing indoor, table&#10;&#10;Description automatically generated">
            <a:extLst>
              <a:ext uri="{FF2B5EF4-FFF2-40B4-BE49-F238E27FC236}">
                <a16:creationId xmlns:a16="http://schemas.microsoft.com/office/drawing/2014/main" id="{6CEE1A2C-936C-731D-39FA-6FDAA8C9748F}"/>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696477" y="2290103"/>
            <a:ext cx="2545457" cy="1877132"/>
          </a:xfrm>
          <a:custGeom>
            <a:avLst/>
            <a:gdLst/>
            <a:ahLst/>
            <a:cxnLst/>
            <a:rect l="l" t="t" r="r" b="b"/>
            <a:pathLst>
              <a:path w="3393943" h="2502843">
                <a:moveTo>
                  <a:pt x="1159715" y="0"/>
                </a:moveTo>
                <a:lnTo>
                  <a:pt x="3393943" y="0"/>
                </a:lnTo>
                <a:lnTo>
                  <a:pt x="2234228" y="2502843"/>
                </a:lnTo>
                <a:lnTo>
                  <a:pt x="0" y="2502843"/>
                </a:lnTo>
                <a:close/>
              </a:path>
            </a:pathLst>
          </a:custGeom>
        </p:spPr>
      </p:pic>
      <p:pic>
        <p:nvPicPr>
          <p:cNvPr id="17" name="Picture 16" descr="A picture containing text, indoor, ceiling, table&#10;&#10;Description automatically generated">
            <a:extLst>
              <a:ext uri="{FF2B5EF4-FFF2-40B4-BE49-F238E27FC236}">
                <a16:creationId xmlns:a16="http://schemas.microsoft.com/office/drawing/2014/main" id="{5889C91E-4A01-7365-CBF6-2B39CE2C7A47}"/>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517593" y="2285426"/>
            <a:ext cx="2758363" cy="1879092"/>
          </a:xfrm>
          <a:custGeom>
            <a:avLst/>
            <a:gdLst/>
            <a:ahLst/>
            <a:cxnLst/>
            <a:rect l="l" t="t" r="r" b="b"/>
            <a:pathLst>
              <a:path w="3677817" h="2505456">
                <a:moveTo>
                  <a:pt x="1160926" y="0"/>
                </a:moveTo>
                <a:lnTo>
                  <a:pt x="3677817" y="0"/>
                </a:lnTo>
                <a:lnTo>
                  <a:pt x="2516891" y="2505456"/>
                </a:lnTo>
                <a:lnTo>
                  <a:pt x="0" y="2505456"/>
                </a:lnTo>
                <a:close/>
              </a:path>
            </a:pathLst>
          </a:custGeom>
        </p:spPr>
      </p:pic>
      <p:pic>
        <p:nvPicPr>
          <p:cNvPr id="19" name="Picture 18" descr="A picture containing indoor, ceiling, floor, room&#10;&#10;Description automatically generated">
            <a:extLst>
              <a:ext uri="{FF2B5EF4-FFF2-40B4-BE49-F238E27FC236}">
                <a16:creationId xmlns:a16="http://schemas.microsoft.com/office/drawing/2014/main" id="{271FCC7A-B25F-A10D-4E2C-1750A5D530E4}"/>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r="-3"/>
          <a:stretch/>
        </p:blipFill>
        <p:spPr>
          <a:xfrm>
            <a:off x="5536407" y="2290103"/>
            <a:ext cx="3607594" cy="1876378"/>
          </a:xfrm>
          <a:custGeom>
            <a:avLst/>
            <a:gdLst/>
            <a:ahLst/>
            <a:cxnLst/>
            <a:rect l="l" t="t" r="r" b="b"/>
            <a:pathLst>
              <a:path w="4810125" h="2501837">
                <a:moveTo>
                  <a:pt x="1159248" y="0"/>
                </a:moveTo>
                <a:lnTo>
                  <a:pt x="4810125" y="0"/>
                </a:lnTo>
                <a:lnTo>
                  <a:pt x="4810125" y="2501837"/>
                </a:lnTo>
                <a:lnTo>
                  <a:pt x="0" y="2501837"/>
                </a:lnTo>
                <a:close/>
              </a:path>
            </a:pathLst>
          </a:custGeom>
        </p:spPr>
      </p:pic>
      <p:pic>
        <p:nvPicPr>
          <p:cNvPr id="21" name="Picture 20" descr="A picture containing indoor, ceiling&#10;&#10;Description automatically generated">
            <a:extLst>
              <a:ext uri="{FF2B5EF4-FFF2-40B4-BE49-F238E27FC236}">
                <a16:creationId xmlns:a16="http://schemas.microsoft.com/office/drawing/2014/main" id="{E10E7C99-2ADE-199A-1423-59528899D77D}"/>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b="-2"/>
          <a:stretch/>
        </p:blipFill>
        <p:spPr>
          <a:xfrm>
            <a:off x="15" y="4294747"/>
            <a:ext cx="2062383" cy="2296645"/>
          </a:xfrm>
          <a:custGeom>
            <a:avLst/>
            <a:gdLst/>
            <a:ahLst/>
            <a:cxnLst/>
            <a:rect l="l" t="t" r="r" b="b"/>
            <a:pathLst>
              <a:path w="3770724" h="4199724">
                <a:moveTo>
                  <a:pt x="0" y="0"/>
                </a:moveTo>
                <a:lnTo>
                  <a:pt x="3770724" y="0"/>
                </a:lnTo>
                <a:lnTo>
                  <a:pt x="1824067" y="4199724"/>
                </a:lnTo>
                <a:lnTo>
                  <a:pt x="0" y="4199724"/>
                </a:lnTo>
                <a:close/>
              </a:path>
            </a:pathLst>
          </a:custGeom>
        </p:spPr>
      </p:pic>
      <p:pic>
        <p:nvPicPr>
          <p:cNvPr id="23" name="Picture 22">
            <a:extLst>
              <a:ext uri="{FF2B5EF4-FFF2-40B4-BE49-F238E27FC236}">
                <a16:creationId xmlns:a16="http://schemas.microsoft.com/office/drawing/2014/main" id="{4DAA8B9F-B4E3-1883-DAD2-28C388F9B2AF}"/>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1160337" y="4297466"/>
            <a:ext cx="2814330" cy="2295285"/>
          </a:xfrm>
          <a:custGeom>
            <a:avLst/>
            <a:gdLst/>
            <a:ahLst/>
            <a:cxnLst/>
            <a:rect l="l" t="t" r="r" b="b"/>
            <a:pathLst>
              <a:path w="5108726" h="4197911">
                <a:moveTo>
                  <a:pt x="1945141" y="0"/>
                </a:moveTo>
                <a:lnTo>
                  <a:pt x="5108726" y="0"/>
                </a:lnTo>
                <a:lnTo>
                  <a:pt x="3163585" y="4197911"/>
                </a:lnTo>
                <a:lnTo>
                  <a:pt x="3157362" y="4197911"/>
                </a:lnTo>
                <a:lnTo>
                  <a:pt x="1967571" y="4197911"/>
                </a:lnTo>
                <a:lnTo>
                  <a:pt x="317526" y="4197911"/>
                </a:lnTo>
                <a:lnTo>
                  <a:pt x="0" y="4197911"/>
                </a:lnTo>
                <a:close/>
              </a:path>
            </a:pathLst>
          </a:custGeom>
        </p:spPr>
      </p:pic>
      <p:sp>
        <p:nvSpPr>
          <p:cNvPr id="25" name="Title 1">
            <a:extLst>
              <a:ext uri="{FF2B5EF4-FFF2-40B4-BE49-F238E27FC236}">
                <a16:creationId xmlns:a16="http://schemas.microsoft.com/office/drawing/2014/main" id="{9230CC5B-179A-AD60-DFDC-5DA3ABB7954C}"/>
              </a:ext>
            </a:extLst>
          </p:cNvPr>
          <p:cNvSpPr txBox="1">
            <a:spLocks/>
          </p:cNvSpPr>
          <p:nvPr/>
        </p:nvSpPr>
        <p:spPr>
          <a:xfrm>
            <a:off x="4092796" y="4746458"/>
            <a:ext cx="3748016" cy="1130704"/>
          </a:xfrm>
          <a:prstGeom prst="rect">
            <a:avLst/>
          </a:prstGeom>
        </p:spPr>
        <p:txBody>
          <a:bodyPr vert="horz" lIns="68580" tIns="34290" rIns="68580" bIns="3429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a:latin typeface="Tahoma"/>
                <a:ea typeface="Tahoma"/>
                <a:cs typeface="Tahoma"/>
              </a:rPr>
              <a:t>Simulated learning is vital within health and social care education  </a:t>
            </a:r>
            <a:endParaRPr lang="en-US" sz="2400">
              <a:ea typeface="Calibri Light" panose="020F0302020204030204"/>
              <a:cs typeface="Calibri Light" panose="020F0302020204030204"/>
            </a:endParaRPr>
          </a:p>
        </p:txBody>
      </p:sp>
    </p:spTree>
    <p:extLst>
      <p:ext uri="{BB962C8B-B14F-4D97-AF65-F5344CB8AC3E}">
        <p14:creationId xmlns:p14="http://schemas.microsoft.com/office/powerpoint/2010/main" val="36615777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CB9A2DC-D4A2-B74C-99DC-64B7E23EA7C5}"/>
              </a:ext>
            </a:extLst>
          </p:cNvPr>
          <p:cNvSpPr/>
          <p:nvPr/>
        </p:nvSpPr>
        <p:spPr>
          <a:xfrm>
            <a:off x="0" y="0"/>
            <a:ext cx="9144000" cy="2011680"/>
          </a:xfrm>
          <a:prstGeom prst="rect">
            <a:avLst/>
          </a:prstGeom>
          <a:solidFill>
            <a:srgbClr val="3A37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6F954FA8-B341-E940-99D2-CF5D47C3EB31}"/>
              </a:ext>
            </a:extLst>
          </p:cNvPr>
          <p:cNvPicPr>
            <a:picLocks noChangeAspect="1"/>
          </p:cNvPicPr>
          <p:nvPr/>
        </p:nvPicPr>
        <p:blipFill>
          <a:blip r:embed="rId3"/>
          <a:stretch>
            <a:fillRect/>
          </a:stretch>
        </p:blipFill>
        <p:spPr>
          <a:xfrm>
            <a:off x="7240555" y="0"/>
            <a:ext cx="1444429" cy="740973"/>
          </a:xfrm>
          <a:prstGeom prst="rect">
            <a:avLst/>
          </a:prstGeom>
        </p:spPr>
      </p:pic>
      <p:sp>
        <p:nvSpPr>
          <p:cNvPr id="13" name="Title 1">
            <a:extLst>
              <a:ext uri="{FF2B5EF4-FFF2-40B4-BE49-F238E27FC236}">
                <a16:creationId xmlns:a16="http://schemas.microsoft.com/office/drawing/2014/main" id="{B0303C5D-AE4D-C9C5-007A-8C391D19AB2F}"/>
              </a:ext>
            </a:extLst>
          </p:cNvPr>
          <p:cNvSpPr txBox="1">
            <a:spLocks/>
          </p:cNvSpPr>
          <p:nvPr/>
        </p:nvSpPr>
        <p:spPr>
          <a:xfrm>
            <a:off x="510363" y="490903"/>
            <a:ext cx="7772400" cy="1598711"/>
          </a:xfrm>
          <a:prstGeom prst="rect">
            <a:avLst/>
          </a:prstGeom>
        </p:spPr>
        <p:txBody>
          <a:bodyPr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6900">
                <a:solidFill>
                  <a:srgbClr val="B2A7D5"/>
                </a:solidFill>
                <a:latin typeface="Georgia" panose="02040502050405020303" pitchFamily="18" charset="0"/>
              </a:rPr>
              <a:t>UWE BRISTOL</a:t>
            </a:r>
          </a:p>
          <a:p>
            <a:r>
              <a:rPr lang="en-GB" sz="6900">
                <a:solidFill>
                  <a:srgbClr val="B2A7D5"/>
                </a:solidFill>
                <a:latin typeface="Georgia" panose="02040502050405020303" pitchFamily="18" charset="0"/>
              </a:rPr>
              <a:t>HEALTH AND SOCIAL CARE</a:t>
            </a:r>
          </a:p>
          <a:p>
            <a:r>
              <a:rPr lang="en-GB" sz="5400">
                <a:solidFill>
                  <a:srgbClr val="B2A7D5"/>
                </a:solidFill>
                <a:latin typeface="Georgia" panose="02040502050405020303" pitchFamily="18" charset="0"/>
              </a:rPr>
              <a:t>Building on our success and ecosystem</a:t>
            </a:r>
          </a:p>
          <a:p>
            <a:endParaRPr lang="en-GB" sz="5400">
              <a:solidFill>
                <a:srgbClr val="B2A7D5"/>
              </a:solidFill>
              <a:latin typeface="Georgia" panose="02040502050405020303" pitchFamily="18" charset="0"/>
            </a:endParaRPr>
          </a:p>
        </p:txBody>
      </p:sp>
      <p:pic>
        <p:nvPicPr>
          <p:cNvPr id="3" name="Picture 2">
            <a:extLst>
              <a:ext uri="{FF2B5EF4-FFF2-40B4-BE49-F238E27FC236}">
                <a16:creationId xmlns:a16="http://schemas.microsoft.com/office/drawing/2014/main" id="{9123EAEA-F092-4AD4-08A7-B84718BBB2B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3"/>
          <a:stretch/>
        </p:blipFill>
        <p:spPr>
          <a:xfrm>
            <a:off x="165253" y="2159516"/>
            <a:ext cx="2845104" cy="3083492"/>
          </a:xfrm>
          <a:prstGeom prst="rect">
            <a:avLst/>
          </a:prstGeom>
        </p:spPr>
      </p:pic>
      <p:pic>
        <p:nvPicPr>
          <p:cNvPr id="5" name="Picture 4" descr="A picture containing floor, indoor, ceiling, wall&#10;&#10;Description automatically generated">
            <a:extLst>
              <a:ext uri="{FF2B5EF4-FFF2-40B4-BE49-F238E27FC236}">
                <a16:creationId xmlns:a16="http://schemas.microsoft.com/office/drawing/2014/main" id="{D0223D72-2839-C59E-201F-EA1AE884CDBC}"/>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146219" y="2159517"/>
            <a:ext cx="2848178" cy="1507913"/>
          </a:xfrm>
          <a:prstGeom prst="rect">
            <a:avLst/>
          </a:prstGeom>
        </p:spPr>
      </p:pic>
      <p:pic>
        <p:nvPicPr>
          <p:cNvPr id="9" name="Picture 8" descr="A picture containing indoor, blue, bedroom, bedclothes&#10;&#10;Description automatically generated">
            <a:extLst>
              <a:ext uri="{FF2B5EF4-FFF2-40B4-BE49-F238E27FC236}">
                <a16:creationId xmlns:a16="http://schemas.microsoft.com/office/drawing/2014/main" id="{751B7FBC-C26E-A9F4-639B-E21C23977AC3}"/>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l="84" r="-212" b="5797"/>
          <a:stretch/>
        </p:blipFill>
        <p:spPr>
          <a:xfrm>
            <a:off x="3145024" y="3822292"/>
            <a:ext cx="2849721" cy="1422797"/>
          </a:xfrm>
          <a:prstGeom prst="rect">
            <a:avLst/>
          </a:prstGeom>
        </p:spPr>
      </p:pic>
      <p:pic>
        <p:nvPicPr>
          <p:cNvPr id="11" name="Picture 10" descr="A picture containing indoor, floor, ceiling, kitchen&#10;&#10;Description automatically generated">
            <a:extLst>
              <a:ext uri="{FF2B5EF4-FFF2-40B4-BE49-F238E27FC236}">
                <a16:creationId xmlns:a16="http://schemas.microsoft.com/office/drawing/2014/main" id="{C1006091-C14F-4C5B-1D12-867989ACFF52}"/>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b="-1"/>
          <a:stretch/>
        </p:blipFill>
        <p:spPr>
          <a:xfrm>
            <a:off x="6119321" y="2159517"/>
            <a:ext cx="2848488" cy="3083491"/>
          </a:xfrm>
          <a:prstGeom prst="rect">
            <a:avLst/>
          </a:prstGeom>
        </p:spPr>
      </p:pic>
      <p:pic>
        <p:nvPicPr>
          <p:cNvPr id="16" name="Picture 15" descr="A picture containing indoor, floor, room, ceiling&#10;&#10;Description automatically generated">
            <a:extLst>
              <a:ext uri="{FF2B5EF4-FFF2-40B4-BE49-F238E27FC236}">
                <a16:creationId xmlns:a16="http://schemas.microsoft.com/office/drawing/2014/main" id="{1F52E838-5B48-4383-975C-66AC4247CD89}"/>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b="10870"/>
          <a:stretch/>
        </p:blipFill>
        <p:spPr>
          <a:xfrm>
            <a:off x="165253" y="5345317"/>
            <a:ext cx="2846070" cy="1344011"/>
          </a:xfrm>
          <a:prstGeom prst="rect">
            <a:avLst/>
          </a:prstGeom>
        </p:spPr>
      </p:pic>
      <p:sp>
        <p:nvSpPr>
          <p:cNvPr id="22" name="TextBox 21">
            <a:extLst>
              <a:ext uri="{FF2B5EF4-FFF2-40B4-BE49-F238E27FC236}">
                <a16:creationId xmlns:a16="http://schemas.microsoft.com/office/drawing/2014/main" id="{951D70D6-6129-85BC-421F-FBCF761F3470}"/>
              </a:ext>
            </a:extLst>
          </p:cNvPr>
          <p:cNvSpPr txBox="1"/>
          <p:nvPr/>
        </p:nvSpPr>
        <p:spPr>
          <a:xfrm>
            <a:off x="3151414" y="5421085"/>
            <a:ext cx="579664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Tahoma"/>
                <a:ea typeface="Calibri"/>
                <a:cs typeface="Calibri"/>
              </a:rPr>
              <a:t>Public Facing Clinics – an integral aspect of any practice facing subject within an academic setting</a:t>
            </a:r>
            <a:endParaRPr lang="en-US">
              <a:latin typeface="Tahoma"/>
            </a:endParaRPr>
          </a:p>
        </p:txBody>
      </p:sp>
    </p:spTree>
    <p:extLst>
      <p:ext uri="{BB962C8B-B14F-4D97-AF65-F5344CB8AC3E}">
        <p14:creationId xmlns:p14="http://schemas.microsoft.com/office/powerpoint/2010/main" val="25180120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CB9A2DC-D4A2-B74C-99DC-64B7E23EA7C5}"/>
              </a:ext>
            </a:extLst>
          </p:cNvPr>
          <p:cNvSpPr/>
          <p:nvPr/>
        </p:nvSpPr>
        <p:spPr>
          <a:xfrm>
            <a:off x="0" y="0"/>
            <a:ext cx="9144000" cy="2011680"/>
          </a:xfrm>
          <a:prstGeom prst="rect">
            <a:avLst/>
          </a:prstGeom>
          <a:solidFill>
            <a:srgbClr val="3A37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6F954FA8-B341-E940-99D2-CF5D47C3EB31}"/>
              </a:ext>
            </a:extLst>
          </p:cNvPr>
          <p:cNvPicPr>
            <a:picLocks noChangeAspect="1"/>
          </p:cNvPicPr>
          <p:nvPr/>
        </p:nvPicPr>
        <p:blipFill>
          <a:blip r:embed="rId3"/>
          <a:stretch>
            <a:fillRect/>
          </a:stretch>
        </p:blipFill>
        <p:spPr>
          <a:xfrm>
            <a:off x="7240555" y="0"/>
            <a:ext cx="1444429" cy="740973"/>
          </a:xfrm>
          <a:prstGeom prst="rect">
            <a:avLst/>
          </a:prstGeom>
        </p:spPr>
      </p:pic>
      <p:pic>
        <p:nvPicPr>
          <p:cNvPr id="15" name="Picture 15" descr="Chart, sunburst chart&#10;&#10;Description automatically generated">
            <a:extLst>
              <a:ext uri="{FF2B5EF4-FFF2-40B4-BE49-F238E27FC236}">
                <a16:creationId xmlns:a16="http://schemas.microsoft.com/office/drawing/2014/main" id="{60B3F509-B13B-F93C-1EA3-21A5BD193ECA}"/>
              </a:ext>
            </a:extLst>
          </p:cNvPr>
          <p:cNvPicPr>
            <a:picLocks noChangeAspect="1"/>
          </p:cNvPicPr>
          <p:nvPr/>
        </p:nvPicPr>
        <p:blipFill>
          <a:blip r:embed="rId4"/>
          <a:stretch>
            <a:fillRect/>
          </a:stretch>
        </p:blipFill>
        <p:spPr>
          <a:xfrm>
            <a:off x="3200400" y="2657475"/>
            <a:ext cx="2743200" cy="1543050"/>
          </a:xfrm>
          <a:prstGeom prst="rect">
            <a:avLst/>
          </a:prstGeom>
        </p:spPr>
      </p:pic>
      <p:pic>
        <p:nvPicPr>
          <p:cNvPr id="16" name="Picture 16" descr="Chart, sunburst chart&#10;&#10;Description automatically generated">
            <a:extLst>
              <a:ext uri="{FF2B5EF4-FFF2-40B4-BE49-F238E27FC236}">
                <a16:creationId xmlns:a16="http://schemas.microsoft.com/office/drawing/2014/main" id="{D36720BC-EA6A-A3BA-23F5-8C5540D16618}"/>
              </a:ext>
            </a:extLst>
          </p:cNvPr>
          <p:cNvPicPr>
            <a:picLocks noChangeAspect="1"/>
          </p:cNvPicPr>
          <p:nvPr/>
        </p:nvPicPr>
        <p:blipFill rotWithShape="1">
          <a:blip r:embed="rId4"/>
          <a:srcRect l="15502" t="12521" r="14833" b="12206"/>
          <a:stretch/>
        </p:blipFill>
        <p:spPr>
          <a:xfrm>
            <a:off x="533401" y="2010682"/>
            <a:ext cx="8154418" cy="4915131"/>
          </a:xfrm>
          <a:prstGeom prst="rect">
            <a:avLst/>
          </a:prstGeom>
        </p:spPr>
      </p:pic>
      <p:sp>
        <p:nvSpPr>
          <p:cNvPr id="18" name="Title 1">
            <a:extLst>
              <a:ext uri="{FF2B5EF4-FFF2-40B4-BE49-F238E27FC236}">
                <a16:creationId xmlns:a16="http://schemas.microsoft.com/office/drawing/2014/main" id="{AFE35A10-DEFA-7A3A-EA70-9F5B9BAA40A2}"/>
              </a:ext>
            </a:extLst>
          </p:cNvPr>
          <p:cNvSpPr txBox="1">
            <a:spLocks/>
          </p:cNvSpPr>
          <p:nvPr/>
        </p:nvSpPr>
        <p:spPr>
          <a:xfrm>
            <a:off x="459016" y="381001"/>
            <a:ext cx="8231687" cy="1386724"/>
          </a:xfrm>
          <a:prstGeom prst="rect">
            <a:avLst/>
          </a:prstGeom>
        </p:spPr>
        <p:txBody>
          <a:bodyPr lIns="91440" tIns="45720" rIns="91440" bIns="4572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300">
                <a:solidFill>
                  <a:srgbClr val="B2A7D5"/>
                </a:solidFill>
                <a:latin typeface="Georgia"/>
              </a:rPr>
              <a:t>SCHOOL OF HEALTH </a:t>
            </a:r>
            <a:endParaRPr lang="en-GB" sz="4300">
              <a:solidFill>
                <a:srgbClr val="B2A7D5"/>
              </a:solidFill>
              <a:latin typeface="Georgia" panose="02040502050405020303" pitchFamily="18" charset="0"/>
            </a:endParaRPr>
          </a:p>
          <a:p>
            <a:r>
              <a:rPr lang="en-GB" sz="4300">
                <a:solidFill>
                  <a:srgbClr val="B2A7D5"/>
                </a:solidFill>
                <a:latin typeface="Georgia"/>
              </a:rPr>
              <a:t>AND SOCIAL WELLBEING</a:t>
            </a:r>
            <a:endParaRPr lang="en-GB" sz="4300">
              <a:solidFill>
                <a:srgbClr val="B2A7D5"/>
              </a:solidFill>
              <a:latin typeface="Georgia" panose="02040502050405020303" pitchFamily="18" charset="0"/>
            </a:endParaRPr>
          </a:p>
        </p:txBody>
      </p:sp>
    </p:spTree>
    <p:extLst>
      <p:ext uri="{BB962C8B-B14F-4D97-AF65-F5344CB8AC3E}">
        <p14:creationId xmlns:p14="http://schemas.microsoft.com/office/powerpoint/2010/main" val="30269583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D2CDA1E-0541-14DD-3470-A4EB7AB868DB}"/>
              </a:ext>
            </a:extLst>
          </p:cNvPr>
          <p:cNvSpPr/>
          <p:nvPr/>
        </p:nvSpPr>
        <p:spPr>
          <a:xfrm>
            <a:off x="344540" y="3625880"/>
            <a:ext cx="8454918" cy="2745387"/>
          </a:xfrm>
          <a:prstGeom prst="rect">
            <a:avLst/>
          </a:prstGeom>
          <a:solidFill>
            <a:schemeClr val="bg1">
              <a:lumMod val="85000"/>
            </a:schemeClr>
          </a:solidFill>
          <a:ln>
            <a:solidFill>
              <a:srgbClr val="241D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CB9A2DC-D4A2-B74C-99DC-64B7E23EA7C5}"/>
              </a:ext>
            </a:extLst>
          </p:cNvPr>
          <p:cNvSpPr/>
          <p:nvPr/>
        </p:nvSpPr>
        <p:spPr>
          <a:xfrm>
            <a:off x="0" y="0"/>
            <a:ext cx="9144000" cy="2011680"/>
          </a:xfrm>
          <a:prstGeom prst="rect">
            <a:avLst/>
          </a:prstGeom>
          <a:solidFill>
            <a:srgbClr val="3A37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6F954FA8-B341-E940-99D2-CF5D47C3EB31}"/>
              </a:ext>
            </a:extLst>
          </p:cNvPr>
          <p:cNvPicPr>
            <a:picLocks noChangeAspect="1"/>
          </p:cNvPicPr>
          <p:nvPr/>
        </p:nvPicPr>
        <p:blipFill>
          <a:blip r:embed="rId3"/>
          <a:stretch>
            <a:fillRect/>
          </a:stretch>
        </p:blipFill>
        <p:spPr>
          <a:xfrm>
            <a:off x="7240555" y="0"/>
            <a:ext cx="1444429" cy="740973"/>
          </a:xfrm>
          <a:prstGeom prst="rect">
            <a:avLst/>
          </a:prstGeom>
        </p:spPr>
      </p:pic>
      <p:sp>
        <p:nvSpPr>
          <p:cNvPr id="11" name="TextBox 10">
            <a:extLst>
              <a:ext uri="{FF2B5EF4-FFF2-40B4-BE49-F238E27FC236}">
                <a16:creationId xmlns:a16="http://schemas.microsoft.com/office/drawing/2014/main" id="{F644F4AC-3859-E299-3154-4980D26D0863}"/>
              </a:ext>
            </a:extLst>
          </p:cNvPr>
          <p:cNvSpPr txBox="1"/>
          <p:nvPr/>
        </p:nvSpPr>
        <p:spPr>
          <a:xfrm>
            <a:off x="348359" y="2460701"/>
            <a:ext cx="8460539" cy="1938992"/>
          </a:xfrm>
          <a:prstGeom prst="rect">
            <a:avLst/>
          </a:prstGeom>
          <a:noFill/>
        </p:spPr>
        <p:txBody>
          <a:bodyPr wrap="square" lIns="91440" tIns="45720" rIns="91440" bIns="45720" rtlCol="0" anchor="t">
            <a:spAutoFit/>
          </a:bodyPr>
          <a:lstStyle/>
          <a:p>
            <a:pPr algn="l" rtl="0" fontAlgn="base">
              <a:buClr>
                <a:srgbClr val="958CB2"/>
              </a:buClr>
            </a:pPr>
            <a:r>
              <a:rPr lang="en-GB" sz="2400" b="1" i="0">
                <a:solidFill>
                  <a:srgbClr val="000000"/>
                </a:solidFill>
                <a:effectLst/>
                <a:latin typeface="Tahoma"/>
                <a:ea typeface="Tahoma"/>
                <a:cs typeface="Helvetica"/>
              </a:rPr>
              <a:t>Exploring our collective challenge – </a:t>
            </a:r>
            <a:r>
              <a:rPr lang="en-GB" sz="2400" b="1">
                <a:solidFill>
                  <a:srgbClr val="000000"/>
                </a:solidFill>
                <a:latin typeface="Tahoma"/>
                <a:ea typeface="Tahoma"/>
                <a:cs typeface="Helvetica"/>
              </a:rPr>
              <a:t>getting</a:t>
            </a:r>
            <a:r>
              <a:rPr lang="en-GB" sz="2400" b="1" i="0">
                <a:solidFill>
                  <a:srgbClr val="000000"/>
                </a:solidFill>
                <a:effectLst/>
                <a:latin typeface="Tahoma"/>
                <a:ea typeface="Tahoma"/>
                <a:cs typeface="Helvetica"/>
              </a:rPr>
              <a:t> the workforce mix right</a:t>
            </a:r>
          </a:p>
          <a:p>
            <a:pPr marL="285750" indent="-285750" algn="l" rtl="0" fontAlgn="base">
              <a:buClr>
                <a:srgbClr val="958CB2"/>
              </a:buClr>
              <a:buFont typeface="Arial" panose="020B0604020202020204" pitchFamily="34" charset="0"/>
              <a:buChar char="•"/>
            </a:pPr>
            <a:endParaRPr lang="en-GB" sz="1800" b="0" i="0" dirty="0">
              <a:solidFill>
                <a:srgbClr val="000000"/>
              </a:solidFill>
              <a:effectLst/>
              <a:latin typeface="Helvetica" panose="020B0604020202020204" pitchFamily="34" charset="0"/>
            </a:endParaRPr>
          </a:p>
          <a:p>
            <a:pPr algn="l" rtl="0" fontAlgn="base">
              <a:buClr>
                <a:srgbClr val="958CB2"/>
              </a:buClr>
            </a:pPr>
            <a:endParaRPr lang="en-GB" sz="1800" b="0" i="0" dirty="0">
              <a:solidFill>
                <a:srgbClr val="000000"/>
              </a:solidFill>
              <a:effectLst/>
              <a:latin typeface="Helvetica" panose="020B0604020202020204" pitchFamily="34" charset="0"/>
            </a:endParaRPr>
          </a:p>
          <a:p>
            <a:pPr algn="l" rtl="0" fontAlgn="base">
              <a:buClr>
                <a:srgbClr val="958CB2"/>
              </a:buClr>
            </a:pPr>
            <a:endParaRPr lang="en-GB" sz="1800" b="0" i="0" dirty="0">
              <a:solidFill>
                <a:srgbClr val="000000"/>
              </a:solidFill>
              <a:effectLst/>
              <a:latin typeface="Helvetica" panose="020B0604020202020204" pitchFamily="34" charset="0"/>
            </a:endParaRPr>
          </a:p>
          <a:p>
            <a:endParaRPr lang="en-GB" dirty="0"/>
          </a:p>
        </p:txBody>
      </p:sp>
      <p:sp>
        <p:nvSpPr>
          <p:cNvPr id="3" name="Title 1">
            <a:extLst>
              <a:ext uri="{FF2B5EF4-FFF2-40B4-BE49-F238E27FC236}">
                <a16:creationId xmlns:a16="http://schemas.microsoft.com/office/drawing/2014/main" id="{7B3EE82F-3F8A-9B4C-6747-173915255E04}"/>
              </a:ext>
            </a:extLst>
          </p:cNvPr>
          <p:cNvSpPr txBox="1">
            <a:spLocks/>
          </p:cNvSpPr>
          <p:nvPr/>
        </p:nvSpPr>
        <p:spPr>
          <a:xfrm>
            <a:off x="459016" y="587829"/>
            <a:ext cx="8242572" cy="1179896"/>
          </a:xfrm>
          <a:prstGeom prst="rect">
            <a:avLst/>
          </a:prstGeom>
        </p:spPr>
        <p:txBody>
          <a:bodyPr anchor="ctr">
            <a:normAutofit fontScale="5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7800" dirty="0">
                <a:solidFill>
                  <a:srgbClr val="B2A7D5"/>
                </a:solidFill>
                <a:latin typeface="Georgia" panose="02040502050405020303" pitchFamily="18" charset="0"/>
              </a:rPr>
              <a:t>LOOKING AHEAD</a:t>
            </a:r>
          </a:p>
          <a:p>
            <a:r>
              <a:rPr lang="en-GB" sz="7400" dirty="0">
                <a:solidFill>
                  <a:srgbClr val="B2A7D5"/>
                </a:solidFill>
                <a:latin typeface="Georgia" panose="02040502050405020303" pitchFamily="18" charset="0"/>
              </a:rPr>
              <a:t>Changing needs and opportunities</a:t>
            </a:r>
          </a:p>
        </p:txBody>
      </p:sp>
      <p:sp>
        <p:nvSpPr>
          <p:cNvPr id="2" name="TextBox 1">
            <a:extLst>
              <a:ext uri="{FF2B5EF4-FFF2-40B4-BE49-F238E27FC236}">
                <a16:creationId xmlns:a16="http://schemas.microsoft.com/office/drawing/2014/main" id="{68342170-4099-33C0-EA64-04D283F34EA1}"/>
              </a:ext>
            </a:extLst>
          </p:cNvPr>
          <p:cNvSpPr txBox="1"/>
          <p:nvPr/>
        </p:nvSpPr>
        <p:spPr>
          <a:xfrm>
            <a:off x="460514" y="4205525"/>
            <a:ext cx="7863948" cy="523220"/>
          </a:xfrm>
          <a:prstGeom prst="rect">
            <a:avLst/>
          </a:prstGeom>
          <a:noFill/>
        </p:spPr>
        <p:txBody>
          <a:bodyPr wrap="none" lIns="91440" tIns="45720" rIns="91440" bIns="45720" rtlCol="0" anchor="t">
            <a:spAutoFit/>
          </a:bodyPr>
          <a:lstStyle/>
          <a:p>
            <a:r>
              <a:rPr lang="en-GB" sz="2800">
                <a:latin typeface="Tahoma"/>
                <a:ea typeface="Tahoma"/>
                <a:cs typeface="Tahoma"/>
              </a:rPr>
              <a:t>Mentimeter questions (#3-4) – </a:t>
            </a:r>
            <a:r>
              <a:rPr lang="en-GB" sz="2800">
                <a:latin typeface="Tahoma"/>
                <a:ea typeface="Tahoma"/>
                <a:cs typeface="Tahoma"/>
                <a:hlinkClick r:id="rId4"/>
              </a:rPr>
              <a:t>www.menti.com</a:t>
            </a:r>
            <a:r>
              <a:rPr lang="en-GB" sz="2800">
                <a:latin typeface="Tahoma"/>
                <a:ea typeface="Tahoma"/>
                <a:cs typeface="Tahoma"/>
              </a:rPr>
              <a:t> </a:t>
            </a:r>
          </a:p>
        </p:txBody>
      </p:sp>
      <p:sp>
        <p:nvSpPr>
          <p:cNvPr id="4" name="TextBox 3">
            <a:extLst>
              <a:ext uri="{FF2B5EF4-FFF2-40B4-BE49-F238E27FC236}">
                <a16:creationId xmlns:a16="http://schemas.microsoft.com/office/drawing/2014/main" id="{90D2B75E-55C0-DB96-C3F8-0E937E99882D}"/>
              </a:ext>
            </a:extLst>
          </p:cNvPr>
          <p:cNvSpPr txBox="1"/>
          <p:nvPr/>
        </p:nvSpPr>
        <p:spPr>
          <a:xfrm>
            <a:off x="460514" y="4733059"/>
            <a:ext cx="2900153" cy="523220"/>
          </a:xfrm>
          <a:prstGeom prst="rect">
            <a:avLst/>
          </a:prstGeom>
          <a:noFill/>
        </p:spPr>
        <p:txBody>
          <a:bodyPr wrap="none" lIns="91440" tIns="45720" rIns="91440" bIns="45720" rtlCol="0" anchor="t">
            <a:spAutoFit/>
          </a:bodyPr>
          <a:lstStyle/>
          <a:p>
            <a:r>
              <a:rPr lang="en-GB" sz="2800">
                <a:latin typeface="Tahoma"/>
                <a:ea typeface="Tahoma"/>
                <a:cs typeface="Tahoma"/>
              </a:rPr>
              <a:t>Code: 2413 5898</a:t>
            </a:r>
          </a:p>
        </p:txBody>
      </p:sp>
    </p:spTree>
    <p:extLst>
      <p:ext uri="{BB962C8B-B14F-4D97-AF65-F5344CB8AC3E}">
        <p14:creationId xmlns:p14="http://schemas.microsoft.com/office/powerpoint/2010/main" val="8568435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D58DBBD-0D78-1E20-053D-D695D3FC9670}"/>
              </a:ext>
            </a:extLst>
          </p:cNvPr>
          <p:cNvSpPr/>
          <p:nvPr/>
        </p:nvSpPr>
        <p:spPr>
          <a:xfrm>
            <a:off x="344540" y="2820337"/>
            <a:ext cx="8454918" cy="2745387"/>
          </a:xfrm>
          <a:prstGeom prst="rect">
            <a:avLst/>
          </a:prstGeom>
          <a:solidFill>
            <a:schemeClr val="bg1">
              <a:lumMod val="85000"/>
            </a:schemeClr>
          </a:solidFill>
          <a:ln>
            <a:solidFill>
              <a:srgbClr val="241D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CB9A2DC-D4A2-B74C-99DC-64B7E23EA7C5}"/>
              </a:ext>
            </a:extLst>
          </p:cNvPr>
          <p:cNvSpPr/>
          <p:nvPr/>
        </p:nvSpPr>
        <p:spPr>
          <a:xfrm>
            <a:off x="0" y="0"/>
            <a:ext cx="9144000" cy="2011680"/>
          </a:xfrm>
          <a:prstGeom prst="rect">
            <a:avLst/>
          </a:prstGeom>
          <a:solidFill>
            <a:srgbClr val="3A37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6F954FA8-B341-E940-99D2-CF5D47C3EB31}"/>
              </a:ext>
            </a:extLst>
          </p:cNvPr>
          <p:cNvPicPr>
            <a:picLocks noChangeAspect="1"/>
          </p:cNvPicPr>
          <p:nvPr/>
        </p:nvPicPr>
        <p:blipFill>
          <a:blip r:embed="rId3"/>
          <a:stretch>
            <a:fillRect/>
          </a:stretch>
        </p:blipFill>
        <p:spPr>
          <a:xfrm>
            <a:off x="7240555" y="0"/>
            <a:ext cx="1444429" cy="740973"/>
          </a:xfrm>
          <a:prstGeom prst="rect">
            <a:avLst/>
          </a:prstGeom>
        </p:spPr>
      </p:pic>
      <p:sp>
        <p:nvSpPr>
          <p:cNvPr id="11" name="TextBox 10">
            <a:extLst>
              <a:ext uri="{FF2B5EF4-FFF2-40B4-BE49-F238E27FC236}">
                <a16:creationId xmlns:a16="http://schemas.microsoft.com/office/drawing/2014/main" id="{F644F4AC-3859-E299-3154-4980D26D0863}"/>
              </a:ext>
            </a:extLst>
          </p:cNvPr>
          <p:cNvSpPr txBox="1"/>
          <p:nvPr/>
        </p:nvSpPr>
        <p:spPr>
          <a:xfrm>
            <a:off x="459016" y="2529840"/>
            <a:ext cx="8044904" cy="1200329"/>
          </a:xfrm>
          <a:prstGeom prst="rect">
            <a:avLst/>
          </a:prstGeom>
          <a:noFill/>
        </p:spPr>
        <p:txBody>
          <a:bodyPr wrap="square" rtlCol="0">
            <a:spAutoFit/>
          </a:bodyPr>
          <a:lstStyle/>
          <a:p>
            <a:pPr algn="l" rtl="0" fontAlgn="base">
              <a:buClr>
                <a:srgbClr val="958CB2"/>
              </a:buClr>
            </a:pPr>
            <a:endParaRPr lang="en-GB" sz="1800" b="1" i="0" dirty="0">
              <a:solidFill>
                <a:srgbClr val="000000"/>
              </a:solidFill>
              <a:effectLst/>
              <a:latin typeface="Helvetica" panose="020B0604020202020204" pitchFamily="34" charset="0"/>
            </a:endParaRPr>
          </a:p>
          <a:p>
            <a:pPr marL="285750" indent="-285750" algn="l" rtl="0" fontAlgn="base">
              <a:buClr>
                <a:srgbClr val="958CB2"/>
              </a:buClr>
              <a:buFont typeface="Arial" panose="020B0604020202020204" pitchFamily="34" charset="0"/>
              <a:buChar char="•"/>
            </a:pPr>
            <a:endParaRPr lang="en-GB" sz="1800" b="0" i="0" dirty="0">
              <a:solidFill>
                <a:srgbClr val="000000"/>
              </a:solidFill>
              <a:effectLst/>
              <a:latin typeface="Helvetica" panose="020B0604020202020204" pitchFamily="34" charset="0"/>
            </a:endParaRPr>
          </a:p>
          <a:p>
            <a:pPr algn="l" rtl="0" fontAlgn="base">
              <a:buClr>
                <a:srgbClr val="958CB2"/>
              </a:buClr>
            </a:pPr>
            <a:endParaRPr lang="en-GB" sz="1800" b="0" i="0" dirty="0">
              <a:solidFill>
                <a:srgbClr val="000000"/>
              </a:solidFill>
              <a:effectLst/>
              <a:latin typeface="Helvetica" panose="020B0604020202020204" pitchFamily="34" charset="0"/>
            </a:endParaRPr>
          </a:p>
          <a:p>
            <a:endParaRPr lang="en-GB" dirty="0"/>
          </a:p>
        </p:txBody>
      </p:sp>
      <p:sp>
        <p:nvSpPr>
          <p:cNvPr id="3" name="Title 1">
            <a:extLst>
              <a:ext uri="{FF2B5EF4-FFF2-40B4-BE49-F238E27FC236}">
                <a16:creationId xmlns:a16="http://schemas.microsoft.com/office/drawing/2014/main" id="{2B5FA6FC-007A-E148-1C6F-3FE41C1B3563}"/>
              </a:ext>
            </a:extLst>
          </p:cNvPr>
          <p:cNvSpPr txBox="1">
            <a:spLocks/>
          </p:cNvSpPr>
          <p:nvPr/>
        </p:nvSpPr>
        <p:spPr>
          <a:xfrm>
            <a:off x="459016" y="587829"/>
            <a:ext cx="8242572" cy="1179896"/>
          </a:xfrm>
          <a:prstGeom prst="rect">
            <a:avLst/>
          </a:prstGeom>
        </p:spPr>
        <p:txBody>
          <a:bodyPr anchor="ctr">
            <a:normAutofit fontScale="5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7800" dirty="0">
                <a:solidFill>
                  <a:srgbClr val="B2A7D5"/>
                </a:solidFill>
                <a:latin typeface="Georgia" panose="02040502050405020303" pitchFamily="18" charset="0"/>
              </a:rPr>
              <a:t>LOOKING AHEAD</a:t>
            </a:r>
          </a:p>
          <a:p>
            <a:r>
              <a:rPr lang="en-GB" sz="7400" dirty="0">
                <a:solidFill>
                  <a:srgbClr val="B2A7D5"/>
                </a:solidFill>
                <a:latin typeface="Georgia" panose="02040502050405020303" pitchFamily="18" charset="0"/>
              </a:rPr>
              <a:t>Changing needs and opportunities</a:t>
            </a:r>
          </a:p>
        </p:txBody>
      </p:sp>
      <p:sp>
        <p:nvSpPr>
          <p:cNvPr id="2" name="TextBox 1">
            <a:extLst>
              <a:ext uri="{FF2B5EF4-FFF2-40B4-BE49-F238E27FC236}">
                <a16:creationId xmlns:a16="http://schemas.microsoft.com/office/drawing/2014/main" id="{F5D18A48-5271-5311-52E0-C9D2997635F3}"/>
              </a:ext>
            </a:extLst>
          </p:cNvPr>
          <p:cNvSpPr txBox="1"/>
          <p:nvPr/>
        </p:nvSpPr>
        <p:spPr>
          <a:xfrm>
            <a:off x="459016" y="3243070"/>
            <a:ext cx="7378238" cy="523220"/>
          </a:xfrm>
          <a:prstGeom prst="rect">
            <a:avLst/>
          </a:prstGeom>
          <a:noFill/>
        </p:spPr>
        <p:txBody>
          <a:bodyPr wrap="none" lIns="91440" tIns="45720" rIns="91440" bIns="45720" rtlCol="0" anchor="t">
            <a:spAutoFit/>
          </a:bodyPr>
          <a:lstStyle/>
          <a:p>
            <a:r>
              <a:rPr lang="en-GB" sz="2800">
                <a:latin typeface="Tahoma"/>
                <a:ea typeface="Tahoma"/>
                <a:cs typeface="Tahoma"/>
              </a:rPr>
              <a:t>Mentimeter question (#5) – </a:t>
            </a:r>
            <a:r>
              <a:rPr lang="en-GB" sz="2800">
                <a:latin typeface="Tahoma"/>
                <a:ea typeface="Tahoma"/>
                <a:cs typeface="Tahoma"/>
                <a:hlinkClick r:id="rId4"/>
              </a:rPr>
              <a:t>www.menti.com</a:t>
            </a:r>
            <a:r>
              <a:rPr lang="en-GB" sz="2800">
                <a:latin typeface="Tahoma"/>
                <a:ea typeface="Tahoma"/>
                <a:cs typeface="Tahoma"/>
              </a:rPr>
              <a:t> </a:t>
            </a:r>
          </a:p>
        </p:txBody>
      </p:sp>
      <p:sp>
        <p:nvSpPr>
          <p:cNvPr id="4" name="TextBox 3">
            <a:extLst>
              <a:ext uri="{FF2B5EF4-FFF2-40B4-BE49-F238E27FC236}">
                <a16:creationId xmlns:a16="http://schemas.microsoft.com/office/drawing/2014/main" id="{050584D5-52A8-2EB5-7DA8-E65F5CA4547B}"/>
              </a:ext>
            </a:extLst>
          </p:cNvPr>
          <p:cNvSpPr txBox="1"/>
          <p:nvPr/>
        </p:nvSpPr>
        <p:spPr>
          <a:xfrm>
            <a:off x="459254" y="4040275"/>
            <a:ext cx="3012363" cy="523220"/>
          </a:xfrm>
          <a:prstGeom prst="rect">
            <a:avLst/>
          </a:prstGeom>
          <a:noFill/>
        </p:spPr>
        <p:txBody>
          <a:bodyPr wrap="none" lIns="91440" tIns="45720" rIns="91440" bIns="45720" rtlCol="0" anchor="t">
            <a:spAutoFit/>
          </a:bodyPr>
          <a:lstStyle/>
          <a:p>
            <a:r>
              <a:rPr lang="en-GB" sz="2800">
                <a:latin typeface="Tahoma"/>
                <a:ea typeface="Tahoma"/>
                <a:cs typeface="Tahoma"/>
              </a:rPr>
              <a:t>Code: 2413 5898 </a:t>
            </a:r>
            <a:endParaRPr lang="en-GB" sz="2800" dirty="0"/>
          </a:p>
        </p:txBody>
      </p:sp>
    </p:spTree>
    <p:extLst>
      <p:ext uri="{BB962C8B-B14F-4D97-AF65-F5344CB8AC3E}">
        <p14:creationId xmlns:p14="http://schemas.microsoft.com/office/powerpoint/2010/main" val="31478645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CB9A2DC-D4A2-B74C-99DC-64B7E23EA7C5}"/>
              </a:ext>
            </a:extLst>
          </p:cNvPr>
          <p:cNvSpPr/>
          <p:nvPr/>
        </p:nvSpPr>
        <p:spPr>
          <a:xfrm>
            <a:off x="0" y="0"/>
            <a:ext cx="9144000" cy="2011680"/>
          </a:xfrm>
          <a:prstGeom prst="rect">
            <a:avLst/>
          </a:prstGeom>
          <a:solidFill>
            <a:srgbClr val="3A37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6F954FA8-B341-E940-99D2-CF5D47C3EB31}"/>
              </a:ext>
            </a:extLst>
          </p:cNvPr>
          <p:cNvPicPr>
            <a:picLocks noChangeAspect="1"/>
          </p:cNvPicPr>
          <p:nvPr/>
        </p:nvPicPr>
        <p:blipFill>
          <a:blip r:embed="rId3"/>
          <a:stretch>
            <a:fillRect/>
          </a:stretch>
        </p:blipFill>
        <p:spPr>
          <a:xfrm>
            <a:off x="7240555" y="0"/>
            <a:ext cx="1444429" cy="740973"/>
          </a:xfrm>
          <a:prstGeom prst="rect">
            <a:avLst/>
          </a:prstGeom>
        </p:spPr>
      </p:pic>
      <p:sp>
        <p:nvSpPr>
          <p:cNvPr id="3" name="Title 1">
            <a:extLst>
              <a:ext uri="{FF2B5EF4-FFF2-40B4-BE49-F238E27FC236}">
                <a16:creationId xmlns:a16="http://schemas.microsoft.com/office/drawing/2014/main" id="{7B3EE82F-3F8A-9B4C-6747-173915255E04}"/>
              </a:ext>
            </a:extLst>
          </p:cNvPr>
          <p:cNvSpPr txBox="1">
            <a:spLocks/>
          </p:cNvSpPr>
          <p:nvPr/>
        </p:nvSpPr>
        <p:spPr>
          <a:xfrm>
            <a:off x="459016" y="381001"/>
            <a:ext cx="8231687" cy="1386724"/>
          </a:xfrm>
          <a:prstGeom prst="rect">
            <a:avLst/>
          </a:prstGeom>
        </p:spPr>
        <p:txBody>
          <a:bodyPr lIns="91440" tIns="45720" rIns="91440" bIns="4572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300">
                <a:solidFill>
                  <a:srgbClr val="B2A7D5"/>
                </a:solidFill>
                <a:latin typeface="Georgia"/>
              </a:rPr>
              <a:t>TOPOL REVIEW</a:t>
            </a:r>
            <a:endParaRPr lang="en-GB" sz="7800">
              <a:solidFill>
                <a:srgbClr val="B2A7D5"/>
              </a:solidFill>
              <a:latin typeface="Georgia" panose="02040502050405020303" pitchFamily="18" charset="0"/>
            </a:endParaRPr>
          </a:p>
          <a:p>
            <a:r>
              <a:rPr lang="en-GB" sz="4100">
                <a:solidFill>
                  <a:srgbClr val="B2A7D5"/>
                </a:solidFill>
                <a:latin typeface="Georgia"/>
              </a:rPr>
              <a:t>Skills and Knowledge</a:t>
            </a:r>
            <a:endParaRPr lang="en-GB" sz="4100">
              <a:solidFill>
                <a:srgbClr val="B2A7D5"/>
              </a:solidFill>
              <a:latin typeface="Georgia" panose="02040502050405020303" pitchFamily="18" charset="0"/>
            </a:endParaRPr>
          </a:p>
        </p:txBody>
      </p:sp>
      <p:pic>
        <p:nvPicPr>
          <p:cNvPr id="4" name="Picture 3" descr="Graphical user interface, text, application&#10;&#10;Description automatically generated">
            <a:extLst>
              <a:ext uri="{FF2B5EF4-FFF2-40B4-BE49-F238E27FC236}">
                <a16:creationId xmlns:a16="http://schemas.microsoft.com/office/drawing/2014/main" id="{B087B98E-707F-13AD-E627-B5CB9A3CF404}"/>
              </a:ext>
            </a:extLst>
          </p:cNvPr>
          <p:cNvPicPr>
            <a:picLocks noChangeAspect="1"/>
          </p:cNvPicPr>
          <p:nvPr/>
        </p:nvPicPr>
        <p:blipFill>
          <a:blip r:embed="rId4"/>
          <a:stretch>
            <a:fillRect/>
          </a:stretch>
        </p:blipFill>
        <p:spPr>
          <a:xfrm>
            <a:off x="812507" y="2283407"/>
            <a:ext cx="3535626" cy="4270652"/>
          </a:xfrm>
          <a:prstGeom prst="rect">
            <a:avLst/>
          </a:prstGeom>
        </p:spPr>
      </p:pic>
      <p:pic>
        <p:nvPicPr>
          <p:cNvPr id="8" name="Picture 7">
            <a:extLst>
              <a:ext uri="{FF2B5EF4-FFF2-40B4-BE49-F238E27FC236}">
                <a16:creationId xmlns:a16="http://schemas.microsoft.com/office/drawing/2014/main" id="{60F598C1-4228-1828-F16D-FBE7DCA30B88}"/>
              </a:ext>
            </a:extLst>
          </p:cNvPr>
          <p:cNvPicPr>
            <a:picLocks noChangeAspect="1"/>
          </p:cNvPicPr>
          <p:nvPr/>
        </p:nvPicPr>
        <p:blipFill>
          <a:blip r:embed="rId5"/>
          <a:stretch>
            <a:fillRect/>
          </a:stretch>
        </p:blipFill>
        <p:spPr>
          <a:xfrm>
            <a:off x="4846854" y="3958401"/>
            <a:ext cx="3528975" cy="2595734"/>
          </a:xfrm>
          <a:prstGeom prst="rect">
            <a:avLst/>
          </a:prstGeom>
        </p:spPr>
      </p:pic>
      <p:pic>
        <p:nvPicPr>
          <p:cNvPr id="10" name="Picture 9">
            <a:extLst>
              <a:ext uri="{FF2B5EF4-FFF2-40B4-BE49-F238E27FC236}">
                <a16:creationId xmlns:a16="http://schemas.microsoft.com/office/drawing/2014/main" id="{4A6B0A66-8CB8-C302-3185-5B94D130EFAE}"/>
              </a:ext>
            </a:extLst>
          </p:cNvPr>
          <p:cNvPicPr>
            <a:picLocks noChangeAspect="1"/>
          </p:cNvPicPr>
          <p:nvPr/>
        </p:nvPicPr>
        <p:blipFill>
          <a:blip r:embed="rId6"/>
          <a:stretch>
            <a:fillRect/>
          </a:stretch>
        </p:blipFill>
        <p:spPr>
          <a:xfrm>
            <a:off x="5491370" y="2288205"/>
            <a:ext cx="2231088" cy="1664987"/>
          </a:xfrm>
          <a:prstGeom prst="rect">
            <a:avLst/>
          </a:prstGeom>
        </p:spPr>
      </p:pic>
    </p:spTree>
    <p:extLst>
      <p:ext uri="{BB962C8B-B14F-4D97-AF65-F5344CB8AC3E}">
        <p14:creationId xmlns:p14="http://schemas.microsoft.com/office/powerpoint/2010/main" val="12640938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CB9A2DC-D4A2-B74C-99DC-64B7E23EA7C5}"/>
              </a:ext>
            </a:extLst>
          </p:cNvPr>
          <p:cNvSpPr/>
          <p:nvPr/>
        </p:nvSpPr>
        <p:spPr>
          <a:xfrm>
            <a:off x="0" y="0"/>
            <a:ext cx="9144000" cy="2011680"/>
          </a:xfrm>
          <a:prstGeom prst="rect">
            <a:avLst/>
          </a:prstGeom>
          <a:solidFill>
            <a:srgbClr val="3A37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6F954FA8-B341-E940-99D2-CF5D47C3EB31}"/>
              </a:ext>
            </a:extLst>
          </p:cNvPr>
          <p:cNvPicPr>
            <a:picLocks noChangeAspect="1"/>
          </p:cNvPicPr>
          <p:nvPr/>
        </p:nvPicPr>
        <p:blipFill>
          <a:blip r:embed="rId3"/>
          <a:stretch>
            <a:fillRect/>
          </a:stretch>
        </p:blipFill>
        <p:spPr>
          <a:xfrm>
            <a:off x="7240555" y="0"/>
            <a:ext cx="1444429" cy="740973"/>
          </a:xfrm>
          <a:prstGeom prst="rect">
            <a:avLst/>
          </a:prstGeom>
        </p:spPr>
      </p:pic>
      <p:sp>
        <p:nvSpPr>
          <p:cNvPr id="3" name="Title 1">
            <a:extLst>
              <a:ext uri="{FF2B5EF4-FFF2-40B4-BE49-F238E27FC236}">
                <a16:creationId xmlns:a16="http://schemas.microsoft.com/office/drawing/2014/main" id="{7B3EE82F-3F8A-9B4C-6747-173915255E04}"/>
              </a:ext>
            </a:extLst>
          </p:cNvPr>
          <p:cNvSpPr txBox="1">
            <a:spLocks/>
          </p:cNvSpPr>
          <p:nvPr/>
        </p:nvSpPr>
        <p:spPr>
          <a:xfrm>
            <a:off x="459016" y="381001"/>
            <a:ext cx="8231687" cy="1386724"/>
          </a:xfrm>
          <a:prstGeom prst="rect">
            <a:avLst/>
          </a:prstGeom>
        </p:spPr>
        <p:txBody>
          <a:bodyPr lIns="91440" tIns="45720" rIns="91440" bIns="4572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300">
                <a:solidFill>
                  <a:srgbClr val="B2A7D5"/>
                </a:solidFill>
                <a:latin typeface="Georgia"/>
              </a:rPr>
              <a:t>SCHOOL OF HEALTH </a:t>
            </a:r>
            <a:endParaRPr lang="en-GB" sz="4300">
              <a:solidFill>
                <a:srgbClr val="B2A7D5"/>
              </a:solidFill>
              <a:latin typeface="Georgia" panose="02040502050405020303" pitchFamily="18" charset="0"/>
            </a:endParaRPr>
          </a:p>
          <a:p>
            <a:r>
              <a:rPr lang="en-GB" sz="4300">
                <a:solidFill>
                  <a:srgbClr val="B2A7D5"/>
                </a:solidFill>
                <a:latin typeface="Georgia"/>
              </a:rPr>
              <a:t>AND SOCIAL WELLBEING</a:t>
            </a:r>
            <a:endParaRPr lang="en-GB" sz="4300">
              <a:solidFill>
                <a:srgbClr val="B2A7D5"/>
              </a:solidFill>
              <a:latin typeface="Georgia" panose="02040502050405020303" pitchFamily="18" charset="0"/>
            </a:endParaRPr>
          </a:p>
        </p:txBody>
      </p:sp>
      <p:pic>
        <p:nvPicPr>
          <p:cNvPr id="5" name="Content Placeholder 4" descr="A picture containing grass, outdoor, tree, person&#10;&#10;Description automatically generated">
            <a:extLst>
              <a:ext uri="{FF2B5EF4-FFF2-40B4-BE49-F238E27FC236}">
                <a16:creationId xmlns:a16="http://schemas.microsoft.com/office/drawing/2014/main" id="{78E1E056-9933-1AFA-4022-F5F4E1C1A0F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612285" y="2237588"/>
            <a:ext cx="3360623" cy="2216613"/>
          </a:xfrm>
          <a:prstGeom prst="rect">
            <a:avLst/>
          </a:prstGeom>
        </p:spPr>
      </p:pic>
      <p:pic>
        <p:nvPicPr>
          <p:cNvPr id="11" name="Picture 10">
            <a:extLst>
              <a:ext uri="{FF2B5EF4-FFF2-40B4-BE49-F238E27FC236}">
                <a16:creationId xmlns:a16="http://schemas.microsoft.com/office/drawing/2014/main" id="{22379C05-FEDE-3B3F-E5EF-AF85BBA0FA6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80" t="-246" r="11287" b="212"/>
          <a:stretch/>
        </p:blipFill>
        <p:spPr>
          <a:xfrm>
            <a:off x="4613794" y="4449996"/>
            <a:ext cx="3360959" cy="2123661"/>
          </a:xfrm>
          <a:prstGeom prst="rect">
            <a:avLst/>
          </a:prstGeom>
        </p:spPr>
      </p:pic>
      <p:pic>
        <p:nvPicPr>
          <p:cNvPr id="13" name="Picture 12">
            <a:extLst>
              <a:ext uri="{FF2B5EF4-FFF2-40B4-BE49-F238E27FC236}">
                <a16:creationId xmlns:a16="http://schemas.microsoft.com/office/drawing/2014/main" id="{5D8889CE-4D5B-4326-2799-1C40E8890C5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67104" y="2240822"/>
            <a:ext cx="3368874" cy="2153635"/>
          </a:xfrm>
          <a:prstGeom prst="rect">
            <a:avLst/>
          </a:prstGeom>
        </p:spPr>
      </p:pic>
      <p:pic>
        <p:nvPicPr>
          <p:cNvPr id="15" name="id-9218D205-372F-4B00-AADE-95EC6568B958" descr="Image.jpeg">
            <a:extLst>
              <a:ext uri="{FF2B5EF4-FFF2-40B4-BE49-F238E27FC236}">
                <a16:creationId xmlns:a16="http://schemas.microsoft.com/office/drawing/2014/main" id="{94F7C367-A1AD-4015-FF30-E36D2C48C6E0}"/>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t="10695" r="402" b="670"/>
          <a:stretch/>
        </p:blipFill>
        <p:spPr bwMode="auto">
          <a:xfrm>
            <a:off x="1062576" y="4350499"/>
            <a:ext cx="3368898" cy="2226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406038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CB9A2DC-D4A2-B74C-99DC-64B7E23EA7C5}"/>
              </a:ext>
            </a:extLst>
          </p:cNvPr>
          <p:cNvSpPr/>
          <p:nvPr/>
        </p:nvSpPr>
        <p:spPr>
          <a:xfrm>
            <a:off x="0" y="0"/>
            <a:ext cx="9144000" cy="2011680"/>
          </a:xfrm>
          <a:prstGeom prst="rect">
            <a:avLst/>
          </a:prstGeom>
          <a:solidFill>
            <a:srgbClr val="3A37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6F954FA8-B341-E940-99D2-CF5D47C3EB31}"/>
              </a:ext>
            </a:extLst>
          </p:cNvPr>
          <p:cNvPicPr>
            <a:picLocks noChangeAspect="1"/>
          </p:cNvPicPr>
          <p:nvPr/>
        </p:nvPicPr>
        <p:blipFill>
          <a:blip r:embed="rId3"/>
          <a:stretch>
            <a:fillRect/>
          </a:stretch>
        </p:blipFill>
        <p:spPr>
          <a:xfrm>
            <a:off x="7240555" y="0"/>
            <a:ext cx="1444429" cy="740973"/>
          </a:xfrm>
          <a:prstGeom prst="rect">
            <a:avLst/>
          </a:prstGeom>
        </p:spPr>
      </p:pic>
      <p:sp>
        <p:nvSpPr>
          <p:cNvPr id="3" name="Title 1">
            <a:extLst>
              <a:ext uri="{FF2B5EF4-FFF2-40B4-BE49-F238E27FC236}">
                <a16:creationId xmlns:a16="http://schemas.microsoft.com/office/drawing/2014/main" id="{7B3EE82F-3F8A-9B4C-6747-173915255E04}"/>
              </a:ext>
            </a:extLst>
          </p:cNvPr>
          <p:cNvSpPr txBox="1">
            <a:spLocks/>
          </p:cNvSpPr>
          <p:nvPr/>
        </p:nvSpPr>
        <p:spPr>
          <a:xfrm>
            <a:off x="459016" y="381001"/>
            <a:ext cx="8231687" cy="1386724"/>
          </a:xfrm>
          <a:prstGeom prst="rect">
            <a:avLst/>
          </a:prstGeom>
        </p:spPr>
        <p:txBody>
          <a:bodyPr lIns="91440" tIns="45720" rIns="91440" bIns="4572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300">
                <a:solidFill>
                  <a:srgbClr val="B2A7D5"/>
                </a:solidFill>
                <a:latin typeface="Georgia"/>
              </a:rPr>
              <a:t>WELLBEING, EQUALITY, DIVERSITY AND INCLUSIVITY</a:t>
            </a:r>
            <a:endParaRPr lang="en-GB" sz="4300">
              <a:solidFill>
                <a:srgbClr val="B2A7D5"/>
              </a:solidFill>
              <a:latin typeface="Georgia" panose="02040502050405020303" pitchFamily="18" charset="0"/>
            </a:endParaRPr>
          </a:p>
        </p:txBody>
      </p:sp>
      <p:grpSp>
        <p:nvGrpSpPr>
          <p:cNvPr id="10" name="Group 9">
            <a:extLst>
              <a:ext uri="{FF2B5EF4-FFF2-40B4-BE49-F238E27FC236}">
                <a16:creationId xmlns:a16="http://schemas.microsoft.com/office/drawing/2014/main" id="{5D7A02A0-992A-4955-D38F-AD442FA20689}"/>
              </a:ext>
            </a:extLst>
          </p:cNvPr>
          <p:cNvGrpSpPr/>
          <p:nvPr/>
        </p:nvGrpSpPr>
        <p:grpSpPr>
          <a:xfrm>
            <a:off x="-5374" y="2537318"/>
            <a:ext cx="4661924" cy="3564396"/>
            <a:chOff x="234112" y="1916832"/>
            <a:chExt cx="4661924" cy="3564396"/>
          </a:xfrm>
        </p:grpSpPr>
        <p:pic>
          <p:nvPicPr>
            <p:cNvPr id="4" name="Picture 3">
              <a:extLst>
                <a:ext uri="{FF2B5EF4-FFF2-40B4-BE49-F238E27FC236}">
                  <a16:creationId xmlns:a16="http://schemas.microsoft.com/office/drawing/2014/main" id="{604080EF-806F-EA2F-71B6-69D0D6DE0F0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34112" y="1916832"/>
              <a:ext cx="2375831" cy="1612685"/>
            </a:xfrm>
            <a:prstGeom prst="rect">
              <a:avLst/>
            </a:prstGeom>
          </p:spPr>
        </p:pic>
        <p:pic>
          <p:nvPicPr>
            <p:cNvPr id="8" name="Picture 7">
              <a:extLst>
                <a:ext uri="{FF2B5EF4-FFF2-40B4-BE49-F238E27FC236}">
                  <a16:creationId xmlns:a16="http://schemas.microsoft.com/office/drawing/2014/main" id="{24032657-4F58-ED07-5BE5-8C24488A8C1B}"/>
                </a:ext>
              </a:extLst>
            </p:cNvPr>
            <p:cNvPicPr>
              <a:picLocks noChangeAspect="1"/>
            </p:cNvPicPr>
            <p:nvPr/>
          </p:nvPicPr>
          <p:blipFill>
            <a:blip r:embed="rId5"/>
            <a:stretch>
              <a:fillRect/>
            </a:stretch>
          </p:blipFill>
          <p:spPr>
            <a:xfrm>
              <a:off x="2284053" y="1916832"/>
              <a:ext cx="2611983" cy="3564396"/>
            </a:xfrm>
            <a:prstGeom prst="rect">
              <a:avLst/>
            </a:prstGeom>
          </p:spPr>
        </p:pic>
        <p:pic>
          <p:nvPicPr>
            <p:cNvPr id="9" name="Picture 8">
              <a:extLst>
                <a:ext uri="{FF2B5EF4-FFF2-40B4-BE49-F238E27FC236}">
                  <a16:creationId xmlns:a16="http://schemas.microsoft.com/office/drawing/2014/main" id="{2C5A2AA5-26AC-E3E0-B717-EAC805D3D394}"/>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234112" y="3158970"/>
              <a:ext cx="2063252" cy="2322258"/>
            </a:xfrm>
            <a:prstGeom prst="rect">
              <a:avLst/>
            </a:prstGeom>
          </p:spPr>
        </p:pic>
      </p:grpSp>
      <p:sp>
        <p:nvSpPr>
          <p:cNvPr id="14" name="Text Placeholder 2">
            <a:extLst>
              <a:ext uri="{FF2B5EF4-FFF2-40B4-BE49-F238E27FC236}">
                <a16:creationId xmlns:a16="http://schemas.microsoft.com/office/drawing/2014/main" id="{66311539-4B4F-C6B0-74D6-4BA017FE5163}"/>
              </a:ext>
            </a:extLst>
          </p:cNvPr>
          <p:cNvSpPr txBox="1">
            <a:spLocks/>
          </p:cNvSpPr>
          <p:nvPr/>
        </p:nvSpPr>
        <p:spPr>
          <a:xfrm>
            <a:off x="4885151" y="2689295"/>
            <a:ext cx="4111823" cy="3499926"/>
          </a:xfrm>
          <a:prstGeom prst="rect">
            <a:avLst/>
          </a:prstGeom>
        </p:spPr>
        <p:txBody>
          <a:bodyPr vert="horz" lIns="0" tIns="0" rIns="0" bIns="0" rtlCol="0" anchor="t">
            <a:normAutofit/>
          </a:bodyPr>
          <a:lstStyle>
            <a:lvl1pPr marL="0" indent="0" algn="l" defTabSz="914400" rtl="0" eaLnBrk="1" latinLnBrk="0" hangingPunct="1">
              <a:lnSpc>
                <a:spcPct val="100000"/>
              </a:lnSpc>
              <a:spcBef>
                <a:spcPts val="1000"/>
              </a:spcBef>
              <a:buFontTx/>
              <a:buNone/>
              <a:defRPr sz="1600" b="1" i="0" kern="1200">
                <a:solidFill>
                  <a:schemeClr val="tx1"/>
                </a:solidFill>
                <a:latin typeface="Tahoma" charset="0"/>
                <a:ea typeface="Tahoma" charset="0"/>
                <a:cs typeface="Tahoma"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a:buChar char="•"/>
            </a:pPr>
            <a:r>
              <a:rPr lang="en-GB" sz="1500" b="0">
                <a:latin typeface="Tahoma"/>
                <a:ea typeface="Tahoma"/>
                <a:cs typeface="Tahoma"/>
              </a:rPr>
              <a:t>Mental health support for students and staff is becoming increasingly important. </a:t>
            </a:r>
            <a:endParaRPr lang="en-US" b="0"/>
          </a:p>
          <a:p>
            <a:pPr marL="285750" indent="-285750">
              <a:buFont typeface="Arial"/>
              <a:buChar char="•"/>
            </a:pPr>
            <a:r>
              <a:rPr lang="en-GB" sz="1500" b="0">
                <a:latin typeface="Tahoma"/>
                <a:ea typeface="Tahoma"/>
                <a:cs typeface="Tahoma"/>
              </a:rPr>
              <a:t>Embracing diversity in student applications / recruitment to health and social care programmes. </a:t>
            </a:r>
            <a:endParaRPr lang="en-GB" sz="1500" b="0"/>
          </a:p>
          <a:p>
            <a:pPr marL="285750" indent="-285750">
              <a:buFont typeface="Arial"/>
              <a:buChar char="•"/>
            </a:pPr>
            <a:r>
              <a:rPr lang="en-GB" sz="1500" b="0">
                <a:latin typeface="Tahoma"/>
                <a:ea typeface="Tahoma"/>
                <a:cs typeface="Tahoma"/>
              </a:rPr>
              <a:t>Supporting students on placements is equally as important as the academic environment.</a:t>
            </a:r>
          </a:p>
          <a:p>
            <a:pPr marL="285750" indent="-285750">
              <a:buFont typeface="Arial"/>
              <a:buChar char="•"/>
            </a:pPr>
            <a:r>
              <a:rPr lang="en-GB" sz="1500" b="0">
                <a:latin typeface="Tahoma"/>
                <a:ea typeface="Tahoma"/>
                <a:cs typeface="Tahoma"/>
              </a:rPr>
              <a:t>Supporting wellbeing and promoting Speak Up / whistle blowing. </a:t>
            </a:r>
            <a:endParaRPr lang="en-GB" sz="1500" b="0"/>
          </a:p>
          <a:p>
            <a:pPr marL="285750" indent="-285750">
              <a:buFont typeface="Arial"/>
              <a:buChar char="•"/>
            </a:pPr>
            <a:r>
              <a:rPr lang="en-GB" sz="1500" b="0">
                <a:latin typeface="Tahoma"/>
                <a:ea typeface="Tahoma"/>
                <a:cs typeface="Tahoma"/>
              </a:rPr>
              <a:t>Ensuring the curricula and standards of practice map the growing needs of a diverse health and social care population.</a:t>
            </a:r>
          </a:p>
        </p:txBody>
      </p:sp>
    </p:spTree>
    <p:extLst>
      <p:ext uri="{BB962C8B-B14F-4D97-AF65-F5344CB8AC3E}">
        <p14:creationId xmlns:p14="http://schemas.microsoft.com/office/powerpoint/2010/main" val="17662697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CB9A2DC-D4A2-B74C-99DC-64B7E23EA7C5}"/>
              </a:ext>
            </a:extLst>
          </p:cNvPr>
          <p:cNvSpPr/>
          <p:nvPr/>
        </p:nvSpPr>
        <p:spPr>
          <a:xfrm>
            <a:off x="0" y="0"/>
            <a:ext cx="9144000" cy="2011680"/>
          </a:xfrm>
          <a:prstGeom prst="rect">
            <a:avLst/>
          </a:prstGeom>
          <a:solidFill>
            <a:srgbClr val="3A37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6F954FA8-B341-E940-99D2-CF5D47C3EB31}"/>
              </a:ext>
            </a:extLst>
          </p:cNvPr>
          <p:cNvPicPr>
            <a:picLocks noChangeAspect="1"/>
          </p:cNvPicPr>
          <p:nvPr/>
        </p:nvPicPr>
        <p:blipFill>
          <a:blip r:embed="rId3"/>
          <a:stretch>
            <a:fillRect/>
          </a:stretch>
        </p:blipFill>
        <p:spPr>
          <a:xfrm>
            <a:off x="7240555" y="0"/>
            <a:ext cx="1444429" cy="740973"/>
          </a:xfrm>
          <a:prstGeom prst="rect">
            <a:avLst/>
          </a:prstGeom>
        </p:spPr>
      </p:pic>
      <p:sp>
        <p:nvSpPr>
          <p:cNvPr id="3" name="Title 1">
            <a:extLst>
              <a:ext uri="{FF2B5EF4-FFF2-40B4-BE49-F238E27FC236}">
                <a16:creationId xmlns:a16="http://schemas.microsoft.com/office/drawing/2014/main" id="{7B3EE82F-3F8A-9B4C-6747-173915255E04}"/>
              </a:ext>
            </a:extLst>
          </p:cNvPr>
          <p:cNvSpPr txBox="1">
            <a:spLocks/>
          </p:cNvSpPr>
          <p:nvPr/>
        </p:nvSpPr>
        <p:spPr>
          <a:xfrm>
            <a:off x="459016" y="381001"/>
            <a:ext cx="8231687" cy="1386724"/>
          </a:xfrm>
          <a:prstGeom prst="rect">
            <a:avLst/>
          </a:prstGeom>
        </p:spPr>
        <p:txBody>
          <a:bodyPr lIns="91440" tIns="45720" rIns="91440" bIns="4572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300">
                <a:solidFill>
                  <a:srgbClr val="B2A7D5"/>
                </a:solidFill>
                <a:latin typeface="Georgia"/>
              </a:rPr>
              <a:t>SUPPORTING A DIVERSE WORKFORCE   TECHNICIANS</a:t>
            </a:r>
            <a:endParaRPr lang="en-US"/>
          </a:p>
        </p:txBody>
      </p:sp>
      <p:cxnSp>
        <p:nvCxnSpPr>
          <p:cNvPr id="2" name="Straight Arrow Connector 1">
            <a:extLst>
              <a:ext uri="{FF2B5EF4-FFF2-40B4-BE49-F238E27FC236}">
                <a16:creationId xmlns:a16="http://schemas.microsoft.com/office/drawing/2014/main" id="{D25B92C1-0151-B214-F244-DD78F32DEE37}"/>
              </a:ext>
            </a:extLst>
          </p:cNvPr>
          <p:cNvCxnSpPr/>
          <p:nvPr/>
        </p:nvCxnSpPr>
        <p:spPr>
          <a:xfrm>
            <a:off x="4267200" y="1142999"/>
            <a:ext cx="0" cy="370115"/>
          </a:xfrm>
          <a:prstGeom prst="straightConnector1">
            <a:avLst/>
          </a:prstGeom>
          <a:ln>
            <a:solidFill>
              <a:srgbClr val="B2A7D5"/>
            </a:solidFill>
          </a:ln>
        </p:spPr>
        <p:style>
          <a:lnRef idx="1">
            <a:schemeClr val="accent1"/>
          </a:lnRef>
          <a:fillRef idx="0">
            <a:schemeClr val="accent1"/>
          </a:fillRef>
          <a:effectRef idx="0">
            <a:schemeClr val="accent1"/>
          </a:effectRef>
          <a:fontRef idx="minor">
            <a:schemeClr val="tx1"/>
          </a:fontRef>
        </p:style>
      </p:cxnSp>
      <p:pic>
        <p:nvPicPr>
          <p:cNvPr id="11" name="Picture 10" descr="A picture containing text, person, indoor, people&#10;&#10;Description automatically generated">
            <a:extLst>
              <a:ext uri="{FF2B5EF4-FFF2-40B4-BE49-F238E27FC236}">
                <a16:creationId xmlns:a16="http://schemas.microsoft.com/office/drawing/2014/main" id="{2E2DC124-2E80-C4EE-1DA0-33D9B80DC66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5380858" y="3040138"/>
            <a:ext cx="3511296" cy="2375873"/>
          </a:xfrm>
          <a:prstGeom prst="rect">
            <a:avLst/>
          </a:prstGeom>
        </p:spPr>
      </p:pic>
      <p:sp>
        <p:nvSpPr>
          <p:cNvPr id="13" name="Text Placeholder 2">
            <a:extLst>
              <a:ext uri="{FF2B5EF4-FFF2-40B4-BE49-F238E27FC236}">
                <a16:creationId xmlns:a16="http://schemas.microsoft.com/office/drawing/2014/main" id="{01738BB4-25D6-3E19-FEA2-2A1FDB40371A}"/>
              </a:ext>
            </a:extLst>
          </p:cNvPr>
          <p:cNvSpPr txBox="1">
            <a:spLocks/>
          </p:cNvSpPr>
          <p:nvPr/>
        </p:nvSpPr>
        <p:spPr>
          <a:xfrm>
            <a:off x="294316" y="2405393"/>
            <a:ext cx="5384322" cy="3456384"/>
          </a:xfrm>
          <a:prstGeom prst="rect">
            <a:avLst/>
          </a:prstGeom>
        </p:spPr>
        <p:txBody>
          <a:bodyPr vert="horz" lIns="0" tIns="0" rIns="0" bIns="0" rtlCol="0" anchor="t">
            <a:normAutofit lnSpcReduction="10000"/>
          </a:bodyPr>
          <a:lstStyle>
            <a:lvl1pPr marL="0" indent="0" algn="l" defTabSz="914400" rtl="0" eaLnBrk="1" latinLnBrk="0" hangingPunct="1">
              <a:lnSpc>
                <a:spcPct val="100000"/>
              </a:lnSpc>
              <a:spcBef>
                <a:spcPts val="1000"/>
              </a:spcBef>
              <a:buFontTx/>
              <a:buNone/>
              <a:defRPr sz="1600" b="1" i="0" kern="1200">
                <a:solidFill>
                  <a:schemeClr val="tx1"/>
                </a:solidFill>
                <a:latin typeface="Tahoma" charset="0"/>
                <a:ea typeface="Tahoma" charset="0"/>
                <a:cs typeface="Tahoma"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800" b="0">
              <a:latin typeface="Tahoma"/>
              <a:cs typeface="Arial" panose="020B0604020202020204" pitchFamily="34" charset="0"/>
            </a:endParaRPr>
          </a:p>
          <a:p>
            <a:pPr marL="285750" indent="-285750">
              <a:buFont typeface="Arial"/>
              <a:buChar char="•"/>
            </a:pPr>
            <a:r>
              <a:rPr lang="en-GB" sz="1800" b="0">
                <a:latin typeface="Tahoma"/>
                <a:ea typeface="Tahoma"/>
                <a:cs typeface="Arial"/>
              </a:rPr>
              <a:t>Emerging roles with the university environment to support learning through simulation. </a:t>
            </a:r>
            <a:endParaRPr lang="en-GB" sz="1800" b="0">
              <a:cs typeface="Arial" panose="020B0604020202020204" pitchFamily="34" charset="0"/>
            </a:endParaRPr>
          </a:p>
          <a:p>
            <a:pPr marL="285750" indent="-285750">
              <a:buFont typeface="Arial"/>
              <a:buChar char="•"/>
            </a:pPr>
            <a:r>
              <a:rPr lang="en-GB" sz="1800" b="0">
                <a:latin typeface="Tahoma"/>
                <a:ea typeface="Tahoma"/>
                <a:cs typeface="Arial"/>
              </a:rPr>
              <a:t>Disrupting the traditional delivery methods of learning and assessment.</a:t>
            </a:r>
          </a:p>
          <a:p>
            <a:pPr marL="285750" indent="-285750">
              <a:buFont typeface="Arial"/>
              <a:buChar char="•"/>
            </a:pPr>
            <a:r>
              <a:rPr lang="en-GB" sz="1800" b="0">
                <a:latin typeface="Tahoma"/>
                <a:ea typeface="Tahoma"/>
                <a:cs typeface="Arial"/>
              </a:rPr>
              <a:t>Co-creating new approaches to pedagogy and assessment. </a:t>
            </a:r>
            <a:endParaRPr lang="en-GB" sz="1800" b="0">
              <a:cs typeface="Arial" panose="020B0604020202020204" pitchFamily="34" charset="0"/>
            </a:endParaRPr>
          </a:p>
          <a:p>
            <a:pPr marL="285750" indent="-285750">
              <a:buFont typeface="Arial"/>
              <a:buChar char="•"/>
            </a:pPr>
            <a:r>
              <a:rPr lang="en-GB" sz="1800" b="0">
                <a:latin typeface="Tahoma"/>
                <a:ea typeface="Tahoma"/>
                <a:cs typeface="Arial"/>
              </a:rPr>
              <a:t>Greater skills mix and career development. </a:t>
            </a:r>
            <a:endParaRPr lang="en-GB" sz="1800" b="0">
              <a:cs typeface="Arial" panose="020B0604020202020204" pitchFamily="34" charset="0"/>
            </a:endParaRPr>
          </a:p>
          <a:p>
            <a:pPr marL="285750" indent="-285750">
              <a:buFont typeface="Arial"/>
              <a:buChar char="•"/>
            </a:pPr>
            <a:r>
              <a:rPr lang="en-GB" sz="1800" b="0">
                <a:latin typeface="Tahoma"/>
                <a:ea typeface="Tahoma"/>
                <a:cs typeface="Arial"/>
              </a:rPr>
              <a:t>Shaping the ‘</a:t>
            </a:r>
            <a:r>
              <a:rPr lang="en-GB" sz="1800" b="0" i="1">
                <a:latin typeface="Tahoma"/>
                <a:ea typeface="Tahoma"/>
                <a:cs typeface="Arial"/>
              </a:rPr>
              <a:t>hybrid workforce</a:t>
            </a:r>
            <a:r>
              <a:rPr lang="en-GB" sz="1800" b="0">
                <a:latin typeface="Tahoma"/>
                <a:ea typeface="Tahoma"/>
                <a:cs typeface="Arial"/>
              </a:rPr>
              <a:t>’.</a:t>
            </a:r>
          </a:p>
          <a:p>
            <a:pPr marL="285750" indent="-285750">
              <a:buFont typeface="Arial"/>
              <a:buChar char="•"/>
            </a:pPr>
            <a:r>
              <a:rPr lang="en-GB" sz="1800" b="0">
                <a:latin typeface="Tahoma"/>
                <a:ea typeface="Tahoma"/>
                <a:cs typeface="Arial"/>
              </a:rPr>
              <a:t>Digital learning and design Technologists.</a:t>
            </a:r>
          </a:p>
        </p:txBody>
      </p:sp>
    </p:spTree>
    <p:extLst>
      <p:ext uri="{BB962C8B-B14F-4D97-AF65-F5344CB8AC3E}">
        <p14:creationId xmlns:p14="http://schemas.microsoft.com/office/powerpoint/2010/main" val="25755045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3CC740-8232-FEC8-D68B-B1EB67738266}"/>
              </a:ext>
            </a:extLst>
          </p:cNvPr>
          <p:cNvSpPr/>
          <p:nvPr/>
        </p:nvSpPr>
        <p:spPr>
          <a:xfrm>
            <a:off x="355426" y="3506137"/>
            <a:ext cx="8454918" cy="2745387"/>
          </a:xfrm>
          <a:prstGeom prst="rect">
            <a:avLst/>
          </a:prstGeom>
          <a:solidFill>
            <a:schemeClr val="bg1">
              <a:lumMod val="85000"/>
            </a:schemeClr>
          </a:solidFill>
          <a:ln>
            <a:solidFill>
              <a:srgbClr val="241D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CB9A2DC-D4A2-B74C-99DC-64B7E23EA7C5}"/>
              </a:ext>
            </a:extLst>
          </p:cNvPr>
          <p:cNvSpPr/>
          <p:nvPr/>
        </p:nvSpPr>
        <p:spPr>
          <a:xfrm>
            <a:off x="0" y="0"/>
            <a:ext cx="9144000" cy="2011680"/>
          </a:xfrm>
          <a:prstGeom prst="rect">
            <a:avLst/>
          </a:prstGeom>
          <a:solidFill>
            <a:srgbClr val="3A37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6F954FA8-B341-E940-99D2-CF5D47C3EB31}"/>
              </a:ext>
            </a:extLst>
          </p:cNvPr>
          <p:cNvPicPr>
            <a:picLocks noChangeAspect="1"/>
          </p:cNvPicPr>
          <p:nvPr/>
        </p:nvPicPr>
        <p:blipFill>
          <a:blip r:embed="rId3"/>
          <a:stretch>
            <a:fillRect/>
          </a:stretch>
        </p:blipFill>
        <p:spPr>
          <a:xfrm>
            <a:off x="7240555" y="0"/>
            <a:ext cx="1444429" cy="740973"/>
          </a:xfrm>
          <a:prstGeom prst="rect">
            <a:avLst/>
          </a:prstGeom>
        </p:spPr>
      </p:pic>
      <p:sp>
        <p:nvSpPr>
          <p:cNvPr id="3" name="Title 1">
            <a:extLst>
              <a:ext uri="{FF2B5EF4-FFF2-40B4-BE49-F238E27FC236}">
                <a16:creationId xmlns:a16="http://schemas.microsoft.com/office/drawing/2014/main" id="{2B5FA6FC-007A-E148-1C6F-3FE41C1B3563}"/>
              </a:ext>
            </a:extLst>
          </p:cNvPr>
          <p:cNvSpPr txBox="1">
            <a:spLocks/>
          </p:cNvSpPr>
          <p:nvPr/>
        </p:nvSpPr>
        <p:spPr>
          <a:xfrm>
            <a:off x="459016" y="587829"/>
            <a:ext cx="8242572" cy="1179896"/>
          </a:xfrm>
          <a:prstGeom prst="rect">
            <a:avLst/>
          </a:prstGeom>
        </p:spPr>
        <p:txBody>
          <a:bodyPr anchor="ctr">
            <a:normAutofit fontScale="5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7800" dirty="0">
                <a:solidFill>
                  <a:srgbClr val="B2A7D5"/>
                </a:solidFill>
                <a:latin typeface="Georgia" panose="02040502050405020303" pitchFamily="18" charset="0"/>
              </a:rPr>
              <a:t>LOOKING AHEAD</a:t>
            </a:r>
          </a:p>
          <a:p>
            <a:r>
              <a:rPr lang="en-GB" sz="7400" dirty="0">
                <a:solidFill>
                  <a:srgbClr val="B2A7D5"/>
                </a:solidFill>
                <a:latin typeface="Georgia" panose="02040502050405020303" pitchFamily="18" charset="0"/>
              </a:rPr>
              <a:t>Changing needs and opportunities</a:t>
            </a:r>
          </a:p>
        </p:txBody>
      </p:sp>
      <p:sp>
        <p:nvSpPr>
          <p:cNvPr id="2" name="TextBox 1">
            <a:extLst>
              <a:ext uri="{FF2B5EF4-FFF2-40B4-BE49-F238E27FC236}">
                <a16:creationId xmlns:a16="http://schemas.microsoft.com/office/drawing/2014/main" id="{F5D18A48-5271-5311-52E0-C9D2997635F3}"/>
              </a:ext>
            </a:extLst>
          </p:cNvPr>
          <p:cNvSpPr txBox="1"/>
          <p:nvPr/>
        </p:nvSpPr>
        <p:spPr>
          <a:xfrm>
            <a:off x="546102" y="3830898"/>
            <a:ext cx="7742504" cy="584775"/>
          </a:xfrm>
          <a:prstGeom prst="rect">
            <a:avLst/>
          </a:prstGeom>
          <a:noFill/>
        </p:spPr>
        <p:txBody>
          <a:bodyPr wrap="none" rtlCol="0">
            <a:spAutoFit/>
          </a:bodyPr>
          <a:lstStyle/>
          <a:p>
            <a:r>
              <a:rPr lang="en-GB" sz="3200" dirty="0"/>
              <a:t>Mentimeter question (#6) – </a:t>
            </a:r>
            <a:r>
              <a:rPr lang="en-GB" sz="3200" dirty="0">
                <a:hlinkClick r:id="rId4"/>
              </a:rPr>
              <a:t>www.menti.com</a:t>
            </a:r>
            <a:r>
              <a:rPr lang="en-GB" sz="3200" dirty="0"/>
              <a:t> </a:t>
            </a:r>
          </a:p>
        </p:txBody>
      </p:sp>
      <p:sp>
        <p:nvSpPr>
          <p:cNvPr id="4" name="TextBox 3">
            <a:extLst>
              <a:ext uri="{FF2B5EF4-FFF2-40B4-BE49-F238E27FC236}">
                <a16:creationId xmlns:a16="http://schemas.microsoft.com/office/drawing/2014/main" id="{050584D5-52A8-2EB5-7DA8-E65F5CA4547B}"/>
              </a:ext>
            </a:extLst>
          </p:cNvPr>
          <p:cNvSpPr txBox="1"/>
          <p:nvPr/>
        </p:nvSpPr>
        <p:spPr>
          <a:xfrm>
            <a:off x="546339" y="4551904"/>
            <a:ext cx="3012363" cy="523220"/>
          </a:xfrm>
          <a:prstGeom prst="rect">
            <a:avLst/>
          </a:prstGeom>
          <a:noFill/>
        </p:spPr>
        <p:txBody>
          <a:bodyPr wrap="none" lIns="91440" tIns="45720" rIns="91440" bIns="45720" rtlCol="0" anchor="t">
            <a:spAutoFit/>
          </a:bodyPr>
          <a:lstStyle/>
          <a:p>
            <a:r>
              <a:rPr lang="en-GB" sz="2800">
                <a:latin typeface="Tahoma"/>
                <a:ea typeface="Tahoma"/>
                <a:cs typeface="Tahoma"/>
              </a:rPr>
              <a:t>Code: 2413 5898 </a:t>
            </a:r>
          </a:p>
        </p:txBody>
      </p:sp>
      <p:sp>
        <p:nvSpPr>
          <p:cNvPr id="5" name="TextBox 4">
            <a:extLst>
              <a:ext uri="{FF2B5EF4-FFF2-40B4-BE49-F238E27FC236}">
                <a16:creationId xmlns:a16="http://schemas.microsoft.com/office/drawing/2014/main" id="{08ABBA36-D1DD-79AF-1033-3BCA6E79F039}"/>
              </a:ext>
            </a:extLst>
          </p:cNvPr>
          <p:cNvSpPr txBox="1"/>
          <p:nvPr/>
        </p:nvSpPr>
        <p:spPr>
          <a:xfrm>
            <a:off x="350159" y="2468205"/>
            <a:ext cx="8044904" cy="1107996"/>
          </a:xfrm>
          <a:prstGeom prst="rect">
            <a:avLst/>
          </a:prstGeom>
          <a:noFill/>
        </p:spPr>
        <p:txBody>
          <a:bodyPr wrap="square" lIns="91440" tIns="45720" rIns="91440" bIns="45720" rtlCol="0" anchor="t">
            <a:spAutoFit/>
          </a:bodyPr>
          <a:lstStyle/>
          <a:p>
            <a:pPr algn="l" rtl="0" fontAlgn="base">
              <a:buClr>
                <a:srgbClr val="958CB2"/>
              </a:buClr>
            </a:pPr>
            <a:r>
              <a:rPr lang="en-GB" sz="2400" b="1" i="0">
                <a:solidFill>
                  <a:srgbClr val="000000"/>
                </a:solidFill>
                <a:effectLst/>
                <a:latin typeface="Tahoma"/>
                <a:ea typeface="Tahoma"/>
                <a:cs typeface="Tahoma"/>
              </a:rPr>
              <a:t>Exploring our collective challenge &amp; opportunity | What does a connected model look like?</a:t>
            </a:r>
          </a:p>
          <a:p>
            <a:pPr marL="285750" indent="-285750" algn="l" rtl="0" fontAlgn="base">
              <a:buClr>
                <a:srgbClr val="958CB2"/>
              </a:buClr>
              <a:buFont typeface="Arial" panose="020B0604020202020204" pitchFamily="34" charset="0"/>
              <a:buChar char="•"/>
            </a:pPr>
            <a:endParaRPr lang="en-GB" sz="1800" b="0" i="0" dirty="0">
              <a:solidFill>
                <a:srgbClr val="000000"/>
              </a:solidFill>
              <a:effectLst/>
              <a:latin typeface="Helvetica" panose="020B0604020202020204" pitchFamily="34" charset="0"/>
            </a:endParaRPr>
          </a:p>
        </p:txBody>
      </p:sp>
    </p:spTree>
    <p:extLst>
      <p:ext uri="{BB962C8B-B14F-4D97-AF65-F5344CB8AC3E}">
        <p14:creationId xmlns:p14="http://schemas.microsoft.com/office/powerpoint/2010/main" val="11478776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CB9A2DC-D4A2-B74C-99DC-64B7E23EA7C5}"/>
              </a:ext>
            </a:extLst>
          </p:cNvPr>
          <p:cNvSpPr/>
          <p:nvPr/>
        </p:nvSpPr>
        <p:spPr>
          <a:xfrm>
            <a:off x="0" y="0"/>
            <a:ext cx="9144000" cy="2011680"/>
          </a:xfrm>
          <a:prstGeom prst="rect">
            <a:avLst/>
          </a:prstGeom>
          <a:solidFill>
            <a:srgbClr val="3A37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6F954FA8-B341-E940-99D2-CF5D47C3EB31}"/>
              </a:ext>
            </a:extLst>
          </p:cNvPr>
          <p:cNvPicPr>
            <a:picLocks noChangeAspect="1"/>
          </p:cNvPicPr>
          <p:nvPr/>
        </p:nvPicPr>
        <p:blipFill>
          <a:blip r:embed="rId3"/>
          <a:stretch>
            <a:fillRect/>
          </a:stretch>
        </p:blipFill>
        <p:spPr>
          <a:xfrm>
            <a:off x="7240555" y="0"/>
            <a:ext cx="1444429" cy="740973"/>
          </a:xfrm>
          <a:prstGeom prst="rect">
            <a:avLst/>
          </a:prstGeom>
        </p:spPr>
      </p:pic>
      <p:sp>
        <p:nvSpPr>
          <p:cNvPr id="8" name="Title 1">
            <a:extLst>
              <a:ext uri="{FF2B5EF4-FFF2-40B4-BE49-F238E27FC236}">
                <a16:creationId xmlns:a16="http://schemas.microsoft.com/office/drawing/2014/main" id="{945B7B44-3734-614F-A245-1E76DCCAF434}"/>
              </a:ext>
            </a:extLst>
          </p:cNvPr>
          <p:cNvSpPr txBox="1">
            <a:spLocks/>
          </p:cNvSpPr>
          <p:nvPr/>
        </p:nvSpPr>
        <p:spPr>
          <a:xfrm>
            <a:off x="459016" y="781595"/>
            <a:ext cx="7772400" cy="1092577"/>
          </a:xfrm>
          <a:prstGeom prst="rect">
            <a:avLst/>
          </a:prstGeom>
        </p:spPr>
        <p:txBody>
          <a:bodyPr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600" dirty="0">
                <a:solidFill>
                  <a:srgbClr val="B2A7D5"/>
                </a:solidFill>
                <a:latin typeface="Georgia" panose="02040502050405020303" pitchFamily="18" charset="0"/>
              </a:rPr>
              <a:t>IMMEDIATE CHALLENGE</a:t>
            </a:r>
          </a:p>
          <a:p>
            <a:r>
              <a:rPr lang="en-GB" dirty="0">
                <a:solidFill>
                  <a:srgbClr val="B2A7D5"/>
                </a:solidFill>
                <a:latin typeface="Georgia" panose="02040502050405020303" pitchFamily="18" charset="0"/>
              </a:rPr>
              <a:t>Workforce Crisis</a:t>
            </a:r>
          </a:p>
        </p:txBody>
      </p:sp>
      <p:sp>
        <p:nvSpPr>
          <p:cNvPr id="11" name="TextBox 10">
            <a:extLst>
              <a:ext uri="{FF2B5EF4-FFF2-40B4-BE49-F238E27FC236}">
                <a16:creationId xmlns:a16="http://schemas.microsoft.com/office/drawing/2014/main" id="{F644F4AC-3859-E299-3154-4980D26D0863}"/>
              </a:ext>
            </a:extLst>
          </p:cNvPr>
          <p:cNvSpPr txBox="1"/>
          <p:nvPr/>
        </p:nvSpPr>
        <p:spPr>
          <a:xfrm>
            <a:off x="367576" y="2272372"/>
            <a:ext cx="5175974" cy="4247317"/>
          </a:xfrm>
          <a:prstGeom prst="rect">
            <a:avLst/>
          </a:prstGeom>
          <a:noFill/>
        </p:spPr>
        <p:txBody>
          <a:bodyPr wrap="square" lIns="91440" tIns="45720" rIns="91440" bIns="45720" rtlCol="0" anchor="t">
            <a:spAutoFit/>
          </a:bodyPr>
          <a:lstStyle/>
          <a:p>
            <a:pPr marL="285750" indent="-285750" algn="l" rtl="0" fontAlgn="base">
              <a:buClr>
                <a:srgbClr val="958CB2"/>
              </a:buClr>
              <a:buFont typeface="Arial" panose="020B0604020202020204" pitchFamily="34" charset="0"/>
              <a:buChar char="•"/>
            </a:pPr>
            <a:r>
              <a:rPr lang="en-GB" sz="1800" i="0" dirty="0">
                <a:solidFill>
                  <a:srgbClr val="000000"/>
                </a:solidFill>
                <a:effectLst/>
                <a:latin typeface="Helvetica" panose="020B0604020202020204" pitchFamily="34" charset="0"/>
              </a:rPr>
              <a:t>Our NHS is facing a workforce crisis, with over 130,000 vacancies in England. </a:t>
            </a:r>
          </a:p>
          <a:p>
            <a:pPr algn="l" rtl="0" fontAlgn="base">
              <a:buClr>
                <a:srgbClr val="958CB2"/>
              </a:buClr>
            </a:pPr>
            <a:endParaRPr lang="en-GB" sz="1800" i="0" dirty="0">
              <a:solidFill>
                <a:srgbClr val="000000"/>
              </a:solidFill>
              <a:effectLst/>
              <a:latin typeface="Helvetica" panose="020B0604020202020204" pitchFamily="34" charset="0"/>
            </a:endParaRPr>
          </a:p>
          <a:p>
            <a:pPr marL="285750" indent="-285750" fontAlgn="base">
              <a:buClr>
                <a:srgbClr val="958CB2"/>
              </a:buClr>
              <a:buFont typeface="Arial" panose="020B0604020202020204" pitchFamily="34" charset="0"/>
              <a:buChar char="•"/>
            </a:pPr>
            <a:r>
              <a:rPr lang="en-GB" sz="1800" i="0">
                <a:solidFill>
                  <a:srgbClr val="000000"/>
                </a:solidFill>
                <a:effectLst/>
                <a:latin typeface="Helvetica"/>
                <a:cs typeface="Helvetica"/>
              </a:rPr>
              <a:t>The most recent data showed over 46,000 vacant nursing posts – a record high. This is despite the fact that the Government is on target to meet its 2019 manifesto of 50,000 more nurses by March 2024.</a:t>
            </a:r>
            <a:r>
              <a:rPr lang="en-GB">
                <a:solidFill>
                  <a:srgbClr val="000000"/>
                </a:solidFill>
                <a:latin typeface="Helvetica"/>
                <a:cs typeface="Helvetica"/>
              </a:rPr>
              <a:t> </a:t>
            </a:r>
            <a:endParaRPr lang="en-GB" sz="1800" i="0">
              <a:solidFill>
                <a:srgbClr val="000000"/>
              </a:solidFill>
              <a:effectLst/>
              <a:latin typeface="Helvetica" panose="020B0604020202020204" pitchFamily="34" charset="0"/>
              <a:cs typeface="Helvetica"/>
            </a:endParaRPr>
          </a:p>
          <a:p>
            <a:pPr algn="l" rtl="0" fontAlgn="base">
              <a:buClr>
                <a:srgbClr val="958CB2"/>
              </a:buClr>
            </a:pPr>
            <a:endParaRPr lang="en-GB" sz="1800" i="0">
              <a:solidFill>
                <a:srgbClr val="000000"/>
              </a:solidFill>
              <a:effectLst/>
              <a:latin typeface="Helvetica" panose="020B0604020202020204" pitchFamily="34" charset="0"/>
            </a:endParaRPr>
          </a:p>
          <a:p>
            <a:pPr marL="285750" indent="-285750" algn="l" rtl="0" fontAlgn="base">
              <a:buClr>
                <a:srgbClr val="958CB2"/>
              </a:buClr>
              <a:buFont typeface="Arial" panose="020B0604020202020204" pitchFamily="34" charset="0"/>
              <a:buChar char="•"/>
            </a:pPr>
            <a:r>
              <a:rPr lang="en-GB" sz="1800" i="0" dirty="0">
                <a:solidFill>
                  <a:srgbClr val="000000"/>
                </a:solidFill>
                <a:effectLst/>
                <a:latin typeface="Helvetica" panose="020B0604020202020204" pitchFamily="34" charset="0"/>
              </a:rPr>
              <a:t>The demand for nurses is increasing more quickly than supply.</a:t>
            </a:r>
          </a:p>
          <a:p>
            <a:pPr marL="285750" indent="-285750" algn="l" rtl="0" fontAlgn="base">
              <a:buClr>
                <a:srgbClr val="958CB2"/>
              </a:buClr>
              <a:buFont typeface="Arial" panose="020B0604020202020204" pitchFamily="34" charset="0"/>
              <a:buChar char="•"/>
            </a:pPr>
            <a:endParaRPr lang="en-GB" dirty="0">
              <a:solidFill>
                <a:srgbClr val="000000"/>
              </a:solidFill>
              <a:latin typeface="Helvetica" panose="020B0604020202020204" pitchFamily="34" charset="0"/>
            </a:endParaRPr>
          </a:p>
          <a:p>
            <a:pPr marL="285750" indent="-285750" fontAlgn="base">
              <a:buClr>
                <a:srgbClr val="958CB2"/>
              </a:buClr>
              <a:buFont typeface="Arial" panose="020B0604020202020204" pitchFamily="34" charset="0"/>
              <a:buChar char="•"/>
            </a:pPr>
            <a:r>
              <a:rPr lang="en-GB">
                <a:solidFill>
                  <a:srgbClr val="000000"/>
                </a:solidFill>
                <a:latin typeface="Helvetica"/>
                <a:cs typeface="Helvetica"/>
              </a:rPr>
              <a:t>The emergence of new models of health and social care requires new roles, skills and ways of working. </a:t>
            </a:r>
            <a:endParaRPr lang="en-GB"/>
          </a:p>
        </p:txBody>
      </p:sp>
      <p:pic>
        <p:nvPicPr>
          <p:cNvPr id="2" name="Picture 1">
            <a:extLst>
              <a:ext uri="{FF2B5EF4-FFF2-40B4-BE49-F238E27FC236}">
                <a16:creationId xmlns:a16="http://schemas.microsoft.com/office/drawing/2014/main" id="{658BA6E7-A259-9A4E-38E5-32AB4EDED592}"/>
              </a:ext>
            </a:extLst>
          </p:cNvPr>
          <p:cNvPicPr>
            <a:picLocks noChangeAspect="1"/>
          </p:cNvPicPr>
          <p:nvPr/>
        </p:nvPicPr>
        <p:blipFill>
          <a:blip r:embed="rId4"/>
          <a:stretch>
            <a:fillRect/>
          </a:stretch>
        </p:blipFill>
        <p:spPr>
          <a:xfrm>
            <a:off x="5827606" y="2166597"/>
            <a:ext cx="3149646" cy="4458869"/>
          </a:xfrm>
          <a:prstGeom prst="rect">
            <a:avLst/>
          </a:prstGeom>
        </p:spPr>
      </p:pic>
    </p:spTree>
    <p:extLst>
      <p:ext uri="{BB962C8B-B14F-4D97-AF65-F5344CB8AC3E}">
        <p14:creationId xmlns:p14="http://schemas.microsoft.com/office/powerpoint/2010/main" val="40360025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CB9A2DC-D4A2-B74C-99DC-64B7E23EA7C5}"/>
              </a:ext>
            </a:extLst>
          </p:cNvPr>
          <p:cNvSpPr/>
          <p:nvPr/>
        </p:nvSpPr>
        <p:spPr>
          <a:xfrm>
            <a:off x="0" y="0"/>
            <a:ext cx="9144000" cy="2011680"/>
          </a:xfrm>
          <a:prstGeom prst="rect">
            <a:avLst/>
          </a:prstGeom>
          <a:solidFill>
            <a:srgbClr val="3A37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6F954FA8-B341-E940-99D2-CF5D47C3EB31}"/>
              </a:ext>
            </a:extLst>
          </p:cNvPr>
          <p:cNvPicPr>
            <a:picLocks noChangeAspect="1"/>
          </p:cNvPicPr>
          <p:nvPr/>
        </p:nvPicPr>
        <p:blipFill>
          <a:blip r:embed="rId3"/>
          <a:stretch>
            <a:fillRect/>
          </a:stretch>
        </p:blipFill>
        <p:spPr>
          <a:xfrm>
            <a:off x="7240555" y="0"/>
            <a:ext cx="1444429" cy="740973"/>
          </a:xfrm>
          <a:prstGeom prst="rect">
            <a:avLst/>
          </a:prstGeom>
        </p:spPr>
      </p:pic>
      <p:grpSp>
        <p:nvGrpSpPr>
          <p:cNvPr id="30" name="object 3">
            <a:extLst>
              <a:ext uri="{FF2B5EF4-FFF2-40B4-BE49-F238E27FC236}">
                <a16:creationId xmlns:a16="http://schemas.microsoft.com/office/drawing/2014/main" id="{AD7D2B02-3610-3A9F-9CC7-455F864B3BCA}"/>
              </a:ext>
            </a:extLst>
          </p:cNvPr>
          <p:cNvGrpSpPr/>
          <p:nvPr/>
        </p:nvGrpSpPr>
        <p:grpSpPr>
          <a:xfrm>
            <a:off x="2573837" y="2415598"/>
            <a:ext cx="5158219" cy="4155186"/>
            <a:chOff x="2666238" y="957834"/>
            <a:chExt cx="6616065" cy="5354320"/>
          </a:xfrm>
        </p:grpSpPr>
        <p:pic>
          <p:nvPicPr>
            <p:cNvPr id="31" name="object 4">
              <a:extLst>
                <a:ext uri="{FF2B5EF4-FFF2-40B4-BE49-F238E27FC236}">
                  <a16:creationId xmlns:a16="http://schemas.microsoft.com/office/drawing/2014/main" id="{F61F8CD7-6FD8-B453-FC4C-64D7F3458CDB}"/>
                </a:ext>
              </a:extLst>
            </p:cNvPr>
            <p:cNvPicPr/>
            <p:nvPr/>
          </p:nvPicPr>
          <p:blipFill>
            <a:blip r:embed="rId4" cstate="print"/>
            <a:stretch>
              <a:fillRect/>
            </a:stretch>
          </p:blipFill>
          <p:spPr>
            <a:xfrm>
              <a:off x="2666238" y="2734055"/>
              <a:ext cx="3620261" cy="3477005"/>
            </a:xfrm>
            <a:prstGeom prst="rect">
              <a:avLst/>
            </a:prstGeom>
          </p:spPr>
        </p:pic>
        <p:sp>
          <p:nvSpPr>
            <p:cNvPr id="32" name="object 5">
              <a:extLst>
                <a:ext uri="{FF2B5EF4-FFF2-40B4-BE49-F238E27FC236}">
                  <a16:creationId xmlns:a16="http://schemas.microsoft.com/office/drawing/2014/main" id="{7D4FFBB1-25B6-0659-A4D4-D3CF087A8F7A}"/>
                </a:ext>
              </a:extLst>
            </p:cNvPr>
            <p:cNvSpPr/>
            <p:nvPr/>
          </p:nvSpPr>
          <p:spPr>
            <a:xfrm>
              <a:off x="2712338" y="2757297"/>
              <a:ext cx="3528060" cy="3385185"/>
            </a:xfrm>
            <a:custGeom>
              <a:avLst/>
              <a:gdLst/>
              <a:ahLst/>
              <a:cxnLst/>
              <a:rect l="l" t="t" r="r" b="b"/>
              <a:pathLst>
                <a:path w="3528060" h="3385185">
                  <a:moveTo>
                    <a:pt x="0" y="1692402"/>
                  </a:moveTo>
                  <a:lnTo>
                    <a:pt x="677" y="1645031"/>
                  </a:lnTo>
                  <a:lnTo>
                    <a:pt x="2699" y="1597982"/>
                  </a:lnTo>
                  <a:lnTo>
                    <a:pt x="6046" y="1551272"/>
                  </a:lnTo>
                  <a:lnTo>
                    <a:pt x="10701" y="1504918"/>
                  </a:lnTo>
                  <a:lnTo>
                    <a:pt x="16647" y="1458937"/>
                  </a:lnTo>
                  <a:lnTo>
                    <a:pt x="23866" y="1413345"/>
                  </a:lnTo>
                  <a:lnTo>
                    <a:pt x="32341" y="1368161"/>
                  </a:lnTo>
                  <a:lnTo>
                    <a:pt x="42052" y="1323400"/>
                  </a:lnTo>
                  <a:lnTo>
                    <a:pt x="52984" y="1279080"/>
                  </a:lnTo>
                  <a:lnTo>
                    <a:pt x="65118" y="1235218"/>
                  </a:lnTo>
                  <a:lnTo>
                    <a:pt x="78436" y="1191831"/>
                  </a:lnTo>
                  <a:lnTo>
                    <a:pt x="92921" y="1148935"/>
                  </a:lnTo>
                  <a:lnTo>
                    <a:pt x="108555" y="1106548"/>
                  </a:lnTo>
                  <a:lnTo>
                    <a:pt x="125320" y="1064686"/>
                  </a:lnTo>
                  <a:lnTo>
                    <a:pt x="143200" y="1023367"/>
                  </a:lnTo>
                  <a:lnTo>
                    <a:pt x="162175" y="982607"/>
                  </a:lnTo>
                  <a:lnTo>
                    <a:pt x="182228" y="942424"/>
                  </a:lnTo>
                  <a:lnTo>
                    <a:pt x="203343" y="902834"/>
                  </a:lnTo>
                  <a:lnTo>
                    <a:pt x="225500" y="863855"/>
                  </a:lnTo>
                  <a:lnTo>
                    <a:pt x="248683" y="825503"/>
                  </a:lnTo>
                  <a:lnTo>
                    <a:pt x="272873" y="787796"/>
                  </a:lnTo>
                  <a:lnTo>
                    <a:pt x="298053" y="750749"/>
                  </a:lnTo>
                  <a:lnTo>
                    <a:pt x="324205" y="714382"/>
                  </a:lnTo>
                  <a:lnTo>
                    <a:pt x="351312" y="678709"/>
                  </a:lnTo>
                  <a:lnTo>
                    <a:pt x="379356" y="643748"/>
                  </a:lnTo>
                  <a:lnTo>
                    <a:pt x="408319" y="609517"/>
                  </a:lnTo>
                  <a:lnTo>
                    <a:pt x="438184" y="576032"/>
                  </a:lnTo>
                  <a:lnTo>
                    <a:pt x="468932" y="543310"/>
                  </a:lnTo>
                  <a:lnTo>
                    <a:pt x="500547" y="511368"/>
                  </a:lnTo>
                  <a:lnTo>
                    <a:pt x="533010" y="480223"/>
                  </a:lnTo>
                  <a:lnTo>
                    <a:pt x="566304" y="449892"/>
                  </a:lnTo>
                  <a:lnTo>
                    <a:pt x="600411" y="420392"/>
                  </a:lnTo>
                  <a:lnTo>
                    <a:pt x="635313" y="391740"/>
                  </a:lnTo>
                  <a:lnTo>
                    <a:pt x="670993" y="363953"/>
                  </a:lnTo>
                  <a:lnTo>
                    <a:pt x="707433" y="337048"/>
                  </a:lnTo>
                  <a:lnTo>
                    <a:pt x="744616" y="311042"/>
                  </a:lnTo>
                  <a:lnTo>
                    <a:pt x="782523" y="285951"/>
                  </a:lnTo>
                  <a:lnTo>
                    <a:pt x="821137" y="261793"/>
                  </a:lnTo>
                  <a:lnTo>
                    <a:pt x="860440" y="238585"/>
                  </a:lnTo>
                  <a:lnTo>
                    <a:pt x="900416" y="216344"/>
                  </a:lnTo>
                  <a:lnTo>
                    <a:pt x="941045" y="195086"/>
                  </a:lnTo>
                  <a:lnTo>
                    <a:pt x="982310" y="174829"/>
                  </a:lnTo>
                  <a:lnTo>
                    <a:pt x="1024194" y="155590"/>
                  </a:lnTo>
                  <a:lnTo>
                    <a:pt x="1066678" y="137385"/>
                  </a:lnTo>
                  <a:lnTo>
                    <a:pt x="1109746" y="120232"/>
                  </a:lnTo>
                  <a:lnTo>
                    <a:pt x="1153380" y="104147"/>
                  </a:lnTo>
                  <a:lnTo>
                    <a:pt x="1197561" y="89148"/>
                  </a:lnTo>
                  <a:lnTo>
                    <a:pt x="1242272" y="75251"/>
                  </a:lnTo>
                  <a:lnTo>
                    <a:pt x="1287496" y="62474"/>
                  </a:lnTo>
                  <a:lnTo>
                    <a:pt x="1333215" y="50833"/>
                  </a:lnTo>
                  <a:lnTo>
                    <a:pt x="1379410" y="40345"/>
                  </a:lnTo>
                  <a:lnTo>
                    <a:pt x="1426066" y="31028"/>
                  </a:lnTo>
                  <a:lnTo>
                    <a:pt x="1473162" y="22897"/>
                  </a:lnTo>
                  <a:lnTo>
                    <a:pt x="1520683" y="15972"/>
                  </a:lnTo>
                  <a:lnTo>
                    <a:pt x="1568611" y="10267"/>
                  </a:lnTo>
                  <a:lnTo>
                    <a:pt x="1616927" y="5800"/>
                  </a:lnTo>
                  <a:lnTo>
                    <a:pt x="1665613" y="2589"/>
                  </a:lnTo>
                  <a:lnTo>
                    <a:pt x="1714654" y="650"/>
                  </a:lnTo>
                  <a:lnTo>
                    <a:pt x="1764030" y="0"/>
                  </a:lnTo>
                  <a:lnTo>
                    <a:pt x="1813405" y="650"/>
                  </a:lnTo>
                  <a:lnTo>
                    <a:pt x="1862446" y="2589"/>
                  </a:lnTo>
                  <a:lnTo>
                    <a:pt x="1911132" y="5800"/>
                  </a:lnTo>
                  <a:lnTo>
                    <a:pt x="1959448" y="10267"/>
                  </a:lnTo>
                  <a:lnTo>
                    <a:pt x="2007376" y="15972"/>
                  </a:lnTo>
                  <a:lnTo>
                    <a:pt x="2054897" y="22897"/>
                  </a:lnTo>
                  <a:lnTo>
                    <a:pt x="2101993" y="31028"/>
                  </a:lnTo>
                  <a:lnTo>
                    <a:pt x="2148649" y="40345"/>
                  </a:lnTo>
                  <a:lnTo>
                    <a:pt x="2194844" y="50833"/>
                  </a:lnTo>
                  <a:lnTo>
                    <a:pt x="2240563" y="62474"/>
                  </a:lnTo>
                  <a:lnTo>
                    <a:pt x="2285787" y="75251"/>
                  </a:lnTo>
                  <a:lnTo>
                    <a:pt x="2330498" y="89148"/>
                  </a:lnTo>
                  <a:lnTo>
                    <a:pt x="2374679" y="104147"/>
                  </a:lnTo>
                  <a:lnTo>
                    <a:pt x="2418313" y="120232"/>
                  </a:lnTo>
                  <a:lnTo>
                    <a:pt x="2461381" y="137385"/>
                  </a:lnTo>
                  <a:lnTo>
                    <a:pt x="2503865" y="155590"/>
                  </a:lnTo>
                  <a:lnTo>
                    <a:pt x="2545749" y="174829"/>
                  </a:lnTo>
                  <a:lnTo>
                    <a:pt x="2587014" y="195086"/>
                  </a:lnTo>
                  <a:lnTo>
                    <a:pt x="2627643" y="216344"/>
                  </a:lnTo>
                  <a:lnTo>
                    <a:pt x="2667619" y="238585"/>
                  </a:lnTo>
                  <a:lnTo>
                    <a:pt x="2706922" y="261793"/>
                  </a:lnTo>
                  <a:lnTo>
                    <a:pt x="2745536" y="285951"/>
                  </a:lnTo>
                  <a:lnTo>
                    <a:pt x="2783443" y="311042"/>
                  </a:lnTo>
                  <a:lnTo>
                    <a:pt x="2820626" y="337048"/>
                  </a:lnTo>
                  <a:lnTo>
                    <a:pt x="2857066" y="363953"/>
                  </a:lnTo>
                  <a:lnTo>
                    <a:pt x="2892746" y="391740"/>
                  </a:lnTo>
                  <a:lnTo>
                    <a:pt x="2927648" y="420392"/>
                  </a:lnTo>
                  <a:lnTo>
                    <a:pt x="2961755" y="449892"/>
                  </a:lnTo>
                  <a:lnTo>
                    <a:pt x="2995049" y="480223"/>
                  </a:lnTo>
                  <a:lnTo>
                    <a:pt x="3027512" y="511368"/>
                  </a:lnTo>
                  <a:lnTo>
                    <a:pt x="3059127" y="543310"/>
                  </a:lnTo>
                  <a:lnTo>
                    <a:pt x="3089875" y="576032"/>
                  </a:lnTo>
                  <a:lnTo>
                    <a:pt x="3119740" y="609517"/>
                  </a:lnTo>
                  <a:lnTo>
                    <a:pt x="3148703" y="643748"/>
                  </a:lnTo>
                  <a:lnTo>
                    <a:pt x="3176747" y="678709"/>
                  </a:lnTo>
                  <a:lnTo>
                    <a:pt x="3203854" y="714382"/>
                  </a:lnTo>
                  <a:lnTo>
                    <a:pt x="3230006" y="750749"/>
                  </a:lnTo>
                  <a:lnTo>
                    <a:pt x="3255186" y="787796"/>
                  </a:lnTo>
                  <a:lnTo>
                    <a:pt x="3279376" y="825503"/>
                  </a:lnTo>
                  <a:lnTo>
                    <a:pt x="3302559" y="863855"/>
                  </a:lnTo>
                  <a:lnTo>
                    <a:pt x="3324716" y="902834"/>
                  </a:lnTo>
                  <a:lnTo>
                    <a:pt x="3345831" y="942424"/>
                  </a:lnTo>
                  <a:lnTo>
                    <a:pt x="3365884" y="982607"/>
                  </a:lnTo>
                  <a:lnTo>
                    <a:pt x="3384859" y="1023367"/>
                  </a:lnTo>
                  <a:lnTo>
                    <a:pt x="3402739" y="1064686"/>
                  </a:lnTo>
                  <a:lnTo>
                    <a:pt x="3419504" y="1106548"/>
                  </a:lnTo>
                  <a:lnTo>
                    <a:pt x="3435138" y="1148935"/>
                  </a:lnTo>
                  <a:lnTo>
                    <a:pt x="3449623" y="1191831"/>
                  </a:lnTo>
                  <a:lnTo>
                    <a:pt x="3462941" y="1235218"/>
                  </a:lnTo>
                  <a:lnTo>
                    <a:pt x="3475075" y="1279080"/>
                  </a:lnTo>
                  <a:lnTo>
                    <a:pt x="3486007" y="1323400"/>
                  </a:lnTo>
                  <a:lnTo>
                    <a:pt x="3495718" y="1368161"/>
                  </a:lnTo>
                  <a:lnTo>
                    <a:pt x="3504193" y="1413345"/>
                  </a:lnTo>
                  <a:lnTo>
                    <a:pt x="3511412" y="1458937"/>
                  </a:lnTo>
                  <a:lnTo>
                    <a:pt x="3517358" y="1504918"/>
                  </a:lnTo>
                  <a:lnTo>
                    <a:pt x="3522013" y="1551272"/>
                  </a:lnTo>
                  <a:lnTo>
                    <a:pt x="3525360" y="1597982"/>
                  </a:lnTo>
                  <a:lnTo>
                    <a:pt x="3527382" y="1645031"/>
                  </a:lnTo>
                  <a:lnTo>
                    <a:pt x="3528060" y="1692402"/>
                  </a:lnTo>
                  <a:lnTo>
                    <a:pt x="3527382" y="1739772"/>
                  </a:lnTo>
                  <a:lnTo>
                    <a:pt x="3525360" y="1786821"/>
                  </a:lnTo>
                  <a:lnTo>
                    <a:pt x="3522013" y="1833531"/>
                  </a:lnTo>
                  <a:lnTo>
                    <a:pt x="3517358" y="1879885"/>
                  </a:lnTo>
                  <a:lnTo>
                    <a:pt x="3511412" y="1925866"/>
                  </a:lnTo>
                  <a:lnTo>
                    <a:pt x="3504193" y="1971458"/>
                  </a:lnTo>
                  <a:lnTo>
                    <a:pt x="3495718" y="2016642"/>
                  </a:lnTo>
                  <a:lnTo>
                    <a:pt x="3486007" y="2061403"/>
                  </a:lnTo>
                  <a:lnTo>
                    <a:pt x="3475075" y="2105723"/>
                  </a:lnTo>
                  <a:lnTo>
                    <a:pt x="3462941" y="2149585"/>
                  </a:lnTo>
                  <a:lnTo>
                    <a:pt x="3449623" y="2192972"/>
                  </a:lnTo>
                  <a:lnTo>
                    <a:pt x="3435138" y="2235868"/>
                  </a:lnTo>
                  <a:lnTo>
                    <a:pt x="3419504" y="2278255"/>
                  </a:lnTo>
                  <a:lnTo>
                    <a:pt x="3402739" y="2320117"/>
                  </a:lnTo>
                  <a:lnTo>
                    <a:pt x="3384859" y="2361436"/>
                  </a:lnTo>
                  <a:lnTo>
                    <a:pt x="3365884" y="2402196"/>
                  </a:lnTo>
                  <a:lnTo>
                    <a:pt x="3345831" y="2442379"/>
                  </a:lnTo>
                  <a:lnTo>
                    <a:pt x="3324716" y="2481969"/>
                  </a:lnTo>
                  <a:lnTo>
                    <a:pt x="3302559" y="2520948"/>
                  </a:lnTo>
                  <a:lnTo>
                    <a:pt x="3279376" y="2559300"/>
                  </a:lnTo>
                  <a:lnTo>
                    <a:pt x="3255186" y="2597007"/>
                  </a:lnTo>
                  <a:lnTo>
                    <a:pt x="3230006" y="2634054"/>
                  </a:lnTo>
                  <a:lnTo>
                    <a:pt x="3203854" y="2670421"/>
                  </a:lnTo>
                  <a:lnTo>
                    <a:pt x="3176747" y="2706094"/>
                  </a:lnTo>
                  <a:lnTo>
                    <a:pt x="3148703" y="2741055"/>
                  </a:lnTo>
                  <a:lnTo>
                    <a:pt x="3119740" y="2775286"/>
                  </a:lnTo>
                  <a:lnTo>
                    <a:pt x="3089875" y="2808771"/>
                  </a:lnTo>
                  <a:lnTo>
                    <a:pt x="3059127" y="2841493"/>
                  </a:lnTo>
                  <a:lnTo>
                    <a:pt x="3027512" y="2873435"/>
                  </a:lnTo>
                  <a:lnTo>
                    <a:pt x="2995049" y="2904580"/>
                  </a:lnTo>
                  <a:lnTo>
                    <a:pt x="2961755" y="2934911"/>
                  </a:lnTo>
                  <a:lnTo>
                    <a:pt x="2927648" y="2964411"/>
                  </a:lnTo>
                  <a:lnTo>
                    <a:pt x="2892746" y="2993063"/>
                  </a:lnTo>
                  <a:lnTo>
                    <a:pt x="2857066" y="3020850"/>
                  </a:lnTo>
                  <a:lnTo>
                    <a:pt x="2820626" y="3047755"/>
                  </a:lnTo>
                  <a:lnTo>
                    <a:pt x="2783443" y="3073761"/>
                  </a:lnTo>
                  <a:lnTo>
                    <a:pt x="2745536" y="3098852"/>
                  </a:lnTo>
                  <a:lnTo>
                    <a:pt x="2706922" y="3123010"/>
                  </a:lnTo>
                  <a:lnTo>
                    <a:pt x="2667619" y="3146218"/>
                  </a:lnTo>
                  <a:lnTo>
                    <a:pt x="2627643" y="3168459"/>
                  </a:lnTo>
                  <a:lnTo>
                    <a:pt x="2587014" y="3189717"/>
                  </a:lnTo>
                  <a:lnTo>
                    <a:pt x="2545749" y="3209974"/>
                  </a:lnTo>
                  <a:lnTo>
                    <a:pt x="2503865" y="3229213"/>
                  </a:lnTo>
                  <a:lnTo>
                    <a:pt x="2461381" y="3247418"/>
                  </a:lnTo>
                  <a:lnTo>
                    <a:pt x="2418313" y="3264571"/>
                  </a:lnTo>
                  <a:lnTo>
                    <a:pt x="2374679" y="3280656"/>
                  </a:lnTo>
                  <a:lnTo>
                    <a:pt x="2330498" y="3295655"/>
                  </a:lnTo>
                  <a:lnTo>
                    <a:pt x="2285787" y="3309552"/>
                  </a:lnTo>
                  <a:lnTo>
                    <a:pt x="2240563" y="3322329"/>
                  </a:lnTo>
                  <a:lnTo>
                    <a:pt x="2194844" y="3333970"/>
                  </a:lnTo>
                  <a:lnTo>
                    <a:pt x="2148649" y="3344458"/>
                  </a:lnTo>
                  <a:lnTo>
                    <a:pt x="2101993" y="3353775"/>
                  </a:lnTo>
                  <a:lnTo>
                    <a:pt x="2054897" y="3361906"/>
                  </a:lnTo>
                  <a:lnTo>
                    <a:pt x="2007376" y="3368831"/>
                  </a:lnTo>
                  <a:lnTo>
                    <a:pt x="1959448" y="3374536"/>
                  </a:lnTo>
                  <a:lnTo>
                    <a:pt x="1911132" y="3379003"/>
                  </a:lnTo>
                  <a:lnTo>
                    <a:pt x="1862446" y="3382214"/>
                  </a:lnTo>
                  <a:lnTo>
                    <a:pt x="1813405" y="3384153"/>
                  </a:lnTo>
                  <a:lnTo>
                    <a:pt x="1764030" y="3384804"/>
                  </a:lnTo>
                  <a:lnTo>
                    <a:pt x="1714654" y="3384153"/>
                  </a:lnTo>
                  <a:lnTo>
                    <a:pt x="1665613" y="3382214"/>
                  </a:lnTo>
                  <a:lnTo>
                    <a:pt x="1616927" y="3379003"/>
                  </a:lnTo>
                  <a:lnTo>
                    <a:pt x="1568611" y="3374536"/>
                  </a:lnTo>
                  <a:lnTo>
                    <a:pt x="1520683" y="3368831"/>
                  </a:lnTo>
                  <a:lnTo>
                    <a:pt x="1473162" y="3361906"/>
                  </a:lnTo>
                  <a:lnTo>
                    <a:pt x="1426066" y="3353775"/>
                  </a:lnTo>
                  <a:lnTo>
                    <a:pt x="1379410" y="3344458"/>
                  </a:lnTo>
                  <a:lnTo>
                    <a:pt x="1333215" y="3333970"/>
                  </a:lnTo>
                  <a:lnTo>
                    <a:pt x="1287496" y="3322329"/>
                  </a:lnTo>
                  <a:lnTo>
                    <a:pt x="1242272" y="3309552"/>
                  </a:lnTo>
                  <a:lnTo>
                    <a:pt x="1197561" y="3295655"/>
                  </a:lnTo>
                  <a:lnTo>
                    <a:pt x="1153380" y="3280656"/>
                  </a:lnTo>
                  <a:lnTo>
                    <a:pt x="1109746" y="3264571"/>
                  </a:lnTo>
                  <a:lnTo>
                    <a:pt x="1066678" y="3247418"/>
                  </a:lnTo>
                  <a:lnTo>
                    <a:pt x="1024194" y="3229213"/>
                  </a:lnTo>
                  <a:lnTo>
                    <a:pt x="982310" y="3209974"/>
                  </a:lnTo>
                  <a:lnTo>
                    <a:pt x="941045" y="3189717"/>
                  </a:lnTo>
                  <a:lnTo>
                    <a:pt x="900416" y="3168459"/>
                  </a:lnTo>
                  <a:lnTo>
                    <a:pt x="860440" y="3146218"/>
                  </a:lnTo>
                  <a:lnTo>
                    <a:pt x="821137" y="3123010"/>
                  </a:lnTo>
                  <a:lnTo>
                    <a:pt x="782523" y="3098852"/>
                  </a:lnTo>
                  <a:lnTo>
                    <a:pt x="744616" y="3073761"/>
                  </a:lnTo>
                  <a:lnTo>
                    <a:pt x="707433" y="3047755"/>
                  </a:lnTo>
                  <a:lnTo>
                    <a:pt x="670993" y="3020850"/>
                  </a:lnTo>
                  <a:lnTo>
                    <a:pt x="635313" y="2993063"/>
                  </a:lnTo>
                  <a:lnTo>
                    <a:pt x="600411" y="2964411"/>
                  </a:lnTo>
                  <a:lnTo>
                    <a:pt x="566304" y="2934911"/>
                  </a:lnTo>
                  <a:lnTo>
                    <a:pt x="533010" y="2904580"/>
                  </a:lnTo>
                  <a:lnTo>
                    <a:pt x="500547" y="2873435"/>
                  </a:lnTo>
                  <a:lnTo>
                    <a:pt x="468932" y="2841493"/>
                  </a:lnTo>
                  <a:lnTo>
                    <a:pt x="438184" y="2808771"/>
                  </a:lnTo>
                  <a:lnTo>
                    <a:pt x="408319" y="2775286"/>
                  </a:lnTo>
                  <a:lnTo>
                    <a:pt x="379356" y="2741055"/>
                  </a:lnTo>
                  <a:lnTo>
                    <a:pt x="351312" y="2706094"/>
                  </a:lnTo>
                  <a:lnTo>
                    <a:pt x="324205" y="2670421"/>
                  </a:lnTo>
                  <a:lnTo>
                    <a:pt x="298053" y="2634054"/>
                  </a:lnTo>
                  <a:lnTo>
                    <a:pt x="272873" y="2597007"/>
                  </a:lnTo>
                  <a:lnTo>
                    <a:pt x="248683" y="2559300"/>
                  </a:lnTo>
                  <a:lnTo>
                    <a:pt x="225500" y="2520948"/>
                  </a:lnTo>
                  <a:lnTo>
                    <a:pt x="203343" y="2481969"/>
                  </a:lnTo>
                  <a:lnTo>
                    <a:pt x="182228" y="2442379"/>
                  </a:lnTo>
                  <a:lnTo>
                    <a:pt x="162175" y="2402196"/>
                  </a:lnTo>
                  <a:lnTo>
                    <a:pt x="143200" y="2361436"/>
                  </a:lnTo>
                  <a:lnTo>
                    <a:pt x="125320" y="2320117"/>
                  </a:lnTo>
                  <a:lnTo>
                    <a:pt x="108555" y="2278255"/>
                  </a:lnTo>
                  <a:lnTo>
                    <a:pt x="92921" y="2235868"/>
                  </a:lnTo>
                  <a:lnTo>
                    <a:pt x="78436" y="2192972"/>
                  </a:lnTo>
                  <a:lnTo>
                    <a:pt x="65118" y="2149585"/>
                  </a:lnTo>
                  <a:lnTo>
                    <a:pt x="52984" y="2105723"/>
                  </a:lnTo>
                  <a:lnTo>
                    <a:pt x="42052" y="2061403"/>
                  </a:lnTo>
                  <a:lnTo>
                    <a:pt x="32341" y="2016642"/>
                  </a:lnTo>
                  <a:lnTo>
                    <a:pt x="23866" y="1971458"/>
                  </a:lnTo>
                  <a:lnTo>
                    <a:pt x="16647" y="1925866"/>
                  </a:lnTo>
                  <a:lnTo>
                    <a:pt x="10701" y="1879885"/>
                  </a:lnTo>
                  <a:lnTo>
                    <a:pt x="6046" y="1833531"/>
                  </a:lnTo>
                  <a:lnTo>
                    <a:pt x="2699" y="1786821"/>
                  </a:lnTo>
                  <a:lnTo>
                    <a:pt x="677" y="1739772"/>
                  </a:lnTo>
                  <a:lnTo>
                    <a:pt x="0" y="1692402"/>
                  </a:lnTo>
                  <a:close/>
                </a:path>
              </a:pathLst>
            </a:custGeom>
            <a:ln w="9524">
              <a:solidFill>
                <a:srgbClr val="497DBA"/>
              </a:solidFill>
            </a:ln>
          </p:spPr>
          <p:txBody>
            <a:bodyPr wrap="square" lIns="0" tIns="0" rIns="0" bIns="0" rtlCol="0"/>
            <a:lstStyle/>
            <a:p>
              <a:endParaRPr sz="1350"/>
            </a:p>
          </p:txBody>
        </p:sp>
        <p:pic>
          <p:nvPicPr>
            <p:cNvPr id="33" name="object 6">
              <a:extLst>
                <a:ext uri="{FF2B5EF4-FFF2-40B4-BE49-F238E27FC236}">
                  <a16:creationId xmlns:a16="http://schemas.microsoft.com/office/drawing/2014/main" id="{EE061D9B-3D5D-8478-C30F-27CD2E13F498}"/>
                </a:ext>
              </a:extLst>
            </p:cNvPr>
            <p:cNvPicPr/>
            <p:nvPr/>
          </p:nvPicPr>
          <p:blipFill>
            <a:blip r:embed="rId5" cstate="print"/>
            <a:stretch>
              <a:fillRect/>
            </a:stretch>
          </p:blipFill>
          <p:spPr>
            <a:xfrm>
              <a:off x="5660898" y="2834640"/>
              <a:ext cx="3621023" cy="3477005"/>
            </a:xfrm>
            <a:prstGeom prst="rect">
              <a:avLst/>
            </a:prstGeom>
          </p:spPr>
        </p:pic>
        <p:sp>
          <p:nvSpPr>
            <p:cNvPr id="34" name="object 7">
              <a:extLst>
                <a:ext uri="{FF2B5EF4-FFF2-40B4-BE49-F238E27FC236}">
                  <a16:creationId xmlns:a16="http://schemas.microsoft.com/office/drawing/2014/main" id="{C6D39DE5-549F-CCF7-263A-E633DD738572}"/>
                </a:ext>
              </a:extLst>
            </p:cNvPr>
            <p:cNvSpPr/>
            <p:nvPr/>
          </p:nvSpPr>
          <p:spPr>
            <a:xfrm>
              <a:off x="5706998" y="2857880"/>
              <a:ext cx="3529329" cy="3385185"/>
            </a:xfrm>
            <a:custGeom>
              <a:avLst/>
              <a:gdLst/>
              <a:ahLst/>
              <a:cxnLst/>
              <a:rect l="l" t="t" r="r" b="b"/>
              <a:pathLst>
                <a:path w="3529329" h="3385185">
                  <a:moveTo>
                    <a:pt x="0" y="1692402"/>
                  </a:moveTo>
                  <a:lnTo>
                    <a:pt x="677" y="1645031"/>
                  </a:lnTo>
                  <a:lnTo>
                    <a:pt x="2699" y="1597982"/>
                  </a:lnTo>
                  <a:lnTo>
                    <a:pt x="6047" y="1551272"/>
                  </a:lnTo>
                  <a:lnTo>
                    <a:pt x="10704" y="1504918"/>
                  </a:lnTo>
                  <a:lnTo>
                    <a:pt x="16651" y="1458937"/>
                  </a:lnTo>
                  <a:lnTo>
                    <a:pt x="23871" y="1413345"/>
                  </a:lnTo>
                  <a:lnTo>
                    <a:pt x="32347" y="1368161"/>
                  </a:lnTo>
                  <a:lnTo>
                    <a:pt x="42061" y="1323400"/>
                  </a:lnTo>
                  <a:lnTo>
                    <a:pt x="52995" y="1279080"/>
                  </a:lnTo>
                  <a:lnTo>
                    <a:pt x="65131" y="1235218"/>
                  </a:lnTo>
                  <a:lnTo>
                    <a:pt x="78452" y="1191831"/>
                  </a:lnTo>
                  <a:lnTo>
                    <a:pt x="92940" y="1148935"/>
                  </a:lnTo>
                  <a:lnTo>
                    <a:pt x="108578" y="1106548"/>
                  </a:lnTo>
                  <a:lnTo>
                    <a:pt x="125347" y="1064686"/>
                  </a:lnTo>
                  <a:lnTo>
                    <a:pt x="143230" y="1023367"/>
                  </a:lnTo>
                  <a:lnTo>
                    <a:pt x="162209" y="982607"/>
                  </a:lnTo>
                  <a:lnTo>
                    <a:pt x="182267" y="942424"/>
                  </a:lnTo>
                  <a:lnTo>
                    <a:pt x="203386" y="902834"/>
                  </a:lnTo>
                  <a:lnTo>
                    <a:pt x="225548" y="863855"/>
                  </a:lnTo>
                  <a:lnTo>
                    <a:pt x="248735" y="825503"/>
                  </a:lnTo>
                  <a:lnTo>
                    <a:pt x="272930" y="787796"/>
                  </a:lnTo>
                  <a:lnTo>
                    <a:pt x="298116" y="750749"/>
                  </a:lnTo>
                  <a:lnTo>
                    <a:pt x="324274" y="714382"/>
                  </a:lnTo>
                  <a:lnTo>
                    <a:pt x="351387" y="678709"/>
                  </a:lnTo>
                  <a:lnTo>
                    <a:pt x="379437" y="643748"/>
                  </a:lnTo>
                  <a:lnTo>
                    <a:pt x="408406" y="609517"/>
                  </a:lnTo>
                  <a:lnTo>
                    <a:pt x="438277" y="576032"/>
                  </a:lnTo>
                  <a:lnTo>
                    <a:pt x="469032" y="543310"/>
                  </a:lnTo>
                  <a:lnTo>
                    <a:pt x="500653" y="511368"/>
                  </a:lnTo>
                  <a:lnTo>
                    <a:pt x="533123" y="480223"/>
                  </a:lnTo>
                  <a:lnTo>
                    <a:pt x="566424" y="449892"/>
                  </a:lnTo>
                  <a:lnTo>
                    <a:pt x="600538" y="420392"/>
                  </a:lnTo>
                  <a:lnTo>
                    <a:pt x="635448" y="391740"/>
                  </a:lnTo>
                  <a:lnTo>
                    <a:pt x="671136" y="363953"/>
                  </a:lnTo>
                  <a:lnTo>
                    <a:pt x="707584" y="337048"/>
                  </a:lnTo>
                  <a:lnTo>
                    <a:pt x="744774" y="311042"/>
                  </a:lnTo>
                  <a:lnTo>
                    <a:pt x="782690" y="285951"/>
                  </a:lnTo>
                  <a:lnTo>
                    <a:pt x="821312" y="261793"/>
                  </a:lnTo>
                  <a:lnTo>
                    <a:pt x="860624" y="238585"/>
                  </a:lnTo>
                  <a:lnTo>
                    <a:pt x="900608" y="216344"/>
                  </a:lnTo>
                  <a:lnTo>
                    <a:pt x="941245" y="195086"/>
                  </a:lnTo>
                  <a:lnTo>
                    <a:pt x="982520" y="174829"/>
                  </a:lnTo>
                  <a:lnTo>
                    <a:pt x="1024412" y="155590"/>
                  </a:lnTo>
                  <a:lnTo>
                    <a:pt x="1066906" y="137385"/>
                  </a:lnTo>
                  <a:lnTo>
                    <a:pt x="1109984" y="120232"/>
                  </a:lnTo>
                  <a:lnTo>
                    <a:pt x="1153627" y="104147"/>
                  </a:lnTo>
                  <a:lnTo>
                    <a:pt x="1197817" y="89148"/>
                  </a:lnTo>
                  <a:lnTo>
                    <a:pt x="1242539" y="75251"/>
                  </a:lnTo>
                  <a:lnTo>
                    <a:pt x="1287772" y="62474"/>
                  </a:lnTo>
                  <a:lnTo>
                    <a:pt x="1333501" y="50833"/>
                  </a:lnTo>
                  <a:lnTo>
                    <a:pt x="1379707" y="40345"/>
                  </a:lnTo>
                  <a:lnTo>
                    <a:pt x="1426372" y="31028"/>
                  </a:lnTo>
                  <a:lnTo>
                    <a:pt x="1473479" y="22897"/>
                  </a:lnTo>
                  <a:lnTo>
                    <a:pt x="1521011" y="15972"/>
                  </a:lnTo>
                  <a:lnTo>
                    <a:pt x="1568948" y="10267"/>
                  </a:lnTo>
                  <a:lnTo>
                    <a:pt x="1617275" y="5800"/>
                  </a:lnTo>
                  <a:lnTo>
                    <a:pt x="1665973" y="2589"/>
                  </a:lnTo>
                  <a:lnTo>
                    <a:pt x="1715024" y="650"/>
                  </a:lnTo>
                  <a:lnTo>
                    <a:pt x="1764411" y="0"/>
                  </a:lnTo>
                  <a:lnTo>
                    <a:pt x="1813797" y="650"/>
                  </a:lnTo>
                  <a:lnTo>
                    <a:pt x="1862848" y="2589"/>
                  </a:lnTo>
                  <a:lnTo>
                    <a:pt x="1911546" y="5800"/>
                  </a:lnTo>
                  <a:lnTo>
                    <a:pt x="1959873" y="10267"/>
                  </a:lnTo>
                  <a:lnTo>
                    <a:pt x="2007810" y="15972"/>
                  </a:lnTo>
                  <a:lnTo>
                    <a:pt x="2055342" y="22897"/>
                  </a:lnTo>
                  <a:lnTo>
                    <a:pt x="2102449" y="31028"/>
                  </a:lnTo>
                  <a:lnTo>
                    <a:pt x="2149114" y="40345"/>
                  </a:lnTo>
                  <a:lnTo>
                    <a:pt x="2195320" y="50833"/>
                  </a:lnTo>
                  <a:lnTo>
                    <a:pt x="2241049" y="62474"/>
                  </a:lnTo>
                  <a:lnTo>
                    <a:pt x="2286282" y="75251"/>
                  </a:lnTo>
                  <a:lnTo>
                    <a:pt x="2331004" y="89148"/>
                  </a:lnTo>
                  <a:lnTo>
                    <a:pt x="2375194" y="104147"/>
                  </a:lnTo>
                  <a:lnTo>
                    <a:pt x="2418837" y="120232"/>
                  </a:lnTo>
                  <a:lnTo>
                    <a:pt x="2461915" y="137385"/>
                  </a:lnTo>
                  <a:lnTo>
                    <a:pt x="2504409" y="155590"/>
                  </a:lnTo>
                  <a:lnTo>
                    <a:pt x="2546301" y="174829"/>
                  </a:lnTo>
                  <a:lnTo>
                    <a:pt x="2587576" y="195086"/>
                  </a:lnTo>
                  <a:lnTo>
                    <a:pt x="2628213" y="216344"/>
                  </a:lnTo>
                  <a:lnTo>
                    <a:pt x="2668197" y="238585"/>
                  </a:lnTo>
                  <a:lnTo>
                    <a:pt x="2707509" y="261793"/>
                  </a:lnTo>
                  <a:lnTo>
                    <a:pt x="2746131" y="285951"/>
                  </a:lnTo>
                  <a:lnTo>
                    <a:pt x="2784047" y="311042"/>
                  </a:lnTo>
                  <a:lnTo>
                    <a:pt x="2821237" y="337048"/>
                  </a:lnTo>
                  <a:lnTo>
                    <a:pt x="2857685" y="363953"/>
                  </a:lnTo>
                  <a:lnTo>
                    <a:pt x="2893373" y="391740"/>
                  </a:lnTo>
                  <a:lnTo>
                    <a:pt x="2928283" y="420392"/>
                  </a:lnTo>
                  <a:lnTo>
                    <a:pt x="2962397" y="449892"/>
                  </a:lnTo>
                  <a:lnTo>
                    <a:pt x="2995698" y="480223"/>
                  </a:lnTo>
                  <a:lnTo>
                    <a:pt x="3028168" y="511368"/>
                  </a:lnTo>
                  <a:lnTo>
                    <a:pt x="3059789" y="543310"/>
                  </a:lnTo>
                  <a:lnTo>
                    <a:pt x="3090544" y="576032"/>
                  </a:lnTo>
                  <a:lnTo>
                    <a:pt x="3120415" y="609517"/>
                  </a:lnTo>
                  <a:lnTo>
                    <a:pt x="3149384" y="643748"/>
                  </a:lnTo>
                  <a:lnTo>
                    <a:pt x="3177434" y="678709"/>
                  </a:lnTo>
                  <a:lnTo>
                    <a:pt x="3204547" y="714382"/>
                  </a:lnTo>
                  <a:lnTo>
                    <a:pt x="3230705" y="750749"/>
                  </a:lnTo>
                  <a:lnTo>
                    <a:pt x="3255891" y="787796"/>
                  </a:lnTo>
                  <a:lnTo>
                    <a:pt x="3280086" y="825503"/>
                  </a:lnTo>
                  <a:lnTo>
                    <a:pt x="3303273" y="863855"/>
                  </a:lnTo>
                  <a:lnTo>
                    <a:pt x="3325435" y="902834"/>
                  </a:lnTo>
                  <a:lnTo>
                    <a:pt x="3346554" y="942424"/>
                  </a:lnTo>
                  <a:lnTo>
                    <a:pt x="3366612" y="982607"/>
                  </a:lnTo>
                  <a:lnTo>
                    <a:pt x="3385591" y="1023367"/>
                  </a:lnTo>
                  <a:lnTo>
                    <a:pt x="3403474" y="1064686"/>
                  </a:lnTo>
                  <a:lnTo>
                    <a:pt x="3420243" y="1106548"/>
                  </a:lnTo>
                  <a:lnTo>
                    <a:pt x="3435881" y="1148935"/>
                  </a:lnTo>
                  <a:lnTo>
                    <a:pt x="3450369" y="1191831"/>
                  </a:lnTo>
                  <a:lnTo>
                    <a:pt x="3463690" y="1235218"/>
                  </a:lnTo>
                  <a:lnTo>
                    <a:pt x="3475826" y="1279080"/>
                  </a:lnTo>
                  <a:lnTo>
                    <a:pt x="3486760" y="1323400"/>
                  </a:lnTo>
                  <a:lnTo>
                    <a:pt x="3496474" y="1368161"/>
                  </a:lnTo>
                  <a:lnTo>
                    <a:pt x="3504950" y="1413345"/>
                  </a:lnTo>
                  <a:lnTo>
                    <a:pt x="3512170" y="1458937"/>
                  </a:lnTo>
                  <a:lnTo>
                    <a:pt x="3518117" y="1504918"/>
                  </a:lnTo>
                  <a:lnTo>
                    <a:pt x="3522774" y="1551272"/>
                  </a:lnTo>
                  <a:lnTo>
                    <a:pt x="3526122" y="1597982"/>
                  </a:lnTo>
                  <a:lnTo>
                    <a:pt x="3528144" y="1645031"/>
                  </a:lnTo>
                  <a:lnTo>
                    <a:pt x="3528822" y="1692402"/>
                  </a:lnTo>
                  <a:lnTo>
                    <a:pt x="3528144" y="1739772"/>
                  </a:lnTo>
                  <a:lnTo>
                    <a:pt x="3526122" y="1786821"/>
                  </a:lnTo>
                  <a:lnTo>
                    <a:pt x="3522774" y="1833531"/>
                  </a:lnTo>
                  <a:lnTo>
                    <a:pt x="3518117" y="1879885"/>
                  </a:lnTo>
                  <a:lnTo>
                    <a:pt x="3512170" y="1925866"/>
                  </a:lnTo>
                  <a:lnTo>
                    <a:pt x="3504950" y="1971458"/>
                  </a:lnTo>
                  <a:lnTo>
                    <a:pt x="3496474" y="2016642"/>
                  </a:lnTo>
                  <a:lnTo>
                    <a:pt x="3486760" y="2061403"/>
                  </a:lnTo>
                  <a:lnTo>
                    <a:pt x="3475826" y="2105723"/>
                  </a:lnTo>
                  <a:lnTo>
                    <a:pt x="3463690" y="2149585"/>
                  </a:lnTo>
                  <a:lnTo>
                    <a:pt x="3450369" y="2192972"/>
                  </a:lnTo>
                  <a:lnTo>
                    <a:pt x="3435881" y="2235868"/>
                  </a:lnTo>
                  <a:lnTo>
                    <a:pt x="3420243" y="2278255"/>
                  </a:lnTo>
                  <a:lnTo>
                    <a:pt x="3403474" y="2320117"/>
                  </a:lnTo>
                  <a:lnTo>
                    <a:pt x="3385591" y="2361436"/>
                  </a:lnTo>
                  <a:lnTo>
                    <a:pt x="3366612" y="2402196"/>
                  </a:lnTo>
                  <a:lnTo>
                    <a:pt x="3346554" y="2442379"/>
                  </a:lnTo>
                  <a:lnTo>
                    <a:pt x="3325435" y="2481969"/>
                  </a:lnTo>
                  <a:lnTo>
                    <a:pt x="3303273" y="2520948"/>
                  </a:lnTo>
                  <a:lnTo>
                    <a:pt x="3280086" y="2559300"/>
                  </a:lnTo>
                  <a:lnTo>
                    <a:pt x="3255891" y="2597007"/>
                  </a:lnTo>
                  <a:lnTo>
                    <a:pt x="3230705" y="2634054"/>
                  </a:lnTo>
                  <a:lnTo>
                    <a:pt x="3204547" y="2670421"/>
                  </a:lnTo>
                  <a:lnTo>
                    <a:pt x="3177434" y="2706094"/>
                  </a:lnTo>
                  <a:lnTo>
                    <a:pt x="3149384" y="2741055"/>
                  </a:lnTo>
                  <a:lnTo>
                    <a:pt x="3120415" y="2775286"/>
                  </a:lnTo>
                  <a:lnTo>
                    <a:pt x="3090544" y="2808771"/>
                  </a:lnTo>
                  <a:lnTo>
                    <a:pt x="3059789" y="2841493"/>
                  </a:lnTo>
                  <a:lnTo>
                    <a:pt x="3028168" y="2873435"/>
                  </a:lnTo>
                  <a:lnTo>
                    <a:pt x="2995698" y="2904580"/>
                  </a:lnTo>
                  <a:lnTo>
                    <a:pt x="2962397" y="2934911"/>
                  </a:lnTo>
                  <a:lnTo>
                    <a:pt x="2928283" y="2964411"/>
                  </a:lnTo>
                  <a:lnTo>
                    <a:pt x="2893373" y="2993063"/>
                  </a:lnTo>
                  <a:lnTo>
                    <a:pt x="2857685" y="3020850"/>
                  </a:lnTo>
                  <a:lnTo>
                    <a:pt x="2821237" y="3047755"/>
                  </a:lnTo>
                  <a:lnTo>
                    <a:pt x="2784047" y="3073761"/>
                  </a:lnTo>
                  <a:lnTo>
                    <a:pt x="2746131" y="3098852"/>
                  </a:lnTo>
                  <a:lnTo>
                    <a:pt x="2707509" y="3123010"/>
                  </a:lnTo>
                  <a:lnTo>
                    <a:pt x="2668197" y="3146218"/>
                  </a:lnTo>
                  <a:lnTo>
                    <a:pt x="2628213" y="3168459"/>
                  </a:lnTo>
                  <a:lnTo>
                    <a:pt x="2587576" y="3189717"/>
                  </a:lnTo>
                  <a:lnTo>
                    <a:pt x="2546301" y="3209974"/>
                  </a:lnTo>
                  <a:lnTo>
                    <a:pt x="2504409" y="3229213"/>
                  </a:lnTo>
                  <a:lnTo>
                    <a:pt x="2461915" y="3247418"/>
                  </a:lnTo>
                  <a:lnTo>
                    <a:pt x="2418837" y="3264571"/>
                  </a:lnTo>
                  <a:lnTo>
                    <a:pt x="2375194" y="3280656"/>
                  </a:lnTo>
                  <a:lnTo>
                    <a:pt x="2331004" y="3295655"/>
                  </a:lnTo>
                  <a:lnTo>
                    <a:pt x="2286282" y="3309552"/>
                  </a:lnTo>
                  <a:lnTo>
                    <a:pt x="2241049" y="3322329"/>
                  </a:lnTo>
                  <a:lnTo>
                    <a:pt x="2195320" y="3333970"/>
                  </a:lnTo>
                  <a:lnTo>
                    <a:pt x="2149114" y="3344458"/>
                  </a:lnTo>
                  <a:lnTo>
                    <a:pt x="2102449" y="3353775"/>
                  </a:lnTo>
                  <a:lnTo>
                    <a:pt x="2055342" y="3361906"/>
                  </a:lnTo>
                  <a:lnTo>
                    <a:pt x="2007810" y="3368831"/>
                  </a:lnTo>
                  <a:lnTo>
                    <a:pt x="1959873" y="3374536"/>
                  </a:lnTo>
                  <a:lnTo>
                    <a:pt x="1911546" y="3379003"/>
                  </a:lnTo>
                  <a:lnTo>
                    <a:pt x="1862848" y="3382214"/>
                  </a:lnTo>
                  <a:lnTo>
                    <a:pt x="1813797" y="3384153"/>
                  </a:lnTo>
                  <a:lnTo>
                    <a:pt x="1764411" y="3384804"/>
                  </a:lnTo>
                  <a:lnTo>
                    <a:pt x="1715024" y="3384153"/>
                  </a:lnTo>
                  <a:lnTo>
                    <a:pt x="1665973" y="3382214"/>
                  </a:lnTo>
                  <a:lnTo>
                    <a:pt x="1617275" y="3379003"/>
                  </a:lnTo>
                  <a:lnTo>
                    <a:pt x="1568948" y="3374536"/>
                  </a:lnTo>
                  <a:lnTo>
                    <a:pt x="1521011" y="3368831"/>
                  </a:lnTo>
                  <a:lnTo>
                    <a:pt x="1473479" y="3361906"/>
                  </a:lnTo>
                  <a:lnTo>
                    <a:pt x="1426372" y="3353775"/>
                  </a:lnTo>
                  <a:lnTo>
                    <a:pt x="1379707" y="3344458"/>
                  </a:lnTo>
                  <a:lnTo>
                    <a:pt x="1333501" y="3333970"/>
                  </a:lnTo>
                  <a:lnTo>
                    <a:pt x="1287772" y="3322329"/>
                  </a:lnTo>
                  <a:lnTo>
                    <a:pt x="1242539" y="3309552"/>
                  </a:lnTo>
                  <a:lnTo>
                    <a:pt x="1197817" y="3295655"/>
                  </a:lnTo>
                  <a:lnTo>
                    <a:pt x="1153627" y="3280656"/>
                  </a:lnTo>
                  <a:lnTo>
                    <a:pt x="1109984" y="3264571"/>
                  </a:lnTo>
                  <a:lnTo>
                    <a:pt x="1066906" y="3247418"/>
                  </a:lnTo>
                  <a:lnTo>
                    <a:pt x="1024412" y="3229213"/>
                  </a:lnTo>
                  <a:lnTo>
                    <a:pt x="982520" y="3209974"/>
                  </a:lnTo>
                  <a:lnTo>
                    <a:pt x="941245" y="3189717"/>
                  </a:lnTo>
                  <a:lnTo>
                    <a:pt x="900608" y="3168459"/>
                  </a:lnTo>
                  <a:lnTo>
                    <a:pt x="860624" y="3146218"/>
                  </a:lnTo>
                  <a:lnTo>
                    <a:pt x="821312" y="3123010"/>
                  </a:lnTo>
                  <a:lnTo>
                    <a:pt x="782690" y="3098852"/>
                  </a:lnTo>
                  <a:lnTo>
                    <a:pt x="744774" y="3073761"/>
                  </a:lnTo>
                  <a:lnTo>
                    <a:pt x="707584" y="3047755"/>
                  </a:lnTo>
                  <a:lnTo>
                    <a:pt x="671136" y="3020850"/>
                  </a:lnTo>
                  <a:lnTo>
                    <a:pt x="635448" y="2993063"/>
                  </a:lnTo>
                  <a:lnTo>
                    <a:pt x="600538" y="2964411"/>
                  </a:lnTo>
                  <a:lnTo>
                    <a:pt x="566424" y="2934911"/>
                  </a:lnTo>
                  <a:lnTo>
                    <a:pt x="533123" y="2904580"/>
                  </a:lnTo>
                  <a:lnTo>
                    <a:pt x="500653" y="2873435"/>
                  </a:lnTo>
                  <a:lnTo>
                    <a:pt x="469032" y="2841493"/>
                  </a:lnTo>
                  <a:lnTo>
                    <a:pt x="438277" y="2808771"/>
                  </a:lnTo>
                  <a:lnTo>
                    <a:pt x="408406" y="2775286"/>
                  </a:lnTo>
                  <a:lnTo>
                    <a:pt x="379437" y="2741055"/>
                  </a:lnTo>
                  <a:lnTo>
                    <a:pt x="351387" y="2706094"/>
                  </a:lnTo>
                  <a:lnTo>
                    <a:pt x="324274" y="2670421"/>
                  </a:lnTo>
                  <a:lnTo>
                    <a:pt x="298116" y="2634054"/>
                  </a:lnTo>
                  <a:lnTo>
                    <a:pt x="272930" y="2597007"/>
                  </a:lnTo>
                  <a:lnTo>
                    <a:pt x="248735" y="2559300"/>
                  </a:lnTo>
                  <a:lnTo>
                    <a:pt x="225548" y="2520948"/>
                  </a:lnTo>
                  <a:lnTo>
                    <a:pt x="203386" y="2481969"/>
                  </a:lnTo>
                  <a:lnTo>
                    <a:pt x="182267" y="2442379"/>
                  </a:lnTo>
                  <a:lnTo>
                    <a:pt x="162209" y="2402196"/>
                  </a:lnTo>
                  <a:lnTo>
                    <a:pt x="143230" y="2361436"/>
                  </a:lnTo>
                  <a:lnTo>
                    <a:pt x="125347" y="2320117"/>
                  </a:lnTo>
                  <a:lnTo>
                    <a:pt x="108578" y="2278255"/>
                  </a:lnTo>
                  <a:lnTo>
                    <a:pt x="92940" y="2235868"/>
                  </a:lnTo>
                  <a:lnTo>
                    <a:pt x="78452" y="2192972"/>
                  </a:lnTo>
                  <a:lnTo>
                    <a:pt x="65131" y="2149585"/>
                  </a:lnTo>
                  <a:lnTo>
                    <a:pt x="52995" y="2105723"/>
                  </a:lnTo>
                  <a:lnTo>
                    <a:pt x="42061" y="2061403"/>
                  </a:lnTo>
                  <a:lnTo>
                    <a:pt x="32347" y="2016642"/>
                  </a:lnTo>
                  <a:lnTo>
                    <a:pt x="23871" y="1971458"/>
                  </a:lnTo>
                  <a:lnTo>
                    <a:pt x="16651" y="1925866"/>
                  </a:lnTo>
                  <a:lnTo>
                    <a:pt x="10704" y="1879885"/>
                  </a:lnTo>
                  <a:lnTo>
                    <a:pt x="6047" y="1833531"/>
                  </a:lnTo>
                  <a:lnTo>
                    <a:pt x="2699" y="1786821"/>
                  </a:lnTo>
                  <a:lnTo>
                    <a:pt x="677" y="1739772"/>
                  </a:lnTo>
                  <a:lnTo>
                    <a:pt x="0" y="1692402"/>
                  </a:lnTo>
                  <a:close/>
                </a:path>
              </a:pathLst>
            </a:custGeom>
            <a:ln w="9525">
              <a:solidFill>
                <a:srgbClr val="497DBA"/>
              </a:solidFill>
            </a:ln>
          </p:spPr>
          <p:txBody>
            <a:bodyPr wrap="square" lIns="0" tIns="0" rIns="0" bIns="0" rtlCol="0"/>
            <a:lstStyle/>
            <a:p>
              <a:endParaRPr sz="1350"/>
            </a:p>
          </p:txBody>
        </p:sp>
        <p:pic>
          <p:nvPicPr>
            <p:cNvPr id="35" name="object 8">
              <a:extLst>
                <a:ext uri="{FF2B5EF4-FFF2-40B4-BE49-F238E27FC236}">
                  <a16:creationId xmlns:a16="http://schemas.microsoft.com/office/drawing/2014/main" id="{5BBEF3A5-7AD8-46E7-34B9-EC389A2F25B9}"/>
                </a:ext>
              </a:extLst>
            </p:cNvPr>
            <p:cNvPicPr/>
            <p:nvPr/>
          </p:nvPicPr>
          <p:blipFill>
            <a:blip r:embed="rId6" cstate="print"/>
            <a:stretch>
              <a:fillRect/>
            </a:stretch>
          </p:blipFill>
          <p:spPr>
            <a:xfrm>
              <a:off x="3962400" y="957834"/>
              <a:ext cx="3620261" cy="3476243"/>
            </a:xfrm>
            <a:prstGeom prst="rect">
              <a:avLst/>
            </a:prstGeom>
          </p:spPr>
        </p:pic>
        <p:sp>
          <p:nvSpPr>
            <p:cNvPr id="36" name="object 9">
              <a:extLst>
                <a:ext uri="{FF2B5EF4-FFF2-40B4-BE49-F238E27FC236}">
                  <a16:creationId xmlns:a16="http://schemas.microsoft.com/office/drawing/2014/main" id="{C7BE2C4E-7ECC-A0B3-C9C1-AA149A6FDCA2}"/>
                </a:ext>
              </a:extLst>
            </p:cNvPr>
            <p:cNvSpPr/>
            <p:nvPr/>
          </p:nvSpPr>
          <p:spPr>
            <a:xfrm>
              <a:off x="4008500" y="981075"/>
              <a:ext cx="3528060" cy="3384550"/>
            </a:xfrm>
            <a:custGeom>
              <a:avLst/>
              <a:gdLst/>
              <a:ahLst/>
              <a:cxnLst/>
              <a:rect l="l" t="t" r="r" b="b"/>
              <a:pathLst>
                <a:path w="3528059" h="3384550">
                  <a:moveTo>
                    <a:pt x="0" y="1692021"/>
                  </a:moveTo>
                  <a:lnTo>
                    <a:pt x="677" y="1644660"/>
                  </a:lnTo>
                  <a:lnTo>
                    <a:pt x="2699" y="1597621"/>
                  </a:lnTo>
                  <a:lnTo>
                    <a:pt x="6046" y="1550922"/>
                  </a:lnTo>
                  <a:lnTo>
                    <a:pt x="10701" y="1504578"/>
                  </a:lnTo>
                  <a:lnTo>
                    <a:pt x="16647" y="1458607"/>
                  </a:lnTo>
                  <a:lnTo>
                    <a:pt x="23866" y="1413025"/>
                  </a:lnTo>
                  <a:lnTo>
                    <a:pt x="32341" y="1367851"/>
                  </a:lnTo>
                  <a:lnTo>
                    <a:pt x="42052" y="1323100"/>
                  </a:lnTo>
                  <a:lnTo>
                    <a:pt x="52984" y="1278790"/>
                  </a:lnTo>
                  <a:lnTo>
                    <a:pt x="65118" y="1234938"/>
                  </a:lnTo>
                  <a:lnTo>
                    <a:pt x="78436" y="1191560"/>
                  </a:lnTo>
                  <a:lnTo>
                    <a:pt x="92921" y="1148673"/>
                  </a:lnTo>
                  <a:lnTo>
                    <a:pt x="108555" y="1106296"/>
                  </a:lnTo>
                  <a:lnTo>
                    <a:pt x="125320" y="1064443"/>
                  </a:lnTo>
                  <a:lnTo>
                    <a:pt x="143200" y="1023133"/>
                  </a:lnTo>
                  <a:lnTo>
                    <a:pt x="162175" y="982383"/>
                  </a:lnTo>
                  <a:lnTo>
                    <a:pt x="182228" y="942209"/>
                  </a:lnTo>
                  <a:lnTo>
                    <a:pt x="203343" y="902628"/>
                  </a:lnTo>
                  <a:lnTo>
                    <a:pt x="225500" y="863657"/>
                  </a:lnTo>
                  <a:lnTo>
                    <a:pt x="248683" y="825314"/>
                  </a:lnTo>
                  <a:lnTo>
                    <a:pt x="272873" y="787615"/>
                  </a:lnTo>
                  <a:lnTo>
                    <a:pt x="298053" y="750577"/>
                  </a:lnTo>
                  <a:lnTo>
                    <a:pt x="324205" y="714218"/>
                  </a:lnTo>
                  <a:lnTo>
                    <a:pt x="351312" y="678553"/>
                  </a:lnTo>
                  <a:lnTo>
                    <a:pt x="379356" y="643600"/>
                  </a:lnTo>
                  <a:lnTo>
                    <a:pt x="408319" y="609377"/>
                  </a:lnTo>
                  <a:lnTo>
                    <a:pt x="438184" y="575899"/>
                  </a:lnTo>
                  <a:lnTo>
                    <a:pt x="468932" y="543185"/>
                  </a:lnTo>
                  <a:lnTo>
                    <a:pt x="500547" y="511250"/>
                  </a:lnTo>
                  <a:lnTo>
                    <a:pt x="533010" y="480112"/>
                  </a:lnTo>
                  <a:lnTo>
                    <a:pt x="566304" y="449788"/>
                  </a:lnTo>
                  <a:lnTo>
                    <a:pt x="600411" y="420295"/>
                  </a:lnTo>
                  <a:lnTo>
                    <a:pt x="635313" y="391650"/>
                  </a:lnTo>
                  <a:lnTo>
                    <a:pt x="670993" y="363869"/>
                  </a:lnTo>
                  <a:lnTo>
                    <a:pt x="707433" y="336970"/>
                  </a:lnTo>
                  <a:lnTo>
                    <a:pt x="744616" y="310970"/>
                  </a:lnTo>
                  <a:lnTo>
                    <a:pt x="782523" y="285885"/>
                  </a:lnTo>
                  <a:lnTo>
                    <a:pt x="821137" y="261733"/>
                  </a:lnTo>
                  <a:lnTo>
                    <a:pt x="860440" y="238530"/>
                  </a:lnTo>
                  <a:lnTo>
                    <a:pt x="900416" y="216294"/>
                  </a:lnTo>
                  <a:lnTo>
                    <a:pt x="941045" y="195041"/>
                  </a:lnTo>
                  <a:lnTo>
                    <a:pt x="982310" y="174789"/>
                  </a:lnTo>
                  <a:lnTo>
                    <a:pt x="1024194" y="155554"/>
                  </a:lnTo>
                  <a:lnTo>
                    <a:pt x="1066678" y="137353"/>
                  </a:lnTo>
                  <a:lnTo>
                    <a:pt x="1109746" y="120204"/>
                  </a:lnTo>
                  <a:lnTo>
                    <a:pt x="1153380" y="104123"/>
                  </a:lnTo>
                  <a:lnTo>
                    <a:pt x="1197561" y="89127"/>
                  </a:lnTo>
                  <a:lnTo>
                    <a:pt x="1242272" y="75234"/>
                  </a:lnTo>
                  <a:lnTo>
                    <a:pt x="1287496" y="62459"/>
                  </a:lnTo>
                  <a:lnTo>
                    <a:pt x="1333215" y="50821"/>
                  </a:lnTo>
                  <a:lnTo>
                    <a:pt x="1379410" y="40336"/>
                  </a:lnTo>
                  <a:lnTo>
                    <a:pt x="1426066" y="31020"/>
                  </a:lnTo>
                  <a:lnTo>
                    <a:pt x="1473162" y="22892"/>
                  </a:lnTo>
                  <a:lnTo>
                    <a:pt x="1520683" y="15968"/>
                  </a:lnTo>
                  <a:lnTo>
                    <a:pt x="1568611" y="10264"/>
                  </a:lnTo>
                  <a:lnTo>
                    <a:pt x="1616927" y="5799"/>
                  </a:lnTo>
                  <a:lnTo>
                    <a:pt x="1665613" y="2588"/>
                  </a:lnTo>
                  <a:lnTo>
                    <a:pt x="1714654" y="650"/>
                  </a:lnTo>
                  <a:lnTo>
                    <a:pt x="1764030" y="0"/>
                  </a:lnTo>
                  <a:lnTo>
                    <a:pt x="1813405" y="650"/>
                  </a:lnTo>
                  <a:lnTo>
                    <a:pt x="1862446" y="2588"/>
                  </a:lnTo>
                  <a:lnTo>
                    <a:pt x="1911132" y="5799"/>
                  </a:lnTo>
                  <a:lnTo>
                    <a:pt x="1959448" y="10264"/>
                  </a:lnTo>
                  <a:lnTo>
                    <a:pt x="2007376" y="15968"/>
                  </a:lnTo>
                  <a:lnTo>
                    <a:pt x="2054897" y="22892"/>
                  </a:lnTo>
                  <a:lnTo>
                    <a:pt x="2101993" y="31020"/>
                  </a:lnTo>
                  <a:lnTo>
                    <a:pt x="2148649" y="40336"/>
                  </a:lnTo>
                  <a:lnTo>
                    <a:pt x="2194844" y="50821"/>
                  </a:lnTo>
                  <a:lnTo>
                    <a:pt x="2240563" y="62459"/>
                  </a:lnTo>
                  <a:lnTo>
                    <a:pt x="2285787" y="75234"/>
                  </a:lnTo>
                  <a:lnTo>
                    <a:pt x="2330498" y="89127"/>
                  </a:lnTo>
                  <a:lnTo>
                    <a:pt x="2374679" y="104123"/>
                  </a:lnTo>
                  <a:lnTo>
                    <a:pt x="2418313" y="120204"/>
                  </a:lnTo>
                  <a:lnTo>
                    <a:pt x="2461381" y="137353"/>
                  </a:lnTo>
                  <a:lnTo>
                    <a:pt x="2503865" y="155554"/>
                  </a:lnTo>
                  <a:lnTo>
                    <a:pt x="2545749" y="174789"/>
                  </a:lnTo>
                  <a:lnTo>
                    <a:pt x="2587014" y="195041"/>
                  </a:lnTo>
                  <a:lnTo>
                    <a:pt x="2627643" y="216294"/>
                  </a:lnTo>
                  <a:lnTo>
                    <a:pt x="2667619" y="238530"/>
                  </a:lnTo>
                  <a:lnTo>
                    <a:pt x="2706922" y="261733"/>
                  </a:lnTo>
                  <a:lnTo>
                    <a:pt x="2745536" y="285885"/>
                  </a:lnTo>
                  <a:lnTo>
                    <a:pt x="2783443" y="310970"/>
                  </a:lnTo>
                  <a:lnTo>
                    <a:pt x="2820626" y="336970"/>
                  </a:lnTo>
                  <a:lnTo>
                    <a:pt x="2857066" y="363869"/>
                  </a:lnTo>
                  <a:lnTo>
                    <a:pt x="2892746" y="391650"/>
                  </a:lnTo>
                  <a:lnTo>
                    <a:pt x="2927648" y="420295"/>
                  </a:lnTo>
                  <a:lnTo>
                    <a:pt x="2961755" y="449788"/>
                  </a:lnTo>
                  <a:lnTo>
                    <a:pt x="2995049" y="480112"/>
                  </a:lnTo>
                  <a:lnTo>
                    <a:pt x="3027512" y="511250"/>
                  </a:lnTo>
                  <a:lnTo>
                    <a:pt x="3059127" y="543185"/>
                  </a:lnTo>
                  <a:lnTo>
                    <a:pt x="3089875" y="575899"/>
                  </a:lnTo>
                  <a:lnTo>
                    <a:pt x="3119740" y="609377"/>
                  </a:lnTo>
                  <a:lnTo>
                    <a:pt x="3148703" y="643600"/>
                  </a:lnTo>
                  <a:lnTo>
                    <a:pt x="3176747" y="678553"/>
                  </a:lnTo>
                  <a:lnTo>
                    <a:pt x="3203854" y="714218"/>
                  </a:lnTo>
                  <a:lnTo>
                    <a:pt x="3230006" y="750577"/>
                  </a:lnTo>
                  <a:lnTo>
                    <a:pt x="3255186" y="787615"/>
                  </a:lnTo>
                  <a:lnTo>
                    <a:pt x="3279376" y="825314"/>
                  </a:lnTo>
                  <a:lnTo>
                    <a:pt x="3302559" y="863657"/>
                  </a:lnTo>
                  <a:lnTo>
                    <a:pt x="3324716" y="902628"/>
                  </a:lnTo>
                  <a:lnTo>
                    <a:pt x="3345831" y="942209"/>
                  </a:lnTo>
                  <a:lnTo>
                    <a:pt x="3365884" y="982383"/>
                  </a:lnTo>
                  <a:lnTo>
                    <a:pt x="3384859" y="1023133"/>
                  </a:lnTo>
                  <a:lnTo>
                    <a:pt x="3402739" y="1064443"/>
                  </a:lnTo>
                  <a:lnTo>
                    <a:pt x="3419504" y="1106296"/>
                  </a:lnTo>
                  <a:lnTo>
                    <a:pt x="3435138" y="1148673"/>
                  </a:lnTo>
                  <a:lnTo>
                    <a:pt x="3449623" y="1191560"/>
                  </a:lnTo>
                  <a:lnTo>
                    <a:pt x="3462941" y="1234938"/>
                  </a:lnTo>
                  <a:lnTo>
                    <a:pt x="3475075" y="1278790"/>
                  </a:lnTo>
                  <a:lnTo>
                    <a:pt x="3486007" y="1323100"/>
                  </a:lnTo>
                  <a:lnTo>
                    <a:pt x="3495718" y="1367851"/>
                  </a:lnTo>
                  <a:lnTo>
                    <a:pt x="3504193" y="1413025"/>
                  </a:lnTo>
                  <a:lnTo>
                    <a:pt x="3511412" y="1458607"/>
                  </a:lnTo>
                  <a:lnTo>
                    <a:pt x="3517358" y="1504578"/>
                  </a:lnTo>
                  <a:lnTo>
                    <a:pt x="3522013" y="1550922"/>
                  </a:lnTo>
                  <a:lnTo>
                    <a:pt x="3525360" y="1597621"/>
                  </a:lnTo>
                  <a:lnTo>
                    <a:pt x="3527382" y="1644660"/>
                  </a:lnTo>
                  <a:lnTo>
                    <a:pt x="3528060" y="1692021"/>
                  </a:lnTo>
                  <a:lnTo>
                    <a:pt x="3527382" y="1739381"/>
                  </a:lnTo>
                  <a:lnTo>
                    <a:pt x="3525360" y="1786420"/>
                  </a:lnTo>
                  <a:lnTo>
                    <a:pt x="3522013" y="1833119"/>
                  </a:lnTo>
                  <a:lnTo>
                    <a:pt x="3517358" y="1879463"/>
                  </a:lnTo>
                  <a:lnTo>
                    <a:pt x="3511412" y="1925434"/>
                  </a:lnTo>
                  <a:lnTo>
                    <a:pt x="3504193" y="1971016"/>
                  </a:lnTo>
                  <a:lnTo>
                    <a:pt x="3495718" y="2016190"/>
                  </a:lnTo>
                  <a:lnTo>
                    <a:pt x="3486007" y="2060941"/>
                  </a:lnTo>
                  <a:lnTo>
                    <a:pt x="3475075" y="2105251"/>
                  </a:lnTo>
                  <a:lnTo>
                    <a:pt x="3462941" y="2149103"/>
                  </a:lnTo>
                  <a:lnTo>
                    <a:pt x="3449623" y="2192481"/>
                  </a:lnTo>
                  <a:lnTo>
                    <a:pt x="3435138" y="2235368"/>
                  </a:lnTo>
                  <a:lnTo>
                    <a:pt x="3419504" y="2277745"/>
                  </a:lnTo>
                  <a:lnTo>
                    <a:pt x="3402739" y="2319598"/>
                  </a:lnTo>
                  <a:lnTo>
                    <a:pt x="3384859" y="2360908"/>
                  </a:lnTo>
                  <a:lnTo>
                    <a:pt x="3365884" y="2401658"/>
                  </a:lnTo>
                  <a:lnTo>
                    <a:pt x="3345831" y="2441832"/>
                  </a:lnTo>
                  <a:lnTo>
                    <a:pt x="3324716" y="2481413"/>
                  </a:lnTo>
                  <a:lnTo>
                    <a:pt x="3302559" y="2520384"/>
                  </a:lnTo>
                  <a:lnTo>
                    <a:pt x="3279376" y="2558727"/>
                  </a:lnTo>
                  <a:lnTo>
                    <a:pt x="3255186" y="2596426"/>
                  </a:lnTo>
                  <a:lnTo>
                    <a:pt x="3230006" y="2633464"/>
                  </a:lnTo>
                  <a:lnTo>
                    <a:pt x="3203854" y="2669823"/>
                  </a:lnTo>
                  <a:lnTo>
                    <a:pt x="3176747" y="2705488"/>
                  </a:lnTo>
                  <a:lnTo>
                    <a:pt x="3148703" y="2740441"/>
                  </a:lnTo>
                  <a:lnTo>
                    <a:pt x="3119740" y="2774664"/>
                  </a:lnTo>
                  <a:lnTo>
                    <a:pt x="3089875" y="2808142"/>
                  </a:lnTo>
                  <a:lnTo>
                    <a:pt x="3059127" y="2840856"/>
                  </a:lnTo>
                  <a:lnTo>
                    <a:pt x="3027512" y="2872791"/>
                  </a:lnTo>
                  <a:lnTo>
                    <a:pt x="2995049" y="2903929"/>
                  </a:lnTo>
                  <a:lnTo>
                    <a:pt x="2961755" y="2934253"/>
                  </a:lnTo>
                  <a:lnTo>
                    <a:pt x="2927648" y="2963746"/>
                  </a:lnTo>
                  <a:lnTo>
                    <a:pt x="2892746" y="2992391"/>
                  </a:lnTo>
                  <a:lnTo>
                    <a:pt x="2857066" y="3020172"/>
                  </a:lnTo>
                  <a:lnTo>
                    <a:pt x="2820626" y="3047071"/>
                  </a:lnTo>
                  <a:lnTo>
                    <a:pt x="2783443" y="3073071"/>
                  </a:lnTo>
                  <a:lnTo>
                    <a:pt x="2745536" y="3098156"/>
                  </a:lnTo>
                  <a:lnTo>
                    <a:pt x="2706922" y="3122308"/>
                  </a:lnTo>
                  <a:lnTo>
                    <a:pt x="2667619" y="3145511"/>
                  </a:lnTo>
                  <a:lnTo>
                    <a:pt x="2627643" y="3167747"/>
                  </a:lnTo>
                  <a:lnTo>
                    <a:pt x="2587014" y="3189000"/>
                  </a:lnTo>
                  <a:lnTo>
                    <a:pt x="2545749" y="3209252"/>
                  </a:lnTo>
                  <a:lnTo>
                    <a:pt x="2503865" y="3228487"/>
                  </a:lnTo>
                  <a:lnTo>
                    <a:pt x="2461381" y="3246688"/>
                  </a:lnTo>
                  <a:lnTo>
                    <a:pt x="2418313" y="3263837"/>
                  </a:lnTo>
                  <a:lnTo>
                    <a:pt x="2374679" y="3279918"/>
                  </a:lnTo>
                  <a:lnTo>
                    <a:pt x="2330498" y="3294914"/>
                  </a:lnTo>
                  <a:lnTo>
                    <a:pt x="2285787" y="3308807"/>
                  </a:lnTo>
                  <a:lnTo>
                    <a:pt x="2240563" y="3321582"/>
                  </a:lnTo>
                  <a:lnTo>
                    <a:pt x="2194844" y="3333220"/>
                  </a:lnTo>
                  <a:lnTo>
                    <a:pt x="2148649" y="3343705"/>
                  </a:lnTo>
                  <a:lnTo>
                    <a:pt x="2101993" y="3353021"/>
                  </a:lnTo>
                  <a:lnTo>
                    <a:pt x="2054897" y="3361149"/>
                  </a:lnTo>
                  <a:lnTo>
                    <a:pt x="2007376" y="3368073"/>
                  </a:lnTo>
                  <a:lnTo>
                    <a:pt x="1959448" y="3373777"/>
                  </a:lnTo>
                  <a:lnTo>
                    <a:pt x="1911132" y="3378242"/>
                  </a:lnTo>
                  <a:lnTo>
                    <a:pt x="1862446" y="3381453"/>
                  </a:lnTo>
                  <a:lnTo>
                    <a:pt x="1813405" y="3383391"/>
                  </a:lnTo>
                  <a:lnTo>
                    <a:pt x="1764030" y="3384042"/>
                  </a:lnTo>
                  <a:lnTo>
                    <a:pt x="1714654" y="3383391"/>
                  </a:lnTo>
                  <a:lnTo>
                    <a:pt x="1665613" y="3381453"/>
                  </a:lnTo>
                  <a:lnTo>
                    <a:pt x="1616927" y="3378242"/>
                  </a:lnTo>
                  <a:lnTo>
                    <a:pt x="1568611" y="3373777"/>
                  </a:lnTo>
                  <a:lnTo>
                    <a:pt x="1520683" y="3368073"/>
                  </a:lnTo>
                  <a:lnTo>
                    <a:pt x="1473162" y="3361149"/>
                  </a:lnTo>
                  <a:lnTo>
                    <a:pt x="1426066" y="3353021"/>
                  </a:lnTo>
                  <a:lnTo>
                    <a:pt x="1379410" y="3343705"/>
                  </a:lnTo>
                  <a:lnTo>
                    <a:pt x="1333215" y="3333220"/>
                  </a:lnTo>
                  <a:lnTo>
                    <a:pt x="1287496" y="3321582"/>
                  </a:lnTo>
                  <a:lnTo>
                    <a:pt x="1242272" y="3308807"/>
                  </a:lnTo>
                  <a:lnTo>
                    <a:pt x="1197561" y="3294914"/>
                  </a:lnTo>
                  <a:lnTo>
                    <a:pt x="1153380" y="3279918"/>
                  </a:lnTo>
                  <a:lnTo>
                    <a:pt x="1109746" y="3263837"/>
                  </a:lnTo>
                  <a:lnTo>
                    <a:pt x="1066678" y="3246688"/>
                  </a:lnTo>
                  <a:lnTo>
                    <a:pt x="1024194" y="3228487"/>
                  </a:lnTo>
                  <a:lnTo>
                    <a:pt x="982310" y="3209252"/>
                  </a:lnTo>
                  <a:lnTo>
                    <a:pt x="941045" y="3189000"/>
                  </a:lnTo>
                  <a:lnTo>
                    <a:pt x="900416" y="3167747"/>
                  </a:lnTo>
                  <a:lnTo>
                    <a:pt x="860440" y="3145511"/>
                  </a:lnTo>
                  <a:lnTo>
                    <a:pt x="821137" y="3122308"/>
                  </a:lnTo>
                  <a:lnTo>
                    <a:pt x="782523" y="3098156"/>
                  </a:lnTo>
                  <a:lnTo>
                    <a:pt x="744616" y="3073071"/>
                  </a:lnTo>
                  <a:lnTo>
                    <a:pt x="707433" y="3047071"/>
                  </a:lnTo>
                  <a:lnTo>
                    <a:pt x="670993" y="3020172"/>
                  </a:lnTo>
                  <a:lnTo>
                    <a:pt x="635313" y="2992391"/>
                  </a:lnTo>
                  <a:lnTo>
                    <a:pt x="600411" y="2963746"/>
                  </a:lnTo>
                  <a:lnTo>
                    <a:pt x="566304" y="2934253"/>
                  </a:lnTo>
                  <a:lnTo>
                    <a:pt x="533010" y="2903929"/>
                  </a:lnTo>
                  <a:lnTo>
                    <a:pt x="500547" y="2872791"/>
                  </a:lnTo>
                  <a:lnTo>
                    <a:pt x="468932" y="2840856"/>
                  </a:lnTo>
                  <a:lnTo>
                    <a:pt x="438184" y="2808142"/>
                  </a:lnTo>
                  <a:lnTo>
                    <a:pt x="408319" y="2774664"/>
                  </a:lnTo>
                  <a:lnTo>
                    <a:pt x="379356" y="2740441"/>
                  </a:lnTo>
                  <a:lnTo>
                    <a:pt x="351312" y="2705488"/>
                  </a:lnTo>
                  <a:lnTo>
                    <a:pt x="324205" y="2669823"/>
                  </a:lnTo>
                  <a:lnTo>
                    <a:pt x="298053" y="2633464"/>
                  </a:lnTo>
                  <a:lnTo>
                    <a:pt x="272873" y="2596426"/>
                  </a:lnTo>
                  <a:lnTo>
                    <a:pt x="248683" y="2558727"/>
                  </a:lnTo>
                  <a:lnTo>
                    <a:pt x="225500" y="2520384"/>
                  </a:lnTo>
                  <a:lnTo>
                    <a:pt x="203343" y="2481413"/>
                  </a:lnTo>
                  <a:lnTo>
                    <a:pt x="182228" y="2441832"/>
                  </a:lnTo>
                  <a:lnTo>
                    <a:pt x="162175" y="2401658"/>
                  </a:lnTo>
                  <a:lnTo>
                    <a:pt x="143200" y="2360908"/>
                  </a:lnTo>
                  <a:lnTo>
                    <a:pt x="125320" y="2319598"/>
                  </a:lnTo>
                  <a:lnTo>
                    <a:pt x="108555" y="2277745"/>
                  </a:lnTo>
                  <a:lnTo>
                    <a:pt x="92921" y="2235368"/>
                  </a:lnTo>
                  <a:lnTo>
                    <a:pt x="78436" y="2192481"/>
                  </a:lnTo>
                  <a:lnTo>
                    <a:pt x="65118" y="2149103"/>
                  </a:lnTo>
                  <a:lnTo>
                    <a:pt x="52984" y="2105251"/>
                  </a:lnTo>
                  <a:lnTo>
                    <a:pt x="42052" y="2060941"/>
                  </a:lnTo>
                  <a:lnTo>
                    <a:pt x="32341" y="2016190"/>
                  </a:lnTo>
                  <a:lnTo>
                    <a:pt x="23866" y="1971016"/>
                  </a:lnTo>
                  <a:lnTo>
                    <a:pt x="16647" y="1925434"/>
                  </a:lnTo>
                  <a:lnTo>
                    <a:pt x="10701" y="1879463"/>
                  </a:lnTo>
                  <a:lnTo>
                    <a:pt x="6046" y="1833119"/>
                  </a:lnTo>
                  <a:lnTo>
                    <a:pt x="2699" y="1786420"/>
                  </a:lnTo>
                  <a:lnTo>
                    <a:pt x="677" y="1739381"/>
                  </a:lnTo>
                  <a:lnTo>
                    <a:pt x="0" y="1692021"/>
                  </a:lnTo>
                  <a:close/>
                </a:path>
              </a:pathLst>
            </a:custGeom>
            <a:ln w="9525">
              <a:solidFill>
                <a:srgbClr val="497DBA"/>
              </a:solidFill>
            </a:ln>
          </p:spPr>
          <p:txBody>
            <a:bodyPr wrap="square" lIns="0" tIns="0" rIns="0" bIns="0" rtlCol="0"/>
            <a:lstStyle/>
            <a:p>
              <a:endParaRPr sz="1350"/>
            </a:p>
          </p:txBody>
        </p:sp>
      </p:grpSp>
      <p:sp>
        <p:nvSpPr>
          <p:cNvPr id="37" name="object 10">
            <a:extLst>
              <a:ext uri="{FF2B5EF4-FFF2-40B4-BE49-F238E27FC236}">
                <a16:creationId xmlns:a16="http://schemas.microsoft.com/office/drawing/2014/main" id="{94344592-A379-CA65-9296-B14B51623DF8}"/>
              </a:ext>
            </a:extLst>
          </p:cNvPr>
          <p:cNvSpPr txBox="1"/>
          <p:nvPr/>
        </p:nvSpPr>
        <p:spPr>
          <a:xfrm>
            <a:off x="4440926" y="2589334"/>
            <a:ext cx="991553" cy="237566"/>
          </a:xfrm>
          <a:prstGeom prst="rect">
            <a:avLst/>
          </a:prstGeom>
          <a:solidFill>
            <a:srgbClr val="6CA362"/>
          </a:solidFill>
        </p:spPr>
        <p:txBody>
          <a:bodyPr vert="horz" wrap="square" lIns="0" tIns="29528" rIns="0" bIns="0" rtlCol="0">
            <a:spAutoFit/>
          </a:bodyPr>
          <a:lstStyle/>
          <a:p>
            <a:pPr marL="68580">
              <a:spcBef>
                <a:spcPts val="233"/>
              </a:spcBef>
            </a:pPr>
            <a:r>
              <a:rPr sz="1350" b="1" spc="-8" dirty="0">
                <a:latin typeface="Arial"/>
                <a:cs typeface="Arial"/>
              </a:rPr>
              <a:t>Workforce</a:t>
            </a:r>
            <a:endParaRPr sz="1350">
              <a:latin typeface="Arial"/>
              <a:cs typeface="Arial"/>
            </a:endParaRPr>
          </a:p>
        </p:txBody>
      </p:sp>
      <p:grpSp>
        <p:nvGrpSpPr>
          <p:cNvPr id="38" name="object 11">
            <a:extLst>
              <a:ext uri="{FF2B5EF4-FFF2-40B4-BE49-F238E27FC236}">
                <a16:creationId xmlns:a16="http://schemas.microsoft.com/office/drawing/2014/main" id="{F245E0CA-4B18-AD8E-3394-BFA91392B97B}"/>
              </a:ext>
            </a:extLst>
          </p:cNvPr>
          <p:cNvGrpSpPr/>
          <p:nvPr/>
        </p:nvGrpSpPr>
        <p:grpSpPr>
          <a:xfrm>
            <a:off x="2806154" y="3355799"/>
            <a:ext cx="4674870" cy="2121694"/>
            <a:chOff x="2975994" y="2211435"/>
            <a:chExt cx="6233160" cy="2828925"/>
          </a:xfrm>
        </p:grpSpPr>
        <p:sp>
          <p:nvSpPr>
            <p:cNvPr id="39" name="object 12">
              <a:extLst>
                <a:ext uri="{FF2B5EF4-FFF2-40B4-BE49-F238E27FC236}">
                  <a16:creationId xmlns:a16="http://schemas.microsoft.com/office/drawing/2014/main" id="{DFE3FFB9-5ED1-8117-BEA1-C3EFBD981E50}"/>
                </a:ext>
              </a:extLst>
            </p:cNvPr>
            <p:cNvSpPr/>
            <p:nvPr/>
          </p:nvSpPr>
          <p:spPr>
            <a:xfrm>
              <a:off x="2975994" y="3539708"/>
              <a:ext cx="568325" cy="680720"/>
            </a:xfrm>
            <a:custGeom>
              <a:avLst/>
              <a:gdLst/>
              <a:ahLst/>
              <a:cxnLst/>
              <a:rect l="l" t="t" r="r" b="b"/>
              <a:pathLst>
                <a:path w="568325" h="680720">
                  <a:moveTo>
                    <a:pt x="228396" y="0"/>
                  </a:moveTo>
                  <a:lnTo>
                    <a:pt x="0" y="535546"/>
                  </a:lnTo>
                  <a:lnTo>
                    <a:pt x="339725" y="680427"/>
                  </a:lnTo>
                  <a:lnTo>
                    <a:pt x="568121" y="144894"/>
                  </a:lnTo>
                  <a:lnTo>
                    <a:pt x="228396" y="0"/>
                  </a:lnTo>
                  <a:close/>
                </a:path>
              </a:pathLst>
            </a:custGeom>
            <a:solidFill>
              <a:srgbClr val="CC6F53"/>
            </a:solidFill>
          </p:spPr>
          <p:txBody>
            <a:bodyPr wrap="square" lIns="0" tIns="0" rIns="0" bIns="0" rtlCol="0"/>
            <a:lstStyle/>
            <a:p>
              <a:endParaRPr sz="1350"/>
            </a:p>
          </p:txBody>
        </p:sp>
        <p:sp>
          <p:nvSpPr>
            <p:cNvPr id="40" name="object 13">
              <a:extLst>
                <a:ext uri="{FF2B5EF4-FFF2-40B4-BE49-F238E27FC236}">
                  <a16:creationId xmlns:a16="http://schemas.microsoft.com/office/drawing/2014/main" id="{9B51D5D8-653D-A950-190E-72E686CE19BB}"/>
                </a:ext>
              </a:extLst>
            </p:cNvPr>
            <p:cNvSpPr/>
            <p:nvPr/>
          </p:nvSpPr>
          <p:spPr>
            <a:xfrm>
              <a:off x="3114636" y="3683213"/>
              <a:ext cx="293370" cy="398145"/>
            </a:xfrm>
            <a:custGeom>
              <a:avLst/>
              <a:gdLst/>
              <a:ahLst/>
              <a:cxnLst/>
              <a:rect l="l" t="t" r="r" b="b"/>
              <a:pathLst>
                <a:path w="293370" h="398145">
                  <a:moveTo>
                    <a:pt x="74779" y="224318"/>
                  </a:moveTo>
                  <a:lnTo>
                    <a:pt x="37176" y="249193"/>
                  </a:lnTo>
                  <a:lnTo>
                    <a:pt x="0" y="333552"/>
                  </a:lnTo>
                  <a:lnTo>
                    <a:pt x="150520" y="397751"/>
                  </a:lnTo>
                  <a:lnTo>
                    <a:pt x="163487" y="367360"/>
                  </a:lnTo>
                  <a:lnTo>
                    <a:pt x="100647" y="340563"/>
                  </a:lnTo>
                  <a:lnTo>
                    <a:pt x="105014" y="330314"/>
                  </a:lnTo>
                  <a:lnTo>
                    <a:pt x="76619" y="330314"/>
                  </a:lnTo>
                  <a:lnTo>
                    <a:pt x="38430" y="314032"/>
                  </a:lnTo>
                  <a:lnTo>
                    <a:pt x="53797" y="277990"/>
                  </a:lnTo>
                  <a:lnTo>
                    <a:pt x="73558" y="258038"/>
                  </a:lnTo>
                  <a:lnTo>
                    <a:pt x="121041" y="258038"/>
                  </a:lnTo>
                  <a:lnTo>
                    <a:pt x="118427" y="250342"/>
                  </a:lnTo>
                  <a:lnTo>
                    <a:pt x="88038" y="226090"/>
                  </a:lnTo>
                  <a:lnTo>
                    <a:pt x="81397" y="224713"/>
                  </a:lnTo>
                  <a:lnTo>
                    <a:pt x="74779" y="224318"/>
                  </a:lnTo>
                  <a:close/>
                </a:path>
                <a:path w="293370" h="398145">
                  <a:moveTo>
                    <a:pt x="121041" y="258038"/>
                  </a:moveTo>
                  <a:lnTo>
                    <a:pt x="73558" y="258038"/>
                  </a:lnTo>
                  <a:lnTo>
                    <a:pt x="78232" y="258432"/>
                  </a:lnTo>
                  <a:lnTo>
                    <a:pt x="87807" y="262521"/>
                  </a:lnTo>
                  <a:lnTo>
                    <a:pt x="91135" y="265150"/>
                  </a:lnTo>
                  <a:lnTo>
                    <a:pt x="95415" y="271830"/>
                  </a:lnTo>
                  <a:lnTo>
                    <a:pt x="96227" y="275158"/>
                  </a:lnTo>
                  <a:lnTo>
                    <a:pt x="96302" y="275929"/>
                  </a:lnTo>
                  <a:lnTo>
                    <a:pt x="96012" y="279730"/>
                  </a:lnTo>
                  <a:lnTo>
                    <a:pt x="76619" y="330314"/>
                  </a:lnTo>
                  <a:lnTo>
                    <a:pt x="105014" y="330314"/>
                  </a:lnTo>
                  <a:lnTo>
                    <a:pt x="140341" y="308771"/>
                  </a:lnTo>
                  <a:lnTo>
                    <a:pt x="192735" y="298767"/>
                  </a:lnTo>
                  <a:lnTo>
                    <a:pt x="198156" y="286054"/>
                  </a:lnTo>
                  <a:lnTo>
                    <a:pt x="119646" y="286054"/>
                  </a:lnTo>
                  <a:lnTo>
                    <a:pt x="121663" y="275929"/>
                  </a:lnTo>
                  <a:lnTo>
                    <a:pt x="122132" y="266603"/>
                  </a:lnTo>
                  <a:lnTo>
                    <a:pt x="121041" y="258038"/>
                  </a:lnTo>
                  <a:close/>
                </a:path>
                <a:path w="293370" h="398145">
                  <a:moveTo>
                    <a:pt x="208229" y="262432"/>
                  </a:moveTo>
                  <a:lnTo>
                    <a:pt x="160720" y="269987"/>
                  </a:lnTo>
                  <a:lnTo>
                    <a:pt x="119646" y="286054"/>
                  </a:lnTo>
                  <a:lnTo>
                    <a:pt x="198156" y="286054"/>
                  </a:lnTo>
                  <a:lnTo>
                    <a:pt x="208229" y="262432"/>
                  </a:lnTo>
                  <a:close/>
                </a:path>
                <a:path w="293370" h="398145">
                  <a:moveTo>
                    <a:pt x="165391" y="180149"/>
                  </a:moveTo>
                  <a:lnTo>
                    <a:pt x="140055" y="180149"/>
                  </a:lnTo>
                  <a:lnTo>
                    <a:pt x="141074" y="190089"/>
                  </a:lnTo>
                  <a:lnTo>
                    <a:pt x="158659" y="226194"/>
                  </a:lnTo>
                  <a:lnTo>
                    <a:pt x="187644" y="237858"/>
                  </a:lnTo>
                  <a:lnTo>
                    <a:pt x="195910" y="237324"/>
                  </a:lnTo>
                  <a:lnTo>
                    <a:pt x="231540" y="212431"/>
                  </a:lnTo>
                  <a:lnTo>
                    <a:pt x="234358" y="206984"/>
                  </a:lnTo>
                  <a:lnTo>
                    <a:pt x="195249" y="206984"/>
                  </a:lnTo>
                  <a:lnTo>
                    <a:pt x="189293" y="206857"/>
                  </a:lnTo>
                  <a:lnTo>
                    <a:pt x="178142" y="202095"/>
                  </a:lnTo>
                  <a:lnTo>
                    <a:pt x="174015" y="198399"/>
                  </a:lnTo>
                  <a:lnTo>
                    <a:pt x="167373" y="187794"/>
                  </a:lnTo>
                  <a:lnTo>
                    <a:pt x="165455" y="181114"/>
                  </a:lnTo>
                  <a:lnTo>
                    <a:pt x="165391" y="180149"/>
                  </a:lnTo>
                  <a:close/>
                </a:path>
                <a:path w="293370" h="398145">
                  <a:moveTo>
                    <a:pt x="243981" y="159131"/>
                  </a:moveTo>
                  <a:lnTo>
                    <a:pt x="213690" y="159131"/>
                  </a:lnTo>
                  <a:lnTo>
                    <a:pt x="215696" y="165811"/>
                  </a:lnTo>
                  <a:lnTo>
                    <a:pt x="216700" y="171627"/>
                  </a:lnTo>
                  <a:lnTo>
                    <a:pt x="195249" y="206984"/>
                  </a:lnTo>
                  <a:lnTo>
                    <a:pt x="234358" y="206984"/>
                  </a:lnTo>
                  <a:lnTo>
                    <a:pt x="244995" y="165608"/>
                  </a:lnTo>
                  <a:lnTo>
                    <a:pt x="243981" y="159131"/>
                  </a:lnTo>
                  <a:close/>
                </a:path>
                <a:path w="293370" h="398145">
                  <a:moveTo>
                    <a:pt x="123224" y="95764"/>
                  </a:moveTo>
                  <a:lnTo>
                    <a:pt x="90237" y="116583"/>
                  </a:lnTo>
                  <a:lnTo>
                    <a:pt x="80313" y="152928"/>
                  </a:lnTo>
                  <a:lnTo>
                    <a:pt x="81889" y="160743"/>
                  </a:lnTo>
                  <a:lnTo>
                    <a:pt x="111086" y="184581"/>
                  </a:lnTo>
                  <a:lnTo>
                    <a:pt x="124320" y="184086"/>
                  </a:lnTo>
                  <a:lnTo>
                    <a:pt x="131775" y="182689"/>
                  </a:lnTo>
                  <a:lnTo>
                    <a:pt x="140055" y="180149"/>
                  </a:lnTo>
                  <a:lnTo>
                    <a:pt x="165391" y="180149"/>
                  </a:lnTo>
                  <a:lnTo>
                    <a:pt x="164922" y="173050"/>
                  </a:lnTo>
                  <a:lnTo>
                    <a:pt x="213690" y="159131"/>
                  </a:lnTo>
                  <a:lnTo>
                    <a:pt x="243981" y="159131"/>
                  </a:lnTo>
                  <a:lnTo>
                    <a:pt x="243713" y="157416"/>
                  </a:lnTo>
                  <a:lnTo>
                    <a:pt x="242730" y="154546"/>
                  </a:lnTo>
                  <a:lnTo>
                    <a:pt x="115011" y="154546"/>
                  </a:lnTo>
                  <a:lnTo>
                    <a:pt x="108445" y="151752"/>
                  </a:lnTo>
                  <a:lnTo>
                    <a:pt x="106349" y="149313"/>
                  </a:lnTo>
                  <a:lnTo>
                    <a:pt x="103974" y="142151"/>
                  </a:lnTo>
                  <a:lnTo>
                    <a:pt x="104379" y="138049"/>
                  </a:lnTo>
                  <a:lnTo>
                    <a:pt x="108331" y="128765"/>
                  </a:lnTo>
                  <a:lnTo>
                    <a:pt x="111226" y="125577"/>
                  </a:lnTo>
                  <a:lnTo>
                    <a:pt x="118795" y="122250"/>
                  </a:lnTo>
                  <a:lnTo>
                    <a:pt x="122542" y="122199"/>
                  </a:lnTo>
                  <a:lnTo>
                    <a:pt x="157483" y="122199"/>
                  </a:lnTo>
                  <a:lnTo>
                    <a:pt x="155482" y="116745"/>
                  </a:lnTo>
                  <a:lnTo>
                    <a:pt x="130461" y="96416"/>
                  </a:lnTo>
                  <a:lnTo>
                    <a:pt x="123224" y="95764"/>
                  </a:lnTo>
                  <a:close/>
                </a:path>
                <a:path w="293370" h="398145">
                  <a:moveTo>
                    <a:pt x="157483" y="122199"/>
                  </a:moveTo>
                  <a:lnTo>
                    <a:pt x="122542" y="122199"/>
                  </a:lnTo>
                  <a:lnTo>
                    <a:pt x="130619" y="125641"/>
                  </a:lnTo>
                  <a:lnTo>
                    <a:pt x="133807" y="130403"/>
                  </a:lnTo>
                  <a:lnTo>
                    <a:pt x="135807" y="138074"/>
                  </a:lnTo>
                  <a:lnTo>
                    <a:pt x="138430" y="148399"/>
                  </a:lnTo>
                  <a:lnTo>
                    <a:pt x="120256" y="154203"/>
                  </a:lnTo>
                  <a:lnTo>
                    <a:pt x="115011" y="154546"/>
                  </a:lnTo>
                  <a:lnTo>
                    <a:pt x="242730" y="154546"/>
                  </a:lnTo>
                  <a:lnTo>
                    <a:pt x="240830" y="148996"/>
                  </a:lnTo>
                  <a:lnTo>
                    <a:pt x="248573" y="145243"/>
                  </a:lnTo>
                  <a:lnTo>
                    <a:pt x="255251" y="141414"/>
                  </a:lnTo>
                  <a:lnTo>
                    <a:pt x="161912" y="141414"/>
                  </a:lnTo>
                  <a:lnTo>
                    <a:pt x="160093" y="131694"/>
                  </a:lnTo>
                  <a:lnTo>
                    <a:pt x="157912" y="123367"/>
                  </a:lnTo>
                  <a:lnTo>
                    <a:pt x="157483" y="122199"/>
                  </a:lnTo>
                  <a:close/>
                </a:path>
                <a:path w="293370" h="398145">
                  <a:moveTo>
                    <a:pt x="201104" y="95034"/>
                  </a:moveTo>
                  <a:lnTo>
                    <a:pt x="184035" y="118579"/>
                  </a:lnTo>
                  <a:lnTo>
                    <a:pt x="190322" y="123367"/>
                  </a:lnTo>
                  <a:lnTo>
                    <a:pt x="195135" y="127927"/>
                  </a:lnTo>
                  <a:lnTo>
                    <a:pt x="198462" y="132257"/>
                  </a:lnTo>
                  <a:lnTo>
                    <a:pt x="161912" y="141414"/>
                  </a:lnTo>
                  <a:lnTo>
                    <a:pt x="255251" y="141414"/>
                  </a:lnTo>
                  <a:lnTo>
                    <a:pt x="255782" y="141109"/>
                  </a:lnTo>
                  <a:lnTo>
                    <a:pt x="262456" y="136594"/>
                  </a:lnTo>
                  <a:lnTo>
                    <a:pt x="268589" y="131694"/>
                  </a:lnTo>
                  <a:lnTo>
                    <a:pt x="262811" y="121196"/>
                  </a:lnTo>
                  <a:lnTo>
                    <a:pt x="226593" y="121196"/>
                  </a:lnTo>
                  <a:lnTo>
                    <a:pt x="224663" y="117779"/>
                  </a:lnTo>
                  <a:lnTo>
                    <a:pt x="221957" y="114198"/>
                  </a:lnTo>
                  <a:lnTo>
                    <a:pt x="214950" y="106641"/>
                  </a:lnTo>
                  <a:lnTo>
                    <a:pt x="209245" y="101574"/>
                  </a:lnTo>
                  <a:lnTo>
                    <a:pt x="201104" y="95034"/>
                  </a:lnTo>
                  <a:close/>
                </a:path>
                <a:path w="293370" h="398145">
                  <a:moveTo>
                    <a:pt x="253758" y="104749"/>
                  </a:moveTo>
                  <a:lnTo>
                    <a:pt x="226593" y="121196"/>
                  </a:lnTo>
                  <a:lnTo>
                    <a:pt x="262811" y="121196"/>
                  </a:lnTo>
                  <a:lnTo>
                    <a:pt x="253758" y="104749"/>
                  </a:lnTo>
                  <a:close/>
                </a:path>
                <a:path w="293370" h="398145">
                  <a:moveTo>
                    <a:pt x="142252" y="0"/>
                  </a:moveTo>
                  <a:lnTo>
                    <a:pt x="129298" y="30391"/>
                  </a:lnTo>
                  <a:lnTo>
                    <a:pt x="279819" y="94576"/>
                  </a:lnTo>
                  <a:lnTo>
                    <a:pt x="292773" y="64185"/>
                  </a:lnTo>
                  <a:lnTo>
                    <a:pt x="142252" y="0"/>
                  </a:lnTo>
                  <a:close/>
                </a:path>
              </a:pathLst>
            </a:custGeom>
            <a:solidFill>
              <a:srgbClr val="000000"/>
            </a:solidFill>
          </p:spPr>
          <p:txBody>
            <a:bodyPr wrap="square" lIns="0" tIns="0" rIns="0" bIns="0" rtlCol="0"/>
            <a:lstStyle/>
            <a:p>
              <a:endParaRPr sz="1350"/>
            </a:p>
          </p:txBody>
        </p:sp>
        <p:sp>
          <p:nvSpPr>
            <p:cNvPr id="41" name="object 14">
              <a:extLst>
                <a:ext uri="{FF2B5EF4-FFF2-40B4-BE49-F238E27FC236}">
                  <a16:creationId xmlns:a16="http://schemas.microsoft.com/office/drawing/2014/main" id="{3584C266-6402-EDA7-4F8A-F85292DCE3CF}"/>
                </a:ext>
              </a:extLst>
            </p:cNvPr>
            <p:cNvSpPr/>
            <p:nvPr/>
          </p:nvSpPr>
          <p:spPr>
            <a:xfrm>
              <a:off x="7701182" y="2924943"/>
              <a:ext cx="1508125" cy="1941195"/>
            </a:xfrm>
            <a:custGeom>
              <a:avLst/>
              <a:gdLst/>
              <a:ahLst/>
              <a:cxnLst/>
              <a:rect l="l" t="t" r="r" b="b"/>
              <a:pathLst>
                <a:path w="1508125" h="1941195">
                  <a:moveTo>
                    <a:pt x="303085" y="0"/>
                  </a:moveTo>
                  <a:lnTo>
                    <a:pt x="0" y="211061"/>
                  </a:lnTo>
                  <a:lnTo>
                    <a:pt x="1204798" y="1941169"/>
                  </a:lnTo>
                  <a:lnTo>
                    <a:pt x="1507883" y="1730108"/>
                  </a:lnTo>
                  <a:lnTo>
                    <a:pt x="303085" y="0"/>
                  </a:lnTo>
                  <a:close/>
                </a:path>
              </a:pathLst>
            </a:custGeom>
            <a:solidFill>
              <a:srgbClr val="189DAC"/>
            </a:solidFill>
          </p:spPr>
          <p:txBody>
            <a:bodyPr wrap="square" lIns="0" tIns="0" rIns="0" bIns="0" rtlCol="0"/>
            <a:lstStyle/>
            <a:p>
              <a:endParaRPr sz="1350"/>
            </a:p>
          </p:txBody>
        </p:sp>
        <p:sp>
          <p:nvSpPr>
            <p:cNvPr id="42" name="object 15">
              <a:extLst>
                <a:ext uri="{FF2B5EF4-FFF2-40B4-BE49-F238E27FC236}">
                  <a16:creationId xmlns:a16="http://schemas.microsoft.com/office/drawing/2014/main" id="{18BE6A06-0059-9296-25DE-E5BCE2EDDE4E}"/>
                </a:ext>
              </a:extLst>
            </p:cNvPr>
            <p:cNvSpPr/>
            <p:nvPr/>
          </p:nvSpPr>
          <p:spPr>
            <a:xfrm>
              <a:off x="3751324" y="4436787"/>
              <a:ext cx="1205230" cy="603885"/>
            </a:xfrm>
            <a:custGeom>
              <a:avLst/>
              <a:gdLst/>
              <a:ahLst/>
              <a:cxnLst/>
              <a:rect l="l" t="t" r="r" b="b"/>
              <a:pathLst>
                <a:path w="1205229" h="603885">
                  <a:moveTo>
                    <a:pt x="86702" y="421951"/>
                  </a:moveTo>
                  <a:lnTo>
                    <a:pt x="0" y="451530"/>
                  </a:lnTo>
                  <a:lnTo>
                    <a:pt x="61175" y="603307"/>
                  </a:lnTo>
                  <a:lnTo>
                    <a:pt x="119049" y="579978"/>
                  </a:lnTo>
                  <a:lnTo>
                    <a:pt x="125295" y="577298"/>
                  </a:lnTo>
                  <a:lnTo>
                    <a:pt x="74041" y="577298"/>
                  </a:lnTo>
                  <a:lnTo>
                    <a:pt x="53009" y="525126"/>
                  </a:lnTo>
                  <a:lnTo>
                    <a:pt x="97418" y="507219"/>
                  </a:lnTo>
                  <a:lnTo>
                    <a:pt x="45796" y="507219"/>
                  </a:lnTo>
                  <a:lnTo>
                    <a:pt x="27305" y="461347"/>
                  </a:lnTo>
                  <a:lnTo>
                    <a:pt x="68541" y="444735"/>
                  </a:lnTo>
                  <a:lnTo>
                    <a:pt x="76530" y="442335"/>
                  </a:lnTo>
                  <a:lnTo>
                    <a:pt x="86639" y="441548"/>
                  </a:lnTo>
                  <a:lnTo>
                    <a:pt x="120649" y="441548"/>
                  </a:lnTo>
                  <a:lnTo>
                    <a:pt x="120091" y="440163"/>
                  </a:lnTo>
                  <a:lnTo>
                    <a:pt x="115417" y="434283"/>
                  </a:lnTo>
                  <a:lnTo>
                    <a:pt x="102336" y="424707"/>
                  </a:lnTo>
                  <a:lnTo>
                    <a:pt x="94945" y="422193"/>
                  </a:lnTo>
                  <a:lnTo>
                    <a:pt x="86702" y="421951"/>
                  </a:lnTo>
                  <a:close/>
                </a:path>
                <a:path w="1205229" h="603885">
                  <a:moveTo>
                    <a:pt x="153098" y="504184"/>
                  </a:moveTo>
                  <a:lnTo>
                    <a:pt x="117157" y="504184"/>
                  </a:lnTo>
                  <a:lnTo>
                    <a:pt x="122364" y="505492"/>
                  </a:lnTo>
                  <a:lnTo>
                    <a:pt x="131521" y="511512"/>
                  </a:lnTo>
                  <a:lnTo>
                    <a:pt x="134962" y="515843"/>
                  </a:lnTo>
                  <a:lnTo>
                    <a:pt x="139179" y="526333"/>
                  </a:lnTo>
                  <a:lnTo>
                    <a:pt x="139903" y="530994"/>
                  </a:lnTo>
                  <a:lnTo>
                    <a:pt x="138874" y="539998"/>
                  </a:lnTo>
                  <a:lnTo>
                    <a:pt x="137452" y="543833"/>
                  </a:lnTo>
                  <a:lnTo>
                    <a:pt x="132803" y="550209"/>
                  </a:lnTo>
                  <a:lnTo>
                    <a:pt x="129489" y="553142"/>
                  </a:lnTo>
                  <a:lnTo>
                    <a:pt x="125196" y="555835"/>
                  </a:lnTo>
                  <a:lnTo>
                    <a:pt x="122770" y="557384"/>
                  </a:lnTo>
                  <a:lnTo>
                    <a:pt x="118313" y="559454"/>
                  </a:lnTo>
                  <a:lnTo>
                    <a:pt x="74041" y="577298"/>
                  </a:lnTo>
                  <a:lnTo>
                    <a:pt x="125295" y="577298"/>
                  </a:lnTo>
                  <a:lnTo>
                    <a:pt x="159181" y="548278"/>
                  </a:lnTo>
                  <a:lnTo>
                    <a:pt x="162077" y="527438"/>
                  </a:lnTo>
                  <a:lnTo>
                    <a:pt x="160909" y="520224"/>
                  </a:lnTo>
                  <a:lnTo>
                    <a:pt x="158051" y="513112"/>
                  </a:lnTo>
                  <a:lnTo>
                    <a:pt x="155003" y="506897"/>
                  </a:lnTo>
                  <a:lnTo>
                    <a:pt x="153098" y="504184"/>
                  </a:lnTo>
                  <a:close/>
                </a:path>
                <a:path w="1205229" h="603885">
                  <a:moveTo>
                    <a:pt x="162890" y="385883"/>
                  </a:moveTo>
                  <a:lnTo>
                    <a:pt x="142798" y="393973"/>
                  </a:lnTo>
                  <a:lnTo>
                    <a:pt x="203974" y="545751"/>
                  </a:lnTo>
                  <a:lnTo>
                    <a:pt x="224066" y="537661"/>
                  </a:lnTo>
                  <a:lnTo>
                    <a:pt x="195224" y="466122"/>
                  </a:lnTo>
                  <a:lnTo>
                    <a:pt x="239680" y="448202"/>
                  </a:lnTo>
                  <a:lnTo>
                    <a:pt x="188010" y="448202"/>
                  </a:lnTo>
                  <a:lnTo>
                    <a:pt x="162890" y="385883"/>
                  </a:lnTo>
                  <a:close/>
                </a:path>
                <a:path w="1205229" h="603885">
                  <a:moveTo>
                    <a:pt x="120649" y="441548"/>
                  </a:moveTo>
                  <a:lnTo>
                    <a:pt x="86639" y="441548"/>
                  </a:lnTo>
                  <a:lnTo>
                    <a:pt x="91147" y="442779"/>
                  </a:lnTo>
                  <a:lnTo>
                    <a:pt x="99060" y="448494"/>
                  </a:lnTo>
                  <a:lnTo>
                    <a:pt x="102057" y="452444"/>
                  </a:lnTo>
                  <a:lnTo>
                    <a:pt x="106235" y="462795"/>
                  </a:lnTo>
                  <a:lnTo>
                    <a:pt x="106718" y="467735"/>
                  </a:lnTo>
                  <a:lnTo>
                    <a:pt x="104381" y="476854"/>
                  </a:lnTo>
                  <a:lnTo>
                    <a:pt x="101549" y="480930"/>
                  </a:lnTo>
                  <a:lnTo>
                    <a:pt x="93662" y="487242"/>
                  </a:lnTo>
                  <a:lnTo>
                    <a:pt x="87515" y="490392"/>
                  </a:lnTo>
                  <a:lnTo>
                    <a:pt x="45796" y="507219"/>
                  </a:lnTo>
                  <a:lnTo>
                    <a:pt x="97418" y="507219"/>
                  </a:lnTo>
                  <a:lnTo>
                    <a:pt x="97764" y="507080"/>
                  </a:lnTo>
                  <a:lnTo>
                    <a:pt x="105511" y="504946"/>
                  </a:lnTo>
                  <a:lnTo>
                    <a:pt x="117157" y="504184"/>
                  </a:lnTo>
                  <a:lnTo>
                    <a:pt x="153098" y="504184"/>
                  </a:lnTo>
                  <a:lnTo>
                    <a:pt x="151209" y="501492"/>
                  </a:lnTo>
                  <a:lnTo>
                    <a:pt x="124187" y="487877"/>
                  </a:lnTo>
                  <a:lnTo>
                    <a:pt x="114655" y="487877"/>
                  </a:lnTo>
                  <a:lnTo>
                    <a:pt x="120345" y="481489"/>
                  </a:lnTo>
                  <a:lnTo>
                    <a:pt x="123799" y="474733"/>
                  </a:lnTo>
                  <a:lnTo>
                    <a:pt x="126225" y="460432"/>
                  </a:lnTo>
                  <a:lnTo>
                    <a:pt x="125514" y="453613"/>
                  </a:lnTo>
                  <a:lnTo>
                    <a:pt x="120649" y="441548"/>
                  </a:lnTo>
                  <a:close/>
                </a:path>
                <a:path w="1205229" h="603885">
                  <a:moveTo>
                    <a:pt x="297466" y="434321"/>
                  </a:moveTo>
                  <a:lnTo>
                    <a:pt x="274116" y="434321"/>
                  </a:lnTo>
                  <a:lnTo>
                    <a:pt x="302945" y="505860"/>
                  </a:lnTo>
                  <a:lnTo>
                    <a:pt x="323037" y="497758"/>
                  </a:lnTo>
                  <a:lnTo>
                    <a:pt x="297466" y="434321"/>
                  </a:lnTo>
                  <a:close/>
                </a:path>
                <a:path w="1205229" h="603885">
                  <a:moveTo>
                    <a:pt x="122104" y="487639"/>
                  </a:moveTo>
                  <a:lnTo>
                    <a:pt x="114655" y="487877"/>
                  </a:lnTo>
                  <a:lnTo>
                    <a:pt x="124187" y="487877"/>
                  </a:lnTo>
                  <a:lnTo>
                    <a:pt x="122104" y="487639"/>
                  </a:lnTo>
                  <a:close/>
                </a:path>
                <a:path w="1205229" h="603885">
                  <a:moveTo>
                    <a:pt x="391617" y="299562"/>
                  </a:moveTo>
                  <a:lnTo>
                    <a:pt x="384416" y="299714"/>
                  </a:lnTo>
                  <a:lnTo>
                    <a:pt x="376466" y="301479"/>
                  </a:lnTo>
                  <a:lnTo>
                    <a:pt x="370763" y="302660"/>
                  </a:lnTo>
                  <a:lnTo>
                    <a:pt x="362877" y="305277"/>
                  </a:lnTo>
                  <a:lnTo>
                    <a:pt x="295541" y="332416"/>
                  </a:lnTo>
                  <a:lnTo>
                    <a:pt x="356717" y="484181"/>
                  </a:lnTo>
                  <a:lnTo>
                    <a:pt x="376809" y="476092"/>
                  </a:lnTo>
                  <a:lnTo>
                    <a:pt x="351929" y="414382"/>
                  </a:lnTo>
                  <a:lnTo>
                    <a:pt x="390855" y="398698"/>
                  </a:lnTo>
                  <a:lnTo>
                    <a:pt x="395585" y="396475"/>
                  </a:lnTo>
                  <a:lnTo>
                    <a:pt x="344716" y="396475"/>
                  </a:lnTo>
                  <a:lnTo>
                    <a:pt x="322846" y="342234"/>
                  </a:lnTo>
                  <a:lnTo>
                    <a:pt x="370776" y="322904"/>
                  </a:lnTo>
                  <a:lnTo>
                    <a:pt x="377215" y="320834"/>
                  </a:lnTo>
                  <a:lnTo>
                    <a:pt x="386778" y="319704"/>
                  </a:lnTo>
                  <a:lnTo>
                    <a:pt x="424419" y="319704"/>
                  </a:lnTo>
                  <a:lnTo>
                    <a:pt x="421741" y="315805"/>
                  </a:lnTo>
                  <a:lnTo>
                    <a:pt x="410527" y="305721"/>
                  </a:lnTo>
                  <a:lnTo>
                    <a:pt x="404507" y="302470"/>
                  </a:lnTo>
                  <a:lnTo>
                    <a:pt x="391617" y="299562"/>
                  </a:lnTo>
                  <a:close/>
                </a:path>
                <a:path w="1205229" h="603885">
                  <a:moveTo>
                    <a:pt x="261861" y="345993"/>
                  </a:moveTo>
                  <a:lnTo>
                    <a:pt x="241769" y="354083"/>
                  </a:lnTo>
                  <a:lnTo>
                    <a:pt x="266890" y="416414"/>
                  </a:lnTo>
                  <a:lnTo>
                    <a:pt x="188010" y="448202"/>
                  </a:lnTo>
                  <a:lnTo>
                    <a:pt x="239680" y="448202"/>
                  </a:lnTo>
                  <a:lnTo>
                    <a:pt x="274116" y="434321"/>
                  </a:lnTo>
                  <a:lnTo>
                    <a:pt x="297466" y="434321"/>
                  </a:lnTo>
                  <a:lnTo>
                    <a:pt x="261861" y="345993"/>
                  </a:lnTo>
                  <a:close/>
                </a:path>
                <a:path w="1205229" h="603885">
                  <a:moveTo>
                    <a:pt x="424419" y="319704"/>
                  </a:moveTo>
                  <a:lnTo>
                    <a:pt x="386778" y="319704"/>
                  </a:lnTo>
                  <a:lnTo>
                    <a:pt x="392214" y="320986"/>
                  </a:lnTo>
                  <a:lnTo>
                    <a:pt x="402272" y="327438"/>
                  </a:lnTo>
                  <a:lnTo>
                    <a:pt x="406069" y="332239"/>
                  </a:lnTo>
                  <a:lnTo>
                    <a:pt x="412165" y="347352"/>
                  </a:lnTo>
                  <a:lnTo>
                    <a:pt x="412178" y="355251"/>
                  </a:lnTo>
                  <a:lnTo>
                    <a:pt x="408673" y="362274"/>
                  </a:lnTo>
                  <a:lnTo>
                    <a:pt x="344716" y="396475"/>
                  </a:lnTo>
                  <a:lnTo>
                    <a:pt x="395585" y="396475"/>
                  </a:lnTo>
                  <a:lnTo>
                    <a:pt x="429971" y="367354"/>
                  </a:lnTo>
                  <a:lnTo>
                    <a:pt x="433208" y="348730"/>
                  </a:lnTo>
                  <a:lnTo>
                    <a:pt x="432066" y="339233"/>
                  </a:lnTo>
                  <a:lnTo>
                    <a:pt x="429082" y="329610"/>
                  </a:lnTo>
                  <a:lnTo>
                    <a:pt x="426059" y="322091"/>
                  </a:lnTo>
                  <a:lnTo>
                    <a:pt x="424419" y="319704"/>
                  </a:lnTo>
                  <a:close/>
                </a:path>
                <a:path w="1205229" h="603885">
                  <a:moveTo>
                    <a:pt x="533527" y="233483"/>
                  </a:moveTo>
                  <a:lnTo>
                    <a:pt x="518617" y="239491"/>
                  </a:lnTo>
                  <a:lnTo>
                    <a:pt x="537883" y="414179"/>
                  </a:lnTo>
                  <a:lnTo>
                    <a:pt x="552894" y="408121"/>
                  </a:lnTo>
                  <a:lnTo>
                    <a:pt x="533527" y="233483"/>
                  </a:lnTo>
                  <a:close/>
                </a:path>
                <a:path w="1205229" h="603885">
                  <a:moveTo>
                    <a:pt x="661289" y="184995"/>
                  </a:moveTo>
                  <a:lnTo>
                    <a:pt x="639648" y="193720"/>
                  </a:lnTo>
                  <a:lnTo>
                    <a:pt x="642543" y="368980"/>
                  </a:lnTo>
                  <a:lnTo>
                    <a:pt x="663867" y="360382"/>
                  </a:lnTo>
                  <a:lnTo>
                    <a:pt x="662012" y="307702"/>
                  </a:lnTo>
                  <a:lnTo>
                    <a:pt x="708396" y="289008"/>
                  </a:lnTo>
                  <a:lnTo>
                    <a:pt x="661212" y="289008"/>
                  </a:lnTo>
                  <a:lnTo>
                    <a:pt x="659942" y="237776"/>
                  </a:lnTo>
                  <a:lnTo>
                    <a:pt x="659561" y="230301"/>
                  </a:lnTo>
                  <a:lnTo>
                    <a:pt x="658793" y="221393"/>
                  </a:lnTo>
                  <a:lnTo>
                    <a:pt x="657771" y="213419"/>
                  </a:lnTo>
                  <a:lnTo>
                    <a:pt x="656437" y="205493"/>
                  </a:lnTo>
                  <a:lnTo>
                    <a:pt x="681230" y="205493"/>
                  </a:lnTo>
                  <a:lnTo>
                    <a:pt x="661289" y="184995"/>
                  </a:lnTo>
                  <a:close/>
                </a:path>
                <a:path w="1205229" h="603885">
                  <a:moveTo>
                    <a:pt x="755780" y="282124"/>
                  </a:moveTo>
                  <a:lnTo>
                    <a:pt x="725474" y="282124"/>
                  </a:lnTo>
                  <a:lnTo>
                    <a:pt x="761695" y="320948"/>
                  </a:lnTo>
                  <a:lnTo>
                    <a:pt x="784580" y="311728"/>
                  </a:lnTo>
                  <a:lnTo>
                    <a:pt x="755780" y="282124"/>
                  </a:lnTo>
                  <a:close/>
                </a:path>
                <a:path w="1205229" h="603885">
                  <a:moveTo>
                    <a:pt x="760095" y="145168"/>
                  </a:moveTo>
                  <a:lnTo>
                    <a:pt x="740003" y="153270"/>
                  </a:lnTo>
                  <a:lnTo>
                    <a:pt x="801179" y="305035"/>
                  </a:lnTo>
                  <a:lnTo>
                    <a:pt x="821258" y="296945"/>
                  </a:lnTo>
                  <a:lnTo>
                    <a:pt x="792429" y="225406"/>
                  </a:lnTo>
                  <a:lnTo>
                    <a:pt x="836853" y="207499"/>
                  </a:lnTo>
                  <a:lnTo>
                    <a:pt x="785215" y="207499"/>
                  </a:lnTo>
                  <a:lnTo>
                    <a:pt x="760095" y="145168"/>
                  </a:lnTo>
                  <a:close/>
                </a:path>
                <a:path w="1205229" h="603885">
                  <a:moveTo>
                    <a:pt x="681230" y="205493"/>
                  </a:moveTo>
                  <a:lnTo>
                    <a:pt x="656437" y="205493"/>
                  </a:lnTo>
                  <a:lnTo>
                    <a:pt x="661083" y="211274"/>
                  </a:lnTo>
                  <a:lnTo>
                    <a:pt x="666540" y="217723"/>
                  </a:lnTo>
                  <a:lnTo>
                    <a:pt x="673324" y="225406"/>
                  </a:lnTo>
                  <a:lnTo>
                    <a:pt x="679881" y="232620"/>
                  </a:lnTo>
                  <a:lnTo>
                    <a:pt x="712660" y="268269"/>
                  </a:lnTo>
                  <a:lnTo>
                    <a:pt x="661212" y="289008"/>
                  </a:lnTo>
                  <a:lnTo>
                    <a:pt x="708396" y="289008"/>
                  </a:lnTo>
                  <a:lnTo>
                    <a:pt x="725474" y="282124"/>
                  </a:lnTo>
                  <a:lnTo>
                    <a:pt x="755780" y="282124"/>
                  </a:lnTo>
                  <a:lnTo>
                    <a:pt x="681230" y="205493"/>
                  </a:lnTo>
                  <a:close/>
                </a:path>
                <a:path w="1205229" h="603885">
                  <a:moveTo>
                    <a:pt x="894668" y="193605"/>
                  </a:moveTo>
                  <a:lnTo>
                    <a:pt x="871321" y="193605"/>
                  </a:lnTo>
                  <a:lnTo>
                    <a:pt x="900150" y="265145"/>
                  </a:lnTo>
                  <a:lnTo>
                    <a:pt x="920242" y="257055"/>
                  </a:lnTo>
                  <a:lnTo>
                    <a:pt x="894668" y="193605"/>
                  </a:lnTo>
                  <a:close/>
                </a:path>
                <a:path w="1205229" h="603885">
                  <a:moveTo>
                    <a:pt x="945718" y="188170"/>
                  </a:moveTo>
                  <a:lnTo>
                    <a:pt x="927442" y="197466"/>
                  </a:lnTo>
                  <a:lnTo>
                    <a:pt x="931102" y="204605"/>
                  </a:lnTo>
                  <a:lnTo>
                    <a:pt x="935545" y="210973"/>
                  </a:lnTo>
                  <a:lnTo>
                    <a:pt x="975893" y="230651"/>
                  </a:lnTo>
                  <a:lnTo>
                    <a:pt x="984332" y="230301"/>
                  </a:lnTo>
                  <a:lnTo>
                    <a:pt x="1027676" y="215026"/>
                  </a:lnTo>
                  <a:lnTo>
                    <a:pt x="1034367" y="209988"/>
                  </a:lnTo>
                  <a:lnTo>
                    <a:pt x="979538" y="209988"/>
                  </a:lnTo>
                  <a:lnTo>
                    <a:pt x="971423" y="209760"/>
                  </a:lnTo>
                  <a:lnTo>
                    <a:pt x="964755" y="207880"/>
                  </a:lnTo>
                  <a:lnTo>
                    <a:pt x="954265" y="200794"/>
                  </a:lnTo>
                  <a:lnTo>
                    <a:pt x="949667" y="195409"/>
                  </a:lnTo>
                  <a:lnTo>
                    <a:pt x="945718" y="188170"/>
                  </a:lnTo>
                  <a:close/>
                </a:path>
                <a:path w="1205229" h="603885">
                  <a:moveTo>
                    <a:pt x="1048641" y="149740"/>
                  </a:moveTo>
                  <a:lnTo>
                    <a:pt x="1012825" y="149740"/>
                  </a:lnTo>
                  <a:lnTo>
                    <a:pt x="1018578" y="150883"/>
                  </a:lnTo>
                  <a:lnTo>
                    <a:pt x="1026960" y="155772"/>
                  </a:lnTo>
                  <a:lnTo>
                    <a:pt x="1030020" y="159366"/>
                  </a:lnTo>
                  <a:lnTo>
                    <a:pt x="1033810" y="168777"/>
                  </a:lnTo>
                  <a:lnTo>
                    <a:pt x="1033894" y="169818"/>
                  </a:lnTo>
                  <a:lnTo>
                    <a:pt x="1034148" y="173730"/>
                  </a:lnTo>
                  <a:lnTo>
                    <a:pt x="1031621" y="183979"/>
                  </a:lnTo>
                  <a:lnTo>
                    <a:pt x="998226" y="207361"/>
                  </a:lnTo>
                  <a:lnTo>
                    <a:pt x="979538" y="209988"/>
                  </a:lnTo>
                  <a:lnTo>
                    <a:pt x="1034367" y="209988"/>
                  </a:lnTo>
                  <a:lnTo>
                    <a:pt x="1053724" y="173730"/>
                  </a:lnTo>
                  <a:lnTo>
                    <a:pt x="1053639" y="167134"/>
                  </a:lnTo>
                  <a:lnTo>
                    <a:pt x="1052604" y="160813"/>
                  </a:lnTo>
                  <a:lnTo>
                    <a:pt x="1050632" y="154667"/>
                  </a:lnTo>
                  <a:lnTo>
                    <a:pt x="1048641" y="149740"/>
                  </a:lnTo>
                  <a:close/>
                </a:path>
                <a:path w="1205229" h="603885">
                  <a:moveTo>
                    <a:pt x="859066" y="105277"/>
                  </a:moveTo>
                  <a:lnTo>
                    <a:pt x="838974" y="113380"/>
                  </a:lnTo>
                  <a:lnTo>
                    <a:pt x="864095" y="175698"/>
                  </a:lnTo>
                  <a:lnTo>
                    <a:pt x="785215" y="207499"/>
                  </a:lnTo>
                  <a:lnTo>
                    <a:pt x="836853" y="207499"/>
                  </a:lnTo>
                  <a:lnTo>
                    <a:pt x="871321" y="193605"/>
                  </a:lnTo>
                  <a:lnTo>
                    <a:pt x="894668" y="193605"/>
                  </a:lnTo>
                  <a:lnTo>
                    <a:pt x="859066" y="105277"/>
                  </a:lnTo>
                  <a:close/>
                </a:path>
                <a:path w="1205229" h="603885">
                  <a:moveTo>
                    <a:pt x="1131616" y="0"/>
                  </a:moveTo>
                  <a:lnTo>
                    <a:pt x="1089299" y="10142"/>
                  </a:lnTo>
                  <a:lnTo>
                    <a:pt x="1059969" y="37887"/>
                  </a:lnTo>
                  <a:lnTo>
                    <a:pt x="1050669" y="78553"/>
                  </a:lnTo>
                  <a:lnTo>
                    <a:pt x="1051750" y="88708"/>
                  </a:lnTo>
                  <a:lnTo>
                    <a:pt x="1068917" y="132049"/>
                  </a:lnTo>
                  <a:lnTo>
                    <a:pt x="1099446" y="162005"/>
                  </a:lnTo>
                  <a:lnTo>
                    <a:pt x="1127935" y="169818"/>
                  </a:lnTo>
                  <a:lnTo>
                    <a:pt x="1138596" y="169148"/>
                  </a:lnTo>
                  <a:lnTo>
                    <a:pt x="1182423" y="150610"/>
                  </a:lnTo>
                  <a:lnTo>
                    <a:pt x="1182949" y="150086"/>
                  </a:lnTo>
                  <a:lnTo>
                    <a:pt x="1131944" y="150086"/>
                  </a:lnTo>
                  <a:lnTo>
                    <a:pt x="1124610" y="149409"/>
                  </a:lnTo>
                  <a:lnTo>
                    <a:pt x="1087812" y="120927"/>
                  </a:lnTo>
                  <a:lnTo>
                    <a:pt x="1072894" y="80263"/>
                  </a:lnTo>
                  <a:lnTo>
                    <a:pt x="1072108" y="72308"/>
                  </a:lnTo>
                  <a:lnTo>
                    <a:pt x="1072223" y="64462"/>
                  </a:lnTo>
                  <a:lnTo>
                    <a:pt x="1097233" y="26861"/>
                  </a:lnTo>
                  <a:lnTo>
                    <a:pt x="1170805" y="19176"/>
                  </a:lnTo>
                  <a:lnTo>
                    <a:pt x="1169016" y="17197"/>
                  </a:lnTo>
                  <a:lnTo>
                    <a:pt x="1160673" y="10398"/>
                  </a:lnTo>
                  <a:lnTo>
                    <a:pt x="1151628" y="5253"/>
                  </a:lnTo>
                  <a:lnTo>
                    <a:pt x="1141882" y="1759"/>
                  </a:lnTo>
                  <a:lnTo>
                    <a:pt x="1131616" y="0"/>
                  </a:lnTo>
                  <a:close/>
                </a:path>
                <a:path w="1205229" h="603885">
                  <a:moveTo>
                    <a:pt x="976045" y="61437"/>
                  </a:moveTo>
                  <a:lnTo>
                    <a:pt x="936737" y="71343"/>
                  </a:lnTo>
                  <a:lnTo>
                    <a:pt x="907138" y="101088"/>
                  </a:lnTo>
                  <a:lnTo>
                    <a:pt x="903732" y="115666"/>
                  </a:lnTo>
                  <a:lnTo>
                    <a:pt x="904443" y="123692"/>
                  </a:lnTo>
                  <a:lnTo>
                    <a:pt x="933602" y="154832"/>
                  </a:lnTo>
                  <a:lnTo>
                    <a:pt x="948262" y="155963"/>
                  </a:lnTo>
                  <a:lnTo>
                    <a:pt x="955741" y="155659"/>
                  </a:lnTo>
                  <a:lnTo>
                    <a:pt x="964816" y="154796"/>
                  </a:lnTo>
                  <a:lnTo>
                    <a:pt x="985964" y="151874"/>
                  </a:lnTo>
                  <a:lnTo>
                    <a:pt x="994459" y="150792"/>
                  </a:lnTo>
                  <a:lnTo>
                    <a:pt x="1000970" y="150127"/>
                  </a:lnTo>
                  <a:lnTo>
                    <a:pt x="1005497" y="149879"/>
                  </a:lnTo>
                  <a:lnTo>
                    <a:pt x="1012825" y="149740"/>
                  </a:lnTo>
                  <a:lnTo>
                    <a:pt x="1048641" y="149740"/>
                  </a:lnTo>
                  <a:lnTo>
                    <a:pt x="1047343" y="146527"/>
                  </a:lnTo>
                  <a:lnTo>
                    <a:pt x="1042339" y="140177"/>
                  </a:lnTo>
                  <a:lnTo>
                    <a:pt x="1035621" y="135630"/>
                  </a:lnTo>
                  <a:lnTo>
                    <a:pt x="1033456" y="134414"/>
                  </a:lnTo>
                  <a:lnTo>
                    <a:pt x="950298" y="134414"/>
                  </a:lnTo>
                  <a:lnTo>
                    <a:pt x="942810" y="134307"/>
                  </a:lnTo>
                  <a:lnTo>
                    <a:pt x="937666" y="133293"/>
                  </a:lnTo>
                  <a:lnTo>
                    <a:pt x="932319" y="131350"/>
                  </a:lnTo>
                  <a:lnTo>
                    <a:pt x="928547" y="127667"/>
                  </a:lnTo>
                  <a:lnTo>
                    <a:pt x="923810" y="115932"/>
                  </a:lnTo>
                  <a:lnTo>
                    <a:pt x="924433" y="109443"/>
                  </a:lnTo>
                  <a:lnTo>
                    <a:pt x="960451" y="82519"/>
                  </a:lnTo>
                  <a:lnTo>
                    <a:pt x="975158" y="80861"/>
                  </a:lnTo>
                  <a:lnTo>
                    <a:pt x="1013824" y="80861"/>
                  </a:lnTo>
                  <a:lnTo>
                    <a:pt x="1012188" y="78553"/>
                  </a:lnTo>
                  <a:lnTo>
                    <a:pt x="983344" y="62029"/>
                  </a:lnTo>
                  <a:lnTo>
                    <a:pt x="976045" y="61437"/>
                  </a:lnTo>
                  <a:close/>
                </a:path>
                <a:path w="1205229" h="603885">
                  <a:moveTo>
                    <a:pt x="1204239" y="86621"/>
                  </a:moveTo>
                  <a:lnTo>
                    <a:pt x="1182116" y="89643"/>
                  </a:lnTo>
                  <a:lnTo>
                    <a:pt x="1183007" y="97899"/>
                  </a:lnTo>
                  <a:lnTo>
                    <a:pt x="1183082" y="102750"/>
                  </a:lnTo>
                  <a:lnTo>
                    <a:pt x="1161131" y="142279"/>
                  </a:lnTo>
                  <a:lnTo>
                    <a:pt x="1131944" y="150086"/>
                  </a:lnTo>
                  <a:lnTo>
                    <a:pt x="1182949" y="150086"/>
                  </a:lnTo>
                  <a:lnTo>
                    <a:pt x="1204191" y="111984"/>
                  </a:lnTo>
                  <a:lnTo>
                    <a:pt x="1205040" y="101088"/>
                  </a:lnTo>
                  <a:lnTo>
                    <a:pt x="1205012" y="97899"/>
                  </a:lnTo>
                  <a:lnTo>
                    <a:pt x="1204239" y="86621"/>
                  </a:lnTo>
                  <a:close/>
                </a:path>
                <a:path w="1205229" h="603885">
                  <a:moveTo>
                    <a:pt x="1009815" y="128035"/>
                  </a:moveTo>
                  <a:lnTo>
                    <a:pt x="1003428" y="128105"/>
                  </a:lnTo>
                  <a:lnTo>
                    <a:pt x="995049" y="128770"/>
                  </a:lnTo>
                  <a:lnTo>
                    <a:pt x="984678" y="130034"/>
                  </a:lnTo>
                  <a:lnTo>
                    <a:pt x="960131" y="133611"/>
                  </a:lnTo>
                  <a:lnTo>
                    <a:pt x="950298" y="134414"/>
                  </a:lnTo>
                  <a:lnTo>
                    <a:pt x="1033456" y="134414"/>
                  </a:lnTo>
                  <a:lnTo>
                    <a:pt x="1030223" y="132598"/>
                  </a:lnTo>
                  <a:lnTo>
                    <a:pt x="1024123" y="130323"/>
                  </a:lnTo>
                  <a:lnTo>
                    <a:pt x="1017320" y="128802"/>
                  </a:lnTo>
                  <a:lnTo>
                    <a:pt x="1009815" y="128035"/>
                  </a:lnTo>
                  <a:close/>
                </a:path>
                <a:path w="1205229" h="603885">
                  <a:moveTo>
                    <a:pt x="1013824" y="80861"/>
                  </a:moveTo>
                  <a:lnTo>
                    <a:pt x="975158" y="80861"/>
                  </a:lnTo>
                  <a:lnTo>
                    <a:pt x="981468" y="82061"/>
                  </a:lnTo>
                  <a:lnTo>
                    <a:pt x="987143" y="84556"/>
                  </a:lnTo>
                  <a:lnTo>
                    <a:pt x="992244" y="88307"/>
                  </a:lnTo>
                  <a:lnTo>
                    <a:pt x="996774" y="93309"/>
                  </a:lnTo>
                  <a:lnTo>
                    <a:pt x="1000734" y="99562"/>
                  </a:lnTo>
                  <a:lnTo>
                    <a:pt x="1019416" y="90354"/>
                  </a:lnTo>
                  <a:lnTo>
                    <a:pt x="1016132" y="84118"/>
                  </a:lnTo>
                  <a:lnTo>
                    <a:pt x="1013824" y="80861"/>
                  </a:lnTo>
                  <a:close/>
                </a:path>
                <a:path w="1205229" h="603885">
                  <a:moveTo>
                    <a:pt x="1170805" y="19176"/>
                  </a:moveTo>
                  <a:lnTo>
                    <a:pt x="1127039" y="19176"/>
                  </a:lnTo>
                  <a:lnTo>
                    <a:pt x="1133716" y="20327"/>
                  </a:lnTo>
                  <a:lnTo>
                    <a:pt x="1140190" y="22770"/>
                  </a:lnTo>
                  <a:lnTo>
                    <a:pt x="1146524" y="26575"/>
                  </a:lnTo>
                  <a:lnTo>
                    <a:pt x="1152715" y="31742"/>
                  </a:lnTo>
                  <a:lnTo>
                    <a:pt x="1158760" y="38272"/>
                  </a:lnTo>
                  <a:lnTo>
                    <a:pt x="1176655" y="25648"/>
                  </a:lnTo>
                  <a:lnTo>
                    <a:pt x="1170805" y="19176"/>
                  </a:lnTo>
                  <a:close/>
                </a:path>
              </a:pathLst>
            </a:custGeom>
            <a:solidFill>
              <a:srgbClr val="000000"/>
            </a:solidFill>
          </p:spPr>
          <p:txBody>
            <a:bodyPr wrap="square" lIns="0" tIns="0" rIns="0" bIns="0" rtlCol="0"/>
            <a:lstStyle/>
            <a:p>
              <a:endParaRPr sz="1350"/>
            </a:p>
          </p:txBody>
        </p:sp>
        <p:pic>
          <p:nvPicPr>
            <p:cNvPr id="43" name="object 16">
              <a:extLst>
                <a:ext uri="{FF2B5EF4-FFF2-40B4-BE49-F238E27FC236}">
                  <a16:creationId xmlns:a16="http://schemas.microsoft.com/office/drawing/2014/main" id="{FAD32830-B4DC-77FB-AC14-A9A08C2213A1}"/>
                </a:ext>
              </a:extLst>
            </p:cNvPr>
            <p:cNvPicPr/>
            <p:nvPr/>
          </p:nvPicPr>
          <p:blipFill>
            <a:blip r:embed="rId7" cstate="print"/>
            <a:stretch>
              <a:fillRect/>
            </a:stretch>
          </p:blipFill>
          <p:spPr>
            <a:xfrm>
              <a:off x="6872167" y="2211435"/>
              <a:ext cx="2129457" cy="2492013"/>
            </a:xfrm>
            <a:prstGeom prst="rect">
              <a:avLst/>
            </a:prstGeom>
          </p:spPr>
        </p:pic>
      </p:grpSp>
      <p:sp>
        <p:nvSpPr>
          <p:cNvPr id="44" name="object 18">
            <a:extLst>
              <a:ext uri="{FF2B5EF4-FFF2-40B4-BE49-F238E27FC236}">
                <a16:creationId xmlns:a16="http://schemas.microsoft.com/office/drawing/2014/main" id="{070E064D-DF5E-0536-A306-F654B70AB831}"/>
              </a:ext>
            </a:extLst>
          </p:cNvPr>
          <p:cNvSpPr txBox="1"/>
          <p:nvPr/>
        </p:nvSpPr>
        <p:spPr>
          <a:xfrm>
            <a:off x="4770738" y="3134615"/>
            <a:ext cx="419576" cy="217367"/>
          </a:xfrm>
          <a:prstGeom prst="rect">
            <a:avLst/>
          </a:prstGeom>
        </p:spPr>
        <p:txBody>
          <a:bodyPr vert="horz" wrap="square" lIns="0" tIns="9525" rIns="0" bIns="0" rtlCol="0">
            <a:spAutoFit/>
          </a:bodyPr>
          <a:lstStyle/>
          <a:p>
            <a:pPr marL="9525">
              <a:spcBef>
                <a:spcPts val="75"/>
              </a:spcBef>
            </a:pPr>
            <a:r>
              <a:rPr sz="1350" spc="-19" dirty="0">
                <a:latin typeface="Arial"/>
                <a:cs typeface="Arial"/>
              </a:rPr>
              <a:t>UWE</a:t>
            </a:r>
            <a:endParaRPr sz="1350">
              <a:latin typeface="Arial"/>
              <a:cs typeface="Arial"/>
            </a:endParaRPr>
          </a:p>
        </p:txBody>
      </p:sp>
      <p:sp>
        <p:nvSpPr>
          <p:cNvPr id="45" name="object 19">
            <a:extLst>
              <a:ext uri="{FF2B5EF4-FFF2-40B4-BE49-F238E27FC236}">
                <a16:creationId xmlns:a16="http://schemas.microsoft.com/office/drawing/2014/main" id="{0F42AE86-C3F3-D800-C283-DB516CF44685}"/>
              </a:ext>
            </a:extLst>
          </p:cNvPr>
          <p:cNvSpPr txBox="1"/>
          <p:nvPr/>
        </p:nvSpPr>
        <p:spPr>
          <a:xfrm>
            <a:off x="5620237" y="3055005"/>
            <a:ext cx="332423" cy="558486"/>
          </a:xfrm>
          <a:prstGeom prst="rect">
            <a:avLst/>
          </a:prstGeom>
        </p:spPr>
        <p:txBody>
          <a:bodyPr vert="horz" wrap="square" lIns="0" tIns="9525" rIns="0" bIns="0" rtlCol="0">
            <a:spAutoFit/>
          </a:bodyPr>
          <a:lstStyle/>
          <a:p>
            <a:pPr marL="9525" marR="20479">
              <a:spcBef>
                <a:spcPts val="75"/>
              </a:spcBef>
            </a:pPr>
            <a:r>
              <a:rPr sz="1200" spc="-19" dirty="0">
                <a:latin typeface="Arial"/>
                <a:cs typeface="Arial"/>
              </a:rPr>
              <a:t>UoB BU</a:t>
            </a:r>
            <a:endParaRPr sz="1200" dirty="0">
              <a:latin typeface="Arial"/>
              <a:cs typeface="Arial"/>
            </a:endParaRPr>
          </a:p>
          <a:p>
            <a:pPr marL="9525">
              <a:lnSpc>
                <a:spcPts val="1440"/>
              </a:lnSpc>
            </a:pPr>
            <a:r>
              <a:rPr sz="1200" spc="-19" dirty="0">
                <a:latin typeface="Arial"/>
                <a:cs typeface="Arial"/>
              </a:rPr>
              <a:t>UoG</a:t>
            </a:r>
            <a:endParaRPr sz="1200" dirty="0">
              <a:latin typeface="Arial"/>
              <a:cs typeface="Arial"/>
            </a:endParaRPr>
          </a:p>
        </p:txBody>
      </p:sp>
      <p:sp>
        <p:nvSpPr>
          <p:cNvPr id="46" name="object 20">
            <a:extLst>
              <a:ext uri="{FF2B5EF4-FFF2-40B4-BE49-F238E27FC236}">
                <a16:creationId xmlns:a16="http://schemas.microsoft.com/office/drawing/2014/main" id="{8BC6D797-C5D5-3876-BF3F-42C9215E284D}"/>
              </a:ext>
            </a:extLst>
          </p:cNvPr>
          <p:cNvSpPr txBox="1"/>
          <p:nvPr/>
        </p:nvSpPr>
        <p:spPr>
          <a:xfrm>
            <a:off x="7540013" y="3508316"/>
            <a:ext cx="1363028" cy="217367"/>
          </a:xfrm>
          <a:prstGeom prst="rect">
            <a:avLst/>
          </a:prstGeom>
        </p:spPr>
        <p:txBody>
          <a:bodyPr vert="horz" wrap="square" lIns="0" tIns="9525" rIns="0" bIns="0" rtlCol="0">
            <a:spAutoFit/>
          </a:bodyPr>
          <a:lstStyle/>
          <a:p>
            <a:pPr marL="9525">
              <a:spcBef>
                <a:spcPts val="75"/>
              </a:spcBef>
            </a:pPr>
            <a:r>
              <a:rPr sz="1350" dirty="0">
                <a:latin typeface="Arial"/>
                <a:cs typeface="Arial"/>
              </a:rPr>
              <a:t>Data</a:t>
            </a:r>
            <a:r>
              <a:rPr sz="1350" spc="-8" dirty="0">
                <a:latin typeface="Arial"/>
                <a:cs typeface="Arial"/>
              </a:rPr>
              <a:t> Observatory</a:t>
            </a:r>
            <a:endParaRPr sz="1350">
              <a:latin typeface="Arial"/>
              <a:cs typeface="Arial"/>
            </a:endParaRPr>
          </a:p>
        </p:txBody>
      </p:sp>
      <p:grpSp>
        <p:nvGrpSpPr>
          <p:cNvPr id="47" name="object 21">
            <a:extLst>
              <a:ext uri="{FF2B5EF4-FFF2-40B4-BE49-F238E27FC236}">
                <a16:creationId xmlns:a16="http://schemas.microsoft.com/office/drawing/2014/main" id="{2AAF46E4-C05C-490C-4E2A-0BB524894E4B}"/>
              </a:ext>
            </a:extLst>
          </p:cNvPr>
          <p:cNvGrpSpPr/>
          <p:nvPr/>
        </p:nvGrpSpPr>
        <p:grpSpPr>
          <a:xfrm>
            <a:off x="1411944" y="3055569"/>
            <a:ext cx="6326029" cy="3465671"/>
            <a:chOff x="1117048" y="1811129"/>
            <a:chExt cx="8434705" cy="4620895"/>
          </a:xfrm>
        </p:grpSpPr>
        <p:pic>
          <p:nvPicPr>
            <p:cNvPr id="48" name="object 22">
              <a:extLst>
                <a:ext uri="{FF2B5EF4-FFF2-40B4-BE49-F238E27FC236}">
                  <a16:creationId xmlns:a16="http://schemas.microsoft.com/office/drawing/2014/main" id="{E0C2E22F-F474-A759-CEC3-51FC555B450E}"/>
                </a:ext>
              </a:extLst>
            </p:cNvPr>
            <p:cNvPicPr/>
            <p:nvPr/>
          </p:nvPicPr>
          <p:blipFill>
            <a:blip r:embed="rId8" cstate="print"/>
            <a:stretch>
              <a:fillRect/>
            </a:stretch>
          </p:blipFill>
          <p:spPr>
            <a:xfrm>
              <a:off x="7679435" y="2474976"/>
              <a:ext cx="1647443" cy="394715"/>
            </a:xfrm>
            <a:prstGeom prst="rect">
              <a:avLst/>
            </a:prstGeom>
          </p:spPr>
        </p:pic>
        <p:sp>
          <p:nvSpPr>
            <p:cNvPr id="49" name="object 23">
              <a:extLst>
                <a:ext uri="{FF2B5EF4-FFF2-40B4-BE49-F238E27FC236}">
                  <a16:creationId xmlns:a16="http://schemas.microsoft.com/office/drawing/2014/main" id="{A13D718F-27F0-B13D-5505-B49AF33E402A}"/>
                </a:ext>
              </a:extLst>
            </p:cNvPr>
            <p:cNvSpPr/>
            <p:nvPr/>
          </p:nvSpPr>
          <p:spPr>
            <a:xfrm>
              <a:off x="7722488" y="2582329"/>
              <a:ext cx="1424305" cy="214629"/>
            </a:xfrm>
            <a:custGeom>
              <a:avLst/>
              <a:gdLst/>
              <a:ahLst/>
              <a:cxnLst/>
              <a:rect l="l" t="t" r="r" b="b"/>
              <a:pathLst>
                <a:path w="1424304" h="214630">
                  <a:moveTo>
                    <a:pt x="0" y="214033"/>
                  </a:moveTo>
                  <a:lnTo>
                    <a:pt x="1424063" y="0"/>
                  </a:lnTo>
                </a:path>
              </a:pathLst>
            </a:custGeom>
            <a:ln w="25400">
              <a:solidFill>
                <a:srgbClr val="4F81BC"/>
              </a:solidFill>
            </a:ln>
          </p:spPr>
          <p:txBody>
            <a:bodyPr wrap="square" lIns="0" tIns="0" rIns="0" bIns="0" rtlCol="0"/>
            <a:lstStyle/>
            <a:p>
              <a:endParaRPr sz="1350"/>
            </a:p>
          </p:txBody>
        </p:sp>
        <p:sp>
          <p:nvSpPr>
            <p:cNvPr id="50" name="object 24">
              <a:extLst>
                <a:ext uri="{FF2B5EF4-FFF2-40B4-BE49-F238E27FC236}">
                  <a16:creationId xmlns:a16="http://schemas.microsoft.com/office/drawing/2014/main" id="{63BF8086-A9F5-746C-0C7B-01E24A7C7266}"/>
                </a:ext>
              </a:extLst>
            </p:cNvPr>
            <p:cNvSpPr/>
            <p:nvPr/>
          </p:nvSpPr>
          <p:spPr>
            <a:xfrm>
              <a:off x="9128327" y="2546549"/>
              <a:ext cx="81280" cy="75565"/>
            </a:xfrm>
            <a:custGeom>
              <a:avLst/>
              <a:gdLst/>
              <a:ahLst/>
              <a:cxnLst/>
              <a:rect l="l" t="t" r="r" b="b"/>
              <a:pathLst>
                <a:path w="81279" h="75564">
                  <a:moveTo>
                    <a:pt x="0" y="0"/>
                  </a:moveTo>
                  <a:lnTo>
                    <a:pt x="11328" y="75349"/>
                  </a:lnTo>
                  <a:lnTo>
                    <a:pt x="81013" y="26339"/>
                  </a:lnTo>
                  <a:lnTo>
                    <a:pt x="0" y="0"/>
                  </a:lnTo>
                  <a:close/>
                </a:path>
              </a:pathLst>
            </a:custGeom>
            <a:solidFill>
              <a:srgbClr val="4F81BC"/>
            </a:solidFill>
          </p:spPr>
          <p:txBody>
            <a:bodyPr wrap="square" lIns="0" tIns="0" rIns="0" bIns="0" rtlCol="0"/>
            <a:lstStyle/>
            <a:p>
              <a:endParaRPr sz="1350"/>
            </a:p>
          </p:txBody>
        </p:sp>
        <p:pic>
          <p:nvPicPr>
            <p:cNvPr id="51" name="object 25">
              <a:extLst>
                <a:ext uri="{FF2B5EF4-FFF2-40B4-BE49-F238E27FC236}">
                  <a16:creationId xmlns:a16="http://schemas.microsoft.com/office/drawing/2014/main" id="{80534281-E458-AFE9-B083-5600A67817D4}"/>
                </a:ext>
              </a:extLst>
            </p:cNvPr>
            <p:cNvPicPr/>
            <p:nvPr/>
          </p:nvPicPr>
          <p:blipFill>
            <a:blip r:embed="rId9" cstate="print"/>
            <a:stretch>
              <a:fillRect/>
            </a:stretch>
          </p:blipFill>
          <p:spPr>
            <a:xfrm>
              <a:off x="5945123" y="4452366"/>
              <a:ext cx="913637" cy="590549"/>
            </a:xfrm>
            <a:prstGeom prst="rect">
              <a:avLst/>
            </a:prstGeom>
          </p:spPr>
        </p:pic>
        <p:sp>
          <p:nvSpPr>
            <p:cNvPr id="52" name="object 26">
              <a:extLst>
                <a:ext uri="{FF2B5EF4-FFF2-40B4-BE49-F238E27FC236}">
                  <a16:creationId xmlns:a16="http://schemas.microsoft.com/office/drawing/2014/main" id="{992CCA77-C260-5639-F030-F931DE112192}"/>
                </a:ext>
              </a:extLst>
            </p:cNvPr>
            <p:cNvSpPr/>
            <p:nvPr/>
          </p:nvSpPr>
          <p:spPr>
            <a:xfrm>
              <a:off x="6119112" y="4579735"/>
              <a:ext cx="565785" cy="296545"/>
            </a:xfrm>
            <a:custGeom>
              <a:avLst/>
              <a:gdLst/>
              <a:ahLst/>
              <a:cxnLst/>
              <a:rect l="l" t="t" r="r" b="b"/>
              <a:pathLst>
                <a:path w="565784" h="296545">
                  <a:moveTo>
                    <a:pt x="0" y="295935"/>
                  </a:moveTo>
                  <a:lnTo>
                    <a:pt x="565416" y="0"/>
                  </a:lnTo>
                </a:path>
              </a:pathLst>
            </a:custGeom>
            <a:ln w="25400">
              <a:solidFill>
                <a:srgbClr val="4F81BC"/>
              </a:solidFill>
            </a:ln>
          </p:spPr>
          <p:txBody>
            <a:bodyPr wrap="square" lIns="0" tIns="0" rIns="0" bIns="0" rtlCol="0"/>
            <a:lstStyle/>
            <a:p>
              <a:endParaRPr sz="1350"/>
            </a:p>
          </p:txBody>
        </p:sp>
        <p:sp>
          <p:nvSpPr>
            <p:cNvPr id="53" name="object 27">
              <a:extLst>
                <a:ext uri="{FF2B5EF4-FFF2-40B4-BE49-F238E27FC236}">
                  <a16:creationId xmlns:a16="http://schemas.microsoft.com/office/drawing/2014/main" id="{1D36ECBB-54C2-37CD-01B8-20124A10C607}"/>
                </a:ext>
              </a:extLst>
            </p:cNvPr>
            <p:cNvSpPr/>
            <p:nvPr/>
          </p:nvSpPr>
          <p:spPr>
            <a:xfrm>
              <a:off x="6062853" y="4550295"/>
              <a:ext cx="678180" cy="354965"/>
            </a:xfrm>
            <a:custGeom>
              <a:avLst/>
              <a:gdLst/>
              <a:ahLst/>
              <a:cxnLst/>
              <a:rect l="l" t="t" r="r" b="b"/>
              <a:pathLst>
                <a:path w="678179" h="354964">
                  <a:moveTo>
                    <a:pt x="85178" y="353250"/>
                  </a:moveTo>
                  <a:lnTo>
                    <a:pt x="49847" y="285737"/>
                  </a:lnTo>
                  <a:lnTo>
                    <a:pt x="0" y="354825"/>
                  </a:lnTo>
                  <a:lnTo>
                    <a:pt x="85178" y="353250"/>
                  </a:lnTo>
                  <a:close/>
                </a:path>
                <a:path w="678179" h="354964">
                  <a:moveTo>
                    <a:pt x="677926" y="0"/>
                  </a:moveTo>
                  <a:lnTo>
                    <a:pt x="592747" y="1574"/>
                  </a:lnTo>
                  <a:lnTo>
                    <a:pt x="628091" y="69088"/>
                  </a:lnTo>
                  <a:lnTo>
                    <a:pt x="677926" y="0"/>
                  </a:lnTo>
                  <a:close/>
                </a:path>
              </a:pathLst>
            </a:custGeom>
            <a:solidFill>
              <a:srgbClr val="4F81BC"/>
            </a:solidFill>
          </p:spPr>
          <p:txBody>
            <a:bodyPr wrap="square" lIns="0" tIns="0" rIns="0" bIns="0" rtlCol="0"/>
            <a:lstStyle/>
            <a:p>
              <a:endParaRPr sz="1350"/>
            </a:p>
          </p:txBody>
        </p:sp>
        <p:pic>
          <p:nvPicPr>
            <p:cNvPr id="54" name="object 28">
              <a:extLst>
                <a:ext uri="{FF2B5EF4-FFF2-40B4-BE49-F238E27FC236}">
                  <a16:creationId xmlns:a16="http://schemas.microsoft.com/office/drawing/2014/main" id="{FDCCB25E-EC6E-B5F9-AAA0-C3E3C52081AA}"/>
                </a:ext>
              </a:extLst>
            </p:cNvPr>
            <p:cNvPicPr/>
            <p:nvPr/>
          </p:nvPicPr>
          <p:blipFill>
            <a:blip r:embed="rId10" cstate="print"/>
            <a:stretch>
              <a:fillRect/>
            </a:stretch>
          </p:blipFill>
          <p:spPr>
            <a:xfrm>
              <a:off x="4277554" y="2231370"/>
              <a:ext cx="1221446" cy="660939"/>
            </a:xfrm>
            <a:prstGeom prst="rect">
              <a:avLst/>
            </a:prstGeom>
          </p:spPr>
        </p:pic>
        <p:pic>
          <p:nvPicPr>
            <p:cNvPr id="55" name="object 29">
              <a:extLst>
                <a:ext uri="{FF2B5EF4-FFF2-40B4-BE49-F238E27FC236}">
                  <a16:creationId xmlns:a16="http://schemas.microsoft.com/office/drawing/2014/main" id="{EF97FE1C-225C-70E0-BA13-031DDBFC2A82}"/>
                </a:ext>
              </a:extLst>
            </p:cNvPr>
            <p:cNvPicPr/>
            <p:nvPr/>
          </p:nvPicPr>
          <p:blipFill>
            <a:blip r:embed="rId11" cstate="print"/>
            <a:stretch>
              <a:fillRect/>
            </a:stretch>
          </p:blipFill>
          <p:spPr>
            <a:xfrm>
              <a:off x="1117048" y="1811129"/>
              <a:ext cx="1691335" cy="1096949"/>
            </a:xfrm>
            <a:prstGeom prst="rect">
              <a:avLst/>
            </a:prstGeom>
          </p:spPr>
        </p:pic>
        <p:pic>
          <p:nvPicPr>
            <p:cNvPr id="56" name="object 30">
              <a:extLst>
                <a:ext uri="{FF2B5EF4-FFF2-40B4-BE49-F238E27FC236}">
                  <a16:creationId xmlns:a16="http://schemas.microsoft.com/office/drawing/2014/main" id="{F5800BE6-0A67-2AC9-0C9A-1160FE032EF5}"/>
                </a:ext>
              </a:extLst>
            </p:cNvPr>
            <p:cNvPicPr/>
            <p:nvPr/>
          </p:nvPicPr>
          <p:blipFill>
            <a:blip r:embed="rId12" cstate="print"/>
            <a:stretch>
              <a:fillRect/>
            </a:stretch>
          </p:blipFill>
          <p:spPr>
            <a:xfrm>
              <a:off x="2124455" y="2544317"/>
              <a:ext cx="1084325" cy="1401317"/>
            </a:xfrm>
            <a:prstGeom prst="rect">
              <a:avLst/>
            </a:prstGeom>
          </p:spPr>
        </p:pic>
        <p:sp>
          <p:nvSpPr>
            <p:cNvPr id="57" name="object 31">
              <a:extLst>
                <a:ext uri="{FF2B5EF4-FFF2-40B4-BE49-F238E27FC236}">
                  <a16:creationId xmlns:a16="http://schemas.microsoft.com/office/drawing/2014/main" id="{02941FD7-C06F-13DF-4969-00666282801C}"/>
                </a:ext>
              </a:extLst>
            </p:cNvPr>
            <p:cNvSpPr/>
            <p:nvPr/>
          </p:nvSpPr>
          <p:spPr>
            <a:xfrm>
              <a:off x="2175890" y="2572892"/>
              <a:ext cx="876935" cy="1184275"/>
            </a:xfrm>
            <a:custGeom>
              <a:avLst/>
              <a:gdLst/>
              <a:ahLst/>
              <a:cxnLst/>
              <a:rect l="l" t="t" r="r" b="b"/>
              <a:pathLst>
                <a:path w="876935" h="1184275">
                  <a:moveTo>
                    <a:pt x="0" y="0"/>
                  </a:moveTo>
                  <a:lnTo>
                    <a:pt x="876896" y="1183919"/>
                  </a:lnTo>
                </a:path>
              </a:pathLst>
            </a:custGeom>
            <a:ln w="25400">
              <a:solidFill>
                <a:srgbClr val="4F81BC"/>
              </a:solidFill>
            </a:ln>
          </p:spPr>
          <p:txBody>
            <a:bodyPr wrap="square" lIns="0" tIns="0" rIns="0" bIns="0" rtlCol="0"/>
            <a:lstStyle/>
            <a:p>
              <a:endParaRPr sz="1350"/>
            </a:p>
          </p:txBody>
        </p:sp>
        <p:sp>
          <p:nvSpPr>
            <p:cNvPr id="58" name="object 32">
              <a:extLst>
                <a:ext uri="{FF2B5EF4-FFF2-40B4-BE49-F238E27FC236}">
                  <a16:creationId xmlns:a16="http://schemas.microsoft.com/office/drawing/2014/main" id="{4B8F6A86-FBEA-AE9C-7201-9D2B96CB081B}"/>
                </a:ext>
              </a:extLst>
            </p:cNvPr>
            <p:cNvSpPr/>
            <p:nvPr/>
          </p:nvSpPr>
          <p:spPr>
            <a:xfrm>
              <a:off x="3014612" y="3723931"/>
              <a:ext cx="76200" cy="84455"/>
            </a:xfrm>
            <a:custGeom>
              <a:avLst/>
              <a:gdLst/>
              <a:ahLst/>
              <a:cxnLst/>
              <a:rect l="l" t="t" r="r" b="b"/>
              <a:pathLst>
                <a:path w="76200" h="84454">
                  <a:moveTo>
                    <a:pt x="61239" y="0"/>
                  </a:moveTo>
                  <a:lnTo>
                    <a:pt x="0" y="45351"/>
                  </a:lnTo>
                  <a:lnTo>
                    <a:pt x="75971" y="83908"/>
                  </a:lnTo>
                  <a:lnTo>
                    <a:pt x="61239" y="0"/>
                  </a:lnTo>
                  <a:close/>
                </a:path>
              </a:pathLst>
            </a:custGeom>
            <a:solidFill>
              <a:srgbClr val="4F81BC"/>
            </a:solidFill>
          </p:spPr>
          <p:txBody>
            <a:bodyPr wrap="square" lIns="0" tIns="0" rIns="0" bIns="0" rtlCol="0"/>
            <a:lstStyle/>
            <a:p>
              <a:endParaRPr sz="1350"/>
            </a:p>
          </p:txBody>
        </p:sp>
        <p:sp>
          <p:nvSpPr>
            <p:cNvPr id="59" name="object 33">
              <a:extLst>
                <a:ext uri="{FF2B5EF4-FFF2-40B4-BE49-F238E27FC236}">
                  <a16:creationId xmlns:a16="http://schemas.microsoft.com/office/drawing/2014/main" id="{50EA73AD-CBFE-51D0-19D3-CDBBF3491194}"/>
                </a:ext>
              </a:extLst>
            </p:cNvPr>
            <p:cNvSpPr/>
            <p:nvPr/>
          </p:nvSpPr>
          <p:spPr>
            <a:xfrm>
              <a:off x="7537297" y="5463260"/>
              <a:ext cx="1499235" cy="968375"/>
            </a:xfrm>
            <a:custGeom>
              <a:avLst/>
              <a:gdLst/>
              <a:ahLst/>
              <a:cxnLst/>
              <a:rect l="l" t="t" r="r" b="b"/>
              <a:pathLst>
                <a:path w="1499234" h="968375">
                  <a:moveTo>
                    <a:pt x="138277" y="829233"/>
                  </a:moveTo>
                  <a:lnTo>
                    <a:pt x="117576" y="790613"/>
                  </a:lnTo>
                  <a:lnTo>
                    <a:pt x="117576" y="836739"/>
                  </a:lnTo>
                  <a:lnTo>
                    <a:pt x="114414" y="843927"/>
                  </a:lnTo>
                  <a:lnTo>
                    <a:pt x="52146" y="881113"/>
                  </a:lnTo>
                  <a:lnTo>
                    <a:pt x="27736" y="827963"/>
                  </a:lnTo>
                  <a:lnTo>
                    <a:pt x="74701" y="806399"/>
                  </a:lnTo>
                  <a:lnTo>
                    <a:pt x="81026" y="804024"/>
                  </a:lnTo>
                  <a:lnTo>
                    <a:pt x="90538" y="802449"/>
                  </a:lnTo>
                  <a:lnTo>
                    <a:pt x="96024" y="803465"/>
                  </a:lnTo>
                  <a:lnTo>
                    <a:pt x="106375" y="809434"/>
                  </a:lnTo>
                  <a:lnTo>
                    <a:pt x="110388" y="814044"/>
                  </a:lnTo>
                  <a:lnTo>
                    <a:pt x="117195" y="828852"/>
                  </a:lnTo>
                  <a:lnTo>
                    <a:pt x="117576" y="836739"/>
                  </a:lnTo>
                  <a:lnTo>
                    <a:pt x="117576" y="790613"/>
                  </a:lnTo>
                  <a:lnTo>
                    <a:pt x="113588" y="787349"/>
                  </a:lnTo>
                  <a:lnTo>
                    <a:pt x="107429" y="784390"/>
                  </a:lnTo>
                  <a:lnTo>
                    <a:pt x="94411" y="782091"/>
                  </a:lnTo>
                  <a:lnTo>
                    <a:pt x="87236" y="782586"/>
                  </a:lnTo>
                  <a:lnTo>
                    <a:pt x="79375" y="784720"/>
                  </a:lnTo>
                  <a:lnTo>
                    <a:pt x="73723" y="786168"/>
                  </a:lnTo>
                  <a:lnTo>
                    <a:pt x="65963" y="789165"/>
                  </a:lnTo>
                  <a:lnTo>
                    <a:pt x="0" y="819442"/>
                  </a:lnTo>
                  <a:lnTo>
                    <a:pt x="68275" y="968159"/>
                  </a:lnTo>
                  <a:lnTo>
                    <a:pt x="87960" y="959129"/>
                  </a:lnTo>
                  <a:lnTo>
                    <a:pt x="60198" y="898664"/>
                  </a:lnTo>
                  <a:lnTo>
                    <a:pt x="98412" y="881113"/>
                  </a:lnTo>
                  <a:lnTo>
                    <a:pt x="131318" y="857072"/>
                  </a:lnTo>
                  <a:lnTo>
                    <a:pt x="138023" y="838631"/>
                  </a:lnTo>
                  <a:lnTo>
                    <a:pt x="138277" y="829233"/>
                  </a:lnTo>
                  <a:close/>
                </a:path>
                <a:path w="1499234" h="968375">
                  <a:moveTo>
                    <a:pt x="324040" y="850734"/>
                  </a:moveTo>
                  <a:lnTo>
                    <a:pt x="296011" y="789673"/>
                  </a:lnTo>
                  <a:lnTo>
                    <a:pt x="255765" y="702017"/>
                  </a:lnTo>
                  <a:lnTo>
                    <a:pt x="236093" y="711060"/>
                  </a:lnTo>
                  <a:lnTo>
                    <a:pt x="264121" y="772121"/>
                  </a:lnTo>
                  <a:lnTo>
                    <a:pt x="186829" y="807618"/>
                  </a:lnTo>
                  <a:lnTo>
                    <a:pt x="158788" y="746544"/>
                  </a:lnTo>
                  <a:lnTo>
                    <a:pt x="139103" y="755573"/>
                  </a:lnTo>
                  <a:lnTo>
                    <a:pt x="207378" y="904290"/>
                  </a:lnTo>
                  <a:lnTo>
                    <a:pt x="227063" y="895261"/>
                  </a:lnTo>
                  <a:lnTo>
                    <a:pt x="194881" y="825157"/>
                  </a:lnTo>
                  <a:lnTo>
                    <a:pt x="233083" y="807618"/>
                  </a:lnTo>
                  <a:lnTo>
                    <a:pt x="272173" y="789673"/>
                  </a:lnTo>
                  <a:lnTo>
                    <a:pt x="304355" y="859764"/>
                  </a:lnTo>
                  <a:lnTo>
                    <a:pt x="324040" y="850734"/>
                  </a:lnTo>
                  <a:close/>
                </a:path>
                <a:path w="1499234" h="968375">
                  <a:moveTo>
                    <a:pt x="694867" y="659752"/>
                  </a:moveTo>
                  <a:lnTo>
                    <a:pt x="686816" y="642200"/>
                  </a:lnTo>
                  <a:lnTo>
                    <a:pt x="617004" y="674179"/>
                  </a:lnTo>
                  <a:lnTo>
                    <a:pt x="595896" y="628103"/>
                  </a:lnTo>
                  <a:lnTo>
                    <a:pt x="676579" y="591146"/>
                  </a:lnTo>
                  <a:lnTo>
                    <a:pt x="668540" y="573595"/>
                  </a:lnTo>
                  <a:lnTo>
                    <a:pt x="568172" y="619556"/>
                  </a:lnTo>
                  <a:lnTo>
                    <a:pt x="636308" y="768337"/>
                  </a:lnTo>
                  <a:lnTo>
                    <a:pt x="655993" y="759320"/>
                  </a:lnTo>
                  <a:lnTo>
                    <a:pt x="625043" y="691730"/>
                  </a:lnTo>
                  <a:lnTo>
                    <a:pt x="663359" y="674179"/>
                  </a:lnTo>
                  <a:lnTo>
                    <a:pt x="694867" y="659752"/>
                  </a:lnTo>
                  <a:close/>
                </a:path>
                <a:path w="1499234" h="968375">
                  <a:moveTo>
                    <a:pt x="819619" y="684377"/>
                  </a:moveTo>
                  <a:lnTo>
                    <a:pt x="763651" y="562178"/>
                  </a:lnTo>
                  <a:lnTo>
                    <a:pt x="759523" y="553161"/>
                  </a:lnTo>
                  <a:lnTo>
                    <a:pt x="808736" y="530618"/>
                  </a:lnTo>
                  <a:lnTo>
                    <a:pt x="800696" y="513067"/>
                  </a:lnTo>
                  <a:lnTo>
                    <a:pt x="682777" y="567080"/>
                  </a:lnTo>
                  <a:lnTo>
                    <a:pt x="690816" y="584631"/>
                  </a:lnTo>
                  <a:lnTo>
                    <a:pt x="739825" y="562178"/>
                  </a:lnTo>
                  <a:lnTo>
                    <a:pt x="799922" y="693394"/>
                  </a:lnTo>
                  <a:lnTo>
                    <a:pt x="819619" y="684377"/>
                  </a:lnTo>
                  <a:close/>
                </a:path>
                <a:path w="1499234" h="968375">
                  <a:moveTo>
                    <a:pt x="934999" y="607542"/>
                  </a:moveTo>
                  <a:lnTo>
                    <a:pt x="934148" y="600989"/>
                  </a:lnTo>
                  <a:lnTo>
                    <a:pt x="932624" y="597674"/>
                  </a:lnTo>
                  <a:lnTo>
                    <a:pt x="928509" y="588670"/>
                  </a:lnTo>
                  <a:lnTo>
                    <a:pt x="924674" y="584136"/>
                  </a:lnTo>
                  <a:lnTo>
                    <a:pt x="924433" y="583996"/>
                  </a:lnTo>
                  <a:lnTo>
                    <a:pt x="915009" y="578408"/>
                  </a:lnTo>
                  <a:lnTo>
                    <a:pt x="909535" y="577049"/>
                  </a:lnTo>
                  <a:lnTo>
                    <a:pt x="903427" y="577189"/>
                  </a:lnTo>
                  <a:lnTo>
                    <a:pt x="898042" y="577519"/>
                  </a:lnTo>
                  <a:lnTo>
                    <a:pt x="891095" y="578281"/>
                  </a:lnTo>
                  <a:lnTo>
                    <a:pt x="882573" y="579475"/>
                  </a:lnTo>
                  <a:lnTo>
                    <a:pt x="862444" y="582752"/>
                  </a:lnTo>
                  <a:lnTo>
                    <a:pt x="856361" y="583666"/>
                  </a:lnTo>
                  <a:lnTo>
                    <a:pt x="854227" y="583819"/>
                  </a:lnTo>
                  <a:lnTo>
                    <a:pt x="850455" y="583996"/>
                  </a:lnTo>
                  <a:lnTo>
                    <a:pt x="847369" y="583438"/>
                  </a:lnTo>
                  <a:lnTo>
                    <a:pt x="844981" y="582155"/>
                  </a:lnTo>
                  <a:lnTo>
                    <a:pt x="842632" y="580948"/>
                  </a:lnTo>
                  <a:lnTo>
                    <a:pt x="840905" y="579158"/>
                  </a:lnTo>
                  <a:lnTo>
                    <a:pt x="838123" y="573062"/>
                  </a:lnTo>
                  <a:lnTo>
                    <a:pt x="838428" y="568998"/>
                  </a:lnTo>
                  <a:lnTo>
                    <a:pt x="843064" y="560171"/>
                  </a:lnTo>
                  <a:lnTo>
                    <a:pt x="848410" y="556031"/>
                  </a:lnTo>
                  <a:lnTo>
                    <a:pt x="863904" y="548944"/>
                  </a:lnTo>
                  <a:lnTo>
                    <a:pt x="870115" y="547979"/>
                  </a:lnTo>
                  <a:lnTo>
                    <a:pt x="880745" y="550646"/>
                  </a:lnTo>
                  <a:lnTo>
                    <a:pt x="885075" y="553897"/>
                  </a:lnTo>
                  <a:lnTo>
                    <a:pt x="888428" y="559066"/>
                  </a:lnTo>
                  <a:lnTo>
                    <a:pt x="905179" y="548449"/>
                  </a:lnTo>
                  <a:lnTo>
                    <a:pt x="904862" y="547979"/>
                  </a:lnTo>
                  <a:lnTo>
                    <a:pt x="900836" y="542010"/>
                  </a:lnTo>
                  <a:lnTo>
                    <a:pt x="896188" y="537413"/>
                  </a:lnTo>
                  <a:lnTo>
                    <a:pt x="886294" y="531876"/>
                  </a:lnTo>
                  <a:lnTo>
                    <a:pt x="880059" y="530733"/>
                  </a:lnTo>
                  <a:lnTo>
                    <a:pt x="865047" y="531723"/>
                  </a:lnTo>
                  <a:lnTo>
                    <a:pt x="829576" y="550887"/>
                  </a:lnTo>
                  <a:lnTo>
                    <a:pt x="824636" y="557834"/>
                  </a:lnTo>
                  <a:lnTo>
                    <a:pt x="822096" y="562279"/>
                  </a:lnTo>
                  <a:lnTo>
                    <a:pt x="820661" y="567055"/>
                  </a:lnTo>
                  <a:lnTo>
                    <a:pt x="820013" y="577049"/>
                  </a:lnTo>
                  <a:lnTo>
                    <a:pt x="820051" y="577519"/>
                  </a:lnTo>
                  <a:lnTo>
                    <a:pt x="850239" y="604494"/>
                  </a:lnTo>
                  <a:lnTo>
                    <a:pt x="855776" y="604304"/>
                  </a:lnTo>
                  <a:lnTo>
                    <a:pt x="862939" y="603567"/>
                  </a:lnTo>
                  <a:lnTo>
                    <a:pt x="871715" y="602310"/>
                  </a:lnTo>
                  <a:lnTo>
                    <a:pt x="882116" y="600506"/>
                  </a:lnTo>
                  <a:lnTo>
                    <a:pt x="893216" y="598462"/>
                  </a:lnTo>
                  <a:lnTo>
                    <a:pt x="900379" y="597674"/>
                  </a:lnTo>
                  <a:lnTo>
                    <a:pt x="903630" y="598144"/>
                  </a:lnTo>
                  <a:lnTo>
                    <a:pt x="908304" y="598868"/>
                  </a:lnTo>
                  <a:lnTo>
                    <a:pt x="911580" y="601306"/>
                  </a:lnTo>
                  <a:lnTo>
                    <a:pt x="915581" y="610031"/>
                  </a:lnTo>
                  <a:lnTo>
                    <a:pt x="915377" y="614972"/>
                  </a:lnTo>
                  <a:lnTo>
                    <a:pt x="910399" y="625513"/>
                  </a:lnTo>
                  <a:lnTo>
                    <a:pt x="904951" y="630072"/>
                  </a:lnTo>
                  <a:lnTo>
                    <a:pt x="888238" y="637730"/>
                  </a:lnTo>
                  <a:lnTo>
                    <a:pt x="880884" y="638771"/>
                  </a:lnTo>
                  <a:lnTo>
                    <a:pt x="868083" y="635304"/>
                  </a:lnTo>
                  <a:lnTo>
                    <a:pt x="862711" y="631050"/>
                  </a:lnTo>
                  <a:lnTo>
                    <a:pt x="858380" y="624268"/>
                  </a:lnTo>
                  <a:lnTo>
                    <a:pt x="841616" y="635393"/>
                  </a:lnTo>
                  <a:lnTo>
                    <a:pt x="875398" y="655840"/>
                  </a:lnTo>
                  <a:lnTo>
                    <a:pt x="884034" y="655193"/>
                  </a:lnTo>
                  <a:lnTo>
                    <a:pt x="919454" y="638771"/>
                  </a:lnTo>
                  <a:lnTo>
                    <a:pt x="919949" y="638378"/>
                  </a:lnTo>
                  <a:lnTo>
                    <a:pt x="924255" y="634072"/>
                  </a:lnTo>
                  <a:lnTo>
                    <a:pt x="929601" y="628053"/>
                  </a:lnTo>
                  <a:lnTo>
                    <a:pt x="932827" y="621550"/>
                  </a:lnTo>
                  <a:lnTo>
                    <a:pt x="934999" y="607542"/>
                  </a:lnTo>
                  <a:close/>
                </a:path>
                <a:path w="1499234" h="968375">
                  <a:moveTo>
                    <a:pt x="1138288" y="343662"/>
                  </a:moveTo>
                  <a:lnTo>
                    <a:pt x="1117066" y="305320"/>
                  </a:lnTo>
                  <a:lnTo>
                    <a:pt x="1117066" y="340080"/>
                  </a:lnTo>
                  <a:lnTo>
                    <a:pt x="1116812" y="347929"/>
                  </a:lnTo>
                  <a:lnTo>
                    <a:pt x="1072959" y="405701"/>
                  </a:lnTo>
                  <a:lnTo>
                    <a:pt x="1030452" y="365531"/>
                  </a:lnTo>
                  <a:lnTo>
                    <a:pt x="1065961" y="327964"/>
                  </a:lnTo>
                  <a:lnTo>
                    <a:pt x="1084630" y="317284"/>
                  </a:lnTo>
                  <a:lnTo>
                    <a:pt x="1096467" y="318947"/>
                  </a:lnTo>
                  <a:lnTo>
                    <a:pt x="1101915" y="321716"/>
                  </a:lnTo>
                  <a:lnTo>
                    <a:pt x="1113764" y="332917"/>
                  </a:lnTo>
                  <a:lnTo>
                    <a:pt x="1117066" y="340080"/>
                  </a:lnTo>
                  <a:lnTo>
                    <a:pt x="1117066" y="305320"/>
                  </a:lnTo>
                  <a:lnTo>
                    <a:pt x="1115847" y="304165"/>
                  </a:lnTo>
                  <a:lnTo>
                    <a:pt x="1109306" y="300253"/>
                  </a:lnTo>
                  <a:lnTo>
                    <a:pt x="1094905" y="295770"/>
                  </a:lnTo>
                  <a:lnTo>
                    <a:pt x="1088085" y="295325"/>
                  </a:lnTo>
                  <a:lnTo>
                    <a:pt x="1075156" y="298056"/>
                  </a:lnTo>
                  <a:lnTo>
                    <a:pt x="1068679" y="301205"/>
                  </a:lnTo>
                  <a:lnTo>
                    <a:pt x="1062189" y="306120"/>
                  </a:lnTo>
                  <a:lnTo>
                    <a:pt x="1057490" y="309575"/>
                  </a:lnTo>
                  <a:lnTo>
                    <a:pt x="1051407" y="315239"/>
                  </a:lnTo>
                  <a:lnTo>
                    <a:pt x="1001547" y="367995"/>
                  </a:lnTo>
                  <a:lnTo>
                    <a:pt x="1120470" y="480402"/>
                  </a:lnTo>
                  <a:lnTo>
                    <a:pt x="1135341" y="464667"/>
                  </a:lnTo>
                  <a:lnTo>
                    <a:pt x="1086993" y="418973"/>
                  </a:lnTo>
                  <a:lnTo>
                    <a:pt x="1099527" y="405701"/>
                  </a:lnTo>
                  <a:lnTo>
                    <a:pt x="1115822" y="388467"/>
                  </a:lnTo>
                  <a:lnTo>
                    <a:pt x="1126172" y="376212"/>
                  </a:lnTo>
                  <a:lnTo>
                    <a:pt x="1133360" y="364655"/>
                  </a:lnTo>
                  <a:lnTo>
                    <a:pt x="1137399" y="353809"/>
                  </a:lnTo>
                  <a:lnTo>
                    <a:pt x="1138288" y="343662"/>
                  </a:lnTo>
                  <a:close/>
                </a:path>
                <a:path w="1499234" h="968375">
                  <a:moveTo>
                    <a:pt x="1295196" y="267868"/>
                  </a:moveTo>
                  <a:lnTo>
                    <a:pt x="1293050" y="256489"/>
                  </a:lnTo>
                  <a:lnTo>
                    <a:pt x="1288821" y="244995"/>
                  </a:lnTo>
                  <a:lnTo>
                    <a:pt x="1282509" y="233413"/>
                  </a:lnTo>
                  <a:lnTo>
                    <a:pt x="1263662" y="245389"/>
                  </a:lnTo>
                  <a:lnTo>
                    <a:pt x="1268818" y="254038"/>
                  </a:lnTo>
                  <a:lnTo>
                    <a:pt x="1272362" y="262559"/>
                  </a:lnTo>
                  <a:lnTo>
                    <a:pt x="1274267" y="270941"/>
                  </a:lnTo>
                  <a:lnTo>
                    <a:pt x="1274432" y="275526"/>
                  </a:lnTo>
                  <a:lnTo>
                    <a:pt x="1274521" y="279412"/>
                  </a:lnTo>
                  <a:lnTo>
                    <a:pt x="1273327" y="287185"/>
                  </a:lnTo>
                  <a:lnTo>
                    <a:pt x="1249718" y="317957"/>
                  </a:lnTo>
                  <a:lnTo>
                    <a:pt x="1221651" y="325158"/>
                  </a:lnTo>
                  <a:lnTo>
                    <a:pt x="1214107" y="323951"/>
                  </a:lnTo>
                  <a:lnTo>
                    <a:pt x="1175766" y="300850"/>
                  </a:lnTo>
                  <a:lnTo>
                    <a:pt x="1153274" y="268363"/>
                  </a:lnTo>
                  <a:lnTo>
                    <a:pt x="1150569" y="253555"/>
                  </a:lnTo>
                  <a:lnTo>
                    <a:pt x="1151039" y="245910"/>
                  </a:lnTo>
                  <a:lnTo>
                    <a:pt x="1171892" y="211429"/>
                  </a:lnTo>
                  <a:lnTo>
                    <a:pt x="1197660" y="202107"/>
                  </a:lnTo>
                  <a:lnTo>
                    <a:pt x="1205001" y="202920"/>
                  </a:lnTo>
                  <a:lnTo>
                    <a:pt x="1212786" y="205041"/>
                  </a:lnTo>
                  <a:lnTo>
                    <a:pt x="1221016" y="208445"/>
                  </a:lnTo>
                  <a:lnTo>
                    <a:pt x="1224686" y="202107"/>
                  </a:lnTo>
                  <a:lnTo>
                    <a:pt x="1232001" y="189509"/>
                  </a:lnTo>
                  <a:lnTo>
                    <a:pt x="1221524" y="185013"/>
                  </a:lnTo>
                  <a:lnTo>
                    <a:pt x="1211110" y="182321"/>
                  </a:lnTo>
                  <a:lnTo>
                    <a:pt x="1200734" y="181419"/>
                  </a:lnTo>
                  <a:lnTo>
                    <a:pt x="1190383" y="182321"/>
                  </a:lnTo>
                  <a:lnTo>
                    <a:pt x="1152969" y="203733"/>
                  </a:lnTo>
                  <a:lnTo>
                    <a:pt x="1132890" y="239356"/>
                  </a:lnTo>
                  <a:lnTo>
                    <a:pt x="1130769" y="259321"/>
                  </a:lnTo>
                  <a:lnTo>
                    <a:pt x="1132014" y="269354"/>
                  </a:lnTo>
                  <a:lnTo>
                    <a:pt x="1151940" y="308203"/>
                  </a:lnTo>
                  <a:lnTo>
                    <a:pt x="1188173" y="336600"/>
                  </a:lnTo>
                  <a:lnTo>
                    <a:pt x="1218730" y="345643"/>
                  </a:lnTo>
                  <a:lnTo>
                    <a:pt x="1228636" y="345643"/>
                  </a:lnTo>
                  <a:lnTo>
                    <a:pt x="1266558" y="328917"/>
                  </a:lnTo>
                  <a:lnTo>
                    <a:pt x="1293291" y="290156"/>
                  </a:lnTo>
                  <a:lnTo>
                    <a:pt x="1295196" y="279412"/>
                  </a:lnTo>
                  <a:lnTo>
                    <a:pt x="1295196" y="267868"/>
                  </a:lnTo>
                  <a:close/>
                </a:path>
                <a:path w="1499234" h="968375">
                  <a:moveTo>
                    <a:pt x="1427149" y="155943"/>
                  </a:moveTo>
                  <a:lnTo>
                    <a:pt x="1417561" y="146888"/>
                  </a:lnTo>
                  <a:lnTo>
                    <a:pt x="1308227" y="43548"/>
                  </a:lnTo>
                  <a:lnTo>
                    <a:pt x="1293964" y="58635"/>
                  </a:lnTo>
                  <a:lnTo>
                    <a:pt x="1387335" y="146888"/>
                  </a:lnTo>
                  <a:lnTo>
                    <a:pt x="1383436" y="146227"/>
                  </a:lnTo>
                  <a:lnTo>
                    <a:pt x="1234922" y="121094"/>
                  </a:lnTo>
                  <a:lnTo>
                    <a:pt x="1219669" y="137236"/>
                  </a:lnTo>
                  <a:lnTo>
                    <a:pt x="1338592" y="249643"/>
                  </a:lnTo>
                  <a:lnTo>
                    <a:pt x="1352854" y="234556"/>
                  </a:lnTo>
                  <a:lnTo>
                    <a:pt x="1259395" y="146227"/>
                  </a:lnTo>
                  <a:lnTo>
                    <a:pt x="1411884" y="172097"/>
                  </a:lnTo>
                  <a:lnTo>
                    <a:pt x="1427149" y="155943"/>
                  </a:lnTo>
                  <a:close/>
                </a:path>
                <a:path w="1499234" h="968375">
                  <a:moveTo>
                    <a:pt x="1498612" y="66903"/>
                  </a:moveTo>
                  <a:lnTo>
                    <a:pt x="1498574" y="65201"/>
                  </a:lnTo>
                  <a:lnTo>
                    <a:pt x="1495920" y="53873"/>
                  </a:lnTo>
                  <a:lnTo>
                    <a:pt x="1495463" y="51904"/>
                  </a:lnTo>
                  <a:lnTo>
                    <a:pt x="1492224" y="46151"/>
                  </a:lnTo>
                  <a:lnTo>
                    <a:pt x="1482382" y="36842"/>
                  </a:lnTo>
                  <a:lnTo>
                    <a:pt x="1477124" y="34074"/>
                  </a:lnTo>
                  <a:lnTo>
                    <a:pt x="1466024" y="32385"/>
                  </a:lnTo>
                  <a:lnTo>
                    <a:pt x="1460436" y="33172"/>
                  </a:lnTo>
                  <a:lnTo>
                    <a:pt x="1418920" y="56108"/>
                  </a:lnTo>
                  <a:lnTo>
                    <a:pt x="1413611" y="59232"/>
                  </a:lnTo>
                  <a:lnTo>
                    <a:pt x="1411693" y="60185"/>
                  </a:lnTo>
                  <a:lnTo>
                    <a:pt x="1408252" y="61747"/>
                  </a:lnTo>
                  <a:lnTo>
                    <a:pt x="1405191" y="62395"/>
                  </a:lnTo>
                  <a:lnTo>
                    <a:pt x="1402499" y="62103"/>
                  </a:lnTo>
                  <a:lnTo>
                    <a:pt x="1399870" y="61861"/>
                  </a:lnTo>
                  <a:lnTo>
                    <a:pt x="1397596" y="60845"/>
                  </a:lnTo>
                  <a:lnTo>
                    <a:pt x="1392732" y="56235"/>
                  </a:lnTo>
                  <a:lnTo>
                    <a:pt x="1391488" y="52349"/>
                  </a:lnTo>
                  <a:lnTo>
                    <a:pt x="1392478" y="42430"/>
                  </a:lnTo>
                  <a:lnTo>
                    <a:pt x="1395895" y="36601"/>
                  </a:lnTo>
                  <a:lnTo>
                    <a:pt x="1407591" y="24218"/>
                  </a:lnTo>
                  <a:lnTo>
                    <a:pt x="1412989" y="20993"/>
                  </a:lnTo>
                  <a:lnTo>
                    <a:pt x="1423847" y="19481"/>
                  </a:lnTo>
                  <a:lnTo>
                    <a:pt x="1429080" y="20866"/>
                  </a:lnTo>
                  <a:lnTo>
                    <a:pt x="1434134" y="24409"/>
                  </a:lnTo>
                  <a:lnTo>
                    <a:pt x="1437665" y="19481"/>
                  </a:lnTo>
                  <a:lnTo>
                    <a:pt x="1445679" y="8293"/>
                  </a:lnTo>
                  <a:lnTo>
                    <a:pt x="1439240" y="3949"/>
                  </a:lnTo>
                  <a:lnTo>
                    <a:pt x="1433207" y="1422"/>
                  </a:lnTo>
                  <a:lnTo>
                    <a:pt x="1421955" y="0"/>
                  </a:lnTo>
                  <a:lnTo>
                    <a:pt x="1415757" y="1282"/>
                  </a:lnTo>
                  <a:lnTo>
                    <a:pt x="1384985" y="24091"/>
                  </a:lnTo>
                  <a:lnTo>
                    <a:pt x="1374521" y="47167"/>
                  </a:lnTo>
                  <a:lnTo>
                    <a:pt x="1373873" y="51904"/>
                  </a:lnTo>
                  <a:lnTo>
                    <a:pt x="1404162" y="83654"/>
                  </a:lnTo>
                  <a:lnTo>
                    <a:pt x="1409865" y="83108"/>
                  </a:lnTo>
                  <a:lnTo>
                    <a:pt x="1443812" y="65201"/>
                  </a:lnTo>
                  <a:lnTo>
                    <a:pt x="1448219" y="62395"/>
                  </a:lnTo>
                  <a:lnTo>
                    <a:pt x="1453324" y="59143"/>
                  </a:lnTo>
                  <a:lnTo>
                    <a:pt x="1459674" y="55727"/>
                  </a:lnTo>
                  <a:lnTo>
                    <a:pt x="1467472" y="53873"/>
                  </a:lnTo>
                  <a:lnTo>
                    <a:pt x="1471422" y="54889"/>
                  </a:lnTo>
                  <a:lnTo>
                    <a:pt x="1478394" y="61493"/>
                  </a:lnTo>
                  <a:lnTo>
                    <a:pt x="1479905" y="65709"/>
                  </a:lnTo>
                  <a:lnTo>
                    <a:pt x="1480007" y="66903"/>
                  </a:lnTo>
                  <a:lnTo>
                    <a:pt x="1479397" y="77787"/>
                  </a:lnTo>
                  <a:lnTo>
                    <a:pt x="1476057" y="84061"/>
                  </a:lnTo>
                  <a:lnTo>
                    <a:pt x="1463433" y="97409"/>
                  </a:lnTo>
                  <a:lnTo>
                    <a:pt x="1456994" y="101130"/>
                  </a:lnTo>
                  <a:lnTo>
                    <a:pt x="1443824" y="102717"/>
                  </a:lnTo>
                  <a:lnTo>
                    <a:pt x="1437259" y="100787"/>
                  </a:lnTo>
                  <a:lnTo>
                    <a:pt x="1430705" y="96126"/>
                  </a:lnTo>
                  <a:lnTo>
                    <a:pt x="1419326" y="112712"/>
                  </a:lnTo>
                  <a:lnTo>
                    <a:pt x="1427276" y="117182"/>
                  </a:lnTo>
                  <a:lnTo>
                    <a:pt x="1435150" y="120053"/>
                  </a:lnTo>
                  <a:lnTo>
                    <a:pt x="1442935" y="121348"/>
                  </a:lnTo>
                  <a:lnTo>
                    <a:pt x="1450632" y="121031"/>
                  </a:lnTo>
                  <a:lnTo>
                    <a:pt x="1486242" y="96888"/>
                  </a:lnTo>
                  <a:lnTo>
                    <a:pt x="1498155" y="72948"/>
                  </a:lnTo>
                  <a:lnTo>
                    <a:pt x="1498612" y="66903"/>
                  </a:lnTo>
                  <a:close/>
                </a:path>
              </a:pathLst>
            </a:custGeom>
            <a:solidFill>
              <a:srgbClr val="000000"/>
            </a:solidFill>
          </p:spPr>
          <p:txBody>
            <a:bodyPr wrap="square" lIns="0" tIns="0" rIns="0" bIns="0" rtlCol="0"/>
            <a:lstStyle/>
            <a:p>
              <a:endParaRPr sz="1350"/>
            </a:p>
          </p:txBody>
        </p:sp>
        <p:pic>
          <p:nvPicPr>
            <p:cNvPr id="60" name="object 34">
              <a:extLst>
                <a:ext uri="{FF2B5EF4-FFF2-40B4-BE49-F238E27FC236}">
                  <a16:creationId xmlns:a16="http://schemas.microsoft.com/office/drawing/2014/main" id="{0FF8F65A-DEFE-9BE7-D9B9-73B5D4B8BA86}"/>
                </a:ext>
              </a:extLst>
            </p:cNvPr>
            <p:cNvPicPr/>
            <p:nvPr/>
          </p:nvPicPr>
          <p:blipFill>
            <a:blip r:embed="rId13" cstate="print"/>
            <a:stretch>
              <a:fillRect/>
            </a:stretch>
          </p:blipFill>
          <p:spPr>
            <a:xfrm>
              <a:off x="9103880" y="4164664"/>
              <a:ext cx="447751" cy="1239799"/>
            </a:xfrm>
            <a:prstGeom prst="rect">
              <a:avLst/>
            </a:prstGeom>
          </p:spPr>
        </p:pic>
        <p:sp>
          <p:nvSpPr>
            <p:cNvPr id="61" name="object 35">
              <a:extLst>
                <a:ext uri="{FF2B5EF4-FFF2-40B4-BE49-F238E27FC236}">
                  <a16:creationId xmlns:a16="http://schemas.microsoft.com/office/drawing/2014/main" id="{2C01F67E-8C01-64FB-DA11-8816861424C4}"/>
                </a:ext>
              </a:extLst>
            </p:cNvPr>
            <p:cNvSpPr/>
            <p:nvPr/>
          </p:nvSpPr>
          <p:spPr>
            <a:xfrm>
              <a:off x="6501044" y="6043422"/>
              <a:ext cx="673100" cy="360680"/>
            </a:xfrm>
            <a:custGeom>
              <a:avLst/>
              <a:gdLst/>
              <a:ahLst/>
              <a:cxnLst/>
              <a:rect l="l" t="t" r="r" b="b"/>
              <a:pathLst>
                <a:path w="673100" h="360679">
                  <a:moveTo>
                    <a:pt x="251993" y="114122"/>
                  </a:moveTo>
                  <a:lnTo>
                    <a:pt x="214604" y="226606"/>
                  </a:lnTo>
                  <a:lnTo>
                    <a:pt x="233667" y="232943"/>
                  </a:lnTo>
                  <a:lnTo>
                    <a:pt x="271056" y="120459"/>
                  </a:lnTo>
                  <a:lnTo>
                    <a:pt x="251993" y="114122"/>
                  </a:lnTo>
                  <a:close/>
                </a:path>
                <a:path w="673100" h="360679">
                  <a:moveTo>
                    <a:pt x="179362" y="89979"/>
                  </a:moveTo>
                  <a:lnTo>
                    <a:pt x="141973" y="202476"/>
                  </a:lnTo>
                  <a:lnTo>
                    <a:pt x="161036" y="208813"/>
                  </a:lnTo>
                  <a:lnTo>
                    <a:pt x="183286" y="141858"/>
                  </a:lnTo>
                  <a:lnTo>
                    <a:pt x="186817" y="134797"/>
                  </a:lnTo>
                  <a:lnTo>
                    <a:pt x="234989" y="119240"/>
                  </a:lnTo>
                  <a:lnTo>
                    <a:pt x="239280" y="113893"/>
                  </a:lnTo>
                  <a:lnTo>
                    <a:pt x="238313" y="112737"/>
                  </a:lnTo>
                  <a:lnTo>
                    <a:pt x="190855" y="112737"/>
                  </a:lnTo>
                  <a:lnTo>
                    <a:pt x="196519" y="95681"/>
                  </a:lnTo>
                  <a:lnTo>
                    <a:pt x="179362" y="89979"/>
                  </a:lnTo>
                  <a:close/>
                </a:path>
                <a:path w="673100" h="360679">
                  <a:moveTo>
                    <a:pt x="51612" y="0"/>
                  </a:moveTo>
                  <a:lnTo>
                    <a:pt x="0" y="155282"/>
                  </a:lnTo>
                  <a:lnTo>
                    <a:pt x="20548" y="162115"/>
                  </a:lnTo>
                  <a:lnTo>
                    <a:pt x="41529" y="98983"/>
                  </a:lnTo>
                  <a:lnTo>
                    <a:pt x="147680" y="98983"/>
                  </a:lnTo>
                  <a:lnTo>
                    <a:pt x="148459" y="97805"/>
                  </a:lnTo>
                  <a:lnTo>
                    <a:pt x="105410" y="97805"/>
                  </a:lnTo>
                  <a:lnTo>
                    <a:pt x="97156" y="96608"/>
                  </a:lnTo>
                  <a:lnTo>
                    <a:pt x="87769" y="94005"/>
                  </a:lnTo>
                  <a:lnTo>
                    <a:pt x="47625" y="80657"/>
                  </a:lnTo>
                  <a:lnTo>
                    <a:pt x="66065" y="25158"/>
                  </a:lnTo>
                  <a:lnTo>
                    <a:pt x="126098" y="25158"/>
                  </a:lnTo>
                  <a:lnTo>
                    <a:pt x="120497" y="22898"/>
                  </a:lnTo>
                  <a:lnTo>
                    <a:pt x="51612" y="0"/>
                  </a:lnTo>
                  <a:close/>
                </a:path>
                <a:path w="673100" h="360679">
                  <a:moveTo>
                    <a:pt x="234989" y="119240"/>
                  </a:moveTo>
                  <a:lnTo>
                    <a:pt x="210058" y="119240"/>
                  </a:lnTo>
                  <a:lnTo>
                    <a:pt x="218884" y="122173"/>
                  </a:lnTo>
                  <a:lnTo>
                    <a:pt x="223088" y="125094"/>
                  </a:lnTo>
                  <a:lnTo>
                    <a:pt x="226834" y="129400"/>
                  </a:lnTo>
                  <a:lnTo>
                    <a:pt x="234989" y="119240"/>
                  </a:lnTo>
                  <a:close/>
                </a:path>
                <a:path w="673100" h="360679">
                  <a:moveTo>
                    <a:pt x="147680" y="98983"/>
                  </a:moveTo>
                  <a:lnTo>
                    <a:pt x="41529" y="98983"/>
                  </a:lnTo>
                  <a:lnTo>
                    <a:pt x="81356" y="112217"/>
                  </a:lnTo>
                  <a:lnTo>
                    <a:pt x="96841" y="116413"/>
                  </a:lnTo>
                  <a:lnTo>
                    <a:pt x="110356" y="118048"/>
                  </a:lnTo>
                  <a:lnTo>
                    <a:pt x="121900" y="117123"/>
                  </a:lnTo>
                  <a:lnTo>
                    <a:pt x="131470" y="113639"/>
                  </a:lnTo>
                  <a:lnTo>
                    <a:pt x="139390" y="108234"/>
                  </a:lnTo>
                  <a:lnTo>
                    <a:pt x="145988" y="101542"/>
                  </a:lnTo>
                  <a:lnTo>
                    <a:pt x="147680" y="98983"/>
                  </a:lnTo>
                  <a:close/>
                </a:path>
                <a:path w="673100" h="360679">
                  <a:moveTo>
                    <a:pt x="212775" y="99669"/>
                  </a:moveTo>
                  <a:lnTo>
                    <a:pt x="203669" y="102298"/>
                  </a:lnTo>
                  <a:lnTo>
                    <a:pt x="197878" y="106210"/>
                  </a:lnTo>
                  <a:lnTo>
                    <a:pt x="190855" y="112737"/>
                  </a:lnTo>
                  <a:lnTo>
                    <a:pt x="238313" y="112737"/>
                  </a:lnTo>
                  <a:lnTo>
                    <a:pt x="234010" y="107594"/>
                  </a:lnTo>
                  <a:lnTo>
                    <a:pt x="228155" y="103377"/>
                  </a:lnTo>
                  <a:lnTo>
                    <a:pt x="217284" y="99758"/>
                  </a:lnTo>
                  <a:lnTo>
                    <a:pt x="212775" y="99669"/>
                  </a:lnTo>
                  <a:close/>
                </a:path>
                <a:path w="673100" h="360679">
                  <a:moveTo>
                    <a:pt x="266217" y="71323"/>
                  </a:moveTo>
                  <a:lnTo>
                    <a:pt x="258927" y="93256"/>
                  </a:lnTo>
                  <a:lnTo>
                    <a:pt x="277990" y="99593"/>
                  </a:lnTo>
                  <a:lnTo>
                    <a:pt x="285280" y="77660"/>
                  </a:lnTo>
                  <a:lnTo>
                    <a:pt x="266217" y="71323"/>
                  </a:lnTo>
                  <a:close/>
                </a:path>
                <a:path w="673100" h="360679">
                  <a:moveTo>
                    <a:pt x="126098" y="25158"/>
                  </a:moveTo>
                  <a:lnTo>
                    <a:pt x="66065" y="25158"/>
                  </a:lnTo>
                  <a:lnTo>
                    <a:pt x="115112" y="41452"/>
                  </a:lnTo>
                  <a:lnTo>
                    <a:pt x="121348" y="44030"/>
                  </a:lnTo>
                  <a:lnTo>
                    <a:pt x="124510" y="46100"/>
                  </a:lnTo>
                  <a:lnTo>
                    <a:pt x="129374" y="49377"/>
                  </a:lnTo>
                  <a:lnTo>
                    <a:pt x="132689" y="53860"/>
                  </a:lnTo>
                  <a:lnTo>
                    <a:pt x="136182" y="65290"/>
                  </a:lnTo>
                  <a:lnTo>
                    <a:pt x="135978" y="71399"/>
                  </a:lnTo>
                  <a:lnTo>
                    <a:pt x="105410" y="97805"/>
                  </a:lnTo>
                  <a:lnTo>
                    <a:pt x="148459" y="97805"/>
                  </a:lnTo>
                  <a:lnTo>
                    <a:pt x="151263" y="93565"/>
                  </a:lnTo>
                  <a:lnTo>
                    <a:pt x="155219" y="84302"/>
                  </a:lnTo>
                  <a:lnTo>
                    <a:pt x="157772" y="76606"/>
                  </a:lnTo>
                  <a:lnTo>
                    <a:pt x="158546" y="69024"/>
                  </a:lnTo>
                  <a:lnTo>
                    <a:pt x="156540" y="54089"/>
                  </a:lnTo>
                  <a:lnTo>
                    <a:pt x="154051" y="47713"/>
                  </a:lnTo>
                  <a:lnTo>
                    <a:pt x="146100" y="37147"/>
                  </a:lnTo>
                  <a:lnTo>
                    <a:pt x="140525" y="32613"/>
                  </a:lnTo>
                  <a:lnTo>
                    <a:pt x="133311" y="28803"/>
                  </a:lnTo>
                  <a:lnTo>
                    <a:pt x="128206" y="26009"/>
                  </a:lnTo>
                  <a:lnTo>
                    <a:pt x="126098" y="25158"/>
                  </a:lnTo>
                  <a:close/>
                </a:path>
                <a:path w="673100" h="360679">
                  <a:moveTo>
                    <a:pt x="469729" y="289255"/>
                  </a:moveTo>
                  <a:lnTo>
                    <a:pt x="449427" y="289255"/>
                  </a:lnTo>
                  <a:lnTo>
                    <a:pt x="448233" y="294728"/>
                  </a:lnTo>
                  <a:lnTo>
                    <a:pt x="447967" y="299783"/>
                  </a:lnTo>
                  <a:lnTo>
                    <a:pt x="448627" y="304393"/>
                  </a:lnTo>
                  <a:lnTo>
                    <a:pt x="468541" y="311010"/>
                  </a:lnTo>
                  <a:lnTo>
                    <a:pt x="467575" y="305904"/>
                  </a:lnTo>
                  <a:lnTo>
                    <a:pt x="467461" y="300875"/>
                  </a:lnTo>
                  <a:lnTo>
                    <a:pt x="468210" y="295909"/>
                  </a:lnTo>
                  <a:lnTo>
                    <a:pt x="469254" y="290988"/>
                  </a:lnTo>
                  <a:lnTo>
                    <a:pt x="469729" y="289255"/>
                  </a:lnTo>
                  <a:close/>
                </a:path>
                <a:path w="673100" h="360679">
                  <a:moveTo>
                    <a:pt x="407314" y="223418"/>
                  </a:moveTo>
                  <a:lnTo>
                    <a:pt x="374802" y="246926"/>
                  </a:lnTo>
                  <a:lnTo>
                    <a:pt x="373029" y="260581"/>
                  </a:lnTo>
                  <a:lnTo>
                    <a:pt x="374325" y="267089"/>
                  </a:lnTo>
                  <a:lnTo>
                    <a:pt x="410044" y="294385"/>
                  </a:lnTo>
                  <a:lnTo>
                    <a:pt x="417461" y="295478"/>
                  </a:lnTo>
                  <a:lnTo>
                    <a:pt x="432168" y="294881"/>
                  </a:lnTo>
                  <a:lnTo>
                    <a:pt x="440372" y="292900"/>
                  </a:lnTo>
                  <a:lnTo>
                    <a:pt x="449427" y="289255"/>
                  </a:lnTo>
                  <a:lnTo>
                    <a:pt x="469729" y="289255"/>
                  </a:lnTo>
                  <a:lnTo>
                    <a:pt x="471260" y="283673"/>
                  </a:lnTo>
                  <a:lnTo>
                    <a:pt x="471931" y="281482"/>
                  </a:lnTo>
                  <a:lnTo>
                    <a:pt x="426478" y="281482"/>
                  </a:lnTo>
                  <a:lnTo>
                    <a:pt x="393623" y="258241"/>
                  </a:lnTo>
                  <a:lnTo>
                    <a:pt x="396417" y="249834"/>
                  </a:lnTo>
                  <a:lnTo>
                    <a:pt x="398310" y="247103"/>
                  </a:lnTo>
                  <a:lnTo>
                    <a:pt x="403644" y="242849"/>
                  </a:lnTo>
                  <a:lnTo>
                    <a:pt x="406844" y="241617"/>
                  </a:lnTo>
                  <a:lnTo>
                    <a:pt x="414273" y="240944"/>
                  </a:lnTo>
                  <a:lnTo>
                    <a:pt x="485123" y="240944"/>
                  </a:lnTo>
                  <a:lnTo>
                    <a:pt x="488360" y="231203"/>
                  </a:lnTo>
                  <a:lnTo>
                    <a:pt x="466953" y="231203"/>
                  </a:lnTo>
                  <a:lnTo>
                    <a:pt x="460126" y="230979"/>
                  </a:lnTo>
                  <a:lnTo>
                    <a:pt x="451819" y="230116"/>
                  </a:lnTo>
                  <a:lnTo>
                    <a:pt x="442034" y="228612"/>
                  </a:lnTo>
                  <a:lnTo>
                    <a:pt x="430771" y="226466"/>
                  </a:lnTo>
                  <a:lnTo>
                    <a:pt x="422909" y="224878"/>
                  </a:lnTo>
                  <a:lnTo>
                    <a:pt x="416941" y="223951"/>
                  </a:lnTo>
                  <a:lnTo>
                    <a:pt x="412877" y="223697"/>
                  </a:lnTo>
                  <a:lnTo>
                    <a:pt x="407314" y="223418"/>
                  </a:lnTo>
                  <a:close/>
                </a:path>
                <a:path w="673100" h="360679">
                  <a:moveTo>
                    <a:pt x="483397" y="246138"/>
                  </a:moveTo>
                  <a:lnTo>
                    <a:pt x="461987" y="246138"/>
                  </a:lnTo>
                  <a:lnTo>
                    <a:pt x="456869" y="261531"/>
                  </a:lnTo>
                  <a:lnTo>
                    <a:pt x="453732" y="267550"/>
                  </a:lnTo>
                  <a:lnTo>
                    <a:pt x="445719" y="275869"/>
                  </a:lnTo>
                  <a:lnTo>
                    <a:pt x="440055" y="278866"/>
                  </a:lnTo>
                  <a:lnTo>
                    <a:pt x="426478" y="281482"/>
                  </a:lnTo>
                  <a:lnTo>
                    <a:pt x="471931" y="281482"/>
                  </a:lnTo>
                  <a:lnTo>
                    <a:pt x="474231" y="273967"/>
                  </a:lnTo>
                  <a:lnTo>
                    <a:pt x="478281" y="261531"/>
                  </a:lnTo>
                  <a:lnTo>
                    <a:pt x="483397" y="246138"/>
                  </a:lnTo>
                  <a:close/>
                </a:path>
                <a:path w="673100" h="360679">
                  <a:moveTo>
                    <a:pt x="288785" y="126352"/>
                  </a:moveTo>
                  <a:lnTo>
                    <a:pt x="294195" y="253060"/>
                  </a:lnTo>
                  <a:lnTo>
                    <a:pt x="311988" y="258978"/>
                  </a:lnTo>
                  <a:lnTo>
                    <a:pt x="332717" y="233489"/>
                  </a:lnTo>
                  <a:lnTo>
                    <a:pt x="310337" y="233489"/>
                  </a:lnTo>
                  <a:lnTo>
                    <a:pt x="310691" y="226263"/>
                  </a:lnTo>
                  <a:lnTo>
                    <a:pt x="310799" y="221780"/>
                  </a:lnTo>
                  <a:lnTo>
                    <a:pt x="310773" y="212420"/>
                  </a:lnTo>
                  <a:lnTo>
                    <a:pt x="308914" y="133032"/>
                  </a:lnTo>
                  <a:lnTo>
                    <a:pt x="288785" y="126352"/>
                  </a:lnTo>
                  <a:close/>
                </a:path>
                <a:path w="673100" h="360679">
                  <a:moveTo>
                    <a:pt x="485123" y="240944"/>
                  </a:moveTo>
                  <a:lnTo>
                    <a:pt x="414273" y="240944"/>
                  </a:lnTo>
                  <a:lnTo>
                    <a:pt x="420243" y="241515"/>
                  </a:lnTo>
                  <a:lnTo>
                    <a:pt x="428459" y="242989"/>
                  </a:lnTo>
                  <a:lnTo>
                    <a:pt x="438706" y="244663"/>
                  </a:lnTo>
                  <a:lnTo>
                    <a:pt x="447709" y="245744"/>
                  </a:lnTo>
                  <a:lnTo>
                    <a:pt x="455470" y="246235"/>
                  </a:lnTo>
                  <a:lnTo>
                    <a:pt x="461987" y="246138"/>
                  </a:lnTo>
                  <a:lnTo>
                    <a:pt x="483397" y="246138"/>
                  </a:lnTo>
                  <a:lnTo>
                    <a:pt x="485123" y="240944"/>
                  </a:lnTo>
                  <a:close/>
                </a:path>
                <a:path w="673100" h="360679">
                  <a:moveTo>
                    <a:pt x="372364" y="154127"/>
                  </a:moveTo>
                  <a:lnTo>
                    <a:pt x="318744" y="221780"/>
                  </a:lnTo>
                  <a:lnTo>
                    <a:pt x="314007" y="228130"/>
                  </a:lnTo>
                  <a:lnTo>
                    <a:pt x="310337" y="233489"/>
                  </a:lnTo>
                  <a:lnTo>
                    <a:pt x="332717" y="233489"/>
                  </a:lnTo>
                  <a:lnTo>
                    <a:pt x="391960" y="160642"/>
                  </a:lnTo>
                  <a:lnTo>
                    <a:pt x="372364" y="154127"/>
                  </a:lnTo>
                  <a:close/>
                </a:path>
                <a:path w="673100" h="360679">
                  <a:moveTo>
                    <a:pt x="479576" y="190753"/>
                  </a:moveTo>
                  <a:lnTo>
                    <a:pt x="433095" y="190753"/>
                  </a:lnTo>
                  <a:lnTo>
                    <a:pt x="440232" y="191388"/>
                  </a:lnTo>
                  <a:lnTo>
                    <a:pt x="458800" y="197561"/>
                  </a:lnTo>
                  <a:lnTo>
                    <a:pt x="465328" y="202120"/>
                  </a:lnTo>
                  <a:lnTo>
                    <a:pt x="471309" y="212420"/>
                  </a:lnTo>
                  <a:lnTo>
                    <a:pt x="471280" y="218541"/>
                  </a:lnTo>
                  <a:lnTo>
                    <a:pt x="468528" y="226796"/>
                  </a:lnTo>
                  <a:lnTo>
                    <a:pt x="466953" y="231203"/>
                  </a:lnTo>
                  <a:lnTo>
                    <a:pt x="488360" y="231203"/>
                  </a:lnTo>
                  <a:lnTo>
                    <a:pt x="489432" y="227977"/>
                  </a:lnTo>
                  <a:lnTo>
                    <a:pt x="491070" y="222008"/>
                  </a:lnTo>
                  <a:lnTo>
                    <a:pt x="491520" y="218490"/>
                  </a:lnTo>
                  <a:lnTo>
                    <a:pt x="492112" y="212940"/>
                  </a:lnTo>
                  <a:lnTo>
                    <a:pt x="491578" y="207962"/>
                  </a:lnTo>
                  <a:lnTo>
                    <a:pt x="488200" y="199237"/>
                  </a:lnTo>
                  <a:lnTo>
                    <a:pt x="484733" y="194932"/>
                  </a:lnTo>
                  <a:lnTo>
                    <a:pt x="479576" y="190753"/>
                  </a:lnTo>
                  <a:close/>
                </a:path>
                <a:path w="673100" h="360679">
                  <a:moveTo>
                    <a:pt x="430352" y="174993"/>
                  </a:moveTo>
                  <a:lnTo>
                    <a:pt x="394957" y="197281"/>
                  </a:lnTo>
                  <a:lnTo>
                    <a:pt x="412750" y="206019"/>
                  </a:lnTo>
                  <a:lnTo>
                    <a:pt x="417448" y="198716"/>
                  </a:lnTo>
                  <a:lnTo>
                    <a:pt x="422452" y="194208"/>
                  </a:lnTo>
                  <a:lnTo>
                    <a:pt x="433095" y="190753"/>
                  </a:lnTo>
                  <a:lnTo>
                    <a:pt x="479576" y="190753"/>
                  </a:lnTo>
                  <a:lnTo>
                    <a:pt x="474230" y="186423"/>
                  </a:lnTo>
                  <a:lnTo>
                    <a:pt x="436658" y="175154"/>
                  </a:lnTo>
                  <a:lnTo>
                    <a:pt x="430352" y="174993"/>
                  </a:lnTo>
                  <a:close/>
                </a:path>
                <a:path w="673100" h="360679">
                  <a:moveTo>
                    <a:pt x="614168" y="236021"/>
                  </a:moveTo>
                  <a:lnTo>
                    <a:pt x="576205" y="257469"/>
                  </a:lnTo>
                  <a:lnTo>
                    <a:pt x="560807" y="294658"/>
                  </a:lnTo>
                  <a:lnTo>
                    <a:pt x="559729" y="307047"/>
                  </a:lnTo>
                  <a:lnTo>
                    <a:pt x="560954" y="318380"/>
                  </a:lnTo>
                  <a:lnTo>
                    <a:pt x="587194" y="352219"/>
                  </a:lnTo>
                  <a:lnTo>
                    <a:pt x="617224" y="360606"/>
                  </a:lnTo>
                  <a:lnTo>
                    <a:pt x="625831" y="360157"/>
                  </a:lnTo>
                  <a:lnTo>
                    <a:pt x="654954" y="343890"/>
                  </a:lnTo>
                  <a:lnTo>
                    <a:pt x="617461" y="343890"/>
                  </a:lnTo>
                  <a:lnTo>
                    <a:pt x="610895" y="343738"/>
                  </a:lnTo>
                  <a:lnTo>
                    <a:pt x="581281" y="316885"/>
                  </a:lnTo>
                  <a:lnTo>
                    <a:pt x="580318" y="309286"/>
                  </a:lnTo>
                  <a:lnTo>
                    <a:pt x="580762" y="300949"/>
                  </a:lnTo>
                  <a:lnTo>
                    <a:pt x="582612" y="291871"/>
                  </a:lnTo>
                  <a:lnTo>
                    <a:pt x="634952" y="291871"/>
                  </a:lnTo>
                  <a:lnTo>
                    <a:pt x="588873" y="276555"/>
                  </a:lnTo>
                  <a:lnTo>
                    <a:pt x="618785" y="253057"/>
                  </a:lnTo>
                  <a:lnTo>
                    <a:pt x="658848" y="253057"/>
                  </a:lnTo>
                  <a:lnTo>
                    <a:pt x="655820" y="249780"/>
                  </a:lnTo>
                  <a:lnTo>
                    <a:pt x="647044" y="243667"/>
                  </a:lnTo>
                  <a:lnTo>
                    <a:pt x="636600" y="239128"/>
                  </a:lnTo>
                  <a:lnTo>
                    <a:pt x="625167" y="236413"/>
                  </a:lnTo>
                  <a:lnTo>
                    <a:pt x="614168" y="236021"/>
                  </a:lnTo>
                  <a:close/>
                </a:path>
                <a:path w="673100" h="360679">
                  <a:moveTo>
                    <a:pt x="641235" y="328180"/>
                  </a:moveTo>
                  <a:lnTo>
                    <a:pt x="635660" y="335267"/>
                  </a:lnTo>
                  <a:lnTo>
                    <a:pt x="629793" y="339826"/>
                  </a:lnTo>
                  <a:lnTo>
                    <a:pt x="617461" y="343890"/>
                  </a:lnTo>
                  <a:lnTo>
                    <a:pt x="654954" y="343890"/>
                  </a:lnTo>
                  <a:lnTo>
                    <a:pt x="660120" y="337159"/>
                  </a:lnTo>
                  <a:lnTo>
                    <a:pt x="641235" y="328180"/>
                  </a:lnTo>
                  <a:close/>
                </a:path>
                <a:path w="673100" h="360679">
                  <a:moveTo>
                    <a:pt x="519074" y="202882"/>
                  </a:moveTo>
                  <a:lnTo>
                    <a:pt x="514146" y="217716"/>
                  </a:lnTo>
                  <a:lnTo>
                    <a:pt x="528129" y="222364"/>
                  </a:lnTo>
                  <a:lnTo>
                    <a:pt x="502805" y="298526"/>
                  </a:lnTo>
                  <a:lnTo>
                    <a:pt x="501091" y="306285"/>
                  </a:lnTo>
                  <a:lnTo>
                    <a:pt x="501827" y="314451"/>
                  </a:lnTo>
                  <a:lnTo>
                    <a:pt x="503555" y="318223"/>
                  </a:lnTo>
                  <a:lnTo>
                    <a:pt x="536625" y="333400"/>
                  </a:lnTo>
                  <a:lnTo>
                    <a:pt x="539470" y="315645"/>
                  </a:lnTo>
                  <a:lnTo>
                    <a:pt x="535838" y="314985"/>
                  </a:lnTo>
                  <a:lnTo>
                    <a:pt x="532968" y="314312"/>
                  </a:lnTo>
                  <a:lnTo>
                    <a:pt x="522592" y="303491"/>
                  </a:lnTo>
                  <a:lnTo>
                    <a:pt x="523417" y="299885"/>
                  </a:lnTo>
                  <a:lnTo>
                    <a:pt x="547077" y="228663"/>
                  </a:lnTo>
                  <a:lnTo>
                    <a:pt x="568372" y="228663"/>
                  </a:lnTo>
                  <a:lnTo>
                    <a:pt x="571182" y="220205"/>
                  </a:lnTo>
                  <a:lnTo>
                    <a:pt x="552018" y="213842"/>
                  </a:lnTo>
                  <a:lnTo>
                    <a:pt x="554114" y="207530"/>
                  </a:lnTo>
                  <a:lnTo>
                    <a:pt x="533057" y="207530"/>
                  </a:lnTo>
                  <a:lnTo>
                    <a:pt x="519074" y="202882"/>
                  </a:lnTo>
                  <a:close/>
                </a:path>
                <a:path w="673100" h="360679">
                  <a:moveTo>
                    <a:pt x="634952" y="291871"/>
                  </a:moveTo>
                  <a:lnTo>
                    <a:pt x="582612" y="291871"/>
                  </a:lnTo>
                  <a:lnTo>
                    <a:pt x="666496" y="319760"/>
                  </a:lnTo>
                  <a:lnTo>
                    <a:pt x="667321" y="317525"/>
                  </a:lnTo>
                  <a:lnTo>
                    <a:pt x="668299" y="314705"/>
                  </a:lnTo>
                  <a:lnTo>
                    <a:pt x="671774" y="301263"/>
                  </a:lnTo>
                  <a:lnTo>
                    <a:pt x="672132" y="297433"/>
                  </a:lnTo>
                  <a:lnTo>
                    <a:pt x="651687" y="297433"/>
                  </a:lnTo>
                  <a:lnTo>
                    <a:pt x="634952" y="291871"/>
                  </a:lnTo>
                  <a:close/>
                </a:path>
                <a:path w="673100" h="360679">
                  <a:moveTo>
                    <a:pt x="658848" y="253057"/>
                  </a:moveTo>
                  <a:lnTo>
                    <a:pt x="618785" y="253057"/>
                  </a:lnTo>
                  <a:lnTo>
                    <a:pt x="625117" y="253330"/>
                  </a:lnTo>
                  <a:lnTo>
                    <a:pt x="631609" y="254876"/>
                  </a:lnTo>
                  <a:lnTo>
                    <a:pt x="653986" y="287680"/>
                  </a:lnTo>
                  <a:lnTo>
                    <a:pt x="651687" y="297433"/>
                  </a:lnTo>
                  <a:lnTo>
                    <a:pt x="672132" y="297433"/>
                  </a:lnTo>
                  <a:lnTo>
                    <a:pt x="672941" y="288788"/>
                  </a:lnTo>
                  <a:lnTo>
                    <a:pt x="671803" y="277279"/>
                  </a:lnTo>
                  <a:lnTo>
                    <a:pt x="668362" y="266738"/>
                  </a:lnTo>
                  <a:lnTo>
                    <a:pt x="662926" y="257469"/>
                  </a:lnTo>
                  <a:lnTo>
                    <a:pt x="658848" y="253057"/>
                  </a:lnTo>
                  <a:close/>
                </a:path>
                <a:path w="673100" h="360679">
                  <a:moveTo>
                    <a:pt x="568372" y="228663"/>
                  </a:moveTo>
                  <a:lnTo>
                    <a:pt x="547077" y="228663"/>
                  </a:lnTo>
                  <a:lnTo>
                    <a:pt x="566254" y="235038"/>
                  </a:lnTo>
                  <a:lnTo>
                    <a:pt x="568372" y="228663"/>
                  </a:lnTo>
                  <a:close/>
                </a:path>
                <a:path w="673100" h="360679">
                  <a:moveTo>
                    <a:pt x="565073" y="174536"/>
                  </a:moveTo>
                  <a:lnTo>
                    <a:pt x="542315" y="179679"/>
                  </a:lnTo>
                  <a:lnTo>
                    <a:pt x="533057" y="207530"/>
                  </a:lnTo>
                  <a:lnTo>
                    <a:pt x="554114" y="207530"/>
                  </a:lnTo>
                  <a:lnTo>
                    <a:pt x="565073" y="174536"/>
                  </a:lnTo>
                  <a:close/>
                </a:path>
              </a:pathLst>
            </a:custGeom>
            <a:solidFill>
              <a:srgbClr val="000000"/>
            </a:solidFill>
          </p:spPr>
          <p:txBody>
            <a:bodyPr wrap="square" lIns="0" tIns="0" rIns="0" bIns="0" rtlCol="0"/>
            <a:lstStyle/>
            <a:p>
              <a:endParaRPr sz="1350"/>
            </a:p>
          </p:txBody>
        </p:sp>
        <p:pic>
          <p:nvPicPr>
            <p:cNvPr id="62" name="object 36">
              <a:extLst>
                <a:ext uri="{FF2B5EF4-FFF2-40B4-BE49-F238E27FC236}">
                  <a16:creationId xmlns:a16="http://schemas.microsoft.com/office/drawing/2014/main" id="{B58D3A29-6BCE-30C1-AA6F-DA2B9E682105}"/>
                </a:ext>
              </a:extLst>
            </p:cNvPr>
            <p:cNvPicPr/>
            <p:nvPr/>
          </p:nvPicPr>
          <p:blipFill>
            <a:blip r:embed="rId14" cstate="print"/>
            <a:stretch>
              <a:fillRect/>
            </a:stretch>
          </p:blipFill>
          <p:spPr>
            <a:xfrm>
              <a:off x="9131065" y="3758911"/>
              <a:ext cx="265766" cy="234446"/>
            </a:xfrm>
            <a:prstGeom prst="rect">
              <a:avLst/>
            </a:prstGeom>
          </p:spPr>
        </p:pic>
        <p:sp>
          <p:nvSpPr>
            <p:cNvPr id="63" name="object 37">
              <a:extLst>
                <a:ext uri="{FF2B5EF4-FFF2-40B4-BE49-F238E27FC236}">
                  <a16:creationId xmlns:a16="http://schemas.microsoft.com/office/drawing/2014/main" id="{3B76AEAD-167A-D3F9-1C13-F2D4EC449A2D}"/>
                </a:ext>
              </a:extLst>
            </p:cNvPr>
            <p:cNvSpPr/>
            <p:nvPr/>
          </p:nvSpPr>
          <p:spPr>
            <a:xfrm>
              <a:off x="2514562" y="3145446"/>
              <a:ext cx="6697345" cy="2090420"/>
            </a:xfrm>
            <a:custGeom>
              <a:avLst/>
              <a:gdLst/>
              <a:ahLst/>
              <a:cxnLst/>
              <a:rect l="l" t="t" r="r" b="b"/>
              <a:pathLst>
                <a:path w="6697345" h="2090420">
                  <a:moveTo>
                    <a:pt x="173837" y="1227861"/>
                  </a:moveTo>
                  <a:lnTo>
                    <a:pt x="165049" y="1189177"/>
                  </a:lnTo>
                  <a:lnTo>
                    <a:pt x="97942" y="1165225"/>
                  </a:lnTo>
                  <a:lnTo>
                    <a:pt x="87325" y="1233728"/>
                  </a:lnTo>
                  <a:lnTo>
                    <a:pt x="106286" y="1236700"/>
                  </a:lnTo>
                  <a:lnTo>
                    <a:pt x="113741" y="1189177"/>
                  </a:lnTo>
                  <a:lnTo>
                    <a:pt x="143840" y="1193888"/>
                  </a:lnTo>
                  <a:lnTo>
                    <a:pt x="154025" y="1229779"/>
                  </a:lnTo>
                  <a:lnTo>
                    <a:pt x="153987" y="1233728"/>
                  </a:lnTo>
                  <a:lnTo>
                    <a:pt x="141414" y="1272832"/>
                  </a:lnTo>
                  <a:lnTo>
                    <a:pt x="108165" y="1293152"/>
                  </a:lnTo>
                  <a:lnTo>
                    <a:pt x="99199" y="1294130"/>
                  </a:lnTo>
                  <a:lnTo>
                    <a:pt x="89496" y="1294041"/>
                  </a:lnTo>
                  <a:lnTo>
                    <a:pt x="47498" y="1281607"/>
                  </a:lnTo>
                  <a:lnTo>
                    <a:pt x="24066" y="1249794"/>
                  </a:lnTo>
                  <a:lnTo>
                    <a:pt x="22555" y="1237589"/>
                  </a:lnTo>
                  <a:lnTo>
                    <a:pt x="22758" y="1230871"/>
                  </a:lnTo>
                  <a:lnTo>
                    <a:pt x="39776" y="1191323"/>
                  </a:lnTo>
                  <a:lnTo>
                    <a:pt x="65862" y="1182458"/>
                  </a:lnTo>
                  <a:lnTo>
                    <a:pt x="63601" y="1162329"/>
                  </a:lnTo>
                  <a:lnTo>
                    <a:pt x="24688" y="1178585"/>
                  </a:lnTo>
                  <a:lnTo>
                    <a:pt x="6959" y="1212481"/>
                  </a:lnTo>
                  <a:lnTo>
                    <a:pt x="4038" y="1232801"/>
                  </a:lnTo>
                  <a:lnTo>
                    <a:pt x="4178" y="1244117"/>
                  </a:lnTo>
                  <a:lnTo>
                    <a:pt x="18491" y="1283538"/>
                  </a:lnTo>
                  <a:lnTo>
                    <a:pt x="54508" y="1309103"/>
                  </a:lnTo>
                  <a:lnTo>
                    <a:pt x="88658" y="1316342"/>
                  </a:lnTo>
                  <a:lnTo>
                    <a:pt x="100012" y="1316215"/>
                  </a:lnTo>
                  <a:lnTo>
                    <a:pt x="140563" y="1302334"/>
                  </a:lnTo>
                  <a:lnTo>
                    <a:pt x="149745" y="1294130"/>
                  </a:lnTo>
                  <a:lnTo>
                    <a:pt x="155702" y="1287208"/>
                  </a:lnTo>
                  <a:lnTo>
                    <a:pt x="172694" y="1245527"/>
                  </a:lnTo>
                  <a:lnTo>
                    <a:pt x="173672" y="1236700"/>
                  </a:lnTo>
                  <a:lnTo>
                    <a:pt x="173837" y="1227861"/>
                  </a:lnTo>
                  <a:close/>
                </a:path>
                <a:path w="6697345" h="2090420">
                  <a:moveTo>
                    <a:pt x="183083" y="1771319"/>
                  </a:moveTo>
                  <a:lnTo>
                    <a:pt x="175869" y="1750898"/>
                  </a:lnTo>
                  <a:lnTo>
                    <a:pt x="113144" y="1773059"/>
                  </a:lnTo>
                  <a:lnTo>
                    <a:pt x="99161" y="1733486"/>
                  </a:lnTo>
                  <a:lnTo>
                    <a:pt x="94932" y="1723377"/>
                  </a:lnTo>
                  <a:lnTo>
                    <a:pt x="94932" y="1779498"/>
                  </a:lnTo>
                  <a:lnTo>
                    <a:pt x="39789" y="1798980"/>
                  </a:lnTo>
                  <a:lnTo>
                    <a:pt x="22567" y="1750250"/>
                  </a:lnTo>
                  <a:lnTo>
                    <a:pt x="20777" y="1743735"/>
                  </a:lnTo>
                  <a:lnTo>
                    <a:pt x="20447" y="1739607"/>
                  </a:lnTo>
                  <a:lnTo>
                    <a:pt x="20066" y="1734121"/>
                  </a:lnTo>
                  <a:lnTo>
                    <a:pt x="21577" y="1728762"/>
                  </a:lnTo>
                  <a:lnTo>
                    <a:pt x="28473" y="1718983"/>
                  </a:lnTo>
                  <a:lnTo>
                    <a:pt x="33413" y="1715401"/>
                  </a:lnTo>
                  <a:lnTo>
                    <a:pt x="48780" y="1709966"/>
                  </a:lnTo>
                  <a:lnTo>
                    <a:pt x="56667" y="1710296"/>
                  </a:lnTo>
                  <a:lnTo>
                    <a:pt x="94932" y="1779498"/>
                  </a:lnTo>
                  <a:lnTo>
                    <a:pt x="94932" y="1723377"/>
                  </a:lnTo>
                  <a:lnTo>
                    <a:pt x="92976" y="1718691"/>
                  </a:lnTo>
                  <a:lnTo>
                    <a:pt x="87744" y="1709966"/>
                  </a:lnTo>
                  <a:lnTo>
                    <a:pt x="85979" y="1707019"/>
                  </a:lnTo>
                  <a:lnTo>
                    <a:pt x="78168" y="1698472"/>
                  </a:lnTo>
                  <a:lnTo>
                    <a:pt x="69545" y="1693049"/>
                  </a:lnTo>
                  <a:lnTo>
                    <a:pt x="60413" y="1690116"/>
                  </a:lnTo>
                  <a:lnTo>
                    <a:pt x="51079" y="1689011"/>
                  </a:lnTo>
                  <a:lnTo>
                    <a:pt x="41541" y="1689735"/>
                  </a:lnTo>
                  <a:lnTo>
                    <a:pt x="7124" y="1709788"/>
                  </a:lnTo>
                  <a:lnTo>
                    <a:pt x="0" y="1735620"/>
                  </a:lnTo>
                  <a:lnTo>
                    <a:pt x="1422" y="1743735"/>
                  </a:lnTo>
                  <a:lnTo>
                    <a:pt x="2336" y="1749386"/>
                  </a:lnTo>
                  <a:lnTo>
                    <a:pt x="4610" y="1757387"/>
                  </a:lnTo>
                  <a:lnTo>
                    <a:pt x="28790" y="1825828"/>
                  </a:lnTo>
                  <a:lnTo>
                    <a:pt x="104787" y="1798980"/>
                  </a:lnTo>
                  <a:lnTo>
                    <a:pt x="178155" y="1773059"/>
                  </a:lnTo>
                  <a:lnTo>
                    <a:pt x="183083" y="1771319"/>
                  </a:lnTo>
                  <a:close/>
                </a:path>
                <a:path w="6697345" h="2090420">
                  <a:moveTo>
                    <a:pt x="208673" y="998016"/>
                  </a:moveTo>
                  <a:lnTo>
                    <a:pt x="53962" y="928344"/>
                  </a:lnTo>
                  <a:lnTo>
                    <a:pt x="50584" y="949845"/>
                  </a:lnTo>
                  <a:lnTo>
                    <a:pt x="159766" y="995375"/>
                  </a:lnTo>
                  <a:lnTo>
                    <a:pt x="168503" y="998918"/>
                  </a:lnTo>
                  <a:lnTo>
                    <a:pt x="176720" y="1002157"/>
                  </a:lnTo>
                  <a:lnTo>
                    <a:pt x="184404" y="1005052"/>
                  </a:lnTo>
                  <a:lnTo>
                    <a:pt x="170434" y="1005154"/>
                  </a:lnTo>
                  <a:lnTo>
                    <a:pt x="125196" y="1008659"/>
                  </a:lnTo>
                  <a:lnTo>
                    <a:pt x="39751" y="1018984"/>
                  </a:lnTo>
                  <a:lnTo>
                    <a:pt x="35699" y="1044790"/>
                  </a:lnTo>
                  <a:lnTo>
                    <a:pt x="140055" y="1092669"/>
                  </a:lnTo>
                  <a:lnTo>
                    <a:pt x="143281" y="1094066"/>
                  </a:lnTo>
                  <a:lnTo>
                    <a:pt x="168795" y="1104633"/>
                  </a:lnTo>
                  <a:lnTo>
                    <a:pt x="160337" y="1104849"/>
                  </a:lnTo>
                  <a:lnTo>
                    <a:pt x="151815" y="1105192"/>
                  </a:lnTo>
                  <a:lnTo>
                    <a:pt x="143256" y="1105674"/>
                  </a:lnTo>
                  <a:lnTo>
                    <a:pt x="24815" y="1114259"/>
                  </a:lnTo>
                  <a:lnTo>
                    <a:pt x="21374" y="1136205"/>
                  </a:lnTo>
                  <a:lnTo>
                    <a:pt x="189763" y="1118654"/>
                  </a:lnTo>
                  <a:lnTo>
                    <a:pt x="193179" y="1096822"/>
                  </a:lnTo>
                  <a:lnTo>
                    <a:pt x="70396" y="1040930"/>
                  </a:lnTo>
                  <a:lnTo>
                    <a:pt x="64312" y="1038352"/>
                  </a:lnTo>
                  <a:lnTo>
                    <a:pt x="57162" y="1035494"/>
                  </a:lnTo>
                  <a:lnTo>
                    <a:pt x="59588" y="1035354"/>
                  </a:lnTo>
                  <a:lnTo>
                    <a:pt x="66179" y="1034656"/>
                  </a:lnTo>
                  <a:lnTo>
                    <a:pt x="205435" y="1018641"/>
                  </a:lnTo>
                  <a:lnTo>
                    <a:pt x="208673" y="998016"/>
                  </a:lnTo>
                  <a:close/>
                </a:path>
                <a:path w="6697345" h="2090420">
                  <a:moveTo>
                    <a:pt x="221386" y="746137"/>
                  </a:moveTo>
                  <a:lnTo>
                    <a:pt x="177050" y="739178"/>
                  </a:lnTo>
                  <a:lnTo>
                    <a:pt x="177507" y="736282"/>
                  </a:lnTo>
                  <a:lnTo>
                    <a:pt x="183946" y="695185"/>
                  </a:lnTo>
                  <a:lnTo>
                    <a:pt x="165417" y="692277"/>
                  </a:lnTo>
                  <a:lnTo>
                    <a:pt x="158521" y="736282"/>
                  </a:lnTo>
                  <a:lnTo>
                    <a:pt x="114528" y="729386"/>
                  </a:lnTo>
                  <a:lnTo>
                    <a:pt x="111582" y="748131"/>
                  </a:lnTo>
                  <a:lnTo>
                    <a:pt x="155587" y="755027"/>
                  </a:lnTo>
                  <a:lnTo>
                    <a:pt x="148691" y="799020"/>
                  </a:lnTo>
                  <a:lnTo>
                    <a:pt x="167220" y="801928"/>
                  </a:lnTo>
                  <a:lnTo>
                    <a:pt x="174117" y="757923"/>
                  </a:lnTo>
                  <a:lnTo>
                    <a:pt x="218440" y="764882"/>
                  </a:lnTo>
                  <a:lnTo>
                    <a:pt x="219532" y="757923"/>
                  </a:lnTo>
                  <a:lnTo>
                    <a:pt x="221386" y="746137"/>
                  </a:lnTo>
                  <a:close/>
                </a:path>
                <a:path w="6697345" h="2090420">
                  <a:moveTo>
                    <a:pt x="230555" y="858418"/>
                  </a:moveTo>
                  <a:lnTo>
                    <a:pt x="227317" y="857910"/>
                  </a:lnTo>
                  <a:lnTo>
                    <a:pt x="191846" y="852347"/>
                  </a:lnTo>
                  <a:lnTo>
                    <a:pt x="192303" y="849490"/>
                  </a:lnTo>
                  <a:lnTo>
                    <a:pt x="195275" y="830516"/>
                  </a:lnTo>
                  <a:lnTo>
                    <a:pt x="177076" y="827659"/>
                  </a:lnTo>
                  <a:lnTo>
                    <a:pt x="173659" y="849490"/>
                  </a:lnTo>
                  <a:lnTo>
                    <a:pt x="170548" y="849007"/>
                  </a:lnTo>
                  <a:lnTo>
                    <a:pt x="170548" y="869340"/>
                  </a:lnTo>
                  <a:lnTo>
                    <a:pt x="162610" y="919962"/>
                  </a:lnTo>
                  <a:lnTo>
                    <a:pt x="97650" y="857910"/>
                  </a:lnTo>
                  <a:lnTo>
                    <a:pt x="170548" y="869340"/>
                  </a:lnTo>
                  <a:lnTo>
                    <a:pt x="170548" y="849007"/>
                  </a:lnTo>
                  <a:lnTo>
                    <a:pt x="68897" y="833069"/>
                  </a:lnTo>
                  <a:lnTo>
                    <a:pt x="66357" y="849274"/>
                  </a:lnTo>
                  <a:lnTo>
                    <a:pt x="159550" y="939482"/>
                  </a:lnTo>
                  <a:lnTo>
                    <a:pt x="177749" y="942327"/>
                  </a:lnTo>
                  <a:lnTo>
                    <a:pt x="181254" y="919962"/>
                  </a:lnTo>
                  <a:lnTo>
                    <a:pt x="188734" y="872197"/>
                  </a:lnTo>
                  <a:lnTo>
                    <a:pt x="227444" y="878268"/>
                  </a:lnTo>
                  <a:lnTo>
                    <a:pt x="228396" y="872197"/>
                  </a:lnTo>
                  <a:lnTo>
                    <a:pt x="230555" y="858418"/>
                  </a:lnTo>
                  <a:close/>
                </a:path>
                <a:path w="6697345" h="2090420">
                  <a:moveTo>
                    <a:pt x="233705" y="1914588"/>
                  </a:moveTo>
                  <a:lnTo>
                    <a:pt x="193014" y="1799450"/>
                  </a:lnTo>
                  <a:lnTo>
                    <a:pt x="174815" y="1805889"/>
                  </a:lnTo>
                  <a:lnTo>
                    <a:pt x="208280" y="1900605"/>
                  </a:lnTo>
                  <a:lnTo>
                    <a:pt x="155765" y="1919160"/>
                  </a:lnTo>
                  <a:lnTo>
                    <a:pt x="125603" y="1833803"/>
                  </a:lnTo>
                  <a:lnTo>
                    <a:pt x="107505" y="1840204"/>
                  </a:lnTo>
                  <a:lnTo>
                    <a:pt x="137655" y="1925561"/>
                  </a:lnTo>
                  <a:lnTo>
                    <a:pt x="90411" y="1942249"/>
                  </a:lnTo>
                  <a:lnTo>
                    <a:pt x="58204" y="1851113"/>
                  </a:lnTo>
                  <a:lnTo>
                    <a:pt x="39992" y="1857540"/>
                  </a:lnTo>
                  <a:lnTo>
                    <a:pt x="79413" y="1969096"/>
                  </a:lnTo>
                  <a:lnTo>
                    <a:pt x="155409" y="1942249"/>
                  </a:lnTo>
                  <a:lnTo>
                    <a:pt x="220764" y="1919160"/>
                  </a:lnTo>
                  <a:lnTo>
                    <a:pt x="233705" y="1914588"/>
                  </a:lnTo>
                  <a:close/>
                </a:path>
                <a:path w="6697345" h="2090420">
                  <a:moveTo>
                    <a:pt x="269557" y="609663"/>
                  </a:moveTo>
                  <a:lnTo>
                    <a:pt x="107226" y="584212"/>
                  </a:lnTo>
                  <a:lnTo>
                    <a:pt x="105219" y="597014"/>
                  </a:lnTo>
                  <a:lnTo>
                    <a:pt x="110032" y="600887"/>
                  </a:lnTo>
                  <a:lnTo>
                    <a:pt x="114769" y="605688"/>
                  </a:lnTo>
                  <a:lnTo>
                    <a:pt x="135623" y="641426"/>
                  </a:lnTo>
                  <a:lnTo>
                    <a:pt x="138480" y="650125"/>
                  </a:lnTo>
                  <a:lnTo>
                    <a:pt x="157657" y="653135"/>
                  </a:lnTo>
                  <a:lnTo>
                    <a:pt x="143764" y="615175"/>
                  </a:lnTo>
                  <a:lnTo>
                    <a:pt x="139954" y="609688"/>
                  </a:lnTo>
                  <a:lnTo>
                    <a:pt x="266446" y="629513"/>
                  </a:lnTo>
                  <a:lnTo>
                    <a:pt x="269557" y="609688"/>
                  </a:lnTo>
                  <a:close/>
                </a:path>
                <a:path w="6697345" h="2090420">
                  <a:moveTo>
                    <a:pt x="276542" y="2035835"/>
                  </a:moveTo>
                  <a:lnTo>
                    <a:pt x="242481" y="1939429"/>
                  </a:lnTo>
                  <a:lnTo>
                    <a:pt x="224269" y="1945868"/>
                  </a:lnTo>
                  <a:lnTo>
                    <a:pt x="251117" y="2021852"/>
                  </a:lnTo>
                  <a:lnTo>
                    <a:pt x="115036" y="2069934"/>
                  </a:lnTo>
                  <a:lnTo>
                    <a:pt x="122250" y="2090343"/>
                  </a:lnTo>
                  <a:lnTo>
                    <a:pt x="276542" y="2035835"/>
                  </a:lnTo>
                  <a:close/>
                </a:path>
                <a:path w="6697345" h="2090420">
                  <a:moveTo>
                    <a:pt x="6389357" y="17780"/>
                  </a:moveTo>
                  <a:lnTo>
                    <a:pt x="6378168" y="0"/>
                  </a:lnTo>
                  <a:lnTo>
                    <a:pt x="6319583" y="39370"/>
                  </a:lnTo>
                  <a:lnTo>
                    <a:pt x="6312471" y="43180"/>
                  </a:lnTo>
                  <a:lnTo>
                    <a:pt x="6305296" y="45720"/>
                  </a:lnTo>
                  <a:lnTo>
                    <a:pt x="6300571" y="46990"/>
                  </a:lnTo>
                  <a:lnTo>
                    <a:pt x="6296139" y="46990"/>
                  </a:lnTo>
                  <a:lnTo>
                    <a:pt x="6277521" y="22860"/>
                  </a:lnTo>
                  <a:lnTo>
                    <a:pt x="6258191" y="27940"/>
                  </a:lnTo>
                  <a:lnTo>
                    <a:pt x="6286208" y="59690"/>
                  </a:lnTo>
                  <a:lnTo>
                    <a:pt x="6295771" y="58420"/>
                  </a:lnTo>
                  <a:lnTo>
                    <a:pt x="6280848" y="68580"/>
                  </a:lnTo>
                  <a:lnTo>
                    <a:pt x="6290919" y="83820"/>
                  </a:lnTo>
                  <a:lnTo>
                    <a:pt x="6328778" y="58420"/>
                  </a:lnTo>
                  <a:lnTo>
                    <a:pt x="6345822" y="46990"/>
                  </a:lnTo>
                  <a:lnTo>
                    <a:pt x="6389357" y="17780"/>
                  </a:lnTo>
                  <a:close/>
                </a:path>
                <a:path w="6697345" h="2090420">
                  <a:moveTo>
                    <a:pt x="6445910" y="113030"/>
                  </a:moveTo>
                  <a:lnTo>
                    <a:pt x="6431864" y="76200"/>
                  </a:lnTo>
                  <a:lnTo>
                    <a:pt x="6427521" y="71589"/>
                  </a:lnTo>
                  <a:lnTo>
                    <a:pt x="6427521" y="110490"/>
                  </a:lnTo>
                  <a:lnTo>
                    <a:pt x="6426352" y="118110"/>
                  </a:lnTo>
                  <a:lnTo>
                    <a:pt x="6394361" y="149860"/>
                  </a:lnTo>
                  <a:lnTo>
                    <a:pt x="6377457" y="156210"/>
                  </a:lnTo>
                  <a:lnTo>
                    <a:pt x="6369761" y="156210"/>
                  </a:lnTo>
                  <a:lnTo>
                    <a:pt x="6341237" y="128270"/>
                  </a:lnTo>
                  <a:lnTo>
                    <a:pt x="6340881" y="121920"/>
                  </a:lnTo>
                  <a:lnTo>
                    <a:pt x="6342037" y="114300"/>
                  </a:lnTo>
                  <a:lnTo>
                    <a:pt x="6373558" y="81280"/>
                  </a:lnTo>
                  <a:lnTo>
                    <a:pt x="6390741" y="76200"/>
                  </a:lnTo>
                  <a:lnTo>
                    <a:pt x="6398514" y="76200"/>
                  </a:lnTo>
                  <a:lnTo>
                    <a:pt x="6427165" y="104140"/>
                  </a:lnTo>
                  <a:lnTo>
                    <a:pt x="6427521" y="110490"/>
                  </a:lnTo>
                  <a:lnTo>
                    <a:pt x="6427521" y="71589"/>
                  </a:lnTo>
                  <a:lnTo>
                    <a:pt x="6392799" y="55880"/>
                  </a:lnTo>
                  <a:lnTo>
                    <a:pt x="6385522" y="55880"/>
                  </a:lnTo>
                  <a:lnTo>
                    <a:pt x="6377902" y="58420"/>
                  </a:lnTo>
                  <a:lnTo>
                    <a:pt x="6369736" y="60960"/>
                  </a:lnTo>
                  <a:lnTo>
                    <a:pt x="6333058" y="87630"/>
                  </a:lnTo>
                  <a:lnTo>
                    <a:pt x="6322504" y="119380"/>
                  </a:lnTo>
                  <a:lnTo>
                    <a:pt x="6323609" y="129540"/>
                  </a:lnTo>
                  <a:lnTo>
                    <a:pt x="6346711" y="165100"/>
                  </a:lnTo>
                  <a:lnTo>
                    <a:pt x="6376289" y="175260"/>
                  </a:lnTo>
                  <a:lnTo>
                    <a:pt x="6388722" y="173990"/>
                  </a:lnTo>
                  <a:lnTo>
                    <a:pt x="6401638" y="170180"/>
                  </a:lnTo>
                  <a:lnTo>
                    <a:pt x="6415062" y="162560"/>
                  </a:lnTo>
                  <a:lnTo>
                    <a:pt x="6423063" y="156210"/>
                  </a:lnTo>
                  <a:lnTo>
                    <a:pt x="6426263" y="153670"/>
                  </a:lnTo>
                  <a:lnTo>
                    <a:pt x="6434937" y="143510"/>
                  </a:lnTo>
                  <a:lnTo>
                    <a:pt x="6441084" y="134620"/>
                  </a:lnTo>
                  <a:lnTo>
                    <a:pt x="6444704" y="123190"/>
                  </a:lnTo>
                  <a:lnTo>
                    <a:pt x="6445910" y="113030"/>
                  </a:lnTo>
                  <a:close/>
                </a:path>
                <a:path w="6697345" h="2090420">
                  <a:moveTo>
                    <a:pt x="6485953" y="168910"/>
                  </a:moveTo>
                  <a:lnTo>
                    <a:pt x="6469113" y="137160"/>
                  </a:lnTo>
                  <a:lnTo>
                    <a:pt x="6455994" y="148590"/>
                  </a:lnTo>
                  <a:lnTo>
                    <a:pt x="6458458" y="151130"/>
                  </a:lnTo>
                  <a:lnTo>
                    <a:pt x="6460312" y="153670"/>
                  </a:lnTo>
                  <a:lnTo>
                    <a:pt x="6463220" y="158750"/>
                  </a:lnTo>
                  <a:lnTo>
                    <a:pt x="6464084" y="160020"/>
                  </a:lnTo>
                  <a:lnTo>
                    <a:pt x="6464262" y="163830"/>
                  </a:lnTo>
                  <a:lnTo>
                    <a:pt x="6463830" y="166370"/>
                  </a:lnTo>
                  <a:lnTo>
                    <a:pt x="6461887" y="168910"/>
                  </a:lnTo>
                  <a:lnTo>
                    <a:pt x="6459029" y="171450"/>
                  </a:lnTo>
                  <a:lnTo>
                    <a:pt x="6396710" y="213360"/>
                  </a:lnTo>
                  <a:lnTo>
                    <a:pt x="6385458" y="196850"/>
                  </a:lnTo>
                  <a:lnTo>
                    <a:pt x="6372479" y="204470"/>
                  </a:lnTo>
                  <a:lnTo>
                    <a:pt x="6383731" y="222250"/>
                  </a:lnTo>
                  <a:lnTo>
                    <a:pt x="6349339" y="245110"/>
                  </a:lnTo>
                  <a:lnTo>
                    <a:pt x="6370485" y="255270"/>
                  </a:lnTo>
                  <a:lnTo>
                    <a:pt x="6394856" y="238760"/>
                  </a:lnTo>
                  <a:lnTo>
                    <a:pt x="6403060" y="250190"/>
                  </a:lnTo>
                  <a:lnTo>
                    <a:pt x="6416040" y="241300"/>
                  </a:lnTo>
                  <a:lnTo>
                    <a:pt x="6414224" y="238760"/>
                  </a:lnTo>
                  <a:lnTo>
                    <a:pt x="6407836" y="229870"/>
                  </a:lnTo>
                  <a:lnTo>
                    <a:pt x="6432588" y="213360"/>
                  </a:lnTo>
                  <a:lnTo>
                    <a:pt x="6474485" y="185420"/>
                  </a:lnTo>
                  <a:lnTo>
                    <a:pt x="6480594" y="180340"/>
                  </a:lnTo>
                  <a:lnTo>
                    <a:pt x="6485014" y="172720"/>
                  </a:lnTo>
                  <a:lnTo>
                    <a:pt x="6485953" y="168910"/>
                  </a:lnTo>
                  <a:close/>
                </a:path>
                <a:path w="6697345" h="2090420">
                  <a:moveTo>
                    <a:pt x="6544551" y="260350"/>
                  </a:moveTo>
                  <a:lnTo>
                    <a:pt x="6543561" y="248920"/>
                  </a:lnTo>
                  <a:lnTo>
                    <a:pt x="6540259" y="238760"/>
                  </a:lnTo>
                  <a:lnTo>
                    <a:pt x="6534645" y="228600"/>
                  </a:lnTo>
                  <a:lnTo>
                    <a:pt x="6531165" y="224790"/>
                  </a:lnTo>
                  <a:lnTo>
                    <a:pt x="6528854" y="222250"/>
                  </a:lnTo>
                  <a:lnTo>
                    <a:pt x="6522275" y="215900"/>
                  </a:lnTo>
                  <a:lnTo>
                    <a:pt x="6514922" y="210820"/>
                  </a:lnTo>
                  <a:lnTo>
                    <a:pt x="6506794" y="208280"/>
                  </a:lnTo>
                  <a:lnTo>
                    <a:pt x="6498171" y="207010"/>
                  </a:lnTo>
                  <a:lnTo>
                    <a:pt x="6489332" y="207010"/>
                  </a:lnTo>
                  <a:lnTo>
                    <a:pt x="6480276" y="208280"/>
                  </a:lnTo>
                  <a:lnTo>
                    <a:pt x="6471005" y="212090"/>
                  </a:lnTo>
                  <a:lnTo>
                    <a:pt x="6479883" y="229870"/>
                  </a:lnTo>
                  <a:lnTo>
                    <a:pt x="6489014" y="226060"/>
                  </a:lnTo>
                  <a:lnTo>
                    <a:pt x="6497053" y="224790"/>
                  </a:lnTo>
                  <a:lnTo>
                    <a:pt x="6526225" y="251460"/>
                  </a:lnTo>
                  <a:lnTo>
                    <a:pt x="6526555" y="257810"/>
                  </a:lnTo>
                  <a:lnTo>
                    <a:pt x="6525361" y="264160"/>
                  </a:lnTo>
                  <a:lnTo>
                    <a:pt x="6492176" y="297180"/>
                  </a:lnTo>
                  <a:lnTo>
                    <a:pt x="6475235" y="302260"/>
                  </a:lnTo>
                  <a:lnTo>
                    <a:pt x="6467742" y="302260"/>
                  </a:lnTo>
                  <a:lnTo>
                    <a:pt x="6439725" y="276860"/>
                  </a:lnTo>
                  <a:lnTo>
                    <a:pt x="6441135" y="264160"/>
                  </a:lnTo>
                  <a:lnTo>
                    <a:pt x="6444272" y="257810"/>
                  </a:lnTo>
                  <a:lnTo>
                    <a:pt x="6449847" y="252730"/>
                  </a:lnTo>
                  <a:lnTo>
                    <a:pt x="6436461" y="237490"/>
                  </a:lnTo>
                  <a:lnTo>
                    <a:pt x="6430696" y="243840"/>
                  </a:lnTo>
                  <a:lnTo>
                    <a:pt x="6426403" y="251460"/>
                  </a:lnTo>
                  <a:lnTo>
                    <a:pt x="6423571" y="259080"/>
                  </a:lnTo>
                  <a:lnTo>
                    <a:pt x="6422199" y="266700"/>
                  </a:lnTo>
                  <a:lnTo>
                    <a:pt x="6422314" y="274320"/>
                  </a:lnTo>
                  <a:lnTo>
                    <a:pt x="6441389" y="308610"/>
                  </a:lnTo>
                  <a:lnTo>
                    <a:pt x="6474549" y="322580"/>
                  </a:lnTo>
                  <a:lnTo>
                    <a:pt x="6489928" y="320040"/>
                  </a:lnTo>
                  <a:lnTo>
                    <a:pt x="6513601" y="308610"/>
                  </a:lnTo>
                  <a:lnTo>
                    <a:pt x="6521526" y="302260"/>
                  </a:lnTo>
                  <a:lnTo>
                    <a:pt x="6524701" y="299720"/>
                  </a:lnTo>
                  <a:lnTo>
                    <a:pt x="6533337" y="290830"/>
                  </a:lnTo>
                  <a:lnTo>
                    <a:pt x="6539522" y="280670"/>
                  </a:lnTo>
                  <a:lnTo>
                    <a:pt x="6543230" y="270510"/>
                  </a:lnTo>
                  <a:lnTo>
                    <a:pt x="6544551" y="260350"/>
                  </a:lnTo>
                  <a:close/>
                </a:path>
                <a:path w="6697345" h="2090420">
                  <a:moveTo>
                    <a:pt x="6615290" y="365760"/>
                  </a:moveTo>
                  <a:lnTo>
                    <a:pt x="6614071" y="354330"/>
                  </a:lnTo>
                  <a:lnTo>
                    <a:pt x="6610451" y="344170"/>
                  </a:lnTo>
                  <a:lnTo>
                    <a:pt x="6604406" y="332740"/>
                  </a:lnTo>
                  <a:lnTo>
                    <a:pt x="6600393" y="327660"/>
                  </a:lnTo>
                  <a:lnTo>
                    <a:pt x="6598386" y="325120"/>
                  </a:lnTo>
                  <a:lnTo>
                    <a:pt x="6591846" y="318770"/>
                  </a:lnTo>
                  <a:lnTo>
                    <a:pt x="6584772" y="313690"/>
                  </a:lnTo>
                  <a:lnTo>
                    <a:pt x="6577165" y="309880"/>
                  </a:lnTo>
                  <a:lnTo>
                    <a:pt x="6560896" y="307340"/>
                  </a:lnTo>
                  <a:lnTo>
                    <a:pt x="6552362" y="308610"/>
                  </a:lnTo>
                  <a:lnTo>
                    <a:pt x="6543573" y="311150"/>
                  </a:lnTo>
                  <a:lnTo>
                    <a:pt x="6553009" y="330200"/>
                  </a:lnTo>
                  <a:lnTo>
                    <a:pt x="6561760" y="327660"/>
                  </a:lnTo>
                  <a:lnTo>
                    <a:pt x="6569189" y="327660"/>
                  </a:lnTo>
                  <a:lnTo>
                    <a:pt x="6596062" y="355600"/>
                  </a:lnTo>
                  <a:lnTo>
                    <a:pt x="6596647" y="361950"/>
                  </a:lnTo>
                  <a:lnTo>
                    <a:pt x="6595808" y="368300"/>
                  </a:lnTo>
                  <a:lnTo>
                    <a:pt x="6593484" y="375920"/>
                  </a:lnTo>
                  <a:lnTo>
                    <a:pt x="6589598" y="382270"/>
                  </a:lnTo>
                  <a:lnTo>
                    <a:pt x="6584150" y="388620"/>
                  </a:lnTo>
                  <a:lnTo>
                    <a:pt x="6577127" y="394970"/>
                  </a:lnTo>
                  <a:lnTo>
                    <a:pt x="6562776" y="373519"/>
                  </a:lnTo>
                  <a:lnTo>
                    <a:pt x="6562776" y="402590"/>
                  </a:lnTo>
                  <a:lnTo>
                    <a:pt x="6556095" y="406400"/>
                  </a:lnTo>
                  <a:lnTo>
                    <a:pt x="6542900" y="408940"/>
                  </a:lnTo>
                  <a:lnTo>
                    <a:pt x="6536385" y="407670"/>
                  </a:lnTo>
                  <a:lnTo>
                    <a:pt x="6527762" y="406400"/>
                  </a:lnTo>
                  <a:lnTo>
                    <a:pt x="6510160" y="373380"/>
                  </a:lnTo>
                  <a:lnTo>
                    <a:pt x="6511506" y="367030"/>
                  </a:lnTo>
                  <a:lnTo>
                    <a:pt x="6513322" y="360680"/>
                  </a:lnTo>
                  <a:lnTo>
                    <a:pt x="6518122" y="354330"/>
                  </a:lnTo>
                  <a:lnTo>
                    <a:pt x="6525908" y="347980"/>
                  </a:lnTo>
                  <a:lnTo>
                    <a:pt x="6562776" y="402590"/>
                  </a:lnTo>
                  <a:lnTo>
                    <a:pt x="6562776" y="373519"/>
                  </a:lnTo>
                  <a:lnTo>
                    <a:pt x="6545707" y="347980"/>
                  </a:lnTo>
                  <a:lnTo>
                    <a:pt x="6527876" y="321310"/>
                  </a:lnTo>
                  <a:lnTo>
                    <a:pt x="6525857" y="322580"/>
                  </a:lnTo>
                  <a:lnTo>
                    <a:pt x="6523368" y="323850"/>
                  </a:lnTo>
                  <a:lnTo>
                    <a:pt x="6493942" y="361950"/>
                  </a:lnTo>
                  <a:lnTo>
                    <a:pt x="6492557" y="372110"/>
                  </a:lnTo>
                  <a:lnTo>
                    <a:pt x="6493472" y="382270"/>
                  </a:lnTo>
                  <a:lnTo>
                    <a:pt x="6517970" y="419100"/>
                  </a:lnTo>
                  <a:lnTo>
                    <a:pt x="6549428" y="427990"/>
                  </a:lnTo>
                  <a:lnTo>
                    <a:pt x="6561048" y="425450"/>
                  </a:lnTo>
                  <a:lnTo>
                    <a:pt x="6596062" y="405130"/>
                  </a:lnTo>
                  <a:lnTo>
                    <a:pt x="6614084" y="375920"/>
                  </a:lnTo>
                  <a:lnTo>
                    <a:pt x="6615290" y="365760"/>
                  </a:lnTo>
                  <a:close/>
                </a:path>
                <a:path w="6697345" h="2090420">
                  <a:moveTo>
                    <a:pt x="6697231" y="488950"/>
                  </a:moveTo>
                  <a:lnTo>
                    <a:pt x="6680936" y="447040"/>
                  </a:lnTo>
                  <a:lnTo>
                    <a:pt x="6672542" y="436880"/>
                  </a:lnTo>
                  <a:lnTo>
                    <a:pt x="6670345" y="434340"/>
                  </a:lnTo>
                  <a:lnTo>
                    <a:pt x="6637998" y="416560"/>
                  </a:lnTo>
                  <a:lnTo>
                    <a:pt x="6624460" y="416560"/>
                  </a:lnTo>
                  <a:lnTo>
                    <a:pt x="6618122" y="419100"/>
                  </a:lnTo>
                  <a:lnTo>
                    <a:pt x="6612153" y="420370"/>
                  </a:lnTo>
                  <a:lnTo>
                    <a:pt x="6588188" y="454660"/>
                  </a:lnTo>
                  <a:lnTo>
                    <a:pt x="6588099" y="462280"/>
                  </a:lnTo>
                  <a:lnTo>
                    <a:pt x="6588900" y="469900"/>
                  </a:lnTo>
                  <a:lnTo>
                    <a:pt x="6590284" y="476250"/>
                  </a:lnTo>
                  <a:lnTo>
                    <a:pt x="6592671" y="483870"/>
                  </a:lnTo>
                  <a:lnTo>
                    <a:pt x="6596050" y="494030"/>
                  </a:lnTo>
                  <a:lnTo>
                    <a:pt x="6600418" y="505460"/>
                  </a:lnTo>
                  <a:lnTo>
                    <a:pt x="6604597" y="516890"/>
                  </a:lnTo>
                  <a:lnTo>
                    <a:pt x="6607416" y="525780"/>
                  </a:lnTo>
                  <a:lnTo>
                    <a:pt x="6608851" y="533400"/>
                  </a:lnTo>
                  <a:lnTo>
                    <a:pt x="6608915" y="538480"/>
                  </a:lnTo>
                  <a:lnTo>
                    <a:pt x="6608127" y="544830"/>
                  </a:lnTo>
                  <a:lnTo>
                    <a:pt x="6605295" y="548640"/>
                  </a:lnTo>
                  <a:lnTo>
                    <a:pt x="6594780" y="556260"/>
                  </a:lnTo>
                  <a:lnTo>
                    <a:pt x="6588315" y="556260"/>
                  </a:lnTo>
                  <a:lnTo>
                    <a:pt x="6554546" y="527050"/>
                  </a:lnTo>
                  <a:lnTo>
                    <a:pt x="6549758" y="506730"/>
                  </a:lnTo>
                  <a:lnTo>
                    <a:pt x="6551028" y="500380"/>
                  </a:lnTo>
                  <a:lnTo>
                    <a:pt x="6553644" y="495300"/>
                  </a:lnTo>
                  <a:lnTo>
                    <a:pt x="6557607" y="488950"/>
                  </a:lnTo>
                  <a:lnTo>
                    <a:pt x="6562915" y="483870"/>
                  </a:lnTo>
                  <a:lnTo>
                    <a:pt x="6550050" y="467360"/>
                  </a:lnTo>
                  <a:lnTo>
                    <a:pt x="6529857" y="501650"/>
                  </a:lnTo>
                  <a:lnTo>
                    <a:pt x="6529768" y="509270"/>
                  </a:lnTo>
                  <a:lnTo>
                    <a:pt x="6530695" y="516890"/>
                  </a:lnTo>
                  <a:lnTo>
                    <a:pt x="6548488" y="552450"/>
                  </a:lnTo>
                  <a:lnTo>
                    <a:pt x="6583705" y="575310"/>
                  </a:lnTo>
                  <a:lnTo>
                    <a:pt x="6598666" y="575310"/>
                  </a:lnTo>
                  <a:lnTo>
                    <a:pt x="6629857" y="546100"/>
                  </a:lnTo>
                  <a:lnTo>
                    <a:pt x="6630835" y="538480"/>
                  </a:lnTo>
                  <a:lnTo>
                    <a:pt x="6629882" y="529590"/>
                  </a:lnTo>
                  <a:lnTo>
                    <a:pt x="6617144" y="487680"/>
                  </a:lnTo>
                  <a:lnTo>
                    <a:pt x="6614338" y="480060"/>
                  </a:lnTo>
                  <a:lnTo>
                    <a:pt x="6612344" y="473710"/>
                  </a:lnTo>
                  <a:lnTo>
                    <a:pt x="6611163" y="468630"/>
                  </a:lnTo>
                  <a:lnTo>
                    <a:pt x="6609512" y="462280"/>
                  </a:lnTo>
                  <a:lnTo>
                    <a:pt x="6609448" y="455930"/>
                  </a:lnTo>
                  <a:lnTo>
                    <a:pt x="6612496" y="447040"/>
                  </a:lnTo>
                  <a:lnTo>
                    <a:pt x="6615392" y="443230"/>
                  </a:lnTo>
                  <a:lnTo>
                    <a:pt x="6623863" y="438150"/>
                  </a:lnTo>
                  <a:lnTo>
                    <a:pt x="6628600" y="436880"/>
                  </a:lnTo>
                  <a:lnTo>
                    <a:pt x="6639141" y="436880"/>
                  </a:lnTo>
                  <a:lnTo>
                    <a:pt x="6671742" y="469900"/>
                  </a:lnTo>
                  <a:lnTo>
                    <a:pt x="6676784" y="490220"/>
                  </a:lnTo>
                  <a:lnTo>
                    <a:pt x="6676326" y="496570"/>
                  </a:lnTo>
                  <a:lnTo>
                    <a:pt x="6671538" y="509270"/>
                  </a:lnTo>
                  <a:lnTo>
                    <a:pt x="6667220" y="514350"/>
                  </a:lnTo>
                  <a:lnTo>
                    <a:pt x="6660959" y="519430"/>
                  </a:lnTo>
                  <a:lnTo>
                    <a:pt x="6673824" y="535940"/>
                  </a:lnTo>
                  <a:lnTo>
                    <a:pt x="6695707" y="504190"/>
                  </a:lnTo>
                  <a:lnTo>
                    <a:pt x="6697027" y="496570"/>
                  </a:lnTo>
                  <a:lnTo>
                    <a:pt x="6697231" y="488950"/>
                  </a:lnTo>
                  <a:close/>
                </a:path>
              </a:pathLst>
            </a:custGeom>
            <a:solidFill>
              <a:srgbClr val="000000"/>
            </a:solidFill>
          </p:spPr>
          <p:txBody>
            <a:bodyPr wrap="square" lIns="0" tIns="0" rIns="0" bIns="0" rtlCol="0"/>
            <a:lstStyle/>
            <a:p>
              <a:endParaRPr sz="1350"/>
            </a:p>
          </p:txBody>
        </p:sp>
      </p:grpSp>
      <p:sp>
        <p:nvSpPr>
          <p:cNvPr id="64" name="object 38">
            <a:extLst>
              <a:ext uri="{FF2B5EF4-FFF2-40B4-BE49-F238E27FC236}">
                <a16:creationId xmlns:a16="http://schemas.microsoft.com/office/drawing/2014/main" id="{6CF8E19E-D087-75FC-EE7A-DEFC481FC718}"/>
              </a:ext>
            </a:extLst>
          </p:cNvPr>
          <p:cNvSpPr txBox="1"/>
          <p:nvPr/>
        </p:nvSpPr>
        <p:spPr>
          <a:xfrm>
            <a:off x="4784718" y="4353226"/>
            <a:ext cx="1899285" cy="1692836"/>
          </a:xfrm>
          <a:prstGeom prst="rect">
            <a:avLst/>
          </a:prstGeom>
        </p:spPr>
        <p:txBody>
          <a:bodyPr vert="horz" wrap="square" lIns="0" tIns="9525" rIns="0" bIns="0" rtlCol="0">
            <a:spAutoFit/>
          </a:bodyPr>
          <a:lstStyle/>
          <a:p>
            <a:pPr marL="9525" marR="1130618">
              <a:spcBef>
                <a:spcPts val="75"/>
              </a:spcBef>
            </a:pPr>
            <a:r>
              <a:rPr sz="1200" spc="-8" dirty="0">
                <a:latin typeface="Arial"/>
                <a:cs typeface="Arial"/>
              </a:rPr>
              <a:t>Learning Academies</a:t>
            </a:r>
            <a:endParaRPr sz="1200" dirty="0">
              <a:latin typeface="Arial"/>
              <a:cs typeface="Arial"/>
            </a:endParaRPr>
          </a:p>
          <a:p>
            <a:pPr>
              <a:spcBef>
                <a:spcPts val="30"/>
              </a:spcBef>
            </a:pPr>
            <a:endParaRPr sz="1838" dirty="0">
              <a:latin typeface="Arial"/>
              <a:cs typeface="Arial"/>
            </a:endParaRPr>
          </a:p>
          <a:p>
            <a:pPr marL="912971"/>
            <a:r>
              <a:rPr sz="1350" dirty="0">
                <a:latin typeface="Arial"/>
                <a:cs typeface="Arial"/>
              </a:rPr>
              <a:t>ICS</a:t>
            </a:r>
            <a:r>
              <a:rPr sz="1350" spc="-8" dirty="0">
                <a:latin typeface="Arial"/>
                <a:cs typeface="Arial"/>
              </a:rPr>
              <a:t> </a:t>
            </a:r>
            <a:r>
              <a:rPr sz="1350" dirty="0">
                <a:latin typeface="Arial"/>
                <a:cs typeface="Arial"/>
              </a:rPr>
              <a:t>x </a:t>
            </a:r>
            <a:r>
              <a:rPr lang="en-GB" sz="1350" spc="-38" dirty="0">
                <a:latin typeface="Arial"/>
                <a:cs typeface="Arial"/>
              </a:rPr>
              <a:t>7</a:t>
            </a:r>
            <a:endParaRPr sz="1350" dirty="0">
              <a:latin typeface="Arial"/>
              <a:cs typeface="Arial"/>
            </a:endParaRPr>
          </a:p>
          <a:p>
            <a:pPr>
              <a:spcBef>
                <a:spcPts val="11"/>
              </a:spcBef>
            </a:pPr>
            <a:endParaRPr sz="1350" dirty="0">
              <a:latin typeface="Arial"/>
              <a:cs typeface="Arial"/>
            </a:endParaRPr>
          </a:p>
          <a:p>
            <a:pPr marL="94773">
              <a:lnSpc>
                <a:spcPts val="1568"/>
              </a:lnSpc>
              <a:spcBef>
                <a:spcPts val="4"/>
              </a:spcBef>
            </a:pPr>
            <a:r>
              <a:rPr sz="1350" spc="-15" dirty="0">
                <a:latin typeface="Arial"/>
                <a:cs typeface="Arial"/>
              </a:rPr>
              <a:t>AHSN</a:t>
            </a:r>
            <a:endParaRPr sz="1350" dirty="0">
              <a:latin typeface="Arial"/>
              <a:cs typeface="Arial"/>
            </a:endParaRPr>
          </a:p>
          <a:p>
            <a:pPr marL="849154" marR="3810">
              <a:lnSpc>
                <a:spcPts val="1620"/>
              </a:lnSpc>
            </a:pPr>
            <a:r>
              <a:rPr sz="1350" spc="-8" dirty="0">
                <a:latin typeface="Arial"/>
                <a:cs typeface="Arial"/>
              </a:rPr>
              <a:t>Diagnostics Rehabilitation</a:t>
            </a:r>
            <a:endParaRPr sz="1350" dirty="0">
              <a:latin typeface="Arial"/>
              <a:cs typeface="Arial"/>
            </a:endParaRPr>
          </a:p>
        </p:txBody>
      </p:sp>
      <p:grpSp>
        <p:nvGrpSpPr>
          <p:cNvPr id="65" name="object 39">
            <a:extLst>
              <a:ext uri="{FF2B5EF4-FFF2-40B4-BE49-F238E27FC236}">
                <a16:creationId xmlns:a16="http://schemas.microsoft.com/office/drawing/2014/main" id="{A4B93D57-1283-9A2E-B5DB-1620570AC6D0}"/>
              </a:ext>
            </a:extLst>
          </p:cNvPr>
          <p:cNvGrpSpPr/>
          <p:nvPr/>
        </p:nvGrpSpPr>
        <p:grpSpPr>
          <a:xfrm>
            <a:off x="2769940" y="3849020"/>
            <a:ext cx="3898106" cy="1276826"/>
            <a:chOff x="2927708" y="2869063"/>
            <a:chExt cx="5197475" cy="1702435"/>
          </a:xfrm>
        </p:grpSpPr>
        <p:pic>
          <p:nvPicPr>
            <p:cNvPr id="66" name="object 40">
              <a:extLst>
                <a:ext uri="{FF2B5EF4-FFF2-40B4-BE49-F238E27FC236}">
                  <a16:creationId xmlns:a16="http://schemas.microsoft.com/office/drawing/2014/main" id="{0BCE8561-238D-5D0B-2C12-86825B2BE2CB}"/>
                </a:ext>
              </a:extLst>
            </p:cNvPr>
            <p:cNvPicPr/>
            <p:nvPr/>
          </p:nvPicPr>
          <p:blipFill>
            <a:blip r:embed="rId15" cstate="print"/>
            <a:stretch>
              <a:fillRect/>
            </a:stretch>
          </p:blipFill>
          <p:spPr>
            <a:xfrm>
              <a:off x="6935581" y="3533389"/>
              <a:ext cx="1189456" cy="1037967"/>
            </a:xfrm>
            <a:prstGeom prst="rect">
              <a:avLst/>
            </a:prstGeom>
          </p:spPr>
        </p:pic>
        <p:sp>
          <p:nvSpPr>
            <p:cNvPr id="67" name="object 41">
              <a:extLst>
                <a:ext uri="{FF2B5EF4-FFF2-40B4-BE49-F238E27FC236}">
                  <a16:creationId xmlns:a16="http://schemas.microsoft.com/office/drawing/2014/main" id="{0E9992A4-8609-CE6C-E969-937C9E2A8174}"/>
                </a:ext>
              </a:extLst>
            </p:cNvPr>
            <p:cNvSpPr/>
            <p:nvPr/>
          </p:nvSpPr>
          <p:spPr>
            <a:xfrm>
              <a:off x="2927708" y="2869063"/>
              <a:ext cx="529590" cy="466725"/>
            </a:xfrm>
            <a:custGeom>
              <a:avLst/>
              <a:gdLst/>
              <a:ahLst/>
              <a:cxnLst/>
              <a:rect l="l" t="t" r="r" b="b"/>
              <a:pathLst>
                <a:path w="529589" h="466725">
                  <a:moveTo>
                    <a:pt x="13804" y="378320"/>
                  </a:moveTo>
                  <a:lnTo>
                    <a:pt x="0" y="392468"/>
                  </a:lnTo>
                  <a:lnTo>
                    <a:pt x="131178" y="466585"/>
                  </a:lnTo>
                  <a:lnTo>
                    <a:pt x="144919" y="452513"/>
                  </a:lnTo>
                  <a:lnTo>
                    <a:pt x="140914" y="445604"/>
                  </a:lnTo>
                  <a:lnTo>
                    <a:pt x="123202" y="445604"/>
                  </a:lnTo>
                  <a:lnTo>
                    <a:pt x="116957" y="441392"/>
                  </a:lnTo>
                  <a:lnTo>
                    <a:pt x="110604" y="437251"/>
                  </a:lnTo>
                  <a:lnTo>
                    <a:pt x="104146" y="433181"/>
                  </a:lnTo>
                  <a:lnTo>
                    <a:pt x="13804" y="378320"/>
                  </a:lnTo>
                  <a:close/>
                </a:path>
                <a:path w="529589" h="466725">
                  <a:moveTo>
                    <a:pt x="73787" y="316915"/>
                  </a:moveTo>
                  <a:lnTo>
                    <a:pt x="108534" y="422097"/>
                  </a:lnTo>
                  <a:lnTo>
                    <a:pt x="123202" y="445604"/>
                  </a:lnTo>
                  <a:lnTo>
                    <a:pt x="140914" y="445604"/>
                  </a:lnTo>
                  <a:lnTo>
                    <a:pt x="84696" y="348640"/>
                  </a:lnTo>
                  <a:lnTo>
                    <a:pt x="81610" y="343636"/>
                  </a:lnTo>
                  <a:lnTo>
                    <a:pt x="77889" y="337883"/>
                  </a:lnTo>
                  <a:lnTo>
                    <a:pt x="112359" y="337883"/>
                  </a:lnTo>
                  <a:lnTo>
                    <a:pt x="73787" y="316915"/>
                  </a:lnTo>
                  <a:close/>
                </a:path>
                <a:path w="529589" h="466725">
                  <a:moveTo>
                    <a:pt x="112359" y="337883"/>
                  </a:moveTo>
                  <a:lnTo>
                    <a:pt x="77889" y="337883"/>
                  </a:lnTo>
                  <a:lnTo>
                    <a:pt x="79730" y="339026"/>
                  </a:lnTo>
                  <a:lnTo>
                    <a:pt x="84874" y="341922"/>
                  </a:lnTo>
                  <a:lnTo>
                    <a:pt x="194144" y="402132"/>
                  </a:lnTo>
                  <a:lnTo>
                    <a:pt x="207124" y="388835"/>
                  </a:lnTo>
                  <a:lnTo>
                    <a:pt x="202790" y="381431"/>
                  </a:lnTo>
                  <a:lnTo>
                    <a:pt x="185889" y="381431"/>
                  </a:lnTo>
                  <a:lnTo>
                    <a:pt x="175703" y="374292"/>
                  </a:lnTo>
                  <a:lnTo>
                    <a:pt x="164841" y="367258"/>
                  </a:lnTo>
                  <a:lnTo>
                    <a:pt x="153305" y="360329"/>
                  </a:lnTo>
                  <a:lnTo>
                    <a:pt x="141097" y="353504"/>
                  </a:lnTo>
                  <a:lnTo>
                    <a:pt x="112359" y="337883"/>
                  </a:lnTo>
                  <a:close/>
                </a:path>
                <a:path w="529589" h="466725">
                  <a:moveTo>
                    <a:pt x="130848" y="258508"/>
                  </a:moveTo>
                  <a:lnTo>
                    <a:pt x="173009" y="361695"/>
                  </a:lnTo>
                  <a:lnTo>
                    <a:pt x="185889" y="381431"/>
                  </a:lnTo>
                  <a:lnTo>
                    <a:pt x="202790" y="381431"/>
                  </a:lnTo>
                  <a:lnTo>
                    <a:pt x="130848" y="258508"/>
                  </a:lnTo>
                  <a:close/>
                </a:path>
                <a:path w="529589" h="466725">
                  <a:moveTo>
                    <a:pt x="217271" y="170040"/>
                  </a:moveTo>
                  <a:lnTo>
                    <a:pt x="143687" y="245363"/>
                  </a:lnTo>
                  <a:lnTo>
                    <a:pt x="247865" y="347129"/>
                  </a:lnTo>
                  <a:lnTo>
                    <a:pt x="273061" y="321335"/>
                  </a:lnTo>
                  <a:lnTo>
                    <a:pt x="249034" y="321335"/>
                  </a:lnTo>
                  <a:lnTo>
                    <a:pt x="213575" y="286689"/>
                  </a:lnTo>
                  <a:lnTo>
                    <a:pt x="225237" y="274751"/>
                  </a:lnTo>
                  <a:lnTo>
                    <a:pt x="201358" y="274751"/>
                  </a:lnTo>
                  <a:lnTo>
                    <a:pt x="169443" y="243585"/>
                  </a:lnTo>
                  <a:lnTo>
                    <a:pt x="229565" y="182041"/>
                  </a:lnTo>
                  <a:lnTo>
                    <a:pt x="217271" y="170040"/>
                  </a:lnTo>
                  <a:close/>
                </a:path>
                <a:path w="529589" h="466725">
                  <a:moveTo>
                    <a:pt x="311518" y="257378"/>
                  </a:moveTo>
                  <a:lnTo>
                    <a:pt x="249034" y="321335"/>
                  </a:lnTo>
                  <a:lnTo>
                    <a:pt x="273061" y="321335"/>
                  </a:lnTo>
                  <a:lnTo>
                    <a:pt x="323811" y="269379"/>
                  </a:lnTo>
                  <a:lnTo>
                    <a:pt x="311518" y="257378"/>
                  </a:lnTo>
                  <a:close/>
                </a:path>
                <a:path w="529589" h="466725">
                  <a:moveTo>
                    <a:pt x="257657" y="217119"/>
                  </a:moveTo>
                  <a:lnTo>
                    <a:pt x="201358" y="274751"/>
                  </a:lnTo>
                  <a:lnTo>
                    <a:pt x="225237" y="274751"/>
                  </a:lnTo>
                  <a:lnTo>
                    <a:pt x="269875" y="229057"/>
                  </a:lnTo>
                  <a:lnTo>
                    <a:pt x="257657" y="217119"/>
                  </a:lnTo>
                  <a:close/>
                </a:path>
                <a:path w="529589" h="466725">
                  <a:moveTo>
                    <a:pt x="323396" y="82524"/>
                  </a:moveTo>
                  <a:lnTo>
                    <a:pt x="280522" y="101726"/>
                  </a:lnTo>
                  <a:lnTo>
                    <a:pt x="260390" y="141985"/>
                  </a:lnTo>
                  <a:lnTo>
                    <a:pt x="259988" y="150823"/>
                  </a:lnTo>
                  <a:lnTo>
                    <a:pt x="260955" y="159768"/>
                  </a:lnTo>
                  <a:lnTo>
                    <a:pt x="278108" y="194637"/>
                  </a:lnTo>
                  <a:lnTo>
                    <a:pt x="309934" y="220435"/>
                  </a:lnTo>
                  <a:lnTo>
                    <a:pt x="345811" y="229071"/>
                  </a:lnTo>
                  <a:lnTo>
                    <a:pt x="354469" y="227837"/>
                  </a:lnTo>
                  <a:lnTo>
                    <a:pt x="363006" y="225094"/>
                  </a:lnTo>
                  <a:lnTo>
                    <a:pt x="371454" y="220730"/>
                  </a:lnTo>
                  <a:lnTo>
                    <a:pt x="379813" y="214745"/>
                  </a:lnTo>
                  <a:lnTo>
                    <a:pt x="384129" y="210776"/>
                  </a:lnTo>
                  <a:lnTo>
                    <a:pt x="346492" y="210776"/>
                  </a:lnTo>
                  <a:lnTo>
                    <a:pt x="339898" y="210740"/>
                  </a:lnTo>
                  <a:lnTo>
                    <a:pt x="299415" y="188442"/>
                  </a:lnTo>
                  <a:lnTo>
                    <a:pt x="278258" y="152650"/>
                  </a:lnTo>
                  <a:lnTo>
                    <a:pt x="277699" y="145980"/>
                  </a:lnTo>
                  <a:lnTo>
                    <a:pt x="278218" y="139191"/>
                  </a:lnTo>
                  <a:lnTo>
                    <a:pt x="298881" y="106527"/>
                  </a:lnTo>
                  <a:lnTo>
                    <a:pt x="320346" y="100893"/>
                  </a:lnTo>
                  <a:lnTo>
                    <a:pt x="344640" y="100893"/>
                  </a:lnTo>
                  <a:lnTo>
                    <a:pt x="351091" y="90182"/>
                  </a:lnTo>
                  <a:lnTo>
                    <a:pt x="341842" y="86029"/>
                  </a:lnTo>
                  <a:lnTo>
                    <a:pt x="332611" y="83477"/>
                  </a:lnTo>
                  <a:lnTo>
                    <a:pt x="323396" y="82524"/>
                  </a:lnTo>
                  <a:close/>
                </a:path>
                <a:path w="529589" h="466725">
                  <a:moveTo>
                    <a:pt x="395401" y="129984"/>
                  </a:moveTo>
                  <a:lnTo>
                    <a:pt x="378447" y="140373"/>
                  </a:lnTo>
                  <a:lnTo>
                    <a:pt x="382914" y="148142"/>
                  </a:lnTo>
                  <a:lnTo>
                    <a:pt x="385937" y="155773"/>
                  </a:lnTo>
                  <a:lnTo>
                    <a:pt x="387516" y="163263"/>
                  </a:lnTo>
                  <a:lnTo>
                    <a:pt x="387606" y="170891"/>
                  </a:lnTo>
                  <a:lnTo>
                    <a:pt x="386437" y="177704"/>
                  </a:lnTo>
                  <a:lnTo>
                    <a:pt x="359206" y="207585"/>
                  </a:lnTo>
                  <a:lnTo>
                    <a:pt x="346492" y="210776"/>
                  </a:lnTo>
                  <a:lnTo>
                    <a:pt x="384129" y="210776"/>
                  </a:lnTo>
                  <a:lnTo>
                    <a:pt x="406069" y="170891"/>
                  </a:lnTo>
                  <a:lnTo>
                    <a:pt x="406181" y="160841"/>
                  </a:lnTo>
                  <a:lnTo>
                    <a:pt x="404441" y="150675"/>
                  </a:lnTo>
                  <a:lnTo>
                    <a:pt x="400838" y="140373"/>
                  </a:lnTo>
                  <a:lnTo>
                    <a:pt x="395401" y="129984"/>
                  </a:lnTo>
                  <a:close/>
                </a:path>
                <a:path w="529589" h="466725">
                  <a:moveTo>
                    <a:pt x="383362" y="0"/>
                  </a:moveTo>
                  <a:lnTo>
                    <a:pt x="368858" y="14846"/>
                  </a:lnTo>
                  <a:lnTo>
                    <a:pt x="433959" y="156629"/>
                  </a:lnTo>
                  <a:lnTo>
                    <a:pt x="448259" y="141985"/>
                  </a:lnTo>
                  <a:lnTo>
                    <a:pt x="427875" y="99720"/>
                  </a:lnTo>
                  <a:lnTo>
                    <a:pt x="442479" y="84772"/>
                  </a:lnTo>
                  <a:lnTo>
                    <a:pt x="420535" y="84772"/>
                  </a:lnTo>
                  <a:lnTo>
                    <a:pt x="401154" y="43484"/>
                  </a:lnTo>
                  <a:lnTo>
                    <a:pt x="397875" y="36940"/>
                  </a:lnTo>
                  <a:lnTo>
                    <a:pt x="394381" y="30584"/>
                  </a:lnTo>
                  <a:lnTo>
                    <a:pt x="390669" y="24414"/>
                  </a:lnTo>
                  <a:lnTo>
                    <a:pt x="386740" y="18427"/>
                  </a:lnTo>
                  <a:lnTo>
                    <a:pt x="428810" y="18427"/>
                  </a:lnTo>
                  <a:lnTo>
                    <a:pt x="383362" y="0"/>
                  </a:lnTo>
                  <a:close/>
                </a:path>
                <a:path w="529589" h="466725">
                  <a:moveTo>
                    <a:pt x="344640" y="100893"/>
                  </a:moveTo>
                  <a:lnTo>
                    <a:pt x="320346" y="100893"/>
                  </a:lnTo>
                  <a:lnTo>
                    <a:pt x="326867" y="101726"/>
                  </a:lnTo>
                  <a:lnTo>
                    <a:pt x="333762" y="103722"/>
                  </a:lnTo>
                  <a:lnTo>
                    <a:pt x="341033" y="106883"/>
                  </a:lnTo>
                  <a:lnTo>
                    <a:pt x="344640" y="100893"/>
                  </a:lnTo>
                  <a:close/>
                </a:path>
                <a:path w="529589" h="466725">
                  <a:moveTo>
                    <a:pt x="428810" y="18427"/>
                  </a:moveTo>
                  <a:lnTo>
                    <a:pt x="386740" y="18427"/>
                  </a:lnTo>
                  <a:lnTo>
                    <a:pt x="392600" y="21478"/>
                  </a:lnTo>
                  <a:lnTo>
                    <a:pt x="399359" y="24780"/>
                  </a:lnTo>
                  <a:lnTo>
                    <a:pt x="407016" y="28336"/>
                  </a:lnTo>
                  <a:lnTo>
                    <a:pt x="455041" y="49453"/>
                  </a:lnTo>
                  <a:lnTo>
                    <a:pt x="420535" y="84772"/>
                  </a:lnTo>
                  <a:lnTo>
                    <a:pt x="442479" y="84772"/>
                  </a:lnTo>
                  <a:lnTo>
                    <a:pt x="470433" y="56159"/>
                  </a:lnTo>
                  <a:lnTo>
                    <a:pt x="521867" y="56159"/>
                  </a:lnTo>
                  <a:lnTo>
                    <a:pt x="428810" y="18427"/>
                  </a:lnTo>
                  <a:close/>
                </a:path>
                <a:path w="529589" h="466725">
                  <a:moveTo>
                    <a:pt x="521867" y="56159"/>
                  </a:moveTo>
                  <a:lnTo>
                    <a:pt x="470433" y="56159"/>
                  </a:lnTo>
                  <a:lnTo>
                    <a:pt x="513854" y="74828"/>
                  </a:lnTo>
                  <a:lnTo>
                    <a:pt x="529196" y="59131"/>
                  </a:lnTo>
                  <a:lnTo>
                    <a:pt x="521867" y="56159"/>
                  </a:lnTo>
                  <a:close/>
                </a:path>
              </a:pathLst>
            </a:custGeom>
            <a:solidFill>
              <a:srgbClr val="000000"/>
            </a:solidFill>
          </p:spPr>
          <p:txBody>
            <a:bodyPr wrap="square" lIns="0" tIns="0" rIns="0" bIns="0" rtlCol="0"/>
            <a:lstStyle/>
            <a:p>
              <a:endParaRPr sz="1350"/>
            </a:p>
          </p:txBody>
        </p:sp>
      </p:grpSp>
      <p:sp>
        <p:nvSpPr>
          <p:cNvPr id="68" name="object 42">
            <a:extLst>
              <a:ext uri="{FF2B5EF4-FFF2-40B4-BE49-F238E27FC236}">
                <a16:creationId xmlns:a16="http://schemas.microsoft.com/office/drawing/2014/main" id="{47481E26-2F16-A07C-C5F0-E4DF748BBB26}"/>
              </a:ext>
            </a:extLst>
          </p:cNvPr>
          <p:cNvSpPr txBox="1"/>
          <p:nvPr/>
        </p:nvSpPr>
        <p:spPr>
          <a:xfrm>
            <a:off x="7072290" y="2664778"/>
            <a:ext cx="849154" cy="217367"/>
          </a:xfrm>
          <a:prstGeom prst="rect">
            <a:avLst/>
          </a:prstGeom>
        </p:spPr>
        <p:txBody>
          <a:bodyPr vert="horz" wrap="square" lIns="0" tIns="9525" rIns="0" bIns="0" rtlCol="0">
            <a:spAutoFit/>
          </a:bodyPr>
          <a:lstStyle/>
          <a:p>
            <a:pPr marL="9525">
              <a:spcBef>
                <a:spcPts val="75"/>
              </a:spcBef>
            </a:pPr>
            <a:r>
              <a:rPr sz="1350" spc="-8" dirty="0">
                <a:latin typeface="Arial"/>
                <a:cs typeface="Arial"/>
              </a:rPr>
              <a:t>Regulators</a:t>
            </a:r>
            <a:endParaRPr sz="1350">
              <a:latin typeface="Arial"/>
              <a:cs typeface="Arial"/>
            </a:endParaRPr>
          </a:p>
        </p:txBody>
      </p:sp>
      <p:grpSp>
        <p:nvGrpSpPr>
          <p:cNvPr id="69" name="object 43">
            <a:extLst>
              <a:ext uri="{FF2B5EF4-FFF2-40B4-BE49-F238E27FC236}">
                <a16:creationId xmlns:a16="http://schemas.microsoft.com/office/drawing/2014/main" id="{46A2EAB6-0028-F06C-4695-C645FB980319}"/>
              </a:ext>
            </a:extLst>
          </p:cNvPr>
          <p:cNvGrpSpPr/>
          <p:nvPr/>
        </p:nvGrpSpPr>
        <p:grpSpPr>
          <a:xfrm>
            <a:off x="5750805" y="2731637"/>
            <a:ext cx="1293971" cy="176689"/>
            <a:chOff x="6902195" y="1379220"/>
            <a:chExt cx="1725295" cy="235585"/>
          </a:xfrm>
        </p:grpSpPr>
        <p:pic>
          <p:nvPicPr>
            <p:cNvPr id="70" name="object 44">
              <a:extLst>
                <a:ext uri="{FF2B5EF4-FFF2-40B4-BE49-F238E27FC236}">
                  <a16:creationId xmlns:a16="http://schemas.microsoft.com/office/drawing/2014/main" id="{76A562CF-A9F4-B937-DAA7-8F47DE98C5FF}"/>
                </a:ext>
              </a:extLst>
            </p:cNvPr>
            <p:cNvPicPr/>
            <p:nvPr/>
          </p:nvPicPr>
          <p:blipFill>
            <a:blip r:embed="rId16" cstate="print"/>
            <a:stretch>
              <a:fillRect/>
            </a:stretch>
          </p:blipFill>
          <p:spPr>
            <a:xfrm>
              <a:off x="6902195" y="1379220"/>
              <a:ext cx="1725167" cy="235457"/>
            </a:xfrm>
            <a:prstGeom prst="rect">
              <a:avLst/>
            </a:prstGeom>
          </p:spPr>
        </p:pic>
        <p:sp>
          <p:nvSpPr>
            <p:cNvPr id="71" name="object 45">
              <a:extLst>
                <a:ext uri="{FF2B5EF4-FFF2-40B4-BE49-F238E27FC236}">
                  <a16:creationId xmlns:a16="http://schemas.microsoft.com/office/drawing/2014/main" id="{C7B7EE62-59C6-81D3-9FE4-C21059128E1C}"/>
                </a:ext>
              </a:extLst>
            </p:cNvPr>
            <p:cNvSpPr/>
            <p:nvPr/>
          </p:nvSpPr>
          <p:spPr>
            <a:xfrm>
              <a:off x="7083410" y="1448181"/>
              <a:ext cx="1503045" cy="27940"/>
            </a:xfrm>
            <a:custGeom>
              <a:avLst/>
              <a:gdLst/>
              <a:ahLst/>
              <a:cxnLst/>
              <a:rect l="l" t="t" r="r" b="b"/>
              <a:pathLst>
                <a:path w="1503045" h="27940">
                  <a:moveTo>
                    <a:pt x="1502511" y="0"/>
                  </a:moveTo>
                  <a:lnTo>
                    <a:pt x="0" y="27381"/>
                  </a:lnTo>
                </a:path>
              </a:pathLst>
            </a:custGeom>
            <a:ln w="25399">
              <a:solidFill>
                <a:srgbClr val="4F81BC"/>
              </a:solidFill>
            </a:ln>
          </p:spPr>
          <p:txBody>
            <a:bodyPr wrap="square" lIns="0" tIns="0" rIns="0" bIns="0" rtlCol="0"/>
            <a:lstStyle/>
            <a:p>
              <a:endParaRPr sz="1350"/>
            </a:p>
          </p:txBody>
        </p:sp>
        <p:sp>
          <p:nvSpPr>
            <p:cNvPr id="72" name="object 46">
              <a:extLst>
                <a:ext uri="{FF2B5EF4-FFF2-40B4-BE49-F238E27FC236}">
                  <a16:creationId xmlns:a16="http://schemas.microsoft.com/office/drawing/2014/main" id="{93138634-255F-0DC8-D456-73A30FA9AA2C}"/>
                </a:ext>
              </a:extLst>
            </p:cNvPr>
            <p:cNvSpPr/>
            <p:nvPr/>
          </p:nvSpPr>
          <p:spPr>
            <a:xfrm>
              <a:off x="7019927" y="1437236"/>
              <a:ext cx="77470" cy="76200"/>
            </a:xfrm>
            <a:custGeom>
              <a:avLst/>
              <a:gdLst/>
              <a:ahLst/>
              <a:cxnLst/>
              <a:rect l="l" t="t" r="r" b="b"/>
              <a:pathLst>
                <a:path w="77470" h="76200">
                  <a:moveTo>
                    <a:pt x="75488" y="0"/>
                  </a:moveTo>
                  <a:lnTo>
                    <a:pt x="0" y="39484"/>
                  </a:lnTo>
                  <a:lnTo>
                    <a:pt x="76885" y="76187"/>
                  </a:lnTo>
                  <a:lnTo>
                    <a:pt x="75488" y="0"/>
                  </a:lnTo>
                  <a:close/>
                </a:path>
              </a:pathLst>
            </a:custGeom>
            <a:solidFill>
              <a:srgbClr val="4F81BC"/>
            </a:solidFill>
          </p:spPr>
          <p:txBody>
            <a:bodyPr wrap="square" lIns="0" tIns="0" rIns="0" bIns="0" rtlCol="0"/>
            <a:lstStyle/>
            <a:p>
              <a:endParaRPr sz="1350"/>
            </a:p>
          </p:txBody>
        </p:sp>
      </p:grpSp>
      <p:sp>
        <p:nvSpPr>
          <p:cNvPr id="73" name="object 17">
            <a:extLst>
              <a:ext uri="{FF2B5EF4-FFF2-40B4-BE49-F238E27FC236}">
                <a16:creationId xmlns:a16="http://schemas.microsoft.com/office/drawing/2014/main" id="{06A4E3D2-9A3A-8DE8-EC63-EA41EB32DAF0}"/>
              </a:ext>
            </a:extLst>
          </p:cNvPr>
          <p:cNvSpPr txBox="1"/>
          <p:nvPr/>
        </p:nvSpPr>
        <p:spPr>
          <a:xfrm>
            <a:off x="467754" y="6353417"/>
            <a:ext cx="2649378" cy="217367"/>
          </a:xfrm>
          <a:prstGeom prst="rect">
            <a:avLst/>
          </a:prstGeom>
        </p:spPr>
        <p:txBody>
          <a:bodyPr vert="horz" wrap="square" lIns="0" tIns="9525" rIns="0" bIns="0" rtlCol="0">
            <a:spAutoFit/>
          </a:bodyPr>
          <a:lstStyle/>
          <a:p>
            <a:pPr marL="9525">
              <a:spcBef>
                <a:spcPts val="75"/>
              </a:spcBef>
            </a:pPr>
            <a:r>
              <a:rPr sz="1350" dirty="0">
                <a:latin typeface="Arial"/>
                <a:cs typeface="Arial"/>
              </a:rPr>
              <a:t>International</a:t>
            </a:r>
            <a:r>
              <a:rPr sz="1350" spc="-19" dirty="0">
                <a:latin typeface="Arial"/>
                <a:cs typeface="Arial"/>
              </a:rPr>
              <a:t> </a:t>
            </a:r>
            <a:r>
              <a:rPr sz="1350" dirty="0">
                <a:latin typeface="Arial"/>
                <a:cs typeface="Arial"/>
              </a:rPr>
              <a:t>connection</a:t>
            </a:r>
            <a:r>
              <a:rPr sz="1350" spc="-15" dirty="0">
                <a:latin typeface="Arial"/>
                <a:cs typeface="Arial"/>
              </a:rPr>
              <a:t> </a:t>
            </a:r>
            <a:r>
              <a:rPr sz="1350" dirty="0">
                <a:latin typeface="Arial"/>
                <a:cs typeface="Arial"/>
              </a:rPr>
              <a:t>/</a:t>
            </a:r>
            <a:r>
              <a:rPr sz="1350" spc="-8" dirty="0">
                <a:latin typeface="Arial"/>
                <a:cs typeface="Arial"/>
              </a:rPr>
              <a:t> Beacons</a:t>
            </a:r>
            <a:endParaRPr sz="1350">
              <a:latin typeface="Arial"/>
              <a:cs typeface="Arial"/>
            </a:endParaRPr>
          </a:p>
        </p:txBody>
      </p:sp>
      <p:sp>
        <p:nvSpPr>
          <p:cNvPr id="75" name="TextBox 74">
            <a:extLst>
              <a:ext uri="{FF2B5EF4-FFF2-40B4-BE49-F238E27FC236}">
                <a16:creationId xmlns:a16="http://schemas.microsoft.com/office/drawing/2014/main" id="{7BAA7542-5648-D078-C298-E131FD1C78C9}"/>
              </a:ext>
            </a:extLst>
          </p:cNvPr>
          <p:cNvSpPr txBox="1"/>
          <p:nvPr/>
        </p:nvSpPr>
        <p:spPr>
          <a:xfrm>
            <a:off x="212718" y="2075036"/>
            <a:ext cx="4572000" cy="646331"/>
          </a:xfrm>
          <a:prstGeom prst="rect">
            <a:avLst/>
          </a:prstGeom>
          <a:noFill/>
        </p:spPr>
        <p:txBody>
          <a:bodyPr wrap="square">
            <a:spAutoFit/>
          </a:bodyPr>
          <a:lstStyle/>
          <a:p>
            <a:r>
              <a:rPr lang="en-GB" sz="1800" b="1" spc="-45" dirty="0">
                <a:latin typeface="Tahoma" panose="020B0604030504040204" pitchFamily="34" charset="0"/>
                <a:ea typeface="Tahoma" panose="020B0604030504040204" pitchFamily="34" charset="0"/>
                <a:cs typeface="Tahoma" panose="020B0604030504040204" pitchFamily="34" charset="0"/>
              </a:rPr>
              <a:t>An integrated model </a:t>
            </a:r>
            <a:r>
              <a:rPr lang="en-GB" sz="1800" b="1" dirty="0">
                <a:latin typeface="Tahoma" panose="020B0604030504040204" pitchFamily="34" charset="0"/>
                <a:ea typeface="Tahoma" panose="020B0604030504040204" pitchFamily="34" charset="0"/>
                <a:cs typeface="Tahoma" panose="020B0604030504040204" pitchFamily="34" charset="0"/>
              </a:rPr>
              <a:t>for</a:t>
            </a:r>
            <a:r>
              <a:rPr lang="en-GB" sz="1800" b="1" spc="-38" dirty="0">
                <a:latin typeface="Tahoma" panose="020B0604030504040204" pitchFamily="34" charset="0"/>
                <a:ea typeface="Tahoma" panose="020B0604030504040204" pitchFamily="34" charset="0"/>
                <a:cs typeface="Tahoma" panose="020B0604030504040204" pitchFamily="34" charset="0"/>
              </a:rPr>
              <a:t> </a:t>
            </a:r>
            <a:r>
              <a:rPr lang="en-GB" sz="1800" b="1" dirty="0">
                <a:latin typeface="Tahoma" panose="020B0604030504040204" pitchFamily="34" charset="0"/>
                <a:ea typeface="Tahoma" panose="020B0604030504040204" pitchFamily="34" charset="0"/>
                <a:cs typeface="Tahoma" panose="020B0604030504040204" pitchFamily="34" charset="0"/>
              </a:rPr>
              <a:t>Health</a:t>
            </a:r>
            <a:r>
              <a:rPr lang="en-GB" sz="1800" b="1" spc="-53" dirty="0">
                <a:latin typeface="Tahoma" panose="020B0604030504040204" pitchFamily="34" charset="0"/>
                <a:ea typeface="Tahoma" panose="020B0604030504040204" pitchFamily="34" charset="0"/>
                <a:cs typeface="Tahoma" panose="020B0604030504040204" pitchFamily="34" charset="0"/>
              </a:rPr>
              <a:t> </a:t>
            </a:r>
            <a:r>
              <a:rPr lang="en-GB" sz="1800" b="1" dirty="0">
                <a:latin typeface="Tahoma" panose="020B0604030504040204" pitchFamily="34" charset="0"/>
                <a:ea typeface="Tahoma" panose="020B0604030504040204" pitchFamily="34" charset="0"/>
                <a:cs typeface="Tahoma" panose="020B0604030504040204" pitchFamily="34" charset="0"/>
              </a:rPr>
              <a:t>and</a:t>
            </a:r>
            <a:r>
              <a:rPr lang="en-GB" sz="1800" b="1" spc="-41" dirty="0">
                <a:latin typeface="Tahoma" panose="020B0604030504040204" pitchFamily="34" charset="0"/>
                <a:ea typeface="Tahoma" panose="020B0604030504040204" pitchFamily="34" charset="0"/>
                <a:cs typeface="Tahoma" panose="020B0604030504040204" pitchFamily="34" charset="0"/>
              </a:rPr>
              <a:t> </a:t>
            </a:r>
            <a:r>
              <a:rPr lang="en-GB" sz="1800" b="1" dirty="0">
                <a:latin typeface="Tahoma" panose="020B0604030504040204" pitchFamily="34" charset="0"/>
                <a:ea typeface="Tahoma" panose="020B0604030504040204" pitchFamily="34" charset="0"/>
                <a:cs typeface="Tahoma" panose="020B0604030504040204" pitchFamily="34" charset="0"/>
              </a:rPr>
              <a:t>Social</a:t>
            </a:r>
            <a:r>
              <a:rPr lang="en-GB" sz="1800" b="1" spc="-38" dirty="0">
                <a:latin typeface="Tahoma" panose="020B0604030504040204" pitchFamily="34" charset="0"/>
                <a:ea typeface="Tahoma" panose="020B0604030504040204" pitchFamily="34" charset="0"/>
                <a:cs typeface="Tahoma" panose="020B0604030504040204" pitchFamily="34" charset="0"/>
              </a:rPr>
              <a:t> </a:t>
            </a:r>
            <a:r>
              <a:rPr lang="en-GB" sz="1800" b="1" spc="-15" dirty="0">
                <a:latin typeface="Tahoma" panose="020B0604030504040204" pitchFamily="34" charset="0"/>
                <a:ea typeface="Tahoma" panose="020B0604030504040204" pitchFamily="34" charset="0"/>
                <a:cs typeface="Tahoma" panose="020B0604030504040204" pitchFamily="34" charset="0"/>
              </a:rPr>
              <a:t>Care education</a:t>
            </a:r>
            <a:endParaRPr lang="en-GB" b="1" dirty="0">
              <a:latin typeface="Tahoma" panose="020B0604030504040204" pitchFamily="34" charset="0"/>
              <a:ea typeface="Tahoma" panose="020B0604030504040204" pitchFamily="34" charset="0"/>
              <a:cs typeface="Tahoma" panose="020B0604030504040204" pitchFamily="34" charset="0"/>
            </a:endParaRPr>
          </a:p>
        </p:txBody>
      </p:sp>
      <p:sp>
        <p:nvSpPr>
          <p:cNvPr id="3" name="Title 1">
            <a:extLst>
              <a:ext uri="{FF2B5EF4-FFF2-40B4-BE49-F238E27FC236}">
                <a16:creationId xmlns:a16="http://schemas.microsoft.com/office/drawing/2014/main" id="{DAB2BAB8-1EE0-EC49-840E-9FEC56341A15}"/>
              </a:ext>
            </a:extLst>
          </p:cNvPr>
          <p:cNvSpPr txBox="1">
            <a:spLocks/>
          </p:cNvSpPr>
          <p:nvPr/>
        </p:nvSpPr>
        <p:spPr>
          <a:xfrm>
            <a:off x="510363" y="490903"/>
            <a:ext cx="7772400" cy="1598711"/>
          </a:xfrm>
          <a:prstGeom prst="rect">
            <a:avLst/>
          </a:prstGeom>
        </p:spPr>
        <p:txBody>
          <a:bodyPr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6900" dirty="0">
                <a:solidFill>
                  <a:srgbClr val="B2A7D5"/>
                </a:solidFill>
                <a:latin typeface="Georgia" panose="02040502050405020303" pitchFamily="18" charset="0"/>
              </a:rPr>
              <a:t>UWE BRISTOL</a:t>
            </a:r>
          </a:p>
          <a:p>
            <a:r>
              <a:rPr lang="en-GB" sz="6900" dirty="0">
                <a:solidFill>
                  <a:srgbClr val="B2A7D5"/>
                </a:solidFill>
                <a:latin typeface="Georgia" panose="02040502050405020303" pitchFamily="18" charset="0"/>
              </a:rPr>
              <a:t>HEALTH AND SOCIAL CARE</a:t>
            </a:r>
          </a:p>
          <a:p>
            <a:r>
              <a:rPr lang="en-GB" sz="5400" dirty="0">
                <a:solidFill>
                  <a:srgbClr val="B2A7D5"/>
                </a:solidFill>
                <a:latin typeface="Georgia" panose="02040502050405020303" pitchFamily="18" charset="0"/>
              </a:rPr>
              <a:t>Building on our success and ecosystem</a:t>
            </a:r>
          </a:p>
          <a:p>
            <a:endParaRPr lang="en-GB" sz="5400" dirty="0">
              <a:solidFill>
                <a:srgbClr val="B2A7D5"/>
              </a:solidFill>
              <a:latin typeface="Georgia" panose="02040502050405020303" pitchFamily="18" charset="0"/>
            </a:endParaRPr>
          </a:p>
        </p:txBody>
      </p:sp>
    </p:spTree>
    <p:extLst>
      <p:ext uri="{BB962C8B-B14F-4D97-AF65-F5344CB8AC3E}">
        <p14:creationId xmlns:p14="http://schemas.microsoft.com/office/powerpoint/2010/main" val="26211421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CB9A2DC-D4A2-B74C-99DC-64B7E23EA7C5}"/>
              </a:ext>
            </a:extLst>
          </p:cNvPr>
          <p:cNvSpPr/>
          <p:nvPr/>
        </p:nvSpPr>
        <p:spPr>
          <a:xfrm>
            <a:off x="0" y="0"/>
            <a:ext cx="9144000" cy="2011680"/>
          </a:xfrm>
          <a:prstGeom prst="rect">
            <a:avLst/>
          </a:prstGeom>
          <a:solidFill>
            <a:srgbClr val="3A37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6F954FA8-B341-E940-99D2-CF5D47C3EB31}"/>
              </a:ext>
            </a:extLst>
          </p:cNvPr>
          <p:cNvPicPr>
            <a:picLocks noChangeAspect="1"/>
          </p:cNvPicPr>
          <p:nvPr/>
        </p:nvPicPr>
        <p:blipFill>
          <a:blip r:embed="rId3"/>
          <a:stretch>
            <a:fillRect/>
          </a:stretch>
        </p:blipFill>
        <p:spPr>
          <a:xfrm>
            <a:off x="7240555" y="0"/>
            <a:ext cx="1444429" cy="740973"/>
          </a:xfrm>
          <a:prstGeom prst="rect">
            <a:avLst/>
          </a:prstGeom>
        </p:spPr>
      </p:pic>
      <p:sp>
        <p:nvSpPr>
          <p:cNvPr id="2" name="Title 1">
            <a:extLst>
              <a:ext uri="{FF2B5EF4-FFF2-40B4-BE49-F238E27FC236}">
                <a16:creationId xmlns:a16="http://schemas.microsoft.com/office/drawing/2014/main" id="{F476850F-62AA-9210-77C5-9FFC2999690F}"/>
              </a:ext>
            </a:extLst>
          </p:cNvPr>
          <p:cNvSpPr txBox="1">
            <a:spLocks/>
          </p:cNvSpPr>
          <p:nvPr/>
        </p:nvSpPr>
        <p:spPr>
          <a:xfrm>
            <a:off x="459016" y="522871"/>
            <a:ext cx="7772400" cy="1503115"/>
          </a:xfrm>
          <a:prstGeom prst="rect">
            <a:avLst/>
          </a:prstGeom>
        </p:spPr>
        <p:txBody>
          <a:bodyPr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5400" dirty="0">
                <a:solidFill>
                  <a:srgbClr val="B2A7D5"/>
                </a:solidFill>
                <a:latin typeface="Georgia" panose="02040502050405020303" pitchFamily="18" charset="0"/>
              </a:rPr>
              <a:t>FUTURE THINKING</a:t>
            </a:r>
          </a:p>
          <a:p>
            <a:r>
              <a:rPr lang="en-GB" sz="5400" dirty="0">
                <a:solidFill>
                  <a:srgbClr val="B2A7D5"/>
                </a:solidFill>
                <a:latin typeface="Georgia" panose="02040502050405020303" pitchFamily="18" charset="0"/>
              </a:rPr>
              <a:t>Building on our success and ecosystem</a:t>
            </a:r>
          </a:p>
          <a:p>
            <a:endParaRPr lang="en-GB" sz="5400" dirty="0">
              <a:solidFill>
                <a:srgbClr val="B2A7D5"/>
              </a:solidFill>
              <a:latin typeface="Georgia" panose="02040502050405020303" pitchFamily="18" charset="0"/>
            </a:endParaRPr>
          </a:p>
        </p:txBody>
      </p:sp>
      <p:sp>
        <p:nvSpPr>
          <p:cNvPr id="5" name="Rectangle 4">
            <a:extLst>
              <a:ext uri="{FF2B5EF4-FFF2-40B4-BE49-F238E27FC236}">
                <a16:creationId xmlns:a16="http://schemas.microsoft.com/office/drawing/2014/main" id="{0D251BCE-C0F9-827C-06EB-78F2A797003D}"/>
              </a:ext>
            </a:extLst>
          </p:cNvPr>
          <p:cNvSpPr/>
          <p:nvPr/>
        </p:nvSpPr>
        <p:spPr>
          <a:xfrm>
            <a:off x="2129246" y="3095897"/>
            <a:ext cx="3291840" cy="3331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B5948233-77E7-E7F6-FDB8-312A91D4A945}"/>
              </a:ext>
            </a:extLst>
          </p:cNvPr>
          <p:cNvSpPr/>
          <p:nvPr/>
        </p:nvSpPr>
        <p:spPr>
          <a:xfrm>
            <a:off x="1985554" y="3234253"/>
            <a:ext cx="1580606" cy="596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0EFE82A6-76F5-6D95-CBCD-8D8F71A911AF}"/>
              </a:ext>
            </a:extLst>
          </p:cNvPr>
          <p:cNvPicPr>
            <a:picLocks noChangeAspect="1"/>
          </p:cNvPicPr>
          <p:nvPr/>
        </p:nvPicPr>
        <p:blipFill rotWithShape="1">
          <a:blip r:embed="rId4"/>
          <a:srcRect t="4176" b="5547"/>
          <a:stretch/>
        </p:blipFill>
        <p:spPr>
          <a:xfrm>
            <a:off x="756750" y="2156615"/>
            <a:ext cx="6967882" cy="4012441"/>
          </a:xfrm>
          <a:prstGeom prst="rect">
            <a:avLst/>
          </a:prstGeom>
        </p:spPr>
      </p:pic>
      <p:sp>
        <p:nvSpPr>
          <p:cNvPr id="9" name="TextBox 8">
            <a:extLst>
              <a:ext uri="{FF2B5EF4-FFF2-40B4-BE49-F238E27FC236}">
                <a16:creationId xmlns:a16="http://schemas.microsoft.com/office/drawing/2014/main" id="{2372461B-9879-D351-1EB8-1622027A695A}"/>
              </a:ext>
            </a:extLst>
          </p:cNvPr>
          <p:cNvSpPr txBox="1"/>
          <p:nvPr/>
        </p:nvSpPr>
        <p:spPr>
          <a:xfrm>
            <a:off x="756750" y="6176783"/>
            <a:ext cx="7742504" cy="584775"/>
          </a:xfrm>
          <a:prstGeom prst="rect">
            <a:avLst/>
          </a:prstGeom>
          <a:noFill/>
        </p:spPr>
        <p:txBody>
          <a:bodyPr wrap="none" rtlCol="0">
            <a:spAutoFit/>
          </a:bodyPr>
          <a:lstStyle/>
          <a:p>
            <a:r>
              <a:rPr lang="en-GB" sz="3200" dirty="0"/>
              <a:t>Mentimeter question (#6) – </a:t>
            </a:r>
            <a:r>
              <a:rPr lang="en-GB" sz="3200" dirty="0">
                <a:hlinkClick r:id="rId5"/>
              </a:rPr>
              <a:t>www.menti.com</a:t>
            </a:r>
            <a:r>
              <a:rPr lang="en-GB" sz="3200" dirty="0"/>
              <a:t> </a:t>
            </a:r>
          </a:p>
        </p:txBody>
      </p:sp>
    </p:spTree>
    <p:extLst>
      <p:ext uri="{BB962C8B-B14F-4D97-AF65-F5344CB8AC3E}">
        <p14:creationId xmlns:p14="http://schemas.microsoft.com/office/powerpoint/2010/main" val="632612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CB9A2DC-D4A2-B74C-99DC-64B7E23EA7C5}"/>
              </a:ext>
            </a:extLst>
          </p:cNvPr>
          <p:cNvSpPr/>
          <p:nvPr/>
        </p:nvSpPr>
        <p:spPr>
          <a:xfrm>
            <a:off x="0" y="0"/>
            <a:ext cx="9144000" cy="2011680"/>
          </a:xfrm>
          <a:prstGeom prst="rect">
            <a:avLst/>
          </a:prstGeom>
          <a:solidFill>
            <a:srgbClr val="3A37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6F954FA8-B341-E940-99D2-CF5D47C3EB31}"/>
              </a:ext>
            </a:extLst>
          </p:cNvPr>
          <p:cNvPicPr>
            <a:picLocks noChangeAspect="1"/>
          </p:cNvPicPr>
          <p:nvPr/>
        </p:nvPicPr>
        <p:blipFill>
          <a:blip r:embed="rId3"/>
          <a:stretch>
            <a:fillRect/>
          </a:stretch>
        </p:blipFill>
        <p:spPr>
          <a:xfrm>
            <a:off x="7240555" y="0"/>
            <a:ext cx="1444429" cy="740973"/>
          </a:xfrm>
          <a:prstGeom prst="rect">
            <a:avLst/>
          </a:prstGeom>
        </p:spPr>
      </p:pic>
      <p:sp>
        <p:nvSpPr>
          <p:cNvPr id="2" name="Title 1">
            <a:extLst>
              <a:ext uri="{FF2B5EF4-FFF2-40B4-BE49-F238E27FC236}">
                <a16:creationId xmlns:a16="http://schemas.microsoft.com/office/drawing/2014/main" id="{F476850F-62AA-9210-77C5-9FFC2999690F}"/>
              </a:ext>
            </a:extLst>
          </p:cNvPr>
          <p:cNvSpPr txBox="1">
            <a:spLocks/>
          </p:cNvSpPr>
          <p:nvPr/>
        </p:nvSpPr>
        <p:spPr>
          <a:xfrm>
            <a:off x="459016" y="522871"/>
            <a:ext cx="7772400" cy="1503115"/>
          </a:xfrm>
          <a:prstGeom prst="rect">
            <a:avLst/>
          </a:prstGeom>
        </p:spPr>
        <p:txBody>
          <a:bodyPr lIns="91440" tIns="45720" rIns="91440" bIns="4572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5400">
                <a:solidFill>
                  <a:srgbClr val="B2A7D5"/>
                </a:solidFill>
                <a:latin typeface="Georgia"/>
              </a:rPr>
              <a:t>UTILISING THE COMBINED VALUE OF THE WHOLE HEALTH AND SOCIAL CARE ECO-SYSTEM</a:t>
            </a:r>
          </a:p>
        </p:txBody>
      </p:sp>
      <p:sp>
        <p:nvSpPr>
          <p:cNvPr id="5" name="Rectangle 4">
            <a:extLst>
              <a:ext uri="{FF2B5EF4-FFF2-40B4-BE49-F238E27FC236}">
                <a16:creationId xmlns:a16="http://schemas.microsoft.com/office/drawing/2014/main" id="{0D251BCE-C0F9-827C-06EB-78F2A797003D}"/>
              </a:ext>
            </a:extLst>
          </p:cNvPr>
          <p:cNvSpPr/>
          <p:nvPr/>
        </p:nvSpPr>
        <p:spPr>
          <a:xfrm>
            <a:off x="2129246" y="3095897"/>
            <a:ext cx="3291840" cy="3331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B5948233-77E7-E7F6-FDB8-312A91D4A945}"/>
              </a:ext>
            </a:extLst>
          </p:cNvPr>
          <p:cNvSpPr/>
          <p:nvPr/>
        </p:nvSpPr>
        <p:spPr>
          <a:xfrm>
            <a:off x="1985554" y="3234253"/>
            <a:ext cx="1580606" cy="596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Diagram&#10;&#10;Description automatically generated">
            <a:extLst>
              <a:ext uri="{FF2B5EF4-FFF2-40B4-BE49-F238E27FC236}">
                <a16:creationId xmlns:a16="http://schemas.microsoft.com/office/drawing/2014/main" id="{4E8B0491-BC32-B6E7-1D28-997DF17DF77F}"/>
              </a:ext>
            </a:extLst>
          </p:cNvPr>
          <p:cNvPicPr>
            <a:picLocks noChangeAspect="1"/>
          </p:cNvPicPr>
          <p:nvPr/>
        </p:nvPicPr>
        <p:blipFill>
          <a:blip r:embed="rId4"/>
          <a:stretch>
            <a:fillRect/>
          </a:stretch>
        </p:blipFill>
        <p:spPr>
          <a:xfrm>
            <a:off x="512541" y="2080572"/>
            <a:ext cx="8120569" cy="4659608"/>
          </a:xfrm>
          <a:prstGeom prst="rect">
            <a:avLst/>
          </a:prstGeom>
        </p:spPr>
      </p:pic>
    </p:spTree>
    <p:extLst>
      <p:ext uri="{BB962C8B-B14F-4D97-AF65-F5344CB8AC3E}">
        <p14:creationId xmlns:p14="http://schemas.microsoft.com/office/powerpoint/2010/main" val="203340265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CB9A2DC-D4A2-B74C-99DC-64B7E23EA7C5}"/>
              </a:ext>
            </a:extLst>
          </p:cNvPr>
          <p:cNvSpPr/>
          <p:nvPr/>
        </p:nvSpPr>
        <p:spPr>
          <a:xfrm>
            <a:off x="0" y="0"/>
            <a:ext cx="9144000" cy="2011680"/>
          </a:xfrm>
          <a:prstGeom prst="rect">
            <a:avLst/>
          </a:prstGeom>
          <a:solidFill>
            <a:srgbClr val="3A37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6F954FA8-B341-E940-99D2-CF5D47C3EB31}"/>
              </a:ext>
            </a:extLst>
          </p:cNvPr>
          <p:cNvPicPr>
            <a:picLocks noChangeAspect="1"/>
          </p:cNvPicPr>
          <p:nvPr/>
        </p:nvPicPr>
        <p:blipFill>
          <a:blip r:embed="rId3"/>
          <a:stretch>
            <a:fillRect/>
          </a:stretch>
        </p:blipFill>
        <p:spPr>
          <a:xfrm>
            <a:off x="7240555" y="0"/>
            <a:ext cx="1444429" cy="740973"/>
          </a:xfrm>
          <a:prstGeom prst="rect">
            <a:avLst/>
          </a:prstGeom>
        </p:spPr>
      </p:pic>
      <p:sp>
        <p:nvSpPr>
          <p:cNvPr id="2" name="Title 1">
            <a:extLst>
              <a:ext uri="{FF2B5EF4-FFF2-40B4-BE49-F238E27FC236}">
                <a16:creationId xmlns:a16="http://schemas.microsoft.com/office/drawing/2014/main" id="{F476850F-62AA-9210-77C5-9FFC2999690F}"/>
              </a:ext>
            </a:extLst>
          </p:cNvPr>
          <p:cNvSpPr txBox="1">
            <a:spLocks/>
          </p:cNvSpPr>
          <p:nvPr/>
        </p:nvSpPr>
        <p:spPr>
          <a:xfrm>
            <a:off x="459016" y="522871"/>
            <a:ext cx="7772400" cy="1503115"/>
          </a:xfrm>
          <a:prstGeom prst="rect">
            <a:avLst/>
          </a:prstGeom>
        </p:spPr>
        <p:txBody>
          <a:bodyPr lIns="91440" tIns="45720" rIns="91440" bIns="4572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5400">
                <a:solidFill>
                  <a:srgbClr val="B2A7D5"/>
                </a:solidFill>
                <a:latin typeface="Georgia"/>
              </a:rPr>
              <a:t>DEVELOPMENT OF WEARABLE HEALTH MONITORING E-TEXTILES</a:t>
            </a:r>
          </a:p>
        </p:txBody>
      </p:sp>
      <p:sp>
        <p:nvSpPr>
          <p:cNvPr id="5" name="Rectangle 4">
            <a:extLst>
              <a:ext uri="{FF2B5EF4-FFF2-40B4-BE49-F238E27FC236}">
                <a16:creationId xmlns:a16="http://schemas.microsoft.com/office/drawing/2014/main" id="{0D251BCE-C0F9-827C-06EB-78F2A797003D}"/>
              </a:ext>
            </a:extLst>
          </p:cNvPr>
          <p:cNvSpPr/>
          <p:nvPr/>
        </p:nvSpPr>
        <p:spPr>
          <a:xfrm>
            <a:off x="2129246" y="3095897"/>
            <a:ext cx="3291840" cy="3331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B5948233-77E7-E7F6-FDB8-312A91D4A945}"/>
              </a:ext>
            </a:extLst>
          </p:cNvPr>
          <p:cNvSpPr/>
          <p:nvPr/>
        </p:nvSpPr>
        <p:spPr>
          <a:xfrm>
            <a:off x="1985554" y="3234253"/>
            <a:ext cx="1580606" cy="596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Diagram&#10;&#10;Description automatically generated">
            <a:extLst>
              <a:ext uri="{FF2B5EF4-FFF2-40B4-BE49-F238E27FC236}">
                <a16:creationId xmlns:a16="http://schemas.microsoft.com/office/drawing/2014/main" id="{28E21063-877D-FEA9-A65B-BDB00064DA7B}"/>
              </a:ext>
            </a:extLst>
          </p:cNvPr>
          <p:cNvPicPr>
            <a:picLocks noChangeAspect="1"/>
          </p:cNvPicPr>
          <p:nvPr/>
        </p:nvPicPr>
        <p:blipFill>
          <a:blip r:embed="rId4"/>
          <a:stretch>
            <a:fillRect/>
          </a:stretch>
        </p:blipFill>
        <p:spPr>
          <a:xfrm>
            <a:off x="79230" y="2569859"/>
            <a:ext cx="4492770" cy="2196465"/>
          </a:xfrm>
          <a:prstGeom prst="rect">
            <a:avLst/>
          </a:prstGeom>
        </p:spPr>
      </p:pic>
      <p:sp>
        <p:nvSpPr>
          <p:cNvPr id="11" name="Text Placeholder 2">
            <a:extLst>
              <a:ext uri="{FF2B5EF4-FFF2-40B4-BE49-F238E27FC236}">
                <a16:creationId xmlns:a16="http://schemas.microsoft.com/office/drawing/2014/main" id="{225D623D-D681-0D71-3695-C5016A6C3204}"/>
              </a:ext>
            </a:extLst>
          </p:cNvPr>
          <p:cNvSpPr txBox="1">
            <a:spLocks/>
          </p:cNvSpPr>
          <p:nvPr/>
        </p:nvSpPr>
        <p:spPr>
          <a:xfrm>
            <a:off x="107992" y="4883232"/>
            <a:ext cx="4364182" cy="646331"/>
          </a:xfrm>
          <a:prstGeom prst="rect">
            <a:avLst/>
          </a:prstGeom>
        </p:spPr>
        <p:txBody>
          <a:bodyPr vert="horz" lIns="0" tIns="0" rIns="0" bIns="0" rtlCol="0" anchor="t">
            <a:normAutofit/>
          </a:bodyPr>
          <a:lstStyle>
            <a:lvl1pPr marL="0" indent="0" algn="l" defTabSz="914400" rtl="0" eaLnBrk="1" latinLnBrk="0" hangingPunct="1">
              <a:lnSpc>
                <a:spcPct val="100000"/>
              </a:lnSpc>
              <a:spcBef>
                <a:spcPts val="1000"/>
              </a:spcBef>
              <a:buFontTx/>
              <a:buNone/>
              <a:defRPr sz="1600" b="1" i="0" kern="1200">
                <a:solidFill>
                  <a:schemeClr val="tx1"/>
                </a:solidFill>
                <a:latin typeface="Tahoma" charset="0"/>
                <a:ea typeface="Tahoma" charset="0"/>
                <a:cs typeface="Tahoma"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0">
                <a:latin typeface="Tahoma"/>
                <a:ea typeface="Tahoma"/>
                <a:cs typeface="Tahoma"/>
              </a:rPr>
              <a:t>Use of graphene to detect atrial fibrillation in patients with remote monitoring </a:t>
            </a:r>
            <a:endParaRPr lang="en-GB"/>
          </a:p>
        </p:txBody>
      </p:sp>
      <p:pic>
        <p:nvPicPr>
          <p:cNvPr id="13" name="Picture 2">
            <a:hlinkClick r:id="rId5"/>
            <a:extLst>
              <a:ext uri="{FF2B5EF4-FFF2-40B4-BE49-F238E27FC236}">
                <a16:creationId xmlns:a16="http://schemas.microsoft.com/office/drawing/2014/main" id="{F20F5776-8A92-CCDA-AA7D-94E20334AA2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667" b="11037"/>
          <a:stretch/>
        </p:blipFill>
        <p:spPr bwMode="auto">
          <a:xfrm>
            <a:off x="4704482" y="2518165"/>
            <a:ext cx="4364183" cy="224698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E603A6C5-568A-0230-49F3-0EE5F862F74D}"/>
              </a:ext>
            </a:extLst>
          </p:cNvPr>
          <p:cNvSpPr txBox="1"/>
          <p:nvPr/>
        </p:nvSpPr>
        <p:spPr>
          <a:xfrm>
            <a:off x="4660506" y="4817918"/>
            <a:ext cx="3814762" cy="584775"/>
          </a:xfrm>
          <a:prstGeom prst="rect">
            <a:avLst/>
          </a:prstGeom>
          <a:noFill/>
        </p:spPr>
        <p:txBody>
          <a:bodyPr wrap="none" lIns="91440" tIns="45720" rIns="91440" bIns="45720" rtlCol="0" anchor="t">
            <a:spAutoFit/>
          </a:bodyPr>
          <a:lstStyle/>
          <a:p>
            <a:r>
              <a:rPr lang="en-GB" sz="1600">
                <a:latin typeface="Tahoma"/>
                <a:ea typeface="Tahoma"/>
                <a:cs typeface="Tahoma"/>
              </a:rPr>
              <a:t>Dr Shaila Afroj – Senior Research Fellow</a:t>
            </a:r>
          </a:p>
          <a:p>
            <a:r>
              <a:rPr lang="en-GB" sz="1600">
                <a:latin typeface="Tahoma"/>
                <a:ea typeface="Tahoma"/>
                <a:cs typeface="Tahoma"/>
              </a:rPr>
              <a:t>Centre for Print Research (CFPR)</a:t>
            </a:r>
          </a:p>
        </p:txBody>
      </p:sp>
    </p:spTree>
    <p:extLst>
      <p:ext uri="{BB962C8B-B14F-4D97-AF65-F5344CB8AC3E}">
        <p14:creationId xmlns:p14="http://schemas.microsoft.com/office/powerpoint/2010/main" val="43603259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CB9A2DC-D4A2-B74C-99DC-64B7E23EA7C5}"/>
              </a:ext>
            </a:extLst>
          </p:cNvPr>
          <p:cNvSpPr/>
          <p:nvPr/>
        </p:nvSpPr>
        <p:spPr>
          <a:xfrm>
            <a:off x="0" y="0"/>
            <a:ext cx="9144000" cy="2011680"/>
          </a:xfrm>
          <a:prstGeom prst="rect">
            <a:avLst/>
          </a:prstGeom>
          <a:solidFill>
            <a:srgbClr val="3A37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6F954FA8-B341-E940-99D2-CF5D47C3EB31}"/>
              </a:ext>
            </a:extLst>
          </p:cNvPr>
          <p:cNvPicPr>
            <a:picLocks noChangeAspect="1"/>
          </p:cNvPicPr>
          <p:nvPr/>
        </p:nvPicPr>
        <p:blipFill>
          <a:blip r:embed="rId3"/>
          <a:stretch>
            <a:fillRect/>
          </a:stretch>
        </p:blipFill>
        <p:spPr>
          <a:xfrm>
            <a:off x="7240555" y="0"/>
            <a:ext cx="1444429" cy="740973"/>
          </a:xfrm>
          <a:prstGeom prst="rect">
            <a:avLst/>
          </a:prstGeom>
        </p:spPr>
      </p:pic>
      <p:sp>
        <p:nvSpPr>
          <p:cNvPr id="2" name="Title 1">
            <a:extLst>
              <a:ext uri="{FF2B5EF4-FFF2-40B4-BE49-F238E27FC236}">
                <a16:creationId xmlns:a16="http://schemas.microsoft.com/office/drawing/2014/main" id="{F476850F-62AA-9210-77C5-9FFC2999690F}"/>
              </a:ext>
            </a:extLst>
          </p:cNvPr>
          <p:cNvSpPr txBox="1">
            <a:spLocks/>
          </p:cNvSpPr>
          <p:nvPr/>
        </p:nvSpPr>
        <p:spPr>
          <a:xfrm>
            <a:off x="459016" y="522871"/>
            <a:ext cx="7772400" cy="1503115"/>
          </a:xfrm>
          <a:prstGeom prst="rect">
            <a:avLst/>
          </a:prstGeom>
        </p:spPr>
        <p:txBody>
          <a:bodyPr lIns="91440" tIns="45720" rIns="91440" bIns="4572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300">
                <a:solidFill>
                  <a:srgbClr val="B2A7D5"/>
                </a:solidFill>
                <a:latin typeface="Georgia"/>
              </a:rPr>
              <a:t>HEALTH TECHNOLOGY HUB</a:t>
            </a:r>
          </a:p>
        </p:txBody>
      </p:sp>
      <p:sp>
        <p:nvSpPr>
          <p:cNvPr id="5" name="Rectangle 4">
            <a:extLst>
              <a:ext uri="{FF2B5EF4-FFF2-40B4-BE49-F238E27FC236}">
                <a16:creationId xmlns:a16="http://schemas.microsoft.com/office/drawing/2014/main" id="{0D251BCE-C0F9-827C-06EB-78F2A797003D}"/>
              </a:ext>
            </a:extLst>
          </p:cNvPr>
          <p:cNvSpPr/>
          <p:nvPr/>
        </p:nvSpPr>
        <p:spPr>
          <a:xfrm>
            <a:off x="2129246" y="3095897"/>
            <a:ext cx="3291840" cy="3331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16684516-7BCB-63FE-B631-54EC6DD63B30}"/>
              </a:ext>
            </a:extLst>
          </p:cNvPr>
          <p:cNvSpPr txBox="1"/>
          <p:nvPr/>
        </p:nvSpPr>
        <p:spPr>
          <a:xfrm>
            <a:off x="228600" y="2188029"/>
            <a:ext cx="8098971"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Tahoma"/>
                <a:ea typeface="Tahoma"/>
                <a:cs typeface="Tahoma"/>
              </a:rPr>
              <a:t>Creating opportunities for businesses, universities and the healthcare sector to work together to solve the demanding problems faced by the healthcare sector in the UK and globally.</a:t>
            </a:r>
            <a:endParaRPr lang="en-US">
              <a:latin typeface="Tahoma"/>
              <a:ea typeface="Tahoma"/>
              <a:cs typeface="Tahoma"/>
            </a:endParaRPr>
          </a:p>
        </p:txBody>
      </p:sp>
      <p:grpSp>
        <p:nvGrpSpPr>
          <p:cNvPr id="21" name="Group 20">
            <a:extLst>
              <a:ext uri="{FF2B5EF4-FFF2-40B4-BE49-F238E27FC236}">
                <a16:creationId xmlns:a16="http://schemas.microsoft.com/office/drawing/2014/main" id="{E1D87BDB-6EA2-D6E7-8D16-39FA7D47EE0C}"/>
              </a:ext>
            </a:extLst>
          </p:cNvPr>
          <p:cNvGrpSpPr/>
          <p:nvPr/>
        </p:nvGrpSpPr>
        <p:grpSpPr>
          <a:xfrm>
            <a:off x="1693497" y="3115818"/>
            <a:ext cx="5746894" cy="3024714"/>
            <a:chOff x="1817692" y="3481270"/>
            <a:chExt cx="4496221" cy="2077797"/>
          </a:xfrm>
        </p:grpSpPr>
        <p:pic>
          <p:nvPicPr>
            <p:cNvPr id="10" name="Picture 9">
              <a:extLst>
                <a:ext uri="{FF2B5EF4-FFF2-40B4-BE49-F238E27FC236}">
                  <a16:creationId xmlns:a16="http://schemas.microsoft.com/office/drawing/2014/main" id="{E4588674-0263-F0C5-FA92-9D5D333F03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22784" y="4350571"/>
              <a:ext cx="561905" cy="457143"/>
            </a:xfrm>
            <a:prstGeom prst="rect">
              <a:avLst/>
            </a:prstGeom>
          </p:spPr>
        </p:pic>
        <p:pic>
          <p:nvPicPr>
            <p:cNvPr id="12" name="Picture 11">
              <a:extLst>
                <a:ext uri="{FF2B5EF4-FFF2-40B4-BE49-F238E27FC236}">
                  <a16:creationId xmlns:a16="http://schemas.microsoft.com/office/drawing/2014/main" id="{D903C4E8-E4D7-9FA2-9D5C-0DDF051D6A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10776" y="3625073"/>
              <a:ext cx="1285875" cy="371475"/>
            </a:xfrm>
            <a:prstGeom prst="rect">
              <a:avLst/>
            </a:prstGeom>
          </p:spPr>
        </p:pic>
        <p:pic>
          <p:nvPicPr>
            <p:cNvPr id="14" name="Picture 13">
              <a:extLst>
                <a:ext uri="{FF2B5EF4-FFF2-40B4-BE49-F238E27FC236}">
                  <a16:creationId xmlns:a16="http://schemas.microsoft.com/office/drawing/2014/main" id="{9415FF5A-8EAB-2848-6243-887BD91226E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60355" y="4390220"/>
              <a:ext cx="1457325" cy="371475"/>
            </a:xfrm>
            <a:prstGeom prst="rect">
              <a:avLst/>
            </a:prstGeom>
          </p:spPr>
        </p:pic>
        <p:pic>
          <p:nvPicPr>
            <p:cNvPr id="16" name="Picture 15">
              <a:extLst>
                <a:ext uri="{FF2B5EF4-FFF2-40B4-BE49-F238E27FC236}">
                  <a16:creationId xmlns:a16="http://schemas.microsoft.com/office/drawing/2014/main" id="{5BC1EF16-F2A4-116B-448A-5011C96625B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31111" y="4268019"/>
              <a:ext cx="1205552" cy="615880"/>
            </a:xfrm>
            <a:prstGeom prst="rect">
              <a:avLst/>
            </a:prstGeom>
          </p:spPr>
        </p:pic>
        <p:pic>
          <p:nvPicPr>
            <p:cNvPr id="17" name="Picture 16">
              <a:extLst>
                <a:ext uri="{FF2B5EF4-FFF2-40B4-BE49-F238E27FC236}">
                  <a16:creationId xmlns:a16="http://schemas.microsoft.com/office/drawing/2014/main" id="{5C89A844-F7BC-26C4-82C8-D8400CCDE4C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7692" y="5147671"/>
              <a:ext cx="1665368" cy="253058"/>
            </a:xfrm>
            <a:prstGeom prst="rect">
              <a:avLst/>
            </a:prstGeom>
          </p:spPr>
        </p:pic>
        <p:pic>
          <p:nvPicPr>
            <p:cNvPr id="18" name="Picture 17">
              <a:extLst>
                <a:ext uri="{FF2B5EF4-FFF2-40B4-BE49-F238E27FC236}">
                  <a16:creationId xmlns:a16="http://schemas.microsoft.com/office/drawing/2014/main" id="{83A7EA11-056E-448C-3AF2-70389D0AE92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35415" y="3576036"/>
              <a:ext cx="928088" cy="460971"/>
            </a:xfrm>
            <a:prstGeom prst="rect">
              <a:avLst/>
            </a:prstGeom>
          </p:spPr>
        </p:pic>
        <p:pic>
          <p:nvPicPr>
            <p:cNvPr id="19" name="Picture 18">
              <a:extLst>
                <a:ext uri="{FF2B5EF4-FFF2-40B4-BE49-F238E27FC236}">
                  <a16:creationId xmlns:a16="http://schemas.microsoft.com/office/drawing/2014/main" id="{1DA21277-627C-3CE0-09A1-E9ED4B5D900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61625" y="4938980"/>
              <a:ext cx="2352288" cy="620087"/>
            </a:xfrm>
            <a:prstGeom prst="rect">
              <a:avLst/>
            </a:prstGeom>
          </p:spPr>
        </p:pic>
        <p:pic>
          <p:nvPicPr>
            <p:cNvPr id="20" name="Picture 19">
              <a:extLst>
                <a:ext uri="{FF2B5EF4-FFF2-40B4-BE49-F238E27FC236}">
                  <a16:creationId xmlns:a16="http://schemas.microsoft.com/office/drawing/2014/main" id="{06B419E4-EAD1-B144-6D23-4E773415C95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499689" y="3481270"/>
              <a:ext cx="1276161" cy="682439"/>
            </a:xfrm>
            <a:prstGeom prst="rect">
              <a:avLst/>
            </a:prstGeom>
          </p:spPr>
        </p:pic>
      </p:grpSp>
    </p:spTree>
    <p:extLst>
      <p:ext uri="{BB962C8B-B14F-4D97-AF65-F5344CB8AC3E}">
        <p14:creationId xmlns:p14="http://schemas.microsoft.com/office/powerpoint/2010/main" val="25143671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CB9A2DC-D4A2-B74C-99DC-64B7E23EA7C5}"/>
              </a:ext>
            </a:extLst>
          </p:cNvPr>
          <p:cNvSpPr/>
          <p:nvPr/>
        </p:nvSpPr>
        <p:spPr>
          <a:xfrm>
            <a:off x="0" y="0"/>
            <a:ext cx="9144000" cy="2011680"/>
          </a:xfrm>
          <a:prstGeom prst="rect">
            <a:avLst/>
          </a:prstGeom>
          <a:solidFill>
            <a:srgbClr val="3A37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6F954FA8-B341-E940-99D2-CF5D47C3EB31}"/>
              </a:ext>
            </a:extLst>
          </p:cNvPr>
          <p:cNvPicPr>
            <a:picLocks noChangeAspect="1"/>
          </p:cNvPicPr>
          <p:nvPr/>
        </p:nvPicPr>
        <p:blipFill>
          <a:blip r:embed="rId3"/>
          <a:stretch>
            <a:fillRect/>
          </a:stretch>
        </p:blipFill>
        <p:spPr>
          <a:xfrm>
            <a:off x="7240555" y="0"/>
            <a:ext cx="1444429" cy="740973"/>
          </a:xfrm>
          <a:prstGeom prst="rect">
            <a:avLst/>
          </a:prstGeom>
        </p:spPr>
      </p:pic>
      <p:sp>
        <p:nvSpPr>
          <p:cNvPr id="2" name="Title 1">
            <a:extLst>
              <a:ext uri="{FF2B5EF4-FFF2-40B4-BE49-F238E27FC236}">
                <a16:creationId xmlns:a16="http://schemas.microsoft.com/office/drawing/2014/main" id="{F476850F-62AA-9210-77C5-9FFC2999690F}"/>
              </a:ext>
            </a:extLst>
          </p:cNvPr>
          <p:cNvSpPr txBox="1">
            <a:spLocks/>
          </p:cNvSpPr>
          <p:nvPr/>
        </p:nvSpPr>
        <p:spPr>
          <a:xfrm>
            <a:off x="459016" y="522871"/>
            <a:ext cx="7772400" cy="1503115"/>
          </a:xfrm>
          <a:prstGeom prst="rect">
            <a:avLst/>
          </a:prstGeom>
        </p:spPr>
        <p:txBody>
          <a:bodyPr lIns="91440" tIns="45720" rIns="91440" bIns="4572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300">
                <a:solidFill>
                  <a:srgbClr val="B2A7D5"/>
                </a:solidFill>
                <a:latin typeface="Georgia"/>
              </a:rPr>
              <a:t>OUR RESEARCH AND INNOVATION</a:t>
            </a:r>
          </a:p>
        </p:txBody>
      </p:sp>
      <p:sp>
        <p:nvSpPr>
          <p:cNvPr id="5" name="Rectangle 4">
            <a:extLst>
              <a:ext uri="{FF2B5EF4-FFF2-40B4-BE49-F238E27FC236}">
                <a16:creationId xmlns:a16="http://schemas.microsoft.com/office/drawing/2014/main" id="{0D251BCE-C0F9-827C-06EB-78F2A797003D}"/>
              </a:ext>
            </a:extLst>
          </p:cNvPr>
          <p:cNvSpPr/>
          <p:nvPr/>
        </p:nvSpPr>
        <p:spPr>
          <a:xfrm>
            <a:off x="2129246" y="3095897"/>
            <a:ext cx="3291840" cy="3331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2">
            <a:extLst>
              <a:ext uri="{FF2B5EF4-FFF2-40B4-BE49-F238E27FC236}">
                <a16:creationId xmlns:a16="http://schemas.microsoft.com/office/drawing/2014/main" id="{F4B445E3-B6DF-ACE3-8C94-B64372FAB6E5}"/>
              </a:ext>
            </a:extLst>
          </p:cNvPr>
          <p:cNvSpPr txBox="1">
            <a:spLocks/>
          </p:cNvSpPr>
          <p:nvPr/>
        </p:nvSpPr>
        <p:spPr>
          <a:xfrm>
            <a:off x="349448" y="2178477"/>
            <a:ext cx="8262250" cy="4064227"/>
          </a:xfrm>
          <a:prstGeom prst="rect">
            <a:avLst/>
          </a:prstGeom>
        </p:spPr>
        <p:txBody>
          <a:bodyPr vert="horz" lIns="0" tIns="0" rIns="0" bIns="0" rtlCol="0" anchor="t">
            <a:normAutofit/>
          </a:bodyPr>
          <a:lstStyle>
            <a:lvl1pPr marL="0" indent="0" algn="l" defTabSz="914400" rtl="0" eaLnBrk="1" latinLnBrk="0" hangingPunct="1">
              <a:lnSpc>
                <a:spcPct val="100000"/>
              </a:lnSpc>
              <a:spcBef>
                <a:spcPts val="1000"/>
              </a:spcBef>
              <a:buFontTx/>
              <a:buNone/>
              <a:defRPr sz="1600" b="1" i="0" kern="1200">
                <a:solidFill>
                  <a:schemeClr val="tx1"/>
                </a:solidFill>
                <a:latin typeface="Tahoma" charset="0"/>
                <a:ea typeface="Tahoma" charset="0"/>
                <a:cs typeface="Tahoma"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a:buChar char="•"/>
            </a:pPr>
            <a:r>
              <a:rPr lang="en-GB" sz="1400">
                <a:latin typeface="Tahoma"/>
                <a:ea typeface="Tahoma"/>
                <a:cs typeface="Tahoma"/>
              </a:rPr>
              <a:t>Osteoarthritis Research –</a:t>
            </a:r>
            <a:r>
              <a:rPr lang="en-GB" sz="1400" b="0">
                <a:latin typeface="Tahoma"/>
                <a:ea typeface="Tahoma"/>
                <a:cs typeface="Tahoma"/>
              </a:rPr>
              <a:t> Development a rehabilitation program for patients with osteoarthritis</a:t>
            </a:r>
            <a:endParaRPr lang="en-US" b="0"/>
          </a:p>
          <a:p>
            <a:pPr marL="285750" indent="-285750">
              <a:buFont typeface="Arial"/>
              <a:buChar char="•"/>
            </a:pPr>
            <a:r>
              <a:rPr lang="en-GB" sz="1400">
                <a:latin typeface="Tahoma"/>
                <a:ea typeface="Tahoma"/>
                <a:cs typeface="Tahoma"/>
              </a:rPr>
              <a:t>Caring for Craniofacial Conditions </a:t>
            </a:r>
            <a:r>
              <a:rPr lang="en-GB" sz="1400" b="0">
                <a:latin typeface="Tahoma"/>
                <a:ea typeface="Tahoma"/>
                <a:cs typeface="Tahoma"/>
              </a:rPr>
              <a:t>– Understanding the concerns and needs of the patients with craniofacial conditions</a:t>
            </a:r>
          </a:p>
          <a:p>
            <a:pPr marL="285750" indent="-285750">
              <a:buFont typeface="Arial"/>
              <a:buChar char="•"/>
            </a:pPr>
            <a:r>
              <a:rPr lang="en-GB" sz="1400">
                <a:latin typeface="Tahoma"/>
                <a:ea typeface="Tahoma"/>
                <a:cs typeface="Tahoma"/>
              </a:rPr>
              <a:t>Alzheimer’s disease – </a:t>
            </a:r>
            <a:r>
              <a:rPr lang="en-GB" sz="1400" b="0">
                <a:latin typeface="Tahoma"/>
                <a:ea typeface="Tahoma"/>
                <a:cs typeface="Tahoma"/>
              </a:rPr>
              <a:t>Collaboration with Bristol’s Southmead Hospital and the regional charity BRACE with the patients and public involvement</a:t>
            </a:r>
          </a:p>
          <a:p>
            <a:pPr marL="285750" indent="-285750">
              <a:buFont typeface="Arial"/>
              <a:buChar char="•"/>
            </a:pPr>
            <a:r>
              <a:rPr lang="en-GB" sz="1400">
                <a:latin typeface="Tahoma"/>
                <a:ea typeface="Tahoma"/>
                <a:cs typeface="Tahoma"/>
              </a:rPr>
              <a:t>Biofilm Model Systems in Healthcare – </a:t>
            </a:r>
            <a:r>
              <a:rPr lang="en-GB" sz="1400" b="0">
                <a:latin typeface="Tahoma"/>
                <a:ea typeface="Tahoma"/>
                <a:cs typeface="Tahoma"/>
              </a:rPr>
              <a:t>Development of novel technologies for measuring the microbial growth &amp; wound healing technologies</a:t>
            </a:r>
          </a:p>
          <a:p>
            <a:pPr marL="285750" indent="-285750">
              <a:buFont typeface="Arial"/>
              <a:buChar char="•"/>
            </a:pPr>
            <a:r>
              <a:rPr lang="en-GB" sz="1400">
                <a:latin typeface="Tahoma"/>
                <a:ea typeface="Tahoma"/>
                <a:cs typeface="Tahoma"/>
              </a:rPr>
              <a:t>Safer Drugs –</a:t>
            </a:r>
            <a:r>
              <a:rPr lang="en-GB" sz="1400" b="0">
                <a:latin typeface="Tahoma"/>
                <a:ea typeface="Tahoma"/>
                <a:cs typeface="Tahoma"/>
              </a:rPr>
              <a:t> Pioneering work on creating drugs for conditions resistant to regular antibiotics</a:t>
            </a:r>
          </a:p>
          <a:p>
            <a:pPr marL="285750" indent="-285750">
              <a:buFont typeface="Arial"/>
              <a:buChar char="•"/>
            </a:pPr>
            <a:endParaRPr lang="en-GB"/>
          </a:p>
          <a:p>
            <a:pPr marL="285750" indent="-285750">
              <a:buFont typeface="Arial"/>
              <a:buChar char="•"/>
            </a:pPr>
            <a:endParaRPr lang="en-GB"/>
          </a:p>
        </p:txBody>
      </p:sp>
      <p:pic>
        <p:nvPicPr>
          <p:cNvPr id="11" name="Picture 2" descr="A group of children looking happy">
            <a:extLst>
              <a:ext uri="{FF2B5EF4-FFF2-40B4-BE49-F238E27FC236}">
                <a16:creationId xmlns:a16="http://schemas.microsoft.com/office/drawing/2014/main" id="{66BAFE55-DEEA-1FF2-08D4-45687ED958D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3672" y="4505906"/>
            <a:ext cx="2352684" cy="235268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Little boy with a craniofacial condition">
            <a:extLst>
              <a:ext uri="{FF2B5EF4-FFF2-40B4-BE49-F238E27FC236}">
                <a16:creationId xmlns:a16="http://schemas.microsoft.com/office/drawing/2014/main" id="{6B690229-C7D4-9559-9035-039FB8CF9D3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457" b="1420"/>
          <a:stretch/>
        </p:blipFill>
        <p:spPr bwMode="auto">
          <a:xfrm>
            <a:off x="3296379" y="4504097"/>
            <a:ext cx="2365414" cy="234251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Illustration of the thought processes in the brain.">
            <a:extLst>
              <a:ext uri="{FF2B5EF4-FFF2-40B4-BE49-F238E27FC236}">
                <a16:creationId xmlns:a16="http://schemas.microsoft.com/office/drawing/2014/main" id="{397B7AD4-8C6E-8497-91FB-5567FACF68E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98804" y="4504097"/>
            <a:ext cx="2352683" cy="23526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627457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CB9A2DC-D4A2-B74C-99DC-64B7E23EA7C5}"/>
              </a:ext>
            </a:extLst>
          </p:cNvPr>
          <p:cNvSpPr/>
          <p:nvPr/>
        </p:nvSpPr>
        <p:spPr>
          <a:xfrm>
            <a:off x="0" y="0"/>
            <a:ext cx="9144000" cy="2011680"/>
          </a:xfrm>
          <a:prstGeom prst="rect">
            <a:avLst/>
          </a:prstGeom>
          <a:solidFill>
            <a:srgbClr val="3A37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6F954FA8-B341-E940-99D2-CF5D47C3EB31}"/>
              </a:ext>
            </a:extLst>
          </p:cNvPr>
          <p:cNvPicPr>
            <a:picLocks noChangeAspect="1"/>
          </p:cNvPicPr>
          <p:nvPr/>
        </p:nvPicPr>
        <p:blipFill>
          <a:blip r:embed="rId3"/>
          <a:stretch>
            <a:fillRect/>
          </a:stretch>
        </p:blipFill>
        <p:spPr>
          <a:xfrm>
            <a:off x="7240555" y="0"/>
            <a:ext cx="1444429" cy="740973"/>
          </a:xfrm>
          <a:prstGeom prst="rect">
            <a:avLst/>
          </a:prstGeom>
        </p:spPr>
      </p:pic>
      <p:sp>
        <p:nvSpPr>
          <p:cNvPr id="8" name="Title 1">
            <a:extLst>
              <a:ext uri="{FF2B5EF4-FFF2-40B4-BE49-F238E27FC236}">
                <a16:creationId xmlns:a16="http://schemas.microsoft.com/office/drawing/2014/main" id="{945B7B44-3734-614F-A245-1E76DCCAF434}"/>
              </a:ext>
            </a:extLst>
          </p:cNvPr>
          <p:cNvSpPr txBox="1">
            <a:spLocks/>
          </p:cNvSpPr>
          <p:nvPr/>
        </p:nvSpPr>
        <p:spPr>
          <a:xfrm>
            <a:off x="459016" y="287383"/>
            <a:ext cx="7772400" cy="1478102"/>
          </a:xfrm>
          <a:prstGeom prst="rect">
            <a:avLst/>
          </a:prstGeom>
        </p:spPr>
        <p:txBody>
          <a:bodyPr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5400" dirty="0">
                <a:solidFill>
                  <a:srgbClr val="B2A7D5"/>
                </a:solidFill>
                <a:latin typeface="Georgia" panose="02040502050405020303" pitchFamily="18" charset="0"/>
              </a:rPr>
              <a:t>UWE BRISTOL HEALTH </a:t>
            </a:r>
          </a:p>
          <a:p>
            <a:r>
              <a:rPr lang="en-GB" sz="5400" dirty="0">
                <a:solidFill>
                  <a:srgbClr val="B2A7D5"/>
                </a:solidFill>
                <a:latin typeface="Georgia" panose="02040502050405020303" pitchFamily="18" charset="0"/>
              </a:rPr>
              <a:t>AND SOCIAL CARE</a:t>
            </a:r>
          </a:p>
          <a:p>
            <a:r>
              <a:rPr lang="en-GB" sz="5400" dirty="0">
                <a:solidFill>
                  <a:srgbClr val="B2A7D5"/>
                </a:solidFill>
                <a:latin typeface="Georgia" panose="02040502050405020303" pitchFamily="18" charset="0"/>
              </a:rPr>
              <a:t>Future Thinking</a:t>
            </a:r>
          </a:p>
        </p:txBody>
      </p:sp>
      <p:sp>
        <p:nvSpPr>
          <p:cNvPr id="5" name="TextBox 4">
            <a:extLst>
              <a:ext uri="{FF2B5EF4-FFF2-40B4-BE49-F238E27FC236}">
                <a16:creationId xmlns:a16="http://schemas.microsoft.com/office/drawing/2014/main" id="{F28B4303-670E-CD8F-B1A4-009D6D2EE89B}"/>
              </a:ext>
            </a:extLst>
          </p:cNvPr>
          <p:cNvSpPr txBox="1"/>
          <p:nvPr/>
        </p:nvSpPr>
        <p:spPr>
          <a:xfrm>
            <a:off x="4572000" y="2649051"/>
            <a:ext cx="4011405" cy="3359894"/>
          </a:xfrm>
          <a:prstGeom prst="rect">
            <a:avLst/>
          </a:prstGeom>
          <a:noFill/>
        </p:spPr>
        <p:txBody>
          <a:bodyPr wrap="square">
            <a:spAutoFit/>
          </a:bodyPr>
          <a:lstStyle/>
          <a:p>
            <a:pPr algn="l" rtl="0" fontAlgn="base"/>
            <a:r>
              <a:rPr lang="en-GB" sz="1800" b="1"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Our vision</a:t>
            </a:r>
            <a:r>
              <a:rPr lang="en-GB"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endParaRPr lang="en-GB" b="0" i="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pPr algn="l" rtl="0" fontAlgn="base"/>
            <a:r>
              <a:rPr lang="en-GB"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endParaRPr lang="en-GB" b="0" i="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pPr>
              <a:lnSpc>
                <a:spcPct val="107000"/>
              </a:lnSpc>
              <a:spcAft>
                <a:spcPts val="800"/>
              </a:spcAft>
            </a:pPr>
            <a:r>
              <a:rPr lang="en-GB" sz="1600" dirty="0">
                <a:effectLst/>
                <a:latin typeface="Tahoma" panose="020B0604030504040204" pitchFamily="34" charset="0"/>
                <a:ea typeface="Tahoma" panose="020B0604030504040204" pitchFamily="34" charset="0"/>
                <a:cs typeface="Tahoma" panose="020B0604030504040204" pitchFamily="34" charset="0"/>
              </a:rPr>
              <a:t>The future health and social care workforce will be required to work in new ways across organisations and sectors, aided by technology, to meet the changing needs of future patients. </a:t>
            </a:r>
          </a:p>
          <a:p>
            <a:pPr>
              <a:lnSpc>
                <a:spcPct val="107000"/>
              </a:lnSpc>
              <a:spcAft>
                <a:spcPts val="800"/>
              </a:spcAft>
            </a:pPr>
            <a:r>
              <a:rPr lang="en-GB" sz="1600" dirty="0">
                <a:effectLst/>
                <a:latin typeface="Tahoma" panose="020B0604030504040204" pitchFamily="34" charset="0"/>
                <a:ea typeface="Tahoma" panose="020B0604030504040204" pitchFamily="34" charset="0"/>
                <a:cs typeface="Tahoma" panose="020B0604030504040204" pitchFamily="34" charset="0"/>
              </a:rPr>
              <a:t>To support this evolving workforce, the University has developed a vision to build a centre of excellence in healthcare education and innovation for the South West.</a:t>
            </a:r>
            <a:endParaRPr lang="en-GB" sz="1600"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id="{770E775D-951B-BEDE-1EBF-23973DA01AE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11295" t="17208" r="11603"/>
          <a:stretch/>
        </p:blipFill>
        <p:spPr>
          <a:xfrm>
            <a:off x="59819" y="3309127"/>
            <a:ext cx="4285397" cy="2253091"/>
          </a:xfrm>
          <a:prstGeom prst="rect">
            <a:avLst/>
          </a:prstGeom>
        </p:spPr>
      </p:pic>
    </p:spTree>
    <p:extLst>
      <p:ext uri="{BB962C8B-B14F-4D97-AF65-F5344CB8AC3E}">
        <p14:creationId xmlns:p14="http://schemas.microsoft.com/office/powerpoint/2010/main" val="4263748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CB9A2DC-D4A2-B74C-99DC-64B7E23EA7C5}"/>
              </a:ext>
            </a:extLst>
          </p:cNvPr>
          <p:cNvSpPr/>
          <p:nvPr/>
        </p:nvSpPr>
        <p:spPr>
          <a:xfrm>
            <a:off x="0" y="-12977"/>
            <a:ext cx="9144000" cy="2011680"/>
          </a:xfrm>
          <a:prstGeom prst="rect">
            <a:avLst/>
          </a:prstGeom>
          <a:solidFill>
            <a:srgbClr val="3A37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6F954FA8-B341-E940-99D2-CF5D47C3EB31}"/>
              </a:ext>
            </a:extLst>
          </p:cNvPr>
          <p:cNvPicPr>
            <a:picLocks noChangeAspect="1"/>
          </p:cNvPicPr>
          <p:nvPr/>
        </p:nvPicPr>
        <p:blipFill>
          <a:blip r:embed="rId3"/>
          <a:stretch>
            <a:fillRect/>
          </a:stretch>
        </p:blipFill>
        <p:spPr>
          <a:xfrm>
            <a:off x="7240555" y="0"/>
            <a:ext cx="1444429" cy="740973"/>
          </a:xfrm>
          <a:prstGeom prst="rect">
            <a:avLst/>
          </a:prstGeom>
        </p:spPr>
      </p:pic>
      <p:sp>
        <p:nvSpPr>
          <p:cNvPr id="3" name="TextBox 2">
            <a:extLst>
              <a:ext uri="{FF2B5EF4-FFF2-40B4-BE49-F238E27FC236}">
                <a16:creationId xmlns:a16="http://schemas.microsoft.com/office/drawing/2014/main" id="{78CA5C4F-4AD2-8515-30E3-599E4DB3BF23}"/>
              </a:ext>
            </a:extLst>
          </p:cNvPr>
          <p:cNvSpPr txBox="1"/>
          <p:nvPr/>
        </p:nvSpPr>
        <p:spPr>
          <a:xfrm>
            <a:off x="171246" y="2065845"/>
            <a:ext cx="8308602" cy="2633798"/>
          </a:xfrm>
          <a:prstGeom prst="rect">
            <a:avLst/>
          </a:prstGeom>
          <a:noFill/>
        </p:spPr>
        <p:txBody>
          <a:bodyPr wrap="square">
            <a:spAutoFit/>
          </a:bodyPr>
          <a:lstStyle/>
          <a:p>
            <a:pPr algn="l" rtl="0" fontAlgn="base"/>
            <a:r>
              <a:rPr lang="en-GB" sz="1800" b="1"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Our vision</a:t>
            </a:r>
            <a:r>
              <a:rPr lang="en-GB"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endParaRPr lang="en-GB" b="0" i="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pPr algn="l" rtl="0" fontAlgn="base"/>
            <a:r>
              <a:rPr lang="en-GB"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endParaRPr lang="en-GB" b="0" i="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pPr>
              <a:lnSpc>
                <a:spcPct val="107000"/>
              </a:lnSpc>
              <a:spcAft>
                <a:spcPts val="800"/>
              </a:spcAft>
            </a:pPr>
            <a:r>
              <a:rPr lang="en-GB" sz="1600" dirty="0">
                <a:latin typeface="Tahoma" panose="020B0604030504040204" pitchFamily="34" charset="0"/>
                <a:ea typeface="Tahoma" panose="020B0604030504040204" pitchFamily="34" charset="0"/>
                <a:cs typeface="Tahoma" panose="020B0604030504040204" pitchFamily="34" charset="0"/>
              </a:rPr>
              <a:t>R</a:t>
            </a:r>
            <a:r>
              <a:rPr lang="en-GB" sz="1600" dirty="0">
                <a:effectLst/>
                <a:latin typeface="Tahoma" panose="020B0604030504040204" pitchFamily="34" charset="0"/>
                <a:ea typeface="Tahoma" panose="020B0604030504040204" pitchFamily="34" charset="0"/>
                <a:cs typeface="Tahoma" panose="020B0604030504040204" pitchFamily="34" charset="0"/>
              </a:rPr>
              <a:t>elocating to new fit-for-purpose facilities on the Frenchay Campus, with state-of-the-art technology</a:t>
            </a:r>
            <a:r>
              <a:rPr lang="en-GB" sz="1600" dirty="0">
                <a:latin typeface="Tahoma" panose="020B0604030504040204" pitchFamily="34" charset="0"/>
                <a:ea typeface="Tahoma" panose="020B0604030504040204" pitchFamily="34" charset="0"/>
                <a:cs typeface="Tahoma" panose="020B0604030504040204" pitchFamily="34" charset="0"/>
              </a:rPr>
              <a:t> and</a:t>
            </a:r>
            <a:r>
              <a:rPr lang="en-GB" sz="1600" dirty="0">
                <a:effectLst/>
                <a:latin typeface="Tahoma" panose="020B0604030504040204" pitchFamily="34" charset="0"/>
                <a:ea typeface="Tahoma" panose="020B0604030504040204" pitchFamily="34" charset="0"/>
                <a:cs typeface="Tahoma" panose="020B0604030504040204" pitchFamily="34" charset="0"/>
              </a:rPr>
              <a:t> larger spaces with greater flexibility for inter-professional learning, bringing together students and staff from different disciplines, and fostering a more collaborative and immersive approach to learning.</a:t>
            </a:r>
          </a:p>
          <a:p>
            <a:pPr algn="l" rtl="0" fontAlgn="base"/>
            <a:r>
              <a:rPr lang="en-GB" sz="1800" b="0" i="0" dirty="0">
                <a:solidFill>
                  <a:srgbClr val="000000"/>
                </a:solidFill>
                <a:effectLst/>
                <a:latin typeface="Calibri" panose="020F0502020204030204" pitchFamily="34" charset="0"/>
              </a:rPr>
              <a:t> </a:t>
            </a:r>
            <a:endParaRPr lang="en-GB" b="0" i="0" dirty="0">
              <a:solidFill>
                <a:srgbClr val="000000"/>
              </a:solidFill>
              <a:effectLst/>
              <a:latin typeface="Arial" panose="020B0604020202020204" pitchFamily="34" charset="0"/>
            </a:endParaRPr>
          </a:p>
          <a:p>
            <a:pPr algn="l" rtl="0" fontAlgn="base"/>
            <a:endParaRPr lang="en-GB" b="0" i="0" dirty="0">
              <a:solidFill>
                <a:srgbClr val="000000"/>
              </a:solidFill>
              <a:effectLst/>
              <a:latin typeface="Arial" panose="020B0604020202020204" pitchFamily="34" charset="0"/>
            </a:endParaRPr>
          </a:p>
          <a:p>
            <a:pPr algn="l" rtl="0" fontAlgn="base"/>
            <a:r>
              <a:rPr lang="en-GB" sz="1800" b="0" i="0" dirty="0">
                <a:solidFill>
                  <a:srgbClr val="000000"/>
                </a:solidFill>
                <a:effectLst/>
                <a:latin typeface="Calibri" panose="020F0502020204030204" pitchFamily="34" charset="0"/>
              </a:rPr>
              <a:t> </a:t>
            </a:r>
            <a:endParaRPr lang="en-GB" b="0" i="0" dirty="0">
              <a:solidFill>
                <a:srgbClr val="000000"/>
              </a:solidFill>
              <a:effectLst/>
              <a:latin typeface="Arial" panose="020B0604020202020204" pitchFamily="34" charset="0"/>
            </a:endParaRPr>
          </a:p>
        </p:txBody>
      </p:sp>
      <p:pic>
        <p:nvPicPr>
          <p:cNvPr id="4" name="Picture 3">
            <a:extLst>
              <a:ext uri="{FF2B5EF4-FFF2-40B4-BE49-F238E27FC236}">
                <a16:creationId xmlns:a16="http://schemas.microsoft.com/office/drawing/2014/main" id="{9AFAB7E8-71C9-4E81-999E-721AC73E35CC}"/>
              </a:ext>
            </a:extLst>
          </p:cNvPr>
          <p:cNvPicPr>
            <a:picLocks noChangeAspect="1"/>
          </p:cNvPicPr>
          <p:nvPr/>
        </p:nvPicPr>
        <p:blipFill>
          <a:blip r:embed="rId4"/>
          <a:stretch>
            <a:fillRect/>
          </a:stretch>
        </p:blipFill>
        <p:spPr>
          <a:xfrm>
            <a:off x="4818454" y="3887110"/>
            <a:ext cx="4325546" cy="2397969"/>
          </a:xfrm>
          <a:prstGeom prst="rect">
            <a:avLst/>
          </a:prstGeom>
        </p:spPr>
      </p:pic>
      <p:sp>
        <p:nvSpPr>
          <p:cNvPr id="5" name="TextBox 4">
            <a:extLst>
              <a:ext uri="{FF2B5EF4-FFF2-40B4-BE49-F238E27FC236}">
                <a16:creationId xmlns:a16="http://schemas.microsoft.com/office/drawing/2014/main" id="{EC00E39C-594A-8D8D-A565-9ADE6E9110AF}"/>
              </a:ext>
            </a:extLst>
          </p:cNvPr>
          <p:cNvSpPr txBox="1"/>
          <p:nvPr/>
        </p:nvSpPr>
        <p:spPr>
          <a:xfrm>
            <a:off x="171246" y="3750919"/>
            <a:ext cx="4112984" cy="2585323"/>
          </a:xfrm>
          <a:prstGeom prst="rect">
            <a:avLst/>
          </a:prstGeom>
          <a:noFill/>
        </p:spPr>
        <p:txBody>
          <a:bodyPr wrap="square" rtlCol="0">
            <a:spAutoFit/>
          </a:bodyPr>
          <a:lstStyle/>
          <a:p>
            <a:r>
              <a:rPr lang="en-GB" sz="1600" dirty="0">
                <a:effectLst/>
                <a:latin typeface="Tahoma" panose="020B0604030504040204" pitchFamily="34" charset="0"/>
                <a:ea typeface="Tahoma" panose="020B0604030504040204" pitchFamily="34" charset="0"/>
                <a:cs typeface="Tahoma" panose="020B0604030504040204" pitchFamily="34" charset="0"/>
              </a:rPr>
              <a:t>The development would see two existing buildings converted into purpose-built facilities, along with the construction of an adjacent new building. One of the existing buildings would become an Immersive Future Skills Lab supporting flexible, practice-led, skills-based learning. The University has received £5.8 million from the </a:t>
            </a:r>
            <a:r>
              <a:rPr lang="en-GB" sz="1600" dirty="0" err="1">
                <a:effectLst/>
                <a:latin typeface="Tahoma" panose="020B0604030504040204" pitchFamily="34" charset="0"/>
                <a:ea typeface="Tahoma" panose="020B0604030504040204" pitchFamily="34" charset="0"/>
                <a:cs typeface="Tahoma" panose="020B0604030504040204" pitchFamily="34" charset="0"/>
              </a:rPr>
              <a:t>OfS</a:t>
            </a:r>
            <a:r>
              <a:rPr lang="en-GB" sz="1600" dirty="0">
                <a:effectLst/>
                <a:latin typeface="Tahoma" panose="020B0604030504040204" pitchFamily="34" charset="0"/>
                <a:ea typeface="Tahoma" panose="020B0604030504040204" pitchFamily="34" charset="0"/>
                <a:cs typeface="Tahoma" panose="020B0604030504040204" pitchFamily="34" charset="0"/>
              </a:rPr>
              <a:t> for investment in the lab.</a:t>
            </a:r>
          </a:p>
          <a:p>
            <a:endParaRPr lang="en-GB" dirty="0"/>
          </a:p>
        </p:txBody>
      </p:sp>
      <p:sp>
        <p:nvSpPr>
          <p:cNvPr id="2" name="Title 1">
            <a:extLst>
              <a:ext uri="{FF2B5EF4-FFF2-40B4-BE49-F238E27FC236}">
                <a16:creationId xmlns:a16="http://schemas.microsoft.com/office/drawing/2014/main" id="{31C5CEE0-F67C-DC6C-6E40-55151B6C545F}"/>
              </a:ext>
            </a:extLst>
          </p:cNvPr>
          <p:cNvSpPr txBox="1">
            <a:spLocks/>
          </p:cNvSpPr>
          <p:nvPr/>
        </p:nvSpPr>
        <p:spPr>
          <a:xfrm>
            <a:off x="459016" y="287383"/>
            <a:ext cx="7772400" cy="1478102"/>
          </a:xfrm>
          <a:prstGeom prst="rect">
            <a:avLst/>
          </a:prstGeom>
        </p:spPr>
        <p:txBody>
          <a:bodyPr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5400" dirty="0">
                <a:solidFill>
                  <a:srgbClr val="B2A7D5"/>
                </a:solidFill>
                <a:latin typeface="Georgia" panose="02040502050405020303" pitchFamily="18" charset="0"/>
              </a:rPr>
              <a:t>UWE BRISTOL HEALTH </a:t>
            </a:r>
          </a:p>
          <a:p>
            <a:r>
              <a:rPr lang="en-GB" sz="5400" dirty="0">
                <a:solidFill>
                  <a:srgbClr val="B2A7D5"/>
                </a:solidFill>
                <a:latin typeface="Georgia" panose="02040502050405020303" pitchFamily="18" charset="0"/>
              </a:rPr>
              <a:t>AND SOCIAL CARE</a:t>
            </a:r>
          </a:p>
          <a:p>
            <a:r>
              <a:rPr lang="en-GB" sz="5400" dirty="0">
                <a:solidFill>
                  <a:srgbClr val="B2A7D5"/>
                </a:solidFill>
                <a:latin typeface="Georgia" panose="02040502050405020303" pitchFamily="18" charset="0"/>
              </a:rPr>
              <a:t>Future Thinking</a:t>
            </a:r>
          </a:p>
        </p:txBody>
      </p:sp>
      <p:sp>
        <p:nvSpPr>
          <p:cNvPr id="8" name="TextBox 7">
            <a:extLst>
              <a:ext uri="{FF2B5EF4-FFF2-40B4-BE49-F238E27FC236}">
                <a16:creationId xmlns:a16="http://schemas.microsoft.com/office/drawing/2014/main" id="{84B75D96-30B6-F6F9-780D-6FFCEC4F648C}"/>
              </a:ext>
            </a:extLst>
          </p:cNvPr>
          <p:cNvSpPr txBox="1"/>
          <p:nvPr/>
        </p:nvSpPr>
        <p:spPr>
          <a:xfrm>
            <a:off x="2775642" y="6466974"/>
            <a:ext cx="6370398" cy="307777"/>
          </a:xfrm>
          <a:prstGeom prst="rect">
            <a:avLst/>
          </a:prstGeom>
          <a:noFill/>
        </p:spPr>
        <p:txBody>
          <a:bodyPr wrap="none" lIns="91440" tIns="45720" rIns="91440" bIns="45720" rtlCol="0" anchor="t">
            <a:spAutoFit/>
          </a:bodyPr>
          <a:lstStyle/>
          <a:p>
            <a:r>
              <a:rPr lang="en-GB" sz="1400" i="1" dirty="0"/>
              <a:t>Architecture design of the future of Health and Social Wellbeing at </a:t>
            </a:r>
            <a:r>
              <a:rPr lang="en-GB" sz="1400" i="1" dirty="0" err="1"/>
              <a:t>Frenchay</a:t>
            </a:r>
            <a:r>
              <a:rPr lang="en-GB" sz="1400" i="1" dirty="0"/>
              <a:t> Campus </a:t>
            </a:r>
            <a:endParaRPr lang="en-GB" sz="1400" i="1"/>
          </a:p>
        </p:txBody>
      </p:sp>
    </p:spTree>
    <p:extLst>
      <p:ext uri="{BB962C8B-B14F-4D97-AF65-F5344CB8AC3E}">
        <p14:creationId xmlns:p14="http://schemas.microsoft.com/office/powerpoint/2010/main" val="10531975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CB9A2DC-D4A2-B74C-99DC-64B7E23EA7C5}"/>
              </a:ext>
            </a:extLst>
          </p:cNvPr>
          <p:cNvSpPr/>
          <p:nvPr/>
        </p:nvSpPr>
        <p:spPr>
          <a:xfrm>
            <a:off x="0" y="0"/>
            <a:ext cx="9144000" cy="2011680"/>
          </a:xfrm>
          <a:prstGeom prst="rect">
            <a:avLst/>
          </a:prstGeom>
          <a:solidFill>
            <a:srgbClr val="3A37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6F954FA8-B341-E940-99D2-CF5D47C3EB31}"/>
              </a:ext>
            </a:extLst>
          </p:cNvPr>
          <p:cNvPicPr>
            <a:picLocks noChangeAspect="1"/>
          </p:cNvPicPr>
          <p:nvPr/>
        </p:nvPicPr>
        <p:blipFill>
          <a:blip r:embed="rId3"/>
          <a:stretch>
            <a:fillRect/>
          </a:stretch>
        </p:blipFill>
        <p:spPr>
          <a:xfrm>
            <a:off x="7240555" y="0"/>
            <a:ext cx="1444429" cy="740973"/>
          </a:xfrm>
          <a:prstGeom prst="rect">
            <a:avLst/>
          </a:prstGeom>
        </p:spPr>
      </p:pic>
      <p:sp>
        <p:nvSpPr>
          <p:cNvPr id="3" name="TextBox 2">
            <a:extLst>
              <a:ext uri="{FF2B5EF4-FFF2-40B4-BE49-F238E27FC236}">
                <a16:creationId xmlns:a16="http://schemas.microsoft.com/office/drawing/2014/main" id="{78CA5C4F-4AD2-8515-30E3-599E4DB3BF23}"/>
              </a:ext>
            </a:extLst>
          </p:cNvPr>
          <p:cNvSpPr txBox="1"/>
          <p:nvPr/>
        </p:nvSpPr>
        <p:spPr>
          <a:xfrm>
            <a:off x="267194" y="2149071"/>
            <a:ext cx="8609611" cy="4339650"/>
          </a:xfrm>
          <a:prstGeom prst="rect">
            <a:avLst/>
          </a:prstGeom>
          <a:noFill/>
        </p:spPr>
        <p:txBody>
          <a:bodyPr wrap="square">
            <a:spAutoFit/>
          </a:bodyPr>
          <a:lstStyle/>
          <a:p>
            <a:r>
              <a:rPr lang="en-GB" b="1" dirty="0">
                <a:solidFill>
                  <a:schemeClr val="tx1"/>
                </a:solidFill>
                <a:latin typeface="Tahoma" panose="020B0604030504040204" pitchFamily="34" charset="0"/>
                <a:ea typeface="Tahoma" panose="020B0604030504040204" pitchFamily="34" charset="0"/>
                <a:cs typeface="Tahoma" panose="020B0604030504040204" pitchFamily="34" charset="0"/>
              </a:rPr>
              <a:t>Shaping ou</a:t>
            </a:r>
            <a:r>
              <a:rPr lang="en-GB" b="1" dirty="0">
                <a:latin typeface="Tahoma" panose="020B0604030504040204" pitchFamily="34" charset="0"/>
                <a:ea typeface="Tahoma" panose="020B0604030504040204" pitchFamily="34" charset="0"/>
                <a:cs typeface="Tahoma" panose="020B0604030504040204" pitchFamily="34" charset="0"/>
              </a:rPr>
              <a:t>r vision for a</a:t>
            </a:r>
            <a:r>
              <a:rPr lang="en-GB" b="1" dirty="0">
                <a:solidFill>
                  <a:schemeClr val="tx1"/>
                </a:solidFill>
                <a:latin typeface="Tahoma" panose="020B0604030504040204" pitchFamily="34" charset="0"/>
                <a:ea typeface="Tahoma" panose="020B0604030504040204" pitchFamily="34" charset="0"/>
                <a:cs typeface="Tahoma" panose="020B0604030504040204" pitchFamily="34" charset="0"/>
              </a:rPr>
              <a:t> Connected Campus – 2.0</a:t>
            </a:r>
          </a:p>
          <a:p>
            <a:endParaRPr lang="en-GB" b="1" dirty="0">
              <a:latin typeface="Tahoma" panose="020B0604030504040204" pitchFamily="34" charset="0"/>
              <a:ea typeface="Tahoma" panose="020B0604030504040204" pitchFamily="34" charset="0"/>
              <a:cs typeface="Tahoma" panose="020B0604030504040204" pitchFamily="34" charset="0"/>
            </a:endParaRPr>
          </a:p>
          <a:p>
            <a:r>
              <a:rPr lang="en-GB" dirty="0">
                <a:effectLst/>
                <a:latin typeface="Tahoma" panose="020B0604030504040204" pitchFamily="34" charset="0"/>
                <a:ea typeface="Tahoma" panose="020B0604030504040204" pitchFamily="34" charset="0"/>
                <a:cs typeface="Tahoma" panose="020B0604030504040204" pitchFamily="34" charset="0"/>
              </a:rPr>
              <a:t>Community and business engagement will be the heart of the new site, with additional public-facing spaces created to allow the University to strengthen links with partner organisations in the region.</a:t>
            </a:r>
          </a:p>
          <a:p>
            <a:pPr algn="l" rtl="0" fontAlgn="base"/>
            <a:r>
              <a:rPr lang="en-GB"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endParaRPr lang="en-GB" b="0" i="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GB" sz="1800" dirty="0">
                <a:latin typeface="Tahoma" panose="020B0604030504040204" pitchFamily="34" charset="0"/>
                <a:ea typeface="Tahoma" panose="020B0604030504040204" pitchFamily="34" charset="0"/>
                <a:cs typeface="Tahoma" panose="020B0604030504040204" pitchFamily="34" charset="0"/>
              </a:rPr>
              <a:t>Creating physical and digital spaces that provide access to simulation and clinical skills </a:t>
            </a:r>
            <a:r>
              <a:rPr lang="en-GB" dirty="0">
                <a:latin typeface="Tahoma" panose="020B0604030504040204" pitchFamily="34" charset="0"/>
                <a:ea typeface="Tahoma" panose="020B0604030504040204" pitchFamily="34" charset="0"/>
                <a:cs typeface="Tahoma" panose="020B0604030504040204" pitchFamily="34" charset="0"/>
              </a:rPr>
              <a:t>is </a:t>
            </a:r>
            <a:r>
              <a:rPr lang="en-GB" sz="1800" dirty="0">
                <a:latin typeface="Tahoma" panose="020B0604030504040204" pitchFamily="34" charset="0"/>
                <a:ea typeface="Tahoma" panose="020B0604030504040204" pitchFamily="34" charset="0"/>
                <a:cs typeface="Tahoma" panose="020B0604030504040204" pitchFamily="34" charset="0"/>
              </a:rPr>
              <a:t>integral within health and social care.</a:t>
            </a:r>
          </a:p>
          <a:p>
            <a:endParaRPr lang="en-GB" sz="800"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GB" sz="1800" dirty="0">
                <a:latin typeface="Tahoma" panose="020B0604030504040204" pitchFamily="34" charset="0"/>
                <a:ea typeface="Tahoma" panose="020B0604030504040204" pitchFamily="34" charset="0"/>
                <a:cs typeface="Tahoma" panose="020B0604030504040204" pitchFamily="34" charset="0"/>
              </a:rPr>
              <a:t>Constraints on the availability of physical placements within practice, coupled with the experiences of Covid-19.</a:t>
            </a:r>
          </a:p>
          <a:p>
            <a:endParaRPr lang="en-GB" sz="800"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GB" sz="1800" dirty="0">
                <a:latin typeface="Tahoma" panose="020B0604030504040204" pitchFamily="34" charset="0"/>
                <a:ea typeface="Tahoma" panose="020B0604030504040204" pitchFamily="34" charset="0"/>
                <a:cs typeface="Tahoma" panose="020B0604030504040204" pitchFamily="34" charset="0"/>
              </a:rPr>
              <a:t>Having a ‘</a:t>
            </a:r>
            <a:r>
              <a:rPr lang="en-GB" sz="1800" i="1" dirty="0">
                <a:latin typeface="Tahoma" panose="020B0604030504040204" pitchFamily="34" charset="0"/>
                <a:ea typeface="Tahoma" panose="020B0604030504040204" pitchFamily="34" charset="0"/>
                <a:cs typeface="Tahoma" panose="020B0604030504040204" pitchFamily="34" charset="0"/>
              </a:rPr>
              <a:t>connected campus</a:t>
            </a:r>
            <a:r>
              <a:rPr lang="en-GB" sz="1800" dirty="0">
                <a:latin typeface="Tahoma" panose="020B0604030504040204" pitchFamily="34" charset="0"/>
                <a:ea typeface="Tahoma" panose="020B0604030504040204" pitchFamily="34" charset="0"/>
                <a:cs typeface="Tahoma" panose="020B0604030504040204" pitchFamily="34" charset="0"/>
              </a:rPr>
              <a:t>’ that creates the required conditions for professional growth, development and key graduate outcomes is vital.</a:t>
            </a:r>
          </a:p>
          <a:p>
            <a:pPr marL="273050" indent="-273050">
              <a:tabLst>
                <a:tab pos="177800" algn="l"/>
              </a:tabLst>
            </a:pPr>
            <a:endParaRPr lang="en-GB" sz="800" dirty="0">
              <a:latin typeface="Tahoma" panose="020B0604030504040204" pitchFamily="34" charset="0"/>
              <a:ea typeface="Tahoma" panose="020B0604030504040204" pitchFamily="34" charset="0"/>
              <a:cs typeface="Tahoma" panose="020B0604030504040204" pitchFamily="34" charset="0"/>
            </a:endParaRPr>
          </a:p>
          <a:p>
            <a:pPr marL="273050" indent="-273050">
              <a:buFont typeface="Arial" panose="020B0604020202020204" pitchFamily="34" charset="0"/>
              <a:buChar char="•"/>
              <a:tabLst>
                <a:tab pos="177800" algn="l"/>
              </a:tabLst>
            </a:pPr>
            <a:r>
              <a:rPr lang="en-GB" sz="1800" dirty="0">
                <a:latin typeface="Tahoma" panose="020B0604030504040204" pitchFamily="34" charset="0"/>
                <a:ea typeface="Tahoma" panose="020B0604030504040204" pitchFamily="34" charset="0"/>
                <a:cs typeface="Tahoma" panose="020B0604030504040204" pitchFamily="34" charset="0"/>
              </a:rPr>
              <a:t>Connections with remote / regional sites will be vital as long arm supervision </a:t>
            </a:r>
          </a:p>
          <a:p>
            <a:pPr marL="273050" indent="-273050">
              <a:tabLst>
                <a:tab pos="177800" algn="l"/>
              </a:tabLst>
            </a:pPr>
            <a:r>
              <a:rPr lang="en-GB" sz="1800" dirty="0">
                <a:latin typeface="Tahoma" panose="020B0604030504040204" pitchFamily="34" charset="0"/>
                <a:ea typeface="Tahoma" panose="020B0604030504040204" pitchFamily="34" charset="0"/>
                <a:cs typeface="Tahoma" panose="020B0604030504040204" pitchFamily="34" charset="0"/>
              </a:rPr>
              <a:t>    becomes more embedded.  </a:t>
            </a:r>
          </a:p>
        </p:txBody>
      </p:sp>
      <p:sp>
        <p:nvSpPr>
          <p:cNvPr id="2" name="Title 1">
            <a:extLst>
              <a:ext uri="{FF2B5EF4-FFF2-40B4-BE49-F238E27FC236}">
                <a16:creationId xmlns:a16="http://schemas.microsoft.com/office/drawing/2014/main" id="{BECE8641-515C-50A0-DB32-0EC304CA4974}"/>
              </a:ext>
            </a:extLst>
          </p:cNvPr>
          <p:cNvSpPr txBox="1">
            <a:spLocks/>
          </p:cNvSpPr>
          <p:nvPr/>
        </p:nvSpPr>
        <p:spPr>
          <a:xfrm>
            <a:off x="459016" y="287383"/>
            <a:ext cx="7772400" cy="1478102"/>
          </a:xfrm>
          <a:prstGeom prst="rect">
            <a:avLst/>
          </a:prstGeom>
        </p:spPr>
        <p:txBody>
          <a:bodyPr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5400" dirty="0">
                <a:solidFill>
                  <a:srgbClr val="B2A7D5"/>
                </a:solidFill>
                <a:latin typeface="Georgia" panose="02040502050405020303" pitchFamily="18" charset="0"/>
              </a:rPr>
              <a:t>UWE BRISTOL HEALTH </a:t>
            </a:r>
          </a:p>
          <a:p>
            <a:r>
              <a:rPr lang="en-GB" sz="5400" dirty="0">
                <a:solidFill>
                  <a:srgbClr val="B2A7D5"/>
                </a:solidFill>
                <a:latin typeface="Georgia" panose="02040502050405020303" pitchFamily="18" charset="0"/>
              </a:rPr>
              <a:t>AND SOCIAL CARE</a:t>
            </a:r>
          </a:p>
          <a:p>
            <a:r>
              <a:rPr lang="en-GB" sz="5400" dirty="0">
                <a:solidFill>
                  <a:srgbClr val="B2A7D5"/>
                </a:solidFill>
                <a:latin typeface="Georgia" panose="02040502050405020303" pitchFamily="18" charset="0"/>
              </a:rPr>
              <a:t>Future Thinking</a:t>
            </a:r>
          </a:p>
        </p:txBody>
      </p:sp>
    </p:spTree>
    <p:extLst>
      <p:ext uri="{BB962C8B-B14F-4D97-AF65-F5344CB8AC3E}">
        <p14:creationId xmlns:p14="http://schemas.microsoft.com/office/powerpoint/2010/main" val="29014692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CB9A2DC-D4A2-B74C-99DC-64B7E23EA7C5}"/>
              </a:ext>
            </a:extLst>
          </p:cNvPr>
          <p:cNvSpPr/>
          <p:nvPr/>
        </p:nvSpPr>
        <p:spPr>
          <a:xfrm>
            <a:off x="0" y="0"/>
            <a:ext cx="9144000" cy="2011680"/>
          </a:xfrm>
          <a:prstGeom prst="rect">
            <a:avLst/>
          </a:prstGeom>
          <a:solidFill>
            <a:srgbClr val="3A37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6F954FA8-B341-E940-99D2-CF5D47C3EB31}"/>
              </a:ext>
            </a:extLst>
          </p:cNvPr>
          <p:cNvPicPr>
            <a:picLocks noChangeAspect="1"/>
          </p:cNvPicPr>
          <p:nvPr/>
        </p:nvPicPr>
        <p:blipFill>
          <a:blip r:embed="rId3"/>
          <a:stretch>
            <a:fillRect/>
          </a:stretch>
        </p:blipFill>
        <p:spPr>
          <a:xfrm>
            <a:off x="7240555" y="0"/>
            <a:ext cx="1444429" cy="740973"/>
          </a:xfrm>
          <a:prstGeom prst="rect">
            <a:avLst/>
          </a:prstGeom>
        </p:spPr>
      </p:pic>
      <p:sp>
        <p:nvSpPr>
          <p:cNvPr id="3" name="TextBox 2">
            <a:extLst>
              <a:ext uri="{FF2B5EF4-FFF2-40B4-BE49-F238E27FC236}">
                <a16:creationId xmlns:a16="http://schemas.microsoft.com/office/drawing/2014/main" id="{78CA5C4F-4AD2-8515-30E3-599E4DB3BF23}"/>
              </a:ext>
            </a:extLst>
          </p:cNvPr>
          <p:cNvSpPr txBox="1"/>
          <p:nvPr/>
        </p:nvSpPr>
        <p:spPr>
          <a:xfrm>
            <a:off x="267194" y="2187313"/>
            <a:ext cx="8609611" cy="923330"/>
          </a:xfrm>
          <a:prstGeom prst="rect">
            <a:avLst/>
          </a:prstGeom>
          <a:noFill/>
        </p:spPr>
        <p:txBody>
          <a:bodyPr wrap="square">
            <a:spAutoFit/>
          </a:bodyPr>
          <a:lstStyle/>
          <a:p>
            <a:pPr defTabSz="914400">
              <a:defRPr/>
            </a:pPr>
            <a:r>
              <a:rPr lang="en-GB" dirty="0">
                <a:effectLst/>
                <a:latin typeface="Tahoma" panose="020B0604030504040204" pitchFamily="34" charset="0"/>
                <a:ea typeface="Tahoma" panose="020B0604030504040204" pitchFamily="34" charset="0"/>
                <a:cs typeface="Tahoma" panose="020B0604030504040204" pitchFamily="34" charset="0"/>
              </a:rPr>
              <a:t>Over the coming months and years, UWE Bristol will be working closely with external partners across the health and care sector to help shape the development.</a:t>
            </a:r>
            <a:r>
              <a:rPr lang="en-GB" sz="1800" b="1"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p>
        </p:txBody>
      </p:sp>
      <p:pic>
        <p:nvPicPr>
          <p:cNvPr id="4" name="Picture 3">
            <a:extLst>
              <a:ext uri="{FF2B5EF4-FFF2-40B4-BE49-F238E27FC236}">
                <a16:creationId xmlns:a16="http://schemas.microsoft.com/office/drawing/2014/main" id="{4A8B705F-7A0C-9ABA-A611-A5D1B27424C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11295" t="17208" r="11603"/>
          <a:stretch/>
        </p:blipFill>
        <p:spPr>
          <a:xfrm>
            <a:off x="59819" y="3976332"/>
            <a:ext cx="4285397" cy="2253091"/>
          </a:xfrm>
          <a:prstGeom prst="rect">
            <a:avLst/>
          </a:prstGeom>
        </p:spPr>
      </p:pic>
      <p:sp>
        <p:nvSpPr>
          <p:cNvPr id="2" name="Title 1">
            <a:extLst>
              <a:ext uri="{FF2B5EF4-FFF2-40B4-BE49-F238E27FC236}">
                <a16:creationId xmlns:a16="http://schemas.microsoft.com/office/drawing/2014/main" id="{8AE98ABC-86CF-8E4E-7F2C-21B3B3CDD770}"/>
              </a:ext>
            </a:extLst>
          </p:cNvPr>
          <p:cNvSpPr txBox="1">
            <a:spLocks/>
          </p:cNvSpPr>
          <p:nvPr/>
        </p:nvSpPr>
        <p:spPr>
          <a:xfrm>
            <a:off x="459016" y="287383"/>
            <a:ext cx="7772400" cy="1478102"/>
          </a:xfrm>
          <a:prstGeom prst="rect">
            <a:avLst/>
          </a:prstGeom>
        </p:spPr>
        <p:txBody>
          <a:bodyPr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5400" dirty="0">
                <a:solidFill>
                  <a:srgbClr val="B2A7D5"/>
                </a:solidFill>
                <a:latin typeface="Georgia" panose="02040502050405020303" pitchFamily="18" charset="0"/>
              </a:rPr>
              <a:t>UWE BRISTOL HEALTH </a:t>
            </a:r>
          </a:p>
          <a:p>
            <a:r>
              <a:rPr lang="en-GB" sz="5400" dirty="0">
                <a:solidFill>
                  <a:srgbClr val="B2A7D5"/>
                </a:solidFill>
                <a:latin typeface="Georgia" panose="02040502050405020303" pitchFamily="18" charset="0"/>
              </a:rPr>
              <a:t>AND SOCIAL CARE</a:t>
            </a:r>
          </a:p>
          <a:p>
            <a:r>
              <a:rPr lang="en-GB" sz="5400" dirty="0">
                <a:solidFill>
                  <a:srgbClr val="B2A7D5"/>
                </a:solidFill>
                <a:latin typeface="Georgia" panose="02040502050405020303" pitchFamily="18" charset="0"/>
              </a:rPr>
              <a:t>Future Thinking</a:t>
            </a:r>
          </a:p>
        </p:txBody>
      </p:sp>
      <p:pic>
        <p:nvPicPr>
          <p:cNvPr id="5" name="Picture 4">
            <a:extLst>
              <a:ext uri="{FF2B5EF4-FFF2-40B4-BE49-F238E27FC236}">
                <a16:creationId xmlns:a16="http://schemas.microsoft.com/office/drawing/2014/main" id="{47BB8095-1DAF-28DC-F37E-996728B17486}"/>
              </a:ext>
            </a:extLst>
          </p:cNvPr>
          <p:cNvPicPr>
            <a:picLocks noChangeAspect="1"/>
          </p:cNvPicPr>
          <p:nvPr/>
        </p:nvPicPr>
        <p:blipFill>
          <a:blip r:embed="rId5"/>
          <a:stretch>
            <a:fillRect/>
          </a:stretch>
        </p:blipFill>
        <p:spPr>
          <a:xfrm>
            <a:off x="4444030" y="3572659"/>
            <a:ext cx="4699970" cy="2997958"/>
          </a:xfrm>
          <a:prstGeom prst="rect">
            <a:avLst/>
          </a:prstGeom>
        </p:spPr>
      </p:pic>
    </p:spTree>
    <p:extLst>
      <p:ext uri="{BB962C8B-B14F-4D97-AF65-F5344CB8AC3E}">
        <p14:creationId xmlns:p14="http://schemas.microsoft.com/office/powerpoint/2010/main" val="268714449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CB9A2DC-D4A2-B74C-99DC-64B7E23EA7C5}"/>
              </a:ext>
            </a:extLst>
          </p:cNvPr>
          <p:cNvSpPr/>
          <p:nvPr/>
        </p:nvSpPr>
        <p:spPr>
          <a:xfrm>
            <a:off x="0" y="0"/>
            <a:ext cx="9144000" cy="2011680"/>
          </a:xfrm>
          <a:prstGeom prst="rect">
            <a:avLst/>
          </a:prstGeom>
          <a:solidFill>
            <a:srgbClr val="3A37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6F954FA8-B341-E940-99D2-CF5D47C3EB31}"/>
              </a:ext>
            </a:extLst>
          </p:cNvPr>
          <p:cNvPicPr>
            <a:picLocks noChangeAspect="1"/>
          </p:cNvPicPr>
          <p:nvPr/>
        </p:nvPicPr>
        <p:blipFill>
          <a:blip r:embed="rId3"/>
          <a:stretch>
            <a:fillRect/>
          </a:stretch>
        </p:blipFill>
        <p:spPr>
          <a:xfrm>
            <a:off x="7240555" y="0"/>
            <a:ext cx="1444429" cy="740973"/>
          </a:xfrm>
          <a:prstGeom prst="rect">
            <a:avLst/>
          </a:prstGeom>
        </p:spPr>
      </p:pic>
      <p:sp>
        <p:nvSpPr>
          <p:cNvPr id="8" name="Title 1">
            <a:extLst>
              <a:ext uri="{FF2B5EF4-FFF2-40B4-BE49-F238E27FC236}">
                <a16:creationId xmlns:a16="http://schemas.microsoft.com/office/drawing/2014/main" id="{945B7B44-3734-614F-A245-1E76DCCAF434}"/>
              </a:ext>
            </a:extLst>
          </p:cNvPr>
          <p:cNvSpPr txBox="1">
            <a:spLocks/>
          </p:cNvSpPr>
          <p:nvPr/>
        </p:nvSpPr>
        <p:spPr>
          <a:xfrm>
            <a:off x="459016" y="587829"/>
            <a:ext cx="8242572" cy="1179896"/>
          </a:xfrm>
          <a:prstGeom prst="rect">
            <a:avLst/>
          </a:prstGeom>
        </p:spPr>
        <p:txBody>
          <a:bodyPr anchor="ctr">
            <a:normAutofit fontScale="5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7800" dirty="0">
                <a:solidFill>
                  <a:srgbClr val="B2A7D5"/>
                </a:solidFill>
                <a:latin typeface="Georgia" panose="02040502050405020303" pitchFamily="18" charset="0"/>
              </a:rPr>
              <a:t>LOOKING AHEAD</a:t>
            </a:r>
          </a:p>
          <a:p>
            <a:r>
              <a:rPr lang="en-GB" sz="7400" dirty="0">
                <a:solidFill>
                  <a:srgbClr val="B2A7D5"/>
                </a:solidFill>
                <a:latin typeface="Georgia" panose="02040502050405020303" pitchFamily="18" charset="0"/>
              </a:rPr>
              <a:t>Changing needs and opportunities</a:t>
            </a:r>
          </a:p>
        </p:txBody>
      </p:sp>
      <p:pic>
        <p:nvPicPr>
          <p:cNvPr id="2" name="object 2">
            <a:extLst>
              <a:ext uri="{FF2B5EF4-FFF2-40B4-BE49-F238E27FC236}">
                <a16:creationId xmlns:a16="http://schemas.microsoft.com/office/drawing/2014/main" id="{ABB017C8-3A63-38D6-3A57-1D2B8F526E34}"/>
              </a:ext>
            </a:extLst>
          </p:cNvPr>
          <p:cNvPicPr/>
          <p:nvPr/>
        </p:nvPicPr>
        <p:blipFill>
          <a:blip r:embed="rId4" cstate="print"/>
          <a:stretch>
            <a:fillRect/>
          </a:stretch>
        </p:blipFill>
        <p:spPr>
          <a:xfrm>
            <a:off x="196035" y="2189910"/>
            <a:ext cx="5616121" cy="2400871"/>
          </a:xfrm>
          <a:prstGeom prst="rect">
            <a:avLst/>
          </a:prstGeom>
        </p:spPr>
      </p:pic>
      <p:pic>
        <p:nvPicPr>
          <p:cNvPr id="4" name="object 3">
            <a:extLst>
              <a:ext uri="{FF2B5EF4-FFF2-40B4-BE49-F238E27FC236}">
                <a16:creationId xmlns:a16="http://schemas.microsoft.com/office/drawing/2014/main" id="{7860DAC8-498A-873E-E3AC-C8FED7FBE16D}"/>
              </a:ext>
            </a:extLst>
          </p:cNvPr>
          <p:cNvPicPr/>
          <p:nvPr/>
        </p:nvPicPr>
        <p:blipFill>
          <a:blip r:embed="rId5" cstate="print"/>
          <a:stretch>
            <a:fillRect/>
          </a:stretch>
        </p:blipFill>
        <p:spPr>
          <a:xfrm>
            <a:off x="369916" y="4689904"/>
            <a:ext cx="4971190" cy="1085268"/>
          </a:xfrm>
          <a:prstGeom prst="rect">
            <a:avLst/>
          </a:prstGeom>
        </p:spPr>
      </p:pic>
      <p:sp>
        <p:nvSpPr>
          <p:cNvPr id="5" name="object 4">
            <a:extLst>
              <a:ext uri="{FF2B5EF4-FFF2-40B4-BE49-F238E27FC236}">
                <a16:creationId xmlns:a16="http://schemas.microsoft.com/office/drawing/2014/main" id="{81E4FC10-7DCE-715C-936D-529FA165F521}"/>
              </a:ext>
            </a:extLst>
          </p:cNvPr>
          <p:cNvSpPr txBox="1"/>
          <p:nvPr/>
        </p:nvSpPr>
        <p:spPr>
          <a:xfrm>
            <a:off x="5810442" y="3750876"/>
            <a:ext cx="3173254" cy="1399422"/>
          </a:xfrm>
          <a:prstGeom prst="rect">
            <a:avLst/>
          </a:prstGeom>
          <a:solidFill>
            <a:srgbClr val="FBD4B5"/>
          </a:solidFill>
        </p:spPr>
        <p:txBody>
          <a:bodyPr vert="horz" wrap="square" lIns="0" tIns="29528" rIns="0" bIns="0" rtlCol="0">
            <a:spAutoFit/>
          </a:bodyPr>
          <a:lstStyle/>
          <a:p>
            <a:pPr marL="68580">
              <a:spcBef>
                <a:spcPts val="233"/>
              </a:spcBef>
            </a:pPr>
            <a:r>
              <a:rPr sz="1350" dirty="0">
                <a:latin typeface="Arial"/>
                <a:cs typeface="Arial"/>
              </a:rPr>
              <a:t>Creating</a:t>
            </a:r>
            <a:r>
              <a:rPr sz="1350" spc="-19" dirty="0">
                <a:latin typeface="Arial"/>
                <a:cs typeface="Arial"/>
              </a:rPr>
              <a:t> </a:t>
            </a:r>
            <a:r>
              <a:rPr sz="1350" dirty="0">
                <a:latin typeface="Arial"/>
                <a:cs typeface="Arial"/>
              </a:rPr>
              <a:t>the</a:t>
            </a:r>
            <a:r>
              <a:rPr sz="1350" spc="-8" dirty="0">
                <a:latin typeface="Arial"/>
                <a:cs typeface="Arial"/>
              </a:rPr>
              <a:t> </a:t>
            </a:r>
            <a:r>
              <a:rPr sz="1350" dirty="0">
                <a:latin typeface="Arial"/>
                <a:cs typeface="Arial"/>
              </a:rPr>
              <a:t>patient</a:t>
            </a:r>
            <a:r>
              <a:rPr sz="1350" spc="-15" dirty="0">
                <a:latin typeface="Arial"/>
                <a:cs typeface="Arial"/>
              </a:rPr>
              <a:t> </a:t>
            </a:r>
            <a:r>
              <a:rPr sz="1350" dirty="0">
                <a:latin typeface="Arial"/>
                <a:cs typeface="Arial"/>
              </a:rPr>
              <a:t>journey</a:t>
            </a:r>
            <a:r>
              <a:rPr sz="1350" spc="-8" dirty="0">
                <a:latin typeface="Arial"/>
                <a:cs typeface="Arial"/>
              </a:rPr>
              <a:t> through:</a:t>
            </a:r>
            <a:endParaRPr sz="1350" dirty="0">
              <a:latin typeface="Arial"/>
              <a:cs typeface="Arial"/>
            </a:endParaRPr>
          </a:p>
          <a:p>
            <a:pPr>
              <a:spcBef>
                <a:spcPts val="23"/>
              </a:spcBef>
            </a:pPr>
            <a:endParaRPr sz="800" dirty="0">
              <a:latin typeface="Arial"/>
              <a:cs typeface="Arial"/>
            </a:endParaRPr>
          </a:p>
          <a:p>
            <a:pPr marL="353854" indent="-285750">
              <a:spcBef>
                <a:spcPts val="4"/>
              </a:spcBef>
              <a:buFont typeface="Arial" panose="020B0604020202020204" pitchFamily="34" charset="0"/>
              <a:buChar char="•"/>
              <a:tabLst>
                <a:tab pos="368618" algn="l"/>
                <a:tab pos="369094" algn="l"/>
              </a:tabLst>
            </a:pPr>
            <a:r>
              <a:rPr sz="1350" dirty="0">
                <a:latin typeface="Arial"/>
                <a:cs typeface="Arial"/>
              </a:rPr>
              <a:t>Collaborative</a:t>
            </a:r>
            <a:r>
              <a:rPr sz="1350" spc="-30" dirty="0">
                <a:latin typeface="Arial"/>
                <a:cs typeface="Arial"/>
              </a:rPr>
              <a:t> </a:t>
            </a:r>
            <a:r>
              <a:rPr sz="1350" dirty="0">
                <a:latin typeface="Arial"/>
                <a:cs typeface="Arial"/>
              </a:rPr>
              <a:t>education</a:t>
            </a:r>
            <a:r>
              <a:rPr sz="1350" spc="-15" dirty="0">
                <a:latin typeface="Arial"/>
                <a:cs typeface="Arial"/>
              </a:rPr>
              <a:t> </a:t>
            </a:r>
            <a:r>
              <a:rPr sz="1350" spc="-8" dirty="0">
                <a:latin typeface="Arial"/>
                <a:cs typeface="Arial"/>
              </a:rPr>
              <a:t>models</a:t>
            </a:r>
            <a:r>
              <a:rPr lang="en-GB" sz="1350" spc="-8" dirty="0">
                <a:latin typeface="Arial"/>
                <a:cs typeface="Arial"/>
              </a:rPr>
              <a:t>.</a:t>
            </a:r>
            <a:endParaRPr sz="1350" dirty="0">
              <a:latin typeface="Arial"/>
              <a:cs typeface="Arial"/>
            </a:endParaRPr>
          </a:p>
          <a:p>
            <a:pPr marL="353854" indent="-285750">
              <a:buFont typeface="Arial" panose="020B0604020202020204" pitchFamily="34" charset="0"/>
              <a:buChar char="•"/>
              <a:tabLst>
                <a:tab pos="368618" algn="l"/>
                <a:tab pos="369094" algn="l"/>
              </a:tabLst>
            </a:pPr>
            <a:r>
              <a:rPr sz="1350" dirty="0">
                <a:latin typeface="Arial"/>
                <a:cs typeface="Arial"/>
              </a:rPr>
              <a:t>Contemporary</a:t>
            </a:r>
            <a:r>
              <a:rPr sz="1350" spc="-15" dirty="0">
                <a:latin typeface="Arial"/>
                <a:cs typeface="Arial"/>
              </a:rPr>
              <a:t> </a:t>
            </a:r>
            <a:r>
              <a:rPr sz="1350" dirty="0">
                <a:latin typeface="Arial"/>
                <a:cs typeface="Arial"/>
              </a:rPr>
              <a:t>placement</a:t>
            </a:r>
            <a:r>
              <a:rPr sz="1350" spc="-15" dirty="0">
                <a:latin typeface="Arial"/>
                <a:cs typeface="Arial"/>
              </a:rPr>
              <a:t> </a:t>
            </a:r>
            <a:r>
              <a:rPr sz="1350" spc="-8" dirty="0">
                <a:latin typeface="Arial"/>
                <a:cs typeface="Arial"/>
              </a:rPr>
              <a:t>models</a:t>
            </a:r>
            <a:r>
              <a:rPr lang="en-GB" sz="1350" spc="-8" dirty="0">
                <a:latin typeface="Arial"/>
                <a:cs typeface="Arial"/>
              </a:rPr>
              <a:t>.</a:t>
            </a:r>
            <a:endParaRPr sz="1350" dirty="0">
              <a:latin typeface="Arial"/>
              <a:cs typeface="Arial"/>
            </a:endParaRPr>
          </a:p>
          <a:p>
            <a:pPr marL="353854" marR="92392" indent="-285750">
              <a:buFont typeface="Arial" panose="020B0604020202020204" pitchFamily="34" charset="0"/>
              <a:buChar char="•"/>
              <a:tabLst>
                <a:tab pos="368618" algn="l"/>
                <a:tab pos="369094" algn="l"/>
              </a:tabLst>
            </a:pPr>
            <a:r>
              <a:rPr sz="1350" dirty="0">
                <a:latin typeface="Arial"/>
                <a:cs typeface="Arial"/>
              </a:rPr>
              <a:t>Innovative</a:t>
            </a:r>
            <a:r>
              <a:rPr sz="1350" spc="-15" dirty="0">
                <a:latin typeface="Arial"/>
                <a:cs typeface="Arial"/>
              </a:rPr>
              <a:t> </a:t>
            </a:r>
            <a:r>
              <a:rPr sz="1350" dirty="0">
                <a:latin typeface="Arial"/>
                <a:cs typeface="Arial"/>
              </a:rPr>
              <a:t>approaches</a:t>
            </a:r>
            <a:r>
              <a:rPr sz="1350" spc="-19" dirty="0">
                <a:latin typeface="Arial"/>
                <a:cs typeface="Arial"/>
              </a:rPr>
              <a:t> </a:t>
            </a:r>
            <a:r>
              <a:rPr sz="1350" dirty="0">
                <a:latin typeface="Arial"/>
                <a:cs typeface="Arial"/>
              </a:rPr>
              <a:t>to</a:t>
            </a:r>
            <a:r>
              <a:rPr sz="1350" spc="-11" dirty="0">
                <a:latin typeface="Arial"/>
                <a:cs typeface="Arial"/>
              </a:rPr>
              <a:t> </a:t>
            </a:r>
            <a:r>
              <a:rPr sz="1350" spc="-8" dirty="0">
                <a:latin typeface="Arial"/>
                <a:cs typeface="Arial"/>
              </a:rPr>
              <a:t>workforce</a:t>
            </a:r>
            <a:r>
              <a:rPr lang="en-GB" sz="1350" spc="-8" dirty="0">
                <a:latin typeface="Arial"/>
                <a:cs typeface="Arial"/>
              </a:rPr>
              <a:t>.</a:t>
            </a:r>
            <a:r>
              <a:rPr sz="1350" spc="-8" dirty="0">
                <a:latin typeface="Arial"/>
                <a:cs typeface="Arial"/>
              </a:rPr>
              <a:t> mapping</a:t>
            </a:r>
            <a:r>
              <a:rPr lang="en-GB" sz="1350" spc="-8" dirty="0">
                <a:latin typeface="Arial"/>
                <a:cs typeface="Arial"/>
              </a:rPr>
              <a:t>.</a:t>
            </a:r>
          </a:p>
          <a:p>
            <a:pPr marL="353854" marR="92392" indent="-285750">
              <a:buFont typeface="Arial" panose="020B0604020202020204" pitchFamily="34" charset="0"/>
              <a:buChar char="•"/>
              <a:tabLst>
                <a:tab pos="368618" algn="l"/>
                <a:tab pos="369094" algn="l"/>
              </a:tabLst>
            </a:pPr>
            <a:r>
              <a:rPr sz="1350" dirty="0">
                <a:latin typeface="Arial"/>
                <a:cs typeface="Arial"/>
              </a:rPr>
              <a:t>Innovation</a:t>
            </a:r>
            <a:r>
              <a:rPr sz="1350" spc="-15" dirty="0">
                <a:latin typeface="Arial"/>
                <a:cs typeface="Arial"/>
              </a:rPr>
              <a:t> </a:t>
            </a:r>
            <a:r>
              <a:rPr sz="1350" dirty="0">
                <a:latin typeface="Arial"/>
                <a:cs typeface="Arial"/>
              </a:rPr>
              <a:t>and</a:t>
            </a:r>
            <a:r>
              <a:rPr sz="1350" spc="-11" dirty="0">
                <a:latin typeface="Arial"/>
                <a:cs typeface="Arial"/>
              </a:rPr>
              <a:t> </a:t>
            </a:r>
            <a:r>
              <a:rPr sz="1350" spc="-8" dirty="0">
                <a:latin typeface="Arial"/>
                <a:cs typeface="Arial"/>
              </a:rPr>
              <a:t>research</a:t>
            </a:r>
            <a:r>
              <a:rPr lang="en-GB" sz="1350" spc="-8" dirty="0">
                <a:latin typeface="Arial"/>
                <a:cs typeface="Arial"/>
              </a:rPr>
              <a:t>.</a:t>
            </a:r>
            <a:endParaRPr sz="1350" dirty="0">
              <a:latin typeface="Arial"/>
              <a:cs typeface="Arial"/>
            </a:endParaRPr>
          </a:p>
        </p:txBody>
      </p:sp>
      <p:sp>
        <p:nvSpPr>
          <p:cNvPr id="9" name="object 5">
            <a:extLst>
              <a:ext uri="{FF2B5EF4-FFF2-40B4-BE49-F238E27FC236}">
                <a16:creationId xmlns:a16="http://schemas.microsoft.com/office/drawing/2014/main" id="{5E27384E-B0C2-9346-57EE-62CEA80613C2}"/>
              </a:ext>
            </a:extLst>
          </p:cNvPr>
          <p:cNvSpPr txBox="1"/>
          <p:nvPr/>
        </p:nvSpPr>
        <p:spPr>
          <a:xfrm>
            <a:off x="5810442" y="5300480"/>
            <a:ext cx="3173254" cy="445795"/>
          </a:xfrm>
          <a:prstGeom prst="rect">
            <a:avLst/>
          </a:prstGeom>
          <a:solidFill>
            <a:srgbClr val="BEBEBE"/>
          </a:solidFill>
        </p:spPr>
        <p:txBody>
          <a:bodyPr vert="horz" wrap="square" lIns="0" tIns="30004" rIns="0" bIns="0" rtlCol="0">
            <a:spAutoFit/>
          </a:bodyPr>
          <a:lstStyle/>
          <a:p>
            <a:pPr marL="68104" marR="151924">
              <a:spcBef>
                <a:spcPts val="236"/>
              </a:spcBef>
            </a:pPr>
            <a:r>
              <a:rPr sz="1350" dirty="0">
                <a:latin typeface="Arial"/>
                <a:cs typeface="Arial"/>
              </a:rPr>
              <a:t>How</a:t>
            </a:r>
            <a:r>
              <a:rPr sz="1350" spc="-19" dirty="0">
                <a:latin typeface="Arial"/>
                <a:cs typeface="Arial"/>
              </a:rPr>
              <a:t> </a:t>
            </a:r>
            <a:r>
              <a:rPr sz="1350" dirty="0">
                <a:latin typeface="Arial"/>
                <a:cs typeface="Arial"/>
              </a:rPr>
              <a:t>we</a:t>
            </a:r>
            <a:r>
              <a:rPr sz="1350" spc="-4" dirty="0">
                <a:latin typeface="Arial"/>
                <a:cs typeface="Arial"/>
              </a:rPr>
              <a:t> </a:t>
            </a:r>
            <a:r>
              <a:rPr sz="1350" dirty="0">
                <a:latin typeface="Arial"/>
                <a:cs typeface="Arial"/>
              </a:rPr>
              <a:t>use</a:t>
            </a:r>
            <a:r>
              <a:rPr sz="1350" spc="-79" dirty="0">
                <a:latin typeface="Arial"/>
                <a:cs typeface="Arial"/>
              </a:rPr>
              <a:t> </a:t>
            </a:r>
            <a:r>
              <a:rPr sz="1350" dirty="0">
                <a:latin typeface="Arial"/>
                <a:cs typeface="Arial"/>
              </a:rPr>
              <a:t>AI</a:t>
            </a:r>
            <a:r>
              <a:rPr sz="1350" spc="-8" dirty="0">
                <a:latin typeface="Arial"/>
                <a:cs typeface="Arial"/>
              </a:rPr>
              <a:t> </a:t>
            </a:r>
            <a:r>
              <a:rPr sz="1350" dirty="0">
                <a:latin typeface="Arial"/>
                <a:cs typeface="Arial"/>
              </a:rPr>
              <a:t>/ Robotics</a:t>
            </a:r>
            <a:r>
              <a:rPr sz="1350" spc="-11" dirty="0">
                <a:latin typeface="Arial"/>
                <a:cs typeface="Arial"/>
              </a:rPr>
              <a:t> </a:t>
            </a:r>
            <a:r>
              <a:rPr sz="1350" dirty="0">
                <a:latin typeface="Arial"/>
                <a:cs typeface="Arial"/>
              </a:rPr>
              <a:t>/ </a:t>
            </a:r>
            <a:r>
              <a:rPr sz="1350" spc="-8" dirty="0">
                <a:latin typeface="Arial"/>
                <a:cs typeface="Arial"/>
              </a:rPr>
              <a:t>Diagnostics </a:t>
            </a:r>
            <a:r>
              <a:rPr sz="1350" dirty="0">
                <a:latin typeface="Arial"/>
                <a:cs typeface="Arial"/>
              </a:rPr>
              <a:t>to</a:t>
            </a:r>
            <a:r>
              <a:rPr sz="1350" spc="-8" dirty="0">
                <a:latin typeface="Arial"/>
                <a:cs typeface="Arial"/>
              </a:rPr>
              <a:t> </a:t>
            </a:r>
            <a:r>
              <a:rPr sz="1350" dirty="0">
                <a:latin typeface="Arial"/>
                <a:cs typeface="Arial"/>
              </a:rPr>
              <a:t>help</a:t>
            </a:r>
            <a:r>
              <a:rPr sz="1350" spc="-8" dirty="0">
                <a:latin typeface="Arial"/>
                <a:cs typeface="Arial"/>
              </a:rPr>
              <a:t> </a:t>
            </a:r>
            <a:r>
              <a:rPr sz="1350" dirty="0">
                <a:latin typeface="Arial"/>
                <a:cs typeface="Arial"/>
              </a:rPr>
              <a:t>shape</a:t>
            </a:r>
            <a:r>
              <a:rPr sz="1350" spc="-11" dirty="0">
                <a:latin typeface="Arial"/>
                <a:cs typeface="Arial"/>
              </a:rPr>
              <a:t> </a:t>
            </a:r>
            <a:r>
              <a:rPr sz="1350" dirty="0">
                <a:latin typeface="Arial"/>
                <a:cs typeface="Arial"/>
              </a:rPr>
              <a:t>the</a:t>
            </a:r>
            <a:r>
              <a:rPr sz="1350" spc="-4" dirty="0">
                <a:latin typeface="Arial"/>
                <a:cs typeface="Arial"/>
              </a:rPr>
              <a:t> </a:t>
            </a:r>
            <a:r>
              <a:rPr sz="1350" spc="-8" dirty="0">
                <a:latin typeface="Arial"/>
                <a:cs typeface="Arial"/>
              </a:rPr>
              <a:t>above</a:t>
            </a:r>
            <a:r>
              <a:rPr lang="en-GB" sz="1350" spc="-8" dirty="0">
                <a:latin typeface="Arial"/>
                <a:cs typeface="Arial"/>
              </a:rPr>
              <a:t>. </a:t>
            </a:r>
          </a:p>
        </p:txBody>
      </p:sp>
    </p:spTree>
    <p:extLst>
      <p:ext uri="{BB962C8B-B14F-4D97-AF65-F5344CB8AC3E}">
        <p14:creationId xmlns:p14="http://schemas.microsoft.com/office/powerpoint/2010/main" val="32719944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CB9A2DC-D4A2-B74C-99DC-64B7E23EA7C5}"/>
              </a:ext>
            </a:extLst>
          </p:cNvPr>
          <p:cNvSpPr/>
          <p:nvPr/>
        </p:nvSpPr>
        <p:spPr>
          <a:xfrm>
            <a:off x="0" y="0"/>
            <a:ext cx="9144000" cy="2011680"/>
          </a:xfrm>
          <a:prstGeom prst="rect">
            <a:avLst/>
          </a:prstGeom>
          <a:solidFill>
            <a:srgbClr val="3A37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6F954FA8-B341-E940-99D2-CF5D47C3EB31}"/>
              </a:ext>
            </a:extLst>
          </p:cNvPr>
          <p:cNvPicPr>
            <a:picLocks noChangeAspect="1"/>
          </p:cNvPicPr>
          <p:nvPr/>
        </p:nvPicPr>
        <p:blipFill>
          <a:blip r:embed="rId3"/>
          <a:stretch>
            <a:fillRect/>
          </a:stretch>
        </p:blipFill>
        <p:spPr>
          <a:xfrm>
            <a:off x="7240555" y="0"/>
            <a:ext cx="1444429" cy="740973"/>
          </a:xfrm>
          <a:prstGeom prst="rect">
            <a:avLst/>
          </a:prstGeom>
        </p:spPr>
      </p:pic>
      <p:sp>
        <p:nvSpPr>
          <p:cNvPr id="3" name="TextBox 2">
            <a:extLst>
              <a:ext uri="{FF2B5EF4-FFF2-40B4-BE49-F238E27FC236}">
                <a16:creationId xmlns:a16="http://schemas.microsoft.com/office/drawing/2014/main" id="{78CA5C4F-4AD2-8515-30E3-599E4DB3BF23}"/>
              </a:ext>
            </a:extLst>
          </p:cNvPr>
          <p:cNvSpPr txBox="1"/>
          <p:nvPr/>
        </p:nvSpPr>
        <p:spPr>
          <a:xfrm>
            <a:off x="459016" y="2271100"/>
            <a:ext cx="8518236" cy="4247317"/>
          </a:xfrm>
          <a:prstGeom prst="rect">
            <a:avLst/>
          </a:prstGeom>
          <a:noFill/>
        </p:spPr>
        <p:txBody>
          <a:bodyPr wrap="square">
            <a:spAutoFit/>
          </a:bodyPr>
          <a:lstStyle/>
          <a:p>
            <a:pPr algn="l" rtl="0" fontAlgn="base"/>
            <a:r>
              <a:rPr lang="en-GB" sz="1800" b="1"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Our vision is built on</a:t>
            </a:r>
            <a:r>
              <a:rPr lang="en-GB" b="1" dirty="0">
                <a:solidFill>
                  <a:srgbClr val="000000"/>
                </a:solidFill>
                <a:latin typeface="Tahoma" panose="020B0604030504040204" pitchFamily="34" charset="0"/>
                <a:ea typeface="Tahoma" panose="020B0604030504040204" pitchFamily="34" charset="0"/>
                <a:cs typeface="Tahoma" panose="020B0604030504040204" pitchFamily="34" charset="0"/>
              </a:rPr>
              <a:t>:</a:t>
            </a:r>
            <a:endParaRPr lang="en-GB" b="0" i="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pPr algn="l" rtl="0" fontAlgn="base"/>
            <a:r>
              <a:rPr lang="en-GB"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endParaRPr lang="en-GB" b="0" i="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pPr algn="l" rtl="0" fontAlgn="base"/>
            <a:r>
              <a:rPr lang="en-GB"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Our partnership with our NHS partners across our local and regional health and social care systems.  </a:t>
            </a:r>
            <a:endParaRPr lang="en-GB" b="0" i="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pPr algn="l" rtl="0" fontAlgn="base"/>
            <a:r>
              <a:rPr lang="en-GB"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endParaRPr lang="en-GB" b="0" i="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pPr algn="l" rtl="0" fontAlgn="base"/>
            <a:r>
              <a:rPr lang="en-GB"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Our role in creating a health and social care system where we will deliver new models of patient-centric, sustainable health, social care and wellbeing that become best practice in the UK and beyond.  </a:t>
            </a:r>
            <a:endParaRPr lang="en-GB" b="0" i="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pPr algn="l" rtl="0" fontAlgn="base"/>
            <a:r>
              <a:rPr lang="en-GB"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endParaRPr lang="en-GB" b="0" i="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pPr algn="l" rtl="0" fontAlgn="base"/>
            <a:r>
              <a:rPr lang="en-GB" dirty="0">
                <a:solidFill>
                  <a:srgbClr val="000000"/>
                </a:solidFill>
                <a:latin typeface="Tahoma" panose="020B0604030504040204" pitchFamily="34" charset="0"/>
                <a:ea typeface="Tahoma" panose="020B0604030504040204" pitchFamily="34" charset="0"/>
                <a:cs typeface="Tahoma" panose="020B0604030504040204" pitchFamily="34" charset="0"/>
              </a:rPr>
              <a:t>O</a:t>
            </a:r>
            <a:r>
              <a:rPr lang="en-GB"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ur role as a centre of excellence bringing together individuals, organisations, industry, networks and partnerships to form a living lab, dedicated to developing new ways of undertaking research, teaching, enterprise and technology transfer. </a:t>
            </a:r>
          </a:p>
          <a:p>
            <a:pPr algn="l" rtl="0" fontAlgn="base"/>
            <a:r>
              <a:rPr lang="en-GB" sz="1800" b="0" i="0" dirty="0">
                <a:solidFill>
                  <a:srgbClr val="000000"/>
                </a:solidFill>
                <a:effectLst/>
                <a:latin typeface="Calibri" panose="020F0502020204030204" pitchFamily="34" charset="0"/>
              </a:rPr>
              <a:t> </a:t>
            </a:r>
            <a:endParaRPr lang="en-GB" b="0" i="0" dirty="0">
              <a:solidFill>
                <a:srgbClr val="000000"/>
              </a:solidFill>
              <a:effectLst/>
              <a:latin typeface="Arial" panose="020B0604020202020204" pitchFamily="34" charset="0"/>
            </a:endParaRPr>
          </a:p>
          <a:p>
            <a:pPr algn="l" rtl="0" fontAlgn="base"/>
            <a:endParaRPr lang="en-GB" b="0" i="0" dirty="0">
              <a:solidFill>
                <a:srgbClr val="000000"/>
              </a:solidFill>
              <a:effectLst/>
              <a:latin typeface="Arial" panose="020B0604020202020204" pitchFamily="34" charset="0"/>
            </a:endParaRPr>
          </a:p>
          <a:p>
            <a:pPr algn="l" rtl="0" fontAlgn="base"/>
            <a:r>
              <a:rPr lang="en-GB" sz="1800" b="0" i="0" dirty="0">
                <a:solidFill>
                  <a:srgbClr val="000000"/>
                </a:solidFill>
                <a:effectLst/>
                <a:latin typeface="Calibri" panose="020F0502020204030204" pitchFamily="34" charset="0"/>
              </a:rPr>
              <a:t> </a:t>
            </a:r>
            <a:endParaRPr lang="en-GB" b="0" i="0" dirty="0">
              <a:solidFill>
                <a:srgbClr val="000000"/>
              </a:solidFill>
              <a:effectLst/>
              <a:latin typeface="Arial" panose="020B0604020202020204" pitchFamily="34" charset="0"/>
            </a:endParaRPr>
          </a:p>
        </p:txBody>
      </p:sp>
      <p:sp>
        <p:nvSpPr>
          <p:cNvPr id="4" name="Title 1">
            <a:extLst>
              <a:ext uri="{FF2B5EF4-FFF2-40B4-BE49-F238E27FC236}">
                <a16:creationId xmlns:a16="http://schemas.microsoft.com/office/drawing/2014/main" id="{A69A9DF2-7503-34C4-E7C2-8C179F10B7BA}"/>
              </a:ext>
            </a:extLst>
          </p:cNvPr>
          <p:cNvSpPr txBox="1">
            <a:spLocks/>
          </p:cNvSpPr>
          <p:nvPr/>
        </p:nvSpPr>
        <p:spPr>
          <a:xfrm>
            <a:off x="459016" y="287383"/>
            <a:ext cx="7772400" cy="1478102"/>
          </a:xfrm>
          <a:prstGeom prst="rect">
            <a:avLst/>
          </a:prstGeom>
        </p:spPr>
        <p:txBody>
          <a:bodyPr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5400" dirty="0">
                <a:solidFill>
                  <a:srgbClr val="B2A7D5"/>
                </a:solidFill>
                <a:latin typeface="Georgia" panose="02040502050405020303" pitchFamily="18" charset="0"/>
              </a:rPr>
              <a:t>UWE BRISTOL HEALTH </a:t>
            </a:r>
          </a:p>
          <a:p>
            <a:r>
              <a:rPr lang="en-GB" sz="5400" dirty="0">
                <a:solidFill>
                  <a:srgbClr val="B2A7D5"/>
                </a:solidFill>
                <a:latin typeface="Georgia" panose="02040502050405020303" pitchFamily="18" charset="0"/>
              </a:rPr>
              <a:t>AND SOCIAL CARE</a:t>
            </a:r>
          </a:p>
          <a:p>
            <a:r>
              <a:rPr lang="en-GB" sz="5400" dirty="0">
                <a:solidFill>
                  <a:srgbClr val="B2A7D5"/>
                </a:solidFill>
                <a:latin typeface="Georgia" panose="02040502050405020303" pitchFamily="18" charset="0"/>
              </a:rPr>
              <a:t>Future Thinking</a:t>
            </a:r>
          </a:p>
        </p:txBody>
      </p:sp>
    </p:spTree>
    <p:extLst>
      <p:ext uri="{BB962C8B-B14F-4D97-AF65-F5344CB8AC3E}">
        <p14:creationId xmlns:p14="http://schemas.microsoft.com/office/powerpoint/2010/main" val="21279639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CB9A2DC-D4A2-B74C-99DC-64B7E23EA7C5}"/>
              </a:ext>
            </a:extLst>
          </p:cNvPr>
          <p:cNvSpPr/>
          <p:nvPr/>
        </p:nvSpPr>
        <p:spPr>
          <a:xfrm>
            <a:off x="0" y="0"/>
            <a:ext cx="9144000" cy="2011680"/>
          </a:xfrm>
          <a:prstGeom prst="rect">
            <a:avLst/>
          </a:prstGeom>
          <a:solidFill>
            <a:srgbClr val="3A37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6F954FA8-B341-E940-99D2-CF5D47C3EB31}"/>
              </a:ext>
            </a:extLst>
          </p:cNvPr>
          <p:cNvPicPr>
            <a:picLocks noChangeAspect="1"/>
          </p:cNvPicPr>
          <p:nvPr/>
        </p:nvPicPr>
        <p:blipFill>
          <a:blip r:embed="rId3"/>
          <a:stretch>
            <a:fillRect/>
          </a:stretch>
        </p:blipFill>
        <p:spPr>
          <a:xfrm>
            <a:off x="7240555" y="0"/>
            <a:ext cx="1444429" cy="740973"/>
          </a:xfrm>
          <a:prstGeom prst="rect">
            <a:avLst/>
          </a:prstGeom>
        </p:spPr>
      </p:pic>
      <p:sp>
        <p:nvSpPr>
          <p:cNvPr id="3" name="TextBox 2">
            <a:extLst>
              <a:ext uri="{FF2B5EF4-FFF2-40B4-BE49-F238E27FC236}">
                <a16:creationId xmlns:a16="http://schemas.microsoft.com/office/drawing/2014/main" id="{78CA5C4F-4AD2-8515-30E3-599E4DB3BF23}"/>
              </a:ext>
            </a:extLst>
          </p:cNvPr>
          <p:cNvSpPr txBox="1"/>
          <p:nvPr/>
        </p:nvSpPr>
        <p:spPr>
          <a:xfrm>
            <a:off x="459016" y="2116183"/>
            <a:ext cx="8475978" cy="5078313"/>
          </a:xfrm>
          <a:prstGeom prst="rect">
            <a:avLst/>
          </a:prstGeom>
          <a:noFill/>
        </p:spPr>
        <p:txBody>
          <a:bodyPr wrap="square">
            <a:spAutoFit/>
          </a:bodyPr>
          <a:lstStyle/>
          <a:p>
            <a:pPr algn="l" rtl="0" fontAlgn="base"/>
            <a:r>
              <a:rPr lang="en-GB" sz="1800" b="1"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Our vision is built on</a:t>
            </a:r>
            <a:r>
              <a:rPr lang="en-GB" b="1" dirty="0">
                <a:solidFill>
                  <a:srgbClr val="000000"/>
                </a:solidFill>
                <a:latin typeface="Tahoma" panose="020B0604030504040204" pitchFamily="34" charset="0"/>
                <a:ea typeface="Tahoma" panose="020B0604030504040204" pitchFamily="34" charset="0"/>
                <a:cs typeface="Tahoma" panose="020B0604030504040204" pitchFamily="34" charset="0"/>
              </a:rPr>
              <a:t>:</a:t>
            </a:r>
            <a:endParaRPr lang="en-GB" b="0" i="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pPr algn="l" rtl="0" fontAlgn="base"/>
            <a:r>
              <a:rPr lang="en-GB"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endParaRPr lang="en-GB" b="0" i="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pPr algn="l" rtl="0" fontAlgn="base"/>
            <a:r>
              <a:rPr lang="en-GB"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Our role in bringing together clinicians, academics, researchers and system leaders to create new delivery pathways. </a:t>
            </a:r>
            <a:r>
              <a:rPr lang="en-GB" dirty="0">
                <a:solidFill>
                  <a:srgbClr val="000000"/>
                </a:solidFill>
                <a:latin typeface="Tahoma" panose="020B0604030504040204" pitchFamily="34" charset="0"/>
                <a:ea typeface="Tahoma" panose="020B0604030504040204" pitchFamily="34" charset="0"/>
                <a:cs typeface="Tahoma" panose="020B0604030504040204" pitchFamily="34" charset="0"/>
              </a:rPr>
              <a:t>L</a:t>
            </a:r>
            <a:r>
              <a:rPr lang="en-GB"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inking higher and further education to create new innovative pathways for learners across the Severn network using the established partnership created through Institutes of Technology.  </a:t>
            </a:r>
            <a:endParaRPr lang="en-GB" b="0" i="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pPr algn="l" rtl="0" fontAlgn="base"/>
            <a:r>
              <a:rPr lang="en-GB"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endParaRPr lang="en-GB" b="0" i="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pPr algn="l" rtl="0" fontAlgn="base"/>
            <a:r>
              <a:rPr lang="en-GB" dirty="0">
                <a:solidFill>
                  <a:srgbClr val="000000"/>
                </a:solidFill>
                <a:latin typeface="Tahoma" panose="020B0604030504040204" pitchFamily="34" charset="0"/>
                <a:ea typeface="Tahoma" panose="020B0604030504040204" pitchFamily="34" charset="0"/>
                <a:cs typeface="Tahoma" panose="020B0604030504040204" pitchFamily="34" charset="0"/>
              </a:rPr>
              <a:t>D</a:t>
            </a:r>
            <a:r>
              <a:rPr lang="en-GB"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eveloping new educational and workforce pathways, leading to new professional disciplines that address modern challenges head on. </a:t>
            </a:r>
            <a:r>
              <a:rPr lang="en-GB" dirty="0">
                <a:solidFill>
                  <a:srgbClr val="000000"/>
                </a:solidFill>
                <a:latin typeface="Tahoma" panose="020B0604030504040204" pitchFamily="34" charset="0"/>
                <a:ea typeface="Tahoma" panose="020B0604030504040204" pitchFamily="34" charset="0"/>
                <a:cs typeface="Tahoma" panose="020B0604030504040204" pitchFamily="34" charset="0"/>
              </a:rPr>
              <a:t>E</a:t>
            </a:r>
            <a:r>
              <a:rPr lang="en-GB"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nabling us to equip health and social care professionals to work collaboratively at every level placing patients and carers at the centre of design and delivery of new care pathways. </a:t>
            </a:r>
            <a:endParaRPr lang="en-GB" b="0" i="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pPr algn="l" rtl="0" fontAlgn="base"/>
            <a:r>
              <a:rPr lang="en-GB"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endParaRPr lang="en-GB" b="0" i="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pPr algn="l" rtl="0" fontAlgn="base"/>
            <a:r>
              <a:rPr lang="en-GB" dirty="0">
                <a:solidFill>
                  <a:srgbClr val="000000"/>
                </a:solidFill>
                <a:latin typeface="Tahoma" panose="020B0604030504040204" pitchFamily="34" charset="0"/>
                <a:ea typeface="Tahoma" panose="020B0604030504040204" pitchFamily="34" charset="0"/>
                <a:cs typeface="Tahoma" panose="020B0604030504040204" pitchFamily="34" charset="0"/>
              </a:rPr>
              <a:t>D</a:t>
            </a:r>
            <a:r>
              <a:rPr lang="en-GB"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eveloping, improving, and testing the service delivery models of the future, to equip workforces with skills to keep challenging, reinventing, and refining.  </a:t>
            </a:r>
          </a:p>
          <a:p>
            <a:pPr algn="l" rtl="0" fontAlgn="base"/>
            <a:endParaRPr lang="en-GB"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algn="l" rtl="0" fontAlgn="base"/>
            <a:r>
              <a:rPr lang="en-GB" sz="1800" b="1"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As the South West’s first Integrated Care Academy</a:t>
            </a:r>
            <a:endParaRPr lang="en-GB" b="1" i="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pPr algn="l" rtl="0" fontAlgn="base"/>
            <a:r>
              <a:rPr lang="en-GB"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endParaRPr lang="en-GB" b="0" i="0" dirty="0">
              <a:solidFill>
                <a:srgbClr val="000000"/>
              </a:solidFill>
              <a:effectLst/>
              <a:latin typeface="Arial" panose="020B0604020202020204" pitchFamily="34" charset="0"/>
            </a:endParaRPr>
          </a:p>
          <a:p>
            <a:pPr algn="l" rtl="0" fontAlgn="base"/>
            <a:r>
              <a:rPr lang="en-GB" sz="1800" b="0" i="0" dirty="0">
                <a:solidFill>
                  <a:srgbClr val="000000"/>
                </a:solidFill>
                <a:effectLst/>
                <a:latin typeface="Calibri" panose="020F0502020204030204" pitchFamily="34" charset="0"/>
              </a:rPr>
              <a:t> </a:t>
            </a:r>
            <a:endParaRPr lang="en-GB" b="0" i="0" dirty="0">
              <a:solidFill>
                <a:srgbClr val="000000"/>
              </a:solidFill>
              <a:effectLst/>
              <a:latin typeface="Arial" panose="020B0604020202020204" pitchFamily="34" charset="0"/>
            </a:endParaRPr>
          </a:p>
        </p:txBody>
      </p:sp>
      <p:sp>
        <p:nvSpPr>
          <p:cNvPr id="4" name="Title 1">
            <a:extLst>
              <a:ext uri="{FF2B5EF4-FFF2-40B4-BE49-F238E27FC236}">
                <a16:creationId xmlns:a16="http://schemas.microsoft.com/office/drawing/2014/main" id="{ACEE800F-7CD8-EF66-64EB-CD7149C7C3A9}"/>
              </a:ext>
            </a:extLst>
          </p:cNvPr>
          <p:cNvSpPr txBox="1">
            <a:spLocks/>
          </p:cNvSpPr>
          <p:nvPr/>
        </p:nvSpPr>
        <p:spPr>
          <a:xfrm>
            <a:off x="459016" y="287383"/>
            <a:ext cx="7772400" cy="1478102"/>
          </a:xfrm>
          <a:prstGeom prst="rect">
            <a:avLst/>
          </a:prstGeom>
        </p:spPr>
        <p:txBody>
          <a:bodyPr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5400" dirty="0">
                <a:solidFill>
                  <a:srgbClr val="B2A7D5"/>
                </a:solidFill>
                <a:latin typeface="Georgia" panose="02040502050405020303" pitchFamily="18" charset="0"/>
              </a:rPr>
              <a:t>UWE BRISTOL HEALTH </a:t>
            </a:r>
          </a:p>
          <a:p>
            <a:r>
              <a:rPr lang="en-GB" sz="5400" dirty="0">
                <a:solidFill>
                  <a:srgbClr val="B2A7D5"/>
                </a:solidFill>
                <a:latin typeface="Georgia" panose="02040502050405020303" pitchFamily="18" charset="0"/>
              </a:rPr>
              <a:t>AND SOCIAL CARE</a:t>
            </a:r>
          </a:p>
          <a:p>
            <a:r>
              <a:rPr lang="en-GB" sz="5400" dirty="0">
                <a:solidFill>
                  <a:srgbClr val="B2A7D5"/>
                </a:solidFill>
                <a:latin typeface="Georgia" panose="02040502050405020303" pitchFamily="18" charset="0"/>
              </a:rPr>
              <a:t>Future Thinking</a:t>
            </a:r>
          </a:p>
        </p:txBody>
      </p:sp>
    </p:spTree>
    <p:extLst>
      <p:ext uri="{BB962C8B-B14F-4D97-AF65-F5344CB8AC3E}">
        <p14:creationId xmlns:p14="http://schemas.microsoft.com/office/powerpoint/2010/main" val="5458022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CB9A2DC-D4A2-B74C-99DC-64B7E23EA7C5}"/>
              </a:ext>
            </a:extLst>
          </p:cNvPr>
          <p:cNvSpPr/>
          <p:nvPr/>
        </p:nvSpPr>
        <p:spPr>
          <a:xfrm>
            <a:off x="0" y="0"/>
            <a:ext cx="9144000" cy="2011680"/>
          </a:xfrm>
          <a:prstGeom prst="rect">
            <a:avLst/>
          </a:prstGeom>
          <a:solidFill>
            <a:srgbClr val="3A37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6F954FA8-B341-E940-99D2-CF5D47C3EB31}"/>
              </a:ext>
            </a:extLst>
          </p:cNvPr>
          <p:cNvPicPr>
            <a:picLocks noChangeAspect="1"/>
          </p:cNvPicPr>
          <p:nvPr/>
        </p:nvPicPr>
        <p:blipFill>
          <a:blip r:embed="rId3"/>
          <a:stretch>
            <a:fillRect/>
          </a:stretch>
        </p:blipFill>
        <p:spPr>
          <a:xfrm>
            <a:off x="7240555" y="0"/>
            <a:ext cx="1444429" cy="740973"/>
          </a:xfrm>
          <a:prstGeom prst="rect">
            <a:avLst/>
          </a:prstGeom>
        </p:spPr>
      </p:pic>
      <p:sp>
        <p:nvSpPr>
          <p:cNvPr id="8" name="Title 1">
            <a:extLst>
              <a:ext uri="{FF2B5EF4-FFF2-40B4-BE49-F238E27FC236}">
                <a16:creationId xmlns:a16="http://schemas.microsoft.com/office/drawing/2014/main" id="{945B7B44-3734-614F-A245-1E76DCCAF434}"/>
              </a:ext>
            </a:extLst>
          </p:cNvPr>
          <p:cNvSpPr txBox="1">
            <a:spLocks/>
          </p:cNvSpPr>
          <p:nvPr/>
        </p:nvSpPr>
        <p:spPr>
          <a:xfrm>
            <a:off x="459016" y="347198"/>
            <a:ext cx="8220698" cy="1420527"/>
          </a:xfrm>
          <a:prstGeom prst="rect">
            <a:avLst/>
          </a:prstGeom>
        </p:spPr>
        <p:txBody>
          <a:bodyPr lIns="91440" tIns="45720" rIns="91440" bIns="45720" anchor="ctr">
            <a:normAutofit fontScale="4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7800">
                <a:solidFill>
                  <a:srgbClr val="B2A7D5"/>
                </a:solidFill>
                <a:latin typeface="Georgia"/>
              </a:rPr>
              <a:t>WORKING TOGETHER</a:t>
            </a:r>
            <a:endParaRPr lang="en-GB" sz="7800">
              <a:solidFill>
                <a:srgbClr val="B2A7D5"/>
              </a:solidFill>
              <a:latin typeface="Georgia" panose="02040502050405020303" pitchFamily="18" charset="0"/>
            </a:endParaRPr>
          </a:p>
          <a:p>
            <a:r>
              <a:rPr lang="en-GB" sz="7400">
                <a:solidFill>
                  <a:srgbClr val="B2A7D5"/>
                </a:solidFill>
                <a:latin typeface="Georgia"/>
              </a:rPr>
              <a:t>A Multi-System Approach for Health and Social Care</a:t>
            </a:r>
            <a:endParaRPr lang="en-GB" sz="7400">
              <a:solidFill>
                <a:srgbClr val="B2A7D5"/>
              </a:solidFill>
              <a:latin typeface="Georgia" panose="02040502050405020303" pitchFamily="18" charset="0"/>
            </a:endParaRPr>
          </a:p>
        </p:txBody>
      </p:sp>
      <p:pic>
        <p:nvPicPr>
          <p:cNvPr id="3" name="Picture 9">
            <a:extLst>
              <a:ext uri="{FF2B5EF4-FFF2-40B4-BE49-F238E27FC236}">
                <a16:creationId xmlns:a16="http://schemas.microsoft.com/office/drawing/2014/main" id="{529E9289-814D-2986-2C94-C367A1EE792D}"/>
              </a:ext>
            </a:extLst>
          </p:cNvPr>
          <p:cNvPicPr>
            <a:picLocks noChangeAspect="1"/>
          </p:cNvPicPr>
          <p:nvPr/>
        </p:nvPicPr>
        <p:blipFill>
          <a:blip r:embed="rId4"/>
          <a:stretch>
            <a:fillRect/>
          </a:stretch>
        </p:blipFill>
        <p:spPr>
          <a:xfrm>
            <a:off x="5552027" y="2842262"/>
            <a:ext cx="2743200" cy="2857898"/>
          </a:xfrm>
          <a:prstGeom prst="rect">
            <a:avLst/>
          </a:prstGeom>
        </p:spPr>
      </p:pic>
      <p:pic>
        <p:nvPicPr>
          <p:cNvPr id="10" name="Picture 10" descr="Diagram&#10;&#10;Description automatically generated">
            <a:extLst>
              <a:ext uri="{FF2B5EF4-FFF2-40B4-BE49-F238E27FC236}">
                <a16:creationId xmlns:a16="http://schemas.microsoft.com/office/drawing/2014/main" id="{C28B89E9-6BC5-C9A1-684D-099981233578}"/>
              </a:ext>
            </a:extLst>
          </p:cNvPr>
          <p:cNvPicPr>
            <a:picLocks noChangeAspect="1"/>
          </p:cNvPicPr>
          <p:nvPr/>
        </p:nvPicPr>
        <p:blipFill>
          <a:blip r:embed="rId5"/>
          <a:stretch>
            <a:fillRect/>
          </a:stretch>
        </p:blipFill>
        <p:spPr>
          <a:xfrm>
            <a:off x="-277820" y="2343256"/>
            <a:ext cx="6319860" cy="4162166"/>
          </a:xfrm>
          <a:prstGeom prst="rect">
            <a:avLst/>
          </a:prstGeom>
        </p:spPr>
      </p:pic>
    </p:spTree>
    <p:extLst>
      <p:ext uri="{BB962C8B-B14F-4D97-AF65-F5344CB8AC3E}">
        <p14:creationId xmlns:p14="http://schemas.microsoft.com/office/powerpoint/2010/main" val="37016945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CB9A2DC-D4A2-B74C-99DC-64B7E23EA7C5}"/>
              </a:ext>
            </a:extLst>
          </p:cNvPr>
          <p:cNvSpPr/>
          <p:nvPr/>
        </p:nvSpPr>
        <p:spPr>
          <a:xfrm>
            <a:off x="0" y="0"/>
            <a:ext cx="9144000" cy="2011680"/>
          </a:xfrm>
          <a:prstGeom prst="rect">
            <a:avLst/>
          </a:prstGeom>
          <a:solidFill>
            <a:srgbClr val="3A37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6F954FA8-B341-E940-99D2-CF5D47C3EB31}"/>
              </a:ext>
            </a:extLst>
          </p:cNvPr>
          <p:cNvPicPr>
            <a:picLocks noChangeAspect="1"/>
          </p:cNvPicPr>
          <p:nvPr/>
        </p:nvPicPr>
        <p:blipFill>
          <a:blip r:embed="rId3"/>
          <a:stretch>
            <a:fillRect/>
          </a:stretch>
        </p:blipFill>
        <p:spPr>
          <a:xfrm>
            <a:off x="7240555" y="0"/>
            <a:ext cx="1444429" cy="740973"/>
          </a:xfrm>
          <a:prstGeom prst="rect">
            <a:avLst/>
          </a:prstGeom>
        </p:spPr>
      </p:pic>
      <p:sp>
        <p:nvSpPr>
          <p:cNvPr id="8" name="Title 1">
            <a:extLst>
              <a:ext uri="{FF2B5EF4-FFF2-40B4-BE49-F238E27FC236}">
                <a16:creationId xmlns:a16="http://schemas.microsoft.com/office/drawing/2014/main" id="{945B7B44-3734-614F-A245-1E76DCCAF434}"/>
              </a:ext>
            </a:extLst>
          </p:cNvPr>
          <p:cNvSpPr txBox="1">
            <a:spLocks/>
          </p:cNvSpPr>
          <p:nvPr/>
        </p:nvSpPr>
        <p:spPr>
          <a:xfrm>
            <a:off x="459016" y="347198"/>
            <a:ext cx="8220698" cy="1420527"/>
          </a:xfrm>
          <a:prstGeom prst="rect">
            <a:avLst/>
          </a:prstGeom>
        </p:spPr>
        <p:txBody>
          <a:bodyPr lIns="91440" tIns="45720" rIns="91440" bIns="4572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300">
                <a:solidFill>
                  <a:srgbClr val="B2A7D5"/>
                </a:solidFill>
                <a:latin typeface="Georgia"/>
              </a:rPr>
              <a:t>CREATING A STRONG ECOSYSTEM</a:t>
            </a:r>
            <a:endParaRPr lang="en-GB" sz="4300">
              <a:solidFill>
                <a:srgbClr val="B2A7D5"/>
              </a:solidFill>
              <a:latin typeface="Georgia" panose="02040502050405020303" pitchFamily="18" charset="0"/>
            </a:endParaRPr>
          </a:p>
        </p:txBody>
      </p:sp>
      <p:graphicFrame>
        <p:nvGraphicFramePr>
          <p:cNvPr id="4" name="Diagram 3">
            <a:extLst>
              <a:ext uri="{FF2B5EF4-FFF2-40B4-BE49-F238E27FC236}">
                <a16:creationId xmlns:a16="http://schemas.microsoft.com/office/drawing/2014/main" id="{88F2BADC-9DE1-0472-5D9B-6D1950E33208}"/>
              </a:ext>
            </a:extLst>
          </p:cNvPr>
          <p:cNvGraphicFramePr/>
          <p:nvPr>
            <p:extLst>
              <p:ext uri="{D42A27DB-BD31-4B8C-83A1-F6EECF244321}">
                <p14:modId xmlns:p14="http://schemas.microsoft.com/office/powerpoint/2010/main" val="452792797"/>
              </p:ext>
            </p:extLst>
          </p:nvPr>
        </p:nvGraphicFramePr>
        <p:xfrm>
          <a:off x="1317" y="2244801"/>
          <a:ext cx="5952492" cy="405681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2" name="TextBox 31">
            <a:extLst>
              <a:ext uri="{FF2B5EF4-FFF2-40B4-BE49-F238E27FC236}">
                <a16:creationId xmlns:a16="http://schemas.microsoft.com/office/drawing/2014/main" id="{50827EF2-4532-6267-3E05-7332322C9E7B}"/>
              </a:ext>
            </a:extLst>
          </p:cNvPr>
          <p:cNvSpPr txBox="1"/>
          <p:nvPr/>
        </p:nvSpPr>
        <p:spPr>
          <a:xfrm>
            <a:off x="5870100" y="2922945"/>
            <a:ext cx="3146502" cy="1338828"/>
          </a:xfrm>
          <a:prstGeom prst="rect">
            <a:avLst/>
          </a:prstGeom>
          <a:solidFill>
            <a:schemeClr val="accent5">
              <a:lumMod val="40000"/>
              <a:lumOff val="60000"/>
            </a:schemeClr>
          </a:solidFill>
        </p:spPr>
        <p:txBody>
          <a:bodyPr wrap="none" rtlCol="0">
            <a:spAutoFit/>
          </a:bodyPr>
          <a:lstStyle/>
          <a:p>
            <a:pPr marL="214313" indent="-214313">
              <a:buFont typeface="Arial" panose="020B0604020202020204" pitchFamily="34" charset="0"/>
              <a:buChar char="•"/>
            </a:pPr>
            <a:r>
              <a:rPr lang="en-GB" sz="1350"/>
              <a:t>Developing new models of recruitment</a:t>
            </a:r>
          </a:p>
          <a:p>
            <a:pPr marL="556022" lvl="1" indent="-214313">
              <a:buFont typeface="Arial" panose="020B0604020202020204" pitchFamily="34" charset="0"/>
              <a:buChar char="•"/>
            </a:pPr>
            <a:r>
              <a:rPr lang="en-GB" sz="1350"/>
              <a:t>Students</a:t>
            </a:r>
          </a:p>
          <a:p>
            <a:pPr marL="556022" lvl="1" indent="-214313">
              <a:buFont typeface="Arial" panose="020B0604020202020204" pitchFamily="34" charset="0"/>
              <a:buChar char="•"/>
            </a:pPr>
            <a:r>
              <a:rPr lang="en-GB" sz="1350"/>
              <a:t>Staff</a:t>
            </a:r>
          </a:p>
          <a:p>
            <a:pPr marL="556022" lvl="1" indent="-214313">
              <a:buFont typeface="Arial" panose="020B0604020202020204" pitchFamily="34" charset="0"/>
              <a:buChar char="•"/>
            </a:pPr>
            <a:r>
              <a:rPr lang="en-GB" sz="1350"/>
              <a:t>Researchers</a:t>
            </a:r>
          </a:p>
          <a:p>
            <a:pPr marL="556022" lvl="1" indent="-214313">
              <a:buFont typeface="Arial" panose="020B0604020202020204" pitchFamily="34" charset="0"/>
              <a:buChar char="•"/>
            </a:pPr>
            <a:r>
              <a:rPr lang="en-GB" sz="1350"/>
              <a:t>PPI </a:t>
            </a:r>
          </a:p>
          <a:p>
            <a:pPr marL="556022" lvl="1" indent="-214313">
              <a:buFont typeface="Arial" panose="020B0604020202020204" pitchFamily="34" charset="0"/>
              <a:buChar char="•"/>
            </a:pPr>
            <a:r>
              <a:rPr lang="en-GB" sz="1350"/>
              <a:t>Mentorship &amp; Coaching </a:t>
            </a:r>
          </a:p>
        </p:txBody>
      </p:sp>
      <p:sp>
        <p:nvSpPr>
          <p:cNvPr id="34" name="TextBox 33">
            <a:extLst>
              <a:ext uri="{FF2B5EF4-FFF2-40B4-BE49-F238E27FC236}">
                <a16:creationId xmlns:a16="http://schemas.microsoft.com/office/drawing/2014/main" id="{DE7D39B8-7658-912D-DA6E-74069A1FC74B}"/>
              </a:ext>
            </a:extLst>
          </p:cNvPr>
          <p:cNvSpPr txBox="1"/>
          <p:nvPr/>
        </p:nvSpPr>
        <p:spPr>
          <a:xfrm>
            <a:off x="7039971" y="4272711"/>
            <a:ext cx="1976631" cy="1754326"/>
          </a:xfrm>
          <a:prstGeom prst="rect">
            <a:avLst/>
          </a:prstGeom>
          <a:solidFill>
            <a:schemeClr val="accent6">
              <a:lumMod val="40000"/>
              <a:lumOff val="60000"/>
            </a:schemeClr>
          </a:solidFill>
        </p:spPr>
        <p:txBody>
          <a:bodyPr wrap="none" rtlCol="0">
            <a:spAutoFit/>
          </a:bodyPr>
          <a:lstStyle/>
          <a:p>
            <a:r>
              <a:rPr lang="en-GB" sz="1350"/>
              <a:t>Clinical Academic Model</a:t>
            </a:r>
          </a:p>
          <a:p>
            <a:r>
              <a:rPr lang="en-GB" sz="1350"/>
              <a:t>Technicians</a:t>
            </a:r>
          </a:p>
          <a:p>
            <a:r>
              <a:rPr lang="en-GB" sz="1350"/>
              <a:t>Promoting hybrid roles</a:t>
            </a:r>
          </a:p>
          <a:p>
            <a:r>
              <a:rPr lang="en-GB" sz="1350"/>
              <a:t>Exploring future roles in</a:t>
            </a:r>
          </a:p>
          <a:p>
            <a:pPr marL="214313" indent="-214313">
              <a:buFont typeface="Arial" panose="020B0604020202020204" pitchFamily="34" charset="0"/>
              <a:buChar char="•"/>
            </a:pPr>
            <a:r>
              <a:rPr lang="en-GB" sz="1350"/>
              <a:t>Diagnostics</a:t>
            </a:r>
          </a:p>
          <a:p>
            <a:pPr marL="214313" indent="-214313">
              <a:buFont typeface="Arial" panose="020B0604020202020204" pitchFamily="34" charset="0"/>
              <a:buChar char="•"/>
            </a:pPr>
            <a:r>
              <a:rPr lang="en-GB" sz="1350"/>
              <a:t>Rehabilitation</a:t>
            </a:r>
          </a:p>
          <a:p>
            <a:pPr marL="214313" indent="-214313">
              <a:buFont typeface="Arial" panose="020B0604020202020204" pitchFamily="34" charset="0"/>
              <a:buChar char="•"/>
            </a:pPr>
            <a:r>
              <a:rPr lang="en-GB" sz="1350"/>
              <a:t>AI / Digital / Genomics</a:t>
            </a:r>
          </a:p>
          <a:p>
            <a:pPr marL="214313" indent="-214313">
              <a:buFont typeface="Arial" panose="020B0604020202020204" pitchFamily="34" charset="0"/>
              <a:buChar char="•"/>
            </a:pPr>
            <a:r>
              <a:rPr lang="en-GB" sz="1350"/>
              <a:t>Clinical Engineering</a:t>
            </a:r>
          </a:p>
        </p:txBody>
      </p:sp>
    </p:spTree>
    <p:extLst>
      <p:ext uri="{BB962C8B-B14F-4D97-AF65-F5344CB8AC3E}">
        <p14:creationId xmlns:p14="http://schemas.microsoft.com/office/powerpoint/2010/main" val="17114549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F093FF0-74EA-A45B-F8F2-E08AF854EFCD}"/>
              </a:ext>
            </a:extLst>
          </p:cNvPr>
          <p:cNvSpPr/>
          <p:nvPr/>
        </p:nvSpPr>
        <p:spPr>
          <a:xfrm>
            <a:off x="344540" y="3363372"/>
            <a:ext cx="8454918" cy="2745387"/>
          </a:xfrm>
          <a:prstGeom prst="rect">
            <a:avLst/>
          </a:prstGeom>
          <a:solidFill>
            <a:schemeClr val="bg1">
              <a:lumMod val="85000"/>
            </a:schemeClr>
          </a:solidFill>
          <a:ln>
            <a:solidFill>
              <a:srgbClr val="241D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CB9A2DC-D4A2-B74C-99DC-64B7E23EA7C5}"/>
              </a:ext>
            </a:extLst>
          </p:cNvPr>
          <p:cNvSpPr/>
          <p:nvPr/>
        </p:nvSpPr>
        <p:spPr>
          <a:xfrm>
            <a:off x="0" y="0"/>
            <a:ext cx="9144000" cy="2011680"/>
          </a:xfrm>
          <a:prstGeom prst="rect">
            <a:avLst/>
          </a:prstGeom>
          <a:solidFill>
            <a:srgbClr val="3A37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6F954FA8-B341-E940-99D2-CF5D47C3EB31}"/>
              </a:ext>
            </a:extLst>
          </p:cNvPr>
          <p:cNvPicPr>
            <a:picLocks noChangeAspect="1"/>
          </p:cNvPicPr>
          <p:nvPr/>
        </p:nvPicPr>
        <p:blipFill>
          <a:blip r:embed="rId3"/>
          <a:stretch>
            <a:fillRect/>
          </a:stretch>
        </p:blipFill>
        <p:spPr>
          <a:xfrm>
            <a:off x="7240555" y="0"/>
            <a:ext cx="1444429" cy="740973"/>
          </a:xfrm>
          <a:prstGeom prst="rect">
            <a:avLst/>
          </a:prstGeom>
        </p:spPr>
      </p:pic>
      <p:sp>
        <p:nvSpPr>
          <p:cNvPr id="11" name="TextBox 10">
            <a:extLst>
              <a:ext uri="{FF2B5EF4-FFF2-40B4-BE49-F238E27FC236}">
                <a16:creationId xmlns:a16="http://schemas.microsoft.com/office/drawing/2014/main" id="{F644F4AC-3859-E299-3154-4980D26D0863}"/>
              </a:ext>
            </a:extLst>
          </p:cNvPr>
          <p:cNvSpPr txBox="1"/>
          <p:nvPr/>
        </p:nvSpPr>
        <p:spPr>
          <a:xfrm>
            <a:off x="459016" y="2580255"/>
            <a:ext cx="8044904" cy="1569660"/>
          </a:xfrm>
          <a:prstGeom prst="rect">
            <a:avLst/>
          </a:prstGeom>
          <a:noFill/>
        </p:spPr>
        <p:txBody>
          <a:bodyPr wrap="square" lIns="91440" tIns="45720" rIns="91440" bIns="45720" rtlCol="0" anchor="t">
            <a:spAutoFit/>
          </a:bodyPr>
          <a:lstStyle/>
          <a:p>
            <a:pPr algn="l" rtl="0" fontAlgn="base">
              <a:buClr>
                <a:srgbClr val="958CB2"/>
              </a:buClr>
            </a:pPr>
            <a:r>
              <a:rPr lang="en-GB" sz="2400" b="1" i="0">
                <a:solidFill>
                  <a:srgbClr val="000000"/>
                </a:solidFill>
                <a:effectLst/>
                <a:latin typeface="Tahoma"/>
                <a:ea typeface="Tahoma"/>
                <a:cs typeface="Helvetica"/>
              </a:rPr>
              <a:t>Exploring our collective challenge and opportunity</a:t>
            </a:r>
          </a:p>
          <a:p>
            <a:pPr marL="285750" indent="-285750" algn="l" rtl="0" fontAlgn="base">
              <a:buClr>
                <a:srgbClr val="958CB2"/>
              </a:buClr>
              <a:buFont typeface="Arial" panose="020B0604020202020204" pitchFamily="34" charset="0"/>
              <a:buChar char="•"/>
            </a:pPr>
            <a:endParaRPr lang="en-GB" sz="1800" b="0" i="0" dirty="0">
              <a:solidFill>
                <a:srgbClr val="000000"/>
              </a:solidFill>
              <a:effectLst/>
              <a:latin typeface="Helvetica" panose="020B0604020202020204" pitchFamily="34" charset="0"/>
            </a:endParaRPr>
          </a:p>
          <a:p>
            <a:pPr algn="l" rtl="0" fontAlgn="base">
              <a:buClr>
                <a:srgbClr val="958CB2"/>
              </a:buClr>
            </a:pPr>
            <a:endParaRPr lang="en-GB" sz="1800" b="0" i="0" dirty="0">
              <a:solidFill>
                <a:srgbClr val="000000"/>
              </a:solidFill>
              <a:effectLst/>
              <a:latin typeface="Helvetica" panose="020B0604020202020204" pitchFamily="34" charset="0"/>
            </a:endParaRPr>
          </a:p>
          <a:p>
            <a:pPr algn="l" rtl="0" fontAlgn="base">
              <a:buClr>
                <a:srgbClr val="958CB2"/>
              </a:buClr>
            </a:pPr>
            <a:endParaRPr lang="en-GB" sz="1800" b="0" i="0" dirty="0">
              <a:solidFill>
                <a:srgbClr val="000000"/>
              </a:solidFill>
              <a:effectLst/>
              <a:latin typeface="Helvetica" panose="020B0604020202020204" pitchFamily="34" charset="0"/>
            </a:endParaRPr>
          </a:p>
          <a:p>
            <a:endParaRPr lang="en-GB" dirty="0"/>
          </a:p>
        </p:txBody>
      </p:sp>
      <p:sp>
        <p:nvSpPr>
          <p:cNvPr id="3" name="Title 1">
            <a:extLst>
              <a:ext uri="{FF2B5EF4-FFF2-40B4-BE49-F238E27FC236}">
                <a16:creationId xmlns:a16="http://schemas.microsoft.com/office/drawing/2014/main" id="{7B3EE82F-3F8A-9B4C-6747-173915255E04}"/>
              </a:ext>
            </a:extLst>
          </p:cNvPr>
          <p:cNvSpPr txBox="1">
            <a:spLocks/>
          </p:cNvSpPr>
          <p:nvPr/>
        </p:nvSpPr>
        <p:spPr>
          <a:xfrm>
            <a:off x="459016" y="587829"/>
            <a:ext cx="8242572" cy="1179896"/>
          </a:xfrm>
          <a:prstGeom prst="rect">
            <a:avLst/>
          </a:prstGeom>
        </p:spPr>
        <p:txBody>
          <a:bodyPr anchor="ctr">
            <a:normAutofit fontScale="5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7800" dirty="0">
                <a:solidFill>
                  <a:srgbClr val="B2A7D5"/>
                </a:solidFill>
                <a:latin typeface="Georgia" panose="02040502050405020303" pitchFamily="18" charset="0"/>
              </a:rPr>
              <a:t>LOOKING AHEAD</a:t>
            </a:r>
          </a:p>
          <a:p>
            <a:r>
              <a:rPr lang="en-GB" sz="7400" dirty="0">
                <a:solidFill>
                  <a:srgbClr val="B2A7D5"/>
                </a:solidFill>
                <a:latin typeface="Georgia" panose="02040502050405020303" pitchFamily="18" charset="0"/>
              </a:rPr>
              <a:t>Changing needs and opportunities</a:t>
            </a:r>
          </a:p>
        </p:txBody>
      </p:sp>
      <p:sp>
        <p:nvSpPr>
          <p:cNvPr id="2" name="TextBox 1">
            <a:extLst>
              <a:ext uri="{FF2B5EF4-FFF2-40B4-BE49-F238E27FC236}">
                <a16:creationId xmlns:a16="http://schemas.microsoft.com/office/drawing/2014/main" id="{68342170-4099-33C0-EA64-04D283F34EA1}"/>
              </a:ext>
            </a:extLst>
          </p:cNvPr>
          <p:cNvSpPr txBox="1"/>
          <p:nvPr/>
        </p:nvSpPr>
        <p:spPr>
          <a:xfrm>
            <a:off x="460515" y="3658635"/>
            <a:ext cx="7863948" cy="523220"/>
          </a:xfrm>
          <a:prstGeom prst="rect">
            <a:avLst/>
          </a:prstGeom>
          <a:noFill/>
        </p:spPr>
        <p:txBody>
          <a:bodyPr wrap="none" lIns="91440" tIns="45720" rIns="91440" bIns="45720" rtlCol="0" anchor="t">
            <a:spAutoFit/>
          </a:bodyPr>
          <a:lstStyle/>
          <a:p>
            <a:r>
              <a:rPr lang="en-GB" sz="2800">
                <a:latin typeface="Tahoma"/>
                <a:ea typeface="Tahoma"/>
                <a:cs typeface="Tahoma"/>
              </a:rPr>
              <a:t>Mentimeter questions (#1-2) – </a:t>
            </a:r>
            <a:r>
              <a:rPr lang="en-GB" sz="2800">
                <a:latin typeface="Tahoma"/>
                <a:ea typeface="Tahoma"/>
                <a:cs typeface="Tahoma"/>
                <a:hlinkClick r:id="rId4"/>
              </a:rPr>
              <a:t>www.menti.com</a:t>
            </a:r>
            <a:r>
              <a:rPr lang="en-GB" sz="2800">
                <a:latin typeface="Tahoma"/>
                <a:ea typeface="Tahoma"/>
                <a:cs typeface="Tahoma"/>
              </a:rPr>
              <a:t> </a:t>
            </a:r>
          </a:p>
        </p:txBody>
      </p:sp>
      <p:sp>
        <p:nvSpPr>
          <p:cNvPr id="4" name="TextBox 3">
            <a:extLst>
              <a:ext uri="{FF2B5EF4-FFF2-40B4-BE49-F238E27FC236}">
                <a16:creationId xmlns:a16="http://schemas.microsoft.com/office/drawing/2014/main" id="{90D2B75E-55C0-DB96-C3F8-0E937E99882D}"/>
              </a:ext>
            </a:extLst>
          </p:cNvPr>
          <p:cNvSpPr txBox="1"/>
          <p:nvPr/>
        </p:nvSpPr>
        <p:spPr>
          <a:xfrm>
            <a:off x="460515" y="4536179"/>
            <a:ext cx="2900153" cy="523220"/>
          </a:xfrm>
          <a:prstGeom prst="rect">
            <a:avLst/>
          </a:prstGeom>
          <a:noFill/>
        </p:spPr>
        <p:txBody>
          <a:bodyPr wrap="none" lIns="91440" tIns="45720" rIns="91440" bIns="45720" rtlCol="0" anchor="t">
            <a:spAutoFit/>
          </a:bodyPr>
          <a:lstStyle/>
          <a:p>
            <a:r>
              <a:rPr lang="en-GB" sz="2800">
                <a:latin typeface="Tahoma"/>
                <a:ea typeface="Tahoma"/>
                <a:cs typeface="Tahoma"/>
              </a:rPr>
              <a:t>Code: 2413 5898</a:t>
            </a:r>
          </a:p>
        </p:txBody>
      </p:sp>
    </p:spTree>
    <p:extLst>
      <p:ext uri="{BB962C8B-B14F-4D97-AF65-F5344CB8AC3E}">
        <p14:creationId xmlns:p14="http://schemas.microsoft.com/office/powerpoint/2010/main" val="6828360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CB9A2DC-D4A2-B74C-99DC-64B7E23EA7C5}"/>
              </a:ext>
            </a:extLst>
          </p:cNvPr>
          <p:cNvSpPr/>
          <p:nvPr/>
        </p:nvSpPr>
        <p:spPr>
          <a:xfrm>
            <a:off x="0" y="0"/>
            <a:ext cx="9144000" cy="2011680"/>
          </a:xfrm>
          <a:prstGeom prst="rect">
            <a:avLst/>
          </a:prstGeom>
          <a:solidFill>
            <a:srgbClr val="3A37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6F954FA8-B341-E940-99D2-CF5D47C3EB31}"/>
              </a:ext>
            </a:extLst>
          </p:cNvPr>
          <p:cNvPicPr>
            <a:picLocks noChangeAspect="1"/>
          </p:cNvPicPr>
          <p:nvPr/>
        </p:nvPicPr>
        <p:blipFill>
          <a:blip r:embed="rId3"/>
          <a:stretch>
            <a:fillRect/>
          </a:stretch>
        </p:blipFill>
        <p:spPr>
          <a:xfrm>
            <a:off x="7240555" y="0"/>
            <a:ext cx="1444429" cy="740973"/>
          </a:xfrm>
          <a:prstGeom prst="rect">
            <a:avLst/>
          </a:prstGeom>
        </p:spPr>
      </p:pic>
      <p:sp>
        <p:nvSpPr>
          <p:cNvPr id="3" name="Title 1">
            <a:extLst>
              <a:ext uri="{FF2B5EF4-FFF2-40B4-BE49-F238E27FC236}">
                <a16:creationId xmlns:a16="http://schemas.microsoft.com/office/drawing/2014/main" id="{7B3EE82F-3F8A-9B4C-6747-173915255E04}"/>
              </a:ext>
            </a:extLst>
          </p:cNvPr>
          <p:cNvSpPr txBox="1">
            <a:spLocks/>
          </p:cNvSpPr>
          <p:nvPr/>
        </p:nvSpPr>
        <p:spPr>
          <a:xfrm>
            <a:off x="459016" y="587829"/>
            <a:ext cx="8242572" cy="117989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300">
                <a:solidFill>
                  <a:srgbClr val="B2A7D5"/>
                </a:solidFill>
                <a:latin typeface="Georgia"/>
              </a:rPr>
              <a:t>NEW MODELS OF WORKFORCE DELIVERY</a:t>
            </a:r>
          </a:p>
        </p:txBody>
      </p:sp>
      <p:sp>
        <p:nvSpPr>
          <p:cNvPr id="9" name="Text Placeholder 2">
            <a:extLst>
              <a:ext uri="{FF2B5EF4-FFF2-40B4-BE49-F238E27FC236}">
                <a16:creationId xmlns:a16="http://schemas.microsoft.com/office/drawing/2014/main" id="{812018B9-2BBD-DB57-CAA6-EEADE807CEC9}"/>
              </a:ext>
            </a:extLst>
          </p:cNvPr>
          <p:cNvSpPr txBox="1">
            <a:spLocks/>
          </p:cNvSpPr>
          <p:nvPr/>
        </p:nvSpPr>
        <p:spPr>
          <a:xfrm>
            <a:off x="361766" y="2256004"/>
            <a:ext cx="8420467" cy="4307132"/>
          </a:xfrm>
          <a:prstGeom prst="rect">
            <a:avLst/>
          </a:prstGeom>
        </p:spPr>
        <p:txBody>
          <a:bodyPr vert="horz" lIns="0" tIns="0" rIns="0" bIns="0" rtlCol="0" anchor="t">
            <a:normAutofit/>
          </a:bodyPr>
          <a:lstStyle>
            <a:lvl1pPr marL="0" indent="0" algn="l" defTabSz="914400" rtl="0" eaLnBrk="1" latinLnBrk="0" hangingPunct="1">
              <a:lnSpc>
                <a:spcPct val="100000"/>
              </a:lnSpc>
              <a:spcBef>
                <a:spcPts val="1000"/>
              </a:spcBef>
              <a:buFontTx/>
              <a:buNone/>
              <a:defRPr sz="1600" b="1" i="0" kern="1200">
                <a:solidFill>
                  <a:schemeClr val="tx1"/>
                </a:solidFill>
                <a:latin typeface="Tahoma" charset="0"/>
                <a:ea typeface="Tahoma" charset="0"/>
                <a:cs typeface="Tahoma"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a:buChar char="•"/>
            </a:pPr>
            <a:r>
              <a:rPr lang="en-GB" sz="1500" dirty="0">
                <a:latin typeface="+mn-lt"/>
                <a:ea typeface="Tahoma"/>
                <a:cs typeface="Arial"/>
              </a:rPr>
              <a:t>Changing approaches to workforce provision across the South West of England</a:t>
            </a:r>
            <a:endParaRPr lang="en-US" dirty="0">
              <a:latin typeface="+mn-lt"/>
            </a:endParaRPr>
          </a:p>
          <a:p>
            <a:pPr lvl="1">
              <a:buFont typeface="Courier New" panose="020B0604020202020204" pitchFamily="34" charset="0"/>
              <a:buChar char="o"/>
            </a:pPr>
            <a:r>
              <a:rPr lang="en-GB" sz="1500" dirty="0">
                <a:ea typeface="Tahoma"/>
                <a:cs typeface="Arial"/>
              </a:rPr>
              <a:t>Greater social mobility and access to education </a:t>
            </a:r>
            <a:endParaRPr lang="en-GB" sz="1500" dirty="0">
              <a:ea typeface="Tahoma"/>
              <a:cs typeface="Arial" panose="020B0604020202020204" pitchFamily="34" charset="0"/>
            </a:endParaRPr>
          </a:p>
          <a:p>
            <a:pPr marL="285750" indent="-285750">
              <a:buFont typeface="Arial"/>
              <a:buChar char="•"/>
            </a:pPr>
            <a:r>
              <a:rPr lang="en-GB" sz="1500" dirty="0">
                <a:latin typeface="+mn-lt"/>
                <a:ea typeface="Tahoma"/>
                <a:cs typeface="Arial"/>
              </a:rPr>
              <a:t>Use of contemporary simulation environments and the true value of simulated learning </a:t>
            </a:r>
            <a:endParaRPr lang="en-GB" sz="1500" dirty="0">
              <a:latin typeface="+mn-lt"/>
              <a:cs typeface="Arial" panose="020B0604020202020204" pitchFamily="34" charset="0"/>
            </a:endParaRPr>
          </a:p>
          <a:p>
            <a:pPr marL="285750" indent="-285750">
              <a:buFont typeface="Arial"/>
              <a:buChar char="•"/>
            </a:pPr>
            <a:r>
              <a:rPr lang="en-GB" sz="1500" dirty="0">
                <a:latin typeface="+mn-lt"/>
                <a:ea typeface="Tahoma"/>
                <a:cs typeface="Arial"/>
              </a:rPr>
              <a:t>Regulatory changes – greater inclusion of simulation and clinical skills within an academic environment (i.e. increase in simulated practice hours mapped against programmes)</a:t>
            </a:r>
          </a:p>
          <a:p>
            <a:pPr marL="285750" indent="-285750">
              <a:buFont typeface="Arial"/>
              <a:buChar char="•"/>
            </a:pPr>
            <a:r>
              <a:rPr lang="en-GB" sz="1500" dirty="0">
                <a:latin typeface="+mn-lt"/>
                <a:ea typeface="Tahoma"/>
                <a:cs typeface="Arial"/>
              </a:rPr>
              <a:t>Change in organisational workforce design (i.e. impact of NHS People Plan)</a:t>
            </a:r>
          </a:p>
          <a:p>
            <a:pPr marL="285750" indent="-285750">
              <a:buFont typeface="Arial"/>
              <a:buChar char="•"/>
            </a:pPr>
            <a:r>
              <a:rPr lang="en-GB" sz="1500" dirty="0">
                <a:latin typeface="+mn-lt"/>
                <a:ea typeface="Tahoma"/>
                <a:cs typeface="Arial"/>
              </a:rPr>
              <a:t>The Topol Review – AI, Robotics, Digital literacy, Genomics, Digital Medicine – Evolution of new roles (i.e. Bioinformaticians) </a:t>
            </a:r>
            <a:endParaRPr lang="en-GB" sz="1500" dirty="0">
              <a:latin typeface="+mn-lt"/>
              <a:cs typeface="Arial" panose="020B0604020202020204" pitchFamily="34" charset="0"/>
            </a:endParaRPr>
          </a:p>
          <a:p>
            <a:pPr marL="285750" indent="-285750">
              <a:buFont typeface="Arial"/>
              <a:buChar char="•"/>
            </a:pPr>
            <a:r>
              <a:rPr lang="en-GB" sz="1500" dirty="0">
                <a:latin typeface="+mn-lt"/>
                <a:ea typeface="Tahoma"/>
                <a:cs typeface="Arial"/>
              </a:rPr>
              <a:t>Changing student expectations / greater co-creation opportunities</a:t>
            </a:r>
          </a:p>
          <a:p>
            <a:pPr marL="285750" indent="-285750">
              <a:buFont typeface="Arial"/>
              <a:buChar char="•"/>
            </a:pPr>
            <a:r>
              <a:rPr lang="en-GB" sz="1500" dirty="0">
                <a:latin typeface="+mn-lt"/>
                <a:ea typeface="Tahoma"/>
                <a:cs typeface="Arial"/>
              </a:rPr>
              <a:t>Graduate skills that are transferable and meet the needs of the NHS People Plan and Integrated Care Systems </a:t>
            </a:r>
            <a:endParaRPr lang="en-GB" sz="1500" dirty="0">
              <a:latin typeface="+mn-lt"/>
              <a:cs typeface="Arial" panose="020B0604020202020204" pitchFamily="34" charset="0"/>
            </a:endParaRPr>
          </a:p>
          <a:p>
            <a:pPr marL="285750" indent="-285750">
              <a:buFont typeface="Arial"/>
              <a:buChar char="•"/>
            </a:pPr>
            <a:r>
              <a:rPr lang="en-GB" sz="1500" dirty="0">
                <a:latin typeface="+mn-lt"/>
                <a:ea typeface="Tahoma"/>
                <a:cs typeface="Arial"/>
              </a:rPr>
              <a:t>Skills development of staff within the organisation – currency and competency</a:t>
            </a:r>
          </a:p>
          <a:p>
            <a:pPr marL="285750" indent="-285750">
              <a:buFont typeface="Arial"/>
              <a:buChar char="•"/>
            </a:pPr>
            <a:r>
              <a:rPr lang="en-GB" sz="1500" dirty="0">
                <a:latin typeface="+mn-lt"/>
                <a:ea typeface="Tahoma"/>
                <a:cs typeface="Arial"/>
              </a:rPr>
              <a:t>Impact of Covid-19 on learners and the need for holistic care for our students and tomorrow’s health and social care workforce. </a:t>
            </a:r>
            <a:endParaRPr lang="en-GB" sz="1500" dirty="0">
              <a:latin typeface="+mn-lt"/>
              <a:cs typeface="Arial" panose="020B0604020202020204" pitchFamily="34" charset="0"/>
            </a:endParaRPr>
          </a:p>
          <a:p>
            <a:endParaRPr lang="en-GB" sz="1500" dirty="0">
              <a:latin typeface="Arial" panose="020B0604020202020204" pitchFamily="34" charset="0"/>
              <a:cs typeface="Arial" panose="020B0604020202020204" pitchFamily="34" charset="0"/>
            </a:endParaRPr>
          </a:p>
          <a:p>
            <a:endParaRPr lang="en-GB" sz="1500" dirty="0">
              <a:latin typeface="Arial" panose="020B0604020202020204" pitchFamily="34" charset="0"/>
              <a:cs typeface="Arial" panose="020B0604020202020204" pitchFamily="34" charset="0"/>
            </a:endParaRPr>
          </a:p>
          <a:p>
            <a:endParaRPr lang="en-GB" sz="1500" dirty="0">
              <a:latin typeface="Arial" panose="020B0604020202020204" pitchFamily="34" charset="0"/>
              <a:cs typeface="Arial" panose="020B0604020202020204" pitchFamily="34" charset="0"/>
            </a:endParaRPr>
          </a:p>
          <a:p>
            <a:endParaRPr lang="en-GB" sz="1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767751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CB9A2DC-D4A2-B74C-99DC-64B7E23EA7C5}"/>
              </a:ext>
            </a:extLst>
          </p:cNvPr>
          <p:cNvSpPr/>
          <p:nvPr/>
        </p:nvSpPr>
        <p:spPr>
          <a:xfrm>
            <a:off x="-1" y="0"/>
            <a:ext cx="9144000" cy="2011680"/>
          </a:xfrm>
          <a:prstGeom prst="rect">
            <a:avLst/>
          </a:prstGeom>
          <a:solidFill>
            <a:srgbClr val="3A37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6F954FA8-B341-E940-99D2-CF5D47C3EB31}"/>
              </a:ext>
            </a:extLst>
          </p:cNvPr>
          <p:cNvPicPr>
            <a:picLocks noChangeAspect="1"/>
          </p:cNvPicPr>
          <p:nvPr/>
        </p:nvPicPr>
        <p:blipFill>
          <a:blip r:embed="rId3"/>
          <a:stretch>
            <a:fillRect/>
          </a:stretch>
        </p:blipFill>
        <p:spPr>
          <a:xfrm>
            <a:off x="7240555" y="0"/>
            <a:ext cx="1444429" cy="740973"/>
          </a:xfrm>
          <a:prstGeom prst="rect">
            <a:avLst/>
          </a:prstGeom>
        </p:spPr>
      </p:pic>
      <p:sp>
        <p:nvSpPr>
          <p:cNvPr id="4" name="Rectangle 3">
            <a:extLst>
              <a:ext uri="{FF2B5EF4-FFF2-40B4-BE49-F238E27FC236}">
                <a16:creationId xmlns:a16="http://schemas.microsoft.com/office/drawing/2014/main" id="{12C5301F-C3DC-3735-B22F-63465C856FE7}"/>
              </a:ext>
            </a:extLst>
          </p:cNvPr>
          <p:cNvSpPr/>
          <p:nvPr/>
        </p:nvSpPr>
        <p:spPr>
          <a:xfrm>
            <a:off x="1754293" y="2692085"/>
            <a:ext cx="1637572" cy="291985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pic>
        <p:nvPicPr>
          <p:cNvPr id="15" name="Picture 14" descr="Text&#10;&#10;Description automatically generated with medium confidence">
            <a:extLst>
              <a:ext uri="{FF2B5EF4-FFF2-40B4-BE49-F238E27FC236}">
                <a16:creationId xmlns:a16="http://schemas.microsoft.com/office/drawing/2014/main" id="{6A1C0E35-12FB-7411-DDE0-1CEFBB058C1B}"/>
              </a:ext>
            </a:extLst>
          </p:cNvPr>
          <p:cNvPicPr>
            <a:picLocks noChangeAspect="1"/>
          </p:cNvPicPr>
          <p:nvPr/>
        </p:nvPicPr>
        <p:blipFill>
          <a:blip r:embed="rId4"/>
          <a:stretch>
            <a:fillRect/>
          </a:stretch>
        </p:blipFill>
        <p:spPr>
          <a:xfrm>
            <a:off x="600739" y="2095057"/>
            <a:ext cx="7942521" cy="4466653"/>
          </a:xfrm>
          <a:prstGeom prst="rect">
            <a:avLst/>
          </a:prstGeom>
        </p:spPr>
      </p:pic>
      <p:sp>
        <p:nvSpPr>
          <p:cNvPr id="16" name="Rectangle 15">
            <a:extLst>
              <a:ext uri="{FF2B5EF4-FFF2-40B4-BE49-F238E27FC236}">
                <a16:creationId xmlns:a16="http://schemas.microsoft.com/office/drawing/2014/main" id="{7181E630-8C89-CAC7-8852-1085B2E0391B}"/>
              </a:ext>
            </a:extLst>
          </p:cNvPr>
          <p:cNvSpPr/>
          <p:nvPr/>
        </p:nvSpPr>
        <p:spPr>
          <a:xfrm>
            <a:off x="6964326" y="2084171"/>
            <a:ext cx="1318437" cy="6079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itle 1">
            <a:extLst>
              <a:ext uri="{FF2B5EF4-FFF2-40B4-BE49-F238E27FC236}">
                <a16:creationId xmlns:a16="http://schemas.microsoft.com/office/drawing/2014/main" id="{903DEC51-91AA-94CC-ADF6-77795CA1AEA1}"/>
              </a:ext>
            </a:extLst>
          </p:cNvPr>
          <p:cNvSpPr txBox="1">
            <a:spLocks/>
          </p:cNvSpPr>
          <p:nvPr/>
        </p:nvSpPr>
        <p:spPr>
          <a:xfrm>
            <a:off x="510363" y="490903"/>
            <a:ext cx="7772400" cy="1598711"/>
          </a:xfrm>
          <a:prstGeom prst="rect">
            <a:avLst/>
          </a:prstGeom>
        </p:spPr>
        <p:txBody>
          <a:bodyPr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6900" dirty="0">
                <a:solidFill>
                  <a:srgbClr val="B2A7D5"/>
                </a:solidFill>
                <a:latin typeface="Georgia" panose="02040502050405020303" pitchFamily="18" charset="0"/>
              </a:rPr>
              <a:t>UWE BRISTOL</a:t>
            </a:r>
          </a:p>
          <a:p>
            <a:r>
              <a:rPr lang="en-GB" sz="6900" dirty="0">
                <a:solidFill>
                  <a:srgbClr val="B2A7D5"/>
                </a:solidFill>
                <a:latin typeface="Georgia" panose="02040502050405020303" pitchFamily="18" charset="0"/>
              </a:rPr>
              <a:t>HEALTH AND SOCIAL CARE</a:t>
            </a:r>
          </a:p>
          <a:p>
            <a:r>
              <a:rPr lang="en-GB" sz="5400" dirty="0">
                <a:solidFill>
                  <a:srgbClr val="B2A7D5"/>
                </a:solidFill>
                <a:latin typeface="Georgia" panose="02040502050405020303" pitchFamily="18" charset="0"/>
              </a:rPr>
              <a:t>Building on our success and ecosystem</a:t>
            </a:r>
          </a:p>
          <a:p>
            <a:endParaRPr lang="en-GB" sz="5400" dirty="0">
              <a:solidFill>
                <a:srgbClr val="B2A7D5"/>
              </a:solidFill>
              <a:latin typeface="Georgia" panose="02040502050405020303" pitchFamily="18" charset="0"/>
            </a:endParaRPr>
          </a:p>
        </p:txBody>
      </p:sp>
    </p:spTree>
    <p:extLst>
      <p:ext uri="{BB962C8B-B14F-4D97-AF65-F5344CB8AC3E}">
        <p14:creationId xmlns:p14="http://schemas.microsoft.com/office/powerpoint/2010/main" val="14844194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CB9A2DC-D4A2-B74C-99DC-64B7E23EA7C5}"/>
              </a:ext>
            </a:extLst>
          </p:cNvPr>
          <p:cNvSpPr/>
          <p:nvPr/>
        </p:nvSpPr>
        <p:spPr>
          <a:xfrm>
            <a:off x="0" y="0"/>
            <a:ext cx="9144000" cy="2011680"/>
          </a:xfrm>
          <a:prstGeom prst="rect">
            <a:avLst/>
          </a:prstGeom>
          <a:solidFill>
            <a:srgbClr val="3A37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6F954FA8-B341-E940-99D2-CF5D47C3EB31}"/>
              </a:ext>
            </a:extLst>
          </p:cNvPr>
          <p:cNvPicPr>
            <a:picLocks noChangeAspect="1"/>
          </p:cNvPicPr>
          <p:nvPr/>
        </p:nvPicPr>
        <p:blipFill>
          <a:blip r:embed="rId3"/>
          <a:stretch>
            <a:fillRect/>
          </a:stretch>
        </p:blipFill>
        <p:spPr>
          <a:xfrm>
            <a:off x="7240555" y="0"/>
            <a:ext cx="1444429" cy="740973"/>
          </a:xfrm>
          <a:prstGeom prst="rect">
            <a:avLst/>
          </a:prstGeom>
        </p:spPr>
      </p:pic>
      <p:sp>
        <p:nvSpPr>
          <p:cNvPr id="3" name="TextBox 2">
            <a:extLst>
              <a:ext uri="{FF2B5EF4-FFF2-40B4-BE49-F238E27FC236}">
                <a16:creationId xmlns:a16="http://schemas.microsoft.com/office/drawing/2014/main" id="{78CA5C4F-4AD2-8515-30E3-599E4DB3BF23}"/>
              </a:ext>
            </a:extLst>
          </p:cNvPr>
          <p:cNvSpPr txBox="1"/>
          <p:nvPr/>
        </p:nvSpPr>
        <p:spPr>
          <a:xfrm>
            <a:off x="415636" y="2203241"/>
            <a:ext cx="8609611" cy="646331"/>
          </a:xfrm>
          <a:prstGeom prst="rect">
            <a:avLst/>
          </a:prstGeom>
          <a:noFill/>
        </p:spPr>
        <p:txBody>
          <a:bodyPr wrap="square">
            <a:spAutoFit/>
          </a:bodyPr>
          <a:lstStyle/>
          <a:p>
            <a:pPr algn="l" rtl="0" fontAlgn="base"/>
            <a:r>
              <a:rPr lang="en-GB" sz="1800" b="1" i="0" dirty="0">
                <a:solidFill>
                  <a:srgbClr val="000000"/>
                </a:solidFill>
                <a:effectLst/>
                <a:latin typeface="Calibri" panose="020F0502020204030204" pitchFamily="34" charset="0"/>
              </a:rPr>
              <a:t>Why UWE Bristol?</a:t>
            </a:r>
            <a:endParaRPr lang="en-GB" b="0" i="0" dirty="0">
              <a:solidFill>
                <a:srgbClr val="000000"/>
              </a:solidFill>
              <a:effectLst/>
              <a:latin typeface="Arial" panose="020B0604020202020204" pitchFamily="34" charset="0"/>
            </a:endParaRPr>
          </a:p>
          <a:p>
            <a:pPr algn="l" rtl="0" fontAlgn="base"/>
            <a:r>
              <a:rPr lang="en-GB" sz="1800" b="0" i="0" dirty="0">
                <a:solidFill>
                  <a:srgbClr val="000000"/>
                </a:solidFill>
                <a:effectLst/>
                <a:latin typeface="Calibri" panose="020F0502020204030204" pitchFamily="34" charset="0"/>
              </a:rPr>
              <a:t> </a:t>
            </a:r>
            <a:endParaRPr lang="en-GB" b="0" i="0" dirty="0">
              <a:solidFill>
                <a:srgbClr val="000000"/>
              </a:solidFill>
              <a:effectLst/>
              <a:latin typeface="Arial" panose="020B0604020202020204" pitchFamily="34" charset="0"/>
            </a:endParaRPr>
          </a:p>
        </p:txBody>
      </p:sp>
      <p:pic>
        <p:nvPicPr>
          <p:cNvPr id="2" name="Picture 1">
            <a:extLst>
              <a:ext uri="{FF2B5EF4-FFF2-40B4-BE49-F238E27FC236}">
                <a16:creationId xmlns:a16="http://schemas.microsoft.com/office/drawing/2014/main" id="{96BB7386-5AA0-E954-849B-3ECC8FAC78B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996256" y="2163998"/>
            <a:ext cx="3028991" cy="1911559"/>
          </a:xfrm>
          <a:prstGeom prst="rect">
            <a:avLst/>
          </a:prstGeom>
        </p:spPr>
      </p:pic>
      <p:pic>
        <p:nvPicPr>
          <p:cNvPr id="4" name="Picture 2" descr="https://ukwest1-mediap.svc.ms/transform/thumbnail?provider=spo&amp;inputFormat=jpg&amp;cs=fFNQTw&amp;docid=https%3A%2F%2Fuweacuk-my.sharepoint.com%3A443%2F_api%2Fv2.0%2Fdrives%2Fb!D8qN0dF9R0STZ1x02KIkU5q_jGH10UhKh56o55Ek5xvy93j1K9g5R5TPlCwWrzG5%2Fitems%2F01SNOM5IUZK4XLNZO72RBIEP6ZZ43LOFGH%3Fversion%3DPublished&amp;access_token=eyJ0eXAiOiJKV1QiLCJhbGciOiJub25lIn0.eyJhdWQiOiIwMDAwMDAwMy0wMDAwLTBmZjEtY2UwMC0wMDAwMDAwMDAwMDAvdXdlYWN1ay1teS5zaGFyZXBvaW50LmNvbUAwN2VmMTIwOC00MTNjLTRiNWUtOWNkZC02NGVmMzA1NzU0ZjAiLCJpc3MiOiIwMDAwMDAwMy0wMDAwLTBmZjEtY2UwMC0wMDAwMDAwMDAwMDAiLCJuYmYiOiIxNjI1MDU0NDAwIiwiZXhwIjoiMTYyNTA3NjAwMCIsImVuZHBvaW50dXJsIjoidGdRMmY2Tm4yTU9zTnlBZW44RlcxeC9jdUlVUEkwblVzSW1ONktJeGoyaz0iLCJlbmRwb2ludHVybExlbmd0aCI6IjExNyIsImlzbG9vcGJhY2siOiJUcnVlIiwidmVyIjoiaGFzaGVkcHJvb2Z0b2tlbiIsInNpdGVpZCI6IlpERTRaR05oTUdZdE4yUmtNUzAwTkRRM0xUa3pOamN0TldNM05HUTRZVEl5TkRVeiIsInNpZ25pbl9zdGF0ZSI6IltcImttc2lcIl0iLCJuYW1laWQiOiIwIy5mfG1lbWJlcnNoaXB8bWFyYy5ncmlmZml0aHNAdXdlLmFjLnVrIiwibmlpIjoibWljcm9zb2Z0LnNoYXJlcG9pbnQiLCJpc3VzZXIiOiJ0cnVlIiwiY2FjaGVrZXkiOiIwaC5mfG1lbWJlcnNoaXB8MTAwMzAwMDA5MThlNDE4MEBsaXZlLmNvbSIsInR0IjoiMCIsInVzZVBlcnNpc3RlbnRDb29raWUiOiIzIn0.UVBUNERCNlBrM3JZZzc3M0JhaXdEeW9BRk1DOEVMODJXRVA4cWpaMUdxRT0&amp;encodeFailures=1&amp;width=681&amp;height=563&amp;srcWidth=1173&amp;srcHeight=970">
            <a:extLst>
              <a:ext uri="{FF2B5EF4-FFF2-40B4-BE49-F238E27FC236}">
                <a16:creationId xmlns:a16="http://schemas.microsoft.com/office/drawing/2014/main" id="{EDDA9592-F50B-411E-80F5-27559DFE36AA}"/>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l="7636" r="3988"/>
          <a:stretch/>
        </p:blipFill>
        <p:spPr bwMode="auto">
          <a:xfrm>
            <a:off x="118754" y="4182104"/>
            <a:ext cx="2563098" cy="2488932"/>
          </a:xfrm>
          <a:prstGeom prst="rect">
            <a:avLst/>
          </a:prstGeom>
          <a:noFill/>
          <a:extLst>
            <a:ext uri="{909E8E84-426E-40DD-AFC4-6F175D3DCCD1}">
              <a14:hiddenFill xmlns:a14="http://schemas.microsoft.com/office/drawing/2010/main">
                <a:solidFill>
                  <a:srgbClr val="FFFFFF"/>
                </a:solidFill>
              </a14:hiddenFill>
            </a:ext>
          </a:extLst>
        </p:spPr>
      </p:pic>
      <p:pic>
        <p:nvPicPr>
          <p:cNvPr id="5" name="id-9218D205-372F-4B00-AADE-95EC6568B958" descr="Image.jpeg">
            <a:extLst>
              <a:ext uri="{FF2B5EF4-FFF2-40B4-BE49-F238E27FC236}">
                <a16:creationId xmlns:a16="http://schemas.microsoft.com/office/drawing/2014/main" id="{AA10ABEB-C79A-299D-B988-833116CF0A23}"/>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r="22432"/>
          <a:stretch/>
        </p:blipFill>
        <p:spPr bwMode="auto">
          <a:xfrm>
            <a:off x="6494589" y="4166764"/>
            <a:ext cx="2530658" cy="246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83012A13-7A9B-6DF4-4134-7EF8CB5A2E00}"/>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l="8888" r="17584"/>
          <a:stretch/>
        </p:blipFill>
        <p:spPr>
          <a:xfrm>
            <a:off x="3800310" y="2151275"/>
            <a:ext cx="2108125" cy="1911559"/>
          </a:xfrm>
          <a:prstGeom prst="rect">
            <a:avLst/>
          </a:prstGeom>
        </p:spPr>
      </p:pic>
      <p:pic>
        <p:nvPicPr>
          <p:cNvPr id="10" name="object 4">
            <a:extLst>
              <a:ext uri="{FF2B5EF4-FFF2-40B4-BE49-F238E27FC236}">
                <a16:creationId xmlns:a16="http://schemas.microsoft.com/office/drawing/2014/main" id="{B03480F4-0810-BA03-9A5F-6B52206751E8}"/>
              </a:ext>
            </a:extLst>
          </p:cNvPr>
          <p:cNvPicPr/>
          <p:nvPr/>
        </p:nvPicPr>
        <p:blipFill rotWithShape="1">
          <a:blip r:embed="rId8" cstate="print"/>
          <a:srcRect r="16042" b="4525"/>
          <a:stretch/>
        </p:blipFill>
        <p:spPr>
          <a:xfrm>
            <a:off x="118753" y="2151276"/>
            <a:ext cx="3581377" cy="1924282"/>
          </a:xfrm>
          <a:prstGeom prst="rect">
            <a:avLst/>
          </a:prstGeom>
        </p:spPr>
      </p:pic>
      <p:pic>
        <p:nvPicPr>
          <p:cNvPr id="11" name="object 6">
            <a:extLst>
              <a:ext uri="{FF2B5EF4-FFF2-40B4-BE49-F238E27FC236}">
                <a16:creationId xmlns:a16="http://schemas.microsoft.com/office/drawing/2014/main" id="{C0B65348-3454-EC17-A895-973EF9516B20}"/>
              </a:ext>
            </a:extLst>
          </p:cNvPr>
          <p:cNvPicPr/>
          <p:nvPr/>
        </p:nvPicPr>
        <p:blipFill>
          <a:blip r:embed="rId9" cstate="print"/>
          <a:stretch>
            <a:fillRect/>
          </a:stretch>
        </p:blipFill>
        <p:spPr>
          <a:xfrm>
            <a:off x="2797532" y="4182103"/>
            <a:ext cx="3581376" cy="2467613"/>
          </a:xfrm>
          <a:prstGeom prst="rect">
            <a:avLst/>
          </a:prstGeom>
        </p:spPr>
      </p:pic>
      <p:sp>
        <p:nvSpPr>
          <p:cNvPr id="13" name="Title 1">
            <a:extLst>
              <a:ext uri="{FF2B5EF4-FFF2-40B4-BE49-F238E27FC236}">
                <a16:creationId xmlns:a16="http://schemas.microsoft.com/office/drawing/2014/main" id="{B0303C5D-AE4D-C9C5-007A-8C391D19AB2F}"/>
              </a:ext>
            </a:extLst>
          </p:cNvPr>
          <p:cNvSpPr txBox="1">
            <a:spLocks/>
          </p:cNvSpPr>
          <p:nvPr/>
        </p:nvSpPr>
        <p:spPr>
          <a:xfrm>
            <a:off x="510363" y="490903"/>
            <a:ext cx="7772400" cy="1598711"/>
          </a:xfrm>
          <a:prstGeom prst="rect">
            <a:avLst/>
          </a:prstGeom>
        </p:spPr>
        <p:txBody>
          <a:bodyPr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6900" dirty="0">
                <a:solidFill>
                  <a:srgbClr val="B2A7D5"/>
                </a:solidFill>
                <a:latin typeface="Georgia" panose="02040502050405020303" pitchFamily="18" charset="0"/>
              </a:rPr>
              <a:t>UWE BRISTOL</a:t>
            </a:r>
          </a:p>
          <a:p>
            <a:r>
              <a:rPr lang="en-GB" sz="6900" dirty="0">
                <a:solidFill>
                  <a:srgbClr val="B2A7D5"/>
                </a:solidFill>
                <a:latin typeface="Georgia" panose="02040502050405020303" pitchFamily="18" charset="0"/>
              </a:rPr>
              <a:t>HEALTH AND SOCIAL CARE</a:t>
            </a:r>
          </a:p>
          <a:p>
            <a:r>
              <a:rPr lang="en-GB" sz="5400" dirty="0">
                <a:solidFill>
                  <a:srgbClr val="B2A7D5"/>
                </a:solidFill>
                <a:latin typeface="Georgia" panose="02040502050405020303" pitchFamily="18" charset="0"/>
              </a:rPr>
              <a:t>Building on our success and ecosystem</a:t>
            </a:r>
          </a:p>
          <a:p>
            <a:endParaRPr lang="en-GB" sz="5400" dirty="0">
              <a:solidFill>
                <a:srgbClr val="B2A7D5"/>
              </a:solidFill>
              <a:latin typeface="Georgia" panose="02040502050405020303" pitchFamily="18" charset="0"/>
            </a:endParaRPr>
          </a:p>
        </p:txBody>
      </p:sp>
    </p:spTree>
    <p:extLst>
      <p:ext uri="{BB962C8B-B14F-4D97-AF65-F5344CB8AC3E}">
        <p14:creationId xmlns:p14="http://schemas.microsoft.com/office/powerpoint/2010/main" val="15793717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8CD940E52C7404681D7A5C5F4855DAF" ma:contentTypeVersion="11" ma:contentTypeDescription="Create a new document." ma:contentTypeScope="" ma:versionID="e46b187777a3ffdcd342d3b0fe8f0d24">
  <xsd:schema xmlns:xsd="http://www.w3.org/2001/XMLSchema" xmlns:xs="http://www.w3.org/2001/XMLSchema" xmlns:p="http://schemas.microsoft.com/office/2006/metadata/properties" xmlns:ns2="0aa88d02-aa5c-45b3-a8f7-82c423842f3e" xmlns:ns3="b69e6976-36a6-4675-80dc-4342a8d8cb03" targetNamespace="http://schemas.microsoft.com/office/2006/metadata/properties" ma:root="true" ma:fieldsID="ae2f0938c579b4e060c78a7320d7ddf8" ns2:_="" ns3:_="">
    <xsd:import namespace="0aa88d02-aa5c-45b3-a8f7-82c423842f3e"/>
    <xsd:import namespace="b69e6976-36a6-4675-80dc-4342a8d8cb0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aa88d02-aa5c-45b3-a8f7-82c423842f3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69e6976-36a6-4675-80dc-4342a8d8cb03"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337296F-437A-46A5-9AB2-6EE29EFCD39E}">
  <ds:schemaRefs>
    <ds:schemaRef ds:uri="http://schemas.microsoft.com/office/2006/metadata/properties"/>
    <ds:schemaRef ds:uri="http://purl.org/dc/elements/1.1/"/>
    <ds:schemaRef ds:uri="http://purl.org/dc/dcmitype/"/>
    <ds:schemaRef ds:uri="http://schemas.microsoft.com/office/infopath/2007/PartnerControls"/>
    <ds:schemaRef ds:uri="http://purl.org/dc/terms/"/>
    <ds:schemaRef ds:uri="http://schemas.openxmlformats.org/package/2006/metadata/core-properties"/>
    <ds:schemaRef ds:uri="http://schemas.microsoft.com/office/2006/documentManagement/types"/>
    <ds:schemaRef ds:uri="b69e6976-36a6-4675-80dc-4342a8d8cb03"/>
    <ds:schemaRef ds:uri="0aa88d02-aa5c-45b3-a8f7-82c423842f3e"/>
    <ds:schemaRef ds:uri="http://www.w3.org/XML/1998/namespace"/>
  </ds:schemaRefs>
</ds:datastoreItem>
</file>

<file path=customXml/itemProps2.xml><?xml version="1.0" encoding="utf-8"?>
<ds:datastoreItem xmlns:ds="http://schemas.openxmlformats.org/officeDocument/2006/customXml" ds:itemID="{C290A50D-AACF-451D-BA23-B0799932734D}">
  <ds:schemaRefs>
    <ds:schemaRef ds:uri="http://schemas.microsoft.com/sharepoint/v3/contenttype/forms"/>
  </ds:schemaRefs>
</ds:datastoreItem>
</file>

<file path=customXml/itemProps3.xml><?xml version="1.0" encoding="utf-8"?>
<ds:datastoreItem xmlns:ds="http://schemas.openxmlformats.org/officeDocument/2006/customXml" ds:itemID="{F5EFE7BB-B66B-4689-8C61-F0CA406BA298}">
  <ds:schemaRefs>
    <ds:schemaRef ds:uri="0aa88d02-aa5c-45b3-a8f7-82c423842f3e"/>
    <ds:schemaRef ds:uri="b69e6976-36a6-4675-80dc-4342a8d8cb0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TotalTime>5370</TotalTime>
  <Words>3445</Words>
  <Application>Microsoft Office PowerPoint</Application>
  <PresentationFormat>On-screen Show (4:3)</PresentationFormat>
  <Paragraphs>352</Paragraphs>
  <Slides>31</Slides>
  <Notes>31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31</vt:i4>
      </vt:variant>
    </vt:vector>
  </HeadingPairs>
  <TitlesOfParts>
    <vt:vector size="40" baseType="lpstr">
      <vt:lpstr>Arial</vt:lpstr>
      <vt:lpstr>Arial,Sans-Serif</vt:lpstr>
      <vt:lpstr>Calibri</vt:lpstr>
      <vt:lpstr>Calibri Light</vt:lpstr>
      <vt:lpstr>Courier New</vt:lpstr>
      <vt:lpstr>Georgia</vt:lpstr>
      <vt:lpstr>Helvetica</vt:lpstr>
      <vt:lpstr>Tahoma</vt:lpstr>
      <vt:lpstr>Office Theme</vt:lpstr>
      <vt:lpstr>UWE BRISTOL  A conversation to shape the future of the health and social care workforce for the South West of England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Holly Davies</dc:creator>
  <cp:lastModifiedBy>Marc Griffiths</cp:lastModifiedBy>
  <cp:revision>46</cp:revision>
  <cp:lastPrinted>2023-02-28T15:54:54Z</cp:lastPrinted>
  <dcterms:created xsi:type="dcterms:W3CDTF">2019-04-17T18:21:07Z</dcterms:created>
  <dcterms:modified xsi:type="dcterms:W3CDTF">2023-03-01T10:39:32Z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0x01010098CD940E52C7404681D7A5C5F4855DAF</vt:lpwstr>
  </property>
</Properties>
</file>