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79" r:id="rId2"/>
    <p:sldId id="258" r:id="rId3"/>
    <p:sldId id="259" r:id="rId4"/>
    <p:sldId id="261" r:id="rId5"/>
    <p:sldId id="260" r:id="rId6"/>
    <p:sldId id="281" r:id="rId7"/>
    <p:sldId id="280" r:id="rId8"/>
    <p:sldId id="282" r:id="rId9"/>
    <p:sldId id="284" r:id="rId10"/>
    <p:sldId id="286" r:id="rId11"/>
    <p:sldId id="287" r:id="rId12"/>
    <p:sldId id="263" r:id="rId13"/>
    <p:sldId id="288" r:id="rId14"/>
    <p:sldId id="262" r:id="rId15"/>
    <p:sldId id="289" r:id="rId16"/>
  </p:sldIdLst>
  <p:sldSz cx="9144000" cy="6858000" type="screen4x3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47EB30-4621-4D14-A5A0-0982944871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15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95044C-5F95-469B-B0AF-6CF58961B2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8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044C-5F95-469B-B0AF-6CF58961B29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GB"/>
          </a:p>
        </p:txBody>
      </p:sp>
      <p:sp>
        <p:nvSpPr>
          <p:cNvPr id="9228" name="AutoShape 12"/>
          <p:cNvSpPr>
            <a:spLocks noChangeArrowheads="1"/>
          </p:cNvSpPr>
          <p:nvPr userDrawn="1"/>
        </p:nvSpPr>
        <p:spPr bwMode="auto">
          <a:xfrm>
            <a:off x="685800" y="990600"/>
            <a:ext cx="8305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22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AFA42755-7408-4353-B42B-CDD1EC9CC486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371600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DE96A-B5CE-4EEF-A7BA-29F8F93C20D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762000"/>
            <a:ext cx="20002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8483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AC039-FD08-4408-9939-83616CD5442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5BC5-5B8D-4991-9033-5B8C648B294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0BAA7-DE8A-4D96-82BE-7B206F8CBE5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924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2057400"/>
            <a:ext cx="3924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1964-9803-4530-92DA-0342C388C33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A3F28-8534-4FB8-A722-33C03EFC25E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84422-7DEA-47B8-923B-526B4FAA3FC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558FB-3081-4D77-AF97-E609C6B2848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C42D1-9F86-49DC-AB41-392C3C56414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F5D87-A232-4B9B-875E-A785BF2804E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800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CSTB - La Calade - HQE2R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8F85A25E-C76C-454F-9289-0F53CD3AEFB2}" type="slidenum">
              <a:rPr lang="fr-FR"/>
              <a:pPr/>
              <a:t>‹#›</a:t>
            </a:fld>
            <a:endParaRPr lang="fr-FR"/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228600" y="1752600"/>
            <a:ext cx="7391400" cy="319088"/>
            <a:chOff x="144" y="1248"/>
            <a:chExt cx="4656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06" name="AutoShape 14"/>
          <p:cNvSpPr>
            <a:spLocks noChangeArrowheads="1"/>
          </p:cNvSpPr>
          <p:nvPr userDrawn="1"/>
        </p:nvSpPr>
        <p:spPr bwMode="auto">
          <a:xfrm>
            <a:off x="381000" y="685800"/>
            <a:ext cx="8610600" cy="1066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GB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8382000" cy="1143000"/>
          </a:xfrm>
        </p:spPr>
        <p:txBody>
          <a:bodyPr/>
          <a:lstStyle/>
          <a:p>
            <a:r>
              <a:rPr lang="fr-FR"/>
              <a:t>The UK Case Study - Bristol</a:t>
            </a:r>
            <a:br>
              <a:rPr lang="fr-FR"/>
            </a:br>
            <a:r>
              <a:rPr lang="fr-FR" sz="2800"/>
              <a:t>Involving the community in selecting indicators</a:t>
            </a:r>
            <a:r>
              <a:rPr lang="fr-FR" sz="3200"/>
              <a:t> </a:t>
            </a:r>
            <a:endParaRPr lang="fr-FR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1524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0000CC"/>
                </a:solidFill>
              </a:rPr>
              <a:t>HQE</a:t>
            </a:r>
            <a:r>
              <a:rPr lang="fr-FR" sz="3200" b="1" baseline="30000">
                <a:solidFill>
                  <a:srgbClr val="0000CC"/>
                </a:solidFill>
              </a:rPr>
              <a:t>2</a:t>
            </a:r>
            <a:r>
              <a:rPr lang="fr-FR" sz="3200" b="1">
                <a:solidFill>
                  <a:srgbClr val="0000CC"/>
                </a:solidFill>
              </a:rPr>
              <a:t>R</a:t>
            </a:r>
            <a:endParaRPr lang="en-GB" sz="3200" b="1">
              <a:solidFill>
                <a:srgbClr val="0000CC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3505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b="1">
                <a:solidFill>
                  <a:schemeClr val="tx2"/>
                </a:solidFill>
                <a:latin typeface="Arial" charset="0"/>
              </a:rPr>
              <a:t>Mantova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b="1">
                <a:solidFill>
                  <a:schemeClr val="tx2"/>
                </a:solidFill>
                <a:latin typeface="Arial" charset="0"/>
              </a:rPr>
              <a:t>8 September 2003</a:t>
            </a:r>
            <a:endParaRPr lang="fr-FR">
              <a:latin typeface="Arial" charset="0"/>
            </a:endParaRP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7467600" y="5715000"/>
          <a:ext cx="1371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Picture" r:id="rId4" imgW="5756197" imgH="3452255" progId="Word.Picture.8">
                  <p:embed/>
                </p:oleObj>
              </mc:Choice>
              <mc:Fallback>
                <p:oleObj name="Picture" r:id="rId4" imgW="5756197" imgH="3452255" progId="Word.Pictur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715000"/>
                        <a:ext cx="13716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6388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315200" y="152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solidFill>
                  <a:srgbClr val="0000CC"/>
                </a:solidFill>
              </a:rPr>
              <a:t>Bristol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0"/>
            <a:ext cx="151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CC"/>
                </a:solidFill>
              </a:rPr>
              <a:t>HQE</a:t>
            </a:r>
            <a:r>
              <a:rPr lang="fr-FR" sz="3200" b="1" baseline="30000">
                <a:solidFill>
                  <a:srgbClr val="0000CC"/>
                </a:solidFill>
              </a:rPr>
              <a:t>2</a:t>
            </a:r>
            <a:r>
              <a:rPr lang="fr-FR" sz="3200" b="1">
                <a:solidFill>
                  <a:srgbClr val="0000CC"/>
                </a:solidFill>
              </a:rPr>
              <a:t>R</a:t>
            </a:r>
            <a:endParaRPr lang="en-GB" sz="3200" b="1">
              <a:solidFill>
                <a:srgbClr val="0000CC"/>
              </a:solidFill>
            </a:endParaRP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04800" y="685800"/>
          <a:ext cx="83058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Photo Editor Photo" r:id="rId4" imgW="7973538" imgH="5229955" progId="MSPhotoEd.3">
                  <p:embed/>
                </p:oleObj>
              </mc:Choice>
              <mc:Fallback>
                <p:oleObj name="Photo Editor Photo" r:id="rId4" imgW="7973538" imgH="5229955" progId="MSPhotoEd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85800"/>
                        <a:ext cx="8305800" cy="57150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38200" y="685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3600" b="1">
                <a:solidFill>
                  <a:schemeClr val="tx2"/>
                </a:solidFill>
                <a:latin typeface="Arial" charset="0"/>
              </a:rPr>
              <a:t>HQE2R case study - </a:t>
            </a:r>
            <a:br>
              <a:rPr lang="fr-FR" sz="3600" b="1">
                <a:solidFill>
                  <a:schemeClr val="tx2"/>
                </a:solidFill>
                <a:latin typeface="Arial" charset="0"/>
              </a:rPr>
            </a:br>
            <a:r>
              <a:rPr lang="fr-FR" sz="3600" b="1">
                <a:solidFill>
                  <a:schemeClr val="tx2"/>
                </a:solidFill>
                <a:latin typeface="Arial" charset="0"/>
              </a:rPr>
              <a:t>involving the community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22860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fr-FR" sz="3200" b="1">
                <a:latin typeface="Arial Narrow" pitchFamily="34" charset="0"/>
              </a:rPr>
              <a:t>February- April 2002 - </a:t>
            </a:r>
            <a:r>
              <a:rPr lang="fr-FR" sz="3200">
                <a:latin typeface="Arial Narrow" pitchFamily="34" charset="0"/>
              </a:rPr>
              <a:t>participatory consultation for HQE2R inventory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fr-FR" sz="3200">
              <a:latin typeface="Arial Narrow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fr-FR" sz="3200" b="1">
                <a:latin typeface="Arial Narrow" pitchFamily="34" charset="0"/>
              </a:rPr>
              <a:t>Aug - September - </a:t>
            </a:r>
            <a:r>
              <a:rPr lang="fr-FR" sz="3200">
                <a:latin typeface="Arial Narrow" pitchFamily="34" charset="0"/>
              </a:rPr>
              <a:t>follow up consultation; indicators to feed into Community at Heart evaluation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7543800" y="228600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Picture" r:id="rId4" imgW="5756197" imgH="3452255" progId="Word.Picture.8">
                  <p:embed/>
                </p:oleObj>
              </mc:Choice>
              <mc:Fallback>
                <p:oleObj name="Picture" r:id="rId4" imgW="5756197" imgH="3452255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8600"/>
                        <a:ext cx="1371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28600"/>
            <a:ext cx="1600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" name="Rectangle 112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14400"/>
            <a:ext cx="8001000" cy="762000"/>
          </a:xfrm>
        </p:spPr>
        <p:txBody>
          <a:bodyPr/>
          <a:lstStyle/>
          <a:p>
            <a:r>
              <a:rPr lang="fr-FR" sz="2800"/>
              <a:t>Participatory  consultation on </a:t>
            </a:r>
            <a:br>
              <a:rPr lang="fr-FR" sz="2800"/>
            </a:br>
            <a:r>
              <a:rPr lang="fr-FR" sz="2800"/>
              <a:t>neighbourhood issues</a:t>
            </a:r>
            <a:endParaRPr lang="fr-FR"/>
          </a:p>
        </p:txBody>
      </p:sp>
      <p:sp>
        <p:nvSpPr>
          <p:cNvPr id="16489" name="Text Box 1129"/>
          <p:cNvSpPr txBox="1">
            <a:spLocks noChangeArrowheads="1"/>
          </p:cNvSpPr>
          <p:nvPr/>
        </p:nvSpPr>
        <p:spPr bwMode="auto">
          <a:xfrm>
            <a:off x="228600" y="2514600"/>
            <a:ext cx="1524000" cy="3292475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UWE + Local Consultant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 b="1">
              <a:latin typeface="Arial" charset="0"/>
            </a:endParaRPr>
          </a:p>
        </p:txBody>
      </p:sp>
      <p:sp>
        <p:nvSpPr>
          <p:cNvPr id="16490" name="Text Box 1130"/>
          <p:cNvSpPr txBox="1">
            <a:spLocks noChangeArrowheads="1"/>
          </p:cNvSpPr>
          <p:nvPr/>
        </p:nvSpPr>
        <p:spPr bwMode="auto">
          <a:xfrm>
            <a:off x="3505200" y="3657600"/>
            <a:ext cx="1905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 Black" pitchFamily="34" charset="0"/>
              </a:rPr>
              <a:t>5</a:t>
            </a:r>
            <a:r>
              <a:rPr lang="en-US" sz="2000">
                <a:latin typeface="Arial Black" pitchFamily="34" charset="0"/>
              </a:rPr>
              <a:t> </a:t>
            </a:r>
            <a:r>
              <a:rPr lang="en-US" b="1">
                <a:latin typeface="Arial Narrow" pitchFamily="34" charset="0"/>
              </a:rPr>
              <a:t>Researchers</a:t>
            </a:r>
          </a:p>
        </p:txBody>
      </p:sp>
      <p:sp>
        <p:nvSpPr>
          <p:cNvPr id="16491" name="Text Box 1131"/>
          <p:cNvSpPr txBox="1">
            <a:spLocks noChangeArrowheads="1"/>
          </p:cNvSpPr>
          <p:nvPr/>
        </p:nvSpPr>
        <p:spPr bwMode="auto">
          <a:xfrm>
            <a:off x="2133600" y="3352800"/>
            <a:ext cx="167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Recruitment 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+Training</a:t>
            </a:r>
            <a:endParaRPr lang="en-US" sz="2800" b="1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16492" name="Text Box 1132"/>
          <p:cNvSpPr txBox="1">
            <a:spLocks noChangeArrowheads="1"/>
          </p:cNvSpPr>
          <p:nvPr/>
        </p:nvSpPr>
        <p:spPr bwMode="auto">
          <a:xfrm>
            <a:off x="6019800" y="2133600"/>
            <a:ext cx="2667000" cy="3851275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Tenants Associations</a:t>
            </a:r>
          </a:p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Churches</a:t>
            </a:r>
          </a:p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Youth Groups</a:t>
            </a:r>
          </a:p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Schools</a:t>
            </a:r>
          </a:p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Businesses</a:t>
            </a:r>
          </a:p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Mosque</a:t>
            </a:r>
          </a:p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Elderly peoples group</a:t>
            </a:r>
          </a:p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Shops</a:t>
            </a:r>
          </a:p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Doctor’s surgery</a:t>
            </a:r>
          </a:p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Cafe</a:t>
            </a:r>
          </a:p>
        </p:txBody>
      </p:sp>
      <p:sp>
        <p:nvSpPr>
          <p:cNvPr id="16493" name="Text Box 1133"/>
          <p:cNvSpPr txBox="1">
            <a:spLocks noChangeArrowheads="1"/>
          </p:cNvSpPr>
          <p:nvPr/>
        </p:nvSpPr>
        <p:spPr bwMode="auto">
          <a:xfrm>
            <a:off x="304800" y="6096000"/>
            <a:ext cx="3733800" cy="36671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 Black" pitchFamily="34" charset="0"/>
              </a:rPr>
              <a:t>December 01 – January 02</a:t>
            </a:r>
            <a:endParaRPr lang="en-US" sz="1800">
              <a:latin typeface="Arial Black" pitchFamily="34" charset="0"/>
            </a:endParaRPr>
          </a:p>
        </p:txBody>
      </p:sp>
      <p:sp>
        <p:nvSpPr>
          <p:cNvPr id="16494" name="Text Box 1134"/>
          <p:cNvSpPr txBox="1">
            <a:spLocks noChangeArrowheads="1"/>
          </p:cNvSpPr>
          <p:nvPr/>
        </p:nvSpPr>
        <p:spPr bwMode="auto">
          <a:xfrm>
            <a:off x="4724400" y="6096000"/>
            <a:ext cx="3886200" cy="36671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 Black" pitchFamily="34" charset="0"/>
              </a:rPr>
              <a:t>February – April 02</a:t>
            </a:r>
            <a:endParaRPr lang="en-US">
              <a:latin typeface="Arial Narrow" pitchFamily="34" charset="0"/>
            </a:endParaRPr>
          </a:p>
        </p:txBody>
      </p:sp>
      <p:sp>
        <p:nvSpPr>
          <p:cNvPr id="16495" name="AutoShape 1135"/>
          <p:cNvSpPr>
            <a:spLocks noChangeArrowheads="1"/>
          </p:cNvSpPr>
          <p:nvPr/>
        </p:nvSpPr>
        <p:spPr bwMode="auto">
          <a:xfrm>
            <a:off x="1600200" y="3733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96" name="AutoShape 1136"/>
          <p:cNvSpPr>
            <a:spLocks noChangeArrowheads="1"/>
          </p:cNvSpPr>
          <p:nvPr/>
        </p:nvSpPr>
        <p:spPr bwMode="auto">
          <a:xfrm>
            <a:off x="3505200" y="3733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97" name="AutoShape 1137"/>
          <p:cNvSpPr>
            <a:spLocks noChangeArrowheads="1"/>
          </p:cNvSpPr>
          <p:nvPr/>
        </p:nvSpPr>
        <p:spPr bwMode="auto">
          <a:xfrm rot="-3641707">
            <a:off x="4598194" y="2717006"/>
            <a:ext cx="1531938" cy="212725"/>
          </a:xfrm>
          <a:prstGeom prst="rightArrow">
            <a:avLst>
              <a:gd name="adj1" fmla="val 50000"/>
              <a:gd name="adj2" fmla="val 180037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98" name="AutoShape 1138"/>
          <p:cNvSpPr>
            <a:spLocks noChangeArrowheads="1"/>
          </p:cNvSpPr>
          <p:nvPr/>
        </p:nvSpPr>
        <p:spPr bwMode="auto">
          <a:xfrm rot="3884539">
            <a:off x="4826794" y="5155406"/>
            <a:ext cx="1531938" cy="212725"/>
          </a:xfrm>
          <a:prstGeom prst="rightArrow">
            <a:avLst>
              <a:gd name="adj1" fmla="val 50000"/>
              <a:gd name="adj2" fmla="val 180037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99" name="AutoShape 1139"/>
          <p:cNvSpPr>
            <a:spLocks noChangeArrowheads="1"/>
          </p:cNvSpPr>
          <p:nvPr/>
        </p:nvSpPr>
        <p:spPr bwMode="auto">
          <a:xfrm rot="29555">
            <a:off x="5181600" y="3810000"/>
            <a:ext cx="820738" cy="195263"/>
          </a:xfrm>
          <a:prstGeom prst="rightArrow">
            <a:avLst>
              <a:gd name="adj1" fmla="val 50000"/>
              <a:gd name="adj2" fmla="val 105081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500" name="AutoShape 1140"/>
          <p:cNvSpPr>
            <a:spLocks noChangeArrowheads="1"/>
          </p:cNvSpPr>
          <p:nvPr/>
        </p:nvSpPr>
        <p:spPr bwMode="auto">
          <a:xfrm rot="-2495185">
            <a:off x="5181600" y="3276600"/>
            <a:ext cx="820738" cy="195263"/>
          </a:xfrm>
          <a:prstGeom prst="rightArrow">
            <a:avLst>
              <a:gd name="adj1" fmla="val 50000"/>
              <a:gd name="adj2" fmla="val 105081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501" name="AutoShape 1141"/>
          <p:cNvSpPr>
            <a:spLocks noChangeArrowheads="1"/>
          </p:cNvSpPr>
          <p:nvPr/>
        </p:nvSpPr>
        <p:spPr bwMode="auto">
          <a:xfrm rot="2293766">
            <a:off x="5181600" y="4343400"/>
            <a:ext cx="820738" cy="195263"/>
          </a:xfrm>
          <a:prstGeom prst="rightArrow">
            <a:avLst>
              <a:gd name="adj1" fmla="val 50000"/>
              <a:gd name="adj2" fmla="val 105081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6503" name="Object 1143"/>
          <p:cNvGraphicFramePr>
            <a:graphicFrameLocks noChangeAspect="1"/>
          </p:cNvGraphicFramePr>
          <p:nvPr/>
        </p:nvGraphicFramePr>
        <p:xfrm>
          <a:off x="7543800" y="228600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" name="Picture" r:id="rId4" imgW="5756197" imgH="3452255" progId="Word.Picture.8">
                  <p:embed/>
                </p:oleObj>
              </mc:Choice>
              <mc:Fallback>
                <p:oleObj name="Picture" r:id="rId4" imgW="5756197" imgH="3452255" progId="Word.Picture.8">
                  <p:embed/>
                  <p:pic>
                    <p:nvPicPr>
                      <p:cNvPr id="0" name="Picture 1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8600"/>
                        <a:ext cx="1371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04" name="Picture 11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28600"/>
            <a:ext cx="1600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838200" y="685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3600" b="1">
                <a:solidFill>
                  <a:schemeClr val="tx2"/>
                </a:solidFill>
                <a:latin typeface="Arial" charset="0"/>
              </a:rPr>
              <a:t>HQE2R case study - </a:t>
            </a:r>
            <a:br>
              <a:rPr lang="fr-FR" sz="3600" b="1">
                <a:solidFill>
                  <a:schemeClr val="tx2"/>
                </a:solidFill>
                <a:latin typeface="Arial" charset="0"/>
              </a:rPr>
            </a:br>
            <a:r>
              <a:rPr lang="fr-FR" sz="3600" b="1">
                <a:solidFill>
                  <a:schemeClr val="tx2"/>
                </a:solidFill>
                <a:latin typeface="Arial" charset="0"/>
              </a:rPr>
              <a:t>involving the community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7543800" y="228600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Picture" r:id="rId4" imgW="5756197" imgH="3452255" progId="Word.Picture.8">
                  <p:embed/>
                </p:oleObj>
              </mc:Choice>
              <mc:Fallback>
                <p:oleObj name="Picture" r:id="rId4" imgW="5756197" imgH="3452255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8600"/>
                        <a:ext cx="1371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28600"/>
            <a:ext cx="1600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0" y="1588"/>
          <a:ext cx="9144000" cy="68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Worksheet" r:id="rId8" imgW="4419838" imgH="3153013" progId="Excel.Sheet.8">
                  <p:embed/>
                </p:oleObj>
              </mc:Choice>
              <mc:Fallback>
                <p:oleObj name="Worksheet" r:id="rId8" imgW="4419838" imgH="3153013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38200" y="24384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fr-FR" sz="4000">
              <a:latin typeface="Arial Narrow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fr-FR" sz="4000">
                <a:latin typeface="Arial Narrow" pitchFamily="34" charset="0"/>
              </a:rPr>
              <a:t>How can YOU tell if the neighbourhood has changed for the better?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Community indicators</a:t>
            </a:r>
          </a:p>
        </p:txBody>
      </p:sp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7543800" y="228600"/>
          <a:ext cx="1371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Picture" r:id="rId4" imgW="5756197" imgH="3452255" progId="Word.Picture.8">
                  <p:embed/>
                </p:oleObj>
              </mc:Choice>
              <mc:Fallback>
                <p:oleObj name="Picture" r:id="rId4" imgW="5756197" imgH="3452255" progId="Word.Picture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8600"/>
                        <a:ext cx="13716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04800"/>
            <a:ext cx="1600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7315200" y="152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solidFill>
                  <a:srgbClr val="0000CC"/>
                </a:solidFill>
              </a:rPr>
              <a:t>Bristol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066800" y="0"/>
            <a:ext cx="151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CC"/>
                </a:solidFill>
              </a:rPr>
              <a:t>HQE</a:t>
            </a:r>
            <a:r>
              <a:rPr lang="fr-FR" sz="3200" b="1" baseline="30000">
                <a:solidFill>
                  <a:srgbClr val="0000CC"/>
                </a:solidFill>
              </a:rPr>
              <a:t>2</a:t>
            </a:r>
            <a:r>
              <a:rPr lang="fr-FR" sz="3200" b="1">
                <a:solidFill>
                  <a:srgbClr val="0000CC"/>
                </a:solidFill>
              </a:rPr>
              <a:t>R</a:t>
            </a:r>
            <a:endParaRPr lang="en-GB" sz="3200" b="1">
              <a:solidFill>
                <a:srgbClr val="0000CC"/>
              </a:solidFill>
            </a:endParaRPr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304800" y="762000"/>
          <a:ext cx="8382000" cy="579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Photo Editor Photo" r:id="rId4" imgW="12193702" imgH="9142857" progId="MSPhotoEd.3">
                  <p:embed/>
                </p:oleObj>
              </mc:Choice>
              <mc:Fallback>
                <p:oleObj name="Photo Editor Photo" r:id="rId4" imgW="12193702" imgH="9142857" progId="MSPhotoEd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8382000" cy="579278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8001000" cy="1219200"/>
          </a:xfrm>
        </p:spPr>
        <p:txBody>
          <a:bodyPr/>
          <a:lstStyle/>
          <a:p>
            <a:r>
              <a:rPr lang="en-GB"/>
              <a:t>What is Community at Heart?</a:t>
            </a:r>
            <a:endParaRPr lang="en-GB" sz="4000" b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153400" cy="4267200"/>
          </a:xfrm>
        </p:spPr>
        <p:txBody>
          <a:bodyPr/>
          <a:lstStyle/>
          <a:p>
            <a:pPr algn="just"/>
            <a:r>
              <a:rPr lang="en-GB" b="1">
                <a:latin typeface="Arial Narrow" pitchFamily="34" charset="0"/>
              </a:rPr>
              <a:t>The New Deal for Communities</a:t>
            </a:r>
            <a:r>
              <a:rPr lang="en-GB">
                <a:latin typeface="Arial Narrow" pitchFamily="34" charset="0"/>
              </a:rPr>
              <a:t> - UK government regeneration programme.</a:t>
            </a:r>
          </a:p>
          <a:p>
            <a:r>
              <a:rPr lang="en-GB" b="1">
                <a:latin typeface="Arial Narrow" pitchFamily="34" charset="0"/>
              </a:rPr>
              <a:t>Comprehensive regeneration</a:t>
            </a:r>
            <a:r>
              <a:rPr lang="en-GB">
                <a:latin typeface="Arial Narrow" pitchFamily="34" charset="0"/>
              </a:rPr>
              <a:t> - social </a:t>
            </a:r>
            <a:r>
              <a:rPr lang="en-GB" u="sng">
                <a:latin typeface="Arial Narrow" pitchFamily="34" charset="0"/>
              </a:rPr>
              <a:t>and</a:t>
            </a:r>
            <a:r>
              <a:rPr lang="en-GB">
                <a:latin typeface="Arial Narrow" pitchFamily="34" charset="0"/>
              </a:rPr>
              <a:t> physical. </a:t>
            </a:r>
          </a:p>
          <a:p>
            <a:pPr algn="just"/>
            <a:r>
              <a:rPr lang="en-GB" b="1">
                <a:latin typeface="Arial Narrow" pitchFamily="34" charset="0"/>
              </a:rPr>
              <a:t>Community at Heart </a:t>
            </a:r>
            <a:r>
              <a:rPr lang="en-GB">
                <a:latin typeface="Arial Narrow" pitchFamily="34" charset="0"/>
              </a:rPr>
              <a:t>- delivering the New Deal for Communities in Bristol. </a:t>
            </a:r>
          </a:p>
          <a:p>
            <a:pPr algn="just"/>
            <a:r>
              <a:rPr lang="en-GB" b="1">
                <a:latin typeface="Arial Narrow" pitchFamily="34" charset="0"/>
              </a:rPr>
              <a:t>Community leadership</a:t>
            </a:r>
            <a:r>
              <a:rPr lang="en-GB">
                <a:latin typeface="Arial Narrow" pitchFamily="34" charset="0"/>
              </a:rPr>
              <a:t> - in partnership with Bristol City Council and other agencies.</a:t>
            </a:r>
          </a:p>
          <a:p>
            <a:pPr algn="just"/>
            <a:r>
              <a:rPr lang="en-GB" b="1">
                <a:latin typeface="Arial Narrow" pitchFamily="34" charset="0"/>
              </a:rPr>
              <a:t>£50M</a:t>
            </a:r>
            <a:r>
              <a:rPr lang="en-GB">
                <a:latin typeface="Arial Narrow" pitchFamily="34" charset="0"/>
              </a:rPr>
              <a:t> over a 10-year period from 2000.</a:t>
            </a:r>
            <a:endParaRPr lang="en-GB" sz="2300">
              <a:latin typeface="Arial Narrow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7467600" y="228600"/>
          <a:ext cx="1371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icture" r:id="rId4" imgW="5756197" imgH="3452255" progId="Word.Picture.8">
                  <p:embed/>
                </p:oleObj>
              </mc:Choice>
              <mc:Fallback>
                <p:oleObj name="Picture" r:id="rId4" imgW="5756197" imgH="3452255" progId="Word.Picture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"/>
                        <a:ext cx="13716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28600"/>
            <a:ext cx="1600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8001000" cy="1066800"/>
          </a:xfrm>
        </p:spPr>
        <p:txBody>
          <a:bodyPr/>
          <a:lstStyle/>
          <a:p>
            <a:r>
              <a:rPr lang="en-GB"/>
              <a:t>The Community </a:t>
            </a:r>
            <a:br>
              <a:rPr lang="en-GB"/>
            </a:br>
            <a:r>
              <a:rPr lang="en-GB"/>
              <a:t>at Heart neighbourhood</a:t>
            </a:r>
          </a:p>
        </p:txBody>
      </p:sp>
      <p:pic>
        <p:nvPicPr>
          <p:cNvPr id="1040" name="Picture 16" descr="http://www.mappy.fr/mappy/base/carte/carte_image/Ech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41413" y="-528638"/>
            <a:ext cx="674688" cy="57150"/>
          </a:xfrm>
          <a:prstGeom prst="rect">
            <a:avLst/>
          </a:prstGeom>
          <a:noFill/>
        </p:spPr>
      </p:pic>
      <p:sp>
        <p:nvSpPr>
          <p:cNvPr id="1092" name="Text Box 68"/>
          <p:cNvSpPr txBox="1">
            <a:spLocks noChangeArrowheads="1"/>
          </p:cNvSpPr>
          <p:nvPr/>
        </p:nvSpPr>
        <p:spPr bwMode="auto">
          <a:xfrm>
            <a:off x="1143000" y="4800600"/>
            <a:ext cx="2606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Bristol: 400,000</a:t>
            </a:r>
          </a:p>
          <a:p>
            <a:r>
              <a:rPr lang="en-US" sz="1800">
                <a:latin typeface="Arial" charset="0"/>
              </a:rPr>
              <a:t>CAH: 5,900</a:t>
            </a:r>
          </a:p>
          <a:p>
            <a:r>
              <a:rPr lang="en-US" sz="1800">
                <a:latin typeface="Arial" charset="0"/>
              </a:rPr>
              <a:t>Close to, but isolated from the city centre.</a:t>
            </a:r>
          </a:p>
        </p:txBody>
      </p:sp>
      <p:graphicFrame>
        <p:nvGraphicFramePr>
          <p:cNvPr id="1093" name="Object 69"/>
          <p:cNvGraphicFramePr>
            <a:graphicFrameLocks noChangeAspect="1"/>
          </p:cNvGraphicFramePr>
          <p:nvPr/>
        </p:nvGraphicFramePr>
        <p:xfrm>
          <a:off x="7543800" y="228600"/>
          <a:ext cx="1371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icture" r:id="rId5" imgW="5756197" imgH="3452255" progId="Word.Picture.8">
                  <p:embed/>
                </p:oleObj>
              </mc:Choice>
              <mc:Fallback>
                <p:oleObj name="Picture" r:id="rId5" imgW="5756197" imgH="3452255" progId="Word.Picture.8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8600"/>
                        <a:ext cx="13716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28600"/>
            <a:ext cx="1600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47664" y="306896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Maps removed due to publisher’s copyright rules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8077200" cy="1066800"/>
          </a:xfrm>
        </p:spPr>
        <p:txBody>
          <a:bodyPr/>
          <a:lstStyle/>
          <a:p>
            <a:r>
              <a:rPr lang="fr-FR"/>
              <a:t>A neighbourhood working to overcome multiple deprivation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8077200" cy="3962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fr-FR" sz="3200" b="1">
                <a:latin typeface="Arial Narrow" pitchFamily="34" charset="0"/>
              </a:rPr>
              <a:t>Strong sense of community - </a:t>
            </a:r>
            <a:r>
              <a:rPr lang="fr-FR" sz="3200">
                <a:latin typeface="Arial Narrow" pitchFamily="34" charset="0"/>
              </a:rPr>
              <a:t>and participation in the regeneration process, although many are sceptical</a:t>
            </a:r>
          </a:p>
          <a:p>
            <a:pPr algn="just">
              <a:lnSpc>
                <a:spcPct val="90000"/>
              </a:lnSpc>
            </a:pPr>
            <a:r>
              <a:rPr lang="fr-FR" sz="3200" b="1">
                <a:latin typeface="Arial Narrow" pitchFamily="34" charset="0"/>
              </a:rPr>
              <a:t>Long-term economic problems - </a:t>
            </a:r>
            <a:r>
              <a:rPr lang="fr-FR" sz="3200">
                <a:latin typeface="Arial Narrow" pitchFamily="34" charset="0"/>
              </a:rPr>
              <a:t>unemployment and low income</a:t>
            </a:r>
          </a:p>
          <a:p>
            <a:pPr algn="just">
              <a:lnSpc>
                <a:spcPct val="90000"/>
              </a:lnSpc>
            </a:pPr>
            <a:r>
              <a:rPr lang="fr-FR" sz="3200" b="1">
                <a:latin typeface="Arial Narrow" pitchFamily="34" charset="0"/>
              </a:rPr>
              <a:t>High rates of crime and fear of crime</a:t>
            </a:r>
          </a:p>
          <a:p>
            <a:pPr algn="just">
              <a:lnSpc>
                <a:spcPct val="90000"/>
              </a:lnSpc>
            </a:pPr>
            <a:r>
              <a:rPr lang="fr-FR" sz="3200" b="1">
                <a:latin typeface="Arial Narrow" pitchFamily="34" charset="0"/>
              </a:rPr>
              <a:t>Lack of investment - </a:t>
            </a:r>
            <a:r>
              <a:rPr lang="fr-FR" sz="3200">
                <a:latin typeface="Arial Narrow" pitchFamily="34" charset="0"/>
              </a:rPr>
              <a:t>little benefit to the area from regeneration in recent decades</a:t>
            </a:r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7543800" y="228600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Picture" r:id="rId4" imgW="5756197" imgH="3452255" progId="Word.Picture.8">
                  <p:embed/>
                </p:oleObj>
              </mc:Choice>
              <mc:Fallback>
                <p:oleObj name="Picture" r:id="rId4" imgW="5756197" imgH="3452255" progId="Word.Picture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8600"/>
                        <a:ext cx="1371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0"/>
            <a:ext cx="1600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696200" cy="990600"/>
          </a:xfrm>
        </p:spPr>
        <p:txBody>
          <a:bodyPr/>
          <a:lstStyle/>
          <a:p>
            <a:r>
              <a:rPr lang="en-GB"/>
              <a:t>Community at Heart objectives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2286000"/>
            <a:ext cx="81295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 i="1">
                <a:latin typeface="Arial" charset="0"/>
              </a:rPr>
              <a:t>‘Our vision is to create a strong responsible community that has </a:t>
            </a:r>
          </a:p>
          <a:p>
            <a:r>
              <a:rPr lang="en-GB" sz="2200" i="1">
                <a:latin typeface="Arial" charset="0"/>
              </a:rPr>
              <a:t>the ability to understand, engage and overcome its problems </a:t>
            </a:r>
          </a:p>
          <a:p>
            <a:r>
              <a:rPr lang="en-GB" sz="2200" i="1">
                <a:latin typeface="Arial" charset="0"/>
              </a:rPr>
              <a:t>enabling Barton Hill to build a safe environment that fulfils local </a:t>
            </a:r>
          </a:p>
          <a:p>
            <a:r>
              <a:rPr lang="en-GB" sz="2200" i="1">
                <a:latin typeface="Arial" charset="0"/>
              </a:rPr>
              <a:t>needs, inspires and provides opportunities for all.’</a:t>
            </a:r>
            <a:r>
              <a:rPr lang="en-GB" sz="2000">
                <a:latin typeface="Arial" charset="0"/>
              </a:rPr>
              <a:t> </a:t>
            </a:r>
          </a:p>
          <a:p>
            <a:endParaRPr lang="en-GB" sz="2000">
              <a:latin typeface="Arial" charset="0"/>
            </a:endParaRPr>
          </a:p>
          <a:p>
            <a:r>
              <a:rPr lang="en-GB">
                <a:latin typeface="Arial" charset="0"/>
              </a:rPr>
              <a:t>Project areas:</a:t>
            </a:r>
          </a:p>
          <a:p>
            <a:endParaRPr lang="en-GB" sz="2000">
              <a:latin typeface="Arial" charset="0"/>
            </a:endParaRPr>
          </a:p>
          <a:p>
            <a:r>
              <a:rPr lang="en-GB" b="1">
                <a:latin typeface="Arial Narrow" pitchFamily="34" charset="0"/>
              </a:rPr>
              <a:t>Employment and business	Sustainable health and well-being</a:t>
            </a:r>
          </a:p>
          <a:p>
            <a:r>
              <a:rPr lang="en-GB" b="1">
                <a:latin typeface="Arial Narrow" pitchFamily="34" charset="0"/>
              </a:rPr>
              <a:t>Tackling crime			Education</a:t>
            </a:r>
          </a:p>
          <a:p>
            <a:r>
              <a:rPr lang="en-GB" b="1">
                <a:latin typeface="Arial Narrow" pitchFamily="34" charset="0"/>
              </a:rPr>
              <a:t>Housing			Community services</a:t>
            </a:r>
          </a:p>
          <a:p>
            <a:r>
              <a:rPr lang="en-GB" b="1">
                <a:latin typeface="Arial Narrow" pitchFamily="34" charset="0"/>
              </a:rPr>
              <a:t>Arts, sports and leisure	Tackling racism</a:t>
            </a:r>
            <a:endParaRPr lang="en-US" b="1">
              <a:latin typeface="Arial Narrow" pitchFamily="34" charset="0"/>
            </a:endParaRPr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7543800" y="228600"/>
          <a:ext cx="1371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Picture" r:id="rId4" imgW="5756197" imgH="3452255" progId="Word.Picture.8">
                  <p:embed/>
                </p:oleObj>
              </mc:Choice>
              <mc:Fallback>
                <p:oleObj name="Picture" r:id="rId4" imgW="5756197" imgH="3452255" progId="Word.Pictur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8600"/>
                        <a:ext cx="13716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28600"/>
            <a:ext cx="1600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315200" y="152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solidFill>
                  <a:srgbClr val="0000CC"/>
                </a:solidFill>
              </a:rPr>
              <a:t>Bristol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990600" y="152400"/>
            <a:ext cx="151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CC"/>
                </a:solidFill>
              </a:rPr>
              <a:t>HQE</a:t>
            </a:r>
            <a:r>
              <a:rPr lang="fr-FR" sz="3200" b="1" baseline="30000">
                <a:solidFill>
                  <a:srgbClr val="0000CC"/>
                </a:solidFill>
              </a:rPr>
              <a:t>2</a:t>
            </a:r>
            <a:r>
              <a:rPr lang="fr-FR" sz="3200" b="1">
                <a:solidFill>
                  <a:srgbClr val="0000CC"/>
                </a:solidFill>
              </a:rPr>
              <a:t>R</a:t>
            </a:r>
            <a:endParaRPr lang="en-GB" sz="3200" b="1">
              <a:solidFill>
                <a:srgbClr val="0000CC"/>
              </a:solidFill>
            </a:endParaRPr>
          </a:p>
        </p:txBody>
      </p:sp>
      <p:pic>
        <p:nvPicPr>
          <p:cNvPr id="36868" name="Picture 4" descr="H:\image\myBHphotos\bl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578850" cy="5715000"/>
          </a:xfrm>
          <a:prstGeom prst="rect">
            <a:avLst/>
          </a:prstGeom>
          <a:noFill/>
          <a:ln w="76200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90600" y="0"/>
            <a:ext cx="151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CC"/>
                </a:solidFill>
              </a:rPr>
              <a:t>HQE</a:t>
            </a:r>
            <a:r>
              <a:rPr lang="fr-FR" sz="3200" b="1" baseline="30000">
                <a:solidFill>
                  <a:srgbClr val="0000CC"/>
                </a:solidFill>
              </a:rPr>
              <a:t>2</a:t>
            </a:r>
            <a:r>
              <a:rPr lang="fr-FR" sz="3200" b="1">
                <a:solidFill>
                  <a:srgbClr val="0000CC"/>
                </a:solidFill>
              </a:rPr>
              <a:t>R</a:t>
            </a:r>
            <a:endParaRPr lang="en-GB" sz="3200" b="1">
              <a:solidFill>
                <a:srgbClr val="0000CC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315200" y="152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solidFill>
                  <a:srgbClr val="0000CC"/>
                </a:solidFill>
              </a:rPr>
              <a:t>Bristol</a:t>
            </a:r>
          </a:p>
        </p:txBody>
      </p:sp>
      <p:pic>
        <p:nvPicPr>
          <p:cNvPr id="35844" name="Picture 4" descr="H:\image\myBHphotos\sh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8458200" cy="59182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6"/>
          <p:cNvSpPr txBox="1">
            <a:spLocks noChangeArrowheads="1"/>
          </p:cNvSpPr>
          <p:nvPr/>
        </p:nvSpPr>
        <p:spPr bwMode="auto">
          <a:xfrm>
            <a:off x="7315200" y="152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solidFill>
                  <a:srgbClr val="0000CC"/>
                </a:solidFill>
              </a:rPr>
              <a:t>Bristol</a:t>
            </a:r>
          </a:p>
        </p:txBody>
      </p:sp>
      <p:sp>
        <p:nvSpPr>
          <p:cNvPr id="37891" name="Rectangle 1027"/>
          <p:cNvSpPr>
            <a:spLocks noChangeArrowheads="1"/>
          </p:cNvSpPr>
          <p:nvPr/>
        </p:nvSpPr>
        <p:spPr bwMode="auto">
          <a:xfrm>
            <a:off x="1066800" y="0"/>
            <a:ext cx="151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CC"/>
                </a:solidFill>
              </a:rPr>
              <a:t>HQE</a:t>
            </a:r>
            <a:r>
              <a:rPr lang="fr-FR" sz="3200" b="1" baseline="30000">
                <a:solidFill>
                  <a:srgbClr val="0000CC"/>
                </a:solidFill>
              </a:rPr>
              <a:t>2</a:t>
            </a:r>
            <a:r>
              <a:rPr lang="fr-FR" sz="3200" b="1">
                <a:solidFill>
                  <a:srgbClr val="0000CC"/>
                </a:solidFill>
              </a:rPr>
              <a:t>R</a:t>
            </a:r>
            <a:endParaRPr lang="en-GB" sz="3200" b="1">
              <a:solidFill>
                <a:srgbClr val="0000CC"/>
              </a:solidFill>
            </a:endParaRPr>
          </a:p>
        </p:txBody>
      </p:sp>
      <p:pic>
        <p:nvPicPr>
          <p:cNvPr id="37892" name="Picture 1028" descr="H:\image\myBHphotos\mild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8610600" cy="5735638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315200" y="152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solidFill>
                  <a:srgbClr val="0000CC"/>
                </a:solidFill>
              </a:rPr>
              <a:t>Bristol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066800" y="0"/>
            <a:ext cx="151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CC"/>
                </a:solidFill>
              </a:rPr>
              <a:t>HQE</a:t>
            </a:r>
            <a:r>
              <a:rPr lang="fr-FR" sz="3200" b="1" baseline="30000">
                <a:solidFill>
                  <a:srgbClr val="0000CC"/>
                </a:solidFill>
              </a:rPr>
              <a:t>2</a:t>
            </a:r>
            <a:r>
              <a:rPr lang="fr-FR" sz="3200" b="1">
                <a:solidFill>
                  <a:srgbClr val="0000CC"/>
                </a:solidFill>
              </a:rPr>
              <a:t>R</a:t>
            </a:r>
            <a:endParaRPr lang="en-GB" sz="3200" b="1">
              <a:solidFill>
                <a:srgbClr val="0000CC"/>
              </a:solidFill>
            </a:endParaRP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04800" y="685800"/>
          <a:ext cx="853598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Photo Editor Photo" r:id="rId4" imgW="8535591" imgH="4676190" progId="MSPhotoEd.3">
                  <p:embed/>
                </p:oleObj>
              </mc:Choice>
              <mc:Fallback>
                <p:oleObj name="Photo Editor Photo" r:id="rId4" imgW="8535591" imgH="4676190" progId="MSPhotoEd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85800"/>
                        <a:ext cx="8535988" cy="56388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2011</TotalTime>
  <Words>312</Words>
  <Application>Microsoft Office PowerPoint</Application>
  <PresentationFormat>On-screen Show (4:3)</PresentationFormat>
  <Paragraphs>87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Capsules</vt:lpstr>
      <vt:lpstr>Picture</vt:lpstr>
      <vt:lpstr>Photo Editor Photo</vt:lpstr>
      <vt:lpstr>Worksheet</vt:lpstr>
      <vt:lpstr>The UK Case Study - Bristol Involving the community in selecting indicators </vt:lpstr>
      <vt:lpstr>What is Community at Heart?</vt:lpstr>
      <vt:lpstr>The Community  at Heart neighbourhood</vt:lpstr>
      <vt:lpstr>A neighbourhood working to overcome multiple deprivation</vt:lpstr>
      <vt:lpstr>Community at Heart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Participatory  consultation on  neighbourhood issues</vt:lpstr>
      <vt:lpstr>PowerPoint Presentation</vt:lpstr>
      <vt:lpstr>Community indicators</vt:lpstr>
      <vt:lpstr>PowerPoint Presentation</vt:lpstr>
    </vt:vector>
  </TitlesOfParts>
  <Company>calade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HQE2R</dc:title>
  <dc:creator>calade2</dc:creator>
  <cp:lastModifiedBy>Alexander Clarke</cp:lastModifiedBy>
  <cp:revision>68</cp:revision>
  <cp:lastPrinted>2001-06-22T15:28:27Z</cp:lastPrinted>
  <dcterms:created xsi:type="dcterms:W3CDTF">2001-06-21T13:33:58Z</dcterms:created>
  <dcterms:modified xsi:type="dcterms:W3CDTF">2012-11-20T12:50:03Z</dcterms:modified>
</cp:coreProperties>
</file>