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2.xml" ContentType="application/inkml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8" r:id="rId1"/>
  </p:sldMasterIdLst>
  <p:notesMasterIdLst>
    <p:notesMasterId r:id="rId18"/>
  </p:notesMasterIdLst>
  <p:sldIdLst>
    <p:sldId id="276" r:id="rId2"/>
    <p:sldId id="257" r:id="rId3"/>
    <p:sldId id="263" r:id="rId4"/>
    <p:sldId id="265" r:id="rId5"/>
    <p:sldId id="277" r:id="rId6"/>
    <p:sldId id="279" r:id="rId7"/>
    <p:sldId id="259" r:id="rId8"/>
    <p:sldId id="269" r:id="rId9"/>
    <p:sldId id="270" r:id="rId10"/>
    <p:sldId id="274" r:id="rId11"/>
    <p:sldId id="275" r:id="rId12"/>
    <p:sldId id="281" r:id="rId13"/>
    <p:sldId id="260" r:id="rId14"/>
    <p:sldId id="261" r:id="rId15"/>
    <p:sldId id="267" r:id="rId16"/>
    <p:sldId id="262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abela Da Silva Filipe Soares" initials="AS" lastIdx="2" clrIdx="0">
    <p:extLst>
      <p:ext uri="{19B8F6BF-5375-455C-9EA6-DF929625EA0E}">
        <p15:presenceInfo xmlns:p15="http://schemas.microsoft.com/office/powerpoint/2012/main" userId="S::anabela.soares@uwe.ac.uk::6d7749a8-3dd6-4665-9a3f-f438243e51a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F4E6"/>
    <a:srgbClr val="FEF0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793" autoAdjust="0"/>
    <p:restoredTop sz="86100" autoAdjust="0"/>
  </p:normalViewPr>
  <p:slideViewPr>
    <p:cSldViewPr snapToGrid="0">
      <p:cViewPr varScale="1">
        <p:scale>
          <a:sx n="57" d="100"/>
          <a:sy n="57" d="100"/>
        </p:scale>
        <p:origin x="1064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9-21T21:29:10.2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1 0 32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19T16:56:59.66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1 0 32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2D3242-09F9-41AB-9C2B-3DC90C7DF999}" type="datetimeFigureOut">
              <a:rPr lang="en-GB" smtClean="0"/>
              <a:t>15/06/2022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9CFC86-5CF9-4CC9-A722-B30278956A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63379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9CFC86-5CF9-4CC9-A722-B30278956A17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722888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9CFC86-5CF9-4CC9-A722-B30278956A17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86410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9CFC86-5CF9-4CC9-A722-B30278956A17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94156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9CFC86-5CF9-4CC9-A722-B30278956A17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7539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9CFC86-5CF9-4CC9-A722-B30278956A17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12126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9CFC86-5CF9-4CC9-A722-B30278956A17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53137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9CFC86-5CF9-4CC9-A722-B30278956A17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91689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9CFC86-5CF9-4CC9-A722-B30278956A17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17984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9CFC86-5CF9-4CC9-A722-B30278956A17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86642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9CFC86-5CF9-4CC9-A722-B30278956A17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26626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EE56D6-F195-48D7-978E-7EE16D4304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6946" y="1104900"/>
            <a:ext cx="8376514" cy="3120504"/>
          </a:xfrm>
        </p:spPr>
        <p:txBody>
          <a:bodyPr anchor="b">
            <a:normAutofit/>
          </a:bodyPr>
          <a:lstStyle>
            <a:lvl1pPr algn="ctr">
              <a:lnSpc>
                <a:spcPct val="110000"/>
              </a:lnSpc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A72F42-5C88-4F7D-803B-C371B570D7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08039" y="4442385"/>
            <a:ext cx="6074328" cy="984023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i="0" spc="16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0384F3-2D6A-49F6-8F79-F3955E904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9259A-1FE3-4FF9-8A07-BDD8177164ED}" type="datetime4">
              <a:rPr lang="en-US" smtClean="0"/>
              <a:t>June 15, 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363F32-CD31-4801-BAE4-09EEB12629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D5D34C-49ED-4ADB-8693-73B790764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699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0171A2-02C1-4543-8B6B-FCF7E69712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50879" y="1825625"/>
            <a:ext cx="9810604" cy="451669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95027C-A386-44E4-AFE1-33AFFDA3AD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C3C8F-D4A7-4EAD-92AD-82C91CB8BB85}" type="datetime4">
              <a:rPr lang="en-US" smtClean="0"/>
              <a:t>June 15, 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1BF710-0558-4457-825D-48713CAED3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A7F93D-5DC3-4C36-AEB0-79CDB15C3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87CFC0C8-11FE-4003-B2D6-B7B8E27905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84456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CEB41C5-3638-439D-BA61-4DAA142226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464025"/>
            <a:ext cx="2161540" cy="58002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9B91A0-A376-483C-926E-189F376E55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464023"/>
            <a:ext cx="7886700" cy="58002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14134E-B7D5-4664-BB2E-6A98ED630A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11D41-E33C-4BC7-8272-37E8417FD097}" type="datetime4">
              <a:rPr lang="en-US" smtClean="0"/>
              <a:t>June 15, 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A54E2A-B1CE-4F2E-9D9A-D47E514D59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E7C304-46A8-4179-87A2-B8CC10BAAF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889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A7B333-9E16-4502-96B5-3F586B7E0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ED0795-5EC7-4FF8-9FC7-22AFA3C552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A2DA5B-9862-4A23-8FEC-5C1ABC2EEF1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 rot="5400000">
            <a:off x="10506456" y="5074920"/>
            <a:ext cx="2647667" cy="365125"/>
          </a:xfrm>
        </p:spPr>
        <p:txBody>
          <a:bodyPr/>
          <a:lstStyle/>
          <a:p>
            <a:fld id="{5D340FED-6E95-4177-A7EF-CD303B9E611D}" type="datetime4">
              <a:rPr lang="en-US" smtClean="0"/>
              <a:t>June 15, 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D9A4B-0DA7-46BB-9DCE-3F26075C44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10451592" y="1408176"/>
            <a:ext cx="277049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6A7C47-81AC-431C-A7C3-2BC71AD14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58016" y="3136392"/>
            <a:ext cx="545911" cy="580029"/>
          </a:xfrm>
        </p:spPr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50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BD2E47-4DC7-46C4-9407-FA4CF7E0AA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2513" y="1709738"/>
            <a:ext cx="9087774" cy="3438524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F7B502-122E-4177-A408-FC436A2542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52513" y="5148262"/>
            <a:ext cx="8844522" cy="1138238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229696-2AEF-4765-B33E-7DA328E464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962CB-39AD-45A9-800F-54DAB53D6021}" type="datetime4">
              <a:rPr lang="en-US" smtClean="0"/>
              <a:t>June 15, 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29B2E4-2F1C-4FEE-AAB2-4FCC3EEFD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27D4B8-E107-480A-AA17-261CA49BB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517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B8BAE8-3305-4F08-BECB-56AD7FD4E4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7021AC-6D8D-4D24-8B01-8AE8F41BE4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50878" y="1825624"/>
            <a:ext cx="4473622" cy="4460875"/>
          </a:xfrm>
        </p:spPr>
        <p:txBody>
          <a:bodyPr/>
          <a:lstStyle>
            <a:lvl2pPr marL="274320" indent="0">
              <a:buFontTx/>
              <a:buNone/>
              <a:defRPr/>
            </a:lvl2pPr>
            <a:lvl3pPr marL="502920">
              <a:defRPr/>
            </a:lvl3pPr>
            <a:lvl4pPr marL="548640" indent="0">
              <a:buFontTx/>
              <a:buNone/>
              <a:defRPr/>
            </a:lvl4pPr>
            <a:lvl5pPr marL="731520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E7F49C-3DB3-40B7-89B3-E3BC32FC11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44540" y="1825624"/>
            <a:ext cx="5016943" cy="44608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E33D58-BDF5-4F1F-806B-0491CB3624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DF93D-55AB-4606-B9D7-742F1FC51983}" type="datetime4">
              <a:rPr lang="en-US" smtClean="0"/>
              <a:t>June 15, 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8BCBFD-1FE1-441A-B3AF-C3E7E7B8D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0CE272-E6FB-455B-BACB-2471D66D9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532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73A4FB-9EF5-4D6C-A275-2DE1077A29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1563" y="1835219"/>
            <a:ext cx="4452938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 i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C9972A-4D34-4A9F-84EB-8D64A703B5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71562" y="2717801"/>
            <a:ext cx="4452938" cy="3559452"/>
          </a:xfrm>
        </p:spPr>
        <p:txBody>
          <a:bodyPr/>
          <a:lstStyle>
            <a:lvl2pPr marL="274320" indent="0">
              <a:buFontTx/>
              <a:buNone/>
              <a:defRPr/>
            </a:lvl2pPr>
            <a:lvl3pPr marL="548640">
              <a:defRPr/>
            </a:lvl3pPr>
            <a:lvl4pPr marL="594360" indent="0">
              <a:buFontTx/>
              <a:buNone/>
              <a:defRPr/>
            </a:lvl4pPr>
            <a:lvl5pPr marL="822960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DBBDDE3-C8D7-4600-8259-24E1F8118A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844540" y="1835219"/>
            <a:ext cx="5016943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 i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4649FFF-44C7-4256-AFE1-C5457C7AB5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844540" y="2717800"/>
            <a:ext cx="5016943" cy="3559453"/>
          </a:xfrm>
        </p:spPr>
        <p:txBody>
          <a:bodyPr/>
          <a:lstStyle>
            <a:lvl2pPr marL="457200" indent="0">
              <a:buNone/>
              <a:defRPr/>
            </a:lvl2pPr>
            <a:lvl3pPr marL="548640">
              <a:defRPr/>
            </a:lvl3pPr>
            <a:lvl4pPr marL="594360" indent="0">
              <a:buFontTx/>
              <a:buNone/>
              <a:defRPr/>
            </a:lvl4pPr>
            <a:lvl5pPr marL="822960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BEC6ACF-080E-4B7C-B0C0-77E90C16E9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2841D-FB5C-47AB-B2FF-32E855C1EA71}" type="datetime4">
              <a:rPr lang="en-US" smtClean="0"/>
              <a:t>June 15, 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9A68C0B-BC90-4ADA-B6E6-2B30BFF9E7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3BCE559-C82B-4E27-965B-4AC3C66FC8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3752B99E-38EC-4745-889B-124D347596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09357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3DE7304-D393-47F0-ACCC-1F72EFCCE7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537E9-D174-424D-BEE8-AFC4CA5F9F97}" type="datetime4">
              <a:rPr lang="en-US" smtClean="0"/>
              <a:t>June 15, 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8451FF-032D-4787-BA4B-5EB415494A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B7511D-7256-4A08-BF62-3B3F821A6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03FCDA27-1C47-4EA1-A160-EC91FD88BC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57720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6DE8ADA-7BF8-433A-8770-61C690F37D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A44C0-F7AC-49C2-8289-1E7A86D9FB50}" type="datetime4">
              <a:rPr lang="en-US" smtClean="0"/>
              <a:t>June 15, 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6357B86-EC22-49C6-BBC6-639D57D1AF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63764B-CF91-4C81-B4C3-5B5E5A973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468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8E4801-B0C7-4458-B413-24D6E68FAA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3633" y="457200"/>
            <a:ext cx="4170355" cy="191750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FA0C76-733A-488A-89FB-7D04FD64BD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81637" y="457200"/>
            <a:ext cx="5562601" cy="59436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45B9DE-016A-4B31-BB52-99C76E28B4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63633" y="2374708"/>
            <a:ext cx="4170355" cy="40260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ED6CC3-66DD-4D9A-A9C7-F588BA88C9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B84BC-6E78-40D1-8831-40AB1F596614}" type="datetime4">
              <a:rPr lang="en-US" smtClean="0"/>
              <a:t>June 15, 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359FC8-04EF-4F7D-8E43-4EE0E95DA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71C964-4227-4DEE-87A1-026162DDF6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82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F0EB4E-D4BB-4C86-A820-63474E5A40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2038" y="457199"/>
            <a:ext cx="3913241" cy="19288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4FA99A1-8FAF-415D-A399-1B2C2A0F230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257752" y="457200"/>
            <a:ext cx="6110288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A15BEE-9915-4637-85A2-2AF2872C72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62038" y="2386013"/>
            <a:ext cx="3913241" cy="401478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73427C-3B67-4ED4-925D-04B9C09AA5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A080F-3961-4D42-BEDE-84A1FED032F1}" type="datetime4">
              <a:rPr lang="en-US" smtClean="0"/>
              <a:t>June 15, 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B5DAFD-22DE-4E9E-9C72-B16C1F273D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E8EE99-49CC-4A30-8ADA-39EFD8DAA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774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customXml" Target="../ink/ink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person in a dark room&#10;&#10;Description automatically generated">
            <a:extLst>
              <a:ext uri="{FF2B5EF4-FFF2-40B4-BE49-F238E27FC236}">
                <a16:creationId xmlns:a16="http://schemas.microsoft.com/office/drawing/2014/main" id="{DEB2E8C4-C3E7-4048-A43D-9859510CFA98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5744" y="0"/>
            <a:ext cx="1286256" cy="68580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AFBD2E1-C16B-4996-869C-DD03823A80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0879" y="609601"/>
            <a:ext cx="9810604" cy="12160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44DB6A-ED8E-4755-BC7A-B7AA652442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50879" y="1825624"/>
            <a:ext cx="9810604" cy="44287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F5CE27-B558-4B88-ACE3-B704231277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5400000">
            <a:off x="10509243" y="5071825"/>
            <a:ext cx="26476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spc="3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1pPr>
          </a:lstStyle>
          <a:p>
            <a:fld id="{A33960BD-7AC1-4217-9611-AAA56D3EE38F}" type="datetime4">
              <a:rPr lang="en-US" smtClean="0"/>
              <a:pPr/>
              <a:t>June 15, 2022</a:t>
            </a:fld>
            <a:endParaRPr lang="en-US">
              <a:latin typeface="+mn-lt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CE5D61-F203-4F00-9CF1-AB0AE49370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10447827" y="1407402"/>
            <a:ext cx="27704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all" spc="3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1pPr>
          </a:lstStyle>
          <a:p>
            <a:endParaRPr lang="en-US">
              <a:latin typeface="+mn-lt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FF38BD-5F38-4F6E-B5DD-EB1AF06002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0121" y="3138985"/>
            <a:ext cx="545911" cy="58002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1pPr>
          </a:lstStyle>
          <a:p>
            <a:fld id="{9D4AEF59-F28E-467C-9EA3-92D1CFAD475A}" type="slidenum">
              <a:rPr lang="en-US" smtClean="0"/>
              <a:pPr/>
              <a:t>‹#›</a:t>
            </a:fld>
            <a:endParaRPr lang="en-US">
              <a:latin typeface="+mn-lt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24D29CCB-7956-4E3E-8880-304085F04BF4}"/>
                  </a:ext>
                </a:extLst>
              </p14:cNvPr>
              <p14:cNvContentPartPr/>
              <p14:nvPr/>
            </p14:nvContentPartPr>
            <p14:xfrm>
              <a:off x="12490710" y="6342652"/>
              <a:ext cx="360" cy="360"/>
            </p14:xfrm>
          </p:contentPart>
        </mc:Choice>
        <mc:Fallback xmlns=""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24D29CCB-7956-4E3E-8880-304085F04BF4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2481710" y="6333652"/>
                <a:ext cx="18000" cy="1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056009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7" r:id="rId7"/>
    <p:sldLayoutId id="2147483743" r:id="rId8"/>
    <p:sldLayoutId id="2147483744" r:id="rId9"/>
    <p:sldLayoutId id="2147483745" r:id="rId10"/>
    <p:sldLayoutId id="2147483746" r:id="rId11"/>
  </p:sldLayoutIdLst>
  <p:hf sldNum="0" hdr="0" ftr="0" dt="0"/>
  <p:txStyles>
    <p:titleStyle>
      <a:lvl1pPr algn="l" defTabSz="914400" rtl="0" eaLnBrk="1" latinLnBrk="0" hangingPunct="1">
        <a:lnSpc>
          <a:spcPct val="110000"/>
        </a:lnSpc>
        <a:spcBef>
          <a:spcPct val="0"/>
        </a:spcBef>
        <a:buNone/>
        <a:defRPr sz="2800" kern="1200" cap="all" spc="600" baseline="0">
          <a:solidFill>
            <a:schemeClr val="tx1">
              <a:lumMod val="85000"/>
              <a:lumOff val="15000"/>
            </a:schemeClr>
          </a:solidFill>
          <a:latin typeface="+mj-lt"/>
          <a:ea typeface="Batang" panose="02030600000101010101" pitchFamily="18" charset="-127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SzPct val="80000"/>
        <a:buFont typeface="Arial" panose="020B0604020202020204" pitchFamily="34" charset="0"/>
        <a:buChar char="•"/>
        <a:defRPr sz="2000" kern="1200" spc="50" baseline="0">
          <a:solidFill>
            <a:schemeClr val="tx1">
              <a:lumMod val="85000"/>
              <a:lumOff val="15000"/>
            </a:schemeClr>
          </a:solidFill>
          <a:latin typeface="+mn-lt"/>
          <a:ea typeface="Batang" panose="02030600000101010101" pitchFamily="18" charset="-127"/>
          <a:cs typeface="+mn-cs"/>
        </a:defRPr>
      </a:lvl1pPr>
      <a:lvl2pPr marL="274320" indent="0" algn="l" defTabSz="914400" rtl="0" eaLnBrk="1" latinLnBrk="0" hangingPunct="1">
        <a:lnSpc>
          <a:spcPct val="100000"/>
        </a:lnSpc>
        <a:spcBef>
          <a:spcPts val="500"/>
        </a:spcBef>
        <a:buFontTx/>
        <a:buNone/>
        <a:defRPr sz="1800" kern="1200" spc="50" baseline="0">
          <a:solidFill>
            <a:schemeClr val="tx1">
              <a:lumMod val="85000"/>
              <a:lumOff val="15000"/>
            </a:schemeClr>
          </a:solidFill>
          <a:latin typeface="+mn-lt"/>
          <a:ea typeface="Batang" panose="02030600000101010101" pitchFamily="18" charset="-127"/>
          <a:cs typeface="+mn-cs"/>
        </a:defRPr>
      </a:lvl2pPr>
      <a:lvl3pPr marL="605790" indent="-28575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600" kern="1200" spc="50" baseline="0">
          <a:solidFill>
            <a:schemeClr val="tx1">
              <a:lumMod val="85000"/>
              <a:lumOff val="15000"/>
            </a:schemeClr>
          </a:solidFill>
          <a:latin typeface="+mn-lt"/>
          <a:ea typeface="Batang" panose="02030600000101010101" pitchFamily="18" charset="-127"/>
          <a:cs typeface="+mn-cs"/>
        </a:defRPr>
      </a:lvl3pPr>
      <a:lvl4pPr marL="630936" indent="0" algn="l" defTabSz="914400" rtl="0" eaLnBrk="1" latinLnBrk="0" hangingPunct="1">
        <a:lnSpc>
          <a:spcPct val="100000"/>
        </a:lnSpc>
        <a:spcBef>
          <a:spcPts val="500"/>
        </a:spcBef>
        <a:buFontTx/>
        <a:buNone/>
        <a:defRPr sz="1400" kern="1200" spc="50" baseline="0">
          <a:solidFill>
            <a:schemeClr val="tx1">
              <a:lumMod val="85000"/>
              <a:lumOff val="15000"/>
            </a:schemeClr>
          </a:solidFill>
          <a:latin typeface="+mn-lt"/>
          <a:ea typeface="Batang" panose="02030600000101010101" pitchFamily="18" charset="-127"/>
          <a:cs typeface="+mn-cs"/>
        </a:defRPr>
      </a:lvl4pPr>
      <a:lvl5pPr marL="82296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400" kern="1200" spc="50" baseline="0">
          <a:solidFill>
            <a:schemeClr val="tx1">
              <a:lumMod val="85000"/>
              <a:lumOff val="15000"/>
            </a:schemeClr>
          </a:solidFill>
          <a:latin typeface="+mn-lt"/>
          <a:ea typeface="Batang" panose="02030600000101010101" pitchFamily="18" charset="-127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1.png"/><Relationship Id="rId7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2.png"/><Relationship Id="rId4" Type="http://schemas.openxmlformats.org/officeDocument/2006/relationships/customXml" Target="../ink/ink2.xml"/><Relationship Id="rId9" Type="http://schemas.openxmlformats.org/officeDocument/2006/relationships/image" Target="../media/image5.sv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Picture 70">
            <a:extLst>
              <a:ext uri="{FF2B5EF4-FFF2-40B4-BE49-F238E27FC236}">
                <a16:creationId xmlns:a16="http://schemas.microsoft.com/office/drawing/2014/main" id="{DEB2E8C4-C3E7-4048-A43D-9859510CFA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5744" y="0"/>
            <a:ext cx="1286256" cy="68580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73" name="Ink 72">
                <a:extLst>
                  <a:ext uri="{FF2B5EF4-FFF2-40B4-BE49-F238E27FC236}">
                    <a16:creationId xmlns:a16="http://schemas.microsoft.com/office/drawing/2014/main" id="{24D29CCB-7956-4E3E-8880-304085F04BF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14:cNvPr>
              <p14:cNvContentPartPr>
                <a14:cpLocks xmlns:a14="http://schemas.microsoft.com/office/drawing/2010/main" noGrp="1" noRot="1" noChangeAspect="1" noMove="1" noResize="1" noEditPoints="1" noAdjustHandles="1" noChangeArrowheads="1" noChangeShapeType="1"/>
              </p14:cNvContentPartPr>
              <p14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14:nvPr>
            </p14:nvContentPartPr>
            <p14:xfrm>
              <a:off x="12490710" y="6342652"/>
              <a:ext cx="360" cy="360"/>
            </p14:xfrm>
          </p:contentPart>
        </mc:Choice>
        <mc:Fallback xmlns="">
          <p:pic>
            <p:nvPicPr>
              <p:cNvPr id="73" name="Ink 72">
                <a:extLst>
                  <a:ext uri="{FF2B5EF4-FFF2-40B4-BE49-F238E27FC236}">
                    <a16:creationId xmlns:a16="http://schemas.microsoft.com/office/drawing/2014/main" id="{24D29CCB-7956-4E3E-8880-304085F04BF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2481710" y="6333652"/>
                <a:ext cx="18000" cy="18000"/>
              </a:xfrm>
              <a:prstGeom prst="rect">
                <a:avLst/>
              </a:prstGeom>
            </p:spPr>
          </p:pic>
        </mc:Fallback>
      </mc:AlternateContent>
      <p:sp useBgFill="1">
        <p:nvSpPr>
          <p:cNvPr id="75" name="Rectangle 74">
            <a:extLst>
              <a:ext uri="{FF2B5EF4-FFF2-40B4-BE49-F238E27FC236}">
                <a16:creationId xmlns:a16="http://schemas.microsoft.com/office/drawing/2014/main" id="{637B2035-1FCB-439A-B421-095E136C7E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81CE2CF7-D5AA-4464-AC91-9ED1EA5D63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72AC3B06-230D-4979-9DD1-0695127F0027}"/>
              </a:ext>
            </a:extLst>
          </p:cNvPr>
          <p:cNvSpPr txBox="1">
            <a:spLocks/>
          </p:cNvSpPr>
          <p:nvPr/>
        </p:nvSpPr>
        <p:spPr>
          <a:xfrm>
            <a:off x="5313069" y="773127"/>
            <a:ext cx="6416350" cy="195272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sz="2800" kern="1200" cap="all" spc="6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Batang" panose="02030600000101010101" pitchFamily="18" charset="-127"/>
                <a:cs typeface="+mj-cs"/>
              </a:defRPr>
            </a:lvl1pPr>
          </a:lstStyle>
          <a:p>
            <a:pPr algn="l">
              <a:lnSpc>
                <a:spcPct val="100000"/>
              </a:lnSpc>
              <a:spcAft>
                <a:spcPts val="600"/>
              </a:spcAft>
            </a:pPr>
            <a:r>
              <a:rPr lang="en-GB" sz="2400" b="1" dirty="0">
                <a:latin typeface="Calibri" panose="020F0502020204030204" pitchFamily="34" charset="0"/>
                <a:cs typeface="Calibri" panose="020F0502020204030204" pitchFamily="34" charset="0"/>
              </a:rPr>
              <a:t>EXPLORING TECHNOLOGY RESISTANCE IN ONLINE ASSESSMENT AND FEEDBACK</a:t>
            </a:r>
          </a:p>
          <a:p>
            <a:pPr algn="l">
              <a:lnSpc>
                <a:spcPct val="100000"/>
              </a:lnSpc>
              <a:spcAft>
                <a:spcPts val="600"/>
              </a:spcAft>
            </a:pPr>
            <a:r>
              <a:rPr lang="en-GB" sz="2400" b="1" dirty="0">
                <a:latin typeface="Calibri" panose="020F0502020204030204" pitchFamily="34" charset="0"/>
                <a:cs typeface="Calibri" panose="020F0502020204030204" pitchFamily="34" charset="0"/>
              </a:rPr>
              <a:t>PRACTICES</a:t>
            </a:r>
            <a:endParaRPr 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989C6E92-49C9-4539-92F7-9BDE1A61E26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5345" b="-2"/>
          <a:stretch/>
        </p:blipFill>
        <p:spPr bwMode="auto">
          <a:xfrm>
            <a:off x="20" y="2"/>
            <a:ext cx="4585628" cy="6857998"/>
          </a:xfrm>
          <a:custGeom>
            <a:avLst/>
            <a:gdLst/>
            <a:ahLst/>
            <a:cxnLst/>
            <a:rect l="l" t="t" r="r" b="b"/>
            <a:pathLst>
              <a:path w="4585648" h="6857998">
                <a:moveTo>
                  <a:pt x="0" y="0"/>
                </a:moveTo>
                <a:lnTo>
                  <a:pt x="3944047" y="0"/>
                </a:lnTo>
                <a:lnTo>
                  <a:pt x="3944688" y="10340"/>
                </a:lnTo>
                <a:cubicBezTo>
                  <a:pt x="3965528" y="36732"/>
                  <a:pt x="3945672" y="53579"/>
                  <a:pt x="3950304" y="81398"/>
                </a:cubicBezTo>
                <a:cubicBezTo>
                  <a:pt x="3979668" y="102733"/>
                  <a:pt x="3935739" y="103225"/>
                  <a:pt x="3930579" y="118301"/>
                </a:cubicBezTo>
                <a:lnTo>
                  <a:pt x="3930846" y="122373"/>
                </a:lnTo>
                <a:lnTo>
                  <a:pt x="3937038" y="132397"/>
                </a:lnTo>
                <a:lnTo>
                  <a:pt x="3940265" y="135982"/>
                </a:lnTo>
                <a:cubicBezTo>
                  <a:pt x="3942154" y="138523"/>
                  <a:pt x="3942977" y="140298"/>
                  <a:pt x="3943073" y="141620"/>
                </a:cubicBezTo>
                <a:cubicBezTo>
                  <a:pt x="3942998" y="141685"/>
                  <a:pt x="3942926" y="141751"/>
                  <a:pt x="3942854" y="141816"/>
                </a:cubicBezTo>
                <a:lnTo>
                  <a:pt x="3946045" y="146983"/>
                </a:lnTo>
                <a:cubicBezTo>
                  <a:pt x="3952085" y="155570"/>
                  <a:pt x="3958585" y="163800"/>
                  <a:pt x="3965281" y="171535"/>
                </a:cubicBezTo>
                <a:cubicBezTo>
                  <a:pt x="3952744" y="181711"/>
                  <a:pt x="3987015" y="208379"/>
                  <a:pt x="3955100" y="211093"/>
                </a:cubicBezTo>
                <a:cubicBezTo>
                  <a:pt x="3963231" y="221704"/>
                  <a:pt x="3979172" y="225918"/>
                  <a:pt x="3957453" y="226143"/>
                </a:cubicBezTo>
                <a:cubicBezTo>
                  <a:pt x="3959561" y="229747"/>
                  <a:pt x="3959011" y="232340"/>
                  <a:pt x="3957179" y="234484"/>
                </a:cubicBezTo>
                <a:lnTo>
                  <a:pt x="3956175" y="235199"/>
                </a:lnTo>
                <a:lnTo>
                  <a:pt x="3974755" y="258709"/>
                </a:lnTo>
                <a:cubicBezTo>
                  <a:pt x="3974810" y="259903"/>
                  <a:pt x="3974864" y="261097"/>
                  <a:pt x="3974919" y="262291"/>
                </a:cubicBezTo>
                <a:lnTo>
                  <a:pt x="3989981" y="277023"/>
                </a:lnTo>
                <a:lnTo>
                  <a:pt x="3996191" y="284947"/>
                </a:lnTo>
                <a:lnTo>
                  <a:pt x="4001190" y="286536"/>
                </a:lnTo>
                <a:cubicBezTo>
                  <a:pt x="4004786" y="288616"/>
                  <a:pt x="4007623" y="292056"/>
                  <a:pt x="4008705" y="298565"/>
                </a:cubicBezTo>
                <a:cubicBezTo>
                  <a:pt x="4008585" y="299108"/>
                  <a:pt x="4008465" y="299650"/>
                  <a:pt x="4008344" y="300194"/>
                </a:cubicBezTo>
                <a:lnTo>
                  <a:pt x="4019098" y="309203"/>
                </a:lnTo>
                <a:cubicBezTo>
                  <a:pt x="4023353" y="311943"/>
                  <a:pt x="4028131" y="314172"/>
                  <a:pt x="4033618" y="315650"/>
                </a:cubicBezTo>
                <a:cubicBezTo>
                  <a:pt x="4027964" y="354775"/>
                  <a:pt x="4065415" y="383133"/>
                  <a:pt x="4080284" y="421400"/>
                </a:cubicBezTo>
                <a:cubicBezTo>
                  <a:pt x="4052614" y="444764"/>
                  <a:pt x="4129047" y="500739"/>
                  <a:pt x="4168461" y="503092"/>
                </a:cubicBezTo>
                <a:cubicBezTo>
                  <a:pt x="4128023" y="511488"/>
                  <a:pt x="4257167" y="577423"/>
                  <a:pt x="4192557" y="560735"/>
                </a:cubicBezTo>
                <a:cubicBezTo>
                  <a:pt x="4202585" y="572893"/>
                  <a:pt x="4193454" y="589341"/>
                  <a:pt x="4176910" y="584674"/>
                </a:cubicBezTo>
                <a:cubicBezTo>
                  <a:pt x="4224177" y="618252"/>
                  <a:pt x="4225772" y="681450"/>
                  <a:pt x="4260533" y="723119"/>
                </a:cubicBezTo>
                <a:cubicBezTo>
                  <a:pt x="4242328" y="753272"/>
                  <a:pt x="4263820" y="734604"/>
                  <a:pt x="4270711" y="760720"/>
                </a:cubicBezTo>
                <a:cubicBezTo>
                  <a:pt x="4295191" y="748303"/>
                  <a:pt x="4270314" y="794183"/>
                  <a:pt x="4302509" y="789247"/>
                </a:cubicBezTo>
                <a:cubicBezTo>
                  <a:pt x="4302741" y="794159"/>
                  <a:pt x="4301954" y="799070"/>
                  <a:pt x="4300921" y="804034"/>
                </a:cubicBezTo>
                <a:cubicBezTo>
                  <a:pt x="4300749" y="804900"/>
                  <a:pt x="4300572" y="805767"/>
                  <a:pt x="4300400" y="806635"/>
                </a:cubicBezTo>
                <a:lnTo>
                  <a:pt x="4303753" y="815950"/>
                </a:lnTo>
                <a:lnTo>
                  <a:pt x="4297888" y="819940"/>
                </a:lnTo>
                <a:cubicBezTo>
                  <a:pt x="4297944" y="824938"/>
                  <a:pt x="4297999" y="829937"/>
                  <a:pt x="4298055" y="834935"/>
                </a:cubicBezTo>
                <a:cubicBezTo>
                  <a:pt x="4299172" y="840340"/>
                  <a:pt x="4301603" y="845911"/>
                  <a:pt x="4306135" y="851700"/>
                </a:cubicBezTo>
                <a:cubicBezTo>
                  <a:pt x="4332817" y="868320"/>
                  <a:pt x="4317557" y="909641"/>
                  <a:pt x="4352091" y="929754"/>
                </a:cubicBezTo>
                <a:cubicBezTo>
                  <a:pt x="4362479" y="937980"/>
                  <a:pt x="4380484" y="968513"/>
                  <a:pt x="4375270" y="977376"/>
                </a:cubicBezTo>
                <a:cubicBezTo>
                  <a:pt x="4377250" y="984377"/>
                  <a:pt x="4384849" y="990651"/>
                  <a:pt x="4377297" y="996912"/>
                </a:cubicBezTo>
                <a:cubicBezTo>
                  <a:pt x="4369005" y="1005760"/>
                  <a:pt x="4399874" y="1021625"/>
                  <a:pt x="4384684" y="1023223"/>
                </a:cubicBezTo>
                <a:cubicBezTo>
                  <a:pt x="4406172" y="1034643"/>
                  <a:pt x="4390237" y="1055523"/>
                  <a:pt x="4392472" y="1070780"/>
                </a:cubicBezTo>
                <a:cubicBezTo>
                  <a:pt x="4411832" y="1078905"/>
                  <a:pt x="4397439" y="1102903"/>
                  <a:pt x="4412067" y="1132722"/>
                </a:cubicBezTo>
                <a:cubicBezTo>
                  <a:pt x="4434025" y="1141419"/>
                  <a:pt x="4421728" y="1152870"/>
                  <a:pt x="4455281" y="1171648"/>
                </a:cubicBezTo>
                <a:cubicBezTo>
                  <a:pt x="4453907" y="1173110"/>
                  <a:pt x="4452815" y="1174775"/>
                  <a:pt x="4452047" y="1176593"/>
                </a:cubicBezTo>
                <a:cubicBezTo>
                  <a:pt x="4447572" y="1187166"/>
                  <a:pt x="4454607" y="1200545"/>
                  <a:pt x="4467755" y="1206479"/>
                </a:cubicBezTo>
                <a:lnTo>
                  <a:pt x="4498518" y="1230184"/>
                </a:lnTo>
                <a:lnTo>
                  <a:pt x="4503988" y="1239714"/>
                </a:lnTo>
                <a:cubicBezTo>
                  <a:pt x="4506730" y="1246063"/>
                  <a:pt x="4507415" y="1251722"/>
                  <a:pt x="4506821" y="1256926"/>
                </a:cubicBezTo>
                <a:lnTo>
                  <a:pt x="4502210" y="1270678"/>
                </a:lnTo>
                <a:lnTo>
                  <a:pt x="4494994" y="1272955"/>
                </a:lnTo>
                <a:lnTo>
                  <a:pt x="4495424" y="1282254"/>
                </a:lnTo>
                <a:lnTo>
                  <a:pt x="4494064" y="1284511"/>
                </a:lnTo>
                <a:cubicBezTo>
                  <a:pt x="4491436" y="1288808"/>
                  <a:pt x="4489075" y="1293117"/>
                  <a:pt x="4487745" y="1297660"/>
                </a:cubicBezTo>
                <a:cubicBezTo>
                  <a:pt x="4521914" y="1300656"/>
                  <a:pt x="4482088" y="1336801"/>
                  <a:pt x="4510831" y="1331158"/>
                </a:cubicBezTo>
                <a:cubicBezTo>
                  <a:pt x="4509485" y="1356644"/>
                  <a:pt x="4537196" y="1344587"/>
                  <a:pt x="4509149" y="1367911"/>
                </a:cubicBezTo>
                <a:cubicBezTo>
                  <a:pt x="4525575" y="1402569"/>
                  <a:pt x="4519252" y="1443943"/>
                  <a:pt x="4530734" y="1480066"/>
                </a:cubicBezTo>
                <a:lnTo>
                  <a:pt x="4531332" y="1481140"/>
                </a:lnTo>
                <a:lnTo>
                  <a:pt x="4523757" y="1500827"/>
                </a:lnTo>
                <a:lnTo>
                  <a:pt x="4517749" y="1528834"/>
                </a:lnTo>
                <a:lnTo>
                  <a:pt x="4510978" y="1526104"/>
                </a:lnTo>
                <a:cubicBezTo>
                  <a:pt x="4505305" y="1525236"/>
                  <a:pt x="4507721" y="1530251"/>
                  <a:pt x="4513177" y="1537822"/>
                </a:cubicBezTo>
                <a:lnTo>
                  <a:pt x="4515243" y="1540521"/>
                </a:lnTo>
                <a:lnTo>
                  <a:pt x="4514146" y="1545627"/>
                </a:lnTo>
                <a:cubicBezTo>
                  <a:pt x="4512031" y="1559801"/>
                  <a:pt x="4511188" y="1572109"/>
                  <a:pt x="4512185" y="1579228"/>
                </a:cubicBezTo>
                <a:cubicBezTo>
                  <a:pt x="4545845" y="1639398"/>
                  <a:pt x="4550705" y="1726741"/>
                  <a:pt x="4554335" y="1818364"/>
                </a:cubicBezTo>
                <a:cubicBezTo>
                  <a:pt x="4560401" y="1899079"/>
                  <a:pt x="4548295" y="2018831"/>
                  <a:pt x="4548582" y="2063518"/>
                </a:cubicBezTo>
                <a:lnTo>
                  <a:pt x="4556056" y="2086487"/>
                </a:lnTo>
                <a:lnTo>
                  <a:pt x="4554275" y="2089340"/>
                </a:lnTo>
                <a:cubicBezTo>
                  <a:pt x="4550593" y="2102174"/>
                  <a:pt x="4551716" y="2110234"/>
                  <a:pt x="4554956" y="2116163"/>
                </a:cubicBezTo>
                <a:lnTo>
                  <a:pt x="4560492" y="2121961"/>
                </a:lnTo>
                <a:lnTo>
                  <a:pt x="4571444" y="2176482"/>
                </a:lnTo>
                <a:lnTo>
                  <a:pt x="4575448" y="2237907"/>
                </a:lnTo>
                <a:lnTo>
                  <a:pt x="4573513" y="2238688"/>
                </a:lnTo>
                <a:cubicBezTo>
                  <a:pt x="4569330" y="2241686"/>
                  <a:pt x="4566526" y="2246244"/>
                  <a:pt x="4566533" y="2254203"/>
                </a:cubicBezTo>
                <a:cubicBezTo>
                  <a:pt x="4536852" y="2242405"/>
                  <a:pt x="4555170" y="2259280"/>
                  <a:pt x="4557814" y="2283790"/>
                </a:cubicBezTo>
                <a:cubicBezTo>
                  <a:pt x="4512304" y="2270934"/>
                  <a:pt x="4537738" y="2340304"/>
                  <a:pt x="4512647" y="2352361"/>
                </a:cubicBezTo>
                <a:cubicBezTo>
                  <a:pt x="4515616" y="2370657"/>
                  <a:pt x="4517925" y="2389769"/>
                  <a:pt x="4519328" y="2409295"/>
                </a:cubicBezTo>
                <a:lnTo>
                  <a:pt x="4519571" y="2420793"/>
                </a:lnTo>
                <a:lnTo>
                  <a:pt x="4519120" y="2421041"/>
                </a:lnTo>
                <a:cubicBezTo>
                  <a:pt x="4518201" y="2423576"/>
                  <a:pt x="4517918" y="2427373"/>
                  <a:pt x="4518471" y="2433205"/>
                </a:cubicBezTo>
                <a:lnTo>
                  <a:pt x="4461595" y="2530080"/>
                </a:lnTo>
                <a:cubicBezTo>
                  <a:pt x="4445853" y="2584934"/>
                  <a:pt x="4405533" y="2605402"/>
                  <a:pt x="4412936" y="2666699"/>
                </a:cubicBezTo>
                <a:cubicBezTo>
                  <a:pt x="4398065" y="2717991"/>
                  <a:pt x="4372927" y="2756371"/>
                  <a:pt x="4370093" y="2804588"/>
                </a:cubicBezTo>
                <a:cubicBezTo>
                  <a:pt x="4347398" y="2879436"/>
                  <a:pt x="4272392" y="2939011"/>
                  <a:pt x="4262477" y="3058637"/>
                </a:cubicBezTo>
                <a:cubicBezTo>
                  <a:pt x="4283714" y="3099999"/>
                  <a:pt x="4256160" y="3144249"/>
                  <a:pt x="4253454" y="3179447"/>
                </a:cubicBezTo>
                <a:cubicBezTo>
                  <a:pt x="4259242" y="3200557"/>
                  <a:pt x="4257117" y="3211737"/>
                  <a:pt x="4239228" y="3217364"/>
                </a:cubicBezTo>
                <a:cubicBezTo>
                  <a:pt x="4268875" y="3316502"/>
                  <a:pt x="4225924" y="3257304"/>
                  <a:pt x="4222932" y="3330364"/>
                </a:cubicBezTo>
                <a:cubicBezTo>
                  <a:pt x="4224428" y="3395928"/>
                  <a:pt x="4215196" y="3463236"/>
                  <a:pt x="4248669" y="3547193"/>
                </a:cubicBezTo>
                <a:cubicBezTo>
                  <a:pt x="4260183" y="3566053"/>
                  <a:pt x="4256781" y="3592027"/>
                  <a:pt x="4241070" y="3605210"/>
                </a:cubicBezTo>
                <a:cubicBezTo>
                  <a:pt x="4238364" y="3607478"/>
                  <a:pt x="4235392" y="3609274"/>
                  <a:pt x="4232239" y="3610540"/>
                </a:cubicBezTo>
                <a:cubicBezTo>
                  <a:pt x="4258208" y="3664330"/>
                  <a:pt x="4231517" y="3673159"/>
                  <a:pt x="4251881" y="3702764"/>
                </a:cubicBezTo>
                <a:cubicBezTo>
                  <a:pt x="4242939" y="3759891"/>
                  <a:pt x="4201773" y="3786712"/>
                  <a:pt x="4219293" y="3813528"/>
                </a:cubicBezTo>
                <a:cubicBezTo>
                  <a:pt x="4207910" y="3838914"/>
                  <a:pt x="4167663" y="3859754"/>
                  <a:pt x="4184863" y="3893255"/>
                </a:cubicBezTo>
                <a:cubicBezTo>
                  <a:pt x="4163644" y="3884625"/>
                  <a:pt x="4188862" y="3931915"/>
                  <a:pt x="4169808" y="3939619"/>
                </a:cubicBezTo>
                <a:cubicBezTo>
                  <a:pt x="4154129" y="3943837"/>
                  <a:pt x="4158129" y="3959170"/>
                  <a:pt x="4154137" y="3971517"/>
                </a:cubicBezTo>
                <a:cubicBezTo>
                  <a:pt x="4139069" y="3981495"/>
                  <a:pt x="4133844" y="4042203"/>
                  <a:pt x="4139625" y="4062614"/>
                </a:cubicBezTo>
                <a:cubicBezTo>
                  <a:pt x="4165622" y="4119195"/>
                  <a:pt x="4107101" y="4172348"/>
                  <a:pt x="4126180" y="4217749"/>
                </a:cubicBezTo>
                <a:cubicBezTo>
                  <a:pt x="4128014" y="4267056"/>
                  <a:pt x="4089563" y="4286360"/>
                  <a:pt x="4072389" y="4317623"/>
                </a:cubicBezTo>
                <a:cubicBezTo>
                  <a:pt x="4062182" y="4356545"/>
                  <a:pt x="4071264" y="4384138"/>
                  <a:pt x="4064937" y="4451279"/>
                </a:cubicBezTo>
                <a:cubicBezTo>
                  <a:pt x="4050628" y="4512697"/>
                  <a:pt x="4048851" y="4652154"/>
                  <a:pt x="4034424" y="4720470"/>
                </a:cubicBezTo>
                <a:cubicBezTo>
                  <a:pt x="3973937" y="4868361"/>
                  <a:pt x="4025760" y="4964348"/>
                  <a:pt x="4016334" y="5052878"/>
                </a:cubicBezTo>
                <a:cubicBezTo>
                  <a:pt x="3999794" y="5123327"/>
                  <a:pt x="4021855" y="5194887"/>
                  <a:pt x="3977865" y="5251650"/>
                </a:cubicBezTo>
                <a:cubicBezTo>
                  <a:pt x="3973961" y="5317292"/>
                  <a:pt x="3987477" y="5410025"/>
                  <a:pt x="3997669" y="5413392"/>
                </a:cubicBezTo>
                <a:cubicBezTo>
                  <a:pt x="3969262" y="5397845"/>
                  <a:pt x="3981248" y="5449403"/>
                  <a:pt x="3981869" y="5471875"/>
                </a:cubicBezTo>
                <a:cubicBezTo>
                  <a:pt x="3957580" y="5534944"/>
                  <a:pt x="3976666" y="5598829"/>
                  <a:pt x="3901990" y="5708604"/>
                </a:cubicBezTo>
                <a:cubicBezTo>
                  <a:pt x="3897618" y="5810136"/>
                  <a:pt x="3870199" y="5788842"/>
                  <a:pt x="3860571" y="5821275"/>
                </a:cubicBezTo>
                <a:cubicBezTo>
                  <a:pt x="3868171" y="5831278"/>
                  <a:pt x="3866949" y="5900968"/>
                  <a:pt x="3849074" y="5900679"/>
                </a:cubicBezTo>
                <a:cubicBezTo>
                  <a:pt x="3871964" y="5925143"/>
                  <a:pt x="3834226" y="5972433"/>
                  <a:pt x="3841809" y="5992005"/>
                </a:cubicBezTo>
                <a:cubicBezTo>
                  <a:pt x="3848533" y="6035132"/>
                  <a:pt x="3834497" y="6078819"/>
                  <a:pt x="3832901" y="6122412"/>
                </a:cubicBezTo>
                <a:cubicBezTo>
                  <a:pt x="3799640" y="6263751"/>
                  <a:pt x="3784898" y="6198720"/>
                  <a:pt x="3804166" y="6389843"/>
                </a:cubicBezTo>
                <a:cubicBezTo>
                  <a:pt x="3799226" y="6482285"/>
                  <a:pt x="3740829" y="6538361"/>
                  <a:pt x="3736537" y="6595214"/>
                </a:cubicBezTo>
                <a:cubicBezTo>
                  <a:pt x="3692112" y="6745846"/>
                  <a:pt x="3660956" y="6804405"/>
                  <a:pt x="3649707" y="6848925"/>
                </a:cubicBezTo>
                <a:lnTo>
                  <a:pt x="3649314" y="6857996"/>
                </a:lnTo>
                <a:lnTo>
                  <a:pt x="4585648" y="6857996"/>
                </a:lnTo>
                <a:lnTo>
                  <a:pt x="4585648" y="6857998"/>
                </a:lnTo>
                <a:lnTo>
                  <a:pt x="0" y="6857998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ubtitle 2">
            <a:extLst>
              <a:ext uri="{FF2B5EF4-FFF2-40B4-BE49-F238E27FC236}">
                <a16:creationId xmlns:a16="http://schemas.microsoft.com/office/drawing/2014/main" id="{5941B5AC-64CE-464F-8BB1-4A46C9C5CB54}"/>
              </a:ext>
            </a:extLst>
          </p:cNvPr>
          <p:cNvSpPr txBox="1">
            <a:spLocks/>
          </p:cNvSpPr>
          <p:nvPr/>
        </p:nvSpPr>
        <p:spPr>
          <a:xfrm>
            <a:off x="5293568" y="2750979"/>
            <a:ext cx="6528317" cy="41070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SzPct val="80000"/>
              <a:buFont typeface="Arial" panose="020B0604020202020204" pitchFamily="34" charset="0"/>
              <a:buNone/>
              <a:defRPr sz="2000" i="0" kern="1200" spc="16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Batang" panose="02030600000101010101" pitchFamily="18" charset="-127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FontTx/>
              <a:buNone/>
              <a:defRPr sz="2000" kern="1200" spc="5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Batang" panose="02030600000101010101" pitchFamily="18" charset="-127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SzPct val="80000"/>
              <a:buFont typeface="Arial" panose="020B0604020202020204" pitchFamily="34" charset="0"/>
              <a:buNone/>
              <a:defRPr sz="1800" kern="1200" spc="5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Batang" panose="02030600000101010101" pitchFamily="18" charset="-127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FontTx/>
              <a:buNone/>
              <a:defRPr sz="1600" kern="1200" spc="5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Batang" panose="02030600000101010101" pitchFamily="18" charset="-127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SzPct val="80000"/>
              <a:buFont typeface="Arial" panose="020B0604020202020204" pitchFamily="34" charset="0"/>
              <a:buNone/>
              <a:defRPr sz="1600" kern="1200" spc="5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Batang" panose="02030600000101010101" pitchFamily="18" charset="-127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r>
              <a:rPr lang="en-US" spc="50" dirty="0">
                <a:latin typeface="Calibri" panose="020F0502020204030204" pitchFamily="34" charset="0"/>
                <a:cs typeface="Calibri" panose="020F0502020204030204" pitchFamily="34" charset="0"/>
              </a:rPr>
              <a:t>Dr </a:t>
            </a:r>
            <a:r>
              <a:rPr lang="en-US" spc="50" dirty="0" err="1">
                <a:latin typeface="Calibri" panose="020F0502020204030204" pitchFamily="34" charset="0"/>
                <a:cs typeface="Calibri" panose="020F0502020204030204" pitchFamily="34" charset="0"/>
              </a:rPr>
              <a:t>Anabela</a:t>
            </a:r>
            <a:r>
              <a:rPr lang="en-US" spc="50" dirty="0">
                <a:latin typeface="Calibri" panose="020F0502020204030204" pitchFamily="34" charset="0"/>
                <a:cs typeface="Calibri" panose="020F0502020204030204" pitchFamily="34" charset="0"/>
              </a:rPr>
              <a:t> Soares </a:t>
            </a:r>
          </a:p>
          <a:p>
            <a:pPr algn="l">
              <a:spcBef>
                <a:spcPts val="0"/>
              </a:spcBef>
            </a:pPr>
            <a:r>
              <a:rPr lang="en-US" spc="50" dirty="0">
                <a:latin typeface="Calibri" panose="020F0502020204030204" pitchFamily="34" charset="0"/>
                <a:cs typeface="Calibri" panose="020F0502020204030204" pitchFamily="34" charset="0"/>
              </a:rPr>
              <a:t>(anabela.soares@uwe.ac.uk)</a:t>
            </a:r>
          </a:p>
          <a:p>
            <a:pPr algn="l">
              <a:spcBef>
                <a:spcPts val="0"/>
              </a:spcBef>
            </a:pPr>
            <a:endParaRPr lang="en-US" spc="5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>
              <a:spcBef>
                <a:spcPts val="0"/>
              </a:spcBef>
            </a:pPr>
            <a:r>
              <a:rPr lang="en-US" spc="50" dirty="0">
                <a:latin typeface="Calibri" panose="020F0502020204030204" pitchFamily="34" charset="0"/>
                <a:cs typeface="Calibri" panose="020F0502020204030204" pitchFamily="34" charset="0"/>
              </a:rPr>
              <a:t>Dr Moya Lerigo-Sampson </a:t>
            </a:r>
          </a:p>
          <a:p>
            <a:pPr algn="l">
              <a:spcBef>
                <a:spcPts val="0"/>
              </a:spcBef>
            </a:pPr>
            <a:r>
              <a:rPr lang="en-US" spc="50" dirty="0">
                <a:latin typeface="Calibri" panose="020F0502020204030204" pitchFamily="34" charset="0"/>
                <a:cs typeface="Calibri" panose="020F0502020204030204" pitchFamily="34" charset="0"/>
              </a:rPr>
              <a:t>(moya.lerigo-sampson@uwe.ac.uk)</a:t>
            </a:r>
          </a:p>
          <a:p>
            <a:pPr algn="l">
              <a:spcBef>
                <a:spcPts val="0"/>
              </a:spcBef>
            </a:pPr>
            <a:endParaRPr lang="en-US" spc="5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>
              <a:spcBef>
                <a:spcPts val="0"/>
              </a:spcBef>
            </a:pPr>
            <a:r>
              <a:rPr lang="en-US" spc="50" dirty="0">
                <a:latin typeface="Calibri" panose="020F0502020204030204" pitchFamily="34" charset="0"/>
                <a:cs typeface="Calibri" panose="020F0502020204030204" pitchFamily="34" charset="0"/>
              </a:rPr>
              <a:t>Dr Jacqueline Barker</a:t>
            </a:r>
          </a:p>
          <a:p>
            <a:pPr algn="l">
              <a:spcBef>
                <a:spcPts val="0"/>
              </a:spcBef>
            </a:pPr>
            <a:r>
              <a:rPr lang="en-US" spc="50" dirty="0">
                <a:latin typeface="Calibri" panose="020F0502020204030204" pitchFamily="34" charset="0"/>
                <a:cs typeface="Calibri" panose="020F0502020204030204" pitchFamily="34" charset="0"/>
              </a:rPr>
              <a:t>(jacqueline.barker@uwe.ac.uk)</a:t>
            </a:r>
          </a:p>
          <a:p>
            <a:pPr algn="l">
              <a:spcBef>
                <a:spcPts val="0"/>
              </a:spcBef>
            </a:pPr>
            <a:endParaRPr lang="en-US" spc="5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>
              <a:spcBef>
                <a:spcPts val="0"/>
              </a:spcBef>
            </a:pPr>
            <a:r>
              <a:rPr lang="en-US" spc="50" dirty="0">
                <a:latin typeface="Calibri" panose="020F0502020204030204" pitchFamily="34" charset="0"/>
                <a:cs typeface="Calibri" panose="020F0502020204030204" pitchFamily="34" charset="0"/>
              </a:rPr>
              <a:t>Bristol Business School, </a:t>
            </a:r>
          </a:p>
          <a:p>
            <a:pPr algn="l">
              <a:spcBef>
                <a:spcPts val="0"/>
              </a:spcBef>
            </a:pPr>
            <a:r>
              <a:rPr lang="en-US" spc="50" dirty="0">
                <a:latin typeface="Calibri" panose="020F0502020204030204" pitchFamily="34" charset="0"/>
                <a:cs typeface="Calibri" panose="020F0502020204030204" pitchFamily="34" charset="0"/>
              </a:rPr>
              <a:t>University of the West of England</a:t>
            </a:r>
          </a:p>
        </p:txBody>
      </p:sp>
      <p:pic>
        <p:nvPicPr>
          <p:cNvPr id="2" name="Picture 2" descr="Host a UWE student for a 2021 work based learning placement - Bristol ...">
            <a:extLst>
              <a:ext uri="{FF2B5EF4-FFF2-40B4-BE49-F238E27FC236}">
                <a16:creationId xmlns:a16="http://schemas.microsoft.com/office/drawing/2014/main" id="{CF1B6B0E-1923-4AF9-A973-3BA6A16055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70423" y="5530702"/>
            <a:ext cx="2200817" cy="1100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Graphic 6">
            <a:extLst>
              <a:ext uri="{FF2B5EF4-FFF2-40B4-BE49-F238E27FC236}">
                <a16:creationId xmlns:a16="http://schemas.microsoft.com/office/drawing/2014/main" id="{AA90E675-53C0-4678-BC8B-0DCC1FFD0AF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8780746" y="183740"/>
            <a:ext cx="3114675" cy="466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65120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hart&#10;&#10;Description automatically generated">
            <a:extLst>
              <a:ext uri="{FF2B5EF4-FFF2-40B4-BE49-F238E27FC236}">
                <a16:creationId xmlns:a16="http://schemas.microsoft.com/office/drawing/2014/main" id="{F255BA54-9F2B-481A-9C5B-2D803B6D97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0692" y="404350"/>
            <a:ext cx="10232231" cy="6049299"/>
          </a:xfrm>
          <a:prstGeom prst="rect">
            <a:avLst/>
          </a:prstGeom>
        </p:spPr>
      </p:pic>
      <p:sp>
        <p:nvSpPr>
          <p:cNvPr id="4" name="Arrow: Right 3">
            <a:extLst>
              <a:ext uri="{FF2B5EF4-FFF2-40B4-BE49-F238E27FC236}">
                <a16:creationId xmlns:a16="http://schemas.microsoft.com/office/drawing/2014/main" id="{672CDD9E-CE8C-420E-994C-197BB41A2B29}"/>
              </a:ext>
            </a:extLst>
          </p:cNvPr>
          <p:cNvSpPr/>
          <p:nvPr/>
        </p:nvSpPr>
        <p:spPr>
          <a:xfrm>
            <a:off x="124031" y="3591625"/>
            <a:ext cx="762000" cy="407096"/>
          </a:xfrm>
          <a:prstGeom prst="rightArrow">
            <a:avLst/>
          </a:prstGeom>
          <a:solidFill>
            <a:srgbClr val="ED7D3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C700D39-8CD2-4793-9107-48C26007CDFE}"/>
              </a:ext>
            </a:extLst>
          </p:cNvPr>
          <p:cNvSpPr txBox="1"/>
          <p:nvPr/>
        </p:nvSpPr>
        <p:spPr>
          <a:xfrm>
            <a:off x="242511" y="231501"/>
            <a:ext cx="43667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Phase 1: Results</a:t>
            </a:r>
          </a:p>
        </p:txBody>
      </p:sp>
    </p:spTree>
    <p:extLst>
      <p:ext uri="{BB962C8B-B14F-4D97-AF65-F5344CB8AC3E}">
        <p14:creationId xmlns:p14="http://schemas.microsoft.com/office/powerpoint/2010/main" val="9436873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hart&#10;&#10;Description automatically generated">
            <a:extLst>
              <a:ext uri="{FF2B5EF4-FFF2-40B4-BE49-F238E27FC236}">
                <a16:creationId xmlns:a16="http://schemas.microsoft.com/office/drawing/2014/main" id="{EA026060-FF1B-4B99-BD70-D5E459447A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8150" y="335054"/>
            <a:ext cx="10351293" cy="612969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2A7048B-5389-49AC-90A7-7C36C1F4F4E6}"/>
              </a:ext>
            </a:extLst>
          </p:cNvPr>
          <p:cNvSpPr txBox="1"/>
          <p:nvPr/>
        </p:nvSpPr>
        <p:spPr>
          <a:xfrm>
            <a:off x="242511" y="231501"/>
            <a:ext cx="43667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Phase 1: Results</a:t>
            </a:r>
          </a:p>
        </p:txBody>
      </p:sp>
    </p:spTree>
    <p:extLst>
      <p:ext uri="{BB962C8B-B14F-4D97-AF65-F5344CB8AC3E}">
        <p14:creationId xmlns:p14="http://schemas.microsoft.com/office/powerpoint/2010/main" val="15879878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2A7048B-5389-49AC-90A7-7C36C1F4F4E6}"/>
              </a:ext>
            </a:extLst>
          </p:cNvPr>
          <p:cNvSpPr txBox="1"/>
          <p:nvPr/>
        </p:nvSpPr>
        <p:spPr>
          <a:xfrm>
            <a:off x="242511" y="231501"/>
            <a:ext cx="43667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Phase 1: Results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3780260D-DA78-4208-B38F-743BAFE8A4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2446550"/>
              </p:ext>
            </p:extLst>
          </p:nvPr>
        </p:nvGraphicFramePr>
        <p:xfrm>
          <a:off x="614426" y="1042220"/>
          <a:ext cx="6979557" cy="207171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99652">
                  <a:extLst>
                    <a:ext uri="{9D8B030D-6E8A-4147-A177-3AD203B41FA5}">
                      <a16:colId xmlns:a16="http://schemas.microsoft.com/office/drawing/2014/main" val="1294439657"/>
                    </a:ext>
                  </a:extLst>
                </a:gridCol>
                <a:gridCol w="1773044">
                  <a:extLst>
                    <a:ext uri="{9D8B030D-6E8A-4147-A177-3AD203B41FA5}">
                      <a16:colId xmlns:a16="http://schemas.microsoft.com/office/drawing/2014/main" val="4113078405"/>
                    </a:ext>
                  </a:extLst>
                </a:gridCol>
                <a:gridCol w="1906861">
                  <a:extLst>
                    <a:ext uri="{9D8B030D-6E8A-4147-A177-3AD203B41FA5}">
                      <a16:colId xmlns:a16="http://schemas.microsoft.com/office/drawing/2014/main" val="972143060"/>
                    </a:ext>
                  </a:extLst>
                </a:gridCol>
              </a:tblGrid>
              <a:tr h="517872"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</a:rPr>
                        <a:t>UTAUT factors:</a:t>
                      </a:r>
                      <a:r>
                        <a:rPr lang="en-GB" sz="2000">
                          <a:effectLst/>
                        </a:rPr>
                        <a:t> </a:t>
                      </a:r>
                      <a:endParaRPr lang="en-GB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</a:rPr>
                        <a:t>Number of items</a:t>
                      </a:r>
                      <a:r>
                        <a:rPr lang="en-GB" sz="2000">
                          <a:effectLst/>
                        </a:rPr>
                        <a:t> </a:t>
                      </a:r>
                      <a:endParaRPr lang="en-GB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</a:rPr>
                        <a:t>Cronbach's Alpha</a:t>
                      </a:r>
                      <a:r>
                        <a:rPr lang="en-GB" sz="2000">
                          <a:effectLst/>
                        </a:rPr>
                        <a:t> </a:t>
                      </a:r>
                      <a:endParaRPr lang="en-GB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772748696"/>
                  </a:ext>
                </a:extLst>
              </a:tr>
              <a:tr h="252874"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b="0" dirty="0">
                          <a:effectLst/>
                        </a:rPr>
                        <a:t>Performance expectancy (PE)</a:t>
                      </a:r>
                      <a:endParaRPr lang="en-GB" sz="2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</a:rPr>
                        <a:t>4</a:t>
                      </a:r>
                      <a:r>
                        <a:rPr lang="en-GB" sz="2000">
                          <a:effectLst/>
                        </a:rPr>
                        <a:t> </a:t>
                      </a:r>
                      <a:endParaRPr lang="en-GB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</a:rPr>
                        <a:t>0.82</a:t>
                      </a:r>
                      <a:r>
                        <a:rPr lang="en-GB" sz="2000">
                          <a:effectLst/>
                        </a:rPr>
                        <a:t> </a:t>
                      </a:r>
                      <a:endParaRPr lang="en-GB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112954677"/>
                  </a:ext>
                </a:extLst>
              </a:tr>
              <a:tr h="252874"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b="0" dirty="0">
                          <a:effectLst/>
                        </a:rPr>
                        <a:t>Effort expectancy (</a:t>
                      </a:r>
                      <a:r>
                        <a:rPr lang="en-US" sz="2000" b="0" dirty="0" err="1">
                          <a:effectLst/>
                        </a:rPr>
                        <a:t>EfE</a:t>
                      </a:r>
                      <a:r>
                        <a:rPr lang="en-US" sz="2000" b="0" dirty="0">
                          <a:effectLst/>
                        </a:rPr>
                        <a:t>) </a:t>
                      </a:r>
                      <a:endParaRPr lang="en-GB" sz="2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</a:rPr>
                        <a:t>4</a:t>
                      </a:r>
                      <a:r>
                        <a:rPr lang="en-GB" sz="2000">
                          <a:effectLst/>
                        </a:rPr>
                        <a:t> </a:t>
                      </a:r>
                      <a:endParaRPr lang="en-GB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</a:rPr>
                        <a:t>0.85</a:t>
                      </a:r>
                      <a:r>
                        <a:rPr lang="en-GB" sz="2000">
                          <a:effectLst/>
                        </a:rPr>
                        <a:t> </a:t>
                      </a:r>
                      <a:endParaRPr lang="en-GB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26384350"/>
                  </a:ext>
                </a:extLst>
              </a:tr>
              <a:tr h="252874"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b="0" dirty="0">
                          <a:effectLst/>
                        </a:rPr>
                        <a:t>Social influence (SI) </a:t>
                      </a:r>
                      <a:endParaRPr lang="en-GB" sz="2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</a:rPr>
                        <a:t>2</a:t>
                      </a:r>
                      <a:r>
                        <a:rPr lang="en-GB" sz="2000">
                          <a:effectLst/>
                        </a:rPr>
                        <a:t> </a:t>
                      </a:r>
                      <a:endParaRPr lang="en-GB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</a:rPr>
                        <a:t>0.65</a:t>
                      </a:r>
                      <a:r>
                        <a:rPr lang="en-GB" sz="2000">
                          <a:effectLst/>
                        </a:rPr>
                        <a:t> </a:t>
                      </a:r>
                      <a:endParaRPr lang="en-GB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244173329"/>
                  </a:ext>
                </a:extLst>
              </a:tr>
              <a:tr h="252874"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b="0" dirty="0">
                          <a:effectLst/>
                        </a:rPr>
                        <a:t>Facilitating conditions (FC) </a:t>
                      </a:r>
                      <a:endParaRPr lang="en-GB" sz="2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</a:rPr>
                        <a:t>5</a:t>
                      </a:r>
                      <a:r>
                        <a:rPr lang="en-GB" sz="2000">
                          <a:effectLst/>
                        </a:rPr>
                        <a:t> </a:t>
                      </a:r>
                      <a:endParaRPr lang="en-GB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</a:rPr>
                        <a:t>0.71</a:t>
                      </a:r>
                      <a:r>
                        <a:rPr lang="en-GB" sz="2000">
                          <a:effectLst/>
                        </a:rPr>
                        <a:t> </a:t>
                      </a:r>
                      <a:endParaRPr lang="en-GB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692341479"/>
                  </a:ext>
                </a:extLst>
              </a:tr>
              <a:tr h="252874"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b="0" dirty="0" err="1">
                          <a:effectLst/>
                        </a:rPr>
                        <a:t>Behavioural</a:t>
                      </a:r>
                      <a:r>
                        <a:rPr lang="en-US" sz="2000" b="0" dirty="0">
                          <a:effectLst/>
                        </a:rPr>
                        <a:t> intention (BI) </a:t>
                      </a:r>
                      <a:endParaRPr lang="en-GB" sz="2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</a:rPr>
                        <a:t>3</a:t>
                      </a:r>
                      <a:r>
                        <a:rPr lang="en-GB" sz="2000">
                          <a:effectLst/>
                        </a:rPr>
                        <a:t> </a:t>
                      </a:r>
                      <a:endParaRPr lang="en-GB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</a:rPr>
                        <a:t>0.879</a:t>
                      </a:r>
                      <a:r>
                        <a:rPr lang="en-GB" sz="2000" dirty="0">
                          <a:effectLst/>
                        </a:rPr>
                        <a:t> 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316691038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301DD9E2-DA7E-4623-AE77-AB1CC9A9CF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9642604"/>
              </p:ext>
            </p:extLst>
          </p:nvPr>
        </p:nvGraphicFramePr>
        <p:xfrm>
          <a:off x="614426" y="3744064"/>
          <a:ext cx="7186829" cy="18174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17435">
                  <a:extLst>
                    <a:ext uri="{9D8B030D-6E8A-4147-A177-3AD203B41FA5}">
                      <a16:colId xmlns:a16="http://schemas.microsoft.com/office/drawing/2014/main" val="2513735861"/>
                    </a:ext>
                  </a:extLst>
                </a:gridCol>
                <a:gridCol w="1387003">
                  <a:extLst>
                    <a:ext uri="{9D8B030D-6E8A-4147-A177-3AD203B41FA5}">
                      <a16:colId xmlns:a16="http://schemas.microsoft.com/office/drawing/2014/main" val="2733064977"/>
                    </a:ext>
                  </a:extLst>
                </a:gridCol>
                <a:gridCol w="1282391">
                  <a:extLst>
                    <a:ext uri="{9D8B030D-6E8A-4147-A177-3AD203B41FA5}">
                      <a16:colId xmlns:a16="http://schemas.microsoft.com/office/drawing/2014/main" val="2270125950"/>
                    </a:ext>
                  </a:extLst>
                </a:gridCol>
              </a:tblGrid>
              <a:tr h="776839"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</a:rPr>
                        <a:t>Additional factors</a:t>
                      </a:r>
                      <a:r>
                        <a:rPr lang="en-GB" sz="2000" dirty="0">
                          <a:effectLst/>
                        </a:rPr>
                        <a:t> 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</a:rPr>
                        <a:t>Number of items</a:t>
                      </a:r>
                      <a:r>
                        <a:rPr lang="en-GB" sz="2000">
                          <a:effectLst/>
                        </a:rPr>
                        <a:t> 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</a:rPr>
                        <a:t>Cronbach's Alpha</a:t>
                      </a:r>
                      <a:r>
                        <a:rPr lang="en-GB" sz="2000">
                          <a:effectLst/>
                        </a:rPr>
                        <a:t> 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984334834"/>
                  </a:ext>
                </a:extLst>
              </a:tr>
              <a:tr h="367991"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b="0" dirty="0">
                          <a:effectLst/>
                        </a:rPr>
                        <a:t>Rubrics use in general</a:t>
                      </a:r>
                      <a:r>
                        <a:rPr lang="en-GB" sz="2000" b="0" dirty="0">
                          <a:effectLst/>
                        </a:rPr>
                        <a:t> </a:t>
                      </a:r>
                      <a:r>
                        <a:rPr lang="en-US" sz="2000" b="0" dirty="0">
                          <a:effectLst/>
                        </a:rPr>
                        <a:t>(RG) </a:t>
                      </a:r>
                      <a:endParaRPr lang="en-GB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</a:rPr>
                        <a:t>6</a:t>
                      </a:r>
                      <a:r>
                        <a:rPr lang="en-GB" sz="2000">
                          <a:effectLst/>
                        </a:rPr>
                        <a:t> 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</a:rPr>
                        <a:t>0.557</a:t>
                      </a:r>
                      <a:r>
                        <a:rPr lang="en-GB" sz="2000">
                          <a:effectLst/>
                        </a:rPr>
                        <a:t> 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437875892"/>
                  </a:ext>
                </a:extLst>
              </a:tr>
              <a:tr h="345688"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b="0" dirty="0">
                          <a:effectLst/>
                        </a:rPr>
                        <a:t>Prior knowledge of embedded rubrics</a:t>
                      </a:r>
                      <a:r>
                        <a:rPr lang="en-GB" sz="2000" b="0" dirty="0">
                          <a:effectLst/>
                        </a:rPr>
                        <a:t> </a:t>
                      </a:r>
                      <a:r>
                        <a:rPr lang="en-US" sz="2000" b="0" dirty="0">
                          <a:effectLst/>
                        </a:rPr>
                        <a:t>(PK)</a:t>
                      </a:r>
                      <a:endParaRPr lang="en-GB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</a:rPr>
                        <a:t>4</a:t>
                      </a:r>
                      <a:r>
                        <a:rPr lang="en-GB" sz="2000">
                          <a:effectLst/>
                        </a:rPr>
                        <a:t> 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</a:rPr>
                        <a:t>0.576</a:t>
                      </a:r>
                      <a:r>
                        <a:rPr lang="en-GB" sz="2000">
                          <a:effectLst/>
                        </a:rPr>
                        <a:t> 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24064991"/>
                  </a:ext>
                </a:extLst>
              </a:tr>
              <a:tr h="326944"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b="0" dirty="0">
                          <a:effectLst/>
                        </a:rPr>
                        <a:t>Digital confidence</a:t>
                      </a:r>
                      <a:r>
                        <a:rPr lang="en-GB" sz="2000" b="0" dirty="0">
                          <a:effectLst/>
                        </a:rPr>
                        <a:t> </a:t>
                      </a:r>
                      <a:r>
                        <a:rPr lang="en-US" sz="2000" b="0" dirty="0">
                          <a:effectLst/>
                        </a:rPr>
                        <a:t>(DC) </a:t>
                      </a:r>
                      <a:endParaRPr lang="en-GB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</a:rPr>
                        <a:t>4</a:t>
                      </a:r>
                      <a:r>
                        <a:rPr lang="en-GB" sz="2000">
                          <a:effectLst/>
                        </a:rPr>
                        <a:t> 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</a:rPr>
                        <a:t>0.708</a:t>
                      </a:r>
                      <a:r>
                        <a:rPr lang="en-GB" sz="2000" dirty="0">
                          <a:effectLst/>
                        </a:rPr>
                        <a:t> 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0096091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66966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A07AEEE-1F50-4DE9-B91D-48ACA31209A0}"/>
              </a:ext>
            </a:extLst>
          </p:cNvPr>
          <p:cNvSpPr txBox="1"/>
          <p:nvPr/>
        </p:nvSpPr>
        <p:spPr>
          <a:xfrm>
            <a:off x="915493" y="1113910"/>
            <a:ext cx="9566437" cy="15696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Calibri"/>
                <a:cs typeface="Calibri"/>
              </a:rPr>
              <a:t>Valid responses (N = 61 academics) </a:t>
            </a:r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Only one significant relationship: Performance expectancy and </a:t>
            </a:r>
            <a:r>
              <a:rPr lang="en-US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behavioural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intention to use online embedded rubrics.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Calibri"/>
                <a:cs typeface="Calibri"/>
              </a:rPr>
              <a:t>F (3,55) = 19.678, p = 0.000; b = 0.780, p = 0.000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702CE6D2-76D1-48F3-82BF-071CCC15B934}"/>
              </a:ext>
            </a:extLst>
          </p:cNvPr>
          <p:cNvGrpSpPr/>
          <p:nvPr/>
        </p:nvGrpSpPr>
        <p:grpSpPr>
          <a:xfrm>
            <a:off x="1061865" y="2875887"/>
            <a:ext cx="9626816" cy="3982113"/>
            <a:chOff x="301486" y="1575055"/>
            <a:chExt cx="9626816" cy="3982113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ADCBA50B-AE3E-43DB-B007-14C36EDF5EA9}"/>
                </a:ext>
              </a:extLst>
            </p:cNvPr>
            <p:cNvSpPr/>
            <p:nvPr/>
          </p:nvSpPr>
          <p:spPr>
            <a:xfrm>
              <a:off x="7639997" y="4595800"/>
              <a:ext cx="2288305" cy="96136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t" anchorCtr="0"/>
            <a:lstStyle/>
            <a:p>
              <a:r>
                <a:rPr lang="en-GB" sz="1200" dirty="0">
                  <a:latin typeface="Calibri" panose="020F0502020204030204" pitchFamily="34" charset="0"/>
                  <a:cs typeface="Calibri" panose="020F0502020204030204" pitchFamily="34" charset="0"/>
                </a:rPr>
                <a:t>We will only be able to measure ‘Actual Use’ at the end of the project. </a:t>
              </a:r>
            </a:p>
            <a:p>
              <a:r>
                <a:rPr lang="en-GB" sz="1200" dirty="0">
                  <a:latin typeface="Calibri" panose="020F0502020204030204" pitchFamily="34" charset="0"/>
                  <a:cs typeface="Calibri" panose="020F0502020204030204" pitchFamily="34" charset="0"/>
                </a:rPr>
                <a:t>Focus group results</a:t>
              </a:r>
            </a:p>
          </p:txBody>
        </p:sp>
        <p:sp>
          <p:nvSpPr>
            <p:cNvPr id="21" name="Rectangle: Rounded Corners 20">
              <a:extLst>
                <a:ext uri="{FF2B5EF4-FFF2-40B4-BE49-F238E27FC236}">
                  <a16:creationId xmlns:a16="http://schemas.microsoft.com/office/drawing/2014/main" id="{FC5257C1-DFF1-4521-BA42-9EAB84B66FBA}"/>
                </a:ext>
              </a:extLst>
            </p:cNvPr>
            <p:cNvSpPr/>
            <p:nvPr/>
          </p:nvSpPr>
          <p:spPr>
            <a:xfrm>
              <a:off x="301486" y="1840660"/>
              <a:ext cx="1962212" cy="735272"/>
            </a:xfrm>
            <a:prstGeom prst="roundRect">
              <a:avLst/>
            </a:prstGeom>
            <a:solidFill>
              <a:srgbClr val="C0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Performance expectancy (PE)</a:t>
              </a:r>
            </a:p>
          </p:txBody>
        </p:sp>
        <p:sp>
          <p:nvSpPr>
            <p:cNvPr id="22" name="Rectangle: Rounded Corners 21">
              <a:extLst>
                <a:ext uri="{FF2B5EF4-FFF2-40B4-BE49-F238E27FC236}">
                  <a16:creationId xmlns:a16="http://schemas.microsoft.com/office/drawing/2014/main" id="{BAF2C138-134E-4412-AC5E-C56370F3AB07}"/>
                </a:ext>
              </a:extLst>
            </p:cNvPr>
            <p:cNvSpPr/>
            <p:nvPr/>
          </p:nvSpPr>
          <p:spPr>
            <a:xfrm>
              <a:off x="301486" y="2657266"/>
              <a:ext cx="1962212" cy="73527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Effort expectancy (EE)</a:t>
              </a:r>
            </a:p>
          </p:txBody>
        </p:sp>
        <p:sp>
          <p:nvSpPr>
            <p:cNvPr id="23" name="Rectangle: Rounded Corners 22">
              <a:extLst>
                <a:ext uri="{FF2B5EF4-FFF2-40B4-BE49-F238E27FC236}">
                  <a16:creationId xmlns:a16="http://schemas.microsoft.com/office/drawing/2014/main" id="{15E54439-D0DD-4B51-836E-F96F39C1753A}"/>
                </a:ext>
              </a:extLst>
            </p:cNvPr>
            <p:cNvSpPr/>
            <p:nvPr/>
          </p:nvSpPr>
          <p:spPr>
            <a:xfrm>
              <a:off x="301486" y="3473872"/>
              <a:ext cx="1962212" cy="73527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Social influence (SI)</a:t>
              </a:r>
            </a:p>
          </p:txBody>
        </p:sp>
        <p:sp>
          <p:nvSpPr>
            <p:cNvPr id="24" name="Rectangle: Rounded Corners 23">
              <a:extLst>
                <a:ext uri="{FF2B5EF4-FFF2-40B4-BE49-F238E27FC236}">
                  <a16:creationId xmlns:a16="http://schemas.microsoft.com/office/drawing/2014/main" id="{74EBC6E7-6F12-4ADD-9682-D04FF0127532}"/>
                </a:ext>
              </a:extLst>
            </p:cNvPr>
            <p:cNvSpPr/>
            <p:nvPr/>
          </p:nvSpPr>
          <p:spPr>
            <a:xfrm>
              <a:off x="301486" y="4317292"/>
              <a:ext cx="1962212" cy="73527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Facilitating conditions (FC)</a:t>
              </a:r>
            </a:p>
          </p:txBody>
        </p:sp>
        <p:sp>
          <p:nvSpPr>
            <p:cNvPr id="25" name="Rectangle: Rounded Corners 24">
              <a:extLst>
                <a:ext uri="{FF2B5EF4-FFF2-40B4-BE49-F238E27FC236}">
                  <a16:creationId xmlns:a16="http://schemas.microsoft.com/office/drawing/2014/main" id="{94CADDA7-3D66-420A-A9AF-0E62C4A5E8E1}"/>
                </a:ext>
              </a:extLst>
            </p:cNvPr>
            <p:cNvSpPr/>
            <p:nvPr/>
          </p:nvSpPr>
          <p:spPr>
            <a:xfrm>
              <a:off x="3821911" y="3125734"/>
              <a:ext cx="1962212" cy="954107"/>
            </a:xfrm>
            <a:prstGeom prst="roundRect">
              <a:avLst/>
            </a:prstGeom>
            <a:solidFill>
              <a:srgbClr val="C0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Behavioural intention to use “Acceptance” (BI)</a:t>
              </a:r>
            </a:p>
          </p:txBody>
        </p:sp>
        <p:sp>
          <p:nvSpPr>
            <p:cNvPr id="26" name="Rectangle: Rounded Corners 25">
              <a:extLst>
                <a:ext uri="{FF2B5EF4-FFF2-40B4-BE49-F238E27FC236}">
                  <a16:creationId xmlns:a16="http://schemas.microsoft.com/office/drawing/2014/main" id="{53213C11-DFFB-4DCE-945A-470CA2E9AD5C}"/>
                </a:ext>
              </a:extLst>
            </p:cNvPr>
            <p:cNvSpPr/>
            <p:nvPr/>
          </p:nvSpPr>
          <p:spPr>
            <a:xfrm>
              <a:off x="7612969" y="3789937"/>
              <a:ext cx="1962212" cy="73527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Actual use of embedded rubrics  </a:t>
              </a:r>
            </a:p>
          </p:txBody>
        </p:sp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id="{EE3BC4A9-DAC9-407E-ABFD-029FF2D27DC4}"/>
                </a:ext>
              </a:extLst>
            </p:cNvPr>
            <p:cNvCxnSpPr>
              <a:stCxn id="21" idx="3"/>
              <a:endCxn id="25" idx="1"/>
            </p:cNvCxnSpPr>
            <p:nvPr/>
          </p:nvCxnSpPr>
          <p:spPr>
            <a:xfrm>
              <a:off x="2263698" y="2208296"/>
              <a:ext cx="1558213" cy="1394492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>
              <a:extLst>
                <a:ext uri="{FF2B5EF4-FFF2-40B4-BE49-F238E27FC236}">
                  <a16:creationId xmlns:a16="http://schemas.microsoft.com/office/drawing/2014/main" id="{27D142CC-895B-4219-80D3-991579D32722}"/>
                </a:ext>
              </a:extLst>
            </p:cNvPr>
            <p:cNvCxnSpPr>
              <a:stCxn id="22" idx="3"/>
              <a:endCxn id="25" idx="1"/>
            </p:cNvCxnSpPr>
            <p:nvPr/>
          </p:nvCxnSpPr>
          <p:spPr>
            <a:xfrm>
              <a:off x="2263698" y="3024902"/>
              <a:ext cx="1558213" cy="57788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>
              <a:extLst>
                <a:ext uri="{FF2B5EF4-FFF2-40B4-BE49-F238E27FC236}">
                  <a16:creationId xmlns:a16="http://schemas.microsoft.com/office/drawing/2014/main" id="{494AAAEF-4DE1-4430-A1F2-D49A012148CC}"/>
                </a:ext>
              </a:extLst>
            </p:cNvPr>
            <p:cNvCxnSpPr>
              <a:stCxn id="23" idx="3"/>
              <a:endCxn id="25" idx="1"/>
            </p:cNvCxnSpPr>
            <p:nvPr/>
          </p:nvCxnSpPr>
          <p:spPr>
            <a:xfrm flipV="1">
              <a:off x="2263698" y="3602788"/>
              <a:ext cx="1558213" cy="23872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>
              <a:extLst>
                <a:ext uri="{FF2B5EF4-FFF2-40B4-BE49-F238E27FC236}">
                  <a16:creationId xmlns:a16="http://schemas.microsoft.com/office/drawing/2014/main" id="{6A4D718A-94F8-4D9F-8BB3-D6527323DBD5}"/>
                </a:ext>
              </a:extLst>
            </p:cNvPr>
            <p:cNvCxnSpPr>
              <a:stCxn id="24" idx="3"/>
              <a:endCxn id="25" idx="1"/>
            </p:cNvCxnSpPr>
            <p:nvPr/>
          </p:nvCxnSpPr>
          <p:spPr>
            <a:xfrm flipV="1">
              <a:off x="2263698" y="3602788"/>
              <a:ext cx="1558213" cy="108214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>
              <a:extLst>
                <a:ext uri="{FF2B5EF4-FFF2-40B4-BE49-F238E27FC236}">
                  <a16:creationId xmlns:a16="http://schemas.microsoft.com/office/drawing/2014/main" id="{5DC2170E-60C9-4112-B8AB-40AAF98C5CE4}"/>
                </a:ext>
              </a:extLst>
            </p:cNvPr>
            <p:cNvCxnSpPr>
              <a:stCxn id="24" idx="3"/>
              <a:endCxn id="26" idx="1"/>
            </p:cNvCxnSpPr>
            <p:nvPr/>
          </p:nvCxnSpPr>
          <p:spPr>
            <a:xfrm flipV="1">
              <a:off x="2263698" y="4157573"/>
              <a:ext cx="5349271" cy="52735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Rectangle: Rounded Corners 31">
              <a:extLst>
                <a:ext uri="{FF2B5EF4-FFF2-40B4-BE49-F238E27FC236}">
                  <a16:creationId xmlns:a16="http://schemas.microsoft.com/office/drawing/2014/main" id="{3FEADD56-5208-49B3-A639-7B0BE2BA4974}"/>
                </a:ext>
              </a:extLst>
            </p:cNvPr>
            <p:cNvSpPr/>
            <p:nvPr/>
          </p:nvSpPr>
          <p:spPr>
            <a:xfrm>
              <a:off x="2774257" y="1575055"/>
              <a:ext cx="1962212" cy="735272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Digital confidence (DC)</a:t>
              </a:r>
            </a:p>
          </p:txBody>
        </p:sp>
        <p:sp>
          <p:nvSpPr>
            <p:cNvPr id="33" name="Rectangle: Rounded Corners 32">
              <a:extLst>
                <a:ext uri="{FF2B5EF4-FFF2-40B4-BE49-F238E27FC236}">
                  <a16:creationId xmlns:a16="http://schemas.microsoft.com/office/drawing/2014/main" id="{FC814DD7-D09D-4221-B8BB-FB4DC12E634A}"/>
                </a:ext>
              </a:extLst>
            </p:cNvPr>
            <p:cNvSpPr/>
            <p:nvPr/>
          </p:nvSpPr>
          <p:spPr>
            <a:xfrm>
              <a:off x="6925318" y="1597520"/>
              <a:ext cx="2492425" cy="735272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Prior knowledge of embedded rubrics (PK)</a:t>
              </a:r>
            </a:p>
          </p:txBody>
        </p:sp>
        <p:sp>
          <p:nvSpPr>
            <p:cNvPr id="34" name="Rectangle: Rounded Corners 33">
              <a:extLst>
                <a:ext uri="{FF2B5EF4-FFF2-40B4-BE49-F238E27FC236}">
                  <a16:creationId xmlns:a16="http://schemas.microsoft.com/office/drawing/2014/main" id="{3EFAEC74-2C41-42A9-AD97-BA0573722701}"/>
                </a:ext>
              </a:extLst>
            </p:cNvPr>
            <p:cNvSpPr/>
            <p:nvPr/>
          </p:nvSpPr>
          <p:spPr>
            <a:xfrm>
              <a:off x="4803017" y="1579865"/>
              <a:ext cx="1962212" cy="735272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Use of rubrics in general (RG)</a:t>
              </a:r>
            </a:p>
          </p:txBody>
        </p:sp>
        <p:cxnSp>
          <p:nvCxnSpPr>
            <p:cNvPr id="35" name="Straight Arrow Connector 34">
              <a:extLst>
                <a:ext uri="{FF2B5EF4-FFF2-40B4-BE49-F238E27FC236}">
                  <a16:creationId xmlns:a16="http://schemas.microsoft.com/office/drawing/2014/main" id="{E7CEAD7A-6F98-4901-B768-5919C245A839}"/>
                </a:ext>
              </a:extLst>
            </p:cNvPr>
            <p:cNvCxnSpPr>
              <a:stCxn id="32" idx="2"/>
              <a:endCxn id="25" idx="0"/>
            </p:cNvCxnSpPr>
            <p:nvPr/>
          </p:nvCxnSpPr>
          <p:spPr>
            <a:xfrm>
              <a:off x="3755363" y="2310327"/>
              <a:ext cx="1047654" cy="815407"/>
            </a:xfrm>
            <a:prstGeom prst="straightConnector1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>
              <a:extLst>
                <a:ext uri="{FF2B5EF4-FFF2-40B4-BE49-F238E27FC236}">
                  <a16:creationId xmlns:a16="http://schemas.microsoft.com/office/drawing/2014/main" id="{AA08DFC4-2D5E-4CEB-A578-8C80C7D921C5}"/>
                </a:ext>
              </a:extLst>
            </p:cNvPr>
            <p:cNvCxnSpPr>
              <a:cxnSpLocks/>
              <a:stCxn id="33" idx="2"/>
              <a:endCxn id="25" idx="0"/>
            </p:cNvCxnSpPr>
            <p:nvPr/>
          </p:nvCxnSpPr>
          <p:spPr>
            <a:xfrm flipH="1">
              <a:off x="4803017" y="2332792"/>
              <a:ext cx="3368514" cy="792942"/>
            </a:xfrm>
            <a:prstGeom prst="straightConnector1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>
              <a:extLst>
                <a:ext uri="{FF2B5EF4-FFF2-40B4-BE49-F238E27FC236}">
                  <a16:creationId xmlns:a16="http://schemas.microsoft.com/office/drawing/2014/main" id="{89F58EFE-3A62-4C7B-BDF8-A41F01375A47}"/>
                </a:ext>
              </a:extLst>
            </p:cNvPr>
            <p:cNvCxnSpPr>
              <a:stCxn id="34" idx="2"/>
              <a:endCxn id="25" idx="0"/>
            </p:cNvCxnSpPr>
            <p:nvPr/>
          </p:nvCxnSpPr>
          <p:spPr>
            <a:xfrm flipH="1">
              <a:off x="4803017" y="2315137"/>
              <a:ext cx="981106" cy="810597"/>
            </a:xfrm>
            <a:prstGeom prst="straightConnector1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FE04C760-21F9-43A8-ACFF-23DD6A05958E}"/>
              </a:ext>
            </a:extLst>
          </p:cNvPr>
          <p:cNvCxnSpPr>
            <a:stCxn id="25" idx="3"/>
            <a:endCxn id="26" idx="1"/>
          </p:cNvCxnSpPr>
          <p:nvPr/>
        </p:nvCxnSpPr>
        <p:spPr>
          <a:xfrm>
            <a:off x="6544502" y="4903620"/>
            <a:ext cx="1828846" cy="5547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ED670341-CB8E-4D32-8707-08D48FD0CE7E}"/>
              </a:ext>
            </a:extLst>
          </p:cNvPr>
          <p:cNvSpPr txBox="1"/>
          <p:nvPr/>
        </p:nvSpPr>
        <p:spPr>
          <a:xfrm>
            <a:off x="242511" y="231501"/>
            <a:ext cx="43667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Phase 1: Results</a:t>
            </a:r>
          </a:p>
        </p:txBody>
      </p:sp>
    </p:spTree>
    <p:extLst>
      <p:ext uri="{BB962C8B-B14F-4D97-AF65-F5344CB8AC3E}">
        <p14:creationId xmlns:p14="http://schemas.microsoft.com/office/powerpoint/2010/main" val="37868782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945439-1BAE-40E1-8E33-19AC883417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0837" y="1214623"/>
            <a:ext cx="9679326" cy="4428753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GB" sz="1600" dirty="0">
                <a:solidFill>
                  <a:schemeClr val="tx1"/>
                </a:solidFill>
                <a:latin typeface="Calibri"/>
                <a:ea typeface="Batang"/>
                <a:cs typeface="Calibri"/>
              </a:rPr>
              <a:t>Competitive pressures to adopt online marking tools, for </a:t>
            </a:r>
            <a:r>
              <a:rPr lang="en-GB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consistent, reliable, and efficient marking </a:t>
            </a:r>
            <a:r>
              <a:rPr lang="en-GB" sz="1600" dirty="0">
                <a:solidFill>
                  <a:schemeClr val="tx1"/>
                </a:solidFill>
                <a:latin typeface="Calibri"/>
                <a:ea typeface="Batang"/>
                <a:cs typeface="Calibri"/>
              </a:rPr>
              <a:t>and to align with student expectations and satisfaction (</a:t>
            </a:r>
            <a:r>
              <a:rPr lang="en-GB" sz="1600" dirty="0" err="1">
                <a:solidFill>
                  <a:schemeClr val="tx1"/>
                </a:solidFill>
                <a:latin typeface="Calibri"/>
                <a:ea typeface="+mn-lt"/>
                <a:cs typeface="Calibri"/>
              </a:rPr>
              <a:t>Ozkan</a:t>
            </a:r>
            <a:r>
              <a:rPr lang="en-GB" sz="1600" dirty="0">
                <a:solidFill>
                  <a:schemeClr val="tx1"/>
                </a:solidFill>
                <a:latin typeface="Calibri"/>
                <a:ea typeface="+mn-lt"/>
                <a:cs typeface="Calibri"/>
              </a:rPr>
              <a:t> and </a:t>
            </a:r>
            <a:r>
              <a:rPr lang="en-GB" sz="1600" dirty="0" err="1">
                <a:solidFill>
                  <a:schemeClr val="tx1"/>
                </a:solidFill>
                <a:latin typeface="Calibri"/>
                <a:ea typeface="+mn-lt"/>
                <a:cs typeface="Calibri"/>
              </a:rPr>
              <a:t>Koseler</a:t>
            </a:r>
            <a:r>
              <a:rPr lang="en-GB" sz="1600" dirty="0">
                <a:solidFill>
                  <a:schemeClr val="tx1"/>
                </a:solidFill>
                <a:latin typeface="Calibri"/>
                <a:ea typeface="+mn-lt"/>
                <a:cs typeface="Calibri"/>
              </a:rPr>
              <a:t>,</a:t>
            </a:r>
            <a:r>
              <a:rPr lang="en-GB" sz="1600" dirty="0">
                <a:solidFill>
                  <a:schemeClr val="tx1"/>
                </a:solidFill>
                <a:latin typeface="Calibri"/>
                <a:ea typeface="Batang"/>
                <a:cs typeface="Calibri"/>
              </a:rPr>
              <a:t> 2009; Reed and </a:t>
            </a:r>
            <a:r>
              <a:rPr lang="en-GB" sz="1600" dirty="0" err="1">
                <a:solidFill>
                  <a:schemeClr val="tx1"/>
                </a:solidFill>
                <a:latin typeface="Calibri"/>
                <a:ea typeface="+mn-lt"/>
                <a:cs typeface="Calibri"/>
              </a:rPr>
              <a:t>Watmough</a:t>
            </a:r>
            <a:r>
              <a:rPr lang="en-GB" sz="1600" dirty="0">
                <a:solidFill>
                  <a:schemeClr val="tx1"/>
                </a:solidFill>
                <a:latin typeface="Calibri"/>
                <a:ea typeface="Batang"/>
                <a:cs typeface="Calibri"/>
              </a:rPr>
              <a:t>, 2015).</a:t>
            </a:r>
            <a:endParaRPr lang="en-GB" sz="16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1600" dirty="0">
                <a:solidFill>
                  <a:schemeClr val="tx1"/>
                </a:solidFill>
                <a:latin typeface="Calibri" panose="020F0502020204030204" pitchFamily="34" charset="0"/>
                <a:ea typeface="Batang"/>
                <a:cs typeface="Calibri" panose="020F0502020204030204" pitchFamily="34" charset="0"/>
              </a:rPr>
              <a:t>Preliminary results show high resistance in adoption of online embedded marking tools at an institutional level. </a:t>
            </a:r>
          </a:p>
          <a:p>
            <a:r>
              <a:rPr lang="en-GB" sz="1600" dirty="0">
                <a:solidFill>
                  <a:schemeClr val="tx1"/>
                </a:solidFill>
                <a:latin typeface="Calibri" panose="020F0502020204030204" pitchFamily="34" charset="0"/>
                <a:ea typeface="Batang"/>
                <a:cs typeface="Calibri" panose="020F0502020204030204" pitchFamily="34" charset="0"/>
              </a:rPr>
              <a:t>Strong cultural resistance to change despite Covid-19.</a:t>
            </a:r>
          </a:p>
          <a:p>
            <a:endParaRPr lang="en-GB" sz="1600" dirty="0">
              <a:solidFill>
                <a:schemeClr val="tx1"/>
              </a:solidFill>
              <a:latin typeface="Calibri" panose="020F0502020204030204" pitchFamily="34" charset="0"/>
              <a:ea typeface="Batang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  <a:latin typeface="Calibri"/>
                <a:ea typeface="Batang"/>
                <a:cs typeface="Calibri"/>
              </a:rPr>
              <a:t>Originality</a:t>
            </a:r>
          </a:p>
          <a:p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ea typeface="Batang"/>
                <a:cs typeface="Calibri" panose="020F0502020204030204" pitchFamily="34" charset="0"/>
              </a:rPr>
              <a:t>Studies on the use of rubrics tend to be student centric.</a:t>
            </a:r>
          </a:p>
          <a:p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ea typeface="Batang"/>
                <a:cs typeface="Calibri" panose="020F0502020204030204" pitchFamily="34" charset="0"/>
              </a:rPr>
              <a:t>Little research specifically looking at online embedded rubrics.</a:t>
            </a:r>
          </a:p>
          <a:p>
            <a:r>
              <a:rPr lang="en-US" sz="1600" dirty="0">
                <a:solidFill>
                  <a:schemeClr val="tx1"/>
                </a:solidFill>
                <a:latin typeface="Calibri"/>
                <a:ea typeface="Batang"/>
                <a:cs typeface="Calibri"/>
              </a:rPr>
              <a:t>Exploration and </a:t>
            </a:r>
            <a:r>
              <a:rPr lang="en-US" sz="1600" dirty="0" err="1">
                <a:solidFill>
                  <a:schemeClr val="tx1"/>
                </a:solidFill>
                <a:latin typeface="Calibri"/>
                <a:ea typeface="Batang"/>
                <a:cs typeface="Calibri"/>
              </a:rPr>
              <a:t>categorisation</a:t>
            </a:r>
            <a:r>
              <a:rPr lang="en-US" sz="1600" dirty="0">
                <a:solidFill>
                  <a:schemeClr val="tx1"/>
                </a:solidFill>
                <a:latin typeface="Calibri"/>
                <a:ea typeface="Batang"/>
                <a:cs typeface="Calibri"/>
              </a:rPr>
              <a:t> of external factors: 	Individual</a:t>
            </a:r>
          </a:p>
          <a:p>
            <a:pPr lvl="1"/>
            <a:r>
              <a:rPr lang="en-US" sz="1600" dirty="0">
                <a:solidFill>
                  <a:schemeClr val="tx1"/>
                </a:solidFill>
                <a:latin typeface="Calibri"/>
                <a:ea typeface="Batang"/>
                <a:cs typeface="Calibri"/>
              </a:rPr>
              <a:t>						Cultural</a:t>
            </a:r>
          </a:p>
          <a:p>
            <a:pPr lvl="1"/>
            <a:r>
              <a:rPr lang="en-US" sz="1600" dirty="0">
                <a:solidFill>
                  <a:schemeClr val="tx1"/>
                </a:solidFill>
                <a:latin typeface="Calibri"/>
                <a:ea typeface="Batang"/>
                <a:cs typeface="Calibri"/>
              </a:rPr>
              <a:t>						Innovation (barriers and drivers) </a:t>
            </a:r>
          </a:p>
          <a:p>
            <a:pPr lvl="1"/>
            <a:r>
              <a:rPr lang="en-US" sz="1600" dirty="0">
                <a:solidFill>
                  <a:schemeClr val="tx1"/>
                </a:solidFill>
                <a:latin typeface="Calibri"/>
                <a:ea typeface="Batang"/>
                <a:cs typeface="Calibri"/>
              </a:rPr>
              <a:t>						Technological</a:t>
            </a:r>
          </a:p>
          <a:p>
            <a:pPr lvl="1"/>
            <a:r>
              <a:rPr lang="en-US" sz="1600" dirty="0">
                <a:solidFill>
                  <a:schemeClr val="tx1"/>
                </a:solidFill>
                <a:latin typeface="Calibri"/>
                <a:ea typeface="Batang"/>
                <a:cs typeface="Calibri"/>
              </a:rPr>
              <a:t>						Pedagogical</a:t>
            </a:r>
            <a:endParaRPr lang="en-US" sz="1600" dirty="0">
              <a:solidFill>
                <a:schemeClr val="tx1"/>
              </a:solidFill>
              <a:latin typeface="Calibri" panose="020F0502020204030204" pitchFamily="34" charset="0"/>
              <a:ea typeface="Batang"/>
              <a:cs typeface="Calibri" panose="020F0502020204030204" pitchFamily="34" charset="0"/>
            </a:endParaRPr>
          </a:p>
          <a:p>
            <a:r>
              <a:rPr lang="en-US" sz="1600" dirty="0">
                <a:solidFill>
                  <a:schemeClr val="tx1"/>
                </a:solidFill>
                <a:latin typeface="Calibri"/>
                <a:ea typeface="Batang"/>
                <a:cs typeface="Calibri"/>
              </a:rPr>
              <a:t>Integration of these wider external factors to the UTAUT model.</a:t>
            </a:r>
          </a:p>
          <a:p>
            <a:endParaRPr lang="en-GB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929AFB7-5B98-45F6-97AA-38EC5E005E4C}"/>
              </a:ext>
            </a:extLst>
          </p:cNvPr>
          <p:cNvSpPr txBox="1"/>
          <p:nvPr/>
        </p:nvSpPr>
        <p:spPr>
          <a:xfrm>
            <a:off x="1190837" y="528550"/>
            <a:ext cx="43667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Implications and Conclusions</a:t>
            </a:r>
          </a:p>
        </p:txBody>
      </p:sp>
    </p:spTree>
    <p:extLst>
      <p:ext uri="{BB962C8B-B14F-4D97-AF65-F5344CB8AC3E}">
        <p14:creationId xmlns:p14="http://schemas.microsoft.com/office/powerpoint/2010/main" val="34791755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4CC423-6EA2-4E85-895C-0AC58A7814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0698" y="892474"/>
            <a:ext cx="9810604" cy="5409201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  <a:latin typeface="Calibri"/>
                <a:ea typeface="Batang"/>
                <a:cs typeface="Calibri"/>
              </a:rPr>
              <a:t>Data Collection</a:t>
            </a:r>
          </a:p>
          <a:p>
            <a:r>
              <a:rPr lang="en-US" sz="1600" dirty="0">
                <a:solidFill>
                  <a:schemeClr val="tx1"/>
                </a:solidFill>
                <a:latin typeface="Calibri"/>
                <a:ea typeface="Batang"/>
                <a:cs typeface="Calibri"/>
              </a:rPr>
              <a:t>Phase 2:</a:t>
            </a:r>
          </a:p>
          <a:p>
            <a:pPr marL="560070" lvl="1" indent="-285750">
              <a:buFont typeface="Calibri" panose="020F0502020204030204" pitchFamily="34" charset="0"/>
              <a:buChar char="→"/>
            </a:pPr>
            <a:r>
              <a:rPr lang="en-US" sz="1400" dirty="0">
                <a:solidFill>
                  <a:schemeClr val="tx1"/>
                </a:solidFill>
                <a:latin typeface="Calibri"/>
                <a:ea typeface="Batang"/>
                <a:cs typeface="Calibri"/>
              </a:rPr>
              <a:t>Currently conducting interviews to explore the results further and address the "why“ </a:t>
            </a:r>
          </a:p>
          <a:p>
            <a:pPr marL="560070" lvl="1" indent="-285750">
              <a:buFont typeface="Calibri" panose="020F0502020204030204" pitchFamily="34" charset="0"/>
              <a:buChar char="→"/>
            </a:pPr>
            <a:r>
              <a:rPr lang="en-US" sz="1400" dirty="0">
                <a:solidFill>
                  <a:schemeClr val="tx1"/>
                </a:solidFill>
                <a:latin typeface="Calibri"/>
                <a:ea typeface="Batang"/>
                <a:cs typeface="Calibri"/>
              </a:rPr>
              <a:t>Focus group with staff from the pilot project (data analysis stage)</a:t>
            </a:r>
          </a:p>
          <a:p>
            <a:pPr marL="560070" lvl="1" indent="-285750">
              <a:buFont typeface="Calibri" panose="020F0502020204030204" pitchFamily="34" charset="0"/>
              <a:buChar char="→"/>
            </a:pPr>
            <a:r>
              <a:rPr lang="en-US" sz="1400" dirty="0">
                <a:solidFill>
                  <a:schemeClr val="tx1"/>
                </a:solidFill>
                <a:latin typeface="Calibri"/>
                <a:ea typeface="Batang"/>
                <a:cs typeface="Calibri"/>
              </a:rPr>
              <a:t>Focus group with students from the pilot project (to be conducted)</a:t>
            </a:r>
          </a:p>
          <a:p>
            <a:r>
              <a:rPr lang="en-US" sz="1600" dirty="0">
                <a:solidFill>
                  <a:schemeClr val="tx1"/>
                </a:solidFill>
                <a:latin typeface="Calibri"/>
                <a:ea typeface="Batang"/>
                <a:cs typeface="Calibri"/>
              </a:rPr>
              <a:t>Explore opinions and views of students</a:t>
            </a:r>
            <a:endParaRPr lang="en-US" sz="1600" dirty="0">
              <a:solidFill>
                <a:schemeClr val="tx1"/>
              </a:solidFill>
              <a:latin typeface="Calibri"/>
              <a:cs typeface="Calibri"/>
            </a:endParaRPr>
          </a:p>
          <a:p>
            <a:r>
              <a:rPr lang="en-US" sz="1600" dirty="0">
                <a:solidFill>
                  <a:schemeClr val="tx1"/>
                </a:solidFill>
                <a:latin typeface="Calibri"/>
                <a:ea typeface="Batang"/>
                <a:cs typeface="Calibri"/>
              </a:rPr>
              <a:t>Triangulation of data </a:t>
            </a:r>
          </a:p>
          <a:p>
            <a:r>
              <a:rPr lang="en-US" sz="1600" dirty="0">
                <a:solidFill>
                  <a:schemeClr val="tx1"/>
                </a:solidFill>
                <a:latin typeface="Calibri"/>
                <a:ea typeface="Batang"/>
                <a:cs typeface="Calibri"/>
              </a:rPr>
              <a:t>Assessment and evaluation of ‘Actual Use’ of online embedded rubrics</a:t>
            </a:r>
          </a:p>
          <a:p>
            <a:endParaRPr lang="en-US" sz="1800" dirty="0">
              <a:solidFill>
                <a:schemeClr val="tx1"/>
              </a:solidFill>
              <a:latin typeface="Calibri"/>
              <a:ea typeface="Batang"/>
              <a:cs typeface="Calibri"/>
            </a:endParaRPr>
          </a:p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  <a:latin typeface="Calibri"/>
                <a:ea typeface="Batang"/>
                <a:cs typeface="Calibri"/>
              </a:rPr>
              <a:t>Pilot Implementation</a:t>
            </a:r>
          </a:p>
          <a:p>
            <a:r>
              <a:rPr lang="en-US" sz="1600" dirty="0">
                <a:solidFill>
                  <a:schemeClr val="tx1"/>
                </a:solidFill>
                <a:latin typeface="Calibri"/>
                <a:ea typeface="Batang"/>
                <a:cs typeface="Calibri"/>
              </a:rPr>
              <a:t>Review of the assessment and feedback policy</a:t>
            </a:r>
          </a:p>
          <a:p>
            <a:r>
              <a:rPr lang="en-US" sz="1600" dirty="0">
                <a:solidFill>
                  <a:schemeClr val="tx1"/>
                </a:solidFill>
                <a:latin typeface="Calibri"/>
                <a:ea typeface="+mn-lt"/>
                <a:cs typeface="Calibri"/>
              </a:rPr>
              <a:t>Process mapping and interviews with administration teams</a:t>
            </a:r>
          </a:p>
          <a:p>
            <a:r>
              <a:rPr lang="en-US" sz="1600" dirty="0">
                <a:solidFill>
                  <a:schemeClr val="tx1"/>
                </a:solidFill>
                <a:latin typeface="Calibri"/>
                <a:ea typeface="+mn-lt"/>
                <a:cs typeface="Calibri"/>
              </a:rPr>
              <a:t>Ongoing development of guidance for staff</a:t>
            </a:r>
            <a:endParaRPr lang="en-US" sz="1600" dirty="0">
              <a:solidFill>
                <a:schemeClr val="tx1"/>
              </a:solidFill>
              <a:latin typeface="Calibri"/>
              <a:cs typeface="Calibri"/>
            </a:endParaRPr>
          </a:p>
          <a:p>
            <a:r>
              <a:rPr lang="en-US" sz="1600" dirty="0">
                <a:solidFill>
                  <a:schemeClr val="tx1"/>
                </a:solidFill>
                <a:latin typeface="Calibri"/>
                <a:ea typeface="Batang"/>
                <a:cs typeface="Calibri"/>
              </a:rPr>
              <a:t>Training materials and workshops</a:t>
            </a:r>
            <a:endParaRPr 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sz="1800" dirty="0">
              <a:latin typeface="Calibri"/>
              <a:ea typeface="Batang"/>
              <a:cs typeface="Calibri"/>
            </a:endParaRPr>
          </a:p>
          <a:p>
            <a:pPr marL="0" indent="0">
              <a:buNone/>
            </a:pPr>
            <a:r>
              <a:rPr lang="en-US" sz="1800" dirty="0">
                <a:latin typeface="Calibri"/>
                <a:ea typeface="Batang"/>
                <a:cs typeface="Calibri"/>
              </a:rPr>
              <a:t>ANY SUGGESTIONS?</a:t>
            </a:r>
            <a:endParaRPr lang="en-US" sz="1800" dirty="0">
              <a:latin typeface="Calibri"/>
              <a:cs typeface="Calibri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3FD1040-1103-4B46-A037-E7794E130CBF}"/>
              </a:ext>
            </a:extLst>
          </p:cNvPr>
          <p:cNvSpPr txBox="1"/>
          <p:nvPr/>
        </p:nvSpPr>
        <p:spPr>
          <a:xfrm>
            <a:off x="1190698" y="369254"/>
            <a:ext cx="43667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Next Steps</a:t>
            </a:r>
          </a:p>
        </p:txBody>
      </p:sp>
    </p:spTree>
    <p:extLst>
      <p:ext uri="{BB962C8B-B14F-4D97-AF65-F5344CB8AC3E}">
        <p14:creationId xmlns:p14="http://schemas.microsoft.com/office/powerpoint/2010/main" val="22514006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0EAB459D-4435-432A-8316-B95C88E5164B}"/>
              </a:ext>
            </a:extLst>
          </p:cNvPr>
          <p:cNvSpPr txBox="1"/>
          <p:nvPr/>
        </p:nvSpPr>
        <p:spPr>
          <a:xfrm>
            <a:off x="1166744" y="332683"/>
            <a:ext cx="43667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References</a:t>
            </a:r>
          </a:p>
        </p:txBody>
      </p:sp>
      <p:sp>
        <p:nvSpPr>
          <p:cNvPr id="3" name="TextBox 1">
            <a:extLst>
              <a:ext uri="{FF2B5EF4-FFF2-40B4-BE49-F238E27FC236}">
                <a16:creationId xmlns:a16="http://schemas.microsoft.com/office/drawing/2014/main" id="{D6449CD4-B861-42BC-AB1D-15AACA565A2B}"/>
              </a:ext>
            </a:extLst>
          </p:cNvPr>
          <p:cNvSpPr txBox="1"/>
          <p:nvPr/>
        </p:nvSpPr>
        <p:spPr>
          <a:xfrm>
            <a:off x="1166744" y="736046"/>
            <a:ext cx="9858512" cy="59708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GB" dirty="0">
              <a:latin typeface="Calibri"/>
              <a:cs typeface="Calibri"/>
            </a:endParaRPr>
          </a:p>
          <a:p>
            <a:r>
              <a:rPr lang="en-GB" sz="1400" dirty="0"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Davis, F. D. (1989), Perceived Usefulness, Perceived Ease of Use, and User Acceptance of Information Technology, </a:t>
            </a:r>
            <a:r>
              <a:rPr lang="en-GB" sz="1400" i="1" dirty="0"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MIS Quarterly,</a:t>
            </a:r>
            <a:r>
              <a:rPr lang="en-GB" sz="1400" dirty="0"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 13(3), pp. 319-339. </a:t>
            </a:r>
          </a:p>
          <a:p>
            <a:endParaRPr lang="en-GB" sz="1400" dirty="0">
              <a:latin typeface="Calibri" panose="020F0502020204030204" pitchFamily="34" charset="0"/>
              <a:ea typeface="+mn-lt"/>
              <a:cs typeface="Calibri" panose="020F0502020204030204" pitchFamily="34" charset="0"/>
            </a:endParaRPr>
          </a:p>
          <a:p>
            <a:r>
              <a:rPr lang="en-GB" sz="1400" dirty="0"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Davis, F. D., </a:t>
            </a:r>
            <a:r>
              <a:rPr lang="en-GB" sz="1400" dirty="0" err="1"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Bagozzi</a:t>
            </a:r>
            <a:r>
              <a:rPr lang="en-GB" sz="1400" dirty="0"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, R. P., and </a:t>
            </a:r>
            <a:r>
              <a:rPr lang="en-GB" sz="1400" dirty="0" err="1"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Warshaw</a:t>
            </a:r>
            <a:r>
              <a:rPr lang="en-GB" sz="1400" dirty="0"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, P. R. (1992), Extrinsic and Intrinsic Motivation to Use Computers in the Workplace, </a:t>
            </a:r>
            <a:r>
              <a:rPr lang="en-GB" sz="1400" i="1" dirty="0"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Journal of Applied Social Psychology,</a:t>
            </a:r>
            <a:r>
              <a:rPr lang="en-GB" sz="1400" dirty="0"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 22(14), pp. 1111- 1132. </a:t>
            </a:r>
          </a:p>
          <a:p>
            <a:endParaRPr lang="en-GB" sz="1400" dirty="0">
              <a:latin typeface="Calibri" panose="020F0502020204030204" pitchFamily="34" charset="0"/>
              <a:ea typeface="+mn-lt"/>
              <a:cs typeface="Calibri" panose="020F0502020204030204" pitchFamily="34" charset="0"/>
            </a:endParaRPr>
          </a:p>
          <a:p>
            <a:r>
              <a:rPr lang="en-US" sz="1400" dirty="0" err="1"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Ozkan</a:t>
            </a:r>
            <a:r>
              <a:rPr lang="en-US" sz="1400" dirty="0"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, S. and </a:t>
            </a:r>
            <a:r>
              <a:rPr lang="en-US" sz="1400" dirty="0" err="1"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Koseler</a:t>
            </a:r>
            <a:r>
              <a:rPr lang="en-US" sz="1400" dirty="0"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, R. (2009), Multi-dimensional students' evaluation of e-learning systems in the higher education context: An empirical investigation, </a:t>
            </a:r>
            <a:r>
              <a:rPr lang="en-US" sz="1400" i="1" dirty="0"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Computers and Education</a:t>
            </a:r>
            <a:r>
              <a:rPr lang="en-US" sz="1400" dirty="0"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, 53(4), pp. 1285-1296.</a:t>
            </a:r>
          </a:p>
          <a:p>
            <a:endParaRPr lang="en-US" sz="1400" dirty="0">
              <a:latin typeface="Calibri" panose="020F0502020204030204" pitchFamily="34" charset="0"/>
              <a:ea typeface="+mn-lt"/>
              <a:cs typeface="Calibri" panose="020F0502020204030204" pitchFamily="34" charset="0"/>
            </a:endParaRPr>
          </a:p>
          <a:p>
            <a:r>
              <a:rPr lang="en-GB" sz="1400" b="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Panadero, E., and Jonsson, A. (2020). A critical review of the arguments against the use of rubrics. </a:t>
            </a:r>
            <a:r>
              <a:rPr lang="en-GB" sz="1400" b="0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Educational Research Review</a:t>
            </a:r>
            <a:r>
              <a:rPr lang="en-GB" sz="1400" b="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 </a:t>
            </a:r>
            <a:r>
              <a:rPr lang="en-GB" sz="1400" b="0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30</a:t>
            </a:r>
            <a:r>
              <a:rPr lang="en-GB" sz="1400" b="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100329.</a:t>
            </a:r>
            <a:endParaRPr lang="en-GB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1400" dirty="0"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 </a:t>
            </a:r>
          </a:p>
          <a:p>
            <a:r>
              <a:rPr lang="en-US" sz="1400" dirty="0"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Reed, P., and </a:t>
            </a:r>
            <a:r>
              <a:rPr lang="en-US" sz="1400" dirty="0" err="1"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Watmough</a:t>
            </a:r>
            <a:r>
              <a:rPr lang="en-US" sz="1400" dirty="0"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, S. (2015), Hygiene factors: Using VLE minimum standards to avoid student dissatisfaction, </a:t>
            </a:r>
            <a:r>
              <a:rPr lang="en-US" sz="1400" i="1" dirty="0"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E-Learning and Digital Media</a:t>
            </a:r>
            <a:r>
              <a:rPr lang="en-US" sz="1400" dirty="0"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, 12(1), pp. 68–89.</a:t>
            </a:r>
          </a:p>
          <a:p>
            <a:endParaRPr lang="en-US" sz="1400" dirty="0">
              <a:latin typeface="Calibri" panose="020F0502020204030204" pitchFamily="34" charset="0"/>
              <a:ea typeface="+mn-lt"/>
              <a:cs typeface="Calibri" panose="020F0502020204030204" pitchFamily="34" charset="0"/>
            </a:endParaRPr>
          </a:p>
          <a:p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Sadler, D. R. (2009). Indeterminacy in the use of pre-set criteria for assessment and grading. </a:t>
            </a:r>
            <a:r>
              <a:rPr lang="en-GB" sz="1400" i="1" dirty="0">
                <a:latin typeface="Calibri" panose="020F0502020204030204" pitchFamily="34" charset="0"/>
                <a:cs typeface="Calibri" panose="020F0502020204030204" pitchFamily="34" charset="0"/>
              </a:rPr>
              <a:t>Assessment and Evaluation in Higher Education</a:t>
            </a: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, 34(2), pp. 159–179</a:t>
            </a:r>
          </a:p>
          <a:p>
            <a:endParaRPr lang="en-GB" sz="1400" dirty="0">
              <a:latin typeface="Calibri" panose="020F0502020204030204" pitchFamily="34" charset="0"/>
              <a:ea typeface="+mn-lt"/>
              <a:cs typeface="Calibri" panose="020F0502020204030204" pitchFamily="34" charset="0"/>
            </a:endParaRPr>
          </a:p>
          <a:p>
            <a:r>
              <a:rPr lang="en-US" sz="1400" dirty="0" err="1"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Schneckenberg</a:t>
            </a:r>
            <a:r>
              <a:rPr lang="en-US" sz="1400" dirty="0"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, D. (2009), Understanding the real barriers to technology-enhanced innovation in higher education, </a:t>
            </a:r>
            <a:r>
              <a:rPr lang="en-US" sz="1400" i="1" dirty="0"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Educational Research</a:t>
            </a:r>
            <a:r>
              <a:rPr lang="en-US" sz="1400" dirty="0"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, 51(4), pp. 411-424.</a:t>
            </a:r>
          </a:p>
          <a:p>
            <a:endParaRPr lang="en-US" sz="1400" dirty="0">
              <a:latin typeface="Calibri" panose="020F0502020204030204" pitchFamily="34" charset="0"/>
              <a:ea typeface="+mn-lt"/>
              <a:cs typeface="Calibri" panose="020F0502020204030204" pitchFamily="34" charset="0"/>
            </a:endParaRPr>
          </a:p>
          <a:p>
            <a:r>
              <a:rPr lang="en-GB" sz="1400" b="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Torrance, H. (2007). Assessment as learning? How the use of explicit learning objectives, assessment criteria and feedback in post‐secondary education and training can come to dominate learning. </a:t>
            </a:r>
            <a:r>
              <a:rPr lang="en-GB" sz="1400" b="0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Assessment in Education</a:t>
            </a:r>
            <a:r>
              <a:rPr lang="en-GB" sz="1400" b="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 </a:t>
            </a:r>
            <a:r>
              <a:rPr lang="en-GB" sz="1400" b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14(3), </a:t>
            </a:r>
            <a:r>
              <a:rPr lang="en-GB" sz="1400" b="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pp. 281-294.</a:t>
            </a:r>
            <a:endParaRPr lang="en-GB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1400" dirty="0">
              <a:latin typeface="Calibri" panose="020F0502020204030204" pitchFamily="34" charset="0"/>
              <a:ea typeface="+mn-lt"/>
              <a:cs typeface="Calibri" panose="020F0502020204030204" pitchFamily="34" charset="0"/>
            </a:endParaRPr>
          </a:p>
          <a:p>
            <a:r>
              <a:rPr lang="en-US" sz="1400" dirty="0"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Venkatesh, V., Morris, M. G., Davis, G. B., and Davis, F. D. (2003), User Acceptance of Information Technology: Toward a Unified View. </a:t>
            </a:r>
            <a:r>
              <a:rPr lang="en-US" sz="1400" i="1" dirty="0"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MIS Quarterly</a:t>
            </a:r>
            <a:r>
              <a:rPr lang="en-US" sz="1400" dirty="0"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, 27(1), pp.425–478.</a:t>
            </a:r>
            <a:r>
              <a:rPr lang="en-GB" sz="1400" dirty="0"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 </a:t>
            </a:r>
            <a:endParaRPr lang="en-GB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2130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327A0E-8B86-4307-8078-F64FE5A07B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0698" y="1447888"/>
            <a:ext cx="9810604" cy="4428753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1800" dirty="0">
                <a:solidFill>
                  <a:srgbClr val="000000"/>
                </a:solidFill>
                <a:latin typeface="Calibri"/>
                <a:ea typeface="Batang"/>
                <a:cs typeface="Calibri"/>
              </a:rPr>
              <a:t>Research Objectives</a:t>
            </a:r>
          </a:p>
          <a:p>
            <a:r>
              <a:rPr lang="en-US" sz="1600" dirty="0">
                <a:solidFill>
                  <a:srgbClr val="000000"/>
                </a:solidFill>
                <a:latin typeface="Calibri"/>
                <a:ea typeface="Batang"/>
                <a:cs typeface="Calibri"/>
              </a:rPr>
              <a:t>To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Calibri"/>
                <a:ea typeface="Batang"/>
                <a:cs typeface="Calibri"/>
              </a:rPr>
              <a:t> explore the attitudes of staff regarding online feedback and marking tools</a:t>
            </a:r>
            <a:endParaRPr lang="en-US" sz="1600" dirty="0">
              <a:solidFill>
                <a:srgbClr val="262626"/>
              </a:solidFill>
              <a:latin typeface="Calibri"/>
              <a:cs typeface="Calibri"/>
            </a:endParaRPr>
          </a:p>
          <a:p>
            <a:r>
              <a:rPr lang="en-US" sz="1600" dirty="0">
                <a:solidFill>
                  <a:srgbClr val="000000"/>
                </a:solidFill>
                <a:latin typeface="Calibri"/>
                <a:ea typeface="Batang"/>
                <a:cs typeface="Calibri"/>
              </a:rPr>
              <a:t>To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Calibri"/>
                <a:ea typeface="Batang"/>
                <a:cs typeface="Calibri"/>
              </a:rPr>
              <a:t> establish the current state of usage</a:t>
            </a:r>
            <a:endParaRPr lang="en-US" sz="1600" dirty="0">
              <a:solidFill>
                <a:srgbClr val="262626"/>
              </a:solidFill>
              <a:latin typeface="Calibri"/>
              <a:cs typeface="Calibri"/>
            </a:endParaRPr>
          </a:p>
          <a:p>
            <a:r>
              <a:rPr lang="en-US" sz="1600" dirty="0">
                <a:solidFill>
                  <a:srgbClr val="000000"/>
                </a:solidFill>
                <a:latin typeface="Calibri"/>
                <a:ea typeface="Batang"/>
                <a:cs typeface="Calibri"/>
              </a:rPr>
              <a:t>To investigate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Calibri"/>
                <a:ea typeface="Batang"/>
                <a:cs typeface="Calibri"/>
              </a:rPr>
              <a:t> future adoption intentions</a:t>
            </a:r>
            <a:endParaRPr lang="en-US" sz="1600" dirty="0">
              <a:latin typeface="Calibri"/>
              <a:cs typeface="Calibri"/>
            </a:endParaRPr>
          </a:p>
          <a:p>
            <a:pPr marL="0" indent="0">
              <a:buNone/>
            </a:pPr>
            <a:endParaRPr lang="en-US" sz="18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1800" dirty="0">
                <a:solidFill>
                  <a:srgbClr val="000000"/>
                </a:solidFill>
                <a:latin typeface="Calibri"/>
                <a:ea typeface="Batang"/>
                <a:cs typeface="Calibri"/>
              </a:rPr>
              <a:t>Outputs</a:t>
            </a:r>
          </a:p>
          <a:p>
            <a:r>
              <a:rPr lang="en-US" sz="1600" dirty="0">
                <a:solidFill>
                  <a:srgbClr val="000000"/>
                </a:solidFill>
                <a:latin typeface="Calibri"/>
                <a:ea typeface="Batang"/>
                <a:cs typeface="Calibri"/>
              </a:rPr>
              <a:t>Journal article publications</a:t>
            </a:r>
          </a:p>
          <a:p>
            <a:r>
              <a:rPr lang="en-US" sz="1600" dirty="0">
                <a:solidFill>
                  <a:srgbClr val="000000"/>
                </a:solidFill>
                <a:latin typeface="Calibri"/>
                <a:ea typeface="Batang"/>
                <a:cs typeface="Calibri"/>
              </a:rPr>
              <a:t>Report for UWE Digital Strategy 2030</a:t>
            </a:r>
          </a:p>
          <a:p>
            <a:r>
              <a:rPr lang="en-US" sz="1600" dirty="0">
                <a:solidFill>
                  <a:srgbClr val="000000"/>
                </a:solidFill>
                <a:latin typeface="Calibri"/>
                <a:ea typeface="Batang"/>
                <a:cs typeface="Calibri"/>
              </a:rPr>
              <a:t>Training and development materials</a:t>
            </a:r>
          </a:p>
          <a:p>
            <a:pPr marL="0" indent="0">
              <a:buNone/>
            </a:pPr>
            <a:endParaRPr lang="en-US" sz="1800" dirty="0">
              <a:solidFill>
                <a:srgbClr val="000000"/>
              </a:solidFill>
              <a:latin typeface="Calibri"/>
              <a:ea typeface="Batang"/>
              <a:cs typeface="Calibri"/>
            </a:endParaRPr>
          </a:p>
          <a:p>
            <a:pPr marL="0" indent="0">
              <a:buNone/>
            </a:pPr>
            <a:endParaRPr lang="en-US" dirty="0"/>
          </a:p>
          <a:p>
            <a:endParaRPr lang="en-US" sz="18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CF4C8D5-9191-437E-8AC7-893C0F46AA04}"/>
              </a:ext>
            </a:extLst>
          </p:cNvPr>
          <p:cNvSpPr txBox="1"/>
          <p:nvPr/>
        </p:nvSpPr>
        <p:spPr>
          <a:xfrm>
            <a:off x="1190698" y="553445"/>
            <a:ext cx="34264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Overview</a:t>
            </a:r>
          </a:p>
        </p:txBody>
      </p:sp>
    </p:spTree>
    <p:extLst>
      <p:ext uri="{BB962C8B-B14F-4D97-AF65-F5344CB8AC3E}">
        <p14:creationId xmlns:p14="http://schemas.microsoft.com/office/powerpoint/2010/main" val="22106032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C6548535-AB32-421D-9137-00CD89310E1D}"/>
              </a:ext>
            </a:extLst>
          </p:cNvPr>
          <p:cNvSpPr txBox="1"/>
          <p:nvPr/>
        </p:nvSpPr>
        <p:spPr>
          <a:xfrm>
            <a:off x="1205967" y="634678"/>
            <a:ext cx="65950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Pedagogic Debate around Marking Rubrics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B1B2DB2-FCE4-4F8E-8EDA-03E9298ABF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5967" y="1552042"/>
            <a:ext cx="9742539" cy="2646362"/>
          </a:xfrm>
        </p:spPr>
        <p:txBody>
          <a:bodyPr vert="horz" lIns="91440" tIns="45720" rIns="91440" bIns="45720" rtlCol="0">
            <a:no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Advantages</a:t>
            </a:r>
          </a:p>
          <a:p>
            <a:r>
              <a:rPr lang="en-GB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Rubrics can provide consistent, reliable, and efficient marking</a:t>
            </a:r>
          </a:p>
          <a:p>
            <a:r>
              <a:rPr lang="en-GB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Rubrics can be used to teach as well as evaluate </a:t>
            </a:r>
          </a:p>
          <a:p>
            <a:pPr>
              <a:lnSpc>
                <a:spcPct val="90000"/>
              </a:lnSpc>
            </a:pPr>
            <a:r>
              <a:rPr lang="en-GB" sz="16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Rubrics can improve l</a:t>
            </a:r>
            <a:r>
              <a:rPr lang="en-GB" sz="16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earning, academic performance, and self-regulation</a:t>
            </a:r>
          </a:p>
          <a:p>
            <a:pPr>
              <a:lnSpc>
                <a:spcPct val="90000"/>
              </a:lnSpc>
            </a:pPr>
            <a:r>
              <a:rPr lang="en-GB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Rubrics can provide a sense of transparency and fairness</a:t>
            </a:r>
          </a:p>
          <a:p>
            <a:pPr marL="0" indent="0">
              <a:lnSpc>
                <a:spcPct val="90000"/>
              </a:lnSpc>
              <a:buNone/>
            </a:pPr>
            <a:endParaRPr lang="en-US" sz="1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Disadvantages</a:t>
            </a:r>
          </a:p>
          <a:p>
            <a:pPr>
              <a:lnSpc>
                <a:spcPct val="90000"/>
              </a:lnSpc>
            </a:pPr>
            <a:r>
              <a:rPr lang="en-GB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Rubrics tend to standardise and narrow the curriculum </a:t>
            </a:r>
          </a:p>
          <a:p>
            <a:pPr>
              <a:lnSpc>
                <a:spcPct val="90000"/>
              </a:lnSpc>
            </a:pPr>
            <a:r>
              <a:rPr lang="en-GB" sz="16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Rubrics can lead to instrumental learning and “criteria compliance” among students</a:t>
            </a:r>
          </a:p>
          <a:p>
            <a:pPr>
              <a:lnSpc>
                <a:spcPct val="90000"/>
              </a:lnSpc>
            </a:pPr>
            <a:r>
              <a:rPr lang="en-GB" sz="16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Concerns around validity and reliability (links to appropriateness of language)</a:t>
            </a:r>
          </a:p>
        </p:txBody>
      </p:sp>
      <p:sp>
        <p:nvSpPr>
          <p:cNvPr id="3" name="Speech Bubble: Oval 2">
            <a:extLst>
              <a:ext uri="{FF2B5EF4-FFF2-40B4-BE49-F238E27FC236}">
                <a16:creationId xmlns:a16="http://schemas.microsoft.com/office/drawing/2014/main" id="{BD3A95CC-AEE3-4215-91B5-DAD5F60DC1EE}"/>
              </a:ext>
            </a:extLst>
          </p:cNvPr>
          <p:cNvSpPr/>
          <p:nvPr/>
        </p:nvSpPr>
        <p:spPr>
          <a:xfrm>
            <a:off x="7800975" y="121848"/>
            <a:ext cx="4238625" cy="2646362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latin typeface="+mj-lt"/>
              </a:rPr>
              <a:t>“</a:t>
            </a: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Students frequently referred to them as serving the purposes of </a:t>
            </a:r>
            <a:r>
              <a:rPr lang="en-GB" sz="1600" b="1" i="1" dirty="0">
                <a:latin typeface="Calibri" panose="020F0502020204030204" pitchFamily="34" charset="0"/>
                <a:cs typeface="Calibri" panose="020F0502020204030204" pitchFamily="34" charset="0"/>
              </a:rPr>
              <a:t>learning and achievement</a:t>
            </a: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, while instructors focussed almost exclusively on </a:t>
            </a:r>
            <a:r>
              <a:rPr lang="en-GB" sz="1600" b="1" i="1" dirty="0">
                <a:latin typeface="Calibri" panose="020F0502020204030204" pitchFamily="34" charset="0"/>
                <a:cs typeface="Calibri" panose="020F0502020204030204" pitchFamily="34" charset="0"/>
              </a:rPr>
              <a:t>the role of a rubric</a:t>
            </a: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 in quickly, objectively and accurately assigning grades” (Reddy and Andrade, 2009)</a:t>
            </a:r>
          </a:p>
        </p:txBody>
      </p:sp>
    </p:spTree>
    <p:extLst>
      <p:ext uri="{BB962C8B-B14F-4D97-AF65-F5344CB8AC3E}">
        <p14:creationId xmlns:p14="http://schemas.microsoft.com/office/powerpoint/2010/main" val="29824268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15">
            <a:extLst>
              <a:ext uri="{FF2B5EF4-FFF2-40B4-BE49-F238E27FC236}">
                <a16:creationId xmlns:a16="http://schemas.microsoft.com/office/drawing/2014/main" id="{5FDDA4BF-98A9-4AD2-B563-1050D40407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7632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F687AA-9C16-425F-B5B3-8328A66AB7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6211" y="1366547"/>
            <a:ext cx="10488433" cy="2646362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Online Embedded Rubrics vs Offline Rubrics</a:t>
            </a:r>
          </a:p>
          <a:p>
            <a:pPr>
              <a:lnSpc>
                <a:spcPct val="90000"/>
              </a:lnSpc>
            </a:pP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Online embedded rubrics have only recently been introduced to the Blackboard platform at UWE</a:t>
            </a:r>
          </a:p>
          <a:p>
            <a:pPr>
              <a:lnSpc>
                <a:spcPct val="90000"/>
              </a:lnSpc>
            </a:pPr>
            <a:r>
              <a:rPr lang="en-US" sz="1600" dirty="0">
                <a:solidFill>
                  <a:schemeClr val="tx1"/>
                </a:solidFill>
                <a:latin typeface="Calibri"/>
                <a:ea typeface="Batang"/>
                <a:cs typeface="Calibri"/>
              </a:rPr>
              <a:t>Determining the significance of a particular tool and predicting the success of its use prior to adoption is crucial for future identification of training and investment needs.</a:t>
            </a:r>
          </a:p>
        </p:txBody>
      </p:sp>
      <p:sp>
        <p:nvSpPr>
          <p:cNvPr id="25" name="Freeform: Shape 17">
            <a:extLst>
              <a:ext uri="{FF2B5EF4-FFF2-40B4-BE49-F238E27FC236}">
                <a16:creationId xmlns:a16="http://schemas.microsoft.com/office/drawing/2014/main" id="{AB47DD37-2326-421B-8396-2065D72A45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183550"/>
            <a:ext cx="12192002" cy="2697170"/>
          </a:xfrm>
          <a:custGeom>
            <a:avLst/>
            <a:gdLst>
              <a:gd name="connsiteX0" fmla="*/ 12192002 w 12192002"/>
              <a:gd name="connsiteY0" fmla="*/ 0 h 2697170"/>
              <a:gd name="connsiteX1" fmla="*/ 12192002 w 12192002"/>
              <a:gd name="connsiteY1" fmla="*/ 1533100 h 2697170"/>
              <a:gd name="connsiteX2" fmla="*/ 12192000 w 12192002"/>
              <a:gd name="connsiteY2" fmla="*/ 1533100 h 2697170"/>
              <a:gd name="connsiteX3" fmla="*/ 12192000 w 12192002"/>
              <a:gd name="connsiteY3" fmla="*/ 2697170 h 2697170"/>
              <a:gd name="connsiteX4" fmla="*/ 0 w 12192002"/>
              <a:gd name="connsiteY4" fmla="*/ 2697170 h 2697170"/>
              <a:gd name="connsiteX5" fmla="*/ 0 w 12192002"/>
              <a:gd name="connsiteY5" fmla="*/ 1533100 h 2697170"/>
              <a:gd name="connsiteX6" fmla="*/ 0 w 12192002"/>
              <a:gd name="connsiteY6" fmla="*/ 1223212 h 2697170"/>
              <a:gd name="connsiteX7" fmla="*/ 0 w 12192002"/>
              <a:gd name="connsiteY7" fmla="*/ 147159 h 2697170"/>
              <a:gd name="connsiteX8" fmla="*/ 471 w 12192002"/>
              <a:gd name="connsiteY8" fmla="*/ 147293 h 2697170"/>
              <a:gd name="connsiteX9" fmla="*/ 86135 w 12192002"/>
              <a:gd name="connsiteY9" fmla="*/ 158799 h 2697170"/>
              <a:gd name="connsiteX10" fmla="*/ 254018 w 12192002"/>
              <a:gd name="connsiteY10" fmla="*/ 189558 h 2697170"/>
              <a:gd name="connsiteX11" fmla="*/ 316142 w 12192002"/>
              <a:gd name="connsiteY11" fmla="*/ 198965 h 2697170"/>
              <a:gd name="connsiteX12" fmla="*/ 420965 w 12192002"/>
              <a:gd name="connsiteY12" fmla="*/ 223363 h 2697170"/>
              <a:gd name="connsiteX13" fmla="*/ 465307 w 12192002"/>
              <a:gd name="connsiteY13" fmla="*/ 239269 h 2697170"/>
              <a:gd name="connsiteX14" fmla="*/ 467879 w 12192002"/>
              <a:gd name="connsiteY14" fmla="*/ 239154 h 2697170"/>
              <a:gd name="connsiteX15" fmla="*/ 469805 w 12192002"/>
              <a:gd name="connsiteY15" fmla="*/ 243207 h 2697170"/>
              <a:gd name="connsiteX16" fmla="*/ 477917 w 12192002"/>
              <a:gd name="connsiteY16" fmla="*/ 246260 h 2697170"/>
              <a:gd name="connsiteX17" fmla="*/ 504103 w 12192002"/>
              <a:gd name="connsiteY17" fmla="*/ 249406 h 2697170"/>
              <a:gd name="connsiteX18" fmla="*/ 514613 w 12192002"/>
              <a:gd name="connsiteY18" fmla="*/ 249731 h 2697170"/>
              <a:gd name="connsiteX19" fmla="*/ 528580 w 12192002"/>
              <a:gd name="connsiteY19" fmla="*/ 252031 h 2697170"/>
              <a:gd name="connsiteX20" fmla="*/ 528715 w 12192002"/>
              <a:gd name="connsiteY20" fmla="*/ 252360 h 2697170"/>
              <a:gd name="connsiteX21" fmla="*/ 542212 w 12192002"/>
              <a:gd name="connsiteY21" fmla="*/ 253981 h 2697170"/>
              <a:gd name="connsiteX22" fmla="*/ 610916 w 12192002"/>
              <a:gd name="connsiteY22" fmla="*/ 258466 h 2697170"/>
              <a:gd name="connsiteX23" fmla="*/ 675445 w 12192002"/>
              <a:gd name="connsiteY23" fmla="*/ 298242 h 2697170"/>
              <a:gd name="connsiteX24" fmla="*/ 706978 w 12192002"/>
              <a:gd name="connsiteY24" fmla="*/ 308449 h 2697170"/>
              <a:gd name="connsiteX25" fmla="*/ 722688 w 12192002"/>
              <a:gd name="connsiteY25" fmla="*/ 315356 h 2697170"/>
              <a:gd name="connsiteX26" fmla="*/ 788907 w 12192002"/>
              <a:gd name="connsiteY26" fmla="*/ 320888 h 2697170"/>
              <a:gd name="connsiteX27" fmla="*/ 795966 w 12192002"/>
              <a:gd name="connsiteY27" fmla="*/ 323634 h 2697170"/>
              <a:gd name="connsiteX28" fmla="*/ 841143 w 12192002"/>
              <a:gd name="connsiteY28" fmla="*/ 323539 h 2697170"/>
              <a:gd name="connsiteX29" fmla="*/ 863323 w 12192002"/>
              <a:gd name="connsiteY29" fmla="*/ 324988 h 2697170"/>
              <a:gd name="connsiteX30" fmla="*/ 871982 w 12192002"/>
              <a:gd name="connsiteY30" fmla="*/ 322308 h 2697170"/>
              <a:gd name="connsiteX31" fmla="*/ 903506 w 12192002"/>
              <a:gd name="connsiteY31" fmla="*/ 326013 h 2697170"/>
              <a:gd name="connsiteX32" fmla="*/ 906222 w 12192002"/>
              <a:gd name="connsiteY32" fmla="*/ 327603 h 2697170"/>
              <a:gd name="connsiteX33" fmla="*/ 935582 w 12192002"/>
              <a:gd name="connsiteY33" fmla="*/ 326326 h 2697170"/>
              <a:gd name="connsiteX34" fmla="*/ 964244 w 12192002"/>
              <a:gd name="connsiteY34" fmla="*/ 320017 h 2697170"/>
              <a:gd name="connsiteX35" fmla="*/ 1219609 w 12192002"/>
              <a:gd name="connsiteY35" fmla="*/ 367935 h 2697170"/>
              <a:gd name="connsiteX36" fmla="*/ 1416774 w 12192002"/>
              <a:gd name="connsiteY36" fmla="*/ 382458 h 2697170"/>
              <a:gd name="connsiteX37" fmla="*/ 1419448 w 12192002"/>
              <a:gd name="connsiteY37" fmla="*/ 381604 h 2697170"/>
              <a:gd name="connsiteX38" fmla="*/ 5617585 w 12192002"/>
              <a:gd name="connsiteY38" fmla="*/ 697953 h 2697170"/>
              <a:gd name="connsiteX39" fmla="*/ 5661517 w 12192002"/>
              <a:gd name="connsiteY39" fmla="*/ 704207 h 2697170"/>
              <a:gd name="connsiteX40" fmla="*/ 5726029 w 12192002"/>
              <a:gd name="connsiteY40" fmla="*/ 703535 h 2697170"/>
              <a:gd name="connsiteX41" fmla="*/ 5904210 w 12192002"/>
              <a:gd name="connsiteY41" fmla="*/ 706823 h 2697170"/>
              <a:gd name="connsiteX42" fmla="*/ 5992100 w 12192002"/>
              <a:gd name="connsiteY42" fmla="*/ 720371 h 2697170"/>
              <a:gd name="connsiteX43" fmla="*/ 6075556 w 12192002"/>
              <a:gd name="connsiteY43" fmla="*/ 729951 h 2697170"/>
              <a:gd name="connsiteX44" fmla="*/ 6095398 w 12192002"/>
              <a:gd name="connsiteY44" fmla="*/ 743116 h 2697170"/>
              <a:gd name="connsiteX45" fmla="*/ 6145539 w 12192002"/>
              <a:gd name="connsiteY45" fmla="*/ 738953 h 2697170"/>
              <a:gd name="connsiteX46" fmla="*/ 6163802 w 12192002"/>
              <a:gd name="connsiteY46" fmla="*/ 749192 h 2697170"/>
              <a:gd name="connsiteX47" fmla="*/ 6238120 w 12192002"/>
              <a:gd name="connsiteY47" fmla="*/ 731622 h 2697170"/>
              <a:gd name="connsiteX48" fmla="*/ 6238644 w 12192002"/>
              <a:gd name="connsiteY48" fmla="*/ 731866 h 2697170"/>
              <a:gd name="connsiteX49" fmla="*/ 6251400 w 12192002"/>
              <a:gd name="connsiteY49" fmla="*/ 729720 h 2697170"/>
              <a:gd name="connsiteX50" fmla="*/ 6311523 w 12192002"/>
              <a:gd name="connsiteY50" fmla="*/ 715617 h 2697170"/>
              <a:gd name="connsiteX51" fmla="*/ 6413295 w 12192002"/>
              <a:gd name="connsiteY51" fmla="*/ 732388 h 2697170"/>
              <a:gd name="connsiteX52" fmla="*/ 6451267 w 12192002"/>
              <a:gd name="connsiteY52" fmla="*/ 732794 h 2697170"/>
              <a:gd name="connsiteX53" fmla="*/ 6472504 w 12192002"/>
              <a:gd name="connsiteY53" fmla="*/ 734535 h 2697170"/>
              <a:gd name="connsiteX54" fmla="*/ 6474445 w 12192002"/>
              <a:gd name="connsiteY54" fmla="*/ 735625 h 2697170"/>
              <a:gd name="connsiteX55" fmla="*/ 6531992 w 12192002"/>
              <a:gd name="connsiteY55" fmla="*/ 721963 h 2697170"/>
              <a:gd name="connsiteX56" fmla="*/ 6541082 w 12192002"/>
              <a:gd name="connsiteY56" fmla="*/ 722441 h 2697170"/>
              <a:gd name="connsiteX57" fmla="*/ 6576737 w 12192002"/>
              <a:gd name="connsiteY57" fmla="*/ 710600 h 2697170"/>
              <a:gd name="connsiteX58" fmla="*/ 6596145 w 12192002"/>
              <a:gd name="connsiteY58" fmla="*/ 706049 h 2697170"/>
              <a:gd name="connsiteX59" fmla="*/ 6599587 w 12192002"/>
              <a:gd name="connsiteY59" fmla="*/ 701532 h 2697170"/>
              <a:gd name="connsiteX60" fmla="*/ 6629274 w 12192002"/>
              <a:gd name="connsiteY60" fmla="*/ 696453 h 2697170"/>
              <a:gd name="connsiteX61" fmla="*/ 6633455 w 12192002"/>
              <a:gd name="connsiteY61" fmla="*/ 697088 h 2697170"/>
              <a:gd name="connsiteX62" fmla="*/ 6653804 w 12192002"/>
              <a:gd name="connsiteY62" fmla="*/ 688881 h 2697170"/>
              <a:gd name="connsiteX63" fmla="*/ 10731527 w 12192002"/>
              <a:gd name="connsiteY63" fmla="*/ 271884 h 2697170"/>
              <a:gd name="connsiteX64" fmla="*/ 10793745 w 12192002"/>
              <a:gd name="connsiteY64" fmla="*/ 258481 h 2697170"/>
              <a:gd name="connsiteX65" fmla="*/ 10796512 w 12192002"/>
              <a:gd name="connsiteY65" fmla="*/ 253516 h 2697170"/>
              <a:gd name="connsiteX66" fmla="*/ 10856263 w 12192002"/>
              <a:gd name="connsiteY66" fmla="*/ 251783 h 2697170"/>
              <a:gd name="connsiteX67" fmla="*/ 10872952 w 12192002"/>
              <a:gd name="connsiteY67" fmla="*/ 243066 h 2697170"/>
              <a:gd name="connsiteX68" fmla="*/ 10980163 w 12192002"/>
              <a:gd name="connsiteY68" fmla="*/ 237678 h 2697170"/>
              <a:gd name="connsiteX69" fmla="*/ 11037325 w 12192002"/>
              <a:gd name="connsiteY69" fmla="*/ 236454 h 2697170"/>
              <a:gd name="connsiteX70" fmla="*/ 11100867 w 12192002"/>
              <a:gd name="connsiteY70" fmla="*/ 228539 h 2697170"/>
              <a:gd name="connsiteX71" fmla="*/ 11127856 w 12192002"/>
              <a:gd name="connsiteY71" fmla="*/ 215115 h 2697170"/>
              <a:gd name="connsiteX72" fmla="*/ 11166497 w 12192002"/>
              <a:gd name="connsiteY72" fmla="*/ 214810 h 2697170"/>
              <a:gd name="connsiteX73" fmla="*/ 11226397 w 12192002"/>
              <a:gd name="connsiteY73" fmla="*/ 214458 h 2697170"/>
              <a:gd name="connsiteX74" fmla="*/ 11284499 w 12192002"/>
              <a:gd name="connsiteY74" fmla="*/ 215829 h 2697170"/>
              <a:gd name="connsiteX75" fmla="*/ 11332107 w 12192002"/>
              <a:gd name="connsiteY75" fmla="*/ 242856 h 2697170"/>
              <a:gd name="connsiteX76" fmla="*/ 11357066 w 12192002"/>
              <a:gd name="connsiteY76" fmla="*/ 192601 h 2697170"/>
              <a:gd name="connsiteX77" fmla="*/ 11394563 w 12192002"/>
              <a:gd name="connsiteY77" fmla="*/ 186222 h 2697170"/>
              <a:gd name="connsiteX78" fmla="*/ 11407061 w 12192002"/>
              <a:gd name="connsiteY78" fmla="*/ 192354 h 2697170"/>
              <a:gd name="connsiteX79" fmla="*/ 11429464 w 12192002"/>
              <a:gd name="connsiteY79" fmla="*/ 191610 h 2697170"/>
              <a:gd name="connsiteX80" fmla="*/ 11427271 w 12192002"/>
              <a:gd name="connsiteY80" fmla="*/ 181492 h 2697170"/>
              <a:gd name="connsiteX81" fmla="*/ 11487575 w 12192002"/>
              <a:gd name="connsiteY81" fmla="*/ 176136 h 2697170"/>
              <a:gd name="connsiteX82" fmla="*/ 11579517 w 12192002"/>
              <a:gd name="connsiteY82" fmla="*/ 155481 h 2697170"/>
              <a:gd name="connsiteX83" fmla="*/ 11699246 w 12192002"/>
              <a:gd name="connsiteY83" fmla="*/ 138006 h 2697170"/>
              <a:gd name="connsiteX84" fmla="*/ 11882899 w 12192002"/>
              <a:gd name="connsiteY84" fmla="*/ 133514 h 2697170"/>
              <a:gd name="connsiteX85" fmla="*/ 11994747 w 12192002"/>
              <a:gd name="connsiteY85" fmla="*/ 77608 h 2697170"/>
              <a:gd name="connsiteX86" fmla="*/ 12132313 w 12192002"/>
              <a:gd name="connsiteY86" fmla="*/ 28707 h 2697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</a:cxnLst>
            <a:rect l="l" t="t" r="r" b="b"/>
            <a:pathLst>
              <a:path w="12192002" h="2697170">
                <a:moveTo>
                  <a:pt x="12192002" y="0"/>
                </a:moveTo>
                <a:lnTo>
                  <a:pt x="12192002" y="1533100"/>
                </a:lnTo>
                <a:lnTo>
                  <a:pt x="12192000" y="1533100"/>
                </a:lnTo>
                <a:lnTo>
                  <a:pt x="12192000" y="2697170"/>
                </a:lnTo>
                <a:lnTo>
                  <a:pt x="0" y="2697170"/>
                </a:lnTo>
                <a:lnTo>
                  <a:pt x="0" y="1533100"/>
                </a:lnTo>
                <a:lnTo>
                  <a:pt x="0" y="1223212"/>
                </a:lnTo>
                <a:lnTo>
                  <a:pt x="0" y="147159"/>
                </a:lnTo>
                <a:lnTo>
                  <a:pt x="471" y="147293"/>
                </a:lnTo>
                <a:cubicBezTo>
                  <a:pt x="24729" y="155064"/>
                  <a:pt x="49748" y="160893"/>
                  <a:pt x="86135" y="158799"/>
                </a:cubicBezTo>
                <a:cubicBezTo>
                  <a:pt x="148512" y="169521"/>
                  <a:pt x="196165" y="187006"/>
                  <a:pt x="254018" y="189558"/>
                </a:cubicBezTo>
                <a:cubicBezTo>
                  <a:pt x="270380" y="199794"/>
                  <a:pt x="288620" y="205817"/>
                  <a:pt x="316142" y="198965"/>
                </a:cubicBezTo>
                <a:cubicBezTo>
                  <a:pt x="372119" y="211854"/>
                  <a:pt x="375154" y="228531"/>
                  <a:pt x="420965" y="223363"/>
                </a:cubicBezTo>
                <a:cubicBezTo>
                  <a:pt x="435853" y="251962"/>
                  <a:pt x="444677" y="243409"/>
                  <a:pt x="465307" y="239269"/>
                </a:cubicBezTo>
                <a:lnTo>
                  <a:pt x="467879" y="239154"/>
                </a:lnTo>
                <a:lnTo>
                  <a:pt x="469805" y="243207"/>
                </a:lnTo>
                <a:lnTo>
                  <a:pt x="477917" y="246260"/>
                </a:lnTo>
                <a:lnTo>
                  <a:pt x="504103" y="249406"/>
                </a:lnTo>
                <a:lnTo>
                  <a:pt x="514613" y="249731"/>
                </a:lnTo>
                <a:cubicBezTo>
                  <a:pt x="521607" y="250275"/>
                  <a:pt x="525936" y="251045"/>
                  <a:pt x="528580" y="252031"/>
                </a:cubicBezTo>
                <a:lnTo>
                  <a:pt x="528715" y="252360"/>
                </a:lnTo>
                <a:lnTo>
                  <a:pt x="542212" y="253981"/>
                </a:lnTo>
                <a:cubicBezTo>
                  <a:pt x="565469" y="256093"/>
                  <a:pt x="588558" y="257555"/>
                  <a:pt x="610916" y="258466"/>
                </a:cubicBezTo>
                <a:cubicBezTo>
                  <a:pt x="616393" y="276540"/>
                  <a:pt x="706029" y="270830"/>
                  <a:pt x="675445" y="298242"/>
                </a:cubicBezTo>
                <a:cubicBezTo>
                  <a:pt x="704946" y="300323"/>
                  <a:pt x="730905" y="291099"/>
                  <a:pt x="706978" y="308449"/>
                </a:cubicBezTo>
                <a:cubicBezTo>
                  <a:pt x="716265" y="309674"/>
                  <a:pt x="720624" y="312191"/>
                  <a:pt x="722688" y="315356"/>
                </a:cubicBezTo>
                <a:lnTo>
                  <a:pt x="788907" y="320888"/>
                </a:lnTo>
                <a:lnTo>
                  <a:pt x="795966" y="323634"/>
                </a:lnTo>
                <a:lnTo>
                  <a:pt x="841143" y="323539"/>
                </a:lnTo>
                <a:lnTo>
                  <a:pt x="863323" y="324988"/>
                </a:lnTo>
                <a:lnTo>
                  <a:pt x="871982" y="322308"/>
                </a:lnTo>
                <a:cubicBezTo>
                  <a:pt x="880007" y="321130"/>
                  <a:pt x="889794" y="321651"/>
                  <a:pt x="903506" y="326013"/>
                </a:cubicBezTo>
                <a:lnTo>
                  <a:pt x="906222" y="327603"/>
                </a:lnTo>
                <a:lnTo>
                  <a:pt x="935582" y="326326"/>
                </a:lnTo>
                <a:cubicBezTo>
                  <a:pt x="945618" y="325161"/>
                  <a:pt x="955252" y="323170"/>
                  <a:pt x="964244" y="320017"/>
                </a:cubicBezTo>
                <a:cubicBezTo>
                  <a:pt x="1033014" y="355870"/>
                  <a:pt x="1129467" y="349002"/>
                  <a:pt x="1219609" y="367935"/>
                </a:cubicBezTo>
                <a:cubicBezTo>
                  <a:pt x="1229977" y="398399"/>
                  <a:pt x="1341237" y="397275"/>
                  <a:pt x="1416774" y="382458"/>
                </a:cubicBezTo>
                <a:lnTo>
                  <a:pt x="1419448" y="381604"/>
                </a:lnTo>
                <a:lnTo>
                  <a:pt x="5617585" y="697953"/>
                </a:lnTo>
                <a:lnTo>
                  <a:pt x="5661517" y="704207"/>
                </a:lnTo>
                <a:cubicBezTo>
                  <a:pt x="5682155" y="693380"/>
                  <a:pt x="5703444" y="696300"/>
                  <a:pt x="5726029" y="703535"/>
                </a:cubicBezTo>
                <a:cubicBezTo>
                  <a:pt x="5781629" y="696978"/>
                  <a:pt x="5838513" y="706277"/>
                  <a:pt x="5904210" y="706823"/>
                </a:cubicBezTo>
                <a:cubicBezTo>
                  <a:pt x="5968820" y="691506"/>
                  <a:pt x="5921933" y="719890"/>
                  <a:pt x="5992100" y="720371"/>
                </a:cubicBezTo>
                <a:cubicBezTo>
                  <a:pt x="6042842" y="695979"/>
                  <a:pt x="6036614" y="722333"/>
                  <a:pt x="6075556" y="729951"/>
                </a:cubicBezTo>
                <a:lnTo>
                  <a:pt x="6095398" y="743116"/>
                </a:lnTo>
                <a:lnTo>
                  <a:pt x="6145539" y="738953"/>
                </a:lnTo>
                <a:lnTo>
                  <a:pt x="6163802" y="749192"/>
                </a:lnTo>
                <a:cubicBezTo>
                  <a:pt x="6170033" y="747830"/>
                  <a:pt x="6234771" y="731479"/>
                  <a:pt x="6238120" y="731622"/>
                </a:cubicBezTo>
                <a:lnTo>
                  <a:pt x="6238644" y="731866"/>
                </a:lnTo>
                <a:lnTo>
                  <a:pt x="6251400" y="729720"/>
                </a:lnTo>
                <a:cubicBezTo>
                  <a:pt x="6272509" y="725446"/>
                  <a:pt x="6292655" y="720670"/>
                  <a:pt x="6311523" y="715617"/>
                </a:cubicBezTo>
                <a:cubicBezTo>
                  <a:pt x="6338879" y="729445"/>
                  <a:pt x="6402596" y="701291"/>
                  <a:pt x="6413295" y="732388"/>
                </a:cubicBezTo>
                <a:cubicBezTo>
                  <a:pt x="6439302" y="726464"/>
                  <a:pt x="6448113" y="711921"/>
                  <a:pt x="6451267" y="732794"/>
                </a:cubicBezTo>
                <a:cubicBezTo>
                  <a:pt x="6460180" y="731410"/>
                  <a:pt x="6466838" y="732398"/>
                  <a:pt x="6472504" y="734535"/>
                </a:cubicBezTo>
                <a:lnTo>
                  <a:pt x="6474445" y="735625"/>
                </a:lnTo>
                <a:lnTo>
                  <a:pt x="6531992" y="721963"/>
                </a:lnTo>
                <a:lnTo>
                  <a:pt x="6541082" y="722441"/>
                </a:lnTo>
                <a:lnTo>
                  <a:pt x="6576737" y="710600"/>
                </a:lnTo>
                <a:lnTo>
                  <a:pt x="6596145" y="706049"/>
                </a:lnTo>
                <a:lnTo>
                  <a:pt x="6599587" y="701532"/>
                </a:lnTo>
                <a:cubicBezTo>
                  <a:pt x="6604445" y="698450"/>
                  <a:pt x="6612858" y="696341"/>
                  <a:pt x="6629274" y="696453"/>
                </a:cubicBezTo>
                <a:lnTo>
                  <a:pt x="6633455" y="697088"/>
                </a:lnTo>
                <a:lnTo>
                  <a:pt x="6653804" y="688881"/>
                </a:lnTo>
                <a:lnTo>
                  <a:pt x="10731527" y="271884"/>
                </a:lnTo>
                <a:cubicBezTo>
                  <a:pt x="10783822" y="273380"/>
                  <a:pt x="10790844" y="266359"/>
                  <a:pt x="10793745" y="258481"/>
                </a:cubicBezTo>
                <a:lnTo>
                  <a:pt x="10796512" y="253516"/>
                </a:lnTo>
                <a:lnTo>
                  <a:pt x="10856263" y="251783"/>
                </a:lnTo>
                <a:lnTo>
                  <a:pt x="10872952" y="243066"/>
                </a:lnTo>
                <a:lnTo>
                  <a:pt x="10980163" y="237678"/>
                </a:lnTo>
                <a:cubicBezTo>
                  <a:pt x="10985505" y="209643"/>
                  <a:pt x="11016889" y="246425"/>
                  <a:pt x="11037325" y="236454"/>
                </a:cubicBezTo>
                <a:cubicBezTo>
                  <a:pt x="11052079" y="242843"/>
                  <a:pt x="11089891" y="230964"/>
                  <a:pt x="11100867" y="228539"/>
                </a:cubicBezTo>
                <a:lnTo>
                  <a:pt x="11127856" y="215115"/>
                </a:lnTo>
                <a:lnTo>
                  <a:pt x="11166497" y="214810"/>
                </a:lnTo>
                <a:cubicBezTo>
                  <a:pt x="11184044" y="212083"/>
                  <a:pt x="11217231" y="225251"/>
                  <a:pt x="11226397" y="214458"/>
                </a:cubicBezTo>
                <a:cubicBezTo>
                  <a:pt x="11239163" y="230646"/>
                  <a:pt x="11232243" y="221976"/>
                  <a:pt x="11284499" y="215829"/>
                </a:cubicBezTo>
                <a:cubicBezTo>
                  <a:pt x="11308762" y="223016"/>
                  <a:pt x="11292907" y="257795"/>
                  <a:pt x="11332107" y="242856"/>
                </a:cubicBezTo>
                <a:cubicBezTo>
                  <a:pt x="11318141" y="220143"/>
                  <a:pt x="11374400" y="218529"/>
                  <a:pt x="11357066" y="192601"/>
                </a:cubicBezTo>
                <a:lnTo>
                  <a:pt x="11394563" y="186222"/>
                </a:lnTo>
                <a:lnTo>
                  <a:pt x="11407061" y="192354"/>
                </a:lnTo>
                <a:lnTo>
                  <a:pt x="11429464" y="191610"/>
                </a:lnTo>
                <a:lnTo>
                  <a:pt x="11427271" y="181492"/>
                </a:lnTo>
                <a:lnTo>
                  <a:pt x="11487575" y="176136"/>
                </a:lnTo>
                <a:cubicBezTo>
                  <a:pt x="11532252" y="171278"/>
                  <a:pt x="11591672" y="178952"/>
                  <a:pt x="11579517" y="155481"/>
                </a:cubicBezTo>
                <a:cubicBezTo>
                  <a:pt x="11589631" y="126475"/>
                  <a:pt x="11708855" y="168211"/>
                  <a:pt x="11699246" y="138006"/>
                </a:cubicBezTo>
                <a:cubicBezTo>
                  <a:pt x="11743182" y="155461"/>
                  <a:pt x="11821229" y="135866"/>
                  <a:pt x="11882899" y="133514"/>
                </a:cubicBezTo>
                <a:cubicBezTo>
                  <a:pt x="11890092" y="119292"/>
                  <a:pt x="11967928" y="71587"/>
                  <a:pt x="11994747" y="77608"/>
                </a:cubicBezTo>
                <a:cubicBezTo>
                  <a:pt x="12094260" y="75861"/>
                  <a:pt x="12045032" y="62453"/>
                  <a:pt x="12132313" y="28707"/>
                </a:cubicBez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6" name="Freeform: Shape 19">
            <a:extLst>
              <a:ext uri="{FF2B5EF4-FFF2-40B4-BE49-F238E27FC236}">
                <a16:creationId xmlns:a16="http://schemas.microsoft.com/office/drawing/2014/main" id="{85306E64-E868-4378-9486-393C92BC8B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80038" y="3652343"/>
            <a:ext cx="4738051" cy="2766089"/>
          </a:xfrm>
          <a:custGeom>
            <a:avLst/>
            <a:gdLst>
              <a:gd name="connsiteX0" fmla="*/ 0 w 2400300"/>
              <a:gd name="connsiteY0" fmla="*/ 0 h 2400300"/>
              <a:gd name="connsiteX1" fmla="*/ 2400300 w 2400300"/>
              <a:gd name="connsiteY1" fmla="*/ 0 h 2400300"/>
              <a:gd name="connsiteX2" fmla="*/ 2400300 w 2400300"/>
              <a:gd name="connsiteY2" fmla="*/ 2400300 h 2400300"/>
              <a:gd name="connsiteX3" fmla="*/ 0 w 2400300"/>
              <a:gd name="connsiteY3" fmla="*/ 2400300 h 2400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00300" h="2400300">
                <a:moveTo>
                  <a:pt x="0" y="0"/>
                </a:moveTo>
                <a:lnTo>
                  <a:pt x="2400300" y="0"/>
                </a:lnTo>
                <a:lnTo>
                  <a:pt x="2400300" y="2400300"/>
                </a:lnTo>
                <a:lnTo>
                  <a:pt x="0" y="24003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>
            <a:outerShdw blurRad="25400" dist="12700" dir="3000000" algn="tl" rotWithShape="0">
              <a:prstClr val="black">
                <a:alpha val="2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7" name="Freeform: Shape 21">
            <a:extLst>
              <a:ext uri="{FF2B5EF4-FFF2-40B4-BE49-F238E27FC236}">
                <a16:creationId xmlns:a16="http://schemas.microsoft.com/office/drawing/2014/main" id="{01A5FD61-AF28-4544-AF3E-7193BDDDCF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257964" y="3634711"/>
            <a:ext cx="4738051" cy="2766088"/>
          </a:xfrm>
          <a:custGeom>
            <a:avLst/>
            <a:gdLst>
              <a:gd name="connsiteX0" fmla="*/ 0 w 2400300"/>
              <a:gd name="connsiteY0" fmla="*/ 0 h 2400300"/>
              <a:gd name="connsiteX1" fmla="*/ 2400300 w 2400300"/>
              <a:gd name="connsiteY1" fmla="*/ 0 h 2400300"/>
              <a:gd name="connsiteX2" fmla="*/ 2400300 w 2400300"/>
              <a:gd name="connsiteY2" fmla="*/ 2400300 h 2400300"/>
              <a:gd name="connsiteX3" fmla="*/ 0 w 2400300"/>
              <a:gd name="connsiteY3" fmla="*/ 2400300 h 2400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00300" h="2400300">
                <a:moveTo>
                  <a:pt x="0" y="0"/>
                </a:moveTo>
                <a:lnTo>
                  <a:pt x="2400300" y="0"/>
                </a:lnTo>
                <a:lnTo>
                  <a:pt x="2400300" y="2400300"/>
                </a:lnTo>
                <a:lnTo>
                  <a:pt x="0" y="24003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>
            <a:outerShdw blurRad="25400" dist="12700" dir="3000000" algn="tl" rotWithShape="0">
              <a:prstClr val="black">
                <a:alpha val="2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9" name="Picture 8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7527AB9B-7D4A-4558-95D9-D909F7D0CAD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9034" y="3962161"/>
            <a:ext cx="4515909" cy="2111187"/>
          </a:xfrm>
          <a:prstGeom prst="rect">
            <a:avLst/>
          </a:prstGeom>
        </p:spPr>
      </p:pic>
      <p:pic>
        <p:nvPicPr>
          <p:cNvPr id="11" name="Picture 10" descr="A picture containing text, newspaper&#10;&#10;Description automatically generated">
            <a:extLst>
              <a:ext uri="{FF2B5EF4-FFF2-40B4-BE49-F238E27FC236}">
                <a16:creationId xmlns:a16="http://schemas.microsoft.com/office/drawing/2014/main" id="{CF6C1810-4946-4543-9924-1BF5D6D7B1E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8768" y="3773052"/>
            <a:ext cx="3700590" cy="2525653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72A579C8-4E0F-4932-9038-29BDA90F7784}"/>
              </a:ext>
            </a:extLst>
          </p:cNvPr>
          <p:cNvSpPr txBox="1"/>
          <p:nvPr/>
        </p:nvSpPr>
        <p:spPr>
          <a:xfrm>
            <a:off x="1180038" y="571277"/>
            <a:ext cx="34264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Context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C40484C-1272-4FD5-9D85-54D136893FAC}"/>
              </a:ext>
            </a:extLst>
          </p:cNvPr>
          <p:cNvSpPr txBox="1"/>
          <p:nvPr/>
        </p:nvSpPr>
        <p:spPr>
          <a:xfrm>
            <a:off x="7286227" y="3252374"/>
            <a:ext cx="3054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Online Embedded Rubric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7373D6B-1690-40B7-8A29-913531382483}"/>
              </a:ext>
            </a:extLst>
          </p:cNvPr>
          <p:cNvSpPr txBox="1"/>
          <p:nvPr/>
        </p:nvSpPr>
        <p:spPr>
          <a:xfrm>
            <a:off x="2270928" y="3283011"/>
            <a:ext cx="2162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>
                <a:latin typeface="Calibri" panose="020F0502020204030204" pitchFamily="34" charset="0"/>
                <a:cs typeface="Calibri" panose="020F0502020204030204" pitchFamily="34" charset="0"/>
              </a:rPr>
              <a:t>Offline Rubric</a:t>
            </a:r>
          </a:p>
        </p:txBody>
      </p:sp>
    </p:spTree>
    <p:extLst>
      <p:ext uri="{BB962C8B-B14F-4D97-AF65-F5344CB8AC3E}">
        <p14:creationId xmlns:p14="http://schemas.microsoft.com/office/powerpoint/2010/main" val="21356160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7180436D-279B-48CD-937A-9214371D87C8}"/>
              </a:ext>
            </a:extLst>
          </p:cNvPr>
          <p:cNvSpPr txBox="1"/>
          <p:nvPr/>
        </p:nvSpPr>
        <p:spPr>
          <a:xfrm>
            <a:off x="1091398" y="464570"/>
            <a:ext cx="977289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Theoretical Framework: </a:t>
            </a: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The unified theory of acceptance and use of technology (UTAUT)</a:t>
            </a:r>
          </a:p>
          <a:p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Venkatesh et al. (2003) </a:t>
            </a:r>
          </a:p>
        </p:txBody>
      </p:sp>
      <p:grpSp>
        <p:nvGrpSpPr>
          <p:cNvPr id="54" name="Group 53">
            <a:extLst>
              <a:ext uri="{FF2B5EF4-FFF2-40B4-BE49-F238E27FC236}">
                <a16:creationId xmlns:a16="http://schemas.microsoft.com/office/drawing/2014/main" id="{7B48867C-963A-4E03-8E99-E6BBC771AEE6}"/>
              </a:ext>
            </a:extLst>
          </p:cNvPr>
          <p:cNvGrpSpPr/>
          <p:nvPr/>
        </p:nvGrpSpPr>
        <p:grpSpPr>
          <a:xfrm>
            <a:off x="602569" y="2065709"/>
            <a:ext cx="9626816" cy="3982113"/>
            <a:chOff x="301486" y="1575055"/>
            <a:chExt cx="9626816" cy="3982113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B652FC05-C794-4BA2-80A4-B4C994377F58}"/>
                </a:ext>
              </a:extLst>
            </p:cNvPr>
            <p:cNvSpPr/>
            <p:nvPr/>
          </p:nvSpPr>
          <p:spPr>
            <a:xfrm>
              <a:off x="7639997" y="4595800"/>
              <a:ext cx="2288305" cy="96136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t" anchorCtr="0"/>
            <a:lstStyle/>
            <a:p>
              <a:r>
                <a:rPr lang="en-GB" sz="1200" dirty="0">
                  <a:latin typeface="Calibri" panose="020F0502020204030204" pitchFamily="34" charset="0"/>
                  <a:cs typeface="Calibri" panose="020F0502020204030204" pitchFamily="34" charset="0"/>
                </a:rPr>
                <a:t>We will only be able to measure ‘Actual Use’ at the end of the project. </a:t>
              </a:r>
            </a:p>
            <a:p>
              <a:r>
                <a:rPr lang="en-GB" sz="1200" dirty="0">
                  <a:latin typeface="Calibri" panose="020F0502020204030204" pitchFamily="34" charset="0"/>
                  <a:cs typeface="Calibri" panose="020F0502020204030204" pitchFamily="34" charset="0"/>
                </a:rPr>
                <a:t>Focus group results</a:t>
              </a:r>
            </a:p>
          </p:txBody>
        </p:sp>
        <p:sp>
          <p:nvSpPr>
            <p:cNvPr id="17" name="Rectangle: Rounded Corners 16">
              <a:extLst>
                <a:ext uri="{FF2B5EF4-FFF2-40B4-BE49-F238E27FC236}">
                  <a16:creationId xmlns:a16="http://schemas.microsoft.com/office/drawing/2014/main" id="{14D775EF-5D9C-490B-92BF-4FB401095420}"/>
                </a:ext>
              </a:extLst>
            </p:cNvPr>
            <p:cNvSpPr/>
            <p:nvPr/>
          </p:nvSpPr>
          <p:spPr>
            <a:xfrm>
              <a:off x="301486" y="1840660"/>
              <a:ext cx="1962212" cy="73527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Performance expectancy (PE)</a:t>
              </a:r>
            </a:p>
          </p:txBody>
        </p:sp>
        <p:sp>
          <p:nvSpPr>
            <p:cNvPr id="26" name="Rectangle: Rounded Corners 25">
              <a:extLst>
                <a:ext uri="{FF2B5EF4-FFF2-40B4-BE49-F238E27FC236}">
                  <a16:creationId xmlns:a16="http://schemas.microsoft.com/office/drawing/2014/main" id="{294F589A-3583-4852-B3E7-1A697EFDAC93}"/>
                </a:ext>
              </a:extLst>
            </p:cNvPr>
            <p:cNvSpPr/>
            <p:nvPr/>
          </p:nvSpPr>
          <p:spPr>
            <a:xfrm>
              <a:off x="301486" y="2657266"/>
              <a:ext cx="1962212" cy="73527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Effort expectancy (EE)</a:t>
              </a:r>
            </a:p>
          </p:txBody>
        </p:sp>
        <p:sp>
          <p:nvSpPr>
            <p:cNvPr id="27" name="Rectangle: Rounded Corners 26">
              <a:extLst>
                <a:ext uri="{FF2B5EF4-FFF2-40B4-BE49-F238E27FC236}">
                  <a16:creationId xmlns:a16="http://schemas.microsoft.com/office/drawing/2014/main" id="{9CC6CB47-DF9A-469B-A0C7-6EA70E6E99E3}"/>
                </a:ext>
              </a:extLst>
            </p:cNvPr>
            <p:cNvSpPr/>
            <p:nvPr/>
          </p:nvSpPr>
          <p:spPr>
            <a:xfrm>
              <a:off x="301486" y="3473872"/>
              <a:ext cx="1962212" cy="73527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Social influence (SI)</a:t>
              </a:r>
            </a:p>
          </p:txBody>
        </p:sp>
        <p:sp>
          <p:nvSpPr>
            <p:cNvPr id="28" name="Rectangle: Rounded Corners 27">
              <a:extLst>
                <a:ext uri="{FF2B5EF4-FFF2-40B4-BE49-F238E27FC236}">
                  <a16:creationId xmlns:a16="http://schemas.microsoft.com/office/drawing/2014/main" id="{C577A540-D07D-4732-A3E9-C9B8BBE43381}"/>
                </a:ext>
              </a:extLst>
            </p:cNvPr>
            <p:cNvSpPr/>
            <p:nvPr/>
          </p:nvSpPr>
          <p:spPr>
            <a:xfrm>
              <a:off x="301486" y="4317292"/>
              <a:ext cx="1962212" cy="73527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Facilitating conditions (FC)</a:t>
              </a:r>
            </a:p>
          </p:txBody>
        </p:sp>
        <p:sp>
          <p:nvSpPr>
            <p:cNvPr id="29" name="Rectangle: Rounded Corners 28">
              <a:extLst>
                <a:ext uri="{FF2B5EF4-FFF2-40B4-BE49-F238E27FC236}">
                  <a16:creationId xmlns:a16="http://schemas.microsoft.com/office/drawing/2014/main" id="{C7DBB2B4-9546-462B-B1A6-2DD01A9116E7}"/>
                </a:ext>
              </a:extLst>
            </p:cNvPr>
            <p:cNvSpPr/>
            <p:nvPr/>
          </p:nvSpPr>
          <p:spPr>
            <a:xfrm>
              <a:off x="3821911" y="3125734"/>
              <a:ext cx="1962212" cy="954107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Behavioural intention to use “Acceptance” (BI)</a:t>
              </a:r>
            </a:p>
          </p:txBody>
        </p:sp>
        <p:sp>
          <p:nvSpPr>
            <p:cNvPr id="30" name="Rectangle: Rounded Corners 29">
              <a:extLst>
                <a:ext uri="{FF2B5EF4-FFF2-40B4-BE49-F238E27FC236}">
                  <a16:creationId xmlns:a16="http://schemas.microsoft.com/office/drawing/2014/main" id="{89BFDC7E-72BB-4895-9518-B05786B2E0F9}"/>
                </a:ext>
              </a:extLst>
            </p:cNvPr>
            <p:cNvSpPr/>
            <p:nvPr/>
          </p:nvSpPr>
          <p:spPr>
            <a:xfrm>
              <a:off x="7612969" y="3789937"/>
              <a:ext cx="1962212" cy="73527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Actual use of embedded rubrics  </a:t>
              </a:r>
            </a:p>
          </p:txBody>
        </p:sp>
        <p:cxnSp>
          <p:nvCxnSpPr>
            <p:cNvPr id="3" name="Straight Arrow Connector 2">
              <a:extLst>
                <a:ext uri="{FF2B5EF4-FFF2-40B4-BE49-F238E27FC236}">
                  <a16:creationId xmlns:a16="http://schemas.microsoft.com/office/drawing/2014/main" id="{6C047358-930E-45A9-B05A-D92AA9885B79}"/>
                </a:ext>
              </a:extLst>
            </p:cNvPr>
            <p:cNvCxnSpPr>
              <a:stCxn id="17" idx="3"/>
              <a:endCxn id="29" idx="1"/>
            </p:cNvCxnSpPr>
            <p:nvPr/>
          </p:nvCxnSpPr>
          <p:spPr>
            <a:xfrm>
              <a:off x="2263698" y="2208296"/>
              <a:ext cx="1558213" cy="139449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E4094AC5-7DE9-47E6-9BBB-D88DF7D6338A}"/>
                </a:ext>
              </a:extLst>
            </p:cNvPr>
            <p:cNvCxnSpPr>
              <a:stCxn id="26" idx="3"/>
              <a:endCxn id="29" idx="1"/>
            </p:cNvCxnSpPr>
            <p:nvPr/>
          </p:nvCxnSpPr>
          <p:spPr>
            <a:xfrm>
              <a:off x="2263698" y="3024902"/>
              <a:ext cx="1558213" cy="57788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>
              <a:extLst>
                <a:ext uri="{FF2B5EF4-FFF2-40B4-BE49-F238E27FC236}">
                  <a16:creationId xmlns:a16="http://schemas.microsoft.com/office/drawing/2014/main" id="{B9CEE69F-B464-4947-B062-D01BCAF95C44}"/>
                </a:ext>
              </a:extLst>
            </p:cNvPr>
            <p:cNvCxnSpPr>
              <a:stCxn id="27" idx="3"/>
              <a:endCxn id="29" idx="1"/>
            </p:cNvCxnSpPr>
            <p:nvPr/>
          </p:nvCxnSpPr>
          <p:spPr>
            <a:xfrm flipV="1">
              <a:off x="2263698" y="3602788"/>
              <a:ext cx="1558213" cy="23872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>
              <a:extLst>
                <a:ext uri="{FF2B5EF4-FFF2-40B4-BE49-F238E27FC236}">
                  <a16:creationId xmlns:a16="http://schemas.microsoft.com/office/drawing/2014/main" id="{9CAE3B6A-4FA6-4EB7-B354-D4B25DABA693}"/>
                </a:ext>
              </a:extLst>
            </p:cNvPr>
            <p:cNvCxnSpPr>
              <a:stCxn id="28" idx="3"/>
              <a:endCxn id="29" idx="1"/>
            </p:cNvCxnSpPr>
            <p:nvPr/>
          </p:nvCxnSpPr>
          <p:spPr>
            <a:xfrm flipV="1">
              <a:off x="2263698" y="3602788"/>
              <a:ext cx="1558213" cy="108214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>
              <a:extLst>
                <a:ext uri="{FF2B5EF4-FFF2-40B4-BE49-F238E27FC236}">
                  <a16:creationId xmlns:a16="http://schemas.microsoft.com/office/drawing/2014/main" id="{8D6B95D0-B079-490F-AA13-0A3277183F85}"/>
                </a:ext>
              </a:extLst>
            </p:cNvPr>
            <p:cNvCxnSpPr>
              <a:stCxn id="28" idx="3"/>
              <a:endCxn id="30" idx="1"/>
            </p:cNvCxnSpPr>
            <p:nvPr/>
          </p:nvCxnSpPr>
          <p:spPr>
            <a:xfrm flipV="1">
              <a:off x="2263698" y="4157573"/>
              <a:ext cx="5349271" cy="52735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Rectangle: Rounded Corners 36">
              <a:extLst>
                <a:ext uri="{FF2B5EF4-FFF2-40B4-BE49-F238E27FC236}">
                  <a16:creationId xmlns:a16="http://schemas.microsoft.com/office/drawing/2014/main" id="{A77E31EC-C071-46CC-878B-D306913C2AF0}"/>
                </a:ext>
              </a:extLst>
            </p:cNvPr>
            <p:cNvSpPr/>
            <p:nvPr/>
          </p:nvSpPr>
          <p:spPr>
            <a:xfrm>
              <a:off x="2774257" y="1575055"/>
              <a:ext cx="1962212" cy="735272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Digital confidence (DC)</a:t>
              </a:r>
            </a:p>
          </p:txBody>
        </p:sp>
        <p:sp>
          <p:nvSpPr>
            <p:cNvPr id="38" name="Rectangle: Rounded Corners 37">
              <a:extLst>
                <a:ext uri="{FF2B5EF4-FFF2-40B4-BE49-F238E27FC236}">
                  <a16:creationId xmlns:a16="http://schemas.microsoft.com/office/drawing/2014/main" id="{EDC6D614-8D5E-402B-AA9B-8374951745AA}"/>
                </a:ext>
              </a:extLst>
            </p:cNvPr>
            <p:cNvSpPr/>
            <p:nvPr/>
          </p:nvSpPr>
          <p:spPr>
            <a:xfrm>
              <a:off x="6925318" y="1597520"/>
              <a:ext cx="2492425" cy="735272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Prior knowledge of embedded rubrics (PK)</a:t>
              </a:r>
            </a:p>
          </p:txBody>
        </p:sp>
        <p:sp>
          <p:nvSpPr>
            <p:cNvPr id="39" name="Rectangle: Rounded Corners 38">
              <a:extLst>
                <a:ext uri="{FF2B5EF4-FFF2-40B4-BE49-F238E27FC236}">
                  <a16:creationId xmlns:a16="http://schemas.microsoft.com/office/drawing/2014/main" id="{1B760C2B-1F65-48C0-B2AB-C473DEF09ECD}"/>
                </a:ext>
              </a:extLst>
            </p:cNvPr>
            <p:cNvSpPr/>
            <p:nvPr/>
          </p:nvSpPr>
          <p:spPr>
            <a:xfrm>
              <a:off x="4803017" y="1579865"/>
              <a:ext cx="1962212" cy="735272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Use of rubrics in general (RG)</a:t>
              </a:r>
            </a:p>
          </p:txBody>
        </p:sp>
        <p:cxnSp>
          <p:nvCxnSpPr>
            <p:cNvPr id="41" name="Straight Arrow Connector 40">
              <a:extLst>
                <a:ext uri="{FF2B5EF4-FFF2-40B4-BE49-F238E27FC236}">
                  <a16:creationId xmlns:a16="http://schemas.microsoft.com/office/drawing/2014/main" id="{696F85F6-51A0-469E-81EF-64B3AA379D2B}"/>
                </a:ext>
              </a:extLst>
            </p:cNvPr>
            <p:cNvCxnSpPr>
              <a:stCxn id="37" idx="2"/>
              <a:endCxn id="29" idx="0"/>
            </p:cNvCxnSpPr>
            <p:nvPr/>
          </p:nvCxnSpPr>
          <p:spPr>
            <a:xfrm>
              <a:off x="3755363" y="2310327"/>
              <a:ext cx="1047654" cy="815407"/>
            </a:xfrm>
            <a:prstGeom prst="straightConnector1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>
              <a:extLst>
                <a:ext uri="{FF2B5EF4-FFF2-40B4-BE49-F238E27FC236}">
                  <a16:creationId xmlns:a16="http://schemas.microsoft.com/office/drawing/2014/main" id="{9E6655B6-46A0-406C-B139-993A577D3146}"/>
                </a:ext>
              </a:extLst>
            </p:cNvPr>
            <p:cNvCxnSpPr>
              <a:cxnSpLocks/>
              <a:stCxn id="38" idx="2"/>
              <a:endCxn id="29" idx="0"/>
            </p:cNvCxnSpPr>
            <p:nvPr/>
          </p:nvCxnSpPr>
          <p:spPr>
            <a:xfrm flipH="1">
              <a:off x="4803017" y="2332792"/>
              <a:ext cx="3368514" cy="792942"/>
            </a:xfrm>
            <a:prstGeom prst="straightConnector1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>
              <a:extLst>
                <a:ext uri="{FF2B5EF4-FFF2-40B4-BE49-F238E27FC236}">
                  <a16:creationId xmlns:a16="http://schemas.microsoft.com/office/drawing/2014/main" id="{614D37D1-107D-448D-84CD-53257A23DDE6}"/>
                </a:ext>
              </a:extLst>
            </p:cNvPr>
            <p:cNvCxnSpPr>
              <a:stCxn id="39" idx="2"/>
              <a:endCxn id="29" idx="0"/>
            </p:cNvCxnSpPr>
            <p:nvPr/>
          </p:nvCxnSpPr>
          <p:spPr>
            <a:xfrm flipH="1">
              <a:off x="4803017" y="2315137"/>
              <a:ext cx="981106" cy="810597"/>
            </a:xfrm>
            <a:prstGeom prst="straightConnector1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5" name="Rectangle: Rounded Corners 54">
            <a:extLst>
              <a:ext uri="{FF2B5EF4-FFF2-40B4-BE49-F238E27FC236}">
                <a16:creationId xmlns:a16="http://schemas.microsoft.com/office/drawing/2014/main" id="{2047C3FB-0BF9-4E92-BF15-E163C4C3F919}"/>
              </a:ext>
            </a:extLst>
          </p:cNvPr>
          <p:cNvSpPr/>
          <p:nvPr/>
        </p:nvSpPr>
        <p:spPr>
          <a:xfrm>
            <a:off x="4122994" y="5419989"/>
            <a:ext cx="2523490" cy="125566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400" dirty="0">
                <a:solidFill>
                  <a:schemeClr val="tx1"/>
                </a:solidFill>
              </a:rPr>
              <a:t>Moderators:</a:t>
            </a:r>
          </a:p>
          <a:p>
            <a:r>
              <a:rPr lang="en-GB" sz="1400" dirty="0">
                <a:solidFill>
                  <a:schemeClr val="tx1"/>
                </a:solidFill>
              </a:rPr>
              <a:t>Age</a:t>
            </a:r>
          </a:p>
          <a:p>
            <a:r>
              <a:rPr lang="en-GB" sz="1400" dirty="0">
                <a:solidFill>
                  <a:schemeClr val="tx1"/>
                </a:solidFill>
              </a:rPr>
              <a:t>Gender </a:t>
            </a:r>
          </a:p>
          <a:p>
            <a:r>
              <a:rPr lang="en-GB" sz="1400" dirty="0">
                <a:solidFill>
                  <a:schemeClr val="tx1"/>
                </a:solidFill>
              </a:rPr>
              <a:t>Experience</a:t>
            </a:r>
          </a:p>
          <a:p>
            <a:r>
              <a:rPr lang="en-GB" sz="1400" dirty="0">
                <a:solidFill>
                  <a:schemeClr val="tx1"/>
                </a:solidFill>
              </a:rPr>
              <a:t>Voluntariness of use </a:t>
            </a:r>
          </a:p>
        </p:txBody>
      </p: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0FC1AE96-0706-43A8-A33F-63DF3C687FF1}"/>
              </a:ext>
            </a:extLst>
          </p:cNvPr>
          <p:cNvCxnSpPr>
            <a:stCxn id="29" idx="3"/>
            <a:endCxn id="30" idx="1"/>
          </p:cNvCxnSpPr>
          <p:nvPr/>
        </p:nvCxnSpPr>
        <p:spPr>
          <a:xfrm>
            <a:off x="6085206" y="4093442"/>
            <a:ext cx="1828846" cy="5547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97892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7C4B4C-B491-4E64-9325-D20BD6F9D3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4351" y="1313245"/>
            <a:ext cx="10036379" cy="5060410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GB" sz="1800" dirty="0">
                <a:solidFill>
                  <a:schemeClr val="tx1"/>
                </a:solidFill>
                <a:latin typeface="Calibri"/>
                <a:ea typeface="Batang"/>
                <a:cs typeface="Calibri"/>
              </a:rPr>
              <a:t>Case study approach</a:t>
            </a:r>
          </a:p>
          <a:p>
            <a:r>
              <a:rPr lang="en-GB" sz="1800" dirty="0">
                <a:solidFill>
                  <a:schemeClr val="tx1"/>
                </a:solidFill>
                <a:latin typeface="Calibri"/>
                <a:ea typeface="Batang"/>
                <a:cs typeface="Calibri"/>
              </a:rPr>
              <a:t>Two phases: </a:t>
            </a:r>
            <a:endParaRPr lang="en-GB" sz="1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en-GB" sz="1600" dirty="0">
                <a:solidFill>
                  <a:schemeClr val="tx1"/>
                </a:solidFill>
                <a:latin typeface="Calibri"/>
                <a:ea typeface="Batang"/>
                <a:cs typeface="Calibri"/>
              </a:rPr>
              <a:t>	Phase 1 (Quantitative)</a:t>
            </a:r>
          </a:p>
          <a:p>
            <a:pPr lvl="1"/>
            <a:r>
              <a:rPr lang="en-GB" sz="1600" dirty="0">
                <a:solidFill>
                  <a:schemeClr val="tx1"/>
                </a:solidFill>
                <a:latin typeface="Calibri"/>
                <a:ea typeface="Batang"/>
                <a:cs typeface="Calibri"/>
              </a:rPr>
              <a:t>	Phase 2 (Qualitative)</a:t>
            </a:r>
          </a:p>
          <a:p>
            <a:r>
              <a:rPr lang="en-US" sz="1800" dirty="0">
                <a:solidFill>
                  <a:schemeClr val="tx1"/>
                </a:solidFill>
                <a:latin typeface="Calibri"/>
                <a:ea typeface="Batang"/>
                <a:cs typeface="Calibri"/>
              </a:rPr>
              <a:t>The project is currently still in Phase 2 with ongoing data collection.</a:t>
            </a:r>
            <a:endParaRPr lang="en-GB" sz="1800" dirty="0">
              <a:solidFill>
                <a:schemeClr val="tx1"/>
              </a:solidFill>
              <a:latin typeface="Calibri"/>
              <a:ea typeface="Batang"/>
              <a:cs typeface="Calibri"/>
            </a:endParaRPr>
          </a:p>
          <a:p>
            <a:r>
              <a:rPr lang="en-GB" sz="1800" dirty="0">
                <a:solidFill>
                  <a:schemeClr val="tx1"/>
                </a:solidFill>
                <a:latin typeface="Calibri"/>
                <a:ea typeface="Batang"/>
                <a:cs typeface="Calibri"/>
              </a:rPr>
              <a:t>For the purpose of this conference, we will be discussing the preliminary findings from Phase 1</a:t>
            </a:r>
            <a:r>
              <a:rPr lang="en-US" sz="1800" dirty="0">
                <a:solidFill>
                  <a:schemeClr val="tx1"/>
                </a:solidFill>
                <a:latin typeface="Calibri"/>
                <a:ea typeface="Batang"/>
                <a:cs typeface="Calibri"/>
              </a:rPr>
              <a:t> </a:t>
            </a:r>
            <a:endParaRPr lang="en-US" sz="1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1800" dirty="0">
                <a:solidFill>
                  <a:schemeClr val="tx1"/>
                </a:solidFill>
                <a:latin typeface="Calibri"/>
                <a:ea typeface="Batang"/>
                <a:cs typeface="Calibri"/>
              </a:rPr>
              <a:t>Self-administered questionnaires distributed online via Qualtrics</a:t>
            </a:r>
          </a:p>
          <a:p>
            <a:r>
              <a:rPr lang="en-GB" sz="1800" dirty="0">
                <a:solidFill>
                  <a:schemeClr val="tx1"/>
                </a:solidFill>
                <a:latin typeface="Calibri"/>
                <a:ea typeface="Batang"/>
                <a:cs typeface="Calibri"/>
              </a:rPr>
              <a:t>Sample: </a:t>
            </a:r>
            <a:endParaRPr lang="en-GB" sz="1800" dirty="0">
              <a:solidFill>
                <a:schemeClr val="tx1"/>
              </a:solidFill>
              <a:latin typeface="Calibri" panose="020F0502020204030204" pitchFamily="34" charset="0"/>
              <a:ea typeface="Batang"/>
              <a:cs typeface="Calibri" panose="020F0502020204030204" pitchFamily="34" charset="0"/>
            </a:endParaRPr>
          </a:p>
          <a:p>
            <a:pPr lvl="1"/>
            <a:r>
              <a:rPr lang="en-GB" sz="1600" dirty="0">
                <a:solidFill>
                  <a:schemeClr val="tx1"/>
                </a:solidFill>
                <a:latin typeface="Calibri"/>
                <a:ea typeface="Batang"/>
                <a:cs typeface="Calibri"/>
              </a:rPr>
              <a:t>	84 Academics (Only 61 valid responses)</a:t>
            </a:r>
            <a:endParaRPr lang="en-GB" sz="1600" dirty="0">
              <a:solidFill>
                <a:schemeClr val="tx1"/>
              </a:solidFill>
              <a:latin typeface="Calibri"/>
              <a:cs typeface="Calibri"/>
            </a:endParaRPr>
          </a:p>
          <a:p>
            <a:pPr lvl="1"/>
            <a:r>
              <a:rPr lang="en-GB" sz="1600" dirty="0">
                <a:solidFill>
                  <a:schemeClr val="tx1"/>
                </a:solidFill>
                <a:latin typeface="Calibri"/>
                <a:ea typeface="Batang"/>
                <a:cs typeface="Calibri"/>
              </a:rPr>
              <a:t>	38 Professional support services</a:t>
            </a:r>
          </a:p>
          <a:p>
            <a:r>
              <a:rPr lang="en-GB" sz="1800" dirty="0">
                <a:solidFill>
                  <a:schemeClr val="tx1"/>
                </a:solidFill>
                <a:latin typeface="Calibri"/>
                <a:ea typeface="Batang"/>
                <a:cs typeface="Calibri"/>
              </a:rPr>
              <a:t>Data analysis:</a:t>
            </a:r>
          </a:p>
          <a:p>
            <a:pPr lvl="1"/>
            <a:r>
              <a:rPr lang="en-GB" sz="1200" dirty="0">
                <a:solidFill>
                  <a:schemeClr val="tx1"/>
                </a:solidFill>
                <a:latin typeface="Calibri"/>
                <a:ea typeface="Batang"/>
                <a:cs typeface="Calibri"/>
              </a:rPr>
              <a:t>	</a:t>
            </a:r>
            <a:r>
              <a:rPr lang="en-GB" sz="1600" dirty="0">
                <a:solidFill>
                  <a:schemeClr val="tx1"/>
                </a:solidFill>
                <a:latin typeface="Calibri" panose="020F0502020204030204" pitchFamily="34" charset="0"/>
                <a:ea typeface="Batang"/>
                <a:cs typeface="Calibri" panose="020F0502020204030204" pitchFamily="34" charset="0"/>
              </a:rPr>
              <a:t>Descriptive statistics</a:t>
            </a:r>
            <a:endParaRPr lang="en-GB" sz="16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en-GB" sz="1600" dirty="0">
                <a:solidFill>
                  <a:schemeClr val="tx1"/>
                </a:solidFill>
                <a:latin typeface="Calibri" panose="020F0502020204030204" pitchFamily="34" charset="0"/>
                <a:ea typeface="Batang"/>
                <a:cs typeface="Calibri" panose="020F0502020204030204" pitchFamily="34" charset="0"/>
              </a:rPr>
              <a:t>	Internal consistency</a:t>
            </a:r>
            <a:endParaRPr lang="en-GB" sz="16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en-GB" sz="1600" dirty="0">
                <a:solidFill>
                  <a:schemeClr val="tx1"/>
                </a:solidFill>
                <a:latin typeface="Calibri" panose="020F0502020204030204" pitchFamily="34" charset="0"/>
                <a:ea typeface="Batang"/>
                <a:cs typeface="Calibri" panose="020F0502020204030204" pitchFamily="34" charset="0"/>
              </a:rPr>
              <a:t>	Regression analysis</a:t>
            </a:r>
            <a:endParaRPr lang="en-GB" sz="16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72B0B47-EAE2-4A4B-9A35-AB13A71A3328}"/>
              </a:ext>
            </a:extLst>
          </p:cNvPr>
          <p:cNvSpPr txBox="1"/>
          <p:nvPr/>
        </p:nvSpPr>
        <p:spPr>
          <a:xfrm>
            <a:off x="1168062" y="577189"/>
            <a:ext cx="43667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Methodology</a:t>
            </a:r>
          </a:p>
        </p:txBody>
      </p:sp>
    </p:spTree>
    <p:extLst>
      <p:ext uri="{BB962C8B-B14F-4D97-AF65-F5344CB8AC3E}">
        <p14:creationId xmlns:p14="http://schemas.microsoft.com/office/powerpoint/2010/main" val="8435314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72B0B47-EAE2-4A4B-9A35-AB13A71A3328}"/>
              </a:ext>
            </a:extLst>
          </p:cNvPr>
          <p:cNvSpPr txBox="1"/>
          <p:nvPr/>
        </p:nvSpPr>
        <p:spPr>
          <a:xfrm>
            <a:off x="1112306" y="242652"/>
            <a:ext cx="43667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Methodology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5C1CDCBF-D78B-4E23-9371-4852BC72DC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082622"/>
              </p:ext>
            </p:extLst>
          </p:nvPr>
        </p:nvGraphicFramePr>
        <p:xfrm>
          <a:off x="210055" y="994627"/>
          <a:ext cx="10506267" cy="53200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70314">
                  <a:extLst>
                    <a:ext uri="{9D8B030D-6E8A-4147-A177-3AD203B41FA5}">
                      <a16:colId xmlns:a16="http://schemas.microsoft.com/office/drawing/2014/main" val="1636101108"/>
                    </a:ext>
                  </a:extLst>
                </a:gridCol>
                <a:gridCol w="2217543">
                  <a:extLst>
                    <a:ext uri="{9D8B030D-6E8A-4147-A177-3AD203B41FA5}">
                      <a16:colId xmlns:a16="http://schemas.microsoft.com/office/drawing/2014/main" val="791398161"/>
                    </a:ext>
                  </a:extLst>
                </a:gridCol>
                <a:gridCol w="1471961">
                  <a:extLst>
                    <a:ext uri="{9D8B030D-6E8A-4147-A177-3AD203B41FA5}">
                      <a16:colId xmlns:a16="http://schemas.microsoft.com/office/drawing/2014/main" val="1454392811"/>
                    </a:ext>
                  </a:extLst>
                </a:gridCol>
                <a:gridCol w="1460810">
                  <a:extLst>
                    <a:ext uri="{9D8B030D-6E8A-4147-A177-3AD203B41FA5}">
                      <a16:colId xmlns:a16="http://schemas.microsoft.com/office/drawing/2014/main" val="15633645"/>
                    </a:ext>
                  </a:extLst>
                </a:gridCol>
                <a:gridCol w="2185639">
                  <a:extLst>
                    <a:ext uri="{9D8B030D-6E8A-4147-A177-3AD203B41FA5}">
                      <a16:colId xmlns:a16="http://schemas.microsoft.com/office/drawing/2014/main" val="1742257054"/>
                    </a:ext>
                  </a:extLst>
                </a:gridCol>
              </a:tblGrid>
              <a:tr h="35467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2022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6137623"/>
                  </a:ext>
                </a:extLst>
              </a:tr>
              <a:tr h="1113802">
                <a:tc>
                  <a:txBody>
                    <a:bodyPr/>
                    <a:lstStyle/>
                    <a:p>
                      <a:r>
                        <a:rPr lang="en-GB" dirty="0"/>
                        <a:t>Pilot project with the use of online embedded rubrics </a:t>
                      </a:r>
                    </a:p>
                    <a:p>
                      <a:r>
                        <a:rPr lang="en-GB" dirty="0"/>
                        <a:t>(N = 8 participants)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Researchers pilot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Training </a:t>
                      </a:r>
                    </a:p>
                    <a:p>
                      <a:r>
                        <a:rPr lang="en-GB" dirty="0"/>
                        <a:t>2 volunteers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6 volunteers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Staff focus group </a:t>
                      </a:r>
                    </a:p>
                    <a:p>
                      <a:r>
                        <a:rPr lang="en-GB" dirty="0"/>
                        <a:t>(May 2022)</a:t>
                      </a:r>
                    </a:p>
                    <a:p>
                      <a:r>
                        <a:rPr lang="en-GB" dirty="0"/>
                        <a:t>N = 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6436068"/>
                  </a:ext>
                </a:extLst>
              </a:tr>
              <a:tr h="1059234">
                <a:tc>
                  <a:txBody>
                    <a:bodyPr/>
                    <a:lstStyle/>
                    <a:p>
                      <a:r>
                        <a:rPr lang="en-GB" dirty="0"/>
                        <a:t>Meetings with various stakeholders to understand context and UWE marking tool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Context meetings</a:t>
                      </a:r>
                    </a:p>
                    <a:p>
                      <a:r>
                        <a:rPr lang="en-GB" dirty="0"/>
                        <a:t>2 senior technologists</a:t>
                      </a:r>
                    </a:p>
                    <a:p>
                      <a:r>
                        <a:rPr lang="en-GB" dirty="0"/>
                        <a:t>1 IT manager</a:t>
                      </a:r>
                    </a:p>
                    <a:p>
                      <a:r>
                        <a:rPr lang="en-GB" dirty="0"/>
                        <a:t>4 L&amp;T managers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4514545"/>
                  </a:ext>
                </a:extLst>
              </a:tr>
              <a:tr h="652613">
                <a:tc>
                  <a:txBody>
                    <a:bodyPr/>
                    <a:lstStyle/>
                    <a:p>
                      <a:r>
                        <a:rPr lang="en-GB" dirty="0"/>
                        <a:t>Phase 1: Quantitative data collection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/>
                        <a:t>online questionnaire development</a:t>
                      </a:r>
                    </a:p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online questionnaire development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online questionnaire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(N=61)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2083177"/>
                  </a:ext>
                </a:extLst>
              </a:tr>
              <a:tr h="117411">
                <a:tc>
                  <a:txBody>
                    <a:bodyPr/>
                    <a:lstStyle/>
                    <a:p>
                      <a:r>
                        <a:rPr lang="en-GB" dirty="0"/>
                        <a:t>Phase 2: Qualitative data collection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Staff interviews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(May, June 2022)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Student Focus group (June 2022)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70931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33622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hart, bar chart&#10;&#10;Description automatically generated">
            <a:extLst>
              <a:ext uri="{FF2B5EF4-FFF2-40B4-BE49-F238E27FC236}">
                <a16:creationId xmlns:a16="http://schemas.microsoft.com/office/drawing/2014/main" id="{A3DBBCC4-AED4-4240-9EC4-5E5891A94F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7925" y="0"/>
            <a:ext cx="8291511" cy="686547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E82095A-3A99-467B-A32D-D3B7F6CC611F}"/>
              </a:ext>
            </a:extLst>
          </p:cNvPr>
          <p:cNvSpPr txBox="1"/>
          <p:nvPr/>
        </p:nvSpPr>
        <p:spPr>
          <a:xfrm>
            <a:off x="242511" y="231501"/>
            <a:ext cx="43667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Phase 1: Results</a:t>
            </a:r>
          </a:p>
        </p:txBody>
      </p:sp>
    </p:spTree>
    <p:extLst>
      <p:ext uri="{BB962C8B-B14F-4D97-AF65-F5344CB8AC3E}">
        <p14:creationId xmlns:p14="http://schemas.microsoft.com/office/powerpoint/2010/main" val="35464118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hart, bar chart&#10;&#10;Description automatically generated">
            <a:extLst>
              <a:ext uri="{FF2B5EF4-FFF2-40B4-BE49-F238E27FC236}">
                <a16:creationId xmlns:a16="http://schemas.microsoft.com/office/drawing/2014/main" id="{4F7171C6-9780-48D3-A1E1-9D8B4B677C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9394" y="956218"/>
            <a:ext cx="10279855" cy="5368339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9C68629-672C-4B0C-BDAA-2C62A62BF656}"/>
              </a:ext>
            </a:extLst>
          </p:cNvPr>
          <p:cNvSpPr txBox="1"/>
          <p:nvPr/>
        </p:nvSpPr>
        <p:spPr>
          <a:xfrm>
            <a:off x="242511" y="231501"/>
            <a:ext cx="43667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Phase 1: Results</a:t>
            </a:r>
          </a:p>
        </p:txBody>
      </p:sp>
    </p:spTree>
    <p:extLst>
      <p:ext uri="{BB962C8B-B14F-4D97-AF65-F5344CB8AC3E}">
        <p14:creationId xmlns:p14="http://schemas.microsoft.com/office/powerpoint/2010/main" val="2778288618"/>
      </p:ext>
    </p:extLst>
  </p:cSld>
  <p:clrMapOvr>
    <a:masterClrMapping/>
  </p:clrMapOvr>
</p:sld>
</file>

<file path=ppt/theme/theme1.xml><?xml version="1.0" encoding="utf-8"?>
<a:theme xmlns:a="http://schemas.openxmlformats.org/drawingml/2006/main" name="ArchiveVTI">
  <a:themeElements>
    <a:clrScheme name="AnalogousFromLightSeedLeftStep">
      <a:dk1>
        <a:srgbClr val="000000"/>
      </a:dk1>
      <a:lt1>
        <a:srgbClr val="FFFFFF"/>
      </a:lt1>
      <a:dk2>
        <a:srgbClr val="3E2441"/>
      </a:dk2>
      <a:lt2>
        <a:srgbClr val="E8E6E2"/>
      </a:lt2>
      <a:accent1>
        <a:srgbClr val="96A3C6"/>
      </a:accent1>
      <a:accent2>
        <a:srgbClr val="7FA7BA"/>
      </a:accent2>
      <a:accent3>
        <a:srgbClr val="82ACA8"/>
      </a:accent3>
      <a:accent4>
        <a:srgbClr val="77AE92"/>
      </a:accent4>
      <a:accent5>
        <a:srgbClr val="81AC84"/>
      </a:accent5>
      <a:accent6>
        <a:srgbClr val="8AAE77"/>
      </a:accent6>
      <a:hlink>
        <a:srgbClr val="908157"/>
      </a:hlink>
      <a:folHlink>
        <a:srgbClr val="7F7F7F"/>
      </a:folHlink>
    </a:clrScheme>
    <a:fontScheme name="Custom 170">
      <a:majorFont>
        <a:latin typeface="Bembo"/>
        <a:ea typeface=""/>
        <a:cs typeface=""/>
      </a:majorFont>
      <a:minorFont>
        <a:latin typeface="Bemb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rchiveVTI" id="{514BDC9F-20AC-40CA-9FE7-B30987BCD2D4}" vid="{D8FA1533-D953-46ED-B2C7-B32AF1BED7A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376</TotalTime>
  <Words>1373</Words>
  <Application>Microsoft Office PowerPoint</Application>
  <PresentationFormat>Widescreen</PresentationFormat>
  <Paragraphs>219</Paragraphs>
  <Slides>16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Bembo</vt:lpstr>
      <vt:lpstr>Calibri</vt:lpstr>
      <vt:lpstr>ArchiveVTI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Anabela Da Silva Filipe Soares</dc:creator>
  <cp:lastModifiedBy>Anabela Da Silva Filipe Soares</cp:lastModifiedBy>
  <cp:revision>66</cp:revision>
  <dcterms:created xsi:type="dcterms:W3CDTF">2021-06-16T09:46:43Z</dcterms:created>
  <dcterms:modified xsi:type="dcterms:W3CDTF">2022-06-15T16:10:14Z</dcterms:modified>
</cp:coreProperties>
</file>