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9144000" cy="6858000"/>
  <p:embeddedFontLst>
    <p:embeddedFont>
      <p:font typeface="Calibri" panose="020F0502020204030204" pitchFamily="34" charset="0"/>
      <p:regular r:id="rId21"/>
      <p:bold r:id="rId22"/>
      <p:italic r:id="rId23"/>
      <p:boldItalic r:id="rId24"/>
    </p:embeddedFont>
    <p:embeddedFont>
      <p:font typeface="Georgia" panose="02040502050405020303" pitchFamily="18"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
      <p:font typeface="Tahoma" panose="020B0604030504040204" pitchFamily="3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orient="horz" pos="320">
          <p15:clr>
            <a:srgbClr val="A4A3A4"/>
          </p15:clr>
        </p15:guide>
        <p15:guide id="3" orient="horz" pos="737">
          <p15:clr>
            <a:srgbClr val="A4A3A4"/>
          </p15:clr>
        </p15:guide>
        <p15:guide id="4" orient="horz" pos="2879">
          <p15:clr>
            <a:srgbClr val="A4A3A4"/>
          </p15:clr>
        </p15:guide>
        <p15:guide id="5" pos="2880">
          <p15:clr>
            <a:srgbClr val="A4A3A4"/>
          </p15:clr>
        </p15:guide>
        <p15:guide id="6" pos="562">
          <p15:clr>
            <a:srgbClr val="A4A3A4"/>
          </p15:clr>
        </p15:guide>
        <p15:guide id="7" pos="5103">
          <p15:clr>
            <a:srgbClr val="A4A3A4"/>
          </p15:clr>
        </p15:guide>
        <p15:guide id="8" pos="2562">
          <p15:clr>
            <a:srgbClr val="A4A3A4"/>
          </p15:clr>
        </p15:guide>
        <p15:guide id="9" pos="2699">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qp7NfjqHgGJI7bvLNA2YOa4UUN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D04726-CB8E-4583-8D5E-5BDCF0EA2B40}" v="1" dt="2023-02-08T16:29:42.011"/>
  </p1510:revLst>
</p1510:revInfo>
</file>

<file path=ppt/tableStyles.xml><?xml version="1.0" encoding="utf-8"?>
<a:tblStyleLst xmlns:a="http://schemas.openxmlformats.org/drawingml/2006/main" def="{D3322A38-9BF2-4D31-A77A-EE19D5B4C282}">
  <a:tblStyle styleId="{D3322A38-9BF2-4D31-A77A-EE19D5B4C28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3E9"/>
          </a:solidFill>
        </a:fill>
      </a:tcStyle>
    </a:wholeTbl>
    <a:band1H>
      <a:tcTxStyle/>
      <a:tcStyle>
        <a:tcBdr/>
        <a:fill>
          <a:solidFill>
            <a:srgbClr val="DEE7D0"/>
          </a:solidFill>
        </a:fill>
      </a:tcStyle>
    </a:band1H>
    <a:band2H>
      <a:tcTxStyle/>
      <a:tcStyle>
        <a:tcBdr/>
      </a:tcStyle>
    </a:band2H>
    <a:band1V>
      <a:tcTxStyle/>
      <a:tcStyle>
        <a:tcBdr/>
        <a:fill>
          <a:solidFill>
            <a:srgbClr val="DEE7D0"/>
          </a:solidFill>
        </a:fill>
      </a:tcStyle>
    </a:band1V>
    <a:band2V>
      <a:tcTxStyle/>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E4AF7F3F-A36A-4F67-AD7A-C290800D0DD4}"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756" y="120"/>
      </p:cViewPr>
      <p:guideLst>
        <p:guide orient="horz" pos="1620"/>
        <p:guide orient="horz" pos="320"/>
        <p:guide orient="horz" pos="737"/>
        <p:guide orient="horz" pos="2879"/>
        <p:guide pos="2880"/>
        <p:guide pos="562"/>
        <p:guide pos="5103"/>
        <p:guide pos="2562"/>
        <p:guide pos="26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Clayton" userId="efca2e01-29ae-47d5-9f2c-24358fb130df" providerId="ADAL" clId="{80D04726-CB8E-4583-8D5E-5BDCF0EA2B40}"/>
    <pc:docChg chg="undo custSel modSld">
      <pc:chgData name="William Clayton" userId="efca2e01-29ae-47d5-9f2c-24358fb130df" providerId="ADAL" clId="{80D04726-CB8E-4583-8D5E-5BDCF0EA2B40}" dt="2023-02-08T16:30:45.716" v="86" actId="1037"/>
      <pc:docMkLst>
        <pc:docMk/>
      </pc:docMkLst>
      <pc:sldChg chg="modSp mod">
        <pc:chgData name="William Clayton" userId="efca2e01-29ae-47d5-9f2c-24358fb130df" providerId="ADAL" clId="{80D04726-CB8E-4583-8D5E-5BDCF0EA2B40}" dt="2023-02-08T16:30:45.716" v="86" actId="1037"/>
        <pc:sldMkLst>
          <pc:docMk/>
          <pc:sldMk cId="0" sldId="256"/>
        </pc:sldMkLst>
        <pc:spChg chg="mod">
          <ac:chgData name="William Clayton" userId="efca2e01-29ae-47d5-9f2c-24358fb130df" providerId="ADAL" clId="{80D04726-CB8E-4583-8D5E-5BDCF0EA2B40}" dt="2023-02-08T16:29:42.010" v="0" actId="20578"/>
          <ac:spMkLst>
            <pc:docMk/>
            <pc:sldMk cId="0" sldId="256"/>
            <ac:spMk id="88" creationId="{00000000-0000-0000-0000-000000000000}"/>
          </ac:spMkLst>
        </pc:spChg>
        <pc:spChg chg="mod">
          <ac:chgData name="William Clayton" userId="efca2e01-29ae-47d5-9f2c-24358fb130df" providerId="ADAL" clId="{80D04726-CB8E-4583-8D5E-5BDCF0EA2B40}" dt="2023-02-08T16:30:45.716" v="86" actId="1037"/>
          <ac:spMkLst>
            <pc:docMk/>
            <pc:sldMk cId="0" sldId="256"/>
            <ac:spMk id="89" creationId="{00000000-0000-0000-0000-000000000000}"/>
          </ac:spMkLst>
        </pc:spChg>
      </pc:sldChg>
      <pc:sldChg chg="modSp mod">
        <pc:chgData name="William Clayton" userId="efca2e01-29ae-47d5-9f2c-24358fb130df" providerId="ADAL" clId="{80D04726-CB8E-4583-8D5E-5BDCF0EA2B40}" dt="2023-02-08T16:29:42.089" v="1" actId="27636"/>
        <pc:sldMkLst>
          <pc:docMk/>
          <pc:sldMk cId="0" sldId="269"/>
        </pc:sldMkLst>
        <pc:spChg chg="mod">
          <ac:chgData name="William Clayton" userId="efca2e01-29ae-47d5-9f2c-24358fb130df" providerId="ADAL" clId="{80D04726-CB8E-4583-8D5E-5BDCF0EA2B40}" dt="2023-02-08T16:29:42.089" v="1" actId="27636"/>
          <ac:spMkLst>
            <pc:docMk/>
            <pc:sldMk cId="0" sldId="269"/>
            <ac:spMk id="206"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weacuk-my.sharepoint.com/personal/william2_clayton_uwe_ac_uk/Documents/E-scooters/Paper/Data/Tables%20in%20Exce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weacuk-my.sharepoint.com/personal/william2_clayton_uwe_ac_uk/Documents/E-scooters/Paper/Data/Tables%20in%20Exce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1800" dirty="0"/>
              <a:t>Scooter use by age</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GB" sz="1100" b="1" dirty="0">
                <a:effectLst/>
              </a:rPr>
              <a:t>χ</a:t>
            </a:r>
            <a:r>
              <a:rPr lang="en-GB" sz="1100" b="1" baseline="30000" dirty="0">
                <a:effectLst/>
              </a:rPr>
              <a:t>2</a:t>
            </a:r>
            <a:r>
              <a:rPr lang="en-GB" sz="1100" b="1" dirty="0">
                <a:effectLst/>
              </a:rPr>
              <a:t> (5, N = 221) = 58.702, p = .000</a:t>
            </a:r>
            <a:endParaRPr lang="en-GB" sz="10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Sheet3!$B$1</c:f>
              <c:strCache>
                <c:ptCount val="1"/>
                <c:pt idx="0">
                  <c:v>Have used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Sheet3!$A$2:$A$7</c:f>
              <c:strCache>
                <c:ptCount val="6"/>
                <c:pt idx="0">
                  <c:v>18 - 24</c:v>
                </c:pt>
                <c:pt idx="1">
                  <c:v>25 - 34</c:v>
                </c:pt>
                <c:pt idx="2">
                  <c:v>35 - 44</c:v>
                </c:pt>
                <c:pt idx="3">
                  <c:v>45 - 54</c:v>
                </c:pt>
                <c:pt idx="4">
                  <c:v>55 - 64</c:v>
                </c:pt>
                <c:pt idx="5">
                  <c:v>65+</c:v>
                </c:pt>
              </c:strCache>
            </c:strRef>
          </c:cat>
          <c:val>
            <c:numRef>
              <c:f>Sheet3!$B$2:$B$7</c:f>
              <c:numCache>
                <c:formatCode>0.0%</c:formatCode>
                <c:ptCount val="6"/>
                <c:pt idx="0">
                  <c:v>0.73699999999999999</c:v>
                </c:pt>
                <c:pt idx="1">
                  <c:v>0.36099999999999999</c:v>
                </c:pt>
                <c:pt idx="2">
                  <c:v>0.34100000000000003</c:v>
                </c:pt>
                <c:pt idx="3">
                  <c:v>0.222</c:v>
                </c:pt>
                <c:pt idx="4">
                  <c:v>3.3000000000000002E-2</c:v>
                </c:pt>
                <c:pt idx="5">
                  <c:v>0.125</c:v>
                </c:pt>
              </c:numCache>
            </c:numRef>
          </c:val>
          <c:extLst>
            <c:ext xmlns:c16="http://schemas.microsoft.com/office/drawing/2014/chart" uri="{C3380CC4-5D6E-409C-BE32-E72D297353CC}">
              <c16:uniqueId val="{00000000-A119-45E0-9939-C5604D2C783C}"/>
            </c:ext>
          </c:extLst>
        </c:ser>
        <c:ser>
          <c:idx val="1"/>
          <c:order val="1"/>
          <c:tx>
            <c:strRef>
              <c:f>Sheet3!$C$1</c:f>
              <c:strCache>
                <c:ptCount val="1"/>
                <c:pt idx="0">
                  <c:v>Have not used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Sheet3!$A$2:$A$7</c:f>
              <c:strCache>
                <c:ptCount val="6"/>
                <c:pt idx="0">
                  <c:v>18 - 24</c:v>
                </c:pt>
                <c:pt idx="1">
                  <c:v>25 - 34</c:v>
                </c:pt>
                <c:pt idx="2">
                  <c:v>35 - 44</c:v>
                </c:pt>
                <c:pt idx="3">
                  <c:v>45 - 54</c:v>
                </c:pt>
                <c:pt idx="4">
                  <c:v>55 - 64</c:v>
                </c:pt>
                <c:pt idx="5">
                  <c:v>65+</c:v>
                </c:pt>
              </c:strCache>
            </c:strRef>
          </c:cat>
          <c:val>
            <c:numRef>
              <c:f>Sheet3!$C$2:$C$7</c:f>
              <c:numCache>
                <c:formatCode>0.0%</c:formatCode>
                <c:ptCount val="6"/>
                <c:pt idx="0">
                  <c:v>0.26300000000000001</c:v>
                </c:pt>
                <c:pt idx="1">
                  <c:v>0.63900000000000001</c:v>
                </c:pt>
                <c:pt idx="2">
                  <c:v>0.65900000000000003</c:v>
                </c:pt>
                <c:pt idx="3">
                  <c:v>0.77800000000000002</c:v>
                </c:pt>
                <c:pt idx="4">
                  <c:v>0.96699999999999997</c:v>
                </c:pt>
                <c:pt idx="5">
                  <c:v>0.875</c:v>
                </c:pt>
              </c:numCache>
            </c:numRef>
          </c:val>
          <c:extLst>
            <c:ext xmlns:c16="http://schemas.microsoft.com/office/drawing/2014/chart" uri="{C3380CC4-5D6E-409C-BE32-E72D297353CC}">
              <c16:uniqueId val="{00000001-A119-45E0-9939-C5604D2C783C}"/>
            </c:ext>
          </c:extLst>
        </c:ser>
        <c:dLbls>
          <c:dLblPos val="outEnd"/>
          <c:showLegendKey val="0"/>
          <c:showVal val="1"/>
          <c:showCatName val="0"/>
          <c:showSerName val="0"/>
          <c:showPercent val="0"/>
          <c:showBubbleSize val="0"/>
        </c:dLbls>
        <c:gapWidth val="219"/>
        <c:overlap val="-27"/>
        <c:axId val="918198464"/>
        <c:axId val="918198880"/>
      </c:barChart>
      <c:catAx>
        <c:axId val="91819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18198880"/>
        <c:crosses val="autoZero"/>
        <c:auto val="1"/>
        <c:lblAlgn val="ctr"/>
        <c:lblOffset val="100"/>
        <c:noMultiLvlLbl val="0"/>
      </c:catAx>
      <c:valAx>
        <c:axId val="9181988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18198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28575">
      <a:solidFill>
        <a:srgbClr val="598752"/>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1800" dirty="0"/>
              <a:t>Scooter use by gender*</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GB" sz="1100" b="1" dirty="0">
                <a:effectLst/>
              </a:rPr>
              <a:t>χ</a:t>
            </a:r>
            <a:r>
              <a:rPr lang="en-GB" sz="1100" b="1" baseline="30000" dirty="0">
                <a:effectLst/>
              </a:rPr>
              <a:t>2</a:t>
            </a:r>
            <a:r>
              <a:rPr lang="en-GB" sz="1100" b="1" dirty="0">
                <a:effectLst/>
              </a:rPr>
              <a:t> (1, N = 219) = 2.728, p = .099</a:t>
            </a:r>
            <a:endParaRPr lang="en-GB" sz="11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Sheet3!$B$1</c:f>
              <c:strCache>
                <c:ptCount val="1"/>
                <c:pt idx="0">
                  <c:v>Have used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Sheet3!$A$10:$A$11</c:f>
              <c:strCache>
                <c:ptCount val="2"/>
                <c:pt idx="0">
                  <c:v>Female</c:v>
                </c:pt>
                <c:pt idx="1">
                  <c:v>Male</c:v>
                </c:pt>
              </c:strCache>
            </c:strRef>
          </c:cat>
          <c:val>
            <c:numRef>
              <c:f>Sheet3!$B$10:$B$11</c:f>
              <c:numCache>
                <c:formatCode>0.0%</c:formatCode>
                <c:ptCount val="2"/>
                <c:pt idx="0">
                  <c:v>0.36</c:v>
                </c:pt>
                <c:pt idx="1">
                  <c:v>0.47099999999999997</c:v>
                </c:pt>
              </c:numCache>
            </c:numRef>
          </c:val>
          <c:extLst>
            <c:ext xmlns:c16="http://schemas.microsoft.com/office/drawing/2014/chart" uri="{C3380CC4-5D6E-409C-BE32-E72D297353CC}">
              <c16:uniqueId val="{00000000-13D4-4985-A07B-52F31F04E56E}"/>
            </c:ext>
          </c:extLst>
        </c:ser>
        <c:ser>
          <c:idx val="1"/>
          <c:order val="1"/>
          <c:tx>
            <c:strRef>
              <c:f>Sheet3!$C$1</c:f>
              <c:strCache>
                <c:ptCount val="1"/>
                <c:pt idx="0">
                  <c:v>Have not used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Sheet3!$A$10:$A$11</c:f>
              <c:strCache>
                <c:ptCount val="2"/>
                <c:pt idx="0">
                  <c:v>Female</c:v>
                </c:pt>
                <c:pt idx="1">
                  <c:v>Male</c:v>
                </c:pt>
              </c:strCache>
            </c:strRef>
          </c:cat>
          <c:val>
            <c:numRef>
              <c:f>Sheet3!$C$10:$C$11</c:f>
              <c:numCache>
                <c:formatCode>0.0%</c:formatCode>
                <c:ptCount val="2"/>
                <c:pt idx="0">
                  <c:v>0.64</c:v>
                </c:pt>
                <c:pt idx="1">
                  <c:v>0.52900000000000003</c:v>
                </c:pt>
              </c:numCache>
            </c:numRef>
          </c:val>
          <c:extLst>
            <c:ext xmlns:c16="http://schemas.microsoft.com/office/drawing/2014/chart" uri="{C3380CC4-5D6E-409C-BE32-E72D297353CC}">
              <c16:uniqueId val="{00000001-13D4-4985-A07B-52F31F04E56E}"/>
            </c:ext>
          </c:extLst>
        </c:ser>
        <c:dLbls>
          <c:dLblPos val="outEnd"/>
          <c:showLegendKey val="0"/>
          <c:showVal val="1"/>
          <c:showCatName val="0"/>
          <c:showSerName val="0"/>
          <c:showPercent val="0"/>
          <c:showBubbleSize val="0"/>
        </c:dLbls>
        <c:gapWidth val="219"/>
        <c:overlap val="-27"/>
        <c:axId val="918198464"/>
        <c:axId val="918198880"/>
      </c:barChart>
      <c:catAx>
        <c:axId val="91819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18198880"/>
        <c:crosses val="autoZero"/>
        <c:auto val="1"/>
        <c:lblAlgn val="ctr"/>
        <c:lblOffset val="100"/>
        <c:noMultiLvlLbl val="0"/>
      </c:catAx>
      <c:valAx>
        <c:axId val="9181988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18198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28575">
      <a:solidFill>
        <a:srgbClr val="598752"/>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3" name="Google Shape;83;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1: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6" name="Google Shape;166;p1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5" name="Google Shape;175;p1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2: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5" name="Google Shape;185;p1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3: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5" name="Google Shape;195;p1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4: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2" name="Google Shape;202;p1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6: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9" name="Google Shape;209;p1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7: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6" name="Google Shape;216;p1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8: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3" name="Google Shape;223;p1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9: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0" name="Google Shape;230;p2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20: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5" name="Google Shape;95;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2" name="Google Shape;102;p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3" name="Google Shape;113;p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5: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6: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4" name="Google Shape;134;p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0" name="Google Shape;140;p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9" name="Google Shape;149;p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7" name="Google Shape;157;p1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0: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resentation title slide">
  <p:cSld name="Main presentation title slide">
    <p:bg>
      <p:bgPr>
        <a:solidFill>
          <a:srgbClr val="6DA463"/>
        </a:solidFill>
        <a:effectLst/>
      </p:bgPr>
    </p:bg>
    <p:spTree>
      <p:nvGrpSpPr>
        <p:cNvPr id="1" name="Shape 10"/>
        <p:cNvGrpSpPr/>
        <p:nvPr/>
      </p:nvGrpSpPr>
      <p:grpSpPr>
        <a:xfrm>
          <a:off x="0" y="0"/>
          <a:ext cx="0" cy="0"/>
          <a:chOff x="0" y="0"/>
          <a:chExt cx="0" cy="0"/>
        </a:xfrm>
      </p:grpSpPr>
      <p:cxnSp>
        <p:nvCxnSpPr>
          <p:cNvPr id="11" name="Google Shape;11;p22"/>
          <p:cNvCxnSpPr/>
          <p:nvPr/>
        </p:nvCxnSpPr>
        <p:spPr>
          <a:xfrm>
            <a:off x="1775346" y="1064628"/>
            <a:ext cx="0" cy="2743200"/>
          </a:xfrm>
          <a:prstGeom prst="straightConnector1">
            <a:avLst/>
          </a:prstGeom>
          <a:noFill/>
          <a:ln w="9525" cap="flat" cmpd="sng">
            <a:solidFill>
              <a:schemeClr val="lt1"/>
            </a:solidFill>
            <a:prstDash val="solid"/>
            <a:round/>
            <a:headEnd type="none" w="sm" len="sm"/>
            <a:tailEnd type="none" w="sm" len="sm"/>
          </a:ln>
        </p:spPr>
      </p:cxnSp>
      <p:sp>
        <p:nvSpPr>
          <p:cNvPr id="12" name="Google Shape;12;p22"/>
          <p:cNvSpPr txBox="1">
            <a:spLocks noGrp="1"/>
          </p:cNvSpPr>
          <p:nvPr>
            <p:ph type="body" idx="1"/>
          </p:nvPr>
        </p:nvSpPr>
        <p:spPr>
          <a:xfrm>
            <a:off x="2181658" y="987574"/>
            <a:ext cx="6062750" cy="2831136"/>
          </a:xfrm>
          <a:prstGeom prst="rect">
            <a:avLst/>
          </a:prstGeom>
          <a:noFill/>
          <a:ln>
            <a:noFill/>
          </a:ln>
        </p:spPr>
        <p:txBody>
          <a:bodyPr spcFirstLastPara="1" wrap="square" lIns="0" tIns="0" rIns="0" bIns="0" anchor="t" anchorCtr="0">
            <a:noAutofit/>
          </a:bodyPr>
          <a:lstStyle>
            <a:lvl1pPr marL="457200" marR="0" lvl="0" indent="-228600" algn="l" rtl="0">
              <a:lnSpc>
                <a:spcPct val="109090"/>
              </a:lnSpc>
              <a:spcBef>
                <a:spcPts val="0"/>
              </a:spcBef>
              <a:spcAft>
                <a:spcPts val="0"/>
              </a:spcAft>
              <a:buClr>
                <a:schemeClr val="lt1"/>
              </a:buClr>
              <a:buSzPts val="4400"/>
              <a:buFont typeface="Arial"/>
              <a:buNone/>
              <a:defRPr sz="4400" b="0" i="0" u="none" strike="noStrike" cap="none">
                <a:solidFill>
                  <a:schemeClr val="lt1"/>
                </a:solidFill>
                <a:latin typeface="Georgia"/>
                <a:ea typeface="Georgia"/>
                <a:cs typeface="Georgia"/>
                <a:sym typeface="Georgia"/>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body" idx="2"/>
          </p:nvPr>
        </p:nvSpPr>
        <p:spPr>
          <a:xfrm>
            <a:off x="496861" y="1052376"/>
            <a:ext cx="1219139" cy="269081"/>
          </a:xfrm>
          <a:prstGeom prst="rect">
            <a:avLst/>
          </a:prstGeom>
          <a:noFill/>
          <a:ln>
            <a:noFill/>
          </a:ln>
        </p:spPr>
        <p:txBody>
          <a:bodyPr spcFirstLastPara="1" wrap="square" lIns="0" tIns="0" rIns="0" bIns="0" anchor="t" anchorCtr="0">
            <a:noAutofit/>
          </a:bodyPr>
          <a:lstStyle>
            <a:lvl1pPr marL="457200" marR="0" lvl="0" indent="-228600" algn="l" rtl="0">
              <a:lnSpc>
                <a:spcPct val="118181"/>
              </a:lnSpc>
              <a:spcBef>
                <a:spcPts val="0"/>
              </a:spcBef>
              <a:spcAft>
                <a:spcPts val="0"/>
              </a:spcAft>
              <a:buClr>
                <a:schemeClr val="lt1"/>
              </a:buClr>
              <a:buSzPts val="1100"/>
              <a:buFont typeface="Arial"/>
              <a:buNone/>
              <a:defRPr sz="1100" b="0" i="0" u="none" strike="noStrike" cap="none">
                <a:solidFill>
                  <a:schemeClr val="lt1"/>
                </a:solidFill>
                <a:latin typeface="Tahoma"/>
                <a:ea typeface="Tahoma"/>
                <a:cs typeface="Tahoma"/>
                <a:sym typeface="Tahoma"/>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body" idx="3"/>
          </p:nvPr>
        </p:nvSpPr>
        <p:spPr>
          <a:xfrm>
            <a:off x="496861" y="1322374"/>
            <a:ext cx="1219139" cy="402300"/>
          </a:xfrm>
          <a:prstGeom prst="rect">
            <a:avLst/>
          </a:prstGeom>
          <a:noFill/>
          <a:ln>
            <a:noFill/>
          </a:ln>
        </p:spPr>
        <p:txBody>
          <a:bodyPr spcFirstLastPara="1" wrap="square" lIns="0" tIns="0" rIns="0" bIns="0" anchor="t" anchorCtr="0">
            <a:noAutofit/>
          </a:bodyPr>
          <a:lstStyle>
            <a:lvl1pPr marL="457200" marR="0" lvl="0" indent="-228600" algn="l" rtl="0">
              <a:lnSpc>
                <a:spcPct val="118181"/>
              </a:lnSpc>
              <a:spcBef>
                <a:spcPts val="0"/>
              </a:spcBef>
              <a:spcAft>
                <a:spcPts val="0"/>
              </a:spcAft>
              <a:buClr>
                <a:schemeClr val="lt1"/>
              </a:buClr>
              <a:buSzPts val="1100"/>
              <a:buFont typeface="Arial"/>
              <a:buNone/>
              <a:defRPr sz="1100" b="1" i="0" u="none" strike="noStrike" cap="none">
                <a:solidFill>
                  <a:schemeClr val="lt1"/>
                </a:solidFill>
                <a:latin typeface="Tahoma"/>
                <a:ea typeface="Tahoma"/>
                <a:cs typeface="Tahoma"/>
                <a:sym typeface="Tahoma"/>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5" name="Google Shape;15;p22"/>
          <p:cNvSpPr txBox="1">
            <a:spLocks noGrp="1"/>
          </p:cNvSpPr>
          <p:nvPr>
            <p:ph type="body" idx="4"/>
          </p:nvPr>
        </p:nvSpPr>
        <p:spPr>
          <a:xfrm>
            <a:off x="496861" y="1730074"/>
            <a:ext cx="1219139" cy="521494"/>
          </a:xfrm>
          <a:prstGeom prst="rect">
            <a:avLst/>
          </a:prstGeom>
          <a:noFill/>
          <a:ln>
            <a:noFill/>
          </a:ln>
        </p:spPr>
        <p:txBody>
          <a:bodyPr spcFirstLastPara="1" wrap="square" lIns="0" tIns="0" rIns="0" bIns="0" anchor="t" anchorCtr="0">
            <a:noAutofit/>
          </a:bodyPr>
          <a:lstStyle>
            <a:lvl1pPr marL="457200" marR="0" lvl="0" indent="-228600" algn="l" rtl="0">
              <a:lnSpc>
                <a:spcPct val="118181"/>
              </a:lnSpc>
              <a:spcBef>
                <a:spcPts val="0"/>
              </a:spcBef>
              <a:spcAft>
                <a:spcPts val="0"/>
              </a:spcAft>
              <a:buClr>
                <a:schemeClr val="lt1"/>
              </a:buClr>
              <a:buSzPts val="1100"/>
              <a:buFont typeface="Arial"/>
              <a:buNone/>
              <a:defRPr sz="1100" b="1" i="0" u="none" strike="noStrike" cap="none">
                <a:solidFill>
                  <a:schemeClr val="lt1"/>
                </a:solidFill>
                <a:latin typeface="Tahoma"/>
                <a:ea typeface="Tahoma"/>
                <a:cs typeface="Tahoma"/>
                <a:sym typeface="Tahoma"/>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16" name="Google Shape;16;p22" descr="UWE-Logo-Bottom.jpg"/>
          <p:cNvPicPr preferRelativeResize="0"/>
          <p:nvPr/>
        </p:nvPicPr>
        <p:blipFill rotWithShape="1">
          <a:blip r:embed="rId2">
            <a:alphaModFix/>
          </a:blip>
          <a:srcRect/>
          <a:stretch/>
        </p:blipFill>
        <p:spPr>
          <a:xfrm>
            <a:off x="488092" y="4068763"/>
            <a:ext cx="2182812" cy="1074737"/>
          </a:xfrm>
          <a:prstGeom prst="rect">
            <a:avLst/>
          </a:prstGeom>
          <a:noFill/>
          <a:ln>
            <a:noFill/>
          </a:ln>
        </p:spPr>
      </p:pic>
      <p:sp>
        <p:nvSpPr>
          <p:cNvPr id="17" name="Google Shape;17;p22"/>
          <p:cNvSpPr txBox="1">
            <a:spLocks noGrp="1"/>
          </p:cNvSpPr>
          <p:nvPr>
            <p:ph type="body" idx="5"/>
          </p:nvPr>
        </p:nvSpPr>
        <p:spPr>
          <a:xfrm>
            <a:off x="496861" y="3666431"/>
            <a:ext cx="1219139" cy="209921"/>
          </a:xfrm>
          <a:prstGeom prst="rect">
            <a:avLst/>
          </a:prstGeom>
          <a:noFill/>
          <a:ln>
            <a:noFill/>
          </a:ln>
        </p:spPr>
        <p:txBody>
          <a:bodyPr spcFirstLastPara="1" wrap="square" lIns="0" tIns="0" rIns="0" bIns="0" anchor="t" anchorCtr="0">
            <a:noAutofit/>
          </a:bodyPr>
          <a:lstStyle>
            <a:lvl1pPr marL="457200" marR="0" lvl="0" indent="-228600" algn="l" rtl="0">
              <a:lnSpc>
                <a:spcPct val="118181"/>
              </a:lnSpc>
              <a:spcBef>
                <a:spcPts val="0"/>
              </a:spcBef>
              <a:spcAft>
                <a:spcPts val="0"/>
              </a:spcAft>
              <a:buClr>
                <a:schemeClr val="lt1"/>
              </a:buClr>
              <a:buSzPts val="1100"/>
              <a:buFont typeface="Arial"/>
              <a:buNone/>
              <a:defRPr sz="1100" b="0" i="0" u="none" strike="noStrike" cap="none">
                <a:solidFill>
                  <a:schemeClr val="lt1"/>
                </a:solidFill>
                <a:latin typeface="Tahoma"/>
                <a:ea typeface="Tahoma"/>
                <a:cs typeface="Tahoma"/>
                <a:sym typeface="Tahoma"/>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18" name="Google Shape;18;p22"/>
          <p:cNvPicPr preferRelativeResize="0"/>
          <p:nvPr/>
        </p:nvPicPr>
        <p:blipFill rotWithShape="1">
          <a:blip r:embed="rId3">
            <a:alphaModFix/>
          </a:blip>
          <a:srcRect/>
          <a:stretch/>
        </p:blipFill>
        <p:spPr>
          <a:xfrm>
            <a:off x="2670904" y="4068763"/>
            <a:ext cx="2405152" cy="1079694"/>
          </a:xfrm>
          <a:prstGeom prst="rect">
            <a:avLst/>
          </a:prstGeom>
          <a:noFill/>
          <a:ln>
            <a:noFill/>
          </a:ln>
        </p:spPr>
      </p:pic>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rrow column text style with chart">
  <p:cSld name="Narrow column text style with chart">
    <p:spTree>
      <p:nvGrpSpPr>
        <p:cNvPr id="1" name="Shape 54"/>
        <p:cNvGrpSpPr/>
        <p:nvPr/>
      </p:nvGrpSpPr>
      <p:grpSpPr>
        <a:xfrm>
          <a:off x="0" y="0"/>
          <a:ext cx="0" cy="0"/>
          <a:chOff x="0" y="0"/>
          <a:chExt cx="0" cy="0"/>
        </a:xfrm>
      </p:grpSpPr>
      <p:sp>
        <p:nvSpPr>
          <p:cNvPr id="55" name="Google Shape;55;p31"/>
          <p:cNvSpPr txBox="1">
            <a:spLocks noGrp="1"/>
          </p:cNvSpPr>
          <p:nvPr>
            <p:ph type="body" idx="1"/>
          </p:nvPr>
        </p:nvSpPr>
        <p:spPr>
          <a:xfrm>
            <a:off x="898974" y="1257703"/>
            <a:ext cx="3167583" cy="3114247"/>
          </a:xfrm>
          <a:prstGeom prst="rect">
            <a:avLst/>
          </a:prstGeom>
          <a:noFill/>
          <a:ln>
            <a:noFill/>
          </a:ln>
        </p:spPr>
        <p:txBody>
          <a:bodyPr spcFirstLastPara="1" wrap="square" lIns="0" tIns="0" rIns="0" bIns="0" anchor="t" anchorCtr="0">
            <a:noAutofit/>
          </a:bodyPr>
          <a:lstStyle>
            <a:lvl1pPr marL="457200" marR="0" lvl="0" indent="-228600" algn="l" rtl="0">
              <a:lnSpc>
                <a:spcPct val="142857"/>
              </a:lnSpc>
              <a:spcBef>
                <a:spcPts val="0"/>
              </a:spcBef>
              <a:spcAft>
                <a:spcPts val="0"/>
              </a:spcAft>
              <a:buClr>
                <a:schemeClr val="dk1"/>
              </a:buClr>
              <a:buSzPts val="1400"/>
              <a:buFont typeface="Arial"/>
              <a:buNone/>
              <a:defRPr sz="1400" b="0" i="0" u="none" strike="noStrike" cap="none">
                <a:solidFill>
                  <a:schemeClr val="dk1"/>
                </a:solidFill>
                <a:latin typeface="Tahoma"/>
                <a:ea typeface="Tahoma"/>
                <a:cs typeface="Tahoma"/>
                <a:sym typeface="Tahoma"/>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56" name="Google Shape;56;p31"/>
          <p:cNvSpPr txBox="1">
            <a:spLocks noGrp="1"/>
          </p:cNvSpPr>
          <p:nvPr>
            <p:ph type="body" idx="2"/>
          </p:nvPr>
        </p:nvSpPr>
        <p:spPr>
          <a:xfrm>
            <a:off x="898973" y="555625"/>
            <a:ext cx="6515621" cy="484530"/>
          </a:xfrm>
          <a:prstGeom prst="rect">
            <a:avLst/>
          </a:prstGeom>
          <a:noFill/>
          <a:ln>
            <a:noFill/>
          </a:ln>
        </p:spPr>
        <p:txBody>
          <a:bodyPr spcFirstLastPara="1" wrap="square" lIns="0" tIns="0" rIns="0" bIns="0" anchor="t" anchorCtr="0">
            <a:noAutofit/>
          </a:bodyPr>
          <a:lstStyle>
            <a:lvl1pPr marL="457200" marR="0" lvl="0" indent="-228600" algn="l" rtl="0">
              <a:lnSpc>
                <a:spcPct val="104999"/>
              </a:lnSpc>
              <a:spcBef>
                <a:spcPts val="800"/>
              </a:spcBef>
              <a:spcAft>
                <a:spcPts val="0"/>
              </a:spcAft>
              <a:buClr>
                <a:srgbClr val="598752"/>
              </a:buClr>
              <a:buSzPts val="4000"/>
              <a:buFont typeface="Arial"/>
              <a:buNone/>
              <a:defRPr sz="4000" b="0" i="0" u="none" strike="noStrike" cap="none">
                <a:solidFill>
                  <a:srgbClr val="598752"/>
                </a:solidFill>
                <a:latin typeface="Georgia"/>
                <a:ea typeface="Georgia"/>
                <a:cs typeface="Georgia"/>
                <a:sym typeface="Georgia"/>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57" name="Google Shape;57;p31"/>
          <p:cNvSpPr>
            <a:spLocks noGrp="1"/>
          </p:cNvSpPr>
          <p:nvPr>
            <p:ph type="chart" idx="3"/>
          </p:nvPr>
        </p:nvSpPr>
        <p:spPr>
          <a:xfrm>
            <a:off x="4284042" y="1257705"/>
            <a:ext cx="3816350" cy="3186254"/>
          </a:xfrm>
          <a:prstGeom prst="rect">
            <a:avLst/>
          </a:prstGeom>
          <a:noFill/>
          <a:ln>
            <a:noFill/>
          </a:ln>
        </p:spPr>
        <p:txBody>
          <a:bodyPr spcFirstLastPara="1" wrap="square" lIns="91425" tIns="45700" rIns="91425" bIns="45700" anchor="t" anchorCtr="0">
            <a:noAutofit/>
          </a:bodyPr>
          <a:lstStyle>
            <a:lvl1pPr marR="0" lvl="0" algn="l" rtl="0">
              <a:spcBef>
                <a:spcPts val="84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1pPr>
            <a:lvl2pPr marR="0" lvl="1" algn="l" rtl="0">
              <a:spcBef>
                <a:spcPts val="74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R="0" lvl="3"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R="0" lvl="4"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58" name="Google Shape;58;p31" descr="UWE-Logo-Bottom.jpg"/>
          <p:cNvPicPr preferRelativeResize="0"/>
          <p:nvPr/>
        </p:nvPicPr>
        <p:blipFill rotWithShape="1">
          <a:blip r:embed="rId2">
            <a:alphaModFix/>
          </a:blip>
          <a:srcRect/>
          <a:stretch/>
        </p:blipFill>
        <p:spPr>
          <a:xfrm>
            <a:off x="468313" y="4611688"/>
            <a:ext cx="1079500" cy="531812"/>
          </a:xfrm>
          <a:prstGeom prst="rect">
            <a:avLst/>
          </a:prstGeom>
          <a:noFill/>
          <a:ln>
            <a:noFill/>
          </a:ln>
        </p:spPr>
      </p:pic>
    </p:spTree>
  </p:cSld>
  <p:clrMapOvr>
    <a:masterClrMapping/>
  </p:clrMapOvr>
  <p:transition spd="slow">
    <p:fade/>
  </p:transition>
  <p:extLst>
    <p:ext uri="{DCECCB84-F9BA-43D5-87BE-67443E8EF086}">
      <p15:sldGuideLst xmlns:p15="http://schemas.microsoft.com/office/powerpoint/2012/main">
        <p15:guide id="1" pos="567">
          <p15:clr>
            <a:srgbClr val="FBAE40"/>
          </p15:clr>
        </p15:guide>
        <p15:guide id="2" orient="horz" pos="3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slide">
  <p:cSld name="Image slide">
    <p:spTree>
      <p:nvGrpSpPr>
        <p:cNvPr id="1" name="Shape 59"/>
        <p:cNvGrpSpPr/>
        <p:nvPr/>
      </p:nvGrpSpPr>
      <p:grpSpPr>
        <a:xfrm>
          <a:off x="0" y="0"/>
          <a:ext cx="0" cy="0"/>
          <a:chOff x="0" y="0"/>
          <a:chExt cx="0" cy="0"/>
        </a:xfrm>
      </p:grpSpPr>
      <p:pic>
        <p:nvPicPr>
          <p:cNvPr id="60" name="Google Shape;60;p32" descr="UWE-Logo-Bottom.jpg"/>
          <p:cNvPicPr preferRelativeResize="0"/>
          <p:nvPr/>
        </p:nvPicPr>
        <p:blipFill rotWithShape="1">
          <a:blip r:embed="rId2">
            <a:alphaModFix/>
          </a:blip>
          <a:srcRect/>
          <a:stretch/>
        </p:blipFill>
        <p:spPr>
          <a:xfrm>
            <a:off x="468313" y="4611688"/>
            <a:ext cx="1079500" cy="531812"/>
          </a:xfrm>
          <a:prstGeom prst="rect">
            <a:avLst/>
          </a:prstGeom>
          <a:noFill/>
          <a:ln>
            <a:noFill/>
          </a:ln>
        </p:spPr>
      </p:pic>
      <p:sp>
        <p:nvSpPr>
          <p:cNvPr id="61" name="Google Shape;61;p32"/>
          <p:cNvSpPr>
            <a:spLocks noGrp="1"/>
          </p:cNvSpPr>
          <p:nvPr>
            <p:ph type="pic" idx="2"/>
          </p:nvPr>
        </p:nvSpPr>
        <p:spPr>
          <a:xfrm>
            <a:off x="0" y="-1"/>
            <a:ext cx="9144000" cy="4404575"/>
          </a:xfrm>
          <a:prstGeom prst="rect">
            <a:avLst/>
          </a:prstGeom>
          <a:noFill/>
          <a:ln>
            <a:noFill/>
          </a:ln>
        </p:spPr>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2"/>
        <p:cNvGrpSpPr/>
        <p:nvPr/>
      </p:nvGrpSpPr>
      <p:grpSpPr>
        <a:xfrm>
          <a:off x="0" y="0"/>
          <a:ext cx="0" cy="0"/>
          <a:chOff x="0" y="0"/>
          <a:chExt cx="0" cy="0"/>
        </a:xfrm>
      </p:grpSpPr>
      <p:sp>
        <p:nvSpPr>
          <p:cNvPr id="63" name="Google Shape;63;p33"/>
          <p:cNvSpPr txBox="1">
            <a:spLocks noGrp="1"/>
          </p:cNvSpPr>
          <p:nvPr>
            <p:ph type="body" idx="1"/>
          </p:nvPr>
        </p:nvSpPr>
        <p:spPr>
          <a:xfrm>
            <a:off x="467545" y="235242"/>
            <a:ext cx="6552727" cy="608316"/>
          </a:xfrm>
          <a:prstGeom prst="rect">
            <a:avLst/>
          </a:prstGeom>
          <a:noFill/>
          <a:ln>
            <a:noFill/>
          </a:ln>
        </p:spPr>
        <p:txBody>
          <a:bodyPr spcFirstLastPara="1" wrap="square" lIns="0" tIns="0" rIns="0" bIns="0" anchor="t" anchorCtr="0">
            <a:noAutofit/>
          </a:bodyPr>
          <a:lstStyle>
            <a:lvl1pPr marL="457200" marR="0" lvl="0" indent="-228600" algn="l" rtl="0">
              <a:lnSpc>
                <a:spcPct val="131250"/>
              </a:lnSpc>
              <a:spcBef>
                <a:spcPts val="640"/>
              </a:spcBef>
              <a:spcAft>
                <a:spcPts val="0"/>
              </a:spcAft>
              <a:buClr>
                <a:srgbClr val="598752"/>
              </a:buClr>
              <a:buSzPts val="3200"/>
              <a:buFont typeface="Arial"/>
              <a:buNone/>
              <a:defRPr sz="3200" b="0" i="0" u="none" strike="noStrike" cap="none">
                <a:solidFill>
                  <a:srgbClr val="598752"/>
                </a:solidFill>
                <a:latin typeface="Georgia"/>
                <a:ea typeface="Georgia"/>
                <a:cs typeface="Georgia"/>
                <a:sym typeface="Georgia"/>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64" name="Google Shape;64;p33"/>
          <p:cNvSpPr>
            <a:spLocks noGrp="1"/>
          </p:cNvSpPr>
          <p:nvPr>
            <p:ph type="pic" idx="2"/>
          </p:nvPr>
        </p:nvSpPr>
        <p:spPr>
          <a:xfrm>
            <a:off x="6125289" y="965915"/>
            <a:ext cx="3018711" cy="3438660"/>
          </a:xfrm>
          <a:prstGeom prst="rect">
            <a:avLst/>
          </a:prstGeom>
          <a:noFill/>
          <a:ln>
            <a:noFill/>
          </a:ln>
        </p:spPr>
      </p:sp>
      <p:sp>
        <p:nvSpPr>
          <p:cNvPr id="65" name="Google Shape;65;p33"/>
          <p:cNvSpPr>
            <a:spLocks noGrp="1"/>
          </p:cNvSpPr>
          <p:nvPr>
            <p:ph type="pic" idx="3"/>
          </p:nvPr>
        </p:nvSpPr>
        <p:spPr>
          <a:xfrm>
            <a:off x="0" y="965915"/>
            <a:ext cx="3024188" cy="3438660"/>
          </a:xfrm>
          <a:prstGeom prst="rect">
            <a:avLst/>
          </a:prstGeom>
          <a:noFill/>
          <a:ln>
            <a:noFill/>
          </a:ln>
        </p:spPr>
      </p:sp>
      <p:sp>
        <p:nvSpPr>
          <p:cNvPr id="66" name="Google Shape;66;p33"/>
          <p:cNvSpPr>
            <a:spLocks noGrp="1"/>
          </p:cNvSpPr>
          <p:nvPr>
            <p:ph type="pic" idx="4"/>
          </p:nvPr>
        </p:nvSpPr>
        <p:spPr>
          <a:xfrm>
            <a:off x="3064589" y="965915"/>
            <a:ext cx="3020299" cy="1698397"/>
          </a:xfrm>
          <a:prstGeom prst="rect">
            <a:avLst/>
          </a:prstGeom>
          <a:noFill/>
          <a:ln>
            <a:noFill/>
          </a:ln>
        </p:spPr>
      </p:sp>
      <p:sp>
        <p:nvSpPr>
          <p:cNvPr id="67" name="Google Shape;67;p33"/>
          <p:cNvSpPr>
            <a:spLocks noGrp="1"/>
          </p:cNvSpPr>
          <p:nvPr>
            <p:ph type="pic" idx="5"/>
          </p:nvPr>
        </p:nvSpPr>
        <p:spPr>
          <a:xfrm>
            <a:off x="3064589" y="2700823"/>
            <a:ext cx="3020299" cy="1703752"/>
          </a:xfrm>
          <a:prstGeom prst="rect">
            <a:avLst/>
          </a:prstGeom>
          <a:noFill/>
          <a:ln>
            <a:noFill/>
          </a:ln>
        </p:spPr>
      </p:sp>
      <p:pic>
        <p:nvPicPr>
          <p:cNvPr id="68" name="Google Shape;68;p33" descr="UWE-Logo-Bottom.jpg"/>
          <p:cNvPicPr preferRelativeResize="0"/>
          <p:nvPr/>
        </p:nvPicPr>
        <p:blipFill rotWithShape="1">
          <a:blip r:embed="rId2">
            <a:alphaModFix/>
          </a:blip>
          <a:srcRect/>
          <a:stretch/>
        </p:blipFill>
        <p:spPr>
          <a:xfrm>
            <a:off x="468313" y="4611688"/>
            <a:ext cx="1079500" cy="531812"/>
          </a:xfrm>
          <a:prstGeom prst="rect">
            <a:avLst/>
          </a:prstGeom>
          <a:noFill/>
          <a:ln>
            <a:noFill/>
          </a:ln>
        </p:spPr>
      </p:pic>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9"/>
        <p:cNvGrpSpPr/>
        <p:nvPr/>
      </p:nvGrpSpPr>
      <p:grpSpPr>
        <a:xfrm>
          <a:off x="0" y="0"/>
          <a:ext cx="0" cy="0"/>
          <a:chOff x="0" y="0"/>
          <a:chExt cx="0" cy="0"/>
        </a:xfrm>
      </p:grpSpPr>
      <p:sp>
        <p:nvSpPr>
          <p:cNvPr id="70" name="Google Shape;70;p34"/>
          <p:cNvSpPr txBox="1">
            <a:spLocks noGrp="1"/>
          </p:cNvSpPr>
          <p:nvPr>
            <p:ph type="body" idx="1"/>
          </p:nvPr>
        </p:nvSpPr>
        <p:spPr>
          <a:xfrm>
            <a:off x="467545" y="235242"/>
            <a:ext cx="6552727" cy="608316"/>
          </a:xfrm>
          <a:prstGeom prst="rect">
            <a:avLst/>
          </a:prstGeom>
          <a:noFill/>
          <a:ln>
            <a:noFill/>
          </a:ln>
        </p:spPr>
        <p:txBody>
          <a:bodyPr spcFirstLastPara="1" wrap="square" lIns="0" tIns="0" rIns="0" bIns="0" anchor="t" anchorCtr="0">
            <a:noAutofit/>
          </a:bodyPr>
          <a:lstStyle>
            <a:lvl1pPr marL="457200" marR="0" lvl="0" indent="-228600" algn="l" rtl="0">
              <a:lnSpc>
                <a:spcPct val="131250"/>
              </a:lnSpc>
              <a:spcBef>
                <a:spcPts val="640"/>
              </a:spcBef>
              <a:spcAft>
                <a:spcPts val="0"/>
              </a:spcAft>
              <a:buClr>
                <a:srgbClr val="598752"/>
              </a:buClr>
              <a:buSzPts val="3200"/>
              <a:buFont typeface="Arial"/>
              <a:buNone/>
              <a:defRPr sz="3200" b="0" i="0" u="none" strike="noStrike" cap="none">
                <a:solidFill>
                  <a:srgbClr val="598752"/>
                </a:solidFill>
                <a:latin typeface="Georgia"/>
                <a:ea typeface="Georgia"/>
                <a:cs typeface="Georgia"/>
                <a:sym typeface="Georgia"/>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71" name="Google Shape;71;p34"/>
          <p:cNvSpPr>
            <a:spLocks noGrp="1"/>
          </p:cNvSpPr>
          <p:nvPr>
            <p:ph type="pic" idx="2"/>
          </p:nvPr>
        </p:nvSpPr>
        <p:spPr>
          <a:xfrm>
            <a:off x="6125289" y="965915"/>
            <a:ext cx="3018711" cy="3438660"/>
          </a:xfrm>
          <a:prstGeom prst="rect">
            <a:avLst/>
          </a:prstGeom>
          <a:noFill/>
          <a:ln>
            <a:noFill/>
          </a:ln>
        </p:spPr>
      </p:sp>
      <p:sp>
        <p:nvSpPr>
          <p:cNvPr id="72" name="Google Shape;72;p34"/>
          <p:cNvSpPr>
            <a:spLocks noGrp="1"/>
          </p:cNvSpPr>
          <p:nvPr>
            <p:ph type="pic" idx="3"/>
          </p:nvPr>
        </p:nvSpPr>
        <p:spPr>
          <a:xfrm>
            <a:off x="3064589" y="965915"/>
            <a:ext cx="3020299" cy="1698397"/>
          </a:xfrm>
          <a:prstGeom prst="rect">
            <a:avLst/>
          </a:prstGeom>
          <a:noFill/>
          <a:ln>
            <a:noFill/>
          </a:ln>
        </p:spPr>
      </p:sp>
      <p:sp>
        <p:nvSpPr>
          <p:cNvPr id="73" name="Google Shape;73;p34"/>
          <p:cNvSpPr>
            <a:spLocks noGrp="1"/>
          </p:cNvSpPr>
          <p:nvPr>
            <p:ph type="pic" idx="4"/>
          </p:nvPr>
        </p:nvSpPr>
        <p:spPr>
          <a:xfrm>
            <a:off x="3064589" y="2700823"/>
            <a:ext cx="3020299" cy="1703752"/>
          </a:xfrm>
          <a:prstGeom prst="rect">
            <a:avLst/>
          </a:prstGeom>
          <a:noFill/>
          <a:ln>
            <a:noFill/>
          </a:ln>
        </p:spPr>
      </p:sp>
      <p:pic>
        <p:nvPicPr>
          <p:cNvPr id="74" name="Google Shape;74;p34" descr="UWE-Logo-Bottom.jpg"/>
          <p:cNvPicPr preferRelativeResize="0"/>
          <p:nvPr/>
        </p:nvPicPr>
        <p:blipFill rotWithShape="1">
          <a:blip r:embed="rId2">
            <a:alphaModFix/>
          </a:blip>
          <a:srcRect/>
          <a:stretch/>
        </p:blipFill>
        <p:spPr>
          <a:xfrm>
            <a:off x="468313" y="4611688"/>
            <a:ext cx="1079500" cy="531812"/>
          </a:xfrm>
          <a:prstGeom prst="rect">
            <a:avLst/>
          </a:prstGeom>
          <a:noFill/>
          <a:ln>
            <a:noFill/>
          </a:ln>
        </p:spPr>
      </p:pic>
      <p:sp>
        <p:nvSpPr>
          <p:cNvPr id="75" name="Google Shape;75;p34"/>
          <p:cNvSpPr txBox="1">
            <a:spLocks noGrp="1"/>
          </p:cNvSpPr>
          <p:nvPr>
            <p:ph type="body" idx="5"/>
          </p:nvPr>
        </p:nvSpPr>
        <p:spPr>
          <a:xfrm>
            <a:off x="458065" y="965916"/>
            <a:ext cx="2385743" cy="3438660"/>
          </a:xfrm>
          <a:prstGeom prst="rect">
            <a:avLst/>
          </a:prstGeom>
          <a:noFill/>
          <a:ln>
            <a:noFill/>
          </a:ln>
        </p:spPr>
        <p:txBody>
          <a:bodyPr spcFirstLastPara="1" wrap="square" lIns="0" tIns="0" rIns="0" bIns="0" anchor="t" anchorCtr="0">
            <a:noAutofit/>
          </a:bodyPr>
          <a:lstStyle>
            <a:lvl1pPr marL="457200" marR="0" lvl="0" indent="-317500" algn="l" rtl="0">
              <a:lnSpc>
                <a:spcPct val="142857"/>
              </a:lnSpc>
              <a:spcBef>
                <a:spcPts val="0"/>
              </a:spcBef>
              <a:spcAft>
                <a:spcPts val="0"/>
              </a:spcAft>
              <a:buClr>
                <a:srgbClr val="598752"/>
              </a:buClr>
              <a:buSzPts val="1400"/>
              <a:buFont typeface="Arial"/>
              <a:buChar char="•"/>
              <a:defRPr sz="1400" b="0" i="0" u="none" strike="noStrike" cap="none">
                <a:solidFill>
                  <a:schemeClr val="dk1"/>
                </a:solidFill>
                <a:latin typeface="Tahoma"/>
                <a:ea typeface="Tahoma"/>
                <a:cs typeface="Tahoma"/>
                <a:sym typeface="Tahoma"/>
              </a:defRPr>
            </a:lvl1pPr>
            <a:lvl2pPr marL="914400" marR="0" lvl="1" indent="-317500" algn="l" rtl="0">
              <a:spcBef>
                <a:spcPts val="280"/>
              </a:spcBef>
              <a:spcAft>
                <a:spcPts val="0"/>
              </a:spcAft>
              <a:buClr>
                <a:srgbClr val="598752"/>
              </a:buClr>
              <a:buSzPts val="1400"/>
              <a:buFont typeface="Courier New"/>
              <a:buChar char="o"/>
              <a:defRPr sz="1400" b="0" i="0" u="none" strike="noStrike" cap="none">
                <a:solidFill>
                  <a:schemeClr val="dk1"/>
                </a:solidFill>
                <a:latin typeface="Tahoma"/>
                <a:ea typeface="Tahoma"/>
                <a:cs typeface="Tahoma"/>
                <a:sym typeface="Tahoma"/>
              </a:defRPr>
            </a:lvl2pPr>
            <a:lvl3pPr marL="1371600" marR="0" lvl="2" indent="-317500" algn="l" rtl="0">
              <a:spcBef>
                <a:spcPts val="280"/>
              </a:spcBef>
              <a:spcAft>
                <a:spcPts val="0"/>
              </a:spcAft>
              <a:buClr>
                <a:srgbClr val="598752"/>
              </a:buClr>
              <a:buSzPts val="1400"/>
              <a:buFont typeface="Arial"/>
              <a:buChar char="̶"/>
              <a:defRPr sz="1400" b="0" i="0" u="none" strike="noStrike" cap="none">
                <a:solidFill>
                  <a:schemeClr val="dk1"/>
                </a:solidFill>
                <a:latin typeface="Tahoma"/>
                <a:ea typeface="Tahoma"/>
                <a:cs typeface="Tahoma"/>
                <a:sym typeface="Tahoma"/>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ahoma"/>
                <a:ea typeface="Tahoma"/>
                <a:cs typeface="Tahoma"/>
                <a:sym typeface="Tahoma"/>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76"/>
        <p:cNvGrpSpPr/>
        <p:nvPr/>
      </p:nvGrpSpPr>
      <p:grpSpPr>
        <a:xfrm>
          <a:off x="0" y="0"/>
          <a:ext cx="0" cy="0"/>
          <a:chOff x="0" y="0"/>
          <a:chExt cx="0" cy="0"/>
        </a:xfrm>
      </p:grpSpPr>
      <p:sp>
        <p:nvSpPr>
          <p:cNvPr id="77" name="Google Shape;77;p35"/>
          <p:cNvSpPr txBox="1">
            <a:spLocks noGrp="1"/>
          </p:cNvSpPr>
          <p:nvPr>
            <p:ph type="body" idx="1"/>
          </p:nvPr>
        </p:nvSpPr>
        <p:spPr>
          <a:xfrm>
            <a:off x="215403" y="1851670"/>
            <a:ext cx="4283969" cy="1368152"/>
          </a:xfrm>
          <a:prstGeom prst="rect">
            <a:avLst/>
          </a:prstGeom>
          <a:noFill/>
          <a:ln>
            <a:noFill/>
          </a:ln>
        </p:spPr>
        <p:txBody>
          <a:bodyPr spcFirstLastPara="1" wrap="square" lIns="91425" tIns="45700" rIns="91425" bIns="45700" anchor="t" anchorCtr="0">
            <a:noAutofit/>
          </a:bodyPr>
          <a:lstStyle>
            <a:lvl1pPr marL="457200" marR="0" lvl="0" indent="-228600" algn="r" rtl="0">
              <a:lnSpc>
                <a:spcPct val="73846"/>
              </a:lnSpc>
              <a:spcBef>
                <a:spcPts val="2600"/>
              </a:spcBef>
              <a:spcAft>
                <a:spcPts val="0"/>
              </a:spcAft>
              <a:buClr>
                <a:srgbClr val="598752"/>
              </a:buClr>
              <a:buSzPts val="13000"/>
              <a:buFont typeface="Arial"/>
              <a:buNone/>
              <a:defRPr sz="13000" b="0" i="0" u="none" strike="noStrike" cap="none">
                <a:solidFill>
                  <a:srgbClr val="598752"/>
                </a:solidFill>
                <a:latin typeface="Georgia"/>
                <a:ea typeface="Georgia"/>
                <a:cs typeface="Georgia"/>
                <a:sym typeface="Georgia"/>
              </a:defRPr>
            </a:lvl1pPr>
            <a:lvl2pPr marL="914400" marR="0" lvl="1" indent="-228600" algn="r" rtl="0">
              <a:lnSpc>
                <a:spcPct val="37500"/>
              </a:lnSpc>
              <a:spcBef>
                <a:spcPts val="1920"/>
              </a:spcBef>
              <a:spcAft>
                <a:spcPts val="0"/>
              </a:spcAft>
              <a:buClr>
                <a:schemeClr val="lt1"/>
              </a:buClr>
              <a:buSzPts val="9600"/>
              <a:buFont typeface="Arial"/>
              <a:buNone/>
              <a:defRPr sz="9600" b="0" i="0" u="none" strike="noStrike" cap="none">
                <a:solidFill>
                  <a:schemeClr val="lt1"/>
                </a:solidFill>
                <a:latin typeface="Georgia"/>
                <a:ea typeface="Georgia"/>
                <a:cs typeface="Georgia"/>
                <a:sym typeface="Georgia"/>
              </a:defRPr>
            </a:lvl2pPr>
            <a:lvl3pPr marL="1371600" marR="0" lvl="2" indent="-228600" algn="r" rtl="0">
              <a:lnSpc>
                <a:spcPct val="37500"/>
              </a:lnSpc>
              <a:spcBef>
                <a:spcPts val="1920"/>
              </a:spcBef>
              <a:spcAft>
                <a:spcPts val="0"/>
              </a:spcAft>
              <a:buClr>
                <a:schemeClr val="lt1"/>
              </a:buClr>
              <a:buSzPts val="9600"/>
              <a:buFont typeface="Arial"/>
              <a:buNone/>
              <a:defRPr sz="9600" b="0" i="0" u="none" strike="noStrike" cap="none">
                <a:solidFill>
                  <a:schemeClr val="lt1"/>
                </a:solidFill>
                <a:latin typeface="Georgia"/>
                <a:ea typeface="Georgia"/>
                <a:cs typeface="Georgia"/>
                <a:sym typeface="Georgia"/>
              </a:defRPr>
            </a:lvl3pPr>
            <a:lvl4pPr marL="1828800" marR="0" lvl="3" indent="-228600" algn="r" rtl="0">
              <a:lnSpc>
                <a:spcPct val="37500"/>
              </a:lnSpc>
              <a:spcBef>
                <a:spcPts val="1920"/>
              </a:spcBef>
              <a:spcAft>
                <a:spcPts val="0"/>
              </a:spcAft>
              <a:buClr>
                <a:schemeClr val="lt1"/>
              </a:buClr>
              <a:buSzPts val="9600"/>
              <a:buFont typeface="Arial"/>
              <a:buNone/>
              <a:defRPr sz="9600" b="0" i="0" u="none" strike="noStrike" cap="none">
                <a:solidFill>
                  <a:schemeClr val="lt1"/>
                </a:solidFill>
                <a:latin typeface="Georgia"/>
                <a:ea typeface="Georgia"/>
                <a:cs typeface="Georgia"/>
                <a:sym typeface="Georgia"/>
              </a:defRPr>
            </a:lvl4pPr>
            <a:lvl5pPr marL="2286000" marR="0" lvl="4" indent="-228600" algn="r" rtl="0">
              <a:lnSpc>
                <a:spcPct val="37500"/>
              </a:lnSpc>
              <a:spcBef>
                <a:spcPts val="1920"/>
              </a:spcBef>
              <a:spcAft>
                <a:spcPts val="0"/>
              </a:spcAft>
              <a:buClr>
                <a:schemeClr val="lt1"/>
              </a:buClr>
              <a:buSzPts val="9600"/>
              <a:buFont typeface="Arial"/>
              <a:buNone/>
              <a:defRPr sz="9600" b="0" i="0" u="none" strike="noStrike" cap="none">
                <a:solidFill>
                  <a:schemeClr val="lt1"/>
                </a:solidFill>
                <a:latin typeface="Georgia"/>
                <a:ea typeface="Georgia"/>
                <a:cs typeface="Georgia"/>
                <a:sym typeface="Georgia"/>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78" name="Google Shape;78;p35"/>
          <p:cNvSpPr txBox="1">
            <a:spLocks noGrp="1"/>
          </p:cNvSpPr>
          <p:nvPr>
            <p:ph type="body" idx="2"/>
          </p:nvPr>
        </p:nvSpPr>
        <p:spPr>
          <a:xfrm>
            <a:off x="4715395" y="1868749"/>
            <a:ext cx="3601021" cy="13510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2222"/>
              </a:lnSpc>
              <a:spcBef>
                <a:spcPts val="360"/>
              </a:spcBef>
              <a:spcAft>
                <a:spcPts val="0"/>
              </a:spcAft>
              <a:buClr>
                <a:srgbClr val="598752"/>
              </a:buClr>
              <a:buSzPts val="1800"/>
              <a:buFont typeface="Arial"/>
              <a:buNone/>
              <a:defRPr sz="1800" b="0" i="0" u="none" strike="noStrike" cap="none">
                <a:solidFill>
                  <a:srgbClr val="598752"/>
                </a:solidFill>
                <a:latin typeface="Georgia"/>
                <a:ea typeface="Georgia"/>
                <a:cs typeface="Georgia"/>
                <a:sym typeface="Georgia"/>
              </a:defRPr>
            </a:lvl1pPr>
            <a:lvl2pPr marL="914400" marR="0" lvl="1" indent="-228600" algn="l" rtl="0">
              <a:lnSpc>
                <a:spcPct val="122222"/>
              </a:lnSpc>
              <a:spcBef>
                <a:spcPts val="360"/>
              </a:spcBef>
              <a:spcAft>
                <a:spcPts val="0"/>
              </a:spcAft>
              <a:buClr>
                <a:srgbClr val="598752"/>
              </a:buClr>
              <a:buSzPts val="1800"/>
              <a:buFont typeface="Arial"/>
              <a:buNone/>
              <a:defRPr sz="1800" b="0" i="0" u="none" strike="noStrike" cap="none">
                <a:solidFill>
                  <a:srgbClr val="598752"/>
                </a:solidFill>
                <a:latin typeface="Georgia"/>
                <a:ea typeface="Georgia"/>
                <a:cs typeface="Georgia"/>
                <a:sym typeface="Georgia"/>
              </a:defRPr>
            </a:lvl2pPr>
            <a:lvl3pPr marL="1371600" marR="0" lvl="2" indent="-228600" algn="l" rtl="0">
              <a:lnSpc>
                <a:spcPct val="122222"/>
              </a:lnSpc>
              <a:spcBef>
                <a:spcPts val="360"/>
              </a:spcBef>
              <a:spcAft>
                <a:spcPts val="0"/>
              </a:spcAft>
              <a:buClr>
                <a:srgbClr val="598752"/>
              </a:buClr>
              <a:buSzPts val="1800"/>
              <a:buFont typeface="Arial"/>
              <a:buNone/>
              <a:defRPr sz="1800" b="0" i="0" u="none" strike="noStrike" cap="none">
                <a:solidFill>
                  <a:srgbClr val="598752"/>
                </a:solidFill>
                <a:latin typeface="Georgia"/>
                <a:ea typeface="Georgia"/>
                <a:cs typeface="Georgia"/>
                <a:sym typeface="Georgia"/>
              </a:defRPr>
            </a:lvl3pPr>
            <a:lvl4pPr marL="1828800" marR="0" lvl="3" indent="-228600" algn="l" rtl="0">
              <a:lnSpc>
                <a:spcPct val="122222"/>
              </a:lnSpc>
              <a:spcBef>
                <a:spcPts val="360"/>
              </a:spcBef>
              <a:spcAft>
                <a:spcPts val="0"/>
              </a:spcAft>
              <a:buClr>
                <a:srgbClr val="598752"/>
              </a:buClr>
              <a:buSzPts val="1800"/>
              <a:buFont typeface="Arial"/>
              <a:buNone/>
              <a:defRPr sz="1800" b="0" i="0" u="none" strike="noStrike" cap="none">
                <a:solidFill>
                  <a:srgbClr val="598752"/>
                </a:solidFill>
                <a:latin typeface="Georgia"/>
                <a:ea typeface="Georgia"/>
                <a:cs typeface="Georgia"/>
                <a:sym typeface="Georgia"/>
              </a:defRPr>
            </a:lvl4pPr>
            <a:lvl5pPr marL="2286000" marR="0" lvl="4" indent="-228600" algn="l" rtl="0">
              <a:lnSpc>
                <a:spcPct val="122222"/>
              </a:lnSpc>
              <a:spcBef>
                <a:spcPts val="360"/>
              </a:spcBef>
              <a:spcAft>
                <a:spcPts val="0"/>
              </a:spcAft>
              <a:buClr>
                <a:srgbClr val="598752"/>
              </a:buClr>
              <a:buSzPts val="1800"/>
              <a:buFont typeface="Arial"/>
              <a:buNone/>
              <a:defRPr sz="1800" b="0" i="0" u="none" strike="noStrike" cap="none">
                <a:solidFill>
                  <a:srgbClr val="598752"/>
                </a:solidFill>
                <a:latin typeface="Georgia"/>
                <a:ea typeface="Georgia"/>
                <a:cs typeface="Georgia"/>
                <a:sym typeface="Georgia"/>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79" name="Google Shape;79;p35"/>
          <p:cNvSpPr txBox="1">
            <a:spLocks noGrp="1"/>
          </p:cNvSpPr>
          <p:nvPr>
            <p:ph type="body" idx="3"/>
          </p:nvPr>
        </p:nvSpPr>
        <p:spPr>
          <a:xfrm>
            <a:off x="970980" y="3579639"/>
            <a:ext cx="7129412" cy="64829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40000"/>
              </a:lnSpc>
              <a:spcBef>
                <a:spcPts val="200"/>
              </a:spcBef>
              <a:spcAft>
                <a:spcPts val="0"/>
              </a:spcAft>
              <a:buClr>
                <a:schemeClr val="dk1"/>
              </a:buClr>
              <a:buSzPts val="1000"/>
              <a:buFont typeface="Arial"/>
              <a:buNone/>
              <a:defRPr sz="1000" b="0" i="0" u="none" strike="noStrike" cap="none">
                <a:solidFill>
                  <a:schemeClr val="dk1"/>
                </a:solidFill>
                <a:latin typeface="Tahoma"/>
                <a:ea typeface="Tahoma"/>
                <a:cs typeface="Tahoma"/>
                <a:sym typeface="Tahoma"/>
              </a:defRPr>
            </a:lvl1pPr>
            <a:lvl2pPr marL="914400" marR="0" lvl="1" indent="-228600" algn="r" rtl="0">
              <a:lnSpc>
                <a:spcPct val="140000"/>
              </a:lnSpc>
              <a:spcBef>
                <a:spcPts val="200"/>
              </a:spcBef>
              <a:spcAft>
                <a:spcPts val="0"/>
              </a:spcAft>
              <a:buClr>
                <a:schemeClr val="dk1"/>
              </a:buClr>
              <a:buSzPts val="1000"/>
              <a:buFont typeface="Arial"/>
              <a:buNone/>
              <a:defRPr sz="1000" b="0" i="0" u="none" strike="noStrike" cap="none">
                <a:solidFill>
                  <a:schemeClr val="dk1"/>
                </a:solidFill>
                <a:latin typeface="Tahoma"/>
                <a:ea typeface="Tahoma"/>
                <a:cs typeface="Tahoma"/>
                <a:sym typeface="Tahoma"/>
              </a:defRPr>
            </a:lvl2pPr>
            <a:lvl3pPr marL="1371600" marR="0" lvl="2" indent="-228600" algn="r" rtl="0">
              <a:lnSpc>
                <a:spcPct val="140000"/>
              </a:lnSpc>
              <a:spcBef>
                <a:spcPts val="200"/>
              </a:spcBef>
              <a:spcAft>
                <a:spcPts val="0"/>
              </a:spcAft>
              <a:buClr>
                <a:schemeClr val="dk1"/>
              </a:buClr>
              <a:buSzPts val="1000"/>
              <a:buFont typeface="Arial"/>
              <a:buNone/>
              <a:defRPr sz="1000" b="0" i="0" u="none" strike="noStrike" cap="none">
                <a:solidFill>
                  <a:schemeClr val="dk1"/>
                </a:solidFill>
                <a:latin typeface="Tahoma"/>
                <a:ea typeface="Tahoma"/>
                <a:cs typeface="Tahoma"/>
                <a:sym typeface="Tahoma"/>
              </a:defRPr>
            </a:lvl3pPr>
            <a:lvl4pPr marL="1828800" marR="0" lvl="3" indent="-228600" algn="r" rtl="0">
              <a:lnSpc>
                <a:spcPct val="140000"/>
              </a:lnSpc>
              <a:spcBef>
                <a:spcPts val="200"/>
              </a:spcBef>
              <a:spcAft>
                <a:spcPts val="0"/>
              </a:spcAft>
              <a:buClr>
                <a:schemeClr val="dk1"/>
              </a:buClr>
              <a:buSzPts val="1000"/>
              <a:buFont typeface="Arial"/>
              <a:buNone/>
              <a:defRPr sz="1000" b="0" i="0" u="none" strike="noStrike" cap="none">
                <a:solidFill>
                  <a:schemeClr val="dk1"/>
                </a:solidFill>
                <a:latin typeface="Tahoma"/>
                <a:ea typeface="Tahoma"/>
                <a:cs typeface="Tahoma"/>
                <a:sym typeface="Tahoma"/>
              </a:defRPr>
            </a:lvl4pPr>
            <a:lvl5pPr marL="2286000" marR="0" lvl="4" indent="-228600" algn="r" rtl="0">
              <a:lnSpc>
                <a:spcPct val="140000"/>
              </a:lnSpc>
              <a:spcBef>
                <a:spcPts val="200"/>
              </a:spcBef>
              <a:spcAft>
                <a:spcPts val="0"/>
              </a:spcAft>
              <a:buClr>
                <a:schemeClr val="dk1"/>
              </a:buClr>
              <a:buSzPts val="1000"/>
              <a:buFont typeface="Arial"/>
              <a:buNone/>
              <a:defRPr sz="1000" b="0" i="0" u="none" strike="noStrike" cap="none">
                <a:solidFill>
                  <a:schemeClr val="dk1"/>
                </a:solidFill>
                <a:latin typeface="Tahoma"/>
                <a:ea typeface="Tahoma"/>
                <a:cs typeface="Tahoma"/>
                <a:sym typeface="Tahoma"/>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80" name="Google Shape;80;p35" descr="UWE-Logo-Bottom.jpg"/>
          <p:cNvPicPr preferRelativeResize="0"/>
          <p:nvPr/>
        </p:nvPicPr>
        <p:blipFill rotWithShape="1">
          <a:blip r:embed="rId2">
            <a:alphaModFix/>
          </a:blip>
          <a:srcRect/>
          <a:stretch/>
        </p:blipFill>
        <p:spPr>
          <a:xfrm>
            <a:off x="468313" y="4611688"/>
            <a:ext cx="1079500" cy="531812"/>
          </a:xfrm>
          <a:prstGeom prst="rect">
            <a:avLst/>
          </a:prstGeom>
          <a:noFill/>
          <a:ln>
            <a:noFill/>
          </a:ln>
        </p:spPr>
      </p:pic>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headings, text and bullet points">
  <p:cSld name="Main headings, text and bullet points">
    <p:spTree>
      <p:nvGrpSpPr>
        <p:cNvPr id="1" name="Shape 19"/>
        <p:cNvGrpSpPr/>
        <p:nvPr/>
      </p:nvGrpSpPr>
      <p:grpSpPr>
        <a:xfrm>
          <a:off x="0" y="0"/>
          <a:ext cx="0" cy="0"/>
          <a:chOff x="0" y="0"/>
          <a:chExt cx="0" cy="0"/>
        </a:xfrm>
      </p:grpSpPr>
      <p:sp>
        <p:nvSpPr>
          <p:cNvPr id="20" name="Google Shape;20;p23"/>
          <p:cNvSpPr txBox="1">
            <a:spLocks noGrp="1"/>
          </p:cNvSpPr>
          <p:nvPr>
            <p:ph type="body" idx="1"/>
          </p:nvPr>
        </p:nvSpPr>
        <p:spPr>
          <a:xfrm>
            <a:off x="899594" y="555526"/>
            <a:ext cx="6668019" cy="488301"/>
          </a:xfrm>
          <a:prstGeom prst="rect">
            <a:avLst/>
          </a:prstGeom>
          <a:noFill/>
          <a:ln>
            <a:noFill/>
          </a:ln>
        </p:spPr>
        <p:txBody>
          <a:bodyPr spcFirstLastPara="1" wrap="square" lIns="0" tIns="0" rIns="0" bIns="0" anchor="t" anchorCtr="0">
            <a:noAutofit/>
          </a:bodyPr>
          <a:lstStyle>
            <a:lvl1pPr marL="457200" marR="0" lvl="0" indent="-228600" algn="l" rtl="0">
              <a:lnSpc>
                <a:spcPct val="104999"/>
              </a:lnSpc>
              <a:spcBef>
                <a:spcPts val="800"/>
              </a:spcBef>
              <a:spcAft>
                <a:spcPts val="0"/>
              </a:spcAft>
              <a:buClr>
                <a:srgbClr val="598752"/>
              </a:buClr>
              <a:buSzPts val="4000"/>
              <a:buFont typeface="Arial"/>
              <a:buNone/>
              <a:defRPr sz="4000" b="0" i="0" u="none" strike="noStrike" cap="none">
                <a:solidFill>
                  <a:srgbClr val="598752"/>
                </a:solidFill>
                <a:latin typeface="Georgia"/>
                <a:ea typeface="Georgia"/>
                <a:cs typeface="Georgia"/>
                <a:sym typeface="Georgia"/>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21" name="Google Shape;21;p23" descr="UWE-Logo-Bottom.jpg"/>
          <p:cNvPicPr preferRelativeResize="0"/>
          <p:nvPr/>
        </p:nvPicPr>
        <p:blipFill rotWithShape="1">
          <a:blip r:embed="rId2">
            <a:alphaModFix/>
          </a:blip>
          <a:srcRect/>
          <a:stretch/>
        </p:blipFill>
        <p:spPr>
          <a:xfrm>
            <a:off x="468313" y="4611688"/>
            <a:ext cx="1079500" cy="531812"/>
          </a:xfrm>
          <a:prstGeom prst="rect">
            <a:avLst/>
          </a:prstGeom>
          <a:noFill/>
          <a:ln>
            <a:noFill/>
          </a:ln>
        </p:spPr>
      </p:pic>
      <p:sp>
        <p:nvSpPr>
          <p:cNvPr id="22" name="Google Shape;22;p23"/>
          <p:cNvSpPr txBox="1">
            <a:spLocks noGrp="1"/>
          </p:cNvSpPr>
          <p:nvPr>
            <p:ph type="body" idx="2"/>
          </p:nvPr>
        </p:nvSpPr>
        <p:spPr>
          <a:xfrm>
            <a:off x="827584" y="1208221"/>
            <a:ext cx="6740030" cy="3091721"/>
          </a:xfrm>
          <a:prstGeom prst="rect">
            <a:avLst/>
          </a:prstGeom>
          <a:noFill/>
          <a:ln>
            <a:noFill/>
          </a:ln>
        </p:spPr>
        <p:txBody>
          <a:bodyPr spcFirstLastPara="1" wrap="square" lIns="91425" tIns="45700" rIns="91425" bIns="45700" anchor="t" anchorCtr="0">
            <a:noAutofit/>
          </a:bodyPr>
          <a:lstStyle>
            <a:lvl1pPr marL="457200" marR="0" lvl="0" indent="-330200" algn="l" rtl="0">
              <a:spcBef>
                <a:spcPts val="320"/>
              </a:spcBef>
              <a:spcAft>
                <a:spcPts val="0"/>
              </a:spcAft>
              <a:buClr>
                <a:srgbClr val="598752"/>
              </a:buClr>
              <a:buSzPts val="1600"/>
              <a:buFont typeface="Arial"/>
              <a:buChar char="•"/>
              <a:defRPr sz="1600" b="0" i="0" u="none" strike="noStrike" cap="none">
                <a:solidFill>
                  <a:schemeClr val="dk1"/>
                </a:solidFill>
                <a:latin typeface="Tahoma"/>
                <a:ea typeface="Tahoma"/>
                <a:cs typeface="Tahoma"/>
                <a:sym typeface="Tahoma"/>
              </a:defRPr>
            </a:lvl1pPr>
            <a:lvl2pPr marL="914400" marR="0" lvl="1" indent="-330200" algn="l" rtl="0">
              <a:spcBef>
                <a:spcPts val="320"/>
              </a:spcBef>
              <a:spcAft>
                <a:spcPts val="0"/>
              </a:spcAft>
              <a:buClr>
                <a:srgbClr val="598752"/>
              </a:buClr>
              <a:buSzPts val="1600"/>
              <a:buFont typeface="Courier New"/>
              <a:buChar char="o"/>
              <a:defRPr sz="1600" b="0" i="0" u="none" strike="noStrike" cap="none">
                <a:solidFill>
                  <a:schemeClr val="dk1"/>
                </a:solidFill>
                <a:latin typeface="Tahoma"/>
                <a:ea typeface="Tahoma"/>
                <a:cs typeface="Tahoma"/>
                <a:sym typeface="Tahoma"/>
              </a:defRPr>
            </a:lvl2pPr>
            <a:lvl3pPr marL="1371600" marR="0" lvl="2" indent="-330200" algn="l" rtl="0">
              <a:spcBef>
                <a:spcPts val="320"/>
              </a:spcBef>
              <a:spcAft>
                <a:spcPts val="0"/>
              </a:spcAft>
              <a:buClr>
                <a:srgbClr val="598752"/>
              </a:buClr>
              <a:buSzPts val="1600"/>
              <a:buFont typeface="Arial"/>
              <a:buChar char="̶"/>
              <a:defRPr sz="1600" b="0" i="0" u="none" strike="noStrike" cap="none">
                <a:solidFill>
                  <a:schemeClr val="dk1"/>
                </a:solidFill>
                <a:latin typeface="Tahoma"/>
                <a:ea typeface="Tahoma"/>
                <a:cs typeface="Tahoma"/>
                <a:sym typeface="Tahoma"/>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Tahoma"/>
                <a:ea typeface="Tahoma"/>
                <a:cs typeface="Tahoma"/>
                <a:sym typeface="Tahoma"/>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Tahoma"/>
                <a:ea typeface="Tahoma"/>
                <a:cs typeface="Tahoma"/>
                <a:sym typeface="Tahoma"/>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slow">
    <p:fade/>
  </p:transition>
  <p:extLst>
    <p:ext uri="{DCECCB84-F9BA-43D5-87BE-67443E8EF086}">
      <p15:sldGuideLst xmlns:p15="http://schemas.microsoft.com/office/powerpoint/2012/main">
        <p15:guide id="1" orient="horz" pos="350">
          <p15:clr>
            <a:srgbClr val="FBAE40"/>
          </p15:clr>
        </p15:guide>
        <p15:guide id="2" pos="4768">
          <p15:clr>
            <a:srgbClr val="FBAE40"/>
          </p15:clr>
        </p15:guide>
        <p15:guide id="3" pos="5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subhead">
  <p:cSld name="Section title and subhead">
    <p:spTree>
      <p:nvGrpSpPr>
        <p:cNvPr id="1" name="Shape 23"/>
        <p:cNvGrpSpPr/>
        <p:nvPr/>
      </p:nvGrpSpPr>
      <p:grpSpPr>
        <a:xfrm>
          <a:off x="0" y="0"/>
          <a:ext cx="0" cy="0"/>
          <a:chOff x="0" y="0"/>
          <a:chExt cx="0" cy="0"/>
        </a:xfrm>
      </p:grpSpPr>
      <p:sp>
        <p:nvSpPr>
          <p:cNvPr id="24" name="Google Shape;24;p24"/>
          <p:cNvSpPr txBox="1">
            <a:spLocks noGrp="1"/>
          </p:cNvSpPr>
          <p:nvPr>
            <p:ph type="body" idx="1"/>
          </p:nvPr>
        </p:nvSpPr>
        <p:spPr>
          <a:xfrm>
            <a:off x="899594" y="1275606"/>
            <a:ext cx="6668019" cy="1024590"/>
          </a:xfrm>
          <a:prstGeom prst="rect">
            <a:avLst/>
          </a:prstGeom>
          <a:noFill/>
          <a:ln>
            <a:noFill/>
          </a:ln>
        </p:spPr>
        <p:txBody>
          <a:bodyPr spcFirstLastPara="1" wrap="square" lIns="0" tIns="0" rIns="0" bIns="0" anchor="t" anchorCtr="0">
            <a:noAutofit/>
          </a:bodyPr>
          <a:lstStyle>
            <a:lvl1pPr marL="457200" marR="0" lvl="0" indent="-228600" algn="l" rtl="0">
              <a:lnSpc>
                <a:spcPct val="109090"/>
              </a:lnSpc>
              <a:spcBef>
                <a:spcPts val="0"/>
              </a:spcBef>
              <a:spcAft>
                <a:spcPts val="0"/>
              </a:spcAft>
              <a:buClr>
                <a:srgbClr val="598752"/>
              </a:buClr>
              <a:buSzPts val="4400"/>
              <a:buFont typeface="Arial"/>
              <a:buNone/>
              <a:defRPr sz="4400" b="0" i="0" u="none" strike="noStrike" cap="none">
                <a:solidFill>
                  <a:srgbClr val="598752"/>
                </a:solidFill>
                <a:latin typeface="Georgia"/>
                <a:ea typeface="Georgia"/>
                <a:cs typeface="Georgia"/>
                <a:sym typeface="Georgia"/>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25" name="Google Shape;25;p24"/>
          <p:cNvSpPr txBox="1">
            <a:spLocks noGrp="1"/>
          </p:cNvSpPr>
          <p:nvPr>
            <p:ph type="body" idx="2"/>
          </p:nvPr>
        </p:nvSpPr>
        <p:spPr>
          <a:xfrm>
            <a:off x="899591" y="3023443"/>
            <a:ext cx="6668021" cy="45232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Tahoma"/>
                <a:ea typeface="Tahoma"/>
                <a:cs typeface="Tahoma"/>
                <a:sym typeface="Tahoma"/>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26" name="Google Shape;26;p24" descr="UWE-Logo-Bottom.jpg"/>
          <p:cNvPicPr preferRelativeResize="0"/>
          <p:nvPr/>
        </p:nvPicPr>
        <p:blipFill rotWithShape="1">
          <a:blip r:embed="rId2">
            <a:alphaModFix/>
          </a:blip>
          <a:srcRect/>
          <a:stretch/>
        </p:blipFill>
        <p:spPr>
          <a:xfrm>
            <a:off x="468313" y="4611688"/>
            <a:ext cx="1079500" cy="531812"/>
          </a:xfrm>
          <a:prstGeom prst="rect">
            <a:avLst/>
          </a:prstGeom>
          <a:noFill/>
          <a:ln>
            <a:noFill/>
          </a:ln>
        </p:spPr>
      </p:pic>
    </p:spTree>
  </p:cSld>
  <p:clrMapOvr>
    <a:masterClrMapping/>
  </p:clrMapOvr>
  <p:transition spd="slow">
    <p:fade/>
  </p:transition>
  <p:extLst>
    <p:ext uri="{DCECCB84-F9BA-43D5-87BE-67443E8EF086}">
      <p15:sldGuideLst xmlns:p15="http://schemas.microsoft.com/office/powerpoint/2012/main">
        <p15:guide id="1" pos="56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7"/>
        <p:cNvGrpSpPr/>
        <p:nvPr/>
      </p:nvGrpSpPr>
      <p:grpSpPr>
        <a:xfrm>
          <a:off x="0" y="0"/>
          <a:ext cx="0" cy="0"/>
          <a:chOff x="0" y="0"/>
          <a:chExt cx="0" cy="0"/>
        </a:xfrm>
      </p:grpSpPr>
      <p:sp>
        <p:nvSpPr>
          <p:cNvPr id="28" name="Google Shape;28;p25"/>
          <p:cNvSpPr txBox="1">
            <a:spLocks noGrp="1"/>
          </p:cNvSpPr>
          <p:nvPr>
            <p:ph type="body" idx="1"/>
          </p:nvPr>
        </p:nvSpPr>
        <p:spPr>
          <a:xfrm>
            <a:off x="1042988" y="915566"/>
            <a:ext cx="7058025" cy="28803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8571"/>
              </a:lnSpc>
              <a:spcBef>
                <a:spcPts val="560"/>
              </a:spcBef>
              <a:spcAft>
                <a:spcPts val="0"/>
              </a:spcAft>
              <a:buClr>
                <a:srgbClr val="598752"/>
              </a:buClr>
              <a:buSzPts val="2800"/>
              <a:buFont typeface="Arial"/>
              <a:buNone/>
              <a:defRPr sz="2800" b="0" i="1" u="none" strike="noStrike" cap="none">
                <a:solidFill>
                  <a:srgbClr val="598752"/>
                </a:solidFill>
                <a:latin typeface="Tahoma"/>
                <a:ea typeface="Tahoma"/>
                <a:cs typeface="Tahoma"/>
                <a:sym typeface="Tahoma"/>
              </a:defRPr>
            </a:lvl1pPr>
            <a:lvl2pPr marL="914400" marR="0" lvl="1" indent="-228600" algn="l" rtl="0">
              <a:lnSpc>
                <a:spcPct val="128571"/>
              </a:lnSpc>
              <a:spcBef>
                <a:spcPts val="560"/>
              </a:spcBef>
              <a:spcAft>
                <a:spcPts val="0"/>
              </a:spcAft>
              <a:buClr>
                <a:srgbClr val="598752"/>
              </a:buClr>
              <a:buSzPts val="2800"/>
              <a:buFont typeface="Arial"/>
              <a:buNone/>
              <a:defRPr sz="2800" b="0" i="1" u="none" strike="noStrike" cap="none">
                <a:solidFill>
                  <a:srgbClr val="598752"/>
                </a:solidFill>
                <a:latin typeface="Tahoma"/>
                <a:ea typeface="Tahoma"/>
                <a:cs typeface="Tahoma"/>
                <a:sym typeface="Tahoma"/>
              </a:defRPr>
            </a:lvl2pPr>
            <a:lvl3pPr marL="1371600" marR="0" lvl="2" indent="-228600" algn="l" rtl="0">
              <a:lnSpc>
                <a:spcPct val="128571"/>
              </a:lnSpc>
              <a:spcBef>
                <a:spcPts val="560"/>
              </a:spcBef>
              <a:spcAft>
                <a:spcPts val="0"/>
              </a:spcAft>
              <a:buClr>
                <a:srgbClr val="598752"/>
              </a:buClr>
              <a:buSzPts val="2800"/>
              <a:buFont typeface="Arial"/>
              <a:buNone/>
              <a:defRPr sz="2800" b="0" i="1" u="none" strike="noStrike" cap="none">
                <a:solidFill>
                  <a:srgbClr val="598752"/>
                </a:solidFill>
                <a:latin typeface="Tahoma"/>
                <a:ea typeface="Tahoma"/>
                <a:cs typeface="Tahoma"/>
                <a:sym typeface="Tahoma"/>
              </a:defRPr>
            </a:lvl3pPr>
            <a:lvl4pPr marL="1828800" marR="0" lvl="3" indent="-228600" algn="l" rtl="0">
              <a:lnSpc>
                <a:spcPct val="128571"/>
              </a:lnSpc>
              <a:spcBef>
                <a:spcPts val="560"/>
              </a:spcBef>
              <a:spcAft>
                <a:spcPts val="0"/>
              </a:spcAft>
              <a:buClr>
                <a:srgbClr val="598752"/>
              </a:buClr>
              <a:buSzPts val="2800"/>
              <a:buFont typeface="Arial"/>
              <a:buNone/>
              <a:defRPr sz="2800" b="0" i="1" u="none" strike="noStrike" cap="none">
                <a:solidFill>
                  <a:srgbClr val="598752"/>
                </a:solidFill>
                <a:latin typeface="Tahoma"/>
                <a:ea typeface="Tahoma"/>
                <a:cs typeface="Tahoma"/>
                <a:sym typeface="Tahoma"/>
              </a:defRPr>
            </a:lvl4pPr>
            <a:lvl5pPr marL="2286000" marR="0" lvl="4" indent="-228600" algn="l" rtl="0">
              <a:lnSpc>
                <a:spcPct val="128571"/>
              </a:lnSpc>
              <a:spcBef>
                <a:spcPts val="560"/>
              </a:spcBef>
              <a:spcAft>
                <a:spcPts val="0"/>
              </a:spcAft>
              <a:buClr>
                <a:srgbClr val="598752"/>
              </a:buClr>
              <a:buSzPts val="2800"/>
              <a:buFont typeface="Arial"/>
              <a:buNone/>
              <a:defRPr sz="2800" b="0" i="1" u="none" strike="noStrike" cap="none">
                <a:solidFill>
                  <a:srgbClr val="598752"/>
                </a:solidFill>
                <a:latin typeface="Tahoma"/>
                <a:ea typeface="Tahoma"/>
                <a:cs typeface="Tahoma"/>
                <a:sym typeface="Tahoma"/>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29" name="Google Shape;29;p25"/>
          <p:cNvSpPr txBox="1">
            <a:spLocks noGrp="1"/>
          </p:cNvSpPr>
          <p:nvPr>
            <p:ph type="body" idx="2"/>
          </p:nvPr>
        </p:nvSpPr>
        <p:spPr>
          <a:xfrm>
            <a:off x="1042988" y="3867894"/>
            <a:ext cx="7058025" cy="47689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50000"/>
              </a:lnSpc>
              <a:spcBef>
                <a:spcPts val="240"/>
              </a:spcBef>
              <a:spcAft>
                <a:spcPts val="0"/>
              </a:spcAft>
              <a:buClr>
                <a:schemeClr val="dk1"/>
              </a:buClr>
              <a:buSzPts val="1200"/>
              <a:buFont typeface="Arial"/>
              <a:buNone/>
              <a:defRPr sz="1200" b="0" i="0" u="none" strike="noStrike" cap="none">
                <a:solidFill>
                  <a:schemeClr val="dk1"/>
                </a:solidFill>
                <a:latin typeface="Tahoma"/>
                <a:ea typeface="Tahoma"/>
                <a:cs typeface="Tahoma"/>
                <a:sym typeface="Tahoma"/>
              </a:defRPr>
            </a:lvl1pPr>
            <a:lvl2pPr marL="914400" marR="0" lvl="1" indent="-228600" algn="r" rtl="0">
              <a:lnSpc>
                <a:spcPct val="150000"/>
              </a:lnSpc>
              <a:spcBef>
                <a:spcPts val="240"/>
              </a:spcBef>
              <a:spcAft>
                <a:spcPts val="0"/>
              </a:spcAft>
              <a:buClr>
                <a:schemeClr val="dk1"/>
              </a:buClr>
              <a:buSzPts val="1200"/>
              <a:buFont typeface="Arial"/>
              <a:buNone/>
              <a:defRPr sz="1200" b="0" i="0" u="none" strike="noStrike" cap="none">
                <a:solidFill>
                  <a:schemeClr val="dk1"/>
                </a:solidFill>
                <a:latin typeface="Tahoma"/>
                <a:ea typeface="Tahoma"/>
                <a:cs typeface="Tahoma"/>
                <a:sym typeface="Tahoma"/>
              </a:defRPr>
            </a:lvl2pPr>
            <a:lvl3pPr marL="1371600" marR="0" lvl="2" indent="-228600" algn="r" rtl="0">
              <a:lnSpc>
                <a:spcPct val="150000"/>
              </a:lnSpc>
              <a:spcBef>
                <a:spcPts val="240"/>
              </a:spcBef>
              <a:spcAft>
                <a:spcPts val="0"/>
              </a:spcAft>
              <a:buClr>
                <a:schemeClr val="dk1"/>
              </a:buClr>
              <a:buSzPts val="1200"/>
              <a:buFont typeface="Arial"/>
              <a:buNone/>
              <a:defRPr sz="1200" b="0" i="0" u="none" strike="noStrike" cap="none">
                <a:solidFill>
                  <a:schemeClr val="dk1"/>
                </a:solidFill>
                <a:latin typeface="Tahoma"/>
                <a:ea typeface="Tahoma"/>
                <a:cs typeface="Tahoma"/>
                <a:sym typeface="Tahoma"/>
              </a:defRPr>
            </a:lvl3pPr>
            <a:lvl4pPr marL="1828800" marR="0" lvl="3" indent="-228600" algn="r" rtl="0">
              <a:lnSpc>
                <a:spcPct val="150000"/>
              </a:lnSpc>
              <a:spcBef>
                <a:spcPts val="240"/>
              </a:spcBef>
              <a:spcAft>
                <a:spcPts val="0"/>
              </a:spcAft>
              <a:buClr>
                <a:schemeClr val="dk1"/>
              </a:buClr>
              <a:buSzPts val="1200"/>
              <a:buFont typeface="Arial"/>
              <a:buNone/>
              <a:defRPr sz="1200" b="0" i="0" u="none" strike="noStrike" cap="none">
                <a:solidFill>
                  <a:schemeClr val="dk1"/>
                </a:solidFill>
                <a:latin typeface="Tahoma"/>
                <a:ea typeface="Tahoma"/>
                <a:cs typeface="Tahoma"/>
                <a:sym typeface="Tahoma"/>
              </a:defRPr>
            </a:lvl4pPr>
            <a:lvl5pPr marL="2286000" marR="0" lvl="4" indent="-228600" algn="r" rtl="0">
              <a:lnSpc>
                <a:spcPct val="150000"/>
              </a:lnSpc>
              <a:spcBef>
                <a:spcPts val="240"/>
              </a:spcBef>
              <a:spcAft>
                <a:spcPts val="0"/>
              </a:spcAft>
              <a:buClr>
                <a:schemeClr val="dk1"/>
              </a:buClr>
              <a:buSzPts val="1200"/>
              <a:buFont typeface="Arial"/>
              <a:buNone/>
              <a:defRPr sz="1200" b="0" i="0" u="none" strike="noStrike" cap="none">
                <a:solidFill>
                  <a:schemeClr val="dk1"/>
                </a:solidFill>
                <a:latin typeface="Tahoma"/>
                <a:ea typeface="Tahoma"/>
                <a:cs typeface="Tahoma"/>
                <a:sym typeface="Tahoma"/>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30" name="Google Shape;30;p25" descr="UWE-Logo-Bottom.jpg"/>
          <p:cNvPicPr preferRelativeResize="0"/>
          <p:nvPr/>
        </p:nvPicPr>
        <p:blipFill rotWithShape="1">
          <a:blip r:embed="rId2">
            <a:alphaModFix/>
          </a:blip>
          <a:srcRect/>
          <a:stretch/>
        </p:blipFill>
        <p:spPr>
          <a:xfrm>
            <a:off x="468313" y="4611688"/>
            <a:ext cx="1079500" cy="531812"/>
          </a:xfrm>
          <a:prstGeom prst="rect">
            <a:avLst/>
          </a:prstGeom>
          <a:noFill/>
          <a:ln>
            <a:noFill/>
          </a:ln>
        </p:spPr>
      </p:pic>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headings, text and numbered points">
  <p:cSld name="Main headings, text and numbered points">
    <p:spTree>
      <p:nvGrpSpPr>
        <p:cNvPr id="1" name="Shape 31"/>
        <p:cNvGrpSpPr/>
        <p:nvPr/>
      </p:nvGrpSpPr>
      <p:grpSpPr>
        <a:xfrm>
          <a:off x="0" y="0"/>
          <a:ext cx="0" cy="0"/>
          <a:chOff x="0" y="0"/>
          <a:chExt cx="0" cy="0"/>
        </a:xfrm>
      </p:grpSpPr>
      <p:sp>
        <p:nvSpPr>
          <p:cNvPr id="32" name="Google Shape;32;p26"/>
          <p:cNvSpPr txBox="1">
            <a:spLocks noGrp="1"/>
          </p:cNvSpPr>
          <p:nvPr>
            <p:ph type="body" idx="1"/>
          </p:nvPr>
        </p:nvSpPr>
        <p:spPr>
          <a:xfrm>
            <a:off x="900000" y="555625"/>
            <a:ext cx="6668019" cy="476000"/>
          </a:xfrm>
          <a:prstGeom prst="rect">
            <a:avLst/>
          </a:prstGeom>
          <a:noFill/>
          <a:ln>
            <a:noFill/>
          </a:ln>
        </p:spPr>
        <p:txBody>
          <a:bodyPr spcFirstLastPara="1" wrap="square" lIns="0" tIns="0" rIns="0" bIns="0" anchor="t" anchorCtr="0">
            <a:noAutofit/>
          </a:bodyPr>
          <a:lstStyle>
            <a:lvl1pPr marL="457200" marR="0" lvl="0" indent="-228600" algn="l" rtl="0">
              <a:lnSpc>
                <a:spcPct val="104999"/>
              </a:lnSpc>
              <a:spcBef>
                <a:spcPts val="800"/>
              </a:spcBef>
              <a:spcAft>
                <a:spcPts val="0"/>
              </a:spcAft>
              <a:buClr>
                <a:srgbClr val="598752"/>
              </a:buClr>
              <a:buSzPts val="4000"/>
              <a:buFont typeface="Arial"/>
              <a:buNone/>
              <a:defRPr sz="4000" b="0" i="0" u="none" strike="noStrike" cap="none">
                <a:solidFill>
                  <a:srgbClr val="598752"/>
                </a:solidFill>
                <a:latin typeface="Georgia"/>
                <a:ea typeface="Georgia"/>
                <a:cs typeface="Georgia"/>
                <a:sym typeface="Georgia"/>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33" name="Google Shape;33;p26" descr="UWE-Logo-Bottom.jpg"/>
          <p:cNvPicPr preferRelativeResize="0"/>
          <p:nvPr/>
        </p:nvPicPr>
        <p:blipFill rotWithShape="1">
          <a:blip r:embed="rId2">
            <a:alphaModFix/>
          </a:blip>
          <a:srcRect/>
          <a:stretch/>
        </p:blipFill>
        <p:spPr>
          <a:xfrm>
            <a:off x="468313" y="4611688"/>
            <a:ext cx="1079500" cy="531812"/>
          </a:xfrm>
          <a:prstGeom prst="rect">
            <a:avLst/>
          </a:prstGeom>
          <a:noFill/>
          <a:ln>
            <a:noFill/>
          </a:ln>
        </p:spPr>
      </p:pic>
      <p:sp>
        <p:nvSpPr>
          <p:cNvPr id="34" name="Google Shape;34;p26"/>
          <p:cNvSpPr txBox="1">
            <a:spLocks noGrp="1"/>
          </p:cNvSpPr>
          <p:nvPr>
            <p:ph type="body" idx="2"/>
          </p:nvPr>
        </p:nvSpPr>
        <p:spPr>
          <a:xfrm>
            <a:off x="827584" y="1209600"/>
            <a:ext cx="6726844" cy="3081077"/>
          </a:xfrm>
          <a:prstGeom prst="rect">
            <a:avLst/>
          </a:prstGeom>
          <a:noFill/>
          <a:ln>
            <a:noFill/>
          </a:ln>
        </p:spPr>
        <p:txBody>
          <a:bodyPr spcFirstLastPara="1" wrap="square" lIns="91425" tIns="45700" rIns="91425" bIns="45700" anchor="t" anchorCtr="0">
            <a:noAutofit/>
          </a:bodyPr>
          <a:lstStyle>
            <a:lvl1pPr marL="457200" marR="0" lvl="0" indent="-330200" algn="l" rtl="0">
              <a:spcBef>
                <a:spcPts val="320"/>
              </a:spcBef>
              <a:spcAft>
                <a:spcPts val="0"/>
              </a:spcAft>
              <a:buClr>
                <a:srgbClr val="598752"/>
              </a:buClr>
              <a:buSzPts val="1600"/>
              <a:buFont typeface="Calibri"/>
              <a:buAutoNum type="arabicPeriod"/>
              <a:defRPr sz="1600" b="0" i="0" u="none" strike="noStrike" cap="none">
                <a:solidFill>
                  <a:schemeClr val="dk1"/>
                </a:solidFill>
                <a:latin typeface="Tahoma"/>
                <a:ea typeface="Tahoma"/>
                <a:cs typeface="Tahoma"/>
                <a:sym typeface="Tahoma"/>
              </a:defRPr>
            </a:lvl1pPr>
            <a:lvl2pPr marL="914400" marR="0" lvl="1" indent="-330200" algn="l" rtl="0">
              <a:spcBef>
                <a:spcPts val="320"/>
              </a:spcBef>
              <a:spcAft>
                <a:spcPts val="0"/>
              </a:spcAft>
              <a:buClr>
                <a:srgbClr val="598752"/>
              </a:buClr>
              <a:buSzPts val="1600"/>
              <a:buFont typeface="Calibri"/>
              <a:buAutoNum type="romanLcPeriod"/>
              <a:defRPr sz="1600" b="0" i="0" u="none" strike="noStrike" cap="none">
                <a:solidFill>
                  <a:schemeClr val="dk1"/>
                </a:solidFill>
                <a:latin typeface="Tahoma"/>
                <a:ea typeface="Tahoma"/>
                <a:cs typeface="Tahoma"/>
                <a:sym typeface="Tahoma"/>
              </a:defRPr>
            </a:lvl2pPr>
            <a:lvl3pPr marL="1371600" marR="0" lvl="2" indent="-330200" algn="l" rtl="0">
              <a:spcBef>
                <a:spcPts val="320"/>
              </a:spcBef>
              <a:spcAft>
                <a:spcPts val="0"/>
              </a:spcAft>
              <a:buClr>
                <a:srgbClr val="598752"/>
              </a:buClr>
              <a:buSzPts val="1600"/>
              <a:buFont typeface="Arial"/>
              <a:buChar char="̶"/>
              <a:defRPr sz="1600" b="0" i="0" u="none" strike="noStrike" cap="none">
                <a:solidFill>
                  <a:schemeClr val="dk1"/>
                </a:solidFill>
                <a:latin typeface="Tahoma"/>
                <a:ea typeface="Tahoma"/>
                <a:cs typeface="Tahoma"/>
                <a:sym typeface="Tahoma"/>
              </a:defRPr>
            </a:lvl3pPr>
            <a:lvl4pPr marL="1828800" marR="0" lvl="3" indent="-330200" algn="l" rtl="0">
              <a:spcBef>
                <a:spcPts val="320"/>
              </a:spcBef>
              <a:spcAft>
                <a:spcPts val="0"/>
              </a:spcAft>
              <a:buClr>
                <a:schemeClr val="dk1"/>
              </a:buClr>
              <a:buSzPts val="1600"/>
              <a:buFont typeface="Calibri"/>
              <a:buAutoNum type="arabicPeriod"/>
              <a:defRPr sz="1600" b="0" i="0" u="none" strike="noStrike" cap="none">
                <a:solidFill>
                  <a:schemeClr val="dk1"/>
                </a:solidFill>
                <a:latin typeface="Tahoma"/>
                <a:ea typeface="Tahoma"/>
                <a:cs typeface="Tahoma"/>
                <a:sym typeface="Tahoma"/>
              </a:defRPr>
            </a:lvl4pPr>
            <a:lvl5pPr marL="2286000" marR="0" lvl="4" indent="-330200" algn="l" rtl="0">
              <a:spcBef>
                <a:spcPts val="320"/>
              </a:spcBef>
              <a:spcAft>
                <a:spcPts val="0"/>
              </a:spcAft>
              <a:buClr>
                <a:schemeClr val="dk1"/>
              </a:buClr>
              <a:buSzPts val="1600"/>
              <a:buFont typeface="Calibri"/>
              <a:buAutoNum type="arabicPeriod"/>
              <a:defRPr sz="1600" b="0" i="0" u="none" strike="noStrike" cap="none">
                <a:solidFill>
                  <a:schemeClr val="dk1"/>
                </a:solidFill>
                <a:latin typeface="Tahoma"/>
                <a:ea typeface="Tahoma"/>
                <a:cs typeface="Tahoma"/>
                <a:sym typeface="Tahoma"/>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slow">
    <p:fade/>
  </p:transition>
  <p:extLst>
    <p:ext uri="{DCECCB84-F9BA-43D5-87BE-67443E8EF086}">
      <p15:sldGuideLst xmlns:p15="http://schemas.microsoft.com/office/powerpoint/2012/main">
        <p15:guide id="1" pos="567">
          <p15:clr>
            <a:srgbClr val="FBAE40"/>
          </p15:clr>
        </p15:guide>
        <p15:guide id="2" orient="horz" pos="35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text style">
  <p:cSld name="Two column text style">
    <p:spTree>
      <p:nvGrpSpPr>
        <p:cNvPr id="1" name="Shape 35"/>
        <p:cNvGrpSpPr/>
        <p:nvPr/>
      </p:nvGrpSpPr>
      <p:grpSpPr>
        <a:xfrm>
          <a:off x="0" y="0"/>
          <a:ext cx="0" cy="0"/>
          <a:chOff x="0" y="0"/>
          <a:chExt cx="0" cy="0"/>
        </a:xfrm>
      </p:grpSpPr>
      <p:sp>
        <p:nvSpPr>
          <p:cNvPr id="36" name="Google Shape;36;p27"/>
          <p:cNvSpPr txBox="1">
            <a:spLocks noGrp="1"/>
          </p:cNvSpPr>
          <p:nvPr>
            <p:ph type="body" idx="1"/>
          </p:nvPr>
        </p:nvSpPr>
        <p:spPr>
          <a:xfrm>
            <a:off x="899666" y="1257703"/>
            <a:ext cx="3167583" cy="3042239"/>
          </a:xfrm>
          <a:prstGeom prst="rect">
            <a:avLst/>
          </a:prstGeom>
          <a:noFill/>
          <a:ln>
            <a:noFill/>
          </a:ln>
        </p:spPr>
        <p:txBody>
          <a:bodyPr spcFirstLastPara="1" wrap="square" lIns="0" tIns="0" rIns="0" bIns="0" anchor="t" anchorCtr="0">
            <a:noAutofit/>
          </a:bodyPr>
          <a:lstStyle>
            <a:lvl1pPr marL="457200" marR="0" lvl="0" indent="-228600" algn="l" rtl="0">
              <a:lnSpc>
                <a:spcPct val="142857"/>
              </a:lnSpc>
              <a:spcBef>
                <a:spcPts val="0"/>
              </a:spcBef>
              <a:spcAft>
                <a:spcPts val="0"/>
              </a:spcAft>
              <a:buClr>
                <a:schemeClr val="dk1"/>
              </a:buClr>
              <a:buSzPts val="1400"/>
              <a:buFont typeface="Arial"/>
              <a:buNone/>
              <a:defRPr sz="1400" b="0" i="0" u="none" strike="noStrike" cap="none">
                <a:solidFill>
                  <a:schemeClr val="dk1"/>
                </a:solidFill>
                <a:latin typeface="Tahoma"/>
                <a:ea typeface="Tahoma"/>
                <a:cs typeface="Tahoma"/>
                <a:sym typeface="Tahoma"/>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37" name="Google Shape;37;p27"/>
          <p:cNvSpPr txBox="1">
            <a:spLocks noGrp="1"/>
          </p:cNvSpPr>
          <p:nvPr>
            <p:ph type="body" idx="2"/>
          </p:nvPr>
        </p:nvSpPr>
        <p:spPr>
          <a:xfrm>
            <a:off x="899665" y="555625"/>
            <a:ext cx="6552655" cy="484530"/>
          </a:xfrm>
          <a:prstGeom prst="rect">
            <a:avLst/>
          </a:prstGeom>
          <a:noFill/>
          <a:ln>
            <a:noFill/>
          </a:ln>
        </p:spPr>
        <p:txBody>
          <a:bodyPr spcFirstLastPara="1" wrap="square" lIns="0" tIns="0" rIns="0" bIns="0" anchor="t" anchorCtr="0">
            <a:noAutofit/>
          </a:bodyPr>
          <a:lstStyle>
            <a:lvl1pPr marL="457200" marR="0" lvl="0" indent="-228600" algn="l" rtl="0">
              <a:lnSpc>
                <a:spcPct val="104999"/>
              </a:lnSpc>
              <a:spcBef>
                <a:spcPts val="800"/>
              </a:spcBef>
              <a:spcAft>
                <a:spcPts val="0"/>
              </a:spcAft>
              <a:buClr>
                <a:srgbClr val="598752"/>
              </a:buClr>
              <a:buSzPts val="4000"/>
              <a:buFont typeface="Arial"/>
              <a:buNone/>
              <a:defRPr sz="4000" b="0" i="0" u="none" strike="noStrike" cap="none">
                <a:solidFill>
                  <a:srgbClr val="598752"/>
                </a:solidFill>
                <a:latin typeface="Georgia"/>
                <a:ea typeface="Georgia"/>
                <a:cs typeface="Georgia"/>
                <a:sym typeface="Georgia"/>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38" name="Google Shape;38;p27"/>
          <p:cNvSpPr txBox="1">
            <a:spLocks noGrp="1"/>
          </p:cNvSpPr>
          <p:nvPr>
            <p:ph type="body" idx="3"/>
          </p:nvPr>
        </p:nvSpPr>
        <p:spPr>
          <a:xfrm>
            <a:off x="4284737" y="1257703"/>
            <a:ext cx="3167583" cy="3042239"/>
          </a:xfrm>
          <a:prstGeom prst="rect">
            <a:avLst/>
          </a:prstGeom>
          <a:noFill/>
          <a:ln>
            <a:noFill/>
          </a:ln>
        </p:spPr>
        <p:txBody>
          <a:bodyPr spcFirstLastPara="1" wrap="square" lIns="0" tIns="0" rIns="0" bIns="0" anchor="t" anchorCtr="0">
            <a:noAutofit/>
          </a:bodyPr>
          <a:lstStyle>
            <a:lvl1pPr marL="457200" marR="0" lvl="0" indent="-228600" algn="l" rtl="0">
              <a:lnSpc>
                <a:spcPct val="142857"/>
              </a:lnSpc>
              <a:spcBef>
                <a:spcPts val="0"/>
              </a:spcBef>
              <a:spcAft>
                <a:spcPts val="0"/>
              </a:spcAft>
              <a:buClr>
                <a:schemeClr val="dk1"/>
              </a:buClr>
              <a:buSzPts val="1400"/>
              <a:buFont typeface="Arial"/>
              <a:buNone/>
              <a:defRPr sz="1400" b="0" i="0" u="none" strike="noStrike" cap="none">
                <a:solidFill>
                  <a:schemeClr val="dk1"/>
                </a:solidFill>
                <a:latin typeface="Tahoma"/>
                <a:ea typeface="Tahoma"/>
                <a:cs typeface="Tahoma"/>
                <a:sym typeface="Tahoma"/>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39" name="Google Shape;39;p27" descr="UWE-Logo-Bottom.jpg"/>
          <p:cNvPicPr preferRelativeResize="0"/>
          <p:nvPr/>
        </p:nvPicPr>
        <p:blipFill rotWithShape="1">
          <a:blip r:embed="rId2">
            <a:alphaModFix/>
          </a:blip>
          <a:srcRect/>
          <a:stretch/>
        </p:blipFill>
        <p:spPr>
          <a:xfrm>
            <a:off x="468313" y="4611688"/>
            <a:ext cx="1079500" cy="531812"/>
          </a:xfrm>
          <a:prstGeom prst="rect">
            <a:avLst/>
          </a:prstGeom>
          <a:noFill/>
          <a:ln>
            <a:noFill/>
          </a:ln>
        </p:spPr>
      </p:pic>
    </p:spTree>
  </p:cSld>
  <p:clrMapOvr>
    <a:masterClrMapping/>
  </p:clrMapOvr>
  <p:transition spd="slow">
    <p:fade/>
  </p:transition>
  <p:extLst>
    <p:ext uri="{DCECCB84-F9BA-43D5-87BE-67443E8EF086}">
      <p15:sldGuideLst xmlns:p15="http://schemas.microsoft.com/office/powerpoint/2012/main">
        <p15:guide id="1" pos="567">
          <p15:clr>
            <a:srgbClr val="FBAE40"/>
          </p15:clr>
        </p15:guide>
        <p15:guide id="2" orient="horz" pos="35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 text style with bullet points">
  <p:cSld name="Two column text style with bullet points">
    <p:spTree>
      <p:nvGrpSpPr>
        <p:cNvPr id="1" name="Shape 40"/>
        <p:cNvGrpSpPr/>
        <p:nvPr/>
      </p:nvGrpSpPr>
      <p:grpSpPr>
        <a:xfrm>
          <a:off x="0" y="0"/>
          <a:ext cx="0" cy="0"/>
          <a:chOff x="0" y="0"/>
          <a:chExt cx="0" cy="0"/>
        </a:xfrm>
      </p:grpSpPr>
      <p:sp>
        <p:nvSpPr>
          <p:cNvPr id="41" name="Google Shape;41;p28"/>
          <p:cNvSpPr txBox="1">
            <a:spLocks noGrp="1"/>
          </p:cNvSpPr>
          <p:nvPr>
            <p:ph type="body" idx="1"/>
          </p:nvPr>
        </p:nvSpPr>
        <p:spPr>
          <a:xfrm>
            <a:off x="899120" y="555625"/>
            <a:ext cx="6515621" cy="484530"/>
          </a:xfrm>
          <a:prstGeom prst="rect">
            <a:avLst/>
          </a:prstGeom>
          <a:noFill/>
          <a:ln>
            <a:noFill/>
          </a:ln>
        </p:spPr>
        <p:txBody>
          <a:bodyPr spcFirstLastPara="1" wrap="square" lIns="0" tIns="0" rIns="0" bIns="0" anchor="t" anchorCtr="0">
            <a:noAutofit/>
          </a:bodyPr>
          <a:lstStyle>
            <a:lvl1pPr marL="457200" marR="0" lvl="0" indent="-228600" algn="l" rtl="0">
              <a:lnSpc>
                <a:spcPct val="104999"/>
              </a:lnSpc>
              <a:spcBef>
                <a:spcPts val="800"/>
              </a:spcBef>
              <a:spcAft>
                <a:spcPts val="0"/>
              </a:spcAft>
              <a:buClr>
                <a:srgbClr val="598752"/>
              </a:buClr>
              <a:buSzPts val="4000"/>
              <a:buFont typeface="Arial"/>
              <a:buNone/>
              <a:defRPr sz="4000" b="0" i="0" u="none" strike="noStrike" cap="none">
                <a:solidFill>
                  <a:srgbClr val="598752"/>
                </a:solidFill>
                <a:latin typeface="Georgia"/>
                <a:ea typeface="Georgia"/>
                <a:cs typeface="Georgia"/>
                <a:sym typeface="Georgia"/>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42" name="Google Shape;42;p28" descr="UWE-Logo-Bottom.jpg"/>
          <p:cNvPicPr preferRelativeResize="0"/>
          <p:nvPr/>
        </p:nvPicPr>
        <p:blipFill rotWithShape="1">
          <a:blip r:embed="rId2">
            <a:alphaModFix/>
          </a:blip>
          <a:srcRect/>
          <a:stretch/>
        </p:blipFill>
        <p:spPr>
          <a:xfrm>
            <a:off x="468313" y="4611688"/>
            <a:ext cx="1079500" cy="531812"/>
          </a:xfrm>
          <a:prstGeom prst="rect">
            <a:avLst/>
          </a:prstGeom>
          <a:noFill/>
          <a:ln>
            <a:noFill/>
          </a:ln>
        </p:spPr>
      </p:pic>
      <p:sp>
        <p:nvSpPr>
          <p:cNvPr id="43" name="Google Shape;43;p28"/>
          <p:cNvSpPr txBox="1">
            <a:spLocks noGrp="1"/>
          </p:cNvSpPr>
          <p:nvPr>
            <p:ph type="body" idx="2"/>
          </p:nvPr>
        </p:nvSpPr>
        <p:spPr>
          <a:xfrm>
            <a:off x="899120" y="1224105"/>
            <a:ext cx="3167583" cy="3075837"/>
          </a:xfrm>
          <a:prstGeom prst="rect">
            <a:avLst/>
          </a:prstGeom>
          <a:noFill/>
          <a:ln>
            <a:noFill/>
          </a:ln>
        </p:spPr>
        <p:txBody>
          <a:bodyPr spcFirstLastPara="1" wrap="square" lIns="0" tIns="0" rIns="0" bIns="0" anchor="t" anchorCtr="0">
            <a:noAutofit/>
          </a:bodyPr>
          <a:lstStyle>
            <a:lvl1pPr marL="457200" marR="0" lvl="0" indent="-317500" algn="l" rtl="0">
              <a:lnSpc>
                <a:spcPct val="142857"/>
              </a:lnSpc>
              <a:spcBef>
                <a:spcPts val="0"/>
              </a:spcBef>
              <a:spcAft>
                <a:spcPts val="0"/>
              </a:spcAft>
              <a:buClr>
                <a:srgbClr val="598752"/>
              </a:buClr>
              <a:buSzPts val="1400"/>
              <a:buFont typeface="Arial"/>
              <a:buChar char="•"/>
              <a:defRPr sz="1400" b="0" i="0" u="none" strike="noStrike" cap="none">
                <a:solidFill>
                  <a:schemeClr val="dk1"/>
                </a:solidFill>
                <a:latin typeface="Tahoma"/>
                <a:ea typeface="Tahoma"/>
                <a:cs typeface="Tahoma"/>
                <a:sym typeface="Tahoma"/>
              </a:defRPr>
            </a:lvl1pPr>
            <a:lvl2pPr marL="914400" marR="0" lvl="1" indent="-317500" algn="l" rtl="0">
              <a:spcBef>
                <a:spcPts val="280"/>
              </a:spcBef>
              <a:spcAft>
                <a:spcPts val="0"/>
              </a:spcAft>
              <a:buClr>
                <a:srgbClr val="598752"/>
              </a:buClr>
              <a:buSzPts val="1400"/>
              <a:buFont typeface="Courier New"/>
              <a:buChar char="o"/>
              <a:defRPr sz="1400" b="0" i="0" u="none" strike="noStrike" cap="none">
                <a:solidFill>
                  <a:schemeClr val="dk1"/>
                </a:solidFill>
                <a:latin typeface="Tahoma"/>
                <a:ea typeface="Tahoma"/>
                <a:cs typeface="Tahoma"/>
                <a:sym typeface="Tahoma"/>
              </a:defRPr>
            </a:lvl2pPr>
            <a:lvl3pPr marL="1371600" marR="0" lvl="2" indent="-317500" algn="l" rtl="0">
              <a:spcBef>
                <a:spcPts val="280"/>
              </a:spcBef>
              <a:spcAft>
                <a:spcPts val="0"/>
              </a:spcAft>
              <a:buClr>
                <a:srgbClr val="598752"/>
              </a:buClr>
              <a:buSzPts val="1400"/>
              <a:buFont typeface="Arial"/>
              <a:buChar char="̶"/>
              <a:defRPr sz="1400" b="0" i="0" u="none" strike="noStrike" cap="none">
                <a:solidFill>
                  <a:schemeClr val="dk1"/>
                </a:solidFill>
                <a:latin typeface="Tahoma"/>
                <a:ea typeface="Tahoma"/>
                <a:cs typeface="Tahoma"/>
                <a:sym typeface="Tahoma"/>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ahoma"/>
                <a:ea typeface="Tahoma"/>
                <a:cs typeface="Tahoma"/>
                <a:sym typeface="Tahoma"/>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44" name="Google Shape;44;p28"/>
          <p:cNvSpPr txBox="1">
            <a:spLocks noGrp="1"/>
          </p:cNvSpPr>
          <p:nvPr>
            <p:ph type="body" idx="3"/>
          </p:nvPr>
        </p:nvSpPr>
        <p:spPr>
          <a:xfrm>
            <a:off x="4213201" y="1224105"/>
            <a:ext cx="3239119" cy="3075837"/>
          </a:xfrm>
          <a:prstGeom prst="rect">
            <a:avLst/>
          </a:prstGeom>
          <a:noFill/>
          <a:ln>
            <a:noFill/>
          </a:ln>
        </p:spPr>
        <p:txBody>
          <a:bodyPr spcFirstLastPara="1" wrap="square" lIns="0" tIns="0" rIns="0" bIns="0" anchor="t" anchorCtr="0">
            <a:noAutofit/>
          </a:bodyPr>
          <a:lstStyle>
            <a:lvl1pPr marL="457200" marR="0" lvl="0" indent="-317500" algn="l" rtl="0">
              <a:lnSpc>
                <a:spcPct val="142857"/>
              </a:lnSpc>
              <a:spcBef>
                <a:spcPts val="0"/>
              </a:spcBef>
              <a:spcAft>
                <a:spcPts val="0"/>
              </a:spcAft>
              <a:buClr>
                <a:srgbClr val="598752"/>
              </a:buClr>
              <a:buSzPts val="1400"/>
              <a:buFont typeface="Arial"/>
              <a:buChar char="•"/>
              <a:defRPr sz="1400" b="0" i="0" u="none" strike="noStrike" cap="none">
                <a:solidFill>
                  <a:schemeClr val="dk1"/>
                </a:solidFill>
                <a:latin typeface="Tahoma"/>
                <a:ea typeface="Tahoma"/>
                <a:cs typeface="Tahoma"/>
                <a:sym typeface="Tahoma"/>
              </a:defRPr>
            </a:lvl1pPr>
            <a:lvl2pPr marL="914400" marR="0" lvl="1" indent="-317500" algn="l" rtl="0">
              <a:spcBef>
                <a:spcPts val="280"/>
              </a:spcBef>
              <a:spcAft>
                <a:spcPts val="0"/>
              </a:spcAft>
              <a:buClr>
                <a:srgbClr val="598752"/>
              </a:buClr>
              <a:buSzPts val="1400"/>
              <a:buFont typeface="Courier New"/>
              <a:buChar char="o"/>
              <a:defRPr sz="1400" b="0" i="0" u="none" strike="noStrike" cap="none">
                <a:solidFill>
                  <a:schemeClr val="dk1"/>
                </a:solidFill>
                <a:latin typeface="Tahoma"/>
                <a:ea typeface="Tahoma"/>
                <a:cs typeface="Tahoma"/>
                <a:sym typeface="Tahoma"/>
              </a:defRPr>
            </a:lvl2pPr>
            <a:lvl3pPr marL="1371600" marR="0" lvl="2" indent="-317500" algn="l" rtl="0">
              <a:spcBef>
                <a:spcPts val="280"/>
              </a:spcBef>
              <a:spcAft>
                <a:spcPts val="0"/>
              </a:spcAft>
              <a:buClr>
                <a:srgbClr val="598752"/>
              </a:buClr>
              <a:buSzPts val="1400"/>
              <a:buFont typeface="Arial"/>
              <a:buChar char="̶"/>
              <a:defRPr sz="1400" b="0" i="0" u="none" strike="noStrike" cap="none">
                <a:solidFill>
                  <a:schemeClr val="dk1"/>
                </a:solidFill>
                <a:latin typeface="Tahoma"/>
                <a:ea typeface="Tahoma"/>
                <a:cs typeface="Tahoma"/>
                <a:sym typeface="Tahoma"/>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ahoma"/>
                <a:ea typeface="Tahoma"/>
                <a:cs typeface="Tahoma"/>
                <a:sym typeface="Tahoma"/>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slow">
    <p:fade/>
  </p:transition>
  <p:extLst>
    <p:ext uri="{DCECCB84-F9BA-43D5-87BE-67443E8EF086}">
      <p15:sldGuideLst xmlns:p15="http://schemas.microsoft.com/office/powerpoint/2012/main">
        <p15:guide id="1" pos="567">
          <p15:clr>
            <a:srgbClr val="FBAE40"/>
          </p15:clr>
        </p15:guide>
        <p15:guide id="2" orient="horz" pos="350">
          <p15:clr>
            <a:srgbClr val="FBAE40"/>
          </p15:clr>
        </p15:guide>
        <p15:guide id="3" pos="2517">
          <p15:clr>
            <a:srgbClr val="FBAE40"/>
          </p15:clr>
        </p15:guide>
        <p15:guide id="4" pos="2653">
          <p15:clr>
            <a:srgbClr val="FBAE40"/>
          </p15:clr>
        </p15:guide>
        <p15:guide id="5" pos="464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 text style with numbered points">
  <p:cSld name="Two column text style with numbered points">
    <p:spTree>
      <p:nvGrpSpPr>
        <p:cNvPr id="1" name="Shape 45"/>
        <p:cNvGrpSpPr/>
        <p:nvPr/>
      </p:nvGrpSpPr>
      <p:grpSpPr>
        <a:xfrm>
          <a:off x="0" y="0"/>
          <a:ext cx="0" cy="0"/>
          <a:chOff x="0" y="0"/>
          <a:chExt cx="0" cy="0"/>
        </a:xfrm>
      </p:grpSpPr>
      <p:sp>
        <p:nvSpPr>
          <p:cNvPr id="46" name="Google Shape;46;p29"/>
          <p:cNvSpPr txBox="1">
            <a:spLocks noGrp="1"/>
          </p:cNvSpPr>
          <p:nvPr>
            <p:ph type="body" idx="1"/>
          </p:nvPr>
        </p:nvSpPr>
        <p:spPr>
          <a:xfrm>
            <a:off x="899096" y="562148"/>
            <a:ext cx="6553224" cy="484530"/>
          </a:xfrm>
          <a:prstGeom prst="rect">
            <a:avLst/>
          </a:prstGeom>
          <a:noFill/>
          <a:ln>
            <a:noFill/>
          </a:ln>
        </p:spPr>
        <p:txBody>
          <a:bodyPr spcFirstLastPara="1" wrap="square" lIns="0" tIns="0" rIns="0" bIns="0" anchor="t" anchorCtr="0">
            <a:noAutofit/>
          </a:bodyPr>
          <a:lstStyle>
            <a:lvl1pPr marL="457200" marR="0" lvl="0" indent="-228600" algn="l" rtl="0">
              <a:lnSpc>
                <a:spcPct val="104999"/>
              </a:lnSpc>
              <a:spcBef>
                <a:spcPts val="800"/>
              </a:spcBef>
              <a:spcAft>
                <a:spcPts val="0"/>
              </a:spcAft>
              <a:buClr>
                <a:srgbClr val="598752"/>
              </a:buClr>
              <a:buSzPts val="4000"/>
              <a:buFont typeface="Arial"/>
              <a:buNone/>
              <a:defRPr sz="4000" b="0" i="0" u="none" strike="noStrike" cap="none">
                <a:solidFill>
                  <a:srgbClr val="598752"/>
                </a:solidFill>
                <a:latin typeface="Georgia"/>
                <a:ea typeface="Georgia"/>
                <a:cs typeface="Georgia"/>
                <a:sym typeface="Georgia"/>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47" name="Google Shape;47;p29" descr="UWE-Logo-Bottom.jpg"/>
          <p:cNvPicPr preferRelativeResize="0"/>
          <p:nvPr/>
        </p:nvPicPr>
        <p:blipFill rotWithShape="1">
          <a:blip r:embed="rId2">
            <a:alphaModFix/>
          </a:blip>
          <a:srcRect/>
          <a:stretch/>
        </p:blipFill>
        <p:spPr>
          <a:xfrm>
            <a:off x="468313" y="4611688"/>
            <a:ext cx="1079500" cy="531812"/>
          </a:xfrm>
          <a:prstGeom prst="rect">
            <a:avLst/>
          </a:prstGeom>
          <a:noFill/>
          <a:ln>
            <a:noFill/>
          </a:ln>
        </p:spPr>
      </p:pic>
      <p:sp>
        <p:nvSpPr>
          <p:cNvPr id="48" name="Google Shape;48;p29"/>
          <p:cNvSpPr txBox="1">
            <a:spLocks noGrp="1"/>
          </p:cNvSpPr>
          <p:nvPr>
            <p:ph type="body" idx="2"/>
          </p:nvPr>
        </p:nvSpPr>
        <p:spPr>
          <a:xfrm>
            <a:off x="899120" y="1224000"/>
            <a:ext cx="3167583" cy="3141211"/>
          </a:xfrm>
          <a:prstGeom prst="rect">
            <a:avLst/>
          </a:prstGeom>
          <a:noFill/>
          <a:ln>
            <a:noFill/>
          </a:ln>
        </p:spPr>
        <p:txBody>
          <a:bodyPr spcFirstLastPara="1" wrap="square" lIns="0" tIns="0" rIns="0" bIns="0" anchor="t" anchorCtr="0">
            <a:noAutofit/>
          </a:bodyPr>
          <a:lstStyle>
            <a:lvl1pPr marL="457200" marR="0" lvl="0" indent="-317500" algn="l" rtl="0">
              <a:lnSpc>
                <a:spcPct val="142857"/>
              </a:lnSpc>
              <a:spcBef>
                <a:spcPts val="0"/>
              </a:spcBef>
              <a:spcAft>
                <a:spcPts val="0"/>
              </a:spcAft>
              <a:buClr>
                <a:srgbClr val="598752"/>
              </a:buClr>
              <a:buSzPts val="1400"/>
              <a:buFont typeface="Calibri"/>
              <a:buAutoNum type="arabicPeriod"/>
              <a:defRPr sz="1400" b="0" i="0" u="none" strike="noStrike" cap="none">
                <a:solidFill>
                  <a:schemeClr val="dk1"/>
                </a:solidFill>
                <a:latin typeface="Tahoma"/>
                <a:ea typeface="Tahoma"/>
                <a:cs typeface="Tahoma"/>
                <a:sym typeface="Tahoma"/>
              </a:defRPr>
            </a:lvl1pPr>
            <a:lvl2pPr marL="914400" marR="0" lvl="1" indent="-317500" algn="l" rtl="0">
              <a:spcBef>
                <a:spcPts val="280"/>
              </a:spcBef>
              <a:spcAft>
                <a:spcPts val="0"/>
              </a:spcAft>
              <a:buClr>
                <a:srgbClr val="598752"/>
              </a:buClr>
              <a:buSzPts val="1400"/>
              <a:buFont typeface="Calibri"/>
              <a:buAutoNum type="romanLcPeriod"/>
              <a:defRPr sz="1400" b="0" i="0" u="none" strike="noStrike" cap="none">
                <a:solidFill>
                  <a:schemeClr val="dk1"/>
                </a:solidFill>
                <a:latin typeface="Tahoma"/>
                <a:ea typeface="Tahoma"/>
                <a:cs typeface="Tahoma"/>
                <a:sym typeface="Tahoma"/>
              </a:defRPr>
            </a:lvl2pPr>
            <a:lvl3pPr marL="1371600" marR="0" lvl="2" indent="-317500" algn="l" rtl="0">
              <a:spcBef>
                <a:spcPts val="280"/>
              </a:spcBef>
              <a:spcAft>
                <a:spcPts val="0"/>
              </a:spcAft>
              <a:buClr>
                <a:srgbClr val="598752"/>
              </a:buClr>
              <a:buSzPts val="1400"/>
              <a:buFont typeface="Arial"/>
              <a:buChar char="̶"/>
              <a:defRPr sz="1400" b="0" i="0" u="none" strike="noStrike" cap="none">
                <a:solidFill>
                  <a:schemeClr val="dk1"/>
                </a:solidFill>
                <a:latin typeface="Tahoma"/>
                <a:ea typeface="Tahoma"/>
                <a:cs typeface="Tahoma"/>
                <a:sym typeface="Tahoma"/>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ahoma"/>
                <a:ea typeface="Tahoma"/>
                <a:cs typeface="Tahoma"/>
                <a:sym typeface="Tahoma"/>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49" name="Google Shape;49;p29"/>
          <p:cNvSpPr txBox="1">
            <a:spLocks noGrp="1"/>
          </p:cNvSpPr>
          <p:nvPr>
            <p:ph type="body" idx="3"/>
          </p:nvPr>
        </p:nvSpPr>
        <p:spPr>
          <a:xfrm>
            <a:off x="4214194" y="1224000"/>
            <a:ext cx="3238126" cy="3141211"/>
          </a:xfrm>
          <a:prstGeom prst="rect">
            <a:avLst/>
          </a:prstGeom>
          <a:noFill/>
          <a:ln>
            <a:noFill/>
          </a:ln>
        </p:spPr>
        <p:txBody>
          <a:bodyPr spcFirstLastPara="1" wrap="square" lIns="0" tIns="0" rIns="0" bIns="0" anchor="t" anchorCtr="0">
            <a:noAutofit/>
          </a:bodyPr>
          <a:lstStyle>
            <a:lvl1pPr marL="457200" marR="0" lvl="0" indent="-317500" algn="l" rtl="0">
              <a:lnSpc>
                <a:spcPct val="142857"/>
              </a:lnSpc>
              <a:spcBef>
                <a:spcPts val="0"/>
              </a:spcBef>
              <a:spcAft>
                <a:spcPts val="0"/>
              </a:spcAft>
              <a:buClr>
                <a:srgbClr val="598752"/>
              </a:buClr>
              <a:buSzPts val="1400"/>
              <a:buFont typeface="Calibri"/>
              <a:buAutoNum type="arabicPeriod"/>
              <a:defRPr sz="1400" b="0" i="0" u="none" strike="noStrike" cap="none">
                <a:solidFill>
                  <a:schemeClr val="dk1"/>
                </a:solidFill>
                <a:latin typeface="Tahoma"/>
                <a:ea typeface="Tahoma"/>
                <a:cs typeface="Tahoma"/>
                <a:sym typeface="Tahoma"/>
              </a:defRPr>
            </a:lvl1pPr>
            <a:lvl2pPr marL="914400" marR="0" lvl="1" indent="-317500" algn="l" rtl="0">
              <a:spcBef>
                <a:spcPts val="280"/>
              </a:spcBef>
              <a:spcAft>
                <a:spcPts val="0"/>
              </a:spcAft>
              <a:buClr>
                <a:srgbClr val="598752"/>
              </a:buClr>
              <a:buSzPts val="1400"/>
              <a:buFont typeface="Calibri"/>
              <a:buAutoNum type="romanLcPeriod"/>
              <a:defRPr sz="1400" b="0" i="0" u="none" strike="noStrike" cap="none">
                <a:solidFill>
                  <a:schemeClr val="dk1"/>
                </a:solidFill>
                <a:latin typeface="Tahoma"/>
                <a:ea typeface="Tahoma"/>
                <a:cs typeface="Tahoma"/>
                <a:sym typeface="Tahoma"/>
              </a:defRPr>
            </a:lvl2pPr>
            <a:lvl3pPr marL="1371600" marR="0" lvl="2" indent="-317500" algn="l" rtl="0">
              <a:spcBef>
                <a:spcPts val="280"/>
              </a:spcBef>
              <a:spcAft>
                <a:spcPts val="0"/>
              </a:spcAft>
              <a:buClr>
                <a:srgbClr val="598752"/>
              </a:buClr>
              <a:buSzPts val="1400"/>
              <a:buFont typeface="Arial"/>
              <a:buChar char="̶"/>
              <a:defRPr sz="1400" b="0" i="0" u="none" strike="noStrike" cap="none">
                <a:solidFill>
                  <a:schemeClr val="dk1"/>
                </a:solidFill>
                <a:latin typeface="Tahoma"/>
                <a:ea typeface="Tahoma"/>
                <a:cs typeface="Tahoma"/>
                <a:sym typeface="Tahoma"/>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ahoma"/>
                <a:ea typeface="Tahoma"/>
                <a:cs typeface="Tahoma"/>
                <a:sym typeface="Tahoma"/>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slow">
    <p:fade/>
  </p:transition>
  <p:extLst>
    <p:ext uri="{DCECCB84-F9BA-43D5-87BE-67443E8EF086}">
      <p15:sldGuideLst xmlns:p15="http://schemas.microsoft.com/office/powerpoint/2012/main">
        <p15:guide id="1" pos="567">
          <p15:clr>
            <a:srgbClr val="FBAE40"/>
          </p15:clr>
        </p15:guide>
        <p15:guide id="2" orient="horz" pos="350">
          <p15:clr>
            <a:srgbClr val="FBAE40"/>
          </p15:clr>
        </p15:guide>
        <p15:guide id="3" pos="2517">
          <p15:clr>
            <a:srgbClr val="FBAE40"/>
          </p15:clr>
        </p15:guide>
        <p15:guide id="4" pos="2653">
          <p15:clr>
            <a:srgbClr val="FBAE40"/>
          </p15:clr>
        </p15:guide>
        <p15:guide id="5" pos="464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hart and graph position">
  <p:cSld name="Chart and graph position">
    <p:spTree>
      <p:nvGrpSpPr>
        <p:cNvPr id="1" name="Shape 50"/>
        <p:cNvGrpSpPr/>
        <p:nvPr/>
      </p:nvGrpSpPr>
      <p:grpSpPr>
        <a:xfrm>
          <a:off x="0" y="0"/>
          <a:ext cx="0" cy="0"/>
          <a:chOff x="0" y="0"/>
          <a:chExt cx="0" cy="0"/>
        </a:xfrm>
      </p:grpSpPr>
      <p:sp>
        <p:nvSpPr>
          <p:cNvPr id="51" name="Google Shape;51;p30"/>
          <p:cNvSpPr txBox="1">
            <a:spLocks noGrp="1"/>
          </p:cNvSpPr>
          <p:nvPr>
            <p:ph type="body" idx="1"/>
          </p:nvPr>
        </p:nvSpPr>
        <p:spPr>
          <a:xfrm>
            <a:off x="899594" y="555625"/>
            <a:ext cx="6515621" cy="484530"/>
          </a:xfrm>
          <a:prstGeom prst="rect">
            <a:avLst/>
          </a:prstGeom>
          <a:noFill/>
          <a:ln>
            <a:noFill/>
          </a:ln>
        </p:spPr>
        <p:txBody>
          <a:bodyPr spcFirstLastPara="1" wrap="square" lIns="0" tIns="0" rIns="0" bIns="0" anchor="t" anchorCtr="0">
            <a:noAutofit/>
          </a:bodyPr>
          <a:lstStyle>
            <a:lvl1pPr marL="457200" marR="0" lvl="0" indent="-228600" algn="l" rtl="0">
              <a:lnSpc>
                <a:spcPct val="104999"/>
              </a:lnSpc>
              <a:spcBef>
                <a:spcPts val="800"/>
              </a:spcBef>
              <a:spcAft>
                <a:spcPts val="0"/>
              </a:spcAft>
              <a:buClr>
                <a:srgbClr val="598752"/>
              </a:buClr>
              <a:buSzPts val="4000"/>
              <a:buFont typeface="Arial"/>
              <a:buNone/>
              <a:defRPr sz="4000" b="0" i="0" u="none" strike="noStrike" cap="none">
                <a:solidFill>
                  <a:srgbClr val="598752"/>
                </a:solidFill>
                <a:latin typeface="Georgia"/>
                <a:ea typeface="Georgia"/>
                <a:cs typeface="Georgia"/>
                <a:sym typeface="Georgia"/>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52" name="Google Shape;52;p30"/>
          <p:cNvSpPr>
            <a:spLocks noGrp="1"/>
          </p:cNvSpPr>
          <p:nvPr>
            <p:ph type="chart" idx="2"/>
          </p:nvPr>
        </p:nvSpPr>
        <p:spPr>
          <a:xfrm>
            <a:off x="899592" y="1202175"/>
            <a:ext cx="6515620" cy="3241784"/>
          </a:xfrm>
          <a:prstGeom prst="rect">
            <a:avLst/>
          </a:prstGeom>
          <a:noFill/>
          <a:ln>
            <a:noFill/>
          </a:ln>
        </p:spPr>
        <p:txBody>
          <a:bodyPr spcFirstLastPara="1" wrap="square" lIns="91425" tIns="45700" rIns="91425" bIns="45700" anchor="t" anchorCtr="0">
            <a:noAutofit/>
          </a:bodyPr>
          <a:lstStyle>
            <a:lvl1pPr marR="0" lvl="0" algn="l" rtl="0">
              <a:spcBef>
                <a:spcPts val="84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1pPr>
            <a:lvl2pPr marR="0" lvl="1" algn="l" rtl="0">
              <a:spcBef>
                <a:spcPts val="74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R="0" lvl="3"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R="0" lvl="4"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53" name="Google Shape;53;p30" descr="UWE-Logo-Bottom.jpg"/>
          <p:cNvPicPr preferRelativeResize="0"/>
          <p:nvPr/>
        </p:nvPicPr>
        <p:blipFill rotWithShape="1">
          <a:blip r:embed="rId2">
            <a:alphaModFix/>
          </a:blip>
          <a:srcRect/>
          <a:stretch/>
        </p:blipFill>
        <p:spPr>
          <a:xfrm>
            <a:off x="468313" y="4611688"/>
            <a:ext cx="1079500" cy="531812"/>
          </a:xfrm>
          <a:prstGeom prst="rect">
            <a:avLst/>
          </a:prstGeom>
          <a:noFill/>
          <a:ln>
            <a:noFill/>
          </a:ln>
        </p:spPr>
      </p:pic>
    </p:spTree>
  </p:cSld>
  <p:clrMapOvr>
    <a:masterClrMapping/>
  </p:clrMapOvr>
  <p:transition spd="slow">
    <p:fade/>
  </p:transition>
  <p:extLst>
    <p:ext uri="{DCECCB84-F9BA-43D5-87BE-67443E8EF086}">
      <p15:sldGuideLst xmlns:p15="http://schemas.microsoft.com/office/powerpoint/2012/main">
        <p15:guide id="1" pos="567">
          <p15:clr>
            <a:srgbClr val="FBAE40"/>
          </p15:clr>
        </p15:guide>
        <p15:guide id="2" orient="horz" pos="3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dailymail.co.uk/news/article-9512493/Homeowner-Bristol-wakes-100-e-scooters-outside-house.html" TargetMode="External"/><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body" idx="1"/>
          </p:nvPr>
        </p:nvSpPr>
        <p:spPr>
          <a:xfrm>
            <a:off x="2036650" y="48000"/>
            <a:ext cx="6798000" cy="2244000"/>
          </a:xfrm>
          <a:prstGeom prst="rect">
            <a:avLst/>
          </a:prstGeom>
          <a:noFill/>
          <a:ln>
            <a:noFill/>
          </a:ln>
        </p:spPr>
        <p:txBody>
          <a:bodyPr spcFirstLastPara="1" wrap="square" lIns="0" tIns="0" rIns="0" bIns="0" anchor="t" anchorCtr="0">
            <a:noAutofit/>
          </a:bodyPr>
          <a:lstStyle/>
          <a:p>
            <a:pPr marL="0" lvl="0" indent="0" algn="l" rtl="0">
              <a:lnSpc>
                <a:spcPct val="109090"/>
              </a:lnSpc>
              <a:spcBef>
                <a:spcPts val="0"/>
              </a:spcBef>
              <a:spcAft>
                <a:spcPts val="0"/>
              </a:spcAft>
              <a:buClr>
                <a:schemeClr val="lt1"/>
              </a:buClr>
              <a:buSzPts val="4400"/>
              <a:buNone/>
            </a:pPr>
            <a:r>
              <a:rPr lang="en-GB" b="1"/>
              <a:t>E-scooter experiences: </a:t>
            </a:r>
            <a:r>
              <a:rPr lang="en-GB"/>
              <a:t>Conflicts and opportunities in urban space</a:t>
            </a:r>
            <a:endParaRPr/>
          </a:p>
        </p:txBody>
      </p:sp>
      <p:sp>
        <p:nvSpPr>
          <p:cNvPr id="87" name="Google Shape;87;p1"/>
          <p:cNvSpPr txBox="1">
            <a:spLocks noGrp="1"/>
          </p:cNvSpPr>
          <p:nvPr>
            <p:ph type="body" idx="2"/>
          </p:nvPr>
        </p:nvSpPr>
        <p:spPr>
          <a:xfrm>
            <a:off x="232534" y="1092160"/>
            <a:ext cx="1219139" cy="539079"/>
          </a:xfrm>
          <a:prstGeom prst="rect">
            <a:avLst/>
          </a:prstGeom>
          <a:noFill/>
          <a:ln>
            <a:noFill/>
          </a:ln>
        </p:spPr>
        <p:txBody>
          <a:bodyPr spcFirstLastPara="1" wrap="square" lIns="0" tIns="0" rIns="0" bIns="0" anchor="t" anchorCtr="0">
            <a:noAutofit/>
          </a:bodyPr>
          <a:lstStyle/>
          <a:p>
            <a:pPr marL="0" lvl="0" indent="0" algn="l" rtl="0">
              <a:lnSpc>
                <a:spcPct val="118181"/>
              </a:lnSpc>
              <a:spcBef>
                <a:spcPts val="0"/>
              </a:spcBef>
              <a:spcAft>
                <a:spcPts val="0"/>
              </a:spcAft>
              <a:buClr>
                <a:schemeClr val="lt1"/>
              </a:buClr>
              <a:buSzPts val="1100"/>
              <a:buNone/>
            </a:pPr>
            <a:r>
              <a:rPr lang="en-GB"/>
              <a:t>Presentation by</a:t>
            </a:r>
            <a:endParaRPr/>
          </a:p>
          <a:p>
            <a:pPr marL="0" lvl="0" indent="0" algn="l" rtl="0">
              <a:lnSpc>
                <a:spcPct val="118181"/>
              </a:lnSpc>
              <a:spcBef>
                <a:spcPts val="0"/>
              </a:spcBef>
              <a:spcAft>
                <a:spcPts val="0"/>
              </a:spcAft>
              <a:buClr>
                <a:schemeClr val="lt1"/>
              </a:buClr>
              <a:buSzPts val="1100"/>
              <a:buNone/>
            </a:pPr>
            <a:endParaRPr/>
          </a:p>
        </p:txBody>
      </p:sp>
      <p:sp>
        <p:nvSpPr>
          <p:cNvPr id="88" name="Google Shape;88;p1"/>
          <p:cNvSpPr txBox="1">
            <a:spLocks noGrp="1"/>
          </p:cNvSpPr>
          <p:nvPr>
            <p:ph type="body" idx="3"/>
          </p:nvPr>
        </p:nvSpPr>
        <p:spPr>
          <a:xfrm>
            <a:off x="118406" y="1277031"/>
            <a:ext cx="1598883" cy="745320"/>
          </a:xfrm>
          <a:prstGeom prst="rect">
            <a:avLst/>
          </a:prstGeom>
          <a:noFill/>
          <a:ln>
            <a:noFill/>
          </a:ln>
        </p:spPr>
        <p:txBody>
          <a:bodyPr spcFirstLastPara="1" wrap="square" lIns="0" tIns="0" rIns="0" bIns="0" anchor="t" anchorCtr="0">
            <a:noAutofit/>
          </a:bodyPr>
          <a:lstStyle/>
          <a:p>
            <a:pPr marL="171450" indent="-171450">
              <a:lnSpc>
                <a:spcPct val="150000"/>
              </a:lnSpc>
              <a:buFont typeface="Arial"/>
              <a:buChar char="•"/>
            </a:pPr>
            <a:r>
              <a:rPr lang="en-GB" dirty="0"/>
              <a:t>Monique Taratula-Lyons</a:t>
            </a:r>
          </a:p>
          <a:p>
            <a:pPr marL="171450" lvl="0" indent="-171450" algn="l" rtl="0">
              <a:lnSpc>
                <a:spcPct val="150000"/>
              </a:lnSpc>
              <a:spcBef>
                <a:spcPts val="0"/>
              </a:spcBef>
              <a:spcAft>
                <a:spcPts val="0"/>
              </a:spcAft>
              <a:buClr>
                <a:schemeClr val="lt1"/>
              </a:buClr>
              <a:buSzPts val="1100"/>
              <a:buFont typeface="Arial"/>
              <a:buChar char="•"/>
            </a:pPr>
            <a:r>
              <a:rPr lang="en-GB" dirty="0"/>
              <a:t>Billy Clayton</a:t>
            </a:r>
            <a:endParaRPr dirty="0"/>
          </a:p>
          <a:p>
            <a:pPr marL="0" lvl="0" indent="0" algn="l" rtl="0">
              <a:lnSpc>
                <a:spcPct val="150000"/>
              </a:lnSpc>
              <a:spcBef>
                <a:spcPts val="0"/>
              </a:spcBef>
              <a:spcAft>
                <a:spcPts val="0"/>
              </a:spcAft>
              <a:buClr>
                <a:schemeClr val="lt1"/>
              </a:buClr>
              <a:buSzPts val="1100"/>
              <a:buNone/>
            </a:pPr>
            <a:endParaRPr dirty="0">
              <a:latin typeface="Tahoma"/>
              <a:ea typeface="Tahoma"/>
              <a:cs typeface="Tahoma"/>
              <a:sym typeface="Tahoma"/>
            </a:endParaRPr>
          </a:p>
        </p:txBody>
      </p:sp>
      <p:sp>
        <p:nvSpPr>
          <p:cNvPr id="89" name="Google Shape;89;p1"/>
          <p:cNvSpPr txBox="1">
            <a:spLocks noGrp="1"/>
          </p:cNvSpPr>
          <p:nvPr>
            <p:ph type="body" idx="5"/>
          </p:nvPr>
        </p:nvSpPr>
        <p:spPr>
          <a:xfrm>
            <a:off x="5302696" y="4471342"/>
            <a:ext cx="3734100" cy="576000"/>
          </a:xfrm>
          <a:prstGeom prst="rect">
            <a:avLst/>
          </a:prstGeom>
          <a:noFill/>
          <a:ln>
            <a:noFill/>
          </a:ln>
        </p:spPr>
        <p:txBody>
          <a:bodyPr spcFirstLastPara="1" wrap="square" lIns="36000" tIns="36000" rIns="72000" bIns="36000" anchor="t" anchorCtr="0">
            <a:noAutofit/>
          </a:bodyPr>
          <a:lstStyle/>
          <a:p>
            <a:pPr marL="0" lvl="0" indent="0" algn="r" rtl="0">
              <a:lnSpc>
                <a:spcPct val="118181"/>
              </a:lnSpc>
              <a:spcBef>
                <a:spcPts val="0"/>
              </a:spcBef>
              <a:spcAft>
                <a:spcPts val="0"/>
              </a:spcAft>
              <a:buClr>
                <a:schemeClr val="lt1"/>
              </a:buClr>
              <a:buSzPts val="1100"/>
              <a:buNone/>
            </a:pPr>
            <a:r>
              <a:rPr lang="en-GB" dirty="0"/>
              <a:t>Paper presented at the RGS-IBG Annual International Conference 2022, 30</a:t>
            </a:r>
            <a:r>
              <a:rPr lang="en-GB" baseline="30000" dirty="0"/>
              <a:t>th</a:t>
            </a:r>
            <a:r>
              <a:rPr lang="en-GB" dirty="0"/>
              <a:t> August – 2</a:t>
            </a:r>
            <a:r>
              <a:rPr lang="en-GB" baseline="30000" dirty="0"/>
              <a:t>nd</a:t>
            </a:r>
            <a:r>
              <a:rPr lang="en-GB" dirty="0"/>
              <a:t> September 2022, Newcastle, UK.</a:t>
            </a:r>
            <a:endParaRPr dirty="0"/>
          </a:p>
        </p:txBody>
      </p:sp>
      <p:sp>
        <p:nvSpPr>
          <p:cNvPr id="90" name="Google Shape;90;p1"/>
          <p:cNvSpPr txBox="1"/>
          <p:nvPr/>
        </p:nvSpPr>
        <p:spPr>
          <a:xfrm>
            <a:off x="229919" y="2235630"/>
            <a:ext cx="1219139" cy="269081"/>
          </a:xfrm>
          <a:prstGeom prst="rect">
            <a:avLst/>
          </a:prstGeom>
          <a:noFill/>
          <a:ln>
            <a:noFill/>
          </a:ln>
        </p:spPr>
        <p:txBody>
          <a:bodyPr spcFirstLastPara="1" wrap="square" lIns="0" tIns="0" rIns="0" bIns="0" anchor="t" anchorCtr="0">
            <a:noAutofit/>
          </a:bodyPr>
          <a:lstStyle/>
          <a:p>
            <a:pPr marL="0" marR="0" lvl="0" indent="0" algn="l" rtl="0">
              <a:lnSpc>
                <a:spcPct val="118181"/>
              </a:lnSpc>
              <a:spcBef>
                <a:spcPts val="0"/>
              </a:spcBef>
              <a:spcAft>
                <a:spcPts val="0"/>
              </a:spcAft>
              <a:buClr>
                <a:schemeClr val="lt1"/>
              </a:buClr>
              <a:buSzPts val="1100"/>
              <a:buFont typeface="Tahoma"/>
              <a:buNone/>
            </a:pPr>
            <a:r>
              <a:rPr lang="en-GB" sz="1100" b="0" i="0" u="none" strike="noStrike" cap="none">
                <a:solidFill>
                  <a:schemeClr val="lt1"/>
                </a:solidFill>
                <a:latin typeface="Tahoma"/>
                <a:ea typeface="Tahoma"/>
                <a:cs typeface="Tahoma"/>
                <a:sym typeface="Tahoma"/>
              </a:rPr>
              <a:t>Research team</a:t>
            </a:r>
            <a:endParaRPr/>
          </a:p>
          <a:p>
            <a:pPr marL="0" marR="0" lvl="0" indent="0" algn="l" rtl="0">
              <a:lnSpc>
                <a:spcPct val="118181"/>
              </a:lnSpc>
              <a:spcBef>
                <a:spcPts val="0"/>
              </a:spcBef>
              <a:spcAft>
                <a:spcPts val="0"/>
              </a:spcAft>
              <a:buClr>
                <a:schemeClr val="lt1"/>
              </a:buClr>
              <a:buSzPts val="1100"/>
              <a:buFont typeface="Tahoma"/>
              <a:buNone/>
            </a:pPr>
            <a:endParaRPr sz="1100" b="0" i="0" u="none" strike="noStrike" cap="none">
              <a:solidFill>
                <a:schemeClr val="lt1"/>
              </a:solidFill>
              <a:latin typeface="Tahoma"/>
              <a:ea typeface="Tahoma"/>
              <a:cs typeface="Tahoma"/>
              <a:sym typeface="Tahoma"/>
            </a:endParaRPr>
          </a:p>
          <a:p>
            <a:pPr marL="0" marR="0" lvl="0" indent="0" algn="l" rtl="0">
              <a:lnSpc>
                <a:spcPct val="118181"/>
              </a:lnSpc>
              <a:spcBef>
                <a:spcPts val="0"/>
              </a:spcBef>
              <a:spcAft>
                <a:spcPts val="0"/>
              </a:spcAft>
              <a:buClr>
                <a:schemeClr val="lt1"/>
              </a:buClr>
              <a:buSzPts val="1100"/>
              <a:buFont typeface="Tahoma"/>
              <a:buNone/>
            </a:pPr>
            <a:endParaRPr sz="1100" b="0" i="0" u="none" strike="noStrike" cap="none">
              <a:solidFill>
                <a:schemeClr val="lt1"/>
              </a:solidFill>
              <a:latin typeface="Tahoma"/>
              <a:ea typeface="Tahoma"/>
              <a:cs typeface="Tahoma"/>
              <a:sym typeface="Tahoma"/>
            </a:endParaRPr>
          </a:p>
        </p:txBody>
      </p:sp>
      <p:sp>
        <p:nvSpPr>
          <p:cNvPr id="91" name="Google Shape;91;p1"/>
          <p:cNvSpPr txBox="1"/>
          <p:nvPr/>
        </p:nvSpPr>
        <p:spPr>
          <a:xfrm>
            <a:off x="140068" y="2413463"/>
            <a:ext cx="1464481" cy="904105"/>
          </a:xfrm>
          <a:prstGeom prst="rect">
            <a:avLst/>
          </a:prstGeom>
          <a:noFill/>
          <a:ln>
            <a:noFill/>
          </a:ln>
        </p:spPr>
        <p:txBody>
          <a:bodyPr spcFirstLastPara="1" wrap="square" lIns="0" tIns="0" rIns="0" bIns="0" anchor="t" anchorCtr="0">
            <a:noAutofit/>
          </a:bodyPr>
          <a:lstStyle/>
          <a:p>
            <a:pPr marL="171450" marR="0" lvl="0" indent="-171450" algn="l" rtl="0">
              <a:lnSpc>
                <a:spcPct val="150000"/>
              </a:lnSpc>
              <a:spcBef>
                <a:spcPts val="0"/>
              </a:spcBef>
              <a:spcAft>
                <a:spcPts val="0"/>
              </a:spcAft>
              <a:buClr>
                <a:schemeClr val="lt1"/>
              </a:buClr>
              <a:buSzPts val="1100"/>
              <a:buFont typeface="Arial"/>
              <a:buChar char="•"/>
            </a:pPr>
            <a:r>
              <a:rPr lang="en-GB" sz="1100" b="1" i="0" u="none" strike="noStrike" cap="none" dirty="0">
                <a:solidFill>
                  <a:schemeClr val="lt1"/>
                </a:solidFill>
                <a:latin typeface="Tahoma"/>
                <a:ea typeface="Tahoma"/>
                <a:cs typeface="Tahoma"/>
                <a:sym typeface="Tahoma"/>
              </a:rPr>
              <a:t>Monique  Taratula-Lyons</a:t>
            </a:r>
            <a:endParaRPr dirty="0"/>
          </a:p>
          <a:p>
            <a:pPr marL="171450" marR="0" lvl="0" indent="-171450" algn="l" rtl="0">
              <a:lnSpc>
                <a:spcPct val="150000"/>
              </a:lnSpc>
              <a:spcBef>
                <a:spcPts val="0"/>
              </a:spcBef>
              <a:spcAft>
                <a:spcPts val="0"/>
              </a:spcAft>
              <a:buClr>
                <a:schemeClr val="lt1"/>
              </a:buClr>
              <a:buSzPts val="1100"/>
              <a:buFont typeface="Arial"/>
              <a:buChar char="•"/>
            </a:pPr>
            <a:r>
              <a:rPr lang="en-GB" sz="1100" b="1" i="0" u="none" strike="noStrike" cap="none" dirty="0">
                <a:solidFill>
                  <a:schemeClr val="lt1"/>
                </a:solidFill>
                <a:latin typeface="Tahoma"/>
                <a:ea typeface="Tahoma"/>
                <a:cs typeface="Tahoma"/>
                <a:sym typeface="Tahoma"/>
              </a:rPr>
              <a:t>Anna Speak</a:t>
            </a:r>
            <a:endParaRPr dirty="0"/>
          </a:p>
          <a:p>
            <a:pPr marL="171450" marR="0" lvl="0" indent="-171450" algn="l" rtl="0">
              <a:lnSpc>
                <a:spcPct val="150000"/>
              </a:lnSpc>
              <a:spcBef>
                <a:spcPts val="0"/>
              </a:spcBef>
              <a:spcAft>
                <a:spcPts val="0"/>
              </a:spcAft>
              <a:buClr>
                <a:schemeClr val="lt1"/>
              </a:buClr>
              <a:buSzPts val="1100"/>
              <a:buFont typeface="Arial"/>
              <a:buChar char="•"/>
            </a:pPr>
            <a:r>
              <a:rPr lang="en-GB" sz="1100" b="1" i="0" u="none" strike="noStrike" cap="none" dirty="0">
                <a:solidFill>
                  <a:schemeClr val="lt1"/>
                </a:solidFill>
                <a:latin typeface="Tahoma"/>
                <a:ea typeface="Tahoma"/>
                <a:cs typeface="Tahoma"/>
                <a:sym typeface="Tahoma"/>
              </a:rPr>
              <a:t>Billy Clayton</a:t>
            </a:r>
            <a:endParaRPr dirty="0"/>
          </a:p>
          <a:p>
            <a:pPr marL="171450" marR="0" lvl="0" indent="-171450" algn="l" rtl="0">
              <a:lnSpc>
                <a:spcPct val="150000"/>
              </a:lnSpc>
              <a:spcBef>
                <a:spcPts val="0"/>
              </a:spcBef>
              <a:spcAft>
                <a:spcPts val="0"/>
              </a:spcAft>
              <a:buClr>
                <a:schemeClr val="lt1"/>
              </a:buClr>
              <a:buSzPts val="1100"/>
              <a:buFont typeface="Arial"/>
              <a:buChar char="•"/>
            </a:pPr>
            <a:r>
              <a:rPr lang="en-GB" sz="1100" b="1" i="0" u="none" strike="noStrike" cap="none" dirty="0">
                <a:solidFill>
                  <a:schemeClr val="lt1"/>
                </a:solidFill>
                <a:latin typeface="Tahoma"/>
                <a:ea typeface="Tahoma"/>
                <a:cs typeface="Tahoma"/>
                <a:sym typeface="Tahoma"/>
              </a:rPr>
              <a:t>Ian Shergold</a:t>
            </a:r>
            <a:endParaRPr dirty="0"/>
          </a:p>
        </p:txBody>
      </p:sp>
      <p:pic>
        <p:nvPicPr>
          <p:cNvPr id="92" name="Google Shape;92;p1" descr="Bristol and Bath launch e-scooter rental trials - Smart Cities World"/>
          <p:cNvPicPr preferRelativeResize="0"/>
          <p:nvPr/>
        </p:nvPicPr>
        <p:blipFill rotWithShape="1">
          <a:blip r:embed="rId3">
            <a:alphaModFix/>
          </a:blip>
          <a:srcRect/>
          <a:stretch/>
        </p:blipFill>
        <p:spPr>
          <a:xfrm>
            <a:off x="5714425" y="2235626"/>
            <a:ext cx="3174275" cy="211617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1"/>
          <p:cNvSpPr txBox="1">
            <a:spLocks noGrp="1"/>
          </p:cNvSpPr>
          <p:nvPr>
            <p:ph type="body" idx="1"/>
          </p:nvPr>
        </p:nvSpPr>
        <p:spPr>
          <a:xfrm>
            <a:off x="323528" y="195486"/>
            <a:ext cx="6668019" cy="1024590"/>
          </a:xfrm>
          <a:prstGeom prst="rect">
            <a:avLst/>
          </a:prstGeom>
          <a:noFill/>
          <a:ln>
            <a:noFill/>
          </a:ln>
        </p:spPr>
        <p:txBody>
          <a:bodyPr spcFirstLastPara="1" wrap="square" lIns="0" tIns="0" rIns="0" bIns="0" anchor="t" anchorCtr="0">
            <a:noAutofit/>
          </a:bodyPr>
          <a:lstStyle/>
          <a:p>
            <a:pPr marL="0" lvl="0" indent="0" algn="l" rtl="0">
              <a:lnSpc>
                <a:spcPct val="109090"/>
              </a:lnSpc>
              <a:spcBef>
                <a:spcPts val="0"/>
              </a:spcBef>
              <a:spcAft>
                <a:spcPts val="0"/>
              </a:spcAft>
              <a:buClr>
                <a:srgbClr val="598752"/>
              </a:buClr>
              <a:buSzPts val="4400"/>
              <a:buFont typeface="Georgia"/>
              <a:buNone/>
            </a:pPr>
            <a:r>
              <a:rPr lang="en-GB"/>
              <a:t>Scooter user perspectives</a:t>
            </a:r>
            <a:endParaRPr/>
          </a:p>
        </p:txBody>
      </p:sp>
      <p:graphicFrame>
        <p:nvGraphicFramePr>
          <p:cNvPr id="169" name="Google Shape;169;p11"/>
          <p:cNvGraphicFramePr/>
          <p:nvPr/>
        </p:nvGraphicFramePr>
        <p:xfrm>
          <a:off x="251520" y="993461"/>
          <a:ext cx="3000000" cy="3000000"/>
        </p:xfrm>
        <a:graphic>
          <a:graphicData uri="http://schemas.openxmlformats.org/drawingml/2006/table">
            <a:tbl>
              <a:tblPr firstRow="1" firstCol="1" bandRow="1">
                <a:noFill/>
                <a:tableStyleId>{E4AF7F3F-A36A-4F67-AD7A-C290800D0DD4}</a:tableStyleId>
              </a:tblPr>
              <a:tblGrid>
                <a:gridCol w="2941000">
                  <a:extLst>
                    <a:ext uri="{9D8B030D-6E8A-4147-A177-3AD203B41FA5}">
                      <a16:colId xmlns:a16="http://schemas.microsoft.com/office/drawing/2014/main" val="20000"/>
                    </a:ext>
                  </a:extLst>
                </a:gridCol>
                <a:gridCol w="803400">
                  <a:extLst>
                    <a:ext uri="{9D8B030D-6E8A-4147-A177-3AD203B41FA5}">
                      <a16:colId xmlns:a16="http://schemas.microsoft.com/office/drawing/2014/main" val="20001"/>
                    </a:ext>
                  </a:extLst>
                </a:gridCol>
              </a:tblGrid>
              <a:tr h="190500">
                <a:tc>
                  <a:txBody>
                    <a:bodyPr/>
                    <a:lstStyle/>
                    <a:p>
                      <a:pPr marL="0" marR="0" lvl="0" indent="0" algn="l" rtl="0">
                        <a:lnSpc>
                          <a:spcPct val="107000"/>
                        </a:lnSpc>
                        <a:spcBef>
                          <a:spcPts val="0"/>
                        </a:spcBef>
                        <a:spcAft>
                          <a:spcPts val="0"/>
                        </a:spcAft>
                        <a:buNone/>
                      </a:pPr>
                      <a:r>
                        <a:rPr lang="en-GB" sz="1400"/>
                        <a:t>Reason(s) for using an e-scooter</a:t>
                      </a:r>
                      <a:endParaRPr sz="1400">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GB" sz="1400"/>
                        <a:t>%</a:t>
                      </a:r>
                      <a:endParaRPr sz="1400">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90500">
                <a:tc>
                  <a:txBody>
                    <a:bodyPr/>
                    <a:lstStyle/>
                    <a:p>
                      <a:pPr marL="0" marR="0" lvl="0" indent="0" algn="l" rtl="0">
                        <a:lnSpc>
                          <a:spcPct val="107000"/>
                        </a:lnSpc>
                        <a:spcBef>
                          <a:spcPts val="0"/>
                        </a:spcBef>
                        <a:spcAft>
                          <a:spcPts val="0"/>
                        </a:spcAft>
                        <a:buNone/>
                      </a:pPr>
                      <a:r>
                        <a:rPr lang="en-GB" sz="1400"/>
                        <a:t>Convenience</a:t>
                      </a:r>
                      <a:endParaRPr sz="1400">
                        <a:latin typeface="Calibri"/>
                        <a:ea typeface="Calibri"/>
                        <a:cs typeface="Calibri"/>
                        <a:sym typeface="Calibri"/>
                      </a:endParaRPr>
                    </a:p>
                  </a:txBody>
                  <a:tcPr marL="68575" marR="68575" marT="0" marB="0"/>
                </a:tc>
                <a:tc>
                  <a:txBody>
                    <a:bodyPr/>
                    <a:lstStyle/>
                    <a:p>
                      <a:pPr marL="0" marR="0" lvl="0" indent="0" algn="r" rtl="0">
                        <a:lnSpc>
                          <a:spcPct val="107000"/>
                        </a:lnSpc>
                        <a:spcBef>
                          <a:spcPts val="0"/>
                        </a:spcBef>
                        <a:spcAft>
                          <a:spcPts val="0"/>
                        </a:spcAft>
                        <a:buNone/>
                      </a:pPr>
                      <a:r>
                        <a:rPr lang="en-GB" sz="1400"/>
                        <a:t>30.2</a:t>
                      </a:r>
                      <a:endParaRPr sz="14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190500">
                <a:tc>
                  <a:txBody>
                    <a:bodyPr/>
                    <a:lstStyle/>
                    <a:p>
                      <a:pPr marL="0" marR="0" lvl="0" indent="0" algn="l" rtl="0">
                        <a:lnSpc>
                          <a:spcPct val="107000"/>
                        </a:lnSpc>
                        <a:spcBef>
                          <a:spcPts val="0"/>
                        </a:spcBef>
                        <a:spcAft>
                          <a:spcPts val="0"/>
                        </a:spcAft>
                        <a:buNone/>
                      </a:pPr>
                      <a:r>
                        <a:rPr lang="en-GB" sz="1400"/>
                        <a:t>Fun or relaxation</a:t>
                      </a:r>
                      <a:endParaRPr sz="1400">
                        <a:latin typeface="Calibri"/>
                        <a:ea typeface="Calibri"/>
                        <a:cs typeface="Calibri"/>
                        <a:sym typeface="Calibri"/>
                      </a:endParaRPr>
                    </a:p>
                  </a:txBody>
                  <a:tcPr marL="68575" marR="68575" marT="0" marB="0"/>
                </a:tc>
                <a:tc>
                  <a:txBody>
                    <a:bodyPr/>
                    <a:lstStyle/>
                    <a:p>
                      <a:pPr marL="0" marR="0" lvl="0" indent="0" algn="r" rtl="0">
                        <a:lnSpc>
                          <a:spcPct val="107000"/>
                        </a:lnSpc>
                        <a:spcBef>
                          <a:spcPts val="0"/>
                        </a:spcBef>
                        <a:spcAft>
                          <a:spcPts val="0"/>
                        </a:spcAft>
                        <a:buNone/>
                      </a:pPr>
                      <a:r>
                        <a:rPr lang="en-GB" sz="1400"/>
                        <a:t>29.3</a:t>
                      </a:r>
                      <a:endParaRPr sz="14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190500">
                <a:tc>
                  <a:txBody>
                    <a:bodyPr/>
                    <a:lstStyle/>
                    <a:p>
                      <a:pPr marL="0" marR="0" lvl="0" indent="0" algn="l" rtl="0">
                        <a:lnSpc>
                          <a:spcPct val="107000"/>
                        </a:lnSpc>
                        <a:spcBef>
                          <a:spcPts val="0"/>
                        </a:spcBef>
                        <a:spcAft>
                          <a:spcPts val="0"/>
                        </a:spcAft>
                        <a:buNone/>
                      </a:pPr>
                      <a:r>
                        <a:rPr lang="en-GB" sz="1400"/>
                        <a:t>Low environmental impact</a:t>
                      </a:r>
                      <a:endParaRPr sz="1400">
                        <a:latin typeface="Calibri"/>
                        <a:ea typeface="Calibri"/>
                        <a:cs typeface="Calibri"/>
                        <a:sym typeface="Calibri"/>
                      </a:endParaRPr>
                    </a:p>
                  </a:txBody>
                  <a:tcPr marL="68575" marR="68575" marT="0" marB="0"/>
                </a:tc>
                <a:tc>
                  <a:txBody>
                    <a:bodyPr/>
                    <a:lstStyle/>
                    <a:p>
                      <a:pPr marL="0" marR="0" lvl="0" indent="0" algn="r" rtl="0">
                        <a:lnSpc>
                          <a:spcPct val="107000"/>
                        </a:lnSpc>
                        <a:spcBef>
                          <a:spcPts val="0"/>
                        </a:spcBef>
                        <a:spcAft>
                          <a:spcPts val="0"/>
                        </a:spcAft>
                        <a:buNone/>
                      </a:pPr>
                      <a:r>
                        <a:rPr lang="en-GB" sz="1400"/>
                        <a:t>17.1</a:t>
                      </a:r>
                      <a:endParaRPr sz="14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190500">
                <a:tc>
                  <a:txBody>
                    <a:bodyPr/>
                    <a:lstStyle/>
                    <a:p>
                      <a:pPr marL="0" marR="0" lvl="0" indent="0" algn="l" rtl="0">
                        <a:lnSpc>
                          <a:spcPct val="107000"/>
                        </a:lnSpc>
                        <a:spcBef>
                          <a:spcPts val="0"/>
                        </a:spcBef>
                        <a:spcAft>
                          <a:spcPts val="0"/>
                        </a:spcAft>
                        <a:buNone/>
                      </a:pPr>
                      <a:r>
                        <a:rPr lang="en-GB" sz="1400"/>
                        <a:t>Inexpensive</a:t>
                      </a:r>
                      <a:endParaRPr sz="1400">
                        <a:latin typeface="Calibri"/>
                        <a:ea typeface="Calibri"/>
                        <a:cs typeface="Calibri"/>
                        <a:sym typeface="Calibri"/>
                      </a:endParaRPr>
                    </a:p>
                  </a:txBody>
                  <a:tcPr marL="68575" marR="68575" marT="0" marB="0"/>
                </a:tc>
                <a:tc>
                  <a:txBody>
                    <a:bodyPr/>
                    <a:lstStyle/>
                    <a:p>
                      <a:pPr marL="0" marR="0" lvl="0" indent="0" algn="r" rtl="0">
                        <a:lnSpc>
                          <a:spcPct val="107000"/>
                        </a:lnSpc>
                        <a:spcBef>
                          <a:spcPts val="0"/>
                        </a:spcBef>
                        <a:spcAft>
                          <a:spcPts val="0"/>
                        </a:spcAft>
                        <a:buNone/>
                      </a:pPr>
                      <a:r>
                        <a:rPr lang="en-GB" sz="1400"/>
                        <a:t>11.7</a:t>
                      </a:r>
                      <a:endParaRPr sz="14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190500">
                <a:tc>
                  <a:txBody>
                    <a:bodyPr/>
                    <a:lstStyle/>
                    <a:p>
                      <a:pPr marL="0" marR="0" lvl="0" indent="0" algn="l" rtl="0">
                        <a:lnSpc>
                          <a:spcPct val="107000"/>
                        </a:lnSpc>
                        <a:spcBef>
                          <a:spcPts val="0"/>
                        </a:spcBef>
                        <a:spcAft>
                          <a:spcPts val="0"/>
                        </a:spcAft>
                        <a:buNone/>
                      </a:pPr>
                      <a:r>
                        <a:rPr lang="en-GB" sz="1400"/>
                        <a:t>Reduced PT capacity (COVID)</a:t>
                      </a:r>
                      <a:endParaRPr sz="1400">
                        <a:latin typeface="Calibri"/>
                        <a:ea typeface="Calibri"/>
                        <a:cs typeface="Calibri"/>
                        <a:sym typeface="Calibri"/>
                      </a:endParaRPr>
                    </a:p>
                  </a:txBody>
                  <a:tcPr marL="68575" marR="68575" marT="0" marB="0"/>
                </a:tc>
                <a:tc>
                  <a:txBody>
                    <a:bodyPr/>
                    <a:lstStyle/>
                    <a:p>
                      <a:pPr marL="0" marR="0" lvl="0" indent="0" algn="r" rtl="0">
                        <a:lnSpc>
                          <a:spcPct val="107000"/>
                        </a:lnSpc>
                        <a:spcBef>
                          <a:spcPts val="0"/>
                        </a:spcBef>
                        <a:spcAft>
                          <a:spcPts val="0"/>
                        </a:spcAft>
                        <a:buNone/>
                      </a:pPr>
                      <a:r>
                        <a:rPr lang="en-GB" sz="1400"/>
                        <a:t>4.5</a:t>
                      </a:r>
                      <a:endParaRPr sz="140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190500">
                <a:tc>
                  <a:txBody>
                    <a:bodyPr/>
                    <a:lstStyle/>
                    <a:p>
                      <a:pPr marL="0" marR="0" lvl="0" indent="0" algn="l" rtl="0">
                        <a:lnSpc>
                          <a:spcPct val="107000"/>
                        </a:lnSpc>
                        <a:spcBef>
                          <a:spcPts val="0"/>
                        </a:spcBef>
                        <a:spcAft>
                          <a:spcPts val="0"/>
                        </a:spcAft>
                        <a:buNone/>
                      </a:pPr>
                      <a:r>
                        <a:rPr lang="en-GB" sz="1400"/>
                        <a:t>Exercise (active travel)</a:t>
                      </a:r>
                      <a:endParaRPr sz="1400">
                        <a:latin typeface="Calibri"/>
                        <a:ea typeface="Calibri"/>
                        <a:cs typeface="Calibri"/>
                        <a:sym typeface="Calibri"/>
                      </a:endParaRPr>
                    </a:p>
                  </a:txBody>
                  <a:tcPr marL="68575" marR="68575" marT="0" marB="0"/>
                </a:tc>
                <a:tc>
                  <a:txBody>
                    <a:bodyPr/>
                    <a:lstStyle/>
                    <a:p>
                      <a:pPr marL="0" marR="0" lvl="0" indent="0" algn="r" rtl="0">
                        <a:lnSpc>
                          <a:spcPct val="107000"/>
                        </a:lnSpc>
                        <a:spcBef>
                          <a:spcPts val="0"/>
                        </a:spcBef>
                        <a:spcAft>
                          <a:spcPts val="0"/>
                        </a:spcAft>
                        <a:buNone/>
                      </a:pPr>
                      <a:r>
                        <a:rPr lang="en-GB" sz="1400"/>
                        <a:t>1.4</a:t>
                      </a:r>
                      <a:endParaRPr sz="1400">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r h="190500">
                <a:tc>
                  <a:txBody>
                    <a:bodyPr/>
                    <a:lstStyle/>
                    <a:p>
                      <a:pPr marL="0" marR="0" lvl="0" indent="0" algn="l" rtl="0">
                        <a:lnSpc>
                          <a:spcPct val="107000"/>
                        </a:lnSpc>
                        <a:spcBef>
                          <a:spcPts val="0"/>
                        </a:spcBef>
                        <a:spcAft>
                          <a:spcPts val="0"/>
                        </a:spcAft>
                        <a:buNone/>
                      </a:pPr>
                      <a:r>
                        <a:rPr lang="en-GB" sz="1400"/>
                        <a:t>Safety</a:t>
                      </a:r>
                      <a:endParaRPr sz="1400">
                        <a:latin typeface="Calibri"/>
                        <a:ea typeface="Calibri"/>
                        <a:cs typeface="Calibri"/>
                        <a:sym typeface="Calibri"/>
                      </a:endParaRPr>
                    </a:p>
                  </a:txBody>
                  <a:tcPr marL="68575" marR="68575" marT="0" marB="0"/>
                </a:tc>
                <a:tc>
                  <a:txBody>
                    <a:bodyPr/>
                    <a:lstStyle/>
                    <a:p>
                      <a:pPr marL="0" marR="0" lvl="0" indent="0" algn="r" rtl="0">
                        <a:lnSpc>
                          <a:spcPct val="107000"/>
                        </a:lnSpc>
                        <a:spcBef>
                          <a:spcPts val="0"/>
                        </a:spcBef>
                        <a:spcAft>
                          <a:spcPts val="0"/>
                        </a:spcAft>
                        <a:buNone/>
                      </a:pPr>
                      <a:r>
                        <a:rPr lang="en-GB" sz="1400"/>
                        <a:t>0.9</a:t>
                      </a:r>
                      <a:endParaRPr sz="1400">
                        <a:latin typeface="Calibri"/>
                        <a:ea typeface="Calibri"/>
                        <a:cs typeface="Calibri"/>
                        <a:sym typeface="Calibri"/>
                      </a:endParaRPr>
                    </a:p>
                  </a:txBody>
                  <a:tcPr marL="68575" marR="68575" marT="0" marB="0"/>
                </a:tc>
                <a:extLst>
                  <a:ext uri="{0D108BD9-81ED-4DB2-BD59-A6C34878D82A}">
                    <a16:rowId xmlns:a16="http://schemas.microsoft.com/office/drawing/2014/main" val="10007"/>
                  </a:ext>
                </a:extLst>
              </a:tr>
              <a:tr h="190500">
                <a:tc>
                  <a:txBody>
                    <a:bodyPr/>
                    <a:lstStyle/>
                    <a:p>
                      <a:pPr marL="0" marR="0" lvl="0" indent="0" algn="l" rtl="0">
                        <a:lnSpc>
                          <a:spcPct val="107000"/>
                        </a:lnSpc>
                        <a:spcBef>
                          <a:spcPts val="0"/>
                        </a:spcBef>
                        <a:spcAft>
                          <a:spcPts val="0"/>
                        </a:spcAft>
                        <a:buNone/>
                      </a:pPr>
                      <a:r>
                        <a:rPr lang="en-GB" sz="1400"/>
                        <a:t>Other</a:t>
                      </a:r>
                      <a:endParaRPr sz="1400">
                        <a:latin typeface="Calibri"/>
                        <a:ea typeface="Calibri"/>
                        <a:cs typeface="Calibri"/>
                        <a:sym typeface="Calibri"/>
                      </a:endParaRPr>
                    </a:p>
                  </a:txBody>
                  <a:tcPr marL="68575" marR="68575" marT="0" marB="0"/>
                </a:tc>
                <a:tc>
                  <a:txBody>
                    <a:bodyPr/>
                    <a:lstStyle/>
                    <a:p>
                      <a:pPr marL="0" marR="0" lvl="0" indent="0" algn="r" rtl="0">
                        <a:lnSpc>
                          <a:spcPct val="107000"/>
                        </a:lnSpc>
                        <a:spcBef>
                          <a:spcPts val="0"/>
                        </a:spcBef>
                        <a:spcAft>
                          <a:spcPts val="0"/>
                        </a:spcAft>
                        <a:buNone/>
                      </a:pPr>
                      <a:r>
                        <a:rPr lang="en-GB" sz="1400"/>
                        <a:t>8.9</a:t>
                      </a:r>
                      <a:endParaRPr sz="1400">
                        <a:latin typeface="Calibri"/>
                        <a:ea typeface="Calibri"/>
                        <a:cs typeface="Calibri"/>
                        <a:sym typeface="Calibri"/>
                      </a:endParaRPr>
                    </a:p>
                  </a:txBody>
                  <a:tcPr marL="68575" marR="68575" marT="0" marB="0"/>
                </a:tc>
                <a:extLst>
                  <a:ext uri="{0D108BD9-81ED-4DB2-BD59-A6C34878D82A}">
                    <a16:rowId xmlns:a16="http://schemas.microsoft.com/office/drawing/2014/main" val="10008"/>
                  </a:ext>
                </a:extLst>
              </a:tr>
            </a:tbl>
          </a:graphicData>
        </a:graphic>
      </p:graphicFrame>
      <p:graphicFrame>
        <p:nvGraphicFramePr>
          <p:cNvPr id="170" name="Google Shape;170;p11"/>
          <p:cNvGraphicFramePr/>
          <p:nvPr/>
        </p:nvGraphicFramePr>
        <p:xfrm>
          <a:off x="4572000" y="993461"/>
          <a:ext cx="3000000" cy="3000000"/>
        </p:xfrm>
        <a:graphic>
          <a:graphicData uri="http://schemas.openxmlformats.org/drawingml/2006/table">
            <a:tbl>
              <a:tblPr firstRow="1" firstCol="1" bandRow="1">
                <a:noFill/>
                <a:tableStyleId>{E4AF7F3F-A36A-4F67-AD7A-C290800D0DD4}</a:tableStyleId>
              </a:tblPr>
              <a:tblGrid>
                <a:gridCol w="2667875">
                  <a:extLst>
                    <a:ext uri="{9D8B030D-6E8A-4147-A177-3AD203B41FA5}">
                      <a16:colId xmlns:a16="http://schemas.microsoft.com/office/drawing/2014/main" val="20000"/>
                    </a:ext>
                  </a:extLst>
                </a:gridCol>
                <a:gridCol w="635775">
                  <a:extLst>
                    <a:ext uri="{9D8B030D-6E8A-4147-A177-3AD203B41FA5}">
                      <a16:colId xmlns:a16="http://schemas.microsoft.com/office/drawing/2014/main" val="20001"/>
                    </a:ext>
                  </a:extLst>
                </a:gridCol>
                <a:gridCol w="728800">
                  <a:extLst>
                    <a:ext uri="{9D8B030D-6E8A-4147-A177-3AD203B41FA5}">
                      <a16:colId xmlns:a16="http://schemas.microsoft.com/office/drawing/2014/main" val="20002"/>
                    </a:ext>
                  </a:extLst>
                </a:gridCol>
              </a:tblGrid>
              <a:tr h="190500">
                <a:tc>
                  <a:txBody>
                    <a:bodyPr/>
                    <a:lstStyle/>
                    <a:p>
                      <a:pPr marL="0" marR="0" lvl="0" indent="0" algn="l" rtl="0">
                        <a:lnSpc>
                          <a:spcPct val="107000"/>
                        </a:lnSpc>
                        <a:spcBef>
                          <a:spcPts val="0"/>
                        </a:spcBef>
                        <a:spcAft>
                          <a:spcPts val="0"/>
                        </a:spcAft>
                        <a:buNone/>
                      </a:pPr>
                      <a:r>
                        <a:rPr lang="en-GB" sz="1400"/>
                        <a:t>Purpose: Last scooter trip</a:t>
                      </a:r>
                      <a:endParaRPr sz="1400">
                        <a:latin typeface="Calibri"/>
                        <a:ea typeface="Calibri"/>
                        <a:cs typeface="Calibri"/>
                        <a:sym typeface="Calibri"/>
                      </a:endParaRPr>
                    </a:p>
                  </a:txBody>
                  <a:tcPr marL="68575" marR="68575" marT="0" marB="0">
                    <a:solidFill>
                      <a:schemeClr val="accent3"/>
                    </a:solidFill>
                  </a:tcPr>
                </a:tc>
                <a:tc>
                  <a:txBody>
                    <a:bodyPr/>
                    <a:lstStyle/>
                    <a:p>
                      <a:pPr marL="0" marR="0" lvl="0" indent="0" algn="ctr" rtl="0">
                        <a:lnSpc>
                          <a:spcPct val="107000"/>
                        </a:lnSpc>
                        <a:spcBef>
                          <a:spcPts val="0"/>
                        </a:spcBef>
                        <a:spcAft>
                          <a:spcPts val="0"/>
                        </a:spcAft>
                        <a:buNone/>
                      </a:pPr>
                      <a:r>
                        <a:rPr lang="en-GB" sz="1400"/>
                        <a:t>N</a:t>
                      </a:r>
                      <a:endParaRPr sz="1400">
                        <a:latin typeface="Calibri"/>
                        <a:ea typeface="Calibri"/>
                        <a:cs typeface="Calibri"/>
                        <a:sym typeface="Calibri"/>
                      </a:endParaRPr>
                    </a:p>
                  </a:txBody>
                  <a:tcPr marL="68575" marR="68575" marT="0" marB="0">
                    <a:solidFill>
                      <a:schemeClr val="accent3"/>
                    </a:solidFill>
                  </a:tcPr>
                </a:tc>
                <a:tc>
                  <a:txBody>
                    <a:bodyPr/>
                    <a:lstStyle/>
                    <a:p>
                      <a:pPr marL="0" marR="0" lvl="0" indent="0" algn="ctr" rtl="0">
                        <a:lnSpc>
                          <a:spcPct val="107000"/>
                        </a:lnSpc>
                        <a:spcBef>
                          <a:spcPts val="0"/>
                        </a:spcBef>
                        <a:spcAft>
                          <a:spcPts val="0"/>
                        </a:spcAft>
                        <a:buNone/>
                      </a:pPr>
                      <a:r>
                        <a:rPr lang="en-GB" sz="1400"/>
                        <a:t>%</a:t>
                      </a:r>
                      <a:endParaRPr sz="1400">
                        <a:latin typeface="Calibri"/>
                        <a:ea typeface="Calibri"/>
                        <a:cs typeface="Calibri"/>
                        <a:sym typeface="Calibri"/>
                      </a:endParaRPr>
                    </a:p>
                  </a:txBody>
                  <a:tcPr marL="68575" marR="68575" marT="0" marB="0">
                    <a:solidFill>
                      <a:schemeClr val="accent3"/>
                    </a:solidFill>
                  </a:tcPr>
                </a:tc>
                <a:extLst>
                  <a:ext uri="{0D108BD9-81ED-4DB2-BD59-A6C34878D82A}">
                    <a16:rowId xmlns:a16="http://schemas.microsoft.com/office/drawing/2014/main" val="10000"/>
                  </a:ext>
                </a:extLst>
              </a:tr>
              <a:tr h="190500">
                <a:tc>
                  <a:txBody>
                    <a:bodyPr/>
                    <a:lstStyle/>
                    <a:p>
                      <a:pPr marL="0" marR="0" lvl="0" indent="0" algn="l" rtl="0">
                        <a:lnSpc>
                          <a:spcPct val="107000"/>
                        </a:lnSpc>
                        <a:spcBef>
                          <a:spcPts val="0"/>
                        </a:spcBef>
                        <a:spcAft>
                          <a:spcPts val="0"/>
                        </a:spcAft>
                        <a:buNone/>
                      </a:pPr>
                      <a:r>
                        <a:rPr lang="en-GB" sz="1400"/>
                        <a:t>Socialising/leisure</a:t>
                      </a:r>
                      <a:endParaRPr sz="1400">
                        <a:latin typeface="Calibri"/>
                        <a:ea typeface="Calibri"/>
                        <a:cs typeface="Calibri"/>
                        <a:sym typeface="Calibri"/>
                      </a:endParaRPr>
                    </a:p>
                  </a:txBody>
                  <a:tcPr marL="68575" marR="68575" marT="0" marB="0">
                    <a:solidFill>
                      <a:schemeClr val="accent3"/>
                    </a:solidFill>
                  </a:tcPr>
                </a:tc>
                <a:tc>
                  <a:txBody>
                    <a:bodyPr/>
                    <a:lstStyle/>
                    <a:p>
                      <a:pPr marL="0" marR="0" lvl="0" indent="0" algn="r" rtl="0">
                        <a:lnSpc>
                          <a:spcPct val="107000"/>
                        </a:lnSpc>
                        <a:spcBef>
                          <a:spcPts val="0"/>
                        </a:spcBef>
                        <a:spcAft>
                          <a:spcPts val="0"/>
                        </a:spcAft>
                        <a:buNone/>
                      </a:pPr>
                      <a:r>
                        <a:rPr lang="en-GB" sz="1400"/>
                        <a:t>49</a:t>
                      </a:r>
                      <a:endParaRPr sz="1400">
                        <a:latin typeface="Calibri"/>
                        <a:ea typeface="Calibri"/>
                        <a:cs typeface="Calibri"/>
                        <a:sym typeface="Calibri"/>
                      </a:endParaRPr>
                    </a:p>
                  </a:txBody>
                  <a:tcPr marL="68575" marR="68575" marT="0" marB="0">
                    <a:solidFill>
                      <a:srgbClr val="DEE7D0"/>
                    </a:solidFill>
                  </a:tcPr>
                </a:tc>
                <a:tc>
                  <a:txBody>
                    <a:bodyPr/>
                    <a:lstStyle/>
                    <a:p>
                      <a:pPr marL="0" marR="0" lvl="0" indent="0" algn="r" rtl="0">
                        <a:lnSpc>
                          <a:spcPct val="107000"/>
                        </a:lnSpc>
                        <a:spcBef>
                          <a:spcPts val="0"/>
                        </a:spcBef>
                        <a:spcAft>
                          <a:spcPts val="0"/>
                        </a:spcAft>
                        <a:buNone/>
                      </a:pPr>
                      <a:r>
                        <a:rPr lang="en-GB" sz="1400"/>
                        <a:t>58.3</a:t>
                      </a:r>
                      <a:endParaRPr sz="1400">
                        <a:latin typeface="Calibri"/>
                        <a:ea typeface="Calibri"/>
                        <a:cs typeface="Calibri"/>
                        <a:sym typeface="Calibri"/>
                      </a:endParaRPr>
                    </a:p>
                  </a:txBody>
                  <a:tcPr marL="68575" marR="68575" marT="0" marB="0">
                    <a:solidFill>
                      <a:srgbClr val="DEE7D0"/>
                    </a:solidFill>
                  </a:tcPr>
                </a:tc>
                <a:extLst>
                  <a:ext uri="{0D108BD9-81ED-4DB2-BD59-A6C34878D82A}">
                    <a16:rowId xmlns:a16="http://schemas.microsoft.com/office/drawing/2014/main" val="10001"/>
                  </a:ext>
                </a:extLst>
              </a:tr>
              <a:tr h="190500">
                <a:tc>
                  <a:txBody>
                    <a:bodyPr/>
                    <a:lstStyle/>
                    <a:p>
                      <a:pPr marL="0" marR="0" lvl="0" indent="0" algn="l" rtl="0">
                        <a:lnSpc>
                          <a:spcPct val="107000"/>
                        </a:lnSpc>
                        <a:spcBef>
                          <a:spcPts val="0"/>
                        </a:spcBef>
                        <a:spcAft>
                          <a:spcPts val="0"/>
                        </a:spcAft>
                        <a:buNone/>
                      </a:pPr>
                      <a:r>
                        <a:rPr lang="en-GB" sz="1400"/>
                        <a:t>Commuting to/from work</a:t>
                      </a:r>
                      <a:endParaRPr sz="1400">
                        <a:latin typeface="Calibri"/>
                        <a:ea typeface="Calibri"/>
                        <a:cs typeface="Calibri"/>
                        <a:sym typeface="Calibri"/>
                      </a:endParaRPr>
                    </a:p>
                  </a:txBody>
                  <a:tcPr marL="68575" marR="68575" marT="0" marB="0">
                    <a:solidFill>
                      <a:schemeClr val="accent3"/>
                    </a:solidFill>
                  </a:tcPr>
                </a:tc>
                <a:tc>
                  <a:txBody>
                    <a:bodyPr/>
                    <a:lstStyle/>
                    <a:p>
                      <a:pPr marL="0" marR="0" lvl="0" indent="0" algn="r" rtl="0">
                        <a:lnSpc>
                          <a:spcPct val="107000"/>
                        </a:lnSpc>
                        <a:spcBef>
                          <a:spcPts val="0"/>
                        </a:spcBef>
                        <a:spcAft>
                          <a:spcPts val="0"/>
                        </a:spcAft>
                        <a:buNone/>
                      </a:pPr>
                      <a:r>
                        <a:rPr lang="en-GB" sz="1400"/>
                        <a:t>13</a:t>
                      </a:r>
                      <a:endParaRPr sz="1400">
                        <a:latin typeface="Calibri"/>
                        <a:ea typeface="Calibri"/>
                        <a:cs typeface="Calibri"/>
                        <a:sym typeface="Calibri"/>
                      </a:endParaRPr>
                    </a:p>
                  </a:txBody>
                  <a:tcPr marL="68575" marR="68575" marT="0" marB="0">
                    <a:solidFill>
                      <a:srgbClr val="EFF3E9"/>
                    </a:solidFill>
                  </a:tcPr>
                </a:tc>
                <a:tc>
                  <a:txBody>
                    <a:bodyPr/>
                    <a:lstStyle/>
                    <a:p>
                      <a:pPr marL="0" marR="0" lvl="0" indent="0" algn="r" rtl="0">
                        <a:lnSpc>
                          <a:spcPct val="107000"/>
                        </a:lnSpc>
                        <a:spcBef>
                          <a:spcPts val="0"/>
                        </a:spcBef>
                        <a:spcAft>
                          <a:spcPts val="0"/>
                        </a:spcAft>
                        <a:buNone/>
                      </a:pPr>
                      <a:r>
                        <a:rPr lang="en-GB" sz="1400"/>
                        <a:t>15.5</a:t>
                      </a:r>
                      <a:endParaRPr sz="1400">
                        <a:latin typeface="Calibri"/>
                        <a:ea typeface="Calibri"/>
                        <a:cs typeface="Calibri"/>
                        <a:sym typeface="Calibri"/>
                      </a:endParaRPr>
                    </a:p>
                  </a:txBody>
                  <a:tcPr marL="68575" marR="68575" marT="0" marB="0">
                    <a:solidFill>
                      <a:srgbClr val="EFF3E9"/>
                    </a:solidFill>
                  </a:tcPr>
                </a:tc>
                <a:extLst>
                  <a:ext uri="{0D108BD9-81ED-4DB2-BD59-A6C34878D82A}">
                    <a16:rowId xmlns:a16="http://schemas.microsoft.com/office/drawing/2014/main" val="10002"/>
                  </a:ext>
                </a:extLst>
              </a:tr>
              <a:tr h="190500">
                <a:tc>
                  <a:txBody>
                    <a:bodyPr/>
                    <a:lstStyle/>
                    <a:p>
                      <a:pPr marL="0" marR="0" lvl="0" indent="0" algn="l" rtl="0">
                        <a:lnSpc>
                          <a:spcPct val="107000"/>
                        </a:lnSpc>
                        <a:spcBef>
                          <a:spcPts val="0"/>
                        </a:spcBef>
                        <a:spcAft>
                          <a:spcPts val="0"/>
                        </a:spcAft>
                        <a:buNone/>
                      </a:pPr>
                      <a:r>
                        <a:rPr lang="en-GB" sz="1400"/>
                        <a:t>Transportation to/from education</a:t>
                      </a:r>
                      <a:endParaRPr sz="1400">
                        <a:latin typeface="Calibri"/>
                        <a:ea typeface="Calibri"/>
                        <a:cs typeface="Calibri"/>
                        <a:sym typeface="Calibri"/>
                      </a:endParaRPr>
                    </a:p>
                  </a:txBody>
                  <a:tcPr marL="68575" marR="68575" marT="0" marB="0">
                    <a:solidFill>
                      <a:schemeClr val="accent3"/>
                    </a:solidFill>
                  </a:tcPr>
                </a:tc>
                <a:tc>
                  <a:txBody>
                    <a:bodyPr/>
                    <a:lstStyle/>
                    <a:p>
                      <a:pPr marL="0" marR="0" lvl="0" indent="0" algn="r" rtl="0">
                        <a:lnSpc>
                          <a:spcPct val="107000"/>
                        </a:lnSpc>
                        <a:spcBef>
                          <a:spcPts val="0"/>
                        </a:spcBef>
                        <a:spcAft>
                          <a:spcPts val="0"/>
                        </a:spcAft>
                        <a:buNone/>
                      </a:pPr>
                      <a:r>
                        <a:rPr lang="en-GB" sz="1400"/>
                        <a:t>5</a:t>
                      </a:r>
                      <a:endParaRPr sz="1400">
                        <a:latin typeface="Calibri"/>
                        <a:ea typeface="Calibri"/>
                        <a:cs typeface="Calibri"/>
                        <a:sym typeface="Calibri"/>
                      </a:endParaRPr>
                    </a:p>
                  </a:txBody>
                  <a:tcPr marL="68575" marR="68575" marT="0" marB="0">
                    <a:solidFill>
                      <a:srgbClr val="DEE7D0"/>
                    </a:solidFill>
                  </a:tcPr>
                </a:tc>
                <a:tc>
                  <a:txBody>
                    <a:bodyPr/>
                    <a:lstStyle/>
                    <a:p>
                      <a:pPr marL="0" marR="0" lvl="0" indent="0" algn="r" rtl="0">
                        <a:lnSpc>
                          <a:spcPct val="107000"/>
                        </a:lnSpc>
                        <a:spcBef>
                          <a:spcPts val="0"/>
                        </a:spcBef>
                        <a:spcAft>
                          <a:spcPts val="0"/>
                        </a:spcAft>
                        <a:buNone/>
                      </a:pPr>
                      <a:r>
                        <a:rPr lang="en-GB" sz="1400"/>
                        <a:t>6.0</a:t>
                      </a:r>
                      <a:endParaRPr sz="1400">
                        <a:latin typeface="Calibri"/>
                        <a:ea typeface="Calibri"/>
                        <a:cs typeface="Calibri"/>
                        <a:sym typeface="Calibri"/>
                      </a:endParaRPr>
                    </a:p>
                  </a:txBody>
                  <a:tcPr marL="68575" marR="68575" marT="0" marB="0">
                    <a:solidFill>
                      <a:srgbClr val="DEE7D0"/>
                    </a:solidFill>
                  </a:tcPr>
                </a:tc>
                <a:extLst>
                  <a:ext uri="{0D108BD9-81ED-4DB2-BD59-A6C34878D82A}">
                    <a16:rowId xmlns:a16="http://schemas.microsoft.com/office/drawing/2014/main" val="10003"/>
                  </a:ext>
                </a:extLst>
              </a:tr>
              <a:tr h="190500">
                <a:tc>
                  <a:txBody>
                    <a:bodyPr/>
                    <a:lstStyle/>
                    <a:p>
                      <a:pPr marL="0" marR="0" lvl="0" indent="0" algn="l" rtl="0">
                        <a:lnSpc>
                          <a:spcPct val="107000"/>
                        </a:lnSpc>
                        <a:spcBef>
                          <a:spcPts val="0"/>
                        </a:spcBef>
                        <a:spcAft>
                          <a:spcPts val="0"/>
                        </a:spcAft>
                        <a:buNone/>
                      </a:pPr>
                      <a:r>
                        <a:rPr lang="en-GB" sz="1400"/>
                        <a:t>Shopping/running errands</a:t>
                      </a:r>
                      <a:endParaRPr sz="1400">
                        <a:latin typeface="Calibri"/>
                        <a:ea typeface="Calibri"/>
                        <a:cs typeface="Calibri"/>
                        <a:sym typeface="Calibri"/>
                      </a:endParaRPr>
                    </a:p>
                  </a:txBody>
                  <a:tcPr marL="68575" marR="68575" marT="0" marB="0">
                    <a:solidFill>
                      <a:schemeClr val="accent3"/>
                    </a:solidFill>
                  </a:tcPr>
                </a:tc>
                <a:tc>
                  <a:txBody>
                    <a:bodyPr/>
                    <a:lstStyle/>
                    <a:p>
                      <a:pPr marL="0" marR="0" lvl="0" indent="0" algn="r" rtl="0">
                        <a:lnSpc>
                          <a:spcPct val="107000"/>
                        </a:lnSpc>
                        <a:spcBef>
                          <a:spcPts val="0"/>
                        </a:spcBef>
                        <a:spcAft>
                          <a:spcPts val="0"/>
                        </a:spcAft>
                        <a:buNone/>
                      </a:pPr>
                      <a:r>
                        <a:rPr lang="en-GB" sz="1400"/>
                        <a:t>7</a:t>
                      </a:r>
                      <a:endParaRPr sz="1400">
                        <a:latin typeface="Calibri"/>
                        <a:ea typeface="Calibri"/>
                        <a:cs typeface="Calibri"/>
                        <a:sym typeface="Calibri"/>
                      </a:endParaRPr>
                    </a:p>
                  </a:txBody>
                  <a:tcPr marL="68575" marR="68575" marT="0" marB="0">
                    <a:solidFill>
                      <a:srgbClr val="EFF3E9"/>
                    </a:solidFill>
                  </a:tcPr>
                </a:tc>
                <a:tc>
                  <a:txBody>
                    <a:bodyPr/>
                    <a:lstStyle/>
                    <a:p>
                      <a:pPr marL="0" marR="0" lvl="0" indent="0" algn="r" rtl="0">
                        <a:lnSpc>
                          <a:spcPct val="107000"/>
                        </a:lnSpc>
                        <a:spcBef>
                          <a:spcPts val="0"/>
                        </a:spcBef>
                        <a:spcAft>
                          <a:spcPts val="0"/>
                        </a:spcAft>
                        <a:buNone/>
                      </a:pPr>
                      <a:r>
                        <a:rPr lang="en-GB" sz="1400"/>
                        <a:t>8.3</a:t>
                      </a:r>
                      <a:endParaRPr sz="1400">
                        <a:latin typeface="Calibri"/>
                        <a:ea typeface="Calibri"/>
                        <a:cs typeface="Calibri"/>
                        <a:sym typeface="Calibri"/>
                      </a:endParaRPr>
                    </a:p>
                  </a:txBody>
                  <a:tcPr marL="68575" marR="68575" marT="0" marB="0">
                    <a:solidFill>
                      <a:srgbClr val="EFF3E9"/>
                    </a:solidFill>
                  </a:tcPr>
                </a:tc>
                <a:extLst>
                  <a:ext uri="{0D108BD9-81ED-4DB2-BD59-A6C34878D82A}">
                    <a16:rowId xmlns:a16="http://schemas.microsoft.com/office/drawing/2014/main" val="10004"/>
                  </a:ext>
                </a:extLst>
              </a:tr>
              <a:tr h="190500">
                <a:tc>
                  <a:txBody>
                    <a:bodyPr/>
                    <a:lstStyle/>
                    <a:p>
                      <a:pPr marL="0" marR="0" lvl="0" indent="0" algn="l" rtl="0">
                        <a:lnSpc>
                          <a:spcPct val="107000"/>
                        </a:lnSpc>
                        <a:spcBef>
                          <a:spcPts val="0"/>
                        </a:spcBef>
                        <a:spcAft>
                          <a:spcPts val="0"/>
                        </a:spcAft>
                        <a:buNone/>
                      </a:pPr>
                      <a:r>
                        <a:rPr lang="en-GB" sz="1400"/>
                        <a:t>Exploring the city</a:t>
                      </a:r>
                      <a:endParaRPr sz="1400">
                        <a:latin typeface="Calibri"/>
                        <a:ea typeface="Calibri"/>
                        <a:cs typeface="Calibri"/>
                        <a:sym typeface="Calibri"/>
                      </a:endParaRPr>
                    </a:p>
                  </a:txBody>
                  <a:tcPr marL="68575" marR="68575" marT="0" marB="0">
                    <a:solidFill>
                      <a:schemeClr val="accent3"/>
                    </a:solidFill>
                  </a:tcPr>
                </a:tc>
                <a:tc>
                  <a:txBody>
                    <a:bodyPr/>
                    <a:lstStyle/>
                    <a:p>
                      <a:pPr marL="0" marR="0" lvl="0" indent="0" algn="r" rtl="0">
                        <a:lnSpc>
                          <a:spcPct val="107000"/>
                        </a:lnSpc>
                        <a:spcBef>
                          <a:spcPts val="0"/>
                        </a:spcBef>
                        <a:spcAft>
                          <a:spcPts val="0"/>
                        </a:spcAft>
                        <a:buNone/>
                      </a:pPr>
                      <a:r>
                        <a:rPr lang="en-GB" sz="1400"/>
                        <a:t>7</a:t>
                      </a:r>
                      <a:endParaRPr sz="1400">
                        <a:latin typeface="Calibri"/>
                        <a:ea typeface="Calibri"/>
                        <a:cs typeface="Calibri"/>
                        <a:sym typeface="Calibri"/>
                      </a:endParaRPr>
                    </a:p>
                  </a:txBody>
                  <a:tcPr marL="68575" marR="68575" marT="0" marB="0">
                    <a:solidFill>
                      <a:srgbClr val="DEE7D0"/>
                    </a:solidFill>
                  </a:tcPr>
                </a:tc>
                <a:tc>
                  <a:txBody>
                    <a:bodyPr/>
                    <a:lstStyle/>
                    <a:p>
                      <a:pPr marL="0" marR="0" lvl="0" indent="0" algn="r" rtl="0">
                        <a:lnSpc>
                          <a:spcPct val="107000"/>
                        </a:lnSpc>
                        <a:spcBef>
                          <a:spcPts val="0"/>
                        </a:spcBef>
                        <a:spcAft>
                          <a:spcPts val="0"/>
                        </a:spcAft>
                        <a:buNone/>
                      </a:pPr>
                      <a:r>
                        <a:rPr lang="en-GB" sz="1400"/>
                        <a:t>8.3</a:t>
                      </a:r>
                      <a:endParaRPr sz="1400">
                        <a:latin typeface="Calibri"/>
                        <a:ea typeface="Calibri"/>
                        <a:cs typeface="Calibri"/>
                        <a:sym typeface="Calibri"/>
                      </a:endParaRPr>
                    </a:p>
                  </a:txBody>
                  <a:tcPr marL="68575" marR="68575" marT="0" marB="0">
                    <a:solidFill>
                      <a:srgbClr val="DEE7D0"/>
                    </a:solidFill>
                  </a:tcPr>
                </a:tc>
                <a:extLst>
                  <a:ext uri="{0D108BD9-81ED-4DB2-BD59-A6C34878D82A}">
                    <a16:rowId xmlns:a16="http://schemas.microsoft.com/office/drawing/2014/main" val="10005"/>
                  </a:ext>
                </a:extLst>
              </a:tr>
              <a:tr h="190500">
                <a:tc>
                  <a:txBody>
                    <a:bodyPr/>
                    <a:lstStyle/>
                    <a:p>
                      <a:pPr marL="0" marR="0" lvl="0" indent="0" algn="l" rtl="0">
                        <a:lnSpc>
                          <a:spcPct val="107000"/>
                        </a:lnSpc>
                        <a:spcBef>
                          <a:spcPts val="0"/>
                        </a:spcBef>
                        <a:spcAft>
                          <a:spcPts val="0"/>
                        </a:spcAft>
                        <a:buNone/>
                      </a:pPr>
                      <a:r>
                        <a:rPr lang="en-GB" sz="1400"/>
                        <a:t>Other</a:t>
                      </a:r>
                      <a:endParaRPr sz="1400">
                        <a:latin typeface="Calibri"/>
                        <a:ea typeface="Calibri"/>
                        <a:cs typeface="Calibri"/>
                        <a:sym typeface="Calibri"/>
                      </a:endParaRPr>
                    </a:p>
                  </a:txBody>
                  <a:tcPr marL="68575" marR="68575" marT="0" marB="0">
                    <a:solidFill>
                      <a:schemeClr val="accent3"/>
                    </a:solidFill>
                  </a:tcPr>
                </a:tc>
                <a:tc>
                  <a:txBody>
                    <a:bodyPr/>
                    <a:lstStyle/>
                    <a:p>
                      <a:pPr marL="0" marR="0" lvl="0" indent="0" algn="r" rtl="0">
                        <a:lnSpc>
                          <a:spcPct val="107000"/>
                        </a:lnSpc>
                        <a:spcBef>
                          <a:spcPts val="0"/>
                        </a:spcBef>
                        <a:spcAft>
                          <a:spcPts val="0"/>
                        </a:spcAft>
                        <a:buNone/>
                      </a:pPr>
                      <a:r>
                        <a:rPr lang="en-GB" sz="1400"/>
                        <a:t>3</a:t>
                      </a:r>
                      <a:endParaRPr sz="1400">
                        <a:latin typeface="Calibri"/>
                        <a:ea typeface="Calibri"/>
                        <a:cs typeface="Calibri"/>
                        <a:sym typeface="Calibri"/>
                      </a:endParaRPr>
                    </a:p>
                  </a:txBody>
                  <a:tcPr marL="68575" marR="68575" marT="0" marB="0">
                    <a:solidFill>
                      <a:srgbClr val="EFF3E9"/>
                    </a:solidFill>
                  </a:tcPr>
                </a:tc>
                <a:tc>
                  <a:txBody>
                    <a:bodyPr/>
                    <a:lstStyle/>
                    <a:p>
                      <a:pPr marL="0" marR="0" lvl="0" indent="0" algn="r" rtl="0">
                        <a:lnSpc>
                          <a:spcPct val="107000"/>
                        </a:lnSpc>
                        <a:spcBef>
                          <a:spcPts val="0"/>
                        </a:spcBef>
                        <a:spcAft>
                          <a:spcPts val="0"/>
                        </a:spcAft>
                        <a:buNone/>
                      </a:pPr>
                      <a:r>
                        <a:rPr lang="en-GB" sz="1400"/>
                        <a:t>3.6</a:t>
                      </a:r>
                      <a:endParaRPr sz="1400">
                        <a:latin typeface="Calibri"/>
                        <a:ea typeface="Calibri"/>
                        <a:cs typeface="Calibri"/>
                        <a:sym typeface="Calibri"/>
                      </a:endParaRPr>
                    </a:p>
                  </a:txBody>
                  <a:tcPr marL="68575" marR="68575" marT="0" marB="0">
                    <a:solidFill>
                      <a:srgbClr val="EFF3E9"/>
                    </a:solidFill>
                  </a:tcPr>
                </a:tc>
                <a:extLst>
                  <a:ext uri="{0D108BD9-81ED-4DB2-BD59-A6C34878D82A}">
                    <a16:rowId xmlns:a16="http://schemas.microsoft.com/office/drawing/2014/main" val="10006"/>
                  </a:ext>
                </a:extLst>
              </a:tr>
              <a:tr h="190500">
                <a:tc>
                  <a:txBody>
                    <a:bodyPr/>
                    <a:lstStyle/>
                    <a:p>
                      <a:pPr marL="0" marR="0" lvl="0" indent="0" algn="l" rtl="0">
                        <a:lnSpc>
                          <a:spcPct val="107000"/>
                        </a:lnSpc>
                        <a:spcBef>
                          <a:spcPts val="0"/>
                        </a:spcBef>
                        <a:spcAft>
                          <a:spcPts val="0"/>
                        </a:spcAft>
                        <a:buNone/>
                      </a:pPr>
                      <a:r>
                        <a:rPr lang="en-GB" sz="1400"/>
                        <a:t>Total</a:t>
                      </a:r>
                      <a:endParaRPr sz="1400">
                        <a:latin typeface="Calibri"/>
                        <a:ea typeface="Calibri"/>
                        <a:cs typeface="Calibri"/>
                        <a:sym typeface="Calibri"/>
                      </a:endParaRPr>
                    </a:p>
                  </a:txBody>
                  <a:tcPr marL="68575" marR="68575" marT="0" marB="0">
                    <a:solidFill>
                      <a:schemeClr val="accent3"/>
                    </a:solidFill>
                  </a:tcPr>
                </a:tc>
                <a:tc>
                  <a:txBody>
                    <a:bodyPr/>
                    <a:lstStyle/>
                    <a:p>
                      <a:pPr marL="0" marR="0" lvl="0" indent="0" algn="r" rtl="0">
                        <a:lnSpc>
                          <a:spcPct val="107000"/>
                        </a:lnSpc>
                        <a:spcBef>
                          <a:spcPts val="0"/>
                        </a:spcBef>
                        <a:spcAft>
                          <a:spcPts val="0"/>
                        </a:spcAft>
                        <a:buNone/>
                      </a:pPr>
                      <a:r>
                        <a:rPr lang="en-GB" sz="1400"/>
                        <a:t>84</a:t>
                      </a:r>
                      <a:endParaRPr sz="1400">
                        <a:latin typeface="Calibri"/>
                        <a:ea typeface="Calibri"/>
                        <a:cs typeface="Calibri"/>
                        <a:sym typeface="Calibri"/>
                      </a:endParaRPr>
                    </a:p>
                  </a:txBody>
                  <a:tcPr marL="68575" marR="68575" marT="0" marB="0">
                    <a:solidFill>
                      <a:srgbClr val="DEE7D0"/>
                    </a:solidFill>
                  </a:tcPr>
                </a:tc>
                <a:tc>
                  <a:txBody>
                    <a:bodyPr/>
                    <a:lstStyle/>
                    <a:p>
                      <a:pPr marL="0" marR="0" lvl="0" indent="0" algn="r" rtl="0">
                        <a:lnSpc>
                          <a:spcPct val="107000"/>
                        </a:lnSpc>
                        <a:spcBef>
                          <a:spcPts val="0"/>
                        </a:spcBef>
                        <a:spcAft>
                          <a:spcPts val="0"/>
                        </a:spcAft>
                        <a:buNone/>
                      </a:pPr>
                      <a:r>
                        <a:rPr lang="en-GB" sz="1400"/>
                        <a:t>100</a:t>
                      </a:r>
                      <a:endParaRPr sz="1400">
                        <a:latin typeface="Calibri"/>
                        <a:ea typeface="Calibri"/>
                        <a:cs typeface="Calibri"/>
                        <a:sym typeface="Calibri"/>
                      </a:endParaRPr>
                    </a:p>
                  </a:txBody>
                  <a:tcPr marL="68575" marR="68575" marT="0" marB="0">
                    <a:solidFill>
                      <a:srgbClr val="DEE7D0"/>
                    </a:solidFill>
                  </a:tcPr>
                </a:tc>
                <a:extLst>
                  <a:ext uri="{0D108BD9-81ED-4DB2-BD59-A6C34878D82A}">
                    <a16:rowId xmlns:a16="http://schemas.microsoft.com/office/drawing/2014/main" val="10007"/>
                  </a:ext>
                </a:extLst>
              </a:tr>
            </a:tbl>
          </a:graphicData>
        </a:graphic>
      </p:graphicFrame>
      <p:sp>
        <p:nvSpPr>
          <p:cNvPr id="171" name="Google Shape;171;p11"/>
          <p:cNvSpPr/>
          <p:nvPr/>
        </p:nvSpPr>
        <p:spPr>
          <a:xfrm>
            <a:off x="269008" y="3363838"/>
            <a:ext cx="4158975" cy="1669757"/>
          </a:xfrm>
          <a:prstGeom prst="wedgeRectCallout">
            <a:avLst>
              <a:gd name="adj1" fmla="val -481"/>
              <a:gd name="adj2" fmla="val -65546"/>
            </a:avLst>
          </a:prstGeom>
          <a:solidFill>
            <a:schemeClr val="accent2"/>
          </a:solidFill>
          <a:ln w="25400" cap="flat" cmpd="sng">
            <a:solidFill>
              <a:srgbClr val="990000"/>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None/>
            </a:pPr>
            <a:r>
              <a:rPr lang="en-GB" sz="1260" b="0" i="0" u="none" strike="noStrike" cap="none">
                <a:solidFill>
                  <a:schemeClr val="lt1"/>
                </a:solidFill>
                <a:latin typeface="Tahoma"/>
                <a:ea typeface="Tahoma"/>
                <a:cs typeface="Tahoma"/>
                <a:sym typeface="Tahoma"/>
              </a:rPr>
              <a:t>“I rented a scooter to travel back from a friend's </a:t>
            </a:r>
            <a:r>
              <a:rPr lang="en-GB" sz="1260" b="1" i="0" u="none" strike="noStrike" cap="none">
                <a:solidFill>
                  <a:schemeClr val="lt1"/>
                </a:solidFill>
                <a:latin typeface="Tahoma"/>
                <a:ea typeface="Tahoma"/>
                <a:cs typeface="Tahoma"/>
                <a:sym typeface="Tahoma"/>
              </a:rPr>
              <a:t>house instead of getting the bus </a:t>
            </a:r>
            <a:r>
              <a:rPr lang="en-GB" sz="1260" b="0" i="0" u="none" strike="noStrike" cap="none">
                <a:solidFill>
                  <a:schemeClr val="lt1"/>
                </a:solidFill>
                <a:latin typeface="Tahoma"/>
                <a:ea typeface="Tahoma"/>
                <a:cs typeface="Tahoma"/>
                <a:sym typeface="Tahoma"/>
              </a:rPr>
              <a:t>as </a:t>
            </a:r>
            <a:r>
              <a:rPr lang="en-GB" sz="1260" b="1" i="0" u="none" strike="noStrike" cap="none">
                <a:solidFill>
                  <a:schemeClr val="lt1"/>
                </a:solidFill>
                <a:latin typeface="Tahoma"/>
                <a:ea typeface="Tahoma"/>
                <a:cs typeface="Tahoma"/>
                <a:sym typeface="Tahoma"/>
              </a:rPr>
              <a:t>a bit of fun</a:t>
            </a:r>
            <a:r>
              <a:rPr lang="en-GB" sz="1260" b="0" i="0" u="none" strike="noStrike" cap="none">
                <a:solidFill>
                  <a:schemeClr val="lt1"/>
                </a:solidFill>
                <a:latin typeface="Tahoma"/>
                <a:ea typeface="Tahoma"/>
                <a:cs typeface="Tahoma"/>
                <a:sym typeface="Tahoma"/>
              </a:rPr>
              <a:t>. My house was </a:t>
            </a:r>
            <a:r>
              <a:rPr lang="en-GB" sz="1260" b="1" i="0" u="none" strike="noStrike" cap="none">
                <a:solidFill>
                  <a:schemeClr val="lt1"/>
                </a:solidFill>
                <a:latin typeface="Tahoma"/>
                <a:ea typeface="Tahoma"/>
                <a:cs typeface="Tahoma"/>
                <a:sym typeface="Tahoma"/>
              </a:rPr>
              <a:t>conveniently close </a:t>
            </a:r>
            <a:r>
              <a:rPr lang="en-GB" sz="1260" b="0" i="0" u="none" strike="noStrike" cap="none">
                <a:solidFill>
                  <a:schemeClr val="lt1"/>
                </a:solidFill>
                <a:latin typeface="Tahoma"/>
                <a:ea typeface="Tahoma"/>
                <a:cs typeface="Tahoma"/>
                <a:sym typeface="Tahoma"/>
              </a:rPr>
              <a:t>to a drop-off point so when finished, I didn't have far to walk back. I will most likely rent again as </a:t>
            </a:r>
            <a:r>
              <a:rPr lang="en-GB" sz="1260" b="1" i="0" u="none" strike="noStrike" cap="none">
                <a:solidFill>
                  <a:schemeClr val="lt1"/>
                </a:solidFill>
                <a:latin typeface="Tahoma"/>
                <a:ea typeface="Tahoma"/>
                <a:cs typeface="Tahoma"/>
                <a:sym typeface="Tahoma"/>
              </a:rPr>
              <a:t>I enjoyed using it</a:t>
            </a:r>
            <a:r>
              <a:rPr lang="en-GB" sz="1260" b="0" i="0" u="none" strike="noStrike" cap="none">
                <a:solidFill>
                  <a:schemeClr val="lt1"/>
                </a:solidFill>
                <a:latin typeface="Tahoma"/>
                <a:ea typeface="Tahoma"/>
                <a:cs typeface="Tahoma"/>
                <a:sym typeface="Tahoma"/>
              </a:rPr>
              <a:t>.” </a:t>
            </a:r>
            <a:endParaRPr/>
          </a:p>
          <a:p>
            <a:pPr marL="0" marR="0" lvl="0" indent="0" algn="ctr" rtl="0">
              <a:lnSpc>
                <a:spcPct val="80000"/>
              </a:lnSpc>
              <a:spcBef>
                <a:spcPts val="0"/>
              </a:spcBef>
              <a:spcAft>
                <a:spcPts val="0"/>
              </a:spcAft>
              <a:buNone/>
            </a:pPr>
            <a:endParaRPr sz="1260" b="0" i="1" u="none" strike="noStrike" cap="none">
              <a:solidFill>
                <a:schemeClr val="lt1"/>
              </a:solidFill>
              <a:latin typeface="Tahoma"/>
              <a:ea typeface="Tahoma"/>
              <a:cs typeface="Tahoma"/>
              <a:sym typeface="Tahoma"/>
            </a:endParaRPr>
          </a:p>
          <a:p>
            <a:pPr marL="0" marR="0" lvl="0" indent="0" algn="ctr" rtl="0">
              <a:lnSpc>
                <a:spcPct val="80000"/>
              </a:lnSpc>
              <a:spcBef>
                <a:spcPts val="0"/>
              </a:spcBef>
              <a:spcAft>
                <a:spcPts val="0"/>
              </a:spcAft>
              <a:buNone/>
            </a:pPr>
            <a:r>
              <a:rPr lang="en-GB" sz="1260" b="0" i="1" u="none" strike="noStrike" cap="none">
                <a:solidFill>
                  <a:schemeClr val="lt1"/>
                </a:solidFill>
                <a:latin typeface="Tahoma"/>
                <a:ea typeface="Tahoma"/>
                <a:cs typeface="Tahoma"/>
                <a:sym typeface="Tahoma"/>
              </a:rPr>
              <a:t>(Female student, 18-24)</a:t>
            </a:r>
            <a:endParaRPr/>
          </a:p>
        </p:txBody>
      </p:sp>
      <p:sp>
        <p:nvSpPr>
          <p:cNvPr id="172" name="Google Shape;172;p11"/>
          <p:cNvSpPr/>
          <p:nvPr/>
        </p:nvSpPr>
        <p:spPr>
          <a:xfrm>
            <a:off x="4842545" y="3363838"/>
            <a:ext cx="4032448" cy="1669757"/>
          </a:xfrm>
          <a:prstGeom prst="wedgeRectCallout">
            <a:avLst>
              <a:gd name="adj1" fmla="val 1606"/>
              <a:gd name="adj2" fmla="val -67998"/>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None/>
            </a:pPr>
            <a:r>
              <a:rPr lang="en-GB" sz="1665" b="0" i="0" u="none" strike="noStrike" cap="none">
                <a:solidFill>
                  <a:schemeClr val="lt1"/>
                </a:solidFill>
                <a:latin typeface="Tahoma"/>
                <a:ea typeface="Tahoma"/>
                <a:cs typeface="Tahoma"/>
                <a:sym typeface="Tahoma"/>
              </a:rPr>
              <a:t>“I like the idea of having </a:t>
            </a:r>
            <a:r>
              <a:rPr lang="en-GB" sz="1665" b="1" i="0" u="none" strike="noStrike" cap="none">
                <a:solidFill>
                  <a:schemeClr val="lt1"/>
                </a:solidFill>
                <a:latin typeface="Tahoma"/>
                <a:ea typeface="Tahoma"/>
                <a:cs typeface="Tahoma"/>
                <a:sym typeface="Tahoma"/>
              </a:rPr>
              <a:t>shared transport</a:t>
            </a:r>
            <a:r>
              <a:rPr lang="en-GB" sz="1665" b="0" i="0" u="none" strike="noStrike" cap="none">
                <a:solidFill>
                  <a:schemeClr val="lt1"/>
                </a:solidFill>
                <a:latin typeface="Tahoma"/>
                <a:ea typeface="Tahoma"/>
                <a:cs typeface="Tahoma"/>
                <a:sym typeface="Tahoma"/>
              </a:rPr>
              <a:t>, </a:t>
            </a:r>
            <a:r>
              <a:rPr lang="en-GB" sz="1665" b="1" i="0" u="none" strike="noStrike" cap="none">
                <a:solidFill>
                  <a:schemeClr val="lt1"/>
                </a:solidFill>
                <a:latin typeface="Tahoma"/>
                <a:ea typeface="Tahoma"/>
                <a:cs typeface="Tahoma"/>
                <a:sym typeface="Tahoma"/>
              </a:rPr>
              <a:t>easy to use </a:t>
            </a:r>
            <a:r>
              <a:rPr lang="en-GB" sz="1665" b="0" i="0" u="none" strike="noStrike" cap="none">
                <a:solidFill>
                  <a:schemeClr val="lt1"/>
                </a:solidFill>
                <a:latin typeface="Tahoma"/>
                <a:ea typeface="Tahoma"/>
                <a:cs typeface="Tahoma"/>
                <a:sym typeface="Tahoma"/>
              </a:rPr>
              <a:t>and </a:t>
            </a:r>
            <a:r>
              <a:rPr lang="en-GB" sz="1665" b="1" i="0" u="none" strike="noStrike" cap="none">
                <a:solidFill>
                  <a:schemeClr val="lt1"/>
                </a:solidFill>
                <a:latin typeface="Tahoma"/>
                <a:ea typeface="Tahoma"/>
                <a:cs typeface="Tahoma"/>
                <a:sym typeface="Tahoma"/>
              </a:rPr>
              <a:t>personal</a:t>
            </a:r>
            <a:r>
              <a:rPr lang="en-GB" sz="1665" b="0" i="0" u="none" strike="noStrike" cap="none">
                <a:solidFill>
                  <a:schemeClr val="lt1"/>
                </a:solidFill>
                <a:latin typeface="Tahoma"/>
                <a:ea typeface="Tahoma"/>
                <a:cs typeface="Tahoma"/>
                <a:sym typeface="Tahoma"/>
              </a:rPr>
              <a:t>, so </a:t>
            </a:r>
            <a:r>
              <a:rPr lang="en-GB" sz="1665" b="1" i="0" u="none" strike="noStrike" cap="none">
                <a:solidFill>
                  <a:schemeClr val="lt1"/>
                </a:solidFill>
                <a:latin typeface="Tahoma"/>
                <a:ea typeface="Tahoma"/>
                <a:cs typeface="Tahoma"/>
                <a:sym typeface="Tahoma"/>
              </a:rPr>
              <a:t>mobility around the city is increased</a:t>
            </a:r>
            <a:r>
              <a:rPr lang="en-GB" sz="1665" b="0" i="0" u="none" strike="noStrike" cap="none">
                <a:solidFill>
                  <a:schemeClr val="lt1"/>
                </a:solidFill>
                <a:latin typeface="Tahoma"/>
                <a:ea typeface="Tahoma"/>
                <a:cs typeface="Tahoma"/>
                <a:sym typeface="Tahoma"/>
              </a:rPr>
              <a:t> and car pollution is reduced.”</a:t>
            </a:r>
            <a:endParaRPr/>
          </a:p>
          <a:p>
            <a:pPr marL="0" marR="0" lvl="0" indent="0" algn="ctr" rtl="0">
              <a:lnSpc>
                <a:spcPct val="100000"/>
              </a:lnSpc>
              <a:spcBef>
                <a:spcPts val="0"/>
              </a:spcBef>
              <a:spcAft>
                <a:spcPts val="0"/>
              </a:spcAft>
              <a:buNone/>
            </a:pPr>
            <a:r>
              <a:rPr lang="en-GB" sz="1665" b="0" i="1" u="none" strike="noStrike" cap="none">
                <a:solidFill>
                  <a:schemeClr val="lt1"/>
                </a:solidFill>
                <a:latin typeface="Tahoma"/>
                <a:ea typeface="Tahoma"/>
                <a:cs typeface="Tahoma"/>
                <a:sym typeface="Tahoma"/>
              </a:rPr>
              <a:t>(Female staff, 35-44)</a:t>
            </a:r>
            <a:endParaRPr sz="1665" b="0" i="1" u="none" strike="noStrike" cap="none">
              <a:solidFill>
                <a:schemeClr val="lt1"/>
              </a:solidFill>
              <a:latin typeface="Tahoma"/>
              <a:ea typeface="Tahoma"/>
              <a:cs typeface="Tahoma"/>
              <a:sym typeface="Tahoma"/>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2"/>
          <p:cNvSpPr/>
          <p:nvPr/>
        </p:nvSpPr>
        <p:spPr>
          <a:xfrm>
            <a:off x="4842545" y="3507855"/>
            <a:ext cx="4032448" cy="1525741"/>
          </a:xfrm>
          <a:prstGeom prst="wedgeRectCallout">
            <a:avLst>
              <a:gd name="adj1" fmla="val 5403"/>
              <a:gd name="adj2" fmla="val -49889"/>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None/>
            </a:pPr>
            <a:r>
              <a:rPr lang="en-GB" sz="1260">
                <a:solidFill>
                  <a:schemeClr val="lt1"/>
                </a:solidFill>
                <a:latin typeface="Tahoma"/>
                <a:ea typeface="Tahoma"/>
                <a:cs typeface="Tahoma"/>
                <a:sym typeface="Tahoma"/>
              </a:rPr>
              <a:t>“</a:t>
            </a:r>
            <a:r>
              <a:rPr lang="en-GB" sz="1260" b="1">
                <a:solidFill>
                  <a:schemeClr val="lt1"/>
                </a:solidFill>
                <a:latin typeface="Tahoma"/>
                <a:ea typeface="Tahoma"/>
                <a:cs typeface="Tahoma"/>
                <a:sym typeface="Tahoma"/>
              </a:rPr>
              <a:t>Inexperienced non drivers</a:t>
            </a:r>
            <a:r>
              <a:rPr lang="en-GB" sz="1260">
                <a:solidFill>
                  <a:schemeClr val="lt1"/>
                </a:solidFill>
                <a:latin typeface="Tahoma"/>
                <a:ea typeface="Tahoma"/>
                <a:cs typeface="Tahoma"/>
                <a:sym typeface="Tahoma"/>
              </a:rPr>
              <a:t>, riding on the road, leaving their signal lights on, indicating to turn left and carrying straight on. </a:t>
            </a:r>
            <a:r>
              <a:rPr lang="en-GB" sz="1260" b="1">
                <a:solidFill>
                  <a:schemeClr val="lt1"/>
                </a:solidFill>
                <a:latin typeface="Tahoma"/>
                <a:ea typeface="Tahoma"/>
                <a:cs typeface="Tahoma"/>
                <a:sym typeface="Tahoma"/>
              </a:rPr>
              <a:t>Excessive speed </a:t>
            </a:r>
            <a:r>
              <a:rPr lang="en-GB" sz="1260">
                <a:solidFill>
                  <a:schemeClr val="lt1"/>
                </a:solidFill>
                <a:latin typeface="Tahoma"/>
                <a:ea typeface="Tahoma"/>
                <a:cs typeface="Tahoma"/>
                <a:sym typeface="Tahoma"/>
              </a:rPr>
              <a:t>on the pavements in crowded areas, not a great combination when young children are about. Riding at night </a:t>
            </a:r>
            <a:r>
              <a:rPr lang="en-GB" sz="1260" b="1">
                <a:solidFill>
                  <a:schemeClr val="lt1"/>
                </a:solidFill>
                <a:latin typeface="Tahoma"/>
                <a:ea typeface="Tahoma"/>
                <a:cs typeface="Tahoma"/>
                <a:sym typeface="Tahoma"/>
              </a:rPr>
              <a:t>without lights</a:t>
            </a:r>
            <a:r>
              <a:rPr lang="en-GB" sz="1260">
                <a:solidFill>
                  <a:schemeClr val="lt1"/>
                </a:solidFill>
                <a:latin typeface="Tahoma"/>
                <a:ea typeface="Tahoma"/>
                <a:cs typeface="Tahoma"/>
                <a:sym typeface="Tahoma"/>
              </a:rPr>
              <a:t>.“</a:t>
            </a:r>
            <a:endParaRPr/>
          </a:p>
          <a:p>
            <a:pPr marL="0" marR="0" lvl="0" indent="0" algn="ctr" rtl="0">
              <a:lnSpc>
                <a:spcPct val="100000"/>
              </a:lnSpc>
              <a:spcBef>
                <a:spcPts val="0"/>
              </a:spcBef>
              <a:spcAft>
                <a:spcPts val="0"/>
              </a:spcAft>
              <a:buNone/>
            </a:pPr>
            <a:r>
              <a:rPr lang="en-GB" sz="1260" i="1">
                <a:solidFill>
                  <a:schemeClr val="lt1"/>
                </a:solidFill>
                <a:latin typeface="Tahoma"/>
                <a:ea typeface="Tahoma"/>
                <a:cs typeface="Tahoma"/>
                <a:sym typeface="Tahoma"/>
              </a:rPr>
              <a:t>(Male staff, 45-54)</a:t>
            </a:r>
            <a:endParaRPr/>
          </a:p>
        </p:txBody>
      </p:sp>
      <p:sp>
        <p:nvSpPr>
          <p:cNvPr id="179" name="Google Shape;179;p12"/>
          <p:cNvSpPr/>
          <p:nvPr/>
        </p:nvSpPr>
        <p:spPr>
          <a:xfrm>
            <a:off x="4842545" y="109905"/>
            <a:ext cx="4032448" cy="1525741"/>
          </a:xfrm>
          <a:prstGeom prst="wedgeRectCallout">
            <a:avLst>
              <a:gd name="adj1" fmla="val 49977"/>
              <a:gd name="adj2" fmla="val 19155"/>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None/>
            </a:pPr>
            <a:r>
              <a:rPr lang="en-GB" sz="1260">
                <a:solidFill>
                  <a:schemeClr val="lt1"/>
                </a:solidFill>
                <a:latin typeface="Tahoma"/>
                <a:ea typeface="Tahoma"/>
                <a:cs typeface="Tahoma"/>
                <a:sym typeface="Tahoma"/>
              </a:rPr>
              <a:t>“Witness </a:t>
            </a:r>
            <a:r>
              <a:rPr lang="en-GB" sz="1260" b="1">
                <a:solidFill>
                  <a:schemeClr val="lt1"/>
                </a:solidFill>
                <a:latin typeface="Tahoma"/>
                <a:ea typeface="Tahoma"/>
                <a:cs typeface="Tahoma"/>
                <a:sym typeface="Tahoma"/>
              </a:rPr>
              <a:t>drunks</a:t>
            </a:r>
            <a:r>
              <a:rPr lang="en-GB" sz="1260">
                <a:solidFill>
                  <a:schemeClr val="lt1"/>
                </a:solidFill>
                <a:latin typeface="Tahoma"/>
                <a:ea typeface="Tahoma"/>
                <a:cs typeface="Tahoma"/>
                <a:sym typeface="Tahoma"/>
              </a:rPr>
              <a:t> riding on the road, crashing at night and finding it 'hilarious', not caring about the </a:t>
            </a:r>
            <a:r>
              <a:rPr lang="en-GB" sz="1260" b="1">
                <a:solidFill>
                  <a:schemeClr val="lt1"/>
                </a:solidFill>
                <a:latin typeface="Tahoma"/>
                <a:ea typeface="Tahoma"/>
                <a:cs typeface="Tahoma"/>
                <a:sym typeface="Tahoma"/>
              </a:rPr>
              <a:t>criminal damage </a:t>
            </a:r>
            <a:r>
              <a:rPr lang="en-GB" sz="1260">
                <a:solidFill>
                  <a:schemeClr val="lt1"/>
                </a:solidFill>
                <a:latin typeface="Tahoma"/>
                <a:ea typeface="Tahoma"/>
                <a:cs typeface="Tahoma"/>
                <a:sym typeface="Tahoma"/>
              </a:rPr>
              <a:t>being caused. (…) They are </a:t>
            </a:r>
            <a:r>
              <a:rPr lang="en-GB" sz="1260" b="1">
                <a:solidFill>
                  <a:schemeClr val="lt1"/>
                </a:solidFill>
                <a:latin typeface="Tahoma"/>
                <a:ea typeface="Tahoma"/>
                <a:cs typeface="Tahoma"/>
                <a:sym typeface="Tahoma"/>
              </a:rPr>
              <a:t>death traps </a:t>
            </a:r>
            <a:r>
              <a:rPr lang="en-GB" sz="1260">
                <a:solidFill>
                  <a:schemeClr val="lt1"/>
                </a:solidFill>
                <a:latin typeface="Tahoma"/>
                <a:ea typeface="Tahoma"/>
                <a:cs typeface="Tahoma"/>
                <a:sym typeface="Tahoma"/>
              </a:rPr>
              <a:t>waiting to happen, being a </a:t>
            </a:r>
            <a:r>
              <a:rPr lang="en-GB" sz="1260" b="1">
                <a:solidFill>
                  <a:schemeClr val="lt1"/>
                </a:solidFill>
                <a:latin typeface="Tahoma"/>
                <a:ea typeface="Tahoma"/>
                <a:cs typeface="Tahoma"/>
                <a:sym typeface="Tahoma"/>
              </a:rPr>
              <a:t>menace</a:t>
            </a:r>
            <a:r>
              <a:rPr lang="en-GB" sz="1260">
                <a:solidFill>
                  <a:schemeClr val="lt1"/>
                </a:solidFill>
                <a:latin typeface="Tahoma"/>
                <a:ea typeface="Tahoma"/>
                <a:cs typeface="Tahoma"/>
                <a:sym typeface="Tahoma"/>
              </a:rPr>
              <a:t> to pedestrians and other road users, who will get the </a:t>
            </a:r>
            <a:r>
              <a:rPr lang="en-GB" sz="1260" b="1">
                <a:solidFill>
                  <a:schemeClr val="lt1"/>
                </a:solidFill>
                <a:latin typeface="Tahoma"/>
                <a:ea typeface="Tahoma"/>
                <a:cs typeface="Tahoma"/>
                <a:sym typeface="Tahoma"/>
              </a:rPr>
              <a:t>blame</a:t>
            </a:r>
            <a:r>
              <a:rPr lang="en-GB" sz="1260">
                <a:solidFill>
                  <a:schemeClr val="lt1"/>
                </a:solidFill>
                <a:latin typeface="Tahoma"/>
                <a:ea typeface="Tahoma"/>
                <a:cs typeface="Tahoma"/>
                <a:sym typeface="Tahoma"/>
              </a:rPr>
              <a:t> for their </a:t>
            </a:r>
            <a:r>
              <a:rPr lang="en-GB" sz="1260" b="1">
                <a:solidFill>
                  <a:schemeClr val="lt1"/>
                </a:solidFill>
                <a:latin typeface="Tahoma"/>
                <a:ea typeface="Tahoma"/>
                <a:cs typeface="Tahoma"/>
                <a:sym typeface="Tahoma"/>
              </a:rPr>
              <a:t>stupidity</a:t>
            </a:r>
            <a:r>
              <a:rPr lang="en-GB" sz="1260">
                <a:solidFill>
                  <a:schemeClr val="lt1"/>
                </a:solidFill>
                <a:latin typeface="Tahoma"/>
                <a:ea typeface="Tahoma"/>
                <a:cs typeface="Tahoma"/>
                <a:sym typeface="Tahoma"/>
              </a:rPr>
              <a:t>.” </a:t>
            </a:r>
            <a:endParaRPr/>
          </a:p>
          <a:p>
            <a:pPr marL="0" marR="0" lvl="0" indent="0" algn="ctr" rtl="0">
              <a:lnSpc>
                <a:spcPct val="100000"/>
              </a:lnSpc>
              <a:spcBef>
                <a:spcPts val="0"/>
              </a:spcBef>
              <a:spcAft>
                <a:spcPts val="0"/>
              </a:spcAft>
              <a:buNone/>
            </a:pPr>
            <a:r>
              <a:rPr lang="en-GB" sz="1260" i="1">
                <a:solidFill>
                  <a:schemeClr val="lt1"/>
                </a:solidFill>
                <a:latin typeface="Tahoma"/>
                <a:ea typeface="Tahoma"/>
                <a:cs typeface="Tahoma"/>
                <a:sym typeface="Tahoma"/>
              </a:rPr>
              <a:t>(Male staff, 45-54)</a:t>
            </a:r>
            <a:endParaRPr sz="1260" i="1">
              <a:solidFill>
                <a:schemeClr val="lt1"/>
              </a:solidFill>
              <a:latin typeface="Tahoma"/>
              <a:ea typeface="Tahoma"/>
              <a:cs typeface="Tahoma"/>
              <a:sym typeface="Tahoma"/>
            </a:endParaRPr>
          </a:p>
        </p:txBody>
      </p:sp>
      <p:sp>
        <p:nvSpPr>
          <p:cNvPr id="180" name="Google Shape;180;p12"/>
          <p:cNvSpPr/>
          <p:nvPr/>
        </p:nvSpPr>
        <p:spPr>
          <a:xfrm>
            <a:off x="4842545" y="1707653"/>
            <a:ext cx="4032448" cy="1728193"/>
          </a:xfrm>
          <a:prstGeom prst="wedgeRectCallout">
            <a:avLst>
              <a:gd name="adj1" fmla="val -16818"/>
              <a:gd name="adj2" fmla="val 49874"/>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None/>
            </a:pPr>
            <a:r>
              <a:rPr lang="en-GB" sz="1260">
                <a:solidFill>
                  <a:schemeClr val="lt1"/>
                </a:solidFill>
                <a:latin typeface="Tahoma"/>
                <a:ea typeface="Tahoma"/>
                <a:cs typeface="Tahoma"/>
                <a:sym typeface="Tahoma"/>
              </a:rPr>
              <a:t>“As a car driver, I </a:t>
            </a:r>
            <a:r>
              <a:rPr lang="en-GB" sz="1260" b="1">
                <a:solidFill>
                  <a:schemeClr val="lt1"/>
                </a:solidFill>
                <a:latin typeface="Tahoma"/>
                <a:ea typeface="Tahoma"/>
                <a:cs typeface="Tahoma"/>
                <a:sym typeface="Tahoma"/>
              </a:rPr>
              <a:t>do not feel that they are safe </a:t>
            </a:r>
            <a:r>
              <a:rPr lang="en-GB" sz="1260">
                <a:solidFill>
                  <a:schemeClr val="lt1"/>
                </a:solidFill>
                <a:latin typeface="Tahoma"/>
                <a:ea typeface="Tahoma"/>
                <a:cs typeface="Tahoma"/>
                <a:sym typeface="Tahoma"/>
              </a:rPr>
              <a:t>whatsoever. (…) They often </a:t>
            </a:r>
            <a:r>
              <a:rPr lang="en-GB" sz="1260" b="1">
                <a:solidFill>
                  <a:schemeClr val="lt1"/>
                </a:solidFill>
                <a:latin typeface="Tahoma"/>
                <a:ea typeface="Tahoma"/>
                <a:cs typeface="Tahoma"/>
                <a:sym typeface="Tahoma"/>
              </a:rPr>
              <a:t>swerve around </a:t>
            </a:r>
            <a:r>
              <a:rPr lang="en-GB" sz="1260">
                <a:solidFill>
                  <a:schemeClr val="lt1"/>
                </a:solidFill>
                <a:latin typeface="Tahoma"/>
                <a:ea typeface="Tahoma"/>
                <a:cs typeface="Tahoma"/>
                <a:sym typeface="Tahoma"/>
              </a:rPr>
              <a:t>because the roads are not good enough for their small wheels. (…) They also often </a:t>
            </a:r>
            <a:r>
              <a:rPr lang="en-GB" sz="1260" b="1">
                <a:solidFill>
                  <a:schemeClr val="lt1"/>
                </a:solidFill>
                <a:latin typeface="Tahoma"/>
                <a:ea typeface="Tahoma"/>
                <a:cs typeface="Tahoma"/>
                <a:sym typeface="Tahoma"/>
              </a:rPr>
              <a:t>do not stop at red lights </a:t>
            </a:r>
            <a:r>
              <a:rPr lang="en-GB" sz="1260">
                <a:solidFill>
                  <a:schemeClr val="lt1"/>
                </a:solidFill>
                <a:latin typeface="Tahoma"/>
                <a:ea typeface="Tahoma"/>
                <a:cs typeface="Tahoma"/>
                <a:sym typeface="Tahoma"/>
              </a:rPr>
              <a:t>and will </a:t>
            </a:r>
            <a:r>
              <a:rPr lang="en-GB" sz="1260" b="1">
                <a:solidFill>
                  <a:schemeClr val="lt1"/>
                </a:solidFill>
                <a:latin typeface="Tahoma"/>
                <a:ea typeface="Tahoma"/>
                <a:cs typeface="Tahoma"/>
                <a:sym typeface="Tahoma"/>
              </a:rPr>
              <a:t>cut in front</a:t>
            </a:r>
            <a:r>
              <a:rPr lang="en-GB" sz="1260">
                <a:solidFill>
                  <a:schemeClr val="lt1"/>
                </a:solidFill>
                <a:latin typeface="Tahoma"/>
                <a:ea typeface="Tahoma"/>
                <a:cs typeface="Tahoma"/>
                <a:sym typeface="Tahoma"/>
              </a:rPr>
              <a:t>, meaning a sudden stop is required risking </a:t>
            </a:r>
            <a:r>
              <a:rPr lang="en-GB" sz="1260" b="1">
                <a:solidFill>
                  <a:schemeClr val="lt1"/>
                </a:solidFill>
                <a:latin typeface="Tahoma"/>
                <a:ea typeface="Tahoma"/>
                <a:cs typeface="Tahoma"/>
                <a:sym typeface="Tahoma"/>
              </a:rPr>
              <a:t>someone going into the back of my car</a:t>
            </a:r>
            <a:r>
              <a:rPr lang="en-GB" sz="1260">
                <a:solidFill>
                  <a:schemeClr val="lt1"/>
                </a:solidFill>
                <a:latin typeface="Tahoma"/>
                <a:ea typeface="Tahoma"/>
                <a:cs typeface="Tahoma"/>
                <a:sym typeface="Tahoma"/>
              </a:rPr>
              <a:t>.”</a:t>
            </a:r>
            <a:endParaRPr/>
          </a:p>
          <a:p>
            <a:pPr marL="0" marR="0" lvl="0" indent="0" algn="ctr" rtl="0">
              <a:lnSpc>
                <a:spcPct val="100000"/>
              </a:lnSpc>
              <a:spcBef>
                <a:spcPts val="0"/>
              </a:spcBef>
              <a:spcAft>
                <a:spcPts val="0"/>
              </a:spcAft>
              <a:buNone/>
            </a:pPr>
            <a:r>
              <a:rPr lang="en-GB" sz="1260" i="1">
                <a:solidFill>
                  <a:schemeClr val="lt1"/>
                </a:solidFill>
                <a:latin typeface="Tahoma"/>
                <a:ea typeface="Tahoma"/>
                <a:cs typeface="Tahoma"/>
                <a:sym typeface="Tahoma"/>
              </a:rPr>
              <a:t>(Female student, 18-24)</a:t>
            </a:r>
            <a:endParaRPr/>
          </a:p>
        </p:txBody>
      </p:sp>
      <p:sp>
        <p:nvSpPr>
          <p:cNvPr id="181" name="Google Shape;181;p12"/>
          <p:cNvSpPr txBox="1"/>
          <p:nvPr/>
        </p:nvSpPr>
        <p:spPr>
          <a:xfrm>
            <a:off x="179512" y="109905"/>
            <a:ext cx="4536504" cy="3004231"/>
          </a:xfrm>
          <a:prstGeom prst="rect">
            <a:avLst/>
          </a:prstGeom>
          <a:solidFill>
            <a:srgbClr val="FFFFFF"/>
          </a:solidFill>
          <a:ln w="38100" cap="flat" cmpd="sng">
            <a:solidFill>
              <a:srgbClr val="598752"/>
            </a:solidFill>
            <a:prstDash val="solid"/>
            <a:round/>
            <a:headEnd type="none" w="sm" len="sm"/>
            <a:tailEnd type="none" w="sm" len="sm"/>
          </a:ln>
        </p:spPr>
        <p:txBody>
          <a:bodyPr spcFirstLastPara="1" wrap="square" lIns="91425" tIns="45700" rIns="91425" bIns="45700" anchor="t" anchorCtr="0">
            <a:normAutofit fontScale="77500" lnSpcReduction="20000"/>
          </a:bodyPr>
          <a:lstStyle/>
          <a:p>
            <a:pPr marL="0" marR="0" lvl="0" indent="0" algn="ctr" rtl="0">
              <a:spcBef>
                <a:spcPts val="0"/>
              </a:spcBef>
              <a:spcAft>
                <a:spcPts val="0"/>
              </a:spcAft>
              <a:buNone/>
            </a:pPr>
            <a:r>
              <a:rPr lang="en-GB" sz="2800" b="1">
                <a:solidFill>
                  <a:schemeClr val="dk1"/>
                </a:solidFill>
                <a:latin typeface="Calibri"/>
                <a:ea typeface="Calibri"/>
                <a:cs typeface="Calibri"/>
                <a:sym typeface="Calibri"/>
              </a:rPr>
              <a:t>Non-user perspectives: Summary</a:t>
            </a:r>
            <a:endParaRPr sz="20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ct val="100000"/>
              <a:buFont typeface="Arial"/>
              <a:buChar char="•"/>
            </a:pPr>
            <a:r>
              <a:rPr lang="en-GB" sz="2000">
                <a:solidFill>
                  <a:schemeClr val="dk1"/>
                </a:solidFill>
                <a:latin typeface="Calibri"/>
                <a:ea typeface="Calibri"/>
                <a:cs typeface="Calibri"/>
                <a:sym typeface="Calibri"/>
              </a:rPr>
              <a:t>The majority (58.4%) of survey participants had not ridden an e-scooter before; 64% of women and 52.9% of men had never ridden a scooter</a:t>
            </a:r>
            <a:endParaRPr/>
          </a:p>
          <a:p>
            <a:pPr marL="285750" marR="0" lvl="0" indent="-187325" algn="l" rtl="0">
              <a:spcBef>
                <a:spcPts val="0"/>
              </a:spcBef>
              <a:spcAft>
                <a:spcPts val="0"/>
              </a:spcAft>
              <a:buClr>
                <a:schemeClr val="dk1"/>
              </a:buClr>
              <a:buSzPct val="100000"/>
              <a:buFont typeface="Arial"/>
              <a:buNone/>
            </a:pPr>
            <a:endParaRPr sz="2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ct val="100000"/>
              <a:buFont typeface="Arial"/>
              <a:buChar char="•"/>
            </a:pPr>
            <a:r>
              <a:rPr lang="en-GB" sz="2000">
                <a:solidFill>
                  <a:schemeClr val="dk1"/>
                </a:solidFill>
                <a:latin typeface="Calibri"/>
                <a:ea typeface="Calibri"/>
                <a:cs typeface="Calibri"/>
                <a:sym typeface="Calibri"/>
              </a:rPr>
              <a:t>Many non-users appear to see e-scooter users as </a:t>
            </a:r>
            <a:r>
              <a:rPr lang="en-GB" sz="2000" b="1">
                <a:solidFill>
                  <a:schemeClr val="dk1"/>
                </a:solidFill>
                <a:latin typeface="Calibri"/>
                <a:ea typeface="Calibri"/>
                <a:cs typeface="Calibri"/>
                <a:sym typeface="Calibri"/>
              </a:rPr>
              <a:t>operating outside the law</a:t>
            </a:r>
            <a:r>
              <a:rPr lang="en-GB" sz="2000">
                <a:solidFill>
                  <a:schemeClr val="dk1"/>
                </a:solidFill>
                <a:latin typeface="Calibri"/>
                <a:ea typeface="Calibri"/>
                <a:cs typeface="Calibri"/>
                <a:sym typeface="Calibri"/>
              </a:rPr>
              <a:t>, with a general feeling of users being </a:t>
            </a:r>
            <a:r>
              <a:rPr lang="en-GB" sz="2000" b="1">
                <a:solidFill>
                  <a:schemeClr val="dk1"/>
                </a:solidFill>
                <a:latin typeface="Calibri"/>
                <a:ea typeface="Calibri"/>
                <a:cs typeface="Calibri"/>
                <a:sym typeface="Calibri"/>
              </a:rPr>
              <a:t>subject to fewer or less-enforced rules</a:t>
            </a:r>
            <a:endParaRPr/>
          </a:p>
          <a:p>
            <a:pPr marL="285750" marR="0" lvl="0" indent="-187325" algn="l" rtl="0">
              <a:spcBef>
                <a:spcPts val="0"/>
              </a:spcBef>
              <a:spcAft>
                <a:spcPts val="0"/>
              </a:spcAft>
              <a:buClr>
                <a:schemeClr val="dk1"/>
              </a:buClr>
              <a:buSzPct val="100000"/>
              <a:buFont typeface="Arial"/>
              <a:buNone/>
            </a:pPr>
            <a:endParaRPr sz="20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ct val="100000"/>
              <a:buFont typeface="Arial"/>
              <a:buChar char="•"/>
            </a:pPr>
            <a:r>
              <a:rPr lang="en-GB" sz="2000" b="1">
                <a:solidFill>
                  <a:schemeClr val="dk1"/>
                </a:solidFill>
                <a:latin typeface="Calibri"/>
                <a:ea typeface="Calibri"/>
                <a:cs typeface="Calibri"/>
                <a:sym typeface="Calibri"/>
              </a:rPr>
              <a:t>Safety was a key theme for non-users</a:t>
            </a:r>
            <a:r>
              <a:rPr lang="en-GB" sz="2000">
                <a:solidFill>
                  <a:schemeClr val="dk1"/>
                </a:solidFill>
                <a:latin typeface="Calibri"/>
                <a:ea typeface="Calibri"/>
                <a:cs typeface="Calibri"/>
                <a:sym typeface="Calibri"/>
              </a:rPr>
              <a:t>, with many stories mentioning the possibility of </a:t>
            </a:r>
            <a:r>
              <a:rPr lang="en-GB" sz="2000" b="1">
                <a:solidFill>
                  <a:schemeClr val="dk1"/>
                </a:solidFill>
                <a:latin typeface="Calibri"/>
                <a:ea typeface="Calibri"/>
                <a:cs typeface="Calibri"/>
                <a:sym typeface="Calibri"/>
              </a:rPr>
              <a:t>injuries</a:t>
            </a:r>
            <a:r>
              <a:rPr lang="en-GB" sz="2000">
                <a:solidFill>
                  <a:schemeClr val="dk1"/>
                </a:solidFill>
                <a:latin typeface="Calibri"/>
                <a:ea typeface="Calibri"/>
                <a:cs typeface="Calibri"/>
                <a:sym typeface="Calibri"/>
              </a:rPr>
              <a:t>, the risks from </a:t>
            </a:r>
            <a:r>
              <a:rPr lang="en-GB" sz="2000" b="1">
                <a:solidFill>
                  <a:schemeClr val="dk1"/>
                </a:solidFill>
                <a:latin typeface="Calibri"/>
                <a:ea typeface="Calibri"/>
                <a:cs typeface="Calibri"/>
                <a:sym typeface="Calibri"/>
              </a:rPr>
              <a:t>dangerous riding</a:t>
            </a:r>
            <a:r>
              <a:rPr lang="en-GB" sz="2000">
                <a:solidFill>
                  <a:schemeClr val="dk1"/>
                </a:solidFill>
                <a:latin typeface="Calibri"/>
                <a:ea typeface="Calibri"/>
                <a:cs typeface="Calibri"/>
                <a:sym typeface="Calibri"/>
              </a:rPr>
              <a:t>, and being </a:t>
            </a:r>
            <a:r>
              <a:rPr lang="en-GB" sz="2000" b="1">
                <a:solidFill>
                  <a:schemeClr val="dk1"/>
                </a:solidFill>
                <a:latin typeface="Calibri"/>
                <a:ea typeface="Calibri"/>
                <a:cs typeface="Calibri"/>
                <a:sym typeface="Calibri"/>
              </a:rPr>
              <a:t>scared of e-scooters</a:t>
            </a:r>
            <a:endParaRPr sz="2000" b="1">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2" name="Google Shape;182;p12"/>
          <p:cNvSpPr/>
          <p:nvPr/>
        </p:nvSpPr>
        <p:spPr>
          <a:xfrm>
            <a:off x="179474" y="3219810"/>
            <a:ext cx="4536600" cy="1813800"/>
          </a:xfrm>
          <a:prstGeom prst="wedgeRectCallout">
            <a:avLst>
              <a:gd name="adj1" fmla="val 20187"/>
              <a:gd name="adj2" fmla="val -50013"/>
            </a:avLst>
          </a:prstGeom>
          <a:solidFill>
            <a:schemeClr val="accent2"/>
          </a:solidFill>
          <a:ln w="25400" cap="flat" cmpd="sng">
            <a:solidFill>
              <a:srgbClr val="990000"/>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GB" sz="1665">
                <a:solidFill>
                  <a:schemeClr val="lt1"/>
                </a:solidFill>
                <a:latin typeface="Tahoma"/>
                <a:ea typeface="Tahoma"/>
                <a:cs typeface="Tahoma"/>
                <a:sym typeface="Tahoma"/>
              </a:rPr>
              <a:t>“As a community carer, I work with </a:t>
            </a:r>
            <a:r>
              <a:rPr lang="en-GB" sz="1665" b="1">
                <a:solidFill>
                  <a:schemeClr val="lt1"/>
                </a:solidFill>
                <a:latin typeface="Tahoma"/>
                <a:ea typeface="Tahoma"/>
                <a:cs typeface="Tahoma"/>
                <a:sym typeface="Tahoma"/>
              </a:rPr>
              <a:t>elderly and disabled </a:t>
            </a:r>
            <a:r>
              <a:rPr lang="en-GB" sz="1665">
                <a:solidFill>
                  <a:schemeClr val="lt1"/>
                </a:solidFill>
                <a:latin typeface="Tahoma"/>
                <a:ea typeface="Tahoma"/>
                <a:cs typeface="Tahoma"/>
                <a:sym typeface="Tahoma"/>
              </a:rPr>
              <a:t>patients. Conversations with them have highlighted how </a:t>
            </a:r>
            <a:r>
              <a:rPr lang="en-GB" sz="1665" b="1">
                <a:solidFill>
                  <a:schemeClr val="lt1"/>
                </a:solidFill>
                <a:latin typeface="Tahoma"/>
                <a:ea typeface="Tahoma"/>
                <a:cs typeface="Tahoma"/>
                <a:sym typeface="Tahoma"/>
              </a:rPr>
              <a:t>scared</a:t>
            </a:r>
            <a:r>
              <a:rPr lang="en-GB" sz="1665">
                <a:solidFill>
                  <a:schemeClr val="lt1"/>
                </a:solidFill>
                <a:latin typeface="Tahoma"/>
                <a:ea typeface="Tahoma"/>
                <a:cs typeface="Tahoma"/>
                <a:sym typeface="Tahoma"/>
              </a:rPr>
              <a:t> they are to go out into their area due to the scooters. They are </a:t>
            </a:r>
            <a:r>
              <a:rPr lang="en-GB" sz="1665" b="1">
                <a:solidFill>
                  <a:schemeClr val="lt1"/>
                </a:solidFill>
                <a:latin typeface="Tahoma"/>
                <a:ea typeface="Tahoma"/>
                <a:cs typeface="Tahoma"/>
                <a:sym typeface="Tahoma"/>
              </a:rPr>
              <a:t>scared of being knocked over</a:t>
            </a:r>
            <a:r>
              <a:rPr lang="en-GB" sz="1665">
                <a:solidFill>
                  <a:schemeClr val="lt1"/>
                </a:solidFill>
                <a:latin typeface="Tahoma"/>
                <a:ea typeface="Tahoma"/>
                <a:cs typeface="Tahoma"/>
                <a:sym typeface="Tahoma"/>
              </a:rPr>
              <a:t>, because of slow walking.” </a:t>
            </a:r>
            <a:endParaRPr/>
          </a:p>
          <a:p>
            <a:pPr marL="0" marR="0" lvl="0" indent="0" algn="ctr" rtl="0">
              <a:lnSpc>
                <a:spcPct val="90000"/>
              </a:lnSpc>
              <a:spcBef>
                <a:spcPts val="0"/>
              </a:spcBef>
              <a:spcAft>
                <a:spcPts val="0"/>
              </a:spcAft>
              <a:buNone/>
            </a:pPr>
            <a:r>
              <a:rPr lang="en-GB" sz="1665" i="1">
                <a:solidFill>
                  <a:schemeClr val="lt1"/>
                </a:solidFill>
                <a:latin typeface="Tahoma"/>
                <a:ea typeface="Tahoma"/>
                <a:cs typeface="Tahoma"/>
                <a:sym typeface="Tahoma"/>
              </a:rPr>
              <a:t>(Female student, 25-34)</a:t>
            </a:r>
            <a:endParaRPr sz="1665" i="1">
              <a:solidFill>
                <a:schemeClr val="lt1"/>
              </a:solidFill>
              <a:latin typeface="Tahoma"/>
              <a:ea typeface="Tahoma"/>
              <a:cs typeface="Tahoma"/>
              <a:sym typeface="Tahoma"/>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3"/>
          <p:cNvSpPr/>
          <p:nvPr/>
        </p:nvSpPr>
        <p:spPr>
          <a:xfrm>
            <a:off x="179512" y="3867894"/>
            <a:ext cx="4536504" cy="1165701"/>
          </a:xfrm>
          <a:prstGeom prst="wedgeRectCallout">
            <a:avLst>
              <a:gd name="adj1" fmla="val 16790"/>
              <a:gd name="adj2" fmla="val -48777"/>
            </a:avLst>
          </a:prstGeom>
          <a:solidFill>
            <a:schemeClr val="accent2"/>
          </a:solidFill>
          <a:ln w="25400" cap="flat" cmpd="sng">
            <a:solidFill>
              <a:srgbClr val="990000"/>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110000"/>
              </a:lnSpc>
              <a:spcBef>
                <a:spcPts val="0"/>
              </a:spcBef>
              <a:spcAft>
                <a:spcPts val="0"/>
              </a:spcAft>
              <a:buNone/>
            </a:pPr>
            <a:r>
              <a:rPr lang="en-GB" sz="1530">
                <a:solidFill>
                  <a:schemeClr val="lt1"/>
                </a:solidFill>
                <a:latin typeface="Tahoma"/>
                <a:ea typeface="Tahoma"/>
                <a:cs typeface="Tahoma"/>
                <a:sym typeface="Tahoma"/>
              </a:rPr>
              <a:t>“I </a:t>
            </a:r>
            <a:r>
              <a:rPr lang="en-GB" sz="1530" b="1">
                <a:solidFill>
                  <a:schemeClr val="lt1"/>
                </a:solidFill>
                <a:latin typeface="Tahoma"/>
                <a:ea typeface="Tahoma"/>
                <a:cs typeface="Tahoma"/>
                <a:sym typeface="Tahoma"/>
              </a:rPr>
              <a:t>chose to ride in the later </a:t>
            </a:r>
            <a:r>
              <a:rPr lang="en-GB" sz="1530">
                <a:solidFill>
                  <a:schemeClr val="lt1"/>
                </a:solidFill>
                <a:latin typeface="Tahoma"/>
                <a:ea typeface="Tahoma"/>
                <a:cs typeface="Tahoma"/>
                <a:sym typeface="Tahoma"/>
              </a:rPr>
              <a:t>evening as the roads were quieter which made me </a:t>
            </a:r>
            <a:r>
              <a:rPr lang="en-GB" sz="1530" b="1">
                <a:solidFill>
                  <a:schemeClr val="lt1"/>
                </a:solidFill>
                <a:latin typeface="Tahoma"/>
                <a:ea typeface="Tahoma"/>
                <a:cs typeface="Tahoma"/>
                <a:sym typeface="Tahoma"/>
              </a:rPr>
              <a:t>feel a bit safer</a:t>
            </a:r>
            <a:r>
              <a:rPr lang="en-GB" sz="1530">
                <a:solidFill>
                  <a:schemeClr val="lt1"/>
                </a:solidFill>
                <a:latin typeface="Tahoma"/>
                <a:ea typeface="Tahoma"/>
                <a:cs typeface="Tahoma"/>
                <a:sym typeface="Tahoma"/>
              </a:rPr>
              <a:t> away from large quantities of traffic.” </a:t>
            </a:r>
            <a:endParaRPr/>
          </a:p>
          <a:p>
            <a:pPr marL="0" marR="0" lvl="0" indent="0" algn="ctr" rtl="0">
              <a:lnSpc>
                <a:spcPct val="110000"/>
              </a:lnSpc>
              <a:spcBef>
                <a:spcPts val="0"/>
              </a:spcBef>
              <a:spcAft>
                <a:spcPts val="0"/>
              </a:spcAft>
              <a:buNone/>
            </a:pPr>
            <a:r>
              <a:rPr lang="en-GB" sz="1530" i="1">
                <a:solidFill>
                  <a:schemeClr val="lt1"/>
                </a:solidFill>
                <a:latin typeface="Tahoma"/>
                <a:ea typeface="Tahoma"/>
                <a:cs typeface="Tahoma"/>
                <a:sym typeface="Tahoma"/>
              </a:rPr>
              <a:t>(Female student, 18-24)</a:t>
            </a:r>
            <a:endParaRPr/>
          </a:p>
        </p:txBody>
      </p:sp>
      <p:sp>
        <p:nvSpPr>
          <p:cNvPr id="189" name="Google Shape;189;p13"/>
          <p:cNvSpPr/>
          <p:nvPr/>
        </p:nvSpPr>
        <p:spPr>
          <a:xfrm>
            <a:off x="4842545" y="2873355"/>
            <a:ext cx="4032448" cy="2160240"/>
          </a:xfrm>
          <a:prstGeom prst="wedgeRectCallout">
            <a:avLst>
              <a:gd name="adj1" fmla="val 5773"/>
              <a:gd name="adj2" fmla="val -50013"/>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None/>
            </a:pPr>
            <a:r>
              <a:rPr lang="en-GB" sz="1260">
                <a:solidFill>
                  <a:schemeClr val="lt1"/>
                </a:solidFill>
                <a:latin typeface="Tahoma"/>
                <a:ea typeface="Tahoma"/>
                <a:cs typeface="Tahoma"/>
                <a:sym typeface="Tahoma"/>
              </a:rPr>
              <a:t>“E-scooters </a:t>
            </a:r>
            <a:r>
              <a:rPr lang="en-GB" sz="1260" b="1">
                <a:solidFill>
                  <a:schemeClr val="lt1"/>
                </a:solidFill>
                <a:latin typeface="Tahoma"/>
                <a:ea typeface="Tahoma"/>
                <a:cs typeface="Tahoma"/>
                <a:sym typeface="Tahoma"/>
              </a:rPr>
              <a:t>compete for space </a:t>
            </a:r>
            <a:r>
              <a:rPr lang="en-GB" sz="1260">
                <a:solidFill>
                  <a:schemeClr val="lt1"/>
                </a:solidFill>
                <a:latin typeface="Tahoma"/>
                <a:ea typeface="Tahoma"/>
                <a:cs typeface="Tahoma"/>
                <a:sym typeface="Tahoma"/>
              </a:rPr>
              <a:t>on the roads and in cycling infrastructure. In Bristol, more needs to be done to make </a:t>
            </a:r>
            <a:r>
              <a:rPr lang="en-GB" sz="1260" b="1">
                <a:solidFill>
                  <a:schemeClr val="lt1"/>
                </a:solidFill>
                <a:latin typeface="Tahoma"/>
                <a:ea typeface="Tahoma"/>
                <a:cs typeface="Tahoma"/>
                <a:sym typeface="Tahoma"/>
              </a:rPr>
              <a:t>segregated space for these vulnerable road users</a:t>
            </a:r>
            <a:r>
              <a:rPr lang="en-GB" sz="1260">
                <a:solidFill>
                  <a:schemeClr val="lt1"/>
                </a:solidFill>
                <a:latin typeface="Tahoma"/>
                <a:ea typeface="Tahoma"/>
                <a:cs typeface="Tahoma"/>
                <a:sym typeface="Tahoma"/>
              </a:rPr>
              <a:t>. There is a </a:t>
            </a:r>
            <a:r>
              <a:rPr lang="en-GB" sz="1260" b="1">
                <a:solidFill>
                  <a:schemeClr val="lt1"/>
                </a:solidFill>
                <a:latin typeface="Tahoma"/>
                <a:ea typeface="Tahoma"/>
                <a:cs typeface="Tahoma"/>
                <a:sym typeface="Tahoma"/>
              </a:rPr>
              <a:t>significant differential in speeds </a:t>
            </a:r>
            <a:r>
              <a:rPr lang="en-GB" sz="1260">
                <a:solidFill>
                  <a:schemeClr val="lt1"/>
                </a:solidFill>
                <a:latin typeface="Tahoma"/>
                <a:ea typeface="Tahoma"/>
                <a:cs typeface="Tahoma"/>
                <a:sym typeface="Tahoma"/>
              </a:rPr>
              <a:t>between pedestrians and scooter riders and scooter riders and motorised traffic. If they are to be promoted for use these </a:t>
            </a:r>
            <a:r>
              <a:rPr lang="en-GB" sz="1260" b="1">
                <a:solidFill>
                  <a:schemeClr val="lt1"/>
                </a:solidFill>
                <a:latin typeface="Tahoma"/>
                <a:ea typeface="Tahoma"/>
                <a:cs typeface="Tahoma"/>
                <a:sym typeface="Tahoma"/>
              </a:rPr>
              <a:t>groups need to be kept separate </a:t>
            </a:r>
            <a:r>
              <a:rPr lang="en-GB" sz="1260">
                <a:solidFill>
                  <a:schemeClr val="lt1"/>
                </a:solidFill>
                <a:latin typeface="Tahoma"/>
                <a:ea typeface="Tahoma"/>
                <a:cs typeface="Tahoma"/>
                <a:sym typeface="Tahoma"/>
              </a:rPr>
              <a:t>for their own safety/perception of safety.”</a:t>
            </a:r>
            <a:endParaRPr/>
          </a:p>
          <a:p>
            <a:pPr marL="0" marR="0" lvl="0" indent="0" algn="ctr" rtl="0">
              <a:lnSpc>
                <a:spcPct val="100000"/>
              </a:lnSpc>
              <a:spcBef>
                <a:spcPts val="0"/>
              </a:spcBef>
              <a:spcAft>
                <a:spcPts val="0"/>
              </a:spcAft>
              <a:buNone/>
            </a:pPr>
            <a:r>
              <a:rPr lang="en-GB" sz="1260" i="1">
                <a:solidFill>
                  <a:schemeClr val="lt1"/>
                </a:solidFill>
                <a:latin typeface="Tahoma"/>
                <a:ea typeface="Tahoma"/>
                <a:cs typeface="Tahoma"/>
                <a:sym typeface="Tahoma"/>
              </a:rPr>
              <a:t>(Male staff, 35-44)</a:t>
            </a:r>
            <a:endParaRPr/>
          </a:p>
        </p:txBody>
      </p:sp>
      <p:sp>
        <p:nvSpPr>
          <p:cNvPr id="190" name="Google Shape;190;p13"/>
          <p:cNvSpPr/>
          <p:nvPr/>
        </p:nvSpPr>
        <p:spPr>
          <a:xfrm>
            <a:off x="4842545" y="109905"/>
            <a:ext cx="4032448" cy="1093693"/>
          </a:xfrm>
          <a:prstGeom prst="wedgeRectCallout">
            <a:avLst>
              <a:gd name="adj1" fmla="val 49977"/>
              <a:gd name="adj2" fmla="val 26077"/>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None/>
            </a:pPr>
            <a:r>
              <a:rPr lang="en-GB" sz="1260">
                <a:solidFill>
                  <a:schemeClr val="lt1"/>
                </a:solidFill>
                <a:latin typeface="Tahoma"/>
                <a:ea typeface="Tahoma"/>
                <a:cs typeface="Tahoma"/>
                <a:sym typeface="Tahoma"/>
              </a:rPr>
              <a:t>“See </a:t>
            </a:r>
            <a:r>
              <a:rPr lang="en-GB" sz="1260" b="1">
                <a:solidFill>
                  <a:schemeClr val="lt1"/>
                </a:solidFill>
                <a:latin typeface="Tahoma"/>
                <a:ea typeface="Tahoma"/>
                <a:cs typeface="Tahoma"/>
                <a:sym typeface="Tahoma"/>
              </a:rPr>
              <a:t>illegally used </a:t>
            </a:r>
            <a:r>
              <a:rPr lang="en-GB" sz="1260">
                <a:solidFill>
                  <a:schemeClr val="lt1"/>
                </a:solidFill>
                <a:latin typeface="Tahoma"/>
                <a:ea typeface="Tahoma"/>
                <a:cs typeface="Tahoma"/>
                <a:sym typeface="Tahoma"/>
              </a:rPr>
              <a:t>by </a:t>
            </a:r>
            <a:r>
              <a:rPr lang="en-GB" sz="1260" b="1">
                <a:solidFill>
                  <a:schemeClr val="lt1"/>
                </a:solidFill>
                <a:latin typeface="Tahoma"/>
                <a:ea typeface="Tahoma"/>
                <a:cs typeface="Tahoma"/>
                <a:sym typeface="Tahoma"/>
              </a:rPr>
              <a:t>young riders </a:t>
            </a:r>
            <a:r>
              <a:rPr lang="en-GB" sz="1260">
                <a:solidFill>
                  <a:schemeClr val="lt1"/>
                </a:solidFill>
                <a:latin typeface="Tahoma"/>
                <a:ea typeface="Tahoma"/>
                <a:cs typeface="Tahoma"/>
                <a:sym typeface="Tahoma"/>
              </a:rPr>
              <a:t>and two riders at a time (which is a very efficient use of space). </a:t>
            </a:r>
            <a:r>
              <a:rPr lang="en-GB" sz="1260" b="1">
                <a:solidFill>
                  <a:schemeClr val="lt1"/>
                </a:solidFill>
                <a:latin typeface="Tahoma"/>
                <a:ea typeface="Tahoma"/>
                <a:cs typeface="Tahoma"/>
                <a:sym typeface="Tahoma"/>
              </a:rPr>
              <a:t>Drivers can react angrily </a:t>
            </a:r>
            <a:r>
              <a:rPr lang="en-GB" sz="1260">
                <a:solidFill>
                  <a:schemeClr val="lt1"/>
                </a:solidFill>
                <a:latin typeface="Tahoma"/>
                <a:ea typeface="Tahoma"/>
                <a:cs typeface="Tahoma"/>
                <a:sym typeface="Tahoma"/>
              </a:rPr>
              <a:t>to them </a:t>
            </a:r>
            <a:r>
              <a:rPr lang="en-GB" sz="1260" b="1">
                <a:solidFill>
                  <a:schemeClr val="lt1"/>
                </a:solidFill>
                <a:latin typeface="Tahoma"/>
                <a:ea typeface="Tahoma"/>
                <a:cs typeface="Tahoma"/>
                <a:sym typeface="Tahoma"/>
              </a:rPr>
              <a:t>even when they are used sensibly </a:t>
            </a:r>
            <a:r>
              <a:rPr lang="en-GB" sz="1260">
                <a:solidFill>
                  <a:schemeClr val="lt1"/>
                </a:solidFill>
                <a:latin typeface="Tahoma"/>
                <a:ea typeface="Tahoma"/>
                <a:cs typeface="Tahoma"/>
                <a:sym typeface="Tahoma"/>
              </a:rPr>
              <a:t>as they are slow.”</a:t>
            </a:r>
            <a:endParaRPr/>
          </a:p>
          <a:p>
            <a:pPr marL="0" marR="0" lvl="0" indent="0" algn="ctr" rtl="0">
              <a:lnSpc>
                <a:spcPct val="100000"/>
              </a:lnSpc>
              <a:spcBef>
                <a:spcPts val="0"/>
              </a:spcBef>
              <a:spcAft>
                <a:spcPts val="0"/>
              </a:spcAft>
              <a:buNone/>
            </a:pPr>
            <a:r>
              <a:rPr lang="en-GB" sz="1260" i="1">
                <a:solidFill>
                  <a:schemeClr val="lt1"/>
                </a:solidFill>
                <a:latin typeface="Tahoma"/>
                <a:ea typeface="Tahoma"/>
                <a:cs typeface="Tahoma"/>
                <a:sym typeface="Tahoma"/>
              </a:rPr>
              <a:t>(Male student, 55-64)</a:t>
            </a:r>
            <a:endParaRPr/>
          </a:p>
        </p:txBody>
      </p:sp>
      <p:sp>
        <p:nvSpPr>
          <p:cNvPr id="191" name="Google Shape;191;p13"/>
          <p:cNvSpPr/>
          <p:nvPr/>
        </p:nvSpPr>
        <p:spPr>
          <a:xfrm>
            <a:off x="4842545" y="1275606"/>
            <a:ext cx="4032448" cy="1525741"/>
          </a:xfrm>
          <a:prstGeom prst="wedgeRectCallout">
            <a:avLst>
              <a:gd name="adj1" fmla="val -17513"/>
              <a:gd name="adj2" fmla="val 49189"/>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None/>
            </a:pPr>
            <a:r>
              <a:rPr lang="en-GB" sz="1260">
                <a:solidFill>
                  <a:schemeClr val="lt1"/>
                </a:solidFill>
                <a:latin typeface="Tahoma"/>
                <a:ea typeface="Tahoma"/>
                <a:cs typeface="Tahoma"/>
                <a:sym typeface="Tahoma"/>
              </a:rPr>
              <a:t>“People do not wear </a:t>
            </a:r>
            <a:r>
              <a:rPr lang="en-GB" sz="1260" b="1">
                <a:solidFill>
                  <a:schemeClr val="lt1"/>
                </a:solidFill>
                <a:latin typeface="Tahoma"/>
                <a:ea typeface="Tahoma"/>
                <a:cs typeface="Tahoma"/>
                <a:sym typeface="Tahoma"/>
              </a:rPr>
              <a:t>helmets</a:t>
            </a:r>
            <a:r>
              <a:rPr lang="en-GB" sz="1260">
                <a:solidFill>
                  <a:schemeClr val="lt1"/>
                </a:solidFill>
                <a:latin typeface="Tahoma"/>
                <a:ea typeface="Tahoma"/>
                <a:cs typeface="Tahoma"/>
                <a:sym typeface="Tahoma"/>
              </a:rPr>
              <a:t>, and I have had to stop and </a:t>
            </a:r>
            <a:r>
              <a:rPr lang="en-GB" sz="1260" b="1">
                <a:solidFill>
                  <a:schemeClr val="lt1"/>
                </a:solidFill>
                <a:latin typeface="Tahoma"/>
                <a:ea typeface="Tahoma"/>
                <a:cs typeface="Tahoma"/>
                <a:sym typeface="Tahoma"/>
              </a:rPr>
              <a:t>provide first aid </a:t>
            </a:r>
            <a:r>
              <a:rPr lang="en-GB" sz="1260">
                <a:solidFill>
                  <a:schemeClr val="lt1"/>
                </a:solidFill>
                <a:latin typeface="Tahoma"/>
                <a:ea typeface="Tahoma"/>
                <a:cs typeface="Tahoma"/>
                <a:sym typeface="Tahoma"/>
              </a:rPr>
              <a:t>to people who have fallen off. They are </a:t>
            </a:r>
            <a:r>
              <a:rPr lang="en-GB" sz="1260" b="1">
                <a:solidFill>
                  <a:schemeClr val="lt1"/>
                </a:solidFill>
                <a:latin typeface="Tahoma"/>
                <a:ea typeface="Tahoma"/>
                <a:cs typeface="Tahoma"/>
                <a:sym typeface="Tahoma"/>
              </a:rPr>
              <a:t>often driven by drunk people </a:t>
            </a:r>
            <a:r>
              <a:rPr lang="en-GB" sz="1260">
                <a:solidFill>
                  <a:schemeClr val="lt1"/>
                </a:solidFill>
                <a:latin typeface="Tahoma"/>
                <a:ea typeface="Tahoma"/>
                <a:cs typeface="Tahoma"/>
                <a:sym typeface="Tahoma"/>
              </a:rPr>
              <a:t>and have </a:t>
            </a:r>
            <a:r>
              <a:rPr lang="en-GB" sz="1260" b="1">
                <a:solidFill>
                  <a:schemeClr val="lt1"/>
                </a:solidFill>
                <a:latin typeface="Tahoma"/>
                <a:ea typeface="Tahoma"/>
                <a:cs typeface="Tahoma"/>
                <a:sym typeface="Tahoma"/>
              </a:rPr>
              <a:t>multiple people riding </a:t>
            </a:r>
            <a:r>
              <a:rPr lang="en-GB" sz="1260">
                <a:solidFill>
                  <a:schemeClr val="lt1"/>
                </a:solidFill>
                <a:latin typeface="Tahoma"/>
                <a:ea typeface="Tahoma"/>
                <a:cs typeface="Tahoma"/>
                <a:sym typeface="Tahoma"/>
              </a:rPr>
              <a:t>them. I also think that the </a:t>
            </a:r>
            <a:r>
              <a:rPr lang="en-GB" sz="1260" b="1">
                <a:solidFill>
                  <a:schemeClr val="lt1"/>
                </a:solidFill>
                <a:latin typeface="Tahoma"/>
                <a:ea typeface="Tahoma"/>
                <a:cs typeface="Tahoma"/>
                <a:sym typeface="Tahoma"/>
              </a:rPr>
              <a:t>police aren't doing enough </a:t>
            </a:r>
            <a:r>
              <a:rPr lang="en-GB" sz="1260">
                <a:solidFill>
                  <a:schemeClr val="lt1"/>
                </a:solidFill>
                <a:latin typeface="Tahoma"/>
                <a:ea typeface="Tahoma"/>
                <a:cs typeface="Tahoma"/>
                <a:sym typeface="Tahoma"/>
              </a:rPr>
              <a:t>to stop the use of privately owned scooters.” </a:t>
            </a:r>
            <a:endParaRPr sz="1260" i="1">
              <a:solidFill>
                <a:schemeClr val="lt1"/>
              </a:solidFill>
              <a:latin typeface="Tahoma"/>
              <a:ea typeface="Tahoma"/>
              <a:cs typeface="Tahoma"/>
              <a:sym typeface="Tahoma"/>
            </a:endParaRPr>
          </a:p>
          <a:p>
            <a:pPr marL="0" marR="0" lvl="0" indent="0" algn="ctr" rtl="0">
              <a:lnSpc>
                <a:spcPct val="100000"/>
              </a:lnSpc>
              <a:spcBef>
                <a:spcPts val="0"/>
              </a:spcBef>
              <a:spcAft>
                <a:spcPts val="0"/>
              </a:spcAft>
              <a:buNone/>
            </a:pPr>
            <a:r>
              <a:rPr lang="en-GB" sz="1260" i="1">
                <a:solidFill>
                  <a:schemeClr val="lt1"/>
                </a:solidFill>
                <a:latin typeface="Tahoma"/>
                <a:ea typeface="Tahoma"/>
                <a:cs typeface="Tahoma"/>
                <a:sym typeface="Tahoma"/>
              </a:rPr>
              <a:t>(Female student, 18-24)</a:t>
            </a:r>
            <a:endParaRPr/>
          </a:p>
        </p:txBody>
      </p:sp>
      <p:sp>
        <p:nvSpPr>
          <p:cNvPr id="192" name="Google Shape;192;p13"/>
          <p:cNvSpPr txBox="1"/>
          <p:nvPr/>
        </p:nvSpPr>
        <p:spPr>
          <a:xfrm>
            <a:off x="179512" y="109905"/>
            <a:ext cx="4536504" cy="3685981"/>
          </a:xfrm>
          <a:prstGeom prst="rect">
            <a:avLst/>
          </a:prstGeom>
          <a:solidFill>
            <a:srgbClr val="FFFFFF"/>
          </a:solidFill>
          <a:ln w="38100" cap="flat" cmpd="sng">
            <a:solidFill>
              <a:srgbClr val="59875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GB" sz="1400" b="1">
                <a:solidFill>
                  <a:schemeClr val="dk1"/>
                </a:solidFill>
                <a:latin typeface="Tahoma"/>
                <a:ea typeface="Tahoma"/>
                <a:cs typeface="Tahoma"/>
                <a:sym typeface="Tahoma"/>
              </a:rPr>
              <a:t>Conflicts and safety: Summary</a:t>
            </a:r>
            <a:endParaRPr/>
          </a:p>
          <a:p>
            <a:pPr marL="285750" marR="0" lvl="0" indent="-285750" algn="l" rtl="0">
              <a:lnSpc>
                <a:spcPct val="120000"/>
              </a:lnSpc>
              <a:spcBef>
                <a:spcPts val="0"/>
              </a:spcBef>
              <a:spcAft>
                <a:spcPts val="0"/>
              </a:spcAft>
              <a:buClr>
                <a:schemeClr val="dk1"/>
              </a:buClr>
              <a:buSzPts val="1300"/>
              <a:buFont typeface="Arial"/>
              <a:buChar char="•"/>
            </a:pPr>
            <a:r>
              <a:rPr lang="en-GB" sz="1300">
                <a:solidFill>
                  <a:schemeClr val="dk1"/>
                </a:solidFill>
                <a:latin typeface="Tahoma"/>
                <a:ea typeface="Tahoma"/>
                <a:cs typeface="Tahoma"/>
                <a:sym typeface="Tahoma"/>
              </a:rPr>
              <a:t>Conflicts relate to broader issues of </a:t>
            </a:r>
            <a:r>
              <a:rPr lang="en-GB" sz="1300" b="1">
                <a:solidFill>
                  <a:schemeClr val="dk1"/>
                </a:solidFill>
                <a:latin typeface="Tahoma"/>
                <a:ea typeface="Tahoma"/>
                <a:cs typeface="Tahoma"/>
                <a:sym typeface="Tahoma"/>
              </a:rPr>
              <a:t>legality</a:t>
            </a:r>
            <a:r>
              <a:rPr lang="en-GB" sz="1300">
                <a:solidFill>
                  <a:schemeClr val="dk1"/>
                </a:solidFill>
                <a:latin typeface="Tahoma"/>
                <a:ea typeface="Tahoma"/>
                <a:cs typeface="Tahoma"/>
                <a:sym typeface="Tahoma"/>
              </a:rPr>
              <a:t> such as </a:t>
            </a:r>
            <a:r>
              <a:rPr lang="en-GB" sz="1300" b="1">
                <a:solidFill>
                  <a:schemeClr val="dk1"/>
                </a:solidFill>
                <a:latin typeface="Tahoma"/>
                <a:ea typeface="Tahoma"/>
                <a:cs typeface="Tahoma"/>
                <a:sym typeface="Tahoma"/>
              </a:rPr>
              <a:t>fairness of road use</a:t>
            </a:r>
            <a:endParaRPr/>
          </a:p>
          <a:p>
            <a:pPr marL="285750" marR="0" lvl="0" indent="-285750" algn="l" rtl="0">
              <a:lnSpc>
                <a:spcPct val="120000"/>
              </a:lnSpc>
              <a:spcBef>
                <a:spcPts val="0"/>
              </a:spcBef>
              <a:spcAft>
                <a:spcPts val="0"/>
              </a:spcAft>
              <a:buClr>
                <a:schemeClr val="dk1"/>
              </a:buClr>
              <a:buSzPts val="1300"/>
              <a:buFont typeface="Arial"/>
              <a:buChar char="•"/>
            </a:pPr>
            <a:r>
              <a:rPr lang="en-GB" sz="1300">
                <a:solidFill>
                  <a:schemeClr val="dk1"/>
                </a:solidFill>
                <a:latin typeface="Tahoma"/>
                <a:ea typeface="Tahoma"/>
                <a:cs typeface="Tahoma"/>
                <a:sym typeface="Tahoma"/>
              </a:rPr>
              <a:t>Some other road users feel scooters </a:t>
            </a:r>
            <a:r>
              <a:rPr lang="en-GB" sz="1300" b="1">
                <a:solidFill>
                  <a:schemeClr val="dk1"/>
                </a:solidFill>
                <a:latin typeface="Tahoma"/>
                <a:ea typeface="Tahoma"/>
                <a:cs typeface="Tahoma"/>
                <a:sym typeface="Tahoma"/>
              </a:rPr>
              <a:t>don’t have the same rules</a:t>
            </a:r>
            <a:r>
              <a:rPr lang="en-GB" sz="1300">
                <a:solidFill>
                  <a:schemeClr val="dk1"/>
                </a:solidFill>
                <a:latin typeface="Tahoma"/>
                <a:ea typeface="Tahoma"/>
                <a:cs typeface="Tahoma"/>
                <a:sym typeface="Tahoma"/>
              </a:rPr>
              <a:t>, despite having the same freedom</a:t>
            </a:r>
            <a:endParaRPr/>
          </a:p>
          <a:p>
            <a:pPr marL="285750" marR="0" lvl="0" indent="-285750" algn="l" rtl="0">
              <a:lnSpc>
                <a:spcPct val="120000"/>
              </a:lnSpc>
              <a:spcBef>
                <a:spcPts val="0"/>
              </a:spcBef>
              <a:spcAft>
                <a:spcPts val="0"/>
              </a:spcAft>
              <a:buClr>
                <a:schemeClr val="dk1"/>
              </a:buClr>
              <a:buSzPts val="1300"/>
              <a:buFont typeface="Arial"/>
              <a:buChar char="•"/>
            </a:pPr>
            <a:r>
              <a:rPr lang="en-GB" sz="1300">
                <a:solidFill>
                  <a:schemeClr val="dk1"/>
                </a:solidFill>
                <a:latin typeface="Tahoma"/>
                <a:ea typeface="Tahoma"/>
                <a:cs typeface="Tahoma"/>
                <a:sym typeface="Tahoma"/>
              </a:rPr>
              <a:t>Non-use of </a:t>
            </a:r>
            <a:r>
              <a:rPr lang="en-GB" sz="1300" b="1">
                <a:solidFill>
                  <a:schemeClr val="dk1"/>
                </a:solidFill>
                <a:latin typeface="Tahoma"/>
                <a:ea typeface="Tahoma"/>
                <a:cs typeface="Tahoma"/>
                <a:sym typeface="Tahoma"/>
              </a:rPr>
              <a:t>helmets contested</a:t>
            </a:r>
            <a:endParaRPr/>
          </a:p>
          <a:p>
            <a:pPr marL="741363" marR="0" lvl="1" indent="-285750" algn="l" rtl="0">
              <a:lnSpc>
                <a:spcPct val="120000"/>
              </a:lnSpc>
              <a:spcBef>
                <a:spcPts val="0"/>
              </a:spcBef>
              <a:spcAft>
                <a:spcPts val="0"/>
              </a:spcAft>
              <a:buClr>
                <a:schemeClr val="dk1"/>
              </a:buClr>
              <a:buSzPts val="1300"/>
              <a:buFont typeface="Arial"/>
              <a:buChar char="•"/>
            </a:pPr>
            <a:r>
              <a:rPr lang="en-GB" sz="1300" b="0" i="0" u="none" strike="noStrike" cap="none">
                <a:solidFill>
                  <a:schemeClr val="dk1"/>
                </a:solidFill>
                <a:latin typeface="Tahoma"/>
                <a:ea typeface="Tahoma"/>
                <a:cs typeface="Tahoma"/>
                <a:sym typeface="Tahoma"/>
              </a:rPr>
              <a:t>Scooter users generally don’t want to wear them</a:t>
            </a:r>
            <a:endParaRPr/>
          </a:p>
          <a:p>
            <a:pPr marL="741363" marR="0" lvl="1" indent="-285750" algn="l" rtl="0">
              <a:lnSpc>
                <a:spcPct val="120000"/>
              </a:lnSpc>
              <a:spcBef>
                <a:spcPts val="0"/>
              </a:spcBef>
              <a:spcAft>
                <a:spcPts val="0"/>
              </a:spcAft>
              <a:buClr>
                <a:schemeClr val="dk1"/>
              </a:buClr>
              <a:buSzPts val="1300"/>
              <a:buFont typeface="Arial"/>
              <a:buChar char="•"/>
            </a:pPr>
            <a:r>
              <a:rPr lang="en-GB" sz="1300" b="0" i="0" u="none" strike="noStrike" cap="none">
                <a:solidFill>
                  <a:schemeClr val="dk1"/>
                </a:solidFill>
                <a:latin typeface="Tahoma"/>
                <a:ea typeface="Tahoma"/>
                <a:cs typeface="Tahoma"/>
                <a:sym typeface="Tahoma"/>
              </a:rPr>
              <a:t>Non-users are concerned about riders not wearing them</a:t>
            </a:r>
            <a:endParaRPr/>
          </a:p>
          <a:p>
            <a:pPr marL="285750" marR="0" lvl="0" indent="-285750" algn="l" rtl="0">
              <a:lnSpc>
                <a:spcPct val="120000"/>
              </a:lnSpc>
              <a:spcBef>
                <a:spcPts val="0"/>
              </a:spcBef>
              <a:spcAft>
                <a:spcPts val="0"/>
              </a:spcAft>
              <a:buClr>
                <a:schemeClr val="dk1"/>
              </a:buClr>
              <a:buSzPts val="1300"/>
              <a:buFont typeface="Arial"/>
              <a:buChar char="•"/>
            </a:pPr>
            <a:r>
              <a:rPr lang="en-GB" sz="1300">
                <a:solidFill>
                  <a:schemeClr val="dk1"/>
                </a:solidFill>
                <a:latin typeface="Tahoma"/>
                <a:ea typeface="Tahoma"/>
                <a:cs typeface="Tahoma"/>
                <a:sym typeface="Tahoma"/>
              </a:rPr>
              <a:t>A main theme of the scooter stories calls for the implementation of </a:t>
            </a:r>
            <a:r>
              <a:rPr lang="en-GB" sz="1300" b="1">
                <a:solidFill>
                  <a:schemeClr val="dk1"/>
                </a:solidFill>
                <a:latin typeface="Tahoma"/>
                <a:ea typeface="Tahoma"/>
                <a:cs typeface="Tahoma"/>
                <a:sym typeface="Tahoma"/>
              </a:rPr>
              <a:t>better cycle lanes and road infrastructure</a:t>
            </a:r>
            <a:r>
              <a:rPr lang="en-GB" sz="1300">
                <a:solidFill>
                  <a:schemeClr val="dk1"/>
                </a:solidFill>
                <a:latin typeface="Tahoma"/>
                <a:ea typeface="Tahoma"/>
                <a:cs typeface="Tahoma"/>
                <a:sym typeface="Tahoma"/>
              </a:rPr>
              <a:t>, suitable for e-scooters</a:t>
            </a:r>
            <a:endParaRPr/>
          </a:p>
          <a:p>
            <a:pPr marL="741363" marR="0" lvl="1" indent="-285750" algn="l" rtl="0">
              <a:lnSpc>
                <a:spcPct val="120000"/>
              </a:lnSpc>
              <a:spcBef>
                <a:spcPts val="0"/>
              </a:spcBef>
              <a:spcAft>
                <a:spcPts val="0"/>
              </a:spcAft>
              <a:buClr>
                <a:schemeClr val="dk1"/>
              </a:buClr>
              <a:buSzPts val="1300"/>
              <a:buFont typeface="Arial"/>
              <a:buChar char="•"/>
            </a:pPr>
            <a:r>
              <a:rPr lang="en-GB" sz="1300" b="1" i="0" u="none" strike="noStrike" cap="none">
                <a:solidFill>
                  <a:schemeClr val="dk1"/>
                </a:solidFill>
                <a:latin typeface="Tahoma"/>
                <a:ea typeface="Tahoma"/>
                <a:cs typeface="Tahoma"/>
                <a:sym typeface="Tahoma"/>
              </a:rPr>
              <a:t>Genuine concern </a:t>
            </a:r>
            <a:r>
              <a:rPr lang="en-GB" sz="1300" b="0" i="0" u="none" strike="noStrike" cap="none">
                <a:solidFill>
                  <a:schemeClr val="dk1"/>
                </a:solidFill>
                <a:latin typeface="Tahoma"/>
                <a:ea typeface="Tahoma"/>
                <a:cs typeface="Tahoma"/>
                <a:sym typeface="Tahoma"/>
              </a:rPr>
              <a:t>from drivers that they might </a:t>
            </a:r>
            <a:r>
              <a:rPr lang="en-GB" sz="1300" b="1" i="0" u="none" strike="noStrike" cap="none">
                <a:solidFill>
                  <a:schemeClr val="dk1"/>
                </a:solidFill>
                <a:latin typeface="Tahoma"/>
                <a:ea typeface="Tahoma"/>
                <a:cs typeface="Tahoma"/>
                <a:sym typeface="Tahoma"/>
              </a:rPr>
              <a:t>injure someone</a:t>
            </a:r>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4"/>
          <p:cNvSpPr txBox="1">
            <a:spLocks noGrp="1"/>
          </p:cNvSpPr>
          <p:nvPr>
            <p:ph type="body" idx="1"/>
          </p:nvPr>
        </p:nvSpPr>
        <p:spPr>
          <a:xfrm>
            <a:off x="733157" y="263851"/>
            <a:ext cx="6668100" cy="488400"/>
          </a:xfrm>
          <a:prstGeom prst="rect">
            <a:avLst/>
          </a:prstGeom>
          <a:noFill/>
          <a:ln>
            <a:noFill/>
          </a:ln>
        </p:spPr>
        <p:txBody>
          <a:bodyPr spcFirstLastPara="1" wrap="square" lIns="0" tIns="0" rIns="0" bIns="0" anchor="t" anchorCtr="0">
            <a:noAutofit/>
          </a:bodyPr>
          <a:lstStyle/>
          <a:p>
            <a:pPr marL="0" lvl="0" indent="0" algn="l" rtl="0">
              <a:lnSpc>
                <a:spcPct val="104999"/>
              </a:lnSpc>
              <a:spcBef>
                <a:spcPts val="0"/>
              </a:spcBef>
              <a:spcAft>
                <a:spcPts val="0"/>
              </a:spcAft>
              <a:buClr>
                <a:srgbClr val="598752"/>
              </a:buClr>
              <a:buSzPts val="4000"/>
              <a:buFont typeface="Georgia"/>
              <a:buNone/>
            </a:pPr>
            <a:r>
              <a:rPr lang="en-GB"/>
              <a:t>Conclusions</a:t>
            </a:r>
            <a:endParaRPr/>
          </a:p>
        </p:txBody>
      </p:sp>
      <p:sp>
        <p:nvSpPr>
          <p:cNvPr id="199" name="Google Shape;199;p14"/>
          <p:cNvSpPr txBox="1">
            <a:spLocks noGrp="1"/>
          </p:cNvSpPr>
          <p:nvPr>
            <p:ph type="body" idx="2"/>
          </p:nvPr>
        </p:nvSpPr>
        <p:spPr>
          <a:xfrm>
            <a:off x="381600" y="994425"/>
            <a:ext cx="8762400" cy="3576000"/>
          </a:xfrm>
          <a:prstGeom prst="rect">
            <a:avLst/>
          </a:prstGeom>
          <a:noFill/>
          <a:ln>
            <a:noFill/>
          </a:ln>
        </p:spPr>
        <p:txBody>
          <a:bodyPr spcFirstLastPara="1" wrap="square" lIns="91425" tIns="45700" rIns="91425" bIns="45700" anchor="t" anchorCtr="0">
            <a:noAutofit/>
          </a:bodyPr>
          <a:lstStyle/>
          <a:p>
            <a:pPr marL="266700" lvl="0" indent="-283845" algn="l" rtl="0">
              <a:lnSpc>
                <a:spcPct val="120000"/>
              </a:lnSpc>
              <a:spcBef>
                <a:spcPts val="0"/>
              </a:spcBef>
              <a:spcAft>
                <a:spcPts val="0"/>
              </a:spcAft>
              <a:buSzPts val="1800"/>
              <a:buChar char="•"/>
            </a:pPr>
            <a:r>
              <a:rPr lang="en-GB" sz="1800"/>
              <a:t>37.3% of e-scooter usage is displacing walking, 22% is replacing bus travel, only 8.9% replacing a journey previously made by car.</a:t>
            </a:r>
            <a:endParaRPr sz="1800"/>
          </a:p>
          <a:p>
            <a:pPr marL="541337" lvl="1" indent="-291782" algn="l" rtl="0">
              <a:lnSpc>
                <a:spcPct val="120000"/>
              </a:lnSpc>
              <a:spcBef>
                <a:spcPts val="306"/>
              </a:spcBef>
              <a:spcAft>
                <a:spcPts val="0"/>
              </a:spcAft>
              <a:buSzPts val="1800"/>
              <a:buChar char="o"/>
            </a:pPr>
            <a:r>
              <a:rPr lang="en-GB" sz="1800" b="1"/>
              <a:t>Disincentivising short walking trips</a:t>
            </a:r>
            <a:r>
              <a:rPr lang="en-GB" sz="1800"/>
              <a:t>, making people less active and taking people </a:t>
            </a:r>
            <a:r>
              <a:rPr lang="en-GB" sz="1800" b="1"/>
              <a:t>off of public transport.</a:t>
            </a:r>
            <a:endParaRPr sz="1800"/>
          </a:p>
          <a:p>
            <a:pPr marL="266700" lvl="0" indent="-283845" algn="l" rtl="0">
              <a:lnSpc>
                <a:spcPct val="120000"/>
              </a:lnSpc>
              <a:spcBef>
                <a:spcPts val="306"/>
              </a:spcBef>
              <a:spcAft>
                <a:spcPts val="0"/>
              </a:spcAft>
              <a:buSzPts val="1800"/>
              <a:buChar char="•"/>
            </a:pPr>
            <a:r>
              <a:rPr lang="en-GB" sz="1800"/>
              <a:t>However, taken together, </a:t>
            </a:r>
            <a:r>
              <a:rPr lang="en-GB" sz="1800" b="1"/>
              <a:t>15.6% of scooter trips </a:t>
            </a:r>
            <a:r>
              <a:rPr lang="en-GB" sz="1800"/>
              <a:t>were either </a:t>
            </a:r>
            <a:r>
              <a:rPr lang="en-GB" sz="1800" b="1"/>
              <a:t>replacing the car</a:t>
            </a:r>
            <a:r>
              <a:rPr lang="en-GB" sz="1800"/>
              <a:t>, or entirely </a:t>
            </a:r>
            <a:r>
              <a:rPr lang="en-GB" sz="1800" b="1"/>
              <a:t>new trips.</a:t>
            </a:r>
            <a:endParaRPr sz="1800" b="1"/>
          </a:p>
          <a:p>
            <a:pPr marL="541337" lvl="1" indent="-287337" algn="l" rtl="0">
              <a:spcBef>
                <a:spcPts val="0"/>
              </a:spcBef>
              <a:spcAft>
                <a:spcPts val="0"/>
              </a:spcAft>
              <a:buSzPts val="1800"/>
              <a:buFont typeface="Arial"/>
              <a:buChar char="o"/>
            </a:pPr>
            <a:r>
              <a:rPr lang="en-GB" sz="1800"/>
              <a:t>Clear </a:t>
            </a:r>
            <a:r>
              <a:rPr lang="en-GB" sz="1800" b="1"/>
              <a:t>conflicts between non-users and users</a:t>
            </a:r>
            <a:r>
              <a:rPr lang="en-GB" sz="1800"/>
              <a:t>, mostly associated with </a:t>
            </a:r>
            <a:r>
              <a:rPr lang="en-GB" sz="1800" b="1"/>
              <a:t>safety and sharing urban space.</a:t>
            </a:r>
            <a:r>
              <a:rPr lang="en-GB" sz="1800"/>
              <a:t> Interestingly, </a:t>
            </a:r>
            <a:r>
              <a:rPr lang="en-GB" sz="1800" b="1"/>
              <a:t>safety </a:t>
            </a:r>
            <a:r>
              <a:rPr lang="en-GB" sz="1800"/>
              <a:t>is a particularly</a:t>
            </a:r>
            <a:r>
              <a:rPr lang="en-GB" sz="1800" b="1"/>
              <a:t> strong theme for non-users. </a:t>
            </a:r>
            <a:endParaRPr sz="1800"/>
          </a:p>
          <a:p>
            <a:pPr marL="541337" lvl="1" indent="-287337" algn="l" rtl="0">
              <a:spcBef>
                <a:spcPts val="360"/>
              </a:spcBef>
              <a:spcAft>
                <a:spcPts val="0"/>
              </a:spcAft>
              <a:buSzPts val="1800"/>
              <a:buFont typeface="Arial"/>
              <a:buChar char="o"/>
            </a:pPr>
            <a:r>
              <a:rPr lang="en-GB" sz="1800"/>
              <a:t>From the users’ perspective, conflicts arise when they are faced with the </a:t>
            </a:r>
            <a:r>
              <a:rPr lang="en-GB" sz="1800" b="1"/>
              <a:t>necessity of sharing infrastructure</a:t>
            </a:r>
            <a:r>
              <a:rPr lang="en-GB" sz="1800"/>
              <a:t>. </a:t>
            </a:r>
            <a:endParaRPr sz="1800" b="1"/>
          </a:p>
          <a:p>
            <a:pPr marL="541338" lvl="1" indent="-177482" algn="l" rtl="0">
              <a:spcBef>
                <a:spcPts val="306"/>
              </a:spcBef>
              <a:spcAft>
                <a:spcPts val="0"/>
              </a:spcAft>
              <a:buSzPts val="1800"/>
              <a:buNone/>
            </a:pPr>
            <a:endParaRPr sz="1800"/>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6"/>
          <p:cNvSpPr txBox="1">
            <a:spLocks noGrp="1"/>
          </p:cNvSpPr>
          <p:nvPr>
            <p:ph type="body" idx="1"/>
          </p:nvPr>
        </p:nvSpPr>
        <p:spPr>
          <a:xfrm>
            <a:off x="899594" y="555526"/>
            <a:ext cx="6668019" cy="488301"/>
          </a:xfrm>
          <a:prstGeom prst="rect">
            <a:avLst/>
          </a:prstGeom>
          <a:noFill/>
          <a:ln>
            <a:noFill/>
          </a:ln>
        </p:spPr>
        <p:txBody>
          <a:bodyPr spcFirstLastPara="1" wrap="square" lIns="0" tIns="0" rIns="0" bIns="0" anchor="t" anchorCtr="0">
            <a:noAutofit/>
          </a:bodyPr>
          <a:lstStyle/>
          <a:p>
            <a:pPr marL="0" lvl="0" indent="0" algn="l" rtl="0">
              <a:lnSpc>
                <a:spcPct val="104999"/>
              </a:lnSpc>
              <a:spcBef>
                <a:spcPts val="0"/>
              </a:spcBef>
              <a:spcAft>
                <a:spcPts val="0"/>
              </a:spcAft>
              <a:buClr>
                <a:srgbClr val="598752"/>
              </a:buClr>
              <a:buSzPts val="4000"/>
              <a:buFont typeface="Georgia"/>
              <a:buNone/>
            </a:pPr>
            <a:r>
              <a:rPr lang="en-GB"/>
              <a:t>Implications</a:t>
            </a:r>
            <a:endParaRPr/>
          </a:p>
        </p:txBody>
      </p:sp>
      <p:sp>
        <p:nvSpPr>
          <p:cNvPr id="206" name="Google Shape;206;p16"/>
          <p:cNvSpPr txBox="1">
            <a:spLocks noGrp="1"/>
          </p:cNvSpPr>
          <p:nvPr>
            <p:ph type="body" idx="2"/>
          </p:nvPr>
        </p:nvSpPr>
        <p:spPr>
          <a:xfrm>
            <a:off x="445111" y="1356946"/>
            <a:ext cx="8496900" cy="3379800"/>
          </a:xfrm>
          <a:prstGeom prst="rect">
            <a:avLst/>
          </a:prstGeom>
          <a:noFill/>
          <a:ln>
            <a:noFill/>
          </a:ln>
        </p:spPr>
        <p:txBody>
          <a:bodyPr spcFirstLastPara="1" wrap="square" lIns="91425" tIns="45700" rIns="91425" bIns="45700" anchor="t" anchorCtr="0">
            <a:normAutofit fontScale="92500" lnSpcReduction="10000"/>
          </a:bodyPr>
          <a:lstStyle/>
          <a:p>
            <a:pPr marL="266700" lvl="0" indent="-272573" algn="l" rtl="0">
              <a:lnSpc>
                <a:spcPct val="110000"/>
              </a:lnSpc>
              <a:spcBef>
                <a:spcPts val="0"/>
              </a:spcBef>
              <a:spcAft>
                <a:spcPts val="0"/>
              </a:spcAft>
              <a:buSzPct val="100000"/>
              <a:buChar char="•"/>
            </a:pPr>
            <a:r>
              <a:rPr lang="en-GB" sz="1900"/>
              <a:t>An important point from our study, supported by previous research, is that scooters (in the UK context) continue to exist in a “grey area”, </a:t>
            </a:r>
            <a:r>
              <a:rPr lang="en-GB" sz="1900" b="1"/>
              <a:t>between legality and practicality.</a:t>
            </a:r>
            <a:endParaRPr sz="1900"/>
          </a:p>
          <a:p>
            <a:pPr marL="541338" lvl="1" indent="-280511" algn="l" rtl="0">
              <a:lnSpc>
                <a:spcPct val="110000"/>
              </a:lnSpc>
              <a:spcBef>
                <a:spcPts val="333"/>
              </a:spcBef>
              <a:spcAft>
                <a:spcPts val="0"/>
              </a:spcAft>
              <a:buSzPct val="100000"/>
              <a:buChar char="o"/>
            </a:pPr>
            <a:r>
              <a:rPr lang="en-GB" sz="1900"/>
              <a:t>Scooter riders are </a:t>
            </a:r>
            <a:r>
              <a:rPr lang="en-GB" sz="1900" b="1"/>
              <a:t>arguably amongst the most vulnerable of road users</a:t>
            </a:r>
            <a:r>
              <a:rPr lang="en-GB" sz="1900"/>
              <a:t>, but currently are </a:t>
            </a:r>
            <a:r>
              <a:rPr lang="en-GB" sz="1900" b="1"/>
              <a:t>only legally allowed to ride in the most dangerous of contexts</a:t>
            </a:r>
            <a:r>
              <a:rPr lang="en-GB" sz="1900"/>
              <a:t>: on the road itself amongst cars and other motorised vehicles.</a:t>
            </a:r>
            <a:endParaRPr sz="1900"/>
          </a:p>
          <a:p>
            <a:pPr marL="266700" lvl="0" indent="-272573" algn="l" rtl="0">
              <a:lnSpc>
                <a:spcPct val="110000"/>
              </a:lnSpc>
              <a:spcBef>
                <a:spcPts val="333"/>
              </a:spcBef>
              <a:spcAft>
                <a:spcPts val="0"/>
              </a:spcAft>
              <a:buSzPct val="100000"/>
              <a:buChar char="•"/>
            </a:pPr>
            <a:r>
              <a:rPr lang="en-GB" sz="1900"/>
              <a:t>Urgent attention is needed in terms of considering and defining </a:t>
            </a:r>
            <a:r>
              <a:rPr lang="en-GB" sz="1900" b="1"/>
              <a:t>scooters’ place </a:t>
            </a:r>
            <a:r>
              <a:rPr lang="en-GB" sz="1900"/>
              <a:t>in infrastructure that make up the shared spaces of towns and cities.</a:t>
            </a:r>
            <a:endParaRPr sz="1900"/>
          </a:p>
          <a:p>
            <a:pPr marL="266700" lvl="0" indent="-272573" algn="l" rtl="0">
              <a:lnSpc>
                <a:spcPct val="110000"/>
              </a:lnSpc>
              <a:spcBef>
                <a:spcPts val="333"/>
              </a:spcBef>
              <a:spcAft>
                <a:spcPts val="0"/>
              </a:spcAft>
              <a:buSzPct val="100000"/>
              <a:buChar char="•"/>
            </a:pPr>
            <a:r>
              <a:rPr lang="en-GB" sz="1900" b="1"/>
              <a:t>Legislation/regulation needs to be reviewed </a:t>
            </a:r>
            <a:r>
              <a:rPr lang="en-GB" sz="1900"/>
              <a:t>at both the national and local levels.</a:t>
            </a:r>
            <a:endParaRPr sz="1900"/>
          </a:p>
          <a:p>
            <a:pPr marL="266700" lvl="0" indent="-160972" algn="l" rtl="0">
              <a:spcBef>
                <a:spcPts val="333"/>
              </a:spcBef>
              <a:spcAft>
                <a:spcPts val="0"/>
              </a:spcAft>
              <a:buClr>
                <a:srgbClr val="598752"/>
              </a:buClr>
              <a:buSzPct val="100000"/>
              <a:buNone/>
            </a:pPr>
            <a:endParaRPr sz="1800"/>
          </a:p>
          <a:p>
            <a:pPr marL="266700" lvl="0" indent="-172720" algn="l" rtl="0">
              <a:spcBef>
                <a:spcPts val="296"/>
              </a:spcBef>
              <a:spcAft>
                <a:spcPts val="0"/>
              </a:spcAft>
              <a:buClr>
                <a:srgbClr val="598752"/>
              </a:buClr>
              <a:buSzPct val="100000"/>
              <a:buNone/>
            </a:pPr>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7"/>
          <p:cNvSpPr txBox="1">
            <a:spLocks noGrp="1"/>
          </p:cNvSpPr>
          <p:nvPr>
            <p:ph type="body" idx="1"/>
          </p:nvPr>
        </p:nvSpPr>
        <p:spPr>
          <a:xfrm>
            <a:off x="899594" y="555526"/>
            <a:ext cx="6668019" cy="488301"/>
          </a:xfrm>
          <a:prstGeom prst="rect">
            <a:avLst/>
          </a:prstGeom>
          <a:noFill/>
          <a:ln>
            <a:noFill/>
          </a:ln>
        </p:spPr>
        <p:txBody>
          <a:bodyPr spcFirstLastPara="1" wrap="square" lIns="0" tIns="0" rIns="0" bIns="0" anchor="t" anchorCtr="0">
            <a:noAutofit/>
          </a:bodyPr>
          <a:lstStyle/>
          <a:p>
            <a:pPr marL="0" lvl="0" indent="0" algn="l" rtl="0">
              <a:lnSpc>
                <a:spcPct val="104999"/>
              </a:lnSpc>
              <a:spcBef>
                <a:spcPts val="0"/>
              </a:spcBef>
              <a:spcAft>
                <a:spcPts val="0"/>
              </a:spcAft>
              <a:buClr>
                <a:srgbClr val="598752"/>
              </a:buClr>
              <a:buSzPts val="4000"/>
              <a:buFont typeface="Georgia"/>
              <a:buNone/>
            </a:pPr>
            <a:r>
              <a:rPr lang="en-GB"/>
              <a:t>Limitations</a:t>
            </a:r>
            <a:endParaRPr/>
          </a:p>
        </p:txBody>
      </p:sp>
      <p:sp>
        <p:nvSpPr>
          <p:cNvPr id="213" name="Google Shape;213;p17"/>
          <p:cNvSpPr txBox="1">
            <a:spLocks noGrp="1"/>
          </p:cNvSpPr>
          <p:nvPr>
            <p:ph type="body" idx="2"/>
          </p:nvPr>
        </p:nvSpPr>
        <p:spPr>
          <a:xfrm>
            <a:off x="395536" y="1208221"/>
            <a:ext cx="8496944" cy="3379753"/>
          </a:xfrm>
          <a:prstGeom prst="rect">
            <a:avLst/>
          </a:prstGeom>
          <a:noFill/>
          <a:ln>
            <a:noFill/>
          </a:ln>
        </p:spPr>
        <p:txBody>
          <a:bodyPr spcFirstLastPara="1" wrap="square" lIns="91425" tIns="45700" rIns="91425" bIns="45700" anchor="t" anchorCtr="0">
            <a:normAutofit/>
          </a:bodyPr>
          <a:lstStyle/>
          <a:p>
            <a:pPr marL="266700" lvl="0" indent="-279400" algn="l" rtl="0">
              <a:lnSpc>
                <a:spcPct val="110000"/>
              </a:lnSpc>
              <a:spcBef>
                <a:spcPts val="0"/>
              </a:spcBef>
              <a:spcAft>
                <a:spcPts val="0"/>
              </a:spcAft>
              <a:buSzPts val="1800"/>
              <a:buChar char="•"/>
            </a:pPr>
            <a:r>
              <a:rPr lang="en-GB" sz="1800"/>
              <a:t>This study was conducted on a student and staff population at an urban university campus. There are many other urban contexts in which scooters are being used. </a:t>
            </a:r>
            <a:endParaRPr sz="1800"/>
          </a:p>
          <a:p>
            <a:pPr marL="266700" lvl="0" indent="-279400" algn="l" rtl="0">
              <a:spcBef>
                <a:spcPts val="320"/>
              </a:spcBef>
              <a:spcAft>
                <a:spcPts val="0"/>
              </a:spcAft>
              <a:buClr>
                <a:srgbClr val="598752"/>
              </a:buClr>
              <a:buSzPts val="1800"/>
              <a:buChar char="•"/>
            </a:pPr>
            <a:r>
              <a:rPr lang="en-GB" sz="1800"/>
              <a:t>Our study focussed on an e-scooter public hire scheme. It is important to expand our understanding to get views and experiences from private owners of e-scooters. </a:t>
            </a:r>
            <a:endParaRPr sz="1800"/>
          </a:p>
          <a:p>
            <a:pPr marL="266700" lvl="0" indent="-279400" algn="l" rtl="0">
              <a:spcBef>
                <a:spcPts val="320"/>
              </a:spcBef>
              <a:spcAft>
                <a:spcPts val="0"/>
              </a:spcAft>
              <a:buClr>
                <a:srgbClr val="598752"/>
              </a:buClr>
              <a:buSzPts val="1800"/>
              <a:buChar char="•"/>
            </a:pPr>
            <a:r>
              <a:rPr lang="en-GB" sz="1800"/>
              <a:t>The scooter stories method was very effective at eliciting stories of conflict and tension. Naturally however, when people were asked to tell us their “stories”, they have likely provided us with their most dramatic/extreme examples.</a:t>
            </a:r>
            <a:endParaRPr sz="1800"/>
          </a:p>
          <a:p>
            <a:pPr marL="541338" lvl="1" indent="-287338" algn="l" rtl="0">
              <a:spcBef>
                <a:spcPts val="320"/>
              </a:spcBef>
              <a:spcAft>
                <a:spcPts val="0"/>
              </a:spcAft>
              <a:buSzPts val="1800"/>
              <a:buChar char="o"/>
            </a:pPr>
            <a:r>
              <a:rPr lang="en-GB" sz="1800"/>
              <a:t>It also leads to some moralising, particularly on the part of non-users.</a:t>
            </a:r>
            <a:endParaRPr sz="1800"/>
          </a:p>
          <a:p>
            <a:pPr marL="541338" lvl="1" indent="-287338" algn="l" rtl="0">
              <a:spcBef>
                <a:spcPts val="320"/>
              </a:spcBef>
              <a:spcAft>
                <a:spcPts val="0"/>
              </a:spcAft>
              <a:buSzPts val="1800"/>
              <a:buChar char="o"/>
            </a:pPr>
            <a:r>
              <a:rPr lang="en-GB" sz="1800"/>
              <a:t>The majority of day-to-day scooter use is occurring without incident. </a:t>
            </a:r>
            <a:endParaRPr sz="1800"/>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8"/>
          <p:cNvSpPr txBox="1">
            <a:spLocks noGrp="1"/>
          </p:cNvSpPr>
          <p:nvPr>
            <p:ph type="body" idx="1"/>
          </p:nvPr>
        </p:nvSpPr>
        <p:spPr>
          <a:xfrm>
            <a:off x="2128642" y="555526"/>
            <a:ext cx="4886716" cy="488301"/>
          </a:xfrm>
          <a:prstGeom prst="rect">
            <a:avLst/>
          </a:prstGeom>
          <a:noFill/>
          <a:ln>
            <a:noFill/>
          </a:ln>
        </p:spPr>
        <p:txBody>
          <a:bodyPr spcFirstLastPara="1" wrap="square" lIns="0" tIns="0" rIns="0" bIns="0" anchor="t" anchorCtr="0">
            <a:noAutofit/>
          </a:bodyPr>
          <a:lstStyle/>
          <a:p>
            <a:pPr marL="0" lvl="0" indent="0" algn="ctr" rtl="0">
              <a:lnSpc>
                <a:spcPct val="104999"/>
              </a:lnSpc>
              <a:spcBef>
                <a:spcPts val="0"/>
              </a:spcBef>
              <a:spcAft>
                <a:spcPts val="0"/>
              </a:spcAft>
              <a:buClr>
                <a:srgbClr val="598752"/>
              </a:buClr>
              <a:buSzPts val="4000"/>
              <a:buNone/>
            </a:pPr>
            <a:r>
              <a:rPr lang="en-GB"/>
              <a:t>Thank you! </a:t>
            </a:r>
            <a:endParaRPr/>
          </a:p>
          <a:p>
            <a:pPr marL="0" lvl="0" indent="0" algn="ctr" rtl="0">
              <a:lnSpc>
                <a:spcPct val="104999"/>
              </a:lnSpc>
              <a:spcBef>
                <a:spcPts val="800"/>
              </a:spcBef>
              <a:spcAft>
                <a:spcPts val="0"/>
              </a:spcAft>
              <a:buClr>
                <a:srgbClr val="598752"/>
              </a:buClr>
              <a:buSzPts val="4000"/>
              <a:buNone/>
            </a:pPr>
            <a:r>
              <a:rPr lang="en-GB"/>
              <a:t>Any questions? </a:t>
            </a:r>
            <a:endParaRPr/>
          </a:p>
        </p:txBody>
      </p:sp>
      <p:sp>
        <p:nvSpPr>
          <p:cNvPr id="220" name="Google Shape;220;p18"/>
          <p:cNvSpPr txBox="1"/>
          <p:nvPr/>
        </p:nvSpPr>
        <p:spPr>
          <a:xfrm>
            <a:off x="0" y="2355726"/>
            <a:ext cx="9144000" cy="1800200"/>
          </a:xfrm>
          <a:prstGeom prst="rect">
            <a:avLst/>
          </a:prstGeom>
          <a:solidFill>
            <a:schemeClr val="accent6"/>
          </a:solidFill>
          <a:ln>
            <a:noFill/>
          </a:ln>
        </p:spPr>
        <p:txBody>
          <a:bodyPr spcFirstLastPara="1" wrap="square" lIns="91425" tIns="45700" rIns="91425" bIns="45700" anchor="ctr" anchorCtr="0">
            <a:normAutofit fontScale="47500" lnSpcReduction="20000"/>
          </a:bodyPr>
          <a:lstStyle/>
          <a:p>
            <a:pPr marL="0" marR="0" lvl="0" indent="0" algn="ctr" rtl="0">
              <a:lnSpc>
                <a:spcPct val="115000"/>
              </a:lnSpc>
              <a:spcBef>
                <a:spcPts val="0"/>
              </a:spcBef>
              <a:spcAft>
                <a:spcPts val="0"/>
              </a:spcAft>
              <a:buNone/>
            </a:pPr>
            <a:r>
              <a:rPr lang="en-GB" sz="7800" b="1">
                <a:solidFill>
                  <a:schemeClr val="lt1"/>
                </a:solidFill>
                <a:latin typeface="Quattrocento Sans"/>
                <a:ea typeface="Quattrocento Sans"/>
                <a:cs typeface="Quattrocento Sans"/>
                <a:sym typeface="Quattrocento Sans"/>
              </a:rPr>
              <a:t>Do you have your own #scooterstory?</a:t>
            </a:r>
            <a:endParaRPr sz="1100">
              <a:solidFill>
                <a:schemeClr val="lt1"/>
              </a:solidFill>
              <a:latin typeface="Arial"/>
              <a:ea typeface="Arial"/>
              <a:cs typeface="Arial"/>
              <a:sym typeface="Arial"/>
            </a:endParaRPr>
          </a:p>
          <a:p>
            <a:pPr marL="0" marR="0" lvl="0" indent="0" algn="ctr" rtl="0">
              <a:lnSpc>
                <a:spcPct val="115000"/>
              </a:lnSpc>
              <a:spcBef>
                <a:spcPts val="1200"/>
              </a:spcBef>
              <a:spcAft>
                <a:spcPts val="0"/>
              </a:spcAft>
              <a:buNone/>
            </a:pPr>
            <a:r>
              <a:rPr lang="en-GB" sz="7800" b="1">
                <a:solidFill>
                  <a:schemeClr val="lt1"/>
                </a:solidFill>
                <a:latin typeface="Quattrocento Sans"/>
                <a:ea typeface="Quattrocento Sans"/>
                <a:cs typeface="Quattrocento Sans"/>
                <a:sym typeface="Quattrocento Sans"/>
              </a:rPr>
              <a:t>What do you think?</a:t>
            </a:r>
            <a:r>
              <a:rPr lang="en-GB" sz="100">
                <a:solidFill>
                  <a:srgbClr val="FFFFFF"/>
                </a:solidFill>
                <a:latin typeface="Arial"/>
                <a:ea typeface="Arial"/>
                <a:cs typeface="Arial"/>
                <a:sym typeface="Arial"/>
              </a:rPr>
              <a:t> </a:t>
            </a:r>
            <a:endParaRPr sz="1100">
              <a:solidFill>
                <a:schemeClr val="lt1"/>
              </a:solidFill>
              <a:latin typeface="Arial"/>
              <a:ea typeface="Arial"/>
              <a:cs typeface="Arial"/>
              <a:sym typeface="Arial"/>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9"/>
          <p:cNvSpPr txBox="1">
            <a:spLocks noGrp="1"/>
          </p:cNvSpPr>
          <p:nvPr>
            <p:ph type="body" idx="2"/>
          </p:nvPr>
        </p:nvSpPr>
        <p:spPr>
          <a:xfrm>
            <a:off x="143512" y="609183"/>
            <a:ext cx="8856900" cy="3925200"/>
          </a:xfrm>
          <a:prstGeom prst="rect">
            <a:avLst/>
          </a:prstGeom>
          <a:solidFill>
            <a:srgbClr val="FFFFFF"/>
          </a:solidFill>
          <a:ln w="9525" cap="flat" cmpd="sng">
            <a:solidFill>
              <a:srgbClr val="598752"/>
            </a:solidFill>
            <a:prstDash val="solid"/>
            <a:round/>
            <a:headEnd type="none" w="sm" len="sm"/>
            <a:tailEnd type="none" w="sm" len="sm"/>
          </a:ln>
        </p:spPr>
        <p:txBody>
          <a:bodyPr spcFirstLastPara="1" wrap="square" lIns="91425" tIns="45700" rIns="91425" bIns="45700" anchor="t" anchorCtr="0">
            <a:normAutofit/>
          </a:bodyPr>
          <a:lstStyle/>
          <a:p>
            <a:pPr marL="92075" lvl="0" indent="-92075" algn="l" rtl="0">
              <a:lnSpc>
                <a:spcPct val="110000"/>
              </a:lnSpc>
              <a:spcBef>
                <a:spcPts val="0"/>
              </a:spcBef>
              <a:spcAft>
                <a:spcPts val="0"/>
              </a:spcAft>
              <a:buSzPts val="600"/>
              <a:buChar char="•"/>
            </a:pPr>
            <a:r>
              <a:rPr lang="en-GB" sz="600"/>
              <a:t>Basky, G., (2020). Spike in e-scooter injuries linked to ride-share boom. Canadian Medical Association Journal. [online]. Available at: https://www.cmaj.ca/content/192/8/E195 [Accessed 12 December]. </a:t>
            </a:r>
            <a:endParaRPr/>
          </a:p>
          <a:p>
            <a:pPr marL="92075" lvl="0" indent="-92075" algn="l" rtl="0">
              <a:lnSpc>
                <a:spcPct val="110000"/>
              </a:lnSpc>
              <a:spcBef>
                <a:spcPts val="120"/>
              </a:spcBef>
              <a:spcAft>
                <a:spcPts val="0"/>
              </a:spcAft>
              <a:buSzPts val="600"/>
              <a:buChar char="•"/>
            </a:pPr>
            <a:r>
              <a:rPr lang="en-GB" sz="600"/>
              <a:t>BBC News, (2022). Voi e-scooters damaged after fire at Bristol warehouse. [online] BBC News. Available at: https://www.bbc.co.uk/news/uk-england-bristol-59853100 [Accessed 27 January 2022].</a:t>
            </a:r>
            <a:endParaRPr/>
          </a:p>
          <a:p>
            <a:pPr marL="92075" lvl="0" indent="-92075" algn="l" rtl="0">
              <a:lnSpc>
                <a:spcPct val="110000"/>
              </a:lnSpc>
              <a:spcBef>
                <a:spcPts val="120"/>
              </a:spcBef>
              <a:spcAft>
                <a:spcPts val="0"/>
              </a:spcAft>
              <a:buSzPts val="600"/>
              <a:buChar char="•"/>
            </a:pPr>
            <a:r>
              <a:rPr lang="en-GB" sz="600"/>
              <a:t>BBC News (2021). E-scooters: Petition to PM calls for end of rental trials. Available from: https://www.bbc.co.uk/news/uk-england-northamptonshire-57893642 [Accessed 29 July 2021].</a:t>
            </a:r>
            <a:endParaRPr/>
          </a:p>
          <a:p>
            <a:pPr marL="92075" lvl="0" indent="-92075" algn="l" rtl="0">
              <a:lnSpc>
                <a:spcPct val="110000"/>
              </a:lnSpc>
              <a:spcBef>
                <a:spcPts val="120"/>
              </a:spcBef>
              <a:spcAft>
                <a:spcPts val="0"/>
              </a:spcAft>
              <a:buSzPts val="600"/>
              <a:buChar char="•"/>
            </a:pPr>
            <a:r>
              <a:rPr lang="en-GB" sz="600"/>
              <a:t>BBC News (2021)a. Newcastle e-scooter students banned for drink-riding. Available from: https://www.bbc.co.uk/news/uk-england-tyne-56529128 [Accessed 12 August 2021].</a:t>
            </a:r>
            <a:endParaRPr/>
          </a:p>
          <a:p>
            <a:pPr marL="92075" lvl="0" indent="-92075" algn="l" rtl="0">
              <a:lnSpc>
                <a:spcPct val="110000"/>
              </a:lnSpc>
              <a:spcBef>
                <a:spcPts val="120"/>
              </a:spcBef>
              <a:spcAft>
                <a:spcPts val="0"/>
              </a:spcAft>
              <a:buSzPts val="600"/>
              <a:buChar char="•"/>
            </a:pPr>
            <a:r>
              <a:rPr lang="en-GB" sz="600"/>
              <a:t>BBC News (2021)b. When and where can I ride an e-scooter legally?. Available from: https://www.bbc.co.uk/news/uk-48106617 [Accessed 12 August 2021].</a:t>
            </a:r>
            <a:endParaRPr/>
          </a:p>
          <a:p>
            <a:pPr marL="92075" lvl="0" indent="-92075" algn="l" rtl="0">
              <a:lnSpc>
                <a:spcPct val="110000"/>
              </a:lnSpc>
              <a:spcBef>
                <a:spcPts val="120"/>
              </a:spcBef>
              <a:spcAft>
                <a:spcPts val="0"/>
              </a:spcAft>
              <a:buSzPts val="600"/>
              <a:buChar char="•"/>
            </a:pPr>
            <a:r>
              <a:rPr lang="en-GB" sz="600"/>
              <a:t>BEIS (2019) West of England Local Industrial Strategy. Industrial Strategy document - Department for Business, Energy, and Industrial Strategy. [Online] Available from: https://assets.publishing.service.gov.uk/government/uploads/system/uploads/attachment_data/file/818989/1907_VERSION_West_of_England_Interactive_SINGLE_PAGES.pdf </a:t>
            </a:r>
            <a:endParaRPr/>
          </a:p>
          <a:p>
            <a:pPr marL="92075" lvl="0" indent="-92075" algn="l" rtl="0">
              <a:lnSpc>
                <a:spcPct val="110000"/>
              </a:lnSpc>
              <a:spcBef>
                <a:spcPts val="120"/>
              </a:spcBef>
              <a:spcAft>
                <a:spcPts val="0"/>
              </a:spcAft>
              <a:buSzPts val="600"/>
              <a:buChar char="•"/>
            </a:pPr>
            <a:r>
              <a:rPr lang="en-GB" sz="600"/>
              <a:t>BEIS (2020) 2018 UK Greenhouse Gas Emissions, Final figures. National Statistics. Department for Business, Energy, and Industrial Strategy. [Online] Available from: https://assets.publishing.service.gov.uk/government/uploads/system/uploads/attachment_data/file/862887/2018_Final_greenhouse_gas_emissions_statistical_release.pdf</a:t>
            </a:r>
            <a:endParaRPr/>
          </a:p>
          <a:p>
            <a:pPr marL="92075" lvl="0" indent="-92075" algn="l" rtl="0">
              <a:lnSpc>
                <a:spcPct val="110000"/>
              </a:lnSpc>
              <a:spcBef>
                <a:spcPts val="120"/>
              </a:spcBef>
              <a:spcAft>
                <a:spcPts val="0"/>
              </a:spcAft>
              <a:buSzPts val="600"/>
              <a:buChar char="•"/>
            </a:pPr>
            <a:r>
              <a:rPr lang="en-GB" sz="600"/>
              <a:t>Christoforou, Z., Gioldasis, C., de Bortoli, A. and Seidowsky, R., (2021). Who is using e-scooters and how? Evidence from Paris. Transportation research part D: transport and environment, 92, p.102708.</a:t>
            </a:r>
            <a:endParaRPr/>
          </a:p>
          <a:p>
            <a:pPr marL="92075" lvl="0" indent="-92075" algn="l" rtl="0">
              <a:lnSpc>
                <a:spcPct val="110000"/>
              </a:lnSpc>
              <a:spcBef>
                <a:spcPts val="120"/>
              </a:spcBef>
              <a:spcAft>
                <a:spcPts val="0"/>
              </a:spcAft>
              <a:buSzPts val="600"/>
              <a:buChar char="•"/>
            </a:pPr>
            <a:r>
              <a:rPr lang="en-GB" sz="600"/>
              <a:t>Dias, G., Arsenio, E. and Ribeiro, P., (2021). The Role of Shared E-Scooter Systems in Urban Sustainability and Resilience during the Covid-19 Mobility Restrictions. Sustainability, [online]s 13(13), p.7084. Available at: https://www.mdpi.com/2071-1050/13/13/7084 [Accessed 31 January 2022].</a:t>
            </a:r>
            <a:endParaRPr/>
          </a:p>
          <a:p>
            <a:pPr marL="92075" lvl="0" indent="-92075" algn="l" rtl="0">
              <a:lnSpc>
                <a:spcPct val="110000"/>
              </a:lnSpc>
              <a:spcBef>
                <a:spcPts val="120"/>
              </a:spcBef>
              <a:spcAft>
                <a:spcPts val="0"/>
              </a:spcAft>
              <a:buSzPts val="600"/>
              <a:buChar char="•"/>
            </a:pPr>
            <a:r>
              <a:rPr lang="en-GB" sz="600"/>
              <a:t>Dusek, G., Yurova, Y. and Ruppel, C., (2015). Using Social Media and Targeted Snowball Sampling to Survey a Hard-to-reach Population: A Case Study. [online] Ijds.org. Available at: http://ijds.org/Volume10/IJDSv10p279-299Dusek0717.pdf [Accessed 9 August 2021].</a:t>
            </a:r>
            <a:endParaRPr/>
          </a:p>
          <a:p>
            <a:pPr marL="92075" lvl="0" indent="-92075" algn="l" rtl="0">
              <a:lnSpc>
                <a:spcPct val="110000"/>
              </a:lnSpc>
              <a:spcBef>
                <a:spcPts val="120"/>
              </a:spcBef>
              <a:spcAft>
                <a:spcPts val="0"/>
              </a:spcAft>
              <a:buSzPts val="600"/>
              <a:buChar char="•"/>
            </a:pPr>
            <a:r>
              <a:rPr lang="en-GB" sz="600"/>
              <a:t>Etikan, I. (2016). Comparison of Convenience Sampling and Purposive Sampling. American Journal of Theoretical and Applied Statistics, [online] 5(1), p.1. Available at: https://www.researchgate.net/publication/304339244_Comparison_of_Convenience_Sampling_and_Purposive_Sampling [Accessed 27 February 2021].</a:t>
            </a:r>
            <a:endParaRPr/>
          </a:p>
          <a:p>
            <a:pPr marL="92075" lvl="0" indent="-92075" algn="l" rtl="0">
              <a:lnSpc>
                <a:spcPct val="110000"/>
              </a:lnSpc>
              <a:spcBef>
                <a:spcPts val="120"/>
              </a:spcBef>
              <a:spcAft>
                <a:spcPts val="0"/>
              </a:spcAft>
              <a:buSzPts val="600"/>
              <a:buChar char="•"/>
            </a:pPr>
            <a:r>
              <a:rPr lang="en-GB" sz="600"/>
              <a:t>Gibson, H., Curl, A. and Thompson, L., (2021). Blurred boundaries: E-scooter riders’ and pedestrians’ experiences of sharing space. Mobilities, [online] pp.1-16. Available at: https://www.tandfonline.com/doi/full/10.1080/17450101.2021.1967097 [Accessed 16 December 2021].</a:t>
            </a:r>
            <a:endParaRPr/>
          </a:p>
          <a:p>
            <a:pPr marL="92075" lvl="0" indent="-92075" algn="l" rtl="0">
              <a:lnSpc>
                <a:spcPct val="110000"/>
              </a:lnSpc>
              <a:spcBef>
                <a:spcPts val="120"/>
              </a:spcBef>
              <a:spcAft>
                <a:spcPts val="0"/>
              </a:spcAft>
              <a:buSzPts val="600"/>
              <a:buChar char="•"/>
            </a:pPr>
            <a:r>
              <a:rPr lang="en-GB" sz="600"/>
              <a:t>Gössling, S., (2020). Integrating e-scooters in urban transportation: Problems, policies, and the prospect of system change. Transportation Research Part D: Transport and Environment, [online] 79, p.102230. Available at: https://www.sciencedirect.com/science/article/pii/S1361920919312829?casa_token=5JJhsswN8hcAAAAA:Pl7HwzD-8F9zkKyTq8zdOfPtdxOCDHKpwQDtYFayLfJM1rDzj32xRbydTmPvkmc9NCM1LoY [Accessed 31 January 2022].</a:t>
            </a:r>
            <a:endParaRPr/>
          </a:p>
          <a:p>
            <a:pPr marL="92075" lvl="0" indent="-92075" algn="l" rtl="0">
              <a:lnSpc>
                <a:spcPct val="110000"/>
              </a:lnSpc>
              <a:spcBef>
                <a:spcPts val="120"/>
              </a:spcBef>
              <a:spcAft>
                <a:spcPts val="0"/>
              </a:spcAft>
              <a:buSzPts val="600"/>
              <a:buChar char="•"/>
            </a:pPr>
            <a:r>
              <a:rPr lang="en-GB" sz="600"/>
              <a:t>GOV UK (2021a). Reported road casualties Great Britain: e-Scooter factsheet year ending June 2021. [online] GOV.UK. Available at: https://www.gov.uk/government/statistics/reported-road-casualties-great-britain-e-scooter-factsheet-year-ending-june-2021 [Accessed 17 December 2021]. </a:t>
            </a:r>
            <a:endParaRPr/>
          </a:p>
          <a:p>
            <a:pPr marL="92075" lvl="0" indent="-92075" algn="l" rtl="0">
              <a:lnSpc>
                <a:spcPct val="110000"/>
              </a:lnSpc>
              <a:spcBef>
                <a:spcPts val="120"/>
              </a:spcBef>
              <a:spcAft>
                <a:spcPts val="0"/>
              </a:spcAft>
              <a:buSzPts val="600"/>
              <a:buChar char="•"/>
            </a:pPr>
            <a:r>
              <a:rPr lang="en-GB" sz="600"/>
              <a:t>GOV UK (2021b). Reported road casualties Great Britain: pedal cycle factsheet, 2020. [online] GOV.UK. Available at: https://www.gov.uk/government/statistics/reported-road-casualties-great-britain-pedal-cyclist-factsheet-2020/reported-road-casualties-in-great-britain-pedal-cycle-factsheet-2020 Accessed 17 December 2021].</a:t>
            </a:r>
            <a:endParaRPr/>
          </a:p>
          <a:p>
            <a:pPr marL="92075" lvl="0" indent="-92075" algn="l" rtl="0">
              <a:lnSpc>
                <a:spcPct val="110000"/>
              </a:lnSpc>
              <a:spcBef>
                <a:spcPts val="120"/>
              </a:spcBef>
              <a:spcAft>
                <a:spcPts val="0"/>
              </a:spcAft>
              <a:buSzPts val="600"/>
              <a:buChar char="•"/>
            </a:pPr>
            <a:r>
              <a:rPr lang="en-GB" sz="600"/>
              <a:t>Green, D.L. and Parkhurst, G., 2017. Decarbonizing transport for a sustainable future: mitigating impacts of the changing climate. In: Transportation Research Board Conference Proceedings (No. 54). Appendix A: White Paper. [Online] Available from: https://trid.trb.org/view/1516315 </a:t>
            </a:r>
            <a:endParaRPr/>
          </a:p>
          <a:p>
            <a:pPr marL="92075" lvl="0" indent="-92075" algn="l" rtl="0">
              <a:lnSpc>
                <a:spcPct val="110000"/>
              </a:lnSpc>
              <a:spcBef>
                <a:spcPts val="120"/>
              </a:spcBef>
              <a:spcAft>
                <a:spcPts val="0"/>
              </a:spcAft>
              <a:buSzPts val="600"/>
              <a:buChar char="•"/>
            </a:pPr>
            <a:r>
              <a:rPr lang="en-GB" sz="600"/>
              <a:t>Hardt, C. and Bogenberger, K., (2019). Usage of e-scooters in urban environments. Transportation research procedia, 37, pp.155-162. Available from: https://www.sciencedirect.com/science/article/pii/S2352146518305933 [Accessed 18 July 2021]. </a:t>
            </a:r>
            <a:endParaRPr/>
          </a:p>
          <a:p>
            <a:pPr marL="92075" lvl="0" indent="-92075" algn="l" rtl="0">
              <a:lnSpc>
                <a:spcPct val="110000"/>
              </a:lnSpc>
              <a:spcBef>
                <a:spcPts val="120"/>
              </a:spcBef>
              <a:spcAft>
                <a:spcPts val="0"/>
              </a:spcAft>
              <a:buSzPts val="600"/>
              <a:buChar char="•"/>
            </a:pPr>
            <a:r>
              <a:rPr lang="en-GB" sz="600"/>
              <a:t>Hosseinzadeh, A., Algomaiah, M., Kluger, R. and Li, Z., (2021). E-scooters and sustainability: Investigating the relationship between the density of E-scooter trips and characteristics of sustainable urban development. Sustainable cities and society, 66, p.102624. Available from: https://www.sciencedirect.com/science/article/abs/pii/S2210670720308416 [Accessed 19 July 2021]. </a:t>
            </a:r>
            <a:endParaRPr/>
          </a:p>
          <a:p>
            <a:pPr marL="92075" lvl="0" indent="-92075" algn="l" rtl="0">
              <a:lnSpc>
                <a:spcPct val="110000"/>
              </a:lnSpc>
              <a:spcBef>
                <a:spcPts val="120"/>
              </a:spcBef>
              <a:spcAft>
                <a:spcPts val="0"/>
              </a:spcAft>
              <a:buSzPts val="600"/>
              <a:buChar char="•"/>
            </a:pPr>
            <a:r>
              <a:rPr lang="en-GB" sz="600"/>
              <a:t>Hoye, A., 2018. Recommend or mandate? A systematic review and meta-analysis of the effects of mandatory bicycle helmet legislation. Accident Analysis &amp; Prevention, 120, pp.239-249.</a:t>
            </a:r>
            <a:endParaRPr/>
          </a:p>
          <a:p>
            <a:pPr marL="92075" lvl="0" indent="-92075" algn="l" rtl="0">
              <a:lnSpc>
                <a:spcPct val="110000"/>
              </a:lnSpc>
              <a:spcBef>
                <a:spcPts val="120"/>
              </a:spcBef>
              <a:spcAft>
                <a:spcPts val="0"/>
              </a:spcAft>
              <a:buSzPts val="600"/>
              <a:buChar char="•"/>
            </a:pPr>
            <a:r>
              <a:rPr lang="en-GB" sz="600"/>
              <a:t>Hyde, J., 2022. Lawyer demands e-scooter reform as illegal rider makes injury claim. [online] Law Gazette. Available at: https://www.lawgazette.co.uk/news/lawyer-demands-e-scooter-reform-as-illegal-rider-makes-injury-claim/5111092.article?utm_source=gazette_newsletter&amp;utm_medium=email&amp;utm_campaign=S%2bG+posts+huge+loss+%7c+E-scooter+reform+plea+%7c+More+honours+for+lawyers%3f_01%2f10%2f2022 [Accessed 24 January 2022].</a:t>
            </a:r>
            <a:endParaRPr/>
          </a:p>
          <a:p>
            <a:pPr marL="92075" lvl="0" indent="-92075" algn="l" rtl="0">
              <a:lnSpc>
                <a:spcPct val="110000"/>
              </a:lnSpc>
              <a:spcBef>
                <a:spcPts val="120"/>
              </a:spcBef>
              <a:spcAft>
                <a:spcPts val="0"/>
              </a:spcAft>
              <a:buSzPts val="600"/>
              <a:buChar char="•"/>
            </a:pPr>
            <a:r>
              <a:rPr lang="en-GB" sz="600"/>
              <a:t>Haq, M. (2015). A Comparative Analysis of Qualitative and Quantitative Research Methods and a Justification for Adopting Mixed Methods in Social Research. Annual PhD Conference, University of Bradford Business School of Management., [online] Available at: https://www.researchgate.net/publication/288829287_A_Comparative_Analysis_of_Qualitative_and_Quantitative_Research_Methods_and_a_Justification_for_Adopting_Mixed_Methods_in_Social_Research [Accessed 27 February 2021].</a:t>
            </a:r>
            <a:endParaRPr/>
          </a:p>
        </p:txBody>
      </p:sp>
      <p:sp>
        <p:nvSpPr>
          <p:cNvPr id="227" name="Google Shape;227;p19"/>
          <p:cNvSpPr txBox="1"/>
          <p:nvPr/>
        </p:nvSpPr>
        <p:spPr>
          <a:xfrm>
            <a:off x="179512" y="-1"/>
            <a:ext cx="6668100" cy="488400"/>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rgbClr val="598752"/>
              </a:buClr>
              <a:buSzPts val="2800"/>
              <a:buFont typeface="Georgia"/>
              <a:buNone/>
            </a:pPr>
            <a:r>
              <a:rPr lang="en-GB" sz="2800" b="0" i="0">
                <a:solidFill>
                  <a:srgbClr val="598752"/>
                </a:solidFill>
                <a:latin typeface="Georgia"/>
                <a:ea typeface="Georgia"/>
                <a:cs typeface="Georgia"/>
                <a:sym typeface="Georgia"/>
              </a:rPr>
              <a:t>References (i)</a:t>
            </a:r>
            <a:endParaRPr sz="2800" b="0" i="0">
              <a:solidFill>
                <a:srgbClr val="598752"/>
              </a:solidFill>
              <a:latin typeface="Georgia"/>
              <a:ea typeface="Georgia"/>
              <a:cs typeface="Georgia"/>
              <a:sym typeface="Georgia"/>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0"/>
          <p:cNvSpPr txBox="1">
            <a:spLocks noGrp="1"/>
          </p:cNvSpPr>
          <p:nvPr>
            <p:ph type="body" idx="1"/>
          </p:nvPr>
        </p:nvSpPr>
        <p:spPr>
          <a:xfrm>
            <a:off x="179512" y="67324"/>
            <a:ext cx="6668100" cy="4884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rgbClr val="598752"/>
              </a:buClr>
              <a:buSzPts val="2800"/>
              <a:buFont typeface="Georgia"/>
              <a:buNone/>
            </a:pPr>
            <a:r>
              <a:rPr lang="en-GB" sz="2800"/>
              <a:t>References (ii)</a:t>
            </a:r>
            <a:endParaRPr/>
          </a:p>
        </p:txBody>
      </p:sp>
      <p:sp>
        <p:nvSpPr>
          <p:cNvPr id="234" name="Google Shape;234;p20"/>
          <p:cNvSpPr txBox="1">
            <a:spLocks noGrp="1"/>
          </p:cNvSpPr>
          <p:nvPr>
            <p:ph type="body" idx="2"/>
          </p:nvPr>
        </p:nvSpPr>
        <p:spPr>
          <a:xfrm>
            <a:off x="107550" y="698100"/>
            <a:ext cx="8928900" cy="3747300"/>
          </a:xfrm>
          <a:prstGeom prst="rect">
            <a:avLst/>
          </a:prstGeom>
          <a:solidFill>
            <a:srgbClr val="FFFFFF"/>
          </a:solidFill>
          <a:ln w="9525" cap="flat" cmpd="sng">
            <a:solidFill>
              <a:srgbClr val="598752"/>
            </a:solidFill>
            <a:prstDash val="solid"/>
            <a:round/>
            <a:headEnd type="none" w="sm" len="sm"/>
            <a:tailEnd type="none" w="sm" len="sm"/>
          </a:ln>
        </p:spPr>
        <p:txBody>
          <a:bodyPr spcFirstLastPara="1" wrap="square" lIns="91425" tIns="45700" rIns="91425" bIns="45700" anchor="t" anchorCtr="0">
            <a:normAutofit/>
          </a:bodyPr>
          <a:lstStyle/>
          <a:p>
            <a:pPr marL="92075" lvl="0" indent="-85756" algn="l" rtl="0">
              <a:lnSpc>
                <a:spcPct val="110000"/>
              </a:lnSpc>
              <a:spcBef>
                <a:spcPts val="0"/>
              </a:spcBef>
              <a:spcAft>
                <a:spcPts val="0"/>
              </a:spcAft>
              <a:buSzPts val="548"/>
              <a:buFont typeface="Arial"/>
              <a:buChar char="•"/>
            </a:pPr>
            <a:r>
              <a:rPr lang="en-GB" sz="547"/>
              <a:t>Hollingsworth, J., Copeland, B. and Johnson, J.X., (2019). Are e-scooters polluters? The environmental impacts of shared dockless electric scooters. Environmental Research Letters, 14(8), p.084031. </a:t>
            </a:r>
            <a:endParaRPr sz="1380"/>
          </a:p>
          <a:p>
            <a:pPr marL="92075" lvl="0" indent="-85756" algn="l" rtl="0">
              <a:lnSpc>
                <a:spcPct val="110000"/>
              </a:lnSpc>
              <a:spcBef>
                <a:spcPts val="129"/>
              </a:spcBef>
              <a:spcAft>
                <a:spcPts val="0"/>
              </a:spcAft>
              <a:buSzPts val="548"/>
              <a:buFont typeface="Arial"/>
              <a:buChar char="•"/>
            </a:pPr>
            <a:r>
              <a:rPr lang="en-GB" sz="547"/>
              <a:t>Jacobs, F., (2022). E-scooter rules still varied – and changing – across Europe. [online] Fleet Europe. Available at: https://www.fleeteurope.com/en/last-mile/europe/features/e-scooter-rules-still-varied-and-changing-across-europe?a=FJA05&amp;t%5B0%5D=e-scooter&amp;t%5B1%5D=legislation&amp;curl=1 [Accessed 31 January 2022].</a:t>
            </a:r>
            <a:endParaRPr sz="1380"/>
          </a:p>
          <a:p>
            <a:pPr marL="92075" lvl="0" indent="-85756" algn="l" rtl="0">
              <a:lnSpc>
                <a:spcPct val="110000"/>
              </a:lnSpc>
              <a:spcBef>
                <a:spcPts val="129"/>
              </a:spcBef>
              <a:spcAft>
                <a:spcPts val="0"/>
              </a:spcAft>
              <a:buSzPts val="548"/>
              <a:buFont typeface="Arial"/>
              <a:buChar char="•"/>
            </a:pPr>
            <a:r>
              <a:rPr lang="en-GB" sz="547"/>
              <a:t>Khoo, A. (2020). Coronavirus lockdown sees air pollution plummet across UK. Available from: https://www.bbc.co.uk/news/uk-england-52202974 [Accessed 29 July 2021].</a:t>
            </a:r>
            <a:endParaRPr sz="1380"/>
          </a:p>
          <a:p>
            <a:pPr marL="92075" lvl="0" indent="-85756" algn="l" rtl="0">
              <a:lnSpc>
                <a:spcPct val="110000"/>
              </a:lnSpc>
              <a:spcBef>
                <a:spcPts val="129"/>
              </a:spcBef>
              <a:spcAft>
                <a:spcPts val="0"/>
              </a:spcAft>
              <a:buSzPts val="548"/>
              <a:buFont typeface="Arial"/>
              <a:buChar char="•"/>
            </a:pPr>
            <a:r>
              <a:rPr lang="en-GB" sz="547"/>
              <a:t>Kiger, M. and Varpio, L., (2020). Thematic analysis of qualitative data: AMEE Guide No. 131. Medical Teacher, [online] 42(8), pp.846-854. Available at: https://www.researchgate.net/publication/341087749_Thematic_analysis_of_qualitative_data_AMEE_Guide_No_131 [Accessed 31 January 2022].</a:t>
            </a:r>
            <a:endParaRPr sz="1380"/>
          </a:p>
          <a:p>
            <a:pPr marL="92075" lvl="0" indent="-85756" algn="l" rtl="0">
              <a:lnSpc>
                <a:spcPct val="110000"/>
              </a:lnSpc>
              <a:spcBef>
                <a:spcPts val="129"/>
              </a:spcBef>
              <a:spcAft>
                <a:spcPts val="0"/>
              </a:spcAft>
              <a:buSzPts val="548"/>
              <a:buFont typeface="Arial"/>
              <a:buChar char="•"/>
            </a:pPr>
            <a:r>
              <a:rPr lang="en-GB" sz="547"/>
              <a:t>Laville, S. (2021). Air pollution kills five people in Bristol each week, study shows. Available from: https://www.theguardian.com/environment/2019/nov/18/air-pollution-kills-bristol-health [Accessed 9 April 2021].</a:t>
            </a:r>
            <a:endParaRPr sz="1380"/>
          </a:p>
          <a:p>
            <a:pPr marL="92075" lvl="0" indent="-85756" algn="l" rtl="0">
              <a:lnSpc>
                <a:spcPct val="110000"/>
              </a:lnSpc>
              <a:spcBef>
                <a:spcPts val="129"/>
              </a:spcBef>
              <a:spcAft>
                <a:spcPts val="0"/>
              </a:spcAft>
              <a:buSzPts val="548"/>
              <a:buFont typeface="Arial"/>
              <a:buChar char="•"/>
            </a:pPr>
            <a:r>
              <a:rPr lang="en-GB" sz="547"/>
              <a:t>Leiner, D. (2016). Our research’s breadth lives on convenience samples. A case study of the online respondent pool “SoSci Panel”. Studies in Communication / Media, [online] 5(4), pp.397-396. Available at: https://www.researchgate.net/publication/259669050_Convenience_Samples_from_Online_Respondent_Pools_A_case_study_of_the_SoSci_Panel [Accessed 27 July 2021].</a:t>
            </a:r>
            <a:endParaRPr sz="1380"/>
          </a:p>
          <a:p>
            <a:pPr marL="92075" lvl="0" indent="-85756" algn="l" rtl="0">
              <a:lnSpc>
                <a:spcPct val="110000"/>
              </a:lnSpc>
              <a:spcBef>
                <a:spcPts val="129"/>
              </a:spcBef>
              <a:spcAft>
                <a:spcPts val="0"/>
              </a:spcAft>
              <a:buSzPts val="548"/>
              <a:buFont typeface="Arial"/>
              <a:buChar char="•"/>
            </a:pPr>
            <a:r>
              <a:rPr lang="en-GB" sz="547"/>
              <a:t>Maiti, A., Vinayaga-Sureshkanth, N., Jadliwala, M., Wijewickrama, R. and Griffin, G.P., (2019). Impact of E-Scooters on Pedestrian Safety: A Field Study Using Pedestrian Crowd-Sensing. arXiv preprint arXiv:1908.05846. Available from: https://arxiv.org/abs/1908.05846 [Accessed 18 July 2021]. </a:t>
            </a:r>
            <a:endParaRPr sz="1380"/>
          </a:p>
          <a:p>
            <a:pPr marL="92075" lvl="0" indent="-85756" algn="l" rtl="0">
              <a:lnSpc>
                <a:spcPct val="110000"/>
              </a:lnSpc>
              <a:spcBef>
                <a:spcPts val="129"/>
              </a:spcBef>
              <a:spcAft>
                <a:spcPts val="0"/>
              </a:spcAft>
              <a:buSzPts val="548"/>
              <a:buFont typeface="Arial"/>
              <a:buChar char="•"/>
            </a:pPr>
            <a:r>
              <a:rPr lang="en-GB" sz="547"/>
              <a:t>Mercer, D. (2021). Number of e-scooters on UK roads set to soar - why not everyone's pleased about it. [online] Sky News. Available at: https://news.sky.com/story/death-traps-or-the-future-of-transport-why-not-everyones-pleased-with-the-uks-e-scooter-boom-12255287 [Accessed 9 August 2021].</a:t>
            </a:r>
            <a:endParaRPr sz="1380"/>
          </a:p>
          <a:p>
            <a:pPr marL="92075" lvl="0" indent="-85756" algn="l" rtl="0">
              <a:lnSpc>
                <a:spcPct val="110000"/>
              </a:lnSpc>
              <a:spcBef>
                <a:spcPts val="129"/>
              </a:spcBef>
              <a:spcAft>
                <a:spcPts val="0"/>
              </a:spcAft>
              <a:buSzPts val="548"/>
              <a:buFont typeface="Arial"/>
              <a:buChar char="•"/>
            </a:pPr>
            <a:r>
              <a:rPr lang="en-GB" sz="547"/>
              <a:t>Mögele, M. and Rau, H., (2020). Cultivating the “car state”: a culturally sensitive analysis of car-centric discourses and mobility cultures in Southern Germany. Sustainability: Science, Practice and Policy, [online] 16(1), pp.15-28. Available at: https://www.tandfonline.com/doi/full/10.1080/15487733.2020.1756188 [Accessed 9 August 2021].</a:t>
            </a:r>
            <a:endParaRPr sz="1380"/>
          </a:p>
          <a:p>
            <a:pPr marL="92075" lvl="0" indent="-85756" algn="l" rtl="0">
              <a:lnSpc>
                <a:spcPct val="110000"/>
              </a:lnSpc>
              <a:spcBef>
                <a:spcPts val="129"/>
              </a:spcBef>
              <a:spcAft>
                <a:spcPts val="0"/>
              </a:spcAft>
              <a:buSzPts val="548"/>
              <a:buFont typeface="Arial"/>
              <a:buChar char="•"/>
            </a:pPr>
            <a:r>
              <a:rPr lang="en-GB" sz="547"/>
              <a:t>Morris, M. (2020). Active travel: good for body, mind and the environment. [online] Climate &amp; Environment at Imperial. Available at: https://granthaminstitute.com/2020/05/22/active-travel-good-for-body-mind-and-the-environment/ [Accessed 27 February 2021].</a:t>
            </a:r>
            <a:endParaRPr sz="1380"/>
          </a:p>
          <a:p>
            <a:pPr marL="92075" lvl="0" indent="-85756" algn="l" rtl="0">
              <a:lnSpc>
                <a:spcPct val="110000"/>
              </a:lnSpc>
              <a:spcBef>
                <a:spcPts val="129"/>
              </a:spcBef>
              <a:spcAft>
                <a:spcPts val="0"/>
              </a:spcAft>
              <a:buSzPts val="548"/>
              <a:buFont typeface="Arial"/>
              <a:buChar char="•"/>
            </a:pPr>
            <a:r>
              <a:rPr lang="en-GB" sz="547"/>
              <a:t>Nigro, M., Ferrara, M., De Vincentis, R., Liberto, C. and Valenti, G., (2021). Data Driven Approaches for Sustainable Development of E-Mobility in Urban Areas. Energies, [online] 14(13), p.3949. Available at: https://www.mdpi.com/1996-1073/14/13/3949 [Accessed 31 January 2022].</a:t>
            </a:r>
            <a:endParaRPr sz="1380"/>
          </a:p>
          <a:p>
            <a:pPr marL="92075" lvl="0" indent="-85756" algn="l" rtl="0">
              <a:lnSpc>
                <a:spcPct val="110000"/>
              </a:lnSpc>
              <a:spcBef>
                <a:spcPts val="129"/>
              </a:spcBef>
              <a:spcAft>
                <a:spcPts val="0"/>
              </a:spcAft>
              <a:buSzPts val="548"/>
              <a:buFont typeface="Arial"/>
              <a:buChar char="•"/>
            </a:pPr>
            <a:r>
              <a:rPr lang="en-GB" sz="547"/>
              <a:t>Transport for London, (2021). TfL announces ban of e-scooters on transport network. [online]. Available at: https://tfl.gov.uk/info-for/media/press-releases/2021/december/tfl-announces-safety-ban-of-e-scooters-on-transport-network [Accessed 31 January 2022].</a:t>
            </a:r>
            <a:endParaRPr sz="1380"/>
          </a:p>
          <a:p>
            <a:pPr marL="92075" lvl="0" indent="-85756" algn="l" rtl="0">
              <a:lnSpc>
                <a:spcPct val="110000"/>
              </a:lnSpc>
              <a:spcBef>
                <a:spcPts val="129"/>
              </a:spcBef>
              <a:spcAft>
                <a:spcPts val="0"/>
              </a:spcAft>
              <a:buSzPts val="548"/>
              <a:buFont typeface="Arial"/>
              <a:buChar char="•"/>
            </a:pPr>
            <a:r>
              <a:rPr lang="en-GB" sz="547"/>
              <a:t>Travel West, (2021). E-scooter trial - Travelwest. [online] Travel west. Available at: https://travelwest.info/projects/e-scooter-trial [Accessed 26 July 2021].</a:t>
            </a:r>
            <a:endParaRPr sz="1380"/>
          </a:p>
          <a:p>
            <a:pPr marL="92075" lvl="0" indent="-85756" algn="l" rtl="0">
              <a:lnSpc>
                <a:spcPct val="110000"/>
              </a:lnSpc>
              <a:spcBef>
                <a:spcPts val="129"/>
              </a:spcBef>
              <a:spcAft>
                <a:spcPts val="0"/>
              </a:spcAft>
              <a:buSzPts val="548"/>
              <a:buFont typeface="Arial"/>
              <a:buChar char="•"/>
            </a:pPr>
            <a:r>
              <a:rPr lang="en-GB" sz="547"/>
              <a:t>Tuncer, S. and Brown, B., (2020). E-scooters on the ground: lessons for redesigning urban micro-mobility. In Proceedings of the 2020 CHI conference on human factors in computing systems (pp. 1-14).</a:t>
            </a:r>
            <a:endParaRPr sz="1380"/>
          </a:p>
          <a:p>
            <a:pPr marL="92075" lvl="0" indent="-85756" algn="l" rtl="0">
              <a:lnSpc>
                <a:spcPct val="110000"/>
              </a:lnSpc>
              <a:spcBef>
                <a:spcPts val="129"/>
              </a:spcBef>
              <a:spcAft>
                <a:spcPts val="0"/>
              </a:spcAft>
              <a:buSzPts val="548"/>
              <a:buFont typeface="Arial"/>
              <a:buChar char="•"/>
            </a:pPr>
            <a:r>
              <a:rPr lang="en-GB" sz="547"/>
              <a:t>Sanders, R.L., Branion-Calles, M. and Nelson, T.A., (2020). To scoot or not to scoot: Findings from a recent survey about the benefits and barriers of using E-scooters for riders and non-riders. Transportation Research Part A: Policy and Practice, 139, pp.217-227. Available from: https://www.sciencedirect.com/science/article/pii/S0965856420306522 [Accessed 18 July 2021]. </a:t>
            </a:r>
            <a:endParaRPr sz="1380"/>
          </a:p>
          <a:p>
            <a:pPr marL="92075" lvl="0" indent="-85756" algn="l" rtl="0">
              <a:lnSpc>
                <a:spcPct val="110000"/>
              </a:lnSpc>
              <a:spcBef>
                <a:spcPts val="129"/>
              </a:spcBef>
              <a:spcAft>
                <a:spcPts val="0"/>
              </a:spcAft>
              <a:buSzPts val="548"/>
              <a:buFont typeface="Arial"/>
              <a:buChar char="•"/>
            </a:pPr>
            <a:r>
              <a:rPr lang="en-GB" sz="547"/>
              <a:t>Shorten, A. and Smith, J., (2017). Mixed methods research: expanding the evidence base. Evidence Based Nursing, [online] 20(3), pp.74-75. Available at: https://pubmed.ncbi.nlm.nih.gov/28615184/ [Accessed 31 January 2022].</a:t>
            </a:r>
            <a:endParaRPr sz="1380"/>
          </a:p>
          <a:p>
            <a:pPr marL="92075" lvl="0" indent="-85756" algn="l" rtl="0">
              <a:lnSpc>
                <a:spcPct val="110000"/>
              </a:lnSpc>
              <a:spcBef>
                <a:spcPts val="129"/>
              </a:spcBef>
              <a:spcAft>
                <a:spcPts val="0"/>
              </a:spcAft>
              <a:buSzPts val="548"/>
              <a:buFont typeface="Arial"/>
              <a:buChar char="•"/>
            </a:pPr>
            <a:r>
              <a:rPr lang="en-GB" sz="547"/>
              <a:t>Sustrans. 2022. Our position on e-scooters. [online] Available at: https://www.sustrans.org.uk/our-blog/policy-positions/all/all/our-position-on-e-scooters&gt;# [Accessed 31 January 2022].</a:t>
            </a:r>
            <a:endParaRPr sz="1380"/>
          </a:p>
          <a:p>
            <a:pPr marL="92075" lvl="0" indent="-85756" algn="l" rtl="0">
              <a:lnSpc>
                <a:spcPct val="110000"/>
              </a:lnSpc>
              <a:spcBef>
                <a:spcPts val="129"/>
              </a:spcBef>
              <a:spcAft>
                <a:spcPts val="0"/>
              </a:spcAft>
              <a:buSzPts val="548"/>
              <a:buFont typeface="Arial"/>
              <a:buChar char="•"/>
            </a:pPr>
            <a:r>
              <a:rPr lang="en-GB" sz="547"/>
              <a:t>Wallius, E., Thibault, M., Apperley, T. and Hamari, J., (2021). Gamifying the city: E-scooters and the critical tensions of playful urban mobility. Mobilities, [online] pp.1-17. Available at: https://www.tandfonline.com/doi/full/10.1080/17450101.2021. [Accessed 16 December 2021].</a:t>
            </a:r>
            <a:endParaRPr sz="1380"/>
          </a:p>
          <a:p>
            <a:pPr marL="92075" lvl="0" indent="-85756" algn="l" rtl="0">
              <a:lnSpc>
                <a:spcPct val="110000"/>
              </a:lnSpc>
              <a:spcBef>
                <a:spcPts val="129"/>
              </a:spcBef>
              <a:spcAft>
                <a:spcPts val="0"/>
              </a:spcAft>
              <a:buSzPts val="548"/>
              <a:buFont typeface="Arial"/>
              <a:buChar char="•"/>
            </a:pPr>
            <a:r>
              <a:rPr lang="en-GB" sz="547"/>
              <a:t>West of England Combined Authority, (2021). E-scooter trial - West of England Combined Authority. [online] West of England Combined Authority. Available at: https://www.westofengland-ca.gov.uk/e-scooter-trial/ [Accessed 26 July 2021].</a:t>
            </a:r>
            <a:endParaRPr sz="1380"/>
          </a:p>
          <a:p>
            <a:pPr marL="92075" lvl="0" indent="-85756" algn="l" rtl="0">
              <a:lnSpc>
                <a:spcPct val="110000"/>
              </a:lnSpc>
              <a:spcBef>
                <a:spcPts val="129"/>
              </a:spcBef>
              <a:spcAft>
                <a:spcPts val="0"/>
              </a:spcAft>
              <a:buSzPts val="548"/>
              <a:buFont typeface="Arial"/>
              <a:buChar char="•"/>
            </a:pPr>
            <a:r>
              <a:rPr lang="en-GB" sz="547"/>
              <a:t>UK Parliament (2020). E-scooters: pavement nuisance or transport innovation? - Transport Committee- House of Commons. Available from: https://publications.parliament.uk/pa/cm5801/cmselect/cmtrans/255/25508.htm [Accessed 2 August 2021].</a:t>
            </a:r>
            <a:endParaRPr sz="1380"/>
          </a:p>
          <a:p>
            <a:pPr marL="92075" lvl="0" indent="-85756" algn="l" rtl="0">
              <a:lnSpc>
                <a:spcPct val="110000"/>
              </a:lnSpc>
              <a:spcBef>
                <a:spcPts val="129"/>
              </a:spcBef>
              <a:spcAft>
                <a:spcPts val="0"/>
              </a:spcAft>
              <a:buSzPts val="548"/>
              <a:buFont typeface="Arial"/>
              <a:buChar char="•"/>
            </a:pPr>
            <a:r>
              <a:rPr lang="en-GB" sz="547"/>
              <a:t>UWE (2021). Student and staff numbers - Demographic data. [online] Available at: https://www.uwe.ac.uk/about/demographic-data/student-and-staff-numbers#a96fa7113-3b62-4ce7-af88-874fcd28c105 [Accessed 26 July 2021].</a:t>
            </a:r>
            <a:endParaRPr sz="1380"/>
          </a:p>
          <a:p>
            <a:pPr marL="92075" lvl="0" indent="-85756" algn="l" rtl="0">
              <a:lnSpc>
                <a:spcPct val="110000"/>
              </a:lnSpc>
              <a:spcBef>
                <a:spcPts val="129"/>
              </a:spcBef>
              <a:spcAft>
                <a:spcPts val="0"/>
              </a:spcAft>
              <a:buSzPts val="548"/>
              <a:buFont typeface="Arial"/>
              <a:buChar char="•"/>
            </a:pPr>
            <a:r>
              <a:rPr lang="en-GB" sz="547"/>
              <a:t>UWE (2022). Sustainable transport and travel. [online] Available at: https://www.uwe.ac.uk/about/values-vision-strategy/sustainability/transport-and-travel#:~:text=We%20are%20reducing%20the%20number,a%2020%25%20reduction%20by%202030. [Accessed 15 January 2022].</a:t>
            </a:r>
            <a:endParaRPr sz="1380"/>
          </a:p>
          <a:p>
            <a:pPr marL="92075" lvl="0" indent="-85756" algn="l" rtl="0">
              <a:lnSpc>
                <a:spcPct val="110000"/>
              </a:lnSpc>
              <a:spcBef>
                <a:spcPts val="129"/>
              </a:spcBef>
              <a:spcAft>
                <a:spcPts val="0"/>
              </a:spcAft>
              <a:buSzPts val="548"/>
              <a:buFont typeface="Arial"/>
              <a:buChar char="•"/>
            </a:pPr>
            <a:r>
              <a:rPr lang="en-GB" sz="547"/>
              <a:t>Voi (2022). Voi Technology - Shaping cities for people. Available from: https://www.voiscooters.com/voi-technology/ [Accessed 27 January 2022].</a:t>
            </a:r>
            <a:endParaRPr sz="1380"/>
          </a:p>
          <a:p>
            <a:pPr marL="92075" lvl="0" indent="-85756" algn="l" rtl="0">
              <a:lnSpc>
                <a:spcPct val="110000"/>
              </a:lnSpc>
              <a:spcBef>
                <a:spcPts val="129"/>
              </a:spcBef>
              <a:spcAft>
                <a:spcPts val="0"/>
              </a:spcAft>
              <a:buSzPts val="548"/>
              <a:buFont typeface="Arial"/>
              <a:buChar char="•"/>
            </a:pPr>
            <a:r>
              <a:rPr lang="en-GB" sz="547"/>
              <a:t>Wray, S., (2021). Closing the micromobility gender gap in cities - ITU Hub. [online] ITU Hub. Available at: https://www.itu.int/hub/2021/03/closing-the-micromobility-gender-gap-in-cities/ [Accessed 31 January 2022].</a:t>
            </a:r>
            <a:endParaRPr sz="1380"/>
          </a:p>
          <a:p>
            <a:pPr marL="92075" lvl="0" indent="-85756" algn="l" rtl="0">
              <a:lnSpc>
                <a:spcPct val="110000"/>
              </a:lnSpc>
              <a:spcBef>
                <a:spcPts val="129"/>
              </a:spcBef>
              <a:spcAft>
                <a:spcPts val="0"/>
              </a:spcAft>
              <a:buSzPts val="548"/>
              <a:buFont typeface="Arial"/>
              <a:buChar char="•"/>
            </a:pPr>
            <a:r>
              <a:rPr lang="en-GB" sz="547"/>
              <a:t>WECA (2020) Joint Local Transport Plan 4. West of England Combined Authority. [Online]. Available from: https://www.westofengland-ca.gov.uk/wp-content/uploads/2021/10/JLTP4-Adopted-Joint-Local-Transport-Plan-4.pdf </a:t>
            </a:r>
            <a:endParaRPr sz="1380"/>
          </a:p>
          <a:p>
            <a:pPr marL="92075" lvl="0" indent="-85756" algn="l" rtl="0">
              <a:lnSpc>
                <a:spcPct val="110000"/>
              </a:lnSpc>
              <a:spcBef>
                <a:spcPts val="129"/>
              </a:spcBef>
              <a:spcAft>
                <a:spcPts val="0"/>
              </a:spcAft>
              <a:buSzPts val="548"/>
              <a:buChar char="•"/>
            </a:pPr>
            <a:r>
              <a:rPr lang="en-GB" sz="547"/>
              <a:t>WECA (2022). Who we are. [Online.] Available from: https://www.westofengland-ca.gov.uk/about-us/who-we-are/ </a:t>
            </a:r>
            <a:endParaRPr sz="138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body" idx="1"/>
          </p:nvPr>
        </p:nvSpPr>
        <p:spPr>
          <a:xfrm>
            <a:off x="1259632" y="263843"/>
            <a:ext cx="2304300" cy="488400"/>
          </a:xfrm>
          <a:prstGeom prst="rect">
            <a:avLst/>
          </a:prstGeom>
          <a:noFill/>
          <a:ln>
            <a:noFill/>
          </a:ln>
        </p:spPr>
        <p:txBody>
          <a:bodyPr spcFirstLastPara="1" wrap="square" lIns="0" tIns="0" rIns="0" bIns="0" anchor="t" anchorCtr="0">
            <a:noAutofit/>
          </a:bodyPr>
          <a:lstStyle/>
          <a:p>
            <a:pPr marL="0" lvl="0" indent="0" algn="l" rtl="0">
              <a:lnSpc>
                <a:spcPct val="104999"/>
              </a:lnSpc>
              <a:spcBef>
                <a:spcPts val="0"/>
              </a:spcBef>
              <a:spcAft>
                <a:spcPts val="0"/>
              </a:spcAft>
              <a:buClr>
                <a:srgbClr val="598752"/>
              </a:buClr>
              <a:buSzPts val="4000"/>
              <a:buFont typeface="Georgia"/>
              <a:buNone/>
            </a:pPr>
            <a:r>
              <a:rPr lang="en-GB"/>
              <a:t>Contents</a:t>
            </a:r>
            <a:endParaRPr/>
          </a:p>
        </p:txBody>
      </p:sp>
      <p:sp>
        <p:nvSpPr>
          <p:cNvPr id="98" name="Google Shape;98;p2"/>
          <p:cNvSpPr txBox="1">
            <a:spLocks noGrp="1"/>
          </p:cNvSpPr>
          <p:nvPr>
            <p:ph type="body" idx="2"/>
          </p:nvPr>
        </p:nvSpPr>
        <p:spPr>
          <a:xfrm>
            <a:off x="395537" y="1203598"/>
            <a:ext cx="4608512" cy="3091721"/>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SzPct val="100000"/>
              <a:buFont typeface="Calibri"/>
              <a:buAutoNum type="arabicPeriod"/>
            </a:pPr>
            <a:r>
              <a:rPr lang="en-GB" sz="2400"/>
              <a:t>E-scooters in the literature</a:t>
            </a:r>
            <a:endParaRPr/>
          </a:p>
          <a:p>
            <a:pPr marL="342900" lvl="0" indent="-201930" algn="l" rtl="0">
              <a:spcBef>
                <a:spcPts val="444"/>
              </a:spcBef>
              <a:spcAft>
                <a:spcPts val="0"/>
              </a:spcAft>
              <a:buSzPct val="100000"/>
              <a:buFont typeface="Calibri"/>
              <a:buNone/>
            </a:pPr>
            <a:endParaRPr sz="2400"/>
          </a:p>
          <a:p>
            <a:pPr marL="342900" lvl="0" indent="-342900" algn="l" rtl="0">
              <a:spcBef>
                <a:spcPts val="444"/>
              </a:spcBef>
              <a:spcAft>
                <a:spcPts val="0"/>
              </a:spcAft>
              <a:buSzPct val="100000"/>
              <a:buFont typeface="Calibri"/>
              <a:buAutoNum type="arabicPeriod"/>
            </a:pPr>
            <a:r>
              <a:rPr lang="en-GB" sz="2400"/>
              <a:t>Study context </a:t>
            </a:r>
            <a:endParaRPr/>
          </a:p>
          <a:p>
            <a:pPr marL="342900" lvl="0" indent="-201930" algn="l" rtl="0">
              <a:spcBef>
                <a:spcPts val="444"/>
              </a:spcBef>
              <a:spcAft>
                <a:spcPts val="0"/>
              </a:spcAft>
              <a:buSzPct val="100000"/>
              <a:buFont typeface="Calibri"/>
              <a:buNone/>
            </a:pPr>
            <a:endParaRPr sz="2400"/>
          </a:p>
          <a:p>
            <a:pPr marL="342900" lvl="0" indent="-342900" algn="l" rtl="0">
              <a:spcBef>
                <a:spcPts val="444"/>
              </a:spcBef>
              <a:spcAft>
                <a:spcPts val="0"/>
              </a:spcAft>
              <a:buSzPct val="100000"/>
              <a:buFont typeface="Calibri"/>
              <a:buAutoNum type="arabicPeriod"/>
            </a:pPr>
            <a:r>
              <a:rPr lang="en-GB" sz="2400"/>
              <a:t>Methods</a:t>
            </a:r>
            <a:endParaRPr/>
          </a:p>
          <a:p>
            <a:pPr marL="342900" lvl="0" indent="-201930" algn="l" rtl="0">
              <a:spcBef>
                <a:spcPts val="444"/>
              </a:spcBef>
              <a:spcAft>
                <a:spcPts val="0"/>
              </a:spcAft>
              <a:buSzPct val="100000"/>
              <a:buFont typeface="Calibri"/>
              <a:buNone/>
            </a:pPr>
            <a:endParaRPr sz="2400"/>
          </a:p>
          <a:p>
            <a:pPr marL="342900" lvl="0" indent="-342900" algn="l" rtl="0">
              <a:spcBef>
                <a:spcPts val="444"/>
              </a:spcBef>
              <a:spcAft>
                <a:spcPts val="0"/>
              </a:spcAft>
              <a:buSzPct val="100000"/>
              <a:buFont typeface="Calibri"/>
              <a:buAutoNum type="arabicPeriod"/>
            </a:pPr>
            <a:r>
              <a:rPr lang="en-GB" sz="2400"/>
              <a:t>Results</a:t>
            </a:r>
            <a:endParaRPr/>
          </a:p>
          <a:p>
            <a:pPr marL="342900" lvl="0" indent="-201930" algn="l" rtl="0">
              <a:spcBef>
                <a:spcPts val="444"/>
              </a:spcBef>
              <a:spcAft>
                <a:spcPts val="0"/>
              </a:spcAft>
              <a:buSzPct val="100000"/>
              <a:buFont typeface="Calibri"/>
              <a:buNone/>
            </a:pPr>
            <a:endParaRPr sz="2400"/>
          </a:p>
          <a:p>
            <a:pPr marL="342900" lvl="0" indent="-342900" algn="l" rtl="0">
              <a:spcBef>
                <a:spcPts val="444"/>
              </a:spcBef>
              <a:spcAft>
                <a:spcPts val="0"/>
              </a:spcAft>
              <a:buSzPct val="100000"/>
              <a:buFont typeface="Calibri"/>
              <a:buAutoNum type="arabicPeriod"/>
            </a:pPr>
            <a:r>
              <a:rPr lang="en-GB" sz="2400"/>
              <a:t>Conclusions </a:t>
            </a:r>
            <a:endParaRPr/>
          </a:p>
        </p:txBody>
      </p:sp>
      <p:pic>
        <p:nvPicPr>
          <p:cNvPr id="99" name="Google Shape;99;p2"/>
          <p:cNvPicPr preferRelativeResize="0"/>
          <p:nvPr/>
        </p:nvPicPr>
        <p:blipFill rotWithShape="1">
          <a:blip r:embed="rId3">
            <a:alphaModFix/>
          </a:blip>
          <a:srcRect r="9951"/>
          <a:stretch/>
        </p:blipFill>
        <p:spPr>
          <a:xfrm rot="5400000">
            <a:off x="4430263" y="429769"/>
            <a:ext cx="5143501" cy="4283968"/>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body" idx="1"/>
          </p:nvPr>
        </p:nvSpPr>
        <p:spPr>
          <a:xfrm>
            <a:off x="251520" y="123478"/>
            <a:ext cx="6668019" cy="488301"/>
          </a:xfrm>
          <a:prstGeom prst="rect">
            <a:avLst/>
          </a:prstGeom>
          <a:noFill/>
          <a:ln>
            <a:noFill/>
          </a:ln>
        </p:spPr>
        <p:txBody>
          <a:bodyPr spcFirstLastPara="1" wrap="square" lIns="0" tIns="0" rIns="0" bIns="0" anchor="t" anchorCtr="0">
            <a:noAutofit/>
          </a:bodyPr>
          <a:lstStyle/>
          <a:p>
            <a:pPr marL="0" lvl="0" indent="0" algn="l" rtl="0">
              <a:lnSpc>
                <a:spcPct val="104999"/>
              </a:lnSpc>
              <a:spcBef>
                <a:spcPts val="0"/>
              </a:spcBef>
              <a:spcAft>
                <a:spcPts val="0"/>
              </a:spcAft>
              <a:buClr>
                <a:srgbClr val="598752"/>
              </a:buClr>
              <a:buSzPts val="4000"/>
              <a:buFont typeface="Georgia"/>
              <a:buNone/>
            </a:pPr>
            <a:r>
              <a:rPr lang="en-GB"/>
              <a:t>E-scooters in the literature</a:t>
            </a:r>
            <a:endParaRPr/>
          </a:p>
        </p:txBody>
      </p:sp>
      <p:sp>
        <p:nvSpPr>
          <p:cNvPr id="105" name="Google Shape;105;p3"/>
          <p:cNvSpPr txBox="1">
            <a:spLocks noGrp="1"/>
          </p:cNvSpPr>
          <p:nvPr>
            <p:ph type="body" idx="2"/>
          </p:nvPr>
        </p:nvSpPr>
        <p:spPr>
          <a:xfrm>
            <a:off x="113450" y="841200"/>
            <a:ext cx="2734500" cy="3549900"/>
          </a:xfrm>
          <a:prstGeom prst="rect">
            <a:avLst/>
          </a:prstGeom>
          <a:solidFill>
            <a:schemeClr val="lt1"/>
          </a:solidFill>
          <a:ln w="28575" cap="flat" cmpd="sng">
            <a:solidFill>
              <a:srgbClr val="598752"/>
            </a:solidFill>
            <a:prstDash val="dash"/>
            <a:round/>
            <a:headEnd type="none" w="sm" len="sm"/>
            <a:tailEnd type="none" w="sm" len="sm"/>
          </a:ln>
        </p:spPr>
        <p:txBody>
          <a:bodyPr spcFirstLastPara="1" wrap="square" lIns="91425" tIns="45700" rIns="91425" bIns="45700" anchor="t" anchorCtr="0">
            <a:normAutofit lnSpcReduction="10000"/>
          </a:bodyPr>
          <a:lstStyle/>
          <a:p>
            <a:pPr marL="0" lvl="0" indent="0" algn="ctr" rtl="0">
              <a:spcBef>
                <a:spcPts val="0"/>
              </a:spcBef>
              <a:spcAft>
                <a:spcPts val="0"/>
              </a:spcAft>
              <a:buSzPts val="1600"/>
              <a:buNone/>
            </a:pPr>
            <a:r>
              <a:rPr lang="en-GB" b="1"/>
              <a:t>E-scooters: Use and users</a:t>
            </a:r>
            <a:endParaRPr/>
          </a:p>
          <a:p>
            <a:pPr marL="266700" lvl="0" indent="-254000" algn="l" rtl="0">
              <a:spcBef>
                <a:spcPts val="280"/>
              </a:spcBef>
              <a:spcAft>
                <a:spcPts val="0"/>
              </a:spcAft>
              <a:buClr>
                <a:srgbClr val="598752"/>
              </a:buClr>
              <a:buSzPts val="1200"/>
              <a:buChar char="•"/>
            </a:pPr>
            <a:r>
              <a:rPr lang="en-GB" sz="1200"/>
              <a:t>Wave of international popularity since about 2015 (see: Hardt and Bogenberger, 2019; Christoforou et al., 2021) </a:t>
            </a:r>
            <a:endParaRPr sz="1200"/>
          </a:p>
          <a:p>
            <a:pPr marL="266700" lvl="0" indent="-254000" algn="l" rtl="0">
              <a:spcBef>
                <a:spcPts val="280"/>
              </a:spcBef>
              <a:spcAft>
                <a:spcPts val="0"/>
              </a:spcAft>
              <a:buClr>
                <a:srgbClr val="598752"/>
              </a:buClr>
              <a:buSzPts val="1200"/>
              <a:buChar char="•"/>
            </a:pPr>
            <a:r>
              <a:rPr lang="en-GB" sz="1200"/>
              <a:t>Used mainly for </a:t>
            </a:r>
            <a:r>
              <a:rPr lang="en-GB" sz="1200" b="1"/>
              <a:t>leisure and enjoyment</a:t>
            </a:r>
            <a:r>
              <a:rPr lang="en-GB" sz="1200"/>
              <a:t>, </a:t>
            </a:r>
            <a:r>
              <a:rPr lang="en-GB" sz="1200" b="1"/>
              <a:t>and short daily trips </a:t>
            </a:r>
            <a:r>
              <a:rPr lang="en-GB" sz="1200"/>
              <a:t>(commuting, education access) (Sanders et al., 2020; Hardt and Bogenberger, 2019)</a:t>
            </a:r>
            <a:endParaRPr sz="1200"/>
          </a:p>
          <a:p>
            <a:pPr marL="266700" lvl="0" indent="-254000" algn="l" rtl="0">
              <a:spcBef>
                <a:spcPts val="280"/>
              </a:spcBef>
              <a:spcAft>
                <a:spcPts val="0"/>
              </a:spcAft>
              <a:buClr>
                <a:srgbClr val="598752"/>
              </a:buClr>
              <a:buSzPts val="1200"/>
              <a:buChar char="•"/>
            </a:pPr>
            <a:r>
              <a:rPr lang="en-GB" sz="1200"/>
              <a:t>Most popular with </a:t>
            </a:r>
            <a:r>
              <a:rPr lang="en-GB" sz="1200" b="1"/>
              <a:t>younger people </a:t>
            </a:r>
            <a:r>
              <a:rPr lang="en-GB" sz="1200"/>
              <a:t>(Christoforou et al., 2021)</a:t>
            </a:r>
            <a:endParaRPr sz="1200"/>
          </a:p>
          <a:p>
            <a:pPr marL="266700" lvl="0" indent="-254000" algn="l" rtl="0">
              <a:spcBef>
                <a:spcPts val="280"/>
              </a:spcBef>
              <a:spcAft>
                <a:spcPts val="0"/>
              </a:spcAft>
              <a:buClr>
                <a:srgbClr val="598752"/>
              </a:buClr>
              <a:buSzPts val="1200"/>
              <a:buChar char="•"/>
            </a:pPr>
            <a:r>
              <a:rPr lang="en-GB" sz="1200" b="1"/>
              <a:t>Gender disparity </a:t>
            </a:r>
            <a:r>
              <a:rPr lang="en-GB" sz="1200"/>
              <a:t>– used more by men; mirrors the situation with cycling (in the UK) (Wray, 2021)</a:t>
            </a:r>
            <a:endParaRPr sz="1200"/>
          </a:p>
        </p:txBody>
      </p:sp>
      <p:sp>
        <p:nvSpPr>
          <p:cNvPr id="106" name="Google Shape;106;p3"/>
          <p:cNvSpPr txBox="1"/>
          <p:nvPr/>
        </p:nvSpPr>
        <p:spPr>
          <a:xfrm>
            <a:off x="3013200" y="841200"/>
            <a:ext cx="3023700" cy="4094400"/>
          </a:xfrm>
          <a:prstGeom prst="rect">
            <a:avLst/>
          </a:prstGeom>
          <a:noFill/>
          <a:ln w="28575" cap="flat" cmpd="sng">
            <a:solidFill>
              <a:srgbClr val="59875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Tahoma"/>
              <a:buNone/>
            </a:pPr>
            <a:r>
              <a:rPr lang="en-GB" sz="1600" b="1" i="0" u="none" strike="noStrike" cap="none">
                <a:solidFill>
                  <a:schemeClr val="dk1"/>
                </a:solidFill>
                <a:latin typeface="Tahoma"/>
                <a:ea typeface="Tahoma"/>
                <a:cs typeface="Tahoma"/>
                <a:sym typeface="Tahoma"/>
              </a:rPr>
              <a:t>What modes are e-scooters replacing?</a:t>
            </a:r>
            <a:endParaRPr/>
          </a:p>
          <a:p>
            <a:pPr marL="285750" marR="0" lvl="0" indent="-273050" algn="l" rtl="0">
              <a:spcBef>
                <a:spcPts val="0"/>
              </a:spcBef>
              <a:spcAft>
                <a:spcPts val="0"/>
              </a:spcAft>
              <a:buClr>
                <a:schemeClr val="dk1"/>
              </a:buClr>
              <a:buSzPts val="1200"/>
              <a:buFont typeface="Arial"/>
              <a:buChar char="•"/>
            </a:pPr>
            <a:r>
              <a:rPr lang="en-GB" sz="1200" b="0" i="0" u="none" strike="noStrike" cap="none">
                <a:solidFill>
                  <a:schemeClr val="dk1"/>
                </a:solidFill>
                <a:latin typeface="Tahoma"/>
                <a:ea typeface="Tahoma"/>
                <a:cs typeface="Tahoma"/>
                <a:sym typeface="Tahoma"/>
              </a:rPr>
              <a:t>Mixed results – suggestion </a:t>
            </a:r>
            <a:r>
              <a:rPr lang="en-GB" sz="1200" b="1" i="0" u="none" strike="noStrike" cap="none">
                <a:solidFill>
                  <a:schemeClr val="dk1"/>
                </a:solidFill>
                <a:latin typeface="Tahoma"/>
                <a:ea typeface="Tahoma"/>
                <a:cs typeface="Tahoma"/>
                <a:sym typeface="Tahoma"/>
              </a:rPr>
              <a:t>scooters not as sustainable as portrayed </a:t>
            </a:r>
            <a:r>
              <a:rPr lang="en-GB" sz="1200" b="0" i="0" u="none" strike="noStrike" cap="none">
                <a:solidFill>
                  <a:schemeClr val="dk1"/>
                </a:solidFill>
                <a:latin typeface="Tahoma"/>
                <a:ea typeface="Tahoma"/>
                <a:cs typeface="Tahoma"/>
                <a:sym typeface="Tahoma"/>
              </a:rPr>
              <a:t>(Hosseinzadeh et al., 2021):</a:t>
            </a:r>
            <a:endParaRPr sz="1200"/>
          </a:p>
          <a:p>
            <a:pPr marL="285750" marR="0" lvl="0" indent="-273050" algn="l" rtl="0">
              <a:spcBef>
                <a:spcPts val="0"/>
              </a:spcBef>
              <a:spcAft>
                <a:spcPts val="0"/>
              </a:spcAft>
              <a:buClr>
                <a:schemeClr val="dk1"/>
              </a:buClr>
              <a:buSzPts val="1200"/>
              <a:buFont typeface="Arial"/>
              <a:buChar char="•"/>
            </a:pPr>
            <a:r>
              <a:rPr lang="en-GB" sz="1200" b="0" i="0" u="none" strike="noStrike" cap="none">
                <a:solidFill>
                  <a:schemeClr val="dk1"/>
                </a:solidFill>
                <a:latin typeface="Tahoma"/>
                <a:ea typeface="Tahoma"/>
                <a:cs typeface="Tahoma"/>
                <a:sym typeface="Tahoma"/>
              </a:rPr>
              <a:t>Scooters </a:t>
            </a:r>
            <a:r>
              <a:rPr lang="en-GB" sz="1200" b="1" i="0" u="none" strike="noStrike" cap="none">
                <a:solidFill>
                  <a:schemeClr val="dk1"/>
                </a:solidFill>
                <a:latin typeface="Tahoma"/>
                <a:ea typeface="Tahoma"/>
                <a:cs typeface="Tahoma"/>
                <a:sym typeface="Tahoma"/>
              </a:rPr>
              <a:t>most often replacing walking and public transport </a:t>
            </a:r>
            <a:r>
              <a:rPr lang="en-GB" sz="1200" b="0" i="0" u="none" strike="noStrike" cap="none">
                <a:solidFill>
                  <a:schemeClr val="dk1"/>
                </a:solidFill>
                <a:latin typeface="Tahoma"/>
                <a:ea typeface="Tahoma"/>
                <a:cs typeface="Tahoma"/>
                <a:sym typeface="Tahoma"/>
              </a:rPr>
              <a:t>use (Sanders et al., 2020)</a:t>
            </a:r>
            <a:endParaRPr sz="1200"/>
          </a:p>
          <a:p>
            <a:pPr marL="285750" marR="0" lvl="0" indent="-273050" algn="l" rtl="0">
              <a:spcBef>
                <a:spcPts val="0"/>
              </a:spcBef>
              <a:spcAft>
                <a:spcPts val="0"/>
              </a:spcAft>
              <a:buClr>
                <a:schemeClr val="dk1"/>
              </a:buClr>
              <a:buSzPts val="1200"/>
              <a:buFont typeface="Arial"/>
              <a:buChar char="•"/>
            </a:pPr>
            <a:r>
              <a:rPr lang="en-GB" sz="1200" b="0" i="1" u="none" strike="noStrike" cap="none">
                <a:solidFill>
                  <a:schemeClr val="dk1"/>
                </a:solidFill>
                <a:latin typeface="Tahoma"/>
                <a:ea typeface="Tahoma"/>
                <a:cs typeface="Tahoma"/>
                <a:sym typeface="Tahoma"/>
              </a:rPr>
              <a:t>However</a:t>
            </a:r>
            <a:r>
              <a:rPr lang="en-GB" sz="1200" b="0" i="0" u="none" strike="noStrike" cap="none">
                <a:solidFill>
                  <a:schemeClr val="dk1"/>
                </a:solidFill>
                <a:latin typeface="Tahoma"/>
                <a:ea typeface="Tahoma"/>
                <a:cs typeface="Tahoma"/>
                <a:sym typeface="Tahoma"/>
              </a:rPr>
              <a:t>, </a:t>
            </a:r>
            <a:r>
              <a:rPr lang="en-GB" sz="1200" b="1" i="0" u="none" strike="noStrike" cap="none">
                <a:solidFill>
                  <a:schemeClr val="dk1"/>
                </a:solidFill>
                <a:latin typeface="Tahoma"/>
                <a:ea typeface="Tahoma"/>
                <a:cs typeface="Tahoma"/>
                <a:sym typeface="Tahoma"/>
              </a:rPr>
              <a:t>e-scooters have replaced over 370,000 car journeys </a:t>
            </a:r>
            <a:r>
              <a:rPr lang="en-GB" sz="1200" b="0" i="0" u="none" strike="noStrike" cap="none">
                <a:solidFill>
                  <a:schemeClr val="dk1"/>
                </a:solidFill>
                <a:latin typeface="Tahoma"/>
                <a:ea typeface="Tahoma"/>
                <a:cs typeface="Tahoma"/>
                <a:sym typeface="Tahoma"/>
              </a:rPr>
              <a:t>in the West of England region during its public trial (WECA, 2021)</a:t>
            </a:r>
            <a:endParaRPr sz="1200"/>
          </a:p>
          <a:p>
            <a:pPr marL="285750" marR="0" lvl="0" indent="-273050" algn="l" rtl="0">
              <a:spcBef>
                <a:spcPts val="0"/>
              </a:spcBef>
              <a:spcAft>
                <a:spcPts val="0"/>
              </a:spcAft>
              <a:buClr>
                <a:schemeClr val="dk1"/>
              </a:buClr>
              <a:buSzPts val="1200"/>
              <a:buFont typeface="Arial"/>
              <a:buChar char="•"/>
            </a:pPr>
            <a:r>
              <a:rPr lang="en-GB" sz="1200" b="0" i="0" u="none" strike="noStrike" cap="none">
                <a:solidFill>
                  <a:schemeClr val="dk1"/>
                </a:solidFill>
                <a:latin typeface="Tahoma"/>
                <a:ea typeface="Tahoma"/>
                <a:cs typeface="Tahoma"/>
                <a:sym typeface="Tahoma"/>
              </a:rPr>
              <a:t>Suggested to be a </a:t>
            </a:r>
            <a:r>
              <a:rPr lang="en-GB" sz="1200" b="1" i="0" u="none" strike="noStrike" cap="none">
                <a:solidFill>
                  <a:schemeClr val="dk1"/>
                </a:solidFill>
                <a:latin typeface="Tahoma"/>
                <a:ea typeface="Tahoma"/>
                <a:cs typeface="Tahoma"/>
                <a:sym typeface="Tahoma"/>
              </a:rPr>
              <a:t>positive form of micro-mobility </a:t>
            </a:r>
            <a:r>
              <a:rPr lang="en-GB" sz="1200" b="0" i="0" u="none" strike="noStrike" cap="none">
                <a:solidFill>
                  <a:schemeClr val="dk1"/>
                </a:solidFill>
                <a:latin typeface="Tahoma"/>
                <a:ea typeface="Tahoma"/>
                <a:cs typeface="Tahoma"/>
                <a:sym typeface="Tahoma"/>
              </a:rPr>
              <a:t>that provides an </a:t>
            </a:r>
            <a:r>
              <a:rPr lang="en-GB" sz="1200" b="1" i="0" u="none" strike="noStrike" cap="none">
                <a:solidFill>
                  <a:schemeClr val="dk1"/>
                </a:solidFill>
                <a:latin typeface="Tahoma"/>
                <a:ea typeface="Tahoma"/>
                <a:cs typeface="Tahoma"/>
                <a:sym typeface="Tahoma"/>
              </a:rPr>
              <a:t>alternative option</a:t>
            </a:r>
            <a:r>
              <a:rPr lang="en-GB" sz="1200"/>
              <a:t> </a:t>
            </a:r>
            <a:r>
              <a:rPr lang="en-GB" sz="1200" b="0" i="0" u="none" strike="noStrike" cap="none">
                <a:solidFill>
                  <a:schemeClr val="dk1"/>
                </a:solidFill>
                <a:latin typeface="Tahoma"/>
                <a:ea typeface="Tahoma"/>
                <a:cs typeface="Tahoma"/>
                <a:sym typeface="Tahoma"/>
              </a:rPr>
              <a:t>contribut</a:t>
            </a:r>
            <a:r>
              <a:rPr lang="en-GB" sz="1200">
                <a:solidFill>
                  <a:schemeClr val="dk1"/>
                </a:solidFill>
                <a:latin typeface="Tahoma"/>
                <a:ea typeface="Tahoma"/>
                <a:cs typeface="Tahoma"/>
                <a:sym typeface="Tahoma"/>
              </a:rPr>
              <a:t>ing</a:t>
            </a:r>
            <a:r>
              <a:rPr lang="en-GB" sz="1200" b="0" i="0" u="none" strike="noStrike" cap="none">
                <a:solidFill>
                  <a:schemeClr val="dk1"/>
                </a:solidFill>
                <a:latin typeface="Tahoma"/>
                <a:ea typeface="Tahoma"/>
                <a:cs typeface="Tahoma"/>
                <a:sym typeface="Tahoma"/>
              </a:rPr>
              <a:t> to </a:t>
            </a:r>
            <a:r>
              <a:rPr lang="en-GB" sz="1200" b="1" i="0" u="none" strike="noStrike" cap="none">
                <a:solidFill>
                  <a:schemeClr val="dk1"/>
                </a:solidFill>
                <a:latin typeface="Tahoma"/>
                <a:ea typeface="Tahoma"/>
                <a:cs typeface="Tahoma"/>
                <a:sym typeface="Tahoma"/>
              </a:rPr>
              <a:t>sustainable</a:t>
            </a:r>
            <a:r>
              <a:rPr lang="en-GB" sz="1200" b="0" i="0" u="none" strike="noStrike" cap="none">
                <a:solidFill>
                  <a:schemeClr val="dk1"/>
                </a:solidFill>
                <a:latin typeface="Tahoma"/>
                <a:ea typeface="Tahoma"/>
                <a:cs typeface="Tahoma"/>
                <a:sym typeface="Tahoma"/>
              </a:rPr>
              <a:t> mobility objectives (Gössling, 2020)</a:t>
            </a:r>
            <a:r>
              <a:rPr lang="en-GB" sz="1200">
                <a:solidFill>
                  <a:schemeClr val="dk1"/>
                </a:solidFill>
                <a:latin typeface="Tahoma"/>
                <a:ea typeface="Tahoma"/>
                <a:cs typeface="Tahoma"/>
                <a:sym typeface="Tahoma"/>
              </a:rPr>
              <a:t> and i</a:t>
            </a:r>
            <a:r>
              <a:rPr lang="en-GB" sz="1200" b="0" i="0" u="none" strike="noStrike" cap="none">
                <a:solidFill>
                  <a:schemeClr val="dk1"/>
                </a:solidFill>
                <a:latin typeface="Tahoma"/>
                <a:ea typeface="Tahoma"/>
                <a:cs typeface="Tahoma"/>
                <a:sym typeface="Tahoma"/>
              </a:rPr>
              <a:t>ncreas</a:t>
            </a:r>
            <a:r>
              <a:rPr lang="en-GB" sz="1200">
                <a:solidFill>
                  <a:schemeClr val="dk1"/>
                </a:solidFill>
                <a:latin typeface="Tahoma"/>
                <a:ea typeface="Tahoma"/>
                <a:cs typeface="Tahoma"/>
                <a:sym typeface="Tahoma"/>
              </a:rPr>
              <a:t>ing</a:t>
            </a:r>
            <a:r>
              <a:rPr lang="en-GB" sz="1200" b="0" i="0" u="none" strike="noStrike" cap="none">
                <a:solidFill>
                  <a:schemeClr val="dk1"/>
                </a:solidFill>
                <a:latin typeface="Tahoma"/>
                <a:ea typeface="Tahoma"/>
                <a:cs typeface="Tahoma"/>
                <a:sym typeface="Tahoma"/>
              </a:rPr>
              <a:t> </a:t>
            </a:r>
            <a:r>
              <a:rPr lang="en-GB" sz="1200" b="1" i="0" u="none" strike="noStrike" cap="none">
                <a:solidFill>
                  <a:schemeClr val="dk1"/>
                </a:solidFill>
                <a:latin typeface="Tahoma"/>
                <a:ea typeface="Tahoma"/>
                <a:cs typeface="Tahoma"/>
                <a:sym typeface="Tahoma"/>
              </a:rPr>
              <a:t>transport equity </a:t>
            </a:r>
            <a:r>
              <a:rPr lang="en-GB" sz="1200" b="0" i="0" u="none" strike="noStrike" cap="none">
                <a:solidFill>
                  <a:schemeClr val="dk1"/>
                </a:solidFill>
                <a:latin typeface="Tahoma"/>
                <a:ea typeface="Tahoma"/>
                <a:cs typeface="Tahoma"/>
                <a:sym typeface="Tahoma"/>
              </a:rPr>
              <a:t>through expanding travel choices (Basky, 2020)</a:t>
            </a:r>
            <a:endParaRPr sz="1200" b="0" i="0" u="none" strike="noStrike" cap="none">
              <a:solidFill>
                <a:schemeClr val="dk1"/>
              </a:solidFill>
              <a:latin typeface="Tahoma"/>
              <a:ea typeface="Tahoma"/>
              <a:cs typeface="Tahoma"/>
              <a:sym typeface="Tahoma"/>
            </a:endParaRPr>
          </a:p>
          <a:p>
            <a:pPr marL="457200" marR="0" lvl="0" indent="0" algn="l" rtl="0">
              <a:spcBef>
                <a:spcPts val="0"/>
              </a:spcBef>
              <a:spcAft>
                <a:spcPts val="0"/>
              </a:spcAft>
              <a:buNone/>
            </a:pPr>
            <a:endParaRPr sz="1200">
              <a:solidFill>
                <a:schemeClr val="dk1"/>
              </a:solidFill>
              <a:latin typeface="Tahoma"/>
              <a:ea typeface="Tahoma"/>
              <a:cs typeface="Tahoma"/>
              <a:sym typeface="Tahoma"/>
            </a:endParaRPr>
          </a:p>
        </p:txBody>
      </p:sp>
      <p:grpSp>
        <p:nvGrpSpPr>
          <p:cNvPr id="107" name="Google Shape;107;p3"/>
          <p:cNvGrpSpPr/>
          <p:nvPr/>
        </p:nvGrpSpPr>
        <p:grpSpPr>
          <a:xfrm>
            <a:off x="2928238" y="186500"/>
            <a:ext cx="3193623" cy="4859295"/>
            <a:chOff x="9525" y="0"/>
            <a:chExt cx="2686200" cy="4436092"/>
          </a:xfrm>
        </p:grpSpPr>
        <p:pic>
          <p:nvPicPr>
            <p:cNvPr id="108" name="Google Shape;108;p3"/>
            <p:cNvPicPr preferRelativeResize="0"/>
            <p:nvPr/>
          </p:nvPicPr>
          <p:blipFill rotWithShape="1">
            <a:blip r:embed="rId3">
              <a:alphaModFix/>
            </a:blip>
            <a:srcRect l="26990" t="34166" r="40701" b="29346"/>
            <a:stretch/>
          </p:blipFill>
          <p:spPr>
            <a:xfrm>
              <a:off x="9525" y="0"/>
              <a:ext cx="2686050" cy="401701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09" name="Google Shape;109;p3"/>
            <p:cNvSpPr/>
            <p:nvPr/>
          </p:nvSpPr>
          <p:spPr>
            <a:xfrm>
              <a:off x="9525" y="4075492"/>
              <a:ext cx="2686200" cy="360600"/>
            </a:xfrm>
            <a:prstGeom prst="rect">
              <a:avLst/>
            </a:prstGeom>
            <a:solidFill>
              <a:srgbClr val="FFFFFF"/>
            </a:solidFill>
            <a:ln>
              <a:noFill/>
            </a:ln>
          </p:spPr>
          <p:txBody>
            <a:bodyPr spcFirstLastPara="1" wrap="square" lIns="0" tIns="0" rIns="0" bIns="0" anchor="t" anchorCtr="0">
              <a:noAutofit/>
            </a:bodyPr>
            <a:lstStyle/>
            <a:p>
              <a:pPr marL="0" marR="0" lvl="0" indent="0" algn="ctr" rtl="0">
                <a:lnSpc>
                  <a:spcPct val="107000"/>
                </a:lnSpc>
                <a:spcBef>
                  <a:spcPts val="0"/>
                </a:spcBef>
                <a:spcAft>
                  <a:spcPts val="1000"/>
                </a:spcAft>
                <a:buNone/>
              </a:pPr>
              <a:r>
                <a:rPr lang="en-GB" sz="800" b="0" i="1" u="none" strike="noStrike" cap="none">
                  <a:solidFill>
                    <a:srgbClr val="000000"/>
                  </a:solidFill>
                  <a:latin typeface="Arial"/>
                  <a:ea typeface="Arial"/>
                  <a:cs typeface="Arial"/>
                  <a:sym typeface="Arial"/>
                </a:rPr>
                <a:t>Voi poster on a bus stop located in Bristol City Centre (Taratula-Lyons, 2021)</a:t>
              </a:r>
              <a:endParaRPr sz="1100" b="0" i="0" u="none" strike="noStrike" cap="none">
                <a:solidFill>
                  <a:schemeClr val="dk1"/>
                </a:solidFill>
                <a:latin typeface="Calibri"/>
                <a:ea typeface="Calibri"/>
                <a:cs typeface="Calibri"/>
                <a:sym typeface="Calibri"/>
              </a:endParaRPr>
            </a:p>
          </p:txBody>
        </p:sp>
      </p:grpSp>
      <p:sp>
        <p:nvSpPr>
          <p:cNvPr id="110" name="Google Shape;110;p3"/>
          <p:cNvSpPr txBox="1">
            <a:spLocks noGrp="1"/>
          </p:cNvSpPr>
          <p:nvPr>
            <p:ph type="body" idx="2"/>
          </p:nvPr>
        </p:nvSpPr>
        <p:spPr>
          <a:xfrm>
            <a:off x="6202150" y="841200"/>
            <a:ext cx="2856600" cy="4094400"/>
          </a:xfrm>
          <a:prstGeom prst="rect">
            <a:avLst/>
          </a:prstGeom>
          <a:noFill/>
          <a:ln w="28575" cap="flat" cmpd="sng">
            <a:solidFill>
              <a:srgbClr val="598752"/>
            </a:solidFill>
            <a:prstDash val="dash"/>
            <a:round/>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SzPts val="1450"/>
              <a:buNone/>
            </a:pPr>
            <a:r>
              <a:rPr lang="en-GB" b="1"/>
              <a:t>New(?) conflicts in urban space</a:t>
            </a:r>
            <a:endParaRPr/>
          </a:p>
          <a:p>
            <a:pPr marL="266700" lvl="0" indent="-254000" algn="l" rtl="0">
              <a:spcBef>
                <a:spcPts val="280"/>
              </a:spcBef>
              <a:spcAft>
                <a:spcPts val="0"/>
              </a:spcAft>
              <a:buClr>
                <a:srgbClr val="598752"/>
              </a:buClr>
              <a:buSzPts val="1200"/>
              <a:buChar char="•"/>
            </a:pPr>
            <a:r>
              <a:rPr lang="en-GB" sz="1200"/>
              <a:t>E-scooters are creating new </a:t>
            </a:r>
            <a:r>
              <a:rPr lang="en-GB" sz="1200" b="1"/>
              <a:t>conflicts between users and non-users</a:t>
            </a:r>
            <a:r>
              <a:rPr lang="en-GB" sz="1200"/>
              <a:t>, adding an additional mode to the </a:t>
            </a:r>
            <a:r>
              <a:rPr lang="en-GB" sz="1200" b="1"/>
              <a:t>already overcrowded shared spaces </a:t>
            </a:r>
            <a:r>
              <a:rPr lang="en-GB" sz="1200"/>
              <a:t>(Tuncer and Brown, 2020)</a:t>
            </a:r>
            <a:endParaRPr sz="1200"/>
          </a:p>
          <a:p>
            <a:pPr marL="266700" lvl="0" indent="-254000" algn="l" rtl="0">
              <a:spcBef>
                <a:spcPts val="280"/>
              </a:spcBef>
              <a:spcAft>
                <a:spcPts val="0"/>
              </a:spcAft>
              <a:buClr>
                <a:srgbClr val="598752"/>
              </a:buClr>
              <a:buSzPts val="1200"/>
              <a:buChar char="•"/>
            </a:pPr>
            <a:r>
              <a:rPr lang="en-GB" sz="1200" b="1"/>
              <a:t>Collisions and injuries </a:t>
            </a:r>
            <a:r>
              <a:rPr lang="en-GB" sz="1200"/>
              <a:t>are becoming commonly reported with e-scooters (Sanders et al., 2020)</a:t>
            </a:r>
            <a:endParaRPr sz="1200"/>
          </a:p>
          <a:p>
            <a:pPr marL="266700" lvl="0" indent="-254000" algn="l" rtl="0">
              <a:spcBef>
                <a:spcPts val="280"/>
              </a:spcBef>
              <a:spcAft>
                <a:spcPts val="0"/>
              </a:spcAft>
              <a:buClr>
                <a:srgbClr val="598752"/>
              </a:buClr>
              <a:buSzPts val="1200"/>
              <a:buChar char="•"/>
            </a:pPr>
            <a:r>
              <a:rPr lang="en-GB" sz="1200"/>
              <a:t>Frequent users of e-scooters are seen to develop </a:t>
            </a:r>
            <a:r>
              <a:rPr lang="en-GB" sz="1200" b="1"/>
              <a:t>more risk-taking behaviours </a:t>
            </a:r>
            <a:r>
              <a:rPr lang="en-GB" sz="1200"/>
              <a:t>(Basky, 2021; Christoforou et al., 2021; BBC News, 2021a)</a:t>
            </a:r>
            <a:endParaRPr sz="1200"/>
          </a:p>
          <a:p>
            <a:pPr marL="266700" lvl="0" indent="-254000" algn="l" rtl="0">
              <a:spcBef>
                <a:spcPts val="280"/>
              </a:spcBef>
              <a:spcAft>
                <a:spcPts val="0"/>
              </a:spcAft>
              <a:buClr>
                <a:srgbClr val="598752"/>
              </a:buClr>
              <a:buSzPts val="1200"/>
              <a:buChar char="•"/>
            </a:pPr>
            <a:r>
              <a:rPr lang="en-GB" sz="1200" b="1"/>
              <a:t>Helmet use contentious </a:t>
            </a:r>
            <a:r>
              <a:rPr lang="en-GB" sz="1200"/>
              <a:t>- most customers renting an e-scooter did not wear a helmet (Tuncer and Brown, 2020)</a:t>
            </a:r>
            <a:endParaRPr sz="1200"/>
          </a:p>
          <a:p>
            <a:pPr marL="0" lvl="0" indent="0" algn="l" rtl="0">
              <a:spcBef>
                <a:spcPts val="280"/>
              </a:spcBef>
              <a:spcAft>
                <a:spcPts val="0"/>
              </a:spcAft>
              <a:buNone/>
            </a:pPr>
            <a:endParaRPr sz="12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5" descr="Map&#10;&#10;Description automatically generated"/>
          <p:cNvPicPr preferRelativeResize="0"/>
          <p:nvPr/>
        </p:nvPicPr>
        <p:blipFill rotWithShape="1">
          <a:blip r:embed="rId3">
            <a:alphaModFix/>
          </a:blip>
          <a:srcRect/>
          <a:stretch/>
        </p:blipFill>
        <p:spPr>
          <a:xfrm>
            <a:off x="4978438" y="1137710"/>
            <a:ext cx="3974466" cy="3247821"/>
          </a:xfrm>
          <a:prstGeom prst="rect">
            <a:avLst/>
          </a:prstGeom>
          <a:noFill/>
          <a:ln>
            <a:noFill/>
          </a:ln>
        </p:spPr>
      </p:pic>
      <p:sp>
        <p:nvSpPr>
          <p:cNvPr id="117" name="Google Shape;117;p5"/>
          <p:cNvSpPr txBox="1">
            <a:spLocks noGrp="1"/>
          </p:cNvSpPr>
          <p:nvPr>
            <p:ph type="body" idx="2"/>
          </p:nvPr>
        </p:nvSpPr>
        <p:spPr>
          <a:xfrm>
            <a:off x="179500" y="1170000"/>
            <a:ext cx="4680600" cy="3417900"/>
          </a:xfrm>
          <a:prstGeom prst="rect">
            <a:avLst/>
          </a:prstGeom>
          <a:noFill/>
          <a:ln w="28575" cap="flat" cmpd="sng">
            <a:solidFill>
              <a:srgbClr val="598752"/>
            </a:solidFill>
            <a:prstDash val="dash"/>
            <a:miter lim="800000"/>
            <a:headEnd type="none" w="sm" len="sm"/>
            <a:tailEnd type="none" w="sm" len="sm"/>
          </a:ln>
        </p:spPr>
        <p:txBody>
          <a:bodyPr spcFirstLastPara="1" wrap="square" lIns="91425" tIns="45700" rIns="91425" bIns="45700" anchor="t" anchorCtr="0">
            <a:noAutofit/>
          </a:bodyPr>
          <a:lstStyle/>
          <a:p>
            <a:pPr marL="541338" lvl="1" indent="-274638" algn="l" rtl="0">
              <a:spcBef>
                <a:spcPts val="0"/>
              </a:spcBef>
              <a:spcAft>
                <a:spcPts val="0"/>
              </a:spcAft>
              <a:buSzPts val="1400"/>
              <a:buFont typeface="Arial"/>
              <a:buChar char="•"/>
            </a:pPr>
            <a:r>
              <a:rPr lang="en-GB" sz="1400"/>
              <a:t>UK is unusual as the only country in Europe where private e-scooters are illegal on public roads (Jacobs, 2021)</a:t>
            </a:r>
            <a:endParaRPr/>
          </a:p>
          <a:p>
            <a:pPr marL="541338" lvl="1" indent="-274638" algn="l" rtl="0">
              <a:spcBef>
                <a:spcPts val="280"/>
              </a:spcBef>
              <a:spcAft>
                <a:spcPts val="0"/>
              </a:spcAft>
              <a:buSzPts val="1400"/>
              <a:buFont typeface="Arial"/>
              <a:buChar char="•"/>
            </a:pPr>
            <a:r>
              <a:rPr lang="en-GB" sz="1400"/>
              <a:t>West of England Combined Authority (WECA)     e-scooter trial</a:t>
            </a:r>
            <a:endParaRPr/>
          </a:p>
          <a:p>
            <a:pPr marL="541338" lvl="1" indent="-274638" algn="l" rtl="0">
              <a:spcBef>
                <a:spcPts val="280"/>
              </a:spcBef>
              <a:spcAft>
                <a:spcPts val="0"/>
              </a:spcAft>
              <a:buSzPts val="1400"/>
              <a:buFont typeface="Arial"/>
              <a:buChar char="•"/>
            </a:pPr>
            <a:r>
              <a:rPr lang="en-GB" sz="1400"/>
              <a:t>Scheme operated by Swedish scooter start-up company, Voi</a:t>
            </a:r>
            <a:endParaRPr sz="1400"/>
          </a:p>
          <a:p>
            <a:pPr marL="808038" lvl="2" indent="-266700" algn="l" rtl="0">
              <a:spcBef>
                <a:spcPts val="280"/>
              </a:spcBef>
              <a:spcAft>
                <a:spcPts val="0"/>
              </a:spcAft>
              <a:buSzPts val="1400"/>
              <a:buFont typeface="Arial"/>
              <a:buChar char="•"/>
            </a:pPr>
            <a:r>
              <a:rPr lang="en-GB" sz="1400"/>
              <a:t>Voi predicted it could expect a </a:t>
            </a:r>
            <a:r>
              <a:rPr lang="en-GB" sz="1400" b="1"/>
              <a:t>12-16% private car trip replacement rate</a:t>
            </a:r>
            <a:endParaRPr/>
          </a:p>
          <a:p>
            <a:pPr marL="541338" lvl="1" indent="-274638" algn="l" rtl="0">
              <a:spcBef>
                <a:spcPts val="280"/>
              </a:spcBef>
              <a:spcAft>
                <a:spcPts val="0"/>
              </a:spcAft>
              <a:buSzPts val="1400"/>
              <a:buFont typeface="Arial"/>
              <a:buChar char="•"/>
            </a:pPr>
            <a:r>
              <a:rPr lang="en-GB" sz="1400"/>
              <a:t>An alternative to public transport which can accommodate social distancing (Travel West, 2020)</a:t>
            </a:r>
            <a:endParaRPr/>
          </a:p>
          <a:p>
            <a:pPr marL="541338" lvl="1" indent="-274638" algn="l" rtl="0">
              <a:spcBef>
                <a:spcPts val="280"/>
              </a:spcBef>
              <a:spcAft>
                <a:spcPts val="0"/>
              </a:spcAft>
              <a:buSzPts val="1400"/>
              <a:buFont typeface="Arial"/>
              <a:buChar char="•"/>
            </a:pPr>
            <a:r>
              <a:rPr lang="en-GB" sz="1400"/>
              <a:t>WECA has objectives to reduce private vehicle trips and encourage the use of active modes and public transport (WECA, 2020)</a:t>
            </a:r>
            <a:endParaRPr sz="1200"/>
          </a:p>
        </p:txBody>
      </p:sp>
      <p:sp>
        <p:nvSpPr>
          <p:cNvPr id="118" name="Google Shape;118;p5"/>
          <p:cNvSpPr txBox="1">
            <a:spLocks noGrp="1"/>
          </p:cNvSpPr>
          <p:nvPr>
            <p:ph type="body" idx="1"/>
          </p:nvPr>
        </p:nvSpPr>
        <p:spPr>
          <a:xfrm>
            <a:off x="395536" y="373562"/>
            <a:ext cx="6668100" cy="488400"/>
          </a:xfrm>
          <a:prstGeom prst="rect">
            <a:avLst/>
          </a:prstGeom>
          <a:noFill/>
          <a:ln>
            <a:noFill/>
          </a:ln>
        </p:spPr>
        <p:txBody>
          <a:bodyPr spcFirstLastPara="1" wrap="square" lIns="0" tIns="0" rIns="0" bIns="0" anchor="t" anchorCtr="0">
            <a:noAutofit/>
          </a:bodyPr>
          <a:lstStyle/>
          <a:p>
            <a:pPr marL="0" lvl="0" indent="0" algn="l" rtl="0">
              <a:lnSpc>
                <a:spcPct val="104999"/>
              </a:lnSpc>
              <a:spcBef>
                <a:spcPts val="0"/>
              </a:spcBef>
              <a:spcAft>
                <a:spcPts val="0"/>
              </a:spcAft>
              <a:buClr>
                <a:srgbClr val="598752"/>
              </a:buClr>
              <a:buSzPts val="4000"/>
              <a:buFont typeface="Georgia"/>
              <a:buNone/>
            </a:pPr>
            <a:r>
              <a:rPr lang="en-GB"/>
              <a:t>Geographic Context</a:t>
            </a:r>
            <a:endParaRPr/>
          </a:p>
        </p:txBody>
      </p:sp>
      <p:pic>
        <p:nvPicPr>
          <p:cNvPr id="119" name="Google Shape;119;p5"/>
          <p:cNvPicPr preferRelativeResize="0"/>
          <p:nvPr/>
        </p:nvPicPr>
        <p:blipFill rotWithShape="1">
          <a:blip r:embed="rId4">
            <a:alphaModFix/>
          </a:blip>
          <a:srcRect/>
          <a:stretch/>
        </p:blipFill>
        <p:spPr>
          <a:xfrm>
            <a:off x="395524" y="76576"/>
            <a:ext cx="7335826" cy="101959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20" name="Google Shape;120;p5"/>
          <p:cNvSpPr txBox="1"/>
          <p:nvPr/>
        </p:nvSpPr>
        <p:spPr>
          <a:xfrm>
            <a:off x="4924152" y="4397202"/>
            <a:ext cx="4032448" cy="41549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050" b="0" i="1" u="none" strike="noStrike" cap="none">
                <a:solidFill>
                  <a:srgbClr val="44546A"/>
                </a:solidFill>
                <a:latin typeface="Calibri"/>
                <a:ea typeface="Calibri"/>
                <a:cs typeface="Calibri"/>
                <a:sym typeface="Calibri"/>
              </a:rPr>
              <a:t>Map of West of England Combined Authority (Main map: WECA, 2022; Inset: BEIS, 2019)</a:t>
            </a:r>
            <a:endParaRPr/>
          </a:p>
        </p:txBody>
      </p:sp>
      <p:grpSp>
        <p:nvGrpSpPr>
          <p:cNvPr id="121" name="Google Shape;121;p5"/>
          <p:cNvGrpSpPr/>
          <p:nvPr/>
        </p:nvGrpSpPr>
        <p:grpSpPr>
          <a:xfrm>
            <a:off x="718826" y="1264194"/>
            <a:ext cx="6850293" cy="3603785"/>
            <a:chOff x="2636287" y="1216793"/>
            <a:chExt cx="6343451" cy="3810304"/>
          </a:xfrm>
        </p:grpSpPr>
        <p:pic>
          <p:nvPicPr>
            <p:cNvPr id="122" name="Google Shape;122;p5" descr="Homeowner in Bristol wakes up to find more than 100 e-scooters outside his  house | Daily Mail Online"/>
            <p:cNvPicPr preferRelativeResize="0"/>
            <p:nvPr/>
          </p:nvPicPr>
          <p:blipFill rotWithShape="1">
            <a:blip r:embed="rId5">
              <a:alphaModFix/>
            </a:blip>
            <a:srcRect/>
            <a:stretch/>
          </p:blipFill>
          <p:spPr>
            <a:xfrm>
              <a:off x="2636287" y="1216793"/>
              <a:ext cx="6343451" cy="381030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23" name="Google Shape;123;p5"/>
            <p:cNvSpPr txBox="1"/>
            <p:nvPr/>
          </p:nvSpPr>
          <p:spPr>
            <a:xfrm>
              <a:off x="7078803" y="4603113"/>
              <a:ext cx="1728300" cy="2928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0" i="0" u="none" strike="noStrike" cap="none">
                  <a:solidFill>
                    <a:schemeClr val="dk1"/>
                  </a:solidFill>
                  <a:latin typeface="Arial"/>
                  <a:ea typeface="Arial"/>
                  <a:cs typeface="Arial"/>
                  <a:sym typeface="Arial"/>
                </a:rPr>
                <a:t>Source: </a:t>
              </a:r>
              <a:r>
                <a:rPr lang="en-GB" sz="12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Daily Mail, 2021</a:t>
              </a:r>
              <a:endParaRPr sz="1200" b="0" i="0" u="none" strike="noStrike" cap="none">
                <a:solidFill>
                  <a:schemeClr val="dk1"/>
                </a:solidFill>
                <a:latin typeface="Arial"/>
                <a:ea typeface="Arial"/>
                <a:cs typeface="Arial"/>
                <a:sym typeface="Aria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body" idx="1"/>
          </p:nvPr>
        </p:nvSpPr>
        <p:spPr>
          <a:xfrm>
            <a:off x="395536" y="373562"/>
            <a:ext cx="6668019" cy="488301"/>
          </a:xfrm>
          <a:prstGeom prst="rect">
            <a:avLst/>
          </a:prstGeom>
          <a:noFill/>
          <a:ln>
            <a:noFill/>
          </a:ln>
        </p:spPr>
        <p:txBody>
          <a:bodyPr spcFirstLastPara="1" wrap="square" lIns="0" tIns="0" rIns="0" bIns="0" anchor="t" anchorCtr="0">
            <a:noAutofit/>
          </a:bodyPr>
          <a:lstStyle/>
          <a:p>
            <a:pPr marL="0" lvl="0" indent="0" algn="l" rtl="0">
              <a:lnSpc>
                <a:spcPct val="104999"/>
              </a:lnSpc>
              <a:spcBef>
                <a:spcPts val="0"/>
              </a:spcBef>
              <a:spcAft>
                <a:spcPts val="0"/>
              </a:spcAft>
              <a:buClr>
                <a:srgbClr val="598752"/>
              </a:buClr>
              <a:buSzPts val="4000"/>
              <a:buFont typeface="Georgia"/>
              <a:buNone/>
            </a:pPr>
            <a:r>
              <a:rPr lang="en-GB"/>
              <a:t>Study site context</a:t>
            </a:r>
            <a:endParaRPr/>
          </a:p>
        </p:txBody>
      </p:sp>
      <p:sp>
        <p:nvSpPr>
          <p:cNvPr id="130" name="Google Shape;130;p6"/>
          <p:cNvSpPr txBox="1">
            <a:spLocks noGrp="1"/>
          </p:cNvSpPr>
          <p:nvPr>
            <p:ph type="body" idx="2"/>
          </p:nvPr>
        </p:nvSpPr>
        <p:spPr>
          <a:xfrm>
            <a:off x="179511" y="1137710"/>
            <a:ext cx="5040561" cy="3306248"/>
          </a:xfrm>
          <a:prstGeom prst="rect">
            <a:avLst/>
          </a:prstGeom>
          <a:noFill/>
          <a:ln w="28575" cap="flat" cmpd="sng">
            <a:solidFill>
              <a:srgbClr val="598752"/>
            </a:solidFill>
            <a:prstDash val="solid"/>
            <a:miter lim="800000"/>
            <a:headEnd type="none" w="sm" len="sm"/>
            <a:tailEnd type="none" w="sm" len="sm"/>
          </a:ln>
        </p:spPr>
        <p:txBody>
          <a:bodyPr spcFirstLastPara="1" wrap="square" lIns="91425" tIns="45700" rIns="91425" bIns="45700" anchor="t" anchorCtr="0">
            <a:noAutofit/>
          </a:bodyPr>
          <a:lstStyle/>
          <a:p>
            <a:pPr marL="266700" lvl="0" indent="-266700" algn="l" rtl="0">
              <a:spcBef>
                <a:spcPts val="0"/>
              </a:spcBef>
              <a:spcAft>
                <a:spcPts val="0"/>
              </a:spcAft>
              <a:buClr>
                <a:srgbClr val="598752"/>
              </a:buClr>
              <a:buSzPts val="1400"/>
              <a:buChar char="•"/>
            </a:pPr>
            <a:r>
              <a:rPr lang="en-GB" sz="1400"/>
              <a:t>E-scooter experiences of staff and students at the University of the West of England (UWE), Bristol.</a:t>
            </a:r>
            <a:endParaRPr/>
          </a:p>
          <a:p>
            <a:pPr marL="541338" lvl="1" indent="-274638" algn="l" rtl="0">
              <a:spcBef>
                <a:spcPts val="280"/>
              </a:spcBef>
              <a:spcAft>
                <a:spcPts val="0"/>
              </a:spcAft>
              <a:buSzPts val="1400"/>
              <a:buChar char="o"/>
            </a:pPr>
            <a:r>
              <a:rPr lang="en-GB" sz="1400"/>
              <a:t>University campuses are an important case-study site for scooter use, due to their high use by younger age groups and for the purposes of accessing educational sites (Maiti et al., 2019).</a:t>
            </a:r>
            <a:endParaRPr/>
          </a:p>
          <a:p>
            <a:pPr marL="266700" lvl="0" indent="-266700" algn="l" rtl="0">
              <a:spcBef>
                <a:spcPts val="280"/>
              </a:spcBef>
              <a:spcAft>
                <a:spcPts val="0"/>
              </a:spcAft>
              <a:buClr>
                <a:srgbClr val="598752"/>
              </a:buClr>
              <a:buSzPts val="1400"/>
              <a:buChar char="•"/>
            </a:pPr>
            <a:r>
              <a:rPr lang="en-GB" sz="1400"/>
              <a:t>UWE is a large university (~30,000 students), Frenchay is its largest campus (UWE, 2022).</a:t>
            </a:r>
            <a:endParaRPr/>
          </a:p>
          <a:p>
            <a:pPr marL="541338" lvl="1" indent="-274638" algn="l" rtl="0">
              <a:spcBef>
                <a:spcPts val="280"/>
              </a:spcBef>
              <a:spcAft>
                <a:spcPts val="0"/>
              </a:spcAft>
              <a:buSzPts val="1400"/>
              <a:buChar char="o"/>
            </a:pPr>
            <a:r>
              <a:rPr lang="en-GB" sz="1400"/>
              <a:t>All UWE campuses within Voi operating zone.</a:t>
            </a:r>
            <a:endParaRPr/>
          </a:p>
          <a:p>
            <a:pPr marL="266700" lvl="0" indent="-266700" algn="l" rtl="0">
              <a:spcBef>
                <a:spcPts val="280"/>
              </a:spcBef>
              <a:spcAft>
                <a:spcPts val="0"/>
              </a:spcAft>
              <a:buClr>
                <a:srgbClr val="598752"/>
              </a:buClr>
              <a:buSzPts val="1400"/>
              <a:buChar char="•"/>
            </a:pPr>
            <a:r>
              <a:rPr lang="en-GB" sz="1400"/>
              <a:t>UWE has a stated commitment to prioritising sustainable travel access to its campuses.</a:t>
            </a:r>
            <a:endParaRPr/>
          </a:p>
          <a:p>
            <a:pPr marL="541338" lvl="1" indent="-274638" algn="l" rtl="0">
              <a:spcBef>
                <a:spcPts val="280"/>
              </a:spcBef>
              <a:spcAft>
                <a:spcPts val="0"/>
              </a:spcAft>
              <a:buSzPts val="1400"/>
              <a:buChar char="o"/>
            </a:pPr>
            <a:r>
              <a:rPr lang="en-GB" sz="1400"/>
              <a:t>Including for e-scooters.</a:t>
            </a:r>
            <a:endParaRPr/>
          </a:p>
          <a:p>
            <a:pPr marL="541338" lvl="1" indent="-274638" algn="l" rtl="0">
              <a:spcBef>
                <a:spcPts val="280"/>
              </a:spcBef>
              <a:spcAft>
                <a:spcPts val="0"/>
              </a:spcAft>
              <a:buSzPts val="1400"/>
              <a:buChar char="o"/>
            </a:pPr>
            <a:r>
              <a:rPr lang="en-GB" sz="1400"/>
              <a:t>20% decrease in car parking spaces by 2030.</a:t>
            </a:r>
            <a:endParaRPr/>
          </a:p>
        </p:txBody>
      </p:sp>
      <p:pic>
        <p:nvPicPr>
          <p:cNvPr id="131" name="Google Shape;131;p6"/>
          <p:cNvPicPr preferRelativeResize="0"/>
          <p:nvPr/>
        </p:nvPicPr>
        <p:blipFill rotWithShape="1">
          <a:blip r:embed="rId3">
            <a:alphaModFix/>
          </a:blip>
          <a:srcRect/>
          <a:stretch/>
        </p:blipFill>
        <p:spPr>
          <a:xfrm>
            <a:off x="5436096" y="195486"/>
            <a:ext cx="3532937" cy="470619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body" idx="1"/>
          </p:nvPr>
        </p:nvSpPr>
        <p:spPr>
          <a:xfrm>
            <a:off x="282857" y="263852"/>
            <a:ext cx="6668100" cy="488400"/>
          </a:xfrm>
          <a:prstGeom prst="rect">
            <a:avLst/>
          </a:prstGeom>
          <a:noFill/>
          <a:ln>
            <a:noFill/>
          </a:ln>
        </p:spPr>
        <p:txBody>
          <a:bodyPr spcFirstLastPara="1" wrap="square" lIns="0" tIns="0" rIns="0" bIns="0" anchor="t" anchorCtr="0">
            <a:noAutofit/>
          </a:bodyPr>
          <a:lstStyle/>
          <a:p>
            <a:pPr marL="0" lvl="0" indent="0" algn="l" rtl="0">
              <a:lnSpc>
                <a:spcPct val="104999"/>
              </a:lnSpc>
              <a:spcBef>
                <a:spcPts val="0"/>
              </a:spcBef>
              <a:spcAft>
                <a:spcPts val="0"/>
              </a:spcAft>
              <a:buClr>
                <a:srgbClr val="598752"/>
              </a:buClr>
              <a:buSzPts val="4000"/>
              <a:buFont typeface="Georgia"/>
              <a:buNone/>
            </a:pPr>
            <a:r>
              <a:rPr lang="en-GB"/>
              <a:t>Methodology</a:t>
            </a:r>
            <a:endParaRPr/>
          </a:p>
        </p:txBody>
      </p:sp>
      <p:sp>
        <p:nvSpPr>
          <p:cNvPr id="137" name="Google Shape;137;p7"/>
          <p:cNvSpPr txBox="1"/>
          <p:nvPr/>
        </p:nvSpPr>
        <p:spPr>
          <a:xfrm>
            <a:off x="143550" y="935025"/>
            <a:ext cx="8856900" cy="3635400"/>
          </a:xfrm>
          <a:prstGeom prst="rect">
            <a:avLst/>
          </a:prstGeom>
          <a:noFill/>
          <a:ln w="28575" cap="flat" cmpd="sng">
            <a:solidFill>
              <a:srgbClr val="598752"/>
            </a:solidFill>
            <a:prstDash val="dash"/>
            <a:round/>
            <a:headEnd type="none" w="sm" len="sm"/>
            <a:tailEnd type="none" w="sm" len="sm"/>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Clr>
                <a:srgbClr val="598752"/>
              </a:buClr>
              <a:buSzPts val="1800"/>
              <a:buFont typeface="Arial"/>
              <a:buNone/>
            </a:pPr>
            <a:r>
              <a:rPr lang="en-GB" b="1" i="0" u="none" strike="noStrike" cap="none">
                <a:solidFill>
                  <a:schemeClr val="dk1"/>
                </a:solidFill>
                <a:latin typeface="Tahoma"/>
                <a:ea typeface="Tahoma"/>
                <a:cs typeface="Tahoma"/>
                <a:sym typeface="Tahoma"/>
              </a:rPr>
              <a:t>Sample</a:t>
            </a:r>
            <a:endParaRPr/>
          </a:p>
          <a:p>
            <a:pPr marL="266700" marR="0" lvl="0" indent="-258445" algn="just" rtl="0">
              <a:lnSpc>
                <a:spcPct val="120000"/>
              </a:lnSpc>
              <a:spcBef>
                <a:spcPts val="306"/>
              </a:spcBef>
              <a:spcAft>
                <a:spcPts val="0"/>
              </a:spcAft>
              <a:buClr>
                <a:srgbClr val="598752"/>
              </a:buClr>
              <a:buSzPts val="1400"/>
              <a:buFont typeface="Arial"/>
              <a:buChar char="•"/>
            </a:pPr>
            <a:r>
              <a:rPr lang="en-GB" b="0" i="0" u="none" strike="noStrike" cap="none">
                <a:solidFill>
                  <a:schemeClr val="dk1"/>
                </a:solidFill>
                <a:latin typeface="Tahoma"/>
                <a:ea typeface="Tahoma"/>
                <a:cs typeface="Tahoma"/>
                <a:sym typeface="Tahoma"/>
              </a:rPr>
              <a:t>Study included both users and non-users of e-scooters.</a:t>
            </a:r>
            <a:endParaRPr>
              <a:solidFill>
                <a:schemeClr val="dk1"/>
              </a:solidFill>
              <a:latin typeface="Tahoma"/>
              <a:ea typeface="Tahoma"/>
              <a:cs typeface="Tahoma"/>
              <a:sym typeface="Tahoma"/>
            </a:endParaRPr>
          </a:p>
          <a:p>
            <a:pPr marL="266700" marR="0" lvl="0" indent="-258445" algn="just" rtl="0">
              <a:lnSpc>
                <a:spcPct val="120000"/>
              </a:lnSpc>
              <a:spcBef>
                <a:spcPts val="306"/>
              </a:spcBef>
              <a:spcAft>
                <a:spcPts val="0"/>
              </a:spcAft>
              <a:buClr>
                <a:srgbClr val="598752"/>
              </a:buClr>
              <a:buSzPts val="1400"/>
              <a:buFont typeface="Arial"/>
              <a:buChar char="•"/>
            </a:pPr>
            <a:r>
              <a:rPr lang="en-GB" b="1" i="0" u="none" strike="noStrike" cap="none">
                <a:solidFill>
                  <a:schemeClr val="dk1"/>
                </a:solidFill>
                <a:latin typeface="Tahoma"/>
                <a:ea typeface="Tahoma"/>
                <a:cs typeface="Tahoma"/>
                <a:sym typeface="Tahoma"/>
              </a:rPr>
              <a:t>Qualitative e-scooter stories (124 collected)</a:t>
            </a:r>
            <a:endParaRPr/>
          </a:p>
          <a:p>
            <a:pPr marL="541338" marR="0" lvl="1" indent="-287972" algn="just" rtl="0">
              <a:lnSpc>
                <a:spcPct val="120000"/>
              </a:lnSpc>
              <a:spcBef>
                <a:spcPts val="238"/>
              </a:spcBef>
              <a:spcAft>
                <a:spcPts val="0"/>
              </a:spcAft>
              <a:buClr>
                <a:srgbClr val="598752"/>
              </a:buClr>
              <a:buSzPts val="1400"/>
              <a:buFont typeface="Courier New"/>
              <a:buChar char="o"/>
            </a:pPr>
            <a:r>
              <a:rPr lang="en-GB" b="0" i="0" u="none" strike="noStrike" cap="none">
                <a:solidFill>
                  <a:schemeClr val="dk1"/>
                </a:solidFill>
                <a:latin typeface="Tahoma"/>
                <a:ea typeface="Tahoma"/>
                <a:cs typeface="Tahoma"/>
                <a:sym typeface="Tahoma"/>
              </a:rPr>
              <a:t>People’s perceptions and experiences of being a user or non-user of the Voi public scooter scheme.</a:t>
            </a:r>
            <a:endParaRPr/>
          </a:p>
          <a:p>
            <a:pPr marL="541337" marR="0" lvl="1" indent="-287972" algn="just" rtl="0">
              <a:lnSpc>
                <a:spcPct val="120000"/>
              </a:lnSpc>
              <a:spcBef>
                <a:spcPts val="238"/>
              </a:spcBef>
              <a:spcAft>
                <a:spcPts val="0"/>
              </a:spcAft>
              <a:buClr>
                <a:srgbClr val="598752"/>
              </a:buClr>
              <a:buSzPts val="1400"/>
              <a:buFont typeface="Courier New"/>
              <a:buChar char="o"/>
            </a:pPr>
            <a:r>
              <a:rPr lang="en-GB" b="0" i="0" u="none" strike="noStrike" cap="none">
                <a:solidFill>
                  <a:schemeClr val="dk1"/>
                </a:solidFill>
                <a:latin typeface="Tahoma"/>
                <a:ea typeface="Tahoma"/>
                <a:cs typeface="Tahoma"/>
                <a:sym typeface="Tahoma"/>
              </a:rPr>
              <a:t>Asked to recount their “scooter stories.”</a:t>
            </a:r>
            <a:endParaRPr sz="1300">
              <a:solidFill>
                <a:schemeClr val="dk1"/>
              </a:solidFill>
              <a:latin typeface="Tahoma"/>
              <a:ea typeface="Tahoma"/>
              <a:cs typeface="Tahoma"/>
              <a:sym typeface="Tahoma"/>
            </a:endParaRPr>
          </a:p>
          <a:p>
            <a:pPr marL="266700" marR="0" lvl="0" indent="-258445" algn="just" rtl="0">
              <a:lnSpc>
                <a:spcPct val="120000"/>
              </a:lnSpc>
              <a:spcBef>
                <a:spcPts val="306"/>
              </a:spcBef>
              <a:spcAft>
                <a:spcPts val="0"/>
              </a:spcAft>
              <a:buClr>
                <a:srgbClr val="598752"/>
              </a:buClr>
              <a:buSzPts val="1400"/>
              <a:buFont typeface="Arial"/>
              <a:buChar char="•"/>
            </a:pPr>
            <a:r>
              <a:rPr lang="en-GB" b="1" i="0" u="none" strike="noStrike" cap="none">
                <a:solidFill>
                  <a:schemeClr val="dk1"/>
                </a:solidFill>
                <a:latin typeface="Tahoma"/>
                <a:ea typeface="Tahoma"/>
                <a:cs typeface="Tahoma"/>
                <a:sym typeface="Tahoma"/>
              </a:rPr>
              <a:t>E-scooter survey (222 valid responses)</a:t>
            </a:r>
            <a:endParaRPr/>
          </a:p>
          <a:p>
            <a:pPr marL="541338" marR="0" lvl="1" indent="-287972" algn="just" rtl="0">
              <a:lnSpc>
                <a:spcPct val="120000"/>
              </a:lnSpc>
              <a:spcBef>
                <a:spcPts val="238"/>
              </a:spcBef>
              <a:spcAft>
                <a:spcPts val="0"/>
              </a:spcAft>
              <a:buClr>
                <a:srgbClr val="598752"/>
              </a:buClr>
              <a:buSzPts val="1400"/>
              <a:buFont typeface="Courier New"/>
              <a:buChar char="o"/>
            </a:pPr>
            <a:r>
              <a:rPr lang="en-GB" b="0" i="0" u="none" strike="noStrike" cap="none">
                <a:solidFill>
                  <a:schemeClr val="dk1"/>
                </a:solidFill>
                <a:latin typeface="Tahoma"/>
                <a:ea typeface="Tahoma"/>
                <a:cs typeface="Tahoma"/>
                <a:sym typeface="Tahoma"/>
              </a:rPr>
              <a:t>Perceived barriers and facilitators to e-scooter use, purpose of e-scooter journeys, mode e-scooter trips are replacing, opinions on e-scooters, and demographic questions. </a:t>
            </a:r>
            <a:endParaRPr/>
          </a:p>
          <a:p>
            <a:pPr marL="266700" marR="0" lvl="0" indent="-258445" algn="just" rtl="0">
              <a:lnSpc>
                <a:spcPct val="120000"/>
              </a:lnSpc>
              <a:spcBef>
                <a:spcPts val="306"/>
              </a:spcBef>
              <a:spcAft>
                <a:spcPts val="0"/>
              </a:spcAft>
              <a:buClr>
                <a:srgbClr val="598752"/>
              </a:buClr>
              <a:buSzPts val="1400"/>
              <a:buFont typeface="Arial"/>
              <a:buChar char="•"/>
            </a:pPr>
            <a:r>
              <a:rPr lang="en-GB" b="0" i="0" u="none" strike="noStrike" cap="none">
                <a:solidFill>
                  <a:schemeClr val="dk1"/>
                </a:solidFill>
                <a:latin typeface="Tahoma"/>
                <a:ea typeface="Tahoma"/>
                <a:cs typeface="Tahoma"/>
                <a:sym typeface="Tahoma"/>
              </a:rPr>
              <a:t>Qualtrics survey and social media group.</a:t>
            </a:r>
            <a:endParaRPr/>
          </a:p>
          <a:p>
            <a:pPr marL="541338" marR="0" lvl="1" indent="-287972" algn="just" rtl="0">
              <a:lnSpc>
                <a:spcPct val="120000"/>
              </a:lnSpc>
              <a:spcBef>
                <a:spcPts val="238"/>
              </a:spcBef>
              <a:spcAft>
                <a:spcPts val="0"/>
              </a:spcAft>
              <a:buClr>
                <a:srgbClr val="598752"/>
              </a:buClr>
              <a:buSzPts val="1400"/>
              <a:buFont typeface="Arial"/>
              <a:buChar char="•"/>
            </a:pPr>
            <a:r>
              <a:rPr lang="en-GB" b="0" i="0" u="none" strike="noStrike" cap="none">
                <a:solidFill>
                  <a:schemeClr val="dk1"/>
                </a:solidFill>
                <a:latin typeface="Tahoma"/>
                <a:ea typeface="Tahoma"/>
                <a:cs typeface="Tahoma"/>
                <a:sym typeface="Tahoma"/>
              </a:rPr>
              <a:t>Quantitative responses and scooter stories collected via Qualtrics survey.</a:t>
            </a:r>
            <a:endParaRPr/>
          </a:p>
          <a:p>
            <a:pPr marL="541338" marR="0" lvl="1" indent="-287972" algn="just" rtl="0">
              <a:lnSpc>
                <a:spcPct val="120000"/>
              </a:lnSpc>
              <a:spcBef>
                <a:spcPts val="238"/>
              </a:spcBef>
              <a:spcAft>
                <a:spcPts val="0"/>
              </a:spcAft>
              <a:buClr>
                <a:srgbClr val="598752"/>
              </a:buClr>
              <a:buSzPts val="1400"/>
              <a:buFont typeface="Arial"/>
              <a:buChar char="•"/>
            </a:pPr>
            <a:r>
              <a:rPr lang="en-GB" b="0" i="0" u="none" strike="noStrike" cap="none">
                <a:solidFill>
                  <a:schemeClr val="dk1"/>
                </a:solidFill>
                <a:latin typeface="Tahoma"/>
                <a:ea typeface="Tahoma"/>
                <a:cs typeface="Tahoma"/>
                <a:sym typeface="Tahoma"/>
              </a:rPr>
              <a:t>Additional scooter stories collected via e-scooter social media group.</a:t>
            </a:r>
            <a:endParaRPr/>
          </a:p>
          <a:p>
            <a:pPr marL="266700" marR="0" lvl="0" indent="-280035" algn="just" rtl="0">
              <a:lnSpc>
                <a:spcPct val="120000"/>
              </a:lnSpc>
              <a:spcBef>
                <a:spcPts val="238"/>
              </a:spcBef>
              <a:spcAft>
                <a:spcPts val="0"/>
              </a:spcAft>
              <a:buClr>
                <a:srgbClr val="598752"/>
              </a:buClr>
              <a:buSzPts val="1400"/>
              <a:buFont typeface="Arial"/>
              <a:buChar char="•"/>
            </a:pPr>
            <a:r>
              <a:rPr lang="en-GB" b="0" i="0" u="none" strike="noStrike" cap="none">
                <a:solidFill>
                  <a:schemeClr val="dk1"/>
                </a:solidFill>
                <a:latin typeface="Tahoma"/>
                <a:ea typeface="Tahoma"/>
                <a:cs typeface="Tahoma"/>
                <a:sym typeface="Tahoma"/>
              </a:rPr>
              <a:t>Convenience sampling via student society pages, internal communications channels, and</a:t>
            </a:r>
            <a:r>
              <a:rPr lang="en-GB">
                <a:solidFill>
                  <a:schemeClr val="dk1"/>
                </a:solidFill>
                <a:latin typeface="Tahoma"/>
                <a:ea typeface="Tahoma"/>
                <a:cs typeface="Tahoma"/>
                <a:sym typeface="Tahoma"/>
              </a:rPr>
              <a:t> </a:t>
            </a:r>
            <a:r>
              <a:rPr lang="en-GB" b="0" i="0" u="none" strike="noStrike" cap="none">
                <a:solidFill>
                  <a:schemeClr val="dk1"/>
                </a:solidFill>
                <a:latin typeface="Tahoma"/>
                <a:ea typeface="Tahoma"/>
                <a:cs typeface="Tahoma"/>
                <a:sym typeface="Tahoma"/>
              </a:rPr>
              <a:t>LinkedIn pages.</a:t>
            </a:r>
            <a:endParaRPr/>
          </a:p>
          <a:p>
            <a:pPr marL="266700" marR="0" lvl="0" indent="-191135" algn="l" rtl="0">
              <a:lnSpc>
                <a:spcPct val="120000"/>
              </a:lnSpc>
              <a:spcBef>
                <a:spcPts val="238"/>
              </a:spcBef>
              <a:spcAft>
                <a:spcPts val="0"/>
              </a:spcAft>
              <a:buClr>
                <a:srgbClr val="598752"/>
              </a:buClr>
              <a:buSzPts val="1400"/>
              <a:buFont typeface="Arial"/>
              <a:buNone/>
            </a:pPr>
            <a:endParaRPr sz="1200" b="0" i="0" u="none" strike="noStrike" cap="none">
              <a:solidFill>
                <a:schemeClr val="dk1"/>
              </a:solidFill>
              <a:latin typeface="Tahoma"/>
              <a:ea typeface="Tahoma"/>
              <a:cs typeface="Tahoma"/>
              <a:sym typeface="Tahoma"/>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a:spLocks noGrp="1"/>
          </p:cNvSpPr>
          <p:nvPr>
            <p:ph type="body" idx="1"/>
          </p:nvPr>
        </p:nvSpPr>
        <p:spPr>
          <a:xfrm>
            <a:off x="156220" y="50308"/>
            <a:ext cx="7604100" cy="10245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rgbClr val="598752"/>
              </a:buClr>
              <a:buSzPts val="4000"/>
              <a:buFont typeface="Georgia"/>
              <a:buNone/>
            </a:pPr>
            <a:r>
              <a:rPr lang="en-GB" sz="4000"/>
              <a:t>Results: Sample and scooter use</a:t>
            </a:r>
            <a:endParaRPr/>
          </a:p>
        </p:txBody>
      </p:sp>
      <p:graphicFrame>
        <p:nvGraphicFramePr>
          <p:cNvPr id="143" name="Google Shape;143;p8"/>
          <p:cNvGraphicFramePr/>
          <p:nvPr/>
        </p:nvGraphicFramePr>
        <p:xfrm>
          <a:off x="156228" y="762369"/>
          <a:ext cx="3000000" cy="3000000"/>
        </p:xfrm>
        <a:graphic>
          <a:graphicData uri="http://schemas.openxmlformats.org/drawingml/2006/table">
            <a:tbl>
              <a:tblPr firstRow="1" firstCol="1" bandRow="1">
                <a:noFill/>
                <a:tableStyleId>{D3322A38-9BF2-4D31-A77A-EE19D5B4C282}</a:tableStyleId>
              </a:tblPr>
              <a:tblGrid>
                <a:gridCol w="743900">
                  <a:extLst>
                    <a:ext uri="{9D8B030D-6E8A-4147-A177-3AD203B41FA5}">
                      <a16:colId xmlns:a16="http://schemas.microsoft.com/office/drawing/2014/main" val="20000"/>
                    </a:ext>
                  </a:extLst>
                </a:gridCol>
                <a:gridCol w="719250">
                  <a:extLst>
                    <a:ext uri="{9D8B030D-6E8A-4147-A177-3AD203B41FA5}">
                      <a16:colId xmlns:a16="http://schemas.microsoft.com/office/drawing/2014/main" val="20001"/>
                    </a:ext>
                  </a:extLst>
                </a:gridCol>
                <a:gridCol w="1047950">
                  <a:extLst>
                    <a:ext uri="{9D8B030D-6E8A-4147-A177-3AD203B41FA5}">
                      <a16:colId xmlns:a16="http://schemas.microsoft.com/office/drawing/2014/main" val="20002"/>
                    </a:ext>
                  </a:extLst>
                </a:gridCol>
                <a:gridCol w="1151975">
                  <a:extLst>
                    <a:ext uri="{9D8B030D-6E8A-4147-A177-3AD203B41FA5}">
                      <a16:colId xmlns:a16="http://schemas.microsoft.com/office/drawing/2014/main" val="20003"/>
                    </a:ext>
                  </a:extLst>
                </a:gridCol>
                <a:gridCol w="1225575">
                  <a:extLst>
                    <a:ext uri="{9D8B030D-6E8A-4147-A177-3AD203B41FA5}">
                      <a16:colId xmlns:a16="http://schemas.microsoft.com/office/drawing/2014/main" val="20004"/>
                    </a:ext>
                  </a:extLst>
                </a:gridCol>
                <a:gridCol w="705175">
                  <a:extLst>
                    <a:ext uri="{9D8B030D-6E8A-4147-A177-3AD203B41FA5}">
                      <a16:colId xmlns:a16="http://schemas.microsoft.com/office/drawing/2014/main" val="20005"/>
                    </a:ext>
                  </a:extLst>
                </a:gridCol>
              </a:tblGrid>
              <a:tr h="213350">
                <a:tc gridSpan="6">
                  <a:txBody>
                    <a:bodyPr/>
                    <a:lstStyle/>
                    <a:p>
                      <a:pPr marL="0" marR="0" lvl="0" indent="0" algn="ctr" rtl="0">
                        <a:spcBef>
                          <a:spcPts val="0"/>
                        </a:spcBef>
                        <a:spcAft>
                          <a:spcPts val="0"/>
                        </a:spcAft>
                        <a:buNone/>
                      </a:pPr>
                      <a:r>
                        <a:rPr lang="en-GB" sz="1400" u="none" strike="noStrike" cap="none"/>
                        <a:t>Gender and age</a:t>
                      </a:r>
                      <a:endParaRPr sz="1600" u="none" strike="noStrike" cap="none">
                        <a:latin typeface="Arial"/>
                        <a:ea typeface="Arial"/>
                        <a:cs typeface="Arial"/>
                        <a:sym typeface="Arial"/>
                      </a:endParaRPr>
                    </a:p>
                  </a:txBody>
                  <a:tcPr marL="65250" marR="6525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3850">
                <a:tc gridSpan="2">
                  <a:txBody>
                    <a:bodyPr/>
                    <a:lstStyle/>
                    <a:p>
                      <a:pPr marL="0" marR="0" lvl="0" indent="0" algn="l" rtl="0">
                        <a:spcBef>
                          <a:spcPts val="0"/>
                        </a:spcBef>
                        <a:spcAft>
                          <a:spcPts val="0"/>
                        </a:spcAft>
                        <a:buNone/>
                      </a:pPr>
                      <a:endParaRPr sz="1600">
                        <a:latin typeface="Times New Roman"/>
                        <a:ea typeface="Times New Roman"/>
                        <a:cs typeface="Times New Roman"/>
                        <a:sym typeface="Times New Roman"/>
                      </a:endParaRPr>
                    </a:p>
                  </a:txBody>
                  <a:tcPr marL="65250" marR="65250" marT="0" marB="0"/>
                </a:tc>
                <a:tc hMerge="1">
                  <a:txBody>
                    <a:bodyPr/>
                    <a:lstStyle/>
                    <a:p>
                      <a:endParaRPr lang="en-US"/>
                    </a:p>
                  </a:txBody>
                  <a:tcPr/>
                </a:tc>
                <a:tc>
                  <a:txBody>
                    <a:bodyPr/>
                    <a:lstStyle/>
                    <a:p>
                      <a:pPr marL="0" marR="0" lvl="0" indent="0" algn="ctr" rtl="0">
                        <a:spcBef>
                          <a:spcPts val="0"/>
                        </a:spcBef>
                        <a:spcAft>
                          <a:spcPts val="0"/>
                        </a:spcAft>
                        <a:buNone/>
                      </a:pPr>
                      <a:r>
                        <a:rPr lang="en-GB" sz="1400"/>
                        <a:t>Male</a:t>
                      </a:r>
                      <a:endParaRPr sz="1600">
                        <a:latin typeface="Arial"/>
                        <a:ea typeface="Arial"/>
                        <a:cs typeface="Arial"/>
                        <a:sym typeface="Arial"/>
                      </a:endParaRPr>
                    </a:p>
                  </a:txBody>
                  <a:tcPr marL="65250" marR="65250" marT="0" marB="0"/>
                </a:tc>
                <a:tc>
                  <a:txBody>
                    <a:bodyPr/>
                    <a:lstStyle/>
                    <a:p>
                      <a:pPr marL="0" marR="0" lvl="0" indent="0" algn="ctr" rtl="0">
                        <a:spcBef>
                          <a:spcPts val="0"/>
                        </a:spcBef>
                        <a:spcAft>
                          <a:spcPts val="0"/>
                        </a:spcAft>
                        <a:buNone/>
                      </a:pPr>
                      <a:r>
                        <a:rPr lang="en-GB" sz="1400"/>
                        <a:t>Female</a:t>
                      </a:r>
                      <a:endParaRPr sz="1600">
                        <a:latin typeface="Arial"/>
                        <a:ea typeface="Arial"/>
                        <a:cs typeface="Arial"/>
                        <a:sym typeface="Arial"/>
                      </a:endParaRPr>
                    </a:p>
                  </a:txBody>
                  <a:tcPr marL="65250" marR="65250" marT="0" marB="0"/>
                </a:tc>
                <a:tc>
                  <a:txBody>
                    <a:bodyPr/>
                    <a:lstStyle/>
                    <a:p>
                      <a:pPr marL="0" marR="0" lvl="0" indent="0" algn="ctr" rtl="0">
                        <a:spcBef>
                          <a:spcPts val="0"/>
                        </a:spcBef>
                        <a:spcAft>
                          <a:spcPts val="0"/>
                        </a:spcAft>
                        <a:buNone/>
                      </a:pPr>
                      <a:r>
                        <a:rPr lang="en-GB" sz="1400"/>
                        <a:t>Non-binary</a:t>
                      </a:r>
                      <a:endParaRPr sz="1600">
                        <a:latin typeface="Arial"/>
                        <a:ea typeface="Arial"/>
                        <a:cs typeface="Arial"/>
                        <a:sym typeface="Arial"/>
                      </a:endParaRPr>
                    </a:p>
                  </a:txBody>
                  <a:tcPr marL="65250" marR="65250" marT="0" marB="0"/>
                </a:tc>
                <a:tc>
                  <a:txBody>
                    <a:bodyPr/>
                    <a:lstStyle/>
                    <a:p>
                      <a:pPr marL="0" marR="0" lvl="0" indent="0" algn="ctr" rtl="0">
                        <a:spcBef>
                          <a:spcPts val="0"/>
                        </a:spcBef>
                        <a:spcAft>
                          <a:spcPts val="0"/>
                        </a:spcAft>
                        <a:buNone/>
                      </a:pPr>
                      <a:r>
                        <a:rPr lang="en-GB" sz="1400"/>
                        <a:t>Total</a:t>
                      </a:r>
                      <a:endParaRPr sz="1600">
                        <a:latin typeface="Arial"/>
                        <a:ea typeface="Arial"/>
                        <a:cs typeface="Arial"/>
                        <a:sym typeface="Arial"/>
                      </a:endParaRPr>
                    </a:p>
                  </a:txBody>
                  <a:tcPr marL="65250" marR="65250" marT="0" marB="0"/>
                </a:tc>
                <a:extLst>
                  <a:ext uri="{0D108BD9-81ED-4DB2-BD59-A6C34878D82A}">
                    <a16:rowId xmlns:a16="http://schemas.microsoft.com/office/drawing/2014/main" val="10001"/>
                  </a:ext>
                </a:extLst>
              </a:tr>
              <a:tr h="213350">
                <a:tc rowSpan="2">
                  <a:txBody>
                    <a:bodyPr/>
                    <a:lstStyle/>
                    <a:p>
                      <a:pPr marL="0" marR="0" lvl="0" indent="0" algn="ctr" rtl="0">
                        <a:spcBef>
                          <a:spcPts val="0"/>
                        </a:spcBef>
                        <a:spcAft>
                          <a:spcPts val="0"/>
                        </a:spcAft>
                        <a:buNone/>
                      </a:pPr>
                      <a:r>
                        <a:rPr lang="en-GB" sz="1400"/>
                        <a:t>18 - 24</a:t>
                      </a:r>
                      <a:endParaRPr sz="1600">
                        <a:latin typeface="Arial"/>
                        <a:ea typeface="Arial"/>
                        <a:cs typeface="Arial"/>
                        <a:sym typeface="Arial"/>
                      </a:endParaRPr>
                    </a:p>
                  </a:txBody>
                  <a:tcPr marL="65250" marR="65250" marT="0" marB="0"/>
                </a:tc>
                <a:tc>
                  <a:txBody>
                    <a:bodyPr/>
                    <a:lstStyle/>
                    <a:p>
                      <a:pPr marL="0" marR="0" lvl="0" indent="0" algn="ctr" rtl="0">
                        <a:spcBef>
                          <a:spcPts val="0"/>
                        </a:spcBef>
                        <a:spcAft>
                          <a:spcPts val="0"/>
                        </a:spcAft>
                        <a:buNone/>
                      </a:pPr>
                      <a:r>
                        <a:rPr lang="en-GB" sz="1400"/>
                        <a:t>N</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37</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38</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1</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76</a:t>
                      </a:r>
                      <a:endParaRPr sz="1600">
                        <a:latin typeface="Arial"/>
                        <a:ea typeface="Arial"/>
                        <a:cs typeface="Arial"/>
                        <a:sym typeface="Arial"/>
                      </a:endParaRPr>
                    </a:p>
                  </a:txBody>
                  <a:tcPr marL="65250" marR="65250" marT="0" marB="0"/>
                </a:tc>
                <a:extLst>
                  <a:ext uri="{0D108BD9-81ED-4DB2-BD59-A6C34878D82A}">
                    <a16:rowId xmlns:a16="http://schemas.microsoft.com/office/drawing/2014/main" val="10002"/>
                  </a:ext>
                </a:extLst>
              </a:tr>
              <a:tr h="213350">
                <a:tc vMerge="1">
                  <a:txBody>
                    <a:bodyPr/>
                    <a:lstStyle/>
                    <a:p>
                      <a:endParaRPr lang="en-US"/>
                    </a:p>
                  </a:txBody>
                  <a:tcPr/>
                </a:tc>
                <a:tc>
                  <a:txBody>
                    <a:bodyPr/>
                    <a:lstStyle/>
                    <a:p>
                      <a:pPr marL="0" marR="0" lvl="0" indent="0" algn="ctr" rtl="0">
                        <a:spcBef>
                          <a:spcPts val="0"/>
                        </a:spcBef>
                        <a:spcAft>
                          <a:spcPts val="0"/>
                        </a:spcAft>
                        <a:buNone/>
                      </a:pPr>
                      <a:r>
                        <a:rPr lang="en-GB" sz="1400"/>
                        <a:t>%</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31.1</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37.6</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50.0</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34.2</a:t>
                      </a:r>
                      <a:endParaRPr sz="1600">
                        <a:latin typeface="Arial"/>
                        <a:ea typeface="Arial"/>
                        <a:cs typeface="Arial"/>
                        <a:sym typeface="Arial"/>
                      </a:endParaRPr>
                    </a:p>
                  </a:txBody>
                  <a:tcPr marL="65250" marR="65250" marT="0" marB="0"/>
                </a:tc>
                <a:extLst>
                  <a:ext uri="{0D108BD9-81ED-4DB2-BD59-A6C34878D82A}">
                    <a16:rowId xmlns:a16="http://schemas.microsoft.com/office/drawing/2014/main" val="10003"/>
                  </a:ext>
                </a:extLst>
              </a:tr>
              <a:tr h="213350">
                <a:tc rowSpan="2">
                  <a:txBody>
                    <a:bodyPr/>
                    <a:lstStyle/>
                    <a:p>
                      <a:pPr marL="0" marR="0" lvl="0" indent="0" algn="ctr" rtl="0">
                        <a:spcBef>
                          <a:spcPts val="0"/>
                        </a:spcBef>
                        <a:spcAft>
                          <a:spcPts val="0"/>
                        </a:spcAft>
                        <a:buNone/>
                      </a:pPr>
                      <a:r>
                        <a:rPr lang="en-GB" sz="1400"/>
                        <a:t>25 - 34</a:t>
                      </a:r>
                      <a:endParaRPr sz="1600">
                        <a:latin typeface="Arial"/>
                        <a:ea typeface="Arial"/>
                        <a:cs typeface="Arial"/>
                        <a:sym typeface="Arial"/>
                      </a:endParaRPr>
                    </a:p>
                  </a:txBody>
                  <a:tcPr marL="65250" marR="65250" marT="0" marB="0"/>
                </a:tc>
                <a:tc>
                  <a:txBody>
                    <a:bodyPr/>
                    <a:lstStyle/>
                    <a:p>
                      <a:pPr marL="0" marR="0" lvl="0" indent="0" algn="ctr" rtl="0">
                        <a:spcBef>
                          <a:spcPts val="0"/>
                        </a:spcBef>
                        <a:spcAft>
                          <a:spcPts val="0"/>
                        </a:spcAft>
                        <a:buNone/>
                      </a:pPr>
                      <a:r>
                        <a:rPr lang="en-GB" sz="1400"/>
                        <a:t>N</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23</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12</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1</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36</a:t>
                      </a:r>
                      <a:endParaRPr sz="1600">
                        <a:latin typeface="Arial"/>
                        <a:ea typeface="Arial"/>
                        <a:cs typeface="Arial"/>
                        <a:sym typeface="Arial"/>
                      </a:endParaRPr>
                    </a:p>
                  </a:txBody>
                  <a:tcPr marL="65250" marR="65250" marT="0" marB="0"/>
                </a:tc>
                <a:extLst>
                  <a:ext uri="{0D108BD9-81ED-4DB2-BD59-A6C34878D82A}">
                    <a16:rowId xmlns:a16="http://schemas.microsoft.com/office/drawing/2014/main" val="10004"/>
                  </a:ext>
                </a:extLst>
              </a:tr>
              <a:tr h="213350">
                <a:tc vMerge="1">
                  <a:txBody>
                    <a:bodyPr/>
                    <a:lstStyle/>
                    <a:p>
                      <a:endParaRPr lang="en-US"/>
                    </a:p>
                  </a:txBody>
                  <a:tcPr/>
                </a:tc>
                <a:tc>
                  <a:txBody>
                    <a:bodyPr/>
                    <a:lstStyle/>
                    <a:p>
                      <a:pPr marL="0" marR="0" lvl="0" indent="0" algn="ctr" rtl="0">
                        <a:spcBef>
                          <a:spcPts val="0"/>
                        </a:spcBef>
                        <a:spcAft>
                          <a:spcPts val="0"/>
                        </a:spcAft>
                        <a:buNone/>
                      </a:pPr>
                      <a:r>
                        <a:rPr lang="en-GB" sz="1400"/>
                        <a:t>%</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19.3</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11.9</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50.0</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16.2</a:t>
                      </a:r>
                      <a:endParaRPr sz="1600">
                        <a:latin typeface="Arial"/>
                        <a:ea typeface="Arial"/>
                        <a:cs typeface="Arial"/>
                        <a:sym typeface="Arial"/>
                      </a:endParaRPr>
                    </a:p>
                  </a:txBody>
                  <a:tcPr marL="65250" marR="65250" marT="0" marB="0"/>
                </a:tc>
                <a:extLst>
                  <a:ext uri="{0D108BD9-81ED-4DB2-BD59-A6C34878D82A}">
                    <a16:rowId xmlns:a16="http://schemas.microsoft.com/office/drawing/2014/main" val="10005"/>
                  </a:ext>
                </a:extLst>
              </a:tr>
              <a:tr h="213350">
                <a:tc rowSpan="2">
                  <a:txBody>
                    <a:bodyPr/>
                    <a:lstStyle/>
                    <a:p>
                      <a:pPr marL="0" marR="0" lvl="0" indent="0" algn="ctr" rtl="0">
                        <a:spcBef>
                          <a:spcPts val="0"/>
                        </a:spcBef>
                        <a:spcAft>
                          <a:spcPts val="0"/>
                        </a:spcAft>
                        <a:buNone/>
                      </a:pPr>
                      <a:r>
                        <a:rPr lang="en-GB" sz="1400"/>
                        <a:t>35 - 44</a:t>
                      </a:r>
                      <a:endParaRPr sz="1600">
                        <a:latin typeface="Arial"/>
                        <a:ea typeface="Arial"/>
                        <a:cs typeface="Arial"/>
                        <a:sym typeface="Arial"/>
                      </a:endParaRPr>
                    </a:p>
                  </a:txBody>
                  <a:tcPr marL="65250" marR="65250" marT="0" marB="0"/>
                </a:tc>
                <a:tc>
                  <a:txBody>
                    <a:bodyPr/>
                    <a:lstStyle/>
                    <a:p>
                      <a:pPr marL="0" marR="0" lvl="0" indent="0" algn="ctr" rtl="0">
                        <a:spcBef>
                          <a:spcPts val="0"/>
                        </a:spcBef>
                        <a:spcAft>
                          <a:spcPts val="0"/>
                        </a:spcAft>
                        <a:buNone/>
                      </a:pPr>
                      <a:r>
                        <a:rPr lang="en-GB" sz="1400"/>
                        <a:t>N</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25</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19</a:t>
                      </a:r>
                      <a:endParaRPr sz="1600">
                        <a:latin typeface="Arial"/>
                        <a:ea typeface="Arial"/>
                        <a:cs typeface="Arial"/>
                        <a:sym typeface="Arial"/>
                      </a:endParaRPr>
                    </a:p>
                  </a:txBody>
                  <a:tcPr marL="65250" marR="65250" marT="0" marB="0">
                    <a:solidFill>
                      <a:srgbClr val="EFF3E9"/>
                    </a:solidFill>
                  </a:tcPr>
                </a:tc>
                <a:tc>
                  <a:txBody>
                    <a:bodyPr/>
                    <a:lstStyle/>
                    <a:p>
                      <a:pPr marL="0" marR="0" lvl="0" indent="0" algn="r" rtl="0">
                        <a:spcBef>
                          <a:spcPts val="0"/>
                        </a:spcBef>
                        <a:spcAft>
                          <a:spcPts val="0"/>
                        </a:spcAft>
                        <a:buNone/>
                      </a:pPr>
                      <a:r>
                        <a:rPr lang="en-GB" sz="1400"/>
                        <a:t>0</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44</a:t>
                      </a:r>
                      <a:endParaRPr sz="1600">
                        <a:latin typeface="Arial"/>
                        <a:ea typeface="Arial"/>
                        <a:cs typeface="Arial"/>
                        <a:sym typeface="Arial"/>
                      </a:endParaRPr>
                    </a:p>
                  </a:txBody>
                  <a:tcPr marL="65250" marR="65250" marT="0" marB="0"/>
                </a:tc>
                <a:extLst>
                  <a:ext uri="{0D108BD9-81ED-4DB2-BD59-A6C34878D82A}">
                    <a16:rowId xmlns:a16="http://schemas.microsoft.com/office/drawing/2014/main" val="10006"/>
                  </a:ext>
                </a:extLst>
              </a:tr>
              <a:tr h="213350">
                <a:tc vMerge="1">
                  <a:txBody>
                    <a:bodyPr/>
                    <a:lstStyle/>
                    <a:p>
                      <a:endParaRPr lang="en-US"/>
                    </a:p>
                  </a:txBody>
                  <a:tcPr/>
                </a:tc>
                <a:tc>
                  <a:txBody>
                    <a:bodyPr/>
                    <a:lstStyle/>
                    <a:p>
                      <a:pPr marL="0" marR="0" lvl="0" indent="0" algn="ctr" rtl="0">
                        <a:spcBef>
                          <a:spcPts val="0"/>
                        </a:spcBef>
                        <a:spcAft>
                          <a:spcPts val="0"/>
                        </a:spcAft>
                        <a:buNone/>
                      </a:pPr>
                      <a:r>
                        <a:rPr lang="en-GB" sz="1400"/>
                        <a:t>%</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21.0</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18.8</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0.0</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19.8</a:t>
                      </a:r>
                      <a:endParaRPr sz="1600">
                        <a:latin typeface="Arial"/>
                        <a:ea typeface="Arial"/>
                        <a:cs typeface="Arial"/>
                        <a:sym typeface="Arial"/>
                      </a:endParaRPr>
                    </a:p>
                  </a:txBody>
                  <a:tcPr marL="65250" marR="65250" marT="0" marB="0"/>
                </a:tc>
                <a:extLst>
                  <a:ext uri="{0D108BD9-81ED-4DB2-BD59-A6C34878D82A}">
                    <a16:rowId xmlns:a16="http://schemas.microsoft.com/office/drawing/2014/main" val="10007"/>
                  </a:ext>
                </a:extLst>
              </a:tr>
              <a:tr h="213350">
                <a:tc rowSpan="2">
                  <a:txBody>
                    <a:bodyPr/>
                    <a:lstStyle/>
                    <a:p>
                      <a:pPr marL="0" marR="0" lvl="0" indent="0" algn="ctr" rtl="0">
                        <a:spcBef>
                          <a:spcPts val="0"/>
                        </a:spcBef>
                        <a:spcAft>
                          <a:spcPts val="0"/>
                        </a:spcAft>
                        <a:buNone/>
                      </a:pPr>
                      <a:r>
                        <a:rPr lang="en-GB" sz="1400"/>
                        <a:t>45 - 54</a:t>
                      </a:r>
                      <a:endParaRPr sz="1600">
                        <a:latin typeface="Arial"/>
                        <a:ea typeface="Arial"/>
                        <a:cs typeface="Arial"/>
                        <a:sym typeface="Arial"/>
                      </a:endParaRPr>
                    </a:p>
                  </a:txBody>
                  <a:tcPr marL="65250" marR="65250" marT="0" marB="0"/>
                </a:tc>
                <a:tc>
                  <a:txBody>
                    <a:bodyPr/>
                    <a:lstStyle/>
                    <a:p>
                      <a:pPr marL="0" marR="0" lvl="0" indent="0" algn="ctr" rtl="0">
                        <a:spcBef>
                          <a:spcPts val="0"/>
                        </a:spcBef>
                        <a:spcAft>
                          <a:spcPts val="0"/>
                        </a:spcAft>
                        <a:buNone/>
                      </a:pPr>
                      <a:r>
                        <a:rPr lang="en-GB" sz="1400"/>
                        <a:t>N</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19</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9</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0</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28</a:t>
                      </a:r>
                      <a:endParaRPr sz="1600">
                        <a:latin typeface="Arial"/>
                        <a:ea typeface="Arial"/>
                        <a:cs typeface="Arial"/>
                        <a:sym typeface="Arial"/>
                      </a:endParaRPr>
                    </a:p>
                  </a:txBody>
                  <a:tcPr marL="65250" marR="65250" marT="0" marB="0"/>
                </a:tc>
                <a:extLst>
                  <a:ext uri="{0D108BD9-81ED-4DB2-BD59-A6C34878D82A}">
                    <a16:rowId xmlns:a16="http://schemas.microsoft.com/office/drawing/2014/main" val="10008"/>
                  </a:ext>
                </a:extLst>
              </a:tr>
              <a:tr h="213350">
                <a:tc vMerge="1">
                  <a:txBody>
                    <a:bodyPr/>
                    <a:lstStyle/>
                    <a:p>
                      <a:endParaRPr lang="en-US"/>
                    </a:p>
                  </a:txBody>
                  <a:tcPr/>
                </a:tc>
                <a:tc>
                  <a:txBody>
                    <a:bodyPr/>
                    <a:lstStyle/>
                    <a:p>
                      <a:pPr marL="0" marR="0" lvl="0" indent="0" algn="ctr" rtl="0">
                        <a:spcBef>
                          <a:spcPts val="0"/>
                        </a:spcBef>
                        <a:spcAft>
                          <a:spcPts val="0"/>
                        </a:spcAft>
                        <a:buNone/>
                      </a:pPr>
                      <a:r>
                        <a:rPr lang="en-GB" sz="1400"/>
                        <a:t>%</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16.0</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8.9</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0.0</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12.6</a:t>
                      </a:r>
                      <a:endParaRPr sz="1600">
                        <a:latin typeface="Arial"/>
                        <a:ea typeface="Arial"/>
                        <a:cs typeface="Arial"/>
                        <a:sym typeface="Arial"/>
                      </a:endParaRPr>
                    </a:p>
                  </a:txBody>
                  <a:tcPr marL="65250" marR="65250" marT="0" marB="0"/>
                </a:tc>
                <a:extLst>
                  <a:ext uri="{0D108BD9-81ED-4DB2-BD59-A6C34878D82A}">
                    <a16:rowId xmlns:a16="http://schemas.microsoft.com/office/drawing/2014/main" val="10009"/>
                  </a:ext>
                </a:extLst>
              </a:tr>
              <a:tr h="213350">
                <a:tc rowSpan="2">
                  <a:txBody>
                    <a:bodyPr/>
                    <a:lstStyle/>
                    <a:p>
                      <a:pPr marL="0" marR="0" lvl="0" indent="0" algn="ctr" rtl="0">
                        <a:spcBef>
                          <a:spcPts val="0"/>
                        </a:spcBef>
                        <a:spcAft>
                          <a:spcPts val="0"/>
                        </a:spcAft>
                        <a:buNone/>
                      </a:pPr>
                      <a:r>
                        <a:rPr lang="en-GB" sz="1400"/>
                        <a:t>55 - 64</a:t>
                      </a:r>
                      <a:endParaRPr sz="1600">
                        <a:latin typeface="Arial"/>
                        <a:ea typeface="Arial"/>
                        <a:cs typeface="Arial"/>
                        <a:sym typeface="Arial"/>
                      </a:endParaRPr>
                    </a:p>
                  </a:txBody>
                  <a:tcPr marL="65250" marR="65250" marT="0" marB="0"/>
                </a:tc>
                <a:tc>
                  <a:txBody>
                    <a:bodyPr/>
                    <a:lstStyle/>
                    <a:p>
                      <a:pPr marL="0" marR="0" lvl="0" indent="0" algn="ctr" rtl="0">
                        <a:spcBef>
                          <a:spcPts val="0"/>
                        </a:spcBef>
                        <a:spcAft>
                          <a:spcPts val="0"/>
                        </a:spcAft>
                        <a:buNone/>
                      </a:pPr>
                      <a:r>
                        <a:rPr lang="en-GB" sz="1400"/>
                        <a:t>N</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11</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19</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0</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30</a:t>
                      </a:r>
                      <a:endParaRPr sz="1600">
                        <a:latin typeface="Arial"/>
                        <a:ea typeface="Arial"/>
                        <a:cs typeface="Arial"/>
                        <a:sym typeface="Arial"/>
                      </a:endParaRPr>
                    </a:p>
                  </a:txBody>
                  <a:tcPr marL="65250" marR="65250" marT="0" marB="0"/>
                </a:tc>
                <a:extLst>
                  <a:ext uri="{0D108BD9-81ED-4DB2-BD59-A6C34878D82A}">
                    <a16:rowId xmlns:a16="http://schemas.microsoft.com/office/drawing/2014/main" val="10010"/>
                  </a:ext>
                </a:extLst>
              </a:tr>
              <a:tr h="213350">
                <a:tc vMerge="1">
                  <a:txBody>
                    <a:bodyPr/>
                    <a:lstStyle/>
                    <a:p>
                      <a:endParaRPr lang="en-US"/>
                    </a:p>
                  </a:txBody>
                  <a:tcPr/>
                </a:tc>
                <a:tc>
                  <a:txBody>
                    <a:bodyPr/>
                    <a:lstStyle/>
                    <a:p>
                      <a:pPr marL="0" marR="0" lvl="0" indent="0" algn="ctr" rtl="0">
                        <a:spcBef>
                          <a:spcPts val="0"/>
                        </a:spcBef>
                        <a:spcAft>
                          <a:spcPts val="0"/>
                        </a:spcAft>
                        <a:buNone/>
                      </a:pPr>
                      <a:r>
                        <a:rPr lang="en-GB" sz="1400"/>
                        <a:t>%</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9.2</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18.8</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0.0</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13.5</a:t>
                      </a:r>
                      <a:endParaRPr sz="1600">
                        <a:latin typeface="Arial"/>
                        <a:ea typeface="Arial"/>
                        <a:cs typeface="Arial"/>
                        <a:sym typeface="Arial"/>
                      </a:endParaRPr>
                    </a:p>
                  </a:txBody>
                  <a:tcPr marL="65250" marR="65250" marT="0" marB="0"/>
                </a:tc>
                <a:extLst>
                  <a:ext uri="{0D108BD9-81ED-4DB2-BD59-A6C34878D82A}">
                    <a16:rowId xmlns:a16="http://schemas.microsoft.com/office/drawing/2014/main" val="10011"/>
                  </a:ext>
                </a:extLst>
              </a:tr>
              <a:tr h="213350">
                <a:tc rowSpan="2">
                  <a:txBody>
                    <a:bodyPr/>
                    <a:lstStyle/>
                    <a:p>
                      <a:pPr marL="0" marR="0" lvl="0" indent="0" algn="ctr" rtl="0">
                        <a:spcBef>
                          <a:spcPts val="0"/>
                        </a:spcBef>
                        <a:spcAft>
                          <a:spcPts val="0"/>
                        </a:spcAft>
                        <a:buNone/>
                      </a:pPr>
                      <a:r>
                        <a:rPr lang="en-GB" sz="1400"/>
                        <a:t>65+</a:t>
                      </a:r>
                      <a:endParaRPr sz="1600">
                        <a:latin typeface="Arial"/>
                        <a:ea typeface="Arial"/>
                        <a:cs typeface="Arial"/>
                        <a:sym typeface="Arial"/>
                      </a:endParaRPr>
                    </a:p>
                  </a:txBody>
                  <a:tcPr marL="65250" marR="65250" marT="0" marB="0"/>
                </a:tc>
                <a:tc>
                  <a:txBody>
                    <a:bodyPr/>
                    <a:lstStyle/>
                    <a:p>
                      <a:pPr marL="0" marR="0" lvl="0" indent="0" algn="ctr" rtl="0">
                        <a:spcBef>
                          <a:spcPts val="0"/>
                        </a:spcBef>
                        <a:spcAft>
                          <a:spcPts val="0"/>
                        </a:spcAft>
                        <a:buNone/>
                      </a:pPr>
                      <a:r>
                        <a:rPr lang="en-GB" sz="1400"/>
                        <a:t>N</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4</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4</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0</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8</a:t>
                      </a:r>
                      <a:endParaRPr sz="1600">
                        <a:latin typeface="Arial"/>
                        <a:ea typeface="Arial"/>
                        <a:cs typeface="Arial"/>
                        <a:sym typeface="Arial"/>
                      </a:endParaRPr>
                    </a:p>
                  </a:txBody>
                  <a:tcPr marL="65250" marR="65250" marT="0" marB="0"/>
                </a:tc>
                <a:extLst>
                  <a:ext uri="{0D108BD9-81ED-4DB2-BD59-A6C34878D82A}">
                    <a16:rowId xmlns:a16="http://schemas.microsoft.com/office/drawing/2014/main" val="10012"/>
                  </a:ext>
                </a:extLst>
              </a:tr>
              <a:tr h="213350">
                <a:tc vMerge="1">
                  <a:txBody>
                    <a:bodyPr/>
                    <a:lstStyle/>
                    <a:p>
                      <a:endParaRPr lang="en-US"/>
                    </a:p>
                  </a:txBody>
                  <a:tcPr/>
                </a:tc>
                <a:tc>
                  <a:txBody>
                    <a:bodyPr/>
                    <a:lstStyle/>
                    <a:p>
                      <a:pPr marL="0" marR="0" lvl="0" indent="0" algn="ctr" rtl="0">
                        <a:spcBef>
                          <a:spcPts val="0"/>
                        </a:spcBef>
                        <a:spcAft>
                          <a:spcPts val="0"/>
                        </a:spcAft>
                        <a:buNone/>
                      </a:pPr>
                      <a:r>
                        <a:rPr lang="en-GB" sz="1400"/>
                        <a:t>%</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3.4</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4.0</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0.0</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3.6</a:t>
                      </a:r>
                      <a:endParaRPr sz="1600">
                        <a:latin typeface="Arial"/>
                        <a:ea typeface="Arial"/>
                        <a:cs typeface="Arial"/>
                        <a:sym typeface="Arial"/>
                      </a:endParaRPr>
                    </a:p>
                  </a:txBody>
                  <a:tcPr marL="65250" marR="65250" marT="0" marB="0"/>
                </a:tc>
                <a:extLst>
                  <a:ext uri="{0D108BD9-81ED-4DB2-BD59-A6C34878D82A}">
                    <a16:rowId xmlns:a16="http://schemas.microsoft.com/office/drawing/2014/main" val="10013"/>
                  </a:ext>
                </a:extLst>
              </a:tr>
              <a:tr h="213350">
                <a:tc rowSpan="2">
                  <a:txBody>
                    <a:bodyPr/>
                    <a:lstStyle/>
                    <a:p>
                      <a:pPr marL="0" marR="0" lvl="0" indent="0" algn="ctr" rtl="0">
                        <a:spcBef>
                          <a:spcPts val="0"/>
                        </a:spcBef>
                        <a:spcAft>
                          <a:spcPts val="0"/>
                        </a:spcAft>
                        <a:buNone/>
                      </a:pPr>
                      <a:r>
                        <a:rPr lang="en-GB" sz="1400"/>
                        <a:t>Total</a:t>
                      </a:r>
                      <a:endParaRPr sz="1600">
                        <a:latin typeface="Arial"/>
                        <a:ea typeface="Arial"/>
                        <a:cs typeface="Arial"/>
                        <a:sym typeface="Arial"/>
                      </a:endParaRPr>
                    </a:p>
                  </a:txBody>
                  <a:tcPr marL="65250" marR="65250" marT="0" marB="0"/>
                </a:tc>
                <a:tc>
                  <a:txBody>
                    <a:bodyPr/>
                    <a:lstStyle/>
                    <a:p>
                      <a:pPr marL="0" marR="0" lvl="0" indent="0" algn="ctr" rtl="0">
                        <a:spcBef>
                          <a:spcPts val="0"/>
                        </a:spcBef>
                        <a:spcAft>
                          <a:spcPts val="0"/>
                        </a:spcAft>
                        <a:buNone/>
                      </a:pPr>
                      <a:r>
                        <a:rPr lang="en-GB" sz="1400"/>
                        <a:t>N</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119</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101</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2</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222</a:t>
                      </a:r>
                      <a:endParaRPr sz="1600">
                        <a:latin typeface="Arial"/>
                        <a:ea typeface="Arial"/>
                        <a:cs typeface="Arial"/>
                        <a:sym typeface="Arial"/>
                      </a:endParaRPr>
                    </a:p>
                  </a:txBody>
                  <a:tcPr marL="65250" marR="65250" marT="0" marB="0"/>
                </a:tc>
                <a:extLst>
                  <a:ext uri="{0D108BD9-81ED-4DB2-BD59-A6C34878D82A}">
                    <a16:rowId xmlns:a16="http://schemas.microsoft.com/office/drawing/2014/main" val="10014"/>
                  </a:ext>
                </a:extLst>
              </a:tr>
              <a:tr h="253200">
                <a:tc vMerge="1">
                  <a:txBody>
                    <a:bodyPr/>
                    <a:lstStyle/>
                    <a:p>
                      <a:endParaRPr lang="en-US"/>
                    </a:p>
                  </a:txBody>
                  <a:tcPr/>
                </a:tc>
                <a:tc>
                  <a:txBody>
                    <a:bodyPr/>
                    <a:lstStyle/>
                    <a:p>
                      <a:pPr marL="0" marR="0" lvl="0" indent="0" algn="ctr" rtl="0">
                        <a:spcBef>
                          <a:spcPts val="0"/>
                        </a:spcBef>
                        <a:spcAft>
                          <a:spcPts val="0"/>
                        </a:spcAft>
                        <a:buNone/>
                      </a:pPr>
                      <a:r>
                        <a:rPr lang="en-GB" sz="1400"/>
                        <a:t>%</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100.0</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100.0</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100.0</a:t>
                      </a:r>
                      <a:endParaRPr sz="1600">
                        <a:latin typeface="Arial"/>
                        <a:ea typeface="Arial"/>
                        <a:cs typeface="Arial"/>
                        <a:sym typeface="Arial"/>
                      </a:endParaRPr>
                    </a:p>
                  </a:txBody>
                  <a:tcPr marL="65250" marR="65250" marT="0" marB="0"/>
                </a:tc>
                <a:tc>
                  <a:txBody>
                    <a:bodyPr/>
                    <a:lstStyle/>
                    <a:p>
                      <a:pPr marL="0" marR="0" lvl="0" indent="0" algn="r" rtl="0">
                        <a:spcBef>
                          <a:spcPts val="0"/>
                        </a:spcBef>
                        <a:spcAft>
                          <a:spcPts val="0"/>
                        </a:spcAft>
                        <a:buNone/>
                      </a:pPr>
                      <a:r>
                        <a:rPr lang="en-GB" sz="1400"/>
                        <a:t>100.0</a:t>
                      </a:r>
                      <a:endParaRPr sz="1600">
                        <a:latin typeface="Arial"/>
                        <a:ea typeface="Arial"/>
                        <a:cs typeface="Arial"/>
                        <a:sym typeface="Arial"/>
                      </a:endParaRPr>
                    </a:p>
                  </a:txBody>
                  <a:tcPr marL="65250" marR="65250" marT="0" marB="0"/>
                </a:tc>
                <a:extLst>
                  <a:ext uri="{0D108BD9-81ED-4DB2-BD59-A6C34878D82A}">
                    <a16:rowId xmlns:a16="http://schemas.microsoft.com/office/drawing/2014/main" val="10015"/>
                  </a:ext>
                </a:extLst>
              </a:tr>
            </a:tbl>
          </a:graphicData>
        </a:graphic>
      </p:graphicFrame>
      <p:graphicFrame>
        <p:nvGraphicFramePr>
          <p:cNvPr id="144" name="Google Shape;144;p8"/>
          <p:cNvGraphicFramePr/>
          <p:nvPr/>
        </p:nvGraphicFramePr>
        <p:xfrm>
          <a:off x="5824427" y="762369"/>
          <a:ext cx="3000000" cy="3000000"/>
        </p:xfrm>
        <a:graphic>
          <a:graphicData uri="http://schemas.openxmlformats.org/drawingml/2006/table">
            <a:tbl>
              <a:tblPr firstRow="1" firstCol="1" bandRow="1">
                <a:noFill/>
                <a:tableStyleId>{E4AF7F3F-A36A-4F67-AD7A-C290800D0DD4}</a:tableStyleId>
              </a:tblPr>
              <a:tblGrid>
                <a:gridCol w="1426850">
                  <a:extLst>
                    <a:ext uri="{9D8B030D-6E8A-4147-A177-3AD203B41FA5}">
                      <a16:colId xmlns:a16="http://schemas.microsoft.com/office/drawing/2014/main" val="20000"/>
                    </a:ext>
                  </a:extLst>
                </a:gridCol>
                <a:gridCol w="485300">
                  <a:extLst>
                    <a:ext uri="{9D8B030D-6E8A-4147-A177-3AD203B41FA5}">
                      <a16:colId xmlns:a16="http://schemas.microsoft.com/office/drawing/2014/main" val="20001"/>
                    </a:ext>
                  </a:extLst>
                </a:gridCol>
                <a:gridCol w="532575">
                  <a:extLst>
                    <a:ext uri="{9D8B030D-6E8A-4147-A177-3AD203B41FA5}">
                      <a16:colId xmlns:a16="http://schemas.microsoft.com/office/drawing/2014/main" val="20002"/>
                    </a:ext>
                  </a:extLst>
                </a:gridCol>
              </a:tblGrid>
              <a:tr h="177800">
                <a:tc>
                  <a:txBody>
                    <a:bodyPr/>
                    <a:lstStyle/>
                    <a:p>
                      <a:pPr marL="0" marR="0" lvl="0" indent="0" algn="just" rtl="0">
                        <a:spcBef>
                          <a:spcPts val="0"/>
                        </a:spcBef>
                        <a:spcAft>
                          <a:spcPts val="0"/>
                        </a:spcAft>
                        <a:buNone/>
                      </a:pPr>
                      <a:r>
                        <a:rPr lang="en-GB" sz="1400"/>
                        <a:t>Staff/Student</a:t>
                      </a:r>
                      <a:endParaRPr sz="1600">
                        <a:latin typeface="Arial"/>
                        <a:ea typeface="Arial"/>
                        <a:cs typeface="Arial"/>
                        <a:sym typeface="Arial"/>
                      </a:endParaRPr>
                    </a:p>
                  </a:txBody>
                  <a:tcPr marL="68575" marR="68575" marT="0" marB="0"/>
                </a:tc>
                <a:tc>
                  <a:txBody>
                    <a:bodyPr/>
                    <a:lstStyle/>
                    <a:p>
                      <a:pPr marL="0" marR="0" lvl="0" indent="0" algn="ctr" rtl="0">
                        <a:spcBef>
                          <a:spcPts val="0"/>
                        </a:spcBef>
                        <a:spcAft>
                          <a:spcPts val="0"/>
                        </a:spcAft>
                        <a:buNone/>
                      </a:pPr>
                      <a:r>
                        <a:rPr lang="en-GB" sz="1400"/>
                        <a:t>N</a:t>
                      </a:r>
                      <a:endParaRPr sz="1600">
                        <a:latin typeface="Arial"/>
                        <a:ea typeface="Arial"/>
                        <a:cs typeface="Arial"/>
                        <a:sym typeface="Arial"/>
                      </a:endParaRPr>
                    </a:p>
                  </a:txBody>
                  <a:tcPr marL="68575" marR="68575" marT="0" marB="0"/>
                </a:tc>
                <a:tc>
                  <a:txBody>
                    <a:bodyPr/>
                    <a:lstStyle/>
                    <a:p>
                      <a:pPr marL="0" marR="0" lvl="0" indent="0" algn="ctr" rtl="0">
                        <a:spcBef>
                          <a:spcPts val="0"/>
                        </a:spcBef>
                        <a:spcAft>
                          <a:spcPts val="0"/>
                        </a:spcAft>
                        <a:buNone/>
                      </a:pPr>
                      <a:r>
                        <a:rPr lang="en-GB" sz="1400"/>
                        <a:t>%</a:t>
                      </a:r>
                      <a:endParaRPr sz="1600">
                        <a:latin typeface="Arial"/>
                        <a:ea typeface="Arial"/>
                        <a:cs typeface="Arial"/>
                        <a:sym typeface="Arial"/>
                      </a:endParaRPr>
                    </a:p>
                  </a:txBody>
                  <a:tcPr marL="68575" marR="68575" marT="0" marB="0"/>
                </a:tc>
                <a:extLst>
                  <a:ext uri="{0D108BD9-81ED-4DB2-BD59-A6C34878D82A}">
                    <a16:rowId xmlns:a16="http://schemas.microsoft.com/office/drawing/2014/main" val="10000"/>
                  </a:ext>
                </a:extLst>
              </a:tr>
              <a:tr h="225725">
                <a:tc>
                  <a:txBody>
                    <a:bodyPr/>
                    <a:lstStyle/>
                    <a:p>
                      <a:pPr marL="0" marR="0" lvl="0" indent="0" algn="just" rtl="0">
                        <a:spcBef>
                          <a:spcPts val="0"/>
                        </a:spcBef>
                        <a:spcAft>
                          <a:spcPts val="0"/>
                        </a:spcAft>
                        <a:buNone/>
                      </a:pPr>
                      <a:r>
                        <a:rPr lang="en-GB" sz="1400"/>
                        <a:t>Staff</a:t>
                      </a:r>
                      <a:endParaRPr sz="1600">
                        <a:latin typeface="Arial"/>
                        <a:ea typeface="Arial"/>
                        <a:cs typeface="Arial"/>
                        <a:sym typeface="Arial"/>
                      </a:endParaRPr>
                    </a:p>
                  </a:txBody>
                  <a:tcPr marL="68575" marR="68575" marT="0" marB="0"/>
                </a:tc>
                <a:tc>
                  <a:txBody>
                    <a:bodyPr/>
                    <a:lstStyle/>
                    <a:p>
                      <a:pPr marL="0" marR="0" lvl="0" indent="0" algn="r" rtl="0">
                        <a:spcBef>
                          <a:spcPts val="0"/>
                        </a:spcBef>
                        <a:spcAft>
                          <a:spcPts val="0"/>
                        </a:spcAft>
                        <a:buNone/>
                      </a:pPr>
                      <a:r>
                        <a:rPr lang="en-GB" sz="1400"/>
                        <a:t>125</a:t>
                      </a:r>
                      <a:endParaRPr sz="1600">
                        <a:latin typeface="Arial"/>
                        <a:ea typeface="Arial"/>
                        <a:cs typeface="Arial"/>
                        <a:sym typeface="Arial"/>
                      </a:endParaRPr>
                    </a:p>
                  </a:txBody>
                  <a:tcPr marL="68575" marR="68575" marT="0" marB="0"/>
                </a:tc>
                <a:tc>
                  <a:txBody>
                    <a:bodyPr/>
                    <a:lstStyle/>
                    <a:p>
                      <a:pPr marL="0" marR="0" lvl="0" indent="0" algn="r" rtl="0">
                        <a:spcBef>
                          <a:spcPts val="0"/>
                        </a:spcBef>
                        <a:spcAft>
                          <a:spcPts val="0"/>
                        </a:spcAft>
                        <a:buNone/>
                      </a:pPr>
                      <a:r>
                        <a:rPr lang="en-GB" sz="1400"/>
                        <a:t>57.3</a:t>
                      </a:r>
                      <a:endParaRPr sz="1600">
                        <a:latin typeface="Arial"/>
                        <a:ea typeface="Arial"/>
                        <a:cs typeface="Arial"/>
                        <a:sym typeface="Arial"/>
                      </a:endParaRPr>
                    </a:p>
                  </a:txBody>
                  <a:tcPr marL="68575" marR="68575" marT="0" marB="0"/>
                </a:tc>
                <a:extLst>
                  <a:ext uri="{0D108BD9-81ED-4DB2-BD59-A6C34878D82A}">
                    <a16:rowId xmlns:a16="http://schemas.microsoft.com/office/drawing/2014/main" val="10001"/>
                  </a:ext>
                </a:extLst>
              </a:tr>
              <a:tr h="177800">
                <a:tc>
                  <a:txBody>
                    <a:bodyPr/>
                    <a:lstStyle/>
                    <a:p>
                      <a:pPr marL="0" marR="0" lvl="0" indent="0" algn="just" rtl="0">
                        <a:spcBef>
                          <a:spcPts val="0"/>
                        </a:spcBef>
                        <a:spcAft>
                          <a:spcPts val="0"/>
                        </a:spcAft>
                        <a:buNone/>
                      </a:pPr>
                      <a:r>
                        <a:rPr lang="en-GB" sz="1400"/>
                        <a:t>Student</a:t>
                      </a:r>
                      <a:endParaRPr sz="1600">
                        <a:latin typeface="Arial"/>
                        <a:ea typeface="Arial"/>
                        <a:cs typeface="Arial"/>
                        <a:sym typeface="Arial"/>
                      </a:endParaRPr>
                    </a:p>
                  </a:txBody>
                  <a:tcPr marL="68575" marR="68575" marT="0" marB="0"/>
                </a:tc>
                <a:tc>
                  <a:txBody>
                    <a:bodyPr/>
                    <a:lstStyle/>
                    <a:p>
                      <a:pPr marL="0" marR="0" lvl="0" indent="0" algn="r" rtl="0">
                        <a:spcBef>
                          <a:spcPts val="0"/>
                        </a:spcBef>
                        <a:spcAft>
                          <a:spcPts val="0"/>
                        </a:spcAft>
                        <a:buNone/>
                      </a:pPr>
                      <a:r>
                        <a:rPr lang="en-GB" sz="1400"/>
                        <a:t>93</a:t>
                      </a:r>
                      <a:endParaRPr sz="1600">
                        <a:latin typeface="Arial"/>
                        <a:ea typeface="Arial"/>
                        <a:cs typeface="Arial"/>
                        <a:sym typeface="Arial"/>
                      </a:endParaRPr>
                    </a:p>
                  </a:txBody>
                  <a:tcPr marL="68575" marR="68575" marT="0" marB="0"/>
                </a:tc>
                <a:tc>
                  <a:txBody>
                    <a:bodyPr/>
                    <a:lstStyle/>
                    <a:p>
                      <a:pPr marL="0" marR="0" lvl="0" indent="0" algn="r" rtl="0">
                        <a:spcBef>
                          <a:spcPts val="0"/>
                        </a:spcBef>
                        <a:spcAft>
                          <a:spcPts val="0"/>
                        </a:spcAft>
                        <a:buNone/>
                      </a:pPr>
                      <a:r>
                        <a:rPr lang="en-GB" sz="1400"/>
                        <a:t>42.7</a:t>
                      </a:r>
                      <a:endParaRPr sz="1600">
                        <a:latin typeface="Arial"/>
                        <a:ea typeface="Arial"/>
                        <a:cs typeface="Arial"/>
                        <a:sym typeface="Arial"/>
                      </a:endParaRPr>
                    </a:p>
                  </a:txBody>
                  <a:tcPr marL="68575" marR="68575" marT="0" marB="0"/>
                </a:tc>
                <a:extLst>
                  <a:ext uri="{0D108BD9-81ED-4DB2-BD59-A6C34878D82A}">
                    <a16:rowId xmlns:a16="http://schemas.microsoft.com/office/drawing/2014/main" val="10002"/>
                  </a:ext>
                </a:extLst>
              </a:tr>
              <a:tr h="177800">
                <a:tc>
                  <a:txBody>
                    <a:bodyPr/>
                    <a:lstStyle/>
                    <a:p>
                      <a:pPr marL="0" marR="0" lvl="0" indent="0" algn="just" rtl="0">
                        <a:spcBef>
                          <a:spcPts val="0"/>
                        </a:spcBef>
                        <a:spcAft>
                          <a:spcPts val="0"/>
                        </a:spcAft>
                        <a:buNone/>
                      </a:pPr>
                      <a:r>
                        <a:rPr lang="en-GB" sz="1400"/>
                        <a:t>Total</a:t>
                      </a:r>
                      <a:endParaRPr sz="1600">
                        <a:latin typeface="Arial"/>
                        <a:ea typeface="Arial"/>
                        <a:cs typeface="Arial"/>
                        <a:sym typeface="Arial"/>
                      </a:endParaRPr>
                    </a:p>
                  </a:txBody>
                  <a:tcPr marL="68575" marR="68575" marT="0" marB="0"/>
                </a:tc>
                <a:tc>
                  <a:txBody>
                    <a:bodyPr/>
                    <a:lstStyle/>
                    <a:p>
                      <a:pPr marL="0" marR="0" lvl="0" indent="0" algn="r" rtl="0">
                        <a:spcBef>
                          <a:spcPts val="0"/>
                        </a:spcBef>
                        <a:spcAft>
                          <a:spcPts val="0"/>
                        </a:spcAft>
                        <a:buNone/>
                      </a:pPr>
                      <a:r>
                        <a:rPr lang="en-GB" sz="1400"/>
                        <a:t>218</a:t>
                      </a:r>
                      <a:endParaRPr sz="1600">
                        <a:latin typeface="Arial"/>
                        <a:ea typeface="Arial"/>
                        <a:cs typeface="Arial"/>
                        <a:sym typeface="Arial"/>
                      </a:endParaRPr>
                    </a:p>
                  </a:txBody>
                  <a:tcPr marL="68575" marR="68575" marT="0" marB="0"/>
                </a:tc>
                <a:tc>
                  <a:txBody>
                    <a:bodyPr/>
                    <a:lstStyle/>
                    <a:p>
                      <a:pPr marL="0" marR="0" lvl="0" indent="0" algn="r" rtl="0">
                        <a:spcBef>
                          <a:spcPts val="0"/>
                        </a:spcBef>
                        <a:spcAft>
                          <a:spcPts val="0"/>
                        </a:spcAft>
                        <a:buNone/>
                      </a:pPr>
                      <a:r>
                        <a:rPr lang="en-GB" sz="1400"/>
                        <a:t>100</a:t>
                      </a:r>
                      <a:endParaRPr sz="1600">
                        <a:latin typeface="Arial"/>
                        <a:ea typeface="Arial"/>
                        <a:cs typeface="Arial"/>
                        <a:sym typeface="Arial"/>
                      </a:endParaRPr>
                    </a:p>
                  </a:txBody>
                  <a:tcPr marL="68575" marR="68575" marT="0" marB="0"/>
                </a:tc>
                <a:extLst>
                  <a:ext uri="{0D108BD9-81ED-4DB2-BD59-A6C34878D82A}">
                    <a16:rowId xmlns:a16="http://schemas.microsoft.com/office/drawing/2014/main" val="10003"/>
                  </a:ext>
                </a:extLst>
              </a:tr>
            </a:tbl>
          </a:graphicData>
        </a:graphic>
      </p:graphicFrame>
      <p:graphicFrame>
        <p:nvGraphicFramePr>
          <p:cNvPr id="145" name="Google Shape;145;p8"/>
          <p:cNvGraphicFramePr/>
          <p:nvPr/>
        </p:nvGraphicFramePr>
        <p:xfrm>
          <a:off x="6541565" y="1718300"/>
          <a:ext cx="3000000" cy="3000000"/>
        </p:xfrm>
        <a:graphic>
          <a:graphicData uri="http://schemas.openxmlformats.org/drawingml/2006/table">
            <a:tbl>
              <a:tblPr firstRow="1" firstCol="1" bandRow="1">
                <a:noFill/>
                <a:tableStyleId>{E4AF7F3F-A36A-4F67-AD7A-C290800D0DD4}</a:tableStyleId>
              </a:tblPr>
              <a:tblGrid>
                <a:gridCol w="1078775">
                  <a:extLst>
                    <a:ext uri="{9D8B030D-6E8A-4147-A177-3AD203B41FA5}">
                      <a16:colId xmlns:a16="http://schemas.microsoft.com/office/drawing/2014/main" val="20000"/>
                    </a:ext>
                  </a:extLst>
                </a:gridCol>
                <a:gridCol w="636400">
                  <a:extLst>
                    <a:ext uri="{9D8B030D-6E8A-4147-A177-3AD203B41FA5}">
                      <a16:colId xmlns:a16="http://schemas.microsoft.com/office/drawing/2014/main" val="20001"/>
                    </a:ext>
                  </a:extLst>
                </a:gridCol>
                <a:gridCol w="729550">
                  <a:extLst>
                    <a:ext uri="{9D8B030D-6E8A-4147-A177-3AD203B41FA5}">
                      <a16:colId xmlns:a16="http://schemas.microsoft.com/office/drawing/2014/main" val="20002"/>
                    </a:ext>
                  </a:extLst>
                </a:gridCol>
              </a:tblGrid>
              <a:tr h="190500">
                <a:tc>
                  <a:txBody>
                    <a:bodyPr/>
                    <a:lstStyle/>
                    <a:p>
                      <a:pPr marL="0" marR="0" lvl="0" indent="0" algn="l" rtl="0">
                        <a:lnSpc>
                          <a:spcPct val="107000"/>
                        </a:lnSpc>
                        <a:spcBef>
                          <a:spcPts val="0"/>
                        </a:spcBef>
                        <a:spcAft>
                          <a:spcPts val="0"/>
                        </a:spcAft>
                        <a:buNone/>
                      </a:pPr>
                      <a:r>
                        <a:rPr lang="en-GB" sz="1400"/>
                        <a:t>Scooter use</a:t>
                      </a:r>
                      <a:endParaRPr sz="1400">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GB" sz="1400"/>
                        <a:t>N</a:t>
                      </a:r>
                      <a:endParaRPr sz="1400">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GB" sz="1400"/>
                        <a:t>%</a:t>
                      </a:r>
                      <a:endParaRPr sz="1400">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90500">
                <a:tc>
                  <a:txBody>
                    <a:bodyPr/>
                    <a:lstStyle/>
                    <a:p>
                      <a:pPr marL="0" marR="0" lvl="0" indent="0" algn="l" rtl="0">
                        <a:lnSpc>
                          <a:spcPct val="107000"/>
                        </a:lnSpc>
                        <a:spcBef>
                          <a:spcPts val="0"/>
                        </a:spcBef>
                        <a:spcAft>
                          <a:spcPts val="0"/>
                        </a:spcAft>
                        <a:buNone/>
                      </a:pPr>
                      <a:r>
                        <a:rPr lang="en-GB" sz="1400"/>
                        <a:t>Yes</a:t>
                      </a:r>
                      <a:endParaRPr sz="1400">
                        <a:latin typeface="Calibri"/>
                        <a:ea typeface="Calibri"/>
                        <a:cs typeface="Calibri"/>
                        <a:sym typeface="Calibri"/>
                      </a:endParaRPr>
                    </a:p>
                  </a:txBody>
                  <a:tcPr marL="68575" marR="68575" marT="0" marB="0"/>
                </a:tc>
                <a:tc>
                  <a:txBody>
                    <a:bodyPr/>
                    <a:lstStyle/>
                    <a:p>
                      <a:pPr marL="0" marR="0" lvl="0" indent="0" algn="r" rtl="0">
                        <a:lnSpc>
                          <a:spcPct val="107000"/>
                        </a:lnSpc>
                        <a:spcBef>
                          <a:spcPts val="0"/>
                        </a:spcBef>
                        <a:spcAft>
                          <a:spcPts val="0"/>
                        </a:spcAft>
                        <a:buNone/>
                      </a:pPr>
                      <a:r>
                        <a:rPr lang="en-GB" sz="1400"/>
                        <a:t>92</a:t>
                      </a:r>
                      <a:endParaRPr sz="1400">
                        <a:latin typeface="Calibri"/>
                        <a:ea typeface="Calibri"/>
                        <a:cs typeface="Calibri"/>
                        <a:sym typeface="Calibri"/>
                      </a:endParaRPr>
                    </a:p>
                  </a:txBody>
                  <a:tcPr marL="68575" marR="68575" marT="0" marB="0"/>
                </a:tc>
                <a:tc>
                  <a:txBody>
                    <a:bodyPr/>
                    <a:lstStyle/>
                    <a:p>
                      <a:pPr marL="0" marR="0" lvl="0" indent="0" algn="r" rtl="0">
                        <a:lnSpc>
                          <a:spcPct val="107000"/>
                        </a:lnSpc>
                        <a:spcBef>
                          <a:spcPts val="0"/>
                        </a:spcBef>
                        <a:spcAft>
                          <a:spcPts val="0"/>
                        </a:spcAft>
                        <a:buNone/>
                      </a:pPr>
                      <a:r>
                        <a:rPr lang="en-GB" sz="1400"/>
                        <a:t>41.6</a:t>
                      </a:r>
                      <a:endParaRPr sz="14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190500">
                <a:tc>
                  <a:txBody>
                    <a:bodyPr/>
                    <a:lstStyle/>
                    <a:p>
                      <a:pPr marL="0" marR="0" lvl="0" indent="0" algn="l" rtl="0">
                        <a:lnSpc>
                          <a:spcPct val="107000"/>
                        </a:lnSpc>
                        <a:spcBef>
                          <a:spcPts val="0"/>
                        </a:spcBef>
                        <a:spcAft>
                          <a:spcPts val="0"/>
                        </a:spcAft>
                        <a:buNone/>
                      </a:pPr>
                      <a:r>
                        <a:rPr lang="en-GB" sz="1400"/>
                        <a:t>No</a:t>
                      </a:r>
                      <a:endParaRPr sz="1400">
                        <a:latin typeface="Calibri"/>
                        <a:ea typeface="Calibri"/>
                        <a:cs typeface="Calibri"/>
                        <a:sym typeface="Calibri"/>
                      </a:endParaRPr>
                    </a:p>
                  </a:txBody>
                  <a:tcPr marL="68575" marR="68575" marT="0" marB="0"/>
                </a:tc>
                <a:tc>
                  <a:txBody>
                    <a:bodyPr/>
                    <a:lstStyle/>
                    <a:p>
                      <a:pPr marL="0" marR="0" lvl="0" indent="0" algn="r" rtl="0">
                        <a:lnSpc>
                          <a:spcPct val="107000"/>
                        </a:lnSpc>
                        <a:spcBef>
                          <a:spcPts val="0"/>
                        </a:spcBef>
                        <a:spcAft>
                          <a:spcPts val="0"/>
                        </a:spcAft>
                        <a:buNone/>
                      </a:pPr>
                      <a:r>
                        <a:rPr lang="en-GB" sz="1400"/>
                        <a:t>129</a:t>
                      </a:r>
                      <a:endParaRPr sz="1400">
                        <a:latin typeface="Calibri"/>
                        <a:ea typeface="Calibri"/>
                        <a:cs typeface="Calibri"/>
                        <a:sym typeface="Calibri"/>
                      </a:endParaRPr>
                    </a:p>
                  </a:txBody>
                  <a:tcPr marL="68575" marR="68575" marT="0" marB="0"/>
                </a:tc>
                <a:tc>
                  <a:txBody>
                    <a:bodyPr/>
                    <a:lstStyle/>
                    <a:p>
                      <a:pPr marL="0" marR="0" lvl="0" indent="0" algn="r" rtl="0">
                        <a:lnSpc>
                          <a:spcPct val="107000"/>
                        </a:lnSpc>
                        <a:spcBef>
                          <a:spcPts val="0"/>
                        </a:spcBef>
                        <a:spcAft>
                          <a:spcPts val="0"/>
                        </a:spcAft>
                        <a:buNone/>
                      </a:pPr>
                      <a:r>
                        <a:rPr lang="en-GB" sz="1400"/>
                        <a:t>58.4</a:t>
                      </a:r>
                      <a:endParaRPr sz="14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190500">
                <a:tc>
                  <a:txBody>
                    <a:bodyPr/>
                    <a:lstStyle/>
                    <a:p>
                      <a:pPr marL="0" marR="0" lvl="0" indent="0" algn="l" rtl="0">
                        <a:lnSpc>
                          <a:spcPct val="107000"/>
                        </a:lnSpc>
                        <a:spcBef>
                          <a:spcPts val="0"/>
                        </a:spcBef>
                        <a:spcAft>
                          <a:spcPts val="0"/>
                        </a:spcAft>
                        <a:buNone/>
                      </a:pPr>
                      <a:r>
                        <a:rPr lang="en-GB" sz="1400"/>
                        <a:t>Total</a:t>
                      </a:r>
                      <a:endParaRPr sz="1400">
                        <a:latin typeface="Calibri"/>
                        <a:ea typeface="Calibri"/>
                        <a:cs typeface="Calibri"/>
                        <a:sym typeface="Calibri"/>
                      </a:endParaRPr>
                    </a:p>
                  </a:txBody>
                  <a:tcPr marL="68575" marR="68575" marT="0" marB="0"/>
                </a:tc>
                <a:tc>
                  <a:txBody>
                    <a:bodyPr/>
                    <a:lstStyle/>
                    <a:p>
                      <a:pPr marL="0" marR="0" lvl="0" indent="0" algn="r" rtl="0">
                        <a:lnSpc>
                          <a:spcPct val="107000"/>
                        </a:lnSpc>
                        <a:spcBef>
                          <a:spcPts val="0"/>
                        </a:spcBef>
                        <a:spcAft>
                          <a:spcPts val="0"/>
                        </a:spcAft>
                        <a:buNone/>
                      </a:pPr>
                      <a:r>
                        <a:rPr lang="en-GB" sz="1400"/>
                        <a:t>221</a:t>
                      </a:r>
                      <a:endParaRPr sz="1400">
                        <a:latin typeface="Calibri"/>
                        <a:ea typeface="Calibri"/>
                        <a:cs typeface="Calibri"/>
                        <a:sym typeface="Calibri"/>
                      </a:endParaRPr>
                    </a:p>
                  </a:txBody>
                  <a:tcPr marL="68575" marR="68575" marT="0" marB="0"/>
                </a:tc>
                <a:tc>
                  <a:txBody>
                    <a:bodyPr/>
                    <a:lstStyle/>
                    <a:p>
                      <a:pPr marL="0" marR="0" lvl="0" indent="0" algn="r" rtl="0">
                        <a:lnSpc>
                          <a:spcPct val="107000"/>
                        </a:lnSpc>
                        <a:spcBef>
                          <a:spcPts val="0"/>
                        </a:spcBef>
                        <a:spcAft>
                          <a:spcPts val="0"/>
                        </a:spcAft>
                        <a:buNone/>
                      </a:pPr>
                      <a:r>
                        <a:rPr lang="en-GB" sz="1400"/>
                        <a:t>100</a:t>
                      </a:r>
                      <a:endParaRPr sz="14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bl>
          </a:graphicData>
        </a:graphic>
      </p:graphicFrame>
      <p:graphicFrame>
        <p:nvGraphicFramePr>
          <p:cNvPr id="146" name="Google Shape;146;p8"/>
          <p:cNvGraphicFramePr/>
          <p:nvPr/>
        </p:nvGraphicFramePr>
        <p:xfrm>
          <a:off x="5886390" y="2765327"/>
          <a:ext cx="3000000" cy="3000000"/>
        </p:xfrm>
        <a:graphic>
          <a:graphicData uri="http://schemas.openxmlformats.org/drawingml/2006/table">
            <a:tbl>
              <a:tblPr firstRow="1" firstCol="1" bandRow="1">
                <a:noFill/>
                <a:tableStyleId>{E4AF7F3F-A36A-4F67-AD7A-C290800D0DD4}</a:tableStyleId>
              </a:tblPr>
              <a:tblGrid>
                <a:gridCol w="1935900">
                  <a:extLst>
                    <a:ext uri="{9D8B030D-6E8A-4147-A177-3AD203B41FA5}">
                      <a16:colId xmlns:a16="http://schemas.microsoft.com/office/drawing/2014/main" val="20000"/>
                    </a:ext>
                  </a:extLst>
                </a:gridCol>
                <a:gridCol w="599225">
                  <a:extLst>
                    <a:ext uri="{9D8B030D-6E8A-4147-A177-3AD203B41FA5}">
                      <a16:colId xmlns:a16="http://schemas.microsoft.com/office/drawing/2014/main" val="20001"/>
                    </a:ext>
                  </a:extLst>
                </a:gridCol>
                <a:gridCol w="626750">
                  <a:extLst>
                    <a:ext uri="{9D8B030D-6E8A-4147-A177-3AD203B41FA5}">
                      <a16:colId xmlns:a16="http://schemas.microsoft.com/office/drawing/2014/main" val="20002"/>
                    </a:ext>
                  </a:extLst>
                </a:gridCol>
              </a:tblGrid>
              <a:tr h="208175">
                <a:tc>
                  <a:txBody>
                    <a:bodyPr/>
                    <a:lstStyle/>
                    <a:p>
                      <a:pPr marL="0" marR="0" lvl="0" indent="0" algn="l" rtl="0">
                        <a:lnSpc>
                          <a:spcPct val="107000"/>
                        </a:lnSpc>
                        <a:spcBef>
                          <a:spcPts val="0"/>
                        </a:spcBef>
                        <a:spcAft>
                          <a:spcPts val="0"/>
                        </a:spcAft>
                        <a:buNone/>
                      </a:pPr>
                      <a:r>
                        <a:rPr lang="en-GB" sz="1400"/>
                        <a:t>Scooter use frequency</a:t>
                      </a:r>
                      <a:endParaRPr sz="1400">
                        <a:latin typeface="Calibri"/>
                        <a:ea typeface="Calibri"/>
                        <a:cs typeface="Calibri"/>
                        <a:sym typeface="Calibri"/>
                      </a:endParaRPr>
                    </a:p>
                  </a:txBody>
                  <a:tcPr marL="68575" marR="68575" marT="0" marB="0">
                    <a:solidFill>
                      <a:schemeClr val="accent2"/>
                    </a:solidFill>
                  </a:tcPr>
                </a:tc>
                <a:tc>
                  <a:txBody>
                    <a:bodyPr/>
                    <a:lstStyle/>
                    <a:p>
                      <a:pPr marL="0" marR="0" lvl="0" indent="0" algn="ctr" rtl="0">
                        <a:lnSpc>
                          <a:spcPct val="107000"/>
                        </a:lnSpc>
                        <a:spcBef>
                          <a:spcPts val="0"/>
                        </a:spcBef>
                        <a:spcAft>
                          <a:spcPts val="0"/>
                        </a:spcAft>
                        <a:buNone/>
                      </a:pPr>
                      <a:r>
                        <a:rPr lang="en-GB" sz="1400"/>
                        <a:t>N</a:t>
                      </a:r>
                      <a:endParaRPr sz="1400">
                        <a:latin typeface="Calibri"/>
                        <a:ea typeface="Calibri"/>
                        <a:cs typeface="Calibri"/>
                        <a:sym typeface="Calibri"/>
                      </a:endParaRPr>
                    </a:p>
                  </a:txBody>
                  <a:tcPr marL="68575" marR="68575" marT="0" marB="0">
                    <a:solidFill>
                      <a:schemeClr val="accent2"/>
                    </a:solidFill>
                  </a:tcPr>
                </a:tc>
                <a:tc>
                  <a:txBody>
                    <a:bodyPr/>
                    <a:lstStyle/>
                    <a:p>
                      <a:pPr marL="0" marR="0" lvl="0" indent="0" algn="ctr" rtl="0">
                        <a:lnSpc>
                          <a:spcPct val="107000"/>
                        </a:lnSpc>
                        <a:spcBef>
                          <a:spcPts val="0"/>
                        </a:spcBef>
                        <a:spcAft>
                          <a:spcPts val="0"/>
                        </a:spcAft>
                        <a:buNone/>
                      </a:pPr>
                      <a:r>
                        <a:rPr lang="en-GB" sz="1400"/>
                        <a:t>%</a:t>
                      </a:r>
                      <a:endParaRPr sz="1400">
                        <a:latin typeface="Calibri"/>
                        <a:ea typeface="Calibri"/>
                        <a:cs typeface="Calibri"/>
                        <a:sym typeface="Calibri"/>
                      </a:endParaRPr>
                    </a:p>
                  </a:txBody>
                  <a:tcPr marL="68575" marR="68575" marT="0" marB="0">
                    <a:solidFill>
                      <a:schemeClr val="accent2"/>
                    </a:solidFill>
                  </a:tcPr>
                </a:tc>
                <a:extLst>
                  <a:ext uri="{0D108BD9-81ED-4DB2-BD59-A6C34878D82A}">
                    <a16:rowId xmlns:a16="http://schemas.microsoft.com/office/drawing/2014/main" val="10000"/>
                  </a:ext>
                </a:extLst>
              </a:tr>
              <a:tr h="430900">
                <a:tc>
                  <a:txBody>
                    <a:bodyPr/>
                    <a:lstStyle/>
                    <a:p>
                      <a:pPr marL="0" marR="0" lvl="0" indent="0" algn="l" rtl="0">
                        <a:lnSpc>
                          <a:spcPct val="107000"/>
                        </a:lnSpc>
                        <a:spcBef>
                          <a:spcPts val="0"/>
                        </a:spcBef>
                        <a:spcAft>
                          <a:spcPts val="0"/>
                        </a:spcAft>
                        <a:buNone/>
                      </a:pPr>
                      <a:r>
                        <a:rPr lang="en-GB" sz="1400"/>
                        <a:t>Hardly ever- one or two trips</a:t>
                      </a:r>
                      <a:endParaRPr sz="1400">
                        <a:latin typeface="Calibri"/>
                        <a:ea typeface="Calibri"/>
                        <a:cs typeface="Calibri"/>
                        <a:sym typeface="Calibri"/>
                      </a:endParaRPr>
                    </a:p>
                  </a:txBody>
                  <a:tcPr marL="68575" marR="68575" marT="0" marB="0">
                    <a:solidFill>
                      <a:schemeClr val="accent2"/>
                    </a:solidFill>
                  </a:tcPr>
                </a:tc>
                <a:tc>
                  <a:txBody>
                    <a:bodyPr/>
                    <a:lstStyle/>
                    <a:p>
                      <a:pPr marL="0" marR="0" lvl="0" indent="0" algn="r" rtl="0">
                        <a:lnSpc>
                          <a:spcPct val="107000"/>
                        </a:lnSpc>
                        <a:spcBef>
                          <a:spcPts val="0"/>
                        </a:spcBef>
                        <a:spcAft>
                          <a:spcPts val="0"/>
                        </a:spcAft>
                        <a:buNone/>
                      </a:pPr>
                      <a:r>
                        <a:rPr lang="en-GB" sz="1400"/>
                        <a:t>42</a:t>
                      </a:r>
                      <a:endParaRPr sz="1400">
                        <a:latin typeface="Calibri"/>
                        <a:ea typeface="Calibri"/>
                        <a:cs typeface="Calibri"/>
                        <a:sym typeface="Calibri"/>
                      </a:endParaRPr>
                    </a:p>
                  </a:txBody>
                  <a:tcPr marL="68575" marR="68575" marT="0" marB="0">
                    <a:solidFill>
                      <a:srgbClr val="F4CCCC"/>
                    </a:solidFill>
                  </a:tcPr>
                </a:tc>
                <a:tc>
                  <a:txBody>
                    <a:bodyPr/>
                    <a:lstStyle/>
                    <a:p>
                      <a:pPr marL="0" marR="0" lvl="0" indent="0" algn="r" rtl="0">
                        <a:lnSpc>
                          <a:spcPct val="107000"/>
                        </a:lnSpc>
                        <a:spcBef>
                          <a:spcPts val="0"/>
                        </a:spcBef>
                        <a:spcAft>
                          <a:spcPts val="0"/>
                        </a:spcAft>
                        <a:buNone/>
                      </a:pPr>
                      <a:r>
                        <a:rPr lang="en-GB" sz="1400"/>
                        <a:t>47.2</a:t>
                      </a:r>
                      <a:endParaRPr sz="1400">
                        <a:latin typeface="Calibri"/>
                        <a:ea typeface="Calibri"/>
                        <a:cs typeface="Calibri"/>
                        <a:sym typeface="Calibri"/>
                      </a:endParaRPr>
                    </a:p>
                  </a:txBody>
                  <a:tcPr marL="68575" marR="68575" marT="0" marB="0">
                    <a:solidFill>
                      <a:srgbClr val="F4CCCC"/>
                    </a:solidFill>
                  </a:tcPr>
                </a:tc>
                <a:extLst>
                  <a:ext uri="{0D108BD9-81ED-4DB2-BD59-A6C34878D82A}">
                    <a16:rowId xmlns:a16="http://schemas.microsoft.com/office/drawing/2014/main" val="10001"/>
                  </a:ext>
                </a:extLst>
              </a:tr>
              <a:tr h="208175">
                <a:tc>
                  <a:txBody>
                    <a:bodyPr/>
                    <a:lstStyle/>
                    <a:p>
                      <a:pPr marL="0" marR="0" lvl="0" indent="0" algn="l" rtl="0">
                        <a:lnSpc>
                          <a:spcPct val="107000"/>
                        </a:lnSpc>
                        <a:spcBef>
                          <a:spcPts val="0"/>
                        </a:spcBef>
                        <a:spcAft>
                          <a:spcPts val="0"/>
                        </a:spcAft>
                        <a:buNone/>
                      </a:pPr>
                      <a:r>
                        <a:rPr lang="en-GB" sz="1400"/>
                        <a:t>Once or twice a month</a:t>
                      </a:r>
                      <a:endParaRPr sz="1400">
                        <a:latin typeface="Calibri"/>
                        <a:ea typeface="Calibri"/>
                        <a:cs typeface="Calibri"/>
                        <a:sym typeface="Calibri"/>
                      </a:endParaRPr>
                    </a:p>
                  </a:txBody>
                  <a:tcPr marL="68575" marR="68575" marT="0" marB="0">
                    <a:solidFill>
                      <a:schemeClr val="accent2"/>
                    </a:solidFill>
                  </a:tcPr>
                </a:tc>
                <a:tc>
                  <a:txBody>
                    <a:bodyPr/>
                    <a:lstStyle/>
                    <a:p>
                      <a:pPr marL="0" marR="0" lvl="0" indent="0" algn="r" rtl="0">
                        <a:lnSpc>
                          <a:spcPct val="107000"/>
                        </a:lnSpc>
                        <a:spcBef>
                          <a:spcPts val="0"/>
                        </a:spcBef>
                        <a:spcAft>
                          <a:spcPts val="0"/>
                        </a:spcAft>
                        <a:buNone/>
                      </a:pPr>
                      <a:r>
                        <a:rPr lang="en-GB" sz="1400"/>
                        <a:t>19</a:t>
                      </a:r>
                      <a:endParaRPr sz="1400">
                        <a:latin typeface="Calibri"/>
                        <a:ea typeface="Calibri"/>
                        <a:cs typeface="Calibri"/>
                        <a:sym typeface="Calibri"/>
                      </a:endParaRPr>
                    </a:p>
                  </a:txBody>
                  <a:tcPr marL="68575" marR="68575" marT="0" marB="0">
                    <a:solidFill>
                      <a:srgbClr val="ECECEC"/>
                    </a:solidFill>
                  </a:tcPr>
                </a:tc>
                <a:tc>
                  <a:txBody>
                    <a:bodyPr/>
                    <a:lstStyle/>
                    <a:p>
                      <a:pPr marL="0" marR="0" lvl="0" indent="0" algn="r" rtl="0">
                        <a:lnSpc>
                          <a:spcPct val="107000"/>
                        </a:lnSpc>
                        <a:spcBef>
                          <a:spcPts val="0"/>
                        </a:spcBef>
                        <a:spcAft>
                          <a:spcPts val="0"/>
                        </a:spcAft>
                        <a:buNone/>
                      </a:pPr>
                      <a:r>
                        <a:rPr lang="en-GB" sz="1400"/>
                        <a:t>21.3</a:t>
                      </a:r>
                      <a:endParaRPr sz="1400">
                        <a:latin typeface="Calibri"/>
                        <a:ea typeface="Calibri"/>
                        <a:cs typeface="Calibri"/>
                        <a:sym typeface="Calibri"/>
                      </a:endParaRPr>
                    </a:p>
                  </a:txBody>
                  <a:tcPr marL="68575" marR="68575" marT="0" marB="0">
                    <a:solidFill>
                      <a:srgbClr val="ECECEC"/>
                    </a:solidFill>
                  </a:tcPr>
                </a:tc>
                <a:extLst>
                  <a:ext uri="{0D108BD9-81ED-4DB2-BD59-A6C34878D82A}">
                    <a16:rowId xmlns:a16="http://schemas.microsoft.com/office/drawing/2014/main" val="10002"/>
                  </a:ext>
                </a:extLst>
              </a:tr>
              <a:tr h="430900">
                <a:tc>
                  <a:txBody>
                    <a:bodyPr/>
                    <a:lstStyle/>
                    <a:p>
                      <a:pPr marL="0" marR="0" lvl="0" indent="0" algn="l" rtl="0">
                        <a:lnSpc>
                          <a:spcPct val="107000"/>
                        </a:lnSpc>
                        <a:spcBef>
                          <a:spcPts val="0"/>
                        </a:spcBef>
                        <a:spcAft>
                          <a:spcPts val="0"/>
                        </a:spcAft>
                        <a:buNone/>
                      </a:pPr>
                      <a:r>
                        <a:rPr lang="en-GB" sz="1400"/>
                        <a:t>Three or four times a month</a:t>
                      </a:r>
                      <a:endParaRPr sz="1400">
                        <a:latin typeface="Calibri"/>
                        <a:ea typeface="Calibri"/>
                        <a:cs typeface="Calibri"/>
                        <a:sym typeface="Calibri"/>
                      </a:endParaRPr>
                    </a:p>
                  </a:txBody>
                  <a:tcPr marL="68575" marR="68575" marT="0" marB="0">
                    <a:solidFill>
                      <a:schemeClr val="accent2"/>
                    </a:solidFill>
                  </a:tcPr>
                </a:tc>
                <a:tc>
                  <a:txBody>
                    <a:bodyPr/>
                    <a:lstStyle/>
                    <a:p>
                      <a:pPr marL="0" marR="0" lvl="0" indent="0" algn="r" rtl="0">
                        <a:lnSpc>
                          <a:spcPct val="107000"/>
                        </a:lnSpc>
                        <a:spcBef>
                          <a:spcPts val="0"/>
                        </a:spcBef>
                        <a:spcAft>
                          <a:spcPts val="0"/>
                        </a:spcAft>
                        <a:buNone/>
                      </a:pPr>
                      <a:r>
                        <a:rPr lang="en-GB" sz="1400"/>
                        <a:t>13</a:t>
                      </a:r>
                      <a:endParaRPr sz="1400">
                        <a:latin typeface="Calibri"/>
                        <a:ea typeface="Calibri"/>
                        <a:cs typeface="Calibri"/>
                        <a:sym typeface="Calibri"/>
                      </a:endParaRPr>
                    </a:p>
                  </a:txBody>
                  <a:tcPr marL="68575" marR="68575" marT="0" marB="0">
                    <a:solidFill>
                      <a:srgbClr val="F4CCCC"/>
                    </a:solidFill>
                  </a:tcPr>
                </a:tc>
                <a:tc>
                  <a:txBody>
                    <a:bodyPr/>
                    <a:lstStyle/>
                    <a:p>
                      <a:pPr marL="0" marR="0" lvl="0" indent="0" algn="r" rtl="0">
                        <a:lnSpc>
                          <a:spcPct val="107000"/>
                        </a:lnSpc>
                        <a:spcBef>
                          <a:spcPts val="0"/>
                        </a:spcBef>
                        <a:spcAft>
                          <a:spcPts val="0"/>
                        </a:spcAft>
                        <a:buNone/>
                      </a:pPr>
                      <a:r>
                        <a:rPr lang="en-GB" sz="1400"/>
                        <a:t>14.6</a:t>
                      </a:r>
                      <a:endParaRPr sz="1400">
                        <a:latin typeface="Calibri"/>
                        <a:ea typeface="Calibri"/>
                        <a:cs typeface="Calibri"/>
                        <a:sym typeface="Calibri"/>
                      </a:endParaRPr>
                    </a:p>
                  </a:txBody>
                  <a:tcPr marL="68575" marR="68575" marT="0" marB="0">
                    <a:solidFill>
                      <a:srgbClr val="F4CCCC"/>
                    </a:solidFill>
                  </a:tcPr>
                </a:tc>
                <a:extLst>
                  <a:ext uri="{0D108BD9-81ED-4DB2-BD59-A6C34878D82A}">
                    <a16:rowId xmlns:a16="http://schemas.microsoft.com/office/drawing/2014/main" val="10003"/>
                  </a:ext>
                </a:extLst>
              </a:tr>
              <a:tr h="208175">
                <a:tc>
                  <a:txBody>
                    <a:bodyPr/>
                    <a:lstStyle/>
                    <a:p>
                      <a:pPr marL="0" marR="0" lvl="0" indent="0" algn="l" rtl="0">
                        <a:lnSpc>
                          <a:spcPct val="107000"/>
                        </a:lnSpc>
                        <a:spcBef>
                          <a:spcPts val="0"/>
                        </a:spcBef>
                        <a:spcAft>
                          <a:spcPts val="0"/>
                        </a:spcAft>
                        <a:buNone/>
                      </a:pPr>
                      <a:r>
                        <a:rPr lang="en-GB" sz="1400"/>
                        <a:t>Once or twice a week</a:t>
                      </a:r>
                      <a:endParaRPr sz="1400">
                        <a:latin typeface="Calibri"/>
                        <a:ea typeface="Calibri"/>
                        <a:cs typeface="Calibri"/>
                        <a:sym typeface="Calibri"/>
                      </a:endParaRPr>
                    </a:p>
                  </a:txBody>
                  <a:tcPr marL="68575" marR="68575" marT="0" marB="0">
                    <a:solidFill>
                      <a:schemeClr val="accent2"/>
                    </a:solidFill>
                  </a:tcPr>
                </a:tc>
                <a:tc>
                  <a:txBody>
                    <a:bodyPr/>
                    <a:lstStyle/>
                    <a:p>
                      <a:pPr marL="0" marR="0" lvl="0" indent="0" algn="r" rtl="0">
                        <a:lnSpc>
                          <a:spcPct val="107000"/>
                        </a:lnSpc>
                        <a:spcBef>
                          <a:spcPts val="0"/>
                        </a:spcBef>
                        <a:spcAft>
                          <a:spcPts val="0"/>
                        </a:spcAft>
                        <a:buNone/>
                      </a:pPr>
                      <a:r>
                        <a:rPr lang="en-GB" sz="1400"/>
                        <a:t>10</a:t>
                      </a:r>
                      <a:endParaRPr sz="1400">
                        <a:latin typeface="Calibri"/>
                        <a:ea typeface="Calibri"/>
                        <a:cs typeface="Calibri"/>
                        <a:sym typeface="Calibri"/>
                      </a:endParaRPr>
                    </a:p>
                  </a:txBody>
                  <a:tcPr marL="68575" marR="68575" marT="0" marB="0">
                    <a:solidFill>
                      <a:srgbClr val="ECECEC"/>
                    </a:solidFill>
                  </a:tcPr>
                </a:tc>
                <a:tc>
                  <a:txBody>
                    <a:bodyPr/>
                    <a:lstStyle/>
                    <a:p>
                      <a:pPr marL="0" marR="0" lvl="0" indent="0" algn="r" rtl="0">
                        <a:lnSpc>
                          <a:spcPct val="107000"/>
                        </a:lnSpc>
                        <a:spcBef>
                          <a:spcPts val="0"/>
                        </a:spcBef>
                        <a:spcAft>
                          <a:spcPts val="0"/>
                        </a:spcAft>
                        <a:buNone/>
                      </a:pPr>
                      <a:r>
                        <a:rPr lang="en-GB" sz="1400"/>
                        <a:t>11.2</a:t>
                      </a:r>
                      <a:endParaRPr sz="1400">
                        <a:latin typeface="Calibri"/>
                        <a:ea typeface="Calibri"/>
                        <a:cs typeface="Calibri"/>
                        <a:sym typeface="Calibri"/>
                      </a:endParaRPr>
                    </a:p>
                  </a:txBody>
                  <a:tcPr marL="68575" marR="68575" marT="0" marB="0">
                    <a:solidFill>
                      <a:srgbClr val="ECECEC"/>
                    </a:solidFill>
                  </a:tcPr>
                </a:tc>
                <a:extLst>
                  <a:ext uri="{0D108BD9-81ED-4DB2-BD59-A6C34878D82A}">
                    <a16:rowId xmlns:a16="http://schemas.microsoft.com/office/drawing/2014/main" val="10004"/>
                  </a:ext>
                </a:extLst>
              </a:tr>
              <a:tr h="430900">
                <a:tc>
                  <a:txBody>
                    <a:bodyPr/>
                    <a:lstStyle/>
                    <a:p>
                      <a:pPr marL="0" marR="0" lvl="0" indent="0" algn="l" rtl="0">
                        <a:lnSpc>
                          <a:spcPct val="107000"/>
                        </a:lnSpc>
                        <a:spcBef>
                          <a:spcPts val="0"/>
                        </a:spcBef>
                        <a:spcAft>
                          <a:spcPts val="0"/>
                        </a:spcAft>
                        <a:buNone/>
                      </a:pPr>
                      <a:r>
                        <a:rPr lang="en-GB" sz="1400"/>
                        <a:t>Three or four times a week</a:t>
                      </a:r>
                      <a:endParaRPr sz="1400">
                        <a:latin typeface="Calibri"/>
                        <a:ea typeface="Calibri"/>
                        <a:cs typeface="Calibri"/>
                        <a:sym typeface="Calibri"/>
                      </a:endParaRPr>
                    </a:p>
                  </a:txBody>
                  <a:tcPr marL="68575" marR="68575" marT="0" marB="0">
                    <a:solidFill>
                      <a:schemeClr val="accent2"/>
                    </a:solidFill>
                  </a:tcPr>
                </a:tc>
                <a:tc>
                  <a:txBody>
                    <a:bodyPr/>
                    <a:lstStyle/>
                    <a:p>
                      <a:pPr marL="0" marR="0" lvl="0" indent="0" algn="r" rtl="0">
                        <a:lnSpc>
                          <a:spcPct val="107000"/>
                        </a:lnSpc>
                        <a:spcBef>
                          <a:spcPts val="0"/>
                        </a:spcBef>
                        <a:spcAft>
                          <a:spcPts val="0"/>
                        </a:spcAft>
                        <a:buNone/>
                      </a:pPr>
                      <a:r>
                        <a:rPr lang="en-GB" sz="1400"/>
                        <a:t>5</a:t>
                      </a:r>
                      <a:endParaRPr sz="1400">
                        <a:latin typeface="Calibri"/>
                        <a:ea typeface="Calibri"/>
                        <a:cs typeface="Calibri"/>
                        <a:sym typeface="Calibri"/>
                      </a:endParaRPr>
                    </a:p>
                  </a:txBody>
                  <a:tcPr marL="68575" marR="68575" marT="0" marB="0">
                    <a:solidFill>
                      <a:srgbClr val="F4CCCC"/>
                    </a:solidFill>
                  </a:tcPr>
                </a:tc>
                <a:tc>
                  <a:txBody>
                    <a:bodyPr/>
                    <a:lstStyle/>
                    <a:p>
                      <a:pPr marL="0" marR="0" lvl="0" indent="0" algn="r" rtl="0">
                        <a:lnSpc>
                          <a:spcPct val="107000"/>
                        </a:lnSpc>
                        <a:spcBef>
                          <a:spcPts val="0"/>
                        </a:spcBef>
                        <a:spcAft>
                          <a:spcPts val="0"/>
                        </a:spcAft>
                        <a:buNone/>
                      </a:pPr>
                      <a:r>
                        <a:rPr lang="en-GB" sz="1400"/>
                        <a:t>5.6</a:t>
                      </a:r>
                      <a:endParaRPr sz="1400">
                        <a:latin typeface="Calibri"/>
                        <a:ea typeface="Calibri"/>
                        <a:cs typeface="Calibri"/>
                        <a:sym typeface="Calibri"/>
                      </a:endParaRPr>
                    </a:p>
                  </a:txBody>
                  <a:tcPr marL="68575" marR="68575" marT="0" marB="0">
                    <a:solidFill>
                      <a:srgbClr val="F4CCCC"/>
                    </a:solidFill>
                  </a:tcPr>
                </a:tc>
                <a:extLst>
                  <a:ext uri="{0D108BD9-81ED-4DB2-BD59-A6C34878D82A}">
                    <a16:rowId xmlns:a16="http://schemas.microsoft.com/office/drawing/2014/main" val="10005"/>
                  </a:ext>
                </a:extLst>
              </a:tr>
              <a:tr h="241125">
                <a:tc>
                  <a:txBody>
                    <a:bodyPr/>
                    <a:lstStyle/>
                    <a:p>
                      <a:pPr marL="0" marR="0" lvl="0" indent="0" algn="l" rtl="0">
                        <a:lnSpc>
                          <a:spcPct val="107000"/>
                        </a:lnSpc>
                        <a:spcBef>
                          <a:spcPts val="0"/>
                        </a:spcBef>
                        <a:spcAft>
                          <a:spcPts val="0"/>
                        </a:spcAft>
                        <a:buNone/>
                      </a:pPr>
                      <a:r>
                        <a:rPr lang="en-GB" sz="1400"/>
                        <a:t>Total</a:t>
                      </a:r>
                      <a:endParaRPr sz="1400">
                        <a:latin typeface="Calibri"/>
                        <a:ea typeface="Calibri"/>
                        <a:cs typeface="Calibri"/>
                        <a:sym typeface="Calibri"/>
                      </a:endParaRPr>
                    </a:p>
                  </a:txBody>
                  <a:tcPr marL="68575" marR="68575" marT="0" marB="0">
                    <a:solidFill>
                      <a:schemeClr val="accent2"/>
                    </a:solidFill>
                  </a:tcPr>
                </a:tc>
                <a:tc>
                  <a:txBody>
                    <a:bodyPr/>
                    <a:lstStyle/>
                    <a:p>
                      <a:pPr marL="0" marR="0" lvl="0" indent="0" algn="r" rtl="0">
                        <a:lnSpc>
                          <a:spcPct val="107000"/>
                        </a:lnSpc>
                        <a:spcBef>
                          <a:spcPts val="0"/>
                        </a:spcBef>
                        <a:spcAft>
                          <a:spcPts val="0"/>
                        </a:spcAft>
                        <a:buNone/>
                      </a:pPr>
                      <a:r>
                        <a:rPr lang="en-GB" sz="1400"/>
                        <a:t>89</a:t>
                      </a:r>
                      <a:endParaRPr sz="1400">
                        <a:latin typeface="Calibri"/>
                        <a:ea typeface="Calibri"/>
                        <a:cs typeface="Calibri"/>
                        <a:sym typeface="Calibri"/>
                      </a:endParaRPr>
                    </a:p>
                  </a:txBody>
                  <a:tcPr marL="68575" marR="68575" marT="0" marB="0">
                    <a:solidFill>
                      <a:srgbClr val="ECECEC"/>
                    </a:solidFill>
                  </a:tcPr>
                </a:tc>
                <a:tc>
                  <a:txBody>
                    <a:bodyPr/>
                    <a:lstStyle/>
                    <a:p>
                      <a:pPr marL="0" marR="0" lvl="0" indent="0" algn="r" rtl="0">
                        <a:lnSpc>
                          <a:spcPct val="107000"/>
                        </a:lnSpc>
                        <a:spcBef>
                          <a:spcPts val="0"/>
                        </a:spcBef>
                        <a:spcAft>
                          <a:spcPts val="0"/>
                        </a:spcAft>
                        <a:buNone/>
                      </a:pPr>
                      <a:r>
                        <a:rPr lang="en-GB" sz="1400"/>
                        <a:t>100</a:t>
                      </a:r>
                      <a:endParaRPr sz="1400">
                        <a:latin typeface="Calibri"/>
                        <a:ea typeface="Calibri"/>
                        <a:cs typeface="Calibri"/>
                        <a:sym typeface="Calibri"/>
                      </a:endParaRPr>
                    </a:p>
                  </a:txBody>
                  <a:tcPr marL="68575" marR="68575" marT="0" marB="0">
                    <a:solidFill>
                      <a:srgbClr val="ECECEC"/>
                    </a:solidFill>
                  </a:tcPr>
                </a:tc>
                <a:extLst>
                  <a:ext uri="{0D108BD9-81ED-4DB2-BD59-A6C34878D82A}">
                    <a16:rowId xmlns:a16="http://schemas.microsoft.com/office/drawing/2014/main" val="10006"/>
                  </a:ext>
                </a:extLst>
              </a:tr>
            </a:tbl>
          </a:graphicData>
        </a:graphic>
      </p:graphicFrame>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a:spLocks noGrp="1"/>
          </p:cNvSpPr>
          <p:nvPr>
            <p:ph type="body" idx="1"/>
          </p:nvPr>
        </p:nvSpPr>
        <p:spPr>
          <a:xfrm>
            <a:off x="1237991" y="107000"/>
            <a:ext cx="6668019" cy="1024590"/>
          </a:xfrm>
          <a:prstGeom prst="rect">
            <a:avLst/>
          </a:prstGeom>
          <a:noFill/>
          <a:ln>
            <a:noFill/>
          </a:ln>
        </p:spPr>
        <p:txBody>
          <a:bodyPr spcFirstLastPara="1" wrap="square" lIns="0" tIns="0" rIns="0" bIns="0" anchor="t" anchorCtr="0">
            <a:noAutofit/>
          </a:bodyPr>
          <a:lstStyle/>
          <a:p>
            <a:pPr marL="0" lvl="0" indent="0" algn="ctr" rtl="0">
              <a:lnSpc>
                <a:spcPct val="120000"/>
              </a:lnSpc>
              <a:spcBef>
                <a:spcPts val="0"/>
              </a:spcBef>
              <a:spcAft>
                <a:spcPts val="0"/>
              </a:spcAft>
              <a:buClr>
                <a:srgbClr val="598752"/>
              </a:buClr>
              <a:buSzPts val="4000"/>
              <a:buNone/>
            </a:pPr>
            <a:r>
              <a:rPr lang="en-GB" sz="4000"/>
              <a:t>Who is using e-scooters?</a:t>
            </a:r>
            <a:endParaRPr/>
          </a:p>
        </p:txBody>
      </p:sp>
      <p:graphicFrame>
        <p:nvGraphicFramePr>
          <p:cNvPr id="152" name="Google Shape;152;p9"/>
          <p:cNvGraphicFramePr/>
          <p:nvPr/>
        </p:nvGraphicFramePr>
        <p:xfrm>
          <a:off x="251520" y="843558"/>
          <a:ext cx="5316731" cy="41929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3" name="Google Shape;153;p9"/>
          <p:cNvGraphicFramePr/>
          <p:nvPr/>
        </p:nvGraphicFramePr>
        <p:xfrm>
          <a:off x="5724128" y="843558"/>
          <a:ext cx="3168352" cy="3312368"/>
        </p:xfrm>
        <a:graphic>
          <a:graphicData uri="http://schemas.openxmlformats.org/drawingml/2006/chart">
            <c:chart xmlns:c="http://schemas.openxmlformats.org/drawingml/2006/chart" xmlns:r="http://schemas.openxmlformats.org/officeDocument/2006/relationships" r:id="rId4"/>
          </a:graphicData>
        </a:graphic>
      </p:graphicFrame>
      <p:sp>
        <p:nvSpPr>
          <p:cNvPr id="154" name="Google Shape;154;p9"/>
          <p:cNvSpPr txBox="1"/>
          <p:nvPr/>
        </p:nvSpPr>
        <p:spPr>
          <a:xfrm>
            <a:off x="5724128" y="4299942"/>
            <a:ext cx="3168352" cy="736557"/>
          </a:xfrm>
          <a:prstGeom prst="rect">
            <a:avLst/>
          </a:prstGeom>
          <a:solidFill>
            <a:schemeClr val="lt1"/>
          </a:solidFill>
          <a:ln w="9525" cap="flat" cmpd="sng">
            <a:solidFill>
              <a:srgbClr val="59875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GB" sz="1250" b="0" i="0" u="none" strike="noStrike" cap="none">
                <a:solidFill>
                  <a:schemeClr val="dk1"/>
                </a:solidFill>
                <a:latin typeface="Calibri"/>
                <a:ea typeface="Calibri"/>
                <a:cs typeface="Calibri"/>
                <a:sym typeface="Calibri"/>
              </a:rPr>
              <a:t>*Note: For this analysis the ‘non-binary’ gender category was removed due to a low count (n=2)</a:t>
            </a:r>
            <a:endParaRPr sz="1250" b="0" i="0" u="none" strike="noStrike" cap="none">
              <a:solidFill>
                <a:schemeClr val="dk1"/>
              </a:solidFill>
              <a:latin typeface="Calibri"/>
              <a:ea typeface="Calibri"/>
              <a:cs typeface="Calibri"/>
              <a:sym typeface="Calibri"/>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10" descr="Chart, histogram&#10;&#10;Description automatically generated"/>
          <p:cNvPicPr preferRelativeResize="0"/>
          <p:nvPr/>
        </p:nvPicPr>
        <p:blipFill rotWithShape="1">
          <a:blip r:embed="rId3">
            <a:alphaModFix/>
          </a:blip>
          <a:srcRect b="15822"/>
          <a:stretch/>
        </p:blipFill>
        <p:spPr>
          <a:xfrm>
            <a:off x="35496" y="1220076"/>
            <a:ext cx="6192340" cy="3061592"/>
          </a:xfrm>
          <a:prstGeom prst="rect">
            <a:avLst/>
          </a:prstGeom>
          <a:noFill/>
          <a:ln>
            <a:noFill/>
          </a:ln>
        </p:spPr>
      </p:pic>
      <p:sp>
        <p:nvSpPr>
          <p:cNvPr id="161" name="Google Shape;161;p10"/>
          <p:cNvSpPr/>
          <p:nvPr/>
        </p:nvSpPr>
        <p:spPr>
          <a:xfrm>
            <a:off x="6444208" y="195486"/>
            <a:ext cx="2490932" cy="2808312"/>
          </a:xfrm>
          <a:prstGeom prst="wedgeRectCallout">
            <a:avLst>
              <a:gd name="adj1" fmla="val -71426"/>
              <a:gd name="adj2" fmla="val -4245"/>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None/>
            </a:pPr>
            <a:r>
              <a:rPr lang="en-GB" sz="1400" b="0" i="0" u="none" strike="noStrike" cap="none">
                <a:solidFill>
                  <a:schemeClr val="lt1"/>
                </a:solidFill>
                <a:latin typeface="Tahoma"/>
                <a:ea typeface="Tahoma"/>
                <a:cs typeface="Tahoma"/>
                <a:sym typeface="Tahoma"/>
              </a:rPr>
              <a:t>“How many people using e-scooters </a:t>
            </a:r>
            <a:r>
              <a:rPr lang="en-GB" sz="1400" b="1" i="0" u="none" strike="noStrike" cap="none">
                <a:solidFill>
                  <a:schemeClr val="lt1"/>
                </a:solidFill>
                <a:latin typeface="Tahoma"/>
                <a:ea typeface="Tahoma"/>
                <a:cs typeface="Tahoma"/>
                <a:sym typeface="Tahoma"/>
              </a:rPr>
              <a:t>would have been using the bus, cycling, or walking if e-scooters weren't available?</a:t>
            </a:r>
            <a:r>
              <a:rPr lang="en-GB" sz="1400" b="0" i="0" u="none" strike="noStrike" cap="none">
                <a:solidFill>
                  <a:schemeClr val="lt1"/>
                </a:solidFill>
                <a:latin typeface="Tahoma"/>
                <a:ea typeface="Tahoma"/>
                <a:cs typeface="Tahoma"/>
                <a:sym typeface="Tahoma"/>
              </a:rPr>
              <a:t> I highly doubt there is any noticeable modal shift away from cars to e-scooters, and </a:t>
            </a:r>
            <a:r>
              <a:rPr lang="en-GB" sz="1400" b="1" i="0" u="none" strike="noStrike" cap="none">
                <a:solidFill>
                  <a:schemeClr val="lt1"/>
                </a:solidFill>
                <a:latin typeface="Tahoma"/>
                <a:ea typeface="Tahoma"/>
                <a:cs typeface="Tahoma"/>
                <a:sym typeface="Tahoma"/>
              </a:rPr>
              <a:t>if there isn't a shift, then what's the point of them</a:t>
            </a:r>
            <a:r>
              <a:rPr lang="en-GB" sz="1400" b="0" i="0" u="none" strike="noStrike" cap="none">
                <a:solidFill>
                  <a:schemeClr val="lt1"/>
                </a:solidFill>
                <a:latin typeface="Tahoma"/>
                <a:ea typeface="Tahoma"/>
                <a:cs typeface="Tahoma"/>
                <a:sym typeface="Tahoma"/>
              </a:rPr>
              <a:t>?”</a:t>
            </a:r>
            <a:endParaRPr/>
          </a:p>
          <a:p>
            <a:pPr marL="0" marR="0" lvl="0" indent="0" algn="ctr" rtl="0">
              <a:spcBef>
                <a:spcPts val="0"/>
              </a:spcBef>
              <a:spcAft>
                <a:spcPts val="0"/>
              </a:spcAft>
              <a:buNone/>
            </a:pPr>
            <a:r>
              <a:rPr lang="en-GB" sz="1400" b="0" i="1" u="none" strike="noStrike" cap="none">
                <a:solidFill>
                  <a:schemeClr val="lt1"/>
                </a:solidFill>
                <a:latin typeface="Tahoma"/>
                <a:ea typeface="Tahoma"/>
                <a:cs typeface="Tahoma"/>
                <a:sym typeface="Tahoma"/>
              </a:rPr>
              <a:t>(Male student, 18-24)</a:t>
            </a:r>
            <a:endParaRPr/>
          </a:p>
        </p:txBody>
      </p:sp>
      <p:sp>
        <p:nvSpPr>
          <p:cNvPr id="162" name="Google Shape;162;p10"/>
          <p:cNvSpPr txBox="1"/>
          <p:nvPr/>
        </p:nvSpPr>
        <p:spPr>
          <a:xfrm>
            <a:off x="323528" y="195486"/>
            <a:ext cx="6668019" cy="10245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98752"/>
              </a:buClr>
              <a:buSzPts val="4200"/>
              <a:buFont typeface="Arial"/>
              <a:buNone/>
            </a:pPr>
            <a:r>
              <a:rPr lang="en-GB" sz="4200" b="0" i="0" u="none" strike="noStrike" cap="none">
                <a:solidFill>
                  <a:srgbClr val="598752"/>
                </a:solidFill>
                <a:latin typeface="Georgia"/>
                <a:ea typeface="Georgia"/>
                <a:cs typeface="Georgia"/>
                <a:sym typeface="Georgia"/>
              </a:rPr>
              <a:t>Mode replacement</a:t>
            </a:r>
            <a:endParaRPr/>
          </a:p>
        </p:txBody>
      </p:sp>
      <p:sp>
        <p:nvSpPr>
          <p:cNvPr id="163" name="Google Shape;163;p10"/>
          <p:cNvSpPr/>
          <p:nvPr/>
        </p:nvSpPr>
        <p:spPr>
          <a:xfrm>
            <a:off x="6444208" y="3219822"/>
            <a:ext cx="2490932" cy="1656183"/>
          </a:xfrm>
          <a:prstGeom prst="wedgeRectCallout">
            <a:avLst>
              <a:gd name="adj1" fmla="val -73490"/>
              <a:gd name="adj2" fmla="val 8304"/>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None/>
            </a:pPr>
            <a:r>
              <a:rPr lang="en-GB" sz="1395" b="0" i="0" u="none" strike="noStrike" cap="none">
                <a:solidFill>
                  <a:schemeClr val="lt1"/>
                </a:solidFill>
                <a:latin typeface="Tahoma"/>
                <a:ea typeface="Tahoma"/>
                <a:cs typeface="Tahoma"/>
                <a:sym typeface="Tahoma"/>
              </a:rPr>
              <a:t>“I cycle and walk. Why would I replace these modes of exercise with a </a:t>
            </a:r>
            <a:r>
              <a:rPr lang="en-GB" sz="1395" b="1" i="0" u="none" strike="noStrike" cap="none">
                <a:solidFill>
                  <a:schemeClr val="lt1"/>
                </a:solidFill>
                <a:latin typeface="Tahoma"/>
                <a:ea typeface="Tahoma"/>
                <a:cs typeface="Tahoma"/>
                <a:sym typeface="Tahoma"/>
              </a:rPr>
              <a:t>passive experience that contributes to climate change</a:t>
            </a:r>
            <a:r>
              <a:rPr lang="en-GB" sz="1395" b="0" i="0" u="none" strike="noStrike" cap="none">
                <a:solidFill>
                  <a:schemeClr val="lt1"/>
                </a:solidFill>
                <a:latin typeface="Tahoma"/>
                <a:ea typeface="Tahoma"/>
                <a:cs typeface="Tahoma"/>
                <a:sym typeface="Tahoma"/>
              </a:rPr>
              <a:t>?”</a:t>
            </a:r>
            <a:endParaRPr/>
          </a:p>
          <a:p>
            <a:pPr marL="0" marR="0" lvl="0" indent="0" algn="ctr" rtl="0">
              <a:lnSpc>
                <a:spcPct val="100000"/>
              </a:lnSpc>
              <a:spcBef>
                <a:spcPts val="0"/>
              </a:spcBef>
              <a:spcAft>
                <a:spcPts val="0"/>
              </a:spcAft>
              <a:buNone/>
            </a:pPr>
            <a:r>
              <a:rPr lang="en-GB" sz="1395" b="0" i="1" u="none" strike="noStrike" cap="none">
                <a:solidFill>
                  <a:schemeClr val="lt1"/>
                </a:solidFill>
                <a:latin typeface="Tahoma"/>
                <a:ea typeface="Tahoma"/>
                <a:cs typeface="Tahoma"/>
                <a:sym typeface="Tahoma"/>
              </a:rPr>
              <a:t>(Male staff, 45-54)</a:t>
            </a:r>
            <a:endParaRPr/>
          </a:p>
        </p:txBody>
      </p:sp>
    </p:spTree>
  </p:cSld>
  <p:clrMapOvr>
    <a:masterClrMapping/>
  </p:clrMapOvr>
  <p:transition spd="slow">
    <p:fade/>
  </p:transition>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4863</Words>
  <Application>Microsoft Office PowerPoint</Application>
  <PresentationFormat>On-screen Show (16:9)</PresentationFormat>
  <Paragraphs>365</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Georgia</vt:lpstr>
      <vt:lpstr>Tahoma</vt:lpstr>
      <vt:lpstr>Arial</vt:lpstr>
      <vt:lpstr>Times New Roman</vt:lpstr>
      <vt:lpstr>Calibri</vt:lpstr>
      <vt:lpstr>Quattrocento Sans</vt:lpstr>
      <vt:lpstr>Courier New</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William Clayton</cp:lastModifiedBy>
  <cp:revision>1</cp:revision>
  <dcterms:created xsi:type="dcterms:W3CDTF">2016-04-27T08:32:31Z</dcterms:created>
  <dcterms:modified xsi:type="dcterms:W3CDTF">2023-02-08T16:30:49Z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2453b135-fdee-479d-af59-41bf0f6e79a1</vt:lpwstr>
  </property>
  <property fmtid="{D5CDD505-2E9C-101B-9397-08002B2CF9AE}" pid="3" name="ContentTypeId">
    <vt:lpwstr>0x0101008FB0EB594371DD4496C5DD9E405C06D6</vt:lpwstr>
  </property>
</Properties>
</file>