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72" r:id="rId3"/>
    <p:sldId id="270" r:id="rId4"/>
    <p:sldId id="271" r:id="rId5"/>
    <p:sldId id="260" r:id="rId6"/>
    <p:sldId id="275" r:id="rId7"/>
    <p:sldId id="269" r:id="rId8"/>
    <p:sldId id="267" r:id="rId9"/>
    <p:sldId id="261" r:id="rId10"/>
    <p:sldId id="262" r:id="rId11"/>
    <p:sldId id="277" r:id="rId12"/>
    <p:sldId id="278" r:id="rId13"/>
    <p:sldId id="259" r:id="rId14"/>
    <p:sldId id="276" r:id="rId15"/>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Nikolaidou" initials="AN" lastIdx="2" clrIdx="0">
    <p:extLst>
      <p:ext uri="{19B8F6BF-5375-455C-9EA6-DF929625EA0E}">
        <p15:presenceInfo xmlns:p15="http://schemas.microsoft.com/office/powerpoint/2012/main" userId="S-1-5-21-1659004503-492894223-725345543-3362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94B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96" autoAdjust="0"/>
  </p:normalViewPr>
  <p:slideViewPr>
    <p:cSldViewPr snapToGrid="0" showGuides="1">
      <p:cViewPr varScale="1">
        <p:scale>
          <a:sx n="80" d="100"/>
          <a:sy n="80" d="100"/>
        </p:scale>
        <p:origin x="864" y="4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903E2C95-D4F4-4603-BD62-EECAE5FA9CD6}" type="datetimeFigureOut">
              <a:rPr lang="en-GB" smtClean="0"/>
              <a:t>27/12/2022</a:t>
            </a:fld>
            <a:endParaRPr lang="en-GB"/>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CC89FE9D-452E-4ED3-9F6E-7615C09C1A2B}" type="slidenum">
              <a:rPr lang="en-GB" smtClean="0"/>
              <a:t>‹#›</a:t>
            </a:fld>
            <a:endParaRPr lang="en-GB"/>
          </a:p>
        </p:txBody>
      </p:sp>
    </p:spTree>
    <p:extLst>
      <p:ext uri="{BB962C8B-B14F-4D97-AF65-F5344CB8AC3E}">
        <p14:creationId xmlns:p14="http://schemas.microsoft.com/office/powerpoint/2010/main" val="1762870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89FE9D-452E-4ED3-9F6E-7615C09C1A2B}" type="slidenum">
              <a:rPr lang="en-GB" smtClean="0"/>
              <a:t>1</a:t>
            </a:fld>
            <a:endParaRPr lang="en-GB"/>
          </a:p>
        </p:txBody>
      </p:sp>
    </p:spTree>
    <p:extLst>
      <p:ext uri="{BB962C8B-B14F-4D97-AF65-F5344CB8AC3E}">
        <p14:creationId xmlns:p14="http://schemas.microsoft.com/office/powerpoint/2010/main" val="1728155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C89FE9D-452E-4ED3-9F6E-7615C09C1A2B}" type="slidenum">
              <a:rPr lang="en-GB" smtClean="0"/>
              <a:t>11</a:t>
            </a:fld>
            <a:endParaRPr lang="en-GB"/>
          </a:p>
        </p:txBody>
      </p:sp>
    </p:spTree>
    <p:extLst>
      <p:ext uri="{BB962C8B-B14F-4D97-AF65-F5344CB8AC3E}">
        <p14:creationId xmlns:p14="http://schemas.microsoft.com/office/powerpoint/2010/main" val="2126289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C89FE9D-452E-4ED3-9F6E-7615C09C1A2B}" type="slidenum">
              <a:rPr lang="en-GB" smtClean="0"/>
              <a:t>12</a:t>
            </a:fld>
            <a:endParaRPr lang="en-GB"/>
          </a:p>
        </p:txBody>
      </p:sp>
    </p:spTree>
    <p:extLst>
      <p:ext uri="{BB962C8B-B14F-4D97-AF65-F5344CB8AC3E}">
        <p14:creationId xmlns:p14="http://schemas.microsoft.com/office/powerpoint/2010/main" val="1936548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89FE9D-452E-4ED3-9F6E-7615C09C1A2B}" type="slidenum">
              <a:rPr lang="en-GB" smtClean="0"/>
              <a:t>13</a:t>
            </a:fld>
            <a:endParaRPr lang="en-GB"/>
          </a:p>
        </p:txBody>
      </p:sp>
    </p:spTree>
    <p:extLst>
      <p:ext uri="{BB962C8B-B14F-4D97-AF65-F5344CB8AC3E}">
        <p14:creationId xmlns:p14="http://schemas.microsoft.com/office/powerpoint/2010/main" val="2615403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89FE9D-452E-4ED3-9F6E-7615C09C1A2B}" type="slidenum">
              <a:rPr lang="en-GB" smtClean="0"/>
              <a:t>14</a:t>
            </a:fld>
            <a:endParaRPr lang="en-GB"/>
          </a:p>
        </p:txBody>
      </p:sp>
    </p:spTree>
    <p:extLst>
      <p:ext uri="{BB962C8B-B14F-4D97-AF65-F5344CB8AC3E}">
        <p14:creationId xmlns:p14="http://schemas.microsoft.com/office/powerpoint/2010/main" val="1628047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89FE9D-452E-4ED3-9F6E-7615C09C1A2B}" type="slidenum">
              <a:rPr lang="en-GB" smtClean="0"/>
              <a:t>3</a:t>
            </a:fld>
            <a:endParaRPr lang="en-GB"/>
          </a:p>
        </p:txBody>
      </p:sp>
    </p:spTree>
    <p:extLst>
      <p:ext uri="{BB962C8B-B14F-4D97-AF65-F5344CB8AC3E}">
        <p14:creationId xmlns:p14="http://schemas.microsoft.com/office/powerpoint/2010/main" val="3793796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89FE9D-452E-4ED3-9F6E-7615C09C1A2B}" type="slidenum">
              <a:rPr lang="en-GB" smtClean="0"/>
              <a:t>4</a:t>
            </a:fld>
            <a:endParaRPr lang="en-GB"/>
          </a:p>
        </p:txBody>
      </p:sp>
    </p:spTree>
    <p:extLst>
      <p:ext uri="{BB962C8B-B14F-4D97-AF65-F5344CB8AC3E}">
        <p14:creationId xmlns:p14="http://schemas.microsoft.com/office/powerpoint/2010/main" val="1734673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89FE9D-452E-4ED3-9F6E-7615C09C1A2B}" type="slidenum">
              <a:rPr lang="en-GB" smtClean="0"/>
              <a:t>5</a:t>
            </a:fld>
            <a:endParaRPr lang="en-GB"/>
          </a:p>
        </p:txBody>
      </p:sp>
    </p:spTree>
    <p:extLst>
      <p:ext uri="{BB962C8B-B14F-4D97-AF65-F5344CB8AC3E}">
        <p14:creationId xmlns:p14="http://schemas.microsoft.com/office/powerpoint/2010/main" val="1027205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89FE9D-452E-4ED3-9F6E-7615C09C1A2B}" type="slidenum">
              <a:rPr lang="en-GB" smtClean="0"/>
              <a:t>6</a:t>
            </a:fld>
            <a:endParaRPr lang="en-GB"/>
          </a:p>
        </p:txBody>
      </p:sp>
    </p:spTree>
    <p:extLst>
      <p:ext uri="{BB962C8B-B14F-4D97-AF65-F5344CB8AC3E}">
        <p14:creationId xmlns:p14="http://schemas.microsoft.com/office/powerpoint/2010/main" val="4229356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89FE9D-452E-4ED3-9F6E-7615C09C1A2B}" type="slidenum">
              <a:rPr lang="en-GB" smtClean="0"/>
              <a:t>7</a:t>
            </a:fld>
            <a:endParaRPr lang="en-GB"/>
          </a:p>
        </p:txBody>
      </p:sp>
    </p:spTree>
    <p:extLst>
      <p:ext uri="{BB962C8B-B14F-4D97-AF65-F5344CB8AC3E}">
        <p14:creationId xmlns:p14="http://schemas.microsoft.com/office/powerpoint/2010/main" val="1364615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89FE9D-452E-4ED3-9F6E-7615C09C1A2B}" type="slidenum">
              <a:rPr lang="en-GB" smtClean="0"/>
              <a:t>8</a:t>
            </a:fld>
            <a:endParaRPr lang="en-GB"/>
          </a:p>
        </p:txBody>
      </p:sp>
    </p:spTree>
    <p:extLst>
      <p:ext uri="{BB962C8B-B14F-4D97-AF65-F5344CB8AC3E}">
        <p14:creationId xmlns:p14="http://schemas.microsoft.com/office/powerpoint/2010/main" val="3035464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C89FE9D-452E-4ED3-9F6E-7615C09C1A2B}" type="slidenum">
              <a:rPr lang="en-GB" smtClean="0"/>
              <a:t>9</a:t>
            </a:fld>
            <a:endParaRPr lang="en-GB"/>
          </a:p>
        </p:txBody>
      </p:sp>
    </p:spTree>
    <p:extLst>
      <p:ext uri="{BB962C8B-B14F-4D97-AF65-F5344CB8AC3E}">
        <p14:creationId xmlns:p14="http://schemas.microsoft.com/office/powerpoint/2010/main" val="2172959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89FE9D-452E-4ED3-9F6E-7615C09C1A2B}" type="slidenum">
              <a:rPr lang="en-GB" smtClean="0"/>
              <a:t>10</a:t>
            </a:fld>
            <a:endParaRPr lang="en-GB"/>
          </a:p>
        </p:txBody>
      </p:sp>
    </p:spTree>
    <p:extLst>
      <p:ext uri="{BB962C8B-B14F-4D97-AF65-F5344CB8AC3E}">
        <p14:creationId xmlns:p14="http://schemas.microsoft.com/office/powerpoint/2010/main" val="3116042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010598-AB53-4E15-B611-62EF2E5AE28E}" type="datetimeFigureOut">
              <a:rPr lang="en-GB" smtClean="0"/>
              <a:t>27/12/2022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0C3348-8769-4D3E-9A86-AD5F1B8AB8EA}" type="slidenum">
              <a:rPr lang="en-GB" smtClean="0"/>
              <a:t>‹#›</a:t>
            </a:fld>
            <a:endParaRPr lang="en-GB"/>
          </a:p>
        </p:txBody>
      </p:sp>
    </p:spTree>
    <p:extLst>
      <p:ext uri="{BB962C8B-B14F-4D97-AF65-F5344CB8AC3E}">
        <p14:creationId xmlns:p14="http://schemas.microsoft.com/office/powerpoint/2010/main" val="425486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010598-AB53-4E15-B611-62EF2E5AE28E}" type="datetimeFigureOut">
              <a:rPr lang="en-GB" smtClean="0"/>
              <a:t>27/12/2022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0C3348-8769-4D3E-9A86-AD5F1B8AB8EA}" type="slidenum">
              <a:rPr lang="en-GB" smtClean="0"/>
              <a:t>‹#›</a:t>
            </a:fld>
            <a:endParaRPr lang="en-GB"/>
          </a:p>
        </p:txBody>
      </p:sp>
    </p:spTree>
    <p:extLst>
      <p:ext uri="{BB962C8B-B14F-4D97-AF65-F5344CB8AC3E}">
        <p14:creationId xmlns:p14="http://schemas.microsoft.com/office/powerpoint/2010/main" val="2302721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010598-AB53-4E15-B611-62EF2E5AE28E}" type="datetimeFigureOut">
              <a:rPr lang="en-GB" smtClean="0"/>
              <a:t>27/12/2022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0C3348-8769-4D3E-9A86-AD5F1B8AB8EA}" type="slidenum">
              <a:rPr lang="en-GB" smtClean="0"/>
              <a:t>‹#›</a:t>
            </a:fld>
            <a:endParaRPr lang="en-GB"/>
          </a:p>
        </p:txBody>
      </p:sp>
    </p:spTree>
    <p:extLst>
      <p:ext uri="{BB962C8B-B14F-4D97-AF65-F5344CB8AC3E}">
        <p14:creationId xmlns:p14="http://schemas.microsoft.com/office/powerpoint/2010/main" val="931422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010598-AB53-4E15-B611-62EF2E5AE28E}" type="datetimeFigureOut">
              <a:rPr lang="en-GB" smtClean="0"/>
              <a:t>27/12/2022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0C3348-8769-4D3E-9A86-AD5F1B8AB8EA}" type="slidenum">
              <a:rPr lang="en-GB" smtClean="0"/>
              <a:t>‹#›</a:t>
            </a:fld>
            <a:endParaRPr lang="en-GB"/>
          </a:p>
        </p:txBody>
      </p:sp>
    </p:spTree>
    <p:extLst>
      <p:ext uri="{BB962C8B-B14F-4D97-AF65-F5344CB8AC3E}">
        <p14:creationId xmlns:p14="http://schemas.microsoft.com/office/powerpoint/2010/main" val="327285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010598-AB53-4E15-B611-62EF2E5AE28E}" type="datetimeFigureOut">
              <a:rPr lang="en-GB" smtClean="0"/>
              <a:t>27/12/2022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0C3348-8769-4D3E-9A86-AD5F1B8AB8EA}" type="slidenum">
              <a:rPr lang="en-GB" smtClean="0"/>
              <a:t>‹#›</a:t>
            </a:fld>
            <a:endParaRPr lang="en-GB"/>
          </a:p>
        </p:txBody>
      </p:sp>
    </p:spTree>
    <p:extLst>
      <p:ext uri="{BB962C8B-B14F-4D97-AF65-F5344CB8AC3E}">
        <p14:creationId xmlns:p14="http://schemas.microsoft.com/office/powerpoint/2010/main" val="1785058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010598-AB53-4E15-B611-62EF2E5AE28E}" type="datetimeFigureOut">
              <a:rPr lang="en-GB" smtClean="0"/>
              <a:t>27/12/2022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0C3348-8769-4D3E-9A86-AD5F1B8AB8EA}" type="slidenum">
              <a:rPr lang="en-GB" smtClean="0"/>
              <a:t>‹#›</a:t>
            </a:fld>
            <a:endParaRPr lang="en-GB"/>
          </a:p>
        </p:txBody>
      </p:sp>
    </p:spTree>
    <p:extLst>
      <p:ext uri="{BB962C8B-B14F-4D97-AF65-F5344CB8AC3E}">
        <p14:creationId xmlns:p14="http://schemas.microsoft.com/office/powerpoint/2010/main" val="2836264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010598-AB53-4E15-B611-62EF2E5AE28E}" type="datetimeFigureOut">
              <a:rPr lang="en-GB" smtClean="0"/>
              <a:t>27/12/2022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60C3348-8769-4D3E-9A86-AD5F1B8AB8EA}" type="slidenum">
              <a:rPr lang="en-GB" smtClean="0"/>
              <a:t>‹#›</a:t>
            </a:fld>
            <a:endParaRPr lang="en-GB"/>
          </a:p>
        </p:txBody>
      </p:sp>
    </p:spTree>
    <p:extLst>
      <p:ext uri="{BB962C8B-B14F-4D97-AF65-F5344CB8AC3E}">
        <p14:creationId xmlns:p14="http://schemas.microsoft.com/office/powerpoint/2010/main" val="386278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010598-AB53-4E15-B611-62EF2E5AE28E}" type="datetimeFigureOut">
              <a:rPr lang="en-GB" smtClean="0"/>
              <a:t>27/12/2022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60C3348-8769-4D3E-9A86-AD5F1B8AB8EA}" type="slidenum">
              <a:rPr lang="en-GB" smtClean="0"/>
              <a:t>‹#›</a:t>
            </a:fld>
            <a:endParaRPr lang="en-GB"/>
          </a:p>
        </p:txBody>
      </p:sp>
    </p:spTree>
    <p:extLst>
      <p:ext uri="{BB962C8B-B14F-4D97-AF65-F5344CB8AC3E}">
        <p14:creationId xmlns:p14="http://schemas.microsoft.com/office/powerpoint/2010/main" val="813109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10598-AB53-4E15-B611-62EF2E5AE28E}" type="datetimeFigureOut">
              <a:rPr lang="en-GB" smtClean="0"/>
              <a:t>27/12/2022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60C3348-8769-4D3E-9A86-AD5F1B8AB8EA}" type="slidenum">
              <a:rPr lang="en-GB" smtClean="0"/>
              <a:t>‹#›</a:t>
            </a:fld>
            <a:endParaRPr lang="en-GB"/>
          </a:p>
        </p:txBody>
      </p:sp>
    </p:spTree>
    <p:extLst>
      <p:ext uri="{BB962C8B-B14F-4D97-AF65-F5344CB8AC3E}">
        <p14:creationId xmlns:p14="http://schemas.microsoft.com/office/powerpoint/2010/main" val="2437083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010598-AB53-4E15-B611-62EF2E5AE28E}" type="datetimeFigureOut">
              <a:rPr lang="en-GB" smtClean="0"/>
              <a:t>27/12/2022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0C3348-8769-4D3E-9A86-AD5F1B8AB8EA}" type="slidenum">
              <a:rPr lang="en-GB" smtClean="0"/>
              <a:t>‹#›</a:t>
            </a:fld>
            <a:endParaRPr lang="en-GB"/>
          </a:p>
        </p:txBody>
      </p:sp>
    </p:spTree>
    <p:extLst>
      <p:ext uri="{BB962C8B-B14F-4D97-AF65-F5344CB8AC3E}">
        <p14:creationId xmlns:p14="http://schemas.microsoft.com/office/powerpoint/2010/main" val="164728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010598-AB53-4E15-B611-62EF2E5AE28E}" type="datetimeFigureOut">
              <a:rPr lang="en-GB" smtClean="0"/>
              <a:t>27/12/2022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0C3348-8769-4D3E-9A86-AD5F1B8AB8EA}" type="slidenum">
              <a:rPr lang="en-GB" smtClean="0"/>
              <a:t>‹#›</a:t>
            </a:fld>
            <a:endParaRPr lang="en-GB"/>
          </a:p>
        </p:txBody>
      </p:sp>
    </p:spTree>
    <p:extLst>
      <p:ext uri="{BB962C8B-B14F-4D97-AF65-F5344CB8AC3E}">
        <p14:creationId xmlns:p14="http://schemas.microsoft.com/office/powerpoint/2010/main" val="3736369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010598-AB53-4E15-B611-62EF2E5AE28E}" type="datetimeFigureOut">
              <a:rPr lang="en-GB" smtClean="0"/>
              <a:t>27/12/2022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0C3348-8769-4D3E-9A86-AD5F1B8AB8EA}" type="slidenum">
              <a:rPr lang="en-GB" smtClean="0"/>
              <a:t>‹#›</a:t>
            </a:fld>
            <a:endParaRPr lang="en-GB"/>
          </a:p>
        </p:txBody>
      </p:sp>
    </p:spTree>
    <p:extLst>
      <p:ext uri="{BB962C8B-B14F-4D97-AF65-F5344CB8AC3E}">
        <p14:creationId xmlns:p14="http://schemas.microsoft.com/office/powerpoint/2010/main" val="4156004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94B3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2A78A6-A2DB-4C26-9651-8C2631BE6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9216E4CE-B904-43EF-A38B-743AF1891E2C}"/>
              </a:ext>
            </a:extLst>
          </p:cNvPr>
          <p:cNvSpPr txBox="1"/>
          <p:nvPr/>
        </p:nvSpPr>
        <p:spPr>
          <a:xfrm>
            <a:off x="2544344" y="351731"/>
            <a:ext cx="7022431" cy="1508105"/>
          </a:xfrm>
          <a:prstGeom prst="rect">
            <a:avLst/>
          </a:prstGeom>
          <a:noFill/>
        </p:spPr>
        <p:txBody>
          <a:bodyPr wrap="square" rtlCol="0">
            <a:spAutoFit/>
          </a:bodyPr>
          <a:lstStyle/>
          <a:p>
            <a:r>
              <a:rPr lang="en-GB" sz="2800" dirty="0">
                <a:solidFill>
                  <a:schemeClr val="bg1"/>
                </a:solidFill>
                <a:latin typeface="+mj-lt"/>
              </a:rPr>
              <a:t>Post- Apocalyptic Computing workshop </a:t>
            </a:r>
          </a:p>
          <a:p>
            <a:r>
              <a:rPr lang="en-GB" sz="2800" dirty="0">
                <a:solidFill>
                  <a:schemeClr val="bg1"/>
                </a:solidFill>
                <a:latin typeface="+mj-lt"/>
              </a:rPr>
              <a:t>Living wearables &amp; architecture</a:t>
            </a:r>
          </a:p>
          <a:p>
            <a:endParaRPr lang="en-GB" sz="3600" b="1" dirty="0">
              <a:solidFill>
                <a:schemeClr val="bg1"/>
              </a:solidFill>
              <a:latin typeface="+mj-lt"/>
            </a:endParaRPr>
          </a:p>
        </p:txBody>
      </p:sp>
      <p:sp>
        <p:nvSpPr>
          <p:cNvPr id="12" name="TextBox 11">
            <a:extLst>
              <a:ext uri="{FF2B5EF4-FFF2-40B4-BE49-F238E27FC236}">
                <a16:creationId xmlns:a16="http://schemas.microsoft.com/office/drawing/2014/main" id="{424AEA25-A6D5-487F-B459-72590B6327CD}"/>
              </a:ext>
            </a:extLst>
          </p:cNvPr>
          <p:cNvSpPr txBox="1"/>
          <p:nvPr/>
        </p:nvSpPr>
        <p:spPr>
          <a:xfrm>
            <a:off x="207710" y="5575362"/>
            <a:ext cx="6358855" cy="1354217"/>
          </a:xfrm>
          <a:prstGeom prst="rect">
            <a:avLst/>
          </a:prstGeom>
          <a:noFill/>
        </p:spPr>
        <p:txBody>
          <a:bodyPr wrap="square" rtlCol="0">
            <a:spAutoFit/>
          </a:bodyPr>
          <a:lstStyle/>
          <a:p>
            <a:r>
              <a:rPr lang="en-GB" sz="1600" b="1" dirty="0">
                <a:solidFill>
                  <a:schemeClr val="bg1"/>
                </a:solidFill>
                <a:latin typeface="+mj-lt"/>
              </a:rPr>
              <a:t>Anna Nikolaidou | anna.nikolaidou@uwe.ac.uk</a:t>
            </a:r>
          </a:p>
          <a:p>
            <a:r>
              <a:rPr lang="en-GB" sz="1600" b="1" dirty="0">
                <a:solidFill>
                  <a:schemeClr val="bg1"/>
                </a:solidFill>
                <a:latin typeface="+mj-lt"/>
              </a:rPr>
              <a:t>Architect | Senior Lecturer</a:t>
            </a:r>
          </a:p>
          <a:p>
            <a:r>
              <a:rPr lang="en-GB" sz="1600" b="1" dirty="0">
                <a:solidFill>
                  <a:schemeClr val="bg1"/>
                </a:solidFill>
                <a:latin typeface="+mj-lt"/>
              </a:rPr>
              <a:t>Unconventional Computing Lab </a:t>
            </a:r>
          </a:p>
          <a:p>
            <a:r>
              <a:rPr lang="en-GB" sz="1600" b="1" dirty="0">
                <a:solidFill>
                  <a:schemeClr val="bg1"/>
                </a:solidFill>
                <a:latin typeface="+mj-lt"/>
              </a:rPr>
              <a:t>University of the West of England</a:t>
            </a:r>
          </a:p>
          <a:p>
            <a:endParaRPr lang="en-GB" dirty="0"/>
          </a:p>
        </p:txBody>
      </p:sp>
      <p:sp>
        <p:nvSpPr>
          <p:cNvPr id="2" name="TextBox 1">
            <a:extLst>
              <a:ext uri="{FF2B5EF4-FFF2-40B4-BE49-F238E27FC236}">
                <a16:creationId xmlns:a16="http://schemas.microsoft.com/office/drawing/2014/main" id="{1C0C660F-F3DE-482C-B9B3-6CF8939F9FCB}"/>
              </a:ext>
            </a:extLst>
          </p:cNvPr>
          <p:cNvSpPr txBox="1"/>
          <p:nvPr/>
        </p:nvSpPr>
        <p:spPr>
          <a:xfrm>
            <a:off x="7336612" y="6627168"/>
            <a:ext cx="2448432" cy="230832"/>
          </a:xfrm>
          <a:prstGeom prst="rect">
            <a:avLst/>
          </a:prstGeom>
          <a:noFill/>
        </p:spPr>
        <p:txBody>
          <a:bodyPr wrap="square" rtlCol="0">
            <a:spAutoFit/>
          </a:bodyPr>
          <a:lstStyle/>
          <a:p>
            <a:r>
              <a:rPr lang="en-GB" sz="900" dirty="0"/>
              <a:t>Unconventional Computing Lab</a:t>
            </a:r>
          </a:p>
        </p:txBody>
      </p:sp>
      <p:pic>
        <p:nvPicPr>
          <p:cNvPr id="6" name="Picture 5">
            <a:extLst>
              <a:ext uri="{FF2B5EF4-FFF2-40B4-BE49-F238E27FC236}">
                <a16:creationId xmlns:a16="http://schemas.microsoft.com/office/drawing/2014/main" id="{3B96C223-98B9-4570-AFA1-EB480CF0943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769073" y="5971059"/>
            <a:ext cx="1543050" cy="771525"/>
          </a:xfrm>
          <a:prstGeom prst="rect">
            <a:avLst/>
          </a:prstGeom>
        </p:spPr>
      </p:pic>
    </p:spTree>
    <p:extLst>
      <p:ext uri="{BB962C8B-B14F-4D97-AF65-F5344CB8AC3E}">
        <p14:creationId xmlns:p14="http://schemas.microsoft.com/office/powerpoint/2010/main" val="1259423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B33CB-CE81-40B4-AFE7-874B0E60D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 y="3927137"/>
            <a:ext cx="2930863" cy="2930863"/>
          </a:xfrm>
          <a:prstGeom prst="rect">
            <a:avLst/>
          </a:prstGeom>
        </p:spPr>
      </p:pic>
      <p:pic>
        <p:nvPicPr>
          <p:cNvPr id="4" name="Picture 3">
            <a:extLst>
              <a:ext uri="{FF2B5EF4-FFF2-40B4-BE49-F238E27FC236}">
                <a16:creationId xmlns:a16="http://schemas.microsoft.com/office/drawing/2014/main" id="{3EF4634F-B985-4714-BC98-A9C3C954F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07607" y="448057"/>
            <a:ext cx="3584448" cy="2688337"/>
          </a:xfrm>
          <a:prstGeom prst="rect">
            <a:avLst/>
          </a:prstGeom>
        </p:spPr>
      </p:pic>
      <p:pic>
        <p:nvPicPr>
          <p:cNvPr id="7" name="image17.jpeg">
            <a:extLst>
              <a:ext uri="{FF2B5EF4-FFF2-40B4-BE49-F238E27FC236}">
                <a16:creationId xmlns:a16="http://schemas.microsoft.com/office/drawing/2014/main" id="{B2768B22-D07B-45C1-BEB0-A20865082F04}"/>
              </a:ext>
            </a:extLst>
          </p:cNvPr>
          <p:cNvPicPr/>
          <p:nvPr/>
        </p:nvPicPr>
        <p:blipFill>
          <a:blip r:embed="rId5" cstate="print"/>
          <a:stretch>
            <a:fillRect/>
          </a:stretch>
        </p:blipFill>
        <p:spPr>
          <a:xfrm>
            <a:off x="3558332" y="3787134"/>
            <a:ext cx="5585668" cy="3070866"/>
          </a:xfrm>
          <a:prstGeom prst="rect">
            <a:avLst/>
          </a:prstGeom>
        </p:spPr>
      </p:pic>
      <p:sp>
        <p:nvSpPr>
          <p:cNvPr id="8" name="TextBox 7">
            <a:extLst>
              <a:ext uri="{FF2B5EF4-FFF2-40B4-BE49-F238E27FC236}">
                <a16:creationId xmlns:a16="http://schemas.microsoft.com/office/drawing/2014/main" id="{8D89B6CF-ABC4-4738-94B2-22BE99317338}"/>
              </a:ext>
            </a:extLst>
          </p:cNvPr>
          <p:cNvSpPr txBox="1"/>
          <p:nvPr/>
        </p:nvSpPr>
        <p:spPr>
          <a:xfrm>
            <a:off x="310896" y="539496"/>
            <a:ext cx="5585668" cy="1754326"/>
          </a:xfrm>
          <a:prstGeom prst="rect">
            <a:avLst/>
          </a:prstGeom>
          <a:noFill/>
        </p:spPr>
        <p:txBody>
          <a:bodyPr wrap="square" rtlCol="0">
            <a:spAutoFit/>
          </a:bodyPr>
          <a:lstStyle/>
          <a:p>
            <a:pPr algn="just"/>
            <a:r>
              <a:rPr lang="en-GB" dirty="0">
                <a:latin typeface="+mj-lt"/>
              </a:rPr>
              <a:t>The impact of hydrocortisone exposure is visible in the distribution of energy levels. </a:t>
            </a:r>
          </a:p>
          <a:p>
            <a:pPr algn="just"/>
            <a:endParaRPr lang="en-GB" dirty="0">
              <a:latin typeface="+mj-lt"/>
            </a:endParaRPr>
          </a:p>
          <a:p>
            <a:pPr algn="just"/>
            <a:r>
              <a:rPr lang="en-GB" dirty="0">
                <a:latin typeface="+mj-lt"/>
              </a:rPr>
              <a:t>The substrate that was not exposed to hydrocortisone had a higher energy frequency than the cortisol-exposed segment</a:t>
            </a:r>
          </a:p>
        </p:txBody>
      </p:sp>
      <p:sp>
        <p:nvSpPr>
          <p:cNvPr id="2" name="TextBox 1">
            <a:extLst>
              <a:ext uri="{FF2B5EF4-FFF2-40B4-BE49-F238E27FC236}">
                <a16:creationId xmlns:a16="http://schemas.microsoft.com/office/drawing/2014/main" id="{2135BC37-ED1C-431C-AC52-150F9E3B831C}"/>
              </a:ext>
            </a:extLst>
          </p:cNvPr>
          <p:cNvSpPr txBox="1"/>
          <p:nvPr/>
        </p:nvSpPr>
        <p:spPr>
          <a:xfrm>
            <a:off x="205483" y="3616885"/>
            <a:ext cx="4366517" cy="261610"/>
          </a:xfrm>
          <a:prstGeom prst="rect">
            <a:avLst/>
          </a:prstGeom>
          <a:noFill/>
        </p:spPr>
        <p:txBody>
          <a:bodyPr wrap="square" rtlCol="0">
            <a:spAutoFit/>
          </a:bodyPr>
          <a:lstStyle/>
          <a:p>
            <a:r>
              <a:rPr lang="en-GB" sz="1100" dirty="0"/>
              <a:t>CT scan images</a:t>
            </a:r>
          </a:p>
        </p:txBody>
      </p:sp>
      <p:sp>
        <p:nvSpPr>
          <p:cNvPr id="5" name="TextBox 4">
            <a:extLst>
              <a:ext uri="{FF2B5EF4-FFF2-40B4-BE49-F238E27FC236}">
                <a16:creationId xmlns:a16="http://schemas.microsoft.com/office/drawing/2014/main" id="{5C196F9E-44D2-428F-8A8D-086BC925CD0C}"/>
              </a:ext>
            </a:extLst>
          </p:cNvPr>
          <p:cNvSpPr txBox="1"/>
          <p:nvPr/>
        </p:nvSpPr>
        <p:spPr>
          <a:xfrm>
            <a:off x="8065214" y="3524608"/>
            <a:ext cx="2332233" cy="261610"/>
          </a:xfrm>
          <a:prstGeom prst="rect">
            <a:avLst/>
          </a:prstGeom>
          <a:noFill/>
        </p:spPr>
        <p:txBody>
          <a:bodyPr wrap="square" rtlCol="0">
            <a:spAutoFit/>
          </a:bodyPr>
          <a:lstStyle/>
          <a:p>
            <a:r>
              <a:rPr lang="en-GB" sz="1100" dirty="0"/>
              <a:t>X-Ray images</a:t>
            </a:r>
          </a:p>
        </p:txBody>
      </p:sp>
      <p:sp>
        <p:nvSpPr>
          <p:cNvPr id="6" name="TextBox 5">
            <a:extLst>
              <a:ext uri="{FF2B5EF4-FFF2-40B4-BE49-F238E27FC236}">
                <a16:creationId xmlns:a16="http://schemas.microsoft.com/office/drawing/2014/main" id="{2FBCB723-11EE-436F-B747-0C64D1562E0B}"/>
              </a:ext>
            </a:extLst>
          </p:cNvPr>
          <p:cNvSpPr txBox="1"/>
          <p:nvPr/>
        </p:nvSpPr>
        <p:spPr>
          <a:xfrm>
            <a:off x="4286880" y="2602478"/>
            <a:ext cx="2101909" cy="1277273"/>
          </a:xfrm>
          <a:prstGeom prst="rect">
            <a:avLst/>
          </a:prstGeom>
          <a:noFill/>
        </p:spPr>
        <p:txBody>
          <a:bodyPr wrap="square" rtlCol="0">
            <a:spAutoFit/>
          </a:bodyPr>
          <a:lstStyle/>
          <a:p>
            <a:pPr algn="just"/>
            <a:r>
              <a:rPr lang="en-US" sz="1100" dirty="0"/>
              <a:t>Distribution of energy (a) no-exposed container and no-exposed segment (b) no-exposed container and cortisol-exposed segment, and (c) no-exposed segment and cortisol-exposed segment. UCL</a:t>
            </a:r>
            <a:endParaRPr lang="en-GB" sz="1100" dirty="0"/>
          </a:p>
        </p:txBody>
      </p:sp>
    </p:spTree>
    <p:extLst>
      <p:ext uri="{BB962C8B-B14F-4D97-AF65-F5344CB8AC3E}">
        <p14:creationId xmlns:p14="http://schemas.microsoft.com/office/powerpoint/2010/main" val="2825992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1.jpeg">
            <a:extLst>
              <a:ext uri="{FF2B5EF4-FFF2-40B4-BE49-F238E27FC236}">
                <a16:creationId xmlns:a16="http://schemas.microsoft.com/office/drawing/2014/main" id="{C67587C1-4E76-4E8B-8A9C-6250FBE9921A}"/>
              </a:ext>
            </a:extLst>
          </p:cNvPr>
          <p:cNvPicPr/>
          <p:nvPr/>
        </p:nvPicPr>
        <p:blipFill>
          <a:blip r:embed="rId3" cstate="print"/>
          <a:stretch>
            <a:fillRect/>
          </a:stretch>
        </p:blipFill>
        <p:spPr>
          <a:xfrm>
            <a:off x="1415332" y="1261566"/>
            <a:ext cx="6483971" cy="3780140"/>
          </a:xfrm>
          <a:prstGeom prst="rect">
            <a:avLst/>
          </a:prstGeom>
        </p:spPr>
      </p:pic>
      <p:sp>
        <p:nvSpPr>
          <p:cNvPr id="3" name="Rectangle 2">
            <a:extLst>
              <a:ext uri="{FF2B5EF4-FFF2-40B4-BE49-F238E27FC236}">
                <a16:creationId xmlns:a16="http://schemas.microsoft.com/office/drawing/2014/main" id="{EF7FA1B9-3017-4079-A21A-DAF612CE3B05}"/>
              </a:ext>
            </a:extLst>
          </p:cNvPr>
          <p:cNvSpPr/>
          <p:nvPr/>
        </p:nvSpPr>
        <p:spPr>
          <a:xfrm>
            <a:off x="1041461" y="5121343"/>
            <a:ext cx="7422543" cy="565283"/>
          </a:xfrm>
          <a:prstGeom prst="rect">
            <a:avLst/>
          </a:prstGeom>
        </p:spPr>
        <p:txBody>
          <a:bodyPr wrap="square">
            <a:spAutoFit/>
          </a:bodyPr>
          <a:lstStyle/>
          <a:p>
            <a:pPr marL="315595" marR="1365250" algn="just">
              <a:lnSpc>
                <a:spcPct val="85000"/>
              </a:lnSpc>
              <a:spcBef>
                <a:spcPts val="740"/>
              </a:spcBef>
              <a:spcAft>
                <a:spcPts val="0"/>
              </a:spcAft>
            </a:pPr>
            <a:r>
              <a:rPr lang="en-US" dirty="0">
                <a:latin typeface="+mj-lt"/>
                <a:ea typeface="Georgia" panose="02040502050405020303" pitchFamily="18" charset="0"/>
                <a:cs typeface="Georgia" panose="02040502050405020303" pitchFamily="18" charset="0"/>
              </a:rPr>
              <a:t>(a) capillary matting cut into insole pattern on bed of spawn (b) matting being</a:t>
            </a:r>
            <a:r>
              <a:rPr lang="en-US" spc="5" dirty="0">
                <a:latin typeface="+mj-lt"/>
                <a:ea typeface="Georgia" panose="02040502050405020303" pitchFamily="18" charset="0"/>
                <a:cs typeface="Georgia" panose="02040502050405020303" pitchFamily="18" charset="0"/>
              </a:rPr>
              <a:t> </a:t>
            </a:r>
            <a:r>
              <a:rPr lang="en-US" dirty="0" err="1">
                <a:latin typeface="+mj-lt"/>
                <a:ea typeface="Georgia" panose="02040502050405020303" pitchFamily="18" charset="0"/>
                <a:cs typeface="Georgia" panose="02040502050405020303" pitchFamily="18" charset="0"/>
              </a:rPr>
              <a:t>colonised</a:t>
            </a:r>
            <a:r>
              <a:rPr lang="en-US" spc="20" dirty="0">
                <a:latin typeface="+mj-lt"/>
                <a:ea typeface="Georgia" panose="02040502050405020303" pitchFamily="18" charset="0"/>
                <a:cs typeface="Georgia" panose="02040502050405020303" pitchFamily="18" charset="0"/>
              </a:rPr>
              <a:t> </a:t>
            </a:r>
            <a:r>
              <a:rPr lang="en-US" dirty="0">
                <a:latin typeface="+mj-lt"/>
                <a:ea typeface="Georgia" panose="02040502050405020303" pitchFamily="18" charset="0"/>
                <a:cs typeface="Georgia" panose="02040502050405020303" pitchFamily="18" charset="0"/>
              </a:rPr>
              <a:t>(c)</a:t>
            </a:r>
            <a:r>
              <a:rPr lang="en-US" spc="20" dirty="0">
                <a:latin typeface="+mj-lt"/>
                <a:ea typeface="Georgia" panose="02040502050405020303" pitchFamily="18" charset="0"/>
                <a:cs typeface="Georgia" panose="02040502050405020303" pitchFamily="18" charset="0"/>
              </a:rPr>
              <a:t> </a:t>
            </a:r>
            <a:r>
              <a:rPr lang="en-US" dirty="0">
                <a:latin typeface="+mj-lt"/>
                <a:ea typeface="Georgia" panose="02040502050405020303" pitchFamily="18" charset="0"/>
                <a:cs typeface="Georgia" panose="02040502050405020303" pitchFamily="18" charset="0"/>
              </a:rPr>
              <a:t>well</a:t>
            </a:r>
            <a:r>
              <a:rPr lang="en-US" spc="25" dirty="0">
                <a:latin typeface="+mj-lt"/>
                <a:ea typeface="Georgia" panose="02040502050405020303" pitchFamily="18" charset="0"/>
                <a:cs typeface="Georgia" panose="02040502050405020303" pitchFamily="18" charset="0"/>
              </a:rPr>
              <a:t> </a:t>
            </a:r>
            <a:r>
              <a:rPr lang="en-US" dirty="0" err="1">
                <a:latin typeface="+mj-lt"/>
                <a:ea typeface="Georgia" panose="02040502050405020303" pitchFamily="18" charset="0"/>
                <a:cs typeface="Georgia" panose="02040502050405020303" pitchFamily="18" charset="0"/>
              </a:rPr>
              <a:t>colonised</a:t>
            </a:r>
            <a:r>
              <a:rPr lang="en-US" spc="20" dirty="0">
                <a:latin typeface="+mj-lt"/>
                <a:ea typeface="Georgia" panose="02040502050405020303" pitchFamily="18" charset="0"/>
                <a:cs typeface="Georgia" panose="02040502050405020303" pitchFamily="18" charset="0"/>
              </a:rPr>
              <a:t> </a:t>
            </a:r>
            <a:r>
              <a:rPr lang="en-US" dirty="0">
                <a:latin typeface="+mj-lt"/>
                <a:ea typeface="Georgia" panose="02040502050405020303" pitchFamily="18" charset="0"/>
                <a:cs typeface="Georgia" panose="02040502050405020303" pitchFamily="18" charset="0"/>
              </a:rPr>
              <a:t>insole</a:t>
            </a:r>
            <a:endParaRPr lang="en-GB" sz="2400" dirty="0">
              <a:effectLst/>
              <a:latin typeface="+mj-lt"/>
              <a:ea typeface="Georgia" panose="02040502050405020303" pitchFamily="18" charset="0"/>
              <a:cs typeface="Georgia" panose="02040502050405020303" pitchFamily="18" charset="0"/>
            </a:endParaRPr>
          </a:p>
        </p:txBody>
      </p:sp>
      <p:sp>
        <p:nvSpPr>
          <p:cNvPr id="5" name="TextBox 4">
            <a:extLst>
              <a:ext uri="{FF2B5EF4-FFF2-40B4-BE49-F238E27FC236}">
                <a16:creationId xmlns:a16="http://schemas.microsoft.com/office/drawing/2014/main" id="{C11E5B6F-9D1A-43B6-AAFA-1CF8C1717247}"/>
              </a:ext>
            </a:extLst>
          </p:cNvPr>
          <p:cNvSpPr txBox="1"/>
          <p:nvPr/>
        </p:nvSpPr>
        <p:spPr>
          <a:xfrm>
            <a:off x="1330014" y="357870"/>
            <a:ext cx="6483971" cy="381663"/>
          </a:xfrm>
          <a:prstGeom prst="rect">
            <a:avLst/>
          </a:prstGeom>
          <a:noFill/>
        </p:spPr>
        <p:txBody>
          <a:bodyPr wrap="square" rtlCol="0">
            <a:spAutoFit/>
          </a:bodyPr>
          <a:lstStyle/>
          <a:p>
            <a:r>
              <a:rPr lang="en-GB" dirty="0">
                <a:latin typeface="+mj-lt"/>
              </a:rPr>
              <a:t>Smart insoles </a:t>
            </a:r>
          </a:p>
        </p:txBody>
      </p:sp>
    </p:spTree>
    <p:extLst>
      <p:ext uri="{BB962C8B-B14F-4D97-AF65-F5344CB8AC3E}">
        <p14:creationId xmlns:p14="http://schemas.microsoft.com/office/powerpoint/2010/main" val="3527232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jpeg">
            <a:extLst>
              <a:ext uri="{FF2B5EF4-FFF2-40B4-BE49-F238E27FC236}">
                <a16:creationId xmlns:a16="http://schemas.microsoft.com/office/drawing/2014/main" id="{076DD005-0999-48DD-B851-0664745186D2}"/>
              </a:ext>
            </a:extLst>
          </p:cNvPr>
          <p:cNvPicPr/>
          <p:nvPr/>
        </p:nvPicPr>
        <p:blipFill>
          <a:blip r:embed="rId3" cstate="print"/>
          <a:stretch>
            <a:fillRect/>
          </a:stretch>
        </p:blipFill>
        <p:spPr>
          <a:xfrm>
            <a:off x="344766" y="934236"/>
            <a:ext cx="4610059" cy="2494764"/>
          </a:xfrm>
          <a:prstGeom prst="rect">
            <a:avLst/>
          </a:prstGeom>
        </p:spPr>
      </p:pic>
      <p:pic>
        <p:nvPicPr>
          <p:cNvPr id="4" name="Picture 3">
            <a:extLst>
              <a:ext uri="{FF2B5EF4-FFF2-40B4-BE49-F238E27FC236}">
                <a16:creationId xmlns:a16="http://schemas.microsoft.com/office/drawing/2014/main" id="{DDC02D78-B43D-4BCA-B33E-9F84C3C2B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682" y="871670"/>
            <a:ext cx="3541552" cy="4089943"/>
          </a:xfrm>
          <a:prstGeom prst="rect">
            <a:avLst/>
          </a:prstGeom>
        </p:spPr>
      </p:pic>
      <p:sp>
        <p:nvSpPr>
          <p:cNvPr id="8" name="TextBox 7">
            <a:extLst>
              <a:ext uri="{FF2B5EF4-FFF2-40B4-BE49-F238E27FC236}">
                <a16:creationId xmlns:a16="http://schemas.microsoft.com/office/drawing/2014/main" id="{EDE1F333-6AAB-4AC7-A6AD-7390DF871CF0}"/>
              </a:ext>
            </a:extLst>
          </p:cNvPr>
          <p:cNvSpPr txBox="1"/>
          <p:nvPr/>
        </p:nvSpPr>
        <p:spPr>
          <a:xfrm>
            <a:off x="258825" y="3429000"/>
            <a:ext cx="4610059" cy="2031325"/>
          </a:xfrm>
          <a:prstGeom prst="rect">
            <a:avLst/>
          </a:prstGeom>
          <a:noFill/>
        </p:spPr>
        <p:txBody>
          <a:bodyPr wrap="square" rtlCol="0">
            <a:spAutoFit/>
          </a:bodyPr>
          <a:lstStyle/>
          <a:p>
            <a:r>
              <a:rPr lang="en-US" dirty="0">
                <a:latin typeface="+mj-lt"/>
              </a:rPr>
              <a:t>shifting of weight </a:t>
            </a:r>
          </a:p>
          <a:p>
            <a:endParaRPr lang="en-US" dirty="0">
              <a:latin typeface="+mj-lt"/>
            </a:endParaRPr>
          </a:p>
          <a:p>
            <a:r>
              <a:rPr lang="en-US" dirty="0">
                <a:latin typeface="+mj-lt"/>
              </a:rPr>
              <a:t>reduce fall and slip rate when walking or standing</a:t>
            </a:r>
          </a:p>
          <a:p>
            <a:endParaRPr lang="en-US" dirty="0">
              <a:latin typeface="+mj-lt"/>
            </a:endParaRPr>
          </a:p>
          <a:p>
            <a:r>
              <a:rPr lang="en-US" dirty="0">
                <a:latin typeface="+mj-lt"/>
              </a:rPr>
              <a:t>identify impairments in balance, gait, muscle strength and cognition </a:t>
            </a:r>
            <a:endParaRPr lang="en-GB" dirty="0">
              <a:latin typeface="+mj-lt"/>
            </a:endParaRPr>
          </a:p>
        </p:txBody>
      </p:sp>
    </p:spTree>
    <p:extLst>
      <p:ext uri="{BB962C8B-B14F-4D97-AF65-F5344CB8AC3E}">
        <p14:creationId xmlns:p14="http://schemas.microsoft.com/office/powerpoint/2010/main" val="3037114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327D33-90CC-4752-B24C-1806036D26A9}"/>
              </a:ext>
            </a:extLst>
          </p:cNvPr>
          <p:cNvSpPr txBox="1"/>
          <p:nvPr/>
        </p:nvSpPr>
        <p:spPr>
          <a:xfrm>
            <a:off x="201168" y="1179576"/>
            <a:ext cx="7918704" cy="2308324"/>
          </a:xfrm>
          <a:prstGeom prst="rect">
            <a:avLst/>
          </a:prstGeom>
          <a:noFill/>
        </p:spPr>
        <p:txBody>
          <a:bodyPr wrap="square" rtlCol="0">
            <a:spAutoFit/>
          </a:bodyPr>
          <a:lstStyle/>
          <a:p>
            <a:endParaRPr lang="en-US" dirty="0">
              <a:latin typeface="+mj-lt"/>
            </a:endParaRPr>
          </a:p>
          <a:p>
            <a:pPr marL="285750" indent="-285750">
              <a:buFont typeface="Arial" panose="020B0604020202020204" pitchFamily="34" charset="0"/>
              <a:buChar char="•"/>
            </a:pPr>
            <a:r>
              <a:rPr lang="en-GB" dirty="0">
                <a:latin typeface="+mj-lt"/>
              </a:rPr>
              <a:t>air quality monitoring </a:t>
            </a:r>
          </a:p>
          <a:p>
            <a:pPr marL="285750" indent="-285750">
              <a:buFont typeface="Arial" panose="020B0604020202020204" pitchFamily="34" charset="0"/>
              <a:buChar char="•"/>
            </a:pPr>
            <a:r>
              <a:rPr lang="en-GB" dirty="0">
                <a:latin typeface="+mj-lt"/>
              </a:rPr>
              <a:t>identification of air pollutants and toxic substances</a:t>
            </a:r>
          </a:p>
          <a:p>
            <a:pPr marL="285750" indent="-285750">
              <a:buFont typeface="Arial" panose="020B0604020202020204" pitchFamily="34" charset="0"/>
              <a:buChar char="•"/>
            </a:pPr>
            <a:r>
              <a:rPr lang="en-GB" dirty="0">
                <a:latin typeface="+mj-lt"/>
              </a:rPr>
              <a:t>recognition of unhealthy </a:t>
            </a:r>
            <a:r>
              <a:rPr lang="en-GB" dirty="0" err="1">
                <a:latin typeface="+mj-lt"/>
              </a:rPr>
              <a:t>behavioral</a:t>
            </a:r>
            <a:r>
              <a:rPr lang="en-GB" dirty="0">
                <a:latin typeface="+mj-lt"/>
              </a:rPr>
              <a:t> patterns – walking, standing …</a:t>
            </a:r>
          </a:p>
          <a:p>
            <a:pPr marL="285750" indent="-285750">
              <a:buFont typeface="Arial" panose="020B0604020202020204" pitchFamily="34" charset="0"/>
              <a:buChar char="•"/>
            </a:pPr>
            <a:r>
              <a:rPr lang="en-GB" dirty="0">
                <a:latin typeface="+mj-lt"/>
              </a:rPr>
              <a:t>diagnostics &amp; disease detection</a:t>
            </a:r>
          </a:p>
          <a:p>
            <a:pPr marL="285750" indent="-285750">
              <a:buFont typeface="Arial" panose="020B0604020202020204" pitchFamily="34" charset="0"/>
              <a:buChar char="•"/>
            </a:pPr>
            <a:r>
              <a:rPr lang="en-GB" dirty="0">
                <a:latin typeface="+mj-lt"/>
              </a:rPr>
              <a:t>monitoring of performance data</a:t>
            </a:r>
          </a:p>
          <a:p>
            <a:pPr marL="285750" indent="-285750">
              <a:buFont typeface="Arial" panose="020B0604020202020204" pitchFamily="34" charset="0"/>
              <a:buChar char="•"/>
            </a:pPr>
            <a:endParaRPr lang="en-GB" dirty="0">
              <a:latin typeface="+mj-lt"/>
            </a:endParaRPr>
          </a:p>
          <a:p>
            <a:endParaRPr lang="en-GB" dirty="0">
              <a:latin typeface="+mj-lt"/>
            </a:endParaRPr>
          </a:p>
        </p:txBody>
      </p:sp>
      <p:sp>
        <p:nvSpPr>
          <p:cNvPr id="3" name="TextBox 2">
            <a:extLst>
              <a:ext uri="{FF2B5EF4-FFF2-40B4-BE49-F238E27FC236}">
                <a16:creationId xmlns:a16="http://schemas.microsoft.com/office/drawing/2014/main" id="{A9A20F32-6BD7-4C01-B8F6-9E76BB7D1981}"/>
              </a:ext>
            </a:extLst>
          </p:cNvPr>
          <p:cNvSpPr txBox="1"/>
          <p:nvPr/>
        </p:nvSpPr>
        <p:spPr>
          <a:xfrm>
            <a:off x="201168" y="390959"/>
            <a:ext cx="7772400" cy="369332"/>
          </a:xfrm>
          <a:prstGeom prst="rect">
            <a:avLst/>
          </a:prstGeom>
          <a:noFill/>
        </p:spPr>
        <p:txBody>
          <a:bodyPr wrap="square" rtlCol="0">
            <a:spAutoFit/>
          </a:bodyPr>
          <a:lstStyle/>
          <a:p>
            <a:r>
              <a:rPr lang="en-GB" b="1" dirty="0">
                <a:latin typeface="+mj-lt"/>
              </a:rPr>
              <a:t>Future Applications</a:t>
            </a:r>
          </a:p>
        </p:txBody>
      </p:sp>
      <p:sp>
        <p:nvSpPr>
          <p:cNvPr id="4" name="TextBox 3">
            <a:extLst>
              <a:ext uri="{FF2B5EF4-FFF2-40B4-BE49-F238E27FC236}">
                <a16:creationId xmlns:a16="http://schemas.microsoft.com/office/drawing/2014/main" id="{22D9DB40-1A1D-4447-A9D5-F9B0EE01BC0C}"/>
              </a:ext>
            </a:extLst>
          </p:cNvPr>
          <p:cNvSpPr txBox="1"/>
          <p:nvPr/>
        </p:nvSpPr>
        <p:spPr>
          <a:xfrm>
            <a:off x="201168" y="6191972"/>
            <a:ext cx="10089222" cy="769441"/>
          </a:xfrm>
          <a:prstGeom prst="rect">
            <a:avLst/>
          </a:prstGeom>
          <a:noFill/>
        </p:spPr>
        <p:txBody>
          <a:bodyPr wrap="square" rtlCol="0">
            <a:spAutoFit/>
          </a:bodyPr>
          <a:lstStyle/>
          <a:p>
            <a:r>
              <a:rPr lang="en-US" sz="1100" dirty="0"/>
              <a:t>References</a:t>
            </a:r>
          </a:p>
          <a:p>
            <a:r>
              <a:rPr lang="en-US" sz="1100" dirty="0" err="1"/>
              <a:t>Adamatzky</a:t>
            </a:r>
            <a:r>
              <a:rPr lang="en-US" sz="1100" dirty="0"/>
              <a:t> </a:t>
            </a:r>
            <a:r>
              <a:rPr lang="en-US" sz="1100" i="1" dirty="0"/>
              <a:t>et al</a:t>
            </a:r>
            <a:r>
              <a:rPr lang="en-US" sz="1100" dirty="0"/>
              <a:t>., 2021 </a:t>
            </a:r>
            <a:r>
              <a:rPr lang="en-US" sz="1100" i="1" dirty="0"/>
              <a:t>Biosystems</a:t>
            </a:r>
            <a:r>
              <a:rPr lang="en-US" sz="1100" dirty="0"/>
              <a:t>; </a:t>
            </a:r>
            <a:r>
              <a:rPr lang="en-US" sz="1100" b="1" dirty="0"/>
              <a:t>11.</a:t>
            </a:r>
            <a:r>
              <a:rPr lang="en-US" sz="1100" dirty="0"/>
              <a:t> </a:t>
            </a:r>
            <a:r>
              <a:rPr lang="en-US" sz="1100" dirty="0" err="1"/>
              <a:t>Dehshibi</a:t>
            </a:r>
            <a:r>
              <a:rPr lang="en-US" sz="1100" dirty="0"/>
              <a:t> </a:t>
            </a:r>
            <a:r>
              <a:rPr lang="en-US" sz="1100" i="1" dirty="0"/>
              <a:t>et al</a:t>
            </a:r>
            <a:r>
              <a:rPr lang="en-US" sz="1100" dirty="0"/>
              <a:t>., 2021 </a:t>
            </a:r>
            <a:r>
              <a:rPr lang="en-US" sz="1100" i="1" dirty="0"/>
              <a:t>ACS </a:t>
            </a:r>
            <a:r>
              <a:rPr lang="en-US" sz="1100" i="1" dirty="0" err="1"/>
              <a:t>Biomater</a:t>
            </a:r>
            <a:r>
              <a:rPr lang="en-US" sz="1100" i="1" dirty="0"/>
              <a:t> Sci </a:t>
            </a:r>
            <a:r>
              <a:rPr lang="en-US" sz="1100" i="1" dirty="0" err="1"/>
              <a:t>Eng</a:t>
            </a:r>
            <a:endParaRPr lang="en-US" sz="1100" i="1" dirty="0"/>
          </a:p>
          <a:p>
            <a:r>
              <a:rPr lang="en-GB" sz="1100" dirty="0"/>
              <a:t>International Resource Panel (2019) Building resilient societies after the Covid-10 pandemic</a:t>
            </a:r>
          </a:p>
          <a:p>
            <a:r>
              <a:rPr lang="en-US" sz="1100" dirty="0"/>
              <a:t> </a:t>
            </a:r>
            <a:endParaRPr lang="en-GB" sz="1100" dirty="0"/>
          </a:p>
        </p:txBody>
      </p:sp>
    </p:spTree>
    <p:extLst>
      <p:ext uri="{BB962C8B-B14F-4D97-AF65-F5344CB8AC3E}">
        <p14:creationId xmlns:p14="http://schemas.microsoft.com/office/powerpoint/2010/main" val="2919083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327D33-90CC-4752-B24C-1806036D26A9}"/>
              </a:ext>
            </a:extLst>
          </p:cNvPr>
          <p:cNvSpPr txBox="1"/>
          <p:nvPr/>
        </p:nvSpPr>
        <p:spPr>
          <a:xfrm>
            <a:off x="2928464" y="1274991"/>
            <a:ext cx="7918704" cy="1200329"/>
          </a:xfrm>
          <a:prstGeom prst="rect">
            <a:avLst/>
          </a:prstGeom>
          <a:noFill/>
        </p:spPr>
        <p:txBody>
          <a:bodyPr wrap="square" rtlCol="0">
            <a:spAutoFit/>
          </a:bodyPr>
          <a:lstStyle/>
          <a:p>
            <a:r>
              <a:rPr lang="en-GB" sz="3600" dirty="0">
                <a:latin typeface="+mj-lt"/>
              </a:rPr>
              <a:t>Thank you ! </a:t>
            </a:r>
          </a:p>
          <a:p>
            <a:pPr marL="285750" indent="-285750">
              <a:buFont typeface="Arial" panose="020B0604020202020204" pitchFamily="34" charset="0"/>
              <a:buChar char="•"/>
            </a:pPr>
            <a:endParaRPr lang="en-GB" dirty="0">
              <a:latin typeface="+mj-lt"/>
            </a:endParaRPr>
          </a:p>
          <a:p>
            <a:endParaRPr lang="en-GB" dirty="0">
              <a:latin typeface="+mj-lt"/>
            </a:endParaRPr>
          </a:p>
        </p:txBody>
      </p:sp>
      <p:pic>
        <p:nvPicPr>
          <p:cNvPr id="5" name="Picture 4">
            <a:extLst>
              <a:ext uri="{FF2B5EF4-FFF2-40B4-BE49-F238E27FC236}">
                <a16:creationId xmlns:a16="http://schemas.microsoft.com/office/drawing/2014/main" id="{0B2F4375-E176-4974-97C8-F359F2319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20" y="2145920"/>
            <a:ext cx="5629523" cy="3740790"/>
          </a:xfrm>
          <a:prstGeom prst="rect">
            <a:avLst/>
          </a:prstGeom>
        </p:spPr>
      </p:pic>
    </p:spTree>
    <p:extLst>
      <p:ext uri="{BB962C8B-B14F-4D97-AF65-F5344CB8AC3E}">
        <p14:creationId xmlns:p14="http://schemas.microsoft.com/office/powerpoint/2010/main" val="1273679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2ACD2DF-27BB-4366-8144-8972161B17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51" y="3496076"/>
            <a:ext cx="4377619" cy="2841444"/>
          </a:xfrm>
        </p:spPr>
      </p:pic>
      <p:sp>
        <p:nvSpPr>
          <p:cNvPr id="8" name="TextBox 7">
            <a:extLst>
              <a:ext uri="{FF2B5EF4-FFF2-40B4-BE49-F238E27FC236}">
                <a16:creationId xmlns:a16="http://schemas.microsoft.com/office/drawing/2014/main" id="{7612E0B4-EE7F-4E24-9BB3-8A8797DA478E}"/>
              </a:ext>
            </a:extLst>
          </p:cNvPr>
          <p:cNvSpPr txBox="1"/>
          <p:nvPr/>
        </p:nvSpPr>
        <p:spPr>
          <a:xfrm>
            <a:off x="628154" y="196336"/>
            <a:ext cx="3140766" cy="2585323"/>
          </a:xfrm>
          <a:prstGeom prst="rect">
            <a:avLst/>
          </a:prstGeom>
          <a:noFill/>
        </p:spPr>
        <p:txBody>
          <a:bodyPr wrap="square" rtlCol="0">
            <a:spAutoFit/>
          </a:bodyPr>
          <a:lstStyle/>
          <a:p>
            <a:pPr algn="just"/>
            <a:r>
              <a:rPr lang="en-GB" dirty="0">
                <a:latin typeface="+mj-lt"/>
              </a:rPr>
              <a:t>Depletion of natural resources In 2019, the world generated 53.6 metric tons of e-waste, an average of 7.3 kg per capita.</a:t>
            </a:r>
          </a:p>
          <a:p>
            <a:pPr algn="just"/>
            <a:r>
              <a:rPr lang="en-GB" dirty="0">
                <a:latin typeface="+mj-lt"/>
              </a:rPr>
              <a:t>On average, the total weight of global Electronic Equipment waste  consumption increases annually by 2.5 million metric tons.</a:t>
            </a:r>
          </a:p>
        </p:txBody>
      </p:sp>
      <p:sp>
        <p:nvSpPr>
          <p:cNvPr id="9" name="Rectangle 8">
            <a:extLst>
              <a:ext uri="{FF2B5EF4-FFF2-40B4-BE49-F238E27FC236}">
                <a16:creationId xmlns:a16="http://schemas.microsoft.com/office/drawing/2014/main" id="{8202BE6E-62D5-4EF5-8D0E-BC4C24FB6AFA}"/>
              </a:ext>
            </a:extLst>
          </p:cNvPr>
          <p:cNvSpPr/>
          <p:nvPr/>
        </p:nvSpPr>
        <p:spPr>
          <a:xfrm>
            <a:off x="198783" y="304156"/>
            <a:ext cx="349856" cy="1113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9FC591F-D67C-4EFF-AB5B-C1120D429BF8}"/>
              </a:ext>
            </a:extLst>
          </p:cNvPr>
          <p:cNvSpPr/>
          <p:nvPr/>
        </p:nvSpPr>
        <p:spPr>
          <a:xfrm>
            <a:off x="198783" y="607603"/>
            <a:ext cx="349856" cy="1113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8E1294C-754D-41E5-BD45-0C2F16273683}"/>
              </a:ext>
            </a:extLst>
          </p:cNvPr>
          <p:cNvSpPr txBox="1"/>
          <p:nvPr/>
        </p:nvSpPr>
        <p:spPr>
          <a:xfrm>
            <a:off x="198783" y="6504167"/>
            <a:ext cx="8134185" cy="230832"/>
          </a:xfrm>
          <a:prstGeom prst="rect">
            <a:avLst/>
          </a:prstGeom>
          <a:noFill/>
        </p:spPr>
        <p:txBody>
          <a:bodyPr wrap="square" rtlCol="0">
            <a:spAutoFit/>
          </a:bodyPr>
          <a:lstStyle/>
          <a:p>
            <a:r>
              <a:rPr lang="en-GB" sz="900" dirty="0"/>
              <a:t>UN Environment Programme &amp; Global Alliance for Buildings and Construction (2020) 2020 Global Status report for buildings and construction </a:t>
            </a:r>
          </a:p>
        </p:txBody>
      </p:sp>
      <p:sp>
        <p:nvSpPr>
          <p:cNvPr id="12" name="Rectangle 11">
            <a:extLst>
              <a:ext uri="{FF2B5EF4-FFF2-40B4-BE49-F238E27FC236}">
                <a16:creationId xmlns:a16="http://schemas.microsoft.com/office/drawing/2014/main" id="{C3BC0676-F198-40BD-A572-87BA167E3315}"/>
              </a:ext>
            </a:extLst>
          </p:cNvPr>
          <p:cNvSpPr/>
          <p:nvPr/>
        </p:nvSpPr>
        <p:spPr>
          <a:xfrm>
            <a:off x="4683318" y="304156"/>
            <a:ext cx="349856" cy="1113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F33D7AF-90E0-4FA0-AF69-90D61078F08F}"/>
              </a:ext>
            </a:extLst>
          </p:cNvPr>
          <p:cNvSpPr/>
          <p:nvPr/>
        </p:nvSpPr>
        <p:spPr>
          <a:xfrm>
            <a:off x="4683318" y="1135528"/>
            <a:ext cx="349856" cy="1113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75F7F4E-DDB0-4103-9A1F-CC5B92AA99DB}"/>
              </a:ext>
            </a:extLst>
          </p:cNvPr>
          <p:cNvSpPr/>
          <p:nvPr/>
        </p:nvSpPr>
        <p:spPr>
          <a:xfrm>
            <a:off x="198783" y="1433338"/>
            <a:ext cx="349856" cy="1113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9D4F387-3E03-4BED-AD24-0E367AFB0FF9}"/>
              </a:ext>
            </a:extLst>
          </p:cNvPr>
          <p:cNvSpPr txBox="1"/>
          <p:nvPr/>
        </p:nvSpPr>
        <p:spPr>
          <a:xfrm>
            <a:off x="628154" y="2757388"/>
            <a:ext cx="3570137" cy="646331"/>
          </a:xfrm>
          <a:prstGeom prst="rect">
            <a:avLst/>
          </a:prstGeom>
          <a:noFill/>
        </p:spPr>
        <p:txBody>
          <a:bodyPr wrap="square" rtlCol="0">
            <a:spAutoFit/>
          </a:bodyPr>
          <a:lstStyle/>
          <a:p>
            <a:pPr algn="just"/>
            <a:r>
              <a:rPr lang="en-GB" b="1" dirty="0">
                <a:latin typeface="+mj-lt"/>
              </a:rPr>
              <a:t>Develop sustainable alternatives </a:t>
            </a:r>
          </a:p>
          <a:p>
            <a:pPr algn="just"/>
            <a:r>
              <a:rPr lang="en-GB" b="1" dirty="0">
                <a:latin typeface="+mj-lt"/>
              </a:rPr>
              <a:t>to conventional materials </a:t>
            </a:r>
          </a:p>
        </p:txBody>
      </p:sp>
      <p:sp>
        <p:nvSpPr>
          <p:cNvPr id="16" name="TextBox 15">
            <a:extLst>
              <a:ext uri="{FF2B5EF4-FFF2-40B4-BE49-F238E27FC236}">
                <a16:creationId xmlns:a16="http://schemas.microsoft.com/office/drawing/2014/main" id="{53472E6C-84A9-4F7A-9D02-BB26FB5DF4AF}"/>
              </a:ext>
            </a:extLst>
          </p:cNvPr>
          <p:cNvSpPr txBox="1"/>
          <p:nvPr/>
        </p:nvSpPr>
        <p:spPr>
          <a:xfrm>
            <a:off x="5176299" y="168771"/>
            <a:ext cx="3482671" cy="1754326"/>
          </a:xfrm>
          <a:prstGeom prst="rect">
            <a:avLst/>
          </a:prstGeom>
          <a:noFill/>
        </p:spPr>
        <p:txBody>
          <a:bodyPr wrap="square" rtlCol="0">
            <a:spAutoFit/>
          </a:bodyPr>
          <a:lstStyle/>
          <a:p>
            <a:pPr algn="just"/>
            <a:r>
              <a:rPr lang="en-GB" dirty="0">
                <a:latin typeface="+mj-lt"/>
              </a:rPr>
              <a:t>Occupants of buildings &amp; the space that they occupy are often considered as separate entities</a:t>
            </a:r>
          </a:p>
          <a:p>
            <a:pPr algn="just"/>
            <a:r>
              <a:rPr lang="en-GB" dirty="0">
                <a:latin typeface="+mj-lt"/>
              </a:rPr>
              <a:t>Re-evaluate the relationship between the human body and the built environment</a:t>
            </a:r>
          </a:p>
        </p:txBody>
      </p:sp>
      <p:sp>
        <p:nvSpPr>
          <p:cNvPr id="17" name="TextBox 16">
            <a:extLst>
              <a:ext uri="{FF2B5EF4-FFF2-40B4-BE49-F238E27FC236}">
                <a16:creationId xmlns:a16="http://schemas.microsoft.com/office/drawing/2014/main" id="{6B56D6F3-C93A-47C7-AEA9-5FB44982F8F8}"/>
              </a:ext>
            </a:extLst>
          </p:cNvPr>
          <p:cNvSpPr txBox="1"/>
          <p:nvPr/>
        </p:nvSpPr>
        <p:spPr>
          <a:xfrm>
            <a:off x="5136542" y="2757388"/>
            <a:ext cx="3562184" cy="2862322"/>
          </a:xfrm>
          <a:prstGeom prst="rect">
            <a:avLst/>
          </a:prstGeom>
          <a:noFill/>
        </p:spPr>
        <p:txBody>
          <a:bodyPr wrap="square" rtlCol="0">
            <a:spAutoFit/>
          </a:bodyPr>
          <a:lstStyle/>
          <a:p>
            <a:pPr algn="just"/>
            <a:r>
              <a:rPr lang="en-GB" b="1" dirty="0">
                <a:latin typeface="+mj-lt"/>
              </a:rPr>
              <a:t>Facilitate the exchange of information between users &amp; buildings</a:t>
            </a:r>
          </a:p>
          <a:p>
            <a:pPr algn="just"/>
            <a:endParaRPr lang="en-GB" b="1" dirty="0">
              <a:latin typeface="+mj-lt"/>
            </a:endParaRPr>
          </a:p>
          <a:p>
            <a:pPr algn="just"/>
            <a:r>
              <a:rPr lang="en-GB" b="1" dirty="0">
                <a:latin typeface="+mj-lt"/>
              </a:rPr>
              <a:t>Wearables as second skin to the human body and report the presence of various environmental, chemical and mechanical stimulants in the environment. </a:t>
            </a:r>
          </a:p>
          <a:p>
            <a:endParaRPr lang="en-GB" dirty="0"/>
          </a:p>
        </p:txBody>
      </p:sp>
    </p:spTree>
    <p:extLst>
      <p:ext uri="{BB962C8B-B14F-4D97-AF65-F5344CB8AC3E}">
        <p14:creationId xmlns:p14="http://schemas.microsoft.com/office/powerpoint/2010/main" val="4066747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39B254-5095-4534-8911-2AD37C2DDFC5}"/>
              </a:ext>
            </a:extLst>
          </p:cNvPr>
          <p:cNvSpPr txBox="1"/>
          <p:nvPr/>
        </p:nvSpPr>
        <p:spPr>
          <a:xfrm>
            <a:off x="659958" y="946205"/>
            <a:ext cx="7832035" cy="2409245"/>
          </a:xfrm>
          <a:prstGeom prst="rect">
            <a:avLst/>
          </a:prstGeom>
          <a:noFill/>
        </p:spPr>
        <p:txBody>
          <a:bodyPr wrap="square" rtlCol="0">
            <a:spAutoFit/>
          </a:bodyPr>
          <a:lstStyle/>
          <a:p>
            <a:endParaRPr lang="en-GB" dirty="0"/>
          </a:p>
        </p:txBody>
      </p:sp>
      <p:pic>
        <p:nvPicPr>
          <p:cNvPr id="6" name="Picture 5" descr="A picture containing food&#10;&#10;Description automatically generated">
            <a:extLst>
              <a:ext uri="{FF2B5EF4-FFF2-40B4-BE49-F238E27FC236}">
                <a16:creationId xmlns:a16="http://schemas.microsoft.com/office/drawing/2014/main" id="{D793EC6A-3BE5-459D-BA48-CC900C77ABE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2714117"/>
            <a:ext cx="9144000" cy="3471155"/>
          </a:xfrm>
          <a:prstGeom prst="rect">
            <a:avLst/>
          </a:prstGeom>
        </p:spPr>
      </p:pic>
      <p:sp>
        <p:nvSpPr>
          <p:cNvPr id="3" name="TextBox 2">
            <a:extLst>
              <a:ext uri="{FF2B5EF4-FFF2-40B4-BE49-F238E27FC236}">
                <a16:creationId xmlns:a16="http://schemas.microsoft.com/office/drawing/2014/main" id="{882B1DF7-9A0A-46BB-8ED9-9DB1DD2B25E7}"/>
              </a:ext>
            </a:extLst>
          </p:cNvPr>
          <p:cNvSpPr txBox="1"/>
          <p:nvPr/>
        </p:nvSpPr>
        <p:spPr>
          <a:xfrm>
            <a:off x="5196177" y="2277061"/>
            <a:ext cx="5557962" cy="369332"/>
          </a:xfrm>
          <a:prstGeom prst="rect">
            <a:avLst/>
          </a:prstGeom>
          <a:noFill/>
        </p:spPr>
        <p:txBody>
          <a:bodyPr wrap="square" rtlCol="0">
            <a:spAutoFit/>
          </a:bodyPr>
          <a:lstStyle/>
          <a:p>
            <a:r>
              <a:rPr lang="en-GB" dirty="0" err="1">
                <a:latin typeface="+mj-lt"/>
              </a:rPr>
              <a:t>EcoLogic</a:t>
            </a:r>
            <a:r>
              <a:rPr lang="en-GB" dirty="0">
                <a:latin typeface="+mj-lt"/>
              </a:rPr>
              <a:t> Studio, </a:t>
            </a:r>
            <a:r>
              <a:rPr lang="en-GB" dirty="0" err="1">
                <a:latin typeface="+mj-lt"/>
              </a:rPr>
              <a:t>Photosynthetica</a:t>
            </a:r>
            <a:r>
              <a:rPr lang="en-GB" dirty="0">
                <a:latin typeface="+mj-lt"/>
              </a:rPr>
              <a:t> 2019</a:t>
            </a:r>
          </a:p>
        </p:txBody>
      </p:sp>
      <p:sp>
        <p:nvSpPr>
          <p:cNvPr id="4" name="TextBox 3">
            <a:extLst>
              <a:ext uri="{FF2B5EF4-FFF2-40B4-BE49-F238E27FC236}">
                <a16:creationId xmlns:a16="http://schemas.microsoft.com/office/drawing/2014/main" id="{56FE6132-F9A9-4DB2-B478-1487E9862158}"/>
              </a:ext>
            </a:extLst>
          </p:cNvPr>
          <p:cNvSpPr txBox="1"/>
          <p:nvPr/>
        </p:nvSpPr>
        <p:spPr>
          <a:xfrm>
            <a:off x="254442" y="270344"/>
            <a:ext cx="7060758" cy="2308324"/>
          </a:xfrm>
          <a:prstGeom prst="rect">
            <a:avLst/>
          </a:prstGeom>
          <a:noFill/>
        </p:spPr>
        <p:txBody>
          <a:bodyPr wrap="square" rtlCol="0">
            <a:spAutoFit/>
          </a:bodyPr>
          <a:lstStyle/>
          <a:p>
            <a:pPr algn="just"/>
            <a:r>
              <a:rPr lang="en-GB" dirty="0">
                <a:latin typeface="+mj-lt"/>
              </a:rPr>
              <a:t>“There is untapped value in bringing the bio-intelligence of natural systems into cities, turning buildings into living machines that produce energy, store CO2 and clean the air. To achieve that we need to think about the living world as a part of the current digital revolution, so nature becomes part of a new bio-smart infrastructure.”</a:t>
            </a:r>
          </a:p>
          <a:p>
            <a:r>
              <a:rPr lang="en-GB" dirty="0">
                <a:latin typeface="+mj-lt"/>
              </a:rPr>
              <a:t> </a:t>
            </a:r>
          </a:p>
          <a:p>
            <a:r>
              <a:rPr lang="en-GB" dirty="0" err="1">
                <a:latin typeface="+mj-lt"/>
              </a:rPr>
              <a:t>Dr.</a:t>
            </a:r>
            <a:r>
              <a:rPr lang="en-GB" dirty="0">
                <a:latin typeface="+mj-lt"/>
              </a:rPr>
              <a:t> Marco </a:t>
            </a:r>
            <a:r>
              <a:rPr lang="en-GB" dirty="0" err="1">
                <a:latin typeface="+mj-lt"/>
              </a:rPr>
              <a:t>Poletto</a:t>
            </a:r>
            <a:endParaRPr lang="en-GB" dirty="0">
              <a:latin typeface="+mj-lt"/>
            </a:endParaRPr>
          </a:p>
          <a:p>
            <a:endParaRPr lang="en-GB" dirty="0"/>
          </a:p>
        </p:txBody>
      </p:sp>
    </p:spTree>
    <p:extLst>
      <p:ext uri="{BB962C8B-B14F-4D97-AF65-F5344CB8AC3E}">
        <p14:creationId xmlns:p14="http://schemas.microsoft.com/office/powerpoint/2010/main" val="2308527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BFBDB2-9E59-4249-83A0-AD389C3FF293}"/>
              </a:ext>
            </a:extLst>
          </p:cNvPr>
          <p:cNvSpPr/>
          <p:nvPr/>
        </p:nvSpPr>
        <p:spPr>
          <a:xfrm>
            <a:off x="652007" y="614871"/>
            <a:ext cx="349856" cy="1113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600A4F8-8603-481B-8F39-9283A0EC7E6D}"/>
              </a:ext>
            </a:extLst>
          </p:cNvPr>
          <p:cNvSpPr txBox="1"/>
          <p:nvPr/>
        </p:nvSpPr>
        <p:spPr>
          <a:xfrm>
            <a:off x="1057524" y="485864"/>
            <a:ext cx="6408751" cy="369332"/>
          </a:xfrm>
          <a:prstGeom prst="rect">
            <a:avLst/>
          </a:prstGeom>
          <a:noFill/>
        </p:spPr>
        <p:txBody>
          <a:bodyPr wrap="square" rtlCol="0">
            <a:spAutoFit/>
          </a:bodyPr>
          <a:lstStyle/>
          <a:p>
            <a:r>
              <a:rPr lang="en-GB" dirty="0">
                <a:latin typeface="+mj-lt"/>
              </a:rPr>
              <a:t>Biological intelligence</a:t>
            </a:r>
          </a:p>
        </p:txBody>
      </p:sp>
      <p:sp>
        <p:nvSpPr>
          <p:cNvPr id="6" name="Rectangle 5">
            <a:extLst>
              <a:ext uri="{FF2B5EF4-FFF2-40B4-BE49-F238E27FC236}">
                <a16:creationId xmlns:a16="http://schemas.microsoft.com/office/drawing/2014/main" id="{43F2FA51-49D5-41C3-8F73-CAC5759E3A7E}"/>
              </a:ext>
            </a:extLst>
          </p:cNvPr>
          <p:cNvSpPr/>
          <p:nvPr/>
        </p:nvSpPr>
        <p:spPr>
          <a:xfrm>
            <a:off x="652007" y="1099900"/>
            <a:ext cx="349856" cy="1113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A2549E0-E416-4640-88BC-33BD0AAE3A32}"/>
              </a:ext>
            </a:extLst>
          </p:cNvPr>
          <p:cNvSpPr txBox="1"/>
          <p:nvPr/>
        </p:nvSpPr>
        <p:spPr>
          <a:xfrm>
            <a:off x="1057523" y="970892"/>
            <a:ext cx="6408751" cy="3139321"/>
          </a:xfrm>
          <a:prstGeom prst="rect">
            <a:avLst/>
          </a:prstGeom>
          <a:noFill/>
        </p:spPr>
        <p:txBody>
          <a:bodyPr wrap="square" rtlCol="0">
            <a:spAutoFit/>
          </a:bodyPr>
          <a:lstStyle/>
          <a:p>
            <a:r>
              <a:rPr lang="en-GB" dirty="0">
                <a:latin typeface="+mj-lt"/>
              </a:rPr>
              <a:t>3 principles of animacy </a:t>
            </a:r>
          </a:p>
          <a:p>
            <a:endParaRPr lang="en-GB" dirty="0">
              <a:latin typeface="+mj-lt"/>
            </a:endParaRPr>
          </a:p>
          <a:p>
            <a:pPr marL="285750" indent="-285750" algn="just">
              <a:buFont typeface="Arial" panose="020B0604020202020204" pitchFamily="34" charset="0"/>
              <a:buChar char="•"/>
            </a:pPr>
            <a:r>
              <a:rPr lang="en-GB" b="1" dirty="0">
                <a:latin typeface="+mj-lt"/>
              </a:rPr>
              <a:t>active</a:t>
            </a:r>
            <a:r>
              <a:rPr lang="en-GB" dirty="0">
                <a:latin typeface="+mj-lt"/>
              </a:rPr>
              <a:t> | change their properties or perform actions, often by taking energy, material or nutrients from the environment</a:t>
            </a:r>
          </a:p>
          <a:p>
            <a:pPr marL="285750" indent="-285750" algn="just">
              <a:buFont typeface="Arial" panose="020B0604020202020204" pitchFamily="34" charset="0"/>
              <a:buChar char="•"/>
            </a:pPr>
            <a:r>
              <a:rPr lang="en-GB" b="1" dirty="0">
                <a:latin typeface="+mj-lt"/>
              </a:rPr>
              <a:t>adaptive</a:t>
            </a:r>
            <a:r>
              <a:rPr lang="en-GB" dirty="0">
                <a:latin typeface="+mj-lt"/>
              </a:rPr>
              <a:t> | in sensing changes in their environment and responding through action to a specific prompt so that they maintain or promote their function </a:t>
            </a:r>
          </a:p>
          <a:p>
            <a:pPr marL="285750" indent="-285750" algn="just">
              <a:buFont typeface="Arial" panose="020B0604020202020204" pitchFamily="34" charset="0"/>
              <a:buChar char="•"/>
            </a:pPr>
            <a:r>
              <a:rPr lang="en-GB" b="1" dirty="0">
                <a:latin typeface="+mj-lt"/>
              </a:rPr>
              <a:t>autonomous</a:t>
            </a:r>
            <a:r>
              <a:rPr lang="en-GB" dirty="0">
                <a:latin typeface="+mj-lt"/>
              </a:rPr>
              <a:t> | select an appropriate response to stimuli without any kind of external control or guidance and showing versatility in combining various inputs to generate a suitable behaviour from a diverse repertoire (Royal Society, 2021)</a:t>
            </a:r>
          </a:p>
        </p:txBody>
      </p:sp>
      <p:sp>
        <p:nvSpPr>
          <p:cNvPr id="8" name="Rectangle 7">
            <a:extLst>
              <a:ext uri="{FF2B5EF4-FFF2-40B4-BE49-F238E27FC236}">
                <a16:creationId xmlns:a16="http://schemas.microsoft.com/office/drawing/2014/main" id="{6D673C6F-91F7-4FE9-A70E-92FA077A8100}"/>
              </a:ext>
            </a:extLst>
          </p:cNvPr>
          <p:cNvSpPr/>
          <p:nvPr/>
        </p:nvSpPr>
        <p:spPr>
          <a:xfrm>
            <a:off x="652007" y="4375838"/>
            <a:ext cx="349856" cy="1113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F7AF121-636C-4F27-8FA5-7B884852E1D8}"/>
              </a:ext>
            </a:extLst>
          </p:cNvPr>
          <p:cNvSpPr txBox="1"/>
          <p:nvPr/>
        </p:nvSpPr>
        <p:spPr>
          <a:xfrm>
            <a:off x="1327868" y="4225909"/>
            <a:ext cx="6718852" cy="646331"/>
          </a:xfrm>
          <a:prstGeom prst="rect">
            <a:avLst/>
          </a:prstGeom>
          <a:noFill/>
        </p:spPr>
        <p:txBody>
          <a:bodyPr wrap="square" rtlCol="0">
            <a:spAutoFit/>
          </a:bodyPr>
          <a:lstStyle/>
          <a:p>
            <a:r>
              <a:rPr lang="en-GB" dirty="0">
                <a:latin typeface="+mj-lt"/>
              </a:rPr>
              <a:t>Establish communication protocols between user &amp; building | exchange of data</a:t>
            </a:r>
          </a:p>
        </p:txBody>
      </p:sp>
      <p:sp>
        <p:nvSpPr>
          <p:cNvPr id="9" name="TextBox 8">
            <a:extLst>
              <a:ext uri="{FF2B5EF4-FFF2-40B4-BE49-F238E27FC236}">
                <a16:creationId xmlns:a16="http://schemas.microsoft.com/office/drawing/2014/main" id="{6267C87C-3CCD-4BE2-AA5D-0A8525FEE411}"/>
              </a:ext>
            </a:extLst>
          </p:cNvPr>
          <p:cNvSpPr txBox="1"/>
          <p:nvPr/>
        </p:nvSpPr>
        <p:spPr>
          <a:xfrm>
            <a:off x="262394" y="6486966"/>
            <a:ext cx="8150087" cy="230832"/>
          </a:xfrm>
          <a:prstGeom prst="rect">
            <a:avLst/>
          </a:prstGeom>
          <a:noFill/>
        </p:spPr>
        <p:txBody>
          <a:bodyPr wrap="square" rtlCol="0">
            <a:spAutoFit/>
          </a:bodyPr>
          <a:lstStyle/>
          <a:p>
            <a:r>
              <a:rPr lang="en-GB" sz="900" dirty="0"/>
              <a:t>The Royal Society (2021) </a:t>
            </a:r>
            <a:r>
              <a:rPr lang="en-GB" sz="900" i="1" dirty="0"/>
              <a:t>Animate Materials</a:t>
            </a:r>
            <a:r>
              <a:rPr lang="en-GB" sz="900" dirty="0"/>
              <a:t> [online]. London: The Royal Society. Available from: royalsociety.org/animate-materials.</a:t>
            </a:r>
          </a:p>
        </p:txBody>
      </p:sp>
      <p:sp>
        <p:nvSpPr>
          <p:cNvPr id="10" name="TextBox 9">
            <a:extLst>
              <a:ext uri="{FF2B5EF4-FFF2-40B4-BE49-F238E27FC236}">
                <a16:creationId xmlns:a16="http://schemas.microsoft.com/office/drawing/2014/main" id="{F74DDE5E-0CD7-45C0-B0D8-D2CEC4D143A0}"/>
              </a:ext>
            </a:extLst>
          </p:cNvPr>
          <p:cNvSpPr txBox="1"/>
          <p:nvPr/>
        </p:nvSpPr>
        <p:spPr>
          <a:xfrm>
            <a:off x="1327868" y="4877449"/>
            <a:ext cx="6647291" cy="646331"/>
          </a:xfrm>
          <a:prstGeom prst="rect">
            <a:avLst/>
          </a:prstGeom>
          <a:noFill/>
        </p:spPr>
        <p:txBody>
          <a:bodyPr wrap="square" rtlCol="0">
            <a:spAutoFit/>
          </a:bodyPr>
          <a:lstStyle/>
          <a:p>
            <a:r>
              <a:rPr lang="en-GB" dirty="0">
                <a:latin typeface="+mj-lt"/>
              </a:rPr>
              <a:t>Self-sustainable |self-regenerating| self-regulating |cost-effective |reduced environmental impact | </a:t>
            </a:r>
            <a:r>
              <a:rPr lang="en-US" dirty="0">
                <a:latin typeface="+mj-lt"/>
              </a:rPr>
              <a:t>simple maintenance</a:t>
            </a:r>
            <a:endParaRPr lang="en-GB" dirty="0">
              <a:latin typeface="+mj-lt"/>
            </a:endParaRPr>
          </a:p>
        </p:txBody>
      </p:sp>
      <p:sp>
        <p:nvSpPr>
          <p:cNvPr id="12" name="Rectangle 11">
            <a:extLst>
              <a:ext uri="{FF2B5EF4-FFF2-40B4-BE49-F238E27FC236}">
                <a16:creationId xmlns:a16="http://schemas.microsoft.com/office/drawing/2014/main" id="{EADCE36A-A099-41B9-806A-535257BE2ED3}"/>
              </a:ext>
            </a:extLst>
          </p:cNvPr>
          <p:cNvSpPr/>
          <p:nvPr/>
        </p:nvSpPr>
        <p:spPr>
          <a:xfrm>
            <a:off x="652007" y="5008369"/>
            <a:ext cx="349856" cy="1113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8914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090ABC-4759-481F-9AA3-4349070FAC09}"/>
              </a:ext>
            </a:extLst>
          </p:cNvPr>
          <p:cNvSpPr txBox="1"/>
          <p:nvPr/>
        </p:nvSpPr>
        <p:spPr>
          <a:xfrm>
            <a:off x="168156" y="420624"/>
            <a:ext cx="6858000" cy="369332"/>
          </a:xfrm>
          <a:prstGeom prst="rect">
            <a:avLst/>
          </a:prstGeom>
          <a:noFill/>
        </p:spPr>
        <p:txBody>
          <a:bodyPr wrap="square" rtlCol="0">
            <a:spAutoFit/>
          </a:bodyPr>
          <a:lstStyle/>
          <a:p>
            <a:r>
              <a:rPr lang="en-GB" b="1" dirty="0">
                <a:latin typeface="+mj-lt"/>
              </a:rPr>
              <a:t>Fabrication of wearables</a:t>
            </a:r>
          </a:p>
        </p:txBody>
      </p:sp>
      <p:sp>
        <p:nvSpPr>
          <p:cNvPr id="9" name="TextBox 8">
            <a:extLst>
              <a:ext uri="{FF2B5EF4-FFF2-40B4-BE49-F238E27FC236}">
                <a16:creationId xmlns:a16="http://schemas.microsoft.com/office/drawing/2014/main" id="{46C78E5E-D0AF-4957-85C1-E3C1E8F4D1B4}"/>
              </a:ext>
            </a:extLst>
          </p:cNvPr>
          <p:cNvSpPr txBox="1"/>
          <p:nvPr/>
        </p:nvSpPr>
        <p:spPr>
          <a:xfrm>
            <a:off x="173736" y="1088136"/>
            <a:ext cx="8750808" cy="923330"/>
          </a:xfrm>
          <a:prstGeom prst="rect">
            <a:avLst/>
          </a:prstGeom>
          <a:noFill/>
        </p:spPr>
        <p:txBody>
          <a:bodyPr wrap="square" rtlCol="0">
            <a:spAutoFit/>
          </a:bodyPr>
          <a:lstStyle/>
          <a:p>
            <a:r>
              <a:rPr lang="en-GB" dirty="0">
                <a:latin typeface="+mj-lt"/>
              </a:rPr>
              <a:t>culture </a:t>
            </a:r>
            <a:r>
              <a:rPr lang="en-GB" dirty="0" err="1">
                <a:latin typeface="+mj-lt"/>
              </a:rPr>
              <a:t>Pleurotus</a:t>
            </a:r>
            <a:r>
              <a:rPr lang="en-GB" dirty="0">
                <a:latin typeface="+mj-lt"/>
              </a:rPr>
              <a:t> </a:t>
            </a:r>
            <a:r>
              <a:rPr lang="en-GB" dirty="0" err="1">
                <a:latin typeface="+mj-lt"/>
              </a:rPr>
              <a:t>Ostreatus</a:t>
            </a:r>
            <a:r>
              <a:rPr lang="en-GB" dirty="0">
                <a:latin typeface="+mj-lt"/>
              </a:rPr>
              <a:t> on hemp bedding substrate | spread colonized substrate on hemp fabric fragments | integrate colonised fabric into a cloth | record electrical activity of fungal pads </a:t>
            </a:r>
          </a:p>
        </p:txBody>
      </p:sp>
      <p:pic>
        <p:nvPicPr>
          <p:cNvPr id="11" name="Picture 10">
            <a:extLst>
              <a:ext uri="{FF2B5EF4-FFF2-40B4-BE49-F238E27FC236}">
                <a16:creationId xmlns:a16="http://schemas.microsoft.com/office/drawing/2014/main" id="{8751CD42-0397-4565-8B47-D496D0199C6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13162" y="3120679"/>
            <a:ext cx="8717675" cy="1838960"/>
          </a:xfrm>
          <a:prstGeom prst="rect">
            <a:avLst/>
          </a:prstGeom>
        </p:spPr>
      </p:pic>
      <p:pic>
        <p:nvPicPr>
          <p:cNvPr id="12" name="image2.jpeg">
            <a:extLst>
              <a:ext uri="{FF2B5EF4-FFF2-40B4-BE49-F238E27FC236}">
                <a16:creationId xmlns:a16="http://schemas.microsoft.com/office/drawing/2014/main" id="{EAC3DE13-21D6-46CB-B240-C1F3F2B121D4}"/>
              </a:ext>
            </a:extLst>
          </p:cNvPr>
          <p:cNvPicPr/>
          <p:nvPr/>
        </p:nvPicPr>
        <p:blipFill>
          <a:blip r:embed="rId4" cstate="print"/>
          <a:stretch>
            <a:fillRect/>
          </a:stretch>
        </p:blipFill>
        <p:spPr>
          <a:xfrm>
            <a:off x="213162" y="3120679"/>
            <a:ext cx="2084765" cy="1838960"/>
          </a:xfrm>
          <a:prstGeom prst="rect">
            <a:avLst/>
          </a:prstGeom>
        </p:spPr>
      </p:pic>
    </p:spTree>
    <p:extLst>
      <p:ext uri="{BB962C8B-B14F-4D97-AF65-F5344CB8AC3E}">
        <p14:creationId xmlns:p14="http://schemas.microsoft.com/office/powerpoint/2010/main" val="1873128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090ABC-4759-481F-9AA3-4349070FAC09}"/>
              </a:ext>
            </a:extLst>
          </p:cNvPr>
          <p:cNvSpPr txBox="1"/>
          <p:nvPr/>
        </p:nvSpPr>
        <p:spPr>
          <a:xfrm>
            <a:off x="168156" y="420624"/>
            <a:ext cx="6858000" cy="369332"/>
          </a:xfrm>
          <a:prstGeom prst="rect">
            <a:avLst/>
          </a:prstGeom>
          <a:noFill/>
        </p:spPr>
        <p:txBody>
          <a:bodyPr wrap="square" rtlCol="0">
            <a:spAutoFit/>
          </a:bodyPr>
          <a:lstStyle/>
          <a:p>
            <a:r>
              <a:rPr lang="en-GB" b="1" dirty="0">
                <a:latin typeface="+mj-lt"/>
              </a:rPr>
              <a:t>Fabrication of wearables</a:t>
            </a:r>
          </a:p>
        </p:txBody>
      </p:sp>
      <p:sp>
        <p:nvSpPr>
          <p:cNvPr id="2" name="TextBox 1">
            <a:extLst>
              <a:ext uri="{FF2B5EF4-FFF2-40B4-BE49-F238E27FC236}">
                <a16:creationId xmlns:a16="http://schemas.microsoft.com/office/drawing/2014/main" id="{3A99C639-353B-483B-8920-580E95DCFF9D}"/>
              </a:ext>
            </a:extLst>
          </p:cNvPr>
          <p:cNvSpPr txBox="1"/>
          <p:nvPr/>
        </p:nvSpPr>
        <p:spPr>
          <a:xfrm>
            <a:off x="7466275" y="6529783"/>
            <a:ext cx="1677725" cy="230832"/>
          </a:xfrm>
          <a:prstGeom prst="rect">
            <a:avLst/>
          </a:prstGeom>
          <a:noFill/>
        </p:spPr>
        <p:txBody>
          <a:bodyPr wrap="square" rtlCol="0">
            <a:spAutoFit/>
          </a:bodyPr>
          <a:lstStyle/>
          <a:p>
            <a:r>
              <a:rPr lang="en-GB" sz="900" dirty="0"/>
              <a:t>photo credit: Irina </a:t>
            </a:r>
            <a:r>
              <a:rPr lang="en-GB" sz="900" dirty="0" err="1"/>
              <a:t>Petrova</a:t>
            </a:r>
            <a:endParaRPr lang="en-GB" sz="900" dirty="0"/>
          </a:p>
        </p:txBody>
      </p:sp>
      <p:pic>
        <p:nvPicPr>
          <p:cNvPr id="4" name="Picture 3">
            <a:extLst>
              <a:ext uri="{FF2B5EF4-FFF2-40B4-BE49-F238E27FC236}">
                <a16:creationId xmlns:a16="http://schemas.microsoft.com/office/drawing/2014/main" id="{BEED813B-74C0-475B-9EA4-8094B4291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647" y="1113182"/>
            <a:ext cx="2068579" cy="3113008"/>
          </a:xfrm>
          <a:prstGeom prst="rect">
            <a:avLst/>
          </a:prstGeom>
        </p:spPr>
      </p:pic>
      <p:pic>
        <p:nvPicPr>
          <p:cNvPr id="6" name="Picture 5">
            <a:extLst>
              <a:ext uri="{FF2B5EF4-FFF2-40B4-BE49-F238E27FC236}">
                <a16:creationId xmlns:a16="http://schemas.microsoft.com/office/drawing/2014/main" id="{269A20D4-A4AB-4805-B23C-AF7877213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715" y="1113185"/>
            <a:ext cx="2068579" cy="3113008"/>
          </a:xfrm>
          <a:prstGeom prst="rect">
            <a:avLst/>
          </a:prstGeom>
        </p:spPr>
      </p:pic>
      <p:pic>
        <p:nvPicPr>
          <p:cNvPr id="10" name="Picture 9">
            <a:extLst>
              <a:ext uri="{FF2B5EF4-FFF2-40B4-BE49-F238E27FC236}">
                <a16:creationId xmlns:a16="http://schemas.microsoft.com/office/drawing/2014/main" id="{EE4B02D3-FE12-4B92-BCB0-648AF69EFA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345453" y="1634524"/>
            <a:ext cx="3107081" cy="2064396"/>
          </a:xfrm>
          <a:prstGeom prst="rect">
            <a:avLst/>
          </a:prstGeom>
        </p:spPr>
      </p:pic>
      <p:pic>
        <p:nvPicPr>
          <p:cNvPr id="13" name="Picture 12">
            <a:extLst>
              <a:ext uri="{FF2B5EF4-FFF2-40B4-BE49-F238E27FC236}">
                <a16:creationId xmlns:a16="http://schemas.microsoft.com/office/drawing/2014/main" id="{86AD6D06-A93D-42F3-B4CD-96E77A7CC6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8312" y="1113181"/>
            <a:ext cx="2064396" cy="3107083"/>
          </a:xfrm>
          <a:prstGeom prst="rect">
            <a:avLst/>
          </a:prstGeom>
        </p:spPr>
      </p:pic>
    </p:spTree>
    <p:extLst>
      <p:ext uri="{BB962C8B-B14F-4D97-AF65-F5344CB8AC3E}">
        <p14:creationId xmlns:p14="http://schemas.microsoft.com/office/powerpoint/2010/main" val="332450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090ABC-4759-481F-9AA3-4349070FAC09}"/>
              </a:ext>
            </a:extLst>
          </p:cNvPr>
          <p:cNvSpPr txBox="1"/>
          <p:nvPr/>
        </p:nvSpPr>
        <p:spPr>
          <a:xfrm>
            <a:off x="173736" y="420624"/>
            <a:ext cx="6858000" cy="400110"/>
          </a:xfrm>
          <a:prstGeom prst="rect">
            <a:avLst/>
          </a:prstGeom>
          <a:noFill/>
        </p:spPr>
        <p:txBody>
          <a:bodyPr wrap="square" rtlCol="0">
            <a:spAutoFit/>
          </a:bodyPr>
          <a:lstStyle/>
          <a:p>
            <a:r>
              <a:rPr lang="en-GB" sz="2000" b="1" dirty="0"/>
              <a:t>Establish stimulus-responsive </a:t>
            </a:r>
            <a:r>
              <a:rPr lang="en-GB" sz="2000" b="1" dirty="0" err="1"/>
              <a:t>behaviors</a:t>
            </a:r>
            <a:endParaRPr lang="en-GB" sz="2000" b="1" dirty="0"/>
          </a:p>
        </p:txBody>
      </p:sp>
      <p:pic>
        <p:nvPicPr>
          <p:cNvPr id="12" name="Picture 11">
            <a:extLst>
              <a:ext uri="{FF2B5EF4-FFF2-40B4-BE49-F238E27FC236}">
                <a16:creationId xmlns:a16="http://schemas.microsoft.com/office/drawing/2014/main" id="{B893B49A-033D-4A85-B962-266C668CD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05" y="4138330"/>
            <a:ext cx="3931522" cy="2390088"/>
          </a:xfrm>
          <a:prstGeom prst="rect">
            <a:avLst/>
          </a:prstGeom>
        </p:spPr>
      </p:pic>
      <p:pic>
        <p:nvPicPr>
          <p:cNvPr id="13" name="Picture 12">
            <a:extLst>
              <a:ext uri="{FF2B5EF4-FFF2-40B4-BE49-F238E27FC236}">
                <a16:creationId xmlns:a16="http://schemas.microsoft.com/office/drawing/2014/main" id="{8AD57E62-D2F1-4B0A-B32F-44AC72B331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04" y="820734"/>
            <a:ext cx="3867912" cy="1497677"/>
          </a:xfrm>
          <a:prstGeom prst="rect">
            <a:avLst/>
          </a:prstGeom>
        </p:spPr>
      </p:pic>
      <p:pic>
        <p:nvPicPr>
          <p:cNvPr id="14" name="Picture 13">
            <a:extLst>
              <a:ext uri="{FF2B5EF4-FFF2-40B4-BE49-F238E27FC236}">
                <a16:creationId xmlns:a16="http://schemas.microsoft.com/office/drawing/2014/main" id="{FB303604-B3A6-409A-8F72-39C17A4309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8522" y="2480807"/>
            <a:ext cx="3862193" cy="1375576"/>
          </a:xfrm>
          <a:prstGeom prst="rect">
            <a:avLst/>
          </a:prstGeom>
        </p:spPr>
      </p:pic>
      <p:sp>
        <p:nvSpPr>
          <p:cNvPr id="3" name="TextBox 2">
            <a:extLst>
              <a:ext uri="{FF2B5EF4-FFF2-40B4-BE49-F238E27FC236}">
                <a16:creationId xmlns:a16="http://schemas.microsoft.com/office/drawing/2014/main" id="{C44F0C34-0E22-4174-9748-82F74F69E115}"/>
              </a:ext>
            </a:extLst>
          </p:cNvPr>
          <p:cNvSpPr txBox="1"/>
          <p:nvPr/>
        </p:nvSpPr>
        <p:spPr>
          <a:xfrm>
            <a:off x="173736" y="1176793"/>
            <a:ext cx="3931522" cy="2585323"/>
          </a:xfrm>
          <a:prstGeom prst="rect">
            <a:avLst/>
          </a:prstGeom>
          <a:noFill/>
        </p:spPr>
        <p:txBody>
          <a:bodyPr wrap="square" rtlCol="0">
            <a:spAutoFit/>
          </a:bodyPr>
          <a:lstStyle/>
          <a:p>
            <a:r>
              <a:rPr lang="en-GB" dirty="0">
                <a:latin typeface="+mj-lt"/>
              </a:rPr>
              <a:t>exposure of fungal pads to chemical and mechanical stimulation </a:t>
            </a:r>
          </a:p>
          <a:p>
            <a:endParaRPr lang="en-GB" dirty="0">
              <a:latin typeface="+mj-lt"/>
            </a:endParaRPr>
          </a:p>
          <a:p>
            <a:r>
              <a:rPr lang="en-GB" dirty="0">
                <a:latin typeface="+mj-lt"/>
              </a:rPr>
              <a:t>distinctive sets of electrical responses were recorded </a:t>
            </a:r>
          </a:p>
          <a:p>
            <a:endParaRPr lang="en-GB" dirty="0">
              <a:latin typeface="+mj-lt"/>
            </a:endParaRPr>
          </a:p>
          <a:p>
            <a:r>
              <a:rPr lang="en-GB" dirty="0">
                <a:latin typeface="+mj-lt"/>
              </a:rPr>
              <a:t>discern a nature of stimuli from the fungi generated electrical potential impulses in the form of spike events</a:t>
            </a:r>
          </a:p>
        </p:txBody>
      </p:sp>
      <p:sp>
        <p:nvSpPr>
          <p:cNvPr id="5" name="TextBox 4">
            <a:extLst>
              <a:ext uri="{FF2B5EF4-FFF2-40B4-BE49-F238E27FC236}">
                <a16:creationId xmlns:a16="http://schemas.microsoft.com/office/drawing/2014/main" id="{059F38E5-2E1E-41B2-8B9B-1DA0518498B4}"/>
              </a:ext>
            </a:extLst>
          </p:cNvPr>
          <p:cNvSpPr txBox="1"/>
          <p:nvPr/>
        </p:nvSpPr>
        <p:spPr>
          <a:xfrm>
            <a:off x="5032804" y="3817409"/>
            <a:ext cx="4515969" cy="261610"/>
          </a:xfrm>
          <a:prstGeom prst="rect">
            <a:avLst/>
          </a:prstGeom>
          <a:noFill/>
        </p:spPr>
        <p:txBody>
          <a:bodyPr wrap="square" rtlCol="0">
            <a:spAutoFit/>
          </a:bodyPr>
          <a:lstStyle/>
          <a:p>
            <a:r>
              <a:rPr lang="en-US" sz="1100" dirty="0"/>
              <a:t>Response to application of malt extract, UCL</a:t>
            </a:r>
            <a:endParaRPr lang="en-GB" sz="1100" dirty="0"/>
          </a:p>
        </p:txBody>
      </p:sp>
      <p:sp>
        <p:nvSpPr>
          <p:cNvPr id="15" name="TextBox 14">
            <a:extLst>
              <a:ext uri="{FF2B5EF4-FFF2-40B4-BE49-F238E27FC236}">
                <a16:creationId xmlns:a16="http://schemas.microsoft.com/office/drawing/2014/main" id="{93098F58-AC67-4F79-9333-9929D1F66E2E}"/>
              </a:ext>
            </a:extLst>
          </p:cNvPr>
          <p:cNvSpPr txBox="1"/>
          <p:nvPr/>
        </p:nvSpPr>
        <p:spPr>
          <a:xfrm>
            <a:off x="5032803" y="2246917"/>
            <a:ext cx="4515969" cy="261610"/>
          </a:xfrm>
          <a:prstGeom prst="rect">
            <a:avLst/>
          </a:prstGeom>
          <a:noFill/>
        </p:spPr>
        <p:txBody>
          <a:bodyPr wrap="square" rtlCol="0">
            <a:spAutoFit/>
          </a:bodyPr>
          <a:lstStyle/>
          <a:p>
            <a:r>
              <a:rPr lang="en-US" sz="1100" dirty="0"/>
              <a:t>Response to application of dextrose, UCL</a:t>
            </a:r>
            <a:endParaRPr lang="en-GB" sz="1100" dirty="0"/>
          </a:p>
        </p:txBody>
      </p:sp>
      <p:sp>
        <p:nvSpPr>
          <p:cNvPr id="16" name="TextBox 15">
            <a:extLst>
              <a:ext uri="{FF2B5EF4-FFF2-40B4-BE49-F238E27FC236}">
                <a16:creationId xmlns:a16="http://schemas.microsoft.com/office/drawing/2014/main" id="{FC816500-C6F6-4144-85E9-3D7BDC78833A}"/>
              </a:ext>
            </a:extLst>
          </p:cNvPr>
          <p:cNvSpPr txBox="1"/>
          <p:nvPr/>
        </p:nvSpPr>
        <p:spPr>
          <a:xfrm>
            <a:off x="189639" y="6587729"/>
            <a:ext cx="4515969" cy="261610"/>
          </a:xfrm>
          <a:prstGeom prst="rect">
            <a:avLst/>
          </a:prstGeom>
          <a:noFill/>
        </p:spPr>
        <p:txBody>
          <a:bodyPr wrap="square" rtlCol="0">
            <a:spAutoFit/>
          </a:bodyPr>
          <a:lstStyle/>
          <a:p>
            <a:r>
              <a:rPr lang="en-US" sz="1100" dirty="0"/>
              <a:t>Response stretching 50g weight, UCL</a:t>
            </a:r>
            <a:endParaRPr lang="en-GB" sz="1100" dirty="0"/>
          </a:p>
        </p:txBody>
      </p:sp>
      <p:pic>
        <p:nvPicPr>
          <p:cNvPr id="17" name="Picture 16">
            <a:extLst>
              <a:ext uri="{FF2B5EF4-FFF2-40B4-BE49-F238E27FC236}">
                <a16:creationId xmlns:a16="http://schemas.microsoft.com/office/drawing/2014/main" id="{DB9C11DF-B803-425E-A14C-32B831C275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639" y="4138329"/>
            <a:ext cx="4438020" cy="2434867"/>
          </a:xfrm>
          <a:prstGeom prst="rect">
            <a:avLst/>
          </a:prstGeom>
        </p:spPr>
      </p:pic>
    </p:spTree>
    <p:extLst>
      <p:ext uri="{BB962C8B-B14F-4D97-AF65-F5344CB8AC3E}">
        <p14:creationId xmlns:p14="http://schemas.microsoft.com/office/powerpoint/2010/main" val="2262311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6E5208-521C-4A7A-9AF7-0413CFEF1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0"/>
            <a:ext cx="9144000" cy="4572000"/>
          </a:xfrm>
          <a:prstGeom prst="rect">
            <a:avLst/>
          </a:prstGeom>
        </p:spPr>
      </p:pic>
      <p:sp>
        <p:nvSpPr>
          <p:cNvPr id="4" name="TextBox 3">
            <a:extLst>
              <a:ext uri="{FF2B5EF4-FFF2-40B4-BE49-F238E27FC236}">
                <a16:creationId xmlns:a16="http://schemas.microsoft.com/office/drawing/2014/main" id="{BC8B6D59-3F5A-4B67-A4E5-3E6A8AE89A06}"/>
              </a:ext>
            </a:extLst>
          </p:cNvPr>
          <p:cNvSpPr txBox="1"/>
          <p:nvPr/>
        </p:nvSpPr>
        <p:spPr>
          <a:xfrm>
            <a:off x="231382" y="378482"/>
            <a:ext cx="7232904" cy="369332"/>
          </a:xfrm>
          <a:prstGeom prst="rect">
            <a:avLst/>
          </a:prstGeom>
          <a:noFill/>
        </p:spPr>
        <p:txBody>
          <a:bodyPr wrap="square" rtlCol="0">
            <a:spAutoFit/>
          </a:bodyPr>
          <a:lstStyle/>
          <a:p>
            <a:r>
              <a:rPr lang="en-GB" b="1" dirty="0">
                <a:latin typeface="+mj-lt"/>
              </a:rPr>
              <a:t>Can wearables &amp; buildings sense humans?</a:t>
            </a:r>
          </a:p>
        </p:txBody>
      </p:sp>
      <p:sp>
        <p:nvSpPr>
          <p:cNvPr id="5" name="TextBox 4">
            <a:extLst>
              <a:ext uri="{FF2B5EF4-FFF2-40B4-BE49-F238E27FC236}">
                <a16:creationId xmlns:a16="http://schemas.microsoft.com/office/drawing/2014/main" id="{4DE78DE3-3014-447D-959E-B978065DC0BA}"/>
              </a:ext>
            </a:extLst>
          </p:cNvPr>
          <p:cNvSpPr txBox="1"/>
          <p:nvPr/>
        </p:nvSpPr>
        <p:spPr>
          <a:xfrm>
            <a:off x="174928" y="840147"/>
            <a:ext cx="8134185" cy="1477328"/>
          </a:xfrm>
          <a:prstGeom prst="rect">
            <a:avLst/>
          </a:prstGeom>
          <a:noFill/>
        </p:spPr>
        <p:txBody>
          <a:bodyPr wrap="square" rtlCol="0">
            <a:spAutoFit/>
          </a:bodyPr>
          <a:lstStyle/>
          <a:p>
            <a:r>
              <a:rPr lang="en-GB" dirty="0">
                <a:latin typeface="+mj-lt"/>
              </a:rPr>
              <a:t>expose fungal biomaterial to hormones – cortisol </a:t>
            </a:r>
          </a:p>
          <a:p>
            <a:r>
              <a:rPr lang="en-GB" dirty="0">
                <a:latin typeface="+mj-lt"/>
              </a:rPr>
              <a:t>changes in cortisol levels released by the body indicate the presence of disease/ changes in stress levels</a:t>
            </a:r>
          </a:p>
          <a:p>
            <a:r>
              <a:rPr lang="en-GB" dirty="0">
                <a:latin typeface="+mj-lt"/>
              </a:rPr>
              <a:t>medicinal hormone replacement- hydrocortisone - similar to the natural stress hormone cortisol</a:t>
            </a:r>
          </a:p>
        </p:txBody>
      </p:sp>
      <p:sp>
        <p:nvSpPr>
          <p:cNvPr id="2" name="TextBox 1">
            <a:extLst>
              <a:ext uri="{FF2B5EF4-FFF2-40B4-BE49-F238E27FC236}">
                <a16:creationId xmlns:a16="http://schemas.microsoft.com/office/drawing/2014/main" id="{F719C990-E06F-4FE9-BA58-E35ECC6AC11C}"/>
              </a:ext>
            </a:extLst>
          </p:cNvPr>
          <p:cNvSpPr txBox="1"/>
          <p:nvPr/>
        </p:nvSpPr>
        <p:spPr>
          <a:xfrm>
            <a:off x="7335747" y="2024390"/>
            <a:ext cx="4633645" cy="261610"/>
          </a:xfrm>
          <a:prstGeom prst="rect">
            <a:avLst/>
          </a:prstGeom>
          <a:noFill/>
        </p:spPr>
        <p:txBody>
          <a:bodyPr wrap="square" rtlCol="0">
            <a:spAutoFit/>
          </a:bodyPr>
          <a:lstStyle/>
          <a:p>
            <a:r>
              <a:rPr lang="en-GB" sz="1100" dirty="0"/>
              <a:t>experimental set up, UCL</a:t>
            </a:r>
          </a:p>
        </p:txBody>
      </p:sp>
    </p:spTree>
    <p:extLst>
      <p:ext uri="{BB962C8B-B14F-4D97-AF65-F5344CB8AC3E}">
        <p14:creationId xmlns:p14="http://schemas.microsoft.com/office/powerpoint/2010/main" val="1869017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D59DE0-5155-4D17-82E7-8410F377A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560" y="2503170"/>
            <a:ext cx="5806440" cy="4354830"/>
          </a:xfrm>
          <a:prstGeom prst="rect">
            <a:avLst/>
          </a:prstGeom>
        </p:spPr>
      </p:pic>
      <p:pic>
        <p:nvPicPr>
          <p:cNvPr id="12" name="Picture 11">
            <a:extLst>
              <a:ext uri="{FF2B5EF4-FFF2-40B4-BE49-F238E27FC236}">
                <a16:creationId xmlns:a16="http://schemas.microsoft.com/office/drawing/2014/main" id="{6E5B387B-75BD-48EC-8CC9-9993B6B25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2544" y="3060192"/>
            <a:ext cx="4340352" cy="3255264"/>
          </a:xfrm>
          <a:prstGeom prst="rect">
            <a:avLst/>
          </a:prstGeom>
        </p:spPr>
      </p:pic>
      <p:sp>
        <p:nvSpPr>
          <p:cNvPr id="13" name="TextBox 12">
            <a:extLst>
              <a:ext uri="{FF2B5EF4-FFF2-40B4-BE49-F238E27FC236}">
                <a16:creationId xmlns:a16="http://schemas.microsoft.com/office/drawing/2014/main" id="{193AE84E-A4F2-48CD-B242-1DFD668A4685}"/>
              </a:ext>
            </a:extLst>
          </p:cNvPr>
          <p:cNvSpPr txBox="1"/>
          <p:nvPr/>
        </p:nvSpPr>
        <p:spPr>
          <a:xfrm>
            <a:off x="205740" y="429768"/>
            <a:ext cx="8732520" cy="646331"/>
          </a:xfrm>
          <a:prstGeom prst="rect">
            <a:avLst/>
          </a:prstGeom>
          <a:noFill/>
        </p:spPr>
        <p:txBody>
          <a:bodyPr wrap="square" rtlCol="0">
            <a:spAutoFit/>
          </a:bodyPr>
          <a:lstStyle/>
          <a:p>
            <a:r>
              <a:rPr lang="en-GB" dirty="0">
                <a:latin typeface="+mj-lt"/>
              </a:rPr>
              <a:t>CT/ MRI and X-ray scans were used to investigate changes in the fungi tissue before and after exposure to hydrocortisone </a:t>
            </a:r>
          </a:p>
        </p:txBody>
      </p:sp>
      <p:sp>
        <p:nvSpPr>
          <p:cNvPr id="2" name="TextBox 1">
            <a:extLst>
              <a:ext uri="{FF2B5EF4-FFF2-40B4-BE49-F238E27FC236}">
                <a16:creationId xmlns:a16="http://schemas.microsoft.com/office/drawing/2014/main" id="{55637B14-96EF-4B54-B312-7B48E981FF0B}"/>
              </a:ext>
            </a:extLst>
          </p:cNvPr>
          <p:cNvSpPr txBox="1"/>
          <p:nvPr/>
        </p:nvSpPr>
        <p:spPr>
          <a:xfrm>
            <a:off x="5989833" y="2155711"/>
            <a:ext cx="3154167" cy="261610"/>
          </a:xfrm>
          <a:prstGeom prst="rect">
            <a:avLst/>
          </a:prstGeom>
          <a:noFill/>
        </p:spPr>
        <p:txBody>
          <a:bodyPr wrap="square" rtlCol="0">
            <a:spAutoFit/>
          </a:bodyPr>
          <a:lstStyle/>
          <a:p>
            <a:r>
              <a:rPr lang="en-GB" sz="1100" dirty="0">
                <a:latin typeface="+mj-lt"/>
              </a:rPr>
              <a:t>Performance of scans, </a:t>
            </a:r>
            <a:r>
              <a:rPr lang="en-GB" sz="1100" dirty="0" err="1">
                <a:latin typeface="+mj-lt"/>
              </a:rPr>
              <a:t>Bioiatriki</a:t>
            </a:r>
            <a:r>
              <a:rPr lang="en-GB" sz="1100" dirty="0">
                <a:latin typeface="+mj-lt"/>
              </a:rPr>
              <a:t>, Athens, Greece</a:t>
            </a:r>
          </a:p>
        </p:txBody>
      </p:sp>
    </p:spTree>
    <p:extLst>
      <p:ext uri="{BB962C8B-B14F-4D97-AF65-F5344CB8AC3E}">
        <p14:creationId xmlns:p14="http://schemas.microsoft.com/office/powerpoint/2010/main" val="4021142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3280</TotalTime>
  <Words>749</Words>
  <Application>Microsoft Office PowerPoint</Application>
  <PresentationFormat>On-screen Show (4:3)</PresentationFormat>
  <Paragraphs>88</Paragraphs>
  <Slides>14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Nikolaidou</dc:creator>
  <cp:lastModifiedBy>Anna Nikolaidou</cp:lastModifiedBy>
  <cp:revision>124</cp:revision>
  <dcterms:created xsi:type="dcterms:W3CDTF">2021-09-24T15:06:23Z</dcterms:created>
  <dcterms:modified xsi:type="dcterms:W3CDTF">2022-12-27T22:07:06Z</dcterms:modified>
</cp:coreProperties>
</file>