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31" r:id="rId2"/>
    <p:sldId id="535" r:id="rId3"/>
    <p:sldId id="536" r:id="rId4"/>
    <p:sldId id="256" r:id="rId5"/>
    <p:sldId id="522" r:id="rId6"/>
    <p:sldId id="537" r:id="rId7"/>
    <p:sldId id="532" r:id="rId8"/>
    <p:sldId id="335" r:id="rId9"/>
    <p:sldId id="397" r:id="rId10"/>
    <p:sldId id="316" r:id="rId11"/>
    <p:sldId id="350" r:id="rId12"/>
    <p:sldId id="351" r:id="rId13"/>
    <p:sldId id="523" r:id="rId14"/>
    <p:sldId id="524" r:id="rId15"/>
    <p:sldId id="539" r:id="rId16"/>
    <p:sldId id="285" r:id="rId17"/>
    <p:sldId id="528" r:id="rId18"/>
    <p:sldId id="495" r:id="rId19"/>
    <p:sldId id="473" r:id="rId20"/>
    <p:sldId id="395" r:id="rId21"/>
    <p:sldId id="533" r:id="rId22"/>
    <p:sldId id="519" r:id="rId23"/>
    <p:sldId id="520" r:id="rId24"/>
    <p:sldId id="258" r:id="rId25"/>
    <p:sldId id="500" r:id="rId26"/>
    <p:sldId id="538" r:id="rId27"/>
    <p:sldId id="514" r:id="rId28"/>
    <p:sldId id="521" r:id="rId29"/>
    <p:sldId id="534" r:id="rId30"/>
    <p:sldId id="540" r:id="rId31"/>
    <p:sldId id="5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/>
    <p:restoredTop sz="94676"/>
  </p:normalViewPr>
  <p:slideViewPr>
    <p:cSldViewPr snapToGrid="0" snapToObjects="1">
      <p:cViewPr varScale="1">
        <p:scale>
          <a:sx n="112" d="100"/>
          <a:sy n="112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8015-D75D-9140-8DB0-9C3DA99EF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13E0B-DBC9-0546-A05C-A5F1B5312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23973-040E-9345-A38B-B157BFCE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2CEE0-0F19-B34F-932F-520D4CAB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E1F76-8B17-1A47-BBA3-CAADDE55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5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D0EE-FB9A-0745-ABDB-62600BE5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643E8-200D-EE4E-864D-BDD4A6C86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6C17A-DF71-D141-9770-656F7C51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96177-63C3-F14F-9CB0-C09FA957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5A4BA-7516-814A-98FC-C7B103B0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3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A337A-1C71-964B-8E63-F1BA65D75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5FE3A-ACE0-5D49-874F-08A16F6AD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A339F-F526-C342-B0D8-F1D9AC9A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A6E73-34BF-0C45-B980-54FED344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53AB0-9FF6-7841-B9DE-CE0ABD01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C5843-DC97-1640-9836-8CA2B411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84DF-9585-994F-88BC-7F492FF2C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7FA5A-2C9F-C040-BD2D-28F2A904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BE8EE-5B6D-7A4C-A7FF-010985AA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7E291-F1A7-A849-BAFC-A91A2B5D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E7A-E27D-D444-B0A7-6D7A428E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4B150-E0A4-1F45-BEA8-CDA0AC169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238D-114F-C344-A39C-856C2137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D7536-B747-0B4B-97F7-58F57870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C5F41-8744-9E45-9A96-61A6C30E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4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962C-7FA1-274B-9E1E-A6E75C8F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76CCD-12D5-4445-BED7-A0567CBF5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FB8D7-105E-9B4A-9CB7-9A3FB4CD0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64530-4BD9-A64A-AA0F-54E7FF7C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583F0-3F8C-5E46-970E-52A18EB3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93643-A9E3-5149-868E-60D32364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6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2D57-2585-7A44-829C-B211A932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CDFB-E9A9-5E45-B690-481C4B0E8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5FD4A-AD06-074D-B11A-F0BB781EC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1381B-52B5-8A4E-B69F-EB80DEC14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217F3-DB07-8242-AAEC-68C7D53E0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89A9BF-774C-5A43-B008-80D24B97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26265-9BC9-C142-A946-C2C0E2E7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F9443-1E94-1A4A-96AC-86E1D465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3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0CCC-580E-214F-AE6E-76BCE476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95BA2-CD28-8745-ADA1-53A0804F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FC412-80DE-2146-8CF6-16988448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853E4-6099-634F-9B33-B002C08F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3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1EA82-9839-224B-AAC2-FEDBE920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CEBE0-B3D4-764D-B058-A408330F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57115-79EB-3E4D-851F-7EB88FF7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8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A74E-D345-C141-8EE0-448D35A7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D796-90F8-C241-ABE3-1A7A0883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09DC0-A902-584E-A5F1-3A82B0A1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79FC8-7029-F849-BF95-ECA7BBF5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F021B-E9E5-6042-86B0-2122185B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D5C7F-59C3-4747-99B0-5781B241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9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1BD86-BFDC-0D4D-9B63-CB8B58AF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71CD0-7843-7142-BB82-D1D0A3FB8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DE446-3170-AB4A-8AE6-FD3383951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F0674-AEB5-F544-92D2-94845185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70891-DE87-5A4B-86FE-A68F221C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5B061-109D-854B-870C-A1ECB3C1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7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3B146-B79C-5941-A06B-C0BC5E464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5AEC9-9A08-9846-86EF-3E3F93AA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DCFC-4D4A-284E-B7D4-DF84CC47B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F8827-B9BE-834E-824F-9C8C1D791F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F1D63-649A-E44A-8B72-6352E2FCC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C8D3-C585-0845-A241-31F043087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F9028-87CC-FB4F-ABBA-E2CC0DA3C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9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shelterbox.org%2Fwp-content%2Fuploads%2F2020%2F06%2Fsvg_logo3.png&amp;imgrefurl=https%3A%2F%2Fwww.shelterbox.org%2F&amp;tbnid=ixull0VrVqs8TM&amp;vet=12ahUKEwi-g_OUoPv4AhUC_IUKHfT5DVMQMygAegUIARDYAQ..i&amp;docid=YMSOz6LOns_TCM&amp;w=925&amp;h=167&amp;q=shelterbox&amp;client=firefox-b-d&amp;ved=2ahUKEwi-g_OUoPv4AhUC_IUKHfT5DVMQMygAegUIARDYAQ" TargetMode="Externa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google.com/imgres?imgurl=https%3A%2F%2Fwww.shelterbox.org%2Fwp-content%2Fuploads%2F2020%2F06%2Fsvg_logo3.png&amp;imgrefurl=https%3A%2F%2Fwww.shelterbox.org%2F&amp;tbnid=ixull0VrVqs8TM&amp;vet=12ahUKEwi-g_OUoPv4AhUC_IUKHfT5DVMQMygAegUIARDYAQ..i&amp;docid=YMSOz6LOns_TCM&amp;w=925&amp;h=167&amp;q=shelterbox&amp;client=firefox-b-d&amp;ved=2ahUKEwi-g_OUoPv4AhUC_IUKHfT5DVMQMygAegUIARDYA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96D410-F46A-1A41-9398-FCEF61DACF98}"/>
              </a:ext>
            </a:extLst>
          </p:cNvPr>
          <p:cNvSpPr txBox="1"/>
          <p:nvPr/>
        </p:nvSpPr>
        <p:spPr>
          <a:xfrm>
            <a:off x="1500187" y="271464"/>
            <a:ext cx="9534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Synthetic Landscape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Ian Chamberlain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GB" sz="3200" dirty="0"/>
              <a:t>IMPACT 12 -  September 2022 : The Printmakers' Voice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36F38-7D0A-2646-A73C-99FE17DC811B}"/>
              </a:ext>
            </a:extLst>
          </p:cNvPr>
          <p:cNvSpPr txBox="1"/>
          <p:nvPr/>
        </p:nvSpPr>
        <p:spPr>
          <a:xfrm>
            <a:off x="114300" y="5952290"/>
            <a:ext cx="12077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                         </a:t>
            </a:r>
          </a:p>
          <a:p>
            <a:r>
              <a:rPr lang="en-US" sz="1600" b="1" dirty="0"/>
              <a:t>                              Instagram </a:t>
            </a:r>
            <a:r>
              <a:rPr lang="en-US" sz="1600" dirty="0"/>
              <a:t>– </a:t>
            </a:r>
            <a:r>
              <a:rPr lang="en-US" sz="1600" dirty="0" err="1"/>
              <a:t>ianchamberlainartist</a:t>
            </a:r>
            <a:r>
              <a:rPr lang="en-US" sz="1600" dirty="0"/>
              <a:t>                                                                                       </a:t>
            </a:r>
            <a:r>
              <a:rPr lang="en-US" sz="1600" b="1" dirty="0"/>
              <a:t>Twitter</a:t>
            </a:r>
            <a:r>
              <a:rPr lang="en-US" sz="1600" dirty="0"/>
              <a:t> - </a:t>
            </a:r>
            <a:r>
              <a:rPr lang="en-US" sz="1600" dirty="0" err="1"/>
              <a:t>iancchamberlain</a:t>
            </a:r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61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4763" y="211975"/>
            <a:ext cx="8126580" cy="6149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4C30B-EA66-6042-B10D-32A060F473A9}"/>
              </a:ext>
            </a:extLst>
          </p:cNvPr>
          <p:cNvSpPr txBox="1"/>
          <p:nvPr/>
        </p:nvSpPr>
        <p:spPr>
          <a:xfrm>
            <a:off x="242888" y="6361338"/>
            <a:ext cx="357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Mirror III, Etching, 2015 ( Detail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7588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87" y="6430384"/>
            <a:ext cx="4025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Mirror I and Mirror II, Etching, 2015</a:t>
            </a:r>
          </a:p>
        </p:txBody>
      </p:sp>
      <p:pic>
        <p:nvPicPr>
          <p:cNvPr id="6" name="Picture 5" descr="MirrorIIGrey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61" r="2764"/>
          <a:stretch/>
        </p:blipFill>
        <p:spPr>
          <a:xfrm>
            <a:off x="6245720" y="171450"/>
            <a:ext cx="5720973" cy="5426089"/>
          </a:xfrm>
          <a:prstGeom prst="rect">
            <a:avLst/>
          </a:prstGeom>
        </p:spPr>
      </p:pic>
      <p:pic>
        <p:nvPicPr>
          <p:cNvPr id="7" name="Picture 6" descr="MirrorIgrey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46" r="2720"/>
          <a:stretch/>
        </p:blipFill>
        <p:spPr>
          <a:xfrm>
            <a:off x="386533" y="171450"/>
            <a:ext cx="5859187" cy="53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61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7" t="310" r="2854"/>
          <a:stretch/>
        </p:blipFill>
        <p:spPr>
          <a:xfrm>
            <a:off x="6191251" y="225896"/>
            <a:ext cx="5760321" cy="5401021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678" y="315588"/>
            <a:ext cx="5760320" cy="5311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410" y="6430157"/>
            <a:ext cx="406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Mirror III and Mirror IV, Etching ,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3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F1B0A-971A-164C-8256-85BE0F309813}"/>
              </a:ext>
            </a:extLst>
          </p:cNvPr>
          <p:cNvSpPr txBox="1"/>
          <p:nvPr/>
        </p:nvSpPr>
        <p:spPr>
          <a:xfrm>
            <a:off x="3137535" y="2905780"/>
            <a:ext cx="642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Shifting Sands – The North Atlantic Wall</a:t>
            </a:r>
          </a:p>
        </p:txBody>
      </p:sp>
    </p:spTree>
    <p:extLst>
      <p:ext uri="{BB962C8B-B14F-4D97-AF65-F5344CB8AC3E}">
        <p14:creationId xmlns:p14="http://schemas.microsoft.com/office/powerpoint/2010/main" val="124019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2599D1-964B-7C44-A29E-66A309079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886" y="125543"/>
            <a:ext cx="4600905" cy="3079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A2CA2-FF61-0F4A-A1A9-14F00A4A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171" y="100631"/>
            <a:ext cx="4425500" cy="310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9C3C1-D7E0-B441-92E7-7200EF4B15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0993" y="3293307"/>
            <a:ext cx="4580798" cy="319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9E3D0-EBA8-CC45-88D1-1EEF976B3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171" y="3293307"/>
            <a:ext cx="4425500" cy="3281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902C1-09DE-0F4A-87B1-21A6ACECC0ED}"/>
              </a:ext>
            </a:extLst>
          </p:cNvPr>
          <p:cNvSpPr txBox="1"/>
          <p:nvPr/>
        </p:nvSpPr>
        <p:spPr>
          <a:xfrm>
            <a:off x="0" y="6357938"/>
            <a:ext cx="2243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Sections of the Atlantic Wall</a:t>
            </a:r>
          </a:p>
        </p:txBody>
      </p:sp>
    </p:spTree>
    <p:extLst>
      <p:ext uri="{BB962C8B-B14F-4D97-AF65-F5344CB8AC3E}">
        <p14:creationId xmlns:p14="http://schemas.microsoft.com/office/powerpoint/2010/main" val="423026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5C4138-7DB9-584C-A544-79791687C446}"/>
              </a:ext>
            </a:extLst>
          </p:cNvPr>
          <p:cNvSpPr txBox="1"/>
          <p:nvPr/>
        </p:nvSpPr>
        <p:spPr>
          <a:xfrm>
            <a:off x="2100263" y="571500"/>
            <a:ext cx="88011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Ozymandias – Percy Shelley</a:t>
            </a:r>
          </a:p>
          <a:p>
            <a:br>
              <a:rPr lang="en-GB" sz="1400" dirty="0"/>
            </a:br>
            <a:r>
              <a:rPr lang="en-GB" sz="1400" dirty="0"/>
              <a:t>I met a traveller from an antique land</a:t>
            </a:r>
            <a:br>
              <a:rPr lang="en-GB" sz="1400" dirty="0"/>
            </a:br>
            <a:r>
              <a:rPr lang="en-GB" sz="1400" dirty="0"/>
              <a:t>Who said: Two vast and trunkless legs of stone</a:t>
            </a:r>
            <a:br>
              <a:rPr lang="en-GB" sz="1400" dirty="0"/>
            </a:br>
            <a:r>
              <a:rPr lang="en-GB" sz="1400" dirty="0"/>
              <a:t>Stand in the desert. Near them, on the sand,</a:t>
            </a:r>
            <a:br>
              <a:rPr lang="en-GB" sz="1400" dirty="0"/>
            </a:br>
            <a:r>
              <a:rPr lang="en-GB" sz="1400" dirty="0"/>
              <a:t>Half sunk, a shattered visage lies, whose frown,</a:t>
            </a:r>
            <a:br>
              <a:rPr lang="en-GB" sz="1400" dirty="0"/>
            </a:br>
            <a:r>
              <a:rPr lang="en-GB" sz="1400" dirty="0"/>
              <a:t>And wrinkled lip, and sneer of cold command,</a:t>
            </a:r>
            <a:br>
              <a:rPr lang="en-GB" sz="1400" dirty="0"/>
            </a:br>
            <a:r>
              <a:rPr lang="en-GB" sz="1400" dirty="0"/>
              <a:t>Tell that its sculptor well those passions read</a:t>
            </a:r>
            <a:br>
              <a:rPr lang="en-GB" sz="1400" dirty="0"/>
            </a:br>
            <a:r>
              <a:rPr lang="en-GB" sz="1400" dirty="0"/>
              <a:t>Which yet survive, stamped on these lifeless things,</a:t>
            </a:r>
            <a:br>
              <a:rPr lang="en-GB" sz="1400" dirty="0"/>
            </a:br>
            <a:r>
              <a:rPr lang="en-GB" sz="1400" dirty="0"/>
              <a:t>The hand that mocked them and the heart that fed:</a:t>
            </a:r>
            <a:br>
              <a:rPr lang="en-GB" sz="1400" dirty="0"/>
            </a:br>
            <a:r>
              <a:rPr lang="en-GB" sz="1400" dirty="0"/>
              <a:t>And on the pedestal these words appear:</a:t>
            </a:r>
            <a:br>
              <a:rPr lang="en-GB" dirty="0"/>
            </a:br>
            <a:r>
              <a:rPr lang="en-GB" sz="2400" dirty="0"/>
              <a:t>'My name is Ozymandias, king of kings:</a:t>
            </a:r>
            <a:br>
              <a:rPr lang="en-GB" sz="2400" dirty="0"/>
            </a:br>
            <a:r>
              <a:rPr lang="en-GB" sz="2400" dirty="0"/>
              <a:t>Look on my works, ye Mighty, and despair!'</a:t>
            </a:r>
            <a:br>
              <a:rPr lang="en-GB" sz="2400" dirty="0"/>
            </a:br>
            <a:r>
              <a:rPr lang="en-GB" sz="2400" dirty="0"/>
              <a:t>Nothing beside remains. Round the decay</a:t>
            </a:r>
            <a:br>
              <a:rPr lang="en-GB" sz="2400" dirty="0"/>
            </a:br>
            <a:r>
              <a:rPr lang="en-GB" sz="2400" dirty="0"/>
              <a:t>Of that colossal wreck, boundless and bare</a:t>
            </a:r>
            <a:br>
              <a:rPr lang="en-GB" sz="2400" dirty="0"/>
            </a:br>
            <a:r>
              <a:rPr lang="en-GB" sz="2400" dirty="0"/>
              <a:t>The lone and level sands stretch far away.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7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193" y="148180"/>
            <a:ext cx="10034031" cy="6209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99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Shifting Sands, Etching 2018</a:t>
            </a:r>
          </a:p>
        </p:txBody>
      </p:sp>
    </p:spTree>
    <p:extLst>
      <p:ext uri="{BB962C8B-B14F-4D97-AF65-F5344CB8AC3E}">
        <p14:creationId xmlns:p14="http://schemas.microsoft.com/office/powerpoint/2010/main" val="2126300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9" y="6328101"/>
            <a:ext cx="3700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Last Stand, Etching,  2018,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53506-4E30-A34B-A02F-1D614AF02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762" y="185071"/>
            <a:ext cx="7215188" cy="65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8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3DF2C-6131-F141-9F13-3D94B794D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516" y="63851"/>
            <a:ext cx="6847472" cy="6601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D8DC8D-CFFB-424F-8D5D-382599DBA78C}"/>
              </a:ext>
            </a:extLst>
          </p:cNvPr>
          <p:cNvSpPr txBox="1"/>
          <p:nvPr/>
        </p:nvSpPr>
        <p:spPr>
          <a:xfrm>
            <a:off x="138988" y="6286317"/>
            <a:ext cx="328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Isolation, Etching  2019, </a:t>
            </a:r>
          </a:p>
        </p:txBody>
      </p:sp>
    </p:spTree>
    <p:extLst>
      <p:ext uri="{BB962C8B-B14F-4D97-AF65-F5344CB8AC3E}">
        <p14:creationId xmlns:p14="http://schemas.microsoft.com/office/powerpoint/2010/main" val="3231940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A540D1-73FB-F546-95BA-5CA8F10CE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892" y="3306269"/>
            <a:ext cx="3208029" cy="295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115BA-6B7C-3041-BD38-003FE4CBE4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514" y="3306269"/>
            <a:ext cx="3359740" cy="291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74597-4B40-6745-BCF5-112FB89516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339" y="3306269"/>
            <a:ext cx="3271229" cy="290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A38FE-4DD0-1D48-9AD5-67D18ADA41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194" y="139763"/>
            <a:ext cx="3353521" cy="3053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BEC5B-7BED-6146-B457-C2E76EE70E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514" y="139763"/>
            <a:ext cx="3358478" cy="3053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47327F-2DA3-E348-9F8A-FDB0DB215E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892" y="89541"/>
            <a:ext cx="3194426" cy="3123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172E2-2923-B341-A45E-A80B1108983D}"/>
              </a:ext>
            </a:extLst>
          </p:cNvPr>
          <p:cNvSpPr txBox="1"/>
          <p:nvPr/>
        </p:nvSpPr>
        <p:spPr>
          <a:xfrm>
            <a:off x="100012" y="6486525"/>
            <a:ext cx="499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Standing Idle series, 2020 , Etching  Each plate size 32.5cm x 30cm </a:t>
            </a:r>
          </a:p>
        </p:txBody>
      </p:sp>
    </p:spTree>
    <p:extLst>
      <p:ext uri="{BB962C8B-B14F-4D97-AF65-F5344CB8AC3E}">
        <p14:creationId xmlns:p14="http://schemas.microsoft.com/office/powerpoint/2010/main" val="347620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B9295-E966-A844-A7FC-251C7ED559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738" y="155574"/>
            <a:ext cx="8394699" cy="614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6769F-4228-7D43-936C-0B5038D2C70E}"/>
              </a:ext>
            </a:extLst>
          </p:cNvPr>
          <p:cNvSpPr txBox="1"/>
          <p:nvPr/>
        </p:nvSpPr>
        <p:spPr>
          <a:xfrm>
            <a:off x="57150" y="6423224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</a:t>
            </a:r>
            <a:r>
              <a:rPr lang="en-US" sz="1400" dirty="0" err="1"/>
              <a:t>Maunsell</a:t>
            </a:r>
            <a:r>
              <a:rPr lang="en-US" sz="1400" dirty="0"/>
              <a:t> Sea Forts, Thames Estuary, UK</a:t>
            </a:r>
          </a:p>
        </p:txBody>
      </p:sp>
    </p:spTree>
    <p:extLst>
      <p:ext uri="{BB962C8B-B14F-4D97-AF65-F5344CB8AC3E}">
        <p14:creationId xmlns:p14="http://schemas.microsoft.com/office/powerpoint/2010/main" val="104529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387" y="160491"/>
            <a:ext cx="9194354" cy="6537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20509"/>
            <a:ext cx="2621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Emergence, A/P 2019, 73cm x 53.5cm </a:t>
            </a:r>
          </a:p>
        </p:txBody>
      </p:sp>
    </p:spTree>
    <p:extLst>
      <p:ext uri="{BB962C8B-B14F-4D97-AF65-F5344CB8AC3E}">
        <p14:creationId xmlns:p14="http://schemas.microsoft.com/office/powerpoint/2010/main" val="147155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D0EFE-DA3B-B440-9111-3CA5020F58EF}"/>
              </a:ext>
            </a:extLst>
          </p:cNvPr>
          <p:cNvSpPr txBox="1"/>
          <p:nvPr/>
        </p:nvSpPr>
        <p:spPr>
          <a:xfrm>
            <a:off x="5260658" y="3077528"/>
            <a:ext cx="584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Shelter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99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81963-4D43-CD4B-B924-1E7E7EADBF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02" y="3260822"/>
            <a:ext cx="3150450" cy="2976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7068-7C03-2A42-A35D-01A7FECB27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775" y="155946"/>
            <a:ext cx="3018836" cy="2971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BB874-21D9-094D-9773-F9FA8835FC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92" y="124097"/>
            <a:ext cx="3150635" cy="3003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A04F3-2157-7A4A-9021-5D3077DEBC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673" y="20580"/>
            <a:ext cx="3150635" cy="30037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3FEC48-957A-D845-B7A1-E671BD7208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775" y="3260822"/>
            <a:ext cx="3018836" cy="27502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4B9124-6D6E-CD48-A488-081E125CC3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470" y="3260822"/>
            <a:ext cx="3153838" cy="2750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29C23-87E6-8D43-B942-E25F96DAA823}"/>
              </a:ext>
            </a:extLst>
          </p:cNvPr>
          <p:cNvSpPr txBox="1"/>
          <p:nvPr/>
        </p:nvSpPr>
        <p:spPr>
          <a:xfrm>
            <a:off x="72306" y="6478846"/>
            <a:ext cx="595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Shelter Drawings, 2019-2021 , Pencil and Graphite, 28cm x 26cm </a:t>
            </a:r>
          </a:p>
        </p:txBody>
      </p:sp>
    </p:spTree>
    <p:extLst>
      <p:ext uri="{BB962C8B-B14F-4D97-AF65-F5344CB8AC3E}">
        <p14:creationId xmlns:p14="http://schemas.microsoft.com/office/powerpoint/2010/main" val="2872620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E40F9-0188-F047-9AFB-89C8AA6EFB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691" y="3253634"/>
            <a:ext cx="3417461" cy="3054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B3EEB0-D8D2-5848-B318-FDDE65A5F4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833" y="3253633"/>
            <a:ext cx="3537241" cy="2781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C6F76-9AF4-6D45-9E95-E0A264DBDE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692" y="276082"/>
            <a:ext cx="3417461" cy="2805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22CD94-4869-054B-9166-3CCB1C8D8A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58" y="3325855"/>
            <a:ext cx="3408794" cy="2574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4A985D-A517-4548-84CF-2916262ABC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36" y="309217"/>
            <a:ext cx="3317574" cy="2687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D3C28D-7344-324E-B6DB-5D3CF6C347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833" y="382931"/>
            <a:ext cx="3366836" cy="2781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3446E-D8B4-284F-8E0F-FD059FC60F60}"/>
              </a:ext>
            </a:extLst>
          </p:cNvPr>
          <p:cNvSpPr txBox="1"/>
          <p:nvPr/>
        </p:nvSpPr>
        <p:spPr>
          <a:xfrm>
            <a:off x="151653" y="6498715"/>
            <a:ext cx="7261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Shelter series, layered Collodion Glass negatives, 2021</a:t>
            </a:r>
          </a:p>
        </p:txBody>
      </p:sp>
    </p:spTree>
    <p:extLst>
      <p:ext uri="{BB962C8B-B14F-4D97-AF65-F5344CB8AC3E}">
        <p14:creationId xmlns:p14="http://schemas.microsoft.com/office/powerpoint/2010/main" val="1760183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3830AD-78A5-9E47-861A-F78C07517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5" y="974558"/>
            <a:ext cx="5726115" cy="4549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BE0D2-D80F-A645-B228-FD736B8723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271" y="974559"/>
            <a:ext cx="5762704" cy="4549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A406C-A431-2C46-A225-E857755FDB94}"/>
              </a:ext>
            </a:extLst>
          </p:cNvPr>
          <p:cNvSpPr txBox="1"/>
          <p:nvPr/>
        </p:nvSpPr>
        <p:spPr>
          <a:xfrm>
            <a:off x="138025" y="6429375"/>
            <a:ext cx="4248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Nothing besides Remains IV, 2022, Pencil and Graphite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E2686-10BD-DE4C-A870-EF46D0F8547C}"/>
              </a:ext>
            </a:extLst>
          </p:cNvPr>
          <p:cNvSpPr txBox="1"/>
          <p:nvPr/>
        </p:nvSpPr>
        <p:spPr>
          <a:xfrm>
            <a:off x="6291271" y="6400800"/>
            <a:ext cx="5353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Nothing besides Remains VI, 2022, Pencil and Graphite</a:t>
            </a:r>
          </a:p>
        </p:txBody>
      </p:sp>
    </p:spTree>
    <p:extLst>
      <p:ext uri="{BB962C8B-B14F-4D97-AF65-F5344CB8AC3E}">
        <p14:creationId xmlns:p14="http://schemas.microsoft.com/office/powerpoint/2010/main" val="478687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3CB6A-C851-1544-8CFB-AA40ACA8A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005" y="20380"/>
            <a:ext cx="4029990" cy="3529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2F218-BF3A-3D44-9C23-D7ED14DC60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5" y="3393600"/>
            <a:ext cx="3992569" cy="3496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C32651-77DF-A942-BFB1-CD60B2711F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0" y="52813"/>
            <a:ext cx="3955926" cy="3464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76CCE6-5576-1048-B312-1266D7E359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940" y="63199"/>
            <a:ext cx="4029991" cy="3529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6912BF-2D35-FE44-B1AA-A3C383E23B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147" y="3392925"/>
            <a:ext cx="4087762" cy="3580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E480B5-6468-BD44-85C8-FD3A42F30F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720" y="3386399"/>
            <a:ext cx="4095211" cy="3586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4D95E-7C8F-FF40-8780-BE3265CDBB65}"/>
              </a:ext>
            </a:extLst>
          </p:cNvPr>
          <p:cNvSpPr txBox="1"/>
          <p:nvPr/>
        </p:nvSpPr>
        <p:spPr>
          <a:xfrm>
            <a:off x="40335" y="6488334"/>
            <a:ext cx="409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Synthetic Landscape series</a:t>
            </a:r>
          </a:p>
        </p:txBody>
      </p:sp>
    </p:spTree>
    <p:extLst>
      <p:ext uri="{BB962C8B-B14F-4D97-AF65-F5344CB8AC3E}">
        <p14:creationId xmlns:p14="http://schemas.microsoft.com/office/powerpoint/2010/main" val="2686822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AA6049-8225-BE40-BD12-7865DD5D9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638" y="404257"/>
            <a:ext cx="5743574" cy="49597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AC4B7-A729-F344-9FAC-E32CCB2AF1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8" y="447120"/>
            <a:ext cx="5600772" cy="47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63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45830-93C2-DC49-90E4-2822A9B9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27" y="946551"/>
            <a:ext cx="5268685" cy="4467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B44DE-19A9-0F40-8D11-0938CD7A3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714" y="946550"/>
            <a:ext cx="5268686" cy="44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6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470AD-55F3-4D46-9613-F45955484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30" y="-1050819"/>
            <a:ext cx="11338560" cy="8012403"/>
          </a:xfrm>
          <a:prstGeom prst="rect">
            <a:avLst/>
          </a:prstGeom>
        </p:spPr>
      </p:pic>
      <p:pic>
        <p:nvPicPr>
          <p:cNvPr id="3" name="Picture 2" descr="Emergency Disaster Relief - ShelterBox">
            <a:hlinkClick r:id="rId3"/>
            <a:extLst>
              <a:ext uri="{FF2B5EF4-FFF2-40B4-BE49-F238E27FC236}">
                <a16:creationId xmlns:a16="http://schemas.microsoft.com/office/drawing/2014/main" id="{C50CFD87-6FEF-3248-8D13-AEEA60FB8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" y="6088908"/>
            <a:ext cx="2430780" cy="4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47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ergency Disaster Relief - ShelterBox">
            <a:hlinkClick r:id="rId2"/>
            <a:extLst>
              <a:ext uri="{FF2B5EF4-FFF2-40B4-BE49-F238E27FC236}">
                <a16:creationId xmlns:a16="http://schemas.microsoft.com/office/drawing/2014/main" id="{825B82F6-4502-8A49-A278-80C5350B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5554980"/>
            <a:ext cx="3488788" cy="6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454B3-DF5B-F946-82B3-36043D9C6799}"/>
              </a:ext>
            </a:extLst>
          </p:cNvPr>
          <p:cNvSpPr txBox="1"/>
          <p:nvPr/>
        </p:nvSpPr>
        <p:spPr>
          <a:xfrm>
            <a:off x="4257676" y="1871662"/>
            <a:ext cx="491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Instagram - </a:t>
            </a:r>
            <a:r>
              <a:rPr lang="en-US" sz="2400" dirty="0" err="1"/>
              <a:t>ianchamberlainartist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Twitter - </a:t>
            </a:r>
            <a:r>
              <a:rPr lang="en-US" sz="2400" dirty="0" err="1"/>
              <a:t>iancchamberlain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www.ichamberlain.co.uk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201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A5AE9-45A1-A24F-B716-BC55A1D860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4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152" y="168592"/>
            <a:ext cx="8561070" cy="6195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62E4C-09A6-C74D-97F9-0685081D8D86}"/>
              </a:ext>
            </a:extLst>
          </p:cNvPr>
          <p:cNvSpPr txBox="1"/>
          <p:nvPr/>
        </p:nvSpPr>
        <p:spPr>
          <a:xfrm>
            <a:off x="200025" y="6363652"/>
            <a:ext cx="3157538" cy="380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Orford</a:t>
            </a:r>
            <a:r>
              <a:rPr lang="en-US" dirty="0"/>
              <a:t> Ness</a:t>
            </a:r>
          </a:p>
        </p:txBody>
      </p:sp>
    </p:spTree>
    <p:extLst>
      <p:ext uri="{BB962C8B-B14F-4D97-AF65-F5344CB8AC3E}">
        <p14:creationId xmlns:p14="http://schemas.microsoft.com/office/powerpoint/2010/main" val="2906016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B1AC1-F44D-3249-BB97-A1856CEC4E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205740"/>
            <a:ext cx="5502346" cy="4454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D4164-813C-4E45-8087-BC93FD9712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15" y="205740"/>
            <a:ext cx="5448069" cy="44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12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125769-2668-9F48-B9BB-299692817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096" y="596056"/>
            <a:ext cx="5533101" cy="4779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C86CA-BAEF-FC46-92E2-3E861BEF1B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802" y="596056"/>
            <a:ext cx="5635277" cy="47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9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7B661B-9715-C04D-92D3-2A5A15C85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52" t="1942" r="2121" b="1819"/>
          <a:stretch/>
        </p:blipFill>
        <p:spPr>
          <a:xfrm>
            <a:off x="4364220" y="201194"/>
            <a:ext cx="6734310" cy="642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6C7BC1-780D-BA40-B64D-9D3E066BEA61}"/>
              </a:ext>
            </a:extLst>
          </p:cNvPr>
          <p:cNvSpPr txBox="1"/>
          <p:nvPr/>
        </p:nvSpPr>
        <p:spPr>
          <a:xfrm>
            <a:off x="342900" y="6297930"/>
            <a:ext cx="2846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Sat.I</a:t>
            </a:r>
            <a:r>
              <a:rPr lang="en-US" sz="1400" dirty="0"/>
              <a:t> , Etching , 2017</a:t>
            </a:r>
          </a:p>
        </p:txBody>
      </p:sp>
    </p:spTree>
    <p:extLst>
      <p:ext uri="{BB962C8B-B14F-4D97-AF65-F5344CB8AC3E}">
        <p14:creationId xmlns:p14="http://schemas.microsoft.com/office/powerpoint/2010/main" val="131142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4CC87D-BA2D-7644-8B91-4DCB013F2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27" t="11147" r="5553"/>
          <a:stretch/>
        </p:blipFill>
        <p:spPr>
          <a:xfrm>
            <a:off x="4080510" y="0"/>
            <a:ext cx="7418070" cy="657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067D5-64C5-1D40-8184-6ACEC4E35783}"/>
              </a:ext>
            </a:extLst>
          </p:cNvPr>
          <p:cNvSpPr txBox="1"/>
          <p:nvPr/>
        </p:nvSpPr>
        <p:spPr>
          <a:xfrm>
            <a:off x="297180" y="6389370"/>
            <a:ext cx="2205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Fort I , Etching, 2013</a:t>
            </a:r>
          </a:p>
        </p:txBody>
      </p:sp>
    </p:spTree>
    <p:extLst>
      <p:ext uri="{BB962C8B-B14F-4D97-AF65-F5344CB8AC3E}">
        <p14:creationId xmlns:p14="http://schemas.microsoft.com/office/powerpoint/2010/main" val="882103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D7556F-16BF-A04C-B62C-E400F34D12DB}"/>
              </a:ext>
            </a:extLst>
          </p:cNvPr>
          <p:cNvSpPr txBox="1"/>
          <p:nvPr/>
        </p:nvSpPr>
        <p:spPr>
          <a:xfrm>
            <a:off x="2871788" y="2300288"/>
            <a:ext cx="85153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“Architecture is treated as the material support to history” 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78509-4A2B-4E48-B496-9053B4EE0E2A}"/>
              </a:ext>
            </a:extLst>
          </p:cNvPr>
          <p:cNvSpPr txBox="1"/>
          <p:nvPr/>
        </p:nvSpPr>
        <p:spPr>
          <a:xfrm>
            <a:off x="171450" y="6215063"/>
            <a:ext cx="654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(Celeste </a:t>
            </a:r>
            <a:r>
              <a:rPr lang="en-GB" i="1" dirty="0" err="1"/>
              <a:t>Olaquiaga</a:t>
            </a:r>
            <a:r>
              <a:rPr lang="en-GB" i="1" dirty="0"/>
              <a:t>, Remains of the fray, Art Forum, 2019)</a:t>
            </a:r>
            <a:r>
              <a:rPr lang="en-GB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5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367795-910F-3543-8743-8FCEA489E7B9}"/>
              </a:ext>
            </a:extLst>
          </p:cNvPr>
          <p:cNvSpPr txBox="1"/>
          <p:nvPr/>
        </p:nvSpPr>
        <p:spPr>
          <a:xfrm>
            <a:off x="3583306" y="278320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Mirror Series – The Acoustic Sound Mirrors</a:t>
            </a:r>
          </a:p>
        </p:txBody>
      </p:sp>
    </p:spTree>
    <p:extLst>
      <p:ext uri="{BB962C8B-B14F-4D97-AF65-F5344CB8AC3E}">
        <p14:creationId xmlns:p14="http://schemas.microsoft.com/office/powerpoint/2010/main" val="237609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553" y="6337332"/>
            <a:ext cx="3828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Acoustic sound Mirrors, </a:t>
            </a:r>
            <a:r>
              <a:rPr lang="en-US" sz="1400" dirty="0" err="1"/>
              <a:t>Denge</a:t>
            </a:r>
            <a:r>
              <a:rPr lang="en-US" sz="1400" dirty="0"/>
              <a:t> , Kent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B8C778-1D36-BC41-97BF-7EB3CE3CF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521" y="202168"/>
            <a:ext cx="7765672" cy="5998004"/>
          </a:xfrm>
        </p:spPr>
      </p:pic>
    </p:spTree>
    <p:extLst>
      <p:ext uri="{BB962C8B-B14F-4D97-AF65-F5344CB8AC3E}">
        <p14:creationId xmlns:p14="http://schemas.microsoft.com/office/powerpoint/2010/main" val="122680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448" y="133571"/>
            <a:ext cx="5962295" cy="6308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2655-D203-3641-B0C7-94B494EF0858}"/>
              </a:ext>
            </a:extLst>
          </p:cNvPr>
          <p:cNvSpPr txBox="1"/>
          <p:nvPr/>
        </p:nvSpPr>
        <p:spPr>
          <a:xfrm>
            <a:off x="167269" y="6288120"/>
            <a:ext cx="3044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Mirror Studies, Charcoal </a:t>
            </a:r>
          </a:p>
        </p:txBody>
      </p:sp>
    </p:spTree>
    <p:extLst>
      <p:ext uri="{BB962C8B-B14F-4D97-AF65-F5344CB8AC3E}">
        <p14:creationId xmlns:p14="http://schemas.microsoft.com/office/powerpoint/2010/main" val="3034909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378</Words>
  <Application>Microsoft Macintosh PowerPoint</Application>
  <PresentationFormat>Widescreen</PresentationFormat>
  <Paragraphs>52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Chamberlain</dc:creator>
  <cp:lastModifiedBy>Ian Chamberlain</cp:lastModifiedBy>
  <cp:revision>16</cp:revision>
  <dcterms:created xsi:type="dcterms:W3CDTF">2022-06-24T14:20:08Z</dcterms:created>
  <dcterms:modified xsi:type="dcterms:W3CDTF">2022-09-24T08:11:19Z</dcterms:modified>
</cp:coreProperties>
</file>