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4058" r:id="rId5"/>
  </p:sldMasterIdLst>
  <p:notesMasterIdLst>
    <p:notesMasterId r:id="rId45"/>
  </p:notesMasterIdLst>
  <p:handoutMasterIdLst>
    <p:handoutMasterId r:id="rId46"/>
  </p:handoutMasterIdLst>
  <p:sldIdLst>
    <p:sldId id="538" r:id="rId6"/>
    <p:sldId id="539" r:id="rId7"/>
    <p:sldId id="541" r:id="rId8"/>
    <p:sldId id="574" r:id="rId9"/>
    <p:sldId id="577" r:id="rId10"/>
    <p:sldId id="588" r:id="rId11"/>
    <p:sldId id="587" r:id="rId12"/>
    <p:sldId id="615" r:id="rId13"/>
    <p:sldId id="616" r:id="rId14"/>
    <p:sldId id="617" r:id="rId15"/>
    <p:sldId id="568" r:id="rId16"/>
    <p:sldId id="586" r:id="rId17"/>
    <p:sldId id="579" r:id="rId18"/>
    <p:sldId id="597" r:id="rId19"/>
    <p:sldId id="598" r:id="rId20"/>
    <p:sldId id="580" r:id="rId21"/>
    <p:sldId id="620" r:id="rId22"/>
    <p:sldId id="624" r:id="rId23"/>
    <p:sldId id="622" r:id="rId24"/>
    <p:sldId id="621" r:id="rId25"/>
    <p:sldId id="626" r:id="rId26"/>
    <p:sldId id="581" r:id="rId27"/>
    <p:sldId id="623" r:id="rId28"/>
    <p:sldId id="625" r:id="rId29"/>
    <p:sldId id="599" r:id="rId30"/>
    <p:sldId id="611" r:id="rId31"/>
    <p:sldId id="610" r:id="rId32"/>
    <p:sldId id="619" r:id="rId33"/>
    <p:sldId id="607" r:id="rId34"/>
    <p:sldId id="603" r:id="rId35"/>
    <p:sldId id="606" r:id="rId36"/>
    <p:sldId id="618" r:id="rId37"/>
    <p:sldId id="602" r:id="rId38"/>
    <p:sldId id="604" r:id="rId39"/>
    <p:sldId id="583" r:id="rId40"/>
    <p:sldId id="584" r:id="rId41"/>
    <p:sldId id="481" r:id="rId42"/>
    <p:sldId id="585" r:id="rId43"/>
    <p:sldId id="600" r:id="rId44"/>
  </p:sldIdLst>
  <p:sldSz cx="12192000" cy="6858000"/>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3840" userDrawn="1">
          <p15:clr>
            <a:srgbClr val="A4A3A4"/>
          </p15:clr>
        </p15:guide>
        <p15:guide id="6" pos="749" userDrawn="1">
          <p15:clr>
            <a:srgbClr val="A4A3A4"/>
          </p15:clr>
        </p15:guide>
        <p15:guide id="7" pos="6804" userDrawn="1">
          <p15:clr>
            <a:srgbClr val="A4A3A4"/>
          </p15:clr>
        </p15:guide>
        <p15:guide id="8" pos="3416" userDrawn="1">
          <p15:clr>
            <a:srgbClr val="A4A3A4"/>
          </p15:clr>
        </p15:guide>
        <p15:guide id="9" pos="3599" userDrawn="1">
          <p15:clr>
            <a:srgbClr val="A4A3A4"/>
          </p15:clr>
        </p15:guide>
        <p15:guide id="10" orient="horz" pos="2160" userDrawn="1">
          <p15:clr>
            <a:srgbClr val="A4A3A4"/>
          </p15:clr>
        </p15:guide>
        <p15:guide id="11" orient="horz" pos="427" userDrawn="1">
          <p15:clr>
            <a:srgbClr val="A4A3A4"/>
          </p15:clr>
        </p15:guide>
        <p15:guide id="12" orient="horz" pos="983" userDrawn="1">
          <p15:clr>
            <a:srgbClr val="A4A3A4"/>
          </p15:clr>
        </p15:guide>
        <p15:guide id="13" orient="horz" pos="383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16818D"/>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56" autoAdjust="0"/>
    <p:restoredTop sz="87823" autoAdjust="0"/>
  </p:normalViewPr>
  <p:slideViewPr>
    <p:cSldViewPr showGuides="1">
      <p:cViewPr varScale="1">
        <p:scale>
          <a:sx n="67" d="100"/>
          <a:sy n="67" d="100"/>
        </p:scale>
        <p:origin x="90" y="870"/>
      </p:cViewPr>
      <p:guideLst>
        <p:guide orient="horz" pos="1620"/>
        <p:guide orient="horz" pos="320"/>
        <p:guide orient="horz" pos="737"/>
        <p:guide orient="horz" pos="2879"/>
        <p:guide pos="3840"/>
        <p:guide pos="749"/>
        <p:guide pos="6804"/>
        <p:guide pos="3416"/>
        <p:guide pos="3599"/>
        <p:guide orient="horz" pos="2160"/>
        <p:guide orient="horz" pos="427"/>
        <p:guide orient="horz" pos="983"/>
        <p:guide orient="horz" pos="3839"/>
      </p:guideLst>
    </p:cSldViewPr>
  </p:slideViewPr>
  <p:outlineViewPr>
    <p:cViewPr>
      <p:scale>
        <a:sx n="33" d="100"/>
        <a:sy n="33" d="100"/>
      </p:scale>
      <p:origin x="0" y="24186"/>
    </p:cViewPr>
  </p:outlineViewPr>
  <p:notesTextViewPr>
    <p:cViewPr>
      <p:scale>
        <a:sx n="1" d="1"/>
        <a:sy n="1" d="1"/>
      </p:scale>
      <p:origin x="0" y="0"/>
    </p:cViewPr>
  </p:notesTextViewPr>
  <p:notesViewPr>
    <p:cSldViewPr>
      <p:cViewPr varScale="1">
        <p:scale>
          <a:sx n="75" d="100"/>
          <a:sy n="75" d="100"/>
        </p:scale>
        <p:origin x="-1890" y="-8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5010" y="0"/>
            <a:ext cx="2971800" cy="464820"/>
          </a:xfrm>
          <a:prstGeom prst="rect">
            <a:avLst/>
          </a:prstGeom>
        </p:spPr>
        <p:txBody>
          <a:bodyPr vert="horz" lIns="91440" tIns="45720" rIns="91440" bIns="45720" rtlCol="0"/>
          <a:lstStyle>
            <a:lvl1pPr algn="r">
              <a:defRPr sz="1200"/>
            </a:lvl1pPr>
          </a:lstStyle>
          <a:p>
            <a:fld id="{63665125-F9F1-473E-867B-3B82237849EE}" type="datetimeFigureOut">
              <a:rPr lang="en-GB" smtClean="0"/>
              <a:t>15/10/2022</a:t>
            </a:fld>
            <a:endParaRPr lang="en-GB" dirty="0"/>
          </a:p>
        </p:txBody>
      </p:sp>
      <p:sp>
        <p:nvSpPr>
          <p:cNvPr id="4" name="Footer Placeholder 3"/>
          <p:cNvSpPr>
            <a:spLocks noGrp="1"/>
          </p:cNvSpPr>
          <p:nvPr>
            <p:ph type="ftr" sz="quarter" idx="2"/>
          </p:nvPr>
        </p:nvSpPr>
        <p:spPr>
          <a:xfrm>
            <a:off x="0" y="8829429"/>
            <a:ext cx="297180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5010" y="8829429"/>
            <a:ext cx="2971800" cy="464820"/>
          </a:xfrm>
          <a:prstGeom prst="rect">
            <a:avLst/>
          </a:prstGeom>
        </p:spPr>
        <p:txBody>
          <a:bodyPr vert="horz" lIns="91440" tIns="45720" rIns="91440" bIns="45720" rtlCol="0" anchor="b"/>
          <a:lstStyle>
            <a:lvl1pPr algn="r">
              <a:defRPr sz="1200"/>
            </a:lvl1pPr>
          </a:lstStyle>
          <a:p>
            <a:fld id="{022285F3-2D62-4EB2-A3D9-B15258D777FC}" type="slidenum">
              <a:rPr lang="en-GB" smtClean="0"/>
              <a:t>‹#›</a:t>
            </a:fld>
            <a:endParaRPr lang="en-GB" dirty="0"/>
          </a:p>
        </p:txBody>
      </p:sp>
    </p:spTree>
    <p:extLst>
      <p:ext uri="{BB962C8B-B14F-4D97-AF65-F5344CB8AC3E}">
        <p14:creationId xmlns:p14="http://schemas.microsoft.com/office/powerpoint/2010/main" val="1404660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67" name="Rectangle 3"/>
          <p:cNvSpPr>
            <a:spLocks noGrp="1" noChangeArrowheads="1"/>
          </p:cNvSpPr>
          <p:nvPr>
            <p:ph type="dt" idx="1"/>
          </p:nvPr>
        </p:nvSpPr>
        <p:spPr bwMode="auto">
          <a:xfrm>
            <a:off x="388501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dirty="0"/>
          </a:p>
        </p:txBody>
      </p:sp>
      <p:sp>
        <p:nvSpPr>
          <p:cNvPr id="11271" name="Rectangle 7"/>
          <p:cNvSpPr>
            <a:spLocks noGrp="1" noChangeArrowheads="1"/>
          </p:cNvSpPr>
          <p:nvPr>
            <p:ph type="sldNum" sz="quarter" idx="5"/>
          </p:nvPr>
        </p:nvSpPr>
        <p:spPr bwMode="auto">
          <a:xfrm>
            <a:off x="3885010" y="8829429"/>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dirty="0"/>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7713"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4863"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2063"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9263"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6463"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663"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2DD697-4EF7-429B-B90E-6F143AEC837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5059" name="Rectangle 2"/>
          <p:cNvSpPr>
            <a:spLocks noGrp="1" noRot="1" noChangeAspect="1" noChangeArrowheads="1" noTextEdit="1"/>
          </p:cNvSpPr>
          <p:nvPr>
            <p:ph type="sldImg"/>
          </p:nvPr>
        </p:nvSpPr>
        <p:spPr>
          <a:xfrm>
            <a:off x="330200" y="696913"/>
            <a:ext cx="6197600" cy="348615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7029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16</a:t>
            </a:fld>
            <a:endParaRPr lang="en-US" altLang="en-US" dirty="0"/>
          </a:p>
        </p:txBody>
      </p:sp>
    </p:spTree>
    <p:extLst>
      <p:ext uri="{BB962C8B-B14F-4D97-AF65-F5344CB8AC3E}">
        <p14:creationId xmlns:p14="http://schemas.microsoft.com/office/powerpoint/2010/main" val="119116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2014538" y="1071563"/>
            <a:ext cx="9486901" cy="5337175"/>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39</a:t>
            </a:fld>
            <a:endParaRPr lang="en-US" altLang="en-US" dirty="0"/>
          </a:p>
        </p:txBody>
      </p:sp>
    </p:spTree>
    <p:extLst>
      <p:ext uri="{BB962C8B-B14F-4D97-AF65-F5344CB8AC3E}">
        <p14:creationId xmlns:p14="http://schemas.microsoft.com/office/powerpoint/2010/main" val="115790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367128" y="1419504"/>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908877" y="1316765"/>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62483" y="1403170"/>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62483" y="1763165"/>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62483" y="2306767"/>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0789" y="5425019"/>
            <a:ext cx="2910416" cy="143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4"/>
          <p:cNvSpPr>
            <a:spLocks noGrp="1"/>
          </p:cNvSpPr>
          <p:nvPr>
            <p:ph type="body" sz="quarter" idx="18"/>
          </p:nvPr>
        </p:nvSpPr>
        <p:spPr>
          <a:xfrm>
            <a:off x="662483" y="4888576"/>
            <a:ext cx="1625519" cy="27989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1"/>
            <a:ext cx="12192000" cy="5872767"/>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endParaRPr lang="en-US" dirty="0"/>
          </a:p>
        </p:txBody>
      </p:sp>
      <p:sp>
        <p:nvSpPr>
          <p:cNvPr id="5" name="Picture Placeholder 12"/>
          <p:cNvSpPr>
            <a:spLocks noGrp="1"/>
          </p:cNvSpPr>
          <p:nvPr>
            <p:ph type="pic" sz="quarter" idx="12"/>
          </p:nvPr>
        </p:nvSpPr>
        <p:spPr>
          <a:xfrm>
            <a:off x="0" y="1287887"/>
            <a:ext cx="4032251"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65673"/>
      </p:ext>
    </p:extLst>
  </p:cSld>
  <p:clrMapOvr>
    <a:masterClrMapping/>
  </p:clrMapOvr>
  <p:transition/>
  <p:extLst mod="1">
    <p:ext uri="{DCECCB84-F9BA-43D5-87BE-67443E8EF086}">
      <p15:sldGuideLst xmlns:p15="http://schemas.microsoft.com/office/powerpoint/2012/main">
        <p15:guide id="1" orient="horz" pos="1620" userDrawn="1">
          <p15:clr>
            <a:srgbClr val="FBAE40"/>
          </p15:clr>
        </p15:guide>
        <p15:guide id="2" pos="3840" userDrawn="1">
          <p15:clr>
            <a:srgbClr val="FBAE40"/>
          </p15:clr>
        </p15:guide>
        <p15:guide id="3" orient="horz" pos="1700" userDrawn="1">
          <p15:clr>
            <a:srgbClr val="FBAE40"/>
          </p15:clr>
        </p15:guide>
        <p15:guide id="4" pos="2569" userDrawn="1">
          <p15:clr>
            <a:srgbClr val="FBAE40"/>
          </p15:clr>
        </p15:guide>
        <p15:guide id="5" pos="2539" userDrawn="1">
          <p15:clr>
            <a:srgbClr val="FBAE40"/>
          </p15:clr>
        </p15:guide>
        <p15:guide id="6" pos="5111" userDrawn="1">
          <p15:clr>
            <a:srgbClr val="FBAE40"/>
          </p15:clr>
        </p15:guide>
        <p15:guide id="7" pos="5141" userDrawn="1">
          <p15:clr>
            <a:srgbClr val="FBAE40"/>
          </p15:clr>
        </p15:guide>
        <p15:guide id="8" orient="horz" pos="16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endParaRPr lang="en-US"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endParaRPr lang="en-US"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5" hasCustomPrompt="1"/>
          </p:nvPr>
        </p:nvSpPr>
        <p:spPr>
          <a:xfrm>
            <a:off x="610755" y="1287888"/>
            <a:ext cx="3180991" cy="458488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1725295049"/>
      </p:ext>
    </p:extLst>
  </p:cSld>
  <p:clrMapOvr>
    <a:masterClrMapping/>
  </p:clrMapOvr>
  <p:transition/>
  <p:extLst mod="1">
    <p:ext uri="{DCECCB84-F9BA-43D5-87BE-67443E8EF086}">
      <p15:sldGuideLst xmlns:p15="http://schemas.microsoft.com/office/powerpoint/2012/main">
        <p15:guide id="1" orient="horz" pos="1620" userDrawn="1">
          <p15:clr>
            <a:srgbClr val="FBAE40"/>
          </p15:clr>
        </p15:guide>
        <p15:guide id="2" pos="3840" userDrawn="1">
          <p15:clr>
            <a:srgbClr val="FBAE40"/>
          </p15:clr>
        </p15:guide>
        <p15:guide id="3" orient="horz" pos="1700" userDrawn="1">
          <p15:clr>
            <a:srgbClr val="FBAE40"/>
          </p15:clr>
        </p15:guide>
        <p15:guide id="4" pos="2569" userDrawn="1">
          <p15:clr>
            <a:srgbClr val="FBAE40"/>
          </p15:clr>
        </p15:guide>
        <p15:guide id="5" pos="2539" userDrawn="1">
          <p15:clr>
            <a:srgbClr val="FBAE40"/>
          </p15:clr>
        </p15:guide>
        <p15:guide id="6" pos="5111" userDrawn="1">
          <p15:clr>
            <a:srgbClr val="FBAE40"/>
          </p15:clr>
        </p15:guide>
        <p15:guide id="7" pos="5141" userDrawn="1">
          <p15:clr>
            <a:srgbClr val="FBAE40"/>
          </p15:clr>
        </p15:guide>
        <p15:guide id="8" orient="horz" pos="16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390653" y="1220755"/>
            <a:ext cx="9410700" cy="3840427"/>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390653" y="5157193"/>
            <a:ext cx="9410700" cy="635860"/>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4947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87206" y="2468894"/>
            <a:ext cx="5711959" cy="1824203"/>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4" name="Text Placeholder 14"/>
          <p:cNvSpPr>
            <a:spLocks noGrp="1"/>
          </p:cNvSpPr>
          <p:nvPr>
            <p:ph type="body" sz="quarter" idx="13"/>
          </p:nvPr>
        </p:nvSpPr>
        <p:spPr>
          <a:xfrm>
            <a:off x="6287196" y="2491667"/>
            <a:ext cx="4801361" cy="1801431"/>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1294640" y="4772854"/>
            <a:ext cx="9505883" cy="864393"/>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1175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84B9AF5-E2B8-4718-9A0A-30F9F625AD65}" type="slidenum">
              <a:rPr lang="en-US" altLang="en-US"/>
              <a:pPr/>
              <a:t>‹#›</a:t>
            </a:fld>
            <a:endParaRPr lang="en-US" altLang="en-US" dirty="0"/>
          </a:p>
        </p:txBody>
      </p:sp>
    </p:spTree>
    <p:extLst>
      <p:ext uri="{BB962C8B-B14F-4D97-AF65-F5344CB8AC3E}">
        <p14:creationId xmlns:p14="http://schemas.microsoft.com/office/powerpoint/2010/main" val="23942924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15/10/2022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139681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2366433" y="1419225"/>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817" y="5424488"/>
            <a:ext cx="2910416"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908877" y="1316765"/>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62483" y="1403170"/>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62483" y="1763165"/>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62483" y="2306767"/>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62483" y="4888576"/>
            <a:ext cx="1625519" cy="27989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40648011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9" y="1700808"/>
            <a:ext cx="8890692"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7" y="4031257"/>
            <a:ext cx="8890695"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2513434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9" y="740702"/>
            <a:ext cx="8890692"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1103445" y="1610963"/>
            <a:ext cx="8986707"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09799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199459" y="1700808"/>
            <a:ext cx="8890692"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1199457" y="4031257"/>
            <a:ext cx="8890695"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pic>
        <p:nvPicPr>
          <p:cNvPr id="9" name="Picture 8"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p:extLst mod="1">
    <p:ext uri="{DCECCB84-F9BA-43D5-87BE-67443E8EF086}">
      <p15:sldGuideLst xmlns:p15="http://schemas.microsoft.com/office/powerpoint/2012/main">
        <p15:guide id="1" pos="7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200001" y="740834"/>
            <a:ext cx="8890692" cy="634667"/>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1103446" y="1612800"/>
            <a:ext cx="8969125" cy="4108103"/>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87542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9557"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556" y="740833"/>
            <a:ext cx="8736873"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5712985"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0597468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6"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8829"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9" name="Text Placeholder 5"/>
          <p:cNvSpPr>
            <a:spLocks noGrp="1"/>
          </p:cNvSpPr>
          <p:nvPr>
            <p:ph type="body" sz="quarter" idx="11"/>
          </p:nvPr>
        </p:nvSpPr>
        <p:spPr>
          <a:xfrm>
            <a:off x="1198829" y="1632141"/>
            <a:ext cx="4223444"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5"/>
          <p:cNvSpPr>
            <a:spLocks noGrp="1"/>
          </p:cNvSpPr>
          <p:nvPr>
            <p:ph type="body" sz="quarter" idx="12"/>
          </p:nvPr>
        </p:nvSpPr>
        <p:spPr>
          <a:xfrm>
            <a:off x="5617604" y="1632141"/>
            <a:ext cx="4318825"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39392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6"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8795" y="749531"/>
            <a:ext cx="8737632"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9" name="Text Placeholder 5"/>
          <p:cNvSpPr>
            <a:spLocks noGrp="1"/>
          </p:cNvSpPr>
          <p:nvPr>
            <p:ph type="body" sz="quarter" idx="11"/>
          </p:nvPr>
        </p:nvSpPr>
        <p:spPr>
          <a:xfrm>
            <a:off x="1198829" y="1632002"/>
            <a:ext cx="4223444"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p:cNvSpPr>
            <a:spLocks noGrp="1"/>
          </p:cNvSpPr>
          <p:nvPr>
            <p:ph type="body" sz="quarter" idx="12"/>
          </p:nvPr>
        </p:nvSpPr>
        <p:spPr>
          <a:xfrm>
            <a:off x="5618926" y="1632002"/>
            <a:ext cx="4317501"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081131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6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1199456" y="1602901"/>
            <a:ext cx="8687493" cy="4322379"/>
          </a:xfrm>
          <a:prstGeom prst="rect">
            <a:avLst/>
          </a:prstGeom>
        </p:spPr>
        <p:txBody>
          <a:bodyPr/>
          <a:lstStyle/>
          <a:p>
            <a:pPr lvl="0"/>
            <a:endParaRPr lang="en-US" noProof="0" dirty="0"/>
          </a:p>
        </p:txBody>
      </p:sp>
    </p:spTree>
    <p:extLst>
      <p:ext uri="{BB962C8B-B14F-4D97-AF65-F5344CB8AC3E}">
        <p14:creationId xmlns:p14="http://schemas.microsoft.com/office/powerpoint/2010/main" val="4942117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8634" y="1676939"/>
            <a:ext cx="4223444" cy="415232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863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5712056" y="1676941"/>
            <a:ext cx="5088467" cy="4248339"/>
          </a:xfrm>
          <a:prstGeom prst="rect">
            <a:avLst/>
          </a:prstGeom>
        </p:spPr>
        <p:txBody>
          <a:bodyPr/>
          <a:lstStyle/>
          <a:p>
            <a:pPr lvl="0"/>
            <a:endParaRPr lang="en-US" noProof="0" dirty="0"/>
          </a:p>
        </p:txBody>
      </p:sp>
    </p:spTree>
    <p:extLst>
      <p:ext uri="{BB962C8B-B14F-4D97-AF65-F5344CB8AC3E}">
        <p14:creationId xmlns:p14="http://schemas.microsoft.com/office/powerpoint/2010/main" val="1327817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1"/>
            <a:ext cx="12192000" cy="5872767"/>
          </a:xfrm>
          <a:prstGeom prst="rect">
            <a:avLst/>
          </a:prstGeom>
        </p:spPr>
        <p:txBody>
          <a:bodyPr/>
          <a:lstStyle/>
          <a:p>
            <a:pPr lvl="0"/>
            <a:endParaRPr lang="en-US" noProof="0" dirty="0"/>
          </a:p>
        </p:txBody>
      </p:sp>
    </p:spTree>
    <p:extLst>
      <p:ext uri="{BB962C8B-B14F-4D97-AF65-F5344CB8AC3E}">
        <p14:creationId xmlns:p14="http://schemas.microsoft.com/office/powerpoint/2010/main" val="644992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pPr lvl="0"/>
            <a:endParaRPr lang="en-US" noProof="0" dirty="0"/>
          </a:p>
        </p:txBody>
      </p:sp>
      <p:sp>
        <p:nvSpPr>
          <p:cNvPr id="5" name="Picture Placeholder 12"/>
          <p:cNvSpPr>
            <a:spLocks noGrp="1"/>
          </p:cNvSpPr>
          <p:nvPr>
            <p:ph type="pic" sz="quarter" idx="12"/>
          </p:nvPr>
        </p:nvSpPr>
        <p:spPr>
          <a:xfrm>
            <a:off x="0" y="1287887"/>
            <a:ext cx="4032251" cy="4584880"/>
          </a:xfrm>
          <a:prstGeom prst="rect">
            <a:avLst/>
          </a:prstGeom>
        </p:spPr>
        <p:txBody>
          <a:bodyPr/>
          <a:lstStyle/>
          <a:p>
            <a:pPr lvl="0"/>
            <a:endParaRPr lang="en-US" noProof="0"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pPr lvl="0"/>
            <a:endParaRPr lang="en-US" noProof="0"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pPr lvl="0"/>
            <a:endParaRPr lang="en-US" noProof="0" dirty="0"/>
          </a:p>
        </p:txBody>
      </p:sp>
    </p:spTree>
    <p:extLst>
      <p:ext uri="{BB962C8B-B14F-4D97-AF65-F5344CB8AC3E}">
        <p14:creationId xmlns:p14="http://schemas.microsoft.com/office/powerpoint/2010/main" val="19442867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5"/>
          <p:cNvSpPr>
            <a:spLocks noGrp="1"/>
          </p:cNvSpPr>
          <p:nvPr>
            <p:ph type="body" sz="quarter" idx="10"/>
          </p:nvPr>
        </p:nvSpPr>
        <p:spPr>
          <a:xfrm>
            <a:off x="623394" y="313656"/>
            <a:ext cx="8736969" cy="811088"/>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8167053" y="1287887"/>
            <a:ext cx="4024948" cy="4584880"/>
          </a:xfrm>
          <a:prstGeom prst="rect">
            <a:avLst/>
          </a:prstGeom>
        </p:spPr>
        <p:txBody>
          <a:bodyPr/>
          <a:lstStyle/>
          <a:p>
            <a:pPr lvl="0"/>
            <a:endParaRPr lang="en-US" noProof="0" dirty="0"/>
          </a:p>
        </p:txBody>
      </p:sp>
      <p:sp>
        <p:nvSpPr>
          <p:cNvPr id="6" name="Picture Placeholder 12"/>
          <p:cNvSpPr>
            <a:spLocks noGrp="1"/>
          </p:cNvSpPr>
          <p:nvPr>
            <p:ph type="pic" sz="quarter" idx="13"/>
          </p:nvPr>
        </p:nvSpPr>
        <p:spPr>
          <a:xfrm>
            <a:off x="4086120" y="1287889"/>
            <a:ext cx="4027065" cy="2264529"/>
          </a:xfrm>
          <a:prstGeom prst="rect">
            <a:avLst/>
          </a:prstGeom>
        </p:spPr>
        <p:txBody>
          <a:bodyPr/>
          <a:lstStyle/>
          <a:p>
            <a:pPr lvl="0"/>
            <a:endParaRPr lang="en-US" noProof="0" dirty="0"/>
          </a:p>
        </p:txBody>
      </p:sp>
      <p:sp>
        <p:nvSpPr>
          <p:cNvPr id="7" name="Picture Placeholder 12"/>
          <p:cNvSpPr>
            <a:spLocks noGrp="1"/>
          </p:cNvSpPr>
          <p:nvPr>
            <p:ph type="pic" sz="quarter" idx="14"/>
          </p:nvPr>
        </p:nvSpPr>
        <p:spPr>
          <a:xfrm>
            <a:off x="4086120" y="3601099"/>
            <a:ext cx="4027065" cy="2271669"/>
          </a:xfrm>
          <a:prstGeom prst="rect">
            <a:avLst/>
          </a:prstGeom>
        </p:spPr>
        <p:txBody>
          <a:bodyPr/>
          <a:lstStyle/>
          <a:p>
            <a:pPr lvl="0"/>
            <a:endParaRPr lang="en-US" noProof="0" dirty="0"/>
          </a:p>
        </p:txBody>
      </p:sp>
      <p:sp>
        <p:nvSpPr>
          <p:cNvPr id="9" name="Text Placeholder 5"/>
          <p:cNvSpPr>
            <a:spLocks noGrp="1"/>
          </p:cNvSpPr>
          <p:nvPr>
            <p:ph type="body" sz="quarter" idx="15"/>
          </p:nvPr>
        </p:nvSpPr>
        <p:spPr>
          <a:xfrm>
            <a:off x="610755" y="1287888"/>
            <a:ext cx="3180991" cy="458488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299131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2"/>
          <p:cNvSpPr>
            <a:spLocks noGrp="1"/>
          </p:cNvSpPr>
          <p:nvPr>
            <p:ph type="body" sz="quarter" idx="12"/>
          </p:nvPr>
        </p:nvSpPr>
        <p:spPr>
          <a:xfrm>
            <a:off x="1390653" y="1220755"/>
            <a:ext cx="9410700" cy="3840427"/>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390653" y="5157193"/>
            <a:ext cx="9410700" cy="635860"/>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9906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59" y="740702"/>
            <a:ext cx="8890692"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03445" y="1610963"/>
            <a:ext cx="8986707" cy="4122295"/>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p:extLst mod="1">
    <p:ext uri="{DCECCB84-F9BA-43D5-87BE-67443E8EF086}">
      <p15:sldGuideLst xmlns:p15="http://schemas.microsoft.com/office/powerpoint/2012/main">
        <p15:guide id="1" orient="horz" pos="350" userDrawn="1">
          <p15:clr>
            <a:srgbClr val="FBAE40"/>
          </p15:clr>
        </p15:guide>
        <p15:guide id="2" pos="6357" userDrawn="1">
          <p15:clr>
            <a:srgbClr val="FBAE40"/>
          </p15:clr>
        </p15:guide>
        <p15:guide id="3" pos="75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418" y="6148388"/>
            <a:ext cx="143933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2"/>
          <p:cNvSpPr>
            <a:spLocks noGrp="1"/>
          </p:cNvSpPr>
          <p:nvPr>
            <p:ph type="body" sz="quarter" idx="12"/>
          </p:nvPr>
        </p:nvSpPr>
        <p:spPr>
          <a:xfrm>
            <a:off x="287206" y="2468894"/>
            <a:ext cx="5711959" cy="1824203"/>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US"/>
              <a:t>Edit Master text styles</a:t>
            </a:r>
          </a:p>
        </p:txBody>
      </p:sp>
      <p:sp>
        <p:nvSpPr>
          <p:cNvPr id="4" name="Text Placeholder 14"/>
          <p:cNvSpPr>
            <a:spLocks noGrp="1"/>
          </p:cNvSpPr>
          <p:nvPr>
            <p:ph type="body" sz="quarter" idx="13"/>
          </p:nvPr>
        </p:nvSpPr>
        <p:spPr>
          <a:xfrm>
            <a:off x="6287196" y="2491667"/>
            <a:ext cx="4801361" cy="1801431"/>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4"/>
          <p:cNvSpPr>
            <a:spLocks noGrp="1"/>
          </p:cNvSpPr>
          <p:nvPr>
            <p:ph type="body" sz="quarter" idx="14"/>
          </p:nvPr>
        </p:nvSpPr>
        <p:spPr>
          <a:xfrm>
            <a:off x="1294640" y="4772854"/>
            <a:ext cx="9505883" cy="864393"/>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444406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1614"/>
            <a:ext cx="103632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214687"/>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xfrm>
            <a:off x="4667251" y="6215063"/>
            <a:ext cx="2844800" cy="476250"/>
          </a:xfrm>
          <a:prstGeom prst="rect">
            <a:avLst/>
          </a:prstGeom>
        </p:spPr>
        <p:txBody>
          <a:bodyPr/>
          <a:lstStyle>
            <a:lvl1pPr>
              <a:defRPr/>
            </a:lvl1pPr>
          </a:lstStyle>
          <a:p>
            <a:pPr>
              <a:defRPr/>
            </a:pPr>
            <a:fld id="{60FB0BA1-D026-45D8-95B7-E97EB15B7813}" type="slidenum">
              <a:rPr lang="en-GB" altLang="en-US"/>
              <a:pPr>
                <a:defRPr/>
              </a:pPr>
              <a:t>‹#›</a:t>
            </a:fld>
            <a:endParaRPr lang="en-GB" altLang="en-US" dirty="0"/>
          </a:p>
        </p:txBody>
      </p:sp>
    </p:spTree>
    <p:extLst>
      <p:ext uri="{BB962C8B-B14F-4D97-AF65-F5344CB8AC3E}">
        <p14:creationId xmlns:p14="http://schemas.microsoft.com/office/powerpoint/2010/main" val="29872727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GB"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11F8FB7-575B-4A3E-AB93-7CEFB4A421FB}" type="slidenum">
              <a:rPr lang="en-GB" altLang="en-US"/>
              <a:pPr>
                <a:defRPr/>
              </a:pPr>
              <a:t>‹#›</a:t>
            </a:fld>
            <a:endParaRPr lang="en-GB" altLang="en-US" dirty="0"/>
          </a:p>
        </p:txBody>
      </p:sp>
    </p:spTree>
    <p:extLst>
      <p:ext uri="{BB962C8B-B14F-4D97-AF65-F5344CB8AC3E}">
        <p14:creationId xmlns:p14="http://schemas.microsoft.com/office/powerpoint/2010/main" val="22314702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0" y="0"/>
            <a:ext cx="0" cy="0"/>
          </a:xfrm>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0" y="0"/>
            <a:ext cx="0" cy="0"/>
          </a:xfrm>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0" y="0"/>
            <a:ext cx="0" cy="0"/>
          </a:xfrm>
        </p:spPr>
        <p:txBody>
          <a:bodyPr/>
          <a:lstStyle>
            <a:lvl1pPr>
              <a:defRPr/>
            </a:lvl1pPr>
          </a:lstStyle>
          <a:p>
            <a:pPr>
              <a:defRPr/>
            </a:pPr>
            <a:fld id="{7118019C-9510-4EC9-9BD9-21B25CB26CD8}" type="slidenum">
              <a:rPr lang="en-US" altLang="en-US"/>
              <a:pPr>
                <a:defRPr/>
              </a:pPr>
              <a:t>‹#›</a:t>
            </a:fld>
            <a:endParaRPr lang="en-US" altLang="en-US" dirty="0"/>
          </a:p>
        </p:txBody>
      </p:sp>
    </p:spTree>
    <p:extLst>
      <p:ext uri="{BB962C8B-B14F-4D97-AF65-F5344CB8AC3E}">
        <p14:creationId xmlns:p14="http://schemas.microsoft.com/office/powerpoint/2010/main" val="815472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Footer Placeholder 3"/>
          <p:cNvSpPr txBox="1">
            <a:spLocks/>
          </p:cNvSpPr>
          <p:nvPr userDrawn="1"/>
        </p:nvSpPr>
        <p:spPr bwMode="auto">
          <a:xfrm>
            <a:off x="7920567" y="6021388"/>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6" rIns="68573" bIns="34286"/>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eaLnBrk="1" hangingPunct="1">
              <a:defRPr/>
            </a:pPr>
            <a:endParaRPr lang="en-GB" altLang="en-US" sz="675" dirty="0">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lIns="91430" tIns="45715" rIns="91430" bIns="45715"/>
          <a:lstStyle>
            <a:lvl1pPr>
              <a:defRPr/>
            </a:lvl1pPr>
          </a:lstStyle>
          <a:p>
            <a:pPr>
              <a:defRPr/>
            </a:pPr>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lIns="91430" tIns="45715" rIns="91430" bIns="45715"/>
          <a:lstStyle>
            <a:lvl1pPr>
              <a:defRPr/>
            </a:lvl1pPr>
          </a:lstStyle>
          <a:p>
            <a:pPr>
              <a:defRPr/>
            </a:pPr>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lIns="91430" tIns="45715" rIns="91430" bIns="45715"/>
          <a:lstStyle>
            <a:lvl1pPr>
              <a:defRPr/>
            </a:lvl1pPr>
          </a:lstStyle>
          <a:p>
            <a:pPr>
              <a:defRPr/>
            </a:pPr>
            <a:fld id="{5900E6B2-615E-43FD-A922-4432691554A3}" type="slidenum">
              <a:rPr lang="en-GB"/>
              <a:pPr>
                <a:defRPr/>
              </a:pPr>
              <a:t>‹#›</a:t>
            </a:fld>
            <a:endParaRPr lang="en-GB" dirty="0"/>
          </a:p>
        </p:txBody>
      </p:sp>
    </p:spTree>
    <p:extLst>
      <p:ext uri="{BB962C8B-B14F-4D97-AF65-F5344CB8AC3E}">
        <p14:creationId xmlns:p14="http://schemas.microsoft.com/office/powerpoint/2010/main" val="18459645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200001" y="740834"/>
            <a:ext cx="8890692" cy="634667"/>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1103446" y="1612800"/>
            <a:ext cx="8969125" cy="4108103"/>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9557"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9556" y="740833"/>
            <a:ext cx="8736873"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5712985" y="1676938"/>
            <a:ext cx="4223444" cy="405631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8829"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1198829" y="1632141"/>
            <a:ext cx="4223444"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10" name="Text Placeholder 5"/>
          <p:cNvSpPr>
            <a:spLocks noGrp="1"/>
          </p:cNvSpPr>
          <p:nvPr>
            <p:ph type="body" sz="quarter" idx="12" hasCustomPrompt="1"/>
          </p:nvPr>
        </p:nvSpPr>
        <p:spPr>
          <a:xfrm>
            <a:off x="5617604" y="1632141"/>
            <a:ext cx="4318825" cy="410111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guide id="3" pos="3356" userDrawn="1">
          <p15:clr>
            <a:srgbClr val="FBAE40"/>
          </p15:clr>
        </p15:guide>
        <p15:guide id="4" pos="3537" userDrawn="1">
          <p15:clr>
            <a:srgbClr val="FBAE40"/>
          </p15:clr>
        </p15:guide>
        <p15:guide id="5" pos="61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8795" y="749531"/>
            <a:ext cx="8737632"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1198829" y="1632002"/>
            <a:ext cx="4223444"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10" name="Text Placeholder 5"/>
          <p:cNvSpPr>
            <a:spLocks noGrp="1"/>
          </p:cNvSpPr>
          <p:nvPr>
            <p:ph type="body" sz="quarter" idx="12" hasCustomPrompt="1"/>
          </p:nvPr>
        </p:nvSpPr>
        <p:spPr>
          <a:xfrm>
            <a:off x="5618926" y="1632002"/>
            <a:ext cx="4317501" cy="4188281"/>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guide id="3" pos="3356" userDrawn="1">
          <p15:clr>
            <a:srgbClr val="FBAE40"/>
          </p15:clr>
        </p15:guide>
        <p15:guide id="4" pos="3537" userDrawn="1">
          <p15:clr>
            <a:srgbClr val="FBAE40"/>
          </p15:clr>
        </p15:guide>
        <p15:guide id="5" pos="61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9946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1199456" y="1602901"/>
            <a:ext cx="8687493" cy="432237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8634" y="1676939"/>
            <a:ext cx="4223444" cy="4152329"/>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1198631" y="740833"/>
            <a:ext cx="8687495"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5712056" y="1676941"/>
            <a:ext cx="5088467" cy="4248339"/>
          </a:xfrm>
          <a:prstGeom prst="rect">
            <a:avLst/>
          </a:prstGeom>
        </p:spPr>
        <p:txBody>
          <a:bodyPr/>
          <a:lstStyle/>
          <a:p>
            <a:pPr lvl="0"/>
            <a:endParaRPr lang="en-US" noProof="0" dirty="0"/>
          </a:p>
        </p:txBody>
      </p:sp>
      <p:pic>
        <p:nvPicPr>
          <p:cNvPr id="7" name="Picture 6"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148918"/>
            <a:ext cx="1439333"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p:extLst mod="1">
    <p:ext uri="{DCECCB84-F9BA-43D5-87BE-67443E8EF086}">
      <p15:sldGuideLst xmlns:p15="http://schemas.microsoft.com/office/powerpoint/2012/main">
        <p15:guide id="1" pos="756" userDrawn="1">
          <p15:clr>
            <a:srgbClr val="FBAE40"/>
          </p15:clr>
        </p15:guide>
        <p15:guide id="2" orient="horz" pos="35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97" r:id="rId15"/>
    <p:sldLayoutId id="2147484078" r:id="rId16"/>
  </p:sldLayoutIdLst>
  <p:transition/>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0388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7" r:id="rId18"/>
  </p:sldLayoutIdLst>
  <p:transition/>
  <p:txStyles>
    <p:titleStyle>
      <a:lvl1pPr algn="ctr" defTabSz="604838" rtl="0" eaLnBrk="0" fontAlgn="base" hangingPunct="0">
        <a:spcBef>
          <a:spcPct val="0"/>
        </a:spcBef>
        <a:spcAft>
          <a:spcPct val="0"/>
        </a:spcAft>
        <a:defRPr sz="5800" kern="1200">
          <a:solidFill>
            <a:schemeClr val="tx1"/>
          </a:solidFill>
          <a:latin typeface="+mj-lt"/>
          <a:ea typeface="MS PGothic" panose="020B0600070205080204" pitchFamily="34" charset="-128"/>
          <a:cs typeface="ＭＳ Ｐゴシック" charset="0"/>
        </a:defRPr>
      </a:lvl1pPr>
      <a:lvl2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2pPr>
      <a:lvl3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3pPr>
      <a:lvl4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4pPr>
      <a:lvl5pPr algn="ctr" defTabSz="604838" rtl="0" eaLnBrk="0" fontAlgn="base" hangingPunct="0">
        <a:spcBef>
          <a:spcPct val="0"/>
        </a:spcBef>
        <a:spcAft>
          <a:spcPct val="0"/>
        </a:spcAft>
        <a:defRPr sz="5800">
          <a:solidFill>
            <a:schemeClr val="tx1"/>
          </a:solidFill>
          <a:latin typeface="Calibri" charset="0"/>
          <a:ea typeface="MS PGothic" panose="020B0600070205080204" pitchFamily="34" charset="-128"/>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2438" indent="-452438" algn="l" defTabSz="604838"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S PGothic" panose="020B0600070205080204" pitchFamily="34" charset="-128"/>
          <a:cs typeface="ＭＳ Ｐゴシック" charset="0"/>
        </a:defRPr>
      </a:lvl1pPr>
      <a:lvl2pPr marL="985838" indent="-376238" algn="l" defTabSz="60483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S PGothic" panose="020B0600070205080204" pitchFamily="34" charset="-128"/>
          <a:cs typeface="+mn-cs"/>
        </a:defRPr>
      </a:lvl2pPr>
      <a:lvl3pPr marL="1519238" indent="-300038" algn="l" defTabSz="60483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28838" indent="-300038" algn="l" defTabSz="6048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738438" indent="-300038" algn="l" defTabSz="6048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ieh.org/policy/campaigns/workforce-survey-england/"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k-air.defra.gov.uk/library/annualreport/viewonline?year=2021_issue_1#report_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uk-air.defra.gov.uk/aqma/details?aqma_ref=10"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health-matters-air-pollution/health-matters-air-pollution"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legislation.gov.uk/ukpga/2021/30/contents/enacted"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laqm.defra.gov.uk/air-quality/featured/england-exc-london-policy-guidance/"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aqm.defra.gov.uk/air-quality/featured/england-exc-london-policy-guidance/"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37320/defra-year-end-accounts-2020-2021.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hyperlink" Target="https://www.localgov.co.uk/One-in-six-councils-at-risk-of-running-out-of-money-next-year/54951"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instituteforgovernment.org.uk/explainers/local-government-funding-england"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instituteforgovernment.org.uk/explainers/local-government-funding-england"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96192/Local_authority_revenue_expenditure_and_financing_in_England_2021_to_2022_budget.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James.Longhurst@uwe.ac.uk"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hyperlink" Target="https://www.uwe.ac.uk/" TargetMode="External"/><Relationship Id="rId5" Type="http://schemas.openxmlformats.org/officeDocument/2006/relationships/hyperlink" Target="https://www.uwe.ac.uk/about/values-vision-strategy/sustainability" TargetMode="External"/><Relationship Id="rId4" Type="http://schemas.openxmlformats.org/officeDocument/2006/relationships/hyperlink" Target="https://people.uwe.ac.uk/Person/JamesLonghurs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hyperlink" Target="http://rtpi.org.uk/media/11204/environmental_protection___planning-a_guide_for_environmental_health_professionals_lgr-_rtpi_endorsed_nov_2012.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local.gov.uk/publications/public-health-local-government-celebrating-10-years-transformatio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planner.co.uk/2019/06/19/rtpi-says-public-sector-planning-facing-serious-recruitment-challenges" TargetMode="External"/><Relationship Id="rId2" Type="http://schemas.openxmlformats.org/officeDocument/2006/relationships/hyperlink" Target="https://www.planningresource.co.uk/article/1596562/staff-planning-authorities-find-hardest-recruit" TargetMode="External"/><Relationship Id="rId1" Type="http://schemas.openxmlformats.org/officeDocument/2006/relationships/slideLayout" Target="../slideLayouts/slideLayout3.xml"/><Relationship Id="rId4" Type="http://schemas.openxmlformats.org/officeDocument/2006/relationships/hyperlink" Target="https://www.cieh.org/ehn/public-health-and-protection/2021/april/eh-workforce-survey-highlights-recruitment-difficul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rest tiff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71513"/>
            <a:ext cx="304958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2208213" y="5084764"/>
            <a:ext cx="7783512" cy="954087"/>
          </a:xfrm>
          <a:prstGeom prst="rect">
            <a:avLst/>
          </a:prstGeom>
          <a:noFill/>
          <a:ln w="254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GB" altLang="en-US" sz="2800" b="1" dirty="0">
                <a:solidFill>
                  <a:srgbClr val="215968"/>
                </a:solidFill>
                <a:cs typeface="Arial" panose="020B0604020202020204" pitchFamily="34" charset="0"/>
              </a:rPr>
              <a:t>The University of the West of England, Bristol</a:t>
            </a:r>
          </a:p>
        </p:txBody>
      </p:sp>
    </p:spTree>
    <p:extLst>
      <p:ext uri="{BB962C8B-B14F-4D97-AF65-F5344CB8AC3E}">
        <p14:creationId xmlns:p14="http://schemas.microsoft.com/office/powerpoint/2010/main" val="28982704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71464" y="836712"/>
            <a:ext cx="8890692" cy="651068"/>
          </a:xfrm>
        </p:spPr>
        <p:txBody>
          <a:bodyPr/>
          <a:lstStyle/>
          <a:p>
            <a:r>
              <a:rPr lang="en-GB" dirty="0" smtClean="0"/>
              <a:t>Environmental Health Challenges </a:t>
            </a:r>
            <a:endParaRPr lang="en-GB" dirty="0"/>
          </a:p>
        </p:txBody>
      </p:sp>
      <p:sp>
        <p:nvSpPr>
          <p:cNvPr id="3" name="Text Placeholder 2"/>
          <p:cNvSpPr>
            <a:spLocks noGrp="1"/>
          </p:cNvSpPr>
          <p:nvPr>
            <p:ph type="body" sz="quarter" idx="11"/>
          </p:nvPr>
        </p:nvSpPr>
        <p:spPr>
          <a:xfrm>
            <a:off x="1103445" y="1610963"/>
            <a:ext cx="10033115" cy="4122295"/>
          </a:xfrm>
        </p:spPr>
        <p:txBody>
          <a:bodyPr/>
          <a:lstStyle/>
          <a:p>
            <a:r>
              <a:rPr lang="en-GB" sz="2000" dirty="0" smtClean="0"/>
              <a:t>The CIEH 2020/21 workforce survey revealed that budgets </a:t>
            </a:r>
            <a:r>
              <a:rPr lang="en-GB" sz="2000" dirty="0"/>
              <a:t>remained unchanged in around half of all local authorities (51</a:t>
            </a:r>
            <a:r>
              <a:rPr lang="en-GB" sz="2000" dirty="0" smtClean="0"/>
              <a:t>%). </a:t>
            </a:r>
          </a:p>
          <a:p>
            <a:r>
              <a:rPr lang="en-GB" sz="2000" dirty="0" smtClean="0"/>
              <a:t>More </a:t>
            </a:r>
            <a:r>
              <a:rPr lang="en-GB" sz="2000" dirty="0"/>
              <a:t>EH departments reported decreases (24%) in their budgets than increases (17</a:t>
            </a:r>
            <a:r>
              <a:rPr lang="en-GB" sz="2000" dirty="0" smtClean="0"/>
              <a:t>%), which CIEH suggests is indicative of budgets continuing </a:t>
            </a:r>
            <a:r>
              <a:rPr lang="en-GB" sz="2000" dirty="0"/>
              <a:t>to shrink</a:t>
            </a:r>
            <a:r>
              <a:rPr lang="en-GB" sz="2000" dirty="0" smtClean="0"/>
              <a:t>.</a:t>
            </a:r>
          </a:p>
          <a:p>
            <a:endParaRPr lang="en-GB" sz="1400" dirty="0" smtClean="0">
              <a:hlinkClick r:id="rId2"/>
            </a:endParaRPr>
          </a:p>
          <a:p>
            <a:r>
              <a:rPr lang="en-GB" sz="1400" dirty="0" smtClean="0">
                <a:hlinkClick r:id="rId2"/>
              </a:rPr>
              <a:t>https</a:t>
            </a:r>
            <a:r>
              <a:rPr lang="en-GB" sz="1400" dirty="0">
                <a:hlinkClick r:id="rId2"/>
              </a:rPr>
              <a:t>://</a:t>
            </a:r>
            <a:r>
              <a:rPr lang="en-GB" sz="1400" dirty="0" smtClean="0">
                <a:hlinkClick r:id="rId2"/>
              </a:rPr>
              <a:t>www.cieh.org/policy/campaigns/workforce-survey-england/</a:t>
            </a:r>
            <a:r>
              <a:rPr lang="en-GB" sz="1400" dirty="0" smtClean="0"/>
              <a:t> </a:t>
            </a:r>
          </a:p>
          <a:p>
            <a:endParaRPr lang="en-GB" sz="1400" dirty="0" smtClean="0"/>
          </a:p>
          <a:p>
            <a:r>
              <a:rPr lang="en-GB" sz="2000" dirty="0" smtClean="0"/>
              <a:t>Budgets and staffing challenges affect the capacity and capability of local authorities to discharge their environmental protection duties and functions.</a:t>
            </a:r>
            <a:endParaRPr lang="en-GB" sz="2000" dirty="0"/>
          </a:p>
          <a:p>
            <a:endParaRPr lang="en-GB" sz="2000" b="1" dirty="0"/>
          </a:p>
        </p:txBody>
      </p:sp>
    </p:spTree>
    <p:extLst>
      <p:ext uri="{BB962C8B-B14F-4D97-AF65-F5344CB8AC3E}">
        <p14:creationId xmlns:p14="http://schemas.microsoft.com/office/powerpoint/2010/main" val="35038371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noChangeArrowheads="1"/>
          </p:cNvSpPr>
          <p:nvPr>
            <p:ph type="body" sz="quarter" idx="10"/>
          </p:nvPr>
        </p:nvSpPr>
        <p:spPr bwMode="auto">
          <a:xfrm>
            <a:off x="983432" y="741363"/>
            <a:ext cx="7416303"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dirty="0">
                <a:latin typeface="Georgia" panose="02040502050405020303" pitchFamily="18" charset="0"/>
                <a:ea typeface="MS PGothic" panose="020B0600070205080204" pitchFamily="34" charset="-128"/>
              </a:rPr>
              <a:t>Regulation and Enforcement</a:t>
            </a:r>
          </a:p>
          <a:p>
            <a:endParaRPr lang="en-GB" altLang="en-US" dirty="0">
              <a:latin typeface="Georgia" panose="02040502050405020303" pitchFamily="18" charset="0"/>
              <a:ea typeface="MS PGothic" panose="020B0600070205080204" pitchFamily="34" charset="-128"/>
            </a:endParaRPr>
          </a:p>
        </p:txBody>
      </p:sp>
      <p:sp>
        <p:nvSpPr>
          <p:cNvPr id="3" name="Text Placeholder 2"/>
          <p:cNvSpPr>
            <a:spLocks noGrp="1"/>
          </p:cNvSpPr>
          <p:nvPr>
            <p:ph type="body" sz="quarter" idx="11"/>
          </p:nvPr>
        </p:nvSpPr>
        <p:spPr>
          <a:xfrm>
            <a:off x="767408" y="1392238"/>
            <a:ext cx="10297144" cy="4121150"/>
          </a:xfrm>
        </p:spPr>
        <p:txBody>
          <a:bodyPr/>
          <a:lstStyle/>
          <a:p>
            <a:pPr defTabSz="606410">
              <a:buFont typeface="Arial" charset="0"/>
              <a:buChar char="•"/>
              <a:defRPr/>
            </a:pPr>
            <a:endParaRPr lang="en-US" sz="2000" dirty="0"/>
          </a:p>
          <a:p>
            <a:pPr defTabSz="606410">
              <a:buFont typeface="Arial" charset="0"/>
              <a:buChar char="•"/>
              <a:defRPr/>
            </a:pPr>
            <a:r>
              <a:rPr lang="en-US" sz="2400" dirty="0"/>
              <a:t>To conceive and execute environmental protection responsibilities Local Authorities require an </a:t>
            </a:r>
            <a:r>
              <a:rPr lang="en-US" sz="2400" b="1" dirty="0"/>
              <a:t>effective  regulatory  framework and a well </a:t>
            </a:r>
            <a:r>
              <a:rPr lang="en-US" sz="2400" b="1" dirty="0" smtClean="0"/>
              <a:t>trained and efficient </a:t>
            </a:r>
            <a:r>
              <a:rPr lang="en-US" sz="2400" b="1" dirty="0"/>
              <a:t>enforcement capability. </a:t>
            </a:r>
            <a:endParaRPr lang="en-US" sz="2400" b="1" dirty="0" smtClean="0"/>
          </a:p>
          <a:p>
            <a:pPr marL="0" indent="0" defTabSz="606410">
              <a:buNone/>
              <a:defRPr/>
            </a:pPr>
            <a:endParaRPr lang="en-US" sz="2400" b="1" dirty="0"/>
          </a:p>
          <a:p>
            <a:pPr defTabSz="606410">
              <a:buFont typeface="Arial" charset="0"/>
              <a:buChar char="•"/>
              <a:defRPr/>
            </a:pPr>
            <a:r>
              <a:rPr lang="en-US" sz="2400" b="1" dirty="0"/>
              <a:t>Both </a:t>
            </a:r>
            <a:r>
              <a:rPr lang="en-US" sz="2400" b="1" dirty="0" smtClean="0"/>
              <a:t>must </a:t>
            </a:r>
            <a:r>
              <a:rPr lang="en-US" sz="2400" b="1" dirty="0"/>
              <a:t>be present </a:t>
            </a:r>
            <a:r>
              <a:rPr lang="en-US" sz="2400" dirty="0"/>
              <a:t>to deliver effective environmental protection.</a:t>
            </a:r>
          </a:p>
          <a:p>
            <a:pPr marL="0" indent="0" defTabSz="606410">
              <a:buNone/>
              <a:defRPr/>
            </a:pPr>
            <a:endParaRPr lang="en-US" sz="2000" dirty="0"/>
          </a:p>
          <a:p>
            <a:pPr marL="0" indent="0" defTabSz="606410">
              <a:buNone/>
              <a:defRPr/>
            </a:pPr>
            <a:endParaRPr lang="en-GB" sz="2000" dirty="0"/>
          </a:p>
        </p:txBody>
      </p:sp>
    </p:spTree>
    <p:extLst>
      <p:ext uri="{BB962C8B-B14F-4D97-AF65-F5344CB8AC3E}">
        <p14:creationId xmlns:p14="http://schemas.microsoft.com/office/powerpoint/2010/main" val="25982646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6A540-79F0-4A8E-B573-31062EC405BB}"/>
              </a:ext>
            </a:extLst>
          </p:cNvPr>
          <p:cNvSpPr>
            <a:spLocks noGrp="1"/>
          </p:cNvSpPr>
          <p:nvPr>
            <p:ph type="body" sz="quarter" idx="10"/>
          </p:nvPr>
        </p:nvSpPr>
        <p:spPr>
          <a:xfrm>
            <a:off x="911424" y="692696"/>
            <a:ext cx="8890692" cy="651068"/>
          </a:xfrm>
        </p:spPr>
        <p:txBody>
          <a:bodyPr/>
          <a:lstStyle/>
          <a:p>
            <a:r>
              <a:rPr lang="en-GB" dirty="0"/>
              <a:t>Ability to Act</a:t>
            </a:r>
          </a:p>
        </p:txBody>
      </p:sp>
      <p:sp>
        <p:nvSpPr>
          <p:cNvPr id="3" name="Text Placeholder 2">
            <a:extLst>
              <a:ext uri="{FF2B5EF4-FFF2-40B4-BE49-F238E27FC236}">
                <a16:creationId xmlns:a16="http://schemas.microsoft.com/office/drawing/2014/main" id="{24D91A6A-D318-4975-9BF2-7CCD4BF32ADC}"/>
              </a:ext>
            </a:extLst>
          </p:cNvPr>
          <p:cNvSpPr>
            <a:spLocks noGrp="1"/>
          </p:cNvSpPr>
          <p:nvPr>
            <p:ph type="body" sz="quarter" idx="11"/>
          </p:nvPr>
        </p:nvSpPr>
        <p:spPr>
          <a:xfrm>
            <a:off x="911424" y="1610963"/>
            <a:ext cx="9433048" cy="4122295"/>
          </a:xfrm>
        </p:spPr>
        <p:txBody>
          <a:bodyPr/>
          <a:lstStyle/>
          <a:p>
            <a:pPr marL="0" indent="0">
              <a:buNone/>
            </a:pPr>
            <a:r>
              <a:rPr lang="en-GB" sz="2400" dirty="0"/>
              <a:t>Local Authorities are</a:t>
            </a:r>
          </a:p>
          <a:p>
            <a:pPr marL="0" indent="0">
              <a:buNone/>
            </a:pPr>
            <a:endParaRPr lang="en-GB" sz="2400" dirty="0"/>
          </a:p>
          <a:p>
            <a:r>
              <a:rPr lang="en-GB" sz="2400" dirty="0"/>
              <a:t>Not free actors</a:t>
            </a:r>
          </a:p>
          <a:p>
            <a:r>
              <a:rPr lang="en-GB" sz="2400" dirty="0" smtClean="0"/>
              <a:t>They are tightly </a:t>
            </a:r>
            <a:r>
              <a:rPr lang="en-GB" sz="2400" dirty="0"/>
              <a:t>bound to Central Government demands and requirements </a:t>
            </a:r>
          </a:p>
          <a:p>
            <a:r>
              <a:rPr lang="en-GB" sz="2400" dirty="0"/>
              <a:t>Frequently reorganised in the name of efficiency</a:t>
            </a:r>
          </a:p>
          <a:p>
            <a:r>
              <a:rPr lang="en-GB" sz="2400" dirty="0"/>
              <a:t>Not immune to the great tides of economic and social change sweeping society in recent decades</a:t>
            </a:r>
          </a:p>
          <a:p>
            <a:endParaRPr lang="en-GB" sz="2400" dirty="0"/>
          </a:p>
          <a:p>
            <a:pPr marL="0" indent="0">
              <a:buNone/>
            </a:pPr>
            <a:endParaRPr lang="en-GB" sz="2400" dirty="0"/>
          </a:p>
        </p:txBody>
      </p:sp>
    </p:spTree>
    <p:extLst>
      <p:ext uri="{BB962C8B-B14F-4D97-AF65-F5344CB8AC3E}">
        <p14:creationId xmlns:p14="http://schemas.microsoft.com/office/powerpoint/2010/main" val="10113915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104B3-9DC3-4D21-8E8E-F15D6FDD7893}"/>
              </a:ext>
            </a:extLst>
          </p:cNvPr>
          <p:cNvSpPr>
            <a:spLocks noGrp="1"/>
          </p:cNvSpPr>
          <p:nvPr>
            <p:ph type="body" sz="quarter" idx="10"/>
          </p:nvPr>
        </p:nvSpPr>
        <p:spPr>
          <a:xfrm>
            <a:off x="938908" y="740703"/>
            <a:ext cx="8890692" cy="651068"/>
          </a:xfrm>
        </p:spPr>
        <p:txBody>
          <a:bodyPr/>
          <a:lstStyle/>
          <a:p>
            <a:r>
              <a:rPr lang="en-GB" dirty="0"/>
              <a:t>Managing Air Pollution </a:t>
            </a:r>
          </a:p>
        </p:txBody>
      </p:sp>
      <p:sp>
        <p:nvSpPr>
          <p:cNvPr id="3" name="Text Placeholder 2">
            <a:extLst>
              <a:ext uri="{FF2B5EF4-FFF2-40B4-BE49-F238E27FC236}">
                <a16:creationId xmlns:a16="http://schemas.microsoft.com/office/drawing/2014/main" id="{2AF94682-FD4D-4561-A2F1-458E8E03190B}"/>
              </a:ext>
            </a:extLst>
          </p:cNvPr>
          <p:cNvSpPr>
            <a:spLocks noGrp="1"/>
          </p:cNvSpPr>
          <p:nvPr>
            <p:ph type="body" sz="quarter" idx="11"/>
          </p:nvPr>
        </p:nvSpPr>
        <p:spPr>
          <a:xfrm>
            <a:off x="911424" y="1391771"/>
            <a:ext cx="10081120" cy="4341487"/>
          </a:xfrm>
        </p:spPr>
        <p:txBody>
          <a:bodyPr/>
          <a:lstStyle/>
          <a:p>
            <a:r>
              <a:rPr lang="en-GB" sz="2000" dirty="0" smtClean="0"/>
              <a:t>Local </a:t>
            </a:r>
            <a:r>
              <a:rPr lang="en-GB" sz="2000" dirty="0"/>
              <a:t>authorities have been both proactive in anticipating problems and reactive to complaints and concerns about air pollution</a:t>
            </a:r>
            <a:r>
              <a:rPr lang="en-GB" sz="2000" dirty="0" smtClean="0"/>
              <a:t>.</a:t>
            </a:r>
          </a:p>
          <a:p>
            <a:pPr marL="0" indent="0">
              <a:buNone/>
            </a:pPr>
            <a:endParaRPr lang="en-GB" sz="2000" dirty="0"/>
          </a:p>
          <a:p>
            <a:r>
              <a:rPr lang="en-GB" sz="2000" dirty="0"/>
              <a:t>Thorough their powers and the deployment of resources </a:t>
            </a:r>
            <a:r>
              <a:rPr lang="en-GB" sz="2000" dirty="0" smtClean="0"/>
              <a:t>LAs have </a:t>
            </a:r>
            <a:r>
              <a:rPr lang="en-GB" sz="2000" dirty="0"/>
              <a:t>helped improve air quality across the UK space whilst advising the public on protective measures to take to minimise their exposure</a:t>
            </a:r>
            <a:r>
              <a:rPr lang="en-GB" sz="2000" dirty="0" smtClean="0"/>
              <a:t>.</a:t>
            </a:r>
          </a:p>
          <a:p>
            <a:pPr marL="0" indent="0">
              <a:buNone/>
            </a:pPr>
            <a:endParaRPr lang="en-GB" sz="2000" dirty="0"/>
          </a:p>
          <a:p>
            <a:r>
              <a:rPr lang="en-GB" sz="2000" dirty="0"/>
              <a:t>Using the powers of the Environmental Protection Act, 1990 and the Environment Act, 1995 Local Authorities have discharged </a:t>
            </a:r>
            <a:r>
              <a:rPr lang="en-GB" sz="2000" dirty="0" smtClean="0"/>
              <a:t>permitting and management </a:t>
            </a:r>
            <a:r>
              <a:rPr lang="en-GB" sz="2000" dirty="0"/>
              <a:t>responsibilities for selected industrial sources  (Part A(2) or Part B </a:t>
            </a:r>
            <a:r>
              <a:rPr lang="en-GB" sz="2000" dirty="0" smtClean="0"/>
              <a:t>activities), conducted </a:t>
            </a:r>
            <a:r>
              <a:rPr lang="en-GB" sz="2000" dirty="0"/>
              <a:t>reviews and assessments and prepared action plans for local air quality management (LAQM).</a:t>
            </a:r>
          </a:p>
          <a:p>
            <a:endParaRPr lang="en-GB" dirty="0"/>
          </a:p>
        </p:txBody>
      </p:sp>
    </p:spTree>
    <p:extLst>
      <p:ext uri="{BB962C8B-B14F-4D97-AF65-F5344CB8AC3E}">
        <p14:creationId xmlns:p14="http://schemas.microsoft.com/office/powerpoint/2010/main" val="7985946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Local Air Quality Management </a:t>
            </a:r>
            <a:r>
              <a:rPr lang="en-GB" dirty="0"/>
              <a:t>(LAQM) </a:t>
            </a:r>
          </a:p>
        </p:txBody>
      </p:sp>
      <p:sp>
        <p:nvSpPr>
          <p:cNvPr id="3" name="Text Placeholder 2"/>
          <p:cNvSpPr>
            <a:spLocks noGrp="1"/>
          </p:cNvSpPr>
          <p:nvPr>
            <p:ph type="body" sz="quarter" idx="11"/>
          </p:nvPr>
        </p:nvSpPr>
        <p:spPr/>
        <p:txBody>
          <a:bodyPr/>
          <a:lstStyle/>
          <a:p>
            <a:r>
              <a:rPr lang="en-GB" sz="2000" dirty="0"/>
              <a:t>Requirements for local air quality management (LAQM) are set out in Part IV of </a:t>
            </a:r>
            <a:r>
              <a:rPr lang="en-GB" sz="2000" dirty="0" smtClean="0"/>
              <a:t>the Environment </a:t>
            </a:r>
            <a:r>
              <a:rPr lang="en-GB" sz="2000" dirty="0"/>
              <a:t>Act 1995 </a:t>
            </a:r>
            <a:r>
              <a:rPr lang="en-GB" sz="2000" dirty="0" smtClean="0"/>
              <a:t>as </a:t>
            </a:r>
            <a:r>
              <a:rPr lang="en-GB" sz="2000" dirty="0"/>
              <a:t>amended by the Environment Act </a:t>
            </a:r>
            <a:r>
              <a:rPr lang="en-GB" sz="2000" dirty="0" smtClean="0"/>
              <a:t>2021. </a:t>
            </a:r>
            <a:r>
              <a:rPr lang="en-GB" sz="2000" dirty="0"/>
              <a:t/>
            </a:r>
            <a:br>
              <a:rPr lang="en-GB" sz="2000" dirty="0"/>
            </a:br>
            <a:r>
              <a:rPr lang="en-GB" sz="2000" dirty="0" smtClean="0"/>
              <a:t> </a:t>
            </a:r>
          </a:p>
          <a:p>
            <a:r>
              <a:rPr lang="en-GB" sz="2000" dirty="0" smtClean="0"/>
              <a:t>Local Authorities </a:t>
            </a:r>
            <a:r>
              <a:rPr lang="en-GB" sz="2000" dirty="0"/>
              <a:t>are </a:t>
            </a:r>
            <a:endParaRPr lang="en-GB" sz="2000" dirty="0" smtClean="0"/>
          </a:p>
          <a:p>
            <a:r>
              <a:rPr lang="en-GB" sz="2000" dirty="0" smtClean="0"/>
              <a:t>’’</a:t>
            </a:r>
            <a:r>
              <a:rPr lang="en-GB" sz="2000" i="1" dirty="0" smtClean="0"/>
              <a:t>required </a:t>
            </a:r>
            <a:r>
              <a:rPr lang="en-GB" sz="2000" i="1" dirty="0"/>
              <a:t>to carry out regular ‘Review </a:t>
            </a:r>
            <a:r>
              <a:rPr lang="en-GB" sz="2000" i="1" dirty="0" smtClean="0"/>
              <a:t>and Assessments</a:t>
            </a:r>
            <a:r>
              <a:rPr lang="en-GB" sz="2000" i="1" dirty="0"/>
              <a:t>’ of air quality in their area and take action to improve air quality in </a:t>
            </a:r>
            <a:r>
              <a:rPr lang="en-GB" sz="2000" i="1" dirty="0" smtClean="0"/>
              <a:t>those areas </a:t>
            </a:r>
            <a:r>
              <a:rPr lang="en-GB" sz="2000" i="1" dirty="0"/>
              <a:t>where objectives set out in regulation have been shown not to have been achieved</a:t>
            </a:r>
            <a:r>
              <a:rPr lang="en-GB" sz="2000" i="1" dirty="0" smtClean="0"/>
              <a:t>, or </a:t>
            </a:r>
            <a:r>
              <a:rPr lang="en-GB" sz="2000" i="1" dirty="0"/>
              <a:t>areas where it is thought there is a risk that they will not be achieved</a:t>
            </a:r>
            <a:r>
              <a:rPr lang="en-GB" sz="2000" i="1" dirty="0" smtClean="0"/>
              <a:t>.’’</a:t>
            </a:r>
            <a:r>
              <a:rPr lang="en-GB" sz="2000" i="1" dirty="0"/>
              <a:t/>
            </a:r>
            <a:br>
              <a:rPr lang="en-GB" sz="2000" i="1" dirty="0"/>
            </a:br>
            <a:endParaRPr lang="en-GB" sz="2000" i="1" dirty="0"/>
          </a:p>
        </p:txBody>
      </p:sp>
      <p:pic>
        <p:nvPicPr>
          <p:cNvPr id="4" name="Picture 3"/>
          <p:cNvPicPr>
            <a:picLocks noChangeAspect="1"/>
          </p:cNvPicPr>
          <p:nvPr/>
        </p:nvPicPr>
        <p:blipFill>
          <a:blip r:embed="rId2"/>
          <a:stretch>
            <a:fillRect/>
          </a:stretch>
        </p:blipFill>
        <p:spPr>
          <a:xfrm>
            <a:off x="4223792" y="4437112"/>
            <a:ext cx="3255546" cy="2194750"/>
          </a:xfrm>
          <a:prstGeom prst="rect">
            <a:avLst/>
          </a:prstGeom>
        </p:spPr>
      </p:pic>
    </p:spTree>
    <p:extLst>
      <p:ext uri="{BB962C8B-B14F-4D97-AF65-F5344CB8AC3E}">
        <p14:creationId xmlns:p14="http://schemas.microsoft.com/office/powerpoint/2010/main" val="14874155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LAQM</a:t>
            </a:r>
          </a:p>
          <a:p>
            <a:endParaRPr lang="en-GB" dirty="0"/>
          </a:p>
        </p:txBody>
      </p:sp>
      <p:sp>
        <p:nvSpPr>
          <p:cNvPr id="3" name="Text Placeholder 2"/>
          <p:cNvSpPr>
            <a:spLocks noGrp="1"/>
          </p:cNvSpPr>
          <p:nvPr>
            <p:ph type="body" sz="quarter" idx="11"/>
          </p:nvPr>
        </p:nvSpPr>
        <p:spPr>
          <a:xfrm>
            <a:off x="1103445" y="1391771"/>
            <a:ext cx="9673075" cy="4341488"/>
          </a:xfrm>
        </p:spPr>
        <p:txBody>
          <a:bodyPr/>
          <a:lstStyle/>
          <a:p>
            <a:pPr>
              <a:lnSpc>
                <a:spcPct val="150000"/>
              </a:lnSpc>
            </a:pPr>
            <a:r>
              <a:rPr lang="en-GB" sz="2000" dirty="0"/>
              <a:t>When the Review and Assessment process identifies an exceedance of an Air </a:t>
            </a:r>
            <a:r>
              <a:rPr lang="en-GB" sz="2000" dirty="0" smtClean="0"/>
              <a:t>Quality Strategy </a:t>
            </a:r>
            <a:r>
              <a:rPr lang="en-GB" sz="2000" dirty="0"/>
              <a:t>objective, the Local Authority must declare an </a:t>
            </a:r>
            <a:r>
              <a:rPr lang="en-GB" sz="2000" dirty="0" smtClean="0"/>
              <a:t>Air </a:t>
            </a:r>
            <a:r>
              <a:rPr lang="en-GB" sz="2000" dirty="0"/>
              <a:t>Quality Management </a:t>
            </a:r>
            <a:r>
              <a:rPr lang="en-GB" sz="2000" dirty="0" smtClean="0"/>
              <a:t>Area (</a:t>
            </a:r>
            <a:r>
              <a:rPr lang="en-GB" sz="2000" dirty="0"/>
              <a:t>AQMA) and develop an Action Plan to tackle problems in the affected areas</a:t>
            </a:r>
            <a:r>
              <a:rPr lang="en-GB" sz="2000" dirty="0" smtClean="0"/>
              <a:t>. </a:t>
            </a:r>
          </a:p>
          <a:p>
            <a:pPr>
              <a:lnSpc>
                <a:spcPct val="150000"/>
              </a:lnSpc>
            </a:pPr>
            <a:r>
              <a:rPr lang="en-GB" sz="2000" dirty="0" smtClean="0"/>
              <a:t> </a:t>
            </a:r>
            <a:r>
              <a:rPr lang="en-GB" sz="2000" dirty="0"/>
              <a:t>Action </a:t>
            </a:r>
            <a:r>
              <a:rPr lang="en-GB" sz="2000" dirty="0" smtClean="0"/>
              <a:t>Plans set </a:t>
            </a:r>
            <a:r>
              <a:rPr lang="en-GB" sz="2000" dirty="0"/>
              <a:t>out the measures the </a:t>
            </a:r>
            <a:r>
              <a:rPr lang="en-GB" sz="2000" dirty="0" smtClean="0"/>
              <a:t>LA proposes </a:t>
            </a:r>
            <a:r>
              <a:rPr lang="en-GB" sz="2000" dirty="0"/>
              <a:t>to take </a:t>
            </a:r>
            <a:r>
              <a:rPr lang="en-GB" sz="2000" i="1" dirty="0"/>
              <a:t>to work </a:t>
            </a:r>
            <a:r>
              <a:rPr lang="en-GB" sz="2000" i="1" dirty="0" smtClean="0"/>
              <a:t>towards meeting</a:t>
            </a:r>
            <a:r>
              <a:rPr lang="en-GB" sz="2000" dirty="0" smtClean="0"/>
              <a:t> </a:t>
            </a:r>
            <a:r>
              <a:rPr lang="en-GB" sz="2000" dirty="0"/>
              <a:t>the air quality </a:t>
            </a:r>
            <a:r>
              <a:rPr lang="en-GB" sz="2000" dirty="0" smtClean="0"/>
              <a:t>objectives (not to meet!). </a:t>
            </a:r>
          </a:p>
          <a:p>
            <a:pPr>
              <a:lnSpc>
                <a:spcPct val="150000"/>
              </a:lnSpc>
            </a:pPr>
            <a:r>
              <a:rPr lang="en-GB" sz="2000" dirty="0" smtClean="0"/>
              <a:t>They </a:t>
            </a:r>
            <a:r>
              <a:rPr lang="en-GB" sz="2000" dirty="0"/>
              <a:t>may include a variety of measures </a:t>
            </a:r>
            <a:r>
              <a:rPr lang="en-GB" sz="2000" dirty="0" smtClean="0"/>
              <a:t>but authorities have few of the powers needed to make these effective and to deliver air quality improvements.</a:t>
            </a:r>
            <a:endParaRPr lang="en-GB" sz="2000" dirty="0"/>
          </a:p>
        </p:txBody>
      </p:sp>
    </p:spTree>
    <p:extLst>
      <p:ext uri="{BB962C8B-B14F-4D97-AF65-F5344CB8AC3E}">
        <p14:creationId xmlns:p14="http://schemas.microsoft.com/office/powerpoint/2010/main" val="33502604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FF4C3-F90A-4B7B-AF1A-9E8188260BFF}"/>
              </a:ext>
            </a:extLst>
          </p:cNvPr>
          <p:cNvSpPr>
            <a:spLocks noGrp="1"/>
          </p:cNvSpPr>
          <p:nvPr>
            <p:ph type="body" sz="quarter" idx="10"/>
          </p:nvPr>
        </p:nvSpPr>
        <p:spPr>
          <a:xfrm>
            <a:off x="1055440" y="332656"/>
            <a:ext cx="8890692" cy="651068"/>
          </a:xfrm>
        </p:spPr>
        <p:txBody>
          <a:bodyPr/>
          <a:lstStyle/>
          <a:p>
            <a:r>
              <a:rPr lang="en-GB" dirty="0" smtClean="0"/>
              <a:t>Problem Diagnosis Good   </a:t>
            </a:r>
            <a:endParaRPr lang="en-GB" dirty="0"/>
          </a:p>
        </p:txBody>
      </p:sp>
      <p:sp>
        <p:nvSpPr>
          <p:cNvPr id="3" name="Text Placeholder 2">
            <a:extLst>
              <a:ext uri="{FF2B5EF4-FFF2-40B4-BE49-F238E27FC236}">
                <a16:creationId xmlns:a16="http://schemas.microsoft.com/office/drawing/2014/main" id="{DE640BC8-7C8A-4340-815C-AD74C85D97C0}"/>
              </a:ext>
            </a:extLst>
          </p:cNvPr>
          <p:cNvSpPr>
            <a:spLocks noGrp="1"/>
          </p:cNvSpPr>
          <p:nvPr>
            <p:ph type="body" sz="quarter" idx="11"/>
          </p:nvPr>
        </p:nvSpPr>
        <p:spPr>
          <a:xfrm>
            <a:off x="911424" y="983724"/>
            <a:ext cx="7920880" cy="4122295"/>
          </a:xfrm>
        </p:spPr>
        <p:txBody>
          <a:bodyPr/>
          <a:lstStyle/>
          <a:p>
            <a:r>
              <a:rPr lang="en-GB" sz="2000" dirty="0" smtClean="0"/>
              <a:t>LAQM has helped to reveal a new spatial and temporal geography of air pollution in the UK.</a:t>
            </a:r>
          </a:p>
          <a:p>
            <a:endParaRPr lang="en-GB" sz="2000" dirty="0" smtClean="0"/>
          </a:p>
          <a:p>
            <a:r>
              <a:rPr lang="en-GB" sz="2000" dirty="0" smtClean="0"/>
              <a:t>The </a:t>
            </a:r>
            <a:r>
              <a:rPr lang="en-GB" sz="2000" dirty="0"/>
              <a:t>number of AQMAs in the UK have continued to rise </a:t>
            </a:r>
            <a:r>
              <a:rPr lang="en-GB" sz="2000" dirty="0" smtClean="0"/>
              <a:t>over the last 20 years with 256 local authorities (68%) * </a:t>
            </a:r>
            <a:r>
              <a:rPr lang="en-GB" sz="2000" dirty="0"/>
              <a:t>having one or more spatially defined areas where </a:t>
            </a:r>
            <a:r>
              <a:rPr lang="en-GB" sz="2000" dirty="0" smtClean="0"/>
              <a:t>air </a:t>
            </a:r>
            <a:r>
              <a:rPr lang="en-GB" sz="2000" dirty="0"/>
              <a:t>quality objectives have not been met</a:t>
            </a:r>
            <a:r>
              <a:rPr lang="en-GB" sz="2000" dirty="0" smtClean="0"/>
              <a:t>. Many AQMAs have been in existence for a long time!</a:t>
            </a:r>
          </a:p>
          <a:p>
            <a:pPr marL="0" indent="0">
              <a:buNone/>
            </a:pPr>
            <a:endParaRPr lang="en-GB" sz="2000" dirty="0"/>
          </a:p>
          <a:p>
            <a:r>
              <a:rPr lang="en-GB" sz="2000" dirty="0"/>
              <a:t>Most AQMAs in the UK are in urban areas and have been established to address the contribution to air pollution from traffic emissions of </a:t>
            </a:r>
            <a:r>
              <a:rPr lang="en-GB" sz="2000" dirty="0" smtClean="0"/>
              <a:t>NO</a:t>
            </a:r>
            <a:r>
              <a:rPr lang="en-GB" sz="2000" baseline="-25000" dirty="0" smtClean="0"/>
              <a:t>2</a:t>
            </a:r>
            <a:r>
              <a:rPr lang="en-GB" sz="2000" dirty="0" smtClean="0"/>
              <a:t> or </a:t>
            </a:r>
            <a:r>
              <a:rPr lang="en-GB" sz="2000" dirty="0"/>
              <a:t>PM10, or in some cases both. A small number are for SO</a:t>
            </a:r>
            <a:r>
              <a:rPr lang="en-GB" sz="2000" baseline="-25000" dirty="0"/>
              <a:t>2</a:t>
            </a:r>
            <a:r>
              <a:rPr lang="en-GB" sz="2000" dirty="0"/>
              <a:t>. </a:t>
            </a:r>
            <a:endParaRPr lang="en-GB" sz="2000" dirty="0" smtClean="0"/>
          </a:p>
          <a:p>
            <a:r>
              <a:rPr lang="en-GB" sz="2000" dirty="0" smtClean="0"/>
              <a:t> </a:t>
            </a:r>
            <a:r>
              <a:rPr lang="en-GB" dirty="0" smtClean="0"/>
              <a:t>* Out of 374. Data </a:t>
            </a:r>
            <a:r>
              <a:rPr lang="en-GB" dirty="0"/>
              <a:t>from </a:t>
            </a:r>
            <a:r>
              <a:rPr lang="en-GB" dirty="0" smtClean="0"/>
              <a:t>2021, </a:t>
            </a:r>
          </a:p>
          <a:p>
            <a:endParaRPr lang="en-GB" dirty="0"/>
          </a:p>
          <a:p>
            <a:pPr marL="0" indent="0">
              <a:buNone/>
            </a:pPr>
            <a:r>
              <a:rPr lang="en-US" dirty="0"/>
              <a:t>Defra (</a:t>
            </a:r>
            <a:r>
              <a:rPr lang="en-US" dirty="0" smtClean="0"/>
              <a:t>2022) Air </a:t>
            </a:r>
            <a:r>
              <a:rPr lang="en-US" dirty="0"/>
              <a:t>Pollution in the UK </a:t>
            </a:r>
            <a:r>
              <a:rPr lang="en-US" dirty="0" smtClean="0"/>
              <a:t>2021  </a:t>
            </a:r>
            <a:r>
              <a:rPr lang="en-US" sz="1200" dirty="0" smtClean="0">
                <a:hlinkClick r:id="rId3"/>
              </a:rPr>
              <a:t>https</a:t>
            </a:r>
            <a:r>
              <a:rPr lang="en-US" sz="1200" dirty="0">
                <a:hlinkClick r:id="rId3"/>
              </a:rPr>
              <a:t>://</a:t>
            </a:r>
            <a:r>
              <a:rPr lang="en-US" sz="1200" dirty="0" smtClean="0">
                <a:hlinkClick r:id="rId3"/>
              </a:rPr>
              <a:t>uk-air.defra.gov.uk/library/annualreport/viewonline?year=2021_issue_1#report_pdf</a:t>
            </a:r>
            <a:r>
              <a:rPr lang="en-US" sz="1200" dirty="0" smtClean="0"/>
              <a:t>  </a:t>
            </a:r>
            <a:endParaRPr lang="en-US" sz="1200" dirty="0"/>
          </a:p>
          <a:p>
            <a:pPr marL="0" indent="0">
              <a:buNone/>
            </a:pPr>
            <a:r>
              <a:rPr lang="en-US" dirty="0"/>
              <a:t> </a:t>
            </a:r>
          </a:p>
          <a:p>
            <a:endParaRPr lang="en-GB" sz="2000" dirty="0"/>
          </a:p>
        </p:txBody>
      </p:sp>
      <p:pic>
        <p:nvPicPr>
          <p:cNvPr id="4" name="Picture 3"/>
          <p:cNvPicPr>
            <a:picLocks noChangeAspect="1"/>
          </p:cNvPicPr>
          <p:nvPr/>
        </p:nvPicPr>
        <p:blipFill>
          <a:blip r:embed="rId4"/>
          <a:stretch>
            <a:fillRect/>
          </a:stretch>
        </p:blipFill>
        <p:spPr>
          <a:xfrm>
            <a:off x="9336360" y="1844824"/>
            <a:ext cx="2583750" cy="3693243"/>
          </a:xfrm>
          <a:prstGeom prst="rect">
            <a:avLst/>
          </a:prstGeom>
        </p:spPr>
      </p:pic>
    </p:spTree>
    <p:extLst>
      <p:ext uri="{BB962C8B-B14F-4D97-AF65-F5344CB8AC3E}">
        <p14:creationId xmlns:p14="http://schemas.microsoft.com/office/powerpoint/2010/main" val="22085248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52404" y="885442"/>
            <a:ext cx="7466684" cy="4968552"/>
          </a:xfrm>
          <a:prstGeom prst="rect">
            <a:avLst/>
          </a:prstGeom>
        </p:spPr>
      </p:pic>
      <p:sp>
        <p:nvSpPr>
          <p:cNvPr id="5" name="Rectangle 4"/>
          <p:cNvSpPr/>
          <p:nvPr/>
        </p:nvSpPr>
        <p:spPr>
          <a:xfrm>
            <a:off x="5691051" y="6309320"/>
            <a:ext cx="4091761" cy="369332"/>
          </a:xfrm>
          <a:prstGeom prst="rect">
            <a:avLst/>
          </a:prstGeom>
        </p:spPr>
        <p:txBody>
          <a:bodyPr wrap="none">
            <a:spAutoFit/>
          </a:bodyPr>
          <a:lstStyle/>
          <a:p>
            <a:r>
              <a:rPr lang="en-GB" dirty="0"/>
              <a:t>https://uk-air.defra.gov.uk/aqma/maps/</a:t>
            </a:r>
          </a:p>
        </p:txBody>
      </p:sp>
      <p:pic>
        <p:nvPicPr>
          <p:cNvPr id="6" name="Picture 5"/>
          <p:cNvPicPr>
            <a:picLocks noChangeAspect="1"/>
          </p:cNvPicPr>
          <p:nvPr/>
        </p:nvPicPr>
        <p:blipFill>
          <a:blip r:embed="rId3"/>
          <a:stretch>
            <a:fillRect/>
          </a:stretch>
        </p:blipFill>
        <p:spPr>
          <a:xfrm>
            <a:off x="479376" y="815272"/>
            <a:ext cx="3438442" cy="5108891"/>
          </a:xfrm>
          <a:prstGeom prst="rect">
            <a:avLst/>
          </a:prstGeom>
        </p:spPr>
      </p:pic>
      <p:sp>
        <p:nvSpPr>
          <p:cNvPr id="7" name="Rectangle 6"/>
          <p:cNvSpPr/>
          <p:nvPr/>
        </p:nvSpPr>
        <p:spPr>
          <a:xfrm>
            <a:off x="2198597" y="5939988"/>
            <a:ext cx="697627" cy="369332"/>
          </a:xfrm>
          <a:prstGeom prst="rect">
            <a:avLst/>
          </a:prstGeom>
        </p:spPr>
        <p:txBody>
          <a:bodyPr wrap="none">
            <a:spAutoFit/>
          </a:bodyPr>
          <a:lstStyle/>
          <a:p>
            <a:r>
              <a:rPr lang="en-GB" dirty="0"/>
              <a:t>2006</a:t>
            </a:r>
          </a:p>
        </p:txBody>
      </p:sp>
      <p:sp>
        <p:nvSpPr>
          <p:cNvPr id="8" name="Rectangle 7"/>
          <p:cNvSpPr/>
          <p:nvPr/>
        </p:nvSpPr>
        <p:spPr>
          <a:xfrm>
            <a:off x="7388119" y="5939988"/>
            <a:ext cx="697627" cy="369332"/>
          </a:xfrm>
          <a:prstGeom prst="rect">
            <a:avLst/>
          </a:prstGeom>
        </p:spPr>
        <p:txBody>
          <a:bodyPr wrap="none">
            <a:spAutoFit/>
          </a:bodyPr>
          <a:lstStyle/>
          <a:p>
            <a:r>
              <a:rPr lang="en-GB" dirty="0"/>
              <a:t>2021</a:t>
            </a:r>
          </a:p>
        </p:txBody>
      </p:sp>
      <p:sp>
        <p:nvSpPr>
          <p:cNvPr id="9" name="Text Placeholder 8"/>
          <p:cNvSpPr>
            <a:spLocks noGrp="1"/>
          </p:cNvSpPr>
          <p:nvPr>
            <p:ph type="body" sz="quarter" idx="10"/>
          </p:nvPr>
        </p:nvSpPr>
        <p:spPr>
          <a:xfrm>
            <a:off x="872524" y="148380"/>
            <a:ext cx="8890692" cy="651068"/>
          </a:xfrm>
        </p:spPr>
        <p:txBody>
          <a:bodyPr/>
          <a:lstStyle/>
          <a:p>
            <a:r>
              <a:rPr lang="en-GB" dirty="0" smtClean="0"/>
              <a:t>Changing Spatial Pattern of AQMAs</a:t>
            </a:r>
            <a:endParaRPr lang="en-GB" dirty="0"/>
          </a:p>
        </p:txBody>
      </p:sp>
    </p:spTree>
    <p:extLst>
      <p:ext uri="{BB962C8B-B14F-4D97-AF65-F5344CB8AC3E}">
        <p14:creationId xmlns:p14="http://schemas.microsoft.com/office/powerpoint/2010/main" val="9880235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1425" y="692696"/>
            <a:ext cx="8890692" cy="651068"/>
          </a:xfrm>
        </p:spPr>
        <p:txBody>
          <a:bodyPr/>
          <a:lstStyle/>
          <a:p>
            <a:r>
              <a:rPr lang="en-GB" dirty="0" smtClean="0"/>
              <a:t>Growth in Number of AQMAs</a:t>
            </a:r>
            <a:endParaRPr lang="en-GB" dirty="0"/>
          </a:p>
        </p:txBody>
      </p:sp>
      <p:sp>
        <p:nvSpPr>
          <p:cNvPr id="3" name="Text Placeholder 2"/>
          <p:cNvSpPr>
            <a:spLocks noGrp="1"/>
          </p:cNvSpPr>
          <p:nvPr>
            <p:ph type="body" sz="quarter" idx="11"/>
          </p:nvPr>
        </p:nvSpPr>
        <p:spPr>
          <a:xfrm>
            <a:off x="911425" y="1610963"/>
            <a:ext cx="10009112" cy="4122295"/>
          </a:xfrm>
        </p:spPr>
        <p:txBody>
          <a:bodyPr/>
          <a:lstStyle/>
          <a:p>
            <a:pPr marL="0" lvl="0" indent="0">
              <a:buNone/>
            </a:pPr>
            <a:endParaRPr lang="en-US" dirty="0">
              <a:solidFill>
                <a:prstClr val="black"/>
              </a:solidFill>
            </a:endParaRPr>
          </a:p>
          <a:p>
            <a:r>
              <a:rPr lang="en-GB" sz="1800" b="1" dirty="0"/>
              <a:t>2004 </a:t>
            </a:r>
            <a:r>
              <a:rPr lang="en-GB" sz="1800" dirty="0"/>
              <a:t>  more than one hundred local authorities  have  AQMAs for NO</a:t>
            </a:r>
            <a:r>
              <a:rPr lang="en-GB" sz="1800" baseline="-25000" dirty="0"/>
              <a:t>2</a:t>
            </a:r>
            <a:r>
              <a:rPr lang="en-GB" sz="1800" dirty="0"/>
              <a:t>  </a:t>
            </a:r>
          </a:p>
          <a:p>
            <a:r>
              <a:rPr lang="en-GB" sz="1800" b="1" dirty="0"/>
              <a:t>2008 </a:t>
            </a:r>
            <a:r>
              <a:rPr lang="en-GB" sz="1800" dirty="0"/>
              <a:t> 225 LAs (52%) had AQMAs (≈500 AQMAs in total)</a:t>
            </a:r>
          </a:p>
          <a:p>
            <a:r>
              <a:rPr lang="en-GB" sz="1800" b="1" dirty="0"/>
              <a:t>2016</a:t>
            </a:r>
            <a:r>
              <a:rPr lang="en-GB" sz="1800" dirty="0"/>
              <a:t>   259 /389  LAs  with AQMAs (613 AQMAs in total)</a:t>
            </a:r>
          </a:p>
          <a:p>
            <a:r>
              <a:rPr lang="en-GB" sz="1800" b="1" dirty="0" smtClean="0"/>
              <a:t>2018</a:t>
            </a:r>
            <a:r>
              <a:rPr lang="en-GB" sz="1800" dirty="0" smtClean="0"/>
              <a:t>  </a:t>
            </a:r>
            <a:r>
              <a:rPr lang="en-GB" sz="1800" dirty="0"/>
              <a:t>264/391 Local Authorities – 68% of those in the UK – have one or more AQMAs.  </a:t>
            </a:r>
          </a:p>
          <a:p>
            <a:r>
              <a:rPr lang="en-GB" sz="1800" b="1" dirty="0" smtClean="0"/>
              <a:t>2021 </a:t>
            </a:r>
            <a:r>
              <a:rPr lang="en-GB" sz="1800" dirty="0" smtClean="0"/>
              <a:t>256/374 </a:t>
            </a:r>
            <a:r>
              <a:rPr lang="en-GB" sz="1800" dirty="0"/>
              <a:t>local authorities </a:t>
            </a:r>
            <a:r>
              <a:rPr lang="en-GB" sz="1800" dirty="0" smtClean="0"/>
              <a:t>-  68%   </a:t>
            </a:r>
            <a:r>
              <a:rPr lang="en-GB" sz="1800" dirty="0"/>
              <a:t>of those in the UK – have one or more AQMAs</a:t>
            </a:r>
            <a:r>
              <a:rPr lang="en-GB" sz="1800" dirty="0" smtClean="0"/>
              <a:t>.</a:t>
            </a:r>
          </a:p>
          <a:p>
            <a:endParaRPr lang="en-GB" sz="1800" dirty="0"/>
          </a:p>
          <a:p>
            <a:r>
              <a:rPr lang="en-GB" sz="1800" dirty="0"/>
              <a:t>These are not ‘localised hotspots’ they are local manifestations of a systemic national problem </a:t>
            </a:r>
          </a:p>
          <a:p>
            <a:pPr marL="0" indent="0">
              <a:buNone/>
            </a:pPr>
            <a:endParaRPr lang="en-GB" sz="1800" dirty="0"/>
          </a:p>
          <a:p>
            <a:r>
              <a:rPr lang="en-GB" sz="1800" dirty="0"/>
              <a:t>A problem that has proved  strongly resistant to the current policy prescriptions for management </a:t>
            </a:r>
          </a:p>
          <a:p>
            <a:endParaRPr lang="en-GB" dirty="0"/>
          </a:p>
        </p:txBody>
      </p:sp>
    </p:spTree>
    <p:extLst>
      <p:ext uri="{BB962C8B-B14F-4D97-AF65-F5344CB8AC3E}">
        <p14:creationId xmlns:p14="http://schemas.microsoft.com/office/powerpoint/2010/main" val="395615702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nSpc>
                <a:spcPct val="150000"/>
              </a:lnSpc>
            </a:pPr>
            <a:r>
              <a:rPr lang="en-GB" sz="2000" dirty="0"/>
              <a:t>AQMA </a:t>
            </a:r>
            <a:r>
              <a:rPr lang="en-GB" sz="2000" dirty="0" smtClean="0"/>
              <a:t>first declared for </a:t>
            </a:r>
            <a:r>
              <a:rPr lang="en-GB" sz="2000" dirty="0"/>
              <a:t>Nitrogen dioxide </a:t>
            </a:r>
            <a:r>
              <a:rPr lang="en-GB" sz="2000" dirty="0" smtClean="0"/>
              <a:t> and Particulate </a:t>
            </a:r>
            <a:r>
              <a:rPr lang="en-GB" sz="2000" dirty="0"/>
              <a:t>Matter </a:t>
            </a:r>
            <a:r>
              <a:rPr lang="en-GB" sz="2000" dirty="0" smtClean="0"/>
              <a:t>in May 2001.</a:t>
            </a:r>
          </a:p>
          <a:p>
            <a:pPr>
              <a:lnSpc>
                <a:spcPct val="150000"/>
              </a:lnSpc>
            </a:pPr>
            <a:r>
              <a:rPr lang="en-GB" sz="2000" dirty="0" smtClean="0"/>
              <a:t>Amended  in 2003  </a:t>
            </a:r>
          </a:p>
          <a:p>
            <a:pPr>
              <a:lnSpc>
                <a:spcPct val="150000"/>
              </a:lnSpc>
            </a:pPr>
            <a:r>
              <a:rPr lang="en-GB" sz="2000" dirty="0" smtClean="0"/>
              <a:t>Amended again in 2008 </a:t>
            </a:r>
          </a:p>
          <a:p>
            <a:pPr>
              <a:lnSpc>
                <a:spcPct val="150000"/>
              </a:lnSpc>
            </a:pPr>
            <a:r>
              <a:rPr lang="en-GB" sz="2000" dirty="0" smtClean="0"/>
              <a:t>Amended again in 2011.</a:t>
            </a:r>
          </a:p>
          <a:p>
            <a:pPr>
              <a:lnSpc>
                <a:spcPct val="150000"/>
              </a:lnSpc>
            </a:pPr>
            <a:endParaRPr lang="en-GB" dirty="0"/>
          </a:p>
          <a:p>
            <a:pPr>
              <a:lnSpc>
                <a:spcPct val="150000"/>
              </a:lnSpc>
            </a:pPr>
            <a:r>
              <a:rPr lang="en-GB" sz="1200" dirty="0">
                <a:hlinkClick r:id="rId2"/>
              </a:rPr>
              <a:t>https://</a:t>
            </a:r>
            <a:r>
              <a:rPr lang="en-GB" sz="1200" dirty="0" smtClean="0">
                <a:hlinkClick r:id="rId2"/>
              </a:rPr>
              <a:t>uk-air.defra.gov.uk/aqma/details?aqma_ref=10</a:t>
            </a:r>
            <a:r>
              <a:rPr lang="en-GB" sz="1200" dirty="0" smtClean="0"/>
              <a:t>  </a:t>
            </a:r>
            <a:endParaRPr lang="en-GB" sz="1200" dirty="0"/>
          </a:p>
        </p:txBody>
      </p:sp>
      <p:sp>
        <p:nvSpPr>
          <p:cNvPr id="5" name="Text Placeholder 4"/>
          <p:cNvSpPr>
            <a:spLocks noGrp="1"/>
          </p:cNvSpPr>
          <p:nvPr>
            <p:ph type="body" sz="quarter" idx="10"/>
          </p:nvPr>
        </p:nvSpPr>
        <p:spPr/>
        <p:txBody>
          <a:bodyPr/>
          <a:lstStyle/>
          <a:p>
            <a:r>
              <a:rPr lang="en-GB" dirty="0" smtClean="0"/>
              <a:t>Bristol AQMA</a:t>
            </a:r>
            <a:endParaRPr lang="en-GB" dirty="0"/>
          </a:p>
        </p:txBody>
      </p:sp>
      <p:pic>
        <p:nvPicPr>
          <p:cNvPr id="4" name="Picture 3"/>
          <p:cNvPicPr>
            <a:picLocks noChangeAspect="1"/>
          </p:cNvPicPr>
          <p:nvPr/>
        </p:nvPicPr>
        <p:blipFill>
          <a:blip r:embed="rId3"/>
          <a:stretch>
            <a:fillRect/>
          </a:stretch>
        </p:blipFill>
        <p:spPr>
          <a:xfrm>
            <a:off x="6096000" y="332656"/>
            <a:ext cx="5316173" cy="6224555"/>
          </a:xfrm>
          <a:prstGeom prst="rect">
            <a:avLst/>
          </a:prstGeom>
        </p:spPr>
      </p:pic>
    </p:spTree>
    <p:extLst>
      <p:ext uri="{BB962C8B-B14F-4D97-AF65-F5344CB8AC3E}">
        <p14:creationId xmlns:p14="http://schemas.microsoft.com/office/powerpoint/2010/main" val="24507179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1"/>
          <p:cNvSpPr>
            <a:spLocks noGrp="1"/>
          </p:cNvSpPr>
          <p:nvPr>
            <p:ph type="body" sz="quarter" idx="14"/>
          </p:nvPr>
        </p:nvSpPr>
        <p:spPr bwMode="auto">
          <a:xfrm>
            <a:off x="3647728" y="836613"/>
            <a:ext cx="7848872"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a:latin typeface="Georgia" panose="02040502050405020303" pitchFamily="18" charset="0"/>
                <a:ea typeface="MS PGothic" panose="020B0600070205080204" pitchFamily="34" charset="-128"/>
              </a:rPr>
              <a:t>Enforcing Local Environmental Protection: Current Challenges &amp; Future Prospects</a:t>
            </a: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 </a:t>
            </a: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a:latin typeface="Georgia" panose="02040502050405020303" pitchFamily="18" charset="0"/>
                <a:ea typeface="MS PGothic" panose="020B0600070205080204" pitchFamily="34" charset="-128"/>
              </a:rPr>
              <a:t>Environmental Protection UK </a:t>
            </a:r>
          </a:p>
          <a:p>
            <a:pPr eaLnBrk="1" hangingPunct="1">
              <a:lnSpc>
                <a:spcPts val="2900"/>
              </a:lnSpc>
              <a:spcBef>
                <a:spcPct val="0"/>
              </a:spcBef>
            </a:pPr>
            <a:r>
              <a:rPr lang="en-GB" altLang="en-US" sz="2400" dirty="0">
                <a:latin typeface="Georgia" panose="02040502050405020303" pitchFamily="18" charset="0"/>
                <a:ea typeface="MS PGothic" panose="020B0600070205080204" pitchFamily="34" charset="-128"/>
              </a:rPr>
              <a:t>Annual Conference </a:t>
            </a:r>
            <a:r>
              <a:rPr lang="en-GB" altLang="en-US" sz="2400" dirty="0" smtClean="0">
                <a:latin typeface="Georgia" panose="02040502050405020303" pitchFamily="18" charset="0"/>
                <a:ea typeface="MS PGothic" panose="020B0600070205080204" pitchFamily="34" charset="-128"/>
              </a:rPr>
              <a:t>2022</a:t>
            </a: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Warwick University </a:t>
            </a:r>
          </a:p>
          <a:p>
            <a:pPr eaLnBrk="1" hangingPunct="1">
              <a:lnSpc>
                <a:spcPts val="2900"/>
              </a:lnSpc>
              <a:spcBef>
                <a:spcPct val="0"/>
              </a:spcBef>
            </a:pPr>
            <a:endParaRPr lang="en-GB" altLang="en-US" sz="2400" dirty="0">
              <a:latin typeface="Georgia" panose="02040502050405020303" pitchFamily="18" charset="0"/>
              <a:ea typeface="MS PGothic" panose="020B0600070205080204" pitchFamily="34" charset="-128"/>
            </a:endParaRPr>
          </a:p>
          <a:p>
            <a:pPr eaLnBrk="1" hangingPunct="1">
              <a:lnSpc>
                <a:spcPts val="2900"/>
              </a:lnSpc>
              <a:spcBef>
                <a:spcPct val="0"/>
              </a:spcBef>
            </a:pPr>
            <a:r>
              <a:rPr lang="en-GB" altLang="en-US" sz="2400" dirty="0" smtClean="0">
                <a:latin typeface="Georgia" panose="02040502050405020303" pitchFamily="18" charset="0"/>
                <a:ea typeface="MS PGothic" panose="020B0600070205080204" pitchFamily="34" charset="-128"/>
              </a:rPr>
              <a:t>October 19</a:t>
            </a:r>
            <a:r>
              <a:rPr lang="en-GB" altLang="en-US" sz="2400" baseline="30000" dirty="0" smtClean="0">
                <a:latin typeface="Georgia" panose="02040502050405020303" pitchFamily="18" charset="0"/>
                <a:ea typeface="MS PGothic" panose="020B0600070205080204" pitchFamily="34" charset="-128"/>
              </a:rPr>
              <a:t>th</a:t>
            </a:r>
            <a:r>
              <a:rPr lang="en-GB" altLang="en-US" sz="2400" dirty="0" smtClean="0">
                <a:latin typeface="Georgia" panose="02040502050405020303" pitchFamily="18" charset="0"/>
                <a:ea typeface="MS PGothic" panose="020B0600070205080204" pitchFamily="34" charset="-128"/>
              </a:rPr>
              <a:t> 2022</a:t>
            </a:r>
            <a:endParaRPr lang="en-GB" altLang="en-US" sz="2400" dirty="0">
              <a:latin typeface="Georgia" panose="02040502050405020303" pitchFamily="18" charset="0"/>
              <a:ea typeface="MS PGothic" panose="020B0600070205080204" pitchFamily="34" charset="-128"/>
            </a:endParaRPr>
          </a:p>
        </p:txBody>
      </p:sp>
      <p:sp>
        <p:nvSpPr>
          <p:cNvPr id="46083" name="Text Placeholder 2"/>
          <p:cNvSpPr>
            <a:spLocks noGrp="1"/>
          </p:cNvSpPr>
          <p:nvPr>
            <p:ph type="body" sz="quarter" idx="15"/>
          </p:nvPr>
        </p:nvSpPr>
        <p:spPr bwMode="auto">
          <a:xfrm>
            <a:off x="579025" y="1335972"/>
            <a:ext cx="13208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latin typeface="Tahoma" panose="020B0604030504040204" pitchFamily="34" charset="0"/>
                <a:ea typeface="MS PGothic" panose="020B0600070205080204" pitchFamily="34" charset="-128"/>
                <a:cs typeface="Tahoma" panose="020B0604030504040204" pitchFamily="34" charset="0"/>
              </a:rPr>
              <a:t>Presentation by</a:t>
            </a:r>
          </a:p>
          <a:p>
            <a:pPr>
              <a:spcBef>
                <a:spcPct val="0"/>
              </a:spcBef>
            </a:pPr>
            <a:endParaRPr lang="en-US" altLang="en-US" dirty="0">
              <a:latin typeface="Tahoma" panose="020B0604030504040204" pitchFamily="34" charset="0"/>
              <a:ea typeface="MS PGothic" panose="020B0600070205080204" pitchFamily="34" charset="-128"/>
              <a:cs typeface="Tahoma" panose="020B0604030504040204" pitchFamily="34" charset="0"/>
            </a:endParaRPr>
          </a:p>
        </p:txBody>
      </p:sp>
      <p:sp>
        <p:nvSpPr>
          <p:cNvPr id="46084" name="Text Placeholder 3"/>
          <p:cNvSpPr>
            <a:spLocks noGrp="1"/>
          </p:cNvSpPr>
          <p:nvPr>
            <p:ph type="body" sz="quarter" idx="16"/>
          </p:nvPr>
        </p:nvSpPr>
        <p:spPr bwMode="auto">
          <a:xfrm>
            <a:off x="519221" y="1694747"/>
            <a:ext cx="1440408" cy="2747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50000"/>
              </a:lnSpc>
              <a:spcBef>
                <a:spcPct val="0"/>
              </a:spcBef>
            </a:pPr>
            <a:r>
              <a:rPr lang="en-US" altLang="en-US" sz="1600" dirty="0">
                <a:latin typeface="Tahoma" panose="020B0604030504040204" pitchFamily="34" charset="0"/>
                <a:ea typeface="MS PGothic" panose="020B0600070205080204" pitchFamily="34" charset="-128"/>
                <a:cs typeface="Tahoma" panose="020B0604030504040204" pitchFamily="34" charset="0"/>
              </a:rPr>
              <a:t>Professor Jim  </a:t>
            </a:r>
          </a:p>
          <a:p>
            <a:pPr>
              <a:lnSpc>
                <a:spcPct val="150000"/>
              </a:lnSpc>
              <a:spcBef>
                <a:spcPct val="0"/>
              </a:spcBef>
            </a:pPr>
            <a:r>
              <a:rPr lang="en-US" altLang="en-US" sz="1600" dirty="0">
                <a:latin typeface="Tahoma" panose="020B0604030504040204" pitchFamily="34" charset="0"/>
                <a:ea typeface="MS PGothic" panose="020B0600070205080204" pitchFamily="34" charset="-128"/>
                <a:cs typeface="Tahoma" panose="020B0604030504040204" pitchFamily="34" charset="0"/>
              </a:rPr>
              <a:t>Longhurst</a:t>
            </a: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lnSpc>
                <a:spcPct val="150000"/>
              </a:lnSpc>
              <a:spcBef>
                <a:spcPct val="0"/>
              </a:spcBef>
            </a:pPr>
            <a:r>
              <a:rPr lang="en-US" altLang="en-US" sz="1600" dirty="0">
                <a:latin typeface="Tahoma" panose="020B0604030504040204" pitchFamily="34" charset="0"/>
                <a:ea typeface="MS PGothic" panose="020B0600070205080204" pitchFamily="34" charset="-128"/>
                <a:cs typeface="Tahoma" panose="020B0604030504040204" pitchFamily="34" charset="0"/>
              </a:rPr>
              <a:t>University of the West of England, Bristol</a:t>
            </a: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a:p>
            <a:pPr>
              <a:spcBef>
                <a:spcPct val="0"/>
              </a:spcBef>
            </a:pPr>
            <a:endParaRPr lang="en-US" altLang="en-US" sz="1600" dirty="0">
              <a:latin typeface="Tahoma" panose="020B0604030504040204" pitchFamily="34" charset="0"/>
              <a:ea typeface="MS PGothic" panose="020B0600070205080204" pitchFamily="34" charset="-128"/>
              <a:cs typeface="Tahoma" panose="020B0604030504040204" pitchFamily="34" charset="0"/>
            </a:endParaRPr>
          </a:p>
        </p:txBody>
      </p:sp>
    </p:spTree>
    <p:extLst>
      <p:ext uri="{BB962C8B-B14F-4D97-AF65-F5344CB8AC3E}">
        <p14:creationId xmlns:p14="http://schemas.microsoft.com/office/powerpoint/2010/main" val="208418508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Who is polluted? Who is polluting?</a:t>
            </a:r>
          </a:p>
          <a:p>
            <a:endParaRPr lang="en-GB" dirty="0"/>
          </a:p>
        </p:txBody>
      </p:sp>
      <p:pic>
        <p:nvPicPr>
          <p:cNvPr id="4" name="Picture 3"/>
          <p:cNvPicPr>
            <a:picLocks noChangeAspect="1"/>
          </p:cNvPicPr>
          <p:nvPr/>
        </p:nvPicPr>
        <p:blipFill>
          <a:blip r:embed="rId2"/>
          <a:stretch>
            <a:fillRect/>
          </a:stretch>
        </p:blipFill>
        <p:spPr>
          <a:xfrm>
            <a:off x="2679609" y="1885827"/>
            <a:ext cx="5834378" cy="3572566"/>
          </a:xfrm>
          <a:prstGeom prst="rect">
            <a:avLst/>
          </a:prstGeom>
        </p:spPr>
      </p:pic>
    </p:spTree>
    <p:extLst>
      <p:ext uri="{BB962C8B-B14F-4D97-AF65-F5344CB8AC3E}">
        <p14:creationId xmlns:p14="http://schemas.microsoft.com/office/powerpoint/2010/main" val="5447514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1504" y="116632"/>
            <a:ext cx="8603681" cy="5737543"/>
          </a:xfrm>
          <a:prstGeom prst="rect">
            <a:avLst/>
          </a:prstGeom>
        </p:spPr>
      </p:pic>
      <p:sp>
        <p:nvSpPr>
          <p:cNvPr id="5" name="Rectangle 4"/>
          <p:cNvSpPr/>
          <p:nvPr/>
        </p:nvSpPr>
        <p:spPr>
          <a:xfrm>
            <a:off x="2639616" y="6093296"/>
            <a:ext cx="8208912" cy="307777"/>
          </a:xfrm>
          <a:prstGeom prst="rect">
            <a:avLst/>
          </a:prstGeom>
        </p:spPr>
        <p:txBody>
          <a:bodyPr wrap="square">
            <a:spAutoFit/>
          </a:bodyPr>
          <a:lstStyle/>
          <a:p>
            <a:r>
              <a:rPr lang="en-GB" sz="1400" dirty="0">
                <a:latin typeface="Tahoma" panose="020B0604030504040204" pitchFamily="34" charset="0"/>
                <a:ea typeface="Tahoma" panose="020B0604030504040204" pitchFamily="34" charset="0"/>
                <a:cs typeface="Tahoma" panose="020B0604030504040204" pitchFamily="34" charset="0"/>
                <a:hlinkClick r:id="rId3"/>
              </a:rPr>
              <a:t>https://</a:t>
            </a:r>
            <a:r>
              <a:rPr lang="en-GB" sz="1400" dirty="0" smtClean="0">
                <a:latin typeface="Tahoma" panose="020B0604030504040204" pitchFamily="34" charset="0"/>
                <a:ea typeface="Tahoma" panose="020B0604030504040204" pitchFamily="34" charset="0"/>
                <a:cs typeface="Tahoma" panose="020B0604030504040204" pitchFamily="34" charset="0"/>
                <a:hlinkClick r:id="rId3"/>
              </a:rPr>
              <a:t>www.gov.uk/government/publications/health-matters-air-pollution/health-matters-air-pollution</a:t>
            </a:r>
            <a:r>
              <a:rPr lang="en-GB" sz="1400" dirty="0" smtClean="0">
                <a:latin typeface="Tahoma" panose="020B0604030504040204" pitchFamily="34" charset="0"/>
                <a:ea typeface="Tahoma" panose="020B0604030504040204" pitchFamily="34" charset="0"/>
                <a:cs typeface="Tahoma" panose="020B0604030504040204" pitchFamily="34" charset="0"/>
              </a:rPr>
              <a:t>  </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37452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6AAE0D-F784-43A7-845C-45639ECCB3BA}"/>
              </a:ext>
            </a:extLst>
          </p:cNvPr>
          <p:cNvSpPr>
            <a:spLocks noGrp="1"/>
          </p:cNvSpPr>
          <p:nvPr>
            <p:ph type="body" sz="quarter" idx="10"/>
          </p:nvPr>
        </p:nvSpPr>
        <p:spPr/>
        <p:txBody>
          <a:bodyPr/>
          <a:lstStyle/>
          <a:p>
            <a:r>
              <a:rPr lang="en-GB" dirty="0"/>
              <a:t>How did this come about?</a:t>
            </a:r>
          </a:p>
        </p:txBody>
      </p:sp>
      <p:sp>
        <p:nvSpPr>
          <p:cNvPr id="3" name="Text Placeholder 2">
            <a:extLst>
              <a:ext uri="{FF2B5EF4-FFF2-40B4-BE49-F238E27FC236}">
                <a16:creationId xmlns:a16="http://schemas.microsoft.com/office/drawing/2014/main" id="{2BCD49B5-52DB-46FD-9729-E09847648CBA}"/>
              </a:ext>
            </a:extLst>
          </p:cNvPr>
          <p:cNvSpPr>
            <a:spLocks noGrp="1"/>
          </p:cNvSpPr>
          <p:nvPr>
            <p:ph type="body" sz="quarter" idx="11"/>
          </p:nvPr>
        </p:nvSpPr>
        <p:spPr>
          <a:xfrm>
            <a:off x="1103445" y="1610963"/>
            <a:ext cx="9817091" cy="4122295"/>
          </a:xfrm>
        </p:spPr>
        <p:txBody>
          <a:bodyPr/>
          <a:lstStyle/>
          <a:p>
            <a:r>
              <a:rPr lang="en-GB" sz="2000" dirty="0"/>
              <a:t>Local authorities were never given the powers to enforce Air Quality Objectives</a:t>
            </a:r>
            <a:r>
              <a:rPr lang="en-GB" sz="2000" dirty="0" smtClean="0"/>
              <a:t>. They are only required to work towards meeting the air quality objectives.</a:t>
            </a:r>
          </a:p>
          <a:p>
            <a:pPr marL="0" indent="0">
              <a:buNone/>
            </a:pPr>
            <a:r>
              <a:rPr lang="en-GB" sz="2000" dirty="0" smtClean="0"/>
              <a:t> </a:t>
            </a:r>
            <a:endParaRPr lang="en-GB" sz="2000" dirty="0"/>
          </a:p>
          <a:p>
            <a:r>
              <a:rPr lang="en-GB" sz="2000" dirty="0"/>
              <a:t>Hence Action Plans were </a:t>
            </a:r>
            <a:r>
              <a:rPr lang="en-GB" sz="2000" dirty="0" smtClean="0"/>
              <a:t>and are weak </a:t>
            </a:r>
            <a:r>
              <a:rPr lang="en-GB" sz="2000" dirty="0"/>
              <a:t>and ineffective rarely bringing forward targeted and achievable measures likely to be effective in addressing problems </a:t>
            </a:r>
            <a:r>
              <a:rPr lang="en-GB" sz="2000" dirty="0" smtClean="0"/>
              <a:t>mostly but not exclusively  </a:t>
            </a:r>
            <a:r>
              <a:rPr lang="en-GB" sz="2000" dirty="0"/>
              <a:t>caused by transport systems</a:t>
            </a:r>
            <a:r>
              <a:rPr lang="en-GB" sz="2000" dirty="0" smtClean="0"/>
              <a:t>.</a:t>
            </a:r>
          </a:p>
          <a:p>
            <a:pPr marL="0" indent="0">
              <a:buNone/>
            </a:pPr>
            <a:endParaRPr lang="en-GB" sz="2000" dirty="0"/>
          </a:p>
          <a:p>
            <a:r>
              <a:rPr lang="en-GB" sz="2000" dirty="0"/>
              <a:t>Action on air quality is now </a:t>
            </a:r>
            <a:r>
              <a:rPr lang="en-GB" sz="2000" dirty="0" smtClean="0"/>
              <a:t>urgent, as Defra </a:t>
            </a:r>
            <a:r>
              <a:rPr lang="en-GB" sz="2000" dirty="0"/>
              <a:t>acknowledge </a:t>
            </a:r>
            <a:r>
              <a:rPr lang="en-GB" sz="2000" dirty="0" smtClean="0"/>
              <a:t>poor </a:t>
            </a:r>
            <a:r>
              <a:rPr lang="en-GB" sz="2000" dirty="0"/>
              <a:t>air quality remains the </a:t>
            </a:r>
            <a:r>
              <a:rPr lang="en-GB" sz="2000" dirty="0" smtClean="0"/>
              <a:t>greatest environmental </a:t>
            </a:r>
            <a:r>
              <a:rPr lang="en-GB" sz="2000" dirty="0"/>
              <a:t>risk to public health in the UK. </a:t>
            </a:r>
            <a:endParaRPr lang="en-GB" sz="2000" dirty="0"/>
          </a:p>
        </p:txBody>
      </p:sp>
    </p:spTree>
    <p:extLst>
      <p:ext uri="{BB962C8B-B14F-4D97-AF65-F5344CB8AC3E}">
        <p14:creationId xmlns:p14="http://schemas.microsoft.com/office/powerpoint/2010/main" val="42540036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smtClean="0">
                <a:latin typeface="Arial" charset="0"/>
              </a:rPr>
              <a:t>LAQM Weaknesses</a:t>
            </a:r>
            <a:endParaRPr lang="en-GB" dirty="0"/>
          </a:p>
        </p:txBody>
      </p:sp>
      <p:sp>
        <p:nvSpPr>
          <p:cNvPr id="3" name="Text Placeholder 2"/>
          <p:cNvSpPr>
            <a:spLocks noGrp="1"/>
          </p:cNvSpPr>
          <p:nvPr>
            <p:ph type="body" sz="quarter" idx="11"/>
          </p:nvPr>
        </p:nvSpPr>
        <p:spPr/>
        <p:txBody>
          <a:bodyPr/>
          <a:lstStyle/>
          <a:p>
            <a:pPr marL="342900" indent="-342900" eaLnBrk="1" hangingPunct="1">
              <a:buFontTx/>
              <a:buChar char="•"/>
              <a:defRPr/>
            </a:pPr>
            <a:r>
              <a:rPr lang="en-AU" sz="2400" dirty="0" smtClean="0">
                <a:latin typeface="+mn-lt"/>
              </a:rPr>
              <a:t>Air </a:t>
            </a:r>
            <a:r>
              <a:rPr lang="en-AU" sz="2400" dirty="0">
                <a:latin typeface="+mn-lt"/>
              </a:rPr>
              <a:t>Quality Objectives are no more than </a:t>
            </a:r>
            <a:r>
              <a:rPr lang="en-AU" sz="2400" b="1" i="1" dirty="0">
                <a:latin typeface="+mn-lt"/>
              </a:rPr>
              <a:t>“policy intentions”</a:t>
            </a:r>
            <a:r>
              <a:rPr lang="en-AU" sz="2400" i="1" dirty="0">
                <a:latin typeface="+mn-lt"/>
              </a:rPr>
              <a:t> </a:t>
            </a:r>
            <a:r>
              <a:rPr lang="en-AU" sz="2400" dirty="0" smtClean="0">
                <a:latin typeface="+mn-lt"/>
              </a:rPr>
              <a:t>and </a:t>
            </a:r>
            <a:r>
              <a:rPr lang="en-AU" sz="2400" i="1" dirty="0" smtClean="0">
                <a:latin typeface="+mn-lt"/>
              </a:rPr>
              <a:t> </a:t>
            </a:r>
            <a:r>
              <a:rPr lang="en-AU" sz="2400" dirty="0">
                <a:latin typeface="+mn-lt"/>
              </a:rPr>
              <a:t>not legally binding</a:t>
            </a:r>
          </a:p>
          <a:p>
            <a:pPr marL="342900" indent="-342900" eaLnBrk="1" hangingPunct="1">
              <a:buFontTx/>
              <a:buChar char="•"/>
              <a:defRPr/>
            </a:pPr>
            <a:r>
              <a:rPr lang="en-AU" sz="2400" dirty="0">
                <a:latin typeface="+mn-lt"/>
              </a:rPr>
              <a:t>Focus on the process rather than the decision outcome</a:t>
            </a:r>
          </a:p>
          <a:p>
            <a:pPr marL="342900" indent="-342900" eaLnBrk="1" hangingPunct="1">
              <a:buFontTx/>
              <a:buChar char="•"/>
              <a:defRPr/>
            </a:pPr>
            <a:r>
              <a:rPr lang="en-AU" sz="2400" dirty="0">
                <a:latin typeface="+mn-lt"/>
              </a:rPr>
              <a:t>No </a:t>
            </a:r>
            <a:r>
              <a:rPr lang="en-AU" sz="2400" i="1" dirty="0">
                <a:latin typeface="+mn-lt"/>
              </a:rPr>
              <a:t>de facto</a:t>
            </a:r>
            <a:r>
              <a:rPr lang="en-AU" sz="2400" dirty="0">
                <a:latin typeface="+mn-lt"/>
              </a:rPr>
              <a:t> ability to </a:t>
            </a:r>
            <a:r>
              <a:rPr lang="en-AU" sz="2400" b="1" dirty="0">
                <a:latin typeface="+mn-lt"/>
              </a:rPr>
              <a:t>prevent new local developments</a:t>
            </a:r>
            <a:r>
              <a:rPr lang="en-AU" sz="2400" dirty="0">
                <a:latin typeface="+mn-lt"/>
              </a:rPr>
              <a:t> on Air Quality grounds</a:t>
            </a:r>
          </a:p>
          <a:p>
            <a:pPr marL="342900" indent="-342900" eaLnBrk="1" hangingPunct="1">
              <a:buFontTx/>
              <a:buChar char="•"/>
              <a:defRPr/>
            </a:pPr>
            <a:r>
              <a:rPr lang="en-AU" sz="2400" b="1" dirty="0">
                <a:latin typeface="+mn-lt"/>
              </a:rPr>
              <a:t>Lack of responsibilities</a:t>
            </a:r>
            <a:r>
              <a:rPr lang="en-AU" sz="2400" dirty="0">
                <a:latin typeface="+mn-lt"/>
              </a:rPr>
              <a:t> for those in charge of sources (land-use and transport planning)</a:t>
            </a:r>
            <a:r>
              <a:rPr lang="en-US" sz="2400" dirty="0">
                <a:latin typeface="+mn-lt"/>
              </a:rPr>
              <a:t> </a:t>
            </a:r>
          </a:p>
          <a:p>
            <a:pPr marL="342900" indent="-342900" eaLnBrk="1" hangingPunct="1">
              <a:buFontTx/>
              <a:buChar char="•"/>
              <a:defRPr/>
            </a:pPr>
            <a:r>
              <a:rPr lang="en-GB" sz="2400" dirty="0">
                <a:latin typeface="+mn-lt"/>
              </a:rPr>
              <a:t>Constraints of local action in national policy context</a:t>
            </a:r>
          </a:p>
          <a:p>
            <a:pPr marL="342900" indent="-342900" eaLnBrk="1" hangingPunct="1">
              <a:buFontTx/>
              <a:buChar char="•"/>
              <a:defRPr/>
            </a:pPr>
            <a:r>
              <a:rPr lang="en-GB" sz="2400" dirty="0">
                <a:latin typeface="+mn-lt"/>
              </a:rPr>
              <a:t>Has it improved Air Quality? If not does this mean that it is a failure?</a:t>
            </a:r>
            <a:endParaRPr lang="en-US" sz="2400" dirty="0">
              <a:latin typeface="+mn-lt"/>
            </a:endParaRPr>
          </a:p>
          <a:p>
            <a:endParaRPr lang="en-GB" sz="2400" dirty="0">
              <a:latin typeface="+mn-lt"/>
            </a:endParaRPr>
          </a:p>
        </p:txBody>
      </p:sp>
    </p:spTree>
    <p:extLst>
      <p:ext uri="{BB962C8B-B14F-4D97-AF65-F5344CB8AC3E}">
        <p14:creationId xmlns:p14="http://schemas.microsoft.com/office/powerpoint/2010/main" val="262455882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AQMAs and Revocation</a:t>
            </a:r>
            <a:endParaRPr lang="en-GB" dirty="0"/>
          </a:p>
        </p:txBody>
      </p:sp>
      <p:sp>
        <p:nvSpPr>
          <p:cNvPr id="3" name="Text Placeholder 2"/>
          <p:cNvSpPr>
            <a:spLocks noGrp="1"/>
          </p:cNvSpPr>
          <p:nvPr>
            <p:ph type="body" sz="quarter" idx="11"/>
          </p:nvPr>
        </p:nvSpPr>
        <p:spPr/>
        <p:txBody>
          <a:bodyPr/>
          <a:lstStyle/>
          <a:p>
            <a:r>
              <a:rPr lang="en-GB" sz="2400" dirty="0" smtClean="0"/>
              <a:t>Local Authorities have been very good at uncovering locations with public exposure which exceed air quality objectives.</a:t>
            </a:r>
          </a:p>
          <a:p>
            <a:r>
              <a:rPr lang="en-GB" sz="2400" dirty="0" smtClean="0"/>
              <a:t>They have been less successful at implementing air quality remediation actions. </a:t>
            </a:r>
          </a:p>
          <a:p>
            <a:r>
              <a:rPr lang="en-GB" sz="2400" dirty="0" smtClean="0"/>
              <a:t>Once declared an AQMA remains for a long time as a Local Authority rarely  has the powers or capabilities to address the root causes of the problem.</a:t>
            </a:r>
          </a:p>
          <a:p>
            <a:r>
              <a:rPr lang="en-GB" sz="2400" dirty="0" smtClean="0"/>
              <a:t>Will this change in the near future as local authorities budgets decline?</a:t>
            </a:r>
            <a:endParaRPr lang="en-GB" sz="2400" dirty="0"/>
          </a:p>
        </p:txBody>
      </p:sp>
    </p:spTree>
    <p:extLst>
      <p:ext uri="{BB962C8B-B14F-4D97-AF65-F5344CB8AC3E}">
        <p14:creationId xmlns:p14="http://schemas.microsoft.com/office/powerpoint/2010/main" val="15346801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60" y="764704"/>
            <a:ext cx="8890692" cy="651068"/>
          </a:xfrm>
        </p:spPr>
        <p:txBody>
          <a:bodyPr/>
          <a:lstStyle/>
          <a:p>
            <a:r>
              <a:rPr lang="en-GB" dirty="0" smtClean="0"/>
              <a:t>Environment Act 2021</a:t>
            </a:r>
            <a:endParaRPr lang="en-GB" dirty="0"/>
          </a:p>
        </p:txBody>
      </p:sp>
      <p:sp>
        <p:nvSpPr>
          <p:cNvPr id="3" name="Text Placeholder 2"/>
          <p:cNvSpPr>
            <a:spLocks noGrp="1"/>
          </p:cNvSpPr>
          <p:nvPr>
            <p:ph type="body" sz="quarter" idx="11"/>
          </p:nvPr>
        </p:nvSpPr>
        <p:spPr/>
        <p:txBody>
          <a:bodyPr/>
          <a:lstStyle/>
          <a:p>
            <a:pPr>
              <a:lnSpc>
                <a:spcPct val="150000"/>
              </a:lnSpc>
            </a:pPr>
            <a:r>
              <a:rPr lang="en-GB" sz="2000" dirty="0" smtClean="0"/>
              <a:t>The Environment Act 2021  ’</a:t>
            </a:r>
            <a:r>
              <a:rPr lang="en-GB" sz="2000" i="1" dirty="0" smtClean="0"/>
              <a:t>’enables </a:t>
            </a:r>
            <a:r>
              <a:rPr lang="en-GB" sz="2000" i="1" dirty="0"/>
              <a:t>English local authorities to take more effective, co-ordinated </a:t>
            </a:r>
            <a:r>
              <a:rPr lang="en-GB" sz="2000" i="1" dirty="0" smtClean="0"/>
              <a:t>actions to </a:t>
            </a:r>
            <a:r>
              <a:rPr lang="en-GB" sz="2000" i="1" dirty="0"/>
              <a:t>achieve their air quality objectives and deliver improvements to public health, and </a:t>
            </a:r>
            <a:r>
              <a:rPr lang="en-GB" sz="2000" i="1" dirty="0" smtClean="0"/>
              <a:t>tackle emission </a:t>
            </a:r>
            <a:r>
              <a:rPr lang="en-GB" sz="2000" i="1" dirty="0"/>
              <a:t>from domestic </a:t>
            </a:r>
            <a:r>
              <a:rPr lang="en-GB" sz="2000" i="1" dirty="0" smtClean="0"/>
              <a:t>burning, a source of PM10</a:t>
            </a:r>
            <a:r>
              <a:rPr lang="en-GB" sz="2000" dirty="0" smtClean="0"/>
              <a:t>’’.</a:t>
            </a:r>
          </a:p>
          <a:p>
            <a:pPr>
              <a:lnSpc>
                <a:spcPct val="150000"/>
              </a:lnSpc>
            </a:pPr>
            <a:r>
              <a:rPr lang="en-GB" sz="2000" dirty="0" smtClean="0"/>
              <a:t>The Act  </a:t>
            </a:r>
            <a:r>
              <a:rPr lang="en-GB" sz="2000" dirty="0"/>
              <a:t>establishes a duty for the UK Government to set a legally </a:t>
            </a:r>
            <a:r>
              <a:rPr lang="en-GB" sz="2000" dirty="0" smtClean="0"/>
              <a:t>binding target </a:t>
            </a:r>
            <a:r>
              <a:rPr lang="en-GB" sz="2000" dirty="0"/>
              <a:t>in England to reduce PM2.5, alongside at least one further long-term target </a:t>
            </a:r>
            <a:r>
              <a:rPr lang="en-GB" sz="2000" dirty="0" smtClean="0"/>
              <a:t>on air quality</a:t>
            </a:r>
            <a:r>
              <a:rPr lang="en-GB" sz="2000" dirty="0"/>
              <a:t>. </a:t>
            </a:r>
            <a:endParaRPr lang="en-GB" sz="2000" dirty="0" smtClean="0"/>
          </a:p>
          <a:p>
            <a:pPr>
              <a:lnSpc>
                <a:spcPct val="150000"/>
              </a:lnSpc>
            </a:pPr>
            <a:r>
              <a:rPr lang="en-GB" sz="1400" dirty="0">
                <a:hlinkClick r:id="rId2"/>
              </a:rPr>
              <a:t>https://</a:t>
            </a:r>
            <a:r>
              <a:rPr lang="en-GB" sz="1400" dirty="0" smtClean="0">
                <a:hlinkClick r:id="rId2"/>
              </a:rPr>
              <a:t>www.legislation.gov.uk/ukpga/2021/30/contents/enacted</a:t>
            </a:r>
            <a:r>
              <a:rPr lang="en-GB" sz="1400" dirty="0" smtClean="0"/>
              <a:t> </a:t>
            </a:r>
            <a:endParaRPr lang="en-GB" sz="1400" dirty="0"/>
          </a:p>
        </p:txBody>
      </p:sp>
    </p:spTree>
    <p:extLst>
      <p:ext uri="{BB962C8B-B14F-4D97-AF65-F5344CB8AC3E}">
        <p14:creationId xmlns:p14="http://schemas.microsoft.com/office/powerpoint/2010/main" val="18039596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Environment Act </a:t>
            </a:r>
            <a:r>
              <a:rPr lang="en-GB" sz="3600" dirty="0" smtClean="0"/>
              <a:t>2021 – LAQM Changes </a:t>
            </a:r>
            <a:endParaRPr lang="en-GB" sz="3600" dirty="0"/>
          </a:p>
          <a:p>
            <a:endParaRPr lang="en-GB" dirty="0"/>
          </a:p>
        </p:txBody>
      </p:sp>
      <p:sp>
        <p:nvSpPr>
          <p:cNvPr id="3" name="Text Placeholder 2"/>
          <p:cNvSpPr>
            <a:spLocks noGrp="1"/>
          </p:cNvSpPr>
          <p:nvPr>
            <p:ph type="body" sz="quarter" idx="11"/>
          </p:nvPr>
        </p:nvSpPr>
        <p:spPr>
          <a:xfrm>
            <a:off x="1055440" y="1391770"/>
            <a:ext cx="10033115" cy="4770365"/>
          </a:xfrm>
        </p:spPr>
        <p:txBody>
          <a:bodyPr/>
          <a:lstStyle/>
          <a:p>
            <a:r>
              <a:rPr lang="en-GB" sz="2000" dirty="0" smtClean="0"/>
              <a:t>The Act requires the Secretary of State to publish a national Air Quality Strategy as well as an annual report on how central Government has supported local authorities’ in meeting their air quality duties.</a:t>
            </a:r>
          </a:p>
          <a:p>
            <a:r>
              <a:rPr lang="en-GB" sz="2000" dirty="0" smtClean="0"/>
              <a:t> Air Quality Action Plans must now be prepared for the purpose of securing achievement of air quality standards and Objectives and must set out how the local authority will exercise its functions in order to do so.</a:t>
            </a:r>
          </a:p>
          <a:p>
            <a:r>
              <a:rPr lang="en-GB" sz="2000" dirty="0" smtClean="0"/>
              <a:t>Upper tier authorities, neighbouring local authorities, the Environment Agency and designated “Relevant Public Authorities” are now required, where locally relevant, to commit to action they will take to assist in securing required air quality improvements and to commit to dates by when measures will be implemented.</a:t>
            </a:r>
          </a:p>
          <a:p>
            <a:r>
              <a:rPr lang="en-GB" sz="2000" dirty="0" smtClean="0"/>
              <a:t>The Act also makes it easier for local authorities to enforce smoke control areas</a:t>
            </a:r>
            <a:r>
              <a:rPr lang="en-GB" sz="2000" dirty="0"/>
              <a:t>. </a:t>
            </a:r>
            <a:endParaRPr lang="en-GB" sz="2000" dirty="0" smtClean="0"/>
          </a:p>
          <a:p>
            <a:r>
              <a:rPr lang="en-GB" sz="1400" dirty="0" smtClean="0">
                <a:hlinkClick r:id="rId2"/>
              </a:rPr>
              <a:t>https</a:t>
            </a:r>
            <a:r>
              <a:rPr lang="en-GB" sz="1400" dirty="0">
                <a:hlinkClick r:id="rId2"/>
              </a:rPr>
              <a:t>://laqm.defra.gov.uk/air-quality/featured/england-exc-london-policy-guidance</a:t>
            </a:r>
            <a:r>
              <a:rPr lang="en-GB" sz="2000" dirty="0" smtClean="0">
                <a:hlinkClick r:id="rId2"/>
              </a:rPr>
              <a:t>/</a:t>
            </a:r>
            <a:r>
              <a:rPr lang="en-GB" sz="2000" dirty="0" smtClean="0"/>
              <a:t> </a:t>
            </a:r>
          </a:p>
          <a:p>
            <a:endParaRPr lang="en-GB" sz="2000" dirty="0"/>
          </a:p>
        </p:txBody>
      </p:sp>
    </p:spTree>
    <p:extLst>
      <p:ext uri="{BB962C8B-B14F-4D97-AF65-F5344CB8AC3E}">
        <p14:creationId xmlns:p14="http://schemas.microsoft.com/office/powerpoint/2010/main" val="7460202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LAQM Policy Guidance</a:t>
            </a:r>
            <a:endParaRPr lang="en-GB" dirty="0"/>
          </a:p>
        </p:txBody>
      </p:sp>
      <p:sp>
        <p:nvSpPr>
          <p:cNvPr id="3" name="Text Placeholder 2"/>
          <p:cNvSpPr>
            <a:spLocks noGrp="1"/>
          </p:cNvSpPr>
          <p:nvPr>
            <p:ph type="body" sz="quarter" idx="11"/>
          </p:nvPr>
        </p:nvSpPr>
        <p:spPr/>
        <p:txBody>
          <a:bodyPr/>
          <a:lstStyle/>
          <a:p>
            <a:r>
              <a:rPr lang="en-GB" sz="2000" dirty="0" smtClean="0"/>
              <a:t>Published in August PG22 sets out the expectations for </a:t>
            </a:r>
            <a:r>
              <a:rPr lang="en-GB" sz="2000" dirty="0" smtClean="0"/>
              <a:t>and </a:t>
            </a:r>
            <a:r>
              <a:rPr lang="en-GB" sz="2000" dirty="0" smtClean="0"/>
              <a:t>requirements of Local Authorities in respect of their LAQM duties. </a:t>
            </a:r>
          </a:p>
          <a:p>
            <a:endParaRPr lang="en-GB" sz="2000" dirty="0" smtClean="0"/>
          </a:p>
          <a:p>
            <a:r>
              <a:rPr lang="en-GB" sz="2000" dirty="0" smtClean="0"/>
              <a:t>It covers English LAs but excludes London Boroughs where LAQM guidance is provided by the Mayor of London.</a:t>
            </a:r>
          </a:p>
          <a:p>
            <a:endParaRPr lang="en-GB" sz="2000" dirty="0" smtClean="0"/>
          </a:p>
          <a:p>
            <a:r>
              <a:rPr lang="en-GB" sz="2000" dirty="0" smtClean="0"/>
              <a:t>’’</a:t>
            </a:r>
            <a:r>
              <a:rPr lang="en-GB" sz="2000" i="1" dirty="0" smtClean="0"/>
              <a:t>All </a:t>
            </a:r>
            <a:r>
              <a:rPr lang="en-GB" sz="2000" i="1" dirty="0"/>
              <a:t>layers of local government have legal duties to act to address </a:t>
            </a:r>
            <a:r>
              <a:rPr lang="en-GB" sz="2000" i="1" dirty="0" smtClean="0"/>
              <a:t>elevated concentrations </a:t>
            </a:r>
            <a:r>
              <a:rPr lang="en-GB" sz="2000" i="1" dirty="0"/>
              <a:t>of local air pollution</a:t>
            </a:r>
            <a:r>
              <a:rPr lang="en-GB" sz="2000" i="1" dirty="0" smtClean="0"/>
              <a:t>.’’</a:t>
            </a:r>
          </a:p>
          <a:p>
            <a:r>
              <a:rPr lang="en-GB" sz="2000" i="1" dirty="0" smtClean="0"/>
              <a:t>‘‘All </a:t>
            </a:r>
            <a:r>
              <a:rPr lang="en-GB" sz="2000" i="1" dirty="0"/>
              <a:t>levels of local government are expected to commit to taking the </a:t>
            </a:r>
            <a:r>
              <a:rPr lang="en-GB" sz="2000" i="1" dirty="0" smtClean="0"/>
              <a:t>actions necessary </a:t>
            </a:r>
            <a:r>
              <a:rPr lang="en-GB" sz="2000" i="1" dirty="0"/>
              <a:t>to ensure that local air quality objectives are secured</a:t>
            </a:r>
            <a:r>
              <a:rPr lang="en-GB" sz="2000" i="1" dirty="0" smtClean="0"/>
              <a:t>.</a:t>
            </a:r>
            <a:r>
              <a:rPr lang="en-GB" sz="2000" dirty="0" smtClean="0"/>
              <a:t>’’ </a:t>
            </a:r>
          </a:p>
          <a:p>
            <a:endParaRPr lang="en-GB" sz="2000" dirty="0" smtClean="0"/>
          </a:p>
          <a:p>
            <a:r>
              <a:rPr lang="en-GB" sz="1400" dirty="0">
                <a:hlinkClick r:id="rId2"/>
              </a:rPr>
              <a:t>https://laqm.defra.gov.uk/air-quality/featured/england-exc-london-policy-guidance</a:t>
            </a:r>
            <a:r>
              <a:rPr lang="en-GB" sz="1400" dirty="0" smtClean="0">
                <a:hlinkClick r:id="rId2"/>
              </a:rPr>
              <a:t>/</a:t>
            </a:r>
            <a:r>
              <a:rPr lang="en-GB" sz="1400" dirty="0" smtClean="0"/>
              <a:t> </a:t>
            </a:r>
            <a:endParaRPr lang="en-GB" sz="1400" dirty="0"/>
          </a:p>
        </p:txBody>
      </p:sp>
      <p:pic>
        <p:nvPicPr>
          <p:cNvPr id="4" name="Picture 3"/>
          <p:cNvPicPr>
            <a:picLocks noChangeAspect="1"/>
          </p:cNvPicPr>
          <p:nvPr/>
        </p:nvPicPr>
        <p:blipFill>
          <a:blip r:embed="rId3"/>
          <a:stretch>
            <a:fillRect/>
          </a:stretch>
        </p:blipFill>
        <p:spPr>
          <a:xfrm>
            <a:off x="10090151" y="2276872"/>
            <a:ext cx="2018230" cy="2507183"/>
          </a:xfrm>
          <a:prstGeom prst="rect">
            <a:avLst/>
          </a:prstGeom>
        </p:spPr>
      </p:pic>
    </p:spTree>
    <p:extLst>
      <p:ext uri="{BB962C8B-B14F-4D97-AF65-F5344CB8AC3E}">
        <p14:creationId xmlns:p14="http://schemas.microsoft.com/office/powerpoint/2010/main" val="39051813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8" y="740702"/>
            <a:ext cx="9145013" cy="651068"/>
          </a:xfrm>
        </p:spPr>
        <p:txBody>
          <a:bodyPr/>
          <a:lstStyle/>
          <a:p>
            <a:r>
              <a:rPr lang="en-GB" sz="3600" dirty="0" smtClean="0"/>
              <a:t>High in Aspiration but is it Deliverable?</a:t>
            </a:r>
            <a:endParaRPr lang="en-GB" sz="3600" dirty="0"/>
          </a:p>
        </p:txBody>
      </p:sp>
      <p:sp>
        <p:nvSpPr>
          <p:cNvPr id="3" name="Text Placeholder 2"/>
          <p:cNvSpPr>
            <a:spLocks noGrp="1"/>
          </p:cNvSpPr>
          <p:nvPr>
            <p:ph type="body" sz="quarter" idx="11"/>
          </p:nvPr>
        </p:nvSpPr>
        <p:spPr/>
        <p:txBody>
          <a:bodyPr/>
          <a:lstStyle/>
          <a:p>
            <a:r>
              <a:rPr lang="en-GB" sz="2000" dirty="0" smtClean="0"/>
              <a:t>Does the capacity and capability exist to deliver air quality improvements at the scale and pace needed to address the problem of air pollution?</a:t>
            </a:r>
          </a:p>
          <a:p>
            <a:endParaRPr lang="en-GB" sz="2000" dirty="0"/>
          </a:p>
          <a:p>
            <a:r>
              <a:rPr lang="en-GB" sz="2000" dirty="0"/>
              <a:t>T</a:t>
            </a:r>
            <a:r>
              <a:rPr lang="en-GB" sz="2000" dirty="0" smtClean="0"/>
              <a:t>he resource challenges facing LAs – in staffing and budgets – are stark.</a:t>
            </a:r>
          </a:p>
          <a:p>
            <a:endParaRPr lang="en-GB" sz="2000" dirty="0" smtClean="0"/>
          </a:p>
          <a:p>
            <a:r>
              <a:rPr lang="en-GB" sz="2000" dirty="0" smtClean="0"/>
              <a:t> Can national and local actors provide the financial, technical and human capital at pace and scale to meet the challenge of reducing, if not removing,  the </a:t>
            </a:r>
            <a:r>
              <a:rPr lang="en-GB" sz="2000" dirty="0"/>
              <a:t>greatest environmental risk to public health in the </a:t>
            </a:r>
            <a:r>
              <a:rPr lang="en-GB" sz="2000" dirty="0" smtClean="0"/>
              <a:t>UK?</a:t>
            </a:r>
          </a:p>
          <a:p>
            <a:endParaRPr lang="en-GB" sz="2000" dirty="0"/>
          </a:p>
          <a:p>
            <a:r>
              <a:rPr lang="en-GB" sz="2000" dirty="0" smtClean="0"/>
              <a:t>The evidence is not encouraging. </a:t>
            </a:r>
            <a:endParaRPr lang="en-GB" sz="2000" dirty="0"/>
          </a:p>
          <a:p>
            <a:endParaRPr lang="en-GB" dirty="0"/>
          </a:p>
        </p:txBody>
      </p:sp>
    </p:spTree>
    <p:extLst>
      <p:ext uri="{BB962C8B-B14F-4D97-AF65-F5344CB8AC3E}">
        <p14:creationId xmlns:p14="http://schemas.microsoft.com/office/powerpoint/2010/main" val="35370842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Defra Budget</a:t>
            </a:r>
            <a:endParaRPr lang="en-GB" dirty="0"/>
          </a:p>
        </p:txBody>
      </p:sp>
      <p:sp>
        <p:nvSpPr>
          <p:cNvPr id="3" name="Text Placeholder 2"/>
          <p:cNvSpPr>
            <a:spLocks noGrp="1"/>
          </p:cNvSpPr>
          <p:nvPr>
            <p:ph type="body" sz="quarter" idx="11"/>
          </p:nvPr>
        </p:nvSpPr>
        <p:spPr>
          <a:xfrm>
            <a:off x="1103445" y="1610963"/>
            <a:ext cx="9529059" cy="4122295"/>
          </a:xfrm>
        </p:spPr>
        <p:txBody>
          <a:bodyPr/>
          <a:lstStyle/>
          <a:p>
            <a:r>
              <a:rPr lang="en-GB" sz="2400" dirty="0" smtClean="0"/>
              <a:t>The most recent Defra Annual Report and Accounts reveals a </a:t>
            </a:r>
            <a:r>
              <a:rPr lang="en-GB" sz="2400" dirty="0"/>
              <a:t>total budget of £</a:t>
            </a:r>
            <a:r>
              <a:rPr lang="en-GB" sz="2400" dirty="0" smtClean="0"/>
              <a:t>7,098m, amongst the smallest  of government department  budgets  </a:t>
            </a:r>
          </a:p>
          <a:p>
            <a:r>
              <a:rPr lang="en-GB" sz="2400" dirty="0" smtClean="0"/>
              <a:t>The Defra budget under various administrations has been subjected to significant cuts.   </a:t>
            </a:r>
          </a:p>
          <a:p>
            <a:endParaRPr lang="en-GB" sz="2400" dirty="0"/>
          </a:p>
          <a:p>
            <a:endParaRPr lang="en-GB" dirty="0" smtClean="0"/>
          </a:p>
          <a:p>
            <a:r>
              <a:rPr lang="en-GB" sz="1400" dirty="0" smtClean="0">
                <a:hlinkClick r:id="rId2"/>
              </a:rPr>
              <a:t>https</a:t>
            </a:r>
            <a:r>
              <a:rPr lang="en-GB" sz="1400" dirty="0">
                <a:hlinkClick r:id="rId2"/>
              </a:rPr>
              <a:t>://</a:t>
            </a:r>
            <a:r>
              <a:rPr lang="en-GB" sz="1400" dirty="0" smtClean="0">
                <a:hlinkClick r:id="rId2"/>
              </a:rPr>
              <a:t>assets.publishing.service.gov.uk/government/uploads/system/uploads/attachment_data/file/1037320/defra-year-end-accounts-2020-2021.pdf</a:t>
            </a:r>
            <a:r>
              <a:rPr lang="en-GB" sz="1400" dirty="0" smtClean="0"/>
              <a:t> </a:t>
            </a:r>
            <a:endParaRPr lang="en-GB" sz="1400" dirty="0"/>
          </a:p>
        </p:txBody>
      </p:sp>
    </p:spTree>
    <p:extLst>
      <p:ext uri="{BB962C8B-B14F-4D97-AF65-F5344CB8AC3E}">
        <p14:creationId xmlns:p14="http://schemas.microsoft.com/office/powerpoint/2010/main" val="3441531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noChangeArrowheads="1"/>
          </p:cNvSpPr>
          <p:nvPr>
            <p:ph type="body" sz="quarter" idx="10"/>
          </p:nvPr>
        </p:nvSpPr>
        <p:spPr bwMode="auto">
          <a:xfrm>
            <a:off x="1559496" y="741363"/>
            <a:ext cx="6667500"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dirty="0">
                <a:latin typeface="Georgia" panose="02040502050405020303" pitchFamily="18" charset="0"/>
                <a:ea typeface="MS PGothic" panose="020B0600070205080204" pitchFamily="34" charset="-128"/>
              </a:rPr>
              <a:t>Structure of Presentation</a:t>
            </a:r>
          </a:p>
          <a:p>
            <a:endParaRPr lang="en-GB" altLang="en-US" dirty="0">
              <a:latin typeface="Georgia" panose="02040502050405020303" pitchFamily="18" charset="0"/>
              <a:ea typeface="MS PGothic" panose="020B0600070205080204" pitchFamily="34" charset="-128"/>
            </a:endParaRPr>
          </a:p>
        </p:txBody>
      </p:sp>
      <p:sp>
        <p:nvSpPr>
          <p:cNvPr id="3" name="Text Placeholder 2"/>
          <p:cNvSpPr>
            <a:spLocks noGrp="1"/>
          </p:cNvSpPr>
          <p:nvPr>
            <p:ph type="body" sz="quarter" idx="11"/>
          </p:nvPr>
        </p:nvSpPr>
        <p:spPr>
          <a:xfrm>
            <a:off x="1343472" y="1392238"/>
            <a:ext cx="9217023" cy="4121150"/>
          </a:xfrm>
        </p:spPr>
        <p:txBody>
          <a:bodyPr/>
          <a:lstStyle/>
          <a:p>
            <a:pPr defTabSz="606410">
              <a:buFont typeface="Arial" charset="0"/>
              <a:buChar char="•"/>
              <a:defRPr/>
            </a:pPr>
            <a:endParaRPr lang="en-US" sz="2000" dirty="0"/>
          </a:p>
          <a:p>
            <a:pPr defTabSz="606410">
              <a:buFont typeface="Arial" charset="0"/>
              <a:buChar char="•"/>
              <a:defRPr/>
            </a:pPr>
            <a:r>
              <a:rPr lang="en-US" sz="2000" dirty="0"/>
              <a:t>This presentation considers the role of Local Authorities (LA)  in providing environmental </a:t>
            </a:r>
            <a:r>
              <a:rPr lang="en-US" sz="2000" dirty="0" smtClean="0"/>
              <a:t>protection services. </a:t>
            </a:r>
            <a:endParaRPr lang="en-US" sz="2000" dirty="0"/>
          </a:p>
          <a:p>
            <a:pPr defTabSz="606410">
              <a:buFont typeface="Arial" charset="0"/>
              <a:buChar char="•"/>
              <a:defRPr/>
            </a:pPr>
            <a:r>
              <a:rPr lang="en-US" sz="2000" dirty="0"/>
              <a:t>It </a:t>
            </a:r>
            <a:r>
              <a:rPr lang="en-US" sz="2000" dirty="0" smtClean="0"/>
              <a:t>considers the challenges faced by </a:t>
            </a:r>
            <a:r>
              <a:rPr lang="en-US" sz="2000" dirty="0"/>
              <a:t>LAs </a:t>
            </a:r>
            <a:r>
              <a:rPr lang="en-US" sz="2000" dirty="0" smtClean="0"/>
              <a:t>in 12 </a:t>
            </a:r>
            <a:r>
              <a:rPr lang="en-US" sz="2000" dirty="0"/>
              <a:t>years or more of </a:t>
            </a:r>
            <a:r>
              <a:rPr lang="en-US" sz="2000" dirty="0" smtClean="0"/>
              <a:t>austerity</a:t>
            </a:r>
          </a:p>
          <a:p>
            <a:pPr defTabSz="606410">
              <a:buFont typeface="Arial" charset="0"/>
              <a:buChar char="•"/>
              <a:defRPr/>
            </a:pPr>
            <a:r>
              <a:rPr lang="en-US" sz="2000" dirty="0" smtClean="0"/>
              <a:t>It reflects on in </a:t>
            </a:r>
            <a:r>
              <a:rPr lang="en-US" sz="2000" dirty="0"/>
              <a:t>the capability and competency to  deliver environmental </a:t>
            </a:r>
            <a:r>
              <a:rPr lang="en-US" sz="2000" dirty="0" smtClean="0"/>
              <a:t>protection services.  </a:t>
            </a:r>
            <a:endParaRPr lang="en-US" sz="2000" dirty="0"/>
          </a:p>
          <a:p>
            <a:pPr defTabSz="606410">
              <a:buFont typeface="Arial" charset="0"/>
              <a:buChar char="•"/>
              <a:defRPr/>
            </a:pPr>
            <a:r>
              <a:rPr lang="en-US" sz="2000" dirty="0"/>
              <a:t>The role of </a:t>
            </a:r>
            <a:r>
              <a:rPr lang="en-US" sz="2000" dirty="0" smtClean="0"/>
              <a:t>LAs in </a:t>
            </a:r>
            <a:r>
              <a:rPr lang="en-US" sz="2000" dirty="0"/>
              <a:t>managing air pollution is used to exemplify </a:t>
            </a:r>
            <a:r>
              <a:rPr lang="en-US" sz="2000" dirty="0" smtClean="0"/>
              <a:t>the contemporary challenges and </a:t>
            </a:r>
            <a:r>
              <a:rPr lang="en-US" sz="2000" dirty="0"/>
              <a:t>potential future LA </a:t>
            </a:r>
            <a:r>
              <a:rPr lang="en-US" sz="2000" dirty="0" smtClean="0"/>
              <a:t>actions in a resource constrained future. </a:t>
            </a:r>
            <a:endParaRPr lang="en-US" sz="2000" dirty="0"/>
          </a:p>
          <a:p>
            <a:pPr defTabSz="606410">
              <a:buFont typeface="Arial" charset="0"/>
              <a:buChar char="•"/>
              <a:defRPr/>
            </a:pPr>
            <a:endParaRPr lang="en-US" sz="2000" dirty="0"/>
          </a:p>
          <a:p>
            <a:pPr marL="0" indent="0" defTabSz="606410">
              <a:buNone/>
              <a:defRPr/>
            </a:pPr>
            <a:endParaRPr lang="en-US" sz="2000" dirty="0"/>
          </a:p>
          <a:p>
            <a:pPr defTabSz="606410">
              <a:buFont typeface="Arial" charset="0"/>
              <a:buChar char="•"/>
              <a:defRPr/>
            </a:pPr>
            <a:endParaRPr lang="en-GB" sz="2000" dirty="0"/>
          </a:p>
        </p:txBody>
      </p:sp>
    </p:spTree>
    <p:extLst>
      <p:ext uri="{BB962C8B-B14F-4D97-AF65-F5344CB8AC3E}">
        <p14:creationId xmlns:p14="http://schemas.microsoft.com/office/powerpoint/2010/main" val="34140819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611888"/>
            <a:ext cx="8890692" cy="651068"/>
          </a:xfrm>
        </p:spPr>
        <p:txBody>
          <a:bodyPr/>
          <a:lstStyle/>
          <a:p>
            <a:r>
              <a:rPr lang="en-GB" dirty="0" smtClean="0"/>
              <a:t>The Continuing Age of Austerity</a:t>
            </a:r>
            <a:endParaRPr lang="en-GB" dirty="0"/>
          </a:p>
        </p:txBody>
      </p:sp>
      <p:sp>
        <p:nvSpPr>
          <p:cNvPr id="3" name="Text Placeholder 2"/>
          <p:cNvSpPr>
            <a:spLocks noGrp="1"/>
          </p:cNvSpPr>
          <p:nvPr>
            <p:ph type="body" sz="quarter" idx="11"/>
          </p:nvPr>
        </p:nvSpPr>
        <p:spPr>
          <a:xfrm>
            <a:off x="911424" y="1268760"/>
            <a:ext cx="10249139" cy="4122295"/>
          </a:xfrm>
        </p:spPr>
        <p:txBody>
          <a:bodyPr/>
          <a:lstStyle/>
          <a:p>
            <a:r>
              <a:rPr lang="en-GB" sz="2400" dirty="0" smtClean="0"/>
              <a:t>Recent research </a:t>
            </a:r>
            <a:r>
              <a:rPr lang="en-GB" sz="2400" dirty="0"/>
              <a:t>from Grant Thornton shows English councils face a £7.3bn financial black hole by </a:t>
            </a:r>
            <a:r>
              <a:rPr lang="en-GB" sz="2400" dirty="0" smtClean="0"/>
              <a:t>2025/26</a:t>
            </a:r>
            <a:r>
              <a:rPr lang="en-GB" sz="2400" dirty="0"/>
              <a:t>. This is an increase of £4.6bn since the beginning of the year, according to the data.</a:t>
            </a:r>
          </a:p>
          <a:p>
            <a:r>
              <a:rPr lang="en-GB" sz="2400" dirty="0"/>
              <a:t>It warns that without additional income, councils will be forced to make savings of over £125 per head of population by 2025/26</a:t>
            </a:r>
            <a:r>
              <a:rPr lang="en-GB" sz="2400" dirty="0" smtClean="0"/>
              <a:t>. (6/10/22)</a:t>
            </a:r>
          </a:p>
          <a:p>
            <a:r>
              <a:rPr lang="en-GB" sz="2400" dirty="0" smtClean="0"/>
              <a:t>’</a:t>
            </a:r>
            <a:r>
              <a:rPr lang="en-GB" sz="2400" i="1" dirty="0" smtClean="0"/>
              <a:t>’Local </a:t>
            </a:r>
            <a:r>
              <a:rPr lang="en-GB" sz="2400" i="1" dirty="0"/>
              <a:t>authorities are also now facing the risk of interest rate rises increasing debt financing costs and the real risk of reduced funding from central government, in response to the current economic turmoil facing the country</a:t>
            </a:r>
            <a:r>
              <a:rPr lang="en-GB" sz="2400" dirty="0" smtClean="0"/>
              <a:t>.’’</a:t>
            </a:r>
            <a:endParaRPr lang="en-GB" sz="2400" dirty="0"/>
          </a:p>
          <a:p>
            <a:r>
              <a:rPr lang="en-GB" sz="1400" dirty="0">
                <a:hlinkClick r:id="rId2"/>
              </a:rPr>
              <a:t>https://</a:t>
            </a:r>
            <a:r>
              <a:rPr lang="en-GB" sz="1400" dirty="0" smtClean="0">
                <a:hlinkClick r:id="rId2"/>
              </a:rPr>
              <a:t>www.localgov.co.uk/One-in-six-councils-at-risk-of-running-out-of-money-next-year/54951</a:t>
            </a:r>
            <a:r>
              <a:rPr lang="en-GB" sz="1400" dirty="0" smtClean="0"/>
              <a:t> </a:t>
            </a:r>
            <a:endParaRPr lang="en-GB" sz="1400" dirty="0"/>
          </a:p>
        </p:txBody>
      </p:sp>
    </p:spTree>
    <p:extLst>
      <p:ext uri="{BB962C8B-B14F-4D97-AF65-F5344CB8AC3E}">
        <p14:creationId xmlns:p14="http://schemas.microsoft.com/office/powerpoint/2010/main" val="41375769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Local Authority Revenue</a:t>
            </a:r>
            <a:endParaRPr lang="en-GB" dirty="0"/>
          </a:p>
        </p:txBody>
      </p:sp>
      <p:sp>
        <p:nvSpPr>
          <p:cNvPr id="3" name="Text Placeholder 2"/>
          <p:cNvSpPr>
            <a:spLocks noGrp="1"/>
          </p:cNvSpPr>
          <p:nvPr>
            <p:ph type="body" sz="quarter" idx="11"/>
          </p:nvPr>
        </p:nvSpPr>
        <p:spPr>
          <a:xfrm>
            <a:off x="1103445" y="1610963"/>
            <a:ext cx="10321147" cy="4122295"/>
          </a:xfrm>
        </p:spPr>
        <p:txBody>
          <a:bodyPr/>
          <a:lstStyle/>
          <a:p>
            <a:r>
              <a:rPr lang="en-GB" sz="2000" dirty="0" smtClean="0"/>
              <a:t>Local </a:t>
            </a:r>
            <a:r>
              <a:rPr lang="en-GB" sz="2000" dirty="0"/>
              <a:t>authorities have three main sources of revenue:</a:t>
            </a:r>
          </a:p>
          <a:p>
            <a:pPr lvl="1"/>
            <a:r>
              <a:rPr lang="en-GB" sz="2000" dirty="0"/>
              <a:t>government grants – money from central government for local </a:t>
            </a:r>
            <a:r>
              <a:rPr lang="en-GB" sz="2000" dirty="0" smtClean="0"/>
              <a:t>services  </a:t>
            </a:r>
            <a:endParaRPr lang="en-GB" sz="2000" dirty="0"/>
          </a:p>
          <a:p>
            <a:pPr lvl="1"/>
            <a:r>
              <a:rPr lang="en-GB" sz="2000" dirty="0"/>
              <a:t>council tax – a property tax levied on residential properties</a:t>
            </a:r>
          </a:p>
          <a:p>
            <a:pPr lvl="1"/>
            <a:r>
              <a:rPr lang="en-GB" sz="2000" dirty="0"/>
              <a:t>business rates – a property tax levied on business premises</a:t>
            </a:r>
            <a:r>
              <a:rPr lang="en-GB" sz="2000" dirty="0" smtClean="0"/>
              <a:t>.</a:t>
            </a:r>
          </a:p>
          <a:p>
            <a:pPr marL="266700" lvl="1" indent="0">
              <a:buNone/>
            </a:pPr>
            <a:endParaRPr lang="en-GB" sz="2000" dirty="0"/>
          </a:p>
          <a:p>
            <a:r>
              <a:rPr lang="en-GB" sz="2000" dirty="0"/>
              <a:t>In 2019/20, local authorities in England received 23% of their funding from government grants, 50% from council tax, and 27% from retained business rates – revenue from business rates that they do not send to the Treasury</a:t>
            </a:r>
            <a:r>
              <a:rPr lang="en-GB" sz="2000" dirty="0" smtClean="0"/>
              <a:t>.</a:t>
            </a:r>
            <a:r>
              <a:rPr lang="en-GB" sz="2000" dirty="0">
                <a:hlinkClick r:id="rId2"/>
              </a:rPr>
              <a:t> </a:t>
            </a:r>
            <a:endParaRPr lang="en-GB" sz="2000" dirty="0" smtClean="0">
              <a:hlinkClick r:id="rId2"/>
            </a:endParaRPr>
          </a:p>
          <a:p>
            <a:endParaRPr lang="en-GB" sz="2000" dirty="0" smtClean="0">
              <a:hlinkClick r:id="rId2"/>
            </a:endParaRPr>
          </a:p>
          <a:p>
            <a:r>
              <a:rPr lang="en-GB" sz="1400" dirty="0" smtClean="0">
                <a:hlinkClick r:id="rId2"/>
              </a:rPr>
              <a:t>https</a:t>
            </a:r>
            <a:r>
              <a:rPr lang="en-GB" sz="1400" dirty="0">
                <a:hlinkClick r:id="rId2"/>
              </a:rPr>
              <a:t>://www.instituteforgovernment.org.uk/explainers/local-government-funding-england</a:t>
            </a:r>
            <a:r>
              <a:rPr lang="en-GB" sz="1400" dirty="0"/>
              <a:t> </a:t>
            </a:r>
          </a:p>
          <a:p>
            <a:endParaRPr lang="en-GB" dirty="0"/>
          </a:p>
          <a:p>
            <a:endParaRPr lang="en-GB" dirty="0"/>
          </a:p>
          <a:p>
            <a:endParaRPr lang="en-GB" dirty="0"/>
          </a:p>
        </p:txBody>
      </p:sp>
    </p:spTree>
    <p:extLst>
      <p:ext uri="{BB962C8B-B14F-4D97-AF65-F5344CB8AC3E}">
        <p14:creationId xmlns:p14="http://schemas.microsoft.com/office/powerpoint/2010/main" val="3651888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Local Authority Revenue</a:t>
            </a:r>
            <a:endParaRPr lang="en-GB" dirty="0"/>
          </a:p>
        </p:txBody>
      </p:sp>
      <p:sp>
        <p:nvSpPr>
          <p:cNvPr id="3" name="Text Placeholder 2"/>
          <p:cNvSpPr>
            <a:spLocks noGrp="1"/>
          </p:cNvSpPr>
          <p:nvPr>
            <p:ph type="body" sz="quarter" idx="11"/>
          </p:nvPr>
        </p:nvSpPr>
        <p:spPr>
          <a:xfrm>
            <a:off x="1103445" y="1391771"/>
            <a:ext cx="10321147" cy="4341488"/>
          </a:xfrm>
        </p:spPr>
        <p:txBody>
          <a:bodyPr/>
          <a:lstStyle/>
          <a:p>
            <a:r>
              <a:rPr lang="en-GB" sz="2000" dirty="0" smtClean="0"/>
              <a:t>Local </a:t>
            </a:r>
            <a:r>
              <a:rPr lang="en-GB" sz="2000" dirty="0"/>
              <a:t>authority ‘spending power’ – that is, the amount of money local authorities have to spend from government grants, council tax, and business rates – has fallen by 16% since 2010. </a:t>
            </a:r>
          </a:p>
          <a:p>
            <a:r>
              <a:rPr lang="en-GB" sz="2000" dirty="0"/>
              <a:t>This is because largely because of reductions in central government grants, which have been the most sharply cut component of local government revenue since 2009/10. </a:t>
            </a:r>
            <a:endParaRPr lang="en-GB" sz="2000" dirty="0" smtClean="0"/>
          </a:p>
          <a:p>
            <a:r>
              <a:rPr lang="en-GB" sz="2000" dirty="0" smtClean="0"/>
              <a:t>Central </a:t>
            </a:r>
            <a:r>
              <a:rPr lang="en-GB" sz="2000" dirty="0"/>
              <a:t>government grants – including retained business rates – were cut 37% in real-terms between 2009/10 and 2019/20, from £41.0bn to £26.0bn in 2019/20 prices. </a:t>
            </a:r>
            <a:endParaRPr lang="en-GB" sz="2000" dirty="0" smtClean="0"/>
          </a:p>
          <a:p>
            <a:r>
              <a:rPr lang="en-GB" sz="2000" dirty="0" smtClean="0"/>
              <a:t>While </a:t>
            </a:r>
            <a:r>
              <a:rPr lang="en-GB" sz="2000" dirty="0"/>
              <a:t>grants from central government were cut, rates of council tax were increased. Local authorities raised 25% more council tax, in real terms, in 2019/20 compared to 2009/10</a:t>
            </a:r>
            <a:r>
              <a:rPr lang="en-GB" sz="2000" dirty="0" smtClean="0"/>
              <a:t>.</a:t>
            </a:r>
          </a:p>
          <a:p>
            <a:endParaRPr lang="en-GB" sz="2000" dirty="0" smtClean="0"/>
          </a:p>
          <a:p>
            <a:r>
              <a:rPr lang="en-GB" sz="1400" dirty="0">
                <a:hlinkClick r:id="rId2"/>
              </a:rPr>
              <a:t>https://</a:t>
            </a:r>
            <a:r>
              <a:rPr lang="en-GB" sz="1400" dirty="0" smtClean="0">
                <a:hlinkClick r:id="rId2"/>
              </a:rPr>
              <a:t>www.instituteforgovernment.org.uk/explainers/local-government-funding-england</a:t>
            </a:r>
            <a:r>
              <a:rPr lang="en-GB" sz="1400" dirty="0" smtClean="0"/>
              <a:t> </a:t>
            </a:r>
            <a:endParaRPr lang="en-GB" sz="1400" dirty="0"/>
          </a:p>
          <a:p>
            <a:endParaRPr lang="en-GB" sz="2000" dirty="0"/>
          </a:p>
        </p:txBody>
      </p:sp>
    </p:spTree>
    <p:extLst>
      <p:ext uri="{BB962C8B-B14F-4D97-AF65-F5344CB8AC3E}">
        <p14:creationId xmlns:p14="http://schemas.microsoft.com/office/powerpoint/2010/main" val="17201824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2580" y="548680"/>
            <a:ext cx="9577061" cy="651068"/>
          </a:xfrm>
        </p:spPr>
        <p:txBody>
          <a:bodyPr/>
          <a:lstStyle/>
          <a:p>
            <a:r>
              <a:rPr lang="en-GB" dirty="0" smtClean="0"/>
              <a:t>Costs Rising, Resources Diminishing, Service Demands Increasing</a:t>
            </a:r>
            <a:endParaRPr lang="en-GB" dirty="0"/>
          </a:p>
        </p:txBody>
      </p:sp>
      <p:sp>
        <p:nvSpPr>
          <p:cNvPr id="3" name="Text Placeholder 2"/>
          <p:cNvSpPr>
            <a:spLocks noGrp="1"/>
          </p:cNvSpPr>
          <p:nvPr>
            <p:ph type="body" sz="quarter" idx="11"/>
          </p:nvPr>
        </p:nvSpPr>
        <p:spPr>
          <a:xfrm>
            <a:off x="1053828" y="1700808"/>
            <a:ext cx="10441160" cy="4338319"/>
          </a:xfrm>
        </p:spPr>
        <p:txBody>
          <a:bodyPr/>
          <a:lstStyle/>
          <a:p>
            <a:r>
              <a:rPr lang="en-GB" sz="1800" dirty="0" smtClean="0"/>
              <a:t>Local </a:t>
            </a:r>
            <a:r>
              <a:rPr lang="en-GB" sz="1800" dirty="0" smtClean="0"/>
              <a:t>Authorities across the UK are facing budget crises as energy costs continue to rise and inflation accelerates</a:t>
            </a:r>
            <a:r>
              <a:rPr lang="en-GB" sz="1800" dirty="0" smtClean="0"/>
              <a:t>. Budgeted </a:t>
            </a:r>
            <a:r>
              <a:rPr lang="en-GB" sz="1800" dirty="0" smtClean="0"/>
              <a:t>service expenditure for  all forms of local authorities was £105.6 billion in 2021/22</a:t>
            </a:r>
          </a:p>
          <a:p>
            <a:r>
              <a:rPr lang="en-GB" sz="1800" dirty="0" smtClean="0"/>
              <a:t>Education </a:t>
            </a:r>
            <a:r>
              <a:rPr lang="en-GB" sz="1800" dirty="0" smtClean="0"/>
              <a:t>funding  34</a:t>
            </a:r>
            <a:r>
              <a:rPr lang="en-GB" sz="1800" dirty="0"/>
              <a:t>% </a:t>
            </a:r>
            <a:r>
              <a:rPr lang="en-GB" sz="1800" dirty="0" smtClean="0"/>
              <a:t> </a:t>
            </a:r>
          </a:p>
          <a:p>
            <a:r>
              <a:rPr lang="en-GB" sz="1800" dirty="0" smtClean="0"/>
              <a:t>Adult Social </a:t>
            </a:r>
            <a:r>
              <a:rPr lang="en-GB" sz="1800" dirty="0"/>
              <a:t>Care 18% </a:t>
            </a:r>
            <a:r>
              <a:rPr lang="en-GB" sz="1800" dirty="0" smtClean="0"/>
              <a:t> </a:t>
            </a:r>
          </a:p>
          <a:p>
            <a:r>
              <a:rPr lang="en-GB" sz="1800" dirty="0" smtClean="0"/>
              <a:t>Children’s </a:t>
            </a:r>
            <a:r>
              <a:rPr lang="en-GB" sz="1800" dirty="0"/>
              <a:t>social care 10</a:t>
            </a:r>
            <a:r>
              <a:rPr lang="en-GB" sz="1800" dirty="0" smtClean="0"/>
              <a:t>%  </a:t>
            </a:r>
          </a:p>
          <a:p>
            <a:r>
              <a:rPr lang="en-GB" sz="1800" dirty="0" smtClean="0"/>
              <a:t>Police 13%</a:t>
            </a:r>
          </a:p>
          <a:p>
            <a:r>
              <a:rPr lang="en-GB" sz="1800" dirty="0" smtClean="0"/>
              <a:t>Everything else 26%</a:t>
            </a:r>
          </a:p>
          <a:p>
            <a:r>
              <a:rPr lang="en-GB" sz="1800" b="1" dirty="0" smtClean="0"/>
              <a:t>Environmental </a:t>
            </a:r>
            <a:r>
              <a:rPr lang="en-GB" sz="1800" b="1" dirty="0" smtClean="0"/>
              <a:t>Protection </a:t>
            </a:r>
            <a:r>
              <a:rPr lang="en-GB" sz="1800" b="1" dirty="0"/>
              <a:t>expenditure is a very small part of local authority expenditure</a:t>
            </a:r>
            <a:r>
              <a:rPr lang="en-GB" sz="1800" dirty="0"/>
              <a:t>. </a:t>
            </a:r>
            <a:endParaRPr lang="en-GB" sz="1800" dirty="0" smtClean="0"/>
          </a:p>
          <a:p>
            <a:r>
              <a:rPr lang="en-GB" sz="1400" dirty="0" smtClean="0">
                <a:hlinkClick r:id="rId2"/>
              </a:rPr>
              <a:t>https</a:t>
            </a:r>
            <a:r>
              <a:rPr lang="en-GB" sz="1400" dirty="0">
                <a:hlinkClick r:id="rId2"/>
              </a:rPr>
              <a:t>://assets.publishing.service.gov.uk/government/uploads/system/uploads/attachment_data/file/996192/Local_authority_revenue_expenditure_and_financing_in_England_2021_to_2022_budget.pdf</a:t>
            </a:r>
            <a:r>
              <a:rPr lang="en-GB" sz="1400" dirty="0"/>
              <a:t> </a:t>
            </a:r>
          </a:p>
          <a:p>
            <a:endParaRPr lang="en-GB" dirty="0" smtClean="0"/>
          </a:p>
          <a:p>
            <a:endParaRPr lang="en-GB" dirty="0"/>
          </a:p>
        </p:txBody>
      </p:sp>
    </p:spTree>
    <p:extLst>
      <p:ext uri="{BB962C8B-B14F-4D97-AF65-F5344CB8AC3E}">
        <p14:creationId xmlns:p14="http://schemas.microsoft.com/office/powerpoint/2010/main" val="22271052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Bleak Outlook</a:t>
            </a:r>
            <a:endParaRPr lang="en-GB" dirty="0"/>
          </a:p>
        </p:txBody>
      </p:sp>
      <p:sp>
        <p:nvSpPr>
          <p:cNvPr id="3" name="Text Placeholder 2"/>
          <p:cNvSpPr>
            <a:spLocks noGrp="1"/>
          </p:cNvSpPr>
          <p:nvPr>
            <p:ph type="body" sz="quarter" idx="11"/>
          </p:nvPr>
        </p:nvSpPr>
        <p:spPr/>
        <p:txBody>
          <a:bodyPr/>
          <a:lstStyle/>
          <a:p>
            <a:r>
              <a:rPr lang="en-GB" sz="2400" dirty="0" smtClean="0"/>
              <a:t>Local authorities will seek to minimise the </a:t>
            </a:r>
            <a:r>
              <a:rPr lang="en-GB" sz="2400" dirty="0"/>
              <a:t>impact </a:t>
            </a:r>
            <a:r>
              <a:rPr lang="en-GB" sz="2400" dirty="0" smtClean="0"/>
              <a:t>of the budget reductions on </a:t>
            </a:r>
            <a:r>
              <a:rPr lang="en-GB" sz="2400" dirty="0"/>
              <a:t>the statutory duty to provide </a:t>
            </a:r>
            <a:r>
              <a:rPr lang="en-GB" sz="2400" dirty="0" smtClean="0"/>
              <a:t>services.   </a:t>
            </a:r>
          </a:p>
          <a:p>
            <a:endParaRPr lang="en-GB" sz="2400" dirty="0"/>
          </a:p>
          <a:p>
            <a:r>
              <a:rPr lang="en-GB" sz="2400" dirty="0" smtClean="0"/>
              <a:t>Cuts </a:t>
            </a:r>
            <a:r>
              <a:rPr lang="en-GB" sz="2400" dirty="0"/>
              <a:t>will </a:t>
            </a:r>
            <a:r>
              <a:rPr lang="en-GB" sz="2400" dirty="0" smtClean="0"/>
              <a:t>fall </a:t>
            </a:r>
            <a:r>
              <a:rPr lang="en-GB" sz="2400" dirty="0"/>
              <a:t>disproportionately </a:t>
            </a:r>
            <a:r>
              <a:rPr lang="en-GB" sz="2400" dirty="0" smtClean="0"/>
              <a:t>on  </a:t>
            </a:r>
            <a:r>
              <a:rPr lang="en-GB" sz="2400" dirty="0"/>
              <a:t>discretionary </a:t>
            </a:r>
            <a:r>
              <a:rPr lang="en-GB" sz="2400" dirty="0" smtClean="0"/>
              <a:t>services including environmental protection.</a:t>
            </a:r>
            <a:endParaRPr lang="en-GB" sz="2400" dirty="0"/>
          </a:p>
          <a:p>
            <a:endParaRPr lang="en-GB" sz="2400" dirty="0"/>
          </a:p>
        </p:txBody>
      </p:sp>
    </p:spTree>
    <p:extLst>
      <p:ext uri="{BB962C8B-B14F-4D97-AF65-F5344CB8AC3E}">
        <p14:creationId xmlns:p14="http://schemas.microsoft.com/office/powerpoint/2010/main" val="68293202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34BA99-53D8-42DA-833A-8AC5E1BBAD2D}"/>
              </a:ext>
            </a:extLst>
          </p:cNvPr>
          <p:cNvSpPr>
            <a:spLocks noGrp="1"/>
          </p:cNvSpPr>
          <p:nvPr>
            <p:ph type="body" sz="quarter" idx="10"/>
          </p:nvPr>
        </p:nvSpPr>
        <p:spPr/>
        <p:txBody>
          <a:bodyPr/>
          <a:lstStyle/>
          <a:p>
            <a:r>
              <a:rPr lang="en-GB" dirty="0"/>
              <a:t>Enforcement Action </a:t>
            </a:r>
          </a:p>
        </p:txBody>
      </p:sp>
      <p:sp>
        <p:nvSpPr>
          <p:cNvPr id="3" name="Text Placeholder 2">
            <a:extLst>
              <a:ext uri="{FF2B5EF4-FFF2-40B4-BE49-F238E27FC236}">
                <a16:creationId xmlns:a16="http://schemas.microsoft.com/office/drawing/2014/main" id="{0AAAAEC4-F205-4940-9DC8-0FD2A9A49A60}"/>
              </a:ext>
            </a:extLst>
          </p:cNvPr>
          <p:cNvSpPr>
            <a:spLocks noGrp="1"/>
          </p:cNvSpPr>
          <p:nvPr>
            <p:ph type="body" sz="quarter" idx="11"/>
          </p:nvPr>
        </p:nvSpPr>
        <p:spPr>
          <a:xfrm>
            <a:off x="1199459" y="1610963"/>
            <a:ext cx="9361037" cy="4122295"/>
          </a:xfrm>
        </p:spPr>
        <p:txBody>
          <a:bodyPr/>
          <a:lstStyle/>
          <a:p>
            <a:r>
              <a:rPr lang="en-GB" sz="2400" dirty="0"/>
              <a:t>Unsurprisingly enforcement action has  dropped dramatically in local authorities as budget cuts lead to staff cuts and capacity and capability to act is reduced.</a:t>
            </a:r>
          </a:p>
          <a:p>
            <a:r>
              <a:rPr lang="en-GB" sz="2400" dirty="0"/>
              <a:t>Enforcement is the necessary adjunct to the regulatory powers at a local authority’s disposal. </a:t>
            </a:r>
          </a:p>
          <a:p>
            <a:r>
              <a:rPr lang="en-GB" sz="2400" dirty="0"/>
              <a:t>Enforcement is a visible sign of intent and a means of changing cultures.</a:t>
            </a:r>
          </a:p>
          <a:p>
            <a:endParaRPr lang="en-GB" dirty="0"/>
          </a:p>
        </p:txBody>
      </p:sp>
    </p:spTree>
    <p:extLst>
      <p:ext uri="{BB962C8B-B14F-4D97-AF65-F5344CB8AC3E}">
        <p14:creationId xmlns:p14="http://schemas.microsoft.com/office/powerpoint/2010/main" val="12491722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1E50E-28A2-4FFF-8CE0-0756E7CE1F5B}"/>
              </a:ext>
            </a:extLst>
          </p:cNvPr>
          <p:cNvSpPr>
            <a:spLocks noGrp="1"/>
          </p:cNvSpPr>
          <p:nvPr>
            <p:ph type="body" sz="quarter" idx="10"/>
          </p:nvPr>
        </p:nvSpPr>
        <p:spPr>
          <a:xfrm>
            <a:off x="1185023" y="404664"/>
            <a:ext cx="8890692" cy="651068"/>
          </a:xfrm>
        </p:spPr>
        <p:txBody>
          <a:bodyPr/>
          <a:lstStyle/>
          <a:p>
            <a:r>
              <a:rPr lang="en-GB" dirty="0"/>
              <a:t>The Future </a:t>
            </a:r>
          </a:p>
        </p:txBody>
      </p:sp>
      <p:sp>
        <p:nvSpPr>
          <p:cNvPr id="3" name="Text Placeholder 2">
            <a:extLst>
              <a:ext uri="{FF2B5EF4-FFF2-40B4-BE49-F238E27FC236}">
                <a16:creationId xmlns:a16="http://schemas.microsoft.com/office/drawing/2014/main" id="{6267EE05-9AEF-4238-AA24-E51EA5C5E7C7}"/>
              </a:ext>
            </a:extLst>
          </p:cNvPr>
          <p:cNvSpPr>
            <a:spLocks noGrp="1"/>
          </p:cNvSpPr>
          <p:nvPr>
            <p:ph type="body" sz="quarter" idx="11"/>
          </p:nvPr>
        </p:nvSpPr>
        <p:spPr>
          <a:xfrm>
            <a:off x="983432" y="886270"/>
            <a:ext cx="10081120" cy="4464498"/>
          </a:xfrm>
        </p:spPr>
        <p:txBody>
          <a:bodyPr/>
          <a:lstStyle/>
          <a:p>
            <a:endParaRPr lang="en-GB" sz="2000" dirty="0" smtClean="0"/>
          </a:p>
          <a:p>
            <a:r>
              <a:rPr lang="en-GB" sz="2000" dirty="0" smtClean="0"/>
              <a:t>What </a:t>
            </a:r>
            <a:r>
              <a:rPr lang="en-GB" sz="2000" dirty="0"/>
              <a:t>might </a:t>
            </a:r>
            <a:r>
              <a:rPr lang="en-GB" sz="2000" dirty="0" smtClean="0"/>
              <a:t> </a:t>
            </a:r>
            <a:r>
              <a:rPr lang="en-GB" sz="2000" dirty="0"/>
              <a:t>the future hold for environmental protection services in local authorities?</a:t>
            </a:r>
          </a:p>
          <a:p>
            <a:r>
              <a:rPr lang="en-GB" sz="2000" dirty="0" smtClean="0"/>
              <a:t>Continuing </a:t>
            </a:r>
            <a:r>
              <a:rPr lang="en-GB" sz="2000" dirty="0"/>
              <a:t>budget cuts, reduction in staff, reduction in competency and capability</a:t>
            </a:r>
            <a:r>
              <a:rPr lang="en-GB" sz="2000" dirty="0"/>
              <a:t>. </a:t>
            </a:r>
            <a:endParaRPr lang="en-GB" sz="2000" dirty="0" smtClean="0"/>
          </a:p>
          <a:p>
            <a:r>
              <a:rPr lang="en-GB" sz="2000" dirty="0" smtClean="0"/>
              <a:t>Reduced </a:t>
            </a:r>
            <a:r>
              <a:rPr lang="en-GB" sz="2000" dirty="0"/>
              <a:t>capacity to innovate and respond to emerging problems.</a:t>
            </a:r>
            <a:endParaRPr lang="en-GB" sz="2000" dirty="0"/>
          </a:p>
          <a:p>
            <a:r>
              <a:rPr lang="en-GB" sz="2000" dirty="0" smtClean="0"/>
              <a:t>Yet </a:t>
            </a:r>
            <a:r>
              <a:rPr lang="en-GB" sz="2000" dirty="0"/>
              <a:t>new responsibilities for environmental protection are emerging.</a:t>
            </a:r>
          </a:p>
          <a:p>
            <a:endParaRPr lang="en-GB" sz="2000" dirty="0"/>
          </a:p>
          <a:p>
            <a:r>
              <a:rPr lang="en-GB" sz="2000" dirty="0"/>
              <a:t>Not least the </a:t>
            </a:r>
            <a:r>
              <a:rPr lang="en-GB" sz="2000" dirty="0" smtClean="0"/>
              <a:t>duties and implications of the Environment Act </a:t>
            </a:r>
            <a:r>
              <a:rPr lang="en-GB" sz="2000" dirty="0" smtClean="0"/>
              <a:t>2021,implementing  </a:t>
            </a:r>
            <a:r>
              <a:rPr lang="en-GB" sz="2000" dirty="0" smtClean="0"/>
              <a:t>the net zero </a:t>
            </a:r>
            <a:r>
              <a:rPr lang="en-GB" sz="2000" dirty="0" smtClean="0"/>
              <a:t>ambition, identifying the local impacts of a changing atmospheric chemistry in a warmer world,  </a:t>
            </a:r>
            <a:r>
              <a:rPr lang="en-GB" sz="2000" dirty="0" smtClean="0"/>
              <a:t>and </a:t>
            </a:r>
            <a:r>
              <a:rPr lang="en-GB" sz="2000" dirty="0"/>
              <a:t>the continuing need to manage air pollution to reduce the public health impacts arising from exposure to </a:t>
            </a:r>
            <a:r>
              <a:rPr lang="en-GB" sz="2000" dirty="0" smtClean="0"/>
              <a:t>multiple and quite possibly new </a:t>
            </a:r>
            <a:r>
              <a:rPr lang="en-GB" sz="2000" dirty="0"/>
              <a:t>pollutants.</a:t>
            </a:r>
          </a:p>
          <a:p>
            <a:endParaRPr lang="en-GB" sz="2000" dirty="0"/>
          </a:p>
          <a:p>
            <a:endParaRPr lang="en-GB" dirty="0"/>
          </a:p>
        </p:txBody>
      </p:sp>
      <p:pic>
        <p:nvPicPr>
          <p:cNvPr id="4" name="Picture 3"/>
          <p:cNvPicPr>
            <a:picLocks noChangeAspect="1"/>
          </p:cNvPicPr>
          <p:nvPr/>
        </p:nvPicPr>
        <p:blipFill>
          <a:blip r:embed="rId2"/>
          <a:stretch>
            <a:fillRect/>
          </a:stretch>
        </p:blipFill>
        <p:spPr>
          <a:xfrm>
            <a:off x="4871864" y="5660949"/>
            <a:ext cx="2919203" cy="1197051"/>
          </a:xfrm>
          <a:prstGeom prst="rect">
            <a:avLst/>
          </a:prstGeom>
        </p:spPr>
      </p:pic>
    </p:spTree>
    <p:extLst>
      <p:ext uri="{BB962C8B-B14F-4D97-AF65-F5344CB8AC3E}">
        <p14:creationId xmlns:p14="http://schemas.microsoft.com/office/powerpoint/2010/main" val="74387529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The Long Term Solution</a:t>
            </a:r>
          </a:p>
        </p:txBody>
      </p:sp>
      <p:sp>
        <p:nvSpPr>
          <p:cNvPr id="7" name="Text Placeholder 6"/>
          <p:cNvSpPr>
            <a:spLocks noGrp="1"/>
          </p:cNvSpPr>
          <p:nvPr>
            <p:ph type="body" sz="quarter" idx="11"/>
          </p:nvPr>
        </p:nvSpPr>
        <p:spPr>
          <a:xfrm>
            <a:off x="983432" y="1391771"/>
            <a:ext cx="9865096" cy="4341487"/>
          </a:xfrm>
        </p:spPr>
        <p:txBody>
          <a:bodyPr/>
          <a:lstStyle/>
          <a:p>
            <a:r>
              <a:rPr lang="en-GB" sz="2400" dirty="0"/>
              <a:t>Meaningful integration of environmental and public health protection into policies and practices for </a:t>
            </a:r>
          </a:p>
          <a:p>
            <a:pPr lvl="1"/>
            <a:r>
              <a:rPr lang="en-GB" sz="2400" dirty="0"/>
              <a:t>Spatial Planning  </a:t>
            </a:r>
          </a:p>
          <a:p>
            <a:pPr lvl="1"/>
            <a:r>
              <a:rPr lang="en-GB" sz="2400" dirty="0"/>
              <a:t>Economic Development Planning</a:t>
            </a:r>
          </a:p>
          <a:p>
            <a:pPr lvl="1"/>
            <a:r>
              <a:rPr lang="en-GB" sz="2400" dirty="0"/>
              <a:t>Transport Infrastructure </a:t>
            </a:r>
            <a:r>
              <a:rPr lang="en-GB" sz="2400" dirty="0" smtClean="0"/>
              <a:t>Planning</a:t>
            </a:r>
          </a:p>
          <a:p>
            <a:pPr marL="266700" lvl="1" indent="0">
              <a:buNone/>
            </a:pPr>
            <a:endParaRPr lang="en-GB" sz="2400" dirty="0"/>
          </a:p>
          <a:p>
            <a:r>
              <a:rPr lang="en-GB" sz="2400" dirty="0"/>
              <a:t>The problem is that the beneficial impacts arising  from these planning processes  are  long term whilst the problems of air pollution are immediate and near term. </a:t>
            </a:r>
          </a:p>
          <a:p>
            <a:r>
              <a:rPr lang="en-GB" sz="2400" dirty="0"/>
              <a:t>There is a disconnect between the resource inputs and the benefits. </a:t>
            </a:r>
          </a:p>
          <a:p>
            <a:pPr>
              <a:lnSpc>
                <a:spcPct val="115000"/>
              </a:lnSpc>
              <a:spcAft>
                <a:spcPts val="0"/>
              </a:spcAft>
            </a:pPr>
            <a:endParaRPr lang="en-US" sz="1400" dirty="0">
              <a:solidFill>
                <a:prstClr val="black"/>
              </a:solidFill>
            </a:endParaRPr>
          </a:p>
          <a:p>
            <a:pPr lvl="0"/>
            <a:endParaRPr lang="en-US" sz="2400" dirty="0">
              <a:solidFill>
                <a:prstClr val="black"/>
              </a:solidFill>
            </a:endParaRPr>
          </a:p>
          <a:p>
            <a:endParaRPr lang="en-GB" sz="2400" dirty="0"/>
          </a:p>
          <a:p>
            <a:endParaRPr lang="en-GB" sz="2400" dirty="0"/>
          </a:p>
        </p:txBody>
      </p:sp>
    </p:spTree>
    <p:extLst>
      <p:ext uri="{BB962C8B-B14F-4D97-AF65-F5344CB8AC3E}">
        <p14:creationId xmlns:p14="http://schemas.microsoft.com/office/powerpoint/2010/main" val="33261386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9F9D8F-A67A-441B-A245-C70322959A36}"/>
              </a:ext>
            </a:extLst>
          </p:cNvPr>
          <p:cNvSpPr>
            <a:spLocks noGrp="1"/>
          </p:cNvSpPr>
          <p:nvPr>
            <p:ph type="body" sz="quarter" idx="10"/>
          </p:nvPr>
        </p:nvSpPr>
        <p:spPr>
          <a:xfrm>
            <a:off x="1127448" y="692696"/>
            <a:ext cx="8890692" cy="651068"/>
          </a:xfrm>
        </p:spPr>
        <p:txBody>
          <a:bodyPr/>
          <a:lstStyle/>
          <a:p>
            <a:r>
              <a:rPr lang="en-GB" dirty="0"/>
              <a:t>A Continuing Role</a:t>
            </a:r>
          </a:p>
        </p:txBody>
      </p:sp>
      <p:sp>
        <p:nvSpPr>
          <p:cNvPr id="3" name="Text Placeholder 2">
            <a:extLst>
              <a:ext uri="{FF2B5EF4-FFF2-40B4-BE49-F238E27FC236}">
                <a16:creationId xmlns:a16="http://schemas.microsoft.com/office/drawing/2014/main" id="{3B2C591A-66EE-4A1B-B29A-ACEDB5991F48}"/>
              </a:ext>
            </a:extLst>
          </p:cNvPr>
          <p:cNvSpPr>
            <a:spLocks noGrp="1"/>
          </p:cNvSpPr>
          <p:nvPr>
            <p:ph type="body" sz="quarter" idx="11"/>
          </p:nvPr>
        </p:nvSpPr>
        <p:spPr>
          <a:xfrm>
            <a:off x="983433" y="1610963"/>
            <a:ext cx="9865096" cy="4122295"/>
          </a:xfrm>
        </p:spPr>
        <p:txBody>
          <a:bodyPr/>
          <a:lstStyle/>
          <a:p>
            <a:r>
              <a:rPr lang="en-GB" sz="2000" dirty="0"/>
              <a:t>Local Authorities have been instrumental in developing and delivering proactive and  reactionary services to protect the environment and public health</a:t>
            </a:r>
            <a:r>
              <a:rPr lang="en-GB" sz="2000" dirty="0" smtClean="0"/>
              <a:t>.</a:t>
            </a:r>
          </a:p>
          <a:p>
            <a:r>
              <a:rPr lang="en-GB" sz="2000" dirty="0" smtClean="0"/>
              <a:t>The </a:t>
            </a:r>
            <a:r>
              <a:rPr lang="en-GB" sz="2000" dirty="0"/>
              <a:t>impact of austerity on capacity, capability and willingness to act can not be over estimated</a:t>
            </a:r>
            <a:r>
              <a:rPr lang="en-GB" sz="2000" dirty="0" smtClean="0"/>
              <a:t>.</a:t>
            </a:r>
          </a:p>
          <a:p>
            <a:r>
              <a:rPr lang="en-GB" sz="2000" dirty="0" smtClean="0"/>
              <a:t>Public </a:t>
            </a:r>
            <a:r>
              <a:rPr lang="en-GB" sz="2000" dirty="0"/>
              <a:t>services to protect the </a:t>
            </a:r>
            <a:r>
              <a:rPr lang="en-GB" sz="2000" dirty="0" smtClean="0"/>
              <a:t>environment </a:t>
            </a:r>
            <a:r>
              <a:rPr lang="en-GB" sz="2000" dirty="0"/>
              <a:t>and  public health are stretched and enforcement and public awareness / education activities are diminishing</a:t>
            </a:r>
            <a:r>
              <a:rPr lang="en-GB" sz="2000" dirty="0" smtClean="0"/>
              <a:t>.</a:t>
            </a:r>
          </a:p>
          <a:p>
            <a:pPr marL="0" indent="0">
              <a:buNone/>
            </a:pPr>
            <a:endParaRPr lang="en-GB" sz="2000" dirty="0"/>
          </a:p>
          <a:p>
            <a:r>
              <a:rPr lang="en-GB" sz="2000" dirty="0"/>
              <a:t>Yet, the need for local authority action remains as strong as ever.   </a:t>
            </a:r>
          </a:p>
        </p:txBody>
      </p:sp>
    </p:spTree>
    <p:extLst>
      <p:ext uri="{BB962C8B-B14F-4D97-AF65-F5344CB8AC3E}">
        <p14:creationId xmlns:p14="http://schemas.microsoft.com/office/powerpoint/2010/main" val="8582963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695400" y="548680"/>
            <a:ext cx="6388099"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Professor James Longhurst  </a:t>
            </a:r>
          </a:p>
          <a:p>
            <a:pPr eaLnBrk="1" hangingPunct="1">
              <a:spcBef>
                <a:spcPct val="0"/>
              </a:spcBef>
              <a:buFontTx/>
              <a:buNone/>
            </a:pPr>
            <a:r>
              <a:rPr lang="en-US" altLang="de-DE" sz="2000" b="1" dirty="0" smtClean="0">
                <a:solidFill>
                  <a:srgbClr val="002060"/>
                </a:solidFill>
                <a:latin typeface="Georgia" panose="02040502050405020303" pitchFamily="18" charset="0"/>
                <a:ea typeface="Tahoma" panose="020B0604030504040204" pitchFamily="34" charset="0"/>
                <a:cs typeface="Tahoma" panose="020B0604030504040204" pitchFamily="34" charset="0"/>
              </a:rPr>
              <a:t>University </a:t>
            </a: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of the West of England, </a:t>
            </a:r>
          </a:p>
          <a:p>
            <a:pPr eaLnBrk="1" hangingPunct="1">
              <a:spcBef>
                <a:spcPct val="0"/>
              </a:spcBef>
              <a:buFontTx/>
              <a:buNone/>
            </a:pP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Frenchay Campus,</a:t>
            </a:r>
          </a:p>
          <a:p>
            <a:pPr eaLnBrk="1" hangingPunct="1">
              <a:spcBef>
                <a:spcPct val="0"/>
              </a:spcBef>
              <a:buFontTx/>
              <a:buNone/>
            </a:pP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Bristol,  </a:t>
            </a:r>
          </a:p>
          <a:p>
            <a:pPr eaLnBrk="1" hangingPunct="1">
              <a:spcBef>
                <a:spcPct val="0"/>
              </a:spcBef>
              <a:buFontTx/>
              <a:buNone/>
            </a:pP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BS16 1QY </a:t>
            </a:r>
          </a:p>
          <a:p>
            <a:pPr eaLnBrk="1" hangingPunct="1">
              <a:spcBef>
                <a:spcPct val="0"/>
              </a:spcBef>
              <a:buFontTx/>
              <a:buNone/>
            </a:pP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UK</a:t>
            </a:r>
          </a:p>
          <a:p>
            <a:pPr eaLnBrk="1" hangingPunct="1">
              <a:spcBef>
                <a:spcPct val="0"/>
              </a:spcBef>
              <a:buFontTx/>
              <a:buNone/>
            </a:pPr>
            <a:endParaRPr lang="en-US" altLang="de-DE" sz="2000" b="1" dirty="0">
              <a:solidFill>
                <a:schemeClr val="tx2"/>
              </a:solidFill>
              <a:latin typeface="Georgia" panose="02040502050405020303" pitchFamily="18"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Email</a:t>
            </a:r>
            <a:r>
              <a:rPr lang="en-US" altLang="de-DE" sz="2000" b="1" dirty="0">
                <a:solidFill>
                  <a:srgbClr val="185190"/>
                </a:solidFill>
                <a:latin typeface="Georgia" panose="02040502050405020303" pitchFamily="18" charset="0"/>
                <a:ea typeface="Tahoma" panose="020B0604030504040204" pitchFamily="34" charset="0"/>
                <a:cs typeface="Tahoma" panose="020B0604030504040204" pitchFamily="34" charset="0"/>
              </a:rPr>
              <a:t> </a:t>
            </a:r>
            <a:r>
              <a:rPr lang="en-US" altLang="de-DE" sz="2000" dirty="0">
                <a:solidFill>
                  <a:schemeClr val="tx2"/>
                </a:solidFill>
                <a:latin typeface="Georgia" panose="02040502050405020303" pitchFamily="18" charset="0"/>
                <a:ea typeface="Tahoma" panose="020B0604030504040204" pitchFamily="34" charset="0"/>
                <a:cs typeface="Tahoma" panose="020B0604030504040204" pitchFamily="34" charset="0"/>
                <a:hlinkClick r:id="rId3"/>
              </a:rPr>
              <a:t>James.Longhurst@uwe.ac.uk</a:t>
            </a:r>
            <a:r>
              <a:rPr lang="en-US" altLang="de-DE" sz="2000" dirty="0">
                <a:solidFill>
                  <a:schemeClr val="tx2"/>
                </a:solidFill>
                <a:latin typeface="Georgia" panose="02040502050405020303" pitchFamily="18"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a:solidFill>
                <a:schemeClr val="tx2"/>
              </a:solidFill>
              <a:latin typeface="Georgia" panose="02040502050405020303" pitchFamily="18"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Public profile </a:t>
            </a:r>
            <a:r>
              <a:rPr lang="de-DE" altLang="de-DE" sz="1600" dirty="0" smtClean="0">
                <a:solidFill>
                  <a:srgbClr val="002060"/>
                </a:solidFill>
                <a:latin typeface="Georgia" panose="02040502050405020303" pitchFamily="18" charset="0"/>
                <a:ea typeface="Tahoma" panose="020B0604030504040204" pitchFamily="34" charset="0"/>
                <a:cs typeface="Tahoma" panose="020B0604030504040204" pitchFamily="34" charset="0"/>
              </a:rPr>
              <a:t> </a:t>
            </a:r>
          </a:p>
          <a:p>
            <a:pPr eaLnBrk="1" hangingPunct="1">
              <a:spcBef>
                <a:spcPct val="0"/>
              </a:spcBef>
              <a:buFontTx/>
              <a:buNone/>
            </a:pPr>
            <a:r>
              <a:rPr lang="de-DE" altLang="de-DE" sz="1800" dirty="0">
                <a:solidFill>
                  <a:srgbClr val="002060"/>
                </a:solidFill>
                <a:latin typeface="Georgia" panose="02040502050405020303" pitchFamily="18" charset="0"/>
                <a:ea typeface="Tahoma" panose="020B0604030504040204" pitchFamily="34" charset="0"/>
                <a:cs typeface="Tahoma" panose="020B0604030504040204" pitchFamily="34" charset="0"/>
                <a:hlinkClick r:id="rId4"/>
              </a:rPr>
              <a:t>https://</a:t>
            </a:r>
            <a:r>
              <a:rPr lang="de-DE" altLang="de-DE" sz="1800" dirty="0" smtClean="0">
                <a:solidFill>
                  <a:srgbClr val="002060"/>
                </a:solidFill>
                <a:latin typeface="Georgia" panose="02040502050405020303" pitchFamily="18" charset="0"/>
                <a:ea typeface="Tahoma" panose="020B0604030504040204" pitchFamily="34" charset="0"/>
                <a:cs typeface="Tahoma" panose="020B0604030504040204" pitchFamily="34" charset="0"/>
                <a:hlinkClick r:id="rId4"/>
              </a:rPr>
              <a:t>people.uwe.ac.uk/Person/JamesLonghurst</a:t>
            </a:r>
            <a:r>
              <a:rPr lang="de-DE" altLang="de-DE" sz="1800" dirty="0" smtClean="0">
                <a:solidFill>
                  <a:srgbClr val="002060"/>
                </a:solidFill>
                <a:latin typeface="Georgia" panose="02040502050405020303" pitchFamily="18"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smtClean="0">
              <a:solidFill>
                <a:srgbClr val="002060"/>
              </a:solidFill>
              <a:latin typeface="Georgia" panose="02040502050405020303" pitchFamily="18"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smtClean="0">
                <a:solidFill>
                  <a:srgbClr val="002060"/>
                </a:solidFill>
                <a:latin typeface="Georgia" panose="02040502050405020303" pitchFamily="18" charset="0"/>
                <a:ea typeface="Tahoma" panose="020B0604030504040204" pitchFamily="34" charset="0"/>
                <a:cs typeface="Tahoma" panose="020B0604030504040204" pitchFamily="34" charset="0"/>
              </a:rPr>
              <a:t>Sustainability </a:t>
            </a:r>
            <a:r>
              <a:rPr lang="de-DE"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at UWE </a:t>
            </a:r>
          </a:p>
          <a:p>
            <a:pPr eaLnBrk="1" hangingPunct="1">
              <a:spcBef>
                <a:spcPct val="0"/>
              </a:spcBef>
              <a:buFontTx/>
              <a:buNone/>
            </a:pPr>
            <a:r>
              <a:rPr lang="de-DE" altLang="de-DE" sz="1600" dirty="0">
                <a:latin typeface="Georgia" panose="02040502050405020303" pitchFamily="18" charset="0"/>
                <a:ea typeface="Tahoma" panose="020B0604030504040204" pitchFamily="34" charset="0"/>
                <a:cs typeface="Tahoma" panose="020B0604030504040204" pitchFamily="34" charset="0"/>
              </a:rPr>
              <a:t> </a:t>
            </a:r>
            <a:r>
              <a:rPr lang="de-DE" altLang="de-DE" sz="1800" dirty="0">
                <a:latin typeface="Georgia" panose="02040502050405020303" pitchFamily="18" charset="0"/>
                <a:ea typeface="Tahoma" panose="020B0604030504040204" pitchFamily="34" charset="0"/>
                <a:cs typeface="Tahoma" panose="020B0604030504040204" pitchFamily="34" charset="0"/>
                <a:hlinkClick r:id="rId5"/>
              </a:rPr>
              <a:t>https://</a:t>
            </a:r>
            <a:r>
              <a:rPr lang="de-DE" altLang="de-DE" sz="1800" dirty="0" smtClean="0">
                <a:latin typeface="Georgia" panose="02040502050405020303" pitchFamily="18" charset="0"/>
                <a:ea typeface="Tahoma" panose="020B0604030504040204" pitchFamily="34" charset="0"/>
                <a:cs typeface="Tahoma" panose="020B0604030504040204" pitchFamily="34" charset="0"/>
                <a:hlinkClick r:id="rId5"/>
              </a:rPr>
              <a:t>www.uwe.ac.uk/about/values-vision-strategy/sustainability</a:t>
            </a:r>
            <a:r>
              <a:rPr lang="de-DE" altLang="de-DE" sz="1800" dirty="0" smtClean="0">
                <a:latin typeface="Georgia" panose="02040502050405020303" pitchFamily="18" charset="0"/>
                <a:ea typeface="Tahoma" panose="020B0604030504040204" pitchFamily="34" charset="0"/>
                <a:cs typeface="Tahoma" panose="020B0604030504040204" pitchFamily="34" charset="0"/>
              </a:rPr>
              <a:t> </a:t>
            </a:r>
            <a:endParaRPr lang="de-DE" altLang="de-DE" sz="1800" dirty="0">
              <a:latin typeface="Georgia" panose="02040502050405020303" pitchFamily="18"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1600" dirty="0">
              <a:latin typeface="Georgia" panose="02040502050405020303" pitchFamily="18"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a:solidFill>
                  <a:srgbClr val="002060"/>
                </a:solidFill>
                <a:latin typeface="Georgia" panose="02040502050405020303" pitchFamily="18" charset="0"/>
                <a:ea typeface="Tahoma" panose="020B0604030504040204" pitchFamily="34" charset="0"/>
                <a:cs typeface="Tahoma" panose="020B0604030504040204" pitchFamily="34" charset="0"/>
              </a:rPr>
              <a:t>UWE website</a:t>
            </a:r>
          </a:p>
          <a:p>
            <a:pPr eaLnBrk="1" hangingPunct="1">
              <a:spcBef>
                <a:spcPct val="0"/>
              </a:spcBef>
              <a:buFontTx/>
              <a:buNone/>
            </a:pPr>
            <a:r>
              <a:rPr lang="de-DE" altLang="de-DE" sz="1600" dirty="0">
                <a:solidFill>
                  <a:schemeClr val="tx2"/>
                </a:solidFill>
                <a:latin typeface="Georgia" panose="02040502050405020303" pitchFamily="18" charset="0"/>
                <a:ea typeface="Tahoma" panose="020B0604030504040204" pitchFamily="34" charset="0"/>
                <a:cs typeface="Tahoma" panose="020B0604030504040204" pitchFamily="34" charset="0"/>
                <a:hlinkClick r:id="rId6"/>
              </a:rPr>
              <a:t>https://www.uwe.ac.uk</a:t>
            </a:r>
            <a:r>
              <a:rPr lang="de-DE" altLang="de-DE" sz="1600" dirty="0" smtClean="0">
                <a:solidFill>
                  <a:schemeClr val="tx2"/>
                </a:solidFill>
                <a:latin typeface="Georgia" panose="02040502050405020303" pitchFamily="18" charset="0"/>
                <a:ea typeface="Tahoma" panose="020B0604030504040204" pitchFamily="34" charset="0"/>
                <a:cs typeface="Tahoma" panose="020B0604030504040204" pitchFamily="34" charset="0"/>
                <a:hlinkClick r:id="rId6"/>
              </a:rPr>
              <a:t>/</a:t>
            </a:r>
            <a:r>
              <a:rPr lang="de-DE" altLang="de-DE" sz="1600" dirty="0" smtClean="0">
                <a:solidFill>
                  <a:schemeClr val="tx2"/>
                </a:solidFill>
                <a:latin typeface="Georgia" panose="02040502050405020303" pitchFamily="18" charset="0"/>
                <a:ea typeface="Tahoma" panose="020B0604030504040204" pitchFamily="34" charset="0"/>
                <a:cs typeface="Tahoma" panose="020B0604030504040204" pitchFamily="34" charset="0"/>
              </a:rPr>
              <a:t> </a:t>
            </a:r>
            <a:endParaRPr lang="de-DE" altLang="de-DE" sz="1600" dirty="0">
              <a:solidFill>
                <a:schemeClr val="tx2"/>
              </a:solidFill>
              <a:latin typeface="Georgia" panose="02040502050405020303" pitchFamily="18"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2000" b="1" dirty="0">
              <a:solidFill>
                <a:schemeClr val="tx2"/>
              </a:solidFill>
            </a:endParaRPr>
          </a:p>
        </p:txBody>
      </p:sp>
      <p:sp>
        <p:nvSpPr>
          <p:cNvPr id="57347" name="Rechteck 1"/>
          <p:cNvSpPr>
            <a:spLocks noChangeArrowheads="1"/>
          </p:cNvSpPr>
          <p:nvPr/>
        </p:nvSpPr>
        <p:spPr bwMode="auto">
          <a:xfrm>
            <a:off x="8183563" y="5640388"/>
            <a:ext cx="223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de-DE" altLang="de-DE" sz="2400"/>
          </a:p>
        </p:txBody>
      </p:sp>
      <p:pic>
        <p:nvPicPr>
          <p:cNvPr id="57348"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48128" y="1628801"/>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74276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6385C2-E73A-487F-9059-C70B1F40DD1D}"/>
              </a:ext>
            </a:extLst>
          </p:cNvPr>
          <p:cNvSpPr>
            <a:spLocks noGrp="1"/>
          </p:cNvSpPr>
          <p:nvPr>
            <p:ph type="body" sz="quarter" idx="10"/>
          </p:nvPr>
        </p:nvSpPr>
        <p:spPr>
          <a:xfrm>
            <a:off x="1291432" y="715452"/>
            <a:ext cx="8136904" cy="651068"/>
          </a:xfrm>
        </p:spPr>
        <p:txBody>
          <a:bodyPr/>
          <a:lstStyle/>
          <a:p>
            <a:r>
              <a:rPr lang="en-GB" dirty="0"/>
              <a:t>What is Environmental Protection?</a:t>
            </a:r>
          </a:p>
        </p:txBody>
      </p:sp>
      <p:sp>
        <p:nvSpPr>
          <p:cNvPr id="3" name="Text Placeholder 2">
            <a:extLst>
              <a:ext uri="{FF2B5EF4-FFF2-40B4-BE49-F238E27FC236}">
                <a16:creationId xmlns:a16="http://schemas.microsoft.com/office/drawing/2014/main" id="{8031E1E8-14A3-482F-A693-20B3D7FF979A}"/>
              </a:ext>
            </a:extLst>
          </p:cNvPr>
          <p:cNvSpPr>
            <a:spLocks noGrp="1"/>
          </p:cNvSpPr>
          <p:nvPr>
            <p:ph type="body" sz="quarter" idx="11"/>
          </p:nvPr>
        </p:nvSpPr>
        <p:spPr>
          <a:xfrm>
            <a:off x="1271464" y="1366520"/>
            <a:ext cx="9721080" cy="4176463"/>
          </a:xfrm>
        </p:spPr>
        <p:txBody>
          <a:bodyPr/>
          <a:lstStyle/>
          <a:p>
            <a:pPr>
              <a:lnSpc>
                <a:spcPct val="150000"/>
              </a:lnSpc>
            </a:pPr>
            <a:r>
              <a:rPr lang="en-GB" sz="2000" dirty="0"/>
              <a:t>A broad range of  activities  in Public </a:t>
            </a:r>
            <a:r>
              <a:rPr lang="en-GB" sz="2000" dirty="0" smtClean="0"/>
              <a:t>Health,  </a:t>
            </a:r>
            <a:r>
              <a:rPr lang="en-GB" sz="2000" dirty="0"/>
              <a:t>Environmental Health </a:t>
            </a:r>
            <a:r>
              <a:rPr lang="en-GB" sz="2000" dirty="0" smtClean="0"/>
              <a:t>and  </a:t>
            </a:r>
            <a:r>
              <a:rPr lang="en-GB" sz="2000" dirty="0"/>
              <a:t>Planning domains.   </a:t>
            </a:r>
          </a:p>
          <a:p>
            <a:pPr>
              <a:lnSpc>
                <a:spcPct val="150000"/>
              </a:lnSpc>
            </a:pPr>
            <a:r>
              <a:rPr lang="en-GB" sz="2000" dirty="0"/>
              <a:t>Regulation set by Central Government and enforced at the local level.</a:t>
            </a:r>
          </a:p>
          <a:p>
            <a:pPr>
              <a:lnSpc>
                <a:spcPct val="150000"/>
              </a:lnSpc>
            </a:pPr>
            <a:r>
              <a:rPr lang="en-GB" sz="2000" dirty="0"/>
              <a:t>Local authority initiatives to support regulatory requirements above and beyond enforcement responsibility. </a:t>
            </a:r>
          </a:p>
          <a:p>
            <a:pPr>
              <a:lnSpc>
                <a:spcPct val="150000"/>
              </a:lnSpc>
            </a:pPr>
            <a:r>
              <a:rPr lang="en-GB" sz="2000" dirty="0"/>
              <a:t>Public education/ information activities</a:t>
            </a:r>
          </a:p>
          <a:p>
            <a:pPr>
              <a:lnSpc>
                <a:spcPct val="150000"/>
              </a:lnSpc>
            </a:pPr>
            <a:r>
              <a:rPr lang="en-GB" sz="2000" dirty="0"/>
              <a:t>Strategic Land Use Planning to set the long term land use processes  and Development Control to ensure compliance with the plan.</a:t>
            </a:r>
          </a:p>
          <a:p>
            <a:pPr>
              <a:lnSpc>
                <a:spcPct val="150000"/>
              </a:lnSpc>
            </a:pPr>
            <a:r>
              <a:rPr lang="en-GB" sz="2000" dirty="0"/>
              <a:t>Strategic Transport Planning setting and responding to transport requirements</a:t>
            </a:r>
          </a:p>
          <a:p>
            <a:endParaRPr lang="en-GB" dirty="0"/>
          </a:p>
        </p:txBody>
      </p:sp>
    </p:spTree>
    <p:extLst>
      <p:ext uri="{BB962C8B-B14F-4D97-AF65-F5344CB8AC3E}">
        <p14:creationId xmlns:p14="http://schemas.microsoft.com/office/powerpoint/2010/main" val="21967546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BC1921-1B38-4959-B2E3-030B688C9932}"/>
              </a:ext>
            </a:extLst>
          </p:cNvPr>
          <p:cNvSpPr>
            <a:spLocks noGrp="1"/>
          </p:cNvSpPr>
          <p:nvPr>
            <p:ph type="body" sz="quarter" idx="10"/>
          </p:nvPr>
        </p:nvSpPr>
        <p:spPr>
          <a:xfrm>
            <a:off x="1343471" y="404664"/>
            <a:ext cx="8893809" cy="646040"/>
          </a:xfrm>
        </p:spPr>
        <p:txBody>
          <a:bodyPr/>
          <a:lstStyle/>
          <a:p>
            <a:r>
              <a:rPr lang="en-GB" dirty="0"/>
              <a:t>Some LA Regulatory Protection   Functions  </a:t>
            </a:r>
          </a:p>
        </p:txBody>
      </p:sp>
      <p:sp>
        <p:nvSpPr>
          <p:cNvPr id="3" name="Text Placeholder 2">
            <a:extLst>
              <a:ext uri="{FF2B5EF4-FFF2-40B4-BE49-F238E27FC236}">
                <a16:creationId xmlns:a16="http://schemas.microsoft.com/office/drawing/2014/main" id="{84428CEF-1314-4AD5-B6DB-11DD0A0A5562}"/>
              </a:ext>
            </a:extLst>
          </p:cNvPr>
          <p:cNvSpPr>
            <a:spLocks noGrp="1"/>
          </p:cNvSpPr>
          <p:nvPr>
            <p:ph type="body" sz="quarter" idx="11"/>
          </p:nvPr>
        </p:nvSpPr>
        <p:spPr>
          <a:xfrm>
            <a:off x="1991544" y="1632141"/>
            <a:ext cx="3167583" cy="4101116"/>
          </a:xfrm>
        </p:spPr>
        <p:txBody>
          <a:bodyPr/>
          <a:lstStyle/>
          <a:p>
            <a:endParaRPr lang="en-GB" sz="2000" dirty="0"/>
          </a:p>
          <a:p>
            <a:pPr>
              <a:lnSpc>
                <a:spcPct val="100000"/>
              </a:lnSpc>
            </a:pPr>
            <a:endParaRPr lang="en-GB" sz="2000" dirty="0"/>
          </a:p>
          <a:p>
            <a:pPr>
              <a:lnSpc>
                <a:spcPct val="100000"/>
              </a:lnSpc>
            </a:pPr>
            <a:r>
              <a:rPr lang="en-GB" sz="2400" dirty="0" smtClean="0"/>
              <a:t>Air </a:t>
            </a:r>
            <a:r>
              <a:rPr lang="en-GB" sz="2400" dirty="0"/>
              <a:t>Pollution </a:t>
            </a:r>
          </a:p>
          <a:p>
            <a:pPr>
              <a:lnSpc>
                <a:spcPct val="100000"/>
              </a:lnSpc>
            </a:pPr>
            <a:r>
              <a:rPr lang="en-GB" sz="2400" dirty="0"/>
              <a:t>Communicable Disease Control</a:t>
            </a:r>
          </a:p>
          <a:p>
            <a:pPr>
              <a:lnSpc>
                <a:spcPct val="100000"/>
              </a:lnSpc>
            </a:pPr>
            <a:r>
              <a:rPr lang="en-GB" sz="2400" dirty="0"/>
              <a:t>Contaminated Land</a:t>
            </a:r>
          </a:p>
          <a:p>
            <a:pPr>
              <a:lnSpc>
                <a:spcPct val="100000"/>
              </a:lnSpc>
            </a:pPr>
            <a:r>
              <a:rPr lang="en-GB" sz="2400" dirty="0" smtClean="0"/>
              <a:t>Development </a:t>
            </a:r>
            <a:r>
              <a:rPr lang="en-GB" sz="2400" dirty="0"/>
              <a:t>Control</a:t>
            </a:r>
          </a:p>
          <a:p>
            <a:pPr>
              <a:lnSpc>
                <a:spcPct val="100000"/>
              </a:lnSpc>
            </a:pPr>
            <a:r>
              <a:rPr lang="en-GB" sz="2400" dirty="0" smtClean="0"/>
              <a:t>Food </a:t>
            </a:r>
            <a:r>
              <a:rPr lang="en-GB" sz="2400" dirty="0"/>
              <a:t>safety / standards </a:t>
            </a:r>
          </a:p>
          <a:p>
            <a:pPr>
              <a:lnSpc>
                <a:spcPct val="100000"/>
              </a:lnSpc>
            </a:pPr>
            <a:endParaRPr lang="en-GB" sz="2400" b="1" dirty="0"/>
          </a:p>
        </p:txBody>
      </p:sp>
      <p:sp>
        <p:nvSpPr>
          <p:cNvPr id="4" name="Text Placeholder 3">
            <a:extLst>
              <a:ext uri="{FF2B5EF4-FFF2-40B4-BE49-F238E27FC236}">
                <a16:creationId xmlns:a16="http://schemas.microsoft.com/office/drawing/2014/main" id="{4DD6C14F-168C-42EC-9E7D-2BCC6B18C5AF}"/>
              </a:ext>
            </a:extLst>
          </p:cNvPr>
          <p:cNvSpPr>
            <a:spLocks noGrp="1"/>
          </p:cNvSpPr>
          <p:nvPr>
            <p:ph type="body" sz="quarter" idx="12"/>
          </p:nvPr>
        </p:nvSpPr>
        <p:spPr>
          <a:xfrm>
            <a:off x="6352102" y="1632141"/>
            <a:ext cx="3885179" cy="4101116"/>
          </a:xfrm>
        </p:spPr>
        <p:txBody>
          <a:bodyPr/>
          <a:lstStyle/>
          <a:p>
            <a:endParaRPr lang="en-GB" dirty="0"/>
          </a:p>
          <a:p>
            <a:endParaRPr lang="en-GB" dirty="0"/>
          </a:p>
          <a:p>
            <a:pPr>
              <a:lnSpc>
                <a:spcPct val="100000"/>
              </a:lnSpc>
            </a:pPr>
            <a:r>
              <a:rPr lang="en-GB" sz="2400" dirty="0"/>
              <a:t>Noise Pollution </a:t>
            </a:r>
          </a:p>
          <a:p>
            <a:pPr>
              <a:lnSpc>
                <a:spcPct val="100000"/>
              </a:lnSpc>
            </a:pPr>
            <a:r>
              <a:rPr lang="en-GB" sz="2400" dirty="0" smtClean="0"/>
              <a:t>Nuisance </a:t>
            </a:r>
          </a:p>
          <a:p>
            <a:pPr>
              <a:lnSpc>
                <a:spcPct val="100000"/>
              </a:lnSpc>
            </a:pPr>
            <a:r>
              <a:rPr lang="en-GB" sz="2400" dirty="0"/>
              <a:t>Odour</a:t>
            </a:r>
          </a:p>
          <a:p>
            <a:pPr>
              <a:lnSpc>
                <a:spcPct val="100000"/>
              </a:lnSpc>
            </a:pPr>
            <a:r>
              <a:rPr lang="en-GB" sz="2400" dirty="0"/>
              <a:t>Pest Control</a:t>
            </a:r>
          </a:p>
          <a:p>
            <a:pPr>
              <a:lnSpc>
                <a:spcPct val="100000"/>
              </a:lnSpc>
            </a:pPr>
            <a:r>
              <a:rPr lang="en-GB" sz="2400" dirty="0" smtClean="0"/>
              <a:t>Recycling</a:t>
            </a:r>
            <a:endParaRPr lang="en-GB" sz="2400" dirty="0"/>
          </a:p>
          <a:p>
            <a:pPr>
              <a:lnSpc>
                <a:spcPct val="100000"/>
              </a:lnSpc>
            </a:pPr>
            <a:r>
              <a:rPr lang="en-GB" sz="2400" dirty="0" smtClean="0"/>
              <a:t>Water </a:t>
            </a:r>
            <a:endParaRPr lang="en-GB" sz="2400" dirty="0"/>
          </a:p>
          <a:p>
            <a:pPr>
              <a:lnSpc>
                <a:spcPct val="100000"/>
              </a:lnSpc>
            </a:pPr>
            <a:r>
              <a:rPr lang="en-GB" sz="2400" dirty="0"/>
              <a:t>Waste /Litter </a:t>
            </a:r>
          </a:p>
          <a:p>
            <a:pPr>
              <a:lnSpc>
                <a:spcPct val="100000"/>
              </a:lnSpc>
            </a:pPr>
            <a:endParaRPr lang="en-GB" sz="2400" dirty="0"/>
          </a:p>
          <a:p>
            <a:pPr>
              <a:lnSpc>
                <a:spcPct val="100000"/>
              </a:lnSpc>
            </a:pPr>
            <a:r>
              <a:rPr lang="en-GB" sz="2400" dirty="0"/>
              <a:t>Etc etc.</a:t>
            </a:r>
          </a:p>
        </p:txBody>
      </p:sp>
    </p:spTree>
    <p:extLst>
      <p:ext uri="{BB962C8B-B14F-4D97-AF65-F5344CB8AC3E}">
        <p14:creationId xmlns:p14="http://schemas.microsoft.com/office/powerpoint/2010/main" val="27991792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FC7AB-5A35-4D32-B719-FAB3550AEFF5}"/>
              </a:ext>
            </a:extLst>
          </p:cNvPr>
          <p:cNvSpPr>
            <a:spLocks noGrp="1"/>
          </p:cNvSpPr>
          <p:nvPr>
            <p:ph type="body" sz="quarter" idx="10"/>
          </p:nvPr>
        </p:nvSpPr>
        <p:spPr>
          <a:xfrm>
            <a:off x="1151980" y="764704"/>
            <a:ext cx="8712968" cy="651068"/>
          </a:xfrm>
        </p:spPr>
        <p:txBody>
          <a:bodyPr/>
          <a:lstStyle/>
          <a:p>
            <a:r>
              <a:rPr lang="en-US" dirty="0"/>
              <a:t>Environmental Protection &amp; Planning</a:t>
            </a:r>
          </a:p>
          <a:p>
            <a:endParaRPr lang="en-GB" dirty="0"/>
          </a:p>
        </p:txBody>
      </p:sp>
      <p:sp>
        <p:nvSpPr>
          <p:cNvPr id="3" name="Text Placeholder 2">
            <a:extLst>
              <a:ext uri="{FF2B5EF4-FFF2-40B4-BE49-F238E27FC236}">
                <a16:creationId xmlns:a16="http://schemas.microsoft.com/office/drawing/2014/main" id="{446DAB08-115B-4C7A-88F0-E55E5E1CBEB4}"/>
              </a:ext>
            </a:extLst>
          </p:cNvPr>
          <p:cNvSpPr>
            <a:spLocks noGrp="1"/>
          </p:cNvSpPr>
          <p:nvPr>
            <p:ph type="body" sz="quarter" idx="11"/>
          </p:nvPr>
        </p:nvSpPr>
        <p:spPr>
          <a:xfrm>
            <a:off x="1127448" y="1610963"/>
            <a:ext cx="10009112" cy="4122295"/>
          </a:xfrm>
        </p:spPr>
        <p:txBody>
          <a:bodyPr/>
          <a:lstStyle/>
          <a:p>
            <a:r>
              <a:rPr lang="en-US" sz="2400" dirty="0"/>
              <a:t>“</a:t>
            </a:r>
            <a:r>
              <a:rPr lang="en-US" sz="2400" i="1" dirty="0"/>
              <a:t>Planning and Environmental Protection sit at the very heart of council services, helping to shape the places where we live and work to develop safe and prosperous communities</a:t>
            </a:r>
            <a:r>
              <a:rPr lang="en-US" sz="2400" dirty="0"/>
              <a:t>.”</a:t>
            </a:r>
          </a:p>
          <a:p>
            <a:endParaRPr lang="en-US" dirty="0"/>
          </a:p>
          <a:p>
            <a:r>
              <a:rPr lang="en-US" dirty="0"/>
              <a:t>A guide for Environmental Health Professionals</a:t>
            </a:r>
          </a:p>
          <a:p>
            <a:r>
              <a:rPr lang="en-US" dirty="0"/>
              <a:t>Endorsed by CIEH, RTPI, POS, 2012</a:t>
            </a:r>
            <a:endParaRPr lang="en-GB" dirty="0"/>
          </a:p>
          <a:p>
            <a:r>
              <a:rPr lang="en-US" dirty="0">
                <a:hlinkClick r:id="rId2"/>
              </a:rPr>
              <a:t>http://rtpi.org.uk/media/11204/environmental_protection___planning-a_guide_for_environmental_health_professionals_lgr-_rtpi_endorsed_nov_2012.pdf</a:t>
            </a:r>
            <a:r>
              <a:rPr lang="en-US" dirty="0"/>
              <a:t> </a:t>
            </a:r>
            <a:endParaRPr lang="en-US" dirty="0" smtClean="0"/>
          </a:p>
          <a:p>
            <a:endParaRPr lang="en-US" dirty="0"/>
          </a:p>
          <a:p>
            <a:r>
              <a:rPr lang="en-US" sz="2000" dirty="0" smtClean="0"/>
              <a:t>The aspiration still exists but is the capability still present?</a:t>
            </a:r>
            <a:endParaRPr lang="en-US" sz="2000" dirty="0"/>
          </a:p>
          <a:p>
            <a:endParaRPr lang="en-US" sz="2400" dirty="0"/>
          </a:p>
        </p:txBody>
      </p:sp>
    </p:spTree>
    <p:extLst>
      <p:ext uri="{BB962C8B-B14F-4D97-AF65-F5344CB8AC3E}">
        <p14:creationId xmlns:p14="http://schemas.microsoft.com/office/powerpoint/2010/main" val="40361766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0AC22-713B-4A98-BE14-7E3486CF22E1}"/>
              </a:ext>
            </a:extLst>
          </p:cNvPr>
          <p:cNvSpPr>
            <a:spLocks noGrp="1"/>
          </p:cNvSpPr>
          <p:nvPr>
            <p:ph type="body" sz="quarter" idx="10"/>
          </p:nvPr>
        </p:nvSpPr>
        <p:spPr>
          <a:xfrm>
            <a:off x="1631504" y="620688"/>
            <a:ext cx="7920878" cy="651068"/>
          </a:xfrm>
        </p:spPr>
        <p:txBody>
          <a:bodyPr/>
          <a:lstStyle/>
          <a:p>
            <a:r>
              <a:rPr lang="en-US" dirty="0"/>
              <a:t>The Public Health Role of LAs</a:t>
            </a:r>
          </a:p>
          <a:p>
            <a:r>
              <a:rPr lang="en-US" dirty="0"/>
              <a:t> </a:t>
            </a:r>
            <a:endParaRPr lang="en-GB" dirty="0"/>
          </a:p>
        </p:txBody>
      </p:sp>
      <p:sp>
        <p:nvSpPr>
          <p:cNvPr id="3" name="Text Placeholder 2">
            <a:extLst>
              <a:ext uri="{FF2B5EF4-FFF2-40B4-BE49-F238E27FC236}">
                <a16:creationId xmlns:a16="http://schemas.microsoft.com/office/drawing/2014/main" id="{B568B2C1-345C-41C1-B0DF-D2967A135CD6}"/>
              </a:ext>
            </a:extLst>
          </p:cNvPr>
          <p:cNvSpPr>
            <a:spLocks noGrp="1"/>
          </p:cNvSpPr>
          <p:nvPr>
            <p:ph type="body" sz="quarter" idx="11"/>
          </p:nvPr>
        </p:nvSpPr>
        <p:spPr>
          <a:xfrm>
            <a:off x="1271464" y="1628801"/>
            <a:ext cx="9505056" cy="4482335"/>
          </a:xfrm>
        </p:spPr>
        <p:txBody>
          <a:bodyPr/>
          <a:lstStyle/>
          <a:p>
            <a:r>
              <a:rPr lang="en-US" sz="2400" dirty="0"/>
              <a:t>“</a:t>
            </a:r>
            <a:r>
              <a:rPr lang="en-US" sz="2400" i="1" dirty="0"/>
              <a:t>Local authorities should embed these new public health functions into all their activities, tailoring local solutions to local problems, and using all the levers at their disposal to improve health and reduce inequalities. They will create a 21st century local public health system, based on localism, democratic accountability and evidence</a:t>
            </a:r>
            <a:r>
              <a:rPr lang="en-US" sz="2400" dirty="0"/>
              <a:t>.”</a:t>
            </a:r>
          </a:p>
          <a:p>
            <a:endParaRPr lang="en-US" sz="2000" dirty="0"/>
          </a:p>
          <a:p>
            <a:r>
              <a:rPr lang="en-US" sz="2000" dirty="0"/>
              <a:t>Public Health in Local Government</a:t>
            </a:r>
          </a:p>
          <a:p>
            <a:r>
              <a:rPr lang="en-US" sz="2000" dirty="0"/>
              <a:t>Department of Health, 2012</a:t>
            </a:r>
            <a:endParaRPr lang="en-GB" sz="2000" dirty="0"/>
          </a:p>
        </p:txBody>
      </p:sp>
    </p:spTree>
    <p:extLst>
      <p:ext uri="{BB962C8B-B14F-4D97-AF65-F5344CB8AC3E}">
        <p14:creationId xmlns:p14="http://schemas.microsoft.com/office/powerpoint/2010/main" val="41162579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200" dirty="0" smtClean="0"/>
              <a:t>A </a:t>
            </a:r>
            <a:r>
              <a:rPr lang="en-GB" sz="3200" dirty="0"/>
              <a:t>Decade </a:t>
            </a:r>
            <a:r>
              <a:rPr lang="en-GB" sz="3200" dirty="0" smtClean="0"/>
              <a:t>of Public Health </a:t>
            </a:r>
            <a:r>
              <a:rPr lang="en-GB" sz="3200" dirty="0"/>
              <a:t>in </a:t>
            </a:r>
            <a:r>
              <a:rPr lang="en-GB" sz="3200" dirty="0" smtClean="0"/>
              <a:t>Local Government</a:t>
            </a:r>
            <a:endParaRPr lang="en-GB" sz="3200" dirty="0"/>
          </a:p>
        </p:txBody>
      </p:sp>
      <p:sp>
        <p:nvSpPr>
          <p:cNvPr id="3" name="Text Placeholder 2"/>
          <p:cNvSpPr>
            <a:spLocks noGrp="1"/>
          </p:cNvSpPr>
          <p:nvPr>
            <p:ph type="body" sz="quarter" idx="11"/>
          </p:nvPr>
        </p:nvSpPr>
        <p:spPr>
          <a:xfrm>
            <a:off x="1103445" y="1610963"/>
            <a:ext cx="10033115" cy="4122295"/>
          </a:xfrm>
        </p:spPr>
        <p:txBody>
          <a:bodyPr/>
          <a:lstStyle/>
          <a:p>
            <a:r>
              <a:rPr lang="en-GB" sz="2400" dirty="0" smtClean="0"/>
              <a:t> 2022 marks a decade of </a:t>
            </a:r>
            <a:r>
              <a:rPr lang="en-GB" sz="2400" dirty="0"/>
              <a:t>public health in local </a:t>
            </a:r>
            <a:r>
              <a:rPr lang="en-GB" sz="2400" dirty="0" smtClean="0"/>
              <a:t>government</a:t>
            </a:r>
          </a:p>
          <a:p>
            <a:endParaRPr lang="en-GB" sz="2400" dirty="0"/>
          </a:p>
          <a:p>
            <a:r>
              <a:rPr lang="en-GB" sz="2400" dirty="0">
                <a:hlinkClick r:id="rId2"/>
              </a:rPr>
              <a:t>https://</a:t>
            </a:r>
            <a:r>
              <a:rPr lang="en-GB" sz="2400" dirty="0" smtClean="0">
                <a:hlinkClick r:id="rId2"/>
              </a:rPr>
              <a:t>www.local.gov.uk/publications/public-health-local-government-celebrating-10-years-transformation</a:t>
            </a:r>
            <a:r>
              <a:rPr lang="en-GB" sz="2400" dirty="0" smtClean="0"/>
              <a:t> </a:t>
            </a:r>
          </a:p>
          <a:p>
            <a:endParaRPr lang="en-GB" sz="2400" dirty="0"/>
          </a:p>
          <a:p>
            <a:r>
              <a:rPr lang="en-GB" sz="2400" dirty="0" smtClean="0"/>
              <a:t>Whist recognising the important role of public health and reaffirming that public health is rightly a local government function, the report acknowledges that </a:t>
            </a:r>
            <a:r>
              <a:rPr lang="en-GB" sz="2400" b="1" dirty="0" smtClean="0"/>
              <a:t>there </a:t>
            </a:r>
            <a:r>
              <a:rPr lang="en-GB" sz="2400" b="1" dirty="0"/>
              <a:t>are problems recruiting and retaining suitably trained and qualified staff, particularly in rural areas.</a:t>
            </a:r>
          </a:p>
        </p:txBody>
      </p:sp>
    </p:spTree>
    <p:extLst>
      <p:ext uri="{BB962C8B-B14F-4D97-AF65-F5344CB8AC3E}">
        <p14:creationId xmlns:p14="http://schemas.microsoft.com/office/powerpoint/2010/main" val="25057099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764704"/>
            <a:ext cx="10081120" cy="651068"/>
          </a:xfrm>
        </p:spPr>
        <p:txBody>
          <a:bodyPr/>
          <a:lstStyle/>
          <a:p>
            <a:r>
              <a:rPr lang="en-GB" sz="3200" dirty="0" smtClean="0"/>
              <a:t>Staffing Challenges Affecting Environmental Protection</a:t>
            </a:r>
            <a:endParaRPr lang="en-GB" sz="3200" dirty="0"/>
          </a:p>
        </p:txBody>
      </p:sp>
      <p:sp>
        <p:nvSpPr>
          <p:cNvPr id="3" name="Text Placeholder 2"/>
          <p:cNvSpPr>
            <a:spLocks noGrp="1"/>
          </p:cNvSpPr>
          <p:nvPr>
            <p:ph type="body" sz="quarter" idx="11"/>
          </p:nvPr>
        </p:nvSpPr>
        <p:spPr>
          <a:xfrm>
            <a:off x="1103445" y="1610963"/>
            <a:ext cx="10033115" cy="4122295"/>
          </a:xfrm>
        </p:spPr>
        <p:txBody>
          <a:bodyPr/>
          <a:lstStyle/>
          <a:p>
            <a:r>
              <a:rPr lang="en-GB" sz="1800" dirty="0" smtClean="0"/>
              <a:t>The Planner frequently  reports on the stark resourcing </a:t>
            </a:r>
            <a:r>
              <a:rPr lang="en-GB" sz="1800" dirty="0"/>
              <a:t>issues at council planning departments </a:t>
            </a:r>
            <a:r>
              <a:rPr lang="en-GB" sz="1800" dirty="0" smtClean="0"/>
              <a:t>including the difficulty of recruiting suitability qualified staff. </a:t>
            </a:r>
          </a:p>
          <a:p>
            <a:endParaRPr lang="en-GB" dirty="0"/>
          </a:p>
          <a:p>
            <a:r>
              <a:rPr lang="en-GB" sz="1400" dirty="0">
                <a:hlinkClick r:id="rId2"/>
              </a:rPr>
              <a:t>https://</a:t>
            </a:r>
            <a:r>
              <a:rPr lang="en-GB" sz="1400" dirty="0" smtClean="0">
                <a:hlinkClick r:id="rId2"/>
              </a:rPr>
              <a:t>www.planningresource.co.uk/article/1596562/staff-planning-authorities-find-hardest-recruit</a:t>
            </a:r>
            <a:r>
              <a:rPr lang="en-GB" sz="1400" dirty="0"/>
              <a:t> </a:t>
            </a:r>
            <a:endParaRPr lang="en-GB" sz="1400" dirty="0" smtClean="0"/>
          </a:p>
          <a:p>
            <a:r>
              <a:rPr lang="en-GB" sz="1400" dirty="0" smtClean="0">
                <a:hlinkClick r:id="rId3"/>
              </a:rPr>
              <a:t>https</a:t>
            </a:r>
            <a:r>
              <a:rPr lang="en-GB" sz="1400" dirty="0">
                <a:hlinkClick r:id="rId3"/>
              </a:rPr>
              <a:t>://</a:t>
            </a:r>
            <a:r>
              <a:rPr lang="en-GB" sz="1400" dirty="0" smtClean="0">
                <a:hlinkClick r:id="rId3"/>
              </a:rPr>
              <a:t>www.theplanner.co.uk/2019/06/19/rtpi-says-public-sector-planning-facing-serious-recruitment-challenges</a:t>
            </a:r>
            <a:r>
              <a:rPr lang="en-GB" sz="1400" dirty="0" smtClean="0"/>
              <a:t> updated 13/8/22</a:t>
            </a:r>
          </a:p>
          <a:p>
            <a:endParaRPr lang="en-GB" dirty="0"/>
          </a:p>
          <a:p>
            <a:r>
              <a:rPr lang="en-GB" sz="1800" dirty="0" smtClean="0"/>
              <a:t>The 2021 CIEH </a:t>
            </a:r>
            <a:r>
              <a:rPr lang="en-GB" sz="1800" dirty="0"/>
              <a:t>EH workforce survey </a:t>
            </a:r>
            <a:r>
              <a:rPr lang="en-GB" sz="1800" dirty="0" smtClean="0"/>
              <a:t>highlighted significant recruitment difficulties</a:t>
            </a:r>
          </a:p>
          <a:p>
            <a:endParaRPr lang="en-GB" sz="1800" dirty="0" smtClean="0"/>
          </a:p>
          <a:p>
            <a:r>
              <a:rPr lang="en-GB" sz="1800" dirty="0" smtClean="0"/>
              <a:t>‘‘</a:t>
            </a:r>
            <a:r>
              <a:rPr lang="en-GB" sz="1800" i="1" dirty="0" smtClean="0"/>
              <a:t>There </a:t>
            </a:r>
            <a:r>
              <a:rPr lang="en-GB" sz="1800" i="1" dirty="0"/>
              <a:t>is a shortage of experienced qualified EH officers. Due to financial and other pressures local authorities are delaying recruiting and not taking on more trainees or apprentices, which will be the 'future lifeblood' of the profession</a:t>
            </a:r>
            <a:r>
              <a:rPr lang="en-GB" sz="1800" dirty="0" smtClean="0"/>
              <a:t>.’’</a:t>
            </a:r>
          </a:p>
          <a:p>
            <a:endParaRPr lang="en-GB" sz="1800" dirty="0"/>
          </a:p>
          <a:p>
            <a:r>
              <a:rPr lang="en-GB" sz="1400" dirty="0">
                <a:hlinkClick r:id="rId4"/>
              </a:rPr>
              <a:t>https://www.cieh.org/ehn/public-health-and-protection/2021/april/eh-workforce-survey-highlights-recruitment-difficulties</a:t>
            </a:r>
            <a:r>
              <a:rPr lang="en-GB" sz="1400" dirty="0" smtClean="0">
                <a:hlinkClick r:id="rId4"/>
              </a:rPr>
              <a:t>/</a:t>
            </a:r>
            <a:r>
              <a:rPr lang="en-GB" sz="1400" dirty="0" smtClean="0"/>
              <a:t> </a:t>
            </a:r>
            <a:endParaRPr lang="en-GB" sz="1400" dirty="0"/>
          </a:p>
        </p:txBody>
      </p:sp>
    </p:spTree>
    <p:extLst>
      <p:ext uri="{BB962C8B-B14F-4D97-AF65-F5344CB8AC3E}">
        <p14:creationId xmlns:p14="http://schemas.microsoft.com/office/powerpoint/2010/main" val="6019665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E87131C6E01149B92C08BDE3DAD285" ma:contentTypeVersion="14" ma:contentTypeDescription="Create a new document." ma:contentTypeScope="" ma:versionID="9b480219c19ba0866076b54f5d483d92">
  <xsd:schema xmlns:xsd="http://www.w3.org/2001/XMLSchema" xmlns:xs="http://www.w3.org/2001/XMLSchema" xmlns:p="http://schemas.microsoft.com/office/2006/metadata/properties" xmlns:ns3="83464fbe-6045-496c-aadd-77a7be186b3d" xmlns:ns4="a6b74a24-0929-4331-b68d-6dc2f138fc9f" targetNamespace="http://schemas.microsoft.com/office/2006/metadata/properties" ma:root="true" ma:fieldsID="aaf69a08004867089c13aa3bd5aac5dc" ns3:_="" ns4:_="">
    <xsd:import namespace="83464fbe-6045-496c-aadd-77a7be186b3d"/>
    <xsd:import namespace="a6b74a24-0929-4331-b68d-6dc2f138fc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64fbe-6045-496c-aadd-77a7be18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b74a24-0929-4331-b68d-6dc2f138fc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6A399A-D578-4202-B2C0-3B515E448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64fbe-6045-496c-aadd-77a7be186b3d"/>
    <ds:schemaRef ds:uri="a6b74a24-0929-4331-b68d-6dc2f138f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54CADA-24BA-4851-B76D-AE7819BBAB88}">
  <ds:schemaRefs>
    <ds:schemaRef ds:uri="http://schemas.microsoft.com/sharepoint/v3/contenttype/forms"/>
  </ds:schemaRefs>
</ds:datastoreItem>
</file>

<file path=customXml/itemProps3.xml><?xml version="1.0" encoding="utf-8"?>
<ds:datastoreItem xmlns:ds="http://schemas.openxmlformats.org/officeDocument/2006/customXml" ds:itemID="{82F6B2E1-0A5D-47EA-B1E2-F4105F4BF4B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6b74a24-0929-4331-b68d-6dc2f138fc9f"/>
    <ds:schemaRef ds:uri="http://purl.org/dc/elements/1.1/"/>
    <ds:schemaRef ds:uri="http://schemas.microsoft.com/office/2006/metadata/properties"/>
    <ds:schemaRef ds:uri="83464fbe-6045-496c-aadd-77a7be186b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5037</TotalTime>
  <Words>2778</Words>
  <Application>Microsoft Office PowerPoint</Application>
  <PresentationFormat>Widescreen</PresentationFormat>
  <Paragraphs>282</Paragraphs>
  <Slides>39</Slides>
  <Notes>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MS PGothic</vt:lpstr>
      <vt:lpstr>MS PGothic</vt:lpstr>
      <vt:lpstr>Arial</vt:lpstr>
      <vt:lpstr>Calibri</vt:lpstr>
      <vt:lpstr>Courier New</vt:lpstr>
      <vt:lpstr>Georgia</vt:lpstr>
      <vt:lpstr>Tahoma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James Longhurst</cp:lastModifiedBy>
  <cp:revision>311</cp:revision>
  <cp:lastPrinted>2017-11-08T15:08:34Z</cp:lastPrinted>
  <dcterms:created xsi:type="dcterms:W3CDTF">2016-04-27T08:32:31Z</dcterms:created>
  <dcterms:modified xsi:type="dcterms:W3CDTF">2022-10-15T16:21:28Z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0x01010036E87131C6E01149B92C08BDE3DAD285</vt:lpwstr>
  </property>
</Properties>
</file>