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9"/>
  </p:notesMasterIdLst>
  <p:handoutMasterIdLst>
    <p:handoutMasterId r:id="rId20"/>
  </p:handoutMasterIdLst>
  <p:sldIdLst>
    <p:sldId id="256" r:id="rId2"/>
    <p:sldId id="270" r:id="rId3"/>
    <p:sldId id="271" r:id="rId4"/>
    <p:sldId id="257" r:id="rId5"/>
    <p:sldId id="264" r:id="rId6"/>
    <p:sldId id="265" r:id="rId7"/>
    <p:sldId id="266" r:id="rId8"/>
    <p:sldId id="267" r:id="rId9"/>
    <p:sldId id="273" r:id="rId10"/>
    <p:sldId id="261" r:id="rId11"/>
    <p:sldId id="262" r:id="rId12"/>
    <p:sldId id="263" r:id="rId13"/>
    <p:sldId id="260" r:id="rId14"/>
    <p:sldId id="268" r:id="rId15"/>
    <p:sldId id="269" r:id="rId16"/>
    <p:sldId id="258" r:id="rId17"/>
    <p:sldId id="272" r:id="rId18"/>
  </p:sldIdLst>
  <p:sldSz cx="9144000" cy="6858000" type="screen4x3"/>
  <p:notesSz cx="6858000" cy="9144000"/>
  <p:defaultTextStyle>
    <a:defPPr>
      <a:defRPr lang="en-GB"/>
    </a:defPPr>
    <a:lvl1pPr algn="l" rtl="0" fontAlgn="base">
      <a:spcBef>
        <a:spcPct val="0"/>
      </a:spcBef>
      <a:spcAft>
        <a:spcPct val="0"/>
      </a:spcAft>
      <a:defRPr kern="1200">
        <a:solidFill>
          <a:schemeClr val="tx1"/>
        </a:solidFill>
        <a:latin typeface="Verdana" pitchFamily="34" charset="0"/>
        <a:ea typeface="+mn-ea"/>
        <a:cs typeface="Arial" charset="0"/>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52"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en-GB"/>
          </a:p>
        </p:txBody>
      </p:sp>
      <p:sp>
        <p:nvSpPr>
          <p:cNvPr id="28675"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en-GB"/>
          </a:p>
        </p:txBody>
      </p:sp>
      <p:sp>
        <p:nvSpPr>
          <p:cNvPr id="28676"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en-GB"/>
          </a:p>
        </p:txBody>
      </p:sp>
      <p:sp>
        <p:nvSpPr>
          <p:cNvPr id="28677"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FCEF2BA-062C-484A-A491-DE9FF7CBE106}" type="slidenum">
              <a:rPr lang="en-GB"/>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en-GB"/>
          </a:p>
        </p:txBody>
      </p:sp>
      <p:sp>
        <p:nvSpPr>
          <p:cNvPr id="307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en-GB"/>
          </a:p>
        </p:txBody>
      </p:sp>
      <p:sp>
        <p:nvSpPr>
          <p:cNvPr id="30724"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307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307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en-GB"/>
          </a:p>
        </p:txBody>
      </p:sp>
      <p:sp>
        <p:nvSpPr>
          <p:cNvPr id="307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74B318D9-4381-4EAD-B151-0750D8348A78}" type="slidenum">
              <a:rPr lang="en-GB"/>
              <a:pPr/>
              <a:t>‹#›</a:t>
            </a:fld>
            <a:endParaRPr lang="en-GB"/>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Arial" charset="0"/>
      </a:defRPr>
    </a:lvl1pPr>
    <a:lvl2pPr marL="457200" algn="l" rtl="0" fontAlgn="base">
      <a:spcBef>
        <a:spcPct val="30000"/>
      </a:spcBef>
      <a:spcAft>
        <a:spcPct val="0"/>
      </a:spcAft>
      <a:defRPr sz="1200" kern="1200">
        <a:solidFill>
          <a:schemeClr val="tx1"/>
        </a:solidFill>
        <a:latin typeface="Arial" charset="0"/>
        <a:ea typeface="+mn-ea"/>
        <a:cs typeface="Arial" charset="0"/>
      </a:defRPr>
    </a:lvl2pPr>
    <a:lvl3pPr marL="914400" algn="l" rtl="0" fontAlgn="base">
      <a:spcBef>
        <a:spcPct val="30000"/>
      </a:spcBef>
      <a:spcAft>
        <a:spcPct val="0"/>
      </a:spcAft>
      <a:defRPr sz="1200" kern="1200">
        <a:solidFill>
          <a:schemeClr val="tx1"/>
        </a:solidFill>
        <a:latin typeface="Arial" charset="0"/>
        <a:ea typeface="+mn-ea"/>
        <a:cs typeface="Arial" charset="0"/>
      </a:defRPr>
    </a:lvl3pPr>
    <a:lvl4pPr marL="1371600" algn="l" rtl="0" fontAlgn="base">
      <a:spcBef>
        <a:spcPct val="30000"/>
      </a:spcBef>
      <a:spcAft>
        <a:spcPct val="0"/>
      </a:spcAft>
      <a:defRPr sz="1200" kern="1200">
        <a:solidFill>
          <a:schemeClr val="tx1"/>
        </a:solidFill>
        <a:latin typeface="Arial" charset="0"/>
        <a:ea typeface="+mn-ea"/>
        <a:cs typeface="Arial" charset="0"/>
      </a:defRPr>
    </a:lvl4pPr>
    <a:lvl5pPr marL="1828800" algn="l" rtl="0" fontAlgn="base">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176BD61-4F0F-4C64-A12C-7AD4B8EE6E06}" type="slidenum">
              <a:rPr lang="en-GB"/>
              <a:pPr/>
              <a:t>17</a:t>
            </a:fld>
            <a:endParaRPr lang="en-GB"/>
          </a:p>
        </p:txBody>
      </p:sp>
      <p:sp>
        <p:nvSpPr>
          <p:cNvPr id="31746" name="Rectangle 2"/>
          <p:cNvSpPr>
            <a:spLocks noRot="1" noChangeArrowheads="1" noTextEdit="1"/>
          </p:cNvSpPr>
          <p:nvPr>
            <p:ph type="sldImg"/>
          </p:nvPr>
        </p:nvSpPr>
        <p:spPr>
          <a:ln/>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grpSp>
        <p:nvGrpSpPr>
          <p:cNvPr id="8194" name="Group 2"/>
          <p:cNvGrpSpPr>
            <a:grpSpLocks/>
          </p:cNvGrpSpPr>
          <p:nvPr/>
        </p:nvGrpSpPr>
        <p:grpSpPr bwMode="auto">
          <a:xfrm>
            <a:off x="4716463" y="5345113"/>
            <a:ext cx="4427537" cy="1512887"/>
            <a:chOff x="2971" y="3367"/>
            <a:chExt cx="2789" cy="953"/>
          </a:xfrm>
        </p:grpSpPr>
        <p:sp>
          <p:nvSpPr>
            <p:cNvPr id="8195" name="Freeform 3"/>
            <p:cNvSpPr>
              <a:spLocks/>
            </p:cNvSpPr>
            <p:nvPr/>
          </p:nvSpPr>
          <p:spPr bwMode="ltGray">
            <a:xfrm>
              <a:off x="2971" y="3367"/>
              <a:ext cx="2789" cy="953"/>
            </a:xfrm>
            <a:custGeom>
              <a:avLst/>
              <a:gdLst/>
              <a:ahLst/>
              <a:cxnLst>
                <a:cxn ang="0">
                  <a:pos x="2768" y="18"/>
                </a:cxn>
                <a:cxn ang="0">
                  <a:pos x="2678" y="24"/>
                </a:cxn>
                <a:cxn ang="0">
                  <a:pos x="2613" y="102"/>
                </a:cxn>
                <a:cxn ang="0">
                  <a:pos x="2511" y="156"/>
                </a:cxn>
                <a:cxn ang="0">
                  <a:pos x="2505" y="222"/>
                </a:cxn>
                <a:cxn ang="0">
                  <a:pos x="2487" y="246"/>
                </a:cxn>
                <a:cxn ang="0">
                  <a:pos x="2469" y="252"/>
                </a:cxn>
                <a:cxn ang="0">
                  <a:pos x="2397" y="210"/>
                </a:cxn>
                <a:cxn ang="0">
                  <a:pos x="2260" y="192"/>
                </a:cxn>
                <a:cxn ang="0">
                  <a:pos x="2236" y="186"/>
                </a:cxn>
                <a:cxn ang="0">
                  <a:pos x="2218" y="192"/>
                </a:cxn>
                <a:cxn ang="0">
                  <a:pos x="2146" y="228"/>
                </a:cxn>
                <a:cxn ang="0">
                  <a:pos x="2110" y="240"/>
                </a:cxn>
                <a:cxn ang="0">
                  <a:pos x="2086" y="246"/>
                </a:cxn>
                <a:cxn ang="0">
                  <a:pos x="2074" y="258"/>
                </a:cxn>
                <a:cxn ang="0">
                  <a:pos x="2074" y="276"/>
                </a:cxn>
                <a:cxn ang="0">
                  <a:pos x="2051" y="300"/>
                </a:cxn>
                <a:cxn ang="0">
                  <a:pos x="2033" y="312"/>
                </a:cxn>
                <a:cxn ang="0">
                  <a:pos x="2021" y="324"/>
                </a:cxn>
                <a:cxn ang="0">
                  <a:pos x="2009" y="336"/>
                </a:cxn>
                <a:cxn ang="0">
                  <a:pos x="1979" y="342"/>
                </a:cxn>
                <a:cxn ang="0">
                  <a:pos x="1913" y="336"/>
                </a:cxn>
                <a:cxn ang="0">
                  <a:pos x="1877" y="330"/>
                </a:cxn>
                <a:cxn ang="0">
                  <a:pos x="1865" y="342"/>
                </a:cxn>
                <a:cxn ang="0">
                  <a:pos x="1853" y="354"/>
                </a:cxn>
                <a:cxn ang="0">
                  <a:pos x="1823" y="360"/>
                </a:cxn>
                <a:cxn ang="0">
                  <a:pos x="1764" y="342"/>
                </a:cxn>
                <a:cxn ang="0">
                  <a:pos x="1740" y="342"/>
                </a:cxn>
                <a:cxn ang="0">
                  <a:pos x="1716" y="354"/>
                </a:cxn>
                <a:cxn ang="0">
                  <a:pos x="1656" y="425"/>
                </a:cxn>
                <a:cxn ang="0">
                  <a:pos x="1614" y="569"/>
                </a:cxn>
                <a:cxn ang="0">
                  <a:pos x="1614" y="593"/>
                </a:cxn>
                <a:cxn ang="0">
                  <a:pos x="1620" y="641"/>
                </a:cxn>
                <a:cxn ang="0">
                  <a:pos x="1638" y="659"/>
                </a:cxn>
                <a:cxn ang="0">
                  <a:pos x="1632" y="671"/>
                </a:cxn>
                <a:cxn ang="0">
                  <a:pos x="1620" y="683"/>
                </a:cxn>
                <a:cxn ang="0">
                  <a:pos x="1542" y="689"/>
                </a:cxn>
                <a:cxn ang="0">
                  <a:pos x="1465" y="629"/>
                </a:cxn>
                <a:cxn ang="0">
                  <a:pos x="1333" y="587"/>
                </a:cxn>
                <a:cxn ang="0">
                  <a:pos x="1184" y="671"/>
                </a:cxn>
                <a:cxn ang="0">
                  <a:pos x="1016" y="731"/>
                </a:cxn>
                <a:cxn ang="0">
                  <a:pos x="813" y="743"/>
                </a:cxn>
                <a:cxn ang="0">
                  <a:pos x="628" y="701"/>
                </a:cxn>
                <a:cxn ang="0">
                  <a:pos x="568" y="695"/>
                </a:cxn>
                <a:cxn ang="0">
                  <a:pos x="556" y="701"/>
                </a:cxn>
                <a:cxn ang="0">
                  <a:pos x="520" y="731"/>
                </a:cxn>
                <a:cxn ang="0">
                  <a:pos x="436" y="809"/>
                </a:cxn>
                <a:cxn ang="0">
                  <a:pos x="406" y="821"/>
                </a:cxn>
                <a:cxn ang="0">
                  <a:pos x="382" y="821"/>
                </a:cxn>
                <a:cxn ang="0">
                  <a:pos x="335" y="827"/>
                </a:cxn>
                <a:cxn ang="0">
                  <a:pos x="209" y="851"/>
                </a:cxn>
                <a:cxn ang="0">
                  <a:pos x="173" y="857"/>
                </a:cxn>
                <a:cxn ang="0">
                  <a:pos x="125" y="851"/>
                </a:cxn>
                <a:cxn ang="0">
                  <a:pos x="107" y="857"/>
                </a:cxn>
                <a:cxn ang="0">
                  <a:pos x="101" y="875"/>
                </a:cxn>
                <a:cxn ang="0">
                  <a:pos x="83" y="887"/>
                </a:cxn>
                <a:cxn ang="0">
                  <a:pos x="48" y="899"/>
                </a:cxn>
                <a:cxn ang="0">
                  <a:pos x="2780" y="24"/>
                </a:cxn>
              </a:cxnLst>
              <a:rect l="0" t="0" r="r" b="b"/>
              <a:pathLst>
                <a:path w="2780" h="953">
                  <a:moveTo>
                    <a:pt x="2780" y="24"/>
                  </a:moveTo>
                  <a:lnTo>
                    <a:pt x="2774" y="24"/>
                  </a:lnTo>
                  <a:lnTo>
                    <a:pt x="2774" y="18"/>
                  </a:lnTo>
                  <a:lnTo>
                    <a:pt x="2768" y="18"/>
                  </a:lnTo>
                  <a:lnTo>
                    <a:pt x="2756" y="12"/>
                  </a:lnTo>
                  <a:lnTo>
                    <a:pt x="2738" y="6"/>
                  </a:lnTo>
                  <a:lnTo>
                    <a:pt x="2714" y="0"/>
                  </a:lnTo>
                  <a:lnTo>
                    <a:pt x="2678" y="24"/>
                  </a:lnTo>
                  <a:lnTo>
                    <a:pt x="2643" y="54"/>
                  </a:lnTo>
                  <a:lnTo>
                    <a:pt x="2619" y="90"/>
                  </a:lnTo>
                  <a:lnTo>
                    <a:pt x="2613" y="96"/>
                  </a:lnTo>
                  <a:lnTo>
                    <a:pt x="2613" y="102"/>
                  </a:lnTo>
                  <a:lnTo>
                    <a:pt x="2601" y="108"/>
                  </a:lnTo>
                  <a:lnTo>
                    <a:pt x="2583" y="120"/>
                  </a:lnTo>
                  <a:lnTo>
                    <a:pt x="2541" y="132"/>
                  </a:lnTo>
                  <a:lnTo>
                    <a:pt x="2511" y="156"/>
                  </a:lnTo>
                  <a:lnTo>
                    <a:pt x="2511" y="204"/>
                  </a:lnTo>
                  <a:lnTo>
                    <a:pt x="2511" y="210"/>
                  </a:lnTo>
                  <a:lnTo>
                    <a:pt x="2505" y="216"/>
                  </a:lnTo>
                  <a:lnTo>
                    <a:pt x="2505" y="222"/>
                  </a:lnTo>
                  <a:lnTo>
                    <a:pt x="2499" y="228"/>
                  </a:lnTo>
                  <a:lnTo>
                    <a:pt x="2499" y="240"/>
                  </a:lnTo>
                  <a:lnTo>
                    <a:pt x="2493" y="246"/>
                  </a:lnTo>
                  <a:lnTo>
                    <a:pt x="2487" y="246"/>
                  </a:lnTo>
                  <a:lnTo>
                    <a:pt x="2487" y="252"/>
                  </a:lnTo>
                  <a:lnTo>
                    <a:pt x="2481" y="252"/>
                  </a:lnTo>
                  <a:lnTo>
                    <a:pt x="2475" y="252"/>
                  </a:lnTo>
                  <a:lnTo>
                    <a:pt x="2469" y="252"/>
                  </a:lnTo>
                  <a:lnTo>
                    <a:pt x="2457" y="252"/>
                  </a:lnTo>
                  <a:lnTo>
                    <a:pt x="2439" y="258"/>
                  </a:lnTo>
                  <a:lnTo>
                    <a:pt x="2415" y="222"/>
                  </a:lnTo>
                  <a:lnTo>
                    <a:pt x="2397" y="210"/>
                  </a:lnTo>
                  <a:lnTo>
                    <a:pt x="2373" y="216"/>
                  </a:lnTo>
                  <a:lnTo>
                    <a:pt x="2332" y="216"/>
                  </a:lnTo>
                  <a:lnTo>
                    <a:pt x="2296" y="204"/>
                  </a:lnTo>
                  <a:lnTo>
                    <a:pt x="2260" y="192"/>
                  </a:lnTo>
                  <a:lnTo>
                    <a:pt x="2260" y="192"/>
                  </a:lnTo>
                  <a:lnTo>
                    <a:pt x="2248" y="186"/>
                  </a:lnTo>
                  <a:lnTo>
                    <a:pt x="2242" y="186"/>
                  </a:lnTo>
                  <a:lnTo>
                    <a:pt x="2236" y="186"/>
                  </a:lnTo>
                  <a:lnTo>
                    <a:pt x="2230" y="186"/>
                  </a:lnTo>
                  <a:lnTo>
                    <a:pt x="2224" y="192"/>
                  </a:lnTo>
                  <a:lnTo>
                    <a:pt x="2224" y="192"/>
                  </a:lnTo>
                  <a:lnTo>
                    <a:pt x="2218" y="192"/>
                  </a:lnTo>
                  <a:lnTo>
                    <a:pt x="2212" y="198"/>
                  </a:lnTo>
                  <a:lnTo>
                    <a:pt x="2194" y="204"/>
                  </a:lnTo>
                  <a:lnTo>
                    <a:pt x="2170" y="210"/>
                  </a:lnTo>
                  <a:lnTo>
                    <a:pt x="2146" y="228"/>
                  </a:lnTo>
                  <a:lnTo>
                    <a:pt x="2122" y="240"/>
                  </a:lnTo>
                  <a:lnTo>
                    <a:pt x="2116" y="240"/>
                  </a:lnTo>
                  <a:lnTo>
                    <a:pt x="2110" y="240"/>
                  </a:lnTo>
                  <a:lnTo>
                    <a:pt x="2110" y="240"/>
                  </a:lnTo>
                  <a:lnTo>
                    <a:pt x="2104" y="240"/>
                  </a:lnTo>
                  <a:lnTo>
                    <a:pt x="2098" y="246"/>
                  </a:lnTo>
                  <a:lnTo>
                    <a:pt x="2092" y="246"/>
                  </a:lnTo>
                  <a:lnTo>
                    <a:pt x="2086" y="246"/>
                  </a:lnTo>
                  <a:lnTo>
                    <a:pt x="2080" y="252"/>
                  </a:lnTo>
                  <a:lnTo>
                    <a:pt x="2080" y="258"/>
                  </a:lnTo>
                  <a:lnTo>
                    <a:pt x="2074" y="258"/>
                  </a:lnTo>
                  <a:lnTo>
                    <a:pt x="2074" y="258"/>
                  </a:lnTo>
                  <a:lnTo>
                    <a:pt x="2074" y="264"/>
                  </a:lnTo>
                  <a:lnTo>
                    <a:pt x="2074" y="264"/>
                  </a:lnTo>
                  <a:lnTo>
                    <a:pt x="2074" y="270"/>
                  </a:lnTo>
                  <a:lnTo>
                    <a:pt x="2074" y="276"/>
                  </a:lnTo>
                  <a:lnTo>
                    <a:pt x="2069" y="288"/>
                  </a:lnTo>
                  <a:lnTo>
                    <a:pt x="2057" y="300"/>
                  </a:lnTo>
                  <a:lnTo>
                    <a:pt x="2057" y="300"/>
                  </a:lnTo>
                  <a:lnTo>
                    <a:pt x="2051" y="300"/>
                  </a:lnTo>
                  <a:lnTo>
                    <a:pt x="2045" y="300"/>
                  </a:lnTo>
                  <a:lnTo>
                    <a:pt x="2039" y="306"/>
                  </a:lnTo>
                  <a:lnTo>
                    <a:pt x="2033" y="306"/>
                  </a:lnTo>
                  <a:lnTo>
                    <a:pt x="2033" y="312"/>
                  </a:lnTo>
                  <a:lnTo>
                    <a:pt x="2027" y="312"/>
                  </a:lnTo>
                  <a:lnTo>
                    <a:pt x="2027" y="318"/>
                  </a:lnTo>
                  <a:lnTo>
                    <a:pt x="2027" y="318"/>
                  </a:lnTo>
                  <a:lnTo>
                    <a:pt x="2021" y="324"/>
                  </a:lnTo>
                  <a:lnTo>
                    <a:pt x="2021" y="324"/>
                  </a:lnTo>
                  <a:lnTo>
                    <a:pt x="2015" y="330"/>
                  </a:lnTo>
                  <a:lnTo>
                    <a:pt x="2015" y="330"/>
                  </a:lnTo>
                  <a:lnTo>
                    <a:pt x="2009" y="336"/>
                  </a:lnTo>
                  <a:lnTo>
                    <a:pt x="1997" y="336"/>
                  </a:lnTo>
                  <a:lnTo>
                    <a:pt x="1991" y="342"/>
                  </a:lnTo>
                  <a:lnTo>
                    <a:pt x="1985" y="342"/>
                  </a:lnTo>
                  <a:lnTo>
                    <a:pt x="1979" y="342"/>
                  </a:lnTo>
                  <a:lnTo>
                    <a:pt x="1961" y="336"/>
                  </a:lnTo>
                  <a:lnTo>
                    <a:pt x="1925" y="336"/>
                  </a:lnTo>
                  <a:lnTo>
                    <a:pt x="1919" y="336"/>
                  </a:lnTo>
                  <a:lnTo>
                    <a:pt x="1913" y="336"/>
                  </a:lnTo>
                  <a:lnTo>
                    <a:pt x="1895" y="330"/>
                  </a:lnTo>
                  <a:lnTo>
                    <a:pt x="1889" y="330"/>
                  </a:lnTo>
                  <a:lnTo>
                    <a:pt x="1883" y="330"/>
                  </a:lnTo>
                  <a:lnTo>
                    <a:pt x="1877" y="330"/>
                  </a:lnTo>
                  <a:lnTo>
                    <a:pt x="1877" y="330"/>
                  </a:lnTo>
                  <a:lnTo>
                    <a:pt x="1871" y="336"/>
                  </a:lnTo>
                  <a:lnTo>
                    <a:pt x="1871" y="336"/>
                  </a:lnTo>
                  <a:lnTo>
                    <a:pt x="1865" y="342"/>
                  </a:lnTo>
                  <a:lnTo>
                    <a:pt x="1865" y="342"/>
                  </a:lnTo>
                  <a:lnTo>
                    <a:pt x="1859" y="348"/>
                  </a:lnTo>
                  <a:lnTo>
                    <a:pt x="1859" y="348"/>
                  </a:lnTo>
                  <a:lnTo>
                    <a:pt x="1853" y="354"/>
                  </a:lnTo>
                  <a:lnTo>
                    <a:pt x="1847" y="354"/>
                  </a:lnTo>
                  <a:lnTo>
                    <a:pt x="1835" y="360"/>
                  </a:lnTo>
                  <a:lnTo>
                    <a:pt x="1829" y="360"/>
                  </a:lnTo>
                  <a:lnTo>
                    <a:pt x="1823" y="360"/>
                  </a:lnTo>
                  <a:lnTo>
                    <a:pt x="1817" y="360"/>
                  </a:lnTo>
                  <a:lnTo>
                    <a:pt x="1776" y="342"/>
                  </a:lnTo>
                  <a:lnTo>
                    <a:pt x="1770" y="342"/>
                  </a:lnTo>
                  <a:lnTo>
                    <a:pt x="1764" y="342"/>
                  </a:lnTo>
                  <a:lnTo>
                    <a:pt x="1758" y="342"/>
                  </a:lnTo>
                  <a:lnTo>
                    <a:pt x="1746" y="342"/>
                  </a:lnTo>
                  <a:lnTo>
                    <a:pt x="1746" y="342"/>
                  </a:lnTo>
                  <a:lnTo>
                    <a:pt x="1740" y="342"/>
                  </a:lnTo>
                  <a:lnTo>
                    <a:pt x="1734" y="342"/>
                  </a:lnTo>
                  <a:lnTo>
                    <a:pt x="1728" y="348"/>
                  </a:lnTo>
                  <a:lnTo>
                    <a:pt x="1722" y="348"/>
                  </a:lnTo>
                  <a:lnTo>
                    <a:pt x="1716" y="354"/>
                  </a:lnTo>
                  <a:lnTo>
                    <a:pt x="1704" y="366"/>
                  </a:lnTo>
                  <a:lnTo>
                    <a:pt x="1698" y="378"/>
                  </a:lnTo>
                  <a:lnTo>
                    <a:pt x="1674" y="402"/>
                  </a:lnTo>
                  <a:lnTo>
                    <a:pt x="1656" y="425"/>
                  </a:lnTo>
                  <a:lnTo>
                    <a:pt x="1632" y="461"/>
                  </a:lnTo>
                  <a:lnTo>
                    <a:pt x="1614" y="509"/>
                  </a:lnTo>
                  <a:lnTo>
                    <a:pt x="1614" y="563"/>
                  </a:lnTo>
                  <a:lnTo>
                    <a:pt x="1614" y="569"/>
                  </a:lnTo>
                  <a:lnTo>
                    <a:pt x="1614" y="575"/>
                  </a:lnTo>
                  <a:lnTo>
                    <a:pt x="1614" y="581"/>
                  </a:lnTo>
                  <a:lnTo>
                    <a:pt x="1614" y="587"/>
                  </a:lnTo>
                  <a:lnTo>
                    <a:pt x="1614" y="593"/>
                  </a:lnTo>
                  <a:lnTo>
                    <a:pt x="1614" y="599"/>
                  </a:lnTo>
                  <a:lnTo>
                    <a:pt x="1614" y="605"/>
                  </a:lnTo>
                  <a:lnTo>
                    <a:pt x="1614" y="617"/>
                  </a:lnTo>
                  <a:lnTo>
                    <a:pt x="1620" y="641"/>
                  </a:lnTo>
                  <a:lnTo>
                    <a:pt x="1626" y="641"/>
                  </a:lnTo>
                  <a:lnTo>
                    <a:pt x="1632" y="647"/>
                  </a:lnTo>
                  <a:lnTo>
                    <a:pt x="1632" y="659"/>
                  </a:lnTo>
                  <a:lnTo>
                    <a:pt x="1638" y="659"/>
                  </a:lnTo>
                  <a:lnTo>
                    <a:pt x="1638" y="665"/>
                  </a:lnTo>
                  <a:lnTo>
                    <a:pt x="1638" y="665"/>
                  </a:lnTo>
                  <a:lnTo>
                    <a:pt x="1638" y="671"/>
                  </a:lnTo>
                  <a:lnTo>
                    <a:pt x="1632" y="671"/>
                  </a:lnTo>
                  <a:lnTo>
                    <a:pt x="1632" y="677"/>
                  </a:lnTo>
                  <a:lnTo>
                    <a:pt x="1632" y="677"/>
                  </a:lnTo>
                  <a:lnTo>
                    <a:pt x="1626" y="677"/>
                  </a:lnTo>
                  <a:lnTo>
                    <a:pt x="1620" y="683"/>
                  </a:lnTo>
                  <a:lnTo>
                    <a:pt x="1596" y="689"/>
                  </a:lnTo>
                  <a:lnTo>
                    <a:pt x="1572" y="689"/>
                  </a:lnTo>
                  <a:lnTo>
                    <a:pt x="1548" y="689"/>
                  </a:lnTo>
                  <a:lnTo>
                    <a:pt x="1542" y="689"/>
                  </a:lnTo>
                  <a:lnTo>
                    <a:pt x="1536" y="689"/>
                  </a:lnTo>
                  <a:lnTo>
                    <a:pt x="1518" y="683"/>
                  </a:lnTo>
                  <a:lnTo>
                    <a:pt x="1495" y="671"/>
                  </a:lnTo>
                  <a:lnTo>
                    <a:pt x="1465" y="629"/>
                  </a:lnTo>
                  <a:lnTo>
                    <a:pt x="1435" y="599"/>
                  </a:lnTo>
                  <a:lnTo>
                    <a:pt x="1405" y="581"/>
                  </a:lnTo>
                  <a:lnTo>
                    <a:pt x="1375" y="563"/>
                  </a:lnTo>
                  <a:lnTo>
                    <a:pt x="1333" y="587"/>
                  </a:lnTo>
                  <a:lnTo>
                    <a:pt x="1303" y="653"/>
                  </a:lnTo>
                  <a:lnTo>
                    <a:pt x="1261" y="665"/>
                  </a:lnTo>
                  <a:lnTo>
                    <a:pt x="1219" y="653"/>
                  </a:lnTo>
                  <a:lnTo>
                    <a:pt x="1184" y="671"/>
                  </a:lnTo>
                  <a:lnTo>
                    <a:pt x="1136" y="671"/>
                  </a:lnTo>
                  <a:lnTo>
                    <a:pt x="1106" y="671"/>
                  </a:lnTo>
                  <a:lnTo>
                    <a:pt x="1076" y="707"/>
                  </a:lnTo>
                  <a:lnTo>
                    <a:pt x="1016" y="731"/>
                  </a:lnTo>
                  <a:lnTo>
                    <a:pt x="944" y="761"/>
                  </a:lnTo>
                  <a:lnTo>
                    <a:pt x="921" y="773"/>
                  </a:lnTo>
                  <a:lnTo>
                    <a:pt x="867" y="773"/>
                  </a:lnTo>
                  <a:lnTo>
                    <a:pt x="813" y="743"/>
                  </a:lnTo>
                  <a:lnTo>
                    <a:pt x="783" y="719"/>
                  </a:lnTo>
                  <a:lnTo>
                    <a:pt x="741" y="713"/>
                  </a:lnTo>
                  <a:lnTo>
                    <a:pt x="693" y="701"/>
                  </a:lnTo>
                  <a:lnTo>
                    <a:pt x="628" y="701"/>
                  </a:lnTo>
                  <a:lnTo>
                    <a:pt x="616" y="701"/>
                  </a:lnTo>
                  <a:lnTo>
                    <a:pt x="598" y="695"/>
                  </a:lnTo>
                  <a:lnTo>
                    <a:pt x="580" y="695"/>
                  </a:lnTo>
                  <a:lnTo>
                    <a:pt x="568" y="695"/>
                  </a:lnTo>
                  <a:lnTo>
                    <a:pt x="568" y="695"/>
                  </a:lnTo>
                  <a:lnTo>
                    <a:pt x="562" y="701"/>
                  </a:lnTo>
                  <a:lnTo>
                    <a:pt x="556" y="701"/>
                  </a:lnTo>
                  <a:lnTo>
                    <a:pt x="556" y="701"/>
                  </a:lnTo>
                  <a:lnTo>
                    <a:pt x="556" y="701"/>
                  </a:lnTo>
                  <a:lnTo>
                    <a:pt x="550" y="707"/>
                  </a:lnTo>
                  <a:lnTo>
                    <a:pt x="544" y="713"/>
                  </a:lnTo>
                  <a:lnTo>
                    <a:pt x="520" y="731"/>
                  </a:lnTo>
                  <a:lnTo>
                    <a:pt x="496" y="749"/>
                  </a:lnTo>
                  <a:lnTo>
                    <a:pt x="460" y="785"/>
                  </a:lnTo>
                  <a:lnTo>
                    <a:pt x="454" y="791"/>
                  </a:lnTo>
                  <a:lnTo>
                    <a:pt x="436" y="809"/>
                  </a:lnTo>
                  <a:lnTo>
                    <a:pt x="424" y="815"/>
                  </a:lnTo>
                  <a:lnTo>
                    <a:pt x="418" y="821"/>
                  </a:lnTo>
                  <a:lnTo>
                    <a:pt x="412" y="821"/>
                  </a:lnTo>
                  <a:lnTo>
                    <a:pt x="406" y="821"/>
                  </a:lnTo>
                  <a:lnTo>
                    <a:pt x="400" y="821"/>
                  </a:lnTo>
                  <a:lnTo>
                    <a:pt x="394" y="821"/>
                  </a:lnTo>
                  <a:lnTo>
                    <a:pt x="388" y="821"/>
                  </a:lnTo>
                  <a:lnTo>
                    <a:pt x="382" y="821"/>
                  </a:lnTo>
                  <a:lnTo>
                    <a:pt x="370" y="821"/>
                  </a:lnTo>
                  <a:lnTo>
                    <a:pt x="358" y="821"/>
                  </a:lnTo>
                  <a:lnTo>
                    <a:pt x="352" y="821"/>
                  </a:lnTo>
                  <a:lnTo>
                    <a:pt x="335" y="827"/>
                  </a:lnTo>
                  <a:lnTo>
                    <a:pt x="329" y="827"/>
                  </a:lnTo>
                  <a:lnTo>
                    <a:pt x="233" y="839"/>
                  </a:lnTo>
                  <a:lnTo>
                    <a:pt x="227" y="845"/>
                  </a:lnTo>
                  <a:lnTo>
                    <a:pt x="209" y="851"/>
                  </a:lnTo>
                  <a:lnTo>
                    <a:pt x="197" y="851"/>
                  </a:lnTo>
                  <a:lnTo>
                    <a:pt x="185" y="857"/>
                  </a:lnTo>
                  <a:lnTo>
                    <a:pt x="179" y="857"/>
                  </a:lnTo>
                  <a:lnTo>
                    <a:pt x="173" y="857"/>
                  </a:lnTo>
                  <a:lnTo>
                    <a:pt x="167" y="857"/>
                  </a:lnTo>
                  <a:lnTo>
                    <a:pt x="149" y="851"/>
                  </a:lnTo>
                  <a:lnTo>
                    <a:pt x="137" y="851"/>
                  </a:lnTo>
                  <a:lnTo>
                    <a:pt x="125" y="851"/>
                  </a:lnTo>
                  <a:lnTo>
                    <a:pt x="119" y="857"/>
                  </a:lnTo>
                  <a:lnTo>
                    <a:pt x="113" y="857"/>
                  </a:lnTo>
                  <a:lnTo>
                    <a:pt x="107" y="857"/>
                  </a:lnTo>
                  <a:lnTo>
                    <a:pt x="107" y="857"/>
                  </a:lnTo>
                  <a:lnTo>
                    <a:pt x="101" y="863"/>
                  </a:lnTo>
                  <a:lnTo>
                    <a:pt x="101" y="863"/>
                  </a:lnTo>
                  <a:lnTo>
                    <a:pt x="101" y="869"/>
                  </a:lnTo>
                  <a:lnTo>
                    <a:pt x="101" y="875"/>
                  </a:lnTo>
                  <a:lnTo>
                    <a:pt x="95" y="875"/>
                  </a:lnTo>
                  <a:lnTo>
                    <a:pt x="95" y="881"/>
                  </a:lnTo>
                  <a:lnTo>
                    <a:pt x="89" y="881"/>
                  </a:lnTo>
                  <a:lnTo>
                    <a:pt x="83" y="887"/>
                  </a:lnTo>
                  <a:lnTo>
                    <a:pt x="77" y="887"/>
                  </a:lnTo>
                  <a:lnTo>
                    <a:pt x="60" y="893"/>
                  </a:lnTo>
                  <a:lnTo>
                    <a:pt x="54" y="899"/>
                  </a:lnTo>
                  <a:lnTo>
                    <a:pt x="48" y="899"/>
                  </a:lnTo>
                  <a:lnTo>
                    <a:pt x="48" y="905"/>
                  </a:lnTo>
                  <a:lnTo>
                    <a:pt x="0" y="953"/>
                  </a:lnTo>
                  <a:lnTo>
                    <a:pt x="2780" y="953"/>
                  </a:lnTo>
                  <a:lnTo>
                    <a:pt x="2780" y="24"/>
                  </a:lnTo>
                  <a:lnTo>
                    <a:pt x="2780" y="24"/>
                  </a:lnTo>
                  <a:lnTo>
                    <a:pt x="2780" y="24"/>
                  </a:lnTo>
                </a:path>
              </a:pathLst>
            </a:custGeom>
            <a:gradFill rotWithShape="0">
              <a:gsLst>
                <a:gs pos="0">
                  <a:schemeClr val="bg1"/>
                </a:gs>
                <a:gs pos="100000">
                  <a:schemeClr val="bg2"/>
                </a:gs>
              </a:gsLst>
              <a:lin ang="2700000" scaled="1"/>
            </a:gradFill>
            <a:ln w="9525">
              <a:noFill/>
              <a:prstDash val="solid"/>
              <a:round/>
              <a:headEnd/>
              <a:tailEnd/>
            </a:ln>
          </p:spPr>
          <p:txBody>
            <a:bodyPr/>
            <a:lstStyle/>
            <a:p>
              <a:endParaRPr lang="en-GB"/>
            </a:p>
          </p:txBody>
        </p:sp>
        <p:sp>
          <p:nvSpPr>
            <p:cNvPr id="8196" name="Freeform 4"/>
            <p:cNvSpPr>
              <a:spLocks/>
            </p:cNvSpPr>
            <p:nvPr/>
          </p:nvSpPr>
          <p:spPr bwMode="ltGray">
            <a:xfrm>
              <a:off x="4602" y="4014"/>
              <a:ext cx="12" cy="18"/>
            </a:xfrm>
            <a:custGeom>
              <a:avLst/>
              <a:gdLst/>
              <a:ahLst/>
              <a:cxnLst>
                <a:cxn ang="0">
                  <a:pos x="12" y="18"/>
                </a:cxn>
                <a:cxn ang="0">
                  <a:pos x="12" y="12"/>
                </a:cxn>
                <a:cxn ang="0">
                  <a:pos x="6" y="6"/>
                </a:cxn>
                <a:cxn ang="0">
                  <a:pos x="6" y="6"/>
                </a:cxn>
                <a:cxn ang="0">
                  <a:pos x="0" y="0"/>
                </a:cxn>
                <a:cxn ang="0">
                  <a:pos x="12" y="18"/>
                </a:cxn>
                <a:cxn ang="0">
                  <a:pos x="12" y="18"/>
                </a:cxn>
                <a:cxn ang="0">
                  <a:pos x="12" y="18"/>
                </a:cxn>
              </a:cxnLst>
              <a:rect l="0" t="0" r="r" b="b"/>
              <a:pathLst>
                <a:path w="12" h="18">
                  <a:moveTo>
                    <a:pt x="12" y="18"/>
                  </a:moveTo>
                  <a:lnTo>
                    <a:pt x="12" y="12"/>
                  </a:lnTo>
                  <a:lnTo>
                    <a:pt x="6" y="6"/>
                  </a:lnTo>
                  <a:lnTo>
                    <a:pt x="6" y="6"/>
                  </a:lnTo>
                  <a:lnTo>
                    <a:pt x="0" y="0"/>
                  </a:lnTo>
                  <a:lnTo>
                    <a:pt x="12" y="18"/>
                  </a:lnTo>
                  <a:lnTo>
                    <a:pt x="12" y="18"/>
                  </a:lnTo>
                  <a:lnTo>
                    <a:pt x="12" y="18"/>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en-GB"/>
            </a:p>
          </p:txBody>
        </p:sp>
        <p:sp>
          <p:nvSpPr>
            <p:cNvPr id="8197" name="Freeform 5"/>
            <p:cNvSpPr>
              <a:spLocks/>
            </p:cNvSpPr>
            <p:nvPr/>
          </p:nvSpPr>
          <p:spPr bwMode="ltGray">
            <a:xfrm>
              <a:off x="4596" y="3996"/>
              <a:ext cx="6" cy="18"/>
            </a:xfrm>
            <a:custGeom>
              <a:avLst/>
              <a:gdLst/>
              <a:ahLst/>
              <a:cxnLst>
                <a:cxn ang="0">
                  <a:pos x="0" y="12"/>
                </a:cxn>
                <a:cxn ang="0">
                  <a:pos x="6" y="18"/>
                </a:cxn>
                <a:cxn ang="0">
                  <a:pos x="0" y="0"/>
                </a:cxn>
                <a:cxn ang="0">
                  <a:pos x="0" y="12"/>
                </a:cxn>
                <a:cxn ang="0">
                  <a:pos x="0" y="12"/>
                </a:cxn>
                <a:cxn ang="0">
                  <a:pos x="0" y="12"/>
                </a:cxn>
              </a:cxnLst>
              <a:rect l="0" t="0" r="r" b="b"/>
              <a:pathLst>
                <a:path w="6" h="18">
                  <a:moveTo>
                    <a:pt x="0" y="12"/>
                  </a:moveTo>
                  <a:lnTo>
                    <a:pt x="6" y="18"/>
                  </a:lnTo>
                  <a:lnTo>
                    <a:pt x="0" y="0"/>
                  </a:lnTo>
                  <a:lnTo>
                    <a:pt x="0" y="12"/>
                  </a:lnTo>
                  <a:lnTo>
                    <a:pt x="0" y="12"/>
                  </a:lnTo>
                  <a:lnTo>
                    <a:pt x="0"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en-GB"/>
            </a:p>
          </p:txBody>
        </p:sp>
        <p:sp>
          <p:nvSpPr>
            <p:cNvPr id="8198" name="Freeform 6"/>
            <p:cNvSpPr>
              <a:spLocks/>
            </p:cNvSpPr>
            <p:nvPr/>
          </p:nvSpPr>
          <p:spPr bwMode="ltGray">
            <a:xfrm>
              <a:off x="5180" y="3577"/>
              <a:ext cx="304" cy="741"/>
            </a:xfrm>
            <a:custGeom>
              <a:avLst/>
              <a:gdLst/>
              <a:ahLst/>
              <a:cxnLst>
                <a:cxn ang="0">
                  <a:pos x="280" y="42"/>
                </a:cxn>
                <a:cxn ang="0">
                  <a:pos x="274" y="42"/>
                </a:cxn>
                <a:cxn ang="0">
                  <a:pos x="268" y="42"/>
                </a:cxn>
                <a:cxn ang="0">
                  <a:pos x="256" y="42"/>
                </a:cxn>
                <a:cxn ang="0">
                  <a:pos x="238" y="48"/>
                </a:cxn>
                <a:cxn ang="0">
                  <a:pos x="214" y="12"/>
                </a:cxn>
                <a:cxn ang="0">
                  <a:pos x="196" y="0"/>
                </a:cxn>
                <a:cxn ang="0">
                  <a:pos x="196" y="0"/>
                </a:cxn>
                <a:cxn ang="0">
                  <a:pos x="164" y="167"/>
                </a:cxn>
                <a:cxn ang="0">
                  <a:pos x="144" y="217"/>
                </a:cxn>
                <a:cxn ang="0">
                  <a:pos x="110" y="281"/>
                </a:cxn>
                <a:cxn ang="0">
                  <a:pos x="96" y="327"/>
                </a:cxn>
                <a:cxn ang="0">
                  <a:pos x="124" y="405"/>
                </a:cxn>
                <a:cxn ang="0">
                  <a:pos x="100" y="463"/>
                </a:cxn>
                <a:cxn ang="0">
                  <a:pos x="68" y="503"/>
                </a:cxn>
                <a:cxn ang="0">
                  <a:pos x="30" y="539"/>
                </a:cxn>
                <a:cxn ang="0">
                  <a:pos x="24" y="613"/>
                </a:cxn>
                <a:cxn ang="0">
                  <a:pos x="0" y="741"/>
                </a:cxn>
                <a:cxn ang="0">
                  <a:pos x="202" y="741"/>
                </a:cxn>
                <a:cxn ang="0">
                  <a:pos x="180" y="639"/>
                </a:cxn>
                <a:cxn ang="0">
                  <a:pos x="192" y="589"/>
                </a:cxn>
                <a:cxn ang="0">
                  <a:pos x="178" y="539"/>
                </a:cxn>
                <a:cxn ang="0">
                  <a:pos x="190" y="499"/>
                </a:cxn>
                <a:cxn ang="0">
                  <a:pos x="184" y="465"/>
                </a:cxn>
                <a:cxn ang="0">
                  <a:pos x="192" y="391"/>
                </a:cxn>
                <a:cxn ang="0">
                  <a:pos x="216" y="313"/>
                </a:cxn>
                <a:cxn ang="0">
                  <a:pos x="238" y="249"/>
                </a:cxn>
                <a:cxn ang="0">
                  <a:pos x="268" y="185"/>
                </a:cxn>
                <a:cxn ang="0">
                  <a:pos x="284" y="159"/>
                </a:cxn>
                <a:cxn ang="0">
                  <a:pos x="304" y="12"/>
                </a:cxn>
                <a:cxn ang="0">
                  <a:pos x="298" y="24"/>
                </a:cxn>
                <a:cxn ang="0">
                  <a:pos x="292" y="30"/>
                </a:cxn>
                <a:cxn ang="0">
                  <a:pos x="292" y="36"/>
                </a:cxn>
                <a:cxn ang="0">
                  <a:pos x="286" y="36"/>
                </a:cxn>
                <a:cxn ang="0">
                  <a:pos x="286" y="42"/>
                </a:cxn>
                <a:cxn ang="0">
                  <a:pos x="280" y="42"/>
                </a:cxn>
                <a:cxn ang="0">
                  <a:pos x="280" y="42"/>
                </a:cxn>
                <a:cxn ang="0">
                  <a:pos x="280" y="42"/>
                </a:cxn>
              </a:cxnLst>
              <a:rect l="0" t="0" r="r" b="b"/>
              <a:pathLst>
                <a:path w="304" h="741">
                  <a:moveTo>
                    <a:pt x="280" y="42"/>
                  </a:moveTo>
                  <a:lnTo>
                    <a:pt x="274" y="42"/>
                  </a:lnTo>
                  <a:lnTo>
                    <a:pt x="268" y="42"/>
                  </a:lnTo>
                  <a:lnTo>
                    <a:pt x="256" y="42"/>
                  </a:lnTo>
                  <a:lnTo>
                    <a:pt x="238" y="48"/>
                  </a:lnTo>
                  <a:lnTo>
                    <a:pt x="214" y="12"/>
                  </a:lnTo>
                  <a:lnTo>
                    <a:pt x="196" y="0"/>
                  </a:lnTo>
                  <a:lnTo>
                    <a:pt x="196" y="0"/>
                  </a:lnTo>
                  <a:lnTo>
                    <a:pt x="164" y="167"/>
                  </a:lnTo>
                  <a:lnTo>
                    <a:pt x="144" y="217"/>
                  </a:lnTo>
                  <a:lnTo>
                    <a:pt x="110" y="281"/>
                  </a:lnTo>
                  <a:lnTo>
                    <a:pt x="96" y="327"/>
                  </a:lnTo>
                  <a:lnTo>
                    <a:pt x="124" y="405"/>
                  </a:lnTo>
                  <a:lnTo>
                    <a:pt x="100" y="463"/>
                  </a:lnTo>
                  <a:lnTo>
                    <a:pt x="68" y="503"/>
                  </a:lnTo>
                  <a:lnTo>
                    <a:pt x="30" y="539"/>
                  </a:lnTo>
                  <a:lnTo>
                    <a:pt x="24" y="613"/>
                  </a:lnTo>
                  <a:lnTo>
                    <a:pt x="0" y="741"/>
                  </a:lnTo>
                  <a:lnTo>
                    <a:pt x="202" y="741"/>
                  </a:lnTo>
                  <a:lnTo>
                    <a:pt x="180" y="639"/>
                  </a:lnTo>
                  <a:lnTo>
                    <a:pt x="192" y="589"/>
                  </a:lnTo>
                  <a:lnTo>
                    <a:pt x="178" y="539"/>
                  </a:lnTo>
                  <a:lnTo>
                    <a:pt x="190" y="499"/>
                  </a:lnTo>
                  <a:lnTo>
                    <a:pt x="184" y="465"/>
                  </a:lnTo>
                  <a:lnTo>
                    <a:pt x="192" y="391"/>
                  </a:lnTo>
                  <a:lnTo>
                    <a:pt x="216" y="313"/>
                  </a:lnTo>
                  <a:lnTo>
                    <a:pt x="238" y="249"/>
                  </a:lnTo>
                  <a:lnTo>
                    <a:pt x="268" y="185"/>
                  </a:lnTo>
                  <a:lnTo>
                    <a:pt x="284" y="159"/>
                  </a:lnTo>
                  <a:lnTo>
                    <a:pt x="304" y="12"/>
                  </a:lnTo>
                  <a:lnTo>
                    <a:pt x="298" y="24"/>
                  </a:lnTo>
                  <a:lnTo>
                    <a:pt x="292" y="30"/>
                  </a:lnTo>
                  <a:lnTo>
                    <a:pt x="292" y="36"/>
                  </a:lnTo>
                  <a:lnTo>
                    <a:pt x="286" y="36"/>
                  </a:lnTo>
                  <a:lnTo>
                    <a:pt x="286" y="42"/>
                  </a:lnTo>
                  <a:lnTo>
                    <a:pt x="280" y="42"/>
                  </a:lnTo>
                  <a:lnTo>
                    <a:pt x="280" y="42"/>
                  </a:lnTo>
                  <a:lnTo>
                    <a:pt x="280" y="4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en-GB"/>
            </a:p>
          </p:txBody>
        </p:sp>
        <p:sp>
          <p:nvSpPr>
            <p:cNvPr id="8199" name="Freeform 7"/>
            <p:cNvSpPr>
              <a:spLocks/>
            </p:cNvSpPr>
            <p:nvPr/>
          </p:nvSpPr>
          <p:spPr bwMode="ltGray">
            <a:xfrm>
              <a:off x="4918" y="3553"/>
              <a:ext cx="314" cy="767"/>
            </a:xfrm>
            <a:custGeom>
              <a:avLst/>
              <a:gdLst/>
              <a:ahLst/>
              <a:cxnLst>
                <a:cxn ang="0">
                  <a:pos x="284" y="6"/>
                </a:cxn>
                <a:cxn ang="0">
                  <a:pos x="278" y="6"/>
                </a:cxn>
                <a:cxn ang="0">
                  <a:pos x="272" y="12"/>
                </a:cxn>
                <a:cxn ang="0">
                  <a:pos x="254" y="18"/>
                </a:cxn>
                <a:cxn ang="0">
                  <a:pos x="230" y="24"/>
                </a:cxn>
                <a:cxn ang="0">
                  <a:pos x="206" y="42"/>
                </a:cxn>
                <a:cxn ang="0">
                  <a:pos x="188" y="48"/>
                </a:cxn>
                <a:cxn ang="0">
                  <a:pos x="176" y="54"/>
                </a:cxn>
                <a:cxn ang="0">
                  <a:pos x="170" y="54"/>
                </a:cxn>
                <a:cxn ang="0">
                  <a:pos x="150" y="169"/>
                </a:cxn>
                <a:cxn ang="0">
                  <a:pos x="110" y="225"/>
                </a:cxn>
                <a:cxn ang="0">
                  <a:pos x="54" y="383"/>
                </a:cxn>
                <a:cxn ang="0">
                  <a:pos x="82" y="555"/>
                </a:cxn>
                <a:cxn ang="0">
                  <a:pos x="40" y="679"/>
                </a:cxn>
                <a:cxn ang="0">
                  <a:pos x="0" y="767"/>
                </a:cxn>
                <a:cxn ang="0">
                  <a:pos x="108" y="767"/>
                </a:cxn>
                <a:cxn ang="0">
                  <a:pos x="120" y="611"/>
                </a:cxn>
                <a:cxn ang="0">
                  <a:pos x="148" y="499"/>
                </a:cxn>
                <a:cxn ang="0">
                  <a:pos x="160" y="367"/>
                </a:cxn>
                <a:cxn ang="0">
                  <a:pos x="218" y="327"/>
                </a:cxn>
                <a:cxn ang="0">
                  <a:pos x="238" y="221"/>
                </a:cxn>
                <a:cxn ang="0">
                  <a:pos x="296" y="135"/>
                </a:cxn>
                <a:cxn ang="0">
                  <a:pos x="314" y="0"/>
                </a:cxn>
                <a:cxn ang="0">
                  <a:pos x="302" y="0"/>
                </a:cxn>
                <a:cxn ang="0">
                  <a:pos x="296" y="0"/>
                </a:cxn>
                <a:cxn ang="0">
                  <a:pos x="290" y="0"/>
                </a:cxn>
                <a:cxn ang="0">
                  <a:pos x="284" y="6"/>
                </a:cxn>
                <a:cxn ang="0">
                  <a:pos x="284" y="6"/>
                </a:cxn>
                <a:cxn ang="0">
                  <a:pos x="284" y="6"/>
                </a:cxn>
                <a:cxn ang="0">
                  <a:pos x="284" y="6"/>
                </a:cxn>
              </a:cxnLst>
              <a:rect l="0" t="0" r="r" b="b"/>
              <a:pathLst>
                <a:path w="314" h="767">
                  <a:moveTo>
                    <a:pt x="284" y="6"/>
                  </a:moveTo>
                  <a:lnTo>
                    <a:pt x="278" y="6"/>
                  </a:lnTo>
                  <a:lnTo>
                    <a:pt x="272" y="12"/>
                  </a:lnTo>
                  <a:lnTo>
                    <a:pt x="254" y="18"/>
                  </a:lnTo>
                  <a:lnTo>
                    <a:pt x="230" y="24"/>
                  </a:lnTo>
                  <a:lnTo>
                    <a:pt x="206" y="42"/>
                  </a:lnTo>
                  <a:lnTo>
                    <a:pt x="188" y="48"/>
                  </a:lnTo>
                  <a:lnTo>
                    <a:pt x="176" y="54"/>
                  </a:lnTo>
                  <a:lnTo>
                    <a:pt x="170" y="54"/>
                  </a:lnTo>
                  <a:lnTo>
                    <a:pt x="150" y="169"/>
                  </a:lnTo>
                  <a:lnTo>
                    <a:pt x="110" y="225"/>
                  </a:lnTo>
                  <a:lnTo>
                    <a:pt x="54" y="383"/>
                  </a:lnTo>
                  <a:lnTo>
                    <a:pt x="82" y="555"/>
                  </a:lnTo>
                  <a:lnTo>
                    <a:pt x="40" y="679"/>
                  </a:lnTo>
                  <a:lnTo>
                    <a:pt x="0" y="767"/>
                  </a:lnTo>
                  <a:lnTo>
                    <a:pt x="108" y="767"/>
                  </a:lnTo>
                  <a:lnTo>
                    <a:pt x="120" y="611"/>
                  </a:lnTo>
                  <a:lnTo>
                    <a:pt x="148" y="499"/>
                  </a:lnTo>
                  <a:lnTo>
                    <a:pt x="160" y="367"/>
                  </a:lnTo>
                  <a:lnTo>
                    <a:pt x="218" y="327"/>
                  </a:lnTo>
                  <a:lnTo>
                    <a:pt x="238" y="221"/>
                  </a:lnTo>
                  <a:lnTo>
                    <a:pt x="296" y="135"/>
                  </a:lnTo>
                  <a:lnTo>
                    <a:pt x="314" y="0"/>
                  </a:lnTo>
                  <a:lnTo>
                    <a:pt x="302" y="0"/>
                  </a:lnTo>
                  <a:lnTo>
                    <a:pt x="296" y="0"/>
                  </a:lnTo>
                  <a:lnTo>
                    <a:pt x="290" y="0"/>
                  </a:lnTo>
                  <a:lnTo>
                    <a:pt x="284" y="6"/>
                  </a:lnTo>
                  <a:lnTo>
                    <a:pt x="284" y="6"/>
                  </a:lnTo>
                  <a:lnTo>
                    <a:pt x="284" y="6"/>
                  </a:lnTo>
                  <a:lnTo>
                    <a:pt x="284" y="6"/>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en-GB"/>
            </a:p>
          </p:txBody>
        </p:sp>
        <p:sp>
          <p:nvSpPr>
            <p:cNvPr id="8200" name="Freeform 8"/>
            <p:cNvSpPr>
              <a:spLocks/>
            </p:cNvSpPr>
            <p:nvPr/>
          </p:nvSpPr>
          <p:spPr bwMode="ltGray">
            <a:xfrm>
              <a:off x="4700" y="3697"/>
              <a:ext cx="275" cy="623"/>
            </a:xfrm>
            <a:custGeom>
              <a:avLst/>
              <a:gdLst/>
              <a:ahLst/>
              <a:cxnLst>
                <a:cxn ang="0">
                  <a:pos x="257" y="12"/>
                </a:cxn>
                <a:cxn ang="0">
                  <a:pos x="239" y="6"/>
                </a:cxn>
                <a:cxn ang="0">
                  <a:pos x="203" y="6"/>
                </a:cxn>
                <a:cxn ang="0">
                  <a:pos x="203" y="6"/>
                </a:cxn>
                <a:cxn ang="0">
                  <a:pos x="197" y="6"/>
                </a:cxn>
                <a:cxn ang="0">
                  <a:pos x="185" y="0"/>
                </a:cxn>
                <a:cxn ang="0">
                  <a:pos x="173" y="0"/>
                </a:cxn>
                <a:cxn ang="0">
                  <a:pos x="166" y="0"/>
                </a:cxn>
                <a:cxn ang="0">
                  <a:pos x="160" y="0"/>
                </a:cxn>
                <a:cxn ang="0">
                  <a:pos x="144" y="117"/>
                </a:cxn>
                <a:cxn ang="0">
                  <a:pos x="128" y="185"/>
                </a:cxn>
                <a:cxn ang="0">
                  <a:pos x="58" y="299"/>
                </a:cxn>
                <a:cxn ang="0">
                  <a:pos x="54" y="441"/>
                </a:cxn>
                <a:cxn ang="0">
                  <a:pos x="24" y="523"/>
                </a:cxn>
                <a:cxn ang="0">
                  <a:pos x="0" y="623"/>
                </a:cxn>
                <a:cxn ang="0">
                  <a:pos x="78" y="623"/>
                </a:cxn>
                <a:cxn ang="0">
                  <a:pos x="92" y="555"/>
                </a:cxn>
                <a:cxn ang="0">
                  <a:pos x="134" y="447"/>
                </a:cxn>
                <a:cxn ang="0">
                  <a:pos x="158" y="315"/>
                </a:cxn>
                <a:cxn ang="0">
                  <a:pos x="184" y="257"/>
                </a:cxn>
                <a:cxn ang="0">
                  <a:pos x="216" y="211"/>
                </a:cxn>
                <a:cxn ang="0">
                  <a:pos x="222" y="145"/>
                </a:cxn>
                <a:cxn ang="0">
                  <a:pos x="240" y="111"/>
                </a:cxn>
                <a:cxn ang="0">
                  <a:pos x="262" y="79"/>
                </a:cxn>
                <a:cxn ang="0">
                  <a:pos x="275" y="6"/>
                </a:cxn>
                <a:cxn ang="0">
                  <a:pos x="263" y="12"/>
                </a:cxn>
                <a:cxn ang="0">
                  <a:pos x="257" y="12"/>
                </a:cxn>
                <a:cxn ang="0">
                  <a:pos x="257" y="12"/>
                </a:cxn>
                <a:cxn ang="0">
                  <a:pos x="257" y="12"/>
                </a:cxn>
              </a:cxnLst>
              <a:rect l="0" t="0" r="r" b="b"/>
              <a:pathLst>
                <a:path w="275" h="623">
                  <a:moveTo>
                    <a:pt x="257" y="12"/>
                  </a:moveTo>
                  <a:lnTo>
                    <a:pt x="239" y="6"/>
                  </a:lnTo>
                  <a:lnTo>
                    <a:pt x="203" y="6"/>
                  </a:lnTo>
                  <a:lnTo>
                    <a:pt x="203" y="6"/>
                  </a:lnTo>
                  <a:lnTo>
                    <a:pt x="197" y="6"/>
                  </a:lnTo>
                  <a:lnTo>
                    <a:pt x="185" y="0"/>
                  </a:lnTo>
                  <a:lnTo>
                    <a:pt x="173" y="0"/>
                  </a:lnTo>
                  <a:lnTo>
                    <a:pt x="166" y="0"/>
                  </a:lnTo>
                  <a:lnTo>
                    <a:pt x="160" y="0"/>
                  </a:lnTo>
                  <a:lnTo>
                    <a:pt x="144" y="117"/>
                  </a:lnTo>
                  <a:lnTo>
                    <a:pt x="128" y="185"/>
                  </a:lnTo>
                  <a:lnTo>
                    <a:pt x="58" y="299"/>
                  </a:lnTo>
                  <a:lnTo>
                    <a:pt x="54" y="441"/>
                  </a:lnTo>
                  <a:lnTo>
                    <a:pt x="24" y="523"/>
                  </a:lnTo>
                  <a:lnTo>
                    <a:pt x="0" y="623"/>
                  </a:lnTo>
                  <a:lnTo>
                    <a:pt x="78" y="623"/>
                  </a:lnTo>
                  <a:lnTo>
                    <a:pt x="92" y="555"/>
                  </a:lnTo>
                  <a:lnTo>
                    <a:pt x="134" y="447"/>
                  </a:lnTo>
                  <a:lnTo>
                    <a:pt x="158" y="315"/>
                  </a:lnTo>
                  <a:lnTo>
                    <a:pt x="184" y="257"/>
                  </a:lnTo>
                  <a:lnTo>
                    <a:pt x="216" y="211"/>
                  </a:lnTo>
                  <a:lnTo>
                    <a:pt x="222" y="145"/>
                  </a:lnTo>
                  <a:lnTo>
                    <a:pt x="240" y="111"/>
                  </a:lnTo>
                  <a:lnTo>
                    <a:pt x="262" y="79"/>
                  </a:lnTo>
                  <a:lnTo>
                    <a:pt x="275" y="6"/>
                  </a:lnTo>
                  <a:lnTo>
                    <a:pt x="263" y="12"/>
                  </a:lnTo>
                  <a:lnTo>
                    <a:pt x="257" y="12"/>
                  </a:lnTo>
                  <a:lnTo>
                    <a:pt x="257" y="12"/>
                  </a:lnTo>
                  <a:lnTo>
                    <a:pt x="257"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en-GB"/>
            </a:p>
          </p:txBody>
        </p:sp>
        <p:sp>
          <p:nvSpPr>
            <p:cNvPr id="8201" name="Freeform 9"/>
            <p:cNvSpPr>
              <a:spLocks/>
            </p:cNvSpPr>
            <p:nvPr/>
          </p:nvSpPr>
          <p:spPr bwMode="ltGray">
            <a:xfrm>
              <a:off x="4522" y="3709"/>
              <a:ext cx="213" cy="611"/>
            </a:xfrm>
            <a:custGeom>
              <a:avLst/>
              <a:gdLst/>
              <a:ahLst/>
              <a:cxnLst>
                <a:cxn ang="0">
                  <a:pos x="171" y="12"/>
                </a:cxn>
                <a:cxn ang="0">
                  <a:pos x="159" y="24"/>
                </a:cxn>
                <a:cxn ang="0">
                  <a:pos x="153" y="36"/>
                </a:cxn>
                <a:cxn ang="0">
                  <a:pos x="128" y="60"/>
                </a:cxn>
                <a:cxn ang="0">
                  <a:pos x="110" y="83"/>
                </a:cxn>
                <a:cxn ang="0">
                  <a:pos x="86" y="119"/>
                </a:cxn>
                <a:cxn ang="0">
                  <a:pos x="68" y="167"/>
                </a:cxn>
                <a:cxn ang="0">
                  <a:pos x="68" y="221"/>
                </a:cxn>
                <a:cxn ang="0">
                  <a:pos x="68" y="227"/>
                </a:cxn>
                <a:cxn ang="0">
                  <a:pos x="68" y="233"/>
                </a:cxn>
                <a:cxn ang="0">
                  <a:pos x="68" y="239"/>
                </a:cxn>
                <a:cxn ang="0">
                  <a:pos x="68" y="245"/>
                </a:cxn>
                <a:cxn ang="0">
                  <a:pos x="68" y="251"/>
                </a:cxn>
                <a:cxn ang="0">
                  <a:pos x="68" y="251"/>
                </a:cxn>
                <a:cxn ang="0">
                  <a:pos x="68" y="257"/>
                </a:cxn>
                <a:cxn ang="0">
                  <a:pos x="68" y="269"/>
                </a:cxn>
                <a:cxn ang="0">
                  <a:pos x="74" y="287"/>
                </a:cxn>
                <a:cxn ang="0">
                  <a:pos x="80" y="305"/>
                </a:cxn>
                <a:cxn ang="0">
                  <a:pos x="86" y="311"/>
                </a:cxn>
                <a:cxn ang="0">
                  <a:pos x="86" y="311"/>
                </a:cxn>
                <a:cxn ang="0">
                  <a:pos x="92" y="317"/>
                </a:cxn>
                <a:cxn ang="0">
                  <a:pos x="92" y="323"/>
                </a:cxn>
                <a:cxn ang="0">
                  <a:pos x="92" y="323"/>
                </a:cxn>
                <a:cxn ang="0">
                  <a:pos x="24" y="437"/>
                </a:cxn>
                <a:cxn ang="0">
                  <a:pos x="18" y="471"/>
                </a:cxn>
                <a:cxn ang="0">
                  <a:pos x="0" y="547"/>
                </a:cxn>
                <a:cxn ang="0">
                  <a:pos x="50" y="611"/>
                </a:cxn>
                <a:cxn ang="0">
                  <a:pos x="114" y="611"/>
                </a:cxn>
                <a:cxn ang="0">
                  <a:pos x="104" y="555"/>
                </a:cxn>
                <a:cxn ang="0">
                  <a:pos x="120" y="515"/>
                </a:cxn>
                <a:cxn ang="0">
                  <a:pos x="150" y="449"/>
                </a:cxn>
                <a:cxn ang="0">
                  <a:pos x="166" y="377"/>
                </a:cxn>
                <a:cxn ang="0">
                  <a:pos x="156" y="295"/>
                </a:cxn>
                <a:cxn ang="0">
                  <a:pos x="170" y="203"/>
                </a:cxn>
                <a:cxn ang="0">
                  <a:pos x="212" y="95"/>
                </a:cxn>
                <a:cxn ang="0">
                  <a:pos x="213" y="0"/>
                </a:cxn>
                <a:cxn ang="0">
                  <a:pos x="207" y="0"/>
                </a:cxn>
                <a:cxn ang="0">
                  <a:pos x="201" y="0"/>
                </a:cxn>
                <a:cxn ang="0">
                  <a:pos x="195" y="0"/>
                </a:cxn>
                <a:cxn ang="0">
                  <a:pos x="189" y="0"/>
                </a:cxn>
                <a:cxn ang="0">
                  <a:pos x="183" y="6"/>
                </a:cxn>
                <a:cxn ang="0">
                  <a:pos x="177" y="6"/>
                </a:cxn>
                <a:cxn ang="0">
                  <a:pos x="171" y="12"/>
                </a:cxn>
                <a:cxn ang="0">
                  <a:pos x="171" y="12"/>
                </a:cxn>
                <a:cxn ang="0">
                  <a:pos x="171" y="12"/>
                </a:cxn>
              </a:cxnLst>
              <a:rect l="0" t="0" r="r" b="b"/>
              <a:pathLst>
                <a:path w="213" h="611">
                  <a:moveTo>
                    <a:pt x="171" y="12"/>
                  </a:moveTo>
                  <a:lnTo>
                    <a:pt x="159" y="24"/>
                  </a:lnTo>
                  <a:lnTo>
                    <a:pt x="153" y="36"/>
                  </a:lnTo>
                  <a:lnTo>
                    <a:pt x="128" y="60"/>
                  </a:lnTo>
                  <a:lnTo>
                    <a:pt x="110" y="83"/>
                  </a:lnTo>
                  <a:lnTo>
                    <a:pt x="86" y="119"/>
                  </a:lnTo>
                  <a:lnTo>
                    <a:pt x="68" y="167"/>
                  </a:lnTo>
                  <a:lnTo>
                    <a:pt x="68" y="221"/>
                  </a:lnTo>
                  <a:lnTo>
                    <a:pt x="68" y="227"/>
                  </a:lnTo>
                  <a:lnTo>
                    <a:pt x="68" y="233"/>
                  </a:lnTo>
                  <a:lnTo>
                    <a:pt x="68" y="239"/>
                  </a:lnTo>
                  <a:lnTo>
                    <a:pt x="68" y="245"/>
                  </a:lnTo>
                  <a:lnTo>
                    <a:pt x="68" y="251"/>
                  </a:lnTo>
                  <a:lnTo>
                    <a:pt x="68" y="251"/>
                  </a:lnTo>
                  <a:lnTo>
                    <a:pt x="68" y="257"/>
                  </a:lnTo>
                  <a:lnTo>
                    <a:pt x="68" y="269"/>
                  </a:lnTo>
                  <a:lnTo>
                    <a:pt x="74" y="287"/>
                  </a:lnTo>
                  <a:lnTo>
                    <a:pt x="80" y="305"/>
                  </a:lnTo>
                  <a:lnTo>
                    <a:pt x="86" y="311"/>
                  </a:lnTo>
                  <a:lnTo>
                    <a:pt x="86" y="311"/>
                  </a:lnTo>
                  <a:lnTo>
                    <a:pt x="92" y="317"/>
                  </a:lnTo>
                  <a:lnTo>
                    <a:pt x="92" y="323"/>
                  </a:lnTo>
                  <a:lnTo>
                    <a:pt x="92" y="323"/>
                  </a:lnTo>
                  <a:lnTo>
                    <a:pt x="24" y="437"/>
                  </a:lnTo>
                  <a:lnTo>
                    <a:pt x="18" y="471"/>
                  </a:lnTo>
                  <a:lnTo>
                    <a:pt x="0" y="547"/>
                  </a:lnTo>
                  <a:lnTo>
                    <a:pt x="50" y="611"/>
                  </a:lnTo>
                  <a:lnTo>
                    <a:pt x="114" y="611"/>
                  </a:lnTo>
                  <a:lnTo>
                    <a:pt x="104" y="555"/>
                  </a:lnTo>
                  <a:lnTo>
                    <a:pt x="120" y="515"/>
                  </a:lnTo>
                  <a:lnTo>
                    <a:pt x="150" y="449"/>
                  </a:lnTo>
                  <a:lnTo>
                    <a:pt x="166" y="377"/>
                  </a:lnTo>
                  <a:lnTo>
                    <a:pt x="156" y="295"/>
                  </a:lnTo>
                  <a:lnTo>
                    <a:pt x="170" y="203"/>
                  </a:lnTo>
                  <a:lnTo>
                    <a:pt x="212" y="95"/>
                  </a:lnTo>
                  <a:lnTo>
                    <a:pt x="213" y="0"/>
                  </a:lnTo>
                  <a:lnTo>
                    <a:pt x="207" y="0"/>
                  </a:lnTo>
                  <a:lnTo>
                    <a:pt x="201" y="0"/>
                  </a:lnTo>
                  <a:lnTo>
                    <a:pt x="195" y="0"/>
                  </a:lnTo>
                  <a:lnTo>
                    <a:pt x="189" y="0"/>
                  </a:lnTo>
                  <a:lnTo>
                    <a:pt x="183" y="6"/>
                  </a:lnTo>
                  <a:lnTo>
                    <a:pt x="177" y="6"/>
                  </a:lnTo>
                  <a:lnTo>
                    <a:pt x="171" y="12"/>
                  </a:lnTo>
                  <a:lnTo>
                    <a:pt x="171" y="12"/>
                  </a:lnTo>
                  <a:lnTo>
                    <a:pt x="171"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en-GB"/>
            </a:p>
          </p:txBody>
        </p:sp>
        <p:sp>
          <p:nvSpPr>
            <p:cNvPr id="8202" name="Freeform 10"/>
            <p:cNvSpPr>
              <a:spLocks/>
            </p:cNvSpPr>
            <p:nvPr/>
          </p:nvSpPr>
          <p:spPr bwMode="ltGray">
            <a:xfrm>
              <a:off x="4292" y="3936"/>
              <a:ext cx="167" cy="384"/>
            </a:xfrm>
            <a:custGeom>
              <a:avLst/>
              <a:gdLst/>
              <a:ahLst/>
              <a:cxnLst>
                <a:cxn ang="0">
                  <a:pos x="149" y="60"/>
                </a:cxn>
                <a:cxn ang="0">
                  <a:pos x="119" y="30"/>
                </a:cxn>
                <a:cxn ang="0">
                  <a:pos x="89" y="12"/>
                </a:cxn>
                <a:cxn ang="0">
                  <a:pos x="59" y="0"/>
                </a:cxn>
                <a:cxn ang="0">
                  <a:pos x="54" y="70"/>
                </a:cxn>
                <a:cxn ang="0">
                  <a:pos x="46" y="112"/>
                </a:cxn>
                <a:cxn ang="0">
                  <a:pos x="52" y="168"/>
                </a:cxn>
                <a:cxn ang="0">
                  <a:pos x="24" y="194"/>
                </a:cxn>
                <a:cxn ang="0">
                  <a:pos x="16" y="258"/>
                </a:cxn>
                <a:cxn ang="0">
                  <a:pos x="2" y="300"/>
                </a:cxn>
                <a:cxn ang="0">
                  <a:pos x="0" y="352"/>
                </a:cxn>
                <a:cxn ang="0">
                  <a:pos x="47" y="384"/>
                </a:cxn>
                <a:cxn ang="0">
                  <a:pos x="149" y="384"/>
                </a:cxn>
                <a:cxn ang="0">
                  <a:pos x="134" y="350"/>
                </a:cxn>
                <a:cxn ang="0">
                  <a:pos x="104" y="324"/>
                </a:cxn>
                <a:cxn ang="0">
                  <a:pos x="138" y="274"/>
                </a:cxn>
                <a:cxn ang="0">
                  <a:pos x="122" y="220"/>
                </a:cxn>
                <a:cxn ang="0">
                  <a:pos x="132" y="186"/>
                </a:cxn>
                <a:cxn ang="0">
                  <a:pos x="140" y="154"/>
                </a:cxn>
                <a:cxn ang="0">
                  <a:pos x="167" y="90"/>
                </a:cxn>
                <a:cxn ang="0">
                  <a:pos x="149" y="60"/>
                </a:cxn>
                <a:cxn ang="0">
                  <a:pos x="149" y="60"/>
                </a:cxn>
                <a:cxn ang="0">
                  <a:pos x="149" y="60"/>
                </a:cxn>
              </a:cxnLst>
              <a:rect l="0" t="0" r="r" b="b"/>
              <a:pathLst>
                <a:path w="167" h="384">
                  <a:moveTo>
                    <a:pt x="149" y="60"/>
                  </a:moveTo>
                  <a:lnTo>
                    <a:pt x="119" y="30"/>
                  </a:lnTo>
                  <a:lnTo>
                    <a:pt x="89" y="12"/>
                  </a:lnTo>
                  <a:lnTo>
                    <a:pt x="59" y="0"/>
                  </a:lnTo>
                  <a:lnTo>
                    <a:pt x="54" y="70"/>
                  </a:lnTo>
                  <a:lnTo>
                    <a:pt x="46" y="112"/>
                  </a:lnTo>
                  <a:lnTo>
                    <a:pt x="52" y="168"/>
                  </a:lnTo>
                  <a:lnTo>
                    <a:pt x="24" y="194"/>
                  </a:lnTo>
                  <a:lnTo>
                    <a:pt x="16" y="258"/>
                  </a:lnTo>
                  <a:lnTo>
                    <a:pt x="2" y="300"/>
                  </a:lnTo>
                  <a:lnTo>
                    <a:pt x="0" y="352"/>
                  </a:lnTo>
                  <a:lnTo>
                    <a:pt x="47" y="384"/>
                  </a:lnTo>
                  <a:lnTo>
                    <a:pt x="149" y="384"/>
                  </a:lnTo>
                  <a:lnTo>
                    <a:pt x="134" y="350"/>
                  </a:lnTo>
                  <a:lnTo>
                    <a:pt x="104" y="324"/>
                  </a:lnTo>
                  <a:lnTo>
                    <a:pt x="138" y="274"/>
                  </a:lnTo>
                  <a:lnTo>
                    <a:pt x="122" y="220"/>
                  </a:lnTo>
                  <a:lnTo>
                    <a:pt x="132" y="186"/>
                  </a:lnTo>
                  <a:lnTo>
                    <a:pt x="140" y="154"/>
                  </a:lnTo>
                  <a:lnTo>
                    <a:pt x="167" y="90"/>
                  </a:lnTo>
                  <a:lnTo>
                    <a:pt x="149" y="60"/>
                  </a:lnTo>
                  <a:lnTo>
                    <a:pt x="149" y="60"/>
                  </a:lnTo>
                  <a:lnTo>
                    <a:pt x="149" y="6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en-GB"/>
            </a:p>
          </p:txBody>
        </p:sp>
        <p:sp>
          <p:nvSpPr>
            <p:cNvPr id="8203" name="Freeform 11"/>
            <p:cNvSpPr>
              <a:spLocks/>
            </p:cNvSpPr>
            <p:nvPr/>
          </p:nvSpPr>
          <p:spPr bwMode="ltGray">
            <a:xfrm>
              <a:off x="4100" y="4020"/>
              <a:ext cx="166" cy="300"/>
            </a:xfrm>
            <a:custGeom>
              <a:avLst/>
              <a:gdLst/>
              <a:ahLst/>
              <a:cxnLst>
                <a:cxn ang="0">
                  <a:pos x="136" y="12"/>
                </a:cxn>
                <a:cxn ang="0">
                  <a:pos x="100" y="0"/>
                </a:cxn>
                <a:cxn ang="0">
                  <a:pos x="78" y="64"/>
                </a:cxn>
                <a:cxn ang="0">
                  <a:pos x="70" y="126"/>
                </a:cxn>
                <a:cxn ang="0">
                  <a:pos x="46" y="184"/>
                </a:cxn>
                <a:cxn ang="0">
                  <a:pos x="58" y="232"/>
                </a:cxn>
                <a:cxn ang="0">
                  <a:pos x="38" y="268"/>
                </a:cxn>
                <a:cxn ang="0">
                  <a:pos x="0" y="300"/>
                </a:cxn>
                <a:cxn ang="0">
                  <a:pos x="160" y="300"/>
                </a:cxn>
                <a:cxn ang="0">
                  <a:pos x="136" y="272"/>
                </a:cxn>
                <a:cxn ang="0">
                  <a:pos x="98" y="234"/>
                </a:cxn>
                <a:cxn ang="0">
                  <a:pos x="130" y="188"/>
                </a:cxn>
                <a:cxn ang="0">
                  <a:pos x="138" y="134"/>
                </a:cxn>
                <a:cxn ang="0">
                  <a:pos x="144" y="94"/>
                </a:cxn>
                <a:cxn ang="0">
                  <a:pos x="164" y="60"/>
                </a:cxn>
                <a:cxn ang="0">
                  <a:pos x="166" y="0"/>
                </a:cxn>
                <a:cxn ang="0">
                  <a:pos x="136" y="12"/>
                </a:cxn>
                <a:cxn ang="0">
                  <a:pos x="136" y="12"/>
                </a:cxn>
                <a:cxn ang="0">
                  <a:pos x="136" y="12"/>
                </a:cxn>
              </a:cxnLst>
              <a:rect l="0" t="0" r="r" b="b"/>
              <a:pathLst>
                <a:path w="166" h="300">
                  <a:moveTo>
                    <a:pt x="136" y="12"/>
                  </a:moveTo>
                  <a:lnTo>
                    <a:pt x="100" y="0"/>
                  </a:lnTo>
                  <a:lnTo>
                    <a:pt x="78" y="64"/>
                  </a:lnTo>
                  <a:lnTo>
                    <a:pt x="70" y="126"/>
                  </a:lnTo>
                  <a:lnTo>
                    <a:pt x="46" y="184"/>
                  </a:lnTo>
                  <a:lnTo>
                    <a:pt x="58" y="232"/>
                  </a:lnTo>
                  <a:lnTo>
                    <a:pt x="38" y="268"/>
                  </a:lnTo>
                  <a:lnTo>
                    <a:pt x="0" y="300"/>
                  </a:lnTo>
                  <a:lnTo>
                    <a:pt x="160" y="300"/>
                  </a:lnTo>
                  <a:lnTo>
                    <a:pt x="136" y="272"/>
                  </a:lnTo>
                  <a:lnTo>
                    <a:pt x="98" y="234"/>
                  </a:lnTo>
                  <a:lnTo>
                    <a:pt x="130" y="188"/>
                  </a:lnTo>
                  <a:lnTo>
                    <a:pt x="138" y="134"/>
                  </a:lnTo>
                  <a:lnTo>
                    <a:pt x="144" y="94"/>
                  </a:lnTo>
                  <a:lnTo>
                    <a:pt x="164" y="60"/>
                  </a:lnTo>
                  <a:lnTo>
                    <a:pt x="166" y="0"/>
                  </a:lnTo>
                  <a:lnTo>
                    <a:pt x="136" y="12"/>
                  </a:lnTo>
                  <a:lnTo>
                    <a:pt x="136" y="12"/>
                  </a:lnTo>
                  <a:lnTo>
                    <a:pt x="136"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en-GB"/>
            </a:p>
          </p:txBody>
        </p:sp>
        <p:sp>
          <p:nvSpPr>
            <p:cNvPr id="8204" name="Freeform 12"/>
            <p:cNvSpPr>
              <a:spLocks/>
            </p:cNvSpPr>
            <p:nvPr/>
          </p:nvSpPr>
          <p:spPr bwMode="ltGray">
            <a:xfrm>
              <a:off x="3910" y="4038"/>
              <a:ext cx="237" cy="282"/>
            </a:xfrm>
            <a:custGeom>
              <a:avLst/>
              <a:gdLst/>
              <a:ahLst/>
              <a:cxnLst>
                <a:cxn ang="0">
                  <a:pos x="201" y="0"/>
                </a:cxn>
                <a:cxn ang="0">
                  <a:pos x="183" y="0"/>
                </a:cxn>
                <a:cxn ang="0">
                  <a:pos x="158" y="50"/>
                </a:cxn>
                <a:cxn ang="0">
                  <a:pos x="148" y="92"/>
                </a:cxn>
                <a:cxn ang="0">
                  <a:pos x="120" y="144"/>
                </a:cxn>
                <a:cxn ang="0">
                  <a:pos x="82" y="182"/>
                </a:cxn>
                <a:cxn ang="0">
                  <a:pos x="60" y="232"/>
                </a:cxn>
                <a:cxn ang="0">
                  <a:pos x="0" y="282"/>
                </a:cxn>
                <a:cxn ang="0">
                  <a:pos x="128" y="282"/>
                </a:cxn>
                <a:cxn ang="0">
                  <a:pos x="154" y="254"/>
                </a:cxn>
                <a:cxn ang="0">
                  <a:pos x="158" y="196"/>
                </a:cxn>
                <a:cxn ang="0">
                  <a:pos x="188" y="148"/>
                </a:cxn>
                <a:cxn ang="0">
                  <a:pos x="196" y="70"/>
                </a:cxn>
                <a:cxn ang="0">
                  <a:pos x="237" y="0"/>
                </a:cxn>
                <a:cxn ang="0">
                  <a:pos x="201" y="0"/>
                </a:cxn>
                <a:cxn ang="0">
                  <a:pos x="201" y="0"/>
                </a:cxn>
                <a:cxn ang="0">
                  <a:pos x="201" y="0"/>
                </a:cxn>
              </a:cxnLst>
              <a:rect l="0" t="0" r="r" b="b"/>
              <a:pathLst>
                <a:path w="237" h="282">
                  <a:moveTo>
                    <a:pt x="201" y="0"/>
                  </a:moveTo>
                  <a:lnTo>
                    <a:pt x="183" y="0"/>
                  </a:lnTo>
                  <a:lnTo>
                    <a:pt x="158" y="50"/>
                  </a:lnTo>
                  <a:lnTo>
                    <a:pt x="148" y="92"/>
                  </a:lnTo>
                  <a:lnTo>
                    <a:pt x="120" y="144"/>
                  </a:lnTo>
                  <a:lnTo>
                    <a:pt x="82" y="182"/>
                  </a:lnTo>
                  <a:lnTo>
                    <a:pt x="60" y="232"/>
                  </a:lnTo>
                  <a:lnTo>
                    <a:pt x="0" y="282"/>
                  </a:lnTo>
                  <a:lnTo>
                    <a:pt x="128" y="282"/>
                  </a:lnTo>
                  <a:lnTo>
                    <a:pt x="154" y="254"/>
                  </a:lnTo>
                  <a:lnTo>
                    <a:pt x="158" y="196"/>
                  </a:lnTo>
                  <a:lnTo>
                    <a:pt x="188" y="148"/>
                  </a:lnTo>
                  <a:lnTo>
                    <a:pt x="196" y="70"/>
                  </a:lnTo>
                  <a:lnTo>
                    <a:pt x="237" y="0"/>
                  </a:lnTo>
                  <a:lnTo>
                    <a:pt x="201" y="0"/>
                  </a:lnTo>
                  <a:lnTo>
                    <a:pt x="201" y="0"/>
                  </a:lnTo>
                  <a:lnTo>
                    <a:pt x="201"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en-GB"/>
            </a:p>
          </p:txBody>
        </p:sp>
        <p:sp>
          <p:nvSpPr>
            <p:cNvPr id="8205" name="Freeform 13"/>
            <p:cNvSpPr>
              <a:spLocks/>
            </p:cNvSpPr>
            <p:nvPr/>
          </p:nvSpPr>
          <p:spPr bwMode="ltGray">
            <a:xfrm>
              <a:off x="3674" y="4086"/>
              <a:ext cx="196" cy="234"/>
            </a:xfrm>
            <a:custGeom>
              <a:avLst/>
              <a:gdLst/>
              <a:ahLst/>
              <a:cxnLst>
                <a:cxn ang="0">
                  <a:pos x="167" y="54"/>
                </a:cxn>
                <a:cxn ang="0">
                  <a:pos x="113" y="24"/>
                </a:cxn>
                <a:cxn ang="0">
                  <a:pos x="83" y="0"/>
                </a:cxn>
                <a:cxn ang="0">
                  <a:pos x="80" y="62"/>
                </a:cxn>
                <a:cxn ang="0">
                  <a:pos x="58" y="100"/>
                </a:cxn>
                <a:cxn ang="0">
                  <a:pos x="54" y="160"/>
                </a:cxn>
                <a:cxn ang="0">
                  <a:pos x="36" y="202"/>
                </a:cxn>
                <a:cxn ang="0">
                  <a:pos x="0" y="234"/>
                </a:cxn>
                <a:cxn ang="0">
                  <a:pos x="146" y="234"/>
                </a:cxn>
                <a:cxn ang="0">
                  <a:pos x="170" y="198"/>
                </a:cxn>
                <a:cxn ang="0">
                  <a:pos x="158" y="138"/>
                </a:cxn>
                <a:cxn ang="0">
                  <a:pos x="196" y="100"/>
                </a:cxn>
                <a:cxn ang="0">
                  <a:pos x="191" y="54"/>
                </a:cxn>
                <a:cxn ang="0">
                  <a:pos x="167" y="54"/>
                </a:cxn>
                <a:cxn ang="0">
                  <a:pos x="167" y="54"/>
                </a:cxn>
                <a:cxn ang="0">
                  <a:pos x="167" y="54"/>
                </a:cxn>
              </a:cxnLst>
              <a:rect l="0" t="0" r="r" b="b"/>
              <a:pathLst>
                <a:path w="196" h="234">
                  <a:moveTo>
                    <a:pt x="167" y="54"/>
                  </a:moveTo>
                  <a:lnTo>
                    <a:pt x="113" y="24"/>
                  </a:lnTo>
                  <a:lnTo>
                    <a:pt x="83" y="0"/>
                  </a:lnTo>
                  <a:lnTo>
                    <a:pt x="80" y="62"/>
                  </a:lnTo>
                  <a:lnTo>
                    <a:pt x="58" y="100"/>
                  </a:lnTo>
                  <a:lnTo>
                    <a:pt x="54" y="160"/>
                  </a:lnTo>
                  <a:lnTo>
                    <a:pt x="36" y="202"/>
                  </a:lnTo>
                  <a:lnTo>
                    <a:pt x="0" y="234"/>
                  </a:lnTo>
                  <a:lnTo>
                    <a:pt x="146" y="234"/>
                  </a:lnTo>
                  <a:lnTo>
                    <a:pt x="170" y="198"/>
                  </a:lnTo>
                  <a:lnTo>
                    <a:pt x="158" y="138"/>
                  </a:lnTo>
                  <a:lnTo>
                    <a:pt x="196" y="100"/>
                  </a:lnTo>
                  <a:lnTo>
                    <a:pt x="191" y="54"/>
                  </a:lnTo>
                  <a:lnTo>
                    <a:pt x="167" y="54"/>
                  </a:lnTo>
                  <a:lnTo>
                    <a:pt x="167" y="54"/>
                  </a:lnTo>
                  <a:lnTo>
                    <a:pt x="167" y="54"/>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en-GB"/>
            </a:p>
          </p:txBody>
        </p:sp>
        <p:sp>
          <p:nvSpPr>
            <p:cNvPr id="8206" name="Freeform 14"/>
            <p:cNvSpPr>
              <a:spLocks/>
            </p:cNvSpPr>
            <p:nvPr/>
          </p:nvSpPr>
          <p:spPr bwMode="ltGray">
            <a:xfrm>
              <a:off x="3476" y="4068"/>
              <a:ext cx="190" cy="252"/>
            </a:xfrm>
            <a:custGeom>
              <a:avLst/>
              <a:gdLst/>
              <a:ahLst/>
              <a:cxnLst>
                <a:cxn ang="0">
                  <a:pos x="190" y="0"/>
                </a:cxn>
                <a:cxn ang="0">
                  <a:pos x="166" y="0"/>
                </a:cxn>
                <a:cxn ang="0">
                  <a:pos x="158" y="38"/>
                </a:cxn>
                <a:cxn ang="0">
                  <a:pos x="138" y="120"/>
                </a:cxn>
                <a:cxn ang="0">
                  <a:pos x="94" y="180"/>
                </a:cxn>
                <a:cxn ang="0">
                  <a:pos x="62" y="234"/>
                </a:cxn>
                <a:cxn ang="0">
                  <a:pos x="0" y="252"/>
                </a:cxn>
                <a:cxn ang="0">
                  <a:pos x="128" y="252"/>
                </a:cxn>
                <a:cxn ang="0">
                  <a:pos x="142" y="188"/>
                </a:cxn>
                <a:cxn ang="0">
                  <a:pos x="186" y="90"/>
                </a:cxn>
                <a:cxn ang="0">
                  <a:pos x="190" y="38"/>
                </a:cxn>
                <a:cxn ang="0">
                  <a:pos x="190" y="0"/>
                </a:cxn>
                <a:cxn ang="0">
                  <a:pos x="190" y="0"/>
                </a:cxn>
                <a:cxn ang="0">
                  <a:pos x="190" y="0"/>
                </a:cxn>
                <a:cxn ang="0">
                  <a:pos x="190" y="0"/>
                </a:cxn>
              </a:cxnLst>
              <a:rect l="0" t="0" r="r" b="b"/>
              <a:pathLst>
                <a:path w="190" h="252">
                  <a:moveTo>
                    <a:pt x="190" y="0"/>
                  </a:moveTo>
                  <a:lnTo>
                    <a:pt x="166" y="0"/>
                  </a:lnTo>
                  <a:lnTo>
                    <a:pt x="158" y="38"/>
                  </a:lnTo>
                  <a:lnTo>
                    <a:pt x="138" y="120"/>
                  </a:lnTo>
                  <a:lnTo>
                    <a:pt x="94" y="180"/>
                  </a:lnTo>
                  <a:lnTo>
                    <a:pt x="62" y="234"/>
                  </a:lnTo>
                  <a:lnTo>
                    <a:pt x="0" y="252"/>
                  </a:lnTo>
                  <a:lnTo>
                    <a:pt x="128" y="252"/>
                  </a:lnTo>
                  <a:lnTo>
                    <a:pt x="142" y="188"/>
                  </a:lnTo>
                  <a:lnTo>
                    <a:pt x="186" y="90"/>
                  </a:lnTo>
                  <a:lnTo>
                    <a:pt x="190" y="38"/>
                  </a:lnTo>
                  <a:lnTo>
                    <a:pt x="190" y="0"/>
                  </a:lnTo>
                  <a:lnTo>
                    <a:pt x="190" y="0"/>
                  </a:lnTo>
                  <a:lnTo>
                    <a:pt x="190" y="0"/>
                  </a:lnTo>
                  <a:lnTo>
                    <a:pt x="190"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en-GB"/>
            </a:p>
          </p:txBody>
        </p:sp>
        <p:sp>
          <p:nvSpPr>
            <p:cNvPr id="8207" name="Freeform 15"/>
            <p:cNvSpPr>
              <a:spLocks/>
            </p:cNvSpPr>
            <p:nvPr/>
          </p:nvSpPr>
          <p:spPr bwMode="ltGray">
            <a:xfrm>
              <a:off x="3170" y="4188"/>
              <a:ext cx="230" cy="132"/>
            </a:xfrm>
            <a:custGeom>
              <a:avLst/>
              <a:gdLst/>
              <a:ahLst/>
              <a:cxnLst>
                <a:cxn ang="0">
                  <a:pos x="197" y="0"/>
                </a:cxn>
                <a:cxn ang="0">
                  <a:pos x="191" y="0"/>
                </a:cxn>
                <a:cxn ang="0">
                  <a:pos x="185" y="0"/>
                </a:cxn>
                <a:cxn ang="0">
                  <a:pos x="173" y="0"/>
                </a:cxn>
                <a:cxn ang="0">
                  <a:pos x="161" y="0"/>
                </a:cxn>
                <a:cxn ang="0">
                  <a:pos x="155" y="0"/>
                </a:cxn>
                <a:cxn ang="0">
                  <a:pos x="138" y="6"/>
                </a:cxn>
                <a:cxn ang="0">
                  <a:pos x="132" y="6"/>
                </a:cxn>
                <a:cxn ang="0">
                  <a:pos x="35" y="18"/>
                </a:cxn>
                <a:cxn ang="0">
                  <a:pos x="11" y="30"/>
                </a:cxn>
                <a:cxn ang="0">
                  <a:pos x="23" y="54"/>
                </a:cxn>
                <a:cxn ang="0">
                  <a:pos x="0" y="100"/>
                </a:cxn>
                <a:cxn ang="0">
                  <a:pos x="0" y="132"/>
                </a:cxn>
                <a:cxn ang="0">
                  <a:pos x="162" y="132"/>
                </a:cxn>
                <a:cxn ang="0">
                  <a:pos x="204" y="88"/>
                </a:cxn>
                <a:cxn ang="0">
                  <a:pos x="230" y="46"/>
                </a:cxn>
                <a:cxn ang="0">
                  <a:pos x="214" y="24"/>
                </a:cxn>
                <a:cxn ang="0">
                  <a:pos x="215" y="0"/>
                </a:cxn>
                <a:cxn ang="0">
                  <a:pos x="209" y="0"/>
                </a:cxn>
                <a:cxn ang="0">
                  <a:pos x="203" y="0"/>
                </a:cxn>
                <a:cxn ang="0">
                  <a:pos x="203" y="0"/>
                </a:cxn>
                <a:cxn ang="0">
                  <a:pos x="197" y="0"/>
                </a:cxn>
                <a:cxn ang="0">
                  <a:pos x="197" y="0"/>
                </a:cxn>
                <a:cxn ang="0">
                  <a:pos x="197" y="0"/>
                </a:cxn>
              </a:cxnLst>
              <a:rect l="0" t="0" r="r" b="b"/>
              <a:pathLst>
                <a:path w="230" h="132">
                  <a:moveTo>
                    <a:pt x="197" y="0"/>
                  </a:moveTo>
                  <a:lnTo>
                    <a:pt x="191" y="0"/>
                  </a:lnTo>
                  <a:lnTo>
                    <a:pt x="185" y="0"/>
                  </a:lnTo>
                  <a:lnTo>
                    <a:pt x="173" y="0"/>
                  </a:lnTo>
                  <a:lnTo>
                    <a:pt x="161" y="0"/>
                  </a:lnTo>
                  <a:lnTo>
                    <a:pt x="155" y="0"/>
                  </a:lnTo>
                  <a:lnTo>
                    <a:pt x="138" y="6"/>
                  </a:lnTo>
                  <a:lnTo>
                    <a:pt x="132" y="6"/>
                  </a:lnTo>
                  <a:lnTo>
                    <a:pt x="35" y="18"/>
                  </a:lnTo>
                  <a:lnTo>
                    <a:pt x="11" y="30"/>
                  </a:lnTo>
                  <a:lnTo>
                    <a:pt x="23" y="54"/>
                  </a:lnTo>
                  <a:lnTo>
                    <a:pt x="0" y="100"/>
                  </a:lnTo>
                  <a:lnTo>
                    <a:pt x="0" y="132"/>
                  </a:lnTo>
                  <a:lnTo>
                    <a:pt x="162" y="132"/>
                  </a:lnTo>
                  <a:lnTo>
                    <a:pt x="204" y="88"/>
                  </a:lnTo>
                  <a:lnTo>
                    <a:pt x="230" y="46"/>
                  </a:lnTo>
                  <a:lnTo>
                    <a:pt x="214" y="24"/>
                  </a:lnTo>
                  <a:lnTo>
                    <a:pt x="215" y="0"/>
                  </a:lnTo>
                  <a:lnTo>
                    <a:pt x="209" y="0"/>
                  </a:lnTo>
                  <a:lnTo>
                    <a:pt x="203" y="0"/>
                  </a:lnTo>
                  <a:lnTo>
                    <a:pt x="203" y="0"/>
                  </a:lnTo>
                  <a:lnTo>
                    <a:pt x="197" y="0"/>
                  </a:lnTo>
                  <a:lnTo>
                    <a:pt x="197" y="0"/>
                  </a:lnTo>
                  <a:lnTo>
                    <a:pt x="197"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en-GB"/>
            </a:p>
          </p:txBody>
        </p:sp>
        <p:sp>
          <p:nvSpPr>
            <p:cNvPr id="8208" name="Freeform 16"/>
            <p:cNvSpPr>
              <a:spLocks/>
            </p:cNvSpPr>
            <p:nvPr/>
          </p:nvSpPr>
          <p:spPr bwMode="ltGray">
            <a:xfrm>
              <a:off x="3044" y="4218"/>
              <a:ext cx="89" cy="102"/>
            </a:xfrm>
            <a:custGeom>
              <a:avLst/>
              <a:gdLst/>
              <a:ahLst/>
              <a:cxnLst>
                <a:cxn ang="0">
                  <a:pos x="71" y="0"/>
                </a:cxn>
                <a:cxn ang="0">
                  <a:pos x="66" y="48"/>
                </a:cxn>
                <a:cxn ang="0">
                  <a:pos x="30" y="72"/>
                </a:cxn>
                <a:cxn ang="0">
                  <a:pos x="0" y="102"/>
                </a:cxn>
                <a:cxn ang="0">
                  <a:pos x="66" y="102"/>
                </a:cxn>
                <a:cxn ang="0">
                  <a:pos x="88" y="56"/>
                </a:cxn>
                <a:cxn ang="0">
                  <a:pos x="89" y="6"/>
                </a:cxn>
                <a:cxn ang="0">
                  <a:pos x="71" y="0"/>
                </a:cxn>
                <a:cxn ang="0">
                  <a:pos x="71" y="0"/>
                </a:cxn>
                <a:cxn ang="0">
                  <a:pos x="71" y="0"/>
                </a:cxn>
              </a:cxnLst>
              <a:rect l="0" t="0" r="r" b="b"/>
              <a:pathLst>
                <a:path w="89" h="102">
                  <a:moveTo>
                    <a:pt x="71" y="0"/>
                  </a:moveTo>
                  <a:lnTo>
                    <a:pt x="66" y="48"/>
                  </a:lnTo>
                  <a:lnTo>
                    <a:pt x="30" y="72"/>
                  </a:lnTo>
                  <a:lnTo>
                    <a:pt x="0" y="102"/>
                  </a:lnTo>
                  <a:lnTo>
                    <a:pt x="66" y="102"/>
                  </a:lnTo>
                  <a:lnTo>
                    <a:pt x="88" y="56"/>
                  </a:lnTo>
                  <a:lnTo>
                    <a:pt x="89" y="6"/>
                  </a:lnTo>
                  <a:lnTo>
                    <a:pt x="71" y="0"/>
                  </a:lnTo>
                  <a:lnTo>
                    <a:pt x="71" y="0"/>
                  </a:lnTo>
                  <a:lnTo>
                    <a:pt x="71"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en-GB"/>
            </a:p>
          </p:txBody>
        </p:sp>
        <p:sp>
          <p:nvSpPr>
            <p:cNvPr id="8209" name="Freeform 17"/>
            <p:cNvSpPr>
              <a:spLocks/>
            </p:cNvSpPr>
            <p:nvPr/>
          </p:nvSpPr>
          <p:spPr bwMode="ltGray">
            <a:xfrm>
              <a:off x="5482" y="3367"/>
              <a:ext cx="278" cy="953"/>
            </a:xfrm>
            <a:custGeom>
              <a:avLst/>
              <a:gdLst/>
              <a:ahLst/>
              <a:cxnLst>
                <a:cxn ang="0">
                  <a:pos x="278" y="24"/>
                </a:cxn>
                <a:cxn ang="0">
                  <a:pos x="272" y="24"/>
                </a:cxn>
                <a:cxn ang="0">
                  <a:pos x="272" y="18"/>
                </a:cxn>
                <a:cxn ang="0">
                  <a:pos x="266" y="18"/>
                </a:cxn>
                <a:cxn ang="0">
                  <a:pos x="254" y="12"/>
                </a:cxn>
                <a:cxn ang="0">
                  <a:pos x="236" y="6"/>
                </a:cxn>
                <a:cxn ang="0">
                  <a:pos x="212" y="0"/>
                </a:cxn>
                <a:cxn ang="0">
                  <a:pos x="206" y="6"/>
                </a:cxn>
                <a:cxn ang="0">
                  <a:pos x="198" y="129"/>
                </a:cxn>
                <a:cxn ang="0">
                  <a:pos x="184" y="209"/>
                </a:cxn>
                <a:cxn ang="0">
                  <a:pos x="182" y="249"/>
                </a:cxn>
                <a:cxn ang="0">
                  <a:pos x="200" y="339"/>
                </a:cxn>
                <a:cxn ang="0">
                  <a:pos x="186" y="481"/>
                </a:cxn>
                <a:cxn ang="0">
                  <a:pos x="176" y="521"/>
                </a:cxn>
                <a:cxn ang="0">
                  <a:pos x="156" y="601"/>
                </a:cxn>
                <a:cxn ang="0">
                  <a:pos x="172" y="681"/>
                </a:cxn>
                <a:cxn ang="0">
                  <a:pos x="138" y="765"/>
                </a:cxn>
                <a:cxn ang="0">
                  <a:pos x="96" y="847"/>
                </a:cxn>
                <a:cxn ang="0">
                  <a:pos x="50" y="899"/>
                </a:cxn>
                <a:cxn ang="0">
                  <a:pos x="0" y="953"/>
                </a:cxn>
                <a:cxn ang="0">
                  <a:pos x="278" y="953"/>
                </a:cxn>
                <a:cxn ang="0">
                  <a:pos x="278" y="24"/>
                </a:cxn>
                <a:cxn ang="0">
                  <a:pos x="278" y="24"/>
                </a:cxn>
                <a:cxn ang="0">
                  <a:pos x="278" y="24"/>
                </a:cxn>
              </a:cxnLst>
              <a:rect l="0" t="0" r="r" b="b"/>
              <a:pathLst>
                <a:path w="278" h="953">
                  <a:moveTo>
                    <a:pt x="278" y="24"/>
                  </a:moveTo>
                  <a:lnTo>
                    <a:pt x="272" y="24"/>
                  </a:lnTo>
                  <a:lnTo>
                    <a:pt x="272" y="18"/>
                  </a:lnTo>
                  <a:lnTo>
                    <a:pt x="266" y="18"/>
                  </a:lnTo>
                  <a:lnTo>
                    <a:pt x="254" y="12"/>
                  </a:lnTo>
                  <a:lnTo>
                    <a:pt x="236" y="6"/>
                  </a:lnTo>
                  <a:lnTo>
                    <a:pt x="212" y="0"/>
                  </a:lnTo>
                  <a:lnTo>
                    <a:pt x="206" y="6"/>
                  </a:lnTo>
                  <a:lnTo>
                    <a:pt x="198" y="129"/>
                  </a:lnTo>
                  <a:lnTo>
                    <a:pt x="184" y="209"/>
                  </a:lnTo>
                  <a:lnTo>
                    <a:pt x="182" y="249"/>
                  </a:lnTo>
                  <a:lnTo>
                    <a:pt x="200" y="339"/>
                  </a:lnTo>
                  <a:lnTo>
                    <a:pt x="186" y="481"/>
                  </a:lnTo>
                  <a:lnTo>
                    <a:pt x="176" y="521"/>
                  </a:lnTo>
                  <a:lnTo>
                    <a:pt x="156" y="601"/>
                  </a:lnTo>
                  <a:lnTo>
                    <a:pt x="172" y="681"/>
                  </a:lnTo>
                  <a:lnTo>
                    <a:pt x="138" y="765"/>
                  </a:lnTo>
                  <a:lnTo>
                    <a:pt x="96" y="847"/>
                  </a:lnTo>
                  <a:lnTo>
                    <a:pt x="50" y="899"/>
                  </a:lnTo>
                  <a:lnTo>
                    <a:pt x="0" y="953"/>
                  </a:lnTo>
                  <a:lnTo>
                    <a:pt x="278" y="953"/>
                  </a:lnTo>
                  <a:lnTo>
                    <a:pt x="278" y="24"/>
                  </a:lnTo>
                  <a:lnTo>
                    <a:pt x="278" y="24"/>
                  </a:lnTo>
                  <a:lnTo>
                    <a:pt x="278" y="24"/>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en-GB"/>
            </a:p>
          </p:txBody>
        </p:sp>
      </p:grpSp>
      <p:sp>
        <p:nvSpPr>
          <p:cNvPr id="8210" name="Rectangle 18"/>
          <p:cNvSpPr>
            <a:spLocks noGrp="1" noChangeArrowheads="1"/>
          </p:cNvSpPr>
          <p:nvPr>
            <p:ph type="ctrTitle" sz="quarter"/>
          </p:nvPr>
        </p:nvSpPr>
        <p:spPr>
          <a:xfrm>
            <a:off x="685800" y="1600200"/>
            <a:ext cx="7772400" cy="1828800"/>
          </a:xfrm>
        </p:spPr>
        <p:txBody>
          <a:bodyPr anchor="b"/>
          <a:lstStyle>
            <a:lvl1pPr>
              <a:defRPr sz="5700"/>
            </a:lvl1pPr>
          </a:lstStyle>
          <a:p>
            <a:r>
              <a:rPr lang="en-GB"/>
              <a:t>Click to edit Master title style</a:t>
            </a:r>
          </a:p>
        </p:txBody>
      </p:sp>
      <p:sp>
        <p:nvSpPr>
          <p:cNvPr id="8211" name="Rectangle 19"/>
          <p:cNvSpPr>
            <a:spLocks noGrp="1" noChangeArrowheads="1"/>
          </p:cNvSpPr>
          <p:nvPr>
            <p:ph type="subTitle" sz="quarter" idx="1"/>
          </p:nvPr>
        </p:nvSpPr>
        <p:spPr>
          <a:xfrm>
            <a:off x="1371600" y="3733800"/>
            <a:ext cx="6400800" cy="1752600"/>
          </a:xfrm>
        </p:spPr>
        <p:txBody>
          <a:bodyPr/>
          <a:lstStyle>
            <a:lvl1pPr marL="0" indent="0" algn="ctr">
              <a:buFont typeface="Wingdings" pitchFamily="2" charset="2"/>
              <a:buNone/>
              <a:defRPr sz="3600"/>
            </a:lvl1pPr>
          </a:lstStyle>
          <a:p>
            <a:r>
              <a:rPr lang="en-GB"/>
              <a:t>Click to edit Master subtitle style</a:t>
            </a:r>
          </a:p>
        </p:txBody>
      </p:sp>
      <p:sp>
        <p:nvSpPr>
          <p:cNvPr id="8212" name="Rectangle 20"/>
          <p:cNvSpPr>
            <a:spLocks noGrp="1" noChangeArrowheads="1"/>
          </p:cNvSpPr>
          <p:nvPr>
            <p:ph type="dt" sz="quarter" idx="2"/>
          </p:nvPr>
        </p:nvSpPr>
        <p:spPr/>
        <p:txBody>
          <a:bodyPr/>
          <a:lstStyle>
            <a:lvl1pPr>
              <a:defRPr/>
            </a:lvl1pPr>
          </a:lstStyle>
          <a:p>
            <a:endParaRPr lang="en-GB"/>
          </a:p>
        </p:txBody>
      </p:sp>
      <p:sp>
        <p:nvSpPr>
          <p:cNvPr id="8213" name="Rectangle 21"/>
          <p:cNvSpPr>
            <a:spLocks noGrp="1" noChangeArrowheads="1"/>
          </p:cNvSpPr>
          <p:nvPr>
            <p:ph type="ftr" sz="quarter" idx="3"/>
          </p:nvPr>
        </p:nvSpPr>
        <p:spPr/>
        <p:txBody>
          <a:bodyPr/>
          <a:lstStyle>
            <a:lvl1pPr>
              <a:defRPr/>
            </a:lvl1pPr>
          </a:lstStyle>
          <a:p>
            <a:endParaRPr lang="en-GB"/>
          </a:p>
        </p:txBody>
      </p:sp>
      <p:sp>
        <p:nvSpPr>
          <p:cNvPr id="8214" name="Rectangle 22"/>
          <p:cNvSpPr>
            <a:spLocks noGrp="1" noChangeArrowheads="1"/>
          </p:cNvSpPr>
          <p:nvPr>
            <p:ph type="sldNum" sz="quarter" idx="4"/>
          </p:nvPr>
        </p:nvSpPr>
        <p:spPr/>
        <p:txBody>
          <a:bodyPr/>
          <a:lstStyle>
            <a:lvl1pPr>
              <a:defRPr/>
            </a:lvl1pPr>
          </a:lstStyle>
          <a:p>
            <a:fld id="{6295E2BC-6C7B-4D9B-95DD-AF764223832A}" type="slidenum">
              <a:rPr lang="en-GB"/>
              <a:pPr/>
              <a:t>‹#›</a:t>
            </a:fld>
            <a:endParaRPr lang="en-GB"/>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211">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11" grpId="0" build="p">
        <p:tmplLst>
          <p:tmpl lvl="1">
            <p:tnLst>
              <p:par>
                <p:cTn presetID="1" presetClass="entr" presetSubtype="0" fill="hold" nodeType="clickEffect">
                  <p:stCondLst>
                    <p:cond delay="0"/>
                  </p:stCondLst>
                  <p:childTnLst>
                    <p:set>
                      <p:cBhvr>
                        <p:cTn dur="1" fill="hold">
                          <p:stCondLst>
                            <p:cond delay="0"/>
                          </p:stCondLst>
                        </p:cTn>
                        <p:tgtEl>
                          <p:spTgt spid="8211"/>
                        </p:tgtEl>
                        <p:attrNameLst>
                          <p:attrName>style.visibility</p:attrName>
                        </p:attrNameLst>
                      </p:cBhvr>
                      <p:to>
                        <p:strVal val="visible"/>
                      </p:to>
                    </p:set>
                  </p:childTnLst>
                </p:cTn>
              </p:par>
            </p:tnLst>
          </p:tmpl>
        </p:tmplLst>
      </p:bldP>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F3925B2C-77FE-4CE1-B312-E267BFF7BCF5}" type="slidenum">
              <a:rPr lang="en-GB"/>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BAF68005-0CAF-4200-9B4C-DC138C5DA5FD}"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45FA2581-CAC0-4F15-A25D-FC1CDB99F712}" type="slidenum">
              <a:rPr lang="en-GB"/>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9F74258E-7581-4A15-84DC-D4ADC127C5DD}"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7E6B49DA-616E-4961-A6F6-C370E84E5C46}"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lvl1pPr>
              <a:defRPr/>
            </a:lvl1pPr>
          </a:lstStyle>
          <a:p>
            <a:endParaRPr lang="en-GB"/>
          </a:p>
        </p:txBody>
      </p:sp>
      <p:sp>
        <p:nvSpPr>
          <p:cNvPr id="8" name="Footer Placeholder 7"/>
          <p:cNvSpPr>
            <a:spLocks noGrp="1"/>
          </p:cNvSpPr>
          <p:nvPr>
            <p:ph type="ftr" sz="quarter" idx="11"/>
          </p:nvPr>
        </p:nvSpPr>
        <p:spPr/>
        <p:txBody>
          <a:bodyPr/>
          <a:lstStyle>
            <a:lvl1pPr>
              <a:defRPr/>
            </a:lvl1pPr>
          </a:lstStyle>
          <a:p>
            <a:endParaRPr lang="en-GB"/>
          </a:p>
        </p:txBody>
      </p:sp>
      <p:sp>
        <p:nvSpPr>
          <p:cNvPr id="9" name="Slide Number Placeholder 8"/>
          <p:cNvSpPr>
            <a:spLocks noGrp="1"/>
          </p:cNvSpPr>
          <p:nvPr>
            <p:ph type="sldNum" sz="quarter" idx="12"/>
          </p:nvPr>
        </p:nvSpPr>
        <p:spPr/>
        <p:txBody>
          <a:bodyPr/>
          <a:lstStyle>
            <a:lvl1pPr>
              <a:defRPr/>
            </a:lvl1pPr>
          </a:lstStyle>
          <a:p>
            <a:fld id="{7F57DD2D-99AB-47C6-89F6-690ECC499B4D}"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lvl1pPr>
              <a:defRPr/>
            </a:lvl1pPr>
          </a:lstStyle>
          <a:p>
            <a:endParaRPr lang="en-GB"/>
          </a:p>
        </p:txBody>
      </p:sp>
      <p:sp>
        <p:nvSpPr>
          <p:cNvPr id="4" name="Footer Placeholder 3"/>
          <p:cNvSpPr>
            <a:spLocks noGrp="1"/>
          </p:cNvSpPr>
          <p:nvPr>
            <p:ph type="ftr" sz="quarter" idx="11"/>
          </p:nvPr>
        </p:nvSpPr>
        <p:spPr/>
        <p:txBody>
          <a:bodyPr/>
          <a:lstStyle>
            <a:lvl1pPr>
              <a:defRPr/>
            </a:lvl1pPr>
          </a:lstStyle>
          <a:p>
            <a:endParaRPr lang="en-GB"/>
          </a:p>
        </p:txBody>
      </p:sp>
      <p:sp>
        <p:nvSpPr>
          <p:cNvPr id="5" name="Slide Number Placeholder 4"/>
          <p:cNvSpPr>
            <a:spLocks noGrp="1"/>
          </p:cNvSpPr>
          <p:nvPr>
            <p:ph type="sldNum" sz="quarter" idx="12"/>
          </p:nvPr>
        </p:nvSpPr>
        <p:spPr/>
        <p:txBody>
          <a:bodyPr/>
          <a:lstStyle>
            <a:lvl1pPr>
              <a:defRPr/>
            </a:lvl1pPr>
          </a:lstStyle>
          <a:p>
            <a:fld id="{9185EF2F-B06D-47CA-BC83-620205D421FC}"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GB"/>
          </a:p>
        </p:txBody>
      </p:sp>
      <p:sp>
        <p:nvSpPr>
          <p:cNvPr id="3" name="Footer Placeholder 2"/>
          <p:cNvSpPr>
            <a:spLocks noGrp="1"/>
          </p:cNvSpPr>
          <p:nvPr>
            <p:ph type="ftr" sz="quarter" idx="11"/>
          </p:nvPr>
        </p:nvSpPr>
        <p:spPr/>
        <p:txBody>
          <a:bodyPr/>
          <a:lstStyle>
            <a:lvl1pPr>
              <a:defRPr/>
            </a:lvl1pPr>
          </a:lstStyle>
          <a:p>
            <a:endParaRPr lang="en-GB"/>
          </a:p>
        </p:txBody>
      </p:sp>
      <p:sp>
        <p:nvSpPr>
          <p:cNvPr id="4" name="Slide Number Placeholder 3"/>
          <p:cNvSpPr>
            <a:spLocks noGrp="1"/>
          </p:cNvSpPr>
          <p:nvPr>
            <p:ph type="sldNum" sz="quarter" idx="12"/>
          </p:nvPr>
        </p:nvSpPr>
        <p:spPr/>
        <p:txBody>
          <a:bodyPr/>
          <a:lstStyle>
            <a:lvl1pPr>
              <a:defRPr/>
            </a:lvl1pPr>
          </a:lstStyle>
          <a:p>
            <a:fld id="{82A54DA4-5A85-43B5-9A95-25797C107C9D}"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68490F79-738A-496C-8850-4FE178E018E4}"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20FB1328-396F-45BA-935D-7E91E0C92A6D}"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tint val="63529"/>
                <a:invGamma/>
              </a:schemeClr>
            </a:gs>
          </a:gsLst>
          <a:lin ang="5400000" scaled="1"/>
        </a:gradFill>
        <a:effectLst/>
      </p:bgPr>
    </p:bg>
    <p:spTree>
      <p:nvGrpSpPr>
        <p:cNvPr id="1" name=""/>
        <p:cNvGrpSpPr/>
        <p:nvPr/>
      </p:nvGrpSpPr>
      <p:grpSpPr>
        <a:xfrm>
          <a:off x="0" y="0"/>
          <a:ext cx="0" cy="0"/>
          <a:chOff x="0" y="0"/>
          <a:chExt cx="0" cy="0"/>
        </a:xfrm>
      </p:grpSpPr>
      <p:grpSp>
        <p:nvGrpSpPr>
          <p:cNvPr id="7170" name="Group 2"/>
          <p:cNvGrpSpPr>
            <a:grpSpLocks/>
          </p:cNvGrpSpPr>
          <p:nvPr/>
        </p:nvGrpSpPr>
        <p:grpSpPr bwMode="auto">
          <a:xfrm>
            <a:off x="4716463" y="5345113"/>
            <a:ext cx="4427537" cy="1512887"/>
            <a:chOff x="2971" y="3367"/>
            <a:chExt cx="2789" cy="953"/>
          </a:xfrm>
        </p:grpSpPr>
        <p:sp>
          <p:nvSpPr>
            <p:cNvPr id="7171" name="Freeform 3"/>
            <p:cNvSpPr>
              <a:spLocks/>
            </p:cNvSpPr>
            <p:nvPr/>
          </p:nvSpPr>
          <p:spPr bwMode="ltGray">
            <a:xfrm>
              <a:off x="2971" y="3367"/>
              <a:ext cx="2789" cy="953"/>
            </a:xfrm>
            <a:custGeom>
              <a:avLst/>
              <a:gdLst/>
              <a:ahLst/>
              <a:cxnLst>
                <a:cxn ang="0">
                  <a:pos x="2768" y="18"/>
                </a:cxn>
                <a:cxn ang="0">
                  <a:pos x="2678" y="24"/>
                </a:cxn>
                <a:cxn ang="0">
                  <a:pos x="2613" y="102"/>
                </a:cxn>
                <a:cxn ang="0">
                  <a:pos x="2511" y="156"/>
                </a:cxn>
                <a:cxn ang="0">
                  <a:pos x="2505" y="222"/>
                </a:cxn>
                <a:cxn ang="0">
                  <a:pos x="2487" y="246"/>
                </a:cxn>
                <a:cxn ang="0">
                  <a:pos x="2469" y="252"/>
                </a:cxn>
                <a:cxn ang="0">
                  <a:pos x="2397" y="210"/>
                </a:cxn>
                <a:cxn ang="0">
                  <a:pos x="2260" y="192"/>
                </a:cxn>
                <a:cxn ang="0">
                  <a:pos x="2236" y="186"/>
                </a:cxn>
                <a:cxn ang="0">
                  <a:pos x="2218" y="192"/>
                </a:cxn>
                <a:cxn ang="0">
                  <a:pos x="2146" y="228"/>
                </a:cxn>
                <a:cxn ang="0">
                  <a:pos x="2110" y="240"/>
                </a:cxn>
                <a:cxn ang="0">
                  <a:pos x="2086" y="246"/>
                </a:cxn>
                <a:cxn ang="0">
                  <a:pos x="2074" y="258"/>
                </a:cxn>
                <a:cxn ang="0">
                  <a:pos x="2074" y="276"/>
                </a:cxn>
                <a:cxn ang="0">
                  <a:pos x="2051" y="300"/>
                </a:cxn>
                <a:cxn ang="0">
                  <a:pos x="2033" y="312"/>
                </a:cxn>
                <a:cxn ang="0">
                  <a:pos x="2021" y="324"/>
                </a:cxn>
                <a:cxn ang="0">
                  <a:pos x="2009" y="336"/>
                </a:cxn>
                <a:cxn ang="0">
                  <a:pos x="1979" y="342"/>
                </a:cxn>
                <a:cxn ang="0">
                  <a:pos x="1913" y="336"/>
                </a:cxn>
                <a:cxn ang="0">
                  <a:pos x="1877" y="330"/>
                </a:cxn>
                <a:cxn ang="0">
                  <a:pos x="1865" y="342"/>
                </a:cxn>
                <a:cxn ang="0">
                  <a:pos x="1853" y="354"/>
                </a:cxn>
                <a:cxn ang="0">
                  <a:pos x="1823" y="360"/>
                </a:cxn>
                <a:cxn ang="0">
                  <a:pos x="1764" y="342"/>
                </a:cxn>
                <a:cxn ang="0">
                  <a:pos x="1740" y="342"/>
                </a:cxn>
                <a:cxn ang="0">
                  <a:pos x="1716" y="354"/>
                </a:cxn>
                <a:cxn ang="0">
                  <a:pos x="1656" y="425"/>
                </a:cxn>
                <a:cxn ang="0">
                  <a:pos x="1614" y="569"/>
                </a:cxn>
                <a:cxn ang="0">
                  <a:pos x="1614" y="593"/>
                </a:cxn>
                <a:cxn ang="0">
                  <a:pos x="1620" y="641"/>
                </a:cxn>
                <a:cxn ang="0">
                  <a:pos x="1638" y="659"/>
                </a:cxn>
                <a:cxn ang="0">
                  <a:pos x="1632" y="671"/>
                </a:cxn>
                <a:cxn ang="0">
                  <a:pos x="1620" y="683"/>
                </a:cxn>
                <a:cxn ang="0">
                  <a:pos x="1542" y="689"/>
                </a:cxn>
                <a:cxn ang="0">
                  <a:pos x="1465" y="629"/>
                </a:cxn>
                <a:cxn ang="0">
                  <a:pos x="1333" y="587"/>
                </a:cxn>
                <a:cxn ang="0">
                  <a:pos x="1184" y="671"/>
                </a:cxn>
                <a:cxn ang="0">
                  <a:pos x="1016" y="731"/>
                </a:cxn>
                <a:cxn ang="0">
                  <a:pos x="813" y="743"/>
                </a:cxn>
                <a:cxn ang="0">
                  <a:pos x="628" y="701"/>
                </a:cxn>
                <a:cxn ang="0">
                  <a:pos x="568" y="695"/>
                </a:cxn>
                <a:cxn ang="0">
                  <a:pos x="556" y="701"/>
                </a:cxn>
                <a:cxn ang="0">
                  <a:pos x="520" y="731"/>
                </a:cxn>
                <a:cxn ang="0">
                  <a:pos x="436" y="809"/>
                </a:cxn>
                <a:cxn ang="0">
                  <a:pos x="406" y="821"/>
                </a:cxn>
                <a:cxn ang="0">
                  <a:pos x="382" y="821"/>
                </a:cxn>
                <a:cxn ang="0">
                  <a:pos x="335" y="827"/>
                </a:cxn>
                <a:cxn ang="0">
                  <a:pos x="209" y="851"/>
                </a:cxn>
                <a:cxn ang="0">
                  <a:pos x="173" y="857"/>
                </a:cxn>
                <a:cxn ang="0">
                  <a:pos x="125" y="851"/>
                </a:cxn>
                <a:cxn ang="0">
                  <a:pos x="107" y="857"/>
                </a:cxn>
                <a:cxn ang="0">
                  <a:pos x="101" y="875"/>
                </a:cxn>
                <a:cxn ang="0">
                  <a:pos x="83" y="887"/>
                </a:cxn>
                <a:cxn ang="0">
                  <a:pos x="48" y="899"/>
                </a:cxn>
                <a:cxn ang="0">
                  <a:pos x="2780" y="24"/>
                </a:cxn>
              </a:cxnLst>
              <a:rect l="0" t="0" r="r" b="b"/>
              <a:pathLst>
                <a:path w="2780" h="953">
                  <a:moveTo>
                    <a:pt x="2780" y="24"/>
                  </a:moveTo>
                  <a:lnTo>
                    <a:pt x="2774" y="24"/>
                  </a:lnTo>
                  <a:lnTo>
                    <a:pt x="2774" y="18"/>
                  </a:lnTo>
                  <a:lnTo>
                    <a:pt x="2768" y="18"/>
                  </a:lnTo>
                  <a:lnTo>
                    <a:pt x="2756" y="12"/>
                  </a:lnTo>
                  <a:lnTo>
                    <a:pt x="2738" y="6"/>
                  </a:lnTo>
                  <a:lnTo>
                    <a:pt x="2714" y="0"/>
                  </a:lnTo>
                  <a:lnTo>
                    <a:pt x="2678" y="24"/>
                  </a:lnTo>
                  <a:lnTo>
                    <a:pt x="2643" y="54"/>
                  </a:lnTo>
                  <a:lnTo>
                    <a:pt x="2619" y="90"/>
                  </a:lnTo>
                  <a:lnTo>
                    <a:pt x="2613" y="96"/>
                  </a:lnTo>
                  <a:lnTo>
                    <a:pt x="2613" y="102"/>
                  </a:lnTo>
                  <a:lnTo>
                    <a:pt x="2601" y="108"/>
                  </a:lnTo>
                  <a:lnTo>
                    <a:pt x="2583" y="120"/>
                  </a:lnTo>
                  <a:lnTo>
                    <a:pt x="2541" y="132"/>
                  </a:lnTo>
                  <a:lnTo>
                    <a:pt x="2511" y="156"/>
                  </a:lnTo>
                  <a:lnTo>
                    <a:pt x="2511" y="204"/>
                  </a:lnTo>
                  <a:lnTo>
                    <a:pt x="2511" y="210"/>
                  </a:lnTo>
                  <a:lnTo>
                    <a:pt x="2505" y="216"/>
                  </a:lnTo>
                  <a:lnTo>
                    <a:pt x="2505" y="222"/>
                  </a:lnTo>
                  <a:lnTo>
                    <a:pt x="2499" y="228"/>
                  </a:lnTo>
                  <a:lnTo>
                    <a:pt x="2499" y="240"/>
                  </a:lnTo>
                  <a:lnTo>
                    <a:pt x="2493" y="246"/>
                  </a:lnTo>
                  <a:lnTo>
                    <a:pt x="2487" y="246"/>
                  </a:lnTo>
                  <a:lnTo>
                    <a:pt x="2487" y="252"/>
                  </a:lnTo>
                  <a:lnTo>
                    <a:pt x="2481" y="252"/>
                  </a:lnTo>
                  <a:lnTo>
                    <a:pt x="2475" y="252"/>
                  </a:lnTo>
                  <a:lnTo>
                    <a:pt x="2469" y="252"/>
                  </a:lnTo>
                  <a:lnTo>
                    <a:pt x="2457" y="252"/>
                  </a:lnTo>
                  <a:lnTo>
                    <a:pt x="2439" y="258"/>
                  </a:lnTo>
                  <a:lnTo>
                    <a:pt x="2415" y="222"/>
                  </a:lnTo>
                  <a:lnTo>
                    <a:pt x="2397" y="210"/>
                  </a:lnTo>
                  <a:lnTo>
                    <a:pt x="2373" y="216"/>
                  </a:lnTo>
                  <a:lnTo>
                    <a:pt x="2332" y="216"/>
                  </a:lnTo>
                  <a:lnTo>
                    <a:pt x="2296" y="204"/>
                  </a:lnTo>
                  <a:lnTo>
                    <a:pt x="2260" y="192"/>
                  </a:lnTo>
                  <a:lnTo>
                    <a:pt x="2260" y="192"/>
                  </a:lnTo>
                  <a:lnTo>
                    <a:pt x="2248" y="186"/>
                  </a:lnTo>
                  <a:lnTo>
                    <a:pt x="2242" y="186"/>
                  </a:lnTo>
                  <a:lnTo>
                    <a:pt x="2236" y="186"/>
                  </a:lnTo>
                  <a:lnTo>
                    <a:pt x="2230" y="186"/>
                  </a:lnTo>
                  <a:lnTo>
                    <a:pt x="2224" y="192"/>
                  </a:lnTo>
                  <a:lnTo>
                    <a:pt x="2224" y="192"/>
                  </a:lnTo>
                  <a:lnTo>
                    <a:pt x="2218" y="192"/>
                  </a:lnTo>
                  <a:lnTo>
                    <a:pt x="2212" y="198"/>
                  </a:lnTo>
                  <a:lnTo>
                    <a:pt x="2194" y="204"/>
                  </a:lnTo>
                  <a:lnTo>
                    <a:pt x="2170" y="210"/>
                  </a:lnTo>
                  <a:lnTo>
                    <a:pt x="2146" y="228"/>
                  </a:lnTo>
                  <a:lnTo>
                    <a:pt x="2122" y="240"/>
                  </a:lnTo>
                  <a:lnTo>
                    <a:pt x="2116" y="240"/>
                  </a:lnTo>
                  <a:lnTo>
                    <a:pt x="2110" y="240"/>
                  </a:lnTo>
                  <a:lnTo>
                    <a:pt x="2110" y="240"/>
                  </a:lnTo>
                  <a:lnTo>
                    <a:pt x="2104" y="240"/>
                  </a:lnTo>
                  <a:lnTo>
                    <a:pt x="2098" y="246"/>
                  </a:lnTo>
                  <a:lnTo>
                    <a:pt x="2092" y="246"/>
                  </a:lnTo>
                  <a:lnTo>
                    <a:pt x="2086" y="246"/>
                  </a:lnTo>
                  <a:lnTo>
                    <a:pt x="2080" y="252"/>
                  </a:lnTo>
                  <a:lnTo>
                    <a:pt x="2080" y="258"/>
                  </a:lnTo>
                  <a:lnTo>
                    <a:pt x="2074" y="258"/>
                  </a:lnTo>
                  <a:lnTo>
                    <a:pt x="2074" y="258"/>
                  </a:lnTo>
                  <a:lnTo>
                    <a:pt x="2074" y="264"/>
                  </a:lnTo>
                  <a:lnTo>
                    <a:pt x="2074" y="264"/>
                  </a:lnTo>
                  <a:lnTo>
                    <a:pt x="2074" y="270"/>
                  </a:lnTo>
                  <a:lnTo>
                    <a:pt x="2074" y="276"/>
                  </a:lnTo>
                  <a:lnTo>
                    <a:pt x="2069" y="288"/>
                  </a:lnTo>
                  <a:lnTo>
                    <a:pt x="2057" y="300"/>
                  </a:lnTo>
                  <a:lnTo>
                    <a:pt x="2057" y="300"/>
                  </a:lnTo>
                  <a:lnTo>
                    <a:pt x="2051" y="300"/>
                  </a:lnTo>
                  <a:lnTo>
                    <a:pt x="2045" y="300"/>
                  </a:lnTo>
                  <a:lnTo>
                    <a:pt x="2039" y="306"/>
                  </a:lnTo>
                  <a:lnTo>
                    <a:pt x="2033" y="306"/>
                  </a:lnTo>
                  <a:lnTo>
                    <a:pt x="2033" y="312"/>
                  </a:lnTo>
                  <a:lnTo>
                    <a:pt x="2027" y="312"/>
                  </a:lnTo>
                  <a:lnTo>
                    <a:pt x="2027" y="318"/>
                  </a:lnTo>
                  <a:lnTo>
                    <a:pt x="2027" y="318"/>
                  </a:lnTo>
                  <a:lnTo>
                    <a:pt x="2021" y="324"/>
                  </a:lnTo>
                  <a:lnTo>
                    <a:pt x="2021" y="324"/>
                  </a:lnTo>
                  <a:lnTo>
                    <a:pt x="2015" y="330"/>
                  </a:lnTo>
                  <a:lnTo>
                    <a:pt x="2015" y="330"/>
                  </a:lnTo>
                  <a:lnTo>
                    <a:pt x="2009" y="336"/>
                  </a:lnTo>
                  <a:lnTo>
                    <a:pt x="1997" y="336"/>
                  </a:lnTo>
                  <a:lnTo>
                    <a:pt x="1991" y="342"/>
                  </a:lnTo>
                  <a:lnTo>
                    <a:pt x="1985" y="342"/>
                  </a:lnTo>
                  <a:lnTo>
                    <a:pt x="1979" y="342"/>
                  </a:lnTo>
                  <a:lnTo>
                    <a:pt x="1961" y="336"/>
                  </a:lnTo>
                  <a:lnTo>
                    <a:pt x="1925" y="336"/>
                  </a:lnTo>
                  <a:lnTo>
                    <a:pt x="1919" y="336"/>
                  </a:lnTo>
                  <a:lnTo>
                    <a:pt x="1913" y="336"/>
                  </a:lnTo>
                  <a:lnTo>
                    <a:pt x="1895" y="330"/>
                  </a:lnTo>
                  <a:lnTo>
                    <a:pt x="1889" y="330"/>
                  </a:lnTo>
                  <a:lnTo>
                    <a:pt x="1883" y="330"/>
                  </a:lnTo>
                  <a:lnTo>
                    <a:pt x="1877" y="330"/>
                  </a:lnTo>
                  <a:lnTo>
                    <a:pt x="1877" y="330"/>
                  </a:lnTo>
                  <a:lnTo>
                    <a:pt x="1871" y="336"/>
                  </a:lnTo>
                  <a:lnTo>
                    <a:pt x="1871" y="336"/>
                  </a:lnTo>
                  <a:lnTo>
                    <a:pt x="1865" y="342"/>
                  </a:lnTo>
                  <a:lnTo>
                    <a:pt x="1865" y="342"/>
                  </a:lnTo>
                  <a:lnTo>
                    <a:pt x="1859" y="348"/>
                  </a:lnTo>
                  <a:lnTo>
                    <a:pt x="1859" y="348"/>
                  </a:lnTo>
                  <a:lnTo>
                    <a:pt x="1853" y="354"/>
                  </a:lnTo>
                  <a:lnTo>
                    <a:pt x="1847" y="354"/>
                  </a:lnTo>
                  <a:lnTo>
                    <a:pt x="1835" y="360"/>
                  </a:lnTo>
                  <a:lnTo>
                    <a:pt x="1829" y="360"/>
                  </a:lnTo>
                  <a:lnTo>
                    <a:pt x="1823" y="360"/>
                  </a:lnTo>
                  <a:lnTo>
                    <a:pt x="1817" y="360"/>
                  </a:lnTo>
                  <a:lnTo>
                    <a:pt x="1776" y="342"/>
                  </a:lnTo>
                  <a:lnTo>
                    <a:pt x="1770" y="342"/>
                  </a:lnTo>
                  <a:lnTo>
                    <a:pt x="1764" y="342"/>
                  </a:lnTo>
                  <a:lnTo>
                    <a:pt x="1758" y="342"/>
                  </a:lnTo>
                  <a:lnTo>
                    <a:pt x="1746" y="342"/>
                  </a:lnTo>
                  <a:lnTo>
                    <a:pt x="1746" y="342"/>
                  </a:lnTo>
                  <a:lnTo>
                    <a:pt x="1740" y="342"/>
                  </a:lnTo>
                  <a:lnTo>
                    <a:pt x="1734" y="342"/>
                  </a:lnTo>
                  <a:lnTo>
                    <a:pt x="1728" y="348"/>
                  </a:lnTo>
                  <a:lnTo>
                    <a:pt x="1722" y="348"/>
                  </a:lnTo>
                  <a:lnTo>
                    <a:pt x="1716" y="354"/>
                  </a:lnTo>
                  <a:lnTo>
                    <a:pt x="1704" y="366"/>
                  </a:lnTo>
                  <a:lnTo>
                    <a:pt x="1698" y="378"/>
                  </a:lnTo>
                  <a:lnTo>
                    <a:pt x="1674" y="402"/>
                  </a:lnTo>
                  <a:lnTo>
                    <a:pt x="1656" y="425"/>
                  </a:lnTo>
                  <a:lnTo>
                    <a:pt x="1632" y="461"/>
                  </a:lnTo>
                  <a:lnTo>
                    <a:pt x="1614" y="509"/>
                  </a:lnTo>
                  <a:lnTo>
                    <a:pt x="1614" y="563"/>
                  </a:lnTo>
                  <a:lnTo>
                    <a:pt x="1614" y="569"/>
                  </a:lnTo>
                  <a:lnTo>
                    <a:pt x="1614" y="575"/>
                  </a:lnTo>
                  <a:lnTo>
                    <a:pt x="1614" y="581"/>
                  </a:lnTo>
                  <a:lnTo>
                    <a:pt x="1614" y="587"/>
                  </a:lnTo>
                  <a:lnTo>
                    <a:pt x="1614" y="593"/>
                  </a:lnTo>
                  <a:lnTo>
                    <a:pt x="1614" y="599"/>
                  </a:lnTo>
                  <a:lnTo>
                    <a:pt x="1614" y="605"/>
                  </a:lnTo>
                  <a:lnTo>
                    <a:pt x="1614" y="617"/>
                  </a:lnTo>
                  <a:lnTo>
                    <a:pt x="1620" y="641"/>
                  </a:lnTo>
                  <a:lnTo>
                    <a:pt x="1626" y="641"/>
                  </a:lnTo>
                  <a:lnTo>
                    <a:pt x="1632" y="647"/>
                  </a:lnTo>
                  <a:lnTo>
                    <a:pt x="1632" y="659"/>
                  </a:lnTo>
                  <a:lnTo>
                    <a:pt x="1638" y="659"/>
                  </a:lnTo>
                  <a:lnTo>
                    <a:pt x="1638" y="665"/>
                  </a:lnTo>
                  <a:lnTo>
                    <a:pt x="1638" y="665"/>
                  </a:lnTo>
                  <a:lnTo>
                    <a:pt x="1638" y="671"/>
                  </a:lnTo>
                  <a:lnTo>
                    <a:pt x="1632" y="671"/>
                  </a:lnTo>
                  <a:lnTo>
                    <a:pt x="1632" y="677"/>
                  </a:lnTo>
                  <a:lnTo>
                    <a:pt x="1632" y="677"/>
                  </a:lnTo>
                  <a:lnTo>
                    <a:pt x="1626" y="677"/>
                  </a:lnTo>
                  <a:lnTo>
                    <a:pt x="1620" y="683"/>
                  </a:lnTo>
                  <a:lnTo>
                    <a:pt x="1596" y="689"/>
                  </a:lnTo>
                  <a:lnTo>
                    <a:pt x="1572" y="689"/>
                  </a:lnTo>
                  <a:lnTo>
                    <a:pt x="1548" y="689"/>
                  </a:lnTo>
                  <a:lnTo>
                    <a:pt x="1542" y="689"/>
                  </a:lnTo>
                  <a:lnTo>
                    <a:pt x="1536" y="689"/>
                  </a:lnTo>
                  <a:lnTo>
                    <a:pt x="1518" y="683"/>
                  </a:lnTo>
                  <a:lnTo>
                    <a:pt x="1495" y="671"/>
                  </a:lnTo>
                  <a:lnTo>
                    <a:pt x="1465" y="629"/>
                  </a:lnTo>
                  <a:lnTo>
                    <a:pt x="1435" y="599"/>
                  </a:lnTo>
                  <a:lnTo>
                    <a:pt x="1405" y="581"/>
                  </a:lnTo>
                  <a:lnTo>
                    <a:pt x="1375" y="563"/>
                  </a:lnTo>
                  <a:lnTo>
                    <a:pt x="1333" y="587"/>
                  </a:lnTo>
                  <a:lnTo>
                    <a:pt x="1303" y="653"/>
                  </a:lnTo>
                  <a:lnTo>
                    <a:pt x="1261" y="665"/>
                  </a:lnTo>
                  <a:lnTo>
                    <a:pt x="1219" y="653"/>
                  </a:lnTo>
                  <a:lnTo>
                    <a:pt x="1184" y="671"/>
                  </a:lnTo>
                  <a:lnTo>
                    <a:pt x="1136" y="671"/>
                  </a:lnTo>
                  <a:lnTo>
                    <a:pt x="1106" y="671"/>
                  </a:lnTo>
                  <a:lnTo>
                    <a:pt x="1076" y="707"/>
                  </a:lnTo>
                  <a:lnTo>
                    <a:pt x="1016" y="731"/>
                  </a:lnTo>
                  <a:lnTo>
                    <a:pt x="944" y="761"/>
                  </a:lnTo>
                  <a:lnTo>
                    <a:pt x="921" y="773"/>
                  </a:lnTo>
                  <a:lnTo>
                    <a:pt x="867" y="773"/>
                  </a:lnTo>
                  <a:lnTo>
                    <a:pt x="813" y="743"/>
                  </a:lnTo>
                  <a:lnTo>
                    <a:pt x="783" y="719"/>
                  </a:lnTo>
                  <a:lnTo>
                    <a:pt x="741" y="713"/>
                  </a:lnTo>
                  <a:lnTo>
                    <a:pt x="693" y="701"/>
                  </a:lnTo>
                  <a:lnTo>
                    <a:pt x="628" y="701"/>
                  </a:lnTo>
                  <a:lnTo>
                    <a:pt x="616" y="701"/>
                  </a:lnTo>
                  <a:lnTo>
                    <a:pt x="598" y="695"/>
                  </a:lnTo>
                  <a:lnTo>
                    <a:pt x="580" y="695"/>
                  </a:lnTo>
                  <a:lnTo>
                    <a:pt x="568" y="695"/>
                  </a:lnTo>
                  <a:lnTo>
                    <a:pt x="568" y="695"/>
                  </a:lnTo>
                  <a:lnTo>
                    <a:pt x="562" y="701"/>
                  </a:lnTo>
                  <a:lnTo>
                    <a:pt x="556" y="701"/>
                  </a:lnTo>
                  <a:lnTo>
                    <a:pt x="556" y="701"/>
                  </a:lnTo>
                  <a:lnTo>
                    <a:pt x="556" y="701"/>
                  </a:lnTo>
                  <a:lnTo>
                    <a:pt x="550" y="707"/>
                  </a:lnTo>
                  <a:lnTo>
                    <a:pt x="544" y="713"/>
                  </a:lnTo>
                  <a:lnTo>
                    <a:pt x="520" y="731"/>
                  </a:lnTo>
                  <a:lnTo>
                    <a:pt x="496" y="749"/>
                  </a:lnTo>
                  <a:lnTo>
                    <a:pt x="460" y="785"/>
                  </a:lnTo>
                  <a:lnTo>
                    <a:pt x="454" y="791"/>
                  </a:lnTo>
                  <a:lnTo>
                    <a:pt x="436" y="809"/>
                  </a:lnTo>
                  <a:lnTo>
                    <a:pt x="424" y="815"/>
                  </a:lnTo>
                  <a:lnTo>
                    <a:pt x="418" y="821"/>
                  </a:lnTo>
                  <a:lnTo>
                    <a:pt x="412" y="821"/>
                  </a:lnTo>
                  <a:lnTo>
                    <a:pt x="406" y="821"/>
                  </a:lnTo>
                  <a:lnTo>
                    <a:pt x="400" y="821"/>
                  </a:lnTo>
                  <a:lnTo>
                    <a:pt x="394" y="821"/>
                  </a:lnTo>
                  <a:lnTo>
                    <a:pt x="388" y="821"/>
                  </a:lnTo>
                  <a:lnTo>
                    <a:pt x="382" y="821"/>
                  </a:lnTo>
                  <a:lnTo>
                    <a:pt x="370" y="821"/>
                  </a:lnTo>
                  <a:lnTo>
                    <a:pt x="358" y="821"/>
                  </a:lnTo>
                  <a:lnTo>
                    <a:pt x="352" y="821"/>
                  </a:lnTo>
                  <a:lnTo>
                    <a:pt x="335" y="827"/>
                  </a:lnTo>
                  <a:lnTo>
                    <a:pt x="329" y="827"/>
                  </a:lnTo>
                  <a:lnTo>
                    <a:pt x="233" y="839"/>
                  </a:lnTo>
                  <a:lnTo>
                    <a:pt x="227" y="845"/>
                  </a:lnTo>
                  <a:lnTo>
                    <a:pt x="209" y="851"/>
                  </a:lnTo>
                  <a:lnTo>
                    <a:pt x="197" y="851"/>
                  </a:lnTo>
                  <a:lnTo>
                    <a:pt x="185" y="857"/>
                  </a:lnTo>
                  <a:lnTo>
                    <a:pt x="179" y="857"/>
                  </a:lnTo>
                  <a:lnTo>
                    <a:pt x="173" y="857"/>
                  </a:lnTo>
                  <a:lnTo>
                    <a:pt x="167" y="857"/>
                  </a:lnTo>
                  <a:lnTo>
                    <a:pt x="149" y="851"/>
                  </a:lnTo>
                  <a:lnTo>
                    <a:pt x="137" y="851"/>
                  </a:lnTo>
                  <a:lnTo>
                    <a:pt x="125" y="851"/>
                  </a:lnTo>
                  <a:lnTo>
                    <a:pt x="119" y="857"/>
                  </a:lnTo>
                  <a:lnTo>
                    <a:pt x="113" y="857"/>
                  </a:lnTo>
                  <a:lnTo>
                    <a:pt x="107" y="857"/>
                  </a:lnTo>
                  <a:lnTo>
                    <a:pt x="107" y="857"/>
                  </a:lnTo>
                  <a:lnTo>
                    <a:pt x="101" y="863"/>
                  </a:lnTo>
                  <a:lnTo>
                    <a:pt x="101" y="863"/>
                  </a:lnTo>
                  <a:lnTo>
                    <a:pt x="101" y="869"/>
                  </a:lnTo>
                  <a:lnTo>
                    <a:pt x="101" y="875"/>
                  </a:lnTo>
                  <a:lnTo>
                    <a:pt x="95" y="875"/>
                  </a:lnTo>
                  <a:lnTo>
                    <a:pt x="95" y="881"/>
                  </a:lnTo>
                  <a:lnTo>
                    <a:pt x="89" y="881"/>
                  </a:lnTo>
                  <a:lnTo>
                    <a:pt x="83" y="887"/>
                  </a:lnTo>
                  <a:lnTo>
                    <a:pt x="77" y="887"/>
                  </a:lnTo>
                  <a:lnTo>
                    <a:pt x="60" y="893"/>
                  </a:lnTo>
                  <a:lnTo>
                    <a:pt x="54" y="899"/>
                  </a:lnTo>
                  <a:lnTo>
                    <a:pt x="48" y="899"/>
                  </a:lnTo>
                  <a:lnTo>
                    <a:pt x="48" y="905"/>
                  </a:lnTo>
                  <a:lnTo>
                    <a:pt x="0" y="953"/>
                  </a:lnTo>
                  <a:lnTo>
                    <a:pt x="2780" y="953"/>
                  </a:lnTo>
                  <a:lnTo>
                    <a:pt x="2780" y="24"/>
                  </a:lnTo>
                  <a:lnTo>
                    <a:pt x="2780" y="24"/>
                  </a:lnTo>
                  <a:lnTo>
                    <a:pt x="2780" y="24"/>
                  </a:lnTo>
                </a:path>
              </a:pathLst>
            </a:custGeom>
            <a:gradFill rotWithShape="0">
              <a:gsLst>
                <a:gs pos="0">
                  <a:schemeClr val="bg1"/>
                </a:gs>
                <a:gs pos="100000">
                  <a:schemeClr val="bg2"/>
                </a:gs>
              </a:gsLst>
              <a:lin ang="2700000" scaled="1"/>
            </a:gradFill>
            <a:ln w="9525">
              <a:noFill/>
              <a:prstDash val="solid"/>
              <a:round/>
              <a:headEnd/>
              <a:tailEnd/>
            </a:ln>
          </p:spPr>
          <p:txBody>
            <a:bodyPr/>
            <a:lstStyle/>
            <a:p>
              <a:endParaRPr lang="en-GB"/>
            </a:p>
          </p:txBody>
        </p:sp>
        <p:sp>
          <p:nvSpPr>
            <p:cNvPr id="7172" name="Freeform 4"/>
            <p:cNvSpPr>
              <a:spLocks/>
            </p:cNvSpPr>
            <p:nvPr/>
          </p:nvSpPr>
          <p:spPr bwMode="ltGray">
            <a:xfrm>
              <a:off x="4602" y="4014"/>
              <a:ext cx="12" cy="18"/>
            </a:xfrm>
            <a:custGeom>
              <a:avLst/>
              <a:gdLst/>
              <a:ahLst/>
              <a:cxnLst>
                <a:cxn ang="0">
                  <a:pos x="12" y="18"/>
                </a:cxn>
                <a:cxn ang="0">
                  <a:pos x="12" y="12"/>
                </a:cxn>
                <a:cxn ang="0">
                  <a:pos x="6" y="6"/>
                </a:cxn>
                <a:cxn ang="0">
                  <a:pos x="6" y="6"/>
                </a:cxn>
                <a:cxn ang="0">
                  <a:pos x="0" y="0"/>
                </a:cxn>
                <a:cxn ang="0">
                  <a:pos x="12" y="18"/>
                </a:cxn>
                <a:cxn ang="0">
                  <a:pos x="12" y="18"/>
                </a:cxn>
                <a:cxn ang="0">
                  <a:pos x="12" y="18"/>
                </a:cxn>
              </a:cxnLst>
              <a:rect l="0" t="0" r="r" b="b"/>
              <a:pathLst>
                <a:path w="12" h="18">
                  <a:moveTo>
                    <a:pt x="12" y="18"/>
                  </a:moveTo>
                  <a:lnTo>
                    <a:pt x="12" y="12"/>
                  </a:lnTo>
                  <a:lnTo>
                    <a:pt x="6" y="6"/>
                  </a:lnTo>
                  <a:lnTo>
                    <a:pt x="6" y="6"/>
                  </a:lnTo>
                  <a:lnTo>
                    <a:pt x="0" y="0"/>
                  </a:lnTo>
                  <a:lnTo>
                    <a:pt x="12" y="18"/>
                  </a:lnTo>
                  <a:lnTo>
                    <a:pt x="12" y="18"/>
                  </a:lnTo>
                  <a:lnTo>
                    <a:pt x="12" y="18"/>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en-GB"/>
            </a:p>
          </p:txBody>
        </p:sp>
        <p:sp>
          <p:nvSpPr>
            <p:cNvPr id="7173" name="Freeform 5"/>
            <p:cNvSpPr>
              <a:spLocks/>
            </p:cNvSpPr>
            <p:nvPr/>
          </p:nvSpPr>
          <p:spPr bwMode="ltGray">
            <a:xfrm>
              <a:off x="4596" y="3996"/>
              <a:ext cx="6" cy="18"/>
            </a:xfrm>
            <a:custGeom>
              <a:avLst/>
              <a:gdLst/>
              <a:ahLst/>
              <a:cxnLst>
                <a:cxn ang="0">
                  <a:pos x="0" y="12"/>
                </a:cxn>
                <a:cxn ang="0">
                  <a:pos x="6" y="18"/>
                </a:cxn>
                <a:cxn ang="0">
                  <a:pos x="0" y="0"/>
                </a:cxn>
                <a:cxn ang="0">
                  <a:pos x="0" y="12"/>
                </a:cxn>
                <a:cxn ang="0">
                  <a:pos x="0" y="12"/>
                </a:cxn>
                <a:cxn ang="0">
                  <a:pos x="0" y="12"/>
                </a:cxn>
              </a:cxnLst>
              <a:rect l="0" t="0" r="r" b="b"/>
              <a:pathLst>
                <a:path w="6" h="18">
                  <a:moveTo>
                    <a:pt x="0" y="12"/>
                  </a:moveTo>
                  <a:lnTo>
                    <a:pt x="6" y="18"/>
                  </a:lnTo>
                  <a:lnTo>
                    <a:pt x="0" y="0"/>
                  </a:lnTo>
                  <a:lnTo>
                    <a:pt x="0" y="12"/>
                  </a:lnTo>
                  <a:lnTo>
                    <a:pt x="0" y="12"/>
                  </a:lnTo>
                  <a:lnTo>
                    <a:pt x="0"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en-GB"/>
            </a:p>
          </p:txBody>
        </p:sp>
        <p:sp>
          <p:nvSpPr>
            <p:cNvPr id="7174" name="Freeform 6"/>
            <p:cNvSpPr>
              <a:spLocks/>
            </p:cNvSpPr>
            <p:nvPr/>
          </p:nvSpPr>
          <p:spPr bwMode="ltGray">
            <a:xfrm>
              <a:off x="5180" y="3577"/>
              <a:ext cx="304" cy="741"/>
            </a:xfrm>
            <a:custGeom>
              <a:avLst/>
              <a:gdLst/>
              <a:ahLst/>
              <a:cxnLst>
                <a:cxn ang="0">
                  <a:pos x="280" y="42"/>
                </a:cxn>
                <a:cxn ang="0">
                  <a:pos x="274" y="42"/>
                </a:cxn>
                <a:cxn ang="0">
                  <a:pos x="268" y="42"/>
                </a:cxn>
                <a:cxn ang="0">
                  <a:pos x="256" y="42"/>
                </a:cxn>
                <a:cxn ang="0">
                  <a:pos x="238" y="48"/>
                </a:cxn>
                <a:cxn ang="0">
                  <a:pos x="214" y="12"/>
                </a:cxn>
                <a:cxn ang="0">
                  <a:pos x="196" y="0"/>
                </a:cxn>
                <a:cxn ang="0">
                  <a:pos x="196" y="0"/>
                </a:cxn>
                <a:cxn ang="0">
                  <a:pos x="164" y="167"/>
                </a:cxn>
                <a:cxn ang="0">
                  <a:pos x="144" y="217"/>
                </a:cxn>
                <a:cxn ang="0">
                  <a:pos x="110" y="281"/>
                </a:cxn>
                <a:cxn ang="0">
                  <a:pos x="96" y="327"/>
                </a:cxn>
                <a:cxn ang="0">
                  <a:pos x="124" y="405"/>
                </a:cxn>
                <a:cxn ang="0">
                  <a:pos x="100" y="463"/>
                </a:cxn>
                <a:cxn ang="0">
                  <a:pos x="68" y="503"/>
                </a:cxn>
                <a:cxn ang="0">
                  <a:pos x="30" y="539"/>
                </a:cxn>
                <a:cxn ang="0">
                  <a:pos x="24" y="613"/>
                </a:cxn>
                <a:cxn ang="0">
                  <a:pos x="0" y="741"/>
                </a:cxn>
                <a:cxn ang="0">
                  <a:pos x="202" y="741"/>
                </a:cxn>
                <a:cxn ang="0">
                  <a:pos x="180" y="639"/>
                </a:cxn>
                <a:cxn ang="0">
                  <a:pos x="192" y="589"/>
                </a:cxn>
                <a:cxn ang="0">
                  <a:pos x="178" y="539"/>
                </a:cxn>
                <a:cxn ang="0">
                  <a:pos x="190" y="499"/>
                </a:cxn>
                <a:cxn ang="0">
                  <a:pos x="184" y="465"/>
                </a:cxn>
                <a:cxn ang="0">
                  <a:pos x="192" y="391"/>
                </a:cxn>
                <a:cxn ang="0">
                  <a:pos x="216" y="313"/>
                </a:cxn>
                <a:cxn ang="0">
                  <a:pos x="238" y="249"/>
                </a:cxn>
                <a:cxn ang="0">
                  <a:pos x="268" y="185"/>
                </a:cxn>
                <a:cxn ang="0">
                  <a:pos x="284" y="159"/>
                </a:cxn>
                <a:cxn ang="0">
                  <a:pos x="304" y="12"/>
                </a:cxn>
                <a:cxn ang="0">
                  <a:pos x="298" y="24"/>
                </a:cxn>
                <a:cxn ang="0">
                  <a:pos x="292" y="30"/>
                </a:cxn>
                <a:cxn ang="0">
                  <a:pos x="292" y="36"/>
                </a:cxn>
                <a:cxn ang="0">
                  <a:pos x="286" y="36"/>
                </a:cxn>
                <a:cxn ang="0">
                  <a:pos x="286" y="42"/>
                </a:cxn>
                <a:cxn ang="0">
                  <a:pos x="280" y="42"/>
                </a:cxn>
                <a:cxn ang="0">
                  <a:pos x="280" y="42"/>
                </a:cxn>
                <a:cxn ang="0">
                  <a:pos x="280" y="42"/>
                </a:cxn>
              </a:cxnLst>
              <a:rect l="0" t="0" r="r" b="b"/>
              <a:pathLst>
                <a:path w="304" h="741">
                  <a:moveTo>
                    <a:pt x="280" y="42"/>
                  </a:moveTo>
                  <a:lnTo>
                    <a:pt x="274" y="42"/>
                  </a:lnTo>
                  <a:lnTo>
                    <a:pt x="268" y="42"/>
                  </a:lnTo>
                  <a:lnTo>
                    <a:pt x="256" y="42"/>
                  </a:lnTo>
                  <a:lnTo>
                    <a:pt x="238" y="48"/>
                  </a:lnTo>
                  <a:lnTo>
                    <a:pt x="214" y="12"/>
                  </a:lnTo>
                  <a:lnTo>
                    <a:pt x="196" y="0"/>
                  </a:lnTo>
                  <a:lnTo>
                    <a:pt x="196" y="0"/>
                  </a:lnTo>
                  <a:lnTo>
                    <a:pt x="164" y="167"/>
                  </a:lnTo>
                  <a:lnTo>
                    <a:pt x="144" y="217"/>
                  </a:lnTo>
                  <a:lnTo>
                    <a:pt x="110" y="281"/>
                  </a:lnTo>
                  <a:lnTo>
                    <a:pt x="96" y="327"/>
                  </a:lnTo>
                  <a:lnTo>
                    <a:pt x="124" y="405"/>
                  </a:lnTo>
                  <a:lnTo>
                    <a:pt x="100" y="463"/>
                  </a:lnTo>
                  <a:lnTo>
                    <a:pt x="68" y="503"/>
                  </a:lnTo>
                  <a:lnTo>
                    <a:pt x="30" y="539"/>
                  </a:lnTo>
                  <a:lnTo>
                    <a:pt x="24" y="613"/>
                  </a:lnTo>
                  <a:lnTo>
                    <a:pt x="0" y="741"/>
                  </a:lnTo>
                  <a:lnTo>
                    <a:pt x="202" y="741"/>
                  </a:lnTo>
                  <a:lnTo>
                    <a:pt x="180" y="639"/>
                  </a:lnTo>
                  <a:lnTo>
                    <a:pt x="192" y="589"/>
                  </a:lnTo>
                  <a:lnTo>
                    <a:pt x="178" y="539"/>
                  </a:lnTo>
                  <a:lnTo>
                    <a:pt x="190" y="499"/>
                  </a:lnTo>
                  <a:lnTo>
                    <a:pt x="184" y="465"/>
                  </a:lnTo>
                  <a:lnTo>
                    <a:pt x="192" y="391"/>
                  </a:lnTo>
                  <a:lnTo>
                    <a:pt x="216" y="313"/>
                  </a:lnTo>
                  <a:lnTo>
                    <a:pt x="238" y="249"/>
                  </a:lnTo>
                  <a:lnTo>
                    <a:pt x="268" y="185"/>
                  </a:lnTo>
                  <a:lnTo>
                    <a:pt x="284" y="159"/>
                  </a:lnTo>
                  <a:lnTo>
                    <a:pt x="304" y="12"/>
                  </a:lnTo>
                  <a:lnTo>
                    <a:pt x="298" y="24"/>
                  </a:lnTo>
                  <a:lnTo>
                    <a:pt x="292" y="30"/>
                  </a:lnTo>
                  <a:lnTo>
                    <a:pt x="292" y="36"/>
                  </a:lnTo>
                  <a:lnTo>
                    <a:pt x="286" y="36"/>
                  </a:lnTo>
                  <a:lnTo>
                    <a:pt x="286" y="42"/>
                  </a:lnTo>
                  <a:lnTo>
                    <a:pt x="280" y="42"/>
                  </a:lnTo>
                  <a:lnTo>
                    <a:pt x="280" y="42"/>
                  </a:lnTo>
                  <a:lnTo>
                    <a:pt x="280" y="4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en-GB"/>
            </a:p>
          </p:txBody>
        </p:sp>
        <p:sp>
          <p:nvSpPr>
            <p:cNvPr id="7175" name="Freeform 7"/>
            <p:cNvSpPr>
              <a:spLocks/>
            </p:cNvSpPr>
            <p:nvPr/>
          </p:nvSpPr>
          <p:spPr bwMode="ltGray">
            <a:xfrm>
              <a:off x="4918" y="3553"/>
              <a:ext cx="314" cy="767"/>
            </a:xfrm>
            <a:custGeom>
              <a:avLst/>
              <a:gdLst/>
              <a:ahLst/>
              <a:cxnLst>
                <a:cxn ang="0">
                  <a:pos x="284" y="6"/>
                </a:cxn>
                <a:cxn ang="0">
                  <a:pos x="278" y="6"/>
                </a:cxn>
                <a:cxn ang="0">
                  <a:pos x="272" y="12"/>
                </a:cxn>
                <a:cxn ang="0">
                  <a:pos x="254" y="18"/>
                </a:cxn>
                <a:cxn ang="0">
                  <a:pos x="230" y="24"/>
                </a:cxn>
                <a:cxn ang="0">
                  <a:pos x="206" y="42"/>
                </a:cxn>
                <a:cxn ang="0">
                  <a:pos x="188" y="48"/>
                </a:cxn>
                <a:cxn ang="0">
                  <a:pos x="176" y="54"/>
                </a:cxn>
                <a:cxn ang="0">
                  <a:pos x="170" y="54"/>
                </a:cxn>
                <a:cxn ang="0">
                  <a:pos x="150" y="169"/>
                </a:cxn>
                <a:cxn ang="0">
                  <a:pos x="110" y="225"/>
                </a:cxn>
                <a:cxn ang="0">
                  <a:pos x="54" y="383"/>
                </a:cxn>
                <a:cxn ang="0">
                  <a:pos x="82" y="555"/>
                </a:cxn>
                <a:cxn ang="0">
                  <a:pos x="40" y="679"/>
                </a:cxn>
                <a:cxn ang="0">
                  <a:pos x="0" y="767"/>
                </a:cxn>
                <a:cxn ang="0">
                  <a:pos x="108" y="767"/>
                </a:cxn>
                <a:cxn ang="0">
                  <a:pos x="120" y="611"/>
                </a:cxn>
                <a:cxn ang="0">
                  <a:pos x="148" y="499"/>
                </a:cxn>
                <a:cxn ang="0">
                  <a:pos x="160" y="367"/>
                </a:cxn>
                <a:cxn ang="0">
                  <a:pos x="218" y="327"/>
                </a:cxn>
                <a:cxn ang="0">
                  <a:pos x="238" y="221"/>
                </a:cxn>
                <a:cxn ang="0">
                  <a:pos x="296" y="135"/>
                </a:cxn>
                <a:cxn ang="0">
                  <a:pos x="314" y="0"/>
                </a:cxn>
                <a:cxn ang="0">
                  <a:pos x="302" y="0"/>
                </a:cxn>
                <a:cxn ang="0">
                  <a:pos x="296" y="0"/>
                </a:cxn>
                <a:cxn ang="0">
                  <a:pos x="290" y="0"/>
                </a:cxn>
                <a:cxn ang="0">
                  <a:pos x="284" y="6"/>
                </a:cxn>
                <a:cxn ang="0">
                  <a:pos x="284" y="6"/>
                </a:cxn>
                <a:cxn ang="0">
                  <a:pos x="284" y="6"/>
                </a:cxn>
                <a:cxn ang="0">
                  <a:pos x="284" y="6"/>
                </a:cxn>
              </a:cxnLst>
              <a:rect l="0" t="0" r="r" b="b"/>
              <a:pathLst>
                <a:path w="314" h="767">
                  <a:moveTo>
                    <a:pt x="284" y="6"/>
                  </a:moveTo>
                  <a:lnTo>
                    <a:pt x="278" y="6"/>
                  </a:lnTo>
                  <a:lnTo>
                    <a:pt x="272" y="12"/>
                  </a:lnTo>
                  <a:lnTo>
                    <a:pt x="254" y="18"/>
                  </a:lnTo>
                  <a:lnTo>
                    <a:pt x="230" y="24"/>
                  </a:lnTo>
                  <a:lnTo>
                    <a:pt x="206" y="42"/>
                  </a:lnTo>
                  <a:lnTo>
                    <a:pt x="188" y="48"/>
                  </a:lnTo>
                  <a:lnTo>
                    <a:pt x="176" y="54"/>
                  </a:lnTo>
                  <a:lnTo>
                    <a:pt x="170" y="54"/>
                  </a:lnTo>
                  <a:lnTo>
                    <a:pt x="150" y="169"/>
                  </a:lnTo>
                  <a:lnTo>
                    <a:pt x="110" y="225"/>
                  </a:lnTo>
                  <a:lnTo>
                    <a:pt x="54" y="383"/>
                  </a:lnTo>
                  <a:lnTo>
                    <a:pt x="82" y="555"/>
                  </a:lnTo>
                  <a:lnTo>
                    <a:pt x="40" y="679"/>
                  </a:lnTo>
                  <a:lnTo>
                    <a:pt x="0" y="767"/>
                  </a:lnTo>
                  <a:lnTo>
                    <a:pt x="108" y="767"/>
                  </a:lnTo>
                  <a:lnTo>
                    <a:pt x="120" y="611"/>
                  </a:lnTo>
                  <a:lnTo>
                    <a:pt x="148" y="499"/>
                  </a:lnTo>
                  <a:lnTo>
                    <a:pt x="160" y="367"/>
                  </a:lnTo>
                  <a:lnTo>
                    <a:pt x="218" y="327"/>
                  </a:lnTo>
                  <a:lnTo>
                    <a:pt x="238" y="221"/>
                  </a:lnTo>
                  <a:lnTo>
                    <a:pt x="296" y="135"/>
                  </a:lnTo>
                  <a:lnTo>
                    <a:pt x="314" y="0"/>
                  </a:lnTo>
                  <a:lnTo>
                    <a:pt x="302" y="0"/>
                  </a:lnTo>
                  <a:lnTo>
                    <a:pt x="296" y="0"/>
                  </a:lnTo>
                  <a:lnTo>
                    <a:pt x="290" y="0"/>
                  </a:lnTo>
                  <a:lnTo>
                    <a:pt x="284" y="6"/>
                  </a:lnTo>
                  <a:lnTo>
                    <a:pt x="284" y="6"/>
                  </a:lnTo>
                  <a:lnTo>
                    <a:pt x="284" y="6"/>
                  </a:lnTo>
                  <a:lnTo>
                    <a:pt x="284" y="6"/>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en-GB"/>
            </a:p>
          </p:txBody>
        </p:sp>
        <p:sp>
          <p:nvSpPr>
            <p:cNvPr id="7176" name="Freeform 8"/>
            <p:cNvSpPr>
              <a:spLocks/>
            </p:cNvSpPr>
            <p:nvPr/>
          </p:nvSpPr>
          <p:spPr bwMode="ltGray">
            <a:xfrm>
              <a:off x="4700" y="3697"/>
              <a:ext cx="275" cy="623"/>
            </a:xfrm>
            <a:custGeom>
              <a:avLst/>
              <a:gdLst/>
              <a:ahLst/>
              <a:cxnLst>
                <a:cxn ang="0">
                  <a:pos x="257" y="12"/>
                </a:cxn>
                <a:cxn ang="0">
                  <a:pos x="239" y="6"/>
                </a:cxn>
                <a:cxn ang="0">
                  <a:pos x="203" y="6"/>
                </a:cxn>
                <a:cxn ang="0">
                  <a:pos x="203" y="6"/>
                </a:cxn>
                <a:cxn ang="0">
                  <a:pos x="197" y="6"/>
                </a:cxn>
                <a:cxn ang="0">
                  <a:pos x="185" y="0"/>
                </a:cxn>
                <a:cxn ang="0">
                  <a:pos x="173" y="0"/>
                </a:cxn>
                <a:cxn ang="0">
                  <a:pos x="166" y="0"/>
                </a:cxn>
                <a:cxn ang="0">
                  <a:pos x="160" y="0"/>
                </a:cxn>
                <a:cxn ang="0">
                  <a:pos x="144" y="117"/>
                </a:cxn>
                <a:cxn ang="0">
                  <a:pos x="128" y="185"/>
                </a:cxn>
                <a:cxn ang="0">
                  <a:pos x="58" y="299"/>
                </a:cxn>
                <a:cxn ang="0">
                  <a:pos x="54" y="441"/>
                </a:cxn>
                <a:cxn ang="0">
                  <a:pos x="24" y="523"/>
                </a:cxn>
                <a:cxn ang="0">
                  <a:pos x="0" y="623"/>
                </a:cxn>
                <a:cxn ang="0">
                  <a:pos x="78" y="623"/>
                </a:cxn>
                <a:cxn ang="0">
                  <a:pos x="92" y="555"/>
                </a:cxn>
                <a:cxn ang="0">
                  <a:pos x="134" y="447"/>
                </a:cxn>
                <a:cxn ang="0">
                  <a:pos x="158" y="315"/>
                </a:cxn>
                <a:cxn ang="0">
                  <a:pos x="184" y="257"/>
                </a:cxn>
                <a:cxn ang="0">
                  <a:pos x="216" y="211"/>
                </a:cxn>
                <a:cxn ang="0">
                  <a:pos x="222" y="145"/>
                </a:cxn>
                <a:cxn ang="0">
                  <a:pos x="240" y="111"/>
                </a:cxn>
                <a:cxn ang="0">
                  <a:pos x="262" y="79"/>
                </a:cxn>
                <a:cxn ang="0">
                  <a:pos x="275" y="6"/>
                </a:cxn>
                <a:cxn ang="0">
                  <a:pos x="263" y="12"/>
                </a:cxn>
                <a:cxn ang="0">
                  <a:pos x="257" y="12"/>
                </a:cxn>
                <a:cxn ang="0">
                  <a:pos x="257" y="12"/>
                </a:cxn>
                <a:cxn ang="0">
                  <a:pos x="257" y="12"/>
                </a:cxn>
              </a:cxnLst>
              <a:rect l="0" t="0" r="r" b="b"/>
              <a:pathLst>
                <a:path w="275" h="623">
                  <a:moveTo>
                    <a:pt x="257" y="12"/>
                  </a:moveTo>
                  <a:lnTo>
                    <a:pt x="239" y="6"/>
                  </a:lnTo>
                  <a:lnTo>
                    <a:pt x="203" y="6"/>
                  </a:lnTo>
                  <a:lnTo>
                    <a:pt x="203" y="6"/>
                  </a:lnTo>
                  <a:lnTo>
                    <a:pt x="197" y="6"/>
                  </a:lnTo>
                  <a:lnTo>
                    <a:pt x="185" y="0"/>
                  </a:lnTo>
                  <a:lnTo>
                    <a:pt x="173" y="0"/>
                  </a:lnTo>
                  <a:lnTo>
                    <a:pt x="166" y="0"/>
                  </a:lnTo>
                  <a:lnTo>
                    <a:pt x="160" y="0"/>
                  </a:lnTo>
                  <a:lnTo>
                    <a:pt x="144" y="117"/>
                  </a:lnTo>
                  <a:lnTo>
                    <a:pt x="128" y="185"/>
                  </a:lnTo>
                  <a:lnTo>
                    <a:pt x="58" y="299"/>
                  </a:lnTo>
                  <a:lnTo>
                    <a:pt x="54" y="441"/>
                  </a:lnTo>
                  <a:lnTo>
                    <a:pt x="24" y="523"/>
                  </a:lnTo>
                  <a:lnTo>
                    <a:pt x="0" y="623"/>
                  </a:lnTo>
                  <a:lnTo>
                    <a:pt x="78" y="623"/>
                  </a:lnTo>
                  <a:lnTo>
                    <a:pt x="92" y="555"/>
                  </a:lnTo>
                  <a:lnTo>
                    <a:pt x="134" y="447"/>
                  </a:lnTo>
                  <a:lnTo>
                    <a:pt x="158" y="315"/>
                  </a:lnTo>
                  <a:lnTo>
                    <a:pt x="184" y="257"/>
                  </a:lnTo>
                  <a:lnTo>
                    <a:pt x="216" y="211"/>
                  </a:lnTo>
                  <a:lnTo>
                    <a:pt x="222" y="145"/>
                  </a:lnTo>
                  <a:lnTo>
                    <a:pt x="240" y="111"/>
                  </a:lnTo>
                  <a:lnTo>
                    <a:pt x="262" y="79"/>
                  </a:lnTo>
                  <a:lnTo>
                    <a:pt x="275" y="6"/>
                  </a:lnTo>
                  <a:lnTo>
                    <a:pt x="263" y="12"/>
                  </a:lnTo>
                  <a:lnTo>
                    <a:pt x="257" y="12"/>
                  </a:lnTo>
                  <a:lnTo>
                    <a:pt x="257" y="12"/>
                  </a:lnTo>
                  <a:lnTo>
                    <a:pt x="257"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en-GB"/>
            </a:p>
          </p:txBody>
        </p:sp>
        <p:sp>
          <p:nvSpPr>
            <p:cNvPr id="7177" name="Freeform 9"/>
            <p:cNvSpPr>
              <a:spLocks/>
            </p:cNvSpPr>
            <p:nvPr/>
          </p:nvSpPr>
          <p:spPr bwMode="ltGray">
            <a:xfrm>
              <a:off x="4522" y="3709"/>
              <a:ext cx="213" cy="611"/>
            </a:xfrm>
            <a:custGeom>
              <a:avLst/>
              <a:gdLst/>
              <a:ahLst/>
              <a:cxnLst>
                <a:cxn ang="0">
                  <a:pos x="171" y="12"/>
                </a:cxn>
                <a:cxn ang="0">
                  <a:pos x="159" y="24"/>
                </a:cxn>
                <a:cxn ang="0">
                  <a:pos x="153" y="36"/>
                </a:cxn>
                <a:cxn ang="0">
                  <a:pos x="128" y="60"/>
                </a:cxn>
                <a:cxn ang="0">
                  <a:pos x="110" y="83"/>
                </a:cxn>
                <a:cxn ang="0">
                  <a:pos x="86" y="119"/>
                </a:cxn>
                <a:cxn ang="0">
                  <a:pos x="68" y="167"/>
                </a:cxn>
                <a:cxn ang="0">
                  <a:pos x="68" y="221"/>
                </a:cxn>
                <a:cxn ang="0">
                  <a:pos x="68" y="227"/>
                </a:cxn>
                <a:cxn ang="0">
                  <a:pos x="68" y="233"/>
                </a:cxn>
                <a:cxn ang="0">
                  <a:pos x="68" y="239"/>
                </a:cxn>
                <a:cxn ang="0">
                  <a:pos x="68" y="245"/>
                </a:cxn>
                <a:cxn ang="0">
                  <a:pos x="68" y="251"/>
                </a:cxn>
                <a:cxn ang="0">
                  <a:pos x="68" y="251"/>
                </a:cxn>
                <a:cxn ang="0">
                  <a:pos x="68" y="257"/>
                </a:cxn>
                <a:cxn ang="0">
                  <a:pos x="68" y="269"/>
                </a:cxn>
                <a:cxn ang="0">
                  <a:pos x="74" y="287"/>
                </a:cxn>
                <a:cxn ang="0">
                  <a:pos x="80" y="305"/>
                </a:cxn>
                <a:cxn ang="0">
                  <a:pos x="86" y="311"/>
                </a:cxn>
                <a:cxn ang="0">
                  <a:pos x="86" y="311"/>
                </a:cxn>
                <a:cxn ang="0">
                  <a:pos x="92" y="317"/>
                </a:cxn>
                <a:cxn ang="0">
                  <a:pos x="92" y="323"/>
                </a:cxn>
                <a:cxn ang="0">
                  <a:pos x="92" y="323"/>
                </a:cxn>
                <a:cxn ang="0">
                  <a:pos x="24" y="437"/>
                </a:cxn>
                <a:cxn ang="0">
                  <a:pos x="18" y="471"/>
                </a:cxn>
                <a:cxn ang="0">
                  <a:pos x="0" y="547"/>
                </a:cxn>
                <a:cxn ang="0">
                  <a:pos x="50" y="611"/>
                </a:cxn>
                <a:cxn ang="0">
                  <a:pos x="114" y="611"/>
                </a:cxn>
                <a:cxn ang="0">
                  <a:pos x="104" y="555"/>
                </a:cxn>
                <a:cxn ang="0">
                  <a:pos x="120" y="515"/>
                </a:cxn>
                <a:cxn ang="0">
                  <a:pos x="150" y="449"/>
                </a:cxn>
                <a:cxn ang="0">
                  <a:pos x="166" y="377"/>
                </a:cxn>
                <a:cxn ang="0">
                  <a:pos x="156" y="295"/>
                </a:cxn>
                <a:cxn ang="0">
                  <a:pos x="170" y="203"/>
                </a:cxn>
                <a:cxn ang="0">
                  <a:pos x="212" y="95"/>
                </a:cxn>
                <a:cxn ang="0">
                  <a:pos x="213" y="0"/>
                </a:cxn>
                <a:cxn ang="0">
                  <a:pos x="207" y="0"/>
                </a:cxn>
                <a:cxn ang="0">
                  <a:pos x="201" y="0"/>
                </a:cxn>
                <a:cxn ang="0">
                  <a:pos x="195" y="0"/>
                </a:cxn>
                <a:cxn ang="0">
                  <a:pos x="189" y="0"/>
                </a:cxn>
                <a:cxn ang="0">
                  <a:pos x="183" y="6"/>
                </a:cxn>
                <a:cxn ang="0">
                  <a:pos x="177" y="6"/>
                </a:cxn>
                <a:cxn ang="0">
                  <a:pos x="171" y="12"/>
                </a:cxn>
                <a:cxn ang="0">
                  <a:pos x="171" y="12"/>
                </a:cxn>
                <a:cxn ang="0">
                  <a:pos x="171" y="12"/>
                </a:cxn>
              </a:cxnLst>
              <a:rect l="0" t="0" r="r" b="b"/>
              <a:pathLst>
                <a:path w="213" h="611">
                  <a:moveTo>
                    <a:pt x="171" y="12"/>
                  </a:moveTo>
                  <a:lnTo>
                    <a:pt x="159" y="24"/>
                  </a:lnTo>
                  <a:lnTo>
                    <a:pt x="153" y="36"/>
                  </a:lnTo>
                  <a:lnTo>
                    <a:pt x="128" y="60"/>
                  </a:lnTo>
                  <a:lnTo>
                    <a:pt x="110" y="83"/>
                  </a:lnTo>
                  <a:lnTo>
                    <a:pt x="86" y="119"/>
                  </a:lnTo>
                  <a:lnTo>
                    <a:pt x="68" y="167"/>
                  </a:lnTo>
                  <a:lnTo>
                    <a:pt x="68" y="221"/>
                  </a:lnTo>
                  <a:lnTo>
                    <a:pt x="68" y="227"/>
                  </a:lnTo>
                  <a:lnTo>
                    <a:pt x="68" y="233"/>
                  </a:lnTo>
                  <a:lnTo>
                    <a:pt x="68" y="239"/>
                  </a:lnTo>
                  <a:lnTo>
                    <a:pt x="68" y="245"/>
                  </a:lnTo>
                  <a:lnTo>
                    <a:pt x="68" y="251"/>
                  </a:lnTo>
                  <a:lnTo>
                    <a:pt x="68" y="251"/>
                  </a:lnTo>
                  <a:lnTo>
                    <a:pt x="68" y="257"/>
                  </a:lnTo>
                  <a:lnTo>
                    <a:pt x="68" y="269"/>
                  </a:lnTo>
                  <a:lnTo>
                    <a:pt x="74" y="287"/>
                  </a:lnTo>
                  <a:lnTo>
                    <a:pt x="80" y="305"/>
                  </a:lnTo>
                  <a:lnTo>
                    <a:pt x="86" y="311"/>
                  </a:lnTo>
                  <a:lnTo>
                    <a:pt x="86" y="311"/>
                  </a:lnTo>
                  <a:lnTo>
                    <a:pt x="92" y="317"/>
                  </a:lnTo>
                  <a:lnTo>
                    <a:pt x="92" y="323"/>
                  </a:lnTo>
                  <a:lnTo>
                    <a:pt x="92" y="323"/>
                  </a:lnTo>
                  <a:lnTo>
                    <a:pt x="24" y="437"/>
                  </a:lnTo>
                  <a:lnTo>
                    <a:pt x="18" y="471"/>
                  </a:lnTo>
                  <a:lnTo>
                    <a:pt x="0" y="547"/>
                  </a:lnTo>
                  <a:lnTo>
                    <a:pt x="50" y="611"/>
                  </a:lnTo>
                  <a:lnTo>
                    <a:pt x="114" y="611"/>
                  </a:lnTo>
                  <a:lnTo>
                    <a:pt x="104" y="555"/>
                  </a:lnTo>
                  <a:lnTo>
                    <a:pt x="120" y="515"/>
                  </a:lnTo>
                  <a:lnTo>
                    <a:pt x="150" y="449"/>
                  </a:lnTo>
                  <a:lnTo>
                    <a:pt x="166" y="377"/>
                  </a:lnTo>
                  <a:lnTo>
                    <a:pt x="156" y="295"/>
                  </a:lnTo>
                  <a:lnTo>
                    <a:pt x="170" y="203"/>
                  </a:lnTo>
                  <a:lnTo>
                    <a:pt x="212" y="95"/>
                  </a:lnTo>
                  <a:lnTo>
                    <a:pt x="213" y="0"/>
                  </a:lnTo>
                  <a:lnTo>
                    <a:pt x="207" y="0"/>
                  </a:lnTo>
                  <a:lnTo>
                    <a:pt x="201" y="0"/>
                  </a:lnTo>
                  <a:lnTo>
                    <a:pt x="195" y="0"/>
                  </a:lnTo>
                  <a:lnTo>
                    <a:pt x="189" y="0"/>
                  </a:lnTo>
                  <a:lnTo>
                    <a:pt x="183" y="6"/>
                  </a:lnTo>
                  <a:lnTo>
                    <a:pt x="177" y="6"/>
                  </a:lnTo>
                  <a:lnTo>
                    <a:pt x="171" y="12"/>
                  </a:lnTo>
                  <a:lnTo>
                    <a:pt x="171" y="12"/>
                  </a:lnTo>
                  <a:lnTo>
                    <a:pt x="171"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en-GB"/>
            </a:p>
          </p:txBody>
        </p:sp>
        <p:sp>
          <p:nvSpPr>
            <p:cNvPr id="7178" name="Freeform 10"/>
            <p:cNvSpPr>
              <a:spLocks/>
            </p:cNvSpPr>
            <p:nvPr/>
          </p:nvSpPr>
          <p:spPr bwMode="ltGray">
            <a:xfrm>
              <a:off x="4292" y="3936"/>
              <a:ext cx="167" cy="384"/>
            </a:xfrm>
            <a:custGeom>
              <a:avLst/>
              <a:gdLst/>
              <a:ahLst/>
              <a:cxnLst>
                <a:cxn ang="0">
                  <a:pos x="149" y="60"/>
                </a:cxn>
                <a:cxn ang="0">
                  <a:pos x="119" y="30"/>
                </a:cxn>
                <a:cxn ang="0">
                  <a:pos x="89" y="12"/>
                </a:cxn>
                <a:cxn ang="0">
                  <a:pos x="59" y="0"/>
                </a:cxn>
                <a:cxn ang="0">
                  <a:pos x="54" y="70"/>
                </a:cxn>
                <a:cxn ang="0">
                  <a:pos x="46" y="112"/>
                </a:cxn>
                <a:cxn ang="0">
                  <a:pos x="52" y="168"/>
                </a:cxn>
                <a:cxn ang="0">
                  <a:pos x="24" y="194"/>
                </a:cxn>
                <a:cxn ang="0">
                  <a:pos x="16" y="258"/>
                </a:cxn>
                <a:cxn ang="0">
                  <a:pos x="2" y="300"/>
                </a:cxn>
                <a:cxn ang="0">
                  <a:pos x="0" y="352"/>
                </a:cxn>
                <a:cxn ang="0">
                  <a:pos x="47" y="384"/>
                </a:cxn>
                <a:cxn ang="0">
                  <a:pos x="149" y="384"/>
                </a:cxn>
                <a:cxn ang="0">
                  <a:pos x="134" y="350"/>
                </a:cxn>
                <a:cxn ang="0">
                  <a:pos x="104" y="324"/>
                </a:cxn>
                <a:cxn ang="0">
                  <a:pos x="138" y="274"/>
                </a:cxn>
                <a:cxn ang="0">
                  <a:pos x="122" y="220"/>
                </a:cxn>
                <a:cxn ang="0">
                  <a:pos x="132" y="186"/>
                </a:cxn>
                <a:cxn ang="0">
                  <a:pos x="140" y="154"/>
                </a:cxn>
                <a:cxn ang="0">
                  <a:pos x="167" y="90"/>
                </a:cxn>
                <a:cxn ang="0">
                  <a:pos x="149" y="60"/>
                </a:cxn>
                <a:cxn ang="0">
                  <a:pos x="149" y="60"/>
                </a:cxn>
                <a:cxn ang="0">
                  <a:pos x="149" y="60"/>
                </a:cxn>
              </a:cxnLst>
              <a:rect l="0" t="0" r="r" b="b"/>
              <a:pathLst>
                <a:path w="167" h="384">
                  <a:moveTo>
                    <a:pt x="149" y="60"/>
                  </a:moveTo>
                  <a:lnTo>
                    <a:pt x="119" y="30"/>
                  </a:lnTo>
                  <a:lnTo>
                    <a:pt x="89" y="12"/>
                  </a:lnTo>
                  <a:lnTo>
                    <a:pt x="59" y="0"/>
                  </a:lnTo>
                  <a:lnTo>
                    <a:pt x="54" y="70"/>
                  </a:lnTo>
                  <a:lnTo>
                    <a:pt x="46" y="112"/>
                  </a:lnTo>
                  <a:lnTo>
                    <a:pt x="52" y="168"/>
                  </a:lnTo>
                  <a:lnTo>
                    <a:pt x="24" y="194"/>
                  </a:lnTo>
                  <a:lnTo>
                    <a:pt x="16" y="258"/>
                  </a:lnTo>
                  <a:lnTo>
                    <a:pt x="2" y="300"/>
                  </a:lnTo>
                  <a:lnTo>
                    <a:pt x="0" y="352"/>
                  </a:lnTo>
                  <a:lnTo>
                    <a:pt x="47" y="384"/>
                  </a:lnTo>
                  <a:lnTo>
                    <a:pt x="149" y="384"/>
                  </a:lnTo>
                  <a:lnTo>
                    <a:pt x="134" y="350"/>
                  </a:lnTo>
                  <a:lnTo>
                    <a:pt x="104" y="324"/>
                  </a:lnTo>
                  <a:lnTo>
                    <a:pt x="138" y="274"/>
                  </a:lnTo>
                  <a:lnTo>
                    <a:pt x="122" y="220"/>
                  </a:lnTo>
                  <a:lnTo>
                    <a:pt x="132" y="186"/>
                  </a:lnTo>
                  <a:lnTo>
                    <a:pt x="140" y="154"/>
                  </a:lnTo>
                  <a:lnTo>
                    <a:pt x="167" y="90"/>
                  </a:lnTo>
                  <a:lnTo>
                    <a:pt x="149" y="60"/>
                  </a:lnTo>
                  <a:lnTo>
                    <a:pt x="149" y="60"/>
                  </a:lnTo>
                  <a:lnTo>
                    <a:pt x="149" y="6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en-GB"/>
            </a:p>
          </p:txBody>
        </p:sp>
        <p:sp>
          <p:nvSpPr>
            <p:cNvPr id="7179" name="Freeform 11"/>
            <p:cNvSpPr>
              <a:spLocks/>
            </p:cNvSpPr>
            <p:nvPr/>
          </p:nvSpPr>
          <p:spPr bwMode="ltGray">
            <a:xfrm>
              <a:off x="4100" y="4020"/>
              <a:ext cx="166" cy="300"/>
            </a:xfrm>
            <a:custGeom>
              <a:avLst/>
              <a:gdLst/>
              <a:ahLst/>
              <a:cxnLst>
                <a:cxn ang="0">
                  <a:pos x="136" y="12"/>
                </a:cxn>
                <a:cxn ang="0">
                  <a:pos x="100" y="0"/>
                </a:cxn>
                <a:cxn ang="0">
                  <a:pos x="78" y="64"/>
                </a:cxn>
                <a:cxn ang="0">
                  <a:pos x="70" y="126"/>
                </a:cxn>
                <a:cxn ang="0">
                  <a:pos x="46" y="184"/>
                </a:cxn>
                <a:cxn ang="0">
                  <a:pos x="58" y="232"/>
                </a:cxn>
                <a:cxn ang="0">
                  <a:pos x="38" y="268"/>
                </a:cxn>
                <a:cxn ang="0">
                  <a:pos x="0" y="300"/>
                </a:cxn>
                <a:cxn ang="0">
                  <a:pos x="160" y="300"/>
                </a:cxn>
                <a:cxn ang="0">
                  <a:pos x="136" y="272"/>
                </a:cxn>
                <a:cxn ang="0">
                  <a:pos x="98" y="234"/>
                </a:cxn>
                <a:cxn ang="0">
                  <a:pos x="130" y="188"/>
                </a:cxn>
                <a:cxn ang="0">
                  <a:pos x="138" y="134"/>
                </a:cxn>
                <a:cxn ang="0">
                  <a:pos x="144" y="94"/>
                </a:cxn>
                <a:cxn ang="0">
                  <a:pos x="164" y="60"/>
                </a:cxn>
                <a:cxn ang="0">
                  <a:pos x="166" y="0"/>
                </a:cxn>
                <a:cxn ang="0">
                  <a:pos x="136" y="12"/>
                </a:cxn>
                <a:cxn ang="0">
                  <a:pos x="136" y="12"/>
                </a:cxn>
                <a:cxn ang="0">
                  <a:pos x="136" y="12"/>
                </a:cxn>
              </a:cxnLst>
              <a:rect l="0" t="0" r="r" b="b"/>
              <a:pathLst>
                <a:path w="166" h="300">
                  <a:moveTo>
                    <a:pt x="136" y="12"/>
                  </a:moveTo>
                  <a:lnTo>
                    <a:pt x="100" y="0"/>
                  </a:lnTo>
                  <a:lnTo>
                    <a:pt x="78" y="64"/>
                  </a:lnTo>
                  <a:lnTo>
                    <a:pt x="70" y="126"/>
                  </a:lnTo>
                  <a:lnTo>
                    <a:pt x="46" y="184"/>
                  </a:lnTo>
                  <a:lnTo>
                    <a:pt x="58" y="232"/>
                  </a:lnTo>
                  <a:lnTo>
                    <a:pt x="38" y="268"/>
                  </a:lnTo>
                  <a:lnTo>
                    <a:pt x="0" y="300"/>
                  </a:lnTo>
                  <a:lnTo>
                    <a:pt x="160" y="300"/>
                  </a:lnTo>
                  <a:lnTo>
                    <a:pt x="136" y="272"/>
                  </a:lnTo>
                  <a:lnTo>
                    <a:pt x="98" y="234"/>
                  </a:lnTo>
                  <a:lnTo>
                    <a:pt x="130" y="188"/>
                  </a:lnTo>
                  <a:lnTo>
                    <a:pt x="138" y="134"/>
                  </a:lnTo>
                  <a:lnTo>
                    <a:pt x="144" y="94"/>
                  </a:lnTo>
                  <a:lnTo>
                    <a:pt x="164" y="60"/>
                  </a:lnTo>
                  <a:lnTo>
                    <a:pt x="166" y="0"/>
                  </a:lnTo>
                  <a:lnTo>
                    <a:pt x="136" y="12"/>
                  </a:lnTo>
                  <a:lnTo>
                    <a:pt x="136" y="12"/>
                  </a:lnTo>
                  <a:lnTo>
                    <a:pt x="136"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en-GB"/>
            </a:p>
          </p:txBody>
        </p:sp>
        <p:sp>
          <p:nvSpPr>
            <p:cNvPr id="7180" name="Freeform 12"/>
            <p:cNvSpPr>
              <a:spLocks/>
            </p:cNvSpPr>
            <p:nvPr/>
          </p:nvSpPr>
          <p:spPr bwMode="ltGray">
            <a:xfrm>
              <a:off x="3910" y="4038"/>
              <a:ext cx="237" cy="282"/>
            </a:xfrm>
            <a:custGeom>
              <a:avLst/>
              <a:gdLst/>
              <a:ahLst/>
              <a:cxnLst>
                <a:cxn ang="0">
                  <a:pos x="201" y="0"/>
                </a:cxn>
                <a:cxn ang="0">
                  <a:pos x="183" y="0"/>
                </a:cxn>
                <a:cxn ang="0">
                  <a:pos x="158" y="50"/>
                </a:cxn>
                <a:cxn ang="0">
                  <a:pos x="148" y="92"/>
                </a:cxn>
                <a:cxn ang="0">
                  <a:pos x="120" y="144"/>
                </a:cxn>
                <a:cxn ang="0">
                  <a:pos x="82" y="182"/>
                </a:cxn>
                <a:cxn ang="0">
                  <a:pos x="60" y="232"/>
                </a:cxn>
                <a:cxn ang="0">
                  <a:pos x="0" y="282"/>
                </a:cxn>
                <a:cxn ang="0">
                  <a:pos x="128" y="282"/>
                </a:cxn>
                <a:cxn ang="0">
                  <a:pos x="154" y="254"/>
                </a:cxn>
                <a:cxn ang="0">
                  <a:pos x="158" y="196"/>
                </a:cxn>
                <a:cxn ang="0">
                  <a:pos x="188" y="148"/>
                </a:cxn>
                <a:cxn ang="0">
                  <a:pos x="196" y="70"/>
                </a:cxn>
                <a:cxn ang="0">
                  <a:pos x="237" y="0"/>
                </a:cxn>
                <a:cxn ang="0">
                  <a:pos x="201" y="0"/>
                </a:cxn>
                <a:cxn ang="0">
                  <a:pos x="201" y="0"/>
                </a:cxn>
                <a:cxn ang="0">
                  <a:pos x="201" y="0"/>
                </a:cxn>
              </a:cxnLst>
              <a:rect l="0" t="0" r="r" b="b"/>
              <a:pathLst>
                <a:path w="237" h="282">
                  <a:moveTo>
                    <a:pt x="201" y="0"/>
                  </a:moveTo>
                  <a:lnTo>
                    <a:pt x="183" y="0"/>
                  </a:lnTo>
                  <a:lnTo>
                    <a:pt x="158" y="50"/>
                  </a:lnTo>
                  <a:lnTo>
                    <a:pt x="148" y="92"/>
                  </a:lnTo>
                  <a:lnTo>
                    <a:pt x="120" y="144"/>
                  </a:lnTo>
                  <a:lnTo>
                    <a:pt x="82" y="182"/>
                  </a:lnTo>
                  <a:lnTo>
                    <a:pt x="60" y="232"/>
                  </a:lnTo>
                  <a:lnTo>
                    <a:pt x="0" y="282"/>
                  </a:lnTo>
                  <a:lnTo>
                    <a:pt x="128" y="282"/>
                  </a:lnTo>
                  <a:lnTo>
                    <a:pt x="154" y="254"/>
                  </a:lnTo>
                  <a:lnTo>
                    <a:pt x="158" y="196"/>
                  </a:lnTo>
                  <a:lnTo>
                    <a:pt x="188" y="148"/>
                  </a:lnTo>
                  <a:lnTo>
                    <a:pt x="196" y="70"/>
                  </a:lnTo>
                  <a:lnTo>
                    <a:pt x="237" y="0"/>
                  </a:lnTo>
                  <a:lnTo>
                    <a:pt x="201" y="0"/>
                  </a:lnTo>
                  <a:lnTo>
                    <a:pt x="201" y="0"/>
                  </a:lnTo>
                  <a:lnTo>
                    <a:pt x="201"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en-GB"/>
            </a:p>
          </p:txBody>
        </p:sp>
        <p:sp>
          <p:nvSpPr>
            <p:cNvPr id="7181" name="Freeform 13"/>
            <p:cNvSpPr>
              <a:spLocks/>
            </p:cNvSpPr>
            <p:nvPr/>
          </p:nvSpPr>
          <p:spPr bwMode="ltGray">
            <a:xfrm>
              <a:off x="3674" y="4086"/>
              <a:ext cx="196" cy="234"/>
            </a:xfrm>
            <a:custGeom>
              <a:avLst/>
              <a:gdLst/>
              <a:ahLst/>
              <a:cxnLst>
                <a:cxn ang="0">
                  <a:pos x="167" y="54"/>
                </a:cxn>
                <a:cxn ang="0">
                  <a:pos x="113" y="24"/>
                </a:cxn>
                <a:cxn ang="0">
                  <a:pos x="83" y="0"/>
                </a:cxn>
                <a:cxn ang="0">
                  <a:pos x="80" y="62"/>
                </a:cxn>
                <a:cxn ang="0">
                  <a:pos x="58" y="100"/>
                </a:cxn>
                <a:cxn ang="0">
                  <a:pos x="54" y="160"/>
                </a:cxn>
                <a:cxn ang="0">
                  <a:pos x="36" y="202"/>
                </a:cxn>
                <a:cxn ang="0">
                  <a:pos x="0" y="234"/>
                </a:cxn>
                <a:cxn ang="0">
                  <a:pos x="146" y="234"/>
                </a:cxn>
                <a:cxn ang="0">
                  <a:pos x="170" y="198"/>
                </a:cxn>
                <a:cxn ang="0">
                  <a:pos x="158" y="138"/>
                </a:cxn>
                <a:cxn ang="0">
                  <a:pos x="196" y="100"/>
                </a:cxn>
                <a:cxn ang="0">
                  <a:pos x="191" y="54"/>
                </a:cxn>
                <a:cxn ang="0">
                  <a:pos x="167" y="54"/>
                </a:cxn>
                <a:cxn ang="0">
                  <a:pos x="167" y="54"/>
                </a:cxn>
                <a:cxn ang="0">
                  <a:pos x="167" y="54"/>
                </a:cxn>
              </a:cxnLst>
              <a:rect l="0" t="0" r="r" b="b"/>
              <a:pathLst>
                <a:path w="196" h="234">
                  <a:moveTo>
                    <a:pt x="167" y="54"/>
                  </a:moveTo>
                  <a:lnTo>
                    <a:pt x="113" y="24"/>
                  </a:lnTo>
                  <a:lnTo>
                    <a:pt x="83" y="0"/>
                  </a:lnTo>
                  <a:lnTo>
                    <a:pt x="80" y="62"/>
                  </a:lnTo>
                  <a:lnTo>
                    <a:pt x="58" y="100"/>
                  </a:lnTo>
                  <a:lnTo>
                    <a:pt x="54" y="160"/>
                  </a:lnTo>
                  <a:lnTo>
                    <a:pt x="36" y="202"/>
                  </a:lnTo>
                  <a:lnTo>
                    <a:pt x="0" y="234"/>
                  </a:lnTo>
                  <a:lnTo>
                    <a:pt x="146" y="234"/>
                  </a:lnTo>
                  <a:lnTo>
                    <a:pt x="170" y="198"/>
                  </a:lnTo>
                  <a:lnTo>
                    <a:pt x="158" y="138"/>
                  </a:lnTo>
                  <a:lnTo>
                    <a:pt x="196" y="100"/>
                  </a:lnTo>
                  <a:lnTo>
                    <a:pt x="191" y="54"/>
                  </a:lnTo>
                  <a:lnTo>
                    <a:pt x="167" y="54"/>
                  </a:lnTo>
                  <a:lnTo>
                    <a:pt x="167" y="54"/>
                  </a:lnTo>
                  <a:lnTo>
                    <a:pt x="167" y="54"/>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en-GB"/>
            </a:p>
          </p:txBody>
        </p:sp>
        <p:sp>
          <p:nvSpPr>
            <p:cNvPr id="7182" name="Freeform 14"/>
            <p:cNvSpPr>
              <a:spLocks/>
            </p:cNvSpPr>
            <p:nvPr/>
          </p:nvSpPr>
          <p:spPr bwMode="ltGray">
            <a:xfrm>
              <a:off x="3476" y="4068"/>
              <a:ext cx="190" cy="252"/>
            </a:xfrm>
            <a:custGeom>
              <a:avLst/>
              <a:gdLst/>
              <a:ahLst/>
              <a:cxnLst>
                <a:cxn ang="0">
                  <a:pos x="190" y="0"/>
                </a:cxn>
                <a:cxn ang="0">
                  <a:pos x="166" y="0"/>
                </a:cxn>
                <a:cxn ang="0">
                  <a:pos x="158" y="38"/>
                </a:cxn>
                <a:cxn ang="0">
                  <a:pos x="138" y="120"/>
                </a:cxn>
                <a:cxn ang="0">
                  <a:pos x="94" y="180"/>
                </a:cxn>
                <a:cxn ang="0">
                  <a:pos x="62" y="234"/>
                </a:cxn>
                <a:cxn ang="0">
                  <a:pos x="0" y="252"/>
                </a:cxn>
                <a:cxn ang="0">
                  <a:pos x="128" y="252"/>
                </a:cxn>
                <a:cxn ang="0">
                  <a:pos x="142" y="188"/>
                </a:cxn>
                <a:cxn ang="0">
                  <a:pos x="186" y="90"/>
                </a:cxn>
                <a:cxn ang="0">
                  <a:pos x="190" y="38"/>
                </a:cxn>
                <a:cxn ang="0">
                  <a:pos x="190" y="0"/>
                </a:cxn>
                <a:cxn ang="0">
                  <a:pos x="190" y="0"/>
                </a:cxn>
                <a:cxn ang="0">
                  <a:pos x="190" y="0"/>
                </a:cxn>
                <a:cxn ang="0">
                  <a:pos x="190" y="0"/>
                </a:cxn>
              </a:cxnLst>
              <a:rect l="0" t="0" r="r" b="b"/>
              <a:pathLst>
                <a:path w="190" h="252">
                  <a:moveTo>
                    <a:pt x="190" y="0"/>
                  </a:moveTo>
                  <a:lnTo>
                    <a:pt x="166" y="0"/>
                  </a:lnTo>
                  <a:lnTo>
                    <a:pt x="158" y="38"/>
                  </a:lnTo>
                  <a:lnTo>
                    <a:pt x="138" y="120"/>
                  </a:lnTo>
                  <a:lnTo>
                    <a:pt x="94" y="180"/>
                  </a:lnTo>
                  <a:lnTo>
                    <a:pt x="62" y="234"/>
                  </a:lnTo>
                  <a:lnTo>
                    <a:pt x="0" y="252"/>
                  </a:lnTo>
                  <a:lnTo>
                    <a:pt x="128" y="252"/>
                  </a:lnTo>
                  <a:lnTo>
                    <a:pt x="142" y="188"/>
                  </a:lnTo>
                  <a:lnTo>
                    <a:pt x="186" y="90"/>
                  </a:lnTo>
                  <a:lnTo>
                    <a:pt x="190" y="38"/>
                  </a:lnTo>
                  <a:lnTo>
                    <a:pt x="190" y="0"/>
                  </a:lnTo>
                  <a:lnTo>
                    <a:pt x="190" y="0"/>
                  </a:lnTo>
                  <a:lnTo>
                    <a:pt x="190" y="0"/>
                  </a:lnTo>
                  <a:lnTo>
                    <a:pt x="190"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en-GB"/>
            </a:p>
          </p:txBody>
        </p:sp>
        <p:sp>
          <p:nvSpPr>
            <p:cNvPr id="7183" name="Freeform 15"/>
            <p:cNvSpPr>
              <a:spLocks/>
            </p:cNvSpPr>
            <p:nvPr/>
          </p:nvSpPr>
          <p:spPr bwMode="ltGray">
            <a:xfrm>
              <a:off x="3170" y="4188"/>
              <a:ext cx="230" cy="132"/>
            </a:xfrm>
            <a:custGeom>
              <a:avLst/>
              <a:gdLst/>
              <a:ahLst/>
              <a:cxnLst>
                <a:cxn ang="0">
                  <a:pos x="197" y="0"/>
                </a:cxn>
                <a:cxn ang="0">
                  <a:pos x="191" y="0"/>
                </a:cxn>
                <a:cxn ang="0">
                  <a:pos x="185" y="0"/>
                </a:cxn>
                <a:cxn ang="0">
                  <a:pos x="173" y="0"/>
                </a:cxn>
                <a:cxn ang="0">
                  <a:pos x="161" y="0"/>
                </a:cxn>
                <a:cxn ang="0">
                  <a:pos x="155" y="0"/>
                </a:cxn>
                <a:cxn ang="0">
                  <a:pos x="138" y="6"/>
                </a:cxn>
                <a:cxn ang="0">
                  <a:pos x="132" y="6"/>
                </a:cxn>
                <a:cxn ang="0">
                  <a:pos x="35" y="18"/>
                </a:cxn>
                <a:cxn ang="0">
                  <a:pos x="11" y="30"/>
                </a:cxn>
                <a:cxn ang="0">
                  <a:pos x="23" y="54"/>
                </a:cxn>
                <a:cxn ang="0">
                  <a:pos x="0" y="100"/>
                </a:cxn>
                <a:cxn ang="0">
                  <a:pos x="0" y="132"/>
                </a:cxn>
                <a:cxn ang="0">
                  <a:pos x="162" y="132"/>
                </a:cxn>
                <a:cxn ang="0">
                  <a:pos x="204" y="88"/>
                </a:cxn>
                <a:cxn ang="0">
                  <a:pos x="230" y="46"/>
                </a:cxn>
                <a:cxn ang="0">
                  <a:pos x="214" y="24"/>
                </a:cxn>
                <a:cxn ang="0">
                  <a:pos x="215" y="0"/>
                </a:cxn>
                <a:cxn ang="0">
                  <a:pos x="209" y="0"/>
                </a:cxn>
                <a:cxn ang="0">
                  <a:pos x="203" y="0"/>
                </a:cxn>
                <a:cxn ang="0">
                  <a:pos x="203" y="0"/>
                </a:cxn>
                <a:cxn ang="0">
                  <a:pos x="197" y="0"/>
                </a:cxn>
                <a:cxn ang="0">
                  <a:pos x="197" y="0"/>
                </a:cxn>
                <a:cxn ang="0">
                  <a:pos x="197" y="0"/>
                </a:cxn>
              </a:cxnLst>
              <a:rect l="0" t="0" r="r" b="b"/>
              <a:pathLst>
                <a:path w="230" h="132">
                  <a:moveTo>
                    <a:pt x="197" y="0"/>
                  </a:moveTo>
                  <a:lnTo>
                    <a:pt x="191" y="0"/>
                  </a:lnTo>
                  <a:lnTo>
                    <a:pt x="185" y="0"/>
                  </a:lnTo>
                  <a:lnTo>
                    <a:pt x="173" y="0"/>
                  </a:lnTo>
                  <a:lnTo>
                    <a:pt x="161" y="0"/>
                  </a:lnTo>
                  <a:lnTo>
                    <a:pt x="155" y="0"/>
                  </a:lnTo>
                  <a:lnTo>
                    <a:pt x="138" y="6"/>
                  </a:lnTo>
                  <a:lnTo>
                    <a:pt x="132" y="6"/>
                  </a:lnTo>
                  <a:lnTo>
                    <a:pt x="35" y="18"/>
                  </a:lnTo>
                  <a:lnTo>
                    <a:pt x="11" y="30"/>
                  </a:lnTo>
                  <a:lnTo>
                    <a:pt x="23" y="54"/>
                  </a:lnTo>
                  <a:lnTo>
                    <a:pt x="0" y="100"/>
                  </a:lnTo>
                  <a:lnTo>
                    <a:pt x="0" y="132"/>
                  </a:lnTo>
                  <a:lnTo>
                    <a:pt x="162" y="132"/>
                  </a:lnTo>
                  <a:lnTo>
                    <a:pt x="204" y="88"/>
                  </a:lnTo>
                  <a:lnTo>
                    <a:pt x="230" y="46"/>
                  </a:lnTo>
                  <a:lnTo>
                    <a:pt x="214" y="24"/>
                  </a:lnTo>
                  <a:lnTo>
                    <a:pt x="215" y="0"/>
                  </a:lnTo>
                  <a:lnTo>
                    <a:pt x="209" y="0"/>
                  </a:lnTo>
                  <a:lnTo>
                    <a:pt x="203" y="0"/>
                  </a:lnTo>
                  <a:lnTo>
                    <a:pt x="203" y="0"/>
                  </a:lnTo>
                  <a:lnTo>
                    <a:pt x="197" y="0"/>
                  </a:lnTo>
                  <a:lnTo>
                    <a:pt x="197" y="0"/>
                  </a:lnTo>
                  <a:lnTo>
                    <a:pt x="197"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en-GB"/>
            </a:p>
          </p:txBody>
        </p:sp>
        <p:sp>
          <p:nvSpPr>
            <p:cNvPr id="7184" name="Freeform 16"/>
            <p:cNvSpPr>
              <a:spLocks/>
            </p:cNvSpPr>
            <p:nvPr/>
          </p:nvSpPr>
          <p:spPr bwMode="ltGray">
            <a:xfrm>
              <a:off x="3044" y="4218"/>
              <a:ext cx="89" cy="102"/>
            </a:xfrm>
            <a:custGeom>
              <a:avLst/>
              <a:gdLst/>
              <a:ahLst/>
              <a:cxnLst>
                <a:cxn ang="0">
                  <a:pos x="71" y="0"/>
                </a:cxn>
                <a:cxn ang="0">
                  <a:pos x="66" y="48"/>
                </a:cxn>
                <a:cxn ang="0">
                  <a:pos x="30" y="72"/>
                </a:cxn>
                <a:cxn ang="0">
                  <a:pos x="0" y="102"/>
                </a:cxn>
                <a:cxn ang="0">
                  <a:pos x="66" y="102"/>
                </a:cxn>
                <a:cxn ang="0">
                  <a:pos x="88" y="56"/>
                </a:cxn>
                <a:cxn ang="0">
                  <a:pos x="89" y="6"/>
                </a:cxn>
                <a:cxn ang="0">
                  <a:pos x="71" y="0"/>
                </a:cxn>
                <a:cxn ang="0">
                  <a:pos x="71" y="0"/>
                </a:cxn>
                <a:cxn ang="0">
                  <a:pos x="71" y="0"/>
                </a:cxn>
              </a:cxnLst>
              <a:rect l="0" t="0" r="r" b="b"/>
              <a:pathLst>
                <a:path w="89" h="102">
                  <a:moveTo>
                    <a:pt x="71" y="0"/>
                  </a:moveTo>
                  <a:lnTo>
                    <a:pt x="66" y="48"/>
                  </a:lnTo>
                  <a:lnTo>
                    <a:pt x="30" y="72"/>
                  </a:lnTo>
                  <a:lnTo>
                    <a:pt x="0" y="102"/>
                  </a:lnTo>
                  <a:lnTo>
                    <a:pt x="66" y="102"/>
                  </a:lnTo>
                  <a:lnTo>
                    <a:pt x="88" y="56"/>
                  </a:lnTo>
                  <a:lnTo>
                    <a:pt x="89" y="6"/>
                  </a:lnTo>
                  <a:lnTo>
                    <a:pt x="71" y="0"/>
                  </a:lnTo>
                  <a:lnTo>
                    <a:pt x="71" y="0"/>
                  </a:lnTo>
                  <a:lnTo>
                    <a:pt x="71"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en-GB"/>
            </a:p>
          </p:txBody>
        </p:sp>
        <p:sp>
          <p:nvSpPr>
            <p:cNvPr id="7185" name="Freeform 17"/>
            <p:cNvSpPr>
              <a:spLocks/>
            </p:cNvSpPr>
            <p:nvPr/>
          </p:nvSpPr>
          <p:spPr bwMode="ltGray">
            <a:xfrm>
              <a:off x="5482" y="3367"/>
              <a:ext cx="278" cy="953"/>
            </a:xfrm>
            <a:custGeom>
              <a:avLst/>
              <a:gdLst/>
              <a:ahLst/>
              <a:cxnLst>
                <a:cxn ang="0">
                  <a:pos x="278" y="24"/>
                </a:cxn>
                <a:cxn ang="0">
                  <a:pos x="272" y="24"/>
                </a:cxn>
                <a:cxn ang="0">
                  <a:pos x="272" y="18"/>
                </a:cxn>
                <a:cxn ang="0">
                  <a:pos x="266" y="18"/>
                </a:cxn>
                <a:cxn ang="0">
                  <a:pos x="254" y="12"/>
                </a:cxn>
                <a:cxn ang="0">
                  <a:pos x="236" y="6"/>
                </a:cxn>
                <a:cxn ang="0">
                  <a:pos x="212" y="0"/>
                </a:cxn>
                <a:cxn ang="0">
                  <a:pos x="206" y="6"/>
                </a:cxn>
                <a:cxn ang="0">
                  <a:pos x="198" y="129"/>
                </a:cxn>
                <a:cxn ang="0">
                  <a:pos x="184" y="209"/>
                </a:cxn>
                <a:cxn ang="0">
                  <a:pos x="182" y="249"/>
                </a:cxn>
                <a:cxn ang="0">
                  <a:pos x="200" y="339"/>
                </a:cxn>
                <a:cxn ang="0">
                  <a:pos x="186" y="481"/>
                </a:cxn>
                <a:cxn ang="0">
                  <a:pos x="176" y="521"/>
                </a:cxn>
                <a:cxn ang="0">
                  <a:pos x="156" y="601"/>
                </a:cxn>
                <a:cxn ang="0">
                  <a:pos x="172" y="681"/>
                </a:cxn>
                <a:cxn ang="0">
                  <a:pos x="138" y="765"/>
                </a:cxn>
                <a:cxn ang="0">
                  <a:pos x="96" y="847"/>
                </a:cxn>
                <a:cxn ang="0">
                  <a:pos x="50" y="899"/>
                </a:cxn>
                <a:cxn ang="0">
                  <a:pos x="0" y="953"/>
                </a:cxn>
                <a:cxn ang="0">
                  <a:pos x="278" y="953"/>
                </a:cxn>
                <a:cxn ang="0">
                  <a:pos x="278" y="24"/>
                </a:cxn>
                <a:cxn ang="0">
                  <a:pos x="278" y="24"/>
                </a:cxn>
                <a:cxn ang="0">
                  <a:pos x="278" y="24"/>
                </a:cxn>
              </a:cxnLst>
              <a:rect l="0" t="0" r="r" b="b"/>
              <a:pathLst>
                <a:path w="278" h="953">
                  <a:moveTo>
                    <a:pt x="278" y="24"/>
                  </a:moveTo>
                  <a:lnTo>
                    <a:pt x="272" y="24"/>
                  </a:lnTo>
                  <a:lnTo>
                    <a:pt x="272" y="18"/>
                  </a:lnTo>
                  <a:lnTo>
                    <a:pt x="266" y="18"/>
                  </a:lnTo>
                  <a:lnTo>
                    <a:pt x="254" y="12"/>
                  </a:lnTo>
                  <a:lnTo>
                    <a:pt x="236" y="6"/>
                  </a:lnTo>
                  <a:lnTo>
                    <a:pt x="212" y="0"/>
                  </a:lnTo>
                  <a:lnTo>
                    <a:pt x="206" y="6"/>
                  </a:lnTo>
                  <a:lnTo>
                    <a:pt x="198" y="129"/>
                  </a:lnTo>
                  <a:lnTo>
                    <a:pt x="184" y="209"/>
                  </a:lnTo>
                  <a:lnTo>
                    <a:pt x="182" y="249"/>
                  </a:lnTo>
                  <a:lnTo>
                    <a:pt x="200" y="339"/>
                  </a:lnTo>
                  <a:lnTo>
                    <a:pt x="186" y="481"/>
                  </a:lnTo>
                  <a:lnTo>
                    <a:pt x="176" y="521"/>
                  </a:lnTo>
                  <a:lnTo>
                    <a:pt x="156" y="601"/>
                  </a:lnTo>
                  <a:lnTo>
                    <a:pt x="172" y="681"/>
                  </a:lnTo>
                  <a:lnTo>
                    <a:pt x="138" y="765"/>
                  </a:lnTo>
                  <a:lnTo>
                    <a:pt x="96" y="847"/>
                  </a:lnTo>
                  <a:lnTo>
                    <a:pt x="50" y="899"/>
                  </a:lnTo>
                  <a:lnTo>
                    <a:pt x="0" y="953"/>
                  </a:lnTo>
                  <a:lnTo>
                    <a:pt x="278" y="953"/>
                  </a:lnTo>
                  <a:lnTo>
                    <a:pt x="278" y="24"/>
                  </a:lnTo>
                  <a:lnTo>
                    <a:pt x="278" y="24"/>
                  </a:lnTo>
                  <a:lnTo>
                    <a:pt x="278" y="24"/>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en-GB"/>
            </a:p>
          </p:txBody>
        </p:sp>
      </p:grpSp>
      <p:sp>
        <p:nvSpPr>
          <p:cNvPr id="7186" name="Rectangle 18"/>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en-GB" smtClean="0"/>
              <a:t>Click to edit Master title style</a:t>
            </a:r>
          </a:p>
        </p:txBody>
      </p:sp>
      <p:sp>
        <p:nvSpPr>
          <p:cNvPr id="7187" name="Rectangle 19"/>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effectLst>
                  <a:outerShdw blurRad="38100" dist="38100" dir="2700000" algn="tl">
                    <a:srgbClr val="000000"/>
                  </a:outerShdw>
                </a:effectLst>
              </a:defRPr>
            </a:lvl1pPr>
          </a:lstStyle>
          <a:p>
            <a:endParaRPr lang="en-GB"/>
          </a:p>
        </p:txBody>
      </p:sp>
      <p:sp>
        <p:nvSpPr>
          <p:cNvPr id="7188" name="Rectangle 20"/>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effectLst>
                  <a:outerShdw blurRad="38100" dist="38100" dir="2700000" algn="tl">
                    <a:srgbClr val="000000"/>
                  </a:outerShdw>
                </a:effectLst>
              </a:defRPr>
            </a:lvl1pPr>
          </a:lstStyle>
          <a:p>
            <a:endParaRPr lang="en-GB"/>
          </a:p>
        </p:txBody>
      </p:sp>
      <p:sp>
        <p:nvSpPr>
          <p:cNvPr id="7189" name="Rectangle 21"/>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effectLst>
                  <a:outerShdw blurRad="38100" dist="38100" dir="2700000" algn="tl">
                    <a:srgbClr val="000000"/>
                  </a:outerShdw>
                </a:effectLst>
              </a:defRPr>
            </a:lvl1pPr>
          </a:lstStyle>
          <a:p>
            <a:fld id="{854174BE-A661-4E72-BDDB-FFD91DDB62BE}" type="slidenum">
              <a:rPr lang="en-GB"/>
              <a:pPr/>
              <a:t>‹#›</a:t>
            </a:fld>
            <a:endParaRPr lang="en-GB"/>
          </a:p>
        </p:txBody>
      </p:sp>
      <p:sp>
        <p:nvSpPr>
          <p:cNvPr id="7190" name="Rectangle 22"/>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90">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190">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190">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190">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190">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90" grpId="0" build="p">
        <p:tmplLst>
          <p:tmpl lvl="1">
            <p:tnLst>
              <p:par>
                <p:cTn presetID="1" presetClass="entr" presetSubtype="0" fill="hold" nodeType="clickEffect">
                  <p:stCondLst>
                    <p:cond delay="0"/>
                  </p:stCondLst>
                  <p:childTnLst>
                    <p:set>
                      <p:cBhvr>
                        <p:cTn dur="1" fill="hold">
                          <p:stCondLst>
                            <p:cond delay="0"/>
                          </p:stCondLst>
                        </p:cTn>
                        <p:tgtEl>
                          <p:spTgt spid="7190"/>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7190"/>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7190"/>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7190"/>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7190"/>
                        </p:tgtEl>
                        <p:attrNameLst>
                          <p:attrName>style.visibility</p:attrName>
                        </p:attrNameLst>
                      </p:cBhvr>
                      <p:to>
                        <p:strVal val="visible"/>
                      </p:to>
                    </p:set>
                  </p:childTnLst>
                </p:cTn>
              </p:par>
            </p:tnLst>
          </p:tmpl>
        </p:tmplLst>
      </p:bldP>
    </p:bldLst>
  </p:timing>
  <p:hf hdr="0" ftr="0" dt="0"/>
  <p:txStyles>
    <p:titleStyle>
      <a:lvl1pPr algn="ctr" rtl="0" fontAlgn="base">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2pPr>
      <a:lvl3pPr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3pPr>
      <a:lvl4pPr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4pPr>
      <a:lvl5pPr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9pPr>
    </p:titleStyle>
    <p:bodyStyle>
      <a:lvl1pPr marL="342900" indent="-342900" algn="l" rtl="0" fontAlgn="base">
        <a:spcBef>
          <a:spcPct val="20000"/>
        </a:spcBef>
        <a:spcAft>
          <a:spcPct val="0"/>
        </a:spcAft>
        <a:buClr>
          <a:schemeClr val="hlink"/>
        </a:buClr>
        <a:buSzPct val="70000"/>
        <a:buFont typeface="Wingdings" pitchFamily="2" charset="2"/>
        <a:buChar char="u"/>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har char="–"/>
        <a:defRPr sz="2800">
          <a:solidFill>
            <a:schemeClr val="tx1"/>
          </a:solidFill>
          <a:effectLst>
            <a:outerShdw blurRad="38100" dist="38100" dir="2700000" algn="tl">
              <a:srgbClr val="000000"/>
            </a:outerShdw>
          </a:effectLst>
          <a:latin typeface="+mn-lt"/>
          <a:cs typeface="+mn-cs"/>
        </a:defRPr>
      </a:lvl2pPr>
      <a:lvl3pPr marL="1143000" indent="-228600" algn="l" rtl="0" fontAlgn="base">
        <a:spcBef>
          <a:spcPct val="20000"/>
        </a:spcBef>
        <a:spcAft>
          <a:spcPct val="0"/>
        </a:spcAft>
        <a:buClr>
          <a:schemeClr val="tx2"/>
        </a:buClr>
        <a:buSzPct val="70000"/>
        <a:buFont typeface="Wingdings" pitchFamily="2" charset="2"/>
        <a:buChar char="u"/>
        <a:defRPr sz="2400">
          <a:solidFill>
            <a:schemeClr val="tx1"/>
          </a:solidFill>
          <a:effectLst>
            <a:outerShdw blurRad="38100" dist="38100" dir="2700000" algn="tl">
              <a:srgbClr val="000000"/>
            </a:outerShdw>
          </a:effectLst>
          <a:latin typeface="+mn-lt"/>
          <a:cs typeface="+mn-cs"/>
        </a:defRPr>
      </a:lvl3pPr>
      <a:lvl4pPr marL="1600200" indent="-228600" algn="l" rtl="0" fontAlgn="base">
        <a:spcBef>
          <a:spcPct val="20000"/>
        </a:spcBef>
        <a:spcAft>
          <a:spcPct val="0"/>
        </a:spcAft>
        <a:buChar char="–"/>
        <a:defRPr sz="2000">
          <a:solidFill>
            <a:schemeClr val="tx1"/>
          </a:solidFill>
          <a:effectLst>
            <a:outerShdw blurRad="38100" dist="38100" dir="2700000" algn="tl">
              <a:srgbClr val="000000"/>
            </a:outerShdw>
          </a:effectLst>
          <a:latin typeface="+mn-lt"/>
          <a:cs typeface="+mn-cs"/>
        </a:defRPr>
      </a:lvl4pPr>
      <a:lvl5pPr marL="2057400" indent="-228600" algn="l" rtl="0" fontAlgn="base">
        <a:spcBef>
          <a:spcPct val="20000"/>
        </a:spcBef>
        <a:spcAft>
          <a:spcPct val="0"/>
        </a:spcAft>
        <a:buClr>
          <a:schemeClr val="folHlink"/>
        </a:buClr>
        <a:buSzPct val="70000"/>
        <a:buFont typeface="Wingdings" pitchFamily="2" charset="2"/>
        <a:buChar char="u"/>
        <a:defRPr sz="2000">
          <a:solidFill>
            <a:schemeClr val="tx1"/>
          </a:solidFill>
          <a:effectLst>
            <a:outerShdw blurRad="38100" dist="38100" dir="2700000" algn="tl">
              <a:srgbClr val="000000"/>
            </a:outerShdw>
          </a:effectLst>
          <a:latin typeface="+mn-lt"/>
          <a:cs typeface="+mn-cs"/>
        </a:defRPr>
      </a:lvl5pPr>
      <a:lvl6pPr marL="2514600" indent="-228600" algn="l" rtl="0" fontAlgn="base">
        <a:spcBef>
          <a:spcPct val="20000"/>
        </a:spcBef>
        <a:spcAft>
          <a:spcPct val="0"/>
        </a:spcAft>
        <a:buClr>
          <a:schemeClr val="folHlink"/>
        </a:buClr>
        <a:buSzPct val="70000"/>
        <a:buFont typeface="Wingdings" pitchFamily="2" charset="2"/>
        <a:buChar char="u"/>
        <a:defRPr sz="2000">
          <a:solidFill>
            <a:schemeClr val="tx1"/>
          </a:solidFill>
          <a:effectLst>
            <a:outerShdw blurRad="38100" dist="38100" dir="2700000" algn="tl">
              <a:srgbClr val="000000"/>
            </a:outerShdw>
          </a:effectLst>
          <a:latin typeface="+mn-lt"/>
          <a:cs typeface="+mn-cs"/>
        </a:defRPr>
      </a:lvl6pPr>
      <a:lvl7pPr marL="2971800" indent="-228600" algn="l" rtl="0" fontAlgn="base">
        <a:spcBef>
          <a:spcPct val="20000"/>
        </a:spcBef>
        <a:spcAft>
          <a:spcPct val="0"/>
        </a:spcAft>
        <a:buClr>
          <a:schemeClr val="folHlink"/>
        </a:buClr>
        <a:buSzPct val="70000"/>
        <a:buFont typeface="Wingdings" pitchFamily="2" charset="2"/>
        <a:buChar char="u"/>
        <a:defRPr sz="2000">
          <a:solidFill>
            <a:schemeClr val="tx1"/>
          </a:solidFill>
          <a:effectLst>
            <a:outerShdw blurRad="38100" dist="38100" dir="2700000" algn="tl">
              <a:srgbClr val="000000"/>
            </a:outerShdw>
          </a:effectLst>
          <a:latin typeface="+mn-lt"/>
          <a:cs typeface="+mn-cs"/>
        </a:defRPr>
      </a:lvl7pPr>
      <a:lvl8pPr marL="3429000" indent="-228600" algn="l" rtl="0" fontAlgn="base">
        <a:spcBef>
          <a:spcPct val="20000"/>
        </a:spcBef>
        <a:spcAft>
          <a:spcPct val="0"/>
        </a:spcAft>
        <a:buClr>
          <a:schemeClr val="folHlink"/>
        </a:buClr>
        <a:buSzPct val="70000"/>
        <a:buFont typeface="Wingdings" pitchFamily="2" charset="2"/>
        <a:buChar char="u"/>
        <a:defRPr sz="2000">
          <a:solidFill>
            <a:schemeClr val="tx1"/>
          </a:solidFill>
          <a:effectLst>
            <a:outerShdw blurRad="38100" dist="38100" dir="2700000" algn="tl">
              <a:srgbClr val="000000"/>
            </a:outerShdw>
          </a:effectLst>
          <a:latin typeface="+mn-lt"/>
          <a:cs typeface="+mn-cs"/>
        </a:defRPr>
      </a:lvl8pPr>
      <a:lvl9pPr marL="3886200" indent="-228600" algn="l" rtl="0" fontAlgn="base">
        <a:spcBef>
          <a:spcPct val="20000"/>
        </a:spcBef>
        <a:spcAft>
          <a:spcPct val="0"/>
        </a:spcAft>
        <a:buClr>
          <a:schemeClr val="folHlink"/>
        </a:buClr>
        <a:buSzPct val="70000"/>
        <a:buFont typeface="Wingdings" pitchFamily="2" charset="2"/>
        <a:buChar char="u"/>
        <a:defRPr sz="2000">
          <a:solidFill>
            <a:schemeClr val="tx1"/>
          </a:solidFill>
          <a:effectLst>
            <a:outerShdw blurRad="38100" dist="38100" dir="2700000" algn="tl">
              <a:srgbClr val="000000"/>
            </a:outerShdw>
          </a:effectLst>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BB899344-B59C-4DD9-BE01-5DD2AFD0C449}" type="slidenum">
              <a:rPr lang="en-GB"/>
              <a:pPr/>
              <a:t>1</a:t>
            </a:fld>
            <a:endParaRPr lang="en-GB"/>
          </a:p>
        </p:txBody>
      </p:sp>
      <p:sp>
        <p:nvSpPr>
          <p:cNvPr id="4100" name="Rectangle 4"/>
          <p:cNvSpPr>
            <a:spLocks noGrp="1" noChangeArrowheads="1"/>
          </p:cNvSpPr>
          <p:nvPr>
            <p:ph type="title"/>
          </p:nvPr>
        </p:nvSpPr>
        <p:spPr>
          <a:xfrm>
            <a:off x="457200" y="277813"/>
            <a:ext cx="8229600" cy="1779587"/>
          </a:xfrm>
        </p:spPr>
        <p:txBody>
          <a:bodyPr/>
          <a:lstStyle/>
          <a:p>
            <a:r>
              <a:rPr lang="en-GB"/>
              <a:t/>
            </a:r>
            <a:br>
              <a:rPr lang="en-GB"/>
            </a:br>
            <a:r>
              <a:rPr lang="en-GB"/>
              <a:t>BSA 2009 Annual Conference</a:t>
            </a:r>
          </a:p>
        </p:txBody>
      </p:sp>
      <p:sp>
        <p:nvSpPr>
          <p:cNvPr id="4101" name="Rectangle 5"/>
          <p:cNvSpPr>
            <a:spLocks noGrp="1" noChangeArrowheads="1"/>
          </p:cNvSpPr>
          <p:nvPr>
            <p:ph type="body" idx="1"/>
          </p:nvPr>
        </p:nvSpPr>
        <p:spPr/>
        <p:txBody>
          <a:bodyPr/>
          <a:lstStyle/>
          <a:p>
            <a:pPr>
              <a:buFont typeface="Wingdings" pitchFamily="2" charset="2"/>
              <a:buNone/>
            </a:pPr>
            <a:endParaRPr lang="en-GB" sz="2800"/>
          </a:p>
          <a:p>
            <a:pPr>
              <a:buFont typeface="Wingdings" pitchFamily="2" charset="2"/>
              <a:buNone/>
            </a:pPr>
            <a:endParaRPr lang="en-GB" sz="2800"/>
          </a:p>
          <a:p>
            <a:pPr>
              <a:buFont typeface="Wingdings" pitchFamily="2" charset="2"/>
              <a:buNone/>
            </a:pPr>
            <a:endParaRPr lang="en-GB" sz="2800"/>
          </a:p>
          <a:p>
            <a:pPr algn="ctr">
              <a:buFont typeface="Wingdings" pitchFamily="2" charset="2"/>
              <a:buNone/>
            </a:pPr>
            <a:r>
              <a:rPr lang="en-GB" sz="2800"/>
              <a:t>Dr Richard Waller &amp; Dr Helen Bovill</a:t>
            </a:r>
          </a:p>
          <a:p>
            <a:pPr algn="ctr">
              <a:buFont typeface="Wingdings" pitchFamily="2" charset="2"/>
              <a:buNone/>
            </a:pPr>
            <a:r>
              <a:rPr lang="en-GB" sz="2800"/>
              <a:t>Bristol Centre for Research in Lifelong Learning and Education (BRILLE)</a:t>
            </a:r>
          </a:p>
          <a:p>
            <a:pPr algn="ctr">
              <a:buFont typeface="Wingdings" pitchFamily="2" charset="2"/>
              <a:buNone/>
            </a:pPr>
            <a:r>
              <a:rPr lang="en-GB" sz="2800"/>
              <a:t>University of the West of England, Bristol</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F7527611-124B-4CC6-B938-DEB836FCEA8B}" type="slidenum">
              <a:rPr lang="en-GB"/>
              <a:pPr/>
              <a:t>10</a:t>
            </a:fld>
            <a:endParaRPr lang="en-GB"/>
          </a:p>
        </p:txBody>
      </p:sp>
      <p:sp>
        <p:nvSpPr>
          <p:cNvPr id="14338" name="Rectangle 2"/>
          <p:cNvSpPr>
            <a:spLocks noGrp="1" noChangeArrowheads="1"/>
          </p:cNvSpPr>
          <p:nvPr>
            <p:ph type="title"/>
          </p:nvPr>
        </p:nvSpPr>
        <p:spPr>
          <a:xfrm>
            <a:off x="457200" y="0"/>
            <a:ext cx="8229600" cy="1417638"/>
          </a:xfrm>
        </p:spPr>
        <p:txBody>
          <a:bodyPr/>
          <a:lstStyle/>
          <a:p>
            <a:r>
              <a:rPr lang="en-GB"/>
              <a:t>Jo - Ideas above her station? </a:t>
            </a:r>
          </a:p>
        </p:txBody>
      </p:sp>
      <p:sp>
        <p:nvSpPr>
          <p:cNvPr id="14339" name="Rectangle 3"/>
          <p:cNvSpPr>
            <a:spLocks noGrp="1" noChangeArrowheads="1"/>
          </p:cNvSpPr>
          <p:nvPr>
            <p:ph type="body" idx="1"/>
          </p:nvPr>
        </p:nvSpPr>
        <p:spPr>
          <a:xfrm>
            <a:off x="0" y="1052513"/>
            <a:ext cx="8820150" cy="5805487"/>
          </a:xfrm>
        </p:spPr>
        <p:txBody>
          <a:bodyPr/>
          <a:lstStyle/>
          <a:p>
            <a:pPr>
              <a:lnSpc>
                <a:spcPct val="90000"/>
              </a:lnSpc>
              <a:buFont typeface="Wingdings" pitchFamily="2" charset="2"/>
              <a:buNone/>
            </a:pPr>
            <a:r>
              <a:rPr lang="en-GB" sz="1600"/>
              <a:t>    </a:t>
            </a:r>
            <a:r>
              <a:rPr lang="en-GB" sz="2800"/>
              <a:t>The town I grew up in was quite affluent, but I lived on the one small council estate with my grandmother as my legal guardian…At primary school I had done quite well, and was put forward to go into the ‘top set’ at secondary school. But when I got there it was, like, I couldn't go in the top set since I lived on the council estate – really! It was, like, ‘what do you mean, you're in the top set?’ It was important what your mum and dad did! One teacher actually said to me </a:t>
            </a:r>
            <a:r>
              <a:rPr lang="en-GB" sz="2800" b="1"/>
              <a:t>in class</a:t>
            </a:r>
            <a:r>
              <a:rPr lang="en-GB" sz="2800"/>
              <a:t> that I ‘came from a dysfunctional family’. I was put in to lower sets.</a:t>
            </a:r>
          </a:p>
          <a:p>
            <a:pPr>
              <a:lnSpc>
                <a:spcPct val="90000"/>
              </a:lnSpc>
              <a:buFont typeface="Wingdings" pitchFamily="2" charset="2"/>
              <a:buNone/>
            </a:pPr>
            <a:r>
              <a:rPr lang="en-GB" sz="2800"/>
              <a:t>   </a:t>
            </a:r>
            <a:r>
              <a:rPr lang="en-GB" sz="2400"/>
              <a:t>[Jo, 1st interview]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DB8A6074-378A-48B1-875F-999F393590F2}" type="slidenum">
              <a:rPr lang="en-GB"/>
              <a:pPr/>
              <a:t>11</a:t>
            </a:fld>
            <a:endParaRPr lang="en-GB"/>
          </a:p>
        </p:txBody>
      </p:sp>
      <p:sp>
        <p:nvSpPr>
          <p:cNvPr id="15362" name="Rectangle 2"/>
          <p:cNvSpPr>
            <a:spLocks noGrp="1" noChangeArrowheads="1"/>
          </p:cNvSpPr>
          <p:nvPr>
            <p:ph type="title"/>
          </p:nvPr>
        </p:nvSpPr>
        <p:spPr/>
        <p:txBody>
          <a:bodyPr/>
          <a:lstStyle/>
          <a:p>
            <a:r>
              <a:rPr lang="en-GB"/>
              <a:t>Jo – Ideas above her station?</a:t>
            </a:r>
          </a:p>
        </p:txBody>
      </p:sp>
      <p:sp>
        <p:nvSpPr>
          <p:cNvPr id="15363" name="Rectangle 3"/>
          <p:cNvSpPr>
            <a:spLocks noGrp="1" noChangeArrowheads="1"/>
          </p:cNvSpPr>
          <p:nvPr>
            <p:ph type="body" idx="1"/>
          </p:nvPr>
        </p:nvSpPr>
        <p:spPr>
          <a:xfrm>
            <a:off x="250825" y="1341438"/>
            <a:ext cx="8569325" cy="4789487"/>
          </a:xfrm>
        </p:spPr>
        <p:txBody>
          <a:bodyPr/>
          <a:lstStyle/>
          <a:p>
            <a:pPr>
              <a:buFont typeface="Wingdings" pitchFamily="2" charset="2"/>
              <a:buNone/>
            </a:pPr>
            <a:r>
              <a:rPr lang="en-GB" sz="2800"/>
              <a:t>   </a:t>
            </a:r>
            <a:r>
              <a:rPr lang="en-GB"/>
              <a:t>I get jibes about studying – but not in a </a:t>
            </a:r>
            <a:r>
              <a:rPr lang="en-GB" i="1"/>
              <a:t>hostile</a:t>
            </a:r>
            <a:r>
              <a:rPr lang="en-GB"/>
              <a:t> way – joking, laughing at me. We had a family holiday, I’d bought the paper (a broadsheet), and was reading it, we’d gone out somewhere for lunch, and it was ‘she’s </a:t>
            </a:r>
            <a:r>
              <a:rPr lang="en-GB" i="1"/>
              <a:t>really</a:t>
            </a:r>
            <a:r>
              <a:rPr lang="en-GB"/>
              <a:t> clever now, she’s reading the </a:t>
            </a:r>
            <a:r>
              <a:rPr lang="en-GB" i="1"/>
              <a:t>big</a:t>
            </a:r>
            <a:r>
              <a:rPr lang="en-GB"/>
              <a:t> papers’. It’s just their way... </a:t>
            </a:r>
          </a:p>
          <a:p>
            <a:pPr>
              <a:buFont typeface="Wingdings" pitchFamily="2" charset="2"/>
              <a:buNone/>
            </a:pPr>
            <a:r>
              <a:rPr lang="en-GB"/>
              <a:t>  </a:t>
            </a:r>
            <a:r>
              <a:rPr lang="en-GB" sz="2400"/>
              <a:t>[Jo, 2nd interview]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E8D9A25C-58C6-42AA-A1D4-B6BB5AE7F145}" type="slidenum">
              <a:rPr lang="en-GB"/>
              <a:pPr/>
              <a:t>12</a:t>
            </a:fld>
            <a:endParaRPr lang="en-GB"/>
          </a:p>
        </p:txBody>
      </p:sp>
      <p:sp>
        <p:nvSpPr>
          <p:cNvPr id="16386" name="Rectangle 2"/>
          <p:cNvSpPr>
            <a:spLocks noGrp="1" noChangeArrowheads="1"/>
          </p:cNvSpPr>
          <p:nvPr>
            <p:ph type="title"/>
          </p:nvPr>
        </p:nvSpPr>
        <p:spPr/>
        <p:txBody>
          <a:bodyPr/>
          <a:lstStyle/>
          <a:p>
            <a:r>
              <a:rPr lang="en-GB" sz="4000"/>
              <a:t>Akhtar – No longer fitting anywhere?</a:t>
            </a:r>
          </a:p>
        </p:txBody>
      </p:sp>
      <p:sp>
        <p:nvSpPr>
          <p:cNvPr id="16387" name="Rectangle 3"/>
          <p:cNvSpPr>
            <a:spLocks noGrp="1" noChangeArrowheads="1"/>
          </p:cNvSpPr>
          <p:nvPr>
            <p:ph type="body" idx="1"/>
          </p:nvPr>
        </p:nvSpPr>
        <p:spPr/>
        <p:txBody>
          <a:bodyPr/>
          <a:lstStyle/>
          <a:p>
            <a:pPr>
              <a:lnSpc>
                <a:spcPct val="90000"/>
              </a:lnSpc>
              <a:buFont typeface="Wingdings" pitchFamily="2" charset="2"/>
              <a:buNone/>
            </a:pPr>
            <a:r>
              <a:rPr lang="en-GB"/>
              <a:t>  We were all a bit in awe going up there, just for the bloody Open Day, to be honest about it. We were all chatting about it in the car going up, thinking ‘my God’, do you know what I mean, ‘do we belong here?’, and that was just going to have a chat with people!</a:t>
            </a:r>
          </a:p>
          <a:p>
            <a:pPr>
              <a:lnSpc>
                <a:spcPct val="90000"/>
              </a:lnSpc>
              <a:buFont typeface="Wingdings" pitchFamily="2" charset="2"/>
              <a:buNone/>
            </a:pPr>
            <a:r>
              <a:rPr lang="en-GB"/>
              <a:t>  </a:t>
            </a:r>
            <a:r>
              <a:rPr lang="en-GB" sz="2400"/>
              <a:t>[Akhtar, 2nd interview]</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733FF2C9-5D7A-4A25-925A-897BA2CA7D9E}" type="slidenum">
              <a:rPr lang="en-GB"/>
              <a:pPr/>
              <a:t>13</a:t>
            </a:fld>
            <a:endParaRPr lang="en-GB"/>
          </a:p>
        </p:txBody>
      </p:sp>
      <p:sp>
        <p:nvSpPr>
          <p:cNvPr id="13314" name="Rectangle 2"/>
          <p:cNvSpPr>
            <a:spLocks noGrp="1" noChangeArrowheads="1"/>
          </p:cNvSpPr>
          <p:nvPr>
            <p:ph type="title"/>
          </p:nvPr>
        </p:nvSpPr>
        <p:spPr/>
        <p:txBody>
          <a:bodyPr/>
          <a:lstStyle/>
          <a:p>
            <a:r>
              <a:rPr lang="en-GB" sz="4000"/>
              <a:t>Akhtar – No longer fitting anywhere?</a:t>
            </a:r>
          </a:p>
        </p:txBody>
      </p:sp>
      <p:sp>
        <p:nvSpPr>
          <p:cNvPr id="13315" name="Rectangle 3"/>
          <p:cNvSpPr>
            <a:spLocks noGrp="1" noChangeArrowheads="1"/>
          </p:cNvSpPr>
          <p:nvPr>
            <p:ph type="body" idx="1"/>
          </p:nvPr>
        </p:nvSpPr>
        <p:spPr/>
        <p:txBody>
          <a:bodyPr/>
          <a:lstStyle/>
          <a:p>
            <a:pPr>
              <a:lnSpc>
                <a:spcPct val="90000"/>
              </a:lnSpc>
              <a:buFont typeface="Wingdings" pitchFamily="2" charset="2"/>
              <a:buNone/>
            </a:pPr>
            <a:r>
              <a:rPr lang="en-GB" sz="2800"/>
              <a:t>   A lot of people won’t speak to me anymore, from where I grew up, because of the way I am, because I said to myself ‘I’m not interested in that way of life anymore’, and a lot of them are still embroiled in it. And you have to make a decision and say ‘that’s not for me anymore’. But the ones who are my </a:t>
            </a:r>
            <a:r>
              <a:rPr lang="en-GB" sz="2800" i="1"/>
              <a:t>real</a:t>
            </a:r>
            <a:r>
              <a:rPr lang="en-GB" sz="2800"/>
              <a:t> friends don’t understand it, but they still accept it, because it makes </a:t>
            </a:r>
            <a:r>
              <a:rPr lang="en-GB" sz="2800" i="1"/>
              <a:t>me</a:t>
            </a:r>
            <a:r>
              <a:rPr lang="en-GB" sz="2800"/>
              <a:t> happy. </a:t>
            </a:r>
            <a:r>
              <a:rPr lang="en-GB" sz="2400"/>
              <a:t>[Akhtar, 5th interview]</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6037FC8F-A30A-4FC3-98CD-DB42F76E5EBB}" type="slidenum">
              <a:rPr lang="en-GB"/>
              <a:pPr/>
              <a:t>14</a:t>
            </a:fld>
            <a:endParaRPr lang="en-GB"/>
          </a:p>
        </p:txBody>
      </p:sp>
      <p:sp>
        <p:nvSpPr>
          <p:cNvPr id="22530" name="Rectangle 2"/>
          <p:cNvSpPr>
            <a:spLocks noGrp="1" noChangeArrowheads="1"/>
          </p:cNvSpPr>
          <p:nvPr>
            <p:ph type="title"/>
          </p:nvPr>
        </p:nvSpPr>
        <p:spPr/>
        <p:txBody>
          <a:bodyPr/>
          <a:lstStyle/>
          <a:p>
            <a:r>
              <a:rPr lang="en-GB"/>
              <a:t>Concluding remarks - HB</a:t>
            </a:r>
          </a:p>
        </p:txBody>
      </p:sp>
      <p:sp>
        <p:nvSpPr>
          <p:cNvPr id="22531" name="Rectangle 3"/>
          <p:cNvSpPr>
            <a:spLocks noGrp="1" noChangeArrowheads="1"/>
          </p:cNvSpPr>
          <p:nvPr>
            <p:ph type="body" idx="1"/>
          </p:nvPr>
        </p:nvSpPr>
        <p:spPr/>
        <p:txBody>
          <a:bodyPr/>
          <a:lstStyle/>
          <a:p>
            <a:pPr>
              <a:lnSpc>
                <a:spcPct val="80000"/>
              </a:lnSpc>
            </a:pPr>
            <a:r>
              <a:rPr lang="en-GB" sz="2800"/>
              <a:t>Legislation widens participation whilst learner identities endure</a:t>
            </a:r>
            <a:r>
              <a:rPr lang="en-GB" sz="1200"/>
              <a:t>  </a:t>
            </a:r>
          </a:p>
          <a:p>
            <a:pPr>
              <a:lnSpc>
                <a:spcPct val="80000"/>
              </a:lnSpc>
              <a:buFont typeface="Wingdings" pitchFamily="2" charset="2"/>
              <a:buNone/>
            </a:pPr>
            <a:r>
              <a:rPr lang="en-GB" sz="1600"/>
              <a:t>     (Archer, 2003; Walkerdine, 2003; Walkerdine, Lucey &amp; Melody, 2001)</a:t>
            </a:r>
          </a:p>
          <a:p>
            <a:pPr>
              <a:lnSpc>
                <a:spcPct val="80000"/>
              </a:lnSpc>
            </a:pPr>
            <a:r>
              <a:rPr lang="en-GB" sz="2800"/>
              <a:t>Extension of education is not linear or ‘natural’</a:t>
            </a:r>
          </a:p>
          <a:p>
            <a:pPr>
              <a:lnSpc>
                <a:spcPct val="80000"/>
              </a:lnSpc>
              <a:buFont typeface="Wingdings" pitchFamily="2" charset="2"/>
              <a:buNone/>
            </a:pPr>
            <a:r>
              <a:rPr lang="en-GB" sz="1000"/>
              <a:t>        </a:t>
            </a:r>
            <a:r>
              <a:rPr lang="en-GB" sz="1600"/>
              <a:t>(Reay, 1998a; Reay, David &amp; Ball, 2005)</a:t>
            </a:r>
          </a:p>
          <a:p>
            <a:pPr>
              <a:lnSpc>
                <a:spcPct val="80000"/>
              </a:lnSpc>
            </a:pPr>
            <a:r>
              <a:rPr lang="en-GB" sz="2800"/>
              <a:t>Frivolity of education and ‘giving something back’</a:t>
            </a:r>
          </a:p>
          <a:p>
            <a:pPr>
              <a:lnSpc>
                <a:spcPct val="80000"/>
              </a:lnSpc>
              <a:buFont typeface="Wingdings" pitchFamily="2" charset="2"/>
              <a:buNone/>
            </a:pPr>
            <a:r>
              <a:rPr lang="en-GB" sz="1000"/>
              <a:t>       </a:t>
            </a:r>
            <a:r>
              <a:rPr lang="en-GB" sz="1600"/>
              <a:t>(Maguire, 2005; Reay, 2003)</a:t>
            </a:r>
          </a:p>
          <a:p>
            <a:pPr>
              <a:lnSpc>
                <a:spcPct val="80000"/>
              </a:lnSpc>
            </a:pPr>
            <a:r>
              <a:rPr lang="en-GB" sz="2800"/>
              <a:t>Comfort in your surroundings; rejection of/struggle within pre-92 universities </a:t>
            </a:r>
          </a:p>
          <a:p>
            <a:pPr>
              <a:lnSpc>
                <a:spcPct val="80000"/>
              </a:lnSpc>
              <a:buFont typeface="Wingdings" pitchFamily="2" charset="2"/>
              <a:buNone/>
            </a:pPr>
            <a:r>
              <a:rPr lang="en-GB" sz="1000"/>
              <a:t>       </a:t>
            </a:r>
            <a:r>
              <a:rPr lang="en-GB" sz="1600"/>
              <a:t>(Reay, David &amp; Ball, 2005)</a:t>
            </a:r>
          </a:p>
          <a:p>
            <a:pPr>
              <a:lnSpc>
                <a:spcPct val="80000"/>
              </a:lnSpc>
              <a:buFont typeface="Wingdings" pitchFamily="2" charset="2"/>
              <a:buNone/>
            </a:pPr>
            <a:endParaRPr lang="en-GB" sz="2800"/>
          </a:p>
          <a:p>
            <a:pPr>
              <a:lnSpc>
                <a:spcPct val="80000"/>
              </a:lnSpc>
            </a:pPr>
            <a:endParaRPr lang="en-GB" sz="180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BC00D137-5CBF-4EFF-8AAF-18D7D4626AAB}" type="slidenum">
              <a:rPr lang="en-GB"/>
              <a:pPr/>
              <a:t>15</a:t>
            </a:fld>
            <a:endParaRPr lang="en-GB"/>
          </a:p>
        </p:txBody>
      </p:sp>
      <p:sp>
        <p:nvSpPr>
          <p:cNvPr id="23554" name="Rectangle 2"/>
          <p:cNvSpPr>
            <a:spLocks noGrp="1" noChangeArrowheads="1"/>
          </p:cNvSpPr>
          <p:nvPr>
            <p:ph type="title"/>
          </p:nvPr>
        </p:nvSpPr>
        <p:spPr/>
        <p:txBody>
          <a:bodyPr/>
          <a:lstStyle/>
          <a:p>
            <a:r>
              <a:rPr lang="en-GB"/>
              <a:t>Concluding remarks - RW</a:t>
            </a:r>
          </a:p>
        </p:txBody>
      </p:sp>
      <p:sp>
        <p:nvSpPr>
          <p:cNvPr id="23555" name="Rectangle 3"/>
          <p:cNvSpPr>
            <a:spLocks noGrp="1" noChangeArrowheads="1"/>
          </p:cNvSpPr>
          <p:nvPr>
            <p:ph type="body" idx="1"/>
          </p:nvPr>
        </p:nvSpPr>
        <p:spPr/>
        <p:txBody>
          <a:bodyPr/>
          <a:lstStyle/>
          <a:p>
            <a:r>
              <a:rPr lang="en-GB" sz="2800"/>
              <a:t>Mature students’ W/C identity ‘a source of pride’; </a:t>
            </a:r>
            <a:r>
              <a:rPr lang="en-GB" sz="2800" i="1"/>
              <a:t>not</a:t>
            </a:r>
            <a:r>
              <a:rPr lang="en-GB" sz="2800"/>
              <a:t> being M/C was valued </a:t>
            </a:r>
            <a:endParaRPr lang="en-GB" sz="2000"/>
          </a:p>
          <a:p>
            <a:pPr>
              <a:buFont typeface="Wingdings" pitchFamily="2" charset="2"/>
              <a:buNone/>
            </a:pPr>
            <a:r>
              <a:rPr lang="en-GB" sz="2000"/>
              <a:t>   (Tett, 2000; Gilchrist </a:t>
            </a:r>
            <a:r>
              <a:rPr lang="en-GB" sz="2000" i="1"/>
              <a:t>et al., </a:t>
            </a:r>
            <a:r>
              <a:rPr lang="en-GB" sz="2000"/>
              <a:t>2003)</a:t>
            </a:r>
          </a:p>
          <a:p>
            <a:r>
              <a:rPr lang="en-GB" sz="2800" i="1"/>
              <a:t>Superiority</a:t>
            </a:r>
            <a:r>
              <a:rPr lang="en-GB" sz="2800"/>
              <a:t> </a:t>
            </a:r>
            <a:r>
              <a:rPr lang="en-GB" sz="2000"/>
              <a:t>(Britton &amp; Baxter, 2001)</a:t>
            </a:r>
            <a:r>
              <a:rPr lang="en-GB" sz="2800"/>
              <a:t> vs </a:t>
            </a:r>
            <a:r>
              <a:rPr lang="en-GB" sz="2800" i="1"/>
              <a:t>Shame</a:t>
            </a:r>
            <a:r>
              <a:rPr lang="en-GB" sz="2800"/>
              <a:t> </a:t>
            </a:r>
            <a:r>
              <a:rPr lang="en-GB" sz="2000"/>
              <a:t>(Skeggs, 1997)</a:t>
            </a:r>
          </a:p>
          <a:p>
            <a:r>
              <a:rPr lang="en-GB" sz="2800"/>
              <a:t>Institutional </a:t>
            </a:r>
            <a:r>
              <a:rPr lang="en-GB" sz="2800" i="1"/>
              <a:t>habitus</a:t>
            </a:r>
            <a:r>
              <a:rPr lang="en-GB" sz="2800"/>
              <a:t> </a:t>
            </a:r>
            <a:r>
              <a:rPr lang="en-GB" sz="2000"/>
              <a:t>(Reay, 1998b)</a:t>
            </a:r>
          </a:p>
          <a:p>
            <a:r>
              <a:rPr lang="en-GB" sz="2800"/>
              <a:t>Gendered classed identities – ontological challenges and </a:t>
            </a:r>
            <a:r>
              <a:rPr lang="en-GB" sz="2800" i="1"/>
              <a:t>risk</a:t>
            </a:r>
            <a:r>
              <a:rPr lang="en-GB" sz="2800"/>
              <a:t> </a:t>
            </a:r>
          </a:p>
          <a:p>
            <a:pPr>
              <a:buFont typeface="Wingdings" pitchFamily="2" charset="2"/>
              <a:buNone/>
            </a:pPr>
            <a:r>
              <a:rPr lang="en-GB" sz="2000"/>
              <a:t>    (Wakeford, 1994; Charlesworth, 2000; Brine &amp; Waller, 2004)</a:t>
            </a:r>
            <a:r>
              <a:rPr lang="en-GB" sz="280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5BA9451E-9195-407B-9B0A-41397DCDD6EB}" type="slidenum">
              <a:rPr lang="en-GB"/>
              <a:pPr/>
              <a:t>16</a:t>
            </a:fld>
            <a:endParaRPr lang="en-GB"/>
          </a:p>
        </p:txBody>
      </p:sp>
      <p:sp>
        <p:nvSpPr>
          <p:cNvPr id="11266" name="Rectangle 2"/>
          <p:cNvSpPr>
            <a:spLocks noGrp="1" noChangeArrowheads="1"/>
          </p:cNvSpPr>
          <p:nvPr>
            <p:ph type="title"/>
          </p:nvPr>
        </p:nvSpPr>
        <p:spPr>
          <a:xfrm>
            <a:off x="457200" y="277813"/>
            <a:ext cx="8229600" cy="560387"/>
          </a:xfrm>
        </p:spPr>
        <p:txBody>
          <a:bodyPr/>
          <a:lstStyle/>
          <a:p>
            <a:r>
              <a:rPr lang="en-GB" sz="4000"/>
              <a:t>References (1)</a:t>
            </a:r>
          </a:p>
        </p:txBody>
      </p:sp>
      <p:sp>
        <p:nvSpPr>
          <p:cNvPr id="11267" name="Rectangle 3"/>
          <p:cNvSpPr>
            <a:spLocks noGrp="1" noChangeArrowheads="1"/>
          </p:cNvSpPr>
          <p:nvPr>
            <p:ph type="body" idx="1"/>
          </p:nvPr>
        </p:nvSpPr>
        <p:spPr>
          <a:xfrm>
            <a:off x="152400" y="914400"/>
            <a:ext cx="8763000" cy="5943600"/>
          </a:xfrm>
        </p:spPr>
        <p:txBody>
          <a:bodyPr/>
          <a:lstStyle/>
          <a:p>
            <a:pPr>
              <a:lnSpc>
                <a:spcPct val="80000"/>
              </a:lnSpc>
              <a:buFont typeface="Wingdings" pitchFamily="2" charset="2"/>
              <a:buNone/>
            </a:pPr>
            <a:r>
              <a:rPr lang="en-GB" sz="1600"/>
              <a:t>Archer, L. (2003) ‘Social class and higher education’, in Archer, L., Hutchings, M. and Ross, A. </a:t>
            </a:r>
            <a:r>
              <a:rPr lang="en-GB" sz="1600" i="1"/>
              <a:t>Higher Education and Social Class: Issues of exclusion and inclusion. </a:t>
            </a:r>
            <a:r>
              <a:rPr lang="en-GB" sz="1600"/>
              <a:t>London: RoutledgeFalmer</a:t>
            </a:r>
          </a:p>
          <a:p>
            <a:pPr>
              <a:lnSpc>
                <a:spcPct val="80000"/>
              </a:lnSpc>
              <a:buFont typeface="Wingdings" pitchFamily="2" charset="2"/>
              <a:buNone/>
            </a:pPr>
            <a:r>
              <a:rPr lang="en-GB" sz="1600"/>
              <a:t>Bovill, H. (2008) </a:t>
            </a:r>
            <a:r>
              <a:rPr lang="en-GB" sz="1600" i="1"/>
              <a:t>How and Why do Working-Class Women Engage with the Structures of Higher Education? </a:t>
            </a:r>
            <a:r>
              <a:rPr lang="en-GB" sz="1600"/>
              <a:t>Bristol: University of the West of England</a:t>
            </a:r>
          </a:p>
          <a:p>
            <a:pPr>
              <a:lnSpc>
                <a:spcPct val="80000"/>
              </a:lnSpc>
              <a:buFont typeface="Wingdings" pitchFamily="2" charset="2"/>
              <a:buNone/>
            </a:pPr>
            <a:r>
              <a:rPr lang="en-GB" sz="1600"/>
              <a:t>Brine, J. (1999) </a:t>
            </a:r>
            <a:r>
              <a:rPr lang="en-GB" sz="1600" i="1"/>
              <a:t>underEducating Women: Globalizing Inequality. </a:t>
            </a:r>
            <a:r>
              <a:rPr lang="en-GB" sz="1600"/>
              <a:t>Buckingham: Open University Press</a:t>
            </a:r>
          </a:p>
          <a:p>
            <a:pPr>
              <a:lnSpc>
                <a:spcPct val="80000"/>
              </a:lnSpc>
              <a:buFont typeface="Wingdings" pitchFamily="2" charset="2"/>
              <a:buNone/>
            </a:pPr>
            <a:r>
              <a:rPr lang="en-GB" sz="1600"/>
              <a:t>Kilminster, S. (1995) ‘GNVQs and Working-Class Women: Education or Indoctrination?’, in </a:t>
            </a:r>
            <a:r>
              <a:rPr lang="en-GB" sz="1600" i="1"/>
              <a:t>Adults Learning. </a:t>
            </a:r>
            <a:r>
              <a:rPr lang="en-GB" sz="1600"/>
              <a:t>6 (5): 148-149</a:t>
            </a:r>
          </a:p>
          <a:p>
            <a:pPr>
              <a:lnSpc>
                <a:spcPct val="80000"/>
              </a:lnSpc>
              <a:buFont typeface="Wingdings" pitchFamily="2" charset="2"/>
              <a:buNone/>
            </a:pPr>
            <a:r>
              <a:rPr lang="en-GB" sz="1600"/>
              <a:t>Brine, J. and Waller, R. (2004) ‘Working Class Women on an Access Course: Risk, opportunity and (re)constructing identities’, </a:t>
            </a:r>
            <a:r>
              <a:rPr lang="en-GB" sz="1600" i="1"/>
              <a:t>Gender and Education</a:t>
            </a:r>
            <a:r>
              <a:rPr lang="en-GB" sz="1600"/>
              <a:t> 16, 97-113</a:t>
            </a:r>
            <a:endParaRPr lang="en-GB" sz="1600" u="sng"/>
          </a:p>
          <a:p>
            <a:pPr>
              <a:lnSpc>
                <a:spcPct val="80000"/>
              </a:lnSpc>
              <a:buFont typeface="Wingdings" pitchFamily="2" charset="2"/>
              <a:buNone/>
            </a:pPr>
            <a:r>
              <a:rPr lang="en-GB" sz="1600"/>
              <a:t>Britton, C. and Baxter, A. (1999) ‘Becoming a Mature Student: Gendered narratives of the self’, </a:t>
            </a:r>
            <a:r>
              <a:rPr lang="en-GB" sz="1600" i="1"/>
              <a:t>Gender and Education</a:t>
            </a:r>
            <a:r>
              <a:rPr lang="en-GB" sz="1600"/>
              <a:t> 11, 179-193</a:t>
            </a:r>
          </a:p>
          <a:p>
            <a:pPr>
              <a:lnSpc>
                <a:spcPct val="80000"/>
              </a:lnSpc>
              <a:buFont typeface="Wingdings" pitchFamily="2" charset="2"/>
              <a:buNone/>
            </a:pPr>
            <a:r>
              <a:rPr lang="en-GB" sz="1600"/>
              <a:t>Charlesworth, S. (2000) </a:t>
            </a:r>
            <a:r>
              <a:rPr lang="en-GB" sz="1600" i="1"/>
              <a:t>A Phenomenology of Working Class Experience</a:t>
            </a:r>
            <a:r>
              <a:rPr lang="en-GB" sz="1600"/>
              <a:t> Cambridge University Press</a:t>
            </a:r>
          </a:p>
          <a:p>
            <a:pPr>
              <a:lnSpc>
                <a:spcPct val="80000"/>
              </a:lnSpc>
              <a:buFont typeface="Wingdings" pitchFamily="2" charset="2"/>
              <a:buNone/>
            </a:pPr>
            <a:r>
              <a:rPr lang="en-GB" sz="1600"/>
              <a:t>Gilchrist, R., Phillips, D. and Ross, A. (2003) ‘</a:t>
            </a:r>
            <a:r>
              <a:rPr lang="en-GB" sz="1600" i="1"/>
              <a:t>Participation and Potential participation in UK Higher Education’</a:t>
            </a:r>
            <a:r>
              <a:rPr lang="en-GB" sz="1600"/>
              <a:t>, in L. Archer, M. Hutchings and A. Ross </a:t>
            </a:r>
            <a:r>
              <a:rPr lang="en-GB" sz="1600" i="1"/>
              <a:t>Higher Education and Social Class: Issues of exclusion and inclusion</a:t>
            </a:r>
            <a:r>
              <a:rPr lang="en-GB" sz="1600"/>
              <a:t> London: RoutledgeFalmer</a:t>
            </a:r>
          </a:p>
          <a:p>
            <a:pPr>
              <a:lnSpc>
                <a:spcPct val="80000"/>
              </a:lnSpc>
              <a:buFont typeface="Wingdings" pitchFamily="2" charset="2"/>
              <a:buNone/>
            </a:pPr>
            <a:r>
              <a:rPr lang="en-GB" sz="1600"/>
              <a:t>Maguire, M. (2005) ‘‘Not footprints behind but footsteps forward’: working class women who teach’, in </a:t>
            </a:r>
            <a:r>
              <a:rPr lang="en-GB" sz="1600" i="1"/>
              <a:t>Gender and Education. </a:t>
            </a:r>
            <a:r>
              <a:rPr lang="en-GB" sz="1600"/>
              <a:t>17 (1): 3-18</a:t>
            </a:r>
          </a:p>
          <a:p>
            <a:pPr>
              <a:lnSpc>
                <a:spcPct val="80000"/>
              </a:lnSpc>
              <a:buFont typeface="Wingdings" pitchFamily="2" charset="2"/>
              <a:buNone/>
            </a:pPr>
            <a:r>
              <a:rPr lang="en-GB" sz="1600"/>
              <a:t>Reay, D. (1998a) ‘Surviving In Dangerous Places: Working-Class Women, Women’s Studies And Higher Education’, in </a:t>
            </a:r>
            <a:r>
              <a:rPr lang="en-GB" sz="1600" i="1"/>
              <a:t>Women’s Studies International Forum. </a:t>
            </a:r>
            <a:r>
              <a:rPr lang="en-GB" sz="1600"/>
              <a:t>21 (1): 11-19</a:t>
            </a:r>
          </a:p>
          <a:p>
            <a:pPr>
              <a:lnSpc>
                <a:spcPct val="80000"/>
              </a:lnSpc>
              <a:buFont typeface="Wingdings" pitchFamily="2" charset="2"/>
              <a:buNone/>
            </a:pPr>
            <a:endParaRPr lang="en-GB" sz="160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D6D39CEA-B37F-481B-820D-26790334FFA1}" type="slidenum">
              <a:rPr lang="en-GB"/>
              <a:pPr/>
              <a:t>17</a:t>
            </a:fld>
            <a:endParaRPr lang="en-GB"/>
          </a:p>
        </p:txBody>
      </p:sp>
      <p:sp>
        <p:nvSpPr>
          <p:cNvPr id="26626" name="Rectangle 2"/>
          <p:cNvSpPr>
            <a:spLocks noGrp="1" noChangeArrowheads="1"/>
          </p:cNvSpPr>
          <p:nvPr>
            <p:ph type="title"/>
          </p:nvPr>
        </p:nvSpPr>
        <p:spPr/>
        <p:txBody>
          <a:bodyPr/>
          <a:lstStyle/>
          <a:p>
            <a:r>
              <a:rPr lang="en-GB"/>
              <a:t>References (2)</a:t>
            </a:r>
          </a:p>
        </p:txBody>
      </p:sp>
      <p:sp>
        <p:nvSpPr>
          <p:cNvPr id="26627" name="Rectangle 3"/>
          <p:cNvSpPr>
            <a:spLocks noGrp="1" noChangeArrowheads="1"/>
          </p:cNvSpPr>
          <p:nvPr>
            <p:ph type="body" idx="1"/>
          </p:nvPr>
        </p:nvSpPr>
        <p:spPr>
          <a:xfrm>
            <a:off x="152400" y="1295400"/>
            <a:ext cx="8686800" cy="5105400"/>
          </a:xfrm>
        </p:spPr>
        <p:txBody>
          <a:bodyPr/>
          <a:lstStyle/>
          <a:p>
            <a:pPr>
              <a:lnSpc>
                <a:spcPct val="80000"/>
              </a:lnSpc>
              <a:buFont typeface="Wingdings" pitchFamily="2" charset="2"/>
              <a:buNone/>
            </a:pPr>
            <a:r>
              <a:rPr lang="en-GB" sz="1600"/>
              <a:t>Reay, D. (1998b) ‘‘Always knowing’ and ‘never being sure’: familial and institutional habituses and higher education choice’, </a:t>
            </a:r>
            <a:r>
              <a:rPr lang="en-GB" sz="1600" i="1"/>
              <a:t>Journal of Education Policy</a:t>
            </a:r>
            <a:r>
              <a:rPr lang="en-GB" sz="1600"/>
              <a:t>, 13, 519-529</a:t>
            </a:r>
          </a:p>
          <a:p>
            <a:pPr>
              <a:lnSpc>
                <a:spcPct val="80000"/>
              </a:lnSpc>
              <a:buFont typeface="Wingdings" pitchFamily="2" charset="2"/>
              <a:buNone/>
            </a:pPr>
            <a:r>
              <a:rPr lang="en-GB" sz="1600"/>
              <a:t>Reay, D. (2001) ‘‘Finding or losing yourself?: working-class relationships to education’, in </a:t>
            </a:r>
            <a:r>
              <a:rPr lang="en-GB" sz="1600" i="1"/>
              <a:t>Journal of Education Policy. </a:t>
            </a:r>
            <a:r>
              <a:rPr lang="en-GB" sz="1600"/>
              <a:t>16 (4): 333-346</a:t>
            </a:r>
          </a:p>
          <a:p>
            <a:pPr>
              <a:lnSpc>
                <a:spcPct val="80000"/>
              </a:lnSpc>
              <a:buFont typeface="Wingdings" pitchFamily="2" charset="2"/>
              <a:buNone/>
            </a:pPr>
            <a:r>
              <a:rPr lang="en-GB" sz="1600"/>
              <a:t>Reay, D. (2002) ‘Class, authenticity and the transition to higher education for mature students’, in </a:t>
            </a:r>
            <a:r>
              <a:rPr lang="en-GB" sz="1600" i="1"/>
              <a:t>Sociological Review: </a:t>
            </a:r>
            <a:r>
              <a:rPr lang="en-GB" sz="1600"/>
              <a:t>398-418</a:t>
            </a:r>
          </a:p>
          <a:p>
            <a:pPr>
              <a:lnSpc>
                <a:spcPct val="80000"/>
              </a:lnSpc>
              <a:buFont typeface="Wingdings" pitchFamily="2" charset="2"/>
              <a:buNone/>
            </a:pPr>
            <a:r>
              <a:rPr lang="en-GB" sz="1600"/>
              <a:t>Reay, D. (2003) ‘A Risky Business? Mature Working-class Women Students and Access to Higher Education’, in </a:t>
            </a:r>
            <a:r>
              <a:rPr lang="en-GB" sz="1600" i="1"/>
              <a:t>Gender and Education. </a:t>
            </a:r>
            <a:r>
              <a:rPr lang="en-GB" sz="1600"/>
              <a:t>15 (3): 301-317</a:t>
            </a:r>
          </a:p>
          <a:p>
            <a:pPr>
              <a:lnSpc>
                <a:spcPct val="80000"/>
              </a:lnSpc>
              <a:buFont typeface="Wingdings" pitchFamily="2" charset="2"/>
              <a:buNone/>
            </a:pPr>
            <a:r>
              <a:rPr lang="en-GB" sz="1600"/>
              <a:t>Reay, D., David, M. and Ball, S. (2005) </a:t>
            </a:r>
            <a:r>
              <a:rPr lang="en-GB" sz="1600" i="1"/>
              <a:t>Degrees Of Choice: social class, race and gender in higher education. </a:t>
            </a:r>
            <a:r>
              <a:rPr lang="en-GB" sz="1600"/>
              <a:t>Staffordshire: Stoke on Trent</a:t>
            </a:r>
          </a:p>
          <a:p>
            <a:pPr>
              <a:lnSpc>
                <a:spcPct val="80000"/>
              </a:lnSpc>
              <a:buFont typeface="Wingdings" pitchFamily="2" charset="2"/>
              <a:buNone/>
            </a:pPr>
            <a:r>
              <a:rPr lang="en-GB" sz="1600"/>
              <a:t>Skeggs, B. (1997) </a:t>
            </a:r>
            <a:r>
              <a:rPr lang="en-GB" sz="1600" i="1"/>
              <a:t>Formations of Class and Gender. Becoming Respectable. </a:t>
            </a:r>
            <a:r>
              <a:rPr lang="en-GB" sz="1600"/>
              <a:t>London: Sage</a:t>
            </a:r>
          </a:p>
          <a:p>
            <a:pPr>
              <a:lnSpc>
                <a:spcPct val="80000"/>
              </a:lnSpc>
              <a:buFont typeface="Wingdings" pitchFamily="2" charset="2"/>
              <a:buNone/>
            </a:pPr>
            <a:r>
              <a:rPr lang="en-GB" sz="1600"/>
              <a:t>Steedman, C. (1982) </a:t>
            </a:r>
            <a:r>
              <a:rPr lang="en-GB" sz="1600" i="1"/>
              <a:t>The Tidy House: Little Girls writing. </a:t>
            </a:r>
            <a:r>
              <a:rPr lang="en-GB" sz="1600"/>
              <a:t>London: Virago</a:t>
            </a:r>
          </a:p>
          <a:p>
            <a:pPr>
              <a:lnSpc>
                <a:spcPct val="80000"/>
              </a:lnSpc>
              <a:buFont typeface="Wingdings" pitchFamily="2" charset="2"/>
              <a:buNone/>
            </a:pPr>
            <a:r>
              <a:rPr lang="en-GB" sz="1600"/>
              <a:t>Tett, L. (2000) ‘‘I’m Working Class and Proud of it’- Gendered experiences of non-traditional participants in higher education’, </a:t>
            </a:r>
            <a:r>
              <a:rPr lang="en-GB" sz="1600" i="1"/>
              <a:t>Gender and Education</a:t>
            </a:r>
            <a:r>
              <a:rPr lang="en-GB" sz="1600"/>
              <a:t>, 12, 183-194</a:t>
            </a:r>
          </a:p>
          <a:p>
            <a:pPr>
              <a:lnSpc>
                <a:spcPct val="80000"/>
              </a:lnSpc>
              <a:buFont typeface="Wingdings" pitchFamily="2" charset="2"/>
              <a:buNone/>
            </a:pPr>
            <a:r>
              <a:rPr lang="en-GB" sz="1600"/>
              <a:t>Wakeford, N. (1994) ‘Becoming a Mature Student: The Social Risks of Identification’, </a:t>
            </a:r>
            <a:r>
              <a:rPr lang="en-GB" sz="1600" i="1"/>
              <a:t>Journal of Access Studies</a:t>
            </a:r>
            <a:r>
              <a:rPr lang="en-GB" sz="1600"/>
              <a:t>, 9, 241-256</a:t>
            </a:r>
          </a:p>
          <a:p>
            <a:pPr>
              <a:lnSpc>
                <a:spcPct val="80000"/>
              </a:lnSpc>
              <a:buFont typeface="Wingdings" pitchFamily="2" charset="2"/>
              <a:buNone/>
            </a:pPr>
            <a:r>
              <a:rPr lang="en-GB" sz="1600"/>
              <a:t>Walkerdine, V. (2003) ‘Reclassifying Upward Mobility: femininity and the neo-liberal subject’, in </a:t>
            </a:r>
            <a:r>
              <a:rPr lang="en-GB" sz="1600" i="1"/>
              <a:t>Gender and Education. </a:t>
            </a:r>
            <a:r>
              <a:rPr lang="en-GB" sz="1600"/>
              <a:t>15 (3): 237-248</a:t>
            </a:r>
          </a:p>
          <a:p>
            <a:pPr>
              <a:lnSpc>
                <a:spcPct val="80000"/>
              </a:lnSpc>
              <a:buFont typeface="Wingdings" pitchFamily="2" charset="2"/>
              <a:buNone/>
            </a:pPr>
            <a:r>
              <a:rPr lang="en-GB" sz="1600"/>
              <a:t>Walkerdine, V., Lucey, H. and Melody, J. (2001) </a:t>
            </a:r>
            <a:r>
              <a:rPr lang="en-GB" sz="1600" i="1"/>
              <a:t>Growing up Girl: Psychosocial Explorations of Gender and Class, </a:t>
            </a:r>
            <a:r>
              <a:rPr lang="en-GB" sz="1600"/>
              <a:t>London: Palgrave</a:t>
            </a:r>
          </a:p>
          <a:p>
            <a:pPr>
              <a:lnSpc>
                <a:spcPct val="80000"/>
              </a:lnSpc>
              <a:buFont typeface="Wingdings" pitchFamily="2" charset="2"/>
              <a:buNone/>
            </a:pPr>
            <a:endParaRPr lang="en-GB" sz="160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9A72FA95-5C1F-4D85-8C38-793CFEC3DD40}" type="slidenum">
              <a:rPr lang="en-GB"/>
              <a:pPr/>
              <a:t>2</a:t>
            </a:fld>
            <a:endParaRPr lang="en-GB"/>
          </a:p>
        </p:txBody>
      </p:sp>
      <p:sp>
        <p:nvSpPr>
          <p:cNvPr id="24578" name="Rectangle 2"/>
          <p:cNvSpPr>
            <a:spLocks noGrp="1" noChangeArrowheads="1"/>
          </p:cNvSpPr>
          <p:nvPr>
            <p:ph type="title"/>
          </p:nvPr>
        </p:nvSpPr>
        <p:spPr/>
        <p:txBody>
          <a:bodyPr/>
          <a:lstStyle/>
          <a:p>
            <a:endParaRPr lang="en-US"/>
          </a:p>
        </p:txBody>
      </p:sp>
      <p:sp>
        <p:nvSpPr>
          <p:cNvPr id="24579" name="Rectangle 3"/>
          <p:cNvSpPr>
            <a:spLocks noGrp="1" noChangeArrowheads="1"/>
          </p:cNvSpPr>
          <p:nvPr>
            <p:ph type="body" idx="1"/>
          </p:nvPr>
        </p:nvSpPr>
        <p:spPr/>
        <p:txBody>
          <a:bodyPr/>
          <a:lstStyle/>
          <a:p>
            <a:pPr>
              <a:buFont typeface="Wingdings" pitchFamily="2" charset="2"/>
              <a:buNone/>
            </a:pPr>
            <a:r>
              <a:rPr lang="en-GB"/>
              <a:t>  </a:t>
            </a:r>
            <a:r>
              <a:rPr lang="en-GB" b="1" i="1"/>
              <a:t>Changing class and gendered identities through re-engaging with education: Tensions revealed in narrative accounts from two studies of adult returners</a:t>
            </a:r>
          </a:p>
          <a:p>
            <a:pPr>
              <a:buFont typeface="Wingdings" pitchFamily="2" charset="2"/>
              <a:buNone/>
            </a:pPr>
            <a:endParaRPr lang="en-GB" b="1" i="1"/>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74E850C2-0F9F-4F50-9818-33D832BD5201}" type="slidenum">
              <a:rPr lang="en-GB"/>
              <a:pPr/>
              <a:t>3</a:t>
            </a:fld>
            <a:endParaRPr lang="en-GB"/>
          </a:p>
        </p:txBody>
      </p:sp>
      <p:sp>
        <p:nvSpPr>
          <p:cNvPr id="25602" name="Rectangle 2"/>
          <p:cNvSpPr>
            <a:spLocks noGrp="1" noChangeArrowheads="1"/>
          </p:cNvSpPr>
          <p:nvPr>
            <p:ph type="title"/>
          </p:nvPr>
        </p:nvSpPr>
        <p:spPr/>
        <p:txBody>
          <a:bodyPr/>
          <a:lstStyle/>
          <a:p>
            <a:endParaRPr lang="en-US"/>
          </a:p>
        </p:txBody>
      </p:sp>
      <p:sp>
        <p:nvSpPr>
          <p:cNvPr id="25603" name="Rectangle 3"/>
          <p:cNvSpPr>
            <a:spLocks noGrp="1" noChangeArrowheads="1"/>
          </p:cNvSpPr>
          <p:nvPr>
            <p:ph type="body" idx="1"/>
          </p:nvPr>
        </p:nvSpPr>
        <p:spPr>
          <a:xfrm>
            <a:off x="152400" y="457200"/>
            <a:ext cx="8839200" cy="6019800"/>
          </a:xfrm>
        </p:spPr>
        <p:txBody>
          <a:bodyPr/>
          <a:lstStyle/>
          <a:p>
            <a:pPr>
              <a:lnSpc>
                <a:spcPct val="80000"/>
              </a:lnSpc>
              <a:buFont typeface="Wingdings" pitchFamily="2" charset="2"/>
              <a:buNone/>
            </a:pPr>
            <a:r>
              <a:rPr lang="en-GB" sz="2800"/>
              <a:t>This paper uses data from two longitudinal studies of post-compulsory learners. The first on adults returning to formal learning via an </a:t>
            </a:r>
            <a:r>
              <a:rPr lang="en-GB" sz="2800" i="1"/>
              <a:t>Access to HE</a:t>
            </a:r>
            <a:r>
              <a:rPr lang="en-GB" sz="2800"/>
              <a:t> course at an FE college; the second on working-class women in secondary education during three periods: post-war; 1960/70s; and 1988 onwards. </a:t>
            </a:r>
          </a:p>
          <a:p>
            <a:pPr>
              <a:lnSpc>
                <a:spcPct val="80000"/>
              </a:lnSpc>
              <a:buFont typeface="Wingdings" pitchFamily="2" charset="2"/>
              <a:buNone/>
            </a:pPr>
            <a:r>
              <a:rPr lang="en-GB" sz="2800"/>
              <a:t>The presentation reports and theorises on participants’ reflections upon their educational biographies - from childhood memories of schooling, through FE and, for some, to experiences at university. </a:t>
            </a:r>
          </a:p>
          <a:p>
            <a:pPr>
              <a:lnSpc>
                <a:spcPct val="80000"/>
              </a:lnSpc>
              <a:buFont typeface="Wingdings" pitchFamily="2" charset="2"/>
              <a:buNone/>
            </a:pPr>
            <a:r>
              <a:rPr lang="en-GB" sz="2800"/>
              <a:t>We explore how engaging with post-compulsory education impacts upon their wider lives. Changes in participants’ sense of identity/ies, especially its gendered and classed aspects are explored.</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0D53E4A0-8B2C-4BE2-AAF6-02F92FE24136}" type="slidenum">
              <a:rPr lang="en-GB"/>
              <a:pPr/>
              <a:t>4</a:t>
            </a:fld>
            <a:endParaRPr lang="en-GB"/>
          </a:p>
        </p:txBody>
      </p:sp>
      <p:sp>
        <p:nvSpPr>
          <p:cNvPr id="10242" name="Rectangle 2"/>
          <p:cNvSpPr>
            <a:spLocks noGrp="1" noChangeArrowheads="1"/>
          </p:cNvSpPr>
          <p:nvPr>
            <p:ph type="title"/>
          </p:nvPr>
        </p:nvSpPr>
        <p:spPr/>
        <p:txBody>
          <a:bodyPr/>
          <a:lstStyle/>
          <a:p>
            <a:r>
              <a:rPr lang="en-GB"/>
              <a:t>Format of presentation</a:t>
            </a:r>
          </a:p>
        </p:txBody>
      </p:sp>
      <p:sp>
        <p:nvSpPr>
          <p:cNvPr id="10243" name="Rectangle 3"/>
          <p:cNvSpPr>
            <a:spLocks noGrp="1" noChangeArrowheads="1"/>
          </p:cNvSpPr>
          <p:nvPr>
            <p:ph type="body" idx="1"/>
          </p:nvPr>
        </p:nvSpPr>
        <p:spPr/>
        <p:txBody>
          <a:bodyPr/>
          <a:lstStyle/>
          <a:p>
            <a:pPr marL="609600" indent="-609600">
              <a:lnSpc>
                <a:spcPct val="90000"/>
              </a:lnSpc>
              <a:buFont typeface="Wingdings" pitchFamily="2" charset="2"/>
              <a:buNone/>
            </a:pPr>
            <a:r>
              <a:rPr lang="en-GB">
                <a:solidFill>
                  <a:schemeClr val="hlink"/>
                </a:solidFill>
              </a:rPr>
              <a:t>1. </a:t>
            </a:r>
            <a:r>
              <a:rPr lang="en-GB"/>
              <a:t>Introduction (RW)</a:t>
            </a:r>
          </a:p>
          <a:p>
            <a:pPr marL="609600" indent="-609600">
              <a:lnSpc>
                <a:spcPct val="90000"/>
              </a:lnSpc>
              <a:buFont typeface="Wingdings" pitchFamily="2" charset="2"/>
              <a:buNone/>
            </a:pPr>
            <a:r>
              <a:rPr lang="en-GB">
                <a:solidFill>
                  <a:schemeClr val="hlink"/>
                </a:solidFill>
              </a:rPr>
              <a:t>2. </a:t>
            </a:r>
            <a:r>
              <a:rPr lang="en-GB"/>
              <a:t>First Study (HB): </a:t>
            </a:r>
          </a:p>
          <a:p>
            <a:pPr marL="609600" indent="-609600">
              <a:lnSpc>
                <a:spcPct val="90000"/>
              </a:lnSpc>
              <a:buFont typeface="Wingdings" pitchFamily="2" charset="2"/>
              <a:buNone/>
            </a:pPr>
            <a:r>
              <a:rPr lang="en-GB"/>
              <a:t>        (i) Overview</a:t>
            </a:r>
          </a:p>
          <a:p>
            <a:pPr marL="609600" indent="-609600">
              <a:lnSpc>
                <a:spcPct val="90000"/>
              </a:lnSpc>
              <a:buFont typeface="Wingdings" pitchFamily="2" charset="2"/>
              <a:buNone/>
            </a:pPr>
            <a:r>
              <a:rPr lang="en-GB"/>
              <a:t>        (ii) Valerie, Susan &amp; Natalie</a:t>
            </a:r>
          </a:p>
          <a:p>
            <a:pPr marL="609600" indent="-609600">
              <a:lnSpc>
                <a:spcPct val="90000"/>
              </a:lnSpc>
              <a:buFont typeface="Wingdings" pitchFamily="2" charset="2"/>
              <a:buNone/>
            </a:pPr>
            <a:r>
              <a:rPr lang="en-GB">
                <a:solidFill>
                  <a:schemeClr val="hlink"/>
                </a:solidFill>
              </a:rPr>
              <a:t>3.</a:t>
            </a:r>
            <a:r>
              <a:rPr lang="en-GB"/>
              <a:t> Second Study (RW):</a:t>
            </a:r>
          </a:p>
          <a:p>
            <a:pPr marL="609600" indent="-609600">
              <a:lnSpc>
                <a:spcPct val="90000"/>
              </a:lnSpc>
              <a:buFont typeface="Wingdings" pitchFamily="2" charset="2"/>
              <a:buNone/>
            </a:pPr>
            <a:r>
              <a:rPr lang="en-GB"/>
              <a:t>        (i) Overview</a:t>
            </a:r>
          </a:p>
          <a:p>
            <a:pPr marL="609600" indent="-609600">
              <a:lnSpc>
                <a:spcPct val="90000"/>
              </a:lnSpc>
              <a:buFont typeface="Wingdings" pitchFamily="2" charset="2"/>
              <a:buNone/>
            </a:pPr>
            <a:r>
              <a:rPr lang="en-GB"/>
              <a:t>        (ii) Jo &amp; Akhtar</a:t>
            </a:r>
          </a:p>
          <a:p>
            <a:pPr marL="609600" indent="-609600">
              <a:lnSpc>
                <a:spcPct val="90000"/>
              </a:lnSpc>
              <a:buFont typeface="Wingdings" pitchFamily="2" charset="2"/>
              <a:buNone/>
            </a:pPr>
            <a:r>
              <a:rPr lang="en-GB">
                <a:solidFill>
                  <a:schemeClr val="hlink"/>
                </a:solidFill>
              </a:rPr>
              <a:t>4. </a:t>
            </a:r>
            <a:r>
              <a:rPr lang="en-GB"/>
              <a:t>Conclusions (HB &amp; RW)</a:t>
            </a:r>
            <a:endParaRPr lang="en-GB">
              <a:solidFill>
                <a:schemeClr val="hlink"/>
              </a:solidFill>
            </a:endParaRPr>
          </a:p>
          <a:p>
            <a:pPr marL="609600" indent="-609600">
              <a:lnSpc>
                <a:spcPct val="90000"/>
              </a:lnSpc>
              <a:buFont typeface="Wingdings" pitchFamily="2" charset="2"/>
              <a:buNone/>
            </a:pPr>
            <a:endParaRPr lang="en-GB"/>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F96B5113-34C2-48B3-9A14-78940E8D07DD}" type="slidenum">
              <a:rPr lang="en-GB"/>
              <a:pPr/>
              <a:t>5</a:t>
            </a:fld>
            <a:endParaRPr lang="en-GB"/>
          </a:p>
        </p:txBody>
      </p:sp>
      <p:sp>
        <p:nvSpPr>
          <p:cNvPr id="17410" name="Rectangle 2"/>
          <p:cNvSpPr>
            <a:spLocks noGrp="1" noChangeArrowheads="1"/>
          </p:cNvSpPr>
          <p:nvPr>
            <p:ph type="title"/>
          </p:nvPr>
        </p:nvSpPr>
        <p:spPr/>
        <p:txBody>
          <a:bodyPr/>
          <a:lstStyle/>
          <a:p>
            <a:r>
              <a:rPr lang="en-GB" sz="4000"/>
              <a:t>Changing class and gendered identities</a:t>
            </a:r>
          </a:p>
        </p:txBody>
      </p:sp>
      <p:sp>
        <p:nvSpPr>
          <p:cNvPr id="17411" name="Rectangle 3"/>
          <p:cNvSpPr>
            <a:spLocks noGrp="1" noChangeArrowheads="1"/>
          </p:cNvSpPr>
          <p:nvPr>
            <p:ph type="body" idx="1"/>
          </p:nvPr>
        </p:nvSpPr>
        <p:spPr>
          <a:xfrm>
            <a:off x="457200" y="1981200"/>
            <a:ext cx="8229600" cy="4149725"/>
          </a:xfrm>
        </p:spPr>
        <p:txBody>
          <a:bodyPr/>
          <a:lstStyle/>
          <a:p>
            <a:r>
              <a:rPr lang="en-GB"/>
              <a:t>Group one: Valerie</a:t>
            </a:r>
          </a:p>
          <a:p>
            <a:pPr>
              <a:buFont typeface="Wingdings" pitchFamily="2" charset="2"/>
              <a:buNone/>
            </a:pPr>
            <a:endParaRPr lang="en-GB"/>
          </a:p>
          <a:p>
            <a:r>
              <a:rPr lang="en-GB"/>
              <a:t>Group two: Susan</a:t>
            </a:r>
          </a:p>
          <a:p>
            <a:pPr>
              <a:buFont typeface="Wingdings" pitchFamily="2" charset="2"/>
              <a:buNone/>
            </a:pPr>
            <a:endParaRPr lang="en-GB"/>
          </a:p>
          <a:p>
            <a:r>
              <a:rPr lang="en-GB"/>
              <a:t>Group three: Natalie</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A049C9D3-2797-42EA-8EE3-F4EF1A42B697}" type="slidenum">
              <a:rPr lang="en-GB"/>
              <a:pPr/>
              <a:t>6</a:t>
            </a:fld>
            <a:endParaRPr lang="en-GB"/>
          </a:p>
        </p:txBody>
      </p:sp>
      <p:sp>
        <p:nvSpPr>
          <p:cNvPr id="18434" name="Rectangle 2"/>
          <p:cNvSpPr>
            <a:spLocks noGrp="1" noChangeArrowheads="1"/>
          </p:cNvSpPr>
          <p:nvPr>
            <p:ph type="title"/>
          </p:nvPr>
        </p:nvSpPr>
        <p:spPr/>
        <p:txBody>
          <a:bodyPr/>
          <a:lstStyle/>
          <a:p>
            <a:r>
              <a:rPr lang="en-GB"/>
              <a:t>Valerie</a:t>
            </a:r>
          </a:p>
        </p:txBody>
      </p:sp>
      <p:sp>
        <p:nvSpPr>
          <p:cNvPr id="18435" name="Rectangle 3"/>
          <p:cNvSpPr>
            <a:spLocks noGrp="1" noChangeArrowheads="1"/>
          </p:cNvSpPr>
          <p:nvPr>
            <p:ph type="body" idx="1"/>
          </p:nvPr>
        </p:nvSpPr>
        <p:spPr/>
        <p:txBody>
          <a:bodyPr/>
          <a:lstStyle/>
          <a:p>
            <a:pPr>
              <a:buFont typeface="Wingdings" pitchFamily="2" charset="2"/>
              <a:buNone/>
            </a:pPr>
            <a:r>
              <a:rPr lang="en-GB"/>
              <a:t>  When I did go back to university which was, well I was quite mature then, it was 1991 and I was 41. I think my mother felt ‘well why is she doing this, she’s got her family now, she’s got a house, a mortgage, her husband works’. </a:t>
            </a:r>
          </a:p>
          <a:p>
            <a:pPr>
              <a:buFont typeface="Wingdings" pitchFamily="2" charset="2"/>
              <a:buNone/>
            </a:pPr>
            <a:r>
              <a:rPr lang="en-GB" sz="1400"/>
              <a:t>      </a:t>
            </a:r>
            <a:r>
              <a:rPr lang="en-GB" sz="2400"/>
              <a:t>[Valerie, 1</a:t>
            </a:r>
            <a:r>
              <a:rPr lang="en-GB" sz="2400" baseline="30000"/>
              <a:t>st</a:t>
            </a:r>
            <a:r>
              <a:rPr lang="en-GB" sz="2400"/>
              <a:t> interview]</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9A838FCB-EF3A-4AA3-9DFC-86A3F2DD099B}" type="slidenum">
              <a:rPr lang="en-GB"/>
              <a:pPr/>
              <a:t>7</a:t>
            </a:fld>
            <a:endParaRPr lang="en-GB"/>
          </a:p>
        </p:txBody>
      </p:sp>
      <p:sp>
        <p:nvSpPr>
          <p:cNvPr id="19458" name="Rectangle 2"/>
          <p:cNvSpPr>
            <a:spLocks noGrp="1" noChangeArrowheads="1"/>
          </p:cNvSpPr>
          <p:nvPr>
            <p:ph type="title"/>
          </p:nvPr>
        </p:nvSpPr>
        <p:spPr/>
        <p:txBody>
          <a:bodyPr/>
          <a:lstStyle/>
          <a:p>
            <a:r>
              <a:rPr lang="en-GB"/>
              <a:t>Susan</a:t>
            </a:r>
          </a:p>
        </p:txBody>
      </p:sp>
      <p:sp>
        <p:nvSpPr>
          <p:cNvPr id="19459" name="Rectangle 3"/>
          <p:cNvSpPr>
            <a:spLocks noGrp="1" noChangeArrowheads="1"/>
          </p:cNvSpPr>
          <p:nvPr>
            <p:ph type="body" idx="1"/>
          </p:nvPr>
        </p:nvSpPr>
        <p:spPr/>
        <p:txBody>
          <a:bodyPr/>
          <a:lstStyle/>
          <a:p>
            <a:pPr>
              <a:buFont typeface="Wingdings" pitchFamily="2" charset="2"/>
              <a:buNone/>
            </a:pPr>
            <a:r>
              <a:rPr lang="en-GB"/>
              <a:t>   I remember I wanted a bag of chips and I had to count out my pennies and I couldn’t have a bag of chips and so I had an overall plan. My plan was to get to university, get a degree and get a job.</a:t>
            </a:r>
          </a:p>
          <a:p>
            <a:pPr>
              <a:buFont typeface="Wingdings" pitchFamily="2" charset="2"/>
              <a:buNone/>
            </a:pPr>
            <a:r>
              <a:rPr lang="en-GB" sz="2000"/>
              <a:t>    </a:t>
            </a:r>
            <a:r>
              <a:rPr lang="en-GB" sz="2400"/>
              <a:t>[Susan, 1</a:t>
            </a:r>
            <a:r>
              <a:rPr lang="en-GB" sz="2400" baseline="30000"/>
              <a:t>st</a:t>
            </a:r>
            <a:r>
              <a:rPr lang="en-GB" sz="2400"/>
              <a:t> interview]</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A8148ACA-0F4C-47E8-9BF6-46294D622544}" type="slidenum">
              <a:rPr lang="en-GB"/>
              <a:pPr/>
              <a:t>8</a:t>
            </a:fld>
            <a:endParaRPr lang="en-GB"/>
          </a:p>
        </p:txBody>
      </p:sp>
      <p:sp>
        <p:nvSpPr>
          <p:cNvPr id="20482" name="Rectangle 2"/>
          <p:cNvSpPr>
            <a:spLocks noGrp="1" noChangeArrowheads="1"/>
          </p:cNvSpPr>
          <p:nvPr>
            <p:ph type="title"/>
          </p:nvPr>
        </p:nvSpPr>
        <p:spPr/>
        <p:txBody>
          <a:bodyPr/>
          <a:lstStyle/>
          <a:p>
            <a:r>
              <a:rPr lang="en-GB"/>
              <a:t>Natalie</a:t>
            </a:r>
          </a:p>
        </p:txBody>
      </p:sp>
      <p:sp>
        <p:nvSpPr>
          <p:cNvPr id="20483" name="Rectangle 3"/>
          <p:cNvSpPr>
            <a:spLocks noGrp="1" noChangeArrowheads="1"/>
          </p:cNvSpPr>
          <p:nvPr>
            <p:ph type="body" idx="1"/>
          </p:nvPr>
        </p:nvSpPr>
        <p:spPr/>
        <p:txBody>
          <a:bodyPr/>
          <a:lstStyle/>
          <a:p>
            <a:pPr>
              <a:lnSpc>
                <a:spcPct val="80000"/>
              </a:lnSpc>
              <a:buFont typeface="Wingdings" pitchFamily="2" charset="2"/>
              <a:buNone/>
            </a:pPr>
            <a:r>
              <a:rPr lang="en-GB"/>
              <a:t>  I remember one of my teachers saying ‘it’s not teacher training college now, it’s university’ and I laughed and said ‘I don’t want to do that’. It was just a scary word because I didn’t know anyone that had gone, and I was like ‘no I’m not going to university, I’m going to teacher training college’ cause that was kind of less scary. </a:t>
            </a:r>
          </a:p>
          <a:p>
            <a:pPr>
              <a:lnSpc>
                <a:spcPct val="80000"/>
              </a:lnSpc>
              <a:buFont typeface="Wingdings" pitchFamily="2" charset="2"/>
              <a:buNone/>
            </a:pPr>
            <a:r>
              <a:rPr lang="en-GB" sz="2000"/>
              <a:t>    </a:t>
            </a:r>
            <a:r>
              <a:rPr lang="en-GB" sz="2400"/>
              <a:t>[Natalie, 1</a:t>
            </a:r>
            <a:r>
              <a:rPr lang="en-GB" sz="2400" baseline="30000"/>
              <a:t>st</a:t>
            </a:r>
            <a:r>
              <a:rPr lang="en-GB" sz="2400"/>
              <a:t> interview]</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4481DE22-D47C-4790-A20A-FAD7548E15ED}" type="slidenum">
              <a:rPr lang="en-GB"/>
              <a:pPr/>
              <a:t>9</a:t>
            </a:fld>
            <a:endParaRPr lang="en-GB"/>
          </a:p>
        </p:txBody>
      </p:sp>
      <p:sp>
        <p:nvSpPr>
          <p:cNvPr id="27650" name="Rectangle 2"/>
          <p:cNvSpPr>
            <a:spLocks noGrp="1" noChangeArrowheads="1"/>
          </p:cNvSpPr>
          <p:nvPr>
            <p:ph type="title"/>
          </p:nvPr>
        </p:nvSpPr>
        <p:spPr/>
        <p:txBody>
          <a:bodyPr/>
          <a:lstStyle/>
          <a:p>
            <a:endParaRPr lang="en-US"/>
          </a:p>
        </p:txBody>
      </p:sp>
      <p:sp>
        <p:nvSpPr>
          <p:cNvPr id="27651" name="Rectangle 3"/>
          <p:cNvSpPr>
            <a:spLocks noGrp="1" noChangeArrowheads="1"/>
          </p:cNvSpPr>
          <p:nvPr>
            <p:ph type="body" idx="1"/>
          </p:nvPr>
        </p:nvSpPr>
        <p:spPr/>
        <p:txBody>
          <a:bodyPr/>
          <a:lstStyle/>
          <a:p>
            <a:pPr>
              <a:buFont typeface="Wingdings" pitchFamily="2" charset="2"/>
              <a:buNone/>
            </a:pPr>
            <a:r>
              <a:rPr lang="en-GB" b="1"/>
              <a:t>Jo</a:t>
            </a:r>
            <a:endParaRPr lang="en-GB"/>
          </a:p>
          <a:p>
            <a:pPr>
              <a:buFont typeface="Wingdings" pitchFamily="2" charset="2"/>
              <a:buNone/>
            </a:pPr>
            <a:r>
              <a:rPr lang="en-GB"/>
              <a:t>31 yrs, single parent, ex-shop worker</a:t>
            </a:r>
          </a:p>
          <a:p>
            <a:pPr>
              <a:buFont typeface="Wingdings" pitchFamily="2" charset="2"/>
              <a:buNone/>
            </a:pPr>
            <a:endParaRPr lang="en-GB"/>
          </a:p>
          <a:p>
            <a:pPr>
              <a:buFont typeface="Wingdings" pitchFamily="2" charset="2"/>
              <a:buNone/>
            </a:pPr>
            <a:r>
              <a:rPr lang="en-GB" b="1"/>
              <a:t>Akhtar</a:t>
            </a:r>
          </a:p>
          <a:p>
            <a:pPr>
              <a:buFont typeface="Wingdings" pitchFamily="2" charset="2"/>
              <a:buNone/>
            </a:pPr>
            <a:r>
              <a:rPr lang="en-GB"/>
              <a:t>32 yrs, single parent, ex-financial services manager</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Cliff">
  <a:themeElements>
    <a:clrScheme name="Cliff 5">
      <a:dk1>
        <a:srgbClr val="009999"/>
      </a:dk1>
      <a:lt1>
        <a:srgbClr val="EAEAEA"/>
      </a:lt1>
      <a:dk2>
        <a:srgbClr val="006666"/>
      </a:dk2>
      <a:lt2>
        <a:srgbClr val="FFFFCC"/>
      </a:lt2>
      <a:accent1>
        <a:srgbClr val="339966"/>
      </a:accent1>
      <a:accent2>
        <a:srgbClr val="5E855B"/>
      </a:accent2>
      <a:accent3>
        <a:srgbClr val="AAB8B8"/>
      </a:accent3>
      <a:accent4>
        <a:srgbClr val="C8C8C8"/>
      </a:accent4>
      <a:accent5>
        <a:srgbClr val="ADCAB8"/>
      </a:accent5>
      <a:accent6>
        <a:srgbClr val="547852"/>
      </a:accent6>
      <a:hlink>
        <a:srgbClr val="EEC85E"/>
      </a:hlink>
      <a:folHlink>
        <a:srgbClr val="AA8456"/>
      </a:folHlink>
    </a:clrScheme>
    <a:fontScheme name="Cliff">
      <a:majorFont>
        <a:latin typeface="Arial"/>
        <a:ea typeface=""/>
        <a:cs typeface="Arial"/>
      </a:majorFont>
      <a:minorFont>
        <a:latin typeface="Verdan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liff 1">
        <a:dk1>
          <a:srgbClr val="5B5B49"/>
        </a:dk1>
        <a:lt1>
          <a:srgbClr val="DDDDDD"/>
        </a:lt1>
        <a:dk2>
          <a:srgbClr val="2B2A00"/>
        </a:dk2>
        <a:lt2>
          <a:srgbClr val="E0DFBE"/>
        </a:lt2>
        <a:accent1>
          <a:srgbClr val="878543"/>
        </a:accent1>
        <a:accent2>
          <a:srgbClr val="716E00"/>
        </a:accent2>
        <a:accent3>
          <a:srgbClr val="ACACAA"/>
        </a:accent3>
        <a:accent4>
          <a:srgbClr val="BDBDBD"/>
        </a:accent4>
        <a:accent5>
          <a:srgbClr val="C3C2B0"/>
        </a:accent5>
        <a:accent6>
          <a:srgbClr val="666300"/>
        </a:accent6>
        <a:hlink>
          <a:srgbClr val="CC9900"/>
        </a:hlink>
        <a:folHlink>
          <a:srgbClr val="996600"/>
        </a:folHlink>
      </a:clrScheme>
      <a:clrMap bg1="dk2" tx1="lt1" bg2="dk1" tx2="lt2" accent1="accent1" accent2="accent2" accent3="accent3" accent4="accent4" accent5="accent5" accent6="accent6" hlink="hlink" folHlink="folHlink"/>
    </a:extraClrScheme>
    <a:extraClrScheme>
      <a:clrScheme name="Cliff 2">
        <a:dk1>
          <a:srgbClr val="746354"/>
        </a:dk1>
        <a:lt1>
          <a:srgbClr val="FFFFFF"/>
        </a:lt1>
        <a:dk2>
          <a:srgbClr val="523E26"/>
        </a:dk2>
        <a:lt2>
          <a:srgbClr val="E1DFAF"/>
        </a:lt2>
        <a:accent1>
          <a:srgbClr val="CC9900"/>
        </a:accent1>
        <a:accent2>
          <a:srgbClr val="669900"/>
        </a:accent2>
        <a:accent3>
          <a:srgbClr val="B3AFAC"/>
        </a:accent3>
        <a:accent4>
          <a:srgbClr val="DADADA"/>
        </a:accent4>
        <a:accent5>
          <a:srgbClr val="E2CAAA"/>
        </a:accent5>
        <a:accent6>
          <a:srgbClr val="5C8A00"/>
        </a:accent6>
        <a:hlink>
          <a:srgbClr val="CCCC00"/>
        </a:hlink>
        <a:folHlink>
          <a:srgbClr val="AC7934"/>
        </a:folHlink>
      </a:clrScheme>
      <a:clrMap bg1="dk2" tx1="lt1" bg2="dk1" tx2="lt2" accent1="accent1" accent2="accent2" accent3="accent3" accent4="accent4" accent5="accent5" accent6="accent6" hlink="hlink" folHlink="folHlink"/>
    </a:extraClrScheme>
    <a:extraClrScheme>
      <a:clrScheme name="Cliff 3">
        <a:dk1>
          <a:srgbClr val="667B5B"/>
        </a:dk1>
        <a:lt1>
          <a:srgbClr val="E6E6DA"/>
        </a:lt1>
        <a:dk2>
          <a:srgbClr val="295200"/>
        </a:dk2>
        <a:lt2>
          <a:srgbClr val="F3F2D9"/>
        </a:lt2>
        <a:accent1>
          <a:srgbClr val="808000"/>
        </a:accent1>
        <a:accent2>
          <a:srgbClr val="838D75"/>
        </a:accent2>
        <a:accent3>
          <a:srgbClr val="ACB3AA"/>
        </a:accent3>
        <a:accent4>
          <a:srgbClr val="C4C4BA"/>
        </a:accent4>
        <a:accent5>
          <a:srgbClr val="C0C0AA"/>
        </a:accent5>
        <a:accent6>
          <a:srgbClr val="767F69"/>
        </a:accent6>
        <a:hlink>
          <a:srgbClr val="33CC33"/>
        </a:hlink>
        <a:folHlink>
          <a:srgbClr val="339966"/>
        </a:folHlink>
      </a:clrScheme>
      <a:clrMap bg1="dk2" tx1="lt1" bg2="dk1" tx2="lt2" accent1="accent1" accent2="accent2" accent3="accent3" accent4="accent4" accent5="accent5" accent6="accent6" hlink="hlink" folHlink="folHlink"/>
    </a:extraClrScheme>
    <a:extraClrScheme>
      <a:clrScheme name="Cliff 4">
        <a:dk1>
          <a:srgbClr val="86615A"/>
        </a:dk1>
        <a:lt1>
          <a:srgbClr val="FFFFFF"/>
        </a:lt1>
        <a:dk2>
          <a:srgbClr val="633427"/>
        </a:dk2>
        <a:lt2>
          <a:srgbClr val="E9DDCD"/>
        </a:lt2>
        <a:accent1>
          <a:srgbClr val="A34545"/>
        </a:accent1>
        <a:accent2>
          <a:srgbClr val="C86400"/>
        </a:accent2>
        <a:accent3>
          <a:srgbClr val="B7AEAC"/>
        </a:accent3>
        <a:accent4>
          <a:srgbClr val="DADADA"/>
        </a:accent4>
        <a:accent5>
          <a:srgbClr val="CEB0B0"/>
        </a:accent5>
        <a:accent6>
          <a:srgbClr val="B55A00"/>
        </a:accent6>
        <a:hlink>
          <a:srgbClr val="ECAE00"/>
        </a:hlink>
        <a:folHlink>
          <a:srgbClr val="BAA88A"/>
        </a:folHlink>
      </a:clrScheme>
      <a:clrMap bg1="dk2" tx1="lt1" bg2="dk1" tx2="lt2" accent1="accent1" accent2="accent2" accent3="accent3" accent4="accent4" accent5="accent5" accent6="accent6" hlink="hlink" folHlink="folHlink"/>
    </a:extraClrScheme>
    <a:extraClrScheme>
      <a:clrScheme name="Cliff 5">
        <a:dk1>
          <a:srgbClr val="009999"/>
        </a:dk1>
        <a:lt1>
          <a:srgbClr val="EAEAEA"/>
        </a:lt1>
        <a:dk2>
          <a:srgbClr val="006666"/>
        </a:dk2>
        <a:lt2>
          <a:srgbClr val="FFFFCC"/>
        </a:lt2>
        <a:accent1>
          <a:srgbClr val="339966"/>
        </a:accent1>
        <a:accent2>
          <a:srgbClr val="5E855B"/>
        </a:accent2>
        <a:accent3>
          <a:srgbClr val="AAB8B8"/>
        </a:accent3>
        <a:accent4>
          <a:srgbClr val="C8C8C8"/>
        </a:accent4>
        <a:accent5>
          <a:srgbClr val="ADCAB8"/>
        </a:accent5>
        <a:accent6>
          <a:srgbClr val="547852"/>
        </a:accent6>
        <a:hlink>
          <a:srgbClr val="EEC85E"/>
        </a:hlink>
        <a:folHlink>
          <a:srgbClr val="AA8456"/>
        </a:folHlink>
      </a:clrScheme>
      <a:clrMap bg1="dk2" tx1="lt1" bg2="dk1" tx2="lt2" accent1="accent1" accent2="accent2" accent3="accent3" accent4="accent4" accent5="accent5" accent6="accent6" hlink="hlink" folHlink="folHlink"/>
    </a:extraClrScheme>
    <a:extraClrScheme>
      <a:clrScheme name="Cliff 6">
        <a:dk1>
          <a:srgbClr val="B8A47C"/>
        </a:dk1>
        <a:lt1>
          <a:srgbClr val="FFFFFF"/>
        </a:lt1>
        <a:dk2>
          <a:srgbClr val="A68A58"/>
        </a:dk2>
        <a:lt2>
          <a:srgbClr val="DAD79C"/>
        </a:lt2>
        <a:accent1>
          <a:srgbClr val="816B35"/>
        </a:accent1>
        <a:accent2>
          <a:srgbClr val="FFCC00"/>
        </a:accent2>
        <a:accent3>
          <a:srgbClr val="D0C4B4"/>
        </a:accent3>
        <a:accent4>
          <a:srgbClr val="DADADA"/>
        </a:accent4>
        <a:accent5>
          <a:srgbClr val="C1BAAE"/>
        </a:accent5>
        <a:accent6>
          <a:srgbClr val="E7B900"/>
        </a:accent6>
        <a:hlink>
          <a:srgbClr val="0066CC"/>
        </a:hlink>
        <a:folHlink>
          <a:srgbClr val="009900"/>
        </a:folHlink>
      </a:clrScheme>
      <a:clrMap bg1="dk2" tx1="lt1" bg2="dk1" tx2="lt2" accent1="accent1" accent2="accent2" accent3="accent3" accent4="accent4" accent5="accent5" accent6="accent6" hlink="hlink" folHlink="folHlink"/>
    </a:extraClrScheme>
    <a:extraClrScheme>
      <a:clrScheme name="Cliff 7">
        <a:dk1>
          <a:srgbClr val="336699"/>
        </a:dk1>
        <a:lt1>
          <a:srgbClr val="F8F8F8"/>
        </a:lt1>
        <a:dk2>
          <a:srgbClr val="003366"/>
        </a:dk2>
        <a:lt2>
          <a:srgbClr val="D1DDD4"/>
        </a:lt2>
        <a:accent1>
          <a:srgbClr val="3399FF"/>
        </a:accent1>
        <a:accent2>
          <a:srgbClr val="006699"/>
        </a:accent2>
        <a:accent3>
          <a:srgbClr val="AAADB8"/>
        </a:accent3>
        <a:accent4>
          <a:srgbClr val="D4D4D4"/>
        </a:accent4>
        <a:accent5>
          <a:srgbClr val="ADCAFF"/>
        </a:accent5>
        <a:accent6>
          <a:srgbClr val="005C8A"/>
        </a:accent6>
        <a:hlink>
          <a:srgbClr val="86C0CE"/>
        </a:hlink>
        <a:folHlink>
          <a:srgbClr val="00808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Cliff</Template>
  <TotalTime>234</TotalTime>
  <Words>1687</Words>
  <Application>Microsoft Office PowerPoint</Application>
  <PresentationFormat>On-screen Show (4:3)</PresentationFormat>
  <Paragraphs>108</Paragraphs>
  <Slides>17</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Times New Roman</vt:lpstr>
      <vt:lpstr>Verdana</vt:lpstr>
      <vt:lpstr>Wingdings</vt:lpstr>
      <vt:lpstr>Cliff</vt:lpstr>
      <vt:lpstr> BSA 2009 Annual Conference</vt:lpstr>
      <vt:lpstr>Slide 2</vt:lpstr>
      <vt:lpstr>Slide 3</vt:lpstr>
      <vt:lpstr>Format of presentation</vt:lpstr>
      <vt:lpstr>Changing class and gendered identities</vt:lpstr>
      <vt:lpstr>Valerie</vt:lpstr>
      <vt:lpstr>Susan</vt:lpstr>
      <vt:lpstr>Natalie</vt:lpstr>
      <vt:lpstr>Slide 9</vt:lpstr>
      <vt:lpstr>Jo - Ideas above her station? </vt:lpstr>
      <vt:lpstr>Jo – Ideas above her station?</vt:lpstr>
      <vt:lpstr>Akhtar – No longer fitting anywhere?</vt:lpstr>
      <vt:lpstr>Akhtar – No longer fitting anywhere?</vt:lpstr>
      <vt:lpstr>Concluding remarks - HB</vt:lpstr>
      <vt:lpstr>Concluding remarks - RW</vt:lpstr>
      <vt:lpstr>References (1)</vt:lpstr>
      <vt:lpstr>References (2)</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Anna Lawson</cp:lastModifiedBy>
  <cp:revision>39</cp:revision>
  <cp:lastPrinted>1601-01-01T00:00:00Z</cp:lastPrinted>
  <dcterms:created xsi:type="dcterms:W3CDTF">1601-01-01T00:00:00Z</dcterms:created>
  <dcterms:modified xsi:type="dcterms:W3CDTF">2010-09-22T11:35:49Z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