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4" r:id="rId19"/>
    <p:sldId id="275" r:id="rId20"/>
    <p:sldId id="276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29" autoAdjust="0"/>
  </p:normalViewPr>
  <p:slideViewPr>
    <p:cSldViewPr>
      <p:cViewPr varScale="1"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135A1-A52A-4D80-A348-948AB5D67AC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AC14C-420F-4546-98F8-62BA09C32F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AC14C-420F-4546-98F8-62BA09C32F8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96FC4-93F6-4193-AE6F-46C52019FBA0}" type="datetimeFigureOut">
              <a:rPr lang="en-US" smtClean="0"/>
              <a:pPr/>
              <a:t>6/5/2009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3812D-010C-4E42-93D6-D51BF414E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MethodologyDiagram.gi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userdrivenmodellingprogramming/_/rsrc/1243895755139/Home/research-student-conference-paper-uwe/Conference3.gi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userdrivenmodellingprogramming/_/rsrc/1243895880892/Home/research-student-conference-paper-uwe/Conference4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rectangledemo.p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_OA7EVcP7XnA/SiahGXqIKyI/AAAAAAAAAEc/affUQhRfm3o/s320/Conference5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flashwingbox.pn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BottomSkin.gi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tp.informatik.rwth-aachen.de/Publications/CEUR-WS/Vol-261/paper03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istentialgraphs.com/peirceoneg/prolegomena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s.uwe.ac.uk/~phale/Images/ResearchAreas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google.com/site/userdrivenmodellingprogramming/Home/research-student-conference-paper-uwe/Conference1.gif?attredirects=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latin typeface="+mn-lt"/>
                <a:cs typeface="Arial" pitchFamily="34" charset="0"/>
              </a:rPr>
              <a:t>University of the West of England, Bristol</a:t>
            </a:r>
            <a:br>
              <a:rPr lang="en-GB" sz="2000" b="1" dirty="0" smtClean="0">
                <a:latin typeface="+mn-lt"/>
                <a:cs typeface="Arial" pitchFamily="34" charset="0"/>
              </a:rPr>
            </a:br>
            <a:r>
              <a:rPr lang="en-GB" sz="2000" b="1" dirty="0" smtClean="0">
                <a:latin typeface="+mn-lt"/>
                <a:cs typeface="Arial" pitchFamily="34" charset="0"/>
              </a:rPr>
              <a:t>Enabling diagrammatic de-abstraction and modelling of engineering problems</a:t>
            </a:r>
            <a:br>
              <a:rPr lang="en-GB" sz="2000" b="1" dirty="0" smtClean="0">
                <a:latin typeface="+mn-lt"/>
                <a:cs typeface="Arial" pitchFamily="34" charset="0"/>
              </a:rPr>
            </a:br>
            <a:r>
              <a:rPr lang="en-GB" sz="2000" b="1" dirty="0" smtClean="0">
                <a:latin typeface="+mn-lt"/>
                <a:cs typeface="Arial" pitchFamily="34" charset="0"/>
              </a:rPr>
              <a:t>Peter Hale – PhD supervision team, Tony </a:t>
            </a:r>
            <a:r>
              <a:rPr lang="en-GB" sz="2000" b="1" dirty="0" err="1" smtClean="0">
                <a:latin typeface="+mn-lt"/>
                <a:cs typeface="Arial" pitchFamily="34" charset="0"/>
              </a:rPr>
              <a:t>Solomonides</a:t>
            </a:r>
            <a:r>
              <a:rPr lang="en-GB" sz="2000" b="1" dirty="0" smtClean="0">
                <a:latin typeface="+mn-lt"/>
                <a:cs typeface="Arial" pitchFamily="34" charset="0"/>
              </a:rPr>
              <a:t> and Ian Beeson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857364"/>
            <a:ext cx="6357982" cy="71438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Abstract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2571744"/>
            <a:ext cx="742955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+mj-lt"/>
                <a:cs typeface="Arial" pitchFamily="34" charset="0"/>
              </a:rPr>
              <a:t>Problem</a:t>
            </a:r>
            <a:r>
              <a:rPr lang="en-GB" sz="2400" b="1" dirty="0">
                <a:cs typeface="Arial" pitchFamily="34" charset="0"/>
              </a:rPr>
              <a:t> -</a:t>
            </a:r>
            <a:endParaRPr lang="en-GB" sz="2400" b="1" dirty="0" smtClean="0">
              <a:cs typeface="Arial" pitchFamily="34" charset="0"/>
            </a:endParaRPr>
          </a:p>
          <a:p>
            <a:r>
              <a:rPr lang="en-GB" sz="2000" dirty="0" smtClean="0">
                <a:cs typeface="Arial" pitchFamily="34" charset="0"/>
              </a:rPr>
              <a:t>Enable de-abstraction of engineering problems from engineers' representation to computer models and code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endParaRPr lang="en-GB" sz="2000" dirty="0" smtClean="0">
              <a:cs typeface="Arial" pitchFamily="34" charset="0"/>
            </a:endParaRPr>
          </a:p>
          <a:p>
            <a:r>
              <a:rPr lang="en-GB" sz="2000" dirty="0" smtClean="0">
                <a:cs typeface="Arial" pitchFamily="34" charset="0"/>
              </a:rPr>
              <a:t>To what extent can diagrammatic representations of problems can be used in order to provide modelling solutions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endParaRPr lang="en-GB" sz="2000" dirty="0" smtClean="0">
              <a:cs typeface="Arial" pitchFamily="34" charset="0"/>
            </a:endParaRPr>
          </a:p>
          <a:p>
            <a:r>
              <a:rPr lang="en-GB" sz="2400" b="1" dirty="0">
                <a:latin typeface="+mj-lt"/>
                <a:cs typeface="Arial" pitchFamily="34" charset="0"/>
              </a:rPr>
              <a:t>Solutions</a:t>
            </a:r>
            <a:r>
              <a:rPr lang="en-GB" sz="2400" b="1" dirty="0">
                <a:cs typeface="Arial" pitchFamily="34" charset="0"/>
              </a:rPr>
              <a:t> -</a:t>
            </a:r>
            <a:endParaRPr lang="en-GB" sz="2400" b="1" dirty="0" smtClean="0">
              <a:cs typeface="Arial" pitchFamily="34" charset="0"/>
            </a:endParaRPr>
          </a:p>
          <a:p>
            <a:r>
              <a:rPr lang="en-GB" sz="2000" dirty="0">
                <a:cs typeface="Arial" pitchFamily="34" charset="0"/>
              </a:rPr>
              <a:t>A source tree is created, then translated to computer code, then represented as a result tree.</a:t>
            </a:r>
            <a:endParaRPr lang="en-GB" sz="2000" dirty="0" smtClean="0"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and Technologies 2</a:t>
            </a:r>
            <a:endParaRPr lang="en-GB" dirty="0"/>
          </a:p>
        </p:txBody>
      </p:sp>
      <p:pic>
        <p:nvPicPr>
          <p:cNvPr id="25602" name="Picture 2" descr="http://www.cems.uwe.ac.uk/~phale/Images/MethodologyDiagram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357298"/>
            <a:ext cx="7393069" cy="5102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Demonstrates construction of diagrammatic representations of cost using the example of an aircraft wing parts </a:t>
            </a:r>
          </a:p>
          <a:p>
            <a:r>
              <a:rPr lang="en-GB" dirty="0" smtClean="0"/>
              <a:t>Diagrammatic representations achieved by visual representation of items and equations to represent cost </a:t>
            </a:r>
          </a:p>
          <a:p>
            <a:r>
              <a:rPr lang="en-GB" dirty="0" smtClean="0"/>
              <a:t>These items and equations are represented in standardised categories used in engineering - ‘materials’, ‘processes’, ‘cost rates’ etc </a:t>
            </a:r>
          </a:p>
          <a:p>
            <a:r>
              <a:rPr lang="en-GB" dirty="0" smtClean="0"/>
              <a:t>Other items and equations </a:t>
            </a:r>
            <a:r>
              <a:rPr lang="en-GB" dirty="0" smtClean="0"/>
              <a:t>could be represented in </a:t>
            </a:r>
            <a:r>
              <a:rPr lang="en-GB" dirty="0" smtClean="0"/>
              <a:t>the same way, so other engineering products could be represented </a:t>
            </a:r>
          </a:p>
          <a:p>
            <a:r>
              <a:rPr lang="en-GB" dirty="0" smtClean="0"/>
              <a:t>Costing method is also recursive because components and sub components can be </a:t>
            </a:r>
            <a:r>
              <a:rPr lang="en-GB" dirty="0" err="1" smtClean="0"/>
              <a:t>costed</a:t>
            </a:r>
            <a:r>
              <a:rPr lang="en-GB" dirty="0" smtClean="0"/>
              <a:t> separately or together and top down or from bottom up </a:t>
            </a:r>
          </a:p>
          <a:p>
            <a:r>
              <a:rPr lang="en-GB" dirty="0" smtClean="0"/>
              <a:t>This methodology has the potential to be applied to any calculation based modelling problem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taxonomy representation is translated into a computer model</a:t>
            </a:r>
          </a:p>
          <a:p>
            <a:r>
              <a:rPr lang="en-GB" dirty="0" smtClean="0"/>
              <a:t>Relationships can be conveyed to a software model that evaluates them</a:t>
            </a:r>
          </a:p>
          <a:p>
            <a:r>
              <a:rPr lang="en-GB" dirty="0" smtClean="0"/>
              <a:t>Information is translated from the taxonomy and is visualised in tree form in a decision support tool</a:t>
            </a:r>
          </a:p>
          <a:p>
            <a:r>
              <a:rPr lang="en-GB" dirty="0" smtClean="0"/>
              <a:t>The visualisation of the information in a tree can be further translated into visualisation as an interactive diagram</a:t>
            </a:r>
          </a:p>
          <a:p>
            <a:r>
              <a:rPr lang="en-GB" dirty="0" smtClean="0"/>
              <a:t>The representation can be translated into different </a:t>
            </a:r>
            <a:r>
              <a:rPr lang="en-GB" dirty="0" smtClean="0"/>
              <a:t>software languages</a:t>
            </a:r>
            <a:r>
              <a:rPr lang="en-GB" dirty="0" smtClean="0"/>
              <a:t>, to allow for language independence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Translation Process</a:t>
            </a:r>
            <a:endParaRPr lang="en-GB" dirty="0"/>
          </a:p>
        </p:txBody>
      </p:sp>
      <p:pic>
        <p:nvPicPr>
          <p:cNvPr id="41986" name="Picture 2" descr="http://sites.google.com/site/userdrivenmodellingprogramming/_/rsrc/1243895755139/Home/research-student-conference-paper-uwe/Conference3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214422"/>
            <a:ext cx="7917420" cy="5103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Translation Stages</a:t>
            </a:r>
            <a:endParaRPr lang="en-GB" dirty="0"/>
          </a:p>
        </p:txBody>
      </p:sp>
      <p:pic>
        <p:nvPicPr>
          <p:cNvPr id="39938" name="Picture 2" descr="http://sites.google.com/site/userdrivenmodellingprogramming/_/rsrc/1243895880892/Home/research-student-conference-paper-uwe/Conference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500174"/>
            <a:ext cx="6534694" cy="4775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Illustration</a:t>
            </a:r>
            <a:endParaRPr lang="en-GB" dirty="0"/>
          </a:p>
        </p:txBody>
      </p:sp>
      <p:pic>
        <p:nvPicPr>
          <p:cNvPr id="37890" name="Picture 2" descr="http://www.cems.uwe.ac.uk/~phale/Images/rectangledem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1500174"/>
            <a:ext cx="6485506" cy="4881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Decision Support Tool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6388"/>
            <a:ext cx="8258204" cy="83977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This enables people to see and interact with information in a collaborative ontology/database, and use it for modelling</a:t>
            </a:r>
            <a:endParaRPr lang="en-GB" sz="2000" dirty="0"/>
          </a:p>
        </p:txBody>
      </p:sp>
      <p:pic>
        <p:nvPicPr>
          <p:cNvPr id="46082" name="Picture 2" descr="http://2.bp.blogspot.com/_OA7EVcP7XnA/SiahGXqIKyI/AAAAAAAAAEc/affUQhRfm3o/s320/Conference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571612"/>
            <a:ext cx="4214842" cy="3727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928670"/>
          </a:xfrm>
        </p:spPr>
        <p:txBody>
          <a:bodyPr/>
          <a:lstStyle/>
          <a:p>
            <a:r>
              <a:rPr lang="en-GB" dirty="0" smtClean="0"/>
              <a:t>Web Tree Representation</a:t>
            </a:r>
            <a:endParaRPr lang="en-GB" dirty="0"/>
          </a:p>
        </p:txBody>
      </p:sp>
      <p:pic>
        <p:nvPicPr>
          <p:cNvPr id="50178" name="Picture 2" descr="http://www.cems.uwe.ac.uk/~phale/Images/flashwingbox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781050"/>
            <a:ext cx="6858048" cy="5993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86808" cy="785794"/>
          </a:xfrm>
        </p:spPr>
        <p:txBody>
          <a:bodyPr/>
          <a:lstStyle/>
          <a:p>
            <a:r>
              <a:rPr lang="en-GB" dirty="0" smtClean="0"/>
              <a:t>Web Diagrammatic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215082"/>
            <a:ext cx="8472518" cy="411147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Interaction with a different view of the Design Problem</a:t>
            </a:r>
            <a:endParaRPr lang="en-GB" dirty="0"/>
          </a:p>
        </p:txBody>
      </p:sp>
      <p:pic>
        <p:nvPicPr>
          <p:cNvPr id="52226" name="Picture 2" descr="http://www.cems.uwe.ac.uk/~phale/Images/BottomSkin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785794"/>
            <a:ext cx="8286808" cy="5352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Even if programming is made easier, only a proportion of people would actually be interested or capable of doing this</a:t>
            </a:r>
          </a:p>
          <a:p>
            <a:r>
              <a:rPr lang="en-GB" dirty="0" smtClean="0"/>
              <a:t>But there is still an advantage to colleagues such as people in the same team or department as an end user programmer </a:t>
            </a:r>
          </a:p>
          <a:p>
            <a:r>
              <a:rPr lang="en-GB" dirty="0" smtClean="0"/>
              <a:t>This closes the gap between those producing software systems, and those who require the software</a:t>
            </a:r>
          </a:p>
          <a:p>
            <a:r>
              <a:rPr lang="en-GB" dirty="0" smtClean="0"/>
              <a:t>This also makes it easier to iterate through solutions and solve problems more quickly and collaboratively</a:t>
            </a:r>
          </a:p>
          <a:p>
            <a:r>
              <a:rPr lang="en-GB" dirty="0" smtClean="0"/>
              <a:t>Experienced programmers can build a modelling environment that can then be used by non programmers to create models or solve other software problems</a:t>
            </a:r>
          </a:p>
          <a:p>
            <a:r>
              <a:rPr lang="en-GB" dirty="0" smtClean="0"/>
              <a:t>Achieved for the DATUM (Design Analysis Tool for Unit-cost Modelling) project with Rolls-Royce, </a:t>
            </a:r>
            <a:r>
              <a:rPr lang="en-GB" dirty="0" err="1" smtClean="0"/>
              <a:t>Scanlan</a:t>
            </a:r>
            <a:r>
              <a:rPr lang="en-GB" dirty="0" smtClean="0"/>
              <a:t> et al. (2006)</a:t>
            </a:r>
          </a:p>
          <a:p>
            <a:r>
              <a:rPr lang="en-GB" dirty="0" smtClean="0"/>
              <a:t>Enables collaboration, simulation and modelling by translation from a model based representation of software to the actual software</a:t>
            </a:r>
          </a:p>
          <a:p>
            <a:r>
              <a:rPr lang="en-GB" dirty="0" smtClean="0"/>
              <a:t>Gives users greater involvement</a:t>
            </a:r>
          </a:p>
          <a:p>
            <a:r>
              <a:rPr lang="en-GB" dirty="0" smtClean="0"/>
              <a:t>Partially automates the process of software creation via a collaborative structure that maps the problem, and user interface creation by diagrammatic and/or tree based representation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b="1" dirty="0">
                <a:cs typeface="Arial" pitchFamily="34" charset="0"/>
              </a:rPr>
              <a:t>Purpose - </a:t>
            </a:r>
            <a:endParaRPr lang="en-GB" sz="2800" b="1" dirty="0" smtClean="0">
              <a:cs typeface="Arial" pitchFamily="34" charset="0"/>
            </a:endParaRPr>
          </a:p>
          <a:p>
            <a:pPr>
              <a:buNone/>
            </a:pPr>
            <a:r>
              <a:rPr lang="en-GB" sz="2400" b="1" dirty="0">
                <a:latin typeface="+mj-lt"/>
                <a:cs typeface="Arial" pitchFamily="34" charset="0"/>
              </a:rPr>
              <a:t>To test this problem - </a:t>
            </a:r>
            <a:endParaRPr lang="en-GB" sz="2400" b="1" dirty="0" smtClean="0">
              <a:latin typeface="+mj-lt"/>
              <a:cs typeface="Arial" pitchFamily="34" charset="0"/>
            </a:endParaRPr>
          </a:p>
          <a:p>
            <a:r>
              <a:rPr lang="en-GB" sz="2000" dirty="0">
                <a:cs typeface="Arial" pitchFamily="34" charset="0"/>
              </a:rPr>
              <a:t>C.S. Peirce (1906) - </a:t>
            </a:r>
            <a:endParaRPr lang="en-GB" sz="2000" dirty="0" smtClean="0">
              <a:cs typeface="Arial" pitchFamily="34" charset="0"/>
            </a:endParaRPr>
          </a:p>
          <a:p>
            <a:r>
              <a:rPr lang="en-GB" sz="2000" dirty="0">
                <a:cs typeface="Arial" pitchFamily="34" charset="0"/>
              </a:rPr>
              <a:t>'Prolegomena to an Apology for </a:t>
            </a:r>
            <a:r>
              <a:rPr lang="en-GB" sz="2000" dirty="0" err="1">
                <a:cs typeface="Arial" pitchFamily="34" charset="0"/>
              </a:rPr>
              <a:t>Pragmaticism</a:t>
            </a:r>
            <a:r>
              <a:rPr lang="en-GB" sz="2000" dirty="0">
                <a:cs typeface="Arial" pitchFamily="34" charset="0"/>
              </a:rPr>
              <a:t>' </a:t>
            </a:r>
            <a:endParaRPr lang="en-GB" sz="2000" dirty="0" smtClean="0">
              <a:cs typeface="Arial" pitchFamily="34" charset="0"/>
            </a:endParaRPr>
          </a:p>
          <a:p>
            <a:r>
              <a:rPr lang="en-GB" sz="2000" dirty="0">
                <a:cs typeface="Arial" pitchFamily="34" charset="0"/>
              </a:rPr>
              <a:t>"Come on, my Reader, and let us construct a diagram to illustrate the general course of thought; I mean a system of </a:t>
            </a:r>
            <a:r>
              <a:rPr lang="en-GB" sz="2000" dirty="0" err="1">
                <a:cs typeface="Arial" pitchFamily="34" charset="0"/>
              </a:rPr>
              <a:t>diagrammatization</a:t>
            </a:r>
            <a:r>
              <a:rPr lang="en-GB" sz="2000" dirty="0">
                <a:cs typeface="Arial" pitchFamily="34" charset="0"/>
              </a:rPr>
              <a:t> by means of which any course of thought can be represented with exactitude"</a:t>
            </a:r>
            <a:endParaRPr lang="en-GB" sz="2000" dirty="0" smtClean="0">
              <a:cs typeface="Arial" pitchFamily="34" charset="0"/>
            </a:endParaRPr>
          </a:p>
          <a:p>
            <a:pPr>
              <a:buNone/>
            </a:pPr>
            <a:r>
              <a:rPr lang="en-GB" sz="2400" b="1" dirty="0">
                <a:latin typeface="+mj-lt"/>
                <a:cs typeface="Arial" pitchFamily="34" charset="0"/>
              </a:rPr>
              <a:t>To limit the Scope </a:t>
            </a:r>
            <a:r>
              <a:rPr lang="en-GB" sz="2400" b="1" dirty="0" smtClean="0">
                <a:latin typeface="+mj-lt"/>
                <a:cs typeface="Arial" pitchFamily="34" charset="0"/>
              </a:rPr>
              <a:t>– </a:t>
            </a:r>
          </a:p>
          <a:p>
            <a:r>
              <a:rPr lang="en-GB" sz="2000" dirty="0" smtClean="0">
                <a:cs typeface="Arial" pitchFamily="34" charset="0"/>
              </a:rPr>
              <a:t>Research </a:t>
            </a:r>
            <a:r>
              <a:rPr lang="en-GB" sz="2000" dirty="0" smtClean="0">
                <a:cs typeface="Arial" pitchFamily="34" charset="0"/>
              </a:rPr>
              <a:t>restricted mainly to engineers (who often use diagrams)</a:t>
            </a:r>
          </a:p>
          <a:p>
            <a:r>
              <a:rPr lang="en-GB" sz="2000" dirty="0" smtClean="0">
                <a:cs typeface="Arial" pitchFamily="34" charset="0"/>
              </a:rPr>
              <a:t>To domain of modelling (which often requires diagrams) </a:t>
            </a:r>
          </a:p>
          <a:p>
            <a:pPr>
              <a:buNone/>
            </a:pPr>
            <a:endParaRPr lang="en-GB" sz="2000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Research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To make the above practical, sustained research is needed in the areas of visualisation, modelling, end user programming, and transformation as well as the links between these areas </a:t>
            </a:r>
            <a:r>
              <a:rPr lang="en-GB" sz="2000" dirty="0" smtClean="0"/>
              <a:t>–</a:t>
            </a:r>
          </a:p>
          <a:p>
            <a:r>
              <a:rPr lang="en-GB" sz="2000" dirty="0" smtClean="0"/>
              <a:t>Crapo et al. (2002) - Creation of systems to enable more collaborative modelling by domain expert end users, with visualisation, would allow engineers to model problems</a:t>
            </a:r>
          </a:p>
          <a:p>
            <a:r>
              <a:rPr lang="en-GB" sz="2000" dirty="0" err="1" smtClean="0"/>
              <a:t>Huhns</a:t>
            </a:r>
            <a:r>
              <a:rPr lang="en-GB" sz="2000" dirty="0" smtClean="0"/>
              <a:t> (2001) and </a:t>
            </a:r>
            <a:r>
              <a:rPr lang="en-GB" sz="2000" dirty="0" err="1" smtClean="0"/>
              <a:t>Paternò</a:t>
            </a:r>
            <a:r>
              <a:rPr lang="en-GB" sz="2000" dirty="0" smtClean="0"/>
              <a:t>, (2005) explain that alternatives to the current approach to software development are required</a:t>
            </a:r>
          </a:p>
          <a:p>
            <a:r>
              <a:rPr lang="en-GB" sz="2000" dirty="0" smtClean="0"/>
              <a:t>Kraus et al. UWE - UML-based Web Engineering</a:t>
            </a:r>
          </a:p>
          <a:p>
            <a:r>
              <a:rPr lang="en-GB" sz="2000" dirty="0" smtClean="0"/>
              <a:t>Modelling languages such as Alloy explained by Wallace (2003) can be used as an interface to an end user programming environment</a:t>
            </a:r>
          </a:p>
          <a:p>
            <a:r>
              <a:rPr lang="en-GB" sz="2000" dirty="0" smtClean="0"/>
              <a:t>Transformation from a model building environment to program code has been investigated by Gray et al. (2004)</a:t>
            </a:r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5600" dirty="0" smtClean="0"/>
              <a:t>Crapo, A. W., </a:t>
            </a:r>
            <a:r>
              <a:rPr lang="en-GB" sz="5600" dirty="0" err="1" smtClean="0"/>
              <a:t>Waisel</a:t>
            </a:r>
            <a:r>
              <a:rPr lang="en-GB" sz="5600" dirty="0" smtClean="0"/>
              <a:t>, L. B., Wallace, W. A., </a:t>
            </a:r>
            <a:r>
              <a:rPr lang="en-GB" sz="5600" dirty="0" err="1" smtClean="0"/>
              <a:t>Willemain</a:t>
            </a:r>
            <a:r>
              <a:rPr lang="en-GB" sz="5600" dirty="0" smtClean="0"/>
              <a:t>, T. R., 2002. Visualization and Modelling for Intelligent Systems. </a:t>
            </a:r>
            <a:r>
              <a:rPr lang="en-GB" sz="5600" i="1" dirty="0" smtClean="0"/>
              <a:t>In: C. T. </a:t>
            </a:r>
            <a:r>
              <a:rPr lang="en-GB" sz="5600" i="1" dirty="0" err="1" smtClean="0"/>
              <a:t>Leondes</a:t>
            </a:r>
            <a:r>
              <a:rPr lang="en-GB" sz="5600" i="1" dirty="0" smtClean="0"/>
              <a:t>, ed. Intelligent Systems: Technology and Applications</a:t>
            </a:r>
            <a:r>
              <a:rPr lang="en-GB" sz="5600" dirty="0" smtClean="0"/>
              <a:t>, Volume I Implementation Techniques, 2002 pp 53-85.</a:t>
            </a:r>
          </a:p>
          <a:p>
            <a:pPr>
              <a:buNone/>
            </a:pPr>
            <a:r>
              <a:rPr lang="en-GB" sz="5600" dirty="0" smtClean="0"/>
              <a:t>Frankel, D., Hayes, P., Kendall, E., </a:t>
            </a:r>
            <a:r>
              <a:rPr lang="en-GB" sz="5600" dirty="0" err="1" smtClean="0"/>
              <a:t>McGuinness</a:t>
            </a:r>
            <a:r>
              <a:rPr lang="en-GB" sz="5600" dirty="0" smtClean="0"/>
              <a:t>, D., 2004. The Model Driven Semantic Web. </a:t>
            </a:r>
            <a:r>
              <a:rPr lang="en-GB" sz="5600" i="1" dirty="0" smtClean="0"/>
              <a:t>In: 1st International Workshop on the Model-Driven Semantic Web (MDSW2004) Enabling Knowledge Representation and MDA® Technologies to Work Together</a:t>
            </a:r>
            <a:r>
              <a:rPr lang="en-GB" sz="5600" dirty="0" smtClean="0"/>
              <a:t>.</a:t>
            </a:r>
          </a:p>
          <a:p>
            <a:pPr>
              <a:buNone/>
            </a:pPr>
            <a:r>
              <a:rPr lang="en-GB" sz="5600" dirty="0" smtClean="0"/>
              <a:t>Gray, J., Zhang, J., Lin, Y., </a:t>
            </a:r>
            <a:r>
              <a:rPr lang="en-GB" sz="5600" dirty="0" err="1" smtClean="0"/>
              <a:t>Roychoudhury</a:t>
            </a:r>
            <a:r>
              <a:rPr lang="en-GB" sz="5600" dirty="0" smtClean="0"/>
              <a:t>, S., Wu, H., </a:t>
            </a:r>
            <a:r>
              <a:rPr lang="en-GB" sz="5600" dirty="0" err="1" smtClean="0"/>
              <a:t>Sudarsan</a:t>
            </a:r>
            <a:r>
              <a:rPr lang="en-GB" sz="5600" dirty="0" smtClean="0"/>
              <a:t>, R., </a:t>
            </a:r>
            <a:r>
              <a:rPr lang="en-GB" sz="5600" dirty="0" err="1" smtClean="0"/>
              <a:t>Gokhale</a:t>
            </a:r>
            <a:r>
              <a:rPr lang="en-GB" sz="5600" dirty="0" smtClean="0"/>
              <a:t>, A., </a:t>
            </a:r>
            <a:r>
              <a:rPr lang="en-GB" sz="5600" dirty="0" err="1" smtClean="0"/>
              <a:t>Neema</a:t>
            </a:r>
            <a:r>
              <a:rPr lang="en-GB" sz="5600" dirty="0" smtClean="0"/>
              <a:t>, S., Shi, F., </a:t>
            </a:r>
            <a:r>
              <a:rPr lang="en-GB" sz="5600" dirty="0" err="1" smtClean="0"/>
              <a:t>Bapty</a:t>
            </a:r>
            <a:r>
              <a:rPr lang="en-GB" sz="5600" dirty="0" smtClean="0"/>
              <a:t>, T., 2004. Model-Driven Program Transformation of a Large Avionics Framework. </a:t>
            </a:r>
            <a:r>
              <a:rPr lang="en-GB" sz="5600" i="1" dirty="0" smtClean="0"/>
              <a:t>In</a:t>
            </a:r>
            <a:r>
              <a:rPr lang="en-GB" sz="5600" dirty="0" smtClean="0"/>
              <a:t>: </a:t>
            </a:r>
            <a:r>
              <a:rPr lang="en-GB" sz="5600" i="1" dirty="0" smtClean="0"/>
              <a:t>Third International Conference on Generative Programming and Component Engineering GPCE</a:t>
            </a:r>
            <a:r>
              <a:rPr lang="en-GB" sz="5600" dirty="0" smtClean="0"/>
              <a:t>, pp 361-378.</a:t>
            </a:r>
          </a:p>
          <a:p>
            <a:pPr>
              <a:buNone/>
            </a:pPr>
            <a:r>
              <a:rPr lang="en-GB" sz="5600" dirty="0" err="1" smtClean="0"/>
              <a:t>Huhns</a:t>
            </a:r>
            <a:r>
              <a:rPr lang="en-GB" sz="5600" dirty="0" smtClean="0"/>
              <a:t>, M., 2001. Interaction-Oriented Software Development. </a:t>
            </a:r>
            <a:r>
              <a:rPr lang="en-GB" sz="5600" i="1" dirty="0" smtClean="0"/>
              <a:t>International Journal of Software Engineering and Knowledge Engineering</a:t>
            </a:r>
            <a:r>
              <a:rPr lang="en-GB" sz="5600" dirty="0" smtClean="0"/>
              <a:t>, 11, pp 259-279.</a:t>
            </a:r>
          </a:p>
          <a:p>
            <a:pPr>
              <a:buNone/>
            </a:pPr>
            <a:r>
              <a:rPr lang="en-GB" sz="5600" dirty="0" smtClean="0"/>
              <a:t>Johnson, P., 2004. Interactions, collaborations and breakdowns. </a:t>
            </a:r>
            <a:r>
              <a:rPr lang="en-GB" sz="5600" i="1" dirty="0" smtClean="0"/>
              <a:t>In: ACM International Conference Proceeding Series; Proceedings of the 3rd annual conference on Task models and diagrams</a:t>
            </a:r>
            <a:r>
              <a:rPr lang="en-GB" sz="5600" dirty="0" smtClean="0"/>
              <a:t> </a:t>
            </a:r>
            <a:r>
              <a:rPr lang="en-GB" sz="5600" dirty="0" err="1" smtClean="0"/>
              <a:t>Vol</a:t>
            </a:r>
            <a:r>
              <a:rPr lang="en-GB" sz="5600" dirty="0" smtClean="0"/>
              <a:t> 86 Prague, Czech Republic.</a:t>
            </a:r>
          </a:p>
          <a:p>
            <a:pPr>
              <a:buNone/>
            </a:pPr>
            <a:r>
              <a:rPr lang="en-GB" sz="5600" dirty="0" smtClean="0"/>
              <a:t>Kraus, A., Knapp A., Koch, N., 2007. Model-Driven Generation of Web Applications in UWE. </a:t>
            </a:r>
            <a:r>
              <a:rPr lang="en-GB" sz="5600" dirty="0" smtClean="0">
                <a:hlinkClick r:id="rId3"/>
              </a:rPr>
              <a:t>http://ftp.informatik.rwth-aachen.de/Publications/CEUR-WS/Vol-261/paper03.pdf</a:t>
            </a:r>
            <a:r>
              <a:rPr lang="en-GB" sz="5600" dirty="0" smtClean="0"/>
              <a:t> </a:t>
            </a:r>
            <a:r>
              <a:rPr lang="en-GB" sz="5600" i="1" dirty="0" smtClean="0"/>
              <a:t>In Proc. MDWE 2007 - 3rd International Workshop on Model-Driven Web Engineering, CEUR-WS/,</a:t>
            </a:r>
            <a:r>
              <a:rPr lang="en-GB" sz="5600" dirty="0" smtClean="0"/>
              <a:t> </a:t>
            </a:r>
            <a:r>
              <a:rPr lang="en-GB" sz="5600" dirty="0" err="1" smtClean="0"/>
              <a:t>Vol</a:t>
            </a:r>
            <a:r>
              <a:rPr lang="en-GB" sz="5600" dirty="0" smtClean="0"/>
              <a:t> 261, July 2007.</a:t>
            </a:r>
          </a:p>
          <a:p>
            <a:pPr>
              <a:buNone/>
            </a:pPr>
            <a:r>
              <a:rPr lang="en-GB" sz="5600" dirty="0" err="1" smtClean="0"/>
              <a:t>Paternò</a:t>
            </a:r>
            <a:r>
              <a:rPr lang="en-GB" sz="5600" dirty="0" smtClean="0"/>
              <a:t>, F., 2005. Model-based tools for pervasive usability. </a:t>
            </a:r>
            <a:r>
              <a:rPr lang="en-GB" sz="5600" i="1" dirty="0" smtClean="0"/>
              <a:t>Interacting with Computers</a:t>
            </a:r>
            <a:r>
              <a:rPr lang="en-GB" sz="5600" dirty="0" smtClean="0"/>
              <a:t>, 17(3), pp 291-315.</a:t>
            </a:r>
          </a:p>
          <a:p>
            <a:pPr>
              <a:buNone/>
            </a:pPr>
            <a:r>
              <a:rPr lang="en-GB" sz="5600" dirty="0" smtClean="0"/>
              <a:t>Peirce, C.S. - 1906. Prolegomena to an Apology for </a:t>
            </a:r>
            <a:r>
              <a:rPr lang="en-GB" sz="5600" dirty="0" err="1" smtClean="0"/>
              <a:t>Pragmaticism</a:t>
            </a:r>
            <a:r>
              <a:rPr lang="en-GB" sz="5600" dirty="0" smtClean="0"/>
              <a:t> - </a:t>
            </a:r>
            <a:r>
              <a:rPr lang="en-GB" sz="5600" dirty="0" smtClean="0">
                <a:hlinkClick r:id="rId4"/>
              </a:rPr>
              <a:t>http://www.existentialgraphs.com/peirceoneg/prolegomena.htm</a:t>
            </a:r>
            <a:r>
              <a:rPr lang="en-GB" sz="5600" dirty="0" smtClean="0"/>
              <a:t>.</a:t>
            </a:r>
          </a:p>
          <a:p>
            <a:pPr>
              <a:buNone/>
            </a:pPr>
            <a:r>
              <a:rPr lang="en-GB" sz="5600" dirty="0" err="1" smtClean="0"/>
              <a:t>Scanlan</a:t>
            </a:r>
            <a:r>
              <a:rPr lang="en-GB" sz="5600" dirty="0" smtClean="0"/>
              <a:t>, J., </a:t>
            </a:r>
            <a:r>
              <a:rPr lang="en-GB" sz="5600" dirty="0" err="1" smtClean="0"/>
              <a:t>Rao</a:t>
            </a:r>
            <a:r>
              <a:rPr lang="en-GB" sz="5600" dirty="0" smtClean="0"/>
              <a:t>, A., </a:t>
            </a:r>
            <a:r>
              <a:rPr lang="en-GB" sz="5600" dirty="0" err="1" smtClean="0"/>
              <a:t>Bru</a:t>
            </a:r>
            <a:r>
              <a:rPr lang="en-GB" sz="5600" dirty="0" smtClean="0"/>
              <a:t>, C., Hale, P., Marsh, R., 2006. DATUM Project: Cost Estimating Environment for Support of Aerospace Design Decision Making. </a:t>
            </a:r>
            <a:r>
              <a:rPr lang="en-GB" sz="5600" i="1" dirty="0" smtClean="0"/>
              <a:t>Journal of Aircraft</a:t>
            </a:r>
            <a:r>
              <a:rPr lang="en-GB" sz="5600" dirty="0" smtClean="0"/>
              <a:t>, 43(4).</a:t>
            </a:r>
          </a:p>
          <a:p>
            <a:pPr>
              <a:buNone/>
            </a:pPr>
            <a:r>
              <a:rPr lang="en-GB" sz="5600" dirty="0" smtClean="0"/>
              <a:t>Wallace, C., 2003. Using Alloy in process modelling. </a:t>
            </a:r>
            <a:r>
              <a:rPr lang="en-GB" sz="5600" i="1" dirty="0" smtClean="0"/>
              <a:t>Information and Software Technology</a:t>
            </a:r>
            <a:r>
              <a:rPr lang="en-GB" sz="5600" dirty="0" smtClean="0"/>
              <a:t>, 45(15), pp 1031-1043.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r>
              <a:rPr lang="en-GB" dirty="0" smtClean="0"/>
              <a:t>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+mj-lt"/>
                <a:cs typeface="Arial" pitchFamily="34" charset="0"/>
              </a:rPr>
              <a:t>Benefits - </a:t>
            </a:r>
          </a:p>
          <a:p>
            <a:r>
              <a:rPr lang="en-GB" sz="2000" dirty="0" smtClean="0">
                <a:cs typeface="Arial" pitchFamily="34" charset="0"/>
              </a:rPr>
              <a:t>Enables engineers to visualise problems such as representation of a product data structure in a familiar way</a:t>
            </a:r>
          </a:p>
          <a:p>
            <a:r>
              <a:rPr lang="en-GB" sz="2000" dirty="0" smtClean="0">
                <a:cs typeface="Arial" pitchFamily="34" charset="0"/>
              </a:rPr>
              <a:t>Gives a visual and colour coded representation of </a:t>
            </a:r>
            <a:r>
              <a:rPr lang="en-GB" sz="2000" dirty="0" smtClean="0">
                <a:cs typeface="Arial" pitchFamily="34" charset="0"/>
              </a:rPr>
              <a:t>equations</a:t>
            </a:r>
            <a:endParaRPr lang="en-GB" sz="2000" dirty="0" smtClean="0">
              <a:cs typeface="Arial" pitchFamily="34" charset="0"/>
            </a:endParaRPr>
          </a:p>
          <a:p>
            <a:r>
              <a:rPr lang="en-GB" sz="2000" dirty="0" smtClean="0">
                <a:cs typeface="Arial" pitchFamily="34" charset="0"/>
              </a:rPr>
              <a:t>Visualisation is easier to navigate and understand than that in spreadsheets, and more </a:t>
            </a:r>
            <a:r>
              <a:rPr lang="en-GB" sz="2000" dirty="0" smtClean="0">
                <a:cs typeface="Arial" pitchFamily="34" charset="0"/>
              </a:rPr>
              <a:t>maintainable</a:t>
            </a:r>
          </a:p>
          <a:p>
            <a:endParaRPr lang="en-GB" sz="2000" dirty="0" smtClean="0">
              <a:cs typeface="Arial" pitchFamily="34" charset="0"/>
            </a:endParaRPr>
          </a:p>
          <a:p>
            <a:pPr>
              <a:buNone/>
            </a:pPr>
            <a:r>
              <a:rPr lang="en-GB" b="1" dirty="0" smtClean="0">
                <a:latin typeface="+mj-lt"/>
                <a:cs typeface="Arial" pitchFamily="34" charset="0"/>
              </a:rPr>
              <a:t>Wider Implications -</a:t>
            </a:r>
          </a:p>
          <a:p>
            <a:r>
              <a:rPr lang="en-GB" sz="2000" dirty="0" smtClean="0">
                <a:cs typeface="Arial" pitchFamily="34" charset="0"/>
              </a:rPr>
              <a:t>This research could also be used for business modelling, process modelling, and </a:t>
            </a:r>
            <a:r>
              <a:rPr lang="en-GB" sz="2000" dirty="0" smtClean="0">
                <a:cs typeface="Arial" pitchFamily="34" charset="0"/>
              </a:rPr>
              <a:t>workflow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Area</a:t>
            </a:r>
            <a:endParaRPr lang="en-GB" dirty="0"/>
          </a:p>
        </p:txBody>
      </p:sp>
      <p:pic>
        <p:nvPicPr>
          <p:cNvPr id="2050" name="Picture 2" descr="http://www.cems.uwe.ac.uk/~phale/Images/ResearchArea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1285860"/>
            <a:ext cx="5429288" cy="4770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Apply the research first where it can have the most use</a:t>
            </a:r>
          </a:p>
          <a:p>
            <a:r>
              <a:rPr lang="en-GB" dirty="0" smtClean="0"/>
              <a:t>Encourage others to expand it for other domains and other users</a:t>
            </a:r>
          </a:p>
          <a:p>
            <a:r>
              <a:rPr lang="en-GB" dirty="0" smtClean="0"/>
              <a:t>Simplify modelling/computing for computer literate non programmers, this includes many engineers</a:t>
            </a:r>
          </a:p>
          <a:p>
            <a:r>
              <a:rPr lang="en-GB" dirty="0" smtClean="0"/>
              <a:t>Enabling users such as engineers to model the manufacturing and design</a:t>
            </a:r>
          </a:p>
          <a:p>
            <a:r>
              <a:rPr lang="en-GB" dirty="0" smtClean="0"/>
              <a:t>Wider aim - to prototype research for enabling a larger range of software users to model their problem</a:t>
            </a:r>
          </a:p>
          <a:p>
            <a:r>
              <a:rPr lang="en-GB" dirty="0" smtClean="0"/>
              <a:t>Enabling more end user participation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Create collaborative tools - enable users to develop software in a way they will be familiar with from their use of spreadsheets</a:t>
            </a:r>
          </a:p>
          <a:p>
            <a:r>
              <a:rPr lang="en-GB" dirty="0" smtClean="0"/>
              <a:t>Brings together approaches of object orientation, the Semantic Web, relational databases, and model driven and event driven programming</a:t>
            </a:r>
          </a:p>
          <a:p>
            <a:r>
              <a:rPr lang="en-GB" dirty="0" smtClean="0"/>
              <a:t>Frankel et al. (2004) explain the opportunities for, and importance of this kind of research</a:t>
            </a:r>
          </a:p>
          <a:p>
            <a:r>
              <a:rPr lang="en-GB" dirty="0" smtClean="0"/>
              <a:t>Translation steps from user to computer and Vice Versa</a:t>
            </a:r>
          </a:p>
          <a:p>
            <a:r>
              <a:rPr lang="en-GB" dirty="0" smtClean="0"/>
              <a:t>Iterative Design of an Iterative System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 - Iterative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429132"/>
            <a:ext cx="7972452" cy="1643074"/>
          </a:xfrm>
        </p:spPr>
        <p:txBody>
          <a:bodyPr/>
          <a:lstStyle/>
          <a:p>
            <a:r>
              <a:rPr lang="en-GB" dirty="0" smtClean="0"/>
              <a:t>When things don't work out right can go back a stage instead of having to start again</a:t>
            </a:r>
            <a:endParaRPr lang="en-GB" dirty="0"/>
          </a:p>
        </p:txBody>
      </p:sp>
      <p:pic>
        <p:nvPicPr>
          <p:cNvPr id="31746" name="Picture 2" descr="http://sites.google.com/site/userdrivenmodellingprogramming/_/rsrc/1243895563206/Home/research-student-conference-paper-uwe/Conference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500174"/>
            <a:ext cx="8476010" cy="2510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User Driven Modelling/Programming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600" b="1" dirty="0" smtClean="0"/>
              <a:t>Advantages </a:t>
            </a:r>
            <a:r>
              <a:rPr lang="en-GB" sz="3600" b="1" dirty="0" smtClean="0"/>
              <a:t>–</a:t>
            </a:r>
          </a:p>
          <a:p>
            <a:pPr>
              <a:buNone/>
            </a:pPr>
            <a:endParaRPr lang="en-GB" sz="3600" b="1" dirty="0" smtClean="0"/>
          </a:p>
          <a:p>
            <a:r>
              <a:rPr lang="en-GB" dirty="0" smtClean="0"/>
              <a:t>Uses a modelling approach for creating modelling solutions</a:t>
            </a:r>
          </a:p>
          <a:p>
            <a:r>
              <a:rPr lang="en-GB" dirty="0" smtClean="0"/>
              <a:t>Involves creating systems to create </a:t>
            </a:r>
            <a:r>
              <a:rPr lang="en-GB" dirty="0" smtClean="0"/>
              <a:t>systems</a:t>
            </a:r>
            <a:endParaRPr lang="en-GB" dirty="0" smtClean="0"/>
          </a:p>
          <a:p>
            <a:r>
              <a:rPr lang="en-GB" dirty="0" smtClean="0"/>
              <a:t>Makes it possible to solve problem by breaking it down into stages - allowing software developers to concentrate on the most complex software problems and domain experts to be able to concentrate on their domain </a:t>
            </a:r>
            <a:r>
              <a:rPr lang="en-GB" dirty="0" smtClean="0"/>
              <a:t>problem</a:t>
            </a:r>
            <a:endParaRPr lang="en-GB" dirty="0" smtClean="0"/>
          </a:p>
          <a:p>
            <a:r>
              <a:rPr lang="en-GB" dirty="0" smtClean="0"/>
              <a:t>Standardisation to allow software developers to create modelling systems for generic purposes</a:t>
            </a:r>
          </a:p>
          <a:p>
            <a:r>
              <a:rPr lang="en-GB" dirty="0" smtClean="0"/>
              <a:t>These can be customised and developed by domain experts to model their </a:t>
            </a:r>
            <a:r>
              <a:rPr lang="en-GB" dirty="0" smtClean="0"/>
              <a:t>domain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and 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This methodology can be facilitated by :-</a:t>
            </a:r>
          </a:p>
          <a:p>
            <a:r>
              <a:rPr lang="en-GB" sz="2200" dirty="0" smtClean="0"/>
              <a:t>Modelling Tools - Building an end user interface and extending the translation capabilities of UML and/or other modelling tools (Johnson, 2004) </a:t>
            </a:r>
          </a:p>
          <a:p>
            <a:r>
              <a:rPr lang="en-GB" sz="2200" dirty="0" smtClean="0"/>
              <a:t>Spreadsheets - Improving the structuring and collaboration capabilities of spreadsheets, and enabling customisation of spreadsheet templates for particular domains and users </a:t>
            </a:r>
          </a:p>
          <a:p>
            <a:r>
              <a:rPr lang="en-GB" sz="2200" dirty="0" smtClean="0"/>
              <a:t>Ontology Tools - Extending the modelling capabilities and equation calculations in ontology tools and providing an end user interface</a:t>
            </a:r>
          </a:p>
          <a:p>
            <a:r>
              <a:rPr lang="en-GB" sz="2200" dirty="0" smtClean="0"/>
              <a:t>Semantic Web/Web 2.0 - Extending the capabilities of Semantic Web and Web 2.0 style web based development tools to allow collaborative modelling</a:t>
            </a:r>
            <a:endParaRPr lang="en-GB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1243</Words>
  <Application>Microsoft Office PowerPoint</Application>
  <PresentationFormat>On-screen Show (4:3)</PresentationFormat>
  <Paragraphs>127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University of the West of England, Bristol Enabling diagrammatic de-abstraction and modelling of engineering problems Peter Hale – PhD supervision team, Tony Solomonides and Ian Beeson </vt:lpstr>
      <vt:lpstr>Introduction</vt:lpstr>
      <vt:lpstr>Introduction Continued</vt:lpstr>
      <vt:lpstr>Research Area</vt:lpstr>
      <vt:lpstr>Aim</vt:lpstr>
      <vt:lpstr>Methodology</vt:lpstr>
      <vt:lpstr>Methodology - Iterative Design</vt:lpstr>
      <vt:lpstr>User Driven Modelling/Programming</vt:lpstr>
      <vt:lpstr>Tools and Technologies</vt:lpstr>
      <vt:lpstr>Tools and Technologies 2</vt:lpstr>
      <vt:lpstr>Implementation</vt:lpstr>
      <vt:lpstr>Translation</vt:lpstr>
      <vt:lpstr>Translation Process</vt:lpstr>
      <vt:lpstr>Translation Stages</vt:lpstr>
      <vt:lpstr>Example Illustration</vt:lpstr>
      <vt:lpstr>Decision Support Tool Representation</vt:lpstr>
      <vt:lpstr>Web Tree Representation</vt:lpstr>
      <vt:lpstr>Web Diagrammatic Representation</vt:lpstr>
      <vt:lpstr>Summary and Conclusion</vt:lpstr>
      <vt:lpstr>Related Research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peterhale</dc:creator>
  <cp:lastModifiedBy>peterhale</cp:lastModifiedBy>
  <cp:revision>33</cp:revision>
  <dcterms:created xsi:type="dcterms:W3CDTF">2009-06-03T18:59:31Z</dcterms:created>
  <dcterms:modified xsi:type="dcterms:W3CDTF">2009-06-05T16:54:04Z</dcterms:modified>
</cp:coreProperties>
</file>