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5"/>
  </p:sldMasterIdLst>
  <p:notesMasterIdLst>
    <p:notesMasterId r:id="rId22"/>
  </p:notesMasterIdLst>
  <p:sldIdLst>
    <p:sldId id="268" r:id="rId6"/>
    <p:sldId id="264" r:id="rId7"/>
    <p:sldId id="285" r:id="rId8"/>
    <p:sldId id="300" r:id="rId9"/>
    <p:sldId id="286" r:id="rId10"/>
    <p:sldId id="292" r:id="rId11"/>
    <p:sldId id="302" r:id="rId12"/>
    <p:sldId id="306" r:id="rId13"/>
    <p:sldId id="301" r:id="rId14"/>
    <p:sldId id="294" r:id="rId15"/>
    <p:sldId id="298" r:id="rId16"/>
    <p:sldId id="290" r:id="rId17"/>
    <p:sldId id="303" r:id="rId18"/>
    <p:sldId id="297" r:id="rId19"/>
    <p:sldId id="299" r:id="rId20"/>
    <p:sldId id="30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8ECB"/>
    <a:srgbClr val="DE6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9733" autoAdjust="0"/>
  </p:normalViewPr>
  <p:slideViewPr>
    <p:cSldViewPr snapToGrid="0">
      <p:cViewPr varScale="1">
        <p:scale>
          <a:sx n="99" d="100"/>
          <a:sy n="99" d="100"/>
        </p:scale>
        <p:origin x="8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522FA00-914B-D048-9851-104E7310B307}" type="datetimeFigureOut">
              <a:rPr lang="en-US" smtClean="0"/>
              <a:t>8/28/2022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32700E-F836-F843-9466-8C65D46A26AD}" type="slidenum">
              <a:rPr lang="en-US" smtClean="0"/>
              <a:t>‹#›</a:t>
            </a:fld>
            <a:endParaRPr lang="en-US"/>
          </a:p>
        </p:txBody>
      </p:sp>
    </p:spTree>
    <p:extLst>
      <p:ext uri="{BB962C8B-B14F-4D97-AF65-F5344CB8AC3E}">
        <p14:creationId xmlns:p14="http://schemas.microsoft.com/office/powerpoint/2010/main" val="1129085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Thursday 1 September - Session 2.40-4.20 (20 mins + 5 for questions)</a:t>
            </a:r>
          </a:p>
        </p:txBody>
      </p:sp>
      <p:sp>
        <p:nvSpPr>
          <p:cNvPr id="4" name="Slide Number Placeholder 3"/>
          <p:cNvSpPr>
            <a:spLocks noGrp="1"/>
          </p:cNvSpPr>
          <p:nvPr>
            <p:ph type="sldNum" sz="quarter" idx="5"/>
          </p:nvPr>
        </p:nvSpPr>
        <p:spPr/>
        <p:txBody>
          <a:bodyPr/>
          <a:lstStyle/>
          <a:p>
            <a:fld id="{2032700E-F836-F843-9466-8C65D46A26AD}" type="slidenum">
              <a:rPr lang="en-US" smtClean="0"/>
              <a:t>1</a:t>
            </a:fld>
            <a:endParaRPr lang="en-US"/>
          </a:p>
        </p:txBody>
      </p:sp>
    </p:spTree>
    <p:extLst>
      <p:ext uri="{BB962C8B-B14F-4D97-AF65-F5344CB8AC3E}">
        <p14:creationId xmlns:p14="http://schemas.microsoft.com/office/powerpoint/2010/main" val="401126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‘Sometimes they seem unapproachable but really they are there to help us. You just have to sort of be brave enough to go and do it’</a:t>
            </a:r>
          </a:p>
          <a:p>
            <a:endParaRPr lang="en-GB" i="1" dirty="0"/>
          </a:p>
          <a:p>
            <a:r>
              <a:rPr lang="en-GB" i="1" dirty="0"/>
              <a:t>‘I see her as more of a friendly person, that I can talk to about things other than the assessment specifically’</a:t>
            </a:r>
          </a:p>
        </p:txBody>
      </p:sp>
      <p:sp>
        <p:nvSpPr>
          <p:cNvPr id="4" name="Slide Number Placeholder 3"/>
          <p:cNvSpPr>
            <a:spLocks noGrp="1"/>
          </p:cNvSpPr>
          <p:nvPr>
            <p:ph type="sldNum" sz="quarter" idx="5"/>
          </p:nvPr>
        </p:nvSpPr>
        <p:spPr/>
        <p:txBody>
          <a:bodyPr/>
          <a:lstStyle/>
          <a:p>
            <a:fld id="{2032700E-F836-F843-9466-8C65D46A26AD}" type="slidenum">
              <a:rPr lang="en-US" smtClean="0"/>
              <a:t>10</a:t>
            </a:fld>
            <a:endParaRPr lang="en-US"/>
          </a:p>
        </p:txBody>
      </p:sp>
    </p:spTree>
    <p:extLst>
      <p:ext uri="{BB962C8B-B14F-4D97-AF65-F5344CB8AC3E}">
        <p14:creationId xmlns:p14="http://schemas.microsoft.com/office/powerpoint/2010/main" val="2302252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students offered ideas about what instructors could do to help them with the emotions they experience related to feedback:</a:t>
            </a:r>
          </a:p>
          <a:p>
            <a:r>
              <a:rPr lang="en-US" dirty="0"/>
              <a:t>- instructors giving balanced critique and offering more personal feedback encounters</a:t>
            </a:r>
          </a:p>
          <a:p>
            <a:r>
              <a:rPr lang="en-US" dirty="0"/>
              <a:t>- more relational feed-forward on work in progress </a:t>
            </a:r>
          </a:p>
          <a:p>
            <a:r>
              <a:rPr lang="en-US" dirty="0"/>
              <a:t>- informal chats before or after lectures</a:t>
            </a:r>
          </a:p>
          <a:p>
            <a:endParaRPr lang="en-US" dirty="0"/>
          </a:p>
          <a:p>
            <a:r>
              <a:rPr lang="en-US" dirty="0"/>
              <a:t>For larger groups, students discussed screen-casting of personalized feedback for students who might record and send a response back to their instructor. </a:t>
            </a:r>
          </a:p>
          <a:p>
            <a:endParaRPr lang="en-US" dirty="0"/>
          </a:p>
          <a:p>
            <a:pPr defTabSz="931774">
              <a:defRPr/>
            </a:pPr>
            <a:r>
              <a:rPr lang="en-GB" dirty="0"/>
              <a:t>Talking with the instructor appeared to remove the isolation and confusion often experienced by students with respect to assessment feedback. It reduced or resolved problems before they festered and impacted upon their mental health.</a:t>
            </a:r>
          </a:p>
        </p:txBody>
      </p:sp>
      <p:sp>
        <p:nvSpPr>
          <p:cNvPr id="4" name="Slide Number Placeholder 3"/>
          <p:cNvSpPr>
            <a:spLocks noGrp="1"/>
          </p:cNvSpPr>
          <p:nvPr>
            <p:ph type="sldNum" sz="quarter" idx="5"/>
          </p:nvPr>
        </p:nvSpPr>
        <p:spPr/>
        <p:txBody>
          <a:bodyPr/>
          <a:lstStyle/>
          <a:p>
            <a:fld id="{2032700E-F836-F843-9466-8C65D46A26AD}" type="slidenum">
              <a:rPr lang="en-US" smtClean="0"/>
              <a:t>11</a:t>
            </a:fld>
            <a:endParaRPr lang="en-US"/>
          </a:p>
        </p:txBody>
      </p:sp>
    </p:spTree>
    <p:extLst>
      <p:ext uri="{BB962C8B-B14F-4D97-AF65-F5344CB8AC3E}">
        <p14:creationId xmlns:p14="http://schemas.microsoft.com/office/powerpoint/2010/main" val="3431899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Post-human mattering ‘pays better attention to the situated particularities of students’ learning journeys and takes better care of their developing subjectivities as learners.’ </a:t>
            </a:r>
            <a:r>
              <a:rPr lang="en-GB" sz="1200" b="0" i="0" u="none" strike="noStrike" kern="1200" baseline="0" dirty="0">
                <a:solidFill>
                  <a:schemeClr val="tx1"/>
                </a:solidFill>
                <a:latin typeface="+mn-lt"/>
                <a:ea typeface="+mn-ea"/>
                <a:cs typeface="+mn-cs"/>
              </a:rPr>
              <a:t>position assessment as a material-discursive doing (</a:t>
            </a:r>
            <a:r>
              <a:rPr lang="en-US" sz="1200" b="0" i="0" u="none" strike="noStrike" kern="1200" baseline="0" dirty="0" err="1">
                <a:solidFill>
                  <a:schemeClr val="tx1"/>
                </a:solidFill>
                <a:latin typeface="+mn-lt"/>
                <a:ea typeface="+mn-ea"/>
                <a:cs typeface="+mn-cs"/>
              </a:rPr>
              <a:t>Gravett</a:t>
            </a:r>
            <a:r>
              <a:rPr lang="en-US" sz="1200" b="0" i="0" u="none" strike="noStrike" kern="1200" baseline="0" dirty="0">
                <a:solidFill>
                  <a:schemeClr val="tx1"/>
                </a:solidFill>
                <a:latin typeface="+mn-lt"/>
                <a:ea typeface="+mn-ea"/>
                <a:cs typeface="+mn-cs"/>
              </a:rPr>
              <a:t> et al. 2021 - Teaching in HE).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Enables assessment to become an intra-active mattering – to move beyond assessment as something which is considered as primarily cognitive, rational and technical toward a more complex understanding of affective, embodied, and relational processes.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But note </a:t>
            </a:r>
            <a:r>
              <a:rPr lang="en-GB" sz="1200" b="0" i="0" u="none" strike="noStrike" kern="1200" baseline="0" dirty="0" err="1">
                <a:solidFill>
                  <a:schemeClr val="tx1"/>
                </a:solidFill>
                <a:latin typeface="+mn-lt"/>
                <a:ea typeface="+mn-ea"/>
                <a:cs typeface="+mn-cs"/>
              </a:rPr>
              <a:t>Tronto</a:t>
            </a:r>
            <a:r>
              <a:rPr lang="en-GB" sz="1200" b="0" i="0" u="none" strike="noStrike" kern="1200" baseline="0" dirty="0">
                <a:solidFill>
                  <a:schemeClr val="tx1"/>
                </a:solidFill>
                <a:latin typeface="+mn-lt"/>
                <a:ea typeface="+mn-ea"/>
                <a:cs typeface="+mn-cs"/>
              </a:rPr>
              <a:t> explains powerfully that </a:t>
            </a:r>
            <a:r>
              <a:rPr lang="en-US" sz="1200" b="0" i="0" u="none" strike="noStrike" kern="1200" baseline="0" dirty="0">
                <a:solidFill>
                  <a:schemeClr val="tx1"/>
                </a:solidFill>
                <a:latin typeface="+mn-lt"/>
                <a:ea typeface="+mn-ea"/>
                <a:cs typeface="+mn-cs"/>
              </a:rPr>
              <a:t>‘care depends upon adequate resources: on material goods, on time and on skills’ (1993).</a:t>
            </a:r>
            <a:endParaRPr lang="en-GB" dirty="0"/>
          </a:p>
        </p:txBody>
      </p:sp>
      <p:sp>
        <p:nvSpPr>
          <p:cNvPr id="4" name="Slide Number Placeholder 3"/>
          <p:cNvSpPr>
            <a:spLocks noGrp="1"/>
          </p:cNvSpPr>
          <p:nvPr>
            <p:ph type="sldNum" sz="quarter" idx="5"/>
          </p:nvPr>
        </p:nvSpPr>
        <p:spPr/>
        <p:txBody>
          <a:bodyPr/>
          <a:lstStyle/>
          <a:p>
            <a:fld id="{2032700E-F836-F843-9466-8C65D46A26AD}" type="slidenum">
              <a:rPr lang="en-US" smtClean="0"/>
              <a:t>12</a:t>
            </a:fld>
            <a:endParaRPr lang="en-US"/>
          </a:p>
        </p:txBody>
      </p:sp>
    </p:spTree>
    <p:extLst>
      <p:ext uri="{BB962C8B-B14F-4D97-AF65-F5344CB8AC3E}">
        <p14:creationId xmlns:p14="http://schemas.microsoft.com/office/powerpoint/2010/main" val="1375166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Noddings’s</a:t>
            </a:r>
            <a:r>
              <a:rPr lang="en-US" sz="1200" b="0" i="0" u="none" strike="noStrike" kern="1200" baseline="0" dirty="0">
                <a:solidFill>
                  <a:schemeClr val="tx1"/>
                </a:solidFill>
                <a:latin typeface="+mn-lt"/>
                <a:ea typeface="+mn-ea"/>
                <a:cs typeface="+mn-cs"/>
              </a:rPr>
              <a:t> (1984) ethics of care is conceptualized as a moral obligation, a caring attitude, a long-term inclusive commitment and a volitional act devoted to entering into caring relations, and acting compassionately, responsively and morally for the cared-</a:t>
            </a:r>
            <a:r>
              <a:rPr lang="en-US" sz="1200" b="0" i="0" u="none" strike="noStrike" kern="1200" baseline="0" dirty="0" err="1">
                <a:solidFill>
                  <a:schemeClr val="tx1"/>
                </a:solidFill>
                <a:latin typeface="+mn-lt"/>
                <a:ea typeface="+mn-ea"/>
                <a:cs typeface="+mn-cs"/>
              </a:rPr>
              <a:t>for’s</a:t>
            </a:r>
            <a:r>
              <a:rPr lang="en-US" sz="1200" b="0" i="0" u="none" strike="noStrike" kern="1200" baseline="0" dirty="0">
                <a:solidFill>
                  <a:schemeClr val="tx1"/>
                </a:solidFill>
                <a:latin typeface="+mn-lt"/>
                <a:ea typeface="+mn-ea"/>
                <a:cs typeface="+mn-cs"/>
              </a:rPr>
              <a:t> growth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Attentiveness – caring </a:t>
            </a:r>
            <a:r>
              <a:rPr lang="en-US" dirty="0"/>
              <a:t>about – acknowledging that care is necessary; students and staff being attentive to one another</a:t>
            </a:r>
            <a:endParaRPr lang="en-GB" dirty="0"/>
          </a:p>
          <a:p>
            <a:r>
              <a:rPr lang="en-GB" dirty="0"/>
              <a:t>Responsibility – caring for – </a:t>
            </a:r>
            <a:r>
              <a:rPr lang="en-GB" sz="1200" b="0" i="0"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willingness to take responsibility in the relationship (staff not becoming over-responsible); reciprocity</a:t>
            </a:r>
            <a:endParaRPr lang="en-GB" dirty="0"/>
          </a:p>
          <a:p>
            <a:r>
              <a:rPr lang="en-GB" dirty="0"/>
              <a:t>Competence – aspects concerning the ability to care; challenging who has expertise, resources</a:t>
            </a:r>
          </a:p>
          <a:p>
            <a:r>
              <a:rPr lang="en-GB" dirty="0"/>
              <a:t>Responsiveness – response </a:t>
            </a:r>
            <a:r>
              <a:rPr lang="en-GB" sz="1200" b="0" i="0" u="none" strike="noStrike" kern="1200" baseline="0" dirty="0">
                <a:solidFill>
                  <a:schemeClr val="tx1"/>
                </a:solidFill>
                <a:latin typeface="+mn-lt"/>
                <a:ea typeface="+mn-ea"/>
                <a:cs typeface="+mn-cs"/>
              </a:rPr>
              <a:t>of the care-receiver to the care received; vulnerability/inequality of students</a:t>
            </a:r>
            <a:endParaRPr lang="en-GB" dirty="0"/>
          </a:p>
          <a:p>
            <a:r>
              <a:rPr lang="en-GB" dirty="0"/>
              <a:t>Trust – qualities needed to work together; </a:t>
            </a:r>
            <a:r>
              <a:rPr lang="en-US" sz="1200" b="0" i="0" u="none" strike="noStrike" kern="1200" baseline="0" dirty="0">
                <a:solidFill>
                  <a:schemeClr val="tx1"/>
                </a:solidFill>
                <a:latin typeface="+mn-lt"/>
                <a:ea typeface="+mn-ea"/>
                <a:cs typeface="+mn-cs"/>
              </a:rPr>
              <a:t>taking risks to open up practice and their learning to the scrutiny of others</a:t>
            </a:r>
            <a:r>
              <a:rPr lang="en-GB" dirty="0"/>
              <a:t>  </a:t>
            </a:r>
          </a:p>
        </p:txBody>
      </p:sp>
      <p:sp>
        <p:nvSpPr>
          <p:cNvPr id="4" name="Slide Number Placeholder 3"/>
          <p:cNvSpPr>
            <a:spLocks noGrp="1"/>
          </p:cNvSpPr>
          <p:nvPr>
            <p:ph type="sldNum" sz="quarter" idx="5"/>
          </p:nvPr>
        </p:nvSpPr>
        <p:spPr/>
        <p:txBody>
          <a:bodyPr/>
          <a:lstStyle/>
          <a:p>
            <a:fld id="{2032700E-F836-F843-9466-8C65D46A26AD}" type="slidenum">
              <a:rPr lang="en-US" smtClean="0"/>
              <a:t>13</a:t>
            </a:fld>
            <a:endParaRPr lang="en-US"/>
          </a:p>
        </p:txBody>
      </p:sp>
    </p:spTree>
    <p:extLst>
      <p:ext uri="{BB962C8B-B14F-4D97-AF65-F5344CB8AC3E}">
        <p14:creationId xmlns:p14="http://schemas.microsoft.com/office/powerpoint/2010/main" val="3726221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Might scale up by dividing larger numbers of students amongst a greater number of instructors (e.g. a ratio of 20:1) to undertake assessment, with a clear aim of building assessment skills and feedback recipience. For a core module, a single staged assignment with a feed-forward meeting might replace multiple smaller summative assignments, essentially requiring comparable instructor resource.  Personal tutoring might be absorbed into this module to offer a larger resource envelope and this also ensures that conversations between academic staff and students are meaningful as they are directly relevant to ongoing assessment.</a:t>
            </a:r>
          </a:p>
          <a:p>
            <a:endParaRPr lang="en-GB" dirty="0"/>
          </a:p>
          <a:p>
            <a:r>
              <a:rPr lang="en-GB" dirty="0"/>
              <a:t>The value of assessment dialogue can come from many activities over the duration of a course, both within class time and extending beyond it:</a:t>
            </a:r>
          </a:p>
          <a:p>
            <a:pPr marL="232943" indent="-232943">
              <a:buAutoNum type="arabicPeriod"/>
            </a:pPr>
            <a:r>
              <a:rPr lang="en-GB" dirty="0"/>
              <a:t>extended induction period in first year might focus on reflective and discursive approaches to feedback. </a:t>
            </a:r>
          </a:p>
          <a:p>
            <a:pPr marL="232943" indent="-232943">
              <a:buAutoNum type="arabicPeriod"/>
            </a:pPr>
            <a:r>
              <a:rPr lang="en-GB" dirty="0"/>
              <a:t>Seminars can be used to direct students to reflect on written feedback they have received and to discuss it with their instructor and/or peers. </a:t>
            </a:r>
          </a:p>
          <a:p>
            <a:pPr marL="232943" indent="-232943">
              <a:buAutoNum type="arabicPeriod"/>
            </a:pPr>
            <a:r>
              <a:rPr lang="en-GB" dirty="0"/>
              <a:t>Oral presentations and collaborative projects are good vehicles for engaging students in carefully supported peer-to-peer dialogue around the strengths and weaknesses of work in progress. </a:t>
            </a:r>
          </a:p>
          <a:p>
            <a:pPr marL="232943" indent="-232943">
              <a:buAutoNum type="arabicPeriod"/>
            </a:pPr>
            <a:r>
              <a:rPr lang="en-GB" dirty="0"/>
              <a:t>The personalized nature of feed-forward can be replicated by screen-casting instructor commentary on an exemplar piece of work and enabling students to view this in their own time., </a:t>
            </a:r>
          </a:p>
          <a:p>
            <a:pPr marL="232943" indent="-232943">
              <a:buAutoNum type="arabicPeriod"/>
            </a:pPr>
            <a:r>
              <a:rPr lang="en-GB" dirty="0"/>
              <a:t>Interactive coversheets can be used, on which students self-evaluate their assignment submissions against the rubric, summarising how previous feedback has informed their work, and requesting specific feedback. </a:t>
            </a:r>
          </a:p>
        </p:txBody>
      </p:sp>
      <p:sp>
        <p:nvSpPr>
          <p:cNvPr id="4" name="Slide Number Placeholder 3"/>
          <p:cNvSpPr>
            <a:spLocks noGrp="1"/>
          </p:cNvSpPr>
          <p:nvPr>
            <p:ph type="sldNum" sz="quarter" idx="5"/>
          </p:nvPr>
        </p:nvSpPr>
        <p:spPr/>
        <p:txBody>
          <a:bodyPr/>
          <a:lstStyle/>
          <a:p>
            <a:fld id="{2032700E-F836-F843-9466-8C65D46A26AD}" type="slidenum">
              <a:rPr lang="en-US" smtClean="0"/>
              <a:t>14</a:t>
            </a:fld>
            <a:endParaRPr lang="en-US"/>
          </a:p>
        </p:txBody>
      </p:sp>
    </p:spTree>
    <p:extLst>
      <p:ext uri="{BB962C8B-B14F-4D97-AF65-F5344CB8AC3E}">
        <p14:creationId xmlns:p14="http://schemas.microsoft.com/office/powerpoint/2010/main" val="2762585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defRPr/>
            </a:pPr>
            <a:endParaRPr lang="en-US" b="0" i="0" dirty="0">
              <a:effectLst/>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15</a:t>
            </a:fld>
            <a:endParaRPr lang="en-US"/>
          </a:p>
        </p:txBody>
      </p:sp>
    </p:spTree>
    <p:extLst>
      <p:ext uri="{BB962C8B-B14F-4D97-AF65-F5344CB8AC3E}">
        <p14:creationId xmlns:p14="http://schemas.microsoft.com/office/powerpoint/2010/main" val="1545792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defRPr/>
            </a:pPr>
            <a:endParaRPr lang="en-US" b="0" i="0" dirty="0">
              <a:effectLst/>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16</a:t>
            </a:fld>
            <a:endParaRPr lang="en-US"/>
          </a:p>
        </p:txBody>
      </p:sp>
    </p:spTree>
    <p:extLst>
      <p:ext uri="{BB962C8B-B14F-4D97-AF65-F5344CB8AC3E}">
        <p14:creationId xmlns:p14="http://schemas.microsoft.com/office/powerpoint/2010/main" val="728351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feedback should be an integral part of learning in HE, but students can find this process cognitively and emotionally challenging. </a:t>
            </a:r>
          </a:p>
          <a:p>
            <a:endParaRPr lang="en-US" dirty="0"/>
          </a:p>
          <a:p>
            <a:r>
              <a:rPr lang="en-US" dirty="0"/>
              <a:t>Results for largely written feedback in the figure.</a:t>
            </a:r>
          </a:p>
          <a:p>
            <a:endParaRPr lang="en-GB" sz="1000" dirty="0"/>
          </a:p>
          <a:p>
            <a:r>
              <a:rPr lang="en-GB" dirty="0"/>
              <a:t>Negative emotions –frustration, disappointment, disheartened, stress, sadness, anger, embarrassment, shock</a:t>
            </a:r>
          </a:p>
          <a:p>
            <a:r>
              <a:rPr lang="en-GB" dirty="0"/>
              <a:t>Positive emotions – happiness, relief, excitement, pride </a:t>
            </a:r>
          </a:p>
        </p:txBody>
      </p:sp>
      <p:sp>
        <p:nvSpPr>
          <p:cNvPr id="4" name="Slide Number Placeholder 3"/>
          <p:cNvSpPr>
            <a:spLocks noGrp="1"/>
          </p:cNvSpPr>
          <p:nvPr>
            <p:ph type="sldNum" sz="quarter" idx="5"/>
          </p:nvPr>
        </p:nvSpPr>
        <p:spPr/>
        <p:txBody>
          <a:bodyPr/>
          <a:lstStyle/>
          <a:p>
            <a:fld id="{2032700E-F836-F843-9466-8C65D46A26AD}" type="slidenum">
              <a:rPr lang="en-US" smtClean="0"/>
              <a:t>2</a:t>
            </a:fld>
            <a:endParaRPr lang="en-US"/>
          </a:p>
        </p:txBody>
      </p:sp>
    </p:spTree>
    <p:extLst>
      <p:ext uri="{BB962C8B-B14F-4D97-AF65-F5344CB8AC3E}">
        <p14:creationId xmlns:p14="http://schemas.microsoft.com/office/powerpoint/2010/main" val="1202185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sz="1200" kern="1200" dirty="0">
                <a:solidFill>
                  <a:schemeClr val="tx1"/>
                </a:solidFill>
                <a:effectLst/>
                <a:latin typeface="+mn-lt"/>
                <a:ea typeface="+mn-ea"/>
                <a:cs typeface="+mn-cs"/>
              </a:rPr>
              <a:t>In this presentation, we examine the role that instructor-student relational feed-forward can play in foregrounding student emotion, dissipating anxiety, and enabling productive learning attitudes and behaviours. </a:t>
            </a:r>
            <a:endParaRPr lang="en-US" sz="1000" dirty="0"/>
          </a:p>
          <a:p>
            <a:pPr defTabSz="931774">
              <a:defRPr/>
            </a:pPr>
            <a:endParaRPr lang="en-GB" dirty="0"/>
          </a:p>
          <a:p>
            <a:pPr defTabSz="931774">
              <a:defRPr/>
            </a:pPr>
            <a:r>
              <a:rPr lang="en-GB" dirty="0"/>
              <a:t>We define relational feed-forward as a dialogic form of assessment communication through which meanings are negotiated, and confusions and expectations are clarified. It is future-oriented, referring to instructor commentary that either impacts upon an upcoming assignment, or is given post-assignment with specific direction on how it can be applied to future work. </a:t>
            </a:r>
          </a:p>
          <a:p>
            <a:pPr defTabSz="931774">
              <a:defRPr/>
            </a:pPr>
            <a:endParaRPr lang="en-GB" sz="1000" dirty="0"/>
          </a:p>
          <a:p>
            <a:pPr defTabSz="931774">
              <a:defRPr/>
            </a:pPr>
            <a:r>
              <a:rPr lang="en-GB" dirty="0"/>
              <a:t>Relational feed-forward involves an awareness of the socio-affective context of feedback and a consideration of its impact on the learner. Relational feed-forward draws on elements of the therapeutic relationship found in health care settings, notably respecting the individual, being receptive to their emotions, and establishing warmth, empathy, genuine interest, and non-judgmental behaviour.</a:t>
            </a:r>
          </a:p>
          <a:p>
            <a:pPr defTabSz="931774">
              <a:defRPr/>
            </a:pPr>
            <a:endParaRPr lang="en-GB" sz="1000" dirty="0"/>
          </a:p>
          <a:p>
            <a:pPr defTabSz="931774">
              <a:defRPr/>
            </a:pPr>
            <a:r>
              <a:rPr lang="en-GB" dirty="0"/>
              <a:t>We view wellbeing as an umbrella term that emanates from the achievement of positive emotions, motivation, and self-regulative and self-efficacious learning behaviours. </a:t>
            </a:r>
            <a:endParaRPr lang="en-US" b="0" i="0" dirty="0">
              <a:effectLst/>
            </a:endParaRPr>
          </a:p>
        </p:txBody>
      </p:sp>
      <p:sp>
        <p:nvSpPr>
          <p:cNvPr id="4" name="Slide Number Placeholder 3"/>
          <p:cNvSpPr>
            <a:spLocks noGrp="1"/>
          </p:cNvSpPr>
          <p:nvPr>
            <p:ph type="sldNum" sz="quarter" idx="5"/>
          </p:nvPr>
        </p:nvSpPr>
        <p:spPr/>
        <p:txBody>
          <a:bodyPr/>
          <a:lstStyle/>
          <a:p>
            <a:fld id="{2032700E-F836-F843-9466-8C65D46A26AD}" type="slidenum">
              <a:rPr lang="en-US" smtClean="0"/>
              <a:t>3</a:t>
            </a:fld>
            <a:endParaRPr lang="en-US"/>
          </a:p>
        </p:txBody>
      </p:sp>
    </p:spTree>
    <p:extLst>
      <p:ext uri="{BB962C8B-B14F-4D97-AF65-F5344CB8AC3E}">
        <p14:creationId xmlns:p14="http://schemas.microsoft.com/office/powerpoint/2010/main" val="46073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488ECB"/>
              </a:buClr>
              <a:buSzTx/>
              <a:buFont typeface="Wingdings" panose="05000000000000000000" pitchFamily="2" charset="2"/>
              <a:buNone/>
              <a:tabLst/>
              <a:defRPr/>
            </a:pPr>
            <a:r>
              <a:rPr lang="en-US" dirty="0"/>
              <a:t>Individual 30 minute face-to-face meeting with the instructor. Only two of 30 students did not attend. Students received no grade or feedback prior to the meeting. </a:t>
            </a:r>
          </a:p>
          <a:p>
            <a:pPr marL="0" indent="0">
              <a:buClr>
                <a:srgbClr val="488ECB"/>
              </a:buClr>
              <a:buFont typeface="Wingdings" panose="05000000000000000000" pitchFamily="2" charset="2"/>
              <a:buNone/>
            </a:pPr>
            <a:endParaRPr lang="en-US" sz="900" dirty="0"/>
          </a:p>
          <a:p>
            <a:r>
              <a:rPr lang="en-US" sz="1200" dirty="0"/>
              <a:t>The instructors set the scene for honest feedback interactions, outlining meeting purpose and setting expectations for dialogue focused on learning. </a:t>
            </a:r>
            <a:r>
              <a:rPr lang="en-GB" sz="1200" b="0" i="0" u="none" strike="noStrike" kern="1200" baseline="0" dirty="0">
                <a:solidFill>
                  <a:schemeClr val="tx1"/>
                </a:solidFill>
                <a:latin typeface="+mn-lt"/>
                <a:ea typeface="+mn-ea"/>
                <a:cs typeface="+mn-cs"/>
              </a:rPr>
              <a:t>The </a:t>
            </a:r>
            <a:r>
              <a:rPr lang="en-US" sz="1200" b="0" i="0" u="none" strike="noStrike" kern="1200" baseline="0" dirty="0">
                <a:solidFill>
                  <a:schemeClr val="tx1"/>
                </a:solidFill>
                <a:latin typeface="+mn-lt"/>
                <a:ea typeface="+mn-ea"/>
                <a:cs typeface="+mn-cs"/>
              </a:rPr>
              <a:t>teacher began with the question ‘Are you ready for feedback’?</a:t>
            </a:r>
            <a:endParaRPr lang="en-US" sz="1200" dirty="0"/>
          </a:p>
          <a:p>
            <a:pPr marL="0" indent="0">
              <a:buClr>
                <a:srgbClr val="488ECB"/>
              </a:buClr>
              <a:buFont typeface="Wingdings" panose="05000000000000000000" pitchFamily="2" charset="2"/>
              <a:buNone/>
            </a:pPr>
            <a:endParaRPr lang="en-US" sz="900" dirty="0"/>
          </a:p>
          <a:p>
            <a:pPr marL="0" indent="0">
              <a:buClr>
                <a:srgbClr val="488ECB"/>
              </a:buClr>
              <a:buFont typeface="Wingdings" panose="05000000000000000000" pitchFamily="2" charset="2"/>
              <a:buNone/>
            </a:pPr>
            <a:r>
              <a:rPr lang="en-US" sz="1200" dirty="0"/>
              <a:t>Meetings were purposely friendly, open and dialogic, </a:t>
            </a:r>
            <a:r>
              <a:rPr lang="en-GB" sz="1200" dirty="0"/>
              <a:t>with the instructors demonstrating a receptive and respectful attitude to work of all standards</a:t>
            </a:r>
          </a:p>
          <a:p>
            <a:pPr marL="0" indent="0">
              <a:buClr>
                <a:srgbClr val="488ECB"/>
              </a:buClr>
              <a:buFont typeface="Wingdings" panose="05000000000000000000" pitchFamily="2" charset="2"/>
              <a:buNone/>
            </a:pPr>
            <a:endParaRPr lang="en-GB" sz="900" dirty="0"/>
          </a:p>
          <a:p>
            <a:pPr defTabSz="931774">
              <a:defRPr/>
            </a:pPr>
            <a:r>
              <a:rPr lang="en-US" dirty="0"/>
              <a:t>Students selected when to meet with the instructor, and after this they revised their work before submission for summative grading. Each session ended with the co-creation of an action plan for improvement.</a:t>
            </a:r>
          </a:p>
          <a:p>
            <a:pPr marL="0" indent="0">
              <a:buClr>
                <a:srgbClr val="488ECB"/>
              </a:buClr>
              <a:buFont typeface="Wingdings" panose="05000000000000000000" pitchFamily="2" charset="2"/>
              <a:buNone/>
            </a:pPr>
            <a:endParaRPr lang="en-GB" sz="900" dirty="0"/>
          </a:p>
          <a:p>
            <a:r>
              <a:rPr lang="en-GB" dirty="0"/>
              <a:t>Interviews were audio-recorded and exemplar paragraphs were used. </a:t>
            </a:r>
            <a:r>
              <a:rPr lang="en-GB" sz="1200" kern="1200" dirty="0">
                <a:solidFill>
                  <a:schemeClr val="tx1"/>
                </a:solidFill>
                <a:effectLst/>
                <a:latin typeface="Arial" charset="0"/>
                <a:ea typeface="ＭＳ Ｐゴシック" charset="0"/>
                <a:cs typeface="ＭＳ Ｐゴシック" charset="0"/>
              </a:rPr>
              <a:t>Students engage with learning ‘head on’</a:t>
            </a:r>
          </a:p>
        </p:txBody>
      </p:sp>
      <p:sp>
        <p:nvSpPr>
          <p:cNvPr id="4" name="Slide Number Placeholder 3"/>
          <p:cNvSpPr>
            <a:spLocks noGrp="1"/>
          </p:cNvSpPr>
          <p:nvPr>
            <p:ph type="sldNum" sz="quarter" idx="5"/>
          </p:nvPr>
        </p:nvSpPr>
        <p:spPr/>
        <p:txBody>
          <a:bodyPr/>
          <a:lstStyle/>
          <a:p>
            <a:fld id="{2032700E-F836-F843-9466-8C65D46A26AD}" type="slidenum">
              <a:rPr lang="en-US" smtClean="0"/>
              <a:t>4</a:t>
            </a:fld>
            <a:endParaRPr lang="en-US"/>
          </a:p>
        </p:txBody>
      </p:sp>
    </p:spTree>
    <p:extLst>
      <p:ext uri="{BB962C8B-B14F-4D97-AF65-F5344CB8AC3E}">
        <p14:creationId xmlns:p14="http://schemas.microsoft.com/office/powerpoint/2010/main" val="16680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Interviews</a:t>
            </a:r>
          </a:p>
          <a:p>
            <a:pPr marL="0" marR="0" lvl="0" indent="0" algn="l" defTabSz="931774" rtl="0" eaLnBrk="1" fontAlgn="base"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Full-time students, most aged 18-21 years, </a:t>
            </a:r>
            <a:r>
              <a:rPr lang="en-US" sz="1200" dirty="0"/>
              <a:t>male = 45%    female = 55% </a:t>
            </a:r>
            <a:endParaRPr lang="en-GB" dirty="0"/>
          </a:p>
          <a:p>
            <a:r>
              <a:rPr lang="en-GB" dirty="0"/>
              <a:t>Interview</a:t>
            </a:r>
            <a:r>
              <a:rPr lang="en-GB" baseline="0" dirty="0"/>
              <a:t> average = 29.58 minutes. Range = 13.02 mins - 56.33 mins</a:t>
            </a:r>
          </a:p>
          <a:p>
            <a:endParaRPr lang="en-GB" sz="1200" baseline="0" dirty="0"/>
          </a:p>
          <a:p>
            <a:r>
              <a:rPr lang="en-GB" sz="1200" b="1" baseline="0" dirty="0"/>
              <a:t>Focus groups </a:t>
            </a:r>
          </a:p>
          <a:p>
            <a:r>
              <a:rPr lang="en-GB" sz="1200" baseline="0" dirty="0"/>
              <a:t>Full time students – aged 18-21, predominantly female</a:t>
            </a:r>
          </a:p>
          <a:p>
            <a:r>
              <a:rPr lang="en-GB" sz="1200" baseline="0" dirty="0"/>
              <a:t>Average 50 mins</a:t>
            </a:r>
          </a:p>
          <a:p>
            <a:r>
              <a:rPr lang="en-GB" sz="1200" baseline="0" dirty="0"/>
              <a:t>Conducted by RA </a:t>
            </a:r>
            <a:r>
              <a:rPr lang="en-US" sz="1200" b="0" i="0" u="none" strike="noStrike" kern="1200" baseline="0" dirty="0">
                <a:solidFill>
                  <a:schemeClr val="tx1"/>
                </a:solidFill>
                <a:latin typeface="+mn-lt"/>
                <a:ea typeface="+mn-ea"/>
                <a:cs typeface="+mn-cs"/>
              </a:rPr>
              <a:t>who had not taught on the course</a:t>
            </a:r>
          </a:p>
          <a:p>
            <a:endParaRPr lang="en-US" sz="10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projects passed through the ethical review process of the authors’ faculty</a:t>
            </a:r>
            <a:r>
              <a:rPr lang="en-GB" sz="1200" b="0" i="0" u="none" strike="noStrike" kern="1200" baseline="0" dirty="0">
                <a:solidFill>
                  <a:schemeClr val="tx1"/>
                </a:solidFill>
                <a:latin typeface="+mn-lt"/>
                <a:ea typeface="+mn-ea"/>
                <a:cs typeface="+mn-cs"/>
              </a:rPr>
              <a:t>.</a:t>
            </a:r>
            <a:endParaRPr lang="en-US" sz="1200" dirty="0"/>
          </a:p>
        </p:txBody>
      </p:sp>
      <p:sp>
        <p:nvSpPr>
          <p:cNvPr id="4" name="Slide Number Placeholder 3"/>
          <p:cNvSpPr>
            <a:spLocks noGrp="1"/>
          </p:cNvSpPr>
          <p:nvPr>
            <p:ph type="sldNum" sz="quarter" idx="5"/>
          </p:nvPr>
        </p:nvSpPr>
        <p:spPr/>
        <p:txBody>
          <a:bodyPr/>
          <a:lstStyle/>
          <a:p>
            <a:fld id="{2032700E-F836-F843-9466-8C65D46A26AD}" type="slidenum">
              <a:rPr lang="en-US" smtClean="0"/>
              <a:t>5</a:t>
            </a:fld>
            <a:endParaRPr lang="en-US"/>
          </a:p>
        </p:txBody>
      </p:sp>
    </p:spTree>
    <p:extLst>
      <p:ext uri="{BB962C8B-B14F-4D97-AF65-F5344CB8AC3E}">
        <p14:creationId xmlns:p14="http://schemas.microsoft.com/office/powerpoint/2010/main" val="1545792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Receiving commentary was a moment of reckoning for students, offering a judgement about their performance, and the uncertainty associated with this exposed their vulnerability.</a:t>
            </a:r>
          </a:p>
          <a:p>
            <a:endParaRPr lang="en-US" dirty="0"/>
          </a:p>
          <a:p>
            <a:r>
              <a:rPr lang="en-US" i="1" dirty="0"/>
              <a:t>‘You go through a grieving process … trying to accept it’ </a:t>
            </a:r>
            <a:endParaRPr lang="en-GB" i="1" dirty="0"/>
          </a:p>
        </p:txBody>
      </p:sp>
      <p:sp>
        <p:nvSpPr>
          <p:cNvPr id="4" name="Slide Number Placeholder 3"/>
          <p:cNvSpPr>
            <a:spLocks noGrp="1"/>
          </p:cNvSpPr>
          <p:nvPr>
            <p:ph type="sldNum" sz="quarter" idx="5"/>
          </p:nvPr>
        </p:nvSpPr>
        <p:spPr/>
        <p:txBody>
          <a:bodyPr/>
          <a:lstStyle/>
          <a:p>
            <a:fld id="{2032700E-F836-F843-9466-8C65D46A26AD}" type="slidenum">
              <a:rPr lang="en-US" smtClean="0"/>
              <a:t>6</a:t>
            </a:fld>
            <a:endParaRPr lang="en-US"/>
          </a:p>
        </p:txBody>
      </p:sp>
    </p:spTree>
    <p:extLst>
      <p:ext uri="{BB962C8B-B14F-4D97-AF65-F5344CB8AC3E}">
        <p14:creationId xmlns:p14="http://schemas.microsoft.com/office/powerpoint/2010/main" val="258644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Cathartic, offering an emotional release for students to admit their progress (or lack of) and to move forward from a mutually </a:t>
            </a:r>
            <a:r>
              <a:rPr lang="en-US" sz="1200" b="0" i="0" u="none" strike="noStrike" kern="1200" baseline="0" dirty="0" err="1">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benchmark.</a:t>
            </a:r>
            <a:endParaRPr lang="en-US" i="1" dirty="0"/>
          </a:p>
        </p:txBody>
      </p:sp>
      <p:sp>
        <p:nvSpPr>
          <p:cNvPr id="4" name="Slide Number Placeholder 3"/>
          <p:cNvSpPr>
            <a:spLocks noGrp="1"/>
          </p:cNvSpPr>
          <p:nvPr>
            <p:ph type="sldNum" sz="quarter" idx="5"/>
          </p:nvPr>
        </p:nvSpPr>
        <p:spPr/>
        <p:txBody>
          <a:bodyPr/>
          <a:lstStyle/>
          <a:p>
            <a:fld id="{2032700E-F836-F843-9466-8C65D46A26AD}" type="slidenum">
              <a:rPr lang="en-US" smtClean="0"/>
              <a:t>7</a:t>
            </a:fld>
            <a:endParaRPr lang="en-US"/>
          </a:p>
        </p:txBody>
      </p:sp>
    </p:spTree>
    <p:extLst>
      <p:ext uri="{BB962C8B-B14F-4D97-AF65-F5344CB8AC3E}">
        <p14:creationId xmlns:p14="http://schemas.microsoft.com/office/powerpoint/2010/main" val="353627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i="1" dirty="0"/>
              <a:t>‘The lecturer is a reassuring presence … you can talk it through, and say I am a bit disappointed in this … you can’t talk to a piece of paper’  ‘It does help when you have that face-to-face conversation. You know that you can ask those questions and not feel silly about it’</a:t>
            </a:r>
            <a:endParaRPr lang="en-US" dirty="0"/>
          </a:p>
          <a:p>
            <a:pPr marL="232943" indent="-232943">
              <a:buAutoNum type="arabicPeriod"/>
            </a:pPr>
            <a:endParaRPr lang="en-US" dirty="0"/>
          </a:p>
          <a:p>
            <a:pPr marL="228600" indent="-228600" defTabSz="931774">
              <a:buAutoNum type="arabicPeriod" startAt="2"/>
              <a:defRPr/>
            </a:pPr>
            <a:r>
              <a:rPr lang="en-GB" i="1" dirty="0"/>
              <a:t>‘There is a lot of nuances in the way people say things, which you don’t pick up from a scribble on a piece of paper’ ‘You really understand what the tutor is saying and this can help with your emotions … talking helps you to deal with feedback, </a:t>
            </a:r>
          </a:p>
          <a:p>
            <a:pPr marL="0" indent="0" defTabSz="931774">
              <a:buNone/>
              <a:defRPr/>
            </a:pPr>
            <a:r>
              <a:rPr lang="en-GB" i="1" dirty="0"/>
              <a:t>      both emotionally and then taking action’</a:t>
            </a:r>
          </a:p>
          <a:p>
            <a:pPr defTabSz="931774">
              <a:defRPr/>
            </a:pPr>
            <a:endParaRPr lang="en-GB" i="1" dirty="0"/>
          </a:p>
          <a:p>
            <a:pPr marL="228600" indent="-228600" defTabSz="931774">
              <a:buAutoNum type="arabicPeriod" startAt="3"/>
              <a:defRPr/>
            </a:pPr>
            <a:r>
              <a:rPr lang="en-GB" i="1" dirty="0"/>
              <a:t>‘I did feel a lot better afterwards. I was confident that I knew what to do to improve. I had a clear sense of direction’  ‘It re-motivates you to do the piece of work because you know where you are going with it’ ‘After the meeting I was much more aware of things I needed to change. There was a target I was trying to hit and suddenly I could see a clear path to it that was not there before. This makes you feel good, kind of capable of doing well’</a:t>
            </a:r>
          </a:p>
          <a:p>
            <a:pPr marL="228600" indent="-228600" defTabSz="931774">
              <a:buAutoNum type="arabicPeriod" startAt="3"/>
              <a:defRPr/>
            </a:pPr>
            <a:endParaRPr lang="en-GB" i="1" dirty="0"/>
          </a:p>
          <a:p>
            <a:pPr marL="228600" indent="-228600" defTabSz="931774">
              <a:buAutoNum type="arabicPeriod" startAt="3"/>
              <a:defRPr/>
            </a:pPr>
            <a:r>
              <a:rPr lang="en-GB" i="1" dirty="0"/>
              <a:t>‘Having the tutor comments before final grading, I recognize more that it is about the work and not about me. Because it’s in sort of a dynamic process that can still be changed’ .  ‘This is not the finished product, this is just a draft. It offers a kind of safety net where we can experiment, ask questions and try things out’</a:t>
            </a:r>
          </a:p>
          <a:p>
            <a:pPr marL="228600" indent="-228600" defTabSz="931774">
              <a:buAutoNum type="arabicPeriod" startAt="3"/>
              <a:defRPr/>
            </a:pPr>
            <a:endParaRPr lang="en-GB" i="1" dirty="0"/>
          </a:p>
          <a:p>
            <a:pPr marL="228600" indent="-228600" defTabSz="931774">
              <a:buAutoNum type="arabicPeriod" startAt="3"/>
              <a:defRPr/>
            </a:pPr>
            <a:r>
              <a:rPr lang="en-GB" i="1" dirty="0"/>
              <a:t>With assessments it can make some students feel ‘ah ok I just have to write it and hand it in’. This assessment and feedforward supports you to develop the draft element of work’’ ‘I see it as allowing us to fulfil what we actually can do , rather than working with what you think you can do and then handing it in to be </a:t>
            </a:r>
            <a:r>
              <a:rPr lang="en-GB" i="1" dirty="0" err="1"/>
              <a:t>criticsed</a:t>
            </a:r>
            <a:r>
              <a:rPr lang="en-GB" i="1" dirty="0"/>
              <a:t>’ ‘I realised that you have to start from a place where you don’t want to be to get to where you do want to be’ ‘ Assessment is actually a really good way to learn if you go out there and ask for feedback’.</a:t>
            </a:r>
          </a:p>
          <a:p>
            <a:pPr marL="228600" indent="-228600" defTabSz="931774">
              <a:buAutoNum type="arabicPeriod" startAt="3"/>
              <a:defRPr/>
            </a:pPr>
            <a:endParaRPr lang="en-GB" i="1" dirty="0"/>
          </a:p>
          <a:p>
            <a:pPr marL="228600" indent="-228600" defTabSz="931774">
              <a:buAutoNum type="arabicPeriod" startAt="3"/>
              <a:defRPr/>
            </a:pPr>
            <a:r>
              <a:rPr lang="en-GB" i="1" dirty="0"/>
              <a:t>It is ally motivating to know that you are heading in the right direction – to be able to ask about the assessment grid and to make sure I understand it’</a:t>
            </a:r>
          </a:p>
        </p:txBody>
      </p:sp>
      <p:sp>
        <p:nvSpPr>
          <p:cNvPr id="4" name="Slide Number Placeholder 3"/>
          <p:cNvSpPr>
            <a:spLocks noGrp="1"/>
          </p:cNvSpPr>
          <p:nvPr>
            <p:ph type="sldNum" sz="quarter" idx="5"/>
          </p:nvPr>
        </p:nvSpPr>
        <p:spPr/>
        <p:txBody>
          <a:bodyPr/>
          <a:lstStyle/>
          <a:p>
            <a:fld id="{2032700E-F836-F843-9466-8C65D46A26AD}" type="slidenum">
              <a:rPr lang="en-US" smtClean="0"/>
              <a:t>8</a:t>
            </a:fld>
            <a:endParaRPr lang="en-US"/>
          </a:p>
        </p:txBody>
      </p:sp>
    </p:spTree>
    <p:extLst>
      <p:ext uri="{BB962C8B-B14F-4D97-AF65-F5344CB8AC3E}">
        <p14:creationId xmlns:p14="http://schemas.microsoft.com/office/powerpoint/2010/main" val="23642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32700E-F836-F843-9466-8C65D46A26AD}" type="slidenum">
              <a:rPr lang="en-US" smtClean="0"/>
              <a:t>9</a:t>
            </a:fld>
            <a:endParaRPr lang="en-US"/>
          </a:p>
        </p:txBody>
      </p:sp>
    </p:spTree>
    <p:extLst>
      <p:ext uri="{BB962C8B-B14F-4D97-AF65-F5344CB8AC3E}">
        <p14:creationId xmlns:p14="http://schemas.microsoft.com/office/powerpoint/2010/main" val="4132626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green whi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blip>
          <a:stretch>
            <a:fillRect/>
          </a:stretch>
        </p:blipFill>
        <p:spPr>
          <a:xfrm>
            <a:off x="3060500" y="1168999"/>
            <a:ext cx="6065892" cy="4661159"/>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28 August 2022</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386574608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 coral chevr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6"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dirty="0"/>
              <a:t>Click to edit Master title style</a:t>
            </a:r>
            <a:endParaRPr lang="en-GB"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0"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column - blue chevron">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3029990" y="1165136"/>
            <a:ext cx="6105467" cy="4687025"/>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23751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 column - yellow chevron">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68898"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940203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1182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081236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552762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 column yellow bulle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1999" y="842400"/>
            <a:ext cx="5468898"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84442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column blac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168733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7"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554837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 column - blue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488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coral whit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28 August 2022</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cSld>
  <p:clrMapOvr>
    <a:overrideClrMapping bg1="lt1" tx1="dk1" bg2="lt2" tx2="dk2" accent1="accent1" accent2="accent2" accent3="accent3" accent4="accent4" accent5="accent5" accent6="accent6" hlink="hlink" folHlink="folHlink"/>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column - coral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rgbClr val="DE6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3618"/>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2" y="6343934"/>
            <a:ext cx="12192000" cy="524099"/>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 column yellow backgroun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345936"/>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tx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tx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100579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1 column - green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083DFD6-03BF-4A1B-9EE1-68F952476A90}"/>
              </a:ext>
            </a:extLst>
          </p:cNvPr>
          <p:cNvSpPr/>
          <p:nvPr userDrawn="1"/>
        </p:nvSpPr>
        <p:spPr>
          <a:xfrm>
            <a:off x="-1" y="-1"/>
            <a:ext cx="12192001" cy="636168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7054"/>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dirty="0"/>
          </a:p>
        </p:txBody>
      </p:sp>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bg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bg1"/>
                </a:solidFill>
                <a:latin typeface="+mn-lt"/>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1"/>
                </a:solidFill>
                <a:latin typeface="+mn-lt"/>
              </a:defRPr>
            </a:lvl2pPr>
            <a:lvl3pPr marL="576000" indent="-216000">
              <a:lnSpc>
                <a:spcPct val="100000"/>
              </a:lnSpc>
              <a:buClr>
                <a:schemeClr val="bg1"/>
              </a:buClr>
              <a:buFont typeface="Wingdings" panose="05000000000000000000" pitchFamily="2" charset="2"/>
              <a:buChar char="§"/>
              <a:defRPr sz="2300">
                <a:solidFill>
                  <a:schemeClr val="bg1"/>
                </a:solidFill>
              </a:defRPr>
            </a:lvl3pPr>
            <a:lvl4pPr marL="720000" indent="-216000">
              <a:lnSpc>
                <a:spcPct val="100000"/>
              </a:lnSpc>
              <a:buFont typeface="Arial" panose="020B0604020202020204" pitchFamily="34" charset="0"/>
              <a:buChar char="▪"/>
              <a:defRPr sz="2200" u="none" baseline="0">
                <a:solidFill>
                  <a:schemeClr val="bg1"/>
                </a:solidFill>
              </a:defRPr>
            </a:lvl4pPr>
            <a:lvl5pPr marL="864000" indent="-216000">
              <a:lnSpc>
                <a:spcPct val="100000"/>
              </a:lnSpc>
              <a:buClrTx/>
              <a:buSzPct val="80000"/>
              <a:buFont typeface="Arial" panose="020B0604020202020204" pitchFamily="34" charset="0"/>
              <a:buChar char="▫"/>
              <a:defRPr lang="en-US" sz="2100" kern="1200" dirty="0">
                <a:solidFill>
                  <a:schemeClr val="bg1"/>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871334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s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a:t>Click to edit Master title style</a:t>
            </a:r>
            <a:endParaRPr lang="en-GB" dirty="0"/>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1668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ages cor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dirty="0"/>
              <a:t>Click to edit Master title style</a:t>
            </a:r>
            <a:endParaRPr lang="en-GB" dirty="0"/>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05199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bg1"/>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bg2"/>
                </a:solidFill>
              </a:defRPr>
            </a:lvl1pPr>
            <a:lvl2pPr marL="432000" indent="-288000">
              <a:lnSpc>
                <a:spcPct val="100000"/>
              </a:lnSpc>
              <a:buClr>
                <a:schemeClr val="bg1"/>
              </a:buClr>
              <a:buSzPct val="90000"/>
              <a:buFont typeface="Wingdings" panose="05000000000000000000" pitchFamily="2" charset="2"/>
              <a:buChar char="n"/>
              <a:defRPr lang="en-US" dirty="0" smtClean="0">
                <a:solidFill>
                  <a:schemeClr val="bg2"/>
                </a:solidFill>
              </a:defRPr>
            </a:lvl2pPr>
            <a:lvl3pPr marL="702900" indent="-342900">
              <a:lnSpc>
                <a:spcPct val="100000"/>
              </a:lnSpc>
              <a:buFont typeface="Wingdings" panose="05000000000000000000" pitchFamily="2" charset="2"/>
              <a:buChar char="§"/>
              <a:defRPr sz="2300">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2980121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Images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83DFD6-03BF-4A1B-9EE1-68F952476A90}"/>
              </a:ext>
            </a:extLst>
          </p:cNvPr>
          <p:cNvSpPr/>
          <p:nvPr userDrawn="1"/>
        </p:nvSpPr>
        <p:spPr>
          <a:xfrm>
            <a:off x="-1" y="0"/>
            <a:ext cx="6113159" cy="317427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6094800" y="-1"/>
            <a:ext cx="3142800" cy="3177526"/>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240261" y="0"/>
            <a:ext cx="2952000" cy="3177526"/>
          </a:xfrm>
        </p:spPr>
        <p:txBody>
          <a:bodyPr>
            <a:normAutofit/>
          </a:bodyPr>
          <a:lstStyle/>
          <a:p>
            <a:r>
              <a:rPr lang="en-US"/>
              <a:t>Click icon to add picture</a:t>
            </a:r>
            <a:endParaRPr lang="en-GB"/>
          </a:p>
        </p:txBody>
      </p:sp>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dirty="0"/>
              <a:t>Click to edit Master title style</a:t>
            </a:r>
            <a:endParaRPr lang="en-GB" dirty="0"/>
          </a:p>
        </p:txBody>
      </p:sp>
      <p:sp>
        <p:nvSpPr>
          <p:cNvPr id="15"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6000"/>
            <a:ext cx="4050000" cy="1602000"/>
          </a:xfrm>
        </p:spPr>
        <p:txBody>
          <a:bodyPr vert="horz" lIns="0" tIns="331200" rIns="0" bIns="0" rtlCol="0">
            <a:normAutofit/>
          </a:bodyPr>
          <a:lstStyle>
            <a:lvl1pPr>
              <a:lnSpc>
                <a:spcPct val="100000"/>
              </a:lnSpc>
              <a:defRPr lang="en-US" dirty="0" smtClean="0">
                <a:solidFill>
                  <a:schemeClr val="tx2"/>
                </a:solidFill>
              </a:defRPr>
            </a:lvl1pPr>
            <a:lvl2pPr marL="432000" indent="-288000">
              <a:lnSpc>
                <a:spcPct val="100000"/>
              </a:lnSpc>
              <a:buClrTx/>
              <a:buSzPct val="90000"/>
              <a:buFont typeface="Wingdings" panose="05000000000000000000" pitchFamily="2" charset="2"/>
              <a:buChar char="n"/>
              <a:defRPr lang="en-US" dirty="0" smtClean="0">
                <a:solidFill>
                  <a:schemeClr val="tx2"/>
                </a:solidFill>
              </a:defRPr>
            </a:lvl2pPr>
            <a:lvl3pPr marL="576000" indent="-216000">
              <a:lnSpc>
                <a:spcPct val="100000"/>
              </a:lnSpc>
              <a:buFont typeface="Wingdings" panose="05000000000000000000" pitchFamily="2" charset="2"/>
              <a:buChar char="§"/>
              <a:defRPr sz="2300">
                <a:solidFill>
                  <a:schemeClr val="tx2"/>
                </a:solidFill>
              </a:defRPr>
            </a:lvl3pPr>
            <a:lvl4pPr>
              <a:defRPr>
                <a:solidFill>
                  <a:schemeClr val="bg2"/>
                </a:solidFill>
              </a:defRPr>
            </a:lvl4pPr>
            <a:lvl5pPr>
              <a:defRPr>
                <a:solidFill>
                  <a:schemeClr val="bg2"/>
                </a:solidFill>
              </a:defRPr>
            </a:lvl5pPr>
            <a:lvl6pPr>
              <a:defRPr>
                <a:solidFill>
                  <a:schemeClr val="bg2"/>
                </a:solidFill>
              </a:defRPr>
            </a:lvl6pPr>
          </a:lstStyle>
          <a:p>
            <a:pPr lvl="0"/>
            <a:r>
              <a:rPr lang="en-US" dirty="0"/>
              <a:t>Edit Master text styles</a:t>
            </a:r>
          </a:p>
          <a:p>
            <a:pPr lvl="1"/>
            <a:r>
              <a:rPr lang="en-US" dirty="0"/>
              <a:t>Second level</a:t>
            </a:r>
          </a:p>
          <a:p>
            <a:pPr lvl="2"/>
            <a:r>
              <a:rPr lang="en-US" dirty="0"/>
              <a:t>Third level</a:t>
            </a:r>
          </a:p>
        </p:txBody>
      </p:sp>
      <p:sp>
        <p:nvSpPr>
          <p:cNvPr id="13" name="Picture Placeholder 7">
            <a:extLst>
              <a:ext uri="{FF2B5EF4-FFF2-40B4-BE49-F238E27FC236}">
                <a16:creationId xmlns:a16="http://schemas.microsoft.com/office/drawing/2014/main" id="{93426C20-7C99-47FF-9AFC-385679A5CCE2}"/>
              </a:ext>
            </a:extLst>
          </p:cNvPr>
          <p:cNvSpPr>
            <a:spLocks noGrp="1"/>
          </p:cNvSpPr>
          <p:nvPr>
            <p:ph type="pic" sz="quarter" idx="17"/>
          </p:nvPr>
        </p:nvSpPr>
        <p:spPr>
          <a:xfrm>
            <a:off x="6092140" y="3174276"/>
            <a:ext cx="6115820" cy="3193200"/>
          </a:xfrm>
        </p:spPr>
        <p:txBody>
          <a:bodyPr>
            <a:normAutofit/>
          </a:bodyPr>
          <a:lstStyle/>
          <a:p>
            <a:r>
              <a:rPr lang="en-US"/>
              <a:t>Click icon to add picture</a:t>
            </a:r>
            <a:endParaRPr lang="en-GB"/>
          </a:p>
        </p:txBody>
      </p:sp>
      <p:sp>
        <p:nvSpPr>
          <p:cNvPr id="14" name="Picture Placeholder 7">
            <a:extLst>
              <a:ext uri="{FF2B5EF4-FFF2-40B4-BE49-F238E27FC236}">
                <a16:creationId xmlns:a16="http://schemas.microsoft.com/office/drawing/2014/main" id="{D266945C-653E-4CFD-BD96-5158B695BBF4}"/>
              </a:ext>
            </a:extLst>
          </p:cNvPr>
          <p:cNvSpPr>
            <a:spLocks noGrp="1"/>
          </p:cNvSpPr>
          <p:nvPr>
            <p:ph type="pic" sz="quarter" idx="18"/>
          </p:nvPr>
        </p:nvSpPr>
        <p:spPr>
          <a:xfrm>
            <a:off x="-18617" y="3174276"/>
            <a:ext cx="6110756" cy="3193200"/>
          </a:xfrm>
        </p:spPr>
        <p:txBody>
          <a:bodyPr>
            <a:normAutofit/>
          </a:bodyPr>
          <a:lstStyle/>
          <a:p>
            <a:r>
              <a:rPr lang="en-US" dirty="0"/>
              <a:t>Click icon to add picture</a:t>
            </a:r>
            <a:endParaRPr lang="en-GB" dirty="0"/>
          </a:p>
        </p:txBody>
      </p:sp>
      <p:pic>
        <p:nvPicPr>
          <p:cNvPr id="20" name="Picture 19">
            <a:extLst>
              <a:ext uri="{FF2B5EF4-FFF2-40B4-BE49-F238E27FC236}">
                <a16:creationId xmlns:a16="http://schemas.microsoft.com/office/drawing/2014/main" id="{429FE4FA-2EF9-4241-971E-B7E1BD3C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76216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 column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21" name="Content Placeholder 2">
            <a:extLst>
              <a:ext uri="{FF2B5EF4-FFF2-40B4-BE49-F238E27FC236}">
                <a16:creationId xmlns:a16="http://schemas.microsoft.com/office/drawing/2014/main" id="{6F85DCEE-F5DF-40E7-8009-7017483BB2D3}"/>
              </a:ext>
            </a:extLst>
          </p:cNvPr>
          <p:cNvSpPr>
            <a:spLocks noGrp="1"/>
          </p:cNvSpPr>
          <p:nvPr>
            <p:ph sz="half" idx="14"/>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8"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6F85DCEE-F5DF-40E7-8009-7017483BB2D3}"/>
              </a:ext>
            </a:extLst>
          </p:cNvPr>
          <p:cNvSpPr>
            <a:spLocks noGrp="1"/>
          </p:cNvSpPr>
          <p:nvPr>
            <p:ph sz="half" idx="16"/>
          </p:nvPr>
        </p:nvSpPr>
        <p:spPr>
          <a:xfrm>
            <a:off x="517200" y="1562400"/>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76"/>
            <a:ext cx="5479200" cy="16378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1"/>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1"/>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2097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 column cor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2"/>
                </a:solidFill>
              </a:defRPr>
            </a:lvl1pPr>
          </a:lstStyle>
          <a:p>
            <a:pPr lvl="0">
              <a:lnSpc>
                <a:spcPts val="3250"/>
              </a:lnSpc>
            </a:pPr>
            <a:r>
              <a:rPr lang="en-US"/>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17" name="Content Placeholder 2">
            <a:extLst>
              <a:ext uri="{FF2B5EF4-FFF2-40B4-BE49-F238E27FC236}">
                <a16:creationId xmlns:a16="http://schemas.microsoft.com/office/drawing/2014/main" id="{6F85DCEE-F5DF-40E7-8009-7017483BB2D3}"/>
              </a:ext>
            </a:extLst>
          </p:cNvPr>
          <p:cNvSpPr>
            <a:spLocks noGrp="1"/>
          </p:cNvSpPr>
          <p:nvPr>
            <p:ph sz="half" idx="19"/>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2"/>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2"/>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000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3"/>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6" name="Content Placeholder 2">
            <a:extLst>
              <a:ext uri="{FF2B5EF4-FFF2-40B4-BE49-F238E27FC236}">
                <a16:creationId xmlns:a16="http://schemas.microsoft.com/office/drawing/2014/main" id="{6F85DCEE-F5DF-40E7-8009-7017483BB2D3}"/>
              </a:ext>
            </a:extLst>
          </p:cNvPr>
          <p:cNvSpPr>
            <a:spLocks noGrp="1"/>
          </p:cNvSpPr>
          <p:nvPr>
            <p:ph sz="half" idx="15"/>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6F85DCEE-F5DF-40E7-8009-7017483BB2D3}"/>
              </a:ext>
            </a:extLst>
          </p:cNvPr>
          <p:cNvSpPr>
            <a:spLocks noGrp="1"/>
          </p:cNvSpPr>
          <p:nvPr>
            <p:ph sz="half" idx="16"/>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6F85DCEE-F5DF-40E7-8009-7017483BB2D3}"/>
              </a:ext>
            </a:extLst>
          </p:cNvPr>
          <p:cNvSpPr>
            <a:spLocks noGrp="1"/>
          </p:cNvSpPr>
          <p:nvPr>
            <p:ph sz="half" idx="17"/>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3"/>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3"/>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3478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lue whit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0" y="1170972"/>
            <a:ext cx="6089747" cy="4674957"/>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28 August 2022</a:t>
            </a:fld>
            <a:endParaRPr lang="en-GB" dirty="0"/>
          </a:p>
        </p:txBody>
      </p:sp>
      <p:pic>
        <p:nvPicPr>
          <p:cNvPr id="7" name="Picture 6">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cSld>
  <p:clrMapOvr>
    <a:overrideClrMapping bg1="lt1" tx1="dk1" bg2="lt2" tx2="dk2" accent1="accent1" accent2="accent2" accent3="accent3" accent4="accent4" accent5="accent5" accent6="accent6" hlink="hlink" folHlink="folHlink"/>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2 column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0033"/>
            <a:ext cx="12192000" cy="6336792"/>
          </a:xfrm>
          <a:prstGeom prst="rect">
            <a:avLst/>
          </a:prstGeom>
        </p:spPr>
      </p:pic>
      <p:sp>
        <p:nvSpPr>
          <p:cNvPr id="2"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tx2"/>
                </a:solidFill>
              </a:defRPr>
            </a:lvl1pPr>
          </a:lstStyle>
          <a:p>
            <a:pPr lvl="0">
              <a:lnSpc>
                <a:spcPts val="3250"/>
              </a:lnSpc>
            </a:pPr>
            <a:r>
              <a:rPr lang="en-US" dirty="0"/>
              <a:t>Click to edit Master title style</a:t>
            </a:r>
            <a:endParaRPr lang="en-GB" dirty="0"/>
          </a:p>
        </p:txBody>
      </p:sp>
      <p:pic>
        <p:nvPicPr>
          <p:cNvPr id="14" name="Picture 13">
            <a:extLst>
              <a:ext uri="{FF2B5EF4-FFF2-40B4-BE49-F238E27FC236}">
                <a16:creationId xmlns:a16="http://schemas.microsoft.com/office/drawing/2014/main" id="{FE49440F-96B3-4E68-A1BC-306E429322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pic>
        <p:nvPicPr>
          <p:cNvPr id="22" name="Pictur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23" name="Content Placeholder 2">
            <a:extLst>
              <a:ext uri="{FF2B5EF4-FFF2-40B4-BE49-F238E27FC236}">
                <a16:creationId xmlns:a16="http://schemas.microsoft.com/office/drawing/2014/main" id="{6F85DCEE-F5DF-40E7-8009-7017483BB2D3}"/>
              </a:ext>
            </a:extLst>
          </p:cNvPr>
          <p:cNvSpPr>
            <a:spLocks noGrp="1"/>
          </p:cNvSpPr>
          <p:nvPr>
            <p:ph sz="half" idx="18"/>
          </p:nvPr>
        </p:nvSpPr>
        <p:spPr>
          <a:xfrm>
            <a:off x="5172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a:extLst>
              <a:ext uri="{FF2B5EF4-FFF2-40B4-BE49-F238E27FC236}">
                <a16:creationId xmlns:a16="http://schemas.microsoft.com/office/drawing/2014/main" id="{6F85DCEE-F5DF-40E7-8009-7017483BB2D3}"/>
              </a:ext>
            </a:extLst>
          </p:cNvPr>
          <p:cNvSpPr>
            <a:spLocks noGrp="1"/>
          </p:cNvSpPr>
          <p:nvPr>
            <p:ph sz="half" idx="19"/>
          </p:nvPr>
        </p:nvSpPr>
        <p:spPr>
          <a:xfrm>
            <a:off x="6192000" y="3338234"/>
            <a:ext cx="5479200" cy="2732782"/>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Arial" panose="020B0604020202020204" pitchFamily="34" charset="0"/>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a:extLst>
              <a:ext uri="{FF2B5EF4-FFF2-40B4-BE49-F238E27FC236}">
                <a16:creationId xmlns:a16="http://schemas.microsoft.com/office/drawing/2014/main" id="{6F85DCEE-F5DF-40E7-8009-7017483BB2D3}"/>
              </a:ext>
            </a:extLst>
          </p:cNvPr>
          <p:cNvSpPr>
            <a:spLocks noGrp="1"/>
          </p:cNvSpPr>
          <p:nvPr>
            <p:ph sz="half" idx="20"/>
          </p:nvPr>
        </p:nvSpPr>
        <p:spPr>
          <a:xfrm>
            <a:off x="61920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
        <p:nvSpPr>
          <p:cNvPr id="26" name="Content Placeholder 2">
            <a:extLst>
              <a:ext uri="{FF2B5EF4-FFF2-40B4-BE49-F238E27FC236}">
                <a16:creationId xmlns:a16="http://schemas.microsoft.com/office/drawing/2014/main" id="{6F85DCEE-F5DF-40E7-8009-7017483BB2D3}"/>
              </a:ext>
            </a:extLst>
          </p:cNvPr>
          <p:cNvSpPr>
            <a:spLocks noGrp="1"/>
          </p:cNvSpPr>
          <p:nvPr>
            <p:ph sz="half" idx="21"/>
          </p:nvPr>
        </p:nvSpPr>
        <p:spPr>
          <a:xfrm>
            <a:off x="517200" y="1562400"/>
            <a:ext cx="5479200" cy="1641453"/>
          </a:xfrm>
        </p:spPr>
        <p:txBody>
          <a:bodyPr vert="horz" lIns="0" tIns="331200" rIns="0" bIns="0" rtlCol="0">
            <a:normAutofit/>
          </a:bodyPr>
          <a:lstStyle>
            <a:lvl1pPr>
              <a:lnSpc>
                <a:spcPct val="100000"/>
              </a:lnSpc>
              <a:defRPr lang="en-US" dirty="0">
                <a:solidFill>
                  <a:schemeClr val="tx2"/>
                </a:solidFill>
              </a:defRPr>
            </a:lvl1pPr>
            <a:lvl2pPr marL="432000" indent="-288000">
              <a:lnSpc>
                <a:spcPct val="100000"/>
              </a:lnSpc>
              <a:buClr>
                <a:schemeClr val="accent5"/>
              </a:buClr>
              <a:buSzPct val="90000"/>
              <a:buFont typeface="Wingdings" panose="05000000000000000000" pitchFamily="2" charset="2"/>
              <a:buChar char="n"/>
              <a:defRPr lang="en-US" dirty="0">
                <a:solidFill>
                  <a:schemeClr val="tx2"/>
                </a:solidFill>
              </a:defRPr>
            </a:lvl2pPr>
            <a:lvl3pPr marL="576000" indent="-216000">
              <a:lnSpc>
                <a:spcPct val="100000"/>
              </a:lnSpc>
              <a:buClr>
                <a:schemeClr val="accent5"/>
              </a:buClr>
              <a:buFont typeface="Wingdings" panose="05000000000000000000" pitchFamily="2" charset="2"/>
              <a:buChar char="§"/>
              <a:defRPr lang="en-US" sz="2300" dirty="0">
                <a:solidFill>
                  <a:schemeClr val="tx1"/>
                </a:solidFill>
              </a:defRPr>
            </a:lvl3pPr>
            <a:lvl4pPr marL="720000" indent="-216000">
              <a:lnSpc>
                <a:spcPct val="100000"/>
              </a:lnSpc>
              <a:buFont typeface="Wingdings" panose="05000000000000000000" pitchFamily="2" charset="2"/>
              <a:buChar char="§"/>
              <a:defRPr lang="en-GB" sz="2200" u="none" dirty="0"/>
            </a:lvl4pPr>
            <a:lvl5pPr marL="864000" marR="0" indent="-216000" algn="l" defTabSz="914400" rtl="0" eaLnBrk="1" fontAlgn="auto" latinLnBrk="0" hangingPunct="1">
              <a:lnSpc>
                <a:spcPct val="100000"/>
              </a:lnSpc>
              <a:spcBef>
                <a:spcPts val="0"/>
              </a:spcBef>
              <a:spcAft>
                <a:spcPts val="371"/>
              </a:spcAft>
              <a:buClr>
                <a:schemeClr val="tx2"/>
              </a:buClr>
              <a:buSzPct val="90000"/>
              <a:buFont typeface="Arial" panose="020B0604020202020204" pitchFamily="34" charset="0"/>
              <a:buChar char="▫"/>
              <a:tabLst/>
              <a:defRPr sz="2100"/>
            </a:lvl5pPr>
            <a:lvl6pPr>
              <a:buClr>
                <a:schemeClr val="accent2"/>
              </a:buClr>
              <a:defRPr/>
            </a:lvl6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0374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 column + images gree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81189"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341408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 column + images cor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7427"/>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2"/>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2"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604837"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2"/>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2"/>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061403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082"/>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accent3"/>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3"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89072"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3"/>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3"/>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22305551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1 column + images blu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114E5A0-BCBF-4DF5-9191-72BA9CCF5327}"/>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17" name="Picture 16">
            <a:extLst>
              <a:ext uri="{FF2B5EF4-FFF2-40B4-BE49-F238E27FC236}">
                <a16:creationId xmlns:a16="http://schemas.microsoft.com/office/drawing/2014/main" id="{548F6C81-F5AF-43B9-8EDB-170CDBC83B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9" name="Slide Number Placeholder 5">
            <a:extLst>
              <a:ext uri="{FF2B5EF4-FFF2-40B4-BE49-F238E27FC236}">
                <a16:creationId xmlns:a16="http://schemas.microsoft.com/office/drawing/2014/main" id="{3BB36BA7-6F24-4D5E-AB20-D823BD4360B3}"/>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7" name="Picture 6">
            <a:extLst>
              <a:ext uri="{FF2B5EF4-FFF2-40B4-BE49-F238E27FC236}">
                <a16:creationId xmlns:a16="http://schemas.microsoft.com/office/drawing/2014/main" id="{D2DAE4F6-7569-485C-AF25-181A6D100B4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11082"/>
            <a:ext cx="12192000" cy="6336792"/>
          </a:xfrm>
          <a:prstGeom prst="rect">
            <a:avLst/>
          </a:prstGeom>
        </p:spPr>
      </p:pic>
      <p:sp>
        <p:nvSpPr>
          <p:cNvPr id="2" name="Title 1">
            <a:extLst>
              <a:ext uri="{FF2B5EF4-FFF2-40B4-BE49-F238E27FC236}">
                <a16:creationId xmlns:a16="http://schemas.microsoft.com/office/drawing/2014/main" id="{A509B20D-170C-456D-B9A9-8E443DA5A983}"/>
              </a:ext>
            </a:extLst>
          </p:cNvPr>
          <p:cNvSpPr>
            <a:spLocks noGrp="1"/>
          </p:cNvSpPr>
          <p:nvPr>
            <p:ph type="title"/>
          </p:nvPr>
        </p:nvSpPr>
        <p:spPr>
          <a:xfrm>
            <a:off x="522000" y="842400"/>
            <a:ext cx="5479200" cy="720000"/>
          </a:xfrm>
          <a:prstGeom prst="rect">
            <a:avLst/>
          </a:prstGeom>
        </p:spPr>
        <p:txBody>
          <a:bodyPr anchor="t" anchorCtr="0">
            <a:normAutofit/>
          </a:bodyPr>
          <a:lstStyle>
            <a:lvl1pPr>
              <a:lnSpc>
                <a:spcPts val="3250"/>
              </a:lnSpc>
              <a:defRPr>
                <a:solidFill>
                  <a:schemeClr val="tx2"/>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F51F282F-BF46-4824-AF77-2DA818A3EE01}"/>
              </a:ext>
            </a:extLst>
          </p:cNvPr>
          <p:cNvSpPr>
            <a:spLocks noGrp="1"/>
          </p:cNvSpPr>
          <p:nvPr>
            <p:ph type="pic" sz="quarter" idx="15"/>
          </p:nvPr>
        </p:nvSpPr>
        <p:spPr>
          <a:xfrm>
            <a:off x="9025200" y="522000"/>
            <a:ext cx="2649600" cy="2649600"/>
          </a:xfrm>
        </p:spPr>
        <p:txBody>
          <a:bodyPr>
            <a:normAutofit/>
          </a:bodyPr>
          <a:lstStyle/>
          <a:p>
            <a:r>
              <a:rPr lang="en-US"/>
              <a:t>Click icon to add picture</a:t>
            </a:r>
            <a:endParaRPr lang="en-GB"/>
          </a:p>
        </p:txBody>
      </p:sp>
      <p:sp>
        <p:nvSpPr>
          <p:cNvPr id="8" name="Picture Placeholder 7">
            <a:extLst>
              <a:ext uri="{FF2B5EF4-FFF2-40B4-BE49-F238E27FC236}">
                <a16:creationId xmlns:a16="http://schemas.microsoft.com/office/drawing/2014/main" id="{1FA82BD8-3700-4EE3-A0F3-2EC9C35B7F9F}"/>
              </a:ext>
            </a:extLst>
          </p:cNvPr>
          <p:cNvSpPr>
            <a:spLocks noGrp="1"/>
          </p:cNvSpPr>
          <p:nvPr>
            <p:ph type="pic" sz="quarter" idx="16"/>
          </p:nvPr>
        </p:nvSpPr>
        <p:spPr>
          <a:xfrm>
            <a:off x="9024937" y="3380400"/>
            <a:ext cx="2649600" cy="2649600"/>
          </a:xfrm>
        </p:spPr>
        <p:txBody>
          <a:bodyPr>
            <a:normAutofit/>
          </a:bodyPr>
          <a:lstStyle/>
          <a:p>
            <a:r>
              <a:rPr lang="en-US"/>
              <a:t>Click icon to add picture</a:t>
            </a:r>
            <a:endParaRPr lang="en-GB"/>
          </a:p>
        </p:txBody>
      </p:sp>
      <p:pic>
        <p:nvPicPr>
          <p:cNvPr id="14" name="Picture 13">
            <a:extLst>
              <a:ext uri="{FF2B5EF4-FFF2-40B4-BE49-F238E27FC236}">
                <a16:creationId xmlns:a16="http://schemas.microsoft.com/office/drawing/2014/main" id="{D49C4022-4F4A-430D-A070-E0B79CD94BE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2"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759695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5"/>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5"/>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62789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yellow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2"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2070"/>
            </a:lvl1pPr>
          </a:lstStyle>
          <a:p>
            <a:fld id="{AB946FCE-CD33-40F3-99C8-62083596779E}" type="datetime4">
              <a:rPr lang="en-GB" smtClean="0"/>
              <a:pPr/>
              <a:t>28 August 2022</a:t>
            </a:fld>
            <a:endParaRPr lang="en-GB" dirty="0"/>
          </a:p>
        </p:txBody>
      </p:sp>
      <p:pic>
        <p:nvPicPr>
          <p:cNvPr id="10" name="Picture 9">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66000" y="392400"/>
            <a:ext cx="3466800" cy="902130"/>
          </a:xfrm>
          <a:prstGeom prst="rect">
            <a:avLst/>
          </a:prstGeom>
        </p:spPr>
      </p:pic>
    </p:spTree>
    <p:extLst>
      <p:ext uri="{BB962C8B-B14F-4D97-AF65-F5344CB8AC3E}">
        <p14:creationId xmlns:p14="http://schemas.microsoft.com/office/powerpoint/2010/main" val="2325746017"/>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reen black">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3058895" y="1177025"/>
            <a:ext cx="6032500" cy="4635500"/>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28 August 2022</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3436166468"/>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coral black">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461" y="1170972"/>
            <a:ext cx="6078914" cy="4666641"/>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28 August 2022</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cSld>
  <p:clrMapOvr>
    <a:overrideClrMapping bg1="dk1" tx1="lt1" bg2="dk2" tx2="lt2" accent1="accent1" accent2="accent2" accent3="accent3" accent4="accent4" accent5="accent5" accent6="accent6" hlink="hlink" folHlink="folHlink"/>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lue black">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3364" y="1165136"/>
            <a:ext cx="6105467" cy="4687025"/>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28 August 2022</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cSld>
  <p:clrMapOvr>
    <a:overrideClrMapping bg1="dk1" tx1="lt1" bg2="dk2" tx2="lt2" accent1="accent1" accent2="accent2" accent3="accent3" accent4="accent4" accent5="accent5" accent6="accent6" hlink="hlink" folHlink="folHlink"/>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yellow on black">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F77D4D-E681-40D2-88A8-3771083787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31200" y="1166400"/>
            <a:ext cx="6098400" cy="4658373"/>
          </a:xfrm>
          <a:prstGeom prst="rect">
            <a:avLst/>
          </a:prstGeom>
        </p:spPr>
      </p:pic>
      <p:sp>
        <p:nvSpPr>
          <p:cNvPr id="9" name="Title 1">
            <a:extLst>
              <a:ext uri="{FF2B5EF4-FFF2-40B4-BE49-F238E27FC236}">
                <a16:creationId xmlns:a16="http://schemas.microsoft.com/office/drawing/2014/main" id="{1E61A368-DB83-47C7-AA38-434AB4A82A88}"/>
              </a:ext>
            </a:extLst>
          </p:cNvPr>
          <p:cNvSpPr>
            <a:spLocks noGrp="1"/>
          </p:cNvSpPr>
          <p:nvPr>
            <p:ph type="title"/>
          </p:nvPr>
        </p:nvSpPr>
        <p:spPr>
          <a:xfrm>
            <a:off x="514800" y="2602800"/>
            <a:ext cx="11228400" cy="1519200"/>
          </a:xfrm>
          <a:prstGeom prst="rect">
            <a:avLst/>
          </a:prstGeom>
        </p:spPr>
        <p:txBody>
          <a:bodyPr anchor="ctr" anchorCtr="0"/>
          <a:lstStyle>
            <a:lvl1pPr algn="ctr">
              <a:lnSpc>
                <a:spcPct val="100000"/>
              </a:lnSpc>
              <a:defRPr sz="14950">
                <a:solidFill>
                  <a:schemeClr val="tx1"/>
                </a:solidFill>
              </a:defRPr>
            </a:lvl1pPr>
          </a:lstStyle>
          <a:p>
            <a:r>
              <a:rPr lang="en-US" dirty="0"/>
              <a:t>Click to edit Master title style</a:t>
            </a:r>
            <a:endParaRPr lang="en-GB" dirty="0"/>
          </a:p>
        </p:txBody>
      </p:sp>
      <p:sp>
        <p:nvSpPr>
          <p:cNvPr id="11" name="Date Placeholder 3">
            <a:extLst>
              <a:ext uri="{FF2B5EF4-FFF2-40B4-BE49-F238E27FC236}">
                <a16:creationId xmlns:a16="http://schemas.microsoft.com/office/drawing/2014/main" id="{1D0EAB7C-A067-4E14-9993-05B3F8CCEFC4}"/>
              </a:ext>
            </a:extLst>
          </p:cNvPr>
          <p:cNvSpPr>
            <a:spLocks noGrp="1"/>
          </p:cNvSpPr>
          <p:nvPr>
            <p:ph type="dt" sz="half" idx="10"/>
          </p:nvPr>
        </p:nvSpPr>
        <p:spPr>
          <a:xfrm>
            <a:off x="514800" y="806400"/>
            <a:ext cx="2743200" cy="365125"/>
          </a:xfrm>
          <a:prstGeom prst="rect">
            <a:avLst/>
          </a:prstGeom>
        </p:spPr>
        <p:txBody>
          <a:bodyPr lIns="0" tIns="0" rIns="0" bIns="0"/>
          <a:lstStyle>
            <a:lvl1pPr>
              <a:defRPr sz="1866">
                <a:solidFill>
                  <a:schemeClr val="tx1"/>
                </a:solidFill>
              </a:defRPr>
            </a:lvl1pPr>
          </a:lstStyle>
          <a:p>
            <a:fld id="{AB946FCE-CD33-40F3-99C8-62083596779E}" type="datetime4">
              <a:rPr lang="en-GB" smtClean="0"/>
              <a:pPr/>
              <a:t>28 August 2022</a:t>
            </a:fld>
            <a:endParaRPr lang="en-GB" dirty="0"/>
          </a:p>
        </p:txBody>
      </p:sp>
      <p:pic>
        <p:nvPicPr>
          <p:cNvPr id="12" name="Picture 11">
            <a:extLst>
              <a:ext uri="{FF2B5EF4-FFF2-40B4-BE49-F238E27FC236}">
                <a16:creationId xmlns:a16="http://schemas.microsoft.com/office/drawing/2014/main" id="{A721C32D-85C3-4AF9-B8D5-F12789CCC8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66000" y="392400"/>
            <a:ext cx="3466799" cy="902130"/>
          </a:xfrm>
          <a:prstGeom prst="rect">
            <a:avLst/>
          </a:prstGeom>
        </p:spPr>
      </p:pic>
    </p:spTree>
    <p:extLst>
      <p:ext uri="{BB962C8B-B14F-4D97-AF65-F5344CB8AC3E}">
        <p14:creationId xmlns:p14="http://schemas.microsoft.com/office/powerpoint/2010/main" val="2851259873"/>
      </p:ext>
    </p:extLst>
  </p:cSld>
  <p:clrMapOvr>
    <a:overrideClrMapping bg1="dk1" tx1="lt1" bg2="dk2" tx2="lt2" accent1="accent1" accent2="accent2" accent3="accent3" accent4="accent4" accent5="accent5" accent6="accent6" hlink="hlink" folHlink="folHlink"/>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 column - teal chevr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20000"/>
          </a:blip>
          <a:stretch>
            <a:fillRect/>
          </a:stretch>
        </p:blipFill>
        <p:spPr>
          <a:xfrm>
            <a:off x="3060500" y="1168999"/>
            <a:ext cx="6065892" cy="4661159"/>
          </a:xfrm>
          <a:prstGeom prst="rect">
            <a:avLst/>
          </a:prstGeom>
        </p:spPr>
      </p:pic>
      <p:pic>
        <p:nvPicPr>
          <p:cNvPr id="12" name="Picture 11">
            <a:extLst>
              <a:ext uri="{FF2B5EF4-FFF2-40B4-BE49-F238E27FC236}">
                <a16:creationId xmlns:a16="http://schemas.microsoft.com/office/drawing/2014/main" id="{A1137DBE-3DCB-461E-8748-28DDBCC2B31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12192000" cy="6336792"/>
          </a:xfrm>
          <a:prstGeom prst="rect">
            <a:avLst/>
          </a:prstGeom>
        </p:spPr>
      </p:pic>
      <p:sp>
        <p:nvSpPr>
          <p:cNvPr id="8" name="Rectangle 7">
            <a:extLst>
              <a:ext uri="{FF2B5EF4-FFF2-40B4-BE49-F238E27FC236}">
                <a16:creationId xmlns:a16="http://schemas.microsoft.com/office/drawing/2014/main" id="{C9371DAE-A209-4F99-8998-011EBCC6FC9F}"/>
              </a:ext>
            </a:extLst>
          </p:cNvPr>
          <p:cNvSpPr/>
          <p:nvPr userDrawn="1"/>
        </p:nvSpPr>
        <p:spPr>
          <a:xfrm>
            <a:off x="0" y="6348923"/>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p>
        </p:txBody>
      </p:sp>
      <p:pic>
        <p:nvPicPr>
          <p:cNvPr id="9" name="Picture 8">
            <a:extLst>
              <a:ext uri="{FF2B5EF4-FFF2-40B4-BE49-F238E27FC236}">
                <a16:creationId xmlns:a16="http://schemas.microsoft.com/office/drawing/2014/main" id="{D3559C2F-91B3-4E84-B4E9-A061D33D4EE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22" y="6346825"/>
            <a:ext cx="12192000" cy="521208"/>
          </a:xfrm>
          <a:prstGeom prst="rect">
            <a:avLst/>
          </a:prstGeom>
        </p:spPr>
      </p:pic>
      <p:sp>
        <p:nvSpPr>
          <p:cNvPr id="11" name="Slide Number Placeholder 5">
            <a:extLst>
              <a:ext uri="{FF2B5EF4-FFF2-40B4-BE49-F238E27FC236}">
                <a16:creationId xmlns:a16="http://schemas.microsoft.com/office/drawing/2014/main" id="{8F84C52A-A232-44B0-91E1-6C35437E881A}"/>
              </a:ext>
            </a:extLst>
          </p:cNvPr>
          <p:cNvSpPr txBox="1">
            <a:spLocks/>
          </p:cNvSpPr>
          <p:nvPr userDrawn="1"/>
        </p:nvSpPr>
        <p:spPr>
          <a:xfrm>
            <a:off x="11174400" y="6348923"/>
            <a:ext cx="500400" cy="501650"/>
          </a:xfrm>
          <a:prstGeom prst="rect">
            <a:avLst/>
          </a:prstGeom>
        </p:spPr>
        <p:txBody>
          <a:bodyPr vert="horz" lIns="0" tIns="0" rIns="0" bIns="0" rtlCol="0" anchor="ctr">
            <a:normAutofit/>
          </a:bodyPr>
          <a:lstStyle>
            <a:defPPr>
              <a:defRPr lang="en-US"/>
            </a:defPPr>
            <a:lvl1pPr marL="0" algn="r" defTabSz="914400" rtl="0" eaLnBrk="1" latinLnBrk="0" hangingPunct="1">
              <a:lnSpc>
                <a:spcPts val="1900"/>
              </a:lnSpc>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65ED3-5985-4D19-8FFA-E2B1DCF4EC52}" type="slidenum">
              <a:rPr lang="en-GB" smtClean="0"/>
              <a:pPr/>
              <a:t>‹#›</a:t>
            </a:fld>
            <a:endParaRPr lang="en-GB"/>
          </a:p>
        </p:txBody>
      </p:sp>
      <p:pic>
        <p:nvPicPr>
          <p:cNvPr id="14" name="Picture 13">
            <a:extLst>
              <a:ext uri="{FF2B5EF4-FFF2-40B4-BE49-F238E27FC236}">
                <a16:creationId xmlns:a16="http://schemas.microsoft.com/office/drawing/2014/main" id="{1AA6D8F6-1179-4A3E-B426-3B2F125F16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
        <p:nvSpPr>
          <p:cNvPr id="18" name="Text Placeholder 14">
            <a:extLst>
              <a:ext uri="{FF2B5EF4-FFF2-40B4-BE49-F238E27FC236}">
                <a16:creationId xmlns:a16="http://schemas.microsoft.com/office/drawing/2014/main" id="{F810EB91-327E-4BC3-93A7-D326DD9D2310}"/>
              </a:ext>
            </a:extLst>
          </p:cNvPr>
          <p:cNvSpPr>
            <a:spLocks noGrp="1"/>
          </p:cNvSpPr>
          <p:nvPr>
            <p:ph type="body" sz="quarter" idx="14"/>
          </p:nvPr>
        </p:nvSpPr>
        <p:spPr>
          <a:xfrm>
            <a:off x="522287" y="1562399"/>
            <a:ext cx="10652114" cy="4368843"/>
          </a:xfrm>
        </p:spPr>
        <p:txBody>
          <a:bodyPr vert="horz" lIns="0" tIns="331200" rIns="0" bIns="0" rtlCol="0">
            <a:normAutofit/>
          </a:bodyPr>
          <a:lstStyle>
            <a:lvl1pPr marL="0" indent="0">
              <a:lnSpc>
                <a:spcPct val="100000"/>
              </a:lnSpc>
              <a:buNone/>
              <a:defRPr lang="en-US" dirty="0" smtClean="0">
                <a:solidFill>
                  <a:schemeClr val="tx2"/>
                </a:solidFill>
                <a:latin typeface="+mn-lt"/>
              </a:defRPr>
            </a:lvl1pPr>
            <a:lvl2pPr marL="432000" indent="-288000">
              <a:lnSpc>
                <a:spcPct val="100000"/>
              </a:lnSpc>
              <a:buClr>
                <a:schemeClr val="accent1"/>
              </a:buClr>
              <a:buSzPct val="90000"/>
              <a:buFont typeface="Wingdings" panose="05000000000000000000" pitchFamily="2" charset="2"/>
              <a:buChar char="n"/>
              <a:defRPr lang="en-US" dirty="0" smtClean="0">
                <a:solidFill>
                  <a:schemeClr val="tx2"/>
                </a:solidFill>
                <a:latin typeface="+mn-lt"/>
              </a:defRPr>
            </a:lvl2pPr>
            <a:lvl3pPr marL="576000" indent="-216000">
              <a:lnSpc>
                <a:spcPct val="100000"/>
              </a:lnSpc>
              <a:buClr>
                <a:schemeClr val="accent1"/>
              </a:buClr>
              <a:buFont typeface="Wingdings" panose="05000000000000000000" pitchFamily="2" charset="2"/>
              <a:buChar char="§"/>
              <a:defRPr sz="2300">
                <a:solidFill>
                  <a:schemeClr val="tx2"/>
                </a:solidFill>
              </a:defRPr>
            </a:lvl3pPr>
            <a:lvl4pPr marL="720000" indent="-216000">
              <a:lnSpc>
                <a:spcPct val="100000"/>
              </a:lnSpc>
              <a:buFont typeface="Arial" panose="020B0604020202020204" pitchFamily="34" charset="0"/>
              <a:buChar char="▪"/>
              <a:defRPr sz="2200" u="none" baseline="0">
                <a:solidFill>
                  <a:schemeClr val="tx2"/>
                </a:solidFill>
              </a:defRPr>
            </a:lvl4pPr>
            <a:lvl5pPr marL="864000" indent="-216000">
              <a:lnSpc>
                <a:spcPct val="100000"/>
              </a:lnSpc>
              <a:buClrTx/>
              <a:buSzPct val="80000"/>
              <a:buFont typeface="Arial" panose="020B0604020202020204" pitchFamily="34" charset="0"/>
              <a:buChar char="▫"/>
              <a:defRPr lang="en-US" sz="2100" kern="1200" dirty="0">
                <a:solidFill>
                  <a:schemeClr val="tx2"/>
                </a:solidFill>
                <a:latin typeface="+mn-lt"/>
                <a:ea typeface="+mn-ea"/>
                <a:cs typeface="+mn-cs"/>
              </a:defRPr>
            </a:lvl5pPr>
            <a:lvl6pPr>
              <a:lnSpc>
                <a:spcPct val="100000"/>
              </a:lnSpc>
              <a:buClr>
                <a:schemeClr val="tx2"/>
              </a:buClr>
              <a:buSzPct val="90000"/>
              <a:defRPr lang="en-US" sz="2400" kern="1200" dirty="0">
                <a:solidFill>
                  <a:schemeClr val="tx2"/>
                </a:solidFill>
                <a:latin typeface="+mn-lt"/>
                <a:ea typeface="+mn-ea"/>
                <a:cs typeface="+mn-cs"/>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74400" y="80398"/>
            <a:ext cx="762002" cy="762002"/>
          </a:xfrm>
          <a:prstGeom prst="rect">
            <a:avLst/>
          </a:prstGeom>
        </p:spPr>
      </p:pic>
      <p:sp>
        <p:nvSpPr>
          <p:cNvPr id="15" name="Title 1">
            <a:extLst>
              <a:ext uri="{FF2B5EF4-FFF2-40B4-BE49-F238E27FC236}">
                <a16:creationId xmlns:a16="http://schemas.microsoft.com/office/drawing/2014/main" id="{001849FF-D1BD-4B43-80E5-706DB49E99E8}"/>
              </a:ext>
            </a:extLst>
          </p:cNvPr>
          <p:cNvSpPr>
            <a:spLocks noGrp="1"/>
          </p:cNvSpPr>
          <p:nvPr>
            <p:ph type="title"/>
          </p:nvPr>
        </p:nvSpPr>
        <p:spPr>
          <a:xfrm>
            <a:off x="522000" y="842400"/>
            <a:ext cx="5479200" cy="720000"/>
          </a:xfrm>
          <a:prstGeom prst="rect">
            <a:avLst/>
          </a:prstGeom>
        </p:spPr>
        <p:txBody>
          <a:bodyPr vert="horz" lIns="0" tIns="0" rIns="0" bIns="0" rtlCol="0" anchor="t" anchorCtr="0">
            <a:normAutofit/>
          </a:bodyPr>
          <a:lstStyle>
            <a:lvl1pPr>
              <a:defRPr lang="en-GB">
                <a:solidFill>
                  <a:schemeClr val="accent1"/>
                </a:solidFill>
              </a:defRPr>
            </a:lvl1pPr>
          </a:lstStyle>
          <a:p>
            <a:pPr lvl="0">
              <a:lnSpc>
                <a:spcPts val="3250"/>
              </a:lnSpc>
            </a:pPr>
            <a:r>
              <a:rPr lang="en-US" dirty="0"/>
              <a:t>Click to edit Master title style</a:t>
            </a:r>
            <a:endParaRPr lang="en-GB" dirty="0"/>
          </a:p>
        </p:txBody>
      </p:sp>
    </p:spTree>
    <p:extLst>
      <p:ext uri="{BB962C8B-B14F-4D97-AF65-F5344CB8AC3E}">
        <p14:creationId xmlns:p14="http://schemas.microsoft.com/office/powerpoint/2010/main" val="23711194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467F51-63F9-424B-86F7-4550E020CBFA}"/>
              </a:ext>
            </a:extLst>
          </p:cNvPr>
          <p:cNvSpPr/>
          <p:nvPr userDrawn="1"/>
        </p:nvSpPr>
        <p:spPr>
          <a:xfrm>
            <a:off x="0" y="6356350"/>
            <a:ext cx="12192000" cy="522000"/>
          </a:xfrm>
          <a:prstGeom prst="rect">
            <a:avLst/>
          </a:prstGeom>
          <a:solidFill>
            <a:srgbClr val="363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E49949C-032B-4962-BA88-8221C63BD126}"/>
              </a:ext>
            </a:extLst>
          </p:cNvPr>
          <p:cNvPicPr>
            <a:picLocks noChangeAspect="1"/>
          </p:cNvPicPr>
          <p:nvPr userDrawn="1"/>
        </p:nvPicPr>
        <p:blipFill>
          <a:blip r:embed="rId36" cstate="print">
            <a:extLst>
              <a:ext uri="{28A0092B-C50C-407E-A947-70E740481C1C}">
                <a14:useLocalDpi xmlns:a14="http://schemas.microsoft.com/office/drawing/2010/main"/>
              </a:ext>
            </a:extLst>
          </a:blip>
          <a:stretch>
            <a:fillRect/>
          </a:stretch>
        </p:blipFill>
        <p:spPr>
          <a:xfrm>
            <a:off x="522" y="6354252"/>
            <a:ext cx="12192000" cy="521208"/>
          </a:xfrm>
          <a:prstGeom prst="rect">
            <a:avLst/>
          </a:prstGeom>
        </p:spPr>
      </p:pic>
      <p:sp>
        <p:nvSpPr>
          <p:cNvPr id="2" name="Title Placeholder 1">
            <a:extLst>
              <a:ext uri="{FF2B5EF4-FFF2-40B4-BE49-F238E27FC236}">
                <a16:creationId xmlns:a16="http://schemas.microsoft.com/office/drawing/2014/main" id="{1335CBDB-6176-4738-A036-C5134459BA53}"/>
              </a:ext>
            </a:extLst>
          </p:cNvPr>
          <p:cNvSpPr>
            <a:spLocks noGrp="1"/>
          </p:cNvSpPr>
          <p:nvPr>
            <p:ph type="title"/>
          </p:nvPr>
        </p:nvSpPr>
        <p:spPr>
          <a:xfrm>
            <a:off x="522000" y="842399"/>
            <a:ext cx="6312352" cy="720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A9AE029-C9A2-44B5-A06D-810747293FEB}"/>
              </a:ext>
            </a:extLst>
          </p:cNvPr>
          <p:cNvSpPr>
            <a:spLocks noGrp="1"/>
          </p:cNvSpPr>
          <p:nvPr>
            <p:ph type="body" idx="1"/>
          </p:nvPr>
        </p:nvSpPr>
        <p:spPr>
          <a:xfrm>
            <a:off x="522000" y="2854800"/>
            <a:ext cx="5479200" cy="3178800"/>
          </a:xfrm>
          <a:prstGeom prst="rect">
            <a:avLst/>
          </a:prstGeom>
        </p:spPr>
        <p:txBody>
          <a:bodyPr vert="horz" lIns="0" tIns="331200" rIns="0" bIns="0" rtlCol="0">
            <a:normAutofit/>
          </a:bodyPr>
          <a:lstStyle/>
          <a:p>
            <a:pPr lvl="0"/>
            <a:r>
              <a:rPr lang="en-US" dirty="0"/>
              <a:t>Edit Master text styles</a:t>
            </a:r>
          </a:p>
          <a:p>
            <a:pPr lvl="4"/>
            <a:r>
              <a:rPr lang="en-US" dirty="0"/>
              <a:t>Second level</a:t>
            </a:r>
          </a:p>
          <a:p>
            <a:pPr lvl="5"/>
            <a:r>
              <a:rPr lang="en-US" dirty="0"/>
              <a:t>Third level</a:t>
            </a:r>
          </a:p>
          <a:p>
            <a:pPr lvl="6"/>
            <a:r>
              <a:rPr lang="en-US" dirty="0"/>
              <a:t>Fourth level</a:t>
            </a:r>
          </a:p>
          <a:p>
            <a:pPr lvl="7"/>
            <a:r>
              <a:rPr lang="en-US" dirty="0"/>
              <a:t>Fifth level</a:t>
            </a:r>
          </a:p>
          <a:p>
            <a:pPr lvl="6"/>
            <a:endParaRPr lang="en-US" dirty="0"/>
          </a:p>
        </p:txBody>
      </p:sp>
      <p:sp>
        <p:nvSpPr>
          <p:cNvPr id="6" name="Slide Number Placeholder 5">
            <a:extLst>
              <a:ext uri="{FF2B5EF4-FFF2-40B4-BE49-F238E27FC236}">
                <a16:creationId xmlns:a16="http://schemas.microsoft.com/office/drawing/2014/main" id="{0ABE8D43-A09F-4BD7-9F21-D97AA8CFC7C6}"/>
              </a:ext>
            </a:extLst>
          </p:cNvPr>
          <p:cNvSpPr>
            <a:spLocks noGrp="1"/>
          </p:cNvSpPr>
          <p:nvPr>
            <p:ph type="sldNum" sz="quarter" idx="4"/>
          </p:nvPr>
        </p:nvSpPr>
        <p:spPr>
          <a:xfrm>
            <a:off x="11174400" y="6364031"/>
            <a:ext cx="500400" cy="501650"/>
          </a:xfrm>
          <a:prstGeom prst="rect">
            <a:avLst/>
          </a:prstGeom>
        </p:spPr>
        <p:txBody>
          <a:bodyPr vert="horz" lIns="0" tIns="0" rIns="0" bIns="0" rtlCol="0" anchor="ctr">
            <a:noAutofit/>
          </a:bodyPr>
          <a:lstStyle>
            <a:lvl1pPr algn="r">
              <a:lnSpc>
                <a:spcPts val="1900"/>
              </a:lnSpc>
              <a:defRPr sz="900">
                <a:solidFill>
                  <a:schemeClr val="bg1"/>
                </a:solidFill>
              </a:defRPr>
            </a:lvl1pPr>
          </a:lstStyle>
          <a:p>
            <a:fld id="{E3865ED3-5985-4D19-8FFA-E2B1DCF4EC52}" type="slidenum">
              <a:rPr lang="en-GB" smtClean="0"/>
              <a:pPr/>
              <a:t>‹#›</a:t>
            </a:fld>
            <a:endParaRPr lang="en-GB"/>
          </a:p>
        </p:txBody>
      </p:sp>
      <p:pic>
        <p:nvPicPr>
          <p:cNvPr id="10" name="Picture 9">
            <a:extLst>
              <a:ext uri="{FF2B5EF4-FFF2-40B4-BE49-F238E27FC236}">
                <a16:creationId xmlns:a16="http://schemas.microsoft.com/office/drawing/2014/main" id="{F39F61ED-D5C0-49FE-9DE8-4A354910D4A5}"/>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517200" y="6423209"/>
            <a:ext cx="1472965" cy="383295"/>
          </a:xfrm>
          <a:prstGeom prst="rect">
            <a:avLst/>
          </a:prstGeom>
        </p:spPr>
      </p:pic>
    </p:spTree>
    <p:extLst>
      <p:ext uri="{BB962C8B-B14F-4D97-AF65-F5344CB8AC3E}">
        <p14:creationId xmlns:p14="http://schemas.microsoft.com/office/powerpoint/2010/main" val="4232719018"/>
      </p:ext>
    </p:extLst>
  </p:cSld>
  <p:clrMap bg1="lt1" tx1="dk1" bg2="lt2" tx2="dk2" accent1="accent1" accent2="accent2" accent3="accent3" accent4="accent4" accent5="accent5" accent6="accent6" hlink="hlink" folHlink="folHlink"/>
  <p:sldLayoutIdLst>
    <p:sldLayoutId id="2147483669" r:id="rId1"/>
    <p:sldLayoutId id="2147483680" r:id="rId2"/>
    <p:sldLayoutId id="2147483691" r:id="rId3"/>
    <p:sldLayoutId id="2147483696" r:id="rId4"/>
    <p:sldLayoutId id="2147483670" r:id="rId5"/>
    <p:sldLayoutId id="2147483679" r:id="rId6"/>
    <p:sldLayoutId id="2147483689" r:id="rId7"/>
    <p:sldLayoutId id="2147483700" r:id="rId8"/>
    <p:sldLayoutId id="2147483658" r:id="rId9"/>
    <p:sldLayoutId id="2147483681" r:id="rId10"/>
    <p:sldLayoutId id="2147483707" r:id="rId11"/>
    <p:sldLayoutId id="2147483701" r:id="rId12"/>
    <p:sldLayoutId id="2147483655" r:id="rId13"/>
    <p:sldLayoutId id="2147483677" r:id="rId14"/>
    <p:sldLayoutId id="2147483692" r:id="rId15"/>
    <p:sldLayoutId id="2147483703" r:id="rId16"/>
    <p:sldLayoutId id="2147483676" r:id="rId17"/>
    <p:sldLayoutId id="2147483661" r:id="rId18"/>
    <p:sldLayoutId id="2147483687" r:id="rId19"/>
    <p:sldLayoutId id="2147483688" r:id="rId20"/>
    <p:sldLayoutId id="2147483702" r:id="rId21"/>
    <p:sldLayoutId id="2147483708" r:id="rId22"/>
    <p:sldLayoutId id="2147483666" r:id="rId23"/>
    <p:sldLayoutId id="2147483686" r:id="rId24"/>
    <p:sldLayoutId id="2147483695" r:id="rId25"/>
    <p:sldLayoutId id="2147483704" r:id="rId26"/>
    <p:sldLayoutId id="2147483653" r:id="rId27"/>
    <p:sldLayoutId id="2147483684" r:id="rId28"/>
    <p:sldLayoutId id="2147483693" r:id="rId29"/>
    <p:sldLayoutId id="2147483705" r:id="rId30"/>
    <p:sldLayoutId id="2147483663" r:id="rId31"/>
    <p:sldLayoutId id="2147483685" r:id="rId32"/>
    <p:sldLayoutId id="2147483694" r:id="rId33"/>
    <p:sldLayoutId id="2147483706" r:id="rId34"/>
  </p:sldLayoutIdLst>
  <p:txStyles>
    <p:titleStyle>
      <a:lvl1pPr algn="l" defTabSz="914400" rtl="0" eaLnBrk="1" latinLnBrk="0" hangingPunct="1">
        <a:lnSpc>
          <a:spcPts val="3250"/>
        </a:lnSpc>
        <a:spcBef>
          <a:spcPct val="0"/>
        </a:spcBef>
        <a:buNone/>
        <a:defRPr sz="34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1.tiff"/><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journalhosting.ucalgary.ca/index.php/TLI/article/view/707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tandfonline.com/doi/full/10.1080/02602938.2019.160890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andfonline.com/doi/full/10.1080/02602938.2019.1608908"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s://journalhosting.ucalgary.ca/index.php/TLI/article/view/71756" TargetMode="External"/><Relationship Id="rId4" Type="http://schemas.openxmlformats.org/officeDocument/2006/relationships/hyperlink" Target="https://journalhosting.ucalgary.ca/index.php/TLI/article/view/7073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321" y="991584"/>
            <a:ext cx="10681350" cy="1846658"/>
          </a:xfrm>
        </p:spPr>
        <p:txBody>
          <a:bodyPr>
            <a:normAutofit/>
          </a:bodyPr>
          <a:lstStyle/>
          <a:p>
            <a:pPr algn="ctr">
              <a:lnSpc>
                <a:spcPct val="100000"/>
              </a:lnSpc>
            </a:pPr>
            <a:r>
              <a:rPr lang="en-US" sz="3000" dirty="0"/>
              <a:t>Positioning relational feed-forward as a caring pedagogy to enhance students’ affective responses to assessment</a:t>
            </a:r>
            <a:endParaRPr lang="en-GB" sz="3000" dirty="0"/>
          </a:p>
        </p:txBody>
      </p:sp>
      <p:sp>
        <p:nvSpPr>
          <p:cNvPr id="4" name="TextBox 3">
            <a:extLst>
              <a:ext uri="{FF2B5EF4-FFF2-40B4-BE49-F238E27FC236}">
                <a16:creationId xmlns:a16="http://schemas.microsoft.com/office/drawing/2014/main" id="{AD758004-3EE7-4282-A787-5D50C3591736}"/>
              </a:ext>
            </a:extLst>
          </p:cNvPr>
          <p:cNvSpPr txBox="1"/>
          <p:nvPr/>
        </p:nvSpPr>
        <p:spPr>
          <a:xfrm>
            <a:off x="755321" y="3636695"/>
            <a:ext cx="10681351" cy="754053"/>
          </a:xfrm>
          <a:prstGeom prst="rect">
            <a:avLst/>
          </a:prstGeom>
          <a:noFill/>
        </p:spPr>
        <p:txBody>
          <a:bodyPr wrap="square" rtlCol="0">
            <a:spAutoFit/>
          </a:bodyPr>
          <a:lstStyle/>
          <a:p>
            <a:pPr algn="ctr"/>
            <a:r>
              <a:rPr lang="en-US" sz="2500" b="1" dirty="0">
                <a:solidFill>
                  <a:schemeClr val="tx2">
                    <a:lumMod val="75000"/>
                  </a:schemeClr>
                </a:solidFill>
                <a:ea typeface="Tahoma"/>
                <a:cs typeface="Tahoma"/>
              </a:rPr>
              <a:t>Jennifer Hill   &amp;   Harry West </a:t>
            </a:r>
            <a:endParaRPr lang="en-US" sz="1200" dirty="0">
              <a:solidFill>
                <a:schemeClr val="tx2">
                  <a:lumMod val="75000"/>
                </a:schemeClr>
              </a:solidFill>
              <a:ea typeface="Tahoma"/>
              <a:cs typeface="Tahoma"/>
            </a:endParaRPr>
          </a:p>
          <a:p>
            <a:endParaRPr lang="en-GB" dirty="0"/>
          </a:p>
        </p:txBody>
      </p:sp>
      <p:sp>
        <p:nvSpPr>
          <p:cNvPr id="5" name="TextBox 4">
            <a:extLst>
              <a:ext uri="{FF2B5EF4-FFF2-40B4-BE49-F238E27FC236}">
                <a16:creationId xmlns:a16="http://schemas.microsoft.com/office/drawing/2014/main" id="{A112E7ED-21CA-4401-A90A-66D41B1FE396}"/>
              </a:ext>
            </a:extLst>
          </p:cNvPr>
          <p:cNvSpPr txBox="1"/>
          <p:nvPr/>
        </p:nvSpPr>
        <p:spPr>
          <a:xfrm>
            <a:off x="664810" y="5532501"/>
            <a:ext cx="10862372" cy="692497"/>
          </a:xfrm>
          <a:prstGeom prst="rect">
            <a:avLst/>
          </a:prstGeom>
          <a:noFill/>
        </p:spPr>
        <p:txBody>
          <a:bodyPr wrap="square" rtlCol="0">
            <a:spAutoFit/>
          </a:bodyPr>
          <a:lstStyle/>
          <a:p>
            <a:pPr algn="ctr"/>
            <a:r>
              <a:rPr lang="en-GB" sz="2000" dirty="0"/>
              <a:t>RGS-IBG Annual International Conference</a:t>
            </a:r>
          </a:p>
          <a:p>
            <a:pPr algn="ctr"/>
            <a:r>
              <a:rPr lang="en-GB" sz="1900" dirty="0"/>
              <a:t>30 August - 2 September 2022</a:t>
            </a:r>
          </a:p>
        </p:txBody>
      </p:sp>
      <p:pic>
        <p:nvPicPr>
          <p:cNvPr id="9" name="Picture 8">
            <a:extLst>
              <a:ext uri="{FF2B5EF4-FFF2-40B4-BE49-F238E27FC236}">
                <a16:creationId xmlns:a16="http://schemas.microsoft.com/office/drawing/2014/main" id="{04F73F7D-43C3-403E-8F8C-99046ED141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 t="-1310" r="101" b="6865"/>
          <a:stretch/>
        </p:blipFill>
        <p:spPr>
          <a:xfrm>
            <a:off x="4978847" y="2139195"/>
            <a:ext cx="2234298" cy="1314832"/>
          </a:xfrm>
          <a:prstGeom prst="rect">
            <a:avLst/>
          </a:prstGeom>
        </p:spPr>
      </p:pic>
      <p:pic>
        <p:nvPicPr>
          <p:cNvPr id="6" name="Picture 5">
            <a:extLst>
              <a:ext uri="{FF2B5EF4-FFF2-40B4-BE49-F238E27FC236}">
                <a16:creationId xmlns:a16="http://schemas.microsoft.com/office/drawing/2014/main" id="{A9196F88-B052-494D-A515-2A3E72B6A9C6}"/>
              </a:ext>
            </a:extLst>
          </p:cNvPr>
          <p:cNvPicPr>
            <a:picLocks noChangeAspect="1"/>
          </p:cNvPicPr>
          <p:nvPr/>
        </p:nvPicPr>
        <p:blipFill rotWithShape="1">
          <a:blip r:embed="rId4">
            <a:extLst>
              <a:ext uri="{28A0092B-C50C-407E-A947-70E740481C1C}">
                <a14:useLocalDpi xmlns:a14="http://schemas.microsoft.com/office/drawing/2010/main" val="0"/>
              </a:ext>
            </a:extLst>
          </a:blip>
          <a:srcRect t="34511" b="13857"/>
          <a:stretch/>
        </p:blipFill>
        <p:spPr>
          <a:xfrm>
            <a:off x="4087367" y="4296855"/>
            <a:ext cx="1581914" cy="581361"/>
          </a:xfrm>
          <a:prstGeom prst="rect">
            <a:avLst/>
          </a:prstGeom>
        </p:spPr>
      </p:pic>
      <p:pic>
        <p:nvPicPr>
          <p:cNvPr id="7" name="Picture 6">
            <a:extLst>
              <a:ext uri="{FF2B5EF4-FFF2-40B4-BE49-F238E27FC236}">
                <a16:creationId xmlns:a16="http://schemas.microsoft.com/office/drawing/2014/main" id="{F8737F5C-8F0E-48F3-B0B9-240A4A217D92}"/>
              </a:ext>
            </a:extLst>
          </p:cNvPr>
          <p:cNvPicPr>
            <a:picLocks noChangeAspect="1"/>
          </p:cNvPicPr>
          <p:nvPr/>
        </p:nvPicPr>
        <p:blipFill rotWithShape="1">
          <a:blip r:embed="rId5"/>
          <a:srcRect b="45432"/>
          <a:stretch/>
        </p:blipFill>
        <p:spPr>
          <a:xfrm>
            <a:off x="6918097" y="4329141"/>
            <a:ext cx="1022746" cy="514651"/>
          </a:xfrm>
          <a:prstGeom prst="rect">
            <a:avLst/>
          </a:prstGeom>
        </p:spPr>
      </p:pic>
    </p:spTree>
    <p:extLst>
      <p:ext uri="{BB962C8B-B14F-4D97-AF65-F5344CB8AC3E}">
        <p14:creationId xmlns:p14="http://schemas.microsoft.com/office/powerpoint/2010/main" val="205667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477471" y="853381"/>
            <a:ext cx="11169681" cy="5893921"/>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demonstrated that the instructor cared about them:</a:t>
            </a:r>
          </a:p>
          <a:p>
            <a:endParaRPr lang="en-GB" sz="2000" dirty="0"/>
          </a:p>
          <a:p>
            <a:pPr algn="ctr"/>
            <a:r>
              <a:rPr lang="en-GB" sz="2300" i="1" dirty="0"/>
              <a:t>‘I saw her as </a:t>
            </a:r>
            <a:r>
              <a:rPr lang="en-GB" sz="2300" b="1" i="1" dirty="0"/>
              <a:t>much more human</a:t>
            </a:r>
            <a:r>
              <a:rPr lang="en-GB" sz="2300" i="1" dirty="0"/>
              <a:t>. She treated me like I was not just a number on a piece of paper. I was </a:t>
            </a:r>
            <a:r>
              <a:rPr lang="en-GB" sz="2300" b="1" i="1" dirty="0"/>
              <a:t>an individual </a:t>
            </a:r>
            <a:r>
              <a:rPr lang="en-GB" sz="2300" i="1" dirty="0"/>
              <a:t>and she made me feel like that, as though </a:t>
            </a:r>
            <a:r>
              <a:rPr lang="en-GB" sz="2300" b="1" i="1" dirty="0"/>
              <a:t>she appreciated my efforts’</a:t>
            </a:r>
          </a:p>
          <a:p>
            <a:pPr algn="ctr"/>
            <a:endParaRPr lang="en-GB" sz="2400" dirty="0"/>
          </a:p>
          <a:p>
            <a:pPr marL="342900" indent="-342900">
              <a:buClr>
                <a:srgbClr val="488ECB"/>
              </a:buClr>
              <a:buFont typeface="Wingdings" panose="05000000000000000000" pitchFamily="2" charset="2"/>
              <a:buChar char="§"/>
            </a:pPr>
            <a:r>
              <a:rPr lang="en-GB" sz="2400" dirty="0"/>
              <a:t>students believed the assessment dialogue forged a closer bond between themselves and their instructor:</a:t>
            </a:r>
          </a:p>
          <a:p>
            <a:endParaRPr lang="en-GB" sz="2000" dirty="0"/>
          </a:p>
          <a:p>
            <a:pPr algn="ctr"/>
            <a:r>
              <a:rPr lang="en-GB" sz="2300" i="1" dirty="0"/>
              <a:t>‘Often tutors just </a:t>
            </a:r>
            <a:r>
              <a:rPr lang="en-GB" sz="2300" b="1" i="1" dirty="0"/>
              <a:t>stand at the front and you don’t feel you can talk to them </a:t>
            </a:r>
            <a:r>
              <a:rPr lang="en-GB" sz="2300" i="1" dirty="0"/>
              <a:t>in depth … </a:t>
            </a:r>
            <a:r>
              <a:rPr lang="en-GB" sz="2300" b="1" i="1" dirty="0"/>
              <a:t>Now I feel I can approach her </a:t>
            </a:r>
            <a:r>
              <a:rPr lang="en-GB" sz="2300" i="1" dirty="0"/>
              <a:t>and say “I really don’t understand, can </a:t>
            </a:r>
          </a:p>
          <a:p>
            <a:pPr algn="ctr"/>
            <a:r>
              <a:rPr lang="en-GB" sz="2300" i="1" dirty="0"/>
              <a:t>you help me?”’</a:t>
            </a:r>
          </a:p>
          <a:p>
            <a:pPr algn="ctr"/>
            <a:endParaRPr lang="en-GB" i="1" dirty="0"/>
          </a:p>
          <a:p>
            <a:pPr algn="ctr"/>
            <a:r>
              <a:rPr lang="en-GB" sz="2300" i="1" dirty="0"/>
              <a:t>‘I feel a </a:t>
            </a:r>
            <a:r>
              <a:rPr lang="en-GB" sz="2300" b="1" i="1" dirty="0"/>
              <a:t>greater connection </a:t>
            </a:r>
            <a:r>
              <a:rPr lang="en-GB" sz="2300" i="1" dirty="0"/>
              <a:t>after our conversations. I was </a:t>
            </a:r>
            <a:r>
              <a:rPr lang="en-GB" sz="2300" b="1" i="1" dirty="0"/>
              <a:t>not just a face in the class</a:t>
            </a:r>
            <a:r>
              <a:rPr lang="en-GB" sz="2300" i="1" dirty="0"/>
              <a:t> doing work behind the scenes’</a:t>
            </a:r>
          </a:p>
          <a:p>
            <a:pPr algn="ctr"/>
            <a:endParaRPr lang="en-GB" sz="3000" dirty="0"/>
          </a:p>
        </p:txBody>
      </p:sp>
      <p:sp>
        <p:nvSpPr>
          <p:cNvPr id="6" name="Title 1">
            <a:extLst>
              <a:ext uri="{FF2B5EF4-FFF2-40B4-BE49-F238E27FC236}">
                <a16:creationId xmlns:a16="http://schemas.microsoft.com/office/drawing/2014/main" id="{4D4D6E79-E6C0-443B-8DE3-CF3FF4546076}"/>
              </a:ext>
            </a:extLst>
          </p:cNvPr>
          <p:cNvSpPr>
            <a:spLocks noGrp="1"/>
          </p:cNvSpPr>
          <p:nvPr>
            <p:ph type="title"/>
          </p:nvPr>
        </p:nvSpPr>
        <p:spPr>
          <a:xfrm>
            <a:off x="544848" y="268134"/>
            <a:ext cx="10227490" cy="720000"/>
          </a:xfrm>
        </p:spPr>
        <p:txBody>
          <a:bodyPr>
            <a:noAutofit/>
          </a:bodyPr>
          <a:lstStyle/>
          <a:p>
            <a:r>
              <a:rPr lang="en-GB" sz="2900" dirty="0"/>
              <a:t>Findings</a:t>
            </a:r>
          </a:p>
        </p:txBody>
      </p:sp>
    </p:spTree>
    <p:extLst>
      <p:ext uri="{BB962C8B-B14F-4D97-AF65-F5344CB8AC3E}">
        <p14:creationId xmlns:p14="http://schemas.microsoft.com/office/powerpoint/2010/main" val="375708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650726" y="1142140"/>
            <a:ext cx="10890548" cy="4955203"/>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the students were keen for instructors to help them manage their emotions related to assessment:</a:t>
            </a:r>
          </a:p>
          <a:p>
            <a:pPr marL="342900" indent="-342900">
              <a:buClr>
                <a:srgbClr val="488ECB"/>
              </a:buClr>
              <a:buFont typeface="Wingdings" panose="05000000000000000000" pitchFamily="2" charset="2"/>
              <a:buChar char="§"/>
            </a:pPr>
            <a:endParaRPr lang="en-GB" dirty="0"/>
          </a:p>
          <a:p>
            <a:pPr algn="ctr">
              <a:buClr>
                <a:srgbClr val="488ECB"/>
              </a:buClr>
            </a:pPr>
            <a:r>
              <a:rPr lang="en-GB" sz="2200" i="1" dirty="0"/>
              <a:t>‘Assessment is about </a:t>
            </a:r>
            <a:r>
              <a:rPr lang="en-GB" sz="2200" b="1" i="1" dirty="0"/>
              <a:t>judgement </a:t>
            </a:r>
            <a:r>
              <a:rPr lang="en-GB" sz="2200" i="1" dirty="0"/>
              <a:t>and tutors have to be </a:t>
            </a:r>
            <a:r>
              <a:rPr lang="en-GB" sz="2200" b="1" i="1" dirty="0"/>
              <a:t>kind as well as fair </a:t>
            </a:r>
            <a:r>
              <a:rPr lang="en-GB" sz="2200" i="1" dirty="0"/>
              <a:t>in how they judge you. If they </a:t>
            </a:r>
            <a:r>
              <a:rPr lang="en-GB" sz="2200" b="1" i="1" dirty="0"/>
              <a:t>show you they care then you want to do well for them </a:t>
            </a:r>
            <a:r>
              <a:rPr lang="en-GB" sz="2200" i="1" dirty="0"/>
              <a:t>as well as yourself’</a:t>
            </a:r>
          </a:p>
          <a:p>
            <a:pPr algn="ctr">
              <a:buClr>
                <a:srgbClr val="488ECB"/>
              </a:buClr>
            </a:pPr>
            <a:endParaRPr lang="en-GB" sz="2800" dirty="0"/>
          </a:p>
          <a:p>
            <a:pPr marL="342900" indent="-342900">
              <a:buClr>
                <a:srgbClr val="488ECB"/>
              </a:buClr>
              <a:buFont typeface="Wingdings" panose="05000000000000000000" pitchFamily="2" charset="2"/>
              <a:buChar char="§"/>
            </a:pPr>
            <a:r>
              <a:rPr lang="en-GB" sz="2400" dirty="0"/>
              <a:t>students made clear that talking about feedback helped them to deal with their emotions, promoting their wellbeing:</a:t>
            </a:r>
          </a:p>
          <a:p>
            <a:pPr marL="342900" indent="-342900">
              <a:buClr>
                <a:srgbClr val="488ECB"/>
              </a:buClr>
              <a:buFont typeface="Wingdings" panose="05000000000000000000" pitchFamily="2" charset="2"/>
              <a:buChar char="§"/>
            </a:pPr>
            <a:endParaRPr lang="en-GB" dirty="0"/>
          </a:p>
          <a:p>
            <a:pPr algn="ctr">
              <a:buClr>
                <a:srgbClr val="488ECB"/>
              </a:buClr>
            </a:pPr>
            <a:r>
              <a:rPr lang="en-GB" sz="2250" i="1" dirty="0"/>
              <a:t>‘I </a:t>
            </a:r>
            <a:r>
              <a:rPr lang="en-GB" sz="2250" b="1" i="1" dirty="0"/>
              <a:t>didn’t feel so alone </a:t>
            </a:r>
            <a:r>
              <a:rPr lang="en-GB" sz="2250" i="1" dirty="0"/>
              <a:t>with my work, with a tutor waiting to criticize it. I felt more like </a:t>
            </a:r>
            <a:r>
              <a:rPr lang="en-GB" sz="2250" b="1" i="1" dirty="0"/>
              <a:t>we were a team</a:t>
            </a:r>
            <a:r>
              <a:rPr lang="en-GB" sz="2250" i="1" dirty="0"/>
              <a:t>, trying to make me the best that I could be. This made me </a:t>
            </a:r>
            <a:r>
              <a:rPr lang="en-GB" sz="2250" b="1" i="1" dirty="0"/>
              <a:t>feel capable and strong</a:t>
            </a:r>
            <a:r>
              <a:rPr lang="en-GB" sz="2250" i="1" dirty="0"/>
              <a:t>, and </a:t>
            </a:r>
            <a:r>
              <a:rPr lang="en-GB" sz="2250" b="1" i="1" dirty="0"/>
              <a:t>not isolated and doubting myself </a:t>
            </a:r>
            <a:r>
              <a:rPr lang="en-GB" sz="2250" i="1" dirty="0"/>
              <a:t>… Being confident in yourself and being able to talk with your tutor definitely helps with wellbeing’</a:t>
            </a:r>
            <a:endParaRPr lang="en-GB" sz="2250" dirty="0"/>
          </a:p>
        </p:txBody>
      </p:sp>
      <p:sp>
        <p:nvSpPr>
          <p:cNvPr id="6" name="Title 1">
            <a:extLst>
              <a:ext uri="{FF2B5EF4-FFF2-40B4-BE49-F238E27FC236}">
                <a16:creationId xmlns:a16="http://schemas.microsoft.com/office/drawing/2014/main" id="{4D4D6E79-E6C0-443B-8DE3-CF3FF4546076}"/>
              </a:ext>
            </a:extLst>
          </p:cNvPr>
          <p:cNvSpPr>
            <a:spLocks noGrp="1"/>
          </p:cNvSpPr>
          <p:nvPr>
            <p:ph type="title"/>
          </p:nvPr>
        </p:nvSpPr>
        <p:spPr>
          <a:xfrm>
            <a:off x="650726" y="470265"/>
            <a:ext cx="10227490" cy="720000"/>
          </a:xfrm>
        </p:spPr>
        <p:txBody>
          <a:bodyPr>
            <a:noAutofit/>
          </a:bodyPr>
          <a:lstStyle/>
          <a:p>
            <a:r>
              <a:rPr lang="en-GB" sz="2900" dirty="0"/>
              <a:t>Findings</a:t>
            </a:r>
          </a:p>
        </p:txBody>
      </p:sp>
    </p:spTree>
    <p:extLst>
      <p:ext uri="{BB962C8B-B14F-4D97-AF65-F5344CB8AC3E}">
        <p14:creationId xmlns:p14="http://schemas.microsoft.com/office/powerpoint/2010/main" val="1386835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468352" y="1355894"/>
            <a:ext cx="11192968" cy="4632037"/>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instructor-student relational meetings supported students to process and manage the affective aspects of their assessment tasks </a:t>
            </a:r>
          </a:p>
          <a:p>
            <a:pPr marL="342900" indent="-342900">
              <a:buClr>
                <a:srgbClr val="488ECB"/>
              </a:buClr>
              <a:buFont typeface="Wingdings" panose="05000000000000000000" pitchFamily="2" charset="2"/>
              <a:buChar char="§"/>
            </a:pPr>
            <a:endParaRPr lang="en-GB" sz="2700" dirty="0">
              <a:cs typeface="Arial" panose="020B0604020202020204" pitchFamily="34" charset="0"/>
            </a:endParaRPr>
          </a:p>
          <a:p>
            <a:pPr marL="342900" indent="-342900">
              <a:buClr>
                <a:srgbClr val="488ECB"/>
              </a:buClr>
              <a:buFont typeface="Wingdings" panose="05000000000000000000" pitchFamily="2" charset="2"/>
              <a:buChar char="§"/>
            </a:pPr>
            <a:r>
              <a:rPr lang="en-GB" sz="2400" dirty="0"/>
              <a:t>negative emotions arising from feedback did not dwell with the students as they had done previously with respect to written commentary</a:t>
            </a:r>
          </a:p>
          <a:p>
            <a:pPr marL="342900" indent="-342900">
              <a:buClr>
                <a:srgbClr val="488ECB"/>
              </a:buClr>
              <a:buFont typeface="Wingdings" panose="05000000000000000000" pitchFamily="2" charset="2"/>
              <a:buChar char="§"/>
            </a:pPr>
            <a:endParaRPr lang="en-GB" sz="2700" dirty="0">
              <a:cs typeface="Arial" panose="020B0604020202020204" pitchFamily="34" charset="0"/>
            </a:endParaRPr>
          </a:p>
          <a:p>
            <a:pPr marL="342900" indent="-342900">
              <a:buClr>
                <a:srgbClr val="488ECB"/>
              </a:buClr>
              <a:buFont typeface="Wingdings" panose="05000000000000000000" pitchFamily="2" charset="2"/>
              <a:buChar char="§"/>
            </a:pPr>
            <a:r>
              <a:rPr lang="en-GB" sz="2400" dirty="0"/>
              <a:t>dialogue helped the students feel positive about their work in real time, boosting their confidence to act on instructor commentary </a:t>
            </a:r>
          </a:p>
          <a:p>
            <a:pPr marL="342900" indent="-342900">
              <a:buClr>
                <a:srgbClr val="488ECB"/>
              </a:buClr>
              <a:buFont typeface="Wingdings" panose="05000000000000000000" pitchFamily="2" charset="2"/>
              <a:buChar char="§"/>
            </a:pPr>
            <a:endParaRPr lang="en-GB" sz="2700" dirty="0">
              <a:cs typeface="Arial" panose="020B0604020202020204" pitchFamily="34" charset="0"/>
            </a:endParaRPr>
          </a:p>
          <a:p>
            <a:pPr marL="342900" indent="-342900">
              <a:buClr>
                <a:srgbClr val="488ECB"/>
              </a:buClr>
              <a:buFont typeface="Wingdings" panose="05000000000000000000" pitchFamily="2" charset="2"/>
              <a:buChar char="§"/>
            </a:pPr>
            <a:r>
              <a:rPr lang="en-GB" sz="2400" dirty="0"/>
              <a:t>the relationship with the instructor [pedagogies of mattering and care] is important in encouraging students to seek wider learning support </a:t>
            </a:r>
          </a:p>
          <a:p>
            <a:pPr>
              <a:buClr>
                <a:srgbClr val="488ECB"/>
              </a:buClr>
            </a:pPr>
            <a:endParaRPr lang="en-GB" sz="2200" dirty="0"/>
          </a:p>
        </p:txBody>
      </p:sp>
      <p:sp>
        <p:nvSpPr>
          <p:cNvPr id="12" name="Title 1">
            <a:extLst>
              <a:ext uri="{FF2B5EF4-FFF2-40B4-BE49-F238E27FC236}">
                <a16:creationId xmlns:a16="http://schemas.microsoft.com/office/drawing/2014/main" id="{C0397E56-449F-4159-BE9E-DB88559C1D1C}"/>
              </a:ext>
            </a:extLst>
          </p:cNvPr>
          <p:cNvSpPr>
            <a:spLocks noGrp="1"/>
          </p:cNvSpPr>
          <p:nvPr>
            <p:ph type="title"/>
          </p:nvPr>
        </p:nvSpPr>
        <p:spPr>
          <a:xfrm>
            <a:off x="530680" y="419089"/>
            <a:ext cx="10227490" cy="720000"/>
          </a:xfrm>
        </p:spPr>
        <p:txBody>
          <a:bodyPr>
            <a:noAutofit/>
          </a:bodyPr>
          <a:lstStyle/>
          <a:p>
            <a:r>
              <a:rPr lang="en-GB" sz="2900" dirty="0"/>
              <a:t>Discussion</a:t>
            </a:r>
          </a:p>
        </p:txBody>
      </p:sp>
    </p:spTree>
    <p:extLst>
      <p:ext uri="{BB962C8B-B14F-4D97-AF65-F5344CB8AC3E}">
        <p14:creationId xmlns:p14="http://schemas.microsoft.com/office/powerpoint/2010/main" val="215068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0397E56-449F-4159-BE9E-DB88559C1D1C}"/>
              </a:ext>
            </a:extLst>
          </p:cNvPr>
          <p:cNvSpPr>
            <a:spLocks noGrp="1"/>
          </p:cNvSpPr>
          <p:nvPr>
            <p:ph type="title"/>
          </p:nvPr>
        </p:nvSpPr>
        <p:spPr>
          <a:xfrm>
            <a:off x="530680" y="419089"/>
            <a:ext cx="10227490" cy="720000"/>
          </a:xfrm>
        </p:spPr>
        <p:txBody>
          <a:bodyPr>
            <a:noAutofit/>
          </a:bodyPr>
          <a:lstStyle/>
          <a:p>
            <a:r>
              <a:rPr lang="en-GB" sz="2900" dirty="0"/>
              <a:t>Discussion</a:t>
            </a:r>
          </a:p>
        </p:txBody>
      </p:sp>
      <p:sp>
        <p:nvSpPr>
          <p:cNvPr id="2" name="TextBox 1">
            <a:extLst>
              <a:ext uri="{FF2B5EF4-FFF2-40B4-BE49-F238E27FC236}">
                <a16:creationId xmlns:a16="http://schemas.microsoft.com/office/drawing/2014/main" id="{781AD890-59B7-44F5-9C77-8275A8647FFE}"/>
              </a:ext>
            </a:extLst>
          </p:cNvPr>
          <p:cNvSpPr txBox="1"/>
          <p:nvPr/>
        </p:nvSpPr>
        <p:spPr>
          <a:xfrm>
            <a:off x="434427" y="1094334"/>
            <a:ext cx="11038886" cy="830997"/>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we can map relational feedback practice onto the moral elements of the political ethics of care </a:t>
            </a:r>
            <a:r>
              <a:rPr lang="en-GB" sz="2200" dirty="0"/>
              <a:t>(</a:t>
            </a:r>
            <a:r>
              <a:rPr lang="en-GB" sz="2200" dirty="0" err="1"/>
              <a:t>Tronto</a:t>
            </a:r>
            <a:r>
              <a:rPr lang="en-GB" sz="2200" dirty="0"/>
              <a:t> 1993, 2013, 2015): </a:t>
            </a:r>
          </a:p>
        </p:txBody>
      </p:sp>
      <p:pic>
        <p:nvPicPr>
          <p:cNvPr id="4" name="Picture 3">
            <a:extLst>
              <a:ext uri="{FF2B5EF4-FFF2-40B4-BE49-F238E27FC236}">
                <a16:creationId xmlns:a16="http://schemas.microsoft.com/office/drawing/2014/main" id="{9C60A0A8-AE3D-4D04-B37C-44C4AEFED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588" y="2200421"/>
            <a:ext cx="10918824" cy="3592120"/>
          </a:xfrm>
          <a:prstGeom prst="rect">
            <a:avLst/>
          </a:prstGeom>
        </p:spPr>
      </p:pic>
      <p:sp>
        <p:nvSpPr>
          <p:cNvPr id="5" name="TextBox 4">
            <a:extLst>
              <a:ext uri="{FF2B5EF4-FFF2-40B4-BE49-F238E27FC236}">
                <a16:creationId xmlns:a16="http://schemas.microsoft.com/office/drawing/2014/main" id="{E66B8ED7-FCCB-4B9F-BB7B-42CC36C5169A}"/>
              </a:ext>
            </a:extLst>
          </p:cNvPr>
          <p:cNvSpPr txBox="1"/>
          <p:nvPr/>
        </p:nvSpPr>
        <p:spPr>
          <a:xfrm>
            <a:off x="9134376" y="5607875"/>
            <a:ext cx="2338938" cy="369332"/>
          </a:xfrm>
          <a:prstGeom prst="rect">
            <a:avLst/>
          </a:prstGeom>
          <a:noFill/>
        </p:spPr>
        <p:txBody>
          <a:bodyPr wrap="square" rtlCol="0">
            <a:spAutoFit/>
          </a:bodyPr>
          <a:lstStyle/>
          <a:p>
            <a:r>
              <a:rPr lang="en-GB" dirty="0" err="1"/>
              <a:t>Bozalek</a:t>
            </a:r>
            <a:r>
              <a:rPr lang="en-GB" dirty="0"/>
              <a:t> et al. (2016)</a:t>
            </a:r>
          </a:p>
        </p:txBody>
      </p:sp>
    </p:spTree>
    <p:extLst>
      <p:ext uri="{BB962C8B-B14F-4D97-AF65-F5344CB8AC3E}">
        <p14:creationId xmlns:p14="http://schemas.microsoft.com/office/powerpoint/2010/main" val="2104452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FC43E3-F50C-4904-B0AE-247E61389A92}"/>
              </a:ext>
            </a:extLst>
          </p:cNvPr>
          <p:cNvSpPr txBox="1"/>
          <p:nvPr/>
        </p:nvSpPr>
        <p:spPr>
          <a:xfrm>
            <a:off x="441317" y="1126156"/>
            <a:ext cx="11282254" cy="4893647"/>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GB" sz="2400" dirty="0"/>
              <a:t>incumbent upon instructors to explore pedagogies that might mitigate negative emotions</a:t>
            </a:r>
          </a:p>
          <a:p>
            <a:pPr marL="342900" indent="-342900">
              <a:buClr>
                <a:srgbClr val="488ECB"/>
              </a:buClr>
              <a:buFont typeface="Wingdings" panose="05000000000000000000" pitchFamily="2" charset="2"/>
              <a:buChar char="§"/>
            </a:pPr>
            <a:endParaRPr lang="en-GB" sz="2400" dirty="0"/>
          </a:p>
          <a:p>
            <a:pPr marL="342900" indent="-342900">
              <a:buClr>
                <a:srgbClr val="488ECB"/>
              </a:buClr>
              <a:buFont typeface="Wingdings" panose="05000000000000000000" pitchFamily="2" charset="2"/>
              <a:buChar char="§"/>
            </a:pPr>
            <a:r>
              <a:rPr lang="en-GB" sz="2400" dirty="0"/>
              <a:t>we recommend students are prepared early in their university experience with information about feedback theory and practice - from pre-arrival information, through induction, to development over the first year and onward</a:t>
            </a:r>
          </a:p>
          <a:p>
            <a:pPr marL="342900" indent="-342900">
              <a:buClr>
                <a:srgbClr val="488ECB"/>
              </a:buClr>
              <a:buFont typeface="Wingdings" panose="05000000000000000000" pitchFamily="2" charset="2"/>
              <a:buChar char="§"/>
            </a:pPr>
            <a:endParaRPr lang="en-GB" sz="2400" dirty="0"/>
          </a:p>
          <a:p>
            <a:pPr marL="342900" indent="-342900">
              <a:buClr>
                <a:srgbClr val="488ECB"/>
              </a:buClr>
              <a:buFont typeface="Wingdings" panose="05000000000000000000" pitchFamily="2" charset="2"/>
              <a:buChar char="§"/>
            </a:pPr>
            <a:r>
              <a:rPr lang="en-GB" sz="2400" dirty="0"/>
              <a:t>to scale up relational feed-forward, develop first-year curricula specifically around assessment, in which students are taught feedback literacy as an intended learning outcome</a:t>
            </a:r>
            <a:endParaRPr lang="en-US" sz="2400" dirty="0"/>
          </a:p>
          <a:p>
            <a:pPr marL="342900" indent="-342900">
              <a:buClr>
                <a:srgbClr val="488ECB"/>
              </a:buClr>
              <a:buFont typeface="Wingdings" panose="05000000000000000000" pitchFamily="2" charset="2"/>
              <a:buChar char="§"/>
            </a:pPr>
            <a:endParaRPr lang="en-US" sz="2400" dirty="0"/>
          </a:p>
          <a:p>
            <a:pPr marL="342900" indent="-342900">
              <a:buClr>
                <a:srgbClr val="488ECB"/>
              </a:buClr>
              <a:buFont typeface="Wingdings" panose="05000000000000000000" pitchFamily="2" charset="2"/>
              <a:buChar char="§"/>
            </a:pPr>
            <a:r>
              <a:rPr lang="en-US" sz="2400" dirty="0"/>
              <a:t>position relational feed-forward as an act of care, but consider </a:t>
            </a:r>
            <a:r>
              <a:rPr lang="en-US" sz="2400"/>
              <a:t>the challenges </a:t>
            </a:r>
            <a:r>
              <a:rPr lang="en-US" sz="2400" dirty="0"/>
              <a:t>to this in the neoliberal university</a:t>
            </a:r>
            <a:endParaRPr lang="en-GB" sz="2400" dirty="0"/>
          </a:p>
        </p:txBody>
      </p:sp>
      <p:sp>
        <p:nvSpPr>
          <p:cNvPr id="7" name="Title 1">
            <a:extLst>
              <a:ext uri="{FF2B5EF4-FFF2-40B4-BE49-F238E27FC236}">
                <a16:creationId xmlns:a16="http://schemas.microsoft.com/office/drawing/2014/main" id="{0F0F73EF-35EA-41F3-92E1-4BCCBD7DFABE}"/>
              </a:ext>
            </a:extLst>
          </p:cNvPr>
          <p:cNvSpPr>
            <a:spLocks noGrp="1"/>
          </p:cNvSpPr>
          <p:nvPr>
            <p:ph type="title"/>
          </p:nvPr>
        </p:nvSpPr>
        <p:spPr>
          <a:xfrm>
            <a:off x="530680" y="419089"/>
            <a:ext cx="10227490" cy="720000"/>
          </a:xfrm>
        </p:spPr>
        <p:txBody>
          <a:bodyPr>
            <a:noAutofit/>
          </a:bodyPr>
          <a:lstStyle/>
          <a:p>
            <a:r>
              <a:rPr lang="en-GB" sz="2900" dirty="0"/>
              <a:t>Implications for practice</a:t>
            </a:r>
          </a:p>
        </p:txBody>
      </p:sp>
    </p:spTree>
    <p:extLst>
      <p:ext uri="{BB962C8B-B14F-4D97-AF65-F5344CB8AC3E}">
        <p14:creationId xmlns:p14="http://schemas.microsoft.com/office/powerpoint/2010/main" val="673495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159B20D-F4AB-47EE-9737-710597CA4E54}"/>
              </a:ext>
            </a:extLst>
          </p:cNvPr>
          <p:cNvSpPr txBox="1">
            <a:spLocks noGrp="1"/>
          </p:cNvSpPr>
          <p:nvPr>
            <p:ph type="body" sz="quarter" idx="14"/>
          </p:nvPr>
        </p:nvSpPr>
        <p:spPr>
          <a:xfrm>
            <a:off x="769937" y="931951"/>
            <a:ext cx="10652125" cy="1232116"/>
          </a:xfrm>
          <a:prstGeom prst="rect">
            <a:avLst/>
          </a:prstGeom>
          <a:noFill/>
        </p:spPr>
        <p:txBody>
          <a:bodyPr wrap="square" rtlCol="0">
            <a:spAutoFit/>
          </a:bodyPr>
          <a:lstStyle/>
          <a:p>
            <a:pPr algn="ctr"/>
            <a:r>
              <a:rPr lang="en-GB" sz="3000" b="1" dirty="0">
                <a:solidFill>
                  <a:schemeClr val="tx2">
                    <a:lumMod val="75000"/>
                  </a:schemeClr>
                </a:solidFill>
                <a:latin typeface="+mj-lt"/>
                <a:ea typeface="Tahoma" panose="020B0604030504040204" pitchFamily="34" charset="0"/>
                <a:cs typeface="Tahoma" panose="020B0604030504040204" pitchFamily="34" charset="0"/>
              </a:rPr>
              <a:t>Any questions?</a:t>
            </a:r>
            <a:r>
              <a:rPr lang="en-GB" sz="3000" b="1" dirty="0">
                <a:latin typeface="+mj-lt"/>
              </a:rPr>
              <a:t> </a:t>
            </a:r>
          </a:p>
          <a:p>
            <a:pPr algn="ctr"/>
            <a:endParaRPr lang="en-GB" sz="2500" b="1" dirty="0"/>
          </a:p>
        </p:txBody>
      </p:sp>
      <p:pic>
        <p:nvPicPr>
          <p:cNvPr id="10" name="Picture 9">
            <a:extLst>
              <a:ext uri="{FF2B5EF4-FFF2-40B4-BE49-F238E27FC236}">
                <a16:creationId xmlns:a16="http://schemas.microsoft.com/office/drawing/2014/main" id="{94383FC7-1241-4239-8865-D90BB6D2D3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190" y="2164067"/>
            <a:ext cx="3619617" cy="2369730"/>
          </a:xfrm>
          <a:prstGeom prst="rect">
            <a:avLst/>
          </a:prstGeom>
        </p:spPr>
      </p:pic>
      <p:sp>
        <p:nvSpPr>
          <p:cNvPr id="2" name="TextBox 1">
            <a:extLst>
              <a:ext uri="{FF2B5EF4-FFF2-40B4-BE49-F238E27FC236}">
                <a16:creationId xmlns:a16="http://schemas.microsoft.com/office/drawing/2014/main" id="{A5598ECC-0710-466B-83B9-0330F75687C9}"/>
              </a:ext>
            </a:extLst>
          </p:cNvPr>
          <p:cNvSpPr txBox="1"/>
          <p:nvPr/>
        </p:nvSpPr>
        <p:spPr>
          <a:xfrm>
            <a:off x="1416129" y="4987636"/>
            <a:ext cx="9359738" cy="830997"/>
          </a:xfrm>
          <a:prstGeom prst="rect">
            <a:avLst/>
          </a:prstGeom>
          <a:noFill/>
        </p:spPr>
        <p:txBody>
          <a:bodyPr wrap="square" rtlCol="0">
            <a:spAutoFit/>
          </a:bodyPr>
          <a:lstStyle/>
          <a:p>
            <a:pPr algn="ctr"/>
            <a:r>
              <a:rPr lang="en-GB" sz="2400" b="1" dirty="0"/>
              <a:t>Email: </a:t>
            </a:r>
          </a:p>
          <a:p>
            <a:pPr algn="ctr"/>
            <a:r>
              <a:rPr lang="en-GB" sz="2400" dirty="0"/>
              <a:t>jhill18@glos.ac.uk   and   Harry.West@uwe.ac.uk</a:t>
            </a:r>
          </a:p>
        </p:txBody>
      </p:sp>
    </p:spTree>
    <p:extLst>
      <p:ext uri="{BB962C8B-B14F-4D97-AF65-F5344CB8AC3E}">
        <p14:creationId xmlns:p14="http://schemas.microsoft.com/office/powerpoint/2010/main" val="923687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AF9CF95-4A15-4E13-A665-E01A4570A949}"/>
              </a:ext>
            </a:extLst>
          </p:cNvPr>
          <p:cNvSpPr>
            <a:spLocks noGrp="1"/>
          </p:cNvSpPr>
          <p:nvPr>
            <p:ph type="title"/>
          </p:nvPr>
        </p:nvSpPr>
        <p:spPr>
          <a:xfrm>
            <a:off x="203421" y="130330"/>
            <a:ext cx="10227490" cy="720000"/>
          </a:xfrm>
        </p:spPr>
        <p:txBody>
          <a:bodyPr>
            <a:noAutofit/>
          </a:bodyPr>
          <a:lstStyle/>
          <a:p>
            <a:r>
              <a:rPr lang="en-GB" sz="2000" dirty="0"/>
              <a:t>References</a:t>
            </a:r>
          </a:p>
        </p:txBody>
      </p:sp>
      <p:sp>
        <p:nvSpPr>
          <p:cNvPr id="8" name="TextBox 7">
            <a:extLst>
              <a:ext uri="{FF2B5EF4-FFF2-40B4-BE49-F238E27FC236}">
                <a16:creationId xmlns:a16="http://schemas.microsoft.com/office/drawing/2014/main" id="{021A4581-A786-4C96-AD57-21717FB6BD89}"/>
              </a:ext>
            </a:extLst>
          </p:cNvPr>
          <p:cNvSpPr txBox="1"/>
          <p:nvPr/>
        </p:nvSpPr>
        <p:spPr>
          <a:xfrm>
            <a:off x="136046" y="561573"/>
            <a:ext cx="11881408" cy="5816977"/>
          </a:xfrm>
          <a:prstGeom prst="rect">
            <a:avLst/>
          </a:prstGeom>
          <a:noFill/>
        </p:spPr>
        <p:txBody>
          <a:bodyPr wrap="square" rtlCol="0">
            <a:spAutoFit/>
          </a:bodyPr>
          <a:lstStyle/>
          <a:p>
            <a:r>
              <a:rPr lang="en-US" sz="1700" dirty="0" err="1"/>
              <a:t>Boud</a:t>
            </a:r>
            <a:r>
              <a:rPr lang="en-US" sz="1700" dirty="0"/>
              <a:t>, D. &amp; Molloy, E. (2013) Rethinking Models of Feedback for Learning: the Challenge of  Design.” </a:t>
            </a:r>
            <a:r>
              <a:rPr lang="en-US" sz="1700" i="1" dirty="0"/>
              <a:t>Assessment and Evaluation in Higher Education </a:t>
            </a:r>
            <a:r>
              <a:rPr lang="en-US" sz="1700" dirty="0"/>
              <a:t>38: 698-712. </a:t>
            </a:r>
          </a:p>
          <a:p>
            <a:endParaRPr lang="en-GB" sz="1200" dirty="0"/>
          </a:p>
          <a:p>
            <a:r>
              <a:rPr lang="en-GB" sz="1700" dirty="0" err="1"/>
              <a:t>Bozalek</a:t>
            </a:r>
            <a:r>
              <a:rPr lang="en-GB" sz="1700" dirty="0"/>
              <a:t>, V., Mitchell, V., </a:t>
            </a:r>
            <a:r>
              <a:rPr lang="en-GB" sz="1700" dirty="0" err="1"/>
              <a:t>Dison</a:t>
            </a:r>
            <a:r>
              <a:rPr lang="en-GB" sz="1700" dirty="0"/>
              <a:t>, A. &amp; Alperstein, M. (2016) </a:t>
            </a:r>
            <a:r>
              <a:rPr lang="en-US" sz="1700" dirty="0"/>
              <a:t>A diffractive reading of dialogical feedback through the political ethics of care. </a:t>
            </a:r>
            <a:r>
              <a:rPr lang="en-US" sz="1700" i="1" dirty="0"/>
              <a:t>Teaching in Higher </a:t>
            </a:r>
            <a:r>
              <a:rPr lang="en-GB" sz="1700" i="1" dirty="0"/>
              <a:t>Education</a:t>
            </a:r>
            <a:r>
              <a:rPr lang="en-GB" sz="1700" dirty="0"/>
              <a:t>, 21, 825-838.</a:t>
            </a:r>
          </a:p>
          <a:p>
            <a:endParaRPr lang="en-GB" sz="1200" dirty="0"/>
          </a:p>
          <a:p>
            <a:r>
              <a:rPr lang="en-US" sz="1700" dirty="0" err="1"/>
              <a:t>Hill,</a:t>
            </a:r>
            <a:r>
              <a:rPr lang="en-US" sz="1700" dirty="0"/>
              <a:t> J. &amp; West, H. (2020) Improving the student learning experience through dialogic feed-forward assessment. </a:t>
            </a:r>
            <a:r>
              <a:rPr lang="en-US" sz="1700" i="1" dirty="0"/>
              <a:t>Assessment and Evaluation in Higher Education</a:t>
            </a:r>
            <a:r>
              <a:rPr lang="en-US" sz="1700" dirty="0"/>
              <a:t>, 45, 82-97. </a:t>
            </a:r>
            <a:endParaRPr lang="en-GB" sz="1700" dirty="0"/>
          </a:p>
          <a:p>
            <a:pPr lvl="0"/>
            <a:endParaRPr lang="en-US" sz="1200" b="1" dirty="0"/>
          </a:p>
          <a:p>
            <a:pPr lvl="0"/>
            <a:r>
              <a:rPr lang="en-US" sz="1700" dirty="0" err="1"/>
              <a:t>Hill,</a:t>
            </a:r>
            <a:r>
              <a:rPr lang="en-US" sz="1700" dirty="0"/>
              <a:t> J., Berlin, K., Choate, J., Cravens-Brown, L., McKendrick Calder, L. &amp; Smith, S. (2021a) Can relational feed-forward enhance students’ cognitive and affective responses to assessment? </a:t>
            </a:r>
            <a:r>
              <a:rPr lang="en-US" sz="1700" i="1" dirty="0"/>
              <a:t>Teaching and Learning Inquiry</a:t>
            </a:r>
            <a:r>
              <a:rPr lang="en-US" sz="1700" dirty="0"/>
              <a:t>, 9(2).</a:t>
            </a:r>
          </a:p>
          <a:p>
            <a:pPr lvl="0"/>
            <a:endParaRPr lang="en-GB" sz="1200" dirty="0"/>
          </a:p>
          <a:p>
            <a:pPr lvl="0"/>
            <a:r>
              <a:rPr lang="en-US" sz="1700" dirty="0" err="1"/>
              <a:t>Hill,</a:t>
            </a:r>
            <a:r>
              <a:rPr lang="en-US" sz="1700" dirty="0"/>
              <a:t> J., Berlin, K., Choate, J., Cravens-Brown, L., McKendrick Calder, L. &amp; Smith, S. (2021b) Exploring the emotional responses of undergraduate students to assessment feedback: implications for instructors. </a:t>
            </a:r>
            <a:r>
              <a:rPr lang="en-US" sz="1700" i="1" dirty="0"/>
              <a:t>Teaching and Learning Inquiry</a:t>
            </a:r>
            <a:r>
              <a:rPr lang="en-US" sz="1700" dirty="0"/>
              <a:t>, 9, 294-316.</a:t>
            </a:r>
          </a:p>
          <a:p>
            <a:pPr lvl="0"/>
            <a:endParaRPr lang="en-GB" sz="1200" dirty="0"/>
          </a:p>
          <a:p>
            <a:r>
              <a:rPr lang="en-US" sz="1700" dirty="0" err="1"/>
              <a:t>Hill,</a:t>
            </a:r>
            <a:r>
              <a:rPr lang="en-US" sz="1700" dirty="0"/>
              <a:t> J., Healey, R.L., West, H. &amp; </a:t>
            </a:r>
            <a:r>
              <a:rPr lang="en-US" sz="1700" dirty="0" err="1"/>
              <a:t>Déry</a:t>
            </a:r>
            <a:r>
              <a:rPr lang="en-US" sz="1700" dirty="0"/>
              <a:t>, C. (2021c)</a:t>
            </a:r>
            <a:r>
              <a:rPr lang="en-US" sz="1700" b="1" dirty="0"/>
              <a:t> </a:t>
            </a:r>
            <a:r>
              <a:rPr lang="en-US" sz="1700" dirty="0"/>
              <a:t>Pedagogic partnership in higher education: encountering emotion in learning and enhancing student wellbeing. </a:t>
            </a:r>
            <a:r>
              <a:rPr lang="en-US" sz="1700" i="1" dirty="0"/>
              <a:t>Journal of Geography in Higher Education, </a:t>
            </a:r>
            <a:r>
              <a:rPr lang="en-US" sz="1700" dirty="0"/>
              <a:t>45, 167-185.</a:t>
            </a:r>
            <a:r>
              <a:rPr lang="en-US" sz="1700" b="1" dirty="0"/>
              <a:t> </a:t>
            </a:r>
            <a:endParaRPr lang="en-GB" sz="1700" dirty="0"/>
          </a:p>
          <a:p>
            <a:endParaRPr lang="en-GB" sz="1200" dirty="0"/>
          </a:p>
          <a:p>
            <a:r>
              <a:rPr lang="en-US" sz="1700" dirty="0" err="1"/>
              <a:t>Tronto</a:t>
            </a:r>
            <a:r>
              <a:rPr lang="en-US" sz="1700" dirty="0"/>
              <a:t>, J.C. (1993) </a:t>
            </a:r>
            <a:r>
              <a:rPr lang="en-US" sz="1700" i="1" dirty="0"/>
              <a:t>Moral Boundaries: A Political Argument for an Ethic of Care</a:t>
            </a:r>
            <a:r>
              <a:rPr lang="en-US" sz="1700" dirty="0"/>
              <a:t>. New York: </a:t>
            </a:r>
            <a:r>
              <a:rPr lang="en-GB" sz="1700" dirty="0"/>
              <a:t>Routledge.</a:t>
            </a:r>
          </a:p>
          <a:p>
            <a:endParaRPr lang="en-GB" sz="1200" dirty="0"/>
          </a:p>
          <a:p>
            <a:r>
              <a:rPr lang="en-US" sz="1700" dirty="0" err="1"/>
              <a:t>Tronto</a:t>
            </a:r>
            <a:r>
              <a:rPr lang="en-US" sz="1700" dirty="0"/>
              <a:t>, J.C. (2013) </a:t>
            </a:r>
            <a:r>
              <a:rPr lang="en-US" sz="1700" i="1" dirty="0"/>
              <a:t>Caring Democracy Markets, Equality, and Justice</a:t>
            </a:r>
            <a:r>
              <a:rPr lang="en-US" sz="1700" dirty="0"/>
              <a:t>. New York: New York </a:t>
            </a:r>
            <a:r>
              <a:rPr lang="en-GB" sz="1700" dirty="0"/>
              <a:t>University Press.</a:t>
            </a:r>
          </a:p>
          <a:p>
            <a:endParaRPr lang="en-GB" sz="1200" dirty="0"/>
          </a:p>
          <a:p>
            <a:r>
              <a:rPr lang="en-US" sz="1700" dirty="0" err="1"/>
              <a:t>Tronto</a:t>
            </a:r>
            <a:r>
              <a:rPr lang="en-US" sz="1700" dirty="0"/>
              <a:t>, J.C. (2015) </a:t>
            </a:r>
            <a:r>
              <a:rPr lang="en-US" sz="1700" i="1" dirty="0"/>
              <a:t>Who Cares? How to Reshape a Democratic Politics</a:t>
            </a:r>
            <a:r>
              <a:rPr lang="en-US" sz="1700" dirty="0"/>
              <a:t>. Ithaca, NY: Cornell </a:t>
            </a:r>
            <a:r>
              <a:rPr lang="en-GB" sz="1700" dirty="0"/>
              <a:t>University Press.</a:t>
            </a:r>
          </a:p>
        </p:txBody>
      </p:sp>
    </p:spTree>
    <p:extLst>
      <p:ext uri="{BB962C8B-B14F-4D97-AF65-F5344CB8AC3E}">
        <p14:creationId xmlns:p14="http://schemas.microsoft.com/office/powerpoint/2010/main" val="3670629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633" y="310431"/>
            <a:ext cx="5479200" cy="720000"/>
          </a:xfrm>
        </p:spPr>
        <p:txBody>
          <a:bodyPr>
            <a:normAutofit/>
          </a:bodyPr>
          <a:lstStyle/>
          <a:p>
            <a:r>
              <a:rPr lang="en-GB" sz="2900" dirty="0"/>
              <a:t>Introduction</a:t>
            </a:r>
          </a:p>
        </p:txBody>
      </p:sp>
      <p:sp>
        <p:nvSpPr>
          <p:cNvPr id="5" name="TextBox 4"/>
          <p:cNvSpPr txBox="1"/>
          <p:nvPr/>
        </p:nvSpPr>
        <p:spPr>
          <a:xfrm>
            <a:off x="410466" y="889633"/>
            <a:ext cx="11164734" cy="1200329"/>
          </a:xfrm>
          <a:prstGeom prst="rect">
            <a:avLst/>
          </a:prstGeom>
          <a:noFill/>
        </p:spPr>
        <p:txBody>
          <a:bodyPr wrap="square" rtlCol="0">
            <a:spAutoFit/>
          </a:bodyPr>
          <a:lstStyle/>
          <a:p>
            <a:pPr marL="357188" indent="-357188">
              <a:buClr>
                <a:srgbClr val="488ECB"/>
              </a:buClr>
              <a:buFont typeface="Wingdings" panose="05000000000000000000" pitchFamily="2" charset="2"/>
              <a:buChar char="§"/>
            </a:pPr>
            <a:r>
              <a:rPr lang="en-GB" sz="2400" dirty="0"/>
              <a:t>receiving feedback is inherently emotional for students, exposing their capabilities as learners </a:t>
            </a:r>
            <a:r>
              <a:rPr lang="en-GB" sz="2200" dirty="0"/>
              <a:t>&amp;</a:t>
            </a:r>
            <a:r>
              <a:rPr lang="en-GB" sz="2400" dirty="0"/>
              <a:t> determining how they act upon feedback </a:t>
            </a:r>
            <a:r>
              <a:rPr lang="en-GB" sz="2300" dirty="0"/>
              <a:t>(Hill et al. 2021a)</a:t>
            </a:r>
          </a:p>
        </p:txBody>
      </p:sp>
      <p:pic>
        <p:nvPicPr>
          <p:cNvPr id="13" name="Picture 12">
            <a:extLst>
              <a:ext uri="{FF2B5EF4-FFF2-40B4-BE49-F238E27FC236}">
                <a16:creationId xmlns:a16="http://schemas.microsoft.com/office/drawing/2014/main" id="{04EE5870-0FF1-4AF2-9EB6-FCA7D666C855}"/>
              </a:ext>
            </a:extLst>
          </p:cNvPr>
          <p:cNvPicPr/>
          <p:nvPr/>
        </p:nvPicPr>
        <p:blipFill rotWithShape="1">
          <a:blip r:embed="rId3">
            <a:extLst>
              <a:ext uri="{28A0092B-C50C-407E-A947-70E740481C1C}">
                <a14:useLocalDpi xmlns:a14="http://schemas.microsoft.com/office/drawing/2010/main" val="0"/>
              </a:ext>
            </a:extLst>
          </a:blip>
          <a:srcRect l="6440" r="5913"/>
          <a:stretch/>
        </p:blipFill>
        <p:spPr bwMode="auto">
          <a:xfrm>
            <a:off x="2740412" y="1849318"/>
            <a:ext cx="6711176" cy="4241039"/>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pic>
        <p:nvPicPr>
          <p:cNvPr id="12" name="Picture 11">
            <a:extLst>
              <a:ext uri="{FF2B5EF4-FFF2-40B4-BE49-F238E27FC236}">
                <a16:creationId xmlns:a16="http://schemas.microsoft.com/office/drawing/2014/main" id="{C3A0633C-D2E9-43CA-AE5C-2C4154931D79}"/>
              </a:ext>
            </a:extLst>
          </p:cNvPr>
          <p:cNvPicPr/>
          <p:nvPr/>
        </p:nvPicPr>
        <p:blipFill rotWithShape="1">
          <a:blip r:embed="rId3">
            <a:extLst>
              <a:ext uri="{28A0092B-C50C-407E-A947-70E740481C1C}">
                <a14:useLocalDpi xmlns:a14="http://schemas.microsoft.com/office/drawing/2010/main" val="0"/>
              </a:ext>
            </a:extLst>
          </a:blip>
          <a:srcRect l="6440" r="5913"/>
          <a:stretch/>
        </p:blipFill>
        <p:spPr bwMode="auto">
          <a:xfrm>
            <a:off x="1847385" y="53517"/>
            <a:ext cx="8497229" cy="6235323"/>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
        <p:nvSpPr>
          <p:cNvPr id="4" name="TextBox 3">
            <a:extLst>
              <a:ext uri="{FF2B5EF4-FFF2-40B4-BE49-F238E27FC236}">
                <a16:creationId xmlns:a16="http://schemas.microsoft.com/office/drawing/2014/main" id="{65F3EE78-A5A0-446C-ACDA-B87860B733A2}"/>
              </a:ext>
            </a:extLst>
          </p:cNvPr>
          <p:cNvSpPr txBox="1"/>
          <p:nvPr/>
        </p:nvSpPr>
        <p:spPr>
          <a:xfrm>
            <a:off x="7401827" y="6435151"/>
            <a:ext cx="3869350" cy="338554"/>
          </a:xfrm>
          <a:prstGeom prst="rect">
            <a:avLst/>
          </a:prstGeom>
          <a:noFill/>
        </p:spPr>
        <p:txBody>
          <a:bodyPr wrap="square" rtlCol="0">
            <a:spAutoFit/>
          </a:bodyPr>
          <a:lstStyle/>
          <a:p>
            <a:r>
              <a:rPr lang="en-US" sz="1600" dirty="0">
                <a:solidFill>
                  <a:schemeClr val="bg1"/>
                </a:solidFill>
                <a:hlinkClick r:id="rId4">
                  <a:extLst>
                    <a:ext uri="{A12FA001-AC4F-418D-AE19-62706E023703}">
                      <ahyp:hlinkClr xmlns:ahyp="http://schemas.microsoft.com/office/drawing/2018/hyperlinkcolor" val="tx"/>
                    </a:ext>
                  </a:extLst>
                </a:hlinkClick>
              </a:rPr>
              <a:t>Hill et al (2021) TLI 9(1)</a:t>
            </a:r>
            <a:endParaRPr lang="en-GB" sz="1600" dirty="0">
              <a:solidFill>
                <a:schemeClr val="bg1"/>
              </a:solidFill>
            </a:endParaRPr>
          </a:p>
        </p:txBody>
      </p:sp>
    </p:spTree>
    <p:extLst>
      <p:ext uri="{BB962C8B-B14F-4D97-AF65-F5344CB8AC3E}">
        <p14:creationId xmlns:p14="http://schemas.microsoft.com/office/powerpoint/2010/main" val="10842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548641" y="617058"/>
            <a:ext cx="11011300" cy="4368843"/>
          </a:xfrm>
        </p:spPr>
        <p:txBody>
          <a:bodyPr>
            <a:normAutofit/>
          </a:bodyPr>
          <a:lstStyle/>
          <a:p>
            <a:pPr lvl="1">
              <a:buFont typeface="Wingdings" panose="05000000000000000000" pitchFamily="2" charset="2"/>
              <a:buChar char="§"/>
            </a:pPr>
            <a:r>
              <a:rPr lang="en-GB" dirty="0"/>
              <a:t>instructors would do well to consider how to manage students’ responses to feedback so they feel capable of learning from instructor commentary</a:t>
            </a:r>
          </a:p>
          <a:p>
            <a:pPr lvl="1">
              <a:buFont typeface="Wingdings" panose="05000000000000000000" pitchFamily="2" charset="2"/>
              <a:buChar char="§"/>
            </a:pPr>
            <a:endParaRPr lang="en-GB" sz="3000" dirty="0"/>
          </a:p>
          <a:p>
            <a:pPr lvl="1">
              <a:buFont typeface="Wingdings" panose="05000000000000000000" pitchFamily="2" charset="2"/>
              <a:buChar char="§"/>
            </a:pPr>
            <a:r>
              <a:rPr lang="en-GB" dirty="0"/>
              <a:t>based in social constructivist approaches (</a:t>
            </a:r>
            <a:r>
              <a:rPr lang="en-GB" dirty="0" err="1"/>
              <a:t>Boud</a:t>
            </a:r>
            <a:r>
              <a:rPr lang="en-GB" dirty="0"/>
              <a:t> &amp; Molloy 2013), our premise was that: </a:t>
            </a:r>
          </a:p>
          <a:p>
            <a:pPr marL="144000" lvl="1" indent="0">
              <a:buNone/>
            </a:pPr>
            <a:endParaRPr lang="en-GB" sz="2000" dirty="0"/>
          </a:p>
          <a:p>
            <a:pPr marL="144000" lvl="1" indent="0" algn="ctr">
              <a:buNone/>
            </a:pPr>
            <a:r>
              <a:rPr lang="en-GB" sz="2300" i="1" dirty="0"/>
              <a:t>instructor - student relational feed-forward can promote not only cognitive sense-making, but the positive foregrounding of affective responses, supporting wellbeing </a:t>
            </a:r>
          </a:p>
          <a:p>
            <a:pPr marL="144000" lvl="1" indent="0">
              <a:buNone/>
            </a:pPr>
            <a:endParaRPr lang="en-GB" dirty="0"/>
          </a:p>
        </p:txBody>
      </p:sp>
      <p:pic>
        <p:nvPicPr>
          <p:cNvPr id="7" name="Content Placeholder 6">
            <a:extLst>
              <a:ext uri="{FF2B5EF4-FFF2-40B4-BE49-F238E27FC236}">
                <a16:creationId xmlns:a16="http://schemas.microsoft.com/office/drawing/2014/main" id="{81039F09-4B92-4769-9F80-C72FDD62FE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4036" y="4475747"/>
            <a:ext cx="2780510" cy="1582315"/>
          </a:xfrm>
          <a:prstGeom prst="rect">
            <a:avLst/>
          </a:prstGeom>
        </p:spPr>
      </p:pic>
    </p:spTree>
    <p:extLst>
      <p:ext uri="{BB962C8B-B14F-4D97-AF65-F5344CB8AC3E}">
        <p14:creationId xmlns:p14="http://schemas.microsoft.com/office/powerpoint/2010/main" val="84365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F0FF49-2B94-4AFD-B78E-034A93099C8B}"/>
              </a:ext>
            </a:extLst>
          </p:cNvPr>
          <p:cNvPicPr>
            <a:picLocks noChangeAspect="1"/>
          </p:cNvPicPr>
          <p:nvPr/>
        </p:nvPicPr>
        <p:blipFill>
          <a:blip r:embed="rId3"/>
          <a:stretch>
            <a:fillRect/>
          </a:stretch>
        </p:blipFill>
        <p:spPr>
          <a:xfrm>
            <a:off x="332670" y="1205975"/>
            <a:ext cx="11525654" cy="4720782"/>
          </a:xfrm>
          <a:prstGeom prst="rect">
            <a:avLst/>
          </a:prstGeom>
        </p:spPr>
      </p:pic>
      <p:sp>
        <p:nvSpPr>
          <p:cNvPr id="3" name="Text Placeholder 1">
            <a:extLst>
              <a:ext uri="{FF2B5EF4-FFF2-40B4-BE49-F238E27FC236}">
                <a16:creationId xmlns:a16="http://schemas.microsoft.com/office/drawing/2014/main" id="{5B210FB4-8115-49AA-831A-F58302BB4E93}"/>
              </a:ext>
            </a:extLst>
          </p:cNvPr>
          <p:cNvSpPr txBox="1">
            <a:spLocks/>
          </p:cNvSpPr>
          <p:nvPr/>
        </p:nvSpPr>
        <p:spPr>
          <a:xfrm>
            <a:off x="332670" y="335234"/>
            <a:ext cx="5157159" cy="488301"/>
          </a:xfrm>
          <a:prstGeom prst="rect">
            <a:avLst/>
          </a:prstGeom>
        </p:spPr>
        <p:txBody>
          <a:bodyPr/>
          <a:lstStyle>
            <a:lvl1pPr marL="0" indent="0" algn="l" defTabSz="914400" rtl="0" eaLnBrk="1" latinLnBrk="0" hangingPunct="1">
              <a:lnSpc>
                <a:spcPct val="100000"/>
              </a:lnSpc>
              <a:spcBef>
                <a:spcPts val="0"/>
              </a:spcBef>
              <a:spcAft>
                <a:spcPts val="371"/>
              </a:spcAft>
              <a:buFontTx/>
              <a:buNone/>
              <a:defRPr sz="2400" u="none" kern="1200">
                <a:solidFill>
                  <a:schemeClr val="tx1"/>
                </a:solidFill>
                <a:latin typeface="+mj-lt"/>
                <a:ea typeface="+mn-ea"/>
                <a:cs typeface="+mn-cs"/>
              </a:defRPr>
            </a:lvl1pPr>
            <a:lvl2pPr marL="0" indent="-216000" algn="l" defTabSz="914400" rtl="0" eaLnBrk="1" latinLnBrk="0" hangingPunct="1">
              <a:lnSpc>
                <a:spcPct val="100000"/>
              </a:lnSpc>
              <a:spcBef>
                <a:spcPts val="0"/>
              </a:spcBef>
              <a:spcAft>
                <a:spcPts val="371"/>
              </a:spcAft>
              <a:buFont typeface="Arial" panose="020B0604020202020204" pitchFamily="34" charset="0"/>
              <a:buNone/>
              <a:defRPr sz="2400" b="0" i="0" u="none"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371"/>
              </a:spcAft>
              <a:buSzPct val="90000"/>
              <a:buFont typeface="Wingdings" panose="05000000000000000000" pitchFamily="2" charset="2"/>
              <a:buNone/>
              <a:defRPr sz="2400" b="0" u="none" kern="1200">
                <a:solidFill>
                  <a:schemeClr val="tx1"/>
                </a:solidFill>
                <a:latin typeface="+mn-lt"/>
                <a:ea typeface="+mn-ea"/>
                <a:cs typeface="+mn-cs"/>
              </a:defRPr>
            </a:lvl3pPr>
            <a:lvl4pPr marL="0" indent="0" algn="l" defTabSz="914400" rtl="0" eaLnBrk="1" latinLnBrk="0" hangingPunct="1">
              <a:lnSpc>
                <a:spcPts val="2100"/>
              </a:lnSpc>
              <a:spcBef>
                <a:spcPts val="0"/>
              </a:spcBef>
              <a:spcAft>
                <a:spcPts val="371"/>
              </a:spcAft>
              <a:buSzPct val="90000"/>
              <a:buFont typeface="Wingdings" panose="05000000000000000000" pitchFamily="2" charset="2"/>
              <a:buNone/>
              <a:defRPr sz="1700" u="sng" kern="1200">
                <a:solidFill>
                  <a:schemeClr val="tx1"/>
                </a:solidFill>
                <a:latin typeface="+mn-lt"/>
                <a:ea typeface="+mn-ea"/>
                <a:cs typeface="+mn-cs"/>
              </a:defRPr>
            </a:lvl4pPr>
            <a:lvl5pPr marL="432000" indent="-288000" algn="l" defTabSz="914400" rtl="0" eaLnBrk="1" latinLnBrk="0" hangingPunct="1">
              <a:lnSpc>
                <a:spcPct val="100000"/>
              </a:lnSpc>
              <a:spcBef>
                <a:spcPts val="0"/>
              </a:spcBef>
              <a:spcAft>
                <a:spcPts val="371"/>
              </a:spcAft>
              <a:buSzPct val="90000"/>
              <a:buFont typeface="Wingdings" panose="05000000000000000000" pitchFamily="2" charset="2"/>
              <a:buChar char="n"/>
              <a:tabLst/>
              <a:defRPr lang="en-US" sz="2400" kern="1200" dirty="0">
                <a:solidFill>
                  <a:schemeClr val="tx1"/>
                </a:solidFill>
                <a:latin typeface="+mn-lt"/>
                <a:ea typeface="+mn-ea"/>
                <a:cs typeface="+mn-cs"/>
              </a:defRPr>
            </a:lvl5pPr>
            <a:lvl6pPr marL="576000" marR="0" indent="-216000" algn="l" defTabSz="914400" rtl="0" eaLnBrk="1" fontAlgn="auto" latinLnBrk="0" hangingPunct="1">
              <a:lnSpc>
                <a:spcPct val="100000"/>
              </a:lnSpc>
              <a:spcBef>
                <a:spcPts val="0"/>
              </a:spcBef>
              <a:spcAft>
                <a:spcPts val="371"/>
              </a:spcAft>
              <a:buClrTx/>
              <a:buSzPct val="90000"/>
              <a:buFont typeface="Wingdings" panose="05000000000000000000" pitchFamily="2" charset="2"/>
              <a:buChar char="§"/>
              <a:tabLst/>
              <a:defRPr lang="en-US" sz="2300" kern="1200" dirty="0">
                <a:solidFill>
                  <a:schemeClr val="tx1"/>
                </a:solidFill>
                <a:latin typeface="+mn-lt"/>
                <a:ea typeface="+mn-ea"/>
                <a:cs typeface="+mn-cs"/>
              </a:defRPr>
            </a:lvl6pPr>
            <a:lvl7pPr marL="720000" indent="-216000" algn="l" defTabSz="914400" rtl="0" eaLnBrk="1" latinLnBrk="0" hangingPunct="1">
              <a:lnSpc>
                <a:spcPct val="100000"/>
              </a:lnSpc>
              <a:spcBef>
                <a:spcPts val="0"/>
              </a:spcBef>
              <a:spcAft>
                <a:spcPts val="371"/>
              </a:spcAft>
              <a:buSzPct val="80000"/>
              <a:buFont typeface="Arial" panose="020B0604020202020204" pitchFamily="34" charset="0"/>
              <a:buChar char="▪"/>
              <a:defRPr sz="2200" kern="1200">
                <a:solidFill>
                  <a:schemeClr val="tx1"/>
                </a:solidFill>
                <a:latin typeface="+mn-lt"/>
                <a:ea typeface="+mn-ea"/>
                <a:cs typeface="+mn-cs"/>
              </a:defRPr>
            </a:lvl7pPr>
            <a:lvl8pPr marL="864000" indent="-216000" algn="l" defTabSz="914400" rtl="0" eaLnBrk="1" latinLnBrk="0" hangingPunct="1">
              <a:lnSpc>
                <a:spcPct val="100000"/>
              </a:lnSpc>
              <a:spcBef>
                <a:spcPts val="0"/>
              </a:spcBef>
              <a:spcAft>
                <a:spcPts val="371"/>
              </a:spcAft>
              <a:buFont typeface="Arial" panose="020B0604020202020204" pitchFamily="34" charset="0"/>
              <a:buChar char="▫"/>
              <a:defRPr sz="2100" kern="1200" baseline="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latin typeface="Tahoma" panose="020B0604030504040204" pitchFamily="34" charset="0"/>
                <a:ea typeface="Tahoma" panose="020B0604030504040204" pitchFamily="34" charset="0"/>
                <a:cs typeface="Tahoma" panose="020B0604030504040204" pitchFamily="34" charset="0"/>
              </a:rPr>
              <a:t>Module teaching and assessment structure </a:t>
            </a:r>
          </a:p>
          <a:p>
            <a:endParaRPr lang="en-US" sz="2800" dirty="0"/>
          </a:p>
        </p:txBody>
      </p:sp>
      <p:sp>
        <p:nvSpPr>
          <p:cNvPr id="4" name="TextBox 3">
            <a:hlinkClick r:id="rId4"/>
            <a:extLst>
              <a:ext uri="{FF2B5EF4-FFF2-40B4-BE49-F238E27FC236}">
                <a16:creationId xmlns:a16="http://schemas.microsoft.com/office/drawing/2014/main" id="{04013646-8753-49BB-BB1E-A8C5D027C4C4}"/>
              </a:ext>
            </a:extLst>
          </p:cNvPr>
          <p:cNvSpPr txBox="1"/>
          <p:nvPr/>
        </p:nvSpPr>
        <p:spPr>
          <a:xfrm>
            <a:off x="9153626" y="6435151"/>
            <a:ext cx="2204186" cy="338554"/>
          </a:xfrm>
          <a:prstGeom prst="rect">
            <a:avLst/>
          </a:prstGeom>
          <a:noFill/>
        </p:spPr>
        <p:txBody>
          <a:bodyPr wrap="square" rtlCol="0">
            <a:spAutoFit/>
          </a:bodyPr>
          <a:lstStyle/>
          <a:p>
            <a:r>
              <a:rPr lang="en-US" sz="1600" dirty="0">
                <a:solidFill>
                  <a:schemeClr val="bg1"/>
                </a:solidFill>
                <a:hlinkClick r:id="rId4">
                  <a:extLst>
                    <a:ext uri="{A12FA001-AC4F-418D-AE19-62706E023703}">
                      <ahyp:hlinkClr xmlns:ahyp="http://schemas.microsoft.com/office/drawing/2018/hyperlinkcolor" val="tx"/>
                    </a:ext>
                  </a:extLst>
                </a:hlinkClick>
              </a:rPr>
              <a:t>Hill and West (2020)</a:t>
            </a:r>
            <a:endParaRPr lang="en-GB" sz="1600" dirty="0">
              <a:solidFill>
                <a:schemeClr val="bg1"/>
              </a:solidFill>
            </a:endParaRPr>
          </a:p>
        </p:txBody>
      </p:sp>
    </p:spTree>
    <p:extLst>
      <p:ext uri="{BB962C8B-B14F-4D97-AF65-F5344CB8AC3E}">
        <p14:creationId xmlns:p14="http://schemas.microsoft.com/office/powerpoint/2010/main" val="161046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2573921-0F7D-4EE0-ACF0-E924C7C23FCD}"/>
              </a:ext>
            </a:extLst>
          </p:cNvPr>
          <p:cNvSpPr txBox="1"/>
          <p:nvPr/>
        </p:nvSpPr>
        <p:spPr>
          <a:xfrm>
            <a:off x="6627095" y="1687009"/>
            <a:ext cx="4350031" cy="3474720"/>
          </a:xfrm>
          <a:prstGeom prst="rect">
            <a:avLst/>
          </a:prstGeom>
          <a:solidFill>
            <a:schemeClr val="accent3">
              <a:lumMod val="40000"/>
              <a:lumOff val="60000"/>
            </a:schemeClr>
          </a:solidFill>
        </p:spPr>
        <p:txBody>
          <a:bodyPr wrap="square" rtlCol="0">
            <a:spAutoFit/>
          </a:bodyPr>
          <a:lstStyle/>
          <a:p>
            <a:endParaRPr lang="en-GB" sz="2300" dirty="0"/>
          </a:p>
        </p:txBody>
      </p:sp>
      <p:sp>
        <p:nvSpPr>
          <p:cNvPr id="6" name="Rectangle 5">
            <a:extLst>
              <a:ext uri="{FF2B5EF4-FFF2-40B4-BE49-F238E27FC236}">
                <a16:creationId xmlns:a16="http://schemas.microsoft.com/office/drawing/2014/main" id="{39CA05A9-FA48-48EA-B5C4-85DF03EEBAD4}"/>
              </a:ext>
            </a:extLst>
          </p:cNvPr>
          <p:cNvSpPr/>
          <p:nvPr/>
        </p:nvSpPr>
        <p:spPr>
          <a:xfrm>
            <a:off x="413579" y="977148"/>
            <a:ext cx="11474597" cy="461665"/>
          </a:xfrm>
          <a:prstGeom prst="rect">
            <a:avLst/>
          </a:prstGeom>
        </p:spPr>
        <p:txBody>
          <a:bodyPr wrap="square">
            <a:spAutoFit/>
          </a:bodyPr>
          <a:lstStyle/>
          <a:p>
            <a:pPr marL="269875" indent="-269875">
              <a:buClr>
                <a:srgbClr val="488ECB"/>
              </a:buClr>
              <a:buFont typeface="Wingdings" panose="05000000000000000000" pitchFamily="2" charset="2"/>
              <a:buChar char="§"/>
              <a:defRPr/>
            </a:pPr>
            <a:r>
              <a:rPr lang="en-GB" sz="2400" dirty="0"/>
              <a:t>two qualitative projects run over academic years 2015-2017 and 2019-2020</a:t>
            </a:r>
          </a:p>
        </p:txBody>
      </p:sp>
      <p:sp>
        <p:nvSpPr>
          <p:cNvPr id="9" name="Title 1">
            <a:extLst>
              <a:ext uri="{FF2B5EF4-FFF2-40B4-BE49-F238E27FC236}">
                <a16:creationId xmlns:a16="http://schemas.microsoft.com/office/drawing/2014/main" id="{79AEB0DF-B58C-4D76-8014-0EE4CB009A9F}"/>
              </a:ext>
            </a:extLst>
          </p:cNvPr>
          <p:cNvSpPr>
            <a:spLocks noGrp="1"/>
          </p:cNvSpPr>
          <p:nvPr>
            <p:ph type="title"/>
          </p:nvPr>
        </p:nvSpPr>
        <p:spPr>
          <a:xfrm>
            <a:off x="522287" y="435940"/>
            <a:ext cx="5479200" cy="720000"/>
          </a:xfrm>
        </p:spPr>
        <p:txBody>
          <a:bodyPr>
            <a:normAutofit/>
          </a:bodyPr>
          <a:lstStyle/>
          <a:p>
            <a:r>
              <a:rPr lang="en-GB" sz="2900" dirty="0"/>
              <a:t>Methods</a:t>
            </a:r>
          </a:p>
        </p:txBody>
      </p:sp>
      <p:sp>
        <p:nvSpPr>
          <p:cNvPr id="2" name="TextBox 1">
            <a:extLst>
              <a:ext uri="{FF2B5EF4-FFF2-40B4-BE49-F238E27FC236}">
                <a16:creationId xmlns:a16="http://schemas.microsoft.com/office/drawing/2014/main" id="{2DC87D42-A3E8-42FE-9739-77934E5CA511}"/>
              </a:ext>
            </a:extLst>
          </p:cNvPr>
          <p:cNvSpPr txBox="1"/>
          <p:nvPr/>
        </p:nvSpPr>
        <p:spPr>
          <a:xfrm>
            <a:off x="11593688" y="4001446"/>
            <a:ext cx="184731" cy="369332"/>
          </a:xfrm>
          <a:prstGeom prst="rect">
            <a:avLst/>
          </a:prstGeom>
          <a:noFill/>
        </p:spPr>
        <p:txBody>
          <a:bodyPr wrap="none" rtlCol="0">
            <a:spAutoFit/>
          </a:bodyPr>
          <a:lstStyle/>
          <a:p>
            <a:endParaRPr lang="en-GB" dirty="0"/>
          </a:p>
        </p:txBody>
      </p:sp>
      <p:sp>
        <p:nvSpPr>
          <p:cNvPr id="8" name="TextBox 7">
            <a:extLst>
              <a:ext uri="{FF2B5EF4-FFF2-40B4-BE49-F238E27FC236}">
                <a16:creationId xmlns:a16="http://schemas.microsoft.com/office/drawing/2014/main" id="{D424AEC7-5303-4B59-8465-6F82918A032D}"/>
              </a:ext>
            </a:extLst>
          </p:cNvPr>
          <p:cNvSpPr txBox="1"/>
          <p:nvPr/>
        </p:nvSpPr>
        <p:spPr>
          <a:xfrm>
            <a:off x="6698800" y="1706259"/>
            <a:ext cx="4206622" cy="3477875"/>
          </a:xfrm>
          <a:prstGeom prst="rect">
            <a:avLst/>
          </a:prstGeom>
          <a:noFill/>
        </p:spPr>
        <p:txBody>
          <a:bodyPr wrap="square" rtlCol="0">
            <a:spAutoFit/>
          </a:bodyPr>
          <a:lstStyle/>
          <a:p>
            <a:r>
              <a:rPr lang="en-GB" sz="2300" u="sng" dirty="0"/>
              <a:t>2019 - 2020</a:t>
            </a:r>
          </a:p>
          <a:p>
            <a:endParaRPr lang="en-GB" sz="1200" dirty="0"/>
          </a:p>
          <a:p>
            <a:r>
              <a:rPr lang="en-GB" sz="2300" dirty="0"/>
              <a:t>2 focus groups of 6 students as module started</a:t>
            </a:r>
          </a:p>
          <a:p>
            <a:endParaRPr lang="en-GB" sz="1000" dirty="0"/>
          </a:p>
          <a:p>
            <a:r>
              <a:rPr lang="en-GB" sz="2300" dirty="0"/>
              <a:t>20% response rate</a:t>
            </a:r>
          </a:p>
          <a:p>
            <a:endParaRPr lang="en-GB" sz="2300" dirty="0"/>
          </a:p>
          <a:p>
            <a:r>
              <a:rPr lang="en-GB" sz="2300" dirty="0"/>
              <a:t>2 focus groups of 5 students at end of module</a:t>
            </a:r>
          </a:p>
          <a:p>
            <a:endParaRPr lang="en-GB" sz="1000" dirty="0"/>
          </a:p>
          <a:p>
            <a:r>
              <a:rPr lang="en-GB" sz="2300" dirty="0"/>
              <a:t>17% response rate</a:t>
            </a:r>
          </a:p>
        </p:txBody>
      </p:sp>
      <p:sp>
        <p:nvSpPr>
          <p:cNvPr id="11" name="TextBox 10">
            <a:extLst>
              <a:ext uri="{FF2B5EF4-FFF2-40B4-BE49-F238E27FC236}">
                <a16:creationId xmlns:a16="http://schemas.microsoft.com/office/drawing/2014/main" id="{64B20276-0EDC-4578-8CD0-7B2FC7ECFBEB}"/>
              </a:ext>
            </a:extLst>
          </p:cNvPr>
          <p:cNvSpPr txBox="1"/>
          <p:nvPr/>
        </p:nvSpPr>
        <p:spPr>
          <a:xfrm>
            <a:off x="980756" y="1687009"/>
            <a:ext cx="4350031" cy="3474720"/>
          </a:xfrm>
          <a:prstGeom prst="rect">
            <a:avLst/>
          </a:prstGeom>
          <a:solidFill>
            <a:schemeClr val="accent3">
              <a:lumMod val="40000"/>
              <a:lumOff val="60000"/>
            </a:schemeClr>
          </a:solidFill>
        </p:spPr>
        <p:txBody>
          <a:bodyPr wrap="square" rtlCol="0">
            <a:spAutoFit/>
          </a:bodyPr>
          <a:lstStyle/>
          <a:p>
            <a:endParaRPr lang="en-GB" sz="2300" dirty="0"/>
          </a:p>
        </p:txBody>
      </p:sp>
      <p:sp>
        <p:nvSpPr>
          <p:cNvPr id="4" name="Rectangle 3">
            <a:extLst>
              <a:ext uri="{FF2B5EF4-FFF2-40B4-BE49-F238E27FC236}">
                <a16:creationId xmlns:a16="http://schemas.microsoft.com/office/drawing/2014/main" id="{E9E3206B-34BF-466F-A5F3-262F2149AFB7}"/>
              </a:ext>
            </a:extLst>
          </p:cNvPr>
          <p:cNvSpPr/>
          <p:nvPr/>
        </p:nvSpPr>
        <p:spPr>
          <a:xfrm>
            <a:off x="1095476" y="1860176"/>
            <a:ext cx="4111590" cy="2823850"/>
          </a:xfrm>
          <a:prstGeom prst="rect">
            <a:avLst/>
          </a:prstGeom>
        </p:spPr>
        <p:txBody>
          <a:bodyPr wrap="square">
            <a:spAutoFit/>
          </a:bodyPr>
          <a:lstStyle/>
          <a:p>
            <a:r>
              <a:rPr lang="en-GB" sz="2300" u="sng" dirty="0"/>
              <a:t>2015 - 2017</a:t>
            </a:r>
          </a:p>
          <a:p>
            <a:endParaRPr lang="en-GB" sz="1050" dirty="0"/>
          </a:p>
          <a:p>
            <a:r>
              <a:rPr lang="en-GB" sz="2300" dirty="0"/>
              <a:t>44 individual semi-structured interviews at end of module</a:t>
            </a:r>
          </a:p>
          <a:p>
            <a:endParaRPr lang="en-GB" sz="2400" dirty="0"/>
          </a:p>
          <a:p>
            <a:r>
              <a:rPr lang="en-GB" sz="2300" dirty="0"/>
              <a:t>Average 30 mins</a:t>
            </a:r>
          </a:p>
          <a:p>
            <a:endParaRPr lang="en-GB" sz="2400" dirty="0"/>
          </a:p>
          <a:p>
            <a:r>
              <a:rPr lang="en-GB" sz="2300" dirty="0"/>
              <a:t>61% response rate</a:t>
            </a:r>
          </a:p>
        </p:txBody>
      </p:sp>
      <p:sp>
        <p:nvSpPr>
          <p:cNvPr id="3" name="TextBox 2">
            <a:extLst>
              <a:ext uri="{FF2B5EF4-FFF2-40B4-BE49-F238E27FC236}">
                <a16:creationId xmlns:a16="http://schemas.microsoft.com/office/drawing/2014/main" id="{EB99745B-00E8-40B8-BB07-E368C7A23364}"/>
              </a:ext>
            </a:extLst>
          </p:cNvPr>
          <p:cNvSpPr txBox="1"/>
          <p:nvPr/>
        </p:nvSpPr>
        <p:spPr>
          <a:xfrm>
            <a:off x="413579" y="5382193"/>
            <a:ext cx="11364839" cy="830997"/>
          </a:xfrm>
          <a:prstGeom prst="rect">
            <a:avLst/>
          </a:prstGeom>
          <a:noFill/>
        </p:spPr>
        <p:txBody>
          <a:bodyPr wrap="square" rtlCol="0">
            <a:spAutoFit/>
          </a:bodyPr>
          <a:lstStyle/>
          <a:p>
            <a:pPr marL="269875" indent="-269875">
              <a:buClr>
                <a:srgbClr val="488ECB"/>
              </a:buClr>
              <a:buFont typeface="Wingdings" panose="05000000000000000000" pitchFamily="2" charset="2"/>
              <a:buChar char="§"/>
            </a:pPr>
            <a:r>
              <a:rPr lang="en-US" sz="2400" dirty="0"/>
              <a:t>digitally recorded interviews were transcribed and </a:t>
            </a:r>
            <a:r>
              <a:rPr lang="en-US" sz="2400" dirty="0" err="1"/>
              <a:t>analysed</a:t>
            </a:r>
            <a:r>
              <a:rPr lang="en-US" sz="2400" dirty="0"/>
              <a:t> thematically, initially via grounded approach, with </a:t>
            </a:r>
            <a:r>
              <a:rPr lang="en-GB" sz="2400" dirty="0"/>
              <a:t>further deductive </a:t>
            </a:r>
            <a:r>
              <a:rPr lang="en-US" sz="2400" dirty="0"/>
              <a:t>coding based on literature</a:t>
            </a:r>
          </a:p>
        </p:txBody>
      </p:sp>
      <p:sp>
        <p:nvSpPr>
          <p:cNvPr id="5" name="TextBox 4">
            <a:extLst>
              <a:ext uri="{FF2B5EF4-FFF2-40B4-BE49-F238E27FC236}">
                <a16:creationId xmlns:a16="http://schemas.microsoft.com/office/drawing/2014/main" id="{AAE560A1-EAB2-4B14-890B-6F83187B943A}"/>
              </a:ext>
            </a:extLst>
          </p:cNvPr>
          <p:cNvSpPr txBox="1"/>
          <p:nvPr/>
        </p:nvSpPr>
        <p:spPr>
          <a:xfrm>
            <a:off x="6096000" y="6433655"/>
            <a:ext cx="5473564" cy="369332"/>
          </a:xfrm>
          <a:prstGeom prst="rect">
            <a:avLst/>
          </a:prstGeom>
          <a:noFill/>
        </p:spPr>
        <p:txBody>
          <a:bodyPr wrap="square" rtlCol="0">
            <a:spAutoFit/>
          </a:bodyPr>
          <a:lstStyle/>
          <a:p>
            <a:r>
              <a:rPr lang="en-GB" dirty="0">
                <a:solidFill>
                  <a:schemeClr val="bg1"/>
                </a:solidFill>
              </a:rPr>
              <a:t>(See </a:t>
            </a:r>
            <a:r>
              <a:rPr lang="en-GB" dirty="0">
                <a:solidFill>
                  <a:schemeClr val="bg1"/>
                </a:solidFill>
                <a:hlinkClick r:id="rId3">
                  <a:extLst>
                    <a:ext uri="{A12FA001-AC4F-418D-AE19-62706E023703}">
                      <ahyp:hlinkClr xmlns:ahyp="http://schemas.microsoft.com/office/drawing/2018/hyperlinkcolor" val="tx"/>
                    </a:ext>
                  </a:extLst>
                </a:hlinkClick>
              </a:rPr>
              <a:t>Hill &amp; West 2020 </a:t>
            </a:r>
            <a:r>
              <a:rPr lang="en-GB" dirty="0">
                <a:solidFill>
                  <a:schemeClr val="bg1"/>
                </a:solidFill>
              </a:rPr>
              <a:t>and </a:t>
            </a:r>
            <a:r>
              <a:rPr lang="en-GB" dirty="0">
                <a:solidFill>
                  <a:schemeClr val="bg1"/>
                </a:solidFill>
                <a:hlinkClick r:id="rId4">
                  <a:extLst>
                    <a:ext uri="{A12FA001-AC4F-418D-AE19-62706E023703}">
                      <ahyp:hlinkClr xmlns:ahyp="http://schemas.microsoft.com/office/drawing/2018/hyperlinkcolor" val="tx"/>
                    </a:ext>
                  </a:extLst>
                </a:hlinkClick>
              </a:rPr>
              <a:t>Hill et al. 2021 a </a:t>
            </a:r>
            <a:r>
              <a:rPr lang="en-GB" dirty="0">
                <a:solidFill>
                  <a:schemeClr val="bg1"/>
                </a:solidFill>
              </a:rPr>
              <a:t>and </a:t>
            </a:r>
            <a:r>
              <a:rPr lang="en-GB" dirty="0">
                <a:solidFill>
                  <a:schemeClr val="bg1"/>
                </a:solidFill>
                <a:hlinkClick r:id="rId5">
                  <a:extLst>
                    <a:ext uri="{A12FA001-AC4F-418D-AE19-62706E023703}">
                      <ahyp:hlinkClr xmlns:ahyp="http://schemas.microsoft.com/office/drawing/2018/hyperlinkcolor" val="tx"/>
                    </a:ext>
                  </a:extLst>
                </a:hlinkClick>
              </a:rPr>
              <a:t>b</a:t>
            </a:r>
            <a:r>
              <a:rPr lang="en-GB" dirty="0">
                <a:solidFill>
                  <a:schemeClr val="bg1"/>
                </a:solidFill>
              </a:rPr>
              <a:t>) </a:t>
            </a:r>
          </a:p>
        </p:txBody>
      </p:sp>
    </p:spTree>
    <p:extLst>
      <p:ext uri="{BB962C8B-B14F-4D97-AF65-F5344CB8AC3E}">
        <p14:creationId xmlns:p14="http://schemas.microsoft.com/office/powerpoint/2010/main" val="3662991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580724" y="1151765"/>
            <a:ext cx="11030551" cy="2262158"/>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US" sz="2400" dirty="0"/>
              <a:t>anticipating instructor feedback made the students feel ‘anxious’ and ‘nervous’ above all other emotions: </a:t>
            </a:r>
          </a:p>
          <a:p>
            <a:endParaRPr lang="en-US" sz="2400" dirty="0"/>
          </a:p>
          <a:p>
            <a:pPr algn="ctr"/>
            <a:r>
              <a:rPr lang="en-US" sz="2300" i="1" dirty="0"/>
              <a:t>‘I felt a bit </a:t>
            </a:r>
            <a:r>
              <a:rPr lang="en-US" sz="2300" b="1" i="1" dirty="0"/>
              <a:t>nervous</a:t>
            </a:r>
            <a:r>
              <a:rPr lang="en-US" sz="2300" i="1" dirty="0"/>
              <a:t>, kind of </a:t>
            </a:r>
            <a:r>
              <a:rPr lang="en-US" sz="2300" b="1" i="1" dirty="0"/>
              <a:t>vulnerable</a:t>
            </a:r>
            <a:r>
              <a:rPr lang="en-US" sz="2300" i="1" dirty="0"/>
              <a:t> … my tutor was going to </a:t>
            </a:r>
            <a:r>
              <a:rPr lang="en-US" sz="2300" b="1" i="1" dirty="0"/>
              <a:t>judge me </a:t>
            </a:r>
            <a:r>
              <a:rPr lang="en-US" sz="2300" i="1" dirty="0"/>
              <a:t>and tell me face-to-face what she thought about my work. This </a:t>
            </a:r>
            <a:r>
              <a:rPr lang="en-US" sz="2300" b="1" i="1" dirty="0"/>
              <a:t>opens you to criticism </a:t>
            </a:r>
            <a:r>
              <a:rPr lang="en-US" sz="2300" i="1" dirty="0"/>
              <a:t>and that’s </a:t>
            </a:r>
            <a:r>
              <a:rPr lang="en-US" sz="2300" b="1" i="1" dirty="0"/>
              <a:t>quite scary</a:t>
            </a:r>
            <a:r>
              <a:rPr lang="en-US" sz="2300" i="1" dirty="0"/>
              <a:t>’</a:t>
            </a:r>
            <a:endParaRPr lang="en-US" sz="2300" dirty="0"/>
          </a:p>
        </p:txBody>
      </p:sp>
      <p:sp>
        <p:nvSpPr>
          <p:cNvPr id="12" name="Title 1">
            <a:extLst>
              <a:ext uri="{FF2B5EF4-FFF2-40B4-BE49-F238E27FC236}">
                <a16:creationId xmlns:a16="http://schemas.microsoft.com/office/drawing/2014/main" id="{C0397E56-449F-4159-BE9E-DB88559C1D1C}"/>
              </a:ext>
            </a:extLst>
          </p:cNvPr>
          <p:cNvSpPr>
            <a:spLocks noGrp="1"/>
          </p:cNvSpPr>
          <p:nvPr>
            <p:ph type="title"/>
          </p:nvPr>
        </p:nvSpPr>
        <p:spPr>
          <a:xfrm>
            <a:off x="650726" y="470265"/>
            <a:ext cx="10227490" cy="720000"/>
          </a:xfrm>
        </p:spPr>
        <p:txBody>
          <a:bodyPr>
            <a:noAutofit/>
          </a:bodyPr>
          <a:lstStyle/>
          <a:p>
            <a:r>
              <a:rPr lang="en-GB" sz="2900" dirty="0"/>
              <a:t>Findings</a:t>
            </a:r>
          </a:p>
        </p:txBody>
      </p:sp>
      <p:sp>
        <p:nvSpPr>
          <p:cNvPr id="2" name="TextBox 1">
            <a:extLst>
              <a:ext uri="{FF2B5EF4-FFF2-40B4-BE49-F238E27FC236}">
                <a16:creationId xmlns:a16="http://schemas.microsoft.com/office/drawing/2014/main" id="{23C1C4A1-972C-45C5-8F2E-FCB252EFB257}"/>
              </a:ext>
            </a:extLst>
          </p:cNvPr>
          <p:cNvSpPr txBox="1"/>
          <p:nvPr/>
        </p:nvSpPr>
        <p:spPr>
          <a:xfrm>
            <a:off x="7032860" y="3841361"/>
            <a:ext cx="3718560" cy="2215991"/>
          </a:xfrm>
          <a:prstGeom prst="rect">
            <a:avLst/>
          </a:prstGeom>
          <a:noFill/>
        </p:spPr>
        <p:txBody>
          <a:bodyPr wrap="square" rtlCol="0">
            <a:spAutoFit/>
          </a:bodyPr>
          <a:lstStyle/>
          <a:p>
            <a:pPr algn="ctr"/>
            <a:r>
              <a:rPr lang="en-US" sz="2300" dirty="0"/>
              <a:t>students who progressed worse than they expected </a:t>
            </a:r>
            <a:endParaRPr lang="en-GB" sz="2300" dirty="0"/>
          </a:p>
          <a:p>
            <a:pPr algn="ctr"/>
            <a:endParaRPr lang="en-US" sz="2300" dirty="0"/>
          </a:p>
          <a:p>
            <a:pPr algn="ctr"/>
            <a:r>
              <a:rPr lang="en-US" sz="2300" dirty="0"/>
              <a:t>negative feelings of disappointment and embarrassment </a:t>
            </a:r>
          </a:p>
        </p:txBody>
      </p:sp>
      <p:sp>
        <p:nvSpPr>
          <p:cNvPr id="3" name="TextBox 2">
            <a:extLst>
              <a:ext uri="{FF2B5EF4-FFF2-40B4-BE49-F238E27FC236}">
                <a16:creationId xmlns:a16="http://schemas.microsoft.com/office/drawing/2014/main" id="{554AF10B-2D6B-49F3-A948-AE8855156312}"/>
              </a:ext>
            </a:extLst>
          </p:cNvPr>
          <p:cNvSpPr txBox="1"/>
          <p:nvPr/>
        </p:nvSpPr>
        <p:spPr>
          <a:xfrm>
            <a:off x="748582" y="4238611"/>
            <a:ext cx="4889635" cy="1862048"/>
          </a:xfrm>
          <a:prstGeom prst="rect">
            <a:avLst/>
          </a:prstGeom>
          <a:noFill/>
        </p:spPr>
        <p:txBody>
          <a:bodyPr wrap="square" rtlCol="0">
            <a:spAutoFit/>
          </a:bodyPr>
          <a:lstStyle/>
          <a:p>
            <a:pPr algn="ctr"/>
            <a:r>
              <a:rPr lang="en-US" sz="2300" dirty="0"/>
              <a:t>students who had made good progress</a:t>
            </a:r>
          </a:p>
          <a:p>
            <a:pPr algn="ctr"/>
            <a:endParaRPr lang="en-US" sz="2300" dirty="0"/>
          </a:p>
          <a:p>
            <a:pPr algn="ctr"/>
            <a:r>
              <a:rPr lang="en-US" sz="2300" dirty="0"/>
              <a:t>positive feelings of relief, </a:t>
            </a:r>
          </a:p>
          <a:p>
            <a:pPr algn="ctr"/>
            <a:r>
              <a:rPr lang="en-US" sz="2300" dirty="0"/>
              <a:t>happiness, satisfaction</a:t>
            </a:r>
            <a:endParaRPr lang="en-US" dirty="0"/>
          </a:p>
        </p:txBody>
      </p:sp>
      <p:sp>
        <p:nvSpPr>
          <p:cNvPr id="4" name="Arrow: Down 3">
            <a:extLst>
              <a:ext uri="{FF2B5EF4-FFF2-40B4-BE49-F238E27FC236}">
                <a16:creationId xmlns:a16="http://schemas.microsoft.com/office/drawing/2014/main" id="{A66B9E5E-0FF4-4DF7-B63A-F6A0595E36E8}"/>
              </a:ext>
            </a:extLst>
          </p:cNvPr>
          <p:cNvSpPr/>
          <p:nvPr/>
        </p:nvSpPr>
        <p:spPr>
          <a:xfrm>
            <a:off x="3098243" y="5003607"/>
            <a:ext cx="221382" cy="356134"/>
          </a:xfrm>
          <a:prstGeom prst="downArrow">
            <a:avLst/>
          </a:prstGeom>
          <a:solidFill>
            <a:srgbClr val="488ECB"/>
          </a:solidFill>
          <a:ln>
            <a:solidFill>
              <a:srgbClr val="48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Down 6">
            <a:extLst>
              <a:ext uri="{FF2B5EF4-FFF2-40B4-BE49-F238E27FC236}">
                <a16:creationId xmlns:a16="http://schemas.microsoft.com/office/drawing/2014/main" id="{AE3723A2-72CE-4D17-BC56-5C7C2BA3C4E7}"/>
              </a:ext>
            </a:extLst>
          </p:cNvPr>
          <p:cNvSpPr/>
          <p:nvPr/>
        </p:nvSpPr>
        <p:spPr>
          <a:xfrm>
            <a:off x="8781449" y="4583597"/>
            <a:ext cx="221382" cy="356134"/>
          </a:xfrm>
          <a:prstGeom prst="downArrow">
            <a:avLst/>
          </a:prstGeom>
          <a:solidFill>
            <a:srgbClr val="488ECB"/>
          </a:solidFill>
          <a:ln>
            <a:solidFill>
              <a:srgbClr val="48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66C1ABB-0B8F-4555-BB6E-69A4DCC24B58}"/>
              </a:ext>
            </a:extLst>
          </p:cNvPr>
          <p:cNvSpPr/>
          <p:nvPr/>
        </p:nvSpPr>
        <p:spPr>
          <a:xfrm>
            <a:off x="1084156" y="4244525"/>
            <a:ext cx="4249556" cy="1802573"/>
          </a:xfrm>
          <a:prstGeom prst="rect">
            <a:avLst/>
          </a:prstGeom>
          <a:noFill/>
          <a:ln>
            <a:solidFill>
              <a:srgbClr val="48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3BED60F-5D46-4D75-9EC9-56CF7E12851B}"/>
              </a:ext>
            </a:extLst>
          </p:cNvPr>
          <p:cNvSpPr/>
          <p:nvPr/>
        </p:nvSpPr>
        <p:spPr>
          <a:xfrm>
            <a:off x="7122696" y="3870441"/>
            <a:ext cx="3546907" cy="2215991"/>
          </a:xfrm>
          <a:prstGeom prst="rect">
            <a:avLst/>
          </a:prstGeom>
          <a:noFill/>
          <a:ln>
            <a:solidFill>
              <a:srgbClr val="488E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A71DB01-4CCC-47E0-B39D-679E44597860}"/>
              </a:ext>
            </a:extLst>
          </p:cNvPr>
          <p:cNvSpPr txBox="1"/>
          <p:nvPr/>
        </p:nvSpPr>
        <p:spPr>
          <a:xfrm>
            <a:off x="730936" y="3610528"/>
            <a:ext cx="5952205" cy="461665"/>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US" sz="2400" dirty="0"/>
              <a:t>on receiving instructor commentary:</a:t>
            </a:r>
          </a:p>
        </p:txBody>
      </p:sp>
      <p:pic>
        <p:nvPicPr>
          <p:cNvPr id="13" name="Picture 12">
            <a:extLst>
              <a:ext uri="{FF2B5EF4-FFF2-40B4-BE49-F238E27FC236}">
                <a16:creationId xmlns:a16="http://schemas.microsoft.com/office/drawing/2014/main" id="{861FB39D-B057-46AE-83FC-B6092E41D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3141" y="3530739"/>
            <a:ext cx="4502073" cy="2616185"/>
          </a:xfrm>
          <a:prstGeom prst="rect">
            <a:avLst/>
          </a:prstGeom>
        </p:spPr>
      </p:pic>
      <p:sp>
        <p:nvSpPr>
          <p:cNvPr id="14" name="TextBox 13">
            <a:extLst>
              <a:ext uri="{FF2B5EF4-FFF2-40B4-BE49-F238E27FC236}">
                <a16:creationId xmlns:a16="http://schemas.microsoft.com/office/drawing/2014/main" id="{72DC2B7D-8710-4338-88FF-634F8094C563}"/>
              </a:ext>
            </a:extLst>
          </p:cNvPr>
          <p:cNvSpPr txBox="1"/>
          <p:nvPr/>
        </p:nvSpPr>
        <p:spPr>
          <a:xfrm>
            <a:off x="10018225" y="3675890"/>
            <a:ext cx="1207898" cy="246221"/>
          </a:xfrm>
          <a:prstGeom prst="rect">
            <a:avLst/>
          </a:prstGeom>
          <a:noFill/>
        </p:spPr>
        <p:txBody>
          <a:bodyPr wrap="square" rtlCol="0">
            <a:spAutoFit/>
          </a:bodyPr>
          <a:lstStyle/>
          <a:p>
            <a:r>
              <a:rPr lang="en-GB" sz="1000" dirty="0"/>
              <a:t>Hill et al (2021c)</a:t>
            </a:r>
          </a:p>
        </p:txBody>
      </p:sp>
    </p:spTree>
    <p:extLst>
      <p:ext uri="{BB962C8B-B14F-4D97-AF65-F5344CB8AC3E}">
        <p14:creationId xmlns:p14="http://schemas.microsoft.com/office/powerpoint/2010/main" val="340104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7" grpId="0" animBg="1"/>
      <p:bldP spid="6" grpId="0" animBg="1"/>
      <p:bldP spid="11" grpId="0" animBg="1"/>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474847" y="966700"/>
            <a:ext cx="11242306" cy="5324535"/>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US" sz="2400" dirty="0"/>
              <a:t>talking with the instructor about draft work helped the students to process and deal with their emotions, both short- and long-term:</a:t>
            </a:r>
          </a:p>
          <a:p>
            <a:endParaRPr lang="en-US" sz="2000" dirty="0"/>
          </a:p>
          <a:p>
            <a:pPr algn="ctr"/>
            <a:r>
              <a:rPr lang="en-GB" sz="2300" i="1" dirty="0"/>
              <a:t>‘As the meeting progresses you have that sort of </a:t>
            </a:r>
            <a:r>
              <a:rPr lang="en-GB" sz="2300" b="1" i="1" dirty="0"/>
              <a:t>relief</a:t>
            </a:r>
            <a:r>
              <a:rPr lang="en-GB" sz="2300" i="1" dirty="0"/>
              <a:t> that there was a lot of positives about the piece of work … it was quite </a:t>
            </a:r>
            <a:r>
              <a:rPr lang="en-GB" sz="2300" b="1" i="1" dirty="0"/>
              <a:t>reassuring </a:t>
            </a:r>
            <a:r>
              <a:rPr lang="en-GB" sz="2300" i="1" dirty="0"/>
              <a:t>and </a:t>
            </a:r>
            <a:r>
              <a:rPr lang="en-GB" sz="2300" b="1" i="1" dirty="0"/>
              <a:t>we need reassurance if we are going to keep going </a:t>
            </a:r>
            <a:r>
              <a:rPr lang="en-GB" sz="2300" i="1" dirty="0"/>
              <a:t>and get better’</a:t>
            </a:r>
          </a:p>
          <a:p>
            <a:pPr algn="ctr"/>
            <a:endParaRPr lang="en-GB" sz="2000" i="1" dirty="0"/>
          </a:p>
          <a:p>
            <a:pPr marL="342900" indent="-342900">
              <a:buClr>
                <a:srgbClr val="488ECB"/>
              </a:buClr>
              <a:buFont typeface="Wingdings" panose="05000000000000000000" pitchFamily="2" charset="2"/>
              <a:buChar char="§"/>
            </a:pPr>
            <a:r>
              <a:rPr lang="en-GB" sz="2400" dirty="0"/>
              <a:t>derived from six central aspects of the relational feed-forward encounter:</a:t>
            </a:r>
          </a:p>
          <a:p>
            <a:endParaRPr lang="en-GB" sz="1000" dirty="0"/>
          </a:p>
          <a:p>
            <a:pPr marL="457200" indent="-457200">
              <a:buFont typeface="+mj-lt"/>
              <a:buAutoNum type="arabicPeriod"/>
            </a:pPr>
            <a:r>
              <a:rPr lang="en-GB" sz="2200" dirty="0"/>
              <a:t>The open and supportive environment prompted student </a:t>
            </a:r>
            <a:r>
              <a:rPr lang="en-GB" sz="2200" i="1" dirty="0"/>
              <a:t>questions</a:t>
            </a:r>
          </a:p>
          <a:p>
            <a:pPr marL="228600" indent="-228600">
              <a:buFont typeface="+mj-lt"/>
              <a:buAutoNum type="arabicPeriod"/>
            </a:pPr>
            <a:endParaRPr lang="en-GB" sz="300" dirty="0"/>
          </a:p>
          <a:p>
            <a:pPr marL="457200" indent="-457200">
              <a:buFont typeface="+mj-lt"/>
              <a:buAutoNum type="arabicPeriod"/>
            </a:pPr>
            <a:r>
              <a:rPr lang="en-GB" sz="2200" dirty="0"/>
              <a:t>Talking clarified the </a:t>
            </a:r>
            <a:r>
              <a:rPr lang="en-GB" sz="2200" i="1" dirty="0"/>
              <a:t>tone</a:t>
            </a:r>
            <a:r>
              <a:rPr lang="en-GB" sz="2200" dirty="0"/>
              <a:t> of instructor comments</a:t>
            </a:r>
          </a:p>
          <a:p>
            <a:pPr marL="228600" indent="-228600">
              <a:buFont typeface="+mj-lt"/>
              <a:buAutoNum type="arabicPeriod"/>
            </a:pPr>
            <a:endParaRPr lang="en-GB" sz="300" dirty="0"/>
          </a:p>
          <a:p>
            <a:pPr marL="457200" indent="-457200">
              <a:buFont typeface="+mj-lt"/>
              <a:buAutoNum type="arabicPeriod"/>
            </a:pPr>
            <a:r>
              <a:rPr lang="en-GB" sz="2200" dirty="0"/>
              <a:t>The instructor offered constructive critique, giving students a sense of </a:t>
            </a:r>
            <a:r>
              <a:rPr lang="en-GB" sz="2200" i="1" dirty="0"/>
              <a:t>direction</a:t>
            </a:r>
          </a:p>
          <a:p>
            <a:pPr marL="228600" indent="-228600">
              <a:buFont typeface="+mj-lt"/>
              <a:buAutoNum type="arabicPeriod"/>
            </a:pPr>
            <a:endParaRPr lang="en-GB" sz="300" dirty="0"/>
          </a:p>
          <a:p>
            <a:pPr marL="457200" indent="-457200">
              <a:buFont typeface="+mj-lt"/>
              <a:buAutoNum type="arabicPeriod"/>
            </a:pPr>
            <a:r>
              <a:rPr lang="en-GB" sz="2200" dirty="0"/>
              <a:t>The dialogue pertained to the </a:t>
            </a:r>
            <a:r>
              <a:rPr lang="en-GB" sz="2200" i="1" dirty="0"/>
              <a:t>work in progress </a:t>
            </a:r>
            <a:r>
              <a:rPr lang="en-GB" sz="2200" dirty="0"/>
              <a:t>rather than personal ability</a:t>
            </a:r>
          </a:p>
          <a:p>
            <a:pPr marL="228600" indent="-228600">
              <a:buFont typeface="+mj-lt"/>
              <a:buAutoNum type="arabicPeriod"/>
            </a:pPr>
            <a:endParaRPr lang="en-GB" sz="300" dirty="0"/>
          </a:p>
          <a:p>
            <a:pPr marL="457200" indent="-457200">
              <a:buFont typeface="+mj-lt"/>
              <a:buAutoNum type="arabicPeriod"/>
            </a:pPr>
            <a:r>
              <a:rPr lang="en-GB" sz="2200" dirty="0"/>
              <a:t>The dialogue directed student attention to </a:t>
            </a:r>
            <a:r>
              <a:rPr lang="en-GB" sz="2200" i="1" dirty="0"/>
              <a:t>assessment as a process </a:t>
            </a:r>
            <a:endParaRPr lang="en-GB" sz="300" i="1" dirty="0"/>
          </a:p>
          <a:p>
            <a:pPr marL="228600" indent="-228600">
              <a:buFont typeface="+mj-lt"/>
              <a:buAutoNum type="arabicPeriod"/>
            </a:pPr>
            <a:endParaRPr lang="en-GB" sz="300" dirty="0"/>
          </a:p>
          <a:p>
            <a:pPr marL="457200" indent="-457200">
              <a:buFont typeface="+mj-lt"/>
              <a:buAutoNum type="arabicPeriod"/>
            </a:pPr>
            <a:r>
              <a:rPr lang="en-GB" sz="2200" dirty="0"/>
              <a:t>The instructor focused student attention on the assessment </a:t>
            </a:r>
            <a:r>
              <a:rPr lang="en-GB" sz="2200" i="1" dirty="0"/>
              <a:t>rubric</a:t>
            </a:r>
          </a:p>
        </p:txBody>
      </p:sp>
      <p:sp>
        <p:nvSpPr>
          <p:cNvPr id="10" name="Title 1">
            <a:extLst>
              <a:ext uri="{FF2B5EF4-FFF2-40B4-BE49-F238E27FC236}">
                <a16:creationId xmlns:a16="http://schemas.microsoft.com/office/drawing/2014/main" id="{DFDF31C9-5DA1-4773-87D9-D009D3F50874}"/>
              </a:ext>
            </a:extLst>
          </p:cNvPr>
          <p:cNvSpPr>
            <a:spLocks noGrp="1"/>
          </p:cNvSpPr>
          <p:nvPr>
            <p:ph type="title"/>
          </p:nvPr>
        </p:nvSpPr>
        <p:spPr>
          <a:xfrm>
            <a:off x="660352" y="362203"/>
            <a:ext cx="10227490" cy="720000"/>
          </a:xfrm>
        </p:spPr>
        <p:txBody>
          <a:bodyPr>
            <a:noAutofit/>
          </a:bodyPr>
          <a:lstStyle/>
          <a:p>
            <a:r>
              <a:rPr lang="en-GB" sz="2900" dirty="0"/>
              <a:t>Findings</a:t>
            </a:r>
          </a:p>
        </p:txBody>
      </p:sp>
    </p:spTree>
    <p:extLst>
      <p:ext uri="{BB962C8B-B14F-4D97-AF65-F5344CB8AC3E}">
        <p14:creationId xmlns:p14="http://schemas.microsoft.com/office/powerpoint/2010/main" val="151890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DDE8E5-AD00-4009-9863-70E37ACA6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2" y="999746"/>
            <a:ext cx="11883995" cy="4858507"/>
          </a:xfrm>
          <a:prstGeom prst="rect">
            <a:avLst/>
          </a:prstGeom>
        </p:spPr>
      </p:pic>
    </p:spTree>
    <p:extLst>
      <p:ext uri="{BB962C8B-B14F-4D97-AF65-F5344CB8AC3E}">
        <p14:creationId xmlns:p14="http://schemas.microsoft.com/office/powerpoint/2010/main" val="242869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5431DC6-DEE7-4CA1-8CF3-6A0B8DC37039}"/>
              </a:ext>
            </a:extLst>
          </p:cNvPr>
          <p:cNvSpPr txBox="1"/>
          <p:nvPr/>
        </p:nvSpPr>
        <p:spPr>
          <a:xfrm>
            <a:off x="462013" y="985950"/>
            <a:ext cx="11146054" cy="5293757"/>
          </a:xfrm>
          <a:prstGeom prst="rect">
            <a:avLst/>
          </a:prstGeom>
          <a:noFill/>
        </p:spPr>
        <p:txBody>
          <a:bodyPr wrap="square" rtlCol="0">
            <a:spAutoFit/>
          </a:bodyPr>
          <a:lstStyle/>
          <a:p>
            <a:pPr marL="342900" indent="-342900">
              <a:buClr>
                <a:srgbClr val="488ECB"/>
              </a:buClr>
              <a:buFont typeface="Wingdings" panose="05000000000000000000" pitchFamily="2" charset="2"/>
              <a:buChar char="§"/>
            </a:pPr>
            <a:r>
              <a:rPr lang="en-US" sz="2400" dirty="0"/>
              <a:t>the meeting motivates students</a:t>
            </a:r>
          </a:p>
          <a:p>
            <a:pPr algn="ctr"/>
            <a:endParaRPr lang="en-GB" sz="2200" i="1" dirty="0"/>
          </a:p>
          <a:p>
            <a:pPr algn="ctr"/>
            <a:r>
              <a:rPr lang="en-GB" sz="2300" i="1" dirty="0"/>
              <a:t>I went through and was like “well this is good but </a:t>
            </a:r>
            <a:r>
              <a:rPr lang="en-GB" sz="2300" b="1" i="1" dirty="0"/>
              <a:t>I can still do even better</a:t>
            </a:r>
            <a:r>
              <a:rPr lang="en-GB" sz="2300" i="1" dirty="0"/>
              <a:t>”. I was a lot more </a:t>
            </a:r>
            <a:r>
              <a:rPr lang="en-GB" sz="2300" b="1" i="1" dirty="0"/>
              <a:t>excited to keep going at it </a:t>
            </a:r>
            <a:r>
              <a:rPr lang="en-GB" sz="2300" i="1" dirty="0"/>
              <a:t>and doing better’</a:t>
            </a:r>
          </a:p>
          <a:p>
            <a:pPr algn="ctr"/>
            <a:endParaRPr lang="en-GB" sz="2200" i="1" dirty="0"/>
          </a:p>
          <a:p>
            <a:pPr algn="ctr"/>
            <a:r>
              <a:rPr lang="en-GB" sz="2300" i="1" dirty="0"/>
              <a:t>‘It definitely </a:t>
            </a:r>
            <a:r>
              <a:rPr lang="en-GB" sz="2300" b="1" i="1" dirty="0"/>
              <a:t>re-motivated</a:t>
            </a:r>
            <a:r>
              <a:rPr lang="en-GB" sz="2300" i="1" dirty="0"/>
              <a:t> me to complete the piece of work to the </a:t>
            </a:r>
            <a:r>
              <a:rPr lang="en-GB" sz="2300" b="1" i="1" dirty="0"/>
              <a:t>best of </a:t>
            </a:r>
          </a:p>
          <a:p>
            <a:pPr algn="ctr"/>
            <a:r>
              <a:rPr lang="en-GB" sz="2300" b="1" i="1" dirty="0"/>
              <a:t>my ability</a:t>
            </a:r>
            <a:r>
              <a:rPr lang="en-GB" sz="2300" i="1" dirty="0"/>
              <a:t>’</a:t>
            </a:r>
          </a:p>
          <a:p>
            <a:pPr algn="ctr"/>
            <a:endParaRPr lang="en-GB" sz="3300" i="1" dirty="0"/>
          </a:p>
          <a:p>
            <a:pPr marL="342900" indent="-342900">
              <a:buClr>
                <a:srgbClr val="488ECB"/>
              </a:buClr>
              <a:buFont typeface="Wingdings" panose="05000000000000000000" pitchFamily="2" charset="2"/>
              <a:buChar char="§"/>
            </a:pPr>
            <a:r>
              <a:rPr lang="en-US" sz="2400" dirty="0"/>
              <a:t>helps to build their confidence:</a:t>
            </a:r>
          </a:p>
          <a:p>
            <a:pPr algn="ctr"/>
            <a:endParaRPr lang="en-GB" sz="2200" i="1" dirty="0"/>
          </a:p>
          <a:p>
            <a:pPr algn="ctr"/>
            <a:r>
              <a:rPr lang="en-GB" sz="2300" i="1" dirty="0"/>
              <a:t>‘My </a:t>
            </a:r>
            <a:r>
              <a:rPr lang="en-GB" sz="2300" b="1" i="1" dirty="0"/>
              <a:t>anxiety fell away </a:t>
            </a:r>
            <a:r>
              <a:rPr lang="en-GB" sz="2300" i="1" dirty="0"/>
              <a:t>and I </a:t>
            </a:r>
            <a:r>
              <a:rPr lang="en-GB" sz="2300" b="1" i="1" dirty="0"/>
              <a:t>began to feel more confident</a:t>
            </a:r>
            <a:r>
              <a:rPr lang="en-GB" sz="2300" i="1" dirty="0"/>
              <a:t>’ </a:t>
            </a:r>
          </a:p>
          <a:p>
            <a:pPr algn="ctr"/>
            <a:endParaRPr lang="en-GB" sz="2200" i="1" dirty="0"/>
          </a:p>
          <a:p>
            <a:pPr algn="ctr"/>
            <a:r>
              <a:rPr lang="en-GB" sz="2300" i="1" dirty="0"/>
              <a:t>‘I did </a:t>
            </a:r>
            <a:r>
              <a:rPr lang="en-GB" sz="2300" b="1" i="1" dirty="0"/>
              <a:t>feel a lot better </a:t>
            </a:r>
            <a:r>
              <a:rPr lang="en-GB" sz="2300" i="1" dirty="0"/>
              <a:t>afterwards. I was </a:t>
            </a:r>
            <a:r>
              <a:rPr lang="en-GB" sz="2300" b="1" i="1" dirty="0"/>
              <a:t>confident that I knew what to do </a:t>
            </a:r>
          </a:p>
          <a:p>
            <a:pPr algn="ctr"/>
            <a:r>
              <a:rPr lang="en-GB" sz="2300" i="1" dirty="0"/>
              <a:t>to improve’</a:t>
            </a:r>
          </a:p>
        </p:txBody>
      </p:sp>
      <p:sp>
        <p:nvSpPr>
          <p:cNvPr id="10" name="Title 1">
            <a:extLst>
              <a:ext uri="{FF2B5EF4-FFF2-40B4-BE49-F238E27FC236}">
                <a16:creationId xmlns:a16="http://schemas.microsoft.com/office/drawing/2014/main" id="{DFDF31C9-5DA1-4773-87D9-D009D3F50874}"/>
              </a:ext>
            </a:extLst>
          </p:cNvPr>
          <p:cNvSpPr>
            <a:spLocks noGrp="1"/>
          </p:cNvSpPr>
          <p:nvPr>
            <p:ph type="title"/>
          </p:nvPr>
        </p:nvSpPr>
        <p:spPr>
          <a:xfrm>
            <a:off x="462013" y="294825"/>
            <a:ext cx="10227490" cy="720000"/>
          </a:xfrm>
        </p:spPr>
        <p:txBody>
          <a:bodyPr>
            <a:noAutofit/>
          </a:bodyPr>
          <a:lstStyle/>
          <a:p>
            <a:r>
              <a:rPr lang="en-GB" sz="2900" dirty="0"/>
              <a:t>Findings</a:t>
            </a:r>
          </a:p>
        </p:txBody>
      </p:sp>
    </p:spTree>
    <p:extLst>
      <p:ext uri="{BB962C8B-B14F-4D97-AF65-F5344CB8AC3E}">
        <p14:creationId xmlns:p14="http://schemas.microsoft.com/office/powerpoint/2010/main" val="2513089536"/>
      </p:ext>
    </p:extLst>
  </p:cSld>
  <p:clrMapOvr>
    <a:masterClrMapping/>
  </p:clrMapOvr>
</p:sld>
</file>

<file path=ppt/theme/theme1.xml><?xml version="1.0" encoding="utf-8"?>
<a:theme xmlns:a="http://schemas.openxmlformats.org/drawingml/2006/main" name="1_Office Theme">
  <a:themeElements>
    <a:clrScheme name="UOG 2019 v2">
      <a:dk1>
        <a:sysClr val="windowText" lastClr="000000"/>
      </a:dk1>
      <a:lt1>
        <a:sysClr val="window" lastClr="FFFFFF"/>
      </a:lt1>
      <a:dk2>
        <a:srgbClr val="353637"/>
      </a:dk2>
      <a:lt2>
        <a:srgbClr val="FFFFFF"/>
      </a:lt2>
      <a:accent1>
        <a:srgbClr val="188178"/>
      </a:accent1>
      <a:accent2>
        <a:srgbClr val="DE655E"/>
      </a:accent2>
      <a:accent3>
        <a:srgbClr val="488ECB"/>
      </a:accent3>
      <a:accent4>
        <a:srgbClr val="FFED00"/>
      </a:accent4>
      <a:accent5>
        <a:srgbClr val="FAA719"/>
      </a:accent5>
      <a:accent6>
        <a:srgbClr val="F1F2F3"/>
      </a:accent6>
      <a:hlink>
        <a:srgbClr val="353637"/>
      </a:hlink>
      <a:folHlink>
        <a:srgbClr val="A5A2A2"/>
      </a:folHlink>
    </a:clrScheme>
    <a:fontScheme name="UoG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l043_UOG7420_PPT template_v2" id="{541353D1-C1F9-43E2-A021-FE558566DAF0}" vid="{32786641-79CC-4D37-A0A0-4391AA294C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_dlc_DocId xmlns="9296bcf7-f7b2-4004-b6a3-d27e747f2bab">TAFXHH6S76DC-377918173-22</_dlc_DocId>
    <_dlc_DocIdUrl xmlns="9296bcf7-f7b2-4004-b6a3-d27e747f2bab">
      <Url>https://connectglosac.sharepoint.com/sites/staffnet/cmsr/_layouts/15/DocIdRedir.aspx?ID=TAFXHH6S76DC-377918173-22</Url>
      <Description>TAFXHH6S76DC-377918173-22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915EFE99108843B62A22FDFBEA389A" ma:contentTypeVersion="8" ma:contentTypeDescription="Create a new document." ma:contentTypeScope="" ma:versionID="96ea3440a7facb05a86ab6bc995907bb">
  <xsd:schema xmlns:xsd="http://www.w3.org/2001/XMLSchema" xmlns:xs="http://www.w3.org/2001/XMLSchema" xmlns:p="http://schemas.microsoft.com/office/2006/metadata/properties" xmlns:ns1="http://schemas.microsoft.com/sharepoint/v3" xmlns:ns2="9296bcf7-f7b2-4004-b6a3-d27e747f2bab" xmlns:ns3="32319619-2aa1-4920-b0c9-e0628ec94f45" xmlns:ns4="88844f9e-9b18-47bf-9b8b-959248243ec6" targetNamespace="http://schemas.microsoft.com/office/2006/metadata/properties" ma:root="true" ma:fieldsID="9c89a9573069461f9765d584da49a382" ns1:_="" ns2:_="" ns3:_="" ns4:_="">
    <xsd:import namespace="http://schemas.microsoft.com/sharepoint/v3"/>
    <xsd:import namespace="9296bcf7-f7b2-4004-b6a3-d27e747f2bab"/>
    <xsd:import namespace="32319619-2aa1-4920-b0c9-e0628ec94f45"/>
    <xsd:import namespace="88844f9e-9b18-47bf-9b8b-959248243ec6"/>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96bcf7-f7b2-4004-b6a3-d27e747f2ba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2319619-2aa1-4920-b0c9-e0628ec94f4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844f9e-9b18-47bf-9b8b-959248243ec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7F1A8D7-B1D2-4C5D-885D-77A2FA7C9CD7}">
  <ds:schemaRefs>
    <ds:schemaRef ds:uri="http://schemas.microsoft.com/office/2006/metadata/properties"/>
    <ds:schemaRef ds:uri="http://purl.org/dc/dcmitype/"/>
    <ds:schemaRef ds:uri="http://schemas.microsoft.com/office/2006/documentManagement/types"/>
    <ds:schemaRef ds:uri="9296bcf7-f7b2-4004-b6a3-d27e747f2bab"/>
    <ds:schemaRef ds:uri="http://schemas.openxmlformats.org/package/2006/metadata/core-properties"/>
    <ds:schemaRef ds:uri="http://www.w3.org/XML/1998/namespace"/>
    <ds:schemaRef ds:uri="32319619-2aa1-4920-b0c9-e0628ec94f45"/>
    <ds:schemaRef ds:uri="http://schemas.microsoft.com/sharepoint/v3"/>
    <ds:schemaRef ds:uri="88844f9e-9b18-47bf-9b8b-959248243ec6"/>
    <ds:schemaRef ds:uri="http://purl.org/dc/elements/1.1/"/>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AA33210C-7541-480C-A0D2-DA498BC59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96bcf7-f7b2-4004-b6a3-d27e747f2bab"/>
    <ds:schemaRef ds:uri="32319619-2aa1-4920-b0c9-e0628ec94f45"/>
    <ds:schemaRef ds:uri="88844f9e-9b18-47bf-9b8b-959248243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2B9498-C747-47EE-AC30-952BEE2621B8}">
  <ds:schemaRefs>
    <ds:schemaRef ds:uri="http://schemas.microsoft.com/sharepoint/v3/contenttype/forms"/>
  </ds:schemaRefs>
</ds:datastoreItem>
</file>

<file path=customXml/itemProps4.xml><?xml version="1.0" encoding="utf-8"?>
<ds:datastoreItem xmlns:ds="http://schemas.openxmlformats.org/officeDocument/2006/customXml" ds:itemID="{FACB1DC2-9D7B-44AC-A535-6CC794E35FE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5606</TotalTime>
  <Words>3049</Words>
  <Application>Microsoft Office PowerPoint</Application>
  <PresentationFormat>Widescreen</PresentationFormat>
  <Paragraphs>234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Tahoma</vt:lpstr>
      <vt:lpstr>Wingdings</vt:lpstr>
      <vt:lpstr>1_Office Theme</vt:lpstr>
      <vt:lpstr>Positioning relational feed-forward as a caring pedagogy to enhance students’ affective responses to assessment</vt:lpstr>
      <vt:lpstr>Introduction</vt:lpstr>
      <vt:lpstr>PowerPoint Presentation</vt:lpstr>
      <vt:lpstr>PowerPoint Presentation</vt:lpstr>
      <vt:lpstr>Methods</vt:lpstr>
      <vt:lpstr>Findings</vt:lpstr>
      <vt:lpstr>Findings</vt:lpstr>
      <vt:lpstr>PowerPoint Presentation</vt:lpstr>
      <vt:lpstr>Findings</vt:lpstr>
      <vt:lpstr>Findings</vt:lpstr>
      <vt:lpstr>Findings</vt:lpstr>
      <vt:lpstr>Discussion</vt:lpstr>
      <vt:lpstr>Discussion</vt:lpstr>
      <vt:lpstr>Implications for practice</vt:lpstr>
      <vt:lpstr>PowerPoint Presentation</vt:lpstr>
      <vt:lpstr>References</vt:lpstr>
    </vt:vector>
  </TitlesOfParts>
  <Company>University of Gloucestershire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HAYES, Beth</dc:creator>
  <cp:lastModifiedBy>HILL, Jenny (Prof)</cp:lastModifiedBy>
  <cp:revision>492</cp:revision>
  <cp:lastPrinted>2022-08-28T16:31:49Z</cp:lastPrinted>
  <dcterms:created xsi:type="dcterms:W3CDTF">2019-03-15T11:00:41Z</dcterms:created>
  <dcterms:modified xsi:type="dcterms:W3CDTF">2022-08-28T17:53:51Z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0x010100B8915EFE99108843B62A22FDFBEA389A</vt:lpwstr>
  </property>
  <property fmtid="{D5CDD505-2E9C-101B-9397-08002B2CF9AE}" pid="3" name="_dlc_DocIdItemGuid">
    <vt:lpwstr>86ddc6c5-15fd-4038-ade7-a0c48affb04f</vt:lpwstr>
  </property>
</Properties>
</file>