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37"/>
  </p:notesMasterIdLst>
  <p:handoutMasterIdLst>
    <p:handoutMasterId r:id="rId38"/>
  </p:handoutMasterIdLst>
  <p:sldIdLst>
    <p:sldId id="256" r:id="rId5"/>
    <p:sldId id="267" r:id="rId6"/>
    <p:sldId id="258" r:id="rId7"/>
    <p:sldId id="259" r:id="rId8"/>
    <p:sldId id="260" r:id="rId9"/>
    <p:sldId id="262" r:id="rId10"/>
    <p:sldId id="268" r:id="rId11"/>
    <p:sldId id="263" r:id="rId12"/>
    <p:sldId id="264" r:id="rId13"/>
    <p:sldId id="265" r:id="rId14"/>
    <p:sldId id="269" r:id="rId15"/>
    <p:sldId id="266" r:id="rId16"/>
    <p:sldId id="270" r:id="rId17"/>
    <p:sldId id="271" r:id="rId18"/>
    <p:sldId id="272" r:id="rId19"/>
    <p:sldId id="273" r:id="rId20"/>
    <p:sldId id="274" r:id="rId21"/>
    <p:sldId id="276" r:id="rId22"/>
    <p:sldId id="277" r:id="rId23"/>
    <p:sldId id="278" r:id="rId24"/>
    <p:sldId id="279" r:id="rId25"/>
    <p:sldId id="280" r:id="rId26"/>
    <p:sldId id="283" r:id="rId27"/>
    <p:sldId id="284" r:id="rId28"/>
    <p:sldId id="285" r:id="rId29"/>
    <p:sldId id="287" r:id="rId30"/>
    <p:sldId id="288" r:id="rId31"/>
    <p:sldId id="290" r:id="rId32"/>
    <p:sldId id="291" r:id="rId33"/>
    <p:sldId id="293" r:id="rId34"/>
    <p:sldId id="295" r:id="rId35"/>
    <p:sldId id="294" r:id="rId36"/>
  </p:sldIdLst>
  <p:sldSz cx="12192000" cy="6858000"/>
  <p:notesSz cx="9144000" cy="6858000"/>
  <p:custDataLst>
    <p:tags r:id="rId39"/>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67"/>
            <p14:sldId id="258"/>
            <p14:sldId id="259"/>
            <p14:sldId id="260"/>
            <p14:sldId id="262"/>
            <p14:sldId id="268"/>
            <p14:sldId id="263"/>
            <p14:sldId id="264"/>
            <p14:sldId id="265"/>
            <p14:sldId id="269"/>
            <p14:sldId id="266"/>
            <p14:sldId id="270"/>
            <p14:sldId id="271"/>
            <p14:sldId id="272"/>
            <p14:sldId id="273"/>
            <p14:sldId id="274"/>
            <p14:sldId id="276"/>
            <p14:sldId id="277"/>
            <p14:sldId id="278"/>
            <p14:sldId id="279"/>
            <p14:sldId id="280"/>
            <p14:sldId id="283"/>
            <p14:sldId id="284"/>
            <p14:sldId id="285"/>
            <p14:sldId id="287"/>
            <p14:sldId id="288"/>
            <p14:sldId id="290"/>
            <p14:sldId id="291"/>
            <p14:sldId id="293"/>
            <p14:sldId id="295"/>
            <p14:sldId id="294"/>
          </p14:sldIdLst>
        </p14:section>
      </p14:sectionLst>
    </p:ext>
    <p:ext uri="{EFAFB233-063F-42B5-8137-9DF3F51BA10A}">
      <p15:sldGuideLst xmlns:p15="http://schemas.microsoft.com/office/powerpoint/2012/main">
        <p15:guide id="4" orient="horz" pos="3838" userDrawn="1">
          <p15:clr>
            <a:srgbClr val="A4A3A4"/>
          </p15:clr>
        </p15:guide>
        <p15:guide id="5" pos="3840" userDrawn="1">
          <p15:clr>
            <a:srgbClr val="A4A3A4"/>
          </p15:clr>
        </p15:guide>
        <p15:guide id="7" pos="6804" userDrawn="1">
          <p15:clr>
            <a:srgbClr val="A4A3A4"/>
          </p15:clr>
        </p15:guide>
        <p15:guide id="12" pos="8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A7392"/>
    <a:srgbClr val="1A9DAC"/>
    <a:srgbClr val="199DAC"/>
    <a:srgbClr val="16818D"/>
    <a:srgbClr val="1C9DAC"/>
    <a:srgbClr val="598752"/>
    <a:srgbClr val="6DA463"/>
    <a:srgbClr val="A65C45"/>
    <a:srgbClr val="CC705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410"/>
  </p:normalViewPr>
  <p:slideViewPr>
    <p:cSldViewPr showGuides="1">
      <p:cViewPr varScale="1">
        <p:scale>
          <a:sx n="114" d="100"/>
          <a:sy n="114" d="100"/>
        </p:scale>
        <p:origin x="474" y="102"/>
      </p:cViewPr>
      <p:guideLst>
        <p:guide orient="horz" pos="3838"/>
        <p:guide pos="3840"/>
        <p:guide pos="6804"/>
        <p:guide pos="876"/>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y West" userId="cd58591c-39e6-47fd-8957-91d6358d17f3" providerId="ADAL" clId="{A9054218-1756-4BCD-A874-97CD0DABA079}"/>
    <pc:docChg chg="addSld delSld modSld modMainMaster modSection">
      <pc:chgData name="Harry West" userId="cd58591c-39e6-47fd-8957-91d6358d17f3" providerId="ADAL" clId="{A9054218-1756-4BCD-A874-97CD0DABA079}" dt="2022-08-22T14:52:04.934" v="243" actId="1076"/>
      <pc:docMkLst>
        <pc:docMk/>
      </pc:docMkLst>
      <pc:sldChg chg="modSp mod">
        <pc:chgData name="Harry West" userId="cd58591c-39e6-47fd-8957-91d6358d17f3" providerId="ADAL" clId="{A9054218-1756-4BCD-A874-97CD0DABA079}" dt="2022-08-22T13:25:24.841" v="8" actId="1038"/>
        <pc:sldMkLst>
          <pc:docMk/>
          <pc:sldMk cId="3049566170" sldId="256"/>
        </pc:sldMkLst>
        <pc:spChg chg="mod">
          <ac:chgData name="Harry West" userId="cd58591c-39e6-47fd-8957-91d6358d17f3" providerId="ADAL" clId="{A9054218-1756-4BCD-A874-97CD0DABA079}" dt="2022-08-22T13:25:24.841" v="8" actId="1038"/>
          <ac:spMkLst>
            <pc:docMk/>
            <pc:sldMk cId="3049566170" sldId="256"/>
            <ac:spMk id="2" creationId="{601DCF89-A503-4108-A796-4A7429EBFA02}"/>
          </ac:spMkLst>
        </pc:spChg>
        <pc:spChg chg="mod">
          <ac:chgData name="Harry West" userId="cd58591c-39e6-47fd-8957-91d6358d17f3" providerId="ADAL" clId="{A9054218-1756-4BCD-A874-97CD0DABA079}" dt="2022-08-22T13:25:20.545" v="2" actId="1076"/>
          <ac:spMkLst>
            <pc:docMk/>
            <pc:sldMk cId="3049566170" sldId="256"/>
            <ac:spMk id="5" creationId="{0F563C45-53A8-4191-B19F-92EA49911BEA}"/>
          </ac:spMkLst>
        </pc:spChg>
      </pc:sldChg>
      <pc:sldChg chg="del">
        <pc:chgData name="Harry West" userId="cd58591c-39e6-47fd-8957-91d6358d17f3" providerId="ADAL" clId="{A9054218-1756-4BCD-A874-97CD0DABA079}" dt="2022-08-22T14:24:44.479" v="9" actId="47"/>
        <pc:sldMkLst>
          <pc:docMk/>
          <pc:sldMk cId="3963783132" sldId="261"/>
        </pc:sldMkLst>
      </pc:sldChg>
      <pc:sldChg chg="modSp mod">
        <pc:chgData name="Harry West" userId="cd58591c-39e6-47fd-8957-91d6358d17f3" providerId="ADAL" clId="{A9054218-1756-4BCD-A874-97CD0DABA079}" dt="2022-08-22T14:42:46.690" v="11" actId="207"/>
        <pc:sldMkLst>
          <pc:docMk/>
          <pc:sldMk cId="981901709" sldId="275"/>
        </pc:sldMkLst>
        <pc:spChg chg="mod">
          <ac:chgData name="Harry West" userId="cd58591c-39e6-47fd-8957-91d6358d17f3" providerId="ADAL" clId="{A9054218-1756-4BCD-A874-97CD0DABA079}" dt="2022-08-22T14:42:46.690" v="11" actId="207"/>
          <ac:spMkLst>
            <pc:docMk/>
            <pc:sldMk cId="981901709" sldId="275"/>
            <ac:spMk id="3" creationId="{62AB4F66-FD2A-A59D-D870-86DF98CF2F3C}"/>
          </ac:spMkLst>
        </pc:spChg>
      </pc:sldChg>
      <pc:sldChg chg="modSp mod">
        <pc:chgData name="Harry West" userId="cd58591c-39e6-47fd-8957-91d6358d17f3" providerId="ADAL" clId="{A9054218-1756-4BCD-A874-97CD0DABA079}" dt="2022-08-22T14:24:59.150" v="10" actId="6549"/>
        <pc:sldMkLst>
          <pc:docMk/>
          <pc:sldMk cId="1925369079" sldId="294"/>
        </pc:sldMkLst>
        <pc:spChg chg="mod">
          <ac:chgData name="Harry West" userId="cd58591c-39e6-47fd-8957-91d6358d17f3" providerId="ADAL" clId="{A9054218-1756-4BCD-A874-97CD0DABA079}" dt="2022-08-22T14:24:59.150" v="10" actId="6549"/>
          <ac:spMkLst>
            <pc:docMk/>
            <pc:sldMk cId="1925369079" sldId="294"/>
            <ac:spMk id="3" creationId="{AE91A16F-3DB0-8F2B-CBC3-DE36EAAB0B93}"/>
          </ac:spMkLst>
        </pc:spChg>
      </pc:sldChg>
      <pc:sldChg chg="addSp modSp new mod">
        <pc:chgData name="Harry West" userId="cd58591c-39e6-47fd-8957-91d6358d17f3" providerId="ADAL" clId="{A9054218-1756-4BCD-A874-97CD0DABA079}" dt="2022-08-22T14:52:04.934" v="243" actId="1076"/>
        <pc:sldMkLst>
          <pc:docMk/>
          <pc:sldMk cId="1682658775" sldId="295"/>
        </pc:sldMkLst>
        <pc:spChg chg="mod">
          <ac:chgData name="Harry West" userId="cd58591c-39e6-47fd-8957-91d6358d17f3" providerId="ADAL" clId="{A9054218-1756-4BCD-A874-97CD0DABA079}" dt="2022-08-22T14:50:13.239" v="47" actId="20577"/>
          <ac:spMkLst>
            <pc:docMk/>
            <pc:sldMk cId="1682658775" sldId="295"/>
            <ac:spMk id="2" creationId="{EC55A75F-48ED-17D8-24BF-C330E898EDD7}"/>
          </ac:spMkLst>
        </pc:spChg>
        <pc:spChg chg="mod">
          <ac:chgData name="Harry West" userId="cd58591c-39e6-47fd-8957-91d6358d17f3" providerId="ADAL" clId="{A9054218-1756-4BCD-A874-97CD0DABA079}" dt="2022-08-22T14:51:57.971" v="239" actId="14100"/>
          <ac:spMkLst>
            <pc:docMk/>
            <pc:sldMk cId="1682658775" sldId="295"/>
            <ac:spMk id="3" creationId="{C3DE8E81-FDF4-68F3-4006-7F7B9B7E196C}"/>
          </ac:spMkLst>
        </pc:spChg>
        <pc:picChg chg="add mod">
          <ac:chgData name="Harry West" userId="cd58591c-39e6-47fd-8957-91d6358d17f3" providerId="ADAL" clId="{A9054218-1756-4BCD-A874-97CD0DABA079}" dt="2022-08-22T14:52:04.934" v="243" actId="1076"/>
          <ac:picMkLst>
            <pc:docMk/>
            <pc:sldMk cId="1682658775" sldId="295"/>
            <ac:picMk id="5" creationId="{35F150C0-9774-B313-80C1-D88FB86673E9}"/>
          </ac:picMkLst>
        </pc:picChg>
      </pc:sldChg>
      <pc:sldMasterChg chg="modSldLayout">
        <pc:chgData name="Harry West" userId="cd58591c-39e6-47fd-8957-91d6358d17f3" providerId="ADAL" clId="{A9054218-1756-4BCD-A874-97CD0DABA079}" dt="2022-08-22T13:24:33.599" v="1" actId="207"/>
        <pc:sldMasterMkLst>
          <pc:docMk/>
          <pc:sldMasterMk cId="0" sldId="2147483719"/>
        </pc:sldMasterMkLst>
        <pc:sldLayoutChg chg="modSp setBg">
          <pc:chgData name="Harry West" userId="cd58591c-39e6-47fd-8957-91d6358d17f3" providerId="ADAL" clId="{A9054218-1756-4BCD-A874-97CD0DABA079}" dt="2022-08-22T13:24:33.599" v="1" actId="207"/>
          <pc:sldLayoutMkLst>
            <pc:docMk/>
            <pc:sldMasterMk cId="0" sldId="2147483719"/>
            <pc:sldLayoutMk cId="192450603" sldId="2147483963"/>
          </pc:sldLayoutMkLst>
          <pc:spChg chg="mod">
            <ac:chgData name="Harry West" userId="cd58591c-39e6-47fd-8957-91d6358d17f3" providerId="ADAL" clId="{A9054218-1756-4BCD-A874-97CD0DABA079}" dt="2022-08-22T13:24:33.599" v="1" actId="207"/>
            <ac:spMkLst>
              <pc:docMk/>
              <pc:sldMasterMk cId="0" sldId="2147483719"/>
              <pc:sldLayoutMk cId="192450603" sldId="2147483963"/>
              <ac:spMk id="2" creationId="{79AE3DBD-28B5-6744-B93D-384D879AF993}"/>
            </ac:spMkLst>
          </pc:spChg>
        </pc:sldLayoutChg>
      </pc:sldMasterChg>
    </pc:docChg>
  </pc:docChgLst>
  <pc:docChgLst>
    <pc:chgData name="Harry West" userId="cd58591c-39e6-47fd-8957-91d6358d17f3" providerId="ADAL" clId="{7F2A1A55-FE6B-4107-8D79-DF68DA2F6C46}"/>
    <pc:docChg chg="undo custSel addSld delSld modSld modSection">
      <pc:chgData name="Harry West" userId="cd58591c-39e6-47fd-8957-91d6358d17f3" providerId="ADAL" clId="{7F2A1A55-FE6B-4107-8D79-DF68DA2F6C46}" dt="2022-08-24T09:37:43.023" v="25" actId="113"/>
      <pc:docMkLst>
        <pc:docMk/>
      </pc:docMkLst>
      <pc:sldChg chg="modSp mod">
        <pc:chgData name="Harry West" userId="cd58591c-39e6-47fd-8957-91d6358d17f3" providerId="ADAL" clId="{7F2A1A55-FE6B-4107-8D79-DF68DA2F6C46}" dt="2022-08-24T08:17:37.037" v="16" actId="20577"/>
        <pc:sldMkLst>
          <pc:docMk/>
          <pc:sldMk cId="2899626293" sldId="259"/>
        </pc:sldMkLst>
        <pc:spChg chg="mod">
          <ac:chgData name="Harry West" userId="cd58591c-39e6-47fd-8957-91d6358d17f3" providerId="ADAL" clId="{7F2A1A55-FE6B-4107-8D79-DF68DA2F6C46}" dt="2022-08-24T08:17:37.037" v="16" actId="20577"/>
          <ac:spMkLst>
            <pc:docMk/>
            <pc:sldMk cId="2899626293" sldId="259"/>
            <ac:spMk id="3" creationId="{027B75A8-B28B-2263-90B1-F36B0CD4D653}"/>
          </ac:spMkLst>
        </pc:spChg>
      </pc:sldChg>
      <pc:sldChg chg="add del">
        <pc:chgData name="Harry West" userId="cd58591c-39e6-47fd-8957-91d6358d17f3" providerId="ADAL" clId="{7F2A1A55-FE6B-4107-8D79-DF68DA2F6C46}" dt="2022-08-24T08:13:35.434" v="1" actId="47"/>
        <pc:sldMkLst>
          <pc:docMk/>
          <pc:sldMk cId="1815792146" sldId="267"/>
        </pc:sldMkLst>
      </pc:sldChg>
      <pc:sldChg chg="del">
        <pc:chgData name="Harry West" userId="cd58591c-39e6-47fd-8957-91d6358d17f3" providerId="ADAL" clId="{7F2A1A55-FE6B-4107-8D79-DF68DA2F6C46}" dt="2022-08-24T08:37:50.291" v="17" actId="47"/>
        <pc:sldMkLst>
          <pc:docMk/>
          <pc:sldMk cId="981901709" sldId="275"/>
        </pc:sldMkLst>
      </pc:sldChg>
      <pc:sldChg chg="modSp mod">
        <pc:chgData name="Harry West" userId="cd58591c-39e6-47fd-8957-91d6358d17f3" providerId="ADAL" clId="{7F2A1A55-FE6B-4107-8D79-DF68DA2F6C46}" dt="2022-08-24T08:40:41.356" v="19" actId="20577"/>
        <pc:sldMkLst>
          <pc:docMk/>
          <pc:sldMk cId="2373678417" sldId="277"/>
        </pc:sldMkLst>
        <pc:spChg chg="mod">
          <ac:chgData name="Harry West" userId="cd58591c-39e6-47fd-8957-91d6358d17f3" providerId="ADAL" clId="{7F2A1A55-FE6B-4107-8D79-DF68DA2F6C46}" dt="2022-08-24T08:40:41.356" v="19" actId="20577"/>
          <ac:spMkLst>
            <pc:docMk/>
            <pc:sldMk cId="2373678417" sldId="277"/>
            <ac:spMk id="3" creationId="{A941CCE4-1860-E9E1-E8FD-7CB243C0A330}"/>
          </ac:spMkLst>
        </pc:spChg>
      </pc:sldChg>
      <pc:sldChg chg="del">
        <pc:chgData name="Harry West" userId="cd58591c-39e6-47fd-8957-91d6358d17f3" providerId="ADAL" clId="{7F2A1A55-FE6B-4107-8D79-DF68DA2F6C46}" dt="2022-08-24T08:47:15.560" v="20" actId="47"/>
        <pc:sldMkLst>
          <pc:docMk/>
          <pc:sldMk cId="1767939983" sldId="281"/>
        </pc:sldMkLst>
      </pc:sldChg>
      <pc:sldChg chg="del">
        <pc:chgData name="Harry West" userId="cd58591c-39e6-47fd-8957-91d6358d17f3" providerId="ADAL" clId="{7F2A1A55-FE6B-4107-8D79-DF68DA2F6C46}" dt="2022-08-24T08:47:16.385" v="21" actId="47"/>
        <pc:sldMkLst>
          <pc:docMk/>
          <pc:sldMk cId="117160299" sldId="282"/>
        </pc:sldMkLst>
      </pc:sldChg>
      <pc:sldChg chg="del">
        <pc:chgData name="Harry West" userId="cd58591c-39e6-47fd-8957-91d6358d17f3" providerId="ADAL" clId="{7F2A1A55-FE6B-4107-8D79-DF68DA2F6C46}" dt="2022-08-24T09:32:38.462" v="22" actId="47"/>
        <pc:sldMkLst>
          <pc:docMk/>
          <pc:sldMk cId="1014070140" sldId="286"/>
        </pc:sldMkLst>
      </pc:sldChg>
      <pc:sldChg chg="del">
        <pc:chgData name="Harry West" userId="cd58591c-39e6-47fd-8957-91d6358d17f3" providerId="ADAL" clId="{7F2A1A55-FE6B-4107-8D79-DF68DA2F6C46}" dt="2022-08-24T09:35:18.356" v="23" actId="47"/>
        <pc:sldMkLst>
          <pc:docMk/>
          <pc:sldMk cId="3477491575" sldId="289"/>
        </pc:sldMkLst>
      </pc:sldChg>
      <pc:sldChg chg="del">
        <pc:chgData name="Harry West" userId="cd58591c-39e6-47fd-8957-91d6358d17f3" providerId="ADAL" clId="{7F2A1A55-FE6B-4107-8D79-DF68DA2F6C46}" dt="2022-08-24T09:37:40.719" v="24" actId="47"/>
        <pc:sldMkLst>
          <pc:docMk/>
          <pc:sldMk cId="1771071323" sldId="292"/>
        </pc:sldMkLst>
      </pc:sldChg>
      <pc:sldChg chg="modSp mod">
        <pc:chgData name="Harry West" userId="cd58591c-39e6-47fd-8957-91d6358d17f3" providerId="ADAL" clId="{7F2A1A55-FE6B-4107-8D79-DF68DA2F6C46}" dt="2022-08-24T09:37:43.023" v="25" actId="113"/>
        <pc:sldMkLst>
          <pc:docMk/>
          <pc:sldMk cId="353334642" sldId="293"/>
        </pc:sldMkLst>
        <pc:spChg chg="mod">
          <ac:chgData name="Harry West" userId="cd58591c-39e6-47fd-8957-91d6358d17f3" providerId="ADAL" clId="{7F2A1A55-FE6B-4107-8D79-DF68DA2F6C46}" dt="2022-08-24T09:37:43.023" v="25" actId="113"/>
          <ac:spMkLst>
            <pc:docMk/>
            <pc:sldMk cId="353334642" sldId="293"/>
            <ac:spMk id="3" creationId="{9E9894A6-1D05-B84A-FA1E-A77D54028529}"/>
          </ac:spMkLst>
        </pc:spChg>
      </pc:sldChg>
      <pc:sldChg chg="modSp mod">
        <pc:chgData name="Harry West" userId="cd58591c-39e6-47fd-8957-91d6358d17f3" providerId="ADAL" clId="{7F2A1A55-FE6B-4107-8D79-DF68DA2F6C46}" dt="2022-08-24T08:17:27.273" v="10" actId="6549"/>
        <pc:sldMkLst>
          <pc:docMk/>
          <pc:sldMk cId="1925369079" sldId="294"/>
        </pc:sldMkLst>
        <pc:spChg chg="mod">
          <ac:chgData name="Harry West" userId="cd58591c-39e6-47fd-8957-91d6358d17f3" providerId="ADAL" clId="{7F2A1A55-FE6B-4107-8D79-DF68DA2F6C46}" dt="2022-08-24T08:17:27.273" v="10" actId="6549"/>
          <ac:spMkLst>
            <pc:docMk/>
            <pc:sldMk cId="1925369079" sldId="294"/>
            <ac:spMk id="3" creationId="{AE91A16F-3DB0-8F2B-CBC3-DE36EAAB0B9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7A7392"/>
        </a:solidFill>
        <a:effectLst/>
      </p:bgPr>
    </p:bg>
    <p:spTree>
      <p:nvGrpSpPr>
        <p:cNvPr id="1" name=""/>
        <p:cNvGrpSpPr/>
        <p:nvPr/>
      </p:nvGrpSpPr>
      <p:grpSpPr>
        <a:xfrm>
          <a:off x="0" y="0"/>
          <a:ext cx="0" cy="0"/>
          <a:chOff x="0" y="0"/>
          <a:chExt cx="0" cy="0"/>
        </a:xfrm>
      </p:grpSpPr>
      <p:pic>
        <p:nvPicPr>
          <p:cNvPr id="10" name="Picture 8">
            <a:extLst>
              <a:ext uri="{FF2B5EF4-FFF2-40B4-BE49-F238E27FC236}">
                <a16:creationId xmlns:a16="http://schemas.microsoft.com/office/drawing/2014/main" id="{D8E96D4C-F781-D146-B2F0-26791859FA3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88288" y="-750"/>
            <a:ext cx="2272913" cy="1138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734435" y="1915482"/>
            <a:ext cx="7586032" cy="2089585"/>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781897" y="1916833"/>
            <a:ext cx="1625519" cy="269081"/>
          </a:xfrm>
          <a:prstGeom prst="rect">
            <a:avLst/>
          </a:prstGeom>
        </p:spPr>
        <p:txBody>
          <a:bodyPr lIns="0" tIns="0" rIns="0" bIns="0"/>
          <a:lstStyle>
            <a:lvl1pPr marL="0" indent="0" algn="l">
              <a:lnSpc>
                <a:spcPts val="1300"/>
              </a:lnSpc>
              <a:spcBef>
                <a:spcPts val="0"/>
              </a:spcBef>
              <a:buFontTx/>
              <a:buNone/>
              <a:defRPr sz="18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781895" y="2323736"/>
            <a:ext cx="1625519" cy="601207"/>
          </a:xfrm>
          <a:prstGeom prst="rect">
            <a:avLst/>
          </a:prstGeom>
        </p:spPr>
        <p:txBody>
          <a:bodyPr lIns="0" tIns="0" rIns="0" bIns="0"/>
          <a:lstStyle>
            <a:lvl1pPr marL="0" indent="0" algn="l">
              <a:lnSpc>
                <a:spcPct val="100000"/>
              </a:lnSpc>
              <a:spcBef>
                <a:spcPts val="0"/>
              </a:spcBef>
              <a:buFontTx/>
              <a:buNone/>
              <a:defRPr sz="2000" b="1" i="0">
                <a:solidFill>
                  <a:schemeClr val="bg1"/>
                </a:solidFill>
                <a:latin typeface="+mj-lt"/>
                <a:ea typeface="Tahoma" charset="0"/>
                <a:cs typeface="Tahoma" charset="0"/>
              </a:defRPr>
            </a:lvl1pPr>
          </a:lstStyle>
          <a:p>
            <a:pPr lvl="0"/>
            <a:r>
              <a:rPr lang="en-US"/>
              <a:t>Click to 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749991" y="3132250"/>
            <a:ext cx="1625519" cy="593499"/>
          </a:xfrm>
          <a:prstGeom prst="rect">
            <a:avLst/>
          </a:prstGeom>
        </p:spPr>
        <p:txBody>
          <a:bodyPr lIns="0" tIns="0" rIns="0" bIns="0"/>
          <a:lstStyle>
            <a:lvl1pPr marL="0" indent="0" algn="l">
              <a:lnSpc>
                <a:spcPct val="100000"/>
              </a:lnSpc>
              <a:spcBef>
                <a:spcPts val="0"/>
              </a:spcBef>
              <a:buFontTx/>
              <a:buNone/>
              <a:defRPr sz="2000" b="1" i="0">
                <a:solidFill>
                  <a:schemeClr val="bg1"/>
                </a:solidFill>
                <a:latin typeface="+mj-lt"/>
                <a:ea typeface="Tahoma" charset="0"/>
                <a:cs typeface="Tahoma" charset="0"/>
              </a:defRPr>
            </a:lvl1pPr>
          </a:lstStyle>
          <a:p>
            <a:pPr lvl="0"/>
            <a:r>
              <a:rPr lang="en-US"/>
              <a:t>Click to edit Master text styles</a:t>
            </a:r>
          </a:p>
        </p:txBody>
      </p: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798008" y="5373216"/>
            <a:ext cx="1625519" cy="345828"/>
          </a:xfrm>
          <a:prstGeom prst="rect">
            <a:avLst/>
          </a:prstGeom>
        </p:spPr>
        <p:txBody>
          <a:bodyPr lIns="0" tIns="0" rIns="0" bIns="0"/>
          <a:lstStyle>
            <a:lvl1pPr marL="0" indent="0" algn="l">
              <a:lnSpc>
                <a:spcPct val="100000"/>
              </a:lnSpc>
              <a:spcBef>
                <a:spcPts val="0"/>
              </a:spcBef>
              <a:buFontTx/>
              <a:buNone/>
              <a:defRPr sz="1800" b="0" i="0">
                <a:solidFill>
                  <a:schemeClr val="bg1"/>
                </a:solidFill>
                <a:latin typeface="+mn-lt"/>
                <a:ea typeface="Tahoma"/>
                <a:cs typeface="Tahoma"/>
              </a:defRPr>
            </a:lvl1pPr>
          </a:lstStyle>
          <a:p>
            <a:pPr lvl="0"/>
            <a:r>
              <a:rPr lang="en-US" dirty="0"/>
              <a:t>Presentation date</a:t>
            </a:r>
          </a:p>
        </p:txBody>
      </p:sp>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72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1199456" y="692699"/>
            <a:ext cx="10515600" cy="720077"/>
          </a:xfrm>
        </p:spPr>
        <p:txBody>
          <a:bodyPr/>
          <a:lstStyle/>
          <a:p>
            <a:r>
              <a:rPr lang="en-US"/>
              <a:t>Click to edit Master title style</a:t>
            </a:r>
            <a:endParaRPr lang="en-US" dirty="0"/>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4953" y="1412776"/>
            <a:ext cx="12192000" cy="595119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1200151" y="692699"/>
            <a:ext cx="9938841" cy="768353"/>
          </a:xfrm>
        </p:spPr>
        <p:txBody>
          <a:bodyPr/>
          <a:lstStyle/>
          <a:p>
            <a:r>
              <a:rPr lang="en-US"/>
              <a:t>Click to edit Master title style</a:t>
            </a:r>
            <a:endParaRPr lang="en-US" dirty="0"/>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1" y="1461052"/>
            <a:ext cx="4032251" cy="5396948"/>
          </a:xfrm>
          <a:prstGeom prst="rect">
            <a:avLst/>
          </a:prstGeom>
        </p:spPr>
        <p:txBody>
          <a:bodyPr/>
          <a:lstStyle/>
          <a:p>
            <a:r>
              <a:rPr lang="en-US"/>
              <a:t>Click icon to add picture</a:t>
            </a:r>
            <a:endParaRPr lang="en-US" dirty="0"/>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4078817" y="1461053"/>
            <a:ext cx="4027088" cy="2650572"/>
          </a:xfrm>
          <a:prstGeom prst="rect">
            <a:avLst/>
          </a:prstGeom>
        </p:spPr>
        <p:txBody>
          <a:bodyPr/>
          <a:lstStyle/>
          <a:p>
            <a:r>
              <a:rPr lang="en-US"/>
              <a:t>Click icon to add picture</a:t>
            </a:r>
            <a:endParaRPr lang="en-US" dirty="0"/>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4078817" y="4149728"/>
            <a:ext cx="4027088" cy="2708275"/>
          </a:xfrm>
          <a:prstGeom prst="rect">
            <a:avLst/>
          </a:prstGeom>
        </p:spPr>
        <p:txBody>
          <a:bodyPr/>
          <a:lstStyle/>
          <a:p>
            <a:r>
              <a:rPr lang="en-US"/>
              <a:t>Click icon to add picture</a:t>
            </a:r>
            <a:endParaRPr lang="en-US" dirty="0"/>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8157635" y="1461052"/>
            <a:ext cx="4034367" cy="5396948"/>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3840" userDrawn="1">
          <p15:clr>
            <a:srgbClr val="FBAE40"/>
          </p15:clr>
        </p15:guide>
        <p15:guide id="4" pos="5111" userDrawn="1">
          <p15:clr>
            <a:srgbClr val="FBAE40"/>
          </p15:clr>
        </p15:guide>
        <p15:guide id="5" orient="horz" pos="2614" userDrawn="1">
          <p15:clr>
            <a:srgbClr val="FBAE40"/>
          </p15:clr>
        </p15:guide>
        <p15:guide id="6" pos="756" userDrawn="1">
          <p15:clr>
            <a:srgbClr val="FBAE40"/>
          </p15:clr>
        </p15:guide>
        <p15:guide id="8" pos="2569" userDrawn="1">
          <p15:clr>
            <a:srgbClr val="FBAE40"/>
          </p15:clr>
        </p15:guide>
        <p15:guide id="9" pos="5139" userDrawn="1">
          <p15:clr>
            <a:srgbClr val="FBAE40"/>
          </p15:clr>
        </p15:guide>
        <p15:guide id="10" orient="horz" pos="259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610753" y="692699"/>
            <a:ext cx="10515600" cy="768353"/>
          </a:xfrm>
        </p:spPr>
        <p:txBody>
          <a:bodyPr/>
          <a:lstStyle/>
          <a:p>
            <a:r>
              <a:rPr lang="en-US"/>
              <a:t>Click to edit Master title style</a:t>
            </a:r>
            <a:endParaRPr lang="en-US" dirty="0"/>
          </a:p>
        </p:txBody>
      </p:sp>
      <p:sp>
        <p:nvSpPr>
          <p:cNvPr id="8" name="Text Placeholder 5"/>
          <p:cNvSpPr>
            <a:spLocks noGrp="1"/>
          </p:cNvSpPr>
          <p:nvPr>
            <p:ph type="body" sz="quarter" idx="15" hasCustomPrompt="1"/>
          </p:nvPr>
        </p:nvSpPr>
        <p:spPr>
          <a:xfrm>
            <a:off x="610755" y="1461052"/>
            <a:ext cx="3396094"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16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4055533" y="1461052"/>
            <a:ext cx="4057651" cy="5396948"/>
          </a:xfrm>
          <a:prstGeom prst="rect">
            <a:avLst/>
          </a:prstGeom>
        </p:spPr>
        <p:txBody>
          <a:bodyPr/>
          <a:lstStyle/>
          <a:p>
            <a:r>
              <a:rPr lang="en-US"/>
              <a:t>Click icon to add picture</a:t>
            </a:r>
            <a:endParaRPr lang="en-US" dirty="0"/>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8161867" y="1461053"/>
            <a:ext cx="4030132" cy="2650572"/>
          </a:xfrm>
          <a:prstGeom prst="rect">
            <a:avLst/>
          </a:prstGeom>
        </p:spPr>
        <p:txBody>
          <a:bodyPr/>
          <a:lstStyle/>
          <a:p>
            <a:r>
              <a:rPr lang="en-US"/>
              <a:t>Click icon to add picture</a:t>
            </a:r>
            <a:endParaRPr lang="en-US" dirty="0"/>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8161868" y="4146550"/>
            <a:ext cx="4030133" cy="271145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5141" userDrawn="1">
          <p15:clr>
            <a:srgbClr val="FBAE40"/>
          </p15:clr>
        </p15:guide>
        <p15:guide id="4" pos="5111"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F419B-FC38-4656-9F77-C3E7F5DE4FC2}"/>
              </a:ext>
            </a:extLst>
          </p:cNvPr>
          <p:cNvSpPr>
            <a:spLocks noGrp="1"/>
          </p:cNvSpPr>
          <p:nvPr>
            <p:ph type="title"/>
          </p:nvPr>
        </p:nvSpPr>
        <p:spPr/>
        <p:txBody>
          <a:body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FA3280AE-A27A-4C21-8018-4CDF514359A5}"/>
              </a:ext>
            </a:extLst>
          </p:cNvPr>
          <p:cNvSpPr>
            <a:spLocks noGrp="1"/>
          </p:cNvSpPr>
          <p:nvPr>
            <p:ph type="body" sz="quarter" idx="10"/>
          </p:nvPr>
        </p:nvSpPr>
        <p:spPr>
          <a:xfrm>
            <a:off x="1416050" y="1700213"/>
            <a:ext cx="9217025" cy="3960812"/>
          </a:xfrm>
          <a:prstGeom prst="rect">
            <a:avLst/>
          </a:prstGeom>
        </p:spPr>
        <p:txBody>
          <a:bodyPr/>
          <a:lstStyle>
            <a:lvl1pPr marL="0" indent="0">
              <a:buNone/>
              <a:defRPr sz="2000">
                <a:solidFill>
                  <a:srgbClr val="7A7392"/>
                </a:solidFill>
              </a:defRPr>
            </a:lvl1pPr>
            <a:lvl2pPr marL="609600" indent="0">
              <a:buNone/>
              <a:defRPr sz="2000">
                <a:solidFill>
                  <a:srgbClr val="7A7392"/>
                </a:solidFill>
              </a:defRPr>
            </a:lvl2pPr>
            <a:lvl3pPr marL="1219200" indent="0">
              <a:buNone/>
              <a:defRPr sz="2000">
                <a:solidFill>
                  <a:srgbClr val="7A7392"/>
                </a:solidFill>
              </a:defRPr>
            </a:lvl3pPr>
            <a:lvl4pPr marL="1828800" indent="0">
              <a:buNone/>
              <a:defRPr sz="2000">
                <a:solidFill>
                  <a:srgbClr val="7A7392"/>
                </a:solidFill>
              </a:defRPr>
            </a:lvl4pPr>
            <a:lvl5pPr marL="2438400" indent="0">
              <a:buNone/>
              <a:defRPr sz="2000">
                <a:solidFill>
                  <a:srgbClr val="7A739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Placeholder 5">
            <a:extLst>
              <a:ext uri="{FF2B5EF4-FFF2-40B4-BE49-F238E27FC236}">
                <a16:creationId xmlns:a16="http://schemas.microsoft.com/office/drawing/2014/main" id="{A5660BAE-66FC-42F6-BD3C-5B58157AAAB0}"/>
              </a:ext>
            </a:extLst>
          </p:cNvPr>
          <p:cNvSpPr>
            <a:spLocks noGrp="1"/>
          </p:cNvSpPr>
          <p:nvPr>
            <p:ph type="body" sz="quarter" idx="11"/>
          </p:nvPr>
        </p:nvSpPr>
        <p:spPr>
          <a:xfrm>
            <a:off x="1416050" y="5661025"/>
            <a:ext cx="9217025" cy="1081088"/>
          </a:xfrm>
          <a:prstGeom prst="rect">
            <a:avLst/>
          </a:prstGeom>
        </p:spPr>
        <p:txBody>
          <a:bodyPr/>
          <a:lstStyle>
            <a:lvl1pPr marL="0" indent="0" algn="r">
              <a:buNone/>
              <a:defRPr sz="1800">
                <a:solidFill>
                  <a:schemeClr val="tx1"/>
                </a:solidFill>
              </a:defRPr>
            </a:lvl1pPr>
            <a:lvl2pPr marL="609600" indent="0" algn="r">
              <a:buNone/>
              <a:defRPr sz="1800">
                <a:solidFill>
                  <a:schemeClr val="tx1"/>
                </a:solidFill>
              </a:defRPr>
            </a:lvl2pPr>
            <a:lvl3pPr marL="1219200" indent="0" algn="r">
              <a:buNone/>
              <a:defRPr sz="1800">
                <a:solidFill>
                  <a:schemeClr val="tx1"/>
                </a:solidFill>
              </a:defRPr>
            </a:lvl3pPr>
            <a:lvl4pPr marL="1828800" indent="0" algn="r">
              <a:buNone/>
              <a:defRPr sz="1800">
                <a:solidFill>
                  <a:schemeClr val="tx1"/>
                </a:solidFill>
              </a:defRPr>
            </a:lvl4pPr>
            <a:lvl5pPr marL="2438400" indent="0" algn="r">
              <a:buNone/>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727041634"/>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83A07-22BD-4911-A932-8F2D6698F1F7}"/>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B8842487-5D92-4193-8C12-E3811303EAF5}"/>
              </a:ext>
            </a:extLst>
          </p:cNvPr>
          <p:cNvSpPr>
            <a:spLocks noGrp="1"/>
          </p:cNvSpPr>
          <p:nvPr>
            <p:ph type="body" sz="quarter" idx="10" hasCustomPrompt="1"/>
          </p:nvPr>
        </p:nvSpPr>
        <p:spPr>
          <a:xfrm>
            <a:off x="623392" y="2348880"/>
            <a:ext cx="4176464" cy="2995612"/>
          </a:xfrm>
          <a:prstGeom prst="rect">
            <a:avLst/>
          </a:prstGeom>
        </p:spPr>
        <p:txBody>
          <a:bodyPr/>
          <a:lstStyle>
            <a:lvl1pPr marL="0" indent="0">
              <a:buNone/>
              <a:defRPr sz="13000">
                <a:solidFill>
                  <a:srgbClr val="7A7392"/>
                </a:solidFill>
              </a:defRPr>
            </a:lvl1pPr>
          </a:lstStyle>
          <a:p>
            <a:pPr lvl="0"/>
            <a:r>
              <a:rPr lang="en-GB" dirty="0"/>
              <a:t>100%</a:t>
            </a:r>
          </a:p>
        </p:txBody>
      </p:sp>
      <p:sp>
        <p:nvSpPr>
          <p:cNvPr id="6" name="Text Placeholder 5">
            <a:extLst>
              <a:ext uri="{FF2B5EF4-FFF2-40B4-BE49-F238E27FC236}">
                <a16:creationId xmlns:a16="http://schemas.microsoft.com/office/drawing/2014/main" id="{0CF246C3-55F5-41A0-A73E-5368C3F43B53}"/>
              </a:ext>
            </a:extLst>
          </p:cNvPr>
          <p:cNvSpPr>
            <a:spLocks noGrp="1"/>
          </p:cNvSpPr>
          <p:nvPr>
            <p:ph type="body" sz="quarter" idx="11"/>
          </p:nvPr>
        </p:nvSpPr>
        <p:spPr>
          <a:xfrm>
            <a:off x="4943872" y="2348880"/>
            <a:ext cx="6481366" cy="2995612"/>
          </a:xfrm>
          <a:prstGeom prst="rect">
            <a:avLst/>
          </a:prstGeom>
        </p:spPr>
        <p:txBody>
          <a:bodyPr/>
          <a:lstStyle>
            <a:lvl1pPr marL="0" indent="0">
              <a:buNone/>
              <a:defRPr sz="2000">
                <a:solidFill>
                  <a:srgbClr val="7A7392"/>
                </a:solidFill>
              </a:defRPr>
            </a:lvl1pPr>
            <a:lvl2pPr marL="609600" indent="0">
              <a:buNone/>
              <a:defRPr sz="2000">
                <a:solidFill>
                  <a:srgbClr val="7A7392"/>
                </a:solidFill>
              </a:defRPr>
            </a:lvl2pPr>
            <a:lvl3pPr marL="1219200" indent="0">
              <a:buNone/>
              <a:defRPr sz="2000">
                <a:solidFill>
                  <a:srgbClr val="7A7392"/>
                </a:solidFill>
              </a:defRPr>
            </a:lvl3pPr>
            <a:lvl4pPr marL="1828800" indent="0">
              <a:buNone/>
              <a:defRPr sz="2000">
                <a:solidFill>
                  <a:srgbClr val="7A7392"/>
                </a:solidFill>
              </a:defRPr>
            </a:lvl4pPr>
            <a:lvl5pPr marL="2438400" indent="0">
              <a:buNone/>
              <a:defRPr sz="2000">
                <a:solidFill>
                  <a:srgbClr val="7A739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62E5FF59-326E-4B4E-9D7D-CFDB81AC6C9E}"/>
              </a:ext>
            </a:extLst>
          </p:cNvPr>
          <p:cNvSpPr>
            <a:spLocks noGrp="1"/>
          </p:cNvSpPr>
          <p:nvPr>
            <p:ph type="body" sz="quarter" idx="12"/>
          </p:nvPr>
        </p:nvSpPr>
        <p:spPr>
          <a:xfrm>
            <a:off x="1558925" y="5344492"/>
            <a:ext cx="9650413" cy="1108696"/>
          </a:xfrm>
          <a:prstGeom prst="rect">
            <a:avLst/>
          </a:prstGeom>
        </p:spPr>
        <p:txBody>
          <a:bodyPr/>
          <a:lstStyle>
            <a:lvl1pPr marL="0" indent="0" algn="r">
              <a:buFont typeface="Arial" panose="020B0604020202020204" pitchFamily="34" charset="0"/>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1952614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bg>
      <p:bgPr>
        <a:solidFill>
          <a:srgbClr val="7A739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1199456" y="1974058"/>
            <a:ext cx="8687493" cy="1325563"/>
          </a:xfrm>
          <a:prstGeom prst="rect">
            <a:avLst/>
          </a:prstGeom>
        </p:spPr>
        <p:txBody>
          <a:bodyPr/>
          <a:lstStyle>
            <a:lvl1pPr>
              <a:defRPr>
                <a:solidFill>
                  <a:schemeClr val="bg1"/>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1199456" y="4221163"/>
            <a:ext cx="8687493" cy="603104"/>
          </a:xfrm>
          <a:prstGeom prst="rect">
            <a:avLst/>
          </a:prstGeom>
        </p:spPr>
        <p:txBody>
          <a:bodyPr lIns="0" tIns="0" rIns="0" bIns="0"/>
          <a:lstStyle>
            <a:lvl1pPr marL="0" indent="0">
              <a:lnSpc>
                <a:spcPct val="100000"/>
              </a:lnSpc>
              <a:buFontTx/>
              <a:buNone/>
              <a:defRPr sz="1800" b="0" i="0">
                <a:solidFill>
                  <a:schemeClr val="tx1"/>
                </a:solidFill>
                <a:latin typeface="+mn-lt"/>
                <a:ea typeface="Tahoma"/>
                <a:cs typeface="Tahoma"/>
              </a:defRPr>
            </a:lvl1pPr>
          </a:lstStyle>
          <a:p>
            <a:pPr lvl="0"/>
            <a:r>
              <a:rPr lang="en-US"/>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1199455" y="689703"/>
            <a:ext cx="9937104" cy="1011105"/>
          </a:xfrm>
          <a:prstGeom prst="rect">
            <a:avLst/>
          </a:prstGeom>
        </p:spPr>
        <p:txBody>
          <a:bodyPr lIns="0" tIns="0" rIns="0" bIns="0"/>
          <a:lstStyle>
            <a:lvl1pPr>
              <a:defRPr b="1">
                <a:solidFill>
                  <a:srgbClr val="7A7392"/>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1199456" y="1772816"/>
            <a:ext cx="9937104" cy="4536504"/>
          </a:xfrm>
          <a:prstGeom prst="rect">
            <a:avLst/>
          </a:prstGeom>
        </p:spPr>
        <p:txBody>
          <a:bodyPr lIns="0" tIns="0" rIns="0" bIns="0"/>
          <a:lstStyle>
            <a:lvl1pPr marL="266700" indent="-257175">
              <a:buClr>
                <a:srgbClr val="7A7392"/>
              </a:buClr>
              <a:tabLst/>
              <a:defRPr sz="2000">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75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1200151" y="687617"/>
            <a:ext cx="9936408" cy="1012599"/>
          </a:xfrm>
        </p:spPr>
        <p:txBody>
          <a:bodyPr/>
          <a:lstStyle/>
          <a:p>
            <a:r>
              <a:rPr lang="en-US"/>
              <a:t>Click to edit Master title style</a:t>
            </a:r>
            <a:endParaRPr lang="en-US" dirty="0"/>
          </a:p>
        </p:txBody>
      </p:sp>
      <p:sp>
        <p:nvSpPr>
          <p:cNvPr id="3" name="Text Placeholder 2"/>
          <p:cNvSpPr>
            <a:spLocks noGrp="1"/>
          </p:cNvSpPr>
          <p:nvPr>
            <p:ph type="body" sz="quarter" idx="11" hasCustomPrompt="1"/>
          </p:nvPr>
        </p:nvSpPr>
        <p:spPr>
          <a:xfrm>
            <a:off x="1200152" y="1700216"/>
            <a:ext cx="9936408" cy="4465637"/>
          </a:xfrm>
          <a:prstGeom prst="rect">
            <a:avLst/>
          </a:prstGeom>
        </p:spPr>
        <p:txBody>
          <a:bodyPr lIns="0" tIns="0" rIns="0" bIns="0"/>
          <a:lstStyle>
            <a:lvl1pPr marL="266700" indent="-266700">
              <a:buClr>
                <a:srgbClr val="7A7392"/>
              </a:buClr>
              <a:buFont typeface="+mj-lt"/>
              <a:buAutoNum type="arabicPeriod"/>
              <a:defRPr sz="2000">
                <a:latin typeface="+mn-lt"/>
                <a:ea typeface="Tahoma" panose="020B0604030504040204" pitchFamily="34" charset="0"/>
                <a:cs typeface="Tahoma" panose="020B0604030504040204" pitchFamily="34" charset="0"/>
              </a:defRPr>
            </a:lvl1pPr>
            <a:lvl2pPr marL="541338" indent="-274638">
              <a:buClr>
                <a:srgbClr val="7A7392"/>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1199455" y="692699"/>
            <a:ext cx="9912077" cy="936101"/>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1199457" y="1628800"/>
            <a:ext cx="4871515"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Click to edit Master text styles</a:t>
            </a:r>
          </a:p>
        </p:txBody>
      </p:sp>
      <p:sp>
        <p:nvSpPr>
          <p:cNvPr id="7" name="Text Placeholder 5"/>
          <p:cNvSpPr>
            <a:spLocks noGrp="1"/>
          </p:cNvSpPr>
          <p:nvPr>
            <p:ph type="body" sz="quarter" idx="12"/>
          </p:nvPr>
        </p:nvSpPr>
        <p:spPr>
          <a:xfrm>
            <a:off x="6240016" y="1628800"/>
            <a:ext cx="4871516"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1199455" y="692699"/>
            <a:ext cx="10515600" cy="936101"/>
          </a:xfrm>
        </p:spPr>
        <p:txBody>
          <a:bodyPr/>
          <a:lstStyle/>
          <a:p>
            <a:r>
              <a:rPr lang="en-US"/>
              <a:t>Click to edit Master title style</a:t>
            </a:r>
          </a:p>
        </p:txBody>
      </p:sp>
      <p:sp>
        <p:nvSpPr>
          <p:cNvPr id="8" name="Text Placeholder 5"/>
          <p:cNvSpPr>
            <a:spLocks noGrp="1"/>
          </p:cNvSpPr>
          <p:nvPr>
            <p:ph type="body" sz="quarter" idx="11" hasCustomPrompt="1"/>
          </p:nvPr>
        </p:nvSpPr>
        <p:spPr>
          <a:xfrm>
            <a:off x="1199458" y="1628800"/>
            <a:ext cx="4896542"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16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6240016" y="1628800"/>
            <a:ext cx="4752528"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24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1199456" y="692699"/>
            <a:ext cx="10515600" cy="936101"/>
          </a:xfrm>
        </p:spPr>
        <p:txBody>
          <a:bodyPr/>
          <a:lstStyle/>
          <a:p>
            <a:r>
              <a:rPr lang="en-US"/>
              <a:t>Click to edit Master title style</a:t>
            </a:r>
          </a:p>
        </p:txBody>
      </p:sp>
      <p:sp>
        <p:nvSpPr>
          <p:cNvPr id="8" name="Text Placeholder 5"/>
          <p:cNvSpPr>
            <a:spLocks noGrp="1"/>
          </p:cNvSpPr>
          <p:nvPr>
            <p:ph type="body" sz="quarter" idx="11" hasCustomPrompt="1"/>
          </p:nvPr>
        </p:nvSpPr>
        <p:spPr>
          <a:xfrm>
            <a:off x="1199458" y="1628800"/>
            <a:ext cx="4896542"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2000" b="0" i="0" baseline="0">
                <a:solidFill>
                  <a:schemeClr val="tx1"/>
                </a:solidFill>
                <a:latin typeface="+mn-lt"/>
                <a:ea typeface="Tahoma"/>
                <a:cs typeface="Tahoma"/>
              </a:defRPr>
            </a:lvl1pPr>
            <a:lvl2pPr marL="541338" indent="-274638">
              <a:buClr>
                <a:srgbClr val="7A7392"/>
              </a:buClr>
              <a:buFont typeface="+mj-lt"/>
              <a:buAutoNum type="romanLcPeriod"/>
              <a:defRPr sz="2000" baseline="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6240018" y="1628800"/>
            <a:ext cx="4896542"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2000" b="0" i="0" baseline="0">
                <a:solidFill>
                  <a:schemeClr val="tx1"/>
                </a:solidFill>
                <a:latin typeface="+mn-lt"/>
                <a:ea typeface="Tahoma"/>
                <a:cs typeface="Tahoma"/>
              </a:defRPr>
            </a:lvl1pPr>
            <a:lvl2pPr marL="541338" indent="-274638">
              <a:buClr>
                <a:srgbClr val="7A7392"/>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1190020" y="692700"/>
            <a:ext cx="10515600" cy="862064"/>
          </a:xfrm>
        </p:spPr>
        <p:txBody>
          <a:bodyPr/>
          <a:lstStyle/>
          <a:p>
            <a:r>
              <a:rPr lang="en-US"/>
              <a:t>Click to edit Master title style</a:t>
            </a:r>
            <a:endParaRPr lang="en-US" dirty="0"/>
          </a:p>
        </p:txBody>
      </p:sp>
      <p:sp>
        <p:nvSpPr>
          <p:cNvPr id="3" name="Chart Placeholder 2"/>
          <p:cNvSpPr>
            <a:spLocks noGrp="1"/>
          </p:cNvSpPr>
          <p:nvPr>
            <p:ph type="chart" sz="quarter" idx="11"/>
          </p:nvPr>
        </p:nvSpPr>
        <p:spPr>
          <a:xfrm>
            <a:off x="1199456" y="1554763"/>
            <a:ext cx="9865096" cy="453806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1199455" y="692699"/>
            <a:ext cx="10515600" cy="936101"/>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1199458" y="1628800"/>
            <a:ext cx="4392486"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Click to edit Master text styles</a:t>
            </a:r>
          </a:p>
        </p:txBody>
      </p:sp>
      <p:sp>
        <p:nvSpPr>
          <p:cNvPr id="3" name="Chart Placeholder 2"/>
          <p:cNvSpPr>
            <a:spLocks noGrp="1"/>
          </p:cNvSpPr>
          <p:nvPr>
            <p:ph type="chart" sz="quarter" idx="12"/>
          </p:nvPr>
        </p:nvSpPr>
        <p:spPr>
          <a:xfrm>
            <a:off x="5712885" y="1628802"/>
            <a:ext cx="5351667" cy="446402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C2A975-9E0E-5D43-ADC1-E0089E324263}"/>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056440"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838200" y="692699"/>
            <a:ext cx="10299327" cy="720077"/>
          </a:xfrm>
          <a:prstGeom prst="rect">
            <a:avLst/>
          </a:prstGeom>
        </p:spPr>
        <p:txBody>
          <a:bodyPr vert="horz" lIns="0" tIns="0" rIns="0" bIns="0" rtlCol="0" anchor="t" anchorCtr="0">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7" r:id="rId13"/>
    <p:sldLayoutId id="2147483976" r:id="rId14"/>
  </p:sldLayoutIdLst>
  <p:transition spd="slow">
    <p:fade/>
  </p:transition>
  <p:txStyles>
    <p:titleStyle>
      <a:lvl1pPr algn="l" defTabSz="606425" rtl="0" eaLnBrk="1" fontAlgn="base" hangingPunct="1">
        <a:spcBef>
          <a:spcPct val="0"/>
        </a:spcBef>
        <a:spcAft>
          <a:spcPct val="0"/>
        </a:spcAft>
        <a:defRPr sz="3600" kern="1200">
          <a:solidFill>
            <a:srgbClr val="7A7392"/>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tandfonline.com/doi/full/10.1080/03098265.2022.2087214?src="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CF89-A503-4108-A796-4A7429EBFA02}"/>
              </a:ext>
            </a:extLst>
          </p:cNvPr>
          <p:cNvSpPr>
            <a:spLocks noGrp="1"/>
          </p:cNvSpPr>
          <p:nvPr>
            <p:ph type="title"/>
          </p:nvPr>
        </p:nvSpPr>
        <p:spPr>
          <a:xfrm>
            <a:off x="767409" y="1916832"/>
            <a:ext cx="11017223" cy="2089585"/>
          </a:xfrm>
        </p:spPr>
        <p:txBody>
          <a:bodyPr>
            <a:normAutofit/>
          </a:bodyPr>
          <a:lstStyle/>
          <a:p>
            <a:r>
              <a:rPr lang="en-GB" sz="4000" b="1" dirty="0"/>
              <a:t>Reflecting on the Benefits and Challenges of Online Learning During the COVID-19 Pandemic</a:t>
            </a:r>
          </a:p>
        </p:txBody>
      </p:sp>
      <p:sp>
        <p:nvSpPr>
          <p:cNvPr id="5" name="Text Placeholder 4">
            <a:extLst>
              <a:ext uri="{FF2B5EF4-FFF2-40B4-BE49-F238E27FC236}">
                <a16:creationId xmlns:a16="http://schemas.microsoft.com/office/drawing/2014/main" id="{0F563C45-53A8-4191-B19F-92EA49911BEA}"/>
              </a:ext>
            </a:extLst>
          </p:cNvPr>
          <p:cNvSpPr>
            <a:spLocks noGrp="1"/>
          </p:cNvSpPr>
          <p:nvPr>
            <p:ph type="body" sz="quarter" idx="17"/>
          </p:nvPr>
        </p:nvSpPr>
        <p:spPr>
          <a:xfrm>
            <a:off x="771770" y="4365104"/>
            <a:ext cx="4941925" cy="800808"/>
          </a:xfrm>
        </p:spPr>
        <p:txBody>
          <a:bodyPr/>
          <a:lstStyle/>
          <a:p>
            <a:r>
              <a:rPr lang="en-GB" dirty="0"/>
              <a:t>Harry West, Jennifer Hill, Aida Abzhaparova, Will Cox, Anoushka Alexander</a:t>
            </a:r>
          </a:p>
        </p:txBody>
      </p:sp>
      <p:pic>
        <p:nvPicPr>
          <p:cNvPr id="7" name="Picture 6">
            <a:extLst>
              <a:ext uri="{FF2B5EF4-FFF2-40B4-BE49-F238E27FC236}">
                <a16:creationId xmlns:a16="http://schemas.microsoft.com/office/drawing/2014/main" id="{6E6A24D9-0FDB-BD80-A456-CFD1AAAA27D6}"/>
              </a:ext>
            </a:extLst>
          </p:cNvPr>
          <p:cNvPicPr>
            <a:picLocks noChangeAspect="1"/>
          </p:cNvPicPr>
          <p:nvPr/>
        </p:nvPicPr>
        <p:blipFill>
          <a:blip r:embed="rId2"/>
          <a:stretch>
            <a:fillRect/>
          </a:stretch>
        </p:blipFill>
        <p:spPr>
          <a:xfrm>
            <a:off x="5713695" y="4239015"/>
            <a:ext cx="2121453" cy="1494241"/>
          </a:xfrm>
          <a:prstGeom prst="rect">
            <a:avLst/>
          </a:prstGeom>
        </p:spPr>
      </p:pic>
      <p:sp>
        <p:nvSpPr>
          <p:cNvPr id="9" name="Text Placeholder 4">
            <a:extLst>
              <a:ext uri="{FF2B5EF4-FFF2-40B4-BE49-F238E27FC236}">
                <a16:creationId xmlns:a16="http://schemas.microsoft.com/office/drawing/2014/main" id="{B24F5EE0-C02E-FB0C-DF0B-2BFC53B6D11C}"/>
              </a:ext>
            </a:extLst>
          </p:cNvPr>
          <p:cNvSpPr txBox="1">
            <a:spLocks/>
          </p:cNvSpPr>
          <p:nvPr/>
        </p:nvSpPr>
        <p:spPr>
          <a:xfrm>
            <a:off x="8151011" y="4239015"/>
            <a:ext cx="3705630" cy="593499"/>
          </a:xfrm>
          <a:prstGeom prst="rect">
            <a:avLst/>
          </a:prstGeom>
        </p:spPr>
        <p:txBody>
          <a:bodyPr lIns="0" tIns="0" rIns="0" bIns="0"/>
          <a:lstStyle>
            <a:lvl1pPr marL="0" indent="0" algn="l" defTabSz="606425" rtl="0" eaLnBrk="1" fontAlgn="base" hangingPunct="1">
              <a:lnSpc>
                <a:spcPct val="100000"/>
              </a:lnSpc>
              <a:spcBef>
                <a:spcPts val="0"/>
              </a:spcBef>
              <a:spcAft>
                <a:spcPct val="0"/>
              </a:spcAft>
              <a:buFontTx/>
              <a:buNone/>
              <a:defRPr sz="2000" b="1" i="0" kern="1200">
                <a:solidFill>
                  <a:schemeClr val="bg1"/>
                </a:solidFill>
                <a:latin typeface="+mj-lt"/>
                <a:ea typeface="Tahoma" charset="0"/>
                <a:cs typeface="Tahoma"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r>
              <a:rPr lang="en-GB" dirty="0"/>
              <a:t>Annual International Conference </a:t>
            </a:r>
          </a:p>
          <a:p>
            <a:r>
              <a:rPr lang="en-GB" dirty="0"/>
              <a:t>Newcastle</a:t>
            </a:r>
          </a:p>
          <a:p>
            <a:r>
              <a:rPr lang="en-GB" dirty="0"/>
              <a:t>August 2022</a:t>
            </a:r>
          </a:p>
        </p:txBody>
      </p:sp>
    </p:spTree>
    <p:extLst>
      <p:ext uri="{BB962C8B-B14F-4D97-AF65-F5344CB8AC3E}">
        <p14:creationId xmlns:p14="http://schemas.microsoft.com/office/powerpoint/2010/main" val="304956617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C286-487F-BA89-41EA-D7987EF6D8F1}"/>
              </a:ext>
            </a:extLst>
          </p:cNvPr>
          <p:cNvSpPr>
            <a:spLocks noGrp="1"/>
          </p:cNvSpPr>
          <p:nvPr>
            <p:ph type="title"/>
          </p:nvPr>
        </p:nvSpPr>
        <p:spPr/>
        <p:txBody>
          <a:bodyPr/>
          <a:lstStyle/>
          <a:p>
            <a:r>
              <a:rPr lang="en-GB" dirty="0"/>
              <a:t>Data Collection</a:t>
            </a:r>
          </a:p>
        </p:txBody>
      </p:sp>
      <p:sp>
        <p:nvSpPr>
          <p:cNvPr id="3" name="Text Placeholder 2">
            <a:extLst>
              <a:ext uri="{FF2B5EF4-FFF2-40B4-BE49-F238E27FC236}">
                <a16:creationId xmlns:a16="http://schemas.microsoft.com/office/drawing/2014/main" id="{CB7023D9-DCC2-52F4-95CA-65422A89269E}"/>
              </a:ext>
            </a:extLst>
          </p:cNvPr>
          <p:cNvSpPr>
            <a:spLocks noGrp="1"/>
          </p:cNvSpPr>
          <p:nvPr>
            <p:ph type="body" sz="quarter" idx="11"/>
          </p:nvPr>
        </p:nvSpPr>
        <p:spPr/>
        <p:txBody>
          <a:bodyPr/>
          <a:lstStyle/>
          <a:p>
            <a:r>
              <a:rPr lang="en-GB" dirty="0"/>
              <a:t>A two-stage, mixed-methods approach was adopted for data collection. </a:t>
            </a:r>
          </a:p>
          <a:p>
            <a:endParaRPr lang="en-GB" dirty="0"/>
          </a:p>
          <a:p>
            <a:r>
              <a:rPr lang="en-GB" b="1" dirty="0">
                <a:solidFill>
                  <a:srgbClr val="7A7392"/>
                </a:solidFill>
              </a:rPr>
              <a:t>Stage 1</a:t>
            </a:r>
            <a:r>
              <a:rPr lang="en-GB" dirty="0"/>
              <a:t> used an online survey to prompt students to reflect on the benefits and challenges of the teaching, learning and assessment experiences adopted during the pandemic. </a:t>
            </a:r>
          </a:p>
          <a:p>
            <a:r>
              <a:rPr lang="en-GB" dirty="0"/>
              <a:t>The survey was conducted in April and May 2021, towards the end of the final teaching semester. The response rate was 40% (a sample of 105 from a population of 262 students). </a:t>
            </a:r>
          </a:p>
          <a:p>
            <a:endParaRPr lang="en-GB" dirty="0"/>
          </a:p>
          <a:p>
            <a:r>
              <a:rPr lang="en-GB" b="1" dirty="0">
                <a:solidFill>
                  <a:srgbClr val="7A7392"/>
                </a:solidFill>
              </a:rPr>
              <a:t>Stage 2</a:t>
            </a:r>
            <a:r>
              <a:rPr lang="en-GB" dirty="0"/>
              <a:t> of data collection invited students to participate in a focus group to explore the themes covered in the survey in greater depth. Fourteen students, who nominated themselves at the close of the survey, participated across six focus groups. </a:t>
            </a:r>
          </a:p>
        </p:txBody>
      </p:sp>
    </p:spTree>
    <p:extLst>
      <p:ext uri="{BB962C8B-B14F-4D97-AF65-F5344CB8AC3E}">
        <p14:creationId xmlns:p14="http://schemas.microsoft.com/office/powerpoint/2010/main" val="383799335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1269D-0EFA-EB56-C766-18729AE046C9}"/>
              </a:ext>
            </a:extLst>
          </p:cNvPr>
          <p:cNvSpPr>
            <a:spLocks noGrp="1"/>
          </p:cNvSpPr>
          <p:nvPr>
            <p:ph type="title"/>
          </p:nvPr>
        </p:nvSpPr>
        <p:spPr>
          <a:xfrm>
            <a:off x="1199456" y="2766218"/>
            <a:ext cx="9145016" cy="1325563"/>
          </a:xfrm>
        </p:spPr>
        <p:txBody>
          <a:bodyPr>
            <a:normAutofit/>
          </a:bodyPr>
          <a:lstStyle/>
          <a:p>
            <a:r>
              <a:rPr lang="en-GB" sz="6600" b="1" dirty="0"/>
              <a:t>Results</a:t>
            </a:r>
            <a:endParaRPr lang="en-GB" sz="5400" b="1" dirty="0"/>
          </a:p>
        </p:txBody>
      </p:sp>
    </p:spTree>
    <p:extLst>
      <p:ext uri="{BB962C8B-B14F-4D97-AF65-F5344CB8AC3E}">
        <p14:creationId xmlns:p14="http://schemas.microsoft.com/office/powerpoint/2010/main" val="171833933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5837B-E739-BD74-91FC-604C93E97637}"/>
              </a:ext>
            </a:extLst>
          </p:cNvPr>
          <p:cNvSpPr>
            <a:spLocks noGrp="1"/>
          </p:cNvSpPr>
          <p:nvPr>
            <p:ph type="title"/>
          </p:nvPr>
        </p:nvSpPr>
        <p:spPr/>
        <p:txBody>
          <a:bodyPr/>
          <a:lstStyle/>
          <a:p>
            <a:r>
              <a:rPr lang="en-GB" dirty="0"/>
              <a:t>Overall Student Experience</a:t>
            </a:r>
          </a:p>
        </p:txBody>
      </p:sp>
      <p:sp>
        <p:nvSpPr>
          <p:cNvPr id="3" name="Text Placeholder 2">
            <a:extLst>
              <a:ext uri="{FF2B5EF4-FFF2-40B4-BE49-F238E27FC236}">
                <a16:creationId xmlns:a16="http://schemas.microsoft.com/office/drawing/2014/main" id="{BFD55708-D924-34AC-8722-38CE8EE51594}"/>
              </a:ext>
            </a:extLst>
          </p:cNvPr>
          <p:cNvSpPr>
            <a:spLocks noGrp="1"/>
          </p:cNvSpPr>
          <p:nvPr>
            <p:ph type="body" sz="quarter" idx="11"/>
          </p:nvPr>
        </p:nvSpPr>
        <p:spPr/>
        <p:txBody>
          <a:bodyPr/>
          <a:lstStyle/>
          <a:p>
            <a:r>
              <a:rPr lang="en-GB" dirty="0"/>
              <a:t>Respondents were asked in the survey to rate their overall student experience during the pandemic, and the </a:t>
            </a:r>
            <a:r>
              <a:rPr lang="en-GB" b="1" dirty="0">
                <a:solidFill>
                  <a:srgbClr val="7A7392"/>
                </a:solidFill>
              </a:rPr>
              <a:t>overwhelming majority (85.7%) reported a negative impact. </a:t>
            </a:r>
          </a:p>
          <a:p>
            <a:endParaRPr lang="en-GB" dirty="0"/>
          </a:p>
          <a:p>
            <a:r>
              <a:rPr lang="en-GB" dirty="0"/>
              <a:t>This was true across demographic groups (i.e. year of study and programme) and prior experience of online learning. </a:t>
            </a:r>
          </a:p>
          <a:p>
            <a:endParaRPr lang="en-GB" dirty="0"/>
          </a:p>
          <a:p>
            <a:r>
              <a:rPr lang="en-GB" dirty="0"/>
              <a:t>The qualitative survey comments suggest the negative responses </a:t>
            </a:r>
            <a:r>
              <a:rPr lang="en-GB" b="1" dirty="0">
                <a:solidFill>
                  <a:srgbClr val="7A7392"/>
                </a:solidFill>
              </a:rPr>
              <a:t>related mainly to the lack of campus/social opportunities and activities external to studies</a:t>
            </a:r>
            <a:r>
              <a:rPr lang="en-GB" dirty="0">
                <a:solidFill>
                  <a:srgbClr val="7A7392"/>
                </a:solidFill>
              </a:rPr>
              <a:t>. </a:t>
            </a:r>
          </a:p>
        </p:txBody>
      </p:sp>
    </p:spTree>
    <p:extLst>
      <p:ext uri="{BB962C8B-B14F-4D97-AF65-F5344CB8AC3E}">
        <p14:creationId xmlns:p14="http://schemas.microsoft.com/office/powerpoint/2010/main" val="1265112367"/>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AC6A-A66C-430E-B84E-DC8615BDFF36}"/>
              </a:ext>
            </a:extLst>
          </p:cNvPr>
          <p:cNvSpPr>
            <a:spLocks noGrp="1"/>
          </p:cNvSpPr>
          <p:nvPr>
            <p:ph type="title"/>
          </p:nvPr>
        </p:nvSpPr>
        <p:spPr/>
        <p:txBody>
          <a:bodyPr/>
          <a:lstStyle/>
          <a:p>
            <a:r>
              <a:rPr lang="en-GB" dirty="0"/>
              <a:t>Online Learning Experience </a:t>
            </a:r>
          </a:p>
        </p:txBody>
      </p:sp>
      <p:sp>
        <p:nvSpPr>
          <p:cNvPr id="3" name="Text Placeholder 2">
            <a:extLst>
              <a:ext uri="{FF2B5EF4-FFF2-40B4-BE49-F238E27FC236}">
                <a16:creationId xmlns:a16="http://schemas.microsoft.com/office/drawing/2014/main" id="{76FCD0AD-FCDB-3395-A1DF-7A1564570F4C}"/>
              </a:ext>
            </a:extLst>
          </p:cNvPr>
          <p:cNvSpPr>
            <a:spLocks noGrp="1"/>
          </p:cNvSpPr>
          <p:nvPr>
            <p:ph type="body" sz="quarter" idx="11"/>
          </p:nvPr>
        </p:nvSpPr>
        <p:spPr/>
        <p:txBody>
          <a:bodyPr/>
          <a:lstStyle/>
          <a:p>
            <a:r>
              <a:rPr lang="en-GB" dirty="0"/>
              <a:t>There was a greater spread of responses related to the effectiveness of online learning. </a:t>
            </a:r>
          </a:p>
          <a:p>
            <a:endParaRPr lang="en-GB" dirty="0"/>
          </a:p>
          <a:p>
            <a:r>
              <a:rPr lang="en-GB" dirty="0"/>
              <a:t>The most common response (40% of students) was ‘</a:t>
            </a:r>
            <a:r>
              <a:rPr lang="en-GB" b="1" dirty="0">
                <a:solidFill>
                  <a:srgbClr val="7A7392"/>
                </a:solidFill>
              </a:rPr>
              <a:t>neutral</a:t>
            </a:r>
            <a:r>
              <a:rPr lang="en-GB" dirty="0"/>
              <a:t>’ - with 32.4% indicating that online learning had been effective and 27.6% highlighting that it had been ineffective. </a:t>
            </a:r>
          </a:p>
          <a:p>
            <a:endParaRPr lang="en-GB" dirty="0"/>
          </a:p>
          <a:p>
            <a:r>
              <a:rPr lang="en-GB" dirty="0"/>
              <a:t>In the qualitative survey comments and focus groups, students expanded on how there were both benefits and challenges associated with online learning. </a:t>
            </a:r>
          </a:p>
        </p:txBody>
      </p:sp>
    </p:spTree>
    <p:extLst>
      <p:ext uri="{BB962C8B-B14F-4D97-AF65-F5344CB8AC3E}">
        <p14:creationId xmlns:p14="http://schemas.microsoft.com/office/powerpoint/2010/main" val="1889439785"/>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1558B-8F6E-3470-E6A7-544E55FC9678}"/>
              </a:ext>
            </a:extLst>
          </p:cNvPr>
          <p:cNvSpPr>
            <a:spLocks noGrp="1"/>
          </p:cNvSpPr>
          <p:nvPr>
            <p:ph type="title"/>
          </p:nvPr>
        </p:nvSpPr>
        <p:spPr/>
        <p:txBody>
          <a:bodyPr/>
          <a:lstStyle/>
          <a:p>
            <a:r>
              <a:rPr lang="en-GB" dirty="0"/>
              <a:t>Key Themes</a:t>
            </a:r>
          </a:p>
        </p:txBody>
      </p:sp>
      <p:sp>
        <p:nvSpPr>
          <p:cNvPr id="3" name="Text Placeholder 2">
            <a:extLst>
              <a:ext uri="{FF2B5EF4-FFF2-40B4-BE49-F238E27FC236}">
                <a16:creationId xmlns:a16="http://schemas.microsoft.com/office/drawing/2014/main" id="{CCE74DA3-9B3A-B537-458A-D752EF56DBF2}"/>
              </a:ext>
            </a:extLst>
          </p:cNvPr>
          <p:cNvSpPr>
            <a:spLocks noGrp="1"/>
          </p:cNvSpPr>
          <p:nvPr>
            <p:ph type="body" sz="quarter" idx="11"/>
          </p:nvPr>
        </p:nvSpPr>
        <p:spPr/>
        <p:txBody>
          <a:bodyPr/>
          <a:lstStyle/>
          <a:p>
            <a:pPr marL="466725" indent="-457200">
              <a:lnSpc>
                <a:spcPct val="200000"/>
              </a:lnSpc>
              <a:buFont typeface="+mj-lt"/>
              <a:buAutoNum type="arabicPeriod"/>
            </a:pPr>
            <a:r>
              <a:rPr lang="en-GB" sz="2400" b="1" dirty="0">
                <a:solidFill>
                  <a:srgbClr val="7A7392"/>
                </a:solidFill>
              </a:rPr>
              <a:t>Experiences of asynchronous online learning</a:t>
            </a:r>
          </a:p>
          <a:p>
            <a:pPr marL="466725" indent="-457200">
              <a:lnSpc>
                <a:spcPct val="200000"/>
              </a:lnSpc>
              <a:buFont typeface="+mj-lt"/>
              <a:buAutoNum type="arabicPeriod"/>
            </a:pPr>
            <a:r>
              <a:rPr lang="en-GB" sz="2400" b="1" dirty="0">
                <a:solidFill>
                  <a:srgbClr val="7A7392"/>
                </a:solidFill>
              </a:rPr>
              <a:t>Experiences of synchronous online learning</a:t>
            </a:r>
          </a:p>
          <a:p>
            <a:pPr marL="466725" indent="-457200">
              <a:lnSpc>
                <a:spcPct val="200000"/>
              </a:lnSpc>
              <a:buFont typeface="+mj-lt"/>
              <a:buAutoNum type="arabicPeriod"/>
            </a:pPr>
            <a:r>
              <a:rPr lang="en-GB" sz="2400" dirty="0"/>
              <a:t>Experiences of assessment and feedback (not discussed today!)</a:t>
            </a:r>
          </a:p>
          <a:p>
            <a:pPr marL="466725" indent="-457200">
              <a:lnSpc>
                <a:spcPct val="200000"/>
              </a:lnSpc>
              <a:buFont typeface="+mj-lt"/>
              <a:buAutoNum type="arabicPeriod"/>
            </a:pPr>
            <a:r>
              <a:rPr lang="en-GB" sz="2400" b="1" dirty="0">
                <a:solidFill>
                  <a:srgbClr val="7A7392"/>
                </a:solidFill>
              </a:rPr>
              <a:t>Establishment and development of learning communities</a:t>
            </a:r>
          </a:p>
        </p:txBody>
      </p:sp>
    </p:spTree>
    <p:extLst>
      <p:ext uri="{BB962C8B-B14F-4D97-AF65-F5344CB8AC3E}">
        <p14:creationId xmlns:p14="http://schemas.microsoft.com/office/powerpoint/2010/main" val="360338168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CE3D-8A1A-5C43-ED63-B353836974A8}"/>
              </a:ext>
            </a:extLst>
          </p:cNvPr>
          <p:cNvSpPr>
            <a:spLocks noGrp="1"/>
          </p:cNvSpPr>
          <p:nvPr>
            <p:ph type="title"/>
          </p:nvPr>
        </p:nvSpPr>
        <p:spPr/>
        <p:txBody>
          <a:bodyPr/>
          <a:lstStyle/>
          <a:p>
            <a:r>
              <a:rPr lang="en-GB" dirty="0"/>
              <a:t>Experiences of asynchronous online learning</a:t>
            </a:r>
          </a:p>
        </p:txBody>
      </p:sp>
      <p:sp>
        <p:nvSpPr>
          <p:cNvPr id="3" name="Text Placeholder 2">
            <a:extLst>
              <a:ext uri="{FF2B5EF4-FFF2-40B4-BE49-F238E27FC236}">
                <a16:creationId xmlns:a16="http://schemas.microsoft.com/office/drawing/2014/main" id="{C46DF8CA-BFAD-A747-3A36-E9E12DB0A918}"/>
              </a:ext>
            </a:extLst>
          </p:cNvPr>
          <p:cNvSpPr>
            <a:spLocks noGrp="1"/>
          </p:cNvSpPr>
          <p:nvPr>
            <p:ph type="body" sz="quarter" idx="11"/>
          </p:nvPr>
        </p:nvSpPr>
        <p:spPr>
          <a:xfrm>
            <a:off x="1184647" y="1700122"/>
            <a:ext cx="4032448" cy="4536504"/>
          </a:xfrm>
        </p:spPr>
        <p:txBody>
          <a:bodyPr/>
          <a:lstStyle/>
          <a:p>
            <a:r>
              <a:rPr lang="en-GB" dirty="0"/>
              <a:t>The use of </a:t>
            </a:r>
            <a:r>
              <a:rPr lang="en-GB" b="1" dirty="0">
                <a:solidFill>
                  <a:srgbClr val="7A7392"/>
                </a:solidFill>
              </a:rPr>
              <a:t>pre-recorded lectures</a:t>
            </a:r>
            <a:r>
              <a:rPr lang="en-GB" b="1" dirty="0"/>
              <a:t> </a:t>
            </a:r>
            <a:r>
              <a:rPr lang="en-GB" dirty="0"/>
              <a:t>for content delivery was the second highest scoring practice with over </a:t>
            </a:r>
            <a:r>
              <a:rPr lang="en-GB" b="1" dirty="0">
                <a:solidFill>
                  <a:srgbClr val="7A7392"/>
                </a:solidFill>
              </a:rPr>
              <a:t>80% of respondents rating them as moderately/very valuable for their learning</a:t>
            </a:r>
            <a:r>
              <a:rPr lang="en-GB" dirty="0">
                <a:solidFill>
                  <a:srgbClr val="7A7392"/>
                </a:solidFill>
              </a:rPr>
              <a:t>.</a:t>
            </a:r>
          </a:p>
        </p:txBody>
      </p:sp>
      <p:graphicFrame>
        <p:nvGraphicFramePr>
          <p:cNvPr id="6" name="Table 5">
            <a:extLst>
              <a:ext uri="{FF2B5EF4-FFF2-40B4-BE49-F238E27FC236}">
                <a16:creationId xmlns:a16="http://schemas.microsoft.com/office/drawing/2014/main" id="{841E4385-7991-326B-AD4C-3C61B573BE33}"/>
              </a:ext>
            </a:extLst>
          </p:cNvPr>
          <p:cNvGraphicFramePr>
            <a:graphicFrameLocks noGrp="1"/>
          </p:cNvGraphicFramePr>
          <p:nvPr>
            <p:extLst>
              <p:ext uri="{D42A27DB-BD31-4B8C-83A1-F6EECF244321}">
                <p14:modId xmlns:p14="http://schemas.microsoft.com/office/powerpoint/2010/main" val="2464962770"/>
              </p:ext>
            </p:extLst>
          </p:nvPr>
        </p:nvGraphicFramePr>
        <p:xfrm>
          <a:off x="5879976" y="1700122"/>
          <a:ext cx="5668010" cy="4405310"/>
        </p:xfrm>
        <a:graphic>
          <a:graphicData uri="http://schemas.openxmlformats.org/drawingml/2006/table">
            <a:tbl>
              <a:tblPr firstRow="1" firstCol="1" bandRow="1">
                <a:tableStyleId>{5940675A-B579-460E-94D1-54222C63F5DA}</a:tableStyleId>
              </a:tblPr>
              <a:tblGrid>
                <a:gridCol w="4857750">
                  <a:extLst>
                    <a:ext uri="{9D8B030D-6E8A-4147-A177-3AD203B41FA5}">
                      <a16:colId xmlns:a16="http://schemas.microsoft.com/office/drawing/2014/main" val="3359662286"/>
                    </a:ext>
                  </a:extLst>
                </a:gridCol>
                <a:gridCol w="810260">
                  <a:extLst>
                    <a:ext uri="{9D8B030D-6E8A-4147-A177-3AD203B41FA5}">
                      <a16:colId xmlns:a16="http://schemas.microsoft.com/office/drawing/2014/main" val="93416737"/>
                    </a:ext>
                  </a:extLst>
                </a:gridCol>
              </a:tblGrid>
              <a:tr h="93056">
                <a:tc>
                  <a:txBody>
                    <a:bodyPr/>
                    <a:lstStyle/>
                    <a:p>
                      <a:pPr>
                        <a:lnSpc>
                          <a:spcPct val="150000"/>
                        </a:lnSpc>
                      </a:pPr>
                      <a:r>
                        <a:rPr lang="en-GB" sz="1100" b="1" dirty="0">
                          <a:solidFill>
                            <a:schemeClr val="bg1"/>
                          </a:solidFill>
                          <a:effectLst/>
                        </a:rPr>
                        <a:t>Aspect of pre-recorded lecture</a:t>
                      </a:r>
                      <a:endParaRPr lang="en-GB" sz="1600" b="1" dirty="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rgbClr val="7A7392"/>
                    </a:solidFill>
                  </a:tcPr>
                </a:tc>
                <a:tc>
                  <a:txBody>
                    <a:bodyPr/>
                    <a:lstStyle/>
                    <a:p>
                      <a:pPr algn="ctr">
                        <a:lnSpc>
                          <a:spcPct val="150000"/>
                        </a:lnSpc>
                      </a:pPr>
                      <a:r>
                        <a:rPr lang="en-GB" sz="1100" b="1" dirty="0">
                          <a:solidFill>
                            <a:schemeClr val="bg1"/>
                          </a:solidFill>
                          <a:effectLst/>
                        </a:rPr>
                        <a:t>Mean</a:t>
                      </a:r>
                      <a:endParaRPr lang="en-GB" sz="1600" b="1" dirty="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solidFill>
                      <a:srgbClr val="7A7392"/>
                    </a:solidFill>
                  </a:tcPr>
                </a:tc>
                <a:extLst>
                  <a:ext uri="{0D108BD9-81ED-4DB2-BD59-A6C34878D82A}">
                    <a16:rowId xmlns:a16="http://schemas.microsoft.com/office/drawing/2014/main" val="3924022428"/>
                  </a:ext>
                </a:extLst>
              </a:tr>
              <a:tr h="458660">
                <a:tc>
                  <a:txBody>
                    <a:bodyPr/>
                    <a:lstStyle/>
                    <a:p>
                      <a:pPr>
                        <a:lnSpc>
                          <a:spcPct val="150000"/>
                        </a:lnSpc>
                      </a:pPr>
                      <a:r>
                        <a:rPr lang="en-GB" sz="1100" dirty="0">
                          <a:solidFill>
                            <a:schemeClr val="accent4"/>
                          </a:solidFill>
                          <a:effectLst/>
                        </a:rPr>
                        <a:t>The recordings can be re-watched when needed (e.g. revision before an exam)</a:t>
                      </a:r>
                      <a:endParaRPr lang="en-GB" sz="16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a:solidFill>
                            <a:schemeClr val="accent4"/>
                          </a:solidFill>
                          <a:effectLst/>
                        </a:rPr>
                        <a:t>4.72</a:t>
                      </a:r>
                      <a:endParaRPr lang="en-GB" sz="160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95268452"/>
                  </a:ext>
                </a:extLst>
              </a:tr>
              <a:tr h="458660">
                <a:tc>
                  <a:txBody>
                    <a:bodyPr/>
                    <a:lstStyle/>
                    <a:p>
                      <a:pPr>
                        <a:lnSpc>
                          <a:spcPct val="150000"/>
                        </a:lnSpc>
                      </a:pPr>
                      <a:r>
                        <a:rPr lang="en-GB" sz="1100" dirty="0">
                          <a:solidFill>
                            <a:schemeClr val="accent4"/>
                          </a:solidFill>
                          <a:effectLst/>
                        </a:rPr>
                        <a:t>There is flexibility in terms of watching (e.g. when you watch, ability to pause or watch in small parts)</a:t>
                      </a:r>
                      <a:endParaRPr lang="en-GB" sz="16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dirty="0">
                          <a:solidFill>
                            <a:schemeClr val="accent4"/>
                          </a:solidFill>
                          <a:effectLst/>
                        </a:rPr>
                        <a:t>4.71</a:t>
                      </a:r>
                      <a:endParaRPr lang="en-GB" sz="16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947588951"/>
                  </a:ext>
                </a:extLst>
              </a:tr>
              <a:tr h="458660">
                <a:tc>
                  <a:txBody>
                    <a:bodyPr/>
                    <a:lstStyle/>
                    <a:p>
                      <a:pPr>
                        <a:lnSpc>
                          <a:spcPct val="150000"/>
                        </a:lnSpc>
                      </a:pPr>
                      <a:r>
                        <a:rPr lang="en-GB" sz="1100" dirty="0">
                          <a:solidFill>
                            <a:schemeClr val="accent4"/>
                          </a:solidFill>
                          <a:effectLst/>
                        </a:rPr>
                        <a:t>It’s easy to take detailed notes for revision</a:t>
                      </a:r>
                      <a:endParaRPr lang="en-GB" sz="16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dirty="0">
                          <a:solidFill>
                            <a:schemeClr val="accent4"/>
                          </a:solidFill>
                          <a:effectLst/>
                        </a:rPr>
                        <a:t>4.04</a:t>
                      </a:r>
                      <a:endParaRPr lang="en-GB" sz="16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091675268"/>
                  </a:ext>
                </a:extLst>
              </a:tr>
              <a:tr h="458660">
                <a:tc>
                  <a:txBody>
                    <a:bodyPr/>
                    <a:lstStyle/>
                    <a:p>
                      <a:pPr>
                        <a:lnSpc>
                          <a:spcPct val="150000"/>
                        </a:lnSpc>
                      </a:pPr>
                      <a:r>
                        <a:rPr lang="en-GB" sz="1100" dirty="0">
                          <a:effectLst/>
                        </a:rPr>
                        <a:t>I can understand what I am meant to learn from the pre-recordings</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a:effectLst/>
                        </a:rPr>
                        <a:t>3.44</a:t>
                      </a:r>
                      <a:endParaRPr lang="en-GB"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807192547"/>
                  </a:ext>
                </a:extLst>
              </a:tr>
              <a:tr h="458660">
                <a:tc>
                  <a:txBody>
                    <a:bodyPr/>
                    <a:lstStyle/>
                    <a:p>
                      <a:pPr>
                        <a:lnSpc>
                          <a:spcPct val="150000"/>
                        </a:lnSpc>
                      </a:pPr>
                      <a:r>
                        <a:rPr lang="en-GB" sz="1100" dirty="0">
                          <a:effectLst/>
                        </a:rPr>
                        <a:t>I can find a quiet study space to watch the recordings</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a:effectLst/>
                        </a:rPr>
                        <a:t>3.38</a:t>
                      </a:r>
                      <a:endParaRPr lang="en-GB"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21926570"/>
                  </a:ext>
                </a:extLst>
              </a:tr>
              <a:tr h="458660">
                <a:tc>
                  <a:txBody>
                    <a:bodyPr/>
                    <a:lstStyle/>
                    <a:p>
                      <a:pPr>
                        <a:lnSpc>
                          <a:spcPct val="150000"/>
                        </a:lnSpc>
                      </a:pPr>
                      <a:r>
                        <a:rPr lang="en-GB" sz="1100" dirty="0">
                          <a:effectLst/>
                        </a:rPr>
                        <a:t>I am motivated to watch them (e.g. they are interesting and engaging)</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a:effectLst/>
                        </a:rPr>
                        <a:t>3.25</a:t>
                      </a:r>
                      <a:endParaRPr lang="en-GB" sz="16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670447349"/>
                  </a:ext>
                </a:extLst>
              </a:tr>
              <a:tr h="458660">
                <a:tc>
                  <a:txBody>
                    <a:bodyPr/>
                    <a:lstStyle/>
                    <a:p>
                      <a:pPr>
                        <a:lnSpc>
                          <a:spcPct val="150000"/>
                        </a:lnSpc>
                      </a:pPr>
                      <a:r>
                        <a:rPr lang="en-GB" sz="1100" dirty="0">
                          <a:effectLst/>
                        </a:rPr>
                        <a:t>The amount of time it has taken to undertake any work from them has generally been manageable</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dirty="0">
                          <a:effectLst/>
                        </a:rPr>
                        <a:t>2.84</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00674535"/>
                  </a:ext>
                </a:extLst>
              </a:tr>
              <a:tr h="458660">
                <a:tc>
                  <a:txBody>
                    <a:bodyPr/>
                    <a:lstStyle/>
                    <a:p>
                      <a:pPr>
                        <a:lnSpc>
                          <a:spcPct val="150000"/>
                        </a:lnSpc>
                      </a:pPr>
                      <a:r>
                        <a:rPr lang="en-GB" sz="1100" dirty="0">
                          <a:effectLst/>
                        </a:rPr>
                        <a:t>The amount of time it has taken to watch them each week has been manageable</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dirty="0">
                          <a:effectLst/>
                        </a:rPr>
                        <a:t>2.77</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57372748"/>
                  </a:ext>
                </a:extLst>
              </a:tr>
              <a:tr h="458660">
                <a:tc>
                  <a:txBody>
                    <a:bodyPr/>
                    <a:lstStyle/>
                    <a:p>
                      <a:pPr>
                        <a:lnSpc>
                          <a:spcPct val="150000"/>
                        </a:lnSpc>
                      </a:pPr>
                      <a:r>
                        <a:rPr lang="en-GB" sz="1100" dirty="0">
                          <a:effectLst/>
                        </a:rPr>
                        <a:t>I can ask my tutor questions in a timely manner</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50000"/>
                        </a:lnSpc>
                      </a:pPr>
                      <a:r>
                        <a:rPr lang="en-GB" sz="1100" dirty="0">
                          <a:effectLst/>
                        </a:rPr>
                        <a:t>2.10</a:t>
                      </a:r>
                      <a:endParaRPr lang="en-GB" sz="16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975610847"/>
                  </a:ext>
                </a:extLst>
              </a:tr>
            </a:tbl>
          </a:graphicData>
        </a:graphic>
      </p:graphicFrame>
      <p:sp>
        <p:nvSpPr>
          <p:cNvPr id="8" name="TextBox 7">
            <a:extLst>
              <a:ext uri="{FF2B5EF4-FFF2-40B4-BE49-F238E27FC236}">
                <a16:creationId xmlns:a16="http://schemas.microsoft.com/office/drawing/2014/main" id="{0E4BFA2C-70B4-5215-A69F-90C5DAF22C37}"/>
              </a:ext>
            </a:extLst>
          </p:cNvPr>
          <p:cNvSpPr txBox="1"/>
          <p:nvPr/>
        </p:nvSpPr>
        <p:spPr>
          <a:xfrm>
            <a:off x="992795" y="4413971"/>
            <a:ext cx="4416152" cy="1754326"/>
          </a:xfrm>
          <a:prstGeom prst="rect">
            <a:avLst/>
          </a:prstGeom>
          <a:noFill/>
        </p:spPr>
        <p:txBody>
          <a:bodyPr wrap="square">
            <a:spAutoFit/>
          </a:bodyPr>
          <a:lstStyle/>
          <a:p>
            <a:pPr algn="ctr"/>
            <a:r>
              <a:rPr lang="en-GB" sz="1800" b="1" i="1" dirty="0">
                <a:solidFill>
                  <a:srgbClr val="7A7392"/>
                </a:solidFill>
                <a:effectLst/>
                <a:latin typeface="+mj-lt"/>
                <a:ea typeface="Times New Roman" panose="02020603050405020304" pitchFamily="18" charset="0"/>
              </a:rPr>
              <a:t>“I like the recorded lectures as they were good to re-watch before the exams for top tips you missed the first time. It was good to be able to go back and check something if you were unsure from your notes.”</a:t>
            </a:r>
            <a:endParaRPr lang="en-GB" sz="1800" b="1" dirty="0">
              <a:solidFill>
                <a:srgbClr val="7A7392"/>
              </a:solidFill>
              <a:effectLst/>
              <a:latin typeface="+mj-lt"/>
              <a:ea typeface="Times New Roman" panose="02020603050405020304" pitchFamily="18" charset="0"/>
            </a:endParaRPr>
          </a:p>
        </p:txBody>
      </p:sp>
    </p:spTree>
    <p:extLst>
      <p:ext uri="{BB962C8B-B14F-4D97-AF65-F5344CB8AC3E}">
        <p14:creationId xmlns:p14="http://schemas.microsoft.com/office/powerpoint/2010/main" val="106050244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79AC6-6B4A-7FFA-1D35-84C3024CEDA1}"/>
              </a:ext>
            </a:extLst>
          </p:cNvPr>
          <p:cNvSpPr>
            <a:spLocks noGrp="1"/>
          </p:cNvSpPr>
          <p:nvPr>
            <p:ph type="title"/>
          </p:nvPr>
        </p:nvSpPr>
        <p:spPr/>
        <p:txBody>
          <a:bodyPr/>
          <a:lstStyle/>
          <a:p>
            <a:r>
              <a:rPr lang="en-GB" dirty="0"/>
              <a:t>Experiences of asynchronous online learning</a:t>
            </a:r>
          </a:p>
        </p:txBody>
      </p:sp>
      <p:sp>
        <p:nvSpPr>
          <p:cNvPr id="3" name="Text Placeholder 2">
            <a:extLst>
              <a:ext uri="{FF2B5EF4-FFF2-40B4-BE49-F238E27FC236}">
                <a16:creationId xmlns:a16="http://schemas.microsoft.com/office/drawing/2014/main" id="{CC9C8791-373D-A2F3-FBF1-6E2AC064EF85}"/>
              </a:ext>
            </a:extLst>
          </p:cNvPr>
          <p:cNvSpPr>
            <a:spLocks noGrp="1"/>
          </p:cNvSpPr>
          <p:nvPr>
            <p:ph type="body" sz="quarter" idx="11"/>
          </p:nvPr>
        </p:nvSpPr>
        <p:spPr/>
        <p:txBody>
          <a:bodyPr/>
          <a:lstStyle/>
          <a:p>
            <a:r>
              <a:rPr lang="en-GB" dirty="0"/>
              <a:t>Students perceived that pre-recorded lectures offered them a personalised and flexible approach to their learning.</a:t>
            </a:r>
          </a:p>
          <a:p>
            <a:r>
              <a:rPr lang="en-GB" dirty="0"/>
              <a:t>The provision of pre-recorded lectures and other asynchronous learning resources clearly offered students a </a:t>
            </a:r>
            <a:r>
              <a:rPr lang="en-GB" b="1" dirty="0">
                <a:solidFill>
                  <a:srgbClr val="7A7392"/>
                </a:solidFill>
              </a:rPr>
              <a:t>greater sense of autonomy </a:t>
            </a:r>
            <a:r>
              <a:rPr lang="en-GB" dirty="0"/>
              <a:t>as they could </a:t>
            </a:r>
            <a:r>
              <a:rPr lang="en-GB" b="1" dirty="0">
                <a:solidFill>
                  <a:srgbClr val="7A7392"/>
                </a:solidFill>
              </a:rPr>
              <a:t>self-pace</a:t>
            </a:r>
            <a:r>
              <a:rPr lang="en-GB" dirty="0"/>
              <a:t> their learning and complete tasks when it suited their individual timetables.</a:t>
            </a:r>
          </a:p>
        </p:txBody>
      </p:sp>
      <p:sp>
        <p:nvSpPr>
          <p:cNvPr id="5" name="TextBox 4">
            <a:extLst>
              <a:ext uri="{FF2B5EF4-FFF2-40B4-BE49-F238E27FC236}">
                <a16:creationId xmlns:a16="http://schemas.microsoft.com/office/drawing/2014/main" id="{26B2E12E-0677-AFA6-78A6-A458A92068CC}"/>
              </a:ext>
            </a:extLst>
          </p:cNvPr>
          <p:cNvSpPr txBox="1"/>
          <p:nvPr/>
        </p:nvSpPr>
        <p:spPr>
          <a:xfrm>
            <a:off x="1835696" y="3861048"/>
            <a:ext cx="8520608" cy="2031325"/>
          </a:xfrm>
          <a:prstGeom prst="rect">
            <a:avLst/>
          </a:prstGeom>
          <a:noFill/>
        </p:spPr>
        <p:txBody>
          <a:bodyPr wrap="square">
            <a:spAutoFit/>
          </a:bodyPr>
          <a:lstStyle/>
          <a:p>
            <a:pPr algn="ctr"/>
            <a:r>
              <a:rPr lang="en-GB" sz="1800" b="1" i="1" dirty="0">
                <a:solidFill>
                  <a:srgbClr val="7A7392"/>
                </a:solidFill>
                <a:effectLst/>
                <a:latin typeface="+mj-lt"/>
                <a:ea typeface="Times New Roman" panose="02020603050405020304" pitchFamily="18" charset="0"/>
              </a:rPr>
              <a:t>“I find I work best when I wake up immediately in the morning, so I could tailor all of my learning to that schedule. I would say freedom to organise yourself, that’s been my biggest positive.”</a:t>
            </a:r>
            <a:endParaRPr lang="en-GB" sz="1800" b="1" dirty="0">
              <a:solidFill>
                <a:srgbClr val="7A7392"/>
              </a:solidFill>
              <a:effectLst/>
              <a:latin typeface="+mj-lt"/>
              <a:ea typeface="Times New Roman" panose="02020603050405020304" pitchFamily="18" charset="0"/>
            </a:endParaRPr>
          </a:p>
          <a:p>
            <a:pPr algn="ctr"/>
            <a:r>
              <a:rPr lang="en-GB" sz="1800" i="1" dirty="0">
                <a:effectLst/>
                <a:latin typeface="+mj-lt"/>
                <a:ea typeface="Times New Roman" panose="02020603050405020304" pitchFamily="18" charset="0"/>
              </a:rPr>
              <a:t> </a:t>
            </a:r>
            <a:endParaRPr lang="en-GB" sz="1800" dirty="0">
              <a:effectLst/>
              <a:latin typeface="+mj-lt"/>
              <a:ea typeface="Times New Roman" panose="02020603050405020304" pitchFamily="18" charset="0"/>
            </a:endParaRPr>
          </a:p>
          <a:p>
            <a:pPr algn="ctr"/>
            <a:r>
              <a:rPr lang="en-GB" sz="1800" b="1" i="1" dirty="0">
                <a:solidFill>
                  <a:srgbClr val="7A7392"/>
                </a:solidFill>
                <a:effectLst/>
                <a:latin typeface="+mj-lt"/>
                <a:ea typeface="Times New Roman" panose="02020603050405020304" pitchFamily="18" charset="0"/>
              </a:rPr>
              <a:t>“The pre-recorded lectures for me are fantastic as I can learn when I am best suited ... it just means I can get the most out of it as I am in the right head space.”</a:t>
            </a:r>
          </a:p>
        </p:txBody>
      </p:sp>
    </p:spTree>
    <p:extLst>
      <p:ext uri="{BB962C8B-B14F-4D97-AF65-F5344CB8AC3E}">
        <p14:creationId xmlns:p14="http://schemas.microsoft.com/office/powerpoint/2010/main" val="2535105001"/>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59A2D-B64D-EC1D-D933-7A816E3EEA36}"/>
              </a:ext>
            </a:extLst>
          </p:cNvPr>
          <p:cNvSpPr>
            <a:spLocks noGrp="1"/>
          </p:cNvSpPr>
          <p:nvPr>
            <p:ph type="title"/>
          </p:nvPr>
        </p:nvSpPr>
        <p:spPr/>
        <p:txBody>
          <a:bodyPr/>
          <a:lstStyle/>
          <a:p>
            <a:r>
              <a:rPr lang="en-GB" dirty="0"/>
              <a:t>Experiences of synchronous online learning</a:t>
            </a:r>
          </a:p>
        </p:txBody>
      </p:sp>
      <p:sp>
        <p:nvSpPr>
          <p:cNvPr id="3" name="Text Placeholder 2">
            <a:extLst>
              <a:ext uri="{FF2B5EF4-FFF2-40B4-BE49-F238E27FC236}">
                <a16:creationId xmlns:a16="http://schemas.microsoft.com/office/drawing/2014/main" id="{0C55E860-79CC-4B3E-B5F3-CC18CF4C41C6}"/>
              </a:ext>
            </a:extLst>
          </p:cNvPr>
          <p:cNvSpPr>
            <a:spLocks noGrp="1"/>
          </p:cNvSpPr>
          <p:nvPr>
            <p:ph type="body" sz="quarter" idx="11"/>
          </p:nvPr>
        </p:nvSpPr>
        <p:spPr/>
        <p:txBody>
          <a:bodyPr/>
          <a:lstStyle/>
          <a:p>
            <a:r>
              <a:rPr lang="en-GB" dirty="0"/>
              <a:t>In the survey, students rated the small group online sessions lower than the asynchronous pre-recorded lectures, with only </a:t>
            </a:r>
            <a:r>
              <a:rPr lang="en-GB" b="1" dirty="0">
                <a:solidFill>
                  <a:srgbClr val="7A7392"/>
                </a:solidFill>
              </a:rPr>
              <a:t>56% rating them as moderately/very </a:t>
            </a:r>
            <a:r>
              <a:rPr lang="en-GB" dirty="0"/>
              <a:t>valuable to their learning, and </a:t>
            </a:r>
            <a:r>
              <a:rPr lang="en-GB" b="1" dirty="0">
                <a:solidFill>
                  <a:srgbClr val="7A7392"/>
                </a:solidFill>
              </a:rPr>
              <a:t>11.5% rating them as not particularly valuable</a:t>
            </a:r>
            <a:r>
              <a:rPr lang="en-GB" dirty="0"/>
              <a:t>.</a:t>
            </a:r>
          </a:p>
        </p:txBody>
      </p:sp>
      <p:graphicFrame>
        <p:nvGraphicFramePr>
          <p:cNvPr id="4" name="Table 3">
            <a:extLst>
              <a:ext uri="{FF2B5EF4-FFF2-40B4-BE49-F238E27FC236}">
                <a16:creationId xmlns:a16="http://schemas.microsoft.com/office/drawing/2014/main" id="{99ED66B2-EE65-5798-2E2B-806A31501575}"/>
              </a:ext>
            </a:extLst>
          </p:cNvPr>
          <p:cNvGraphicFramePr>
            <a:graphicFrameLocks noGrp="1"/>
          </p:cNvGraphicFramePr>
          <p:nvPr>
            <p:extLst>
              <p:ext uri="{D42A27DB-BD31-4B8C-83A1-F6EECF244321}">
                <p14:modId xmlns:p14="http://schemas.microsoft.com/office/powerpoint/2010/main" val="2405775313"/>
              </p:ext>
            </p:extLst>
          </p:nvPr>
        </p:nvGraphicFramePr>
        <p:xfrm>
          <a:off x="1343471" y="3281503"/>
          <a:ext cx="9649071" cy="2880320"/>
        </p:xfrm>
        <a:graphic>
          <a:graphicData uri="http://schemas.openxmlformats.org/drawingml/2006/table">
            <a:tbl>
              <a:tblPr firstRow="1" firstCol="1" bandRow="1">
                <a:tableStyleId>{5940675A-B579-460E-94D1-54222C63F5DA}</a:tableStyleId>
              </a:tblPr>
              <a:tblGrid>
                <a:gridCol w="8654164">
                  <a:extLst>
                    <a:ext uri="{9D8B030D-6E8A-4147-A177-3AD203B41FA5}">
                      <a16:colId xmlns:a16="http://schemas.microsoft.com/office/drawing/2014/main" val="3442065329"/>
                    </a:ext>
                  </a:extLst>
                </a:gridCol>
                <a:gridCol w="994907">
                  <a:extLst>
                    <a:ext uri="{9D8B030D-6E8A-4147-A177-3AD203B41FA5}">
                      <a16:colId xmlns:a16="http://schemas.microsoft.com/office/drawing/2014/main" val="2715482370"/>
                    </a:ext>
                  </a:extLst>
                </a:gridCol>
              </a:tblGrid>
              <a:tr h="360040">
                <a:tc>
                  <a:txBody>
                    <a:bodyPr/>
                    <a:lstStyle/>
                    <a:p>
                      <a:pPr>
                        <a:lnSpc>
                          <a:spcPct val="150000"/>
                        </a:lnSpc>
                      </a:pPr>
                      <a:r>
                        <a:rPr lang="en-GB" sz="1200" b="1" dirty="0">
                          <a:solidFill>
                            <a:schemeClr val="bg1"/>
                          </a:solidFill>
                          <a:effectLst/>
                        </a:rPr>
                        <a:t>Utility of online synchronous sessions*</a:t>
                      </a:r>
                      <a:endParaRPr lang="en-GB" sz="1800" b="1" dirty="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7A7392"/>
                    </a:solidFill>
                  </a:tcPr>
                </a:tc>
                <a:tc>
                  <a:txBody>
                    <a:bodyPr/>
                    <a:lstStyle/>
                    <a:p>
                      <a:pPr>
                        <a:lnSpc>
                          <a:spcPct val="150000"/>
                        </a:lnSpc>
                      </a:pPr>
                      <a:r>
                        <a:rPr lang="en-GB" sz="1200" b="1" dirty="0">
                          <a:solidFill>
                            <a:schemeClr val="bg1"/>
                          </a:solidFill>
                          <a:effectLst/>
                        </a:rPr>
                        <a:t>Mean</a:t>
                      </a:r>
                      <a:endParaRPr lang="en-GB" sz="1800" b="1" dirty="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7A7392"/>
                    </a:solidFill>
                  </a:tcPr>
                </a:tc>
                <a:extLst>
                  <a:ext uri="{0D108BD9-81ED-4DB2-BD59-A6C34878D82A}">
                    <a16:rowId xmlns:a16="http://schemas.microsoft.com/office/drawing/2014/main" val="1331581233"/>
                  </a:ext>
                </a:extLst>
              </a:tr>
              <a:tr h="360040">
                <a:tc>
                  <a:txBody>
                    <a:bodyPr/>
                    <a:lstStyle/>
                    <a:p>
                      <a:pPr>
                        <a:lnSpc>
                          <a:spcPct val="150000"/>
                        </a:lnSpc>
                      </a:pPr>
                      <a:r>
                        <a:rPr lang="en-GB" sz="1200" dirty="0">
                          <a:solidFill>
                            <a:schemeClr val="accent4"/>
                          </a:solidFill>
                          <a:effectLst/>
                        </a:rPr>
                        <a:t>Some students are not keen to put on cameras and microphones and this impacts negatively on my learning</a:t>
                      </a:r>
                      <a:endParaRPr lang="en-GB" sz="18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a:solidFill>
                            <a:schemeClr val="accent4"/>
                          </a:solidFill>
                          <a:effectLst/>
                        </a:rPr>
                        <a:t>4.04</a:t>
                      </a:r>
                      <a:endParaRPr lang="en-GB" sz="180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082944851"/>
                  </a:ext>
                </a:extLst>
              </a:tr>
              <a:tr h="360040">
                <a:tc>
                  <a:txBody>
                    <a:bodyPr/>
                    <a:lstStyle/>
                    <a:p>
                      <a:pPr>
                        <a:lnSpc>
                          <a:spcPct val="150000"/>
                        </a:lnSpc>
                      </a:pPr>
                      <a:r>
                        <a:rPr lang="en-GB" sz="1200" dirty="0">
                          <a:solidFill>
                            <a:schemeClr val="accent4"/>
                          </a:solidFill>
                          <a:effectLst/>
                        </a:rPr>
                        <a:t>It’s good to focus on the practical task or the assessment rather than learning new content</a:t>
                      </a:r>
                      <a:endParaRPr lang="en-GB" sz="18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dirty="0">
                          <a:solidFill>
                            <a:schemeClr val="accent4"/>
                          </a:solidFill>
                          <a:effectLst/>
                        </a:rPr>
                        <a:t>3.79</a:t>
                      </a:r>
                      <a:endParaRPr lang="en-GB" sz="18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896809936"/>
                  </a:ext>
                </a:extLst>
              </a:tr>
              <a:tr h="360040">
                <a:tc>
                  <a:txBody>
                    <a:bodyPr/>
                    <a:lstStyle/>
                    <a:p>
                      <a:pPr>
                        <a:lnSpc>
                          <a:spcPct val="150000"/>
                        </a:lnSpc>
                      </a:pPr>
                      <a:r>
                        <a:rPr lang="en-GB" sz="1200" dirty="0">
                          <a:solidFill>
                            <a:schemeClr val="accent4"/>
                          </a:solidFill>
                          <a:effectLst/>
                        </a:rPr>
                        <a:t>It’s easier to ask staff questions about the content compared with large on-campus lectures</a:t>
                      </a:r>
                      <a:endParaRPr lang="en-GB" sz="18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dirty="0">
                          <a:solidFill>
                            <a:schemeClr val="accent4"/>
                          </a:solidFill>
                          <a:effectLst/>
                        </a:rPr>
                        <a:t>3.67</a:t>
                      </a:r>
                      <a:endParaRPr lang="en-GB" sz="18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24623253"/>
                  </a:ext>
                </a:extLst>
              </a:tr>
              <a:tr h="360040">
                <a:tc>
                  <a:txBody>
                    <a:bodyPr/>
                    <a:lstStyle/>
                    <a:p>
                      <a:pPr>
                        <a:lnSpc>
                          <a:spcPct val="150000"/>
                        </a:lnSpc>
                      </a:pPr>
                      <a:r>
                        <a:rPr lang="en-GB" sz="1200" dirty="0">
                          <a:effectLst/>
                        </a:rPr>
                        <a:t>I find it productive to work in a small group of students with a staff member</a:t>
                      </a:r>
                      <a:endParaRPr lang="en-GB"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a:effectLst/>
                        </a:rPr>
                        <a:t>3.50</a:t>
                      </a:r>
                      <a:endParaRPr lang="en-GB"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46355905"/>
                  </a:ext>
                </a:extLst>
              </a:tr>
              <a:tr h="360040">
                <a:tc>
                  <a:txBody>
                    <a:bodyPr/>
                    <a:lstStyle/>
                    <a:p>
                      <a:pPr>
                        <a:lnSpc>
                          <a:spcPct val="150000"/>
                        </a:lnSpc>
                      </a:pPr>
                      <a:r>
                        <a:rPr lang="en-GB" sz="1200">
                          <a:effectLst/>
                        </a:rPr>
                        <a:t>I have the opportunity to test my understanding of the content in the pre-recorded lecture</a:t>
                      </a:r>
                      <a:endParaRPr lang="en-GB"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dirty="0">
                          <a:effectLst/>
                        </a:rPr>
                        <a:t>3.23</a:t>
                      </a:r>
                      <a:endParaRPr lang="en-GB"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401296834"/>
                  </a:ext>
                </a:extLst>
              </a:tr>
              <a:tr h="360040">
                <a:tc>
                  <a:txBody>
                    <a:bodyPr/>
                    <a:lstStyle/>
                    <a:p>
                      <a:pPr>
                        <a:lnSpc>
                          <a:spcPct val="150000"/>
                        </a:lnSpc>
                      </a:pPr>
                      <a:r>
                        <a:rPr lang="en-GB" sz="1200">
                          <a:effectLst/>
                        </a:rPr>
                        <a:t>It’s a good way to get to know other students and staff members</a:t>
                      </a:r>
                      <a:endParaRPr lang="en-GB"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dirty="0">
                          <a:effectLst/>
                        </a:rPr>
                        <a:t>2.73</a:t>
                      </a:r>
                      <a:endParaRPr lang="en-GB"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257951247"/>
                  </a:ext>
                </a:extLst>
              </a:tr>
              <a:tr h="360040">
                <a:tc>
                  <a:txBody>
                    <a:bodyPr/>
                    <a:lstStyle/>
                    <a:p>
                      <a:pPr>
                        <a:lnSpc>
                          <a:spcPct val="150000"/>
                        </a:lnSpc>
                      </a:pPr>
                      <a:r>
                        <a:rPr lang="en-GB" sz="1200">
                          <a:effectLst/>
                        </a:rPr>
                        <a:t>It can be daunting speaking up in front of my peers</a:t>
                      </a:r>
                      <a:endParaRPr lang="en-GB"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200" dirty="0">
                          <a:effectLst/>
                        </a:rPr>
                        <a:t>2.70</a:t>
                      </a:r>
                      <a:endParaRPr lang="en-GB"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94936598"/>
                  </a:ext>
                </a:extLst>
              </a:tr>
            </a:tbl>
          </a:graphicData>
        </a:graphic>
      </p:graphicFrame>
    </p:spTree>
    <p:extLst>
      <p:ext uri="{BB962C8B-B14F-4D97-AF65-F5344CB8AC3E}">
        <p14:creationId xmlns:p14="http://schemas.microsoft.com/office/powerpoint/2010/main" val="2311706947"/>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CBBAC-592F-4713-DDC4-C2D9CCA85E46}"/>
              </a:ext>
            </a:extLst>
          </p:cNvPr>
          <p:cNvSpPr>
            <a:spLocks noGrp="1"/>
          </p:cNvSpPr>
          <p:nvPr>
            <p:ph type="title"/>
          </p:nvPr>
        </p:nvSpPr>
        <p:spPr/>
        <p:txBody>
          <a:bodyPr/>
          <a:lstStyle/>
          <a:p>
            <a:r>
              <a:rPr lang="en-GB" dirty="0"/>
              <a:t>Experiences of synchronous online learning</a:t>
            </a:r>
          </a:p>
        </p:txBody>
      </p:sp>
      <p:sp>
        <p:nvSpPr>
          <p:cNvPr id="3" name="Text Placeholder 2">
            <a:extLst>
              <a:ext uri="{FF2B5EF4-FFF2-40B4-BE49-F238E27FC236}">
                <a16:creationId xmlns:a16="http://schemas.microsoft.com/office/drawing/2014/main" id="{8DBA979F-303C-E961-B5B3-C7488E4F7104}"/>
              </a:ext>
            </a:extLst>
          </p:cNvPr>
          <p:cNvSpPr>
            <a:spLocks noGrp="1"/>
          </p:cNvSpPr>
          <p:nvPr>
            <p:ph type="body" sz="quarter" idx="11"/>
          </p:nvPr>
        </p:nvSpPr>
        <p:spPr/>
        <p:txBody>
          <a:bodyPr/>
          <a:lstStyle/>
          <a:p>
            <a:r>
              <a:rPr lang="en-GB" dirty="0"/>
              <a:t>The online nature of the sessions presented opportunities for technology enhanced learning, with digital tools and applications used to engage students.</a:t>
            </a:r>
          </a:p>
          <a:p>
            <a:endParaRPr lang="en-GB" dirty="0"/>
          </a:p>
          <a:p>
            <a:r>
              <a:rPr lang="en-GB" dirty="0"/>
              <a:t>In the focus groups, students generally commented positively about these tools. </a:t>
            </a:r>
          </a:p>
          <a:p>
            <a:endParaRPr lang="en-GB" dirty="0"/>
          </a:p>
          <a:p>
            <a:r>
              <a:rPr lang="en-GB" dirty="0"/>
              <a:t>A common benefit was the ability to </a:t>
            </a:r>
            <a:r>
              <a:rPr lang="en-GB" b="1" dirty="0">
                <a:solidFill>
                  <a:srgbClr val="7A7392"/>
                </a:solidFill>
              </a:rPr>
              <a:t>engage with the class anonymously</a:t>
            </a:r>
            <a:r>
              <a:rPr lang="en-GB" dirty="0"/>
              <a:t>, removing the potential barrier of a student lacking confidence to ask a question verbally or in front of the rest of the class. </a:t>
            </a:r>
          </a:p>
        </p:txBody>
      </p:sp>
      <p:sp>
        <p:nvSpPr>
          <p:cNvPr id="7" name="TextBox 6">
            <a:extLst>
              <a:ext uri="{FF2B5EF4-FFF2-40B4-BE49-F238E27FC236}">
                <a16:creationId xmlns:a16="http://schemas.microsoft.com/office/drawing/2014/main" id="{72610549-63B2-AFFD-883C-C8CCF68CA3A4}"/>
              </a:ext>
            </a:extLst>
          </p:cNvPr>
          <p:cNvSpPr txBox="1"/>
          <p:nvPr/>
        </p:nvSpPr>
        <p:spPr>
          <a:xfrm>
            <a:off x="1763687" y="4941168"/>
            <a:ext cx="8808640" cy="923330"/>
          </a:xfrm>
          <a:prstGeom prst="rect">
            <a:avLst/>
          </a:prstGeom>
          <a:noFill/>
        </p:spPr>
        <p:txBody>
          <a:bodyPr wrap="square">
            <a:spAutoFit/>
          </a:bodyPr>
          <a:lstStyle/>
          <a:p>
            <a:pPr algn="ctr"/>
            <a:r>
              <a:rPr lang="en-GB" b="1" i="1" dirty="0">
                <a:solidFill>
                  <a:srgbClr val="7A7392"/>
                </a:solidFill>
                <a:latin typeface="+mn-lt"/>
              </a:rPr>
              <a:t>“I liked the ability to contribute on the whiteboard without having to speak in front of the class. Additionally, everybody can contribute at the same time rather than waiting for their turn to speak and possibly missing out.”</a:t>
            </a:r>
          </a:p>
        </p:txBody>
      </p:sp>
    </p:spTree>
    <p:extLst>
      <p:ext uri="{BB962C8B-B14F-4D97-AF65-F5344CB8AC3E}">
        <p14:creationId xmlns:p14="http://schemas.microsoft.com/office/powerpoint/2010/main" val="1121278691"/>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A95D4-2E08-1BB9-59E2-B2BF8F3F02C4}"/>
              </a:ext>
            </a:extLst>
          </p:cNvPr>
          <p:cNvSpPr>
            <a:spLocks noGrp="1"/>
          </p:cNvSpPr>
          <p:nvPr>
            <p:ph type="title"/>
          </p:nvPr>
        </p:nvSpPr>
        <p:spPr/>
        <p:txBody>
          <a:bodyPr/>
          <a:lstStyle/>
          <a:p>
            <a:r>
              <a:rPr lang="en-GB" dirty="0"/>
              <a:t>Experiences of synchronous online learning</a:t>
            </a:r>
          </a:p>
        </p:txBody>
      </p:sp>
      <p:sp>
        <p:nvSpPr>
          <p:cNvPr id="3" name="Text Placeholder 2">
            <a:extLst>
              <a:ext uri="{FF2B5EF4-FFF2-40B4-BE49-F238E27FC236}">
                <a16:creationId xmlns:a16="http://schemas.microsoft.com/office/drawing/2014/main" id="{A941CCE4-1860-E9E1-E8FD-7CB243C0A330}"/>
              </a:ext>
            </a:extLst>
          </p:cNvPr>
          <p:cNvSpPr>
            <a:spLocks noGrp="1"/>
          </p:cNvSpPr>
          <p:nvPr>
            <p:ph type="body" sz="quarter" idx="11"/>
          </p:nvPr>
        </p:nvSpPr>
        <p:spPr/>
        <p:txBody>
          <a:bodyPr/>
          <a:lstStyle/>
          <a:p>
            <a:r>
              <a:rPr lang="en-GB" dirty="0"/>
              <a:t>However, after repeated or frequent use in sessions, for some students they became a detracting factor to their learning. </a:t>
            </a:r>
          </a:p>
          <a:p>
            <a:endParaRPr lang="en-GB" dirty="0"/>
          </a:p>
          <a:p>
            <a:endParaRPr lang="en-GB" dirty="0"/>
          </a:p>
          <a:p>
            <a:endParaRPr lang="en-GB" dirty="0"/>
          </a:p>
          <a:p>
            <a:endParaRPr lang="en-GB" dirty="0"/>
          </a:p>
          <a:p>
            <a:endParaRPr lang="en-GB" dirty="0"/>
          </a:p>
          <a:p>
            <a:r>
              <a:rPr lang="en-GB" dirty="0"/>
              <a:t>This suggests a need to provide carefully planned variety in the types of technology used in online sessions.</a:t>
            </a:r>
          </a:p>
        </p:txBody>
      </p:sp>
      <p:sp>
        <p:nvSpPr>
          <p:cNvPr id="7" name="TextBox 6">
            <a:extLst>
              <a:ext uri="{FF2B5EF4-FFF2-40B4-BE49-F238E27FC236}">
                <a16:creationId xmlns:a16="http://schemas.microsoft.com/office/drawing/2014/main" id="{59AF95DB-5636-1F7F-66E3-332F24D4F47F}"/>
              </a:ext>
            </a:extLst>
          </p:cNvPr>
          <p:cNvSpPr txBox="1"/>
          <p:nvPr/>
        </p:nvSpPr>
        <p:spPr>
          <a:xfrm>
            <a:off x="2339752" y="2852936"/>
            <a:ext cx="7512496" cy="923330"/>
          </a:xfrm>
          <a:prstGeom prst="rect">
            <a:avLst/>
          </a:prstGeom>
          <a:noFill/>
        </p:spPr>
        <p:txBody>
          <a:bodyPr wrap="square">
            <a:spAutoFit/>
          </a:bodyPr>
          <a:lstStyle/>
          <a:p>
            <a:pPr algn="ctr"/>
            <a:r>
              <a:rPr lang="en-GB" b="1" i="1" dirty="0">
                <a:solidFill>
                  <a:srgbClr val="7A7392"/>
                </a:solidFill>
                <a:latin typeface="+mn-lt"/>
              </a:rPr>
              <a:t>“Some lecturers used breakout rooms every week, and after a while they were really draining. In the end I don't think they helped at all with learning using them that much.”</a:t>
            </a:r>
          </a:p>
        </p:txBody>
      </p:sp>
    </p:spTree>
    <p:extLst>
      <p:ext uri="{BB962C8B-B14F-4D97-AF65-F5344CB8AC3E}">
        <p14:creationId xmlns:p14="http://schemas.microsoft.com/office/powerpoint/2010/main" val="237367841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1269D-0EFA-EB56-C766-18729AE046C9}"/>
              </a:ext>
            </a:extLst>
          </p:cNvPr>
          <p:cNvSpPr>
            <a:spLocks noGrp="1"/>
          </p:cNvSpPr>
          <p:nvPr>
            <p:ph type="title"/>
          </p:nvPr>
        </p:nvSpPr>
        <p:spPr>
          <a:xfrm>
            <a:off x="1199456" y="2996952"/>
            <a:ext cx="9145016" cy="1325563"/>
          </a:xfrm>
        </p:spPr>
        <p:txBody>
          <a:bodyPr>
            <a:normAutofit/>
          </a:bodyPr>
          <a:lstStyle/>
          <a:p>
            <a:r>
              <a:rPr lang="en-GB" sz="6600" b="1" dirty="0"/>
              <a:t>Introduction</a:t>
            </a:r>
            <a:endParaRPr lang="en-GB" sz="5400" b="1" dirty="0"/>
          </a:p>
        </p:txBody>
      </p:sp>
    </p:spTree>
    <p:extLst>
      <p:ext uri="{BB962C8B-B14F-4D97-AF65-F5344CB8AC3E}">
        <p14:creationId xmlns:p14="http://schemas.microsoft.com/office/powerpoint/2010/main" val="1815792146"/>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4F001-9896-4F2D-1C13-983288CD5FE2}"/>
              </a:ext>
            </a:extLst>
          </p:cNvPr>
          <p:cNvSpPr>
            <a:spLocks noGrp="1"/>
          </p:cNvSpPr>
          <p:nvPr>
            <p:ph type="title"/>
          </p:nvPr>
        </p:nvSpPr>
        <p:spPr/>
        <p:txBody>
          <a:bodyPr/>
          <a:lstStyle/>
          <a:p>
            <a:r>
              <a:rPr lang="en-GB" dirty="0"/>
              <a:t>Experiences of synchronous online learning</a:t>
            </a:r>
          </a:p>
        </p:txBody>
      </p:sp>
      <p:sp>
        <p:nvSpPr>
          <p:cNvPr id="3" name="Text Placeholder 2">
            <a:extLst>
              <a:ext uri="{FF2B5EF4-FFF2-40B4-BE49-F238E27FC236}">
                <a16:creationId xmlns:a16="http://schemas.microsoft.com/office/drawing/2014/main" id="{3988F555-C2A9-2A36-6255-DB3310FCDA46}"/>
              </a:ext>
            </a:extLst>
          </p:cNvPr>
          <p:cNvSpPr>
            <a:spLocks noGrp="1"/>
          </p:cNvSpPr>
          <p:nvPr>
            <p:ph type="body" sz="quarter" idx="11"/>
          </p:nvPr>
        </p:nvSpPr>
        <p:spPr/>
        <p:txBody>
          <a:bodyPr/>
          <a:lstStyle/>
          <a:p>
            <a:r>
              <a:rPr lang="en-GB" dirty="0"/>
              <a:t>A further challenge identified in the focus groups was poor engagement by students with the tutor and materials in online synchronous classes. A key contributing factor was the lack of use of (web) cameras and microphones. </a:t>
            </a:r>
          </a:p>
          <a:p>
            <a:endParaRPr lang="en-GB" dirty="0"/>
          </a:p>
          <a:p>
            <a:r>
              <a:rPr lang="en-GB" dirty="0"/>
              <a:t>The majority of students (approximately 80%) agreed that not using cameras made sessions harder to engage with, impacting negatively on their learning.</a:t>
            </a:r>
          </a:p>
        </p:txBody>
      </p:sp>
      <p:sp>
        <p:nvSpPr>
          <p:cNvPr id="7" name="TextBox 6">
            <a:extLst>
              <a:ext uri="{FF2B5EF4-FFF2-40B4-BE49-F238E27FC236}">
                <a16:creationId xmlns:a16="http://schemas.microsoft.com/office/drawing/2014/main" id="{7DA5DA01-BD91-052E-E0B2-2503DB131380}"/>
              </a:ext>
            </a:extLst>
          </p:cNvPr>
          <p:cNvSpPr txBox="1"/>
          <p:nvPr/>
        </p:nvSpPr>
        <p:spPr>
          <a:xfrm>
            <a:off x="1631503" y="4293096"/>
            <a:ext cx="9073008" cy="923330"/>
          </a:xfrm>
          <a:prstGeom prst="rect">
            <a:avLst/>
          </a:prstGeom>
          <a:noFill/>
        </p:spPr>
        <p:txBody>
          <a:bodyPr wrap="square">
            <a:spAutoFit/>
          </a:bodyPr>
          <a:lstStyle/>
          <a:p>
            <a:pPr algn="ctr"/>
            <a:r>
              <a:rPr lang="en-GB" b="1" i="1" dirty="0">
                <a:solidFill>
                  <a:srgbClr val="7A7392"/>
                </a:solidFill>
                <a:latin typeface="+mn-lt"/>
              </a:rPr>
              <a:t>“You would go into sessions and nobody would have their cameras on, and nobody would talk, apart from in the chat box. You just didn’t get the feel of doing group work or attending a session.”</a:t>
            </a:r>
          </a:p>
        </p:txBody>
      </p:sp>
    </p:spTree>
    <p:extLst>
      <p:ext uri="{BB962C8B-B14F-4D97-AF65-F5344CB8AC3E}">
        <p14:creationId xmlns:p14="http://schemas.microsoft.com/office/powerpoint/2010/main" val="753609782"/>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F496A-069D-AA16-9D47-AA19DFD3FF52}"/>
              </a:ext>
            </a:extLst>
          </p:cNvPr>
          <p:cNvSpPr>
            <a:spLocks noGrp="1"/>
          </p:cNvSpPr>
          <p:nvPr>
            <p:ph type="title"/>
          </p:nvPr>
        </p:nvSpPr>
        <p:spPr/>
        <p:txBody>
          <a:bodyPr/>
          <a:lstStyle/>
          <a:p>
            <a:r>
              <a:rPr lang="en-GB" dirty="0"/>
              <a:t>Experiences of synchronous online learning</a:t>
            </a:r>
          </a:p>
        </p:txBody>
      </p:sp>
      <p:sp>
        <p:nvSpPr>
          <p:cNvPr id="3" name="Text Placeholder 2">
            <a:extLst>
              <a:ext uri="{FF2B5EF4-FFF2-40B4-BE49-F238E27FC236}">
                <a16:creationId xmlns:a16="http://schemas.microsoft.com/office/drawing/2014/main" id="{A416BCC1-E663-E36A-9CA2-489C54242E07}"/>
              </a:ext>
            </a:extLst>
          </p:cNvPr>
          <p:cNvSpPr>
            <a:spLocks noGrp="1"/>
          </p:cNvSpPr>
          <p:nvPr>
            <p:ph type="body" sz="quarter" idx="11"/>
          </p:nvPr>
        </p:nvSpPr>
        <p:spPr/>
        <p:txBody>
          <a:bodyPr/>
          <a:lstStyle/>
          <a:p>
            <a:r>
              <a:rPr lang="en-GB" dirty="0"/>
              <a:t>Despite our students generally agreeing that the online classes would have been more enjoyable and beneficial had there been greater use of cameras, they also identified a number of barriers which made them hesitant to turn on their cameras: </a:t>
            </a:r>
          </a:p>
        </p:txBody>
      </p:sp>
      <p:sp>
        <p:nvSpPr>
          <p:cNvPr id="7" name="TextBox 6">
            <a:extLst>
              <a:ext uri="{FF2B5EF4-FFF2-40B4-BE49-F238E27FC236}">
                <a16:creationId xmlns:a16="http://schemas.microsoft.com/office/drawing/2014/main" id="{9F710AD7-B312-ED34-A147-B3F1752CB151}"/>
              </a:ext>
            </a:extLst>
          </p:cNvPr>
          <p:cNvSpPr txBox="1"/>
          <p:nvPr/>
        </p:nvSpPr>
        <p:spPr>
          <a:xfrm>
            <a:off x="551384" y="3140968"/>
            <a:ext cx="6096000" cy="1200329"/>
          </a:xfrm>
          <a:prstGeom prst="rect">
            <a:avLst/>
          </a:prstGeom>
          <a:noFill/>
        </p:spPr>
        <p:txBody>
          <a:bodyPr wrap="square">
            <a:spAutoFit/>
          </a:bodyPr>
          <a:lstStyle/>
          <a:p>
            <a:pPr algn="ctr"/>
            <a:r>
              <a:rPr lang="en-GB" b="1" i="1" dirty="0">
                <a:solidFill>
                  <a:srgbClr val="7A7392"/>
                </a:solidFill>
                <a:latin typeface="+mj-lt"/>
              </a:rPr>
              <a:t>“It sounds so vain, but in a normal classroom you don't have a mirror in front you. You are not sat there thinking do I look tired, am I paying attention, do I look like I’m interested?”</a:t>
            </a:r>
          </a:p>
        </p:txBody>
      </p:sp>
      <p:sp>
        <p:nvSpPr>
          <p:cNvPr id="11" name="TextBox 10">
            <a:extLst>
              <a:ext uri="{FF2B5EF4-FFF2-40B4-BE49-F238E27FC236}">
                <a16:creationId xmlns:a16="http://schemas.microsoft.com/office/drawing/2014/main" id="{A080E9C1-5101-29D1-2709-7ACA7F6A8E92}"/>
              </a:ext>
            </a:extLst>
          </p:cNvPr>
          <p:cNvSpPr txBox="1"/>
          <p:nvPr/>
        </p:nvSpPr>
        <p:spPr>
          <a:xfrm>
            <a:off x="554410" y="4977465"/>
            <a:ext cx="6096000" cy="923330"/>
          </a:xfrm>
          <a:prstGeom prst="rect">
            <a:avLst/>
          </a:prstGeom>
          <a:noFill/>
        </p:spPr>
        <p:txBody>
          <a:bodyPr wrap="square">
            <a:spAutoFit/>
          </a:bodyPr>
          <a:lstStyle/>
          <a:p>
            <a:pPr algn="ctr"/>
            <a:r>
              <a:rPr lang="en-GB" b="1" i="1" dirty="0">
                <a:solidFill>
                  <a:srgbClr val="7A7392"/>
                </a:solidFill>
                <a:latin typeface="+mj-lt"/>
              </a:rPr>
              <a:t>“There were definitely a couple of times for me where I had just rolled out of bed at 8:55 before a 9:00 class, so I just don't feel like I look good at all.”</a:t>
            </a:r>
          </a:p>
        </p:txBody>
      </p:sp>
      <p:sp>
        <p:nvSpPr>
          <p:cNvPr id="13" name="TextBox 12">
            <a:extLst>
              <a:ext uri="{FF2B5EF4-FFF2-40B4-BE49-F238E27FC236}">
                <a16:creationId xmlns:a16="http://schemas.microsoft.com/office/drawing/2014/main" id="{B34A5B07-5B80-EDE0-10C5-A05D81AC4EB2}"/>
              </a:ext>
            </a:extLst>
          </p:cNvPr>
          <p:cNvSpPr txBox="1"/>
          <p:nvPr/>
        </p:nvSpPr>
        <p:spPr>
          <a:xfrm>
            <a:off x="7104112" y="3720597"/>
            <a:ext cx="4824536" cy="1754326"/>
          </a:xfrm>
          <a:prstGeom prst="rect">
            <a:avLst/>
          </a:prstGeom>
          <a:noFill/>
        </p:spPr>
        <p:txBody>
          <a:bodyPr wrap="square">
            <a:spAutoFit/>
          </a:bodyPr>
          <a:lstStyle/>
          <a:p>
            <a:pPr algn="ctr"/>
            <a:r>
              <a:rPr lang="en-GB" sz="1800" b="1" i="1" dirty="0">
                <a:solidFill>
                  <a:srgbClr val="7A7392"/>
                </a:solidFill>
                <a:effectLst/>
                <a:latin typeface="+mj-lt"/>
                <a:ea typeface="Times New Roman" panose="02020603050405020304" pitchFamily="18" charset="0"/>
              </a:rPr>
              <a:t>“If people were at home they might not be comfortable having their camera on in their bedroom as that is their private space. Like, this is my private area, I don't want to let the whole class into my room.”</a:t>
            </a:r>
            <a:endParaRPr lang="en-GB" sz="1800" b="1" dirty="0">
              <a:solidFill>
                <a:srgbClr val="7A7392"/>
              </a:solidFill>
              <a:effectLst/>
              <a:latin typeface="+mj-lt"/>
              <a:ea typeface="Times New Roman" panose="02020603050405020304" pitchFamily="18" charset="0"/>
            </a:endParaRPr>
          </a:p>
        </p:txBody>
      </p:sp>
    </p:spTree>
    <p:extLst>
      <p:ext uri="{BB962C8B-B14F-4D97-AF65-F5344CB8AC3E}">
        <p14:creationId xmlns:p14="http://schemas.microsoft.com/office/powerpoint/2010/main" val="3298400245"/>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4F60A-E8F0-6515-F558-F08C8B0A0DE2}"/>
              </a:ext>
            </a:extLst>
          </p:cNvPr>
          <p:cNvSpPr>
            <a:spLocks noGrp="1"/>
          </p:cNvSpPr>
          <p:nvPr>
            <p:ph type="title"/>
          </p:nvPr>
        </p:nvSpPr>
        <p:spPr>
          <a:xfrm>
            <a:off x="1199454" y="692696"/>
            <a:ext cx="9937104" cy="1011105"/>
          </a:xfrm>
        </p:spPr>
        <p:txBody>
          <a:bodyPr/>
          <a:lstStyle/>
          <a:p>
            <a:r>
              <a:rPr lang="en-GB" dirty="0"/>
              <a:t>Challenges to Online T&amp;L</a:t>
            </a:r>
          </a:p>
        </p:txBody>
      </p:sp>
      <p:graphicFrame>
        <p:nvGraphicFramePr>
          <p:cNvPr id="4" name="Table 3">
            <a:extLst>
              <a:ext uri="{FF2B5EF4-FFF2-40B4-BE49-F238E27FC236}">
                <a16:creationId xmlns:a16="http://schemas.microsoft.com/office/drawing/2014/main" id="{D3975055-ACB2-5C35-EE0D-2298426786DF}"/>
              </a:ext>
            </a:extLst>
          </p:cNvPr>
          <p:cNvGraphicFramePr>
            <a:graphicFrameLocks noGrp="1"/>
          </p:cNvGraphicFramePr>
          <p:nvPr>
            <p:extLst>
              <p:ext uri="{D42A27DB-BD31-4B8C-83A1-F6EECF244321}">
                <p14:modId xmlns:p14="http://schemas.microsoft.com/office/powerpoint/2010/main" val="3238329651"/>
              </p:ext>
            </p:extLst>
          </p:nvPr>
        </p:nvGraphicFramePr>
        <p:xfrm>
          <a:off x="1199454" y="1844824"/>
          <a:ext cx="9937103" cy="4176469"/>
        </p:xfrm>
        <a:graphic>
          <a:graphicData uri="http://schemas.openxmlformats.org/drawingml/2006/table">
            <a:tbl>
              <a:tblPr firstRow="1" firstCol="1" bandRow="1">
                <a:tableStyleId>{5940675A-B579-460E-94D1-54222C63F5DA}</a:tableStyleId>
              </a:tblPr>
              <a:tblGrid>
                <a:gridCol w="8895899">
                  <a:extLst>
                    <a:ext uri="{9D8B030D-6E8A-4147-A177-3AD203B41FA5}">
                      <a16:colId xmlns:a16="http://schemas.microsoft.com/office/drawing/2014/main" val="1113200893"/>
                    </a:ext>
                  </a:extLst>
                </a:gridCol>
                <a:gridCol w="1041204">
                  <a:extLst>
                    <a:ext uri="{9D8B030D-6E8A-4147-A177-3AD203B41FA5}">
                      <a16:colId xmlns:a16="http://schemas.microsoft.com/office/drawing/2014/main" val="3228252439"/>
                    </a:ext>
                  </a:extLst>
                </a:gridCol>
              </a:tblGrid>
              <a:tr h="379679">
                <a:tc>
                  <a:txBody>
                    <a:bodyPr/>
                    <a:lstStyle/>
                    <a:p>
                      <a:pPr>
                        <a:lnSpc>
                          <a:spcPct val="150000"/>
                        </a:lnSpc>
                      </a:pPr>
                      <a:r>
                        <a:rPr lang="en-GB" sz="1600" b="1" dirty="0">
                          <a:solidFill>
                            <a:schemeClr val="bg1"/>
                          </a:solidFill>
                          <a:effectLst/>
                        </a:rPr>
                        <a:t>Challenges to learning online</a:t>
                      </a:r>
                      <a:endParaRPr lang="en-GB" sz="2400" b="1" dirty="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7A7392"/>
                    </a:solidFill>
                  </a:tcPr>
                </a:tc>
                <a:tc>
                  <a:txBody>
                    <a:bodyPr/>
                    <a:lstStyle/>
                    <a:p>
                      <a:pPr>
                        <a:lnSpc>
                          <a:spcPct val="150000"/>
                        </a:lnSpc>
                      </a:pPr>
                      <a:r>
                        <a:rPr lang="en-GB" sz="1600" b="1" dirty="0">
                          <a:solidFill>
                            <a:schemeClr val="bg1"/>
                          </a:solidFill>
                          <a:effectLst/>
                        </a:rPr>
                        <a:t>Mean</a:t>
                      </a:r>
                      <a:endParaRPr lang="en-GB" sz="2400" b="1" dirty="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solidFill>
                      <a:srgbClr val="7A7392"/>
                    </a:solidFill>
                  </a:tcPr>
                </a:tc>
                <a:extLst>
                  <a:ext uri="{0D108BD9-81ED-4DB2-BD59-A6C34878D82A}">
                    <a16:rowId xmlns:a16="http://schemas.microsoft.com/office/drawing/2014/main" val="2884478425"/>
                  </a:ext>
                </a:extLst>
              </a:tr>
              <a:tr h="379679">
                <a:tc>
                  <a:txBody>
                    <a:bodyPr/>
                    <a:lstStyle/>
                    <a:p>
                      <a:pPr>
                        <a:lnSpc>
                          <a:spcPct val="150000"/>
                        </a:lnSpc>
                      </a:pPr>
                      <a:r>
                        <a:rPr lang="en-GB" sz="1600" dirty="0">
                          <a:solidFill>
                            <a:schemeClr val="accent4"/>
                          </a:solidFill>
                          <a:effectLst/>
                        </a:rPr>
                        <a:t>Keeping motivated when studying at home</a:t>
                      </a:r>
                      <a:endParaRPr lang="en-GB" sz="24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dirty="0">
                          <a:solidFill>
                            <a:schemeClr val="accent4"/>
                          </a:solidFill>
                          <a:effectLst/>
                        </a:rPr>
                        <a:t>4.68</a:t>
                      </a:r>
                      <a:endParaRPr lang="en-GB" sz="24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632631512"/>
                  </a:ext>
                </a:extLst>
              </a:tr>
              <a:tr h="379679">
                <a:tc>
                  <a:txBody>
                    <a:bodyPr/>
                    <a:lstStyle/>
                    <a:p>
                      <a:pPr>
                        <a:lnSpc>
                          <a:spcPct val="150000"/>
                        </a:lnSpc>
                      </a:pPr>
                      <a:r>
                        <a:rPr lang="en-GB" sz="1600" dirty="0">
                          <a:solidFill>
                            <a:schemeClr val="accent4"/>
                          </a:solidFill>
                          <a:effectLst/>
                        </a:rPr>
                        <a:t>Not being able to interact with my peers</a:t>
                      </a:r>
                      <a:endParaRPr lang="en-GB" sz="24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solidFill>
                            <a:schemeClr val="accent4"/>
                          </a:solidFill>
                          <a:effectLst/>
                        </a:rPr>
                        <a:t>4.20</a:t>
                      </a:r>
                      <a:endParaRPr lang="en-GB" sz="240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527427399"/>
                  </a:ext>
                </a:extLst>
              </a:tr>
              <a:tr h="379679">
                <a:tc>
                  <a:txBody>
                    <a:bodyPr/>
                    <a:lstStyle/>
                    <a:p>
                      <a:pPr>
                        <a:lnSpc>
                          <a:spcPct val="150000"/>
                        </a:lnSpc>
                      </a:pPr>
                      <a:r>
                        <a:rPr lang="en-GB" sz="1600" dirty="0">
                          <a:solidFill>
                            <a:schemeClr val="accent4"/>
                          </a:solidFill>
                          <a:effectLst/>
                        </a:rPr>
                        <a:t>Managing my time</a:t>
                      </a:r>
                      <a:endParaRPr lang="en-GB" sz="24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solidFill>
                            <a:schemeClr val="accent4"/>
                          </a:solidFill>
                          <a:effectLst/>
                        </a:rPr>
                        <a:t>4.09</a:t>
                      </a:r>
                      <a:endParaRPr lang="en-GB" sz="240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871812921"/>
                  </a:ext>
                </a:extLst>
              </a:tr>
              <a:tr h="379679">
                <a:tc>
                  <a:txBody>
                    <a:bodyPr/>
                    <a:lstStyle/>
                    <a:p>
                      <a:pPr>
                        <a:lnSpc>
                          <a:spcPct val="150000"/>
                        </a:lnSpc>
                      </a:pPr>
                      <a:r>
                        <a:rPr lang="en-GB" sz="1600" dirty="0">
                          <a:solidFill>
                            <a:schemeClr val="accent4"/>
                          </a:solidFill>
                          <a:effectLst/>
                        </a:rPr>
                        <a:t>Not being able to physically see my tutors for feedback and support</a:t>
                      </a:r>
                      <a:endParaRPr lang="en-GB" sz="24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dirty="0">
                          <a:solidFill>
                            <a:schemeClr val="accent4"/>
                          </a:solidFill>
                          <a:effectLst/>
                        </a:rPr>
                        <a:t>4.05</a:t>
                      </a:r>
                      <a:endParaRPr lang="en-GB" sz="2400" dirty="0">
                        <a:solidFill>
                          <a:schemeClr val="accent4"/>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979721454"/>
                  </a:ext>
                </a:extLst>
              </a:tr>
              <a:tr h="379679">
                <a:tc>
                  <a:txBody>
                    <a:bodyPr/>
                    <a:lstStyle/>
                    <a:p>
                      <a:pPr>
                        <a:lnSpc>
                          <a:spcPct val="150000"/>
                        </a:lnSpc>
                      </a:pPr>
                      <a:r>
                        <a:rPr lang="en-GB" sz="1600">
                          <a:effectLst/>
                        </a:rPr>
                        <a:t>Not being able to go on fieldtrips to apply my learning</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effectLst/>
                        </a:rPr>
                        <a:t>3.49</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908870604"/>
                  </a:ext>
                </a:extLst>
              </a:tr>
              <a:tr h="379679">
                <a:tc>
                  <a:txBody>
                    <a:bodyPr/>
                    <a:lstStyle/>
                    <a:p>
                      <a:pPr>
                        <a:lnSpc>
                          <a:spcPct val="150000"/>
                        </a:lnSpc>
                      </a:pPr>
                      <a:r>
                        <a:rPr lang="en-GB" sz="1600">
                          <a:effectLst/>
                        </a:rPr>
                        <a:t>Being confident enough to participate in online discussions/activities </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effectLst/>
                        </a:rPr>
                        <a:t>2.70</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92347615"/>
                  </a:ext>
                </a:extLst>
              </a:tr>
              <a:tr h="379679">
                <a:tc>
                  <a:txBody>
                    <a:bodyPr/>
                    <a:lstStyle/>
                    <a:p>
                      <a:pPr>
                        <a:lnSpc>
                          <a:spcPct val="150000"/>
                        </a:lnSpc>
                      </a:pPr>
                      <a:r>
                        <a:rPr lang="en-GB" sz="1600">
                          <a:effectLst/>
                        </a:rPr>
                        <a:t>Poor internet access making it hard to attend online synchronous classes</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effectLst/>
                        </a:rPr>
                        <a:t>2.56</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18578093"/>
                  </a:ext>
                </a:extLst>
              </a:tr>
              <a:tr h="379679">
                <a:tc>
                  <a:txBody>
                    <a:bodyPr/>
                    <a:lstStyle/>
                    <a:p>
                      <a:pPr>
                        <a:lnSpc>
                          <a:spcPct val="150000"/>
                        </a:lnSpc>
                      </a:pPr>
                      <a:r>
                        <a:rPr lang="en-GB" sz="1600">
                          <a:effectLst/>
                        </a:rPr>
                        <a:t>Being unfamiliar with the technology and tools used by staff</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effectLst/>
                        </a:rPr>
                        <a:t>2.30</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5205517"/>
                  </a:ext>
                </a:extLst>
              </a:tr>
              <a:tr h="379679">
                <a:tc>
                  <a:txBody>
                    <a:bodyPr/>
                    <a:lstStyle/>
                    <a:p>
                      <a:pPr>
                        <a:lnSpc>
                          <a:spcPct val="150000"/>
                        </a:lnSpc>
                      </a:pPr>
                      <a:r>
                        <a:rPr lang="en-GB" sz="1600">
                          <a:effectLst/>
                        </a:rPr>
                        <a:t>Not being on campus to access student support services</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a:effectLst/>
                        </a:rPr>
                        <a:t>2.14</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59609751"/>
                  </a:ext>
                </a:extLst>
              </a:tr>
              <a:tr h="379679">
                <a:tc>
                  <a:txBody>
                    <a:bodyPr/>
                    <a:lstStyle/>
                    <a:p>
                      <a:pPr>
                        <a:lnSpc>
                          <a:spcPct val="150000"/>
                        </a:lnSpc>
                      </a:pPr>
                      <a:r>
                        <a:rPr lang="en-GB" sz="1600">
                          <a:effectLst/>
                        </a:rPr>
                        <a:t>Having to undertake alternative types of assessment</a:t>
                      </a:r>
                      <a:endParaRPr lang="en-GB" sz="24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nSpc>
                          <a:spcPct val="150000"/>
                        </a:lnSpc>
                      </a:pPr>
                      <a:r>
                        <a:rPr lang="en-GB" sz="1600" dirty="0">
                          <a:effectLst/>
                        </a:rPr>
                        <a:t>2.10</a:t>
                      </a:r>
                      <a:endParaRPr lang="en-GB" sz="2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632510708"/>
                  </a:ext>
                </a:extLst>
              </a:tr>
            </a:tbl>
          </a:graphicData>
        </a:graphic>
      </p:graphicFrame>
    </p:spTree>
    <p:extLst>
      <p:ext uri="{BB962C8B-B14F-4D97-AF65-F5344CB8AC3E}">
        <p14:creationId xmlns:p14="http://schemas.microsoft.com/office/powerpoint/2010/main" val="1918876351"/>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547D7-2A83-89F7-207B-4D294689F376}"/>
              </a:ext>
            </a:extLst>
          </p:cNvPr>
          <p:cNvSpPr>
            <a:spLocks noGrp="1"/>
          </p:cNvSpPr>
          <p:nvPr>
            <p:ph type="title"/>
          </p:nvPr>
        </p:nvSpPr>
        <p:spPr>
          <a:xfrm>
            <a:off x="1199455" y="908720"/>
            <a:ext cx="9937104" cy="792088"/>
          </a:xfrm>
        </p:spPr>
        <p:txBody>
          <a:bodyPr>
            <a:normAutofit/>
          </a:bodyPr>
          <a:lstStyle/>
          <a:p>
            <a:r>
              <a:rPr lang="en-GB" sz="2800" dirty="0"/>
              <a:t>Establishment and development of learning communities</a:t>
            </a:r>
          </a:p>
        </p:txBody>
      </p:sp>
      <p:sp>
        <p:nvSpPr>
          <p:cNvPr id="3" name="Text Placeholder 2">
            <a:extLst>
              <a:ext uri="{FF2B5EF4-FFF2-40B4-BE49-F238E27FC236}">
                <a16:creationId xmlns:a16="http://schemas.microsoft.com/office/drawing/2014/main" id="{B0E4A995-A36E-4FFC-A572-69094905F2D0}"/>
              </a:ext>
            </a:extLst>
          </p:cNvPr>
          <p:cNvSpPr>
            <a:spLocks noGrp="1"/>
          </p:cNvSpPr>
          <p:nvPr>
            <p:ph type="body" sz="quarter" idx="11"/>
          </p:nvPr>
        </p:nvSpPr>
        <p:spPr/>
        <p:txBody>
          <a:bodyPr/>
          <a:lstStyle/>
          <a:p>
            <a:r>
              <a:rPr lang="en-GB" dirty="0"/>
              <a:t>The majority of students (53.4%) responded that they </a:t>
            </a:r>
            <a:r>
              <a:rPr lang="en-GB" b="1" dirty="0">
                <a:solidFill>
                  <a:srgbClr val="7A7392"/>
                </a:solidFill>
              </a:rPr>
              <a:t>did not feel a part of a community.</a:t>
            </a:r>
          </a:p>
          <a:p>
            <a:endParaRPr lang="en-GB" b="1" dirty="0">
              <a:solidFill>
                <a:srgbClr val="7A7392"/>
              </a:solidFill>
            </a:endParaRPr>
          </a:p>
          <a:p>
            <a:r>
              <a:rPr lang="en-GB" dirty="0"/>
              <a:t>Whilst many students felt able to undertake their studies successfully online, opportunities to engage in wider aspects of university life, including social and non-academic activities, were severely limited: </a:t>
            </a:r>
          </a:p>
        </p:txBody>
      </p:sp>
      <p:sp>
        <p:nvSpPr>
          <p:cNvPr id="7" name="TextBox 6">
            <a:extLst>
              <a:ext uri="{FF2B5EF4-FFF2-40B4-BE49-F238E27FC236}">
                <a16:creationId xmlns:a16="http://schemas.microsoft.com/office/drawing/2014/main" id="{646D2E08-496D-5736-E12C-C56503E96655}"/>
              </a:ext>
            </a:extLst>
          </p:cNvPr>
          <p:cNvSpPr txBox="1"/>
          <p:nvPr/>
        </p:nvSpPr>
        <p:spPr>
          <a:xfrm>
            <a:off x="1811524" y="4437112"/>
            <a:ext cx="8568951" cy="923330"/>
          </a:xfrm>
          <a:prstGeom prst="rect">
            <a:avLst/>
          </a:prstGeom>
          <a:noFill/>
        </p:spPr>
        <p:txBody>
          <a:bodyPr wrap="square">
            <a:spAutoFit/>
          </a:bodyPr>
          <a:lstStyle/>
          <a:p>
            <a:pPr algn="ctr"/>
            <a:r>
              <a:rPr lang="en-GB" b="1" i="1" dirty="0">
                <a:solidFill>
                  <a:srgbClr val="7A7392"/>
                </a:solidFill>
                <a:latin typeface="+mj-lt"/>
              </a:rPr>
              <a:t>“Whilst the teaching has been as good as it can be, it just wasn't the experience I was expecting as a first-year </a:t>
            </a:r>
            <a:r>
              <a:rPr lang="en-GB" b="1" i="1" dirty="0" err="1">
                <a:solidFill>
                  <a:srgbClr val="7A7392"/>
                </a:solidFill>
                <a:latin typeface="+mj-lt"/>
              </a:rPr>
              <a:t>uni</a:t>
            </a:r>
            <a:r>
              <a:rPr lang="en-GB" b="1" i="1" dirty="0">
                <a:solidFill>
                  <a:srgbClr val="7A7392"/>
                </a:solidFill>
                <a:latin typeface="+mj-lt"/>
              </a:rPr>
              <a:t> student. But this is more social and campus life than the actual teaching.”</a:t>
            </a:r>
          </a:p>
        </p:txBody>
      </p:sp>
    </p:spTree>
    <p:extLst>
      <p:ext uri="{BB962C8B-B14F-4D97-AF65-F5344CB8AC3E}">
        <p14:creationId xmlns:p14="http://schemas.microsoft.com/office/powerpoint/2010/main" val="3105470150"/>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5C7B55D-8143-1909-E745-2851A58F0ECD}"/>
              </a:ext>
            </a:extLst>
          </p:cNvPr>
          <p:cNvSpPr>
            <a:spLocks noGrp="1"/>
          </p:cNvSpPr>
          <p:nvPr>
            <p:ph type="title"/>
          </p:nvPr>
        </p:nvSpPr>
        <p:spPr>
          <a:xfrm>
            <a:off x="1199455" y="908720"/>
            <a:ext cx="9937104" cy="792088"/>
          </a:xfrm>
        </p:spPr>
        <p:txBody>
          <a:bodyPr>
            <a:normAutofit/>
          </a:bodyPr>
          <a:lstStyle/>
          <a:p>
            <a:r>
              <a:rPr lang="en-GB" sz="2800" dirty="0"/>
              <a:t>Establishment and development of learning communities</a:t>
            </a:r>
          </a:p>
        </p:txBody>
      </p:sp>
      <p:sp>
        <p:nvSpPr>
          <p:cNvPr id="8" name="TextBox 7">
            <a:extLst>
              <a:ext uri="{FF2B5EF4-FFF2-40B4-BE49-F238E27FC236}">
                <a16:creationId xmlns:a16="http://schemas.microsoft.com/office/drawing/2014/main" id="{BCD96FC5-03A9-AD32-56DF-94BC292E03AD}"/>
              </a:ext>
            </a:extLst>
          </p:cNvPr>
          <p:cNvSpPr txBox="1"/>
          <p:nvPr/>
        </p:nvSpPr>
        <p:spPr>
          <a:xfrm>
            <a:off x="1871699" y="1964620"/>
            <a:ext cx="8592616" cy="1477328"/>
          </a:xfrm>
          <a:prstGeom prst="rect">
            <a:avLst/>
          </a:prstGeom>
          <a:noFill/>
        </p:spPr>
        <p:txBody>
          <a:bodyPr wrap="square">
            <a:spAutoFit/>
          </a:bodyPr>
          <a:lstStyle/>
          <a:p>
            <a:pPr algn="ctr"/>
            <a:r>
              <a:rPr lang="en-GB" b="1" i="1" dirty="0">
                <a:solidFill>
                  <a:srgbClr val="7A7392"/>
                </a:solidFill>
                <a:latin typeface="+mn-lt"/>
              </a:rPr>
              <a:t>“I think the biggest disadvantage was not being able to talk to your mates easily. Normally I see and speak to them about assessments, either in or after the class, or on the way to the next one. Those quick and informal discussions don’t happen online, and you don’t realise they are actually quite important to keeping up with the work and staying motivated.”</a:t>
            </a:r>
          </a:p>
        </p:txBody>
      </p:sp>
      <p:sp>
        <p:nvSpPr>
          <p:cNvPr id="12" name="TextBox 11">
            <a:extLst>
              <a:ext uri="{FF2B5EF4-FFF2-40B4-BE49-F238E27FC236}">
                <a16:creationId xmlns:a16="http://schemas.microsoft.com/office/drawing/2014/main" id="{3591E818-9943-3171-2EFF-A19815807314}"/>
              </a:ext>
            </a:extLst>
          </p:cNvPr>
          <p:cNvSpPr txBox="1"/>
          <p:nvPr/>
        </p:nvSpPr>
        <p:spPr>
          <a:xfrm>
            <a:off x="2267743" y="4221088"/>
            <a:ext cx="7800528" cy="1200329"/>
          </a:xfrm>
          <a:prstGeom prst="rect">
            <a:avLst/>
          </a:prstGeom>
          <a:noFill/>
        </p:spPr>
        <p:txBody>
          <a:bodyPr wrap="square">
            <a:spAutoFit/>
          </a:bodyPr>
          <a:lstStyle/>
          <a:p>
            <a:pPr algn="ctr"/>
            <a:r>
              <a:rPr lang="en-GB" b="1" i="1" dirty="0">
                <a:solidFill>
                  <a:srgbClr val="7A7392"/>
                </a:solidFill>
                <a:latin typeface="+mj-lt"/>
              </a:rPr>
              <a:t>“It’s just draining not having that social interaction. Even in university if you are stuck on something, that informal peer reviewing process is one of things which was get you unstuck and motivated again to carry on.”</a:t>
            </a:r>
          </a:p>
        </p:txBody>
      </p:sp>
    </p:spTree>
    <p:extLst>
      <p:ext uri="{BB962C8B-B14F-4D97-AF65-F5344CB8AC3E}">
        <p14:creationId xmlns:p14="http://schemas.microsoft.com/office/powerpoint/2010/main" val="2180206058"/>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43B02-E809-9B55-0BB2-0FB2C48E2E55}"/>
              </a:ext>
            </a:extLst>
          </p:cNvPr>
          <p:cNvSpPr>
            <a:spLocks noGrp="1"/>
          </p:cNvSpPr>
          <p:nvPr>
            <p:ph type="title"/>
          </p:nvPr>
        </p:nvSpPr>
        <p:spPr/>
        <p:txBody>
          <a:bodyPr/>
          <a:lstStyle/>
          <a:p>
            <a:r>
              <a:rPr kumimoji="0" lang="en-GB" sz="2800" b="1" i="0" u="none" strike="noStrike" kern="1200" cap="none" spc="0" normalizeH="0" baseline="0" noProof="0" dirty="0">
                <a:ln>
                  <a:noFill/>
                </a:ln>
                <a:solidFill>
                  <a:srgbClr val="7A7392"/>
                </a:solidFill>
                <a:effectLst/>
                <a:uLnTx/>
                <a:uFillTx/>
                <a:latin typeface="Trebuchet MS" panose="020B0603020202020204"/>
                <a:ea typeface="ＭＳ Ｐゴシック" charset="0"/>
              </a:rPr>
              <a:t>Establishment and development of learning communities</a:t>
            </a:r>
            <a:endParaRPr lang="en-GB" dirty="0"/>
          </a:p>
        </p:txBody>
      </p:sp>
      <p:sp>
        <p:nvSpPr>
          <p:cNvPr id="3" name="Text Placeholder 2">
            <a:extLst>
              <a:ext uri="{FF2B5EF4-FFF2-40B4-BE49-F238E27FC236}">
                <a16:creationId xmlns:a16="http://schemas.microsoft.com/office/drawing/2014/main" id="{1034B6CF-0863-476A-3DB7-9E70C3513A46}"/>
              </a:ext>
            </a:extLst>
          </p:cNvPr>
          <p:cNvSpPr>
            <a:spLocks noGrp="1"/>
          </p:cNvSpPr>
          <p:nvPr>
            <p:ph type="body" sz="quarter" idx="11"/>
          </p:nvPr>
        </p:nvSpPr>
        <p:spPr/>
        <p:txBody>
          <a:bodyPr/>
          <a:lstStyle/>
          <a:p>
            <a:r>
              <a:rPr lang="en-GB" dirty="0"/>
              <a:t>Not </a:t>
            </a:r>
            <a:r>
              <a:rPr lang="en-GB" b="1" dirty="0">
                <a:solidFill>
                  <a:srgbClr val="7A7392"/>
                </a:solidFill>
              </a:rPr>
              <a:t>physically</a:t>
            </a:r>
            <a:r>
              <a:rPr lang="en-GB" dirty="0"/>
              <a:t> seeing staff and peers led some students to describe the online learning experience as impersonal, which many link to the lack of use of cameras and microphones in online synchronous classes.</a:t>
            </a:r>
          </a:p>
          <a:p>
            <a:endParaRPr lang="en-GB" dirty="0"/>
          </a:p>
          <a:p>
            <a:r>
              <a:rPr lang="en-GB" dirty="0"/>
              <a:t>Remote online learning lessened a spirit of community amongst students and staff:</a:t>
            </a:r>
          </a:p>
        </p:txBody>
      </p:sp>
      <p:sp>
        <p:nvSpPr>
          <p:cNvPr id="7" name="TextBox 6">
            <a:extLst>
              <a:ext uri="{FF2B5EF4-FFF2-40B4-BE49-F238E27FC236}">
                <a16:creationId xmlns:a16="http://schemas.microsoft.com/office/drawing/2014/main" id="{947A357F-ED52-08BC-7912-68447E3F2221}"/>
              </a:ext>
            </a:extLst>
          </p:cNvPr>
          <p:cNvSpPr txBox="1"/>
          <p:nvPr/>
        </p:nvSpPr>
        <p:spPr>
          <a:xfrm>
            <a:off x="1865529" y="4014006"/>
            <a:ext cx="8604955" cy="923330"/>
          </a:xfrm>
          <a:prstGeom prst="rect">
            <a:avLst/>
          </a:prstGeom>
          <a:noFill/>
        </p:spPr>
        <p:txBody>
          <a:bodyPr wrap="square">
            <a:spAutoFit/>
          </a:bodyPr>
          <a:lstStyle/>
          <a:p>
            <a:pPr algn="ctr"/>
            <a:r>
              <a:rPr lang="en-GB" b="1" i="1" dirty="0">
                <a:solidFill>
                  <a:srgbClr val="7A7392"/>
                </a:solidFill>
                <a:latin typeface="+mn-lt"/>
              </a:rPr>
              <a:t>“There was definitely something about not seeing staff often in person, which was negative or impersonal about the online sessions, especially when everyone didn't have cameras on.”</a:t>
            </a:r>
          </a:p>
        </p:txBody>
      </p:sp>
    </p:spTree>
    <p:extLst>
      <p:ext uri="{BB962C8B-B14F-4D97-AF65-F5344CB8AC3E}">
        <p14:creationId xmlns:p14="http://schemas.microsoft.com/office/powerpoint/2010/main" val="2534721510"/>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15E5E-AF58-4892-CF6F-A103D5B3881D}"/>
              </a:ext>
            </a:extLst>
          </p:cNvPr>
          <p:cNvSpPr>
            <a:spLocks noGrp="1"/>
          </p:cNvSpPr>
          <p:nvPr>
            <p:ph type="title"/>
          </p:nvPr>
        </p:nvSpPr>
        <p:spPr/>
        <p:txBody>
          <a:bodyPr/>
          <a:lstStyle/>
          <a:p>
            <a:r>
              <a:rPr lang="en-GB" dirty="0"/>
              <a:t>Fieldwork</a:t>
            </a:r>
          </a:p>
        </p:txBody>
      </p:sp>
      <p:sp>
        <p:nvSpPr>
          <p:cNvPr id="3" name="Text Placeholder 2">
            <a:extLst>
              <a:ext uri="{FF2B5EF4-FFF2-40B4-BE49-F238E27FC236}">
                <a16:creationId xmlns:a16="http://schemas.microsoft.com/office/drawing/2014/main" id="{8D615FFA-0D69-A675-53BE-E4782CE9F821}"/>
              </a:ext>
            </a:extLst>
          </p:cNvPr>
          <p:cNvSpPr>
            <a:spLocks noGrp="1"/>
          </p:cNvSpPr>
          <p:nvPr>
            <p:ph type="body" sz="quarter" idx="11"/>
          </p:nvPr>
        </p:nvSpPr>
        <p:spPr/>
        <p:txBody>
          <a:bodyPr/>
          <a:lstStyle/>
          <a:p>
            <a:r>
              <a:rPr lang="en-GB" dirty="0"/>
              <a:t>Generally, the students agreed that not being able to go on residential fieldtrips was a challenge. </a:t>
            </a:r>
          </a:p>
          <a:p>
            <a:endParaRPr lang="en-GB" dirty="0"/>
          </a:p>
          <a:p>
            <a:r>
              <a:rPr lang="en-GB" dirty="0"/>
              <a:t>They commented that whilst they felt their learning had not necessarily suffered due to the virtual replacements offered, they had lost the social opportunities fieldwork provides, and some of the skills associated with this:</a:t>
            </a:r>
          </a:p>
        </p:txBody>
      </p:sp>
      <p:sp>
        <p:nvSpPr>
          <p:cNvPr id="7" name="TextBox 6">
            <a:extLst>
              <a:ext uri="{FF2B5EF4-FFF2-40B4-BE49-F238E27FC236}">
                <a16:creationId xmlns:a16="http://schemas.microsoft.com/office/drawing/2014/main" id="{BA42355B-2483-2914-B910-8D96B812CFA4}"/>
              </a:ext>
            </a:extLst>
          </p:cNvPr>
          <p:cNvSpPr txBox="1"/>
          <p:nvPr/>
        </p:nvSpPr>
        <p:spPr>
          <a:xfrm>
            <a:off x="733128" y="4317056"/>
            <a:ext cx="5328592" cy="1477328"/>
          </a:xfrm>
          <a:prstGeom prst="rect">
            <a:avLst/>
          </a:prstGeom>
          <a:noFill/>
        </p:spPr>
        <p:txBody>
          <a:bodyPr wrap="square">
            <a:spAutoFit/>
          </a:bodyPr>
          <a:lstStyle/>
          <a:p>
            <a:pPr algn="ctr"/>
            <a:r>
              <a:rPr lang="en-GB" b="1" i="1" dirty="0">
                <a:solidFill>
                  <a:srgbClr val="7A7392"/>
                </a:solidFill>
                <a:latin typeface="+mj-lt"/>
              </a:rPr>
              <a:t>“I've definitely missed field trips due to COVID. It's not only the learning, as we can do that online and with GIS, but I feel I have missed out on the social and fun part of the residential trips.”</a:t>
            </a:r>
          </a:p>
        </p:txBody>
      </p:sp>
      <p:sp>
        <p:nvSpPr>
          <p:cNvPr id="11" name="TextBox 10">
            <a:extLst>
              <a:ext uri="{FF2B5EF4-FFF2-40B4-BE49-F238E27FC236}">
                <a16:creationId xmlns:a16="http://schemas.microsoft.com/office/drawing/2014/main" id="{8492425A-F4B7-B9B9-ABF1-44A4D4ED5DD9}"/>
              </a:ext>
            </a:extLst>
          </p:cNvPr>
          <p:cNvSpPr txBox="1"/>
          <p:nvPr/>
        </p:nvSpPr>
        <p:spPr>
          <a:xfrm>
            <a:off x="6384032" y="4317056"/>
            <a:ext cx="5040560" cy="1200329"/>
          </a:xfrm>
          <a:prstGeom prst="rect">
            <a:avLst/>
          </a:prstGeom>
          <a:noFill/>
        </p:spPr>
        <p:txBody>
          <a:bodyPr wrap="square">
            <a:spAutoFit/>
          </a:bodyPr>
          <a:lstStyle/>
          <a:p>
            <a:pPr algn="ctr"/>
            <a:r>
              <a:rPr lang="en-GB" b="1" i="1" dirty="0">
                <a:solidFill>
                  <a:srgbClr val="7A7392"/>
                </a:solidFill>
                <a:latin typeface="+mn-lt"/>
              </a:rPr>
              <a:t>“Not going on the residential trips was a real shame as we were all looking forward to it. This is a big part of why we do geography and being a geography student.”</a:t>
            </a:r>
          </a:p>
        </p:txBody>
      </p:sp>
    </p:spTree>
    <p:extLst>
      <p:ext uri="{BB962C8B-B14F-4D97-AF65-F5344CB8AC3E}">
        <p14:creationId xmlns:p14="http://schemas.microsoft.com/office/powerpoint/2010/main" val="3145473831"/>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6C06-319A-918E-58F2-A19B75B03F36}"/>
              </a:ext>
            </a:extLst>
          </p:cNvPr>
          <p:cNvSpPr>
            <a:spLocks noGrp="1"/>
          </p:cNvSpPr>
          <p:nvPr>
            <p:ph type="title"/>
          </p:nvPr>
        </p:nvSpPr>
        <p:spPr/>
        <p:txBody>
          <a:bodyPr/>
          <a:lstStyle/>
          <a:p>
            <a:r>
              <a:rPr lang="en-GB" dirty="0"/>
              <a:t>Fieldwork</a:t>
            </a:r>
          </a:p>
        </p:txBody>
      </p:sp>
      <p:sp>
        <p:nvSpPr>
          <p:cNvPr id="7" name="TextBox 6">
            <a:extLst>
              <a:ext uri="{FF2B5EF4-FFF2-40B4-BE49-F238E27FC236}">
                <a16:creationId xmlns:a16="http://schemas.microsoft.com/office/drawing/2014/main" id="{959F653B-DE88-1516-4993-13D6F148F07D}"/>
              </a:ext>
            </a:extLst>
          </p:cNvPr>
          <p:cNvSpPr txBox="1"/>
          <p:nvPr/>
        </p:nvSpPr>
        <p:spPr>
          <a:xfrm>
            <a:off x="6672064" y="1906376"/>
            <a:ext cx="5387735" cy="3693319"/>
          </a:xfrm>
          <a:prstGeom prst="rect">
            <a:avLst/>
          </a:prstGeom>
          <a:noFill/>
        </p:spPr>
        <p:txBody>
          <a:bodyPr wrap="square">
            <a:spAutoFit/>
          </a:bodyPr>
          <a:lstStyle/>
          <a:p>
            <a:pPr algn="ctr"/>
            <a:r>
              <a:rPr lang="en-GB" b="1" i="1" dirty="0">
                <a:solidFill>
                  <a:srgbClr val="7A7392"/>
                </a:solidFill>
                <a:latin typeface="+mj-lt"/>
              </a:rPr>
              <a:t>“I feel not having the fieldtrip at the start of the year made getting to know everyone even harder than it was already with everything online. I feel I have ended the year and still don’t know everyone on the course, which is not great really.”</a:t>
            </a:r>
          </a:p>
          <a:p>
            <a:pPr algn="ctr"/>
            <a:endParaRPr lang="en-GB" b="1" i="1" dirty="0">
              <a:solidFill>
                <a:srgbClr val="7A7392"/>
              </a:solidFill>
              <a:latin typeface="+mj-lt"/>
            </a:endParaRPr>
          </a:p>
          <a:p>
            <a:pPr algn="ctr"/>
            <a:endParaRPr lang="en-GB" b="1" i="1" dirty="0">
              <a:solidFill>
                <a:srgbClr val="7A7392"/>
              </a:solidFill>
              <a:latin typeface="+mj-lt"/>
            </a:endParaRPr>
          </a:p>
          <a:p>
            <a:pPr algn="ctr"/>
            <a:r>
              <a:rPr lang="en-GB" b="1" i="1" dirty="0">
                <a:solidFill>
                  <a:srgbClr val="7A7392"/>
                </a:solidFill>
                <a:latin typeface="+mj-lt"/>
              </a:rPr>
              <a:t>“Unless you were lucky and happened to live with other geography students, I think it was very hard to make friends on the course, and not having the fieldtrip where we all are together for a week was a big loss.”</a:t>
            </a:r>
          </a:p>
        </p:txBody>
      </p:sp>
      <p:pic>
        <p:nvPicPr>
          <p:cNvPr id="13" name="Picture 12">
            <a:extLst>
              <a:ext uri="{FF2B5EF4-FFF2-40B4-BE49-F238E27FC236}">
                <a16:creationId xmlns:a16="http://schemas.microsoft.com/office/drawing/2014/main" id="{AA4CA9D2-EE36-966A-473F-8216EFB81BF1}"/>
              </a:ext>
            </a:extLst>
          </p:cNvPr>
          <p:cNvPicPr>
            <a:picLocks noChangeAspect="1"/>
          </p:cNvPicPr>
          <p:nvPr/>
        </p:nvPicPr>
        <p:blipFill>
          <a:blip r:embed="rId2"/>
          <a:stretch>
            <a:fillRect/>
          </a:stretch>
        </p:blipFill>
        <p:spPr>
          <a:xfrm>
            <a:off x="407368" y="1628800"/>
            <a:ext cx="5977609" cy="4248472"/>
          </a:xfrm>
          <a:prstGeom prst="rect">
            <a:avLst/>
          </a:prstGeom>
        </p:spPr>
      </p:pic>
    </p:spTree>
    <p:extLst>
      <p:ext uri="{BB962C8B-B14F-4D97-AF65-F5344CB8AC3E}">
        <p14:creationId xmlns:p14="http://schemas.microsoft.com/office/powerpoint/2010/main" val="2388818484"/>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1269D-0EFA-EB56-C766-18729AE046C9}"/>
              </a:ext>
            </a:extLst>
          </p:cNvPr>
          <p:cNvSpPr>
            <a:spLocks noGrp="1"/>
          </p:cNvSpPr>
          <p:nvPr>
            <p:ph type="title"/>
          </p:nvPr>
        </p:nvSpPr>
        <p:spPr>
          <a:xfrm>
            <a:off x="1199456" y="2766218"/>
            <a:ext cx="9145016" cy="1325563"/>
          </a:xfrm>
        </p:spPr>
        <p:txBody>
          <a:bodyPr>
            <a:normAutofit/>
          </a:bodyPr>
          <a:lstStyle/>
          <a:p>
            <a:r>
              <a:rPr lang="en-GB" sz="6600" b="1" dirty="0"/>
              <a:t>Best Practice</a:t>
            </a:r>
            <a:endParaRPr lang="en-GB" sz="5400" b="1" dirty="0"/>
          </a:p>
        </p:txBody>
      </p:sp>
    </p:spTree>
    <p:extLst>
      <p:ext uri="{BB962C8B-B14F-4D97-AF65-F5344CB8AC3E}">
        <p14:creationId xmlns:p14="http://schemas.microsoft.com/office/powerpoint/2010/main" val="3810507313"/>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1C6254A-4D90-BB18-5270-235BF52D9E37}"/>
              </a:ext>
            </a:extLst>
          </p:cNvPr>
          <p:cNvPicPr>
            <a:picLocks noChangeAspect="1"/>
          </p:cNvPicPr>
          <p:nvPr/>
        </p:nvPicPr>
        <p:blipFill>
          <a:blip r:embed="rId2"/>
          <a:stretch>
            <a:fillRect/>
          </a:stretch>
        </p:blipFill>
        <p:spPr>
          <a:xfrm>
            <a:off x="0" y="-45285"/>
            <a:ext cx="12192000" cy="6714645"/>
          </a:xfrm>
          <a:prstGeom prst="rect">
            <a:avLst/>
          </a:prstGeom>
        </p:spPr>
      </p:pic>
      <p:sp>
        <p:nvSpPr>
          <p:cNvPr id="6" name="TextBox 5">
            <a:extLst>
              <a:ext uri="{FF2B5EF4-FFF2-40B4-BE49-F238E27FC236}">
                <a16:creationId xmlns:a16="http://schemas.microsoft.com/office/drawing/2014/main" id="{D759F2E4-BFC8-E9FF-A71E-97C4FC595CA8}"/>
              </a:ext>
            </a:extLst>
          </p:cNvPr>
          <p:cNvSpPr txBox="1"/>
          <p:nvPr/>
        </p:nvSpPr>
        <p:spPr>
          <a:xfrm>
            <a:off x="10254480" y="5694143"/>
            <a:ext cx="1800200" cy="954107"/>
          </a:xfrm>
          <a:prstGeom prst="rect">
            <a:avLst/>
          </a:prstGeom>
          <a:noFill/>
        </p:spPr>
        <p:txBody>
          <a:bodyPr wrap="square" rtlCol="0">
            <a:spAutoFit/>
          </a:bodyPr>
          <a:lstStyle/>
          <a:p>
            <a:pPr algn="ctr"/>
            <a:r>
              <a:rPr lang="en-GB" sz="1400" b="1" i="1" dirty="0">
                <a:latin typeface="+mj-lt"/>
              </a:rPr>
              <a:t>COI Framework: Garrison, 2000; Peacock &amp; Cowan, 2016</a:t>
            </a:r>
          </a:p>
        </p:txBody>
      </p:sp>
    </p:spTree>
    <p:extLst>
      <p:ext uri="{BB962C8B-B14F-4D97-AF65-F5344CB8AC3E}">
        <p14:creationId xmlns:p14="http://schemas.microsoft.com/office/powerpoint/2010/main" val="32257628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BCD5-7D97-C0BF-61C1-7F8A4972027B}"/>
              </a:ext>
            </a:extLst>
          </p:cNvPr>
          <p:cNvSpPr>
            <a:spLocks noGrp="1"/>
          </p:cNvSpPr>
          <p:nvPr>
            <p:ph type="title"/>
          </p:nvPr>
        </p:nvSpPr>
        <p:spPr/>
        <p:txBody>
          <a:bodyPr/>
          <a:lstStyle/>
          <a:p>
            <a:r>
              <a:rPr lang="en-GB" dirty="0"/>
              <a:t>Introduction</a:t>
            </a:r>
          </a:p>
        </p:txBody>
      </p:sp>
      <p:sp>
        <p:nvSpPr>
          <p:cNvPr id="3" name="Text Placeholder 2">
            <a:extLst>
              <a:ext uri="{FF2B5EF4-FFF2-40B4-BE49-F238E27FC236}">
                <a16:creationId xmlns:a16="http://schemas.microsoft.com/office/drawing/2014/main" id="{6422A6C6-DD2E-D76B-AE20-91074D5550C3}"/>
              </a:ext>
            </a:extLst>
          </p:cNvPr>
          <p:cNvSpPr>
            <a:spLocks noGrp="1"/>
          </p:cNvSpPr>
          <p:nvPr>
            <p:ph type="body" sz="quarter" idx="11"/>
          </p:nvPr>
        </p:nvSpPr>
        <p:spPr/>
        <p:txBody>
          <a:bodyPr/>
          <a:lstStyle/>
          <a:p>
            <a:r>
              <a:rPr lang="en-GB" dirty="0"/>
              <a:t>The COVID-19 pandemic resulted in a </a:t>
            </a:r>
            <a:r>
              <a:rPr lang="en-GB" b="1" dirty="0">
                <a:solidFill>
                  <a:srgbClr val="7A7392"/>
                </a:solidFill>
              </a:rPr>
              <a:t>profound shift in pedagogic approaches </a:t>
            </a:r>
            <a:r>
              <a:rPr lang="en-GB" dirty="0"/>
              <a:t>in Higher Education institutions globally. </a:t>
            </a:r>
          </a:p>
          <a:p>
            <a:endParaRPr lang="en-GB" dirty="0"/>
          </a:p>
          <a:p>
            <a:r>
              <a:rPr lang="en-GB" dirty="0"/>
              <a:t>In March 2020, most aspects of teaching, learning and assessment </a:t>
            </a:r>
            <a:r>
              <a:rPr lang="en-GB" b="1" dirty="0">
                <a:solidFill>
                  <a:srgbClr val="7A7392"/>
                </a:solidFill>
              </a:rPr>
              <a:t>pivoted</a:t>
            </a:r>
            <a:r>
              <a:rPr lang="en-GB" dirty="0"/>
              <a:t> rapidly from on-campus to predominantly online remote learning environments.</a:t>
            </a:r>
          </a:p>
          <a:p>
            <a:endParaRPr lang="en-GB" dirty="0"/>
          </a:p>
          <a:p>
            <a:r>
              <a:rPr lang="en-GB" dirty="0"/>
              <a:t>The pivot to online learning required staff to </a:t>
            </a:r>
            <a:r>
              <a:rPr lang="en-GB" b="1" dirty="0">
                <a:solidFill>
                  <a:srgbClr val="7A7392"/>
                </a:solidFill>
              </a:rPr>
              <a:t>rethink and adapt</a:t>
            </a:r>
            <a:r>
              <a:rPr lang="en-GB" dirty="0">
                <a:solidFill>
                  <a:srgbClr val="7A7392"/>
                </a:solidFill>
              </a:rPr>
              <a:t> </a:t>
            </a:r>
            <a:r>
              <a:rPr lang="en-GB" dirty="0"/>
              <a:t>their practice quickly (Hodges et al., 2020). </a:t>
            </a:r>
          </a:p>
          <a:p>
            <a:endParaRPr lang="en-GB" dirty="0"/>
          </a:p>
          <a:p>
            <a:r>
              <a:rPr lang="en-GB" dirty="0"/>
              <a:t>For many, this involved a move away from long-established campus-based pedagogic norms. </a:t>
            </a:r>
          </a:p>
        </p:txBody>
      </p:sp>
    </p:spTree>
    <p:extLst>
      <p:ext uri="{BB962C8B-B14F-4D97-AF65-F5344CB8AC3E}">
        <p14:creationId xmlns:p14="http://schemas.microsoft.com/office/powerpoint/2010/main" val="391713136"/>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075F4-DE2A-FCAB-5BFD-BB51504D018A}"/>
              </a:ext>
            </a:extLst>
          </p:cNvPr>
          <p:cNvSpPr>
            <a:spLocks noGrp="1"/>
          </p:cNvSpPr>
          <p:nvPr>
            <p:ph type="title"/>
          </p:nvPr>
        </p:nvSpPr>
        <p:spPr/>
        <p:txBody>
          <a:bodyPr/>
          <a:lstStyle/>
          <a:p>
            <a:r>
              <a:rPr lang="en-GB" dirty="0"/>
              <a:t>Conclusions</a:t>
            </a:r>
          </a:p>
        </p:txBody>
      </p:sp>
      <p:sp>
        <p:nvSpPr>
          <p:cNvPr id="3" name="Text Placeholder 2">
            <a:extLst>
              <a:ext uri="{FF2B5EF4-FFF2-40B4-BE49-F238E27FC236}">
                <a16:creationId xmlns:a16="http://schemas.microsoft.com/office/drawing/2014/main" id="{9E9894A6-1D05-B84A-FA1E-A77D54028529}"/>
              </a:ext>
            </a:extLst>
          </p:cNvPr>
          <p:cNvSpPr>
            <a:spLocks noGrp="1"/>
          </p:cNvSpPr>
          <p:nvPr>
            <p:ph type="body" sz="quarter" idx="11"/>
          </p:nvPr>
        </p:nvSpPr>
        <p:spPr/>
        <p:txBody>
          <a:bodyPr/>
          <a:lstStyle/>
          <a:p>
            <a:r>
              <a:rPr lang="en-GB" sz="2400" dirty="0"/>
              <a:t>Our research has showcased the benefits that online pedagogies can have on student learning, which, when combined with campus-based teaching moving forward, can result in a rich and varied suite of practices and a resilient, digitally enabled, high-quality student learning experience. </a:t>
            </a:r>
          </a:p>
        </p:txBody>
      </p:sp>
    </p:spTree>
    <p:extLst>
      <p:ext uri="{BB962C8B-B14F-4D97-AF65-F5344CB8AC3E}">
        <p14:creationId xmlns:p14="http://schemas.microsoft.com/office/powerpoint/2010/main" val="353334642"/>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5A75F-48ED-17D8-24BF-C330E898EDD7}"/>
              </a:ext>
            </a:extLst>
          </p:cNvPr>
          <p:cNvSpPr>
            <a:spLocks noGrp="1"/>
          </p:cNvSpPr>
          <p:nvPr>
            <p:ph type="title"/>
          </p:nvPr>
        </p:nvSpPr>
        <p:spPr/>
        <p:txBody>
          <a:bodyPr/>
          <a:lstStyle/>
          <a:p>
            <a:r>
              <a:rPr lang="en-GB" dirty="0"/>
              <a:t>How to Thrive when Studying Online </a:t>
            </a:r>
          </a:p>
        </p:txBody>
      </p:sp>
      <p:sp>
        <p:nvSpPr>
          <p:cNvPr id="3" name="Text Placeholder 2">
            <a:extLst>
              <a:ext uri="{FF2B5EF4-FFF2-40B4-BE49-F238E27FC236}">
                <a16:creationId xmlns:a16="http://schemas.microsoft.com/office/drawing/2014/main" id="{C3DE8E81-FDF4-68F3-4006-7F7B9B7E196C}"/>
              </a:ext>
            </a:extLst>
          </p:cNvPr>
          <p:cNvSpPr>
            <a:spLocks noGrp="1"/>
          </p:cNvSpPr>
          <p:nvPr>
            <p:ph type="body" sz="quarter" idx="11"/>
          </p:nvPr>
        </p:nvSpPr>
        <p:spPr>
          <a:xfrm>
            <a:off x="1199456" y="1772816"/>
            <a:ext cx="4320480" cy="4536504"/>
          </a:xfrm>
        </p:spPr>
        <p:txBody>
          <a:bodyPr/>
          <a:lstStyle/>
          <a:p>
            <a:r>
              <a:rPr lang="en-GB" b="1" dirty="0"/>
              <a:t>Cox, W., Alexander, A., West, H., Abzhaparova, A. &amp; Hill, J. (2022). How to Thrive when Studying Online. </a:t>
            </a:r>
            <a:r>
              <a:rPr lang="en-GB" b="1" i="1" dirty="0"/>
              <a:t>Journal of Geography in Higher Education, </a:t>
            </a:r>
            <a:r>
              <a:rPr lang="en-GB" b="1" dirty="0"/>
              <a:t>Available at: </a:t>
            </a:r>
            <a:r>
              <a:rPr lang="en-GB" b="1" dirty="0">
                <a:hlinkClick r:id="rId2"/>
              </a:rPr>
              <a:t>https://www.tandfonline.com/doi/full/10.1080/03098265.2022.2087214?src=</a:t>
            </a:r>
            <a:endParaRPr lang="en-GB" b="1" dirty="0"/>
          </a:p>
          <a:p>
            <a:endParaRPr lang="en-GB" dirty="0"/>
          </a:p>
        </p:txBody>
      </p:sp>
      <p:pic>
        <p:nvPicPr>
          <p:cNvPr id="5" name="Picture 4">
            <a:extLst>
              <a:ext uri="{FF2B5EF4-FFF2-40B4-BE49-F238E27FC236}">
                <a16:creationId xmlns:a16="http://schemas.microsoft.com/office/drawing/2014/main" id="{35F150C0-9774-B313-80C1-D88FB86673E9}"/>
              </a:ext>
            </a:extLst>
          </p:cNvPr>
          <p:cNvPicPr>
            <a:picLocks noChangeAspect="1"/>
          </p:cNvPicPr>
          <p:nvPr/>
        </p:nvPicPr>
        <p:blipFill>
          <a:blip r:embed="rId3"/>
          <a:stretch>
            <a:fillRect/>
          </a:stretch>
        </p:blipFill>
        <p:spPr>
          <a:xfrm>
            <a:off x="5951984" y="1844824"/>
            <a:ext cx="5344614" cy="37758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682658775"/>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79B20-6341-90DD-E285-43A2C60B2B03}"/>
              </a:ext>
            </a:extLst>
          </p:cNvPr>
          <p:cNvSpPr>
            <a:spLocks noGrp="1"/>
          </p:cNvSpPr>
          <p:nvPr>
            <p:ph type="title"/>
          </p:nvPr>
        </p:nvSpPr>
        <p:spPr/>
        <p:txBody>
          <a:bodyPr/>
          <a:lstStyle/>
          <a:p>
            <a:r>
              <a:rPr lang="en-GB" dirty="0"/>
              <a:t>References</a:t>
            </a:r>
          </a:p>
        </p:txBody>
      </p:sp>
      <p:sp>
        <p:nvSpPr>
          <p:cNvPr id="3" name="Text Placeholder 2">
            <a:extLst>
              <a:ext uri="{FF2B5EF4-FFF2-40B4-BE49-F238E27FC236}">
                <a16:creationId xmlns:a16="http://schemas.microsoft.com/office/drawing/2014/main" id="{AE91A16F-3DB0-8F2B-CBC3-DE36EAAB0B93}"/>
              </a:ext>
            </a:extLst>
          </p:cNvPr>
          <p:cNvSpPr>
            <a:spLocks noGrp="1"/>
          </p:cNvSpPr>
          <p:nvPr>
            <p:ph type="body" sz="quarter" idx="11"/>
          </p:nvPr>
        </p:nvSpPr>
        <p:spPr>
          <a:xfrm>
            <a:off x="1199456" y="1556792"/>
            <a:ext cx="9937104" cy="4752528"/>
          </a:xfrm>
        </p:spPr>
        <p:txBody>
          <a:bodyPr/>
          <a:lstStyle/>
          <a:p>
            <a:r>
              <a:rPr lang="en-GB" sz="1100" dirty="0"/>
              <a:t>Blackledge, J. (2021). Thoughts on the Future of Higher Education in the UK: A Personal View with a Historical Context. Education Sciences, 11(9), 474.</a:t>
            </a:r>
          </a:p>
          <a:p>
            <a:r>
              <a:rPr lang="en-GB" sz="1100" dirty="0" err="1"/>
              <a:t>Blanford</a:t>
            </a:r>
            <a:r>
              <a:rPr lang="en-GB" sz="1100" dirty="0"/>
              <a:t>, J.I., </a:t>
            </a:r>
            <a:r>
              <a:rPr lang="en-GB" sz="1100" dirty="0" err="1"/>
              <a:t>Bowlick</a:t>
            </a:r>
            <a:r>
              <a:rPr lang="en-GB" sz="1100" dirty="0"/>
              <a:t>, F., </a:t>
            </a:r>
            <a:r>
              <a:rPr lang="en-GB" sz="1100" dirty="0" err="1"/>
              <a:t>Gidudu</a:t>
            </a:r>
            <a:r>
              <a:rPr lang="en-GB" sz="1100" dirty="0"/>
              <a:t>, A., Gould, M., Griffin, A.L., Kar, B., Kemp, K., de </a:t>
            </a:r>
            <a:r>
              <a:rPr lang="en-GB" sz="1100" dirty="0" err="1"/>
              <a:t>Roiste</a:t>
            </a:r>
            <a:r>
              <a:rPr lang="en-GB" sz="1100" dirty="0"/>
              <a:t>, M., </a:t>
            </a:r>
            <a:r>
              <a:rPr lang="en-GB" sz="1100" dirty="0" err="1"/>
              <a:t>deSabbata</a:t>
            </a:r>
            <a:r>
              <a:rPr lang="en-GB" sz="1100" dirty="0"/>
              <a:t>, S., Sinton, D., Strobl, J., Tate, N., </a:t>
            </a:r>
            <a:r>
              <a:rPr lang="en-GB" sz="1100" dirty="0" err="1"/>
              <a:t>Toppen</a:t>
            </a:r>
            <a:r>
              <a:rPr lang="en-GB" sz="1100" dirty="0"/>
              <a:t>, F. &amp; Unwin, D. (2022). Lockdown lessons: An international conversation on resilient GI Science teaching. Journal of Geography in Higher Education, 46(1), 7-19.</a:t>
            </a:r>
          </a:p>
          <a:p>
            <a:r>
              <a:rPr lang="en-GB" sz="1100" dirty="0"/>
              <a:t>Bos, D., Miller, S. &amp; Bull, E. (2021). Using virtual reality (VR) for teaching and learning in geography: fieldwork, analytical skills, and employability. Journal of Geography in Higher Education, DOI: https://doi.org/10.1080/03098265.2021.1901867. </a:t>
            </a:r>
          </a:p>
          <a:p>
            <a:r>
              <a:rPr lang="en-GB" sz="1100" dirty="0"/>
              <a:t>Crawford, J., Butler-Henderson, K., Rudolph, J., </a:t>
            </a:r>
            <a:r>
              <a:rPr lang="en-GB" sz="1100" dirty="0" err="1"/>
              <a:t>Malkawi</a:t>
            </a:r>
            <a:r>
              <a:rPr lang="en-GB" sz="1100" dirty="0"/>
              <a:t>, B., </a:t>
            </a:r>
            <a:r>
              <a:rPr lang="en-GB" sz="1100" dirty="0" err="1"/>
              <a:t>Glowatz</a:t>
            </a:r>
            <a:r>
              <a:rPr lang="en-GB" sz="1100" dirty="0"/>
              <a:t>, M., Burton, R., </a:t>
            </a:r>
            <a:r>
              <a:rPr lang="en-GB" sz="1100" dirty="0" err="1"/>
              <a:t>Magni</a:t>
            </a:r>
            <a:r>
              <a:rPr lang="en-GB" sz="1100" dirty="0"/>
              <a:t>, P.A. &amp; Lam, S. (2020). COVID-19: 20 countries’ higher education intra-period digital pedagogy responses. Journal of Applied Learning and Teaching, 3(1), 9-28</a:t>
            </a:r>
          </a:p>
          <a:p>
            <a:r>
              <a:rPr lang="en-GB" sz="1100" dirty="0"/>
              <a:t>Dyer, S., Walkington, H. &amp; Hill, J. (2020). Six months on: What does compassionate and courageous pedagogy look like now? [ONLINE]. Available at: https://teachingfocusedgeesnetwork.wordpress.com/2020/09/05/six-months-on-what-does-compassionate-and-courageous-pedagogy-look-like-now/ (Accessed 07/09/2021). </a:t>
            </a:r>
          </a:p>
          <a:p>
            <a:r>
              <a:rPr lang="en-GB" sz="1100" dirty="0"/>
              <a:t>Fuller, I., Gaskin, S. &amp; Scott, I. (2003). Student Perceptions of Geography and Environmental Science Fieldwork in the Light of Restricted Access to the Field, Caused by Foot and Mouth Disease in the UK in 2001. Journal of Geography in Higher Education, 27(1), 79-102.</a:t>
            </a:r>
          </a:p>
          <a:p>
            <a:r>
              <a:rPr lang="en-GB" sz="1100" dirty="0"/>
              <a:t>Garrison, D.R., Anderson, T. &amp; Archer, W. (2000). Critical inquiry in a text-based environment: Computer conferencing in higher education model. The Internet and Higher Education, 2(2-3), 87-105.</a:t>
            </a:r>
          </a:p>
          <a:p>
            <a:r>
              <a:rPr lang="en-GB" sz="1100" dirty="0"/>
              <a:t>Hodges, C., Moore, S., </a:t>
            </a:r>
            <a:r>
              <a:rPr lang="en-GB" sz="1100" dirty="0" err="1"/>
              <a:t>Lockee</a:t>
            </a:r>
            <a:r>
              <a:rPr lang="en-GB" sz="1100" dirty="0"/>
              <a:t>, B., Trust, T., &amp; Bond, A. (2020). The difference between emergency remote teaching and online learning. Educause Review, 27(1), 1-9.</a:t>
            </a:r>
          </a:p>
          <a:p>
            <a:r>
              <a:rPr lang="en-GB" sz="1100" dirty="0"/>
              <a:t>Peacock, S, and Cowan, J. (2016). From presences to linked influences within communities of Inquiry. International Review of Research in Open and Distributed Learning, 17(5), 267-283. </a:t>
            </a:r>
          </a:p>
          <a:p>
            <a:r>
              <a:rPr lang="en-GB" sz="1100" dirty="0"/>
              <a:t>Thomas, M. &amp; Bryson, J.R. (2021). Combining proximate with online learning in real-time: ambidextrous teaching and pathways towards inclusion during COVID-19 restrictions and beyond. Journal of Geography in Higher Education, 45(3), 446-464.</a:t>
            </a:r>
          </a:p>
          <a:p>
            <a:r>
              <a:rPr lang="en-GB" sz="1100" dirty="0"/>
              <a:t>Welsh, K.E., Mauchline, A.L., Park, J.R., Whalley, B. &amp; France, D. (2013). Enhancing fieldwork learning with technology: practitioner's perspectives. Journal of Geography in Higher Education, 37(3), 399-415.</a:t>
            </a:r>
          </a:p>
        </p:txBody>
      </p:sp>
    </p:spTree>
    <p:extLst>
      <p:ext uri="{BB962C8B-B14F-4D97-AF65-F5344CB8AC3E}">
        <p14:creationId xmlns:p14="http://schemas.microsoft.com/office/powerpoint/2010/main" val="192536907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E1CD-F1BC-B5DD-C9B0-49D58A3B8C73}"/>
              </a:ext>
            </a:extLst>
          </p:cNvPr>
          <p:cNvSpPr>
            <a:spLocks noGrp="1"/>
          </p:cNvSpPr>
          <p:nvPr>
            <p:ph type="title"/>
          </p:nvPr>
        </p:nvSpPr>
        <p:spPr/>
        <p:txBody>
          <a:bodyPr/>
          <a:lstStyle/>
          <a:p>
            <a:r>
              <a:rPr lang="en-GB" dirty="0"/>
              <a:t>Introduction</a:t>
            </a:r>
          </a:p>
        </p:txBody>
      </p:sp>
      <p:sp>
        <p:nvSpPr>
          <p:cNvPr id="3" name="Text Placeholder 2">
            <a:extLst>
              <a:ext uri="{FF2B5EF4-FFF2-40B4-BE49-F238E27FC236}">
                <a16:creationId xmlns:a16="http://schemas.microsoft.com/office/drawing/2014/main" id="{027B75A8-B28B-2263-90B1-F36B0CD4D653}"/>
              </a:ext>
            </a:extLst>
          </p:cNvPr>
          <p:cNvSpPr>
            <a:spLocks noGrp="1"/>
          </p:cNvSpPr>
          <p:nvPr>
            <p:ph type="body" sz="quarter" idx="11"/>
          </p:nvPr>
        </p:nvSpPr>
        <p:spPr/>
        <p:txBody>
          <a:bodyPr/>
          <a:lstStyle/>
          <a:p>
            <a:r>
              <a:rPr lang="en-GB" dirty="0"/>
              <a:t>The sudden disruption resulted in the adoption of a suite of novel and sometimes innovative online ‘</a:t>
            </a:r>
            <a:r>
              <a:rPr lang="en-GB" b="1" dirty="0">
                <a:solidFill>
                  <a:srgbClr val="7A7392"/>
                </a:solidFill>
              </a:rPr>
              <a:t>pandemic pedagogies</a:t>
            </a:r>
            <a:r>
              <a:rPr lang="en-GB" dirty="0"/>
              <a:t>’.</a:t>
            </a:r>
          </a:p>
          <a:p>
            <a:endParaRPr lang="en-GB" dirty="0"/>
          </a:p>
          <a:p>
            <a:r>
              <a:rPr lang="en-GB" dirty="0"/>
              <a:t>The pandemic provided opportunities for staff to be </a:t>
            </a:r>
            <a:r>
              <a:rPr lang="en-GB" b="1" dirty="0">
                <a:solidFill>
                  <a:srgbClr val="7A7392"/>
                </a:solidFill>
              </a:rPr>
              <a:t>courageous</a:t>
            </a:r>
            <a:r>
              <a:rPr lang="en-GB" dirty="0"/>
              <a:t> (Dyer et al., 2020) and to reflect on how and what they teach and assess (</a:t>
            </a:r>
            <a:r>
              <a:rPr lang="en-GB" dirty="0" err="1"/>
              <a:t>Blanford</a:t>
            </a:r>
            <a:r>
              <a:rPr lang="en-GB" dirty="0"/>
              <a:t> et al., 2022). </a:t>
            </a:r>
          </a:p>
          <a:p>
            <a:endParaRPr lang="en-GB" dirty="0"/>
          </a:p>
          <a:p>
            <a:r>
              <a:rPr lang="en-GB" dirty="0"/>
              <a:t>This provided opportunities to enhance the student experience, whilst also presenting new challenges and potential barriers to teaching and learning.</a:t>
            </a:r>
          </a:p>
          <a:p>
            <a:endParaRPr lang="en-GB" dirty="0"/>
          </a:p>
        </p:txBody>
      </p:sp>
    </p:spTree>
    <p:extLst>
      <p:ext uri="{BB962C8B-B14F-4D97-AF65-F5344CB8AC3E}">
        <p14:creationId xmlns:p14="http://schemas.microsoft.com/office/powerpoint/2010/main" val="289962629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2713D-656E-EE2D-AA1E-F75C31BC54B6}"/>
              </a:ext>
            </a:extLst>
          </p:cNvPr>
          <p:cNvSpPr>
            <a:spLocks noGrp="1"/>
          </p:cNvSpPr>
          <p:nvPr>
            <p:ph type="title"/>
          </p:nvPr>
        </p:nvSpPr>
        <p:spPr/>
        <p:txBody>
          <a:bodyPr/>
          <a:lstStyle/>
          <a:p>
            <a:r>
              <a:rPr lang="en-GB" dirty="0"/>
              <a:t>Fieldwork</a:t>
            </a:r>
          </a:p>
        </p:txBody>
      </p:sp>
      <p:sp>
        <p:nvSpPr>
          <p:cNvPr id="3" name="Text Placeholder 2">
            <a:extLst>
              <a:ext uri="{FF2B5EF4-FFF2-40B4-BE49-F238E27FC236}">
                <a16:creationId xmlns:a16="http://schemas.microsoft.com/office/drawing/2014/main" id="{65B15854-DBB2-A768-2E4C-0CBBFD042CD0}"/>
              </a:ext>
            </a:extLst>
          </p:cNvPr>
          <p:cNvSpPr>
            <a:spLocks noGrp="1"/>
          </p:cNvSpPr>
          <p:nvPr>
            <p:ph type="body" sz="quarter" idx="11"/>
          </p:nvPr>
        </p:nvSpPr>
        <p:spPr/>
        <p:txBody>
          <a:bodyPr/>
          <a:lstStyle/>
          <a:p>
            <a:r>
              <a:rPr lang="en-GB" dirty="0"/>
              <a:t>The signature pedagogy of geography, </a:t>
            </a:r>
            <a:r>
              <a:rPr lang="en-GB" b="1" dirty="0">
                <a:solidFill>
                  <a:srgbClr val="7A7392"/>
                </a:solidFill>
              </a:rPr>
              <a:t>fieldwork</a:t>
            </a:r>
            <a:r>
              <a:rPr lang="en-GB" dirty="0"/>
              <a:t>, faced a particular challenge regarding the COVID-19 online learning pivot. </a:t>
            </a:r>
          </a:p>
          <a:p>
            <a:endParaRPr lang="en-GB" dirty="0"/>
          </a:p>
          <a:p>
            <a:r>
              <a:rPr lang="en-GB" dirty="0"/>
              <a:t>In 2001 many UK geography degree programmes had to suspend fieldwork activities due to the outbreak of Foot and Mouth Disease, leading to the reaffirmation of the importance of fieldwork to the geography student experience (Fuller et al., 2003).</a:t>
            </a:r>
          </a:p>
          <a:p>
            <a:endParaRPr lang="en-GB" dirty="0"/>
          </a:p>
          <a:p>
            <a:r>
              <a:rPr lang="en-GB" dirty="0"/>
              <a:t>However, since 2001 there have been significant steps taken to enhance fieldwork using technology and to deliver virtual field experiences (Welsh et al., 2013; Bos et al., 2021), and this may have helped to mitigate the impact of the pandemic on students’ learning.  </a:t>
            </a:r>
          </a:p>
        </p:txBody>
      </p:sp>
    </p:spTree>
    <p:extLst>
      <p:ext uri="{BB962C8B-B14F-4D97-AF65-F5344CB8AC3E}">
        <p14:creationId xmlns:p14="http://schemas.microsoft.com/office/powerpoint/2010/main" val="261322865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FC1AB-13B7-D3ED-8198-261C96BAE10E}"/>
              </a:ext>
            </a:extLst>
          </p:cNvPr>
          <p:cNvSpPr>
            <a:spLocks noGrp="1"/>
          </p:cNvSpPr>
          <p:nvPr>
            <p:ph type="title"/>
          </p:nvPr>
        </p:nvSpPr>
        <p:spPr/>
        <p:txBody>
          <a:bodyPr/>
          <a:lstStyle/>
          <a:p>
            <a:r>
              <a:rPr lang="en-GB" dirty="0"/>
              <a:t>Our Research</a:t>
            </a:r>
          </a:p>
        </p:txBody>
      </p:sp>
      <p:sp>
        <p:nvSpPr>
          <p:cNvPr id="3" name="Text Placeholder 2">
            <a:extLst>
              <a:ext uri="{FF2B5EF4-FFF2-40B4-BE49-F238E27FC236}">
                <a16:creationId xmlns:a16="http://schemas.microsoft.com/office/drawing/2014/main" id="{32ADDB44-7638-6E06-48B9-A37CA9DEA27B}"/>
              </a:ext>
            </a:extLst>
          </p:cNvPr>
          <p:cNvSpPr>
            <a:spLocks noGrp="1"/>
          </p:cNvSpPr>
          <p:nvPr>
            <p:ph type="body" sz="quarter" idx="11"/>
          </p:nvPr>
        </p:nvSpPr>
        <p:spPr/>
        <p:txBody>
          <a:bodyPr/>
          <a:lstStyle/>
          <a:p>
            <a:r>
              <a:rPr lang="en-GB" dirty="0"/>
              <a:t>Many studies have reported on the different approaches undertaken in response to the pandemic (for example, Crawford et al., 2020; </a:t>
            </a:r>
            <a:r>
              <a:rPr lang="en-GB" dirty="0" err="1"/>
              <a:t>Bartolic</a:t>
            </a:r>
            <a:r>
              <a:rPr lang="en-GB" dirty="0"/>
              <a:t> et al., 2021).</a:t>
            </a:r>
          </a:p>
          <a:p>
            <a:endParaRPr lang="en-GB" dirty="0"/>
          </a:p>
          <a:p>
            <a:r>
              <a:rPr lang="en-GB" dirty="0"/>
              <a:t>However, fewer have assessed the benefits and challenges presented to students by the pedagogic approaches that were implemented (Crawford et al., 2020). </a:t>
            </a:r>
          </a:p>
          <a:p>
            <a:endParaRPr lang="en-GB" dirty="0"/>
          </a:p>
          <a:p>
            <a:r>
              <a:rPr lang="en-GB" b="1" dirty="0">
                <a:solidFill>
                  <a:srgbClr val="7A7392"/>
                </a:solidFill>
              </a:rPr>
              <a:t>In this study, we aimed to create an evidence base regarding the benefits and challenges of online learning for geography students during the pandemic, reflecting on a suite of pedagogies, and identifying best practice to take forward in teaching, learning and assessment. </a:t>
            </a:r>
          </a:p>
        </p:txBody>
      </p:sp>
    </p:spTree>
    <p:extLst>
      <p:ext uri="{BB962C8B-B14F-4D97-AF65-F5344CB8AC3E}">
        <p14:creationId xmlns:p14="http://schemas.microsoft.com/office/powerpoint/2010/main" val="168550758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1269D-0EFA-EB56-C766-18729AE046C9}"/>
              </a:ext>
            </a:extLst>
          </p:cNvPr>
          <p:cNvSpPr>
            <a:spLocks noGrp="1"/>
          </p:cNvSpPr>
          <p:nvPr>
            <p:ph type="title"/>
          </p:nvPr>
        </p:nvSpPr>
        <p:spPr>
          <a:xfrm>
            <a:off x="1199456" y="2708920"/>
            <a:ext cx="9145016" cy="1325563"/>
          </a:xfrm>
        </p:spPr>
        <p:txBody>
          <a:bodyPr>
            <a:normAutofit fontScale="90000"/>
          </a:bodyPr>
          <a:lstStyle/>
          <a:p>
            <a:r>
              <a:rPr lang="en-GB" sz="6600" b="1" dirty="0"/>
              <a:t>Study Context &amp; Methodology</a:t>
            </a:r>
            <a:endParaRPr lang="en-GB" sz="5400" b="1" dirty="0"/>
          </a:p>
        </p:txBody>
      </p:sp>
    </p:spTree>
    <p:extLst>
      <p:ext uri="{BB962C8B-B14F-4D97-AF65-F5344CB8AC3E}">
        <p14:creationId xmlns:p14="http://schemas.microsoft.com/office/powerpoint/2010/main" val="284086558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8F833-5E23-B12F-32B3-83DC771B7CFF}"/>
              </a:ext>
            </a:extLst>
          </p:cNvPr>
          <p:cNvSpPr>
            <a:spLocks noGrp="1"/>
          </p:cNvSpPr>
          <p:nvPr>
            <p:ph type="title"/>
          </p:nvPr>
        </p:nvSpPr>
        <p:spPr/>
        <p:txBody>
          <a:bodyPr/>
          <a:lstStyle/>
          <a:p>
            <a:r>
              <a:rPr lang="en-GB" dirty="0"/>
              <a:t>Study Context</a:t>
            </a:r>
          </a:p>
        </p:txBody>
      </p:sp>
      <p:sp>
        <p:nvSpPr>
          <p:cNvPr id="3" name="Text Placeholder 2">
            <a:extLst>
              <a:ext uri="{FF2B5EF4-FFF2-40B4-BE49-F238E27FC236}">
                <a16:creationId xmlns:a16="http://schemas.microsoft.com/office/drawing/2014/main" id="{93E5EC2B-6B54-7963-85B2-3B05FD79C3D6}"/>
              </a:ext>
            </a:extLst>
          </p:cNvPr>
          <p:cNvSpPr>
            <a:spLocks noGrp="1"/>
          </p:cNvSpPr>
          <p:nvPr>
            <p:ph type="body" sz="quarter" idx="11"/>
          </p:nvPr>
        </p:nvSpPr>
        <p:spPr/>
        <p:txBody>
          <a:bodyPr/>
          <a:lstStyle/>
          <a:p>
            <a:r>
              <a:rPr lang="en-GB" dirty="0"/>
              <a:t>This research was undertaken as a </a:t>
            </a:r>
            <a:r>
              <a:rPr lang="en-GB" b="1" dirty="0">
                <a:solidFill>
                  <a:srgbClr val="7A7392"/>
                </a:solidFill>
              </a:rPr>
              <a:t>student-staff partnership project</a:t>
            </a:r>
            <a:r>
              <a:rPr lang="en-GB" dirty="0"/>
              <a:t>, where students (Cox and Alexander) were actively involved in designing, implementing and presenting the research with staff (West, Hill, Abzhaparova).</a:t>
            </a:r>
          </a:p>
          <a:p>
            <a:endParaRPr lang="en-GB" dirty="0"/>
          </a:p>
          <a:p>
            <a:r>
              <a:rPr lang="en-GB" dirty="0"/>
              <a:t>The context of this study is a geography department in a large, teaching-oriented university in the UK, with data collection taking place at the end of the 2020-21 academic year. </a:t>
            </a:r>
          </a:p>
          <a:p>
            <a:r>
              <a:rPr lang="en-GB" dirty="0"/>
              <a:t>The department delivers two undergraduate programmes in human and physical geography, with 262 registered students in the 2020-21 academic year across three year-groups (FHEQ Levels 4-6).</a:t>
            </a:r>
          </a:p>
        </p:txBody>
      </p:sp>
    </p:spTree>
    <p:extLst>
      <p:ext uri="{BB962C8B-B14F-4D97-AF65-F5344CB8AC3E}">
        <p14:creationId xmlns:p14="http://schemas.microsoft.com/office/powerpoint/2010/main" val="1057765467"/>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6CE9E-FBB1-970A-E86A-19BF836E8D2A}"/>
              </a:ext>
            </a:extLst>
          </p:cNvPr>
          <p:cNvSpPr>
            <a:spLocks noGrp="1"/>
          </p:cNvSpPr>
          <p:nvPr>
            <p:ph type="title"/>
          </p:nvPr>
        </p:nvSpPr>
        <p:spPr/>
        <p:txBody>
          <a:bodyPr/>
          <a:lstStyle/>
          <a:p>
            <a:r>
              <a:rPr lang="en-GB" dirty="0"/>
              <a:t>Pandemic Pedagogies</a:t>
            </a:r>
          </a:p>
        </p:txBody>
      </p:sp>
      <p:graphicFrame>
        <p:nvGraphicFramePr>
          <p:cNvPr id="4" name="Table 3">
            <a:extLst>
              <a:ext uri="{FF2B5EF4-FFF2-40B4-BE49-F238E27FC236}">
                <a16:creationId xmlns:a16="http://schemas.microsoft.com/office/drawing/2014/main" id="{A82A61C2-CCCC-5A72-FA4E-BF7A635A8D0C}"/>
              </a:ext>
            </a:extLst>
          </p:cNvPr>
          <p:cNvGraphicFramePr>
            <a:graphicFrameLocks noGrp="1"/>
          </p:cNvGraphicFramePr>
          <p:nvPr>
            <p:extLst>
              <p:ext uri="{D42A27DB-BD31-4B8C-83A1-F6EECF244321}">
                <p14:modId xmlns:p14="http://schemas.microsoft.com/office/powerpoint/2010/main" val="2991822576"/>
              </p:ext>
            </p:extLst>
          </p:nvPr>
        </p:nvGraphicFramePr>
        <p:xfrm>
          <a:off x="1143473" y="1484784"/>
          <a:ext cx="9865096" cy="5094615"/>
        </p:xfrm>
        <a:graphic>
          <a:graphicData uri="http://schemas.openxmlformats.org/drawingml/2006/table">
            <a:tbl>
              <a:tblPr firstRow="1" firstCol="1" bandRow="1">
                <a:tableStyleId>{5940675A-B579-460E-94D1-54222C63F5DA}</a:tableStyleId>
              </a:tblPr>
              <a:tblGrid>
                <a:gridCol w="2323390">
                  <a:extLst>
                    <a:ext uri="{9D8B030D-6E8A-4147-A177-3AD203B41FA5}">
                      <a16:colId xmlns:a16="http://schemas.microsoft.com/office/drawing/2014/main" val="41676396"/>
                    </a:ext>
                  </a:extLst>
                </a:gridCol>
                <a:gridCol w="7541706">
                  <a:extLst>
                    <a:ext uri="{9D8B030D-6E8A-4147-A177-3AD203B41FA5}">
                      <a16:colId xmlns:a16="http://schemas.microsoft.com/office/drawing/2014/main" val="3614077564"/>
                    </a:ext>
                  </a:extLst>
                </a:gridCol>
              </a:tblGrid>
              <a:tr h="1301313">
                <a:tc>
                  <a:txBody>
                    <a:bodyPr/>
                    <a:lstStyle/>
                    <a:p>
                      <a:pPr algn="ctr">
                        <a:lnSpc>
                          <a:spcPct val="100000"/>
                        </a:lnSpc>
                      </a:pPr>
                      <a:r>
                        <a:rPr lang="en-GB" sz="1800" b="1" dirty="0">
                          <a:solidFill>
                            <a:schemeClr val="bg1"/>
                          </a:solidFill>
                          <a:effectLst/>
                          <a:latin typeface="+mn-lt"/>
                        </a:rPr>
                        <a:t>Asynchronous Delivery </a:t>
                      </a:r>
                      <a:endParaRPr lang="en-GB" sz="2000" b="1" dirty="0">
                        <a:solidFill>
                          <a:schemeClr val="bg1"/>
                        </a:solidFill>
                        <a:effectLst/>
                        <a:latin typeface="+mn-lt"/>
                        <a:ea typeface="Times New Roman" panose="02020603050405020304" pitchFamily="18" charset="0"/>
                        <a:cs typeface="Arial" panose="020B0604020202020204" pitchFamily="34" charset="0"/>
                      </a:endParaRPr>
                    </a:p>
                  </a:txBody>
                  <a:tcPr marL="59855" marR="59855" marT="0" marB="0" anchor="ctr">
                    <a:solidFill>
                      <a:srgbClr val="7A7392"/>
                    </a:solidFill>
                  </a:tcPr>
                </a:tc>
                <a:tc>
                  <a:txBody>
                    <a:bodyPr/>
                    <a:lstStyle/>
                    <a:p>
                      <a:pPr marL="342900" lvl="0" indent="-342900">
                        <a:lnSpc>
                          <a:spcPct val="100000"/>
                        </a:lnSpc>
                        <a:buFont typeface="Symbol" panose="05050102010706020507" pitchFamily="18" charset="2"/>
                        <a:buChar char=""/>
                      </a:pPr>
                      <a:r>
                        <a:rPr lang="en-GB" sz="1400" dirty="0">
                          <a:effectLst/>
                          <a:latin typeface="+mn-lt"/>
                        </a:rPr>
                        <a:t>Most large lectures, where the primary focus was content delivery, were pre-recorded using software such as Panopto and PowerPoint.</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Students were asked to watch and engage with these resources in their own time prior to synchronous sessions. </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Virtual fieldtrips were introduced to showcase locations to students. These were photo/GIS-based activities completed asynchronously. </a:t>
                      </a:r>
                    </a:p>
                    <a:p>
                      <a:pPr marL="342900" lvl="0" indent="-342900">
                        <a:lnSpc>
                          <a:spcPct val="100000"/>
                        </a:lnSpc>
                        <a:buFont typeface="Symbol" panose="05050102010706020507" pitchFamily="18" charset="2"/>
                        <a:buChar char=""/>
                      </a:pPr>
                      <a:endParaRPr lang="en-GB" sz="1600" dirty="0">
                        <a:effectLst/>
                        <a:latin typeface="+mn-lt"/>
                        <a:ea typeface="Calibri" panose="020F0502020204030204" pitchFamily="34" charset="0"/>
                        <a:cs typeface="Arial" panose="020B0604020202020204" pitchFamily="34" charset="0"/>
                      </a:endParaRPr>
                    </a:p>
                  </a:txBody>
                  <a:tcPr marL="59855" marR="59855" marT="0" marB="0"/>
                </a:tc>
                <a:extLst>
                  <a:ext uri="{0D108BD9-81ED-4DB2-BD59-A6C34878D82A}">
                    <a16:rowId xmlns:a16="http://schemas.microsoft.com/office/drawing/2014/main" val="755626774"/>
                  </a:ext>
                </a:extLst>
              </a:tr>
              <a:tr h="1833255">
                <a:tc>
                  <a:txBody>
                    <a:bodyPr/>
                    <a:lstStyle/>
                    <a:p>
                      <a:pPr algn="ctr">
                        <a:lnSpc>
                          <a:spcPct val="100000"/>
                        </a:lnSpc>
                      </a:pPr>
                      <a:r>
                        <a:rPr lang="en-GB" sz="1800" b="1" dirty="0">
                          <a:solidFill>
                            <a:schemeClr val="bg1"/>
                          </a:solidFill>
                          <a:effectLst/>
                          <a:latin typeface="+mn-lt"/>
                        </a:rPr>
                        <a:t>Synchronous Delivery</a:t>
                      </a:r>
                      <a:endParaRPr lang="en-GB" sz="2000" b="1" dirty="0">
                        <a:solidFill>
                          <a:schemeClr val="bg1"/>
                        </a:solidFill>
                        <a:effectLst/>
                        <a:latin typeface="+mn-lt"/>
                        <a:ea typeface="Times New Roman" panose="02020603050405020304" pitchFamily="18" charset="0"/>
                        <a:cs typeface="Arial" panose="020B0604020202020204" pitchFamily="34" charset="0"/>
                      </a:endParaRPr>
                    </a:p>
                  </a:txBody>
                  <a:tcPr marL="59855" marR="59855" marT="0" marB="0" anchor="ctr">
                    <a:solidFill>
                      <a:srgbClr val="7A7392"/>
                    </a:solidFill>
                  </a:tcPr>
                </a:tc>
                <a:tc>
                  <a:txBody>
                    <a:bodyPr/>
                    <a:lstStyle/>
                    <a:p>
                      <a:pPr marL="342900" lvl="0" indent="-342900">
                        <a:lnSpc>
                          <a:spcPct val="100000"/>
                        </a:lnSpc>
                        <a:buFont typeface="Symbol" panose="05050102010706020507" pitchFamily="18" charset="2"/>
                        <a:buChar char=""/>
                      </a:pPr>
                      <a:r>
                        <a:rPr lang="en-GB" sz="1400" dirty="0">
                          <a:effectLst/>
                          <a:latin typeface="+mn-lt"/>
                        </a:rPr>
                        <a:t>Live sessions were typically scheduled in small groups (between 5-20 students). </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For the majority of the academic year these sessions took place in digital spaces, such as Blackboard Collaborate or MS Teams. </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The sessions provided students the opportunity to apply and/or reflect upon the knowledge developed in their asynchronous learning.</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Towards the end of the academic year, the easing of COVID-19 restrictions allowed for limited local day-long field-based learning. </a:t>
                      </a:r>
                      <a:endParaRPr lang="en-GB" sz="1600" dirty="0">
                        <a:effectLst/>
                        <a:latin typeface="+mn-lt"/>
                        <a:ea typeface="Calibri" panose="020F0502020204030204" pitchFamily="34" charset="0"/>
                        <a:cs typeface="Arial" panose="020B0604020202020204" pitchFamily="34" charset="0"/>
                      </a:endParaRPr>
                    </a:p>
                  </a:txBody>
                  <a:tcPr marL="59855" marR="59855" marT="0" marB="0"/>
                </a:tc>
                <a:extLst>
                  <a:ext uri="{0D108BD9-81ED-4DB2-BD59-A6C34878D82A}">
                    <a16:rowId xmlns:a16="http://schemas.microsoft.com/office/drawing/2014/main" val="2932579799"/>
                  </a:ext>
                </a:extLst>
              </a:tr>
              <a:tr h="1567284">
                <a:tc>
                  <a:txBody>
                    <a:bodyPr/>
                    <a:lstStyle/>
                    <a:p>
                      <a:pPr algn="ctr">
                        <a:lnSpc>
                          <a:spcPct val="100000"/>
                        </a:lnSpc>
                      </a:pPr>
                      <a:r>
                        <a:rPr lang="en-GB" sz="1800" b="1" dirty="0">
                          <a:solidFill>
                            <a:schemeClr val="bg1"/>
                          </a:solidFill>
                          <a:effectLst/>
                          <a:latin typeface="+mn-lt"/>
                        </a:rPr>
                        <a:t>Assessment and Feedback</a:t>
                      </a:r>
                      <a:endParaRPr lang="en-GB" sz="2000" b="1" dirty="0">
                        <a:solidFill>
                          <a:schemeClr val="bg1"/>
                        </a:solidFill>
                        <a:effectLst/>
                        <a:latin typeface="+mn-lt"/>
                        <a:ea typeface="Times New Roman" panose="02020603050405020304" pitchFamily="18" charset="0"/>
                        <a:cs typeface="Arial" panose="020B0604020202020204" pitchFamily="34" charset="0"/>
                      </a:endParaRPr>
                    </a:p>
                  </a:txBody>
                  <a:tcPr marL="59855" marR="59855" marT="0" marB="0" anchor="ctr">
                    <a:solidFill>
                      <a:srgbClr val="7A7392"/>
                    </a:solidFill>
                  </a:tcPr>
                </a:tc>
                <a:tc>
                  <a:txBody>
                    <a:bodyPr/>
                    <a:lstStyle/>
                    <a:p>
                      <a:pPr marL="342900" lvl="0" indent="-342900">
                        <a:lnSpc>
                          <a:spcPct val="100000"/>
                        </a:lnSpc>
                        <a:buFont typeface="Symbol" panose="05050102010706020507" pitchFamily="18" charset="2"/>
                        <a:buChar char=""/>
                      </a:pPr>
                      <a:r>
                        <a:rPr lang="en-GB" sz="1400" dirty="0">
                          <a:effectLst/>
                          <a:latin typeface="+mn-lt"/>
                        </a:rPr>
                        <a:t>Exam-based assessments were either removed from module specifications or undertaken online as open-book assignments taken off campus with a 24-hour time window from release to submission. </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Synchronous sessions offered students frequent formative feedback/feed-forward on their coursework and mock exam answers. </a:t>
                      </a:r>
                      <a:endParaRPr lang="en-GB" sz="1600" dirty="0">
                        <a:effectLst/>
                        <a:latin typeface="+mn-lt"/>
                      </a:endParaRPr>
                    </a:p>
                    <a:p>
                      <a:pPr marL="342900" lvl="0" indent="-342900">
                        <a:lnSpc>
                          <a:spcPct val="100000"/>
                        </a:lnSpc>
                        <a:buFont typeface="Symbol" panose="05050102010706020507" pitchFamily="18" charset="2"/>
                        <a:buChar char=""/>
                      </a:pPr>
                      <a:r>
                        <a:rPr lang="en-GB" sz="1400" dirty="0">
                          <a:effectLst/>
                          <a:latin typeface="+mn-lt"/>
                        </a:rPr>
                        <a:t>Many staff offered additional weekly online drop-ins to support students and provide a space to ask assessment-related questions. </a:t>
                      </a:r>
                    </a:p>
                    <a:p>
                      <a:pPr marL="342900" lvl="0" indent="-342900">
                        <a:lnSpc>
                          <a:spcPct val="100000"/>
                        </a:lnSpc>
                        <a:buFont typeface="Symbol" panose="05050102010706020507" pitchFamily="18" charset="2"/>
                        <a:buChar char=""/>
                      </a:pPr>
                      <a:endParaRPr lang="en-GB" sz="1600" dirty="0">
                        <a:effectLst/>
                        <a:latin typeface="+mn-lt"/>
                        <a:ea typeface="Calibri" panose="020F0502020204030204" pitchFamily="34" charset="0"/>
                        <a:cs typeface="Arial" panose="020B0604020202020204" pitchFamily="34" charset="0"/>
                      </a:endParaRPr>
                    </a:p>
                  </a:txBody>
                  <a:tcPr marL="59855" marR="59855" marT="0" marB="0"/>
                </a:tc>
                <a:extLst>
                  <a:ext uri="{0D108BD9-81ED-4DB2-BD59-A6C34878D82A}">
                    <a16:rowId xmlns:a16="http://schemas.microsoft.com/office/drawing/2014/main" val="1238708351"/>
                  </a:ext>
                </a:extLst>
              </a:tr>
            </a:tbl>
          </a:graphicData>
        </a:graphic>
      </p:graphicFrame>
    </p:spTree>
    <p:extLst>
      <p:ext uri="{BB962C8B-B14F-4D97-AF65-F5344CB8AC3E}">
        <p14:creationId xmlns:p14="http://schemas.microsoft.com/office/powerpoint/2010/main" val="2405193561"/>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LILAC with UWE logo top WIDESCREEN" id="{43D5D6E4-9CA8-413C-A8DB-97D05B5BD478}" vid="{416AC107-BCB6-4289-85E4-79E89F80091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7B0BB0EC335243A4CF78822AAF671C" ma:contentTypeVersion="14" ma:contentTypeDescription="Create a new document." ma:contentTypeScope="" ma:versionID="6c2eb1b5df38ab5d84827720349ca045">
  <xsd:schema xmlns:xsd="http://www.w3.org/2001/XMLSchema" xmlns:xs="http://www.w3.org/2001/XMLSchema" xmlns:p="http://schemas.microsoft.com/office/2006/metadata/properties" xmlns:ns2="e8946c25-bf8a-4e7a-b3bc-ca2d5c690832" xmlns:ns3="4008ae8d-d1eb-4f33-a34c-6ad8d87baf5e" targetNamespace="http://schemas.microsoft.com/office/2006/metadata/properties" ma:root="true" ma:fieldsID="41ce0839c6625f84d4c1eb29b9db494d" ns2:_="" ns3:_="">
    <xsd:import namespace="e8946c25-bf8a-4e7a-b3bc-ca2d5c690832"/>
    <xsd:import namespace="4008ae8d-d1eb-4f33-a34c-6ad8d87baf5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etingdate" minOccurs="0"/>
                <xsd:element ref="ns2:Typeofdocument"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946c25-bf8a-4e7a-b3bc-ca2d5c690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etingdate" ma:index="17" nillable="true" ma:displayName="Meeting date" ma:format="DateOnly" ma:internalName="Meetingdate">
      <xsd:simpleType>
        <xsd:restriction base="dms:DateTime"/>
      </xsd:simpleType>
    </xsd:element>
    <xsd:element name="Typeofdocument" ma:index="18" nillable="true" ma:displayName="Type of document" ma:format="Dropdown" ma:internalName="Typeofdocument">
      <xsd:simpleType>
        <xsd:restriction base="dms:Choice">
          <xsd:enumeration value="Agenda"/>
          <xsd:enumeration value="Minutes"/>
          <xsd:enumeration value="Report"/>
          <xsd:enumeration value="Terms of Reference"/>
        </xsd:restriction>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08ae8d-d1eb-4f33-a34c-6ad8d87baf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ypeofdocument xmlns="e8946c25-bf8a-4e7a-b3bc-ca2d5c690832" xsi:nil="true"/>
    <Meetingdate xmlns="e8946c25-bf8a-4e7a-b3bc-ca2d5c690832" xsi:nil="true"/>
  </documentManagement>
</p:properties>
</file>

<file path=customXml/itemProps1.xml><?xml version="1.0" encoding="utf-8"?>
<ds:datastoreItem xmlns:ds="http://schemas.openxmlformats.org/officeDocument/2006/customXml" ds:itemID="{8D0454D5-B79F-470E-A12E-F29853C5F7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946c25-bf8a-4e7a-b3bc-ca2d5c690832"/>
    <ds:schemaRef ds:uri="4008ae8d-d1eb-4f33-a34c-6ad8d87baf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89102B-94DD-4360-A2A0-1A8F0D7F84BE}">
  <ds:schemaRefs>
    <ds:schemaRef ds:uri="http://schemas.microsoft.com/sharepoint/v3/contenttype/forms"/>
  </ds:schemaRefs>
</ds:datastoreItem>
</file>

<file path=customXml/itemProps3.xml><?xml version="1.0" encoding="utf-8"?>
<ds:datastoreItem xmlns:ds="http://schemas.openxmlformats.org/officeDocument/2006/customXml" ds:itemID="{5B7BB7B5-274C-4E94-9498-5C5B0E448458}">
  <ds:schemaRefs>
    <ds:schemaRef ds:uri="e8946c25-bf8a-4e7a-b3bc-ca2d5c690832"/>
    <ds:schemaRef ds:uri="http://purl.org/dc/terms/"/>
    <ds:schemaRef ds:uri="http://schemas.openxmlformats.org/package/2006/metadata/core-properties"/>
    <ds:schemaRef ds:uri="http://purl.org/dc/dcmitype/"/>
    <ds:schemaRef ds:uri="http://schemas.microsoft.com/office/2006/documentManagement/types"/>
    <ds:schemaRef ds:uri="4008ae8d-d1eb-4f33-a34c-6ad8d87baf5e"/>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UWE Lilac widescreen</Template>
  <TotalTime>240</TotalTime>
  <Words>3363</Words>
  <Application>Microsoft Office PowerPoint</Application>
  <PresentationFormat>Widescreen</PresentationFormat>
  <Paragraphs>215</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Courier New</vt:lpstr>
      <vt:lpstr>Symbol</vt:lpstr>
      <vt:lpstr>Tahoma</vt:lpstr>
      <vt:lpstr>Times New Roman</vt:lpstr>
      <vt:lpstr>Trebuchet MS</vt:lpstr>
      <vt:lpstr>Custom Design</vt:lpstr>
      <vt:lpstr>Reflecting on the Benefits and Challenges of Online Learning During the COVID-19 Pandemic</vt:lpstr>
      <vt:lpstr>Introduction</vt:lpstr>
      <vt:lpstr>Introduction</vt:lpstr>
      <vt:lpstr>Introduction</vt:lpstr>
      <vt:lpstr>Fieldwork</vt:lpstr>
      <vt:lpstr>Our Research</vt:lpstr>
      <vt:lpstr>Study Context &amp; Methodology</vt:lpstr>
      <vt:lpstr>Study Context</vt:lpstr>
      <vt:lpstr>Pandemic Pedagogies</vt:lpstr>
      <vt:lpstr>Data Collection</vt:lpstr>
      <vt:lpstr>Results</vt:lpstr>
      <vt:lpstr>Overall Student Experience</vt:lpstr>
      <vt:lpstr>Online Learning Experience </vt:lpstr>
      <vt:lpstr>Key Themes</vt:lpstr>
      <vt:lpstr>Experiences of asynchronous online learning</vt:lpstr>
      <vt:lpstr>Experiences of asynchronous online learning</vt:lpstr>
      <vt:lpstr>Experiences of synchronous online learning</vt:lpstr>
      <vt:lpstr>Experiences of synchronous online learning</vt:lpstr>
      <vt:lpstr>Experiences of synchronous online learning</vt:lpstr>
      <vt:lpstr>Experiences of synchronous online learning</vt:lpstr>
      <vt:lpstr>Experiences of synchronous online learning</vt:lpstr>
      <vt:lpstr>Challenges to Online T&amp;L</vt:lpstr>
      <vt:lpstr>Establishment and development of learning communities</vt:lpstr>
      <vt:lpstr>Establishment and development of learning communities</vt:lpstr>
      <vt:lpstr>Establishment and development of learning communities</vt:lpstr>
      <vt:lpstr>Fieldwork</vt:lpstr>
      <vt:lpstr>Fieldwork</vt:lpstr>
      <vt:lpstr>Best Practice</vt:lpstr>
      <vt:lpstr>PowerPoint Presentation</vt:lpstr>
      <vt:lpstr>Conclusions</vt:lpstr>
      <vt:lpstr>How to Thrive when Studying Online </vt:lpstr>
      <vt:lpstr>References</vt:lpstr>
    </vt:vector>
  </TitlesOfParts>
  <Company>UWE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Reflecting on the Benefits and Challenges of Online Learning During the COVID-19 Pandemic</dc:title>
  <dc:creator>Harry West</dc:creator>
  <cp:lastModifiedBy>Harry West</cp:lastModifiedBy>
  <cp:revision>1</cp:revision>
  <cp:lastPrinted>2016-09-22T10:08:48Z</cp:lastPrinted>
  <dcterms:created xsi:type="dcterms:W3CDTF">2022-08-22T12:18:30Z</dcterms:created>
  <dcterms:modified xsi:type="dcterms:W3CDTF">2022-08-24T09:37:51Z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0x0101006F7B0BB0EC335243A4CF78822AAF671C</vt:lpwstr>
  </property>
</Properties>
</file>