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handoutMasterIdLst>
    <p:handoutMasterId r:id="rId10"/>
  </p:handoutMasterIdLst>
  <p:sldIdLst>
    <p:sldId id="262" r:id="rId2"/>
    <p:sldId id="256" r:id="rId3"/>
    <p:sldId id="257" r:id="rId4"/>
    <p:sldId id="264" r:id="rId5"/>
    <p:sldId id="258" r:id="rId6"/>
    <p:sldId id="259" r:id="rId7"/>
    <p:sldId id="261" r:id="rId8"/>
    <p:sldId id="263" r:id="rId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727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727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727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61ABC22-E9A9-4281-9F71-48E929C7086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GB"/>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GB"/>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GB"/>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GB"/>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GB"/>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GB"/>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GB"/>
            </a:p>
          </p:txBody>
        </p:sp>
      </p:grpSp>
      <p:sp>
        <p:nvSpPr>
          <p:cNvPr id="68620" name="Rectangle 12"/>
          <p:cNvSpPr>
            <a:spLocks noGrp="1" noChangeArrowheads="1"/>
          </p:cNvSpPr>
          <p:nvPr>
            <p:ph type="ctrTitle"/>
          </p:nvPr>
        </p:nvSpPr>
        <p:spPr>
          <a:xfrm>
            <a:off x="990600" y="1676400"/>
            <a:ext cx="7772400" cy="1462088"/>
          </a:xfrm>
        </p:spPr>
        <p:txBody>
          <a:bodyPr/>
          <a:lstStyle>
            <a:lvl1pPr>
              <a:defRPr/>
            </a:lvl1pPr>
          </a:lstStyle>
          <a:p>
            <a:r>
              <a:rPr lang="en-GB"/>
              <a:t>Click to edit Master title style</a:t>
            </a:r>
          </a:p>
        </p:txBody>
      </p:sp>
      <p:sp>
        <p:nvSpPr>
          <p:cNvPr id="686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GB"/>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GB"/>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97001CB-58D0-4C2F-98CF-4EA8FA6C9393}"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5E40321F-3FA0-4C3E-AAB3-40AE7CD6870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8E09C7E4-65B9-4FA9-9EC3-A8FF9B075D4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5749BD9E-3190-4D72-BCF3-0CA1326E6F3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449C03F5-111E-41D9-8F0A-E130B254719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DD736985-8C25-4735-8A8C-C73B25528B0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1"/>
          <p:cNvSpPr>
            <a:spLocks noGrp="1" noChangeArrowheads="1"/>
          </p:cNvSpPr>
          <p:nvPr>
            <p:ph type="dt" sz="half" idx="10"/>
          </p:nvPr>
        </p:nvSpPr>
        <p:spPr>
          <a:ln/>
        </p:spPr>
        <p:txBody>
          <a:bodyPr/>
          <a:lstStyle>
            <a:lvl1pPr>
              <a:defRPr/>
            </a:lvl1pPr>
          </a:lstStyle>
          <a:p>
            <a:pPr>
              <a:defRPr/>
            </a:pPr>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GB"/>
          </a:p>
        </p:txBody>
      </p:sp>
      <p:sp>
        <p:nvSpPr>
          <p:cNvPr id="9" name="Rectangle 13"/>
          <p:cNvSpPr>
            <a:spLocks noGrp="1" noChangeArrowheads="1"/>
          </p:cNvSpPr>
          <p:nvPr>
            <p:ph type="sldNum" sz="quarter" idx="12"/>
          </p:nvPr>
        </p:nvSpPr>
        <p:spPr>
          <a:ln/>
        </p:spPr>
        <p:txBody>
          <a:bodyPr/>
          <a:lstStyle>
            <a:lvl1pPr>
              <a:defRPr/>
            </a:lvl1pPr>
          </a:lstStyle>
          <a:p>
            <a:pPr>
              <a:defRPr/>
            </a:pPr>
            <a:fld id="{ED4AC548-2641-42AC-8E72-B3F3BC9DFD52}"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1"/>
          <p:cNvSpPr>
            <a:spLocks noGrp="1" noChangeArrowheads="1"/>
          </p:cNvSpPr>
          <p:nvPr>
            <p:ph type="dt" sz="half" idx="10"/>
          </p:nvPr>
        </p:nvSpPr>
        <p:spPr>
          <a:ln/>
        </p:spPr>
        <p:txBody>
          <a:bodyPr/>
          <a:lstStyle>
            <a:lvl1pPr>
              <a:defRPr/>
            </a:lvl1pPr>
          </a:lstStyle>
          <a:p>
            <a:pPr>
              <a:defRPr/>
            </a:pPr>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GB"/>
          </a:p>
        </p:txBody>
      </p:sp>
      <p:sp>
        <p:nvSpPr>
          <p:cNvPr id="5" name="Rectangle 13"/>
          <p:cNvSpPr>
            <a:spLocks noGrp="1" noChangeArrowheads="1"/>
          </p:cNvSpPr>
          <p:nvPr>
            <p:ph type="sldNum" sz="quarter" idx="12"/>
          </p:nvPr>
        </p:nvSpPr>
        <p:spPr>
          <a:ln/>
        </p:spPr>
        <p:txBody>
          <a:bodyPr/>
          <a:lstStyle>
            <a:lvl1pPr>
              <a:defRPr/>
            </a:lvl1pPr>
          </a:lstStyle>
          <a:p>
            <a:pPr>
              <a:defRPr/>
            </a:pPr>
            <a:fld id="{CA92CED8-12CF-40A8-9FD9-C2466D4969A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GB"/>
          </a:p>
        </p:txBody>
      </p:sp>
      <p:sp>
        <p:nvSpPr>
          <p:cNvPr id="4" name="Rectangle 13"/>
          <p:cNvSpPr>
            <a:spLocks noGrp="1" noChangeArrowheads="1"/>
          </p:cNvSpPr>
          <p:nvPr>
            <p:ph type="sldNum" sz="quarter" idx="12"/>
          </p:nvPr>
        </p:nvSpPr>
        <p:spPr>
          <a:ln/>
        </p:spPr>
        <p:txBody>
          <a:bodyPr/>
          <a:lstStyle>
            <a:lvl1pPr>
              <a:defRPr/>
            </a:lvl1pPr>
          </a:lstStyle>
          <a:p>
            <a:pPr>
              <a:defRPr/>
            </a:pPr>
            <a:fld id="{F71EBB54-9073-40ED-87C6-CE384304CD5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85D24503-145D-4270-B807-D5EB20C7B12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5DF1DD99-2932-48FC-ABA8-F42B1DD5A0D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p>
        </p:txBody>
      </p:sp>
      <p:sp>
        <p:nvSpPr>
          <p:cNvPr id="6758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6758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p>
        </p:txBody>
      </p:sp>
      <p:sp>
        <p:nvSpPr>
          <p:cNvPr id="6758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6759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p>
        </p:txBody>
      </p:sp>
      <p:sp>
        <p:nvSpPr>
          <p:cNvPr id="6759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p>
        </p:txBody>
      </p:sp>
      <p:sp>
        <p:nvSpPr>
          <p:cNvPr id="6759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75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GB"/>
          </a:p>
        </p:txBody>
      </p:sp>
      <p:sp>
        <p:nvSpPr>
          <p:cNvPr id="675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GB"/>
          </a:p>
        </p:txBody>
      </p:sp>
      <p:sp>
        <p:nvSpPr>
          <p:cNvPr id="675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C33968F8-8535-4311-9217-2B667A66CAC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ommunitycare.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3"/>
          <p:cNvSpPr>
            <a:spLocks noGrp="1" noChangeArrowheads="1"/>
          </p:cNvSpPr>
          <p:nvPr>
            <p:ph type="ctrTitle"/>
          </p:nvPr>
        </p:nvSpPr>
        <p:spPr/>
        <p:txBody>
          <a:bodyPr/>
          <a:lstStyle/>
          <a:p>
            <a:pPr algn="ctr" eaLnBrk="1" hangingPunct="1"/>
            <a:r>
              <a:rPr lang="en-GB" smtClean="0"/>
              <a:t>Negative or damaged learner identities? Moving beyond boundaries. </a:t>
            </a:r>
          </a:p>
        </p:txBody>
      </p:sp>
      <p:sp>
        <p:nvSpPr>
          <p:cNvPr id="3075" name="Rectangle 14"/>
          <p:cNvSpPr>
            <a:spLocks noGrp="1" noChangeArrowheads="1"/>
          </p:cNvSpPr>
          <p:nvPr>
            <p:ph type="subTitle" idx="1"/>
          </p:nvPr>
        </p:nvSpPr>
        <p:spPr/>
        <p:txBody>
          <a:bodyPr/>
          <a:lstStyle/>
          <a:p>
            <a:pPr eaLnBrk="1" hangingPunct="1"/>
            <a:r>
              <a:rPr lang="en-GB" smtClean="0"/>
              <a:t>Dr Helen Bovill</a:t>
            </a:r>
          </a:p>
          <a:p>
            <a:pPr eaLnBrk="1" hangingPunct="1"/>
            <a:r>
              <a:rPr lang="en-GB" smtClean="0"/>
              <a:t>University of the West of England</a:t>
            </a:r>
          </a:p>
          <a:p>
            <a:pPr eaLnBrk="1" hangingPunct="1"/>
            <a:r>
              <a:rPr lang="en-GB" smtClean="0"/>
              <a:t>Bristol</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smtClean="0"/>
              <a:t>Background to this presentation</a:t>
            </a:r>
          </a:p>
        </p:txBody>
      </p:sp>
      <p:sp>
        <p:nvSpPr>
          <p:cNvPr id="4099" name="Rectangle 3"/>
          <p:cNvSpPr>
            <a:spLocks noGrp="1" noChangeArrowheads="1"/>
          </p:cNvSpPr>
          <p:nvPr>
            <p:ph type="subTitle" idx="1"/>
          </p:nvPr>
        </p:nvSpPr>
        <p:spPr/>
        <p:txBody>
          <a:bodyPr/>
          <a:lstStyle/>
          <a:p>
            <a:pPr eaLnBrk="1" hangingPunct="1">
              <a:lnSpc>
                <a:spcPct val="80000"/>
              </a:lnSpc>
              <a:buFont typeface="Wingdings" pitchFamily="2" charset="2"/>
              <a:buChar char="n"/>
            </a:pPr>
            <a:r>
              <a:rPr lang="en-GB" sz="2800" smtClean="0"/>
              <a:t>3 yr PhD study</a:t>
            </a:r>
          </a:p>
          <a:p>
            <a:pPr eaLnBrk="1" hangingPunct="1">
              <a:lnSpc>
                <a:spcPct val="80000"/>
              </a:lnSpc>
              <a:buFont typeface="Wingdings" pitchFamily="2" charset="2"/>
              <a:buChar char="n"/>
            </a:pPr>
            <a:r>
              <a:rPr lang="en-GB" sz="2800" smtClean="0"/>
              <a:t>Method/ology</a:t>
            </a:r>
          </a:p>
          <a:p>
            <a:pPr eaLnBrk="1" hangingPunct="1">
              <a:lnSpc>
                <a:spcPct val="80000"/>
              </a:lnSpc>
              <a:buFont typeface="Wingdings" pitchFamily="2" charset="2"/>
              <a:buChar char="n"/>
            </a:pPr>
            <a:r>
              <a:rPr lang="en-GB" sz="2800" smtClean="0"/>
              <a:t>Participants</a:t>
            </a:r>
          </a:p>
          <a:p>
            <a:pPr eaLnBrk="1" hangingPunct="1">
              <a:lnSpc>
                <a:spcPct val="80000"/>
              </a:lnSpc>
              <a:buFont typeface="Wingdings" pitchFamily="2" charset="2"/>
              <a:buChar char="n"/>
            </a:pPr>
            <a:r>
              <a:rPr lang="en-GB" sz="2800" smtClean="0"/>
              <a:t>Some findings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3600" smtClean="0"/>
              <a:t>Some explanations for differentiated post-16 participation - barriers</a:t>
            </a:r>
            <a:r>
              <a:rPr lang="en-GB" smtClean="0"/>
              <a:t>.</a:t>
            </a:r>
          </a:p>
        </p:txBody>
      </p:sp>
      <p:sp>
        <p:nvSpPr>
          <p:cNvPr id="5123" name="Rectangle 3"/>
          <p:cNvSpPr>
            <a:spLocks noGrp="1" noChangeArrowheads="1"/>
          </p:cNvSpPr>
          <p:nvPr>
            <p:ph type="body" idx="1"/>
          </p:nvPr>
        </p:nvSpPr>
        <p:spPr/>
        <p:txBody>
          <a:bodyPr/>
          <a:lstStyle/>
          <a:p>
            <a:pPr eaLnBrk="1" hangingPunct="1">
              <a:lnSpc>
                <a:spcPct val="80000"/>
              </a:lnSpc>
            </a:pPr>
            <a:r>
              <a:rPr lang="en-GB" sz="2400" smtClean="0"/>
              <a:t>Institutional</a:t>
            </a:r>
          </a:p>
          <a:p>
            <a:pPr eaLnBrk="1" hangingPunct="1">
              <a:lnSpc>
                <a:spcPct val="80000"/>
              </a:lnSpc>
            </a:pPr>
            <a:r>
              <a:rPr lang="en-GB" sz="2400" smtClean="0"/>
              <a:t>Situational</a:t>
            </a:r>
          </a:p>
          <a:p>
            <a:pPr eaLnBrk="1" hangingPunct="1">
              <a:lnSpc>
                <a:spcPct val="80000"/>
              </a:lnSpc>
            </a:pPr>
            <a:r>
              <a:rPr lang="en-GB" sz="2400" smtClean="0"/>
              <a:t>Dispositional</a:t>
            </a:r>
          </a:p>
          <a:p>
            <a:pPr eaLnBrk="1" hangingPunct="1">
              <a:lnSpc>
                <a:spcPct val="80000"/>
              </a:lnSpc>
            </a:pPr>
            <a:r>
              <a:rPr lang="en-GB" altLang="zh-CN" sz="2400" smtClean="0">
                <a:ea typeface="宋体" charset="-122"/>
              </a:rPr>
              <a:t>“The metaphor of ‘barriers’ to participation is an attractive one that apparently explains differences in patterns of participation between socio-economic groups, and also contains its own solution – removal of the barriers. So, if it is observed that participation in HE is costly and that potential students from lower income families have lower rates of participation then it can be hypothesised that cost is a barrier, and removal of cost a solution, to widening participation.” </a:t>
            </a:r>
            <a:r>
              <a:rPr lang="en-GB" altLang="zh-CN" sz="1400" smtClean="0">
                <a:ea typeface="宋体" charset="-122"/>
              </a:rPr>
              <a:t>(Gorard, </a:t>
            </a:r>
            <a:r>
              <a:rPr lang="en-GB" altLang="zh-CN" sz="1400" i="1" smtClean="0">
                <a:ea typeface="宋体" charset="-122"/>
              </a:rPr>
              <a:t>et.al. </a:t>
            </a:r>
            <a:r>
              <a:rPr lang="en-GB" altLang="zh-CN" sz="1400" smtClean="0">
                <a:ea typeface="宋体" charset="-122"/>
              </a:rPr>
              <a:t>2006: 9)</a:t>
            </a:r>
            <a:r>
              <a:rPr lang="en-GB" altLang="zh-CN" sz="2400" smtClean="0">
                <a:ea typeface="宋体" charset="-122"/>
              </a:rPr>
              <a:t> </a:t>
            </a:r>
            <a:endParaRPr lang="en-GB" sz="2400"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GB" smtClean="0"/>
              <a:t>‘Wicked issues’ &amp; ‘early life inequality’</a:t>
            </a:r>
          </a:p>
        </p:txBody>
      </p:sp>
      <p:sp>
        <p:nvSpPr>
          <p:cNvPr id="6147" name="Rectangle 3"/>
          <p:cNvSpPr>
            <a:spLocks noGrp="1" noChangeArrowheads="1"/>
          </p:cNvSpPr>
          <p:nvPr>
            <p:ph type="body" idx="1"/>
          </p:nvPr>
        </p:nvSpPr>
        <p:spPr/>
        <p:txBody>
          <a:bodyPr/>
          <a:lstStyle/>
          <a:p>
            <a:pPr eaLnBrk="1" hangingPunct="1"/>
            <a:r>
              <a:rPr lang="en-GB" sz="2800" smtClean="0"/>
              <a:t>‘Conventionally qualified students from poorer backgrounds are just not there in sufficient number…’ </a:t>
            </a:r>
            <a:r>
              <a:rPr lang="en-GB" sz="1200" smtClean="0"/>
              <a:t>(Watson, 2006: 6).</a:t>
            </a:r>
          </a:p>
          <a:p>
            <a:pPr eaLnBrk="1" hangingPunct="1"/>
            <a:r>
              <a:rPr lang="en-GB" sz="2800" smtClean="0"/>
              <a:t>…family poverty, lack of role models and a sense of ‘not for us’, coupled with poor experiences of initial schooling, can act to create a kind of lifelong attitude to learning – a negative learner identity.’ </a:t>
            </a:r>
            <a:r>
              <a:rPr lang="en-GB" sz="1400" smtClean="0"/>
              <a:t>(Gorard and Smith, 2007: 153).</a:t>
            </a:r>
            <a:endParaRPr lang="en-GB" sz="2800" smtClean="0"/>
          </a:p>
          <a:p>
            <a:pPr eaLnBrk="1" hangingPunct="1"/>
            <a:endParaRPr lang="en-GB" sz="1200" smtClean="0"/>
          </a:p>
          <a:p>
            <a:pPr eaLnBrk="1" hangingPunct="1"/>
            <a:endParaRPr lang="en-GB"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smtClean="0"/>
              <a:t>Negative or damaged learner identities: 1?</a:t>
            </a:r>
          </a:p>
        </p:txBody>
      </p:sp>
      <p:sp>
        <p:nvSpPr>
          <p:cNvPr id="7171" name="Rectangle 3"/>
          <p:cNvSpPr>
            <a:spLocks noGrp="1" noChangeArrowheads="1"/>
          </p:cNvSpPr>
          <p:nvPr>
            <p:ph type="body" idx="1"/>
          </p:nvPr>
        </p:nvSpPr>
        <p:spPr/>
        <p:txBody>
          <a:bodyPr/>
          <a:lstStyle/>
          <a:p>
            <a:pPr eaLnBrk="1" hangingPunct="1">
              <a:lnSpc>
                <a:spcPct val="90000"/>
              </a:lnSpc>
            </a:pPr>
            <a:r>
              <a:rPr lang="en-GB" smtClean="0"/>
              <a:t>“This one teacher slagged me off all the time. He came round and said my family is really dumb, he was surprised at my sister’s GCSE results, he said ‘I thought she would fail, your brother’s going to fail as well’. And then he goes ‘there’s no point in you doing GCSE’ he did it in front of the whole class.” (Natasha, first interview October 2005).</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mtClean="0"/>
              <a:t>Negative or damaged learn identities: 2?</a:t>
            </a:r>
          </a:p>
        </p:txBody>
      </p:sp>
      <p:sp>
        <p:nvSpPr>
          <p:cNvPr id="8195" name="Rectangle 3"/>
          <p:cNvSpPr>
            <a:spLocks noGrp="1" noChangeArrowheads="1"/>
          </p:cNvSpPr>
          <p:nvPr>
            <p:ph type="body" idx="1"/>
          </p:nvPr>
        </p:nvSpPr>
        <p:spPr/>
        <p:txBody>
          <a:bodyPr/>
          <a:lstStyle/>
          <a:p>
            <a:pPr eaLnBrk="1" hangingPunct="1"/>
            <a:r>
              <a:rPr lang="en-GB" sz="2800" smtClean="0"/>
              <a:t>He was not a very nice teacher. He liked the brainy ones as he put it and he made it obvious the ones that weren’t so clever. I was in the stupid group; he used to call it the stupid group. Lots of us from this group were later found to have dyslexia. I’m slightly dyslexic, I didn’t know until I got to college, I’d already got through my GCSEs by then (Emma, first interview July 2005).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mtClean="0"/>
              <a:t>Implications of these findings</a:t>
            </a:r>
          </a:p>
        </p:txBody>
      </p:sp>
      <p:sp>
        <p:nvSpPr>
          <p:cNvPr id="9219" name="Rectangle 3"/>
          <p:cNvSpPr>
            <a:spLocks noGrp="1" noChangeArrowheads="1"/>
          </p:cNvSpPr>
          <p:nvPr>
            <p:ph type="body" idx="1"/>
          </p:nvPr>
        </p:nvSpPr>
        <p:spPr/>
        <p:txBody>
          <a:bodyPr/>
          <a:lstStyle/>
          <a:p>
            <a:pPr marL="381000" indent="-381000" eaLnBrk="1" hangingPunct="1">
              <a:lnSpc>
                <a:spcPct val="80000"/>
              </a:lnSpc>
            </a:pPr>
            <a:r>
              <a:rPr lang="en-GB" sz="1800" smtClean="0"/>
              <a:t>Conventional policy responses as irrelevant for many – removal of barriers may not address underlying issues.</a:t>
            </a:r>
          </a:p>
          <a:p>
            <a:pPr marL="381000" indent="-381000" eaLnBrk="1" hangingPunct="1">
              <a:lnSpc>
                <a:spcPct val="80000"/>
              </a:lnSpc>
            </a:pPr>
            <a:r>
              <a:rPr lang="en-GB" sz="1800" smtClean="0"/>
              <a:t>Is it multiple disadvantage or negative school experiences that most affect the participants? More research needed.</a:t>
            </a:r>
          </a:p>
          <a:p>
            <a:pPr marL="381000" indent="-381000" eaLnBrk="1" hangingPunct="1">
              <a:lnSpc>
                <a:spcPct val="80000"/>
              </a:lnSpc>
            </a:pPr>
            <a:r>
              <a:rPr lang="en-GB" sz="1800" smtClean="0"/>
              <a:t>Is it negative or damaged learner identities that develop? Or is it simply rational responses based on social inequality?</a:t>
            </a:r>
          </a:p>
          <a:p>
            <a:pPr marL="381000" indent="-381000" eaLnBrk="1" hangingPunct="1">
              <a:lnSpc>
                <a:spcPct val="80000"/>
              </a:lnSpc>
              <a:buFont typeface="Wingdings" pitchFamily="2" charset="2"/>
              <a:buAutoNum type="arabicPeriod"/>
            </a:pPr>
            <a:r>
              <a:rPr lang="en-GB" sz="1800" smtClean="0"/>
              <a:t>Schools continue to ’…fail to make any real connection with the lives of many working-class children.’ </a:t>
            </a:r>
            <a:r>
              <a:rPr lang="en-GB" sz="1200" smtClean="0"/>
              <a:t>(Plummer, 2000: 29).</a:t>
            </a:r>
          </a:p>
          <a:p>
            <a:pPr marL="381000" indent="-381000" eaLnBrk="1" hangingPunct="1">
              <a:lnSpc>
                <a:spcPct val="80000"/>
              </a:lnSpc>
              <a:buFont typeface="Wingdings" pitchFamily="2" charset="2"/>
              <a:buAutoNum type="arabicPeriod"/>
            </a:pPr>
            <a:r>
              <a:rPr lang="en-GB" sz="1800" smtClean="0"/>
              <a:t>Many young people are ‘cooled out’ of ambitions. </a:t>
            </a:r>
            <a:r>
              <a:rPr lang="en-GB" sz="1200" smtClean="0"/>
              <a:t>(Colley, </a:t>
            </a:r>
            <a:r>
              <a:rPr lang="en-GB" sz="1200" i="1" smtClean="0"/>
              <a:t>et.al. </a:t>
            </a:r>
            <a:r>
              <a:rPr lang="en-GB" sz="1200" smtClean="0"/>
              <a:t>2003).</a:t>
            </a:r>
            <a:endParaRPr lang="en-GB" sz="1800" smtClean="0"/>
          </a:p>
          <a:p>
            <a:pPr marL="381000" indent="-381000" eaLnBrk="1" hangingPunct="1">
              <a:lnSpc>
                <a:spcPct val="80000"/>
              </a:lnSpc>
            </a:pPr>
            <a:r>
              <a:rPr lang="en-GB" sz="1800" smtClean="0"/>
              <a:t>‘Education cannot compensate for society’. </a:t>
            </a:r>
            <a:r>
              <a:rPr lang="en-GB" sz="1200" smtClean="0"/>
              <a:t>(Bernstein, B. 1971). </a:t>
            </a:r>
            <a:r>
              <a:rPr lang="en-GB" sz="1800" smtClean="0"/>
              <a:t>But rather than focus on barriers do we need to focus on for example</a:t>
            </a:r>
          </a:p>
          <a:p>
            <a:pPr marL="381000" indent="-381000" eaLnBrk="1" hangingPunct="1">
              <a:lnSpc>
                <a:spcPct val="80000"/>
              </a:lnSpc>
              <a:buFont typeface="Wingdings" pitchFamily="2" charset="2"/>
              <a:buAutoNum type="arabicPeriod"/>
            </a:pPr>
            <a:r>
              <a:rPr lang="en-GB" sz="1800" smtClean="0"/>
              <a:t>size, design, organisation of schools to best serve the needs of less resilient children and young people? </a:t>
            </a:r>
            <a:r>
              <a:rPr lang="en-GB" sz="1200" smtClean="0"/>
              <a:t>(Wetz, 2006).</a:t>
            </a:r>
          </a:p>
          <a:p>
            <a:pPr marL="381000" indent="-381000" eaLnBrk="1" hangingPunct="1">
              <a:lnSpc>
                <a:spcPct val="80000"/>
              </a:lnSpc>
              <a:buFont typeface="Wingdings" pitchFamily="2" charset="2"/>
              <a:buAutoNum type="arabicPeriod"/>
            </a:pPr>
            <a:r>
              <a:rPr lang="en-GB" sz="1800" smtClean="0"/>
              <a:t>Could we look toward international models of education more closely e.g. ‘social pedagogues’.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mtClean="0"/>
              <a:t>References.</a:t>
            </a:r>
          </a:p>
        </p:txBody>
      </p:sp>
      <p:sp>
        <p:nvSpPr>
          <p:cNvPr id="10243" name="Rectangle 3"/>
          <p:cNvSpPr>
            <a:spLocks noGrp="1" noChangeArrowheads="1"/>
          </p:cNvSpPr>
          <p:nvPr>
            <p:ph type="body" idx="1"/>
          </p:nvPr>
        </p:nvSpPr>
        <p:spPr/>
        <p:txBody>
          <a:bodyPr/>
          <a:lstStyle/>
          <a:p>
            <a:pPr eaLnBrk="1" hangingPunct="1"/>
            <a:r>
              <a:rPr lang="en-GB" sz="1200" smtClean="0"/>
              <a:t>Bernstein B (1971)"Education cannot compensate for society" in Cosin B et al </a:t>
            </a:r>
            <a:r>
              <a:rPr lang="en-GB" sz="1200" i="1" smtClean="0"/>
              <a:t>School and Society</a:t>
            </a:r>
            <a:r>
              <a:rPr lang="en-GB" sz="1200" smtClean="0"/>
              <a:t>, London, Routledge and Kegan Paul.</a:t>
            </a:r>
          </a:p>
          <a:p>
            <a:pPr eaLnBrk="1" hangingPunct="1"/>
            <a:r>
              <a:rPr lang="en-GB" sz="1200" smtClean="0"/>
              <a:t>Bovill, H. (2008) </a:t>
            </a:r>
            <a:r>
              <a:rPr lang="en-GB" sz="1200" i="1" smtClean="0"/>
              <a:t>How and Why do Working-Class Women Engage with the Structures of Higher Education? PhD thesis. </a:t>
            </a:r>
            <a:r>
              <a:rPr lang="en-GB" sz="1200" smtClean="0"/>
              <a:t>Bristol: University of the West of England.</a:t>
            </a:r>
          </a:p>
          <a:p>
            <a:pPr eaLnBrk="1" hangingPunct="1"/>
            <a:r>
              <a:rPr lang="en-GB" sz="1200" smtClean="0"/>
              <a:t>Cameron, C. (2006) </a:t>
            </a:r>
            <a:r>
              <a:rPr lang="en-GB" sz="1200" i="1" smtClean="0"/>
              <a:t>New  ways of educating: Pedagogy and children’s services: Final report to the Esmee Fairbairn Foundation. </a:t>
            </a:r>
            <a:r>
              <a:rPr lang="en-GB" sz="1200" smtClean="0"/>
              <a:t>London: Thomas Coram Research Unit. </a:t>
            </a:r>
          </a:p>
          <a:p>
            <a:pPr eaLnBrk="1" hangingPunct="1"/>
            <a:r>
              <a:rPr lang="en-GB" sz="1200" smtClean="0"/>
              <a:t>Colley, H., James, D., Tedder, M. and Diment, K. (2003) ‘Learning as Becoming in Vocational Education and training: class, gender and the role of vocational habitus’, in </a:t>
            </a:r>
            <a:r>
              <a:rPr lang="en-GB" sz="1200" i="1" smtClean="0"/>
              <a:t>Journal of Vocational Education &amp; Training. </a:t>
            </a:r>
            <a:r>
              <a:rPr lang="en-GB" sz="1200" smtClean="0"/>
              <a:t>55 (4): 471-497.</a:t>
            </a:r>
          </a:p>
          <a:p>
            <a:pPr eaLnBrk="1" hangingPunct="1"/>
            <a:r>
              <a:rPr lang="en-GB" sz="1200" smtClean="0"/>
              <a:t>Dunne, M. and Gazeley, L. (2008) ‘Teachers, social class and underachievement’, in </a:t>
            </a:r>
            <a:r>
              <a:rPr lang="en-GB" sz="1200" i="1" smtClean="0"/>
              <a:t>British Journal of Sociology of Education. </a:t>
            </a:r>
            <a:r>
              <a:rPr lang="en-GB" sz="1200" smtClean="0"/>
              <a:t>29 (5): 451-463.</a:t>
            </a:r>
          </a:p>
          <a:p>
            <a:pPr eaLnBrk="1" hangingPunct="1"/>
            <a:r>
              <a:rPr lang="en-GB" sz="1200" smtClean="0"/>
              <a:t>Gorard, S., Smith, E., May, H., Thomas, L., Adnett, N. and Slack, K. (2006) </a:t>
            </a:r>
            <a:r>
              <a:rPr lang="en-GB" sz="1200" i="1" smtClean="0"/>
              <a:t>Review of Widening Participation Research: addressing the barriers to participation in higher education. </a:t>
            </a:r>
            <a:r>
              <a:rPr lang="en-GB" sz="1200" smtClean="0"/>
              <a:t>Bristol: HEFCE.</a:t>
            </a:r>
          </a:p>
          <a:p>
            <a:pPr eaLnBrk="1" hangingPunct="1"/>
            <a:r>
              <a:rPr lang="en-GB" sz="1200" smtClean="0"/>
              <a:t>Gorard, S. and Smith. E. (2007) ‘Do barriers get in the way? A review of the determinants of post-16 participation, in </a:t>
            </a:r>
            <a:r>
              <a:rPr lang="en-GB" sz="1200" i="1" smtClean="0"/>
              <a:t>Research in Post-Compulsory Education. </a:t>
            </a:r>
            <a:r>
              <a:rPr lang="en-GB" sz="1200" smtClean="0"/>
              <a:t>12 (2): 141-158.</a:t>
            </a:r>
          </a:p>
          <a:p>
            <a:pPr eaLnBrk="1" hangingPunct="1"/>
            <a:r>
              <a:rPr lang="en-GB" sz="1200" smtClean="0"/>
              <a:t>Plummer, G. (2000) </a:t>
            </a:r>
            <a:r>
              <a:rPr lang="en-GB" sz="1200" i="1" smtClean="0"/>
              <a:t>Failing Working-Class Girls. </a:t>
            </a:r>
            <a:r>
              <a:rPr lang="en-GB" sz="1200" smtClean="0"/>
              <a:t>London: Trentham.</a:t>
            </a:r>
          </a:p>
          <a:p>
            <a:pPr eaLnBrk="1" hangingPunct="1"/>
            <a:r>
              <a:rPr lang="en-GB" sz="1200" smtClean="0"/>
              <a:t>Watson, D. (2006) </a:t>
            </a:r>
            <a:r>
              <a:rPr lang="en-GB" sz="1200" i="1" smtClean="0"/>
              <a:t>How to think about Widening Participation in UK Higher Education. </a:t>
            </a:r>
            <a:r>
              <a:rPr lang="en-GB" sz="1200" smtClean="0"/>
              <a:t>Bristol: HEFCE.</a:t>
            </a:r>
          </a:p>
          <a:p>
            <a:pPr eaLnBrk="1" hangingPunct="1"/>
            <a:r>
              <a:rPr lang="en-GB" sz="1200" smtClean="0"/>
              <a:t>Oxtoby, K. (2009) ‘Social pedagogues in mainland Europe: Lessons from Europe on pedagogy’, in </a:t>
            </a:r>
            <a:r>
              <a:rPr lang="en-GB" sz="1200" i="1" smtClean="0"/>
              <a:t>Community Care</a:t>
            </a:r>
            <a:r>
              <a:rPr lang="en-GB" sz="1200" smtClean="0"/>
              <a:t>. March 18</a:t>
            </a:r>
            <a:r>
              <a:rPr lang="en-GB" sz="1200" baseline="30000" smtClean="0"/>
              <a:t>th</a:t>
            </a:r>
            <a:r>
              <a:rPr lang="en-GB" sz="1200" smtClean="0"/>
              <a:t>. Available at: </a:t>
            </a:r>
            <a:r>
              <a:rPr lang="en-GB" sz="1200" smtClean="0">
                <a:hlinkClick r:id="rId2"/>
              </a:rPr>
              <a:t>www.CommunityCare.co.uk</a:t>
            </a:r>
            <a:r>
              <a:rPr lang="en-GB" sz="1200" smtClean="0"/>
              <a:t> (Last Accessed: 3.9.2009).   </a:t>
            </a:r>
          </a:p>
          <a:p>
            <a:pPr eaLnBrk="1" hangingPunct="1"/>
            <a:r>
              <a:rPr lang="en-GB" sz="1200" smtClean="0"/>
              <a:t>Wetz, J. (2006) </a:t>
            </a:r>
            <a:r>
              <a:rPr lang="en-GB" sz="1200" i="1" smtClean="0"/>
              <a:t>Holding Children in Mind Over Time. </a:t>
            </a:r>
            <a:r>
              <a:rPr lang="en-GB" sz="1200" smtClean="0"/>
              <a:t>Bristol: Bristol Education Initiative. </a:t>
            </a:r>
          </a:p>
          <a:p>
            <a:pPr eaLnBrk="1" hangingPunct="1"/>
            <a:endParaRPr lang="en-GB" sz="1200" smtClean="0"/>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729</TotalTime>
  <Words>938</Words>
  <Application>Microsoft Office PowerPoint</Application>
  <PresentationFormat>On-screen Show (4:3)</PresentationFormat>
  <Paragraphs>42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Tahoma</vt:lpstr>
      <vt:lpstr>Arial</vt:lpstr>
      <vt:lpstr>Wingdings</vt:lpstr>
      <vt:lpstr>Calibri</vt:lpstr>
      <vt:lpstr>宋体</vt:lpstr>
      <vt:lpstr>Blends</vt:lpstr>
      <vt:lpstr>Negative or damaged learner identities? Moving beyond boundaries. </vt:lpstr>
      <vt:lpstr>Background to this presentation</vt:lpstr>
      <vt:lpstr>Some explanations for differentiated post-16 participation - barriers.</vt:lpstr>
      <vt:lpstr>‘Wicked issues’ &amp; ‘early life inequality’</vt:lpstr>
      <vt:lpstr>Negative or damaged learner identities: 1?</vt:lpstr>
      <vt:lpstr>Negative or damaged learn identities: 2?</vt:lpstr>
      <vt:lpstr>Implications of these findings</vt:lpstr>
      <vt:lpstr>References.</vt:lpstr>
    </vt:vector>
  </TitlesOfParts>
  <Company>University of the West of England, Bristol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Helen Bovill</dc:creator>
  <cp:lastModifiedBy>Anna Lawson</cp:lastModifiedBy>
  <cp:revision>11</cp:revision>
  <dcterms:created xsi:type="dcterms:W3CDTF">2009-09-01T12:54:29Z</dcterms:created>
  <dcterms:modified xsi:type="dcterms:W3CDTF">2010-09-22T11:31:21Z</dcterms:modified>
</cp:coreProperties>
</file>