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89"/>
  </p:notesMasterIdLst>
  <p:handoutMasterIdLst>
    <p:handoutMasterId r:id="rId90"/>
  </p:handoutMasterIdLst>
  <p:sldIdLst>
    <p:sldId id="281" r:id="rId5"/>
    <p:sldId id="256" r:id="rId6"/>
    <p:sldId id="361" r:id="rId7"/>
    <p:sldId id="306" r:id="rId8"/>
    <p:sldId id="343" r:id="rId9"/>
    <p:sldId id="273" r:id="rId10"/>
    <p:sldId id="349" r:id="rId11"/>
    <p:sldId id="350" r:id="rId12"/>
    <p:sldId id="351" r:id="rId13"/>
    <p:sldId id="269" r:id="rId14"/>
    <p:sldId id="270" r:id="rId15"/>
    <p:sldId id="353" r:id="rId16"/>
    <p:sldId id="354" r:id="rId17"/>
    <p:sldId id="257" r:id="rId18"/>
    <p:sldId id="258" r:id="rId19"/>
    <p:sldId id="356" r:id="rId20"/>
    <p:sldId id="268" r:id="rId21"/>
    <p:sldId id="267" r:id="rId22"/>
    <p:sldId id="259" r:id="rId23"/>
    <p:sldId id="392" r:id="rId24"/>
    <p:sldId id="260" r:id="rId25"/>
    <p:sldId id="261" r:id="rId26"/>
    <p:sldId id="262" r:id="rId27"/>
    <p:sldId id="263" r:id="rId28"/>
    <p:sldId id="326" r:id="rId29"/>
    <p:sldId id="337" r:id="rId30"/>
    <p:sldId id="338" r:id="rId31"/>
    <p:sldId id="339" r:id="rId32"/>
    <p:sldId id="340" r:id="rId33"/>
    <p:sldId id="358" r:id="rId34"/>
    <p:sldId id="357" r:id="rId35"/>
    <p:sldId id="325" r:id="rId36"/>
    <p:sldId id="322" r:id="rId37"/>
    <p:sldId id="323" r:id="rId38"/>
    <p:sldId id="324" r:id="rId39"/>
    <p:sldId id="391" r:id="rId40"/>
    <p:sldId id="335" r:id="rId41"/>
    <p:sldId id="336" r:id="rId42"/>
    <p:sldId id="264" r:id="rId43"/>
    <p:sldId id="375" r:id="rId44"/>
    <p:sldId id="376" r:id="rId45"/>
    <p:sldId id="377" r:id="rId46"/>
    <p:sldId id="378" r:id="rId47"/>
    <p:sldId id="379" r:id="rId48"/>
    <p:sldId id="380" r:id="rId49"/>
    <p:sldId id="381" r:id="rId50"/>
    <p:sldId id="382" r:id="rId51"/>
    <p:sldId id="387" r:id="rId52"/>
    <p:sldId id="383" r:id="rId53"/>
    <p:sldId id="384" r:id="rId54"/>
    <p:sldId id="385" r:id="rId55"/>
    <p:sldId id="386" r:id="rId56"/>
    <p:sldId id="388" r:id="rId57"/>
    <p:sldId id="329" r:id="rId58"/>
    <p:sldId id="328" r:id="rId59"/>
    <p:sldId id="344" r:id="rId60"/>
    <p:sldId id="330" r:id="rId61"/>
    <p:sldId id="331" r:id="rId62"/>
    <p:sldId id="332" r:id="rId63"/>
    <p:sldId id="333" r:id="rId64"/>
    <p:sldId id="334" r:id="rId65"/>
    <p:sldId id="346" r:id="rId66"/>
    <p:sldId id="347" r:id="rId67"/>
    <p:sldId id="320" r:id="rId68"/>
    <p:sldId id="319" r:id="rId69"/>
    <p:sldId id="389" r:id="rId70"/>
    <p:sldId id="287" r:id="rId71"/>
    <p:sldId id="282" r:id="rId72"/>
    <p:sldId id="390" r:id="rId73"/>
    <p:sldId id="271" r:id="rId74"/>
    <p:sldId id="291" r:id="rId75"/>
    <p:sldId id="294" r:id="rId76"/>
    <p:sldId id="352" r:id="rId77"/>
    <p:sldId id="283" r:id="rId78"/>
    <p:sldId id="304" r:id="rId79"/>
    <p:sldId id="305" r:id="rId80"/>
    <p:sldId id="288" r:id="rId81"/>
    <p:sldId id="279" r:id="rId82"/>
    <p:sldId id="286" r:id="rId83"/>
    <p:sldId id="293" r:id="rId84"/>
    <p:sldId id="284" r:id="rId85"/>
    <p:sldId id="302" r:id="rId86"/>
    <p:sldId id="345" r:id="rId87"/>
    <p:sldId id="278" r:id="rId88"/>
  </p:sldIdLst>
  <p:sldSz cx="12192000" cy="6858000"/>
  <p:notesSz cx="9872663" cy="6797675"/>
  <p:custDataLst>
    <p:tags r:id="rId91"/>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81"/>
            <p14:sldId id="256"/>
            <p14:sldId id="361"/>
            <p14:sldId id="306"/>
            <p14:sldId id="343"/>
            <p14:sldId id="273"/>
            <p14:sldId id="349"/>
            <p14:sldId id="350"/>
            <p14:sldId id="351"/>
            <p14:sldId id="269"/>
            <p14:sldId id="270"/>
            <p14:sldId id="353"/>
            <p14:sldId id="354"/>
            <p14:sldId id="257"/>
            <p14:sldId id="258"/>
            <p14:sldId id="356"/>
            <p14:sldId id="268"/>
            <p14:sldId id="267"/>
            <p14:sldId id="259"/>
            <p14:sldId id="392"/>
            <p14:sldId id="260"/>
            <p14:sldId id="261"/>
            <p14:sldId id="262"/>
            <p14:sldId id="263"/>
            <p14:sldId id="326"/>
            <p14:sldId id="337"/>
            <p14:sldId id="338"/>
            <p14:sldId id="339"/>
            <p14:sldId id="340"/>
            <p14:sldId id="358"/>
            <p14:sldId id="357"/>
            <p14:sldId id="325"/>
            <p14:sldId id="322"/>
            <p14:sldId id="323"/>
            <p14:sldId id="324"/>
            <p14:sldId id="391"/>
            <p14:sldId id="335"/>
            <p14:sldId id="336"/>
            <p14:sldId id="264"/>
            <p14:sldId id="375"/>
            <p14:sldId id="376"/>
            <p14:sldId id="377"/>
            <p14:sldId id="378"/>
            <p14:sldId id="379"/>
            <p14:sldId id="380"/>
            <p14:sldId id="381"/>
            <p14:sldId id="382"/>
            <p14:sldId id="387"/>
            <p14:sldId id="383"/>
            <p14:sldId id="384"/>
            <p14:sldId id="385"/>
            <p14:sldId id="386"/>
            <p14:sldId id="388"/>
            <p14:sldId id="329"/>
            <p14:sldId id="328"/>
            <p14:sldId id="344"/>
            <p14:sldId id="330"/>
            <p14:sldId id="331"/>
            <p14:sldId id="332"/>
            <p14:sldId id="333"/>
            <p14:sldId id="334"/>
            <p14:sldId id="346"/>
            <p14:sldId id="347"/>
            <p14:sldId id="320"/>
            <p14:sldId id="319"/>
            <p14:sldId id="389"/>
            <p14:sldId id="287"/>
            <p14:sldId id="282"/>
            <p14:sldId id="390"/>
            <p14:sldId id="271"/>
            <p14:sldId id="291"/>
            <p14:sldId id="294"/>
            <p14:sldId id="352"/>
            <p14:sldId id="283"/>
            <p14:sldId id="304"/>
            <p14:sldId id="305"/>
            <p14:sldId id="288"/>
            <p14:sldId id="279"/>
            <p14:sldId id="286"/>
            <p14:sldId id="293"/>
            <p14:sldId id="284"/>
            <p14:sldId id="302"/>
            <p14:sldId id="345"/>
            <p14:sldId id="278"/>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85190"/>
    <a:srgbClr val="1A9DAC"/>
    <a:srgbClr val="199DAC"/>
    <a:srgbClr val="16818D"/>
    <a:srgbClr val="1C9DAC"/>
    <a:srgbClr val="598752"/>
    <a:srgbClr val="6DA463"/>
    <a:srgbClr val="A65C45"/>
    <a:srgbClr val="CC70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4" autoAdjust="0"/>
    <p:restoredTop sz="86410"/>
  </p:normalViewPr>
  <p:slideViewPr>
    <p:cSldViewPr showGuides="1">
      <p:cViewPr varScale="1">
        <p:scale>
          <a:sx n="93" d="100"/>
          <a:sy n="93" d="100"/>
        </p:scale>
        <p:origin x="90" y="384"/>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06" d="100"/>
          <a:sy n="106" d="100"/>
        </p:scale>
        <p:origin x="196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24B7E0-EB7E-4D0D-8BC7-4E0254BFA802}" type="doc">
      <dgm:prSet loTypeId="urn:microsoft.com/office/officeart/2005/8/layout/pyramid3" loCatId="pyramid" qsTypeId="urn:microsoft.com/office/officeart/2005/8/quickstyle/simple1" qsCatId="simple" csTypeId="urn:microsoft.com/office/officeart/2005/8/colors/accent3_3" csCatId="accent3" phldr="1"/>
      <dgm:spPr/>
    </dgm:pt>
    <dgm:pt modelId="{A5C3AF06-D4E2-42B2-AEF3-C889846B6005}">
      <dgm:prSet phldrT="[Text]"/>
      <dgm:spPr>
        <a:solidFill>
          <a:schemeClr val="accent1"/>
        </a:solidFill>
      </dgm:spPr>
      <dgm:t>
        <a:bodyPr/>
        <a:lstStyle/>
        <a:p>
          <a:r>
            <a:rPr lang="en-GB" dirty="0"/>
            <a:t>Avoid</a:t>
          </a:r>
        </a:p>
      </dgm:t>
    </dgm:pt>
    <dgm:pt modelId="{324C0CEB-49C2-4EA5-B403-E2C2EE8B76EF}" type="parTrans" cxnId="{650B389D-09D9-4B20-982B-348F2D2F2BB4}">
      <dgm:prSet/>
      <dgm:spPr/>
      <dgm:t>
        <a:bodyPr/>
        <a:lstStyle/>
        <a:p>
          <a:endParaRPr lang="en-GB"/>
        </a:p>
      </dgm:t>
    </dgm:pt>
    <dgm:pt modelId="{8E11AF28-DD67-4BF4-85A5-E7ADA49C109F}" type="sibTrans" cxnId="{650B389D-09D9-4B20-982B-348F2D2F2BB4}">
      <dgm:prSet/>
      <dgm:spPr/>
      <dgm:t>
        <a:bodyPr/>
        <a:lstStyle/>
        <a:p>
          <a:endParaRPr lang="en-GB"/>
        </a:p>
      </dgm:t>
    </dgm:pt>
    <dgm:pt modelId="{F5D88551-CBDF-4D51-9B17-D3ECCF6B01C5}">
      <dgm:prSet phldrT="[Text]"/>
      <dgm:spPr>
        <a:solidFill>
          <a:schemeClr val="accent1"/>
        </a:solidFill>
      </dgm:spPr>
      <dgm:t>
        <a:bodyPr/>
        <a:lstStyle/>
        <a:p>
          <a:r>
            <a:rPr lang="en-GB" dirty="0"/>
            <a:t>Reduce</a:t>
          </a:r>
        </a:p>
      </dgm:t>
    </dgm:pt>
    <dgm:pt modelId="{8590AEBF-4DE2-43B1-9B96-4301FF44F5A0}" type="parTrans" cxnId="{B08D57C2-2F78-43DA-9BFD-8FD3B96A8B2B}">
      <dgm:prSet/>
      <dgm:spPr/>
      <dgm:t>
        <a:bodyPr/>
        <a:lstStyle/>
        <a:p>
          <a:endParaRPr lang="en-GB"/>
        </a:p>
      </dgm:t>
    </dgm:pt>
    <dgm:pt modelId="{2714F59F-FE11-4128-AFE8-80B0205FFC0B}" type="sibTrans" cxnId="{B08D57C2-2F78-43DA-9BFD-8FD3B96A8B2B}">
      <dgm:prSet/>
      <dgm:spPr/>
      <dgm:t>
        <a:bodyPr/>
        <a:lstStyle/>
        <a:p>
          <a:endParaRPr lang="en-GB"/>
        </a:p>
      </dgm:t>
    </dgm:pt>
    <dgm:pt modelId="{95D182A9-AE33-4F1E-96EB-4FC32FF4CFFD}">
      <dgm:prSet phldrT="[Text]"/>
      <dgm:spPr>
        <a:solidFill>
          <a:schemeClr val="accent1"/>
        </a:solidFill>
      </dgm:spPr>
      <dgm:t>
        <a:bodyPr/>
        <a:lstStyle/>
        <a:p>
          <a:r>
            <a:rPr lang="en-GB" dirty="0"/>
            <a:t>Replace</a:t>
          </a:r>
        </a:p>
      </dgm:t>
    </dgm:pt>
    <dgm:pt modelId="{D8168907-5939-42A1-9B75-D1CF8A7613AA}" type="parTrans" cxnId="{D63DD45E-ED2F-4D26-8328-8C65A90434A4}">
      <dgm:prSet/>
      <dgm:spPr/>
      <dgm:t>
        <a:bodyPr/>
        <a:lstStyle/>
        <a:p>
          <a:endParaRPr lang="en-GB"/>
        </a:p>
      </dgm:t>
    </dgm:pt>
    <dgm:pt modelId="{7CC455B1-315C-4C9B-BD55-250C15D16945}" type="sibTrans" cxnId="{D63DD45E-ED2F-4D26-8328-8C65A90434A4}">
      <dgm:prSet/>
      <dgm:spPr/>
      <dgm:t>
        <a:bodyPr/>
        <a:lstStyle/>
        <a:p>
          <a:endParaRPr lang="en-GB"/>
        </a:p>
      </dgm:t>
    </dgm:pt>
    <dgm:pt modelId="{EE3E6CF2-154F-4222-9280-9AE2281F0890}">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Avoid carbon intensive activities (and rethink business strategy)</a:t>
          </a:r>
        </a:p>
      </dgm:t>
    </dgm:pt>
    <dgm:pt modelId="{DA6B3DC2-414C-41A0-B778-C1D8DC21B856}" type="parTrans" cxnId="{DFDCCACE-219D-4DC4-B29F-FE4CD6FC37E1}">
      <dgm:prSet/>
      <dgm:spPr/>
      <dgm:t>
        <a:bodyPr/>
        <a:lstStyle/>
        <a:p>
          <a:endParaRPr lang="en-GB"/>
        </a:p>
      </dgm:t>
    </dgm:pt>
    <dgm:pt modelId="{B71CC092-27AE-47E6-BFE6-5D699F1ED04E}" type="sibTrans" cxnId="{DFDCCACE-219D-4DC4-B29F-FE4CD6FC37E1}">
      <dgm:prSet/>
      <dgm:spPr/>
      <dgm:t>
        <a:bodyPr/>
        <a:lstStyle/>
        <a:p>
          <a:endParaRPr lang="en-GB"/>
        </a:p>
      </dgm:t>
    </dgm:pt>
    <dgm:pt modelId="{D2F79115-D675-45F1-A0E9-E03E026F67EA}">
      <dgm:prSet phldrT="[Text]"/>
      <dgm:spPr>
        <a:solidFill>
          <a:schemeClr val="accent1"/>
        </a:solidFill>
      </dgm:spPr>
      <dgm:t>
        <a:bodyPr/>
        <a:lstStyle/>
        <a:p>
          <a:r>
            <a:rPr lang="en-GB" dirty="0"/>
            <a:t>Offset</a:t>
          </a:r>
        </a:p>
      </dgm:t>
    </dgm:pt>
    <dgm:pt modelId="{BCCF52A8-2051-4E56-9598-02D10FCDE32C}" type="parTrans" cxnId="{D7FDD3DA-49D9-479A-8DF1-9B75DDC0514B}">
      <dgm:prSet/>
      <dgm:spPr/>
      <dgm:t>
        <a:bodyPr/>
        <a:lstStyle/>
        <a:p>
          <a:endParaRPr lang="en-GB"/>
        </a:p>
      </dgm:t>
    </dgm:pt>
    <dgm:pt modelId="{63054897-0423-410A-BD36-D65D3CA84370}" type="sibTrans" cxnId="{D7FDD3DA-49D9-479A-8DF1-9B75DDC0514B}">
      <dgm:prSet/>
      <dgm:spPr/>
      <dgm:t>
        <a:bodyPr/>
        <a:lstStyle/>
        <a:p>
          <a:endParaRPr lang="en-GB"/>
        </a:p>
      </dgm:t>
    </dgm:pt>
    <dgm:pt modelId="{3744F3BF-8C2E-455F-BAD4-A2720CFE7EC6}">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Do whatever you do more efficiently</a:t>
          </a:r>
        </a:p>
      </dgm:t>
    </dgm:pt>
    <dgm:pt modelId="{853B9213-02EC-444D-BAB2-0B837C0FC1EA}" type="parTrans" cxnId="{5D9A7868-E033-4AF3-9988-124AEA35BEEC}">
      <dgm:prSet/>
      <dgm:spPr/>
      <dgm:t>
        <a:bodyPr/>
        <a:lstStyle/>
        <a:p>
          <a:endParaRPr lang="en-GB"/>
        </a:p>
      </dgm:t>
    </dgm:pt>
    <dgm:pt modelId="{199D9907-9865-4029-925B-ED1DED378D5B}" type="sibTrans" cxnId="{5D9A7868-E033-4AF3-9988-124AEA35BEEC}">
      <dgm:prSet/>
      <dgm:spPr/>
      <dgm:t>
        <a:bodyPr/>
        <a:lstStyle/>
        <a:p>
          <a:endParaRPr lang="en-GB"/>
        </a:p>
      </dgm:t>
    </dgm:pt>
    <dgm:pt modelId="{519AF3A2-5092-404C-84C4-3CCFF7F1ABC4}">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Replace high-carbon energy sources with low-carbon ones</a:t>
          </a:r>
        </a:p>
      </dgm:t>
    </dgm:pt>
    <dgm:pt modelId="{C8B821EB-B053-4C9A-8653-8CBA8F22F8E8}" type="parTrans" cxnId="{D26B0782-869F-47EE-9D9E-117E81007904}">
      <dgm:prSet/>
      <dgm:spPr/>
      <dgm:t>
        <a:bodyPr/>
        <a:lstStyle/>
        <a:p>
          <a:endParaRPr lang="en-GB"/>
        </a:p>
      </dgm:t>
    </dgm:pt>
    <dgm:pt modelId="{FC67E302-E304-463F-AC17-2DE2AF4F6423}" type="sibTrans" cxnId="{D26B0782-869F-47EE-9D9E-117E81007904}">
      <dgm:prSet/>
      <dgm:spPr/>
      <dgm:t>
        <a:bodyPr/>
        <a:lstStyle/>
        <a:p>
          <a:endParaRPr lang="en-GB"/>
        </a:p>
      </dgm:t>
    </dgm:pt>
    <dgm:pt modelId="{C522DCEA-8DC1-4918-B1BC-D6DA7947F064}">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Offset those emissions which can’t be limited by the above</a:t>
          </a:r>
        </a:p>
      </dgm:t>
    </dgm:pt>
    <dgm:pt modelId="{CDBB4971-E27B-46EC-948D-E3D96C4ACD84}" type="parTrans" cxnId="{E69CA6C6-10A3-4B36-B18B-3AE0555C5ED3}">
      <dgm:prSet/>
      <dgm:spPr/>
      <dgm:t>
        <a:bodyPr/>
        <a:lstStyle/>
        <a:p>
          <a:endParaRPr lang="en-GB"/>
        </a:p>
      </dgm:t>
    </dgm:pt>
    <dgm:pt modelId="{DAA25700-E417-473C-8772-5FC71CE1CCDB}" type="sibTrans" cxnId="{E69CA6C6-10A3-4B36-B18B-3AE0555C5ED3}">
      <dgm:prSet/>
      <dgm:spPr/>
      <dgm:t>
        <a:bodyPr/>
        <a:lstStyle/>
        <a:p>
          <a:endParaRPr lang="en-GB"/>
        </a:p>
      </dgm:t>
    </dgm:pt>
    <dgm:pt modelId="{27947E60-6D95-4407-87CF-082E39AF5B4B}" type="pres">
      <dgm:prSet presAssocID="{8924B7E0-EB7E-4D0D-8BC7-4E0254BFA802}" presName="Name0" presStyleCnt="0">
        <dgm:presLayoutVars>
          <dgm:dir/>
          <dgm:animLvl val="lvl"/>
          <dgm:resizeHandles val="exact"/>
        </dgm:presLayoutVars>
      </dgm:prSet>
      <dgm:spPr/>
    </dgm:pt>
    <dgm:pt modelId="{2EC67A23-FE62-425D-8831-8513D5F6F969}" type="pres">
      <dgm:prSet presAssocID="{A5C3AF06-D4E2-42B2-AEF3-C889846B6005}" presName="Name8" presStyleCnt="0"/>
      <dgm:spPr/>
    </dgm:pt>
    <dgm:pt modelId="{39847E38-EF49-424C-9ABE-D338B79F7B6F}" type="pres">
      <dgm:prSet presAssocID="{A5C3AF06-D4E2-42B2-AEF3-C889846B6005}" presName="acctBkgd" presStyleLbl="alignAcc1" presStyleIdx="0" presStyleCnt="4"/>
      <dgm:spPr/>
      <dgm:t>
        <a:bodyPr/>
        <a:lstStyle/>
        <a:p>
          <a:endParaRPr lang="en-US"/>
        </a:p>
      </dgm:t>
    </dgm:pt>
    <dgm:pt modelId="{D4A0F06F-DF77-481D-990B-4720419BCBED}" type="pres">
      <dgm:prSet presAssocID="{A5C3AF06-D4E2-42B2-AEF3-C889846B6005}" presName="acctTx" presStyleLbl="alignAcc1" presStyleIdx="0" presStyleCnt="4">
        <dgm:presLayoutVars>
          <dgm:bulletEnabled val="1"/>
        </dgm:presLayoutVars>
      </dgm:prSet>
      <dgm:spPr/>
      <dgm:t>
        <a:bodyPr/>
        <a:lstStyle/>
        <a:p>
          <a:endParaRPr lang="en-US"/>
        </a:p>
      </dgm:t>
    </dgm:pt>
    <dgm:pt modelId="{B7065D89-62FC-41C8-9264-F7DDE09110BE}" type="pres">
      <dgm:prSet presAssocID="{A5C3AF06-D4E2-42B2-AEF3-C889846B6005}" presName="level" presStyleLbl="node1" presStyleIdx="0" presStyleCnt="4">
        <dgm:presLayoutVars>
          <dgm:chMax val="1"/>
          <dgm:bulletEnabled val="1"/>
        </dgm:presLayoutVars>
      </dgm:prSet>
      <dgm:spPr/>
      <dgm:t>
        <a:bodyPr/>
        <a:lstStyle/>
        <a:p>
          <a:endParaRPr lang="en-US"/>
        </a:p>
      </dgm:t>
    </dgm:pt>
    <dgm:pt modelId="{E48C5B04-2E49-4A1B-848C-CE341C28EFA7}" type="pres">
      <dgm:prSet presAssocID="{A5C3AF06-D4E2-42B2-AEF3-C889846B6005}" presName="levelTx" presStyleLbl="revTx" presStyleIdx="0" presStyleCnt="0">
        <dgm:presLayoutVars>
          <dgm:chMax val="1"/>
          <dgm:bulletEnabled val="1"/>
        </dgm:presLayoutVars>
      </dgm:prSet>
      <dgm:spPr/>
      <dgm:t>
        <a:bodyPr/>
        <a:lstStyle/>
        <a:p>
          <a:endParaRPr lang="en-US"/>
        </a:p>
      </dgm:t>
    </dgm:pt>
    <dgm:pt modelId="{52288AD1-34E5-4B9A-9723-DF32C5E0CC7A}" type="pres">
      <dgm:prSet presAssocID="{F5D88551-CBDF-4D51-9B17-D3ECCF6B01C5}" presName="Name8" presStyleCnt="0"/>
      <dgm:spPr/>
    </dgm:pt>
    <dgm:pt modelId="{13725E18-1A01-4D94-A122-62EE35F54CEB}" type="pres">
      <dgm:prSet presAssocID="{F5D88551-CBDF-4D51-9B17-D3ECCF6B01C5}" presName="acctBkgd" presStyleLbl="alignAcc1" presStyleIdx="1" presStyleCnt="4"/>
      <dgm:spPr/>
      <dgm:t>
        <a:bodyPr/>
        <a:lstStyle/>
        <a:p>
          <a:endParaRPr lang="en-US"/>
        </a:p>
      </dgm:t>
    </dgm:pt>
    <dgm:pt modelId="{DAD41924-4072-4279-9F11-B9FC88EC6B39}" type="pres">
      <dgm:prSet presAssocID="{F5D88551-CBDF-4D51-9B17-D3ECCF6B01C5}" presName="acctTx" presStyleLbl="alignAcc1" presStyleIdx="1" presStyleCnt="4">
        <dgm:presLayoutVars>
          <dgm:bulletEnabled val="1"/>
        </dgm:presLayoutVars>
      </dgm:prSet>
      <dgm:spPr/>
      <dgm:t>
        <a:bodyPr/>
        <a:lstStyle/>
        <a:p>
          <a:endParaRPr lang="en-US"/>
        </a:p>
      </dgm:t>
    </dgm:pt>
    <dgm:pt modelId="{641184B2-F3BB-4BA3-870E-872AE3D88FB1}" type="pres">
      <dgm:prSet presAssocID="{F5D88551-CBDF-4D51-9B17-D3ECCF6B01C5}" presName="level" presStyleLbl="node1" presStyleIdx="1" presStyleCnt="4">
        <dgm:presLayoutVars>
          <dgm:chMax val="1"/>
          <dgm:bulletEnabled val="1"/>
        </dgm:presLayoutVars>
      </dgm:prSet>
      <dgm:spPr/>
      <dgm:t>
        <a:bodyPr/>
        <a:lstStyle/>
        <a:p>
          <a:endParaRPr lang="en-US"/>
        </a:p>
      </dgm:t>
    </dgm:pt>
    <dgm:pt modelId="{AE2FDF4B-22B7-4583-961E-A0A85BBC9D2E}" type="pres">
      <dgm:prSet presAssocID="{F5D88551-CBDF-4D51-9B17-D3ECCF6B01C5}" presName="levelTx" presStyleLbl="revTx" presStyleIdx="0" presStyleCnt="0">
        <dgm:presLayoutVars>
          <dgm:chMax val="1"/>
          <dgm:bulletEnabled val="1"/>
        </dgm:presLayoutVars>
      </dgm:prSet>
      <dgm:spPr/>
      <dgm:t>
        <a:bodyPr/>
        <a:lstStyle/>
        <a:p>
          <a:endParaRPr lang="en-US"/>
        </a:p>
      </dgm:t>
    </dgm:pt>
    <dgm:pt modelId="{42572A40-E896-4E8D-80B0-81DE95B01106}" type="pres">
      <dgm:prSet presAssocID="{95D182A9-AE33-4F1E-96EB-4FC32FF4CFFD}" presName="Name8" presStyleCnt="0"/>
      <dgm:spPr/>
    </dgm:pt>
    <dgm:pt modelId="{15930FAC-DAC8-41EE-8630-57884DC850CF}" type="pres">
      <dgm:prSet presAssocID="{95D182A9-AE33-4F1E-96EB-4FC32FF4CFFD}" presName="acctBkgd" presStyleLbl="alignAcc1" presStyleIdx="2" presStyleCnt="4"/>
      <dgm:spPr/>
      <dgm:t>
        <a:bodyPr/>
        <a:lstStyle/>
        <a:p>
          <a:endParaRPr lang="en-US"/>
        </a:p>
      </dgm:t>
    </dgm:pt>
    <dgm:pt modelId="{48C17FE8-B303-4F69-9734-123D149C592A}" type="pres">
      <dgm:prSet presAssocID="{95D182A9-AE33-4F1E-96EB-4FC32FF4CFFD}" presName="acctTx" presStyleLbl="alignAcc1" presStyleIdx="2" presStyleCnt="4">
        <dgm:presLayoutVars>
          <dgm:bulletEnabled val="1"/>
        </dgm:presLayoutVars>
      </dgm:prSet>
      <dgm:spPr/>
      <dgm:t>
        <a:bodyPr/>
        <a:lstStyle/>
        <a:p>
          <a:endParaRPr lang="en-US"/>
        </a:p>
      </dgm:t>
    </dgm:pt>
    <dgm:pt modelId="{3F814566-4F48-4FCC-AA62-8C0E8E1775B0}" type="pres">
      <dgm:prSet presAssocID="{95D182A9-AE33-4F1E-96EB-4FC32FF4CFFD}" presName="level" presStyleLbl="node1" presStyleIdx="2" presStyleCnt="4">
        <dgm:presLayoutVars>
          <dgm:chMax val="1"/>
          <dgm:bulletEnabled val="1"/>
        </dgm:presLayoutVars>
      </dgm:prSet>
      <dgm:spPr/>
      <dgm:t>
        <a:bodyPr/>
        <a:lstStyle/>
        <a:p>
          <a:endParaRPr lang="en-US"/>
        </a:p>
      </dgm:t>
    </dgm:pt>
    <dgm:pt modelId="{8F04CBF1-6210-4CCE-B508-9628974040FB}" type="pres">
      <dgm:prSet presAssocID="{95D182A9-AE33-4F1E-96EB-4FC32FF4CFFD}" presName="levelTx" presStyleLbl="revTx" presStyleIdx="0" presStyleCnt="0">
        <dgm:presLayoutVars>
          <dgm:chMax val="1"/>
          <dgm:bulletEnabled val="1"/>
        </dgm:presLayoutVars>
      </dgm:prSet>
      <dgm:spPr/>
      <dgm:t>
        <a:bodyPr/>
        <a:lstStyle/>
        <a:p>
          <a:endParaRPr lang="en-US"/>
        </a:p>
      </dgm:t>
    </dgm:pt>
    <dgm:pt modelId="{66F9ED3C-B72D-48C1-8203-8FF9673DAC45}" type="pres">
      <dgm:prSet presAssocID="{D2F79115-D675-45F1-A0E9-E03E026F67EA}" presName="Name8" presStyleCnt="0"/>
      <dgm:spPr/>
    </dgm:pt>
    <dgm:pt modelId="{FC986990-F094-482A-827F-EF9700455232}" type="pres">
      <dgm:prSet presAssocID="{D2F79115-D675-45F1-A0E9-E03E026F67EA}" presName="acctBkgd" presStyleLbl="alignAcc1" presStyleIdx="3" presStyleCnt="4"/>
      <dgm:spPr/>
      <dgm:t>
        <a:bodyPr/>
        <a:lstStyle/>
        <a:p>
          <a:endParaRPr lang="en-US"/>
        </a:p>
      </dgm:t>
    </dgm:pt>
    <dgm:pt modelId="{2A02187A-B795-4D17-BA69-C3BEB498C1AA}" type="pres">
      <dgm:prSet presAssocID="{D2F79115-D675-45F1-A0E9-E03E026F67EA}" presName="acctTx" presStyleLbl="alignAcc1" presStyleIdx="3" presStyleCnt="4">
        <dgm:presLayoutVars>
          <dgm:bulletEnabled val="1"/>
        </dgm:presLayoutVars>
      </dgm:prSet>
      <dgm:spPr/>
      <dgm:t>
        <a:bodyPr/>
        <a:lstStyle/>
        <a:p>
          <a:endParaRPr lang="en-US"/>
        </a:p>
      </dgm:t>
    </dgm:pt>
    <dgm:pt modelId="{0B484DF4-5D54-45D1-B28C-0BF3FE714023}" type="pres">
      <dgm:prSet presAssocID="{D2F79115-D675-45F1-A0E9-E03E026F67EA}" presName="level" presStyleLbl="node1" presStyleIdx="3" presStyleCnt="4">
        <dgm:presLayoutVars>
          <dgm:chMax val="1"/>
          <dgm:bulletEnabled val="1"/>
        </dgm:presLayoutVars>
      </dgm:prSet>
      <dgm:spPr/>
      <dgm:t>
        <a:bodyPr/>
        <a:lstStyle/>
        <a:p>
          <a:endParaRPr lang="en-US"/>
        </a:p>
      </dgm:t>
    </dgm:pt>
    <dgm:pt modelId="{6A483293-78FC-4946-BCC6-0238FE49234F}" type="pres">
      <dgm:prSet presAssocID="{D2F79115-D675-45F1-A0E9-E03E026F67EA}" presName="levelTx" presStyleLbl="revTx" presStyleIdx="0" presStyleCnt="0">
        <dgm:presLayoutVars>
          <dgm:chMax val="1"/>
          <dgm:bulletEnabled val="1"/>
        </dgm:presLayoutVars>
      </dgm:prSet>
      <dgm:spPr/>
      <dgm:t>
        <a:bodyPr/>
        <a:lstStyle/>
        <a:p>
          <a:endParaRPr lang="en-US"/>
        </a:p>
      </dgm:t>
    </dgm:pt>
  </dgm:ptLst>
  <dgm:cxnLst>
    <dgm:cxn modelId="{8B4F3FD5-1C17-4AA6-B8E3-B0F61E75B2A0}" type="presOf" srcId="{EE3E6CF2-154F-4222-9280-9AE2281F0890}" destId="{39847E38-EF49-424C-9ABE-D338B79F7B6F}" srcOrd="0" destOrd="0" presId="urn:microsoft.com/office/officeart/2005/8/layout/pyramid3"/>
    <dgm:cxn modelId="{924702B8-DFFC-433D-93C4-79F499C537B9}" type="presOf" srcId="{D2F79115-D675-45F1-A0E9-E03E026F67EA}" destId="{0B484DF4-5D54-45D1-B28C-0BF3FE714023}" srcOrd="0" destOrd="0" presId="urn:microsoft.com/office/officeart/2005/8/layout/pyramid3"/>
    <dgm:cxn modelId="{FB69547C-9696-4429-81B8-83F8B9D10C3B}" type="presOf" srcId="{F5D88551-CBDF-4D51-9B17-D3ECCF6B01C5}" destId="{641184B2-F3BB-4BA3-870E-872AE3D88FB1}" srcOrd="0" destOrd="0" presId="urn:microsoft.com/office/officeart/2005/8/layout/pyramid3"/>
    <dgm:cxn modelId="{650B389D-09D9-4B20-982B-348F2D2F2BB4}" srcId="{8924B7E0-EB7E-4D0D-8BC7-4E0254BFA802}" destId="{A5C3AF06-D4E2-42B2-AEF3-C889846B6005}" srcOrd="0" destOrd="0" parTransId="{324C0CEB-49C2-4EA5-B403-E2C2EE8B76EF}" sibTransId="{8E11AF28-DD67-4BF4-85A5-E7ADA49C109F}"/>
    <dgm:cxn modelId="{D63DD45E-ED2F-4D26-8328-8C65A90434A4}" srcId="{8924B7E0-EB7E-4D0D-8BC7-4E0254BFA802}" destId="{95D182A9-AE33-4F1E-96EB-4FC32FF4CFFD}" srcOrd="2" destOrd="0" parTransId="{D8168907-5939-42A1-9B75-D1CF8A7613AA}" sibTransId="{7CC455B1-315C-4C9B-BD55-250C15D16945}"/>
    <dgm:cxn modelId="{D26B0782-869F-47EE-9D9E-117E81007904}" srcId="{95D182A9-AE33-4F1E-96EB-4FC32FF4CFFD}" destId="{519AF3A2-5092-404C-84C4-3CCFF7F1ABC4}" srcOrd="0" destOrd="0" parTransId="{C8B821EB-B053-4C9A-8653-8CBA8F22F8E8}" sibTransId="{FC67E302-E304-463F-AC17-2DE2AF4F6423}"/>
    <dgm:cxn modelId="{B08D57C2-2F78-43DA-9BFD-8FD3B96A8B2B}" srcId="{8924B7E0-EB7E-4D0D-8BC7-4E0254BFA802}" destId="{F5D88551-CBDF-4D51-9B17-D3ECCF6B01C5}" srcOrd="1" destOrd="0" parTransId="{8590AEBF-4DE2-43B1-9B96-4301FF44F5A0}" sibTransId="{2714F59F-FE11-4128-AFE8-80B0205FFC0B}"/>
    <dgm:cxn modelId="{D7FDD3DA-49D9-479A-8DF1-9B75DDC0514B}" srcId="{8924B7E0-EB7E-4D0D-8BC7-4E0254BFA802}" destId="{D2F79115-D675-45F1-A0E9-E03E026F67EA}" srcOrd="3" destOrd="0" parTransId="{BCCF52A8-2051-4E56-9598-02D10FCDE32C}" sibTransId="{63054897-0423-410A-BD36-D65D3CA84370}"/>
    <dgm:cxn modelId="{3F0ED35F-9BB7-4142-9EB6-D205A8A8F4D8}" type="presOf" srcId="{8924B7E0-EB7E-4D0D-8BC7-4E0254BFA802}" destId="{27947E60-6D95-4407-87CF-082E39AF5B4B}" srcOrd="0" destOrd="0" presId="urn:microsoft.com/office/officeart/2005/8/layout/pyramid3"/>
    <dgm:cxn modelId="{2A212245-71B5-48BD-8ABD-B744BEE1C0A5}" type="presOf" srcId="{A5C3AF06-D4E2-42B2-AEF3-C889846B6005}" destId="{E48C5B04-2E49-4A1B-848C-CE341C28EFA7}" srcOrd="1" destOrd="0" presId="urn:microsoft.com/office/officeart/2005/8/layout/pyramid3"/>
    <dgm:cxn modelId="{C309BBF4-F6FE-40DD-B004-01FA0D9F4C6A}" type="presOf" srcId="{519AF3A2-5092-404C-84C4-3CCFF7F1ABC4}" destId="{48C17FE8-B303-4F69-9734-123D149C592A}" srcOrd="1" destOrd="0" presId="urn:microsoft.com/office/officeart/2005/8/layout/pyramid3"/>
    <dgm:cxn modelId="{FAE7C125-CADD-492D-8690-4CCD9DF1325D}" type="presOf" srcId="{3744F3BF-8C2E-455F-BAD4-A2720CFE7EC6}" destId="{DAD41924-4072-4279-9F11-B9FC88EC6B39}" srcOrd="1" destOrd="0" presId="urn:microsoft.com/office/officeart/2005/8/layout/pyramid3"/>
    <dgm:cxn modelId="{2D213D64-625B-4D0C-9104-21A497157B30}" type="presOf" srcId="{C522DCEA-8DC1-4918-B1BC-D6DA7947F064}" destId="{FC986990-F094-482A-827F-EF9700455232}" srcOrd="0" destOrd="0" presId="urn:microsoft.com/office/officeart/2005/8/layout/pyramid3"/>
    <dgm:cxn modelId="{A4334956-F054-4236-A549-4071B656AB0C}" type="presOf" srcId="{EE3E6CF2-154F-4222-9280-9AE2281F0890}" destId="{D4A0F06F-DF77-481D-990B-4720419BCBED}" srcOrd="1" destOrd="0" presId="urn:microsoft.com/office/officeart/2005/8/layout/pyramid3"/>
    <dgm:cxn modelId="{6D47EA39-AA38-42ED-9C64-FEAC13C95FE1}" type="presOf" srcId="{F5D88551-CBDF-4D51-9B17-D3ECCF6B01C5}" destId="{AE2FDF4B-22B7-4583-961E-A0A85BBC9D2E}" srcOrd="1" destOrd="0" presId="urn:microsoft.com/office/officeart/2005/8/layout/pyramid3"/>
    <dgm:cxn modelId="{93464E17-7B50-4631-825F-2C7BE905A22C}" type="presOf" srcId="{D2F79115-D675-45F1-A0E9-E03E026F67EA}" destId="{6A483293-78FC-4946-BCC6-0238FE49234F}" srcOrd="1" destOrd="0" presId="urn:microsoft.com/office/officeart/2005/8/layout/pyramid3"/>
    <dgm:cxn modelId="{5D9A7868-E033-4AF3-9988-124AEA35BEEC}" srcId="{F5D88551-CBDF-4D51-9B17-D3ECCF6B01C5}" destId="{3744F3BF-8C2E-455F-BAD4-A2720CFE7EC6}" srcOrd="0" destOrd="0" parTransId="{853B9213-02EC-444D-BAB2-0B837C0FC1EA}" sibTransId="{199D9907-9865-4029-925B-ED1DED378D5B}"/>
    <dgm:cxn modelId="{EB9E315E-70E6-4E3C-AB58-BF74B91107ED}" type="presOf" srcId="{95D182A9-AE33-4F1E-96EB-4FC32FF4CFFD}" destId="{3F814566-4F48-4FCC-AA62-8C0E8E1775B0}" srcOrd="0" destOrd="0" presId="urn:microsoft.com/office/officeart/2005/8/layout/pyramid3"/>
    <dgm:cxn modelId="{DA549CFC-F92A-48C5-B7D3-14FDB76CC0D6}" type="presOf" srcId="{3744F3BF-8C2E-455F-BAD4-A2720CFE7EC6}" destId="{13725E18-1A01-4D94-A122-62EE35F54CEB}" srcOrd="0" destOrd="0" presId="urn:microsoft.com/office/officeart/2005/8/layout/pyramid3"/>
    <dgm:cxn modelId="{92D58D03-15D2-4919-9221-C30AB7C00B72}" type="presOf" srcId="{95D182A9-AE33-4F1E-96EB-4FC32FF4CFFD}" destId="{8F04CBF1-6210-4CCE-B508-9628974040FB}" srcOrd="1" destOrd="0" presId="urn:microsoft.com/office/officeart/2005/8/layout/pyramid3"/>
    <dgm:cxn modelId="{DFDCCACE-219D-4DC4-B29F-FE4CD6FC37E1}" srcId="{A5C3AF06-D4E2-42B2-AEF3-C889846B6005}" destId="{EE3E6CF2-154F-4222-9280-9AE2281F0890}" srcOrd="0" destOrd="0" parTransId="{DA6B3DC2-414C-41A0-B778-C1D8DC21B856}" sibTransId="{B71CC092-27AE-47E6-BFE6-5D699F1ED04E}"/>
    <dgm:cxn modelId="{87291A48-F352-40F5-A392-1B8279FB6C8C}" type="presOf" srcId="{C522DCEA-8DC1-4918-B1BC-D6DA7947F064}" destId="{2A02187A-B795-4D17-BA69-C3BEB498C1AA}" srcOrd="1" destOrd="0" presId="urn:microsoft.com/office/officeart/2005/8/layout/pyramid3"/>
    <dgm:cxn modelId="{E69CA6C6-10A3-4B36-B18B-3AE0555C5ED3}" srcId="{D2F79115-D675-45F1-A0E9-E03E026F67EA}" destId="{C522DCEA-8DC1-4918-B1BC-D6DA7947F064}" srcOrd="0" destOrd="0" parTransId="{CDBB4971-E27B-46EC-948D-E3D96C4ACD84}" sibTransId="{DAA25700-E417-473C-8772-5FC71CE1CCDB}"/>
    <dgm:cxn modelId="{2D85F3EC-6DCB-42E6-AABD-3334C220CCA5}" type="presOf" srcId="{519AF3A2-5092-404C-84C4-3CCFF7F1ABC4}" destId="{15930FAC-DAC8-41EE-8630-57884DC850CF}" srcOrd="0" destOrd="0" presId="urn:microsoft.com/office/officeart/2005/8/layout/pyramid3"/>
    <dgm:cxn modelId="{B3589462-62FD-4325-AF16-FAEFF847C244}" type="presOf" srcId="{A5C3AF06-D4E2-42B2-AEF3-C889846B6005}" destId="{B7065D89-62FC-41C8-9264-F7DDE09110BE}" srcOrd="0" destOrd="0" presId="urn:microsoft.com/office/officeart/2005/8/layout/pyramid3"/>
    <dgm:cxn modelId="{BE1268E5-34D5-4A42-A593-421CB8D6D632}" type="presParOf" srcId="{27947E60-6D95-4407-87CF-082E39AF5B4B}" destId="{2EC67A23-FE62-425D-8831-8513D5F6F969}" srcOrd="0" destOrd="0" presId="urn:microsoft.com/office/officeart/2005/8/layout/pyramid3"/>
    <dgm:cxn modelId="{987C6F55-93D0-4DC2-A9B0-C70546026FC7}" type="presParOf" srcId="{2EC67A23-FE62-425D-8831-8513D5F6F969}" destId="{39847E38-EF49-424C-9ABE-D338B79F7B6F}" srcOrd="0" destOrd="0" presId="urn:microsoft.com/office/officeart/2005/8/layout/pyramid3"/>
    <dgm:cxn modelId="{DFDCEE6D-82F5-4002-B716-64CAA2332CC1}" type="presParOf" srcId="{2EC67A23-FE62-425D-8831-8513D5F6F969}" destId="{D4A0F06F-DF77-481D-990B-4720419BCBED}" srcOrd="1" destOrd="0" presId="urn:microsoft.com/office/officeart/2005/8/layout/pyramid3"/>
    <dgm:cxn modelId="{E7507722-EBB1-4FC7-A91B-A74D3855F825}" type="presParOf" srcId="{2EC67A23-FE62-425D-8831-8513D5F6F969}" destId="{B7065D89-62FC-41C8-9264-F7DDE09110BE}" srcOrd="2" destOrd="0" presId="urn:microsoft.com/office/officeart/2005/8/layout/pyramid3"/>
    <dgm:cxn modelId="{54452787-B8CE-4843-ACE4-E99D4873089B}" type="presParOf" srcId="{2EC67A23-FE62-425D-8831-8513D5F6F969}" destId="{E48C5B04-2E49-4A1B-848C-CE341C28EFA7}" srcOrd="3" destOrd="0" presId="urn:microsoft.com/office/officeart/2005/8/layout/pyramid3"/>
    <dgm:cxn modelId="{2B637053-E8A6-46EF-AD85-BB2F040813C6}" type="presParOf" srcId="{27947E60-6D95-4407-87CF-082E39AF5B4B}" destId="{52288AD1-34E5-4B9A-9723-DF32C5E0CC7A}" srcOrd="1" destOrd="0" presId="urn:microsoft.com/office/officeart/2005/8/layout/pyramid3"/>
    <dgm:cxn modelId="{DEC80537-8168-4727-AC17-4C56060B4079}" type="presParOf" srcId="{52288AD1-34E5-4B9A-9723-DF32C5E0CC7A}" destId="{13725E18-1A01-4D94-A122-62EE35F54CEB}" srcOrd="0" destOrd="0" presId="urn:microsoft.com/office/officeart/2005/8/layout/pyramid3"/>
    <dgm:cxn modelId="{E6CC2963-A4F2-41B1-8E36-C55DA26338FC}" type="presParOf" srcId="{52288AD1-34E5-4B9A-9723-DF32C5E0CC7A}" destId="{DAD41924-4072-4279-9F11-B9FC88EC6B39}" srcOrd="1" destOrd="0" presId="urn:microsoft.com/office/officeart/2005/8/layout/pyramid3"/>
    <dgm:cxn modelId="{17AF164F-5028-4EBD-8133-FA3592EDBD92}" type="presParOf" srcId="{52288AD1-34E5-4B9A-9723-DF32C5E0CC7A}" destId="{641184B2-F3BB-4BA3-870E-872AE3D88FB1}" srcOrd="2" destOrd="0" presId="urn:microsoft.com/office/officeart/2005/8/layout/pyramid3"/>
    <dgm:cxn modelId="{2988D1E6-4B7D-4E70-9D8A-DECD9E144D8E}" type="presParOf" srcId="{52288AD1-34E5-4B9A-9723-DF32C5E0CC7A}" destId="{AE2FDF4B-22B7-4583-961E-A0A85BBC9D2E}" srcOrd="3" destOrd="0" presId="urn:microsoft.com/office/officeart/2005/8/layout/pyramid3"/>
    <dgm:cxn modelId="{5E9F97A2-45CE-450B-A748-C1C7CE46D095}" type="presParOf" srcId="{27947E60-6D95-4407-87CF-082E39AF5B4B}" destId="{42572A40-E896-4E8D-80B0-81DE95B01106}" srcOrd="2" destOrd="0" presId="urn:microsoft.com/office/officeart/2005/8/layout/pyramid3"/>
    <dgm:cxn modelId="{3204C5C9-5D80-4A88-B047-1BAD84611954}" type="presParOf" srcId="{42572A40-E896-4E8D-80B0-81DE95B01106}" destId="{15930FAC-DAC8-41EE-8630-57884DC850CF}" srcOrd="0" destOrd="0" presId="urn:microsoft.com/office/officeart/2005/8/layout/pyramid3"/>
    <dgm:cxn modelId="{FE9CC2B7-1C2A-43ED-8D47-33A2654FB16A}" type="presParOf" srcId="{42572A40-E896-4E8D-80B0-81DE95B01106}" destId="{48C17FE8-B303-4F69-9734-123D149C592A}" srcOrd="1" destOrd="0" presId="urn:microsoft.com/office/officeart/2005/8/layout/pyramid3"/>
    <dgm:cxn modelId="{DD538785-D420-41BC-AF53-7054C552AB4B}" type="presParOf" srcId="{42572A40-E896-4E8D-80B0-81DE95B01106}" destId="{3F814566-4F48-4FCC-AA62-8C0E8E1775B0}" srcOrd="2" destOrd="0" presId="urn:microsoft.com/office/officeart/2005/8/layout/pyramid3"/>
    <dgm:cxn modelId="{95F9222D-3703-4860-834C-4B792EDB30F5}" type="presParOf" srcId="{42572A40-E896-4E8D-80B0-81DE95B01106}" destId="{8F04CBF1-6210-4CCE-B508-9628974040FB}" srcOrd="3" destOrd="0" presId="urn:microsoft.com/office/officeart/2005/8/layout/pyramid3"/>
    <dgm:cxn modelId="{C2540A63-3189-402D-A1D4-58B2C7A76D36}" type="presParOf" srcId="{27947E60-6D95-4407-87CF-082E39AF5B4B}" destId="{66F9ED3C-B72D-48C1-8203-8FF9673DAC45}" srcOrd="3" destOrd="0" presId="urn:microsoft.com/office/officeart/2005/8/layout/pyramid3"/>
    <dgm:cxn modelId="{03642611-0BB9-411F-907E-3E0593E3B9EE}" type="presParOf" srcId="{66F9ED3C-B72D-48C1-8203-8FF9673DAC45}" destId="{FC986990-F094-482A-827F-EF9700455232}" srcOrd="0" destOrd="0" presId="urn:microsoft.com/office/officeart/2005/8/layout/pyramid3"/>
    <dgm:cxn modelId="{5F967132-DEBB-4A82-974D-F57E7CF6FC26}" type="presParOf" srcId="{66F9ED3C-B72D-48C1-8203-8FF9673DAC45}" destId="{2A02187A-B795-4D17-BA69-C3BEB498C1AA}" srcOrd="1" destOrd="0" presId="urn:microsoft.com/office/officeart/2005/8/layout/pyramid3"/>
    <dgm:cxn modelId="{C172FA0C-6D7B-497A-B468-EB875AC820CE}" type="presParOf" srcId="{66F9ED3C-B72D-48C1-8203-8FF9673DAC45}" destId="{0B484DF4-5D54-45D1-B28C-0BF3FE714023}" srcOrd="2" destOrd="0" presId="urn:microsoft.com/office/officeart/2005/8/layout/pyramid3"/>
    <dgm:cxn modelId="{0CC86EDA-9E11-490C-A72D-F56EDE1ADE82}" type="presParOf" srcId="{66F9ED3C-B72D-48C1-8203-8FF9673DAC45}" destId="{6A483293-78FC-4946-BCC6-0238FE49234F}"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47E38-EF49-424C-9ABE-D338B79F7B6F}">
      <dsp:nvSpPr>
        <dsp:cNvPr id="0" name=""/>
        <dsp:cNvSpPr/>
      </dsp:nvSpPr>
      <dsp:spPr>
        <a:xfrm>
          <a:off x="4255711" y="0"/>
          <a:ext cx="2896744"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Avoid carbon intensive activities (and rethink business strategy)</a:t>
          </a:r>
        </a:p>
      </dsp:txBody>
      <dsp:txXfrm>
        <a:off x="4863670" y="0"/>
        <a:ext cx="2288785" cy="1016000"/>
      </dsp:txXfrm>
    </dsp:sp>
    <dsp:sp modelId="{B7065D89-62FC-41C8-9264-F7DDE09110BE}">
      <dsp:nvSpPr>
        <dsp:cNvPr id="0" name=""/>
        <dsp:cNvSpPr/>
      </dsp:nvSpPr>
      <dsp:spPr>
        <a:xfrm rot="10800000">
          <a:off x="0" y="0"/>
          <a:ext cx="4863670"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Avoid</a:t>
          </a:r>
        </a:p>
      </dsp:txBody>
      <dsp:txXfrm rot="-10800000">
        <a:off x="851142" y="0"/>
        <a:ext cx="3161385" cy="1016000"/>
      </dsp:txXfrm>
    </dsp:sp>
    <dsp:sp modelId="{13725E18-1A01-4D94-A122-62EE35F54CEB}">
      <dsp:nvSpPr>
        <dsp:cNvPr id="0" name=""/>
        <dsp:cNvSpPr/>
      </dsp:nvSpPr>
      <dsp:spPr>
        <a:xfrm>
          <a:off x="3647752" y="1016000"/>
          <a:ext cx="3504703"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72969"/>
              <a:satOff val="-477"/>
              <a:lumOff val="8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Do whatever you do more efficiently</a:t>
          </a:r>
        </a:p>
      </dsp:txBody>
      <dsp:txXfrm>
        <a:off x="4255711" y="1016000"/>
        <a:ext cx="2896744" cy="1016000"/>
      </dsp:txXfrm>
    </dsp:sp>
    <dsp:sp modelId="{641184B2-F3BB-4BA3-870E-872AE3D88FB1}">
      <dsp:nvSpPr>
        <dsp:cNvPr id="0" name=""/>
        <dsp:cNvSpPr/>
      </dsp:nvSpPr>
      <dsp:spPr>
        <a:xfrm rot="10800000">
          <a:off x="607958" y="1016000"/>
          <a:ext cx="3647752"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Reduce</a:t>
          </a:r>
        </a:p>
      </dsp:txBody>
      <dsp:txXfrm rot="-10800000">
        <a:off x="1246315" y="1016000"/>
        <a:ext cx="2371039" cy="1016000"/>
      </dsp:txXfrm>
    </dsp:sp>
    <dsp:sp modelId="{15930FAC-DAC8-41EE-8630-57884DC850CF}">
      <dsp:nvSpPr>
        <dsp:cNvPr id="0" name=""/>
        <dsp:cNvSpPr/>
      </dsp:nvSpPr>
      <dsp:spPr>
        <a:xfrm>
          <a:off x="3039793" y="2032000"/>
          <a:ext cx="4112662"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145938"/>
              <a:satOff val="-954"/>
              <a:lumOff val="16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Replace high-carbon energy sources with low-carbon ones</a:t>
          </a:r>
        </a:p>
      </dsp:txBody>
      <dsp:txXfrm>
        <a:off x="3647752" y="2032000"/>
        <a:ext cx="3504703" cy="1016000"/>
      </dsp:txXfrm>
    </dsp:sp>
    <dsp:sp modelId="{3F814566-4F48-4FCC-AA62-8C0E8E1775B0}">
      <dsp:nvSpPr>
        <dsp:cNvPr id="0" name=""/>
        <dsp:cNvSpPr/>
      </dsp:nvSpPr>
      <dsp:spPr>
        <a:xfrm rot="10800000">
          <a:off x="1215917" y="2032000"/>
          <a:ext cx="2431835"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Replace</a:t>
          </a:r>
        </a:p>
      </dsp:txBody>
      <dsp:txXfrm rot="-10800000">
        <a:off x="1641488" y="2032000"/>
        <a:ext cx="1580692" cy="1016000"/>
      </dsp:txXfrm>
    </dsp:sp>
    <dsp:sp modelId="{FC986990-F094-482A-827F-EF9700455232}">
      <dsp:nvSpPr>
        <dsp:cNvPr id="0" name=""/>
        <dsp:cNvSpPr/>
      </dsp:nvSpPr>
      <dsp:spPr>
        <a:xfrm>
          <a:off x="2431835" y="3047999"/>
          <a:ext cx="4720620"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Offset those emissions which can’t be limited by the above</a:t>
          </a:r>
        </a:p>
      </dsp:txBody>
      <dsp:txXfrm>
        <a:off x="3039793" y="3047999"/>
        <a:ext cx="4112662" cy="1016000"/>
      </dsp:txXfrm>
    </dsp:sp>
    <dsp:sp modelId="{0B484DF4-5D54-45D1-B28C-0BF3FE714023}">
      <dsp:nvSpPr>
        <dsp:cNvPr id="0" name=""/>
        <dsp:cNvSpPr/>
      </dsp:nvSpPr>
      <dsp:spPr>
        <a:xfrm rot="10800000">
          <a:off x="1823876" y="3047999"/>
          <a:ext cx="1215917"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Offset</a:t>
          </a:r>
        </a:p>
      </dsp:txBody>
      <dsp:txXfrm rot="-10800000">
        <a:off x="1823876" y="3047999"/>
        <a:ext cx="1215917"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2"/>
            <a:ext cx="4278154" cy="34145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456220"/>
            <a:ext cx="4278154" cy="3414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592797" y="6456220"/>
            <a:ext cx="4278154" cy="34145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dirty="0"/>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78154" cy="3398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11267" name="Rectangle 3"/>
          <p:cNvSpPr>
            <a:spLocks noGrp="1" noChangeArrowheads="1"/>
          </p:cNvSpPr>
          <p:nvPr>
            <p:ph type="dt" idx="1"/>
          </p:nvPr>
        </p:nvSpPr>
        <p:spPr bwMode="auto">
          <a:xfrm>
            <a:off x="5592797" y="0"/>
            <a:ext cx="4278154" cy="3398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2671763" y="509588"/>
            <a:ext cx="4529137" cy="2547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987267" y="3228896"/>
            <a:ext cx="7898130" cy="3058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456219"/>
            <a:ext cx="4278154" cy="33988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11271" name="Rectangle 7"/>
          <p:cNvSpPr>
            <a:spLocks noGrp="1" noChangeArrowheads="1"/>
          </p:cNvSpPr>
          <p:nvPr>
            <p:ph type="sldNum" sz="quarter" idx="5"/>
          </p:nvPr>
        </p:nvSpPr>
        <p:spPr bwMode="auto">
          <a:xfrm>
            <a:off x="5592797" y="6456219"/>
            <a:ext cx="4278154" cy="33988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dirty="0"/>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7713" indent="-287338" eaLnBrk="0" hangingPunct="0">
              <a:spcBef>
                <a:spcPct val="30000"/>
              </a:spcBef>
              <a:defRPr sz="1200">
                <a:solidFill>
                  <a:schemeClr val="tx1"/>
                </a:solidFill>
                <a:latin typeface="Arial" charset="0"/>
                <a:ea typeface="ＭＳ Ｐゴシック" pitchFamily="34" charset="-128"/>
              </a:defRPr>
            </a:lvl2pPr>
            <a:lvl3pPr marL="1152525" indent="-230188" eaLnBrk="0" hangingPunct="0">
              <a:spcBef>
                <a:spcPct val="30000"/>
              </a:spcBef>
              <a:defRPr sz="1200">
                <a:solidFill>
                  <a:schemeClr val="tx1"/>
                </a:solidFill>
                <a:latin typeface="Arial" charset="0"/>
                <a:ea typeface="ＭＳ Ｐゴシック" pitchFamily="34" charset="-128"/>
              </a:defRPr>
            </a:lvl3pPr>
            <a:lvl4pPr marL="1614488" indent="-230188" eaLnBrk="0" hangingPunct="0">
              <a:spcBef>
                <a:spcPct val="30000"/>
              </a:spcBef>
              <a:defRPr sz="1200">
                <a:solidFill>
                  <a:schemeClr val="tx1"/>
                </a:solidFill>
                <a:latin typeface="Arial" charset="0"/>
                <a:ea typeface="ＭＳ Ｐゴシック" pitchFamily="34" charset="-128"/>
              </a:defRPr>
            </a:lvl4pPr>
            <a:lvl5pPr marL="2074863" indent="-230188" eaLnBrk="0" hangingPunct="0">
              <a:spcBef>
                <a:spcPct val="30000"/>
              </a:spcBef>
              <a:defRPr sz="1200">
                <a:solidFill>
                  <a:schemeClr val="tx1"/>
                </a:solidFill>
                <a:latin typeface="Arial" charset="0"/>
                <a:ea typeface="ＭＳ Ｐゴシック" pitchFamily="34" charset="-128"/>
              </a:defRPr>
            </a:lvl5pPr>
            <a:lvl6pPr marL="2532063" indent="-230188" eaLnBrk="0" fontAlgn="base" hangingPunct="0">
              <a:spcBef>
                <a:spcPct val="30000"/>
              </a:spcBef>
              <a:spcAft>
                <a:spcPct val="0"/>
              </a:spcAft>
              <a:defRPr sz="1200">
                <a:solidFill>
                  <a:schemeClr val="tx1"/>
                </a:solidFill>
                <a:latin typeface="Arial" charset="0"/>
                <a:ea typeface="ＭＳ Ｐゴシック" pitchFamily="34" charset="-128"/>
              </a:defRPr>
            </a:lvl6pPr>
            <a:lvl7pPr marL="2989263" indent="-230188" eaLnBrk="0" fontAlgn="base" hangingPunct="0">
              <a:spcBef>
                <a:spcPct val="30000"/>
              </a:spcBef>
              <a:spcAft>
                <a:spcPct val="0"/>
              </a:spcAft>
              <a:defRPr sz="1200">
                <a:solidFill>
                  <a:schemeClr val="tx1"/>
                </a:solidFill>
                <a:latin typeface="Arial" charset="0"/>
                <a:ea typeface="ＭＳ Ｐゴシック" pitchFamily="34" charset="-128"/>
              </a:defRPr>
            </a:lvl7pPr>
            <a:lvl8pPr marL="3446463" indent="-230188" eaLnBrk="0" fontAlgn="base" hangingPunct="0">
              <a:spcBef>
                <a:spcPct val="30000"/>
              </a:spcBef>
              <a:spcAft>
                <a:spcPct val="0"/>
              </a:spcAft>
              <a:defRPr sz="1200">
                <a:solidFill>
                  <a:schemeClr val="tx1"/>
                </a:solidFill>
                <a:latin typeface="Arial" charset="0"/>
                <a:ea typeface="ＭＳ Ｐゴシック" pitchFamily="34" charset="-128"/>
              </a:defRPr>
            </a:lvl8pPr>
            <a:lvl9pPr marL="3903663" indent="-23018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3022A804-C4B5-406E-85AF-C8C2B9ACE738}" type="slidenum">
              <a:rPr lang="en-GB" altLang="en-US" smtClean="0">
                <a:cs typeface="Arial" charset="0"/>
              </a:rPr>
              <a:pPr eaLnBrk="1" hangingPunct="1">
                <a:spcBef>
                  <a:spcPct val="0"/>
                </a:spcBef>
              </a:pPr>
              <a:t>1</a:t>
            </a:fld>
            <a:endParaRPr lang="en-GB" altLang="en-US" dirty="0">
              <a:cs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030861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11</a:t>
            </a:fld>
            <a:endParaRPr lang="en-US" altLang="en-US" dirty="0"/>
          </a:p>
        </p:txBody>
      </p:sp>
    </p:spTree>
    <p:extLst>
      <p:ext uri="{BB962C8B-B14F-4D97-AF65-F5344CB8AC3E}">
        <p14:creationId xmlns:p14="http://schemas.microsoft.com/office/powerpoint/2010/main" val="64821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82</a:t>
            </a:fld>
            <a:endParaRPr lang="en-US" altLang="en-US" dirty="0"/>
          </a:p>
        </p:txBody>
      </p:sp>
    </p:spTree>
    <p:extLst>
      <p:ext uri="{BB962C8B-B14F-4D97-AF65-F5344CB8AC3E}">
        <p14:creationId xmlns:p14="http://schemas.microsoft.com/office/powerpoint/2010/main" val="130890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2014538" y="1071563"/>
            <a:ext cx="9486901" cy="5337175"/>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9CB74164-25DC-401F-8792-549B7F090DCC}" type="slidenum">
              <a:rPr lang="en-US" altLang="en-US" smtClean="0"/>
              <a:pPr eaLnBrk="1" hangingPunct="1">
                <a:spcBef>
                  <a:spcPct val="0"/>
                </a:spcBef>
              </a:pPr>
              <a:t>84</a:t>
            </a:fld>
            <a:endParaRPr lang="en-US" altLang="en-US" dirty="0"/>
          </a:p>
        </p:txBody>
      </p:sp>
    </p:spTree>
    <p:extLst>
      <p:ext uri="{BB962C8B-B14F-4D97-AF65-F5344CB8AC3E}">
        <p14:creationId xmlns:p14="http://schemas.microsoft.com/office/powerpoint/2010/main" val="6741241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mod="1">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dirty="0"/>
              <a:t>Click icon to add picture</a:t>
            </a:r>
          </a:p>
        </p:txBody>
      </p:sp>
      <p:sp>
        <p:nvSpPr>
          <p:cNvPr id="15" name="Picture Placeholder 12">
            <a:extLst>
              <a:ext uri="{C183D7F6-B498-43B3-948B-1728B52AA6E4}">
                <adec:decorative xmlns=""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dirty="0"/>
              <a:t>Click icon to add picture</a:t>
            </a:r>
          </a:p>
        </p:txBody>
      </p:sp>
      <p:sp>
        <p:nvSpPr>
          <p:cNvPr id="17" name="Picture Placeholder 12">
            <a:extLst>
              <a:ext uri="{C183D7F6-B498-43B3-948B-1728B52AA6E4}">
                <adec:decorative xmlns=""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dirty="0"/>
              <a:t>Click icon to add picture</a:t>
            </a:r>
          </a:p>
        </p:txBody>
      </p:sp>
      <p:sp>
        <p:nvSpPr>
          <p:cNvPr id="13" name="Picture Placeholder 12">
            <a:extLst>
              <a:ext uri="{C183D7F6-B498-43B3-948B-1728B52AA6E4}">
                <adec:decorative xmlns=""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974219801"/>
      </p:ext>
    </p:extLst>
  </p:cSld>
  <p:clrMapOvr>
    <a:masterClrMapping/>
  </p:clrMapOvr>
  <p:transition spd="slow">
    <p:fade/>
  </p:transition>
  <p:extLst mod="1">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dirty="0"/>
              <a:t>Click icon to add picture</a:t>
            </a:r>
          </a:p>
        </p:txBody>
      </p:sp>
      <p:sp>
        <p:nvSpPr>
          <p:cNvPr id="6" name="Picture Placeholder 12">
            <a:extLst>
              <a:ext uri="{C183D7F6-B498-43B3-948B-1728B52AA6E4}">
                <adec:decorative xmlns=""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dirty="0"/>
              <a:t>Click icon to add picture</a:t>
            </a:r>
          </a:p>
        </p:txBody>
      </p:sp>
      <p:sp>
        <p:nvSpPr>
          <p:cNvPr id="7" name="Picture Placeholder 12">
            <a:extLst>
              <a:ext uri="{C183D7F6-B498-43B3-948B-1728B52AA6E4}">
                <adec:decorative xmlns=""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76145381"/>
      </p:ext>
    </p:extLst>
  </p:cSld>
  <p:clrMapOvr>
    <a:masterClrMapping/>
  </p:clrMapOvr>
  <p:transition spd="slow">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Main headings, text and bullet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03445" y="689700"/>
            <a:ext cx="8783505" cy="651068"/>
          </a:xfrm>
          <a:prstGeom prst="rect">
            <a:avLst/>
          </a:prstGeom>
        </p:spPr>
        <p:txBody>
          <a:bodyPr lIns="0" tIns="0" rIns="0" bIns="0"/>
          <a:lstStyle>
            <a:lvl1pPr marL="0" indent="0">
              <a:lnSpc>
                <a:spcPts val="4200"/>
              </a:lnSpc>
              <a:buFontTx/>
              <a:buNone/>
              <a:defRPr sz="4400" b="0" i="0" baseline="0">
                <a:solidFill>
                  <a:srgbClr val="1C5FAA"/>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261731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1"/>
            <a:ext cx="10515600" cy="1011108"/>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5" y="1700808"/>
            <a:ext cx="8735483"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4116310"/>
      </p:ext>
    </p:extLst>
  </p:cSld>
  <p:clrMapOvr>
    <a:masterClrMapping/>
  </p:clrMapOvr>
  <p:transition spd="slow">
    <p:fade/>
  </p:transition>
  <p:extLst mod="1">
    <p:ext uri="{DCECCB84-F9BA-43D5-87BE-67443E8EF086}">
      <p15:sldGuideLst xmlns:p15="http://schemas.microsoft.com/office/powerpoint/2012/main">
        <p15:guide id="1" orient="horz" pos="436">
          <p15:clr>
            <a:srgbClr val="FBAE40"/>
          </p15:clr>
        </p15:guide>
        <p15:guide id="2" pos="56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03CDE-CFF3-4F86-8E07-D0F23D1940A0}" type="datetimeFigureOut">
              <a:rPr lang="en-GB" smtClean="0">
                <a:solidFill>
                  <a:prstClr val="black">
                    <a:tint val="75000"/>
                  </a:prstClr>
                </a:solidFill>
              </a:rPr>
              <a:pPr/>
              <a:t>31/08/2022</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02C95B-F8D4-4AAA-8554-FCE4C572111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6705940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1614"/>
            <a:ext cx="103632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214687"/>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xfrm>
            <a:off x="609600" y="6245226"/>
            <a:ext cx="2844800" cy="476251"/>
          </a:xfrm>
          <a:prstGeom prst="rect">
            <a:avLst/>
          </a:prstGeom>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xfrm>
            <a:off x="4165600" y="6245226"/>
            <a:ext cx="3860800" cy="476251"/>
          </a:xfrm>
          <a:prstGeom prst="rect">
            <a:avLst/>
          </a:prstGeom>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xfrm>
            <a:off x="4667251" y="6215064"/>
            <a:ext cx="2844800" cy="476251"/>
          </a:xfrm>
          <a:prstGeom prst="rect">
            <a:avLst/>
          </a:prstGeom>
          <a:ln/>
        </p:spPr>
        <p:txBody>
          <a:bodyPr/>
          <a:lstStyle>
            <a:lvl1pPr>
              <a:defRPr/>
            </a:lvl1pPr>
          </a:lstStyle>
          <a:p>
            <a:pPr>
              <a:defRPr/>
            </a:pPr>
            <a:fld id="{803FCEAD-8961-4004-8102-D17BA79BAB87}" type="slidenum">
              <a:rPr lang="en-GB" altLang="en-US"/>
              <a:pPr>
                <a:defRPr/>
              </a:pPr>
              <a:t>‹#›</a:t>
            </a:fld>
            <a:endParaRPr lang="en-GB" altLang="en-US" dirty="0"/>
          </a:p>
        </p:txBody>
      </p:sp>
    </p:spTree>
    <p:extLst>
      <p:ext uri="{BB962C8B-B14F-4D97-AF65-F5344CB8AC3E}">
        <p14:creationId xmlns:p14="http://schemas.microsoft.com/office/powerpoint/2010/main" val="18176777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Imag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Picture Placeholder 21"/>
          <p:cNvSpPr>
            <a:spLocks noGrp="1"/>
          </p:cNvSpPr>
          <p:nvPr>
            <p:ph type="pic" sz="quarter" idx="12"/>
          </p:nvPr>
        </p:nvSpPr>
        <p:spPr>
          <a:xfrm>
            <a:off x="815413" y="981076"/>
            <a:ext cx="10512987" cy="5112221"/>
          </a:xfrm>
          <a:prstGeom prst="rect">
            <a:avLst/>
          </a:prstGeom>
          <a:solidFill>
            <a:schemeClr val="bg1">
              <a:lumMod val="75000"/>
            </a:schemeClr>
          </a:solidFill>
        </p:spPr>
        <p:txBody>
          <a:bodyPr/>
          <a:lstStyle>
            <a:lvl1pPr marL="0" indent="0">
              <a:buFontTx/>
              <a:buNone/>
              <a:defRPr sz="2400" b="0" i="0">
                <a:ln>
                  <a:solidFill>
                    <a:srgbClr val="FFFFFF"/>
                  </a:solidFill>
                </a:ln>
                <a:solidFill>
                  <a:srgbClr val="FFFFFF"/>
                </a:solidFill>
                <a:latin typeface="Tahoma"/>
                <a:ea typeface="Tahoma"/>
                <a:cs typeface="Tahoma"/>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14604253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197001226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240051071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379450597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mod="1">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 id="2147483979" r:id="rId16"/>
    <p:sldLayoutId id="2147483981" r:id="rId17"/>
    <p:sldLayoutId id="2147483982" r:id="rId18"/>
    <p:sldLayoutId id="2147483984" r:id="rId19"/>
    <p:sldLayoutId id="2147483985" r:id="rId20"/>
    <p:sldLayoutId id="2147483987" r:id="rId21"/>
    <p:sldLayoutId id="2147483988" r:id="rId22"/>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theguardian.com/environment/2020/feb/28/greta-thunberg-bristol-schools-shut-students-join-climate-strike#img-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theiet.org/media/press-releases/press-releases-2020/press-releases-2020-july-september/18-september-2020-generation-green-ambitions-at-risk-of-going-to-waste/" TargetMode="External"/><Relationship Id="rId2" Type="http://schemas.openxmlformats.org/officeDocument/2006/relationships/hyperlink" Target="https://www.zurich.co.uk/en/about-us/media-centre/company-news/2020/millions-of-young-people-want-more-climate-change-education"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hyperlink" Target="https://www.sos-uk.org/research/sustainability-skills-survey"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we.ac.uk/about/values-vision-strategy/strategy-2030" TargetMode="External"/><Relationship Id="rId2" Type="http://schemas.openxmlformats.org/officeDocument/2006/relationships/hyperlink" Target="https://www2.uwe.ac.uk/services/Marketing/about-us/pdf/Policies/UWE-Bristol-Board-of-Governors-Declaration-of-Climate-and-Ecological-Emergency-v3.pdf" TargetMode="Externa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hyperlink" Target="https://www.uwe.ac.uk/about/values-vision-strategy/strategy-2030"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uwe.ac.uk/about/values-vision-strategy/sustainability/strategy-leadership-and-plans/policy-and-strategy-documents" TargetMode="External"/><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info.uwe.ac.uk/news/UWENews/news.aspx?id=4208" TargetMode="External"/><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 Id="rId5" Type="http://schemas.openxmlformats.org/officeDocument/2006/relationships/hyperlink" Target="https://www.uwe.ac.uk/about/structure-and-governance/financial-information" TargetMode="External"/><Relationship Id="rId4" Type="http://schemas.openxmlformats.org/officeDocument/2006/relationships/hyperlink" Target="https://www.avonpensionfund.org.uk/climate-emergenc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hyperlink" Target="https://www.thestudentsunion.co.uk/news/article/thesuatuwe/The-Students-Union-at-UWE-wins-The-Highest-Scoring-Students-Union-Award-for-Green-Impact/" TargetMode="External"/><Relationship Id="rId4" Type="http://schemas.openxmlformats.org/officeDocument/2006/relationships/hyperlink" Target="https://www.sos-uk.org/post/awards-announced-for-green-impact-students-union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thestudentsunion.co.uk/community/green-team/about/" TargetMode="External"/><Relationship Id="rId2" Type="http://schemas.openxmlformats.org/officeDocument/2006/relationships/hyperlink" Target="https://www.thestudentsunion.co.uk/community/green-team/news/"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uwe.ac.uk/about/values-vision-strategy/sustainability/education-for-sustainable-development"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uwe.ac.uk/about/values-vision-strategy/sustainability/education-for-sustainable-development/sustainability-in-our-curriculum-and-pedagogy" TargetMode="External"/><Relationship Id="rId2" Type="http://schemas.openxmlformats.org/officeDocument/2006/relationships/hyperlink" Target="https://www.uwe.ac.uk/about/values-vision-strategy/sustainability/education-for-sustainable-development"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sustainabledevelopment.un.org/?menu=1300" TargetMode="External"/><Relationship Id="rId2" Type="http://schemas.openxmlformats.org/officeDocument/2006/relationships/hyperlink" Target="https://uwe-repository.worktribe.com/" TargetMode="Externa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uwe.ac.uk/about/values-vision-strategy/sustainability/reduce-reuse-recycle"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uwe.ac.uk/about/values-vision-strategy/sustainability/transport-and-travel"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uwe.ac.uk/about/values-vision-strategy/sustainability/transport-and-travel"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zg3-BSyYeoI" TargetMode="External"/><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hyperlink" Target="https://www.uwe.ac.uk/about/values-vision-strategy/sustainability/biodiversity-and-ecology"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Hn6GHruPdTo" TargetMode="External"/><Relationship Id="rId2" Type="http://schemas.openxmlformats.org/officeDocument/2006/relationships/hyperlink" Target="https://www.uwe.ac.uk/about/values-vision-strategy/sustainability/fairtrade-facts-and-benefits/fairtrade-progress" TargetMode="Externa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iso.org/" TargetMode="External"/><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s://www.uwe.ac.uk/about/values-vision-strategy/sustainability/purchasing-and-procuremen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storymaps.arcgis.com/stories/aa6f24e4adbb4d91a294aa155c09ffd6" TargetMode="Externa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storymaps.arcgis.com/stories/9924a8f505524ebc89c750baa8aaef0f" TargetMode="Externa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cid:image002.png@01D83AEB.447BA8B0" TargetMode="External"/><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oberlin.edu/david-orr"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mailto:James.Longhurst@uwe.ac.uk" TargetMode="External"/><Relationship Id="rId7"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uwe.ac.uk/" TargetMode="External"/><Relationship Id="rId5" Type="http://schemas.openxmlformats.org/officeDocument/2006/relationships/hyperlink" Target="https://www.uwe.ac.uk/about/values-vision-strategy/sustainability" TargetMode="External"/><Relationship Id="rId4" Type="http://schemas.openxmlformats.org/officeDocument/2006/relationships/hyperlink" Target="https://people.uwe.ac.uk/Person/JamesLonghurs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t tiff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6518" y="764704"/>
            <a:ext cx="3049588"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559496" y="5229200"/>
            <a:ext cx="8863632" cy="523220"/>
          </a:xfrm>
          <a:prstGeom prst="rect">
            <a:avLst/>
          </a:prstGeom>
          <a:noFill/>
          <a:ln w="254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50000"/>
              </a:spcBef>
              <a:buFontTx/>
              <a:buNone/>
            </a:pPr>
            <a:r>
              <a:rPr lang="en-GB" altLang="en-US" sz="2800" b="1" dirty="0">
                <a:solidFill>
                  <a:schemeClr val="accent5">
                    <a:lumMod val="50000"/>
                  </a:schemeClr>
                </a:solidFill>
                <a:cs typeface="Arial" charset="0"/>
              </a:rPr>
              <a:t>The University of the West of England, Bristol</a:t>
            </a:r>
          </a:p>
        </p:txBody>
      </p:sp>
    </p:spTree>
    <p:extLst>
      <p:ext uri="{BB962C8B-B14F-4D97-AF65-F5344CB8AC3E}">
        <p14:creationId xmlns:p14="http://schemas.microsoft.com/office/powerpoint/2010/main" val="421775985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76672"/>
            <a:ext cx="11161240" cy="1011105"/>
          </a:xfrm>
        </p:spPr>
        <p:txBody>
          <a:bodyPr>
            <a:normAutofit/>
          </a:bodyPr>
          <a:lstStyle/>
          <a:p>
            <a:pPr algn="l"/>
            <a:r>
              <a:rPr lang="en-GB" sz="3200" b="1" dirty="0" smtClean="0">
                <a:solidFill>
                  <a:schemeClr val="tx2"/>
                </a:solidFill>
                <a:latin typeface="Georgia" panose="02040502050405020303" pitchFamily="18" charset="0"/>
              </a:rPr>
              <a:t>Tomorrow’s Graduates Will Live Through the Climate and Ecological Crises</a:t>
            </a:r>
            <a:endParaRPr lang="en-GB" sz="32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628800"/>
            <a:ext cx="10144689" cy="4608512"/>
          </a:xfrm>
        </p:spPr>
        <p:txBody>
          <a:bodyPr/>
          <a:lstStyle/>
          <a:p>
            <a:r>
              <a:rPr lang="en-GB" sz="2400" dirty="0" smtClean="0">
                <a:latin typeface="Tahoma" panose="020B0604030504040204" pitchFamily="34" charset="0"/>
              </a:rPr>
              <a:t>According to Actuary Tables a student  leaving a UK university this year can expect to live at least another 60 years.</a:t>
            </a:r>
          </a:p>
          <a:p>
            <a:r>
              <a:rPr lang="en-GB" sz="2400" dirty="0" smtClean="0">
                <a:latin typeface="Tahoma" panose="020B0604030504040204" pitchFamily="34" charset="0"/>
              </a:rPr>
              <a:t>Despite the efforts promised by international actors by the 2080s there will be wide ranging, adverse climate and ecological changes.   </a:t>
            </a:r>
          </a:p>
          <a:p>
            <a:r>
              <a:rPr lang="en-GB" sz="2400" dirty="0" smtClean="0">
                <a:latin typeface="Tahoma" panose="020B0604030504040204" pitchFamily="34" charset="0"/>
              </a:rPr>
              <a:t>The  graduates will live through these profound changes.</a:t>
            </a:r>
          </a:p>
          <a:p>
            <a:r>
              <a:rPr lang="en-GB" sz="2400" dirty="0" smtClean="0">
                <a:latin typeface="Tahoma" panose="020B0604030504040204" pitchFamily="34" charset="0"/>
              </a:rPr>
              <a:t>How will their educational experience prepare them for the  challenges  that they will encounter in their professional and private lives?</a:t>
            </a:r>
          </a:p>
          <a:p>
            <a:r>
              <a:rPr lang="en-GB" sz="2400" dirty="0" smtClean="0"/>
              <a:t>Crises manifesting themselves in rising levels of eco anxiety amongst students and young people.</a:t>
            </a:r>
          </a:p>
          <a:p>
            <a:endParaRPr lang="en-GB"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7024" y="5479489"/>
            <a:ext cx="2621823" cy="136705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448" y="5451385"/>
            <a:ext cx="2244355" cy="12580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6016" y="5499560"/>
            <a:ext cx="2148883" cy="1244090"/>
          </a:xfrm>
          <a:prstGeom prst="rect">
            <a:avLst/>
          </a:prstGeom>
        </p:spPr>
      </p:pic>
    </p:spTree>
    <p:extLst>
      <p:ext uri="{BB962C8B-B14F-4D97-AF65-F5344CB8AC3E}">
        <p14:creationId xmlns:p14="http://schemas.microsoft.com/office/powerpoint/2010/main" val="24747793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440" y="350187"/>
            <a:ext cx="8027791" cy="651068"/>
          </a:xfrm>
        </p:spPr>
        <p:txBody>
          <a:bodyPr/>
          <a:lstStyle/>
          <a:p>
            <a:r>
              <a:rPr lang="en-GB" sz="3600" b="1" dirty="0" smtClean="0">
                <a:solidFill>
                  <a:srgbClr val="002060"/>
                </a:solidFill>
              </a:rPr>
              <a:t>The Next Cohort of Students </a:t>
            </a:r>
            <a:endParaRPr lang="en-GB" sz="3600" b="1" dirty="0">
              <a:solidFill>
                <a:srgbClr val="002060"/>
              </a:solidFill>
            </a:endParaRPr>
          </a:p>
        </p:txBody>
      </p:sp>
      <p:sp>
        <p:nvSpPr>
          <p:cNvPr id="3" name="Text Placeholder 2"/>
          <p:cNvSpPr>
            <a:spLocks noGrp="1"/>
          </p:cNvSpPr>
          <p:nvPr>
            <p:ph type="body" sz="quarter" idx="11"/>
          </p:nvPr>
        </p:nvSpPr>
        <p:spPr>
          <a:xfrm>
            <a:off x="1055440" y="1000372"/>
            <a:ext cx="10441160" cy="4464074"/>
          </a:xfrm>
        </p:spPr>
        <p:txBody>
          <a:bodyPr/>
          <a:lstStyle/>
          <a:p>
            <a:pPr marL="0" indent="0">
              <a:buNone/>
            </a:pPr>
            <a:r>
              <a:rPr lang="en-GB" sz="2400" dirty="0"/>
              <a:t>Will be much more concerned about </a:t>
            </a:r>
            <a:r>
              <a:rPr lang="en-GB" sz="2400" dirty="0" smtClean="0"/>
              <a:t>the climate and ecological  emergency.</a:t>
            </a:r>
          </a:p>
          <a:p>
            <a:pPr marL="0" indent="0">
              <a:buNone/>
            </a:pPr>
            <a:endParaRPr lang="en-GB" sz="2400" dirty="0" smtClean="0"/>
          </a:p>
          <a:p>
            <a:pPr marL="0" indent="0">
              <a:buNone/>
            </a:pPr>
            <a:r>
              <a:rPr lang="en-GB" sz="2400" dirty="0" smtClean="0"/>
              <a:t>They </a:t>
            </a:r>
            <a:r>
              <a:rPr lang="en-GB" sz="2400" dirty="0"/>
              <a:t>will expect their </a:t>
            </a:r>
            <a:r>
              <a:rPr lang="en-GB" sz="2400" dirty="0" smtClean="0"/>
              <a:t>institution  </a:t>
            </a:r>
          </a:p>
          <a:p>
            <a:pPr lvl="1"/>
            <a:r>
              <a:rPr lang="en-GB" sz="2400" dirty="0" smtClean="0"/>
              <a:t>To </a:t>
            </a:r>
            <a:r>
              <a:rPr lang="en-GB" sz="2400" dirty="0"/>
              <a:t>take </a:t>
            </a:r>
            <a:r>
              <a:rPr lang="en-GB" sz="2400" dirty="0" smtClean="0"/>
              <a:t>the climate emergency  </a:t>
            </a:r>
            <a:r>
              <a:rPr lang="en-GB" sz="2400" dirty="0"/>
              <a:t>seriously</a:t>
            </a:r>
          </a:p>
          <a:p>
            <a:pPr lvl="1"/>
            <a:r>
              <a:rPr lang="en-GB" sz="2400" dirty="0"/>
              <a:t>To manage their estate wisely</a:t>
            </a:r>
          </a:p>
          <a:p>
            <a:pPr lvl="1"/>
            <a:r>
              <a:rPr lang="en-GB" sz="2400" dirty="0"/>
              <a:t>To include </a:t>
            </a:r>
            <a:r>
              <a:rPr lang="en-GB" sz="2400" dirty="0" smtClean="0"/>
              <a:t>carbon literacy /climate awareness </a:t>
            </a:r>
            <a:r>
              <a:rPr lang="en-GB" sz="2400" dirty="0"/>
              <a:t>within the formal and informal  curriculum</a:t>
            </a:r>
          </a:p>
          <a:p>
            <a:pPr lvl="1"/>
            <a:r>
              <a:rPr lang="en-GB" sz="2400" dirty="0"/>
              <a:t>To prepare them for the challenges they will face </a:t>
            </a:r>
            <a:r>
              <a:rPr lang="en-GB" sz="2400" dirty="0" smtClean="0"/>
              <a:t>across their life course, professional </a:t>
            </a:r>
            <a:r>
              <a:rPr lang="en-GB" sz="2400" dirty="0"/>
              <a:t>and </a:t>
            </a:r>
            <a:r>
              <a:rPr lang="en-GB" sz="2400" dirty="0" smtClean="0"/>
              <a:t>private, as </a:t>
            </a:r>
            <a:r>
              <a:rPr lang="en-GB" sz="2400" dirty="0"/>
              <a:t>they live through a changing climate. </a:t>
            </a:r>
            <a:endParaRPr lang="en-GB" sz="2400" dirty="0" smtClean="0"/>
          </a:p>
          <a:p>
            <a:pPr marL="0" indent="0">
              <a:buNone/>
            </a:pPr>
            <a:endParaRPr lang="en-GB" sz="2400"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704" y="4894485"/>
            <a:ext cx="3456384" cy="1959784"/>
          </a:xfrm>
          <a:prstGeom prst="rect">
            <a:avLst/>
          </a:prstGeom>
        </p:spPr>
      </p:pic>
      <p:sp>
        <p:nvSpPr>
          <p:cNvPr id="6" name="Rectangle 5"/>
          <p:cNvSpPr/>
          <p:nvPr/>
        </p:nvSpPr>
        <p:spPr>
          <a:xfrm>
            <a:off x="8256240" y="5661248"/>
            <a:ext cx="3437872" cy="707886"/>
          </a:xfrm>
          <a:prstGeom prst="rect">
            <a:avLst/>
          </a:prstGeom>
        </p:spPr>
        <p:txBody>
          <a:bodyPr wrap="square">
            <a:spAutoFit/>
          </a:bodyPr>
          <a:lstStyle/>
          <a:p>
            <a:r>
              <a:rPr lang="en-GB" sz="1000" dirty="0">
                <a:latin typeface="+mn-lt"/>
              </a:rPr>
              <a:t>Image copyright The Guardian</a:t>
            </a:r>
          </a:p>
          <a:p>
            <a:r>
              <a:rPr lang="en-GB" sz="1000" dirty="0">
                <a:latin typeface="+mn-lt"/>
                <a:hlinkClick r:id="rId4"/>
              </a:rPr>
              <a:t>https://</a:t>
            </a:r>
            <a:r>
              <a:rPr lang="en-GB" sz="1000" dirty="0" smtClean="0">
                <a:latin typeface="+mn-lt"/>
                <a:hlinkClick r:id="rId4"/>
              </a:rPr>
              <a:t>www.theguardian.com/environment/2020/feb/28/greta-thunberg-bristol-schools-shut-students-join-climate-strike#img-1</a:t>
            </a:r>
            <a:r>
              <a:rPr lang="en-GB" sz="1000" dirty="0" smtClean="0">
                <a:latin typeface="+mn-lt"/>
              </a:rPr>
              <a:t>  </a:t>
            </a:r>
            <a:endParaRPr lang="en-GB" sz="1000" dirty="0">
              <a:latin typeface="+mn-lt"/>
            </a:endParaRPr>
          </a:p>
        </p:txBody>
      </p:sp>
    </p:spTree>
    <p:extLst>
      <p:ext uri="{BB962C8B-B14F-4D97-AF65-F5344CB8AC3E}">
        <p14:creationId xmlns:p14="http://schemas.microsoft.com/office/powerpoint/2010/main" val="221378534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600" b="1" dirty="0">
                <a:solidFill>
                  <a:srgbClr val="002060"/>
                </a:solidFill>
              </a:rPr>
              <a:t>Future</a:t>
            </a:r>
            <a:r>
              <a:rPr lang="en-GB" sz="3600" b="1" dirty="0">
                <a:solidFill>
                  <a:schemeClr val="tx2">
                    <a:lumMod val="75000"/>
                  </a:schemeClr>
                </a:solidFill>
              </a:rPr>
              <a:t> Students </a:t>
            </a:r>
          </a:p>
        </p:txBody>
      </p:sp>
      <p:sp>
        <p:nvSpPr>
          <p:cNvPr id="3" name="Text Placeholder 2"/>
          <p:cNvSpPr>
            <a:spLocks noGrp="1"/>
          </p:cNvSpPr>
          <p:nvPr>
            <p:ph type="body" sz="quarter" idx="11"/>
          </p:nvPr>
        </p:nvSpPr>
        <p:spPr>
          <a:xfrm>
            <a:off x="1103444" y="1557214"/>
            <a:ext cx="10105123" cy="4464074"/>
          </a:xfrm>
        </p:spPr>
        <p:txBody>
          <a:bodyPr/>
          <a:lstStyle/>
          <a:p>
            <a:pPr marL="0" indent="0">
              <a:buNone/>
            </a:pPr>
            <a:r>
              <a:rPr lang="en-US" sz="1800" b="1" dirty="0"/>
              <a:t>Summer 2020 Survey by Zurich Insurance of young people aged 7 - 17.</a:t>
            </a:r>
          </a:p>
          <a:p>
            <a:pPr indent="-228600"/>
            <a:r>
              <a:rPr lang="en-US" sz="1800" dirty="0"/>
              <a:t>Major concern expressed about the impact of and lack of action on the climate emergency</a:t>
            </a:r>
          </a:p>
          <a:p>
            <a:pPr indent="-228600"/>
            <a:r>
              <a:rPr lang="en-US" sz="1800" dirty="0"/>
              <a:t>Young people want to see climate included in the formal school </a:t>
            </a:r>
            <a:r>
              <a:rPr lang="en-US" sz="1800" dirty="0" smtClean="0"/>
              <a:t>curriculum.</a:t>
            </a:r>
          </a:p>
          <a:p>
            <a:pPr marL="38100" indent="0">
              <a:buNone/>
            </a:pPr>
            <a:r>
              <a:rPr lang="en-US" sz="1800" dirty="0" smtClean="0"/>
              <a:t> </a:t>
            </a:r>
            <a:endParaRPr lang="en-US" sz="1800" dirty="0"/>
          </a:p>
          <a:p>
            <a:pPr marL="0" indent="0">
              <a:buNone/>
            </a:pPr>
            <a:r>
              <a:rPr lang="en-US" sz="1400" dirty="0"/>
              <a:t>(</a:t>
            </a:r>
            <a:r>
              <a:rPr lang="en-US" sz="1400" dirty="0">
                <a:solidFill>
                  <a:schemeClr val="bg1"/>
                </a:solidFill>
                <a:hlinkClick r:id="rId2"/>
              </a:rPr>
              <a:t>https://www.zurich.co.uk/en/about-us/media-centre/company-news/2020/millions-of-young-people-want-more-climate-change-education</a:t>
            </a:r>
            <a:r>
              <a:rPr lang="en-US" sz="1400" dirty="0"/>
              <a:t>)</a:t>
            </a:r>
          </a:p>
          <a:p>
            <a:pPr marL="0" indent="0">
              <a:buNone/>
            </a:pPr>
            <a:endParaRPr lang="en-US" dirty="0"/>
          </a:p>
          <a:p>
            <a:pPr marL="0" indent="0">
              <a:buNone/>
            </a:pPr>
            <a:r>
              <a:rPr lang="en-US" sz="1800" b="1" dirty="0"/>
              <a:t>Institution of Engineering and Technology survey of children aged 5 -13 </a:t>
            </a:r>
            <a:endParaRPr lang="en-US" sz="1800" dirty="0"/>
          </a:p>
          <a:p>
            <a:pPr indent="-228600"/>
            <a:r>
              <a:rPr lang="en-US" sz="1800" dirty="0"/>
              <a:t>Over two-thirds of children (68%) hope to follow a career that helps the environment </a:t>
            </a:r>
          </a:p>
          <a:p>
            <a:pPr indent="-228600"/>
            <a:r>
              <a:rPr lang="en-US" sz="1800" dirty="0"/>
              <a:t>Lack of understanding about these jobs could stop them from getting there. </a:t>
            </a:r>
            <a:endParaRPr lang="en-US" sz="1800" dirty="0" smtClean="0"/>
          </a:p>
          <a:p>
            <a:pPr indent="-228600"/>
            <a:endParaRPr lang="en-US" sz="1400" dirty="0"/>
          </a:p>
          <a:p>
            <a:pPr marL="0" indent="0">
              <a:buNone/>
            </a:pPr>
            <a:r>
              <a:rPr lang="en-US" sz="1400" dirty="0">
                <a:solidFill>
                  <a:schemeClr val="tx2"/>
                </a:solidFill>
              </a:rPr>
              <a:t>(</a:t>
            </a:r>
            <a:r>
              <a:rPr lang="en-US" sz="1400" dirty="0">
                <a:solidFill>
                  <a:schemeClr val="bg1"/>
                </a:solidFill>
                <a:hlinkClick r:id="rId3"/>
              </a:rPr>
              <a:t>https://www.theiet.org/media/press-releases/press-releases-2020/press-releases-2020-july-september/18-september-2020-generation-green-ambitions-at-risk-of-going-to-waste</a:t>
            </a:r>
            <a:r>
              <a:rPr lang="en-US" sz="1400" dirty="0">
                <a:solidFill>
                  <a:schemeClr val="tx2"/>
                </a:solidFill>
              </a:rPr>
              <a:t>)</a:t>
            </a:r>
          </a:p>
          <a:p>
            <a:pPr marL="9525" indent="-228600"/>
            <a:endParaRPr lang="en-US" sz="1400" dirty="0">
              <a:solidFill>
                <a:schemeClr val="bg1"/>
              </a:solidFill>
            </a:endParaRPr>
          </a:p>
          <a:p>
            <a:endParaRPr lang="en-GB" sz="1800" dirty="0"/>
          </a:p>
        </p:txBody>
      </p:sp>
    </p:spTree>
    <p:extLst>
      <p:ext uri="{BB962C8B-B14F-4D97-AF65-F5344CB8AC3E}">
        <p14:creationId xmlns:p14="http://schemas.microsoft.com/office/powerpoint/2010/main" val="80941021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002060"/>
                </a:solidFill>
              </a:rPr>
              <a:t>NUS - SOS Surveys</a:t>
            </a:r>
            <a:endParaRPr lang="en-GB" b="1" dirty="0">
              <a:solidFill>
                <a:srgbClr val="002060"/>
              </a:solidFill>
            </a:endParaRPr>
          </a:p>
        </p:txBody>
      </p:sp>
      <p:sp>
        <p:nvSpPr>
          <p:cNvPr id="3" name="Text Placeholder 2"/>
          <p:cNvSpPr>
            <a:spLocks noGrp="1"/>
          </p:cNvSpPr>
          <p:nvPr>
            <p:ph type="body" sz="quarter" idx="11"/>
          </p:nvPr>
        </p:nvSpPr>
        <p:spPr>
          <a:xfrm>
            <a:off x="911424" y="1557214"/>
            <a:ext cx="10153128" cy="4464074"/>
          </a:xfrm>
        </p:spPr>
        <p:txBody>
          <a:bodyPr/>
          <a:lstStyle/>
          <a:p>
            <a:r>
              <a:rPr lang="en-GB" sz="2400" dirty="0"/>
              <a:t>Annual survey by NUS then SOS of students attitudes to sustainability  </a:t>
            </a:r>
          </a:p>
          <a:p>
            <a:r>
              <a:rPr lang="en-GB" sz="2400" dirty="0"/>
              <a:t>2021 Survey of 8000 students</a:t>
            </a:r>
          </a:p>
          <a:p>
            <a:r>
              <a:rPr lang="en-GB" sz="2400" dirty="0"/>
              <a:t>91%  say  their place of study should actively incorporate and promote sustainable development. </a:t>
            </a:r>
          </a:p>
          <a:p>
            <a:r>
              <a:rPr lang="en-GB" sz="2400" dirty="0"/>
              <a:t>84% would like to see sustainable development incorporated in all courses.</a:t>
            </a:r>
          </a:p>
          <a:p>
            <a:r>
              <a:rPr lang="en-GB" sz="2400" dirty="0"/>
              <a:t>66% say sustainable development is something they would like to learn more about.</a:t>
            </a:r>
          </a:p>
          <a:p>
            <a:r>
              <a:rPr lang="en-GB" sz="1400" dirty="0" smtClean="0">
                <a:hlinkClick r:id="rId2"/>
              </a:rPr>
              <a:t>https</a:t>
            </a:r>
            <a:r>
              <a:rPr lang="en-GB" sz="1400" dirty="0">
                <a:hlinkClick r:id="rId2"/>
              </a:rPr>
              <a:t>://www.sos-uk.org/research/sustainability-skills-survey</a:t>
            </a:r>
            <a:r>
              <a:rPr lang="en-GB" sz="1400" dirty="0"/>
              <a:t> </a:t>
            </a:r>
          </a:p>
          <a:p>
            <a:pPr marL="0" indent="0">
              <a:buNone/>
            </a:pPr>
            <a:endParaRPr lang="en-GB" sz="2400" dirty="0"/>
          </a:p>
        </p:txBody>
      </p:sp>
    </p:spTree>
    <p:extLst>
      <p:ext uri="{BB962C8B-B14F-4D97-AF65-F5344CB8AC3E}">
        <p14:creationId xmlns:p14="http://schemas.microsoft.com/office/powerpoint/2010/main" val="377459989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5440" y="476672"/>
            <a:ext cx="8783505" cy="651068"/>
          </a:xfrm>
        </p:spPr>
        <p:txBody>
          <a:bodyPr/>
          <a:lstStyle/>
          <a:p>
            <a:r>
              <a:rPr lang="en-GB" b="1" dirty="0">
                <a:solidFill>
                  <a:srgbClr val="002060"/>
                </a:solidFill>
              </a:rPr>
              <a:t>Sustainability at UWE Bristol</a:t>
            </a:r>
          </a:p>
        </p:txBody>
      </p:sp>
      <p:sp>
        <p:nvSpPr>
          <p:cNvPr id="5" name="Text Placeholder 4"/>
          <p:cNvSpPr>
            <a:spLocks noGrp="1"/>
          </p:cNvSpPr>
          <p:nvPr>
            <p:ph type="body" sz="quarter" idx="11"/>
          </p:nvPr>
        </p:nvSpPr>
        <p:spPr>
          <a:xfrm>
            <a:off x="1084230" y="1182977"/>
            <a:ext cx="10484378" cy="4464074"/>
          </a:xfrm>
        </p:spPr>
        <p:txBody>
          <a:bodyPr/>
          <a:lstStyle/>
          <a:p>
            <a:r>
              <a:rPr lang="en-GB" sz="2400" dirty="0"/>
              <a:t>Integrating Sustainability into Policy, Practice and </a:t>
            </a:r>
            <a:r>
              <a:rPr lang="en-GB" sz="2400" dirty="0" smtClean="0"/>
              <a:t>Culture so that it is present in the purpose and operation of the university. </a:t>
            </a:r>
            <a:endParaRPr lang="en-GB" sz="2400" dirty="0"/>
          </a:p>
          <a:p>
            <a:pPr lvl="1"/>
            <a:r>
              <a:rPr lang="en-GB" sz="2400" dirty="0" smtClean="0"/>
              <a:t>Teaching </a:t>
            </a:r>
            <a:r>
              <a:rPr lang="en-GB" sz="2400" dirty="0"/>
              <a:t>and Learning</a:t>
            </a:r>
          </a:p>
          <a:p>
            <a:pPr lvl="1"/>
            <a:r>
              <a:rPr lang="en-GB" sz="2400" dirty="0" smtClean="0"/>
              <a:t>Research</a:t>
            </a:r>
            <a:r>
              <a:rPr lang="en-GB" sz="2400" dirty="0"/>
              <a:t>, Innovation and Knowledge Exchange</a:t>
            </a:r>
          </a:p>
          <a:p>
            <a:pPr lvl="1"/>
            <a:r>
              <a:rPr lang="en-GB" sz="2400" dirty="0" smtClean="0"/>
              <a:t>Local</a:t>
            </a:r>
            <a:r>
              <a:rPr lang="en-GB" sz="2400" dirty="0"/>
              <a:t>, National and International Partnerships</a:t>
            </a:r>
          </a:p>
          <a:p>
            <a:pPr lvl="1"/>
            <a:r>
              <a:rPr lang="en-GB" sz="2400" dirty="0" smtClean="0"/>
              <a:t>Campus Operations and Developments</a:t>
            </a:r>
          </a:p>
          <a:p>
            <a:pPr lvl="1"/>
            <a:r>
              <a:rPr lang="en-GB" sz="2400" dirty="0" smtClean="0"/>
              <a:t>Student and Staff Engagement </a:t>
            </a:r>
          </a:p>
          <a:p>
            <a:r>
              <a:rPr lang="en-GB" sz="2400" dirty="0" smtClean="0"/>
              <a:t>Creating </a:t>
            </a:r>
            <a:r>
              <a:rPr lang="en-GB" sz="2400" dirty="0"/>
              <a:t>a culture supportive of a sustainable university.</a:t>
            </a:r>
          </a:p>
          <a:p>
            <a:r>
              <a:rPr lang="en-GB" sz="2400" dirty="0"/>
              <a:t>All in partnership with the Students' Union</a:t>
            </a:r>
            <a:r>
              <a:rPr lang="en-GB" sz="2400" dirty="0" smtClean="0"/>
              <a:t>.</a:t>
            </a:r>
          </a:p>
          <a:p>
            <a:pPr marL="0" indent="0">
              <a:buNone/>
            </a:pPr>
            <a:endParaRPr lang="en-GB" sz="2400" dirty="0"/>
          </a:p>
          <a:p>
            <a:endParaRPr lang="en-GB" sz="2400" dirty="0"/>
          </a:p>
        </p:txBody>
      </p:sp>
      <p:pic>
        <p:nvPicPr>
          <p:cNvPr id="2" name="Picture 1"/>
          <p:cNvPicPr>
            <a:picLocks noChangeAspect="1"/>
          </p:cNvPicPr>
          <p:nvPr/>
        </p:nvPicPr>
        <p:blipFill>
          <a:blip r:embed="rId2"/>
          <a:stretch>
            <a:fillRect/>
          </a:stretch>
        </p:blipFill>
        <p:spPr>
          <a:xfrm>
            <a:off x="4223792" y="5546310"/>
            <a:ext cx="3809766" cy="1279518"/>
          </a:xfrm>
          <a:prstGeom prst="rect">
            <a:avLst/>
          </a:prstGeom>
        </p:spPr>
      </p:pic>
    </p:spTree>
    <p:extLst>
      <p:ext uri="{BB962C8B-B14F-4D97-AF65-F5344CB8AC3E}">
        <p14:creationId xmlns:p14="http://schemas.microsoft.com/office/powerpoint/2010/main" val="116802594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701546"/>
            <a:ext cx="10585176"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911424" y="1331666"/>
            <a:ext cx="9289031" cy="4680520"/>
          </a:xfrm>
        </p:spPr>
        <p:txBody>
          <a:bodyPr/>
          <a:lstStyle/>
          <a:p>
            <a:r>
              <a:rPr lang="en-GB" sz="2000" dirty="0"/>
              <a:t>1994 </a:t>
            </a:r>
            <a:r>
              <a:rPr lang="en-GB" sz="2000" b="1" dirty="0"/>
              <a:t>UWE’s first Environmental Policy </a:t>
            </a:r>
            <a:r>
              <a:rPr lang="en-GB" sz="2000" dirty="0"/>
              <a:t>periodically revised thereafter </a:t>
            </a:r>
            <a:endParaRPr lang="en-GB" sz="2000" dirty="0" smtClean="0"/>
          </a:p>
          <a:p>
            <a:r>
              <a:rPr lang="en-GB" sz="2000" dirty="0" smtClean="0"/>
              <a:t>1995 Environmental Policy Committees established in Faculties</a:t>
            </a:r>
            <a:endParaRPr lang="en-GB" sz="2000" dirty="0"/>
          </a:p>
          <a:p>
            <a:r>
              <a:rPr lang="en-GB" sz="2000" dirty="0"/>
              <a:t>2004 </a:t>
            </a:r>
            <a:r>
              <a:rPr lang="en-GB" sz="2000" b="1" dirty="0"/>
              <a:t>Sustainability Board </a:t>
            </a:r>
            <a:r>
              <a:rPr lang="en-GB" sz="2000" dirty="0" smtClean="0"/>
              <a:t>established</a:t>
            </a:r>
          </a:p>
          <a:p>
            <a:r>
              <a:rPr lang="en-GB" sz="2000" dirty="0" smtClean="0"/>
              <a:t>2004 Sustainability Manager post established</a:t>
            </a:r>
            <a:endParaRPr lang="en-GB" sz="2000" dirty="0"/>
          </a:p>
          <a:p>
            <a:r>
              <a:rPr lang="en-GB" sz="2000" dirty="0"/>
              <a:t>2005 First Sustainability Action </a:t>
            </a:r>
            <a:r>
              <a:rPr lang="en-GB" sz="2000" dirty="0" smtClean="0"/>
              <a:t>Plan</a:t>
            </a:r>
          </a:p>
          <a:p>
            <a:r>
              <a:rPr lang="en-GB" sz="2000" dirty="0" smtClean="0"/>
              <a:t>2006 Fairtrade University Status</a:t>
            </a:r>
            <a:endParaRPr lang="en-GB" sz="2000" dirty="0"/>
          </a:p>
          <a:p>
            <a:r>
              <a:rPr lang="en-GB" sz="2000" dirty="0"/>
              <a:t>2007 First </a:t>
            </a:r>
            <a:r>
              <a:rPr lang="en-GB" sz="2000" b="1" dirty="0"/>
              <a:t>Sustainability </a:t>
            </a:r>
            <a:r>
              <a:rPr lang="en-GB" sz="2000" b="1" dirty="0" smtClean="0"/>
              <a:t>Strategy</a:t>
            </a:r>
          </a:p>
          <a:p>
            <a:r>
              <a:rPr lang="en-GB" sz="2000" dirty="0" smtClean="0"/>
              <a:t>2007 Baseline survey of sustainability in the Modular Scheme</a:t>
            </a:r>
            <a:endParaRPr lang="en-GB" sz="2000" dirty="0"/>
          </a:p>
          <a:p>
            <a:r>
              <a:rPr lang="en-GB" sz="2000" dirty="0"/>
              <a:t>2008 </a:t>
            </a:r>
            <a:r>
              <a:rPr lang="en-GB" sz="2000" dirty="0" smtClean="0"/>
              <a:t>Cross university </a:t>
            </a:r>
            <a:r>
              <a:rPr lang="en-GB" sz="2000" b="1" dirty="0" smtClean="0"/>
              <a:t>Knowledge </a:t>
            </a:r>
            <a:r>
              <a:rPr lang="en-GB" sz="2000" b="1" dirty="0"/>
              <a:t>Exchange for Sustainability Education </a:t>
            </a:r>
            <a:r>
              <a:rPr lang="en-GB" sz="2000" dirty="0"/>
              <a:t>(KESE) </a:t>
            </a:r>
            <a:r>
              <a:rPr lang="en-GB" sz="2000" dirty="0" smtClean="0"/>
              <a:t>group established to promote and enhance ESD across the university</a:t>
            </a:r>
          </a:p>
          <a:p>
            <a:r>
              <a:rPr lang="en-GB" sz="2000" dirty="0" smtClean="0"/>
              <a:t>2009 First ESD Action Plan published</a:t>
            </a:r>
            <a:endParaRPr lang="en-GB" sz="2000" dirty="0"/>
          </a:p>
          <a:p>
            <a:endParaRPr lang="en-GB" sz="2000" dirty="0"/>
          </a:p>
          <a:p>
            <a:endParaRPr lang="en-GB" sz="2000" dirty="0"/>
          </a:p>
        </p:txBody>
      </p:sp>
      <p:pic>
        <p:nvPicPr>
          <p:cNvPr id="5" name="Picture 4"/>
          <p:cNvPicPr>
            <a:picLocks noChangeAspect="1"/>
          </p:cNvPicPr>
          <p:nvPr/>
        </p:nvPicPr>
        <p:blipFill>
          <a:blip r:embed="rId2"/>
          <a:stretch>
            <a:fillRect/>
          </a:stretch>
        </p:blipFill>
        <p:spPr>
          <a:xfrm>
            <a:off x="4583832" y="5254245"/>
            <a:ext cx="2268769" cy="1515882"/>
          </a:xfrm>
          <a:prstGeom prst="rect">
            <a:avLst/>
          </a:prstGeom>
        </p:spPr>
      </p:pic>
    </p:spTree>
    <p:extLst>
      <p:ext uri="{BB962C8B-B14F-4D97-AF65-F5344CB8AC3E}">
        <p14:creationId xmlns:p14="http://schemas.microsoft.com/office/powerpoint/2010/main" val="282189367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416" y="550122"/>
            <a:ext cx="10585176"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839416" y="1124744"/>
            <a:ext cx="9289031" cy="4680520"/>
          </a:xfrm>
        </p:spPr>
        <p:txBody>
          <a:bodyPr/>
          <a:lstStyle/>
          <a:p>
            <a:r>
              <a:rPr lang="en-GB" sz="2000" dirty="0" smtClean="0"/>
              <a:t>2010 Strategy 2020</a:t>
            </a:r>
          </a:p>
          <a:p>
            <a:r>
              <a:rPr lang="en-GB" sz="2000" dirty="0" smtClean="0"/>
              <a:t>2011 Assistant Vice Chancellor Environment and Sustainability established</a:t>
            </a:r>
          </a:p>
          <a:p>
            <a:r>
              <a:rPr lang="en-GB" sz="2000" dirty="0" smtClean="0"/>
              <a:t>2011 Waste and Resource Manager post established</a:t>
            </a:r>
          </a:p>
          <a:p>
            <a:r>
              <a:rPr lang="en-GB" sz="2000" dirty="0" smtClean="0"/>
              <a:t>2011 Sustainability Engagement </a:t>
            </a:r>
            <a:r>
              <a:rPr lang="en-GB" sz="2000" dirty="0"/>
              <a:t>Coordinator post established</a:t>
            </a:r>
          </a:p>
          <a:p>
            <a:r>
              <a:rPr lang="en-GB" sz="2000" dirty="0" smtClean="0"/>
              <a:t>2011 Annual UWE wide Sustainability and Education Conference established </a:t>
            </a:r>
          </a:p>
          <a:p>
            <a:r>
              <a:rPr lang="en-GB" sz="2000" dirty="0" smtClean="0"/>
              <a:t>2012 </a:t>
            </a:r>
            <a:r>
              <a:rPr lang="en-GB" sz="2000" b="1" dirty="0"/>
              <a:t>Sustainability </a:t>
            </a:r>
            <a:r>
              <a:rPr lang="en-GB" sz="2000" b="1" dirty="0" smtClean="0"/>
              <a:t>Plan- Positive Footprint</a:t>
            </a:r>
          </a:p>
          <a:p>
            <a:r>
              <a:rPr lang="en-GB" sz="2000" dirty="0" smtClean="0"/>
              <a:t>2012 SL in ESD post established</a:t>
            </a:r>
          </a:p>
          <a:p>
            <a:r>
              <a:rPr lang="en-GB" sz="2000" dirty="0" smtClean="0"/>
              <a:t>2012 </a:t>
            </a:r>
            <a:r>
              <a:rPr lang="en-GB" sz="2000" b="1" dirty="0" smtClean="0"/>
              <a:t>Annual meeting cycle with individual HoDs instigated</a:t>
            </a:r>
          </a:p>
          <a:p>
            <a:r>
              <a:rPr lang="en-GB" sz="2000" dirty="0" smtClean="0"/>
              <a:t>2014 ISO 14001 Post established</a:t>
            </a:r>
            <a:endParaRPr lang="en-GB" sz="2000" dirty="0"/>
          </a:p>
          <a:p>
            <a:r>
              <a:rPr lang="en-GB" sz="2000" dirty="0"/>
              <a:t>2014 </a:t>
            </a:r>
            <a:r>
              <a:rPr lang="en-GB" sz="2000" b="1" dirty="0"/>
              <a:t>Certification to ISO 14001:2004 </a:t>
            </a:r>
            <a:r>
              <a:rPr lang="en-GB" sz="2000" b="1" dirty="0" smtClean="0"/>
              <a:t>EMS</a:t>
            </a:r>
            <a:endParaRPr lang="en-GB" sz="2000" b="1" dirty="0"/>
          </a:p>
          <a:p>
            <a:r>
              <a:rPr lang="en-GB" sz="2000" dirty="0"/>
              <a:t>2015 Internal and external verification that </a:t>
            </a:r>
            <a:r>
              <a:rPr lang="en-GB" sz="2000" b="1" dirty="0"/>
              <a:t>all taught programmes address  sustainability </a:t>
            </a:r>
            <a:r>
              <a:rPr lang="en-GB" sz="2000" dirty="0"/>
              <a:t>in the context appropriate to the individual discipline</a:t>
            </a:r>
          </a:p>
          <a:p>
            <a:r>
              <a:rPr lang="en-GB" sz="2000" dirty="0"/>
              <a:t>2015 Bristol’s Year as </a:t>
            </a:r>
            <a:r>
              <a:rPr lang="en-GB" sz="2000" b="1" dirty="0"/>
              <a:t>European Green Capital</a:t>
            </a:r>
          </a:p>
          <a:p>
            <a:r>
              <a:rPr lang="en-GB" sz="2000" dirty="0"/>
              <a:t>2015 Launch of UWE Green Capital Strategy</a:t>
            </a:r>
          </a:p>
          <a:p>
            <a:r>
              <a:rPr lang="en-GB" sz="2000" dirty="0"/>
              <a:t>2015 Launch of  HEFCE Funded Green Capital Student Capital project</a:t>
            </a:r>
          </a:p>
          <a:p>
            <a:endParaRPr lang="en-GB" sz="2000" dirty="0"/>
          </a:p>
        </p:txBody>
      </p:sp>
      <p:pic>
        <p:nvPicPr>
          <p:cNvPr id="5" name="Picture 4"/>
          <p:cNvPicPr>
            <a:picLocks noChangeAspect="1"/>
          </p:cNvPicPr>
          <p:nvPr/>
        </p:nvPicPr>
        <p:blipFill>
          <a:blip r:embed="rId2"/>
          <a:stretch>
            <a:fillRect/>
          </a:stretch>
        </p:blipFill>
        <p:spPr>
          <a:xfrm>
            <a:off x="9517587" y="3140968"/>
            <a:ext cx="2517866" cy="1658256"/>
          </a:xfrm>
          <a:prstGeom prst="rect">
            <a:avLst/>
          </a:prstGeom>
        </p:spPr>
      </p:pic>
    </p:spTree>
    <p:extLst>
      <p:ext uri="{BB962C8B-B14F-4D97-AF65-F5344CB8AC3E}">
        <p14:creationId xmlns:p14="http://schemas.microsoft.com/office/powerpoint/2010/main" val="67624715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416" y="658664"/>
            <a:ext cx="10619838"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839416" y="1268652"/>
            <a:ext cx="9577064" cy="4680520"/>
          </a:xfrm>
        </p:spPr>
        <p:txBody>
          <a:bodyPr/>
          <a:lstStyle/>
          <a:p>
            <a:r>
              <a:rPr lang="en-GB" sz="2000" dirty="0" smtClean="0"/>
              <a:t>2015 Carbon Action Manager post established</a:t>
            </a:r>
          </a:p>
          <a:p>
            <a:r>
              <a:rPr lang="en-GB" sz="2000" dirty="0" smtClean="0"/>
              <a:t>2016 </a:t>
            </a:r>
            <a:r>
              <a:rPr lang="en-GB" sz="2000" b="1" dirty="0"/>
              <a:t>NUS –SOS Responsible Futures accreditation</a:t>
            </a:r>
          </a:p>
          <a:p>
            <a:r>
              <a:rPr lang="en-GB" sz="2000" dirty="0"/>
              <a:t>2016 </a:t>
            </a:r>
            <a:r>
              <a:rPr lang="en-GB" sz="2000" b="1" dirty="0"/>
              <a:t>Annual meeting with Faculty Executive </a:t>
            </a:r>
            <a:r>
              <a:rPr lang="en-GB" sz="2000" dirty="0"/>
              <a:t>groups instigated</a:t>
            </a:r>
          </a:p>
          <a:p>
            <a:r>
              <a:rPr lang="en-GB" sz="2000" dirty="0" smtClean="0"/>
              <a:t>2016 Launch </a:t>
            </a:r>
            <a:r>
              <a:rPr lang="en-GB" sz="2000" dirty="0"/>
              <a:t>of </a:t>
            </a:r>
            <a:r>
              <a:rPr lang="en-GB" sz="2000" b="1" dirty="0"/>
              <a:t>Sustainable Development Goal (SDG) Mapping </a:t>
            </a:r>
            <a:r>
              <a:rPr lang="en-GB" sz="2000" b="1" dirty="0" smtClean="0"/>
              <a:t>Project</a:t>
            </a:r>
          </a:p>
          <a:p>
            <a:r>
              <a:rPr lang="en-GB" sz="2000" dirty="0" smtClean="0"/>
              <a:t>2016 Largest single roof mounted PV array in UK HE begins generating</a:t>
            </a:r>
            <a:endParaRPr lang="en-GB" sz="2000" dirty="0"/>
          </a:p>
          <a:p>
            <a:r>
              <a:rPr lang="en-GB" sz="2000" dirty="0"/>
              <a:t>2017 Refreshed Sustainability Plan 2.1</a:t>
            </a:r>
          </a:p>
          <a:p>
            <a:r>
              <a:rPr lang="en-GB" sz="2000" dirty="0"/>
              <a:t>2017 </a:t>
            </a:r>
            <a:r>
              <a:rPr lang="en-GB" sz="2000" b="1" dirty="0"/>
              <a:t>Transition to ISO 14001:2015 EMS </a:t>
            </a:r>
          </a:p>
          <a:p>
            <a:r>
              <a:rPr lang="en-GB" sz="2000" dirty="0"/>
              <a:t>2017 New Environmental Sustainability </a:t>
            </a:r>
            <a:r>
              <a:rPr lang="en-GB" sz="2000" dirty="0" smtClean="0"/>
              <a:t>Policy</a:t>
            </a:r>
          </a:p>
          <a:p>
            <a:r>
              <a:rPr lang="en-GB" sz="2000" dirty="0" smtClean="0"/>
              <a:t>2017 Associate Professor in ESD established</a:t>
            </a:r>
          </a:p>
          <a:p>
            <a:r>
              <a:rPr lang="en-GB" sz="2000" dirty="0"/>
              <a:t>2018 KESE Group wins UWE’s first Advance HE  Award for Collaborative Approach to Teaching Excellence (CATE) </a:t>
            </a:r>
            <a:endParaRPr lang="en-GB" sz="2000" dirty="0" smtClean="0"/>
          </a:p>
          <a:p>
            <a:r>
              <a:rPr lang="en-GB" sz="2000" dirty="0" smtClean="0"/>
              <a:t>2019 </a:t>
            </a:r>
            <a:r>
              <a:rPr lang="en-GB" sz="2000" dirty="0"/>
              <a:t>New Sustainability Communications and Engagement Framework launched</a:t>
            </a:r>
          </a:p>
          <a:p>
            <a:endParaRPr lang="en-GB" sz="2000" dirty="0"/>
          </a:p>
          <a:p>
            <a:endParaRPr lang="en-GB" sz="2000" dirty="0"/>
          </a:p>
        </p:txBody>
      </p:sp>
      <p:pic>
        <p:nvPicPr>
          <p:cNvPr id="5" name="Picture 4"/>
          <p:cNvPicPr>
            <a:picLocks noChangeAspect="1"/>
          </p:cNvPicPr>
          <p:nvPr/>
        </p:nvPicPr>
        <p:blipFill>
          <a:blip r:embed="rId2"/>
          <a:stretch>
            <a:fillRect/>
          </a:stretch>
        </p:blipFill>
        <p:spPr>
          <a:xfrm>
            <a:off x="9984432" y="3429000"/>
            <a:ext cx="1725481" cy="1296604"/>
          </a:xfrm>
          <a:prstGeom prst="rect">
            <a:avLst/>
          </a:prstGeom>
        </p:spPr>
      </p:pic>
    </p:spTree>
    <p:extLst>
      <p:ext uri="{BB962C8B-B14F-4D97-AF65-F5344CB8AC3E}">
        <p14:creationId xmlns:p14="http://schemas.microsoft.com/office/powerpoint/2010/main" val="329488161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5704" y="617692"/>
            <a:ext cx="10657184" cy="651068"/>
          </a:xfrm>
        </p:spPr>
        <p:txBody>
          <a:bodyPr/>
          <a:lstStyle/>
          <a:p>
            <a:r>
              <a:rPr lang="en-GB" dirty="0">
                <a:solidFill>
                  <a:srgbClr val="002060"/>
                </a:solidFill>
              </a:rPr>
              <a:t>Sustainability at UWE – a </a:t>
            </a:r>
            <a:r>
              <a:rPr lang="en-GB" dirty="0" smtClean="0">
                <a:solidFill>
                  <a:srgbClr val="002060"/>
                </a:solidFill>
              </a:rPr>
              <a:t>28 </a:t>
            </a:r>
            <a:r>
              <a:rPr lang="en-GB" dirty="0">
                <a:solidFill>
                  <a:srgbClr val="002060"/>
                </a:solidFill>
              </a:rPr>
              <a:t>year journey</a:t>
            </a:r>
          </a:p>
          <a:p>
            <a:endParaRPr lang="en-GB" dirty="0"/>
          </a:p>
        </p:txBody>
      </p:sp>
      <p:sp>
        <p:nvSpPr>
          <p:cNvPr id="3" name="Text Placeholder 2"/>
          <p:cNvSpPr>
            <a:spLocks noGrp="1"/>
          </p:cNvSpPr>
          <p:nvPr>
            <p:ph type="body" sz="quarter" idx="11"/>
          </p:nvPr>
        </p:nvSpPr>
        <p:spPr>
          <a:xfrm>
            <a:off x="745704" y="1412776"/>
            <a:ext cx="10585176" cy="5112568"/>
          </a:xfrm>
        </p:spPr>
        <p:txBody>
          <a:bodyPr/>
          <a:lstStyle/>
          <a:p>
            <a:r>
              <a:rPr lang="en-GB" sz="2000" dirty="0" smtClean="0"/>
              <a:t>2020 Launch of </a:t>
            </a:r>
            <a:r>
              <a:rPr lang="en-GB" sz="2000" b="1" dirty="0" smtClean="0"/>
              <a:t>Transforming Futures Strategy 2030  </a:t>
            </a:r>
          </a:p>
          <a:p>
            <a:r>
              <a:rPr lang="en-GB" sz="2000" dirty="0" smtClean="0"/>
              <a:t>2020 New Transforming Futures Climate Action and Sustainability Strategy</a:t>
            </a:r>
          </a:p>
          <a:p>
            <a:r>
              <a:rPr lang="en-GB" sz="2000" dirty="0" smtClean="0"/>
              <a:t>2021 Completion of Phase 1 of </a:t>
            </a:r>
            <a:r>
              <a:rPr lang="en-GB" sz="2000" dirty="0"/>
              <a:t>the </a:t>
            </a:r>
            <a:r>
              <a:rPr lang="en-GB" sz="2000" dirty="0" smtClean="0"/>
              <a:t>SDG </a:t>
            </a:r>
            <a:r>
              <a:rPr lang="en-GB" sz="2000" dirty="0"/>
              <a:t>Mapping </a:t>
            </a:r>
            <a:r>
              <a:rPr lang="en-GB" sz="2000" dirty="0" smtClean="0"/>
              <a:t>Project</a:t>
            </a:r>
            <a:endParaRPr lang="en-GB" sz="2000" dirty="0"/>
          </a:p>
          <a:p>
            <a:r>
              <a:rPr lang="en-GB" sz="2000" dirty="0" smtClean="0"/>
              <a:t>2021 </a:t>
            </a:r>
            <a:r>
              <a:rPr lang="en-GB" sz="2000" b="1" dirty="0" smtClean="0"/>
              <a:t>New Action Plans </a:t>
            </a:r>
            <a:r>
              <a:rPr lang="en-GB" sz="2000" dirty="0" smtClean="0"/>
              <a:t>for Education for Sustainable Development, Sustainability Engagement, Sustainable Food, Transport, Carbon and Energy Management, Clean Air, Circular Economy including plastics, and Biodiversity</a:t>
            </a:r>
          </a:p>
          <a:p>
            <a:r>
              <a:rPr lang="en-GB" sz="2000" dirty="0" smtClean="0"/>
              <a:t>2021 Launch of QAA- Advance HE Education for Sustainable Development Guidance</a:t>
            </a:r>
          </a:p>
          <a:p>
            <a:r>
              <a:rPr lang="en-GB" sz="2000" dirty="0" smtClean="0"/>
              <a:t>2021 Reaccreditation to NUS -SOS Responsible Futures and ISO 14001</a:t>
            </a:r>
          </a:p>
          <a:p>
            <a:r>
              <a:rPr lang="en-GB" sz="2000" dirty="0" smtClean="0"/>
              <a:t>2021 Work starts on new student accommodation designed to PassivHaus standard</a:t>
            </a:r>
          </a:p>
          <a:p>
            <a:r>
              <a:rPr lang="en-GB" sz="2000" dirty="0" smtClean="0"/>
              <a:t>2021 </a:t>
            </a:r>
            <a:r>
              <a:rPr lang="en-GB" sz="2000" b="1" dirty="0" smtClean="0"/>
              <a:t>UWE’s Learning, Teaching and Student Experience Committee formally adopts QAA-Advance HE ESD guidance </a:t>
            </a:r>
          </a:p>
          <a:p>
            <a:r>
              <a:rPr lang="en-GB" sz="2000" dirty="0" smtClean="0"/>
              <a:t>2022 New carbon literacy training programme for staff and students</a:t>
            </a:r>
          </a:p>
          <a:p>
            <a:r>
              <a:rPr lang="en-GB" sz="2000" dirty="0"/>
              <a:t>2022 UWE Bristol and the </a:t>
            </a:r>
            <a:r>
              <a:rPr lang="en-GB" sz="2000" dirty="0" smtClean="0"/>
              <a:t> SDGs: Programme mapping portfolio published – available soon in the UWE Research Repository</a:t>
            </a:r>
            <a:endParaRPr lang="en-GB" sz="2000" dirty="0"/>
          </a:p>
        </p:txBody>
      </p:sp>
    </p:spTree>
    <p:extLst>
      <p:ext uri="{BB962C8B-B14F-4D97-AF65-F5344CB8AC3E}">
        <p14:creationId xmlns:p14="http://schemas.microsoft.com/office/powerpoint/2010/main" val="297276993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83432" y="410976"/>
            <a:ext cx="8999529" cy="651068"/>
          </a:xfrm>
        </p:spPr>
        <p:txBody>
          <a:bodyPr/>
          <a:lstStyle/>
          <a:p>
            <a:r>
              <a:rPr lang="en-GB" b="1" dirty="0">
                <a:solidFill>
                  <a:srgbClr val="002060"/>
                </a:solidFill>
              </a:rPr>
              <a:t>Key Success Factors</a:t>
            </a:r>
          </a:p>
        </p:txBody>
      </p:sp>
      <p:sp>
        <p:nvSpPr>
          <p:cNvPr id="3" name="Text Placeholder 2"/>
          <p:cNvSpPr>
            <a:spLocks noGrp="1"/>
          </p:cNvSpPr>
          <p:nvPr>
            <p:ph type="body" sz="quarter" idx="11"/>
          </p:nvPr>
        </p:nvSpPr>
        <p:spPr>
          <a:xfrm>
            <a:off x="983432" y="1358951"/>
            <a:ext cx="9601067" cy="4464074"/>
          </a:xfrm>
        </p:spPr>
        <p:txBody>
          <a:bodyPr/>
          <a:lstStyle/>
          <a:p>
            <a:r>
              <a:rPr lang="en-GB" sz="2800" dirty="0"/>
              <a:t>Student expectation and demand  </a:t>
            </a:r>
          </a:p>
          <a:p>
            <a:r>
              <a:rPr lang="en-GB" sz="2800" dirty="0"/>
              <a:t>Staff engagement </a:t>
            </a:r>
          </a:p>
          <a:p>
            <a:r>
              <a:rPr lang="en-GB" sz="2800" dirty="0"/>
              <a:t>Senior staff leadership</a:t>
            </a:r>
          </a:p>
          <a:p>
            <a:r>
              <a:rPr lang="en-GB" sz="2800" dirty="0"/>
              <a:t>Strategy and clear direction of travel </a:t>
            </a:r>
          </a:p>
          <a:p>
            <a:r>
              <a:rPr lang="en-GB" sz="2800" dirty="0"/>
              <a:t>Willingness to embrace change </a:t>
            </a:r>
          </a:p>
          <a:p>
            <a:r>
              <a:rPr lang="en-GB" sz="2800" dirty="0"/>
              <a:t>Learning from failure</a:t>
            </a:r>
          </a:p>
          <a:p>
            <a:r>
              <a:rPr lang="en-GB" sz="2800" dirty="0"/>
              <a:t>External certification</a:t>
            </a:r>
          </a:p>
          <a:p>
            <a:r>
              <a:rPr lang="en-GB" sz="2800" dirty="0"/>
              <a:t>Partnership with the Students’ Union</a:t>
            </a:r>
          </a:p>
          <a:p>
            <a:r>
              <a:rPr lang="en-GB" sz="2800" dirty="0"/>
              <a:t>Bristol – A European Green Capital </a:t>
            </a:r>
          </a:p>
        </p:txBody>
      </p:sp>
      <p:pic>
        <p:nvPicPr>
          <p:cNvPr id="4" name="Picture 3"/>
          <p:cNvPicPr>
            <a:picLocks noChangeAspect="1"/>
          </p:cNvPicPr>
          <p:nvPr/>
        </p:nvPicPr>
        <p:blipFill>
          <a:blip r:embed="rId2"/>
          <a:stretch>
            <a:fillRect/>
          </a:stretch>
        </p:blipFill>
        <p:spPr>
          <a:xfrm>
            <a:off x="10105921" y="676140"/>
            <a:ext cx="957155" cy="682811"/>
          </a:xfrm>
          <a:prstGeom prst="rect">
            <a:avLst/>
          </a:prstGeom>
        </p:spPr>
      </p:pic>
      <p:pic>
        <p:nvPicPr>
          <p:cNvPr id="5" name="Picture 4"/>
          <p:cNvPicPr>
            <a:picLocks noChangeAspect="1"/>
          </p:cNvPicPr>
          <p:nvPr/>
        </p:nvPicPr>
        <p:blipFill>
          <a:blip r:embed="rId3"/>
          <a:stretch>
            <a:fillRect/>
          </a:stretch>
        </p:blipFill>
        <p:spPr>
          <a:xfrm>
            <a:off x="8616280" y="2996952"/>
            <a:ext cx="2560313" cy="1582948"/>
          </a:xfrm>
          <a:prstGeom prst="rect">
            <a:avLst/>
          </a:prstGeom>
        </p:spPr>
      </p:pic>
    </p:spTree>
    <p:extLst>
      <p:ext uri="{BB962C8B-B14F-4D97-AF65-F5344CB8AC3E}">
        <p14:creationId xmlns:p14="http://schemas.microsoft.com/office/powerpoint/2010/main" val="30037730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4552-A394-47FD-B5D3-E27D6E011D49}"/>
              </a:ext>
            </a:extLst>
          </p:cNvPr>
          <p:cNvSpPr>
            <a:spLocks noGrp="1"/>
          </p:cNvSpPr>
          <p:nvPr>
            <p:ph type="title"/>
          </p:nvPr>
        </p:nvSpPr>
        <p:spPr>
          <a:xfrm>
            <a:off x="2734434" y="1915482"/>
            <a:ext cx="8690158" cy="2089585"/>
          </a:xfrm>
        </p:spPr>
        <p:txBody>
          <a:bodyPr>
            <a:normAutofit/>
          </a:bodyPr>
          <a:lstStyle/>
          <a:p>
            <a:r>
              <a:rPr lang="en-GB" dirty="0" smtClean="0"/>
              <a:t>A case Study of Sustainability </a:t>
            </a:r>
            <a:r>
              <a:rPr lang="en-GB" dirty="0"/>
              <a:t>at </a:t>
            </a:r>
            <a:r>
              <a:rPr lang="en-GB" dirty="0" smtClean="0"/>
              <a:t>UWE Bristol: </a:t>
            </a:r>
            <a:br>
              <a:rPr lang="en-GB" dirty="0" smtClean="0"/>
            </a:br>
            <a:r>
              <a:rPr lang="en-GB" dirty="0" smtClean="0"/>
              <a:t>a 28 year journey</a:t>
            </a:r>
            <a:r>
              <a:rPr lang="en-GB" dirty="0"/>
              <a:t/>
            </a:r>
            <a:br>
              <a:rPr lang="en-GB" dirty="0"/>
            </a:br>
            <a:endParaRPr lang="en-GB" dirty="0"/>
          </a:p>
        </p:txBody>
      </p:sp>
      <p:sp>
        <p:nvSpPr>
          <p:cNvPr id="3" name="Text Placeholder 2">
            <a:extLst>
              <a:ext uri="{FF2B5EF4-FFF2-40B4-BE49-F238E27FC236}">
                <a16:creationId xmlns:a16="http://schemas.microsoft.com/office/drawing/2014/main" id="{59C4B234-4509-4826-92E0-19EA19429E47}"/>
              </a:ext>
            </a:extLst>
          </p:cNvPr>
          <p:cNvSpPr>
            <a:spLocks noGrp="1"/>
          </p:cNvSpPr>
          <p:nvPr>
            <p:ph type="body" sz="quarter" idx="15"/>
          </p:nvPr>
        </p:nvSpPr>
        <p:spPr/>
        <p:txBody>
          <a:bodyPr/>
          <a:lstStyle/>
          <a:p>
            <a:r>
              <a:rPr lang="en-GB" dirty="0"/>
              <a:t>Presented by</a:t>
            </a:r>
          </a:p>
        </p:txBody>
      </p:sp>
      <p:sp>
        <p:nvSpPr>
          <p:cNvPr id="4" name="Text Placeholder 3">
            <a:extLst>
              <a:ext uri="{FF2B5EF4-FFF2-40B4-BE49-F238E27FC236}">
                <a16:creationId xmlns:a16="http://schemas.microsoft.com/office/drawing/2014/main" id="{5F4083E6-1CBD-40A9-94CD-388B5D3A3BB9}"/>
              </a:ext>
            </a:extLst>
          </p:cNvPr>
          <p:cNvSpPr>
            <a:spLocks noGrp="1"/>
          </p:cNvSpPr>
          <p:nvPr>
            <p:ph type="body" sz="quarter" idx="16"/>
          </p:nvPr>
        </p:nvSpPr>
        <p:spPr>
          <a:xfrm>
            <a:off x="798007" y="2542095"/>
            <a:ext cx="1625519" cy="1751001"/>
          </a:xfrm>
        </p:spPr>
        <p:txBody>
          <a:bodyPr/>
          <a:lstStyle/>
          <a:p>
            <a:r>
              <a:rPr lang="en-GB" dirty="0"/>
              <a:t>Prof Jim Longhurst</a:t>
            </a:r>
          </a:p>
          <a:p>
            <a:endParaRPr lang="en-GB" dirty="0"/>
          </a:p>
          <a:p>
            <a:r>
              <a:rPr lang="en-GB" dirty="0"/>
              <a:t>AVC Environment and </a:t>
            </a:r>
            <a:r>
              <a:rPr lang="en-GB" dirty="0" smtClean="0"/>
              <a:t>Sustainability</a:t>
            </a:r>
          </a:p>
          <a:p>
            <a:r>
              <a:rPr lang="en-GB" dirty="0" smtClean="0"/>
              <a:t>UWE Bristol</a:t>
            </a:r>
            <a:endParaRPr lang="en-GB" dirty="0"/>
          </a:p>
          <a:p>
            <a:endParaRPr lang="en-GB" dirty="0"/>
          </a:p>
          <a:p>
            <a:endParaRPr lang="en-GB" dirty="0"/>
          </a:p>
        </p:txBody>
      </p:sp>
      <p:sp>
        <p:nvSpPr>
          <p:cNvPr id="6" name="Text Placeholder 5">
            <a:extLst>
              <a:ext uri="{FF2B5EF4-FFF2-40B4-BE49-F238E27FC236}">
                <a16:creationId xmlns:a16="http://schemas.microsoft.com/office/drawing/2014/main" id="{29549C05-A8A3-4657-9DAF-FC8AE49372C8}"/>
              </a:ext>
            </a:extLst>
          </p:cNvPr>
          <p:cNvSpPr>
            <a:spLocks noGrp="1"/>
          </p:cNvSpPr>
          <p:nvPr>
            <p:ph type="body" sz="quarter" idx="18"/>
          </p:nvPr>
        </p:nvSpPr>
        <p:spPr>
          <a:xfrm>
            <a:off x="781897" y="5373216"/>
            <a:ext cx="1641630" cy="504056"/>
          </a:xfrm>
        </p:spPr>
        <p:txBody>
          <a:bodyPr/>
          <a:lstStyle/>
          <a:p>
            <a:r>
              <a:rPr lang="en-GB" dirty="0"/>
              <a:t>Date </a:t>
            </a:r>
            <a:endParaRPr lang="en-GB" dirty="0" smtClean="0"/>
          </a:p>
          <a:p>
            <a:r>
              <a:rPr lang="en-GB" dirty="0" smtClean="0"/>
              <a:t>31</a:t>
            </a:r>
            <a:r>
              <a:rPr lang="en-GB" baseline="30000" dirty="0" smtClean="0"/>
              <a:t>st</a:t>
            </a:r>
            <a:r>
              <a:rPr lang="en-GB" dirty="0" smtClean="0"/>
              <a:t> August 2022</a:t>
            </a:r>
            <a:endParaRPr lang="en-GB" dirty="0"/>
          </a:p>
        </p:txBody>
      </p:sp>
      <p:sp>
        <p:nvSpPr>
          <p:cNvPr id="7" name="Rectangle 6"/>
          <p:cNvSpPr/>
          <p:nvPr/>
        </p:nvSpPr>
        <p:spPr>
          <a:xfrm>
            <a:off x="2734434" y="3971534"/>
            <a:ext cx="9338229" cy="830997"/>
          </a:xfrm>
          <a:prstGeom prst="rect">
            <a:avLst/>
          </a:prstGeom>
        </p:spPr>
        <p:txBody>
          <a:bodyPr wrap="square">
            <a:spAutoFit/>
          </a:bodyPr>
          <a:lstStyle/>
          <a:p>
            <a:r>
              <a:rPr lang="en-GB" b="1" dirty="0">
                <a:solidFill>
                  <a:schemeClr val="bg1"/>
                </a:solidFill>
              </a:rPr>
              <a:t>The Eighth International SEEDS Conference 2022</a:t>
            </a:r>
            <a:r>
              <a:rPr lang="en-GB" sz="2400" dirty="0">
                <a:solidFill>
                  <a:schemeClr val="bg1"/>
                </a:solidFill>
              </a:rPr>
              <a:t> </a:t>
            </a:r>
            <a:r>
              <a:rPr lang="en-GB" sz="2400" dirty="0"/>
              <a:t/>
            </a:r>
            <a:br>
              <a:rPr lang="en-GB" sz="2400" dirty="0"/>
            </a:br>
            <a:r>
              <a:rPr lang="en-GB" sz="2400" b="1" dirty="0" smtClean="0">
                <a:solidFill>
                  <a:schemeClr val="bg1"/>
                </a:solidFill>
                <a:latin typeface="+mj-lt"/>
              </a:rPr>
              <a:t> </a:t>
            </a:r>
            <a:endParaRPr lang="en-GB" sz="2400" b="1" i="0" dirty="0">
              <a:solidFill>
                <a:schemeClr val="bg1"/>
              </a:solidFill>
              <a:effectLst/>
              <a:latin typeface="+mj-lt"/>
            </a:endParaRPr>
          </a:p>
        </p:txBody>
      </p:sp>
      <p:pic>
        <p:nvPicPr>
          <p:cNvPr id="8" name="Picture 7"/>
          <p:cNvPicPr>
            <a:picLocks noChangeAspect="1"/>
          </p:cNvPicPr>
          <p:nvPr/>
        </p:nvPicPr>
        <p:blipFill>
          <a:blip r:embed="rId2"/>
          <a:stretch>
            <a:fillRect/>
          </a:stretch>
        </p:blipFill>
        <p:spPr>
          <a:xfrm>
            <a:off x="4943872" y="4922450"/>
            <a:ext cx="2023072" cy="1138669"/>
          </a:xfrm>
          <a:prstGeom prst="rect">
            <a:avLst/>
          </a:prstGeom>
        </p:spPr>
      </p:pic>
    </p:spTree>
    <p:extLst>
      <p:ext uri="{BB962C8B-B14F-4D97-AF65-F5344CB8AC3E}">
        <p14:creationId xmlns:p14="http://schemas.microsoft.com/office/powerpoint/2010/main" val="284718809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rPr>
              <a:t>Governance, Policy and Strategy</a:t>
            </a:r>
            <a:endParaRPr lang="en-GB" b="1" dirty="0">
              <a:solidFill>
                <a:srgbClr val="185190"/>
              </a:solidFill>
            </a:endParaRPr>
          </a:p>
        </p:txBody>
      </p:sp>
    </p:spTree>
    <p:extLst>
      <p:ext uri="{BB962C8B-B14F-4D97-AF65-F5344CB8AC3E}">
        <p14:creationId xmlns:p14="http://schemas.microsoft.com/office/powerpoint/2010/main" val="223914074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15109" y="692696"/>
            <a:ext cx="8856985" cy="651068"/>
          </a:xfrm>
        </p:spPr>
        <p:txBody>
          <a:bodyPr/>
          <a:lstStyle/>
          <a:p>
            <a:r>
              <a:rPr lang="en-GB" sz="3200" b="1" dirty="0">
                <a:solidFill>
                  <a:srgbClr val="002060"/>
                </a:solidFill>
              </a:rPr>
              <a:t>Sustainability Ambitions in Strategy 2030</a:t>
            </a:r>
          </a:p>
        </p:txBody>
      </p:sp>
      <p:sp>
        <p:nvSpPr>
          <p:cNvPr id="3" name="Text Placeholder 2"/>
          <p:cNvSpPr>
            <a:spLocks noGrp="1"/>
          </p:cNvSpPr>
          <p:nvPr>
            <p:ph type="body" sz="quarter" idx="11"/>
          </p:nvPr>
        </p:nvSpPr>
        <p:spPr>
          <a:xfrm>
            <a:off x="1199457" y="1484784"/>
            <a:ext cx="9721080" cy="4464074"/>
          </a:xfrm>
        </p:spPr>
        <p:txBody>
          <a:bodyPr/>
          <a:lstStyle/>
          <a:p>
            <a:r>
              <a:rPr lang="en-GB" sz="2400" i="1" dirty="0"/>
              <a:t>Through our 2030 Strategy we will work to address the urgency of the climate and ecological emergency and strive to fulfil our role in the achievement of the United Nations’ Sustainable Development Goals.   </a:t>
            </a:r>
          </a:p>
          <a:p>
            <a:pPr marL="0" indent="0">
              <a:buNone/>
            </a:pPr>
            <a:endParaRPr lang="en-GB" sz="2400" i="1" dirty="0"/>
          </a:p>
          <a:p>
            <a:r>
              <a:rPr lang="en-GB" sz="2400" i="1" dirty="0"/>
              <a:t>UWE Bristol Declaration of a Climate and Ecological Emergency </a:t>
            </a:r>
            <a:r>
              <a:rPr lang="en-GB" sz="2400" i="1" dirty="0">
                <a:hlinkClick r:id="rId2"/>
              </a:rPr>
              <a:t>here</a:t>
            </a:r>
            <a:endParaRPr lang="en-GB" sz="2400" i="1" dirty="0"/>
          </a:p>
          <a:p>
            <a:endParaRPr lang="en-GB" sz="2400" i="1" dirty="0"/>
          </a:p>
          <a:p>
            <a:r>
              <a:rPr lang="en-GB" sz="2400" i="1" dirty="0"/>
              <a:t>Seven ambitious commitments in Strategy 2030.</a:t>
            </a:r>
          </a:p>
          <a:p>
            <a:r>
              <a:rPr lang="en-GB" sz="2000" dirty="0">
                <a:hlinkClick r:id="rId3"/>
              </a:rPr>
              <a:t>https://www.uwe.ac.uk/about/values-vision-strategy/strategy-2030</a:t>
            </a:r>
            <a:r>
              <a:rPr lang="en-GB" sz="2000" dirty="0"/>
              <a:t> </a:t>
            </a:r>
          </a:p>
        </p:txBody>
      </p:sp>
      <p:pic>
        <p:nvPicPr>
          <p:cNvPr id="4" name="Picture 3"/>
          <p:cNvPicPr>
            <a:picLocks noChangeAspect="1"/>
          </p:cNvPicPr>
          <p:nvPr/>
        </p:nvPicPr>
        <p:blipFill>
          <a:blip r:embed="rId4"/>
          <a:stretch>
            <a:fillRect/>
          </a:stretch>
        </p:blipFill>
        <p:spPr>
          <a:xfrm>
            <a:off x="10327380" y="4365104"/>
            <a:ext cx="1548518" cy="2206943"/>
          </a:xfrm>
          <a:prstGeom prst="rect">
            <a:avLst/>
          </a:prstGeom>
        </p:spPr>
      </p:pic>
    </p:spTree>
    <p:extLst>
      <p:ext uri="{BB962C8B-B14F-4D97-AF65-F5344CB8AC3E}">
        <p14:creationId xmlns:p14="http://schemas.microsoft.com/office/powerpoint/2010/main" val="253469255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440" y="620688"/>
            <a:ext cx="10441160" cy="651068"/>
          </a:xfrm>
        </p:spPr>
        <p:txBody>
          <a:bodyPr/>
          <a:lstStyle/>
          <a:p>
            <a:r>
              <a:rPr lang="en-GB" sz="3200" b="1" dirty="0">
                <a:solidFill>
                  <a:srgbClr val="002060"/>
                </a:solidFill>
              </a:rPr>
              <a:t>Sustainability </a:t>
            </a:r>
            <a:r>
              <a:rPr lang="en-GB" sz="3200" b="1" dirty="0" smtClean="0">
                <a:solidFill>
                  <a:srgbClr val="002060"/>
                </a:solidFill>
              </a:rPr>
              <a:t>Commitments  </a:t>
            </a:r>
            <a:r>
              <a:rPr lang="en-GB" sz="3200" b="1" dirty="0">
                <a:solidFill>
                  <a:srgbClr val="002060"/>
                </a:solidFill>
              </a:rPr>
              <a:t>in Strategy </a:t>
            </a:r>
            <a:r>
              <a:rPr lang="en-GB" sz="3200" b="1" dirty="0" smtClean="0">
                <a:solidFill>
                  <a:srgbClr val="002060"/>
                </a:solidFill>
              </a:rPr>
              <a:t>2030</a:t>
            </a:r>
            <a:endParaRPr lang="en-GB" dirty="0"/>
          </a:p>
        </p:txBody>
      </p:sp>
      <p:sp>
        <p:nvSpPr>
          <p:cNvPr id="3" name="Text Placeholder 2"/>
          <p:cNvSpPr>
            <a:spLocks noGrp="1"/>
          </p:cNvSpPr>
          <p:nvPr>
            <p:ph type="body" sz="quarter" idx="11"/>
          </p:nvPr>
        </p:nvSpPr>
        <p:spPr>
          <a:xfrm>
            <a:off x="875420" y="1484784"/>
            <a:ext cx="11089232" cy="5947298"/>
          </a:xfrm>
        </p:spPr>
        <p:txBody>
          <a:bodyPr/>
          <a:lstStyle/>
          <a:p>
            <a:pPr marL="342900" indent="-342900">
              <a:buFont typeface="+mj-lt"/>
              <a:buAutoNum type="arabicPeriod"/>
            </a:pPr>
            <a:r>
              <a:rPr lang="en-GB" sz="2400" dirty="0"/>
              <a:t>Net-zero emissions of greenhouse gases by 2030. </a:t>
            </a:r>
          </a:p>
          <a:p>
            <a:pPr marL="342900" indent="-342900">
              <a:buFont typeface="+mj-lt"/>
              <a:buAutoNum type="arabicPeriod"/>
            </a:pPr>
            <a:r>
              <a:rPr lang="en-GB" sz="2400" dirty="0">
                <a:solidFill>
                  <a:schemeClr val="tx2"/>
                </a:solidFill>
              </a:rPr>
              <a:t>Clear targets and plans to reduce water and energy use, cut waste generation including food waste, and support biodiversity. Towards a circular economy. </a:t>
            </a:r>
          </a:p>
          <a:p>
            <a:pPr marL="342900" indent="-342900">
              <a:buFont typeface="+mj-lt"/>
              <a:buAutoNum type="arabicPeriod"/>
            </a:pPr>
            <a:r>
              <a:rPr lang="en-GB" sz="2400" dirty="0"/>
              <a:t>Eliminate all but essential single-use plastic by 2025.</a:t>
            </a:r>
          </a:p>
          <a:p>
            <a:pPr marL="342900" indent="-342900">
              <a:buFont typeface="+mj-lt"/>
              <a:buAutoNum type="arabicPeriod"/>
            </a:pPr>
            <a:r>
              <a:rPr lang="en-GB" sz="2400" dirty="0">
                <a:solidFill>
                  <a:schemeClr val="tx2"/>
                </a:solidFill>
              </a:rPr>
              <a:t>Establish all our campuses as clean air </a:t>
            </a:r>
            <a:r>
              <a:rPr lang="en-GB" sz="2400" dirty="0" smtClean="0">
                <a:solidFill>
                  <a:schemeClr val="tx2"/>
                </a:solidFill>
              </a:rPr>
              <a:t>zones</a:t>
            </a:r>
            <a:r>
              <a:rPr lang="en-GB" sz="2400" dirty="0">
                <a:solidFill>
                  <a:schemeClr val="tx2"/>
                </a:solidFill>
              </a:rPr>
              <a:t>. </a:t>
            </a:r>
          </a:p>
          <a:p>
            <a:pPr marL="342900" indent="-342900">
              <a:buFont typeface="+mj-lt"/>
              <a:buAutoNum type="arabicPeriod"/>
            </a:pPr>
            <a:r>
              <a:rPr lang="en-GB" sz="2400" dirty="0"/>
              <a:t>Secure year-on-year improvement in sustainable travel. </a:t>
            </a:r>
          </a:p>
          <a:p>
            <a:pPr marL="342900" indent="-342900">
              <a:buFont typeface="+mj-lt"/>
              <a:buAutoNum type="arabicPeriod"/>
            </a:pPr>
            <a:r>
              <a:rPr lang="en-GB" sz="2400" dirty="0">
                <a:solidFill>
                  <a:schemeClr val="tx2"/>
                </a:solidFill>
              </a:rPr>
              <a:t>Work with our students to explicitly address climate change and environmental challenges in the curriculum.</a:t>
            </a:r>
            <a:r>
              <a:rPr lang="en-GB" sz="2400" dirty="0"/>
              <a:t> </a:t>
            </a:r>
          </a:p>
          <a:p>
            <a:pPr marL="342900" indent="-342900">
              <a:buFont typeface="+mj-lt"/>
              <a:buAutoNum type="arabicPeriod"/>
            </a:pPr>
            <a:r>
              <a:rPr lang="en-GB" sz="2400" dirty="0"/>
              <a:t>Support research that addresses climate change, environmental challenges and biodiversity.</a:t>
            </a:r>
          </a:p>
          <a:p>
            <a:pPr marL="0" indent="0">
              <a:buNone/>
            </a:pPr>
            <a:endParaRPr lang="en-GB" dirty="0"/>
          </a:p>
          <a:p>
            <a:pPr marL="0" indent="0">
              <a:buNone/>
            </a:pPr>
            <a:r>
              <a:rPr lang="en-GB" dirty="0"/>
              <a:t>                               </a:t>
            </a:r>
          </a:p>
          <a:p>
            <a:pPr marL="0" indent="0">
              <a:buNone/>
            </a:pPr>
            <a:r>
              <a:rPr lang="en-GB" dirty="0"/>
              <a:t>                                    </a:t>
            </a:r>
            <a:r>
              <a:rPr lang="en-GB" dirty="0">
                <a:hlinkClick r:id="rId2"/>
              </a:rPr>
              <a:t>https://www.uwe.ac.uk/about/values-vision-strategy/strategy-2030</a:t>
            </a:r>
            <a:r>
              <a:rPr lang="en-GB" dirty="0"/>
              <a:t>  </a:t>
            </a:r>
          </a:p>
          <a:p>
            <a:pPr marL="0" indent="0">
              <a:buNone/>
            </a:pPr>
            <a:endParaRPr lang="en-GB" dirty="0"/>
          </a:p>
        </p:txBody>
      </p:sp>
    </p:spTree>
    <p:extLst>
      <p:ext uri="{BB962C8B-B14F-4D97-AF65-F5344CB8AC3E}">
        <p14:creationId xmlns:p14="http://schemas.microsoft.com/office/powerpoint/2010/main" val="147690285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71464" y="620688"/>
            <a:ext cx="10297144" cy="651068"/>
          </a:xfrm>
        </p:spPr>
        <p:txBody>
          <a:bodyPr/>
          <a:lstStyle/>
          <a:p>
            <a:r>
              <a:rPr lang="en-GB" sz="2800" b="1" dirty="0">
                <a:solidFill>
                  <a:srgbClr val="002060"/>
                </a:solidFill>
              </a:rPr>
              <a:t>Climate Action and Sustainability Strategy (CASS ) 2030</a:t>
            </a:r>
          </a:p>
        </p:txBody>
      </p:sp>
      <p:sp>
        <p:nvSpPr>
          <p:cNvPr id="3" name="Text Placeholder 2"/>
          <p:cNvSpPr>
            <a:spLocks noGrp="1"/>
          </p:cNvSpPr>
          <p:nvPr>
            <p:ph type="body" sz="quarter" idx="11"/>
          </p:nvPr>
        </p:nvSpPr>
        <p:spPr>
          <a:xfrm>
            <a:off x="1127448" y="1412776"/>
            <a:ext cx="9577064" cy="4464074"/>
          </a:xfrm>
        </p:spPr>
        <p:txBody>
          <a:bodyPr/>
          <a:lstStyle/>
          <a:p>
            <a:pPr marL="266700" lvl="1" indent="0">
              <a:buNone/>
            </a:pPr>
            <a:r>
              <a:rPr lang="en-GB" sz="2000" dirty="0"/>
              <a:t>The Climate Action and Sustainability Strategy develops the key ambitions of Strategy 2030, explicitly linking the sustainability and climate actions with the purpose, the people and the place of the university.</a:t>
            </a:r>
          </a:p>
          <a:p>
            <a:pPr marL="266700" lvl="1" indent="0">
              <a:buNone/>
            </a:pPr>
            <a:r>
              <a:rPr lang="en-GB" sz="2000" dirty="0"/>
              <a:t> </a:t>
            </a:r>
          </a:p>
          <a:p>
            <a:pPr marL="266700" lvl="1" indent="0">
              <a:buNone/>
            </a:pPr>
            <a:r>
              <a:rPr lang="en-GB" dirty="0"/>
              <a:t>							  	</a:t>
            </a:r>
          </a:p>
          <a:p>
            <a:pPr marL="0" indent="0">
              <a:buNone/>
            </a:pPr>
            <a:r>
              <a:rPr lang="en-GB" dirty="0"/>
              <a:t>					 </a:t>
            </a:r>
          </a:p>
          <a:p>
            <a:pPr marL="0" indent="0">
              <a:buNone/>
            </a:pPr>
            <a:r>
              <a:rPr lang="en-GB" dirty="0"/>
              <a:t>	</a:t>
            </a:r>
          </a:p>
        </p:txBody>
      </p:sp>
      <p:pic>
        <p:nvPicPr>
          <p:cNvPr id="4" name="Picture 3"/>
          <p:cNvPicPr>
            <a:picLocks noChangeAspect="1"/>
          </p:cNvPicPr>
          <p:nvPr/>
        </p:nvPicPr>
        <p:blipFill>
          <a:blip r:embed="rId2"/>
          <a:stretch>
            <a:fillRect/>
          </a:stretch>
        </p:blipFill>
        <p:spPr>
          <a:xfrm>
            <a:off x="3035660" y="3429000"/>
            <a:ext cx="5904656" cy="1983595"/>
          </a:xfrm>
          <a:prstGeom prst="rect">
            <a:avLst/>
          </a:prstGeom>
        </p:spPr>
      </p:pic>
      <p:sp>
        <p:nvSpPr>
          <p:cNvPr id="5" name="Rectangle 4"/>
          <p:cNvSpPr/>
          <p:nvPr/>
        </p:nvSpPr>
        <p:spPr>
          <a:xfrm>
            <a:off x="2315580" y="5876850"/>
            <a:ext cx="8208912" cy="523220"/>
          </a:xfrm>
          <a:prstGeom prst="rect">
            <a:avLst/>
          </a:prstGeom>
        </p:spPr>
        <p:txBody>
          <a:bodyPr wrap="square">
            <a:spAutoFit/>
          </a:bodyPr>
          <a:lstStyle/>
          <a:p>
            <a:r>
              <a:rPr lang="en-GB" sz="1400" dirty="0">
                <a:latin typeface="Tahoma" panose="020B0604030504040204" pitchFamily="34" charset="0"/>
                <a:ea typeface="Tahoma" panose="020B0604030504040204" pitchFamily="34" charset="0"/>
                <a:cs typeface="Tahoma" panose="020B0604030504040204" pitchFamily="34" charset="0"/>
                <a:hlinkClick r:id="rId3"/>
              </a:rPr>
              <a:t>https://</a:t>
            </a:r>
            <a:r>
              <a:rPr lang="en-GB" sz="1400" dirty="0" smtClean="0">
                <a:latin typeface="Tahoma" panose="020B0604030504040204" pitchFamily="34" charset="0"/>
                <a:ea typeface="Tahoma" panose="020B0604030504040204" pitchFamily="34" charset="0"/>
                <a:cs typeface="Tahoma" panose="020B0604030504040204" pitchFamily="34" charset="0"/>
                <a:hlinkClick r:id="rId3"/>
              </a:rPr>
              <a:t>www.uwe.ac.uk/about/values-vision-strategy/sustainability/strategy-leadership-and-plans/policy-and-strategy-documents</a:t>
            </a:r>
            <a:r>
              <a:rPr lang="en-GB" sz="1400" dirty="0" smtClean="0">
                <a:latin typeface="Tahoma" panose="020B0604030504040204" pitchFamily="34" charset="0"/>
                <a:ea typeface="Tahoma" panose="020B0604030504040204" pitchFamily="34" charset="0"/>
                <a:cs typeface="Tahoma" panose="020B0604030504040204" pitchFamily="34" charset="0"/>
              </a:rPr>
              <a:t>  </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239334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99455" y="689700"/>
            <a:ext cx="10441161" cy="651068"/>
          </a:xfrm>
        </p:spPr>
        <p:txBody>
          <a:bodyPr/>
          <a:lstStyle/>
          <a:p>
            <a:r>
              <a:rPr lang="en-GB" sz="3200" dirty="0">
                <a:solidFill>
                  <a:srgbClr val="002060"/>
                </a:solidFill>
              </a:rPr>
              <a:t>Climate Action and Sustainability Strategy (CASS </a:t>
            </a:r>
            <a:r>
              <a:rPr lang="en-GB" sz="3200" dirty="0" smtClean="0">
                <a:solidFill>
                  <a:srgbClr val="002060"/>
                </a:solidFill>
              </a:rPr>
              <a:t>) 2030</a:t>
            </a:r>
            <a:endParaRPr lang="en-GB" sz="3200" dirty="0">
              <a:solidFill>
                <a:srgbClr val="002060"/>
              </a:solidFill>
            </a:endParaRPr>
          </a:p>
        </p:txBody>
      </p:sp>
      <p:sp>
        <p:nvSpPr>
          <p:cNvPr id="3" name="Text Placeholder 2"/>
          <p:cNvSpPr>
            <a:spLocks noGrp="1"/>
          </p:cNvSpPr>
          <p:nvPr>
            <p:ph type="body" sz="quarter" idx="11"/>
          </p:nvPr>
        </p:nvSpPr>
        <p:spPr>
          <a:xfrm>
            <a:off x="1343472" y="1628800"/>
            <a:ext cx="8208913" cy="4464074"/>
          </a:xfrm>
        </p:spPr>
        <p:txBody>
          <a:bodyPr/>
          <a:lstStyle/>
          <a:p>
            <a:r>
              <a:rPr lang="en-GB" sz="2800" dirty="0"/>
              <a:t>Our Commitment to Sustainability</a:t>
            </a:r>
          </a:p>
          <a:p>
            <a:r>
              <a:rPr lang="en-GB" sz="2800" dirty="0"/>
              <a:t>How We Will Manage and Report on Our Actions</a:t>
            </a:r>
          </a:p>
          <a:p>
            <a:r>
              <a:rPr lang="en-GB" sz="2800" dirty="0"/>
              <a:t>Practising Sustainability</a:t>
            </a:r>
          </a:p>
          <a:p>
            <a:r>
              <a:rPr lang="en-GB" sz="2800" dirty="0"/>
              <a:t>Understanding Sustainability </a:t>
            </a:r>
          </a:p>
          <a:p>
            <a:r>
              <a:rPr lang="en-GB" sz="2800" dirty="0"/>
              <a:t>Influencing Sustainability and cross cutting each element  Adapting to a Changing World </a:t>
            </a:r>
          </a:p>
          <a:p>
            <a:endParaRPr lang="en-GB" sz="2800" dirty="0"/>
          </a:p>
          <a:p>
            <a:endParaRPr lang="en-GB" sz="2800" dirty="0"/>
          </a:p>
        </p:txBody>
      </p:sp>
      <p:pic>
        <p:nvPicPr>
          <p:cNvPr id="4" name="Picture 3"/>
          <p:cNvPicPr>
            <a:picLocks noChangeAspect="1"/>
          </p:cNvPicPr>
          <p:nvPr/>
        </p:nvPicPr>
        <p:blipFill>
          <a:blip r:embed="rId2"/>
          <a:stretch>
            <a:fillRect/>
          </a:stretch>
        </p:blipFill>
        <p:spPr>
          <a:xfrm>
            <a:off x="9068753" y="5068275"/>
            <a:ext cx="2772983" cy="1565920"/>
          </a:xfrm>
          <a:prstGeom prst="rect">
            <a:avLst/>
          </a:prstGeom>
        </p:spPr>
      </p:pic>
      <p:pic>
        <p:nvPicPr>
          <p:cNvPr id="5" name="Picture 4"/>
          <p:cNvPicPr>
            <a:picLocks noChangeAspect="1"/>
          </p:cNvPicPr>
          <p:nvPr/>
        </p:nvPicPr>
        <p:blipFill>
          <a:blip r:embed="rId3"/>
          <a:stretch>
            <a:fillRect/>
          </a:stretch>
        </p:blipFill>
        <p:spPr>
          <a:xfrm>
            <a:off x="5010363" y="5078632"/>
            <a:ext cx="2736304" cy="1545207"/>
          </a:xfrm>
          <a:prstGeom prst="rect">
            <a:avLst/>
          </a:prstGeom>
        </p:spPr>
      </p:pic>
      <p:pic>
        <p:nvPicPr>
          <p:cNvPr id="6" name="Picture 5"/>
          <p:cNvPicPr>
            <a:picLocks noChangeAspect="1"/>
          </p:cNvPicPr>
          <p:nvPr/>
        </p:nvPicPr>
        <p:blipFill>
          <a:blip r:embed="rId4"/>
          <a:stretch>
            <a:fillRect/>
          </a:stretch>
        </p:blipFill>
        <p:spPr>
          <a:xfrm>
            <a:off x="962929" y="5056358"/>
            <a:ext cx="2676720" cy="1511559"/>
          </a:xfrm>
          <a:prstGeom prst="rect">
            <a:avLst/>
          </a:prstGeom>
        </p:spPr>
      </p:pic>
    </p:spTree>
    <p:extLst>
      <p:ext uri="{BB962C8B-B14F-4D97-AF65-F5344CB8AC3E}">
        <p14:creationId xmlns:p14="http://schemas.microsoft.com/office/powerpoint/2010/main" val="372072495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chemeClr val="tx2"/>
                </a:solidFill>
              </a:rPr>
              <a:t>Governing Sustainability</a:t>
            </a:r>
            <a:endParaRPr lang="en-GB" b="1" dirty="0">
              <a:solidFill>
                <a:schemeClr val="tx2"/>
              </a:solidFill>
            </a:endParaRPr>
          </a:p>
        </p:txBody>
      </p:sp>
      <p:sp>
        <p:nvSpPr>
          <p:cNvPr id="3" name="Text Placeholder 2"/>
          <p:cNvSpPr>
            <a:spLocks noGrp="1"/>
          </p:cNvSpPr>
          <p:nvPr>
            <p:ph type="body" sz="quarter" idx="11"/>
          </p:nvPr>
        </p:nvSpPr>
        <p:spPr>
          <a:xfrm>
            <a:off x="1103444" y="1557214"/>
            <a:ext cx="10393155" cy="4464074"/>
          </a:xfrm>
        </p:spPr>
        <p:txBody>
          <a:bodyPr/>
          <a:lstStyle/>
          <a:p>
            <a:pPr marL="0" indent="0">
              <a:buNone/>
            </a:pPr>
            <a:r>
              <a:rPr lang="en-GB" sz="2000" b="1" dirty="0"/>
              <a:t>Leadership and </a:t>
            </a:r>
            <a:r>
              <a:rPr lang="en-GB" sz="2000" b="1" dirty="0" smtClean="0"/>
              <a:t>Governance</a:t>
            </a:r>
            <a:endParaRPr lang="en-GB" sz="2000" b="1" dirty="0"/>
          </a:p>
          <a:p>
            <a:r>
              <a:rPr lang="en-GB" sz="2000" dirty="0"/>
              <a:t>Overall strategic leadership for sustainability is guided by the Vice-Chancellor, Deputy </a:t>
            </a:r>
            <a:r>
              <a:rPr lang="en-GB" sz="2000" dirty="0" smtClean="0"/>
              <a:t>Vice-Chancellor, Pro Vice Chancellor  </a:t>
            </a:r>
            <a:r>
              <a:rPr lang="en-GB" sz="2000" dirty="0"/>
              <a:t>and </a:t>
            </a:r>
            <a:r>
              <a:rPr lang="en-GB" sz="2000" dirty="0" smtClean="0"/>
              <a:t>the Assistant </a:t>
            </a:r>
            <a:r>
              <a:rPr lang="en-GB" sz="2000" dirty="0"/>
              <a:t>Vice-Chancellor for Environment and Sustainability.</a:t>
            </a:r>
          </a:p>
          <a:p>
            <a:endParaRPr lang="en-GB" sz="2000" dirty="0"/>
          </a:p>
          <a:p>
            <a:r>
              <a:rPr lang="en-GB" sz="2000" dirty="0"/>
              <a:t>The Assistant Vice-Chancellor for Environment and Sustainability is charged with promoting the integration </a:t>
            </a:r>
            <a:r>
              <a:rPr lang="en-GB" sz="2000" dirty="0" smtClean="0"/>
              <a:t>of sustainability and </a:t>
            </a:r>
            <a:r>
              <a:rPr lang="en-GB" sz="2000" dirty="0"/>
              <a:t>enhancing the </a:t>
            </a:r>
            <a:r>
              <a:rPr lang="en-GB" sz="2000" dirty="0" smtClean="0"/>
              <a:t>sustainability impact </a:t>
            </a:r>
            <a:r>
              <a:rPr lang="en-GB" sz="2000" dirty="0"/>
              <a:t>of all our </a:t>
            </a:r>
            <a:r>
              <a:rPr lang="en-GB" sz="2000" dirty="0" smtClean="0"/>
              <a:t>teaching</a:t>
            </a:r>
            <a:r>
              <a:rPr lang="en-GB" sz="2000" dirty="0"/>
              <a:t>, research, knowledge </a:t>
            </a:r>
            <a:r>
              <a:rPr lang="en-GB" sz="2000" dirty="0" smtClean="0"/>
              <a:t>exchange, operational management  </a:t>
            </a:r>
            <a:r>
              <a:rPr lang="en-GB" sz="2000" dirty="0"/>
              <a:t>and community engagement activities. </a:t>
            </a:r>
            <a:r>
              <a:rPr lang="en-GB" sz="2000" dirty="0" smtClean="0"/>
              <a:t> </a:t>
            </a:r>
          </a:p>
          <a:p>
            <a:endParaRPr lang="en-GB" sz="2000" dirty="0" smtClean="0"/>
          </a:p>
          <a:p>
            <a:r>
              <a:rPr lang="en-GB" sz="2000" dirty="0" smtClean="0"/>
              <a:t>Governance is exercised through the Sustainability Board.</a:t>
            </a:r>
            <a:endParaRPr lang="en-GB" sz="2000" dirty="0"/>
          </a:p>
        </p:txBody>
      </p:sp>
    </p:spTree>
    <p:extLst>
      <p:ext uri="{BB962C8B-B14F-4D97-AF65-F5344CB8AC3E}">
        <p14:creationId xmlns:p14="http://schemas.microsoft.com/office/powerpoint/2010/main" val="340495729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chemeClr val="tx2"/>
                </a:solidFill>
              </a:rPr>
              <a:t>The Sustainability Board</a:t>
            </a:r>
          </a:p>
        </p:txBody>
      </p:sp>
      <p:sp>
        <p:nvSpPr>
          <p:cNvPr id="3" name="Text Placeholder 2"/>
          <p:cNvSpPr>
            <a:spLocks noGrp="1"/>
          </p:cNvSpPr>
          <p:nvPr>
            <p:ph type="body" sz="quarter" idx="11"/>
          </p:nvPr>
        </p:nvSpPr>
        <p:spPr>
          <a:xfrm>
            <a:off x="983432" y="1268760"/>
            <a:ext cx="10369152" cy="4464074"/>
          </a:xfrm>
        </p:spPr>
        <p:txBody>
          <a:bodyPr/>
          <a:lstStyle/>
          <a:p>
            <a:pPr marL="0" indent="0">
              <a:buNone/>
            </a:pPr>
            <a:r>
              <a:rPr lang="en-GB" sz="1800" b="1" dirty="0"/>
              <a:t>Purpose</a:t>
            </a:r>
          </a:p>
          <a:p>
            <a:endParaRPr lang="en-GB" sz="1800" dirty="0"/>
          </a:p>
          <a:p>
            <a:r>
              <a:rPr lang="en-GB" sz="1800" dirty="0"/>
              <a:t>To enhance the sustainability practices and developments of the university in all its educational and operational endeavours and thereby to enhance the reputation of the university and its attractiveness to current and future students and staff as a place of study or employment.</a:t>
            </a:r>
          </a:p>
          <a:p>
            <a:endParaRPr lang="en-GB" sz="1800" dirty="0"/>
          </a:p>
          <a:p>
            <a:r>
              <a:rPr lang="en-GB" sz="1800" dirty="0"/>
              <a:t>To consider contemporary and emergent sustainability risks, opportunities and challenges and to advise the University on appropriate actions. </a:t>
            </a:r>
            <a:endParaRPr lang="en-GB" sz="1800" dirty="0" smtClean="0"/>
          </a:p>
          <a:p>
            <a:endParaRPr lang="en-GB" sz="1800" dirty="0"/>
          </a:p>
          <a:p>
            <a:r>
              <a:rPr lang="en-GB" sz="1800" dirty="0" smtClean="0"/>
              <a:t>At </a:t>
            </a:r>
            <a:r>
              <a:rPr lang="en-GB" sz="1800" dirty="0"/>
              <a:t>each meeting, the Board reviews progress with the seven </a:t>
            </a:r>
            <a:r>
              <a:rPr lang="en-GB" sz="1800" dirty="0" smtClean="0"/>
              <a:t>core sustainability commitments of Strategy 2030,  undertakes </a:t>
            </a:r>
            <a:r>
              <a:rPr lang="en-GB" sz="1800" dirty="0"/>
              <a:t>regular reviews of policies including the Environmental Sustainability Policy </a:t>
            </a:r>
            <a:r>
              <a:rPr lang="en-GB" sz="1800" dirty="0" smtClean="0"/>
              <a:t> and </a:t>
            </a:r>
            <a:r>
              <a:rPr lang="en-GB" sz="1800" dirty="0"/>
              <a:t>the Ethical Investment </a:t>
            </a:r>
            <a:r>
              <a:rPr lang="en-GB" sz="1800" dirty="0" smtClean="0"/>
              <a:t>Policy, approves </a:t>
            </a:r>
            <a:r>
              <a:rPr lang="en-GB" sz="1800" dirty="0"/>
              <a:t>action plans arising from the </a:t>
            </a:r>
            <a:r>
              <a:rPr lang="en-GB" sz="1800" dirty="0" smtClean="0"/>
              <a:t>Climate Action and Sustainability Strategy, </a:t>
            </a:r>
            <a:r>
              <a:rPr lang="en-GB" sz="1800" dirty="0"/>
              <a:t>reviews progress with the commitment to adopt the principles of Responsible Management Education (PRME) across the institution, and provides the governance of the whole institution ISO 14001 </a:t>
            </a:r>
            <a:r>
              <a:rPr lang="en-GB" sz="1800" dirty="0" smtClean="0"/>
              <a:t>certification </a:t>
            </a:r>
            <a:r>
              <a:rPr lang="en-GB" sz="1800" dirty="0"/>
              <a:t>process and the Responsible Futures accreditation.</a:t>
            </a:r>
          </a:p>
        </p:txBody>
      </p:sp>
    </p:spTree>
    <p:extLst>
      <p:ext uri="{BB962C8B-B14F-4D97-AF65-F5344CB8AC3E}">
        <p14:creationId xmlns:p14="http://schemas.microsoft.com/office/powerpoint/2010/main" val="25478254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chemeClr val="tx2"/>
                </a:solidFill>
              </a:rPr>
              <a:t>Terms of Reference</a:t>
            </a:r>
          </a:p>
        </p:txBody>
      </p:sp>
      <p:sp>
        <p:nvSpPr>
          <p:cNvPr id="3" name="Text Placeholder 2"/>
          <p:cNvSpPr>
            <a:spLocks noGrp="1"/>
          </p:cNvSpPr>
          <p:nvPr>
            <p:ph type="body" sz="quarter" idx="11"/>
          </p:nvPr>
        </p:nvSpPr>
        <p:spPr>
          <a:xfrm>
            <a:off x="911424" y="1340768"/>
            <a:ext cx="10657183" cy="4464074"/>
          </a:xfrm>
        </p:spPr>
        <p:txBody>
          <a:bodyPr/>
          <a:lstStyle/>
          <a:p>
            <a:r>
              <a:rPr lang="en-GB" dirty="0" smtClean="0"/>
              <a:t>To </a:t>
            </a:r>
            <a:r>
              <a:rPr lang="en-GB" dirty="0"/>
              <a:t>support implementation of Strategy 2030’s aims and objectives.</a:t>
            </a:r>
          </a:p>
          <a:p>
            <a:r>
              <a:rPr lang="en-GB" dirty="0" smtClean="0"/>
              <a:t>To </a:t>
            </a:r>
            <a:r>
              <a:rPr lang="en-GB" dirty="0"/>
              <a:t>guide, support and develop the University’s integrated approach to embedding sustainability in all of its endeavours.</a:t>
            </a:r>
          </a:p>
          <a:p>
            <a:r>
              <a:rPr lang="en-GB" dirty="0" smtClean="0"/>
              <a:t>To </a:t>
            </a:r>
            <a:r>
              <a:rPr lang="en-GB" dirty="0"/>
              <a:t>oversee implementation and achievement of the Transforming Futures Climate Action and Sustainability Strategy (CASS).</a:t>
            </a:r>
          </a:p>
          <a:p>
            <a:r>
              <a:rPr lang="en-GB" dirty="0" smtClean="0"/>
              <a:t>To </a:t>
            </a:r>
            <a:r>
              <a:rPr lang="en-GB" dirty="0"/>
              <a:t>advise the Vice Chancellor, Academic Board and the Board of Governors on progress with the strategy and matters pertaining to risk and reputation.</a:t>
            </a:r>
          </a:p>
          <a:p>
            <a:r>
              <a:rPr lang="en-GB" dirty="0" smtClean="0"/>
              <a:t>To </a:t>
            </a:r>
            <a:r>
              <a:rPr lang="en-GB" dirty="0"/>
              <a:t>share good practice and promote continuous improvement.</a:t>
            </a:r>
          </a:p>
          <a:p>
            <a:r>
              <a:rPr lang="en-GB" dirty="0" smtClean="0"/>
              <a:t>To </a:t>
            </a:r>
            <a:r>
              <a:rPr lang="en-GB" dirty="0"/>
              <a:t>assure the university that the requirements of ISO 14001 -2015 certification are met.</a:t>
            </a:r>
          </a:p>
          <a:p>
            <a:r>
              <a:rPr lang="en-GB" dirty="0" smtClean="0"/>
              <a:t>To </a:t>
            </a:r>
            <a:r>
              <a:rPr lang="en-GB" dirty="0"/>
              <a:t>assure the university that the requirements of Responsible Futures accreditation are m</a:t>
            </a:r>
            <a:r>
              <a:rPr lang="en-GB" dirty="0" smtClean="0"/>
              <a:t>et</a:t>
            </a:r>
            <a:r>
              <a:rPr lang="en-GB" dirty="0"/>
              <a:t>.</a:t>
            </a:r>
          </a:p>
          <a:p>
            <a:r>
              <a:rPr lang="en-GB" dirty="0" smtClean="0"/>
              <a:t>To </a:t>
            </a:r>
            <a:r>
              <a:rPr lang="en-GB" dirty="0"/>
              <a:t>support the implementation of the Principles of Responsible Management Education (PRME) across the university.</a:t>
            </a:r>
          </a:p>
          <a:p>
            <a:r>
              <a:rPr lang="en-GB" dirty="0" smtClean="0"/>
              <a:t>To </a:t>
            </a:r>
            <a:r>
              <a:rPr lang="en-GB" dirty="0"/>
              <a:t>advise on the sustainability implications of current and future policies and practices.</a:t>
            </a:r>
          </a:p>
          <a:p>
            <a:r>
              <a:rPr lang="en-GB" dirty="0" smtClean="0"/>
              <a:t>To </a:t>
            </a:r>
            <a:r>
              <a:rPr lang="en-GB" dirty="0"/>
              <a:t>advise on the continuing appropriateness of the Ethical Investment Policy.</a:t>
            </a:r>
          </a:p>
          <a:p>
            <a:r>
              <a:rPr lang="en-GB" dirty="0" smtClean="0"/>
              <a:t>To </a:t>
            </a:r>
            <a:r>
              <a:rPr lang="en-GB" dirty="0"/>
              <a:t>establish appropriate procedures to ensure effective communications within the university on issues discussed and decisions taken by the Board.</a:t>
            </a:r>
          </a:p>
          <a:p>
            <a:r>
              <a:rPr lang="en-GB" dirty="0" smtClean="0"/>
              <a:t>To </a:t>
            </a:r>
            <a:r>
              <a:rPr lang="en-GB" dirty="0"/>
              <a:t>undertake such other actions as may be required from time to time to discharge the Terms of Reference.</a:t>
            </a:r>
          </a:p>
        </p:txBody>
      </p:sp>
    </p:spTree>
    <p:extLst>
      <p:ext uri="{BB962C8B-B14F-4D97-AF65-F5344CB8AC3E}">
        <p14:creationId xmlns:p14="http://schemas.microsoft.com/office/powerpoint/2010/main" val="175500313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chemeClr val="tx2"/>
                </a:solidFill>
              </a:rPr>
              <a:t>Membership</a:t>
            </a:r>
          </a:p>
        </p:txBody>
      </p:sp>
      <p:sp>
        <p:nvSpPr>
          <p:cNvPr id="3" name="Text Placeholder 2"/>
          <p:cNvSpPr>
            <a:spLocks noGrp="1"/>
          </p:cNvSpPr>
          <p:nvPr>
            <p:ph type="body" sz="quarter" idx="11"/>
          </p:nvPr>
        </p:nvSpPr>
        <p:spPr>
          <a:xfrm>
            <a:off x="1103444" y="1557214"/>
            <a:ext cx="9961108" cy="4464074"/>
          </a:xfrm>
        </p:spPr>
        <p:txBody>
          <a:bodyPr/>
          <a:lstStyle/>
          <a:p>
            <a:r>
              <a:rPr lang="en-GB" sz="1800" dirty="0" smtClean="0"/>
              <a:t>Assistant </a:t>
            </a:r>
            <a:r>
              <a:rPr lang="en-GB" sz="1800" dirty="0"/>
              <a:t>Vice Chancellor, Environment and Sustainability, Chair</a:t>
            </a:r>
            <a:r>
              <a:rPr lang="en-GB" sz="1800" dirty="0" smtClean="0"/>
              <a:t>.</a:t>
            </a:r>
            <a:endParaRPr lang="en-GB" sz="1800" dirty="0"/>
          </a:p>
          <a:p>
            <a:r>
              <a:rPr lang="en-GB" sz="1800" dirty="0" smtClean="0"/>
              <a:t>Director </a:t>
            </a:r>
            <a:r>
              <a:rPr lang="en-GB" sz="1800" dirty="0"/>
              <a:t>of Estates and Facilities.</a:t>
            </a:r>
          </a:p>
          <a:p>
            <a:r>
              <a:rPr lang="en-GB" sz="1800" dirty="0" smtClean="0"/>
              <a:t>Pro </a:t>
            </a:r>
            <a:r>
              <a:rPr lang="en-GB" sz="1800" dirty="0"/>
              <a:t>Vice Chancellor Research and Business Engagement, Directorate Sponsor.</a:t>
            </a:r>
          </a:p>
          <a:p>
            <a:r>
              <a:rPr lang="en-GB" sz="1800" dirty="0" smtClean="0"/>
              <a:t>An </a:t>
            </a:r>
            <a:r>
              <a:rPr lang="en-GB" sz="1800" dirty="0"/>
              <a:t>additional member of the Directorate nominated by the Vice Chancellor.</a:t>
            </a:r>
          </a:p>
          <a:p>
            <a:r>
              <a:rPr lang="en-GB" sz="1800" dirty="0" smtClean="0"/>
              <a:t>The </a:t>
            </a:r>
            <a:r>
              <a:rPr lang="en-GB" sz="1800" dirty="0"/>
              <a:t>President of the Students’ Union.</a:t>
            </a:r>
          </a:p>
          <a:p>
            <a:r>
              <a:rPr lang="en-GB" sz="1800" dirty="0" smtClean="0"/>
              <a:t>A </a:t>
            </a:r>
            <a:r>
              <a:rPr lang="en-GB" sz="1800" dirty="0"/>
              <a:t>Vice President nominated by the Students’ Union.</a:t>
            </a:r>
          </a:p>
          <a:p>
            <a:r>
              <a:rPr lang="en-GB" sz="1800" dirty="0" smtClean="0"/>
              <a:t>A </a:t>
            </a:r>
            <a:r>
              <a:rPr lang="en-GB" sz="1800" dirty="0"/>
              <a:t>PVC / Dean of Faculty nominated by the Deans.</a:t>
            </a:r>
          </a:p>
          <a:p>
            <a:r>
              <a:rPr lang="en-GB" sz="1800" dirty="0" smtClean="0"/>
              <a:t>An </a:t>
            </a:r>
            <a:r>
              <a:rPr lang="en-GB" sz="1800" dirty="0"/>
              <a:t>Associate Dean nominated by the Associate Deans responsible for Learning and </a:t>
            </a:r>
            <a:r>
              <a:rPr lang="en-GB" sz="1800" dirty="0" smtClean="0"/>
              <a:t>Teaching.</a:t>
            </a:r>
          </a:p>
          <a:p>
            <a:r>
              <a:rPr lang="en-GB" sz="1800" dirty="0" smtClean="0"/>
              <a:t>An </a:t>
            </a:r>
            <a:r>
              <a:rPr lang="en-GB" sz="1800" dirty="0"/>
              <a:t>Associate Dean nominated by the Associate Deans responsible for Partnerships.</a:t>
            </a:r>
          </a:p>
          <a:p>
            <a:r>
              <a:rPr lang="en-GB" sz="1800" dirty="0" smtClean="0"/>
              <a:t>Chair </a:t>
            </a:r>
            <a:r>
              <a:rPr lang="en-GB" sz="1800" dirty="0"/>
              <a:t>of the Climate Action and Sustainability Group.</a:t>
            </a:r>
          </a:p>
          <a:p>
            <a:r>
              <a:rPr lang="en-GB" sz="1800" dirty="0" smtClean="0"/>
              <a:t>Chair </a:t>
            </a:r>
            <a:r>
              <a:rPr lang="en-GB" sz="1800" dirty="0"/>
              <a:t>of the Knowledge Exchange for Sustainability Education Group.</a:t>
            </a:r>
          </a:p>
        </p:txBody>
      </p:sp>
    </p:spTree>
    <p:extLst>
      <p:ext uri="{BB962C8B-B14F-4D97-AF65-F5344CB8AC3E}">
        <p14:creationId xmlns:p14="http://schemas.microsoft.com/office/powerpoint/2010/main" val="208149874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9889099" cy="651068"/>
          </a:xfrm>
        </p:spPr>
        <p:txBody>
          <a:bodyPr/>
          <a:lstStyle/>
          <a:p>
            <a:r>
              <a:rPr lang="en-GB" sz="3600" b="1" dirty="0">
                <a:solidFill>
                  <a:schemeClr val="tx2"/>
                </a:solidFill>
              </a:rPr>
              <a:t>In Attendance and Reporting to the Board</a:t>
            </a:r>
          </a:p>
          <a:p>
            <a:endParaRPr lang="en-GB" dirty="0"/>
          </a:p>
        </p:txBody>
      </p:sp>
      <p:sp>
        <p:nvSpPr>
          <p:cNvPr id="3" name="Text Placeholder 2"/>
          <p:cNvSpPr>
            <a:spLocks noGrp="1"/>
          </p:cNvSpPr>
          <p:nvPr>
            <p:ph type="body" sz="quarter" idx="11"/>
          </p:nvPr>
        </p:nvSpPr>
        <p:spPr/>
        <p:txBody>
          <a:bodyPr/>
          <a:lstStyle/>
          <a:p>
            <a:r>
              <a:rPr lang="en-GB" sz="2000" dirty="0" smtClean="0"/>
              <a:t>Action </a:t>
            </a:r>
            <a:r>
              <a:rPr lang="en-GB" sz="2000" dirty="0"/>
              <a:t>Plan Leaders.</a:t>
            </a:r>
          </a:p>
          <a:p>
            <a:r>
              <a:rPr lang="en-GB" sz="2000" dirty="0" smtClean="0"/>
              <a:t>Sustainability </a:t>
            </a:r>
            <a:r>
              <a:rPr lang="en-GB" sz="2000" dirty="0"/>
              <a:t>Officer, Students’ Union.</a:t>
            </a:r>
          </a:p>
          <a:p>
            <a:r>
              <a:rPr lang="en-GB" sz="2000" dirty="0" smtClean="0"/>
              <a:t>Support </a:t>
            </a:r>
            <a:r>
              <a:rPr lang="en-GB" sz="2000" dirty="0"/>
              <a:t>staff from The Students' Union at UWE including the Community Manager and the Student Sustainability Engagement Coordinator.</a:t>
            </a:r>
          </a:p>
          <a:p>
            <a:r>
              <a:rPr lang="en-GB" sz="2000" dirty="0" smtClean="0"/>
              <a:t>A </a:t>
            </a:r>
            <a:r>
              <a:rPr lang="en-GB" sz="2000" dirty="0"/>
              <a:t>representative of each of the recognised Trades Unions</a:t>
            </a:r>
            <a:r>
              <a:rPr lang="en-GB" sz="2000" dirty="0" smtClean="0"/>
              <a:t>.</a:t>
            </a:r>
          </a:p>
          <a:p>
            <a:r>
              <a:rPr lang="en-GB" sz="2000" dirty="0" smtClean="0"/>
              <a:t>The Careers Service</a:t>
            </a:r>
          </a:p>
          <a:p>
            <a:r>
              <a:rPr lang="en-GB" sz="2000" dirty="0" smtClean="0"/>
              <a:t>Research Business and Innovation </a:t>
            </a:r>
            <a:endParaRPr lang="en-GB" sz="2000" dirty="0"/>
          </a:p>
          <a:p>
            <a:r>
              <a:rPr lang="en-GB" sz="2000" dirty="0" smtClean="0"/>
              <a:t>Equality, Diversity and Inclusivity</a:t>
            </a:r>
            <a:endParaRPr lang="en-GB" sz="2000" dirty="0"/>
          </a:p>
          <a:p>
            <a:r>
              <a:rPr lang="en-GB" sz="2000" dirty="0" smtClean="0"/>
              <a:t>Such </a:t>
            </a:r>
            <a:r>
              <a:rPr lang="en-GB" sz="2000" dirty="0"/>
              <a:t>others as may be required from time to time to discharge the Terms of Reference.</a:t>
            </a:r>
          </a:p>
        </p:txBody>
      </p:sp>
    </p:spTree>
    <p:extLst>
      <p:ext uri="{BB962C8B-B14F-4D97-AF65-F5344CB8AC3E}">
        <p14:creationId xmlns:p14="http://schemas.microsoft.com/office/powerpoint/2010/main" val="379698920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solidFill>
                  <a:srgbClr val="185190"/>
                </a:solidFill>
                <a:latin typeface="Georgia" panose="02040502050405020303" pitchFamily="18" charset="0"/>
              </a:rPr>
              <a:t>Presentation Outline</a:t>
            </a:r>
            <a:endParaRPr lang="en-GB"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p:txBody>
          <a:bodyPr/>
          <a:lstStyle/>
          <a:p>
            <a:r>
              <a:rPr lang="en-GB" dirty="0">
                <a:latin typeface="Tahoma" panose="020B0604030504040204" pitchFamily="34" charset="0"/>
              </a:rPr>
              <a:t>In this presentation I will </a:t>
            </a:r>
          </a:p>
          <a:p>
            <a:pPr lvl="1"/>
            <a:r>
              <a:rPr lang="en-GB" dirty="0" smtClean="0">
                <a:latin typeface="Tahoma" panose="020B0604030504040204" pitchFamily="34" charset="0"/>
              </a:rPr>
              <a:t>briefly discuss </a:t>
            </a:r>
            <a:r>
              <a:rPr lang="en-GB" dirty="0">
                <a:latin typeface="Tahoma" panose="020B0604030504040204" pitchFamily="34" charset="0"/>
              </a:rPr>
              <a:t>the </a:t>
            </a:r>
            <a:r>
              <a:rPr lang="en-GB" dirty="0" smtClean="0">
                <a:latin typeface="Tahoma" panose="020B0604030504040204" pitchFamily="34" charset="0"/>
              </a:rPr>
              <a:t>role of higher education as both a cause and a solution to our multiple sustainability crises</a:t>
            </a:r>
          </a:p>
          <a:p>
            <a:pPr lvl="1"/>
            <a:r>
              <a:rPr lang="en-GB" dirty="0" smtClean="0">
                <a:latin typeface="Tahoma" panose="020B0604030504040204" pitchFamily="34" charset="0"/>
              </a:rPr>
              <a:t>explore the changing </a:t>
            </a:r>
            <a:r>
              <a:rPr lang="en-GB" dirty="0">
                <a:latin typeface="Tahoma" panose="020B0604030504040204" pitchFamily="34" charset="0"/>
              </a:rPr>
              <a:t>expectations of current and future students as they confront the  reality of the climate and ecological emergencies.</a:t>
            </a:r>
          </a:p>
          <a:p>
            <a:pPr lvl="1"/>
            <a:r>
              <a:rPr lang="en-GB" dirty="0">
                <a:latin typeface="Tahoma" panose="020B0604030504040204" pitchFamily="34" charset="0"/>
              </a:rPr>
              <a:t>describe UWE’s </a:t>
            </a:r>
            <a:r>
              <a:rPr lang="en-GB" dirty="0" smtClean="0">
                <a:latin typeface="Tahoma" panose="020B0604030504040204" pitchFamily="34" charset="0"/>
              </a:rPr>
              <a:t>sustainability </a:t>
            </a:r>
            <a:r>
              <a:rPr lang="en-GB" dirty="0">
                <a:latin typeface="Tahoma" panose="020B0604030504040204" pitchFamily="34" charset="0"/>
              </a:rPr>
              <a:t>journey from the mid-1990s until the </a:t>
            </a:r>
            <a:r>
              <a:rPr lang="en-GB" dirty="0" smtClean="0">
                <a:latin typeface="Tahoma" panose="020B0604030504040204" pitchFamily="34" charset="0"/>
              </a:rPr>
              <a:t>present day </a:t>
            </a:r>
            <a:r>
              <a:rPr lang="en-GB" dirty="0">
                <a:latin typeface="Tahoma" panose="020B0604030504040204" pitchFamily="34" charset="0"/>
              </a:rPr>
              <a:t>exploring the progressive inclusion of sustainability considerations in the curriculum, research, campus operations, partnerships and student and staff </a:t>
            </a:r>
            <a:r>
              <a:rPr lang="en-GB" dirty="0" smtClean="0">
                <a:latin typeface="Tahoma" panose="020B0604030504040204" pitchFamily="34" charset="0"/>
              </a:rPr>
              <a:t>engagement</a:t>
            </a:r>
          </a:p>
          <a:p>
            <a:pPr lvl="1"/>
            <a:r>
              <a:rPr lang="en-GB" dirty="0" smtClean="0">
                <a:latin typeface="Tahoma" panose="020B0604030504040204" pitchFamily="34" charset="0"/>
              </a:rPr>
              <a:t>conclude with a description of UWE approach to managing its carbon emissions</a:t>
            </a:r>
          </a:p>
          <a:p>
            <a:pPr lvl="1"/>
            <a:r>
              <a:rPr lang="en-GB" dirty="0" smtClean="0">
                <a:latin typeface="Tahoma" panose="020B0604030504040204" pitchFamily="34" charset="0"/>
              </a:rPr>
              <a:t>throughout please note </a:t>
            </a:r>
            <a:r>
              <a:rPr lang="en-GB" dirty="0">
                <a:latin typeface="Tahoma" panose="020B0604030504040204" pitchFamily="34" charset="0"/>
              </a:rPr>
              <a:t>that sustainability is a culture change process and is a team </a:t>
            </a:r>
            <a:r>
              <a:rPr lang="en-GB" dirty="0" smtClean="0">
                <a:latin typeface="Tahoma" panose="020B0604030504040204" pitchFamily="34" charset="0"/>
              </a:rPr>
              <a:t>game. </a:t>
            </a:r>
          </a:p>
          <a:p>
            <a:r>
              <a:rPr lang="en-GB" dirty="0" smtClean="0">
                <a:latin typeface="Tahoma" panose="020B0604030504040204" pitchFamily="34" charset="0"/>
              </a:rPr>
              <a:t>We don’t have all the answers but through conferences like this we learn from others’ experiences  and in return we are happy to share our story. </a:t>
            </a:r>
            <a:endParaRPr lang="en-GB" dirty="0">
              <a:latin typeface="Tahoma" panose="020B0604030504040204" pitchFamily="34" charset="0"/>
            </a:endParaRPr>
          </a:p>
          <a:p>
            <a:pPr lvl="1"/>
            <a:endParaRPr lang="en-GB" dirty="0">
              <a:latin typeface="Tahoma" panose="020B0604030504040204" pitchFamily="34" charset="0"/>
            </a:endParaRPr>
          </a:p>
        </p:txBody>
      </p:sp>
    </p:spTree>
    <p:extLst>
      <p:ext uri="{BB962C8B-B14F-4D97-AF65-F5344CB8AC3E}">
        <p14:creationId xmlns:p14="http://schemas.microsoft.com/office/powerpoint/2010/main" val="29319956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5440" y="311460"/>
            <a:ext cx="6840760" cy="710424"/>
          </a:xfrm>
        </p:spPr>
        <p:txBody>
          <a:bodyPr>
            <a:normAutofit fontScale="90000"/>
          </a:bodyPr>
          <a:lstStyle/>
          <a:p>
            <a:r>
              <a:rPr lang="en-GB" b="1" dirty="0">
                <a:solidFill>
                  <a:srgbClr val="185190"/>
                </a:solidFill>
                <a:latin typeface="Georgia" panose="02040502050405020303" pitchFamily="18" charset="0"/>
              </a:rPr>
              <a:t>Ethical Investment Policy</a:t>
            </a:r>
            <a:br>
              <a:rPr lang="en-GB" b="1" dirty="0">
                <a:solidFill>
                  <a:srgbClr val="185190"/>
                </a:solidFill>
                <a:latin typeface="Georgia" panose="02040502050405020303" pitchFamily="18" charset="0"/>
              </a:rPr>
            </a:b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a:xfrm>
            <a:off x="1055440" y="1052736"/>
            <a:ext cx="10009112" cy="5040560"/>
          </a:xfrm>
        </p:spPr>
        <p:txBody>
          <a:bodyPr/>
          <a:lstStyle/>
          <a:p>
            <a:r>
              <a:rPr lang="en-GB" dirty="0">
                <a:latin typeface="Tahoma" panose="020B0604030504040204" pitchFamily="34" charset="0"/>
              </a:rPr>
              <a:t>Read the Ethical Investment policy at </a:t>
            </a:r>
            <a:r>
              <a:rPr lang="en-GB" sz="1400" dirty="0">
                <a:latin typeface="Tahoma" panose="020B0604030504040204" pitchFamily="34" charset="0"/>
                <a:hlinkClick r:id="rId2"/>
              </a:rPr>
              <a:t>https://</a:t>
            </a:r>
            <a:r>
              <a:rPr lang="en-GB" sz="1400" dirty="0" smtClean="0">
                <a:latin typeface="Tahoma" panose="020B0604030504040204" pitchFamily="34" charset="0"/>
                <a:hlinkClick r:id="rId2"/>
              </a:rPr>
              <a:t>www.uwe.ac.uk/about/values-vision-strategy/sustainability/strategy-leadership-and-plans/policy-and-strategy-documents</a:t>
            </a:r>
            <a:r>
              <a:rPr lang="en-GB" sz="1400" dirty="0" smtClean="0">
                <a:latin typeface="Tahoma" panose="020B0604030504040204" pitchFamily="34" charset="0"/>
              </a:rPr>
              <a:t> </a:t>
            </a:r>
          </a:p>
          <a:p>
            <a:pPr marL="9525" indent="0">
              <a:buNone/>
            </a:pPr>
            <a:endParaRPr lang="en-GB" sz="1400" dirty="0" smtClean="0">
              <a:latin typeface="Tahoma" panose="020B0604030504040204" pitchFamily="34" charset="0"/>
            </a:endParaRPr>
          </a:p>
          <a:p>
            <a:r>
              <a:rPr lang="en-GB" dirty="0" smtClean="0">
                <a:latin typeface="Tahoma" panose="020B0604030504040204" pitchFamily="34" charset="0"/>
              </a:rPr>
              <a:t>We </a:t>
            </a:r>
            <a:r>
              <a:rPr lang="en-GB" dirty="0">
                <a:latin typeface="Tahoma" panose="020B0604030504040204" pitchFamily="34" charset="0"/>
              </a:rPr>
              <a:t>can not divest from fossil fuels because we have no direct </a:t>
            </a:r>
            <a:r>
              <a:rPr lang="en-GB" dirty="0" smtClean="0">
                <a:latin typeface="Tahoma" panose="020B0604030504040204" pitchFamily="34" charset="0"/>
              </a:rPr>
              <a:t>investments in </a:t>
            </a:r>
            <a:r>
              <a:rPr lang="en-GB" dirty="0">
                <a:latin typeface="Tahoma" panose="020B0604030504040204" pitchFamily="34" charset="0"/>
              </a:rPr>
              <a:t>stocks or shares. </a:t>
            </a:r>
            <a:r>
              <a:rPr lang="en-GB" dirty="0" smtClean="0">
                <a:latin typeface="Tahoma" panose="020B0604030504040204" pitchFamily="34" charset="0"/>
              </a:rPr>
              <a:t>We have deposits </a:t>
            </a:r>
            <a:r>
              <a:rPr lang="en-GB" dirty="0">
                <a:latin typeface="Tahoma" panose="020B0604030504040204" pitchFamily="34" charset="0"/>
              </a:rPr>
              <a:t>in </a:t>
            </a:r>
            <a:r>
              <a:rPr lang="en-GB" dirty="0" smtClean="0">
                <a:latin typeface="Tahoma" panose="020B0604030504040204" pitchFamily="34" charset="0"/>
              </a:rPr>
              <a:t>banks. </a:t>
            </a:r>
          </a:p>
          <a:p>
            <a:r>
              <a:rPr lang="en-GB" dirty="0" smtClean="0">
                <a:latin typeface="Tahoma" panose="020B0604030504040204" pitchFamily="34" charset="0"/>
              </a:rPr>
              <a:t>We have committed to never investing in fossil </a:t>
            </a:r>
            <a:r>
              <a:rPr lang="en-GB" dirty="0">
                <a:latin typeface="Tahoma" panose="020B0604030504040204" pitchFamily="34" charset="0"/>
              </a:rPr>
              <a:t>fuels. </a:t>
            </a:r>
            <a:r>
              <a:rPr lang="en-GB" sz="1400" dirty="0">
                <a:latin typeface="Tahoma" panose="020B0604030504040204" pitchFamily="34" charset="0"/>
                <a:hlinkClick r:id="rId3"/>
              </a:rPr>
              <a:t>https://</a:t>
            </a:r>
            <a:r>
              <a:rPr lang="en-GB" sz="1400" dirty="0" smtClean="0">
                <a:latin typeface="Tahoma" panose="020B0604030504040204" pitchFamily="34" charset="0"/>
                <a:hlinkClick r:id="rId3"/>
              </a:rPr>
              <a:t>info.uwe.ac.uk/news/UWENews/news.aspx?id=4208</a:t>
            </a:r>
            <a:r>
              <a:rPr lang="en-GB" sz="1400" dirty="0" smtClean="0">
                <a:latin typeface="Tahoma" panose="020B0604030504040204" pitchFamily="34" charset="0"/>
              </a:rPr>
              <a:t> </a:t>
            </a:r>
          </a:p>
          <a:p>
            <a:pPr marL="9525" indent="0">
              <a:buNone/>
            </a:pPr>
            <a:endParaRPr lang="en-GB" sz="1400" dirty="0">
              <a:latin typeface="Tahoma" panose="020B0604030504040204" pitchFamily="34" charset="0"/>
            </a:endParaRPr>
          </a:p>
          <a:p>
            <a:r>
              <a:rPr lang="en-GB" dirty="0" smtClean="0">
                <a:latin typeface="Tahoma" panose="020B0604030504040204" pitchFamily="34" charset="0"/>
              </a:rPr>
              <a:t>UWE  </a:t>
            </a:r>
            <a:r>
              <a:rPr lang="en-GB" dirty="0">
                <a:latin typeface="Tahoma" panose="020B0604030504040204" pitchFamily="34" charset="0"/>
              </a:rPr>
              <a:t>makes pension payments to the  Avon Pension Fund and contributes to the investment direction and decisions agreed by </a:t>
            </a:r>
            <a:r>
              <a:rPr lang="en-GB" dirty="0" smtClean="0">
                <a:latin typeface="Tahoma" panose="020B0604030504040204" pitchFamily="34" charset="0"/>
              </a:rPr>
              <a:t>the </a:t>
            </a:r>
            <a:r>
              <a:rPr lang="en-GB" dirty="0">
                <a:latin typeface="Tahoma" panose="020B0604030504040204" pitchFamily="34" charset="0"/>
              </a:rPr>
              <a:t>fund trustees and investment managers. </a:t>
            </a:r>
            <a:r>
              <a:rPr lang="en-GB" dirty="0" smtClean="0">
                <a:latin typeface="Tahoma" panose="020B0604030504040204" pitchFamily="34" charset="0"/>
              </a:rPr>
              <a:t>The fund is recognised </a:t>
            </a:r>
            <a:r>
              <a:rPr lang="en-GB" dirty="0">
                <a:latin typeface="Tahoma" panose="020B0604030504040204" pitchFamily="34" charset="0"/>
              </a:rPr>
              <a:t>as a leader in Responsible Investment, has recently reviewed its investment strategy to support the transformation of </a:t>
            </a:r>
            <a:r>
              <a:rPr lang="en-GB" dirty="0" smtClean="0">
                <a:latin typeface="Tahoma" panose="020B0604030504040204" pitchFamily="34" charset="0"/>
              </a:rPr>
              <a:t>the </a:t>
            </a:r>
            <a:r>
              <a:rPr lang="en-GB" dirty="0">
                <a:latin typeface="Tahoma" panose="020B0604030504040204" pitchFamily="34" charset="0"/>
              </a:rPr>
              <a:t>portfolio for a lower carbon world. </a:t>
            </a:r>
            <a:endParaRPr lang="en-GB" dirty="0" smtClean="0">
              <a:latin typeface="Tahoma" panose="020B0604030504040204" pitchFamily="34" charset="0"/>
            </a:endParaRPr>
          </a:p>
          <a:p>
            <a:r>
              <a:rPr lang="en-GB" sz="1400" dirty="0" smtClean="0">
                <a:latin typeface="Tahoma" panose="020B0604030504040204" pitchFamily="34" charset="0"/>
                <a:hlinkClick r:id="rId4"/>
              </a:rPr>
              <a:t>https</a:t>
            </a:r>
            <a:r>
              <a:rPr lang="en-GB" sz="1400" dirty="0">
                <a:latin typeface="Tahoma" panose="020B0604030504040204" pitchFamily="34" charset="0"/>
                <a:hlinkClick r:id="rId4"/>
              </a:rPr>
              <a:t>://</a:t>
            </a:r>
            <a:r>
              <a:rPr lang="en-GB" sz="1400" dirty="0" smtClean="0">
                <a:latin typeface="Tahoma" panose="020B0604030504040204" pitchFamily="34" charset="0"/>
                <a:hlinkClick r:id="rId4"/>
              </a:rPr>
              <a:t>www.avonpensionfund.org.uk/climate-emergency</a:t>
            </a:r>
            <a:r>
              <a:rPr lang="en-GB" sz="1400" dirty="0" smtClean="0">
                <a:latin typeface="Tahoma" panose="020B0604030504040204" pitchFamily="34" charset="0"/>
              </a:rPr>
              <a:t> </a:t>
            </a:r>
            <a:endParaRPr lang="en-GB" sz="1400" dirty="0">
              <a:latin typeface="Tahoma" panose="020B0604030504040204" pitchFamily="34" charset="0"/>
            </a:endParaRPr>
          </a:p>
          <a:p>
            <a:pPr marL="0" indent="0">
              <a:buNone/>
            </a:pPr>
            <a:endParaRPr lang="en-GB" dirty="0">
              <a:latin typeface="Tahoma" panose="020B0604030504040204" pitchFamily="34" charset="0"/>
            </a:endParaRPr>
          </a:p>
          <a:p>
            <a:r>
              <a:rPr lang="en-GB" dirty="0">
                <a:latin typeface="Tahoma" panose="020B0604030504040204" pitchFamily="34" charset="0"/>
              </a:rPr>
              <a:t>Read </a:t>
            </a:r>
            <a:r>
              <a:rPr lang="en-GB" dirty="0" smtClean="0">
                <a:latin typeface="Tahoma" panose="020B0604030504040204" pitchFamily="34" charset="0"/>
              </a:rPr>
              <a:t>UWE’s 2020/21 Annual Report </a:t>
            </a:r>
            <a:r>
              <a:rPr lang="en-GB" dirty="0">
                <a:latin typeface="Tahoma" panose="020B0604030504040204" pitchFamily="34" charset="0"/>
              </a:rPr>
              <a:t>and </a:t>
            </a:r>
            <a:r>
              <a:rPr lang="en-GB" dirty="0" smtClean="0">
                <a:latin typeface="Tahoma" panose="020B0604030504040204" pitchFamily="34" charset="0"/>
              </a:rPr>
              <a:t>Accounts </a:t>
            </a:r>
            <a:r>
              <a:rPr lang="en-GB" dirty="0">
                <a:latin typeface="Tahoma" panose="020B0604030504040204" pitchFamily="34" charset="0"/>
              </a:rPr>
              <a:t>at </a:t>
            </a:r>
            <a:endParaRPr lang="en-GB" dirty="0" smtClean="0">
              <a:latin typeface="Tahoma" panose="020B0604030504040204" pitchFamily="34" charset="0"/>
            </a:endParaRPr>
          </a:p>
          <a:p>
            <a:r>
              <a:rPr lang="en-GB" sz="1400" dirty="0" smtClean="0">
                <a:latin typeface="Tahoma" panose="020B0604030504040204" pitchFamily="34" charset="0"/>
                <a:hlinkClick r:id="rId5"/>
              </a:rPr>
              <a:t>https</a:t>
            </a:r>
            <a:r>
              <a:rPr lang="en-GB" sz="1400" dirty="0">
                <a:latin typeface="Tahoma" panose="020B0604030504040204" pitchFamily="34" charset="0"/>
                <a:hlinkClick r:id="rId5"/>
              </a:rPr>
              <a:t>://</a:t>
            </a:r>
            <a:r>
              <a:rPr lang="en-GB" sz="1400" dirty="0" smtClean="0">
                <a:latin typeface="Tahoma" panose="020B0604030504040204" pitchFamily="34" charset="0"/>
                <a:hlinkClick r:id="rId5"/>
              </a:rPr>
              <a:t>www.uwe.ac.uk/about/structure-and-governance/financial-information</a:t>
            </a:r>
            <a:r>
              <a:rPr lang="en-GB" sz="1400" dirty="0" smtClean="0">
                <a:latin typeface="Tahoma" panose="020B0604030504040204" pitchFamily="34" charset="0"/>
              </a:rPr>
              <a:t> </a:t>
            </a:r>
            <a:endParaRPr lang="en-GB" sz="1400" dirty="0">
              <a:latin typeface="Tahoma" panose="020B0604030504040204" pitchFamily="34" charset="0"/>
            </a:endParaRPr>
          </a:p>
          <a:p>
            <a:pPr marL="0" indent="0">
              <a:buNone/>
            </a:pPr>
            <a:r>
              <a:rPr lang="en-GB" dirty="0">
                <a:latin typeface="Tahoma" panose="020B0604030504040204" pitchFamily="34" charset="0"/>
              </a:rPr>
              <a:t> </a:t>
            </a:r>
          </a:p>
        </p:txBody>
      </p:sp>
    </p:spTree>
    <p:extLst>
      <p:ext uri="{BB962C8B-B14F-4D97-AF65-F5344CB8AC3E}">
        <p14:creationId xmlns:p14="http://schemas.microsoft.com/office/powerpoint/2010/main" val="140394668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260648"/>
            <a:ext cx="9721080" cy="564854"/>
          </a:xfrm>
        </p:spPr>
        <p:txBody>
          <a:bodyPr>
            <a:normAutofit fontScale="90000"/>
          </a:bodyPr>
          <a:lstStyle/>
          <a:p>
            <a:r>
              <a:rPr lang="en-GB" b="1" dirty="0">
                <a:solidFill>
                  <a:schemeClr val="tx2"/>
                </a:solidFill>
                <a:latin typeface="Georgia" panose="02040502050405020303" pitchFamily="18" charset="0"/>
              </a:rPr>
              <a:t>This Environmental Sustainability </a:t>
            </a:r>
            <a:r>
              <a:rPr lang="en-GB" b="1" dirty="0" smtClean="0">
                <a:solidFill>
                  <a:schemeClr val="tx2"/>
                </a:solidFill>
                <a:latin typeface="Georgia" panose="02040502050405020303" pitchFamily="18" charset="0"/>
              </a:rPr>
              <a:t>Policy Commits </a:t>
            </a:r>
            <a:r>
              <a:rPr lang="en-GB" b="1" dirty="0">
                <a:solidFill>
                  <a:schemeClr val="tx2"/>
                </a:solidFill>
                <a:latin typeface="Georgia" panose="02040502050405020303" pitchFamily="18" charset="0"/>
              </a:rPr>
              <a:t>UWE Bristol to</a:t>
            </a:r>
            <a:r>
              <a:rPr lang="en-GB" b="1" dirty="0" smtClean="0">
                <a:solidFill>
                  <a:schemeClr val="tx2"/>
                </a:solidFill>
                <a:latin typeface="Georgia" panose="02040502050405020303" pitchFamily="18" charset="0"/>
              </a:rPr>
              <a: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340768"/>
            <a:ext cx="10873208" cy="4608512"/>
          </a:xfrm>
        </p:spPr>
        <p:txBody>
          <a:bodyPr/>
          <a:lstStyle/>
          <a:p>
            <a:r>
              <a:rPr lang="en-GB" sz="1400" dirty="0" smtClean="0">
                <a:latin typeface="Tahoma" panose="020B0604030504040204" pitchFamily="34" charset="0"/>
              </a:rPr>
              <a:t>Compliance </a:t>
            </a:r>
            <a:r>
              <a:rPr lang="en-GB" sz="1400" dirty="0">
                <a:latin typeface="Tahoma" panose="020B0604030504040204" pitchFamily="34" charset="0"/>
              </a:rPr>
              <a:t>with legal and other environmental requirements relevant to our activities; UWE Bristol will always strive to exceed minimum regulatory requirements.</a:t>
            </a:r>
          </a:p>
          <a:p>
            <a:r>
              <a:rPr lang="en-GB" sz="1400" dirty="0" smtClean="0">
                <a:latin typeface="Tahoma" panose="020B0604030504040204" pitchFamily="34" charset="0"/>
              </a:rPr>
              <a:t>Measuring</a:t>
            </a:r>
            <a:r>
              <a:rPr lang="en-GB" sz="1400" dirty="0">
                <a:latin typeface="Tahoma" panose="020B0604030504040204" pitchFamily="34" charset="0"/>
              </a:rPr>
              <a:t>, monitoring, reporting and continuous improvement in environmental sustainability performance.</a:t>
            </a:r>
          </a:p>
          <a:p>
            <a:r>
              <a:rPr lang="en-GB" sz="1400" dirty="0" smtClean="0">
                <a:latin typeface="Tahoma" panose="020B0604030504040204" pitchFamily="34" charset="0"/>
              </a:rPr>
              <a:t>Progress </a:t>
            </a:r>
            <a:r>
              <a:rPr lang="en-GB" sz="1400" dirty="0">
                <a:latin typeface="Tahoma" panose="020B0604030504040204" pitchFamily="34" charset="0"/>
              </a:rPr>
              <a:t>will be reported annually to our Board of Governors and via our sustainability report, which will be available publicly. Environmental metrics will be made digitally available to relevant stakeholders.</a:t>
            </a:r>
          </a:p>
          <a:p>
            <a:r>
              <a:rPr lang="en-GB" sz="1400" dirty="0" smtClean="0">
                <a:latin typeface="Tahoma" panose="020B0604030504040204" pitchFamily="34" charset="0"/>
              </a:rPr>
              <a:t>Pursuit </a:t>
            </a:r>
            <a:r>
              <a:rPr lang="en-GB" sz="1400" dirty="0">
                <a:latin typeface="Tahoma" panose="020B0604030504040204" pitchFamily="34" charset="0"/>
              </a:rPr>
              <a:t>of partnerships to share and learn from best environmental sustainability practice.</a:t>
            </a:r>
          </a:p>
          <a:p>
            <a:r>
              <a:rPr lang="en-GB" sz="1400" dirty="0" smtClean="0">
                <a:latin typeface="Tahoma" panose="020B0604030504040204" pitchFamily="34" charset="0"/>
              </a:rPr>
              <a:t>We </a:t>
            </a:r>
            <a:r>
              <a:rPr lang="en-GB" sz="1400" dirty="0">
                <a:latin typeface="Tahoma" panose="020B0604030504040204" pitchFamily="34" charset="0"/>
              </a:rPr>
              <a:t>will embed principles of sustainable development into our teaching curriculum and find learning opportunities across a range of environmental sustainability measures.</a:t>
            </a:r>
          </a:p>
          <a:p>
            <a:r>
              <a:rPr lang="en-GB" sz="1400" dirty="0" smtClean="0">
                <a:latin typeface="Tahoma" panose="020B0604030504040204" pitchFamily="34" charset="0"/>
              </a:rPr>
              <a:t>We </a:t>
            </a:r>
            <a:r>
              <a:rPr lang="en-GB" sz="1400" dirty="0">
                <a:latin typeface="Tahoma" panose="020B0604030504040204" pitchFamily="34" charset="0"/>
              </a:rPr>
              <a:t>will act to protect the environment and prevent pollution to air, land and water.</a:t>
            </a:r>
          </a:p>
          <a:p>
            <a:r>
              <a:rPr lang="en-GB" sz="1400" dirty="0" smtClean="0">
                <a:latin typeface="Tahoma" panose="020B0604030504040204" pitchFamily="34" charset="0"/>
              </a:rPr>
              <a:t>Through </a:t>
            </a:r>
            <a:r>
              <a:rPr lang="en-GB" sz="1400" dirty="0">
                <a:latin typeface="Tahoma" panose="020B0604030504040204" pitchFamily="34" charset="0"/>
              </a:rPr>
              <a:t>resource efficiency measures we will reduce our consumption of natural resources.</a:t>
            </a:r>
          </a:p>
          <a:p>
            <a:r>
              <a:rPr lang="en-GB" sz="1400" dirty="0" smtClean="0">
                <a:latin typeface="Tahoma" panose="020B0604030504040204" pitchFamily="34" charset="0"/>
              </a:rPr>
              <a:t>We </a:t>
            </a:r>
            <a:r>
              <a:rPr lang="en-GB" sz="1400" dirty="0">
                <a:latin typeface="Tahoma" panose="020B0604030504040204" pitchFamily="34" charset="0"/>
              </a:rPr>
              <a:t>will follow the waste hierarchy to manage waste as a resource, and support the development of a circular economy.</a:t>
            </a:r>
          </a:p>
          <a:p>
            <a:r>
              <a:rPr lang="en-GB" sz="1400" dirty="0" smtClean="0">
                <a:latin typeface="Tahoma" panose="020B0604030504040204" pitchFamily="34" charset="0"/>
              </a:rPr>
              <a:t>We </a:t>
            </a:r>
            <a:r>
              <a:rPr lang="en-GB" sz="1400" dirty="0">
                <a:latin typeface="Tahoma" panose="020B0604030504040204" pitchFamily="34" charset="0"/>
              </a:rPr>
              <a:t>will promote biodiversity onsite and through partnerships, and provide appropriate wildlife habitats on the UWE Bristol estate.</a:t>
            </a:r>
          </a:p>
          <a:p>
            <a:r>
              <a:rPr lang="en-GB" sz="1400" dirty="0" smtClean="0">
                <a:latin typeface="Tahoma" panose="020B0604030504040204" pitchFamily="34" charset="0"/>
              </a:rPr>
              <a:t>We </a:t>
            </a:r>
            <a:r>
              <a:rPr lang="en-GB" sz="1400" dirty="0">
                <a:latin typeface="Tahoma" panose="020B0604030504040204" pitchFamily="34" charset="0"/>
              </a:rPr>
              <a:t>will work with our suppliers, contractors and utility providers to continually improve environmental sustainability performance through our supply chain.</a:t>
            </a:r>
          </a:p>
          <a:p>
            <a:r>
              <a:rPr lang="en-GB" sz="1400" dirty="0" smtClean="0">
                <a:latin typeface="Tahoma" panose="020B0604030504040204" pitchFamily="34" charset="0"/>
              </a:rPr>
              <a:t>We </a:t>
            </a:r>
            <a:r>
              <a:rPr lang="en-GB" sz="1400" dirty="0">
                <a:latin typeface="Tahoma" panose="020B0604030504040204" pitchFamily="34" charset="0"/>
              </a:rPr>
              <a:t>will provide an accessible, comfortable and healthy environment conducive to learning and working.</a:t>
            </a:r>
          </a:p>
          <a:p>
            <a:r>
              <a:rPr lang="en-GB" sz="1400" dirty="0" smtClean="0">
                <a:latin typeface="Tahoma" panose="020B0604030504040204" pitchFamily="34" charset="0"/>
              </a:rPr>
              <a:t>We </a:t>
            </a:r>
            <a:r>
              <a:rPr lang="en-GB" sz="1400" dirty="0">
                <a:latin typeface="Tahoma" panose="020B0604030504040204" pitchFamily="34" charset="0"/>
              </a:rPr>
              <a:t>will adapt our operations and services appropriately in response to the risks and opportunities presented by external environmental factors such as climate change.</a:t>
            </a:r>
          </a:p>
          <a:p>
            <a:r>
              <a:rPr lang="en-GB" sz="1400" dirty="0" smtClean="0">
                <a:latin typeface="Tahoma" panose="020B0604030504040204" pitchFamily="34" charset="0"/>
              </a:rPr>
              <a:t>We </a:t>
            </a:r>
            <a:r>
              <a:rPr lang="en-GB" sz="1400" dirty="0">
                <a:latin typeface="Tahoma" panose="020B0604030504040204" pitchFamily="34" charset="0"/>
              </a:rPr>
              <a:t>will embed environmental sustainability alongside a range of ethical and social responsibility considerations into our investment d</a:t>
            </a:r>
            <a:r>
              <a:rPr lang="en-GB" sz="1400" dirty="0" smtClean="0">
                <a:latin typeface="Tahoma" panose="020B0604030504040204" pitchFamily="34" charset="0"/>
              </a:rPr>
              <a:t>ecisions.</a:t>
            </a:r>
            <a:endParaRPr lang="en-GB" sz="1400" dirty="0">
              <a:latin typeface="Tahoma" panose="020B0604030504040204" pitchFamily="34" charset="0"/>
            </a:endParaRPr>
          </a:p>
        </p:txBody>
      </p:sp>
    </p:spTree>
    <p:extLst>
      <p:ext uri="{BB962C8B-B14F-4D97-AF65-F5344CB8AC3E}">
        <p14:creationId xmlns:p14="http://schemas.microsoft.com/office/powerpoint/2010/main" val="216465937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chemeClr val="tx2"/>
                </a:solidFill>
              </a:rPr>
              <a:t>ISO 14001 Certification</a:t>
            </a:r>
            <a:endParaRPr lang="en-GB" b="1" dirty="0">
              <a:solidFill>
                <a:schemeClr val="tx2"/>
              </a:solidFill>
            </a:endParaRPr>
          </a:p>
        </p:txBody>
      </p:sp>
      <p:sp>
        <p:nvSpPr>
          <p:cNvPr id="3" name="Text Placeholder 2"/>
          <p:cNvSpPr>
            <a:spLocks noGrp="1"/>
          </p:cNvSpPr>
          <p:nvPr>
            <p:ph type="body" sz="quarter" idx="11"/>
          </p:nvPr>
        </p:nvSpPr>
        <p:spPr>
          <a:xfrm>
            <a:off x="1103444" y="1557214"/>
            <a:ext cx="10177131" cy="4464074"/>
          </a:xfrm>
        </p:spPr>
        <p:txBody>
          <a:bodyPr/>
          <a:lstStyle/>
          <a:p>
            <a:r>
              <a:rPr lang="en-GB" dirty="0"/>
              <a:t>UWE Bristol </a:t>
            </a:r>
            <a:r>
              <a:rPr lang="en-GB" dirty="0" smtClean="0"/>
              <a:t>was awarded </a:t>
            </a:r>
            <a:r>
              <a:rPr lang="en-GB" dirty="0"/>
              <a:t>its first certification for the international standard BS:EN ISO14001:2004 in July 2014. </a:t>
            </a:r>
            <a:endParaRPr lang="en-GB" dirty="0" smtClean="0"/>
          </a:p>
          <a:p>
            <a:r>
              <a:rPr lang="en-GB" dirty="0" smtClean="0"/>
              <a:t>The </a:t>
            </a:r>
            <a:r>
              <a:rPr lang="en-GB" dirty="0"/>
              <a:t>certification covered the whole institution, our Estates, Services and Educational provision. </a:t>
            </a:r>
            <a:endParaRPr lang="en-GB" dirty="0" smtClean="0"/>
          </a:p>
          <a:p>
            <a:r>
              <a:rPr lang="en-GB" dirty="0" smtClean="0"/>
              <a:t>In </a:t>
            </a:r>
            <a:r>
              <a:rPr lang="en-GB" dirty="0"/>
              <a:t>2017 we were one of the first universities to transition to the ISO14001:2015 standard, which requires organisations to adopt a more strategic, integrated and holistic approach when implementing and managing an Environmental Management System (EMS).</a:t>
            </a:r>
          </a:p>
          <a:p>
            <a:r>
              <a:rPr lang="en-GB" dirty="0"/>
              <a:t>T</a:t>
            </a:r>
            <a:r>
              <a:rPr lang="en-GB" dirty="0" smtClean="0"/>
              <a:t>he </a:t>
            </a:r>
            <a:r>
              <a:rPr lang="en-GB" dirty="0"/>
              <a:t>ISO 14001:2015 standard is designed to manage significant aspects, risks and opportunities that result from the operations taking place across the entire university including The Students’ Union at UWE. The scope includes all activities undertaken at all campuses and sites including those of employees and contractors.</a:t>
            </a:r>
          </a:p>
          <a:p>
            <a:r>
              <a:rPr lang="en-GB" dirty="0" smtClean="0"/>
              <a:t>Teaching </a:t>
            </a:r>
            <a:r>
              <a:rPr lang="en-GB" dirty="0"/>
              <a:t>and academic research carried out </a:t>
            </a:r>
            <a:r>
              <a:rPr lang="en-GB" dirty="0" smtClean="0"/>
              <a:t>by staff and students within </a:t>
            </a:r>
            <a:r>
              <a:rPr lang="en-GB" dirty="0"/>
              <a:t>UWE Bristol's faculties and professional services </a:t>
            </a:r>
            <a:r>
              <a:rPr lang="en-GB" dirty="0" smtClean="0"/>
              <a:t>is </a:t>
            </a:r>
            <a:r>
              <a:rPr lang="en-GB" dirty="0"/>
              <a:t>included. </a:t>
            </a:r>
            <a:r>
              <a:rPr lang="en-GB" dirty="0" smtClean="0"/>
              <a:t> </a:t>
            </a:r>
          </a:p>
          <a:p>
            <a:r>
              <a:rPr lang="en-GB" dirty="0" smtClean="0"/>
              <a:t>To </a:t>
            </a:r>
            <a:r>
              <a:rPr lang="en-GB" dirty="0"/>
              <a:t>ensure successful implementation we undertake regular internal audits and are audited once a year by an external ISO-approved consultant. </a:t>
            </a:r>
          </a:p>
        </p:txBody>
      </p:sp>
      <p:pic>
        <p:nvPicPr>
          <p:cNvPr id="5" name="Picture 4"/>
          <p:cNvPicPr>
            <a:picLocks noChangeAspect="1"/>
          </p:cNvPicPr>
          <p:nvPr/>
        </p:nvPicPr>
        <p:blipFill>
          <a:blip r:embed="rId2"/>
          <a:stretch>
            <a:fillRect/>
          </a:stretch>
        </p:blipFill>
        <p:spPr>
          <a:xfrm>
            <a:off x="10196151" y="5505598"/>
            <a:ext cx="1052110" cy="1031379"/>
          </a:xfrm>
          <a:prstGeom prst="rect">
            <a:avLst/>
          </a:prstGeom>
        </p:spPr>
      </p:pic>
    </p:spTree>
    <p:extLst>
      <p:ext uri="{BB962C8B-B14F-4D97-AF65-F5344CB8AC3E}">
        <p14:creationId xmlns:p14="http://schemas.microsoft.com/office/powerpoint/2010/main" val="158337297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chemeClr val="tx2"/>
                </a:solidFill>
                <a:latin typeface="Georgia" panose="02040502050405020303" pitchFamily="18" charset="0"/>
              </a:rPr>
              <a:t>SOS Responsible Futures Accreditation</a:t>
            </a:r>
            <a:r>
              <a:rPr lang="en-GB" b="1" dirty="0">
                <a:latin typeface="Georgia" panose="02040502050405020303" pitchFamily="18" charset="0"/>
              </a:rPr>
              <a:t/>
            </a:r>
            <a:br>
              <a:rPr lang="en-GB" b="1" dirty="0">
                <a:latin typeface="Georgia" panose="02040502050405020303" pitchFamily="18" charset="0"/>
              </a:rPr>
            </a:br>
            <a:endParaRPr lang="en-GB" b="1" dirty="0">
              <a:latin typeface="Georgia" panose="02040502050405020303" pitchFamily="18" charset="0"/>
            </a:endParaRPr>
          </a:p>
        </p:txBody>
      </p:sp>
      <p:sp>
        <p:nvSpPr>
          <p:cNvPr id="5" name="Text Placeholder 4"/>
          <p:cNvSpPr>
            <a:spLocks noGrp="1"/>
          </p:cNvSpPr>
          <p:nvPr>
            <p:ph type="body" sz="quarter" idx="11"/>
          </p:nvPr>
        </p:nvSpPr>
        <p:spPr/>
        <p:txBody>
          <a:bodyPr/>
          <a:lstStyle/>
          <a:p>
            <a:pPr algn="just"/>
            <a:r>
              <a:rPr lang="en-GB" sz="1800" dirty="0">
                <a:latin typeface="Tahoma" panose="020B0604030504040204" pitchFamily="34" charset="0"/>
              </a:rPr>
              <a:t>The University and the SU at UWE, working in partnership, became the first, post pilot phase, institution in the country to be accredited by the NUS to the </a:t>
            </a:r>
            <a:r>
              <a:rPr lang="en-GB" sz="1800" dirty="0" smtClean="0">
                <a:latin typeface="Tahoma" panose="020B0604030504040204" pitchFamily="34" charset="0"/>
              </a:rPr>
              <a:t>Responsible </a:t>
            </a:r>
            <a:r>
              <a:rPr lang="en-GB" sz="1800" dirty="0">
                <a:latin typeface="Tahoma" panose="020B0604030504040204" pitchFamily="34" charset="0"/>
              </a:rPr>
              <a:t>Futures mark. </a:t>
            </a:r>
            <a:r>
              <a:rPr lang="en-GB" sz="1800" dirty="0" smtClean="0">
                <a:latin typeface="Tahoma" panose="020B0604030504040204" pitchFamily="34" charset="0"/>
              </a:rPr>
              <a:t>This accreditation has been successfully renewed since then. </a:t>
            </a:r>
            <a:endParaRPr lang="en-GB" sz="1800" dirty="0">
              <a:latin typeface="Tahoma" panose="020B0604030504040204" pitchFamily="34" charset="0"/>
            </a:endParaRPr>
          </a:p>
          <a:p>
            <a:pPr algn="just"/>
            <a:r>
              <a:rPr lang="en-US" sz="1800" dirty="0">
                <a:latin typeface="Tahoma" panose="020B0604030504040204" pitchFamily="34" charset="0"/>
              </a:rPr>
              <a:t>This accreditation recognises the partnership working to embed education for sustainable development (ESD) in the curricula, to help students to understand the sustainability challenge facing society and preparing them to contribute to the green and low-carbon economy.</a:t>
            </a:r>
          </a:p>
          <a:p>
            <a:pPr algn="just"/>
            <a:r>
              <a:rPr lang="en-US" sz="1800" dirty="0">
                <a:latin typeface="Tahoma" panose="020B0604030504040204" pitchFamily="34" charset="0"/>
              </a:rPr>
              <a:t>This accreditation represents external recognition of the difficulty and impact of the work being undertaken to help every UWE Bristol student become a globally responsible and future-facing graduate. </a:t>
            </a:r>
          </a:p>
          <a:p>
            <a:pPr algn="just"/>
            <a:r>
              <a:rPr lang="en-US" sz="1800" dirty="0" smtClean="0">
                <a:latin typeface="Tahoma" panose="020B0604030504040204" pitchFamily="34" charset="0"/>
              </a:rPr>
              <a:t>As </a:t>
            </a:r>
            <a:r>
              <a:rPr lang="en-US" sz="1800" dirty="0">
                <a:latin typeface="Tahoma" panose="020B0604030504040204" pitchFamily="34" charset="0"/>
              </a:rPr>
              <a:t>part of the Responsible Futures accreditation process we </a:t>
            </a:r>
            <a:r>
              <a:rPr lang="en-US" sz="1800" dirty="0" smtClean="0">
                <a:latin typeface="Tahoma" panose="020B0604030504040204" pitchFamily="34" charset="0"/>
              </a:rPr>
              <a:t>are </a:t>
            </a:r>
            <a:r>
              <a:rPr lang="en-US" sz="1800" dirty="0">
                <a:latin typeface="Tahoma" panose="020B0604030504040204" pitchFamily="34" charset="0"/>
              </a:rPr>
              <a:t>able to </a:t>
            </a:r>
            <a:r>
              <a:rPr lang="en-US" sz="1800" dirty="0" smtClean="0">
                <a:latin typeface="Tahoma" panose="020B0604030504040204" pitchFamily="34" charset="0"/>
              </a:rPr>
              <a:t>have </a:t>
            </a:r>
            <a:r>
              <a:rPr lang="en-US" sz="1800" dirty="0">
                <a:latin typeface="Tahoma" panose="020B0604030504040204" pitchFamily="34" charset="0"/>
              </a:rPr>
              <a:t>external verification of the claim that all UG and PGT programmes of study provide </a:t>
            </a:r>
            <a:r>
              <a:rPr lang="en-US" sz="1800" dirty="0" smtClean="0">
                <a:latin typeface="Tahoma" panose="020B0604030504040204" pitchFamily="34" charset="0"/>
              </a:rPr>
              <a:t>opportunities for ESD in the curriculum.</a:t>
            </a:r>
            <a:endParaRPr lang="en-US" sz="1800" dirty="0">
              <a:latin typeface="Tahoma" panose="020B0604030504040204" pitchFamily="34" charset="0"/>
            </a:endParaRPr>
          </a:p>
          <a:p>
            <a:pPr algn="just"/>
            <a:endParaRPr lang="en-US" sz="1800" dirty="0">
              <a:latin typeface="Tahoma" panose="020B0604030504040204" pitchFamily="34" charset="0"/>
            </a:endParaRPr>
          </a:p>
          <a:p>
            <a:pPr algn="just"/>
            <a:endParaRPr lang="en-US" dirty="0"/>
          </a:p>
          <a:p>
            <a:pPr algn="just"/>
            <a:endParaRPr lang="en-GB" dirty="0"/>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02784" y="5661248"/>
            <a:ext cx="1109435" cy="78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935760" y="5412140"/>
            <a:ext cx="1440160" cy="1180672"/>
          </a:xfrm>
          <a:prstGeom prst="rect">
            <a:avLst/>
          </a:prstGeom>
        </p:spPr>
      </p:pic>
    </p:spTree>
    <p:extLst>
      <p:ext uri="{BB962C8B-B14F-4D97-AF65-F5344CB8AC3E}">
        <p14:creationId xmlns:p14="http://schemas.microsoft.com/office/powerpoint/2010/main" val="256672330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24" y="594251"/>
            <a:ext cx="9937104" cy="1011105"/>
          </a:xfrm>
        </p:spPr>
        <p:txBody>
          <a:bodyPr/>
          <a:lstStyle/>
          <a:p>
            <a:r>
              <a:rPr lang="en-GB" b="1" dirty="0" smtClean="0">
                <a:solidFill>
                  <a:schemeClr val="tx2"/>
                </a:solidFill>
                <a:latin typeface="Georgia" panose="02040502050405020303" pitchFamily="18" charset="0"/>
              </a:rPr>
              <a:t>NUS-SOS  Green Impact Students’ Union </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1343472" y="1554923"/>
            <a:ext cx="8640960" cy="4608512"/>
          </a:xfrm>
        </p:spPr>
        <p:txBody>
          <a:bodyPr/>
          <a:lstStyle/>
          <a:p>
            <a:r>
              <a:rPr lang="en-GB" dirty="0" smtClean="0">
                <a:latin typeface="Tahoma" panose="020B0604030504040204" pitchFamily="34" charset="0"/>
              </a:rPr>
              <a:t>The Students’ Union at UWE are the winners of a GISU Special Award for “The Highest Scoring Students’ Union”, for the sixth year in a row!</a:t>
            </a:r>
            <a:endParaRPr lang="en-GB"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11156874" y="12988"/>
            <a:ext cx="951058" cy="676715"/>
          </a:xfrm>
          <a:prstGeom prst="rect">
            <a:avLst/>
          </a:prstGeom>
        </p:spPr>
      </p:pic>
      <p:pic>
        <p:nvPicPr>
          <p:cNvPr id="5" name="Picture 4"/>
          <p:cNvPicPr>
            <a:picLocks noChangeAspect="1"/>
          </p:cNvPicPr>
          <p:nvPr/>
        </p:nvPicPr>
        <p:blipFill>
          <a:blip r:embed="rId3"/>
          <a:stretch>
            <a:fillRect/>
          </a:stretch>
        </p:blipFill>
        <p:spPr>
          <a:xfrm>
            <a:off x="3622579" y="2791483"/>
            <a:ext cx="4522593" cy="2676904"/>
          </a:xfrm>
          <a:prstGeom prst="rect">
            <a:avLst/>
          </a:prstGeom>
        </p:spPr>
      </p:pic>
      <p:sp>
        <p:nvSpPr>
          <p:cNvPr id="6" name="Rectangle 5"/>
          <p:cNvSpPr/>
          <p:nvPr/>
        </p:nvSpPr>
        <p:spPr>
          <a:xfrm>
            <a:off x="2423591" y="5747936"/>
            <a:ext cx="7560841" cy="830997"/>
          </a:xfrm>
          <a:prstGeom prst="rect">
            <a:avLst/>
          </a:prstGeom>
        </p:spPr>
        <p:txBody>
          <a:bodyPr wrap="square">
            <a:spAutoFit/>
          </a:bodyPr>
          <a:lstStyle/>
          <a:p>
            <a:r>
              <a:rPr lang="en-GB" sz="1200" dirty="0" smtClean="0">
                <a:latin typeface="Tahoma" panose="020B0604030504040204" pitchFamily="34" charset="0"/>
                <a:ea typeface="Tahoma" panose="020B0604030504040204" pitchFamily="34" charset="0"/>
                <a:cs typeface="Tahoma" panose="020B0604030504040204" pitchFamily="34" charset="0"/>
                <a:hlinkClick r:id="rId4"/>
              </a:rPr>
              <a:t>https</a:t>
            </a:r>
            <a:r>
              <a:rPr lang="en-GB" sz="1200" dirty="0">
                <a:latin typeface="Tahoma" panose="020B0604030504040204" pitchFamily="34" charset="0"/>
                <a:ea typeface="Tahoma" panose="020B0604030504040204" pitchFamily="34" charset="0"/>
                <a:cs typeface="Tahoma" panose="020B0604030504040204" pitchFamily="34" charset="0"/>
                <a:hlinkClick r:id="rId4"/>
              </a:rPr>
              <a:t>://</a:t>
            </a:r>
            <a:r>
              <a:rPr lang="en-GB" sz="1200" dirty="0" smtClean="0">
                <a:latin typeface="Tahoma" panose="020B0604030504040204" pitchFamily="34" charset="0"/>
                <a:ea typeface="Tahoma" panose="020B0604030504040204" pitchFamily="34" charset="0"/>
                <a:cs typeface="Tahoma" panose="020B0604030504040204" pitchFamily="34" charset="0"/>
                <a:hlinkClick r:id="rId4"/>
              </a:rPr>
              <a:t>www.sos-uk.org/post/awards-announced-for-green-impact-students-unions</a:t>
            </a:r>
            <a:endParaRPr lang="en-GB" sz="1200" dirty="0" smtClean="0">
              <a:latin typeface="Tahoma" panose="020B0604030504040204" pitchFamily="34" charset="0"/>
              <a:ea typeface="Tahoma" panose="020B0604030504040204" pitchFamily="34" charset="0"/>
              <a:cs typeface="Tahoma" panose="020B0604030504040204" pitchFamily="34" charset="0"/>
            </a:endParaRPr>
          </a:p>
          <a:p>
            <a:endParaRPr lang="en-GB" sz="1200" dirty="0">
              <a:latin typeface="Tahoma" panose="020B0604030504040204" pitchFamily="34" charset="0"/>
              <a:ea typeface="Tahoma" panose="020B0604030504040204" pitchFamily="34" charset="0"/>
              <a:cs typeface="Tahoma" panose="020B0604030504040204" pitchFamily="34" charset="0"/>
            </a:endParaRPr>
          </a:p>
          <a:p>
            <a:r>
              <a:rPr lang="en-GB" sz="1200" dirty="0">
                <a:latin typeface="Tahoma" panose="020B0604030504040204" pitchFamily="34" charset="0"/>
                <a:ea typeface="Tahoma" panose="020B0604030504040204" pitchFamily="34" charset="0"/>
                <a:cs typeface="Tahoma" panose="020B0604030504040204" pitchFamily="34" charset="0"/>
                <a:hlinkClick r:id="rId5"/>
              </a:rPr>
              <a:t>https://www.thestudentsunion.co.uk/news/article/thesuatuwe/The-Students-Union-at-UWE-wins-The-Highest-Scoring-Students-Union-Award-for-Green-Impact</a:t>
            </a:r>
            <a:r>
              <a:rPr lang="en-GB" sz="1200" dirty="0" smtClean="0">
                <a:latin typeface="Tahoma" panose="020B0604030504040204" pitchFamily="34" charset="0"/>
                <a:ea typeface="Tahoma" panose="020B0604030504040204" pitchFamily="34" charset="0"/>
                <a:cs typeface="Tahoma" panose="020B0604030504040204" pitchFamily="34" charset="0"/>
                <a:hlinkClick r:id="rId5"/>
              </a:rPr>
              <a:t>/</a:t>
            </a:r>
            <a:r>
              <a:rPr lang="en-GB" sz="1200" dirty="0" smtClean="0">
                <a:latin typeface="Tahoma" panose="020B0604030504040204" pitchFamily="34" charset="0"/>
                <a:ea typeface="Tahoma" panose="020B0604030504040204" pitchFamily="34" charset="0"/>
                <a:cs typeface="Tahoma" panose="020B0604030504040204" pitchFamily="34" charset="0"/>
              </a:rPr>
              <a:t> </a:t>
            </a:r>
            <a:endParaRPr lang="en-GB"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2521112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solidFill>
                <a:latin typeface="Georgia" panose="02040502050405020303" pitchFamily="18" charset="0"/>
              </a:rPr>
              <a:t>The Green Team in the SU</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1199455" y="1700808"/>
            <a:ext cx="9937104" cy="4608512"/>
          </a:xfrm>
        </p:spPr>
        <p:txBody>
          <a:bodyPr/>
          <a:lstStyle/>
          <a:p>
            <a:r>
              <a:rPr lang="en-GB" i="1" dirty="0" smtClean="0">
                <a:latin typeface="Tahoma" panose="020B0604030504040204" pitchFamily="34" charset="0"/>
              </a:rPr>
              <a:t>‘’The </a:t>
            </a:r>
            <a:r>
              <a:rPr lang="en-GB" i="1" dirty="0">
                <a:latin typeface="Tahoma" panose="020B0604030504040204" pitchFamily="34" charset="0"/>
              </a:rPr>
              <a:t>Green Team is a group of students who are striving to create sustainable change at an individual and collective level. This year, we will be creating activities, events and campaigns in-person and with some </a:t>
            </a:r>
            <a:r>
              <a:rPr lang="en-GB" i="1" dirty="0" smtClean="0">
                <a:latin typeface="Tahoma" panose="020B0604030504040204" pitchFamily="34" charset="0"/>
              </a:rPr>
              <a:t>sessions run </a:t>
            </a:r>
            <a:r>
              <a:rPr lang="en-GB" i="1" dirty="0">
                <a:latin typeface="Tahoma" panose="020B0604030504040204" pitchFamily="34" charset="0"/>
              </a:rPr>
              <a:t>virtually. Whether you are on or off campus, you can be part of The Green Team activities and campaigns and make a difference</a:t>
            </a:r>
            <a:r>
              <a:rPr lang="en-GB" i="1" dirty="0" smtClean="0">
                <a:latin typeface="Tahoma" panose="020B0604030504040204" pitchFamily="34" charset="0"/>
              </a:rPr>
              <a:t>!’’</a:t>
            </a:r>
            <a:endParaRPr lang="en-GB" i="1" dirty="0">
              <a:latin typeface="Tahoma" panose="020B0604030504040204" pitchFamily="34" charset="0"/>
            </a:endParaRPr>
          </a:p>
          <a:p>
            <a:endParaRPr lang="en-GB" dirty="0" smtClean="0">
              <a:latin typeface="Tahoma" panose="020B0604030504040204" pitchFamily="34" charset="0"/>
            </a:endParaRPr>
          </a:p>
          <a:p>
            <a:r>
              <a:rPr lang="en-GB" dirty="0" smtClean="0">
                <a:latin typeface="Tahoma" panose="020B0604030504040204" pitchFamily="34" charset="0"/>
              </a:rPr>
              <a:t>The Green team’s  </a:t>
            </a:r>
            <a:r>
              <a:rPr lang="en-GB" dirty="0">
                <a:latin typeface="Tahoma" panose="020B0604030504040204" pitchFamily="34" charset="0"/>
              </a:rPr>
              <a:t>approach to sustainability is intersectional, as the climate emergency is tightly intertwined with inequalities of gender, race and socio-economics. </a:t>
            </a:r>
            <a:r>
              <a:rPr lang="en-GB" dirty="0" smtClean="0">
                <a:latin typeface="Tahoma" panose="020B0604030504040204" pitchFamily="34" charset="0"/>
              </a:rPr>
              <a:t> Climate </a:t>
            </a:r>
            <a:r>
              <a:rPr lang="en-GB" dirty="0">
                <a:latin typeface="Tahoma" panose="020B0604030504040204" pitchFamily="34" charset="0"/>
              </a:rPr>
              <a:t>justice = social justice. </a:t>
            </a:r>
            <a:endParaRPr lang="en-GB" dirty="0" smtClean="0">
              <a:latin typeface="Tahoma" panose="020B0604030504040204" pitchFamily="34" charset="0"/>
            </a:endParaRPr>
          </a:p>
          <a:p>
            <a:endParaRPr lang="en-GB" dirty="0">
              <a:latin typeface="Tahoma" panose="020B0604030504040204" pitchFamily="34" charset="0"/>
            </a:endParaRPr>
          </a:p>
          <a:p>
            <a:r>
              <a:rPr lang="en-GB" dirty="0">
                <a:latin typeface="Tahoma" panose="020B0604030504040204" pitchFamily="34" charset="0"/>
              </a:rPr>
              <a:t>The Green Team has a membership of </a:t>
            </a:r>
            <a:r>
              <a:rPr lang="en-GB" dirty="0" smtClean="0">
                <a:latin typeface="Tahoma" panose="020B0604030504040204" pitchFamily="34" charset="0"/>
              </a:rPr>
              <a:t>some 1300 </a:t>
            </a:r>
            <a:r>
              <a:rPr lang="en-GB" dirty="0">
                <a:latin typeface="Tahoma" panose="020B0604030504040204" pitchFamily="34" charset="0"/>
              </a:rPr>
              <a:t>students!</a:t>
            </a:r>
            <a:endParaRPr lang="en-GB" dirty="0" smtClean="0">
              <a:latin typeface="Tahoma" panose="020B0604030504040204" pitchFamily="34" charset="0"/>
            </a:endParaRPr>
          </a:p>
          <a:p>
            <a:endParaRPr lang="en-GB" dirty="0">
              <a:latin typeface="Tahoma" panose="020B0604030504040204" pitchFamily="34" charset="0"/>
            </a:endParaRPr>
          </a:p>
          <a:p>
            <a:r>
              <a:rPr lang="en-GB" sz="1400" dirty="0">
                <a:latin typeface="Tahoma" panose="020B0604030504040204" pitchFamily="34" charset="0"/>
                <a:hlinkClick r:id="rId2"/>
              </a:rPr>
              <a:t>https://www.thestudentsunion.co.uk/community/green-team/news</a:t>
            </a:r>
            <a:r>
              <a:rPr lang="en-GB" sz="1400" dirty="0" smtClean="0">
                <a:latin typeface="Tahoma" panose="020B0604030504040204" pitchFamily="34" charset="0"/>
                <a:hlinkClick r:id="rId2"/>
              </a:rPr>
              <a:t>/</a:t>
            </a:r>
            <a:r>
              <a:rPr lang="en-GB" sz="1400" dirty="0" smtClean="0">
                <a:latin typeface="Tahoma" panose="020B0604030504040204" pitchFamily="34" charset="0"/>
              </a:rPr>
              <a:t> </a:t>
            </a:r>
          </a:p>
          <a:p>
            <a:r>
              <a:rPr lang="en-GB" sz="1400" dirty="0" smtClean="0">
                <a:latin typeface="Tahoma" panose="020B0604030504040204" pitchFamily="34" charset="0"/>
                <a:hlinkClick r:id="rId3"/>
              </a:rPr>
              <a:t>https</a:t>
            </a:r>
            <a:r>
              <a:rPr lang="en-GB" sz="1400" dirty="0">
                <a:latin typeface="Tahoma" panose="020B0604030504040204" pitchFamily="34" charset="0"/>
                <a:hlinkClick r:id="rId3"/>
              </a:rPr>
              <a:t>://www.thestudentsunion.co.uk/community/green-team/about</a:t>
            </a:r>
            <a:r>
              <a:rPr lang="en-GB" sz="1400" dirty="0" smtClean="0">
                <a:latin typeface="Tahoma" panose="020B0604030504040204" pitchFamily="34" charset="0"/>
                <a:hlinkClick r:id="rId3"/>
              </a:rPr>
              <a:t>/</a:t>
            </a:r>
            <a:r>
              <a:rPr lang="en-GB" sz="1400" dirty="0" smtClean="0">
                <a:latin typeface="Tahoma" panose="020B0604030504040204" pitchFamily="34" charset="0"/>
              </a:rPr>
              <a:t> </a:t>
            </a:r>
            <a:endParaRPr lang="en-GB" sz="1400" dirty="0">
              <a:latin typeface="Tahoma" panose="020B0604030504040204" pitchFamily="34" charset="0"/>
            </a:endParaRPr>
          </a:p>
          <a:p>
            <a:endParaRPr lang="en-GB" dirty="0"/>
          </a:p>
          <a:p>
            <a:endParaRPr lang="en-GB" dirty="0" smtClean="0"/>
          </a:p>
          <a:p>
            <a:endParaRPr lang="en-GB" dirty="0"/>
          </a:p>
          <a:p>
            <a:endParaRPr lang="en-GB" dirty="0" smtClean="0"/>
          </a:p>
          <a:p>
            <a:endParaRPr lang="en-GB" dirty="0"/>
          </a:p>
          <a:p>
            <a:endParaRPr lang="en-GB" dirty="0" smtClean="0"/>
          </a:p>
        </p:txBody>
      </p:sp>
      <p:pic>
        <p:nvPicPr>
          <p:cNvPr id="4" name="Picture 3"/>
          <p:cNvPicPr>
            <a:picLocks noChangeAspect="1"/>
          </p:cNvPicPr>
          <p:nvPr/>
        </p:nvPicPr>
        <p:blipFill>
          <a:blip r:embed="rId4"/>
          <a:stretch>
            <a:fillRect/>
          </a:stretch>
        </p:blipFill>
        <p:spPr>
          <a:xfrm>
            <a:off x="10056440" y="548721"/>
            <a:ext cx="951058" cy="676715"/>
          </a:xfrm>
          <a:prstGeom prst="rect">
            <a:avLst/>
          </a:prstGeom>
        </p:spPr>
      </p:pic>
    </p:spTree>
    <p:extLst>
      <p:ext uri="{BB962C8B-B14F-4D97-AF65-F5344CB8AC3E}">
        <p14:creationId xmlns:p14="http://schemas.microsoft.com/office/powerpoint/2010/main" val="2263096716"/>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Curriculum</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3483269723"/>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latin typeface="Georgia" panose="02040502050405020303" pitchFamily="18" charset="0"/>
              </a:rPr>
              <a:t>Education for </a:t>
            </a:r>
            <a:r>
              <a:rPr lang="en-GB" b="1" dirty="0" smtClean="0">
                <a:solidFill>
                  <a:schemeClr val="tx2"/>
                </a:solidFill>
                <a:latin typeface="Georgia" panose="02040502050405020303" pitchFamily="18" charset="0"/>
              </a:rPr>
              <a:t>Sustainable Development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911423" y="1628800"/>
            <a:ext cx="10513168" cy="4608512"/>
          </a:xfrm>
        </p:spPr>
        <p:txBody>
          <a:bodyPr/>
          <a:lstStyle/>
          <a:p>
            <a:r>
              <a:rPr lang="en-GB" dirty="0">
                <a:latin typeface="Tahoma" panose="020B0604030504040204" pitchFamily="34" charset="0"/>
              </a:rPr>
              <a:t>The University recognises we have a responsibility to society to ensure graduates are equipped with the skills, knowledge, capabilities and capacities to contribute to a sustainable future.</a:t>
            </a:r>
          </a:p>
          <a:p>
            <a:r>
              <a:rPr lang="en-GB" dirty="0" smtClean="0">
                <a:latin typeface="Tahoma" panose="020B0604030504040204" pitchFamily="34" charset="0"/>
              </a:rPr>
              <a:t>Education </a:t>
            </a:r>
            <a:r>
              <a:rPr lang="en-GB" dirty="0">
                <a:latin typeface="Tahoma" panose="020B0604030504040204" pitchFamily="34" charset="0"/>
              </a:rPr>
              <a:t>for Sustainable Development (ESD) sits at the heart of UWE Bristol’s institutional strategy and teaching and learning framework</a:t>
            </a:r>
            <a:r>
              <a:rPr lang="en-GB" dirty="0" smtClean="0">
                <a:latin typeface="Tahoma" panose="020B0604030504040204" pitchFamily="34" charset="0"/>
              </a:rPr>
              <a:t>.</a:t>
            </a:r>
          </a:p>
          <a:p>
            <a:r>
              <a:rPr lang="en-GB" dirty="0">
                <a:latin typeface="Tahoma" panose="020B0604030504040204" pitchFamily="34" charset="0"/>
              </a:rPr>
              <a:t>Strategy 2030 sets out our commitment to produce graduates who are responsible global citizens and provides a framework for our education for sustainable development work. </a:t>
            </a:r>
            <a:r>
              <a:rPr lang="en-GB" dirty="0" smtClean="0">
                <a:latin typeface="Tahoma" panose="020B0604030504040204" pitchFamily="34" charset="0"/>
              </a:rPr>
              <a:t> </a:t>
            </a:r>
            <a:endParaRPr lang="en-GB" sz="1800" dirty="0">
              <a:latin typeface="Tahoma" panose="020B0604030504040204" pitchFamily="34" charset="0"/>
            </a:endParaRPr>
          </a:p>
          <a:p>
            <a:r>
              <a:rPr lang="en-GB" dirty="0">
                <a:latin typeface="Tahoma" panose="020B0604030504040204" pitchFamily="34" charset="0"/>
              </a:rPr>
              <a:t>UWE Bristol is working to ensure that all programmes of study continue to provide opportunities for students to explore the place of their discipline and related professions in contributing to sustainable development.</a:t>
            </a:r>
          </a:p>
          <a:p>
            <a:pPr marL="9525" indent="0">
              <a:buNone/>
            </a:pPr>
            <a:endParaRPr lang="en-GB" dirty="0" smtClean="0">
              <a:latin typeface="Tahoma" panose="020B0604030504040204" pitchFamily="34" charset="0"/>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www.uwe.ac.uk/about/values-vision-strategy/sustainability/education-for-sustainable-development</a:t>
            </a:r>
            <a:r>
              <a:rPr lang="en-GB" sz="1400" dirty="0" smtClean="0">
                <a:latin typeface="Tahoma" panose="020B0604030504040204" pitchFamily="34" charset="0"/>
              </a:rPr>
              <a:t> </a:t>
            </a:r>
            <a:endParaRPr lang="en-GB" sz="1400" dirty="0">
              <a:latin typeface="Tahoma" panose="020B0604030504040204" pitchFamily="34" charset="0"/>
            </a:endParaRPr>
          </a:p>
        </p:txBody>
      </p:sp>
    </p:spTree>
    <p:extLst>
      <p:ext uri="{BB962C8B-B14F-4D97-AF65-F5344CB8AC3E}">
        <p14:creationId xmlns:p14="http://schemas.microsoft.com/office/powerpoint/2010/main" val="317282465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579622"/>
            <a:ext cx="9937104" cy="1011105"/>
          </a:xfrm>
        </p:spPr>
        <p:txBody>
          <a:bodyPr/>
          <a:lstStyle/>
          <a:p>
            <a:r>
              <a:rPr lang="en-GB" b="1" dirty="0">
                <a:solidFill>
                  <a:schemeClr val="tx2"/>
                </a:solidFill>
                <a:latin typeface="Georgia" panose="02040502050405020303" pitchFamily="18" charset="0"/>
              </a:rPr>
              <a:t>Education for </a:t>
            </a:r>
            <a:r>
              <a:rPr lang="en-GB" b="1" dirty="0" smtClean="0">
                <a:solidFill>
                  <a:schemeClr val="tx2"/>
                </a:solidFill>
                <a:latin typeface="Georgia" panose="02040502050405020303" pitchFamily="18" charset="0"/>
              </a:rPr>
              <a:t>Sustainable Development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911424" y="1340768"/>
            <a:ext cx="10369152" cy="4824536"/>
          </a:xfrm>
        </p:spPr>
        <p:txBody>
          <a:bodyPr/>
          <a:lstStyle/>
          <a:p>
            <a:r>
              <a:rPr lang="en-GB" sz="2400" dirty="0" smtClean="0">
                <a:latin typeface="Tahoma" panose="020B0604030504040204" pitchFamily="34" charset="0"/>
              </a:rPr>
              <a:t>We </a:t>
            </a:r>
            <a:r>
              <a:rPr lang="en-GB" sz="2400" dirty="0">
                <a:latin typeface="Tahoma" panose="020B0604030504040204" pitchFamily="34" charset="0"/>
              </a:rPr>
              <a:t>have been using the SDGs since 2015 to review modules, programmes, teaching, learning and assessment across all of our programmes of study.</a:t>
            </a:r>
            <a:endParaRPr lang="en-GB" sz="2400" dirty="0" smtClean="0">
              <a:latin typeface="Tahoma" panose="020B0604030504040204" pitchFamily="34" charset="0"/>
            </a:endParaRPr>
          </a:p>
          <a:p>
            <a:r>
              <a:rPr lang="en-GB" sz="2400" dirty="0" smtClean="0">
                <a:latin typeface="Tahoma" panose="020B0604030504040204" pitchFamily="34" charset="0"/>
              </a:rPr>
              <a:t>We </a:t>
            </a:r>
            <a:r>
              <a:rPr lang="en-GB" sz="2400" dirty="0">
                <a:latin typeface="Tahoma" panose="020B0604030504040204" pitchFamily="34" charset="0"/>
              </a:rPr>
              <a:t>produce an annual ESD Action Plan which specifies the ways our ambitions will be pursued over the coming year, while the annual ESD Report provides details and evaluation of our achievements. </a:t>
            </a:r>
            <a:endParaRPr lang="en-GB" sz="2400" dirty="0" smtClean="0">
              <a:latin typeface="Tahoma" panose="020B0604030504040204" pitchFamily="34" charset="0"/>
            </a:endParaRPr>
          </a:p>
          <a:p>
            <a:r>
              <a:rPr lang="en-GB" sz="2400" dirty="0" smtClean="0">
                <a:latin typeface="Tahoma" panose="020B0604030504040204" pitchFamily="34" charset="0"/>
              </a:rPr>
              <a:t>Reporting </a:t>
            </a:r>
            <a:r>
              <a:rPr lang="en-GB" sz="2400" dirty="0">
                <a:latin typeface="Tahoma" panose="020B0604030504040204" pitchFamily="34" charset="0"/>
              </a:rPr>
              <a:t>and evaluation are overseen by the Sustainability Board and the Learning, Teaching and Students Experience Committee</a:t>
            </a:r>
            <a:r>
              <a:rPr lang="en-GB" sz="2400" dirty="0" smtClean="0">
                <a:latin typeface="Tahoma" panose="020B0604030504040204" pitchFamily="34" charset="0"/>
              </a:rPr>
              <a:t>.</a:t>
            </a:r>
          </a:p>
          <a:p>
            <a:endParaRPr lang="en-GB" sz="1400" dirty="0" smtClean="0">
              <a:latin typeface="Tahoma" panose="020B0604030504040204" pitchFamily="34" charset="0"/>
            </a:endParaRPr>
          </a:p>
          <a:p>
            <a:r>
              <a:rPr lang="en-GB" sz="1400" dirty="0">
                <a:latin typeface="Tahoma" panose="020B0604030504040204" pitchFamily="34" charset="0"/>
                <a:hlinkClick r:id="rId2"/>
              </a:rPr>
              <a:t>https://</a:t>
            </a:r>
            <a:r>
              <a:rPr lang="en-GB" sz="1400" dirty="0" smtClean="0">
                <a:latin typeface="Tahoma" panose="020B0604030504040204" pitchFamily="34" charset="0"/>
                <a:hlinkClick r:id="rId2"/>
              </a:rPr>
              <a:t>www.uwe.ac.uk/about/values-vision-strategy/sustainability/education-for-sustainable-development</a:t>
            </a:r>
            <a:r>
              <a:rPr lang="en-GB" sz="1400" dirty="0" smtClean="0">
                <a:latin typeface="Tahoma" panose="020B0604030504040204" pitchFamily="34" charset="0"/>
              </a:rPr>
              <a:t> </a:t>
            </a:r>
          </a:p>
          <a:p>
            <a:r>
              <a:rPr lang="en-GB" sz="1400" dirty="0">
                <a:latin typeface="Tahoma" panose="020B0604030504040204" pitchFamily="34" charset="0"/>
                <a:hlinkClick r:id="rId3"/>
              </a:rPr>
              <a:t>https://</a:t>
            </a:r>
            <a:r>
              <a:rPr lang="en-GB" sz="1400" dirty="0" smtClean="0">
                <a:latin typeface="Tahoma" panose="020B0604030504040204" pitchFamily="34" charset="0"/>
                <a:hlinkClick r:id="rId3"/>
              </a:rPr>
              <a:t>www.uwe.ac.uk/about/values-vision-strategy/sustainability/education-for-sustainable-development/sustainability-in-our-curriculum-and-pedagogy</a:t>
            </a:r>
            <a:r>
              <a:rPr lang="en-GB" sz="1400" dirty="0" smtClean="0">
                <a:latin typeface="Tahoma" panose="020B0604030504040204" pitchFamily="34" charset="0"/>
              </a:rPr>
              <a:t> </a:t>
            </a:r>
            <a:endParaRPr lang="en-GB" sz="1400" dirty="0">
              <a:latin typeface="Tahoma" panose="020B0604030504040204" pitchFamily="34" charset="0"/>
            </a:endParaRPr>
          </a:p>
        </p:txBody>
      </p:sp>
    </p:spTree>
    <p:extLst>
      <p:ext uri="{BB962C8B-B14F-4D97-AF65-F5344CB8AC3E}">
        <p14:creationId xmlns:p14="http://schemas.microsoft.com/office/powerpoint/2010/main" val="3313979256"/>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a:solidFill>
                  <a:srgbClr val="185190"/>
                </a:solidFill>
              </a:rPr>
              <a:t>SDGs and UWE Curricula</a:t>
            </a:r>
          </a:p>
        </p:txBody>
      </p:sp>
      <p:sp>
        <p:nvSpPr>
          <p:cNvPr id="3" name="Text Placeholder 2"/>
          <p:cNvSpPr>
            <a:spLocks noGrp="1"/>
          </p:cNvSpPr>
          <p:nvPr>
            <p:ph type="body" sz="quarter" idx="11"/>
          </p:nvPr>
        </p:nvSpPr>
        <p:spPr>
          <a:xfrm>
            <a:off x="694663" y="1313304"/>
            <a:ext cx="9601067" cy="4464074"/>
          </a:xfrm>
        </p:spPr>
        <p:txBody>
          <a:bodyPr/>
          <a:lstStyle/>
          <a:p>
            <a:r>
              <a:rPr lang="en-GB" sz="2400" dirty="0" smtClean="0"/>
              <a:t>Making </a:t>
            </a:r>
            <a:r>
              <a:rPr lang="en-GB" sz="2400" dirty="0"/>
              <a:t>sustainability explicit.</a:t>
            </a:r>
          </a:p>
          <a:p>
            <a:r>
              <a:rPr lang="en-GB" sz="2400" dirty="0"/>
              <a:t>A unique voluntary mapping exercise undertaken by staff teams.</a:t>
            </a:r>
          </a:p>
          <a:p>
            <a:r>
              <a:rPr lang="en-GB" sz="2400" dirty="0" smtClean="0"/>
              <a:t>The mapping project has developed a </a:t>
            </a:r>
            <a:r>
              <a:rPr lang="en-GB" sz="2400" dirty="0"/>
              <a:t>suite of maps </a:t>
            </a:r>
            <a:r>
              <a:rPr lang="en-GB" sz="2400" dirty="0" smtClean="0"/>
              <a:t> showing the relationship of the programme to each of the 17 SDGS. </a:t>
            </a:r>
          </a:p>
          <a:p>
            <a:r>
              <a:rPr lang="en-GB" sz="2400" dirty="0" smtClean="0"/>
              <a:t>Phase 1 covers some </a:t>
            </a:r>
            <a:r>
              <a:rPr lang="en-GB" sz="2400" dirty="0"/>
              <a:t>80 UG and PGT programmes from across the </a:t>
            </a:r>
            <a:r>
              <a:rPr lang="en-GB" sz="2400" dirty="0" smtClean="0"/>
              <a:t>academic </a:t>
            </a:r>
            <a:r>
              <a:rPr lang="en-GB" sz="2400" dirty="0"/>
              <a:t>departments</a:t>
            </a:r>
            <a:r>
              <a:rPr lang="en-GB" sz="2400" dirty="0" smtClean="0"/>
              <a:t>. </a:t>
            </a:r>
          </a:p>
          <a:p>
            <a:r>
              <a:rPr lang="en-GB" sz="2400" dirty="0" smtClean="0"/>
              <a:t>Report available in the UWE </a:t>
            </a:r>
            <a:r>
              <a:rPr lang="en-GB" sz="2400" dirty="0"/>
              <a:t>Research Repository </a:t>
            </a:r>
            <a:endParaRPr lang="en-GB" sz="2400" dirty="0" smtClean="0"/>
          </a:p>
          <a:p>
            <a:r>
              <a:rPr lang="en-GB" sz="1400" dirty="0" smtClean="0">
                <a:hlinkClick r:id="rId2"/>
              </a:rPr>
              <a:t>https</a:t>
            </a:r>
            <a:r>
              <a:rPr lang="en-GB" sz="1400" dirty="0">
                <a:hlinkClick r:id="rId2"/>
              </a:rPr>
              <a:t>://uwe-repository.worktribe.com</a:t>
            </a:r>
            <a:r>
              <a:rPr lang="en-GB" sz="1400" dirty="0" smtClean="0">
                <a:hlinkClick r:id="rId2"/>
              </a:rPr>
              <a:t>/</a:t>
            </a:r>
            <a:r>
              <a:rPr lang="en-GB" sz="1400" dirty="0" smtClean="0"/>
              <a:t>  </a:t>
            </a:r>
            <a:endParaRPr lang="en-GB" sz="1400" dirty="0"/>
          </a:p>
        </p:txBody>
      </p:sp>
      <p:pic>
        <p:nvPicPr>
          <p:cNvPr id="6" name="Content Placeholder 3" descr="https://upload.wikimedia.org/wikipedia/en/f/fc/Chart_of_UN_Sustainable_Development_Goals.png">
            <a:hlinkClick r:id="rId3"/>
            <a:extLst>
              <a:ext uri="{FF2B5EF4-FFF2-40B4-BE49-F238E27FC236}">
                <a16:creationId xmlns:a16="http://schemas.microsoft.com/office/drawing/2014/main" id="{79989B38-6410-4BD2-91BD-616687E7A3AB}"/>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2" y="4756065"/>
            <a:ext cx="3744416" cy="2132856"/>
          </a:xfrm>
          <a:prstGeom prst="rect">
            <a:avLst/>
          </a:prstGeom>
          <a:noFill/>
          <a:extLst/>
        </p:spPr>
      </p:pic>
    </p:spTree>
    <p:extLst>
      <p:ext uri="{BB962C8B-B14F-4D97-AF65-F5344CB8AC3E}">
        <p14:creationId xmlns:p14="http://schemas.microsoft.com/office/powerpoint/2010/main" val="56246476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983432" y="329663"/>
            <a:ext cx="9937104" cy="1011105"/>
          </a:xfrm>
        </p:spPr>
        <p:txBody>
          <a:bodyPr>
            <a:normAutofit/>
          </a:bodyPr>
          <a:lstStyle/>
          <a:p>
            <a:r>
              <a:rPr lang="en-GB" sz="4000" b="1" dirty="0" smtClean="0">
                <a:solidFill>
                  <a:schemeClr val="tx2"/>
                </a:solidFill>
                <a:latin typeface="Georgia" panose="02040502050405020303" pitchFamily="18" charset="0"/>
              </a:rPr>
              <a:t>Abstract</a:t>
            </a:r>
            <a:endParaRPr lang="en-GB" sz="4000" b="1" dirty="0">
              <a:solidFill>
                <a:schemeClr val="tx2"/>
              </a:solidFill>
              <a:latin typeface="Georgia" panose="02040502050405020303" pitchFamily="18" charset="0"/>
            </a:endParaRPr>
          </a:p>
        </p:txBody>
      </p:sp>
      <p:sp>
        <p:nvSpPr>
          <p:cNvPr id="7" name="Text Placeholder 6"/>
          <p:cNvSpPr>
            <a:spLocks noGrp="1"/>
          </p:cNvSpPr>
          <p:nvPr>
            <p:ph type="body" sz="quarter" idx="11"/>
          </p:nvPr>
        </p:nvSpPr>
        <p:spPr>
          <a:xfrm>
            <a:off x="671734" y="1124744"/>
            <a:ext cx="11184905" cy="4824536"/>
          </a:xfrm>
        </p:spPr>
        <p:txBody>
          <a:bodyPr/>
          <a:lstStyle/>
          <a:p>
            <a:r>
              <a:rPr lang="en-GB" i="1" dirty="0"/>
              <a:t>This presentation will describe UWE’s sustainability journey from the mid-1990s until the present</a:t>
            </a:r>
            <a:br>
              <a:rPr lang="en-GB" i="1" dirty="0"/>
            </a:br>
            <a:r>
              <a:rPr lang="en-GB" i="1" dirty="0"/>
              <a:t>day. </a:t>
            </a:r>
            <a:endParaRPr lang="en-GB" i="1" dirty="0" smtClean="0"/>
          </a:p>
          <a:p>
            <a:r>
              <a:rPr lang="en-GB" i="1" dirty="0" smtClean="0"/>
              <a:t>Key </a:t>
            </a:r>
            <a:r>
              <a:rPr lang="en-GB" i="1" dirty="0"/>
              <a:t>drivers for action </a:t>
            </a:r>
            <a:r>
              <a:rPr lang="en-GB" i="1" dirty="0" smtClean="0"/>
              <a:t>include student </a:t>
            </a:r>
            <a:r>
              <a:rPr lang="en-GB" i="1" dirty="0"/>
              <a:t>expectation and demand, staff engagement, senior staff leadership and </a:t>
            </a:r>
            <a:r>
              <a:rPr lang="en-GB" i="1" dirty="0" smtClean="0"/>
              <a:t>external certification </a:t>
            </a:r>
            <a:r>
              <a:rPr lang="en-GB" i="1" dirty="0"/>
              <a:t>to ISO </a:t>
            </a:r>
            <a:r>
              <a:rPr lang="en-GB" i="1" dirty="0" smtClean="0"/>
              <a:t>14001. </a:t>
            </a:r>
          </a:p>
          <a:p>
            <a:r>
              <a:rPr lang="en-GB" i="1" dirty="0" smtClean="0"/>
              <a:t>Strategy 2030 sets the strategic direction for the decade of action and frames </a:t>
            </a:r>
            <a:r>
              <a:rPr lang="en-GB" i="1" dirty="0"/>
              <a:t>our </a:t>
            </a:r>
            <a:r>
              <a:rPr lang="en-GB" i="1" dirty="0" smtClean="0"/>
              <a:t>ambition. </a:t>
            </a:r>
          </a:p>
          <a:p>
            <a:r>
              <a:rPr lang="en-GB" i="1" dirty="0" smtClean="0"/>
              <a:t>UWE’s </a:t>
            </a:r>
            <a:r>
              <a:rPr lang="en-GB" i="1" dirty="0"/>
              <a:t>location in Bristol has been an </a:t>
            </a:r>
            <a:r>
              <a:rPr lang="en-GB" i="1" dirty="0" smtClean="0"/>
              <a:t>important driver </a:t>
            </a:r>
            <a:r>
              <a:rPr lang="en-GB" i="1" dirty="0"/>
              <a:t>for change </a:t>
            </a:r>
            <a:r>
              <a:rPr lang="en-GB" i="1" dirty="0" smtClean="0"/>
              <a:t>and UWE has helped shape the city-region’s sustainability engagement. </a:t>
            </a:r>
          </a:p>
          <a:p>
            <a:r>
              <a:rPr lang="en-GB" i="1" dirty="0" smtClean="0"/>
              <a:t>These </a:t>
            </a:r>
            <a:r>
              <a:rPr lang="en-GB" i="1" dirty="0"/>
              <a:t>initiatives inspire and encourage the university </a:t>
            </a:r>
            <a:r>
              <a:rPr lang="en-GB" i="1" dirty="0" smtClean="0"/>
              <a:t>to redouble </a:t>
            </a:r>
            <a:r>
              <a:rPr lang="en-GB" i="1" dirty="0"/>
              <a:t>our efforts as well as providing new opportunities for research, live briefs in teaching </a:t>
            </a:r>
            <a:r>
              <a:rPr lang="en-GB" i="1" dirty="0" smtClean="0"/>
              <a:t>and volunteering</a:t>
            </a:r>
            <a:r>
              <a:rPr lang="en-GB" i="1" dirty="0"/>
              <a:t>, placement and dissertation opportunities for students. </a:t>
            </a:r>
            <a:endParaRPr lang="en-GB" i="1" dirty="0" smtClean="0"/>
          </a:p>
          <a:p>
            <a:r>
              <a:rPr lang="en-GB" i="1" dirty="0" smtClean="0"/>
              <a:t>Students </a:t>
            </a:r>
            <a:r>
              <a:rPr lang="en-GB" i="1" dirty="0"/>
              <a:t>increasingly </a:t>
            </a:r>
            <a:r>
              <a:rPr lang="en-GB" i="1" dirty="0" smtClean="0"/>
              <a:t>expect their </a:t>
            </a:r>
            <a:r>
              <a:rPr lang="en-GB" i="1" dirty="0"/>
              <a:t>university to take sustainability seriously and to prepare them for living their life through </a:t>
            </a:r>
            <a:r>
              <a:rPr lang="en-GB" i="1" dirty="0" smtClean="0"/>
              <a:t>the changing </a:t>
            </a:r>
            <a:r>
              <a:rPr lang="en-GB" i="1" dirty="0"/>
              <a:t>climate of the 21st Century. </a:t>
            </a:r>
            <a:endParaRPr lang="en-GB" i="1" dirty="0" smtClean="0"/>
          </a:p>
          <a:p>
            <a:r>
              <a:rPr lang="en-GB" i="1" dirty="0" smtClean="0"/>
              <a:t>Future </a:t>
            </a:r>
            <a:r>
              <a:rPr lang="en-GB" i="1" dirty="0"/>
              <a:t>students will be even more concerned about the </a:t>
            </a:r>
            <a:r>
              <a:rPr lang="en-GB" i="1" dirty="0" smtClean="0"/>
              <a:t>climate and </a:t>
            </a:r>
            <a:r>
              <a:rPr lang="en-GB" i="1" dirty="0"/>
              <a:t>ecological emergencies and universities will need to adapt to this changing expectation.</a:t>
            </a:r>
            <a:r>
              <a:rPr lang="en-GB" dirty="0"/>
              <a:t> </a:t>
            </a:r>
            <a:br>
              <a:rPr lang="en-GB" dirty="0"/>
            </a:br>
            <a:endParaRPr lang="en-GB" dirty="0"/>
          </a:p>
        </p:txBody>
      </p:sp>
    </p:spTree>
    <p:extLst>
      <p:ext uri="{BB962C8B-B14F-4D97-AF65-F5344CB8AC3E}">
        <p14:creationId xmlns:p14="http://schemas.microsoft.com/office/powerpoint/2010/main" val="2265710269"/>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40" y="0"/>
            <a:ext cx="10225136" cy="6753225"/>
          </a:xfrm>
          <a:prstGeom prst="rect">
            <a:avLst/>
          </a:prstGeom>
        </p:spPr>
      </p:pic>
    </p:spTree>
    <p:extLst>
      <p:ext uri="{BB962C8B-B14F-4D97-AF65-F5344CB8AC3E}">
        <p14:creationId xmlns:p14="http://schemas.microsoft.com/office/powerpoint/2010/main" val="238976004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1504" y="-26166"/>
            <a:ext cx="9937104" cy="6734175"/>
          </a:xfrm>
          <a:prstGeom prst="rect">
            <a:avLst/>
          </a:prstGeom>
        </p:spPr>
      </p:pic>
    </p:spTree>
    <p:extLst>
      <p:ext uri="{BB962C8B-B14F-4D97-AF65-F5344CB8AC3E}">
        <p14:creationId xmlns:p14="http://schemas.microsoft.com/office/powerpoint/2010/main" val="226994732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0" y="-1"/>
            <a:ext cx="10009112" cy="6642243"/>
          </a:xfrm>
          <a:prstGeom prst="rect">
            <a:avLst/>
          </a:prstGeom>
        </p:spPr>
      </p:pic>
    </p:spTree>
    <p:extLst>
      <p:ext uri="{BB962C8B-B14F-4D97-AF65-F5344CB8AC3E}">
        <p14:creationId xmlns:p14="http://schemas.microsoft.com/office/powerpoint/2010/main" val="3471687578"/>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1424" y="0"/>
            <a:ext cx="10225136" cy="6669360"/>
          </a:xfrm>
          <a:prstGeom prst="rect">
            <a:avLst/>
          </a:prstGeom>
        </p:spPr>
      </p:pic>
    </p:spTree>
    <p:extLst>
      <p:ext uri="{BB962C8B-B14F-4D97-AF65-F5344CB8AC3E}">
        <p14:creationId xmlns:p14="http://schemas.microsoft.com/office/powerpoint/2010/main" val="3255591380"/>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0" y="0"/>
            <a:ext cx="9787456" cy="6237312"/>
          </a:xfrm>
          <a:prstGeom prst="rect">
            <a:avLst/>
          </a:prstGeom>
        </p:spPr>
      </p:pic>
    </p:spTree>
    <p:extLst>
      <p:ext uri="{BB962C8B-B14F-4D97-AF65-F5344CB8AC3E}">
        <p14:creationId xmlns:p14="http://schemas.microsoft.com/office/powerpoint/2010/main" val="624957658"/>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3432" y="0"/>
            <a:ext cx="10225136" cy="6120680"/>
          </a:xfrm>
          <a:prstGeom prst="rect">
            <a:avLst/>
          </a:prstGeom>
        </p:spPr>
      </p:pic>
    </p:spTree>
    <p:extLst>
      <p:ext uri="{BB962C8B-B14F-4D97-AF65-F5344CB8AC3E}">
        <p14:creationId xmlns:p14="http://schemas.microsoft.com/office/powerpoint/2010/main" val="1608971455"/>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3472" y="0"/>
            <a:ext cx="9865096" cy="6432890"/>
          </a:xfrm>
          <a:prstGeom prst="rect">
            <a:avLst/>
          </a:prstGeom>
        </p:spPr>
      </p:pic>
    </p:spTree>
    <p:extLst>
      <p:ext uri="{BB962C8B-B14F-4D97-AF65-F5344CB8AC3E}">
        <p14:creationId xmlns:p14="http://schemas.microsoft.com/office/powerpoint/2010/main" val="2989046938"/>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rgbClr val="185190"/>
                </a:solidFill>
              </a:rPr>
              <a:t>Sustainability and UWE’s Research</a:t>
            </a:r>
            <a:endParaRPr lang="en-GB" b="1" dirty="0">
              <a:solidFill>
                <a:srgbClr val="185190"/>
              </a:solidFill>
            </a:endParaRPr>
          </a:p>
        </p:txBody>
      </p:sp>
    </p:spTree>
    <p:extLst>
      <p:ext uri="{BB962C8B-B14F-4D97-AF65-F5344CB8AC3E}">
        <p14:creationId xmlns:p14="http://schemas.microsoft.com/office/powerpoint/2010/main" val="72013627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9456" y="0"/>
            <a:ext cx="9937104" cy="6872696"/>
          </a:xfrm>
          <a:prstGeom prst="rect">
            <a:avLst/>
          </a:prstGeom>
        </p:spPr>
      </p:pic>
    </p:spTree>
    <p:extLst>
      <p:ext uri="{BB962C8B-B14F-4D97-AF65-F5344CB8AC3E}">
        <p14:creationId xmlns:p14="http://schemas.microsoft.com/office/powerpoint/2010/main" val="1760721677"/>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1464" y="843158"/>
            <a:ext cx="4676907" cy="5760640"/>
          </a:xfrm>
          <a:prstGeom prst="rect">
            <a:avLst/>
          </a:prstGeom>
        </p:spPr>
      </p:pic>
      <p:pic>
        <p:nvPicPr>
          <p:cNvPr id="5" name="Picture 4"/>
          <p:cNvPicPr>
            <a:picLocks noChangeAspect="1"/>
          </p:cNvPicPr>
          <p:nvPr/>
        </p:nvPicPr>
        <p:blipFill>
          <a:blip r:embed="rId3"/>
          <a:stretch>
            <a:fillRect/>
          </a:stretch>
        </p:blipFill>
        <p:spPr>
          <a:xfrm>
            <a:off x="6168008" y="836712"/>
            <a:ext cx="5256584" cy="3528392"/>
          </a:xfrm>
          <a:prstGeom prst="rect">
            <a:avLst/>
          </a:prstGeom>
        </p:spPr>
      </p:pic>
    </p:spTree>
    <p:extLst>
      <p:ext uri="{BB962C8B-B14F-4D97-AF65-F5344CB8AC3E}">
        <p14:creationId xmlns:p14="http://schemas.microsoft.com/office/powerpoint/2010/main" val="317716734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solidFill>
                  <a:srgbClr val="185190"/>
                </a:solidFill>
                <a:latin typeface="Georgia" panose="02040502050405020303" pitchFamily="18" charset="0"/>
              </a:rPr>
              <a:t>UWE Bristol</a:t>
            </a:r>
            <a:endParaRPr lang="en-GB" b="1"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a:xfrm>
            <a:off x="1127448" y="1700808"/>
            <a:ext cx="9937104" cy="4608512"/>
          </a:xfrm>
        </p:spPr>
        <p:txBody>
          <a:bodyPr/>
          <a:lstStyle/>
          <a:p>
            <a:pPr marL="9525" indent="0">
              <a:buNone/>
            </a:pPr>
            <a:r>
              <a:rPr lang="en-GB" sz="2400" dirty="0">
                <a:latin typeface="Tahoma" panose="020B0604030504040204" pitchFamily="34" charset="0"/>
              </a:rPr>
              <a:t>UWE Bristol’s commitment to sustainability is driven by its students, its staff and its </a:t>
            </a:r>
            <a:r>
              <a:rPr lang="en-GB" sz="2400" dirty="0" smtClean="0">
                <a:latin typeface="Tahoma" panose="020B0604030504040204" pitchFamily="34" charset="0"/>
              </a:rPr>
              <a:t>senior management team. </a:t>
            </a:r>
          </a:p>
          <a:p>
            <a:pPr marL="9525" indent="0">
              <a:buNone/>
            </a:pPr>
            <a:endParaRPr lang="en-GB" sz="2400" dirty="0" smtClean="0">
              <a:latin typeface="Tahoma" panose="020B0604030504040204" pitchFamily="34" charset="0"/>
            </a:endParaRPr>
          </a:p>
          <a:p>
            <a:pPr marL="9525" indent="0" algn="ctr">
              <a:buNone/>
            </a:pPr>
            <a:r>
              <a:rPr lang="en-GB" sz="2400" i="1" dirty="0" smtClean="0">
                <a:latin typeface="Tahoma" panose="020B0604030504040204" pitchFamily="34" charset="0"/>
              </a:rPr>
              <a:t>"</a:t>
            </a:r>
            <a:r>
              <a:rPr lang="en-GB" sz="2800" i="1" dirty="0">
                <a:latin typeface="Tahoma" panose="020B0604030504040204" pitchFamily="34" charset="0"/>
              </a:rPr>
              <a:t>It is about </a:t>
            </a:r>
            <a:r>
              <a:rPr lang="en-GB" sz="2800" i="1" dirty="0" smtClean="0">
                <a:latin typeface="Tahoma" panose="020B0604030504040204" pitchFamily="34" charset="0"/>
              </a:rPr>
              <a:t>recognising </a:t>
            </a:r>
            <a:r>
              <a:rPr lang="en-GB" sz="2800" i="1" dirty="0">
                <a:latin typeface="Tahoma" panose="020B0604030504040204" pitchFamily="34" charset="0"/>
              </a:rPr>
              <a:t>that we are one planet, one world. We all have a </a:t>
            </a:r>
            <a:r>
              <a:rPr lang="en-GB" sz="2800" i="1" dirty="0" smtClean="0">
                <a:latin typeface="Tahoma" panose="020B0604030504040204" pitchFamily="34" charset="0"/>
              </a:rPr>
              <a:t>collective responsibility </a:t>
            </a:r>
            <a:r>
              <a:rPr lang="en-GB" sz="2800" i="1" dirty="0">
                <a:latin typeface="Tahoma" panose="020B0604030504040204" pitchFamily="34" charset="0"/>
              </a:rPr>
              <a:t>to engage individually and collectively… to move to a different place in our mindset </a:t>
            </a:r>
            <a:r>
              <a:rPr lang="en-GB" sz="2800" i="1" dirty="0" smtClean="0">
                <a:latin typeface="Tahoma" panose="020B0604030504040204" pitchFamily="34" charset="0"/>
              </a:rPr>
              <a:t>and our </a:t>
            </a:r>
            <a:r>
              <a:rPr lang="en-GB" sz="2800" i="1" dirty="0">
                <a:latin typeface="Tahoma" panose="020B0604030504040204" pitchFamily="34" charset="0"/>
              </a:rPr>
              <a:t>actions. This is a hugely important agenda that is going to be with us forever" </a:t>
            </a:r>
            <a:endParaRPr lang="en-GB" sz="2800" i="1" dirty="0" smtClean="0">
              <a:latin typeface="Tahoma" panose="020B0604030504040204" pitchFamily="34" charset="0"/>
            </a:endParaRPr>
          </a:p>
          <a:p>
            <a:pPr marL="9525" indent="0" algn="ctr">
              <a:buNone/>
            </a:pPr>
            <a:endParaRPr lang="en-GB" sz="2800" i="1" dirty="0" smtClean="0">
              <a:latin typeface="Tahoma" panose="020B0604030504040204" pitchFamily="34" charset="0"/>
            </a:endParaRPr>
          </a:p>
          <a:p>
            <a:pPr marL="284163" lvl="1" indent="0" algn="ctr">
              <a:buNone/>
            </a:pPr>
            <a:r>
              <a:rPr lang="en-GB" sz="2400" dirty="0" smtClean="0">
                <a:latin typeface="Tahoma" panose="020B0604030504040204" pitchFamily="34" charset="0"/>
              </a:rPr>
              <a:t>Professor Steve </a:t>
            </a:r>
            <a:r>
              <a:rPr lang="en-GB" sz="2400" dirty="0">
                <a:latin typeface="Tahoma" panose="020B0604030504040204" pitchFamily="34" charset="0"/>
              </a:rPr>
              <a:t>West</a:t>
            </a:r>
            <a:r>
              <a:rPr lang="en-GB" sz="2400" dirty="0" smtClean="0">
                <a:latin typeface="Tahoma" panose="020B0604030504040204" pitchFamily="34" charset="0"/>
              </a:rPr>
              <a:t>,</a:t>
            </a:r>
          </a:p>
          <a:p>
            <a:pPr marL="284163" lvl="1" indent="0" algn="ctr">
              <a:buNone/>
            </a:pPr>
            <a:r>
              <a:rPr lang="en-GB" sz="2400" dirty="0" smtClean="0">
                <a:latin typeface="Tahoma" panose="020B0604030504040204" pitchFamily="34" charset="0"/>
              </a:rPr>
              <a:t>Vice Chancellor</a:t>
            </a:r>
            <a:r>
              <a:rPr lang="en-GB" sz="2400" dirty="0">
                <a:latin typeface="Tahoma" panose="020B0604030504040204" pitchFamily="34" charset="0"/>
              </a:rPr>
              <a:t>, President and CEO, UWE Bristol.</a:t>
            </a:r>
          </a:p>
        </p:txBody>
      </p:sp>
      <p:sp>
        <p:nvSpPr>
          <p:cNvPr id="2" name="Rectangle 1"/>
          <p:cNvSpPr/>
          <p:nvPr/>
        </p:nvSpPr>
        <p:spPr>
          <a:xfrm>
            <a:off x="3048000" y="2136339"/>
            <a:ext cx="6096000" cy="369332"/>
          </a:xfrm>
          <a:prstGeom prst="rect">
            <a:avLst/>
          </a:prstGeom>
        </p:spPr>
        <p:txBody>
          <a:bodyPr>
            <a:spAutoFit/>
          </a:bodyPr>
          <a:lstStyle/>
          <a:p>
            <a:r>
              <a:rPr lang="en-GB" dirty="0" smtClean="0"/>
              <a:t> </a:t>
            </a:r>
            <a:endParaRPr lang="en-GB" dirty="0"/>
          </a:p>
        </p:txBody>
      </p:sp>
    </p:spTree>
    <p:extLst>
      <p:ext uri="{BB962C8B-B14F-4D97-AF65-F5344CB8AC3E}">
        <p14:creationId xmlns:p14="http://schemas.microsoft.com/office/powerpoint/2010/main" val="3166841973"/>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48128" y="739535"/>
            <a:ext cx="3592545" cy="5184576"/>
          </a:xfrm>
          <a:prstGeom prst="rect">
            <a:avLst/>
          </a:prstGeom>
        </p:spPr>
      </p:pic>
      <p:pic>
        <p:nvPicPr>
          <p:cNvPr id="4" name="Picture 3"/>
          <p:cNvPicPr>
            <a:picLocks noChangeAspect="1"/>
          </p:cNvPicPr>
          <p:nvPr/>
        </p:nvPicPr>
        <p:blipFill>
          <a:blip r:embed="rId3"/>
          <a:stretch>
            <a:fillRect/>
          </a:stretch>
        </p:blipFill>
        <p:spPr>
          <a:xfrm>
            <a:off x="1415480" y="836712"/>
            <a:ext cx="3805768" cy="5112568"/>
          </a:xfrm>
          <a:prstGeom prst="rect">
            <a:avLst/>
          </a:prstGeom>
        </p:spPr>
      </p:pic>
    </p:spTree>
    <p:extLst>
      <p:ext uri="{BB962C8B-B14F-4D97-AF65-F5344CB8AC3E}">
        <p14:creationId xmlns:p14="http://schemas.microsoft.com/office/powerpoint/2010/main" val="62399329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3432" y="548680"/>
            <a:ext cx="4380447" cy="6192688"/>
          </a:xfrm>
          <a:prstGeom prst="rect">
            <a:avLst/>
          </a:prstGeom>
        </p:spPr>
      </p:pic>
      <p:pic>
        <p:nvPicPr>
          <p:cNvPr id="6" name="Picture 5"/>
          <p:cNvPicPr>
            <a:picLocks noChangeAspect="1"/>
          </p:cNvPicPr>
          <p:nvPr/>
        </p:nvPicPr>
        <p:blipFill>
          <a:blip r:embed="rId3"/>
          <a:stretch>
            <a:fillRect/>
          </a:stretch>
        </p:blipFill>
        <p:spPr>
          <a:xfrm>
            <a:off x="5762998" y="620688"/>
            <a:ext cx="4461520" cy="6120680"/>
          </a:xfrm>
          <a:prstGeom prst="rect">
            <a:avLst/>
          </a:prstGeom>
        </p:spPr>
      </p:pic>
    </p:spTree>
    <p:extLst>
      <p:ext uri="{BB962C8B-B14F-4D97-AF65-F5344CB8AC3E}">
        <p14:creationId xmlns:p14="http://schemas.microsoft.com/office/powerpoint/2010/main" val="412176764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3712" y="1488415"/>
            <a:ext cx="4320480" cy="4855548"/>
          </a:xfrm>
          <a:prstGeom prst="rect">
            <a:avLst/>
          </a:prstGeom>
        </p:spPr>
      </p:pic>
    </p:spTree>
    <p:extLst>
      <p:ext uri="{BB962C8B-B14F-4D97-AF65-F5344CB8AC3E}">
        <p14:creationId xmlns:p14="http://schemas.microsoft.com/office/powerpoint/2010/main" val="198336051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Campus Operations</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3349682721"/>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32995"/>
            <a:ext cx="9937104" cy="1011105"/>
          </a:xfrm>
        </p:spPr>
        <p:txBody>
          <a:bodyPr>
            <a:normAutofit/>
          </a:bodyPr>
          <a:lstStyle/>
          <a:p>
            <a:r>
              <a:rPr lang="en-GB" b="1" dirty="0">
                <a:solidFill>
                  <a:schemeClr val="tx2"/>
                </a:solidFill>
                <a:latin typeface="Georgia" panose="02040502050405020303" pitchFamily="18" charset="0"/>
              </a:rPr>
              <a:t>Reduce, </a:t>
            </a:r>
            <a:r>
              <a:rPr lang="en-GB" b="1" dirty="0" smtClean="0">
                <a:solidFill>
                  <a:schemeClr val="tx2"/>
                </a:solidFill>
                <a:latin typeface="Georgia" panose="02040502050405020303" pitchFamily="18" charset="0"/>
              </a:rPr>
              <a:t>Reuse </a:t>
            </a:r>
            <a:r>
              <a:rPr lang="en-GB" b="1" dirty="0">
                <a:solidFill>
                  <a:schemeClr val="tx2"/>
                </a:solidFill>
                <a:latin typeface="Georgia" panose="02040502050405020303" pitchFamily="18" charset="0"/>
              </a:rPr>
              <a:t>and </a:t>
            </a:r>
            <a:r>
              <a:rPr lang="en-GB" b="1" dirty="0" smtClean="0">
                <a:solidFill>
                  <a:schemeClr val="tx2"/>
                </a:solidFill>
                <a:latin typeface="Georgia" panose="02040502050405020303" pitchFamily="18" charset="0"/>
              </a:rPr>
              <a:t>Recycle</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1412776"/>
            <a:ext cx="10801200" cy="4608512"/>
          </a:xfrm>
        </p:spPr>
        <p:txBody>
          <a:bodyPr/>
          <a:lstStyle/>
          <a:p>
            <a:r>
              <a:rPr lang="en-GB" dirty="0" smtClean="0">
                <a:latin typeface="Tahoma" panose="020B0604030504040204" pitchFamily="34" charset="0"/>
              </a:rPr>
              <a:t>The </a:t>
            </a:r>
            <a:r>
              <a:rPr lang="en-GB" dirty="0">
                <a:latin typeface="Tahoma" panose="020B0604030504040204" pitchFamily="34" charset="0"/>
              </a:rPr>
              <a:t>circular economy is a key principle of our approach. </a:t>
            </a:r>
            <a:endParaRPr lang="en-GB" dirty="0" smtClean="0">
              <a:latin typeface="Tahoma" panose="020B0604030504040204" pitchFamily="34" charset="0"/>
            </a:endParaRPr>
          </a:p>
          <a:p>
            <a:r>
              <a:rPr lang="en-GB" dirty="0" smtClean="0">
                <a:latin typeface="Tahoma" panose="020B0604030504040204" pitchFamily="34" charset="0"/>
              </a:rPr>
              <a:t>We </a:t>
            </a:r>
            <a:r>
              <a:rPr lang="en-GB" dirty="0">
                <a:latin typeface="Tahoma" panose="020B0604030504040204" pitchFamily="34" charset="0"/>
              </a:rPr>
              <a:t>aim to keep resources in use for as long as possible, extract the maximum value from them while in use, then at the end of an item’s usable life we recover materials and regenerate new products. </a:t>
            </a:r>
            <a:endParaRPr lang="en-GB" dirty="0" smtClean="0">
              <a:latin typeface="Tahoma" panose="020B0604030504040204" pitchFamily="34" charset="0"/>
            </a:endParaRPr>
          </a:p>
          <a:p>
            <a:r>
              <a:rPr lang="en-GB" dirty="0" smtClean="0">
                <a:latin typeface="Tahoma" panose="020B0604030504040204" pitchFamily="34" charset="0"/>
              </a:rPr>
              <a:t>This </a:t>
            </a:r>
            <a:r>
              <a:rPr lang="en-GB" dirty="0">
                <a:latin typeface="Tahoma" panose="020B0604030504040204" pitchFamily="34" charset="0"/>
              </a:rPr>
              <a:t>marks a significant change in the way we think about the resources we use and is a shift from the traditional linear </a:t>
            </a:r>
            <a:r>
              <a:rPr lang="en-GB" dirty="0" smtClean="0">
                <a:latin typeface="Tahoma" panose="020B0604030504040204" pitchFamily="34" charset="0"/>
              </a:rPr>
              <a:t>economy </a:t>
            </a:r>
            <a:endParaRPr lang="en-GB" dirty="0">
              <a:latin typeface="Tahoma" panose="020B0604030504040204" pitchFamily="34" charset="0"/>
            </a:endParaRPr>
          </a:p>
          <a:p>
            <a:r>
              <a:rPr lang="en-GB" dirty="0" smtClean="0">
                <a:latin typeface="Tahoma" panose="020B0604030504040204" pitchFamily="34" charset="0"/>
              </a:rPr>
              <a:t> The  </a:t>
            </a:r>
            <a:r>
              <a:rPr lang="en-GB" dirty="0">
                <a:latin typeface="Tahoma" panose="020B0604030504040204" pitchFamily="34" charset="0"/>
              </a:rPr>
              <a:t>Circular Economy Plan 2020 – 2024 </a:t>
            </a:r>
            <a:r>
              <a:rPr lang="en-GB" dirty="0" smtClean="0">
                <a:latin typeface="Tahoma" panose="020B0604030504040204" pitchFamily="34" charset="0"/>
              </a:rPr>
              <a:t> </a:t>
            </a:r>
            <a:endParaRPr lang="en-GB" dirty="0">
              <a:latin typeface="Tahoma" panose="020B0604030504040204" pitchFamily="34" charset="0"/>
            </a:endParaRPr>
          </a:p>
          <a:p>
            <a:pPr lvl="1"/>
            <a:r>
              <a:rPr lang="en-GB" dirty="0" smtClean="0">
                <a:latin typeface="Tahoma" panose="020B0604030504040204" pitchFamily="34" charset="0"/>
              </a:rPr>
              <a:t>promotes </a:t>
            </a:r>
            <a:r>
              <a:rPr lang="en-GB" dirty="0">
                <a:latin typeface="Tahoma" panose="020B0604030504040204" pitchFamily="34" charset="0"/>
              </a:rPr>
              <a:t>sustainable and circular consumption</a:t>
            </a:r>
          </a:p>
          <a:p>
            <a:pPr lvl="1"/>
            <a:r>
              <a:rPr lang="en-GB" dirty="0" smtClean="0">
                <a:latin typeface="Tahoma" panose="020B0604030504040204" pitchFamily="34" charset="0"/>
              </a:rPr>
              <a:t>reduces </a:t>
            </a:r>
            <a:r>
              <a:rPr lang="en-GB" dirty="0">
                <a:latin typeface="Tahoma" panose="020B0604030504040204" pitchFamily="34" charset="0"/>
              </a:rPr>
              <a:t>carbon emissions</a:t>
            </a:r>
          </a:p>
          <a:p>
            <a:pPr lvl="1"/>
            <a:r>
              <a:rPr lang="en-GB" dirty="0" smtClean="0">
                <a:latin typeface="Tahoma" panose="020B0604030504040204" pitchFamily="34" charset="0"/>
              </a:rPr>
              <a:t>takes </a:t>
            </a:r>
            <a:r>
              <a:rPr lang="en-GB" dirty="0">
                <a:latin typeface="Tahoma" panose="020B0604030504040204" pitchFamily="34" charset="0"/>
              </a:rPr>
              <a:t>a holistic ‘whole-institution’ approach</a:t>
            </a:r>
          </a:p>
          <a:p>
            <a:pPr lvl="1"/>
            <a:r>
              <a:rPr lang="en-GB" dirty="0" smtClean="0">
                <a:latin typeface="Tahoma" panose="020B0604030504040204" pitchFamily="34" charset="0"/>
              </a:rPr>
              <a:t>promotes </a:t>
            </a:r>
            <a:r>
              <a:rPr lang="en-GB" dirty="0">
                <a:latin typeface="Tahoma" panose="020B0604030504040204" pitchFamily="34" charset="0"/>
              </a:rPr>
              <a:t>joint working across communities of interest </a:t>
            </a:r>
            <a:r>
              <a:rPr lang="en-GB" dirty="0" smtClean="0">
                <a:latin typeface="Tahoma" panose="020B0604030504040204" pitchFamily="34" charset="0"/>
              </a:rPr>
              <a:t> </a:t>
            </a:r>
            <a:endParaRPr lang="en-GB" dirty="0">
              <a:latin typeface="Tahoma" panose="020B0604030504040204" pitchFamily="34" charset="0"/>
            </a:endParaRPr>
          </a:p>
          <a:p>
            <a:pPr lvl="1"/>
            <a:r>
              <a:rPr lang="en-GB" dirty="0" smtClean="0">
                <a:latin typeface="Tahoma" panose="020B0604030504040204" pitchFamily="34" charset="0"/>
              </a:rPr>
              <a:t>exerts </a:t>
            </a:r>
            <a:r>
              <a:rPr lang="en-GB" dirty="0">
                <a:latin typeface="Tahoma" panose="020B0604030504040204" pitchFamily="34" charset="0"/>
              </a:rPr>
              <a:t>control/influence over our supply chain. </a:t>
            </a:r>
            <a:endParaRPr lang="en-GB" dirty="0" smtClean="0">
              <a:latin typeface="Tahoma" panose="020B0604030504040204" pitchFamily="34" charset="0"/>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www.uwe.ac.uk/about/values-vision-strategy/sustainability/reduce-reuse-recycle</a:t>
            </a:r>
            <a:r>
              <a:rPr lang="en-GB" sz="1400" dirty="0" smtClean="0">
                <a:latin typeface="Tahoma" panose="020B0604030504040204" pitchFamily="34" charset="0"/>
              </a:rPr>
              <a:t> </a:t>
            </a:r>
            <a:endParaRPr lang="en-GB" sz="1400" dirty="0">
              <a:latin typeface="Tahoma" panose="020B0604030504040204" pitchFamily="34" charset="0"/>
            </a:endParaRPr>
          </a:p>
          <a:p>
            <a:endParaRPr lang="en-GB" dirty="0"/>
          </a:p>
        </p:txBody>
      </p:sp>
    </p:spTree>
    <p:extLst>
      <p:ext uri="{BB962C8B-B14F-4D97-AF65-F5344CB8AC3E}">
        <p14:creationId xmlns:p14="http://schemas.microsoft.com/office/powerpoint/2010/main" val="1084512076"/>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332656"/>
            <a:ext cx="9937104" cy="1011105"/>
          </a:xfrm>
        </p:spPr>
        <p:txBody>
          <a:bodyPr>
            <a:normAutofit/>
          </a:bodyPr>
          <a:lstStyle/>
          <a:p>
            <a:r>
              <a:rPr lang="en-GB" b="1" dirty="0">
                <a:solidFill>
                  <a:schemeClr val="tx2"/>
                </a:solidFill>
                <a:latin typeface="Georgia" panose="02040502050405020303" pitchFamily="18" charset="0"/>
              </a:rPr>
              <a:t>Travel Action Plan </a:t>
            </a:r>
            <a:r>
              <a:rPr lang="en-GB" b="1" dirty="0" smtClean="0">
                <a:solidFill>
                  <a:schemeClr val="tx2"/>
                </a:solidFill>
                <a:latin typeface="Georgia" panose="02040502050405020303" pitchFamily="18" charset="0"/>
              </a:rPr>
              <a:t>2030</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872555"/>
            <a:ext cx="10801200" cy="4608512"/>
          </a:xfrm>
        </p:spPr>
        <p:txBody>
          <a:bodyPr/>
          <a:lstStyle/>
          <a:p>
            <a:r>
              <a:rPr lang="en-GB" sz="1800" dirty="0" smtClean="0">
                <a:latin typeface="Tahoma" panose="020B0604030504040204" pitchFamily="34" charset="0"/>
              </a:rPr>
              <a:t>All </a:t>
            </a:r>
            <a:r>
              <a:rPr lang="en-GB" sz="1800" dirty="0">
                <a:latin typeface="Tahoma" panose="020B0604030504040204" pitchFamily="34" charset="0"/>
              </a:rPr>
              <a:t>scheduled buses on campus are to be minimum Euro 6 compliant by 2025 and electric, bio gas, or hydrogen by 2030</a:t>
            </a:r>
            <a:r>
              <a:rPr lang="en-GB" sz="1800" dirty="0" smtClean="0">
                <a:latin typeface="Tahoma" panose="020B0604030504040204" pitchFamily="34" charset="0"/>
              </a:rPr>
              <a:t>.</a:t>
            </a:r>
          </a:p>
          <a:p>
            <a:r>
              <a:rPr lang="en-GB" sz="1800" dirty="0" smtClean="0">
                <a:latin typeface="Tahoma" panose="020B0604030504040204" pitchFamily="34" charset="0"/>
              </a:rPr>
              <a:t>Low/no </a:t>
            </a:r>
            <a:r>
              <a:rPr lang="en-GB" sz="1800" dirty="0">
                <a:latin typeface="Tahoma" panose="020B0604030504040204" pitchFamily="34" charset="0"/>
              </a:rPr>
              <a:t>emission vehicle use should be promoted for users where a private vehicle is the only </a:t>
            </a:r>
            <a:r>
              <a:rPr lang="en-GB" sz="1800" dirty="0" smtClean="0">
                <a:latin typeface="Tahoma" panose="020B0604030504040204" pitchFamily="34" charset="0"/>
              </a:rPr>
              <a:t>option  </a:t>
            </a:r>
            <a:r>
              <a:rPr lang="en-GB" sz="1800" dirty="0">
                <a:latin typeface="Tahoma" panose="020B0604030504040204" pitchFamily="34" charset="0"/>
              </a:rPr>
              <a:t>and we are improving our electric vehicle infrastructure</a:t>
            </a:r>
            <a:r>
              <a:rPr lang="en-GB" sz="1800" dirty="0" smtClean="0">
                <a:latin typeface="Tahoma" panose="020B0604030504040204" pitchFamily="34" charset="0"/>
              </a:rPr>
              <a:t>.</a:t>
            </a:r>
          </a:p>
          <a:p>
            <a:r>
              <a:rPr lang="en-GB" sz="1800" dirty="0" smtClean="0">
                <a:latin typeface="Tahoma" panose="020B0604030504040204" pitchFamily="34" charset="0"/>
              </a:rPr>
              <a:t>University </a:t>
            </a:r>
            <a:r>
              <a:rPr lang="en-GB" sz="1800" dirty="0">
                <a:latin typeface="Tahoma" panose="020B0604030504040204" pitchFamily="34" charset="0"/>
              </a:rPr>
              <a:t>fleet vehicles will be minimised in number and then chosen and replaced with zero emission options where possible. 66% of our own fleet will be zero emission by 2025, rising to 100% by 2030</a:t>
            </a:r>
            <a:r>
              <a:rPr lang="en-GB" sz="1800" dirty="0" smtClean="0">
                <a:latin typeface="Tahoma" panose="020B0604030504040204" pitchFamily="34" charset="0"/>
              </a:rPr>
              <a:t>.</a:t>
            </a:r>
          </a:p>
          <a:p>
            <a:r>
              <a:rPr lang="en-GB" sz="1800" dirty="0" smtClean="0">
                <a:latin typeface="Tahoma" panose="020B0604030504040204" pitchFamily="34" charset="0"/>
              </a:rPr>
              <a:t>We </a:t>
            </a:r>
            <a:r>
              <a:rPr lang="en-GB" sz="1800" dirty="0">
                <a:latin typeface="Tahoma" panose="020B0604030504040204" pitchFamily="34" charset="0"/>
              </a:rPr>
              <a:t>are reducing the number of cars travelling onto campus each day by promoting and prioritising sustainable travel options, combined with a 10% per head reduction in car parking spaces available for university activities by 2025, and a 20% reduction by 2030.</a:t>
            </a:r>
          </a:p>
          <a:p>
            <a:r>
              <a:rPr lang="en-GB" sz="1800" dirty="0" smtClean="0">
                <a:latin typeface="Tahoma" panose="020B0604030504040204" pitchFamily="34" charset="0"/>
              </a:rPr>
              <a:t> </a:t>
            </a:r>
            <a:r>
              <a:rPr lang="en-GB" sz="1800" dirty="0">
                <a:latin typeface="Tahoma" panose="020B0604030504040204" pitchFamily="34" charset="0"/>
              </a:rPr>
              <a:t>We are investing resources into projects improving sustainable travel options with financial support obtained by utilising surplus revenue from travel operations and bidding for external capital funding. </a:t>
            </a:r>
            <a:endParaRPr lang="en-GB" sz="1800" dirty="0" smtClean="0">
              <a:latin typeface="Tahoma" panose="020B0604030504040204" pitchFamily="34" charset="0"/>
            </a:endParaRPr>
          </a:p>
          <a:p>
            <a:endParaRPr lang="en-GB" sz="1400" dirty="0" smtClean="0">
              <a:latin typeface="Tahoma" panose="020B0604030504040204" pitchFamily="34" charset="0"/>
              <a:hlinkClick r:id="rId2"/>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www.uwe.ac.uk/about/values-vision-strategy/sustainability/transport-and-travel</a:t>
            </a:r>
            <a:r>
              <a:rPr lang="en-GB" sz="1400" dirty="0" smtClean="0">
                <a:latin typeface="Tahoma" panose="020B0604030504040204" pitchFamily="34" charset="0"/>
              </a:rPr>
              <a:t> </a:t>
            </a:r>
            <a:endParaRPr lang="en-GB" sz="1400" dirty="0">
              <a:latin typeface="Tahoma" panose="020B0604030504040204" pitchFamily="34" charset="0"/>
            </a:endParaRPr>
          </a:p>
          <a:p>
            <a:pPr marL="9525" indent="0">
              <a:buNone/>
            </a:pPr>
            <a:r>
              <a:rPr lang="en-GB" dirty="0"/>
              <a:t/>
            </a:r>
            <a:br>
              <a:rPr lang="en-GB" dirty="0"/>
            </a:br>
            <a:endParaRPr lang="en-GB" dirty="0"/>
          </a:p>
        </p:txBody>
      </p:sp>
      <p:pic>
        <p:nvPicPr>
          <p:cNvPr id="5" name="Picture 4"/>
          <p:cNvPicPr>
            <a:picLocks noChangeAspect="1"/>
          </p:cNvPicPr>
          <p:nvPr/>
        </p:nvPicPr>
        <p:blipFill>
          <a:blip r:embed="rId3"/>
          <a:stretch>
            <a:fillRect/>
          </a:stretch>
        </p:blipFill>
        <p:spPr>
          <a:xfrm>
            <a:off x="4007768" y="5085184"/>
            <a:ext cx="2995081" cy="1376933"/>
          </a:xfrm>
          <a:prstGeom prst="rect">
            <a:avLst/>
          </a:prstGeom>
        </p:spPr>
      </p:pic>
    </p:spTree>
    <p:extLst>
      <p:ext uri="{BB962C8B-B14F-4D97-AF65-F5344CB8AC3E}">
        <p14:creationId xmlns:p14="http://schemas.microsoft.com/office/powerpoint/2010/main" val="1346172015"/>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514023"/>
            <a:ext cx="9937104" cy="1011105"/>
          </a:xfrm>
        </p:spPr>
        <p:txBody>
          <a:bodyPr>
            <a:normAutofit/>
          </a:bodyPr>
          <a:lstStyle/>
          <a:p>
            <a:r>
              <a:rPr lang="en-GB" b="1" dirty="0">
                <a:solidFill>
                  <a:schemeClr val="tx2"/>
                </a:solidFill>
                <a:latin typeface="Georgia" panose="02040502050405020303" pitchFamily="18" charset="0"/>
              </a:rPr>
              <a:t>Travel Action Plan </a:t>
            </a:r>
            <a:r>
              <a:rPr lang="en-GB" b="1" dirty="0" smtClean="0">
                <a:solidFill>
                  <a:schemeClr val="tx2"/>
                </a:solidFill>
                <a:latin typeface="Georgia" panose="02040502050405020303" pitchFamily="18" charset="0"/>
              </a:rPr>
              <a:t>2030</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1271753"/>
            <a:ext cx="10801200" cy="4608512"/>
          </a:xfrm>
        </p:spPr>
        <p:txBody>
          <a:bodyPr/>
          <a:lstStyle/>
          <a:p>
            <a:r>
              <a:rPr lang="en-GB" sz="1800" dirty="0" smtClean="0">
                <a:latin typeface="Tahoma" panose="020B0604030504040204" pitchFamily="34" charset="0"/>
              </a:rPr>
              <a:t>We </a:t>
            </a:r>
            <a:r>
              <a:rPr lang="en-GB" sz="1800" dirty="0">
                <a:latin typeface="Tahoma" panose="020B0604030504040204" pitchFamily="34" charset="0"/>
              </a:rPr>
              <a:t>are investing resources into projects improving sustainable travel options with financial support obtained by utilising surplus revenue from travel operations and bidding for external capital funding. We are aiming for an 100% increase in covered cycle parking on 2019 levels by 2025</a:t>
            </a:r>
            <a:r>
              <a:rPr lang="en-GB" sz="1800" dirty="0" smtClean="0">
                <a:latin typeface="Tahoma" panose="020B0604030504040204" pitchFamily="34" charset="0"/>
              </a:rPr>
              <a:t>.</a:t>
            </a:r>
          </a:p>
          <a:p>
            <a:endParaRPr lang="en-GB" sz="1800" dirty="0">
              <a:latin typeface="Tahoma" panose="020B0604030504040204" pitchFamily="34" charset="0"/>
            </a:endParaRPr>
          </a:p>
          <a:p>
            <a:r>
              <a:rPr lang="en-GB" sz="1800" dirty="0">
                <a:latin typeface="Tahoma" panose="020B0604030504040204" pitchFamily="34" charset="0"/>
              </a:rPr>
              <a:t>All users of campus parking facilities to contribute financially, via car parking charges at the published rate, towards the sustainable travel budget for reinvestment into sustainable travel modes and associated carbon reduction activities</a:t>
            </a:r>
            <a:r>
              <a:rPr lang="en-GB" sz="1800" dirty="0" smtClean="0">
                <a:latin typeface="Tahoma" panose="020B0604030504040204" pitchFamily="34" charset="0"/>
              </a:rPr>
              <a:t>.</a:t>
            </a:r>
          </a:p>
          <a:p>
            <a:endParaRPr lang="en-GB" sz="1800" dirty="0">
              <a:latin typeface="Tahoma" panose="020B0604030504040204" pitchFamily="34" charset="0"/>
            </a:endParaRPr>
          </a:p>
          <a:p>
            <a:r>
              <a:rPr lang="en-GB" sz="1800" dirty="0">
                <a:latin typeface="Tahoma" panose="020B0604030504040204" pitchFamily="34" charset="0"/>
              </a:rPr>
              <a:t>We share our best practice with other higher education institutions (HEIs), public bodies and other organisations. </a:t>
            </a:r>
            <a:endParaRPr lang="en-GB" sz="1800" dirty="0" smtClean="0">
              <a:latin typeface="Tahoma" panose="020B0604030504040204" pitchFamily="34" charset="0"/>
            </a:endParaRPr>
          </a:p>
          <a:p>
            <a:pPr marL="9525" indent="0">
              <a:buNone/>
            </a:pPr>
            <a:endParaRPr lang="en-GB" sz="1800" dirty="0" smtClean="0">
              <a:latin typeface="Tahoma" panose="020B0604030504040204" pitchFamily="34" charset="0"/>
            </a:endParaRPr>
          </a:p>
          <a:p>
            <a:r>
              <a:rPr lang="en-GB" sz="1400" dirty="0" smtClean="0">
                <a:latin typeface="Tahoma" panose="020B0604030504040204" pitchFamily="34" charset="0"/>
                <a:hlinkClick r:id="rId2"/>
              </a:rPr>
              <a:t>https</a:t>
            </a:r>
            <a:r>
              <a:rPr lang="en-GB" sz="1400" dirty="0">
                <a:latin typeface="Tahoma" panose="020B0604030504040204" pitchFamily="34" charset="0"/>
                <a:hlinkClick r:id="rId2"/>
              </a:rPr>
              <a:t>://</a:t>
            </a:r>
            <a:r>
              <a:rPr lang="en-GB" sz="1400" dirty="0" smtClean="0">
                <a:latin typeface="Tahoma" panose="020B0604030504040204" pitchFamily="34" charset="0"/>
                <a:hlinkClick r:id="rId2"/>
              </a:rPr>
              <a:t>www.uwe.ac.uk/about/values-vision-strategy/sustainability/transport-and-travel</a:t>
            </a:r>
            <a:r>
              <a:rPr lang="en-GB" sz="1400" dirty="0" smtClean="0">
                <a:latin typeface="Tahoma" panose="020B0604030504040204" pitchFamily="34" charset="0"/>
              </a:rPr>
              <a:t> </a:t>
            </a:r>
            <a:endParaRPr lang="en-GB" sz="1400" dirty="0">
              <a:latin typeface="Tahoma" panose="020B0604030504040204" pitchFamily="34" charset="0"/>
            </a:endParaRPr>
          </a:p>
          <a:p>
            <a:pPr marL="9525" indent="0">
              <a:buNone/>
            </a:pPr>
            <a:r>
              <a:rPr lang="en-GB" dirty="0"/>
              <a:t/>
            </a:r>
            <a:br>
              <a:rPr lang="en-GB" dirty="0"/>
            </a:br>
            <a:endParaRPr lang="en-GB" dirty="0"/>
          </a:p>
        </p:txBody>
      </p:sp>
      <p:pic>
        <p:nvPicPr>
          <p:cNvPr id="4" name="Picture 3"/>
          <p:cNvPicPr>
            <a:picLocks noChangeAspect="1"/>
          </p:cNvPicPr>
          <p:nvPr/>
        </p:nvPicPr>
        <p:blipFill>
          <a:blip r:embed="rId3"/>
          <a:stretch>
            <a:fillRect/>
          </a:stretch>
        </p:blipFill>
        <p:spPr>
          <a:xfrm>
            <a:off x="4295800" y="5373216"/>
            <a:ext cx="2362835" cy="1143943"/>
          </a:xfrm>
          <a:prstGeom prst="rect">
            <a:avLst/>
          </a:prstGeom>
        </p:spPr>
      </p:pic>
    </p:spTree>
    <p:extLst>
      <p:ext uri="{BB962C8B-B14F-4D97-AF65-F5344CB8AC3E}">
        <p14:creationId xmlns:p14="http://schemas.microsoft.com/office/powerpoint/2010/main" val="3252513825"/>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343933"/>
            <a:ext cx="9937104" cy="1011105"/>
          </a:xfrm>
        </p:spPr>
        <p:txBody>
          <a:bodyPr>
            <a:normAutofit fontScale="90000"/>
          </a:bodyPr>
          <a:lstStyle/>
          <a:p>
            <a:r>
              <a:rPr lang="en-GB" b="1" dirty="0">
                <a:solidFill>
                  <a:schemeClr val="tx2"/>
                </a:solidFill>
                <a:latin typeface="Georgia" panose="02040502050405020303" pitchFamily="18" charset="0"/>
              </a:rPr>
              <a:t>Biodiversity and </a:t>
            </a:r>
            <a:r>
              <a:rPr lang="en-GB" b="1" dirty="0" smtClean="0">
                <a:solidFill>
                  <a:schemeClr val="tx2"/>
                </a:solidFill>
                <a:latin typeface="Georgia" panose="02040502050405020303" pitchFamily="18" charset="0"/>
              </a:rPr>
              <a:t>Ecology</a:t>
            </a:r>
            <a:r>
              <a:rPr lang="en-GB" b="1" dirty="0"/>
              <a:t/>
            </a:r>
            <a:br>
              <a:rPr lang="en-GB" b="1" dirty="0"/>
            </a:br>
            <a:endParaRPr lang="en-GB" dirty="0"/>
          </a:p>
        </p:txBody>
      </p:sp>
      <p:sp>
        <p:nvSpPr>
          <p:cNvPr id="3" name="Text Placeholder 2"/>
          <p:cNvSpPr>
            <a:spLocks noGrp="1"/>
          </p:cNvSpPr>
          <p:nvPr>
            <p:ph type="body" sz="quarter" idx="11"/>
          </p:nvPr>
        </p:nvSpPr>
        <p:spPr>
          <a:xfrm>
            <a:off x="695400" y="987863"/>
            <a:ext cx="10873208" cy="4968552"/>
          </a:xfrm>
        </p:spPr>
        <p:txBody>
          <a:bodyPr/>
          <a:lstStyle/>
          <a:p>
            <a:r>
              <a:rPr lang="en-GB" sz="1600" dirty="0">
                <a:latin typeface="Tahoma" panose="020B0604030504040204" pitchFamily="34" charset="0"/>
              </a:rPr>
              <a:t>We are developing diverse ecosystems </a:t>
            </a:r>
            <a:r>
              <a:rPr lang="en-GB" sz="1600" dirty="0" smtClean="0">
                <a:latin typeface="Tahoma" panose="020B0604030504040204" pitchFamily="34" charset="0"/>
              </a:rPr>
              <a:t>across our estates through</a:t>
            </a:r>
            <a:r>
              <a:rPr lang="en-GB" sz="1600" dirty="0">
                <a:latin typeface="Tahoma" panose="020B0604030504040204" pitchFamily="34" charset="0"/>
              </a:rPr>
              <a:t>:</a:t>
            </a:r>
          </a:p>
          <a:p>
            <a:endParaRPr lang="en-GB" sz="1600" dirty="0">
              <a:latin typeface="Tahoma" panose="020B0604030504040204" pitchFamily="34" charset="0"/>
            </a:endParaRPr>
          </a:p>
          <a:p>
            <a:pPr lvl="1"/>
            <a:r>
              <a:rPr lang="en-GB" sz="1600" dirty="0">
                <a:latin typeface="Tahoma" panose="020B0604030504040204" pitchFamily="34" charset="0"/>
              </a:rPr>
              <a:t>meadowscaping areas of grass at Frenchay Campus and Glenside Campus - mown only two or three times a year: </a:t>
            </a:r>
            <a:r>
              <a:rPr lang="en-GB" sz="1600" dirty="0" smtClean="0">
                <a:latin typeface="Tahoma" panose="020B0604030504040204" pitchFamily="34" charset="0"/>
              </a:rPr>
              <a:t> </a:t>
            </a:r>
            <a:endParaRPr lang="en-GB" sz="1600" dirty="0">
              <a:latin typeface="Tahoma" panose="020B0604030504040204" pitchFamily="34" charset="0"/>
            </a:endParaRPr>
          </a:p>
          <a:p>
            <a:pPr lvl="1"/>
            <a:r>
              <a:rPr lang="en-GB" sz="1600" dirty="0">
                <a:latin typeface="Tahoma" panose="020B0604030504040204" pitchFamily="34" charset="0"/>
              </a:rPr>
              <a:t>increasing artificial habitats for bats, birds, butterflies, and ladybirds by providing appropriate planting, roosting and nesting boxes and feeding stations</a:t>
            </a:r>
          </a:p>
          <a:p>
            <a:pPr lvl="1"/>
            <a:r>
              <a:rPr lang="en-GB" sz="1600" dirty="0">
                <a:latin typeface="Tahoma" panose="020B0604030504040204" pitchFamily="34" charset="0"/>
              </a:rPr>
              <a:t>improving biodiversity and edible planting at City </a:t>
            </a:r>
            <a:r>
              <a:rPr lang="en-GB" sz="1600" dirty="0" smtClean="0">
                <a:latin typeface="Tahoma" panose="020B0604030504040204" pitchFamily="34" charset="0"/>
              </a:rPr>
              <a:t>Campus </a:t>
            </a:r>
            <a:r>
              <a:rPr lang="en-GB" sz="1600" dirty="0">
                <a:latin typeface="Tahoma" panose="020B0604030504040204" pitchFamily="34" charset="0"/>
              </a:rPr>
              <a:t>and at Glenside Campus; including a small orchard, clear water pond, native bulb planting, herb planting, and wildlife habitats</a:t>
            </a:r>
          </a:p>
          <a:p>
            <a:pPr lvl="1"/>
            <a:r>
              <a:rPr lang="en-GB" sz="1600" dirty="0" smtClean="0">
                <a:latin typeface="Tahoma" panose="020B0604030504040204" pitchFamily="34" charset="0"/>
              </a:rPr>
              <a:t>improving  the biodiversity of  </a:t>
            </a:r>
            <a:r>
              <a:rPr lang="en-GB" sz="1600" dirty="0">
                <a:latin typeface="Tahoma" panose="020B0604030504040204" pitchFamily="34" charset="0"/>
              </a:rPr>
              <a:t>ponds at Frenchay Campus </a:t>
            </a:r>
            <a:r>
              <a:rPr lang="en-GB" sz="1600" dirty="0" smtClean="0">
                <a:latin typeface="Tahoma" panose="020B0604030504040204" pitchFamily="34" charset="0"/>
              </a:rPr>
              <a:t> </a:t>
            </a:r>
            <a:endParaRPr lang="en-GB" sz="1600" dirty="0">
              <a:latin typeface="Tahoma" panose="020B0604030504040204" pitchFamily="34" charset="0"/>
            </a:endParaRPr>
          </a:p>
          <a:p>
            <a:pPr lvl="1"/>
            <a:r>
              <a:rPr lang="en-GB" sz="1600" dirty="0" smtClean="0">
                <a:latin typeface="Tahoma" panose="020B0604030504040204" pitchFamily="34" charset="0"/>
              </a:rPr>
              <a:t>working </a:t>
            </a:r>
            <a:r>
              <a:rPr lang="en-GB" sz="1600" dirty="0">
                <a:latin typeface="Tahoma" panose="020B0604030504040204" pitchFamily="34" charset="0"/>
              </a:rPr>
              <a:t>with the Students' Union </a:t>
            </a:r>
            <a:r>
              <a:rPr lang="en-GB" sz="1600" dirty="0" smtClean="0">
                <a:latin typeface="Tahoma" panose="020B0604030504040204" pitchFamily="34" charset="0"/>
              </a:rPr>
              <a:t> to enhance the  community garden </a:t>
            </a:r>
            <a:endParaRPr lang="en-GB" sz="1600" dirty="0">
              <a:latin typeface="Tahoma" panose="020B0604030504040204" pitchFamily="34" charset="0"/>
            </a:endParaRPr>
          </a:p>
          <a:p>
            <a:pPr lvl="1"/>
            <a:r>
              <a:rPr lang="en-GB" sz="1600" dirty="0">
                <a:latin typeface="Tahoma" panose="020B0604030504040204" pitchFamily="34" charset="0"/>
              </a:rPr>
              <a:t>developing an on-site plant nursery to </a:t>
            </a:r>
            <a:r>
              <a:rPr lang="en-GB" sz="1600" dirty="0" smtClean="0">
                <a:latin typeface="Tahoma" panose="020B0604030504040204" pitchFamily="34" charset="0"/>
              </a:rPr>
              <a:t>grow key </a:t>
            </a:r>
            <a:r>
              <a:rPr lang="en-GB" sz="1600" dirty="0">
                <a:latin typeface="Tahoma" panose="020B0604030504040204" pitchFamily="34" charset="0"/>
              </a:rPr>
              <a:t>pollinator </a:t>
            </a:r>
            <a:r>
              <a:rPr lang="en-GB" sz="1600" dirty="0" smtClean="0">
                <a:latin typeface="Tahoma" panose="020B0604030504040204" pitchFamily="34" charset="0"/>
              </a:rPr>
              <a:t>plants and </a:t>
            </a:r>
            <a:r>
              <a:rPr lang="en-GB" sz="1600" dirty="0">
                <a:latin typeface="Tahoma" panose="020B0604030504040204" pitchFamily="34" charset="0"/>
              </a:rPr>
              <a:t>a native tree sapling nursery</a:t>
            </a:r>
          </a:p>
          <a:p>
            <a:pPr lvl="1"/>
            <a:r>
              <a:rPr lang="en-GB" sz="1600" dirty="0">
                <a:latin typeface="Tahoma" panose="020B0604030504040204" pitchFamily="34" charset="0"/>
              </a:rPr>
              <a:t>introducing new signage (accessible with a QR code) to tell the story of how we are managing the campus for biodiversity</a:t>
            </a:r>
          </a:p>
          <a:p>
            <a:pPr lvl="1"/>
            <a:r>
              <a:rPr lang="en-GB" sz="1600" dirty="0">
                <a:latin typeface="Tahoma" panose="020B0604030504040204" pitchFamily="34" charset="0"/>
              </a:rPr>
              <a:t>processing an increasing </a:t>
            </a:r>
            <a:r>
              <a:rPr lang="en-GB" sz="1600" dirty="0" smtClean="0">
                <a:latin typeface="Tahoma" panose="020B0604030504040204" pitchFamily="34" charset="0"/>
              </a:rPr>
              <a:t>percentage </a:t>
            </a:r>
            <a:r>
              <a:rPr lang="en-GB" sz="1600" dirty="0">
                <a:latin typeface="Tahoma" panose="020B0604030504040204" pitchFamily="34" charset="0"/>
              </a:rPr>
              <a:t>of our green waste on site into compost for reuse onto the grounds</a:t>
            </a:r>
          </a:p>
          <a:p>
            <a:pPr lvl="1"/>
            <a:r>
              <a:rPr lang="en-GB" sz="1600" dirty="0">
                <a:latin typeface="Tahoma" panose="020B0604030504040204" pitchFamily="34" charset="0"/>
              </a:rPr>
              <a:t>using 100% peat free compost and growing mediums</a:t>
            </a:r>
          </a:p>
          <a:p>
            <a:pPr lvl="1"/>
            <a:r>
              <a:rPr lang="en-GB" sz="1600" dirty="0">
                <a:latin typeface="Tahoma" panose="020B0604030504040204" pitchFamily="34" charset="0"/>
              </a:rPr>
              <a:t>using electric vehicles and tools: over 90% of our grounds maintenance tools are electric powered, including lawnmowers and buggies resulting in less noise and air pollution.</a:t>
            </a:r>
          </a:p>
        </p:txBody>
      </p:sp>
      <p:pic>
        <p:nvPicPr>
          <p:cNvPr id="4" name="Picture 3"/>
          <p:cNvPicPr>
            <a:picLocks noChangeAspect="1"/>
          </p:cNvPicPr>
          <p:nvPr/>
        </p:nvPicPr>
        <p:blipFill>
          <a:blip r:embed="rId2"/>
          <a:stretch>
            <a:fillRect/>
          </a:stretch>
        </p:blipFill>
        <p:spPr>
          <a:xfrm>
            <a:off x="9912424" y="5589240"/>
            <a:ext cx="1186061" cy="1186061"/>
          </a:xfrm>
          <a:prstGeom prst="rect">
            <a:avLst/>
          </a:prstGeom>
        </p:spPr>
      </p:pic>
    </p:spTree>
    <p:extLst>
      <p:ext uri="{BB962C8B-B14F-4D97-AF65-F5344CB8AC3E}">
        <p14:creationId xmlns:p14="http://schemas.microsoft.com/office/powerpoint/2010/main" val="253393166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95" y="223440"/>
            <a:ext cx="9937104" cy="1011105"/>
          </a:xfrm>
        </p:spPr>
        <p:txBody>
          <a:bodyPr>
            <a:normAutofit/>
          </a:bodyPr>
          <a:lstStyle/>
          <a:p>
            <a:r>
              <a:rPr lang="en-GB" sz="4000" b="1" dirty="0">
                <a:solidFill>
                  <a:schemeClr val="tx2"/>
                </a:solidFill>
                <a:latin typeface="Georgia" panose="02040502050405020303" pitchFamily="18" charset="0"/>
              </a:rPr>
              <a:t>The Frenchay Beeline</a:t>
            </a:r>
          </a:p>
        </p:txBody>
      </p:sp>
      <p:pic>
        <p:nvPicPr>
          <p:cNvPr id="5" name="Picture 4"/>
          <p:cNvPicPr>
            <a:picLocks noChangeAspect="1"/>
          </p:cNvPicPr>
          <p:nvPr/>
        </p:nvPicPr>
        <p:blipFill>
          <a:blip r:embed="rId2"/>
          <a:stretch>
            <a:fillRect/>
          </a:stretch>
        </p:blipFill>
        <p:spPr>
          <a:xfrm>
            <a:off x="9336360" y="4080291"/>
            <a:ext cx="2091109" cy="2085013"/>
          </a:xfrm>
          <a:prstGeom prst="rect">
            <a:avLst/>
          </a:prstGeom>
        </p:spPr>
      </p:pic>
      <p:sp>
        <p:nvSpPr>
          <p:cNvPr id="3" name="Text Placeholder 2"/>
          <p:cNvSpPr>
            <a:spLocks noGrp="1"/>
          </p:cNvSpPr>
          <p:nvPr>
            <p:ph type="body" sz="quarter" idx="11"/>
          </p:nvPr>
        </p:nvSpPr>
        <p:spPr>
          <a:xfrm>
            <a:off x="738806" y="1484784"/>
            <a:ext cx="10613777" cy="4680520"/>
          </a:xfrm>
        </p:spPr>
        <p:txBody>
          <a:bodyPr/>
          <a:lstStyle/>
          <a:p>
            <a:r>
              <a:rPr lang="en-GB" sz="1800" dirty="0">
                <a:latin typeface="Tahoma" panose="020B0604030504040204" pitchFamily="34" charset="0"/>
              </a:rPr>
              <a:t>The award-winning Frenchay Beeline is a </a:t>
            </a:r>
            <a:r>
              <a:rPr lang="en-GB" sz="1800" dirty="0" smtClean="0">
                <a:latin typeface="Tahoma" panose="020B0604030504040204" pitchFamily="34" charset="0"/>
              </a:rPr>
              <a:t>scheme </a:t>
            </a:r>
            <a:r>
              <a:rPr lang="en-GB" sz="1800" dirty="0">
                <a:latin typeface="Tahoma" panose="020B0604030504040204" pitchFamily="34" charset="0"/>
              </a:rPr>
              <a:t>to bring nature into the heart of the Frenchay campus, introducing plants that are specifically “edible pollinators” at over 30 locations.</a:t>
            </a:r>
          </a:p>
          <a:p>
            <a:r>
              <a:rPr lang="en-GB" sz="1800" dirty="0">
                <a:latin typeface="Tahoma" panose="020B0604030504040204" pitchFamily="34" charset="0"/>
              </a:rPr>
              <a:t>Our staff, students and visitors have access to free herbs, seasonal fruit and vegetables, while also helping to enhance biodiversity in the local area.</a:t>
            </a:r>
          </a:p>
          <a:p>
            <a:r>
              <a:rPr lang="en-GB" sz="1800" dirty="0">
                <a:latin typeface="Tahoma" panose="020B0604030504040204" pitchFamily="34" charset="0"/>
              </a:rPr>
              <a:t>Planting schemes have been designed around ten key edible pollinators, this core planting is then supplemented by seasonal edibles and high-performing pollinator plants on a continuous basis throughout the year.</a:t>
            </a:r>
          </a:p>
          <a:p>
            <a:r>
              <a:rPr lang="en-GB" sz="1800" dirty="0">
                <a:latin typeface="Tahoma" panose="020B0604030504040204" pitchFamily="34" charset="0"/>
              </a:rPr>
              <a:t>In 2021/22 work </a:t>
            </a:r>
            <a:r>
              <a:rPr lang="en-GB" sz="1800" dirty="0" smtClean="0">
                <a:latin typeface="Tahoma" panose="020B0604030504040204" pitchFamily="34" charset="0"/>
              </a:rPr>
              <a:t>began to </a:t>
            </a:r>
            <a:r>
              <a:rPr lang="en-GB" sz="1800" dirty="0">
                <a:latin typeface="Tahoma" panose="020B0604030504040204" pitchFamily="34" charset="0"/>
              </a:rPr>
              <a:t>extend the Beeline to all </a:t>
            </a:r>
            <a:r>
              <a:rPr lang="en-GB" sz="1800" dirty="0" smtClean="0">
                <a:latin typeface="Tahoma" panose="020B0604030504040204" pitchFamily="34" charset="0"/>
              </a:rPr>
              <a:t>campuses.</a:t>
            </a:r>
          </a:p>
          <a:p>
            <a:endParaRPr lang="en-GB" sz="1800" dirty="0" smtClean="0">
              <a:latin typeface="Tahoma" panose="020B0604030504040204" pitchFamily="34" charset="0"/>
            </a:endParaRPr>
          </a:p>
          <a:p>
            <a:r>
              <a:rPr lang="en-GB" sz="1800" dirty="0" smtClean="0">
                <a:latin typeface="Tahoma" panose="020B0604030504040204" pitchFamily="34" charset="0"/>
              </a:rPr>
              <a:t>View the Beeline film at </a:t>
            </a:r>
            <a:r>
              <a:rPr lang="en-GB" sz="1400" dirty="0" smtClean="0">
                <a:latin typeface="Tahoma" panose="020B0604030504040204" pitchFamily="34" charset="0"/>
                <a:hlinkClick r:id="rId3"/>
              </a:rPr>
              <a:t>https</a:t>
            </a:r>
            <a:r>
              <a:rPr lang="en-GB" sz="1400" dirty="0">
                <a:latin typeface="Tahoma" panose="020B0604030504040204" pitchFamily="34" charset="0"/>
                <a:hlinkClick r:id="rId3"/>
              </a:rPr>
              <a:t>://youtu.be/zg3-BSyYeoI</a:t>
            </a:r>
            <a:r>
              <a:rPr lang="en-GB" sz="1400" dirty="0">
                <a:latin typeface="Tahoma" panose="020B0604030504040204" pitchFamily="34" charset="0"/>
              </a:rPr>
              <a:t> </a:t>
            </a:r>
            <a:endParaRPr lang="en-GB" sz="1400" dirty="0" smtClean="0">
              <a:latin typeface="Tahoma" panose="020B0604030504040204" pitchFamily="34" charset="0"/>
            </a:endParaRPr>
          </a:p>
          <a:p>
            <a:endParaRPr lang="en-GB" sz="1800" dirty="0" smtClean="0">
              <a:latin typeface="Tahoma" panose="020B0604030504040204" pitchFamily="34" charset="0"/>
            </a:endParaRPr>
          </a:p>
          <a:p>
            <a:r>
              <a:rPr lang="en-GB" sz="1800" dirty="0" smtClean="0">
                <a:latin typeface="Tahoma" panose="020B0604030504040204" pitchFamily="34" charset="0"/>
              </a:rPr>
              <a:t>More at  </a:t>
            </a:r>
            <a:r>
              <a:rPr lang="en-GB" sz="1400" dirty="0" smtClean="0">
                <a:latin typeface="Tahoma" panose="020B0604030504040204" pitchFamily="34" charset="0"/>
                <a:hlinkClick r:id="rId4"/>
              </a:rPr>
              <a:t>https</a:t>
            </a:r>
            <a:r>
              <a:rPr lang="en-GB" sz="1400" dirty="0">
                <a:latin typeface="Tahoma" panose="020B0604030504040204" pitchFamily="34" charset="0"/>
                <a:hlinkClick r:id="rId4"/>
              </a:rPr>
              <a:t>://www.uwe.ac.uk/about/values-vision-strategy/sustainability/biodiversity-and-ecology</a:t>
            </a:r>
            <a:r>
              <a:rPr lang="en-GB" sz="1400" dirty="0">
                <a:latin typeface="Tahoma" panose="020B0604030504040204" pitchFamily="34" charset="0"/>
              </a:rPr>
              <a:t> </a:t>
            </a:r>
          </a:p>
          <a:p>
            <a:endParaRPr lang="en-GB" dirty="0"/>
          </a:p>
        </p:txBody>
      </p:sp>
    </p:spTree>
    <p:extLst>
      <p:ext uri="{BB962C8B-B14F-4D97-AF65-F5344CB8AC3E}">
        <p14:creationId xmlns:p14="http://schemas.microsoft.com/office/powerpoint/2010/main" val="94314768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624808"/>
            <a:ext cx="9937104" cy="1011105"/>
          </a:xfrm>
        </p:spPr>
        <p:txBody>
          <a:bodyPr>
            <a:normAutofit/>
          </a:bodyPr>
          <a:lstStyle/>
          <a:p>
            <a:r>
              <a:rPr lang="en-GB" sz="4000" b="1" dirty="0" smtClean="0">
                <a:solidFill>
                  <a:schemeClr val="tx2"/>
                </a:solidFill>
                <a:latin typeface="Georgia" panose="02040502050405020303" pitchFamily="18" charset="0"/>
              </a:rPr>
              <a:t>Fairtrade</a:t>
            </a:r>
            <a:endParaRPr lang="en-GB" sz="40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556792"/>
            <a:ext cx="9937104" cy="4608512"/>
          </a:xfrm>
        </p:spPr>
        <p:txBody>
          <a:bodyPr/>
          <a:lstStyle/>
          <a:p>
            <a:r>
              <a:rPr lang="en-GB" dirty="0">
                <a:latin typeface="Tahoma" panose="020B0604030504040204" pitchFamily="34" charset="0"/>
              </a:rPr>
              <a:t>UWE Bristol </a:t>
            </a:r>
            <a:r>
              <a:rPr lang="en-GB" dirty="0" smtClean="0">
                <a:latin typeface="Tahoma" panose="020B0604030504040204" pitchFamily="34" charset="0"/>
              </a:rPr>
              <a:t>have </a:t>
            </a:r>
            <a:r>
              <a:rPr lang="en-GB" dirty="0">
                <a:latin typeface="Tahoma" panose="020B0604030504040204" pitchFamily="34" charset="0"/>
              </a:rPr>
              <a:t>been an accredited Fairtrade University since 2006. </a:t>
            </a:r>
            <a:r>
              <a:rPr lang="en-GB" dirty="0" smtClean="0">
                <a:latin typeface="Tahoma" panose="020B0604030504040204" pitchFamily="34" charset="0"/>
              </a:rPr>
              <a:t> </a:t>
            </a:r>
          </a:p>
          <a:p>
            <a:r>
              <a:rPr lang="en-GB" dirty="0" smtClean="0">
                <a:latin typeface="Tahoma" panose="020B0604030504040204" pitchFamily="34" charset="0"/>
              </a:rPr>
              <a:t>We </a:t>
            </a:r>
            <a:r>
              <a:rPr lang="en-GB" dirty="0">
                <a:latin typeface="Tahoma" panose="020B0604030504040204" pitchFamily="34" charset="0"/>
              </a:rPr>
              <a:t>have used Fairtrade to raise awareness of issues of social and economic justice, environmental resilience, climate change, gender equality and global citizenship within our university community.</a:t>
            </a:r>
          </a:p>
          <a:p>
            <a:r>
              <a:rPr lang="en-GB" dirty="0">
                <a:latin typeface="Tahoma" panose="020B0604030504040204" pitchFamily="34" charset="0"/>
              </a:rPr>
              <a:t>Commitment to Fairtrade from staff and students has grown over the years and is evidenced in our procurement practices, product offer and sales in our shops and cafes, our public engagement work with staff students and visitors, our work within the curriculum and our student volunteering opportunities. </a:t>
            </a:r>
          </a:p>
          <a:p>
            <a:r>
              <a:rPr lang="en-GB" sz="1400" dirty="0">
                <a:latin typeface="Tahoma" panose="020B0604030504040204" pitchFamily="34" charset="0"/>
                <a:hlinkClick r:id="rId2"/>
              </a:rPr>
              <a:t>https://</a:t>
            </a:r>
            <a:r>
              <a:rPr lang="en-GB" sz="1400" dirty="0" smtClean="0">
                <a:latin typeface="Tahoma" panose="020B0604030504040204" pitchFamily="34" charset="0"/>
                <a:hlinkClick r:id="rId2"/>
              </a:rPr>
              <a:t>www.uwe.ac.uk/about/values-vision-strategy/sustainability/fairtrade-facts-and-benefits/fairtrade-progress</a:t>
            </a:r>
            <a:r>
              <a:rPr lang="en-GB" sz="1400" dirty="0" smtClean="0">
                <a:latin typeface="Tahoma" panose="020B0604030504040204" pitchFamily="34" charset="0"/>
              </a:rPr>
              <a:t> </a:t>
            </a:r>
          </a:p>
          <a:p>
            <a:endParaRPr lang="en-GB" dirty="0">
              <a:latin typeface="Tahoma" panose="020B0604030504040204" pitchFamily="34" charset="0"/>
            </a:endParaRPr>
          </a:p>
          <a:p>
            <a:r>
              <a:rPr lang="en-GB" dirty="0">
                <a:latin typeface="Tahoma" panose="020B0604030504040204" pitchFamily="34" charset="0"/>
              </a:rPr>
              <a:t>Watch our video about Fairtrade food and drink at UWE Bristol to find out what we have been doing to boost sales of Fairtrade products around campus. </a:t>
            </a:r>
            <a:r>
              <a:rPr lang="en-GB" sz="1400" dirty="0">
                <a:latin typeface="Tahoma" panose="020B0604030504040204" pitchFamily="34" charset="0"/>
                <a:hlinkClick r:id="rId3"/>
              </a:rPr>
              <a:t>https://</a:t>
            </a:r>
            <a:r>
              <a:rPr lang="en-GB" sz="1400" dirty="0" smtClean="0">
                <a:latin typeface="Tahoma" panose="020B0604030504040204" pitchFamily="34" charset="0"/>
                <a:hlinkClick r:id="rId3"/>
              </a:rPr>
              <a:t>youtu.be/Hn6GHruPdTo</a:t>
            </a:r>
            <a:r>
              <a:rPr lang="en-GB" sz="1400" dirty="0" smtClean="0">
                <a:latin typeface="Tahoma" panose="020B0604030504040204" pitchFamily="34" charset="0"/>
              </a:rPr>
              <a:t> </a:t>
            </a:r>
            <a:endParaRPr lang="en-GB" sz="1400" dirty="0">
              <a:latin typeface="Tahoma" panose="020B0604030504040204" pitchFamily="34" charset="0"/>
            </a:endParaRPr>
          </a:p>
        </p:txBody>
      </p:sp>
      <p:pic>
        <p:nvPicPr>
          <p:cNvPr id="4" name="Picture 3"/>
          <p:cNvPicPr>
            <a:picLocks noChangeAspect="1"/>
          </p:cNvPicPr>
          <p:nvPr/>
        </p:nvPicPr>
        <p:blipFill>
          <a:blip r:embed="rId4"/>
          <a:stretch>
            <a:fillRect/>
          </a:stretch>
        </p:blipFill>
        <p:spPr>
          <a:xfrm>
            <a:off x="4322023" y="5490965"/>
            <a:ext cx="2827873" cy="1348678"/>
          </a:xfrm>
          <a:prstGeom prst="rect">
            <a:avLst/>
          </a:prstGeom>
        </p:spPr>
      </p:pic>
    </p:spTree>
    <p:extLst>
      <p:ext uri="{BB962C8B-B14F-4D97-AF65-F5344CB8AC3E}">
        <p14:creationId xmlns:p14="http://schemas.microsoft.com/office/powerpoint/2010/main" val="34242529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5440" y="404664"/>
            <a:ext cx="9937104" cy="1011105"/>
          </a:xfrm>
        </p:spPr>
        <p:txBody>
          <a:bodyPr>
            <a:normAutofit/>
          </a:bodyPr>
          <a:lstStyle/>
          <a:p>
            <a:r>
              <a:rPr lang="en-GB" sz="4400" b="1" dirty="0" smtClean="0">
                <a:solidFill>
                  <a:srgbClr val="185190"/>
                </a:solidFill>
                <a:latin typeface="Georgia" panose="02040502050405020303" pitchFamily="18" charset="0"/>
              </a:rPr>
              <a:t>UWE Bristol</a:t>
            </a:r>
            <a:endParaRPr lang="en-GB" sz="4400" b="1"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a:xfrm>
            <a:off x="911424" y="1268760"/>
            <a:ext cx="9937104" cy="4608512"/>
          </a:xfrm>
        </p:spPr>
        <p:txBody>
          <a:bodyPr/>
          <a:lstStyle/>
          <a:p>
            <a:r>
              <a:rPr lang="en-GB" sz="2800" b="1" dirty="0" smtClean="0"/>
              <a:t>30 000  plus </a:t>
            </a:r>
            <a:r>
              <a:rPr lang="en-GB" sz="2800" b="1" dirty="0"/>
              <a:t>students in the UK from </a:t>
            </a:r>
            <a:r>
              <a:rPr lang="en-GB" sz="2800" b="1" dirty="0" smtClean="0"/>
              <a:t>163 countries </a:t>
            </a:r>
          </a:p>
          <a:p>
            <a:r>
              <a:rPr lang="en-GB" sz="2800" b="1" i="1" dirty="0" smtClean="0"/>
              <a:t>c</a:t>
            </a:r>
            <a:r>
              <a:rPr lang="en-GB" sz="2800" b="1" dirty="0" smtClean="0"/>
              <a:t>8000 transnational students</a:t>
            </a:r>
          </a:p>
          <a:p>
            <a:r>
              <a:rPr lang="en-GB" sz="2800" b="1" dirty="0" smtClean="0"/>
              <a:t>4000 staff</a:t>
            </a:r>
          </a:p>
          <a:p>
            <a:r>
              <a:rPr lang="en-GB" sz="2800" b="1" dirty="0" smtClean="0"/>
              <a:t>Annual income of approximately </a:t>
            </a:r>
            <a:r>
              <a:rPr lang="en-GB" sz="2800" b="1" i="1" dirty="0" smtClean="0"/>
              <a:t>c</a:t>
            </a:r>
            <a:r>
              <a:rPr lang="en-GB" sz="2800" b="1" dirty="0" smtClean="0"/>
              <a:t>£334 million</a:t>
            </a:r>
          </a:p>
          <a:p>
            <a:r>
              <a:rPr lang="en-GB" sz="2800" b="1" dirty="0" smtClean="0"/>
              <a:t>3 campus locations Frenchay, City Campus and Glenside</a:t>
            </a:r>
          </a:p>
          <a:p>
            <a:r>
              <a:rPr lang="en-GB" sz="2800" b="1" dirty="0" smtClean="0"/>
              <a:t>4 Faculties soon to be three Colleges but currently</a:t>
            </a:r>
          </a:p>
          <a:p>
            <a:pPr lvl="1"/>
            <a:r>
              <a:rPr lang="en-GB" sz="2800" b="1" dirty="0" smtClean="0"/>
              <a:t>Arts, Creative Industries and Education</a:t>
            </a:r>
          </a:p>
          <a:p>
            <a:pPr lvl="1"/>
            <a:r>
              <a:rPr lang="en-GB" sz="2800" b="1" dirty="0" smtClean="0"/>
              <a:t>Business and Law</a:t>
            </a:r>
          </a:p>
          <a:p>
            <a:pPr lvl="1"/>
            <a:r>
              <a:rPr lang="en-GB" sz="2800" b="1" dirty="0" smtClean="0"/>
              <a:t>Environment and Technology</a:t>
            </a:r>
          </a:p>
          <a:p>
            <a:pPr lvl="1"/>
            <a:r>
              <a:rPr lang="en-GB" sz="2800" b="1" dirty="0" smtClean="0"/>
              <a:t>Health and Applied Sciences</a:t>
            </a:r>
          </a:p>
          <a:p>
            <a:endParaRPr lang="en-GB" sz="2800" b="1" dirty="0"/>
          </a:p>
        </p:txBody>
      </p:sp>
    </p:spTree>
    <p:extLst>
      <p:ext uri="{BB962C8B-B14F-4D97-AF65-F5344CB8AC3E}">
        <p14:creationId xmlns:p14="http://schemas.microsoft.com/office/powerpoint/2010/main" val="237223065"/>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latin typeface="Georgia" panose="02040502050405020303" pitchFamily="18" charset="0"/>
              </a:rPr>
              <a:t>Hospitality - </a:t>
            </a:r>
            <a:r>
              <a:rPr lang="en-GB" b="1" dirty="0" smtClean="0">
                <a:solidFill>
                  <a:schemeClr val="tx2"/>
                </a:solidFill>
                <a:latin typeface="Georgia" panose="02040502050405020303" pitchFamily="18" charset="0"/>
              </a:rPr>
              <a:t>Sustainable Food</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p:txBody>
          <a:bodyPr/>
          <a:lstStyle/>
          <a:p>
            <a:r>
              <a:rPr lang="en-GB" dirty="0" smtClean="0">
                <a:latin typeface="Tahoma" panose="020B0604030504040204" pitchFamily="34" charset="0"/>
              </a:rPr>
              <a:t>Our </a:t>
            </a:r>
            <a:r>
              <a:rPr lang="en-GB" dirty="0">
                <a:latin typeface="Tahoma" panose="020B0604030504040204" pitchFamily="34" charset="0"/>
              </a:rPr>
              <a:t>students and staff are increasingly concerned about the source of their food, and its impact on the environment and animal welfare as well as on their own health.</a:t>
            </a:r>
          </a:p>
          <a:p>
            <a:r>
              <a:rPr lang="en-GB" dirty="0" smtClean="0">
                <a:latin typeface="Tahoma" panose="020B0604030504040204" pitchFamily="34" charset="0"/>
              </a:rPr>
              <a:t>We provide </a:t>
            </a:r>
            <a:r>
              <a:rPr lang="en-GB" dirty="0">
                <a:latin typeface="Tahoma" panose="020B0604030504040204" pitchFamily="34" charset="0"/>
              </a:rPr>
              <a:t>environmentally friendly and healthy food to a receptive audience and </a:t>
            </a:r>
            <a:r>
              <a:rPr lang="en-GB" dirty="0" smtClean="0">
                <a:latin typeface="Tahoma" panose="020B0604030504040204" pitchFamily="34" charset="0"/>
              </a:rPr>
              <a:t>seek to </a:t>
            </a:r>
            <a:r>
              <a:rPr lang="en-GB" dirty="0">
                <a:latin typeface="Tahoma" panose="020B0604030504040204" pitchFamily="34" charset="0"/>
              </a:rPr>
              <a:t>encourage a longer-term change in buying and eating habits.</a:t>
            </a:r>
          </a:p>
          <a:p>
            <a:r>
              <a:rPr lang="en-GB" dirty="0" smtClean="0">
                <a:latin typeface="Tahoma" panose="020B0604030504040204" pitchFamily="34" charset="0"/>
              </a:rPr>
              <a:t>We </a:t>
            </a:r>
            <a:r>
              <a:rPr lang="en-GB" dirty="0">
                <a:latin typeface="Tahoma" panose="020B0604030504040204" pitchFamily="34" charset="0"/>
              </a:rPr>
              <a:t>are particularly committed to using local food and ingredients, both to cut food miles and to contribute to thriving local economies and sustainable livelihoods. </a:t>
            </a:r>
            <a:endParaRPr lang="en-GB" dirty="0" smtClean="0">
              <a:latin typeface="Tahoma" panose="020B0604030504040204" pitchFamily="34" charset="0"/>
            </a:endParaRPr>
          </a:p>
          <a:p>
            <a:r>
              <a:rPr lang="en-GB" dirty="0" smtClean="0">
                <a:latin typeface="Tahoma" panose="020B0604030504040204" pitchFamily="34" charset="0"/>
              </a:rPr>
              <a:t>We </a:t>
            </a:r>
            <a:r>
              <a:rPr lang="en-GB" dirty="0">
                <a:latin typeface="Tahoma" panose="020B0604030504040204" pitchFamily="34" charset="0"/>
              </a:rPr>
              <a:t>recognise the link between healthier diets and </a:t>
            </a:r>
            <a:r>
              <a:rPr lang="en-GB" dirty="0" smtClean="0">
                <a:latin typeface="Tahoma" panose="020B0604030504040204" pitchFamily="34" charset="0"/>
              </a:rPr>
              <a:t>sustainability. UWE’s Sustainable </a:t>
            </a:r>
            <a:r>
              <a:rPr lang="en-GB" dirty="0">
                <a:latin typeface="Tahoma" panose="020B0604030504040204" pitchFamily="34" charset="0"/>
              </a:rPr>
              <a:t>Food Plan has been developed to contribute towards UWE Bristol’s </a:t>
            </a:r>
            <a:r>
              <a:rPr lang="en-GB" dirty="0" smtClean="0">
                <a:latin typeface="Tahoma" panose="020B0604030504040204" pitchFamily="34" charset="0"/>
              </a:rPr>
              <a:t>Health </a:t>
            </a:r>
            <a:r>
              <a:rPr lang="en-GB" dirty="0">
                <a:latin typeface="Tahoma" panose="020B0604030504040204" pitchFamily="34" charset="0"/>
              </a:rPr>
              <a:t>and Wellbeing Strategy and action plans.</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https</a:t>
            </a:r>
            <a:r>
              <a:rPr lang="en-GB" dirty="0"/>
              <a:t>://www.uwe.ac.uk/about/values-vision-strategy/sustainability/hospitality</a:t>
            </a:r>
          </a:p>
        </p:txBody>
      </p:sp>
      <p:pic>
        <p:nvPicPr>
          <p:cNvPr id="4" name="Picture 3"/>
          <p:cNvPicPr>
            <a:picLocks noChangeAspect="1"/>
          </p:cNvPicPr>
          <p:nvPr/>
        </p:nvPicPr>
        <p:blipFill>
          <a:blip r:embed="rId2"/>
          <a:stretch>
            <a:fillRect/>
          </a:stretch>
        </p:blipFill>
        <p:spPr>
          <a:xfrm>
            <a:off x="2423592" y="4987601"/>
            <a:ext cx="2088232" cy="1302398"/>
          </a:xfrm>
          <a:prstGeom prst="rect">
            <a:avLst/>
          </a:prstGeom>
        </p:spPr>
      </p:pic>
      <p:pic>
        <p:nvPicPr>
          <p:cNvPr id="5" name="Picture 4"/>
          <p:cNvPicPr>
            <a:picLocks noChangeAspect="1"/>
          </p:cNvPicPr>
          <p:nvPr/>
        </p:nvPicPr>
        <p:blipFill>
          <a:blip r:embed="rId3"/>
          <a:stretch>
            <a:fillRect/>
          </a:stretch>
        </p:blipFill>
        <p:spPr>
          <a:xfrm>
            <a:off x="7392144" y="4987601"/>
            <a:ext cx="2562225" cy="1219200"/>
          </a:xfrm>
          <a:prstGeom prst="rect">
            <a:avLst/>
          </a:prstGeom>
        </p:spPr>
      </p:pic>
    </p:spTree>
    <p:extLst>
      <p:ext uri="{BB962C8B-B14F-4D97-AF65-F5344CB8AC3E}">
        <p14:creationId xmlns:p14="http://schemas.microsoft.com/office/powerpoint/2010/main" val="2188166403"/>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tx2"/>
                </a:solidFill>
                <a:latin typeface="Georgia" panose="02040502050405020303" pitchFamily="18" charset="0"/>
              </a:rPr>
              <a:t>Sustainable </a:t>
            </a:r>
            <a:r>
              <a:rPr lang="en-GB" b="1" dirty="0" smtClean="0">
                <a:solidFill>
                  <a:schemeClr val="tx2"/>
                </a:solidFill>
                <a:latin typeface="Georgia" panose="02040502050405020303" pitchFamily="18" charset="0"/>
              </a:rPr>
              <a:t>Purchasing </a:t>
            </a:r>
            <a:r>
              <a:rPr lang="en-GB" b="1" dirty="0">
                <a:solidFill>
                  <a:schemeClr val="tx2"/>
                </a:solidFill>
                <a:latin typeface="Georgia" panose="02040502050405020303" pitchFamily="18" charset="0"/>
              </a:rPr>
              <a:t>and </a:t>
            </a:r>
            <a:r>
              <a:rPr lang="en-GB" b="1" dirty="0" smtClean="0">
                <a:solidFill>
                  <a:schemeClr val="tx2"/>
                </a:solidFill>
                <a:latin typeface="Georgia" panose="02040502050405020303" pitchFamily="18" charset="0"/>
              </a:rPr>
              <a:t>Procurement</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1199456" y="1484784"/>
            <a:ext cx="9937104" cy="4824536"/>
          </a:xfrm>
        </p:spPr>
        <p:txBody>
          <a:bodyPr/>
          <a:lstStyle/>
          <a:p>
            <a:r>
              <a:rPr lang="en-GB" dirty="0" smtClean="0">
                <a:latin typeface="Tahoma" panose="020B0604030504040204" pitchFamily="34" charset="0"/>
              </a:rPr>
              <a:t>To reach UWE Bristol’s Sustainability goals responsible procurement plays a key role, not least because more than 80% of our carbon footprint comes from good services and activities off campus to which procurement is a major contributor. Our strategy is guided by our </a:t>
            </a:r>
            <a:r>
              <a:rPr lang="en-GB" u="sng" dirty="0" smtClean="0">
                <a:latin typeface="Tahoma" panose="020B0604030504040204" pitchFamily="34" charset="0"/>
                <a:hlinkClick r:id="rId2"/>
              </a:rPr>
              <a:t>Responsible Procurement ESG policy</a:t>
            </a:r>
            <a:r>
              <a:rPr lang="en-GB" dirty="0" smtClean="0">
                <a:latin typeface="Tahoma" panose="020B0604030504040204" pitchFamily="34" charset="0"/>
              </a:rPr>
              <a:t>.</a:t>
            </a:r>
          </a:p>
          <a:p>
            <a:r>
              <a:rPr lang="en-GB" dirty="0" smtClean="0">
                <a:latin typeface="Tahoma" panose="020B0604030504040204" pitchFamily="34" charset="0"/>
              </a:rPr>
              <a:t>Our approach is to focus on key areas as recommended by the </a:t>
            </a:r>
            <a:r>
              <a:rPr lang="en-GB" u="sng" dirty="0" smtClean="0">
                <a:latin typeface="Tahoma" panose="020B0604030504040204" pitchFamily="34" charset="0"/>
                <a:hlinkClick r:id="rId3"/>
              </a:rPr>
              <a:t>International Organisation for Standardisation</a:t>
            </a:r>
            <a:r>
              <a:rPr lang="en-GB" dirty="0" smtClean="0">
                <a:latin typeface="Tahoma" panose="020B0604030504040204" pitchFamily="34" charset="0"/>
              </a:rPr>
              <a:t>:</a:t>
            </a:r>
          </a:p>
          <a:p>
            <a:pPr lvl="1"/>
            <a:r>
              <a:rPr lang="en-GB" dirty="0" smtClean="0">
                <a:latin typeface="Tahoma" panose="020B0604030504040204" pitchFamily="34" charset="0"/>
              </a:rPr>
              <a:t>organisational governance</a:t>
            </a:r>
          </a:p>
          <a:p>
            <a:pPr lvl="1"/>
            <a:r>
              <a:rPr lang="en-GB" dirty="0" smtClean="0">
                <a:latin typeface="Tahoma" panose="020B0604030504040204" pitchFamily="34" charset="0"/>
              </a:rPr>
              <a:t>human rights</a:t>
            </a:r>
          </a:p>
          <a:p>
            <a:pPr lvl="1"/>
            <a:r>
              <a:rPr lang="en-GB" dirty="0" smtClean="0">
                <a:latin typeface="Tahoma" panose="020B0604030504040204" pitchFamily="34" charset="0"/>
              </a:rPr>
              <a:t>labour practices</a:t>
            </a:r>
          </a:p>
          <a:p>
            <a:pPr lvl="1"/>
            <a:r>
              <a:rPr lang="en-GB" dirty="0" smtClean="0">
                <a:latin typeface="Tahoma" panose="020B0604030504040204" pitchFamily="34" charset="0"/>
              </a:rPr>
              <a:t>the environment</a:t>
            </a:r>
          </a:p>
          <a:p>
            <a:pPr lvl="1"/>
            <a:r>
              <a:rPr lang="en-GB" dirty="0" smtClean="0">
                <a:latin typeface="Tahoma" panose="020B0604030504040204" pitchFamily="34" charset="0"/>
              </a:rPr>
              <a:t>fair operating practices</a:t>
            </a:r>
          </a:p>
          <a:p>
            <a:pPr lvl="1"/>
            <a:r>
              <a:rPr lang="en-GB" dirty="0" smtClean="0">
                <a:latin typeface="Tahoma" panose="020B0604030504040204" pitchFamily="34" charset="0"/>
              </a:rPr>
              <a:t>consumer issues</a:t>
            </a:r>
          </a:p>
          <a:p>
            <a:pPr lvl="1"/>
            <a:r>
              <a:rPr lang="en-GB" dirty="0">
                <a:latin typeface="Tahoma" panose="020B0604030504040204" pitchFamily="34" charset="0"/>
              </a:rPr>
              <a:t>community involvement and development</a:t>
            </a:r>
            <a:r>
              <a:rPr lang="en-GB" dirty="0" smtClean="0">
                <a:latin typeface="Tahoma" panose="020B0604030504040204" pitchFamily="34" charset="0"/>
              </a:rPr>
              <a:t>.</a:t>
            </a:r>
          </a:p>
          <a:p>
            <a:r>
              <a:rPr lang="en-GB" dirty="0" smtClean="0">
                <a:latin typeface="Tahoma" panose="020B0604030504040204" pitchFamily="34" charset="0"/>
              </a:rPr>
              <a:t> </a:t>
            </a:r>
            <a:r>
              <a:rPr lang="en-GB" sz="1400" dirty="0">
                <a:latin typeface="Tahoma" panose="020B0604030504040204" pitchFamily="34" charset="0"/>
                <a:hlinkClick r:id="rId4"/>
              </a:rPr>
              <a:t>https://</a:t>
            </a:r>
            <a:r>
              <a:rPr lang="en-GB" sz="1400" dirty="0" smtClean="0">
                <a:latin typeface="Tahoma" panose="020B0604030504040204" pitchFamily="34" charset="0"/>
                <a:hlinkClick r:id="rId4"/>
              </a:rPr>
              <a:t>www.uwe.ac.uk/about/values-vision-strategy/sustainability/purchasing-and-procurement</a:t>
            </a:r>
            <a:r>
              <a:rPr lang="en-GB" sz="1400" dirty="0" smtClean="0">
                <a:latin typeface="Tahoma" panose="020B0604030504040204" pitchFamily="34" charset="0"/>
              </a:rPr>
              <a:t> </a:t>
            </a:r>
            <a:endParaRPr lang="en-GB" sz="1400" dirty="0">
              <a:latin typeface="Tahoma" panose="020B0604030504040204" pitchFamily="34" charset="0"/>
            </a:endParaRPr>
          </a:p>
        </p:txBody>
      </p:sp>
      <p:pic>
        <p:nvPicPr>
          <p:cNvPr id="4" name="Picture 3"/>
          <p:cNvPicPr>
            <a:picLocks noChangeAspect="1"/>
          </p:cNvPicPr>
          <p:nvPr/>
        </p:nvPicPr>
        <p:blipFill>
          <a:blip r:embed="rId5"/>
          <a:stretch>
            <a:fillRect/>
          </a:stretch>
        </p:blipFill>
        <p:spPr>
          <a:xfrm>
            <a:off x="7680176" y="3501008"/>
            <a:ext cx="2597560" cy="1982911"/>
          </a:xfrm>
          <a:prstGeom prst="rect">
            <a:avLst/>
          </a:prstGeom>
        </p:spPr>
      </p:pic>
    </p:spTree>
    <p:extLst>
      <p:ext uri="{BB962C8B-B14F-4D97-AF65-F5344CB8AC3E}">
        <p14:creationId xmlns:p14="http://schemas.microsoft.com/office/powerpoint/2010/main" val="270396985"/>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85190"/>
                </a:solidFill>
                <a:latin typeface="Georgia" panose="02040502050405020303" pitchFamily="18" charset="0"/>
              </a:rPr>
              <a:t>Clean Air – the UMBRELLA AQ Network</a:t>
            </a: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a:xfrm>
            <a:off x="839416" y="1484784"/>
            <a:ext cx="9937104" cy="4608512"/>
          </a:xfrm>
        </p:spPr>
        <p:txBody>
          <a:bodyPr/>
          <a:lstStyle/>
          <a:p>
            <a:r>
              <a:rPr lang="en-GB" dirty="0" smtClean="0">
                <a:latin typeface="Tahoma" panose="020B0604030504040204" pitchFamily="34" charset="0"/>
              </a:rPr>
              <a:t>Strategy 2030 commits UWE to establishing a clean air zone  at  each of its three campus locations.</a:t>
            </a:r>
            <a:endParaRPr lang="en-GB" dirty="0">
              <a:latin typeface="Tahoma" panose="020B0604030504040204" pitchFamily="34" charset="0"/>
            </a:endParaRPr>
          </a:p>
          <a:p>
            <a:r>
              <a:rPr lang="en-GB" dirty="0">
                <a:latin typeface="Tahoma" panose="020B0604030504040204" pitchFamily="34" charset="0"/>
              </a:rPr>
              <a:t>UMBRELLA AQ is a dense, multi pollutant, multi layered, multi location air quality monitoring </a:t>
            </a:r>
            <a:r>
              <a:rPr lang="en-GB" dirty="0" smtClean="0">
                <a:latin typeface="Tahoma" panose="020B0604030504040204" pitchFamily="34" charset="0"/>
              </a:rPr>
              <a:t>network integrating high </a:t>
            </a:r>
            <a:r>
              <a:rPr lang="en-GB" dirty="0">
                <a:latin typeface="Tahoma" panose="020B0604030504040204" pitchFamily="34" charset="0"/>
              </a:rPr>
              <a:t>quality, medium quality and low cost sensing devices into one network enabling instrument performance comparison in place and over time. </a:t>
            </a:r>
            <a:endParaRPr lang="en-GB" dirty="0" smtClean="0">
              <a:latin typeface="Tahoma" panose="020B0604030504040204" pitchFamily="34" charset="0"/>
            </a:endParaRPr>
          </a:p>
          <a:p>
            <a:r>
              <a:rPr lang="en-GB" dirty="0" smtClean="0">
                <a:latin typeface="Tahoma" panose="020B0604030504040204" pitchFamily="34" charset="0"/>
              </a:rPr>
              <a:t>Interpretation </a:t>
            </a:r>
            <a:r>
              <a:rPr lang="en-GB" dirty="0">
                <a:latin typeface="Tahoma" panose="020B0604030504040204" pitchFamily="34" charset="0"/>
              </a:rPr>
              <a:t>of air quality concentrations </a:t>
            </a:r>
            <a:r>
              <a:rPr lang="en-GB" dirty="0" smtClean="0">
                <a:latin typeface="Tahoma" panose="020B0604030504040204" pitchFamily="34" charset="0"/>
              </a:rPr>
              <a:t> </a:t>
            </a:r>
            <a:r>
              <a:rPr lang="en-GB" dirty="0">
                <a:latin typeface="Tahoma" panose="020B0604030504040204" pitchFamily="34" charset="0"/>
              </a:rPr>
              <a:t>is supported  by a high quality meteorological station incorporated into the reference station. In turn this supports assessment of the meteorological sensors in the wider network</a:t>
            </a:r>
            <a:r>
              <a:rPr lang="en-GB" dirty="0" smtClean="0">
                <a:latin typeface="Tahoma" panose="020B0604030504040204" pitchFamily="34" charset="0"/>
              </a:rPr>
              <a:t>.</a:t>
            </a:r>
          </a:p>
          <a:p>
            <a:r>
              <a:rPr lang="en-GB" dirty="0" smtClean="0">
                <a:latin typeface="Tahoma" panose="020B0604030504040204" pitchFamily="34" charset="0"/>
              </a:rPr>
              <a:t>It is the means through which we will demonstrate achievement of clean air on the Frenchay campus</a:t>
            </a:r>
            <a:endParaRPr lang="en-GB"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1944383" y="5208503"/>
            <a:ext cx="2274005" cy="1518036"/>
          </a:xfrm>
          <a:prstGeom prst="rect">
            <a:avLst/>
          </a:prstGeom>
        </p:spPr>
      </p:pic>
      <p:pic>
        <p:nvPicPr>
          <p:cNvPr id="5" name="Picture 4"/>
          <p:cNvPicPr>
            <a:picLocks noChangeAspect="1"/>
          </p:cNvPicPr>
          <p:nvPr/>
        </p:nvPicPr>
        <p:blipFill>
          <a:blip r:embed="rId3"/>
          <a:stretch>
            <a:fillRect/>
          </a:stretch>
        </p:blipFill>
        <p:spPr>
          <a:xfrm>
            <a:off x="6921390" y="5287758"/>
            <a:ext cx="3090940" cy="1359526"/>
          </a:xfrm>
          <a:prstGeom prst="rect">
            <a:avLst/>
          </a:prstGeom>
        </p:spPr>
      </p:pic>
      <p:pic>
        <p:nvPicPr>
          <p:cNvPr id="8" name="Picture 7"/>
          <p:cNvPicPr>
            <a:picLocks noChangeAspect="1"/>
          </p:cNvPicPr>
          <p:nvPr/>
        </p:nvPicPr>
        <p:blipFill>
          <a:blip r:embed="rId4"/>
          <a:stretch>
            <a:fillRect/>
          </a:stretch>
        </p:blipFill>
        <p:spPr>
          <a:xfrm>
            <a:off x="5087888" y="4929722"/>
            <a:ext cx="1243692" cy="1828959"/>
          </a:xfrm>
          <a:prstGeom prst="rect">
            <a:avLst/>
          </a:prstGeom>
        </p:spPr>
      </p:pic>
    </p:spTree>
    <p:extLst>
      <p:ext uri="{BB962C8B-B14F-4D97-AF65-F5344CB8AC3E}">
        <p14:creationId xmlns:p14="http://schemas.microsoft.com/office/powerpoint/2010/main" val="484771068"/>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185190"/>
                </a:solidFill>
                <a:latin typeface="Georgia" panose="02040502050405020303" pitchFamily="18" charset="0"/>
              </a:rPr>
              <a:t>UMBRELLA AQ</a:t>
            </a: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a:xfrm>
            <a:off x="1055440" y="1412776"/>
            <a:ext cx="10297144" cy="4608512"/>
          </a:xfrm>
        </p:spPr>
        <p:txBody>
          <a:bodyPr/>
          <a:lstStyle/>
          <a:p>
            <a:pPr>
              <a:lnSpc>
                <a:spcPct val="150000"/>
              </a:lnSpc>
            </a:pPr>
            <a:r>
              <a:rPr lang="en-GB" b="1" dirty="0" smtClean="0">
                <a:latin typeface="Tahoma" panose="020B0604030504040204" pitchFamily="34" charset="0"/>
              </a:rPr>
              <a:t>Dense </a:t>
            </a:r>
            <a:r>
              <a:rPr lang="en-GB" dirty="0" smtClean="0">
                <a:latin typeface="Tahoma" panose="020B0604030504040204" pitchFamily="34" charset="0"/>
              </a:rPr>
              <a:t>- 7 km network length, more than 1500 sensors</a:t>
            </a:r>
          </a:p>
          <a:p>
            <a:pPr>
              <a:lnSpc>
                <a:spcPct val="150000"/>
              </a:lnSpc>
            </a:pPr>
            <a:r>
              <a:rPr lang="en-GB" b="1" dirty="0" smtClean="0">
                <a:latin typeface="Tahoma" panose="020B0604030504040204" pitchFamily="34" charset="0"/>
              </a:rPr>
              <a:t>Multi Location </a:t>
            </a:r>
            <a:r>
              <a:rPr lang="en-GB" dirty="0" smtClean="0">
                <a:latin typeface="Tahoma" panose="020B0604030504040204" pitchFamily="34" charset="0"/>
              </a:rPr>
              <a:t>- More than 200 sampling locations, multiple collocation points for inter and intra instrument comparison</a:t>
            </a:r>
          </a:p>
          <a:p>
            <a:pPr>
              <a:lnSpc>
                <a:spcPct val="150000"/>
              </a:lnSpc>
            </a:pPr>
            <a:r>
              <a:rPr lang="en-GB" b="1" dirty="0" smtClean="0">
                <a:latin typeface="Tahoma" panose="020B0604030504040204" pitchFamily="34" charset="0"/>
              </a:rPr>
              <a:t>Multi Pollutant </a:t>
            </a:r>
            <a:r>
              <a:rPr lang="en-GB" dirty="0" smtClean="0">
                <a:latin typeface="Tahoma" panose="020B0604030504040204" pitchFamily="34" charset="0"/>
              </a:rPr>
              <a:t>-</a:t>
            </a:r>
            <a:r>
              <a:rPr lang="en-GB" b="1" dirty="0" smtClean="0">
                <a:latin typeface="Tahoma" panose="020B0604030504040204" pitchFamily="34" charset="0"/>
              </a:rPr>
              <a:t>  </a:t>
            </a:r>
            <a:r>
              <a:rPr lang="en-GB" dirty="0" smtClean="0">
                <a:latin typeface="Tahoma" panose="020B0604030504040204" pitchFamily="34" charset="0"/>
              </a:rPr>
              <a:t>Particulate Matter (PM</a:t>
            </a:r>
            <a:r>
              <a:rPr lang="en-GB" baseline="-25000" dirty="0" smtClean="0">
                <a:latin typeface="Tahoma" panose="020B0604030504040204" pitchFamily="34" charset="0"/>
              </a:rPr>
              <a:t>2.5</a:t>
            </a:r>
            <a:r>
              <a:rPr lang="en-GB" dirty="0" smtClean="0">
                <a:latin typeface="Tahoma" panose="020B0604030504040204" pitchFamily="34" charset="0"/>
              </a:rPr>
              <a:t> &amp;  PM</a:t>
            </a:r>
            <a:r>
              <a:rPr lang="en-GB" baseline="-25000" dirty="0" smtClean="0">
                <a:latin typeface="Tahoma" panose="020B0604030504040204" pitchFamily="34" charset="0"/>
              </a:rPr>
              <a:t>10</a:t>
            </a:r>
            <a:r>
              <a:rPr lang="en-GB" dirty="0" smtClean="0">
                <a:latin typeface="Tahoma" panose="020B0604030504040204" pitchFamily="34" charset="0"/>
              </a:rPr>
              <a:t>), Nitrogen Dioxide (NO</a:t>
            </a:r>
            <a:r>
              <a:rPr lang="en-GB" baseline="-25000" dirty="0" smtClean="0">
                <a:latin typeface="Tahoma" panose="020B0604030504040204" pitchFamily="34" charset="0"/>
              </a:rPr>
              <a:t>2</a:t>
            </a:r>
            <a:r>
              <a:rPr lang="en-GB" dirty="0" smtClean="0">
                <a:latin typeface="Tahoma" panose="020B0604030504040204" pitchFamily="34" charset="0"/>
              </a:rPr>
              <a:t>), Nitric Oxide (NO), Ammonia (NH</a:t>
            </a:r>
            <a:r>
              <a:rPr lang="en-GB" baseline="-25000" dirty="0" smtClean="0">
                <a:latin typeface="Tahoma" panose="020B0604030504040204" pitchFamily="34" charset="0"/>
              </a:rPr>
              <a:t>3</a:t>
            </a:r>
            <a:r>
              <a:rPr lang="en-GB" dirty="0" smtClean="0">
                <a:latin typeface="Tahoma" panose="020B0604030504040204" pitchFamily="34" charset="0"/>
              </a:rPr>
              <a:t>) Ozone (O</a:t>
            </a:r>
            <a:r>
              <a:rPr lang="en-GB" baseline="-25000" dirty="0" smtClean="0">
                <a:latin typeface="Tahoma" panose="020B0604030504040204" pitchFamily="34" charset="0"/>
              </a:rPr>
              <a:t>3</a:t>
            </a:r>
            <a:r>
              <a:rPr lang="en-GB" dirty="0" smtClean="0">
                <a:latin typeface="Tahoma" panose="020B0604030504040204" pitchFamily="34" charset="0"/>
              </a:rPr>
              <a:t>) Volatile Organic Compounds (VOC)  plus meteorological data</a:t>
            </a:r>
          </a:p>
          <a:p>
            <a:pPr>
              <a:lnSpc>
                <a:spcPct val="150000"/>
              </a:lnSpc>
            </a:pPr>
            <a:r>
              <a:rPr lang="en-GB" b="1" dirty="0" smtClean="0">
                <a:latin typeface="Tahoma" panose="020B0604030504040204" pitchFamily="34" charset="0"/>
              </a:rPr>
              <a:t>Multi Layered </a:t>
            </a:r>
            <a:r>
              <a:rPr lang="en-GB" dirty="0" smtClean="0">
                <a:latin typeface="Tahoma" panose="020B0604030504040204" pitchFamily="34" charset="0"/>
              </a:rPr>
              <a:t>-3 tiers of instrument quality – reference analysers, medium quality and low cost sensors.</a:t>
            </a:r>
            <a:r>
              <a:rPr lang="en-GB" dirty="0">
                <a:latin typeface="Tahoma" panose="020B0604030504040204" pitchFamily="34" charset="0"/>
              </a:rPr>
              <a:t/>
            </a:r>
            <a:br>
              <a:rPr lang="en-GB" dirty="0">
                <a:latin typeface="Tahoma" panose="020B0604030504040204" pitchFamily="34" charset="0"/>
              </a:rPr>
            </a:br>
            <a:endParaRPr lang="en-GB"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4007768" y="4945885"/>
            <a:ext cx="2633700" cy="1798476"/>
          </a:xfrm>
          <a:prstGeom prst="rect">
            <a:avLst/>
          </a:prstGeom>
        </p:spPr>
      </p:pic>
      <p:pic>
        <p:nvPicPr>
          <p:cNvPr id="5" name="Picture 4"/>
          <p:cNvPicPr>
            <a:picLocks noChangeAspect="1"/>
          </p:cNvPicPr>
          <p:nvPr/>
        </p:nvPicPr>
        <p:blipFill>
          <a:blip r:embed="rId3"/>
          <a:stretch>
            <a:fillRect/>
          </a:stretch>
        </p:blipFill>
        <p:spPr>
          <a:xfrm>
            <a:off x="7536160" y="4869160"/>
            <a:ext cx="1241189" cy="1830391"/>
          </a:xfrm>
          <a:prstGeom prst="rect">
            <a:avLst/>
          </a:prstGeom>
        </p:spPr>
      </p:pic>
    </p:spTree>
    <p:extLst>
      <p:ext uri="{BB962C8B-B14F-4D97-AF65-F5344CB8AC3E}">
        <p14:creationId xmlns:p14="http://schemas.microsoft.com/office/powerpoint/2010/main" val="479590454"/>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87668"/>
            <a:ext cx="9937104" cy="1011105"/>
          </a:xfrm>
        </p:spPr>
        <p:txBody>
          <a:bodyPr>
            <a:normAutofit fontScale="90000"/>
          </a:bodyPr>
          <a:lstStyle/>
          <a:p>
            <a:r>
              <a:rPr lang="en-GB" b="1" dirty="0">
                <a:solidFill>
                  <a:schemeClr val="tx2"/>
                </a:solidFill>
                <a:latin typeface="Georgia" panose="02040502050405020303" pitchFamily="18" charset="0"/>
              </a:rPr>
              <a:t>UWE Green Campus map</a:t>
            </a:r>
            <a:br>
              <a:rPr lang="en-GB" b="1" dirty="0">
                <a:solidFill>
                  <a:schemeClr val="tx2"/>
                </a:solidFill>
                <a:latin typeface="Georgia" panose="02040502050405020303" pitchFamily="18" charset="0"/>
              </a:rPr>
            </a:br>
            <a:r>
              <a:rPr lang="en-GB" b="1" dirty="0">
                <a:solidFill>
                  <a:schemeClr val="tx2"/>
                </a:solidFill>
                <a:latin typeface="Georgia" panose="02040502050405020303" pitchFamily="18" charset="0"/>
              </a:rPr>
              <a:t>A sustainability tour of Frenchay Campus </a:t>
            </a:r>
            <a:r>
              <a:rPr lang="en-GB" b="1" dirty="0" smtClean="0">
                <a:solidFill>
                  <a:schemeClr val="tx2"/>
                </a:solidFill>
                <a:latin typeface="Georgia" panose="02040502050405020303" pitchFamily="18" charset="0"/>
              </a:rPr>
              <a:t> </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95400" y="1700808"/>
            <a:ext cx="9937104" cy="4608512"/>
          </a:xfrm>
        </p:spPr>
        <p:txBody>
          <a:bodyPr/>
          <a:lstStyle/>
          <a:p>
            <a:r>
              <a:rPr lang="en-GB" sz="1800" dirty="0">
                <a:hlinkClick r:id="rId2"/>
              </a:rPr>
              <a:t>https://</a:t>
            </a:r>
            <a:r>
              <a:rPr lang="en-GB" sz="1800" dirty="0" smtClean="0">
                <a:hlinkClick r:id="rId2"/>
              </a:rPr>
              <a:t>storymaps.arcgis.com/stories/aa6f24e4adbb4d91a294aa155c09ffd6</a:t>
            </a:r>
            <a:r>
              <a:rPr lang="en-GB" sz="1800" dirty="0" smtClean="0"/>
              <a:t> </a:t>
            </a:r>
            <a:endParaRPr lang="en-GB" sz="1800" dirty="0"/>
          </a:p>
        </p:txBody>
      </p:sp>
      <p:pic>
        <p:nvPicPr>
          <p:cNvPr id="4" name="Picture 3"/>
          <p:cNvPicPr>
            <a:picLocks noChangeAspect="1"/>
          </p:cNvPicPr>
          <p:nvPr/>
        </p:nvPicPr>
        <p:blipFill>
          <a:blip r:embed="rId3"/>
          <a:stretch>
            <a:fillRect/>
          </a:stretch>
        </p:blipFill>
        <p:spPr>
          <a:xfrm>
            <a:off x="695400" y="1988840"/>
            <a:ext cx="5182858" cy="4522515"/>
          </a:xfrm>
          <a:prstGeom prst="rect">
            <a:avLst/>
          </a:prstGeom>
        </p:spPr>
      </p:pic>
      <p:pic>
        <p:nvPicPr>
          <p:cNvPr id="6" name="Picture 5"/>
          <p:cNvPicPr>
            <a:picLocks noChangeAspect="1"/>
          </p:cNvPicPr>
          <p:nvPr/>
        </p:nvPicPr>
        <p:blipFill>
          <a:blip r:embed="rId4"/>
          <a:stretch>
            <a:fillRect/>
          </a:stretch>
        </p:blipFill>
        <p:spPr>
          <a:xfrm>
            <a:off x="7396979" y="1988840"/>
            <a:ext cx="2885303" cy="3702806"/>
          </a:xfrm>
          <a:prstGeom prst="rect">
            <a:avLst/>
          </a:prstGeom>
        </p:spPr>
      </p:pic>
      <p:pic>
        <p:nvPicPr>
          <p:cNvPr id="7" name="Picture 6"/>
          <p:cNvPicPr>
            <a:picLocks noChangeAspect="1"/>
          </p:cNvPicPr>
          <p:nvPr/>
        </p:nvPicPr>
        <p:blipFill>
          <a:blip r:embed="rId5"/>
          <a:stretch>
            <a:fillRect/>
          </a:stretch>
        </p:blipFill>
        <p:spPr>
          <a:xfrm>
            <a:off x="7415178" y="5679760"/>
            <a:ext cx="2885303" cy="762072"/>
          </a:xfrm>
          <a:prstGeom prst="rect">
            <a:avLst/>
          </a:prstGeom>
        </p:spPr>
      </p:pic>
    </p:spTree>
    <p:extLst>
      <p:ext uri="{BB962C8B-B14F-4D97-AF65-F5344CB8AC3E}">
        <p14:creationId xmlns:p14="http://schemas.microsoft.com/office/powerpoint/2010/main" val="1282531062"/>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548680"/>
            <a:ext cx="9937104" cy="1011105"/>
          </a:xfrm>
        </p:spPr>
        <p:txBody>
          <a:bodyPr>
            <a:normAutofit/>
          </a:bodyPr>
          <a:lstStyle/>
          <a:p>
            <a:r>
              <a:rPr lang="en-GB" sz="2800" b="1" dirty="0">
                <a:solidFill>
                  <a:schemeClr val="tx2"/>
                </a:solidFill>
                <a:latin typeface="Georgia" panose="02040502050405020303" pitchFamily="18" charset="0"/>
              </a:rPr>
              <a:t>UWE Glenside Green Campus </a:t>
            </a:r>
            <a:r>
              <a:rPr lang="en-GB" sz="2800" b="1" dirty="0" smtClean="0">
                <a:solidFill>
                  <a:schemeClr val="tx2"/>
                </a:solidFill>
                <a:latin typeface="Georgia" panose="02040502050405020303" pitchFamily="18" charset="0"/>
              </a:rPr>
              <a:t>map. A </a:t>
            </a:r>
            <a:r>
              <a:rPr lang="en-GB" sz="2800" b="1" dirty="0">
                <a:solidFill>
                  <a:schemeClr val="tx2"/>
                </a:solidFill>
                <a:latin typeface="Georgia" panose="02040502050405020303" pitchFamily="18" charset="0"/>
              </a:rPr>
              <a:t>Sustainability and Biodiversity tour of Glenside </a:t>
            </a:r>
            <a:r>
              <a:rPr lang="en-GB" sz="2800" b="1" dirty="0" smtClean="0">
                <a:solidFill>
                  <a:schemeClr val="tx2"/>
                </a:solidFill>
                <a:latin typeface="Georgia" panose="02040502050405020303" pitchFamily="18" charset="0"/>
              </a:rPr>
              <a:t>Campus</a:t>
            </a:r>
            <a:endParaRPr lang="en-GB" sz="28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623392" y="1628800"/>
            <a:ext cx="9937104" cy="4608512"/>
          </a:xfrm>
        </p:spPr>
        <p:txBody>
          <a:bodyPr/>
          <a:lstStyle/>
          <a:p>
            <a:r>
              <a:rPr lang="en-GB" dirty="0">
                <a:hlinkClick r:id="rId2"/>
              </a:rPr>
              <a:t>https://</a:t>
            </a:r>
            <a:r>
              <a:rPr lang="en-GB" dirty="0" smtClean="0">
                <a:hlinkClick r:id="rId2"/>
              </a:rPr>
              <a:t>storymaps.arcgis.com/stories/9924a8f505524ebc89c750baa8aaef0f</a:t>
            </a:r>
            <a:r>
              <a:rPr lang="en-GB" dirty="0" smtClean="0"/>
              <a:t> </a:t>
            </a:r>
            <a:endParaRPr lang="en-GB" dirty="0"/>
          </a:p>
        </p:txBody>
      </p:sp>
      <p:pic>
        <p:nvPicPr>
          <p:cNvPr id="5" name="Picture 4"/>
          <p:cNvPicPr>
            <a:picLocks noChangeAspect="1"/>
          </p:cNvPicPr>
          <p:nvPr/>
        </p:nvPicPr>
        <p:blipFill>
          <a:blip r:embed="rId3"/>
          <a:stretch>
            <a:fillRect/>
          </a:stretch>
        </p:blipFill>
        <p:spPr>
          <a:xfrm>
            <a:off x="839416" y="2210579"/>
            <a:ext cx="5503540" cy="4239764"/>
          </a:xfrm>
          <a:prstGeom prst="rect">
            <a:avLst/>
          </a:prstGeom>
        </p:spPr>
      </p:pic>
      <p:pic>
        <p:nvPicPr>
          <p:cNvPr id="6" name="Picture 5"/>
          <p:cNvPicPr>
            <a:picLocks noChangeAspect="1"/>
          </p:cNvPicPr>
          <p:nvPr/>
        </p:nvPicPr>
        <p:blipFill>
          <a:blip r:embed="rId4"/>
          <a:stretch>
            <a:fillRect/>
          </a:stretch>
        </p:blipFill>
        <p:spPr>
          <a:xfrm>
            <a:off x="6712031" y="2060848"/>
            <a:ext cx="2610937" cy="3468613"/>
          </a:xfrm>
          <a:prstGeom prst="rect">
            <a:avLst/>
          </a:prstGeom>
        </p:spPr>
      </p:pic>
      <p:pic>
        <p:nvPicPr>
          <p:cNvPr id="7" name="Picture 6"/>
          <p:cNvPicPr>
            <a:picLocks noChangeAspect="1"/>
          </p:cNvPicPr>
          <p:nvPr/>
        </p:nvPicPr>
        <p:blipFill>
          <a:blip r:embed="rId5"/>
          <a:stretch>
            <a:fillRect/>
          </a:stretch>
        </p:blipFill>
        <p:spPr>
          <a:xfrm>
            <a:off x="9692044" y="2060848"/>
            <a:ext cx="2168952" cy="2125414"/>
          </a:xfrm>
          <a:prstGeom prst="rect">
            <a:avLst/>
          </a:prstGeom>
        </p:spPr>
      </p:pic>
    </p:spTree>
    <p:extLst>
      <p:ext uri="{BB962C8B-B14F-4D97-AF65-F5344CB8AC3E}">
        <p14:creationId xmlns:p14="http://schemas.microsoft.com/office/powerpoint/2010/main" val="2598241910"/>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Partnerships</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241201316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441160" cy="651068"/>
          </a:xfrm>
        </p:spPr>
        <p:txBody>
          <a:bodyPr/>
          <a:lstStyle/>
          <a:p>
            <a:r>
              <a:rPr lang="en-GB" b="1" dirty="0" smtClean="0">
                <a:solidFill>
                  <a:srgbClr val="185190"/>
                </a:solidFill>
              </a:rPr>
              <a:t>Sustainability Partnerships </a:t>
            </a:r>
            <a:endParaRPr lang="en-GB" b="1" dirty="0">
              <a:solidFill>
                <a:srgbClr val="185190"/>
              </a:solidFill>
            </a:endParaRPr>
          </a:p>
        </p:txBody>
      </p:sp>
      <p:sp>
        <p:nvSpPr>
          <p:cNvPr id="3" name="Text Placeholder 2"/>
          <p:cNvSpPr>
            <a:spLocks noGrp="1"/>
          </p:cNvSpPr>
          <p:nvPr>
            <p:ph type="body" sz="quarter" idx="11"/>
          </p:nvPr>
        </p:nvSpPr>
        <p:spPr>
          <a:xfrm>
            <a:off x="623392" y="1196752"/>
            <a:ext cx="10729192" cy="5256584"/>
          </a:xfrm>
        </p:spPr>
        <p:txBody>
          <a:bodyPr/>
          <a:lstStyle/>
          <a:p>
            <a:r>
              <a:rPr lang="en-GB" sz="2400" b="1" dirty="0" smtClean="0"/>
              <a:t>Working with national partners </a:t>
            </a:r>
          </a:p>
          <a:p>
            <a:pPr lvl="1"/>
            <a:r>
              <a:rPr lang="en-GB" sz="2400" dirty="0" smtClean="0"/>
              <a:t>Environmental Association of Universities and Colleges</a:t>
            </a:r>
          </a:p>
          <a:p>
            <a:pPr lvl="1"/>
            <a:r>
              <a:rPr lang="en-GB" sz="2400" dirty="0" smtClean="0"/>
              <a:t>Climate Commission for Higher and Further Education, helped develop the Climate Action Toolkit for HE and the Climate Roadmap for FE </a:t>
            </a:r>
          </a:p>
          <a:p>
            <a:pPr lvl="1"/>
            <a:r>
              <a:rPr lang="en-GB" sz="2400" dirty="0" smtClean="0"/>
              <a:t>Working with UKRI to develop a ‘Charter’ on Sustainability in Research and Innovation </a:t>
            </a:r>
          </a:p>
          <a:p>
            <a:pPr lvl="1"/>
            <a:r>
              <a:rPr lang="en-GB" sz="2400" dirty="0" smtClean="0"/>
              <a:t>Supporting QAA and Advance HE in developing and implementing new Guidance on Education for Sustainable Development </a:t>
            </a:r>
          </a:p>
          <a:p>
            <a:pPr lvl="1"/>
            <a:r>
              <a:rPr lang="en-GB" sz="2400" dirty="0" smtClean="0"/>
              <a:t>Supporting DfE in developing their Climate Change and Sustainability Strategy</a:t>
            </a:r>
          </a:p>
          <a:p>
            <a:pPr lvl="1"/>
            <a:endParaRPr lang="en-GB" sz="2400" dirty="0" smtClean="0"/>
          </a:p>
          <a:p>
            <a:endParaRPr lang="en-GB" sz="2400" dirty="0" smtClean="0"/>
          </a:p>
          <a:p>
            <a:endParaRPr lang="en-GB" sz="2400" dirty="0" smtClean="0"/>
          </a:p>
          <a:p>
            <a:endParaRPr lang="en-GB" dirty="0" smtClean="0"/>
          </a:p>
          <a:p>
            <a:endParaRPr lang="en-GB" dirty="0"/>
          </a:p>
        </p:txBody>
      </p:sp>
      <p:pic>
        <p:nvPicPr>
          <p:cNvPr id="4" name="Picture 3"/>
          <p:cNvPicPr>
            <a:picLocks noChangeAspect="1"/>
          </p:cNvPicPr>
          <p:nvPr/>
        </p:nvPicPr>
        <p:blipFill>
          <a:blip r:embed="rId2"/>
          <a:stretch>
            <a:fillRect/>
          </a:stretch>
        </p:blipFill>
        <p:spPr>
          <a:xfrm>
            <a:off x="5807968" y="5779428"/>
            <a:ext cx="1568707" cy="908720"/>
          </a:xfrm>
          <a:prstGeom prst="rect">
            <a:avLst/>
          </a:prstGeom>
        </p:spPr>
      </p:pic>
      <p:pic>
        <p:nvPicPr>
          <p:cNvPr id="6" name="Picture 5"/>
          <p:cNvPicPr>
            <a:picLocks noChangeAspect="1"/>
          </p:cNvPicPr>
          <p:nvPr/>
        </p:nvPicPr>
        <p:blipFill>
          <a:blip r:embed="rId3"/>
          <a:stretch>
            <a:fillRect/>
          </a:stretch>
        </p:blipFill>
        <p:spPr>
          <a:xfrm>
            <a:off x="9696400" y="5779428"/>
            <a:ext cx="1274174" cy="725487"/>
          </a:xfrm>
          <a:prstGeom prst="rect">
            <a:avLst/>
          </a:prstGeom>
        </p:spPr>
      </p:pic>
      <p:pic>
        <p:nvPicPr>
          <p:cNvPr id="7" name="Picture 6"/>
          <p:cNvPicPr>
            <a:picLocks noChangeAspect="1"/>
          </p:cNvPicPr>
          <p:nvPr/>
        </p:nvPicPr>
        <p:blipFill>
          <a:blip r:embed="rId4"/>
          <a:stretch>
            <a:fillRect/>
          </a:stretch>
        </p:blipFill>
        <p:spPr>
          <a:xfrm>
            <a:off x="1055440" y="5910745"/>
            <a:ext cx="2011854" cy="542591"/>
          </a:xfrm>
          <a:prstGeom prst="rect">
            <a:avLst/>
          </a:prstGeom>
        </p:spPr>
      </p:pic>
    </p:spTree>
    <p:extLst>
      <p:ext uri="{BB962C8B-B14F-4D97-AF65-F5344CB8AC3E}">
        <p14:creationId xmlns:p14="http://schemas.microsoft.com/office/powerpoint/2010/main" val="3650360648"/>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5050" y="320802"/>
            <a:ext cx="8783505" cy="651068"/>
          </a:xfrm>
        </p:spPr>
        <p:txBody>
          <a:bodyPr/>
          <a:lstStyle/>
          <a:p>
            <a:r>
              <a:rPr lang="en-GB" b="1" dirty="0">
                <a:solidFill>
                  <a:srgbClr val="185190"/>
                </a:solidFill>
              </a:rPr>
              <a:t>Sustainability Partnerships </a:t>
            </a:r>
          </a:p>
        </p:txBody>
      </p:sp>
      <p:sp>
        <p:nvSpPr>
          <p:cNvPr id="3" name="Text Placeholder 2"/>
          <p:cNvSpPr>
            <a:spLocks noGrp="1"/>
          </p:cNvSpPr>
          <p:nvPr>
            <p:ph type="body" sz="quarter" idx="11"/>
          </p:nvPr>
        </p:nvSpPr>
        <p:spPr>
          <a:xfrm>
            <a:off x="695400" y="1196752"/>
            <a:ext cx="10729192" cy="5256584"/>
          </a:xfrm>
        </p:spPr>
        <p:txBody>
          <a:bodyPr/>
          <a:lstStyle/>
          <a:p>
            <a:r>
              <a:rPr lang="en-GB" sz="2400" b="1" dirty="0" smtClean="0"/>
              <a:t>Working with local partners </a:t>
            </a:r>
          </a:p>
          <a:p>
            <a:pPr lvl="1"/>
            <a:r>
              <a:rPr lang="en-GB" sz="2400" dirty="0"/>
              <a:t>Bristol Green Capital Partnership </a:t>
            </a:r>
          </a:p>
          <a:p>
            <a:pPr lvl="1"/>
            <a:r>
              <a:rPr lang="en-GB" sz="2400" dirty="0" smtClean="0"/>
              <a:t>Bristol Advisory Committee on Climate Change </a:t>
            </a:r>
          </a:p>
          <a:p>
            <a:pPr lvl="1"/>
            <a:r>
              <a:rPr lang="en-GB" sz="2400" dirty="0" smtClean="0"/>
              <a:t>South Gloucestershire Climate Emergency University Advisory Group</a:t>
            </a:r>
          </a:p>
          <a:p>
            <a:pPr lvl="1"/>
            <a:r>
              <a:rPr lang="en-GB" sz="2400" dirty="0" smtClean="0"/>
              <a:t>Business West </a:t>
            </a:r>
          </a:p>
          <a:p>
            <a:pPr lvl="1"/>
            <a:r>
              <a:rPr lang="en-GB" sz="2400" dirty="0" smtClean="0"/>
              <a:t>Bristol SDG Alliance</a:t>
            </a:r>
          </a:p>
          <a:p>
            <a:pPr lvl="1"/>
            <a:r>
              <a:rPr lang="en-GB" sz="2400" dirty="0" smtClean="0"/>
              <a:t>Future Leap</a:t>
            </a:r>
          </a:p>
          <a:p>
            <a:r>
              <a:rPr lang="en-GB" sz="2400" dirty="0" smtClean="0"/>
              <a:t>Avon Pension Fund  engaging with the fund to accelerate decarbonisation of the fund into which Professional Service staff pension contributions are made.</a:t>
            </a:r>
          </a:p>
          <a:p>
            <a:endParaRPr lang="en-GB" sz="2400" dirty="0" smtClean="0"/>
          </a:p>
          <a:p>
            <a:endParaRPr lang="en-GB" dirty="0" smtClean="0"/>
          </a:p>
          <a:p>
            <a:endParaRPr lang="en-GB" dirty="0"/>
          </a:p>
        </p:txBody>
      </p:sp>
      <p:pic>
        <p:nvPicPr>
          <p:cNvPr id="4" name="Picture 3"/>
          <p:cNvPicPr>
            <a:picLocks noChangeAspect="1"/>
          </p:cNvPicPr>
          <p:nvPr/>
        </p:nvPicPr>
        <p:blipFill>
          <a:blip r:embed="rId2"/>
          <a:stretch>
            <a:fillRect/>
          </a:stretch>
        </p:blipFill>
        <p:spPr>
          <a:xfrm>
            <a:off x="5591944" y="5614802"/>
            <a:ext cx="1425917" cy="1196752"/>
          </a:xfrm>
          <a:prstGeom prst="rect">
            <a:avLst/>
          </a:prstGeom>
        </p:spPr>
      </p:pic>
      <p:pic>
        <p:nvPicPr>
          <p:cNvPr id="5" name="Picture 4"/>
          <p:cNvPicPr>
            <a:picLocks noChangeAspect="1"/>
          </p:cNvPicPr>
          <p:nvPr/>
        </p:nvPicPr>
        <p:blipFill>
          <a:blip r:embed="rId3"/>
          <a:stretch>
            <a:fillRect/>
          </a:stretch>
        </p:blipFill>
        <p:spPr>
          <a:xfrm>
            <a:off x="2434557" y="5819952"/>
            <a:ext cx="2737341" cy="786452"/>
          </a:xfrm>
          <a:prstGeom prst="rect">
            <a:avLst/>
          </a:prstGeom>
        </p:spPr>
      </p:pic>
      <p:pic>
        <p:nvPicPr>
          <p:cNvPr id="7" name="Picture 6"/>
          <p:cNvPicPr>
            <a:picLocks noChangeAspect="1"/>
          </p:cNvPicPr>
          <p:nvPr/>
        </p:nvPicPr>
        <p:blipFill>
          <a:blip r:embed="rId4"/>
          <a:stretch>
            <a:fillRect/>
          </a:stretch>
        </p:blipFill>
        <p:spPr>
          <a:xfrm>
            <a:off x="7680176" y="5635298"/>
            <a:ext cx="1481456" cy="1012024"/>
          </a:xfrm>
          <a:prstGeom prst="rect">
            <a:avLst/>
          </a:prstGeom>
        </p:spPr>
      </p:pic>
      <p:pic>
        <p:nvPicPr>
          <p:cNvPr id="8" name="Picture 7"/>
          <p:cNvPicPr>
            <a:picLocks noChangeAspect="1"/>
          </p:cNvPicPr>
          <p:nvPr/>
        </p:nvPicPr>
        <p:blipFill>
          <a:blip r:embed="rId5"/>
          <a:stretch>
            <a:fillRect/>
          </a:stretch>
        </p:blipFill>
        <p:spPr>
          <a:xfrm>
            <a:off x="10732614" y="5580849"/>
            <a:ext cx="1354293" cy="1748805"/>
          </a:xfrm>
          <a:prstGeom prst="rect">
            <a:avLst/>
          </a:prstGeom>
        </p:spPr>
      </p:pic>
      <p:pic>
        <p:nvPicPr>
          <p:cNvPr id="9" name="Picture 8"/>
          <p:cNvPicPr>
            <a:picLocks noChangeAspect="1"/>
          </p:cNvPicPr>
          <p:nvPr/>
        </p:nvPicPr>
        <p:blipFill>
          <a:blip r:embed="rId6"/>
          <a:stretch>
            <a:fillRect/>
          </a:stretch>
        </p:blipFill>
        <p:spPr>
          <a:xfrm>
            <a:off x="695400" y="5993376"/>
            <a:ext cx="1231499" cy="536494"/>
          </a:xfrm>
          <a:prstGeom prst="rect">
            <a:avLst/>
          </a:prstGeom>
        </p:spPr>
      </p:pic>
    </p:spTree>
    <p:extLst>
      <p:ext uri="{BB962C8B-B14F-4D97-AF65-F5344CB8AC3E}">
        <p14:creationId xmlns:p14="http://schemas.microsoft.com/office/powerpoint/2010/main" val="3272325356"/>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smtClean="0">
                <a:solidFill>
                  <a:srgbClr val="185190"/>
                </a:solidFill>
                <a:latin typeface="Georgia" panose="02040502050405020303" pitchFamily="18" charset="0"/>
              </a:rPr>
              <a:t>Carbon Management</a:t>
            </a:r>
            <a:endParaRPr lang="en-GB" b="1" dirty="0">
              <a:solidFill>
                <a:srgbClr val="185190"/>
              </a:solidFill>
              <a:latin typeface="Georgia" panose="02040502050405020303" pitchFamily="18" charset="0"/>
            </a:endParaRPr>
          </a:p>
        </p:txBody>
      </p:sp>
    </p:spTree>
    <p:extLst>
      <p:ext uri="{BB962C8B-B14F-4D97-AF65-F5344CB8AC3E}">
        <p14:creationId xmlns:p14="http://schemas.microsoft.com/office/powerpoint/2010/main" val="20855924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chemeClr val="tx2"/>
                </a:solidFill>
                <a:latin typeface="Georgia" panose="02040502050405020303" pitchFamily="18" charset="0"/>
              </a:rPr>
              <a:t>Education – the </a:t>
            </a:r>
            <a:r>
              <a:rPr lang="en-GB" sz="4000" b="1" dirty="0" smtClean="0">
                <a:solidFill>
                  <a:schemeClr val="tx2"/>
                </a:solidFill>
                <a:latin typeface="Georgia" panose="02040502050405020303" pitchFamily="18" charset="0"/>
              </a:rPr>
              <a:t>Problem?</a:t>
            </a:r>
            <a:endParaRPr lang="en-GB" sz="4000" b="1" dirty="0">
              <a:solidFill>
                <a:schemeClr val="tx2"/>
              </a:solidFill>
            </a:endParaRPr>
          </a:p>
        </p:txBody>
      </p:sp>
      <p:sp>
        <p:nvSpPr>
          <p:cNvPr id="3" name="Text Placeholder 2"/>
          <p:cNvSpPr>
            <a:spLocks noGrp="1"/>
          </p:cNvSpPr>
          <p:nvPr>
            <p:ph type="body" sz="quarter" idx="11"/>
          </p:nvPr>
        </p:nvSpPr>
        <p:spPr>
          <a:xfrm>
            <a:off x="407369" y="1628800"/>
            <a:ext cx="6480720" cy="4536504"/>
          </a:xfrm>
        </p:spPr>
        <p:txBody>
          <a:bodyPr/>
          <a:lstStyle/>
          <a:p>
            <a:pPr marL="9525" indent="0" algn="just">
              <a:buNone/>
            </a:pPr>
            <a:r>
              <a:rPr lang="en-US" sz="2400" dirty="0" smtClean="0">
                <a:latin typeface="Tahoma" panose="020B0604030504040204" pitchFamily="34" charset="0"/>
              </a:rPr>
              <a:t> </a:t>
            </a:r>
          </a:p>
          <a:p>
            <a:pPr>
              <a:lnSpc>
                <a:spcPct val="100000"/>
              </a:lnSpc>
            </a:pPr>
            <a:r>
              <a:rPr lang="en-US" sz="2400" dirty="0" smtClean="0">
                <a:latin typeface="Tahoma" panose="020B0604030504040204" pitchFamily="34" charset="0"/>
              </a:rPr>
              <a:t>In his 1991 paper What is Education for</a:t>
            </a:r>
            <a:r>
              <a:rPr lang="en-US" sz="2400" dirty="0">
                <a:latin typeface="Tahoma" panose="020B0604030504040204" pitchFamily="34" charset="0"/>
              </a:rPr>
              <a:t>? David Orr, Emeritus </a:t>
            </a:r>
            <a:r>
              <a:rPr lang="en-US" sz="2400" dirty="0" smtClean="0">
                <a:latin typeface="Tahoma" panose="020B0604030504040204" pitchFamily="34" charset="0"/>
              </a:rPr>
              <a:t>Professor, Oberlin College said </a:t>
            </a:r>
            <a:endParaRPr lang="en-GB" sz="2400" dirty="0"/>
          </a:p>
          <a:p>
            <a:pPr marL="9525" algn="just"/>
            <a:endParaRPr lang="en-US" sz="2400" dirty="0" smtClean="0">
              <a:latin typeface="Tahoma" panose="020B0604030504040204" pitchFamily="34" charset="0"/>
            </a:endParaRPr>
          </a:p>
          <a:p>
            <a:pPr marL="9525" indent="0" algn="just">
              <a:lnSpc>
                <a:spcPct val="100000"/>
              </a:lnSpc>
              <a:buNone/>
            </a:pPr>
            <a:r>
              <a:rPr lang="en-US" sz="2400" dirty="0" smtClean="0">
                <a:latin typeface="Tahoma" panose="020B0604030504040204" pitchFamily="34" charset="0"/>
              </a:rPr>
              <a:t> </a:t>
            </a:r>
            <a:endParaRPr lang="en-US" sz="2400" dirty="0">
              <a:latin typeface="Tahoma" panose="020B0604030504040204" pitchFamily="34" charset="0"/>
            </a:endParaRPr>
          </a:p>
          <a:p>
            <a:pPr marL="9525" algn="ctr">
              <a:lnSpc>
                <a:spcPct val="100000"/>
              </a:lnSpc>
            </a:pPr>
            <a:r>
              <a:rPr lang="en-US" sz="2800" i="1" dirty="0" smtClean="0">
                <a:latin typeface="Tahoma" panose="020B0604030504040204" pitchFamily="34" charset="0"/>
              </a:rPr>
              <a:t>“</a:t>
            </a:r>
            <a:r>
              <a:rPr lang="en-US" sz="2800" i="1" dirty="0">
                <a:latin typeface="Tahoma" panose="020B0604030504040204" pitchFamily="34" charset="0"/>
              </a:rPr>
              <a:t>Many things on which your future health and prosperity depend are in dire jeopardy: climate stability, the resilience and productivity of natural systems, the beauty of the natural world, and biological </a:t>
            </a:r>
            <a:r>
              <a:rPr lang="en-US" sz="2800" i="1" dirty="0" smtClean="0">
                <a:latin typeface="Tahoma" panose="020B0604030504040204" pitchFamily="34" charset="0"/>
              </a:rPr>
              <a:t>diversity.” </a:t>
            </a:r>
          </a:p>
          <a:p>
            <a:pPr marL="9525" algn="ctr"/>
            <a:endParaRPr lang="en-US" sz="2800" i="1"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7320136" y="1415290"/>
            <a:ext cx="3602038" cy="4471120"/>
          </a:xfrm>
          <a:prstGeom prst="rect">
            <a:avLst/>
          </a:prstGeom>
        </p:spPr>
      </p:pic>
    </p:spTree>
    <p:extLst>
      <p:ext uri="{BB962C8B-B14F-4D97-AF65-F5344CB8AC3E}">
        <p14:creationId xmlns:p14="http://schemas.microsoft.com/office/powerpoint/2010/main" val="3422966780"/>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081120" cy="651068"/>
          </a:xfrm>
        </p:spPr>
        <p:txBody>
          <a:bodyPr/>
          <a:lstStyle/>
          <a:p>
            <a:r>
              <a:rPr lang="en-GB" b="1" dirty="0" smtClean="0">
                <a:solidFill>
                  <a:schemeClr val="tx2"/>
                </a:solidFill>
              </a:rPr>
              <a:t>Managing Carbon  at UWE - Policy </a:t>
            </a:r>
            <a:endParaRPr lang="en-GB" b="1" dirty="0">
              <a:solidFill>
                <a:schemeClr val="tx2"/>
              </a:solidFill>
            </a:endParaRPr>
          </a:p>
        </p:txBody>
      </p:sp>
      <p:sp>
        <p:nvSpPr>
          <p:cNvPr id="3" name="Text Placeholder 2"/>
          <p:cNvSpPr>
            <a:spLocks noGrp="1"/>
          </p:cNvSpPr>
          <p:nvPr>
            <p:ph type="body" sz="quarter" idx="11"/>
          </p:nvPr>
        </p:nvSpPr>
        <p:spPr>
          <a:xfrm>
            <a:off x="695400" y="1271756"/>
            <a:ext cx="10873208" cy="5256584"/>
          </a:xfrm>
        </p:spPr>
        <p:txBody>
          <a:bodyPr/>
          <a:lstStyle/>
          <a:p>
            <a:r>
              <a:rPr lang="en-GB" sz="2400" dirty="0" smtClean="0"/>
              <a:t>Climate </a:t>
            </a:r>
            <a:r>
              <a:rPr lang="en-GB" sz="2400" smtClean="0"/>
              <a:t>and Ecological Emergency </a:t>
            </a:r>
            <a:r>
              <a:rPr lang="en-GB" sz="2400" dirty="0" smtClean="0"/>
              <a:t>Declaration by Board of Governors </a:t>
            </a:r>
          </a:p>
          <a:p>
            <a:r>
              <a:rPr lang="en-GB" sz="2400" dirty="0"/>
              <a:t>Institutional Strategy defined</a:t>
            </a:r>
          </a:p>
          <a:p>
            <a:r>
              <a:rPr lang="en-GB" sz="2400" dirty="0"/>
              <a:t>Net Zero 2030 Target </a:t>
            </a:r>
          </a:p>
          <a:p>
            <a:r>
              <a:rPr lang="en-GB" sz="2400" dirty="0"/>
              <a:t>Carbon and Energy </a:t>
            </a:r>
            <a:r>
              <a:rPr lang="en-GB" sz="2400" dirty="0" smtClean="0"/>
              <a:t>Management Plan 2020-2030 developed using Green House  Gas Protocol and Science Based Targets Initiative. </a:t>
            </a:r>
          </a:p>
          <a:p>
            <a:r>
              <a:rPr lang="en-GB" sz="2400" dirty="0"/>
              <a:t>Baseline Scope 1, 2 and 3 </a:t>
            </a:r>
            <a:r>
              <a:rPr lang="en-GB" sz="2400" dirty="0" smtClean="0"/>
              <a:t>established</a:t>
            </a:r>
          </a:p>
          <a:p>
            <a:r>
              <a:rPr lang="en-GB" sz="2400" dirty="0" smtClean="0"/>
              <a:t>Scope 3 Action Plan developed </a:t>
            </a:r>
          </a:p>
          <a:p>
            <a:r>
              <a:rPr lang="en-GB" sz="2400" dirty="0" smtClean="0"/>
              <a:t>Offsetting  Plan drafted</a:t>
            </a:r>
          </a:p>
          <a:p>
            <a:r>
              <a:rPr lang="en-GB" sz="2400" dirty="0" smtClean="0"/>
              <a:t>Carbon a KPI on Strategy 2030 Progress Tracker </a:t>
            </a:r>
            <a:endParaRPr lang="en-GB" sz="2400" dirty="0"/>
          </a:p>
          <a:p>
            <a:r>
              <a:rPr lang="en-GB" sz="2400" dirty="0" smtClean="0"/>
              <a:t>Climate on UWE Risk Register</a:t>
            </a:r>
            <a:endParaRPr lang="en-GB" sz="2400" dirty="0"/>
          </a:p>
          <a:p>
            <a:pPr marL="0" indent="0">
              <a:buNone/>
            </a:pPr>
            <a:endParaRPr lang="en-GB" sz="2400" dirty="0" smtClean="0"/>
          </a:p>
          <a:p>
            <a:endParaRPr lang="en-GB" sz="2400" dirty="0" smtClean="0"/>
          </a:p>
          <a:p>
            <a:pPr marL="0" indent="0">
              <a:buNone/>
            </a:pPr>
            <a:endParaRPr lang="en-GB" sz="2400" dirty="0" smtClean="0"/>
          </a:p>
          <a:p>
            <a:endParaRPr lang="en-GB" sz="2400" dirty="0" smtClean="0"/>
          </a:p>
          <a:p>
            <a:endParaRPr lang="en-GB" dirty="0" smtClean="0"/>
          </a:p>
          <a:p>
            <a:endParaRPr lang="en-GB" dirty="0"/>
          </a:p>
        </p:txBody>
      </p:sp>
    </p:spTree>
    <p:extLst>
      <p:ext uri="{BB962C8B-B14F-4D97-AF65-F5344CB8AC3E}">
        <p14:creationId xmlns:p14="http://schemas.microsoft.com/office/powerpoint/2010/main" val="3211917747"/>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7408" y="195264"/>
            <a:ext cx="8856984" cy="822325"/>
          </a:xfrm>
          <a:prstGeom prst="rect">
            <a:avLst/>
          </a:prstGeom>
        </p:spPr>
        <p:txBody>
          <a:bodyPr vert="horz" lIns="0" tIns="0" rIns="0" bIns="0" rtlCol="0" anchor="t" anchorCtr="0">
            <a:normAutofit fontScale="90000"/>
          </a:bodyPr>
          <a:lstStyle/>
          <a:p>
            <a:pPr>
              <a:lnSpc>
                <a:spcPts val="4200"/>
              </a:lnSpc>
              <a:spcBef>
                <a:spcPct val="20000"/>
              </a:spcBef>
            </a:pPr>
            <a:r>
              <a:rPr lang="en-US" sz="4000" b="1" dirty="0">
                <a:solidFill>
                  <a:srgbClr val="185190"/>
                </a:solidFill>
                <a:latin typeface="Georgia"/>
                <a:ea typeface="Georgia"/>
                <a:cs typeface="Georgia"/>
              </a:rPr>
              <a:t>The Carbon Management Hierarchy</a:t>
            </a:r>
          </a:p>
        </p:txBody>
      </p:sp>
      <p:sp>
        <p:nvSpPr>
          <p:cNvPr id="6" name="TextBox 5"/>
          <p:cNvSpPr txBox="1"/>
          <p:nvPr/>
        </p:nvSpPr>
        <p:spPr>
          <a:xfrm>
            <a:off x="1555750" y="6324601"/>
            <a:ext cx="7132538" cy="276999"/>
          </a:xfrm>
          <a:prstGeom prst="rect">
            <a:avLst/>
          </a:prstGeom>
          <a:noFill/>
        </p:spPr>
        <p:txBody>
          <a:bodyPr wrap="square" rtlCol="0">
            <a:spAutoFit/>
          </a:bodyPr>
          <a:lstStyle/>
          <a:p>
            <a:r>
              <a:rPr lang="en-GB" sz="1200" dirty="0"/>
              <a:t>Sources:  Forum for the Future (2008) Getting to Zero: Defining Corporate Carbon Neutrality</a:t>
            </a:r>
          </a:p>
        </p:txBody>
      </p:sp>
      <p:graphicFrame>
        <p:nvGraphicFramePr>
          <p:cNvPr id="4" name="Diagram 3">
            <a:extLst>
              <a:ext uri="{FF2B5EF4-FFF2-40B4-BE49-F238E27FC236}">
                <a16:creationId xmlns:a16="http://schemas.microsoft.com/office/drawing/2014/main" id="{34F47CE4-6B42-4F6B-9F02-790680E48F88}"/>
              </a:ext>
            </a:extLst>
          </p:cNvPr>
          <p:cNvGraphicFramePr/>
          <p:nvPr>
            <p:extLst>
              <p:ext uri="{D42A27DB-BD31-4B8C-83A1-F6EECF244321}">
                <p14:modId xmlns:p14="http://schemas.microsoft.com/office/powerpoint/2010/main" val="891784127"/>
              </p:ext>
            </p:extLst>
          </p:nvPr>
        </p:nvGraphicFramePr>
        <p:xfrm>
          <a:off x="3048000" y="1397000"/>
          <a:ext cx="715245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Up 4">
            <a:extLst>
              <a:ext uri="{FF2B5EF4-FFF2-40B4-BE49-F238E27FC236}">
                <a16:creationId xmlns:a16="http://schemas.microsoft.com/office/drawing/2014/main" id="{16354F70-0B13-496C-810F-08C5C418EF78}"/>
              </a:ext>
            </a:extLst>
          </p:cNvPr>
          <p:cNvSpPr/>
          <p:nvPr/>
        </p:nvSpPr>
        <p:spPr>
          <a:xfrm>
            <a:off x="1631504" y="1397000"/>
            <a:ext cx="648072" cy="4064000"/>
          </a:xfrm>
          <a:prstGeom prst="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4C70828-7F50-499E-9FB6-996691D0D206}"/>
              </a:ext>
            </a:extLst>
          </p:cNvPr>
          <p:cNvSpPr/>
          <p:nvPr/>
        </p:nvSpPr>
        <p:spPr>
          <a:xfrm>
            <a:off x="479376" y="2978597"/>
            <a:ext cx="2952328" cy="1323439"/>
          </a:xfrm>
          <a:prstGeom prst="rect">
            <a:avLst/>
          </a:prstGeom>
          <a:solidFill>
            <a:schemeClr val="bg1">
              <a:alpha val="68000"/>
            </a:schemeClr>
          </a:solid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Actions at the top of the hierarchy are more transformative and lasting in terms of reducing a company’s emissions baseline</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4336835"/>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366" y="548680"/>
            <a:ext cx="9937104" cy="1011105"/>
          </a:xfrm>
        </p:spPr>
        <p:txBody>
          <a:bodyPr>
            <a:noAutofit/>
          </a:bodyPr>
          <a:lstStyle/>
          <a:p>
            <a:r>
              <a:rPr lang="en-GB" sz="4400" b="1" dirty="0">
                <a:solidFill>
                  <a:srgbClr val="185190"/>
                </a:solidFill>
                <a:latin typeface="Georgia" panose="02040502050405020303" pitchFamily="18" charset="0"/>
              </a:rPr>
              <a:t>UWE’s </a:t>
            </a:r>
            <a:r>
              <a:rPr lang="en-GB" sz="4400" b="1" dirty="0" smtClean="0">
                <a:solidFill>
                  <a:srgbClr val="185190"/>
                </a:solidFill>
                <a:latin typeface="Georgia" panose="02040502050405020303" pitchFamily="18" charset="0"/>
              </a:rPr>
              <a:t>Carbon Baseline </a:t>
            </a:r>
            <a:r>
              <a:rPr lang="en-GB" sz="4400" b="1" dirty="0">
                <a:solidFill>
                  <a:srgbClr val="185190"/>
                </a:solidFill>
                <a:latin typeface="Georgia" panose="02040502050405020303" pitchFamily="18" charset="0"/>
              </a:rPr>
              <a:t>2018/19</a:t>
            </a:r>
            <a:br>
              <a:rPr lang="en-GB" sz="4400" b="1" dirty="0">
                <a:solidFill>
                  <a:srgbClr val="185190"/>
                </a:solidFill>
                <a:latin typeface="Georgia" panose="02040502050405020303" pitchFamily="18" charset="0"/>
              </a:rPr>
            </a:br>
            <a:endParaRPr lang="en-GB" sz="4400" b="1" dirty="0">
              <a:solidFill>
                <a:srgbClr val="185190"/>
              </a:solidFill>
              <a:latin typeface="Georgia" panose="02040502050405020303" pitchFamily="18" charset="0"/>
            </a:endParaRPr>
          </a:p>
        </p:txBody>
      </p:sp>
      <p:pic>
        <p:nvPicPr>
          <p:cNvPr id="5" name="Picture 4"/>
          <p:cNvPicPr>
            <a:picLocks noChangeAspect="1"/>
          </p:cNvPicPr>
          <p:nvPr/>
        </p:nvPicPr>
        <p:blipFill>
          <a:blip r:embed="rId2"/>
          <a:stretch>
            <a:fillRect/>
          </a:stretch>
        </p:blipFill>
        <p:spPr>
          <a:xfrm>
            <a:off x="1191691" y="2348880"/>
            <a:ext cx="9217025" cy="2438202"/>
          </a:xfrm>
          <a:prstGeom prst="rect">
            <a:avLst/>
          </a:prstGeom>
        </p:spPr>
      </p:pic>
    </p:spTree>
    <p:extLst>
      <p:ext uri="{BB962C8B-B14F-4D97-AF65-F5344CB8AC3E}">
        <p14:creationId xmlns:p14="http://schemas.microsoft.com/office/powerpoint/2010/main" val="643412763"/>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352" y="692696"/>
            <a:ext cx="11496659" cy="4680520"/>
          </a:xfrm>
          <a:prstGeom prst="rect">
            <a:avLst/>
          </a:prstGeom>
        </p:spPr>
      </p:pic>
    </p:spTree>
    <p:extLst>
      <p:ext uri="{BB962C8B-B14F-4D97-AF65-F5344CB8AC3E}">
        <p14:creationId xmlns:p14="http://schemas.microsoft.com/office/powerpoint/2010/main" val="3575141684"/>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873208" cy="651068"/>
          </a:xfrm>
        </p:spPr>
        <p:txBody>
          <a:bodyPr/>
          <a:lstStyle/>
          <a:p>
            <a:r>
              <a:rPr lang="en-GB" b="1" dirty="0" smtClean="0">
                <a:solidFill>
                  <a:srgbClr val="185190"/>
                </a:solidFill>
              </a:rPr>
              <a:t>Managing Carbon  at UWE - Practice </a:t>
            </a:r>
            <a:endParaRPr lang="en-GB" b="1" dirty="0">
              <a:solidFill>
                <a:srgbClr val="185190"/>
              </a:solidFill>
            </a:endParaRPr>
          </a:p>
        </p:txBody>
      </p:sp>
      <p:sp>
        <p:nvSpPr>
          <p:cNvPr id="3" name="Text Placeholder 2"/>
          <p:cNvSpPr>
            <a:spLocks noGrp="1"/>
          </p:cNvSpPr>
          <p:nvPr>
            <p:ph type="body" sz="quarter" idx="11"/>
          </p:nvPr>
        </p:nvSpPr>
        <p:spPr>
          <a:xfrm>
            <a:off x="695400" y="1271756"/>
            <a:ext cx="10873208" cy="5256584"/>
          </a:xfrm>
        </p:spPr>
        <p:txBody>
          <a:bodyPr/>
          <a:lstStyle/>
          <a:p>
            <a:r>
              <a:rPr lang="en-GB" sz="2400" dirty="0" smtClean="0"/>
              <a:t>Direct Power Purchase Agreement for renewable energy </a:t>
            </a:r>
          </a:p>
          <a:p>
            <a:r>
              <a:rPr lang="en-GB" sz="2400" dirty="0" smtClean="0"/>
              <a:t>REGO certified electricity</a:t>
            </a:r>
            <a:r>
              <a:rPr lang="en-GB" sz="2400" dirty="0"/>
              <a:t> </a:t>
            </a:r>
            <a:r>
              <a:rPr lang="en-GB" sz="2400" dirty="0" smtClean="0"/>
              <a:t>for residual electricity demand</a:t>
            </a:r>
          </a:p>
          <a:p>
            <a:r>
              <a:rPr lang="en-GB" sz="2400" dirty="0" smtClean="0"/>
              <a:t>PV arrays at each campus </a:t>
            </a:r>
          </a:p>
          <a:p>
            <a:r>
              <a:rPr lang="en-GB" sz="2400" dirty="0" smtClean="0"/>
              <a:t>CHP and District Heating Network on Frenchay Campus</a:t>
            </a:r>
          </a:p>
          <a:p>
            <a:r>
              <a:rPr lang="en-GB" sz="2400" dirty="0" smtClean="0"/>
              <a:t>Electrifying the university vehicle fleet </a:t>
            </a:r>
          </a:p>
          <a:p>
            <a:r>
              <a:rPr lang="en-GB" sz="2400" dirty="0" smtClean="0"/>
              <a:t>Promoting active travel </a:t>
            </a:r>
          </a:p>
          <a:p>
            <a:r>
              <a:rPr lang="en-GB" sz="2400" dirty="0" smtClean="0"/>
              <a:t>EV cars available for use by staff and students</a:t>
            </a:r>
          </a:p>
          <a:p>
            <a:r>
              <a:rPr lang="en-GB" sz="2400" dirty="0" smtClean="0"/>
              <a:t>Voi Scooters and Big Issue Electric Bikes for staff /students on campus</a:t>
            </a:r>
          </a:p>
          <a:p>
            <a:r>
              <a:rPr lang="en-GB" sz="2400" dirty="0" smtClean="0"/>
              <a:t>Pedal cycle scheme for students</a:t>
            </a:r>
          </a:p>
          <a:p>
            <a:r>
              <a:rPr lang="en-GB" sz="2400" dirty="0" smtClean="0"/>
              <a:t>Busy bus interchange on Frenchay Campus</a:t>
            </a:r>
          </a:p>
          <a:p>
            <a:endParaRPr lang="en-GB" sz="2400" dirty="0" smtClean="0"/>
          </a:p>
          <a:p>
            <a:pPr marL="0" indent="0">
              <a:buNone/>
            </a:pPr>
            <a:endParaRPr lang="en-GB" sz="2400" dirty="0" smtClean="0"/>
          </a:p>
          <a:p>
            <a:endParaRPr lang="en-GB" sz="2400" dirty="0" smtClean="0"/>
          </a:p>
          <a:p>
            <a:endParaRPr lang="en-GB" dirty="0" smtClean="0"/>
          </a:p>
          <a:p>
            <a:endParaRPr lang="en-GB" dirty="0"/>
          </a:p>
        </p:txBody>
      </p:sp>
    </p:spTree>
    <p:extLst>
      <p:ext uri="{BB962C8B-B14F-4D97-AF65-F5344CB8AC3E}">
        <p14:creationId xmlns:p14="http://schemas.microsoft.com/office/powerpoint/2010/main" val="1616762346"/>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10033115" cy="651068"/>
          </a:xfrm>
        </p:spPr>
        <p:txBody>
          <a:bodyPr/>
          <a:lstStyle/>
          <a:p>
            <a:r>
              <a:rPr lang="en-GB" sz="4000" b="1" dirty="0" smtClean="0"/>
              <a:t>Solar </a:t>
            </a:r>
            <a:r>
              <a:rPr lang="en-GB" sz="4000" b="1" dirty="0"/>
              <a:t>PV </a:t>
            </a:r>
            <a:r>
              <a:rPr lang="en-GB" sz="4000" b="1" dirty="0" smtClean="0"/>
              <a:t>Installations </a:t>
            </a:r>
            <a:r>
              <a:rPr lang="en-GB" sz="4000" b="1" dirty="0"/>
              <a:t>and </a:t>
            </a:r>
            <a:r>
              <a:rPr lang="en-GB" sz="4000" b="1" dirty="0" smtClean="0"/>
              <a:t>Capacities</a:t>
            </a:r>
            <a:endParaRPr lang="en-GB" sz="4000" b="1" dirty="0"/>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2" descr="cid:image002.png@01D83AEB.447BA8B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12915" y="2276872"/>
            <a:ext cx="7223374" cy="36966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111"/>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185190"/>
                </a:solidFill>
              </a:rPr>
              <a:t>CHP and DHN</a:t>
            </a:r>
            <a:endParaRPr lang="en-GB" b="1" dirty="0">
              <a:solidFill>
                <a:srgbClr val="185190"/>
              </a:solidFill>
            </a:endParaRPr>
          </a:p>
        </p:txBody>
      </p:sp>
      <p:sp>
        <p:nvSpPr>
          <p:cNvPr id="3" name="Text Placeholder 2"/>
          <p:cNvSpPr>
            <a:spLocks noGrp="1"/>
          </p:cNvSpPr>
          <p:nvPr>
            <p:ph type="body" sz="quarter" idx="11"/>
          </p:nvPr>
        </p:nvSpPr>
        <p:spPr>
          <a:xfrm>
            <a:off x="1103445" y="1340768"/>
            <a:ext cx="8783504" cy="4680520"/>
          </a:xfrm>
        </p:spPr>
        <p:txBody>
          <a:bodyPr/>
          <a:lstStyle/>
          <a:p>
            <a:pPr lvl="0"/>
            <a:r>
              <a:rPr lang="en-GB" sz="2000" dirty="0"/>
              <a:t>CHP engines:  2 x Bosch engines, each with 500kW heat (i.e. total heat capacity 1MW) and 400kWe power (i.e. total power capacity 800kWe).  </a:t>
            </a:r>
            <a:endParaRPr lang="en-GB" sz="2000" dirty="0" smtClean="0"/>
          </a:p>
          <a:p>
            <a:pPr lvl="0"/>
            <a:r>
              <a:rPr lang="en-GB" sz="2000" dirty="0" smtClean="0"/>
              <a:t>These </a:t>
            </a:r>
            <a:r>
              <a:rPr lang="en-GB" sz="2000" dirty="0"/>
              <a:t>are heat-led, so no heat is dumped</a:t>
            </a:r>
            <a:r>
              <a:rPr lang="en-GB" sz="2000" dirty="0" smtClean="0"/>
              <a:t>.</a:t>
            </a:r>
          </a:p>
          <a:p>
            <a:pPr lvl="0"/>
            <a:endParaRPr lang="en-GB" sz="2000" dirty="0"/>
          </a:p>
          <a:p>
            <a:pPr lvl="0"/>
            <a:r>
              <a:rPr lang="en-GB" sz="2000" dirty="0"/>
              <a:t>The DHN provides heat to 50% of Frenchay campus.</a:t>
            </a:r>
          </a:p>
          <a:p>
            <a:endParaRPr lang="en-GB" sz="2000" dirty="0"/>
          </a:p>
        </p:txBody>
      </p:sp>
      <p:pic>
        <p:nvPicPr>
          <p:cNvPr id="4" name="Picture 3"/>
          <p:cNvPicPr>
            <a:picLocks noChangeAspect="1"/>
          </p:cNvPicPr>
          <p:nvPr/>
        </p:nvPicPr>
        <p:blipFill>
          <a:blip r:embed="rId2"/>
          <a:stretch>
            <a:fillRect/>
          </a:stretch>
        </p:blipFill>
        <p:spPr>
          <a:xfrm>
            <a:off x="767408" y="3284984"/>
            <a:ext cx="4377364" cy="3366376"/>
          </a:xfrm>
          <a:prstGeom prst="rect">
            <a:avLst/>
          </a:prstGeom>
        </p:spPr>
      </p:pic>
      <p:pic>
        <p:nvPicPr>
          <p:cNvPr id="5" name="Picture 4"/>
          <p:cNvPicPr>
            <a:picLocks noChangeAspect="1"/>
          </p:cNvPicPr>
          <p:nvPr/>
        </p:nvPicPr>
        <p:blipFill>
          <a:blip r:embed="rId3"/>
          <a:stretch>
            <a:fillRect/>
          </a:stretch>
        </p:blipFill>
        <p:spPr>
          <a:xfrm>
            <a:off x="6023992" y="3090257"/>
            <a:ext cx="2010584" cy="3573313"/>
          </a:xfrm>
          <a:prstGeom prst="rect">
            <a:avLst/>
          </a:prstGeom>
        </p:spPr>
      </p:pic>
      <p:pic>
        <p:nvPicPr>
          <p:cNvPr id="6" name="Picture 5"/>
          <p:cNvPicPr>
            <a:picLocks noChangeAspect="1"/>
          </p:cNvPicPr>
          <p:nvPr/>
        </p:nvPicPr>
        <p:blipFill>
          <a:blip r:embed="rId4"/>
          <a:stretch>
            <a:fillRect/>
          </a:stretch>
        </p:blipFill>
        <p:spPr>
          <a:xfrm flipH="1">
            <a:off x="9063462" y="3102467"/>
            <a:ext cx="2003713" cy="3561103"/>
          </a:xfrm>
          <a:prstGeom prst="rect">
            <a:avLst/>
          </a:prstGeom>
        </p:spPr>
      </p:pic>
    </p:spTree>
    <p:extLst>
      <p:ext uri="{BB962C8B-B14F-4D97-AF65-F5344CB8AC3E}">
        <p14:creationId xmlns:p14="http://schemas.microsoft.com/office/powerpoint/2010/main" val="1011389340"/>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185190"/>
                </a:solidFill>
              </a:rPr>
              <a:t>Managing Carbon at UWE</a:t>
            </a:r>
            <a:endParaRPr lang="en-GB" b="1" dirty="0">
              <a:solidFill>
                <a:srgbClr val="185190"/>
              </a:solidFill>
            </a:endParaRPr>
          </a:p>
        </p:txBody>
      </p:sp>
      <p:sp>
        <p:nvSpPr>
          <p:cNvPr id="3" name="Text Placeholder 2"/>
          <p:cNvSpPr>
            <a:spLocks noGrp="1"/>
          </p:cNvSpPr>
          <p:nvPr>
            <p:ph type="body" sz="quarter" idx="11"/>
          </p:nvPr>
        </p:nvSpPr>
        <p:spPr>
          <a:xfrm>
            <a:off x="1103444" y="1557214"/>
            <a:ext cx="10033116" cy="4464074"/>
          </a:xfrm>
        </p:spPr>
        <p:txBody>
          <a:bodyPr/>
          <a:lstStyle/>
          <a:p>
            <a:r>
              <a:rPr lang="en-GB" sz="2400" dirty="0" smtClean="0"/>
              <a:t>New Student Accommodation designed to PassivHaus Standard</a:t>
            </a:r>
          </a:p>
          <a:p>
            <a:r>
              <a:rPr lang="en-GB" sz="2400" dirty="0" smtClean="0"/>
              <a:t>New Engineering Building BREEAM Excellent </a:t>
            </a:r>
          </a:p>
          <a:p>
            <a:pPr marL="0" indent="0">
              <a:buNone/>
            </a:pPr>
            <a:endParaRPr lang="en-GB" sz="2400" dirty="0" smtClean="0"/>
          </a:p>
          <a:p>
            <a:pPr marL="0" indent="0">
              <a:buNone/>
            </a:pPr>
            <a:r>
              <a:rPr lang="en-GB" sz="2400" dirty="0" smtClean="0"/>
              <a:t>BUT</a:t>
            </a:r>
          </a:p>
          <a:p>
            <a:pPr marL="0" indent="0">
              <a:buNone/>
            </a:pPr>
            <a:endParaRPr lang="en-GB" sz="2400" dirty="0" smtClean="0"/>
          </a:p>
          <a:p>
            <a:pPr marL="0" indent="0">
              <a:buNone/>
            </a:pPr>
            <a:r>
              <a:rPr lang="en-GB" sz="2400" dirty="0" smtClean="0"/>
              <a:t>Other   developments over the last decade and our historic estate present energy efficiency, emission mitigation and adaptation challenges</a:t>
            </a:r>
            <a:endParaRPr lang="en-GB" sz="2400" dirty="0"/>
          </a:p>
        </p:txBody>
      </p:sp>
      <p:pic>
        <p:nvPicPr>
          <p:cNvPr id="4" name="Picture 3"/>
          <p:cNvPicPr>
            <a:picLocks noChangeAspect="1"/>
          </p:cNvPicPr>
          <p:nvPr/>
        </p:nvPicPr>
        <p:blipFill>
          <a:blip r:embed="rId2"/>
          <a:stretch>
            <a:fillRect/>
          </a:stretch>
        </p:blipFill>
        <p:spPr>
          <a:xfrm>
            <a:off x="3135306" y="5135415"/>
            <a:ext cx="2384630" cy="1653690"/>
          </a:xfrm>
          <a:prstGeom prst="rect">
            <a:avLst/>
          </a:prstGeom>
        </p:spPr>
      </p:pic>
      <p:pic>
        <p:nvPicPr>
          <p:cNvPr id="5" name="Picture 4"/>
          <p:cNvPicPr>
            <a:picLocks noChangeAspect="1"/>
          </p:cNvPicPr>
          <p:nvPr/>
        </p:nvPicPr>
        <p:blipFill>
          <a:blip r:embed="rId3"/>
          <a:stretch>
            <a:fillRect/>
          </a:stretch>
        </p:blipFill>
        <p:spPr>
          <a:xfrm>
            <a:off x="5889847" y="5135414"/>
            <a:ext cx="2754977" cy="1640656"/>
          </a:xfrm>
          <a:prstGeom prst="rect">
            <a:avLst/>
          </a:prstGeom>
        </p:spPr>
      </p:pic>
      <p:pic>
        <p:nvPicPr>
          <p:cNvPr id="6" name="Picture 5"/>
          <p:cNvPicPr>
            <a:picLocks noChangeAspect="1"/>
          </p:cNvPicPr>
          <p:nvPr/>
        </p:nvPicPr>
        <p:blipFill>
          <a:blip r:embed="rId4"/>
          <a:stretch>
            <a:fillRect/>
          </a:stretch>
        </p:blipFill>
        <p:spPr>
          <a:xfrm>
            <a:off x="8758143" y="5097325"/>
            <a:ext cx="2842450" cy="1605149"/>
          </a:xfrm>
          <a:prstGeom prst="rect">
            <a:avLst/>
          </a:prstGeom>
        </p:spPr>
      </p:pic>
      <p:pic>
        <p:nvPicPr>
          <p:cNvPr id="7" name="Picture 6"/>
          <p:cNvPicPr>
            <a:picLocks noChangeAspect="1"/>
          </p:cNvPicPr>
          <p:nvPr/>
        </p:nvPicPr>
        <p:blipFill>
          <a:blip r:embed="rId5"/>
          <a:stretch>
            <a:fillRect/>
          </a:stretch>
        </p:blipFill>
        <p:spPr>
          <a:xfrm>
            <a:off x="479376" y="5127650"/>
            <a:ext cx="2517955" cy="1656184"/>
          </a:xfrm>
          <a:prstGeom prst="rect">
            <a:avLst/>
          </a:prstGeom>
        </p:spPr>
      </p:pic>
    </p:spTree>
    <p:extLst>
      <p:ext uri="{BB962C8B-B14F-4D97-AF65-F5344CB8AC3E}">
        <p14:creationId xmlns:p14="http://schemas.microsoft.com/office/powerpoint/2010/main" val="3441653933"/>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3392" y="695558"/>
            <a:ext cx="10873208" cy="651068"/>
          </a:xfrm>
        </p:spPr>
        <p:txBody>
          <a:bodyPr/>
          <a:lstStyle/>
          <a:p>
            <a:r>
              <a:rPr lang="en-GB" b="1" dirty="0" smtClean="0">
                <a:solidFill>
                  <a:srgbClr val="185190"/>
                </a:solidFill>
              </a:rPr>
              <a:t>PassivHaus Student Accommodation </a:t>
            </a:r>
            <a:endParaRPr lang="en-GB" b="1" dirty="0">
              <a:solidFill>
                <a:srgbClr val="185190"/>
              </a:solidFill>
            </a:endParaRPr>
          </a:p>
        </p:txBody>
      </p:sp>
      <p:pic>
        <p:nvPicPr>
          <p:cNvPr id="5" name="Picture 4"/>
          <p:cNvPicPr>
            <a:picLocks noChangeAspect="1"/>
          </p:cNvPicPr>
          <p:nvPr/>
        </p:nvPicPr>
        <p:blipFill>
          <a:blip r:embed="rId2"/>
          <a:stretch>
            <a:fillRect/>
          </a:stretch>
        </p:blipFill>
        <p:spPr>
          <a:xfrm>
            <a:off x="1915669" y="1844824"/>
            <a:ext cx="8048625" cy="3810000"/>
          </a:xfrm>
          <a:prstGeom prst="rect">
            <a:avLst/>
          </a:prstGeom>
        </p:spPr>
      </p:pic>
      <p:sp>
        <p:nvSpPr>
          <p:cNvPr id="3" name="Rectangle 2"/>
          <p:cNvSpPr/>
          <p:nvPr/>
        </p:nvSpPr>
        <p:spPr>
          <a:xfrm>
            <a:off x="623392" y="6187242"/>
            <a:ext cx="3365088" cy="369332"/>
          </a:xfrm>
          <a:prstGeom prst="rect">
            <a:avLst/>
          </a:prstGeom>
        </p:spPr>
        <p:txBody>
          <a:bodyPr wrap="none">
            <a:spAutoFit/>
          </a:bodyPr>
          <a:lstStyle/>
          <a:p>
            <a:r>
              <a:rPr lang="en-GB" dirty="0" smtClean="0"/>
              <a:t>Images credit: Stride </a:t>
            </a:r>
            <a:r>
              <a:rPr lang="en-GB" dirty="0"/>
              <a:t>Treglown </a:t>
            </a:r>
          </a:p>
        </p:txBody>
      </p:sp>
    </p:spTree>
    <p:extLst>
      <p:ext uri="{BB962C8B-B14F-4D97-AF65-F5344CB8AC3E}">
        <p14:creationId xmlns:p14="http://schemas.microsoft.com/office/powerpoint/2010/main" val="1832679399"/>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9673075" cy="651068"/>
          </a:xfrm>
        </p:spPr>
        <p:txBody>
          <a:bodyPr/>
          <a:lstStyle/>
          <a:p>
            <a:r>
              <a:rPr lang="en-GB" b="1" dirty="0" smtClean="0">
                <a:solidFill>
                  <a:srgbClr val="185190"/>
                </a:solidFill>
              </a:rPr>
              <a:t>Managing Carbon – Challenges </a:t>
            </a:r>
            <a:endParaRPr lang="en-GB" b="1" dirty="0">
              <a:solidFill>
                <a:srgbClr val="185190"/>
              </a:solidFill>
            </a:endParaRPr>
          </a:p>
        </p:txBody>
      </p:sp>
      <p:sp>
        <p:nvSpPr>
          <p:cNvPr id="3" name="Text Placeholder 2"/>
          <p:cNvSpPr>
            <a:spLocks noGrp="1"/>
          </p:cNvSpPr>
          <p:nvPr>
            <p:ph type="body" sz="quarter" idx="11"/>
          </p:nvPr>
        </p:nvSpPr>
        <p:spPr>
          <a:xfrm>
            <a:off x="767408" y="1346162"/>
            <a:ext cx="10177131" cy="4464074"/>
          </a:xfrm>
        </p:spPr>
        <p:txBody>
          <a:bodyPr/>
          <a:lstStyle/>
          <a:p>
            <a:r>
              <a:rPr lang="en-GB" sz="2400" dirty="0" smtClean="0"/>
              <a:t>Mitigation is our focus</a:t>
            </a:r>
          </a:p>
          <a:p>
            <a:r>
              <a:rPr lang="en-GB" sz="2400" dirty="0" smtClean="0"/>
              <a:t>Removing gas from the estates is an urgent action but the CHP engines are gas fired!</a:t>
            </a:r>
          </a:p>
          <a:p>
            <a:r>
              <a:rPr lang="en-GB" sz="2400" dirty="0" smtClean="0"/>
              <a:t>Understanding the trajectory to 2030 for Scopes 1 and 2</a:t>
            </a:r>
          </a:p>
          <a:p>
            <a:r>
              <a:rPr lang="en-GB" sz="2400" dirty="0" smtClean="0"/>
              <a:t>Better understanding the sources and magnitude of Scope 3 emissions and understanding where the control measures may be located</a:t>
            </a:r>
          </a:p>
          <a:p>
            <a:pPr marL="0" indent="0">
              <a:buNone/>
            </a:pPr>
            <a:endParaRPr lang="en-GB" sz="2400" dirty="0" smtClean="0"/>
          </a:p>
          <a:p>
            <a:r>
              <a:rPr lang="en-GB" sz="2400" dirty="0" smtClean="0"/>
              <a:t>What will be our C compensation or offsetting requirement in 2030?</a:t>
            </a:r>
          </a:p>
          <a:p>
            <a:r>
              <a:rPr lang="en-GB" sz="2400" dirty="0" smtClean="0"/>
              <a:t>When to decide on compensation options?</a:t>
            </a:r>
          </a:p>
          <a:p>
            <a:r>
              <a:rPr lang="en-GB" sz="2400" dirty="0" smtClean="0"/>
              <a:t>Where to locate compensation actions?</a:t>
            </a:r>
          </a:p>
          <a:p>
            <a:endParaRPr lang="en-GB" sz="2400" dirty="0" smtClean="0"/>
          </a:p>
          <a:p>
            <a:r>
              <a:rPr lang="en-GB" sz="2400" dirty="0" smtClean="0"/>
              <a:t>Bringing adaptation into focus as an equal priority</a:t>
            </a:r>
          </a:p>
          <a:p>
            <a:endParaRPr lang="en-GB" sz="2400" dirty="0" smtClean="0"/>
          </a:p>
          <a:p>
            <a:endParaRPr lang="en-GB" sz="2400" dirty="0" smtClean="0"/>
          </a:p>
          <a:p>
            <a:endParaRPr lang="en-GB" sz="2400" dirty="0"/>
          </a:p>
        </p:txBody>
      </p:sp>
    </p:spTree>
    <p:extLst>
      <p:ext uri="{BB962C8B-B14F-4D97-AF65-F5344CB8AC3E}">
        <p14:creationId xmlns:p14="http://schemas.microsoft.com/office/powerpoint/2010/main" val="200540524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latin typeface="Georgia" panose="02040502050405020303" pitchFamily="18" charset="0"/>
                <a:ea typeface="Tahoma" panose="020B0604030504040204" pitchFamily="34" charset="0"/>
                <a:cs typeface="Tahoma" panose="020B0604030504040204" pitchFamily="34" charset="0"/>
              </a:rPr>
              <a:t>How </a:t>
            </a:r>
            <a:r>
              <a:rPr lang="en-US" b="1" dirty="0" smtClean="0">
                <a:solidFill>
                  <a:schemeClr val="tx2"/>
                </a:solidFill>
                <a:latin typeface="Georgia" panose="02040502050405020303" pitchFamily="18" charset="0"/>
                <a:ea typeface="Tahoma" panose="020B0604030504040204" pitchFamily="34" charset="0"/>
                <a:cs typeface="Tahoma" panose="020B0604030504040204" pitchFamily="34" charset="0"/>
              </a:rPr>
              <a:t>Did We Get Here</a:t>
            </a:r>
            <a:r>
              <a:rPr lang="en-US" b="1" dirty="0">
                <a:solidFill>
                  <a:schemeClr val="tx2"/>
                </a:solidFill>
                <a:latin typeface="Georgia" panose="02040502050405020303" pitchFamily="18" charset="0"/>
                <a:ea typeface="Tahoma" panose="020B0604030504040204" pitchFamily="34" charset="0"/>
                <a:cs typeface="Tahoma" panose="020B0604030504040204" pitchFamily="34" charset="0"/>
              </a:rPr>
              <a:t>? </a:t>
            </a:r>
            <a:r>
              <a:rPr lang="en-GB" b="1" dirty="0">
                <a:solidFill>
                  <a:schemeClr val="tx2"/>
                </a:solidFill>
                <a:latin typeface="Georgia" panose="02040502050405020303" pitchFamily="18" charset="0"/>
                <a:ea typeface="Tahoma" panose="020B0604030504040204" pitchFamily="34" charset="0"/>
                <a:cs typeface="Tahoma" panose="020B0604030504040204" pitchFamily="34" charset="0"/>
              </a:rPr>
              <a:t> </a:t>
            </a:r>
            <a:r>
              <a:rPr lang="en-GB" b="1" dirty="0">
                <a:solidFill>
                  <a:schemeClr val="tx2"/>
                </a:solidFill>
                <a:latin typeface="Georgia" panose="02040502050405020303" pitchFamily="18" charset="0"/>
              </a:rPr>
              <a:t/>
            </a:r>
            <a:br>
              <a:rPr lang="en-GB" b="1" dirty="0">
                <a:solidFill>
                  <a:schemeClr val="tx2"/>
                </a:solidFill>
                <a:latin typeface="Georgia" panose="02040502050405020303" pitchFamily="18" charset="0"/>
              </a:rPr>
            </a:b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p:txBody>
          <a:bodyPr/>
          <a:lstStyle/>
          <a:p>
            <a:pPr algn="just"/>
            <a:r>
              <a:rPr lang="en-US" sz="2800" dirty="0" smtClean="0">
                <a:latin typeface="Tahoma" panose="020B0604030504040204" pitchFamily="34" charset="0"/>
              </a:rPr>
              <a:t>Well as Orr also said </a:t>
            </a:r>
          </a:p>
          <a:p>
            <a:pPr algn="just"/>
            <a:endParaRPr lang="en-US" sz="2800" dirty="0" smtClean="0">
              <a:latin typeface="Tahoma" panose="020B0604030504040204" pitchFamily="34" charset="0"/>
            </a:endParaRPr>
          </a:p>
          <a:p>
            <a:pPr algn="ctr"/>
            <a:r>
              <a:rPr lang="en-US" sz="2800" i="1" dirty="0" smtClean="0">
                <a:latin typeface="Tahoma" panose="020B0604030504040204" pitchFamily="34" charset="0"/>
              </a:rPr>
              <a:t>“It is worth noting that this is not the work of ignorant people. It is, rather, largely the result of work by people with BAs, BScs, LLBs, MBAs, and PhDs”.</a:t>
            </a:r>
            <a:endParaRPr lang="en-GB" sz="2800" dirty="0" smtClean="0">
              <a:latin typeface="Tahoma" panose="020B0604030504040204" pitchFamily="34" charset="0"/>
            </a:endParaRPr>
          </a:p>
          <a:p>
            <a:pPr algn="ctr"/>
            <a:endParaRPr lang="en-GB" sz="2800" dirty="0"/>
          </a:p>
        </p:txBody>
      </p:sp>
      <p:pic>
        <p:nvPicPr>
          <p:cNvPr id="4" name="Picture 3"/>
          <p:cNvPicPr>
            <a:picLocks noChangeAspect="1"/>
          </p:cNvPicPr>
          <p:nvPr/>
        </p:nvPicPr>
        <p:blipFill>
          <a:blip r:embed="rId2"/>
          <a:stretch>
            <a:fillRect/>
          </a:stretch>
        </p:blipFill>
        <p:spPr>
          <a:xfrm>
            <a:off x="5521905" y="4437112"/>
            <a:ext cx="1292204" cy="1724595"/>
          </a:xfrm>
          <a:prstGeom prst="rect">
            <a:avLst/>
          </a:prstGeom>
        </p:spPr>
      </p:pic>
      <p:sp>
        <p:nvSpPr>
          <p:cNvPr id="5" name="Rectangle 4"/>
          <p:cNvSpPr/>
          <p:nvPr/>
        </p:nvSpPr>
        <p:spPr>
          <a:xfrm>
            <a:off x="4295800" y="6309320"/>
            <a:ext cx="2957476" cy="307777"/>
          </a:xfrm>
          <a:prstGeom prst="rect">
            <a:avLst/>
          </a:prstGeom>
        </p:spPr>
        <p:txBody>
          <a:bodyPr wrap="none">
            <a:spAutoFit/>
          </a:bodyPr>
          <a:lstStyle/>
          <a:p>
            <a:r>
              <a:rPr lang="en-GB" sz="1400" dirty="0">
                <a:latin typeface="Tahoma" panose="020B0604030504040204" pitchFamily="34" charset="0"/>
                <a:ea typeface="Tahoma" panose="020B0604030504040204" pitchFamily="34" charset="0"/>
                <a:cs typeface="Tahoma" panose="020B0604030504040204" pitchFamily="34" charset="0"/>
                <a:hlinkClick r:id="rId3"/>
              </a:rPr>
              <a:t>https://</a:t>
            </a:r>
            <a:r>
              <a:rPr lang="en-GB" sz="1400" dirty="0" smtClean="0">
                <a:latin typeface="Tahoma" panose="020B0604030504040204" pitchFamily="34" charset="0"/>
                <a:ea typeface="Tahoma" panose="020B0604030504040204" pitchFamily="34" charset="0"/>
                <a:cs typeface="Tahoma" panose="020B0604030504040204" pitchFamily="34" charset="0"/>
                <a:hlinkClick r:id="rId3"/>
              </a:rPr>
              <a:t>www.oberlin.edu/david-orr</a:t>
            </a:r>
            <a:r>
              <a:rPr lang="en-GB" sz="1400" dirty="0" smtClean="0">
                <a:latin typeface="Tahoma" panose="020B0604030504040204" pitchFamily="34" charset="0"/>
                <a:ea typeface="Tahoma" panose="020B0604030504040204" pitchFamily="34" charset="0"/>
                <a:cs typeface="Tahoma" panose="020B0604030504040204" pitchFamily="34" charset="0"/>
              </a:rPr>
              <a:t> </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0827558"/>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9416" y="467514"/>
            <a:ext cx="8783505" cy="651068"/>
          </a:xfrm>
        </p:spPr>
        <p:txBody>
          <a:bodyPr/>
          <a:lstStyle/>
          <a:p>
            <a:r>
              <a:rPr lang="en-GB" b="1" dirty="0" smtClean="0">
                <a:solidFill>
                  <a:srgbClr val="185190"/>
                </a:solidFill>
              </a:rPr>
              <a:t>Adaptation and Climate Risk </a:t>
            </a:r>
            <a:endParaRPr lang="en-GB" b="1" dirty="0">
              <a:solidFill>
                <a:srgbClr val="185190"/>
              </a:solidFill>
            </a:endParaRPr>
          </a:p>
        </p:txBody>
      </p:sp>
      <p:sp>
        <p:nvSpPr>
          <p:cNvPr id="5" name="Text Placeholder 4"/>
          <p:cNvSpPr>
            <a:spLocks noGrp="1"/>
          </p:cNvSpPr>
          <p:nvPr>
            <p:ph type="body" sz="quarter" idx="11"/>
          </p:nvPr>
        </p:nvSpPr>
        <p:spPr>
          <a:xfrm>
            <a:off x="731466" y="1159011"/>
            <a:ext cx="9529060" cy="5530698"/>
          </a:xfrm>
        </p:spPr>
        <p:txBody>
          <a:bodyPr/>
          <a:lstStyle/>
          <a:p>
            <a:r>
              <a:rPr lang="en-GB" sz="2400" dirty="0" smtClean="0"/>
              <a:t>What is the risk profile for the university site? </a:t>
            </a:r>
          </a:p>
          <a:p>
            <a:pPr lvl="1"/>
            <a:r>
              <a:rPr lang="en-GB" sz="2400" dirty="0" smtClean="0"/>
              <a:t> Flood, heat, wind?</a:t>
            </a:r>
          </a:p>
          <a:p>
            <a:r>
              <a:rPr lang="en-GB" sz="2400" dirty="0" smtClean="0"/>
              <a:t>What </a:t>
            </a:r>
            <a:r>
              <a:rPr lang="en-GB" sz="2400" dirty="0"/>
              <a:t>are the institutional </a:t>
            </a:r>
            <a:r>
              <a:rPr lang="en-GB" sz="2400" dirty="0" smtClean="0"/>
              <a:t>priorities for </a:t>
            </a:r>
            <a:r>
              <a:rPr lang="en-GB" sz="2400" dirty="0"/>
              <a:t>adaptation</a:t>
            </a:r>
            <a:r>
              <a:rPr lang="en-GB" sz="2400" dirty="0" smtClean="0"/>
              <a:t>? </a:t>
            </a:r>
            <a:endParaRPr lang="en-GB" sz="2400" dirty="0"/>
          </a:p>
          <a:p>
            <a:pPr lvl="1"/>
            <a:r>
              <a:rPr lang="en-GB" sz="2400" dirty="0" smtClean="0"/>
              <a:t>Teaching, Research, Sports, Residences?</a:t>
            </a:r>
          </a:p>
          <a:p>
            <a:r>
              <a:rPr lang="en-GB" sz="2400" dirty="0" smtClean="0"/>
              <a:t>Critical infrastructure resilience.</a:t>
            </a:r>
          </a:p>
          <a:p>
            <a:r>
              <a:rPr lang="en-GB" sz="2400" dirty="0" smtClean="0"/>
              <a:t>Supply chain resilience.</a:t>
            </a:r>
          </a:p>
          <a:p>
            <a:r>
              <a:rPr lang="en-GB" sz="2400" dirty="0" smtClean="0"/>
              <a:t>Maintaining access in extreme weather events.</a:t>
            </a:r>
          </a:p>
          <a:p>
            <a:r>
              <a:rPr lang="en-GB" sz="2400" dirty="0" smtClean="0"/>
              <a:t>Providing cooling and shade.</a:t>
            </a:r>
          </a:p>
          <a:p>
            <a:r>
              <a:rPr lang="en-GB" sz="2400" dirty="0" smtClean="0"/>
              <a:t>Planning for water scarcity.</a:t>
            </a:r>
          </a:p>
          <a:p>
            <a:pPr>
              <a:lnSpc>
                <a:spcPct val="150000"/>
              </a:lnSpc>
            </a:pPr>
            <a:r>
              <a:rPr lang="en-GB" sz="2400" dirty="0"/>
              <a:t>Risk assessment of climate impacts not fully developed.</a:t>
            </a:r>
          </a:p>
          <a:p>
            <a:pPr>
              <a:lnSpc>
                <a:spcPct val="150000"/>
              </a:lnSpc>
            </a:pPr>
            <a:r>
              <a:rPr lang="en-GB" sz="2400" dirty="0"/>
              <a:t>When do we need adaptations in </a:t>
            </a:r>
            <a:r>
              <a:rPr lang="en-GB" sz="2400" dirty="0" smtClean="0"/>
              <a:t>place?</a:t>
            </a:r>
            <a:endParaRPr lang="en-GB" sz="2400" dirty="0"/>
          </a:p>
          <a:p>
            <a:pPr>
              <a:lnSpc>
                <a:spcPct val="150000"/>
              </a:lnSpc>
            </a:pPr>
            <a:endParaRPr lang="en-GB" sz="2000" dirty="0" smtClean="0"/>
          </a:p>
          <a:p>
            <a:endParaRPr lang="en-GB" sz="2000" dirty="0" smtClean="0"/>
          </a:p>
          <a:p>
            <a:endParaRPr lang="en-GB" sz="2000" dirty="0" smtClean="0"/>
          </a:p>
          <a:p>
            <a:pPr marL="0" indent="0">
              <a:buNone/>
            </a:pPr>
            <a:endParaRPr lang="en-GB" sz="2000" dirty="0" smtClean="0"/>
          </a:p>
          <a:p>
            <a:pPr marL="0" indent="0">
              <a:buNone/>
            </a:pPr>
            <a:endParaRPr lang="en-GB" sz="2000" dirty="0"/>
          </a:p>
          <a:p>
            <a:endParaRPr lang="en-GB" dirty="0"/>
          </a:p>
        </p:txBody>
      </p:sp>
      <p:pic>
        <p:nvPicPr>
          <p:cNvPr id="2" name="Picture 1"/>
          <p:cNvPicPr>
            <a:picLocks noChangeAspect="1"/>
          </p:cNvPicPr>
          <p:nvPr/>
        </p:nvPicPr>
        <p:blipFill>
          <a:blip r:embed="rId2"/>
          <a:stretch>
            <a:fillRect/>
          </a:stretch>
        </p:blipFill>
        <p:spPr>
          <a:xfrm>
            <a:off x="8688288" y="1036394"/>
            <a:ext cx="2499577" cy="1688738"/>
          </a:xfrm>
          <a:prstGeom prst="rect">
            <a:avLst/>
          </a:prstGeom>
        </p:spPr>
      </p:pic>
      <p:pic>
        <p:nvPicPr>
          <p:cNvPr id="3" name="Picture 2"/>
          <p:cNvPicPr>
            <a:picLocks noChangeAspect="1"/>
          </p:cNvPicPr>
          <p:nvPr/>
        </p:nvPicPr>
        <p:blipFill>
          <a:blip r:embed="rId3"/>
          <a:stretch>
            <a:fillRect/>
          </a:stretch>
        </p:blipFill>
        <p:spPr>
          <a:xfrm>
            <a:off x="8700481" y="2996952"/>
            <a:ext cx="2487384" cy="1646063"/>
          </a:xfrm>
          <a:prstGeom prst="rect">
            <a:avLst/>
          </a:prstGeom>
        </p:spPr>
      </p:pic>
      <p:pic>
        <p:nvPicPr>
          <p:cNvPr id="6" name="Picture 5"/>
          <p:cNvPicPr>
            <a:picLocks noChangeAspect="1"/>
          </p:cNvPicPr>
          <p:nvPr/>
        </p:nvPicPr>
        <p:blipFill>
          <a:blip r:embed="rId4"/>
          <a:stretch>
            <a:fillRect/>
          </a:stretch>
        </p:blipFill>
        <p:spPr>
          <a:xfrm>
            <a:off x="8700481" y="4921773"/>
            <a:ext cx="2517866" cy="1658256"/>
          </a:xfrm>
          <a:prstGeom prst="rect">
            <a:avLst/>
          </a:prstGeom>
        </p:spPr>
      </p:pic>
    </p:spTree>
    <p:extLst>
      <p:ext uri="{BB962C8B-B14F-4D97-AF65-F5344CB8AC3E}">
        <p14:creationId xmlns:p14="http://schemas.microsoft.com/office/powerpoint/2010/main" val="3539377532"/>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545684"/>
            <a:ext cx="11377264" cy="651068"/>
          </a:xfrm>
        </p:spPr>
        <p:txBody>
          <a:bodyPr/>
          <a:lstStyle/>
          <a:p>
            <a:r>
              <a:rPr lang="en-GB" sz="3200" b="1" dirty="0" smtClean="0">
                <a:solidFill>
                  <a:schemeClr val="tx2"/>
                </a:solidFill>
              </a:rPr>
              <a:t>Managing Carbon  at UWE – Research and Teachin</a:t>
            </a:r>
            <a:r>
              <a:rPr lang="en-GB" sz="3600" b="1" dirty="0" smtClean="0">
                <a:solidFill>
                  <a:schemeClr val="tx2"/>
                </a:solidFill>
              </a:rPr>
              <a:t>g</a:t>
            </a:r>
            <a:endParaRPr lang="en-GB" sz="3600" b="1" dirty="0">
              <a:solidFill>
                <a:schemeClr val="tx2"/>
              </a:solidFill>
            </a:endParaRPr>
          </a:p>
        </p:txBody>
      </p:sp>
      <p:sp>
        <p:nvSpPr>
          <p:cNvPr id="3" name="Text Placeholder 2"/>
          <p:cNvSpPr>
            <a:spLocks noGrp="1"/>
          </p:cNvSpPr>
          <p:nvPr>
            <p:ph type="body" sz="quarter" idx="11"/>
          </p:nvPr>
        </p:nvSpPr>
        <p:spPr>
          <a:xfrm>
            <a:off x="623392" y="1196752"/>
            <a:ext cx="10729192" cy="5256584"/>
          </a:xfrm>
        </p:spPr>
        <p:txBody>
          <a:bodyPr/>
          <a:lstStyle/>
          <a:p>
            <a:pPr marL="0" indent="0">
              <a:buNone/>
            </a:pPr>
            <a:endParaRPr lang="en-GB" sz="2400" dirty="0" smtClean="0"/>
          </a:p>
          <a:p>
            <a:r>
              <a:rPr lang="en-GB" sz="2400" dirty="0" smtClean="0"/>
              <a:t>Changing Climate Research Network established</a:t>
            </a:r>
          </a:p>
          <a:p>
            <a:r>
              <a:rPr lang="en-GB" sz="2400" dirty="0" smtClean="0"/>
              <a:t>Sustainability and Climate Change Resilience Research Beacon established</a:t>
            </a:r>
          </a:p>
          <a:p>
            <a:r>
              <a:rPr lang="en-GB" sz="2400" dirty="0" smtClean="0"/>
              <a:t>Zero Carbon Building MOOC</a:t>
            </a:r>
          </a:p>
          <a:p>
            <a:r>
              <a:rPr lang="en-GB" sz="2400" dirty="0" smtClean="0"/>
              <a:t>Carbon literacy training for staff developed</a:t>
            </a:r>
          </a:p>
          <a:p>
            <a:r>
              <a:rPr lang="en-GB" sz="2400" dirty="0" smtClean="0"/>
              <a:t>Carbon literacy and climate awareness being infused into the curriculum as part of SDG mapping – identifying positive and negative impacts of carbon action on other SDGs.</a:t>
            </a:r>
          </a:p>
          <a:p>
            <a:r>
              <a:rPr lang="en-GB" sz="2400" dirty="0"/>
              <a:t>Green Skills for Jobs and </a:t>
            </a:r>
            <a:r>
              <a:rPr lang="en-GB" sz="2400" dirty="0" smtClean="0"/>
              <a:t>Entrepreneurship </a:t>
            </a:r>
            <a:r>
              <a:rPr lang="en-GB" sz="2400" dirty="0"/>
              <a:t>for young adults </a:t>
            </a:r>
            <a:r>
              <a:rPr lang="en-GB" sz="2400" dirty="0" smtClean="0"/>
              <a:t>from under represented groups</a:t>
            </a:r>
          </a:p>
          <a:p>
            <a:r>
              <a:rPr lang="en-GB" sz="2400" dirty="0" smtClean="0"/>
              <a:t>Skills </a:t>
            </a:r>
            <a:r>
              <a:rPr lang="en-GB" sz="2400" dirty="0"/>
              <a:t>for Clean Growth programme for SMEs in the West of </a:t>
            </a:r>
            <a:r>
              <a:rPr lang="en-GB" sz="2400" dirty="0" smtClean="0"/>
              <a:t>England</a:t>
            </a:r>
            <a:endParaRPr lang="en-GB" dirty="0" smtClean="0"/>
          </a:p>
          <a:p>
            <a:endParaRPr lang="en-GB" dirty="0"/>
          </a:p>
        </p:txBody>
      </p:sp>
    </p:spTree>
    <p:extLst>
      <p:ext uri="{BB962C8B-B14F-4D97-AF65-F5344CB8AC3E}">
        <p14:creationId xmlns:p14="http://schemas.microsoft.com/office/powerpoint/2010/main" val="2760208092"/>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04" y="476672"/>
            <a:ext cx="11449272" cy="1011105"/>
          </a:xfrm>
        </p:spPr>
        <p:txBody>
          <a:bodyPr>
            <a:normAutofit/>
          </a:bodyPr>
          <a:lstStyle/>
          <a:p>
            <a:pPr algn="l"/>
            <a:r>
              <a:rPr lang="en-GB" sz="3200" dirty="0">
                <a:solidFill>
                  <a:schemeClr val="tx2"/>
                </a:solidFill>
                <a:latin typeface="Georgia" panose="02040502050405020303" pitchFamily="18" charset="0"/>
              </a:rPr>
              <a:t> </a:t>
            </a:r>
            <a:r>
              <a:rPr lang="en-GB" sz="4000" b="1" dirty="0">
                <a:solidFill>
                  <a:schemeClr val="tx2"/>
                </a:solidFill>
                <a:latin typeface="Georgia" panose="02040502050405020303" pitchFamily="18" charset="0"/>
              </a:rPr>
              <a:t>The </a:t>
            </a:r>
            <a:r>
              <a:rPr lang="en-GB" sz="4000" b="1" dirty="0" smtClean="0">
                <a:solidFill>
                  <a:schemeClr val="tx2"/>
                </a:solidFill>
                <a:latin typeface="Georgia" panose="02040502050405020303" pitchFamily="18" charset="0"/>
              </a:rPr>
              <a:t>Sustainability Agenda Matters</a:t>
            </a:r>
            <a:endParaRPr lang="en-GB" sz="40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428778" y="1323348"/>
            <a:ext cx="11593288" cy="5400600"/>
          </a:xfrm>
        </p:spPr>
        <p:txBody>
          <a:bodyPr/>
          <a:lstStyle/>
          <a:p>
            <a:pPr>
              <a:buClr>
                <a:schemeClr val="tx1"/>
              </a:buClr>
              <a:buFont typeface="Arial" panose="020B0604020202020204" pitchFamily="34" charset="0"/>
              <a:buChar char="•"/>
            </a:pPr>
            <a:r>
              <a:rPr lang="en-GB" sz="2800" dirty="0" smtClean="0">
                <a:latin typeface="Tahoma" panose="020B0604030504040204" pitchFamily="34" charset="0"/>
              </a:rPr>
              <a:t>It can </a:t>
            </a:r>
            <a:r>
              <a:rPr lang="en-GB" sz="2800" dirty="0">
                <a:latin typeface="Tahoma" panose="020B0604030504040204" pitchFamily="34" charset="0"/>
              </a:rPr>
              <a:t>and must be part of a university </a:t>
            </a:r>
            <a:r>
              <a:rPr lang="en-GB" sz="2800" dirty="0" smtClean="0">
                <a:latin typeface="Tahoma" panose="020B0604030504040204" pitchFamily="34" charset="0"/>
              </a:rPr>
              <a:t>mission</a:t>
            </a:r>
          </a:p>
          <a:p>
            <a:pPr>
              <a:buClr>
                <a:schemeClr val="tx1"/>
              </a:buClr>
              <a:buFont typeface="Arial" panose="020B0604020202020204" pitchFamily="34" charset="0"/>
              <a:buChar char="•"/>
            </a:pPr>
            <a:r>
              <a:rPr lang="en-GB" sz="2800" dirty="0" smtClean="0">
                <a:latin typeface="Tahoma" panose="020B0604030504040204" pitchFamily="34" charset="0"/>
              </a:rPr>
              <a:t>It needs Senior Management leadership.</a:t>
            </a:r>
            <a:endParaRPr lang="en-GB" sz="2800" dirty="0">
              <a:latin typeface="Tahoma" panose="020B0604030504040204" pitchFamily="34" charset="0"/>
            </a:endParaRPr>
          </a:p>
          <a:p>
            <a:pPr>
              <a:buClr>
                <a:schemeClr val="tx1"/>
              </a:buClr>
              <a:buFont typeface="Arial" panose="020B0604020202020204" pitchFamily="34" charset="0"/>
              <a:buChar char="•"/>
            </a:pPr>
            <a:r>
              <a:rPr lang="en-GB" sz="2800" dirty="0">
                <a:latin typeface="Tahoma" panose="020B0604030504040204" pitchFamily="34" charset="0"/>
              </a:rPr>
              <a:t>It matters to current students.</a:t>
            </a:r>
          </a:p>
          <a:p>
            <a:pPr>
              <a:buClr>
                <a:schemeClr val="tx1"/>
              </a:buClr>
              <a:buFont typeface="Arial" panose="020B0604020202020204" pitchFamily="34" charset="0"/>
              <a:buChar char="•"/>
            </a:pPr>
            <a:r>
              <a:rPr lang="en-GB" sz="2800" dirty="0">
                <a:latin typeface="Tahoma" panose="020B0604030504040204" pitchFamily="34" charset="0"/>
              </a:rPr>
              <a:t>It matters to future students.</a:t>
            </a:r>
            <a:endParaRPr lang="en-US" sz="2800" dirty="0">
              <a:latin typeface="Tahoma" panose="020B0604030504040204" pitchFamily="34" charset="0"/>
            </a:endParaRPr>
          </a:p>
          <a:p>
            <a:pPr>
              <a:buClr>
                <a:schemeClr val="tx1"/>
              </a:buClr>
              <a:buFont typeface="Arial" panose="020B0604020202020204" pitchFamily="34" charset="0"/>
              <a:buChar char="•"/>
            </a:pPr>
            <a:r>
              <a:rPr lang="en-GB" sz="2800" dirty="0">
                <a:latin typeface="Tahoma" panose="020B0604030504040204" pitchFamily="34" charset="0"/>
              </a:rPr>
              <a:t>It matters to staff.</a:t>
            </a:r>
            <a:endParaRPr lang="en-US" sz="2800" dirty="0">
              <a:latin typeface="Tahoma" panose="020B0604030504040204" pitchFamily="34" charset="0"/>
            </a:endParaRPr>
          </a:p>
          <a:p>
            <a:pPr>
              <a:buClr>
                <a:schemeClr val="tx1"/>
              </a:buClr>
              <a:buFont typeface="Arial" panose="020B0604020202020204" pitchFamily="34" charset="0"/>
              <a:buChar char="•"/>
            </a:pPr>
            <a:r>
              <a:rPr lang="en-GB" sz="2800" dirty="0" smtClean="0">
                <a:latin typeface="Tahoma" panose="020B0604030504040204" pitchFamily="34" charset="0"/>
              </a:rPr>
              <a:t>It </a:t>
            </a:r>
            <a:r>
              <a:rPr lang="en-GB" sz="2800" dirty="0">
                <a:latin typeface="Tahoma" panose="020B0604030504040204" pitchFamily="34" charset="0"/>
              </a:rPr>
              <a:t>has a place </a:t>
            </a:r>
            <a:endParaRPr lang="en-GB" sz="2800" dirty="0" smtClean="0">
              <a:latin typeface="Tahoma" panose="020B0604030504040204" pitchFamily="34" charset="0"/>
            </a:endParaRPr>
          </a:p>
          <a:p>
            <a:pPr lvl="1">
              <a:buClr>
                <a:schemeClr val="tx1"/>
              </a:buClr>
              <a:buFont typeface="Arial" panose="020B0604020202020204" pitchFamily="34" charset="0"/>
              <a:buChar char="•"/>
            </a:pPr>
            <a:r>
              <a:rPr lang="en-GB" sz="2800" dirty="0" smtClean="0">
                <a:latin typeface="Tahoma" panose="020B0604030504040204" pitchFamily="34" charset="0"/>
              </a:rPr>
              <a:t>in  </a:t>
            </a:r>
            <a:r>
              <a:rPr lang="en-GB" sz="2800" dirty="0">
                <a:latin typeface="Tahoma" panose="020B0604030504040204" pitchFamily="34" charset="0"/>
              </a:rPr>
              <a:t>the curriculum of EVERY discipline, </a:t>
            </a:r>
          </a:p>
          <a:p>
            <a:pPr lvl="1">
              <a:buClr>
                <a:schemeClr val="tx1"/>
              </a:buClr>
              <a:buFont typeface="Arial" panose="020B0604020202020204" pitchFamily="34" charset="0"/>
              <a:buChar char="•"/>
            </a:pPr>
            <a:r>
              <a:rPr lang="en-GB" sz="2800" dirty="0">
                <a:latin typeface="Tahoma" panose="020B0604030504040204" pitchFamily="34" charset="0"/>
              </a:rPr>
              <a:t>in the </a:t>
            </a:r>
            <a:r>
              <a:rPr lang="en-GB" sz="2800" dirty="0" smtClean="0">
                <a:latin typeface="Tahoma" panose="020B0604030504040204" pitchFamily="34" charset="0"/>
              </a:rPr>
              <a:t>university’s  </a:t>
            </a:r>
            <a:r>
              <a:rPr lang="en-GB" sz="2800" dirty="0">
                <a:latin typeface="Tahoma" panose="020B0604030504040204" pitchFamily="34" charset="0"/>
              </a:rPr>
              <a:t>research activities,</a:t>
            </a:r>
          </a:p>
          <a:p>
            <a:pPr lvl="1">
              <a:buClr>
                <a:schemeClr val="tx1"/>
              </a:buClr>
              <a:buFont typeface="Arial" panose="020B0604020202020204" pitchFamily="34" charset="0"/>
              <a:buChar char="•"/>
            </a:pPr>
            <a:r>
              <a:rPr lang="en-GB" sz="2800" dirty="0">
                <a:latin typeface="Tahoma" panose="020B0604030504040204" pitchFamily="34" charset="0"/>
              </a:rPr>
              <a:t>In the management of the campus and </a:t>
            </a:r>
          </a:p>
          <a:p>
            <a:pPr lvl="1">
              <a:buClr>
                <a:schemeClr val="tx1"/>
              </a:buClr>
              <a:buFont typeface="Arial" panose="020B0604020202020204" pitchFamily="34" charset="0"/>
              <a:buChar char="•"/>
            </a:pPr>
            <a:r>
              <a:rPr lang="en-GB" sz="2800" dirty="0">
                <a:latin typeface="Tahoma" panose="020B0604030504040204" pitchFamily="34" charset="0"/>
              </a:rPr>
              <a:t>In the civic / community  engagement activities of a university</a:t>
            </a:r>
          </a:p>
          <a:p>
            <a:pPr>
              <a:buClr>
                <a:schemeClr val="tx1"/>
              </a:buClr>
              <a:buFont typeface="Arial" panose="020B0604020202020204" pitchFamily="34" charset="0"/>
              <a:buChar char="•"/>
            </a:pPr>
            <a:endParaRPr lang="en-GB" dirty="0"/>
          </a:p>
          <a:p>
            <a:pPr>
              <a:buClr>
                <a:schemeClr val="tx1"/>
              </a:buClr>
              <a:buFont typeface="Arial" panose="020B0604020202020204" pitchFamily="34" charset="0"/>
              <a:buChar char="•"/>
            </a:pPr>
            <a:endParaRPr lang="en-GB" dirty="0"/>
          </a:p>
        </p:txBody>
      </p:sp>
      <p:sp>
        <p:nvSpPr>
          <p:cNvPr id="11" name="Rectangle 10"/>
          <p:cNvSpPr/>
          <p:nvPr/>
        </p:nvSpPr>
        <p:spPr>
          <a:xfrm>
            <a:off x="1559496" y="3838982"/>
            <a:ext cx="312906" cy="369332"/>
          </a:xfrm>
          <a:prstGeom prst="rect">
            <a:avLst/>
          </a:prstGeom>
        </p:spPr>
        <p:txBody>
          <a:bodyPr wrap="none">
            <a:spAutoFit/>
          </a:bodyPr>
          <a:lstStyle/>
          <a:p>
            <a:pPr lvl="0"/>
            <a:r>
              <a:rPr lang="en-GB" dirty="0" smtClean="0"/>
              <a:t>. </a:t>
            </a:r>
            <a:endParaRPr lang="en-US" dirty="0"/>
          </a:p>
        </p:txBody>
      </p:sp>
    </p:spTree>
    <p:extLst>
      <p:ext uri="{BB962C8B-B14F-4D97-AF65-F5344CB8AC3E}">
        <p14:creationId xmlns:p14="http://schemas.microsoft.com/office/powerpoint/2010/main" val="4172114905"/>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rgbClr val="185190"/>
                </a:solidFill>
                <a:latin typeface="Georgia" panose="02040502050405020303" pitchFamily="18" charset="0"/>
              </a:rPr>
              <a:t>Policies and Reports</a:t>
            </a:r>
            <a:endParaRPr lang="en-GB" b="1" dirty="0">
              <a:solidFill>
                <a:srgbClr val="185190"/>
              </a:solidFill>
              <a:latin typeface="Georgia" panose="02040502050405020303" pitchFamily="18" charset="0"/>
            </a:endParaRPr>
          </a:p>
        </p:txBody>
      </p:sp>
      <p:sp>
        <p:nvSpPr>
          <p:cNvPr id="3" name="Text Placeholder 2"/>
          <p:cNvSpPr>
            <a:spLocks noGrp="1"/>
          </p:cNvSpPr>
          <p:nvPr>
            <p:ph type="body" sz="quarter" idx="11"/>
          </p:nvPr>
        </p:nvSpPr>
        <p:spPr/>
        <p:txBody>
          <a:bodyPr/>
          <a:lstStyle/>
          <a:p>
            <a:r>
              <a:rPr lang="en-GB" dirty="0" smtClean="0"/>
              <a:t>View all our Sustainability Policies,  Strategies, Statements and  Annual Reports </a:t>
            </a:r>
            <a:r>
              <a:rPr lang="en-GB" dirty="0"/>
              <a:t>at </a:t>
            </a:r>
            <a:r>
              <a:rPr lang="en-GB" dirty="0">
                <a:hlinkClick r:id="rId2"/>
              </a:rPr>
              <a:t>https://</a:t>
            </a:r>
            <a:r>
              <a:rPr lang="en-GB" dirty="0" smtClean="0">
                <a:hlinkClick r:id="rId2"/>
              </a:rPr>
              <a:t>www.uwe.ac.uk/about/values-vision-strategy/sustainability/strategy-leadership-and-plans/policy-and-strategy-documents</a:t>
            </a:r>
            <a:r>
              <a:rPr lang="en-GB" dirty="0" smtClean="0"/>
              <a:t> </a:t>
            </a:r>
          </a:p>
          <a:p>
            <a:endParaRPr lang="en-GB" dirty="0"/>
          </a:p>
          <a:p>
            <a:pPr marL="9525" indent="0">
              <a:buNone/>
            </a:pPr>
            <a:r>
              <a:rPr lang="en-GB" dirty="0" smtClean="0"/>
              <a:t> </a:t>
            </a:r>
            <a:endParaRPr lang="en-GB" dirty="0"/>
          </a:p>
        </p:txBody>
      </p:sp>
      <p:pic>
        <p:nvPicPr>
          <p:cNvPr id="4" name="Picture 3"/>
          <p:cNvPicPr>
            <a:picLocks noChangeAspect="1"/>
          </p:cNvPicPr>
          <p:nvPr/>
        </p:nvPicPr>
        <p:blipFill>
          <a:blip r:embed="rId3"/>
          <a:stretch>
            <a:fillRect/>
          </a:stretch>
        </p:blipFill>
        <p:spPr>
          <a:xfrm>
            <a:off x="3503712" y="3429000"/>
            <a:ext cx="3905250" cy="2190750"/>
          </a:xfrm>
          <a:prstGeom prst="rect">
            <a:avLst/>
          </a:prstGeom>
        </p:spPr>
      </p:pic>
    </p:spTree>
    <p:extLst>
      <p:ext uri="{BB962C8B-B14F-4D97-AF65-F5344CB8AC3E}">
        <p14:creationId xmlns:p14="http://schemas.microsoft.com/office/powerpoint/2010/main" val="4129309622"/>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695400" y="548680"/>
            <a:ext cx="6388099"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en-US" altLang="de-DE" sz="2000" b="1" dirty="0">
              <a:solidFill>
                <a:srgbClr val="FF0000"/>
              </a:solidFill>
            </a:endParaRP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Professor James Longhurst  </a:t>
            </a:r>
          </a:p>
          <a:p>
            <a:pPr eaLnBrk="1" hangingPunct="1">
              <a:spcBef>
                <a:spcPct val="0"/>
              </a:spcBef>
              <a:buFontTx/>
              <a:buNone/>
            </a:pPr>
            <a:r>
              <a:rPr lang="en-US"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rPr>
              <a:t>University </a:t>
            </a: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of the West of England,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Frenchay Campus,</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Bristol,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BS16 1QY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UK</a:t>
            </a:r>
          </a:p>
          <a:p>
            <a:pPr eaLnBrk="1" hangingPunct="1">
              <a:spcBef>
                <a:spcPct val="0"/>
              </a:spcBef>
              <a:buFontTx/>
              <a:buNone/>
            </a:pPr>
            <a:endParaRPr lang="en-US" altLang="de-DE" sz="2000" b="1"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Email</a:t>
            </a:r>
            <a:r>
              <a:rPr lang="en-US" altLang="de-DE" sz="2000" b="1" dirty="0">
                <a:solidFill>
                  <a:srgbClr val="185190"/>
                </a:solidFill>
                <a:latin typeface="Georgia" panose="02040502050405020303" pitchFamily="18" charset="0"/>
                <a:ea typeface="Tahoma" panose="020B0604030504040204" pitchFamily="34" charset="0"/>
                <a:cs typeface="Tahoma" panose="020B0604030504040204" pitchFamily="34" charset="0"/>
              </a:rPr>
              <a:t> </a:t>
            </a:r>
            <a:r>
              <a:rPr lang="en-US" altLang="de-DE" sz="2000" dirty="0">
                <a:solidFill>
                  <a:schemeClr val="tx2"/>
                </a:solidFill>
                <a:latin typeface="Georgia" panose="02040502050405020303" pitchFamily="18" charset="0"/>
                <a:ea typeface="Tahoma" panose="020B0604030504040204" pitchFamily="34" charset="0"/>
                <a:cs typeface="Tahoma" panose="020B0604030504040204" pitchFamily="34" charset="0"/>
                <a:hlinkClick r:id="rId3"/>
              </a:rPr>
              <a:t>James.Longhurst@uwe.ac.uk</a:t>
            </a:r>
            <a:r>
              <a:rPr lang="en-US" altLang="de-DE" sz="2000" dirty="0">
                <a:solidFill>
                  <a:schemeClr val="tx2"/>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endParaRPr lang="de-DE" altLang="de-DE" sz="2000" b="1"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Public profile </a:t>
            </a:r>
            <a:r>
              <a:rPr lang="de-DE" altLang="de-DE" sz="1600" dirty="0" smtClean="0">
                <a:solidFill>
                  <a:srgbClr val="002060"/>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r>
              <a:rPr lang="de-DE" altLang="de-DE" sz="1800" dirty="0">
                <a:solidFill>
                  <a:srgbClr val="002060"/>
                </a:solidFill>
                <a:latin typeface="Georgia" panose="02040502050405020303" pitchFamily="18" charset="0"/>
                <a:ea typeface="Tahoma" panose="020B0604030504040204" pitchFamily="34" charset="0"/>
                <a:cs typeface="Tahoma" panose="020B0604030504040204" pitchFamily="34" charset="0"/>
                <a:hlinkClick r:id="rId4"/>
              </a:rPr>
              <a:t>https://</a:t>
            </a:r>
            <a:r>
              <a:rPr lang="de-DE" altLang="de-DE" sz="1800" dirty="0" smtClean="0">
                <a:solidFill>
                  <a:srgbClr val="002060"/>
                </a:solidFill>
                <a:latin typeface="Georgia" panose="02040502050405020303" pitchFamily="18" charset="0"/>
                <a:ea typeface="Tahoma" panose="020B0604030504040204" pitchFamily="34" charset="0"/>
                <a:cs typeface="Tahoma" panose="020B0604030504040204" pitchFamily="34" charset="0"/>
                <a:hlinkClick r:id="rId4"/>
              </a:rPr>
              <a:t>people.uwe.ac.uk/Person/JamesLonghurst</a:t>
            </a:r>
            <a:r>
              <a:rPr lang="de-DE" altLang="de-DE" sz="1800" dirty="0" smtClean="0">
                <a:solidFill>
                  <a:srgbClr val="002060"/>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endParaRPr lang="de-DE"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rPr>
              <a:t>Sustainability </a:t>
            </a: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at UWE </a:t>
            </a:r>
          </a:p>
          <a:p>
            <a:pPr eaLnBrk="1" hangingPunct="1">
              <a:spcBef>
                <a:spcPct val="0"/>
              </a:spcBef>
              <a:buFontTx/>
              <a:buNone/>
            </a:pPr>
            <a:r>
              <a:rPr lang="de-DE" altLang="de-DE" sz="1600" dirty="0">
                <a:latin typeface="Georgia" panose="02040502050405020303" pitchFamily="18" charset="0"/>
                <a:ea typeface="Tahoma" panose="020B0604030504040204" pitchFamily="34" charset="0"/>
                <a:cs typeface="Tahoma" panose="020B0604030504040204" pitchFamily="34" charset="0"/>
              </a:rPr>
              <a:t> </a:t>
            </a:r>
            <a:r>
              <a:rPr lang="de-DE" altLang="de-DE" sz="1800" dirty="0">
                <a:latin typeface="Georgia" panose="02040502050405020303" pitchFamily="18" charset="0"/>
                <a:ea typeface="Tahoma" panose="020B0604030504040204" pitchFamily="34" charset="0"/>
                <a:cs typeface="Tahoma" panose="020B0604030504040204" pitchFamily="34" charset="0"/>
                <a:hlinkClick r:id="rId5"/>
              </a:rPr>
              <a:t>https://</a:t>
            </a:r>
            <a:r>
              <a:rPr lang="de-DE" altLang="de-DE" sz="1800" dirty="0" smtClean="0">
                <a:latin typeface="Georgia" panose="02040502050405020303" pitchFamily="18" charset="0"/>
                <a:ea typeface="Tahoma" panose="020B0604030504040204" pitchFamily="34" charset="0"/>
                <a:cs typeface="Tahoma" panose="020B0604030504040204" pitchFamily="34" charset="0"/>
                <a:hlinkClick r:id="rId5"/>
              </a:rPr>
              <a:t>www.uwe.ac.uk/about/values-vision-strategy/sustainability</a:t>
            </a:r>
            <a:r>
              <a:rPr lang="de-DE" altLang="de-DE" sz="1800" dirty="0" smtClean="0">
                <a:latin typeface="Georgia" panose="02040502050405020303" pitchFamily="18" charset="0"/>
                <a:ea typeface="Tahoma" panose="020B0604030504040204" pitchFamily="34" charset="0"/>
                <a:cs typeface="Tahoma" panose="020B0604030504040204" pitchFamily="34" charset="0"/>
              </a:rPr>
              <a:t> </a:t>
            </a:r>
            <a:endParaRPr lang="de-DE" altLang="de-DE" sz="1800" dirty="0">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endParaRPr lang="de-DE" altLang="de-DE" sz="1600" dirty="0">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UWE website</a:t>
            </a:r>
          </a:p>
          <a:p>
            <a:pPr eaLnBrk="1" hangingPunct="1">
              <a:spcBef>
                <a:spcPct val="0"/>
              </a:spcBef>
              <a:buFontTx/>
              <a:buNone/>
            </a:pPr>
            <a:r>
              <a:rPr lang="de-DE" altLang="de-DE" sz="1600" dirty="0">
                <a:solidFill>
                  <a:schemeClr val="tx2"/>
                </a:solidFill>
                <a:latin typeface="Georgia" panose="02040502050405020303" pitchFamily="18" charset="0"/>
                <a:ea typeface="Tahoma" panose="020B0604030504040204" pitchFamily="34" charset="0"/>
                <a:cs typeface="Tahoma" panose="020B0604030504040204" pitchFamily="34" charset="0"/>
                <a:hlinkClick r:id="rId6"/>
              </a:rPr>
              <a:t>https://www.uwe.ac.uk</a:t>
            </a:r>
            <a:r>
              <a:rPr lang="de-DE" altLang="de-DE" sz="1600" dirty="0" smtClean="0">
                <a:solidFill>
                  <a:schemeClr val="tx2"/>
                </a:solidFill>
                <a:latin typeface="Georgia" panose="02040502050405020303" pitchFamily="18" charset="0"/>
                <a:ea typeface="Tahoma" panose="020B0604030504040204" pitchFamily="34" charset="0"/>
                <a:cs typeface="Tahoma" panose="020B0604030504040204" pitchFamily="34" charset="0"/>
                <a:hlinkClick r:id="rId6"/>
              </a:rPr>
              <a:t>/</a:t>
            </a:r>
            <a:r>
              <a:rPr lang="de-DE" altLang="de-DE" sz="1600" dirty="0" smtClean="0">
                <a:solidFill>
                  <a:schemeClr val="tx2"/>
                </a:solidFill>
                <a:latin typeface="Georgia" panose="02040502050405020303" pitchFamily="18" charset="0"/>
                <a:ea typeface="Tahoma" panose="020B0604030504040204" pitchFamily="34" charset="0"/>
                <a:cs typeface="Tahoma" panose="020B0604030504040204" pitchFamily="34" charset="0"/>
              </a:rPr>
              <a:t> </a:t>
            </a:r>
            <a:endParaRPr lang="de-DE" altLang="de-DE" sz="1600"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endParaRPr lang="de-DE" altLang="de-DE" sz="2000" b="1" dirty="0">
              <a:solidFill>
                <a:schemeClr val="tx2"/>
              </a:solidFill>
            </a:endParaRPr>
          </a:p>
        </p:txBody>
      </p:sp>
      <p:sp>
        <p:nvSpPr>
          <p:cNvPr id="57347" name="Rechteck 1"/>
          <p:cNvSpPr>
            <a:spLocks noChangeArrowheads="1"/>
          </p:cNvSpPr>
          <p:nvPr/>
        </p:nvSpPr>
        <p:spPr bwMode="auto">
          <a:xfrm>
            <a:off x="8183563" y="5640388"/>
            <a:ext cx="2233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de-DE" altLang="de-DE" sz="2400"/>
          </a:p>
        </p:txBody>
      </p:sp>
      <p:pic>
        <p:nvPicPr>
          <p:cNvPr id="5734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8128" y="1628801"/>
            <a:ext cx="2768600"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40529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620688"/>
            <a:ext cx="9937104" cy="1011105"/>
          </a:xfrm>
        </p:spPr>
        <p:txBody>
          <a:bodyPr>
            <a:noAutofit/>
          </a:bodyPr>
          <a:lstStyle/>
          <a:p>
            <a:r>
              <a:rPr lang="en-GB" b="1" dirty="0">
                <a:solidFill>
                  <a:schemeClr val="tx2"/>
                </a:solidFill>
                <a:latin typeface="Georgia" panose="02040502050405020303" pitchFamily="18" charset="0"/>
              </a:rPr>
              <a:t>Education: a (Partial) </a:t>
            </a:r>
            <a:r>
              <a:rPr lang="en-GB" b="1" dirty="0" smtClean="0">
                <a:solidFill>
                  <a:schemeClr val="tx2"/>
                </a:solidFill>
                <a:latin typeface="Georgia" panose="02040502050405020303" pitchFamily="18" charset="0"/>
              </a:rPr>
              <a:t>Solution?</a:t>
            </a:r>
            <a:r>
              <a:rPr lang="en-GB" b="1" dirty="0">
                <a:solidFill>
                  <a:schemeClr val="tx2"/>
                </a:solidFill>
                <a:latin typeface="Georgia" panose="02040502050405020303" pitchFamily="18" charset="0"/>
              </a:rPr>
              <a:t/>
            </a:r>
            <a:br>
              <a:rPr lang="en-GB" b="1" dirty="0">
                <a:solidFill>
                  <a:schemeClr val="tx2"/>
                </a:solidFill>
                <a:latin typeface="Georgia" panose="02040502050405020303" pitchFamily="18" charset="0"/>
              </a:rPr>
            </a:br>
            <a:endParaRPr lang="en-GB" b="1" dirty="0">
              <a:solidFill>
                <a:schemeClr val="tx2"/>
              </a:solidFill>
            </a:endParaRPr>
          </a:p>
        </p:txBody>
      </p:sp>
      <p:sp>
        <p:nvSpPr>
          <p:cNvPr id="3" name="Text Placeholder 2"/>
          <p:cNvSpPr>
            <a:spLocks noGrp="1"/>
          </p:cNvSpPr>
          <p:nvPr>
            <p:ph type="body" sz="quarter" idx="11"/>
          </p:nvPr>
        </p:nvSpPr>
        <p:spPr>
          <a:xfrm>
            <a:off x="839416" y="1556792"/>
            <a:ext cx="10441160" cy="4752528"/>
          </a:xfrm>
        </p:spPr>
        <p:txBody>
          <a:bodyPr/>
          <a:lstStyle/>
          <a:p>
            <a:pPr algn="just"/>
            <a:r>
              <a:rPr lang="en-US" dirty="0">
                <a:latin typeface="Tahoma" panose="020B0604030504040204" pitchFamily="34" charset="0"/>
              </a:rPr>
              <a:t>So, if Education is partly the cause of our environmental misfortune might it be a partial </a:t>
            </a:r>
            <a:r>
              <a:rPr lang="en-US" dirty="0" smtClean="0">
                <a:latin typeface="Tahoma" panose="020B0604030504040204" pitchFamily="34" charset="0"/>
              </a:rPr>
              <a:t>solution?</a:t>
            </a:r>
            <a:endParaRPr lang="en-US" dirty="0">
              <a:latin typeface="Tahoma" panose="020B0604030504040204" pitchFamily="34" charset="0"/>
            </a:endParaRPr>
          </a:p>
          <a:p>
            <a:pPr algn="just"/>
            <a:endParaRPr lang="en-US" dirty="0">
              <a:latin typeface="Tahoma" panose="020B0604030504040204" pitchFamily="34" charset="0"/>
            </a:endParaRPr>
          </a:p>
          <a:p>
            <a:pPr algn="just"/>
            <a:r>
              <a:rPr lang="en-US" dirty="0">
                <a:latin typeface="Tahoma" panose="020B0604030504040204" pitchFamily="34" charset="0"/>
              </a:rPr>
              <a:t>As Albert Einstein allegedly said </a:t>
            </a:r>
            <a:endParaRPr lang="en-US" dirty="0" smtClean="0">
              <a:latin typeface="Tahoma" panose="020B0604030504040204" pitchFamily="34" charset="0"/>
            </a:endParaRPr>
          </a:p>
          <a:p>
            <a:pPr algn="just"/>
            <a:r>
              <a:rPr lang="en-US" i="1" dirty="0" smtClean="0">
                <a:latin typeface="Tahoma" panose="020B0604030504040204" pitchFamily="34" charset="0"/>
              </a:rPr>
              <a:t>“</a:t>
            </a:r>
            <a:r>
              <a:rPr lang="en-US" i="1" dirty="0">
                <a:latin typeface="Tahoma" panose="020B0604030504040204" pitchFamily="34" charset="0"/>
              </a:rPr>
              <a:t>The significant problems we face today cannot be solved at the same level of thinking we were at when we created them.”  </a:t>
            </a:r>
            <a:endParaRPr lang="en-US" i="1" dirty="0" smtClean="0">
              <a:latin typeface="Tahoma" panose="020B0604030504040204" pitchFamily="34" charset="0"/>
            </a:endParaRPr>
          </a:p>
          <a:p>
            <a:pPr algn="just"/>
            <a:r>
              <a:rPr lang="en-US" dirty="0" smtClean="0">
                <a:latin typeface="Tahoma" panose="020B0604030504040204" pitchFamily="34" charset="0"/>
              </a:rPr>
              <a:t>Einstein </a:t>
            </a:r>
            <a:r>
              <a:rPr lang="en-US" dirty="0">
                <a:latin typeface="Tahoma" panose="020B0604030504040204" pitchFamily="34" charset="0"/>
              </a:rPr>
              <a:t>reminded us that doing the same thing over and over again and expecting different results </a:t>
            </a:r>
            <a:r>
              <a:rPr lang="en-US" dirty="0" smtClean="0">
                <a:latin typeface="Tahoma" panose="020B0604030504040204" pitchFamily="34" charset="0"/>
              </a:rPr>
              <a:t>does not result in the desired outcome. </a:t>
            </a:r>
            <a:r>
              <a:rPr lang="en-US" dirty="0">
                <a:latin typeface="Tahoma" panose="020B0604030504040204" pitchFamily="34" charset="0"/>
              </a:rPr>
              <a:t>We must change.</a:t>
            </a:r>
          </a:p>
          <a:p>
            <a:pPr algn="just"/>
            <a:endParaRPr lang="en-US" dirty="0">
              <a:latin typeface="Tahoma" panose="020B0604030504040204" pitchFamily="34" charset="0"/>
            </a:endParaRPr>
          </a:p>
          <a:p>
            <a:pPr algn="just"/>
            <a:r>
              <a:rPr lang="en-US" dirty="0">
                <a:latin typeface="Tahoma" panose="020B0604030504040204" pitchFamily="34" charset="0"/>
              </a:rPr>
              <a:t>Voltaire said  </a:t>
            </a:r>
            <a:r>
              <a:rPr lang="en-US" i="1" dirty="0">
                <a:latin typeface="Tahoma" panose="020B0604030504040204" pitchFamily="34" charset="0"/>
              </a:rPr>
              <a:t>“No problem can withstand the assault of sustained thinking”.  </a:t>
            </a:r>
          </a:p>
          <a:p>
            <a:pPr algn="just"/>
            <a:endParaRPr lang="en-US" i="1" dirty="0">
              <a:latin typeface="Tahoma" panose="020B0604030504040204" pitchFamily="34" charset="0"/>
            </a:endParaRPr>
          </a:p>
          <a:p>
            <a:pPr algn="just"/>
            <a:r>
              <a:rPr lang="en-US" dirty="0">
                <a:latin typeface="Tahoma" panose="020B0604030504040204" pitchFamily="34" charset="0"/>
              </a:rPr>
              <a:t>Universities are good at </a:t>
            </a:r>
            <a:r>
              <a:rPr lang="en-US" dirty="0" smtClean="0">
                <a:latin typeface="Tahoma" panose="020B0604030504040204" pitchFamily="34" charset="0"/>
              </a:rPr>
              <a:t>thinking but we must translate thought into action.</a:t>
            </a:r>
          </a:p>
          <a:p>
            <a:pPr algn="just"/>
            <a:endParaRPr lang="en-US" dirty="0" smtClean="0">
              <a:latin typeface="Tahoma" panose="020B0604030504040204" pitchFamily="34" charset="0"/>
            </a:endParaRPr>
          </a:p>
          <a:p>
            <a:pPr algn="just"/>
            <a:r>
              <a:rPr lang="en-US" dirty="0" smtClean="0">
                <a:latin typeface="Tahoma" panose="020B0604030504040204" pitchFamily="34" charset="0"/>
              </a:rPr>
              <a:t>So, how is UWE Bristol addressing this challenge?</a:t>
            </a:r>
            <a:endParaRPr lang="en-US" dirty="0">
              <a:latin typeface="Tahoma" panose="020B0604030504040204" pitchFamily="34" charset="0"/>
            </a:endParaRPr>
          </a:p>
          <a:p>
            <a:endParaRPr lang="en-GB" dirty="0"/>
          </a:p>
        </p:txBody>
      </p:sp>
    </p:spTree>
    <p:extLst>
      <p:ext uri="{BB962C8B-B14F-4D97-AF65-F5344CB8AC3E}">
        <p14:creationId xmlns:p14="http://schemas.microsoft.com/office/powerpoint/2010/main" val="1161153855"/>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E87131C6E01149B92C08BDE3DAD285" ma:contentTypeVersion="14" ma:contentTypeDescription="Create a new document." ma:contentTypeScope="" ma:versionID="9b480219c19ba0866076b54f5d483d92">
  <xsd:schema xmlns:xsd="http://www.w3.org/2001/XMLSchema" xmlns:xs="http://www.w3.org/2001/XMLSchema" xmlns:p="http://schemas.microsoft.com/office/2006/metadata/properties" xmlns:ns3="83464fbe-6045-496c-aadd-77a7be186b3d" xmlns:ns4="a6b74a24-0929-4331-b68d-6dc2f138fc9f" targetNamespace="http://schemas.microsoft.com/office/2006/metadata/properties" ma:root="true" ma:fieldsID="aaf69a08004867089c13aa3bd5aac5dc" ns3:_="" ns4:_="">
    <xsd:import namespace="83464fbe-6045-496c-aadd-77a7be186b3d"/>
    <xsd:import namespace="a6b74a24-0929-4331-b68d-6dc2f138fc9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64fbe-6045-496c-aadd-77a7be186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4a24-0929-4331-b68d-6dc2f138fc9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44A1E0-0C43-433A-B112-FF77A2B435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64fbe-6045-496c-aadd-77a7be186b3d"/>
    <ds:schemaRef ds:uri="a6b74a24-0929-4331-b68d-6dc2f138fc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3.xml><?xml version="1.0" encoding="utf-8"?>
<ds:datastoreItem xmlns:ds="http://schemas.openxmlformats.org/officeDocument/2006/customXml" ds:itemID="{5B7BB7B5-274C-4E94-9498-5C5B0E448458}">
  <ds:schemaRefs>
    <ds:schemaRef ds:uri="http://purl.org/dc/terms/"/>
    <ds:schemaRef ds:uri="http://schemas.openxmlformats.org/package/2006/metadata/core-properties"/>
    <ds:schemaRef ds:uri="http://purl.org/dc/dcmitype/"/>
    <ds:schemaRef ds:uri="http://schemas.microsoft.com/office/infopath/2007/PartnerControls"/>
    <ds:schemaRef ds:uri="a6b74a24-0929-4331-b68d-6dc2f138fc9f"/>
    <ds:schemaRef ds:uri="http://purl.org/dc/elements/1.1/"/>
    <ds:schemaRef ds:uri="http://schemas.microsoft.com/office/2006/metadata/properties"/>
    <ds:schemaRef ds:uri="http://schemas.microsoft.com/office/2006/documentManagement/types"/>
    <ds:schemaRef ds:uri="83464fbe-6045-496c-aadd-77a7be186b3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UWE Sky widescreen</Template>
  <TotalTime>2457</TotalTime>
  <Words>5815</Words>
  <Application>Microsoft Office PowerPoint</Application>
  <PresentationFormat>Widescreen</PresentationFormat>
  <Paragraphs>584</Paragraphs>
  <Slides>84</Slides>
  <Notes>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ＭＳ Ｐゴシック</vt:lpstr>
      <vt:lpstr>Arial</vt:lpstr>
      <vt:lpstr>Calibri</vt:lpstr>
      <vt:lpstr>Courier New</vt:lpstr>
      <vt:lpstr>Georgia</vt:lpstr>
      <vt:lpstr>Tahoma</vt:lpstr>
      <vt:lpstr>Custom Design</vt:lpstr>
      <vt:lpstr>PowerPoint Presentation</vt:lpstr>
      <vt:lpstr>A case Study of Sustainability at UWE Bristol:  a 28 year journey </vt:lpstr>
      <vt:lpstr>Presentation Outline</vt:lpstr>
      <vt:lpstr>Abstract</vt:lpstr>
      <vt:lpstr>UWE Bristol</vt:lpstr>
      <vt:lpstr>UWE Bristol</vt:lpstr>
      <vt:lpstr>Education – the Problem?</vt:lpstr>
      <vt:lpstr>How Did We Get Here?   </vt:lpstr>
      <vt:lpstr>Education: a (Partial) Solution? </vt:lpstr>
      <vt:lpstr>Tomorrow’s Graduates Will Live Through the Climate and Ecological Crises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Governance, Policy and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Ethical Investment Policy </vt:lpstr>
      <vt:lpstr>This Environmental Sustainability Policy Commits UWE Bristol to:</vt:lpstr>
      <vt:lpstr>PowerPoint Presentation</vt:lpstr>
      <vt:lpstr>SOS Responsible Futures Accreditation </vt:lpstr>
      <vt:lpstr>NUS-SOS  Green Impact Students’ Union </vt:lpstr>
      <vt:lpstr>The Green Team in the SU</vt:lpstr>
      <vt:lpstr>Curriculum</vt:lpstr>
      <vt:lpstr>Education for Sustainable Development</vt:lpstr>
      <vt:lpstr>Education for Sustainable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and UWE’s Research</vt:lpstr>
      <vt:lpstr>PowerPoint Presentation</vt:lpstr>
      <vt:lpstr>PowerPoint Presentation</vt:lpstr>
      <vt:lpstr>PowerPoint Presentation</vt:lpstr>
      <vt:lpstr>PowerPoint Presentation</vt:lpstr>
      <vt:lpstr>PowerPoint Presentation</vt:lpstr>
      <vt:lpstr>Campus Operations</vt:lpstr>
      <vt:lpstr>Reduce, Reuse and Recycle</vt:lpstr>
      <vt:lpstr>Travel Action Plan 2030</vt:lpstr>
      <vt:lpstr>Travel Action Plan 2030</vt:lpstr>
      <vt:lpstr>Biodiversity and Ecology </vt:lpstr>
      <vt:lpstr>The Frenchay Beeline</vt:lpstr>
      <vt:lpstr>Fairtrade</vt:lpstr>
      <vt:lpstr>Hospitality - Sustainable Food</vt:lpstr>
      <vt:lpstr>Sustainable Purchasing and Procurement</vt:lpstr>
      <vt:lpstr>Clean Air – the UMBRELLA AQ Network</vt:lpstr>
      <vt:lpstr>UMBRELLA AQ</vt:lpstr>
      <vt:lpstr>UWE Green Campus map A sustainability tour of Frenchay Campus  </vt:lpstr>
      <vt:lpstr>UWE Glenside Green Campus map. A Sustainability and Biodiversity tour of Glenside Campus</vt:lpstr>
      <vt:lpstr>Partnerships</vt:lpstr>
      <vt:lpstr>PowerPoint Presentation</vt:lpstr>
      <vt:lpstr>PowerPoint Presentation</vt:lpstr>
      <vt:lpstr>Carbon Management</vt:lpstr>
      <vt:lpstr>PowerPoint Presentation</vt:lpstr>
      <vt:lpstr>The Carbon Management Hierarchy</vt:lpstr>
      <vt:lpstr>UWE’s Carbon Baseline 2018/19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Sustainability Agenda Matters</vt:lpstr>
      <vt:lpstr>Policies and Reports</vt:lpstr>
      <vt:lpstr>PowerPoint Presentation</vt:lpstr>
    </vt:vector>
  </TitlesOfParts>
  <Company>University of the West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at UWE Bristol</dc:title>
  <dc:creator>James Longhurst</dc:creator>
  <cp:lastModifiedBy>James Longhurst</cp:lastModifiedBy>
  <cp:revision>133</cp:revision>
  <cp:lastPrinted>2022-08-30T09:39:32Z</cp:lastPrinted>
  <dcterms:created xsi:type="dcterms:W3CDTF">2020-09-07T14:35:01Z</dcterms:created>
  <dcterms:modified xsi:type="dcterms:W3CDTF">2022-08-31T14:30:31Z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0x01010036E87131C6E01149B92C08BDE3DAD285</vt:lpwstr>
  </property>
</Properties>
</file>