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0" r:id="rId3"/>
    <p:sldId id="276" r:id="rId4"/>
    <p:sldId id="271" r:id="rId5"/>
    <p:sldId id="274" r:id="rId6"/>
    <p:sldId id="264" r:id="rId7"/>
    <p:sldId id="273" r:id="rId8"/>
    <p:sldId id="262" r:id="rId9"/>
    <p:sldId id="268" r:id="rId10"/>
    <p:sldId id="269" r:id="rId11"/>
    <p:sldId id="258" r:id="rId12"/>
    <p:sldId id="272" r:id="rId13"/>
  </p:sldIdLst>
  <p:sldSz cx="9144000" cy="6858000" type="screen4x3"/>
  <p:notesSz cx="6811963" cy="99425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9213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9213" y="9444038"/>
            <a:ext cx="295116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B93D751B-28E6-4BF0-92B4-F029BD4288E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9213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22338" y="746125"/>
            <a:ext cx="4967287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2813"/>
            <a:ext cx="5449887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9213" y="9444038"/>
            <a:ext cx="295116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508168A5-0E80-4425-B283-F1212DBBFE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7348D5-2775-48E2-BBB4-5706FF5B15DA}" type="slidenum">
              <a:rPr lang="en-GB"/>
              <a:pPr/>
              <a:t>6</a:t>
            </a:fld>
            <a:endParaRPr lang="en-GB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GB" smtClean="0"/>
              <a:t>Why Cathy</a:t>
            </a:r>
          </a:p>
          <a:p>
            <a:pPr eaLnBrk="1" hangingPunct="1"/>
            <a:r>
              <a:rPr lang="en-GB" smtClean="0"/>
              <a:t>Original study 19 participants. Many of whom demonstrate troubled relationships with parents before during and after FE/HE engagement.</a:t>
            </a:r>
          </a:p>
          <a:p>
            <a:pPr eaLnBrk="1" hangingPunct="1"/>
            <a:r>
              <a:rPr lang="en-GB" smtClean="0"/>
              <a:t>e.g. support but to a point &gt; Valerie&gt;parents valued and encouraged education&gt;stressed importance of a job&gt;rejected her leaving good job (library) and then family responsibilities to pursue HE. MA ambitions never understood.</a:t>
            </a:r>
          </a:p>
          <a:p>
            <a:pPr eaLnBrk="1" hangingPunct="1"/>
            <a:r>
              <a:rPr lang="en-GB" smtClean="0"/>
              <a:t>Faye&gt; Some support or ‘ambivalent attitude’ do your best/whatever you want to do with your life&gt;’child as expert’ discourse (Reay***ref)</a:t>
            </a:r>
          </a:p>
          <a:p>
            <a:pPr eaLnBrk="1" hangingPunct="1"/>
            <a:endParaRPr lang="en-GB" smtClean="0"/>
          </a:p>
          <a:p>
            <a:pPr eaLnBrk="1" hangingPunct="1">
              <a:buFontTx/>
              <a:buChar char="•"/>
            </a:pPr>
            <a:r>
              <a:rPr lang="en-GB" smtClean="0"/>
              <a:t>Cathy’s story/theorising Cathy: Read some extracts from pages 7, 8 and 9.</a:t>
            </a:r>
          </a:p>
          <a:p>
            <a:pPr eaLnBrk="1" hangingPunct="1">
              <a:buFontTx/>
              <a:buChar char="•"/>
            </a:pPr>
            <a:r>
              <a:rPr lang="en-GB" smtClean="0"/>
              <a:t>Then possibly refer back to Crozier et al on pg 5 to demonstrate their considerations of differential socialization. 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71386B-1382-46F5-A1D6-9D02DE3D10E1}" type="slidenum">
              <a:rPr lang="en-GB"/>
              <a:pPr/>
              <a:t>9</a:t>
            </a:fld>
            <a:endParaRPr lang="en-GB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mtClean="0"/>
              <a:t>Read from parts of 15 and 16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3C652A-F05B-4D5C-BE50-9756B5ACA4D8}" type="slidenum">
              <a:rPr lang="en-GB"/>
              <a:pPr/>
              <a:t>12</a:t>
            </a:fld>
            <a:endParaRPr lang="en-GB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8210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54EB8B2-67E3-4CB9-A025-E4EE20B9140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ECC5CD-D36D-440F-82B3-ED633394FE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84F9F-0572-4810-A015-DB9A66AB98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1FDB7-A3CB-4BC4-96EE-76F1A78F2B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26A80-7462-40E2-8FD5-A3527E7CFA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3E497F-15EC-466F-84EE-59EC26469FB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C1A46-E5B4-478D-87EE-DD00F46F77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23ED8-BC92-4C63-9446-79F1B69149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E18A8E-8DFA-46C5-84FB-6B11180C4F5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E03A6-58FA-4B59-9BFB-D720172CD8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74267-9D74-4D9D-8EE2-E9D3BE8C05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63529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7171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172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173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174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175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176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177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178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179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180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181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182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183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184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185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718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7187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88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89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583C1FA7-D4FE-4B6E-890D-D5F357A209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19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0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EF8949-05AF-4C6B-ABA9-44BF4A3A1781}" type="slidenum">
              <a:rPr lang="en-GB"/>
              <a:pPr>
                <a:defRPr/>
              </a:pPr>
              <a:t>1</a:t>
            </a:fld>
            <a:endParaRPr lang="en-GB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779587"/>
          </a:xfrm>
        </p:spPr>
        <p:txBody>
          <a:bodyPr/>
          <a:lstStyle/>
          <a:p>
            <a:pPr eaLnBrk="1" hangingPunct="1">
              <a:defRPr/>
            </a:pPr>
            <a:r>
              <a:rPr lang="en-GB" smtClean="0"/>
              <a:t/>
            </a:r>
            <a:br>
              <a:rPr lang="en-GB" smtClean="0"/>
            </a:br>
            <a:r>
              <a:rPr lang="en-GB" smtClean="0"/>
              <a:t>BSA 2010 Annual Conference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GB" sz="280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GB" sz="280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GB" sz="280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GB" sz="2800" smtClean="0"/>
              <a:t>Dr Richard Waller &amp; Dr Helen Bovill (presenting and co-authors of paper)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GB" sz="2800" smtClean="0"/>
              <a:t>Dr Robert Pitt (third author of the paper)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GB" sz="2800" smtClean="0"/>
              <a:t>Bristol Centre for Research in Lifelong Learning and Education (BRILLE)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GB" sz="2800" smtClean="0"/>
              <a:t>University of the West of England, Bristol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5D047D-C089-4220-ADF5-0A862AA1D9DC}" type="slidenum">
              <a:rPr lang="en-GB"/>
              <a:pPr>
                <a:defRPr/>
              </a:pPr>
              <a:t>10</a:t>
            </a:fld>
            <a:endParaRPr lang="en-GB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3200" smtClean="0"/>
              <a:t>Concluding remarks – RW</a:t>
            </a:r>
            <a:br>
              <a:rPr lang="en-GB" sz="3200" smtClean="0"/>
            </a:br>
            <a:r>
              <a:rPr lang="en-GB" sz="3200" smtClean="0"/>
              <a:t>Themes to emerge across the studies.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3600" smtClean="0"/>
              <a:t>Risk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B481BB-D382-479E-AB94-AB88CF466622}" type="slidenum">
              <a:rPr lang="en-GB"/>
              <a:pPr>
                <a:defRPr/>
              </a:pPr>
              <a:t>11</a:t>
            </a:fld>
            <a:endParaRPr lang="en-GB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60387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smtClean="0"/>
              <a:t>References (1)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763000" cy="5943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GB" sz="1200" smtClean="0"/>
              <a:t>Ball, S., Maguire, M. and Macrae, S. (2000) </a:t>
            </a:r>
            <a:r>
              <a:rPr lang="en-GB" sz="1200" u="sng" smtClean="0"/>
              <a:t>Choice, Pathways and Transitions Post-16</a:t>
            </a:r>
            <a:r>
              <a:rPr lang="en-GB" sz="1200" smtClean="0"/>
              <a:t> London: Routledge/Falmer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GB" sz="1200" smtClean="0"/>
              <a:t> Bourdieu, P. (1990a) </a:t>
            </a:r>
            <a:r>
              <a:rPr lang="en-GB" sz="1200" i="1" smtClean="0"/>
              <a:t>In other words: essays towards a reflexive sociology. </a:t>
            </a:r>
            <a:r>
              <a:rPr lang="en-GB" sz="1200" smtClean="0"/>
              <a:t>Cambridge: Polity Press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GB" sz="1200" smtClean="0"/>
              <a:t>Bourdieu, P. (1990b) </a:t>
            </a:r>
            <a:r>
              <a:rPr lang="en-GB" sz="1200" i="1" smtClean="0"/>
              <a:t>The Logic of Practice. </a:t>
            </a:r>
            <a:r>
              <a:rPr lang="en-GB" sz="1200" smtClean="0"/>
              <a:t>Cambridge: Polity Press.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GB" sz="1200" smtClean="0"/>
              <a:t>Bovill, H. (2008) </a:t>
            </a:r>
            <a:r>
              <a:rPr lang="en-GB" sz="1200" i="1" smtClean="0"/>
              <a:t>How and Why do Working-Class Women Engage with the Structures of Higher Education? </a:t>
            </a:r>
            <a:r>
              <a:rPr lang="en-GB" sz="1200" smtClean="0"/>
              <a:t>Bristol: University of the West of England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GB" sz="1200" smtClean="0"/>
              <a:t>Brine, J. (1999) </a:t>
            </a:r>
            <a:r>
              <a:rPr lang="en-GB" sz="1200" i="1" smtClean="0"/>
              <a:t>underEducating Women: Globalizing Inequality. </a:t>
            </a:r>
            <a:r>
              <a:rPr lang="en-GB" sz="1200" smtClean="0"/>
              <a:t>Buckingham: Open University Press.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GB" sz="1200" smtClean="0"/>
              <a:t>Brine, J. (2004) </a:t>
            </a:r>
            <a:r>
              <a:rPr lang="en-GB" sz="1200" u="sng" smtClean="0"/>
              <a:t>Can’t find this in paper Richard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GB" sz="1200" smtClean="0"/>
              <a:t>Christopher, R. (2009) </a:t>
            </a:r>
            <a:r>
              <a:rPr lang="en-GB" sz="1200" i="1" smtClean="0"/>
              <a:t>A Carpenter’s Daughter: A Working-Class Woman in Higher Education. </a:t>
            </a:r>
            <a:r>
              <a:rPr lang="en-GB" sz="1200" smtClean="0"/>
              <a:t>Rotterdam: Sense Publishers.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GB" sz="1200" smtClean="0"/>
              <a:t>Crozier, G., Reay, D., Clayton, J. and Grinstead, J. (2008) ‘Different strokes for different folks: diverse students in diverse institutions – experiences of higher education’, in </a:t>
            </a:r>
            <a:r>
              <a:rPr lang="en-GB" sz="1200" i="1" smtClean="0"/>
              <a:t>Research Papers in Education. </a:t>
            </a:r>
            <a:r>
              <a:rPr lang="en-GB" sz="1200" smtClean="0"/>
              <a:t>23 (2): 167-177.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GB" sz="1200" smtClean="0"/>
              <a:t>Lareau, A. (2000) </a:t>
            </a:r>
            <a:r>
              <a:rPr lang="en-GB" sz="1200" i="1" smtClean="0"/>
              <a:t>Home Advantage: Social Class and Parental Intervention in Elementary Education. </a:t>
            </a:r>
            <a:r>
              <a:rPr lang="en-GB" sz="1200" smtClean="0"/>
              <a:t>Oxford: Rowman &amp; Littlefield Publishers.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GB" sz="1200" smtClean="0"/>
              <a:t>Lucey, H., Melody, J. and Walkerdine, V. (2003) 'Uneasy hybrids: psychosocial aspects of becoming educationally successful for working class young women', Special Issue: Diverse Working Class Femininities in Education, Gender and Education, Vol. 3, No. 15, pp285-299.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GB" sz="1200" smtClean="0"/>
              <a:t>Mahony, P. and Zmroczek, C. (1997) ‘Why Class Matters’ in Mahony. P. and Zmroczek, C. (eds) Class Matters- ‘Working-Class’ Women’s Perspectives on Social Class London: Taylor and Francis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GB" sz="1200" smtClean="0"/>
              <a:t> Plummer, G. (2000) </a:t>
            </a:r>
            <a:r>
              <a:rPr lang="en-GB" sz="1200" i="1" smtClean="0"/>
              <a:t>Failing Working-Class Girls. </a:t>
            </a:r>
            <a:r>
              <a:rPr lang="en-GB" sz="1200" smtClean="0"/>
              <a:t>London: Trentham. Reay, D. (1998) </a:t>
            </a:r>
            <a:r>
              <a:rPr lang="en-GB" sz="1200" i="1" smtClean="0"/>
              <a:t>Class Work Mothers’ Involvement in their Children’s Primary Schooling. </a:t>
            </a:r>
            <a:r>
              <a:rPr lang="en-GB" sz="1200" smtClean="0"/>
              <a:t>London: UCL Press.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GB" sz="1200" smtClean="0"/>
              <a:t>Reay, D. (2001) ‘‘Finding or losing yourself?: working-class relationships to education’, in </a:t>
            </a:r>
            <a:r>
              <a:rPr lang="en-GB" sz="1200" i="1" smtClean="0"/>
              <a:t>Journal of Education Policy. </a:t>
            </a:r>
            <a:r>
              <a:rPr lang="en-GB" sz="1200" smtClean="0"/>
              <a:t>16 (4): 333-346.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GB" sz="1200" smtClean="0"/>
              <a:t>Reay, D. (2002) ‘Class, authenticity and the transition to higher education for mature students’, in Sociological Review 398-418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GB" sz="1200" smtClean="0"/>
              <a:t>Reay, D. (2005) ‘Beyond Consciousness? The Psychic Landscape of Social Class’, in </a:t>
            </a:r>
            <a:r>
              <a:rPr lang="en-GB" sz="1200" i="1" smtClean="0"/>
              <a:t>Sociology. </a:t>
            </a:r>
            <a:r>
              <a:rPr lang="en-GB" sz="1200" smtClean="0"/>
              <a:t>39 (5): 911-928.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GB" sz="1200" smtClean="0"/>
              <a:t>Skeggs, B. (1997a) ‘Classifying Practices: Representation, Capitals and Recognitions’ in Mahony. P. and Zmroczek, C. (eds) </a:t>
            </a:r>
            <a:r>
              <a:rPr lang="en-GB" sz="1200" u="sng" smtClean="0"/>
              <a:t>Class Matters- ‘Working-Class’ Women’s Perspectives on Social Class</a:t>
            </a:r>
            <a:r>
              <a:rPr lang="en-GB" sz="1200" smtClean="0"/>
              <a:t> London: Taylor and Francis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GB" sz="1200" smtClean="0"/>
              <a:t>Skeggs, B. (2004) </a:t>
            </a:r>
            <a:r>
              <a:rPr lang="en-GB" sz="1200" i="1" smtClean="0"/>
              <a:t>Class, Self, Culture</a:t>
            </a:r>
            <a:r>
              <a:rPr lang="en-GB" sz="1200" smtClean="0"/>
              <a:t>. London: Routledge.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GB" sz="12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GB" sz="12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GB" sz="12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GB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83974E-5CD8-476D-A0FC-AE9309F01130}" type="slidenum">
              <a:rPr lang="en-GB"/>
              <a:pPr>
                <a:defRPr/>
              </a:pPr>
              <a:t>12</a:t>
            </a:fld>
            <a:endParaRPr lang="en-GB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References (2)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95400"/>
            <a:ext cx="8686800" cy="5105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902394-020E-4264-9668-4D40F201088A}" type="slidenum">
              <a:rPr lang="en-GB"/>
              <a:pPr>
                <a:defRPr/>
              </a:pPr>
              <a:t>2</a:t>
            </a:fld>
            <a:endParaRPr lang="en-GB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GB" sz="4000" smtClean="0"/>
              <a:t> 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GB" sz="4000" smtClean="0"/>
              <a:t>‘Parents, Partners and Peers: The Hidden Costs of Lifelong Learning’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GB" sz="4000" smtClean="0"/>
              <a:t>(forthcoming in special edition of IJLE 2011)</a:t>
            </a:r>
            <a:endParaRPr lang="en-GB" sz="4000" b="1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D0122C-2315-43F9-BE96-6E62B3D9333D}" type="slidenum">
              <a:rPr lang="en-GB"/>
              <a:pPr>
                <a:defRPr/>
              </a:pPr>
              <a:t>3</a:t>
            </a:fld>
            <a:endParaRPr lang="en-GB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Format of presentation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mtClean="0">
                <a:solidFill>
                  <a:schemeClr val="hlink"/>
                </a:solidFill>
              </a:rPr>
              <a:t>1. </a:t>
            </a:r>
            <a:r>
              <a:rPr lang="en-GB" smtClean="0"/>
              <a:t>Introduction (RW)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mtClean="0">
                <a:solidFill>
                  <a:schemeClr val="hlink"/>
                </a:solidFill>
              </a:rPr>
              <a:t>2. </a:t>
            </a:r>
            <a:r>
              <a:rPr lang="en-GB" smtClean="0"/>
              <a:t>First Study (HB):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mtClean="0"/>
              <a:t>        Parents: Cathy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mtClean="0">
                <a:solidFill>
                  <a:schemeClr val="hlink"/>
                </a:solidFill>
              </a:rPr>
              <a:t>3.</a:t>
            </a:r>
            <a:r>
              <a:rPr lang="en-GB" smtClean="0"/>
              <a:t> Second Study (RW):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mtClean="0"/>
              <a:t>		 Partners: Jo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mtClean="0">
                <a:solidFill>
                  <a:schemeClr val="hlink"/>
                </a:solidFill>
              </a:rPr>
              <a:t>4. </a:t>
            </a:r>
            <a:r>
              <a:rPr lang="en-GB" smtClean="0"/>
              <a:t>Third Study (RW &amp; HB):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mtClean="0"/>
              <a:t>		 Peers: Abe</a:t>
            </a:r>
            <a:endParaRPr lang="en-GB" smtClean="0">
              <a:solidFill>
                <a:schemeClr val="hlink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mtClean="0">
                <a:solidFill>
                  <a:schemeClr val="hlink"/>
                </a:solidFill>
              </a:rPr>
              <a:t>5. </a:t>
            </a:r>
            <a:r>
              <a:rPr lang="en-GB" smtClean="0"/>
              <a:t>Conclusions (RW &amp; HB)</a:t>
            </a:r>
            <a:endParaRPr lang="en-GB" smtClean="0">
              <a:solidFill>
                <a:schemeClr val="hlink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A594DA-BD23-410B-A36B-65A12C6532BD}" type="slidenum">
              <a:rPr lang="en-GB"/>
              <a:pPr>
                <a:defRPr/>
              </a:pPr>
              <a:t>4</a:t>
            </a:fld>
            <a:endParaRPr lang="en-GB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The Three studies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457200"/>
            <a:ext cx="8839200" cy="60198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GB" sz="2800" smtClean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GB" sz="2800" smtClean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GB" sz="2800" smtClean="0"/>
              <a:t>This paper uses data from three longitudinal studies of post-compulsory learners.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GB" sz="2800" smtClean="0"/>
              <a:t>The first on adults returning to formal learning via an </a:t>
            </a:r>
            <a:r>
              <a:rPr lang="en-GB" sz="2800" i="1" smtClean="0"/>
              <a:t>Access to HE</a:t>
            </a:r>
            <a:r>
              <a:rPr lang="en-GB" sz="2800" smtClean="0"/>
              <a:t> course at an FE college.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GB" sz="2800" smtClean="0"/>
              <a:t>The second on working-class women in secondary education during three periods: post-war; 1960/70s; and 1988 onwards and their re-engagement with FE/HE.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GB" sz="2800" smtClean="0"/>
              <a:t>The third on adults on a ‘return to learn’ course which offers trade union members who are unlikely to engage with HE/FE opportunities to do so.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2B52F6-7028-45AE-ABD1-909831F9DF33}" type="slidenum">
              <a:rPr lang="en-GB"/>
              <a:pPr>
                <a:defRPr/>
              </a:pPr>
              <a:t>5</a:t>
            </a:fld>
            <a:endParaRPr lang="en-GB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 smtClean="0"/>
              <a:t>Potential Hidden Costs of Lifelong Learning.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GB" sz="2800" smtClean="0"/>
              <a:t>The presentation reports and theorises on participants’ reflections upon their educational biographies - from childhood memories of schooling, through FE and, for some, to experiences at university.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sz="2800" smtClean="0"/>
              <a:t>We explore how engaging with post-compulsory education impacts upon their wider lives; in particular the potential hidden costs of lifelong learning in terms of risks to existing relationships.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GB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F658FF-D7F3-4C34-B9F3-DAC3475EE24F}" type="slidenum">
              <a:rPr lang="en-GB"/>
              <a:pPr>
                <a:defRPr/>
              </a:pPr>
              <a:t>6</a:t>
            </a:fld>
            <a:endParaRPr lang="en-GB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3200" smtClean="0"/>
              <a:t>First Study. Parents. Cathy</a:t>
            </a:r>
            <a:br>
              <a:rPr lang="en-GB" sz="3200" smtClean="0"/>
            </a:br>
            <a:r>
              <a:rPr lang="en-GB" sz="3200" smtClean="0"/>
              <a:t>‘I did it in spite of you, not because of you!’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  <a:defRPr/>
            </a:pPr>
            <a:r>
              <a:rPr lang="en-GB" sz="2000" smtClean="0"/>
              <a:t>Why Cathy?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GB" sz="2000" smtClean="0"/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GB" sz="2000" smtClean="0"/>
              <a:t>Strongest sense of parental culpability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GB" sz="2000" smtClean="0"/>
          </a:p>
          <a:p>
            <a:pPr marL="457200" indent="-457200" eaLnBrk="1" hangingPunct="1">
              <a:lnSpc>
                <a:spcPct val="80000"/>
              </a:lnSpc>
              <a:defRPr/>
            </a:pPr>
            <a:r>
              <a:rPr lang="en-GB" sz="2000" smtClean="0"/>
              <a:t>Cathy’s story.</a:t>
            </a:r>
          </a:p>
          <a:p>
            <a:pPr marL="457200" indent="-457200" eaLnBrk="1" hangingPunct="1">
              <a:lnSpc>
                <a:spcPct val="80000"/>
              </a:lnSpc>
              <a:defRPr/>
            </a:pPr>
            <a:endParaRPr lang="en-GB" sz="2000" smtClean="0"/>
          </a:p>
          <a:p>
            <a:pPr marL="457200" indent="-457200" eaLnBrk="1" hangingPunct="1">
              <a:lnSpc>
                <a:spcPct val="80000"/>
              </a:lnSpc>
              <a:defRPr/>
            </a:pPr>
            <a:r>
              <a:rPr lang="en-GB" sz="2000" smtClean="0"/>
              <a:t>Theorising Cathy.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GB" sz="2000" smtClean="0"/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GB" sz="2000" smtClean="0"/>
              <a:t>‘Habitus’ Bourdieu </a:t>
            </a:r>
            <a:r>
              <a:rPr lang="en-GB" sz="1400" smtClean="0"/>
              <a:t>(1990a; 1990b).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GB" sz="2000" smtClean="0"/>
              <a:t>Lacking valuable ‘cultural capital’</a:t>
            </a:r>
            <a:r>
              <a:rPr lang="en-GB" sz="1800" smtClean="0"/>
              <a:t> </a:t>
            </a:r>
            <a:r>
              <a:rPr lang="en-GB" sz="1400" smtClean="0"/>
              <a:t>(Reay, 1998; Lareau, 2000; Plummer, 2000)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GB" sz="2000" smtClean="0"/>
              <a:t>Differential socialization </a:t>
            </a:r>
            <a:r>
              <a:rPr lang="en-GB" sz="1200" smtClean="0"/>
              <a:t>(Crozier </a:t>
            </a:r>
            <a:r>
              <a:rPr lang="en-GB" sz="1200" i="1" smtClean="0"/>
              <a:t>et.al.2008).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GB" sz="2000" smtClean="0"/>
              <a:t>Parental/child - fear/shame/envy</a:t>
            </a:r>
            <a:r>
              <a:rPr lang="en-GB" sz="1800" smtClean="0"/>
              <a:t> </a:t>
            </a:r>
            <a:r>
              <a:rPr lang="en-GB" sz="1200" smtClean="0"/>
              <a:t>(Lucey et.al. 2003)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GB" sz="2000" smtClean="0"/>
              <a:t>Familial separation/distance</a:t>
            </a:r>
            <a:r>
              <a:rPr lang="en-GB" sz="1800" smtClean="0"/>
              <a:t> </a:t>
            </a:r>
            <a:r>
              <a:rPr lang="en-GB" sz="1200" smtClean="0"/>
              <a:t>(Christopher, 2009).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GB" sz="1200" smtClean="0"/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GB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2B9EB0-508E-4073-9CAC-797F283C869D}" type="slidenum">
              <a:rPr lang="en-GB"/>
              <a:pPr>
                <a:defRPr/>
              </a:pPr>
              <a:t>7</a:t>
            </a:fld>
            <a:endParaRPr lang="en-GB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3200" smtClean="0"/>
              <a:t>Second study. Partners. Jo.</a:t>
            </a:r>
            <a:br>
              <a:rPr lang="en-GB" sz="3200" smtClean="0"/>
            </a:br>
            <a:r>
              <a:rPr lang="en-GB" sz="3200" smtClean="0"/>
              <a:t>‘No room in my life for a relationship.’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Why Jo?</a:t>
            </a:r>
          </a:p>
          <a:p>
            <a:pPr eaLnBrk="1" hangingPunct="1">
              <a:defRPr/>
            </a:pPr>
            <a:endParaRPr lang="en-GB" smtClean="0"/>
          </a:p>
          <a:p>
            <a:pPr eaLnBrk="1" hangingPunct="1">
              <a:defRPr/>
            </a:pPr>
            <a:r>
              <a:rPr lang="en-GB" smtClean="0"/>
              <a:t>Jo’s story.</a:t>
            </a:r>
          </a:p>
          <a:p>
            <a:pPr eaLnBrk="1" hangingPunct="1">
              <a:defRPr/>
            </a:pPr>
            <a:endParaRPr lang="en-GB" smtClean="0"/>
          </a:p>
          <a:p>
            <a:pPr eaLnBrk="1" hangingPunct="1">
              <a:defRPr/>
            </a:pPr>
            <a:r>
              <a:rPr lang="en-GB" smtClean="0"/>
              <a:t>Theorising Jo.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GB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AD04A0-636A-4F1D-B4AF-4E8E32C6E4AF}" type="slidenum">
              <a:rPr lang="en-GB"/>
              <a:pPr>
                <a:defRPr/>
              </a:pPr>
              <a:t>8</a:t>
            </a:fld>
            <a:endParaRPr lang="en-GB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3200" smtClean="0"/>
              <a:t>Third Study. Peers. Abe. </a:t>
            </a:r>
            <a:br>
              <a:rPr lang="en-GB" sz="3200" smtClean="0"/>
            </a:br>
            <a:r>
              <a:rPr lang="en-GB" sz="3200" smtClean="0"/>
              <a:t>‘Wanting to wear an eagle’s feather.’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41438"/>
            <a:ext cx="8569325" cy="47894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GB" sz="2800" smtClean="0"/>
              <a:t> </a:t>
            </a:r>
            <a:endParaRPr lang="en-GB" smtClean="0"/>
          </a:p>
          <a:p>
            <a:pPr eaLnBrk="1" hangingPunct="1">
              <a:defRPr/>
            </a:pPr>
            <a:r>
              <a:rPr lang="en-GB" smtClean="0"/>
              <a:t>Why Abe.</a:t>
            </a:r>
          </a:p>
          <a:p>
            <a:pPr eaLnBrk="1" hangingPunct="1">
              <a:defRPr/>
            </a:pPr>
            <a:endParaRPr lang="en-GB" smtClean="0"/>
          </a:p>
          <a:p>
            <a:pPr eaLnBrk="1" hangingPunct="1">
              <a:defRPr/>
            </a:pPr>
            <a:r>
              <a:rPr lang="en-GB" smtClean="0"/>
              <a:t>Abe’s story.</a:t>
            </a:r>
          </a:p>
          <a:p>
            <a:pPr eaLnBrk="1" hangingPunct="1">
              <a:defRPr/>
            </a:pPr>
            <a:endParaRPr lang="en-GB" smtClean="0"/>
          </a:p>
          <a:p>
            <a:pPr eaLnBrk="1" hangingPunct="1">
              <a:defRPr/>
            </a:pPr>
            <a:r>
              <a:rPr lang="en-GB" smtClean="0"/>
              <a:t>Theorising Abe.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GB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GB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2A65F-04D5-4BBB-B705-748E39C2FF8E}" type="slidenum">
              <a:rPr lang="en-GB"/>
              <a:pPr>
                <a:defRPr/>
              </a:pPr>
              <a:t>9</a:t>
            </a:fld>
            <a:endParaRPr lang="en-GB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3200" smtClean="0"/>
              <a:t>Concluding remarks – HB</a:t>
            </a:r>
            <a:br>
              <a:rPr lang="en-GB" sz="3200" smtClean="0"/>
            </a:br>
            <a:r>
              <a:rPr lang="en-GB" sz="3200" smtClean="0"/>
              <a:t>Themes to emerge across the studies.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defRPr/>
            </a:pPr>
            <a:r>
              <a:rPr lang="en-GB" sz="3600" smtClean="0"/>
              <a:t>Entitlement:</a:t>
            </a:r>
          </a:p>
          <a:p>
            <a:pPr marL="533400" indent="-533400" eaLnBrk="1" hangingPunct="1">
              <a:buFont typeface="Wingdings" pitchFamily="2" charset="2"/>
              <a:buNone/>
              <a:defRPr/>
            </a:pPr>
            <a:r>
              <a:rPr lang="en-GB" sz="2400" smtClean="0"/>
              <a:t>Familial and institutional processes leading to differential perceptions of entitlement:</a:t>
            </a:r>
          </a:p>
          <a:p>
            <a:pPr marL="533400" indent="-533400" eaLnBrk="1" hangingPunct="1">
              <a:buFont typeface="Wingdings" pitchFamily="2" charset="2"/>
              <a:buNone/>
              <a:defRPr/>
            </a:pPr>
            <a:endParaRPr lang="en-GB" sz="2400" smtClean="0"/>
          </a:p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r>
              <a:rPr lang="en-GB" sz="2000" smtClean="0"/>
              <a:t>Expectation to participate in HE </a:t>
            </a:r>
            <a:r>
              <a:rPr lang="en-GB" sz="1400" smtClean="0"/>
              <a:t>(Crozier </a:t>
            </a:r>
            <a:r>
              <a:rPr lang="en-GB" sz="1400" i="1" smtClean="0"/>
              <a:t>et.al. </a:t>
            </a:r>
            <a:r>
              <a:rPr lang="en-GB" sz="1400" smtClean="0"/>
              <a:t>2008).</a:t>
            </a:r>
          </a:p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r>
              <a:rPr lang="en-GB" sz="2000" smtClean="0"/>
              <a:t>Limiting and limited ‘horizon for action’</a:t>
            </a:r>
            <a:r>
              <a:rPr lang="en-GB" sz="1800" smtClean="0"/>
              <a:t> </a:t>
            </a:r>
            <a:r>
              <a:rPr lang="en-GB" sz="1400" smtClean="0"/>
              <a:t>(Ball </a:t>
            </a:r>
            <a:r>
              <a:rPr lang="en-GB" sz="1400" i="1" smtClean="0"/>
              <a:t>et.al. </a:t>
            </a:r>
            <a:r>
              <a:rPr lang="en-GB" sz="1400" smtClean="0"/>
              <a:t>2000).</a:t>
            </a:r>
          </a:p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r>
              <a:rPr lang="en-GB" sz="2000" smtClean="0"/>
              <a:t>Exposure as a ‘fraud’ </a:t>
            </a:r>
            <a:r>
              <a:rPr lang="en-GB" sz="1400" smtClean="0"/>
              <a:t>(Skeggs, 1997 and 2004; Mahoney and Zmroczek, 1997; Reay, 2001, 2002, 2005).</a:t>
            </a:r>
          </a:p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r>
              <a:rPr lang="en-GB" sz="2000" smtClean="0"/>
              <a:t>Accounts lack middle-class confidence </a:t>
            </a:r>
            <a:r>
              <a:rPr lang="en-GB" sz="1400" smtClean="0"/>
              <a:t>(Skeggs, 1997).</a:t>
            </a:r>
          </a:p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r>
              <a:rPr lang="en-GB" sz="2000" smtClean="0"/>
              <a:t>Problematic non linear progression </a:t>
            </a:r>
            <a:r>
              <a:rPr lang="en-GB" sz="1400" smtClean="0"/>
              <a:t>(Brine, 1999, 2004).</a:t>
            </a:r>
          </a:p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r>
              <a:rPr lang="en-GB" sz="2000" smtClean="0"/>
              <a:t>‘Abortive liftoffs’ </a:t>
            </a:r>
            <a:r>
              <a:rPr lang="en-GB" sz="1400" smtClean="0"/>
              <a:t>(Christopher, 2009).</a:t>
            </a:r>
            <a:endParaRPr lang="en-GB" sz="2000" smtClean="0"/>
          </a:p>
          <a:p>
            <a:pPr marL="533400" indent="-533400" eaLnBrk="1" hangingPunct="1">
              <a:buFont typeface="Wingdings" pitchFamily="2" charset="2"/>
              <a:buNone/>
              <a:defRPr/>
            </a:pPr>
            <a:endParaRPr lang="en-GB" sz="1400" smtClean="0"/>
          </a:p>
          <a:p>
            <a:pPr marL="533400" indent="-533400" eaLnBrk="1" hangingPunct="1">
              <a:defRPr/>
            </a:pPr>
            <a:endParaRPr lang="en-GB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iff">
  <a:themeElements>
    <a:clrScheme name="Cliff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Cliff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liff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Cliff</Template>
  <TotalTime>402</TotalTime>
  <Words>1118</Words>
  <Application>Microsoft Office PowerPoint</Application>
  <PresentationFormat>On-screen Show (4:3)</PresentationFormat>
  <Paragraphs>113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Verdana</vt:lpstr>
      <vt:lpstr>Arial</vt:lpstr>
      <vt:lpstr>Wingdings</vt:lpstr>
      <vt:lpstr>Times New Roman</vt:lpstr>
      <vt:lpstr>Cliff</vt:lpstr>
      <vt:lpstr> BSA 2010 Annual Conference</vt:lpstr>
      <vt:lpstr>Slide 2</vt:lpstr>
      <vt:lpstr>Format of presentation</vt:lpstr>
      <vt:lpstr>The Three studies</vt:lpstr>
      <vt:lpstr>Potential Hidden Costs of Lifelong Learning.</vt:lpstr>
      <vt:lpstr>First Study. Parents. Cathy ‘I did it in spite of you, not because of you!’</vt:lpstr>
      <vt:lpstr>Second study. Partners. Jo. ‘No room in my life for a relationship.’</vt:lpstr>
      <vt:lpstr>Third Study. Peers. Abe.  ‘Wanting to wear an eagle’s feather.’</vt:lpstr>
      <vt:lpstr>Concluding remarks – HB Themes to emerge across the studies.</vt:lpstr>
      <vt:lpstr>Concluding remarks – RW Themes to emerge across the studies.</vt:lpstr>
      <vt:lpstr>References (1)</vt:lpstr>
      <vt:lpstr>References (2)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Anna Lawson</cp:lastModifiedBy>
  <cp:revision>46</cp:revision>
  <cp:lastPrinted>1601-01-01T00:00:00Z</cp:lastPrinted>
  <dcterms:created xsi:type="dcterms:W3CDTF">1601-01-01T00:00:00Z</dcterms:created>
  <dcterms:modified xsi:type="dcterms:W3CDTF">2010-09-22T11:24:40Z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