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71" r:id="rId6"/>
    <p:sldId id="276" r:id="rId7"/>
    <p:sldId id="272" r:id="rId8"/>
    <p:sldId id="274" r:id="rId9"/>
    <p:sldId id="275" r:id="rId10"/>
    <p:sldId id="277" r:id="rId11"/>
    <p:sldId id="278" r:id="rId12"/>
    <p:sldId id="279" r:id="rId13"/>
    <p:sldId id="280" r:id="rId14"/>
    <p:sldId id="281" r:id="rId15"/>
    <p:sldId id="261" r:id="rId16"/>
    <p:sldId id="262" r:id="rId17"/>
    <p:sldId id="263" r:id="rId18"/>
    <p:sldId id="264" r:id="rId19"/>
    <p:sldId id="265" r:id="rId20"/>
    <p:sldId id="266" r:id="rId21"/>
    <p:sldId id="269" r:id="rId22"/>
    <p:sldId id="273" r:id="rId23"/>
    <p:sldId id="27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1D140-94B7-460C-B643-FE2D009FB7DD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67A07-E74C-434B-98B3-4A6E6483916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67A07-E74C-434B-98B3-4A6E64839166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EF1D5-AAC4-4918-B013-76BA3887C9C8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EF1D5-AAC4-4918-B013-76BA3887C9C8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EF1D5-AAC4-4918-B013-76BA3887C9C8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EF1D5-AAC4-4918-B013-76BA3887C9C8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EF1D5-AAC4-4918-B013-76BA3887C9C8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67A07-E74C-434B-98B3-4A6E64839166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67A07-E74C-434B-98B3-4A6E64839166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6AC14C-420F-4546-98F8-62BA09C32F8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67A07-E74C-434B-98B3-4A6E6483916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EF1D5-AAC4-4918-B013-76BA3887C9C8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67A07-E74C-434B-98B3-4A6E64839166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EF1D5-AAC4-4918-B013-76BA3887C9C8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EF1D5-AAC4-4918-B013-76BA3887C9C8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495F1-5A7E-41A6-9E96-5E3635D98411}" type="datetimeFigureOut">
              <a:rPr lang="en-US" smtClean="0"/>
              <a:pPr/>
              <a:t>3/9/2010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F458E-A5D6-42AC-9E2C-77BF64A31C2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ms.uwe.ac.uk/~phale/Images/ResearchAreas.pn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ms.uwe.ac.uk/~phale/Images/MethodologyDiagram.gi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ites.google.com/site/userdrivenmodellingprogramming/_/rsrc/1243895755139/Home/research-student-conference-paper-uwe/Conference3.gi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ites.google.com/site/userdrivenmodellingprogramming/_/rsrc/1243895880892/Home/research-student-conference-paper-uwe/Conference4.jp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ms.uwe.ac.uk/~phale/Images/rectangledemo.pn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ms.uwe.ac.uk/~phale/Images/flashwingbox.png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istentialgraphs.com/peirceoneg/prolegomena.htm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riendsofed.com/book.html?isbn=159059158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User Driven Modelling and Systematic Interaction for End-User Programming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3214686"/>
            <a:ext cx="6400800" cy="1752600"/>
          </a:xfrm>
        </p:spPr>
        <p:txBody>
          <a:bodyPr>
            <a:normAutofit/>
          </a:bodyPr>
          <a:lstStyle/>
          <a:p>
            <a:r>
              <a:rPr lang="en-GB" dirty="0" smtClean="0"/>
              <a:t>Modelling for Engineering Processes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Peter Hale UWE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Engineering Modelling User Participation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</a:t>
            </a:r>
            <a:r>
              <a:rPr lang="en-GB" dirty="0" smtClean="0"/>
              <a:t>onger </a:t>
            </a:r>
            <a:r>
              <a:rPr lang="en-GB" dirty="0" smtClean="0"/>
              <a:t>term aim is to enable direct modelling/prototyping </a:t>
            </a:r>
            <a:r>
              <a:rPr lang="en-GB" dirty="0" smtClean="0"/>
              <a:t>by </a:t>
            </a:r>
            <a:r>
              <a:rPr lang="en-GB" dirty="0" smtClean="0"/>
              <a:t>customers of the modelling tool e.g. engineers/end-user </a:t>
            </a:r>
            <a:r>
              <a:rPr lang="en-GB" dirty="0" smtClean="0"/>
              <a:t>programmers </a:t>
            </a:r>
            <a:endParaRPr lang="en-GB" dirty="0" smtClean="0"/>
          </a:p>
          <a:p>
            <a:r>
              <a:rPr lang="en-GB" dirty="0" smtClean="0"/>
              <a:t>Such a system documents itself as the structure of the engineering product and software model are </a:t>
            </a:r>
            <a:r>
              <a:rPr lang="en-GB" dirty="0" smtClean="0"/>
              <a:t>displayed/visualised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Engineering Modelling Design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Integration of information representation </a:t>
            </a:r>
            <a:r>
              <a:rPr lang="en-GB" dirty="0" smtClean="0"/>
              <a:t>UML (Unified </a:t>
            </a:r>
            <a:r>
              <a:rPr lang="en-GB" dirty="0" err="1" smtClean="0"/>
              <a:t>Modeling</a:t>
            </a:r>
            <a:r>
              <a:rPr lang="en-GB" dirty="0" smtClean="0"/>
              <a:t> Language) </a:t>
            </a:r>
            <a:r>
              <a:rPr lang="en-GB" dirty="0" smtClean="0"/>
              <a:t>is progress towards </a:t>
            </a:r>
            <a:r>
              <a:rPr lang="en-GB" dirty="0" smtClean="0"/>
              <a:t>this user participation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Also a user interface is required that makes it easier for engineers to model using such a combined </a:t>
            </a:r>
            <a:r>
              <a:rPr lang="en-GB" dirty="0" smtClean="0"/>
              <a:t>UML </a:t>
            </a:r>
            <a:r>
              <a:rPr lang="en-GB" dirty="0" smtClean="0"/>
              <a:t>solution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Engineering Modelling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Despite object-oriented programming techniques being heavily influenced by the approach used by engineers for Bill of Materials/Product Data Structure modelling this link has become </a:t>
            </a:r>
            <a:r>
              <a:rPr lang="en-GB" dirty="0" smtClean="0"/>
              <a:t>difficult</a:t>
            </a:r>
            <a:endParaRPr lang="en-GB" dirty="0" smtClean="0"/>
          </a:p>
          <a:p>
            <a:r>
              <a:rPr lang="en-GB" dirty="0" smtClean="0"/>
              <a:t>Much </a:t>
            </a:r>
            <a:r>
              <a:rPr lang="en-GB" dirty="0" smtClean="0"/>
              <a:t>of object-oriented programming was developed before graphical user interfaces became practical and </a:t>
            </a:r>
            <a:r>
              <a:rPr lang="en-GB" dirty="0" smtClean="0"/>
              <a:t>common</a:t>
            </a:r>
            <a:endParaRPr lang="en-GB" dirty="0" smtClean="0"/>
          </a:p>
          <a:p>
            <a:r>
              <a:rPr lang="en-GB" dirty="0" smtClean="0"/>
              <a:t>So objects/classes are often represented mainly by text with visualisation/representation being added as an </a:t>
            </a:r>
            <a:r>
              <a:rPr lang="en-GB" dirty="0" smtClean="0"/>
              <a:t>afterthought 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Engineering Modelling Issues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This is not useful for engineers who are used to objects being physical things, or at least </a:t>
            </a:r>
            <a:r>
              <a:rPr lang="en-GB" dirty="0" smtClean="0"/>
              <a:t>diagrams</a:t>
            </a:r>
            <a:endParaRPr lang="en-GB" dirty="0" smtClean="0"/>
          </a:p>
          <a:p>
            <a:r>
              <a:rPr lang="en-GB" dirty="0" smtClean="0"/>
              <a:t>A further problem has been an over-emphasis on encapsulation (hiding an objects' details, while creating an interface for its use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This can lead to errors due to re-use of objects that are not fully </a:t>
            </a:r>
            <a:r>
              <a:rPr lang="en-GB" dirty="0" smtClean="0"/>
              <a:t>understood</a:t>
            </a:r>
            <a:endParaRPr lang="en-GB" dirty="0" smtClean="0"/>
          </a:p>
          <a:p>
            <a:r>
              <a:rPr lang="en-GB" dirty="0" smtClean="0"/>
              <a:t>So the classes/objects need to be visualised, even if </a:t>
            </a:r>
            <a:r>
              <a:rPr lang="en-GB" dirty="0" smtClean="0"/>
              <a:t>user </a:t>
            </a:r>
            <a:r>
              <a:rPr lang="en-GB" dirty="0" smtClean="0"/>
              <a:t>does not intend to change </a:t>
            </a:r>
            <a:r>
              <a:rPr lang="en-GB" dirty="0" smtClean="0"/>
              <a:t>the </a:t>
            </a:r>
            <a:r>
              <a:rPr lang="en-GB" dirty="0" smtClean="0"/>
              <a:t>contents, </a:t>
            </a:r>
            <a:r>
              <a:rPr lang="en-GB" dirty="0" smtClean="0"/>
              <a:t>so user has </a:t>
            </a:r>
            <a:r>
              <a:rPr lang="en-GB" dirty="0" smtClean="0"/>
              <a:t>sufficient </a:t>
            </a:r>
            <a:r>
              <a:rPr lang="en-GB" dirty="0" smtClean="0"/>
              <a:t>understanding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Engineering Modelling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It has been assumed that because engineers often deal with hard systems, a hard systems object-oriented approach would enable them to </a:t>
            </a:r>
            <a:r>
              <a:rPr lang="en-GB" dirty="0" smtClean="0"/>
              <a:t>program</a:t>
            </a:r>
            <a:endParaRPr lang="en-GB" dirty="0" smtClean="0"/>
          </a:p>
          <a:p>
            <a:r>
              <a:rPr lang="en-GB" dirty="0" smtClean="0"/>
              <a:t>But engineers spend much of the time involved with soft systems and interactions with </a:t>
            </a:r>
            <a:r>
              <a:rPr lang="en-GB" dirty="0" smtClean="0"/>
              <a:t>others</a:t>
            </a:r>
            <a:endParaRPr lang="en-GB" dirty="0" smtClean="0"/>
          </a:p>
          <a:p>
            <a:r>
              <a:rPr lang="en-GB" dirty="0" smtClean="0"/>
              <a:t>Needs to be more emphasis on allowing engineers to specify the problem at </a:t>
            </a:r>
            <a:r>
              <a:rPr lang="en-GB" dirty="0" smtClean="0"/>
              <a:t>high </a:t>
            </a:r>
            <a:r>
              <a:rPr lang="en-GB" dirty="0" smtClean="0"/>
              <a:t>level and this translated to code, rather than expecting engineers to code all the </a:t>
            </a:r>
            <a:r>
              <a:rPr lang="en-GB" dirty="0" smtClean="0"/>
              <a:t>objects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of Software</a:t>
            </a:r>
            <a:endParaRPr lang="en-GB" dirty="0"/>
          </a:p>
        </p:txBody>
      </p:sp>
      <p:pic>
        <p:nvPicPr>
          <p:cNvPr id="2050" name="Picture 2" descr="http://www.cems.uwe.ac.uk/~phale/Images/ResearchAreas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1285860"/>
            <a:ext cx="5429288" cy="4770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Tools and Technologies 2</a:t>
            </a:r>
            <a:endParaRPr lang="en-GB" dirty="0"/>
          </a:p>
        </p:txBody>
      </p:sp>
      <p:pic>
        <p:nvPicPr>
          <p:cNvPr id="25602" name="Picture 2" descr="http://www.cems.uwe.ac.uk/~phale/Images/MethodologyDiagram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1357298"/>
            <a:ext cx="7393069" cy="5102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Translation Process</a:t>
            </a:r>
            <a:endParaRPr lang="en-GB" dirty="0"/>
          </a:p>
        </p:txBody>
      </p:sp>
      <p:pic>
        <p:nvPicPr>
          <p:cNvPr id="41986" name="Picture 2" descr="http://sites.google.com/site/userdrivenmodellingprogramming/_/rsrc/1243895755139/Home/research-student-conference-paper-uwe/Conference3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214422"/>
            <a:ext cx="7917420" cy="51039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Translation Stages</a:t>
            </a:r>
            <a:endParaRPr lang="en-GB" dirty="0"/>
          </a:p>
        </p:txBody>
      </p:sp>
      <p:pic>
        <p:nvPicPr>
          <p:cNvPr id="39938" name="Picture 2" descr="http://sites.google.com/site/userdrivenmodellingprogramming/_/rsrc/1243895880892/Home/research-student-conference-paper-uwe/Conference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1500174"/>
            <a:ext cx="6534694" cy="4775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Illustration</a:t>
            </a:r>
            <a:endParaRPr lang="en-GB" dirty="0"/>
          </a:p>
        </p:txBody>
      </p:sp>
      <p:pic>
        <p:nvPicPr>
          <p:cNvPr id="37890" name="Picture 2" descr="http://www.cems.uwe.ac.uk/~phale/Images/rectangledemo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1500174"/>
            <a:ext cx="6485506" cy="48815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642919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en-GB" sz="2000" b="1" dirty="0" smtClean="0">
                <a:latin typeface="+mn-lt"/>
                <a:cs typeface="Arial" pitchFamily="34" charset="0"/>
              </a:rPr>
              <a:t>University of the West of England, Bristol</a:t>
            </a:r>
            <a:br>
              <a:rPr lang="en-GB" sz="2000" b="1" dirty="0" smtClean="0">
                <a:latin typeface="+mn-lt"/>
                <a:cs typeface="Arial" pitchFamily="34" charset="0"/>
              </a:rPr>
            </a:b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714356"/>
            <a:ext cx="6357982" cy="71438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Abstract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0100" y="1785926"/>
            <a:ext cx="74295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+mj-lt"/>
                <a:cs typeface="Arial" pitchFamily="34" charset="0"/>
              </a:rPr>
              <a:t>Problem</a:t>
            </a:r>
            <a:r>
              <a:rPr lang="en-GB" sz="2400" b="1" dirty="0">
                <a:cs typeface="Arial" pitchFamily="34" charset="0"/>
              </a:rPr>
              <a:t> -</a:t>
            </a:r>
            <a:endParaRPr lang="en-GB" sz="2400" b="1" dirty="0" smtClean="0">
              <a:cs typeface="Arial" pitchFamily="34" charset="0"/>
            </a:endParaRPr>
          </a:p>
          <a:p>
            <a:r>
              <a:rPr lang="en-GB" sz="2000" dirty="0" smtClean="0">
                <a:cs typeface="Arial" pitchFamily="34" charset="0"/>
              </a:rPr>
              <a:t>Enable translation of human problems/representation to computer models and code.</a:t>
            </a:r>
          </a:p>
          <a:p>
            <a:endParaRPr lang="en-GB" sz="2000" dirty="0" smtClean="0">
              <a:cs typeface="Arial" pitchFamily="34" charset="0"/>
            </a:endParaRPr>
          </a:p>
          <a:p>
            <a:r>
              <a:rPr lang="en-GB" sz="2000" dirty="0" smtClean="0">
                <a:cs typeface="Arial" pitchFamily="34" charset="0"/>
              </a:rPr>
              <a:t>To what extent can diagrammatic representations of problems </a:t>
            </a:r>
            <a:r>
              <a:rPr lang="en-GB" sz="2000" dirty="0" smtClean="0">
                <a:cs typeface="Arial" pitchFamily="34" charset="0"/>
              </a:rPr>
              <a:t>be </a:t>
            </a:r>
            <a:r>
              <a:rPr lang="en-GB" sz="2000" dirty="0" smtClean="0">
                <a:cs typeface="Arial" pitchFamily="34" charset="0"/>
              </a:rPr>
              <a:t>used in order to provide modelling solutions.</a:t>
            </a:r>
          </a:p>
          <a:p>
            <a:endParaRPr lang="en-GB" sz="2000" dirty="0" smtClean="0">
              <a:cs typeface="Arial" pitchFamily="34" charset="0"/>
            </a:endParaRPr>
          </a:p>
          <a:p>
            <a:r>
              <a:rPr lang="en-GB" sz="2400" b="1" dirty="0" smtClean="0">
                <a:latin typeface="+mj-lt"/>
                <a:cs typeface="Arial" pitchFamily="34" charset="0"/>
              </a:rPr>
              <a:t>Application Area</a:t>
            </a:r>
            <a:r>
              <a:rPr lang="en-GB" sz="2400" b="1" dirty="0" smtClean="0">
                <a:cs typeface="Arial" pitchFamily="34" charset="0"/>
              </a:rPr>
              <a:t> </a:t>
            </a:r>
            <a:r>
              <a:rPr lang="en-GB" sz="2400" b="1" dirty="0">
                <a:cs typeface="Arial" pitchFamily="34" charset="0"/>
              </a:rPr>
              <a:t>-</a:t>
            </a:r>
            <a:endParaRPr lang="en-GB" sz="2400" b="1" dirty="0" smtClean="0">
              <a:cs typeface="Arial" pitchFamily="34" charset="0"/>
            </a:endParaRPr>
          </a:p>
          <a:p>
            <a:r>
              <a:rPr lang="en-GB" sz="2000" dirty="0" smtClean="0">
                <a:cs typeface="Arial" pitchFamily="34" charset="0"/>
              </a:rPr>
              <a:t>Engineering Modelling, for manufacturing processes and cost, so far applied to Aerospace Composite Wing Box cost, and Aircraft Engine Design and Cost.</a:t>
            </a:r>
            <a:endParaRPr lang="en-GB" sz="2000" dirty="0" smtClean="0"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143932" cy="928670"/>
          </a:xfrm>
        </p:spPr>
        <p:txBody>
          <a:bodyPr/>
          <a:lstStyle/>
          <a:p>
            <a:r>
              <a:rPr lang="en-GB" dirty="0" smtClean="0"/>
              <a:t>Web Tree Representation</a:t>
            </a:r>
            <a:endParaRPr lang="en-GB" dirty="0"/>
          </a:p>
        </p:txBody>
      </p:sp>
      <p:pic>
        <p:nvPicPr>
          <p:cNvPr id="50178" name="Picture 2" descr="http://www.cems.uwe.ac.uk/~phale/Images/flashwingbox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714356"/>
            <a:ext cx="6858048" cy="599374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429520" y="928670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Rhodes et al. 2002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and </a:t>
            </a:r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329642" cy="5429288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C</a:t>
            </a:r>
            <a:r>
              <a:rPr lang="en-GB" dirty="0" smtClean="0"/>
              <a:t>loses the gap between those producing </a:t>
            </a:r>
            <a:r>
              <a:rPr lang="en-GB" dirty="0" smtClean="0"/>
              <a:t>modelling </a:t>
            </a:r>
            <a:r>
              <a:rPr lang="en-GB" dirty="0" smtClean="0"/>
              <a:t>systems, and those who require </a:t>
            </a:r>
            <a:r>
              <a:rPr lang="en-GB" dirty="0" smtClean="0"/>
              <a:t>them</a:t>
            </a:r>
          </a:p>
          <a:p>
            <a:endParaRPr lang="en-GB" dirty="0" smtClean="0"/>
          </a:p>
          <a:p>
            <a:r>
              <a:rPr lang="en-GB" dirty="0"/>
              <a:t>M</a:t>
            </a:r>
            <a:r>
              <a:rPr lang="en-GB" dirty="0" smtClean="0"/>
              <a:t>akes it easier to iterate through solutions and solve problems more quickly and </a:t>
            </a:r>
            <a:r>
              <a:rPr lang="en-GB" dirty="0" smtClean="0"/>
              <a:t>collaboratively</a:t>
            </a:r>
          </a:p>
          <a:p>
            <a:endParaRPr lang="en-GB" dirty="0" smtClean="0"/>
          </a:p>
          <a:p>
            <a:r>
              <a:rPr lang="en-GB" dirty="0" smtClean="0"/>
              <a:t>Experienced programmers can build a modelling environment that can then be used by non programmers to create </a:t>
            </a:r>
            <a:r>
              <a:rPr lang="en-GB" dirty="0" smtClean="0"/>
              <a:t>process models</a:t>
            </a:r>
          </a:p>
          <a:p>
            <a:endParaRPr lang="en-GB" dirty="0" smtClean="0"/>
          </a:p>
          <a:p>
            <a:r>
              <a:rPr lang="en-GB" dirty="0" smtClean="0"/>
              <a:t>Enables collaboration, simulation and modelling by translation from a model based representation of software to the actual </a:t>
            </a:r>
            <a:r>
              <a:rPr lang="en-GB" dirty="0" smtClean="0"/>
              <a:t>software</a:t>
            </a:r>
          </a:p>
          <a:p>
            <a:endParaRPr lang="en-GB" dirty="0" smtClean="0"/>
          </a:p>
          <a:p>
            <a:r>
              <a:rPr lang="en-GB" dirty="0" smtClean="0"/>
              <a:t>Gives users greater </a:t>
            </a:r>
            <a:r>
              <a:rPr lang="en-GB" dirty="0" smtClean="0"/>
              <a:t>involvement</a:t>
            </a:r>
          </a:p>
          <a:p>
            <a:endParaRPr lang="en-GB" dirty="0" smtClean="0"/>
          </a:p>
          <a:p>
            <a:r>
              <a:rPr lang="en-GB" dirty="0" smtClean="0"/>
              <a:t>Partially automates the process of software creation via a collaborative structure that maps the problem, and user interface creation by diagrammatic and/or tree based representation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</a:t>
            </a:r>
            <a:r>
              <a:rPr lang="en-GB" dirty="0" smtClean="0"/>
              <a:t>approach to modelling and end-user programming enables interoperability, and </a:t>
            </a:r>
            <a:r>
              <a:rPr lang="en-GB" dirty="0" smtClean="0"/>
              <a:t>collaboration</a:t>
            </a:r>
          </a:p>
          <a:p>
            <a:r>
              <a:rPr lang="en-GB" dirty="0" smtClean="0"/>
              <a:t>This </a:t>
            </a:r>
            <a:r>
              <a:rPr lang="en-GB" dirty="0" smtClean="0"/>
              <a:t>assists with Maintenance, Extensibility, Ease of Use, and Sharing of Information.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Peirce, C.S. (1906) Prolegomena to an Apology for </a:t>
            </a:r>
            <a:r>
              <a:rPr lang="en-GB" dirty="0" err="1" smtClean="0"/>
              <a:t>Pragmaticism</a:t>
            </a:r>
            <a:r>
              <a:rPr lang="en-GB" dirty="0" smtClean="0"/>
              <a:t> [online]. Available from: </a:t>
            </a:r>
            <a:r>
              <a:rPr lang="en-GB" dirty="0" smtClean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www.existentialgraphs.com/peirceoneg/prolegomena.htm</a:t>
            </a:r>
            <a:r>
              <a:rPr lang="en-GB" dirty="0" smtClean="0"/>
              <a:t> </a:t>
            </a:r>
            <a:r>
              <a:rPr lang="en-GB" dirty="0" smtClean="0"/>
              <a:t>[Accessed </a:t>
            </a:r>
            <a:r>
              <a:rPr lang="en-GB" dirty="0" smtClean="0"/>
              <a:t>9 March 2010].</a:t>
            </a:r>
          </a:p>
          <a:p>
            <a:r>
              <a:rPr lang="en-GB" dirty="0" smtClean="0"/>
              <a:t>Rhodes, G., Macdonald, J., </a:t>
            </a:r>
            <a:r>
              <a:rPr lang="en-GB" dirty="0" err="1" smtClean="0"/>
              <a:t>Jokol</a:t>
            </a:r>
            <a:r>
              <a:rPr lang="en-GB" dirty="0" smtClean="0"/>
              <a:t>, K., Prudence, P., </a:t>
            </a:r>
            <a:r>
              <a:rPr lang="en-GB" dirty="0" err="1" smtClean="0"/>
              <a:t>Aylward</a:t>
            </a:r>
            <a:r>
              <a:rPr lang="en-GB" dirty="0" smtClean="0"/>
              <a:t>, P., Shepherd, R., Yard, T., 2002. A Flash Family Tree, In: Flash MX Application and Interface Design Flash MX Application and Interface Design. ISBN:1590591585. [online]. Available from: </a:t>
            </a:r>
            <a:r>
              <a:rPr lang="en-GB" dirty="0" smtClean="0">
                <a:hlinkClick r:id="rId4"/>
              </a:rPr>
              <a:t>http://</a:t>
            </a:r>
            <a:r>
              <a:rPr lang="en-GB" dirty="0" smtClean="0">
                <a:hlinkClick r:id="rId4"/>
              </a:rPr>
              <a:t>www.friendsofed.com/book.html?isbn=1590591585</a:t>
            </a:r>
            <a:r>
              <a:rPr lang="en-GB" dirty="0" smtClean="0"/>
              <a:t> </a:t>
            </a:r>
            <a:r>
              <a:rPr lang="en-GB" dirty="0" smtClean="0"/>
              <a:t>[Accessed </a:t>
            </a:r>
            <a:r>
              <a:rPr lang="en-GB" dirty="0" smtClean="0"/>
              <a:t>9 March 2010].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800" b="1" dirty="0">
                <a:cs typeface="Arial" pitchFamily="34" charset="0"/>
              </a:rPr>
              <a:t>Purpose - </a:t>
            </a:r>
            <a:endParaRPr lang="en-GB" sz="2800" b="1" dirty="0" smtClean="0">
              <a:cs typeface="Arial" pitchFamily="34" charset="0"/>
            </a:endParaRPr>
          </a:p>
          <a:p>
            <a:pPr>
              <a:buNone/>
            </a:pPr>
            <a:r>
              <a:rPr lang="en-GB" sz="2400" b="1" dirty="0">
                <a:latin typeface="+mj-lt"/>
                <a:cs typeface="Arial" pitchFamily="34" charset="0"/>
              </a:rPr>
              <a:t>To test this problem - </a:t>
            </a:r>
            <a:endParaRPr lang="en-GB" sz="2400" b="1" dirty="0" smtClean="0">
              <a:latin typeface="+mj-lt"/>
              <a:cs typeface="Arial" pitchFamily="34" charset="0"/>
            </a:endParaRPr>
          </a:p>
          <a:p>
            <a:r>
              <a:rPr lang="en-GB" sz="2000" dirty="0">
                <a:cs typeface="Arial" pitchFamily="34" charset="0"/>
              </a:rPr>
              <a:t>C.S. Peirce (1906) - </a:t>
            </a:r>
            <a:endParaRPr lang="en-GB" sz="2000" dirty="0" smtClean="0">
              <a:cs typeface="Arial" pitchFamily="34" charset="0"/>
            </a:endParaRPr>
          </a:p>
          <a:p>
            <a:r>
              <a:rPr lang="en-GB" sz="2000" dirty="0">
                <a:cs typeface="Arial" pitchFamily="34" charset="0"/>
              </a:rPr>
              <a:t>'Prolegomena to an Apology for </a:t>
            </a:r>
            <a:r>
              <a:rPr lang="en-GB" sz="2000" dirty="0" err="1">
                <a:cs typeface="Arial" pitchFamily="34" charset="0"/>
              </a:rPr>
              <a:t>Pragmaticism</a:t>
            </a:r>
            <a:r>
              <a:rPr lang="en-GB" sz="2000" dirty="0">
                <a:cs typeface="Arial" pitchFamily="34" charset="0"/>
              </a:rPr>
              <a:t>' </a:t>
            </a:r>
            <a:endParaRPr lang="en-GB" sz="2000" dirty="0" smtClean="0">
              <a:cs typeface="Arial" pitchFamily="34" charset="0"/>
            </a:endParaRPr>
          </a:p>
          <a:p>
            <a:r>
              <a:rPr lang="en-GB" sz="2000" dirty="0">
                <a:cs typeface="Arial" pitchFamily="34" charset="0"/>
              </a:rPr>
              <a:t>"Come on, my Reader, and let us construct a diagram to illustrate the general course of thought; I mean a system of </a:t>
            </a:r>
            <a:r>
              <a:rPr lang="en-GB" sz="2000" dirty="0" err="1">
                <a:cs typeface="Arial" pitchFamily="34" charset="0"/>
              </a:rPr>
              <a:t>diagrammatization</a:t>
            </a:r>
            <a:r>
              <a:rPr lang="en-GB" sz="2000" dirty="0">
                <a:cs typeface="Arial" pitchFamily="34" charset="0"/>
              </a:rPr>
              <a:t> by means of which any course of thought can be represented with exactitude"</a:t>
            </a:r>
            <a:endParaRPr lang="en-GB" sz="2000" dirty="0" smtClean="0">
              <a:cs typeface="Arial" pitchFamily="34" charset="0"/>
            </a:endParaRPr>
          </a:p>
          <a:p>
            <a:pPr>
              <a:buNone/>
            </a:pPr>
            <a:r>
              <a:rPr lang="en-GB" sz="2400" b="1" dirty="0">
                <a:latin typeface="+mj-lt"/>
                <a:cs typeface="Arial" pitchFamily="34" charset="0"/>
              </a:rPr>
              <a:t>To limit the Scope </a:t>
            </a:r>
            <a:r>
              <a:rPr lang="en-GB" sz="2400" b="1" dirty="0" smtClean="0">
                <a:latin typeface="+mj-lt"/>
                <a:cs typeface="Arial" pitchFamily="34" charset="0"/>
              </a:rPr>
              <a:t>– </a:t>
            </a:r>
          </a:p>
          <a:p>
            <a:r>
              <a:rPr lang="en-GB" sz="2000" dirty="0" smtClean="0">
                <a:cs typeface="Arial" pitchFamily="34" charset="0"/>
              </a:rPr>
              <a:t>Research restricted mainly to engineers (who often use diagrams)</a:t>
            </a:r>
          </a:p>
          <a:p>
            <a:r>
              <a:rPr lang="en-GB" sz="2000" dirty="0" smtClean="0">
                <a:cs typeface="Arial" pitchFamily="34" charset="0"/>
              </a:rPr>
              <a:t>To domain of modelling (which often requires diagrams) </a:t>
            </a:r>
          </a:p>
          <a:p>
            <a:pPr>
              <a:buNone/>
            </a:pPr>
            <a:endParaRPr lang="en-GB" sz="2000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Continued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>
                <a:latin typeface="+mj-lt"/>
                <a:cs typeface="Arial" pitchFamily="34" charset="0"/>
              </a:rPr>
              <a:t>Benefits - </a:t>
            </a:r>
          </a:p>
          <a:p>
            <a:r>
              <a:rPr lang="en-GB" sz="2000" dirty="0" smtClean="0">
                <a:cs typeface="Arial" pitchFamily="34" charset="0"/>
              </a:rPr>
              <a:t>Enables engineers to visualise problems such as representation of a product data structure in a familiar way</a:t>
            </a:r>
          </a:p>
          <a:p>
            <a:r>
              <a:rPr lang="en-GB" sz="2000" dirty="0" smtClean="0">
                <a:cs typeface="Arial" pitchFamily="34" charset="0"/>
              </a:rPr>
              <a:t>Gives a visual and colour coded representation of equations</a:t>
            </a:r>
          </a:p>
          <a:p>
            <a:r>
              <a:rPr lang="en-GB" sz="2000" dirty="0" smtClean="0">
                <a:cs typeface="Arial" pitchFamily="34" charset="0"/>
              </a:rPr>
              <a:t>Visualisation is easier to navigate and understand than that in spreadsheets, and more maintainable</a:t>
            </a:r>
          </a:p>
          <a:p>
            <a:endParaRPr lang="en-GB" sz="2000" dirty="0" smtClean="0">
              <a:cs typeface="Arial" pitchFamily="34" charset="0"/>
            </a:endParaRPr>
          </a:p>
          <a:p>
            <a:pPr>
              <a:buNone/>
            </a:pPr>
            <a:r>
              <a:rPr lang="en-GB" b="1" dirty="0" smtClean="0">
                <a:latin typeface="+mj-lt"/>
                <a:cs typeface="Arial" pitchFamily="34" charset="0"/>
              </a:rPr>
              <a:t>Wider Implications -</a:t>
            </a:r>
          </a:p>
          <a:p>
            <a:r>
              <a:rPr lang="en-GB" sz="2000" dirty="0" smtClean="0">
                <a:cs typeface="Arial" pitchFamily="34" charset="0"/>
              </a:rPr>
              <a:t>This research could also be used for business modelling, </a:t>
            </a:r>
            <a:r>
              <a:rPr lang="en-GB" sz="2000" dirty="0" smtClean="0">
                <a:cs typeface="Arial" pitchFamily="34" charset="0"/>
              </a:rPr>
              <a:t>all kinds of process </a:t>
            </a:r>
            <a:r>
              <a:rPr lang="en-GB" sz="2000" dirty="0" smtClean="0">
                <a:cs typeface="Arial" pitchFamily="34" charset="0"/>
              </a:rPr>
              <a:t>modelling, and workflow</a:t>
            </a:r>
            <a:endParaRPr lang="en-GB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approach involves building </a:t>
            </a:r>
            <a:r>
              <a:rPr lang="en-GB" dirty="0" smtClean="0"/>
              <a:t>a systematic infrastructure and capability, and </a:t>
            </a:r>
            <a:r>
              <a:rPr lang="en-GB" dirty="0" smtClean="0"/>
              <a:t>solving </a:t>
            </a:r>
            <a:r>
              <a:rPr lang="en-GB" dirty="0" smtClean="0"/>
              <a:t>problems which could hamper </a:t>
            </a:r>
            <a:r>
              <a:rPr lang="en-GB" dirty="0" smtClean="0"/>
              <a:t>this</a:t>
            </a:r>
          </a:p>
          <a:p>
            <a:r>
              <a:rPr lang="en-GB" dirty="0" smtClean="0"/>
              <a:t>And is </a:t>
            </a:r>
            <a:r>
              <a:rPr lang="en-GB" dirty="0" smtClean="0"/>
              <a:t>based on creation of systems that can be customised to produce other systems and models, and translation from abstract diagrammatic representations to computer </a:t>
            </a:r>
            <a:r>
              <a:rPr lang="en-GB" dirty="0" smtClean="0"/>
              <a:t>representations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Engineering Modelling Design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500307"/>
            <a:ext cx="8215370" cy="3429024"/>
          </a:xfrm>
        </p:spPr>
        <p:txBody>
          <a:bodyPr/>
          <a:lstStyle/>
          <a:p>
            <a:r>
              <a:rPr lang="en-GB" dirty="0" smtClean="0"/>
              <a:t>Making the structure of a model be the same as the structure of the engineering component modelled turns 2 problems into </a:t>
            </a:r>
            <a:r>
              <a:rPr lang="en-GB" dirty="0" smtClean="0"/>
              <a:t>one </a:t>
            </a:r>
            <a:endParaRPr lang="en-GB" dirty="0" smtClean="0"/>
          </a:p>
          <a:p>
            <a:r>
              <a:rPr lang="en-GB" dirty="0" smtClean="0"/>
              <a:t>This speeds up co-operation in prototyping of both the software model and the </a:t>
            </a:r>
            <a:r>
              <a:rPr lang="en-GB" dirty="0" smtClean="0"/>
              <a:t>component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857488" y="500042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Methodology</a:t>
            </a:r>
            <a:endParaRPr lang="en-GB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Systems Engineering Involvement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Systems </a:t>
            </a:r>
            <a:r>
              <a:rPr lang="en-GB" dirty="0" smtClean="0"/>
              <a:t>Engineering </a:t>
            </a:r>
            <a:r>
              <a:rPr lang="en-GB" dirty="0" smtClean="0"/>
              <a:t>involved in </a:t>
            </a:r>
            <a:r>
              <a:rPr lang="en-GB" dirty="0" smtClean="0"/>
              <a:t>analysis </a:t>
            </a:r>
            <a:r>
              <a:rPr lang="en-GB" dirty="0" smtClean="0"/>
              <a:t>of the relating of interdisciplinary research requirements, in both engineering and </a:t>
            </a:r>
            <a:r>
              <a:rPr lang="en-GB" dirty="0" smtClean="0"/>
              <a:t>computing</a:t>
            </a:r>
          </a:p>
          <a:p>
            <a:r>
              <a:rPr lang="en-GB" dirty="0" smtClean="0"/>
              <a:t>Systems </a:t>
            </a:r>
            <a:r>
              <a:rPr lang="en-GB" dirty="0" smtClean="0"/>
              <a:t>engineering </a:t>
            </a:r>
            <a:r>
              <a:rPr lang="en-GB" dirty="0" smtClean="0"/>
              <a:t>important as application </a:t>
            </a:r>
            <a:r>
              <a:rPr lang="en-GB" dirty="0" smtClean="0"/>
              <a:t>area of modelling, for aerospace (Airbus and Rolls-Royce) </a:t>
            </a:r>
            <a:r>
              <a:rPr lang="en-GB" dirty="0" smtClean="0"/>
              <a:t>involves complex </a:t>
            </a:r>
            <a:r>
              <a:rPr lang="en-GB" dirty="0" smtClean="0"/>
              <a:t>engineering </a:t>
            </a:r>
            <a:r>
              <a:rPr lang="en-GB" dirty="0" smtClean="0"/>
              <a:t>and </a:t>
            </a:r>
            <a:r>
              <a:rPr lang="en-GB" dirty="0" smtClean="0"/>
              <a:t>a systematic </a:t>
            </a:r>
            <a:r>
              <a:rPr lang="en-GB" dirty="0" smtClean="0"/>
              <a:t>approach</a:t>
            </a:r>
          </a:p>
          <a:p>
            <a:r>
              <a:rPr lang="en-GB" dirty="0" smtClean="0"/>
              <a:t>Required </a:t>
            </a:r>
            <a:r>
              <a:rPr lang="en-GB" dirty="0" smtClean="0"/>
              <a:t>systematic production of systems that </a:t>
            </a:r>
            <a:r>
              <a:rPr lang="en-GB" dirty="0" smtClean="0"/>
              <a:t>must </a:t>
            </a:r>
            <a:r>
              <a:rPr lang="en-GB" dirty="0" smtClean="0"/>
              <a:t>be </a:t>
            </a:r>
            <a:r>
              <a:rPr lang="en-GB" dirty="0" smtClean="0"/>
              <a:t>usable by </a:t>
            </a:r>
            <a:r>
              <a:rPr lang="en-GB" dirty="0" smtClean="0"/>
              <a:t>wide range of users to produce and share </a:t>
            </a:r>
            <a:r>
              <a:rPr lang="en-GB" dirty="0" smtClean="0"/>
              <a:t>customised </a:t>
            </a:r>
            <a:r>
              <a:rPr lang="en-GB" dirty="0" smtClean="0"/>
              <a:t>engineering </a:t>
            </a:r>
            <a:r>
              <a:rPr lang="en-GB" dirty="0" smtClean="0"/>
              <a:t>models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Engineering Modelling Requirements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Both rapid prototyping and rapid application design/development involve iterative fast development with prototypes </a:t>
            </a:r>
            <a:r>
              <a:rPr lang="en-GB" dirty="0" smtClean="0"/>
              <a:t>communicated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Requirements emerge gradually as part of this process, so early stage design can begin, in co-operation with life-cycle </a:t>
            </a:r>
            <a:r>
              <a:rPr lang="en-GB" dirty="0" smtClean="0"/>
              <a:t>management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Engineering Requirements Soft Systems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071678"/>
            <a:ext cx="8143932" cy="3357586"/>
          </a:xfrm>
        </p:spPr>
        <p:txBody>
          <a:bodyPr/>
          <a:lstStyle/>
          <a:p>
            <a:r>
              <a:rPr lang="en-GB" dirty="0" smtClean="0"/>
              <a:t>To get full benefit from this all staff who are part of this </a:t>
            </a:r>
            <a:r>
              <a:rPr lang="en-GB" dirty="0" smtClean="0"/>
              <a:t>must be enabled to be involved</a:t>
            </a:r>
          </a:p>
          <a:p>
            <a:endParaRPr lang="en-GB" dirty="0" smtClean="0"/>
          </a:p>
          <a:p>
            <a:r>
              <a:rPr lang="en-GB" dirty="0" smtClean="0"/>
              <a:t>D</a:t>
            </a:r>
            <a:r>
              <a:rPr lang="en-GB" dirty="0" smtClean="0"/>
              <a:t>esign, </a:t>
            </a:r>
            <a:r>
              <a:rPr lang="en-GB" dirty="0" smtClean="0"/>
              <a:t>manufacturing, management, and life-cycle management </a:t>
            </a:r>
            <a:r>
              <a:rPr lang="en-GB" dirty="0" smtClean="0"/>
              <a:t>people need </a:t>
            </a:r>
            <a:r>
              <a:rPr lang="en-GB" dirty="0" smtClean="0"/>
              <a:t>to be able to access the </a:t>
            </a:r>
            <a:r>
              <a:rPr lang="en-GB" dirty="0" smtClean="0"/>
              <a:t>models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958</Words>
  <Application>Microsoft Office PowerPoint</Application>
  <PresentationFormat>On-screen Show (4:3)</PresentationFormat>
  <Paragraphs>117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User Driven Modelling and Systematic Interaction for End-User Programming</vt:lpstr>
      <vt:lpstr>University of the West of England, Bristol  </vt:lpstr>
      <vt:lpstr>Introduction</vt:lpstr>
      <vt:lpstr>Introduction Continued</vt:lpstr>
      <vt:lpstr>Research Approach</vt:lpstr>
      <vt:lpstr>Engineering Modelling Design</vt:lpstr>
      <vt:lpstr>Systems Engineering Involvement</vt:lpstr>
      <vt:lpstr>Engineering Modelling Requirements</vt:lpstr>
      <vt:lpstr>Engineering Requirements Soft Systems</vt:lpstr>
      <vt:lpstr>Engineering Modelling User Participation</vt:lpstr>
      <vt:lpstr>Engineering Modelling Design Tools</vt:lpstr>
      <vt:lpstr>Engineering Modelling Issues</vt:lpstr>
      <vt:lpstr>Engineering Modelling Issues 2</vt:lpstr>
      <vt:lpstr>Engineering Modelling Conclusions</vt:lpstr>
      <vt:lpstr>Application of Software</vt:lpstr>
      <vt:lpstr>Tools and Technologies 2</vt:lpstr>
      <vt:lpstr>Translation Process</vt:lpstr>
      <vt:lpstr>Translation Stages</vt:lpstr>
      <vt:lpstr>Example Illustration</vt:lpstr>
      <vt:lpstr>Web Tree Representation</vt:lpstr>
      <vt:lpstr>Summary and Findings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Driven Modelling - PhD</dc:title>
  <dc:creator>peterhale</dc:creator>
  <cp:lastModifiedBy>peterhale</cp:lastModifiedBy>
  <cp:revision>22</cp:revision>
  <dcterms:created xsi:type="dcterms:W3CDTF">2009-12-11T11:40:32Z</dcterms:created>
  <dcterms:modified xsi:type="dcterms:W3CDTF">2010-03-09T10:58:35Z</dcterms:modified>
</cp:coreProperties>
</file>