
<file path=[Content_Types].xml><?xml version="1.0" encoding="utf-8"?>
<Types xmlns="http://schemas.openxmlformats.org/package/2006/content-types">
  <Override PartName="/ppt/slides/slide14.xml" ContentType="application/vnd.openxmlformats-officedocument.presentationml.slide+xml"/>
  <Override PartName="/ppt/tags/tag24.xml" ContentType="application/vnd.openxmlformats-officedocument.presentationml.tags+xml"/>
  <Override PartName="/ppt/diagrams/colors1.xml" ContentType="application/vnd.openxmlformats-officedocument.drawingml.diagramColors+xml"/>
  <Default Extension="xml" ContentType="application/xml"/>
  <Override PartName="/ppt/tags/tag16.xml" ContentType="application/vnd.openxmlformats-officedocument.presentationml.tags+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tags/tag23.xml" ContentType="application/vnd.openxmlformats-officedocument.presentationml.tag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tags/tag15.xml" ContentType="application/vnd.openxmlformats-officedocument.presentationml.tags+xml"/>
  <Override PartName="/ppt/slides/slide27.xml" ContentType="application/vnd.openxmlformats-officedocument.presentationml.slide+xml"/>
  <Override PartName="/ppt/charts/chart4.xml" ContentType="application/vnd.openxmlformats-officedocument.drawingml.chart+xml"/>
  <Override PartName="/ppt/slides/slide20.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tags/tag22.xml" ContentType="application/vnd.openxmlformats-officedocument.presentationml.tags+xml"/>
  <Override PartName="/ppt/presProps.xml" ContentType="application/vnd.openxmlformats-officedocument.presentationml.presProps+xml"/>
  <Override PartName="/ppt/tags/tag14.xml" ContentType="application/vnd.openxmlformats-officedocument.presentationml.tags+xml"/>
  <Override PartName="/ppt/slides/slide26.xml" ContentType="application/vnd.openxmlformats-officedocument.presentationml.slide+xml"/>
  <Override PartName="/ppt/charts/chart3.xml" ContentType="application/vnd.openxmlformats-officedocument.drawingml.chart+xml"/>
  <Override PartName="/ppt/tags/tag9.xml" ContentType="application/vnd.openxmlformats-officedocument.presentationml.tags+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tags/tag21.xml" ContentType="application/vnd.openxmlformats-officedocument.presentationml.tags+xml"/>
  <Override PartName="/ppt/tags/tag13.xml" ContentType="application/vnd.openxmlformats-officedocument.presentationml.tags+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tags/tag27.xml" ContentType="application/vnd.openxmlformats-officedocument.presentationml.tags+xml"/>
  <Override PartName="/ppt/slides/slide10.xml" ContentType="application/vnd.openxmlformats-officedocument.presentationml.slide+xml"/>
  <Override PartName="/ppt/tags/tag20.xml" ContentType="application/vnd.openxmlformats-officedocument.presentationml.tags+xml"/>
  <Override PartName="/docProps/app.xml" ContentType="application/vnd.openxmlformats-officedocument.extended-properties+xml"/>
  <Override PartName="/ppt/tags/tag19.xml" ContentType="application/vnd.openxmlformats-officedocument.presentationml.tags+xml"/>
  <Override PartName="/ppt/diagrams/quickStyle1.xml" ContentType="application/vnd.openxmlformats-officedocument.drawingml.diagramStyle+xml"/>
  <Override PartName="/ppt/tags/tag12.xml" ContentType="application/vnd.openxmlformats-officedocument.presentationml.tags+xml"/>
  <Override PartName="/ppt/slides/slide24.xml" ContentType="application/vnd.openxmlformats-officedocument.presentationml.slide+xml"/>
  <Override PartName="/ppt/charts/chart1.xml" ContentType="application/vnd.openxmlformats-officedocument.drawingml.chart+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Default Extension="jpeg" ContentType="image/jpeg"/>
  <Override PartName="/ppt/viewProps.xml" ContentType="application/vnd.openxmlformats-officedocument.presentationml.viewProps+xml"/>
  <Override PartName="/ppt/tags/tag18.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tags/tag17.xml" ContentType="application/vnd.openxmlformats-officedocument.presentationml.tags+xml"/>
  <Override PartName="/ppt/slides/slide29.xml" ContentType="application/vnd.openxmlformats-officedocument.presentationml.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86" r:id="rId8"/>
    <p:sldId id="281" r:id="rId9"/>
    <p:sldId id="288" r:id="rId10"/>
    <p:sldId id="276" r:id="rId11"/>
    <p:sldId id="282" r:id="rId12"/>
    <p:sldId id="283" r:id="rId13"/>
    <p:sldId id="284" r:id="rId14"/>
    <p:sldId id="285" r:id="rId15"/>
    <p:sldId id="287" r:id="rId16"/>
    <p:sldId id="289" r:id="rId17"/>
    <p:sldId id="265" r:id="rId18"/>
    <p:sldId id="263" r:id="rId19"/>
    <p:sldId id="266" r:id="rId20"/>
    <p:sldId id="264" r:id="rId21"/>
    <p:sldId id="269" r:id="rId22"/>
    <p:sldId id="270" r:id="rId23"/>
    <p:sldId id="272" r:id="rId24"/>
    <p:sldId id="273" r:id="rId25"/>
    <p:sldId id="274" r:id="rId26"/>
    <p:sldId id="275" r:id="rId27"/>
    <p:sldId id="290" r:id="rId28"/>
    <p:sldId id="267" r:id="rId29"/>
    <p:sldId id="268" r:id="rId30"/>
    <p:sldId id="291"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Research\2010\BNMS_10\Web_paper\Students%20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view3D>
      <c:perspective val="30"/>
    </c:view3D>
    <c:plotArea>
      <c:layout/>
      <c:pie3DChart>
        <c:varyColors val="1"/>
        <c:ser>
          <c:idx val="0"/>
          <c:order val="0"/>
          <c:explosion val="25"/>
          <c:dLbls>
            <c:dLbl>
              <c:idx val="0"/>
              <c:layout/>
              <c:tx>
                <c:rich>
                  <a:bodyPr/>
                  <a:lstStyle/>
                  <a:p>
                    <a:r>
                      <a:rPr lang="en-US" b="1"/>
                      <a:t>17.6%</a:t>
                    </a:r>
                  </a:p>
                </c:rich>
              </c:tx>
              <c:showPercent val="1"/>
            </c:dLbl>
            <c:dLbl>
              <c:idx val="1"/>
              <c:layout/>
              <c:tx>
                <c:rich>
                  <a:bodyPr/>
                  <a:lstStyle/>
                  <a:p>
                    <a:r>
                      <a:rPr lang="en-US" b="1"/>
                      <a:t>52.9%</a:t>
                    </a:r>
                  </a:p>
                </c:rich>
              </c:tx>
              <c:showPercent val="1"/>
            </c:dLbl>
            <c:dLbl>
              <c:idx val="2"/>
              <c:layout/>
              <c:tx>
                <c:rich>
                  <a:bodyPr/>
                  <a:lstStyle/>
                  <a:p>
                    <a:r>
                      <a:rPr lang="en-US" b="1"/>
                      <a:t>29.4%</a:t>
                    </a:r>
                  </a:p>
                </c:rich>
              </c:tx>
              <c:showPercent val="1"/>
            </c:dLbl>
            <c:dLbl>
              <c:idx val="3"/>
              <c:delete val="1"/>
            </c:dLbl>
            <c:dLbl>
              <c:idx val="4"/>
              <c:delete val="1"/>
            </c:dLbl>
            <c:txPr>
              <a:bodyPr/>
              <a:lstStyle/>
              <a:p>
                <a:pPr>
                  <a:defRPr lang="en-GB" b="1"/>
                </a:pPr>
                <a:endParaRPr lang="en-US"/>
              </a:p>
            </c:txPr>
            <c:showVal val="1"/>
          </c:dLbls>
          <c:cat>
            <c:strRef>
              <c:f>'Graphical Results by Question'!$A$10:$A$14</c:f>
              <c:strCache>
                <c:ptCount val="5"/>
                <c:pt idx="0">
                  <c:v>Excellent</c:v>
                </c:pt>
                <c:pt idx="1">
                  <c:v>Very good</c:v>
                </c:pt>
                <c:pt idx="2">
                  <c:v>Satisfactory</c:v>
                </c:pt>
                <c:pt idx="3">
                  <c:v>Limited </c:v>
                </c:pt>
                <c:pt idx="4">
                  <c:v>Poor</c:v>
                </c:pt>
              </c:strCache>
            </c:strRef>
          </c:cat>
          <c:val>
            <c:numRef>
              <c:f>'Graphical Results by Question'!$G$10:$G$14</c:f>
              <c:numCache>
                <c:formatCode>0.00%</c:formatCode>
                <c:ptCount val="5"/>
                <c:pt idx="0">
                  <c:v>0.1765</c:v>
                </c:pt>
                <c:pt idx="1">
                  <c:v>0.5294</c:v>
                </c:pt>
                <c:pt idx="2">
                  <c:v>0.2941</c:v>
                </c:pt>
                <c:pt idx="3" formatCode="0%">
                  <c:v>0.0</c:v>
                </c:pt>
                <c:pt idx="4" formatCode="0%">
                  <c:v>0.0</c:v>
                </c:pt>
              </c:numCache>
            </c:numRef>
          </c:val>
        </c:ser>
        <c:ser>
          <c:idx val="1"/>
          <c:order val="1"/>
          <c:explosion val="25"/>
          <c:cat>
            <c:strRef>
              <c:f>'Graphical Results by Question'!$A$10:$A$14</c:f>
              <c:strCache>
                <c:ptCount val="5"/>
                <c:pt idx="0">
                  <c:v>Excellent</c:v>
                </c:pt>
                <c:pt idx="1">
                  <c:v>Very good</c:v>
                </c:pt>
                <c:pt idx="2">
                  <c:v>Satisfactory</c:v>
                </c:pt>
                <c:pt idx="3">
                  <c:v>Limited </c:v>
                </c:pt>
                <c:pt idx="4">
                  <c:v>Poor</c:v>
                </c:pt>
              </c:strCache>
            </c:strRef>
          </c:cat>
          <c:val>
            <c:numRef>
              <c:f>'Graphical Results by Question'!$C$10:$C$14</c:f>
              <c:numCache>
                <c:formatCode>General</c:formatCode>
                <c:ptCount val="5"/>
              </c:numCache>
            </c:numRef>
          </c:val>
        </c:ser>
        <c:ser>
          <c:idx val="2"/>
          <c:order val="2"/>
          <c:explosion val="25"/>
          <c:cat>
            <c:strRef>
              <c:f>'Graphical Results by Question'!$A$10:$A$14</c:f>
              <c:strCache>
                <c:ptCount val="5"/>
                <c:pt idx="0">
                  <c:v>Excellent</c:v>
                </c:pt>
                <c:pt idx="1">
                  <c:v>Very good</c:v>
                </c:pt>
                <c:pt idx="2">
                  <c:v>Satisfactory</c:v>
                </c:pt>
                <c:pt idx="3">
                  <c:v>Limited </c:v>
                </c:pt>
                <c:pt idx="4">
                  <c:v>Poor</c:v>
                </c:pt>
              </c:strCache>
            </c:strRef>
          </c:cat>
          <c:val>
            <c:numRef>
              <c:f>'Graphical Results by Question'!$D$10:$D$14</c:f>
              <c:numCache>
                <c:formatCode>General</c:formatCode>
                <c:ptCount val="5"/>
              </c:numCache>
            </c:numRef>
          </c:val>
        </c:ser>
        <c:ser>
          <c:idx val="3"/>
          <c:order val="3"/>
          <c:explosion val="25"/>
          <c:cat>
            <c:strRef>
              <c:f>'Graphical Results by Question'!$A$10:$A$14</c:f>
              <c:strCache>
                <c:ptCount val="5"/>
                <c:pt idx="0">
                  <c:v>Excellent</c:v>
                </c:pt>
                <c:pt idx="1">
                  <c:v>Very good</c:v>
                </c:pt>
                <c:pt idx="2">
                  <c:v>Satisfactory</c:v>
                </c:pt>
                <c:pt idx="3">
                  <c:v>Limited </c:v>
                </c:pt>
                <c:pt idx="4">
                  <c:v>Poor</c:v>
                </c:pt>
              </c:strCache>
            </c:strRef>
          </c:cat>
          <c:val>
            <c:numRef>
              <c:f>'Graphical Results by Question'!$E$10:$E$14</c:f>
              <c:numCache>
                <c:formatCode>General</c:formatCode>
                <c:ptCount val="5"/>
              </c:numCache>
            </c:numRef>
          </c:val>
        </c:ser>
      </c:pie3DChart>
      <c:spPr>
        <a:noFill/>
        <a:ln w="25400">
          <a:noFill/>
        </a:ln>
      </c:spPr>
    </c:plotArea>
    <c:legend>
      <c:legendPos val="b"/>
      <c:layout/>
      <c:txPr>
        <a:bodyPr/>
        <a:lstStyle/>
        <a:p>
          <a:pPr>
            <a:defRPr lang="en-GB" sz="24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view3D>
      <c:perspective val="30"/>
    </c:view3D>
    <c:plotArea>
      <c:layout/>
      <c:pie3DChart>
        <c:varyColors val="1"/>
        <c:ser>
          <c:idx val="0"/>
          <c:order val="0"/>
          <c:explosion val="25"/>
          <c:dLbls>
            <c:dLbl>
              <c:idx val="0"/>
              <c:layout/>
              <c:tx>
                <c:rich>
                  <a:bodyPr/>
                  <a:lstStyle/>
                  <a:p>
                    <a:r>
                      <a:rPr lang="en-US"/>
                      <a:t>16.7%</a:t>
                    </a:r>
                  </a:p>
                </c:rich>
              </c:tx>
              <c:showPercent val="1"/>
            </c:dLbl>
            <c:dLbl>
              <c:idx val="1"/>
              <c:layout/>
              <c:tx>
                <c:rich>
                  <a:bodyPr/>
                  <a:lstStyle/>
                  <a:p>
                    <a:r>
                      <a:rPr lang="en-US"/>
                      <a:t>77.8%</a:t>
                    </a:r>
                  </a:p>
                </c:rich>
              </c:tx>
              <c:showPercent val="1"/>
            </c:dLbl>
            <c:dLbl>
              <c:idx val="2"/>
              <c:layout/>
              <c:tx>
                <c:rich>
                  <a:bodyPr/>
                  <a:lstStyle/>
                  <a:p>
                    <a:r>
                      <a:rPr lang="en-US"/>
                      <a:t>5.6%</a:t>
                    </a:r>
                  </a:p>
                </c:rich>
              </c:tx>
              <c:showPercent val="1"/>
            </c:dLbl>
            <c:dLbl>
              <c:idx val="3"/>
              <c:delete val="1"/>
            </c:dLbl>
            <c:dLbl>
              <c:idx val="4"/>
              <c:delete val="1"/>
            </c:dLbl>
            <c:txPr>
              <a:bodyPr/>
              <a:lstStyle/>
              <a:p>
                <a:pPr>
                  <a:defRPr lang="en-GB"/>
                </a:pPr>
                <a:endParaRPr lang="en-US"/>
              </a:p>
            </c:txPr>
            <c:showVal val="1"/>
          </c:dLbls>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Question'!$G$29:$G$33</c:f>
              <c:numCache>
                <c:formatCode>0.00%</c:formatCode>
                <c:ptCount val="5"/>
                <c:pt idx="0">
                  <c:v>0.1667</c:v>
                </c:pt>
                <c:pt idx="1">
                  <c:v>0.7778</c:v>
                </c:pt>
                <c:pt idx="2">
                  <c:v>0.0556</c:v>
                </c:pt>
                <c:pt idx="3" formatCode="0%">
                  <c:v>0.0</c:v>
                </c:pt>
                <c:pt idx="4" formatCode="0%">
                  <c:v>0.0</c:v>
                </c:pt>
              </c:numCache>
            </c:numRef>
          </c:val>
        </c:ser>
        <c:ser>
          <c:idx val="1"/>
          <c:order val="1"/>
          <c:explosion val="25"/>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Question'!$C$29:$C$33</c:f>
              <c:numCache>
                <c:formatCode>General</c:formatCode>
                <c:ptCount val="5"/>
              </c:numCache>
            </c:numRef>
          </c:val>
        </c:ser>
        <c:ser>
          <c:idx val="2"/>
          <c:order val="2"/>
          <c:explosion val="25"/>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Question'!$D$29:$D$33</c:f>
              <c:numCache>
                <c:formatCode>General</c:formatCode>
                <c:ptCount val="5"/>
              </c:numCache>
            </c:numRef>
          </c:val>
        </c:ser>
        <c:ser>
          <c:idx val="3"/>
          <c:order val="3"/>
          <c:explosion val="25"/>
          <c:cat>
            <c:strRef>
              <c:f>'Graphical Results by Question'!$A$29:$A$33</c:f>
              <c:strCache>
                <c:ptCount val="5"/>
                <c:pt idx="0">
                  <c:v>Definitely</c:v>
                </c:pt>
                <c:pt idx="1">
                  <c:v>In certain circumstances</c:v>
                </c:pt>
                <c:pt idx="2">
                  <c:v>Not really</c:v>
                </c:pt>
                <c:pt idx="3">
                  <c:v>Very limited value</c:v>
                </c:pt>
                <c:pt idx="4">
                  <c:v>Definitely not</c:v>
                </c:pt>
              </c:strCache>
            </c:strRef>
          </c:cat>
          <c:val>
            <c:numRef>
              <c:f>'Graphical Results by Question'!$E$29:$E$33</c:f>
              <c:numCache>
                <c:formatCode>General</c:formatCode>
                <c:ptCount val="5"/>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view3D>
      <c:perspective val="30"/>
    </c:view3D>
    <c:plotArea>
      <c:layout/>
      <c:pie3DChart>
        <c:varyColors val="1"/>
        <c:ser>
          <c:idx val="0"/>
          <c:order val="0"/>
          <c:explosion val="25"/>
          <c:dLbls>
            <c:dLbl>
              <c:idx val="0"/>
              <c:layout/>
              <c:tx>
                <c:rich>
                  <a:bodyPr/>
                  <a:lstStyle/>
                  <a:p>
                    <a:r>
                      <a:rPr lang="en-US"/>
                      <a:t>11.1%</a:t>
                    </a:r>
                  </a:p>
                </c:rich>
              </c:tx>
              <c:showPercent val="1"/>
            </c:dLbl>
            <c:dLbl>
              <c:idx val="1"/>
              <c:layout/>
              <c:tx>
                <c:rich>
                  <a:bodyPr/>
                  <a:lstStyle/>
                  <a:p>
                    <a:r>
                      <a:rPr lang="en-US"/>
                      <a:t>11.1%</a:t>
                    </a:r>
                  </a:p>
                </c:rich>
              </c:tx>
              <c:showPercent val="1"/>
            </c:dLbl>
            <c:dLbl>
              <c:idx val="2"/>
              <c:layout/>
              <c:tx>
                <c:rich>
                  <a:bodyPr/>
                  <a:lstStyle/>
                  <a:p>
                    <a:r>
                      <a:rPr lang="en-US"/>
                      <a:t>77.8%</a:t>
                    </a:r>
                  </a:p>
                </c:rich>
              </c:tx>
              <c:showPercent val="1"/>
            </c:dLbl>
            <c:dLbl>
              <c:idx val="3"/>
              <c:delete val="1"/>
            </c:dLbl>
            <c:dLbl>
              <c:idx val="4"/>
              <c:delete val="1"/>
            </c:dLbl>
            <c:dLbl>
              <c:idx val="5"/>
              <c:delete val="1"/>
            </c:dLbl>
            <c:txPr>
              <a:bodyPr/>
              <a:lstStyle/>
              <a:p>
                <a:pPr>
                  <a:defRPr lang="en-GB"/>
                </a:pPr>
                <a:endParaRPr lang="en-US"/>
              </a:p>
            </c:txPr>
            <c:showVal val="1"/>
          </c:dLbls>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Question'!$G$47:$G$52</c:f>
              <c:numCache>
                <c:formatCode>0.00%</c:formatCode>
                <c:ptCount val="6"/>
                <c:pt idx="0">
                  <c:v>0.1111</c:v>
                </c:pt>
                <c:pt idx="1">
                  <c:v>0.1111</c:v>
                </c:pt>
                <c:pt idx="2">
                  <c:v>0.7778</c:v>
                </c:pt>
                <c:pt idx="3" formatCode="0%">
                  <c:v>0.0</c:v>
                </c:pt>
                <c:pt idx="4" formatCode="0%">
                  <c:v>0.0</c:v>
                </c:pt>
                <c:pt idx="5" formatCode="0%">
                  <c:v>0.0</c:v>
                </c:pt>
              </c:numCache>
            </c:numRef>
          </c:val>
        </c:ser>
        <c:ser>
          <c:idx val="1"/>
          <c:order val="1"/>
          <c:explosion val="25"/>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Question'!$C$47:$C$52</c:f>
              <c:numCache>
                <c:formatCode>General</c:formatCode>
                <c:ptCount val="6"/>
              </c:numCache>
            </c:numRef>
          </c:val>
        </c:ser>
        <c:ser>
          <c:idx val="2"/>
          <c:order val="2"/>
          <c:explosion val="25"/>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Question'!$D$47:$D$52</c:f>
              <c:numCache>
                <c:formatCode>General</c:formatCode>
                <c:ptCount val="6"/>
              </c:numCache>
            </c:numRef>
          </c:val>
        </c:ser>
        <c:ser>
          <c:idx val="3"/>
          <c:order val="3"/>
          <c:explosion val="25"/>
          <c:cat>
            <c:strRef>
              <c:f>'Graphical Results by Question'!$A$47:$A$52</c:f>
              <c:strCache>
                <c:ptCount val="6"/>
                <c:pt idx="0">
                  <c:v>Crucial</c:v>
                </c:pt>
                <c:pt idx="1">
                  <c:v>Important</c:v>
                </c:pt>
                <c:pt idx="2">
                  <c:v>Fairly useful</c:v>
                </c:pt>
                <c:pt idx="3">
                  <c:v>Not really useful</c:v>
                </c:pt>
                <c:pt idx="4">
                  <c:v>Limited value</c:v>
                </c:pt>
                <c:pt idx="5">
                  <c:v>Useless</c:v>
                </c:pt>
              </c:strCache>
            </c:strRef>
          </c:cat>
          <c:val>
            <c:numRef>
              <c:f>'Graphical Results by Question'!$E$47:$E$52</c:f>
              <c:numCache>
                <c:formatCode>General</c:formatCode>
                <c:ptCount val="6"/>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view3D>
      <c:perspective val="30"/>
    </c:view3D>
    <c:plotArea>
      <c:layout/>
      <c:pie3DChart>
        <c:varyColors val="1"/>
        <c:ser>
          <c:idx val="0"/>
          <c:order val="0"/>
          <c:explosion val="25"/>
          <c:dLbls>
            <c:dLbl>
              <c:idx val="0"/>
              <c:layout/>
              <c:tx>
                <c:rich>
                  <a:bodyPr/>
                  <a:lstStyle/>
                  <a:p>
                    <a:r>
                      <a:rPr lang="en-GB"/>
                      <a:t>38.9%</a:t>
                    </a:r>
                  </a:p>
                </c:rich>
              </c:tx>
              <c:showPercent val="1"/>
            </c:dLbl>
            <c:dLbl>
              <c:idx val="1"/>
              <c:layout/>
              <c:tx>
                <c:rich>
                  <a:bodyPr/>
                  <a:lstStyle/>
                  <a:p>
                    <a:r>
                      <a:rPr lang="en-GB"/>
                      <a:t>38.9%</a:t>
                    </a:r>
                  </a:p>
                </c:rich>
              </c:tx>
              <c:showPercent val="1"/>
            </c:dLbl>
            <c:dLbl>
              <c:idx val="2"/>
              <c:layout/>
              <c:tx>
                <c:rich>
                  <a:bodyPr/>
                  <a:lstStyle/>
                  <a:p>
                    <a:r>
                      <a:rPr lang="en-GB"/>
                      <a:t>11.1%</a:t>
                    </a:r>
                  </a:p>
                </c:rich>
              </c:tx>
              <c:showPercent val="1"/>
            </c:dLbl>
            <c:dLbl>
              <c:idx val="3"/>
              <c:layout/>
              <c:tx>
                <c:rich>
                  <a:bodyPr/>
                  <a:lstStyle/>
                  <a:p>
                    <a:r>
                      <a:rPr lang="en-GB"/>
                      <a:t>11.1%</a:t>
                    </a:r>
                  </a:p>
                </c:rich>
              </c:tx>
              <c:showPercent val="1"/>
            </c:dLbl>
            <c:dLbl>
              <c:idx val="4"/>
              <c:delete val="1"/>
            </c:dLbl>
            <c:txPr>
              <a:bodyPr/>
              <a:lstStyle/>
              <a:p>
                <a:pPr>
                  <a:defRPr lang="en-GB"/>
                </a:pPr>
                <a:endParaRPr lang="en-US"/>
              </a:p>
            </c:txPr>
            <c:showVal val="1"/>
          </c:dLbls>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Question'!$G$65:$G$69</c:f>
              <c:numCache>
                <c:formatCode>0.00%</c:formatCode>
                <c:ptCount val="5"/>
                <c:pt idx="0">
                  <c:v>0.3889</c:v>
                </c:pt>
                <c:pt idx="1">
                  <c:v>0.3889</c:v>
                </c:pt>
                <c:pt idx="2">
                  <c:v>0.1111</c:v>
                </c:pt>
                <c:pt idx="3">
                  <c:v>0.1111</c:v>
                </c:pt>
                <c:pt idx="4" formatCode="0%">
                  <c:v>0.0</c:v>
                </c:pt>
              </c:numCache>
            </c:numRef>
          </c:val>
        </c:ser>
        <c:ser>
          <c:idx val="1"/>
          <c:order val="1"/>
          <c:explosion val="25"/>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Question'!$C$65:$C$69</c:f>
              <c:numCache>
                <c:formatCode>General</c:formatCode>
                <c:ptCount val="5"/>
              </c:numCache>
            </c:numRef>
          </c:val>
        </c:ser>
        <c:ser>
          <c:idx val="2"/>
          <c:order val="2"/>
          <c:explosion val="25"/>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Question'!$D$65:$D$69</c:f>
              <c:numCache>
                <c:formatCode>General</c:formatCode>
                <c:ptCount val="5"/>
              </c:numCache>
            </c:numRef>
          </c:val>
        </c:ser>
        <c:ser>
          <c:idx val="3"/>
          <c:order val="3"/>
          <c:explosion val="25"/>
          <c:cat>
            <c:strRef>
              <c:f>'Graphical Results by Question'!$A$65:$A$69</c:f>
              <c:strCache>
                <c:ptCount val="5"/>
                <c:pt idx="0">
                  <c:v>Definitely</c:v>
                </c:pt>
                <c:pt idx="1">
                  <c:v>Probably </c:v>
                </c:pt>
                <c:pt idx="2">
                  <c:v>Not sure</c:v>
                </c:pt>
                <c:pt idx="3">
                  <c:v>Probably not</c:v>
                </c:pt>
                <c:pt idx="4">
                  <c:v>Definitely not</c:v>
                </c:pt>
              </c:strCache>
            </c:strRef>
          </c:cat>
          <c:val>
            <c:numRef>
              <c:f>'Graphical Results by Question'!$E$65:$E$69</c:f>
              <c:numCache>
                <c:formatCode>General</c:formatCode>
                <c:ptCount val="5"/>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view3D>
      <c:perspective val="30"/>
    </c:view3D>
    <c:plotArea>
      <c:layout/>
      <c:pie3DChart>
        <c:varyColors val="1"/>
        <c:ser>
          <c:idx val="0"/>
          <c:order val="0"/>
          <c:explosion val="25"/>
          <c:dLbls>
            <c:dLbl>
              <c:idx val="0"/>
              <c:layout/>
              <c:tx>
                <c:rich>
                  <a:bodyPr/>
                  <a:lstStyle/>
                  <a:p>
                    <a:r>
                      <a:rPr lang="en-GB"/>
                      <a:t>22.2%</a:t>
                    </a:r>
                  </a:p>
                </c:rich>
              </c:tx>
              <c:showPercent val="1"/>
            </c:dLbl>
            <c:dLbl>
              <c:idx val="1"/>
              <c:layout/>
              <c:tx>
                <c:rich>
                  <a:bodyPr/>
                  <a:lstStyle/>
                  <a:p>
                    <a:r>
                      <a:rPr lang="en-GB"/>
                      <a:t>27.8%</a:t>
                    </a:r>
                  </a:p>
                </c:rich>
              </c:tx>
              <c:showPercent val="1"/>
            </c:dLbl>
            <c:dLbl>
              <c:idx val="2"/>
              <c:layout/>
              <c:tx>
                <c:rich>
                  <a:bodyPr/>
                  <a:lstStyle/>
                  <a:p>
                    <a:r>
                      <a:rPr lang="en-GB"/>
                      <a:t>27.8%</a:t>
                    </a:r>
                  </a:p>
                </c:rich>
              </c:tx>
              <c:showPercent val="1"/>
            </c:dLbl>
            <c:dLbl>
              <c:idx val="3"/>
              <c:layout/>
              <c:tx>
                <c:rich>
                  <a:bodyPr/>
                  <a:lstStyle/>
                  <a:p>
                    <a:r>
                      <a:rPr lang="en-GB"/>
                      <a:t>11.1%</a:t>
                    </a:r>
                  </a:p>
                </c:rich>
              </c:tx>
              <c:showPercent val="1"/>
            </c:dLbl>
            <c:dLbl>
              <c:idx val="4"/>
              <c:layout/>
              <c:tx>
                <c:rich>
                  <a:bodyPr/>
                  <a:lstStyle/>
                  <a:p>
                    <a:r>
                      <a:rPr lang="en-GB"/>
                      <a:t>11.1%</a:t>
                    </a:r>
                  </a:p>
                </c:rich>
              </c:tx>
              <c:showPercent val="1"/>
            </c:dLbl>
            <c:dLbl>
              <c:idx val="5"/>
              <c:delete val="1"/>
            </c:dLbl>
            <c:txPr>
              <a:bodyPr/>
              <a:lstStyle/>
              <a:p>
                <a:pPr>
                  <a:defRPr lang="en-GB"/>
                </a:pPr>
                <a:endParaRPr lang="en-US"/>
              </a:p>
            </c:txPr>
            <c:showVal val="1"/>
          </c:dLbls>
          <c:cat>
            <c:strRef>
              <c:f>'Graphical Results by Question'!$A$82:$A$87</c:f>
              <c:strCache>
                <c:ptCount val="6"/>
                <c:pt idx="0">
                  <c:v>Absolutely</c:v>
                </c:pt>
                <c:pt idx="1">
                  <c:v>Good potential</c:v>
                </c:pt>
                <c:pt idx="2">
                  <c:v>Probably</c:v>
                </c:pt>
                <c:pt idx="3">
                  <c:v>Not sure</c:v>
                </c:pt>
                <c:pt idx="4">
                  <c:v>Probably not</c:v>
                </c:pt>
                <c:pt idx="5">
                  <c:v>No potential</c:v>
                </c:pt>
              </c:strCache>
            </c:strRef>
          </c:cat>
          <c:val>
            <c:numRef>
              <c:f>'Graphical Results by Question'!$G$82:$G$87</c:f>
              <c:numCache>
                <c:formatCode>0.00%</c:formatCode>
                <c:ptCount val="6"/>
                <c:pt idx="0">
                  <c:v>0.2222</c:v>
                </c:pt>
                <c:pt idx="1">
                  <c:v>0.2778</c:v>
                </c:pt>
                <c:pt idx="2">
                  <c:v>0.2778</c:v>
                </c:pt>
                <c:pt idx="3">
                  <c:v>0.1111</c:v>
                </c:pt>
                <c:pt idx="4">
                  <c:v>0.1111</c:v>
                </c:pt>
                <c:pt idx="5" formatCode="0%">
                  <c:v>0.0</c:v>
                </c:pt>
              </c:numCache>
            </c:numRef>
          </c:val>
        </c:ser>
        <c:ser>
          <c:idx val="1"/>
          <c:order val="1"/>
          <c:explosion val="25"/>
          <c:cat>
            <c:strRef>
              <c:f>'Graphical Results by Question'!$A$82:$A$87</c:f>
              <c:strCache>
                <c:ptCount val="6"/>
                <c:pt idx="0">
                  <c:v>Absolutely</c:v>
                </c:pt>
                <c:pt idx="1">
                  <c:v>Good potential</c:v>
                </c:pt>
                <c:pt idx="2">
                  <c:v>Probably</c:v>
                </c:pt>
                <c:pt idx="3">
                  <c:v>Not sure</c:v>
                </c:pt>
                <c:pt idx="4">
                  <c:v>Probably not</c:v>
                </c:pt>
                <c:pt idx="5">
                  <c:v>No potential</c:v>
                </c:pt>
              </c:strCache>
            </c:strRef>
          </c:cat>
          <c:val>
            <c:numRef>
              <c:f>'Graphical Results by Question'!$C$82:$C$87</c:f>
              <c:numCache>
                <c:formatCode>General</c:formatCode>
                <c:ptCount val="6"/>
              </c:numCache>
            </c:numRef>
          </c:val>
        </c:ser>
        <c:ser>
          <c:idx val="2"/>
          <c:order val="2"/>
          <c:explosion val="25"/>
          <c:cat>
            <c:strRef>
              <c:f>'Graphical Results by Question'!$A$82:$A$87</c:f>
              <c:strCache>
                <c:ptCount val="6"/>
                <c:pt idx="0">
                  <c:v>Absolutely</c:v>
                </c:pt>
                <c:pt idx="1">
                  <c:v>Good potential</c:v>
                </c:pt>
                <c:pt idx="2">
                  <c:v>Probably</c:v>
                </c:pt>
                <c:pt idx="3">
                  <c:v>Not sure</c:v>
                </c:pt>
                <c:pt idx="4">
                  <c:v>Probably not</c:v>
                </c:pt>
                <c:pt idx="5">
                  <c:v>No potential</c:v>
                </c:pt>
              </c:strCache>
            </c:strRef>
          </c:cat>
          <c:val>
            <c:numRef>
              <c:f>'Graphical Results by Question'!$D$82:$D$87</c:f>
              <c:numCache>
                <c:formatCode>General</c:formatCode>
                <c:ptCount val="6"/>
              </c:numCache>
            </c:numRef>
          </c:val>
        </c:ser>
        <c:ser>
          <c:idx val="3"/>
          <c:order val="3"/>
          <c:explosion val="25"/>
          <c:cat>
            <c:strRef>
              <c:f>'Graphical Results by Question'!$A$82:$A$87</c:f>
              <c:strCache>
                <c:ptCount val="6"/>
                <c:pt idx="0">
                  <c:v>Absolutely</c:v>
                </c:pt>
                <c:pt idx="1">
                  <c:v>Good potential</c:v>
                </c:pt>
                <c:pt idx="2">
                  <c:v>Probably</c:v>
                </c:pt>
                <c:pt idx="3">
                  <c:v>Not sure</c:v>
                </c:pt>
                <c:pt idx="4">
                  <c:v>Probably not</c:v>
                </c:pt>
                <c:pt idx="5">
                  <c:v>No potential</c:v>
                </c:pt>
              </c:strCache>
            </c:strRef>
          </c:cat>
          <c:val>
            <c:numRef>
              <c:f>'Graphical Results by Question'!$E$82:$E$87</c:f>
              <c:numCache>
                <c:formatCode>General</c:formatCode>
                <c:ptCount val="6"/>
              </c:numCache>
            </c:numRef>
          </c:val>
        </c:ser>
      </c:pie3DChart>
      <c:spPr>
        <a:noFill/>
        <a:ln w="25400">
          <a:noFill/>
        </a:ln>
      </c:spPr>
    </c:plotArea>
    <c:legend>
      <c:legendPos val="b"/>
      <c:layout/>
      <c:txPr>
        <a:bodyPr/>
        <a:lstStyle/>
        <a:p>
          <a:pPr>
            <a:defRPr lang="en-GB" sz="2000"/>
          </a:pPr>
          <a:endParaRPr lang="en-US"/>
        </a:p>
      </c:txPr>
    </c:legend>
    <c:plotVisOnly val="1"/>
  </c:chart>
  <c:spPr>
    <a:gradFill flip="none" rotWithShape="1">
      <a:gsLst>
        <a:gs pos="0">
          <a:srgbClr val="C0C0C0"/>
        </a:gs>
        <a:gs pos="100000">
          <a:srgbClr val="00CCFF"/>
        </a:gs>
      </a:gsLst>
      <a:lin ang="16200000" scaled="1"/>
      <a:tileRect/>
    </a:gradFill>
    <a:effectLst>
      <a:outerShdw dist="35921" dir="2700000" algn="br">
        <a:srgbClr val="000000"/>
      </a:outerShdw>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EE865-95C0-433A-A6CD-B15CFB54FF3F}" type="doc">
      <dgm:prSet loTypeId="urn:microsoft.com/office/officeart/2005/8/layout/equation2" loCatId="process" qsTypeId="urn:microsoft.com/office/officeart/2005/8/quickstyle/simple1" qsCatId="simple" csTypeId="urn:microsoft.com/office/officeart/2005/8/colors/colorful5" csCatId="colorful" phldr="1"/>
      <dgm:spPr/>
    </dgm:pt>
    <dgm:pt modelId="{D5D5344F-2C67-4874-97E1-F16A40572486}">
      <dgm:prSet phldrT="[Text]"/>
      <dgm:spPr/>
      <dgm:t>
        <a:bodyPr/>
        <a:lstStyle/>
        <a:p>
          <a:r>
            <a:rPr lang="en-GB" dirty="0" smtClean="0"/>
            <a:t>Face to Face learning</a:t>
          </a:r>
          <a:endParaRPr lang="en-GB" dirty="0"/>
        </a:p>
      </dgm:t>
    </dgm:pt>
    <dgm:pt modelId="{D617E572-414F-44FC-9C0E-E73F34FFB761}" type="parTrans" cxnId="{54CC4982-AA08-4428-9F23-F8A6AEE5368B}">
      <dgm:prSet/>
      <dgm:spPr/>
      <dgm:t>
        <a:bodyPr/>
        <a:lstStyle/>
        <a:p>
          <a:endParaRPr lang="en-GB"/>
        </a:p>
      </dgm:t>
    </dgm:pt>
    <dgm:pt modelId="{E8D9A99B-93B1-41BF-B720-0E4091812BBB}" type="sibTrans" cxnId="{54CC4982-AA08-4428-9F23-F8A6AEE5368B}">
      <dgm:prSet/>
      <dgm:spPr/>
      <dgm:t>
        <a:bodyPr/>
        <a:lstStyle/>
        <a:p>
          <a:endParaRPr lang="en-GB"/>
        </a:p>
      </dgm:t>
    </dgm:pt>
    <dgm:pt modelId="{32EBC239-A5D8-4685-AD48-9BAB30F4F435}">
      <dgm:prSet phldrT="[Text]"/>
      <dgm:spPr/>
      <dgm:t>
        <a:bodyPr/>
        <a:lstStyle/>
        <a:p>
          <a:r>
            <a:rPr lang="en-GB" dirty="0" smtClean="0"/>
            <a:t>On-line discussions</a:t>
          </a:r>
          <a:endParaRPr lang="en-GB" dirty="0"/>
        </a:p>
      </dgm:t>
    </dgm:pt>
    <dgm:pt modelId="{3D15CE70-5D07-4D06-9B44-CF07C0198757}" type="parTrans" cxnId="{8C76EEF0-A12E-4F7F-B43A-D1B6B73337EF}">
      <dgm:prSet/>
      <dgm:spPr/>
      <dgm:t>
        <a:bodyPr/>
        <a:lstStyle/>
        <a:p>
          <a:endParaRPr lang="en-GB"/>
        </a:p>
      </dgm:t>
    </dgm:pt>
    <dgm:pt modelId="{0688819B-5317-40FC-8DAF-E08B9C4D0010}" type="sibTrans" cxnId="{8C76EEF0-A12E-4F7F-B43A-D1B6B73337EF}">
      <dgm:prSet/>
      <dgm:spPr/>
      <dgm:t>
        <a:bodyPr/>
        <a:lstStyle/>
        <a:p>
          <a:endParaRPr lang="en-GB"/>
        </a:p>
      </dgm:t>
    </dgm:pt>
    <dgm:pt modelId="{891F9E85-7AF6-41E7-9FEA-B9349220F320}">
      <dgm:prSet phldrT="[Text]"/>
      <dgm:spPr/>
      <dgm:t>
        <a:bodyPr/>
        <a:lstStyle/>
        <a:p>
          <a:r>
            <a:rPr lang="en-GB" dirty="0" smtClean="0"/>
            <a:t>Blended learning approach</a:t>
          </a:r>
          <a:endParaRPr lang="en-GB" dirty="0"/>
        </a:p>
      </dgm:t>
    </dgm:pt>
    <dgm:pt modelId="{80EF9D54-BBE7-4E0A-AD3F-A6A34F1E36C6}" type="parTrans" cxnId="{386AAEC2-6F52-4346-95E5-C200D242A57E}">
      <dgm:prSet/>
      <dgm:spPr/>
      <dgm:t>
        <a:bodyPr/>
        <a:lstStyle/>
        <a:p>
          <a:endParaRPr lang="en-GB"/>
        </a:p>
      </dgm:t>
    </dgm:pt>
    <dgm:pt modelId="{B78CBA8E-274D-4042-8769-7E18638CE900}" type="sibTrans" cxnId="{386AAEC2-6F52-4346-95E5-C200D242A57E}">
      <dgm:prSet/>
      <dgm:spPr/>
      <dgm:t>
        <a:bodyPr/>
        <a:lstStyle/>
        <a:p>
          <a:endParaRPr lang="en-GB"/>
        </a:p>
      </dgm:t>
    </dgm:pt>
    <dgm:pt modelId="{423E70C4-6C9F-4367-85C4-CF3B85E39652}" type="pres">
      <dgm:prSet presAssocID="{9BDEE865-95C0-433A-A6CD-B15CFB54FF3F}" presName="Name0" presStyleCnt="0">
        <dgm:presLayoutVars>
          <dgm:dir/>
          <dgm:resizeHandles val="exact"/>
        </dgm:presLayoutVars>
      </dgm:prSet>
      <dgm:spPr/>
    </dgm:pt>
    <dgm:pt modelId="{4679F7AC-F1DD-4964-AA7D-7717E57136CD}" type="pres">
      <dgm:prSet presAssocID="{9BDEE865-95C0-433A-A6CD-B15CFB54FF3F}" presName="vNodes" presStyleCnt="0"/>
      <dgm:spPr/>
    </dgm:pt>
    <dgm:pt modelId="{5D55B3E1-63F5-4730-B933-97FD7B9B2ADC}" type="pres">
      <dgm:prSet presAssocID="{D5D5344F-2C67-4874-97E1-F16A40572486}" presName="node" presStyleLbl="node1" presStyleIdx="0" presStyleCnt="3">
        <dgm:presLayoutVars>
          <dgm:bulletEnabled val="1"/>
        </dgm:presLayoutVars>
      </dgm:prSet>
      <dgm:spPr/>
      <dgm:t>
        <a:bodyPr/>
        <a:lstStyle/>
        <a:p>
          <a:endParaRPr lang="en-GB"/>
        </a:p>
      </dgm:t>
    </dgm:pt>
    <dgm:pt modelId="{A790E68E-16B0-4533-9BA4-CE20BDE382A5}" type="pres">
      <dgm:prSet presAssocID="{E8D9A99B-93B1-41BF-B720-0E4091812BBB}" presName="spacerT" presStyleCnt="0"/>
      <dgm:spPr/>
    </dgm:pt>
    <dgm:pt modelId="{CB65C512-CF06-4255-A113-DB8D0A400A2A}" type="pres">
      <dgm:prSet presAssocID="{E8D9A99B-93B1-41BF-B720-0E4091812BBB}" presName="sibTrans" presStyleLbl="sibTrans2D1" presStyleIdx="0" presStyleCnt="2"/>
      <dgm:spPr/>
      <dgm:t>
        <a:bodyPr/>
        <a:lstStyle/>
        <a:p>
          <a:endParaRPr lang="en-GB"/>
        </a:p>
      </dgm:t>
    </dgm:pt>
    <dgm:pt modelId="{E871EB8A-3F23-49A2-AF80-EFF97899D5D5}" type="pres">
      <dgm:prSet presAssocID="{E8D9A99B-93B1-41BF-B720-0E4091812BBB}" presName="spacerB" presStyleCnt="0"/>
      <dgm:spPr/>
    </dgm:pt>
    <dgm:pt modelId="{41825173-E0A8-4C6C-82D5-31E502ABDF7B}" type="pres">
      <dgm:prSet presAssocID="{32EBC239-A5D8-4685-AD48-9BAB30F4F435}" presName="node" presStyleLbl="node1" presStyleIdx="1" presStyleCnt="3">
        <dgm:presLayoutVars>
          <dgm:bulletEnabled val="1"/>
        </dgm:presLayoutVars>
      </dgm:prSet>
      <dgm:spPr/>
      <dgm:t>
        <a:bodyPr/>
        <a:lstStyle/>
        <a:p>
          <a:endParaRPr lang="en-GB"/>
        </a:p>
      </dgm:t>
    </dgm:pt>
    <dgm:pt modelId="{88897A55-04C0-406E-9C2A-3D879BBB3017}" type="pres">
      <dgm:prSet presAssocID="{9BDEE865-95C0-433A-A6CD-B15CFB54FF3F}" presName="sibTransLast" presStyleLbl="sibTrans2D1" presStyleIdx="1" presStyleCnt="2"/>
      <dgm:spPr/>
      <dgm:t>
        <a:bodyPr/>
        <a:lstStyle/>
        <a:p>
          <a:endParaRPr lang="en-GB"/>
        </a:p>
      </dgm:t>
    </dgm:pt>
    <dgm:pt modelId="{57FCC814-7459-402D-B71E-A6058F2477D9}" type="pres">
      <dgm:prSet presAssocID="{9BDEE865-95C0-433A-A6CD-B15CFB54FF3F}" presName="connectorText" presStyleLbl="sibTrans2D1" presStyleIdx="1" presStyleCnt="2"/>
      <dgm:spPr/>
      <dgm:t>
        <a:bodyPr/>
        <a:lstStyle/>
        <a:p>
          <a:endParaRPr lang="en-GB"/>
        </a:p>
      </dgm:t>
    </dgm:pt>
    <dgm:pt modelId="{88CF26A2-30DA-480E-8625-35E5F18F8C96}" type="pres">
      <dgm:prSet presAssocID="{9BDEE865-95C0-433A-A6CD-B15CFB54FF3F}" presName="lastNode" presStyleLbl="node1" presStyleIdx="2" presStyleCnt="3">
        <dgm:presLayoutVars>
          <dgm:bulletEnabled val="1"/>
        </dgm:presLayoutVars>
      </dgm:prSet>
      <dgm:spPr/>
      <dgm:t>
        <a:bodyPr/>
        <a:lstStyle/>
        <a:p>
          <a:endParaRPr lang="en-GB"/>
        </a:p>
      </dgm:t>
    </dgm:pt>
  </dgm:ptLst>
  <dgm:cxnLst>
    <dgm:cxn modelId="{8C76EEF0-A12E-4F7F-B43A-D1B6B73337EF}" srcId="{9BDEE865-95C0-433A-A6CD-B15CFB54FF3F}" destId="{32EBC239-A5D8-4685-AD48-9BAB30F4F435}" srcOrd="1" destOrd="0" parTransId="{3D15CE70-5D07-4D06-9B44-CF07C0198757}" sibTransId="{0688819B-5317-40FC-8DAF-E08B9C4D0010}"/>
    <dgm:cxn modelId="{556BD946-EF98-48F9-BF63-239ABCE96DB9}" type="presOf" srcId="{E8D9A99B-93B1-41BF-B720-0E4091812BBB}" destId="{CB65C512-CF06-4255-A113-DB8D0A400A2A}" srcOrd="0" destOrd="0" presId="urn:microsoft.com/office/officeart/2005/8/layout/equation2"/>
    <dgm:cxn modelId="{D1C0A20B-EB71-46AD-9620-41B21C53585C}" type="presOf" srcId="{32EBC239-A5D8-4685-AD48-9BAB30F4F435}" destId="{41825173-E0A8-4C6C-82D5-31E502ABDF7B}" srcOrd="0" destOrd="0" presId="urn:microsoft.com/office/officeart/2005/8/layout/equation2"/>
    <dgm:cxn modelId="{0BDB6889-1FC4-4712-9E86-3272E5807879}" type="presOf" srcId="{0688819B-5317-40FC-8DAF-E08B9C4D0010}" destId="{57FCC814-7459-402D-B71E-A6058F2477D9}" srcOrd="1" destOrd="0" presId="urn:microsoft.com/office/officeart/2005/8/layout/equation2"/>
    <dgm:cxn modelId="{90370728-8109-4E66-8BDB-8FF36E4E3E0C}" type="presOf" srcId="{9BDEE865-95C0-433A-A6CD-B15CFB54FF3F}" destId="{423E70C4-6C9F-4367-85C4-CF3B85E39652}" srcOrd="0" destOrd="0" presId="urn:microsoft.com/office/officeart/2005/8/layout/equation2"/>
    <dgm:cxn modelId="{386AAEC2-6F52-4346-95E5-C200D242A57E}" srcId="{9BDEE865-95C0-433A-A6CD-B15CFB54FF3F}" destId="{891F9E85-7AF6-41E7-9FEA-B9349220F320}" srcOrd="2" destOrd="0" parTransId="{80EF9D54-BBE7-4E0A-AD3F-A6A34F1E36C6}" sibTransId="{B78CBA8E-274D-4042-8769-7E18638CE900}"/>
    <dgm:cxn modelId="{3A870822-58AF-48AC-BB03-FABF91359D65}" type="presOf" srcId="{891F9E85-7AF6-41E7-9FEA-B9349220F320}" destId="{88CF26A2-30DA-480E-8625-35E5F18F8C96}" srcOrd="0" destOrd="0" presId="urn:microsoft.com/office/officeart/2005/8/layout/equation2"/>
    <dgm:cxn modelId="{C9EFDAC6-32BF-4951-A69C-3BCE48D32289}" type="presOf" srcId="{0688819B-5317-40FC-8DAF-E08B9C4D0010}" destId="{88897A55-04C0-406E-9C2A-3D879BBB3017}" srcOrd="0" destOrd="0" presId="urn:microsoft.com/office/officeart/2005/8/layout/equation2"/>
    <dgm:cxn modelId="{54CC4982-AA08-4428-9F23-F8A6AEE5368B}" srcId="{9BDEE865-95C0-433A-A6CD-B15CFB54FF3F}" destId="{D5D5344F-2C67-4874-97E1-F16A40572486}" srcOrd="0" destOrd="0" parTransId="{D617E572-414F-44FC-9C0E-E73F34FFB761}" sibTransId="{E8D9A99B-93B1-41BF-B720-0E4091812BBB}"/>
    <dgm:cxn modelId="{DEC7A9EA-6540-4EBC-B598-6F4D2C8AF9CA}" type="presOf" srcId="{D5D5344F-2C67-4874-97E1-F16A40572486}" destId="{5D55B3E1-63F5-4730-B933-97FD7B9B2ADC}" srcOrd="0" destOrd="0" presId="urn:microsoft.com/office/officeart/2005/8/layout/equation2"/>
    <dgm:cxn modelId="{0C9404FC-E867-4713-9363-969921ECAA9D}" type="presParOf" srcId="{423E70C4-6C9F-4367-85C4-CF3B85E39652}" destId="{4679F7AC-F1DD-4964-AA7D-7717E57136CD}" srcOrd="0" destOrd="0" presId="urn:microsoft.com/office/officeart/2005/8/layout/equation2"/>
    <dgm:cxn modelId="{3E21C309-5019-46B2-A45E-708F435127CA}" type="presParOf" srcId="{4679F7AC-F1DD-4964-AA7D-7717E57136CD}" destId="{5D55B3E1-63F5-4730-B933-97FD7B9B2ADC}" srcOrd="0" destOrd="0" presId="urn:microsoft.com/office/officeart/2005/8/layout/equation2"/>
    <dgm:cxn modelId="{99106C74-0055-4817-99E0-910C124B8C7C}" type="presParOf" srcId="{4679F7AC-F1DD-4964-AA7D-7717E57136CD}" destId="{A790E68E-16B0-4533-9BA4-CE20BDE382A5}" srcOrd="1" destOrd="0" presId="urn:microsoft.com/office/officeart/2005/8/layout/equation2"/>
    <dgm:cxn modelId="{C565AB6E-25C5-43E5-AF16-36913E580DAC}" type="presParOf" srcId="{4679F7AC-F1DD-4964-AA7D-7717E57136CD}" destId="{CB65C512-CF06-4255-A113-DB8D0A400A2A}" srcOrd="2" destOrd="0" presId="urn:microsoft.com/office/officeart/2005/8/layout/equation2"/>
    <dgm:cxn modelId="{BC89A9C5-96DB-4471-BEDD-E0B73FFD5185}" type="presParOf" srcId="{4679F7AC-F1DD-4964-AA7D-7717E57136CD}" destId="{E871EB8A-3F23-49A2-AF80-EFF97899D5D5}" srcOrd="3" destOrd="0" presId="urn:microsoft.com/office/officeart/2005/8/layout/equation2"/>
    <dgm:cxn modelId="{A5EEA1BA-E69A-4631-AB54-ECA53CE751CC}" type="presParOf" srcId="{4679F7AC-F1DD-4964-AA7D-7717E57136CD}" destId="{41825173-E0A8-4C6C-82D5-31E502ABDF7B}" srcOrd="4" destOrd="0" presId="urn:microsoft.com/office/officeart/2005/8/layout/equation2"/>
    <dgm:cxn modelId="{F9D669E5-9E05-4468-914A-49F2FB01D321}" type="presParOf" srcId="{423E70C4-6C9F-4367-85C4-CF3B85E39652}" destId="{88897A55-04C0-406E-9C2A-3D879BBB3017}" srcOrd="1" destOrd="0" presId="urn:microsoft.com/office/officeart/2005/8/layout/equation2"/>
    <dgm:cxn modelId="{6D43D011-726A-401C-A299-6B8B2CD6878C}" type="presParOf" srcId="{88897A55-04C0-406E-9C2A-3D879BBB3017}" destId="{57FCC814-7459-402D-B71E-A6058F2477D9}" srcOrd="0" destOrd="0" presId="urn:microsoft.com/office/officeart/2005/8/layout/equation2"/>
    <dgm:cxn modelId="{D6436CDD-CE05-463B-9207-57353A2B5719}" type="presParOf" srcId="{423E70C4-6C9F-4367-85C4-CF3B85E39652}" destId="{88CF26A2-30DA-480E-8625-35E5F18F8C96}" srcOrd="2" destOrd="0" presId="urn:microsoft.com/office/officeart/2005/8/layout/equation2"/>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64284-3B65-4F69-A9C9-FE50F2B919C4}" type="datetimeFigureOut">
              <a:rPr lang="en-US" smtClean="0"/>
              <a:pPr/>
              <a:t>1/21/11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BA62F-48EC-4F7B-A09F-2005FABB39C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89CC91A1-BBAC-4AF9-9F07-1F6B625CA3E8}" type="slidenum">
              <a:rPr lang="en-GB"/>
              <a:pPr/>
              <a:t>1</a:t>
            </a:fld>
            <a:endParaRPr lang="en-GB"/>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1/21/11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1/21/11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1/21/11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83008-A4F6-4C2E-B0FA-EE80B3C6CC98}" type="datetimeFigureOut">
              <a:rPr lang="en-US" smtClean="0"/>
              <a:pPr/>
              <a:t>1/21/11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83008-A4F6-4C2E-B0FA-EE80B3C6CC98}" type="datetimeFigureOut">
              <a:rPr lang="en-US" smtClean="0"/>
              <a:pPr/>
              <a:t>1/21/11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883008-A4F6-4C2E-B0FA-EE80B3C6CC98}" type="datetimeFigureOut">
              <a:rPr lang="en-US" smtClean="0"/>
              <a:pPr/>
              <a:t>1/21/11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883008-A4F6-4C2E-B0FA-EE80B3C6CC98}" type="datetimeFigureOut">
              <a:rPr lang="en-US" smtClean="0"/>
              <a:pPr/>
              <a:t>1/21/11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883008-A4F6-4C2E-B0FA-EE80B3C6CC98}" type="datetimeFigureOut">
              <a:rPr lang="en-US" smtClean="0"/>
              <a:pPr/>
              <a:t>1/21/11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3008-A4F6-4C2E-B0FA-EE80B3C6CC98}" type="datetimeFigureOut">
              <a:rPr lang="en-US" smtClean="0"/>
              <a:pPr/>
              <a:t>1/21/11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3008-A4F6-4C2E-B0FA-EE80B3C6CC98}" type="datetimeFigureOut">
              <a:rPr lang="en-US" smtClean="0"/>
              <a:pPr/>
              <a:t>1/21/11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3008-A4F6-4C2E-B0FA-EE80B3C6CC98}" type="datetimeFigureOut">
              <a:rPr lang="en-US" smtClean="0"/>
              <a:pPr/>
              <a:t>1/21/11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51258-FBB3-400E-82DB-4831CF8817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83008-A4F6-4C2E-B0FA-EE80B3C6CC98}" type="datetimeFigureOut">
              <a:rPr lang="en-US" smtClean="0"/>
              <a:pPr/>
              <a:t>1/21/11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51258-FBB3-400E-82DB-4831CF8817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7.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h.gov.uk/en/Publicationsandstatistics/Publications/PublicationsPolicyAndGuidance/DH_4090843" TargetMode="External"/><Relationship Id="rId4" Type="http://schemas.openxmlformats.org/officeDocument/2006/relationships/hyperlink" Target="http://www.dh.gov.uk/prod_consum_dh/groups/dh_digitalassets/@dh/@en/documents/digitalasset/dh_085828.pdf" TargetMode="External"/><Relationship Id="rId5" Type="http://schemas.openxmlformats.org/officeDocument/2006/relationships/hyperlink" Target="http://doc-lib.sor.org/scope-radiographic-practice-2008" TargetMode="External"/><Relationship Id="rId6" Type="http://schemas.openxmlformats.org/officeDocument/2006/relationships/hyperlink" Target="http://www.skillsforhealth.org.uk/~/media/Resource-Library/PDF/SSA_for_Health_Executive_Summary_Scotland.ashx" TargetMode="External"/><Relationship Id="rId1" Type="http://schemas.openxmlformats.org/officeDocument/2006/relationships/slideLayout" Target="../slideLayouts/slideLayout2.xml"/><Relationship Id="rId2" Type="http://schemas.openxmlformats.org/officeDocument/2006/relationships/hyperlink" Target="http://www.dh.gov.uk/prod_consum_dh/groups/dh_digitalassets/@dh/@en/documents/digitalasset/dh_4058896.pdf" TargetMode="External"/></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NM_mentor's%20example%20appraisal.m4v" TargetMode="External"/><Relationship Id="rId4" Type="http://schemas.openxmlformats.org/officeDocument/2006/relationships/image" Target="../media/image3.png"/><Relationship Id="rId1" Type="http://schemas.openxmlformats.org/officeDocument/2006/relationships/tags" Target="../tags/tag8.x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6" descr="Title slide"/>
          <p:cNvPicPr>
            <a:picLocks noChangeAspect="1" noChangeArrowheads="1"/>
          </p:cNvPicPr>
          <p:nvPr/>
        </p:nvPicPr>
        <p:blipFill>
          <a:blip r:embed="rId4" cstate="print"/>
          <a:srcRect/>
          <a:stretch>
            <a:fillRect/>
          </a:stretch>
        </p:blipFill>
        <p:spPr bwMode="auto">
          <a:xfrm>
            <a:off x="0" y="0"/>
            <a:ext cx="9324975" cy="6867525"/>
          </a:xfrm>
          <a:prstGeom prst="rect">
            <a:avLst/>
          </a:prstGeom>
          <a:noFill/>
          <a:ln w="9525">
            <a:noFill/>
            <a:miter lim="800000"/>
            <a:headEnd/>
            <a:tailEnd/>
          </a:ln>
        </p:spPr>
      </p:pic>
      <p:sp>
        <p:nvSpPr>
          <p:cNvPr id="8198" name="Rectangle 6"/>
          <p:cNvSpPr>
            <a:spLocks noGrp="1" noChangeArrowheads="1"/>
          </p:cNvSpPr>
          <p:nvPr>
            <p:ph type="subTitle" idx="1"/>
          </p:nvPr>
        </p:nvSpPr>
        <p:spPr>
          <a:xfrm>
            <a:off x="214282" y="2143116"/>
            <a:ext cx="8786874" cy="1333500"/>
          </a:xfrm>
          <a:solidFill>
            <a:schemeClr val="accent1">
              <a:lumMod val="40000"/>
              <a:lumOff val="60000"/>
              <a:alpha val="54000"/>
            </a:schemeClr>
          </a:solidFill>
        </p:spPr>
        <p:txBody>
          <a:bodyPr>
            <a:noAutofit/>
          </a:bodyPr>
          <a:lstStyle/>
          <a:p>
            <a:pPr algn="l"/>
            <a:r>
              <a:rPr lang="en-GB" sz="2800" dirty="0" smtClean="0">
                <a:solidFill>
                  <a:srgbClr val="000000"/>
                </a:solidFill>
                <a:latin typeface="Arial" pitchFamily="34" charset="0"/>
                <a:cs typeface="Arial" pitchFamily="34" charset="0"/>
              </a:rPr>
              <a:t>British Nuclear Medicine Society 2010 Spring Meeting</a:t>
            </a:r>
          </a:p>
          <a:p>
            <a:pPr algn="l"/>
            <a:r>
              <a:rPr lang="en-GB" sz="2800" dirty="0" smtClean="0">
                <a:solidFill>
                  <a:srgbClr val="000000"/>
                </a:solidFill>
                <a:latin typeface="Arial" pitchFamily="34" charset="0"/>
                <a:cs typeface="Arial" pitchFamily="34" charset="0"/>
              </a:rPr>
              <a:t>Using </a:t>
            </a:r>
            <a:r>
              <a:rPr lang="en-GB" sz="2800" dirty="0">
                <a:solidFill>
                  <a:srgbClr val="000000"/>
                </a:solidFill>
                <a:latin typeface="Arial" pitchFamily="34" charset="0"/>
                <a:cs typeface="Arial" pitchFamily="34" charset="0"/>
              </a:rPr>
              <a:t>w</a:t>
            </a:r>
            <a:r>
              <a:rPr lang="en-GB" sz="2800" dirty="0" smtClean="0">
                <a:solidFill>
                  <a:srgbClr val="000000"/>
                </a:solidFill>
                <a:latin typeface="Arial" pitchFamily="34" charset="0"/>
                <a:cs typeface="Arial" pitchFamily="34" charset="0"/>
              </a:rPr>
              <a:t>eb-based technology To develop a </a:t>
            </a:r>
            <a:r>
              <a:rPr lang="en-GB" sz="2800" dirty="0">
                <a:solidFill>
                  <a:srgbClr val="000000"/>
                </a:solidFill>
                <a:latin typeface="Arial" pitchFamily="34" charset="0"/>
                <a:cs typeface="Arial" pitchFamily="34" charset="0"/>
              </a:rPr>
              <a:t>n</a:t>
            </a:r>
            <a:r>
              <a:rPr lang="en-GB" sz="2800" dirty="0" smtClean="0">
                <a:solidFill>
                  <a:srgbClr val="000000"/>
                </a:solidFill>
                <a:latin typeface="Arial" pitchFamily="34" charset="0"/>
                <a:cs typeface="Arial" pitchFamily="34" charset="0"/>
              </a:rPr>
              <a:t>ew approach to learning and assessment</a:t>
            </a:r>
          </a:p>
        </p:txBody>
      </p:sp>
      <p:sp>
        <p:nvSpPr>
          <p:cNvPr id="5" name="TextBox 4"/>
          <p:cNvSpPr txBox="1"/>
          <p:nvPr/>
        </p:nvSpPr>
        <p:spPr>
          <a:xfrm>
            <a:off x="285720" y="3857628"/>
            <a:ext cx="5118902" cy="400110"/>
          </a:xfrm>
          <a:prstGeom prst="rect">
            <a:avLst/>
          </a:prstGeom>
          <a:noFill/>
        </p:spPr>
        <p:txBody>
          <a:bodyPr wrap="none" rtlCol="0">
            <a:spAutoFit/>
          </a:bodyPr>
          <a:lstStyle/>
          <a:p>
            <a:r>
              <a:rPr lang="en-GB" sz="2000" dirty="0" smtClean="0">
                <a:latin typeface="Arial" pitchFamily="34" charset="0"/>
                <a:cs typeface="Arial" pitchFamily="34" charset="0"/>
              </a:rPr>
              <a:t>Marc Griffiths, Gary Dawson &amp; Rob Stewart</a:t>
            </a:r>
          </a:p>
        </p:txBody>
      </p:sp>
      <p:pic>
        <p:nvPicPr>
          <p:cNvPr id="6" name="Picture 5" descr="Salisbury_logo.png"/>
          <p:cNvPicPr>
            <a:picLocks noChangeAspect="1"/>
          </p:cNvPicPr>
          <p:nvPr/>
        </p:nvPicPr>
        <p:blipFill>
          <a:blip r:embed="rId5"/>
          <a:srcRect/>
          <a:stretch>
            <a:fillRect/>
          </a:stretch>
        </p:blipFill>
        <p:spPr bwMode="auto">
          <a:xfrm>
            <a:off x="6500813" y="0"/>
            <a:ext cx="2771775" cy="6381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Distance based learning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Structured learning utilising BlackBoard</a:t>
            </a:r>
          </a:p>
          <a:p>
            <a:r>
              <a:rPr lang="en-GB" dirty="0" smtClean="0"/>
              <a:t>Extra cohort of Nuclear Medicine Technologists in Scotland accessed a science and instrumentation module</a:t>
            </a:r>
          </a:p>
          <a:p>
            <a:r>
              <a:rPr lang="en-GB" dirty="0" smtClean="0"/>
              <a:t>Blocks of educational material released to the students</a:t>
            </a:r>
          </a:p>
          <a:p>
            <a:r>
              <a:rPr lang="en-GB" dirty="0" smtClean="0"/>
              <a:t>Interwoven with discussion board threads &amp; staged self-directed study</a:t>
            </a:r>
          </a:p>
          <a:p>
            <a:r>
              <a:rPr lang="en-GB" dirty="0" smtClean="0"/>
              <a:t>Assessments related to practice &amp; supported using a web-based resource (virtual lab)</a:t>
            </a:r>
            <a:endParaRPr lang="en-GB"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Web-based resource</a:t>
            </a:r>
            <a:endParaRPr lang="en-GB" dirty="0"/>
          </a:p>
        </p:txBody>
      </p:sp>
      <p:pic>
        <p:nvPicPr>
          <p:cNvPr id="4" name="Content Placeholder 3" descr="Image1.jpg"/>
          <p:cNvPicPr>
            <a:picLocks noGrp="1" noChangeAspect="1"/>
          </p:cNvPicPr>
          <p:nvPr>
            <p:ph idx="1"/>
          </p:nvPr>
        </p:nvPicPr>
        <p:blipFill>
          <a:blip r:embed="rId3" cstate="print"/>
          <a:stretch>
            <a:fillRect/>
          </a:stretch>
        </p:blipFill>
        <p:spPr>
          <a:xfrm>
            <a:off x="3857620" y="1643050"/>
            <a:ext cx="5077910" cy="4525963"/>
          </a:xfrm>
        </p:spPr>
      </p:pic>
      <p:sp>
        <p:nvSpPr>
          <p:cNvPr id="5" name="TextBox 4"/>
          <p:cNvSpPr txBox="1"/>
          <p:nvPr/>
        </p:nvSpPr>
        <p:spPr>
          <a:xfrm>
            <a:off x="285720" y="1928802"/>
            <a:ext cx="3286148" cy="3970318"/>
          </a:xfrm>
          <a:prstGeom prst="rect">
            <a:avLst/>
          </a:prstGeom>
          <a:solidFill>
            <a:schemeClr val="accent1">
              <a:lumMod val="40000"/>
              <a:lumOff val="60000"/>
            </a:schemeClr>
          </a:solidFill>
        </p:spPr>
        <p:txBody>
          <a:bodyPr wrap="square" rtlCol="0">
            <a:spAutoFit/>
          </a:bodyPr>
          <a:lstStyle/>
          <a:p>
            <a:r>
              <a:rPr lang="en-GB" dirty="0" smtClean="0"/>
              <a:t>The main experimental component of the module was made available via the BlackBoard interface, but also on a stand-alone web site.</a:t>
            </a:r>
          </a:p>
          <a:p>
            <a:endParaRPr lang="en-GB" dirty="0" smtClean="0"/>
          </a:p>
          <a:p>
            <a:r>
              <a:rPr lang="en-GB" dirty="0" smtClean="0"/>
              <a:t>This site was complete with data that could be used if local results were not available. Hyperlinks allowed access to further and complementary information to assist in completing the experiments and also engage in the learning intended</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Lab: Sample Image</a:t>
            </a:r>
            <a:endParaRPr lang="en-GB" dirty="0"/>
          </a:p>
        </p:txBody>
      </p:sp>
      <p:pic>
        <p:nvPicPr>
          <p:cNvPr id="4" name="Content Placeholder 3" descr="Image2.jpg"/>
          <p:cNvPicPr>
            <a:picLocks noGrp="1" noChangeAspect="1"/>
          </p:cNvPicPr>
          <p:nvPr>
            <p:ph idx="1"/>
          </p:nvPr>
        </p:nvPicPr>
        <p:blipFill>
          <a:blip r:embed="rId3" cstate="print"/>
          <a:stretch>
            <a:fillRect/>
          </a:stretch>
        </p:blipFill>
        <p:spPr>
          <a:xfrm>
            <a:off x="357158" y="1142984"/>
            <a:ext cx="5045677" cy="3786214"/>
          </a:xfrm>
        </p:spPr>
      </p:pic>
      <p:sp>
        <p:nvSpPr>
          <p:cNvPr id="5" name="TextBox 4"/>
          <p:cNvSpPr txBox="1"/>
          <p:nvPr/>
        </p:nvSpPr>
        <p:spPr>
          <a:xfrm>
            <a:off x="5643570" y="2000240"/>
            <a:ext cx="3000396" cy="2031325"/>
          </a:xfrm>
          <a:prstGeom prst="rect">
            <a:avLst/>
          </a:prstGeom>
          <a:solidFill>
            <a:schemeClr val="accent1">
              <a:lumMod val="40000"/>
              <a:lumOff val="60000"/>
            </a:schemeClr>
          </a:solidFill>
        </p:spPr>
        <p:txBody>
          <a:bodyPr wrap="square" rtlCol="0">
            <a:spAutoFit/>
          </a:bodyPr>
          <a:lstStyle/>
          <a:p>
            <a:r>
              <a:rPr lang="en-GB" dirty="0" smtClean="0"/>
              <a:t>Sample images for students who had not met items of equipment in their studies or workplace to date.</a:t>
            </a:r>
          </a:p>
          <a:p>
            <a:endParaRPr lang="en-GB" dirty="0"/>
          </a:p>
          <a:p>
            <a:r>
              <a:rPr lang="en-GB" dirty="0" smtClean="0"/>
              <a:t>Many of the students found this useful.</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BlackBoard</a:t>
            </a:r>
            <a:endParaRPr lang="en-GB" dirty="0"/>
          </a:p>
        </p:txBody>
      </p:sp>
      <p:pic>
        <p:nvPicPr>
          <p:cNvPr id="4" name="Content Placeholder 3" descr="Image3.jpg"/>
          <p:cNvPicPr>
            <a:picLocks noGrp="1" noChangeAspect="1"/>
          </p:cNvPicPr>
          <p:nvPr>
            <p:ph idx="1"/>
          </p:nvPr>
        </p:nvPicPr>
        <p:blipFill>
          <a:blip r:embed="rId3" cstate="print"/>
          <a:stretch>
            <a:fillRect/>
          </a:stretch>
        </p:blipFill>
        <p:spPr>
          <a:xfrm>
            <a:off x="3500430" y="1571612"/>
            <a:ext cx="5432042" cy="3786214"/>
          </a:xfrm>
        </p:spPr>
      </p:pic>
      <p:sp>
        <p:nvSpPr>
          <p:cNvPr id="5" name="TextBox 4"/>
          <p:cNvSpPr txBox="1"/>
          <p:nvPr/>
        </p:nvSpPr>
        <p:spPr>
          <a:xfrm>
            <a:off x="214282" y="1785926"/>
            <a:ext cx="3143272" cy="3416320"/>
          </a:xfrm>
          <a:prstGeom prst="rect">
            <a:avLst/>
          </a:prstGeom>
          <a:solidFill>
            <a:schemeClr val="accent1">
              <a:lumMod val="20000"/>
              <a:lumOff val="80000"/>
            </a:schemeClr>
          </a:solidFill>
        </p:spPr>
        <p:txBody>
          <a:bodyPr wrap="square" rtlCol="0">
            <a:spAutoFit/>
          </a:bodyPr>
          <a:lstStyle/>
          <a:p>
            <a:r>
              <a:rPr lang="en-GB" dirty="0" smtClean="0"/>
              <a:t>All lecture materials were made available to allow students to concentrate on engaging with the lectures, rather than struggling to make notes as the lecturer spoke.</a:t>
            </a:r>
          </a:p>
          <a:p>
            <a:endParaRPr lang="en-GB" dirty="0"/>
          </a:p>
          <a:p>
            <a:r>
              <a:rPr lang="en-GB" dirty="0" smtClean="0"/>
              <a:t>This is also an excellent revision resource.</a:t>
            </a:r>
          </a:p>
          <a:p>
            <a:endParaRPr lang="en-GB" dirty="0" smtClean="0"/>
          </a:p>
          <a:p>
            <a:r>
              <a:rPr lang="en-GB" dirty="0" smtClean="0"/>
              <a:t>Developed students analytical and reflective abilities</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Boards</a:t>
            </a:r>
            <a:endParaRPr lang="en-GB" dirty="0"/>
          </a:p>
        </p:txBody>
      </p:sp>
      <p:pic>
        <p:nvPicPr>
          <p:cNvPr id="4" name="Content Placeholder 3" descr="image4.jpg"/>
          <p:cNvPicPr>
            <a:picLocks noGrp="1" noChangeAspect="1"/>
          </p:cNvPicPr>
          <p:nvPr>
            <p:ph idx="1"/>
          </p:nvPr>
        </p:nvPicPr>
        <p:blipFill>
          <a:blip r:embed="rId3" cstate="print"/>
          <a:stretch>
            <a:fillRect/>
          </a:stretch>
        </p:blipFill>
        <p:spPr>
          <a:xfrm>
            <a:off x="4566538" y="1214422"/>
            <a:ext cx="4372231" cy="4000528"/>
          </a:xfrm>
        </p:spPr>
      </p:pic>
      <p:sp>
        <p:nvSpPr>
          <p:cNvPr id="5" name="TextBox 4"/>
          <p:cNvSpPr txBox="1"/>
          <p:nvPr/>
        </p:nvSpPr>
        <p:spPr>
          <a:xfrm>
            <a:off x="357158" y="1428736"/>
            <a:ext cx="3786214" cy="3970318"/>
          </a:xfrm>
          <a:prstGeom prst="rect">
            <a:avLst/>
          </a:prstGeom>
          <a:solidFill>
            <a:schemeClr val="accent1">
              <a:lumMod val="20000"/>
              <a:lumOff val="80000"/>
            </a:schemeClr>
          </a:solidFill>
        </p:spPr>
        <p:txBody>
          <a:bodyPr wrap="square" rtlCol="0">
            <a:spAutoFit/>
          </a:bodyPr>
          <a:lstStyle/>
          <a:p>
            <a:r>
              <a:rPr lang="en-GB" dirty="0" smtClean="0"/>
              <a:t>Use was made of the discussion boards to allow students to query their understanding on current issues. This elicited feedback from staff and their own peers. This strongly re-</a:t>
            </a:r>
            <a:r>
              <a:rPr lang="en-GB" dirty="0"/>
              <a:t>e</a:t>
            </a:r>
            <a:r>
              <a:rPr lang="en-GB" dirty="0" smtClean="0"/>
              <a:t>nforced working relationships and made some students very much aware of just how much knowledge they actually had.</a:t>
            </a:r>
          </a:p>
          <a:p>
            <a:endParaRPr lang="en-GB" dirty="0"/>
          </a:p>
          <a:p>
            <a:r>
              <a:rPr lang="en-GB" dirty="0" smtClean="0"/>
              <a:t>The boards were also used to set work out of class and allowed asynchronous study to take place.</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e-OSCE assessments</a:t>
            </a:r>
            <a:endParaRPr lang="en-GB" dirty="0"/>
          </a:p>
        </p:txBody>
      </p:sp>
      <p:sp>
        <p:nvSpPr>
          <p:cNvPr id="3" name="Content Placeholder 2"/>
          <p:cNvSpPr>
            <a:spLocks noGrp="1"/>
          </p:cNvSpPr>
          <p:nvPr>
            <p:ph idx="1"/>
          </p:nvPr>
        </p:nvSpPr>
        <p:spPr/>
        <p:txBody>
          <a:bodyPr>
            <a:normAutofit fontScale="92500"/>
          </a:bodyPr>
          <a:lstStyle/>
          <a:p>
            <a:r>
              <a:rPr lang="en-GB" dirty="0" smtClean="0"/>
              <a:t>Opportunity to provide assessment environment which reflects clinical practice</a:t>
            </a:r>
          </a:p>
          <a:p>
            <a:r>
              <a:rPr lang="en-GB" dirty="0" smtClean="0"/>
              <a:t>Students access a number of virtual cases which include some decision making processes:</a:t>
            </a:r>
          </a:p>
          <a:p>
            <a:pPr lvl="1"/>
            <a:r>
              <a:rPr lang="en-GB" dirty="0" smtClean="0"/>
              <a:t>Care of the patient</a:t>
            </a:r>
          </a:p>
          <a:p>
            <a:pPr lvl="1"/>
            <a:r>
              <a:rPr lang="en-GB" dirty="0" smtClean="0"/>
              <a:t>Administration  of radiopharmaceutical agents &amp; dose limits</a:t>
            </a:r>
          </a:p>
          <a:p>
            <a:pPr lvl="1"/>
            <a:r>
              <a:rPr lang="en-GB" dirty="0" smtClean="0"/>
              <a:t>Acquisition parameters</a:t>
            </a:r>
          </a:p>
          <a:p>
            <a:pPr lvl="1"/>
            <a:r>
              <a:rPr lang="en-GB" dirty="0" smtClean="0"/>
              <a:t>Image quality / artefacts</a:t>
            </a:r>
          </a:p>
          <a:p>
            <a:pPr lvl="1"/>
            <a:endParaRPr lang="en-GB" dirty="0"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142852"/>
            <a:ext cx="8143932" cy="639683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Capturing the students feedback</a:t>
            </a:r>
            <a:endParaRPr lang="en-GB" dirty="0"/>
          </a:p>
        </p:txBody>
      </p:sp>
      <p:sp>
        <p:nvSpPr>
          <p:cNvPr id="3" name="Content Placeholder 2"/>
          <p:cNvSpPr>
            <a:spLocks noGrp="1"/>
          </p:cNvSpPr>
          <p:nvPr>
            <p:ph idx="1"/>
          </p:nvPr>
        </p:nvSpPr>
        <p:spPr/>
        <p:txBody>
          <a:bodyPr/>
          <a:lstStyle/>
          <a:p>
            <a:r>
              <a:rPr lang="en-GB" dirty="0" smtClean="0"/>
              <a:t>Essential to evaluate the implementation of web-based education</a:t>
            </a:r>
          </a:p>
          <a:p>
            <a:r>
              <a:rPr lang="en-GB" dirty="0" smtClean="0"/>
              <a:t>TurningPoint technology used</a:t>
            </a:r>
          </a:p>
          <a:p>
            <a:r>
              <a:rPr lang="en-GB" dirty="0" smtClean="0"/>
              <a:t>Digital recording of students qualitative responses</a:t>
            </a:r>
          </a:p>
          <a:p>
            <a:r>
              <a:rPr lang="en-GB" dirty="0" smtClean="0"/>
              <a:t>E-mail communication / Google Documents to obtain extra feedback</a:t>
            </a:r>
            <a:endParaRPr lang="en-GB"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How would you rate your overall access to BlackBoard during the course?</a:t>
            </a:r>
            <a:endParaRPr lang="en-GB" sz="3200" dirty="0"/>
          </a:p>
        </p:txBody>
      </p:sp>
      <p:graphicFrame>
        <p:nvGraphicFramePr>
          <p:cNvPr id="5" name="Chart 4"/>
          <p:cNvGraphicFramePr/>
          <p:nvPr/>
        </p:nvGraphicFramePr>
        <p:xfrm>
          <a:off x="1214414" y="1500174"/>
          <a:ext cx="6572296" cy="500066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a:t>
            </a:r>
            <a:endParaRPr lang="en-GB" dirty="0"/>
          </a:p>
        </p:txBody>
      </p:sp>
      <p:sp>
        <p:nvSpPr>
          <p:cNvPr id="3" name="Content Placeholder 2"/>
          <p:cNvSpPr>
            <a:spLocks noGrp="1"/>
          </p:cNvSpPr>
          <p:nvPr>
            <p:ph idx="1"/>
          </p:nvPr>
        </p:nvSpPr>
        <p:spPr>
          <a:solidFill>
            <a:schemeClr val="accent5">
              <a:lumMod val="40000"/>
              <a:lumOff val="60000"/>
            </a:schemeClr>
          </a:solidFill>
        </p:spPr>
        <p:txBody>
          <a:bodyPr>
            <a:normAutofit fontScale="92500" lnSpcReduction="20000"/>
          </a:bodyPr>
          <a:lstStyle/>
          <a:p>
            <a:pPr>
              <a:buNone/>
            </a:pPr>
            <a:r>
              <a:rPr lang="en-GB" dirty="0" smtClean="0"/>
              <a:t>“</a:t>
            </a:r>
            <a:r>
              <a:rPr lang="en-GB" i="1" dirty="0" smtClean="0"/>
              <a:t>Easy to access from work, no firewall problems”</a:t>
            </a:r>
          </a:p>
          <a:p>
            <a:pPr>
              <a:buNone/>
            </a:pPr>
            <a:endParaRPr lang="en-GB" i="1" dirty="0" smtClean="0"/>
          </a:p>
          <a:p>
            <a:pPr>
              <a:buNone/>
            </a:pPr>
            <a:r>
              <a:rPr lang="en-GB" i="1" dirty="0" smtClean="0"/>
              <a:t>“Useful to access the lecture notes / clinical scenarios</a:t>
            </a:r>
            <a:r>
              <a:rPr lang="en-GB" dirty="0" smtClean="0"/>
              <a:t>”</a:t>
            </a:r>
          </a:p>
          <a:p>
            <a:pPr>
              <a:buNone/>
            </a:pPr>
            <a:endParaRPr lang="en-GB" dirty="0" smtClean="0"/>
          </a:p>
          <a:p>
            <a:pPr>
              <a:buNone/>
            </a:pPr>
            <a:r>
              <a:rPr lang="en-GB" dirty="0" smtClean="0"/>
              <a:t>“</a:t>
            </a:r>
            <a:r>
              <a:rPr lang="en-GB" i="1" dirty="0" smtClean="0"/>
              <a:t>Provides an additional learning in between academic blocks</a:t>
            </a:r>
            <a:r>
              <a:rPr lang="en-GB" dirty="0" smtClean="0"/>
              <a:t>”</a:t>
            </a:r>
          </a:p>
          <a:p>
            <a:pPr>
              <a:buNone/>
            </a:pPr>
            <a:endParaRPr lang="en-GB" dirty="0" smtClean="0"/>
          </a:p>
          <a:p>
            <a:pPr>
              <a:buNone/>
            </a:pPr>
            <a:r>
              <a:rPr lang="en-GB" dirty="0" smtClean="0"/>
              <a:t>“</a:t>
            </a:r>
            <a:r>
              <a:rPr lang="en-GB" i="1" dirty="0" smtClean="0"/>
              <a:t>Block release fits in with my learning style and suits my department</a:t>
            </a:r>
            <a:r>
              <a:rPr lang="en-GB" dirty="0" smtClean="0"/>
              <a:t>”</a:t>
            </a:r>
            <a:endParaRPr lang="en-GB"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dirty="0" smtClean="0"/>
              <a:t>Post Graduate programme delivered at UWE, Bristol for 14 years</a:t>
            </a:r>
          </a:p>
          <a:p>
            <a:r>
              <a:rPr lang="en-GB" dirty="0" smtClean="0"/>
              <a:t>Providing traditional based learning, teaching &amp; assessment approaches</a:t>
            </a:r>
          </a:p>
          <a:p>
            <a:r>
              <a:rPr lang="en-GB" dirty="0" smtClean="0"/>
              <a:t>Re-validation of nuclear medicine programme in 2008 prompted an initial evaluation of traditional learning techniques</a:t>
            </a:r>
          </a:p>
          <a:p>
            <a:endParaRPr lang="en-GB"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Has the use of the discussion forums within BlackBoard been useful in term of your learning?</a:t>
            </a:r>
            <a:endParaRPr lang="en-GB" sz="2800" dirty="0"/>
          </a:p>
        </p:txBody>
      </p:sp>
      <p:graphicFrame>
        <p:nvGraphicFramePr>
          <p:cNvPr id="4" name="Chart 3"/>
          <p:cNvGraphicFramePr/>
          <p:nvPr/>
        </p:nvGraphicFramePr>
        <p:xfrm>
          <a:off x="1285852" y="1571612"/>
          <a:ext cx="7000912" cy="488159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a:t>
            </a:r>
            <a:endParaRPr lang="en-GB" dirty="0"/>
          </a:p>
        </p:txBody>
      </p:sp>
      <p:sp>
        <p:nvSpPr>
          <p:cNvPr id="3" name="Content Placeholder 2"/>
          <p:cNvSpPr>
            <a:spLocks noGrp="1"/>
          </p:cNvSpPr>
          <p:nvPr>
            <p:ph idx="1"/>
          </p:nvPr>
        </p:nvSpPr>
        <p:spPr>
          <a:solidFill>
            <a:schemeClr val="accent1">
              <a:lumMod val="40000"/>
              <a:lumOff val="60000"/>
            </a:schemeClr>
          </a:solidFill>
        </p:spPr>
        <p:txBody>
          <a:bodyPr>
            <a:normAutofit lnSpcReduction="10000"/>
          </a:bodyPr>
          <a:lstStyle/>
          <a:p>
            <a:pPr>
              <a:buNone/>
            </a:pPr>
            <a:r>
              <a:rPr lang="en-GB" dirty="0" smtClean="0"/>
              <a:t>“</a:t>
            </a:r>
            <a:r>
              <a:rPr lang="en-GB" i="1" dirty="0" smtClean="0"/>
              <a:t>Face to face interaction still essential, however BlackBoard allows you to go back and review knowledge base</a:t>
            </a:r>
            <a:r>
              <a:rPr lang="en-GB" dirty="0" smtClean="0"/>
              <a:t>”</a:t>
            </a:r>
          </a:p>
          <a:p>
            <a:pPr>
              <a:buNone/>
            </a:pPr>
            <a:endParaRPr lang="en-GB" dirty="0" smtClean="0"/>
          </a:p>
          <a:p>
            <a:pPr>
              <a:buNone/>
            </a:pPr>
            <a:r>
              <a:rPr lang="en-GB" dirty="0" smtClean="0"/>
              <a:t>“</a:t>
            </a:r>
            <a:r>
              <a:rPr lang="en-GB" i="1" dirty="0" smtClean="0"/>
              <a:t>It’s helped develop my links with other students on the course</a:t>
            </a:r>
            <a:r>
              <a:rPr lang="en-GB" dirty="0" smtClean="0"/>
              <a:t>”</a:t>
            </a:r>
          </a:p>
          <a:p>
            <a:pPr>
              <a:buNone/>
            </a:pPr>
            <a:endParaRPr lang="en-GB" dirty="0" smtClean="0"/>
          </a:p>
          <a:p>
            <a:pPr>
              <a:buNone/>
            </a:pPr>
            <a:r>
              <a:rPr lang="en-GB" dirty="0" smtClean="0"/>
              <a:t>“</a:t>
            </a:r>
            <a:r>
              <a:rPr lang="en-GB" i="1" dirty="0" smtClean="0"/>
              <a:t>Allowed me to compare my own practice with others on the course</a:t>
            </a:r>
            <a:r>
              <a:rPr lang="en-GB" dirty="0" smtClean="0"/>
              <a:t>”</a:t>
            </a:r>
            <a:endParaRPr lang="en-GB"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From your own personal learning perspective, how important has BlackBoard been within the Nuclear Medicine programme?</a:t>
            </a:r>
            <a:endParaRPr lang="en-GB" sz="2800" dirty="0"/>
          </a:p>
        </p:txBody>
      </p:sp>
      <p:graphicFrame>
        <p:nvGraphicFramePr>
          <p:cNvPr id="4" name="Chart 3"/>
          <p:cNvGraphicFramePr/>
          <p:nvPr/>
        </p:nvGraphicFramePr>
        <p:xfrm>
          <a:off x="1357290" y="1571612"/>
          <a:ext cx="6715172" cy="464347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Has your ability to learn / reflect using web-based methods improved as a result of this module?</a:t>
            </a:r>
            <a:endParaRPr lang="en-GB" sz="2800" dirty="0"/>
          </a:p>
        </p:txBody>
      </p:sp>
      <p:graphicFrame>
        <p:nvGraphicFramePr>
          <p:cNvPr id="4" name="Chart 3"/>
          <p:cNvGraphicFramePr/>
          <p:nvPr/>
        </p:nvGraphicFramePr>
        <p:xfrm>
          <a:off x="1142976" y="1500174"/>
          <a:ext cx="6715172" cy="464347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a:t>
            </a:r>
            <a:endParaRPr lang="en-GB" dirty="0"/>
          </a:p>
        </p:txBody>
      </p:sp>
      <p:sp>
        <p:nvSpPr>
          <p:cNvPr id="3" name="Content Placeholder 2"/>
          <p:cNvSpPr>
            <a:spLocks noGrp="1"/>
          </p:cNvSpPr>
          <p:nvPr>
            <p:ph idx="1"/>
          </p:nvPr>
        </p:nvSpPr>
        <p:spPr>
          <a:solidFill>
            <a:schemeClr val="accent5">
              <a:lumMod val="40000"/>
              <a:lumOff val="60000"/>
            </a:schemeClr>
          </a:solidFill>
        </p:spPr>
        <p:txBody>
          <a:bodyPr/>
          <a:lstStyle/>
          <a:p>
            <a:pPr>
              <a:buNone/>
            </a:pPr>
            <a:r>
              <a:rPr lang="en-GB" dirty="0" smtClean="0"/>
              <a:t>“</a:t>
            </a:r>
            <a:r>
              <a:rPr lang="en-GB" i="1" dirty="0" smtClean="0"/>
              <a:t>Great to able to review the lecture notes at a later date, as it allows you to engage during the lectures</a:t>
            </a:r>
            <a:r>
              <a:rPr lang="en-GB" dirty="0" smtClean="0"/>
              <a:t>”</a:t>
            </a:r>
          </a:p>
          <a:p>
            <a:pPr>
              <a:buNone/>
            </a:pPr>
            <a:endParaRPr lang="en-GB" dirty="0" smtClean="0"/>
          </a:p>
          <a:p>
            <a:pPr>
              <a:buNone/>
            </a:pPr>
            <a:r>
              <a:rPr lang="en-GB" i="1" dirty="0" smtClean="0"/>
              <a:t>“A great revision tool”</a:t>
            </a:r>
          </a:p>
          <a:p>
            <a:pPr>
              <a:buNone/>
            </a:pPr>
            <a:endParaRPr lang="en-GB" dirty="0" smtClean="0"/>
          </a:p>
          <a:p>
            <a:pPr>
              <a:buNone/>
            </a:pPr>
            <a:r>
              <a:rPr lang="en-GB" dirty="0" smtClean="0"/>
              <a:t>“</a:t>
            </a:r>
            <a:r>
              <a:rPr lang="en-GB" i="1" dirty="0" smtClean="0"/>
              <a:t>Sometimes the discussion boards were a bit overwhelming &amp; not easy to navigate</a:t>
            </a:r>
            <a:r>
              <a:rPr lang="en-GB" dirty="0" smtClean="0"/>
              <a:t>”</a:t>
            </a:r>
            <a:endParaRPr lang="en-GB"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670"/>
          </a:xfrm>
        </p:spPr>
        <p:txBody>
          <a:bodyPr>
            <a:noAutofit/>
          </a:bodyPr>
          <a:lstStyle/>
          <a:p>
            <a:r>
              <a:rPr lang="en-GB" sz="2800" dirty="0" smtClean="0"/>
              <a:t>Is there potential for distance based learning for future Nuclear Medicine courses?</a:t>
            </a:r>
            <a:endParaRPr lang="en-GB" sz="2800" dirty="0"/>
          </a:p>
        </p:txBody>
      </p:sp>
      <p:graphicFrame>
        <p:nvGraphicFramePr>
          <p:cNvPr id="4" name="Chart 3"/>
          <p:cNvGraphicFramePr/>
          <p:nvPr/>
        </p:nvGraphicFramePr>
        <p:xfrm>
          <a:off x="1285852" y="1357298"/>
          <a:ext cx="6429420" cy="4929222"/>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comments / Thoughts</a:t>
            </a:r>
            <a:endParaRPr lang="en-GB" dirty="0"/>
          </a:p>
        </p:txBody>
      </p:sp>
      <p:sp>
        <p:nvSpPr>
          <p:cNvPr id="3" name="Content Placeholder 2"/>
          <p:cNvSpPr>
            <a:spLocks noGrp="1"/>
          </p:cNvSpPr>
          <p:nvPr>
            <p:ph idx="1"/>
          </p:nvPr>
        </p:nvSpPr>
        <p:spPr/>
        <p:txBody>
          <a:bodyPr/>
          <a:lstStyle/>
          <a:p>
            <a:r>
              <a:rPr lang="en-GB" dirty="0" smtClean="0"/>
              <a:t>For certain areas on-line learning is great</a:t>
            </a:r>
          </a:p>
          <a:p>
            <a:r>
              <a:rPr lang="en-GB" dirty="0" smtClean="0"/>
              <a:t>However the cohort really valued:</a:t>
            </a:r>
          </a:p>
          <a:p>
            <a:pPr lvl="1"/>
            <a:r>
              <a:rPr lang="en-GB" dirty="0" smtClean="0"/>
              <a:t>Face to face learning</a:t>
            </a:r>
          </a:p>
          <a:p>
            <a:pPr lvl="1"/>
            <a:r>
              <a:rPr lang="en-GB" dirty="0" smtClean="0"/>
              <a:t>Group interaction / peer support</a:t>
            </a:r>
          </a:p>
          <a:p>
            <a:pPr lvl="1"/>
            <a:r>
              <a:rPr lang="en-GB" dirty="0" smtClean="0"/>
              <a:t>Sense of community</a:t>
            </a:r>
          </a:p>
          <a:p>
            <a:pPr lvl="1"/>
            <a:r>
              <a:rPr lang="en-GB" dirty="0" smtClean="0"/>
              <a:t>Dedicated protected time away from the workplace</a:t>
            </a:r>
          </a:p>
          <a:p>
            <a:pPr lvl="1"/>
            <a:endParaRPr lang="en-GB" dirty="0" smtClean="0"/>
          </a:p>
          <a:p>
            <a:pPr>
              <a:buNone/>
            </a:pPr>
            <a:endParaRPr lang="en-GB" sz="2400" i="1" dirty="0" smtClean="0"/>
          </a:p>
          <a:p>
            <a:pPr>
              <a:buNone/>
            </a:pPr>
            <a:endParaRPr lang="en-GB" i="1"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idx="1"/>
          </p:nvPr>
        </p:nvSpPr>
        <p:spPr/>
        <p:txBody>
          <a:bodyPr/>
          <a:lstStyle/>
          <a:p>
            <a:r>
              <a:rPr lang="en-GB" dirty="0" smtClean="0"/>
              <a:t>Feedback from students generally positive</a:t>
            </a:r>
          </a:p>
          <a:p>
            <a:r>
              <a:rPr lang="en-GB" dirty="0" smtClean="0"/>
              <a:t>There is a role for web based education within nuclear medicine</a:t>
            </a:r>
          </a:p>
          <a:p>
            <a:r>
              <a:rPr lang="en-GB" dirty="0" smtClean="0"/>
              <a:t>Web based learning / assessment in the workplace appears to develop peer support, review and encourage networking</a:t>
            </a:r>
          </a:p>
          <a:p>
            <a:r>
              <a:rPr lang="en-GB" dirty="0" smtClean="0"/>
              <a:t>However, this evaluation is on-going, with scope for future development</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developments</a:t>
            </a:r>
            <a:endParaRPr lang="en-GB" dirty="0"/>
          </a:p>
        </p:txBody>
      </p:sp>
      <p:sp>
        <p:nvSpPr>
          <p:cNvPr id="3" name="Content Placeholder 2"/>
          <p:cNvSpPr>
            <a:spLocks noGrp="1"/>
          </p:cNvSpPr>
          <p:nvPr>
            <p:ph idx="1"/>
          </p:nvPr>
        </p:nvSpPr>
        <p:spPr/>
        <p:txBody>
          <a:bodyPr>
            <a:normAutofit lnSpcReduction="10000"/>
          </a:bodyPr>
          <a:lstStyle/>
          <a:p>
            <a:r>
              <a:rPr lang="en-GB" dirty="0" smtClean="0"/>
              <a:t>Webinar technology (OCS / Skype)</a:t>
            </a:r>
          </a:p>
          <a:p>
            <a:r>
              <a:rPr lang="en-GB" dirty="0" smtClean="0"/>
              <a:t>Inclusion of discussion board threads within the students clinical portfolios of evidence</a:t>
            </a:r>
          </a:p>
          <a:p>
            <a:r>
              <a:rPr lang="en-GB" dirty="0" smtClean="0"/>
              <a:t>Critical engagement with clinical stakeholders to develop short courses / focused skilled development</a:t>
            </a:r>
          </a:p>
          <a:p>
            <a:r>
              <a:rPr lang="en-GB" dirty="0" smtClean="0"/>
              <a:t>Continue to work in partnership with clinical departments to engage in on-going service improvement</a:t>
            </a:r>
            <a:endParaRPr lang="en-GB"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23-04-2010 22-22-07.jpg"/>
          <p:cNvPicPr>
            <a:picLocks noChangeAspect="1"/>
          </p:cNvPicPr>
          <p:nvPr/>
        </p:nvPicPr>
        <p:blipFill>
          <a:blip r:embed="rId3"/>
          <a:stretch>
            <a:fillRect/>
          </a:stretch>
        </p:blipFill>
        <p:spPr>
          <a:xfrm>
            <a:off x="2143681" y="0"/>
            <a:ext cx="4856638"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Drivers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Department of Health </a:t>
            </a:r>
          </a:p>
          <a:p>
            <a:pPr lvl="1"/>
            <a:r>
              <a:rPr lang="en-GB" dirty="0" smtClean="0"/>
              <a:t>2004 “</a:t>
            </a:r>
            <a:r>
              <a:rPr lang="en-GB" i="1" dirty="0" smtClean="0"/>
              <a:t>Working together, learning together</a:t>
            </a:r>
            <a:r>
              <a:rPr lang="en-GB" dirty="0" smtClean="0"/>
              <a:t>”</a:t>
            </a:r>
          </a:p>
          <a:p>
            <a:pPr lvl="1"/>
            <a:r>
              <a:rPr lang="en-GB" dirty="0" smtClean="0"/>
              <a:t>2004 “</a:t>
            </a:r>
            <a:r>
              <a:rPr lang="en-GB" i="1" dirty="0" smtClean="0"/>
              <a:t>The NHS knowledge and skills framework and the development review process</a:t>
            </a:r>
            <a:r>
              <a:rPr lang="en-GB" dirty="0" smtClean="0"/>
              <a:t>”</a:t>
            </a:r>
          </a:p>
          <a:p>
            <a:pPr lvl="1"/>
            <a:r>
              <a:rPr lang="en-GB" dirty="0" smtClean="0"/>
              <a:t>2008 “</a:t>
            </a:r>
            <a:r>
              <a:rPr lang="en-US" i="1" dirty="0" smtClean="0"/>
              <a:t>High Quality Care for All: NHS Next Stage Review Final</a:t>
            </a:r>
            <a:r>
              <a:rPr lang="en-US" dirty="0" smtClean="0"/>
              <a:t> </a:t>
            </a:r>
            <a:r>
              <a:rPr lang="en-US" i="1" dirty="0" smtClean="0"/>
              <a:t>Report”</a:t>
            </a:r>
          </a:p>
          <a:p>
            <a:r>
              <a:rPr lang="en-US" i="1" dirty="0" smtClean="0"/>
              <a:t>SCoR</a:t>
            </a:r>
          </a:p>
          <a:p>
            <a:pPr lvl="1"/>
            <a:r>
              <a:rPr lang="en-US" i="1" dirty="0" smtClean="0"/>
              <a:t>2009 “Scope of Radiographic Practice”</a:t>
            </a:r>
            <a:endParaRPr lang="en-GB" dirty="0" smtClean="0"/>
          </a:p>
          <a:p>
            <a:r>
              <a:rPr lang="en-GB" dirty="0" smtClean="0"/>
              <a:t>MSC Report</a:t>
            </a:r>
          </a:p>
          <a:p>
            <a:pPr lvl="1"/>
            <a:r>
              <a:rPr lang="en-GB" dirty="0" smtClean="0"/>
              <a:t>2010 “</a:t>
            </a:r>
            <a:r>
              <a:rPr lang="en-GB" i="1" dirty="0" smtClean="0">
                <a:latin typeface="Calibri" pitchFamily="34" charset="0"/>
              </a:rPr>
              <a:t>The UK Way forward</a:t>
            </a:r>
            <a:r>
              <a:rPr lang="en-GB" dirty="0" smtClean="0">
                <a:latin typeface="Calibri" pitchFamily="34" charset="0"/>
              </a:rPr>
              <a:t>”</a:t>
            </a:r>
            <a:endParaRPr lang="en-GB" dirty="0" smtClean="0"/>
          </a:p>
          <a:p>
            <a:r>
              <a:rPr lang="en-GB" dirty="0" smtClean="0"/>
              <a:t>Service improvement</a:t>
            </a:r>
          </a:p>
          <a:p>
            <a:pPr lvl="1"/>
            <a:r>
              <a:rPr lang="en-GB" dirty="0" smtClean="0"/>
              <a:t>2006 “Skills for Health” Drive</a:t>
            </a:r>
          </a:p>
          <a:p>
            <a:pPr lvl="1"/>
            <a:endParaRPr lang="en-GB"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1295400"/>
            <a:ext cx="8229600" cy="5029200"/>
          </a:xfrm>
        </p:spPr>
        <p:txBody>
          <a:bodyPr>
            <a:normAutofit fontScale="85000" lnSpcReduction="10000"/>
          </a:bodyPr>
          <a:lstStyle/>
          <a:p>
            <a:r>
              <a:rPr lang="en-US" sz="2000" dirty="0" smtClean="0"/>
              <a:t>Department of Health (2001) </a:t>
            </a:r>
            <a:r>
              <a:rPr lang="en-US" sz="2000" i="1" dirty="0" smtClean="0"/>
              <a:t>Working together – learning together</a:t>
            </a:r>
            <a:r>
              <a:rPr lang="en-US" sz="2000" dirty="0" smtClean="0"/>
              <a:t>, [online] available from </a:t>
            </a:r>
            <a:r>
              <a:rPr lang="en-US" sz="2000" u="sng" dirty="0" smtClean="0">
                <a:hlinkClick r:id="rId2"/>
              </a:rPr>
              <a:t>http://www.dh.gov.uk/prod_consum_dh/groups/dh_digitalassets/@dh/@en/documents/digitalasset/dh_4058896.pdf</a:t>
            </a:r>
            <a:r>
              <a:rPr lang="en-US" sz="2000" dirty="0" smtClean="0"/>
              <a:t> [accessed on 01/02/10]</a:t>
            </a:r>
          </a:p>
          <a:p>
            <a:r>
              <a:rPr lang="en-GB" sz="2000" dirty="0" smtClean="0"/>
              <a:t>Department of Health (2004a) The NHS knowledge and skills framework and the development review process. DoH Publications. Available from </a:t>
            </a:r>
            <a:r>
              <a:rPr lang="en-GB" sz="2000" u="sng" dirty="0" smtClean="0">
                <a:hlinkClick r:id="rId3"/>
              </a:rPr>
              <a:t>http://www.dh.gov.uk/en/Publicationsandstatistics/Publications/PublicationsPolicyAndGuidance/DH_4090843</a:t>
            </a:r>
            <a:r>
              <a:rPr lang="en-GB" sz="2000" dirty="0" smtClean="0"/>
              <a:t> [Accessed on 18 March 2010]</a:t>
            </a:r>
          </a:p>
          <a:p>
            <a:r>
              <a:rPr lang="en-US" sz="2000" dirty="0" smtClean="0"/>
              <a:t>Department of Health (2008) </a:t>
            </a:r>
            <a:r>
              <a:rPr lang="en-US" sz="2000" i="1" dirty="0" smtClean="0"/>
              <a:t>High Quality Care for All: NHS Next Stage Review Final</a:t>
            </a:r>
            <a:r>
              <a:rPr lang="en-US" sz="2000" dirty="0" smtClean="0"/>
              <a:t> </a:t>
            </a:r>
            <a:r>
              <a:rPr lang="en-US" sz="2000" i="1" dirty="0" smtClean="0"/>
              <a:t>Report</a:t>
            </a:r>
            <a:r>
              <a:rPr lang="en-US" sz="2000" dirty="0" smtClean="0"/>
              <a:t>, [online] available from </a:t>
            </a:r>
            <a:r>
              <a:rPr lang="en-US" sz="2000" u="sng" dirty="0" smtClean="0">
                <a:hlinkClick r:id="rId4"/>
              </a:rPr>
              <a:t>http://www.dh.gov.uk/prod_consum_dh/groups/dh_digitalassets/@dh/@en/documents/digitalasset/dh_085828.pdf</a:t>
            </a:r>
            <a:r>
              <a:rPr lang="en-US" sz="2000" dirty="0" smtClean="0"/>
              <a:t> [accessed on 11/09/09] </a:t>
            </a:r>
            <a:endParaRPr lang="en-GB" sz="2000" dirty="0" smtClean="0"/>
          </a:p>
          <a:p>
            <a:r>
              <a:rPr lang="en-GB" sz="2000" dirty="0" smtClean="0"/>
              <a:t>Price. R., Edwards, H., </a:t>
            </a:r>
            <a:r>
              <a:rPr lang="en-GB" sz="2000" dirty="0" err="1" smtClean="0"/>
              <a:t>Heasman</a:t>
            </a:r>
            <a:r>
              <a:rPr lang="en-GB" sz="2000" dirty="0" smtClean="0"/>
              <a:t>, F., </a:t>
            </a:r>
            <a:r>
              <a:rPr lang="en-GB" sz="2000" dirty="0" err="1" smtClean="0"/>
              <a:t>Herbland</a:t>
            </a:r>
            <a:r>
              <a:rPr lang="en-GB" sz="2000" dirty="0" smtClean="0"/>
              <a:t>, A., Le Masurier, S., Miller, L., Todd, A., &amp; Vosper, M. (2008) </a:t>
            </a:r>
            <a:r>
              <a:rPr lang="en-GB" sz="2000" i="1" dirty="0" smtClean="0"/>
              <a:t>Scope of Radiographic Practice 2008</a:t>
            </a:r>
            <a:r>
              <a:rPr lang="en-GB" sz="2000" dirty="0" smtClean="0"/>
              <a:t>. Hatfield: University of Hertfordshire. Available from </a:t>
            </a:r>
            <a:r>
              <a:rPr lang="en-GB" sz="2000" u="sng" dirty="0" smtClean="0">
                <a:hlinkClick r:id="rId5"/>
              </a:rPr>
              <a:t>http://doc-lib.sor.org/scope-radiographic-practice-2008</a:t>
            </a:r>
            <a:r>
              <a:rPr lang="en-GB" sz="2000" dirty="0" smtClean="0"/>
              <a:t> [Accessed on 21 March 2010]</a:t>
            </a:r>
          </a:p>
          <a:p>
            <a:r>
              <a:rPr lang="en-GB" sz="2000" dirty="0" smtClean="0"/>
              <a:t>Skills for Health (2006) </a:t>
            </a:r>
            <a:r>
              <a:rPr lang="en-GB" sz="2000" i="1" dirty="0" smtClean="0"/>
              <a:t>Delivering a flexible workforce to support better health and health services – The case for change</a:t>
            </a:r>
            <a:r>
              <a:rPr lang="en-GB" sz="2000" dirty="0" smtClean="0"/>
              <a:t>. Bristol: Skills for Health. Available from </a:t>
            </a:r>
            <a:r>
              <a:rPr lang="en-GB" sz="2000" u="sng" dirty="0" smtClean="0">
                <a:hlinkClick r:id="rId6"/>
              </a:rPr>
              <a:t>http://www.skillsforhealth.org.uk/~/media/Resource-Library/PDF/SSA_for_Health_Executive_Summary_Scotland.ashx</a:t>
            </a:r>
            <a:r>
              <a:rPr lang="en-GB" sz="2000" dirty="0" smtClean="0"/>
              <a:t> [Accessed on 27 March 2010]</a:t>
            </a:r>
          </a:p>
          <a:p>
            <a:endParaRPr lang="en-GB" sz="2000" dirty="0" smtClean="0"/>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 phase</a:t>
            </a:r>
            <a:endParaRPr lang="en-GB" dirty="0"/>
          </a:p>
        </p:txBody>
      </p:sp>
      <p:sp>
        <p:nvSpPr>
          <p:cNvPr id="3" name="Content Placeholder 2"/>
          <p:cNvSpPr>
            <a:spLocks noGrp="1"/>
          </p:cNvSpPr>
          <p:nvPr>
            <p:ph idx="1"/>
          </p:nvPr>
        </p:nvSpPr>
        <p:spPr/>
        <p:txBody>
          <a:bodyPr/>
          <a:lstStyle/>
          <a:p>
            <a:r>
              <a:rPr lang="en-GB" dirty="0" smtClean="0"/>
              <a:t>Involvement of clinical stakeholders</a:t>
            </a:r>
          </a:p>
          <a:p>
            <a:r>
              <a:rPr lang="en-GB" dirty="0" smtClean="0"/>
              <a:t>Student evaluation and suggestive models for future pedagogies</a:t>
            </a:r>
          </a:p>
          <a:p>
            <a:r>
              <a:rPr lang="en-GB" dirty="0" smtClean="0"/>
              <a:t>Investment in web based technology and consultation with industry representatives</a:t>
            </a:r>
          </a:p>
          <a:p>
            <a:endParaRPr lang="en-GB"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Models of Learning</a:t>
            </a:r>
            <a:endParaRPr lang="en-GB" dirty="0"/>
          </a:p>
        </p:txBody>
      </p:sp>
      <p:sp>
        <p:nvSpPr>
          <p:cNvPr id="3" name="Content Placeholder 2"/>
          <p:cNvSpPr>
            <a:spLocks noGrp="1"/>
          </p:cNvSpPr>
          <p:nvPr>
            <p:ph idx="1"/>
          </p:nvPr>
        </p:nvSpPr>
        <p:spPr/>
        <p:txBody>
          <a:bodyPr>
            <a:normAutofit/>
          </a:bodyPr>
          <a:lstStyle/>
          <a:p>
            <a:r>
              <a:rPr lang="en-GB" dirty="0" smtClean="0"/>
              <a:t>Enquiry based learning using BlackBoard:</a:t>
            </a:r>
          </a:p>
          <a:p>
            <a:pPr lvl="1"/>
            <a:r>
              <a:rPr lang="en-GB" dirty="0" smtClean="0"/>
              <a:t>Student were involved in the evaluation of working practice relating to the management of radioactive spillages</a:t>
            </a:r>
          </a:p>
          <a:p>
            <a:r>
              <a:rPr lang="en-GB" dirty="0" smtClean="0"/>
              <a:t>Contact teaching was supported with discussion forums on Blackboard</a:t>
            </a:r>
          </a:p>
          <a:p>
            <a:r>
              <a:rPr lang="en-GB" dirty="0" smtClean="0"/>
              <a:t>Distance based learning approach also adopted:</a:t>
            </a:r>
          </a:p>
          <a:p>
            <a:pPr lvl="1">
              <a:buNone/>
            </a:pPr>
            <a:endParaRPr lang="en-GB"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scenarios</a:t>
            </a:r>
            <a:endParaRPr lang="en-GB" dirty="0"/>
          </a:p>
        </p:txBody>
      </p:sp>
      <p:sp>
        <p:nvSpPr>
          <p:cNvPr id="3" name="Content Placeholder 2"/>
          <p:cNvSpPr>
            <a:spLocks noGrp="1"/>
          </p:cNvSpPr>
          <p:nvPr>
            <p:ph sz="half" idx="1"/>
          </p:nvPr>
        </p:nvSpPr>
        <p:spPr/>
        <p:txBody>
          <a:bodyPr/>
          <a:lstStyle/>
          <a:p>
            <a:r>
              <a:rPr lang="en-GB" dirty="0" smtClean="0"/>
              <a:t>Use of clinical scenarios reinforced the students learning</a:t>
            </a:r>
          </a:p>
          <a:p>
            <a:r>
              <a:rPr lang="en-GB" dirty="0" smtClean="0"/>
              <a:t>Students critically evaluated clinical scenarios developing:</a:t>
            </a:r>
          </a:p>
          <a:p>
            <a:pPr lvl="1"/>
            <a:r>
              <a:rPr lang="en-GB" dirty="0" smtClean="0">
                <a:solidFill>
                  <a:schemeClr val="accent1">
                    <a:lumMod val="75000"/>
                  </a:schemeClr>
                </a:solidFill>
              </a:rPr>
              <a:t>Reflective skills</a:t>
            </a:r>
          </a:p>
          <a:p>
            <a:pPr lvl="1"/>
            <a:r>
              <a:rPr lang="en-GB" dirty="0" smtClean="0">
                <a:solidFill>
                  <a:schemeClr val="accent1">
                    <a:lumMod val="75000"/>
                  </a:schemeClr>
                </a:solidFill>
              </a:rPr>
              <a:t>Analytical skills</a:t>
            </a:r>
          </a:p>
          <a:p>
            <a:pPr lvl="1"/>
            <a:r>
              <a:rPr lang="en-GB" dirty="0" smtClean="0">
                <a:solidFill>
                  <a:schemeClr val="accent1">
                    <a:lumMod val="75000"/>
                  </a:schemeClr>
                </a:solidFill>
              </a:rPr>
              <a:t>Critical thinking skills</a:t>
            </a:r>
          </a:p>
          <a:p>
            <a:pPr lvl="1"/>
            <a:r>
              <a:rPr lang="en-GB" dirty="0" smtClean="0">
                <a:solidFill>
                  <a:schemeClr val="accent1">
                    <a:lumMod val="75000"/>
                  </a:schemeClr>
                </a:solidFill>
              </a:rPr>
              <a:t>Problem solving abilities</a:t>
            </a:r>
          </a:p>
        </p:txBody>
      </p:sp>
      <p:pic>
        <p:nvPicPr>
          <p:cNvPr id="1026" name="Picture 2">
            <a:hlinkClick r:id="rId3" action="ppaction://hlinkfile"/>
          </p:cNvPr>
          <p:cNvPicPr>
            <a:picLocks noGrp="1" noChangeAspect="1" noChangeArrowheads="1"/>
          </p:cNvPicPr>
          <p:nvPr>
            <p:ph sz="half" idx="2"/>
          </p:nvPr>
        </p:nvPicPr>
        <p:blipFill>
          <a:blip r:embed="rId4"/>
          <a:srcRect/>
          <a:stretch>
            <a:fillRect/>
          </a:stretch>
        </p:blipFill>
        <p:spPr bwMode="auto">
          <a:xfrm>
            <a:off x="4648200" y="2373948"/>
            <a:ext cx="4038600" cy="2978467"/>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Web based processing / manipulation of data</a:t>
            </a:r>
            <a:endParaRPr lang="en-GB" dirty="0"/>
          </a:p>
        </p:txBody>
      </p:sp>
      <p:sp>
        <p:nvSpPr>
          <p:cNvPr id="3" name="Content Placeholder 2"/>
          <p:cNvSpPr>
            <a:spLocks noGrp="1"/>
          </p:cNvSpPr>
          <p:nvPr>
            <p:ph idx="1"/>
          </p:nvPr>
        </p:nvSpPr>
        <p:spPr/>
        <p:txBody>
          <a:bodyPr>
            <a:normAutofit lnSpcReduction="10000"/>
          </a:bodyPr>
          <a:lstStyle/>
          <a:p>
            <a:r>
              <a:rPr lang="en-GB" dirty="0" err="1" smtClean="0"/>
              <a:t>TeleHERMES</a:t>
            </a:r>
            <a:r>
              <a:rPr lang="en-GB" dirty="0" smtClean="0"/>
              <a:t> software installed in May 2009</a:t>
            </a:r>
          </a:p>
          <a:p>
            <a:r>
              <a:rPr lang="en-GB" dirty="0" smtClean="0"/>
              <a:t>Initial architecture developed as a teaching tool at UWE</a:t>
            </a:r>
          </a:p>
          <a:p>
            <a:r>
              <a:rPr lang="en-GB" dirty="0" smtClean="0"/>
              <a:t>Vision to develop a virtual image manipulation &amp; processing platform remote from the academic environment</a:t>
            </a:r>
          </a:p>
          <a:p>
            <a:r>
              <a:rPr lang="en-GB" dirty="0" smtClean="0"/>
              <a:t>Initial findings promising and on-going developments taking place with industry colleagues</a:t>
            </a:r>
          </a:p>
          <a:p>
            <a:endParaRPr lang="en-GB"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Hybrid_viewer.png"/>
          <p:cNvPicPr>
            <a:picLocks noGrp="1" noChangeAspect="1"/>
          </p:cNvPicPr>
          <p:nvPr>
            <p:ph idx="1"/>
          </p:nvPr>
        </p:nvPicPr>
        <p:blipFill>
          <a:blip r:embed="rId2"/>
          <a:srcRect l="-249" r="-767"/>
          <a:stretch>
            <a:fillRect/>
          </a:stretch>
        </p:blipFill>
        <p:spPr>
          <a:xfrm>
            <a:off x="381000" y="228600"/>
            <a:ext cx="8418285" cy="6096000"/>
          </a:xfrm>
        </p:spPr>
      </p:pic>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1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6"/>
  <p:tag name="RESPCOUNTERFORMAT" val="0"/>
  <p:tag name="AUTOUPDATEALIASES" val="True"/>
  <p:tag name="CUSTOMCELLBACKCOLOR4" val="-8355712"/>
  <p:tag name="CHARTLABELS" val="0"/>
  <p:tag name="ZEROBASED" val="False"/>
  <p:tag name="INPUTSOURCE" val="1"/>
  <p:tag name="BUBBLEVALUEFORMAT" val="0.0"/>
  <p:tag name="GRIDSIZE" val="{Width=800, Height=600}"/>
  <p:tag name="POWERPOINTVERSION" val="12.0"/>
  <p:tag name="ROTATIONINTERVAL" val="2"/>
  <p:tag name="GRIDOPACITY" val="90"/>
  <p:tag name="SHOWBARVISIBLE" val="True"/>
  <p:tag name="CUSTOMGRIDBACKCOLOR" val="-722948"/>
  <p:tag name="REALTIMEBACKUP" val="False"/>
  <p:tag name="USESCHEMECOLORS" val="True"/>
  <p:tag name="BACKUPMAINTENANCE" val="7"/>
  <p:tag name="COUNTDOWNSTYLE" val="-1"/>
  <p:tag name="BUBBLESIZEVISIBLE" val="True"/>
  <p:tag name="CORRECTPOINTVALUE" val="100"/>
  <p:tag name="RESETCHARTS" val="True"/>
  <p:tag name="DELIMITERS" val="3.1"/>
  <p:tag name="INCLUDESESSION" val="True"/>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1327</Words>
  <Application>Microsoft Office PowerPoint</Application>
  <PresentationFormat>On-screen Show (4:3)</PresentationFormat>
  <Paragraphs>146</Paragraphs>
  <Slides>30</Slides>
  <Notes>1</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Slide 1</vt:lpstr>
      <vt:lpstr>Background</vt:lpstr>
      <vt:lpstr>National Drivers</vt:lpstr>
      <vt:lpstr>Consultation phase</vt:lpstr>
      <vt:lpstr>New Models of Learning</vt:lpstr>
      <vt:lpstr>Slide 6</vt:lpstr>
      <vt:lpstr>Clinical scenarios</vt:lpstr>
      <vt:lpstr>Web based processing / manipulation of data</vt:lpstr>
      <vt:lpstr>Slide 9</vt:lpstr>
      <vt:lpstr>Distance based learning</vt:lpstr>
      <vt:lpstr>Web-based resource</vt:lpstr>
      <vt:lpstr>Virtual Lab: Sample Image</vt:lpstr>
      <vt:lpstr>BlackBoard</vt:lpstr>
      <vt:lpstr>Discussion Boards</vt:lpstr>
      <vt:lpstr>e-OSCE assessments</vt:lpstr>
      <vt:lpstr>Slide 16</vt:lpstr>
      <vt:lpstr>Capturing the students feedback</vt:lpstr>
      <vt:lpstr>How would you rate your overall access to BlackBoard during the course?</vt:lpstr>
      <vt:lpstr>Additional comments</vt:lpstr>
      <vt:lpstr>Has the use of the discussion forums within BlackBoard been useful in term of your learning?</vt:lpstr>
      <vt:lpstr>Additional comments</vt:lpstr>
      <vt:lpstr>From your own personal learning perspective, how important has BlackBoard been within the Nuclear Medicine programme?</vt:lpstr>
      <vt:lpstr>Has your ability to learn / reflect using web-based methods improved as a result of this module?</vt:lpstr>
      <vt:lpstr>Additional comments</vt:lpstr>
      <vt:lpstr>Is there potential for distance based learning for future Nuclear Medicine courses?</vt:lpstr>
      <vt:lpstr>Additional comments / Thoughts</vt:lpstr>
      <vt:lpstr>Conclusions </vt:lpstr>
      <vt:lpstr>Future developments</vt:lpstr>
      <vt:lpstr>Slide 29</vt:lpstr>
      <vt:lpstr>References</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Rahmo</dc:creator>
  <cp:lastModifiedBy>Marc Griffiths</cp:lastModifiedBy>
  <cp:revision>38</cp:revision>
  <dcterms:created xsi:type="dcterms:W3CDTF">2011-01-21T22:19:05Z</dcterms:created>
  <dcterms:modified xsi:type="dcterms:W3CDTF">2011-01-21T22:19:58Z</dcterms:modified>
</cp:coreProperties>
</file>