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charts/chart3.xml" ContentType="application/vnd.openxmlformats-officedocument.drawingml.chart+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charts/chart2.xml" ContentType="application/vnd.openxmlformats-officedocument.drawingml.chart+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94" r:id="rId4"/>
    <p:sldId id="293" r:id="rId5"/>
    <p:sldId id="259" r:id="rId6"/>
    <p:sldId id="260" r:id="rId7"/>
    <p:sldId id="296" r:id="rId8"/>
    <p:sldId id="298" r:id="rId9"/>
    <p:sldId id="299" r:id="rId10"/>
    <p:sldId id="300" r:id="rId11"/>
    <p:sldId id="262" r:id="rId12"/>
    <p:sldId id="301" r:id="rId13"/>
    <p:sldId id="261" r:id="rId14"/>
    <p:sldId id="303" r:id="rId15"/>
    <p:sldId id="305" r:id="rId16"/>
    <p:sldId id="308" r:id="rId17"/>
    <p:sldId id="286" r:id="rId18"/>
    <p:sldId id="312" r:id="rId19"/>
    <p:sldId id="281" r:id="rId20"/>
    <p:sldId id="288" r:id="rId21"/>
    <p:sldId id="276" r:id="rId22"/>
    <p:sldId id="284" r:id="rId23"/>
    <p:sldId id="285" r:id="rId24"/>
    <p:sldId id="282" r:id="rId25"/>
    <p:sldId id="287" r:id="rId26"/>
    <p:sldId id="289" r:id="rId27"/>
    <p:sldId id="265" r:id="rId28"/>
    <p:sldId id="263" r:id="rId29"/>
    <p:sldId id="266" r:id="rId30"/>
    <p:sldId id="264" r:id="rId31"/>
    <p:sldId id="269" r:id="rId32"/>
    <p:sldId id="270" r:id="rId33"/>
    <p:sldId id="272" r:id="rId34"/>
    <p:sldId id="273" r:id="rId35"/>
    <p:sldId id="275" r:id="rId36"/>
    <p:sldId id="313" r:id="rId37"/>
    <p:sldId id="290" r:id="rId38"/>
    <p:sldId id="267" r:id="rId39"/>
    <p:sldId id="291"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4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Research\2010\BNMS_10\Web_paper\Students%20respons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Research\2010\BNMS_10\Web_paper\Students%20respons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Research\2010\BNMS_10\Web_paper\Students%20respons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Research\2010\BNMS_10\Web_paper\Students%20respon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hart>
    <c:view3D>
      <c:perspective val="30"/>
    </c:view3D>
    <c:plotArea>
      <c:layout>
        <c:manualLayout>
          <c:layoutTarget val="inner"/>
          <c:xMode val="edge"/>
          <c:yMode val="edge"/>
          <c:x val="8.2870227796597515E-2"/>
          <c:y val="6.8054910085202092E-2"/>
          <c:w val="0.83425954440680494"/>
          <c:h val="0.66832628759670387"/>
        </c:manualLayout>
      </c:layout>
      <c:pie3DChart>
        <c:varyColors val="1"/>
        <c:ser>
          <c:idx val="0"/>
          <c:order val="0"/>
          <c:explosion val="25"/>
          <c:dLbls>
            <c:dLbl>
              <c:idx val="0"/>
              <c:layout/>
              <c:tx>
                <c:rich>
                  <a:bodyPr/>
                  <a:lstStyle/>
                  <a:p>
                    <a:r>
                      <a:rPr lang="en-US" b="1" dirty="0" smtClean="0"/>
                      <a:t>17%</a:t>
                    </a:r>
                    <a:endParaRPr lang="en-US" b="1" dirty="0"/>
                  </a:p>
                </c:rich>
              </c:tx>
              <c:showPercent val="1"/>
            </c:dLbl>
            <c:dLbl>
              <c:idx val="1"/>
              <c:layout/>
              <c:tx>
                <c:rich>
                  <a:bodyPr/>
                  <a:lstStyle/>
                  <a:p>
                    <a:r>
                      <a:rPr lang="en-US" b="1" dirty="0" smtClean="0"/>
                      <a:t>53%</a:t>
                    </a:r>
                    <a:endParaRPr lang="en-US" b="1" dirty="0"/>
                  </a:p>
                </c:rich>
              </c:tx>
              <c:showPercent val="1"/>
            </c:dLbl>
            <c:dLbl>
              <c:idx val="2"/>
              <c:layout/>
              <c:tx>
                <c:rich>
                  <a:bodyPr/>
                  <a:lstStyle/>
                  <a:p>
                    <a:r>
                      <a:rPr lang="en-US" b="1" dirty="0" smtClean="0"/>
                      <a:t>30%</a:t>
                    </a:r>
                    <a:endParaRPr lang="en-US" b="1" dirty="0"/>
                  </a:p>
                </c:rich>
              </c:tx>
              <c:showPercent val="1"/>
            </c:dLbl>
            <c:dLbl>
              <c:idx val="3"/>
              <c:delete val="1"/>
            </c:dLbl>
            <c:dLbl>
              <c:idx val="4"/>
              <c:delete val="1"/>
            </c:dLbl>
            <c:txPr>
              <a:bodyPr/>
              <a:lstStyle/>
              <a:p>
                <a:pPr>
                  <a:defRPr lang="en-GB" b="1"/>
                </a:pPr>
                <a:endParaRPr lang="en-US"/>
              </a:p>
            </c:txPr>
            <c:showVal val="1"/>
          </c:dLbls>
          <c:cat>
            <c:strRef>
              <c:f>'Graphical Results by Question'!$A$10:$A$14</c:f>
              <c:strCache>
                <c:ptCount val="5"/>
                <c:pt idx="0">
                  <c:v>Excellent</c:v>
                </c:pt>
                <c:pt idx="1">
                  <c:v>Very good</c:v>
                </c:pt>
                <c:pt idx="2">
                  <c:v>Satisfactory</c:v>
                </c:pt>
                <c:pt idx="3">
                  <c:v>Limited </c:v>
                </c:pt>
                <c:pt idx="4">
                  <c:v>Poor</c:v>
                </c:pt>
              </c:strCache>
            </c:strRef>
          </c:cat>
          <c:val>
            <c:numRef>
              <c:f>'Graphical Results by Question'!$G$10:$G$14</c:f>
              <c:numCache>
                <c:formatCode>0.00%</c:formatCode>
                <c:ptCount val="5"/>
                <c:pt idx="0">
                  <c:v>0.17650000000000002</c:v>
                </c:pt>
                <c:pt idx="1">
                  <c:v>0.52939999999999998</c:v>
                </c:pt>
                <c:pt idx="2">
                  <c:v>0.29410000000000003</c:v>
                </c:pt>
                <c:pt idx="3" formatCode="0%">
                  <c:v>0</c:v>
                </c:pt>
                <c:pt idx="4" formatCode="0%">
                  <c:v>0</c:v>
                </c:pt>
              </c:numCache>
            </c:numRef>
          </c:val>
        </c:ser>
        <c:ser>
          <c:idx val="1"/>
          <c:order val="1"/>
          <c:explosion val="25"/>
          <c:cat>
            <c:strRef>
              <c:f>'Graphical Results by Question'!$A$10:$A$14</c:f>
              <c:strCache>
                <c:ptCount val="5"/>
                <c:pt idx="0">
                  <c:v>Excellent</c:v>
                </c:pt>
                <c:pt idx="1">
                  <c:v>Very good</c:v>
                </c:pt>
                <c:pt idx="2">
                  <c:v>Satisfactory</c:v>
                </c:pt>
                <c:pt idx="3">
                  <c:v>Limited </c:v>
                </c:pt>
                <c:pt idx="4">
                  <c:v>Poor</c:v>
                </c:pt>
              </c:strCache>
            </c:strRef>
          </c:cat>
          <c:val>
            <c:numRef>
              <c:f>'Graphical Results by Question'!$C$10:$C$14</c:f>
              <c:numCache>
                <c:formatCode>General</c:formatCode>
                <c:ptCount val="5"/>
              </c:numCache>
            </c:numRef>
          </c:val>
        </c:ser>
        <c:ser>
          <c:idx val="2"/>
          <c:order val="2"/>
          <c:explosion val="25"/>
          <c:cat>
            <c:strRef>
              <c:f>'Graphical Results by Question'!$A$10:$A$14</c:f>
              <c:strCache>
                <c:ptCount val="5"/>
                <c:pt idx="0">
                  <c:v>Excellent</c:v>
                </c:pt>
                <c:pt idx="1">
                  <c:v>Very good</c:v>
                </c:pt>
                <c:pt idx="2">
                  <c:v>Satisfactory</c:v>
                </c:pt>
                <c:pt idx="3">
                  <c:v>Limited </c:v>
                </c:pt>
                <c:pt idx="4">
                  <c:v>Poor</c:v>
                </c:pt>
              </c:strCache>
            </c:strRef>
          </c:cat>
          <c:val>
            <c:numRef>
              <c:f>'Graphical Results by Question'!$D$10:$D$14</c:f>
              <c:numCache>
                <c:formatCode>General</c:formatCode>
                <c:ptCount val="5"/>
              </c:numCache>
            </c:numRef>
          </c:val>
        </c:ser>
        <c:ser>
          <c:idx val="3"/>
          <c:order val="3"/>
          <c:explosion val="25"/>
          <c:cat>
            <c:strRef>
              <c:f>'Graphical Results by Question'!$A$10:$A$14</c:f>
              <c:strCache>
                <c:ptCount val="5"/>
                <c:pt idx="0">
                  <c:v>Excellent</c:v>
                </c:pt>
                <c:pt idx="1">
                  <c:v>Very good</c:v>
                </c:pt>
                <c:pt idx="2">
                  <c:v>Satisfactory</c:v>
                </c:pt>
                <c:pt idx="3">
                  <c:v>Limited </c:v>
                </c:pt>
                <c:pt idx="4">
                  <c:v>Poor</c:v>
                </c:pt>
              </c:strCache>
            </c:strRef>
          </c:cat>
          <c:val>
            <c:numRef>
              <c:f>'Graphical Results by Question'!$E$10:$E$14</c:f>
              <c:numCache>
                <c:formatCode>General</c:formatCode>
                <c:ptCount val="5"/>
              </c:numCache>
            </c:numRef>
          </c:val>
        </c:ser>
      </c:pie3DChart>
      <c:spPr>
        <a:noFill/>
        <a:ln w="25400">
          <a:noFill/>
        </a:ln>
      </c:spPr>
    </c:plotArea>
    <c:legend>
      <c:legendPos val="b"/>
      <c:layout/>
      <c:txPr>
        <a:bodyPr/>
        <a:lstStyle/>
        <a:p>
          <a:pPr>
            <a:defRPr lang="en-GB" sz="2400"/>
          </a:pPr>
          <a:endParaRPr lang="en-US"/>
        </a:p>
      </c:txPr>
    </c:legend>
    <c:plotVisOnly val="1"/>
  </c:chart>
  <c:spPr>
    <a:gradFill flip="none" rotWithShape="1">
      <a:gsLst>
        <a:gs pos="0">
          <a:srgbClr val="C0C0C0"/>
        </a:gs>
        <a:gs pos="100000">
          <a:srgbClr val="00CCFF"/>
        </a:gs>
      </a:gsLst>
      <a:lin ang="16200000" scaled="1"/>
      <a:tileRect/>
    </a:gradFill>
    <a:effectLst>
      <a:outerShdw dist="35921" dir="2700000" algn="br">
        <a:srgbClr val="000000"/>
      </a:outerShdw>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chart>
    <c:view3D>
      <c:perspective val="30"/>
    </c:view3D>
    <c:plotArea>
      <c:layout/>
      <c:pie3DChart>
        <c:varyColors val="1"/>
        <c:ser>
          <c:idx val="0"/>
          <c:order val="0"/>
          <c:explosion val="20"/>
          <c:dLbls>
            <c:dLbl>
              <c:idx val="0"/>
              <c:layout/>
              <c:tx>
                <c:rich>
                  <a:bodyPr/>
                  <a:lstStyle/>
                  <a:p>
                    <a:r>
                      <a:rPr lang="en-US" dirty="0" smtClean="0"/>
                      <a:t>17%</a:t>
                    </a:r>
                    <a:endParaRPr lang="en-US" dirty="0"/>
                  </a:p>
                </c:rich>
              </c:tx>
              <c:showPercent val="1"/>
            </c:dLbl>
            <c:dLbl>
              <c:idx val="1"/>
              <c:layout/>
              <c:tx>
                <c:rich>
                  <a:bodyPr/>
                  <a:lstStyle/>
                  <a:p>
                    <a:r>
                      <a:rPr lang="en-US" dirty="0" smtClean="0"/>
                      <a:t>78%</a:t>
                    </a:r>
                    <a:endParaRPr lang="en-US" dirty="0"/>
                  </a:p>
                </c:rich>
              </c:tx>
              <c:showPercent val="1"/>
            </c:dLbl>
            <c:dLbl>
              <c:idx val="2"/>
              <c:layout/>
              <c:tx>
                <c:rich>
                  <a:bodyPr/>
                  <a:lstStyle/>
                  <a:p>
                    <a:r>
                      <a:rPr lang="en-US" dirty="0" smtClean="0"/>
                      <a:t>5%</a:t>
                    </a:r>
                    <a:endParaRPr lang="en-US" dirty="0"/>
                  </a:p>
                </c:rich>
              </c:tx>
              <c:showPercent val="1"/>
            </c:dLbl>
            <c:dLbl>
              <c:idx val="3"/>
              <c:delete val="1"/>
            </c:dLbl>
            <c:dLbl>
              <c:idx val="4"/>
              <c:delete val="1"/>
            </c:dLbl>
            <c:txPr>
              <a:bodyPr/>
              <a:lstStyle/>
              <a:p>
                <a:pPr>
                  <a:defRPr lang="en-GB"/>
                </a:pPr>
                <a:endParaRPr lang="en-US"/>
              </a:p>
            </c:txPr>
            <c:showVal val="1"/>
          </c:dLbls>
          <c:cat>
            <c:strRef>
              <c:f>'Graphical Results by Question'!$A$29:$A$33</c:f>
              <c:strCache>
                <c:ptCount val="5"/>
                <c:pt idx="0">
                  <c:v>Definitely</c:v>
                </c:pt>
                <c:pt idx="1">
                  <c:v>In certain circumstances</c:v>
                </c:pt>
                <c:pt idx="2">
                  <c:v>Not really</c:v>
                </c:pt>
                <c:pt idx="3">
                  <c:v>Very limited value</c:v>
                </c:pt>
                <c:pt idx="4">
                  <c:v>Definitely not</c:v>
                </c:pt>
              </c:strCache>
            </c:strRef>
          </c:cat>
          <c:val>
            <c:numRef>
              <c:f>'Graphical Results by Question'!$G$29:$G$33</c:f>
              <c:numCache>
                <c:formatCode>0.00%</c:formatCode>
                <c:ptCount val="5"/>
                <c:pt idx="0">
                  <c:v>0.16670000000000001</c:v>
                </c:pt>
                <c:pt idx="1">
                  <c:v>0.77780000000000016</c:v>
                </c:pt>
                <c:pt idx="2">
                  <c:v>5.5600000000000004E-2</c:v>
                </c:pt>
                <c:pt idx="3" formatCode="0%">
                  <c:v>0</c:v>
                </c:pt>
                <c:pt idx="4" formatCode="0%">
                  <c:v>0</c:v>
                </c:pt>
              </c:numCache>
            </c:numRef>
          </c:val>
        </c:ser>
        <c:ser>
          <c:idx val="1"/>
          <c:order val="1"/>
          <c:explosion val="25"/>
          <c:cat>
            <c:strRef>
              <c:f>'Graphical Results by Question'!$A$29:$A$33</c:f>
              <c:strCache>
                <c:ptCount val="5"/>
                <c:pt idx="0">
                  <c:v>Definitely</c:v>
                </c:pt>
                <c:pt idx="1">
                  <c:v>In certain circumstances</c:v>
                </c:pt>
                <c:pt idx="2">
                  <c:v>Not really</c:v>
                </c:pt>
                <c:pt idx="3">
                  <c:v>Very limited value</c:v>
                </c:pt>
                <c:pt idx="4">
                  <c:v>Definitely not</c:v>
                </c:pt>
              </c:strCache>
            </c:strRef>
          </c:cat>
          <c:val>
            <c:numRef>
              <c:f>'Graphical Results by Question'!$C$29:$C$33</c:f>
              <c:numCache>
                <c:formatCode>General</c:formatCode>
                <c:ptCount val="5"/>
              </c:numCache>
            </c:numRef>
          </c:val>
        </c:ser>
        <c:ser>
          <c:idx val="2"/>
          <c:order val="2"/>
          <c:explosion val="25"/>
          <c:cat>
            <c:strRef>
              <c:f>'Graphical Results by Question'!$A$29:$A$33</c:f>
              <c:strCache>
                <c:ptCount val="5"/>
                <c:pt idx="0">
                  <c:v>Definitely</c:v>
                </c:pt>
                <c:pt idx="1">
                  <c:v>In certain circumstances</c:v>
                </c:pt>
                <c:pt idx="2">
                  <c:v>Not really</c:v>
                </c:pt>
                <c:pt idx="3">
                  <c:v>Very limited value</c:v>
                </c:pt>
                <c:pt idx="4">
                  <c:v>Definitely not</c:v>
                </c:pt>
              </c:strCache>
            </c:strRef>
          </c:cat>
          <c:val>
            <c:numRef>
              <c:f>'Graphical Results by Question'!$D$29:$D$33</c:f>
              <c:numCache>
                <c:formatCode>General</c:formatCode>
                <c:ptCount val="5"/>
              </c:numCache>
            </c:numRef>
          </c:val>
        </c:ser>
        <c:ser>
          <c:idx val="3"/>
          <c:order val="3"/>
          <c:explosion val="25"/>
          <c:cat>
            <c:strRef>
              <c:f>'Graphical Results by Question'!$A$29:$A$33</c:f>
              <c:strCache>
                <c:ptCount val="5"/>
                <c:pt idx="0">
                  <c:v>Definitely</c:v>
                </c:pt>
                <c:pt idx="1">
                  <c:v>In certain circumstances</c:v>
                </c:pt>
                <c:pt idx="2">
                  <c:v>Not really</c:v>
                </c:pt>
                <c:pt idx="3">
                  <c:v>Very limited value</c:v>
                </c:pt>
                <c:pt idx="4">
                  <c:v>Definitely not</c:v>
                </c:pt>
              </c:strCache>
            </c:strRef>
          </c:cat>
          <c:val>
            <c:numRef>
              <c:f>'Graphical Results by Question'!$E$29:$E$33</c:f>
              <c:numCache>
                <c:formatCode>General</c:formatCode>
                <c:ptCount val="5"/>
              </c:numCache>
            </c:numRef>
          </c:val>
        </c:ser>
      </c:pie3DChart>
      <c:spPr>
        <a:noFill/>
        <a:ln w="25400">
          <a:noFill/>
        </a:ln>
      </c:spPr>
    </c:plotArea>
    <c:legend>
      <c:legendPos val="b"/>
      <c:layout/>
      <c:txPr>
        <a:bodyPr/>
        <a:lstStyle/>
        <a:p>
          <a:pPr>
            <a:defRPr lang="en-GB" sz="2000"/>
          </a:pPr>
          <a:endParaRPr lang="en-US"/>
        </a:p>
      </c:txPr>
    </c:legend>
    <c:plotVisOnly val="1"/>
  </c:chart>
  <c:spPr>
    <a:gradFill flip="none" rotWithShape="1">
      <a:gsLst>
        <a:gs pos="0">
          <a:srgbClr val="C0C0C0"/>
        </a:gs>
        <a:gs pos="100000">
          <a:srgbClr val="00CCFF"/>
        </a:gs>
      </a:gsLst>
      <a:lin ang="16200000" scaled="1"/>
      <a:tileRect/>
    </a:gradFill>
    <a:effectLst>
      <a:outerShdw dist="35921" dir="2700000" algn="br">
        <a:srgbClr val="000000"/>
      </a:outerShdw>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1"/>
  <c:chart>
    <c:view3D>
      <c:perspective val="30"/>
    </c:view3D>
    <c:plotArea>
      <c:layout/>
      <c:pie3DChart>
        <c:varyColors val="1"/>
        <c:ser>
          <c:idx val="0"/>
          <c:order val="0"/>
          <c:explosion val="25"/>
          <c:dLbls>
            <c:dLbl>
              <c:idx val="0"/>
              <c:layout/>
              <c:tx>
                <c:rich>
                  <a:bodyPr/>
                  <a:lstStyle/>
                  <a:p>
                    <a:r>
                      <a:rPr lang="en-US" dirty="0" smtClean="0"/>
                      <a:t>11%</a:t>
                    </a:r>
                    <a:endParaRPr lang="en-US" dirty="0"/>
                  </a:p>
                </c:rich>
              </c:tx>
              <c:showPercent val="1"/>
            </c:dLbl>
            <c:dLbl>
              <c:idx val="1"/>
              <c:layout/>
              <c:tx>
                <c:rich>
                  <a:bodyPr/>
                  <a:lstStyle/>
                  <a:p>
                    <a:r>
                      <a:rPr lang="en-US" dirty="0" smtClean="0"/>
                      <a:t>11%</a:t>
                    </a:r>
                    <a:endParaRPr lang="en-US" dirty="0"/>
                  </a:p>
                </c:rich>
              </c:tx>
              <c:showPercent val="1"/>
            </c:dLbl>
            <c:dLbl>
              <c:idx val="2"/>
              <c:layout/>
              <c:tx>
                <c:rich>
                  <a:bodyPr/>
                  <a:lstStyle/>
                  <a:p>
                    <a:r>
                      <a:rPr lang="en-US" dirty="0" smtClean="0"/>
                      <a:t>78%</a:t>
                    </a:r>
                    <a:endParaRPr lang="en-US" dirty="0"/>
                  </a:p>
                </c:rich>
              </c:tx>
              <c:showPercent val="1"/>
            </c:dLbl>
            <c:dLbl>
              <c:idx val="3"/>
              <c:delete val="1"/>
            </c:dLbl>
            <c:dLbl>
              <c:idx val="4"/>
              <c:delete val="1"/>
            </c:dLbl>
            <c:dLbl>
              <c:idx val="5"/>
              <c:delete val="1"/>
            </c:dLbl>
            <c:txPr>
              <a:bodyPr/>
              <a:lstStyle/>
              <a:p>
                <a:pPr>
                  <a:defRPr lang="en-GB"/>
                </a:pPr>
                <a:endParaRPr lang="en-US"/>
              </a:p>
            </c:txPr>
            <c:showVal val="1"/>
          </c:dLbls>
          <c:cat>
            <c:strRef>
              <c:f>'Graphical Results by Question'!$A$47:$A$52</c:f>
              <c:strCache>
                <c:ptCount val="6"/>
                <c:pt idx="0">
                  <c:v>Crucial</c:v>
                </c:pt>
                <c:pt idx="1">
                  <c:v>Important</c:v>
                </c:pt>
                <c:pt idx="2">
                  <c:v>Fairly useful</c:v>
                </c:pt>
                <c:pt idx="3">
                  <c:v>Not really useful</c:v>
                </c:pt>
                <c:pt idx="4">
                  <c:v>Limited value</c:v>
                </c:pt>
                <c:pt idx="5">
                  <c:v>Useless</c:v>
                </c:pt>
              </c:strCache>
            </c:strRef>
          </c:cat>
          <c:val>
            <c:numRef>
              <c:f>'Graphical Results by Question'!$G$47:$G$52</c:f>
              <c:numCache>
                <c:formatCode>0.00%</c:formatCode>
                <c:ptCount val="6"/>
                <c:pt idx="0">
                  <c:v>0.1111</c:v>
                </c:pt>
                <c:pt idx="1">
                  <c:v>0.1111</c:v>
                </c:pt>
                <c:pt idx="2">
                  <c:v>0.77780000000000016</c:v>
                </c:pt>
                <c:pt idx="3" formatCode="0%">
                  <c:v>0</c:v>
                </c:pt>
                <c:pt idx="4" formatCode="0%">
                  <c:v>0</c:v>
                </c:pt>
                <c:pt idx="5" formatCode="0%">
                  <c:v>0</c:v>
                </c:pt>
              </c:numCache>
            </c:numRef>
          </c:val>
        </c:ser>
        <c:ser>
          <c:idx val="1"/>
          <c:order val="1"/>
          <c:explosion val="25"/>
          <c:cat>
            <c:strRef>
              <c:f>'Graphical Results by Question'!$A$47:$A$52</c:f>
              <c:strCache>
                <c:ptCount val="6"/>
                <c:pt idx="0">
                  <c:v>Crucial</c:v>
                </c:pt>
                <c:pt idx="1">
                  <c:v>Important</c:v>
                </c:pt>
                <c:pt idx="2">
                  <c:v>Fairly useful</c:v>
                </c:pt>
                <c:pt idx="3">
                  <c:v>Not really useful</c:v>
                </c:pt>
                <c:pt idx="4">
                  <c:v>Limited value</c:v>
                </c:pt>
                <c:pt idx="5">
                  <c:v>Useless</c:v>
                </c:pt>
              </c:strCache>
            </c:strRef>
          </c:cat>
          <c:val>
            <c:numRef>
              <c:f>'Graphical Results by Question'!$C$47:$C$52</c:f>
              <c:numCache>
                <c:formatCode>General</c:formatCode>
                <c:ptCount val="6"/>
              </c:numCache>
            </c:numRef>
          </c:val>
        </c:ser>
        <c:ser>
          <c:idx val="2"/>
          <c:order val="2"/>
          <c:explosion val="25"/>
          <c:cat>
            <c:strRef>
              <c:f>'Graphical Results by Question'!$A$47:$A$52</c:f>
              <c:strCache>
                <c:ptCount val="6"/>
                <c:pt idx="0">
                  <c:v>Crucial</c:v>
                </c:pt>
                <c:pt idx="1">
                  <c:v>Important</c:v>
                </c:pt>
                <c:pt idx="2">
                  <c:v>Fairly useful</c:v>
                </c:pt>
                <c:pt idx="3">
                  <c:v>Not really useful</c:v>
                </c:pt>
                <c:pt idx="4">
                  <c:v>Limited value</c:v>
                </c:pt>
                <c:pt idx="5">
                  <c:v>Useless</c:v>
                </c:pt>
              </c:strCache>
            </c:strRef>
          </c:cat>
          <c:val>
            <c:numRef>
              <c:f>'Graphical Results by Question'!$D$47:$D$52</c:f>
              <c:numCache>
                <c:formatCode>General</c:formatCode>
                <c:ptCount val="6"/>
              </c:numCache>
            </c:numRef>
          </c:val>
        </c:ser>
        <c:ser>
          <c:idx val="3"/>
          <c:order val="3"/>
          <c:explosion val="25"/>
          <c:cat>
            <c:strRef>
              <c:f>'Graphical Results by Question'!$A$47:$A$52</c:f>
              <c:strCache>
                <c:ptCount val="6"/>
                <c:pt idx="0">
                  <c:v>Crucial</c:v>
                </c:pt>
                <c:pt idx="1">
                  <c:v>Important</c:v>
                </c:pt>
                <c:pt idx="2">
                  <c:v>Fairly useful</c:v>
                </c:pt>
                <c:pt idx="3">
                  <c:v>Not really useful</c:v>
                </c:pt>
                <c:pt idx="4">
                  <c:v>Limited value</c:v>
                </c:pt>
                <c:pt idx="5">
                  <c:v>Useless</c:v>
                </c:pt>
              </c:strCache>
            </c:strRef>
          </c:cat>
          <c:val>
            <c:numRef>
              <c:f>'Graphical Results by Question'!$E$47:$E$52</c:f>
              <c:numCache>
                <c:formatCode>General</c:formatCode>
                <c:ptCount val="6"/>
              </c:numCache>
            </c:numRef>
          </c:val>
        </c:ser>
      </c:pie3DChart>
      <c:spPr>
        <a:noFill/>
        <a:ln w="25400">
          <a:noFill/>
        </a:ln>
      </c:spPr>
    </c:plotArea>
    <c:legend>
      <c:legendPos val="b"/>
      <c:layout/>
      <c:txPr>
        <a:bodyPr/>
        <a:lstStyle/>
        <a:p>
          <a:pPr>
            <a:defRPr lang="en-GB" sz="2000"/>
          </a:pPr>
          <a:endParaRPr lang="en-US"/>
        </a:p>
      </c:txPr>
    </c:legend>
    <c:plotVisOnly val="1"/>
  </c:chart>
  <c:spPr>
    <a:gradFill flip="none" rotWithShape="1">
      <a:gsLst>
        <a:gs pos="0">
          <a:srgbClr val="C0C0C0"/>
        </a:gs>
        <a:gs pos="100000">
          <a:srgbClr val="00CCFF"/>
        </a:gs>
      </a:gsLst>
      <a:lin ang="16200000" scaled="1"/>
      <a:tileRect/>
    </a:gradFill>
    <a:effectLst>
      <a:outerShdw dist="35921" dir="2700000" algn="br">
        <a:srgbClr val="000000"/>
      </a:outerShdw>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1"/>
  <c:chart>
    <c:view3D>
      <c:perspective val="30"/>
    </c:view3D>
    <c:plotArea>
      <c:layout/>
      <c:pie3DChart>
        <c:varyColors val="1"/>
        <c:ser>
          <c:idx val="0"/>
          <c:order val="0"/>
          <c:explosion val="25"/>
          <c:dLbls>
            <c:dLbl>
              <c:idx val="0"/>
              <c:layout/>
              <c:tx>
                <c:rich>
                  <a:bodyPr/>
                  <a:lstStyle/>
                  <a:p>
                    <a:r>
                      <a:rPr lang="en-GB" dirty="0" smtClean="0"/>
                      <a:t>39%</a:t>
                    </a:r>
                    <a:endParaRPr lang="en-GB" dirty="0"/>
                  </a:p>
                </c:rich>
              </c:tx>
              <c:showPercent val="1"/>
            </c:dLbl>
            <c:dLbl>
              <c:idx val="1"/>
              <c:layout/>
              <c:tx>
                <c:rich>
                  <a:bodyPr/>
                  <a:lstStyle/>
                  <a:p>
                    <a:r>
                      <a:rPr lang="en-GB" dirty="0" smtClean="0"/>
                      <a:t>39%</a:t>
                    </a:r>
                    <a:endParaRPr lang="en-GB" dirty="0"/>
                  </a:p>
                </c:rich>
              </c:tx>
              <c:showPercent val="1"/>
            </c:dLbl>
            <c:dLbl>
              <c:idx val="2"/>
              <c:layout/>
              <c:tx>
                <c:rich>
                  <a:bodyPr/>
                  <a:lstStyle/>
                  <a:p>
                    <a:r>
                      <a:rPr lang="en-GB" dirty="0" smtClean="0"/>
                      <a:t>11%</a:t>
                    </a:r>
                    <a:endParaRPr lang="en-GB" dirty="0"/>
                  </a:p>
                </c:rich>
              </c:tx>
              <c:showPercent val="1"/>
            </c:dLbl>
            <c:dLbl>
              <c:idx val="3"/>
              <c:layout/>
              <c:tx>
                <c:rich>
                  <a:bodyPr/>
                  <a:lstStyle/>
                  <a:p>
                    <a:r>
                      <a:rPr lang="en-GB" dirty="0" smtClean="0"/>
                      <a:t>11%</a:t>
                    </a:r>
                    <a:endParaRPr lang="en-GB" dirty="0"/>
                  </a:p>
                </c:rich>
              </c:tx>
              <c:showPercent val="1"/>
            </c:dLbl>
            <c:dLbl>
              <c:idx val="4"/>
              <c:delete val="1"/>
            </c:dLbl>
            <c:txPr>
              <a:bodyPr/>
              <a:lstStyle/>
              <a:p>
                <a:pPr>
                  <a:defRPr lang="en-GB"/>
                </a:pPr>
                <a:endParaRPr lang="en-US"/>
              </a:p>
            </c:txPr>
            <c:showVal val="1"/>
          </c:dLbls>
          <c:cat>
            <c:strRef>
              <c:f>'Graphical Results by Question'!$A$65:$A$69</c:f>
              <c:strCache>
                <c:ptCount val="5"/>
                <c:pt idx="0">
                  <c:v>Definitely</c:v>
                </c:pt>
                <c:pt idx="1">
                  <c:v>Probably </c:v>
                </c:pt>
                <c:pt idx="2">
                  <c:v>Not sure</c:v>
                </c:pt>
                <c:pt idx="3">
                  <c:v>Probably not</c:v>
                </c:pt>
                <c:pt idx="4">
                  <c:v>Definitely not</c:v>
                </c:pt>
              </c:strCache>
            </c:strRef>
          </c:cat>
          <c:val>
            <c:numRef>
              <c:f>'Graphical Results by Question'!$G$65:$G$69</c:f>
              <c:numCache>
                <c:formatCode>0.00%</c:formatCode>
                <c:ptCount val="5"/>
                <c:pt idx="0">
                  <c:v>0.38890000000000008</c:v>
                </c:pt>
                <c:pt idx="1">
                  <c:v>0.38890000000000008</c:v>
                </c:pt>
                <c:pt idx="2">
                  <c:v>0.1111</c:v>
                </c:pt>
                <c:pt idx="3">
                  <c:v>0.1111</c:v>
                </c:pt>
                <c:pt idx="4" formatCode="0%">
                  <c:v>0</c:v>
                </c:pt>
              </c:numCache>
            </c:numRef>
          </c:val>
        </c:ser>
        <c:ser>
          <c:idx val="1"/>
          <c:order val="1"/>
          <c:explosion val="25"/>
          <c:cat>
            <c:strRef>
              <c:f>'Graphical Results by Question'!$A$65:$A$69</c:f>
              <c:strCache>
                <c:ptCount val="5"/>
                <c:pt idx="0">
                  <c:v>Definitely</c:v>
                </c:pt>
                <c:pt idx="1">
                  <c:v>Probably </c:v>
                </c:pt>
                <c:pt idx="2">
                  <c:v>Not sure</c:v>
                </c:pt>
                <c:pt idx="3">
                  <c:v>Probably not</c:v>
                </c:pt>
                <c:pt idx="4">
                  <c:v>Definitely not</c:v>
                </c:pt>
              </c:strCache>
            </c:strRef>
          </c:cat>
          <c:val>
            <c:numRef>
              <c:f>'Graphical Results by Question'!$C$65:$C$69</c:f>
              <c:numCache>
                <c:formatCode>General</c:formatCode>
                <c:ptCount val="5"/>
              </c:numCache>
            </c:numRef>
          </c:val>
        </c:ser>
        <c:ser>
          <c:idx val="2"/>
          <c:order val="2"/>
          <c:explosion val="25"/>
          <c:cat>
            <c:strRef>
              <c:f>'Graphical Results by Question'!$A$65:$A$69</c:f>
              <c:strCache>
                <c:ptCount val="5"/>
                <c:pt idx="0">
                  <c:v>Definitely</c:v>
                </c:pt>
                <c:pt idx="1">
                  <c:v>Probably </c:v>
                </c:pt>
                <c:pt idx="2">
                  <c:v>Not sure</c:v>
                </c:pt>
                <c:pt idx="3">
                  <c:v>Probably not</c:v>
                </c:pt>
                <c:pt idx="4">
                  <c:v>Definitely not</c:v>
                </c:pt>
              </c:strCache>
            </c:strRef>
          </c:cat>
          <c:val>
            <c:numRef>
              <c:f>'Graphical Results by Question'!$D$65:$D$69</c:f>
              <c:numCache>
                <c:formatCode>General</c:formatCode>
                <c:ptCount val="5"/>
              </c:numCache>
            </c:numRef>
          </c:val>
        </c:ser>
        <c:ser>
          <c:idx val="3"/>
          <c:order val="3"/>
          <c:explosion val="25"/>
          <c:cat>
            <c:strRef>
              <c:f>'Graphical Results by Question'!$A$65:$A$69</c:f>
              <c:strCache>
                <c:ptCount val="5"/>
                <c:pt idx="0">
                  <c:v>Definitely</c:v>
                </c:pt>
                <c:pt idx="1">
                  <c:v>Probably </c:v>
                </c:pt>
                <c:pt idx="2">
                  <c:v>Not sure</c:v>
                </c:pt>
                <c:pt idx="3">
                  <c:v>Probably not</c:v>
                </c:pt>
                <c:pt idx="4">
                  <c:v>Definitely not</c:v>
                </c:pt>
              </c:strCache>
            </c:strRef>
          </c:cat>
          <c:val>
            <c:numRef>
              <c:f>'Graphical Results by Question'!$E$65:$E$69</c:f>
              <c:numCache>
                <c:formatCode>General</c:formatCode>
                <c:ptCount val="5"/>
              </c:numCache>
            </c:numRef>
          </c:val>
        </c:ser>
      </c:pie3DChart>
      <c:spPr>
        <a:noFill/>
        <a:ln w="25400">
          <a:noFill/>
        </a:ln>
      </c:spPr>
    </c:plotArea>
    <c:legend>
      <c:legendPos val="b"/>
      <c:layout/>
      <c:txPr>
        <a:bodyPr/>
        <a:lstStyle/>
        <a:p>
          <a:pPr>
            <a:defRPr lang="en-GB" sz="2000"/>
          </a:pPr>
          <a:endParaRPr lang="en-US"/>
        </a:p>
      </c:txPr>
    </c:legend>
    <c:plotVisOnly val="1"/>
  </c:chart>
  <c:spPr>
    <a:gradFill flip="none" rotWithShape="1">
      <a:gsLst>
        <a:gs pos="0">
          <a:srgbClr val="C0C0C0"/>
        </a:gs>
        <a:gs pos="100000">
          <a:srgbClr val="00CCFF"/>
        </a:gs>
      </a:gsLst>
      <a:lin ang="16200000" scaled="1"/>
      <a:tileRect/>
    </a:gradFill>
    <a:effectLst>
      <a:outerShdw dist="35921" dir="2700000" algn="br">
        <a:srgbClr val="000000"/>
      </a:outerShdw>
    </a:effectLst>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A8E9C-4E11-43B0-9CC5-5831FB8F0404}" type="doc">
      <dgm:prSet loTypeId="urn:microsoft.com/office/officeart/2005/8/layout/chevron1" loCatId="process" qsTypeId="urn:microsoft.com/office/officeart/2005/8/quickstyle/simple1" qsCatId="simple" csTypeId="urn:microsoft.com/office/officeart/2005/8/colors/colorful5" csCatId="colorful" phldr="1"/>
      <dgm:spPr/>
    </dgm:pt>
    <dgm:pt modelId="{C5B1D8FA-EA44-4C14-8B0C-38A762648133}">
      <dgm:prSet phldrT="[Text]"/>
      <dgm:spPr/>
      <dgm:t>
        <a:bodyPr/>
        <a:lstStyle/>
        <a:p>
          <a:r>
            <a:rPr lang="en-GB" dirty="0" smtClean="0"/>
            <a:t>Technological advancements</a:t>
          </a:r>
          <a:endParaRPr lang="en-GB" dirty="0"/>
        </a:p>
      </dgm:t>
    </dgm:pt>
    <dgm:pt modelId="{0E4AD4CF-D87B-4EC1-AA41-C4AC137120FD}" type="parTrans" cxnId="{2F0DC0F6-3F64-49B4-AF3D-87580F3E0E94}">
      <dgm:prSet/>
      <dgm:spPr/>
      <dgm:t>
        <a:bodyPr/>
        <a:lstStyle/>
        <a:p>
          <a:endParaRPr lang="en-GB"/>
        </a:p>
      </dgm:t>
    </dgm:pt>
    <dgm:pt modelId="{2EE71784-79F2-4315-8D1F-B131548079C8}" type="sibTrans" cxnId="{2F0DC0F6-3F64-49B4-AF3D-87580F3E0E94}">
      <dgm:prSet/>
      <dgm:spPr/>
      <dgm:t>
        <a:bodyPr/>
        <a:lstStyle/>
        <a:p>
          <a:endParaRPr lang="en-GB"/>
        </a:p>
      </dgm:t>
    </dgm:pt>
    <dgm:pt modelId="{B18D249A-C2B0-415C-B7CE-49984618EC89}">
      <dgm:prSet phldrT="[Text]"/>
      <dgm:spPr/>
      <dgm:t>
        <a:bodyPr/>
        <a:lstStyle/>
        <a:p>
          <a:r>
            <a:rPr lang="en-GB" dirty="0" smtClean="0"/>
            <a:t>Clinical service pressures</a:t>
          </a:r>
          <a:endParaRPr lang="en-GB" dirty="0"/>
        </a:p>
      </dgm:t>
    </dgm:pt>
    <dgm:pt modelId="{A7825600-0126-48C2-AB8E-BF15720B90A3}" type="parTrans" cxnId="{CF0D8FFC-A283-4F04-AEC3-673F9BF04667}">
      <dgm:prSet/>
      <dgm:spPr/>
      <dgm:t>
        <a:bodyPr/>
        <a:lstStyle/>
        <a:p>
          <a:endParaRPr lang="en-GB"/>
        </a:p>
      </dgm:t>
    </dgm:pt>
    <dgm:pt modelId="{FA4DCD8E-2488-47B1-927C-78737D8C5D7B}" type="sibTrans" cxnId="{CF0D8FFC-A283-4F04-AEC3-673F9BF04667}">
      <dgm:prSet/>
      <dgm:spPr/>
      <dgm:t>
        <a:bodyPr/>
        <a:lstStyle/>
        <a:p>
          <a:endParaRPr lang="en-GB"/>
        </a:p>
      </dgm:t>
    </dgm:pt>
    <dgm:pt modelId="{9A2EFCE5-28D2-4E54-A8BC-FBD94D9EB3DB}">
      <dgm:prSet phldrT="[Text]"/>
      <dgm:spPr/>
      <dgm:t>
        <a:bodyPr/>
        <a:lstStyle/>
        <a:p>
          <a:r>
            <a:rPr lang="en-GB" dirty="0" smtClean="0"/>
            <a:t>Life Long Learning</a:t>
          </a:r>
          <a:endParaRPr lang="en-GB" dirty="0"/>
        </a:p>
      </dgm:t>
    </dgm:pt>
    <dgm:pt modelId="{EE577313-E5A4-4F15-8B01-E161B2918C15}" type="parTrans" cxnId="{A1BAA4CE-454E-446F-9C04-D22C3824AC58}">
      <dgm:prSet/>
      <dgm:spPr/>
      <dgm:t>
        <a:bodyPr/>
        <a:lstStyle/>
        <a:p>
          <a:endParaRPr lang="en-GB"/>
        </a:p>
      </dgm:t>
    </dgm:pt>
    <dgm:pt modelId="{820A6FA0-DAD2-44A0-A21A-8A5374CABFB0}" type="sibTrans" cxnId="{A1BAA4CE-454E-446F-9C04-D22C3824AC58}">
      <dgm:prSet/>
      <dgm:spPr/>
      <dgm:t>
        <a:bodyPr/>
        <a:lstStyle/>
        <a:p>
          <a:endParaRPr lang="en-GB"/>
        </a:p>
      </dgm:t>
    </dgm:pt>
    <dgm:pt modelId="{7C073EBB-0C0D-470C-B3A7-0AA6F8BD328B}" type="pres">
      <dgm:prSet presAssocID="{0C6A8E9C-4E11-43B0-9CC5-5831FB8F0404}" presName="Name0" presStyleCnt="0">
        <dgm:presLayoutVars>
          <dgm:dir/>
          <dgm:animLvl val="lvl"/>
          <dgm:resizeHandles val="exact"/>
        </dgm:presLayoutVars>
      </dgm:prSet>
      <dgm:spPr/>
    </dgm:pt>
    <dgm:pt modelId="{D2E26B59-2252-4DF2-A07F-1A779CF78BA9}" type="pres">
      <dgm:prSet presAssocID="{C5B1D8FA-EA44-4C14-8B0C-38A762648133}" presName="parTxOnly" presStyleLbl="node1" presStyleIdx="0" presStyleCnt="3">
        <dgm:presLayoutVars>
          <dgm:chMax val="0"/>
          <dgm:chPref val="0"/>
          <dgm:bulletEnabled val="1"/>
        </dgm:presLayoutVars>
      </dgm:prSet>
      <dgm:spPr/>
      <dgm:t>
        <a:bodyPr/>
        <a:lstStyle/>
        <a:p>
          <a:endParaRPr lang="en-GB"/>
        </a:p>
      </dgm:t>
    </dgm:pt>
    <dgm:pt modelId="{89B67E21-74FE-4EF4-A6D4-AA266159A8E3}" type="pres">
      <dgm:prSet presAssocID="{2EE71784-79F2-4315-8D1F-B131548079C8}" presName="parTxOnlySpace" presStyleCnt="0"/>
      <dgm:spPr/>
    </dgm:pt>
    <dgm:pt modelId="{4E536B77-ADCA-4B20-96B9-A9D0C64ACDE7}" type="pres">
      <dgm:prSet presAssocID="{B18D249A-C2B0-415C-B7CE-49984618EC89}" presName="parTxOnly" presStyleLbl="node1" presStyleIdx="1" presStyleCnt="3">
        <dgm:presLayoutVars>
          <dgm:chMax val="0"/>
          <dgm:chPref val="0"/>
          <dgm:bulletEnabled val="1"/>
        </dgm:presLayoutVars>
      </dgm:prSet>
      <dgm:spPr/>
      <dgm:t>
        <a:bodyPr/>
        <a:lstStyle/>
        <a:p>
          <a:endParaRPr lang="en-GB"/>
        </a:p>
      </dgm:t>
    </dgm:pt>
    <dgm:pt modelId="{D6409D9B-3A3D-4995-A03E-7FFCC7ED799C}" type="pres">
      <dgm:prSet presAssocID="{FA4DCD8E-2488-47B1-927C-78737D8C5D7B}" presName="parTxOnlySpace" presStyleCnt="0"/>
      <dgm:spPr/>
    </dgm:pt>
    <dgm:pt modelId="{C859B8C4-A6C2-4976-9DDF-8C35266259A0}" type="pres">
      <dgm:prSet presAssocID="{9A2EFCE5-28D2-4E54-A8BC-FBD94D9EB3DB}" presName="parTxOnly" presStyleLbl="node1" presStyleIdx="2" presStyleCnt="3" custLinFactNeighborX="-3580" custLinFactNeighborY="3783">
        <dgm:presLayoutVars>
          <dgm:chMax val="0"/>
          <dgm:chPref val="0"/>
          <dgm:bulletEnabled val="1"/>
        </dgm:presLayoutVars>
      </dgm:prSet>
      <dgm:spPr/>
      <dgm:t>
        <a:bodyPr/>
        <a:lstStyle/>
        <a:p>
          <a:endParaRPr lang="en-GB"/>
        </a:p>
      </dgm:t>
    </dgm:pt>
  </dgm:ptLst>
  <dgm:cxnLst>
    <dgm:cxn modelId="{2F0DC0F6-3F64-49B4-AF3D-87580F3E0E94}" srcId="{0C6A8E9C-4E11-43B0-9CC5-5831FB8F0404}" destId="{C5B1D8FA-EA44-4C14-8B0C-38A762648133}" srcOrd="0" destOrd="0" parTransId="{0E4AD4CF-D87B-4EC1-AA41-C4AC137120FD}" sibTransId="{2EE71784-79F2-4315-8D1F-B131548079C8}"/>
    <dgm:cxn modelId="{98288EAA-CD15-4645-B56E-BEEE65B1A9A5}" type="presOf" srcId="{C5B1D8FA-EA44-4C14-8B0C-38A762648133}" destId="{D2E26B59-2252-4DF2-A07F-1A779CF78BA9}" srcOrd="0" destOrd="0" presId="urn:microsoft.com/office/officeart/2005/8/layout/chevron1"/>
    <dgm:cxn modelId="{DFC44708-7941-F842-B147-8D43A2260A47}" type="presOf" srcId="{B18D249A-C2B0-415C-B7CE-49984618EC89}" destId="{4E536B77-ADCA-4B20-96B9-A9D0C64ACDE7}" srcOrd="0" destOrd="0" presId="urn:microsoft.com/office/officeart/2005/8/layout/chevron1"/>
    <dgm:cxn modelId="{A1BAA4CE-454E-446F-9C04-D22C3824AC58}" srcId="{0C6A8E9C-4E11-43B0-9CC5-5831FB8F0404}" destId="{9A2EFCE5-28D2-4E54-A8BC-FBD94D9EB3DB}" srcOrd="2" destOrd="0" parTransId="{EE577313-E5A4-4F15-8B01-E161B2918C15}" sibTransId="{820A6FA0-DAD2-44A0-A21A-8A5374CABFB0}"/>
    <dgm:cxn modelId="{76FC3833-9F35-3C43-B208-F4852FF1BEFD}" type="presOf" srcId="{0C6A8E9C-4E11-43B0-9CC5-5831FB8F0404}" destId="{7C073EBB-0C0D-470C-B3A7-0AA6F8BD328B}" srcOrd="0" destOrd="0" presId="urn:microsoft.com/office/officeart/2005/8/layout/chevron1"/>
    <dgm:cxn modelId="{CF0D8FFC-A283-4F04-AEC3-673F9BF04667}" srcId="{0C6A8E9C-4E11-43B0-9CC5-5831FB8F0404}" destId="{B18D249A-C2B0-415C-B7CE-49984618EC89}" srcOrd="1" destOrd="0" parTransId="{A7825600-0126-48C2-AB8E-BF15720B90A3}" sibTransId="{FA4DCD8E-2488-47B1-927C-78737D8C5D7B}"/>
    <dgm:cxn modelId="{A8E99899-9DAE-2D4F-86A0-B6DEE60A9D48}" type="presOf" srcId="{9A2EFCE5-28D2-4E54-A8BC-FBD94D9EB3DB}" destId="{C859B8C4-A6C2-4976-9DDF-8C35266259A0}" srcOrd="0" destOrd="0" presId="urn:microsoft.com/office/officeart/2005/8/layout/chevron1"/>
    <dgm:cxn modelId="{6644ED94-0823-2743-9AB9-55AFB224224D}" type="presParOf" srcId="{7C073EBB-0C0D-470C-B3A7-0AA6F8BD328B}" destId="{D2E26B59-2252-4DF2-A07F-1A779CF78BA9}" srcOrd="0" destOrd="0" presId="urn:microsoft.com/office/officeart/2005/8/layout/chevron1"/>
    <dgm:cxn modelId="{6FA84BD6-845A-C646-96B0-D75152957C19}" type="presParOf" srcId="{7C073EBB-0C0D-470C-B3A7-0AA6F8BD328B}" destId="{89B67E21-74FE-4EF4-A6D4-AA266159A8E3}" srcOrd="1" destOrd="0" presId="urn:microsoft.com/office/officeart/2005/8/layout/chevron1"/>
    <dgm:cxn modelId="{85D8424B-CDE7-D246-B2E1-477319275BD2}" type="presParOf" srcId="{7C073EBB-0C0D-470C-B3A7-0AA6F8BD328B}" destId="{4E536B77-ADCA-4B20-96B9-A9D0C64ACDE7}" srcOrd="2" destOrd="0" presId="urn:microsoft.com/office/officeart/2005/8/layout/chevron1"/>
    <dgm:cxn modelId="{1E4008FD-EF75-7D49-9D48-1979898987B6}" type="presParOf" srcId="{7C073EBB-0C0D-470C-B3A7-0AA6F8BD328B}" destId="{D6409D9B-3A3D-4995-A03E-7FFCC7ED799C}" srcOrd="3" destOrd="0" presId="urn:microsoft.com/office/officeart/2005/8/layout/chevron1"/>
    <dgm:cxn modelId="{E0FAF5A1-F7CA-9744-B818-A6C416A72603}" type="presParOf" srcId="{7C073EBB-0C0D-470C-B3A7-0AA6F8BD328B}" destId="{C859B8C4-A6C2-4976-9DDF-8C35266259A0}"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EE865-95C0-433A-A6CD-B15CFB54FF3F}" type="doc">
      <dgm:prSet loTypeId="urn:microsoft.com/office/officeart/2005/8/layout/equation2" loCatId="process" qsTypeId="urn:microsoft.com/office/officeart/2005/8/quickstyle/simple5" qsCatId="simple" csTypeId="urn:microsoft.com/office/officeart/2005/8/colors/colorful5" csCatId="colorful" phldr="1"/>
      <dgm:spPr/>
    </dgm:pt>
    <dgm:pt modelId="{D5D5344F-2C67-4874-97E1-F16A40572486}">
      <dgm:prSet phldrT="[Text]"/>
      <dgm:spPr/>
      <dgm:t>
        <a:bodyPr/>
        <a:lstStyle/>
        <a:p>
          <a:r>
            <a:rPr lang="en-GB" dirty="0" smtClean="0"/>
            <a:t>Face to Face learning</a:t>
          </a:r>
          <a:endParaRPr lang="en-GB" dirty="0"/>
        </a:p>
      </dgm:t>
    </dgm:pt>
    <dgm:pt modelId="{D617E572-414F-44FC-9C0E-E73F34FFB761}" type="parTrans" cxnId="{54CC4982-AA08-4428-9F23-F8A6AEE5368B}">
      <dgm:prSet/>
      <dgm:spPr/>
      <dgm:t>
        <a:bodyPr/>
        <a:lstStyle/>
        <a:p>
          <a:endParaRPr lang="en-GB"/>
        </a:p>
      </dgm:t>
    </dgm:pt>
    <dgm:pt modelId="{E8D9A99B-93B1-41BF-B720-0E4091812BBB}" type="sibTrans" cxnId="{54CC4982-AA08-4428-9F23-F8A6AEE5368B}">
      <dgm:prSet/>
      <dgm:spPr/>
      <dgm:t>
        <a:bodyPr/>
        <a:lstStyle/>
        <a:p>
          <a:endParaRPr lang="en-GB"/>
        </a:p>
      </dgm:t>
    </dgm:pt>
    <dgm:pt modelId="{32EBC239-A5D8-4685-AD48-9BAB30F4F435}">
      <dgm:prSet phldrT="[Text]"/>
      <dgm:spPr/>
      <dgm:t>
        <a:bodyPr/>
        <a:lstStyle/>
        <a:p>
          <a:r>
            <a:rPr lang="en-GB" dirty="0" smtClean="0"/>
            <a:t>On-line discussions / multimedia</a:t>
          </a:r>
          <a:endParaRPr lang="en-GB" dirty="0"/>
        </a:p>
      </dgm:t>
    </dgm:pt>
    <dgm:pt modelId="{3D15CE70-5D07-4D06-9B44-CF07C0198757}" type="parTrans" cxnId="{8C76EEF0-A12E-4F7F-B43A-D1B6B73337EF}">
      <dgm:prSet/>
      <dgm:spPr/>
      <dgm:t>
        <a:bodyPr/>
        <a:lstStyle/>
        <a:p>
          <a:endParaRPr lang="en-GB"/>
        </a:p>
      </dgm:t>
    </dgm:pt>
    <dgm:pt modelId="{0688819B-5317-40FC-8DAF-E08B9C4D0010}" type="sibTrans" cxnId="{8C76EEF0-A12E-4F7F-B43A-D1B6B73337EF}">
      <dgm:prSet/>
      <dgm:spPr/>
      <dgm:t>
        <a:bodyPr/>
        <a:lstStyle/>
        <a:p>
          <a:endParaRPr lang="en-GB"/>
        </a:p>
      </dgm:t>
    </dgm:pt>
    <dgm:pt modelId="{891F9E85-7AF6-41E7-9FEA-B9349220F320}">
      <dgm:prSet phldrT="[Text]"/>
      <dgm:spPr/>
      <dgm:t>
        <a:bodyPr/>
        <a:lstStyle/>
        <a:p>
          <a:r>
            <a:rPr lang="en-GB" dirty="0" smtClean="0"/>
            <a:t>Blended learning approach</a:t>
          </a:r>
          <a:endParaRPr lang="en-GB" dirty="0"/>
        </a:p>
      </dgm:t>
    </dgm:pt>
    <dgm:pt modelId="{80EF9D54-BBE7-4E0A-AD3F-A6A34F1E36C6}" type="parTrans" cxnId="{386AAEC2-6F52-4346-95E5-C200D242A57E}">
      <dgm:prSet/>
      <dgm:spPr/>
      <dgm:t>
        <a:bodyPr/>
        <a:lstStyle/>
        <a:p>
          <a:endParaRPr lang="en-GB"/>
        </a:p>
      </dgm:t>
    </dgm:pt>
    <dgm:pt modelId="{B78CBA8E-274D-4042-8769-7E18638CE900}" type="sibTrans" cxnId="{386AAEC2-6F52-4346-95E5-C200D242A57E}">
      <dgm:prSet/>
      <dgm:spPr/>
      <dgm:t>
        <a:bodyPr/>
        <a:lstStyle/>
        <a:p>
          <a:endParaRPr lang="en-GB"/>
        </a:p>
      </dgm:t>
    </dgm:pt>
    <dgm:pt modelId="{423E70C4-6C9F-4367-85C4-CF3B85E39652}" type="pres">
      <dgm:prSet presAssocID="{9BDEE865-95C0-433A-A6CD-B15CFB54FF3F}" presName="Name0" presStyleCnt="0">
        <dgm:presLayoutVars>
          <dgm:dir/>
          <dgm:resizeHandles val="exact"/>
        </dgm:presLayoutVars>
      </dgm:prSet>
      <dgm:spPr/>
    </dgm:pt>
    <dgm:pt modelId="{4679F7AC-F1DD-4964-AA7D-7717E57136CD}" type="pres">
      <dgm:prSet presAssocID="{9BDEE865-95C0-433A-A6CD-B15CFB54FF3F}" presName="vNodes" presStyleCnt="0"/>
      <dgm:spPr/>
    </dgm:pt>
    <dgm:pt modelId="{5D55B3E1-63F5-4730-B933-97FD7B9B2ADC}" type="pres">
      <dgm:prSet presAssocID="{D5D5344F-2C67-4874-97E1-F16A40572486}" presName="node" presStyleLbl="node1" presStyleIdx="0" presStyleCnt="3">
        <dgm:presLayoutVars>
          <dgm:bulletEnabled val="1"/>
        </dgm:presLayoutVars>
      </dgm:prSet>
      <dgm:spPr/>
      <dgm:t>
        <a:bodyPr/>
        <a:lstStyle/>
        <a:p>
          <a:endParaRPr lang="en-GB"/>
        </a:p>
      </dgm:t>
    </dgm:pt>
    <dgm:pt modelId="{A790E68E-16B0-4533-9BA4-CE20BDE382A5}" type="pres">
      <dgm:prSet presAssocID="{E8D9A99B-93B1-41BF-B720-0E4091812BBB}" presName="spacerT" presStyleCnt="0"/>
      <dgm:spPr/>
    </dgm:pt>
    <dgm:pt modelId="{CB65C512-CF06-4255-A113-DB8D0A400A2A}" type="pres">
      <dgm:prSet presAssocID="{E8D9A99B-93B1-41BF-B720-0E4091812BBB}" presName="sibTrans" presStyleLbl="sibTrans2D1" presStyleIdx="0" presStyleCnt="2"/>
      <dgm:spPr/>
      <dgm:t>
        <a:bodyPr/>
        <a:lstStyle/>
        <a:p>
          <a:endParaRPr lang="en-GB"/>
        </a:p>
      </dgm:t>
    </dgm:pt>
    <dgm:pt modelId="{E871EB8A-3F23-49A2-AF80-EFF97899D5D5}" type="pres">
      <dgm:prSet presAssocID="{E8D9A99B-93B1-41BF-B720-0E4091812BBB}" presName="spacerB" presStyleCnt="0"/>
      <dgm:spPr/>
    </dgm:pt>
    <dgm:pt modelId="{41825173-E0A8-4C6C-82D5-31E502ABDF7B}" type="pres">
      <dgm:prSet presAssocID="{32EBC239-A5D8-4685-AD48-9BAB30F4F435}" presName="node" presStyleLbl="node1" presStyleIdx="1" presStyleCnt="3">
        <dgm:presLayoutVars>
          <dgm:bulletEnabled val="1"/>
        </dgm:presLayoutVars>
      </dgm:prSet>
      <dgm:spPr/>
      <dgm:t>
        <a:bodyPr/>
        <a:lstStyle/>
        <a:p>
          <a:endParaRPr lang="en-GB"/>
        </a:p>
      </dgm:t>
    </dgm:pt>
    <dgm:pt modelId="{88897A55-04C0-406E-9C2A-3D879BBB3017}" type="pres">
      <dgm:prSet presAssocID="{9BDEE865-95C0-433A-A6CD-B15CFB54FF3F}" presName="sibTransLast" presStyleLbl="sibTrans2D1" presStyleIdx="1" presStyleCnt="2"/>
      <dgm:spPr/>
      <dgm:t>
        <a:bodyPr/>
        <a:lstStyle/>
        <a:p>
          <a:endParaRPr lang="en-GB"/>
        </a:p>
      </dgm:t>
    </dgm:pt>
    <dgm:pt modelId="{57FCC814-7459-402D-B71E-A6058F2477D9}" type="pres">
      <dgm:prSet presAssocID="{9BDEE865-95C0-433A-A6CD-B15CFB54FF3F}" presName="connectorText" presStyleLbl="sibTrans2D1" presStyleIdx="1" presStyleCnt="2"/>
      <dgm:spPr/>
      <dgm:t>
        <a:bodyPr/>
        <a:lstStyle/>
        <a:p>
          <a:endParaRPr lang="en-GB"/>
        </a:p>
      </dgm:t>
    </dgm:pt>
    <dgm:pt modelId="{88CF26A2-30DA-480E-8625-35E5F18F8C96}" type="pres">
      <dgm:prSet presAssocID="{9BDEE865-95C0-433A-A6CD-B15CFB54FF3F}" presName="lastNode" presStyleLbl="node1" presStyleIdx="2" presStyleCnt="3" custLinFactNeighborX="7605" custLinFactNeighborY="-4030">
        <dgm:presLayoutVars>
          <dgm:bulletEnabled val="1"/>
        </dgm:presLayoutVars>
      </dgm:prSet>
      <dgm:spPr/>
      <dgm:t>
        <a:bodyPr/>
        <a:lstStyle/>
        <a:p>
          <a:endParaRPr lang="en-GB"/>
        </a:p>
      </dgm:t>
    </dgm:pt>
  </dgm:ptLst>
  <dgm:cxnLst>
    <dgm:cxn modelId="{8C76EEF0-A12E-4F7F-B43A-D1B6B73337EF}" srcId="{9BDEE865-95C0-433A-A6CD-B15CFB54FF3F}" destId="{32EBC239-A5D8-4685-AD48-9BAB30F4F435}" srcOrd="1" destOrd="0" parTransId="{3D15CE70-5D07-4D06-9B44-CF07C0198757}" sibTransId="{0688819B-5317-40FC-8DAF-E08B9C4D0010}"/>
    <dgm:cxn modelId="{556BD946-EF98-48F9-BF63-239ABCE96DB9}" type="presOf" srcId="{E8D9A99B-93B1-41BF-B720-0E4091812BBB}" destId="{CB65C512-CF06-4255-A113-DB8D0A400A2A}" srcOrd="0" destOrd="0" presId="urn:microsoft.com/office/officeart/2005/8/layout/equation2"/>
    <dgm:cxn modelId="{D1C0A20B-EB71-46AD-9620-41B21C53585C}" type="presOf" srcId="{32EBC239-A5D8-4685-AD48-9BAB30F4F435}" destId="{41825173-E0A8-4C6C-82D5-31E502ABDF7B}" srcOrd="0" destOrd="0" presId="urn:microsoft.com/office/officeart/2005/8/layout/equation2"/>
    <dgm:cxn modelId="{0BDB6889-1FC4-4712-9E86-3272E5807879}" type="presOf" srcId="{0688819B-5317-40FC-8DAF-E08B9C4D0010}" destId="{57FCC814-7459-402D-B71E-A6058F2477D9}" srcOrd="1" destOrd="0" presId="urn:microsoft.com/office/officeart/2005/8/layout/equation2"/>
    <dgm:cxn modelId="{90370728-8109-4E66-8BDB-8FF36E4E3E0C}" type="presOf" srcId="{9BDEE865-95C0-433A-A6CD-B15CFB54FF3F}" destId="{423E70C4-6C9F-4367-85C4-CF3B85E39652}" srcOrd="0" destOrd="0" presId="urn:microsoft.com/office/officeart/2005/8/layout/equation2"/>
    <dgm:cxn modelId="{386AAEC2-6F52-4346-95E5-C200D242A57E}" srcId="{9BDEE865-95C0-433A-A6CD-B15CFB54FF3F}" destId="{891F9E85-7AF6-41E7-9FEA-B9349220F320}" srcOrd="2" destOrd="0" parTransId="{80EF9D54-BBE7-4E0A-AD3F-A6A34F1E36C6}" sibTransId="{B78CBA8E-274D-4042-8769-7E18638CE900}"/>
    <dgm:cxn modelId="{3A870822-58AF-48AC-BB03-FABF91359D65}" type="presOf" srcId="{891F9E85-7AF6-41E7-9FEA-B9349220F320}" destId="{88CF26A2-30DA-480E-8625-35E5F18F8C96}" srcOrd="0" destOrd="0" presId="urn:microsoft.com/office/officeart/2005/8/layout/equation2"/>
    <dgm:cxn modelId="{C9EFDAC6-32BF-4951-A69C-3BCE48D32289}" type="presOf" srcId="{0688819B-5317-40FC-8DAF-E08B9C4D0010}" destId="{88897A55-04C0-406E-9C2A-3D879BBB3017}" srcOrd="0" destOrd="0" presId="urn:microsoft.com/office/officeart/2005/8/layout/equation2"/>
    <dgm:cxn modelId="{54CC4982-AA08-4428-9F23-F8A6AEE5368B}" srcId="{9BDEE865-95C0-433A-A6CD-B15CFB54FF3F}" destId="{D5D5344F-2C67-4874-97E1-F16A40572486}" srcOrd="0" destOrd="0" parTransId="{D617E572-414F-44FC-9C0E-E73F34FFB761}" sibTransId="{E8D9A99B-93B1-41BF-B720-0E4091812BBB}"/>
    <dgm:cxn modelId="{DEC7A9EA-6540-4EBC-B598-6F4D2C8AF9CA}" type="presOf" srcId="{D5D5344F-2C67-4874-97E1-F16A40572486}" destId="{5D55B3E1-63F5-4730-B933-97FD7B9B2ADC}" srcOrd="0" destOrd="0" presId="urn:microsoft.com/office/officeart/2005/8/layout/equation2"/>
    <dgm:cxn modelId="{0C9404FC-E867-4713-9363-969921ECAA9D}" type="presParOf" srcId="{423E70C4-6C9F-4367-85C4-CF3B85E39652}" destId="{4679F7AC-F1DD-4964-AA7D-7717E57136CD}" srcOrd="0" destOrd="0" presId="urn:microsoft.com/office/officeart/2005/8/layout/equation2"/>
    <dgm:cxn modelId="{3E21C309-5019-46B2-A45E-708F435127CA}" type="presParOf" srcId="{4679F7AC-F1DD-4964-AA7D-7717E57136CD}" destId="{5D55B3E1-63F5-4730-B933-97FD7B9B2ADC}" srcOrd="0" destOrd="0" presId="urn:microsoft.com/office/officeart/2005/8/layout/equation2"/>
    <dgm:cxn modelId="{99106C74-0055-4817-99E0-910C124B8C7C}" type="presParOf" srcId="{4679F7AC-F1DD-4964-AA7D-7717E57136CD}" destId="{A790E68E-16B0-4533-9BA4-CE20BDE382A5}" srcOrd="1" destOrd="0" presId="urn:microsoft.com/office/officeart/2005/8/layout/equation2"/>
    <dgm:cxn modelId="{C565AB6E-25C5-43E5-AF16-36913E580DAC}" type="presParOf" srcId="{4679F7AC-F1DD-4964-AA7D-7717E57136CD}" destId="{CB65C512-CF06-4255-A113-DB8D0A400A2A}" srcOrd="2" destOrd="0" presId="urn:microsoft.com/office/officeart/2005/8/layout/equation2"/>
    <dgm:cxn modelId="{BC89A9C5-96DB-4471-BEDD-E0B73FFD5185}" type="presParOf" srcId="{4679F7AC-F1DD-4964-AA7D-7717E57136CD}" destId="{E871EB8A-3F23-49A2-AF80-EFF97899D5D5}" srcOrd="3" destOrd="0" presId="urn:microsoft.com/office/officeart/2005/8/layout/equation2"/>
    <dgm:cxn modelId="{A5EEA1BA-E69A-4631-AB54-ECA53CE751CC}" type="presParOf" srcId="{4679F7AC-F1DD-4964-AA7D-7717E57136CD}" destId="{41825173-E0A8-4C6C-82D5-31E502ABDF7B}" srcOrd="4" destOrd="0" presId="urn:microsoft.com/office/officeart/2005/8/layout/equation2"/>
    <dgm:cxn modelId="{F9D669E5-9E05-4468-914A-49F2FB01D321}" type="presParOf" srcId="{423E70C4-6C9F-4367-85C4-CF3B85E39652}" destId="{88897A55-04C0-406E-9C2A-3D879BBB3017}" srcOrd="1" destOrd="0" presId="urn:microsoft.com/office/officeart/2005/8/layout/equation2"/>
    <dgm:cxn modelId="{6D43D011-726A-401C-A299-6B8B2CD6878C}" type="presParOf" srcId="{88897A55-04C0-406E-9C2A-3D879BBB3017}" destId="{57FCC814-7459-402D-B71E-A6058F2477D9}" srcOrd="0" destOrd="0" presId="urn:microsoft.com/office/officeart/2005/8/layout/equation2"/>
    <dgm:cxn modelId="{D6436CDD-CE05-463B-9207-57353A2B5719}" type="presParOf" srcId="{423E70C4-6C9F-4367-85C4-CF3B85E39652}" destId="{88CF26A2-30DA-480E-8625-35E5F18F8C96}"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E26B59-2252-4DF2-A07F-1A779CF78BA9}">
      <dsp:nvSpPr>
        <dsp:cNvPr id="0" name=""/>
        <dsp:cNvSpPr/>
      </dsp:nvSpPr>
      <dsp:spPr>
        <a:xfrm>
          <a:off x="2208" y="2309795"/>
          <a:ext cx="2690944" cy="1076377"/>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kern="1200" dirty="0" smtClean="0"/>
            <a:t>Technological advancements</a:t>
          </a:r>
          <a:endParaRPr lang="en-GB" sz="2000" kern="1200" dirty="0"/>
        </a:p>
      </dsp:txBody>
      <dsp:txXfrm>
        <a:off x="2208" y="2309795"/>
        <a:ext cx="2690944" cy="1076377"/>
      </dsp:txXfrm>
    </dsp:sp>
    <dsp:sp modelId="{4E536B77-ADCA-4B20-96B9-A9D0C64ACDE7}">
      <dsp:nvSpPr>
        <dsp:cNvPr id="0" name=""/>
        <dsp:cNvSpPr/>
      </dsp:nvSpPr>
      <dsp:spPr>
        <a:xfrm>
          <a:off x="2424058" y="2309795"/>
          <a:ext cx="2690944" cy="1076377"/>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kern="1200" dirty="0" smtClean="0"/>
            <a:t>Clinical service pressures</a:t>
          </a:r>
          <a:endParaRPr lang="en-GB" sz="2000" kern="1200" dirty="0"/>
        </a:p>
      </dsp:txBody>
      <dsp:txXfrm>
        <a:off x="2424058" y="2309795"/>
        <a:ext cx="2690944" cy="1076377"/>
      </dsp:txXfrm>
    </dsp:sp>
    <dsp:sp modelId="{C859B8C4-A6C2-4976-9DDF-8C35266259A0}">
      <dsp:nvSpPr>
        <dsp:cNvPr id="0" name=""/>
        <dsp:cNvSpPr/>
      </dsp:nvSpPr>
      <dsp:spPr>
        <a:xfrm>
          <a:off x="4836275" y="2350514"/>
          <a:ext cx="2690944" cy="1076377"/>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kern="1200" dirty="0" smtClean="0"/>
            <a:t>Life Long Learning</a:t>
          </a:r>
          <a:endParaRPr lang="en-GB" sz="2000" kern="1200" dirty="0"/>
        </a:p>
      </dsp:txBody>
      <dsp:txXfrm>
        <a:off x="4836275" y="2350514"/>
        <a:ext cx="2690944" cy="10763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55B3E1-63F5-4730-B933-97FD7B9B2ADC}">
      <dsp:nvSpPr>
        <dsp:cNvPr id="0" name=""/>
        <dsp:cNvSpPr/>
      </dsp:nvSpPr>
      <dsp:spPr>
        <a:xfrm>
          <a:off x="179308" y="4614"/>
          <a:ext cx="1932384" cy="193238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Face to Face learning</a:t>
          </a:r>
          <a:endParaRPr lang="en-GB" sz="2200" kern="1200" dirty="0"/>
        </a:p>
      </dsp:txBody>
      <dsp:txXfrm>
        <a:off x="179308" y="4614"/>
        <a:ext cx="1932384" cy="1932384"/>
      </dsp:txXfrm>
    </dsp:sp>
    <dsp:sp modelId="{CB65C512-CF06-4255-A113-DB8D0A400A2A}">
      <dsp:nvSpPr>
        <dsp:cNvPr id="0" name=""/>
        <dsp:cNvSpPr/>
      </dsp:nvSpPr>
      <dsp:spPr>
        <a:xfrm>
          <a:off x="585108" y="2093908"/>
          <a:ext cx="1120782" cy="1120782"/>
        </a:xfrm>
        <a:prstGeom prst="mathPlus">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585108" y="2093908"/>
        <a:ext cx="1120782" cy="1120782"/>
      </dsp:txXfrm>
    </dsp:sp>
    <dsp:sp modelId="{41825173-E0A8-4C6C-82D5-31E502ABDF7B}">
      <dsp:nvSpPr>
        <dsp:cNvPr id="0" name=""/>
        <dsp:cNvSpPr/>
      </dsp:nvSpPr>
      <dsp:spPr>
        <a:xfrm>
          <a:off x="179308" y="3371601"/>
          <a:ext cx="1932384" cy="1932384"/>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On-line discussions / multimedia</a:t>
          </a:r>
          <a:endParaRPr lang="en-GB" sz="2200" kern="1200" dirty="0"/>
        </a:p>
      </dsp:txBody>
      <dsp:txXfrm>
        <a:off x="179308" y="3371601"/>
        <a:ext cx="1932384" cy="1932384"/>
      </dsp:txXfrm>
    </dsp:sp>
    <dsp:sp modelId="{88897A55-04C0-406E-9C2A-3D879BBB3017}">
      <dsp:nvSpPr>
        <dsp:cNvPr id="0" name=""/>
        <dsp:cNvSpPr/>
      </dsp:nvSpPr>
      <dsp:spPr>
        <a:xfrm rot="21470923">
          <a:off x="2423700" y="2234419"/>
          <a:ext cx="662419" cy="718846"/>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21470923">
        <a:off x="2423700" y="2234419"/>
        <a:ext cx="662419" cy="718846"/>
      </dsp:txXfrm>
    </dsp:sp>
    <dsp:sp modelId="{88CF26A2-30DA-480E-8625-35E5F18F8C96}">
      <dsp:nvSpPr>
        <dsp:cNvPr id="0" name=""/>
        <dsp:cNvSpPr/>
      </dsp:nvSpPr>
      <dsp:spPr>
        <a:xfrm>
          <a:off x="3359297" y="566165"/>
          <a:ext cx="3864768" cy="3864768"/>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n-GB" sz="5300" kern="1200" dirty="0" smtClean="0"/>
            <a:t>Blended learning approach</a:t>
          </a:r>
          <a:endParaRPr lang="en-GB" sz="5300" kern="1200" dirty="0"/>
        </a:p>
      </dsp:txBody>
      <dsp:txXfrm>
        <a:off x="3359297" y="566165"/>
        <a:ext cx="3864768" cy="38647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64284-3B65-4F69-A9C9-FE50F2B919C4}" type="datetimeFigureOut">
              <a:rPr lang="en-US" smtClean="0"/>
              <a:pPr/>
              <a:t>6/7/2010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BA62F-48EC-4F7B-A09F-2005FABB39C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89CC91A1-BBAC-4AF9-9F07-1F6B625CA3E8}" type="slidenum">
              <a:rPr lang="en-GB"/>
              <a:pPr/>
              <a:t>1</a:t>
            </a:fld>
            <a:endParaRPr lang="en-GB"/>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presence of international educational developments (e.g. SNM core competencies) is also influential.</a:t>
            </a:r>
            <a:endParaRPr lang="en-US" dirty="0"/>
          </a:p>
        </p:txBody>
      </p:sp>
      <p:sp>
        <p:nvSpPr>
          <p:cNvPr id="4" name="Slide Number Placeholder 3"/>
          <p:cNvSpPr>
            <a:spLocks noGrp="1"/>
          </p:cNvSpPr>
          <p:nvPr>
            <p:ph type="sldNum" sz="quarter" idx="10"/>
          </p:nvPr>
        </p:nvSpPr>
        <p:spPr/>
        <p:txBody>
          <a:bodyPr/>
          <a:lstStyle/>
          <a:p>
            <a:fld id="{DFFBA62F-48EC-4F7B-A09F-2005FABB39CC}"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883008-A4F6-4C2E-B0FA-EE80B3C6CC98}" type="datetimeFigureOut">
              <a:rPr lang="en-US" smtClean="0"/>
              <a:pPr/>
              <a:t>6/7/2010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883008-A4F6-4C2E-B0FA-EE80B3C6CC98}" type="datetimeFigureOut">
              <a:rPr lang="en-US" smtClean="0"/>
              <a:pPr/>
              <a:t>6/7/2010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883008-A4F6-4C2E-B0FA-EE80B3C6CC98}" type="datetimeFigureOut">
              <a:rPr lang="en-US" smtClean="0"/>
              <a:pPr/>
              <a:t>6/7/2010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883008-A4F6-4C2E-B0FA-EE80B3C6CC98}" type="datetimeFigureOut">
              <a:rPr lang="en-US" smtClean="0"/>
              <a:pPr/>
              <a:t>6/7/2010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83008-A4F6-4C2E-B0FA-EE80B3C6CC98}" type="datetimeFigureOut">
              <a:rPr lang="en-US" smtClean="0"/>
              <a:pPr/>
              <a:t>6/7/2010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883008-A4F6-4C2E-B0FA-EE80B3C6CC98}" type="datetimeFigureOut">
              <a:rPr lang="en-US" smtClean="0"/>
              <a:pPr/>
              <a:t>6/7/2010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883008-A4F6-4C2E-B0FA-EE80B3C6CC98}" type="datetimeFigureOut">
              <a:rPr lang="en-US" smtClean="0"/>
              <a:pPr/>
              <a:t>6/7/2010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883008-A4F6-4C2E-B0FA-EE80B3C6CC98}" type="datetimeFigureOut">
              <a:rPr lang="en-US" smtClean="0"/>
              <a:pPr/>
              <a:t>6/7/2010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3008-A4F6-4C2E-B0FA-EE80B3C6CC98}" type="datetimeFigureOut">
              <a:rPr lang="en-US" smtClean="0"/>
              <a:pPr/>
              <a:t>6/7/2010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83008-A4F6-4C2E-B0FA-EE80B3C6CC98}" type="datetimeFigureOut">
              <a:rPr lang="en-US" smtClean="0"/>
              <a:pPr/>
              <a:t>6/7/2010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83008-A4F6-4C2E-B0FA-EE80B3C6CC98}" type="datetimeFigureOut">
              <a:rPr lang="en-US" smtClean="0"/>
              <a:pPr/>
              <a:t>6/7/2010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83008-A4F6-4C2E-B0FA-EE80B3C6CC98}" type="datetimeFigureOut">
              <a:rPr lang="en-US" smtClean="0"/>
              <a:pPr/>
              <a:t>6/7/2010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51258-FBB3-400E-82DB-4831CF8817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hyperlink" Target="NM_mentor's%20example%20appraisal.m4v"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hyperlink" Target="http://www.dh.gov.uk/en/Publicationsandstatistics/Publications/PublicationsPolicyAndGuidance/DH_4090843" TargetMode="External"/><Relationship Id="rId2" Type="http://schemas.openxmlformats.org/officeDocument/2006/relationships/hyperlink" Target="http://www.dh.gov.uk/prod_consum_dh/groups/dh_digitalassets/@dh/@en/documents/digitalasset/dh_4058896.pdf" TargetMode="External"/><Relationship Id="rId1" Type="http://schemas.openxmlformats.org/officeDocument/2006/relationships/slideLayout" Target="../slideLayouts/slideLayout2.xml"/><Relationship Id="rId6" Type="http://schemas.openxmlformats.org/officeDocument/2006/relationships/hyperlink" Target="http://www.skillsforhealth.org.uk/~/media/Resource-Library/PDF/SSA_for_Health_Executive_Summary_Scotland.ashx" TargetMode="External"/><Relationship Id="rId5" Type="http://schemas.openxmlformats.org/officeDocument/2006/relationships/hyperlink" Target="http://doc-lib.sor.org/scope-radiographic-practice-2008" TargetMode="External"/><Relationship Id="rId4" Type="http://schemas.openxmlformats.org/officeDocument/2006/relationships/hyperlink" Target="http://www.dh.gov.uk/prod_consum_dh/groups/dh_digitalassets/@dh/@en/documents/digitalasset/dh_085828.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Title slide"/>
          <p:cNvPicPr>
            <a:picLocks noChangeAspect="1" noChangeArrowheads="1"/>
          </p:cNvPicPr>
          <p:nvPr/>
        </p:nvPicPr>
        <p:blipFill>
          <a:blip r:embed="rId4" cstate="print"/>
          <a:srcRect/>
          <a:stretch>
            <a:fillRect/>
          </a:stretch>
        </p:blipFill>
        <p:spPr bwMode="auto">
          <a:xfrm>
            <a:off x="0" y="0"/>
            <a:ext cx="9324975" cy="6867525"/>
          </a:xfrm>
          <a:prstGeom prst="rect">
            <a:avLst/>
          </a:prstGeom>
          <a:noFill/>
          <a:ln w="9525">
            <a:noFill/>
            <a:miter lim="800000"/>
            <a:headEnd/>
            <a:tailEnd/>
          </a:ln>
        </p:spPr>
      </p:pic>
      <p:sp>
        <p:nvSpPr>
          <p:cNvPr id="8198" name="Rectangle 6"/>
          <p:cNvSpPr>
            <a:spLocks noGrp="1" noChangeArrowheads="1"/>
          </p:cNvSpPr>
          <p:nvPr>
            <p:ph type="subTitle" idx="1"/>
          </p:nvPr>
        </p:nvSpPr>
        <p:spPr>
          <a:xfrm>
            <a:off x="357158" y="1295400"/>
            <a:ext cx="8572560" cy="2438400"/>
          </a:xfrm>
          <a:solidFill>
            <a:schemeClr val="accent1">
              <a:lumMod val="40000"/>
              <a:lumOff val="60000"/>
              <a:alpha val="54000"/>
            </a:schemeClr>
          </a:solidFill>
        </p:spPr>
        <p:txBody>
          <a:bodyPr>
            <a:noAutofit/>
          </a:bodyPr>
          <a:lstStyle/>
          <a:p>
            <a:pPr algn="l"/>
            <a:r>
              <a:rPr lang="en-GB" sz="2800" dirty="0" smtClean="0">
                <a:solidFill>
                  <a:srgbClr val="000000"/>
                </a:solidFill>
                <a:latin typeface="Arial" pitchFamily="34" charset="0"/>
                <a:cs typeface="Arial" pitchFamily="34" charset="0"/>
              </a:rPr>
              <a:t>Society of Nuclear Medicine 57</a:t>
            </a:r>
            <a:r>
              <a:rPr lang="en-GB" sz="2800" baseline="30000" dirty="0" smtClean="0">
                <a:solidFill>
                  <a:srgbClr val="000000"/>
                </a:solidFill>
                <a:latin typeface="Arial" pitchFamily="34" charset="0"/>
                <a:cs typeface="Arial" pitchFamily="34" charset="0"/>
              </a:rPr>
              <a:t>th</a:t>
            </a:r>
            <a:r>
              <a:rPr lang="en-GB" sz="2800" dirty="0" smtClean="0">
                <a:solidFill>
                  <a:srgbClr val="000000"/>
                </a:solidFill>
                <a:latin typeface="Arial" pitchFamily="34" charset="0"/>
                <a:cs typeface="Arial" pitchFamily="34" charset="0"/>
              </a:rPr>
              <a:t> Annual Meeting</a:t>
            </a:r>
          </a:p>
          <a:p>
            <a:pPr algn="l"/>
            <a:endParaRPr lang="en-GB" sz="2800" dirty="0" smtClean="0">
              <a:solidFill>
                <a:srgbClr val="000000"/>
              </a:solidFill>
              <a:latin typeface="Arial" pitchFamily="34" charset="0"/>
              <a:cs typeface="Arial" pitchFamily="34" charset="0"/>
            </a:endParaRPr>
          </a:p>
          <a:p>
            <a:pPr algn="l"/>
            <a:r>
              <a:rPr lang="en-GB" sz="2800" dirty="0" smtClean="0">
                <a:solidFill>
                  <a:srgbClr val="000000"/>
                </a:solidFill>
                <a:latin typeface="Arial" pitchFamily="34" charset="0"/>
                <a:cs typeface="Arial" pitchFamily="34" charset="0"/>
              </a:rPr>
              <a:t>Evolving new approaches to the development of nuclear medicine education, workforce development &amp; advanced practice</a:t>
            </a:r>
          </a:p>
        </p:txBody>
      </p:sp>
      <p:sp>
        <p:nvSpPr>
          <p:cNvPr id="5" name="TextBox 4"/>
          <p:cNvSpPr txBox="1"/>
          <p:nvPr/>
        </p:nvSpPr>
        <p:spPr>
          <a:xfrm>
            <a:off x="381000" y="4038600"/>
            <a:ext cx="3543709" cy="400110"/>
          </a:xfrm>
          <a:prstGeom prst="rect">
            <a:avLst/>
          </a:prstGeom>
          <a:noFill/>
        </p:spPr>
        <p:txBody>
          <a:bodyPr wrap="none" rtlCol="0">
            <a:spAutoFit/>
          </a:bodyPr>
          <a:lstStyle/>
          <a:p>
            <a:r>
              <a:rPr lang="en-GB" sz="2000" dirty="0" smtClean="0">
                <a:latin typeface="Arial" pitchFamily="34" charset="0"/>
                <a:cs typeface="Arial" pitchFamily="34" charset="0"/>
              </a:rPr>
              <a:t>Marc Griffiths</a:t>
            </a:r>
            <a:r>
              <a:rPr lang="en-GB" sz="2000" baseline="30000" dirty="0" smtClean="0">
                <a:latin typeface="Arial" pitchFamily="34" charset="0"/>
                <a:cs typeface="Arial" pitchFamily="34" charset="0"/>
              </a:rPr>
              <a:t>1</a:t>
            </a:r>
            <a:r>
              <a:rPr lang="en-GB" sz="2000" dirty="0" smtClean="0">
                <a:latin typeface="Arial" pitchFamily="34" charset="0"/>
                <a:cs typeface="Arial" pitchFamily="34" charset="0"/>
              </a:rPr>
              <a:t>Gary Dawson</a:t>
            </a:r>
            <a:r>
              <a:rPr lang="en-GB" sz="2000" baseline="30000" dirty="0" smtClean="0">
                <a:latin typeface="Arial" pitchFamily="34" charset="0"/>
                <a:cs typeface="Arial" pitchFamily="34" charset="0"/>
              </a:rPr>
              <a:t>2</a:t>
            </a:r>
          </a:p>
        </p:txBody>
      </p:sp>
      <p:pic>
        <p:nvPicPr>
          <p:cNvPr id="6" name="Picture 5" descr="Salisbury_logo.png"/>
          <p:cNvPicPr>
            <a:picLocks noChangeAspect="1"/>
          </p:cNvPicPr>
          <p:nvPr/>
        </p:nvPicPr>
        <p:blipFill>
          <a:blip r:embed="rId5" cstate="print"/>
          <a:srcRect/>
          <a:stretch>
            <a:fillRect/>
          </a:stretch>
        </p:blipFill>
        <p:spPr bwMode="auto">
          <a:xfrm>
            <a:off x="3048000" y="5791200"/>
            <a:ext cx="2771775" cy="638175"/>
          </a:xfrm>
          <a:prstGeom prst="rect">
            <a:avLst/>
          </a:prstGeom>
          <a:noFill/>
          <a:ln w="9525">
            <a:noFill/>
            <a:miter lim="800000"/>
            <a:headEnd/>
            <a:tailEnd/>
          </a:ln>
        </p:spPr>
      </p:pic>
      <p:sp>
        <p:nvSpPr>
          <p:cNvPr id="7" name="TextBox 6"/>
          <p:cNvSpPr txBox="1"/>
          <p:nvPr/>
        </p:nvSpPr>
        <p:spPr>
          <a:xfrm>
            <a:off x="381000" y="4648200"/>
            <a:ext cx="3933990" cy="584776"/>
          </a:xfrm>
          <a:prstGeom prst="rect">
            <a:avLst/>
          </a:prstGeom>
          <a:noFill/>
        </p:spPr>
        <p:txBody>
          <a:bodyPr wrap="none" rtlCol="0">
            <a:spAutoFit/>
          </a:bodyPr>
          <a:lstStyle/>
          <a:p>
            <a:r>
              <a:rPr lang="en-US" sz="1600" i="1" dirty="0" smtClean="0"/>
              <a:t>1-University of the West of England, Bristol</a:t>
            </a:r>
          </a:p>
          <a:p>
            <a:r>
              <a:rPr lang="en-US" sz="1600" i="1" dirty="0" smtClean="0"/>
              <a:t>2–Salisbury NHS Foundation Trust, Salisbury</a:t>
            </a:r>
            <a:endParaRPr lang="en-US" sz="1600" i="1"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findings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Feedback from students discussed at a focus group with key involvement from:</a:t>
            </a:r>
          </a:p>
          <a:p>
            <a:endParaRPr lang="en-US" dirty="0" smtClean="0"/>
          </a:p>
          <a:p>
            <a:pPr lvl="1"/>
            <a:r>
              <a:rPr lang="en-US" b="1" dirty="0" smtClean="0"/>
              <a:t>Experienced clinical practitioners</a:t>
            </a:r>
          </a:p>
          <a:p>
            <a:pPr lvl="1"/>
            <a:r>
              <a:rPr lang="en-US" b="1" dirty="0" smtClean="0"/>
              <a:t>Representative from the strategic health authority</a:t>
            </a:r>
          </a:p>
          <a:p>
            <a:pPr lvl="1"/>
            <a:r>
              <a:rPr lang="en-US" b="1" dirty="0" smtClean="0"/>
              <a:t>Student representation</a:t>
            </a:r>
          </a:p>
          <a:p>
            <a:pPr lvl="1"/>
            <a:r>
              <a:rPr lang="en-US" b="1" dirty="0" smtClean="0"/>
              <a:t>Industry partners </a:t>
            </a:r>
          </a:p>
          <a:p>
            <a:pPr lvl="1"/>
            <a:endParaRPr lang="en-US" dirty="0" smtClean="0"/>
          </a:p>
          <a:p>
            <a:r>
              <a:rPr lang="en-US" dirty="0" smtClean="0"/>
              <a:t>Development of new learning and assessment paradigms </a:t>
            </a:r>
          </a:p>
        </p:txBody>
      </p:sp>
      <p:sp>
        <p:nvSpPr>
          <p:cNvPr id="4" name="Rounded Rectangle 3"/>
          <p:cNvSpPr/>
          <p:nvPr/>
        </p:nvSpPr>
        <p:spPr>
          <a:xfrm>
            <a:off x="642910" y="2928934"/>
            <a:ext cx="7696200" cy="1828800"/>
          </a:xfrm>
          <a:prstGeom prst="roundRect">
            <a:avLst/>
          </a:prstGeom>
          <a:solidFill>
            <a:schemeClr val="accent1">
              <a:lumMod val="60000"/>
              <a:lumOff val="40000"/>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066800" y="762000"/>
          <a:ext cx="73152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solidFill>
            <a:schemeClr val="accent1">
              <a:lumMod val="60000"/>
              <a:lumOff val="40000"/>
            </a:schemeClr>
          </a:solidFill>
        </p:spPr>
        <p:txBody>
          <a:bodyPr/>
          <a:lstStyle/>
          <a:p>
            <a:r>
              <a:rPr lang="en-GB" dirty="0" smtClean="0"/>
              <a:t>New Learning Paradigms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GB" dirty="0" smtClean="0"/>
              <a:t>Problem / Enquiry based learning: Example one</a:t>
            </a:r>
            <a:endParaRPr lang="en-GB" dirty="0"/>
          </a:p>
        </p:txBody>
      </p:sp>
      <p:sp>
        <p:nvSpPr>
          <p:cNvPr id="3" name="Content Placeholder 2"/>
          <p:cNvSpPr>
            <a:spLocks noGrp="1"/>
          </p:cNvSpPr>
          <p:nvPr>
            <p:ph idx="1"/>
          </p:nvPr>
        </p:nvSpPr>
        <p:spPr>
          <a:xfrm>
            <a:off x="457200" y="1600201"/>
            <a:ext cx="8229600" cy="3810000"/>
          </a:xfrm>
        </p:spPr>
        <p:txBody>
          <a:bodyPr>
            <a:normAutofit lnSpcReduction="10000"/>
          </a:bodyPr>
          <a:lstStyle/>
          <a:p>
            <a:r>
              <a:rPr lang="en-GB" dirty="0" smtClean="0"/>
              <a:t>Enquiry based learning using BlackBoard:</a:t>
            </a:r>
          </a:p>
          <a:p>
            <a:pPr lvl="1"/>
            <a:r>
              <a:rPr lang="en-GB" dirty="0" smtClean="0"/>
              <a:t>Student were involved in the evaluation of working practice relating to the management of “radioactive spillages”*</a:t>
            </a:r>
          </a:p>
          <a:p>
            <a:r>
              <a:rPr lang="en-GB" dirty="0" smtClean="0"/>
              <a:t>Peer learning / support &amp; sharing of good practice established</a:t>
            </a:r>
          </a:p>
          <a:p>
            <a:r>
              <a:rPr lang="en-GB" dirty="0" smtClean="0"/>
              <a:t>Contact teaching was supported with discussion forums on Blackboard</a:t>
            </a:r>
          </a:p>
          <a:p>
            <a:endParaRPr lang="en-GB" dirty="0"/>
          </a:p>
        </p:txBody>
      </p:sp>
      <p:sp>
        <p:nvSpPr>
          <p:cNvPr id="4" name="TextBox 3"/>
          <p:cNvSpPr txBox="1"/>
          <p:nvPr/>
        </p:nvSpPr>
        <p:spPr>
          <a:xfrm>
            <a:off x="457200" y="6096000"/>
            <a:ext cx="8045367" cy="369332"/>
          </a:xfrm>
          <a:prstGeom prst="rect">
            <a:avLst/>
          </a:prstGeom>
          <a:noFill/>
        </p:spPr>
        <p:txBody>
          <a:bodyPr wrap="none" rtlCol="0">
            <a:spAutoFit/>
          </a:bodyPr>
          <a:lstStyle/>
          <a:p>
            <a:r>
              <a:rPr lang="en-US" dirty="0" smtClean="0"/>
              <a:t>*Infection control soap mixed with water and spillage area monitored using U/V light</a:t>
            </a: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28600"/>
            <a:ext cx="9144000" cy="6391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Problem / Enquiry based learning: Example Two</a:t>
            </a:r>
            <a:endParaRPr lang="en-US" dirty="0"/>
          </a:p>
        </p:txBody>
      </p:sp>
      <p:sp>
        <p:nvSpPr>
          <p:cNvPr id="3" name="Content Placeholder 2"/>
          <p:cNvSpPr>
            <a:spLocks noGrp="1"/>
          </p:cNvSpPr>
          <p:nvPr>
            <p:ph idx="1"/>
          </p:nvPr>
        </p:nvSpPr>
        <p:spPr/>
        <p:txBody>
          <a:bodyPr>
            <a:normAutofit lnSpcReduction="10000"/>
          </a:bodyPr>
          <a:lstStyle/>
          <a:p>
            <a:r>
              <a:rPr lang="en-US" dirty="0" smtClean="0"/>
              <a:t>Investigation of students clinical IV injection protocols</a:t>
            </a:r>
          </a:p>
          <a:p>
            <a:r>
              <a:rPr lang="en-US" dirty="0" smtClean="0"/>
              <a:t>Turning Point™ (Interactive voting system) &amp; video scenarios used to evaluate student practice</a:t>
            </a:r>
          </a:p>
          <a:p>
            <a:r>
              <a:rPr lang="en-GB" dirty="0" smtClean="0"/>
              <a:t>Peer learning / support &amp; sharing of good practice established</a:t>
            </a:r>
          </a:p>
          <a:p>
            <a:r>
              <a:rPr lang="en-GB" dirty="0" smtClean="0"/>
              <a:t>Contact teaching was supported with discussion forums on Blackboard</a:t>
            </a:r>
          </a:p>
          <a:p>
            <a:pPr>
              <a:buNone/>
            </a:pP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9075" y="352425"/>
            <a:ext cx="8705850" cy="61531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scenarios</a:t>
            </a:r>
            <a:endParaRPr lang="en-GB" dirty="0"/>
          </a:p>
        </p:txBody>
      </p:sp>
      <p:sp>
        <p:nvSpPr>
          <p:cNvPr id="3" name="Content Placeholder 2"/>
          <p:cNvSpPr>
            <a:spLocks noGrp="1"/>
          </p:cNvSpPr>
          <p:nvPr>
            <p:ph sz="half" idx="1"/>
          </p:nvPr>
        </p:nvSpPr>
        <p:spPr>
          <a:xfrm>
            <a:off x="457200" y="1600200"/>
            <a:ext cx="7772400" cy="4800600"/>
          </a:xfrm>
        </p:spPr>
        <p:txBody>
          <a:bodyPr>
            <a:normAutofit/>
          </a:bodyPr>
          <a:lstStyle/>
          <a:p>
            <a:r>
              <a:rPr lang="en-GB" dirty="0" smtClean="0"/>
              <a:t>Use of clinical scenarios to reinforce the students learning</a:t>
            </a:r>
          </a:p>
          <a:p>
            <a:r>
              <a:rPr lang="en-GB" dirty="0" smtClean="0"/>
              <a:t>Based upon practitioners experiences </a:t>
            </a:r>
          </a:p>
          <a:p>
            <a:r>
              <a:rPr lang="en-GB" dirty="0" smtClean="0"/>
              <a:t>Students critically evaluated clinical scenarios developing:</a:t>
            </a:r>
          </a:p>
          <a:p>
            <a:pPr lvl="1"/>
            <a:r>
              <a:rPr lang="en-GB" b="1" dirty="0" smtClean="0">
                <a:solidFill>
                  <a:schemeClr val="accent1">
                    <a:lumMod val="75000"/>
                  </a:schemeClr>
                </a:solidFill>
              </a:rPr>
              <a:t>Reflective skills</a:t>
            </a:r>
          </a:p>
          <a:p>
            <a:pPr lvl="1"/>
            <a:r>
              <a:rPr lang="en-GB" b="1" dirty="0" smtClean="0">
                <a:solidFill>
                  <a:schemeClr val="accent1">
                    <a:lumMod val="75000"/>
                  </a:schemeClr>
                </a:solidFill>
              </a:rPr>
              <a:t>Analytical skills</a:t>
            </a:r>
          </a:p>
          <a:p>
            <a:pPr lvl="1"/>
            <a:r>
              <a:rPr lang="en-GB" b="1" dirty="0" smtClean="0">
                <a:solidFill>
                  <a:schemeClr val="accent1">
                    <a:lumMod val="75000"/>
                  </a:schemeClr>
                </a:solidFill>
              </a:rPr>
              <a:t>Critical thinking skills</a:t>
            </a:r>
          </a:p>
          <a:p>
            <a:pPr lvl="1"/>
            <a:r>
              <a:rPr lang="en-GB" b="1" dirty="0" smtClean="0">
                <a:solidFill>
                  <a:schemeClr val="accent1">
                    <a:lumMod val="75000"/>
                  </a:schemeClr>
                </a:solidFill>
              </a:rPr>
              <a:t>Problem solving abilities</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clinical scenarios</a:t>
            </a:r>
            <a:endParaRPr lang="en-US" dirty="0"/>
          </a:p>
        </p:txBody>
      </p:sp>
      <p:pic>
        <p:nvPicPr>
          <p:cNvPr id="5" name="Picture 4"/>
          <p:cNvPicPr>
            <a:picLocks noChangeAspect="1"/>
          </p:cNvPicPr>
          <p:nvPr/>
        </p:nvPicPr>
        <p:blipFill>
          <a:blip r:embed="rId2" cstate="print"/>
          <a:stretch>
            <a:fillRect/>
          </a:stretch>
        </p:blipFill>
        <p:spPr>
          <a:xfrm>
            <a:off x="228600" y="2133600"/>
            <a:ext cx="4394020" cy="3276600"/>
          </a:xfrm>
          <a:prstGeom prst="rect">
            <a:avLst/>
          </a:prstGeom>
        </p:spPr>
      </p:pic>
      <p:pic>
        <p:nvPicPr>
          <p:cNvPr id="6" name="Picture 2">
            <a:hlinkClick r:id="rId3" action="ppaction://hlinkfile"/>
          </p:cNvPr>
          <p:cNvPicPr>
            <a:picLocks noGrp="1" noChangeAspect="1" noChangeArrowheads="1"/>
          </p:cNvPicPr>
          <p:nvPr>
            <p:ph sz="half" idx="2"/>
          </p:nvPr>
        </p:nvPicPr>
        <p:blipFill>
          <a:blip r:embed="rId4" cstate="print"/>
          <a:srcRect/>
          <a:stretch>
            <a:fillRect/>
          </a:stretch>
        </p:blipFill>
        <p:spPr bwMode="auto">
          <a:xfrm>
            <a:off x="4648200" y="2133600"/>
            <a:ext cx="4364496" cy="321881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manipulation / processing skills</a:t>
            </a:r>
            <a:endParaRPr lang="en-GB" dirty="0"/>
          </a:p>
        </p:txBody>
      </p:sp>
      <p:sp>
        <p:nvSpPr>
          <p:cNvPr id="3" name="Content Placeholder 2"/>
          <p:cNvSpPr>
            <a:spLocks noGrp="1"/>
          </p:cNvSpPr>
          <p:nvPr>
            <p:ph idx="1"/>
          </p:nvPr>
        </p:nvSpPr>
        <p:spPr/>
        <p:txBody>
          <a:bodyPr>
            <a:normAutofit lnSpcReduction="10000"/>
          </a:bodyPr>
          <a:lstStyle/>
          <a:p>
            <a:r>
              <a:rPr lang="en-GB" dirty="0" smtClean="0"/>
              <a:t>TeleHERMES* software installed in May 2009</a:t>
            </a:r>
          </a:p>
          <a:p>
            <a:r>
              <a:rPr lang="en-GB" dirty="0" smtClean="0"/>
              <a:t>Initial architecture developed as a teaching tool at UWE</a:t>
            </a:r>
          </a:p>
          <a:p>
            <a:r>
              <a:rPr lang="en-GB" dirty="0" smtClean="0"/>
              <a:t>Vision to develop a virtual image manipulation &amp; processing platform remote from the academic environment</a:t>
            </a:r>
          </a:p>
          <a:p>
            <a:r>
              <a:rPr lang="en-GB" dirty="0" smtClean="0"/>
              <a:t>Initial findings promising and on-going developments taking place with industry colleagues</a:t>
            </a:r>
          </a:p>
          <a:p>
            <a:endParaRPr lang="en-GB" dirty="0"/>
          </a:p>
        </p:txBody>
      </p:sp>
      <p:sp>
        <p:nvSpPr>
          <p:cNvPr id="4" name="TextBox 3"/>
          <p:cNvSpPr txBox="1"/>
          <p:nvPr/>
        </p:nvSpPr>
        <p:spPr>
          <a:xfrm>
            <a:off x="6172200" y="6324600"/>
            <a:ext cx="2703084" cy="369332"/>
          </a:xfrm>
          <a:prstGeom prst="rect">
            <a:avLst/>
          </a:prstGeom>
          <a:noFill/>
        </p:spPr>
        <p:txBody>
          <a:bodyPr wrap="none" rtlCol="0">
            <a:spAutoFit/>
          </a:bodyPr>
          <a:lstStyle/>
          <a:p>
            <a:r>
              <a:rPr lang="en-US" dirty="0" smtClean="0"/>
              <a:t>*HERMES Medical Systems</a:t>
            </a: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Post Graduate programme delivered at UWE, Bristol for fourteen years</a:t>
            </a:r>
          </a:p>
          <a:p>
            <a:r>
              <a:rPr lang="en-GB" dirty="0" smtClean="0"/>
              <a:t>Strong experience with delivering traditional based learning, teaching &amp; assessment approaches</a:t>
            </a:r>
          </a:p>
          <a:p>
            <a:r>
              <a:rPr lang="en-GB" dirty="0" smtClean="0"/>
              <a:t>Developing role of nuclear medicine practitioner (NMP) evident in the United Kingdom</a:t>
            </a:r>
          </a:p>
          <a:p>
            <a:r>
              <a:rPr lang="en-GB" dirty="0" smtClean="0">
                <a:solidFill>
                  <a:schemeClr val="accent1">
                    <a:lumMod val="75000"/>
                  </a:schemeClr>
                </a:solidFill>
              </a:rPr>
              <a:t>Technology</a:t>
            </a:r>
            <a:r>
              <a:rPr lang="en-GB" dirty="0" smtClean="0"/>
              <a:t> + </a:t>
            </a:r>
            <a:r>
              <a:rPr lang="en-GB" dirty="0" smtClean="0">
                <a:solidFill>
                  <a:schemeClr val="accent6">
                    <a:lumMod val="75000"/>
                  </a:schemeClr>
                </a:solidFill>
              </a:rPr>
              <a:t>Patient centred care pathways </a:t>
            </a:r>
            <a:r>
              <a:rPr lang="en-GB" dirty="0" smtClean="0"/>
              <a:t>+ </a:t>
            </a:r>
            <a:r>
              <a:rPr lang="en-GB" dirty="0" smtClean="0">
                <a:solidFill>
                  <a:schemeClr val="accent3">
                    <a:lumMod val="75000"/>
                  </a:schemeClr>
                </a:solidFill>
              </a:rPr>
              <a:t>emerging techniques </a:t>
            </a:r>
            <a:r>
              <a:rPr lang="en-GB" dirty="0" smtClean="0"/>
              <a:t>= Greater demands placed on clinical service</a:t>
            </a:r>
          </a:p>
          <a:p>
            <a:endParaRPr lang="en-GB"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ybrid_viewer.png"/>
          <p:cNvPicPr>
            <a:picLocks noGrp="1" noChangeAspect="1"/>
          </p:cNvPicPr>
          <p:nvPr>
            <p:ph idx="1"/>
          </p:nvPr>
        </p:nvPicPr>
        <p:blipFill>
          <a:blip r:embed="rId2" cstate="print"/>
          <a:srcRect l="-249" r="-767"/>
          <a:stretch>
            <a:fillRect/>
          </a:stretch>
        </p:blipFill>
        <p:spPr>
          <a:xfrm>
            <a:off x="0" y="0"/>
            <a:ext cx="9154885" cy="685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Blended learning</a:t>
            </a:r>
            <a:endParaRPr lang="en-GB" dirty="0"/>
          </a:p>
        </p:txBody>
      </p:sp>
      <p:sp>
        <p:nvSpPr>
          <p:cNvPr id="3" name="Content Placeholder 2"/>
          <p:cNvSpPr>
            <a:spLocks noGrp="1"/>
          </p:cNvSpPr>
          <p:nvPr>
            <p:ph idx="1"/>
          </p:nvPr>
        </p:nvSpPr>
        <p:spPr/>
        <p:txBody>
          <a:bodyPr>
            <a:normAutofit/>
          </a:bodyPr>
          <a:lstStyle/>
          <a:p>
            <a:r>
              <a:rPr lang="en-GB" dirty="0" smtClean="0"/>
              <a:t>Structured learning utilising BlackBoard</a:t>
            </a:r>
          </a:p>
          <a:p>
            <a:r>
              <a:rPr lang="en-GB" dirty="0" smtClean="0"/>
              <a:t>Blocks of educational material released to the students</a:t>
            </a:r>
          </a:p>
          <a:p>
            <a:r>
              <a:rPr lang="en-GB" dirty="0" smtClean="0"/>
              <a:t>Interwoven with discussion board threads &amp; staged self-directed study</a:t>
            </a:r>
          </a:p>
          <a:p>
            <a:r>
              <a:rPr lang="en-GB" dirty="0" smtClean="0"/>
              <a:t>Science assessments related to practice &amp; supported using a web-based resource (virtual lab)</a:t>
            </a:r>
            <a:endParaRPr lang="en-GB"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BlackBoard</a:t>
            </a:r>
            <a:endParaRPr lang="en-GB" dirty="0"/>
          </a:p>
        </p:txBody>
      </p:sp>
      <p:pic>
        <p:nvPicPr>
          <p:cNvPr id="4" name="Content Placeholder 3" descr="Image3.jpg"/>
          <p:cNvPicPr>
            <a:picLocks noGrp="1" noChangeAspect="1"/>
          </p:cNvPicPr>
          <p:nvPr>
            <p:ph idx="1"/>
          </p:nvPr>
        </p:nvPicPr>
        <p:blipFill>
          <a:blip r:embed="rId3" cstate="print"/>
          <a:stretch>
            <a:fillRect/>
          </a:stretch>
        </p:blipFill>
        <p:spPr>
          <a:xfrm>
            <a:off x="3500430" y="1571612"/>
            <a:ext cx="5432042" cy="3786214"/>
          </a:xfrm>
        </p:spPr>
      </p:pic>
      <p:sp>
        <p:nvSpPr>
          <p:cNvPr id="5" name="TextBox 4"/>
          <p:cNvSpPr txBox="1"/>
          <p:nvPr/>
        </p:nvSpPr>
        <p:spPr>
          <a:xfrm>
            <a:off x="214282" y="1785926"/>
            <a:ext cx="3143272" cy="3416320"/>
          </a:xfrm>
          <a:prstGeom prst="rect">
            <a:avLst/>
          </a:prstGeom>
          <a:solidFill>
            <a:schemeClr val="accent1">
              <a:lumMod val="20000"/>
              <a:lumOff val="80000"/>
            </a:schemeClr>
          </a:solidFill>
        </p:spPr>
        <p:txBody>
          <a:bodyPr wrap="square" rtlCol="0">
            <a:spAutoFit/>
          </a:bodyPr>
          <a:lstStyle/>
          <a:p>
            <a:r>
              <a:rPr lang="en-GB" dirty="0" smtClean="0"/>
              <a:t>All lecture materials were made available to allow students to concentrate on engaging with the lectures, rather than struggling to make notes as the lecturer spoke.</a:t>
            </a:r>
          </a:p>
          <a:p>
            <a:endParaRPr lang="en-GB" dirty="0"/>
          </a:p>
          <a:p>
            <a:r>
              <a:rPr lang="en-GB" dirty="0" smtClean="0"/>
              <a:t>This is also an excellent revision resource.</a:t>
            </a:r>
          </a:p>
          <a:p>
            <a:endParaRPr lang="en-GB" dirty="0" smtClean="0"/>
          </a:p>
          <a:p>
            <a:r>
              <a:rPr lang="en-GB" dirty="0" smtClean="0"/>
              <a:t>Developed students analytical and reflective abilities</a:t>
            </a:r>
            <a:endParaRPr lang="en-GB" dirty="0"/>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Boards</a:t>
            </a:r>
            <a:endParaRPr lang="en-GB" dirty="0"/>
          </a:p>
        </p:txBody>
      </p:sp>
      <p:pic>
        <p:nvPicPr>
          <p:cNvPr id="4" name="Content Placeholder 3" descr="image4.jpg"/>
          <p:cNvPicPr>
            <a:picLocks noGrp="1" noChangeAspect="1"/>
          </p:cNvPicPr>
          <p:nvPr>
            <p:ph idx="1"/>
          </p:nvPr>
        </p:nvPicPr>
        <p:blipFill>
          <a:blip r:embed="rId3" cstate="print"/>
          <a:stretch>
            <a:fillRect/>
          </a:stretch>
        </p:blipFill>
        <p:spPr>
          <a:xfrm>
            <a:off x="4566538" y="1214422"/>
            <a:ext cx="4372231" cy="4000528"/>
          </a:xfrm>
        </p:spPr>
      </p:pic>
      <p:sp>
        <p:nvSpPr>
          <p:cNvPr id="5" name="TextBox 4"/>
          <p:cNvSpPr txBox="1"/>
          <p:nvPr/>
        </p:nvSpPr>
        <p:spPr>
          <a:xfrm>
            <a:off x="357158" y="1428736"/>
            <a:ext cx="3786214" cy="3970318"/>
          </a:xfrm>
          <a:prstGeom prst="rect">
            <a:avLst/>
          </a:prstGeom>
          <a:solidFill>
            <a:schemeClr val="accent1">
              <a:lumMod val="20000"/>
              <a:lumOff val="80000"/>
            </a:schemeClr>
          </a:solidFill>
        </p:spPr>
        <p:txBody>
          <a:bodyPr wrap="square" rtlCol="0">
            <a:spAutoFit/>
          </a:bodyPr>
          <a:lstStyle/>
          <a:p>
            <a:r>
              <a:rPr lang="en-GB" dirty="0" smtClean="0"/>
              <a:t>Use was made of the discussion boards to allow students to query their understanding on current issues. This elicited feedback from staff and their own peers. </a:t>
            </a:r>
          </a:p>
          <a:p>
            <a:endParaRPr lang="en-GB" dirty="0" smtClean="0"/>
          </a:p>
          <a:p>
            <a:r>
              <a:rPr lang="en-GB" dirty="0" smtClean="0"/>
              <a:t>This strongly re-</a:t>
            </a:r>
            <a:r>
              <a:rPr lang="en-GB" dirty="0"/>
              <a:t>e</a:t>
            </a:r>
            <a:r>
              <a:rPr lang="en-GB" dirty="0" smtClean="0"/>
              <a:t>nforced working relationships and made some students very much aware of just how much knowledge they actually had.</a:t>
            </a:r>
          </a:p>
          <a:p>
            <a:endParaRPr lang="en-GB" dirty="0"/>
          </a:p>
          <a:p>
            <a:r>
              <a:rPr lang="en-GB" dirty="0" smtClean="0"/>
              <a:t>The boards were also used to set work out of class and allowed asynchronous study to take place.</a:t>
            </a:r>
            <a:endParaRPr lang="en-GB" dirty="0"/>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Web-based resource</a:t>
            </a:r>
            <a:endParaRPr lang="en-GB" dirty="0"/>
          </a:p>
        </p:txBody>
      </p:sp>
      <p:pic>
        <p:nvPicPr>
          <p:cNvPr id="4" name="Content Placeholder 3" descr="Image1.jpg"/>
          <p:cNvPicPr>
            <a:picLocks noGrp="1" noChangeAspect="1"/>
          </p:cNvPicPr>
          <p:nvPr>
            <p:ph idx="1"/>
          </p:nvPr>
        </p:nvPicPr>
        <p:blipFill>
          <a:blip r:embed="rId3" cstate="print"/>
          <a:stretch>
            <a:fillRect/>
          </a:stretch>
        </p:blipFill>
        <p:spPr>
          <a:xfrm>
            <a:off x="3857620" y="1643050"/>
            <a:ext cx="5077910" cy="4525963"/>
          </a:xfrm>
        </p:spPr>
      </p:pic>
      <p:sp>
        <p:nvSpPr>
          <p:cNvPr id="5" name="TextBox 4"/>
          <p:cNvSpPr txBox="1"/>
          <p:nvPr/>
        </p:nvSpPr>
        <p:spPr>
          <a:xfrm>
            <a:off x="285720" y="1928802"/>
            <a:ext cx="3286148" cy="3970318"/>
          </a:xfrm>
          <a:prstGeom prst="rect">
            <a:avLst/>
          </a:prstGeom>
          <a:solidFill>
            <a:schemeClr val="accent1">
              <a:lumMod val="40000"/>
              <a:lumOff val="60000"/>
            </a:schemeClr>
          </a:solidFill>
        </p:spPr>
        <p:txBody>
          <a:bodyPr wrap="square" rtlCol="0">
            <a:spAutoFit/>
          </a:bodyPr>
          <a:lstStyle/>
          <a:p>
            <a:r>
              <a:rPr lang="en-GB" dirty="0" smtClean="0"/>
              <a:t>The main experimental component of the module was made available via the BlackBoard interface, but also on a stand-alone web site.</a:t>
            </a:r>
          </a:p>
          <a:p>
            <a:endParaRPr lang="en-GB" dirty="0" smtClean="0"/>
          </a:p>
          <a:p>
            <a:r>
              <a:rPr lang="en-GB" dirty="0" smtClean="0"/>
              <a:t>This site was complete with data that could be used if local results were not available. Hyperlinks allowed access to further and complementary information to assist in completing the experiments and also engage in the learning intended</a:t>
            </a:r>
            <a:endParaRPr lang="en-GB" dirty="0"/>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e-OSCE assessments</a:t>
            </a:r>
            <a:endParaRPr lang="en-GB" dirty="0"/>
          </a:p>
        </p:txBody>
      </p:sp>
      <p:sp>
        <p:nvSpPr>
          <p:cNvPr id="3" name="Content Placeholder 2"/>
          <p:cNvSpPr>
            <a:spLocks noGrp="1"/>
          </p:cNvSpPr>
          <p:nvPr>
            <p:ph idx="1"/>
          </p:nvPr>
        </p:nvSpPr>
        <p:spPr/>
        <p:txBody>
          <a:bodyPr>
            <a:normAutofit fontScale="92500"/>
          </a:bodyPr>
          <a:lstStyle/>
          <a:p>
            <a:r>
              <a:rPr lang="en-GB" dirty="0" smtClean="0"/>
              <a:t>Opportunity to provide assessment environment which reflects clinical practice</a:t>
            </a:r>
          </a:p>
          <a:p>
            <a:r>
              <a:rPr lang="en-GB" dirty="0" smtClean="0"/>
              <a:t>Students access a number of virtual cases which include some decision making processes:</a:t>
            </a:r>
          </a:p>
          <a:p>
            <a:pPr lvl="1"/>
            <a:r>
              <a:rPr lang="en-GB" dirty="0" smtClean="0"/>
              <a:t>Care of the patient</a:t>
            </a:r>
          </a:p>
          <a:p>
            <a:pPr lvl="1"/>
            <a:r>
              <a:rPr lang="en-GB" dirty="0" smtClean="0"/>
              <a:t>Administration  of radiopharmaceutical agents &amp; dose limits</a:t>
            </a:r>
          </a:p>
          <a:p>
            <a:pPr lvl="1"/>
            <a:r>
              <a:rPr lang="en-GB" dirty="0" smtClean="0"/>
              <a:t>Acquisition parameters</a:t>
            </a:r>
          </a:p>
          <a:p>
            <a:pPr lvl="1"/>
            <a:r>
              <a:rPr lang="en-GB" dirty="0" smtClean="0"/>
              <a:t>Image quality / artefacts</a:t>
            </a:r>
          </a:p>
          <a:p>
            <a:pPr lvl="1"/>
            <a:endParaRPr lang="en-GB" dirty="0" smtClean="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0034" y="142852"/>
            <a:ext cx="8143932" cy="639683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Capturing the students feedback</a:t>
            </a:r>
            <a:endParaRPr lang="en-GB" dirty="0"/>
          </a:p>
        </p:txBody>
      </p:sp>
      <p:sp>
        <p:nvSpPr>
          <p:cNvPr id="3" name="Content Placeholder 2"/>
          <p:cNvSpPr>
            <a:spLocks noGrp="1"/>
          </p:cNvSpPr>
          <p:nvPr>
            <p:ph idx="1"/>
          </p:nvPr>
        </p:nvSpPr>
        <p:spPr>
          <a:xfrm>
            <a:off x="457200" y="1600200"/>
            <a:ext cx="8229600" cy="4525963"/>
          </a:xfrm>
        </p:spPr>
        <p:txBody>
          <a:bodyPr/>
          <a:lstStyle/>
          <a:p>
            <a:r>
              <a:rPr lang="en-GB" dirty="0" smtClean="0"/>
              <a:t>Essential to evaluate the implementation of new learning paradigms</a:t>
            </a:r>
          </a:p>
          <a:p>
            <a:r>
              <a:rPr lang="en-GB" dirty="0" err="1" smtClean="0"/>
              <a:t>TurningPoint</a:t>
            </a:r>
            <a:r>
              <a:rPr lang="en-GB" dirty="0" smtClean="0"/>
              <a:t>™ technology used to capture data</a:t>
            </a:r>
          </a:p>
          <a:p>
            <a:r>
              <a:rPr lang="en-GB" dirty="0" smtClean="0"/>
              <a:t>Digital recording of students qualitative responses</a:t>
            </a:r>
          </a:p>
          <a:p>
            <a:r>
              <a:rPr lang="en-GB" dirty="0" smtClean="0"/>
              <a:t>E-mail communication / Google Documents to obtain extra feedback</a:t>
            </a:r>
            <a:endParaRPr lang="en-GB"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Autofit/>
          </a:bodyPr>
          <a:lstStyle/>
          <a:p>
            <a:r>
              <a:rPr lang="en-GB" sz="3200" dirty="0" smtClean="0"/>
              <a:t>How would you rate your overall access to BlackBoard during the course?</a:t>
            </a:r>
            <a:endParaRPr lang="en-GB" sz="3200" dirty="0"/>
          </a:p>
        </p:txBody>
      </p:sp>
      <p:graphicFrame>
        <p:nvGraphicFramePr>
          <p:cNvPr id="5" name="Chart 4"/>
          <p:cNvGraphicFramePr/>
          <p:nvPr/>
        </p:nvGraphicFramePr>
        <p:xfrm>
          <a:off x="1071538" y="1142984"/>
          <a:ext cx="6858048" cy="535785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comments</a:t>
            </a:r>
            <a:endParaRPr lang="en-GB" dirty="0"/>
          </a:p>
        </p:txBody>
      </p:sp>
      <p:sp>
        <p:nvSpPr>
          <p:cNvPr id="3" name="Content Placeholder 2"/>
          <p:cNvSpPr>
            <a:spLocks noGrp="1"/>
          </p:cNvSpPr>
          <p:nvPr>
            <p:ph idx="1"/>
          </p:nvPr>
        </p:nvSpPr>
        <p:spPr>
          <a:solidFill>
            <a:schemeClr val="accent1">
              <a:lumMod val="40000"/>
              <a:lumOff val="60000"/>
            </a:schemeClr>
          </a:solidFill>
        </p:spPr>
        <p:txBody>
          <a:bodyPr>
            <a:normAutofit fontScale="92500" lnSpcReduction="20000"/>
          </a:bodyPr>
          <a:lstStyle/>
          <a:p>
            <a:pPr>
              <a:buNone/>
            </a:pPr>
            <a:r>
              <a:rPr lang="en-GB" dirty="0" smtClean="0"/>
              <a:t>“</a:t>
            </a:r>
            <a:r>
              <a:rPr lang="en-GB" i="1" dirty="0" smtClean="0"/>
              <a:t>Easy to access from work, no firewall problems”</a:t>
            </a:r>
          </a:p>
          <a:p>
            <a:pPr>
              <a:buNone/>
            </a:pPr>
            <a:endParaRPr lang="en-GB" i="1" dirty="0" smtClean="0"/>
          </a:p>
          <a:p>
            <a:pPr>
              <a:buNone/>
            </a:pPr>
            <a:r>
              <a:rPr lang="en-GB" i="1" dirty="0" smtClean="0"/>
              <a:t>“Useful to access the lecture notes / clinical scenarios</a:t>
            </a:r>
            <a:r>
              <a:rPr lang="en-GB" dirty="0" smtClean="0"/>
              <a:t>”</a:t>
            </a:r>
          </a:p>
          <a:p>
            <a:pPr>
              <a:buNone/>
            </a:pPr>
            <a:endParaRPr lang="en-GB" dirty="0" smtClean="0"/>
          </a:p>
          <a:p>
            <a:pPr>
              <a:buNone/>
            </a:pPr>
            <a:r>
              <a:rPr lang="en-GB" dirty="0" smtClean="0"/>
              <a:t>“</a:t>
            </a:r>
            <a:r>
              <a:rPr lang="en-GB" i="1" dirty="0" smtClean="0"/>
              <a:t>Provides an additional learning in between academic blocks</a:t>
            </a:r>
            <a:r>
              <a:rPr lang="en-GB" dirty="0" smtClean="0"/>
              <a:t>”</a:t>
            </a:r>
          </a:p>
          <a:p>
            <a:pPr>
              <a:buNone/>
            </a:pPr>
            <a:endParaRPr lang="en-GB" dirty="0" smtClean="0"/>
          </a:p>
          <a:p>
            <a:pPr>
              <a:buNone/>
            </a:pPr>
            <a:r>
              <a:rPr lang="en-GB" dirty="0" smtClean="0"/>
              <a:t>“</a:t>
            </a:r>
            <a:r>
              <a:rPr lang="en-GB" i="1" dirty="0" smtClean="0"/>
              <a:t>Block release fits in with my learning style and suits my department</a:t>
            </a:r>
            <a:r>
              <a:rPr lang="en-GB" dirty="0" smtClean="0"/>
              <a:t>”</a:t>
            </a:r>
            <a:endParaRPr lang="en-GB"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7772400" cy="1143000"/>
          </a:xfrm>
        </p:spPr>
        <p:txBody>
          <a:bodyPr/>
          <a:lstStyle/>
          <a:p>
            <a:r>
              <a:rPr lang="en-GB" dirty="0" smtClean="0"/>
              <a:t>Nuclear Medicine in Context</a:t>
            </a:r>
            <a:endParaRPr lang="en-GB" dirty="0"/>
          </a:p>
        </p:txBody>
      </p:sp>
      <p:graphicFrame>
        <p:nvGraphicFramePr>
          <p:cNvPr id="4" name="Diagram 3"/>
          <p:cNvGraphicFramePr/>
          <p:nvPr/>
        </p:nvGraphicFramePr>
        <p:xfrm>
          <a:off x="1071538" y="304800"/>
          <a:ext cx="7539062" cy="5695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428860" y="4786322"/>
            <a:ext cx="4143404"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can the 21</a:t>
            </a:r>
            <a:r>
              <a:rPr lang="en-GB" baseline="30000" dirty="0" smtClean="0"/>
              <a:t>st</a:t>
            </a:r>
            <a:r>
              <a:rPr lang="en-GB" dirty="0" smtClean="0"/>
              <a:t> century workforce be supported?</a:t>
            </a:r>
            <a:endParaRPr lang="en-GB"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Has the use of the discussion forums within BlackBoard been useful in term of your learning?</a:t>
            </a:r>
            <a:endParaRPr lang="en-GB" sz="2800" dirty="0"/>
          </a:p>
        </p:txBody>
      </p:sp>
      <p:graphicFrame>
        <p:nvGraphicFramePr>
          <p:cNvPr id="4" name="Chart 3"/>
          <p:cNvGraphicFramePr/>
          <p:nvPr/>
        </p:nvGraphicFramePr>
        <p:xfrm>
          <a:off x="1142976" y="1357298"/>
          <a:ext cx="7072362" cy="509590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comments</a:t>
            </a:r>
            <a:endParaRPr lang="en-GB" dirty="0"/>
          </a:p>
        </p:txBody>
      </p:sp>
      <p:sp>
        <p:nvSpPr>
          <p:cNvPr id="3" name="Content Placeholder 2"/>
          <p:cNvSpPr>
            <a:spLocks noGrp="1"/>
          </p:cNvSpPr>
          <p:nvPr>
            <p:ph idx="1"/>
          </p:nvPr>
        </p:nvSpPr>
        <p:spPr>
          <a:xfrm>
            <a:off x="285720" y="1600200"/>
            <a:ext cx="8501122" cy="4525963"/>
          </a:xfrm>
          <a:solidFill>
            <a:schemeClr val="accent1">
              <a:lumMod val="40000"/>
              <a:lumOff val="60000"/>
            </a:schemeClr>
          </a:solidFill>
        </p:spPr>
        <p:txBody>
          <a:bodyPr>
            <a:normAutofit lnSpcReduction="10000"/>
          </a:bodyPr>
          <a:lstStyle/>
          <a:p>
            <a:pPr>
              <a:buNone/>
            </a:pPr>
            <a:r>
              <a:rPr lang="en-GB" dirty="0" smtClean="0"/>
              <a:t>“</a:t>
            </a:r>
            <a:r>
              <a:rPr lang="en-GB" i="1" dirty="0" smtClean="0"/>
              <a:t>Face to face interaction still essential, however BlackBoard allows you to go back and review knowledge base</a:t>
            </a:r>
            <a:r>
              <a:rPr lang="en-GB" dirty="0" smtClean="0"/>
              <a:t>”</a:t>
            </a:r>
          </a:p>
          <a:p>
            <a:pPr>
              <a:buNone/>
            </a:pPr>
            <a:endParaRPr lang="en-GB" dirty="0" smtClean="0"/>
          </a:p>
          <a:p>
            <a:pPr>
              <a:buNone/>
            </a:pPr>
            <a:r>
              <a:rPr lang="en-GB" dirty="0" smtClean="0"/>
              <a:t>“</a:t>
            </a:r>
            <a:r>
              <a:rPr lang="en-GB" i="1" dirty="0" smtClean="0"/>
              <a:t>It’s helped develop my links with other students on the course and share good practice</a:t>
            </a:r>
            <a:r>
              <a:rPr lang="en-GB" dirty="0" smtClean="0"/>
              <a:t>”</a:t>
            </a:r>
          </a:p>
          <a:p>
            <a:pPr>
              <a:buNone/>
            </a:pPr>
            <a:endParaRPr lang="en-GB" dirty="0" smtClean="0"/>
          </a:p>
          <a:p>
            <a:pPr>
              <a:buNone/>
            </a:pPr>
            <a:r>
              <a:rPr lang="en-GB" dirty="0" smtClean="0"/>
              <a:t>“</a:t>
            </a:r>
            <a:r>
              <a:rPr lang="en-GB" i="1" dirty="0" smtClean="0"/>
              <a:t>Allowed me to compare my own practice with others on the course</a:t>
            </a:r>
            <a:r>
              <a:rPr lang="en-GB" dirty="0" smtClean="0"/>
              <a:t>”</a:t>
            </a:r>
            <a:endParaRPr lang="en-GB"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From your own personal learning perspective, how important has BlackBoard been within the Nuclear Medicine programme?</a:t>
            </a:r>
            <a:endParaRPr lang="en-GB" sz="2800" dirty="0"/>
          </a:p>
        </p:txBody>
      </p:sp>
      <p:graphicFrame>
        <p:nvGraphicFramePr>
          <p:cNvPr id="4" name="Chart 3"/>
          <p:cNvGraphicFramePr/>
          <p:nvPr/>
        </p:nvGraphicFramePr>
        <p:xfrm>
          <a:off x="1357290" y="1571612"/>
          <a:ext cx="6715172" cy="464347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Has your ability to learn / reflect using web-based methods improved as a result of this module?</a:t>
            </a:r>
            <a:endParaRPr lang="en-GB" sz="2800" dirty="0"/>
          </a:p>
        </p:txBody>
      </p:sp>
      <p:graphicFrame>
        <p:nvGraphicFramePr>
          <p:cNvPr id="4" name="Chart 3"/>
          <p:cNvGraphicFramePr/>
          <p:nvPr/>
        </p:nvGraphicFramePr>
        <p:xfrm>
          <a:off x="1142976" y="1500174"/>
          <a:ext cx="6715172" cy="464347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comments</a:t>
            </a:r>
            <a:endParaRPr lang="en-GB" dirty="0"/>
          </a:p>
        </p:txBody>
      </p:sp>
      <p:sp>
        <p:nvSpPr>
          <p:cNvPr id="3" name="Content Placeholder 2"/>
          <p:cNvSpPr>
            <a:spLocks noGrp="1"/>
          </p:cNvSpPr>
          <p:nvPr>
            <p:ph idx="1"/>
          </p:nvPr>
        </p:nvSpPr>
        <p:spPr>
          <a:xfrm>
            <a:off x="285720" y="1600200"/>
            <a:ext cx="8501122" cy="4525963"/>
          </a:xfrm>
          <a:solidFill>
            <a:schemeClr val="accent1">
              <a:lumMod val="40000"/>
              <a:lumOff val="60000"/>
            </a:schemeClr>
          </a:solidFill>
        </p:spPr>
        <p:txBody>
          <a:bodyPr>
            <a:normAutofit lnSpcReduction="10000"/>
          </a:bodyPr>
          <a:lstStyle/>
          <a:p>
            <a:pPr>
              <a:buNone/>
            </a:pPr>
            <a:r>
              <a:rPr lang="en-GB" dirty="0" smtClean="0"/>
              <a:t>“</a:t>
            </a:r>
            <a:r>
              <a:rPr lang="en-GB" i="1" dirty="0" smtClean="0"/>
              <a:t>The face to face learning is more practical based &amp; further supported by on-line material </a:t>
            </a:r>
            <a:r>
              <a:rPr lang="en-GB" dirty="0" smtClean="0"/>
              <a:t>”</a:t>
            </a:r>
          </a:p>
          <a:p>
            <a:pPr>
              <a:buNone/>
            </a:pPr>
            <a:endParaRPr lang="en-GB" dirty="0" smtClean="0"/>
          </a:p>
          <a:p>
            <a:pPr>
              <a:buNone/>
            </a:pPr>
            <a:r>
              <a:rPr lang="en-GB" i="1" dirty="0" smtClean="0"/>
              <a:t>“A great revision tool and the interactive discussion boards helped my fundamental understanding”</a:t>
            </a:r>
          </a:p>
          <a:p>
            <a:pPr>
              <a:buNone/>
            </a:pPr>
            <a:endParaRPr lang="en-GB" dirty="0" smtClean="0"/>
          </a:p>
          <a:p>
            <a:pPr>
              <a:buNone/>
            </a:pPr>
            <a:r>
              <a:rPr lang="en-GB" dirty="0" smtClean="0"/>
              <a:t>“</a:t>
            </a:r>
            <a:r>
              <a:rPr lang="en-GB" i="1" dirty="0" smtClean="0"/>
              <a:t>Sometimes the discussion boards were a bit overwhelming &amp; not easy to navigate</a:t>
            </a:r>
            <a:r>
              <a:rPr lang="en-GB" dirty="0" smtClean="0"/>
              <a:t>”</a:t>
            </a:r>
            <a:endParaRPr lang="en-GB"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considerations</a:t>
            </a:r>
            <a:endParaRPr lang="en-GB" dirty="0"/>
          </a:p>
        </p:txBody>
      </p:sp>
      <p:sp>
        <p:nvSpPr>
          <p:cNvPr id="3" name="Content Placeholder 2"/>
          <p:cNvSpPr>
            <a:spLocks noGrp="1"/>
          </p:cNvSpPr>
          <p:nvPr>
            <p:ph idx="1"/>
          </p:nvPr>
        </p:nvSpPr>
        <p:spPr>
          <a:xfrm>
            <a:off x="457200" y="1524000"/>
            <a:ext cx="8229600" cy="4525963"/>
          </a:xfrm>
        </p:spPr>
        <p:txBody>
          <a:bodyPr/>
          <a:lstStyle/>
          <a:p>
            <a:r>
              <a:rPr lang="en-GB" dirty="0" smtClean="0"/>
              <a:t>For certain areas on-line learning is great</a:t>
            </a:r>
          </a:p>
          <a:p>
            <a:r>
              <a:rPr lang="en-GB" dirty="0" smtClean="0"/>
              <a:t>However the cohort really valued:</a:t>
            </a:r>
          </a:p>
          <a:p>
            <a:pPr lvl="1"/>
            <a:r>
              <a:rPr lang="en-GB" b="1" dirty="0" smtClean="0"/>
              <a:t>Face to face learning</a:t>
            </a:r>
          </a:p>
          <a:p>
            <a:pPr lvl="1"/>
            <a:r>
              <a:rPr lang="en-GB" b="1" dirty="0" smtClean="0"/>
              <a:t>Group interaction / peer support</a:t>
            </a:r>
          </a:p>
          <a:p>
            <a:pPr lvl="1"/>
            <a:r>
              <a:rPr lang="en-GB" b="1" dirty="0" smtClean="0"/>
              <a:t>Sense of a “community” / “belonging”</a:t>
            </a:r>
          </a:p>
          <a:p>
            <a:pPr lvl="1"/>
            <a:r>
              <a:rPr lang="en-GB" b="1" dirty="0" smtClean="0"/>
              <a:t>Dedicated protected time away from the workplace</a:t>
            </a:r>
          </a:p>
          <a:p>
            <a:pPr lvl="1"/>
            <a:endParaRPr lang="en-GB" dirty="0" smtClean="0"/>
          </a:p>
          <a:p>
            <a:pPr>
              <a:buNone/>
            </a:pPr>
            <a:endParaRPr lang="en-GB" sz="2400" i="1" dirty="0" smtClean="0"/>
          </a:p>
          <a:p>
            <a:pPr>
              <a:buNone/>
            </a:pPr>
            <a:endParaRPr lang="en-GB" i="1" dirty="0"/>
          </a:p>
        </p:txBody>
      </p:sp>
      <p:sp>
        <p:nvSpPr>
          <p:cNvPr id="4" name="Rounded Rectangle 3"/>
          <p:cNvSpPr/>
          <p:nvPr/>
        </p:nvSpPr>
        <p:spPr>
          <a:xfrm>
            <a:off x="714348" y="2643182"/>
            <a:ext cx="7239000" cy="2667000"/>
          </a:xfrm>
          <a:prstGeom prst="roundRect">
            <a:avLst/>
          </a:prstGeom>
          <a:solidFill>
            <a:schemeClr val="accent1">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495800"/>
            <a:ext cx="8572560" cy="1143000"/>
          </a:xfrm>
          <a:solidFill>
            <a:schemeClr val="accent1">
              <a:lumMod val="60000"/>
              <a:lumOff val="40000"/>
            </a:schemeClr>
          </a:solidFill>
        </p:spPr>
        <p:txBody>
          <a:bodyPr/>
          <a:lstStyle/>
          <a:p>
            <a:r>
              <a:rPr lang="en-US" dirty="0" smtClean="0"/>
              <a:t>“I need to be a researcher….”</a:t>
            </a:r>
            <a:endParaRPr lang="en-US" dirty="0"/>
          </a:p>
        </p:txBody>
      </p:sp>
      <p:sp>
        <p:nvSpPr>
          <p:cNvPr id="4" name="Title 4"/>
          <p:cNvSpPr txBox="1">
            <a:spLocks/>
          </p:cNvSpPr>
          <p:nvPr/>
        </p:nvSpPr>
        <p:spPr>
          <a:xfrm>
            <a:off x="214282" y="762000"/>
            <a:ext cx="8643998" cy="1470025"/>
          </a:xfrm>
          <a:prstGeom prst="rect">
            <a:avLst/>
          </a:prstGeom>
          <a:solidFill>
            <a:schemeClr val="accent1">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r>
              <a:rPr kumimoji="0" lang="en-US" sz="4400" b="0" i="1" u="none" strike="noStrike" kern="1200" cap="none" spc="0" normalizeH="0" baseline="0" noProof="0" dirty="0" smtClean="0">
                <a:ln>
                  <a:noFill/>
                </a:ln>
                <a:solidFill>
                  <a:schemeClr val="tx1"/>
                </a:solidFill>
                <a:effectLst/>
                <a:uLnTx/>
                <a:uFillTx/>
                <a:latin typeface="+mj-lt"/>
                <a:ea typeface="+mj-ea"/>
                <a:cs typeface="+mj-cs"/>
              </a:rPr>
              <a:t>I need to be equipped as a practitioner….”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14282" y="2819400"/>
            <a:ext cx="8643998" cy="1143000"/>
          </a:xfrm>
          <a:prstGeom prst="rect">
            <a:avLst/>
          </a:prstGeom>
          <a:solidFill>
            <a:schemeClr val="accent1">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 need to innovate….”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t>
            </a:r>
            <a:endParaRPr lang="en-GB" dirty="0"/>
          </a:p>
        </p:txBody>
      </p:sp>
      <p:sp>
        <p:nvSpPr>
          <p:cNvPr id="3" name="Content Placeholder 2"/>
          <p:cNvSpPr>
            <a:spLocks noGrp="1"/>
          </p:cNvSpPr>
          <p:nvPr>
            <p:ph idx="1"/>
          </p:nvPr>
        </p:nvSpPr>
        <p:spPr>
          <a:xfrm>
            <a:off x="457200" y="1600200"/>
            <a:ext cx="8458200" cy="4525963"/>
          </a:xfrm>
        </p:spPr>
        <p:txBody>
          <a:bodyPr>
            <a:normAutofit/>
          </a:bodyPr>
          <a:lstStyle/>
          <a:p>
            <a:r>
              <a:rPr lang="en-GB" dirty="0" smtClean="0"/>
              <a:t>Feedback from students generally positive</a:t>
            </a:r>
          </a:p>
          <a:p>
            <a:r>
              <a:rPr lang="en-GB" dirty="0" smtClean="0"/>
              <a:t>There is a role for blended learning and </a:t>
            </a:r>
            <a:r>
              <a:rPr lang="en-GB" dirty="0" err="1" smtClean="0"/>
              <a:t>e</a:t>
            </a:r>
            <a:r>
              <a:rPr lang="en-GB" dirty="0" smtClean="0"/>
              <a:t>-based education within nuclear medicine</a:t>
            </a:r>
          </a:p>
          <a:p>
            <a:r>
              <a:rPr lang="en-GB" dirty="0" smtClean="0"/>
              <a:t>Web based learning / assessment in the workplace appears to develop peer support, review and encourage networking</a:t>
            </a:r>
          </a:p>
          <a:p>
            <a:r>
              <a:rPr lang="en-GB" dirty="0" smtClean="0"/>
              <a:t>Sharing of good practice is also encouraged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developments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Webinar technology (OCS </a:t>
            </a:r>
            <a:r>
              <a:rPr lang="en-GB" smtClean="0"/>
              <a:t>/ </a:t>
            </a:r>
            <a:r>
              <a:rPr lang="en-GB" smtClean="0"/>
              <a:t>Skype™)</a:t>
            </a:r>
            <a:endParaRPr lang="en-GB" dirty="0" smtClean="0"/>
          </a:p>
          <a:p>
            <a:r>
              <a:rPr lang="en-GB" dirty="0" smtClean="0"/>
              <a:t>Inclusion of discussion board threads within the students clinical portfolios of evidence</a:t>
            </a:r>
          </a:p>
          <a:p>
            <a:r>
              <a:rPr lang="en-GB" dirty="0" smtClean="0"/>
              <a:t>Critical engagement with clinical stakeholders to develop short courses / focused skilled development</a:t>
            </a:r>
          </a:p>
          <a:p>
            <a:r>
              <a:rPr lang="en-GB" dirty="0" smtClean="0"/>
              <a:t>Continue to work in partnership with clinical departments to engage in on-going service improvement</a:t>
            </a:r>
          </a:p>
          <a:p>
            <a:r>
              <a:rPr lang="en-GB" dirty="0" smtClean="0"/>
              <a:t>Formulation of a clinical mentorship framework</a:t>
            </a:r>
            <a:endParaRPr lang="en-GB"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5029200"/>
          </a:xfrm>
        </p:spPr>
        <p:txBody>
          <a:bodyPr>
            <a:normAutofit fontScale="77500" lnSpcReduction="20000"/>
          </a:bodyPr>
          <a:lstStyle/>
          <a:p>
            <a:r>
              <a:rPr lang="en-US" sz="2000" dirty="0" smtClean="0"/>
              <a:t>Department of Health (2001) </a:t>
            </a:r>
            <a:r>
              <a:rPr lang="en-US" sz="2000" i="1" dirty="0" smtClean="0"/>
              <a:t>Working together – learning together</a:t>
            </a:r>
            <a:r>
              <a:rPr lang="en-US" sz="2000" dirty="0" smtClean="0"/>
              <a:t>, [online] available from </a:t>
            </a:r>
            <a:r>
              <a:rPr lang="en-US" sz="2000" u="sng" dirty="0" smtClean="0">
                <a:hlinkClick r:id="rId2"/>
              </a:rPr>
              <a:t>http://www.dh.gov.uk/prod_consum_dh/groups/dh_digitalassets/@dh/@en/documents/digitalasset/dh_4058896.pdf</a:t>
            </a:r>
            <a:r>
              <a:rPr lang="en-US" sz="2000" dirty="0" smtClean="0"/>
              <a:t> [accessed on 01/02/10]</a:t>
            </a:r>
          </a:p>
          <a:p>
            <a:r>
              <a:rPr lang="en-GB" sz="2000" dirty="0" smtClean="0"/>
              <a:t>Department of Health (2004a) The NHS knowledge and skills framework and the development review process. DoH Publications. Available from </a:t>
            </a:r>
            <a:r>
              <a:rPr lang="en-GB" sz="2000" u="sng" dirty="0" smtClean="0">
                <a:hlinkClick r:id="rId3"/>
              </a:rPr>
              <a:t>http://www.dh.gov.uk/en/Publicationsandstatistics/Publications/PublicationsPolicyAndGuidance/DH_4090843</a:t>
            </a:r>
            <a:r>
              <a:rPr lang="en-GB" sz="2000" dirty="0" smtClean="0"/>
              <a:t> [Accessed on 18 March 2010]</a:t>
            </a:r>
          </a:p>
          <a:p>
            <a:r>
              <a:rPr lang="en-US" sz="2000" dirty="0" smtClean="0"/>
              <a:t>Department of Health (2008) </a:t>
            </a:r>
            <a:r>
              <a:rPr lang="en-US" sz="2000" i="1" dirty="0" smtClean="0"/>
              <a:t>High Quality Care for All: NHS Next Stage Review Final</a:t>
            </a:r>
            <a:r>
              <a:rPr lang="en-US" sz="2000" dirty="0" smtClean="0"/>
              <a:t> </a:t>
            </a:r>
            <a:r>
              <a:rPr lang="en-US" sz="2000" i="1" dirty="0" smtClean="0"/>
              <a:t>Report</a:t>
            </a:r>
            <a:r>
              <a:rPr lang="en-US" sz="2000" dirty="0" smtClean="0"/>
              <a:t>, [online] available from </a:t>
            </a:r>
            <a:r>
              <a:rPr lang="en-US" sz="2000" u="sng" dirty="0" smtClean="0">
                <a:hlinkClick r:id="rId4"/>
              </a:rPr>
              <a:t>http://www.dh.gov.uk/prod_consum_dh/groups/dh_digitalassets/@dh/@en/documents/digitalasset/dh_085828.pdf</a:t>
            </a:r>
            <a:r>
              <a:rPr lang="en-US" sz="2000" dirty="0" smtClean="0"/>
              <a:t> [accessed on 11/09/09] </a:t>
            </a:r>
          </a:p>
          <a:p>
            <a:r>
              <a:rPr lang="en-GB" sz="1806" dirty="0" smtClean="0">
                <a:latin typeface="Arial" pitchFamily="34" charset="0"/>
                <a:cs typeface="Arial" pitchFamily="34" charset="0"/>
              </a:rPr>
              <a:t>Griffiths M., King S., Stewart R., Dawson G., (2010) Evaluating the Fundamental Qualities of a Nuclear Medicine Radiographer for the Provision of an Optimal Clinical Service, </a:t>
            </a:r>
            <a:r>
              <a:rPr lang="en-GB" sz="1806" i="1" dirty="0" smtClean="0">
                <a:latin typeface="Arial" pitchFamily="34" charset="0"/>
                <a:cs typeface="Arial" pitchFamily="34" charset="0"/>
              </a:rPr>
              <a:t>Radiography</a:t>
            </a:r>
            <a:r>
              <a:rPr lang="en-GB" sz="1806" dirty="0" smtClean="0">
                <a:latin typeface="Arial" pitchFamily="34" charset="0"/>
                <a:cs typeface="Arial" pitchFamily="34" charset="0"/>
              </a:rPr>
              <a:t>, </a:t>
            </a:r>
            <a:r>
              <a:rPr lang="en-US" sz="1806" dirty="0" smtClean="0">
                <a:latin typeface="Arial" pitchFamily="34" charset="0"/>
                <a:cs typeface="Arial" pitchFamily="34" charset="0"/>
              </a:rPr>
              <a:t>doi:10.1016/j.radi.2009.12.005</a:t>
            </a:r>
            <a:endParaRPr lang="en-GB" sz="1806" dirty="0" smtClean="0"/>
          </a:p>
          <a:p>
            <a:r>
              <a:rPr lang="en-GB" sz="2000" dirty="0" smtClean="0"/>
              <a:t>Price. R., Edwards, H., </a:t>
            </a:r>
            <a:r>
              <a:rPr lang="en-GB" sz="2000" dirty="0" err="1" smtClean="0"/>
              <a:t>Heasman</a:t>
            </a:r>
            <a:r>
              <a:rPr lang="en-GB" sz="2000" dirty="0" smtClean="0"/>
              <a:t>, F., </a:t>
            </a:r>
            <a:r>
              <a:rPr lang="en-GB" sz="2000" dirty="0" err="1" smtClean="0"/>
              <a:t>Herbland</a:t>
            </a:r>
            <a:r>
              <a:rPr lang="en-GB" sz="2000" dirty="0" smtClean="0"/>
              <a:t>, A., Le Masurier, S., Miller, L., Todd, A., &amp; Vosper, M. (2008) </a:t>
            </a:r>
            <a:r>
              <a:rPr lang="en-GB" sz="2000" i="1" dirty="0" smtClean="0"/>
              <a:t>Scope of Radiographic Practice 2008</a:t>
            </a:r>
            <a:r>
              <a:rPr lang="en-GB" sz="2000" dirty="0" smtClean="0"/>
              <a:t>. Hatfield: University of Hertfordshire. Available from </a:t>
            </a:r>
            <a:r>
              <a:rPr lang="en-GB" sz="2000" u="sng" dirty="0" smtClean="0">
                <a:hlinkClick r:id="rId5"/>
              </a:rPr>
              <a:t>http://doc-lib.sor.org/scope-radiographic-practice-2008</a:t>
            </a:r>
            <a:r>
              <a:rPr lang="en-GB" sz="2000" dirty="0" smtClean="0"/>
              <a:t> [Accessed on 21 March 2010]</a:t>
            </a:r>
          </a:p>
          <a:p>
            <a:r>
              <a:rPr lang="en-GB" sz="2000" dirty="0" smtClean="0"/>
              <a:t>Skills for Health (2006) </a:t>
            </a:r>
            <a:r>
              <a:rPr lang="en-GB" sz="2000" i="1" dirty="0" smtClean="0"/>
              <a:t>Delivering a flexible workforce to support better health and health services – The case for change</a:t>
            </a:r>
            <a:r>
              <a:rPr lang="en-GB" sz="2000" dirty="0" smtClean="0"/>
              <a:t>. Bristol: Skills for Health. Available from </a:t>
            </a:r>
            <a:r>
              <a:rPr lang="en-GB" sz="2000" u="sng" dirty="0" smtClean="0">
                <a:hlinkClick r:id="rId6"/>
              </a:rPr>
              <a:t>http://www.skillsforhealth.org.uk/~/media/Resource-Library/PDF/SSA_for_Health_Executive_Summary_Scotland.ashx</a:t>
            </a:r>
            <a:r>
              <a:rPr lang="en-GB" sz="2000" dirty="0" smtClean="0"/>
              <a:t> [Accessed on 27 March 2010]</a:t>
            </a:r>
          </a:p>
          <a:p>
            <a:endParaRPr lang="en-GB" sz="2000" dirty="0" smtClean="0"/>
          </a:p>
          <a:p>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Evolving core Competencies</a:t>
            </a:r>
            <a:endParaRPr lang="en-US" dirty="0"/>
          </a:p>
        </p:txBody>
      </p:sp>
      <p:pic>
        <p:nvPicPr>
          <p:cNvPr id="4" name="Picture 3" descr="figure_one.TIF"/>
          <p:cNvPicPr>
            <a:picLocks noChangeAspect="1"/>
          </p:cNvPicPr>
          <p:nvPr/>
        </p:nvPicPr>
        <p:blipFill>
          <a:blip r:embed="rId2" cstate="print"/>
          <a:stretch>
            <a:fillRect/>
          </a:stretch>
        </p:blipFill>
        <p:spPr>
          <a:xfrm>
            <a:off x="914400" y="1066800"/>
            <a:ext cx="6791325" cy="5212562"/>
          </a:xfrm>
          <a:prstGeom prst="rect">
            <a:avLst/>
          </a:prstGeom>
        </p:spPr>
      </p:pic>
      <p:sp>
        <p:nvSpPr>
          <p:cNvPr id="6" name="TextBox 5"/>
          <p:cNvSpPr txBox="1"/>
          <p:nvPr/>
        </p:nvSpPr>
        <p:spPr>
          <a:xfrm>
            <a:off x="6934200" y="6324600"/>
            <a:ext cx="2058038" cy="369332"/>
          </a:xfrm>
          <a:prstGeom prst="rect">
            <a:avLst/>
          </a:prstGeom>
          <a:noFill/>
        </p:spPr>
        <p:txBody>
          <a:bodyPr wrap="none" rtlCol="0">
            <a:spAutoFit/>
          </a:bodyPr>
          <a:lstStyle/>
          <a:p>
            <a:r>
              <a:rPr lang="en-US" dirty="0" smtClean="0"/>
              <a:t>Griffiths et al (2010)</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Drivers</a:t>
            </a:r>
            <a:endParaRPr lang="en-GB"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GB" dirty="0" smtClean="0"/>
              <a:t>Department of Health (DH) </a:t>
            </a:r>
          </a:p>
          <a:p>
            <a:pPr lvl="1"/>
            <a:r>
              <a:rPr lang="en-GB" dirty="0" smtClean="0"/>
              <a:t>2004 “</a:t>
            </a:r>
            <a:r>
              <a:rPr lang="en-GB" i="1" dirty="0" smtClean="0"/>
              <a:t>Working together, learning together</a:t>
            </a:r>
            <a:r>
              <a:rPr lang="en-GB" dirty="0" smtClean="0"/>
              <a:t>”</a:t>
            </a:r>
          </a:p>
          <a:p>
            <a:pPr lvl="1"/>
            <a:r>
              <a:rPr lang="en-GB" dirty="0" smtClean="0"/>
              <a:t>2004 “</a:t>
            </a:r>
            <a:r>
              <a:rPr lang="en-GB" i="1" dirty="0" smtClean="0"/>
              <a:t>The NHS knowledge and skills framework and the development review process</a:t>
            </a:r>
            <a:r>
              <a:rPr lang="en-GB" dirty="0" smtClean="0"/>
              <a:t>”</a:t>
            </a:r>
          </a:p>
          <a:p>
            <a:pPr lvl="1"/>
            <a:r>
              <a:rPr lang="en-GB" dirty="0" smtClean="0"/>
              <a:t>2008 “</a:t>
            </a:r>
            <a:r>
              <a:rPr lang="en-US" i="1" dirty="0" smtClean="0"/>
              <a:t>High Quality Care for All: NHS Next Stage Review Final</a:t>
            </a:r>
            <a:r>
              <a:rPr lang="en-US" dirty="0" smtClean="0"/>
              <a:t> </a:t>
            </a:r>
            <a:r>
              <a:rPr lang="en-US" i="1" dirty="0" smtClean="0"/>
              <a:t>Report”</a:t>
            </a:r>
          </a:p>
          <a:p>
            <a:r>
              <a:rPr lang="en-US" i="1" dirty="0" smtClean="0"/>
              <a:t>Society &amp; College of Radiographers (SCoR)</a:t>
            </a:r>
          </a:p>
          <a:p>
            <a:pPr lvl="1"/>
            <a:r>
              <a:rPr lang="en-US" i="1" dirty="0" smtClean="0"/>
              <a:t>2009 “Scope of Radiographic Practice”</a:t>
            </a:r>
            <a:endParaRPr lang="en-GB" dirty="0" smtClean="0"/>
          </a:p>
          <a:p>
            <a:r>
              <a:rPr lang="en-GB" dirty="0" smtClean="0"/>
              <a:t>Modernising Scientific Careers Report</a:t>
            </a:r>
          </a:p>
          <a:p>
            <a:pPr lvl="1"/>
            <a:r>
              <a:rPr lang="en-GB" dirty="0" smtClean="0"/>
              <a:t>2010 “</a:t>
            </a:r>
            <a:r>
              <a:rPr lang="en-GB" i="1" dirty="0" smtClean="0">
                <a:latin typeface="Calibri" pitchFamily="34" charset="0"/>
              </a:rPr>
              <a:t>The UK Way forward</a:t>
            </a:r>
            <a:r>
              <a:rPr lang="en-GB" dirty="0" smtClean="0">
                <a:latin typeface="Calibri" pitchFamily="34" charset="0"/>
              </a:rPr>
              <a:t>”</a:t>
            </a:r>
            <a:endParaRPr lang="en-GB" dirty="0" smtClean="0"/>
          </a:p>
          <a:p>
            <a:r>
              <a:rPr lang="en-GB" dirty="0" smtClean="0"/>
              <a:t>Service improvement:</a:t>
            </a:r>
          </a:p>
          <a:p>
            <a:pPr lvl="1"/>
            <a:r>
              <a:rPr lang="en-GB" dirty="0" smtClean="0"/>
              <a:t>2006 “Skills for Health” Drive</a:t>
            </a:r>
          </a:p>
          <a:p>
            <a:pPr lvl="1"/>
            <a:r>
              <a:rPr lang="en-GB" dirty="0" smtClean="0"/>
              <a:t>Service enhancement &amp; Quality, Innovation, Productivity &amp; Performance</a:t>
            </a:r>
          </a:p>
          <a:p>
            <a:pPr lvl="1"/>
            <a:endParaRPr lang="en-GB"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Consultation phase</a:t>
            </a:r>
            <a:endParaRPr lang="en-GB" dirty="0"/>
          </a:p>
        </p:txBody>
      </p:sp>
      <p:sp>
        <p:nvSpPr>
          <p:cNvPr id="3" name="Content Placeholder 2"/>
          <p:cNvSpPr>
            <a:spLocks noGrp="1"/>
          </p:cNvSpPr>
          <p:nvPr>
            <p:ph idx="1"/>
          </p:nvPr>
        </p:nvSpPr>
        <p:spPr/>
        <p:txBody>
          <a:bodyPr>
            <a:normAutofit/>
          </a:bodyPr>
          <a:lstStyle/>
          <a:p>
            <a:r>
              <a:rPr lang="en-GB" dirty="0" smtClean="0"/>
              <a:t>Student &amp; practitioner evaluation of traditional educational methods:</a:t>
            </a:r>
          </a:p>
          <a:p>
            <a:pPr lvl="1"/>
            <a:r>
              <a:rPr lang="en-GB" dirty="0" smtClean="0"/>
              <a:t>On-line questionnaire (Google Documents)</a:t>
            </a:r>
          </a:p>
          <a:p>
            <a:pPr lvl="1"/>
            <a:r>
              <a:rPr lang="en-GB" dirty="0" smtClean="0"/>
              <a:t>Proposed models for future pedagogies also provided</a:t>
            </a:r>
          </a:p>
          <a:p>
            <a:r>
              <a:rPr lang="en-GB" dirty="0" smtClean="0"/>
              <a:t>Mapping of initial findings against DH Workforce development (</a:t>
            </a:r>
            <a:r>
              <a:rPr lang="en-GB" i="1" dirty="0" smtClean="0"/>
              <a:t>Skills for Health</a:t>
            </a:r>
            <a:r>
              <a:rPr lang="en-GB" dirty="0" smtClean="0"/>
              <a:t>)</a:t>
            </a:r>
          </a:p>
          <a:p>
            <a:r>
              <a:rPr lang="en-GB" dirty="0" smtClean="0"/>
              <a:t>Mapping exercise completed in summer 2009 </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feedback (1)</a:t>
            </a:r>
            <a:endParaRPr lang="en-US" dirty="0"/>
          </a:p>
        </p:txBody>
      </p:sp>
      <p:sp>
        <p:nvSpPr>
          <p:cNvPr id="3" name="Content Placeholder 2"/>
          <p:cNvSpPr>
            <a:spLocks noGrp="1"/>
          </p:cNvSpPr>
          <p:nvPr>
            <p:ph idx="1"/>
          </p:nvPr>
        </p:nvSpPr>
        <p:spPr>
          <a:xfrm>
            <a:off x="285720" y="1600200"/>
            <a:ext cx="8501122" cy="4525963"/>
          </a:xfrm>
          <a:solidFill>
            <a:schemeClr val="accent1">
              <a:lumMod val="60000"/>
              <a:lumOff val="40000"/>
            </a:schemeClr>
          </a:solidFill>
        </p:spPr>
        <p:txBody>
          <a:bodyPr>
            <a:normAutofit lnSpcReduction="10000"/>
          </a:bodyPr>
          <a:lstStyle/>
          <a:p>
            <a:pPr>
              <a:buNone/>
            </a:pPr>
            <a:r>
              <a:rPr lang="en-US" dirty="0" smtClean="0"/>
              <a:t>	“</a:t>
            </a:r>
            <a:r>
              <a:rPr lang="en-US" i="1" dirty="0" smtClean="0"/>
              <a:t>Traditional methods of learning are fine, however my role is changing &amp; I need to be equipped as a practitioner, researcher &amp; innovator</a:t>
            </a:r>
            <a:r>
              <a:rPr lang="en-US" dirty="0" smtClean="0"/>
              <a:t>”</a:t>
            </a:r>
          </a:p>
          <a:p>
            <a:pPr>
              <a:buNone/>
            </a:pPr>
            <a:endParaRPr lang="en-US" dirty="0" smtClean="0"/>
          </a:p>
          <a:p>
            <a:pPr>
              <a:buNone/>
            </a:pPr>
            <a:r>
              <a:rPr lang="en-US" dirty="0" smtClean="0"/>
              <a:t>	“</a:t>
            </a:r>
            <a:r>
              <a:rPr lang="en-US" i="1" dirty="0" smtClean="0"/>
              <a:t>The educational programme has equipped me for current clinical practice, however we seem to be in a constant flux of change</a:t>
            </a:r>
            <a:r>
              <a:rPr lang="en-US" dirty="0" smtClean="0"/>
              <a:t>”</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Sample of feedback (2)</a:t>
            </a:r>
            <a:endParaRPr lang="en-US" dirty="0"/>
          </a:p>
        </p:txBody>
      </p:sp>
      <p:sp>
        <p:nvSpPr>
          <p:cNvPr id="3" name="Content Placeholder 2"/>
          <p:cNvSpPr>
            <a:spLocks noGrp="1"/>
          </p:cNvSpPr>
          <p:nvPr>
            <p:ph idx="1"/>
          </p:nvPr>
        </p:nvSpPr>
        <p:spPr>
          <a:xfrm>
            <a:off x="357158" y="1524000"/>
            <a:ext cx="8358246" cy="4525963"/>
          </a:xfrm>
          <a:solidFill>
            <a:schemeClr val="accent1">
              <a:lumMod val="60000"/>
              <a:lumOff val="40000"/>
            </a:schemeClr>
          </a:solidFill>
        </p:spPr>
        <p:txBody>
          <a:bodyPr>
            <a:normAutofit lnSpcReduction="10000"/>
          </a:bodyPr>
          <a:lstStyle/>
          <a:p>
            <a:pPr>
              <a:buNone/>
            </a:pPr>
            <a:r>
              <a:rPr lang="en-US" dirty="0" smtClean="0"/>
              <a:t>“</a:t>
            </a:r>
            <a:r>
              <a:rPr lang="en-US" i="1" dirty="0" smtClean="0"/>
              <a:t>More practical based learning outside of the clinical department would be useful</a:t>
            </a:r>
            <a:r>
              <a:rPr lang="en-US" dirty="0" smtClean="0"/>
              <a:t>”</a:t>
            </a:r>
          </a:p>
          <a:p>
            <a:pPr>
              <a:buNone/>
            </a:pPr>
            <a:endParaRPr lang="en-US" dirty="0" smtClean="0"/>
          </a:p>
          <a:p>
            <a:pPr>
              <a:buNone/>
            </a:pPr>
            <a:r>
              <a:rPr lang="en-US" dirty="0" smtClean="0"/>
              <a:t>“</a:t>
            </a:r>
            <a:r>
              <a:rPr lang="en-US" i="1" dirty="0" smtClean="0"/>
              <a:t>The use of case studies during the programme was great, we should have more evidence / problem based learning</a:t>
            </a:r>
            <a:r>
              <a:rPr lang="en-US" dirty="0" smtClean="0"/>
              <a:t>”</a:t>
            </a:r>
          </a:p>
          <a:p>
            <a:pPr>
              <a:buNone/>
            </a:pPr>
            <a:endParaRPr lang="en-US" dirty="0" smtClean="0"/>
          </a:p>
          <a:p>
            <a:pPr>
              <a:buNone/>
            </a:pPr>
            <a:r>
              <a:rPr lang="en-US" dirty="0" smtClean="0"/>
              <a:t>“</a:t>
            </a:r>
            <a:r>
              <a:rPr lang="en-US" i="1" dirty="0" smtClean="0"/>
              <a:t>I really value peer learning / support: Could this be increased in the programme?</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feedback (3)</a:t>
            </a:r>
            <a:endParaRPr lang="en-US" dirty="0"/>
          </a:p>
        </p:txBody>
      </p:sp>
      <p:sp>
        <p:nvSpPr>
          <p:cNvPr id="3" name="Content Placeholder 2"/>
          <p:cNvSpPr>
            <a:spLocks noGrp="1"/>
          </p:cNvSpPr>
          <p:nvPr>
            <p:ph idx="1"/>
          </p:nvPr>
        </p:nvSpPr>
        <p:spPr>
          <a:xfrm>
            <a:off x="285720" y="2286000"/>
            <a:ext cx="8572560" cy="2133600"/>
          </a:xfrm>
          <a:solidFill>
            <a:schemeClr val="accent1">
              <a:lumMod val="60000"/>
              <a:lumOff val="40000"/>
            </a:schemeClr>
          </a:solidFill>
        </p:spPr>
        <p:txBody>
          <a:bodyPr>
            <a:normAutofit lnSpcReduction="10000"/>
          </a:bodyPr>
          <a:lstStyle/>
          <a:p>
            <a:pPr>
              <a:buNone/>
            </a:pPr>
            <a:r>
              <a:rPr lang="en-US" i="1" dirty="0" smtClean="0"/>
              <a:t>“BlackBoard is capable of so much more…….”</a:t>
            </a:r>
          </a:p>
          <a:p>
            <a:pPr>
              <a:buNone/>
            </a:pPr>
            <a:endParaRPr lang="en-US" i="1" dirty="0" smtClean="0"/>
          </a:p>
          <a:p>
            <a:pPr>
              <a:buNone/>
            </a:pPr>
            <a:r>
              <a:rPr lang="en-US" i="1" dirty="0" smtClean="0"/>
              <a:t>“Sometimes there is an over-reliance on PowerPoint”</a:t>
            </a:r>
            <a:endParaRPr lang="en-US" i="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BULLETTYPE" val="3"/>
  <p:tag name="COUNTDOWNSECONDS" val="10"/>
  <p:tag name="CHARTVALUEFORMAT" val="0%"/>
  <p:tag name="MAXRESPONDERS" val="5"/>
  <p:tag name="CUSTOMCELLFORECOLOR" val="-16777216"/>
  <p:tag name="DISPLAYDEVICENUMBER" val="True"/>
  <p:tag name="CHARTCOLORS" val="0"/>
  <p:tag name="INCLUDEPPT" val="True"/>
  <p:tag name="AUTOADJUSTPARTRANGE" val="True"/>
  <p:tag name="ANSWERNOWSTYLE" val="-1"/>
  <p:tag name="BACKUPSESSIONS" val="True"/>
  <p:tag name="PARTICIPANTSINLEADERBOARD" val="5"/>
  <p:tag name="CUSTOMCELLBACKCOLOR1" val="-657956"/>
  <p:tag name="AUTOSIZEGRID" val="True"/>
  <p:tag name="PARTLISTDEFAULT" val="0"/>
  <p:tag name="TPVERSION" val="2006"/>
  <p:tag name="RESPCOUNTERFORMAT" val="0"/>
  <p:tag name="AUTOUPDATEALIASES" val="True"/>
  <p:tag name="CUSTOMCELLBACKCOLOR4" val="-8355712"/>
  <p:tag name="CHARTLABELS" val="0"/>
  <p:tag name="ZEROBASED" val="False"/>
  <p:tag name="INPUTSOURCE" val="1"/>
  <p:tag name="BUBBLEVALUEFORMAT" val="0.0"/>
  <p:tag name="GRIDSIZE" val="{Width=800, Height=600}"/>
  <p:tag name="POWERPOINTVERSION" val="12.0"/>
  <p:tag name="ROTATIONINTERVAL" val="2"/>
  <p:tag name="GRIDOPACITY" val="90"/>
  <p:tag name="SHOWBARVISIBLE" val="True"/>
  <p:tag name="CUSTOMGRIDBACKCOLOR" val="-722948"/>
  <p:tag name="REALTIMEBACKUP" val="False"/>
  <p:tag name="USESCHEMECOLORS" val="True"/>
  <p:tag name="BACKUPMAINTENANCE" val="7"/>
  <p:tag name="COUNTDOWNSTYLE" val="-1"/>
  <p:tag name="BUBBLESIZEVISIBLE" val="True"/>
  <p:tag name="CORRECTPOINTVALUE" val="100"/>
  <p:tag name="RESETCHARTS" val="True"/>
  <p:tag name="DELIMITERS" val="3.1"/>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1556</Words>
  <Application>Microsoft Office PowerPoint</Application>
  <PresentationFormat>On-screen Show (4:3)</PresentationFormat>
  <Paragraphs>192</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Background</vt:lpstr>
      <vt:lpstr>Nuclear Medicine in Context</vt:lpstr>
      <vt:lpstr>Evolving core Competencies</vt:lpstr>
      <vt:lpstr>National Drivers</vt:lpstr>
      <vt:lpstr>Research: Consultation phase</vt:lpstr>
      <vt:lpstr>Sample of feedback (1)</vt:lpstr>
      <vt:lpstr>Sample of feedback (2)</vt:lpstr>
      <vt:lpstr>Sample of feedback (3)</vt:lpstr>
      <vt:lpstr>Focus Group findings</vt:lpstr>
      <vt:lpstr>Slide 11</vt:lpstr>
      <vt:lpstr>New Learning Paradigms</vt:lpstr>
      <vt:lpstr>Problem / Enquiry based learning: Example one</vt:lpstr>
      <vt:lpstr>Slide 14</vt:lpstr>
      <vt:lpstr>Problem / Enquiry based learning: Example Two</vt:lpstr>
      <vt:lpstr>Slide 16</vt:lpstr>
      <vt:lpstr>Clinical scenarios</vt:lpstr>
      <vt:lpstr>Example of clinical scenarios</vt:lpstr>
      <vt:lpstr>Data manipulation / processing skills</vt:lpstr>
      <vt:lpstr>Slide 20</vt:lpstr>
      <vt:lpstr>Blended learning</vt:lpstr>
      <vt:lpstr>BlackBoard</vt:lpstr>
      <vt:lpstr>Discussion Boards</vt:lpstr>
      <vt:lpstr>Web-based resource</vt:lpstr>
      <vt:lpstr>e-OSCE assessments</vt:lpstr>
      <vt:lpstr>Slide 26</vt:lpstr>
      <vt:lpstr>Capturing the students feedback</vt:lpstr>
      <vt:lpstr>How would you rate your overall access to BlackBoard during the course?</vt:lpstr>
      <vt:lpstr>Additional comments</vt:lpstr>
      <vt:lpstr>Has the use of the discussion forums within BlackBoard been useful in term of your learning?</vt:lpstr>
      <vt:lpstr>Additional comments</vt:lpstr>
      <vt:lpstr>From your own personal learning perspective, how important has BlackBoard been within the Nuclear Medicine programme?</vt:lpstr>
      <vt:lpstr>Has your ability to learn / reflect using web-based methods improved as a result of this module?</vt:lpstr>
      <vt:lpstr>Additional comments</vt:lpstr>
      <vt:lpstr>Additional considerations</vt:lpstr>
      <vt:lpstr>“I need to be a researcher….”</vt:lpstr>
      <vt:lpstr>Conclusions </vt:lpstr>
      <vt:lpstr>Future developments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Rahmo</dc:creator>
  <cp:lastModifiedBy>FREEMAN</cp:lastModifiedBy>
  <cp:revision>75</cp:revision>
  <dcterms:created xsi:type="dcterms:W3CDTF">2010-06-07T13:45:35Z</dcterms:created>
  <dcterms:modified xsi:type="dcterms:W3CDTF">2010-06-07T16:02:13Z</dcterms:modified>
</cp:coreProperties>
</file>