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0FB7F-E31E-47D0-B93B-9EF76A9FE436}" type="datetimeFigureOut">
              <a:rPr lang="en-US" smtClean="0"/>
              <a:pPr/>
              <a:t>7/3/2013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7FE48-732F-4A3D-8D11-03DF8220D6D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825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5B1E5-89BA-4080-B509-3B8BF12A86F8}" type="datetimeFigureOut">
              <a:rPr lang="en-GB" smtClean="0"/>
              <a:pPr/>
              <a:t>03/07/2013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2ED06-48D2-4B33-BA49-2116EB0223A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3E-model.pptx#-1,1,Slide 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Image0452.jpg" TargetMode="External"/><Relationship Id="rId2" Type="http://schemas.openxmlformats.org/officeDocument/2006/relationships/hyperlink" Target="Image0454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casaweb.google.com/Elisabeth.Reiersen/SerbiaMBAFieldTripApril2011?authkey=Gv1sRgCP7ns8Om67rAaA&amp;feat=ema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992888" cy="2808312"/>
          </a:xfrm>
        </p:spPr>
        <p:txBody>
          <a:bodyPr>
            <a:noAutofit/>
          </a:bodyPr>
          <a:lstStyle/>
          <a:p>
            <a:r>
              <a:rPr lang="en-GB" sz="2400" dirty="0" smtClean="0"/>
              <a:t>‘Education </a:t>
            </a:r>
            <a:r>
              <a:rPr lang="en-GB" sz="2400" dirty="0"/>
              <a:t>for Sustainable </a:t>
            </a:r>
            <a:r>
              <a:rPr lang="en-GB" sz="2400" dirty="0" smtClean="0"/>
              <a:t>Development: a springboard for innovation, student enrichment and partnership’</a:t>
            </a:r>
            <a:br>
              <a:rPr lang="en-GB" sz="2400" dirty="0" smtClean="0"/>
            </a:br>
            <a:r>
              <a:rPr lang="en-GB" sz="2400" dirty="0" smtClean="0"/>
              <a:t>  UWE Conference Workshop:</a:t>
            </a:r>
            <a:br>
              <a:rPr lang="en-GB" sz="24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i="1" dirty="0" smtClean="0">
                <a:solidFill>
                  <a:srgbClr val="00CC00"/>
                </a:solidFill>
              </a:rPr>
              <a:t>Multi-</a:t>
            </a:r>
            <a:r>
              <a:rPr lang="en-GB" sz="2800" i="1" dirty="0" err="1" smtClean="0">
                <a:solidFill>
                  <a:srgbClr val="00CC00"/>
                </a:solidFill>
              </a:rPr>
              <a:t>disciplinarity</a:t>
            </a:r>
            <a:r>
              <a:rPr lang="en-GB" sz="2800" i="1" dirty="0" smtClean="0">
                <a:solidFill>
                  <a:srgbClr val="00CC00"/>
                </a:solidFill>
              </a:rPr>
              <a:t> and multiculturalism in sustainability  education: pedagogy of risk and ethics  </a:t>
            </a:r>
            <a:endParaRPr lang="en-GB" sz="2800" dirty="0">
              <a:solidFill>
                <a:srgbClr val="00CC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86200"/>
            <a:ext cx="7000924" cy="1752600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 smtClean="0"/>
              <a:t>Presenters / Facilitators</a:t>
            </a:r>
          </a:p>
          <a:p>
            <a:r>
              <a:rPr lang="en-GB" sz="2100" dirty="0" smtClean="0"/>
              <a:t>FBL teaching and research team: Svetlana Cicmil, Benoit Dutilleul, Ben Pontin, Derek Braddon, , Vanessa Iwowo Fabian Frenzel </a:t>
            </a:r>
          </a:p>
          <a:p>
            <a:endParaRPr lang="en-GB" sz="1700" dirty="0" smtClean="0"/>
          </a:p>
          <a:p>
            <a:r>
              <a:rPr lang="en-GB" sz="2100" dirty="0" smtClean="0"/>
              <a:t>with MBA students and researchers: Stephen Batson, Nigel Stone, Elisabeth Reiersen</a:t>
            </a:r>
            <a:endParaRPr lang="en-GB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GB" sz="2200" dirty="0" smtClean="0"/>
              <a:t>Executive MBA: </a:t>
            </a:r>
            <a:r>
              <a:rPr lang="en-GB" sz="2200" i="1" dirty="0" smtClean="0"/>
              <a:t>Risk and Sustainability in Global Operations</a:t>
            </a:r>
            <a:r>
              <a:rPr lang="en-GB" sz="2800" i="1" dirty="0" smtClean="0"/>
              <a:t> 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Our pedagogic aims and convictions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GB" sz="2400" dirty="0" smtClean="0"/>
              <a:t>Refocusing attention on </a:t>
            </a:r>
            <a:r>
              <a:rPr lang="en-GB" sz="2400" i="1" dirty="0" smtClean="0"/>
              <a:t>sustainability crisis 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as </a:t>
            </a:r>
            <a:r>
              <a:rPr lang="en-GB" sz="1800" i="1" dirty="0"/>
              <a:t>a complex alarming </a:t>
            </a:r>
            <a:r>
              <a:rPr lang="en-GB" sz="1800" i="1" dirty="0" smtClean="0"/>
              <a:t>issue</a:t>
            </a:r>
            <a:endParaRPr lang="en-GB" sz="1800" i="1" dirty="0"/>
          </a:p>
          <a:p>
            <a:pPr lvl="2">
              <a:buFontTx/>
              <a:buChar char="-"/>
            </a:pPr>
            <a:r>
              <a:rPr lang="en-GB" sz="1800" i="1" dirty="0" smtClean="0"/>
              <a:t>not just an economic-scientific problem but a moral one </a:t>
            </a:r>
          </a:p>
          <a:p>
            <a:r>
              <a:rPr lang="en-GB" sz="2400" dirty="0" smtClean="0"/>
              <a:t>Exposing consequences of the ontological separation between the socio-economic and the ecological  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introducing </a:t>
            </a:r>
            <a:r>
              <a:rPr lang="en-GB" sz="1800" i="1" dirty="0">
                <a:hlinkClick r:id="rId2" action="ppaction://hlinkpres?slideindex=1&amp;slidetitle=Slide 1"/>
              </a:rPr>
              <a:t>ethical concerns and risks </a:t>
            </a:r>
            <a:r>
              <a:rPr lang="en-GB" sz="1800" i="1" dirty="0"/>
              <a:t>associated with the dominant focus on infinite growth and technological / scientific solutions  to ecological </a:t>
            </a:r>
            <a:r>
              <a:rPr lang="en-GB" sz="1800" i="1" dirty="0" smtClean="0"/>
              <a:t>crisis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Humans/organisations-IN-nature  </a:t>
            </a:r>
            <a:r>
              <a:rPr lang="en-GB" sz="1800" i="1" dirty="0" err="1" smtClean="0"/>
              <a:t>vs</a:t>
            </a:r>
            <a:r>
              <a:rPr lang="en-GB" sz="1800" i="1" dirty="0" smtClean="0"/>
              <a:t> humans/organisations-AND-nature</a:t>
            </a:r>
          </a:p>
          <a:p>
            <a:r>
              <a:rPr lang="en-GB" sz="2400" dirty="0" smtClean="0"/>
              <a:t>Critical pedagogy </a:t>
            </a:r>
            <a:r>
              <a:rPr lang="en-GB" sz="2400" dirty="0"/>
              <a:t>i</a:t>
            </a:r>
            <a:r>
              <a:rPr lang="en-GB" sz="2400" dirty="0" smtClean="0"/>
              <a:t>nformed by moral philosophy </a:t>
            </a:r>
          </a:p>
          <a:p>
            <a:pPr lvl="2"/>
            <a:r>
              <a:rPr lang="en-GB" sz="1800" i="1" dirty="0"/>
              <a:t>Discussing the process that has led to unsustainable world </a:t>
            </a:r>
          </a:p>
          <a:p>
            <a:pPr lvl="2"/>
            <a:r>
              <a:rPr lang="en-GB" sz="1800" i="1" dirty="0"/>
              <a:t>Broadening the focus to embrace concerns of values, vulnerabilities and (in)equality</a:t>
            </a:r>
          </a:p>
          <a:p>
            <a:pPr lvl="2"/>
            <a:r>
              <a:rPr lang="en-GB" sz="1800" i="1" dirty="0"/>
              <a:t>Ethically addressing both the causes and solutions to the </a:t>
            </a:r>
            <a:r>
              <a:rPr lang="en-GB" sz="1800" i="1" dirty="0" smtClean="0"/>
              <a:t>crisis</a:t>
            </a:r>
            <a:endParaRPr lang="en-GB"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‘Sustainability’ – a non-homogenous </a:t>
            </a:r>
            <a:r>
              <a:rPr lang="en-GB" sz="2400" dirty="0"/>
              <a:t>subject </a:t>
            </a:r>
          </a:p>
          <a:p>
            <a:pPr lvl="2">
              <a:buFontTx/>
              <a:buChar char="-"/>
            </a:pPr>
            <a:r>
              <a:rPr lang="en-GB" sz="1800" i="1" dirty="0"/>
              <a:t>academic content, </a:t>
            </a:r>
          </a:p>
          <a:p>
            <a:pPr lvl="2">
              <a:buFontTx/>
              <a:buChar char="-"/>
            </a:pPr>
            <a:r>
              <a:rPr lang="en-GB" sz="1800" i="1" dirty="0"/>
              <a:t>practical application; relevance; </a:t>
            </a:r>
          </a:p>
          <a:p>
            <a:pPr lvl="2">
              <a:buFontTx/>
              <a:buChar char="-"/>
            </a:pPr>
            <a:r>
              <a:rPr lang="en-GB" sz="1800" i="1" dirty="0"/>
              <a:t>perspectives and personal positions </a:t>
            </a:r>
            <a:endParaRPr lang="en-GB" sz="1800" i="1" dirty="0" smtClean="0"/>
          </a:p>
          <a:p>
            <a:pPr lvl="2">
              <a:buNone/>
            </a:pPr>
            <a:r>
              <a:rPr lang="en-GB" sz="1800" i="1" dirty="0" smtClean="0"/>
              <a:t> </a:t>
            </a:r>
            <a:endParaRPr lang="en-GB" sz="1800" i="1" dirty="0"/>
          </a:p>
          <a:p>
            <a:r>
              <a:rPr lang="en-GB" sz="2400" dirty="0"/>
              <a:t>MBA programme </a:t>
            </a:r>
          </a:p>
          <a:p>
            <a:pPr lvl="2">
              <a:buFontTx/>
              <a:buChar char="-"/>
            </a:pPr>
            <a:r>
              <a:rPr lang="en-GB" sz="1800" i="1" dirty="0"/>
              <a:t>Vested / powerful interests, tradition and </a:t>
            </a:r>
            <a:r>
              <a:rPr lang="en-GB" sz="1800" i="1" dirty="0" smtClean="0"/>
              <a:t>expectations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‘utilitarian</a:t>
            </a:r>
            <a:r>
              <a:rPr lang="en-GB" sz="1800" i="1" dirty="0"/>
              <a:t>’ culture (advantage, </a:t>
            </a:r>
            <a:r>
              <a:rPr lang="en-GB" sz="1800" i="1" dirty="0" smtClean="0"/>
              <a:t>ambition, elite status</a:t>
            </a:r>
            <a:r>
              <a:rPr lang="en-GB" sz="1800" i="1" dirty="0"/>
              <a:t>, business</a:t>
            </a:r>
            <a:r>
              <a:rPr lang="en-GB" sz="1800" i="1" dirty="0" smtClean="0"/>
              <a:t>)</a:t>
            </a:r>
          </a:p>
          <a:p>
            <a:pPr lvl="2">
              <a:buNone/>
            </a:pPr>
            <a:endParaRPr lang="en-GB" sz="1800" i="1" dirty="0" smtClean="0"/>
          </a:p>
          <a:p>
            <a:r>
              <a:rPr lang="en-GB" sz="2400" dirty="0" smtClean="0"/>
              <a:t>Micro-diversity </a:t>
            </a:r>
            <a:r>
              <a:rPr lang="en-GB" sz="2400" dirty="0"/>
              <a:t>in the class, in the </a:t>
            </a:r>
            <a:r>
              <a:rPr lang="en-GB" sz="2400" dirty="0" smtClean="0"/>
              <a:t>moment</a:t>
            </a:r>
            <a:endParaRPr lang="en-GB" sz="2000" dirty="0" smtClean="0"/>
          </a:p>
          <a:p>
            <a:pPr>
              <a:buNone/>
            </a:pPr>
            <a:r>
              <a:rPr lang="en-GB" sz="2400" dirty="0" smtClean="0"/>
              <a:t> </a:t>
            </a:r>
            <a:endParaRPr lang="en-GB" sz="2400" dirty="0"/>
          </a:p>
          <a:p>
            <a:r>
              <a:rPr lang="en-GB" sz="2400" dirty="0"/>
              <a:t>Learning process - resistance and anxiety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Executive </a:t>
            </a:r>
            <a:r>
              <a:rPr lang="en-GB" sz="2400" dirty="0" smtClean="0"/>
              <a:t>MBA: </a:t>
            </a:r>
            <a:r>
              <a:rPr lang="en-GB" sz="2400" i="1" dirty="0"/>
              <a:t>Risk and Sustainability in Global Operations</a:t>
            </a:r>
            <a:r>
              <a:rPr lang="en-GB" sz="2400" dirty="0"/>
              <a:t>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Key </a:t>
            </a:r>
            <a:r>
              <a:rPr lang="en-GB" sz="3100" dirty="0"/>
              <a:t>Anticipated Challenges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/>
              <a:t>Disciplinary diversity of the teaching team 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Economics, Politics, Philosophy, Law, Management, Sociology, Engineering</a:t>
            </a:r>
          </a:p>
          <a:p>
            <a:pPr lvl="2">
              <a:buFontTx/>
              <a:buChar char="-"/>
            </a:pPr>
            <a:endParaRPr lang="en-GB" sz="1800" i="1" dirty="0" smtClean="0"/>
          </a:p>
          <a:p>
            <a:pPr lvl="2">
              <a:buFontTx/>
              <a:buChar char="-"/>
            </a:pPr>
            <a:endParaRPr lang="en-GB" sz="1800" i="1" dirty="0"/>
          </a:p>
          <a:p>
            <a:r>
              <a:rPr lang="en-GB" sz="2600" dirty="0">
                <a:hlinkClick r:id="rId2" action="ppaction://hlinkfile"/>
              </a:rPr>
              <a:t>Visual means</a:t>
            </a:r>
            <a:endParaRPr lang="en-GB" sz="2600" dirty="0"/>
          </a:p>
          <a:p>
            <a:pPr lvl="2">
              <a:buFontTx/>
              <a:buChar char="-"/>
            </a:pPr>
            <a:r>
              <a:rPr lang="en-GB" sz="1800" i="1" dirty="0" smtClean="0"/>
              <a:t>Drawings, Art, Poetry and Film</a:t>
            </a:r>
          </a:p>
          <a:p>
            <a:pPr lvl="2">
              <a:buNone/>
            </a:pPr>
            <a:r>
              <a:rPr lang="en-GB" sz="1800" i="1" dirty="0" smtClean="0"/>
              <a:t>  </a:t>
            </a:r>
          </a:p>
          <a:p>
            <a:r>
              <a:rPr lang="en-GB" sz="2600" dirty="0" smtClean="0">
                <a:hlinkClick r:id="rId3" action="ppaction://hlinkfile"/>
              </a:rPr>
              <a:t>Attention to </a:t>
            </a:r>
            <a:r>
              <a:rPr lang="en-GB" sz="2600" dirty="0">
                <a:hlinkClick r:id="rId3" action="ppaction://hlinkfile"/>
              </a:rPr>
              <a:t>language </a:t>
            </a:r>
            <a:endParaRPr lang="en-GB" sz="2600" dirty="0"/>
          </a:p>
          <a:p>
            <a:pPr lvl="2">
              <a:buFontTx/>
              <a:buChar char="-"/>
            </a:pPr>
            <a:r>
              <a:rPr lang="en-GB" sz="1800" i="1" dirty="0" smtClean="0"/>
              <a:t>Sense-making; negotiation of meaning</a:t>
            </a:r>
          </a:p>
          <a:p>
            <a:pPr>
              <a:buFontTx/>
              <a:buChar char="-"/>
            </a:pPr>
            <a:endParaRPr lang="en-GB" sz="2600" i="1" dirty="0" smtClean="0"/>
          </a:p>
          <a:p>
            <a:r>
              <a:rPr lang="en-GB" sz="2600" dirty="0">
                <a:hlinkClick r:id="rId4"/>
              </a:rPr>
              <a:t>Study trip  </a:t>
            </a:r>
            <a:endParaRPr lang="en-GB" sz="2600" dirty="0"/>
          </a:p>
          <a:p>
            <a:pPr lvl="2">
              <a:buFontTx/>
              <a:buChar char="-"/>
            </a:pPr>
            <a:r>
              <a:rPr lang="en-GB" sz="1800" i="1" dirty="0" smtClean="0"/>
              <a:t>Being in nature; Intrinsic value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Discussion of future scenarios: Classes in the eco-protected areas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Exposure, reflection and respect toward socio-cultural and ecological diversity</a:t>
            </a:r>
          </a:p>
          <a:p>
            <a:pPr lvl="2">
              <a:buFontTx/>
              <a:buChar char="-"/>
            </a:pPr>
            <a:r>
              <a:rPr lang="en-GB" sz="1800" i="1" dirty="0" smtClean="0"/>
              <a:t>Humanity and healthy relationships with others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Executive </a:t>
            </a:r>
            <a:r>
              <a:rPr lang="en-GB" sz="2400" dirty="0" smtClean="0"/>
              <a:t>MBA: </a:t>
            </a:r>
            <a:r>
              <a:rPr lang="en-GB" sz="2400" i="1" dirty="0"/>
              <a:t>Risk and Sustainability in Global Operations</a:t>
            </a:r>
            <a:r>
              <a:rPr lang="en-GB" sz="2400" dirty="0"/>
              <a:t>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Innovative pedagogic methods </a:t>
            </a:r>
            <a:endParaRPr lang="en-GB" sz="3100" dirty="0"/>
          </a:p>
        </p:txBody>
      </p:sp>
      <p:sp>
        <p:nvSpPr>
          <p:cNvPr id="5" name="Right Brace 4"/>
          <p:cNvSpPr/>
          <p:nvPr/>
        </p:nvSpPr>
        <p:spPr>
          <a:xfrm>
            <a:off x="5508104" y="2708920"/>
            <a:ext cx="288032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084168" y="2564904"/>
            <a:ext cx="1728192" cy="2134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- Building shared understanding</a:t>
            </a:r>
          </a:p>
          <a:p>
            <a:pPr>
              <a:buFontTx/>
              <a:buChar char="-"/>
            </a:pPr>
            <a:r>
              <a:rPr lang="en-GB" sz="1600" dirty="0" smtClean="0"/>
              <a:t>Focusing on values, humanity and moral responsibility </a:t>
            </a:r>
          </a:p>
          <a:p>
            <a:pPr>
              <a:buFontTx/>
              <a:buChar char="-"/>
            </a:pPr>
            <a:r>
              <a:rPr lang="en-GB" sz="1600" dirty="0" smtClean="0"/>
              <a:t>Considering alternatives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320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‘Education for Sustainable Development: a springboard for innovation, student enrichment and partnership’   UWE Conference Workshop:  Multi-disciplinarity and multiculturalism in sustainability  education: pedagogy of risk and ethics  </vt:lpstr>
      <vt:lpstr>Executive MBA: Risk and Sustainability in Global Operations   Our pedagogic aims and convictions </vt:lpstr>
      <vt:lpstr>Executive MBA: Risk and Sustainability in Global Operations   Key Anticipated Challenges  </vt:lpstr>
      <vt:lpstr>Executive MBA: Risk and Sustainability in Global Operations   Innovative pedagogic methods 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for Sustainable Development: a springboard for innovation, student enrichment and partnership   Conference Workshop: Multi-disciplinarity and multiculturalism in sustainability  education: pedagogy of risk and ethics</dc:title>
  <dc:creator>Svetlana Cicmil</dc:creator>
  <cp:lastModifiedBy>Dawn Johnson</cp:lastModifiedBy>
  <cp:revision>26</cp:revision>
  <dcterms:created xsi:type="dcterms:W3CDTF">2011-05-08T09:24:13Z</dcterms:created>
  <dcterms:modified xsi:type="dcterms:W3CDTF">2013-07-03T09:29:03Z</dcterms:modified>
</cp:coreProperties>
</file>