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60" r:id="rId5"/>
    <p:sldId id="258" r:id="rId6"/>
    <p:sldId id="261" r:id="rId7"/>
    <p:sldId id="271" r:id="rId8"/>
    <p:sldId id="272" r:id="rId9"/>
    <p:sldId id="263" r:id="rId10"/>
    <p:sldId id="269" r:id="rId11"/>
    <p:sldId id="270" r:id="rId12"/>
    <p:sldId id="274" r:id="rId13"/>
    <p:sldId id="273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 slid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977D7-AE9F-484B-80A3-EFA6DD39390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2744103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84FD8-5135-435D-A8F1-7C66537B465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0478806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9709E-22BD-4540-BDF4-A7C1DB55283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0188288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B4FFE-14DE-4A6C-B00F-A5207C17165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737B0-8D83-411C-BBD7-513AA2D173D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8815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F9A11-B937-46AD-B072-C7812E3DCA8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AB658-957F-4668-8F35-CB79496E1CBB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3874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602C4-2304-4F94-8EFA-525142C790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0F8A1-CC11-4D8C-981B-66D44FDEAE4D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801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F279-DB35-4E17-AFC3-B74BBEE183F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E8782-F1E1-457E-9462-9527B8081554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3771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090F3-6927-415D-9852-860335FB2D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86041-0D42-4D2E-816F-22937A85C834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1702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65BFD-9216-4238-B412-76D216CE50A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015E1-7C71-41C8-A7E0-FAEE9006BA95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9950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F3B10-6781-46F2-B05E-1E1F296F777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9C525-7350-4975-8E17-AD7DC3E9BB0F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62619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3FEE1-A3B0-47A8-B4F2-C7122E1E53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F25D9-8525-418E-B3B4-A38B44D50CCE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080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2C929-4490-4D8E-AE3F-CAEA0D70D22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2686385"/>
      </p:ext>
    </p:extLst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8025E-F2B7-4D97-B4A2-9BF04610273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6483F-0A5D-4511-81AA-5681163F160B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85023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44405-56DD-4D75-B14B-088D58C4166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7139A-051C-4A9C-98EF-FFD5057D0C4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5921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99201-193C-4CC6-986C-06F1AAA98E4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E31AA-88E0-48C3-BD30-AACD9D17A06D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5445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B4FFE-14DE-4A6C-B00F-A5207C17165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737B0-8D83-411C-BBD7-513AA2D173D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6980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F9A11-B937-46AD-B072-C7812E3DCA8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AB658-957F-4668-8F35-CB79496E1CBB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4258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602C4-2304-4F94-8EFA-525142C790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0F8A1-CC11-4D8C-981B-66D44FDEAE4D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67290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F279-DB35-4E17-AFC3-B74BBEE183F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E8782-F1E1-457E-9462-9527B8081554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00070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090F3-6927-415D-9852-860335FB2D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86041-0D42-4D2E-816F-22937A85C834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32718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65BFD-9216-4238-B412-76D216CE50A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015E1-7C71-41C8-A7E0-FAEE9006BA95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83632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F3B10-6781-46F2-B05E-1E1F296F777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9C525-7350-4975-8E17-AD7DC3E9BB0F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0160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939F5-2975-4998-B3BD-16675B8DDC9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9100767"/>
      </p:ext>
    </p:extLst>
  </p:cSld>
  <p:clrMapOvr>
    <a:masterClrMapping/>
  </p:clrMapOvr>
  <p:transition spd="med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3FEE1-A3B0-47A8-B4F2-C7122E1E53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F25D9-8525-418E-B3B4-A38B44D50CCE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72599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8025E-F2B7-4D97-B4A2-9BF04610273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6483F-0A5D-4511-81AA-5681163F160B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25258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44405-56DD-4D75-B14B-088D58C4166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7139A-051C-4A9C-98EF-FFD5057D0C4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78063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99201-193C-4CC6-986C-06F1AAA98E4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E31AA-88E0-48C3-BD30-AACD9D17A06D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977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FFA96-EBCE-45AB-9562-AEC5524A042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1159321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80C22-EDEA-434F-91D1-97A073CF0FF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2545770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6230E-1A27-49D2-996A-11F91C61DFC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640069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26611-1660-4371-A6D1-FDF8B2E8E4B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1103564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B8D7A-EB60-48D0-89F0-172B3F4A5A6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2757232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CA15F-B0EF-43DD-9D90-36C0BAB081D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7065100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Title slid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0438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89F66D-1F9E-4A09-AAAE-27713EA7E74E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141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General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D54619-BCDA-4090-83A5-50906AC2B0D5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084E8B-7920-4743-8D80-B850CAFDE41A}" type="slidenum">
              <a:rPr lang="en-GB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538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00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General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D54619-BCDA-4090-83A5-50906AC2B0D5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6/20/2011</a:t>
            </a:fld>
            <a:endParaRPr lang="en-GB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084E8B-7920-4743-8D80-B850CAFDE41A}" type="slidenum">
              <a:rPr lang="en-GB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999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00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571500"/>
            <a:ext cx="7886700" cy="2470150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b="1" kern="1200" dirty="0" smtClean="0">
                <a:solidFill>
                  <a:srgbClr val="000000"/>
                </a:solidFill>
                <a:ea typeface="+mn-ea"/>
                <a:cs typeface="+mn-cs"/>
              </a:rPr>
              <a:t>Health-integrated Planning: Issues, Impediments and Opportunities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3071813"/>
            <a:ext cx="7200900" cy="17526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defRPr/>
            </a:pPr>
            <a:r>
              <a:rPr lang="en-GB" sz="1800" b="1" kern="1200" dirty="0" smtClean="0">
                <a:solidFill>
                  <a:srgbClr val="000000"/>
                </a:solidFill>
              </a:rPr>
              <a:t>Presentations for World Planning Schools Congress 2011</a:t>
            </a:r>
          </a:p>
          <a:p>
            <a:pPr algn="l" eaLnBrk="1" hangingPunct="1">
              <a:spcBef>
                <a:spcPct val="0"/>
              </a:spcBef>
              <a:defRPr/>
            </a:pPr>
            <a:r>
              <a:rPr lang="en-GB" sz="1800" b="1" kern="1200" dirty="0" smtClean="0">
                <a:solidFill>
                  <a:srgbClr val="000000"/>
                </a:solidFill>
              </a:rPr>
              <a:t>University of Western </a:t>
            </a:r>
            <a:r>
              <a:rPr lang="en-GB" sz="1800" b="1" kern="1200" dirty="0">
                <a:solidFill>
                  <a:srgbClr val="000000"/>
                </a:solidFill>
              </a:rPr>
              <a:t>A</a:t>
            </a:r>
            <a:r>
              <a:rPr lang="en-GB" sz="1800" b="1" kern="1200" dirty="0" smtClean="0">
                <a:solidFill>
                  <a:srgbClr val="000000"/>
                </a:solidFill>
              </a:rPr>
              <a:t>ustralia, Perth 4-8 July 2011</a:t>
            </a:r>
          </a:p>
          <a:p>
            <a:pPr algn="l" eaLnBrk="1" hangingPunct="1">
              <a:spcBef>
                <a:spcPct val="0"/>
              </a:spcBef>
              <a:defRPr/>
            </a:pPr>
            <a:endParaRPr lang="en-GB" sz="1800" b="1" kern="1200" dirty="0" smtClean="0">
              <a:solidFill>
                <a:srgbClr val="000000"/>
              </a:solidFill>
            </a:endParaRPr>
          </a:p>
          <a:p>
            <a:pPr algn="l" eaLnBrk="1" hangingPunct="1">
              <a:spcBef>
                <a:spcPct val="0"/>
              </a:spcBef>
              <a:defRPr/>
            </a:pPr>
            <a:r>
              <a:rPr lang="en-GB" sz="1800" b="1" kern="1200" dirty="0" smtClean="0">
                <a:solidFill>
                  <a:srgbClr val="000000"/>
                </a:solidFill>
              </a:rPr>
              <a:t>Professor Hugh Barton, Dr Laurence Carmichael </a:t>
            </a:r>
          </a:p>
          <a:p>
            <a:pPr algn="l" eaLnBrk="1" hangingPunct="1">
              <a:spcBef>
                <a:spcPct val="0"/>
              </a:spcBef>
              <a:defRPr/>
            </a:pPr>
            <a:endParaRPr lang="en-GB" sz="1800" b="1" kern="1200" dirty="0" smtClean="0">
              <a:solidFill>
                <a:srgbClr val="000000"/>
              </a:solidFill>
            </a:endParaRPr>
          </a:p>
          <a:p>
            <a:pPr algn="l" eaLnBrk="1" hangingPunct="1">
              <a:spcBef>
                <a:spcPct val="0"/>
              </a:spcBef>
              <a:defRPr/>
            </a:pPr>
            <a:r>
              <a:rPr lang="en-GB" sz="1800" b="1" kern="1200" dirty="0" smtClean="0">
                <a:solidFill>
                  <a:srgbClr val="000000"/>
                </a:solidFill>
              </a:rPr>
              <a:t>WHO Collaborating Centre for Healthy Urban Environments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11480292"/>
      </p:ext>
    </p:extLst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/>
              <a:t>3b. </a:t>
            </a:r>
            <a:r>
              <a:rPr lang="en-GB" sz="3200" b="1" dirty="0" smtClean="0"/>
              <a:t>How </a:t>
            </a:r>
            <a:r>
              <a:rPr lang="en-GB" sz="3200" b="1" i="1" dirty="0" smtClean="0"/>
              <a:t>should</a:t>
            </a:r>
            <a:r>
              <a:rPr lang="en-GB" sz="3200" b="1" dirty="0" smtClean="0"/>
              <a:t> we integrate health into the planning process?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Development process: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Developing a more accountable HIA process</a:t>
            </a:r>
          </a:p>
          <a:p>
            <a:r>
              <a:rPr lang="en-GB" sz="2400" dirty="0" smtClean="0"/>
              <a:t>City influence on the development process</a:t>
            </a:r>
          </a:p>
          <a:p>
            <a:r>
              <a:rPr lang="en-GB" sz="2400" dirty="0" smtClean="0"/>
              <a:t>Leadership and expertise</a:t>
            </a:r>
          </a:p>
          <a:p>
            <a:r>
              <a:rPr lang="en-GB" sz="2400" dirty="0" smtClean="0"/>
              <a:t>Community engagement</a:t>
            </a:r>
          </a:p>
          <a:p>
            <a:r>
              <a:rPr lang="en-GB" sz="2400" dirty="0" smtClean="0"/>
              <a:t>Diversity of investors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GB" sz="3200" b="1" dirty="0" smtClean="0"/>
              <a:t>4. What </a:t>
            </a:r>
            <a:r>
              <a:rPr lang="en-GB" sz="3200" b="1" dirty="0"/>
              <a:t>are the limitations and gaps in the evidence?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en-GB" sz="2400" dirty="0">
                <a:latin typeface="Arial" charset="0"/>
                <a:cs typeface="Arial" charset="0"/>
              </a:rPr>
              <a:t>Research agenda to develop</a:t>
            </a:r>
          </a:p>
          <a:p>
            <a:r>
              <a:rPr lang="en-GB" sz="2400" dirty="0">
                <a:latin typeface="Arial" charset="0"/>
                <a:cs typeface="Arial" charset="0"/>
              </a:rPr>
              <a:t>The degree to which healthy policies are implemented at development management stage</a:t>
            </a:r>
          </a:p>
          <a:p>
            <a:r>
              <a:rPr lang="en-GB" sz="2400" dirty="0">
                <a:latin typeface="Arial" charset="0"/>
                <a:cs typeface="Arial" charset="0"/>
              </a:rPr>
              <a:t>The longer term health impacts of SA, SIA, </a:t>
            </a:r>
            <a:r>
              <a:rPr lang="en-GB" sz="2400" dirty="0" err="1">
                <a:latin typeface="Arial" charset="0"/>
                <a:cs typeface="Arial" charset="0"/>
              </a:rPr>
              <a:t>EqIA</a:t>
            </a:r>
            <a:r>
              <a:rPr lang="en-GB" sz="2400" dirty="0">
                <a:latin typeface="Arial" charset="0"/>
                <a:cs typeface="Arial" charset="0"/>
              </a:rPr>
              <a:t> or IA of projects or plans</a:t>
            </a:r>
          </a:p>
          <a:p>
            <a:r>
              <a:rPr lang="en-GB" sz="2400" dirty="0">
                <a:latin typeface="Arial" charset="0"/>
                <a:cs typeface="Arial" charset="0"/>
              </a:rPr>
              <a:t>Barriers &amp; facilitators (primary research)</a:t>
            </a:r>
          </a:p>
          <a:p>
            <a:r>
              <a:rPr lang="en-GB" sz="2400" dirty="0">
                <a:latin typeface="Arial" charset="0"/>
                <a:cs typeface="Arial" charset="0"/>
              </a:rPr>
              <a:t>Impact of different approaches to the development process on health </a:t>
            </a:r>
            <a:r>
              <a:rPr lang="en-GB" sz="2400" dirty="0" smtClean="0">
                <a:latin typeface="Arial" charset="0"/>
                <a:cs typeface="Arial" charset="0"/>
              </a:rPr>
              <a:t>outcomes</a:t>
            </a:r>
          </a:p>
          <a:p>
            <a:r>
              <a:rPr lang="en-GB" sz="2400" dirty="0" smtClean="0">
                <a:latin typeface="Arial" charset="0"/>
                <a:cs typeface="Arial" charset="0"/>
              </a:rPr>
              <a:t>Issue of “self reporting” (</a:t>
            </a:r>
            <a:r>
              <a:rPr lang="en-GB" sz="2400" dirty="0" err="1" smtClean="0">
                <a:latin typeface="Arial" charset="0"/>
                <a:cs typeface="Arial" charset="0"/>
              </a:rPr>
              <a:t>eg</a:t>
            </a:r>
            <a:r>
              <a:rPr lang="en-GB" sz="2400" dirty="0" smtClean="0">
                <a:latin typeface="Arial" charset="0"/>
                <a:cs typeface="Arial" charset="0"/>
              </a:rPr>
              <a:t> HIA)</a:t>
            </a:r>
            <a:endParaRPr lang="en-GB" sz="2400" dirty="0">
              <a:latin typeface="Arial" charset="0"/>
              <a:cs typeface="Arial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05411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GB" sz="3200" b="1" dirty="0" smtClean="0"/>
              <a:t>5. What </a:t>
            </a:r>
            <a:r>
              <a:rPr lang="en-GB" sz="3200" b="1" dirty="0"/>
              <a:t>are the implications for practice and education?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2400" dirty="0" smtClean="0">
                <a:latin typeface="Arial" charset="0"/>
                <a:cs typeface="Arial" charset="0"/>
              </a:rPr>
              <a:t>Education </a:t>
            </a:r>
            <a:r>
              <a:rPr lang="en-GB" sz="2400" dirty="0">
                <a:latin typeface="Arial" charset="0"/>
                <a:cs typeface="Arial" charset="0"/>
              </a:rPr>
              <a:t>for </a:t>
            </a:r>
            <a:r>
              <a:rPr lang="en-GB" sz="2400" dirty="0" smtClean="0">
                <a:latin typeface="Arial" charset="0"/>
                <a:cs typeface="Arial" charset="0"/>
              </a:rPr>
              <a:t>planners</a:t>
            </a:r>
            <a:endParaRPr lang="en-GB" sz="2400" dirty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n-GB" sz="2400" dirty="0">
                <a:latin typeface="Arial" charset="0"/>
                <a:cs typeface="Arial" charset="0"/>
              </a:rPr>
              <a:t>Engagement of health agencies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Arial" charset="0"/>
                <a:cs typeface="Arial" charset="0"/>
              </a:rPr>
              <a:t>Building in collaboration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Arial" charset="0"/>
                <a:cs typeface="Arial" charset="0"/>
              </a:rPr>
              <a:t>Applying policy to development decisions consistently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Arial" charset="0"/>
                <a:cs typeface="Arial" charset="0"/>
              </a:rPr>
              <a:t>Joint appointments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Arial" charset="0"/>
                <a:cs typeface="Arial" charset="0"/>
              </a:rPr>
              <a:t>Effective monitoring &amp; better indicators</a:t>
            </a:r>
          </a:p>
          <a:p>
            <a:pPr>
              <a:lnSpc>
                <a:spcPct val="15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44019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pPr algn="ctr"/>
            <a:r>
              <a:rPr lang="en-GB" sz="3200" b="1" dirty="0" smtClean="0"/>
              <a:t>5. WHO Collaborating Centre’s response to needs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Health </a:t>
            </a:r>
            <a:r>
              <a:rPr lang="en-GB" sz="2400" dirty="0" smtClean="0"/>
              <a:t>map</a:t>
            </a:r>
          </a:p>
          <a:p>
            <a:endParaRPr lang="en-GB" sz="2400" dirty="0" smtClean="0"/>
          </a:p>
          <a:p>
            <a:r>
              <a:rPr lang="en-GB" sz="2400" dirty="0" smtClean="0"/>
              <a:t>Spectrum</a:t>
            </a:r>
          </a:p>
          <a:p>
            <a:endParaRPr lang="en-GB" sz="2400" dirty="0" smtClean="0"/>
          </a:p>
          <a:p>
            <a:r>
              <a:rPr lang="en-GB" sz="2400" dirty="0" smtClean="0"/>
              <a:t>Health </a:t>
            </a:r>
            <a:r>
              <a:rPr lang="en-GB" sz="2400" dirty="0" smtClean="0"/>
              <a:t>audits</a:t>
            </a:r>
          </a:p>
          <a:p>
            <a:endParaRPr lang="en-GB" sz="2400" dirty="0" smtClean="0"/>
          </a:p>
          <a:p>
            <a:r>
              <a:rPr lang="en-GB" sz="2400" dirty="0" smtClean="0"/>
              <a:t>CPD </a:t>
            </a:r>
            <a:r>
              <a:rPr lang="en-GB" sz="2400" dirty="0" smtClean="0"/>
              <a:t>on-line courses</a:t>
            </a:r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3682744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dirty="0" smtClean="0"/>
              <a:t>Background to research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charset="0"/>
                <a:cs typeface="Arial" charset="0"/>
              </a:rPr>
              <a:t>WHO Collaborating Centre in Healthy Urban Environments</a:t>
            </a:r>
          </a:p>
          <a:p>
            <a:r>
              <a:rPr lang="en-GB" sz="2400" dirty="0" smtClean="0">
                <a:latin typeface="Arial" charset="0"/>
                <a:cs typeface="Arial" charset="0"/>
              </a:rPr>
              <a:t>NICE Reviews 1-6</a:t>
            </a:r>
          </a:p>
          <a:p>
            <a:pPr eaLnBrk="1" hangingPunct="1"/>
            <a:r>
              <a:rPr lang="en-GB" sz="2400" dirty="0" smtClean="0"/>
              <a:t>Scope: </a:t>
            </a:r>
            <a:r>
              <a:rPr lang="en-GB" sz="2400" dirty="0">
                <a:latin typeface="Arial" charset="0"/>
                <a:cs typeface="Arial" charset="0"/>
              </a:rPr>
              <a:t>Consider how health should be integrated into:</a:t>
            </a:r>
          </a:p>
          <a:p>
            <a:pPr lvl="1" eaLnBrk="1" hangingPunct="1"/>
            <a:r>
              <a:rPr lang="en-GB" sz="2400" dirty="0">
                <a:latin typeface="Arial" charset="0"/>
                <a:cs typeface="Arial" charset="0"/>
              </a:rPr>
              <a:t> </a:t>
            </a:r>
            <a:r>
              <a:rPr lang="en-GB" sz="2400" dirty="0" smtClean="0">
                <a:latin typeface="Arial" charset="0"/>
                <a:cs typeface="Arial" charset="0"/>
              </a:rPr>
              <a:t>planning </a:t>
            </a:r>
            <a:r>
              <a:rPr lang="en-GB" sz="2400" dirty="0">
                <a:latin typeface="Arial" charset="0"/>
                <a:cs typeface="Arial" charset="0"/>
              </a:rPr>
              <a:t>appraisal processes</a:t>
            </a:r>
          </a:p>
          <a:p>
            <a:pPr lvl="1" eaLnBrk="1" hangingPunct="1"/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smtClean="0">
                <a:latin typeface="Arial" charset="0"/>
                <a:cs typeface="Arial" charset="0"/>
              </a:rPr>
              <a:t>more broadly in the </a:t>
            </a:r>
            <a:r>
              <a:rPr lang="en-GB" sz="2400" dirty="0">
                <a:latin typeface="Arial" charset="0"/>
                <a:cs typeface="Arial" charset="0"/>
              </a:rPr>
              <a:t>planning process </a:t>
            </a:r>
          </a:p>
          <a:p>
            <a:pPr lvl="1" eaLnBrk="1" hangingPunct="1"/>
            <a:r>
              <a:rPr lang="en-GB" sz="2400" dirty="0" smtClean="0">
                <a:latin typeface="Arial" charset="0"/>
                <a:cs typeface="Arial" charset="0"/>
              </a:rPr>
              <a:t> the </a:t>
            </a:r>
            <a:r>
              <a:rPr lang="en-GB" sz="2400" dirty="0">
                <a:latin typeface="Arial" charset="0"/>
                <a:cs typeface="Arial" charset="0"/>
              </a:rPr>
              <a:t>development process</a:t>
            </a:r>
          </a:p>
          <a:p>
            <a:pPr lvl="0"/>
            <a:r>
              <a:rPr lang="en-GB" sz="2400" dirty="0" smtClean="0"/>
              <a:t>Limit: </a:t>
            </a:r>
            <a:r>
              <a:rPr lang="en-GB" sz="2400" dirty="0" smtClean="0"/>
              <a:t>no </a:t>
            </a:r>
            <a:r>
              <a:rPr lang="en-GB" sz="2400" dirty="0"/>
              <a:t>focus on development </a:t>
            </a:r>
            <a:r>
              <a:rPr lang="en-GB" sz="2400" dirty="0" smtClean="0"/>
              <a:t>systems, </a:t>
            </a:r>
            <a:r>
              <a:rPr lang="en-GB" sz="2400" dirty="0" smtClean="0"/>
              <a:t>on </a:t>
            </a:r>
            <a:r>
              <a:rPr lang="en-GB" sz="2400" dirty="0"/>
              <a:t>how land is </a:t>
            </a:r>
            <a:r>
              <a:rPr lang="en-GB" sz="2400" dirty="0" smtClean="0"/>
              <a:t>developed</a:t>
            </a:r>
          </a:p>
          <a:p>
            <a:pPr lvl="0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14591569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dirty="0" smtClean="0"/>
              <a:t>Research questions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sz="2400" dirty="0"/>
              <a:t>How far is health integrated into plan and project </a:t>
            </a:r>
            <a:r>
              <a:rPr lang="en-GB" sz="2400" dirty="0" smtClean="0"/>
              <a:t>appraisal and what are the main barriers and facilitators to that integration?</a:t>
            </a:r>
            <a:endParaRPr lang="en-GB" sz="2400" dirty="0"/>
          </a:p>
          <a:p>
            <a:pPr marL="457200" lvl="0" indent="-457200">
              <a:buFont typeface="+mj-lt"/>
              <a:buAutoNum type="arabicPeriod"/>
            </a:pPr>
            <a:r>
              <a:rPr lang="en-GB" sz="2400" dirty="0"/>
              <a:t>How far is it integrated into planning policy more </a:t>
            </a:r>
            <a:r>
              <a:rPr lang="en-GB" sz="2400" dirty="0" smtClean="0"/>
              <a:t>broadly and What </a:t>
            </a:r>
            <a:r>
              <a:rPr lang="en-GB" sz="2400" dirty="0"/>
              <a:t>are the main barriers and </a:t>
            </a:r>
            <a:r>
              <a:rPr lang="en-GB" sz="2400" dirty="0" smtClean="0"/>
              <a:t>facilitators </a:t>
            </a:r>
            <a:r>
              <a:rPr lang="en-GB" sz="2400" dirty="0"/>
              <a:t>to that integration?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/>
              <a:t>How </a:t>
            </a:r>
            <a:r>
              <a:rPr lang="en-GB" sz="2400" i="1" dirty="0"/>
              <a:t>should</a:t>
            </a:r>
            <a:r>
              <a:rPr lang="en-GB" sz="2400" dirty="0"/>
              <a:t> we integrate health into the planning process?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/>
              <a:t>What are the limitations and gaps in the evidence?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/>
              <a:t>What are the implications for practice and education</a:t>
            </a:r>
            <a:r>
              <a:rPr lang="en-GB" sz="2400" dirty="0" smtClean="0"/>
              <a:t>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9920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algn="ctr"/>
            <a:r>
              <a:rPr lang="en-GB" sz="3200" b="1" dirty="0" smtClean="0"/>
              <a:t>Methodology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en-GB" sz="2400" dirty="0" smtClean="0"/>
              <a:t>Multidisciplinary </a:t>
            </a:r>
            <a:r>
              <a:rPr lang="en-GB" sz="2400" dirty="0" smtClean="0"/>
              <a:t>team</a:t>
            </a:r>
          </a:p>
          <a:p>
            <a:endParaRPr lang="en-GB" sz="1400" dirty="0" smtClean="0"/>
          </a:p>
          <a:p>
            <a:r>
              <a:rPr lang="en-GB" sz="2400" dirty="0" smtClean="0"/>
              <a:t>Systematic review of evidence </a:t>
            </a:r>
            <a:r>
              <a:rPr lang="en-GB" sz="2400" dirty="0" smtClean="0"/>
              <a:t>following NICE guidance </a:t>
            </a:r>
            <a:endParaRPr lang="en-GB" sz="2400" dirty="0" smtClean="0"/>
          </a:p>
          <a:p>
            <a:endParaRPr lang="en-GB" sz="1400" dirty="0" smtClean="0"/>
          </a:p>
          <a:p>
            <a:r>
              <a:rPr lang="en-GB" sz="2400" dirty="0" smtClean="0"/>
              <a:t>Selection of good practice case studies in UK and </a:t>
            </a:r>
            <a:r>
              <a:rPr lang="en-GB" sz="2400" dirty="0" smtClean="0"/>
              <a:t>abroad: document analysis only</a:t>
            </a:r>
          </a:p>
          <a:p>
            <a:endParaRPr lang="en-GB" sz="1400" dirty="0" smtClean="0"/>
          </a:p>
          <a:p>
            <a:r>
              <a:rPr lang="en-GB" sz="2400" dirty="0" smtClean="0"/>
              <a:t>Supplementary evidence from other sources</a:t>
            </a:r>
            <a:endParaRPr lang="en-GB" sz="2400" dirty="0" smtClean="0"/>
          </a:p>
          <a:p>
            <a:endParaRPr lang="en-GB" sz="2400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3516230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pPr lvl="0" algn="ctr"/>
            <a:r>
              <a:rPr lang="en-GB" sz="3200" b="1" dirty="0" smtClean="0"/>
              <a:t>1a. </a:t>
            </a:r>
            <a:r>
              <a:rPr lang="en-GB" sz="3200" b="1" dirty="0" smtClean="0"/>
              <a:t>How </a:t>
            </a:r>
            <a:r>
              <a:rPr lang="en-GB" sz="3200" b="1" dirty="0"/>
              <a:t>far is health integrated into plan and project appraisal?</a:t>
            </a:r>
            <a:br>
              <a:rPr lang="en-GB" sz="3200" b="1" dirty="0"/>
            </a:br>
            <a:endParaRPr lang="en-GB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latin typeface="Arial" charset="0"/>
                <a:cs typeface="Arial" charset="0"/>
              </a:rPr>
              <a:t>Some evidence of integration through EIA, SEA and HIA of a variety of health outcomes</a:t>
            </a:r>
          </a:p>
          <a:p>
            <a:r>
              <a:rPr lang="en-GB" sz="2000" dirty="0" smtClean="0">
                <a:latin typeface="Arial" charset="0"/>
                <a:cs typeface="Arial" charset="0"/>
              </a:rPr>
              <a:t>Evidence of HIA influence on plans and project but no evidence on effectiveness of HIA to deliver healthy planning at post development stage</a:t>
            </a:r>
          </a:p>
          <a:p>
            <a:r>
              <a:rPr lang="en-GB" sz="2000" dirty="0" smtClean="0">
                <a:latin typeface="Arial" charset="0"/>
                <a:cs typeface="Arial" charset="0"/>
              </a:rPr>
              <a:t>Some good practice examples:</a:t>
            </a:r>
          </a:p>
          <a:p>
            <a:pPr>
              <a:buNone/>
            </a:pPr>
            <a:endParaRPr lang="en-GB" sz="2400" dirty="0" smtClean="0">
              <a:latin typeface="Arial" charset="0"/>
              <a:cs typeface="Arial" charset="0"/>
            </a:endParaRPr>
          </a:p>
          <a:p>
            <a:pPr>
              <a:buNone/>
            </a:pPr>
            <a:endParaRPr lang="en-GB" sz="2400" dirty="0">
              <a:latin typeface="Arial" charset="0"/>
              <a:cs typeface="Arial" charset="0"/>
            </a:endParaRPr>
          </a:p>
          <a:p>
            <a:pPr>
              <a:buNone/>
            </a:pPr>
            <a:endParaRPr lang="en-GB" sz="2400" dirty="0" smtClean="0">
              <a:latin typeface="Arial" charset="0"/>
              <a:cs typeface="Arial" charset="0"/>
            </a:endParaRPr>
          </a:p>
          <a:p>
            <a:pPr>
              <a:buNone/>
            </a:pPr>
            <a:endParaRPr lang="en-GB" sz="24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9552" y="3717032"/>
          <a:ext cx="784887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989"/>
                <a:gridCol w="5906883"/>
              </a:tblGrid>
              <a:tr h="50000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Victoria,</a:t>
                      </a:r>
                    </a:p>
                    <a:p>
                      <a:r>
                        <a:rPr lang="en-GB" sz="1600" dirty="0" smtClean="0"/>
                        <a:t>Australia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Good practice HIA</a:t>
                      </a:r>
                      <a:endParaRPr lang="en-GB" sz="1600" dirty="0"/>
                    </a:p>
                  </a:txBody>
                  <a:tcPr/>
                </a:tc>
              </a:tr>
              <a:tr h="50000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San Francisco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HIA: developing tools for assisting integration of health in planning decisions </a:t>
                      </a:r>
                    </a:p>
                  </a:txBody>
                  <a:tcPr/>
                </a:tc>
              </a:tr>
              <a:tr h="500004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charset="0"/>
                          <a:cs typeface="Arial" charset="0"/>
                        </a:rPr>
                        <a:t>Manchester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Arial" charset="0"/>
                          <a:cs typeface="Arial" charset="0"/>
                        </a:rPr>
                        <a:t>Airport HIA: use of HIA to secure health benefits through the project decision process </a:t>
                      </a:r>
                    </a:p>
                  </a:txBody>
                  <a:tcPr/>
                </a:tc>
              </a:tr>
              <a:tr h="710532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charset="0"/>
                          <a:cs typeface="Arial" charset="0"/>
                        </a:rPr>
                        <a:t>New Zealand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Christchurch: strong focus on HIA, and evidence that the integration of health in planning goes beyond appraisal 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21130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248473"/>
          </a:xfrm>
        </p:spPr>
        <p:txBody>
          <a:bodyPr/>
          <a:lstStyle/>
          <a:p>
            <a:pPr>
              <a:buNone/>
            </a:pPr>
            <a:endParaRPr lang="en-GB" sz="2400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en-GB" sz="2400" dirty="0" smtClean="0">
                <a:latin typeface="Arial" charset="0"/>
                <a:cs typeface="Arial" charset="0"/>
              </a:rPr>
              <a:t>Barriers/Facilitators:</a:t>
            </a:r>
            <a:endParaRPr lang="en-GB" sz="2400" dirty="0">
              <a:latin typeface="Arial" charset="0"/>
              <a:cs typeface="Arial" charset="0"/>
            </a:endParaRPr>
          </a:p>
          <a:p>
            <a:r>
              <a:rPr lang="en-GB" sz="2400" dirty="0" smtClean="0">
                <a:latin typeface="Arial" charset="0"/>
                <a:cs typeface="Arial" charset="0"/>
              </a:rPr>
              <a:t>knowledge </a:t>
            </a:r>
            <a:r>
              <a:rPr lang="en-GB" sz="2400" dirty="0">
                <a:latin typeface="Arial" charset="0"/>
                <a:cs typeface="Arial" charset="0"/>
              </a:rPr>
              <a:t>of </a:t>
            </a:r>
            <a:r>
              <a:rPr lang="en-GB" sz="2400" dirty="0" smtClean="0">
                <a:latin typeface="Arial" charset="0"/>
                <a:cs typeface="Arial" charset="0"/>
              </a:rPr>
              <a:t>professionals</a:t>
            </a:r>
          </a:p>
          <a:p>
            <a:r>
              <a:rPr lang="en-GB" sz="2400" dirty="0" smtClean="0">
                <a:latin typeface="Arial" charset="0"/>
                <a:cs typeface="Arial" charset="0"/>
              </a:rPr>
              <a:t>Partnerships</a:t>
            </a:r>
          </a:p>
          <a:p>
            <a:r>
              <a:rPr lang="en-GB" sz="2400" dirty="0" smtClean="0">
                <a:latin typeface="Arial" charset="0"/>
                <a:cs typeface="Arial" charset="0"/>
              </a:rPr>
              <a:t>Resources</a:t>
            </a:r>
          </a:p>
          <a:p>
            <a:r>
              <a:rPr lang="en-GB" sz="2400" dirty="0" smtClean="0">
                <a:latin typeface="Arial" charset="0"/>
                <a:cs typeface="Arial" charset="0"/>
              </a:rPr>
              <a:t>Appraisal </a:t>
            </a:r>
            <a:r>
              <a:rPr lang="en-GB" sz="2400" dirty="0" smtClean="0">
                <a:latin typeface="Arial" charset="0"/>
                <a:cs typeface="Arial" charset="0"/>
              </a:rPr>
              <a:t>process itself</a:t>
            </a:r>
            <a:endParaRPr lang="en-GB" sz="2400" dirty="0" smtClean="0">
              <a:latin typeface="Arial" charset="0"/>
              <a:cs typeface="Arial" charset="0"/>
            </a:endParaRPr>
          </a:p>
          <a:p>
            <a:r>
              <a:rPr lang="en-GB" sz="2400" dirty="0" smtClean="0">
                <a:latin typeface="Arial" charset="0"/>
                <a:cs typeface="Arial" charset="0"/>
              </a:rPr>
              <a:t>HIA </a:t>
            </a:r>
            <a:r>
              <a:rPr lang="en-GB" sz="2400" dirty="0">
                <a:latin typeface="Arial" charset="0"/>
                <a:cs typeface="Arial" charset="0"/>
              </a:rPr>
              <a:t>can be trigger for mutual learning</a:t>
            </a:r>
          </a:p>
          <a:p>
            <a:r>
              <a:rPr lang="en-GB" sz="2400" dirty="0">
                <a:latin typeface="Arial" charset="0"/>
                <a:cs typeface="Arial" charset="0"/>
              </a:rPr>
              <a:t>Mainstream health in </a:t>
            </a:r>
            <a:r>
              <a:rPr lang="en-GB" sz="2400" dirty="0" smtClean="0">
                <a:latin typeface="Arial" charset="0"/>
                <a:cs typeface="Arial" charset="0"/>
              </a:rPr>
              <a:t>appraisal </a:t>
            </a:r>
            <a:r>
              <a:rPr lang="en-GB" sz="2400" dirty="0" err="1" smtClean="0">
                <a:latin typeface="Arial" charset="0"/>
                <a:cs typeface="Arial" charset="0"/>
              </a:rPr>
              <a:t>vs</a:t>
            </a:r>
            <a:r>
              <a:rPr lang="en-GB" sz="2400" dirty="0" smtClean="0">
                <a:latin typeface="Arial" charset="0"/>
                <a:cs typeface="Arial" charset="0"/>
              </a:rPr>
              <a:t> HIA</a:t>
            </a:r>
            <a:endParaRPr lang="en-GB" sz="2400" dirty="0">
              <a:latin typeface="Arial" charset="0"/>
              <a:cs typeface="Arial" charset="0"/>
            </a:endParaRPr>
          </a:p>
          <a:p>
            <a:r>
              <a:rPr lang="en-GB" sz="2400" dirty="0" smtClean="0">
                <a:latin typeface="Arial" charset="0"/>
                <a:cs typeface="Arial" charset="0"/>
              </a:rPr>
              <a:t>Monitor </a:t>
            </a:r>
            <a:r>
              <a:rPr lang="en-GB" sz="2400" dirty="0">
                <a:latin typeface="Arial" charset="0"/>
                <a:cs typeface="Arial" charset="0"/>
              </a:rPr>
              <a:t>outcomes &amp; impacts</a:t>
            </a:r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pPr lvl="0" algn="ctr"/>
            <a:r>
              <a:rPr lang="en-GB" sz="3200" b="1" dirty="0" smtClean="0"/>
              <a:t>1b. </a:t>
            </a:r>
            <a:r>
              <a:rPr lang="en-GB" sz="3200" b="1" dirty="0" smtClean="0"/>
              <a:t>What </a:t>
            </a:r>
            <a:r>
              <a:rPr lang="en-GB" sz="3200" b="1" dirty="0"/>
              <a:t>are the main barriers and opportunities to that integration?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13043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GB" sz="3200" b="1" dirty="0" smtClean="0"/>
              <a:t>2a. </a:t>
            </a:r>
            <a:r>
              <a:rPr lang="en-GB" sz="3200" b="1" dirty="0" smtClean="0"/>
              <a:t>How </a:t>
            </a:r>
            <a:r>
              <a:rPr lang="en-GB" sz="3200" b="1" dirty="0"/>
              <a:t>far is it integrated into planning policy more broadly?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endParaRPr lang="en-GB" sz="2400" dirty="0" smtClean="0">
              <a:latin typeface="Arial" charset="0"/>
              <a:cs typeface="Arial" charset="0"/>
            </a:endParaRPr>
          </a:p>
          <a:p>
            <a:pPr>
              <a:buNone/>
            </a:pPr>
            <a:endParaRPr lang="en-GB" sz="24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0" y="1816768"/>
          <a:ext cx="792088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024"/>
                <a:gridCol w="6423856"/>
              </a:tblGrid>
              <a:tr h="517306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charset="0"/>
                          <a:cs typeface="Arial" charset="0"/>
                        </a:rPr>
                        <a:t>Bristol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Arial" charset="0"/>
                          <a:cs typeface="Arial" charset="0"/>
                        </a:rPr>
                        <a:t>City Council:</a:t>
                      </a:r>
                      <a:r>
                        <a:rPr lang="en-GB" sz="1800" baseline="0" dirty="0" smtClean="0"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lang="en-GB" sz="1800" dirty="0" smtClean="0">
                          <a:latin typeface="Arial" charset="0"/>
                          <a:cs typeface="Arial" charset="0"/>
                        </a:rPr>
                        <a:t>joint appointments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37688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charset="0"/>
                          <a:cs typeface="Arial" charset="0"/>
                        </a:rPr>
                        <a:t>London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charset="0"/>
                          <a:cs typeface="Arial" charset="0"/>
                        </a:rPr>
                        <a:t>GLA :</a:t>
                      </a:r>
                      <a:r>
                        <a:rPr lang="en-GB" sz="1800" baseline="0" dirty="0" smtClean="0"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lang="en-GB" sz="1800" dirty="0" smtClean="0">
                          <a:latin typeface="Arial" charset="0"/>
                          <a:cs typeface="Arial" charset="0"/>
                        </a:rPr>
                        <a:t>statutory duties to promote health; HUDU </a:t>
                      </a:r>
                      <a:endParaRPr lang="en-GB" dirty="0"/>
                    </a:p>
                  </a:txBody>
                  <a:tcPr/>
                </a:tc>
              </a:tr>
              <a:tr h="517306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charset="0"/>
                          <a:cs typeface="Arial" charset="0"/>
                        </a:rPr>
                        <a:t>Plymouth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charset="0"/>
                          <a:cs typeface="Arial" charset="0"/>
                        </a:rPr>
                        <a:t>City Council: explicit integration of health and well-being in plans</a:t>
                      </a:r>
                      <a:endParaRPr lang="en-GB" dirty="0"/>
                    </a:p>
                  </a:txBody>
                  <a:tcPr/>
                </a:tc>
              </a:tr>
              <a:tr h="517306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charset="0"/>
                          <a:cs typeface="Arial" charset="0"/>
                        </a:rPr>
                        <a:t>Victoria, Australia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charset="0"/>
                          <a:cs typeface="Arial" charset="0"/>
                        </a:rPr>
                        <a:t>broad involvement of multiple stakeholders in the development of policy and techniques to integrate health </a:t>
                      </a:r>
                      <a:endParaRPr lang="en-GB" dirty="0"/>
                    </a:p>
                  </a:txBody>
                  <a:tcPr/>
                </a:tc>
              </a:tr>
              <a:tr h="517306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charset="0"/>
                          <a:cs typeface="Arial" charset="0"/>
                        </a:rPr>
                        <a:t>Netherlands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charset="0"/>
                          <a:cs typeface="Arial" charset="0"/>
                        </a:rPr>
                        <a:t>integration of policy areas and development of coherent spatial planning</a:t>
                      </a:r>
                      <a:endParaRPr lang="en-GB" dirty="0"/>
                    </a:p>
                  </a:txBody>
                  <a:tcPr/>
                </a:tc>
              </a:tr>
              <a:tr h="627135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charset="0"/>
                          <a:cs typeface="Arial" charset="0"/>
                        </a:rPr>
                        <a:t>Freiburg, Germany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charset="0"/>
                          <a:cs typeface="Arial" charset="0"/>
                        </a:rPr>
                        <a:t>focus on sustainability, quality of life, and effective community management has resulted in a healthy city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86796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GB" sz="3200" b="1" dirty="0" smtClean="0"/>
              <a:t>2b. </a:t>
            </a:r>
            <a:r>
              <a:rPr lang="en-GB" sz="3200" b="1" dirty="0" smtClean="0"/>
              <a:t>What </a:t>
            </a:r>
            <a:r>
              <a:rPr lang="en-GB" sz="3200" b="1" dirty="0"/>
              <a:t>are the main barriers and opportunities to that integration?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charset="0"/>
                <a:cs typeface="Arial" charset="0"/>
              </a:rPr>
              <a:t>Explicit </a:t>
            </a:r>
            <a:r>
              <a:rPr lang="en-GB" sz="2400" dirty="0">
                <a:latin typeface="Arial" charset="0"/>
                <a:cs typeface="Arial" charset="0"/>
              </a:rPr>
              <a:t>guidance that links health with planning</a:t>
            </a:r>
          </a:p>
          <a:p>
            <a:r>
              <a:rPr lang="en-GB" sz="2400" dirty="0">
                <a:latin typeface="Arial" charset="0"/>
                <a:cs typeface="Arial" charset="0"/>
              </a:rPr>
              <a:t>Inter-</a:t>
            </a:r>
            <a:r>
              <a:rPr lang="en-GB" sz="2400" dirty="0" err="1">
                <a:latin typeface="Arial" charset="0"/>
                <a:cs typeface="Arial" charset="0"/>
              </a:rPr>
              <a:t>sectoral</a:t>
            </a:r>
            <a:r>
              <a:rPr lang="en-GB" sz="2400" dirty="0">
                <a:latin typeface="Arial" charset="0"/>
                <a:cs typeface="Arial" charset="0"/>
              </a:rPr>
              <a:t> working at national level </a:t>
            </a:r>
          </a:p>
          <a:p>
            <a:r>
              <a:rPr lang="en-GB" sz="2400" dirty="0">
                <a:latin typeface="Arial" charset="0"/>
                <a:cs typeface="Arial" charset="0"/>
              </a:rPr>
              <a:t>Local/regional support mechanisms </a:t>
            </a:r>
          </a:p>
          <a:p>
            <a:r>
              <a:rPr lang="en-GB" sz="2400" dirty="0">
                <a:latin typeface="Arial" charset="0"/>
                <a:cs typeface="Arial" charset="0"/>
              </a:rPr>
              <a:t>Co-ordination of community strategies at local level </a:t>
            </a:r>
          </a:p>
          <a:p>
            <a:r>
              <a:rPr lang="en-GB" sz="2400" dirty="0">
                <a:latin typeface="Arial" charset="0"/>
                <a:cs typeface="Arial" charset="0"/>
              </a:rPr>
              <a:t>Duty on health professionals to input to planning decisions</a:t>
            </a:r>
          </a:p>
          <a:p>
            <a:r>
              <a:rPr lang="en-GB" sz="2400" dirty="0">
                <a:latin typeface="Arial" charset="0"/>
                <a:cs typeface="Arial" charset="0"/>
              </a:rPr>
              <a:t>Duty on health </a:t>
            </a:r>
            <a:r>
              <a:rPr lang="en-GB" sz="2400" dirty="0" smtClean="0">
                <a:latin typeface="Arial" charset="0"/>
                <a:cs typeface="Arial" charset="0"/>
              </a:rPr>
              <a:t>professionals </a:t>
            </a:r>
            <a:r>
              <a:rPr lang="en-GB" sz="2400" dirty="0">
                <a:latin typeface="Arial" charset="0"/>
                <a:cs typeface="Arial" charset="0"/>
              </a:rPr>
              <a:t>to consider impact of own investments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06078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pPr lvl="0" algn="ctr"/>
            <a:r>
              <a:rPr lang="en-GB" sz="3200" b="1" dirty="0" smtClean="0"/>
              <a:t>3a. </a:t>
            </a:r>
            <a:r>
              <a:rPr lang="en-GB" sz="3200" b="1" dirty="0" smtClean="0"/>
              <a:t>How </a:t>
            </a:r>
            <a:r>
              <a:rPr lang="en-GB" sz="3200" b="1" i="1" dirty="0"/>
              <a:t>should</a:t>
            </a:r>
            <a:r>
              <a:rPr lang="en-GB" sz="3200" b="1" dirty="0"/>
              <a:t> we integrate health into the planning process?</a:t>
            </a:r>
            <a:r>
              <a:rPr lang="en-GB" dirty="0"/>
              <a:t/>
            </a:r>
            <a:br>
              <a:rPr lang="en-GB" dirty="0"/>
            </a:b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09939"/>
          </a:xfrm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Arial" charset="0"/>
                <a:cs typeface="Arial" charset="0"/>
              </a:rPr>
              <a:t>National Policy:</a:t>
            </a:r>
          </a:p>
          <a:p>
            <a:pPr>
              <a:buNone/>
            </a:pPr>
            <a:endParaRPr lang="en-GB" sz="2400" dirty="0" smtClean="0">
              <a:latin typeface="Arial" charset="0"/>
              <a:cs typeface="Arial" charset="0"/>
            </a:endParaRPr>
          </a:p>
          <a:p>
            <a:r>
              <a:rPr lang="en-GB" sz="2400" dirty="0" smtClean="0">
                <a:latin typeface="Arial" charset="0"/>
                <a:cs typeface="Arial" charset="0"/>
              </a:rPr>
              <a:t>Planning Policy Statement</a:t>
            </a:r>
          </a:p>
          <a:p>
            <a:r>
              <a:rPr lang="en-GB" sz="2400" dirty="0" smtClean="0">
                <a:latin typeface="Arial" charset="0"/>
                <a:cs typeface="Arial" charset="0"/>
              </a:rPr>
              <a:t>Health/planning support agency</a:t>
            </a:r>
          </a:p>
          <a:p>
            <a:r>
              <a:rPr lang="en-GB" sz="2400" dirty="0" smtClean="0">
                <a:latin typeface="Arial" charset="0"/>
                <a:cs typeface="Arial" charset="0"/>
              </a:rPr>
              <a:t>Sustainable Community Strategy and LDFs</a:t>
            </a:r>
          </a:p>
          <a:p>
            <a:r>
              <a:rPr lang="en-GB" sz="2400" dirty="0" smtClean="0">
                <a:latin typeface="Arial" charset="0"/>
                <a:cs typeface="Arial" charset="0"/>
              </a:rPr>
              <a:t>Role of health agencies</a:t>
            </a:r>
          </a:p>
          <a:p>
            <a:r>
              <a:rPr lang="en-GB" sz="2400" dirty="0" smtClean="0">
                <a:latin typeface="Arial" charset="0"/>
                <a:cs typeface="Arial" charset="0"/>
              </a:rPr>
              <a:t>Regulations, guidance and flexibility</a:t>
            </a:r>
          </a:p>
          <a:p>
            <a:r>
              <a:rPr lang="en-GB" sz="2400" dirty="0" smtClean="0">
                <a:latin typeface="Arial" charset="0"/>
                <a:cs typeface="Arial" charset="0"/>
              </a:rPr>
              <a:t>National </a:t>
            </a:r>
            <a:r>
              <a:rPr lang="en-GB" sz="2400" dirty="0" err="1" smtClean="0">
                <a:latin typeface="Arial" charset="0"/>
                <a:cs typeface="Arial" charset="0"/>
              </a:rPr>
              <a:t>intersectoral</a:t>
            </a:r>
            <a:r>
              <a:rPr lang="en-GB" sz="2400" dirty="0" smtClean="0">
                <a:latin typeface="Arial" charset="0"/>
                <a:cs typeface="Arial" charset="0"/>
              </a:rPr>
              <a:t> working</a:t>
            </a:r>
          </a:p>
          <a:p>
            <a:pPr>
              <a:buNone/>
            </a:pPr>
            <a:endParaRPr lang="en-GB" sz="24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50269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de Option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lide Option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688</Words>
  <Application>Microsoft Office PowerPoint</Application>
  <PresentationFormat>On-screen Show (4:3)</PresentationFormat>
  <Paragraphs>115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Default Design</vt:lpstr>
      <vt:lpstr>Slide Option 1</vt:lpstr>
      <vt:lpstr>1_Slide Option 1</vt:lpstr>
      <vt:lpstr>Health-integrated Planning: Issues, Impediments and Opportunities</vt:lpstr>
      <vt:lpstr>Background to research</vt:lpstr>
      <vt:lpstr>Research questions</vt:lpstr>
      <vt:lpstr>Methodology</vt:lpstr>
      <vt:lpstr>1a. How far is health integrated into plan and project appraisal? </vt:lpstr>
      <vt:lpstr>1b. What are the main barriers and opportunities to that integration? </vt:lpstr>
      <vt:lpstr>2a. How far is it integrated into planning policy more broadly? </vt:lpstr>
      <vt:lpstr>2b. What are the main barriers and opportunities to that integration? </vt:lpstr>
      <vt:lpstr>3a. How should we integrate health into the planning process? </vt:lpstr>
      <vt:lpstr>3b. How should we integrate health into the planning process?</vt:lpstr>
      <vt:lpstr>4. What are the limitations and gaps in the evidence? </vt:lpstr>
      <vt:lpstr>5. What are the implications for practice and education? </vt:lpstr>
      <vt:lpstr>5. WHO Collaborating Centre’s response to needs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Planning School Congress</dc:title>
  <dc:creator>Laurence</dc:creator>
  <cp:lastModifiedBy>Laurence Carmichael</cp:lastModifiedBy>
  <cp:revision>24</cp:revision>
  <dcterms:created xsi:type="dcterms:W3CDTF">2011-06-15T13:31:54Z</dcterms:created>
  <dcterms:modified xsi:type="dcterms:W3CDTF">2011-06-20T15:54:35Z</dcterms:modified>
</cp:coreProperties>
</file>