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8" r:id="rId4"/>
    <p:sldId id="262" r:id="rId5"/>
    <p:sldId id="259" r:id="rId6"/>
    <p:sldId id="269" r:id="rId7"/>
    <p:sldId id="261" r:id="rId8"/>
    <p:sldId id="266" r:id="rId9"/>
    <p:sldId id="265" r:id="rId10"/>
    <p:sldId id="264" r:id="rId11"/>
    <p:sldId id="270" r:id="rId12"/>
    <p:sldId id="279" r:id="rId13"/>
    <p:sldId id="286" r:id="rId14"/>
    <p:sldId id="280" r:id="rId15"/>
    <p:sldId id="285" r:id="rId16"/>
    <p:sldId id="287" r:id="rId17"/>
    <p:sldId id="278" r:id="rId18"/>
    <p:sldId id="281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1219" autoAdjust="0"/>
  </p:normalViewPr>
  <p:slideViewPr>
    <p:cSldViewPr>
      <p:cViewPr varScale="1">
        <p:scale>
          <a:sx n="67" d="100"/>
          <a:sy n="67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1/31/2012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1/31/2012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emma.bird@uwe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920880" cy="1224136"/>
          </a:xfrm>
        </p:spPr>
        <p:txBody>
          <a:bodyPr>
            <a:noAutofit/>
          </a:bodyPr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‘</a:t>
            </a:r>
            <a:r>
              <a:rPr lang="en-GB" sz="3200" dirty="0" smtClean="0">
                <a:solidFill>
                  <a:schemeClr val="tx1"/>
                </a:solidFill>
              </a:rPr>
              <a:t>H</a:t>
            </a:r>
            <a:r>
              <a:rPr lang="en-GB" sz="3200" cap="none" dirty="0" smtClean="0">
                <a:solidFill>
                  <a:schemeClr val="tx1"/>
                </a:solidFill>
              </a:rPr>
              <a:t>appy</a:t>
            </a:r>
            <a:r>
              <a:rPr lang="en-GB" sz="3200" dirty="0" smtClean="0">
                <a:solidFill>
                  <a:schemeClr val="tx1"/>
                </a:solidFill>
              </a:rPr>
              <a:t> b</a:t>
            </a:r>
            <a:r>
              <a:rPr lang="en-GB" sz="3200" cap="none" dirty="0" smtClean="0">
                <a:solidFill>
                  <a:schemeClr val="tx1"/>
                </a:solidFill>
              </a:rPr>
              <a:t>eing</a:t>
            </a:r>
            <a:r>
              <a:rPr lang="en-GB" sz="3200" dirty="0" smtClean="0">
                <a:solidFill>
                  <a:schemeClr val="tx1"/>
                </a:solidFill>
              </a:rPr>
              <a:t> m</a:t>
            </a:r>
            <a:r>
              <a:rPr lang="en-GB" sz="3200" cap="none" dirty="0" smtClean="0">
                <a:solidFill>
                  <a:schemeClr val="tx1"/>
                </a:solidFill>
              </a:rPr>
              <a:t>e’ in the UK</a:t>
            </a:r>
            <a:r>
              <a:rPr lang="en-GB" sz="3200" dirty="0" smtClean="0">
                <a:solidFill>
                  <a:schemeClr val="tx1"/>
                </a:solidFill>
              </a:rPr>
              <a:t>: A </a:t>
            </a:r>
            <a:r>
              <a:rPr lang="en-GB" sz="3200" cap="none" dirty="0" smtClean="0">
                <a:solidFill>
                  <a:schemeClr val="tx1"/>
                </a:solidFill>
              </a:rPr>
              <a:t>controlled evaluation of a school-based body image intervention with pre-adolescent children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3861048"/>
            <a:ext cx="77768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Emma Bird</a:t>
            </a:r>
          </a:p>
          <a:p>
            <a:r>
              <a:rPr lang="en-GB" sz="2800" dirty="0" smtClean="0"/>
              <a:t>University of the West of England</a:t>
            </a:r>
          </a:p>
          <a:p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95536" y="5229200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South West Public Health Scientific Conference - 1</a:t>
            </a:r>
            <a:r>
              <a:rPr lang="en-GB" sz="2200" baseline="30000" dirty="0" smtClean="0"/>
              <a:t>st</a:t>
            </a:r>
            <a:r>
              <a:rPr lang="en-GB" sz="2200" dirty="0" smtClean="0"/>
              <a:t> February 2012</a:t>
            </a:r>
            <a:endParaRPr lang="en-GB" sz="2200" dirty="0"/>
          </a:p>
        </p:txBody>
      </p:sp>
      <p:pic>
        <p:nvPicPr>
          <p:cNvPr id="7" name="Picture 6" descr="Happy Child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32656"/>
            <a:ext cx="2771775" cy="164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853136"/>
          </a:xfrm>
        </p:spPr>
        <p:txBody>
          <a:bodyPr>
            <a:normAutofit/>
          </a:bodyPr>
          <a:lstStyle/>
          <a:p>
            <a:r>
              <a:rPr lang="en-GB" dirty="0" smtClean="0"/>
              <a:t>Pre-, post- and three month follow-up questionnaire:</a:t>
            </a:r>
          </a:p>
          <a:p>
            <a:pPr lvl="1"/>
            <a:r>
              <a:rPr lang="en-GB" dirty="0" smtClean="0"/>
              <a:t>Demographics (BMI, age)</a:t>
            </a:r>
          </a:p>
          <a:p>
            <a:pPr lvl="1"/>
            <a:r>
              <a:rPr lang="en-GB" dirty="0" smtClean="0"/>
              <a:t>Body satisfaction</a:t>
            </a:r>
          </a:p>
          <a:p>
            <a:pPr lvl="1"/>
            <a:r>
              <a:rPr lang="en-GB" dirty="0" smtClean="0"/>
              <a:t>Risk factors for negative body image</a:t>
            </a:r>
          </a:p>
          <a:p>
            <a:pPr lvl="1"/>
            <a:r>
              <a:rPr lang="en-GB" dirty="0" smtClean="0"/>
              <a:t>Eating behaviour</a:t>
            </a:r>
          </a:p>
          <a:p>
            <a:pPr lvl="1"/>
            <a:r>
              <a:rPr lang="en-GB" dirty="0" smtClean="0"/>
              <a:t>Self-esteem</a:t>
            </a:r>
          </a:p>
          <a:p>
            <a:pPr lvl="1"/>
            <a:r>
              <a:rPr lang="en-GB" dirty="0" smtClean="0"/>
              <a:t>Intervention topic knowledge</a:t>
            </a:r>
          </a:p>
          <a:p>
            <a:r>
              <a:rPr lang="en-GB" dirty="0" smtClean="0"/>
              <a:t>Measures assessed for validity and reliability</a:t>
            </a:r>
          </a:p>
          <a:p>
            <a:r>
              <a:rPr lang="en-GB" dirty="0" err="1" smtClean="0"/>
              <a:t>Likert</a:t>
            </a:r>
            <a:r>
              <a:rPr lang="en-GB" dirty="0" smtClean="0"/>
              <a:t>-scale response</a:t>
            </a:r>
          </a:p>
        </p:txBody>
      </p:sp>
      <p:pic>
        <p:nvPicPr>
          <p:cNvPr id="6" name="Picture 5" descr="questionnair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2276872"/>
            <a:ext cx="2563109" cy="19198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56992"/>
            <a:ext cx="8153400" cy="990600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Happy Child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4039" y="5445224"/>
            <a:ext cx="1923912" cy="1143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Girls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Mixed between-within MANOVA revealed a significant* positive change from baseline to post-intervention for...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Body satisfaction**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Appearance-related conversation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Appearance-related comparison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Eating behaviours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Intervention topic knowledge</a:t>
            </a:r>
          </a:p>
          <a:p>
            <a:pPr lvl="1">
              <a:buNone/>
            </a:pPr>
            <a:endParaRPr lang="en-GB" dirty="0" smtClean="0"/>
          </a:p>
          <a:p>
            <a:pPr>
              <a:buNone/>
            </a:pPr>
            <a:r>
              <a:rPr lang="en-GB" sz="2400" dirty="0" smtClean="0"/>
              <a:t>* p &lt; 0.05</a:t>
            </a:r>
          </a:p>
          <a:p>
            <a:pPr>
              <a:buNone/>
            </a:pPr>
            <a:r>
              <a:rPr lang="en-GB" sz="2400" dirty="0" smtClean="0"/>
              <a:t>** </a:t>
            </a:r>
            <a:r>
              <a:rPr lang="en-GB" sz="2000" dirty="0" smtClean="0"/>
              <a:t>maintained at three month follow-up. </a:t>
            </a:r>
            <a:r>
              <a:rPr lang="en-GB" sz="2100" dirty="0" smtClean="0"/>
              <a:t>3 (baseline</a:t>
            </a:r>
            <a:r>
              <a:rPr lang="en-GB" sz="2000" dirty="0" smtClean="0"/>
              <a:t>, immediate post-intervention, follow-up) </a:t>
            </a:r>
            <a:r>
              <a:rPr lang="en-GB" sz="2100" dirty="0" smtClean="0"/>
              <a:t>x 2</a:t>
            </a:r>
            <a:r>
              <a:rPr lang="en-GB" sz="2400" dirty="0" smtClean="0"/>
              <a:t> </a:t>
            </a:r>
            <a:r>
              <a:rPr lang="en-GB" sz="2000" dirty="0" smtClean="0"/>
              <a:t>(intervention, control) </a:t>
            </a:r>
            <a:r>
              <a:rPr lang="en-GB" sz="2100" dirty="0" smtClean="0"/>
              <a:t>ANOVA calculations</a:t>
            </a:r>
            <a:endParaRPr lang="en-GB" sz="2400" dirty="0"/>
          </a:p>
        </p:txBody>
      </p:sp>
      <p:pic>
        <p:nvPicPr>
          <p:cNvPr id="4" name="Picture 3" descr="gir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66725"/>
            <a:ext cx="734482" cy="958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90600" y="18864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Girls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5733256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N.B. All mean scores moved in a positive direction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5733256"/>
            <a:ext cx="43204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573325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Higher score = desirable</a:t>
            </a:r>
          </a:p>
          <a:p>
            <a:endParaRPr lang="en-GB" dirty="0" smtClean="0"/>
          </a:p>
          <a:p>
            <a:r>
              <a:rPr lang="en-GB" dirty="0" smtClean="0"/>
              <a:t>Lower score = desirable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6237312"/>
            <a:ext cx="432048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23528" y="980728"/>
          <a:ext cx="8280920" cy="4453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722"/>
                <a:gridCol w="2680099"/>
                <a:gridCol w="26800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Measure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Baseline</a:t>
                      </a:r>
                      <a:r>
                        <a:rPr lang="en-GB" baseline="0" dirty="0" smtClean="0"/>
                        <a:t> M (SD)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Post-intervention M</a:t>
                      </a:r>
                      <a:r>
                        <a:rPr lang="en-GB" baseline="0" dirty="0" smtClean="0"/>
                        <a:t> (SD)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Body satisfaction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11.60 (3.03)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13.63 (2.93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)*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Cultural-beauty internalisation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17.35 (5.55)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15.19 (5.21)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Appearance-related conversation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12.89 (5.90)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10.19 (4.51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)*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Appearance-related comparison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14.33 (3.91)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11.56 (3.98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)*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Appearance-related teasing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45.60 (11.96)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39.11 (10.48)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Restrained eating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Tw Cen MT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9.25 (4.84)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8.11 (4.48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)*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Emotional eating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6.65 (3.25)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4.84 (2.19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)*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Self-esteem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2.90 (0.91)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3.33 (1.08)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Intervention topic knowledge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13.75 (4.30)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16.58 (2.85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)*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Mixed between-within MANOVA revealed a significant* positive change from baseline to post-intervention for...</a:t>
            </a:r>
          </a:p>
          <a:p>
            <a:pPr lvl="1">
              <a:lnSpc>
                <a:spcPct val="200000"/>
              </a:lnSpc>
            </a:pPr>
            <a:r>
              <a:rPr lang="en-GB" dirty="0" smtClean="0"/>
              <a:t>Cultural-beauty internalisation</a:t>
            </a:r>
          </a:p>
          <a:p>
            <a:pPr lvl="1">
              <a:lnSpc>
                <a:spcPct val="200000"/>
              </a:lnSpc>
            </a:pPr>
            <a:r>
              <a:rPr lang="en-GB" dirty="0" smtClean="0"/>
              <a:t>Appearance-related conversations</a:t>
            </a:r>
          </a:p>
          <a:p>
            <a:pPr lvl="1">
              <a:buNone/>
            </a:pPr>
            <a:endParaRPr lang="en-GB" dirty="0" smtClean="0"/>
          </a:p>
          <a:p>
            <a:pPr>
              <a:buNone/>
            </a:pPr>
            <a:r>
              <a:rPr lang="en-GB" sz="2200" dirty="0" smtClean="0"/>
              <a:t>* p &lt; 0.05</a:t>
            </a:r>
          </a:p>
          <a:p>
            <a:pPr lvl="1"/>
            <a:endParaRPr lang="en-GB" dirty="0" smtClean="0"/>
          </a:p>
        </p:txBody>
      </p:sp>
      <p:pic>
        <p:nvPicPr>
          <p:cNvPr id="5" name="Picture 4" descr="bo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188640"/>
            <a:ext cx="806490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59632" y="573325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Higher score = desirable</a:t>
            </a:r>
          </a:p>
          <a:p>
            <a:endParaRPr lang="en-GB" dirty="0" smtClean="0"/>
          </a:p>
          <a:p>
            <a:r>
              <a:rPr lang="en-GB" dirty="0" smtClean="0"/>
              <a:t>Lower score = desirable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5733256"/>
            <a:ext cx="43204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6237312"/>
            <a:ext cx="432048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923928" y="5733256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N.B. All mean scores moved in a positive direction</a:t>
            </a:r>
            <a:endParaRPr lang="en-GB" sz="2400" dirty="0"/>
          </a:p>
        </p:txBody>
      </p:sp>
      <p:sp>
        <p:nvSpPr>
          <p:cNvPr id="11" name="Title 1"/>
          <p:cNvSpPr>
            <a:spLocks noGrp="1"/>
          </p:cNvSpPr>
          <p:nvPr>
            <p:ph type="title" idx="4294967295"/>
          </p:nvPr>
        </p:nvSpPr>
        <p:spPr>
          <a:xfrm>
            <a:off x="990600" y="188640"/>
            <a:ext cx="8153400" cy="990600"/>
          </a:xfrm>
        </p:spPr>
        <p:txBody>
          <a:bodyPr/>
          <a:lstStyle/>
          <a:p>
            <a:r>
              <a:rPr lang="en-GB" dirty="0" smtClean="0"/>
              <a:t>Boys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23528" y="980728"/>
          <a:ext cx="8280920" cy="4453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722"/>
                <a:gridCol w="2680099"/>
                <a:gridCol w="26800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Measure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Baseline</a:t>
                      </a:r>
                      <a:r>
                        <a:rPr lang="en-GB" baseline="0" dirty="0" smtClean="0"/>
                        <a:t> M (SD)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Post-intervention M</a:t>
                      </a:r>
                      <a:r>
                        <a:rPr lang="en-GB" baseline="0" dirty="0" smtClean="0"/>
                        <a:t> (SD)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Body satisfaction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13.52 (3.26)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14.00 (3.28)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Cultural-beauty internalisation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17.04 (5.86)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14.00 (5.84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)*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Appearance-related conversation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12.35 (6.09)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9.27 (5.57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)*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Appearance-related comparison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12.30 (3.84)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9.09 (3.85)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Appearance-related teasing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35.78 (10.84)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32.09 (12.17)</a:t>
                      </a:r>
                      <a:endParaRPr lang="en-GB" sz="20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Restrained eating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Tw Cen MT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7.77 (3.46)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6.52 (3.04)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Emotional eating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5.70 (2.27)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5.09 (2.72)</a:t>
                      </a:r>
                      <a:endParaRPr lang="en-GB" sz="20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Self-esteem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3.57 (1.20)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3.55 (1.34)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Intervention topic knowledge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14.39 (3.33)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Tw Cen MT" pitchFamily="34" charset="0"/>
                          <a:ea typeface="Times New Roman"/>
                          <a:cs typeface="Times New Roman"/>
                        </a:rPr>
                        <a:t>16.00 (2.51)</a:t>
                      </a:r>
                      <a:endParaRPr lang="en-GB" sz="20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56992"/>
            <a:ext cx="8153400" cy="990600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pic>
        <p:nvPicPr>
          <p:cNvPr id="4" name="Picture 3" descr="Happy Child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4039" y="5445224"/>
            <a:ext cx="1923912" cy="1143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Mixed findings</a:t>
            </a:r>
          </a:p>
          <a:p>
            <a:pPr lvl="1"/>
            <a:r>
              <a:rPr lang="en-GB" dirty="0" smtClean="0"/>
              <a:t>Different from original application</a:t>
            </a:r>
          </a:p>
          <a:p>
            <a:pPr lvl="1"/>
            <a:r>
              <a:rPr lang="en-GB" dirty="0" smtClean="0"/>
              <a:t>Encouraging in short-term</a:t>
            </a:r>
          </a:p>
          <a:p>
            <a:pPr lvl="1"/>
            <a:r>
              <a:rPr lang="en-GB" dirty="0" smtClean="0"/>
              <a:t>More effective with girls</a:t>
            </a:r>
          </a:p>
          <a:p>
            <a:pPr lvl="1"/>
            <a:r>
              <a:rPr lang="en-GB" dirty="0" smtClean="0"/>
              <a:t>Potential for future application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Limitations</a:t>
            </a:r>
          </a:p>
          <a:p>
            <a:pPr lvl="1"/>
            <a:r>
              <a:rPr lang="en-GB" dirty="0" smtClean="0"/>
              <a:t>Sample size (particularly at follow-up)</a:t>
            </a:r>
          </a:p>
          <a:p>
            <a:pPr lvl="1"/>
            <a:r>
              <a:rPr lang="en-GB" dirty="0" smtClean="0"/>
              <a:t>Non-randomised conditions</a:t>
            </a:r>
          </a:p>
          <a:p>
            <a:pPr lvl="1"/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6" name="Picture 5" descr="fu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2852936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85313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Novel application</a:t>
            </a:r>
          </a:p>
          <a:p>
            <a:endParaRPr lang="en-GB" dirty="0" smtClean="0"/>
          </a:p>
          <a:p>
            <a:r>
              <a:rPr lang="en-GB" dirty="0" smtClean="0"/>
              <a:t>Girls and boys affected by negative body image </a:t>
            </a:r>
            <a:r>
              <a:rPr lang="en-GB" dirty="0" smtClean="0"/>
              <a:t>concerns</a:t>
            </a:r>
          </a:p>
          <a:p>
            <a:endParaRPr lang="en-GB" dirty="0"/>
          </a:p>
          <a:p>
            <a:r>
              <a:rPr lang="en-GB" dirty="0"/>
              <a:t>Additional sessions – for maintenance and </a:t>
            </a:r>
            <a:r>
              <a:rPr lang="en-GB" dirty="0" smtClean="0"/>
              <a:t>consolidation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Future replication with larger sample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Refinement of intervention materials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Contact us...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>
                <a:hlinkClick r:id="rId2"/>
              </a:rPr>
              <a:t>emma.bird@uwe.ac.uk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1772816"/>
            <a:ext cx="39604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Collaborators:</a:t>
            </a:r>
          </a:p>
          <a:p>
            <a:endParaRPr lang="en-GB" sz="2000" dirty="0" smtClean="0"/>
          </a:p>
          <a:p>
            <a:r>
              <a:rPr lang="en-GB" sz="2000" dirty="0" smtClean="0"/>
              <a:t>Miss Emma Bird</a:t>
            </a:r>
          </a:p>
          <a:p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UWE</a:t>
            </a:r>
          </a:p>
          <a:p>
            <a:endParaRPr lang="en-GB" sz="2000" dirty="0" smtClean="0"/>
          </a:p>
          <a:p>
            <a:r>
              <a:rPr lang="en-GB" sz="2000" dirty="0" smtClean="0"/>
              <a:t>Dr. Emma </a:t>
            </a:r>
            <a:r>
              <a:rPr lang="en-GB" sz="2000" dirty="0" err="1" smtClean="0"/>
              <a:t>Halliwell</a:t>
            </a:r>
            <a:endParaRPr lang="en-GB" sz="2000" dirty="0" smtClean="0"/>
          </a:p>
          <a:p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UWE</a:t>
            </a:r>
          </a:p>
          <a:p>
            <a:endParaRPr lang="en-GB" sz="2000" dirty="0" smtClean="0"/>
          </a:p>
          <a:p>
            <a:r>
              <a:rPr lang="en-GB" sz="2000" dirty="0" smtClean="0"/>
              <a:t>Dr. </a:t>
            </a:r>
            <a:r>
              <a:rPr lang="en-GB" sz="2000" dirty="0" err="1" smtClean="0"/>
              <a:t>Phillippa</a:t>
            </a:r>
            <a:r>
              <a:rPr lang="en-GB" sz="2000" dirty="0" smtClean="0"/>
              <a:t> </a:t>
            </a:r>
            <a:r>
              <a:rPr lang="en-GB" sz="2000" dirty="0" err="1" smtClean="0"/>
              <a:t>Diedrichs</a:t>
            </a:r>
            <a:endParaRPr lang="en-GB" sz="2000" dirty="0" smtClean="0"/>
          </a:p>
          <a:p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UWE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9" name="Picture 8" descr="Happy Childr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4039" y="5445224"/>
            <a:ext cx="1923912" cy="1143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56992"/>
            <a:ext cx="8153400" cy="99060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pic>
        <p:nvPicPr>
          <p:cNvPr id="5" name="Picture 4" descr="Happy Child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4039" y="5445224"/>
            <a:ext cx="1923912" cy="1143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900" dirty="0" smtClean="0"/>
              <a:t>Negative body image in children: A Public Health concern?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35816" cy="4925144"/>
          </a:xfrm>
        </p:spPr>
        <p:txBody>
          <a:bodyPr>
            <a:normAutofit/>
          </a:bodyPr>
          <a:lstStyle/>
          <a:p>
            <a:r>
              <a:rPr lang="en-GB" dirty="0" smtClean="0"/>
              <a:t>4</a:t>
            </a:r>
            <a:r>
              <a:rPr lang="en-GB" sz="2800" dirty="0" smtClean="0"/>
              <a:t>0-50% 6-12 year olds report body dissatisfaction </a:t>
            </a:r>
            <a:r>
              <a:rPr lang="en-GB" sz="1800" dirty="0" smtClean="0"/>
              <a:t>(</a:t>
            </a:r>
            <a:r>
              <a:rPr lang="en-GB" sz="1800" dirty="0" err="1" smtClean="0"/>
              <a:t>Smolak</a:t>
            </a:r>
            <a:r>
              <a:rPr lang="en-GB" sz="1800" dirty="0" smtClean="0"/>
              <a:t>, 2011)</a:t>
            </a:r>
          </a:p>
          <a:p>
            <a:pPr>
              <a:buNone/>
            </a:pPr>
            <a:endParaRPr lang="en-GB" sz="1800" dirty="0" smtClean="0"/>
          </a:p>
          <a:p>
            <a:r>
              <a:rPr lang="en-GB" sz="2800" dirty="0" smtClean="0"/>
              <a:t>Risk factors for negative body image?</a:t>
            </a:r>
          </a:p>
          <a:p>
            <a:pPr lvl="1">
              <a:lnSpc>
                <a:spcPct val="200000"/>
              </a:lnSpc>
            </a:pPr>
            <a:r>
              <a:rPr lang="en-GB" sz="2400" dirty="0" smtClean="0"/>
              <a:t>Internalisation of cultural beauty-ideals</a:t>
            </a:r>
          </a:p>
          <a:p>
            <a:pPr lvl="1">
              <a:lnSpc>
                <a:spcPct val="200000"/>
              </a:lnSpc>
            </a:pPr>
            <a:r>
              <a:rPr lang="en-GB" sz="2400" dirty="0" smtClean="0"/>
              <a:t>Appearance-related conversations</a:t>
            </a:r>
          </a:p>
          <a:p>
            <a:pPr lvl="1">
              <a:lnSpc>
                <a:spcPct val="200000"/>
              </a:lnSpc>
            </a:pPr>
            <a:r>
              <a:rPr lang="en-GB" sz="2400" dirty="0" smtClean="0"/>
              <a:t>Appearance-related comparison</a:t>
            </a:r>
          </a:p>
          <a:p>
            <a:pPr lvl="1">
              <a:lnSpc>
                <a:spcPct val="200000"/>
              </a:lnSpc>
            </a:pPr>
            <a:r>
              <a:rPr lang="en-GB" sz="2400" dirty="0" smtClean="0"/>
              <a:t>Appearance-related teasing</a:t>
            </a:r>
          </a:p>
          <a:p>
            <a:pPr lvl="1">
              <a:buNone/>
            </a:pPr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sz="2500" dirty="0" smtClean="0"/>
          </a:p>
          <a:p>
            <a:pPr lvl="1"/>
            <a:endParaRPr lang="en-GB" sz="2500" dirty="0" smtClean="0"/>
          </a:p>
          <a:p>
            <a:pPr>
              <a:buNone/>
            </a:pPr>
            <a:endParaRPr lang="en-GB" sz="1800" dirty="0" smtClean="0"/>
          </a:p>
          <a:p>
            <a:pPr lvl="1"/>
            <a:endParaRPr lang="en-GB" sz="1800" dirty="0" smtClean="0"/>
          </a:p>
          <a:p>
            <a:pPr lvl="1"/>
            <a:endParaRPr lang="en-GB" sz="25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‘Happy Being Me’ </a:t>
            </a:r>
            <a:r>
              <a:rPr lang="en-GB" sz="2700" dirty="0" smtClean="0"/>
              <a:t>(Richardson &amp; Paxton, 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800" dirty="0" smtClean="0"/>
              <a:t>Targeted known risk factors for negative body image, while also incorporating a self-esteem component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Positive effects on:</a:t>
            </a:r>
          </a:p>
          <a:p>
            <a:pPr lvl="1"/>
            <a:r>
              <a:rPr lang="en-GB" sz="2500" dirty="0" smtClean="0"/>
              <a:t>Overall body satisfaction</a:t>
            </a:r>
          </a:p>
          <a:p>
            <a:pPr lvl="1"/>
            <a:r>
              <a:rPr lang="en-GB" sz="2500" dirty="0" smtClean="0"/>
              <a:t>Risk factors for negative body image</a:t>
            </a:r>
          </a:p>
          <a:p>
            <a:pPr lvl="1"/>
            <a:r>
              <a:rPr lang="en-GB" sz="2500" dirty="0" smtClean="0"/>
              <a:t>Eating behaviours</a:t>
            </a:r>
          </a:p>
          <a:p>
            <a:pPr lvl="1"/>
            <a:r>
              <a:rPr lang="en-GB" sz="2500" dirty="0" smtClean="0"/>
              <a:t>Self-esteem </a:t>
            </a:r>
          </a:p>
          <a:p>
            <a:pPr lvl="1"/>
            <a:r>
              <a:rPr lang="en-GB" sz="2500" dirty="0" smtClean="0"/>
              <a:t>Intervention topic knowledge</a:t>
            </a:r>
          </a:p>
          <a:p>
            <a:pPr lvl="1"/>
            <a:endParaRPr lang="en-GB" sz="2500" dirty="0" smtClean="0"/>
          </a:p>
          <a:p>
            <a:pPr lvl="1"/>
            <a:endParaRPr lang="en-GB" sz="2500" dirty="0"/>
          </a:p>
        </p:txBody>
      </p:sp>
      <p:pic>
        <p:nvPicPr>
          <p:cNvPr id="5" name="Picture 4" descr="school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653136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study...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School-based body image interventions have shown potential; however, evidence is inconclusive</a:t>
            </a:r>
          </a:p>
          <a:p>
            <a:r>
              <a:rPr lang="en-GB" dirty="0" smtClean="0"/>
              <a:t>Focus on risk factor reduction in adolescent girls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Therefore...</a:t>
            </a:r>
          </a:p>
          <a:p>
            <a:r>
              <a:rPr lang="en-GB" dirty="0" smtClean="0"/>
              <a:t>Evaluation of an adaptation of ‘Happy Being Me’ with pre-adolescent girls and boys</a:t>
            </a:r>
          </a:p>
          <a:p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pic>
        <p:nvPicPr>
          <p:cNvPr id="5" name="Picture 4" descr="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013176"/>
            <a:ext cx="2520280" cy="1599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56992"/>
            <a:ext cx="8153400" cy="990600"/>
          </a:xfrm>
        </p:spPr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pic>
        <p:nvPicPr>
          <p:cNvPr id="6" name="Picture 5" descr="Happy Child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4039" y="5445224"/>
            <a:ext cx="1923912" cy="1143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88 year six children (M = 46, F = 42) recruited from two primary schools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Quasi-experimental design </a:t>
            </a:r>
          </a:p>
          <a:p>
            <a:pPr lvl="1"/>
            <a:r>
              <a:rPr lang="en-GB" dirty="0" smtClean="0"/>
              <a:t>Intervention (n = 43) </a:t>
            </a:r>
          </a:p>
          <a:p>
            <a:pPr lvl="1"/>
            <a:r>
              <a:rPr lang="en-GB" dirty="0" smtClean="0"/>
              <a:t>Control (n = 45)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Age – 10 and 11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quarter" idx="4294967295"/>
          </p:nvPr>
        </p:nvGraphicFramePr>
        <p:xfrm>
          <a:off x="323528" y="332656"/>
          <a:ext cx="8640959" cy="6130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86"/>
                <a:gridCol w="3259309"/>
                <a:gridCol w="4851064"/>
              </a:tblGrid>
              <a:tr h="416679"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Aims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Content</a:t>
                      </a:r>
                      <a:endParaRPr lang="en-GB" sz="2200" dirty="0"/>
                    </a:p>
                  </a:txBody>
                  <a:tcPr/>
                </a:tc>
              </a:tr>
              <a:tr h="1692729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GB" sz="2000" b="1" dirty="0" smtClean="0"/>
                        <a:t>SESSION 1</a:t>
                      </a:r>
                      <a:endParaRPr lang="en-GB" sz="20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dirty="0" smtClean="0"/>
                        <a:t> Educate on media literacy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dirty="0" smtClean="0"/>
                        <a:t> Reduce internalisation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Media manipulation techniques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Appearance does not equal value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Ideal-bodies over time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GB" sz="2000" dirty="0"/>
                    </a:p>
                  </a:txBody>
                  <a:tcPr/>
                </a:tc>
              </a:tr>
              <a:tr h="1617212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GB" sz="2000" b="1" dirty="0" smtClean="0"/>
                        <a:t>SESSION</a:t>
                      </a:r>
                      <a:r>
                        <a:rPr lang="en-GB" sz="2000" b="1" baseline="0" dirty="0" smtClean="0"/>
                        <a:t> 2</a:t>
                      </a:r>
                      <a:endParaRPr lang="en-GB" sz="20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dirty="0" smtClean="0"/>
                        <a:t> Educate on appearance-related</a:t>
                      </a:r>
                      <a:r>
                        <a:rPr lang="en-GB" sz="2000" baseline="0" dirty="0" smtClean="0"/>
                        <a:t> conversation / teasing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baseline="0" dirty="0" smtClean="0"/>
                        <a:t> Reduce </a:t>
                      </a:r>
                      <a:r>
                        <a:rPr lang="en-GB" sz="2000" dirty="0" smtClean="0"/>
                        <a:t>appearance-related</a:t>
                      </a:r>
                      <a:r>
                        <a:rPr lang="en-GB" sz="2000" baseline="0" dirty="0" smtClean="0"/>
                        <a:t> conversation / teasing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What are appearance conversations and ‘fat-talk’?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dirty="0" smtClean="0"/>
                        <a:t> What can be done to avoid engaging with that behaviour?</a:t>
                      </a:r>
                      <a:endParaRPr lang="en-GB" sz="2000" dirty="0"/>
                    </a:p>
                  </a:txBody>
                  <a:tcPr/>
                </a:tc>
              </a:tr>
              <a:tr h="2394060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GB" sz="2000" b="1" dirty="0" smtClean="0"/>
                        <a:t>SESSION 3</a:t>
                      </a:r>
                      <a:endParaRPr lang="en-GB" sz="20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dirty="0" smtClean="0"/>
                        <a:t> Educate on appearance-related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comparison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dirty="0" smtClean="0"/>
                        <a:t> </a:t>
                      </a:r>
                      <a:r>
                        <a:rPr lang="en-GB" sz="2000" baseline="0" dirty="0" smtClean="0"/>
                        <a:t>Reduce </a:t>
                      </a:r>
                      <a:r>
                        <a:rPr lang="en-GB" sz="2000" dirty="0" smtClean="0"/>
                        <a:t>appearance-related</a:t>
                      </a:r>
                      <a:r>
                        <a:rPr lang="en-GB" sz="2000" baseline="0" dirty="0" smtClean="0"/>
                        <a:t> comparison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baseline="0" dirty="0" smtClean="0"/>
                        <a:t> </a:t>
                      </a:r>
                      <a:r>
                        <a:rPr kumimoji="0" lang="en-GB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evisit and recap the issues covered within the program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baseline="0" dirty="0" smtClean="0"/>
                        <a:t> Introduction to appearance comparison and negative impact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What can be done to avoid engaging with that behaviour?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 </a:t>
                      </a:r>
                      <a:r>
                        <a:rPr kumimoji="0"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Emphasis on positive qualities not related to appearance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GB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Arrow 11"/>
          <p:cNvSpPr/>
          <p:nvPr/>
        </p:nvSpPr>
        <p:spPr>
          <a:xfrm>
            <a:off x="539552" y="5301208"/>
            <a:ext cx="8064896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539552" y="3356992"/>
            <a:ext cx="8064896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Materials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7559752" cy="4421088"/>
          </a:xfrm>
        </p:spPr>
        <p:txBody>
          <a:bodyPr/>
          <a:lstStyle/>
          <a:p>
            <a:r>
              <a:rPr lang="en-GB" dirty="0" smtClean="0"/>
              <a:t>Original materials adapted for use with pre-adolescent girls and boys: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5" name="Picture 4" descr="Action Man 19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725144"/>
            <a:ext cx="1127280" cy="1503040"/>
          </a:xfrm>
          <a:prstGeom prst="rect">
            <a:avLst/>
          </a:prstGeom>
        </p:spPr>
      </p:pic>
      <p:pic>
        <p:nvPicPr>
          <p:cNvPr id="6" name="Picture 5" descr="Action Man 19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4653136"/>
            <a:ext cx="1152128" cy="1536171"/>
          </a:xfrm>
          <a:prstGeom prst="rect">
            <a:avLst/>
          </a:prstGeom>
        </p:spPr>
      </p:pic>
      <p:pic>
        <p:nvPicPr>
          <p:cNvPr id="7" name="Picture 6" descr="Action Man swimm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4725144"/>
            <a:ext cx="1152127" cy="15310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60032" y="55892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1980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380312" y="37890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2000s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37890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1960</a:t>
            </a:r>
            <a:endParaRPr lang="en-GB" dirty="0"/>
          </a:p>
        </p:txBody>
      </p:sp>
      <p:pic>
        <p:nvPicPr>
          <p:cNvPr id="13" name="Picture 12" descr="Get Plum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2492896"/>
            <a:ext cx="1279203" cy="1729907"/>
          </a:xfrm>
          <a:prstGeom prst="rect">
            <a:avLst/>
          </a:prstGeom>
        </p:spPr>
      </p:pic>
      <p:pic>
        <p:nvPicPr>
          <p:cNvPr id="14" name="Picture 13" descr="Maryli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51920" y="2636912"/>
            <a:ext cx="1114425" cy="1590675"/>
          </a:xfrm>
          <a:prstGeom prst="rect">
            <a:avLst/>
          </a:prstGeom>
        </p:spPr>
      </p:pic>
      <p:pic>
        <p:nvPicPr>
          <p:cNvPr id="15" name="Picture 14" descr="Kate Mos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00192" y="2564904"/>
            <a:ext cx="1080120" cy="159390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91680" y="55892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1964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835696" y="37890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1891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380312" y="56612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2000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9" grpId="0"/>
      <p:bldP spid="10" grpId="0"/>
      <p:bldP spid="11" grpId="0"/>
      <p:bldP spid="16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943</TotalTime>
  <Words>755</Words>
  <Application>Microsoft Office PowerPoint</Application>
  <PresentationFormat>On-screen Show 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     ‘Happy being me’ in the UK: A controlled evaluation of a school-based body image intervention with pre-adolescent children</vt:lpstr>
      <vt:lpstr>Background</vt:lpstr>
      <vt:lpstr>Negative body image in children: A Public Health concern?</vt:lpstr>
      <vt:lpstr>‘Happy Being Me’ (Richardson &amp; Paxton, 2010)</vt:lpstr>
      <vt:lpstr>Present study...</vt:lpstr>
      <vt:lpstr>Methods</vt:lpstr>
      <vt:lpstr>Participants</vt:lpstr>
      <vt:lpstr>PowerPoint Presentation</vt:lpstr>
      <vt:lpstr>Materials</vt:lpstr>
      <vt:lpstr>Measures</vt:lpstr>
      <vt:lpstr>Results</vt:lpstr>
      <vt:lpstr>Girls</vt:lpstr>
      <vt:lpstr>PowerPoint Presentation</vt:lpstr>
      <vt:lpstr>Boys</vt:lpstr>
      <vt:lpstr>Boys</vt:lpstr>
      <vt:lpstr>Discussion</vt:lpstr>
      <vt:lpstr>Discussion</vt:lpstr>
      <vt:lpstr>Conclusions</vt:lpstr>
      <vt:lpstr>Questions?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controlled evaluation of a school-based body image intervention with pre-adolescent children</dc:title>
  <dc:creator>Emma Bird</dc:creator>
  <cp:lastModifiedBy>Tristan Butterfield</cp:lastModifiedBy>
  <cp:revision>79</cp:revision>
  <dcterms:created xsi:type="dcterms:W3CDTF">2012-01-11T13:43:25Z</dcterms:created>
  <dcterms:modified xsi:type="dcterms:W3CDTF">2012-01-31T17:27:10Z</dcterms:modified>
</cp:coreProperties>
</file>