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6" r:id="rId3"/>
    <p:sldId id="275" r:id="rId4"/>
    <p:sldId id="277" r:id="rId5"/>
    <p:sldId id="278" r:id="rId6"/>
    <p:sldId id="279" r:id="rId7"/>
    <p:sldId id="280" r:id="rId8"/>
    <p:sldId id="312" r:id="rId9"/>
    <p:sldId id="287" r:id="rId10"/>
    <p:sldId id="310" r:id="rId11"/>
    <p:sldId id="311" r:id="rId12"/>
    <p:sldId id="289" r:id="rId13"/>
    <p:sldId id="281" r:id="rId14"/>
    <p:sldId id="282" r:id="rId15"/>
    <p:sldId id="283" r:id="rId16"/>
    <p:sldId id="284" r:id="rId17"/>
    <p:sldId id="285" r:id="rId18"/>
    <p:sldId id="286" r:id="rId19"/>
    <p:sldId id="273" r:id="rId20"/>
    <p:sldId id="290" r:id="rId21"/>
    <p:sldId id="300" r:id="rId22"/>
    <p:sldId id="313" r:id="rId23"/>
    <p:sldId id="315" r:id="rId24"/>
    <p:sldId id="314" r:id="rId25"/>
    <p:sldId id="301" r:id="rId26"/>
    <p:sldId id="305" r:id="rId27"/>
    <p:sldId id="303" r:id="rId28"/>
    <p:sldId id="304" r:id="rId29"/>
    <p:sldId id="306" r:id="rId30"/>
    <p:sldId id="307" r:id="rId31"/>
    <p:sldId id="308" r:id="rId32"/>
    <p:sldId id="259" r:id="rId33"/>
    <p:sldId id="271" r:id="rId34"/>
  </p:sldIdLst>
  <p:sldSz cx="10688638" cy="7562850"/>
  <p:notesSz cx="6735763" cy="9866313"/>
  <p:defaultTextStyle>
    <a:defPPr>
      <a:defRPr lang="en-US"/>
    </a:defPPr>
    <a:lvl1pPr marL="0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523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046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0569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4093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7615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1139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4662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8185" algn="l" defTabSz="50352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202"/>
    <a:srgbClr val="DB19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1006" autoAdjust="0"/>
  </p:normalViewPr>
  <p:slideViewPr>
    <p:cSldViewPr snapToGrid="0" snapToObjects="1">
      <p:cViewPr>
        <p:scale>
          <a:sx n="99" d="100"/>
          <a:sy n="99" d="100"/>
        </p:scale>
        <p:origin x="-72" y="44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Response%20rates%20to%20birth%20cohort%20studi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My%20Files\Staff%20Filestore\epicb\Multilevel%20modelling\Excel\sent_completed%20with%20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'Intial response rates'!$B$16</c:f>
              <c:strCache>
                <c:ptCount val="1"/>
                <c:pt idx="0">
                  <c:v>Initial Response Rate (%)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2"/>
              <c:layout>
                <c:manualLayout>
                  <c:x val="6.2091971123930606E-3"/>
                  <c:y val="0.26568848970605086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ALSPAC</a:t>
                    </a:r>
                  </a:p>
                </c:rich>
              </c:tx>
              <c:showVal val="1"/>
            </c:dLbl>
            <c:delete val="1"/>
          </c:dLbls>
          <c:trendline>
            <c:spPr>
              <a:ln>
                <a:prstDash val="dash"/>
              </a:ln>
            </c:spPr>
            <c:trendlineType val="linear"/>
          </c:trendline>
          <c:xVal>
            <c:numRef>
              <c:f>'Intial response rates'!$A$17:$A$24</c:f>
              <c:numCache>
                <c:formatCode>General</c:formatCode>
                <c:ptCount val="8"/>
                <c:pt idx="0">
                  <c:v>1958</c:v>
                </c:pt>
                <c:pt idx="1">
                  <c:v>1970</c:v>
                </c:pt>
                <c:pt idx="2">
                  <c:v>1979</c:v>
                </c:pt>
                <c:pt idx="3">
                  <c:v>1990</c:v>
                </c:pt>
                <c:pt idx="4">
                  <c:v>1995</c:v>
                </c:pt>
                <c:pt idx="5">
                  <c:v>1998</c:v>
                </c:pt>
                <c:pt idx="6">
                  <c:v>1998</c:v>
                </c:pt>
                <c:pt idx="7">
                  <c:v>2000</c:v>
                </c:pt>
              </c:numCache>
            </c:numRef>
          </c:xVal>
          <c:yVal>
            <c:numRef>
              <c:f>'Intial response rates'!$B$17:$B$24</c:f>
              <c:numCache>
                <c:formatCode>General</c:formatCode>
                <c:ptCount val="8"/>
                <c:pt idx="0">
                  <c:v>98</c:v>
                </c:pt>
                <c:pt idx="1">
                  <c:v>98</c:v>
                </c:pt>
                <c:pt idx="2">
                  <c:v>94</c:v>
                </c:pt>
                <c:pt idx="3">
                  <c:v>85</c:v>
                </c:pt>
                <c:pt idx="4">
                  <c:v>75</c:v>
                </c:pt>
                <c:pt idx="5">
                  <c:v>85</c:v>
                </c:pt>
                <c:pt idx="6">
                  <c:v>83</c:v>
                </c:pt>
                <c:pt idx="7">
                  <c:v>91</c:v>
                </c:pt>
              </c:numCache>
            </c:numRef>
          </c:yVal>
        </c:ser>
        <c:axId val="46170496"/>
        <c:axId val="46172032"/>
      </c:scatterChart>
      <c:valAx>
        <c:axId val="46170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6172032"/>
        <c:crosses val="autoZero"/>
        <c:crossBetween val="midCat"/>
      </c:valAx>
      <c:valAx>
        <c:axId val="46172032"/>
        <c:scaling>
          <c:orientation val="minMax"/>
          <c:max val="100"/>
          <c:min val="7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6170496"/>
        <c:crosses val="autoZero"/>
        <c:crossBetween val="midCat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7518044619422626"/>
          <c:y val="2.8252405949256338E-2"/>
          <c:w val="0.66331408573928252"/>
          <c:h val="0.8326195683872849"/>
        </c:manualLayout>
      </c:layout>
      <c:scatterChart>
        <c:scatterStyle val="lineMarker"/>
        <c:axId val="49147904"/>
        <c:axId val="49149440"/>
      </c:scatterChart>
      <c:valAx>
        <c:axId val="491479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149440"/>
        <c:crosses val="autoZero"/>
        <c:crossBetween val="midCat"/>
        <c:minorUnit val="1"/>
      </c:valAx>
      <c:valAx>
        <c:axId val="49149440"/>
        <c:scaling>
          <c:orientation val="minMax"/>
          <c:max val="110"/>
          <c:min val="0"/>
        </c:scaling>
        <c:axPos val="l"/>
        <c:numFmt formatCode="General" sourceLinked="1"/>
        <c:tickLblPos val="nextTo"/>
        <c:crossAx val="49147904"/>
        <c:crossesAt val="-5"/>
        <c:crossBetween val="midCat"/>
        <c:majorUnit val="20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7518044619422626"/>
          <c:y val="2.8252405949256338E-2"/>
          <c:w val="0.66331408573928252"/>
          <c:h val="0.8326195683872849"/>
        </c:manualLayout>
      </c:layout>
      <c:scatterChart>
        <c:scatterStyle val="lineMarker"/>
        <c:ser>
          <c:idx val="0"/>
          <c:order val="0"/>
          <c:tx>
            <c:strRef>
              <c:f>graphs!$B$1</c:f>
              <c:strCache>
                <c:ptCount val="1"/>
                <c:pt idx="0">
                  <c:v>Child-based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graphs!$B$2:$B$54</c:f>
              <c:numCache>
                <c:formatCode>General</c:formatCode>
                <c:ptCount val="53"/>
                <c:pt idx="4">
                  <c:v>86.740215023540358</c:v>
                </c:pt>
                <c:pt idx="5">
                  <c:v>82.682610574845128</c:v>
                </c:pt>
                <c:pt idx="8">
                  <c:v>82.58955223880595</c:v>
                </c:pt>
                <c:pt idx="9">
                  <c:v>84.306292645943927</c:v>
                </c:pt>
                <c:pt idx="11">
                  <c:v>80.51606922126102</c:v>
                </c:pt>
                <c:pt idx="12">
                  <c:v>80.781250000000156</c:v>
                </c:pt>
                <c:pt idx="14">
                  <c:v>80.343980343980348</c:v>
                </c:pt>
                <c:pt idx="15">
                  <c:v>80.161071684873633</c:v>
                </c:pt>
                <c:pt idx="17">
                  <c:v>78.505050505050448</c:v>
                </c:pt>
                <c:pt idx="18">
                  <c:v>78.084548582664084</c:v>
                </c:pt>
                <c:pt idx="20">
                  <c:v>77.845914665745667</c:v>
                </c:pt>
                <c:pt idx="21">
                  <c:v>77.10992907801419</c:v>
                </c:pt>
                <c:pt idx="23">
                  <c:v>78.567503205715596</c:v>
                </c:pt>
                <c:pt idx="24">
                  <c:v>79.506659163383986</c:v>
                </c:pt>
                <c:pt idx="26">
                  <c:v>73.12534209085895</c:v>
                </c:pt>
                <c:pt idx="28">
                  <c:v>72.766143106457179</c:v>
                </c:pt>
                <c:pt idx="29">
                  <c:v>72.460732984293202</c:v>
                </c:pt>
                <c:pt idx="32">
                  <c:v>73.659235383650909</c:v>
                </c:pt>
                <c:pt idx="35">
                  <c:v>71.92934285191285</c:v>
                </c:pt>
                <c:pt idx="37">
                  <c:v>69.366197183098578</c:v>
                </c:pt>
                <c:pt idx="42">
                  <c:v>67.505181835311859</c:v>
                </c:pt>
                <c:pt idx="43">
                  <c:v>68.469682386910492</c:v>
                </c:pt>
                <c:pt idx="48">
                  <c:v>57.456844640706386</c:v>
                </c:pt>
                <c:pt idx="50">
                  <c:v>59.675967596759676</c:v>
                </c:pt>
              </c:numCache>
            </c:numRef>
          </c:yVal>
        </c:ser>
        <c:ser>
          <c:idx val="1"/>
          <c:order val="1"/>
          <c:tx>
            <c:strRef>
              <c:f>graphs!$C$1</c:f>
              <c:strCache>
                <c:ptCount val="1"/>
                <c:pt idx="0">
                  <c:v>Child-completed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graphs!$C$2:$C$54</c:f>
              <c:numCache>
                <c:formatCode>General</c:formatCode>
                <c:ptCount val="53"/>
                <c:pt idx="26">
                  <c:v>63.004860804242</c:v>
                </c:pt>
                <c:pt idx="27">
                  <c:v>66.407532175865938</c:v>
                </c:pt>
                <c:pt idx="30">
                  <c:v>70.789428225945827</c:v>
                </c:pt>
                <c:pt idx="31">
                  <c:v>74.628163868835344</c:v>
                </c:pt>
                <c:pt idx="32">
                  <c:v>70.703706949434718</c:v>
                </c:pt>
                <c:pt idx="33">
                  <c:v>73.107324784823462</c:v>
                </c:pt>
                <c:pt idx="34">
                  <c:v>68.838852097130086</c:v>
                </c:pt>
                <c:pt idx="36">
                  <c:v>70.103640712197688</c:v>
                </c:pt>
                <c:pt idx="37">
                  <c:v>67.667560321715825</c:v>
                </c:pt>
                <c:pt idx="39">
                  <c:v>67.418253683076202</c:v>
                </c:pt>
                <c:pt idx="41">
                  <c:v>64.956331877728914</c:v>
                </c:pt>
                <c:pt idx="42">
                  <c:v>64.856259097525452</c:v>
                </c:pt>
                <c:pt idx="43">
                  <c:v>64.248511904761898</c:v>
                </c:pt>
                <c:pt idx="44">
                  <c:v>58.324735015476982</c:v>
                </c:pt>
                <c:pt idx="45">
                  <c:v>57.11447492904437</c:v>
                </c:pt>
                <c:pt idx="48">
                  <c:v>51.340804482689443</c:v>
                </c:pt>
                <c:pt idx="49">
                  <c:v>53.177551818537353</c:v>
                </c:pt>
                <c:pt idx="50">
                  <c:v>39.821996185632393</c:v>
                </c:pt>
              </c:numCache>
            </c:numRef>
          </c:yVal>
        </c:ser>
        <c:ser>
          <c:idx val="2"/>
          <c:order val="2"/>
          <c:tx>
            <c:strRef>
              <c:f>graphs!$D$1</c:f>
              <c:strCache>
                <c:ptCount val="1"/>
                <c:pt idx="0">
                  <c:v>Puberty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graphs!$D$2:$D$54</c:f>
              <c:numCache>
                <c:formatCode>General</c:formatCode>
                <c:ptCount val="53"/>
                <c:pt idx="27">
                  <c:v>54.380165289256098</c:v>
                </c:pt>
                <c:pt idx="32">
                  <c:v>62.798818157400028</c:v>
                </c:pt>
                <c:pt idx="35">
                  <c:v>60.78646547782342</c:v>
                </c:pt>
                <c:pt idx="37">
                  <c:v>58.686185490595761</c:v>
                </c:pt>
                <c:pt idx="41">
                  <c:v>57.203389830508513</c:v>
                </c:pt>
                <c:pt idx="46">
                  <c:v>49.406698564593214</c:v>
                </c:pt>
                <c:pt idx="47">
                  <c:v>46.009569377990424</c:v>
                </c:pt>
                <c:pt idx="49">
                  <c:v>47.557198521330804</c:v>
                </c:pt>
                <c:pt idx="51">
                  <c:v>44.482899022801305</c:v>
                </c:pt>
              </c:numCache>
            </c:numRef>
          </c:yVal>
        </c:ser>
        <c:ser>
          <c:idx val="3"/>
          <c:order val="3"/>
          <c:tx>
            <c:strRef>
              <c:f>graphs!$E$1</c:f>
              <c:strCache>
                <c:ptCount val="1"/>
                <c:pt idx="0">
                  <c:v>Mother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graphs!$E$2:$E$54</c:f>
              <c:numCache>
                <c:formatCode>General</c:formatCode>
                <c:ptCount val="53"/>
                <c:pt idx="0">
                  <c:v>99.266041712084558</c:v>
                </c:pt>
                <c:pt idx="1">
                  <c:v>96.737155729961643</c:v>
                </c:pt>
                <c:pt idx="2">
                  <c:v>91.286970423661018</c:v>
                </c:pt>
                <c:pt idx="3">
                  <c:v>91.388707216045077</c:v>
                </c:pt>
                <c:pt idx="6">
                  <c:v>90.956548441578377</c:v>
                </c:pt>
                <c:pt idx="7">
                  <c:v>87.095040687855061</c:v>
                </c:pt>
                <c:pt idx="10">
                  <c:v>80.255463219452139</c:v>
                </c:pt>
                <c:pt idx="13">
                  <c:v>75.053862726992918</c:v>
                </c:pt>
                <c:pt idx="16">
                  <c:v>74.685510172386699</c:v>
                </c:pt>
                <c:pt idx="19">
                  <c:v>76.375703604133378</c:v>
                </c:pt>
                <c:pt idx="22">
                  <c:v>78.429414434861556</c:v>
                </c:pt>
                <c:pt idx="25">
                  <c:v>76.731276731276736</c:v>
                </c:pt>
                <c:pt idx="27">
                  <c:v>69.621574597650877</c:v>
                </c:pt>
                <c:pt idx="31">
                  <c:v>71.538734266973918</c:v>
                </c:pt>
                <c:pt idx="33">
                  <c:v>73.990584827086678</c:v>
                </c:pt>
                <c:pt idx="36">
                  <c:v>71.31854876125081</c:v>
                </c:pt>
                <c:pt idx="39">
                  <c:v>69.27260367097233</c:v>
                </c:pt>
                <c:pt idx="40">
                  <c:v>54.633999397530005</c:v>
                </c:pt>
                <c:pt idx="52">
                  <c:v>61.282051282051313</c:v>
                </c:pt>
              </c:numCache>
            </c:numRef>
          </c:yVal>
        </c:ser>
        <c:ser>
          <c:idx val="4"/>
          <c:order val="4"/>
          <c:tx>
            <c:strRef>
              <c:f>graphs!$F$1</c:f>
              <c:strCache>
                <c:ptCount val="1"/>
                <c:pt idx="0">
                  <c:v>Partner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graphs!$F$2:$F$54</c:f>
              <c:numCache>
                <c:formatCode>General</c:formatCode>
                <c:ptCount val="53"/>
                <c:pt idx="1">
                  <c:v>63.39655548288642</c:v>
                </c:pt>
                <c:pt idx="2">
                  <c:v>73.047016931909027</c:v>
                </c:pt>
                <c:pt idx="6">
                  <c:v>64.862582527252954</c:v>
                </c:pt>
                <c:pt idx="7">
                  <c:v>55.0974973130661</c:v>
                </c:pt>
                <c:pt idx="10">
                  <c:v>47.891658971991376</c:v>
                </c:pt>
                <c:pt idx="13">
                  <c:v>45.156275568646549</c:v>
                </c:pt>
                <c:pt idx="16">
                  <c:v>43.295949112822306</c:v>
                </c:pt>
                <c:pt idx="19">
                  <c:v>40.511142553943998</c:v>
                </c:pt>
                <c:pt idx="22">
                  <c:v>43.265815493904213</c:v>
                </c:pt>
                <c:pt idx="25">
                  <c:v>40.676953708312595</c:v>
                </c:pt>
                <c:pt idx="27">
                  <c:v>51.980700863382289</c:v>
                </c:pt>
                <c:pt idx="31">
                  <c:v>45.591318288321723</c:v>
                </c:pt>
                <c:pt idx="33">
                  <c:v>55.865180467091214</c:v>
                </c:pt>
                <c:pt idx="36">
                  <c:v>50.927464008859346</c:v>
                </c:pt>
                <c:pt idx="38">
                  <c:v>46.422605790645882</c:v>
                </c:pt>
                <c:pt idx="40">
                  <c:v>41.503416856492024</c:v>
                </c:pt>
              </c:numCache>
            </c:numRef>
          </c:yVal>
        </c:ser>
        <c:axId val="49053056"/>
        <c:axId val="49075328"/>
      </c:scatterChart>
      <c:valAx>
        <c:axId val="490530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075328"/>
        <c:crosses val="autoZero"/>
        <c:crossBetween val="midCat"/>
        <c:minorUnit val="1"/>
      </c:valAx>
      <c:valAx>
        <c:axId val="49075328"/>
        <c:scaling>
          <c:orientation val="minMax"/>
          <c:max val="11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053056"/>
        <c:crossesAt val="-5"/>
        <c:crossBetween val="midCat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79979308836395469"/>
          <c:y val="2.6817949839603467E-2"/>
          <c:w val="0.20020691163604554"/>
          <c:h val="0.5759933654126555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7518044619422629"/>
          <c:y val="2.8252405949256338E-2"/>
          <c:w val="0.66331408573928252"/>
          <c:h val="0.8326195683872849"/>
        </c:manualLayout>
      </c:layout>
      <c:scatterChart>
        <c:scatterStyle val="lineMarker"/>
        <c:axId val="49185536"/>
        <c:axId val="49187072"/>
      </c:scatterChart>
      <c:valAx>
        <c:axId val="491855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187072"/>
        <c:crosses val="autoZero"/>
        <c:crossBetween val="midCat"/>
        <c:minorUnit val="1"/>
      </c:valAx>
      <c:valAx>
        <c:axId val="49187072"/>
        <c:scaling>
          <c:orientation val="minMax"/>
          <c:max val="110"/>
          <c:min val="0"/>
        </c:scaling>
        <c:axPos val="l"/>
        <c:numFmt formatCode="General" sourceLinked="1"/>
        <c:tickLblPos val="nextTo"/>
        <c:crossAx val="49185536"/>
        <c:crossesAt val="-5"/>
        <c:crossBetween val="midCat"/>
        <c:majorUnit val="20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7518044619422618"/>
          <c:y val="2.8252405949256338E-2"/>
          <c:w val="0.66331408573928252"/>
          <c:h val="0.8326195683872849"/>
        </c:manualLayout>
      </c:layout>
      <c:scatterChart>
        <c:scatterStyle val="lineMarker"/>
        <c:ser>
          <c:idx val="0"/>
          <c:order val="0"/>
          <c:tx>
            <c:strRef>
              <c:f>'graph with missing data'!$B$1</c:f>
              <c:strCache>
                <c:ptCount val="1"/>
                <c:pt idx="0">
                  <c:v>Child-based</c:v>
                </c:pt>
              </c:strCache>
            </c:strRef>
          </c:tx>
          <c:spPr>
            <a:ln w="28575">
              <a:noFill/>
            </a:ln>
          </c:spPr>
          <c:xVal>
            <c:numRef>
              <c:f>'graph with missing data'!$A$2:$A$54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0.15000000000000019</c:v>
                </c:pt>
                <c:pt idx="7">
                  <c:v>0.67000000000000104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'graph with missing data'!$B$2:$B$54</c:f>
              <c:numCache>
                <c:formatCode>General</c:formatCode>
                <c:ptCount val="53"/>
                <c:pt idx="18">
                  <c:v>78.084548582664155</c:v>
                </c:pt>
                <c:pt idx="20">
                  <c:v>77.845914665745568</c:v>
                </c:pt>
                <c:pt idx="21">
                  <c:v>77.10992907801419</c:v>
                </c:pt>
                <c:pt idx="23">
                  <c:v>78.567503205715497</c:v>
                </c:pt>
                <c:pt idx="24">
                  <c:v>79.506659163383986</c:v>
                </c:pt>
                <c:pt idx="26">
                  <c:v>73.125342090859078</c:v>
                </c:pt>
                <c:pt idx="28">
                  <c:v>72.766143106457179</c:v>
                </c:pt>
                <c:pt idx="29">
                  <c:v>72.460732984293202</c:v>
                </c:pt>
                <c:pt idx="32">
                  <c:v>73.659235383651009</c:v>
                </c:pt>
                <c:pt idx="35">
                  <c:v>71.92934285191285</c:v>
                </c:pt>
                <c:pt idx="37">
                  <c:v>69.366197183098578</c:v>
                </c:pt>
                <c:pt idx="42">
                  <c:v>67.505181835311859</c:v>
                </c:pt>
                <c:pt idx="43">
                  <c:v>68.469682386910492</c:v>
                </c:pt>
                <c:pt idx="48">
                  <c:v>57.456844640706443</c:v>
                </c:pt>
                <c:pt idx="50">
                  <c:v>59.675967596759676</c:v>
                </c:pt>
              </c:numCache>
            </c:numRef>
          </c:yVal>
        </c:ser>
        <c:ser>
          <c:idx val="1"/>
          <c:order val="1"/>
          <c:tx>
            <c:strRef>
              <c:f>'graph with missing data'!$C$1</c:f>
              <c:strCache>
                <c:ptCount val="1"/>
                <c:pt idx="0">
                  <c:v>Child-completed</c:v>
                </c:pt>
              </c:strCache>
            </c:strRef>
          </c:tx>
          <c:spPr>
            <a:ln w="28575">
              <a:noFill/>
            </a:ln>
          </c:spPr>
          <c:xVal>
            <c:numRef>
              <c:f>'graph with missing data'!$A$2:$A$54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0.15000000000000019</c:v>
                </c:pt>
                <c:pt idx="7">
                  <c:v>0.67000000000000104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'graph with missing data'!$C$2:$C$54</c:f>
              <c:numCache>
                <c:formatCode>General</c:formatCode>
                <c:ptCount val="53"/>
                <c:pt idx="26">
                  <c:v>63.004860804242057</c:v>
                </c:pt>
                <c:pt idx="27">
                  <c:v>66.407532175865938</c:v>
                </c:pt>
                <c:pt idx="30">
                  <c:v>70.789428225945827</c:v>
                </c:pt>
                <c:pt idx="31">
                  <c:v>74.628163868835344</c:v>
                </c:pt>
                <c:pt idx="32">
                  <c:v>70.703706949434718</c:v>
                </c:pt>
                <c:pt idx="33">
                  <c:v>73.107324784823462</c:v>
                </c:pt>
                <c:pt idx="34">
                  <c:v>68.838852097130143</c:v>
                </c:pt>
                <c:pt idx="36">
                  <c:v>70.103640712197688</c:v>
                </c:pt>
                <c:pt idx="37">
                  <c:v>67.667560321715825</c:v>
                </c:pt>
                <c:pt idx="39">
                  <c:v>67.41825368307606</c:v>
                </c:pt>
                <c:pt idx="41">
                  <c:v>64.956331877729028</c:v>
                </c:pt>
                <c:pt idx="42">
                  <c:v>64.856259097525452</c:v>
                </c:pt>
                <c:pt idx="43">
                  <c:v>64.248511904761898</c:v>
                </c:pt>
                <c:pt idx="44">
                  <c:v>58.324735015476982</c:v>
                </c:pt>
                <c:pt idx="45">
                  <c:v>57.114474929044398</c:v>
                </c:pt>
                <c:pt idx="48">
                  <c:v>51.340804482689499</c:v>
                </c:pt>
                <c:pt idx="49">
                  <c:v>53.177551818537353</c:v>
                </c:pt>
                <c:pt idx="50">
                  <c:v>39.82199618563245</c:v>
                </c:pt>
              </c:numCache>
            </c:numRef>
          </c:yVal>
        </c:ser>
        <c:ser>
          <c:idx val="2"/>
          <c:order val="2"/>
          <c:tx>
            <c:strRef>
              <c:f>'graph with missing data'!$D$1</c:f>
              <c:strCache>
                <c:ptCount val="1"/>
                <c:pt idx="0">
                  <c:v>Puberty</c:v>
                </c:pt>
              </c:strCache>
            </c:strRef>
          </c:tx>
          <c:spPr>
            <a:ln w="28575">
              <a:noFill/>
            </a:ln>
          </c:spPr>
          <c:xVal>
            <c:numRef>
              <c:f>'graph with missing data'!$A$2:$A$54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0.15000000000000019</c:v>
                </c:pt>
                <c:pt idx="7">
                  <c:v>0.67000000000000104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'graph with missing data'!$D$2:$D$54</c:f>
              <c:numCache>
                <c:formatCode>General</c:formatCode>
                <c:ptCount val="53"/>
                <c:pt idx="35">
                  <c:v>60.786465477823448</c:v>
                </c:pt>
                <c:pt idx="37">
                  <c:v>58.686185490595761</c:v>
                </c:pt>
                <c:pt idx="41">
                  <c:v>57.203389830508513</c:v>
                </c:pt>
                <c:pt idx="46">
                  <c:v>49.406698564593242</c:v>
                </c:pt>
                <c:pt idx="47">
                  <c:v>46.009569377990424</c:v>
                </c:pt>
                <c:pt idx="49">
                  <c:v>47.557198521330804</c:v>
                </c:pt>
                <c:pt idx="51">
                  <c:v>44.482899022801305</c:v>
                </c:pt>
              </c:numCache>
            </c:numRef>
          </c:yVal>
        </c:ser>
        <c:ser>
          <c:idx val="3"/>
          <c:order val="3"/>
          <c:tx>
            <c:strRef>
              <c:f>'graph with missing data'!$E$1</c:f>
              <c:strCache>
                <c:ptCount val="1"/>
                <c:pt idx="0">
                  <c:v>Mother</c:v>
                </c:pt>
              </c:strCache>
            </c:strRef>
          </c:tx>
          <c:spPr>
            <a:ln w="28575">
              <a:noFill/>
            </a:ln>
          </c:spPr>
          <c:xVal>
            <c:numRef>
              <c:f>'graph with missing data'!$A$2:$A$54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0.15000000000000019</c:v>
                </c:pt>
                <c:pt idx="7">
                  <c:v>0.67000000000000104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'graph with missing data'!$E$2:$E$54</c:f>
              <c:numCache>
                <c:formatCode>General</c:formatCode>
                <c:ptCount val="53"/>
                <c:pt idx="19">
                  <c:v>76.375703604133378</c:v>
                </c:pt>
                <c:pt idx="22">
                  <c:v>78.429414434861556</c:v>
                </c:pt>
                <c:pt idx="25">
                  <c:v>76.731276731276736</c:v>
                </c:pt>
                <c:pt idx="27">
                  <c:v>69.621574597650977</c:v>
                </c:pt>
                <c:pt idx="31">
                  <c:v>71.538734266973918</c:v>
                </c:pt>
                <c:pt idx="33">
                  <c:v>73.990584827086678</c:v>
                </c:pt>
                <c:pt idx="36">
                  <c:v>71.31854876125081</c:v>
                </c:pt>
                <c:pt idx="39">
                  <c:v>69.272603670972245</c:v>
                </c:pt>
                <c:pt idx="40">
                  <c:v>54.633999397529955</c:v>
                </c:pt>
                <c:pt idx="52">
                  <c:v>61.282051282051313</c:v>
                </c:pt>
              </c:numCache>
            </c:numRef>
          </c:yVal>
        </c:ser>
        <c:ser>
          <c:idx val="4"/>
          <c:order val="4"/>
          <c:tx>
            <c:strRef>
              <c:f>'graph with missing data'!$F$1</c:f>
              <c:strCache>
                <c:ptCount val="1"/>
                <c:pt idx="0">
                  <c:v>Partner</c:v>
                </c:pt>
              </c:strCache>
            </c:strRef>
          </c:tx>
          <c:spPr>
            <a:ln w="28575">
              <a:noFill/>
            </a:ln>
          </c:spPr>
          <c:xVal>
            <c:numRef>
              <c:f>'graph with missing data'!$A$2:$A$54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0.15000000000000019</c:v>
                </c:pt>
                <c:pt idx="7">
                  <c:v>0.67000000000000104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'graph with missing data'!$F$2:$F$54</c:f>
              <c:numCache>
                <c:formatCode>General</c:formatCode>
                <c:ptCount val="53"/>
                <c:pt idx="13">
                  <c:v>45.156275568646613</c:v>
                </c:pt>
                <c:pt idx="16">
                  <c:v>43.295949112822278</c:v>
                </c:pt>
                <c:pt idx="19">
                  <c:v>40.51114255394404</c:v>
                </c:pt>
                <c:pt idx="22">
                  <c:v>43.265815493904213</c:v>
                </c:pt>
                <c:pt idx="25">
                  <c:v>40.676953708312595</c:v>
                </c:pt>
                <c:pt idx="27">
                  <c:v>51.980700863382339</c:v>
                </c:pt>
                <c:pt idx="31">
                  <c:v>45.591318288321681</c:v>
                </c:pt>
                <c:pt idx="33">
                  <c:v>55.865180467091243</c:v>
                </c:pt>
                <c:pt idx="36">
                  <c:v>50.927464008859346</c:v>
                </c:pt>
                <c:pt idx="38">
                  <c:v>46.422605790645882</c:v>
                </c:pt>
                <c:pt idx="40">
                  <c:v>41.503416856492024</c:v>
                </c:pt>
              </c:numCache>
            </c:numRef>
          </c:yVal>
        </c:ser>
        <c:axId val="49258880"/>
        <c:axId val="49260416"/>
      </c:scatterChart>
      <c:valAx>
        <c:axId val="492588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260416"/>
        <c:crosses val="autoZero"/>
        <c:crossBetween val="midCat"/>
        <c:minorUnit val="1"/>
      </c:valAx>
      <c:valAx>
        <c:axId val="49260416"/>
        <c:scaling>
          <c:orientation val="minMax"/>
          <c:max val="11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258880"/>
        <c:crossesAt val="-5"/>
        <c:crossBetween val="midCat"/>
        <c:majorUnit val="20"/>
      </c:valAx>
    </c:plotArea>
    <c:legend>
      <c:legendPos val="r"/>
      <c:layout>
        <c:manualLayout>
          <c:xMode val="edge"/>
          <c:yMode val="edge"/>
          <c:x val="0.80840859094249351"/>
          <c:y val="2.6817949839603443E-2"/>
          <c:w val="0.19159140905750621"/>
          <c:h val="0.57599336541265578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7518039602196817"/>
          <c:y val="6.6203145487258266E-2"/>
          <c:w val="0.66331408573928252"/>
          <c:h val="0.8326195683872849"/>
        </c:manualLayout>
      </c:layout>
      <c:scatterChart>
        <c:scatterStyle val="lineMarker"/>
        <c:ser>
          <c:idx val="0"/>
          <c:order val="0"/>
          <c:tx>
            <c:strRef>
              <c:f>'yp by gender'!$B$1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>
              <a:noFill/>
            </a:ln>
          </c:spPr>
          <c:xVal>
            <c:numRef>
              <c:f>'yp by gender'!$A$2:$A$67</c:f>
              <c:numCache>
                <c:formatCode>General</c:formatCode>
                <c:ptCount val="66"/>
                <c:pt idx="0">
                  <c:v>-0.60000000000000042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0.15000000000000011</c:v>
                </c:pt>
                <c:pt idx="7">
                  <c:v>0.67000000000000071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11.67</c:v>
                </c:pt>
                <c:pt idx="39">
                  <c:v>12.01</c:v>
                </c:pt>
                <c:pt idx="40">
                  <c:v>12.08</c:v>
                </c:pt>
                <c:pt idx="41">
                  <c:v>12.25</c:v>
                </c:pt>
                <c:pt idx="42">
                  <c:v>13.08</c:v>
                </c:pt>
                <c:pt idx="43">
                  <c:v>13.08</c:v>
                </c:pt>
                <c:pt idx="44">
                  <c:v>13.08</c:v>
                </c:pt>
                <c:pt idx="45">
                  <c:v>13.83</c:v>
                </c:pt>
                <c:pt idx="46">
                  <c:v>13.92</c:v>
                </c:pt>
                <c:pt idx="47">
                  <c:v>14.08</c:v>
                </c:pt>
                <c:pt idx="48">
                  <c:v>14.58</c:v>
                </c:pt>
                <c:pt idx="49">
                  <c:v>15.5</c:v>
                </c:pt>
                <c:pt idx="50">
                  <c:v>16.5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17</c:v>
                </c:pt>
                <c:pt idx="55">
                  <c:v>17.79</c:v>
                </c:pt>
              </c:numCache>
            </c:numRef>
          </c:xVal>
          <c:yVal>
            <c:numRef>
              <c:f>'yp by gender'!$B$2:$B$67</c:f>
              <c:numCache>
                <c:formatCode>General</c:formatCode>
                <c:ptCount val="66"/>
                <c:pt idx="26">
                  <c:v>59.676864902028186</c:v>
                </c:pt>
                <c:pt idx="27">
                  <c:v>62.928139691067862</c:v>
                </c:pt>
                <c:pt idx="30">
                  <c:v>66.885190788367794</c:v>
                </c:pt>
                <c:pt idx="31">
                  <c:v>70.871481858256942</c:v>
                </c:pt>
                <c:pt idx="32">
                  <c:v>66.094715168153741</c:v>
                </c:pt>
                <c:pt idx="33">
                  <c:v>69.311712954976713</c:v>
                </c:pt>
                <c:pt idx="34">
                  <c:v>63.541666666666579</c:v>
                </c:pt>
                <c:pt idx="35">
                  <c:v>56.478999106344951</c:v>
                </c:pt>
                <c:pt idx="36">
                  <c:v>65.289690180290563</c:v>
                </c:pt>
                <c:pt idx="37">
                  <c:v>62.559914787857245</c:v>
                </c:pt>
                <c:pt idx="38">
                  <c:v>54.552075746540432</c:v>
                </c:pt>
                <c:pt idx="40">
                  <c:v>62.690037560364871</c:v>
                </c:pt>
                <c:pt idx="42">
                  <c:v>59.227000544365843</c:v>
                </c:pt>
                <c:pt idx="43">
                  <c:v>53.240740740740762</c:v>
                </c:pt>
                <c:pt idx="44">
                  <c:v>58.845944474686938</c:v>
                </c:pt>
                <c:pt idx="45">
                  <c:v>58.630341481619666</c:v>
                </c:pt>
                <c:pt idx="46">
                  <c:v>52.062535317385617</c:v>
                </c:pt>
                <c:pt idx="47">
                  <c:v>50.342465753424626</c:v>
                </c:pt>
                <c:pt idx="48">
                  <c:v>44.19143187958317</c:v>
                </c:pt>
                <c:pt idx="49">
                  <c:v>43.670397529911234</c:v>
                </c:pt>
                <c:pt idx="50">
                  <c:v>42.69983686786297</c:v>
                </c:pt>
                <c:pt idx="51">
                  <c:v>39.555736702669655</c:v>
                </c:pt>
                <c:pt idx="52">
                  <c:v>45.574162679425839</c:v>
                </c:pt>
                <c:pt idx="53">
                  <c:v>29.691949262231425</c:v>
                </c:pt>
                <c:pt idx="54">
                  <c:v>36.883876357560517</c:v>
                </c:pt>
              </c:numCache>
            </c:numRef>
          </c:yVal>
        </c:ser>
        <c:ser>
          <c:idx val="1"/>
          <c:order val="1"/>
          <c:tx>
            <c:strRef>
              <c:f>'yp by gender'!$C$1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>
              <a:noFill/>
            </a:ln>
          </c:spPr>
          <c:xVal>
            <c:numRef>
              <c:f>'yp by gender'!$A$2:$A$67</c:f>
              <c:numCache>
                <c:formatCode>General</c:formatCode>
                <c:ptCount val="66"/>
                <c:pt idx="0">
                  <c:v>-0.60000000000000042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0.15000000000000011</c:v>
                </c:pt>
                <c:pt idx="7">
                  <c:v>0.67000000000000071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11.67</c:v>
                </c:pt>
                <c:pt idx="39">
                  <c:v>12.01</c:v>
                </c:pt>
                <c:pt idx="40">
                  <c:v>12.08</c:v>
                </c:pt>
                <c:pt idx="41">
                  <c:v>12.25</c:v>
                </c:pt>
                <c:pt idx="42">
                  <c:v>13.08</c:v>
                </c:pt>
                <c:pt idx="43">
                  <c:v>13.08</c:v>
                </c:pt>
                <c:pt idx="44">
                  <c:v>13.08</c:v>
                </c:pt>
                <c:pt idx="45">
                  <c:v>13.83</c:v>
                </c:pt>
                <c:pt idx="46">
                  <c:v>13.92</c:v>
                </c:pt>
                <c:pt idx="47">
                  <c:v>14.08</c:v>
                </c:pt>
                <c:pt idx="48">
                  <c:v>14.58</c:v>
                </c:pt>
                <c:pt idx="49">
                  <c:v>15.5</c:v>
                </c:pt>
                <c:pt idx="50">
                  <c:v>16.5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17</c:v>
                </c:pt>
                <c:pt idx="55">
                  <c:v>17.79</c:v>
                </c:pt>
              </c:numCache>
            </c:numRef>
          </c:xVal>
          <c:yVal>
            <c:numRef>
              <c:f>'yp by gender'!$C$2:$C$67</c:f>
              <c:numCache>
                <c:formatCode>General</c:formatCode>
                <c:ptCount val="66"/>
                <c:pt idx="26">
                  <c:v>66.527196652719653</c:v>
                </c:pt>
                <c:pt idx="27">
                  <c:v>70.094289272371526</c:v>
                </c:pt>
                <c:pt idx="30">
                  <c:v>74.915615562266836</c:v>
                </c:pt>
                <c:pt idx="31">
                  <c:v>78.585461689587433</c:v>
                </c:pt>
                <c:pt idx="32">
                  <c:v>75.514956116783026</c:v>
                </c:pt>
                <c:pt idx="33">
                  <c:v>77.044193952406516</c:v>
                </c:pt>
                <c:pt idx="34">
                  <c:v>74.321653189577788</c:v>
                </c:pt>
                <c:pt idx="35">
                  <c:v>65.299625468164848</c:v>
                </c:pt>
                <c:pt idx="36">
                  <c:v>75.035868005738848</c:v>
                </c:pt>
                <c:pt idx="37">
                  <c:v>72.845060284326095</c:v>
                </c:pt>
                <c:pt idx="38">
                  <c:v>62.969251084701</c:v>
                </c:pt>
                <c:pt idx="40">
                  <c:v>72.189135535101897</c:v>
                </c:pt>
                <c:pt idx="42">
                  <c:v>70.717022441160466</c:v>
                </c:pt>
                <c:pt idx="43">
                  <c:v>61.302681992337128</c:v>
                </c:pt>
                <c:pt idx="44">
                  <c:v>70.899470899470842</c:v>
                </c:pt>
                <c:pt idx="45">
                  <c:v>69.831262748006694</c:v>
                </c:pt>
                <c:pt idx="46">
                  <c:v>64.536621823617367</c:v>
                </c:pt>
                <c:pt idx="47">
                  <c:v>63.812570568310093</c:v>
                </c:pt>
                <c:pt idx="48">
                  <c:v>54.536826119969625</c:v>
                </c:pt>
                <c:pt idx="49">
                  <c:v>48.196659073652214</c:v>
                </c:pt>
                <c:pt idx="50">
                  <c:v>59.666011787819251</c:v>
                </c:pt>
                <c:pt idx="51">
                  <c:v>55.252842022736175</c:v>
                </c:pt>
                <c:pt idx="52">
                  <c:v>60.495011511895626</c:v>
                </c:pt>
                <c:pt idx="53">
                  <c:v>49.600199900050008</c:v>
                </c:pt>
                <c:pt idx="54">
                  <c:v>51.707704527402655</c:v>
                </c:pt>
              </c:numCache>
            </c:numRef>
          </c:yVal>
        </c:ser>
        <c:ser>
          <c:idx val="2"/>
          <c:order val="2"/>
          <c:tx>
            <c:strRef>
              <c:f>'yp by gender'!$D$1</c:f>
              <c:strCache>
                <c:ptCount val="1"/>
                <c:pt idx="0">
                  <c:v>Puberty-male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'yp by gender'!$A$2:$A$67</c:f>
              <c:numCache>
                <c:formatCode>General</c:formatCode>
                <c:ptCount val="66"/>
                <c:pt idx="0">
                  <c:v>-0.60000000000000042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0.15000000000000011</c:v>
                </c:pt>
                <c:pt idx="7">
                  <c:v>0.67000000000000071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11.67</c:v>
                </c:pt>
                <c:pt idx="39">
                  <c:v>12.01</c:v>
                </c:pt>
                <c:pt idx="40">
                  <c:v>12.08</c:v>
                </c:pt>
                <c:pt idx="41">
                  <c:v>12.25</c:v>
                </c:pt>
                <c:pt idx="42">
                  <c:v>13.08</c:v>
                </c:pt>
                <c:pt idx="43">
                  <c:v>13.08</c:v>
                </c:pt>
                <c:pt idx="44">
                  <c:v>13.08</c:v>
                </c:pt>
                <c:pt idx="45">
                  <c:v>13.83</c:v>
                </c:pt>
                <c:pt idx="46">
                  <c:v>13.92</c:v>
                </c:pt>
                <c:pt idx="47">
                  <c:v>14.08</c:v>
                </c:pt>
                <c:pt idx="48">
                  <c:v>14.58</c:v>
                </c:pt>
                <c:pt idx="49">
                  <c:v>15.5</c:v>
                </c:pt>
                <c:pt idx="50">
                  <c:v>16.5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17</c:v>
                </c:pt>
                <c:pt idx="55">
                  <c:v>17.79</c:v>
                </c:pt>
              </c:numCache>
            </c:numRef>
          </c:xVal>
          <c:yVal>
            <c:numRef>
              <c:f>'yp by gender'!$D$2:$D$67</c:f>
              <c:numCache>
                <c:formatCode>General</c:formatCode>
                <c:ptCount val="66"/>
              </c:numCache>
            </c:numRef>
          </c:yVal>
        </c:ser>
        <c:ser>
          <c:idx val="3"/>
          <c:order val="3"/>
          <c:tx>
            <c:strRef>
              <c:f>'yp by gender'!$E$1</c:f>
              <c:strCache>
                <c:ptCount val="1"/>
                <c:pt idx="0">
                  <c:v>Pubert-female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'yp by gender'!$A$2:$A$67</c:f>
              <c:numCache>
                <c:formatCode>General</c:formatCode>
                <c:ptCount val="66"/>
                <c:pt idx="0">
                  <c:v>-0.60000000000000042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0.15000000000000011</c:v>
                </c:pt>
                <c:pt idx="7">
                  <c:v>0.67000000000000071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11.67</c:v>
                </c:pt>
                <c:pt idx="39">
                  <c:v>12.01</c:v>
                </c:pt>
                <c:pt idx="40">
                  <c:v>12.08</c:v>
                </c:pt>
                <c:pt idx="41">
                  <c:v>12.25</c:v>
                </c:pt>
                <c:pt idx="42">
                  <c:v>13.08</c:v>
                </c:pt>
                <c:pt idx="43">
                  <c:v>13.08</c:v>
                </c:pt>
                <c:pt idx="44">
                  <c:v>13.08</c:v>
                </c:pt>
                <c:pt idx="45">
                  <c:v>13.83</c:v>
                </c:pt>
                <c:pt idx="46">
                  <c:v>13.92</c:v>
                </c:pt>
                <c:pt idx="47">
                  <c:v>14.08</c:v>
                </c:pt>
                <c:pt idx="48">
                  <c:v>14.58</c:v>
                </c:pt>
                <c:pt idx="49">
                  <c:v>15.5</c:v>
                </c:pt>
                <c:pt idx="50">
                  <c:v>16.5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17</c:v>
                </c:pt>
                <c:pt idx="55">
                  <c:v>17.79</c:v>
                </c:pt>
              </c:numCache>
            </c:numRef>
          </c:xVal>
          <c:yVal>
            <c:numRef>
              <c:f>'yp by gender'!$E$2:$E$67</c:f>
              <c:numCache>
                <c:formatCode>General</c:formatCode>
                <c:ptCount val="66"/>
              </c:numCache>
            </c:numRef>
          </c:yVal>
        </c:ser>
        <c:axId val="49635712"/>
        <c:axId val="49637248"/>
      </c:scatterChart>
      <c:valAx>
        <c:axId val="49635712"/>
        <c:scaling>
          <c:orientation val="minMax"/>
          <c:min val="5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9637248"/>
        <c:crosses val="autoZero"/>
        <c:crossBetween val="midCat"/>
        <c:minorUnit val="1"/>
      </c:valAx>
      <c:valAx>
        <c:axId val="49637248"/>
        <c:scaling>
          <c:orientation val="minMax"/>
          <c:max val="11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635712"/>
        <c:crossesAt val="-5"/>
        <c:crossBetween val="midCat"/>
        <c:majorUnit val="20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4535315787987864"/>
          <c:y val="2.6817949839603467E-2"/>
          <c:w val="0.15464684212012236"/>
          <c:h val="0.30293082252666742"/>
        </c:manualLayout>
      </c:layout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7518044619422607"/>
          <c:y val="2.8252405949256338E-2"/>
          <c:w val="0.66331408573928252"/>
          <c:h val="0.8326195683872849"/>
        </c:manualLayout>
      </c:layout>
      <c:scatterChart>
        <c:scatterStyle val="lineMarker"/>
        <c:axId val="48243456"/>
        <c:axId val="48244992"/>
      </c:scatterChart>
      <c:valAx>
        <c:axId val="482434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244992"/>
        <c:crosses val="autoZero"/>
        <c:crossBetween val="midCat"/>
        <c:minorUnit val="1"/>
      </c:valAx>
      <c:valAx>
        <c:axId val="48244992"/>
        <c:scaling>
          <c:orientation val="minMax"/>
          <c:max val="110"/>
          <c:min val="0"/>
        </c:scaling>
        <c:axPos val="l"/>
        <c:numFmt formatCode="General" sourceLinked="1"/>
        <c:tickLblPos val="nextTo"/>
        <c:crossAx val="48243456"/>
        <c:crossesAt val="-5"/>
        <c:crossBetween val="midCat"/>
        <c:majorUnit val="20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7518044619422607"/>
          <c:y val="2.8252405949256338E-2"/>
          <c:w val="0.66331408573928252"/>
          <c:h val="0.8326195683872849"/>
        </c:manualLayout>
      </c:layout>
      <c:scatterChart>
        <c:scatterStyle val="lineMarker"/>
        <c:ser>
          <c:idx val="3"/>
          <c:order val="0"/>
          <c:tx>
            <c:strRef>
              <c:f>graphs!$E$1</c:f>
              <c:strCache>
                <c:ptCount val="1"/>
                <c:pt idx="0">
                  <c:v>Mother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0.15000000000000019</c:v>
                </c:pt>
                <c:pt idx="7">
                  <c:v>0.67000000000000104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graphs!$E$2:$E$54</c:f>
              <c:numCache>
                <c:formatCode>General</c:formatCode>
                <c:ptCount val="53"/>
                <c:pt idx="0">
                  <c:v>99.266041712084672</c:v>
                </c:pt>
                <c:pt idx="1">
                  <c:v>96.737155729961586</c:v>
                </c:pt>
                <c:pt idx="2">
                  <c:v>91.286970423661018</c:v>
                </c:pt>
                <c:pt idx="3">
                  <c:v>91.388707216045177</c:v>
                </c:pt>
                <c:pt idx="6">
                  <c:v>90.956548441578377</c:v>
                </c:pt>
                <c:pt idx="7">
                  <c:v>87.095040687855061</c:v>
                </c:pt>
                <c:pt idx="10">
                  <c:v>80.255463219452139</c:v>
                </c:pt>
                <c:pt idx="13">
                  <c:v>75.053862726992918</c:v>
                </c:pt>
                <c:pt idx="16">
                  <c:v>74.685510172386827</c:v>
                </c:pt>
                <c:pt idx="19">
                  <c:v>76.375703604133378</c:v>
                </c:pt>
                <c:pt idx="22">
                  <c:v>78.429414434861556</c:v>
                </c:pt>
                <c:pt idx="25">
                  <c:v>76.731276731276736</c:v>
                </c:pt>
                <c:pt idx="27">
                  <c:v>69.621574597650977</c:v>
                </c:pt>
                <c:pt idx="31">
                  <c:v>71.538734266973918</c:v>
                </c:pt>
                <c:pt idx="33">
                  <c:v>73.990584827086678</c:v>
                </c:pt>
                <c:pt idx="36">
                  <c:v>71.31854876125081</c:v>
                </c:pt>
                <c:pt idx="39">
                  <c:v>69.272603670972245</c:v>
                </c:pt>
                <c:pt idx="40">
                  <c:v>54.633999397529955</c:v>
                </c:pt>
                <c:pt idx="52">
                  <c:v>61.282051282051313</c:v>
                </c:pt>
              </c:numCache>
            </c:numRef>
          </c:yVal>
        </c:ser>
        <c:axId val="48280704"/>
        <c:axId val="48282240"/>
      </c:scatterChart>
      <c:valAx>
        <c:axId val="482807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282240"/>
        <c:crosses val="autoZero"/>
        <c:crossBetween val="midCat"/>
        <c:minorUnit val="1"/>
      </c:valAx>
      <c:valAx>
        <c:axId val="48282240"/>
        <c:scaling>
          <c:orientation val="minMax"/>
          <c:max val="11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280704"/>
        <c:crossesAt val="-5"/>
        <c:crossBetween val="midCat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79308836395469"/>
          <c:y val="2.6817949839603443E-2"/>
          <c:w val="0.20020691163604554"/>
          <c:h val="0.1584074880504009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7518044619422612"/>
          <c:y val="2.8252405949256338E-2"/>
          <c:w val="0.66331408573928252"/>
          <c:h val="0.8326195683872849"/>
        </c:manualLayout>
      </c:layout>
      <c:scatterChart>
        <c:scatterStyle val="lineMarker"/>
        <c:axId val="46541056"/>
        <c:axId val="46546944"/>
      </c:scatterChart>
      <c:valAx>
        <c:axId val="465410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6546944"/>
        <c:crosses val="autoZero"/>
        <c:crossBetween val="midCat"/>
        <c:minorUnit val="1"/>
      </c:valAx>
      <c:valAx>
        <c:axId val="46546944"/>
        <c:scaling>
          <c:orientation val="minMax"/>
          <c:max val="110"/>
          <c:min val="0"/>
        </c:scaling>
        <c:axPos val="l"/>
        <c:numFmt formatCode="General" sourceLinked="1"/>
        <c:tickLblPos val="nextTo"/>
        <c:crossAx val="46541056"/>
        <c:crossesAt val="-5"/>
        <c:crossBetween val="midCat"/>
        <c:majorUnit val="20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7518044619422612"/>
          <c:y val="2.8252405949256338E-2"/>
          <c:w val="0.66331408573928252"/>
          <c:h val="0.8326195683872849"/>
        </c:manualLayout>
      </c:layout>
      <c:scatterChart>
        <c:scatterStyle val="lineMarker"/>
        <c:ser>
          <c:idx val="0"/>
          <c:order val="0"/>
          <c:tx>
            <c:strRef>
              <c:f>graphs!$B$1</c:f>
              <c:strCache>
                <c:ptCount val="1"/>
                <c:pt idx="0">
                  <c:v>Child-based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0.15000000000000022</c:v>
                </c:pt>
                <c:pt idx="7">
                  <c:v>0.67000000000000115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graphs!$B$2:$B$54</c:f>
              <c:numCache>
                <c:formatCode>General</c:formatCode>
                <c:ptCount val="53"/>
                <c:pt idx="4">
                  <c:v>86.740215023540316</c:v>
                </c:pt>
                <c:pt idx="5">
                  <c:v>82.682610574845128</c:v>
                </c:pt>
                <c:pt idx="8">
                  <c:v>82.58955223880595</c:v>
                </c:pt>
                <c:pt idx="9">
                  <c:v>84.306292645943927</c:v>
                </c:pt>
                <c:pt idx="11">
                  <c:v>80.516069221260977</c:v>
                </c:pt>
                <c:pt idx="12">
                  <c:v>80.781250000000114</c:v>
                </c:pt>
                <c:pt idx="14">
                  <c:v>80.343980343980348</c:v>
                </c:pt>
                <c:pt idx="15">
                  <c:v>80.161071684873633</c:v>
                </c:pt>
                <c:pt idx="17">
                  <c:v>78.505050505050448</c:v>
                </c:pt>
                <c:pt idx="18">
                  <c:v>78.084548582664141</c:v>
                </c:pt>
                <c:pt idx="20">
                  <c:v>77.845914665745596</c:v>
                </c:pt>
                <c:pt idx="21">
                  <c:v>77.10992907801419</c:v>
                </c:pt>
                <c:pt idx="23">
                  <c:v>78.567503205715511</c:v>
                </c:pt>
                <c:pt idx="24">
                  <c:v>79.506659163383986</c:v>
                </c:pt>
                <c:pt idx="26">
                  <c:v>73.12534209085905</c:v>
                </c:pt>
                <c:pt idx="28">
                  <c:v>72.766143106457179</c:v>
                </c:pt>
                <c:pt idx="29">
                  <c:v>72.460732984293202</c:v>
                </c:pt>
                <c:pt idx="32">
                  <c:v>73.659235383650994</c:v>
                </c:pt>
                <c:pt idx="35">
                  <c:v>71.92934285191285</c:v>
                </c:pt>
                <c:pt idx="37">
                  <c:v>69.366197183098578</c:v>
                </c:pt>
                <c:pt idx="42">
                  <c:v>67.505181835311859</c:v>
                </c:pt>
                <c:pt idx="43">
                  <c:v>68.469682386910492</c:v>
                </c:pt>
                <c:pt idx="48">
                  <c:v>57.456844640706429</c:v>
                </c:pt>
                <c:pt idx="50">
                  <c:v>59.675967596759676</c:v>
                </c:pt>
              </c:numCache>
            </c:numRef>
          </c:yVal>
        </c:ser>
        <c:ser>
          <c:idx val="3"/>
          <c:order val="1"/>
          <c:tx>
            <c:strRef>
              <c:f>graphs!$E$1</c:f>
              <c:strCache>
                <c:ptCount val="1"/>
                <c:pt idx="0">
                  <c:v>Mother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0.15000000000000022</c:v>
                </c:pt>
                <c:pt idx="7">
                  <c:v>0.67000000000000115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graphs!$E$2:$E$54</c:f>
              <c:numCache>
                <c:formatCode>General</c:formatCode>
                <c:ptCount val="53"/>
                <c:pt idx="0">
                  <c:v>99.266041712084643</c:v>
                </c:pt>
                <c:pt idx="1">
                  <c:v>96.7371557299616</c:v>
                </c:pt>
                <c:pt idx="2">
                  <c:v>91.286970423661018</c:v>
                </c:pt>
                <c:pt idx="3">
                  <c:v>91.388707216045148</c:v>
                </c:pt>
                <c:pt idx="6">
                  <c:v>90.956548441578377</c:v>
                </c:pt>
                <c:pt idx="7">
                  <c:v>87.095040687855061</c:v>
                </c:pt>
                <c:pt idx="10">
                  <c:v>80.255463219452139</c:v>
                </c:pt>
                <c:pt idx="13">
                  <c:v>75.053862726992918</c:v>
                </c:pt>
                <c:pt idx="16">
                  <c:v>74.685510172386785</c:v>
                </c:pt>
                <c:pt idx="19">
                  <c:v>76.375703604133378</c:v>
                </c:pt>
                <c:pt idx="22">
                  <c:v>78.429414434861556</c:v>
                </c:pt>
                <c:pt idx="25">
                  <c:v>76.731276731276736</c:v>
                </c:pt>
                <c:pt idx="27">
                  <c:v>69.621574597650948</c:v>
                </c:pt>
                <c:pt idx="31">
                  <c:v>71.538734266973918</c:v>
                </c:pt>
                <c:pt idx="33">
                  <c:v>73.990584827086678</c:v>
                </c:pt>
                <c:pt idx="36">
                  <c:v>71.31854876125081</c:v>
                </c:pt>
                <c:pt idx="39">
                  <c:v>69.272603670972259</c:v>
                </c:pt>
                <c:pt idx="40">
                  <c:v>54.633999397529969</c:v>
                </c:pt>
                <c:pt idx="52">
                  <c:v>61.282051282051313</c:v>
                </c:pt>
              </c:numCache>
            </c:numRef>
          </c:yVal>
        </c:ser>
        <c:axId val="46554496"/>
        <c:axId val="46580864"/>
      </c:scatterChart>
      <c:valAx>
        <c:axId val="465544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6580864"/>
        <c:crosses val="autoZero"/>
        <c:crossBetween val="midCat"/>
        <c:minorUnit val="1"/>
      </c:valAx>
      <c:valAx>
        <c:axId val="46580864"/>
        <c:scaling>
          <c:orientation val="minMax"/>
          <c:max val="11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6554496"/>
        <c:crossesAt val="-5"/>
        <c:crossBetween val="midCat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79979311041884515"/>
          <c:y val="1.7933085973454249E-2"/>
          <c:w val="0.20020691163604554"/>
          <c:h val="0.2146779350588204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7518044619422618"/>
          <c:y val="2.8252405949256338E-2"/>
          <c:w val="0.66331408573928252"/>
          <c:h val="0.8326195683872849"/>
        </c:manualLayout>
      </c:layout>
      <c:scatterChart>
        <c:scatterStyle val="lineMarker"/>
        <c:axId val="46550016"/>
        <c:axId val="48855296"/>
      </c:scatterChart>
      <c:valAx>
        <c:axId val="46550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855296"/>
        <c:crosses val="autoZero"/>
        <c:crossBetween val="midCat"/>
        <c:minorUnit val="1"/>
      </c:valAx>
      <c:valAx>
        <c:axId val="48855296"/>
        <c:scaling>
          <c:orientation val="minMax"/>
          <c:max val="110"/>
          <c:min val="0"/>
        </c:scaling>
        <c:axPos val="l"/>
        <c:numFmt formatCode="General" sourceLinked="1"/>
        <c:tickLblPos val="nextTo"/>
        <c:crossAx val="46550016"/>
        <c:crossesAt val="-5"/>
        <c:crossBetween val="midCat"/>
        <c:majorUnit val="20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7518044619422618"/>
          <c:y val="2.8252405949256338E-2"/>
          <c:w val="0.66331408573928252"/>
          <c:h val="0.8326195683872849"/>
        </c:manualLayout>
      </c:layout>
      <c:scatterChart>
        <c:scatterStyle val="lineMarker"/>
        <c:ser>
          <c:idx val="0"/>
          <c:order val="0"/>
          <c:tx>
            <c:strRef>
              <c:f>graphs!$B$1</c:f>
              <c:strCache>
                <c:ptCount val="1"/>
                <c:pt idx="0">
                  <c:v>Child-based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0.67000000000000126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graphs!$B$2:$B$54</c:f>
              <c:numCache>
                <c:formatCode>General</c:formatCode>
                <c:ptCount val="53"/>
                <c:pt idx="4">
                  <c:v>86.74021502354033</c:v>
                </c:pt>
                <c:pt idx="5">
                  <c:v>82.682610574845128</c:v>
                </c:pt>
                <c:pt idx="8">
                  <c:v>82.58955223880595</c:v>
                </c:pt>
                <c:pt idx="9">
                  <c:v>84.306292645943927</c:v>
                </c:pt>
                <c:pt idx="11">
                  <c:v>80.516069221260992</c:v>
                </c:pt>
                <c:pt idx="12">
                  <c:v>80.781250000000128</c:v>
                </c:pt>
                <c:pt idx="14">
                  <c:v>80.343980343980348</c:v>
                </c:pt>
                <c:pt idx="15">
                  <c:v>80.161071684873633</c:v>
                </c:pt>
                <c:pt idx="17">
                  <c:v>78.505050505050448</c:v>
                </c:pt>
                <c:pt idx="18">
                  <c:v>78.084548582664127</c:v>
                </c:pt>
                <c:pt idx="20">
                  <c:v>77.84591466574561</c:v>
                </c:pt>
                <c:pt idx="21">
                  <c:v>77.10992907801419</c:v>
                </c:pt>
                <c:pt idx="23">
                  <c:v>78.567503205715539</c:v>
                </c:pt>
                <c:pt idx="24">
                  <c:v>79.506659163383986</c:v>
                </c:pt>
                <c:pt idx="26">
                  <c:v>73.125342090859021</c:v>
                </c:pt>
                <c:pt idx="28">
                  <c:v>72.766143106457179</c:v>
                </c:pt>
                <c:pt idx="29">
                  <c:v>72.460732984293202</c:v>
                </c:pt>
                <c:pt idx="32">
                  <c:v>73.659235383650966</c:v>
                </c:pt>
                <c:pt idx="35">
                  <c:v>71.92934285191285</c:v>
                </c:pt>
                <c:pt idx="37">
                  <c:v>69.366197183098578</c:v>
                </c:pt>
                <c:pt idx="42">
                  <c:v>67.505181835311859</c:v>
                </c:pt>
                <c:pt idx="43">
                  <c:v>68.469682386910492</c:v>
                </c:pt>
                <c:pt idx="48">
                  <c:v>57.456844640706414</c:v>
                </c:pt>
                <c:pt idx="50">
                  <c:v>59.675967596759676</c:v>
                </c:pt>
              </c:numCache>
            </c:numRef>
          </c:yVal>
        </c:ser>
        <c:ser>
          <c:idx val="1"/>
          <c:order val="1"/>
          <c:tx>
            <c:strRef>
              <c:f>graphs!$C$1</c:f>
              <c:strCache>
                <c:ptCount val="1"/>
                <c:pt idx="0">
                  <c:v>Child-completed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0.67000000000000126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graphs!$C$2:$C$54</c:f>
              <c:numCache>
                <c:formatCode>General</c:formatCode>
                <c:ptCount val="53"/>
                <c:pt idx="26">
                  <c:v>63.004860804242028</c:v>
                </c:pt>
                <c:pt idx="27">
                  <c:v>66.407532175865938</c:v>
                </c:pt>
                <c:pt idx="30">
                  <c:v>70.789428225945827</c:v>
                </c:pt>
                <c:pt idx="31">
                  <c:v>74.628163868835344</c:v>
                </c:pt>
                <c:pt idx="32">
                  <c:v>70.703706949434718</c:v>
                </c:pt>
                <c:pt idx="33">
                  <c:v>73.107324784823462</c:v>
                </c:pt>
                <c:pt idx="34">
                  <c:v>68.838852097130115</c:v>
                </c:pt>
                <c:pt idx="36">
                  <c:v>70.103640712197688</c:v>
                </c:pt>
                <c:pt idx="37">
                  <c:v>67.667560321715825</c:v>
                </c:pt>
                <c:pt idx="39">
                  <c:v>67.418253683076131</c:v>
                </c:pt>
                <c:pt idx="41">
                  <c:v>64.956331877728971</c:v>
                </c:pt>
                <c:pt idx="42">
                  <c:v>64.856259097525452</c:v>
                </c:pt>
                <c:pt idx="43">
                  <c:v>64.248511904761898</c:v>
                </c:pt>
                <c:pt idx="44">
                  <c:v>58.324735015476982</c:v>
                </c:pt>
                <c:pt idx="45">
                  <c:v>57.114474929044384</c:v>
                </c:pt>
                <c:pt idx="48">
                  <c:v>51.340804482689471</c:v>
                </c:pt>
                <c:pt idx="49">
                  <c:v>53.177551818537353</c:v>
                </c:pt>
                <c:pt idx="50">
                  <c:v>39.821996185632422</c:v>
                </c:pt>
              </c:numCache>
            </c:numRef>
          </c:yVal>
        </c:ser>
        <c:ser>
          <c:idx val="3"/>
          <c:order val="2"/>
          <c:tx>
            <c:strRef>
              <c:f>graphs!$E$1</c:f>
              <c:strCache>
                <c:ptCount val="1"/>
                <c:pt idx="0">
                  <c:v>Mother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0.67000000000000126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graphs!$E$2:$E$54</c:f>
              <c:numCache>
                <c:formatCode>General</c:formatCode>
                <c:ptCount val="53"/>
                <c:pt idx="0">
                  <c:v>99.266041712084615</c:v>
                </c:pt>
                <c:pt idx="1">
                  <c:v>96.737155729961614</c:v>
                </c:pt>
                <c:pt idx="2">
                  <c:v>91.286970423661018</c:v>
                </c:pt>
                <c:pt idx="3">
                  <c:v>91.388707216045134</c:v>
                </c:pt>
                <c:pt idx="6">
                  <c:v>90.956548441578377</c:v>
                </c:pt>
                <c:pt idx="7">
                  <c:v>87.095040687855061</c:v>
                </c:pt>
                <c:pt idx="10">
                  <c:v>80.255463219452139</c:v>
                </c:pt>
                <c:pt idx="13">
                  <c:v>75.053862726992918</c:v>
                </c:pt>
                <c:pt idx="16">
                  <c:v>74.685510172386756</c:v>
                </c:pt>
                <c:pt idx="19">
                  <c:v>76.375703604133378</c:v>
                </c:pt>
                <c:pt idx="22">
                  <c:v>78.429414434861556</c:v>
                </c:pt>
                <c:pt idx="25">
                  <c:v>76.731276731276736</c:v>
                </c:pt>
                <c:pt idx="27">
                  <c:v>69.621574597650934</c:v>
                </c:pt>
                <c:pt idx="31">
                  <c:v>71.538734266973918</c:v>
                </c:pt>
                <c:pt idx="33">
                  <c:v>73.990584827086678</c:v>
                </c:pt>
                <c:pt idx="36">
                  <c:v>71.31854876125081</c:v>
                </c:pt>
                <c:pt idx="39">
                  <c:v>69.272603670972288</c:v>
                </c:pt>
                <c:pt idx="40">
                  <c:v>54.633999397529976</c:v>
                </c:pt>
                <c:pt idx="52">
                  <c:v>61.282051282051313</c:v>
                </c:pt>
              </c:numCache>
            </c:numRef>
          </c:yVal>
        </c:ser>
        <c:axId val="48872064"/>
        <c:axId val="48882048"/>
      </c:scatterChart>
      <c:valAx>
        <c:axId val="488720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882048"/>
        <c:crosses val="autoZero"/>
        <c:crossBetween val="midCat"/>
        <c:minorUnit val="1"/>
      </c:valAx>
      <c:valAx>
        <c:axId val="48882048"/>
        <c:scaling>
          <c:orientation val="minMax"/>
          <c:max val="11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872064"/>
        <c:crossesAt val="-5"/>
        <c:crossBetween val="midCat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79979311041884515"/>
          <c:y val="1.6347112869001759E-4"/>
          <c:w val="0.20020691163604554"/>
          <c:h val="0.3212956241274058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7518044619422624"/>
          <c:y val="2.8252405949256338E-2"/>
          <c:w val="0.66331408573928252"/>
          <c:h val="0.8326195683872849"/>
        </c:manualLayout>
      </c:layout>
      <c:scatterChart>
        <c:scatterStyle val="lineMarker"/>
        <c:axId val="48859392"/>
        <c:axId val="48997888"/>
      </c:scatterChart>
      <c:valAx>
        <c:axId val="488593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997888"/>
        <c:crosses val="autoZero"/>
        <c:crossBetween val="midCat"/>
        <c:minorUnit val="1"/>
      </c:valAx>
      <c:valAx>
        <c:axId val="48997888"/>
        <c:scaling>
          <c:orientation val="minMax"/>
          <c:max val="110"/>
          <c:min val="0"/>
        </c:scaling>
        <c:axPos val="l"/>
        <c:numFmt formatCode="General" sourceLinked="1"/>
        <c:tickLblPos val="nextTo"/>
        <c:crossAx val="48859392"/>
        <c:crossesAt val="-5"/>
        <c:crossBetween val="midCat"/>
        <c:majorUnit val="20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7518044619422624"/>
          <c:y val="2.8252405949256338E-2"/>
          <c:w val="0.66331408573928252"/>
          <c:h val="0.8326195683872849"/>
        </c:manualLayout>
      </c:layout>
      <c:scatterChart>
        <c:scatterStyle val="lineMarker"/>
        <c:ser>
          <c:idx val="0"/>
          <c:order val="0"/>
          <c:tx>
            <c:strRef>
              <c:f>graphs!$B$1</c:f>
              <c:strCache>
                <c:ptCount val="1"/>
                <c:pt idx="0">
                  <c:v>Child-based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0.67000000000000148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graphs!$B$2:$B$54</c:f>
              <c:numCache>
                <c:formatCode>General</c:formatCode>
                <c:ptCount val="53"/>
                <c:pt idx="4">
                  <c:v>86.740215023540344</c:v>
                </c:pt>
                <c:pt idx="5">
                  <c:v>82.682610574845128</c:v>
                </c:pt>
                <c:pt idx="8">
                  <c:v>82.58955223880595</c:v>
                </c:pt>
                <c:pt idx="9">
                  <c:v>84.306292645943927</c:v>
                </c:pt>
                <c:pt idx="11">
                  <c:v>80.516069221261006</c:v>
                </c:pt>
                <c:pt idx="12">
                  <c:v>80.781250000000142</c:v>
                </c:pt>
                <c:pt idx="14">
                  <c:v>80.343980343980348</c:v>
                </c:pt>
                <c:pt idx="15">
                  <c:v>80.161071684873633</c:v>
                </c:pt>
                <c:pt idx="17">
                  <c:v>78.505050505050448</c:v>
                </c:pt>
                <c:pt idx="18">
                  <c:v>78.084548582664098</c:v>
                </c:pt>
                <c:pt idx="20">
                  <c:v>77.845914665745639</c:v>
                </c:pt>
                <c:pt idx="21">
                  <c:v>77.10992907801419</c:v>
                </c:pt>
                <c:pt idx="23">
                  <c:v>78.567503205715568</c:v>
                </c:pt>
                <c:pt idx="24">
                  <c:v>79.506659163383986</c:v>
                </c:pt>
                <c:pt idx="26">
                  <c:v>73.125342090858979</c:v>
                </c:pt>
                <c:pt idx="28">
                  <c:v>72.766143106457179</c:v>
                </c:pt>
                <c:pt idx="29">
                  <c:v>72.460732984293202</c:v>
                </c:pt>
                <c:pt idx="32">
                  <c:v>73.659235383650937</c:v>
                </c:pt>
                <c:pt idx="35">
                  <c:v>71.92934285191285</c:v>
                </c:pt>
                <c:pt idx="37">
                  <c:v>69.366197183098578</c:v>
                </c:pt>
                <c:pt idx="42">
                  <c:v>67.505181835311859</c:v>
                </c:pt>
                <c:pt idx="43">
                  <c:v>68.469682386910492</c:v>
                </c:pt>
                <c:pt idx="48">
                  <c:v>57.4568446407064</c:v>
                </c:pt>
                <c:pt idx="50">
                  <c:v>59.675967596759676</c:v>
                </c:pt>
              </c:numCache>
            </c:numRef>
          </c:yVal>
        </c:ser>
        <c:ser>
          <c:idx val="1"/>
          <c:order val="1"/>
          <c:tx>
            <c:strRef>
              <c:f>graphs!$C$1</c:f>
              <c:strCache>
                <c:ptCount val="1"/>
                <c:pt idx="0">
                  <c:v>Child-completed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0.67000000000000148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graphs!$C$2:$C$54</c:f>
              <c:numCache>
                <c:formatCode>General</c:formatCode>
                <c:ptCount val="53"/>
                <c:pt idx="26">
                  <c:v>63.004860804242014</c:v>
                </c:pt>
                <c:pt idx="27">
                  <c:v>66.407532175865938</c:v>
                </c:pt>
                <c:pt idx="30">
                  <c:v>70.789428225945827</c:v>
                </c:pt>
                <c:pt idx="31">
                  <c:v>74.628163868835344</c:v>
                </c:pt>
                <c:pt idx="32">
                  <c:v>70.703706949434718</c:v>
                </c:pt>
                <c:pt idx="33">
                  <c:v>73.107324784823462</c:v>
                </c:pt>
                <c:pt idx="34">
                  <c:v>68.838852097130101</c:v>
                </c:pt>
                <c:pt idx="36">
                  <c:v>70.103640712197688</c:v>
                </c:pt>
                <c:pt idx="37">
                  <c:v>67.667560321715825</c:v>
                </c:pt>
                <c:pt idx="39">
                  <c:v>67.418253683076159</c:v>
                </c:pt>
                <c:pt idx="41">
                  <c:v>64.956331877728942</c:v>
                </c:pt>
                <c:pt idx="42">
                  <c:v>64.856259097525452</c:v>
                </c:pt>
                <c:pt idx="43">
                  <c:v>64.248511904761898</c:v>
                </c:pt>
                <c:pt idx="44">
                  <c:v>58.324735015476982</c:v>
                </c:pt>
                <c:pt idx="45">
                  <c:v>57.114474929044377</c:v>
                </c:pt>
                <c:pt idx="48">
                  <c:v>51.340804482689457</c:v>
                </c:pt>
                <c:pt idx="49">
                  <c:v>53.177551818537353</c:v>
                </c:pt>
                <c:pt idx="50">
                  <c:v>39.821996185632408</c:v>
                </c:pt>
              </c:numCache>
            </c:numRef>
          </c:yVal>
        </c:ser>
        <c:ser>
          <c:idx val="2"/>
          <c:order val="2"/>
          <c:tx>
            <c:strRef>
              <c:f>graphs!$D$1</c:f>
              <c:strCache>
                <c:ptCount val="1"/>
                <c:pt idx="0">
                  <c:v>Puberty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0.67000000000000148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graphs!$D$2:$D$54</c:f>
              <c:numCache>
                <c:formatCode>General</c:formatCode>
                <c:ptCount val="53"/>
                <c:pt idx="27">
                  <c:v>54.380165289256105</c:v>
                </c:pt>
                <c:pt idx="32">
                  <c:v>62.798818157400021</c:v>
                </c:pt>
                <c:pt idx="35">
                  <c:v>60.786465477823427</c:v>
                </c:pt>
                <c:pt idx="37">
                  <c:v>58.686185490595761</c:v>
                </c:pt>
                <c:pt idx="41">
                  <c:v>57.203389830508513</c:v>
                </c:pt>
                <c:pt idx="46">
                  <c:v>49.406698564593221</c:v>
                </c:pt>
                <c:pt idx="47">
                  <c:v>46.009569377990424</c:v>
                </c:pt>
                <c:pt idx="49">
                  <c:v>47.557198521330804</c:v>
                </c:pt>
                <c:pt idx="51">
                  <c:v>44.482899022801305</c:v>
                </c:pt>
              </c:numCache>
            </c:numRef>
          </c:yVal>
        </c:ser>
        <c:ser>
          <c:idx val="3"/>
          <c:order val="3"/>
          <c:tx>
            <c:strRef>
              <c:f>graphs!$E$1</c:f>
              <c:strCache>
                <c:ptCount val="1"/>
                <c:pt idx="0">
                  <c:v>Mother</c:v>
                </c:pt>
              </c:strCache>
            </c:strRef>
          </c:tx>
          <c:spPr>
            <a:ln w="28575">
              <a:noFill/>
            </a:ln>
          </c:spPr>
          <c:xVal>
            <c:numRef>
              <c:f>graphs!$A$2:$A$54</c:f>
              <c:numCache>
                <c:formatCode>General</c:formatCode>
                <c:ptCount val="53"/>
                <c:pt idx="0">
                  <c:v>-0.60000000000000064</c:v>
                </c:pt>
                <c:pt idx="1">
                  <c:v>-0.52</c:v>
                </c:pt>
                <c:pt idx="2">
                  <c:v>-0.4</c:v>
                </c:pt>
                <c:pt idx="3">
                  <c:v>-0.13</c:v>
                </c:pt>
                <c:pt idx="4">
                  <c:v>8.0000000000000043E-2</c:v>
                </c:pt>
                <c:pt idx="5">
                  <c:v>0.5</c:v>
                </c:pt>
                <c:pt idx="6">
                  <c:v>0.15000000000000024</c:v>
                </c:pt>
                <c:pt idx="7">
                  <c:v>0.67000000000000148</c:v>
                </c:pt>
                <c:pt idx="8">
                  <c:v>1.25</c:v>
                </c:pt>
                <c:pt idx="9">
                  <c:v>1.5</c:v>
                </c:pt>
                <c:pt idx="10">
                  <c:v>1.75</c:v>
                </c:pt>
                <c:pt idx="11">
                  <c:v>2</c:v>
                </c:pt>
                <c:pt idx="12">
                  <c:v>2.5</c:v>
                </c:pt>
                <c:pt idx="13">
                  <c:v>2.75</c:v>
                </c:pt>
                <c:pt idx="14">
                  <c:v>3.17</c:v>
                </c:pt>
                <c:pt idx="15">
                  <c:v>3.6</c:v>
                </c:pt>
                <c:pt idx="16">
                  <c:v>3.92</c:v>
                </c:pt>
                <c:pt idx="17">
                  <c:v>4.5</c:v>
                </c:pt>
                <c:pt idx="18">
                  <c:v>4.75</c:v>
                </c:pt>
                <c:pt idx="19">
                  <c:v>5.08</c:v>
                </c:pt>
                <c:pt idx="20">
                  <c:v>5.42</c:v>
                </c:pt>
                <c:pt idx="21">
                  <c:v>5.75</c:v>
                </c:pt>
                <c:pt idx="22">
                  <c:v>6.08</c:v>
                </c:pt>
                <c:pt idx="23">
                  <c:v>6.42</c:v>
                </c:pt>
                <c:pt idx="24">
                  <c:v>6.75</c:v>
                </c:pt>
                <c:pt idx="25">
                  <c:v>7.08</c:v>
                </c:pt>
                <c:pt idx="26">
                  <c:v>7.58</c:v>
                </c:pt>
                <c:pt idx="27">
                  <c:v>8.08</c:v>
                </c:pt>
                <c:pt idx="28">
                  <c:v>8.33</c:v>
                </c:pt>
                <c:pt idx="29">
                  <c:v>8.33</c:v>
                </c:pt>
                <c:pt idx="30">
                  <c:v>8.58</c:v>
                </c:pt>
                <c:pt idx="31">
                  <c:v>9.17</c:v>
                </c:pt>
                <c:pt idx="32">
                  <c:v>9.58</c:v>
                </c:pt>
                <c:pt idx="33">
                  <c:v>10.17</c:v>
                </c:pt>
                <c:pt idx="34">
                  <c:v>10.42</c:v>
                </c:pt>
                <c:pt idx="35">
                  <c:v>10.67</c:v>
                </c:pt>
                <c:pt idx="36">
                  <c:v>11.17</c:v>
                </c:pt>
                <c:pt idx="37">
                  <c:v>11.67</c:v>
                </c:pt>
                <c:pt idx="38">
                  <c:v>12.01</c:v>
                </c:pt>
                <c:pt idx="39">
                  <c:v>12.08</c:v>
                </c:pt>
                <c:pt idx="40">
                  <c:v>12.25</c:v>
                </c:pt>
                <c:pt idx="41">
                  <c:v>13.08</c:v>
                </c:pt>
                <c:pt idx="42">
                  <c:v>13.08</c:v>
                </c:pt>
                <c:pt idx="43">
                  <c:v>13.83</c:v>
                </c:pt>
                <c:pt idx="44">
                  <c:v>13.92</c:v>
                </c:pt>
                <c:pt idx="45">
                  <c:v>14.08</c:v>
                </c:pt>
                <c:pt idx="46">
                  <c:v>14.58</c:v>
                </c:pt>
                <c:pt idx="47">
                  <c:v>15.5</c:v>
                </c:pt>
                <c:pt idx="48">
                  <c:v>16.5</c:v>
                </c:pt>
                <c:pt idx="49">
                  <c:v>16</c:v>
                </c:pt>
                <c:pt idx="50">
                  <c:v>16</c:v>
                </c:pt>
                <c:pt idx="51">
                  <c:v>17</c:v>
                </c:pt>
                <c:pt idx="52">
                  <c:v>17.79</c:v>
                </c:pt>
              </c:numCache>
            </c:numRef>
          </c:xVal>
          <c:yVal>
            <c:numRef>
              <c:f>graphs!$E$2:$E$54</c:f>
              <c:numCache>
                <c:formatCode>General</c:formatCode>
                <c:ptCount val="53"/>
                <c:pt idx="0">
                  <c:v>99.266041712084586</c:v>
                </c:pt>
                <c:pt idx="1">
                  <c:v>96.737155729961628</c:v>
                </c:pt>
                <c:pt idx="2">
                  <c:v>91.286970423661018</c:v>
                </c:pt>
                <c:pt idx="3">
                  <c:v>91.388707216045105</c:v>
                </c:pt>
                <c:pt idx="6">
                  <c:v>90.956548441578377</c:v>
                </c:pt>
                <c:pt idx="7">
                  <c:v>87.095040687855061</c:v>
                </c:pt>
                <c:pt idx="10">
                  <c:v>80.255463219452139</c:v>
                </c:pt>
                <c:pt idx="13">
                  <c:v>75.053862726992918</c:v>
                </c:pt>
                <c:pt idx="16">
                  <c:v>74.685510172386728</c:v>
                </c:pt>
                <c:pt idx="19">
                  <c:v>76.375703604133378</c:v>
                </c:pt>
                <c:pt idx="22">
                  <c:v>78.429414434861556</c:v>
                </c:pt>
                <c:pt idx="25">
                  <c:v>76.731276731276736</c:v>
                </c:pt>
                <c:pt idx="27">
                  <c:v>69.621574597650906</c:v>
                </c:pt>
                <c:pt idx="31">
                  <c:v>71.538734266973918</c:v>
                </c:pt>
                <c:pt idx="33">
                  <c:v>73.990584827086678</c:v>
                </c:pt>
                <c:pt idx="36">
                  <c:v>71.31854876125081</c:v>
                </c:pt>
                <c:pt idx="39">
                  <c:v>69.272603670972316</c:v>
                </c:pt>
                <c:pt idx="40">
                  <c:v>54.63399939752999</c:v>
                </c:pt>
                <c:pt idx="52">
                  <c:v>61.282051282051313</c:v>
                </c:pt>
              </c:numCache>
            </c:numRef>
          </c:yVal>
        </c:ser>
        <c:axId val="49105536"/>
        <c:axId val="49115520"/>
      </c:scatterChart>
      <c:valAx>
        <c:axId val="491055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115520"/>
        <c:crosses val="autoZero"/>
        <c:crossBetween val="midCat"/>
        <c:minorUnit val="1"/>
      </c:valAx>
      <c:valAx>
        <c:axId val="49115520"/>
        <c:scaling>
          <c:orientation val="minMax"/>
          <c:max val="11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105536"/>
        <c:crossesAt val="-5"/>
        <c:crossBetween val="midCat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79979308836395469"/>
          <c:y val="2.681794983960346E-2"/>
          <c:w val="0.20020691163604554"/>
          <c:h val="0.4338365181442467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0.03279</cdr:x>
      <cdr:y>0.39578</cdr:y>
    </cdr:from>
    <cdr:to>
      <cdr:x>0.10492</cdr:x>
      <cdr:y>0.47493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207" y="1576552"/>
          <a:ext cx="462455" cy="315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%</a:t>
          </a:r>
          <a:endParaRPr lang="en-GB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EBBB-25FF-44D1-8E75-5854CE44C59F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B0758-58B6-4321-A1F2-DD25D61896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F71E-2082-2C40-AAAC-79113BB3A5F2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27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A011-A229-204C-86EC-34D4ACF76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74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523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046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0569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4093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7615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1139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4662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8185" algn="l" defTabSz="50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032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503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39775"/>
            <a:ext cx="52276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A011-A229-204C-86EC-34D4ACF767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9"/>
            <a:ext cx="9085343" cy="162111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6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6" y="302868"/>
            <a:ext cx="2605356" cy="645293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71" y="302868"/>
            <a:ext cx="7637923" cy="645293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31" y="4859835"/>
            <a:ext cx="9085343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31" y="3205462"/>
            <a:ext cx="9085343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0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0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6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1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81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71" y="1764669"/>
            <a:ext cx="5121639" cy="499113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3" y="1764669"/>
            <a:ext cx="5121639" cy="499113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23" indent="0">
              <a:buNone/>
              <a:defRPr sz="2200" b="1"/>
            </a:lvl2pPr>
            <a:lvl3pPr marL="1007046" indent="0">
              <a:buNone/>
              <a:defRPr sz="2000" b="1"/>
            </a:lvl3pPr>
            <a:lvl4pPr marL="1510569" indent="0">
              <a:buNone/>
              <a:defRPr sz="1800" b="1"/>
            </a:lvl4pPr>
            <a:lvl5pPr marL="2014093" indent="0">
              <a:buNone/>
              <a:defRPr sz="1800" b="1"/>
            </a:lvl5pPr>
            <a:lvl6pPr marL="2517615" indent="0">
              <a:buNone/>
              <a:defRPr sz="1800" b="1"/>
            </a:lvl6pPr>
            <a:lvl7pPr marL="3021139" indent="0">
              <a:buNone/>
              <a:defRPr sz="1800" b="1"/>
            </a:lvl7pPr>
            <a:lvl8pPr marL="3524662" indent="0">
              <a:buNone/>
              <a:defRPr sz="1800" b="1"/>
            </a:lvl8pPr>
            <a:lvl9pPr marL="4028185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5"/>
            <a:ext cx="4722671" cy="43573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1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23" indent="0">
              <a:buNone/>
              <a:defRPr sz="2200" b="1"/>
            </a:lvl2pPr>
            <a:lvl3pPr marL="1007046" indent="0">
              <a:buNone/>
              <a:defRPr sz="2000" b="1"/>
            </a:lvl3pPr>
            <a:lvl4pPr marL="1510569" indent="0">
              <a:buNone/>
              <a:defRPr sz="1800" b="1"/>
            </a:lvl4pPr>
            <a:lvl5pPr marL="2014093" indent="0">
              <a:buNone/>
              <a:defRPr sz="1800" b="1"/>
            </a:lvl5pPr>
            <a:lvl6pPr marL="2517615" indent="0">
              <a:buNone/>
              <a:defRPr sz="1800" b="1"/>
            </a:lvl6pPr>
            <a:lvl7pPr marL="3021139" indent="0">
              <a:buNone/>
              <a:defRPr sz="1800" b="1"/>
            </a:lvl7pPr>
            <a:lvl8pPr marL="3524662" indent="0">
              <a:buNone/>
              <a:defRPr sz="1800" b="1"/>
            </a:lvl8pPr>
            <a:lvl9pPr marL="4028185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1" y="2398405"/>
            <a:ext cx="4724527" cy="43573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4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2" y="301117"/>
            <a:ext cx="5975246" cy="64546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9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503523" indent="0">
              <a:buNone/>
              <a:defRPr sz="1300"/>
            </a:lvl2pPr>
            <a:lvl3pPr marL="1007046" indent="0">
              <a:buNone/>
              <a:defRPr sz="1100"/>
            </a:lvl3pPr>
            <a:lvl4pPr marL="1510569" indent="0">
              <a:buNone/>
              <a:defRPr sz="1000"/>
            </a:lvl4pPr>
            <a:lvl5pPr marL="2014093" indent="0">
              <a:buNone/>
              <a:defRPr sz="1000"/>
            </a:lvl5pPr>
            <a:lvl6pPr marL="2517615" indent="0">
              <a:buNone/>
              <a:defRPr sz="1000"/>
            </a:lvl6pPr>
            <a:lvl7pPr marL="3021139" indent="0">
              <a:buNone/>
              <a:defRPr sz="1000"/>
            </a:lvl7pPr>
            <a:lvl8pPr marL="3524662" indent="0">
              <a:buNone/>
              <a:defRPr sz="1000"/>
            </a:lvl8pPr>
            <a:lvl9pPr marL="4028185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503523" indent="0">
              <a:buNone/>
              <a:defRPr sz="3100"/>
            </a:lvl2pPr>
            <a:lvl3pPr marL="1007046" indent="0">
              <a:buNone/>
              <a:defRPr sz="2600"/>
            </a:lvl3pPr>
            <a:lvl4pPr marL="1510569" indent="0">
              <a:buNone/>
              <a:defRPr sz="2200"/>
            </a:lvl4pPr>
            <a:lvl5pPr marL="2014093" indent="0">
              <a:buNone/>
              <a:defRPr sz="2200"/>
            </a:lvl5pPr>
            <a:lvl6pPr marL="2517615" indent="0">
              <a:buNone/>
              <a:defRPr sz="2200"/>
            </a:lvl6pPr>
            <a:lvl7pPr marL="3021139" indent="0">
              <a:buNone/>
              <a:defRPr sz="2200"/>
            </a:lvl7pPr>
            <a:lvl8pPr marL="3524662" indent="0">
              <a:buNone/>
              <a:defRPr sz="2200"/>
            </a:lvl8pPr>
            <a:lvl9pPr marL="402818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503523" indent="0">
              <a:buNone/>
              <a:defRPr sz="1300"/>
            </a:lvl2pPr>
            <a:lvl3pPr marL="1007046" indent="0">
              <a:buNone/>
              <a:defRPr sz="1100"/>
            </a:lvl3pPr>
            <a:lvl4pPr marL="1510569" indent="0">
              <a:buNone/>
              <a:defRPr sz="1000"/>
            </a:lvl4pPr>
            <a:lvl5pPr marL="2014093" indent="0">
              <a:buNone/>
              <a:defRPr sz="1000"/>
            </a:lvl5pPr>
            <a:lvl6pPr marL="2517615" indent="0">
              <a:buNone/>
              <a:defRPr sz="1000"/>
            </a:lvl6pPr>
            <a:lvl7pPr marL="3021139" indent="0">
              <a:buNone/>
              <a:defRPr sz="1000"/>
            </a:lvl7pPr>
            <a:lvl8pPr marL="3524662" indent="0">
              <a:buNone/>
              <a:defRPr sz="1000"/>
            </a:lvl8pPr>
            <a:lvl9pPr marL="4028185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5" cy="1260475"/>
          </a:xfrm>
          <a:prstGeom prst="rect">
            <a:avLst/>
          </a:prstGeom>
        </p:spPr>
        <p:txBody>
          <a:bodyPr vert="horz" lIns="100704" tIns="50352" rIns="100704" bIns="50352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9"/>
            <a:ext cx="9619775" cy="4991131"/>
          </a:xfrm>
          <a:prstGeom prst="rect">
            <a:avLst/>
          </a:prstGeom>
        </p:spPr>
        <p:txBody>
          <a:bodyPr vert="horz" lIns="100704" tIns="50352" rIns="100704" bIns="50352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3" y="7009645"/>
            <a:ext cx="2494015" cy="402651"/>
          </a:xfrm>
          <a:prstGeom prst="rect">
            <a:avLst/>
          </a:prstGeom>
        </p:spPr>
        <p:txBody>
          <a:bodyPr vert="horz" lIns="100704" tIns="50352" rIns="100704" bIns="5035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DC85-4FAA-0349-AC74-2C56E7470F0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5"/>
            <a:ext cx="3384735" cy="402651"/>
          </a:xfrm>
          <a:prstGeom prst="rect">
            <a:avLst/>
          </a:prstGeom>
        </p:spPr>
        <p:txBody>
          <a:bodyPr vert="horz" lIns="100704" tIns="50352" rIns="100704" bIns="5035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3" y="7009645"/>
            <a:ext cx="2494015" cy="402651"/>
          </a:xfrm>
          <a:prstGeom prst="rect">
            <a:avLst/>
          </a:prstGeom>
        </p:spPr>
        <p:txBody>
          <a:bodyPr vert="horz" lIns="100704" tIns="50352" rIns="100704" bIns="5035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91C9-5A41-0D45-ADD2-281C6D61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352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643" indent="-377643" algn="l" defTabSz="50352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226" indent="-314703" algn="l" defTabSz="503523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08" indent="-251761" algn="l" defTabSz="50352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331" indent="-251761" algn="l" defTabSz="50352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854" indent="-251761" algn="l" defTabSz="50352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378" indent="-251761" algn="l" defTabSz="50352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2900" indent="-251761" algn="l" defTabSz="50352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423" indent="-251761" algn="l" defTabSz="50352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947" indent="-251761" algn="l" defTabSz="50352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23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046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569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093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615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139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662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185" algn="l" defTabSz="50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df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df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5.pdf"/><Relationship Id="rId4" Type="http://schemas.openxmlformats.org/officeDocument/2006/relationships/image" Target="../media/image2.pdf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df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df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5.pdf"/><Relationship Id="rId4" Type="http://schemas.openxmlformats.org/officeDocument/2006/relationships/image" Target="../media/image2.pdf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df"/><Relationship Id="rId7" Type="http://schemas.openxmlformats.org/officeDocument/2006/relationships/image" Target="../media/image4.pd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2601"/>
            <a:ext cx="10683408" cy="7552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325" y="5156279"/>
            <a:ext cx="6633800" cy="2120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latin typeface="MArial-Bold"/>
                <a:cs typeface="MArial-Bold"/>
              </a:rPr>
              <a:t>Factors Influencing Response Rates to ALSPAC Questionnaires</a:t>
            </a:r>
          </a:p>
          <a:p>
            <a:pPr>
              <a:spcAft>
                <a:spcPts val="1200"/>
              </a:spcAft>
            </a:pPr>
            <a:endParaRPr lang="en-US" sz="1800" dirty="0" smtClean="0">
              <a:solidFill>
                <a:schemeClr val="bg1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bg1"/>
                </a:solidFill>
                <a:latin typeface="MArial-Bold"/>
                <a:cs typeface="MArial-Bold"/>
              </a:rPr>
              <a:t>Dr Isabelle Bray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MArial-Bold"/>
                <a:cs typeface="MArial-Bold"/>
              </a:rPr>
              <a:t>ALSPAC Scientific Conference 18/04/12</a:t>
            </a:r>
            <a:endParaRPr lang="en-US" sz="1800" dirty="0">
              <a:solidFill>
                <a:schemeClr val="bg1"/>
              </a:solidFill>
              <a:latin typeface="MArial-Bold"/>
              <a:cs typeface="MArial-Bold"/>
            </a:endParaRPr>
          </a:p>
        </p:txBody>
      </p:sp>
      <p:pic>
        <p:nvPicPr>
          <p:cNvPr id="6" name="Picture 5" descr="wtvm050471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135269" y="6084924"/>
            <a:ext cx="1079500" cy="276151"/>
          </a:xfrm>
          <a:prstGeom prst="rect">
            <a:avLst/>
          </a:prstGeom>
        </p:spPr>
      </p:pic>
      <p:pic>
        <p:nvPicPr>
          <p:cNvPr id="7" name="Picture 6" descr="WG10-CMYK-MRC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140133" y="6620828"/>
            <a:ext cx="1069772" cy="469900"/>
          </a:xfrm>
          <a:prstGeom prst="rect">
            <a:avLst/>
          </a:prstGeom>
        </p:spPr>
      </p:pic>
      <p:pic>
        <p:nvPicPr>
          <p:cNvPr id="8" name="Picture 7" descr="UoB ALSPAC WHITE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137018" y="5156279"/>
            <a:ext cx="1076137" cy="634921"/>
          </a:xfrm>
          <a:prstGeom prst="rect">
            <a:avLst/>
          </a:prstGeom>
        </p:spPr>
      </p:pic>
      <p:pic>
        <p:nvPicPr>
          <p:cNvPr id="12" name="Picture 11" descr="CO90S LOGO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135269" y="2889337"/>
            <a:ext cx="1257142" cy="198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651642"/>
            <a:ext cx="9003793" cy="6221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Response rates to questionnaires</a:t>
            </a:r>
          </a:p>
          <a:p>
            <a:r>
              <a:rPr lang="en-US" sz="2400" u="sng" dirty="0" smtClean="0">
                <a:solidFill>
                  <a:srgbClr val="C00000"/>
                </a:solidFill>
                <a:latin typeface="M Arial"/>
                <a:cs typeface="M Arial"/>
              </a:rPr>
              <a:t>Numerator</a:t>
            </a:r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- </a:t>
            </a:r>
            <a:r>
              <a:rPr lang="en-US" sz="2400" dirty="0" smtClean="0">
                <a:latin typeface="M Arial"/>
                <a:cs typeface="M Arial"/>
              </a:rPr>
              <a:t>number of questionnaires completed</a:t>
            </a:r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		</a:t>
            </a:r>
            <a:endParaRPr lang="en-US" sz="2400" u="sng" dirty="0" smtClean="0">
              <a:solidFill>
                <a:srgbClr val="C00000"/>
              </a:solidFill>
              <a:latin typeface="M Arial"/>
              <a:cs typeface="M Arial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				</a:t>
            </a:r>
          </a:p>
          <a:p>
            <a:endParaRPr lang="en-US" sz="2400" u="sng" dirty="0" smtClean="0">
              <a:solidFill>
                <a:srgbClr val="FF0000"/>
              </a:solidFill>
              <a:latin typeface="M Arial"/>
              <a:cs typeface="M 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0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651642"/>
            <a:ext cx="9003793" cy="6221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Response rates to questionnaires</a:t>
            </a:r>
          </a:p>
          <a:p>
            <a:r>
              <a:rPr lang="en-US" sz="2400" u="sng" dirty="0" smtClean="0">
                <a:solidFill>
                  <a:srgbClr val="C00000"/>
                </a:solidFill>
                <a:latin typeface="M Arial"/>
                <a:cs typeface="M Arial"/>
              </a:rPr>
              <a:t>Numerator</a:t>
            </a:r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- </a:t>
            </a:r>
            <a:r>
              <a:rPr lang="en-US" sz="2400" dirty="0" smtClean="0">
                <a:latin typeface="M Arial"/>
                <a:cs typeface="M Arial"/>
              </a:rPr>
              <a:t>number of questionnaires completed</a:t>
            </a:r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		</a:t>
            </a:r>
            <a:endParaRPr lang="en-US" sz="2400" u="sng" dirty="0" smtClean="0">
              <a:solidFill>
                <a:srgbClr val="C00000"/>
              </a:solidFill>
              <a:latin typeface="M Arial"/>
              <a:cs typeface="M Arial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				</a:t>
            </a:r>
          </a:p>
          <a:p>
            <a:r>
              <a:rPr lang="en-US" sz="2400" u="sng" dirty="0" smtClean="0">
                <a:solidFill>
                  <a:srgbClr val="C00000"/>
                </a:solidFill>
                <a:latin typeface="M Arial"/>
                <a:cs typeface="M Arial"/>
              </a:rPr>
              <a:t>Denominator</a:t>
            </a:r>
          </a:p>
          <a:p>
            <a:r>
              <a:rPr lang="en-US" sz="2400" dirty="0" smtClean="0">
                <a:latin typeface="M Arial"/>
                <a:cs typeface="M Arial"/>
              </a:rPr>
              <a:t>Eligible sample – defined area of Avon, EDD 01/04/91-31/12/92</a:t>
            </a:r>
          </a:p>
          <a:p>
            <a:r>
              <a:rPr lang="en-US" sz="2400" dirty="0" smtClean="0">
                <a:latin typeface="M Arial"/>
                <a:cs typeface="M Arial"/>
              </a:rPr>
              <a:t>Enrolled sample – mother or child has provided some data</a:t>
            </a:r>
          </a:p>
          <a:p>
            <a:r>
              <a:rPr lang="en-US" sz="2400" dirty="0" smtClean="0">
                <a:latin typeface="M Arial"/>
                <a:cs typeface="M Arial"/>
              </a:rPr>
              <a:t>Sent questionnaire – depends on participants choice &amp; previous 															response</a:t>
            </a:r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					</a:t>
            </a:r>
          </a:p>
          <a:p>
            <a:endParaRPr lang="en-US" sz="2400" u="sng" dirty="0" smtClean="0">
              <a:solidFill>
                <a:srgbClr val="FF0000"/>
              </a:solidFill>
              <a:latin typeface="M Arial"/>
              <a:cs typeface="M 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651642"/>
            <a:ext cx="9003793" cy="6221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Response rates to questionnaires</a:t>
            </a:r>
          </a:p>
          <a:p>
            <a:r>
              <a:rPr lang="en-US" sz="2400" u="sng" dirty="0" smtClean="0">
                <a:solidFill>
                  <a:srgbClr val="C00000"/>
                </a:solidFill>
                <a:latin typeface="M Arial"/>
                <a:cs typeface="M Arial"/>
              </a:rPr>
              <a:t>Numerator</a:t>
            </a:r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- </a:t>
            </a:r>
            <a:r>
              <a:rPr lang="en-US" sz="2400" dirty="0" smtClean="0">
                <a:latin typeface="M Arial"/>
                <a:cs typeface="M Arial"/>
              </a:rPr>
              <a:t>number of questionnaires completed		</a:t>
            </a:r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</a:t>
            </a:r>
            <a:endParaRPr lang="en-US" sz="2400" u="sng" dirty="0" smtClean="0">
              <a:solidFill>
                <a:srgbClr val="C00000"/>
              </a:solidFill>
              <a:latin typeface="M Arial"/>
              <a:cs typeface="M Arial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				</a:t>
            </a:r>
          </a:p>
          <a:p>
            <a:r>
              <a:rPr lang="en-US" sz="2400" u="sng" dirty="0" smtClean="0">
                <a:solidFill>
                  <a:srgbClr val="C00000"/>
                </a:solidFill>
                <a:latin typeface="M Arial"/>
                <a:cs typeface="M Arial"/>
              </a:rPr>
              <a:t>Denominator</a:t>
            </a:r>
          </a:p>
          <a:p>
            <a:r>
              <a:rPr lang="en-US" sz="2400" dirty="0" smtClean="0">
                <a:latin typeface="M Arial"/>
                <a:cs typeface="M Arial"/>
              </a:rPr>
              <a:t>Eligible sample – defined area of Avon, EDD 01/04/91-31/12/92</a:t>
            </a:r>
          </a:p>
          <a:p>
            <a:r>
              <a:rPr lang="en-US" sz="2400" dirty="0" smtClean="0">
                <a:latin typeface="M Arial"/>
                <a:cs typeface="M Arial"/>
              </a:rPr>
              <a:t>Enrolled sample – mother or child has provided some data</a:t>
            </a:r>
          </a:p>
          <a:p>
            <a:r>
              <a:rPr lang="en-US" sz="2400" dirty="0" smtClean="0">
                <a:latin typeface="M Arial"/>
                <a:cs typeface="M Arial"/>
              </a:rPr>
              <a:t>Sent questionnaire – depends on participants choice &amp; previous 															response</a:t>
            </a:r>
          </a:p>
          <a:p>
            <a:endParaRPr lang="en-US" sz="2400" dirty="0" smtClean="0">
              <a:solidFill>
                <a:srgbClr val="C00000"/>
              </a:solidFill>
              <a:latin typeface="M Arial"/>
              <a:cs typeface="M Arial"/>
            </a:endParaRPr>
          </a:p>
          <a:p>
            <a:endParaRPr lang="en-US" sz="2400" dirty="0" smtClean="0">
              <a:solidFill>
                <a:srgbClr val="C00000"/>
              </a:solidFill>
              <a:latin typeface="M Arial"/>
              <a:cs typeface="M Arial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				</a:t>
            </a:r>
            <a:r>
              <a:rPr lang="en-US" sz="2400" u="sng" dirty="0" smtClean="0">
                <a:solidFill>
                  <a:srgbClr val="C00000"/>
                </a:solidFill>
                <a:latin typeface="M Arial"/>
                <a:cs typeface="M Arial"/>
              </a:rPr>
              <a:t>Number completed</a:t>
            </a:r>
            <a:r>
              <a:rPr lang="en-US" sz="2400" dirty="0" smtClean="0">
                <a:solidFill>
                  <a:srgbClr val="C00000"/>
                </a:solidFill>
                <a:latin typeface="M Arial"/>
                <a:cs typeface="M Arial"/>
              </a:rPr>
              <a:t>												     Number sent</a:t>
            </a:r>
          </a:p>
        </p:txBody>
      </p:sp>
    </p:spTree>
    <p:extLst>
      <p:ext uri="{BB962C8B-B14F-4D97-AF65-F5344CB8AC3E}">
        <p14:creationId xmlns:p14="http://schemas.microsoft.com/office/powerpoint/2010/main" xmlns="" val="2918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848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Questionnaire Response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39614" y="2409824"/>
          <a:ext cx="6138041" cy="393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240221" y="1881352"/>
          <a:ext cx="7083972" cy="428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6069" y="5969516"/>
            <a:ext cx="312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of cohort (years)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29407" y="3457903"/>
            <a:ext cx="42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3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848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Questionnaire Response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39614" y="2409824"/>
          <a:ext cx="6138041" cy="393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240221" y="1881352"/>
          <a:ext cx="7083972" cy="428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6069" y="5969516"/>
            <a:ext cx="312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of cohort (years)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29407" y="3457903"/>
            <a:ext cx="42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3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848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Questionnaire Response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39614" y="2409824"/>
          <a:ext cx="6138041" cy="393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240221" y="1881352"/>
          <a:ext cx="7083972" cy="428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6069" y="5969516"/>
            <a:ext cx="312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of cohort (years)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29407" y="3457903"/>
            <a:ext cx="42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3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848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Questionnaire Response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39614" y="2409824"/>
          <a:ext cx="6138041" cy="393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240221" y="1881352"/>
          <a:ext cx="7083972" cy="428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6069" y="5969516"/>
            <a:ext cx="312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of cohort (years)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29407" y="3457903"/>
            <a:ext cx="42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3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848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Questionnaire Response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39614" y="2409824"/>
          <a:ext cx="6138041" cy="393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240221" y="1881352"/>
          <a:ext cx="7083972" cy="428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6069" y="5969516"/>
            <a:ext cx="312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of cohort (years)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29407" y="3457903"/>
            <a:ext cx="42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3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848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Questionnaire Response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39614" y="2409824"/>
          <a:ext cx="6138041" cy="393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6069" y="5969516"/>
            <a:ext cx="312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of cohort (years)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29407" y="3457903"/>
            <a:ext cx="42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</a:t>
            </a:r>
            <a:endParaRPr lang="en-GB" dirty="0"/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261241" y="1755228"/>
          <a:ext cx="6804219" cy="459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3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0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7826635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Factors affecting response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sz="2400" u="sng" dirty="0" smtClean="0">
                <a:solidFill>
                  <a:srgbClr val="DB1913"/>
                </a:solidFill>
                <a:latin typeface="MArial-Bold"/>
                <a:cs typeface="MArial-Bold"/>
              </a:rPr>
              <a:t>Individual</a:t>
            </a: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  <a:r>
              <a:rPr lang="en-US" sz="2400" dirty="0" smtClean="0">
                <a:latin typeface="MArial-Bold"/>
                <a:cs typeface="MArial-Bold"/>
              </a:rPr>
              <a:t>e.g. age, gender, education, marital status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sz="2400" u="sng" dirty="0" smtClean="0">
                <a:solidFill>
                  <a:srgbClr val="DB1913"/>
                </a:solidFill>
                <a:latin typeface="MArial-Bold"/>
                <a:cs typeface="MArial-Bold"/>
              </a:rPr>
              <a:t>Family</a:t>
            </a: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  <a:r>
              <a:rPr lang="en-US" sz="2400" dirty="0" smtClean="0">
                <a:latin typeface="MArial-Bold"/>
                <a:cs typeface="MArial-Bold"/>
              </a:rPr>
              <a:t>e.g. socio-economic status, ethnicity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sz="2400" u="sng" dirty="0" err="1" smtClean="0">
                <a:solidFill>
                  <a:srgbClr val="DB1913"/>
                </a:solidFill>
                <a:latin typeface="MArial-Bold"/>
                <a:cs typeface="MArial-Bold"/>
              </a:rPr>
              <a:t>Organisational</a:t>
            </a:r>
            <a:r>
              <a:rPr lang="en-US" sz="2400" dirty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  <a:r>
              <a:rPr lang="en-US" sz="2400" dirty="0" smtClean="0">
                <a:latin typeface="MArial-Bold"/>
                <a:cs typeface="MArial-Bold"/>
              </a:rPr>
              <a:t>e.g. reminders, home visits/phone calls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5077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7" y="1585311"/>
            <a:ext cx="7777628" cy="52873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endParaRPr lang="en-US" sz="28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DB1913"/>
                </a:solidFill>
                <a:latin typeface="MArial-Bold"/>
                <a:cs typeface="MArial-Bold"/>
              </a:rPr>
              <a:t>“One of the greatest challenges facing longitudinal surveys is to establish maximum representativeness of the cohort at the outset and to maintain this representativeness throughout the follow-up period”</a:t>
            </a:r>
          </a:p>
          <a:p>
            <a:pPr>
              <a:spcAft>
                <a:spcPts val="1200"/>
              </a:spcAft>
            </a:pPr>
            <a:endParaRPr lang="en-US" sz="28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>
              <a:spcAft>
                <a:spcPts val="1200"/>
              </a:spcAft>
            </a:pPr>
            <a:r>
              <a:rPr lang="en-US" sz="1600" dirty="0" smtClean="0">
                <a:solidFill>
                  <a:srgbClr val="DB1913"/>
                </a:solidFill>
                <a:latin typeface="MArial-Bold"/>
                <a:cs typeface="MArial-Bold"/>
              </a:rPr>
              <a:t>Large Cohort Studies Across the World, </a:t>
            </a:r>
            <a:r>
              <a:rPr lang="en-US" sz="1600" dirty="0" err="1" smtClean="0">
                <a:solidFill>
                  <a:srgbClr val="DB1913"/>
                </a:solidFill>
                <a:latin typeface="MArial-Bold"/>
                <a:cs typeface="MArial-Bold"/>
              </a:rPr>
              <a:t>Pirus</a:t>
            </a:r>
            <a:r>
              <a:rPr lang="en-US" sz="1600" dirty="0" smtClean="0">
                <a:solidFill>
                  <a:srgbClr val="DB1913"/>
                </a:solidFill>
                <a:latin typeface="MArial-Bold"/>
                <a:cs typeface="MArial-Bold"/>
              </a:rPr>
              <a:t> &amp; </a:t>
            </a:r>
            <a:r>
              <a:rPr lang="en-US" sz="1600" dirty="0" err="1" smtClean="0">
                <a:solidFill>
                  <a:srgbClr val="DB1913"/>
                </a:solidFill>
                <a:latin typeface="MArial-Bold"/>
                <a:cs typeface="MArial-Bold"/>
              </a:rPr>
              <a:t>Leridon</a:t>
            </a:r>
            <a:r>
              <a:rPr lang="en-US" sz="1600" dirty="0" smtClean="0">
                <a:solidFill>
                  <a:srgbClr val="DB1913"/>
                </a:solidFill>
                <a:latin typeface="MArial-Bold"/>
                <a:cs typeface="MArial-Bold"/>
              </a:rPr>
              <a:t> 2010</a:t>
            </a:r>
            <a:r>
              <a:rPr lang="en-US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  <a:endParaRPr lang="en-US" sz="1400" dirty="0">
              <a:solidFill>
                <a:srgbClr val="DB1913"/>
              </a:solidFill>
              <a:latin typeface="MArial-Bold"/>
              <a:cs typeface="MArial-Bold"/>
            </a:endParaRPr>
          </a:p>
          <a:p>
            <a:endParaRPr lang="en-US" sz="1300" dirty="0" smtClean="0">
              <a:latin typeface="M Arial"/>
              <a:cs typeface="M 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0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Analyses of response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u="sng" dirty="0" smtClean="0">
                <a:solidFill>
                  <a:srgbClr val="DB1913"/>
                </a:solidFill>
                <a:latin typeface="MArial-Bold"/>
                <a:cs typeface="MArial-Bold"/>
              </a:rPr>
              <a:t>1970 British Cohort Study</a:t>
            </a:r>
            <a:r>
              <a:rPr lang="en-US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  <a:r>
              <a:rPr lang="en-US" dirty="0" smtClean="0">
                <a:latin typeface="MArial-Bold"/>
                <a:cs typeface="MArial-Bold"/>
              </a:rPr>
              <a:t>Logistic regression performed separately for each wave of the study. Gender, mothers age at birth, social class of father, </a:t>
            </a:r>
            <a:r>
              <a:rPr lang="en-US" dirty="0" err="1" smtClean="0">
                <a:latin typeface="MArial-Bold"/>
                <a:cs typeface="MArial-Bold"/>
              </a:rPr>
              <a:t>birthweight</a:t>
            </a:r>
            <a:r>
              <a:rPr lang="en-US" dirty="0" smtClean="0">
                <a:latin typeface="MArial-Bold"/>
                <a:cs typeface="MArial-Bold"/>
              </a:rPr>
              <a:t>, parents’ education, parity and marital status predicted response.   </a:t>
            </a:r>
          </a:p>
          <a:p>
            <a:pPr algn="r"/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Non-response in the 1970 British Cohort Study from birth to 34 years </a:t>
            </a:r>
          </a:p>
          <a:p>
            <a:pPr algn="r"/>
            <a:r>
              <a:rPr lang="en-GB" sz="1400" dirty="0" err="1" smtClean="0">
                <a:solidFill>
                  <a:srgbClr val="DB1913"/>
                </a:solidFill>
                <a:latin typeface="MArial-Bold"/>
                <a:cs typeface="MArial-Bold"/>
              </a:rPr>
              <a:t>Ketende</a:t>
            </a:r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, McDonald and </a:t>
            </a:r>
            <a:r>
              <a:rPr lang="en-GB" sz="1400" dirty="0" err="1" smtClean="0">
                <a:solidFill>
                  <a:srgbClr val="DB1913"/>
                </a:solidFill>
                <a:latin typeface="MArial-Bold"/>
                <a:cs typeface="MArial-Bold"/>
              </a:rPr>
              <a:t>Dex</a:t>
            </a:r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2010</a:t>
            </a: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u="sng" dirty="0" smtClean="0">
                <a:solidFill>
                  <a:srgbClr val="DB1913"/>
                </a:solidFill>
                <a:latin typeface="MArial-Bold"/>
                <a:cs typeface="MArial-Bold"/>
              </a:rPr>
              <a:t>UK </a:t>
            </a:r>
            <a:r>
              <a:rPr lang="en-US" u="sng" dirty="0" err="1" smtClean="0">
                <a:solidFill>
                  <a:srgbClr val="DB1913"/>
                </a:solidFill>
                <a:latin typeface="MArial-Bold"/>
                <a:cs typeface="MArial-Bold"/>
              </a:rPr>
              <a:t>Millenium</a:t>
            </a:r>
            <a:r>
              <a:rPr lang="en-US" u="sng" dirty="0" smtClean="0">
                <a:solidFill>
                  <a:srgbClr val="DB1913"/>
                </a:solidFill>
                <a:latin typeface="MArial-Bold"/>
                <a:cs typeface="MArial-Bold"/>
              </a:rPr>
              <a:t> Cohort Study</a:t>
            </a:r>
            <a:r>
              <a:rPr lang="en-US" dirty="0" smtClean="0">
                <a:latin typeface="MArial-Bold"/>
                <a:cs typeface="MArial-Bold"/>
              </a:rPr>
              <a:t>. Mobility since wave 1, country, income, ethnicity, housing tenure, age, education and Child Poverty Index predicted response at wave 2   </a:t>
            </a:r>
          </a:p>
          <a:p>
            <a:pPr algn="r"/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The contribution of residential mobility to sample loss in a birth cohort study: Evidence from the first two waves of the UK </a:t>
            </a:r>
            <a:r>
              <a:rPr lang="en-GB" sz="1400" dirty="0" err="1" smtClean="0">
                <a:solidFill>
                  <a:srgbClr val="DB1913"/>
                </a:solidFill>
                <a:latin typeface="MArial-Bold"/>
                <a:cs typeface="MArial-Bold"/>
              </a:rPr>
              <a:t>Millenium</a:t>
            </a:r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Cohort Study, </a:t>
            </a:r>
            <a:r>
              <a:rPr lang="en-GB" sz="1400" dirty="0" err="1" smtClean="0">
                <a:solidFill>
                  <a:srgbClr val="DB1913"/>
                </a:solidFill>
                <a:latin typeface="MArial-Bold"/>
                <a:cs typeface="MArial-Bold"/>
              </a:rPr>
              <a:t>Plewis</a:t>
            </a:r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  <a:r>
              <a:rPr lang="en-GB" sz="1400" i="1" dirty="0" smtClean="0">
                <a:solidFill>
                  <a:srgbClr val="DB1913"/>
                </a:solidFill>
                <a:latin typeface="MArial-Bold"/>
                <a:cs typeface="MArial-Bold"/>
              </a:rPr>
              <a:t>et al </a:t>
            </a:r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2008</a:t>
            </a: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Multilevel model of ALSPAC data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Binary dependent variable – </a:t>
            </a:r>
            <a:r>
              <a:rPr lang="en-US" sz="2400" dirty="0" smtClean="0">
                <a:latin typeface="MArial-Bold"/>
                <a:cs typeface="MArial-Bold"/>
              </a:rPr>
              <a:t>questionnaire completed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Multilevel model of ALSPAC data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Binary dependent variable – </a:t>
            </a:r>
            <a:r>
              <a:rPr lang="en-US" sz="2400" dirty="0" smtClean="0">
                <a:latin typeface="MArial-Bold"/>
                <a:cs typeface="MArial-Bold"/>
              </a:rPr>
              <a:t>questionnaire completed 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Explanatory variables: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Individual/Family (e.g. education, marital status, parity)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</a:t>
            </a:r>
            <a:r>
              <a:rPr lang="en-US" dirty="0" err="1" smtClean="0">
                <a:latin typeface="MArial-Bold"/>
                <a:cs typeface="MArial-Bold"/>
              </a:rPr>
              <a:t>Organisational</a:t>
            </a:r>
            <a:r>
              <a:rPr lang="en-US" dirty="0" smtClean="0">
                <a:latin typeface="MArial-Bold"/>
                <a:cs typeface="MArial-Bold"/>
              </a:rPr>
              <a:t> (e.g. length of questionnaire, reminders, home visits)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Multilevel model of ALSPAC data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Binary dependent variable – </a:t>
            </a:r>
            <a:r>
              <a:rPr lang="en-US" sz="2400" dirty="0" smtClean="0">
                <a:latin typeface="MArial-Bold"/>
                <a:cs typeface="MArial-Bold"/>
              </a:rPr>
              <a:t>questionnaire completed 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Explanatory variables: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Individual/Family (e.g. education, marital status, parity)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</a:t>
            </a:r>
            <a:r>
              <a:rPr lang="en-US" dirty="0" err="1" smtClean="0">
                <a:latin typeface="MArial-Bold"/>
                <a:cs typeface="MArial-Bold"/>
              </a:rPr>
              <a:t>Organisational</a:t>
            </a:r>
            <a:r>
              <a:rPr lang="en-US" dirty="0" smtClean="0">
                <a:latin typeface="MArial-Bold"/>
                <a:cs typeface="MArial-Bold"/>
              </a:rPr>
              <a:t> (e.g. length of questionnaire, reminders, home visits)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Time in study (from first questionnaire)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8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Multilevel model of ALSPAC data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Binary dependent variable – </a:t>
            </a:r>
            <a:r>
              <a:rPr lang="en-US" sz="2400" dirty="0" smtClean="0">
                <a:latin typeface="MArial-Bold"/>
                <a:cs typeface="MArial-Bold"/>
              </a:rPr>
              <a:t>questionnaire completed 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Explanatory variables: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Individual/Family (e.g. education, marital status, parity)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</a:t>
            </a:r>
            <a:r>
              <a:rPr lang="en-US" dirty="0" err="1" smtClean="0">
                <a:latin typeface="MArial-Bold"/>
                <a:cs typeface="MArial-Bold"/>
              </a:rPr>
              <a:t>Organisational</a:t>
            </a:r>
            <a:r>
              <a:rPr lang="en-US" dirty="0" smtClean="0">
                <a:latin typeface="MArial-Bold"/>
                <a:cs typeface="MArial-Bold"/>
              </a:rPr>
              <a:t> (e.g. length of questionnaire, reminders, home visits)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Time in study (from first questionnaire)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In addition,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Initial probability of response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Decline in response over time		allowed to vary by individual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MArial-Bold"/>
                <a:cs typeface="MArial-Bold"/>
              </a:rPr>
              <a:t> Relationship between the two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471147" y="5405718"/>
            <a:ext cx="201706" cy="13984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5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Final model – Mothers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8392" y="2020186"/>
            <a:ext cx="8821635" cy="535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Final model – Mothers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pic>
        <p:nvPicPr>
          <p:cNvPr id="5" name="Picture 4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83408" cy="755269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597572" y="2007476"/>
          <a:ext cx="6411311" cy="398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052623" y="1040524"/>
            <a:ext cx="5927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Young People, by gender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2533" y="5990897"/>
            <a:ext cx="322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of cohort (years)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Final model – Young People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458" y="1704310"/>
            <a:ext cx="8449158" cy="585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040524"/>
            <a:ext cx="8068374" cy="601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Final model – Partners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884" y="1992086"/>
            <a:ext cx="9290754" cy="482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850065"/>
            <a:ext cx="8575070" cy="5201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Conclusions</a:t>
            </a:r>
          </a:p>
          <a:p>
            <a:pPr>
              <a:spcAft>
                <a:spcPts val="1800"/>
              </a:spcAft>
            </a:pPr>
            <a:endParaRPr lang="en-US" sz="2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Individual/family effects </a:t>
            </a:r>
            <a:r>
              <a:rPr lang="en-US" sz="2400" dirty="0" smtClean="0">
                <a:latin typeface="MArial-Bold"/>
                <a:cs typeface="MArial-Bold"/>
              </a:rPr>
              <a:t>confirm expected findings</a:t>
            </a:r>
            <a:endParaRPr lang="en-US" sz="2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Reminders &amp; visits/phone calls </a:t>
            </a:r>
            <a:r>
              <a:rPr lang="en-US" sz="2400" dirty="0" smtClean="0">
                <a:latin typeface="MArial-Bold"/>
                <a:cs typeface="MArial-Bold"/>
              </a:rPr>
              <a:t>improve response rates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Longer questionnaires </a:t>
            </a:r>
            <a:r>
              <a:rPr lang="en-US" sz="2400" dirty="0" smtClean="0">
                <a:latin typeface="MArial-Bold"/>
                <a:cs typeface="MArial-Bold"/>
              </a:rPr>
              <a:t>associated with lower response rates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Time in study – </a:t>
            </a:r>
            <a:r>
              <a:rPr lang="en-US" sz="2400" dirty="0" smtClean="0">
                <a:latin typeface="MArial-Bold"/>
                <a:cs typeface="MArial-Bold"/>
              </a:rPr>
              <a:t>overall drop in response rates over time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MArial-Bold"/>
                <a:cs typeface="MArial-Bold"/>
              </a:rPr>
              <a:t> 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0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693683"/>
            <a:ext cx="8877669" cy="6178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Initial response to child cohort studies (UK, US and Canada)</a:t>
            </a:r>
          </a:p>
          <a:p>
            <a:endParaRPr lang="en-US" sz="1300" dirty="0" smtClean="0">
              <a:latin typeface="M Arial"/>
              <a:cs typeface="M 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724" y="3877600"/>
            <a:ext cx="55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4497" y="6432331"/>
            <a:ext cx="98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Designing Multidisciplinary Longitudinal studies of Human Development: Analyzing Past Research to Inform Methodology, </a:t>
            </a:r>
            <a:r>
              <a:rPr lang="en-GB" sz="1400" dirty="0" err="1" smtClean="0">
                <a:solidFill>
                  <a:srgbClr val="DB1913"/>
                </a:solidFill>
                <a:latin typeface="MArial-Bold"/>
                <a:cs typeface="MArial-Bold"/>
              </a:rPr>
              <a:t>Shulruf</a:t>
            </a:r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  <a:r>
              <a:rPr lang="en-GB" sz="1400" i="1" dirty="0" smtClean="0">
                <a:solidFill>
                  <a:srgbClr val="DB1913"/>
                </a:solidFill>
                <a:latin typeface="MArial-Bold"/>
                <a:cs typeface="MArial-Bold"/>
              </a:rPr>
              <a:t>et al. </a:t>
            </a:r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2007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2672556" y="2415572"/>
          <a:ext cx="5343525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867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0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456660"/>
            <a:ext cx="8068374" cy="5201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Further work - Questionnaires</a:t>
            </a:r>
          </a:p>
          <a:p>
            <a:pPr>
              <a:spcAft>
                <a:spcPts val="1800"/>
              </a:spcAft>
            </a:pPr>
            <a:endParaRPr lang="en-US" sz="2400" dirty="0" smtClean="0">
              <a:solidFill>
                <a:srgbClr val="C00000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2400" dirty="0" err="1" smtClean="0">
                <a:solidFill>
                  <a:srgbClr val="C00000"/>
                </a:solidFill>
                <a:latin typeface="MArial-Bold"/>
                <a:cs typeface="MArial-Bold"/>
              </a:rPr>
              <a:t>Modelling</a:t>
            </a:r>
            <a:r>
              <a:rPr lang="en-US" sz="2400" dirty="0" smtClean="0">
                <a:solidFill>
                  <a:srgbClr val="C00000"/>
                </a:solidFill>
                <a:latin typeface="MArial-Bold"/>
                <a:cs typeface="MArial-Bold"/>
              </a:rPr>
              <a:t> continuous variables: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M Arial"/>
              </a:rPr>
              <a:t> Length of questionnaire – threshold effect?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M Arial"/>
              </a:rPr>
              <a:t> Time in study - </a:t>
            </a:r>
            <a:r>
              <a:rPr lang="en-US" sz="2400" dirty="0" smtClean="0">
                <a:latin typeface="MArial-Bold"/>
                <a:cs typeface="MArial-Bold"/>
              </a:rPr>
              <a:t>consider change-points</a:t>
            </a:r>
            <a:endParaRPr lang="en-US" sz="2400" dirty="0" smtClean="0">
              <a:solidFill>
                <a:srgbClr val="C00000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D60202"/>
                </a:solidFill>
                <a:latin typeface="MArial-Bold"/>
                <a:cs typeface="MArial-Bold"/>
              </a:rPr>
              <a:t>More precise measurement </a:t>
            </a:r>
            <a:r>
              <a:rPr lang="en-US" sz="2400" dirty="0" smtClean="0">
                <a:latin typeface="MArial-Bold"/>
                <a:cs typeface="MArial-Bold"/>
              </a:rPr>
              <a:t>–</a:t>
            </a:r>
            <a:r>
              <a:rPr lang="en-US" sz="2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  <a:r>
              <a:rPr lang="en-US" sz="2400" dirty="0" smtClean="0">
                <a:latin typeface="MArial-Bold"/>
                <a:cs typeface="MArial-Bold"/>
              </a:rPr>
              <a:t>timings of questionnaires &amp; reminders from administrative data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C00000"/>
                </a:solidFill>
                <a:latin typeface="MArial-Bold"/>
                <a:cs typeface="MArial-Bold"/>
              </a:rPr>
              <a:t>Other influences </a:t>
            </a:r>
            <a:r>
              <a:rPr lang="en-US" sz="2400" dirty="0" smtClean="0">
                <a:latin typeface="MArial-Bold"/>
                <a:cs typeface="MArial-Bold"/>
              </a:rPr>
              <a:t>– family, school, friends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1850065"/>
            <a:ext cx="7246000" cy="5201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Further work - Clinics</a:t>
            </a: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C00000"/>
                </a:solidFill>
                <a:latin typeface="MArial-Bold"/>
                <a:cs typeface="MArial-Bold"/>
              </a:rPr>
              <a:t>Clinics – </a:t>
            </a:r>
            <a:r>
              <a:rPr lang="en-US" sz="2400" dirty="0" smtClean="0">
                <a:latin typeface="MArial-Bold"/>
                <a:cs typeface="MArial-Bold"/>
              </a:rPr>
              <a:t>similar analysis for clinic attendance</a:t>
            </a:r>
            <a:endParaRPr lang="en-US" sz="2400" dirty="0" smtClean="0">
              <a:solidFill>
                <a:srgbClr val="C00000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2400" dirty="0" err="1" smtClean="0">
                <a:solidFill>
                  <a:srgbClr val="C00000"/>
                </a:solidFill>
                <a:latin typeface="MArial-Bold"/>
                <a:cs typeface="MArial-Bold"/>
              </a:rPr>
              <a:t>Substudies</a:t>
            </a:r>
            <a:r>
              <a:rPr lang="en-US" sz="2400" dirty="0" smtClean="0">
                <a:solidFill>
                  <a:srgbClr val="C00000"/>
                </a:solidFill>
                <a:latin typeface="MArial-Bold"/>
                <a:cs typeface="MArial-Bold"/>
              </a:rPr>
              <a:t> – </a:t>
            </a:r>
            <a:r>
              <a:rPr lang="en-US" sz="2400" dirty="0" smtClean="0">
                <a:latin typeface="MArial-Bold"/>
                <a:cs typeface="MArial-Bold"/>
              </a:rPr>
              <a:t>participant burden </a:t>
            </a:r>
            <a:r>
              <a:rPr lang="en-US" sz="2400" i="1" dirty="0" smtClean="0">
                <a:latin typeface="MArial-Bold"/>
                <a:cs typeface="MArial-Bold"/>
              </a:rPr>
              <a:t>v</a:t>
            </a:r>
            <a:r>
              <a:rPr lang="en-US" sz="2400" dirty="0" smtClean="0">
                <a:latin typeface="MArial-Bold"/>
                <a:cs typeface="MArial-Bold"/>
              </a:rPr>
              <a:t> benefit of more frequent contact</a:t>
            </a:r>
            <a:endParaRPr lang="en-US" sz="2400" dirty="0" smtClean="0">
              <a:solidFill>
                <a:srgbClr val="C00000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algn="r"/>
            <a:endParaRPr lang="en-GB" sz="1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5077"/>
            <a:ext cx="10683408" cy="7552695"/>
          </a:xfrm>
          <a:prstGeom prst="rect">
            <a:avLst/>
          </a:prstGeom>
        </p:spPr>
      </p:pic>
      <p:pic>
        <p:nvPicPr>
          <p:cNvPr id="3" name="Picture 2" descr="wtvm050471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135269" y="6084924"/>
            <a:ext cx="1079500" cy="276151"/>
          </a:xfrm>
          <a:prstGeom prst="rect">
            <a:avLst/>
          </a:prstGeom>
        </p:spPr>
      </p:pic>
      <p:pic>
        <p:nvPicPr>
          <p:cNvPr id="5" name="Picture 4" descr="WG10-CMYK-MRC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140133" y="6620828"/>
            <a:ext cx="1069772" cy="469900"/>
          </a:xfrm>
          <a:prstGeom prst="rect">
            <a:avLst/>
          </a:prstGeom>
        </p:spPr>
      </p:pic>
      <p:pic>
        <p:nvPicPr>
          <p:cNvPr id="6" name="Picture 5" descr="UoB ALSPAC WHITE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137018" y="5156279"/>
            <a:ext cx="1076137" cy="634921"/>
          </a:xfrm>
          <a:prstGeom prst="rect">
            <a:avLst/>
          </a:prstGeom>
        </p:spPr>
      </p:pic>
      <p:pic>
        <p:nvPicPr>
          <p:cNvPr id="7" name="Picture 6" descr="CO90S LOGO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135269" y="2889337"/>
            <a:ext cx="1257142" cy="198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" y="5077"/>
            <a:ext cx="10683408" cy="7552694"/>
          </a:xfrm>
          <a:prstGeom prst="rect">
            <a:avLst/>
          </a:prstGeom>
        </p:spPr>
      </p:pic>
      <p:pic>
        <p:nvPicPr>
          <p:cNvPr id="3" name="Picture 2" descr="wtvm050471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35269" y="6084924"/>
            <a:ext cx="1079500" cy="276151"/>
          </a:xfrm>
          <a:prstGeom prst="rect">
            <a:avLst/>
          </a:prstGeom>
        </p:spPr>
      </p:pic>
      <p:pic>
        <p:nvPicPr>
          <p:cNvPr id="5" name="Picture 4" descr="WG10-CMYK-MRC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140133" y="6620828"/>
            <a:ext cx="1069772" cy="469900"/>
          </a:xfrm>
          <a:prstGeom prst="rect">
            <a:avLst/>
          </a:prstGeom>
        </p:spPr>
      </p:pic>
      <p:pic>
        <p:nvPicPr>
          <p:cNvPr id="6" name="Picture 5" descr="UoB ALSPAC WHITE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137018" y="5156279"/>
            <a:ext cx="1076137" cy="634921"/>
          </a:xfrm>
          <a:prstGeom prst="rect">
            <a:avLst/>
          </a:prstGeom>
        </p:spPr>
      </p:pic>
      <p:pic>
        <p:nvPicPr>
          <p:cNvPr id="7" name="Picture 6" descr="CO90S LOGO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135269" y="2889337"/>
            <a:ext cx="1257142" cy="198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5077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7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Reasons for non-response</a:t>
            </a:r>
          </a:p>
          <a:p>
            <a:pPr>
              <a:spcAft>
                <a:spcPts val="18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Failure to locate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DB1913"/>
                </a:solidFill>
                <a:latin typeface="MArial-Bold"/>
                <a:cs typeface="MArial-Bold"/>
              </a:rPr>
              <a:t>	</a:t>
            </a:r>
            <a:r>
              <a:rPr lang="en-US" dirty="0" smtClean="0">
                <a:latin typeface="MArial-Bold"/>
                <a:cs typeface="MArial-Bold"/>
              </a:rPr>
              <a:t>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Failure to contact</a:t>
            </a:r>
            <a:endParaRPr lang="en-US" sz="4400" dirty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DB1913"/>
                </a:solidFill>
                <a:latin typeface="MArial-Bold"/>
                <a:cs typeface="MArial-Bold"/>
              </a:rPr>
              <a:t>	</a:t>
            </a:r>
            <a:r>
              <a:rPr lang="en-US" sz="3200" dirty="0">
                <a:latin typeface="MArial-Bold"/>
                <a:cs typeface="MArial-Bold"/>
              </a:rPr>
              <a:t> 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Refusal to take part</a:t>
            </a:r>
          </a:p>
          <a:p>
            <a:pPr lvl="1"/>
            <a:endParaRPr lang="en-US" dirty="0">
              <a:latin typeface="MArial-Bold"/>
              <a:cs typeface="MArial-Bold"/>
            </a:endParaRPr>
          </a:p>
          <a:p>
            <a:endParaRPr lang="en-US" sz="1300" dirty="0" smtClean="0">
              <a:latin typeface="M Arial"/>
              <a:cs typeface="M 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5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5077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7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Reasons for non-response</a:t>
            </a:r>
          </a:p>
          <a:p>
            <a:pPr>
              <a:spcAft>
                <a:spcPts val="18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Failure to locate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DB1913"/>
                </a:solidFill>
                <a:latin typeface="MArial-Bold"/>
                <a:cs typeface="MArial-Bold"/>
              </a:rPr>
              <a:t>	</a:t>
            </a:r>
            <a:r>
              <a:rPr lang="en-US" dirty="0" smtClean="0">
                <a:latin typeface="MArial-Bold"/>
                <a:cs typeface="MArial-Bold"/>
              </a:rPr>
              <a:t>Increasing residential mobility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Failure to contact</a:t>
            </a:r>
            <a:endParaRPr lang="en-US" sz="3000" dirty="0">
              <a:solidFill>
                <a:srgbClr val="DB1913"/>
              </a:solidFill>
              <a:latin typeface="MArial-Bold"/>
              <a:cs typeface="MArial-Bold"/>
            </a:endParaRPr>
          </a:p>
          <a:p>
            <a:pPr lvl="1"/>
            <a:endParaRPr lang="en-US" dirty="0" smtClean="0">
              <a:latin typeface="MArial-Bold"/>
              <a:cs typeface="MArial-Bold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Refusal to take part</a:t>
            </a:r>
          </a:p>
          <a:p>
            <a:endParaRPr lang="en-US" sz="1300" dirty="0" smtClean="0">
              <a:latin typeface="M Arial"/>
              <a:cs typeface="M 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2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5077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7" y="914400"/>
            <a:ext cx="7273612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Reasons for non-response</a:t>
            </a:r>
          </a:p>
          <a:p>
            <a:pPr>
              <a:spcAft>
                <a:spcPts val="18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Failure to locate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DB1913"/>
                </a:solidFill>
                <a:latin typeface="MArial-Bold"/>
                <a:cs typeface="MArial-Bold"/>
              </a:rPr>
              <a:t>	</a:t>
            </a:r>
            <a:r>
              <a:rPr lang="en-US" dirty="0" smtClean="0">
                <a:latin typeface="MArial-Bold"/>
                <a:cs typeface="MArial-Bold"/>
              </a:rPr>
              <a:t>Increasing residential mobility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Failure to contact</a:t>
            </a:r>
            <a:endParaRPr lang="en-US" sz="3000" dirty="0">
              <a:solidFill>
                <a:srgbClr val="DB1913"/>
              </a:solidFill>
              <a:latin typeface="MArial-Bold"/>
              <a:cs typeface="MArial-Bold"/>
            </a:endParaRPr>
          </a:p>
          <a:p>
            <a:pPr lvl="1"/>
            <a:r>
              <a:rPr lang="en-US" dirty="0" smtClean="0">
                <a:latin typeface="MArial-Bold"/>
                <a:cs typeface="MArial-Bold"/>
              </a:rPr>
              <a:t>More mothers working</a:t>
            </a:r>
          </a:p>
          <a:p>
            <a:pPr lvl="1"/>
            <a:r>
              <a:rPr lang="en-US" dirty="0">
                <a:latin typeface="MArial-Bold"/>
                <a:cs typeface="MArial-Bold"/>
              </a:rPr>
              <a:t>B</a:t>
            </a:r>
            <a:r>
              <a:rPr lang="en-US" dirty="0" smtClean="0">
                <a:latin typeface="MArial-Bold"/>
                <a:cs typeface="MArial-Bold"/>
              </a:rPr>
              <a:t>usier lives &amp; increased affluence - more likely to be out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Refusal to take part</a:t>
            </a:r>
          </a:p>
          <a:p>
            <a:endParaRPr lang="en-US" sz="1300" dirty="0" smtClean="0">
              <a:latin typeface="M Arial"/>
              <a:cs typeface="M 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8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5077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914400"/>
            <a:ext cx="8520318" cy="5958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Reasons for non-response</a:t>
            </a:r>
          </a:p>
          <a:p>
            <a:pPr>
              <a:spcAft>
                <a:spcPts val="1800"/>
              </a:spcAft>
            </a:pPr>
            <a:endParaRPr lang="en-US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Failure to locate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DB1913"/>
                </a:solidFill>
                <a:latin typeface="MArial-Bold"/>
                <a:cs typeface="MArial-Bold"/>
              </a:rPr>
              <a:t>	</a:t>
            </a:r>
            <a:r>
              <a:rPr lang="en-US" dirty="0" smtClean="0">
                <a:latin typeface="MArial-Bold"/>
                <a:cs typeface="MArial-Bold"/>
              </a:rPr>
              <a:t>Increasing residential mobility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Failure to contact</a:t>
            </a:r>
            <a:endParaRPr lang="en-US" sz="3000" dirty="0">
              <a:solidFill>
                <a:srgbClr val="DB1913"/>
              </a:solidFill>
              <a:latin typeface="MArial-Bold"/>
              <a:cs typeface="MArial-Bold"/>
            </a:endParaRPr>
          </a:p>
          <a:p>
            <a:pPr lvl="1"/>
            <a:r>
              <a:rPr lang="en-US" dirty="0" smtClean="0">
                <a:latin typeface="MArial-Bold"/>
                <a:cs typeface="MArial-Bold"/>
              </a:rPr>
              <a:t>More mothers working</a:t>
            </a:r>
          </a:p>
          <a:p>
            <a:pPr lvl="1"/>
            <a:r>
              <a:rPr lang="en-US" dirty="0">
                <a:latin typeface="MArial-Bold"/>
                <a:cs typeface="MArial-Bold"/>
              </a:rPr>
              <a:t>B</a:t>
            </a:r>
            <a:r>
              <a:rPr lang="en-US" dirty="0" smtClean="0">
                <a:latin typeface="MArial-Bold"/>
                <a:cs typeface="MArial-Bold"/>
              </a:rPr>
              <a:t>usier lives &amp; increased affluence - more likely to be out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>
                <a:solidFill>
                  <a:srgbClr val="DB1913"/>
                </a:solidFill>
                <a:latin typeface="MArial-Bold"/>
                <a:cs typeface="MArial-Bold"/>
              </a:rPr>
              <a:t>Refusal to take part</a:t>
            </a:r>
          </a:p>
          <a:p>
            <a:pPr lvl="1"/>
            <a:r>
              <a:rPr lang="en-US" dirty="0" smtClean="0">
                <a:latin typeface="MArial-Bold"/>
                <a:cs typeface="MArial-Bold"/>
              </a:rPr>
              <a:t>Sense of obligation to participate appears to have declined over time</a:t>
            </a:r>
          </a:p>
          <a:p>
            <a:pPr lvl="1"/>
            <a:r>
              <a:rPr lang="en-US" dirty="0" smtClean="0">
                <a:latin typeface="MArial-Bold"/>
                <a:cs typeface="MArial-Bold"/>
              </a:rPr>
              <a:t>Recent studies cover more aspects of participants lives and often include more intrusive information</a:t>
            </a:r>
          </a:p>
          <a:p>
            <a:pPr lvl="1"/>
            <a:r>
              <a:rPr lang="en-US" dirty="0" smtClean="0">
                <a:latin typeface="MArial-Bold"/>
                <a:cs typeface="MArial-Bold"/>
              </a:rPr>
              <a:t>Increase junk mail, telesales calls</a:t>
            </a:r>
          </a:p>
          <a:p>
            <a:endParaRPr lang="en-US" sz="1300" dirty="0" smtClean="0">
              <a:latin typeface="M Arial"/>
              <a:cs typeface="M 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" y="5077"/>
            <a:ext cx="10683408" cy="7552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317" y="693683"/>
            <a:ext cx="9087876" cy="6178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Why do response rates matter?</a:t>
            </a:r>
          </a:p>
          <a:p>
            <a:pPr>
              <a:spcAft>
                <a:spcPts val="1200"/>
              </a:spcAft>
            </a:pPr>
            <a:endParaRPr lang="en-US" sz="26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rgbClr val="DB1913"/>
                </a:solidFill>
                <a:latin typeface="MArial-Bold"/>
                <a:cs typeface="MArial-Bold"/>
              </a:rPr>
              <a:t>Sample size (</a:t>
            </a:r>
            <a:r>
              <a:rPr lang="en-US" sz="2600" dirty="0" err="1" smtClean="0">
                <a:solidFill>
                  <a:srgbClr val="DB1913"/>
                </a:solidFill>
                <a:latin typeface="MArial-Bold"/>
                <a:cs typeface="MArial-Bold"/>
              </a:rPr>
              <a:t>i</a:t>
            </a:r>
            <a:r>
              <a:rPr lang="en-US" sz="2600" dirty="0" smtClean="0">
                <a:solidFill>
                  <a:srgbClr val="DB1913"/>
                </a:solidFill>
                <a:latin typeface="MArial-Bold"/>
                <a:cs typeface="MArial-Bold"/>
              </a:rPr>
              <a:t>) precision of estimates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rgbClr val="DB1913"/>
                </a:solidFill>
                <a:latin typeface="MArial-Bold"/>
                <a:cs typeface="MArial-Bold"/>
              </a:rPr>
              <a:t>			    (ii) ability to look at subgroups  </a:t>
            </a:r>
          </a:p>
          <a:p>
            <a:pPr>
              <a:spcAft>
                <a:spcPts val="1200"/>
              </a:spcAft>
            </a:pPr>
            <a:endParaRPr lang="en-US" sz="26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rgbClr val="DB1913"/>
                </a:solidFill>
                <a:latin typeface="MArial-Bold"/>
                <a:cs typeface="MArial-Bold"/>
              </a:rPr>
              <a:t>Representativeness/Bias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				</a:t>
            </a:r>
            <a:r>
              <a:rPr lang="en-GB" sz="2400" dirty="0" smtClean="0"/>
              <a:t>	Participation at 16-18 yrs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200"/>
              </a:spcAft>
            </a:pPr>
            <a:r>
              <a:rPr lang="en-GB" sz="2800" dirty="0" smtClean="0"/>
              <a:t> </a:t>
            </a:r>
            <a:endParaRPr lang="en-US" sz="2600" dirty="0">
              <a:solidFill>
                <a:srgbClr val="DB1913"/>
              </a:solidFill>
              <a:latin typeface="MArial-Bold"/>
              <a:cs typeface="MArial-Bold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3664" y="4946430"/>
            <a:ext cx="8184640" cy="16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4497" y="6432331"/>
            <a:ext cx="98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Cohort Profile: The ‘Children of the 90s’; the index offspring of The Avon Longitudinal Study of Parents and Children, </a:t>
            </a:r>
          </a:p>
          <a:p>
            <a:pPr algn="r"/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Boyd </a:t>
            </a:r>
            <a:r>
              <a:rPr lang="en-GB" sz="1400" i="1" dirty="0" smtClean="0">
                <a:solidFill>
                  <a:srgbClr val="DB1913"/>
                </a:solidFill>
                <a:latin typeface="MArial-Bold"/>
                <a:cs typeface="MArial-Bold"/>
              </a:rPr>
              <a:t>et al </a:t>
            </a:r>
            <a:r>
              <a:rPr lang="en-GB" sz="1400" dirty="0" smtClean="0">
                <a:solidFill>
                  <a:srgbClr val="DB1913"/>
                </a:solidFill>
                <a:latin typeface="MArial-Bold"/>
                <a:cs typeface="MArial-Bold"/>
              </a:rPr>
              <a:t>2012 (in press)</a:t>
            </a:r>
          </a:p>
        </p:txBody>
      </p:sp>
    </p:spTree>
    <p:extLst>
      <p:ext uri="{BB962C8B-B14F-4D97-AF65-F5344CB8AC3E}">
        <p14:creationId xmlns:p14="http://schemas.microsoft.com/office/powerpoint/2010/main" xmlns="" val="42526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" y="10155"/>
            <a:ext cx="10683408" cy="7552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316" y="651642"/>
            <a:ext cx="9003793" cy="6221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endParaRPr lang="en-US" sz="4000" dirty="0" smtClean="0">
              <a:solidFill>
                <a:srgbClr val="DB1913"/>
              </a:solidFill>
              <a:latin typeface="MArial-Bold"/>
              <a:cs typeface="MArial-Bold"/>
            </a:endParaRPr>
          </a:p>
          <a:p>
            <a:pPr>
              <a:spcAft>
                <a:spcPts val="1800"/>
              </a:spcAft>
            </a:pPr>
            <a:r>
              <a:rPr lang="en-US" sz="4000" dirty="0" smtClean="0">
                <a:solidFill>
                  <a:srgbClr val="DB1913"/>
                </a:solidFill>
                <a:latin typeface="MArial-Bold"/>
                <a:cs typeface="MArial-Bold"/>
              </a:rPr>
              <a:t>Response rates to questionnaires</a:t>
            </a:r>
          </a:p>
          <a:p>
            <a:endParaRPr lang="en-US" sz="2400" u="sng" dirty="0" smtClean="0">
              <a:solidFill>
                <a:srgbClr val="FF0000"/>
              </a:solidFill>
              <a:latin typeface="M Arial"/>
              <a:cs typeface="M 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715</Words>
  <Application>Microsoft Office PowerPoint</Application>
  <PresentationFormat>Custom</PresentationFormat>
  <Paragraphs>335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Dirty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 Hockey</dc:creator>
  <cp:lastModifiedBy>Issy</cp:lastModifiedBy>
  <cp:revision>145</cp:revision>
  <dcterms:created xsi:type="dcterms:W3CDTF">2011-12-15T17:32:06Z</dcterms:created>
  <dcterms:modified xsi:type="dcterms:W3CDTF">2016-02-15T22:22:44Z</dcterms:modified>
</cp:coreProperties>
</file>