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6"/>
  </p:handoutMasterIdLst>
  <p:sldIdLst>
    <p:sldId id="256" r:id="rId2"/>
    <p:sldId id="257" r:id="rId3"/>
    <p:sldId id="258" r:id="rId4"/>
    <p:sldId id="269" r:id="rId5"/>
    <p:sldId id="273" r:id="rId6"/>
    <p:sldId id="265" r:id="rId7"/>
    <p:sldId id="270" r:id="rId8"/>
    <p:sldId id="268" r:id="rId9"/>
    <p:sldId id="260" r:id="rId10"/>
    <p:sldId id="263" r:id="rId11"/>
    <p:sldId id="262" r:id="rId12"/>
    <p:sldId id="274" r:id="rId13"/>
    <p:sldId id="261" r:id="rId14"/>
    <p:sldId id="266" r:id="rId15"/>
  </p:sldIdLst>
  <p:sldSz cx="9144000" cy="6858000" type="screen4x3"/>
  <p:notesSz cx="6811963"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044" autoAdjust="0"/>
    <p:restoredTop sz="94660"/>
  </p:normalViewPr>
  <p:slideViewPr>
    <p:cSldViewPr>
      <p:cViewPr>
        <p:scale>
          <a:sx n="62" d="100"/>
          <a:sy n="62" d="100"/>
        </p:scale>
        <p:origin x="-1572" y="-144"/>
      </p:cViewPr>
      <p:guideLst>
        <p:guide orient="horz" pos="2160"/>
        <p:guide pos="2880"/>
      </p:guideLst>
    </p:cSldViewPr>
  </p:slideViewPr>
  <p:notesTextViewPr>
    <p:cViewPr>
      <p:scale>
        <a:sx n="125" d="100"/>
        <a:sy n="12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851" cy="49712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8536" y="0"/>
            <a:ext cx="2951851" cy="497126"/>
          </a:xfrm>
          <a:prstGeom prst="rect">
            <a:avLst/>
          </a:prstGeom>
        </p:spPr>
        <p:txBody>
          <a:bodyPr vert="horz" lIns="91440" tIns="45720" rIns="91440" bIns="45720" rtlCol="0"/>
          <a:lstStyle>
            <a:lvl1pPr algn="r">
              <a:defRPr sz="1200"/>
            </a:lvl1pPr>
          </a:lstStyle>
          <a:p>
            <a:fld id="{51349926-B2B5-47F9-9E76-FB2E03ECFFBF}" type="datetimeFigureOut">
              <a:rPr lang="en-GB" smtClean="0"/>
              <a:pPr/>
              <a:t>03/02/2013</a:t>
            </a:fld>
            <a:endParaRPr lang="en-GB"/>
          </a:p>
        </p:txBody>
      </p:sp>
      <p:sp>
        <p:nvSpPr>
          <p:cNvPr id="4" name="Footer Placeholder 3"/>
          <p:cNvSpPr>
            <a:spLocks noGrp="1"/>
          </p:cNvSpPr>
          <p:nvPr>
            <p:ph type="ftr" sz="quarter" idx="2"/>
          </p:nvPr>
        </p:nvSpPr>
        <p:spPr>
          <a:xfrm>
            <a:off x="0" y="9443662"/>
            <a:ext cx="2951851" cy="497126"/>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8536" y="9443662"/>
            <a:ext cx="2951851" cy="497126"/>
          </a:xfrm>
          <a:prstGeom prst="rect">
            <a:avLst/>
          </a:prstGeom>
        </p:spPr>
        <p:txBody>
          <a:bodyPr vert="horz" lIns="91440" tIns="45720" rIns="91440" bIns="45720" rtlCol="0" anchor="b"/>
          <a:lstStyle>
            <a:lvl1pPr algn="r">
              <a:defRPr sz="1200"/>
            </a:lvl1pPr>
          </a:lstStyle>
          <a:p>
            <a:fld id="{EAA2F893-AEEC-4A32-8879-DD9D9052843E}" type="slidenum">
              <a:rPr lang="en-GB" smtClean="0"/>
              <a:pPr/>
              <a:t>‹#›</a:t>
            </a:fld>
            <a:endParaRPr lang="en-GB"/>
          </a:p>
        </p:txBody>
      </p:sp>
    </p:spTree>
    <p:extLst>
      <p:ext uri="{BB962C8B-B14F-4D97-AF65-F5344CB8AC3E}">
        <p14:creationId xmlns:p14="http://schemas.microsoft.com/office/powerpoint/2010/main" val="136877728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F73B8BA-917C-4C94-B341-761FE56A7E5A}" type="datetimeFigureOut">
              <a:rPr lang="en-GB" smtClean="0"/>
              <a:pPr/>
              <a:t>03/02/2013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60400E-5582-405E-B4F0-039526024F6B}"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F73B8BA-917C-4C94-B341-761FE56A7E5A}" type="datetimeFigureOut">
              <a:rPr lang="en-GB" smtClean="0"/>
              <a:pPr/>
              <a:t>03/02/2013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60400E-5582-405E-B4F0-039526024F6B}"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F73B8BA-917C-4C94-B341-761FE56A7E5A}" type="datetimeFigureOut">
              <a:rPr lang="en-GB" smtClean="0"/>
              <a:pPr/>
              <a:t>03/02/2013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60400E-5582-405E-B4F0-039526024F6B}"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F73B8BA-917C-4C94-B341-761FE56A7E5A}" type="datetimeFigureOut">
              <a:rPr lang="en-GB" smtClean="0"/>
              <a:pPr/>
              <a:t>03/02/2013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60400E-5582-405E-B4F0-039526024F6B}"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73B8BA-917C-4C94-B341-761FE56A7E5A}" type="datetimeFigureOut">
              <a:rPr lang="en-GB" smtClean="0"/>
              <a:pPr/>
              <a:t>03/02/2013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60400E-5582-405E-B4F0-039526024F6B}"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F73B8BA-917C-4C94-B341-761FE56A7E5A}" type="datetimeFigureOut">
              <a:rPr lang="en-GB" smtClean="0"/>
              <a:pPr/>
              <a:t>03/02/2013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A60400E-5582-405E-B4F0-039526024F6B}"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F73B8BA-917C-4C94-B341-761FE56A7E5A}" type="datetimeFigureOut">
              <a:rPr lang="en-GB" smtClean="0"/>
              <a:pPr/>
              <a:t>03/02/2013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A60400E-5582-405E-B4F0-039526024F6B}"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F73B8BA-917C-4C94-B341-761FE56A7E5A}" type="datetimeFigureOut">
              <a:rPr lang="en-GB" smtClean="0"/>
              <a:pPr/>
              <a:t>03/02/2013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A60400E-5582-405E-B4F0-039526024F6B}"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73B8BA-917C-4C94-B341-761FE56A7E5A}" type="datetimeFigureOut">
              <a:rPr lang="en-GB" smtClean="0"/>
              <a:pPr/>
              <a:t>03/02/2013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A60400E-5582-405E-B4F0-039526024F6B}"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73B8BA-917C-4C94-B341-761FE56A7E5A}" type="datetimeFigureOut">
              <a:rPr lang="en-GB" smtClean="0"/>
              <a:pPr/>
              <a:t>03/02/2013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A60400E-5582-405E-B4F0-039526024F6B}"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73B8BA-917C-4C94-B341-761FE56A7E5A}" type="datetimeFigureOut">
              <a:rPr lang="en-GB" smtClean="0"/>
              <a:pPr/>
              <a:t>03/02/2013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A60400E-5582-405E-B4F0-039526024F6B}"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73B8BA-917C-4C94-B341-761FE56A7E5A}" type="datetimeFigureOut">
              <a:rPr lang="en-GB" smtClean="0"/>
              <a:pPr/>
              <a:t>03/02/2013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60400E-5582-405E-B4F0-039526024F6B}"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9.wmf"/></Relationships>
</file>

<file path=ppt/slides/_rels/slide11.xml.rels><?xml version="1.0" encoding="UTF-8" standalone="yes"?>
<Relationships xmlns="http://schemas.openxmlformats.org/package/2006/relationships"><Relationship Id="rId3" Type="http://schemas.openxmlformats.org/officeDocument/2006/relationships/oleObject" Target="file:///C:\PROGRA~1\ORIGIN\UNTITLED.ORG!Plot1" TargetMode="External"/><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11.wmf"/><Relationship Id="rId5" Type="http://schemas.openxmlformats.org/officeDocument/2006/relationships/oleObject" Target="file:///C:\PROGRA~1\ORIGIN\UNTITLED.ORG!Plot2" TargetMode="External"/><Relationship Id="rId4" Type="http://schemas.openxmlformats.org/officeDocument/2006/relationships/image" Target="../media/image10.wmf"/></Relationships>
</file>

<file path=ppt/slides/_rels/slide12.xml.rels><?xml version="1.0" encoding="UTF-8" standalone="yes"?>
<Relationships xmlns="http://schemas.openxmlformats.org/package/2006/relationships"><Relationship Id="rId3" Type="http://schemas.openxmlformats.org/officeDocument/2006/relationships/oleObject" Target="file:///C:\Program%20Files\ORIGIN\UNTITLED.ORG!Plot1" TargetMode="External"/><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12.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2780928"/>
            <a:ext cx="7772400" cy="1470025"/>
          </a:xfrm>
        </p:spPr>
        <p:txBody>
          <a:bodyPr>
            <a:normAutofit fontScale="90000"/>
          </a:bodyPr>
          <a:lstStyle/>
          <a:p>
            <a:r>
              <a:rPr lang="en-GB" b="1" dirty="0"/>
              <a:t>Redox </a:t>
            </a:r>
            <a:r>
              <a:rPr lang="en-GB" b="1" dirty="0" smtClean="0"/>
              <a:t>Mechanisms </a:t>
            </a:r>
            <a:r>
              <a:rPr lang="en-GB" b="1" dirty="0"/>
              <a:t>of Rohypnol and Mogadon and </a:t>
            </a:r>
            <a:r>
              <a:rPr lang="en-GB" b="1" dirty="0" smtClean="0"/>
              <a:t>Their Exploitation </a:t>
            </a:r>
            <a:r>
              <a:rPr lang="en-GB" b="1" dirty="0"/>
              <a:t>in an </a:t>
            </a:r>
            <a:r>
              <a:rPr lang="en-GB" b="1" dirty="0" smtClean="0"/>
              <a:t>Assay Using Dual Electrode </a:t>
            </a:r>
            <a:r>
              <a:rPr lang="en-GB" b="1" dirty="0"/>
              <a:t>ECD </a:t>
            </a:r>
            <a:r>
              <a:rPr lang="en-GB" b="1" dirty="0" smtClean="0"/>
              <a:t>Following </a:t>
            </a:r>
            <a:r>
              <a:rPr lang="en-GB" b="1" dirty="0"/>
              <a:t>HPLC</a:t>
            </a:r>
          </a:p>
        </p:txBody>
      </p:sp>
      <p:sp>
        <p:nvSpPr>
          <p:cNvPr id="3" name="Subtitle 2"/>
          <p:cNvSpPr>
            <a:spLocks noGrp="1"/>
          </p:cNvSpPr>
          <p:nvPr>
            <p:ph type="subTitle" idx="1"/>
          </p:nvPr>
        </p:nvSpPr>
        <p:spPr>
          <a:xfrm>
            <a:off x="1403648" y="5105400"/>
            <a:ext cx="6400800" cy="1203920"/>
          </a:xfrm>
        </p:spPr>
        <p:txBody>
          <a:bodyPr/>
          <a:lstStyle/>
          <a:p>
            <a:r>
              <a:rPr lang="en-GB" dirty="0" smtClean="0">
                <a:solidFill>
                  <a:schemeClr val="tx1"/>
                </a:solidFill>
              </a:rPr>
              <a:t>K.C. Honeychurch</a:t>
            </a:r>
            <a:r>
              <a:rPr lang="en-GB" dirty="0">
                <a:solidFill>
                  <a:schemeClr val="tx1"/>
                </a:solidFill>
              </a:rPr>
              <a:t>, </a:t>
            </a:r>
            <a:r>
              <a:rPr lang="en-GB" dirty="0" smtClean="0">
                <a:solidFill>
                  <a:schemeClr val="tx1"/>
                </a:solidFill>
              </a:rPr>
              <a:t>H</a:t>
            </a:r>
            <a:r>
              <a:rPr lang="en-GB" dirty="0">
                <a:solidFill>
                  <a:schemeClr val="tx1"/>
                </a:solidFill>
              </a:rPr>
              <a:t>. Li, S. </a:t>
            </a:r>
            <a:r>
              <a:rPr lang="en-GB" dirty="0" smtClean="0">
                <a:solidFill>
                  <a:schemeClr val="tx1"/>
                </a:solidFill>
              </a:rPr>
              <a:t>Pericleous</a:t>
            </a:r>
            <a:r>
              <a:rPr lang="en-GB" dirty="0">
                <a:solidFill>
                  <a:schemeClr val="tx1"/>
                </a:solidFill>
              </a:rPr>
              <a:t>, M.  </a:t>
            </a:r>
            <a:r>
              <a:rPr lang="en-GB" dirty="0" smtClean="0">
                <a:solidFill>
                  <a:schemeClr val="tx1"/>
                </a:solidFill>
              </a:rPr>
              <a:t>Antoniou</a:t>
            </a:r>
            <a:r>
              <a:rPr lang="en-GB" dirty="0">
                <a:solidFill>
                  <a:schemeClr val="tx1"/>
                </a:solidFill>
              </a:rPr>
              <a:t>, A. </a:t>
            </a:r>
            <a:r>
              <a:rPr lang="en-GB" dirty="0" smtClean="0">
                <a:solidFill>
                  <a:schemeClr val="tx1"/>
                </a:solidFill>
              </a:rPr>
              <a:t>Abed and J.P</a:t>
            </a:r>
            <a:r>
              <a:rPr lang="en-GB" dirty="0">
                <a:solidFill>
                  <a:schemeClr val="tx1"/>
                </a:solidFill>
              </a:rPr>
              <a:t>. Hart</a:t>
            </a:r>
          </a:p>
        </p:txBody>
      </p:sp>
      <p:graphicFrame>
        <p:nvGraphicFramePr>
          <p:cNvPr id="108549" name="Object 2"/>
          <p:cNvGraphicFramePr>
            <a:graphicFrameLocks noChangeAspect="1"/>
          </p:cNvGraphicFramePr>
          <p:nvPr/>
        </p:nvGraphicFramePr>
        <p:xfrm>
          <a:off x="7215188" y="214313"/>
          <a:ext cx="1612900" cy="1905000"/>
        </p:xfrm>
        <a:graphic>
          <a:graphicData uri="http://schemas.openxmlformats.org/presentationml/2006/ole">
            <mc:AlternateContent xmlns:mc="http://schemas.openxmlformats.org/markup-compatibility/2006">
              <mc:Choice xmlns:v="urn:schemas-microsoft-com:vml" Requires="v">
                <p:oleObj spid="_x0000_s1077" name="Photo Editor Photo" r:id="rId3" imgW="7133333" imgH="8430802" progId="">
                  <p:embed/>
                </p:oleObj>
              </mc:Choice>
              <mc:Fallback>
                <p:oleObj name="Photo Editor Photo" r:id="rId3" imgW="7133333" imgH="8430802" progId="">
                  <p:embed/>
                  <p:pic>
                    <p:nvPicPr>
                      <p:cNvPr id="0" name="Picture 2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15188" y="214313"/>
                        <a:ext cx="1612900"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890" name="Group 2"/>
          <p:cNvGrpSpPr>
            <a:grpSpLocks/>
          </p:cNvGrpSpPr>
          <p:nvPr/>
        </p:nvGrpSpPr>
        <p:grpSpPr bwMode="auto">
          <a:xfrm>
            <a:off x="539552" y="620688"/>
            <a:ext cx="2232025" cy="4683391"/>
            <a:chOff x="3391" y="6029"/>
            <a:chExt cx="3513" cy="7377"/>
          </a:xfrm>
        </p:grpSpPr>
        <p:sp>
          <p:nvSpPr>
            <p:cNvPr id="37891" name="Freeform 3"/>
            <p:cNvSpPr>
              <a:spLocks/>
            </p:cNvSpPr>
            <p:nvPr/>
          </p:nvSpPr>
          <p:spPr bwMode="auto">
            <a:xfrm>
              <a:off x="3606" y="8361"/>
              <a:ext cx="1837" cy="1703"/>
            </a:xfrm>
            <a:custGeom>
              <a:avLst/>
              <a:gdLst/>
              <a:ahLst/>
              <a:cxnLst>
                <a:cxn ang="0">
                  <a:pos x="0" y="1618"/>
                </a:cxn>
                <a:cxn ang="0">
                  <a:pos x="258" y="1611"/>
                </a:cxn>
                <a:cxn ang="0">
                  <a:pos x="325" y="1562"/>
                </a:cxn>
                <a:cxn ang="0">
                  <a:pos x="332" y="1673"/>
                </a:cxn>
                <a:cxn ang="0">
                  <a:pos x="384" y="1631"/>
                </a:cxn>
                <a:cxn ang="0">
                  <a:pos x="664" y="1605"/>
                </a:cxn>
                <a:cxn ang="0">
                  <a:pos x="776" y="1577"/>
                </a:cxn>
                <a:cxn ang="0">
                  <a:pos x="907" y="1568"/>
                </a:cxn>
                <a:cxn ang="0">
                  <a:pos x="1038" y="1600"/>
                </a:cxn>
                <a:cxn ang="0">
                  <a:pos x="1083" y="1591"/>
                </a:cxn>
                <a:cxn ang="0">
                  <a:pos x="1111" y="1546"/>
                </a:cxn>
                <a:cxn ang="0">
                  <a:pos x="1144" y="1076"/>
                </a:cxn>
                <a:cxn ang="0">
                  <a:pos x="1165" y="643"/>
                </a:cxn>
                <a:cxn ang="0">
                  <a:pos x="1174" y="404"/>
                </a:cxn>
                <a:cxn ang="0">
                  <a:pos x="1205" y="47"/>
                </a:cxn>
                <a:cxn ang="0">
                  <a:pos x="1210" y="124"/>
                </a:cxn>
                <a:cxn ang="0">
                  <a:pos x="1214" y="200"/>
                </a:cxn>
                <a:cxn ang="0">
                  <a:pos x="1223" y="480"/>
                </a:cxn>
                <a:cxn ang="0">
                  <a:pos x="1241" y="381"/>
                </a:cxn>
                <a:cxn ang="0">
                  <a:pos x="1255" y="1131"/>
                </a:cxn>
                <a:cxn ang="0">
                  <a:pos x="1261" y="1414"/>
                </a:cxn>
                <a:cxn ang="0">
                  <a:pos x="1269" y="1496"/>
                </a:cxn>
                <a:cxn ang="0">
                  <a:pos x="1300" y="1577"/>
                </a:cxn>
                <a:cxn ang="0">
                  <a:pos x="1463" y="1613"/>
                </a:cxn>
                <a:cxn ang="0">
                  <a:pos x="1837" y="1649"/>
                </a:cxn>
              </a:cxnLst>
              <a:rect l="0" t="0" r="r" b="b"/>
              <a:pathLst>
                <a:path w="1837" h="1703">
                  <a:moveTo>
                    <a:pt x="0" y="1618"/>
                  </a:moveTo>
                  <a:cubicBezTo>
                    <a:pt x="64" y="1625"/>
                    <a:pt x="235" y="1622"/>
                    <a:pt x="258" y="1611"/>
                  </a:cubicBezTo>
                  <a:cubicBezTo>
                    <a:pt x="268" y="1597"/>
                    <a:pt x="310" y="1567"/>
                    <a:pt x="325" y="1562"/>
                  </a:cubicBezTo>
                  <a:cubicBezTo>
                    <a:pt x="327" y="1599"/>
                    <a:pt x="312" y="1642"/>
                    <a:pt x="332" y="1673"/>
                  </a:cubicBezTo>
                  <a:cubicBezTo>
                    <a:pt x="352" y="1703"/>
                    <a:pt x="364" y="1637"/>
                    <a:pt x="384" y="1631"/>
                  </a:cubicBezTo>
                  <a:cubicBezTo>
                    <a:pt x="451" y="1627"/>
                    <a:pt x="596" y="1611"/>
                    <a:pt x="664" y="1605"/>
                  </a:cubicBezTo>
                  <a:cubicBezTo>
                    <a:pt x="729" y="1597"/>
                    <a:pt x="735" y="1583"/>
                    <a:pt x="776" y="1577"/>
                  </a:cubicBezTo>
                  <a:cubicBezTo>
                    <a:pt x="817" y="1571"/>
                    <a:pt x="863" y="1564"/>
                    <a:pt x="907" y="1568"/>
                  </a:cubicBezTo>
                  <a:cubicBezTo>
                    <a:pt x="951" y="1572"/>
                    <a:pt x="1009" y="1596"/>
                    <a:pt x="1038" y="1600"/>
                  </a:cubicBezTo>
                  <a:cubicBezTo>
                    <a:pt x="1107" y="1595"/>
                    <a:pt x="1071" y="1600"/>
                    <a:pt x="1083" y="1591"/>
                  </a:cubicBezTo>
                  <a:cubicBezTo>
                    <a:pt x="1095" y="1582"/>
                    <a:pt x="1101" y="1632"/>
                    <a:pt x="1111" y="1546"/>
                  </a:cubicBezTo>
                  <a:cubicBezTo>
                    <a:pt x="1115" y="1459"/>
                    <a:pt x="1145" y="1213"/>
                    <a:pt x="1144" y="1076"/>
                  </a:cubicBezTo>
                  <a:cubicBezTo>
                    <a:pt x="1150" y="915"/>
                    <a:pt x="1154" y="752"/>
                    <a:pt x="1165" y="643"/>
                  </a:cubicBezTo>
                  <a:cubicBezTo>
                    <a:pt x="1173" y="532"/>
                    <a:pt x="1167" y="503"/>
                    <a:pt x="1174" y="404"/>
                  </a:cubicBezTo>
                  <a:cubicBezTo>
                    <a:pt x="1181" y="305"/>
                    <a:pt x="1199" y="94"/>
                    <a:pt x="1205" y="47"/>
                  </a:cubicBezTo>
                  <a:cubicBezTo>
                    <a:pt x="1209" y="0"/>
                    <a:pt x="1209" y="99"/>
                    <a:pt x="1210" y="124"/>
                  </a:cubicBezTo>
                  <a:cubicBezTo>
                    <a:pt x="1211" y="149"/>
                    <a:pt x="1212" y="141"/>
                    <a:pt x="1214" y="200"/>
                  </a:cubicBezTo>
                  <a:cubicBezTo>
                    <a:pt x="1222" y="379"/>
                    <a:pt x="1211" y="347"/>
                    <a:pt x="1223" y="480"/>
                  </a:cubicBezTo>
                  <a:cubicBezTo>
                    <a:pt x="1223" y="540"/>
                    <a:pt x="1236" y="273"/>
                    <a:pt x="1241" y="381"/>
                  </a:cubicBezTo>
                  <a:cubicBezTo>
                    <a:pt x="1246" y="489"/>
                    <a:pt x="1252" y="959"/>
                    <a:pt x="1255" y="1131"/>
                  </a:cubicBezTo>
                  <a:cubicBezTo>
                    <a:pt x="1257" y="1225"/>
                    <a:pt x="1257" y="1320"/>
                    <a:pt x="1261" y="1414"/>
                  </a:cubicBezTo>
                  <a:cubicBezTo>
                    <a:pt x="1262" y="1435"/>
                    <a:pt x="1264" y="1475"/>
                    <a:pt x="1269" y="1496"/>
                  </a:cubicBezTo>
                  <a:cubicBezTo>
                    <a:pt x="1281" y="1520"/>
                    <a:pt x="1268" y="1558"/>
                    <a:pt x="1300" y="1577"/>
                  </a:cubicBezTo>
                  <a:cubicBezTo>
                    <a:pt x="1332" y="1596"/>
                    <a:pt x="1373" y="1601"/>
                    <a:pt x="1463" y="1613"/>
                  </a:cubicBezTo>
                  <a:cubicBezTo>
                    <a:pt x="1553" y="1625"/>
                    <a:pt x="1775" y="1643"/>
                    <a:pt x="1837" y="1649"/>
                  </a:cubicBez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7892" name="Freeform 4"/>
            <p:cNvSpPr>
              <a:spLocks/>
            </p:cNvSpPr>
            <p:nvPr/>
          </p:nvSpPr>
          <p:spPr bwMode="auto">
            <a:xfrm>
              <a:off x="3606" y="6029"/>
              <a:ext cx="1756" cy="2052"/>
            </a:xfrm>
            <a:custGeom>
              <a:avLst/>
              <a:gdLst/>
              <a:ahLst/>
              <a:cxnLst>
                <a:cxn ang="0">
                  <a:pos x="0" y="1848"/>
                </a:cxn>
                <a:cxn ang="0">
                  <a:pos x="199" y="1857"/>
                </a:cxn>
                <a:cxn ang="0">
                  <a:pos x="243" y="1799"/>
                </a:cxn>
                <a:cxn ang="0">
                  <a:pos x="258" y="2052"/>
                </a:cxn>
                <a:cxn ang="0">
                  <a:pos x="282" y="1692"/>
                </a:cxn>
                <a:cxn ang="0">
                  <a:pos x="311" y="1833"/>
                </a:cxn>
                <a:cxn ang="0">
                  <a:pos x="360" y="1857"/>
                </a:cxn>
                <a:cxn ang="0">
                  <a:pos x="506" y="1862"/>
                </a:cxn>
                <a:cxn ang="0">
                  <a:pos x="681" y="1872"/>
                </a:cxn>
                <a:cxn ang="0">
                  <a:pos x="934" y="1896"/>
                </a:cxn>
                <a:cxn ang="0">
                  <a:pos x="1055" y="1862"/>
                </a:cxn>
                <a:cxn ang="0">
                  <a:pos x="1094" y="1784"/>
                </a:cxn>
                <a:cxn ang="0">
                  <a:pos x="1119" y="1283"/>
                </a:cxn>
                <a:cxn ang="0">
                  <a:pos x="1182" y="62"/>
                </a:cxn>
                <a:cxn ang="0">
                  <a:pos x="1177" y="923"/>
                </a:cxn>
                <a:cxn ang="0">
                  <a:pos x="1201" y="1823"/>
                </a:cxn>
                <a:cxn ang="0">
                  <a:pos x="1488" y="1867"/>
                </a:cxn>
                <a:cxn ang="0">
                  <a:pos x="1756" y="1838"/>
                </a:cxn>
              </a:cxnLst>
              <a:rect l="0" t="0" r="r" b="b"/>
              <a:pathLst>
                <a:path w="1756" h="2052">
                  <a:moveTo>
                    <a:pt x="0" y="1848"/>
                  </a:moveTo>
                  <a:cubicBezTo>
                    <a:pt x="29" y="1843"/>
                    <a:pt x="159" y="1865"/>
                    <a:pt x="199" y="1857"/>
                  </a:cubicBezTo>
                  <a:cubicBezTo>
                    <a:pt x="239" y="1849"/>
                    <a:pt x="233" y="1767"/>
                    <a:pt x="243" y="1799"/>
                  </a:cubicBezTo>
                  <a:cubicBezTo>
                    <a:pt x="270" y="1795"/>
                    <a:pt x="243" y="2044"/>
                    <a:pt x="258" y="2052"/>
                  </a:cubicBezTo>
                  <a:cubicBezTo>
                    <a:pt x="264" y="2034"/>
                    <a:pt x="273" y="1728"/>
                    <a:pt x="282" y="1692"/>
                  </a:cubicBezTo>
                  <a:cubicBezTo>
                    <a:pt x="294" y="1650"/>
                    <a:pt x="299" y="1802"/>
                    <a:pt x="311" y="1833"/>
                  </a:cubicBezTo>
                  <a:cubicBezTo>
                    <a:pt x="324" y="1861"/>
                    <a:pt x="328" y="1852"/>
                    <a:pt x="360" y="1857"/>
                  </a:cubicBezTo>
                  <a:cubicBezTo>
                    <a:pt x="389" y="1873"/>
                    <a:pt x="453" y="1860"/>
                    <a:pt x="506" y="1862"/>
                  </a:cubicBezTo>
                  <a:cubicBezTo>
                    <a:pt x="559" y="1864"/>
                    <a:pt x="610" y="1866"/>
                    <a:pt x="681" y="1872"/>
                  </a:cubicBezTo>
                  <a:cubicBezTo>
                    <a:pt x="749" y="1883"/>
                    <a:pt x="890" y="1885"/>
                    <a:pt x="934" y="1896"/>
                  </a:cubicBezTo>
                  <a:cubicBezTo>
                    <a:pt x="997" y="1893"/>
                    <a:pt x="1028" y="1881"/>
                    <a:pt x="1055" y="1862"/>
                  </a:cubicBezTo>
                  <a:cubicBezTo>
                    <a:pt x="1082" y="1843"/>
                    <a:pt x="1083" y="1880"/>
                    <a:pt x="1094" y="1784"/>
                  </a:cubicBezTo>
                  <a:cubicBezTo>
                    <a:pt x="1094" y="1682"/>
                    <a:pt x="1109" y="1516"/>
                    <a:pt x="1119" y="1283"/>
                  </a:cubicBezTo>
                  <a:cubicBezTo>
                    <a:pt x="1134" y="996"/>
                    <a:pt x="1168" y="167"/>
                    <a:pt x="1182" y="62"/>
                  </a:cubicBezTo>
                  <a:cubicBezTo>
                    <a:pt x="1193" y="0"/>
                    <a:pt x="1177" y="737"/>
                    <a:pt x="1177" y="923"/>
                  </a:cubicBezTo>
                  <a:cubicBezTo>
                    <a:pt x="1181" y="1214"/>
                    <a:pt x="1197" y="1662"/>
                    <a:pt x="1201" y="1823"/>
                  </a:cubicBezTo>
                  <a:cubicBezTo>
                    <a:pt x="1253" y="1980"/>
                    <a:pt x="1396" y="1862"/>
                    <a:pt x="1488" y="1867"/>
                  </a:cubicBezTo>
                  <a:cubicBezTo>
                    <a:pt x="1529" y="1853"/>
                    <a:pt x="1714" y="1849"/>
                    <a:pt x="1756" y="1838"/>
                  </a:cubicBez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7893" name="Freeform 5"/>
            <p:cNvSpPr>
              <a:spLocks/>
            </p:cNvSpPr>
            <p:nvPr/>
          </p:nvSpPr>
          <p:spPr bwMode="auto">
            <a:xfrm>
              <a:off x="3606" y="10213"/>
              <a:ext cx="1761" cy="1802"/>
            </a:xfrm>
            <a:custGeom>
              <a:avLst/>
              <a:gdLst/>
              <a:ahLst/>
              <a:cxnLst>
                <a:cxn ang="0">
                  <a:pos x="0" y="1685"/>
                </a:cxn>
                <a:cxn ang="0">
                  <a:pos x="226" y="1706"/>
                </a:cxn>
                <a:cxn ang="0">
                  <a:pos x="237" y="1685"/>
                </a:cxn>
                <a:cxn ang="0">
                  <a:pos x="253" y="1675"/>
                </a:cxn>
                <a:cxn ang="0">
                  <a:pos x="263" y="1606"/>
                </a:cxn>
                <a:cxn ang="0">
                  <a:pos x="316" y="1775"/>
                </a:cxn>
                <a:cxn ang="0">
                  <a:pos x="332" y="1719"/>
                </a:cxn>
                <a:cxn ang="0">
                  <a:pos x="712" y="1712"/>
                </a:cxn>
                <a:cxn ang="0">
                  <a:pos x="796" y="1706"/>
                </a:cxn>
                <a:cxn ang="0">
                  <a:pos x="917" y="1670"/>
                </a:cxn>
                <a:cxn ang="0">
                  <a:pos x="938" y="1190"/>
                </a:cxn>
                <a:cxn ang="0">
                  <a:pos x="965" y="0"/>
                </a:cxn>
                <a:cxn ang="0">
                  <a:pos x="981" y="279"/>
                </a:cxn>
                <a:cxn ang="0">
                  <a:pos x="1028" y="1448"/>
                </a:cxn>
                <a:cxn ang="0">
                  <a:pos x="1060" y="1659"/>
                </a:cxn>
                <a:cxn ang="0">
                  <a:pos x="1086" y="1696"/>
                </a:cxn>
                <a:cxn ang="0">
                  <a:pos x="1113" y="1638"/>
                </a:cxn>
                <a:cxn ang="0">
                  <a:pos x="1134" y="1321"/>
                </a:cxn>
                <a:cxn ang="0">
                  <a:pos x="1171" y="667"/>
                </a:cxn>
                <a:cxn ang="0">
                  <a:pos x="1181" y="1047"/>
                </a:cxn>
                <a:cxn ang="0">
                  <a:pos x="1197" y="1348"/>
                </a:cxn>
                <a:cxn ang="0">
                  <a:pos x="1207" y="1538"/>
                </a:cxn>
                <a:cxn ang="0">
                  <a:pos x="1244" y="1654"/>
                </a:cxn>
                <a:cxn ang="0">
                  <a:pos x="1345" y="1675"/>
                </a:cxn>
                <a:cxn ang="0">
                  <a:pos x="1503" y="1670"/>
                </a:cxn>
                <a:cxn ang="0">
                  <a:pos x="1719" y="1643"/>
                </a:cxn>
                <a:cxn ang="0">
                  <a:pos x="1761" y="1643"/>
                </a:cxn>
              </a:cxnLst>
              <a:rect l="0" t="0" r="r" b="b"/>
              <a:pathLst>
                <a:path w="1761" h="1802">
                  <a:moveTo>
                    <a:pt x="0" y="1685"/>
                  </a:moveTo>
                  <a:cubicBezTo>
                    <a:pt x="73" y="1690"/>
                    <a:pt x="156" y="1683"/>
                    <a:pt x="226" y="1706"/>
                  </a:cubicBezTo>
                  <a:cubicBezTo>
                    <a:pt x="230" y="1699"/>
                    <a:pt x="232" y="1691"/>
                    <a:pt x="237" y="1685"/>
                  </a:cubicBezTo>
                  <a:cubicBezTo>
                    <a:pt x="241" y="1680"/>
                    <a:pt x="251" y="1681"/>
                    <a:pt x="253" y="1675"/>
                  </a:cubicBezTo>
                  <a:cubicBezTo>
                    <a:pt x="261" y="1653"/>
                    <a:pt x="258" y="1629"/>
                    <a:pt x="263" y="1606"/>
                  </a:cubicBezTo>
                  <a:cubicBezTo>
                    <a:pt x="306" y="1668"/>
                    <a:pt x="235" y="1750"/>
                    <a:pt x="316" y="1775"/>
                  </a:cubicBezTo>
                  <a:cubicBezTo>
                    <a:pt x="334" y="1802"/>
                    <a:pt x="266" y="1729"/>
                    <a:pt x="332" y="1719"/>
                  </a:cubicBezTo>
                  <a:cubicBezTo>
                    <a:pt x="398" y="1709"/>
                    <a:pt x="635" y="1714"/>
                    <a:pt x="712" y="1712"/>
                  </a:cubicBezTo>
                  <a:cubicBezTo>
                    <a:pt x="755" y="1704"/>
                    <a:pt x="752" y="1713"/>
                    <a:pt x="796" y="1706"/>
                  </a:cubicBezTo>
                  <a:cubicBezTo>
                    <a:pt x="821" y="1675"/>
                    <a:pt x="893" y="1756"/>
                    <a:pt x="917" y="1670"/>
                  </a:cubicBezTo>
                  <a:cubicBezTo>
                    <a:pt x="941" y="1584"/>
                    <a:pt x="930" y="1468"/>
                    <a:pt x="938" y="1190"/>
                  </a:cubicBezTo>
                  <a:cubicBezTo>
                    <a:pt x="948" y="913"/>
                    <a:pt x="960" y="149"/>
                    <a:pt x="965" y="0"/>
                  </a:cubicBezTo>
                  <a:cubicBezTo>
                    <a:pt x="980" y="81"/>
                    <a:pt x="964" y="199"/>
                    <a:pt x="981" y="279"/>
                  </a:cubicBezTo>
                  <a:cubicBezTo>
                    <a:pt x="984" y="520"/>
                    <a:pt x="1020" y="1237"/>
                    <a:pt x="1028" y="1448"/>
                  </a:cubicBezTo>
                  <a:cubicBezTo>
                    <a:pt x="1043" y="1676"/>
                    <a:pt x="1050" y="1618"/>
                    <a:pt x="1060" y="1659"/>
                  </a:cubicBezTo>
                  <a:cubicBezTo>
                    <a:pt x="1066" y="1671"/>
                    <a:pt x="1079" y="1684"/>
                    <a:pt x="1086" y="1696"/>
                  </a:cubicBezTo>
                  <a:cubicBezTo>
                    <a:pt x="1112" y="1657"/>
                    <a:pt x="1104" y="1676"/>
                    <a:pt x="1113" y="1638"/>
                  </a:cubicBezTo>
                  <a:cubicBezTo>
                    <a:pt x="1121" y="1576"/>
                    <a:pt x="1124" y="1483"/>
                    <a:pt x="1134" y="1321"/>
                  </a:cubicBezTo>
                  <a:cubicBezTo>
                    <a:pt x="1136" y="1099"/>
                    <a:pt x="1167" y="889"/>
                    <a:pt x="1171" y="667"/>
                  </a:cubicBezTo>
                  <a:cubicBezTo>
                    <a:pt x="1179" y="621"/>
                    <a:pt x="1177" y="934"/>
                    <a:pt x="1181" y="1047"/>
                  </a:cubicBezTo>
                  <a:cubicBezTo>
                    <a:pt x="1180" y="1151"/>
                    <a:pt x="1190" y="1264"/>
                    <a:pt x="1197" y="1348"/>
                  </a:cubicBezTo>
                  <a:cubicBezTo>
                    <a:pt x="1201" y="1430"/>
                    <a:pt x="1199" y="1487"/>
                    <a:pt x="1207" y="1538"/>
                  </a:cubicBezTo>
                  <a:cubicBezTo>
                    <a:pt x="1219" y="1563"/>
                    <a:pt x="1227" y="1631"/>
                    <a:pt x="1244" y="1654"/>
                  </a:cubicBezTo>
                  <a:cubicBezTo>
                    <a:pt x="1254" y="1688"/>
                    <a:pt x="1313" y="1669"/>
                    <a:pt x="1345" y="1675"/>
                  </a:cubicBezTo>
                  <a:cubicBezTo>
                    <a:pt x="1384" y="1690"/>
                    <a:pt x="1463" y="1663"/>
                    <a:pt x="1503" y="1670"/>
                  </a:cubicBezTo>
                  <a:cubicBezTo>
                    <a:pt x="1565" y="1667"/>
                    <a:pt x="1672" y="1650"/>
                    <a:pt x="1719" y="1643"/>
                  </a:cubicBezTo>
                  <a:cubicBezTo>
                    <a:pt x="1732" y="1638"/>
                    <a:pt x="1747" y="1643"/>
                    <a:pt x="1761" y="1643"/>
                  </a:cubicBezTo>
                </a:path>
              </a:pathLst>
            </a:custGeom>
            <a:noFill/>
            <a:ln w="9525">
              <a:solidFill>
                <a:srgbClr val="FF0000"/>
              </a:solidFill>
              <a:round/>
              <a:headEnd/>
              <a:tailEnd/>
            </a:ln>
          </p:spPr>
          <p:txBody>
            <a:bodyPr vert="horz" wrap="square" lIns="91440" tIns="45720" rIns="91440" bIns="45720" numCol="1" anchor="t" anchorCtr="0" compatLnSpc="1">
              <a:prstTxWarp prst="textNoShape">
                <a:avLst/>
              </a:prstTxWarp>
            </a:bodyPr>
            <a:lstStyle/>
            <a:p>
              <a:endParaRPr lang="en-GB"/>
            </a:p>
          </p:txBody>
        </p:sp>
        <p:grpSp>
          <p:nvGrpSpPr>
            <p:cNvPr id="37894" name="Group 6"/>
            <p:cNvGrpSpPr>
              <a:grpSpLocks/>
            </p:cNvGrpSpPr>
            <p:nvPr/>
          </p:nvGrpSpPr>
          <p:grpSpPr bwMode="auto">
            <a:xfrm>
              <a:off x="3488" y="12164"/>
              <a:ext cx="2826" cy="139"/>
              <a:chOff x="3488" y="12164"/>
              <a:chExt cx="2826" cy="139"/>
            </a:xfrm>
          </p:grpSpPr>
          <p:cxnSp>
            <p:nvCxnSpPr>
              <p:cNvPr id="37895" name="AutoShape 7"/>
              <p:cNvCxnSpPr>
                <a:cxnSpLocks noChangeShapeType="1"/>
              </p:cNvCxnSpPr>
              <p:nvPr/>
            </p:nvCxnSpPr>
            <p:spPr bwMode="auto">
              <a:xfrm>
                <a:off x="3488" y="12164"/>
                <a:ext cx="2826" cy="0"/>
              </a:xfrm>
              <a:prstGeom prst="straightConnector1">
                <a:avLst/>
              </a:prstGeom>
              <a:noFill/>
              <a:ln w="9525">
                <a:solidFill>
                  <a:srgbClr val="000000"/>
                </a:solidFill>
                <a:round/>
                <a:headEnd/>
                <a:tailEnd/>
              </a:ln>
            </p:spPr>
          </p:cxnSp>
          <p:cxnSp>
            <p:nvCxnSpPr>
              <p:cNvPr id="37896" name="AutoShape 8"/>
              <p:cNvCxnSpPr>
                <a:cxnSpLocks noChangeShapeType="1"/>
              </p:cNvCxnSpPr>
              <p:nvPr/>
            </p:nvCxnSpPr>
            <p:spPr bwMode="auto">
              <a:xfrm>
                <a:off x="3600" y="12169"/>
                <a:ext cx="0" cy="134"/>
              </a:xfrm>
              <a:prstGeom prst="straightConnector1">
                <a:avLst/>
              </a:prstGeom>
              <a:noFill/>
              <a:ln w="9525">
                <a:solidFill>
                  <a:srgbClr val="000000"/>
                </a:solidFill>
                <a:round/>
                <a:headEnd/>
                <a:tailEnd/>
              </a:ln>
            </p:spPr>
          </p:cxnSp>
          <p:cxnSp>
            <p:nvCxnSpPr>
              <p:cNvPr id="37897" name="AutoShape 9"/>
              <p:cNvCxnSpPr>
                <a:cxnSpLocks noChangeShapeType="1"/>
              </p:cNvCxnSpPr>
              <p:nvPr/>
            </p:nvCxnSpPr>
            <p:spPr bwMode="auto">
              <a:xfrm>
                <a:off x="3932" y="12169"/>
                <a:ext cx="0" cy="94"/>
              </a:xfrm>
              <a:prstGeom prst="straightConnector1">
                <a:avLst/>
              </a:prstGeom>
              <a:noFill/>
              <a:ln w="9525">
                <a:solidFill>
                  <a:srgbClr val="000000"/>
                </a:solidFill>
                <a:round/>
                <a:headEnd/>
                <a:tailEnd/>
              </a:ln>
            </p:spPr>
          </p:cxnSp>
          <p:cxnSp>
            <p:nvCxnSpPr>
              <p:cNvPr id="37898" name="AutoShape 10"/>
              <p:cNvCxnSpPr>
                <a:cxnSpLocks noChangeShapeType="1"/>
              </p:cNvCxnSpPr>
              <p:nvPr/>
            </p:nvCxnSpPr>
            <p:spPr bwMode="auto">
              <a:xfrm>
                <a:off x="4263" y="12164"/>
                <a:ext cx="0" cy="99"/>
              </a:xfrm>
              <a:prstGeom prst="straightConnector1">
                <a:avLst/>
              </a:prstGeom>
              <a:noFill/>
              <a:ln w="9525">
                <a:solidFill>
                  <a:srgbClr val="000000"/>
                </a:solidFill>
                <a:round/>
                <a:headEnd/>
                <a:tailEnd/>
              </a:ln>
            </p:spPr>
          </p:cxnSp>
          <p:cxnSp>
            <p:nvCxnSpPr>
              <p:cNvPr id="37899" name="AutoShape 11"/>
              <p:cNvCxnSpPr>
                <a:cxnSpLocks noChangeShapeType="1"/>
              </p:cNvCxnSpPr>
              <p:nvPr/>
            </p:nvCxnSpPr>
            <p:spPr bwMode="auto">
              <a:xfrm>
                <a:off x="4906" y="12169"/>
                <a:ext cx="0" cy="94"/>
              </a:xfrm>
              <a:prstGeom prst="straightConnector1">
                <a:avLst/>
              </a:prstGeom>
              <a:noFill/>
              <a:ln w="9525">
                <a:solidFill>
                  <a:srgbClr val="000000"/>
                </a:solidFill>
                <a:round/>
                <a:headEnd/>
                <a:tailEnd/>
              </a:ln>
            </p:spPr>
          </p:cxnSp>
          <p:cxnSp>
            <p:nvCxnSpPr>
              <p:cNvPr id="37900" name="AutoShape 12"/>
              <p:cNvCxnSpPr>
                <a:cxnSpLocks noChangeShapeType="1"/>
              </p:cNvCxnSpPr>
              <p:nvPr/>
            </p:nvCxnSpPr>
            <p:spPr bwMode="auto">
              <a:xfrm>
                <a:off x="4588" y="12169"/>
                <a:ext cx="0" cy="94"/>
              </a:xfrm>
              <a:prstGeom prst="straightConnector1">
                <a:avLst/>
              </a:prstGeom>
              <a:noFill/>
              <a:ln w="9525">
                <a:solidFill>
                  <a:srgbClr val="000000"/>
                </a:solidFill>
                <a:round/>
                <a:headEnd/>
                <a:tailEnd/>
              </a:ln>
            </p:spPr>
          </p:cxnSp>
          <p:cxnSp>
            <p:nvCxnSpPr>
              <p:cNvPr id="37901" name="AutoShape 13"/>
              <p:cNvCxnSpPr>
                <a:cxnSpLocks noChangeShapeType="1"/>
              </p:cNvCxnSpPr>
              <p:nvPr/>
            </p:nvCxnSpPr>
            <p:spPr bwMode="auto">
              <a:xfrm>
                <a:off x="5908" y="12164"/>
                <a:ext cx="0" cy="94"/>
              </a:xfrm>
              <a:prstGeom prst="straightConnector1">
                <a:avLst/>
              </a:prstGeom>
              <a:noFill/>
              <a:ln w="9525">
                <a:solidFill>
                  <a:srgbClr val="000000"/>
                </a:solidFill>
                <a:round/>
                <a:headEnd/>
                <a:tailEnd/>
              </a:ln>
            </p:spPr>
          </p:cxnSp>
          <p:cxnSp>
            <p:nvCxnSpPr>
              <p:cNvPr id="37902" name="AutoShape 14"/>
              <p:cNvCxnSpPr>
                <a:cxnSpLocks noChangeShapeType="1"/>
              </p:cNvCxnSpPr>
              <p:nvPr/>
            </p:nvCxnSpPr>
            <p:spPr bwMode="auto">
              <a:xfrm>
                <a:off x="5581" y="12164"/>
                <a:ext cx="0" cy="94"/>
              </a:xfrm>
              <a:prstGeom prst="straightConnector1">
                <a:avLst/>
              </a:prstGeom>
              <a:noFill/>
              <a:ln w="9525">
                <a:solidFill>
                  <a:srgbClr val="000000"/>
                </a:solidFill>
                <a:round/>
                <a:headEnd/>
                <a:tailEnd/>
              </a:ln>
            </p:spPr>
          </p:cxnSp>
          <p:cxnSp>
            <p:nvCxnSpPr>
              <p:cNvPr id="37903" name="AutoShape 15"/>
              <p:cNvCxnSpPr>
                <a:cxnSpLocks noChangeShapeType="1"/>
              </p:cNvCxnSpPr>
              <p:nvPr/>
            </p:nvCxnSpPr>
            <p:spPr bwMode="auto">
              <a:xfrm>
                <a:off x="5245" y="12169"/>
                <a:ext cx="0" cy="94"/>
              </a:xfrm>
              <a:prstGeom prst="straightConnector1">
                <a:avLst/>
              </a:prstGeom>
              <a:noFill/>
              <a:ln w="9525">
                <a:solidFill>
                  <a:srgbClr val="000000"/>
                </a:solidFill>
                <a:round/>
                <a:headEnd/>
                <a:tailEnd/>
              </a:ln>
            </p:spPr>
          </p:cxnSp>
        </p:grpSp>
        <p:sp>
          <p:nvSpPr>
            <p:cNvPr id="37904" name="Text Box 16"/>
            <p:cNvSpPr txBox="1">
              <a:spLocks noChangeArrowheads="1"/>
            </p:cNvSpPr>
            <p:nvPr/>
          </p:nvSpPr>
          <p:spPr bwMode="auto">
            <a:xfrm>
              <a:off x="3391" y="12258"/>
              <a:ext cx="479" cy="39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0</a:t>
              </a:r>
              <a:endParaRPr kumimoji="0" lang="en-US" sz="1200" b="0" i="0" u="none" strike="noStrike" cap="none" normalizeH="0" baseline="0" dirty="0" smtClean="0">
                <a:ln>
                  <a:noFill/>
                </a:ln>
                <a:solidFill>
                  <a:schemeClr val="tx1"/>
                </a:solidFill>
                <a:effectLst/>
                <a:latin typeface="Arial" pitchFamily="34" charset="0"/>
              </a:endParaRPr>
            </a:p>
          </p:txBody>
        </p:sp>
        <p:sp>
          <p:nvSpPr>
            <p:cNvPr id="37905" name="Text Box 17"/>
            <p:cNvSpPr txBox="1">
              <a:spLocks noChangeArrowheads="1"/>
            </p:cNvSpPr>
            <p:nvPr/>
          </p:nvSpPr>
          <p:spPr bwMode="auto">
            <a:xfrm>
              <a:off x="4071" y="12267"/>
              <a:ext cx="479" cy="39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1200" b="0" i="0" u="none" strike="noStrike" cap="none" normalizeH="0" baseline="0" dirty="0" smtClean="0">
                  <a:ln>
                    <a:noFill/>
                  </a:ln>
                  <a:solidFill>
                    <a:schemeClr val="tx1"/>
                  </a:solidFill>
                  <a:effectLst/>
                  <a:latin typeface="Calibri" pitchFamily="34" charset="0"/>
                </a:rPr>
                <a:t>4</a:t>
              </a:r>
              <a:endParaRPr kumimoji="0" lang="en-US" sz="1200" b="0" i="0" u="none" strike="noStrike" cap="none" normalizeH="0" baseline="0" dirty="0" smtClean="0">
                <a:ln>
                  <a:noFill/>
                </a:ln>
                <a:solidFill>
                  <a:schemeClr val="tx1"/>
                </a:solidFill>
                <a:effectLst/>
                <a:latin typeface="Arial" pitchFamily="34" charset="0"/>
              </a:endParaRPr>
            </a:p>
          </p:txBody>
        </p:sp>
        <p:sp>
          <p:nvSpPr>
            <p:cNvPr id="37906" name="Text Box 18"/>
            <p:cNvSpPr txBox="1">
              <a:spLocks noChangeArrowheads="1"/>
            </p:cNvSpPr>
            <p:nvPr/>
          </p:nvSpPr>
          <p:spPr bwMode="auto">
            <a:xfrm>
              <a:off x="4664" y="12263"/>
              <a:ext cx="479" cy="39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1200" b="0" i="0" u="none" strike="noStrike" cap="none" normalizeH="0" baseline="0" dirty="0" smtClean="0">
                  <a:ln>
                    <a:noFill/>
                  </a:ln>
                  <a:solidFill>
                    <a:schemeClr val="tx1"/>
                  </a:solidFill>
                  <a:effectLst/>
                  <a:latin typeface="Calibri" pitchFamily="34" charset="0"/>
                </a:rPr>
                <a:t>8</a:t>
              </a:r>
              <a:endParaRPr kumimoji="0" lang="en-US" sz="1200" b="0" i="0" u="none" strike="noStrike" cap="none" normalizeH="0" baseline="0" dirty="0" smtClean="0">
                <a:ln>
                  <a:noFill/>
                </a:ln>
                <a:solidFill>
                  <a:schemeClr val="tx1"/>
                </a:solidFill>
                <a:effectLst/>
                <a:latin typeface="Arial" pitchFamily="34" charset="0"/>
              </a:endParaRPr>
            </a:p>
          </p:txBody>
        </p:sp>
        <p:sp>
          <p:nvSpPr>
            <p:cNvPr id="37907" name="Text Box 19"/>
            <p:cNvSpPr txBox="1">
              <a:spLocks noChangeArrowheads="1"/>
            </p:cNvSpPr>
            <p:nvPr/>
          </p:nvSpPr>
          <p:spPr bwMode="auto">
            <a:xfrm>
              <a:off x="5367" y="12258"/>
              <a:ext cx="857" cy="57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1200" b="0" i="0" u="none" strike="noStrike" cap="none" normalizeH="0" baseline="0" dirty="0" smtClean="0">
                  <a:ln>
                    <a:noFill/>
                  </a:ln>
                  <a:solidFill>
                    <a:schemeClr val="tx1"/>
                  </a:solidFill>
                  <a:effectLst/>
                  <a:latin typeface="Calibri" pitchFamily="34" charset="0"/>
                </a:rPr>
                <a:t>12</a:t>
              </a:r>
              <a:endParaRPr kumimoji="0" lang="en-US" sz="1200" b="0" i="0" u="none" strike="noStrike" cap="none" normalizeH="0" baseline="0" dirty="0" smtClean="0">
                <a:ln>
                  <a:noFill/>
                </a:ln>
                <a:solidFill>
                  <a:schemeClr val="tx1"/>
                </a:solidFill>
                <a:effectLst/>
                <a:latin typeface="Arial" pitchFamily="34" charset="0"/>
              </a:endParaRPr>
            </a:p>
          </p:txBody>
        </p:sp>
        <p:sp>
          <p:nvSpPr>
            <p:cNvPr id="37908" name="Text Box 20"/>
            <p:cNvSpPr txBox="1">
              <a:spLocks noChangeArrowheads="1"/>
            </p:cNvSpPr>
            <p:nvPr/>
          </p:nvSpPr>
          <p:spPr bwMode="auto">
            <a:xfrm>
              <a:off x="4298" y="12834"/>
              <a:ext cx="1471" cy="57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1100" b="0" i="0" u="none" strike="noStrike" cap="none" normalizeH="0" baseline="0" dirty="0" smtClean="0">
                  <a:ln>
                    <a:noFill/>
                  </a:ln>
                  <a:solidFill>
                    <a:schemeClr val="tx1"/>
                  </a:solidFill>
                  <a:effectLst/>
                  <a:latin typeface="Calibri" pitchFamily="34" charset="0"/>
                </a:rPr>
                <a:t>minutes</a:t>
              </a:r>
              <a:endParaRPr kumimoji="0" lang="en-US" sz="1800" b="0" i="0" u="none" strike="noStrike" cap="none" normalizeH="0" baseline="0" dirty="0" smtClean="0">
                <a:ln>
                  <a:noFill/>
                </a:ln>
                <a:solidFill>
                  <a:schemeClr val="tx1"/>
                </a:solidFill>
                <a:effectLst/>
                <a:latin typeface="Arial" pitchFamily="34" charset="0"/>
              </a:endParaRPr>
            </a:p>
          </p:txBody>
        </p:sp>
        <p:cxnSp>
          <p:nvCxnSpPr>
            <p:cNvPr id="37909" name="AutoShape 21"/>
            <p:cNvCxnSpPr>
              <a:cxnSpLocks noChangeShapeType="1"/>
            </p:cNvCxnSpPr>
            <p:nvPr/>
          </p:nvCxnSpPr>
          <p:spPr bwMode="auto">
            <a:xfrm>
              <a:off x="5581" y="6510"/>
              <a:ext cx="0" cy="863"/>
            </a:xfrm>
            <a:prstGeom prst="straightConnector1">
              <a:avLst/>
            </a:prstGeom>
            <a:noFill/>
            <a:ln w="25400">
              <a:solidFill>
                <a:srgbClr val="000000"/>
              </a:solidFill>
              <a:round/>
              <a:headEnd/>
              <a:tailEnd/>
            </a:ln>
          </p:spPr>
        </p:cxnSp>
        <p:sp>
          <p:nvSpPr>
            <p:cNvPr id="37910" name="Text Box 22"/>
            <p:cNvSpPr txBox="1">
              <a:spLocks noChangeArrowheads="1"/>
            </p:cNvSpPr>
            <p:nvPr/>
          </p:nvSpPr>
          <p:spPr bwMode="auto">
            <a:xfrm>
              <a:off x="5715" y="6605"/>
              <a:ext cx="1189" cy="47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1200" b="0" i="0" u="none" strike="noStrike" cap="none" normalizeH="0" baseline="0" dirty="0" smtClean="0">
                  <a:ln>
                    <a:noFill/>
                  </a:ln>
                  <a:solidFill>
                    <a:schemeClr val="tx1"/>
                  </a:solidFill>
                  <a:effectLst/>
                  <a:latin typeface="Calibri" pitchFamily="34" charset="0"/>
                </a:rPr>
                <a:t>4X10</a:t>
              </a:r>
              <a:r>
                <a:rPr kumimoji="0" lang="en-GB" sz="1200" b="0" i="0" u="none" strike="noStrike" cap="none" normalizeH="0" baseline="30000" dirty="0" smtClean="0">
                  <a:ln>
                    <a:noFill/>
                  </a:ln>
                  <a:solidFill>
                    <a:schemeClr val="tx1"/>
                  </a:solidFill>
                  <a:effectLst/>
                  <a:latin typeface="Times New Roman" pitchFamily="18" charset="0"/>
                </a:rPr>
                <a:t>‑</a:t>
              </a:r>
              <a:r>
                <a:rPr kumimoji="0" lang="en-GB" sz="1200" b="0" i="0" u="none" strike="noStrike" cap="none" normalizeH="0" baseline="30000" dirty="0" smtClean="0">
                  <a:ln>
                    <a:noFill/>
                  </a:ln>
                  <a:solidFill>
                    <a:schemeClr val="tx1"/>
                  </a:solidFill>
                  <a:effectLst/>
                  <a:latin typeface="Calibri" pitchFamily="34" charset="0"/>
                </a:rPr>
                <a:t>5</a:t>
              </a:r>
              <a:r>
                <a:rPr kumimoji="0" lang="en-GB" sz="1200" b="0" i="0" u="none" strike="noStrike" cap="none" normalizeH="0" baseline="0" dirty="0" smtClean="0">
                  <a:ln>
                    <a:noFill/>
                  </a:ln>
                  <a:solidFill>
                    <a:schemeClr val="tx1"/>
                  </a:solidFill>
                  <a:effectLst/>
                  <a:latin typeface="Calibri" pitchFamily="34" charset="0"/>
                </a:rPr>
                <a:t> AUFS</a:t>
              </a:r>
              <a:endParaRPr kumimoji="0" lang="en-US" sz="1200" b="0" i="0" u="none" strike="noStrike" cap="none" normalizeH="0" baseline="0" dirty="0" smtClean="0">
                <a:ln>
                  <a:noFill/>
                </a:ln>
                <a:solidFill>
                  <a:schemeClr val="tx1"/>
                </a:solidFill>
                <a:effectLst/>
                <a:latin typeface="Arial" pitchFamily="34" charset="0"/>
              </a:endParaRPr>
            </a:p>
          </p:txBody>
        </p:sp>
      </p:grpSp>
      <p:sp>
        <p:nvSpPr>
          <p:cNvPr id="23" name="TextBox 22"/>
          <p:cNvSpPr txBox="1"/>
          <p:nvPr/>
        </p:nvSpPr>
        <p:spPr>
          <a:xfrm>
            <a:off x="2771800" y="1124744"/>
            <a:ext cx="1512168" cy="369332"/>
          </a:xfrm>
          <a:prstGeom prst="rect">
            <a:avLst/>
          </a:prstGeom>
          <a:noFill/>
        </p:spPr>
        <p:txBody>
          <a:bodyPr wrap="square" rtlCol="0">
            <a:spAutoFit/>
          </a:bodyPr>
          <a:lstStyle/>
          <a:p>
            <a:r>
              <a:rPr lang="en-GB" b="1" dirty="0" smtClean="0"/>
              <a:t>pH 6.6</a:t>
            </a:r>
            <a:endParaRPr lang="en-GB" b="1" dirty="0"/>
          </a:p>
        </p:txBody>
      </p:sp>
      <p:sp>
        <p:nvSpPr>
          <p:cNvPr id="24" name="TextBox 23"/>
          <p:cNvSpPr txBox="1"/>
          <p:nvPr/>
        </p:nvSpPr>
        <p:spPr>
          <a:xfrm>
            <a:off x="2627784" y="2420888"/>
            <a:ext cx="1656184" cy="369332"/>
          </a:xfrm>
          <a:prstGeom prst="rect">
            <a:avLst/>
          </a:prstGeom>
          <a:noFill/>
        </p:spPr>
        <p:txBody>
          <a:bodyPr wrap="square" rtlCol="0">
            <a:spAutoFit/>
          </a:bodyPr>
          <a:lstStyle/>
          <a:p>
            <a:r>
              <a:rPr lang="en-GB" b="1" dirty="0" smtClean="0"/>
              <a:t>pH 2.7</a:t>
            </a:r>
            <a:endParaRPr lang="en-GB" b="1" dirty="0"/>
          </a:p>
        </p:txBody>
      </p:sp>
      <p:sp>
        <p:nvSpPr>
          <p:cNvPr id="25" name="TextBox 24"/>
          <p:cNvSpPr txBox="1"/>
          <p:nvPr/>
        </p:nvSpPr>
        <p:spPr>
          <a:xfrm>
            <a:off x="2771800" y="4077072"/>
            <a:ext cx="1800200" cy="369332"/>
          </a:xfrm>
          <a:prstGeom prst="rect">
            <a:avLst/>
          </a:prstGeom>
          <a:noFill/>
        </p:spPr>
        <p:txBody>
          <a:bodyPr wrap="square" rtlCol="0">
            <a:spAutoFit/>
          </a:bodyPr>
          <a:lstStyle/>
          <a:p>
            <a:r>
              <a:rPr lang="en-GB" b="1" dirty="0" smtClean="0">
                <a:solidFill>
                  <a:srgbClr val="FF0000"/>
                </a:solidFill>
              </a:rPr>
              <a:t>pH 2.3</a:t>
            </a:r>
            <a:endParaRPr lang="en-GB" b="1" dirty="0">
              <a:solidFill>
                <a:srgbClr val="FF0000"/>
              </a:solidFill>
            </a:endParaRPr>
          </a:p>
        </p:txBody>
      </p:sp>
      <p:sp>
        <p:nvSpPr>
          <p:cNvPr id="26" name="TextBox 25"/>
          <p:cNvSpPr txBox="1"/>
          <p:nvPr/>
        </p:nvSpPr>
        <p:spPr>
          <a:xfrm>
            <a:off x="467544" y="5445224"/>
            <a:ext cx="7920880" cy="923330"/>
          </a:xfrm>
          <a:prstGeom prst="rect">
            <a:avLst/>
          </a:prstGeom>
          <a:noFill/>
        </p:spPr>
        <p:txBody>
          <a:bodyPr wrap="square" rtlCol="0">
            <a:spAutoFit/>
          </a:bodyPr>
          <a:lstStyle/>
          <a:p>
            <a:r>
              <a:rPr lang="en-GB" dirty="0" smtClean="0"/>
              <a:t>Effect of mobile phase pH on peak separation.</a:t>
            </a:r>
          </a:p>
          <a:p>
            <a:r>
              <a:rPr lang="en-GB" dirty="0" smtClean="0"/>
              <a:t>50 % acetone, 50 % 100 mM phosphate buffer,  0.8 mL/min, UV detection </a:t>
            </a:r>
            <a:r>
              <a:rPr lang="el-GR" dirty="0" smtClean="0">
                <a:cs typeface="Times New Roman"/>
              </a:rPr>
              <a:t>λ</a:t>
            </a:r>
            <a:r>
              <a:rPr lang="en-GB" dirty="0" smtClean="0">
                <a:cs typeface="Times New Roman"/>
              </a:rPr>
              <a:t> = 380 nm.  C</a:t>
            </a:r>
            <a:r>
              <a:rPr lang="en-GB" baseline="-25000" dirty="0" smtClean="0">
                <a:cs typeface="Times New Roman"/>
              </a:rPr>
              <a:t>18</a:t>
            </a:r>
            <a:r>
              <a:rPr lang="en-GB" dirty="0" smtClean="0">
                <a:cs typeface="Times New Roman"/>
              </a:rPr>
              <a:t> column</a:t>
            </a:r>
            <a:endParaRPr lang="en-GB" dirty="0"/>
          </a:p>
        </p:txBody>
      </p:sp>
      <p:graphicFrame>
        <p:nvGraphicFramePr>
          <p:cNvPr id="37911" name="Object 23"/>
          <p:cNvGraphicFramePr>
            <a:graphicFrameLocks noChangeAspect="1"/>
          </p:cNvGraphicFramePr>
          <p:nvPr/>
        </p:nvGraphicFramePr>
        <p:xfrm>
          <a:off x="3491880" y="1628800"/>
          <a:ext cx="5415302" cy="1944216"/>
        </p:xfrm>
        <a:graphic>
          <a:graphicData uri="http://schemas.openxmlformats.org/presentationml/2006/ole">
            <mc:AlternateContent xmlns:mc="http://schemas.openxmlformats.org/markup-compatibility/2006">
              <mc:Choice xmlns:v="urn:schemas-microsoft-com:vml" Requires="v">
                <p:oleObj spid="_x0000_s37944" name="ISIS/Draw Sketch" r:id="rId3" imgW="5067000" imgH="1819080" progId="ISISServer">
                  <p:embed/>
                </p:oleObj>
              </mc:Choice>
              <mc:Fallback>
                <p:oleObj name="ISIS/Draw Sketch" r:id="rId3" imgW="5067000" imgH="1819080" progId="ISISServer">
                  <p:embed/>
                  <p:pic>
                    <p:nvPicPr>
                      <p:cNvPr id="0" name="Picture 2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91880" y="1628800"/>
                        <a:ext cx="5415302" cy="1944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8" name="TextBox 27"/>
          <p:cNvSpPr txBox="1"/>
          <p:nvPr/>
        </p:nvSpPr>
        <p:spPr>
          <a:xfrm>
            <a:off x="4355976" y="4149080"/>
            <a:ext cx="3312368" cy="646331"/>
          </a:xfrm>
          <a:prstGeom prst="rect">
            <a:avLst/>
          </a:prstGeom>
          <a:noFill/>
        </p:spPr>
        <p:txBody>
          <a:bodyPr wrap="square" rtlCol="0">
            <a:spAutoFit/>
          </a:bodyPr>
          <a:lstStyle/>
          <a:p>
            <a:r>
              <a:rPr lang="en-GB" dirty="0" smtClean="0">
                <a:solidFill>
                  <a:srgbClr val="FF0000"/>
                </a:solidFill>
              </a:rPr>
              <a:t>pKa 1.8 flunitrazepam</a:t>
            </a:r>
          </a:p>
          <a:p>
            <a:r>
              <a:rPr lang="en-GB" dirty="0" smtClean="0"/>
              <a:t>pKa  3.2 nitrazepam</a:t>
            </a:r>
            <a:endParaRPr lang="en-GB" dirty="0"/>
          </a:p>
        </p:txBody>
      </p:sp>
      <p:sp>
        <p:nvSpPr>
          <p:cNvPr id="2" name="TextBox 1"/>
          <p:cNvSpPr txBox="1"/>
          <p:nvPr/>
        </p:nvSpPr>
        <p:spPr>
          <a:xfrm>
            <a:off x="1348367" y="137730"/>
            <a:ext cx="7213006" cy="523220"/>
          </a:xfrm>
          <a:prstGeom prst="rect">
            <a:avLst/>
          </a:prstGeom>
          <a:noFill/>
        </p:spPr>
        <p:txBody>
          <a:bodyPr wrap="square" rtlCol="0">
            <a:spAutoFit/>
          </a:bodyPr>
          <a:lstStyle/>
          <a:p>
            <a:r>
              <a:rPr lang="en-GB" sz="2800" b="1" dirty="0" smtClean="0"/>
              <a:t>Optimisation of Chromatographic Conditions</a:t>
            </a:r>
            <a:endParaRPr lang="en-GB" sz="2800" b="1" dirty="0"/>
          </a:p>
        </p:txBody>
      </p:sp>
      <p:sp>
        <p:nvSpPr>
          <p:cNvPr id="3" name="TextBox 2"/>
          <p:cNvSpPr txBox="1"/>
          <p:nvPr/>
        </p:nvSpPr>
        <p:spPr>
          <a:xfrm>
            <a:off x="938206" y="3366189"/>
            <a:ext cx="279877" cy="369332"/>
          </a:xfrm>
          <a:prstGeom prst="rect">
            <a:avLst/>
          </a:prstGeom>
          <a:noFill/>
        </p:spPr>
        <p:txBody>
          <a:bodyPr wrap="square" rtlCol="0">
            <a:spAutoFit/>
          </a:bodyPr>
          <a:lstStyle/>
          <a:p>
            <a:r>
              <a:rPr lang="en-GB" dirty="0" smtClean="0"/>
              <a:t>N</a:t>
            </a:r>
            <a:endParaRPr lang="en-GB" dirty="0"/>
          </a:p>
        </p:txBody>
      </p:sp>
      <p:sp>
        <p:nvSpPr>
          <p:cNvPr id="4" name="TextBox 3"/>
          <p:cNvSpPr txBox="1"/>
          <p:nvPr/>
        </p:nvSpPr>
        <p:spPr>
          <a:xfrm>
            <a:off x="1480199" y="3388677"/>
            <a:ext cx="345011" cy="369332"/>
          </a:xfrm>
          <a:prstGeom prst="rect">
            <a:avLst/>
          </a:prstGeom>
          <a:noFill/>
        </p:spPr>
        <p:txBody>
          <a:bodyPr wrap="square" rtlCol="0">
            <a:spAutoFit/>
          </a:bodyPr>
          <a:lstStyle/>
          <a:p>
            <a:r>
              <a:rPr lang="en-GB" dirty="0" smtClean="0"/>
              <a:t>F</a:t>
            </a:r>
            <a:endParaRPr lang="en-GB" dirty="0"/>
          </a:p>
        </p:txBody>
      </p:sp>
    </p:spTree>
    <p:extLst>
      <p:ext uri="{BB962C8B-B14F-4D97-AF65-F5344CB8AC3E}">
        <p14:creationId xmlns:p14="http://schemas.microsoft.com/office/powerpoint/2010/main" val="2953051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7890"/>
                                        </p:tgtEl>
                                        <p:attrNameLst>
                                          <p:attrName>style.visibility</p:attrName>
                                        </p:attrNameLst>
                                      </p:cBhvr>
                                      <p:to>
                                        <p:strVal val="visible"/>
                                      </p:to>
                                    </p:set>
                                    <p:animEffect transition="in" filter="blinds(horizontal)">
                                      <p:cBhvr>
                                        <p:cTn id="7" dur="500"/>
                                        <p:tgtEl>
                                          <p:spTgt spid="37890"/>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6"/>
                                        </p:tgtEl>
                                        <p:attrNameLst>
                                          <p:attrName>style.visibility</p:attrName>
                                        </p:attrNameLst>
                                      </p:cBhvr>
                                      <p:to>
                                        <p:strVal val="visible"/>
                                      </p:to>
                                    </p:set>
                                    <p:animEffect transition="in" filter="blinds(horizontal)">
                                      <p:cBhvr>
                                        <p:cTn id="10" dur="500"/>
                                        <p:tgtEl>
                                          <p:spTgt spid="26"/>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blinds(horizontal)">
                                      <p:cBhvr>
                                        <p:cTn id="15" dur="500"/>
                                        <p:tgtEl>
                                          <p:spTgt spid="23"/>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24"/>
                                        </p:tgtEl>
                                        <p:attrNameLst>
                                          <p:attrName>style.visibility</p:attrName>
                                        </p:attrNameLst>
                                      </p:cBhvr>
                                      <p:to>
                                        <p:strVal val="visible"/>
                                      </p:to>
                                    </p:set>
                                    <p:animEffect transition="in" filter="blinds(horizontal)">
                                      <p:cBhvr>
                                        <p:cTn id="18" dur="500"/>
                                        <p:tgtEl>
                                          <p:spTgt spid="24"/>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25"/>
                                        </p:tgtEl>
                                        <p:attrNameLst>
                                          <p:attrName>style.visibility</p:attrName>
                                        </p:attrNameLst>
                                      </p:cBhvr>
                                      <p:to>
                                        <p:strVal val="visible"/>
                                      </p:to>
                                    </p:set>
                                    <p:animEffect transition="in" filter="blinds(horizontal)">
                                      <p:cBhvr>
                                        <p:cTn id="21" dur="500"/>
                                        <p:tgtEl>
                                          <p:spTgt spid="25"/>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37911"/>
                                        </p:tgtEl>
                                        <p:attrNameLst>
                                          <p:attrName>style.visibility</p:attrName>
                                        </p:attrNameLst>
                                      </p:cBhvr>
                                      <p:to>
                                        <p:strVal val="visible"/>
                                      </p:to>
                                    </p:set>
                                    <p:animEffect transition="in" filter="blinds(horizontal)">
                                      <p:cBhvr>
                                        <p:cTn id="26" dur="500"/>
                                        <p:tgtEl>
                                          <p:spTgt spid="37911"/>
                                        </p:tgtEl>
                                      </p:cBhvr>
                                    </p:animEffect>
                                  </p:childTnLst>
                                </p:cTn>
                              </p:par>
                              <p:par>
                                <p:cTn id="27" presetID="3" presetClass="entr" presetSubtype="10" fill="hold" grpId="0" nodeType="withEffect">
                                  <p:stCondLst>
                                    <p:cond delay="0"/>
                                  </p:stCondLst>
                                  <p:childTnLst>
                                    <p:set>
                                      <p:cBhvr>
                                        <p:cTn id="28" dur="1" fill="hold">
                                          <p:stCondLst>
                                            <p:cond delay="0"/>
                                          </p:stCondLst>
                                        </p:cTn>
                                        <p:tgtEl>
                                          <p:spTgt spid="28"/>
                                        </p:tgtEl>
                                        <p:attrNameLst>
                                          <p:attrName>style.visibility</p:attrName>
                                        </p:attrNameLst>
                                      </p:cBhvr>
                                      <p:to>
                                        <p:strVal val="visible"/>
                                      </p:to>
                                    </p:set>
                                    <p:animEffect transition="in" filter="blinds(horizontal)">
                                      <p:cBhvr>
                                        <p:cTn id="29" dur="500"/>
                                        <p:tgtEl>
                                          <p:spTgt spid="28"/>
                                        </p:tgtEl>
                                      </p:cBhvr>
                                    </p:animEffec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4"/>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1" nodeType="clickEffect">
                                  <p:stCondLst>
                                    <p:cond delay="0"/>
                                  </p:stCondLst>
                                  <p:childTnLst>
                                    <p:set>
                                      <p:cBhvr>
                                        <p:cTn id="37" dur="1" fill="hold">
                                          <p:stCondLst>
                                            <p:cond delay="0"/>
                                          </p:stCondLst>
                                        </p:cTn>
                                        <p:tgtEl>
                                          <p:spTgt spid="4"/>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5" grpId="0"/>
      <p:bldP spid="26" grpId="0"/>
      <p:bldP spid="28" grpId="0"/>
      <p:bldP spid="3" grpId="0"/>
      <p:bldP spid="4" grpId="0"/>
      <p:bldP spid="4"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75656" y="244205"/>
            <a:ext cx="6192688" cy="584775"/>
          </a:xfrm>
          <a:prstGeom prst="rect">
            <a:avLst/>
          </a:prstGeom>
        </p:spPr>
        <p:txBody>
          <a:bodyPr wrap="square">
            <a:spAutoFit/>
          </a:bodyPr>
          <a:lstStyle/>
          <a:p>
            <a:pPr algn="ctr"/>
            <a:r>
              <a:rPr lang="en-GB" sz="3200" b="1" i="1" dirty="0"/>
              <a:t>Hydrodynamic Voltammetry </a:t>
            </a:r>
            <a:endParaRPr lang="en-GB" sz="3200" dirty="0"/>
          </a:p>
        </p:txBody>
      </p:sp>
      <p:graphicFrame>
        <p:nvGraphicFramePr>
          <p:cNvPr id="32770" name="Object 2"/>
          <p:cNvGraphicFramePr>
            <a:graphicFrameLocks noChangeAspect="1"/>
          </p:cNvGraphicFramePr>
          <p:nvPr/>
        </p:nvGraphicFramePr>
        <p:xfrm>
          <a:off x="611560" y="908720"/>
          <a:ext cx="3627437" cy="5192712"/>
        </p:xfrm>
        <a:graphic>
          <a:graphicData uri="http://schemas.openxmlformats.org/presentationml/2006/ole">
            <mc:AlternateContent xmlns:mc="http://schemas.openxmlformats.org/markup-compatibility/2006">
              <mc:Choice xmlns:v="urn:schemas-microsoft-com:vml" Requires="v">
                <p:oleObj spid="_x0000_s32836" name="Origin Plot" r:id="rId3" imgW="3627000" imgH="5193000" progId="OrgPlot">
                  <p:link updateAutomatic="1"/>
                </p:oleObj>
              </mc:Choice>
              <mc:Fallback>
                <p:oleObj name="Origin Plot" r:id="rId3" imgW="3627000" imgH="5193000" progId="OrgPlot">
                  <p:link updateAutomatic="1"/>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560" y="908720"/>
                        <a:ext cx="3627437" cy="5192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2771" name="Object 3"/>
          <p:cNvGraphicFramePr>
            <a:graphicFrameLocks noChangeAspect="1"/>
          </p:cNvGraphicFramePr>
          <p:nvPr/>
        </p:nvGraphicFramePr>
        <p:xfrm>
          <a:off x="4427984" y="908720"/>
          <a:ext cx="3627437" cy="5192712"/>
        </p:xfrm>
        <a:graphic>
          <a:graphicData uri="http://schemas.openxmlformats.org/presentationml/2006/ole">
            <mc:AlternateContent xmlns:mc="http://schemas.openxmlformats.org/markup-compatibility/2006">
              <mc:Choice xmlns:v="urn:schemas-microsoft-com:vml" Requires="v">
                <p:oleObj spid="_x0000_s32837" name="Origin Plot" r:id="rId5" imgW="3627000" imgH="5193000" progId="OrgPlot">
                  <p:link updateAutomatic="1"/>
                </p:oleObj>
              </mc:Choice>
              <mc:Fallback>
                <p:oleObj name="Origin Plot" r:id="rId5" imgW="3627000" imgH="5193000" progId="OrgPlot">
                  <p:link updateAutomatic="1"/>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27984" y="908720"/>
                        <a:ext cx="3627437" cy="5192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cxnSp>
        <p:nvCxnSpPr>
          <p:cNvPr id="6" name="Straight Arrow Connector 5"/>
          <p:cNvCxnSpPr/>
          <p:nvPr/>
        </p:nvCxnSpPr>
        <p:spPr>
          <a:xfrm>
            <a:off x="6156176" y="2348880"/>
            <a:ext cx="0" cy="288032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2397988" y="3212976"/>
            <a:ext cx="0" cy="201622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683568" y="6021288"/>
            <a:ext cx="3528392" cy="523220"/>
          </a:xfrm>
          <a:prstGeom prst="rect">
            <a:avLst/>
          </a:prstGeom>
          <a:noFill/>
        </p:spPr>
        <p:txBody>
          <a:bodyPr wrap="square" rtlCol="0">
            <a:spAutoFit/>
          </a:bodyPr>
          <a:lstStyle/>
          <a:p>
            <a:r>
              <a:rPr lang="en-GB" sz="2800" b="1" dirty="0" smtClean="0"/>
              <a:t>Generator</a:t>
            </a:r>
            <a:endParaRPr lang="en-GB" sz="2800" b="1" dirty="0"/>
          </a:p>
        </p:txBody>
      </p:sp>
      <p:sp>
        <p:nvSpPr>
          <p:cNvPr id="4" name="TextBox 3"/>
          <p:cNvSpPr txBox="1"/>
          <p:nvPr/>
        </p:nvSpPr>
        <p:spPr>
          <a:xfrm>
            <a:off x="5004048" y="6021288"/>
            <a:ext cx="3312368" cy="523220"/>
          </a:xfrm>
          <a:prstGeom prst="rect">
            <a:avLst/>
          </a:prstGeom>
          <a:noFill/>
        </p:spPr>
        <p:txBody>
          <a:bodyPr wrap="square" rtlCol="0">
            <a:spAutoFit/>
          </a:bodyPr>
          <a:lstStyle/>
          <a:p>
            <a:r>
              <a:rPr lang="en-GB" sz="2800" b="1" dirty="0"/>
              <a:t>D</a:t>
            </a:r>
            <a:r>
              <a:rPr lang="en-GB" sz="2800" b="1" dirty="0" smtClean="0"/>
              <a:t>etector</a:t>
            </a:r>
            <a:endParaRPr lang="en-GB" sz="2800" b="1" dirty="0"/>
          </a:p>
        </p:txBody>
      </p:sp>
    </p:spTree>
    <p:extLst>
      <p:ext uri="{BB962C8B-B14F-4D97-AF65-F5344CB8AC3E}">
        <p14:creationId xmlns:p14="http://schemas.microsoft.com/office/powerpoint/2010/main" val="509555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ext uri="{D42A27DB-BD31-4B8C-83A1-F6EECF244321}">
                <p14:modId xmlns:p14="http://schemas.microsoft.com/office/powerpoint/2010/main" val="3710370122"/>
              </p:ext>
            </p:extLst>
          </p:nvPr>
        </p:nvGraphicFramePr>
        <p:xfrm>
          <a:off x="1619672" y="692696"/>
          <a:ext cx="5165725" cy="3627438"/>
        </p:xfrm>
        <a:graphic>
          <a:graphicData uri="http://schemas.openxmlformats.org/presentationml/2006/ole">
            <mc:AlternateContent xmlns:mc="http://schemas.openxmlformats.org/markup-compatibility/2006">
              <mc:Choice xmlns:v="urn:schemas-microsoft-com:vml" Requires="v">
                <p:oleObj spid="_x0000_s38917" name="Origin Plot" r:id="rId3" imgW="5165598" imgH="3627120" progId="OrgPlot">
                  <p:link updateAutomatic="1"/>
                </p:oleObj>
              </mc:Choice>
              <mc:Fallback>
                <p:oleObj name="Origin Plot" r:id="rId3" imgW="5165598" imgH="3627120" progId="OrgPlot">
                  <p:link updateAutomatic="1"/>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19672" y="692696"/>
                        <a:ext cx="5165725" cy="3627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9189590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dirty="0" smtClean="0"/>
              <a:t>Conclusions</a:t>
            </a:r>
            <a:endParaRPr lang="en-GB" i="1" dirty="0"/>
          </a:p>
        </p:txBody>
      </p:sp>
      <p:sp>
        <p:nvSpPr>
          <p:cNvPr id="3" name="Content Placeholder 2"/>
          <p:cNvSpPr>
            <a:spLocks noGrp="1"/>
          </p:cNvSpPr>
          <p:nvPr>
            <p:ph idx="1"/>
          </p:nvPr>
        </p:nvSpPr>
        <p:spPr/>
        <p:txBody>
          <a:bodyPr/>
          <a:lstStyle/>
          <a:p>
            <a:r>
              <a:rPr lang="en-GB" dirty="0" smtClean="0"/>
              <a:t>We have demonstrated the cyclic voltammetric behaviour of flunitrazepam and nitrazepam.</a:t>
            </a:r>
          </a:p>
          <a:p>
            <a:r>
              <a:rPr lang="en-GB" dirty="0" smtClean="0"/>
              <a:t>We have the shown the possibility to determine these drugs by LC-DED.</a:t>
            </a:r>
          </a:p>
          <a:p>
            <a:r>
              <a:rPr lang="en-GB" dirty="0" smtClean="0"/>
              <a:t>Future work will focus on accessing the analytical performance of the LC-DED method.</a:t>
            </a:r>
          </a:p>
          <a:p>
            <a:endParaRPr lang="en-GB" dirty="0" smtClean="0"/>
          </a:p>
          <a:p>
            <a:pPr>
              <a:buNone/>
            </a:pP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961" y="0"/>
            <a:ext cx="8229600" cy="1143000"/>
          </a:xfrm>
        </p:spPr>
        <p:txBody>
          <a:bodyPr>
            <a:normAutofit/>
          </a:bodyPr>
          <a:lstStyle/>
          <a:p>
            <a:r>
              <a:rPr lang="en-GB" b="1" dirty="0" smtClean="0"/>
              <a:t>Acknowledgements</a:t>
            </a:r>
            <a:endParaRPr lang="en-GB" dirty="0"/>
          </a:p>
        </p:txBody>
      </p:sp>
      <p:sp>
        <p:nvSpPr>
          <p:cNvPr id="3" name="Content Placeholder 2"/>
          <p:cNvSpPr>
            <a:spLocks noGrp="1"/>
          </p:cNvSpPr>
          <p:nvPr>
            <p:ph idx="1"/>
          </p:nvPr>
        </p:nvSpPr>
        <p:spPr>
          <a:xfrm>
            <a:off x="432192" y="908720"/>
            <a:ext cx="8229600" cy="1396752"/>
          </a:xfrm>
        </p:spPr>
        <p:txBody>
          <a:bodyPr>
            <a:normAutofit fontScale="62500" lnSpcReduction="20000"/>
          </a:bodyPr>
          <a:lstStyle/>
          <a:p>
            <a:r>
              <a:rPr lang="en-GB" dirty="0" smtClean="0"/>
              <a:t>We are grateful to the University of the West of England and HEFCE for financial support.  Gwen M. Davidson, Emma Brown and Jonathan Toner are thanked for their work with some preliminary studies.  Alison Halliday, Paul Bowdler and Mervyn Lewis are thanked for their technical assistance.</a:t>
            </a:r>
          </a:p>
        </p:txBody>
      </p:sp>
      <p:sp>
        <p:nvSpPr>
          <p:cNvPr id="4" name="TextBox 3"/>
          <p:cNvSpPr txBox="1"/>
          <p:nvPr/>
        </p:nvSpPr>
        <p:spPr>
          <a:xfrm>
            <a:off x="609872" y="2734635"/>
            <a:ext cx="7848872" cy="3293209"/>
          </a:xfrm>
          <a:prstGeom prst="rect">
            <a:avLst/>
          </a:prstGeom>
          <a:noFill/>
        </p:spPr>
        <p:txBody>
          <a:bodyPr wrap="square" rtlCol="0">
            <a:spAutoFit/>
          </a:bodyPr>
          <a:lstStyle/>
          <a:p>
            <a:r>
              <a:rPr lang="en-GB" sz="1400" dirty="0"/>
              <a:t>Kevin C. Honeychurch, Ai </a:t>
            </a:r>
            <a:r>
              <a:rPr lang="en-GB" sz="1400" dirty="0" err="1"/>
              <a:t>Teng</a:t>
            </a:r>
            <a:r>
              <a:rPr lang="en-GB" sz="1400" dirty="0"/>
              <a:t> Chong, Khalil </a:t>
            </a:r>
            <a:r>
              <a:rPr lang="en-GB" sz="1400" dirty="0" err="1"/>
              <a:t>Elamin</a:t>
            </a:r>
            <a:r>
              <a:rPr lang="en-GB" sz="1400" dirty="0"/>
              <a:t> and John P. Hart, Novel electrode reactions of diazepam, flunitrazepam and lorazepam and their exploitation in a new redox mode LC-DED assay for serum, </a:t>
            </a:r>
            <a:r>
              <a:rPr lang="en-GB" sz="1400" i="1" dirty="0"/>
              <a:t>Anal. Methods</a:t>
            </a:r>
            <a:r>
              <a:rPr lang="en-GB" sz="1400" dirty="0"/>
              <a:t>, </a:t>
            </a:r>
            <a:r>
              <a:rPr lang="en-GB" sz="1400" b="1" dirty="0"/>
              <a:t>2012</a:t>
            </a:r>
            <a:r>
              <a:rPr lang="en-GB" sz="1400" dirty="0"/>
              <a:t>, 4, 132-140</a:t>
            </a:r>
            <a:r>
              <a:rPr lang="en-GB" sz="1400" dirty="0" smtClean="0"/>
              <a:t>.</a:t>
            </a:r>
          </a:p>
          <a:p>
            <a:endParaRPr lang="en-GB" sz="1400" dirty="0"/>
          </a:p>
          <a:p>
            <a:endParaRPr lang="en-GB" sz="1400" dirty="0"/>
          </a:p>
          <a:p>
            <a:r>
              <a:rPr lang="en-GB" sz="1400" dirty="0"/>
              <a:t>Kevin C. Honeychurch, Gemma C. Smith, and John P. Hart, Voltammetric </a:t>
            </a:r>
            <a:r>
              <a:rPr lang="en-GB" sz="1400" dirty="0" err="1"/>
              <a:t>Behavior</a:t>
            </a:r>
            <a:r>
              <a:rPr lang="en-GB" sz="1400" dirty="0"/>
              <a:t> of Nitrazepam and Its Determination in Serum Using Liquid Chromatography with Redox Mode Dual-Electrode Detection, </a:t>
            </a:r>
            <a:r>
              <a:rPr lang="en-GB" sz="1400" i="1" dirty="0"/>
              <a:t>Anal. Chem. </a:t>
            </a:r>
            <a:r>
              <a:rPr lang="en-GB" sz="1400" b="1" dirty="0"/>
              <a:t>2006</a:t>
            </a:r>
            <a:r>
              <a:rPr lang="en-GB" sz="1400" dirty="0"/>
              <a:t>, 78, 416-423</a:t>
            </a:r>
            <a:r>
              <a:rPr lang="en-GB" sz="1400" dirty="0" smtClean="0"/>
              <a:t>.</a:t>
            </a:r>
          </a:p>
          <a:p>
            <a:endParaRPr lang="en-GB" sz="1400" dirty="0"/>
          </a:p>
          <a:p>
            <a:endParaRPr lang="en-GB" sz="1400" dirty="0" smtClean="0"/>
          </a:p>
          <a:p>
            <a:pPr algn="ctr"/>
            <a:r>
              <a:rPr lang="en-GB" sz="5400" b="1" dirty="0" smtClean="0"/>
              <a:t>Thank  You</a:t>
            </a:r>
          </a:p>
          <a:p>
            <a:endParaRPr lang="en-GB" sz="1400" dirty="0"/>
          </a:p>
        </p:txBody>
      </p:sp>
      <p:sp>
        <p:nvSpPr>
          <p:cNvPr id="5" name="TextBox 4"/>
          <p:cNvSpPr txBox="1"/>
          <p:nvPr/>
        </p:nvSpPr>
        <p:spPr>
          <a:xfrm>
            <a:off x="451949" y="2060848"/>
            <a:ext cx="8208912" cy="769441"/>
          </a:xfrm>
          <a:prstGeom prst="rect">
            <a:avLst/>
          </a:prstGeom>
          <a:noFill/>
        </p:spPr>
        <p:txBody>
          <a:bodyPr wrap="square" rtlCol="0">
            <a:spAutoFit/>
          </a:bodyPr>
          <a:lstStyle/>
          <a:p>
            <a:pPr algn="ctr"/>
            <a:r>
              <a:rPr lang="en-GB" sz="4400" b="1" dirty="0" smtClean="0"/>
              <a:t>References</a:t>
            </a:r>
            <a:endParaRPr lang="en-GB" sz="4400" b="1" dirty="0"/>
          </a:p>
        </p:txBody>
      </p:sp>
    </p:spTree>
    <p:extLst>
      <p:ext uri="{BB962C8B-B14F-4D97-AF65-F5344CB8AC3E}">
        <p14:creationId xmlns:p14="http://schemas.microsoft.com/office/powerpoint/2010/main" val="1943464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4">
                                            <p:txEl>
                                              <p:pRg st="6" end="6"/>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dirty="0" smtClean="0"/>
              <a:t>Talk Outline</a:t>
            </a:r>
            <a:endParaRPr lang="en-GB" i="1" dirty="0"/>
          </a:p>
        </p:txBody>
      </p:sp>
      <p:sp>
        <p:nvSpPr>
          <p:cNvPr id="3" name="Content Placeholder 2"/>
          <p:cNvSpPr>
            <a:spLocks noGrp="1"/>
          </p:cNvSpPr>
          <p:nvPr>
            <p:ph idx="1"/>
          </p:nvPr>
        </p:nvSpPr>
        <p:spPr/>
        <p:txBody>
          <a:bodyPr>
            <a:normAutofit fontScale="92500"/>
          </a:bodyPr>
          <a:lstStyle/>
          <a:p>
            <a:r>
              <a:rPr lang="en-GB" dirty="0" smtClean="0"/>
              <a:t>Importance of the 1,4-benzodiazepine class of  drugs</a:t>
            </a:r>
          </a:p>
          <a:p>
            <a:r>
              <a:rPr lang="en-GB" dirty="0" smtClean="0">
                <a:solidFill>
                  <a:srgbClr val="FF0000"/>
                </a:solidFill>
              </a:rPr>
              <a:t>Cyclic voltammetric </a:t>
            </a:r>
            <a:r>
              <a:rPr lang="en-GB" dirty="0" smtClean="0"/>
              <a:t>behaviour of </a:t>
            </a:r>
            <a:r>
              <a:rPr lang="en-GB" dirty="0"/>
              <a:t>Flunitrazepam (Rohypnol), </a:t>
            </a:r>
            <a:r>
              <a:rPr lang="en-GB" dirty="0" smtClean="0"/>
              <a:t>and Nitrazepam (Mogadon) </a:t>
            </a:r>
          </a:p>
          <a:p>
            <a:r>
              <a:rPr lang="en-GB" dirty="0" smtClean="0">
                <a:solidFill>
                  <a:srgbClr val="FF0000"/>
                </a:solidFill>
              </a:rPr>
              <a:t>Possible mechanism </a:t>
            </a:r>
            <a:r>
              <a:rPr lang="en-GB" dirty="0" smtClean="0"/>
              <a:t>for their voltammetric behaviour</a:t>
            </a:r>
          </a:p>
          <a:p>
            <a:r>
              <a:rPr lang="en-GB" dirty="0" smtClean="0"/>
              <a:t>Optimisation of </a:t>
            </a:r>
            <a:r>
              <a:rPr lang="en-GB" dirty="0" smtClean="0">
                <a:solidFill>
                  <a:srgbClr val="FF0000"/>
                </a:solidFill>
              </a:rPr>
              <a:t>Liquid Chromatographic Separation </a:t>
            </a:r>
            <a:r>
              <a:rPr lang="en-GB" dirty="0" smtClean="0"/>
              <a:t>and dual electrode detection conditions</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166"/>
            <a:ext cx="8229600" cy="1143000"/>
          </a:xfrm>
        </p:spPr>
        <p:txBody>
          <a:bodyPr>
            <a:normAutofit fontScale="90000"/>
          </a:bodyPr>
          <a:lstStyle/>
          <a:p>
            <a:r>
              <a:rPr lang="en-GB" i="1" dirty="0" smtClean="0"/>
              <a:t>Importance of the 1,4-benzodiazepine class of  drugs</a:t>
            </a:r>
            <a:r>
              <a:rPr lang="en-GB" dirty="0" smtClean="0"/>
              <a:t/>
            </a:r>
            <a:br>
              <a:rPr lang="en-GB" dirty="0" smtClean="0"/>
            </a:br>
            <a:endParaRPr lang="en-GB" dirty="0"/>
          </a:p>
        </p:txBody>
      </p:sp>
      <p:sp>
        <p:nvSpPr>
          <p:cNvPr id="3" name="Content Placeholder 2"/>
          <p:cNvSpPr>
            <a:spLocks noGrp="1"/>
          </p:cNvSpPr>
          <p:nvPr>
            <p:ph idx="1"/>
          </p:nvPr>
        </p:nvSpPr>
        <p:spPr/>
        <p:txBody>
          <a:bodyPr>
            <a:normAutofit fontScale="40000" lnSpcReduction="20000"/>
          </a:bodyPr>
          <a:lstStyle/>
          <a:p>
            <a:r>
              <a:rPr lang="en-GB" sz="5000" b="1" dirty="0" smtClean="0"/>
              <a:t>Widely used and prescribed drugs </a:t>
            </a:r>
            <a:r>
              <a:rPr lang="en-GB" sz="5000" dirty="0" smtClean="0"/>
              <a:t>for sleeping and anxiety related disorders.</a:t>
            </a:r>
          </a:p>
          <a:p>
            <a:r>
              <a:rPr lang="en-GB" sz="5000" dirty="0" smtClean="0"/>
              <a:t>Reviews have highlighted the </a:t>
            </a:r>
            <a:r>
              <a:rPr lang="en-GB" sz="5000" b="1" dirty="0" smtClean="0"/>
              <a:t>forensic</a:t>
            </a:r>
            <a:r>
              <a:rPr lang="en-GB" sz="5000" dirty="0" smtClean="0"/>
              <a:t> importance of this class of compounds.</a:t>
            </a:r>
          </a:p>
          <a:p>
            <a:pPr lvl="1"/>
            <a:r>
              <a:rPr lang="en-GB" sz="4200" dirty="0" smtClean="0"/>
              <a:t>DFSA</a:t>
            </a:r>
          </a:p>
          <a:p>
            <a:pPr lvl="1"/>
            <a:r>
              <a:rPr lang="en-GB" sz="4200" dirty="0" smtClean="0"/>
              <a:t>robberies</a:t>
            </a:r>
          </a:p>
          <a:p>
            <a:r>
              <a:rPr lang="en-GB" sz="5000" dirty="0" smtClean="0"/>
              <a:t>Concern has also focused on the effects of such compounds in the </a:t>
            </a:r>
            <a:r>
              <a:rPr lang="en-GB" sz="5000" b="1" dirty="0" smtClean="0"/>
              <a:t>environment</a:t>
            </a:r>
            <a:r>
              <a:rPr lang="en-GB" sz="5000" dirty="0" smtClean="0"/>
              <a:t>.</a:t>
            </a:r>
          </a:p>
          <a:p>
            <a:pPr lvl="1"/>
            <a:r>
              <a:rPr lang="en-GB" sz="4200" dirty="0" smtClean="0"/>
              <a:t>Levels in drinking water.  </a:t>
            </a:r>
          </a:p>
          <a:p>
            <a:pPr lvl="1"/>
            <a:r>
              <a:rPr lang="en-GB" sz="4200" dirty="0" smtClean="0"/>
              <a:t>pregnant women and children.</a:t>
            </a:r>
          </a:p>
          <a:p>
            <a:pPr lvl="1"/>
            <a:r>
              <a:rPr lang="en-GB" sz="4200" dirty="0" smtClean="0"/>
              <a:t>Aquatic environment</a:t>
            </a:r>
          </a:p>
          <a:p>
            <a:pPr lvl="1"/>
            <a:r>
              <a:rPr lang="en-GB" sz="4200" dirty="0" smtClean="0"/>
              <a:t>chronic effects seen at sub-µg/l.</a:t>
            </a:r>
          </a:p>
          <a:p>
            <a:r>
              <a:rPr lang="en-GB" sz="5000" dirty="0" smtClean="0"/>
              <a:t>Gas chromatography requires derivatization</a:t>
            </a:r>
          </a:p>
          <a:p>
            <a:r>
              <a:rPr lang="en-GB" sz="5000" dirty="0" smtClean="0"/>
              <a:t>Immunoassays show cross reactivity.</a:t>
            </a:r>
          </a:p>
          <a:p>
            <a:r>
              <a:rPr lang="en-GB" sz="5000" dirty="0" smtClean="0"/>
              <a:t>Consequently, need for new rapid sensitive methods</a:t>
            </a:r>
          </a:p>
          <a:p>
            <a:pPr lvl="8">
              <a:buNone/>
            </a:pPr>
            <a:endParaRPr lang="en-GB" sz="3800" dirty="0" smtClean="0"/>
          </a:p>
          <a:p>
            <a:pPr lvl="1">
              <a:buNone/>
            </a:pPr>
            <a:endParaRPr lang="en-GB" sz="2100" baseline="30000" dirty="0" smtClean="0"/>
          </a:p>
          <a:p>
            <a:pPr lvl="1" algn="r">
              <a:buNone/>
            </a:pPr>
            <a:endParaRPr lang="en-GB" sz="2100" baseline="30000" dirty="0" smtClean="0"/>
          </a:p>
          <a:p>
            <a:pPr lvl="1" algn="r">
              <a:buNone/>
            </a:pPr>
            <a:endParaRPr lang="en-GB" sz="2100" baseline="30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20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20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2000"/>
                                        <p:tgtEl>
                                          <p:spTgt spid="3">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2000"/>
                                        <p:tgtEl>
                                          <p:spTgt spid="3">
                                            <p:txEl>
                                              <p:pRg st="6" end="6"/>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2000"/>
                                        <p:tgtEl>
                                          <p:spTgt spid="3">
                                            <p:txEl>
                                              <p:pRg st="7" end="7"/>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2000"/>
                                        <p:tgtEl>
                                          <p:spTgt spid="3">
                                            <p:txEl>
                                              <p:pRg st="8" end="8"/>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Effect transition="in" filter="fade">
                                      <p:cBhvr>
                                        <p:cTn id="40" dur="2000"/>
                                        <p:tgtEl>
                                          <p:spTgt spid="3">
                                            <p:txEl>
                                              <p:pRg st="9" end="9"/>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animEffect transition="in" filter="fade">
                                      <p:cBhvr>
                                        <p:cTn id="45" dur="2000"/>
                                        <p:tgtEl>
                                          <p:spTgt spid="3">
                                            <p:txEl>
                                              <p:pRg st="10" end="10"/>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3">
                                            <p:txEl>
                                              <p:pRg st="11" end="11"/>
                                            </p:txEl>
                                          </p:spTgt>
                                        </p:tgtEl>
                                        <p:attrNameLst>
                                          <p:attrName>style.visibility</p:attrName>
                                        </p:attrNameLst>
                                      </p:cBhvr>
                                      <p:to>
                                        <p:strVal val="visible"/>
                                      </p:to>
                                    </p:set>
                                    <p:animEffect transition="in" filter="fade">
                                      <p:cBhvr>
                                        <p:cTn id="50" dur="20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63588" y="312409"/>
            <a:ext cx="5832648" cy="5907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5508104" y="4678854"/>
            <a:ext cx="2376264" cy="523220"/>
          </a:xfrm>
          <a:prstGeom prst="rect">
            <a:avLst/>
          </a:prstGeom>
          <a:noFill/>
        </p:spPr>
        <p:txBody>
          <a:bodyPr wrap="square" rtlCol="0">
            <a:spAutoFit/>
          </a:bodyPr>
          <a:lstStyle/>
          <a:p>
            <a:r>
              <a:rPr lang="en-GB" sz="2800" b="1" dirty="0" smtClean="0">
                <a:solidFill>
                  <a:srgbClr val="FF0000"/>
                </a:solidFill>
              </a:rPr>
              <a:t>Nitrazepam</a:t>
            </a:r>
            <a:endParaRPr lang="en-GB" sz="2800" b="1" dirty="0">
              <a:solidFill>
                <a:srgbClr val="FF0000"/>
              </a:solidFill>
            </a:endParaRPr>
          </a:p>
        </p:txBody>
      </p:sp>
      <p:sp>
        <p:nvSpPr>
          <p:cNvPr id="3" name="TextBox 2"/>
          <p:cNvSpPr txBox="1"/>
          <p:nvPr/>
        </p:nvSpPr>
        <p:spPr>
          <a:xfrm>
            <a:off x="5474033" y="5496829"/>
            <a:ext cx="2520280" cy="523220"/>
          </a:xfrm>
          <a:prstGeom prst="rect">
            <a:avLst/>
          </a:prstGeom>
          <a:noFill/>
        </p:spPr>
        <p:txBody>
          <a:bodyPr wrap="square" rtlCol="0">
            <a:spAutoFit/>
          </a:bodyPr>
          <a:lstStyle/>
          <a:p>
            <a:r>
              <a:rPr lang="en-GB" sz="2800" b="1" dirty="0" smtClean="0">
                <a:solidFill>
                  <a:srgbClr val="FF0000"/>
                </a:solidFill>
              </a:rPr>
              <a:t>Flunitrazepam</a:t>
            </a:r>
            <a:endParaRPr lang="en-GB" sz="2800" b="1" dirty="0">
              <a:solidFill>
                <a:srgbClr val="FF0000"/>
              </a:solidFill>
            </a:endParaRPr>
          </a:p>
        </p:txBody>
      </p:sp>
    </p:spTree>
    <p:extLst>
      <p:ext uri="{BB962C8B-B14F-4D97-AF65-F5344CB8AC3E}">
        <p14:creationId xmlns:p14="http://schemas.microsoft.com/office/powerpoint/2010/main" val="25253904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060848"/>
            <a:ext cx="8229600" cy="1143000"/>
          </a:xfrm>
        </p:spPr>
        <p:txBody>
          <a:bodyPr/>
          <a:lstStyle/>
          <a:p>
            <a:r>
              <a:rPr lang="en-GB" b="1" dirty="0" smtClean="0"/>
              <a:t>Cyclic Voltammetric Behaviour</a:t>
            </a:r>
            <a:endParaRPr lang="en-GB" b="1" dirty="0"/>
          </a:p>
        </p:txBody>
      </p:sp>
    </p:spTree>
    <p:extLst>
      <p:ext uri="{BB962C8B-B14F-4D97-AF65-F5344CB8AC3E}">
        <p14:creationId xmlns:p14="http://schemas.microsoft.com/office/powerpoint/2010/main" val="5890872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3446" y="0"/>
            <a:ext cx="2609850" cy="372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09967" y="-99393"/>
            <a:ext cx="2609850" cy="372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0"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1333" y="3212976"/>
            <a:ext cx="2609850" cy="373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1"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51920" y="3124200"/>
            <a:ext cx="2609850" cy="373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6732240" y="620688"/>
            <a:ext cx="2160240" cy="5570756"/>
          </a:xfrm>
          <a:prstGeom prst="rect">
            <a:avLst/>
          </a:prstGeom>
          <a:noFill/>
        </p:spPr>
        <p:txBody>
          <a:bodyPr wrap="square" rtlCol="0">
            <a:spAutoFit/>
          </a:bodyPr>
          <a:lstStyle/>
          <a:p>
            <a:r>
              <a:rPr lang="en-GB" sz="1600" dirty="0" smtClean="0"/>
              <a:t>Cyclic </a:t>
            </a:r>
            <a:r>
              <a:rPr lang="en-GB" sz="1600" dirty="0"/>
              <a:t>voltammograms obtained in the presence (solid line) and absence (dotted line) of 1 mM flunitrazepam in 50 % 0.2 M pH 2 phosphate buffer-50 % acetone.  Scan rate 50 mV/s, starting and end potential 0.0 V. (a) initial switching potential +2.0 V, second switching potential ‑2.0 V. (b) initial switching potential ‑2.0 V, second switching potential +2.0 V. (c) </a:t>
            </a:r>
            <a:r>
              <a:rPr lang="en-GB" sz="1600" i="1" dirty="0"/>
              <a:t>i</a:t>
            </a:r>
            <a:r>
              <a:rPr lang="en-GB" sz="1600" baseline="-25000" dirty="0"/>
              <a:t>p</a:t>
            </a:r>
            <a:r>
              <a:rPr lang="en-GB" sz="1600" dirty="0"/>
              <a:t> versus pH and (d) Ep versus pH</a:t>
            </a:r>
            <a:r>
              <a:rPr lang="en-GB" sz="1600" dirty="0" smtClean="0"/>
              <a:t>.</a:t>
            </a:r>
          </a:p>
          <a:p>
            <a:endParaRPr lang="en-GB" sz="1600" dirty="0"/>
          </a:p>
          <a:p>
            <a:pPr algn="ctr"/>
            <a:r>
              <a:rPr lang="en-GB" sz="2000" i="1" dirty="0" smtClean="0"/>
              <a:t>i</a:t>
            </a:r>
            <a:r>
              <a:rPr lang="en-GB" sz="2000" baseline="-25000" dirty="0" smtClean="0"/>
              <a:t>p</a:t>
            </a:r>
            <a:r>
              <a:rPr lang="en-GB" sz="2000" dirty="0" smtClean="0"/>
              <a:t>  </a:t>
            </a:r>
            <a:r>
              <a:rPr lang="el-GR" sz="2000" dirty="0" smtClean="0">
                <a:latin typeface="Corbel" pitchFamily="34" charset="0"/>
                <a:cs typeface="Aharoni" pitchFamily="2" charset="-79"/>
              </a:rPr>
              <a:t>α</a:t>
            </a:r>
            <a:r>
              <a:rPr lang="en-GB" sz="2000" dirty="0" smtClean="0">
                <a:latin typeface="Corbel" pitchFamily="34" charset="0"/>
                <a:cs typeface="Aharoni" pitchFamily="2" charset="-79"/>
              </a:rPr>
              <a:t> </a:t>
            </a:r>
            <a:r>
              <a:rPr lang="en-GB" sz="2000" dirty="0" smtClean="0"/>
              <a:t> </a:t>
            </a:r>
            <a:r>
              <a:rPr lang="en-GB" sz="2000" i="1" dirty="0" smtClean="0"/>
              <a:t>v</a:t>
            </a:r>
            <a:r>
              <a:rPr lang="en-GB" sz="2000" baseline="30000" dirty="0" smtClean="0"/>
              <a:t>½</a:t>
            </a:r>
            <a:endParaRPr lang="en-GB" sz="2000" dirty="0"/>
          </a:p>
          <a:p>
            <a:endParaRPr lang="en-GB" sz="1600" dirty="0"/>
          </a:p>
        </p:txBody>
      </p:sp>
      <p:sp>
        <p:nvSpPr>
          <p:cNvPr id="7" name="TextBox 6"/>
          <p:cNvSpPr txBox="1"/>
          <p:nvPr/>
        </p:nvSpPr>
        <p:spPr>
          <a:xfrm>
            <a:off x="323528" y="404664"/>
            <a:ext cx="576064" cy="461665"/>
          </a:xfrm>
          <a:prstGeom prst="rect">
            <a:avLst/>
          </a:prstGeom>
          <a:solidFill>
            <a:schemeClr val="bg1"/>
          </a:solidFill>
        </p:spPr>
        <p:txBody>
          <a:bodyPr wrap="square" rtlCol="0">
            <a:spAutoFit/>
          </a:bodyPr>
          <a:lstStyle/>
          <a:p>
            <a:r>
              <a:rPr lang="en-GB" sz="2400" b="1" dirty="0" smtClean="0"/>
              <a:t>(a)</a:t>
            </a:r>
            <a:endParaRPr lang="en-GB" sz="2400" b="1" dirty="0"/>
          </a:p>
        </p:txBody>
      </p:sp>
      <p:sp>
        <p:nvSpPr>
          <p:cNvPr id="8" name="TextBox 7"/>
          <p:cNvSpPr txBox="1"/>
          <p:nvPr/>
        </p:nvSpPr>
        <p:spPr>
          <a:xfrm>
            <a:off x="6228184" y="260648"/>
            <a:ext cx="576064" cy="461665"/>
          </a:xfrm>
          <a:prstGeom prst="rect">
            <a:avLst/>
          </a:prstGeom>
          <a:solidFill>
            <a:schemeClr val="bg1"/>
          </a:solidFill>
        </p:spPr>
        <p:txBody>
          <a:bodyPr wrap="square" rtlCol="0">
            <a:spAutoFit/>
          </a:bodyPr>
          <a:lstStyle/>
          <a:p>
            <a:r>
              <a:rPr lang="en-GB" sz="2400" b="1" dirty="0" smtClean="0"/>
              <a:t>(b)</a:t>
            </a:r>
            <a:endParaRPr lang="en-GB" sz="2400" b="1" dirty="0"/>
          </a:p>
        </p:txBody>
      </p:sp>
      <p:sp>
        <p:nvSpPr>
          <p:cNvPr id="9" name="TextBox 8"/>
          <p:cNvSpPr txBox="1"/>
          <p:nvPr/>
        </p:nvSpPr>
        <p:spPr>
          <a:xfrm>
            <a:off x="467544" y="3501008"/>
            <a:ext cx="576064" cy="461665"/>
          </a:xfrm>
          <a:prstGeom prst="rect">
            <a:avLst/>
          </a:prstGeom>
          <a:solidFill>
            <a:schemeClr val="bg1"/>
          </a:solidFill>
        </p:spPr>
        <p:txBody>
          <a:bodyPr wrap="square" rtlCol="0">
            <a:spAutoFit/>
          </a:bodyPr>
          <a:lstStyle/>
          <a:p>
            <a:r>
              <a:rPr lang="en-GB" sz="2400" b="1" dirty="0" smtClean="0"/>
              <a:t>(c)</a:t>
            </a:r>
            <a:endParaRPr lang="en-GB" sz="2400" b="1" dirty="0"/>
          </a:p>
        </p:txBody>
      </p:sp>
      <p:sp>
        <p:nvSpPr>
          <p:cNvPr id="10" name="TextBox 9"/>
          <p:cNvSpPr txBox="1"/>
          <p:nvPr/>
        </p:nvSpPr>
        <p:spPr>
          <a:xfrm>
            <a:off x="6156176" y="3356992"/>
            <a:ext cx="576064" cy="461665"/>
          </a:xfrm>
          <a:prstGeom prst="rect">
            <a:avLst/>
          </a:prstGeom>
          <a:solidFill>
            <a:schemeClr val="bg1"/>
          </a:solidFill>
        </p:spPr>
        <p:txBody>
          <a:bodyPr wrap="square" rtlCol="0">
            <a:spAutoFit/>
          </a:bodyPr>
          <a:lstStyle/>
          <a:p>
            <a:r>
              <a:rPr lang="en-GB" sz="2400" b="1" dirty="0" smtClean="0"/>
              <a:t>(d)</a:t>
            </a:r>
            <a:endParaRPr lang="en-GB" sz="2400" b="1" dirty="0"/>
          </a:p>
        </p:txBody>
      </p:sp>
      <p:sp>
        <p:nvSpPr>
          <p:cNvPr id="3" name="Rectangle 2"/>
          <p:cNvSpPr/>
          <p:nvPr/>
        </p:nvSpPr>
        <p:spPr>
          <a:xfrm>
            <a:off x="3851920" y="6504253"/>
            <a:ext cx="5238328" cy="369332"/>
          </a:xfrm>
          <a:prstGeom prst="rect">
            <a:avLst/>
          </a:prstGeom>
        </p:spPr>
        <p:txBody>
          <a:bodyPr wrap="square">
            <a:spAutoFit/>
          </a:bodyPr>
          <a:lstStyle/>
          <a:p>
            <a:r>
              <a:rPr lang="en-GB" dirty="0"/>
              <a:t>Honeychurch </a:t>
            </a:r>
            <a:r>
              <a:rPr lang="en-GB" i="1" dirty="0"/>
              <a:t>et al. Anal. Methods</a:t>
            </a:r>
            <a:r>
              <a:rPr lang="en-GB" dirty="0"/>
              <a:t>, </a:t>
            </a:r>
            <a:r>
              <a:rPr lang="en-GB" b="1" dirty="0"/>
              <a:t>2012</a:t>
            </a:r>
            <a:r>
              <a:rPr lang="en-GB" dirty="0"/>
              <a:t>, 4, 132-140.</a:t>
            </a:r>
          </a:p>
        </p:txBody>
      </p:sp>
      <p:cxnSp>
        <p:nvCxnSpPr>
          <p:cNvPr id="5" name="Straight Arrow Connector 4"/>
          <p:cNvCxnSpPr/>
          <p:nvPr/>
        </p:nvCxnSpPr>
        <p:spPr>
          <a:xfrm>
            <a:off x="1928248" y="992465"/>
            <a:ext cx="648072" cy="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a:off x="4337892" y="992465"/>
            <a:ext cx="677000" cy="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1442136" y="4077072"/>
            <a:ext cx="432048" cy="369332"/>
          </a:xfrm>
          <a:prstGeom prst="rect">
            <a:avLst/>
          </a:prstGeom>
          <a:noFill/>
        </p:spPr>
        <p:txBody>
          <a:bodyPr wrap="square" rtlCol="0">
            <a:spAutoFit/>
          </a:bodyPr>
          <a:lstStyle/>
          <a:p>
            <a:r>
              <a:rPr lang="en-GB" dirty="0" smtClean="0"/>
              <a:t>R1</a:t>
            </a:r>
            <a:endParaRPr lang="en-GB" dirty="0"/>
          </a:p>
        </p:txBody>
      </p:sp>
      <p:sp>
        <p:nvSpPr>
          <p:cNvPr id="6" name="TextBox 5"/>
          <p:cNvSpPr txBox="1"/>
          <p:nvPr/>
        </p:nvSpPr>
        <p:spPr>
          <a:xfrm>
            <a:off x="1321784" y="5109399"/>
            <a:ext cx="432048" cy="369332"/>
          </a:xfrm>
          <a:prstGeom prst="rect">
            <a:avLst/>
          </a:prstGeom>
          <a:noFill/>
        </p:spPr>
        <p:txBody>
          <a:bodyPr wrap="square" rtlCol="0">
            <a:spAutoFit/>
          </a:bodyPr>
          <a:lstStyle/>
          <a:p>
            <a:r>
              <a:rPr lang="en-GB" dirty="0" smtClean="0"/>
              <a:t>R2</a:t>
            </a:r>
            <a:endParaRPr lang="en-GB" dirty="0"/>
          </a:p>
        </p:txBody>
      </p:sp>
      <p:sp>
        <p:nvSpPr>
          <p:cNvPr id="11" name="TextBox 10"/>
          <p:cNvSpPr txBox="1"/>
          <p:nvPr/>
        </p:nvSpPr>
        <p:spPr>
          <a:xfrm>
            <a:off x="1385042" y="5516419"/>
            <a:ext cx="546235" cy="369332"/>
          </a:xfrm>
          <a:prstGeom prst="rect">
            <a:avLst/>
          </a:prstGeom>
          <a:noFill/>
        </p:spPr>
        <p:txBody>
          <a:bodyPr wrap="square" rtlCol="0">
            <a:spAutoFit/>
          </a:bodyPr>
          <a:lstStyle/>
          <a:p>
            <a:r>
              <a:rPr lang="en-GB" dirty="0" smtClean="0"/>
              <a:t>O1</a:t>
            </a:r>
            <a:endParaRPr lang="en-GB" dirty="0"/>
          </a:p>
        </p:txBody>
      </p:sp>
      <p:sp>
        <p:nvSpPr>
          <p:cNvPr id="12" name="TextBox 11"/>
          <p:cNvSpPr txBox="1"/>
          <p:nvPr/>
        </p:nvSpPr>
        <p:spPr>
          <a:xfrm>
            <a:off x="1206868" y="6006778"/>
            <a:ext cx="470535" cy="369332"/>
          </a:xfrm>
          <a:prstGeom prst="rect">
            <a:avLst/>
          </a:prstGeom>
          <a:noFill/>
        </p:spPr>
        <p:txBody>
          <a:bodyPr wrap="square" rtlCol="0">
            <a:spAutoFit/>
          </a:bodyPr>
          <a:lstStyle/>
          <a:p>
            <a:r>
              <a:rPr lang="en-GB" dirty="0" smtClean="0"/>
              <a:t>O2</a:t>
            </a:r>
            <a:endParaRPr lang="en-GB" dirty="0"/>
          </a:p>
        </p:txBody>
      </p:sp>
      <p:sp>
        <p:nvSpPr>
          <p:cNvPr id="18" name="TextBox 17"/>
          <p:cNvSpPr txBox="1"/>
          <p:nvPr/>
        </p:nvSpPr>
        <p:spPr>
          <a:xfrm>
            <a:off x="5508104" y="3657580"/>
            <a:ext cx="470535" cy="369332"/>
          </a:xfrm>
          <a:prstGeom prst="rect">
            <a:avLst/>
          </a:prstGeom>
          <a:noFill/>
        </p:spPr>
        <p:txBody>
          <a:bodyPr wrap="square" rtlCol="0">
            <a:spAutoFit/>
          </a:bodyPr>
          <a:lstStyle/>
          <a:p>
            <a:r>
              <a:rPr lang="en-GB" dirty="0" smtClean="0"/>
              <a:t>O2</a:t>
            </a:r>
            <a:endParaRPr lang="en-GB" dirty="0"/>
          </a:p>
        </p:txBody>
      </p:sp>
      <p:sp>
        <p:nvSpPr>
          <p:cNvPr id="19" name="TextBox 18"/>
          <p:cNvSpPr txBox="1"/>
          <p:nvPr/>
        </p:nvSpPr>
        <p:spPr>
          <a:xfrm>
            <a:off x="5234986" y="4446404"/>
            <a:ext cx="546235" cy="369332"/>
          </a:xfrm>
          <a:prstGeom prst="rect">
            <a:avLst/>
          </a:prstGeom>
          <a:noFill/>
        </p:spPr>
        <p:txBody>
          <a:bodyPr wrap="square" rtlCol="0">
            <a:spAutoFit/>
          </a:bodyPr>
          <a:lstStyle/>
          <a:p>
            <a:r>
              <a:rPr lang="en-GB" dirty="0" smtClean="0"/>
              <a:t>O1</a:t>
            </a:r>
            <a:endParaRPr lang="en-GB" dirty="0"/>
          </a:p>
        </p:txBody>
      </p:sp>
      <p:sp>
        <p:nvSpPr>
          <p:cNvPr id="20" name="TextBox 19"/>
          <p:cNvSpPr txBox="1"/>
          <p:nvPr/>
        </p:nvSpPr>
        <p:spPr>
          <a:xfrm>
            <a:off x="5350405" y="5135846"/>
            <a:ext cx="432048" cy="369332"/>
          </a:xfrm>
          <a:prstGeom prst="rect">
            <a:avLst/>
          </a:prstGeom>
          <a:noFill/>
        </p:spPr>
        <p:txBody>
          <a:bodyPr wrap="square" rtlCol="0">
            <a:spAutoFit/>
          </a:bodyPr>
          <a:lstStyle/>
          <a:p>
            <a:r>
              <a:rPr lang="en-GB" dirty="0" smtClean="0"/>
              <a:t>R2</a:t>
            </a:r>
            <a:endParaRPr lang="en-GB" dirty="0"/>
          </a:p>
        </p:txBody>
      </p:sp>
      <p:sp>
        <p:nvSpPr>
          <p:cNvPr id="21" name="TextBox 20"/>
          <p:cNvSpPr txBox="1"/>
          <p:nvPr/>
        </p:nvSpPr>
        <p:spPr>
          <a:xfrm>
            <a:off x="5507767" y="5701085"/>
            <a:ext cx="432048" cy="369332"/>
          </a:xfrm>
          <a:prstGeom prst="rect">
            <a:avLst/>
          </a:prstGeom>
          <a:noFill/>
        </p:spPr>
        <p:txBody>
          <a:bodyPr wrap="square" rtlCol="0">
            <a:spAutoFit/>
          </a:bodyPr>
          <a:lstStyle/>
          <a:p>
            <a:r>
              <a:rPr lang="en-GB" dirty="0" smtClean="0"/>
              <a:t>R1</a:t>
            </a:r>
            <a:endParaRPr lang="en-GB" dirty="0"/>
          </a:p>
        </p:txBody>
      </p:sp>
    </p:spTree>
    <p:extLst>
      <p:ext uri="{BB962C8B-B14F-4D97-AF65-F5344CB8AC3E}">
        <p14:creationId xmlns:p14="http://schemas.microsoft.com/office/powerpoint/2010/main" val="41540531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548679"/>
            <a:ext cx="4464496" cy="55143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891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167269"/>
            <a:ext cx="4256680" cy="63020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107504" y="6345307"/>
            <a:ext cx="6442074" cy="369332"/>
          </a:xfrm>
          <a:prstGeom prst="rect">
            <a:avLst/>
          </a:prstGeom>
        </p:spPr>
        <p:txBody>
          <a:bodyPr wrap="square">
            <a:spAutoFit/>
          </a:bodyPr>
          <a:lstStyle/>
          <a:p>
            <a:r>
              <a:rPr lang="en-GB" dirty="0"/>
              <a:t>Honeychurch </a:t>
            </a:r>
            <a:r>
              <a:rPr lang="en-GB" i="1" dirty="0"/>
              <a:t>et al</a:t>
            </a:r>
            <a:r>
              <a:rPr lang="en-GB" dirty="0"/>
              <a:t>, </a:t>
            </a:r>
            <a:r>
              <a:rPr lang="en-GB" i="1" dirty="0"/>
              <a:t>Anal. Chem</a:t>
            </a:r>
            <a:r>
              <a:rPr lang="en-GB" dirty="0"/>
              <a:t>. </a:t>
            </a:r>
            <a:r>
              <a:rPr lang="en-GB" b="1" dirty="0"/>
              <a:t>2006</a:t>
            </a:r>
            <a:r>
              <a:rPr lang="en-GB" dirty="0"/>
              <a:t>, 78, 416-423.</a:t>
            </a:r>
          </a:p>
        </p:txBody>
      </p:sp>
    </p:spTree>
    <p:extLst>
      <p:ext uri="{BB962C8B-B14F-4D97-AF65-F5344CB8AC3E}">
        <p14:creationId xmlns:p14="http://schemas.microsoft.com/office/powerpoint/2010/main" val="1287014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89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428604"/>
            <a:ext cx="8229600" cy="1143000"/>
          </a:xfrm>
        </p:spPr>
        <p:txBody>
          <a:bodyPr>
            <a:normAutofit fontScale="90000"/>
          </a:bodyPr>
          <a:lstStyle/>
          <a:p>
            <a:r>
              <a:rPr lang="en-GB" b="1" dirty="0" smtClean="0"/>
              <a:t>High-Performance Liquid Chromatography Coupled with Dual Electrochemical Detection (LC-DED)</a:t>
            </a:r>
            <a:r>
              <a:rPr lang="en-GB" sz="4800" dirty="0" smtClean="0"/>
              <a:t> </a:t>
            </a:r>
            <a:endParaRPr lang="en-GB" dirty="0"/>
          </a:p>
        </p:txBody>
      </p:sp>
      <p:sp>
        <p:nvSpPr>
          <p:cNvPr id="3" name="Content Placeholder 2"/>
          <p:cNvSpPr>
            <a:spLocks noGrp="1"/>
          </p:cNvSpPr>
          <p:nvPr>
            <p:ph idx="1"/>
          </p:nvPr>
        </p:nvSpPr>
        <p:spPr>
          <a:xfrm>
            <a:off x="214282" y="2143116"/>
            <a:ext cx="8515352" cy="4525963"/>
          </a:xfrm>
        </p:spPr>
        <p:txBody>
          <a:bodyPr>
            <a:normAutofit lnSpcReduction="10000"/>
          </a:bodyPr>
          <a:lstStyle/>
          <a:p>
            <a:pPr>
              <a:lnSpc>
                <a:spcPct val="90000"/>
              </a:lnSpc>
            </a:pPr>
            <a:r>
              <a:rPr lang="en-GB" i="1" dirty="0" smtClean="0"/>
              <a:t>“</a:t>
            </a:r>
            <a:r>
              <a:rPr lang="en-GB" i="1" dirty="0" smtClean="0">
                <a:solidFill>
                  <a:srgbClr val="FF0000"/>
                </a:solidFill>
              </a:rPr>
              <a:t>Generator” </a:t>
            </a:r>
            <a:r>
              <a:rPr lang="en-GB" i="1" dirty="0" smtClean="0"/>
              <a:t>and </a:t>
            </a:r>
            <a:r>
              <a:rPr lang="en-GB" i="1" dirty="0" smtClean="0">
                <a:solidFill>
                  <a:srgbClr val="FF0000"/>
                </a:solidFill>
              </a:rPr>
              <a:t>“Detector” </a:t>
            </a:r>
            <a:r>
              <a:rPr lang="en-GB" i="1" dirty="0" smtClean="0"/>
              <a:t>Cells</a:t>
            </a:r>
          </a:p>
          <a:p>
            <a:pPr>
              <a:lnSpc>
                <a:spcPct val="90000"/>
              </a:lnSpc>
            </a:pPr>
            <a:r>
              <a:rPr lang="en-GB" i="1" dirty="0" smtClean="0"/>
              <a:t>“Generator” cell- analyte is electrochemically converted to a product that can be then more readily electrochemically determined at the “Detector” cell. </a:t>
            </a:r>
          </a:p>
          <a:p>
            <a:pPr>
              <a:lnSpc>
                <a:spcPct val="90000"/>
              </a:lnSpc>
            </a:pPr>
            <a:r>
              <a:rPr lang="en-GB" i="1" dirty="0" smtClean="0"/>
              <a:t>Advantages - lower working potentials:</a:t>
            </a:r>
          </a:p>
          <a:p>
            <a:pPr>
              <a:lnSpc>
                <a:spcPct val="90000"/>
              </a:lnSpc>
            </a:pPr>
            <a:r>
              <a:rPr lang="en-GB" i="1" dirty="0" smtClean="0"/>
              <a:t> lower background currents</a:t>
            </a:r>
          </a:p>
          <a:p>
            <a:pPr>
              <a:lnSpc>
                <a:spcPct val="90000"/>
              </a:lnSpc>
            </a:pPr>
            <a:r>
              <a:rPr lang="en-GB" i="1" dirty="0" smtClean="0"/>
              <a:t>less interferences -</a:t>
            </a:r>
          </a:p>
          <a:p>
            <a:pPr>
              <a:lnSpc>
                <a:spcPct val="90000"/>
              </a:lnSpc>
            </a:pPr>
            <a:r>
              <a:rPr lang="en-GB" i="1" dirty="0" smtClean="0"/>
              <a:t>oxygen – no degassing, number of common other interferences not seen.</a:t>
            </a:r>
          </a:p>
          <a:p>
            <a:endParaRPr lang="en-GB" dirty="0"/>
          </a:p>
        </p:txBody>
      </p:sp>
    </p:spTree>
    <p:extLst>
      <p:ext uri="{BB962C8B-B14F-4D97-AF65-F5344CB8AC3E}">
        <p14:creationId xmlns:p14="http://schemas.microsoft.com/office/powerpoint/2010/main" val="488057799"/>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5"/>
          <p:cNvGrpSpPr>
            <a:grpSpLocks/>
          </p:cNvGrpSpPr>
          <p:nvPr/>
        </p:nvGrpSpPr>
        <p:grpSpPr bwMode="auto">
          <a:xfrm>
            <a:off x="361950" y="419100"/>
            <a:ext cx="2819400" cy="990600"/>
            <a:chOff x="228" y="264"/>
            <a:chExt cx="1776" cy="624"/>
          </a:xfrm>
          <a:solidFill>
            <a:schemeClr val="bg2"/>
          </a:solidFill>
        </p:grpSpPr>
        <p:sp>
          <p:nvSpPr>
            <p:cNvPr id="21509" name="Rectangle 5"/>
            <p:cNvSpPr>
              <a:spLocks noChangeArrowheads="1"/>
            </p:cNvSpPr>
            <p:nvPr/>
          </p:nvSpPr>
          <p:spPr bwMode="auto">
            <a:xfrm>
              <a:off x="228" y="264"/>
              <a:ext cx="1776" cy="624"/>
            </a:xfrm>
            <a:prstGeom prst="rect">
              <a:avLst/>
            </a:prstGeom>
            <a:grpFill/>
            <a:ln w="9525">
              <a:solidFill>
                <a:schemeClr val="tx1"/>
              </a:solidFill>
              <a:miter lim="800000"/>
              <a:headEnd/>
              <a:tailEnd/>
            </a:ln>
            <a:effectLst/>
          </p:spPr>
          <p:txBody>
            <a:bodyPr wrap="none" anchor="ctr"/>
            <a:lstStyle/>
            <a:p>
              <a:endParaRPr lang="en-GB"/>
            </a:p>
          </p:txBody>
        </p:sp>
        <p:sp>
          <p:nvSpPr>
            <p:cNvPr id="21510" name="Text Box 6"/>
            <p:cNvSpPr txBox="1">
              <a:spLocks noChangeArrowheads="1"/>
            </p:cNvSpPr>
            <p:nvPr/>
          </p:nvSpPr>
          <p:spPr bwMode="auto">
            <a:xfrm>
              <a:off x="567" y="346"/>
              <a:ext cx="948" cy="291"/>
            </a:xfrm>
            <a:prstGeom prst="rect">
              <a:avLst/>
            </a:prstGeom>
            <a:grpFill/>
            <a:ln w="9525">
              <a:noFill/>
              <a:miter lim="800000"/>
              <a:headEnd/>
              <a:tailEnd/>
            </a:ln>
            <a:effectLst/>
          </p:spPr>
          <p:txBody>
            <a:bodyPr>
              <a:spAutoFit/>
            </a:bodyPr>
            <a:lstStyle/>
            <a:p>
              <a:pPr algn="ctr" eaLnBrk="0" hangingPunct="0">
                <a:spcBef>
                  <a:spcPct val="50000"/>
                </a:spcBef>
              </a:pPr>
              <a:r>
                <a:rPr lang="en-GB" sz="2400" dirty="0"/>
                <a:t>HPLC </a:t>
              </a:r>
            </a:p>
          </p:txBody>
        </p:sp>
      </p:grpSp>
      <p:sp>
        <p:nvSpPr>
          <p:cNvPr id="21514" name="Line 10"/>
          <p:cNvSpPr>
            <a:spLocks noChangeShapeType="1"/>
          </p:cNvSpPr>
          <p:nvPr/>
        </p:nvSpPr>
        <p:spPr bwMode="auto">
          <a:xfrm>
            <a:off x="1619250" y="5372100"/>
            <a:ext cx="0" cy="571500"/>
          </a:xfrm>
          <a:prstGeom prst="line">
            <a:avLst/>
          </a:prstGeom>
          <a:noFill/>
          <a:ln w="38100">
            <a:solidFill>
              <a:schemeClr val="tx1"/>
            </a:solidFill>
            <a:round/>
            <a:headEnd/>
            <a:tailEnd type="triangle" w="med" len="med"/>
          </a:ln>
          <a:effectLst/>
        </p:spPr>
        <p:txBody>
          <a:bodyPr/>
          <a:lstStyle/>
          <a:p>
            <a:endParaRPr lang="en-GB"/>
          </a:p>
        </p:txBody>
      </p:sp>
      <p:sp>
        <p:nvSpPr>
          <p:cNvPr id="21515" name="Line 11"/>
          <p:cNvSpPr>
            <a:spLocks noChangeShapeType="1"/>
          </p:cNvSpPr>
          <p:nvPr/>
        </p:nvSpPr>
        <p:spPr bwMode="auto">
          <a:xfrm>
            <a:off x="1619250" y="5943600"/>
            <a:ext cx="1200150" cy="0"/>
          </a:xfrm>
          <a:prstGeom prst="line">
            <a:avLst/>
          </a:prstGeom>
          <a:noFill/>
          <a:ln w="38100">
            <a:solidFill>
              <a:schemeClr val="tx1"/>
            </a:solidFill>
            <a:round/>
            <a:headEnd/>
            <a:tailEnd type="triangle" w="med" len="med"/>
          </a:ln>
          <a:effectLst/>
        </p:spPr>
        <p:txBody>
          <a:bodyPr/>
          <a:lstStyle/>
          <a:p>
            <a:endParaRPr lang="en-GB"/>
          </a:p>
        </p:txBody>
      </p:sp>
      <p:sp>
        <p:nvSpPr>
          <p:cNvPr id="21516" name="Line 12"/>
          <p:cNvSpPr>
            <a:spLocks noChangeShapeType="1"/>
          </p:cNvSpPr>
          <p:nvPr/>
        </p:nvSpPr>
        <p:spPr bwMode="auto">
          <a:xfrm flipV="1">
            <a:off x="2819400" y="3886200"/>
            <a:ext cx="0" cy="2057400"/>
          </a:xfrm>
          <a:prstGeom prst="line">
            <a:avLst/>
          </a:prstGeom>
          <a:noFill/>
          <a:ln w="38100">
            <a:solidFill>
              <a:schemeClr val="tx1"/>
            </a:solidFill>
            <a:round/>
            <a:headEnd/>
            <a:tailEnd type="triangle" w="med" len="med"/>
          </a:ln>
          <a:effectLst/>
        </p:spPr>
        <p:txBody>
          <a:bodyPr/>
          <a:lstStyle/>
          <a:p>
            <a:endParaRPr lang="en-GB"/>
          </a:p>
        </p:txBody>
      </p:sp>
      <p:sp>
        <p:nvSpPr>
          <p:cNvPr id="21517" name="Line 13"/>
          <p:cNvSpPr>
            <a:spLocks noChangeShapeType="1"/>
          </p:cNvSpPr>
          <p:nvPr/>
        </p:nvSpPr>
        <p:spPr bwMode="auto">
          <a:xfrm>
            <a:off x="2819400" y="3886200"/>
            <a:ext cx="647700" cy="0"/>
          </a:xfrm>
          <a:prstGeom prst="line">
            <a:avLst/>
          </a:prstGeom>
          <a:noFill/>
          <a:ln w="38100">
            <a:solidFill>
              <a:schemeClr val="tx1"/>
            </a:solidFill>
            <a:round/>
            <a:headEnd/>
            <a:tailEnd type="triangle" w="med" len="med"/>
          </a:ln>
          <a:effectLst/>
        </p:spPr>
        <p:txBody>
          <a:bodyPr/>
          <a:lstStyle/>
          <a:p>
            <a:endParaRPr lang="en-GB"/>
          </a:p>
        </p:txBody>
      </p:sp>
      <p:sp>
        <p:nvSpPr>
          <p:cNvPr id="21519" name="Line 15"/>
          <p:cNvSpPr>
            <a:spLocks noChangeShapeType="1"/>
          </p:cNvSpPr>
          <p:nvPr/>
        </p:nvSpPr>
        <p:spPr bwMode="auto">
          <a:xfrm flipV="1">
            <a:off x="4953000" y="3863975"/>
            <a:ext cx="1076325" cy="22225"/>
          </a:xfrm>
          <a:prstGeom prst="line">
            <a:avLst/>
          </a:prstGeom>
          <a:noFill/>
          <a:ln w="38100">
            <a:solidFill>
              <a:schemeClr val="tx1"/>
            </a:solidFill>
            <a:round/>
            <a:headEnd/>
            <a:tailEnd type="triangle" w="med" len="med"/>
          </a:ln>
          <a:effectLst/>
        </p:spPr>
        <p:txBody>
          <a:bodyPr/>
          <a:lstStyle/>
          <a:p>
            <a:endParaRPr lang="en-GB"/>
          </a:p>
        </p:txBody>
      </p:sp>
      <p:grpSp>
        <p:nvGrpSpPr>
          <p:cNvPr id="3" name="Group 26"/>
          <p:cNvGrpSpPr>
            <a:grpSpLocks/>
          </p:cNvGrpSpPr>
          <p:nvPr/>
        </p:nvGrpSpPr>
        <p:grpSpPr bwMode="auto">
          <a:xfrm>
            <a:off x="3467100" y="3406775"/>
            <a:ext cx="1733550" cy="933450"/>
            <a:chOff x="2184" y="2146"/>
            <a:chExt cx="1092" cy="588"/>
          </a:xfrm>
        </p:grpSpPr>
        <p:sp>
          <p:nvSpPr>
            <p:cNvPr id="21512" name="Rectangle 8"/>
            <p:cNvSpPr>
              <a:spLocks noChangeArrowheads="1"/>
            </p:cNvSpPr>
            <p:nvPr/>
          </p:nvSpPr>
          <p:spPr bwMode="auto">
            <a:xfrm>
              <a:off x="2184" y="2146"/>
              <a:ext cx="936" cy="588"/>
            </a:xfrm>
            <a:prstGeom prst="rect">
              <a:avLst/>
            </a:prstGeom>
            <a:solidFill>
              <a:schemeClr val="accent1"/>
            </a:solidFill>
            <a:ln w="9525">
              <a:solidFill>
                <a:schemeClr val="tx1"/>
              </a:solidFill>
              <a:miter lim="800000"/>
              <a:headEnd/>
              <a:tailEnd/>
            </a:ln>
            <a:effectLst/>
          </p:spPr>
          <p:txBody>
            <a:bodyPr wrap="none" anchor="ctr"/>
            <a:lstStyle/>
            <a:p>
              <a:endParaRPr lang="en-GB"/>
            </a:p>
          </p:txBody>
        </p:sp>
        <p:sp>
          <p:nvSpPr>
            <p:cNvPr id="21520" name="Text Box 16"/>
            <p:cNvSpPr txBox="1">
              <a:spLocks noChangeArrowheads="1"/>
            </p:cNvSpPr>
            <p:nvPr/>
          </p:nvSpPr>
          <p:spPr bwMode="auto">
            <a:xfrm>
              <a:off x="2184" y="2160"/>
              <a:ext cx="1092" cy="288"/>
            </a:xfrm>
            <a:prstGeom prst="rect">
              <a:avLst/>
            </a:prstGeom>
            <a:noFill/>
            <a:ln w="9525">
              <a:noFill/>
              <a:miter lim="800000"/>
              <a:headEnd/>
              <a:tailEnd/>
            </a:ln>
            <a:effectLst/>
          </p:spPr>
          <p:txBody>
            <a:bodyPr>
              <a:spAutoFit/>
            </a:bodyPr>
            <a:lstStyle/>
            <a:p>
              <a:pPr eaLnBrk="0" hangingPunct="0">
                <a:spcBef>
                  <a:spcPct val="50000"/>
                </a:spcBef>
              </a:pPr>
              <a:r>
                <a:rPr lang="en-GB" sz="2400">
                  <a:solidFill>
                    <a:srgbClr val="FFFF66"/>
                  </a:solidFill>
                </a:rPr>
                <a:t>generator</a:t>
              </a:r>
            </a:p>
          </p:txBody>
        </p:sp>
      </p:grpSp>
      <p:grpSp>
        <p:nvGrpSpPr>
          <p:cNvPr id="4" name="Group 27"/>
          <p:cNvGrpSpPr>
            <a:grpSpLocks/>
          </p:cNvGrpSpPr>
          <p:nvPr/>
        </p:nvGrpSpPr>
        <p:grpSpPr bwMode="auto">
          <a:xfrm>
            <a:off x="6029325" y="3406775"/>
            <a:ext cx="1628775" cy="955675"/>
            <a:chOff x="3798" y="2146"/>
            <a:chExt cx="1026" cy="602"/>
          </a:xfrm>
        </p:grpSpPr>
        <p:sp>
          <p:nvSpPr>
            <p:cNvPr id="21518" name="Rectangle 14"/>
            <p:cNvSpPr>
              <a:spLocks noChangeArrowheads="1"/>
            </p:cNvSpPr>
            <p:nvPr/>
          </p:nvSpPr>
          <p:spPr bwMode="auto">
            <a:xfrm>
              <a:off x="3798" y="2160"/>
              <a:ext cx="936" cy="588"/>
            </a:xfrm>
            <a:prstGeom prst="rect">
              <a:avLst/>
            </a:prstGeom>
            <a:solidFill>
              <a:schemeClr val="accent1"/>
            </a:solidFill>
            <a:ln w="9525">
              <a:solidFill>
                <a:schemeClr val="tx1"/>
              </a:solidFill>
              <a:miter lim="800000"/>
              <a:headEnd/>
              <a:tailEnd/>
            </a:ln>
            <a:effectLst/>
          </p:spPr>
          <p:txBody>
            <a:bodyPr wrap="none" anchor="ctr"/>
            <a:lstStyle/>
            <a:p>
              <a:endParaRPr lang="en-GB"/>
            </a:p>
          </p:txBody>
        </p:sp>
        <p:sp>
          <p:nvSpPr>
            <p:cNvPr id="21521" name="Text Box 17"/>
            <p:cNvSpPr txBox="1">
              <a:spLocks noChangeArrowheads="1"/>
            </p:cNvSpPr>
            <p:nvPr/>
          </p:nvSpPr>
          <p:spPr bwMode="auto">
            <a:xfrm>
              <a:off x="3888" y="2146"/>
              <a:ext cx="936" cy="288"/>
            </a:xfrm>
            <a:prstGeom prst="rect">
              <a:avLst/>
            </a:prstGeom>
            <a:noFill/>
            <a:ln w="9525">
              <a:noFill/>
              <a:miter lim="800000"/>
              <a:headEnd/>
              <a:tailEnd/>
            </a:ln>
            <a:effectLst/>
          </p:spPr>
          <p:txBody>
            <a:bodyPr>
              <a:spAutoFit/>
            </a:bodyPr>
            <a:lstStyle/>
            <a:p>
              <a:pPr eaLnBrk="0" hangingPunct="0">
                <a:spcBef>
                  <a:spcPct val="50000"/>
                </a:spcBef>
              </a:pPr>
              <a:r>
                <a:rPr lang="en-GB" sz="2400">
                  <a:solidFill>
                    <a:srgbClr val="FF0066"/>
                  </a:solidFill>
                </a:rPr>
                <a:t>detector</a:t>
              </a:r>
            </a:p>
          </p:txBody>
        </p:sp>
      </p:grpSp>
      <p:grpSp>
        <p:nvGrpSpPr>
          <p:cNvPr id="5" name="Group 28"/>
          <p:cNvGrpSpPr>
            <a:grpSpLocks/>
          </p:cNvGrpSpPr>
          <p:nvPr/>
        </p:nvGrpSpPr>
        <p:grpSpPr bwMode="auto">
          <a:xfrm>
            <a:off x="5829301" y="685800"/>
            <a:ext cx="2487613" cy="971550"/>
            <a:chOff x="3672" y="432"/>
            <a:chExt cx="1567" cy="612"/>
          </a:xfrm>
        </p:grpSpPr>
        <p:sp>
          <p:nvSpPr>
            <p:cNvPr id="21508" name="Rectangle 4"/>
            <p:cNvSpPr>
              <a:spLocks noChangeArrowheads="1"/>
            </p:cNvSpPr>
            <p:nvPr/>
          </p:nvSpPr>
          <p:spPr bwMode="auto">
            <a:xfrm>
              <a:off x="3672" y="432"/>
              <a:ext cx="1440" cy="612"/>
            </a:xfrm>
            <a:prstGeom prst="rect">
              <a:avLst/>
            </a:prstGeom>
            <a:solidFill>
              <a:schemeClr val="accent1"/>
            </a:solidFill>
            <a:ln w="9525">
              <a:solidFill>
                <a:schemeClr val="tx1"/>
              </a:solidFill>
              <a:miter lim="800000"/>
              <a:headEnd/>
              <a:tailEnd/>
            </a:ln>
            <a:effectLst/>
          </p:spPr>
          <p:txBody>
            <a:bodyPr wrap="none" anchor="ctr"/>
            <a:lstStyle/>
            <a:p>
              <a:endParaRPr lang="en-GB"/>
            </a:p>
          </p:txBody>
        </p:sp>
        <p:sp>
          <p:nvSpPr>
            <p:cNvPr id="21522" name="Text Box 18"/>
            <p:cNvSpPr txBox="1">
              <a:spLocks noChangeArrowheads="1"/>
            </p:cNvSpPr>
            <p:nvPr/>
          </p:nvSpPr>
          <p:spPr bwMode="auto">
            <a:xfrm>
              <a:off x="3742" y="576"/>
              <a:ext cx="1497" cy="291"/>
            </a:xfrm>
            <a:prstGeom prst="rect">
              <a:avLst/>
            </a:prstGeom>
            <a:noFill/>
            <a:ln w="9525">
              <a:noFill/>
              <a:miter lim="800000"/>
              <a:headEnd/>
              <a:tailEnd/>
            </a:ln>
            <a:effectLst/>
          </p:spPr>
          <p:txBody>
            <a:bodyPr wrap="square">
              <a:spAutoFit/>
            </a:bodyPr>
            <a:lstStyle/>
            <a:p>
              <a:pPr eaLnBrk="0" hangingPunct="0">
                <a:spcBef>
                  <a:spcPct val="50000"/>
                </a:spcBef>
              </a:pPr>
              <a:r>
                <a:rPr lang="en-GB" sz="2400" dirty="0">
                  <a:solidFill>
                    <a:srgbClr val="FFC000"/>
                  </a:solidFill>
                </a:rPr>
                <a:t>c</a:t>
              </a:r>
              <a:r>
                <a:rPr lang="en-GB" sz="2400" dirty="0" smtClean="0">
                  <a:solidFill>
                    <a:srgbClr val="FFC000"/>
                  </a:solidFill>
                </a:rPr>
                <a:t>hart recorder</a:t>
              </a:r>
              <a:endParaRPr lang="en-GB" sz="2400" dirty="0">
                <a:solidFill>
                  <a:srgbClr val="FFC000"/>
                </a:solidFill>
              </a:endParaRPr>
            </a:p>
          </p:txBody>
        </p:sp>
      </p:grpSp>
      <p:sp>
        <p:nvSpPr>
          <p:cNvPr id="21523" name="Line 19"/>
          <p:cNvSpPr>
            <a:spLocks noChangeShapeType="1"/>
          </p:cNvSpPr>
          <p:nvPr/>
        </p:nvSpPr>
        <p:spPr bwMode="auto">
          <a:xfrm flipV="1">
            <a:off x="6686550" y="1657350"/>
            <a:ext cx="0" cy="1771650"/>
          </a:xfrm>
          <a:prstGeom prst="line">
            <a:avLst/>
          </a:prstGeom>
          <a:noFill/>
          <a:ln w="9525">
            <a:solidFill>
              <a:schemeClr val="tx1"/>
            </a:solidFill>
            <a:round/>
            <a:headEnd/>
            <a:tailEnd/>
          </a:ln>
          <a:effectLst/>
        </p:spPr>
        <p:txBody>
          <a:bodyPr/>
          <a:lstStyle/>
          <a:p>
            <a:endParaRPr lang="en-GB"/>
          </a:p>
        </p:txBody>
      </p:sp>
      <p:sp>
        <p:nvSpPr>
          <p:cNvPr id="21524" name="Line 20"/>
          <p:cNvSpPr>
            <a:spLocks noChangeShapeType="1"/>
          </p:cNvSpPr>
          <p:nvPr/>
        </p:nvSpPr>
        <p:spPr bwMode="auto">
          <a:xfrm flipV="1">
            <a:off x="7467600" y="3861048"/>
            <a:ext cx="848816" cy="12452"/>
          </a:xfrm>
          <a:prstGeom prst="line">
            <a:avLst/>
          </a:prstGeom>
          <a:noFill/>
          <a:ln w="38100">
            <a:solidFill>
              <a:schemeClr val="tx1"/>
            </a:solidFill>
            <a:round/>
            <a:headEnd/>
            <a:tailEnd type="triangle" w="med" len="med"/>
          </a:ln>
          <a:effectLst/>
        </p:spPr>
        <p:txBody>
          <a:bodyPr/>
          <a:lstStyle/>
          <a:p>
            <a:endParaRPr lang="en-GB"/>
          </a:p>
        </p:txBody>
      </p:sp>
      <p:sp>
        <p:nvSpPr>
          <p:cNvPr id="21527" name="Text Box 23"/>
          <p:cNvSpPr txBox="1">
            <a:spLocks noChangeArrowheads="1"/>
          </p:cNvSpPr>
          <p:nvPr/>
        </p:nvSpPr>
        <p:spPr bwMode="auto">
          <a:xfrm>
            <a:off x="3203575" y="4652963"/>
            <a:ext cx="2447925" cy="366712"/>
          </a:xfrm>
          <a:prstGeom prst="rect">
            <a:avLst/>
          </a:prstGeom>
          <a:noFill/>
          <a:ln w="9525">
            <a:noFill/>
            <a:miter lim="800000"/>
            <a:headEnd/>
            <a:tailEnd/>
          </a:ln>
          <a:effectLst/>
        </p:spPr>
        <p:txBody>
          <a:bodyPr>
            <a:spAutoFit/>
          </a:bodyPr>
          <a:lstStyle/>
          <a:p>
            <a:pPr>
              <a:spcBef>
                <a:spcPct val="50000"/>
              </a:spcBef>
            </a:pPr>
            <a:r>
              <a:rPr lang="en-GB" b="1" dirty="0"/>
              <a:t>3 mm diameter GCE</a:t>
            </a:r>
          </a:p>
        </p:txBody>
      </p:sp>
      <p:sp>
        <p:nvSpPr>
          <p:cNvPr id="21528" name="Text Box 24"/>
          <p:cNvSpPr txBox="1">
            <a:spLocks noChangeArrowheads="1"/>
          </p:cNvSpPr>
          <p:nvPr/>
        </p:nvSpPr>
        <p:spPr bwMode="auto">
          <a:xfrm>
            <a:off x="5940425" y="4724400"/>
            <a:ext cx="2592388" cy="366713"/>
          </a:xfrm>
          <a:prstGeom prst="rect">
            <a:avLst/>
          </a:prstGeom>
          <a:noFill/>
          <a:ln w="9525">
            <a:noFill/>
            <a:miter lim="800000"/>
            <a:headEnd/>
            <a:tailEnd/>
          </a:ln>
          <a:effectLst/>
        </p:spPr>
        <p:txBody>
          <a:bodyPr>
            <a:spAutoFit/>
          </a:bodyPr>
          <a:lstStyle/>
          <a:p>
            <a:pPr>
              <a:spcBef>
                <a:spcPct val="50000"/>
              </a:spcBef>
            </a:pPr>
            <a:r>
              <a:rPr lang="en-GB" b="1" dirty="0"/>
              <a:t>3 mm diameter GCE</a:t>
            </a:r>
          </a:p>
        </p:txBody>
      </p:sp>
      <p:grpSp>
        <p:nvGrpSpPr>
          <p:cNvPr id="6" name="Group 30"/>
          <p:cNvGrpSpPr/>
          <p:nvPr/>
        </p:nvGrpSpPr>
        <p:grpSpPr>
          <a:xfrm>
            <a:off x="1258888" y="1409700"/>
            <a:ext cx="2455856" cy="1695450"/>
            <a:chOff x="1258888" y="1409700"/>
            <a:chExt cx="2455856" cy="1695450"/>
          </a:xfrm>
        </p:grpSpPr>
        <p:grpSp>
          <p:nvGrpSpPr>
            <p:cNvPr id="7" name="Group 22"/>
            <p:cNvGrpSpPr>
              <a:grpSpLocks/>
            </p:cNvGrpSpPr>
            <p:nvPr/>
          </p:nvGrpSpPr>
          <p:grpSpPr bwMode="auto">
            <a:xfrm>
              <a:off x="1258888" y="1409700"/>
              <a:ext cx="720725" cy="1695450"/>
              <a:chOff x="793" y="888"/>
              <a:chExt cx="454" cy="1068"/>
            </a:xfrm>
          </p:grpSpPr>
          <p:sp>
            <p:nvSpPr>
              <p:cNvPr id="21511" name="Line 7"/>
              <p:cNvSpPr>
                <a:spLocks noChangeShapeType="1"/>
              </p:cNvSpPr>
              <p:nvPr/>
            </p:nvSpPr>
            <p:spPr bwMode="auto">
              <a:xfrm>
                <a:off x="1008" y="888"/>
                <a:ext cx="12" cy="1068"/>
              </a:xfrm>
              <a:prstGeom prst="line">
                <a:avLst/>
              </a:prstGeom>
              <a:noFill/>
              <a:ln w="38100">
                <a:solidFill>
                  <a:schemeClr val="tx1"/>
                </a:solidFill>
                <a:round/>
                <a:headEnd/>
                <a:tailEnd type="triangle" w="med" len="med"/>
              </a:ln>
              <a:effectLst/>
            </p:spPr>
            <p:txBody>
              <a:bodyPr/>
              <a:lstStyle/>
              <a:p>
                <a:endParaRPr lang="en-GB"/>
              </a:p>
            </p:txBody>
          </p:sp>
          <p:sp>
            <p:nvSpPr>
              <p:cNvPr id="21525" name="Oval 21"/>
              <p:cNvSpPr>
                <a:spLocks noChangeArrowheads="1"/>
              </p:cNvSpPr>
              <p:nvPr/>
            </p:nvSpPr>
            <p:spPr bwMode="auto">
              <a:xfrm>
                <a:off x="793" y="1207"/>
                <a:ext cx="454" cy="318"/>
              </a:xfrm>
              <a:prstGeom prst="ellipse">
                <a:avLst/>
              </a:prstGeom>
              <a:solidFill>
                <a:schemeClr val="accent1"/>
              </a:solidFill>
              <a:ln w="9525">
                <a:solidFill>
                  <a:schemeClr val="tx1"/>
                </a:solidFill>
                <a:round/>
                <a:headEnd/>
                <a:tailEnd/>
              </a:ln>
              <a:effectLst/>
            </p:spPr>
            <p:txBody>
              <a:bodyPr wrap="none" anchor="ctr"/>
              <a:lstStyle/>
              <a:p>
                <a:endParaRPr lang="en-GB"/>
              </a:p>
            </p:txBody>
          </p:sp>
        </p:grpSp>
        <p:sp>
          <p:nvSpPr>
            <p:cNvPr id="29" name="TextBox 28"/>
            <p:cNvSpPr txBox="1"/>
            <p:nvPr/>
          </p:nvSpPr>
          <p:spPr>
            <a:xfrm>
              <a:off x="2071670" y="2000240"/>
              <a:ext cx="1643074" cy="646331"/>
            </a:xfrm>
            <a:prstGeom prst="rect">
              <a:avLst/>
            </a:prstGeom>
            <a:noFill/>
          </p:spPr>
          <p:txBody>
            <a:bodyPr wrap="square" rtlCol="0">
              <a:spAutoFit/>
            </a:bodyPr>
            <a:lstStyle/>
            <a:p>
              <a:r>
                <a:rPr lang="en-GB" dirty="0" smtClean="0"/>
                <a:t>Rheodyne injector</a:t>
              </a:r>
              <a:endParaRPr lang="en-GB" dirty="0"/>
            </a:p>
          </p:txBody>
        </p:sp>
      </p:grpSp>
      <p:grpSp>
        <p:nvGrpSpPr>
          <p:cNvPr id="8" name="Group 31"/>
          <p:cNvGrpSpPr/>
          <p:nvPr/>
        </p:nvGrpSpPr>
        <p:grpSpPr>
          <a:xfrm>
            <a:off x="88571" y="3000372"/>
            <a:ext cx="2268851" cy="2500330"/>
            <a:chOff x="88571" y="3000372"/>
            <a:chExt cx="2268851" cy="2500330"/>
          </a:xfrm>
        </p:grpSpPr>
        <p:grpSp>
          <p:nvGrpSpPr>
            <p:cNvPr id="9" name="Group 27"/>
            <p:cNvGrpSpPr/>
            <p:nvPr/>
          </p:nvGrpSpPr>
          <p:grpSpPr>
            <a:xfrm>
              <a:off x="1071538" y="3000372"/>
              <a:ext cx="1285884" cy="2500330"/>
              <a:chOff x="1071538" y="3000372"/>
              <a:chExt cx="1285884" cy="2500330"/>
            </a:xfrm>
          </p:grpSpPr>
          <p:sp>
            <p:nvSpPr>
              <p:cNvPr id="27" name="Rectangle 26"/>
              <p:cNvSpPr/>
              <p:nvPr/>
            </p:nvSpPr>
            <p:spPr>
              <a:xfrm>
                <a:off x="1071538" y="3000372"/>
                <a:ext cx="1285884" cy="250033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513" name="Rectangle 9"/>
              <p:cNvSpPr>
                <a:spLocks noChangeArrowheads="1"/>
              </p:cNvSpPr>
              <p:nvPr/>
            </p:nvSpPr>
            <p:spPr bwMode="auto">
              <a:xfrm>
                <a:off x="1514475" y="3105150"/>
                <a:ext cx="171450" cy="2266950"/>
              </a:xfrm>
              <a:prstGeom prst="rect">
                <a:avLst/>
              </a:prstGeom>
              <a:solidFill>
                <a:schemeClr val="accent1"/>
              </a:solidFill>
              <a:ln w="9525">
                <a:solidFill>
                  <a:schemeClr val="tx1"/>
                </a:solidFill>
                <a:miter lim="800000"/>
                <a:headEnd/>
                <a:tailEnd/>
              </a:ln>
              <a:effectLst/>
            </p:spPr>
            <p:txBody>
              <a:bodyPr wrap="none" anchor="ctr"/>
              <a:lstStyle/>
              <a:p>
                <a:endParaRPr lang="en-GB"/>
              </a:p>
            </p:txBody>
          </p:sp>
        </p:grpSp>
        <p:sp>
          <p:nvSpPr>
            <p:cNvPr id="30" name="TextBox 29"/>
            <p:cNvSpPr txBox="1"/>
            <p:nvPr/>
          </p:nvSpPr>
          <p:spPr>
            <a:xfrm>
              <a:off x="88571" y="3929066"/>
              <a:ext cx="1857388" cy="584775"/>
            </a:xfrm>
            <a:prstGeom prst="rect">
              <a:avLst/>
            </a:prstGeom>
            <a:noFill/>
          </p:spPr>
          <p:txBody>
            <a:bodyPr wrap="square" rtlCol="0">
              <a:spAutoFit/>
            </a:bodyPr>
            <a:lstStyle/>
            <a:p>
              <a:r>
                <a:rPr lang="en-GB" sz="1600" dirty="0" smtClean="0"/>
                <a:t>Thermostatically controlled Column</a:t>
              </a:r>
              <a:endParaRPr lang="en-GB" sz="1600" dirty="0"/>
            </a:p>
          </p:txBody>
        </p:sp>
      </p:grpSp>
      <p:grpSp>
        <p:nvGrpSpPr>
          <p:cNvPr id="10" name="Group 34"/>
          <p:cNvGrpSpPr/>
          <p:nvPr/>
        </p:nvGrpSpPr>
        <p:grpSpPr>
          <a:xfrm>
            <a:off x="3059832" y="2257425"/>
            <a:ext cx="4896544" cy="3115791"/>
            <a:chOff x="3059832" y="2257425"/>
            <a:chExt cx="4896544" cy="3115791"/>
          </a:xfrm>
        </p:grpSpPr>
        <p:sp>
          <p:nvSpPr>
            <p:cNvPr id="33" name="Rectangle 32"/>
            <p:cNvSpPr/>
            <p:nvPr/>
          </p:nvSpPr>
          <p:spPr>
            <a:xfrm>
              <a:off x="3059832" y="2636912"/>
              <a:ext cx="4896544" cy="2736304"/>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TextBox 33"/>
            <p:cNvSpPr txBox="1"/>
            <p:nvPr/>
          </p:nvSpPr>
          <p:spPr>
            <a:xfrm>
              <a:off x="4283968" y="2257425"/>
              <a:ext cx="2448272" cy="461665"/>
            </a:xfrm>
            <a:prstGeom prst="rect">
              <a:avLst/>
            </a:prstGeom>
            <a:noFill/>
          </p:spPr>
          <p:txBody>
            <a:bodyPr wrap="square" rtlCol="0">
              <a:spAutoFit/>
            </a:bodyPr>
            <a:lstStyle/>
            <a:p>
              <a:r>
                <a:rPr lang="en-GB" sz="2400" b="1" dirty="0" smtClean="0"/>
                <a:t>Faraday cage</a:t>
              </a:r>
              <a:endParaRPr lang="en-GB" sz="2400"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par>
                                <p:cTn id="8" presetID="3" presetClass="entr" presetSubtype="10"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linds(horizontal)">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21514"/>
                                        </p:tgtEl>
                                        <p:attrNameLst>
                                          <p:attrName>style.visibility</p:attrName>
                                        </p:attrNameLst>
                                      </p:cBhvr>
                                      <p:to>
                                        <p:strVal val="visible"/>
                                      </p:to>
                                    </p:set>
                                    <p:animEffect transition="in" filter="blinds(horizontal)">
                                      <p:cBhvr>
                                        <p:cTn id="15" dur="500"/>
                                        <p:tgtEl>
                                          <p:spTgt spid="21514"/>
                                        </p:tgtEl>
                                      </p:cBhvr>
                                    </p:animEffect>
                                  </p:childTnLst>
                                </p:cTn>
                              </p:par>
                              <p:par>
                                <p:cTn id="16" presetID="3" presetClass="entr" presetSubtype="10" fill="hold"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blinds(horizontal)">
                                      <p:cBhvr>
                                        <p:cTn id="18" dur="5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21515"/>
                                        </p:tgtEl>
                                        <p:attrNameLst>
                                          <p:attrName>style.visibility</p:attrName>
                                        </p:attrNameLst>
                                      </p:cBhvr>
                                      <p:to>
                                        <p:strVal val="visible"/>
                                      </p:to>
                                    </p:set>
                                    <p:animEffect transition="in" filter="blinds(horizontal)">
                                      <p:cBhvr>
                                        <p:cTn id="23" dur="500"/>
                                        <p:tgtEl>
                                          <p:spTgt spid="21515"/>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21516"/>
                                        </p:tgtEl>
                                        <p:attrNameLst>
                                          <p:attrName>style.visibility</p:attrName>
                                        </p:attrNameLst>
                                      </p:cBhvr>
                                      <p:to>
                                        <p:strVal val="visible"/>
                                      </p:to>
                                    </p:set>
                                    <p:animEffect transition="in" filter="blinds(horizontal)">
                                      <p:cBhvr>
                                        <p:cTn id="26" dur="500"/>
                                        <p:tgtEl>
                                          <p:spTgt spid="21516"/>
                                        </p:tgtEl>
                                      </p:cBhvr>
                                    </p:animEffect>
                                  </p:childTnLst>
                                </p:cTn>
                              </p:par>
                              <p:par>
                                <p:cTn id="27" presetID="3" presetClass="entr" presetSubtype="10" fill="hold" grpId="0" nodeType="withEffect">
                                  <p:stCondLst>
                                    <p:cond delay="0"/>
                                  </p:stCondLst>
                                  <p:childTnLst>
                                    <p:set>
                                      <p:cBhvr>
                                        <p:cTn id="28" dur="1" fill="hold">
                                          <p:stCondLst>
                                            <p:cond delay="0"/>
                                          </p:stCondLst>
                                        </p:cTn>
                                        <p:tgtEl>
                                          <p:spTgt spid="21517"/>
                                        </p:tgtEl>
                                        <p:attrNameLst>
                                          <p:attrName>style.visibility</p:attrName>
                                        </p:attrNameLst>
                                      </p:cBhvr>
                                      <p:to>
                                        <p:strVal val="visible"/>
                                      </p:to>
                                    </p:set>
                                    <p:animEffect transition="in" filter="blinds(horizontal)">
                                      <p:cBhvr>
                                        <p:cTn id="29" dur="500"/>
                                        <p:tgtEl>
                                          <p:spTgt spid="21517"/>
                                        </p:tgtEl>
                                      </p:cBhvr>
                                    </p:animEffect>
                                  </p:childTnLst>
                                </p:cTn>
                              </p:par>
                              <p:par>
                                <p:cTn id="30" presetID="3" presetClass="entr" presetSubtype="10" fill="hold" nodeType="with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blinds(horizontal)">
                                      <p:cBhvr>
                                        <p:cTn id="32" dur="500"/>
                                        <p:tgtEl>
                                          <p:spTgt spid="3"/>
                                        </p:tgtEl>
                                      </p:cBhvr>
                                    </p:animEffect>
                                  </p:childTnLst>
                                </p:cTn>
                              </p:par>
                              <p:par>
                                <p:cTn id="33" presetID="3" presetClass="entr" presetSubtype="10" fill="hold" grpId="0" nodeType="withEffect">
                                  <p:stCondLst>
                                    <p:cond delay="0"/>
                                  </p:stCondLst>
                                  <p:childTnLst>
                                    <p:set>
                                      <p:cBhvr>
                                        <p:cTn id="34" dur="1" fill="hold">
                                          <p:stCondLst>
                                            <p:cond delay="0"/>
                                          </p:stCondLst>
                                        </p:cTn>
                                        <p:tgtEl>
                                          <p:spTgt spid="21527"/>
                                        </p:tgtEl>
                                        <p:attrNameLst>
                                          <p:attrName>style.visibility</p:attrName>
                                        </p:attrNameLst>
                                      </p:cBhvr>
                                      <p:to>
                                        <p:strVal val="visible"/>
                                      </p:to>
                                    </p:set>
                                    <p:animEffect transition="in" filter="blinds(horizontal)">
                                      <p:cBhvr>
                                        <p:cTn id="35" dur="500"/>
                                        <p:tgtEl>
                                          <p:spTgt spid="21527"/>
                                        </p:tgtEl>
                                      </p:cBhvr>
                                    </p:animEffect>
                                  </p:childTnLst>
                                </p:cTn>
                              </p:par>
                              <p:par>
                                <p:cTn id="36" presetID="3" presetClass="entr" presetSubtype="10" fill="hold" nodeType="with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blinds(horizontal)">
                                      <p:cBhvr>
                                        <p:cTn id="38" dur="500"/>
                                        <p:tgtEl>
                                          <p:spTgt spid="10"/>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1" nodeType="clickEffect">
                                  <p:stCondLst>
                                    <p:cond delay="0"/>
                                  </p:stCondLst>
                                  <p:childTnLst>
                                    <p:set>
                                      <p:cBhvr>
                                        <p:cTn id="42" dur="1" fill="hold">
                                          <p:stCondLst>
                                            <p:cond delay="0"/>
                                          </p:stCondLst>
                                        </p:cTn>
                                        <p:tgtEl>
                                          <p:spTgt spid="21515"/>
                                        </p:tgtEl>
                                        <p:attrNameLst>
                                          <p:attrName>style.visibility</p:attrName>
                                        </p:attrNameLst>
                                      </p:cBhvr>
                                      <p:to>
                                        <p:strVal val="visible"/>
                                      </p:to>
                                    </p:set>
                                    <p:animEffect transition="in" filter="blinds(horizontal)">
                                      <p:cBhvr>
                                        <p:cTn id="43" dur="500"/>
                                        <p:tgtEl>
                                          <p:spTgt spid="21515"/>
                                        </p:tgtEl>
                                      </p:cBhvr>
                                    </p:animEffect>
                                  </p:childTnLst>
                                </p:cTn>
                              </p:par>
                              <p:par>
                                <p:cTn id="44" presetID="3" presetClass="entr" presetSubtype="10" fill="hold" grpId="1" nodeType="withEffect">
                                  <p:stCondLst>
                                    <p:cond delay="0"/>
                                  </p:stCondLst>
                                  <p:childTnLst>
                                    <p:set>
                                      <p:cBhvr>
                                        <p:cTn id="45" dur="1" fill="hold">
                                          <p:stCondLst>
                                            <p:cond delay="0"/>
                                          </p:stCondLst>
                                        </p:cTn>
                                        <p:tgtEl>
                                          <p:spTgt spid="21516"/>
                                        </p:tgtEl>
                                        <p:attrNameLst>
                                          <p:attrName>style.visibility</p:attrName>
                                        </p:attrNameLst>
                                      </p:cBhvr>
                                      <p:to>
                                        <p:strVal val="visible"/>
                                      </p:to>
                                    </p:set>
                                    <p:animEffect transition="in" filter="blinds(horizontal)">
                                      <p:cBhvr>
                                        <p:cTn id="46" dur="500"/>
                                        <p:tgtEl>
                                          <p:spTgt spid="21516"/>
                                        </p:tgtEl>
                                      </p:cBhvr>
                                    </p:animEffect>
                                  </p:childTnLst>
                                </p:cTn>
                              </p:par>
                              <p:par>
                                <p:cTn id="47" presetID="3" presetClass="entr" presetSubtype="10" fill="hold" grpId="1" nodeType="withEffect">
                                  <p:stCondLst>
                                    <p:cond delay="0"/>
                                  </p:stCondLst>
                                  <p:childTnLst>
                                    <p:set>
                                      <p:cBhvr>
                                        <p:cTn id="48" dur="1" fill="hold">
                                          <p:stCondLst>
                                            <p:cond delay="0"/>
                                          </p:stCondLst>
                                        </p:cTn>
                                        <p:tgtEl>
                                          <p:spTgt spid="21517"/>
                                        </p:tgtEl>
                                        <p:attrNameLst>
                                          <p:attrName>style.visibility</p:attrName>
                                        </p:attrNameLst>
                                      </p:cBhvr>
                                      <p:to>
                                        <p:strVal val="visible"/>
                                      </p:to>
                                    </p:set>
                                    <p:animEffect transition="in" filter="blinds(horizontal)">
                                      <p:cBhvr>
                                        <p:cTn id="49" dur="500"/>
                                        <p:tgtEl>
                                          <p:spTgt spid="21517"/>
                                        </p:tgtEl>
                                      </p:cBhvr>
                                    </p:animEffect>
                                  </p:childTnLst>
                                </p:cTn>
                              </p:par>
                              <p:par>
                                <p:cTn id="50" presetID="3" presetClass="entr" presetSubtype="10" fill="hold" nodeType="withEffect">
                                  <p:stCondLst>
                                    <p:cond delay="0"/>
                                  </p:stCondLst>
                                  <p:childTnLst>
                                    <p:set>
                                      <p:cBhvr>
                                        <p:cTn id="51" dur="1" fill="hold">
                                          <p:stCondLst>
                                            <p:cond delay="0"/>
                                          </p:stCondLst>
                                        </p:cTn>
                                        <p:tgtEl>
                                          <p:spTgt spid="3"/>
                                        </p:tgtEl>
                                        <p:attrNameLst>
                                          <p:attrName>style.visibility</p:attrName>
                                        </p:attrNameLst>
                                      </p:cBhvr>
                                      <p:to>
                                        <p:strVal val="visible"/>
                                      </p:to>
                                    </p:set>
                                    <p:animEffect transition="in" filter="blinds(horizontal)">
                                      <p:cBhvr>
                                        <p:cTn id="52" dur="500"/>
                                        <p:tgtEl>
                                          <p:spTgt spid="3"/>
                                        </p:tgtEl>
                                      </p:cBhvr>
                                    </p:animEffect>
                                  </p:childTnLst>
                                </p:cTn>
                              </p:par>
                              <p:par>
                                <p:cTn id="53" presetID="3" presetClass="entr" presetSubtype="10" fill="hold" grpId="1" nodeType="withEffect">
                                  <p:stCondLst>
                                    <p:cond delay="0"/>
                                  </p:stCondLst>
                                  <p:childTnLst>
                                    <p:set>
                                      <p:cBhvr>
                                        <p:cTn id="54" dur="1" fill="hold">
                                          <p:stCondLst>
                                            <p:cond delay="0"/>
                                          </p:stCondLst>
                                        </p:cTn>
                                        <p:tgtEl>
                                          <p:spTgt spid="21527"/>
                                        </p:tgtEl>
                                        <p:attrNameLst>
                                          <p:attrName>style.visibility</p:attrName>
                                        </p:attrNameLst>
                                      </p:cBhvr>
                                      <p:to>
                                        <p:strVal val="visible"/>
                                      </p:to>
                                    </p:set>
                                    <p:animEffect transition="in" filter="blinds(horizontal)">
                                      <p:cBhvr>
                                        <p:cTn id="55" dur="500"/>
                                        <p:tgtEl>
                                          <p:spTgt spid="21527"/>
                                        </p:tgtEl>
                                      </p:cBhvr>
                                    </p:animEffect>
                                  </p:childTnLst>
                                </p:cTn>
                              </p:par>
                              <p:par>
                                <p:cTn id="56" presetID="3" presetClass="entr" presetSubtype="10" fill="hold" nodeType="withEffect">
                                  <p:stCondLst>
                                    <p:cond delay="0"/>
                                  </p:stCondLst>
                                  <p:childTnLst>
                                    <p:set>
                                      <p:cBhvr>
                                        <p:cTn id="57" dur="1" fill="hold">
                                          <p:stCondLst>
                                            <p:cond delay="0"/>
                                          </p:stCondLst>
                                        </p:cTn>
                                        <p:tgtEl>
                                          <p:spTgt spid="10"/>
                                        </p:tgtEl>
                                        <p:attrNameLst>
                                          <p:attrName>style.visibility</p:attrName>
                                        </p:attrNameLst>
                                      </p:cBhvr>
                                      <p:to>
                                        <p:strVal val="visible"/>
                                      </p:to>
                                    </p:set>
                                    <p:animEffect transition="in" filter="blinds(horizontal)">
                                      <p:cBhvr>
                                        <p:cTn id="58" dur="500"/>
                                        <p:tgtEl>
                                          <p:spTgt spid="10"/>
                                        </p:tgtEl>
                                      </p:cBhvr>
                                    </p:animEffect>
                                  </p:childTnLst>
                                </p:cTn>
                              </p:par>
                              <p:par>
                                <p:cTn id="59" presetID="3" presetClass="entr" presetSubtype="10" fill="hold" grpId="0" nodeType="withEffect">
                                  <p:stCondLst>
                                    <p:cond delay="0"/>
                                  </p:stCondLst>
                                  <p:childTnLst>
                                    <p:set>
                                      <p:cBhvr>
                                        <p:cTn id="60" dur="1" fill="hold">
                                          <p:stCondLst>
                                            <p:cond delay="0"/>
                                          </p:stCondLst>
                                        </p:cTn>
                                        <p:tgtEl>
                                          <p:spTgt spid="21519"/>
                                        </p:tgtEl>
                                        <p:attrNameLst>
                                          <p:attrName>style.visibility</p:attrName>
                                        </p:attrNameLst>
                                      </p:cBhvr>
                                      <p:to>
                                        <p:strVal val="visible"/>
                                      </p:to>
                                    </p:set>
                                    <p:animEffect transition="in" filter="blinds(horizontal)">
                                      <p:cBhvr>
                                        <p:cTn id="61" dur="500"/>
                                        <p:tgtEl>
                                          <p:spTgt spid="21519"/>
                                        </p:tgtEl>
                                      </p:cBhvr>
                                    </p:animEffect>
                                  </p:childTnLst>
                                </p:cTn>
                              </p:par>
                              <p:par>
                                <p:cTn id="62" presetID="3" presetClass="entr" presetSubtype="10" fill="hold" nodeType="withEffect">
                                  <p:stCondLst>
                                    <p:cond delay="0"/>
                                  </p:stCondLst>
                                  <p:childTnLst>
                                    <p:set>
                                      <p:cBhvr>
                                        <p:cTn id="63" dur="1" fill="hold">
                                          <p:stCondLst>
                                            <p:cond delay="0"/>
                                          </p:stCondLst>
                                        </p:cTn>
                                        <p:tgtEl>
                                          <p:spTgt spid="4"/>
                                        </p:tgtEl>
                                        <p:attrNameLst>
                                          <p:attrName>style.visibility</p:attrName>
                                        </p:attrNameLst>
                                      </p:cBhvr>
                                      <p:to>
                                        <p:strVal val="visible"/>
                                      </p:to>
                                    </p:set>
                                    <p:animEffect transition="in" filter="blinds(horizontal)">
                                      <p:cBhvr>
                                        <p:cTn id="64" dur="500"/>
                                        <p:tgtEl>
                                          <p:spTgt spid="4"/>
                                        </p:tgtEl>
                                      </p:cBhvr>
                                    </p:animEffect>
                                  </p:childTnLst>
                                </p:cTn>
                              </p:par>
                              <p:par>
                                <p:cTn id="65" presetID="3" presetClass="entr" presetSubtype="10" fill="hold" grpId="0" nodeType="withEffect">
                                  <p:stCondLst>
                                    <p:cond delay="0"/>
                                  </p:stCondLst>
                                  <p:childTnLst>
                                    <p:set>
                                      <p:cBhvr>
                                        <p:cTn id="66" dur="1" fill="hold">
                                          <p:stCondLst>
                                            <p:cond delay="0"/>
                                          </p:stCondLst>
                                        </p:cTn>
                                        <p:tgtEl>
                                          <p:spTgt spid="21528"/>
                                        </p:tgtEl>
                                        <p:attrNameLst>
                                          <p:attrName>style.visibility</p:attrName>
                                        </p:attrNameLst>
                                      </p:cBhvr>
                                      <p:to>
                                        <p:strVal val="visible"/>
                                      </p:to>
                                    </p:set>
                                    <p:animEffect transition="in" filter="blinds(horizontal)">
                                      <p:cBhvr>
                                        <p:cTn id="67" dur="500"/>
                                        <p:tgtEl>
                                          <p:spTgt spid="21528"/>
                                        </p:tgtEl>
                                      </p:cBhvr>
                                    </p:animEffect>
                                  </p:childTnLst>
                                </p:cTn>
                              </p:par>
                              <p:par>
                                <p:cTn id="68" presetID="3" presetClass="entr" presetSubtype="10" fill="hold" grpId="0" nodeType="withEffect">
                                  <p:stCondLst>
                                    <p:cond delay="0"/>
                                  </p:stCondLst>
                                  <p:childTnLst>
                                    <p:set>
                                      <p:cBhvr>
                                        <p:cTn id="69" dur="1" fill="hold">
                                          <p:stCondLst>
                                            <p:cond delay="0"/>
                                          </p:stCondLst>
                                        </p:cTn>
                                        <p:tgtEl>
                                          <p:spTgt spid="21524"/>
                                        </p:tgtEl>
                                        <p:attrNameLst>
                                          <p:attrName>style.visibility</p:attrName>
                                        </p:attrNameLst>
                                      </p:cBhvr>
                                      <p:to>
                                        <p:strVal val="visible"/>
                                      </p:to>
                                    </p:set>
                                    <p:animEffect transition="in" filter="blinds(horizontal)">
                                      <p:cBhvr>
                                        <p:cTn id="70" dur="500"/>
                                        <p:tgtEl>
                                          <p:spTgt spid="21524"/>
                                        </p:tgtEl>
                                      </p:cBhvr>
                                    </p:animEffect>
                                  </p:childTnLst>
                                </p:cTn>
                              </p:par>
                            </p:childTnLst>
                          </p:cTn>
                        </p:par>
                      </p:childTnLst>
                    </p:cTn>
                  </p:par>
                  <p:par>
                    <p:cTn id="71" fill="hold">
                      <p:stCondLst>
                        <p:cond delay="indefinite"/>
                      </p:stCondLst>
                      <p:childTnLst>
                        <p:par>
                          <p:cTn id="72" fill="hold">
                            <p:stCondLst>
                              <p:cond delay="0"/>
                            </p:stCondLst>
                            <p:childTnLst>
                              <p:par>
                                <p:cTn id="73" presetID="3" presetClass="entr" presetSubtype="10" fill="hold" grpId="0" nodeType="clickEffect">
                                  <p:stCondLst>
                                    <p:cond delay="0"/>
                                  </p:stCondLst>
                                  <p:childTnLst>
                                    <p:set>
                                      <p:cBhvr>
                                        <p:cTn id="74" dur="1" fill="hold">
                                          <p:stCondLst>
                                            <p:cond delay="0"/>
                                          </p:stCondLst>
                                        </p:cTn>
                                        <p:tgtEl>
                                          <p:spTgt spid="21523"/>
                                        </p:tgtEl>
                                        <p:attrNameLst>
                                          <p:attrName>style.visibility</p:attrName>
                                        </p:attrNameLst>
                                      </p:cBhvr>
                                      <p:to>
                                        <p:strVal val="visible"/>
                                      </p:to>
                                    </p:set>
                                    <p:animEffect transition="in" filter="blinds(horizontal)">
                                      <p:cBhvr>
                                        <p:cTn id="75" dur="500"/>
                                        <p:tgtEl>
                                          <p:spTgt spid="21523"/>
                                        </p:tgtEl>
                                      </p:cBhvr>
                                    </p:animEffect>
                                  </p:childTnLst>
                                </p:cTn>
                              </p:par>
                              <p:par>
                                <p:cTn id="76" presetID="3" presetClass="entr" presetSubtype="10" fill="hold" nodeType="withEffect">
                                  <p:stCondLst>
                                    <p:cond delay="0"/>
                                  </p:stCondLst>
                                  <p:childTnLst>
                                    <p:set>
                                      <p:cBhvr>
                                        <p:cTn id="77" dur="1" fill="hold">
                                          <p:stCondLst>
                                            <p:cond delay="0"/>
                                          </p:stCondLst>
                                        </p:cTn>
                                        <p:tgtEl>
                                          <p:spTgt spid="5"/>
                                        </p:tgtEl>
                                        <p:attrNameLst>
                                          <p:attrName>style.visibility</p:attrName>
                                        </p:attrNameLst>
                                      </p:cBhvr>
                                      <p:to>
                                        <p:strVal val="visible"/>
                                      </p:to>
                                    </p:set>
                                    <p:animEffect transition="in" filter="blinds(horizontal)">
                                      <p:cBhvr>
                                        <p:cTn id="7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4" grpId="0" animBg="1"/>
      <p:bldP spid="21515" grpId="0" animBg="1"/>
      <p:bldP spid="21515" grpId="1" animBg="1"/>
      <p:bldP spid="21516" grpId="0" animBg="1"/>
      <p:bldP spid="21516" grpId="1" animBg="1"/>
      <p:bldP spid="21517" grpId="0" animBg="1"/>
      <p:bldP spid="21517" grpId="1" animBg="1"/>
      <p:bldP spid="21519" grpId="0" animBg="1"/>
      <p:bldP spid="21523" grpId="0" animBg="1"/>
      <p:bldP spid="21524" grpId="0" animBg="1"/>
      <p:bldP spid="21527" grpId="0"/>
      <p:bldP spid="21527" grpId="1"/>
      <p:bldP spid="2152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1885</TotalTime>
  <Words>651</Words>
  <Application>Microsoft Office PowerPoint</Application>
  <PresentationFormat>On-screen Show (4:3)</PresentationFormat>
  <Paragraphs>91</Paragraphs>
  <Slides>14</Slides>
  <Notes>0</Notes>
  <HiddenSlides>0</HiddenSlides>
  <MMClips>0</MMClips>
  <ScaleCrop>false</ScaleCrop>
  <HeadingPairs>
    <vt:vector size="8" baseType="variant">
      <vt:variant>
        <vt:lpstr>Theme</vt:lpstr>
      </vt:variant>
      <vt:variant>
        <vt:i4>1</vt:i4>
      </vt:variant>
      <vt:variant>
        <vt:lpstr>Links</vt:lpstr>
      </vt:variant>
      <vt:variant>
        <vt:i4>3</vt:i4>
      </vt:variant>
      <vt:variant>
        <vt:lpstr>Embedded OLE Servers</vt:lpstr>
      </vt:variant>
      <vt:variant>
        <vt:i4>2</vt:i4>
      </vt:variant>
      <vt:variant>
        <vt:lpstr>Slide Titles</vt:lpstr>
      </vt:variant>
      <vt:variant>
        <vt:i4>14</vt:i4>
      </vt:variant>
    </vt:vector>
  </HeadingPairs>
  <TitlesOfParts>
    <vt:vector size="20" baseType="lpstr">
      <vt:lpstr>Office Theme</vt:lpstr>
      <vt:lpstr>C:\PROGRA~1\ORIGIN\UNTITLED.ORG!Plot1</vt:lpstr>
      <vt:lpstr>C:\PROGRA~1\ORIGIN\UNTITLED.ORG!Plot2</vt:lpstr>
      <vt:lpstr>C:\Program Files\ORIGIN\UNTITLED.ORG!Plot1</vt:lpstr>
      <vt:lpstr>Photo Editor Photo</vt:lpstr>
      <vt:lpstr>ISIS/Draw Sketch</vt:lpstr>
      <vt:lpstr>Redox Mechanisms of Rohypnol and Mogadon and Their Exploitation in an Assay Using Dual Electrode ECD Following HPLC</vt:lpstr>
      <vt:lpstr>Talk Outline</vt:lpstr>
      <vt:lpstr>Importance of the 1,4-benzodiazepine class of  drugs </vt:lpstr>
      <vt:lpstr>PowerPoint Presentation</vt:lpstr>
      <vt:lpstr>Cyclic Voltammetric Behaviour</vt:lpstr>
      <vt:lpstr>PowerPoint Presentation</vt:lpstr>
      <vt:lpstr>PowerPoint Presentation</vt:lpstr>
      <vt:lpstr>High-Performance Liquid Chromatography Coupled with Dual Electrochemical Detection (LC-DED) </vt:lpstr>
      <vt:lpstr>PowerPoint Presentation</vt:lpstr>
      <vt:lpstr>PowerPoint Presentation</vt:lpstr>
      <vt:lpstr>PowerPoint Presentation</vt:lpstr>
      <vt:lpstr>PowerPoint Presentation</vt:lpstr>
      <vt:lpstr>Conclusions</vt:lpstr>
      <vt:lpstr>Acknowledgements</vt:lpstr>
    </vt:vector>
  </TitlesOfParts>
  <Company>University of the West of England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Redox mechanisms of Rohypnol and Mogadon and their exploitation in an assay using dual electrode ECD following HPLC</dc:title>
  <dc:creator>Kevin Honeychurch</dc:creator>
  <cp:lastModifiedBy>Kevin</cp:lastModifiedBy>
  <cp:revision>150</cp:revision>
  <dcterms:created xsi:type="dcterms:W3CDTF">2012-05-25T08:14:04Z</dcterms:created>
  <dcterms:modified xsi:type="dcterms:W3CDTF">2013-02-03T09:26:09Z</dcterms:modified>
</cp:coreProperties>
</file>