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7" r:id="rId3"/>
    <p:sldId id="258" r:id="rId4"/>
    <p:sldId id="269" r:id="rId5"/>
    <p:sldId id="273" r:id="rId6"/>
    <p:sldId id="265" r:id="rId7"/>
    <p:sldId id="270" r:id="rId8"/>
    <p:sldId id="268" r:id="rId9"/>
    <p:sldId id="260" r:id="rId10"/>
    <p:sldId id="263" r:id="rId11"/>
    <p:sldId id="262" r:id="rId12"/>
    <p:sldId id="274" r:id="rId13"/>
    <p:sldId id="261" r:id="rId14"/>
    <p:sldId id="266" r:id="rId15"/>
  </p:sldIdLst>
  <p:sldSz cx="9144000" cy="6858000" type="screen4x3"/>
  <p:notesSz cx="68119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44" autoAdjust="0"/>
    <p:restoredTop sz="94660"/>
  </p:normalViewPr>
  <p:slideViewPr>
    <p:cSldViewPr>
      <p:cViewPr>
        <p:scale>
          <a:sx n="62" d="100"/>
          <a:sy n="62" d="100"/>
        </p:scale>
        <p:origin x="-1572" y="-144"/>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851"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8536" y="0"/>
            <a:ext cx="2951851" cy="497126"/>
          </a:xfrm>
          <a:prstGeom prst="rect">
            <a:avLst/>
          </a:prstGeom>
        </p:spPr>
        <p:txBody>
          <a:bodyPr vert="horz" lIns="91440" tIns="45720" rIns="91440" bIns="45720" rtlCol="0"/>
          <a:lstStyle>
            <a:lvl1pPr algn="r">
              <a:defRPr sz="1200"/>
            </a:lvl1pPr>
          </a:lstStyle>
          <a:p>
            <a:fld id="{51349926-B2B5-47F9-9E76-FB2E03ECFFBF}" type="datetimeFigureOut">
              <a:rPr lang="en-GB" smtClean="0"/>
              <a:pPr/>
              <a:t>03/02/2013</a:t>
            </a:fld>
            <a:endParaRPr lang="en-GB"/>
          </a:p>
        </p:txBody>
      </p:sp>
      <p:sp>
        <p:nvSpPr>
          <p:cNvPr id="4" name="Footer Placeholder 3"/>
          <p:cNvSpPr>
            <a:spLocks noGrp="1"/>
          </p:cNvSpPr>
          <p:nvPr>
            <p:ph type="ftr" sz="quarter" idx="2"/>
          </p:nvPr>
        </p:nvSpPr>
        <p:spPr>
          <a:xfrm>
            <a:off x="0" y="9443662"/>
            <a:ext cx="2951851" cy="4971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8536" y="9443662"/>
            <a:ext cx="2951851" cy="497126"/>
          </a:xfrm>
          <a:prstGeom prst="rect">
            <a:avLst/>
          </a:prstGeom>
        </p:spPr>
        <p:txBody>
          <a:bodyPr vert="horz" lIns="91440" tIns="45720" rIns="91440" bIns="45720" rtlCol="0" anchor="b"/>
          <a:lstStyle>
            <a:lvl1pPr algn="r">
              <a:defRPr sz="1200"/>
            </a:lvl1pPr>
          </a:lstStyle>
          <a:p>
            <a:fld id="{EAA2F893-AEEC-4A32-8879-DD9D9052843E}" type="slidenum">
              <a:rPr lang="en-GB" smtClean="0"/>
              <a:pPr/>
              <a:t>‹#›</a:t>
            </a:fld>
            <a:endParaRPr lang="en-GB"/>
          </a:p>
        </p:txBody>
      </p:sp>
    </p:spTree>
    <p:extLst>
      <p:ext uri="{BB962C8B-B14F-4D97-AF65-F5344CB8AC3E}">
        <p14:creationId xmlns:p14="http://schemas.microsoft.com/office/powerpoint/2010/main" val="13687772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F73B8BA-917C-4C94-B341-761FE56A7E5A}" type="datetimeFigureOut">
              <a:rPr lang="en-GB" smtClean="0"/>
              <a:pPr/>
              <a:t>03/02/2013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60400E-5582-405E-B4F0-039526024F6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73B8BA-917C-4C94-B341-761FE56A7E5A}" type="datetimeFigureOut">
              <a:rPr lang="en-GB" smtClean="0"/>
              <a:pPr/>
              <a:t>03/02/2013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60400E-5582-405E-B4F0-039526024F6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73B8BA-917C-4C94-B341-761FE56A7E5A}" type="datetimeFigureOut">
              <a:rPr lang="en-GB" smtClean="0"/>
              <a:pPr/>
              <a:t>03/02/2013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60400E-5582-405E-B4F0-039526024F6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73B8BA-917C-4C94-B341-761FE56A7E5A}" type="datetimeFigureOut">
              <a:rPr lang="en-GB" smtClean="0"/>
              <a:pPr/>
              <a:t>03/02/2013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60400E-5582-405E-B4F0-039526024F6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73B8BA-917C-4C94-B341-761FE56A7E5A}" type="datetimeFigureOut">
              <a:rPr lang="en-GB" smtClean="0"/>
              <a:pPr/>
              <a:t>03/02/2013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60400E-5582-405E-B4F0-039526024F6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F73B8BA-917C-4C94-B341-761FE56A7E5A}" type="datetimeFigureOut">
              <a:rPr lang="en-GB" smtClean="0"/>
              <a:pPr/>
              <a:t>03/02/2013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60400E-5582-405E-B4F0-039526024F6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F73B8BA-917C-4C94-B341-761FE56A7E5A}" type="datetimeFigureOut">
              <a:rPr lang="en-GB" smtClean="0"/>
              <a:pPr/>
              <a:t>03/02/2013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60400E-5582-405E-B4F0-039526024F6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F73B8BA-917C-4C94-B341-761FE56A7E5A}" type="datetimeFigureOut">
              <a:rPr lang="en-GB" smtClean="0"/>
              <a:pPr/>
              <a:t>03/02/2013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60400E-5582-405E-B4F0-039526024F6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73B8BA-917C-4C94-B341-761FE56A7E5A}" type="datetimeFigureOut">
              <a:rPr lang="en-GB" smtClean="0"/>
              <a:pPr/>
              <a:t>03/02/2013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60400E-5582-405E-B4F0-039526024F6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73B8BA-917C-4C94-B341-761FE56A7E5A}" type="datetimeFigureOut">
              <a:rPr lang="en-GB" smtClean="0"/>
              <a:pPr/>
              <a:t>03/02/2013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60400E-5582-405E-B4F0-039526024F6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73B8BA-917C-4C94-B341-761FE56A7E5A}" type="datetimeFigureOut">
              <a:rPr lang="en-GB" smtClean="0"/>
              <a:pPr/>
              <a:t>03/02/2013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60400E-5582-405E-B4F0-039526024F6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73B8BA-917C-4C94-B341-761FE56A7E5A}" type="datetimeFigureOut">
              <a:rPr lang="en-GB" smtClean="0"/>
              <a:pPr/>
              <a:t>03/02/2013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0400E-5582-405E-B4F0-039526024F6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3" Type="http://schemas.openxmlformats.org/officeDocument/2006/relationships/oleObject" Target="file:///C:\PROGRA~1\ORIGIN\UNTITLED.ORG!Plot1"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1.wmf"/><Relationship Id="rId5" Type="http://schemas.openxmlformats.org/officeDocument/2006/relationships/oleObject" Target="file:///C:\PROGRA~1\ORIGIN\UNTITLED.ORG!Plot2" TargetMode="External"/><Relationship Id="rId4" Type="http://schemas.openxmlformats.org/officeDocument/2006/relationships/image" Target="../media/image10.wmf"/></Relationships>
</file>

<file path=ppt/slides/_rels/slide12.xml.rels><?xml version="1.0" encoding="UTF-8" standalone="yes"?>
<Relationships xmlns="http://schemas.openxmlformats.org/package/2006/relationships"><Relationship Id="rId3" Type="http://schemas.openxmlformats.org/officeDocument/2006/relationships/oleObject" Target="file:///C:\Program%20Files\ORIGIN\UNTITLED.ORG!Plot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780928"/>
            <a:ext cx="7772400" cy="1470025"/>
          </a:xfrm>
        </p:spPr>
        <p:txBody>
          <a:bodyPr>
            <a:normAutofit fontScale="90000"/>
          </a:bodyPr>
          <a:lstStyle/>
          <a:p>
            <a:r>
              <a:rPr lang="en-GB" b="1" dirty="0"/>
              <a:t>Redox </a:t>
            </a:r>
            <a:r>
              <a:rPr lang="en-GB" b="1" dirty="0" smtClean="0"/>
              <a:t>Mechanisms </a:t>
            </a:r>
            <a:r>
              <a:rPr lang="en-GB" b="1" dirty="0"/>
              <a:t>of Rohypnol and Mogadon and </a:t>
            </a:r>
            <a:r>
              <a:rPr lang="en-GB" b="1" dirty="0" smtClean="0"/>
              <a:t>Their Exploitation </a:t>
            </a:r>
            <a:r>
              <a:rPr lang="en-GB" b="1" dirty="0"/>
              <a:t>in an </a:t>
            </a:r>
            <a:r>
              <a:rPr lang="en-GB" b="1" dirty="0" smtClean="0"/>
              <a:t>Assay Using Dual Electrode </a:t>
            </a:r>
            <a:r>
              <a:rPr lang="en-GB" b="1" dirty="0"/>
              <a:t>ECD </a:t>
            </a:r>
            <a:r>
              <a:rPr lang="en-GB" b="1" dirty="0" smtClean="0"/>
              <a:t>Following </a:t>
            </a:r>
            <a:r>
              <a:rPr lang="en-GB" b="1" dirty="0"/>
              <a:t>HPLC</a:t>
            </a:r>
          </a:p>
        </p:txBody>
      </p:sp>
      <p:sp>
        <p:nvSpPr>
          <p:cNvPr id="3" name="Subtitle 2"/>
          <p:cNvSpPr>
            <a:spLocks noGrp="1"/>
          </p:cNvSpPr>
          <p:nvPr>
            <p:ph type="subTitle" idx="1"/>
          </p:nvPr>
        </p:nvSpPr>
        <p:spPr>
          <a:xfrm>
            <a:off x="1403648" y="5105400"/>
            <a:ext cx="6400800" cy="1203920"/>
          </a:xfrm>
        </p:spPr>
        <p:txBody>
          <a:bodyPr/>
          <a:lstStyle/>
          <a:p>
            <a:r>
              <a:rPr lang="en-GB" dirty="0" smtClean="0">
                <a:solidFill>
                  <a:schemeClr val="tx1"/>
                </a:solidFill>
              </a:rPr>
              <a:t>K.C. Honeychurch</a:t>
            </a:r>
            <a:r>
              <a:rPr lang="en-GB" dirty="0">
                <a:solidFill>
                  <a:schemeClr val="tx1"/>
                </a:solidFill>
              </a:rPr>
              <a:t>, </a:t>
            </a:r>
            <a:r>
              <a:rPr lang="en-GB" dirty="0" smtClean="0">
                <a:solidFill>
                  <a:schemeClr val="tx1"/>
                </a:solidFill>
              </a:rPr>
              <a:t>H</a:t>
            </a:r>
            <a:r>
              <a:rPr lang="en-GB" dirty="0">
                <a:solidFill>
                  <a:schemeClr val="tx1"/>
                </a:solidFill>
              </a:rPr>
              <a:t>. Li, S. </a:t>
            </a:r>
            <a:r>
              <a:rPr lang="en-GB" dirty="0" smtClean="0">
                <a:solidFill>
                  <a:schemeClr val="tx1"/>
                </a:solidFill>
              </a:rPr>
              <a:t>Pericleous</a:t>
            </a:r>
            <a:r>
              <a:rPr lang="en-GB" dirty="0">
                <a:solidFill>
                  <a:schemeClr val="tx1"/>
                </a:solidFill>
              </a:rPr>
              <a:t>, M.  </a:t>
            </a:r>
            <a:r>
              <a:rPr lang="en-GB" dirty="0" smtClean="0">
                <a:solidFill>
                  <a:schemeClr val="tx1"/>
                </a:solidFill>
              </a:rPr>
              <a:t>Antoniou</a:t>
            </a:r>
            <a:r>
              <a:rPr lang="en-GB" dirty="0">
                <a:solidFill>
                  <a:schemeClr val="tx1"/>
                </a:solidFill>
              </a:rPr>
              <a:t>, A. </a:t>
            </a:r>
            <a:r>
              <a:rPr lang="en-GB" dirty="0" smtClean="0">
                <a:solidFill>
                  <a:schemeClr val="tx1"/>
                </a:solidFill>
              </a:rPr>
              <a:t>Abed and J.P</a:t>
            </a:r>
            <a:r>
              <a:rPr lang="en-GB" dirty="0">
                <a:solidFill>
                  <a:schemeClr val="tx1"/>
                </a:solidFill>
              </a:rPr>
              <a:t>. Hart</a:t>
            </a:r>
          </a:p>
        </p:txBody>
      </p:sp>
      <p:graphicFrame>
        <p:nvGraphicFramePr>
          <p:cNvPr id="108549" name="Object 2"/>
          <p:cNvGraphicFramePr>
            <a:graphicFrameLocks noChangeAspect="1"/>
          </p:cNvGraphicFramePr>
          <p:nvPr/>
        </p:nvGraphicFramePr>
        <p:xfrm>
          <a:off x="7215188" y="214313"/>
          <a:ext cx="1612900" cy="1905000"/>
        </p:xfrm>
        <a:graphic>
          <a:graphicData uri="http://schemas.openxmlformats.org/presentationml/2006/ole">
            <mc:AlternateContent xmlns:mc="http://schemas.openxmlformats.org/markup-compatibility/2006">
              <mc:Choice xmlns:v="urn:schemas-microsoft-com:vml" Requires="v">
                <p:oleObj spid="_x0000_s1077" name="Photo Editor Photo" r:id="rId3" imgW="7133333" imgH="8430802" progId="">
                  <p:embed/>
                </p:oleObj>
              </mc:Choice>
              <mc:Fallback>
                <p:oleObj name="Photo Editor Photo" r:id="rId3" imgW="7133333" imgH="8430802" progId="">
                  <p:embed/>
                  <p:pic>
                    <p:nvPicPr>
                      <p:cNvPr id="0"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15188" y="214313"/>
                        <a:ext cx="16129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0" name="Group 2"/>
          <p:cNvGrpSpPr>
            <a:grpSpLocks/>
          </p:cNvGrpSpPr>
          <p:nvPr/>
        </p:nvGrpSpPr>
        <p:grpSpPr bwMode="auto">
          <a:xfrm>
            <a:off x="539552" y="620688"/>
            <a:ext cx="2232025" cy="4683391"/>
            <a:chOff x="3391" y="6029"/>
            <a:chExt cx="3513" cy="7377"/>
          </a:xfrm>
        </p:grpSpPr>
        <p:sp>
          <p:nvSpPr>
            <p:cNvPr id="37891" name="Freeform 3"/>
            <p:cNvSpPr>
              <a:spLocks/>
            </p:cNvSpPr>
            <p:nvPr/>
          </p:nvSpPr>
          <p:spPr bwMode="auto">
            <a:xfrm>
              <a:off x="3606" y="8361"/>
              <a:ext cx="1837" cy="1703"/>
            </a:xfrm>
            <a:custGeom>
              <a:avLst/>
              <a:gdLst/>
              <a:ahLst/>
              <a:cxnLst>
                <a:cxn ang="0">
                  <a:pos x="0" y="1618"/>
                </a:cxn>
                <a:cxn ang="0">
                  <a:pos x="258" y="1611"/>
                </a:cxn>
                <a:cxn ang="0">
                  <a:pos x="325" y="1562"/>
                </a:cxn>
                <a:cxn ang="0">
                  <a:pos x="332" y="1673"/>
                </a:cxn>
                <a:cxn ang="0">
                  <a:pos x="384" y="1631"/>
                </a:cxn>
                <a:cxn ang="0">
                  <a:pos x="664" y="1605"/>
                </a:cxn>
                <a:cxn ang="0">
                  <a:pos x="776" y="1577"/>
                </a:cxn>
                <a:cxn ang="0">
                  <a:pos x="907" y="1568"/>
                </a:cxn>
                <a:cxn ang="0">
                  <a:pos x="1038" y="1600"/>
                </a:cxn>
                <a:cxn ang="0">
                  <a:pos x="1083" y="1591"/>
                </a:cxn>
                <a:cxn ang="0">
                  <a:pos x="1111" y="1546"/>
                </a:cxn>
                <a:cxn ang="0">
                  <a:pos x="1144" y="1076"/>
                </a:cxn>
                <a:cxn ang="0">
                  <a:pos x="1165" y="643"/>
                </a:cxn>
                <a:cxn ang="0">
                  <a:pos x="1174" y="404"/>
                </a:cxn>
                <a:cxn ang="0">
                  <a:pos x="1205" y="47"/>
                </a:cxn>
                <a:cxn ang="0">
                  <a:pos x="1210" y="124"/>
                </a:cxn>
                <a:cxn ang="0">
                  <a:pos x="1214" y="200"/>
                </a:cxn>
                <a:cxn ang="0">
                  <a:pos x="1223" y="480"/>
                </a:cxn>
                <a:cxn ang="0">
                  <a:pos x="1241" y="381"/>
                </a:cxn>
                <a:cxn ang="0">
                  <a:pos x="1255" y="1131"/>
                </a:cxn>
                <a:cxn ang="0">
                  <a:pos x="1261" y="1414"/>
                </a:cxn>
                <a:cxn ang="0">
                  <a:pos x="1269" y="1496"/>
                </a:cxn>
                <a:cxn ang="0">
                  <a:pos x="1300" y="1577"/>
                </a:cxn>
                <a:cxn ang="0">
                  <a:pos x="1463" y="1613"/>
                </a:cxn>
                <a:cxn ang="0">
                  <a:pos x="1837" y="1649"/>
                </a:cxn>
              </a:cxnLst>
              <a:rect l="0" t="0" r="r" b="b"/>
              <a:pathLst>
                <a:path w="1837" h="1703">
                  <a:moveTo>
                    <a:pt x="0" y="1618"/>
                  </a:moveTo>
                  <a:cubicBezTo>
                    <a:pt x="64" y="1625"/>
                    <a:pt x="235" y="1622"/>
                    <a:pt x="258" y="1611"/>
                  </a:cubicBezTo>
                  <a:cubicBezTo>
                    <a:pt x="268" y="1597"/>
                    <a:pt x="310" y="1567"/>
                    <a:pt x="325" y="1562"/>
                  </a:cubicBezTo>
                  <a:cubicBezTo>
                    <a:pt x="327" y="1599"/>
                    <a:pt x="312" y="1642"/>
                    <a:pt x="332" y="1673"/>
                  </a:cubicBezTo>
                  <a:cubicBezTo>
                    <a:pt x="352" y="1703"/>
                    <a:pt x="364" y="1637"/>
                    <a:pt x="384" y="1631"/>
                  </a:cubicBezTo>
                  <a:cubicBezTo>
                    <a:pt x="451" y="1627"/>
                    <a:pt x="596" y="1611"/>
                    <a:pt x="664" y="1605"/>
                  </a:cubicBezTo>
                  <a:cubicBezTo>
                    <a:pt x="729" y="1597"/>
                    <a:pt x="735" y="1583"/>
                    <a:pt x="776" y="1577"/>
                  </a:cubicBezTo>
                  <a:cubicBezTo>
                    <a:pt x="817" y="1571"/>
                    <a:pt x="863" y="1564"/>
                    <a:pt x="907" y="1568"/>
                  </a:cubicBezTo>
                  <a:cubicBezTo>
                    <a:pt x="951" y="1572"/>
                    <a:pt x="1009" y="1596"/>
                    <a:pt x="1038" y="1600"/>
                  </a:cubicBezTo>
                  <a:cubicBezTo>
                    <a:pt x="1107" y="1595"/>
                    <a:pt x="1071" y="1600"/>
                    <a:pt x="1083" y="1591"/>
                  </a:cubicBezTo>
                  <a:cubicBezTo>
                    <a:pt x="1095" y="1582"/>
                    <a:pt x="1101" y="1632"/>
                    <a:pt x="1111" y="1546"/>
                  </a:cubicBezTo>
                  <a:cubicBezTo>
                    <a:pt x="1115" y="1459"/>
                    <a:pt x="1145" y="1213"/>
                    <a:pt x="1144" y="1076"/>
                  </a:cubicBezTo>
                  <a:cubicBezTo>
                    <a:pt x="1150" y="915"/>
                    <a:pt x="1154" y="752"/>
                    <a:pt x="1165" y="643"/>
                  </a:cubicBezTo>
                  <a:cubicBezTo>
                    <a:pt x="1173" y="532"/>
                    <a:pt x="1167" y="503"/>
                    <a:pt x="1174" y="404"/>
                  </a:cubicBezTo>
                  <a:cubicBezTo>
                    <a:pt x="1181" y="305"/>
                    <a:pt x="1199" y="94"/>
                    <a:pt x="1205" y="47"/>
                  </a:cubicBezTo>
                  <a:cubicBezTo>
                    <a:pt x="1209" y="0"/>
                    <a:pt x="1209" y="99"/>
                    <a:pt x="1210" y="124"/>
                  </a:cubicBezTo>
                  <a:cubicBezTo>
                    <a:pt x="1211" y="149"/>
                    <a:pt x="1212" y="141"/>
                    <a:pt x="1214" y="200"/>
                  </a:cubicBezTo>
                  <a:cubicBezTo>
                    <a:pt x="1222" y="379"/>
                    <a:pt x="1211" y="347"/>
                    <a:pt x="1223" y="480"/>
                  </a:cubicBezTo>
                  <a:cubicBezTo>
                    <a:pt x="1223" y="540"/>
                    <a:pt x="1236" y="273"/>
                    <a:pt x="1241" y="381"/>
                  </a:cubicBezTo>
                  <a:cubicBezTo>
                    <a:pt x="1246" y="489"/>
                    <a:pt x="1252" y="959"/>
                    <a:pt x="1255" y="1131"/>
                  </a:cubicBezTo>
                  <a:cubicBezTo>
                    <a:pt x="1257" y="1225"/>
                    <a:pt x="1257" y="1320"/>
                    <a:pt x="1261" y="1414"/>
                  </a:cubicBezTo>
                  <a:cubicBezTo>
                    <a:pt x="1262" y="1435"/>
                    <a:pt x="1264" y="1475"/>
                    <a:pt x="1269" y="1496"/>
                  </a:cubicBezTo>
                  <a:cubicBezTo>
                    <a:pt x="1281" y="1520"/>
                    <a:pt x="1268" y="1558"/>
                    <a:pt x="1300" y="1577"/>
                  </a:cubicBezTo>
                  <a:cubicBezTo>
                    <a:pt x="1332" y="1596"/>
                    <a:pt x="1373" y="1601"/>
                    <a:pt x="1463" y="1613"/>
                  </a:cubicBezTo>
                  <a:cubicBezTo>
                    <a:pt x="1553" y="1625"/>
                    <a:pt x="1775" y="1643"/>
                    <a:pt x="1837" y="1649"/>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7892" name="Freeform 4"/>
            <p:cNvSpPr>
              <a:spLocks/>
            </p:cNvSpPr>
            <p:nvPr/>
          </p:nvSpPr>
          <p:spPr bwMode="auto">
            <a:xfrm>
              <a:off x="3606" y="6029"/>
              <a:ext cx="1756" cy="2052"/>
            </a:xfrm>
            <a:custGeom>
              <a:avLst/>
              <a:gdLst/>
              <a:ahLst/>
              <a:cxnLst>
                <a:cxn ang="0">
                  <a:pos x="0" y="1848"/>
                </a:cxn>
                <a:cxn ang="0">
                  <a:pos x="199" y="1857"/>
                </a:cxn>
                <a:cxn ang="0">
                  <a:pos x="243" y="1799"/>
                </a:cxn>
                <a:cxn ang="0">
                  <a:pos x="258" y="2052"/>
                </a:cxn>
                <a:cxn ang="0">
                  <a:pos x="282" y="1692"/>
                </a:cxn>
                <a:cxn ang="0">
                  <a:pos x="311" y="1833"/>
                </a:cxn>
                <a:cxn ang="0">
                  <a:pos x="360" y="1857"/>
                </a:cxn>
                <a:cxn ang="0">
                  <a:pos x="506" y="1862"/>
                </a:cxn>
                <a:cxn ang="0">
                  <a:pos x="681" y="1872"/>
                </a:cxn>
                <a:cxn ang="0">
                  <a:pos x="934" y="1896"/>
                </a:cxn>
                <a:cxn ang="0">
                  <a:pos x="1055" y="1862"/>
                </a:cxn>
                <a:cxn ang="0">
                  <a:pos x="1094" y="1784"/>
                </a:cxn>
                <a:cxn ang="0">
                  <a:pos x="1119" y="1283"/>
                </a:cxn>
                <a:cxn ang="0">
                  <a:pos x="1182" y="62"/>
                </a:cxn>
                <a:cxn ang="0">
                  <a:pos x="1177" y="923"/>
                </a:cxn>
                <a:cxn ang="0">
                  <a:pos x="1201" y="1823"/>
                </a:cxn>
                <a:cxn ang="0">
                  <a:pos x="1488" y="1867"/>
                </a:cxn>
                <a:cxn ang="0">
                  <a:pos x="1756" y="1838"/>
                </a:cxn>
              </a:cxnLst>
              <a:rect l="0" t="0" r="r" b="b"/>
              <a:pathLst>
                <a:path w="1756" h="2052">
                  <a:moveTo>
                    <a:pt x="0" y="1848"/>
                  </a:moveTo>
                  <a:cubicBezTo>
                    <a:pt x="29" y="1843"/>
                    <a:pt x="159" y="1865"/>
                    <a:pt x="199" y="1857"/>
                  </a:cubicBezTo>
                  <a:cubicBezTo>
                    <a:pt x="239" y="1849"/>
                    <a:pt x="233" y="1767"/>
                    <a:pt x="243" y="1799"/>
                  </a:cubicBezTo>
                  <a:cubicBezTo>
                    <a:pt x="270" y="1795"/>
                    <a:pt x="243" y="2044"/>
                    <a:pt x="258" y="2052"/>
                  </a:cubicBezTo>
                  <a:cubicBezTo>
                    <a:pt x="264" y="2034"/>
                    <a:pt x="273" y="1728"/>
                    <a:pt x="282" y="1692"/>
                  </a:cubicBezTo>
                  <a:cubicBezTo>
                    <a:pt x="294" y="1650"/>
                    <a:pt x="299" y="1802"/>
                    <a:pt x="311" y="1833"/>
                  </a:cubicBezTo>
                  <a:cubicBezTo>
                    <a:pt x="324" y="1861"/>
                    <a:pt x="328" y="1852"/>
                    <a:pt x="360" y="1857"/>
                  </a:cubicBezTo>
                  <a:cubicBezTo>
                    <a:pt x="389" y="1873"/>
                    <a:pt x="453" y="1860"/>
                    <a:pt x="506" y="1862"/>
                  </a:cubicBezTo>
                  <a:cubicBezTo>
                    <a:pt x="559" y="1864"/>
                    <a:pt x="610" y="1866"/>
                    <a:pt x="681" y="1872"/>
                  </a:cubicBezTo>
                  <a:cubicBezTo>
                    <a:pt x="749" y="1883"/>
                    <a:pt x="890" y="1885"/>
                    <a:pt x="934" y="1896"/>
                  </a:cubicBezTo>
                  <a:cubicBezTo>
                    <a:pt x="997" y="1893"/>
                    <a:pt x="1028" y="1881"/>
                    <a:pt x="1055" y="1862"/>
                  </a:cubicBezTo>
                  <a:cubicBezTo>
                    <a:pt x="1082" y="1843"/>
                    <a:pt x="1083" y="1880"/>
                    <a:pt x="1094" y="1784"/>
                  </a:cubicBezTo>
                  <a:cubicBezTo>
                    <a:pt x="1094" y="1682"/>
                    <a:pt x="1109" y="1516"/>
                    <a:pt x="1119" y="1283"/>
                  </a:cubicBezTo>
                  <a:cubicBezTo>
                    <a:pt x="1134" y="996"/>
                    <a:pt x="1168" y="167"/>
                    <a:pt x="1182" y="62"/>
                  </a:cubicBezTo>
                  <a:cubicBezTo>
                    <a:pt x="1193" y="0"/>
                    <a:pt x="1177" y="737"/>
                    <a:pt x="1177" y="923"/>
                  </a:cubicBezTo>
                  <a:cubicBezTo>
                    <a:pt x="1181" y="1214"/>
                    <a:pt x="1197" y="1662"/>
                    <a:pt x="1201" y="1823"/>
                  </a:cubicBezTo>
                  <a:cubicBezTo>
                    <a:pt x="1253" y="1980"/>
                    <a:pt x="1396" y="1862"/>
                    <a:pt x="1488" y="1867"/>
                  </a:cubicBezTo>
                  <a:cubicBezTo>
                    <a:pt x="1529" y="1853"/>
                    <a:pt x="1714" y="1849"/>
                    <a:pt x="1756" y="1838"/>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7893" name="Freeform 5"/>
            <p:cNvSpPr>
              <a:spLocks/>
            </p:cNvSpPr>
            <p:nvPr/>
          </p:nvSpPr>
          <p:spPr bwMode="auto">
            <a:xfrm>
              <a:off x="3606" y="10213"/>
              <a:ext cx="1761" cy="1802"/>
            </a:xfrm>
            <a:custGeom>
              <a:avLst/>
              <a:gdLst/>
              <a:ahLst/>
              <a:cxnLst>
                <a:cxn ang="0">
                  <a:pos x="0" y="1685"/>
                </a:cxn>
                <a:cxn ang="0">
                  <a:pos x="226" y="1706"/>
                </a:cxn>
                <a:cxn ang="0">
                  <a:pos x="237" y="1685"/>
                </a:cxn>
                <a:cxn ang="0">
                  <a:pos x="253" y="1675"/>
                </a:cxn>
                <a:cxn ang="0">
                  <a:pos x="263" y="1606"/>
                </a:cxn>
                <a:cxn ang="0">
                  <a:pos x="316" y="1775"/>
                </a:cxn>
                <a:cxn ang="0">
                  <a:pos x="332" y="1719"/>
                </a:cxn>
                <a:cxn ang="0">
                  <a:pos x="712" y="1712"/>
                </a:cxn>
                <a:cxn ang="0">
                  <a:pos x="796" y="1706"/>
                </a:cxn>
                <a:cxn ang="0">
                  <a:pos x="917" y="1670"/>
                </a:cxn>
                <a:cxn ang="0">
                  <a:pos x="938" y="1190"/>
                </a:cxn>
                <a:cxn ang="0">
                  <a:pos x="965" y="0"/>
                </a:cxn>
                <a:cxn ang="0">
                  <a:pos x="981" y="279"/>
                </a:cxn>
                <a:cxn ang="0">
                  <a:pos x="1028" y="1448"/>
                </a:cxn>
                <a:cxn ang="0">
                  <a:pos x="1060" y="1659"/>
                </a:cxn>
                <a:cxn ang="0">
                  <a:pos x="1086" y="1696"/>
                </a:cxn>
                <a:cxn ang="0">
                  <a:pos x="1113" y="1638"/>
                </a:cxn>
                <a:cxn ang="0">
                  <a:pos x="1134" y="1321"/>
                </a:cxn>
                <a:cxn ang="0">
                  <a:pos x="1171" y="667"/>
                </a:cxn>
                <a:cxn ang="0">
                  <a:pos x="1181" y="1047"/>
                </a:cxn>
                <a:cxn ang="0">
                  <a:pos x="1197" y="1348"/>
                </a:cxn>
                <a:cxn ang="0">
                  <a:pos x="1207" y="1538"/>
                </a:cxn>
                <a:cxn ang="0">
                  <a:pos x="1244" y="1654"/>
                </a:cxn>
                <a:cxn ang="0">
                  <a:pos x="1345" y="1675"/>
                </a:cxn>
                <a:cxn ang="0">
                  <a:pos x="1503" y="1670"/>
                </a:cxn>
                <a:cxn ang="0">
                  <a:pos x="1719" y="1643"/>
                </a:cxn>
                <a:cxn ang="0">
                  <a:pos x="1761" y="1643"/>
                </a:cxn>
              </a:cxnLst>
              <a:rect l="0" t="0" r="r" b="b"/>
              <a:pathLst>
                <a:path w="1761" h="1802">
                  <a:moveTo>
                    <a:pt x="0" y="1685"/>
                  </a:moveTo>
                  <a:cubicBezTo>
                    <a:pt x="73" y="1690"/>
                    <a:pt x="156" y="1683"/>
                    <a:pt x="226" y="1706"/>
                  </a:cubicBezTo>
                  <a:cubicBezTo>
                    <a:pt x="230" y="1699"/>
                    <a:pt x="232" y="1691"/>
                    <a:pt x="237" y="1685"/>
                  </a:cubicBezTo>
                  <a:cubicBezTo>
                    <a:pt x="241" y="1680"/>
                    <a:pt x="251" y="1681"/>
                    <a:pt x="253" y="1675"/>
                  </a:cubicBezTo>
                  <a:cubicBezTo>
                    <a:pt x="261" y="1653"/>
                    <a:pt x="258" y="1629"/>
                    <a:pt x="263" y="1606"/>
                  </a:cubicBezTo>
                  <a:cubicBezTo>
                    <a:pt x="306" y="1668"/>
                    <a:pt x="235" y="1750"/>
                    <a:pt x="316" y="1775"/>
                  </a:cubicBezTo>
                  <a:cubicBezTo>
                    <a:pt x="334" y="1802"/>
                    <a:pt x="266" y="1729"/>
                    <a:pt x="332" y="1719"/>
                  </a:cubicBezTo>
                  <a:cubicBezTo>
                    <a:pt x="398" y="1709"/>
                    <a:pt x="635" y="1714"/>
                    <a:pt x="712" y="1712"/>
                  </a:cubicBezTo>
                  <a:cubicBezTo>
                    <a:pt x="755" y="1704"/>
                    <a:pt x="752" y="1713"/>
                    <a:pt x="796" y="1706"/>
                  </a:cubicBezTo>
                  <a:cubicBezTo>
                    <a:pt x="821" y="1675"/>
                    <a:pt x="893" y="1756"/>
                    <a:pt x="917" y="1670"/>
                  </a:cubicBezTo>
                  <a:cubicBezTo>
                    <a:pt x="941" y="1584"/>
                    <a:pt x="930" y="1468"/>
                    <a:pt x="938" y="1190"/>
                  </a:cubicBezTo>
                  <a:cubicBezTo>
                    <a:pt x="948" y="913"/>
                    <a:pt x="960" y="149"/>
                    <a:pt x="965" y="0"/>
                  </a:cubicBezTo>
                  <a:cubicBezTo>
                    <a:pt x="980" y="81"/>
                    <a:pt x="964" y="199"/>
                    <a:pt x="981" y="279"/>
                  </a:cubicBezTo>
                  <a:cubicBezTo>
                    <a:pt x="984" y="520"/>
                    <a:pt x="1020" y="1237"/>
                    <a:pt x="1028" y="1448"/>
                  </a:cubicBezTo>
                  <a:cubicBezTo>
                    <a:pt x="1043" y="1676"/>
                    <a:pt x="1050" y="1618"/>
                    <a:pt x="1060" y="1659"/>
                  </a:cubicBezTo>
                  <a:cubicBezTo>
                    <a:pt x="1066" y="1671"/>
                    <a:pt x="1079" y="1684"/>
                    <a:pt x="1086" y="1696"/>
                  </a:cubicBezTo>
                  <a:cubicBezTo>
                    <a:pt x="1112" y="1657"/>
                    <a:pt x="1104" y="1676"/>
                    <a:pt x="1113" y="1638"/>
                  </a:cubicBezTo>
                  <a:cubicBezTo>
                    <a:pt x="1121" y="1576"/>
                    <a:pt x="1124" y="1483"/>
                    <a:pt x="1134" y="1321"/>
                  </a:cubicBezTo>
                  <a:cubicBezTo>
                    <a:pt x="1136" y="1099"/>
                    <a:pt x="1167" y="889"/>
                    <a:pt x="1171" y="667"/>
                  </a:cubicBezTo>
                  <a:cubicBezTo>
                    <a:pt x="1179" y="621"/>
                    <a:pt x="1177" y="934"/>
                    <a:pt x="1181" y="1047"/>
                  </a:cubicBezTo>
                  <a:cubicBezTo>
                    <a:pt x="1180" y="1151"/>
                    <a:pt x="1190" y="1264"/>
                    <a:pt x="1197" y="1348"/>
                  </a:cubicBezTo>
                  <a:cubicBezTo>
                    <a:pt x="1201" y="1430"/>
                    <a:pt x="1199" y="1487"/>
                    <a:pt x="1207" y="1538"/>
                  </a:cubicBezTo>
                  <a:cubicBezTo>
                    <a:pt x="1219" y="1563"/>
                    <a:pt x="1227" y="1631"/>
                    <a:pt x="1244" y="1654"/>
                  </a:cubicBezTo>
                  <a:cubicBezTo>
                    <a:pt x="1254" y="1688"/>
                    <a:pt x="1313" y="1669"/>
                    <a:pt x="1345" y="1675"/>
                  </a:cubicBezTo>
                  <a:cubicBezTo>
                    <a:pt x="1384" y="1690"/>
                    <a:pt x="1463" y="1663"/>
                    <a:pt x="1503" y="1670"/>
                  </a:cubicBezTo>
                  <a:cubicBezTo>
                    <a:pt x="1565" y="1667"/>
                    <a:pt x="1672" y="1650"/>
                    <a:pt x="1719" y="1643"/>
                  </a:cubicBezTo>
                  <a:cubicBezTo>
                    <a:pt x="1732" y="1638"/>
                    <a:pt x="1747" y="1643"/>
                    <a:pt x="1761" y="1643"/>
                  </a:cubicBezTo>
                </a:path>
              </a:pathLst>
            </a:custGeom>
            <a:no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GB"/>
            </a:p>
          </p:txBody>
        </p:sp>
        <p:grpSp>
          <p:nvGrpSpPr>
            <p:cNvPr id="37894" name="Group 6"/>
            <p:cNvGrpSpPr>
              <a:grpSpLocks/>
            </p:cNvGrpSpPr>
            <p:nvPr/>
          </p:nvGrpSpPr>
          <p:grpSpPr bwMode="auto">
            <a:xfrm>
              <a:off x="3488" y="12164"/>
              <a:ext cx="2826" cy="139"/>
              <a:chOff x="3488" y="12164"/>
              <a:chExt cx="2826" cy="139"/>
            </a:xfrm>
          </p:grpSpPr>
          <p:cxnSp>
            <p:nvCxnSpPr>
              <p:cNvPr id="37895" name="AutoShape 7"/>
              <p:cNvCxnSpPr>
                <a:cxnSpLocks noChangeShapeType="1"/>
              </p:cNvCxnSpPr>
              <p:nvPr/>
            </p:nvCxnSpPr>
            <p:spPr bwMode="auto">
              <a:xfrm>
                <a:off x="3488" y="12164"/>
                <a:ext cx="2826" cy="0"/>
              </a:xfrm>
              <a:prstGeom prst="straightConnector1">
                <a:avLst/>
              </a:prstGeom>
              <a:noFill/>
              <a:ln w="9525">
                <a:solidFill>
                  <a:srgbClr val="000000"/>
                </a:solidFill>
                <a:round/>
                <a:headEnd/>
                <a:tailEnd/>
              </a:ln>
            </p:spPr>
          </p:cxnSp>
          <p:cxnSp>
            <p:nvCxnSpPr>
              <p:cNvPr id="37896" name="AutoShape 8"/>
              <p:cNvCxnSpPr>
                <a:cxnSpLocks noChangeShapeType="1"/>
              </p:cNvCxnSpPr>
              <p:nvPr/>
            </p:nvCxnSpPr>
            <p:spPr bwMode="auto">
              <a:xfrm>
                <a:off x="3600" y="12169"/>
                <a:ext cx="0" cy="134"/>
              </a:xfrm>
              <a:prstGeom prst="straightConnector1">
                <a:avLst/>
              </a:prstGeom>
              <a:noFill/>
              <a:ln w="9525">
                <a:solidFill>
                  <a:srgbClr val="000000"/>
                </a:solidFill>
                <a:round/>
                <a:headEnd/>
                <a:tailEnd/>
              </a:ln>
            </p:spPr>
          </p:cxnSp>
          <p:cxnSp>
            <p:nvCxnSpPr>
              <p:cNvPr id="37897" name="AutoShape 9"/>
              <p:cNvCxnSpPr>
                <a:cxnSpLocks noChangeShapeType="1"/>
              </p:cNvCxnSpPr>
              <p:nvPr/>
            </p:nvCxnSpPr>
            <p:spPr bwMode="auto">
              <a:xfrm>
                <a:off x="3932" y="12169"/>
                <a:ext cx="0" cy="94"/>
              </a:xfrm>
              <a:prstGeom prst="straightConnector1">
                <a:avLst/>
              </a:prstGeom>
              <a:noFill/>
              <a:ln w="9525">
                <a:solidFill>
                  <a:srgbClr val="000000"/>
                </a:solidFill>
                <a:round/>
                <a:headEnd/>
                <a:tailEnd/>
              </a:ln>
            </p:spPr>
          </p:cxnSp>
          <p:cxnSp>
            <p:nvCxnSpPr>
              <p:cNvPr id="37898" name="AutoShape 10"/>
              <p:cNvCxnSpPr>
                <a:cxnSpLocks noChangeShapeType="1"/>
              </p:cNvCxnSpPr>
              <p:nvPr/>
            </p:nvCxnSpPr>
            <p:spPr bwMode="auto">
              <a:xfrm>
                <a:off x="4263" y="12164"/>
                <a:ext cx="0" cy="99"/>
              </a:xfrm>
              <a:prstGeom prst="straightConnector1">
                <a:avLst/>
              </a:prstGeom>
              <a:noFill/>
              <a:ln w="9525">
                <a:solidFill>
                  <a:srgbClr val="000000"/>
                </a:solidFill>
                <a:round/>
                <a:headEnd/>
                <a:tailEnd/>
              </a:ln>
            </p:spPr>
          </p:cxnSp>
          <p:cxnSp>
            <p:nvCxnSpPr>
              <p:cNvPr id="37899" name="AutoShape 11"/>
              <p:cNvCxnSpPr>
                <a:cxnSpLocks noChangeShapeType="1"/>
              </p:cNvCxnSpPr>
              <p:nvPr/>
            </p:nvCxnSpPr>
            <p:spPr bwMode="auto">
              <a:xfrm>
                <a:off x="4906" y="12169"/>
                <a:ext cx="0" cy="94"/>
              </a:xfrm>
              <a:prstGeom prst="straightConnector1">
                <a:avLst/>
              </a:prstGeom>
              <a:noFill/>
              <a:ln w="9525">
                <a:solidFill>
                  <a:srgbClr val="000000"/>
                </a:solidFill>
                <a:round/>
                <a:headEnd/>
                <a:tailEnd/>
              </a:ln>
            </p:spPr>
          </p:cxnSp>
          <p:cxnSp>
            <p:nvCxnSpPr>
              <p:cNvPr id="37900" name="AutoShape 12"/>
              <p:cNvCxnSpPr>
                <a:cxnSpLocks noChangeShapeType="1"/>
              </p:cNvCxnSpPr>
              <p:nvPr/>
            </p:nvCxnSpPr>
            <p:spPr bwMode="auto">
              <a:xfrm>
                <a:off x="4588" y="12169"/>
                <a:ext cx="0" cy="94"/>
              </a:xfrm>
              <a:prstGeom prst="straightConnector1">
                <a:avLst/>
              </a:prstGeom>
              <a:noFill/>
              <a:ln w="9525">
                <a:solidFill>
                  <a:srgbClr val="000000"/>
                </a:solidFill>
                <a:round/>
                <a:headEnd/>
                <a:tailEnd/>
              </a:ln>
            </p:spPr>
          </p:cxnSp>
          <p:cxnSp>
            <p:nvCxnSpPr>
              <p:cNvPr id="37901" name="AutoShape 13"/>
              <p:cNvCxnSpPr>
                <a:cxnSpLocks noChangeShapeType="1"/>
              </p:cNvCxnSpPr>
              <p:nvPr/>
            </p:nvCxnSpPr>
            <p:spPr bwMode="auto">
              <a:xfrm>
                <a:off x="5908" y="12164"/>
                <a:ext cx="0" cy="94"/>
              </a:xfrm>
              <a:prstGeom prst="straightConnector1">
                <a:avLst/>
              </a:prstGeom>
              <a:noFill/>
              <a:ln w="9525">
                <a:solidFill>
                  <a:srgbClr val="000000"/>
                </a:solidFill>
                <a:round/>
                <a:headEnd/>
                <a:tailEnd/>
              </a:ln>
            </p:spPr>
          </p:cxnSp>
          <p:cxnSp>
            <p:nvCxnSpPr>
              <p:cNvPr id="37902" name="AutoShape 14"/>
              <p:cNvCxnSpPr>
                <a:cxnSpLocks noChangeShapeType="1"/>
              </p:cNvCxnSpPr>
              <p:nvPr/>
            </p:nvCxnSpPr>
            <p:spPr bwMode="auto">
              <a:xfrm>
                <a:off x="5581" y="12164"/>
                <a:ext cx="0" cy="94"/>
              </a:xfrm>
              <a:prstGeom prst="straightConnector1">
                <a:avLst/>
              </a:prstGeom>
              <a:noFill/>
              <a:ln w="9525">
                <a:solidFill>
                  <a:srgbClr val="000000"/>
                </a:solidFill>
                <a:round/>
                <a:headEnd/>
                <a:tailEnd/>
              </a:ln>
            </p:spPr>
          </p:cxnSp>
          <p:cxnSp>
            <p:nvCxnSpPr>
              <p:cNvPr id="37903" name="AutoShape 15"/>
              <p:cNvCxnSpPr>
                <a:cxnSpLocks noChangeShapeType="1"/>
              </p:cNvCxnSpPr>
              <p:nvPr/>
            </p:nvCxnSpPr>
            <p:spPr bwMode="auto">
              <a:xfrm>
                <a:off x="5245" y="12169"/>
                <a:ext cx="0" cy="94"/>
              </a:xfrm>
              <a:prstGeom prst="straightConnector1">
                <a:avLst/>
              </a:prstGeom>
              <a:noFill/>
              <a:ln w="9525">
                <a:solidFill>
                  <a:srgbClr val="000000"/>
                </a:solidFill>
                <a:round/>
                <a:headEnd/>
                <a:tailEnd/>
              </a:ln>
            </p:spPr>
          </p:cxnSp>
        </p:grpSp>
        <p:sp>
          <p:nvSpPr>
            <p:cNvPr id="37904" name="Text Box 16"/>
            <p:cNvSpPr txBox="1">
              <a:spLocks noChangeArrowheads="1"/>
            </p:cNvSpPr>
            <p:nvPr/>
          </p:nvSpPr>
          <p:spPr bwMode="auto">
            <a:xfrm>
              <a:off x="3391" y="12258"/>
              <a:ext cx="479" cy="3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0</a:t>
              </a:r>
              <a:endParaRPr kumimoji="0" lang="en-US" sz="1200" b="0" i="0" u="none" strike="noStrike" cap="none" normalizeH="0" baseline="0" dirty="0" smtClean="0">
                <a:ln>
                  <a:noFill/>
                </a:ln>
                <a:solidFill>
                  <a:schemeClr val="tx1"/>
                </a:solidFill>
                <a:effectLst/>
                <a:latin typeface="Arial" pitchFamily="34" charset="0"/>
              </a:endParaRPr>
            </a:p>
          </p:txBody>
        </p:sp>
        <p:sp>
          <p:nvSpPr>
            <p:cNvPr id="37905" name="Text Box 17"/>
            <p:cNvSpPr txBox="1">
              <a:spLocks noChangeArrowheads="1"/>
            </p:cNvSpPr>
            <p:nvPr/>
          </p:nvSpPr>
          <p:spPr bwMode="auto">
            <a:xfrm>
              <a:off x="4071" y="12267"/>
              <a:ext cx="479" cy="3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rPr>
                <a:t>4</a:t>
              </a:r>
              <a:endParaRPr kumimoji="0" lang="en-US" sz="1200" b="0" i="0" u="none" strike="noStrike" cap="none" normalizeH="0" baseline="0" dirty="0" smtClean="0">
                <a:ln>
                  <a:noFill/>
                </a:ln>
                <a:solidFill>
                  <a:schemeClr val="tx1"/>
                </a:solidFill>
                <a:effectLst/>
                <a:latin typeface="Arial" pitchFamily="34" charset="0"/>
              </a:endParaRPr>
            </a:p>
          </p:txBody>
        </p:sp>
        <p:sp>
          <p:nvSpPr>
            <p:cNvPr id="37906" name="Text Box 18"/>
            <p:cNvSpPr txBox="1">
              <a:spLocks noChangeArrowheads="1"/>
            </p:cNvSpPr>
            <p:nvPr/>
          </p:nvSpPr>
          <p:spPr bwMode="auto">
            <a:xfrm>
              <a:off x="4664" y="12263"/>
              <a:ext cx="479" cy="3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rPr>
                <a:t>8</a:t>
              </a:r>
              <a:endParaRPr kumimoji="0" lang="en-US" sz="1200" b="0" i="0" u="none" strike="noStrike" cap="none" normalizeH="0" baseline="0" dirty="0" smtClean="0">
                <a:ln>
                  <a:noFill/>
                </a:ln>
                <a:solidFill>
                  <a:schemeClr val="tx1"/>
                </a:solidFill>
                <a:effectLst/>
                <a:latin typeface="Arial" pitchFamily="34" charset="0"/>
              </a:endParaRPr>
            </a:p>
          </p:txBody>
        </p:sp>
        <p:sp>
          <p:nvSpPr>
            <p:cNvPr id="37907" name="Text Box 19"/>
            <p:cNvSpPr txBox="1">
              <a:spLocks noChangeArrowheads="1"/>
            </p:cNvSpPr>
            <p:nvPr/>
          </p:nvSpPr>
          <p:spPr bwMode="auto">
            <a:xfrm>
              <a:off x="5367" y="12258"/>
              <a:ext cx="857" cy="5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rPr>
                <a:t>12</a:t>
              </a:r>
              <a:endParaRPr kumimoji="0" lang="en-US" sz="1200" b="0" i="0" u="none" strike="noStrike" cap="none" normalizeH="0" baseline="0" dirty="0" smtClean="0">
                <a:ln>
                  <a:noFill/>
                </a:ln>
                <a:solidFill>
                  <a:schemeClr val="tx1"/>
                </a:solidFill>
                <a:effectLst/>
                <a:latin typeface="Arial" pitchFamily="34" charset="0"/>
              </a:endParaRPr>
            </a:p>
          </p:txBody>
        </p:sp>
        <p:sp>
          <p:nvSpPr>
            <p:cNvPr id="37908" name="Text Box 20"/>
            <p:cNvSpPr txBox="1">
              <a:spLocks noChangeArrowheads="1"/>
            </p:cNvSpPr>
            <p:nvPr/>
          </p:nvSpPr>
          <p:spPr bwMode="auto">
            <a:xfrm>
              <a:off x="4298" y="12834"/>
              <a:ext cx="1471" cy="5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100" b="0" i="0" u="none" strike="noStrike" cap="none" normalizeH="0" baseline="0" dirty="0" smtClean="0">
                  <a:ln>
                    <a:noFill/>
                  </a:ln>
                  <a:solidFill>
                    <a:schemeClr val="tx1"/>
                  </a:solidFill>
                  <a:effectLst/>
                  <a:latin typeface="Calibri" pitchFamily="34" charset="0"/>
                </a:rPr>
                <a:t>minutes</a:t>
              </a:r>
              <a:endParaRPr kumimoji="0" lang="en-US" sz="1800" b="0" i="0" u="none" strike="noStrike" cap="none" normalizeH="0" baseline="0" dirty="0" smtClean="0">
                <a:ln>
                  <a:noFill/>
                </a:ln>
                <a:solidFill>
                  <a:schemeClr val="tx1"/>
                </a:solidFill>
                <a:effectLst/>
                <a:latin typeface="Arial" pitchFamily="34" charset="0"/>
              </a:endParaRPr>
            </a:p>
          </p:txBody>
        </p:sp>
        <p:cxnSp>
          <p:nvCxnSpPr>
            <p:cNvPr id="37909" name="AutoShape 21"/>
            <p:cNvCxnSpPr>
              <a:cxnSpLocks noChangeShapeType="1"/>
            </p:cNvCxnSpPr>
            <p:nvPr/>
          </p:nvCxnSpPr>
          <p:spPr bwMode="auto">
            <a:xfrm>
              <a:off x="5581" y="6510"/>
              <a:ext cx="0" cy="863"/>
            </a:xfrm>
            <a:prstGeom prst="straightConnector1">
              <a:avLst/>
            </a:prstGeom>
            <a:noFill/>
            <a:ln w="25400">
              <a:solidFill>
                <a:srgbClr val="000000"/>
              </a:solidFill>
              <a:round/>
              <a:headEnd/>
              <a:tailEnd/>
            </a:ln>
          </p:spPr>
        </p:cxnSp>
        <p:sp>
          <p:nvSpPr>
            <p:cNvPr id="37910" name="Text Box 22"/>
            <p:cNvSpPr txBox="1">
              <a:spLocks noChangeArrowheads="1"/>
            </p:cNvSpPr>
            <p:nvPr/>
          </p:nvSpPr>
          <p:spPr bwMode="auto">
            <a:xfrm>
              <a:off x="5715" y="6605"/>
              <a:ext cx="1189" cy="4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rPr>
                <a:t>4X10</a:t>
              </a:r>
              <a:r>
                <a:rPr kumimoji="0" lang="en-GB" sz="1200" b="0" i="0" u="none" strike="noStrike" cap="none" normalizeH="0" baseline="30000" dirty="0" smtClean="0">
                  <a:ln>
                    <a:noFill/>
                  </a:ln>
                  <a:solidFill>
                    <a:schemeClr val="tx1"/>
                  </a:solidFill>
                  <a:effectLst/>
                  <a:latin typeface="Times New Roman" pitchFamily="18" charset="0"/>
                </a:rPr>
                <a:t>‑</a:t>
              </a:r>
              <a:r>
                <a:rPr kumimoji="0" lang="en-GB" sz="1200" b="0" i="0" u="none" strike="noStrike" cap="none" normalizeH="0" baseline="30000" dirty="0" smtClean="0">
                  <a:ln>
                    <a:noFill/>
                  </a:ln>
                  <a:solidFill>
                    <a:schemeClr val="tx1"/>
                  </a:solidFill>
                  <a:effectLst/>
                  <a:latin typeface="Calibri" pitchFamily="34" charset="0"/>
                </a:rPr>
                <a:t>5</a:t>
              </a:r>
              <a:r>
                <a:rPr kumimoji="0" lang="en-GB" sz="1200" b="0" i="0" u="none" strike="noStrike" cap="none" normalizeH="0" baseline="0" dirty="0" smtClean="0">
                  <a:ln>
                    <a:noFill/>
                  </a:ln>
                  <a:solidFill>
                    <a:schemeClr val="tx1"/>
                  </a:solidFill>
                  <a:effectLst/>
                  <a:latin typeface="Calibri" pitchFamily="34" charset="0"/>
                </a:rPr>
                <a:t> AUFS</a:t>
              </a:r>
              <a:endParaRPr kumimoji="0" lang="en-US" sz="1200" b="0" i="0" u="none" strike="noStrike" cap="none" normalizeH="0" baseline="0" dirty="0" smtClean="0">
                <a:ln>
                  <a:noFill/>
                </a:ln>
                <a:solidFill>
                  <a:schemeClr val="tx1"/>
                </a:solidFill>
                <a:effectLst/>
                <a:latin typeface="Arial" pitchFamily="34" charset="0"/>
              </a:endParaRPr>
            </a:p>
          </p:txBody>
        </p:sp>
      </p:grpSp>
      <p:sp>
        <p:nvSpPr>
          <p:cNvPr id="23" name="TextBox 22"/>
          <p:cNvSpPr txBox="1"/>
          <p:nvPr/>
        </p:nvSpPr>
        <p:spPr>
          <a:xfrm>
            <a:off x="2771800" y="1124744"/>
            <a:ext cx="1512168" cy="369332"/>
          </a:xfrm>
          <a:prstGeom prst="rect">
            <a:avLst/>
          </a:prstGeom>
          <a:noFill/>
        </p:spPr>
        <p:txBody>
          <a:bodyPr wrap="square" rtlCol="0">
            <a:spAutoFit/>
          </a:bodyPr>
          <a:lstStyle/>
          <a:p>
            <a:r>
              <a:rPr lang="en-GB" b="1" dirty="0" smtClean="0"/>
              <a:t>pH 6.6</a:t>
            </a:r>
            <a:endParaRPr lang="en-GB" b="1" dirty="0"/>
          </a:p>
        </p:txBody>
      </p:sp>
      <p:sp>
        <p:nvSpPr>
          <p:cNvPr id="24" name="TextBox 23"/>
          <p:cNvSpPr txBox="1"/>
          <p:nvPr/>
        </p:nvSpPr>
        <p:spPr>
          <a:xfrm>
            <a:off x="2627784" y="2420888"/>
            <a:ext cx="1656184" cy="369332"/>
          </a:xfrm>
          <a:prstGeom prst="rect">
            <a:avLst/>
          </a:prstGeom>
          <a:noFill/>
        </p:spPr>
        <p:txBody>
          <a:bodyPr wrap="square" rtlCol="0">
            <a:spAutoFit/>
          </a:bodyPr>
          <a:lstStyle/>
          <a:p>
            <a:r>
              <a:rPr lang="en-GB" b="1" dirty="0" smtClean="0"/>
              <a:t>pH 2.7</a:t>
            </a:r>
            <a:endParaRPr lang="en-GB" b="1" dirty="0"/>
          </a:p>
        </p:txBody>
      </p:sp>
      <p:sp>
        <p:nvSpPr>
          <p:cNvPr id="25" name="TextBox 24"/>
          <p:cNvSpPr txBox="1"/>
          <p:nvPr/>
        </p:nvSpPr>
        <p:spPr>
          <a:xfrm>
            <a:off x="2771800" y="4077072"/>
            <a:ext cx="1800200" cy="369332"/>
          </a:xfrm>
          <a:prstGeom prst="rect">
            <a:avLst/>
          </a:prstGeom>
          <a:noFill/>
        </p:spPr>
        <p:txBody>
          <a:bodyPr wrap="square" rtlCol="0">
            <a:spAutoFit/>
          </a:bodyPr>
          <a:lstStyle/>
          <a:p>
            <a:r>
              <a:rPr lang="en-GB" b="1" dirty="0" smtClean="0">
                <a:solidFill>
                  <a:srgbClr val="FF0000"/>
                </a:solidFill>
              </a:rPr>
              <a:t>pH 2.3</a:t>
            </a:r>
            <a:endParaRPr lang="en-GB" b="1" dirty="0">
              <a:solidFill>
                <a:srgbClr val="FF0000"/>
              </a:solidFill>
            </a:endParaRPr>
          </a:p>
        </p:txBody>
      </p:sp>
      <p:sp>
        <p:nvSpPr>
          <p:cNvPr id="26" name="TextBox 25"/>
          <p:cNvSpPr txBox="1"/>
          <p:nvPr/>
        </p:nvSpPr>
        <p:spPr>
          <a:xfrm>
            <a:off x="467544" y="5445224"/>
            <a:ext cx="7920880" cy="923330"/>
          </a:xfrm>
          <a:prstGeom prst="rect">
            <a:avLst/>
          </a:prstGeom>
          <a:noFill/>
        </p:spPr>
        <p:txBody>
          <a:bodyPr wrap="square" rtlCol="0">
            <a:spAutoFit/>
          </a:bodyPr>
          <a:lstStyle/>
          <a:p>
            <a:r>
              <a:rPr lang="en-GB" dirty="0" smtClean="0"/>
              <a:t>Effect of mobile phase pH on peak separation.</a:t>
            </a:r>
          </a:p>
          <a:p>
            <a:r>
              <a:rPr lang="en-GB" dirty="0" smtClean="0"/>
              <a:t>50 % acetone, 50 % 100 mM phosphate buffer,  0.8 mL/min, UV detection </a:t>
            </a:r>
            <a:r>
              <a:rPr lang="el-GR" dirty="0" smtClean="0">
                <a:cs typeface="Times New Roman"/>
              </a:rPr>
              <a:t>λ</a:t>
            </a:r>
            <a:r>
              <a:rPr lang="en-GB" dirty="0" smtClean="0">
                <a:cs typeface="Times New Roman"/>
              </a:rPr>
              <a:t> = 380 nm.  C</a:t>
            </a:r>
            <a:r>
              <a:rPr lang="en-GB" baseline="-25000" dirty="0" smtClean="0">
                <a:cs typeface="Times New Roman"/>
              </a:rPr>
              <a:t>18</a:t>
            </a:r>
            <a:r>
              <a:rPr lang="en-GB" dirty="0" smtClean="0">
                <a:cs typeface="Times New Roman"/>
              </a:rPr>
              <a:t> column</a:t>
            </a:r>
            <a:endParaRPr lang="en-GB" dirty="0"/>
          </a:p>
        </p:txBody>
      </p:sp>
      <p:graphicFrame>
        <p:nvGraphicFramePr>
          <p:cNvPr id="37911" name="Object 23"/>
          <p:cNvGraphicFramePr>
            <a:graphicFrameLocks noChangeAspect="1"/>
          </p:cNvGraphicFramePr>
          <p:nvPr/>
        </p:nvGraphicFramePr>
        <p:xfrm>
          <a:off x="3491880" y="1628800"/>
          <a:ext cx="5415302" cy="1944216"/>
        </p:xfrm>
        <a:graphic>
          <a:graphicData uri="http://schemas.openxmlformats.org/presentationml/2006/ole">
            <mc:AlternateContent xmlns:mc="http://schemas.openxmlformats.org/markup-compatibility/2006">
              <mc:Choice xmlns:v="urn:schemas-microsoft-com:vml" Requires="v">
                <p:oleObj spid="_x0000_s37944" name="ISIS/Draw Sketch" r:id="rId3" imgW="5067000" imgH="1819080" progId="ISISServer">
                  <p:embed/>
                </p:oleObj>
              </mc:Choice>
              <mc:Fallback>
                <p:oleObj name="ISIS/Draw Sketch" r:id="rId3" imgW="5067000" imgH="1819080" progId="ISISServer">
                  <p:embed/>
                  <p:pic>
                    <p:nvPicPr>
                      <p:cNvPr id="0"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80" y="1628800"/>
                        <a:ext cx="5415302"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 name="TextBox 27"/>
          <p:cNvSpPr txBox="1"/>
          <p:nvPr/>
        </p:nvSpPr>
        <p:spPr>
          <a:xfrm>
            <a:off x="4355976" y="4149080"/>
            <a:ext cx="3312368" cy="646331"/>
          </a:xfrm>
          <a:prstGeom prst="rect">
            <a:avLst/>
          </a:prstGeom>
          <a:noFill/>
        </p:spPr>
        <p:txBody>
          <a:bodyPr wrap="square" rtlCol="0">
            <a:spAutoFit/>
          </a:bodyPr>
          <a:lstStyle/>
          <a:p>
            <a:r>
              <a:rPr lang="en-GB" dirty="0" smtClean="0">
                <a:solidFill>
                  <a:srgbClr val="FF0000"/>
                </a:solidFill>
              </a:rPr>
              <a:t>pKa 1.8 flunitrazepam</a:t>
            </a:r>
          </a:p>
          <a:p>
            <a:r>
              <a:rPr lang="en-GB" dirty="0" smtClean="0"/>
              <a:t>pKa  3.2 nitrazepam</a:t>
            </a:r>
            <a:endParaRPr lang="en-GB" dirty="0"/>
          </a:p>
        </p:txBody>
      </p:sp>
      <p:sp>
        <p:nvSpPr>
          <p:cNvPr id="2" name="TextBox 1"/>
          <p:cNvSpPr txBox="1"/>
          <p:nvPr/>
        </p:nvSpPr>
        <p:spPr>
          <a:xfrm>
            <a:off x="1348367" y="137730"/>
            <a:ext cx="7213006" cy="523220"/>
          </a:xfrm>
          <a:prstGeom prst="rect">
            <a:avLst/>
          </a:prstGeom>
          <a:noFill/>
        </p:spPr>
        <p:txBody>
          <a:bodyPr wrap="square" rtlCol="0">
            <a:spAutoFit/>
          </a:bodyPr>
          <a:lstStyle/>
          <a:p>
            <a:r>
              <a:rPr lang="en-GB" sz="2800" b="1" dirty="0" smtClean="0"/>
              <a:t>Optimisation of Chromatographic Conditions</a:t>
            </a:r>
            <a:endParaRPr lang="en-GB" sz="2800" b="1" dirty="0"/>
          </a:p>
        </p:txBody>
      </p:sp>
      <p:sp>
        <p:nvSpPr>
          <p:cNvPr id="3" name="TextBox 2"/>
          <p:cNvSpPr txBox="1"/>
          <p:nvPr/>
        </p:nvSpPr>
        <p:spPr>
          <a:xfrm>
            <a:off x="938206" y="3366189"/>
            <a:ext cx="279877" cy="369332"/>
          </a:xfrm>
          <a:prstGeom prst="rect">
            <a:avLst/>
          </a:prstGeom>
          <a:noFill/>
        </p:spPr>
        <p:txBody>
          <a:bodyPr wrap="square" rtlCol="0">
            <a:spAutoFit/>
          </a:bodyPr>
          <a:lstStyle/>
          <a:p>
            <a:r>
              <a:rPr lang="en-GB" dirty="0" smtClean="0"/>
              <a:t>N</a:t>
            </a:r>
            <a:endParaRPr lang="en-GB" dirty="0"/>
          </a:p>
        </p:txBody>
      </p:sp>
      <p:sp>
        <p:nvSpPr>
          <p:cNvPr id="4" name="TextBox 3"/>
          <p:cNvSpPr txBox="1"/>
          <p:nvPr/>
        </p:nvSpPr>
        <p:spPr>
          <a:xfrm>
            <a:off x="1480199" y="3388677"/>
            <a:ext cx="345011" cy="369332"/>
          </a:xfrm>
          <a:prstGeom prst="rect">
            <a:avLst/>
          </a:prstGeom>
          <a:noFill/>
        </p:spPr>
        <p:txBody>
          <a:bodyPr wrap="square" rtlCol="0">
            <a:spAutoFit/>
          </a:bodyPr>
          <a:lstStyle/>
          <a:p>
            <a:r>
              <a:rPr lang="en-GB" dirty="0" smtClean="0"/>
              <a:t>F</a:t>
            </a:r>
            <a:endParaRPr lang="en-GB" dirty="0"/>
          </a:p>
        </p:txBody>
      </p:sp>
    </p:spTree>
    <p:extLst>
      <p:ext uri="{BB962C8B-B14F-4D97-AF65-F5344CB8AC3E}">
        <p14:creationId xmlns:p14="http://schemas.microsoft.com/office/powerpoint/2010/main" val="2953051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blinds(horizontal)">
                                      <p:cBhvr>
                                        <p:cTn id="7" dur="500"/>
                                        <p:tgtEl>
                                          <p:spTgt spid="3789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blinds(horizontal)">
                                      <p:cBhvr>
                                        <p:cTn id="10" dur="500"/>
                                        <p:tgtEl>
                                          <p:spTgt spid="26"/>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blinds(horizontal)">
                                      <p:cBhvr>
                                        <p:cTn id="15" dur="500"/>
                                        <p:tgtEl>
                                          <p:spTgt spid="23"/>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blinds(horizontal)">
                                      <p:cBhvr>
                                        <p:cTn id="18" dur="500"/>
                                        <p:tgtEl>
                                          <p:spTgt spid="24"/>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blinds(horizontal)">
                                      <p:cBhvr>
                                        <p:cTn id="21" dur="500"/>
                                        <p:tgtEl>
                                          <p:spTgt spid="25"/>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7911"/>
                                        </p:tgtEl>
                                        <p:attrNameLst>
                                          <p:attrName>style.visibility</p:attrName>
                                        </p:attrNameLst>
                                      </p:cBhvr>
                                      <p:to>
                                        <p:strVal val="visible"/>
                                      </p:to>
                                    </p:set>
                                    <p:animEffect transition="in" filter="blinds(horizontal)">
                                      <p:cBhvr>
                                        <p:cTn id="26" dur="500"/>
                                        <p:tgtEl>
                                          <p:spTgt spid="37911"/>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blinds(horizontal)">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1" nodeType="clickEffect">
                                  <p:stCondLst>
                                    <p:cond delay="0"/>
                                  </p:stCondLst>
                                  <p:childTnLst>
                                    <p:set>
                                      <p:cBhvr>
                                        <p:cTn id="37" dur="1" fill="hold">
                                          <p:stCondLst>
                                            <p:cond delay="0"/>
                                          </p:stCondLst>
                                        </p:cTn>
                                        <p:tgtEl>
                                          <p:spTgt spid="4"/>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8" grpId="0"/>
      <p:bldP spid="3" grpId="0"/>
      <p:bldP spid="4" grpId="0"/>
      <p:bldP spid="4"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244205"/>
            <a:ext cx="6192688" cy="584775"/>
          </a:xfrm>
          <a:prstGeom prst="rect">
            <a:avLst/>
          </a:prstGeom>
        </p:spPr>
        <p:txBody>
          <a:bodyPr wrap="square">
            <a:spAutoFit/>
          </a:bodyPr>
          <a:lstStyle/>
          <a:p>
            <a:pPr algn="ctr"/>
            <a:r>
              <a:rPr lang="en-GB" sz="3200" b="1" i="1" dirty="0"/>
              <a:t>Hydrodynamic Voltammetry </a:t>
            </a:r>
            <a:endParaRPr lang="en-GB" sz="3200" dirty="0"/>
          </a:p>
        </p:txBody>
      </p:sp>
      <p:graphicFrame>
        <p:nvGraphicFramePr>
          <p:cNvPr id="32770" name="Object 2"/>
          <p:cNvGraphicFramePr>
            <a:graphicFrameLocks noChangeAspect="1"/>
          </p:cNvGraphicFramePr>
          <p:nvPr/>
        </p:nvGraphicFramePr>
        <p:xfrm>
          <a:off x="611560" y="908720"/>
          <a:ext cx="3627437" cy="5192712"/>
        </p:xfrm>
        <a:graphic>
          <a:graphicData uri="http://schemas.openxmlformats.org/presentationml/2006/ole">
            <mc:AlternateContent xmlns:mc="http://schemas.openxmlformats.org/markup-compatibility/2006">
              <mc:Choice xmlns:v="urn:schemas-microsoft-com:vml" Requires="v">
                <p:oleObj spid="_x0000_s32836" name="Origin Plot" r:id="rId3" imgW="3627000" imgH="5193000" progId="OrgPlot">
                  <p:link updateAutomatic="1"/>
                </p:oleObj>
              </mc:Choice>
              <mc:Fallback>
                <p:oleObj name="Origin Plot" r:id="rId3" imgW="3627000" imgH="5193000" progId="OrgPlot">
                  <p:link updateAutomatic="1"/>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908720"/>
                        <a:ext cx="3627437" cy="5192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771" name="Object 3"/>
          <p:cNvGraphicFramePr>
            <a:graphicFrameLocks noChangeAspect="1"/>
          </p:cNvGraphicFramePr>
          <p:nvPr/>
        </p:nvGraphicFramePr>
        <p:xfrm>
          <a:off x="4427984" y="908720"/>
          <a:ext cx="3627437" cy="5192712"/>
        </p:xfrm>
        <a:graphic>
          <a:graphicData uri="http://schemas.openxmlformats.org/presentationml/2006/ole">
            <mc:AlternateContent xmlns:mc="http://schemas.openxmlformats.org/markup-compatibility/2006">
              <mc:Choice xmlns:v="urn:schemas-microsoft-com:vml" Requires="v">
                <p:oleObj spid="_x0000_s32837" name="Origin Plot" r:id="rId5" imgW="3627000" imgH="5193000" progId="OrgPlot">
                  <p:link updateAutomatic="1"/>
                </p:oleObj>
              </mc:Choice>
              <mc:Fallback>
                <p:oleObj name="Origin Plot" r:id="rId5" imgW="3627000" imgH="5193000" progId="OrgPlot">
                  <p:link updateAutomatic="1"/>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7984" y="908720"/>
                        <a:ext cx="3627437" cy="5192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6" name="Straight Arrow Connector 5"/>
          <p:cNvCxnSpPr/>
          <p:nvPr/>
        </p:nvCxnSpPr>
        <p:spPr>
          <a:xfrm>
            <a:off x="6156176" y="2348880"/>
            <a:ext cx="0" cy="288032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397988" y="3212976"/>
            <a:ext cx="0" cy="20162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683568" y="6021288"/>
            <a:ext cx="3528392" cy="523220"/>
          </a:xfrm>
          <a:prstGeom prst="rect">
            <a:avLst/>
          </a:prstGeom>
          <a:noFill/>
        </p:spPr>
        <p:txBody>
          <a:bodyPr wrap="square" rtlCol="0">
            <a:spAutoFit/>
          </a:bodyPr>
          <a:lstStyle/>
          <a:p>
            <a:r>
              <a:rPr lang="en-GB" sz="2800" b="1" dirty="0" smtClean="0"/>
              <a:t>Generator</a:t>
            </a:r>
            <a:endParaRPr lang="en-GB" sz="2800" b="1" dirty="0"/>
          </a:p>
        </p:txBody>
      </p:sp>
      <p:sp>
        <p:nvSpPr>
          <p:cNvPr id="4" name="TextBox 3"/>
          <p:cNvSpPr txBox="1"/>
          <p:nvPr/>
        </p:nvSpPr>
        <p:spPr>
          <a:xfrm>
            <a:off x="5004048" y="6021288"/>
            <a:ext cx="3312368" cy="523220"/>
          </a:xfrm>
          <a:prstGeom prst="rect">
            <a:avLst/>
          </a:prstGeom>
          <a:noFill/>
        </p:spPr>
        <p:txBody>
          <a:bodyPr wrap="square" rtlCol="0">
            <a:spAutoFit/>
          </a:bodyPr>
          <a:lstStyle/>
          <a:p>
            <a:r>
              <a:rPr lang="en-GB" sz="2800" b="1" dirty="0"/>
              <a:t>D</a:t>
            </a:r>
            <a:r>
              <a:rPr lang="en-GB" sz="2800" b="1" dirty="0" smtClean="0"/>
              <a:t>etector</a:t>
            </a:r>
            <a:endParaRPr lang="en-GB" sz="2800" b="1" dirty="0"/>
          </a:p>
        </p:txBody>
      </p:sp>
    </p:spTree>
    <p:extLst>
      <p:ext uri="{BB962C8B-B14F-4D97-AF65-F5344CB8AC3E}">
        <p14:creationId xmlns:p14="http://schemas.microsoft.com/office/powerpoint/2010/main" val="509555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710370122"/>
              </p:ext>
            </p:extLst>
          </p:nvPr>
        </p:nvGraphicFramePr>
        <p:xfrm>
          <a:off x="1619672" y="692696"/>
          <a:ext cx="5165725" cy="3627438"/>
        </p:xfrm>
        <a:graphic>
          <a:graphicData uri="http://schemas.openxmlformats.org/presentationml/2006/ole">
            <mc:AlternateContent xmlns:mc="http://schemas.openxmlformats.org/markup-compatibility/2006">
              <mc:Choice xmlns:v="urn:schemas-microsoft-com:vml" Requires="v">
                <p:oleObj spid="_x0000_s38917" name="Origin Plot" r:id="rId3" imgW="5165598" imgH="3627120" progId="OrgPlot">
                  <p:link updateAutomatic="1"/>
                </p:oleObj>
              </mc:Choice>
              <mc:Fallback>
                <p:oleObj name="Origin Plot" r:id="rId3" imgW="5165598" imgH="3627120" progId="OrgPlot">
                  <p:link updateAutomatic="1"/>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692696"/>
                        <a:ext cx="5165725" cy="3627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9189590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Conclusions</a:t>
            </a:r>
            <a:endParaRPr lang="en-GB" i="1" dirty="0"/>
          </a:p>
        </p:txBody>
      </p:sp>
      <p:sp>
        <p:nvSpPr>
          <p:cNvPr id="3" name="Content Placeholder 2"/>
          <p:cNvSpPr>
            <a:spLocks noGrp="1"/>
          </p:cNvSpPr>
          <p:nvPr>
            <p:ph idx="1"/>
          </p:nvPr>
        </p:nvSpPr>
        <p:spPr/>
        <p:txBody>
          <a:bodyPr/>
          <a:lstStyle/>
          <a:p>
            <a:r>
              <a:rPr lang="en-GB" dirty="0" smtClean="0"/>
              <a:t>We have demonstrated the cyclic voltammetric behaviour of flunitrazepam and nitrazepam.</a:t>
            </a:r>
          </a:p>
          <a:p>
            <a:r>
              <a:rPr lang="en-GB" dirty="0" smtClean="0"/>
              <a:t>We have the shown the possibility to determine these drugs by LC-DED.</a:t>
            </a:r>
          </a:p>
          <a:p>
            <a:r>
              <a:rPr lang="en-GB" dirty="0" smtClean="0"/>
              <a:t>Future work will focus on accessing the analytical performance of the LC-DED method.</a:t>
            </a:r>
          </a:p>
          <a:p>
            <a:endParaRPr lang="en-GB" dirty="0" smtClean="0"/>
          </a:p>
          <a:p>
            <a:pPr>
              <a:buNone/>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961" y="0"/>
            <a:ext cx="8229600" cy="1143000"/>
          </a:xfrm>
        </p:spPr>
        <p:txBody>
          <a:bodyPr>
            <a:normAutofit/>
          </a:bodyPr>
          <a:lstStyle/>
          <a:p>
            <a:r>
              <a:rPr lang="en-GB" b="1" dirty="0" smtClean="0"/>
              <a:t>Acknowledgements</a:t>
            </a:r>
            <a:endParaRPr lang="en-GB" dirty="0"/>
          </a:p>
        </p:txBody>
      </p:sp>
      <p:sp>
        <p:nvSpPr>
          <p:cNvPr id="3" name="Content Placeholder 2"/>
          <p:cNvSpPr>
            <a:spLocks noGrp="1"/>
          </p:cNvSpPr>
          <p:nvPr>
            <p:ph idx="1"/>
          </p:nvPr>
        </p:nvSpPr>
        <p:spPr>
          <a:xfrm>
            <a:off x="432192" y="908720"/>
            <a:ext cx="8229600" cy="1396752"/>
          </a:xfrm>
        </p:spPr>
        <p:txBody>
          <a:bodyPr>
            <a:normAutofit fontScale="62500" lnSpcReduction="20000"/>
          </a:bodyPr>
          <a:lstStyle/>
          <a:p>
            <a:r>
              <a:rPr lang="en-GB" dirty="0" smtClean="0"/>
              <a:t>We are grateful to the University of the West of England and HEFCE for financial support.  Gwen M. Davidson, Emma Brown and Jonathan Toner are thanked for their work with some preliminary studies.  Alison Halliday, Paul Bowdler and Mervyn Lewis are thanked for their technical assistance.</a:t>
            </a:r>
          </a:p>
        </p:txBody>
      </p:sp>
      <p:sp>
        <p:nvSpPr>
          <p:cNvPr id="4" name="TextBox 3"/>
          <p:cNvSpPr txBox="1"/>
          <p:nvPr/>
        </p:nvSpPr>
        <p:spPr>
          <a:xfrm>
            <a:off x="609872" y="2734635"/>
            <a:ext cx="7848872" cy="3293209"/>
          </a:xfrm>
          <a:prstGeom prst="rect">
            <a:avLst/>
          </a:prstGeom>
          <a:noFill/>
        </p:spPr>
        <p:txBody>
          <a:bodyPr wrap="square" rtlCol="0">
            <a:spAutoFit/>
          </a:bodyPr>
          <a:lstStyle/>
          <a:p>
            <a:r>
              <a:rPr lang="en-GB" sz="1400" dirty="0"/>
              <a:t>Kevin C. Honeychurch, Ai </a:t>
            </a:r>
            <a:r>
              <a:rPr lang="en-GB" sz="1400" dirty="0" err="1"/>
              <a:t>Teng</a:t>
            </a:r>
            <a:r>
              <a:rPr lang="en-GB" sz="1400" dirty="0"/>
              <a:t> Chong, Khalil </a:t>
            </a:r>
            <a:r>
              <a:rPr lang="en-GB" sz="1400" dirty="0" err="1"/>
              <a:t>Elamin</a:t>
            </a:r>
            <a:r>
              <a:rPr lang="en-GB" sz="1400" dirty="0"/>
              <a:t> and John P. Hart, Novel electrode reactions of diazepam, flunitrazepam and lorazepam and their exploitation in a new redox mode LC-DED assay for serum, </a:t>
            </a:r>
            <a:r>
              <a:rPr lang="en-GB" sz="1400" i="1" dirty="0"/>
              <a:t>Anal. Methods</a:t>
            </a:r>
            <a:r>
              <a:rPr lang="en-GB" sz="1400" dirty="0"/>
              <a:t>, </a:t>
            </a:r>
            <a:r>
              <a:rPr lang="en-GB" sz="1400" b="1" dirty="0"/>
              <a:t>2012</a:t>
            </a:r>
            <a:r>
              <a:rPr lang="en-GB" sz="1400" dirty="0"/>
              <a:t>, 4, 132-140</a:t>
            </a:r>
            <a:r>
              <a:rPr lang="en-GB" sz="1400" dirty="0" smtClean="0"/>
              <a:t>.</a:t>
            </a:r>
          </a:p>
          <a:p>
            <a:endParaRPr lang="en-GB" sz="1400" dirty="0"/>
          </a:p>
          <a:p>
            <a:endParaRPr lang="en-GB" sz="1400" dirty="0"/>
          </a:p>
          <a:p>
            <a:r>
              <a:rPr lang="en-GB" sz="1400" dirty="0"/>
              <a:t>Kevin C. Honeychurch, Gemma C. Smith, and John P. Hart, Voltammetric </a:t>
            </a:r>
            <a:r>
              <a:rPr lang="en-GB" sz="1400" dirty="0" err="1"/>
              <a:t>Behavior</a:t>
            </a:r>
            <a:r>
              <a:rPr lang="en-GB" sz="1400" dirty="0"/>
              <a:t> of Nitrazepam and Its Determination in Serum Using Liquid Chromatography with Redox Mode Dual-Electrode Detection, </a:t>
            </a:r>
            <a:r>
              <a:rPr lang="en-GB" sz="1400" i="1" dirty="0"/>
              <a:t>Anal. Chem. </a:t>
            </a:r>
            <a:r>
              <a:rPr lang="en-GB" sz="1400" b="1" dirty="0"/>
              <a:t>2006</a:t>
            </a:r>
            <a:r>
              <a:rPr lang="en-GB" sz="1400" dirty="0"/>
              <a:t>, 78, 416-423</a:t>
            </a:r>
            <a:r>
              <a:rPr lang="en-GB" sz="1400" dirty="0" smtClean="0"/>
              <a:t>.</a:t>
            </a:r>
          </a:p>
          <a:p>
            <a:endParaRPr lang="en-GB" sz="1400" dirty="0"/>
          </a:p>
          <a:p>
            <a:endParaRPr lang="en-GB" sz="1400" dirty="0" smtClean="0"/>
          </a:p>
          <a:p>
            <a:pPr algn="ctr"/>
            <a:r>
              <a:rPr lang="en-GB" sz="5400" b="1" dirty="0" smtClean="0"/>
              <a:t>Thank  You</a:t>
            </a:r>
          </a:p>
          <a:p>
            <a:endParaRPr lang="en-GB" sz="1400" dirty="0"/>
          </a:p>
        </p:txBody>
      </p:sp>
      <p:sp>
        <p:nvSpPr>
          <p:cNvPr id="5" name="TextBox 4"/>
          <p:cNvSpPr txBox="1"/>
          <p:nvPr/>
        </p:nvSpPr>
        <p:spPr>
          <a:xfrm>
            <a:off x="451949" y="2060848"/>
            <a:ext cx="8208912" cy="769441"/>
          </a:xfrm>
          <a:prstGeom prst="rect">
            <a:avLst/>
          </a:prstGeom>
          <a:noFill/>
        </p:spPr>
        <p:txBody>
          <a:bodyPr wrap="square" rtlCol="0">
            <a:spAutoFit/>
          </a:bodyPr>
          <a:lstStyle/>
          <a:p>
            <a:pPr algn="ctr"/>
            <a:r>
              <a:rPr lang="en-GB" sz="4400" b="1" dirty="0" smtClean="0"/>
              <a:t>References</a:t>
            </a:r>
            <a:endParaRPr lang="en-GB" sz="4400" b="1" dirty="0"/>
          </a:p>
        </p:txBody>
      </p:sp>
    </p:spTree>
    <p:extLst>
      <p:ext uri="{BB962C8B-B14F-4D97-AF65-F5344CB8AC3E}">
        <p14:creationId xmlns:p14="http://schemas.microsoft.com/office/powerpoint/2010/main" val="1943464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4">
                                            <p:txEl>
                                              <p:pRg st="6" end="6"/>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Talk Outline</a:t>
            </a:r>
            <a:endParaRPr lang="en-GB" i="1" dirty="0"/>
          </a:p>
        </p:txBody>
      </p:sp>
      <p:sp>
        <p:nvSpPr>
          <p:cNvPr id="3" name="Content Placeholder 2"/>
          <p:cNvSpPr>
            <a:spLocks noGrp="1"/>
          </p:cNvSpPr>
          <p:nvPr>
            <p:ph idx="1"/>
          </p:nvPr>
        </p:nvSpPr>
        <p:spPr/>
        <p:txBody>
          <a:bodyPr>
            <a:normAutofit fontScale="92500"/>
          </a:bodyPr>
          <a:lstStyle/>
          <a:p>
            <a:r>
              <a:rPr lang="en-GB" dirty="0" smtClean="0"/>
              <a:t>Importance of the 1,4-benzodiazepine class of  drugs</a:t>
            </a:r>
          </a:p>
          <a:p>
            <a:r>
              <a:rPr lang="en-GB" dirty="0" smtClean="0">
                <a:solidFill>
                  <a:srgbClr val="FF0000"/>
                </a:solidFill>
              </a:rPr>
              <a:t>Cyclic voltammetric </a:t>
            </a:r>
            <a:r>
              <a:rPr lang="en-GB" dirty="0" smtClean="0"/>
              <a:t>behaviour of </a:t>
            </a:r>
            <a:r>
              <a:rPr lang="en-GB" dirty="0"/>
              <a:t>Flunitrazepam (Rohypnol), </a:t>
            </a:r>
            <a:r>
              <a:rPr lang="en-GB" dirty="0" smtClean="0"/>
              <a:t>and Nitrazepam (Mogadon) </a:t>
            </a:r>
          </a:p>
          <a:p>
            <a:r>
              <a:rPr lang="en-GB" dirty="0" smtClean="0">
                <a:solidFill>
                  <a:srgbClr val="FF0000"/>
                </a:solidFill>
              </a:rPr>
              <a:t>Possible mechanism </a:t>
            </a:r>
            <a:r>
              <a:rPr lang="en-GB" dirty="0" smtClean="0"/>
              <a:t>for their voltammetric behaviour</a:t>
            </a:r>
          </a:p>
          <a:p>
            <a:r>
              <a:rPr lang="en-GB" dirty="0" smtClean="0"/>
              <a:t>Optimisation of </a:t>
            </a:r>
            <a:r>
              <a:rPr lang="en-GB" dirty="0" smtClean="0">
                <a:solidFill>
                  <a:srgbClr val="FF0000"/>
                </a:solidFill>
              </a:rPr>
              <a:t>Liquid Chromatographic Separation </a:t>
            </a:r>
            <a:r>
              <a:rPr lang="en-GB" dirty="0" smtClean="0"/>
              <a:t>and dual electrode detection conditions</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143000"/>
          </a:xfrm>
        </p:spPr>
        <p:txBody>
          <a:bodyPr>
            <a:normAutofit fontScale="90000"/>
          </a:bodyPr>
          <a:lstStyle/>
          <a:p>
            <a:r>
              <a:rPr lang="en-GB" i="1" dirty="0" smtClean="0"/>
              <a:t>Importance of the 1,4-benzodiazepine class of  drugs</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40000" lnSpcReduction="20000"/>
          </a:bodyPr>
          <a:lstStyle/>
          <a:p>
            <a:r>
              <a:rPr lang="en-GB" sz="5000" b="1" dirty="0" smtClean="0"/>
              <a:t>Widely used and prescribed drugs </a:t>
            </a:r>
            <a:r>
              <a:rPr lang="en-GB" sz="5000" dirty="0" smtClean="0"/>
              <a:t>for sleeping and anxiety related disorders.</a:t>
            </a:r>
          </a:p>
          <a:p>
            <a:r>
              <a:rPr lang="en-GB" sz="5000" dirty="0" smtClean="0"/>
              <a:t>Reviews have highlighted the </a:t>
            </a:r>
            <a:r>
              <a:rPr lang="en-GB" sz="5000" b="1" dirty="0" smtClean="0"/>
              <a:t>forensic</a:t>
            </a:r>
            <a:r>
              <a:rPr lang="en-GB" sz="5000" dirty="0" smtClean="0"/>
              <a:t> importance of this class of compounds.</a:t>
            </a:r>
          </a:p>
          <a:p>
            <a:pPr lvl="1"/>
            <a:r>
              <a:rPr lang="en-GB" sz="4200" dirty="0" smtClean="0"/>
              <a:t>DFSA</a:t>
            </a:r>
          </a:p>
          <a:p>
            <a:pPr lvl="1"/>
            <a:r>
              <a:rPr lang="en-GB" sz="4200" dirty="0" smtClean="0"/>
              <a:t>robberies</a:t>
            </a:r>
          </a:p>
          <a:p>
            <a:r>
              <a:rPr lang="en-GB" sz="5000" dirty="0" smtClean="0"/>
              <a:t>Concern has also focused on the effects of such compounds in the </a:t>
            </a:r>
            <a:r>
              <a:rPr lang="en-GB" sz="5000" b="1" dirty="0" smtClean="0"/>
              <a:t>environment</a:t>
            </a:r>
            <a:r>
              <a:rPr lang="en-GB" sz="5000" dirty="0" smtClean="0"/>
              <a:t>.</a:t>
            </a:r>
          </a:p>
          <a:p>
            <a:pPr lvl="1"/>
            <a:r>
              <a:rPr lang="en-GB" sz="4200" dirty="0" smtClean="0"/>
              <a:t>Levels in drinking water.  </a:t>
            </a:r>
          </a:p>
          <a:p>
            <a:pPr lvl="1"/>
            <a:r>
              <a:rPr lang="en-GB" sz="4200" dirty="0" smtClean="0"/>
              <a:t>pregnant women and children.</a:t>
            </a:r>
          </a:p>
          <a:p>
            <a:pPr lvl="1"/>
            <a:r>
              <a:rPr lang="en-GB" sz="4200" dirty="0" smtClean="0"/>
              <a:t>Aquatic environment</a:t>
            </a:r>
          </a:p>
          <a:p>
            <a:pPr lvl="1"/>
            <a:r>
              <a:rPr lang="en-GB" sz="4200" dirty="0" smtClean="0"/>
              <a:t>chronic effects seen at sub-µg/l.</a:t>
            </a:r>
          </a:p>
          <a:p>
            <a:r>
              <a:rPr lang="en-GB" sz="5000" dirty="0" smtClean="0"/>
              <a:t>Gas chromatography requires derivatization</a:t>
            </a:r>
          </a:p>
          <a:p>
            <a:r>
              <a:rPr lang="en-GB" sz="5000" dirty="0" smtClean="0"/>
              <a:t>Immunoassays show cross reactivity.</a:t>
            </a:r>
          </a:p>
          <a:p>
            <a:r>
              <a:rPr lang="en-GB" sz="5000" dirty="0" smtClean="0"/>
              <a:t>Consequently, need for new rapid sensitive methods</a:t>
            </a:r>
          </a:p>
          <a:p>
            <a:pPr lvl="8">
              <a:buNone/>
            </a:pPr>
            <a:endParaRPr lang="en-GB" sz="3800" dirty="0" smtClean="0"/>
          </a:p>
          <a:p>
            <a:pPr lvl="1">
              <a:buNone/>
            </a:pPr>
            <a:endParaRPr lang="en-GB" sz="2100" baseline="30000" dirty="0" smtClean="0"/>
          </a:p>
          <a:p>
            <a:pPr lvl="1" algn="r">
              <a:buNone/>
            </a:pPr>
            <a:endParaRPr lang="en-GB" sz="2100" baseline="30000" dirty="0" smtClean="0"/>
          </a:p>
          <a:p>
            <a:pPr lvl="1" algn="r">
              <a:buNone/>
            </a:pPr>
            <a:endParaRPr lang="en-GB" sz="2100" baseline="30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000"/>
                                        <p:tgtEl>
                                          <p:spTgt spid="3">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2000"/>
                                        <p:tgtEl>
                                          <p:spTgt spid="3">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2000"/>
                                        <p:tgtEl>
                                          <p:spTgt spid="3">
                                            <p:txEl>
                                              <p:pRg st="10" end="1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
                                            <p:txEl>
                                              <p:pRg st="11" end="11"/>
                                            </p:txEl>
                                          </p:spTgt>
                                        </p:tgtEl>
                                        <p:attrNameLst>
                                          <p:attrName>style.visibility</p:attrName>
                                        </p:attrNameLst>
                                      </p:cBhvr>
                                      <p:to>
                                        <p:strVal val="visible"/>
                                      </p:to>
                                    </p:set>
                                    <p:animEffect transition="in" filter="fade">
                                      <p:cBhvr>
                                        <p:cTn id="50"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3588" y="312409"/>
            <a:ext cx="5832648" cy="5907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508104" y="4678854"/>
            <a:ext cx="2376264" cy="523220"/>
          </a:xfrm>
          <a:prstGeom prst="rect">
            <a:avLst/>
          </a:prstGeom>
          <a:noFill/>
        </p:spPr>
        <p:txBody>
          <a:bodyPr wrap="square" rtlCol="0">
            <a:spAutoFit/>
          </a:bodyPr>
          <a:lstStyle/>
          <a:p>
            <a:r>
              <a:rPr lang="en-GB" sz="2800" b="1" dirty="0" smtClean="0">
                <a:solidFill>
                  <a:srgbClr val="FF0000"/>
                </a:solidFill>
              </a:rPr>
              <a:t>Nitrazepam</a:t>
            </a:r>
            <a:endParaRPr lang="en-GB" sz="2800" b="1" dirty="0">
              <a:solidFill>
                <a:srgbClr val="FF0000"/>
              </a:solidFill>
            </a:endParaRPr>
          </a:p>
        </p:txBody>
      </p:sp>
      <p:sp>
        <p:nvSpPr>
          <p:cNvPr id="3" name="TextBox 2"/>
          <p:cNvSpPr txBox="1"/>
          <p:nvPr/>
        </p:nvSpPr>
        <p:spPr>
          <a:xfrm>
            <a:off x="5474033" y="5496829"/>
            <a:ext cx="2520280" cy="523220"/>
          </a:xfrm>
          <a:prstGeom prst="rect">
            <a:avLst/>
          </a:prstGeom>
          <a:noFill/>
        </p:spPr>
        <p:txBody>
          <a:bodyPr wrap="square" rtlCol="0">
            <a:spAutoFit/>
          </a:bodyPr>
          <a:lstStyle/>
          <a:p>
            <a:r>
              <a:rPr lang="en-GB" sz="2800" b="1" dirty="0" smtClean="0">
                <a:solidFill>
                  <a:srgbClr val="FF0000"/>
                </a:solidFill>
              </a:rPr>
              <a:t>Flunitrazepam</a:t>
            </a:r>
            <a:endParaRPr lang="en-GB" sz="2800" b="1" dirty="0">
              <a:solidFill>
                <a:srgbClr val="FF0000"/>
              </a:solidFill>
            </a:endParaRPr>
          </a:p>
        </p:txBody>
      </p:sp>
    </p:spTree>
    <p:extLst>
      <p:ext uri="{BB962C8B-B14F-4D97-AF65-F5344CB8AC3E}">
        <p14:creationId xmlns:p14="http://schemas.microsoft.com/office/powerpoint/2010/main" val="2525390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060848"/>
            <a:ext cx="8229600" cy="1143000"/>
          </a:xfrm>
        </p:spPr>
        <p:txBody>
          <a:bodyPr/>
          <a:lstStyle/>
          <a:p>
            <a:r>
              <a:rPr lang="en-GB" b="1" dirty="0" smtClean="0"/>
              <a:t>Cyclic Voltammetric Behaviour</a:t>
            </a:r>
            <a:endParaRPr lang="en-GB" b="1" dirty="0"/>
          </a:p>
        </p:txBody>
      </p:sp>
    </p:spTree>
    <p:extLst>
      <p:ext uri="{BB962C8B-B14F-4D97-AF65-F5344CB8AC3E}">
        <p14:creationId xmlns:p14="http://schemas.microsoft.com/office/powerpoint/2010/main" val="589087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446" y="0"/>
            <a:ext cx="2609850"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9967" y="-99393"/>
            <a:ext cx="2609850"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333" y="3212976"/>
            <a:ext cx="260985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3124200"/>
            <a:ext cx="260985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732240" y="620688"/>
            <a:ext cx="2160240" cy="5570756"/>
          </a:xfrm>
          <a:prstGeom prst="rect">
            <a:avLst/>
          </a:prstGeom>
          <a:noFill/>
        </p:spPr>
        <p:txBody>
          <a:bodyPr wrap="square" rtlCol="0">
            <a:spAutoFit/>
          </a:bodyPr>
          <a:lstStyle/>
          <a:p>
            <a:r>
              <a:rPr lang="en-GB" sz="1600" dirty="0" smtClean="0"/>
              <a:t>Cyclic </a:t>
            </a:r>
            <a:r>
              <a:rPr lang="en-GB" sz="1600" dirty="0"/>
              <a:t>voltammograms obtained in the presence (solid line) and absence (dotted line) of 1 mM flunitrazepam in 50 % 0.2 M pH 2 phosphate buffer-50 % acetone.  Scan rate 50 mV/s, starting and end potential 0.0 V. (a) initial switching potential +2.0 V, second switching potential ‑2.0 V. (b) initial switching potential ‑2.0 V, second switching potential +2.0 V. (c) </a:t>
            </a:r>
            <a:r>
              <a:rPr lang="en-GB" sz="1600" i="1" dirty="0"/>
              <a:t>i</a:t>
            </a:r>
            <a:r>
              <a:rPr lang="en-GB" sz="1600" baseline="-25000" dirty="0"/>
              <a:t>p</a:t>
            </a:r>
            <a:r>
              <a:rPr lang="en-GB" sz="1600" dirty="0"/>
              <a:t> versus pH and (d) Ep versus pH</a:t>
            </a:r>
            <a:r>
              <a:rPr lang="en-GB" sz="1600" dirty="0" smtClean="0"/>
              <a:t>.</a:t>
            </a:r>
          </a:p>
          <a:p>
            <a:endParaRPr lang="en-GB" sz="1600" dirty="0"/>
          </a:p>
          <a:p>
            <a:pPr algn="ctr"/>
            <a:r>
              <a:rPr lang="en-GB" sz="2000" i="1" dirty="0" smtClean="0"/>
              <a:t>i</a:t>
            </a:r>
            <a:r>
              <a:rPr lang="en-GB" sz="2000" baseline="-25000" dirty="0" smtClean="0"/>
              <a:t>p</a:t>
            </a:r>
            <a:r>
              <a:rPr lang="en-GB" sz="2000" dirty="0" smtClean="0"/>
              <a:t>  </a:t>
            </a:r>
            <a:r>
              <a:rPr lang="el-GR" sz="2000" dirty="0" smtClean="0">
                <a:latin typeface="Corbel" pitchFamily="34" charset="0"/>
                <a:cs typeface="Aharoni" pitchFamily="2" charset="-79"/>
              </a:rPr>
              <a:t>α</a:t>
            </a:r>
            <a:r>
              <a:rPr lang="en-GB" sz="2000" dirty="0" smtClean="0">
                <a:latin typeface="Corbel" pitchFamily="34" charset="0"/>
                <a:cs typeface="Aharoni" pitchFamily="2" charset="-79"/>
              </a:rPr>
              <a:t> </a:t>
            </a:r>
            <a:r>
              <a:rPr lang="en-GB" sz="2000" dirty="0" smtClean="0"/>
              <a:t> </a:t>
            </a:r>
            <a:r>
              <a:rPr lang="en-GB" sz="2000" i="1" dirty="0" smtClean="0"/>
              <a:t>v</a:t>
            </a:r>
            <a:r>
              <a:rPr lang="en-GB" sz="2000" baseline="30000" dirty="0" smtClean="0"/>
              <a:t>½</a:t>
            </a:r>
            <a:endParaRPr lang="en-GB" sz="2000" dirty="0"/>
          </a:p>
          <a:p>
            <a:endParaRPr lang="en-GB" sz="1600" dirty="0"/>
          </a:p>
        </p:txBody>
      </p:sp>
      <p:sp>
        <p:nvSpPr>
          <p:cNvPr id="7" name="TextBox 6"/>
          <p:cNvSpPr txBox="1"/>
          <p:nvPr/>
        </p:nvSpPr>
        <p:spPr>
          <a:xfrm>
            <a:off x="323528" y="404664"/>
            <a:ext cx="576064" cy="461665"/>
          </a:xfrm>
          <a:prstGeom prst="rect">
            <a:avLst/>
          </a:prstGeom>
          <a:solidFill>
            <a:schemeClr val="bg1"/>
          </a:solidFill>
        </p:spPr>
        <p:txBody>
          <a:bodyPr wrap="square" rtlCol="0">
            <a:spAutoFit/>
          </a:bodyPr>
          <a:lstStyle/>
          <a:p>
            <a:r>
              <a:rPr lang="en-GB" sz="2400" b="1" dirty="0" smtClean="0"/>
              <a:t>(a)</a:t>
            </a:r>
            <a:endParaRPr lang="en-GB" sz="2400" b="1" dirty="0"/>
          </a:p>
        </p:txBody>
      </p:sp>
      <p:sp>
        <p:nvSpPr>
          <p:cNvPr id="8" name="TextBox 7"/>
          <p:cNvSpPr txBox="1"/>
          <p:nvPr/>
        </p:nvSpPr>
        <p:spPr>
          <a:xfrm>
            <a:off x="6228184" y="260648"/>
            <a:ext cx="576064" cy="461665"/>
          </a:xfrm>
          <a:prstGeom prst="rect">
            <a:avLst/>
          </a:prstGeom>
          <a:solidFill>
            <a:schemeClr val="bg1"/>
          </a:solidFill>
        </p:spPr>
        <p:txBody>
          <a:bodyPr wrap="square" rtlCol="0">
            <a:spAutoFit/>
          </a:bodyPr>
          <a:lstStyle/>
          <a:p>
            <a:r>
              <a:rPr lang="en-GB" sz="2400" b="1" dirty="0" smtClean="0"/>
              <a:t>(b)</a:t>
            </a:r>
            <a:endParaRPr lang="en-GB" sz="2400" b="1" dirty="0"/>
          </a:p>
        </p:txBody>
      </p:sp>
      <p:sp>
        <p:nvSpPr>
          <p:cNvPr id="9" name="TextBox 8"/>
          <p:cNvSpPr txBox="1"/>
          <p:nvPr/>
        </p:nvSpPr>
        <p:spPr>
          <a:xfrm>
            <a:off x="467544" y="3501008"/>
            <a:ext cx="576064" cy="461665"/>
          </a:xfrm>
          <a:prstGeom prst="rect">
            <a:avLst/>
          </a:prstGeom>
          <a:solidFill>
            <a:schemeClr val="bg1"/>
          </a:solidFill>
        </p:spPr>
        <p:txBody>
          <a:bodyPr wrap="square" rtlCol="0">
            <a:spAutoFit/>
          </a:bodyPr>
          <a:lstStyle/>
          <a:p>
            <a:r>
              <a:rPr lang="en-GB" sz="2400" b="1" dirty="0" smtClean="0"/>
              <a:t>(c)</a:t>
            </a:r>
            <a:endParaRPr lang="en-GB" sz="2400" b="1" dirty="0"/>
          </a:p>
        </p:txBody>
      </p:sp>
      <p:sp>
        <p:nvSpPr>
          <p:cNvPr id="10" name="TextBox 9"/>
          <p:cNvSpPr txBox="1"/>
          <p:nvPr/>
        </p:nvSpPr>
        <p:spPr>
          <a:xfrm>
            <a:off x="6156176" y="3356992"/>
            <a:ext cx="576064" cy="461665"/>
          </a:xfrm>
          <a:prstGeom prst="rect">
            <a:avLst/>
          </a:prstGeom>
          <a:solidFill>
            <a:schemeClr val="bg1"/>
          </a:solidFill>
        </p:spPr>
        <p:txBody>
          <a:bodyPr wrap="square" rtlCol="0">
            <a:spAutoFit/>
          </a:bodyPr>
          <a:lstStyle/>
          <a:p>
            <a:r>
              <a:rPr lang="en-GB" sz="2400" b="1" dirty="0" smtClean="0"/>
              <a:t>(d)</a:t>
            </a:r>
            <a:endParaRPr lang="en-GB" sz="2400" b="1" dirty="0"/>
          </a:p>
        </p:txBody>
      </p:sp>
      <p:sp>
        <p:nvSpPr>
          <p:cNvPr id="3" name="Rectangle 2"/>
          <p:cNvSpPr/>
          <p:nvPr/>
        </p:nvSpPr>
        <p:spPr>
          <a:xfrm>
            <a:off x="3851920" y="6504253"/>
            <a:ext cx="5238328" cy="369332"/>
          </a:xfrm>
          <a:prstGeom prst="rect">
            <a:avLst/>
          </a:prstGeom>
        </p:spPr>
        <p:txBody>
          <a:bodyPr wrap="square">
            <a:spAutoFit/>
          </a:bodyPr>
          <a:lstStyle/>
          <a:p>
            <a:r>
              <a:rPr lang="en-GB" dirty="0"/>
              <a:t>Honeychurch </a:t>
            </a:r>
            <a:r>
              <a:rPr lang="en-GB" i="1" dirty="0"/>
              <a:t>et al. Anal. Methods</a:t>
            </a:r>
            <a:r>
              <a:rPr lang="en-GB" dirty="0"/>
              <a:t>, </a:t>
            </a:r>
            <a:r>
              <a:rPr lang="en-GB" b="1" dirty="0"/>
              <a:t>2012</a:t>
            </a:r>
            <a:r>
              <a:rPr lang="en-GB" dirty="0"/>
              <a:t>, 4, 132-140.</a:t>
            </a:r>
          </a:p>
        </p:txBody>
      </p:sp>
      <p:cxnSp>
        <p:nvCxnSpPr>
          <p:cNvPr id="5" name="Straight Arrow Connector 4"/>
          <p:cNvCxnSpPr/>
          <p:nvPr/>
        </p:nvCxnSpPr>
        <p:spPr>
          <a:xfrm>
            <a:off x="1928248" y="992465"/>
            <a:ext cx="648072"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4337892" y="992465"/>
            <a:ext cx="677000"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442136" y="4077072"/>
            <a:ext cx="432048" cy="369332"/>
          </a:xfrm>
          <a:prstGeom prst="rect">
            <a:avLst/>
          </a:prstGeom>
          <a:noFill/>
        </p:spPr>
        <p:txBody>
          <a:bodyPr wrap="square" rtlCol="0">
            <a:spAutoFit/>
          </a:bodyPr>
          <a:lstStyle/>
          <a:p>
            <a:r>
              <a:rPr lang="en-GB" dirty="0" smtClean="0"/>
              <a:t>R1</a:t>
            </a:r>
            <a:endParaRPr lang="en-GB" dirty="0"/>
          </a:p>
        </p:txBody>
      </p:sp>
      <p:sp>
        <p:nvSpPr>
          <p:cNvPr id="6" name="TextBox 5"/>
          <p:cNvSpPr txBox="1"/>
          <p:nvPr/>
        </p:nvSpPr>
        <p:spPr>
          <a:xfrm>
            <a:off x="1321784" y="5109399"/>
            <a:ext cx="432048" cy="369332"/>
          </a:xfrm>
          <a:prstGeom prst="rect">
            <a:avLst/>
          </a:prstGeom>
          <a:noFill/>
        </p:spPr>
        <p:txBody>
          <a:bodyPr wrap="square" rtlCol="0">
            <a:spAutoFit/>
          </a:bodyPr>
          <a:lstStyle/>
          <a:p>
            <a:r>
              <a:rPr lang="en-GB" dirty="0" smtClean="0"/>
              <a:t>R2</a:t>
            </a:r>
            <a:endParaRPr lang="en-GB" dirty="0"/>
          </a:p>
        </p:txBody>
      </p:sp>
      <p:sp>
        <p:nvSpPr>
          <p:cNvPr id="11" name="TextBox 10"/>
          <p:cNvSpPr txBox="1"/>
          <p:nvPr/>
        </p:nvSpPr>
        <p:spPr>
          <a:xfrm>
            <a:off x="1385042" y="5516419"/>
            <a:ext cx="546235" cy="369332"/>
          </a:xfrm>
          <a:prstGeom prst="rect">
            <a:avLst/>
          </a:prstGeom>
          <a:noFill/>
        </p:spPr>
        <p:txBody>
          <a:bodyPr wrap="square" rtlCol="0">
            <a:spAutoFit/>
          </a:bodyPr>
          <a:lstStyle/>
          <a:p>
            <a:r>
              <a:rPr lang="en-GB" dirty="0" smtClean="0"/>
              <a:t>O1</a:t>
            </a:r>
            <a:endParaRPr lang="en-GB" dirty="0"/>
          </a:p>
        </p:txBody>
      </p:sp>
      <p:sp>
        <p:nvSpPr>
          <p:cNvPr id="12" name="TextBox 11"/>
          <p:cNvSpPr txBox="1"/>
          <p:nvPr/>
        </p:nvSpPr>
        <p:spPr>
          <a:xfrm>
            <a:off x="1206868" y="6006778"/>
            <a:ext cx="470535" cy="369332"/>
          </a:xfrm>
          <a:prstGeom prst="rect">
            <a:avLst/>
          </a:prstGeom>
          <a:noFill/>
        </p:spPr>
        <p:txBody>
          <a:bodyPr wrap="square" rtlCol="0">
            <a:spAutoFit/>
          </a:bodyPr>
          <a:lstStyle/>
          <a:p>
            <a:r>
              <a:rPr lang="en-GB" dirty="0" smtClean="0"/>
              <a:t>O2</a:t>
            </a:r>
            <a:endParaRPr lang="en-GB" dirty="0"/>
          </a:p>
        </p:txBody>
      </p:sp>
      <p:sp>
        <p:nvSpPr>
          <p:cNvPr id="18" name="TextBox 17"/>
          <p:cNvSpPr txBox="1"/>
          <p:nvPr/>
        </p:nvSpPr>
        <p:spPr>
          <a:xfrm>
            <a:off x="5508104" y="3657580"/>
            <a:ext cx="470535" cy="369332"/>
          </a:xfrm>
          <a:prstGeom prst="rect">
            <a:avLst/>
          </a:prstGeom>
          <a:noFill/>
        </p:spPr>
        <p:txBody>
          <a:bodyPr wrap="square" rtlCol="0">
            <a:spAutoFit/>
          </a:bodyPr>
          <a:lstStyle/>
          <a:p>
            <a:r>
              <a:rPr lang="en-GB" dirty="0" smtClean="0"/>
              <a:t>O2</a:t>
            </a:r>
            <a:endParaRPr lang="en-GB" dirty="0"/>
          </a:p>
        </p:txBody>
      </p:sp>
      <p:sp>
        <p:nvSpPr>
          <p:cNvPr id="19" name="TextBox 18"/>
          <p:cNvSpPr txBox="1"/>
          <p:nvPr/>
        </p:nvSpPr>
        <p:spPr>
          <a:xfrm>
            <a:off x="5234986" y="4446404"/>
            <a:ext cx="546235" cy="369332"/>
          </a:xfrm>
          <a:prstGeom prst="rect">
            <a:avLst/>
          </a:prstGeom>
          <a:noFill/>
        </p:spPr>
        <p:txBody>
          <a:bodyPr wrap="square" rtlCol="0">
            <a:spAutoFit/>
          </a:bodyPr>
          <a:lstStyle/>
          <a:p>
            <a:r>
              <a:rPr lang="en-GB" dirty="0" smtClean="0"/>
              <a:t>O1</a:t>
            </a:r>
            <a:endParaRPr lang="en-GB" dirty="0"/>
          </a:p>
        </p:txBody>
      </p:sp>
      <p:sp>
        <p:nvSpPr>
          <p:cNvPr id="20" name="TextBox 19"/>
          <p:cNvSpPr txBox="1"/>
          <p:nvPr/>
        </p:nvSpPr>
        <p:spPr>
          <a:xfrm>
            <a:off x="5350405" y="5135846"/>
            <a:ext cx="432048" cy="369332"/>
          </a:xfrm>
          <a:prstGeom prst="rect">
            <a:avLst/>
          </a:prstGeom>
          <a:noFill/>
        </p:spPr>
        <p:txBody>
          <a:bodyPr wrap="square" rtlCol="0">
            <a:spAutoFit/>
          </a:bodyPr>
          <a:lstStyle/>
          <a:p>
            <a:r>
              <a:rPr lang="en-GB" dirty="0" smtClean="0"/>
              <a:t>R2</a:t>
            </a:r>
            <a:endParaRPr lang="en-GB" dirty="0"/>
          </a:p>
        </p:txBody>
      </p:sp>
      <p:sp>
        <p:nvSpPr>
          <p:cNvPr id="21" name="TextBox 20"/>
          <p:cNvSpPr txBox="1"/>
          <p:nvPr/>
        </p:nvSpPr>
        <p:spPr>
          <a:xfrm>
            <a:off x="5507767" y="5701085"/>
            <a:ext cx="432048" cy="369332"/>
          </a:xfrm>
          <a:prstGeom prst="rect">
            <a:avLst/>
          </a:prstGeom>
          <a:noFill/>
        </p:spPr>
        <p:txBody>
          <a:bodyPr wrap="square" rtlCol="0">
            <a:spAutoFit/>
          </a:bodyPr>
          <a:lstStyle/>
          <a:p>
            <a:r>
              <a:rPr lang="en-GB" dirty="0" smtClean="0"/>
              <a:t>R1</a:t>
            </a:r>
            <a:endParaRPr lang="en-GB" dirty="0"/>
          </a:p>
        </p:txBody>
      </p:sp>
    </p:spTree>
    <p:extLst>
      <p:ext uri="{BB962C8B-B14F-4D97-AF65-F5344CB8AC3E}">
        <p14:creationId xmlns:p14="http://schemas.microsoft.com/office/powerpoint/2010/main" val="4154053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548679"/>
            <a:ext cx="4464496" cy="5514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9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67269"/>
            <a:ext cx="4256680" cy="63020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07504" y="6345307"/>
            <a:ext cx="6442074" cy="369332"/>
          </a:xfrm>
          <a:prstGeom prst="rect">
            <a:avLst/>
          </a:prstGeom>
        </p:spPr>
        <p:txBody>
          <a:bodyPr wrap="square">
            <a:spAutoFit/>
          </a:bodyPr>
          <a:lstStyle/>
          <a:p>
            <a:r>
              <a:rPr lang="en-GB" dirty="0"/>
              <a:t>Honeychurch </a:t>
            </a:r>
            <a:r>
              <a:rPr lang="en-GB" i="1" dirty="0"/>
              <a:t>et al</a:t>
            </a:r>
            <a:r>
              <a:rPr lang="en-GB" dirty="0"/>
              <a:t>, </a:t>
            </a:r>
            <a:r>
              <a:rPr lang="en-GB" i="1" dirty="0"/>
              <a:t>Anal. Chem</a:t>
            </a:r>
            <a:r>
              <a:rPr lang="en-GB" dirty="0"/>
              <a:t>. </a:t>
            </a:r>
            <a:r>
              <a:rPr lang="en-GB" b="1" dirty="0"/>
              <a:t>2006</a:t>
            </a:r>
            <a:r>
              <a:rPr lang="en-GB" dirty="0"/>
              <a:t>, 78, 416-423.</a:t>
            </a:r>
          </a:p>
        </p:txBody>
      </p:sp>
    </p:spTree>
    <p:extLst>
      <p:ext uri="{BB962C8B-B14F-4D97-AF65-F5344CB8AC3E}">
        <p14:creationId xmlns:p14="http://schemas.microsoft.com/office/powerpoint/2010/main" val="1287014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1143000"/>
          </a:xfrm>
        </p:spPr>
        <p:txBody>
          <a:bodyPr>
            <a:normAutofit fontScale="90000"/>
          </a:bodyPr>
          <a:lstStyle/>
          <a:p>
            <a:r>
              <a:rPr lang="en-GB" b="1" dirty="0" smtClean="0"/>
              <a:t>High-Performance Liquid Chromatography Coupled with Dual Electrochemical Detection (LC-DED)</a:t>
            </a:r>
            <a:r>
              <a:rPr lang="en-GB" sz="4800" dirty="0" smtClean="0"/>
              <a:t> </a:t>
            </a:r>
            <a:endParaRPr lang="en-GB" dirty="0"/>
          </a:p>
        </p:txBody>
      </p:sp>
      <p:sp>
        <p:nvSpPr>
          <p:cNvPr id="3" name="Content Placeholder 2"/>
          <p:cNvSpPr>
            <a:spLocks noGrp="1"/>
          </p:cNvSpPr>
          <p:nvPr>
            <p:ph idx="1"/>
          </p:nvPr>
        </p:nvSpPr>
        <p:spPr>
          <a:xfrm>
            <a:off x="214282" y="2143116"/>
            <a:ext cx="8515352" cy="4525963"/>
          </a:xfrm>
        </p:spPr>
        <p:txBody>
          <a:bodyPr>
            <a:normAutofit lnSpcReduction="10000"/>
          </a:bodyPr>
          <a:lstStyle/>
          <a:p>
            <a:pPr>
              <a:lnSpc>
                <a:spcPct val="90000"/>
              </a:lnSpc>
            </a:pPr>
            <a:r>
              <a:rPr lang="en-GB" i="1" dirty="0" smtClean="0"/>
              <a:t>“</a:t>
            </a:r>
            <a:r>
              <a:rPr lang="en-GB" i="1" dirty="0" smtClean="0">
                <a:solidFill>
                  <a:srgbClr val="FF0000"/>
                </a:solidFill>
              </a:rPr>
              <a:t>Generator” </a:t>
            </a:r>
            <a:r>
              <a:rPr lang="en-GB" i="1" dirty="0" smtClean="0"/>
              <a:t>and </a:t>
            </a:r>
            <a:r>
              <a:rPr lang="en-GB" i="1" dirty="0" smtClean="0">
                <a:solidFill>
                  <a:srgbClr val="FF0000"/>
                </a:solidFill>
              </a:rPr>
              <a:t>“Detector” </a:t>
            </a:r>
            <a:r>
              <a:rPr lang="en-GB" i="1" dirty="0" smtClean="0"/>
              <a:t>Cells</a:t>
            </a:r>
          </a:p>
          <a:p>
            <a:pPr>
              <a:lnSpc>
                <a:spcPct val="90000"/>
              </a:lnSpc>
            </a:pPr>
            <a:r>
              <a:rPr lang="en-GB" i="1" dirty="0" smtClean="0"/>
              <a:t>“Generator” cell- analyte is electrochemically converted to a product that can be then more readily electrochemically determined at the “Detector” cell. </a:t>
            </a:r>
          </a:p>
          <a:p>
            <a:pPr>
              <a:lnSpc>
                <a:spcPct val="90000"/>
              </a:lnSpc>
            </a:pPr>
            <a:r>
              <a:rPr lang="en-GB" i="1" dirty="0" smtClean="0"/>
              <a:t>Advantages - lower working potentials:</a:t>
            </a:r>
          </a:p>
          <a:p>
            <a:pPr>
              <a:lnSpc>
                <a:spcPct val="90000"/>
              </a:lnSpc>
            </a:pPr>
            <a:r>
              <a:rPr lang="en-GB" i="1" dirty="0" smtClean="0"/>
              <a:t> lower background currents</a:t>
            </a:r>
          </a:p>
          <a:p>
            <a:pPr>
              <a:lnSpc>
                <a:spcPct val="90000"/>
              </a:lnSpc>
            </a:pPr>
            <a:r>
              <a:rPr lang="en-GB" i="1" dirty="0" smtClean="0"/>
              <a:t>less interferences -</a:t>
            </a:r>
          </a:p>
          <a:p>
            <a:pPr>
              <a:lnSpc>
                <a:spcPct val="90000"/>
              </a:lnSpc>
            </a:pPr>
            <a:r>
              <a:rPr lang="en-GB" i="1" dirty="0" smtClean="0"/>
              <a:t>oxygen – no degassing, number of common other interferences not seen.</a:t>
            </a:r>
          </a:p>
          <a:p>
            <a:endParaRPr lang="en-GB" dirty="0"/>
          </a:p>
        </p:txBody>
      </p:sp>
    </p:spTree>
    <p:extLst>
      <p:ext uri="{BB962C8B-B14F-4D97-AF65-F5344CB8AC3E}">
        <p14:creationId xmlns:p14="http://schemas.microsoft.com/office/powerpoint/2010/main" val="48805779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5"/>
          <p:cNvGrpSpPr>
            <a:grpSpLocks/>
          </p:cNvGrpSpPr>
          <p:nvPr/>
        </p:nvGrpSpPr>
        <p:grpSpPr bwMode="auto">
          <a:xfrm>
            <a:off x="361950" y="419100"/>
            <a:ext cx="2819400" cy="990600"/>
            <a:chOff x="228" y="264"/>
            <a:chExt cx="1776" cy="624"/>
          </a:xfrm>
          <a:solidFill>
            <a:schemeClr val="bg2"/>
          </a:solidFill>
        </p:grpSpPr>
        <p:sp>
          <p:nvSpPr>
            <p:cNvPr id="21509" name="Rectangle 5"/>
            <p:cNvSpPr>
              <a:spLocks noChangeArrowheads="1"/>
            </p:cNvSpPr>
            <p:nvPr/>
          </p:nvSpPr>
          <p:spPr bwMode="auto">
            <a:xfrm>
              <a:off x="228" y="264"/>
              <a:ext cx="1776" cy="624"/>
            </a:xfrm>
            <a:prstGeom prst="rect">
              <a:avLst/>
            </a:prstGeom>
            <a:grpFill/>
            <a:ln w="9525">
              <a:solidFill>
                <a:schemeClr val="tx1"/>
              </a:solidFill>
              <a:miter lim="800000"/>
              <a:headEnd/>
              <a:tailEnd/>
            </a:ln>
            <a:effectLst/>
          </p:spPr>
          <p:txBody>
            <a:bodyPr wrap="none" anchor="ctr"/>
            <a:lstStyle/>
            <a:p>
              <a:endParaRPr lang="en-GB"/>
            </a:p>
          </p:txBody>
        </p:sp>
        <p:sp>
          <p:nvSpPr>
            <p:cNvPr id="21510" name="Text Box 6"/>
            <p:cNvSpPr txBox="1">
              <a:spLocks noChangeArrowheads="1"/>
            </p:cNvSpPr>
            <p:nvPr/>
          </p:nvSpPr>
          <p:spPr bwMode="auto">
            <a:xfrm>
              <a:off x="567" y="346"/>
              <a:ext cx="948" cy="291"/>
            </a:xfrm>
            <a:prstGeom prst="rect">
              <a:avLst/>
            </a:prstGeom>
            <a:grpFill/>
            <a:ln w="9525">
              <a:noFill/>
              <a:miter lim="800000"/>
              <a:headEnd/>
              <a:tailEnd/>
            </a:ln>
            <a:effectLst/>
          </p:spPr>
          <p:txBody>
            <a:bodyPr>
              <a:spAutoFit/>
            </a:bodyPr>
            <a:lstStyle/>
            <a:p>
              <a:pPr algn="ctr" eaLnBrk="0" hangingPunct="0">
                <a:spcBef>
                  <a:spcPct val="50000"/>
                </a:spcBef>
              </a:pPr>
              <a:r>
                <a:rPr lang="en-GB" sz="2400" dirty="0"/>
                <a:t>HPLC </a:t>
              </a:r>
            </a:p>
          </p:txBody>
        </p:sp>
      </p:grpSp>
      <p:sp>
        <p:nvSpPr>
          <p:cNvPr id="21514" name="Line 10"/>
          <p:cNvSpPr>
            <a:spLocks noChangeShapeType="1"/>
          </p:cNvSpPr>
          <p:nvPr/>
        </p:nvSpPr>
        <p:spPr bwMode="auto">
          <a:xfrm>
            <a:off x="1619250" y="5372100"/>
            <a:ext cx="0" cy="571500"/>
          </a:xfrm>
          <a:prstGeom prst="line">
            <a:avLst/>
          </a:prstGeom>
          <a:noFill/>
          <a:ln w="38100">
            <a:solidFill>
              <a:schemeClr val="tx1"/>
            </a:solidFill>
            <a:round/>
            <a:headEnd/>
            <a:tailEnd type="triangle" w="med" len="med"/>
          </a:ln>
          <a:effectLst/>
        </p:spPr>
        <p:txBody>
          <a:bodyPr/>
          <a:lstStyle/>
          <a:p>
            <a:endParaRPr lang="en-GB"/>
          </a:p>
        </p:txBody>
      </p:sp>
      <p:sp>
        <p:nvSpPr>
          <p:cNvPr id="21515" name="Line 11"/>
          <p:cNvSpPr>
            <a:spLocks noChangeShapeType="1"/>
          </p:cNvSpPr>
          <p:nvPr/>
        </p:nvSpPr>
        <p:spPr bwMode="auto">
          <a:xfrm>
            <a:off x="1619250" y="5943600"/>
            <a:ext cx="1200150" cy="0"/>
          </a:xfrm>
          <a:prstGeom prst="line">
            <a:avLst/>
          </a:prstGeom>
          <a:noFill/>
          <a:ln w="38100">
            <a:solidFill>
              <a:schemeClr val="tx1"/>
            </a:solidFill>
            <a:round/>
            <a:headEnd/>
            <a:tailEnd type="triangle" w="med" len="med"/>
          </a:ln>
          <a:effectLst/>
        </p:spPr>
        <p:txBody>
          <a:bodyPr/>
          <a:lstStyle/>
          <a:p>
            <a:endParaRPr lang="en-GB"/>
          </a:p>
        </p:txBody>
      </p:sp>
      <p:sp>
        <p:nvSpPr>
          <p:cNvPr id="21516" name="Line 12"/>
          <p:cNvSpPr>
            <a:spLocks noChangeShapeType="1"/>
          </p:cNvSpPr>
          <p:nvPr/>
        </p:nvSpPr>
        <p:spPr bwMode="auto">
          <a:xfrm flipV="1">
            <a:off x="2819400" y="3886200"/>
            <a:ext cx="0" cy="2057400"/>
          </a:xfrm>
          <a:prstGeom prst="line">
            <a:avLst/>
          </a:prstGeom>
          <a:noFill/>
          <a:ln w="38100">
            <a:solidFill>
              <a:schemeClr val="tx1"/>
            </a:solidFill>
            <a:round/>
            <a:headEnd/>
            <a:tailEnd type="triangle" w="med" len="med"/>
          </a:ln>
          <a:effectLst/>
        </p:spPr>
        <p:txBody>
          <a:bodyPr/>
          <a:lstStyle/>
          <a:p>
            <a:endParaRPr lang="en-GB"/>
          </a:p>
        </p:txBody>
      </p:sp>
      <p:sp>
        <p:nvSpPr>
          <p:cNvPr id="21517" name="Line 13"/>
          <p:cNvSpPr>
            <a:spLocks noChangeShapeType="1"/>
          </p:cNvSpPr>
          <p:nvPr/>
        </p:nvSpPr>
        <p:spPr bwMode="auto">
          <a:xfrm>
            <a:off x="2819400" y="3886200"/>
            <a:ext cx="647700" cy="0"/>
          </a:xfrm>
          <a:prstGeom prst="line">
            <a:avLst/>
          </a:prstGeom>
          <a:noFill/>
          <a:ln w="38100">
            <a:solidFill>
              <a:schemeClr val="tx1"/>
            </a:solidFill>
            <a:round/>
            <a:headEnd/>
            <a:tailEnd type="triangle" w="med" len="med"/>
          </a:ln>
          <a:effectLst/>
        </p:spPr>
        <p:txBody>
          <a:bodyPr/>
          <a:lstStyle/>
          <a:p>
            <a:endParaRPr lang="en-GB"/>
          </a:p>
        </p:txBody>
      </p:sp>
      <p:sp>
        <p:nvSpPr>
          <p:cNvPr id="21519" name="Line 15"/>
          <p:cNvSpPr>
            <a:spLocks noChangeShapeType="1"/>
          </p:cNvSpPr>
          <p:nvPr/>
        </p:nvSpPr>
        <p:spPr bwMode="auto">
          <a:xfrm flipV="1">
            <a:off x="4953000" y="3863975"/>
            <a:ext cx="1076325" cy="22225"/>
          </a:xfrm>
          <a:prstGeom prst="line">
            <a:avLst/>
          </a:prstGeom>
          <a:noFill/>
          <a:ln w="38100">
            <a:solidFill>
              <a:schemeClr val="tx1"/>
            </a:solidFill>
            <a:round/>
            <a:headEnd/>
            <a:tailEnd type="triangle" w="med" len="med"/>
          </a:ln>
          <a:effectLst/>
        </p:spPr>
        <p:txBody>
          <a:bodyPr/>
          <a:lstStyle/>
          <a:p>
            <a:endParaRPr lang="en-GB"/>
          </a:p>
        </p:txBody>
      </p:sp>
      <p:grpSp>
        <p:nvGrpSpPr>
          <p:cNvPr id="3" name="Group 26"/>
          <p:cNvGrpSpPr>
            <a:grpSpLocks/>
          </p:cNvGrpSpPr>
          <p:nvPr/>
        </p:nvGrpSpPr>
        <p:grpSpPr bwMode="auto">
          <a:xfrm>
            <a:off x="3467100" y="3406775"/>
            <a:ext cx="1733550" cy="933450"/>
            <a:chOff x="2184" y="2146"/>
            <a:chExt cx="1092" cy="588"/>
          </a:xfrm>
        </p:grpSpPr>
        <p:sp>
          <p:nvSpPr>
            <p:cNvPr id="21512" name="Rectangle 8"/>
            <p:cNvSpPr>
              <a:spLocks noChangeArrowheads="1"/>
            </p:cNvSpPr>
            <p:nvPr/>
          </p:nvSpPr>
          <p:spPr bwMode="auto">
            <a:xfrm>
              <a:off x="2184" y="2146"/>
              <a:ext cx="936" cy="588"/>
            </a:xfrm>
            <a:prstGeom prst="rect">
              <a:avLst/>
            </a:prstGeom>
            <a:solidFill>
              <a:schemeClr val="accent1"/>
            </a:solidFill>
            <a:ln w="9525">
              <a:solidFill>
                <a:schemeClr val="tx1"/>
              </a:solidFill>
              <a:miter lim="800000"/>
              <a:headEnd/>
              <a:tailEnd/>
            </a:ln>
            <a:effectLst/>
          </p:spPr>
          <p:txBody>
            <a:bodyPr wrap="none" anchor="ctr"/>
            <a:lstStyle/>
            <a:p>
              <a:endParaRPr lang="en-GB"/>
            </a:p>
          </p:txBody>
        </p:sp>
        <p:sp>
          <p:nvSpPr>
            <p:cNvPr id="21520" name="Text Box 16"/>
            <p:cNvSpPr txBox="1">
              <a:spLocks noChangeArrowheads="1"/>
            </p:cNvSpPr>
            <p:nvPr/>
          </p:nvSpPr>
          <p:spPr bwMode="auto">
            <a:xfrm>
              <a:off x="2184" y="2160"/>
              <a:ext cx="1092" cy="288"/>
            </a:xfrm>
            <a:prstGeom prst="rect">
              <a:avLst/>
            </a:prstGeom>
            <a:noFill/>
            <a:ln w="9525">
              <a:noFill/>
              <a:miter lim="800000"/>
              <a:headEnd/>
              <a:tailEnd/>
            </a:ln>
            <a:effectLst/>
          </p:spPr>
          <p:txBody>
            <a:bodyPr>
              <a:spAutoFit/>
            </a:bodyPr>
            <a:lstStyle/>
            <a:p>
              <a:pPr eaLnBrk="0" hangingPunct="0">
                <a:spcBef>
                  <a:spcPct val="50000"/>
                </a:spcBef>
              </a:pPr>
              <a:r>
                <a:rPr lang="en-GB" sz="2400">
                  <a:solidFill>
                    <a:srgbClr val="FFFF66"/>
                  </a:solidFill>
                </a:rPr>
                <a:t>generator</a:t>
              </a:r>
            </a:p>
          </p:txBody>
        </p:sp>
      </p:grpSp>
      <p:grpSp>
        <p:nvGrpSpPr>
          <p:cNvPr id="4" name="Group 27"/>
          <p:cNvGrpSpPr>
            <a:grpSpLocks/>
          </p:cNvGrpSpPr>
          <p:nvPr/>
        </p:nvGrpSpPr>
        <p:grpSpPr bwMode="auto">
          <a:xfrm>
            <a:off x="6029325" y="3406775"/>
            <a:ext cx="1628775" cy="955675"/>
            <a:chOff x="3798" y="2146"/>
            <a:chExt cx="1026" cy="602"/>
          </a:xfrm>
        </p:grpSpPr>
        <p:sp>
          <p:nvSpPr>
            <p:cNvPr id="21518" name="Rectangle 14"/>
            <p:cNvSpPr>
              <a:spLocks noChangeArrowheads="1"/>
            </p:cNvSpPr>
            <p:nvPr/>
          </p:nvSpPr>
          <p:spPr bwMode="auto">
            <a:xfrm>
              <a:off x="3798" y="2160"/>
              <a:ext cx="936" cy="588"/>
            </a:xfrm>
            <a:prstGeom prst="rect">
              <a:avLst/>
            </a:prstGeom>
            <a:solidFill>
              <a:schemeClr val="accent1"/>
            </a:solidFill>
            <a:ln w="9525">
              <a:solidFill>
                <a:schemeClr val="tx1"/>
              </a:solidFill>
              <a:miter lim="800000"/>
              <a:headEnd/>
              <a:tailEnd/>
            </a:ln>
            <a:effectLst/>
          </p:spPr>
          <p:txBody>
            <a:bodyPr wrap="none" anchor="ctr"/>
            <a:lstStyle/>
            <a:p>
              <a:endParaRPr lang="en-GB"/>
            </a:p>
          </p:txBody>
        </p:sp>
        <p:sp>
          <p:nvSpPr>
            <p:cNvPr id="21521" name="Text Box 17"/>
            <p:cNvSpPr txBox="1">
              <a:spLocks noChangeArrowheads="1"/>
            </p:cNvSpPr>
            <p:nvPr/>
          </p:nvSpPr>
          <p:spPr bwMode="auto">
            <a:xfrm>
              <a:off x="3888" y="2146"/>
              <a:ext cx="936" cy="288"/>
            </a:xfrm>
            <a:prstGeom prst="rect">
              <a:avLst/>
            </a:prstGeom>
            <a:noFill/>
            <a:ln w="9525">
              <a:noFill/>
              <a:miter lim="800000"/>
              <a:headEnd/>
              <a:tailEnd/>
            </a:ln>
            <a:effectLst/>
          </p:spPr>
          <p:txBody>
            <a:bodyPr>
              <a:spAutoFit/>
            </a:bodyPr>
            <a:lstStyle/>
            <a:p>
              <a:pPr eaLnBrk="0" hangingPunct="0">
                <a:spcBef>
                  <a:spcPct val="50000"/>
                </a:spcBef>
              </a:pPr>
              <a:r>
                <a:rPr lang="en-GB" sz="2400">
                  <a:solidFill>
                    <a:srgbClr val="FF0066"/>
                  </a:solidFill>
                </a:rPr>
                <a:t>detector</a:t>
              </a:r>
            </a:p>
          </p:txBody>
        </p:sp>
      </p:grpSp>
      <p:grpSp>
        <p:nvGrpSpPr>
          <p:cNvPr id="5" name="Group 28"/>
          <p:cNvGrpSpPr>
            <a:grpSpLocks/>
          </p:cNvGrpSpPr>
          <p:nvPr/>
        </p:nvGrpSpPr>
        <p:grpSpPr bwMode="auto">
          <a:xfrm>
            <a:off x="5829301" y="685800"/>
            <a:ext cx="2487613" cy="971550"/>
            <a:chOff x="3672" y="432"/>
            <a:chExt cx="1567" cy="612"/>
          </a:xfrm>
        </p:grpSpPr>
        <p:sp>
          <p:nvSpPr>
            <p:cNvPr id="21508" name="Rectangle 4"/>
            <p:cNvSpPr>
              <a:spLocks noChangeArrowheads="1"/>
            </p:cNvSpPr>
            <p:nvPr/>
          </p:nvSpPr>
          <p:spPr bwMode="auto">
            <a:xfrm>
              <a:off x="3672" y="432"/>
              <a:ext cx="1440" cy="612"/>
            </a:xfrm>
            <a:prstGeom prst="rect">
              <a:avLst/>
            </a:prstGeom>
            <a:solidFill>
              <a:schemeClr val="accent1"/>
            </a:solidFill>
            <a:ln w="9525">
              <a:solidFill>
                <a:schemeClr val="tx1"/>
              </a:solidFill>
              <a:miter lim="800000"/>
              <a:headEnd/>
              <a:tailEnd/>
            </a:ln>
            <a:effectLst/>
          </p:spPr>
          <p:txBody>
            <a:bodyPr wrap="none" anchor="ctr"/>
            <a:lstStyle/>
            <a:p>
              <a:endParaRPr lang="en-GB"/>
            </a:p>
          </p:txBody>
        </p:sp>
        <p:sp>
          <p:nvSpPr>
            <p:cNvPr id="21522" name="Text Box 18"/>
            <p:cNvSpPr txBox="1">
              <a:spLocks noChangeArrowheads="1"/>
            </p:cNvSpPr>
            <p:nvPr/>
          </p:nvSpPr>
          <p:spPr bwMode="auto">
            <a:xfrm>
              <a:off x="3742" y="576"/>
              <a:ext cx="1497" cy="291"/>
            </a:xfrm>
            <a:prstGeom prst="rect">
              <a:avLst/>
            </a:prstGeom>
            <a:noFill/>
            <a:ln w="9525">
              <a:noFill/>
              <a:miter lim="800000"/>
              <a:headEnd/>
              <a:tailEnd/>
            </a:ln>
            <a:effectLst/>
          </p:spPr>
          <p:txBody>
            <a:bodyPr wrap="square">
              <a:spAutoFit/>
            </a:bodyPr>
            <a:lstStyle/>
            <a:p>
              <a:pPr eaLnBrk="0" hangingPunct="0">
                <a:spcBef>
                  <a:spcPct val="50000"/>
                </a:spcBef>
              </a:pPr>
              <a:r>
                <a:rPr lang="en-GB" sz="2400" dirty="0">
                  <a:solidFill>
                    <a:srgbClr val="FFC000"/>
                  </a:solidFill>
                </a:rPr>
                <a:t>c</a:t>
              </a:r>
              <a:r>
                <a:rPr lang="en-GB" sz="2400" dirty="0" smtClean="0">
                  <a:solidFill>
                    <a:srgbClr val="FFC000"/>
                  </a:solidFill>
                </a:rPr>
                <a:t>hart recorder</a:t>
              </a:r>
              <a:endParaRPr lang="en-GB" sz="2400" dirty="0">
                <a:solidFill>
                  <a:srgbClr val="FFC000"/>
                </a:solidFill>
              </a:endParaRPr>
            </a:p>
          </p:txBody>
        </p:sp>
      </p:grpSp>
      <p:sp>
        <p:nvSpPr>
          <p:cNvPr id="21523" name="Line 19"/>
          <p:cNvSpPr>
            <a:spLocks noChangeShapeType="1"/>
          </p:cNvSpPr>
          <p:nvPr/>
        </p:nvSpPr>
        <p:spPr bwMode="auto">
          <a:xfrm flipV="1">
            <a:off x="6686550" y="1657350"/>
            <a:ext cx="0" cy="1771650"/>
          </a:xfrm>
          <a:prstGeom prst="line">
            <a:avLst/>
          </a:prstGeom>
          <a:noFill/>
          <a:ln w="9525">
            <a:solidFill>
              <a:schemeClr val="tx1"/>
            </a:solidFill>
            <a:round/>
            <a:headEnd/>
            <a:tailEnd/>
          </a:ln>
          <a:effectLst/>
        </p:spPr>
        <p:txBody>
          <a:bodyPr/>
          <a:lstStyle/>
          <a:p>
            <a:endParaRPr lang="en-GB"/>
          </a:p>
        </p:txBody>
      </p:sp>
      <p:sp>
        <p:nvSpPr>
          <p:cNvPr id="21524" name="Line 20"/>
          <p:cNvSpPr>
            <a:spLocks noChangeShapeType="1"/>
          </p:cNvSpPr>
          <p:nvPr/>
        </p:nvSpPr>
        <p:spPr bwMode="auto">
          <a:xfrm flipV="1">
            <a:off x="7467600" y="3861048"/>
            <a:ext cx="848816" cy="12452"/>
          </a:xfrm>
          <a:prstGeom prst="line">
            <a:avLst/>
          </a:prstGeom>
          <a:noFill/>
          <a:ln w="38100">
            <a:solidFill>
              <a:schemeClr val="tx1"/>
            </a:solidFill>
            <a:round/>
            <a:headEnd/>
            <a:tailEnd type="triangle" w="med" len="med"/>
          </a:ln>
          <a:effectLst/>
        </p:spPr>
        <p:txBody>
          <a:bodyPr/>
          <a:lstStyle/>
          <a:p>
            <a:endParaRPr lang="en-GB"/>
          </a:p>
        </p:txBody>
      </p:sp>
      <p:sp>
        <p:nvSpPr>
          <p:cNvPr id="21527" name="Text Box 23"/>
          <p:cNvSpPr txBox="1">
            <a:spLocks noChangeArrowheads="1"/>
          </p:cNvSpPr>
          <p:nvPr/>
        </p:nvSpPr>
        <p:spPr bwMode="auto">
          <a:xfrm>
            <a:off x="3203575" y="4652963"/>
            <a:ext cx="2447925" cy="366712"/>
          </a:xfrm>
          <a:prstGeom prst="rect">
            <a:avLst/>
          </a:prstGeom>
          <a:noFill/>
          <a:ln w="9525">
            <a:noFill/>
            <a:miter lim="800000"/>
            <a:headEnd/>
            <a:tailEnd/>
          </a:ln>
          <a:effectLst/>
        </p:spPr>
        <p:txBody>
          <a:bodyPr>
            <a:spAutoFit/>
          </a:bodyPr>
          <a:lstStyle/>
          <a:p>
            <a:pPr>
              <a:spcBef>
                <a:spcPct val="50000"/>
              </a:spcBef>
            </a:pPr>
            <a:r>
              <a:rPr lang="en-GB" b="1" dirty="0"/>
              <a:t>3 mm diameter GCE</a:t>
            </a:r>
          </a:p>
        </p:txBody>
      </p:sp>
      <p:sp>
        <p:nvSpPr>
          <p:cNvPr id="21528" name="Text Box 24"/>
          <p:cNvSpPr txBox="1">
            <a:spLocks noChangeArrowheads="1"/>
          </p:cNvSpPr>
          <p:nvPr/>
        </p:nvSpPr>
        <p:spPr bwMode="auto">
          <a:xfrm>
            <a:off x="5940425" y="4724400"/>
            <a:ext cx="2592388" cy="366713"/>
          </a:xfrm>
          <a:prstGeom prst="rect">
            <a:avLst/>
          </a:prstGeom>
          <a:noFill/>
          <a:ln w="9525">
            <a:noFill/>
            <a:miter lim="800000"/>
            <a:headEnd/>
            <a:tailEnd/>
          </a:ln>
          <a:effectLst/>
        </p:spPr>
        <p:txBody>
          <a:bodyPr>
            <a:spAutoFit/>
          </a:bodyPr>
          <a:lstStyle/>
          <a:p>
            <a:pPr>
              <a:spcBef>
                <a:spcPct val="50000"/>
              </a:spcBef>
            </a:pPr>
            <a:r>
              <a:rPr lang="en-GB" b="1" dirty="0"/>
              <a:t>3 mm diameter GCE</a:t>
            </a:r>
          </a:p>
        </p:txBody>
      </p:sp>
      <p:grpSp>
        <p:nvGrpSpPr>
          <p:cNvPr id="6" name="Group 30"/>
          <p:cNvGrpSpPr/>
          <p:nvPr/>
        </p:nvGrpSpPr>
        <p:grpSpPr>
          <a:xfrm>
            <a:off x="1258888" y="1409700"/>
            <a:ext cx="2455856" cy="1695450"/>
            <a:chOff x="1258888" y="1409700"/>
            <a:chExt cx="2455856" cy="1695450"/>
          </a:xfrm>
        </p:grpSpPr>
        <p:grpSp>
          <p:nvGrpSpPr>
            <p:cNvPr id="7" name="Group 22"/>
            <p:cNvGrpSpPr>
              <a:grpSpLocks/>
            </p:cNvGrpSpPr>
            <p:nvPr/>
          </p:nvGrpSpPr>
          <p:grpSpPr bwMode="auto">
            <a:xfrm>
              <a:off x="1258888" y="1409700"/>
              <a:ext cx="720725" cy="1695450"/>
              <a:chOff x="793" y="888"/>
              <a:chExt cx="454" cy="1068"/>
            </a:xfrm>
          </p:grpSpPr>
          <p:sp>
            <p:nvSpPr>
              <p:cNvPr id="21511" name="Line 7"/>
              <p:cNvSpPr>
                <a:spLocks noChangeShapeType="1"/>
              </p:cNvSpPr>
              <p:nvPr/>
            </p:nvSpPr>
            <p:spPr bwMode="auto">
              <a:xfrm>
                <a:off x="1008" y="888"/>
                <a:ext cx="12" cy="1068"/>
              </a:xfrm>
              <a:prstGeom prst="line">
                <a:avLst/>
              </a:prstGeom>
              <a:noFill/>
              <a:ln w="38100">
                <a:solidFill>
                  <a:schemeClr val="tx1"/>
                </a:solidFill>
                <a:round/>
                <a:headEnd/>
                <a:tailEnd type="triangle" w="med" len="med"/>
              </a:ln>
              <a:effectLst/>
            </p:spPr>
            <p:txBody>
              <a:bodyPr/>
              <a:lstStyle/>
              <a:p>
                <a:endParaRPr lang="en-GB"/>
              </a:p>
            </p:txBody>
          </p:sp>
          <p:sp>
            <p:nvSpPr>
              <p:cNvPr id="21525" name="Oval 21"/>
              <p:cNvSpPr>
                <a:spLocks noChangeArrowheads="1"/>
              </p:cNvSpPr>
              <p:nvPr/>
            </p:nvSpPr>
            <p:spPr bwMode="auto">
              <a:xfrm>
                <a:off x="793" y="1207"/>
                <a:ext cx="454" cy="318"/>
              </a:xfrm>
              <a:prstGeom prst="ellipse">
                <a:avLst/>
              </a:prstGeom>
              <a:solidFill>
                <a:schemeClr val="accent1"/>
              </a:solidFill>
              <a:ln w="9525">
                <a:solidFill>
                  <a:schemeClr val="tx1"/>
                </a:solidFill>
                <a:round/>
                <a:headEnd/>
                <a:tailEnd/>
              </a:ln>
              <a:effectLst/>
            </p:spPr>
            <p:txBody>
              <a:bodyPr wrap="none" anchor="ctr"/>
              <a:lstStyle/>
              <a:p>
                <a:endParaRPr lang="en-GB"/>
              </a:p>
            </p:txBody>
          </p:sp>
        </p:grpSp>
        <p:sp>
          <p:nvSpPr>
            <p:cNvPr id="29" name="TextBox 28"/>
            <p:cNvSpPr txBox="1"/>
            <p:nvPr/>
          </p:nvSpPr>
          <p:spPr>
            <a:xfrm>
              <a:off x="2071670" y="2000240"/>
              <a:ext cx="1643074" cy="646331"/>
            </a:xfrm>
            <a:prstGeom prst="rect">
              <a:avLst/>
            </a:prstGeom>
            <a:noFill/>
          </p:spPr>
          <p:txBody>
            <a:bodyPr wrap="square" rtlCol="0">
              <a:spAutoFit/>
            </a:bodyPr>
            <a:lstStyle/>
            <a:p>
              <a:r>
                <a:rPr lang="en-GB" dirty="0" smtClean="0"/>
                <a:t>Rheodyne injector</a:t>
              </a:r>
              <a:endParaRPr lang="en-GB" dirty="0"/>
            </a:p>
          </p:txBody>
        </p:sp>
      </p:grpSp>
      <p:grpSp>
        <p:nvGrpSpPr>
          <p:cNvPr id="8" name="Group 31"/>
          <p:cNvGrpSpPr/>
          <p:nvPr/>
        </p:nvGrpSpPr>
        <p:grpSpPr>
          <a:xfrm>
            <a:off x="88571" y="3000372"/>
            <a:ext cx="2268851" cy="2500330"/>
            <a:chOff x="88571" y="3000372"/>
            <a:chExt cx="2268851" cy="2500330"/>
          </a:xfrm>
        </p:grpSpPr>
        <p:grpSp>
          <p:nvGrpSpPr>
            <p:cNvPr id="9" name="Group 27"/>
            <p:cNvGrpSpPr/>
            <p:nvPr/>
          </p:nvGrpSpPr>
          <p:grpSpPr>
            <a:xfrm>
              <a:off x="1071538" y="3000372"/>
              <a:ext cx="1285884" cy="2500330"/>
              <a:chOff x="1071538" y="3000372"/>
              <a:chExt cx="1285884" cy="2500330"/>
            </a:xfrm>
          </p:grpSpPr>
          <p:sp>
            <p:nvSpPr>
              <p:cNvPr id="27" name="Rectangle 26"/>
              <p:cNvSpPr/>
              <p:nvPr/>
            </p:nvSpPr>
            <p:spPr>
              <a:xfrm>
                <a:off x="1071538" y="3000372"/>
                <a:ext cx="1285884" cy="25003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513" name="Rectangle 9"/>
              <p:cNvSpPr>
                <a:spLocks noChangeArrowheads="1"/>
              </p:cNvSpPr>
              <p:nvPr/>
            </p:nvSpPr>
            <p:spPr bwMode="auto">
              <a:xfrm>
                <a:off x="1514475" y="3105150"/>
                <a:ext cx="171450" cy="2266950"/>
              </a:xfrm>
              <a:prstGeom prst="rect">
                <a:avLst/>
              </a:prstGeom>
              <a:solidFill>
                <a:schemeClr val="accent1"/>
              </a:solidFill>
              <a:ln w="9525">
                <a:solidFill>
                  <a:schemeClr val="tx1"/>
                </a:solidFill>
                <a:miter lim="800000"/>
                <a:headEnd/>
                <a:tailEnd/>
              </a:ln>
              <a:effectLst/>
            </p:spPr>
            <p:txBody>
              <a:bodyPr wrap="none" anchor="ctr"/>
              <a:lstStyle/>
              <a:p>
                <a:endParaRPr lang="en-GB"/>
              </a:p>
            </p:txBody>
          </p:sp>
        </p:grpSp>
        <p:sp>
          <p:nvSpPr>
            <p:cNvPr id="30" name="TextBox 29"/>
            <p:cNvSpPr txBox="1"/>
            <p:nvPr/>
          </p:nvSpPr>
          <p:spPr>
            <a:xfrm>
              <a:off x="88571" y="3929066"/>
              <a:ext cx="1857388" cy="584775"/>
            </a:xfrm>
            <a:prstGeom prst="rect">
              <a:avLst/>
            </a:prstGeom>
            <a:noFill/>
          </p:spPr>
          <p:txBody>
            <a:bodyPr wrap="square" rtlCol="0">
              <a:spAutoFit/>
            </a:bodyPr>
            <a:lstStyle/>
            <a:p>
              <a:r>
                <a:rPr lang="en-GB" sz="1600" dirty="0" smtClean="0"/>
                <a:t>Thermostatically controlled Column</a:t>
              </a:r>
              <a:endParaRPr lang="en-GB" sz="1600" dirty="0"/>
            </a:p>
          </p:txBody>
        </p:sp>
      </p:grpSp>
      <p:grpSp>
        <p:nvGrpSpPr>
          <p:cNvPr id="10" name="Group 34"/>
          <p:cNvGrpSpPr/>
          <p:nvPr/>
        </p:nvGrpSpPr>
        <p:grpSpPr>
          <a:xfrm>
            <a:off x="3059832" y="2257425"/>
            <a:ext cx="4896544" cy="3115791"/>
            <a:chOff x="3059832" y="2257425"/>
            <a:chExt cx="4896544" cy="3115791"/>
          </a:xfrm>
        </p:grpSpPr>
        <p:sp>
          <p:nvSpPr>
            <p:cNvPr id="33" name="Rectangle 32"/>
            <p:cNvSpPr/>
            <p:nvPr/>
          </p:nvSpPr>
          <p:spPr>
            <a:xfrm>
              <a:off x="3059832" y="2636912"/>
              <a:ext cx="4896544" cy="273630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TextBox 33"/>
            <p:cNvSpPr txBox="1"/>
            <p:nvPr/>
          </p:nvSpPr>
          <p:spPr>
            <a:xfrm>
              <a:off x="4283968" y="2257425"/>
              <a:ext cx="2448272" cy="461665"/>
            </a:xfrm>
            <a:prstGeom prst="rect">
              <a:avLst/>
            </a:prstGeom>
            <a:noFill/>
          </p:spPr>
          <p:txBody>
            <a:bodyPr wrap="square" rtlCol="0">
              <a:spAutoFit/>
            </a:bodyPr>
            <a:lstStyle/>
            <a:p>
              <a:r>
                <a:rPr lang="en-GB" sz="2400" b="1" dirty="0" smtClean="0"/>
                <a:t>Faraday cage</a:t>
              </a:r>
              <a:endParaRPr lang="en-GB" sz="24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1514"/>
                                        </p:tgtEl>
                                        <p:attrNameLst>
                                          <p:attrName>style.visibility</p:attrName>
                                        </p:attrNameLst>
                                      </p:cBhvr>
                                      <p:to>
                                        <p:strVal val="visible"/>
                                      </p:to>
                                    </p:set>
                                    <p:animEffect transition="in" filter="blinds(horizontal)">
                                      <p:cBhvr>
                                        <p:cTn id="15" dur="500"/>
                                        <p:tgtEl>
                                          <p:spTgt spid="21514"/>
                                        </p:tgtEl>
                                      </p:cBhvr>
                                    </p:animEffect>
                                  </p:childTnLst>
                                </p:cTn>
                              </p:par>
                              <p:par>
                                <p:cTn id="16" presetID="3" presetClass="entr" presetSubtype="10"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1515"/>
                                        </p:tgtEl>
                                        <p:attrNameLst>
                                          <p:attrName>style.visibility</p:attrName>
                                        </p:attrNameLst>
                                      </p:cBhvr>
                                      <p:to>
                                        <p:strVal val="visible"/>
                                      </p:to>
                                    </p:set>
                                    <p:animEffect transition="in" filter="blinds(horizontal)">
                                      <p:cBhvr>
                                        <p:cTn id="23" dur="500"/>
                                        <p:tgtEl>
                                          <p:spTgt spid="21515"/>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21516"/>
                                        </p:tgtEl>
                                        <p:attrNameLst>
                                          <p:attrName>style.visibility</p:attrName>
                                        </p:attrNameLst>
                                      </p:cBhvr>
                                      <p:to>
                                        <p:strVal val="visible"/>
                                      </p:to>
                                    </p:set>
                                    <p:animEffect transition="in" filter="blinds(horizontal)">
                                      <p:cBhvr>
                                        <p:cTn id="26" dur="500"/>
                                        <p:tgtEl>
                                          <p:spTgt spid="21516"/>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21517"/>
                                        </p:tgtEl>
                                        <p:attrNameLst>
                                          <p:attrName>style.visibility</p:attrName>
                                        </p:attrNameLst>
                                      </p:cBhvr>
                                      <p:to>
                                        <p:strVal val="visible"/>
                                      </p:to>
                                    </p:set>
                                    <p:animEffect transition="in" filter="blinds(horizontal)">
                                      <p:cBhvr>
                                        <p:cTn id="29" dur="500"/>
                                        <p:tgtEl>
                                          <p:spTgt spid="21517"/>
                                        </p:tgtEl>
                                      </p:cBhvr>
                                    </p:animEffect>
                                  </p:childTnLst>
                                </p:cTn>
                              </p:par>
                              <p:par>
                                <p:cTn id="30" presetID="3" presetClass="entr" presetSubtype="10" fill="hold" nodeType="with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linds(horizontal)">
                                      <p:cBhvr>
                                        <p:cTn id="32" dur="500"/>
                                        <p:tgtEl>
                                          <p:spTgt spid="3"/>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21527"/>
                                        </p:tgtEl>
                                        <p:attrNameLst>
                                          <p:attrName>style.visibility</p:attrName>
                                        </p:attrNameLst>
                                      </p:cBhvr>
                                      <p:to>
                                        <p:strVal val="visible"/>
                                      </p:to>
                                    </p:set>
                                    <p:animEffect transition="in" filter="blinds(horizontal)">
                                      <p:cBhvr>
                                        <p:cTn id="35" dur="500"/>
                                        <p:tgtEl>
                                          <p:spTgt spid="21527"/>
                                        </p:tgtEl>
                                      </p:cBhvr>
                                    </p:animEffect>
                                  </p:childTnLst>
                                </p:cTn>
                              </p:par>
                              <p:par>
                                <p:cTn id="36" presetID="3" presetClass="entr" presetSubtype="10" fill="hold"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blinds(horizontal)">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1" nodeType="clickEffect">
                                  <p:stCondLst>
                                    <p:cond delay="0"/>
                                  </p:stCondLst>
                                  <p:childTnLst>
                                    <p:set>
                                      <p:cBhvr>
                                        <p:cTn id="42" dur="1" fill="hold">
                                          <p:stCondLst>
                                            <p:cond delay="0"/>
                                          </p:stCondLst>
                                        </p:cTn>
                                        <p:tgtEl>
                                          <p:spTgt spid="21515"/>
                                        </p:tgtEl>
                                        <p:attrNameLst>
                                          <p:attrName>style.visibility</p:attrName>
                                        </p:attrNameLst>
                                      </p:cBhvr>
                                      <p:to>
                                        <p:strVal val="visible"/>
                                      </p:to>
                                    </p:set>
                                    <p:animEffect transition="in" filter="blinds(horizontal)">
                                      <p:cBhvr>
                                        <p:cTn id="43" dur="500"/>
                                        <p:tgtEl>
                                          <p:spTgt spid="21515"/>
                                        </p:tgtEl>
                                      </p:cBhvr>
                                    </p:animEffect>
                                  </p:childTnLst>
                                </p:cTn>
                              </p:par>
                              <p:par>
                                <p:cTn id="44" presetID="3" presetClass="entr" presetSubtype="10" fill="hold" grpId="1" nodeType="withEffect">
                                  <p:stCondLst>
                                    <p:cond delay="0"/>
                                  </p:stCondLst>
                                  <p:childTnLst>
                                    <p:set>
                                      <p:cBhvr>
                                        <p:cTn id="45" dur="1" fill="hold">
                                          <p:stCondLst>
                                            <p:cond delay="0"/>
                                          </p:stCondLst>
                                        </p:cTn>
                                        <p:tgtEl>
                                          <p:spTgt spid="21516"/>
                                        </p:tgtEl>
                                        <p:attrNameLst>
                                          <p:attrName>style.visibility</p:attrName>
                                        </p:attrNameLst>
                                      </p:cBhvr>
                                      <p:to>
                                        <p:strVal val="visible"/>
                                      </p:to>
                                    </p:set>
                                    <p:animEffect transition="in" filter="blinds(horizontal)">
                                      <p:cBhvr>
                                        <p:cTn id="46" dur="500"/>
                                        <p:tgtEl>
                                          <p:spTgt spid="21516"/>
                                        </p:tgtEl>
                                      </p:cBhvr>
                                    </p:animEffect>
                                  </p:childTnLst>
                                </p:cTn>
                              </p:par>
                              <p:par>
                                <p:cTn id="47" presetID="3" presetClass="entr" presetSubtype="10" fill="hold" grpId="1" nodeType="withEffect">
                                  <p:stCondLst>
                                    <p:cond delay="0"/>
                                  </p:stCondLst>
                                  <p:childTnLst>
                                    <p:set>
                                      <p:cBhvr>
                                        <p:cTn id="48" dur="1" fill="hold">
                                          <p:stCondLst>
                                            <p:cond delay="0"/>
                                          </p:stCondLst>
                                        </p:cTn>
                                        <p:tgtEl>
                                          <p:spTgt spid="21517"/>
                                        </p:tgtEl>
                                        <p:attrNameLst>
                                          <p:attrName>style.visibility</p:attrName>
                                        </p:attrNameLst>
                                      </p:cBhvr>
                                      <p:to>
                                        <p:strVal val="visible"/>
                                      </p:to>
                                    </p:set>
                                    <p:animEffect transition="in" filter="blinds(horizontal)">
                                      <p:cBhvr>
                                        <p:cTn id="49" dur="500"/>
                                        <p:tgtEl>
                                          <p:spTgt spid="21517"/>
                                        </p:tgtEl>
                                      </p:cBhvr>
                                    </p:animEffect>
                                  </p:childTnLst>
                                </p:cTn>
                              </p:par>
                              <p:par>
                                <p:cTn id="50" presetID="3" presetClass="entr" presetSubtype="10" fill="hold" nodeType="with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blinds(horizontal)">
                                      <p:cBhvr>
                                        <p:cTn id="52" dur="500"/>
                                        <p:tgtEl>
                                          <p:spTgt spid="3"/>
                                        </p:tgtEl>
                                      </p:cBhvr>
                                    </p:animEffect>
                                  </p:childTnLst>
                                </p:cTn>
                              </p:par>
                              <p:par>
                                <p:cTn id="53" presetID="3" presetClass="entr" presetSubtype="10" fill="hold" grpId="1" nodeType="withEffect">
                                  <p:stCondLst>
                                    <p:cond delay="0"/>
                                  </p:stCondLst>
                                  <p:childTnLst>
                                    <p:set>
                                      <p:cBhvr>
                                        <p:cTn id="54" dur="1" fill="hold">
                                          <p:stCondLst>
                                            <p:cond delay="0"/>
                                          </p:stCondLst>
                                        </p:cTn>
                                        <p:tgtEl>
                                          <p:spTgt spid="21527"/>
                                        </p:tgtEl>
                                        <p:attrNameLst>
                                          <p:attrName>style.visibility</p:attrName>
                                        </p:attrNameLst>
                                      </p:cBhvr>
                                      <p:to>
                                        <p:strVal val="visible"/>
                                      </p:to>
                                    </p:set>
                                    <p:animEffect transition="in" filter="blinds(horizontal)">
                                      <p:cBhvr>
                                        <p:cTn id="55" dur="500"/>
                                        <p:tgtEl>
                                          <p:spTgt spid="21527"/>
                                        </p:tgtEl>
                                      </p:cBhvr>
                                    </p:animEffect>
                                  </p:childTnLst>
                                </p:cTn>
                              </p:par>
                              <p:par>
                                <p:cTn id="56" presetID="3" presetClass="entr" presetSubtype="10" fill="hold" nodeType="with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blinds(horizontal)">
                                      <p:cBhvr>
                                        <p:cTn id="58" dur="500"/>
                                        <p:tgtEl>
                                          <p:spTgt spid="10"/>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21519"/>
                                        </p:tgtEl>
                                        <p:attrNameLst>
                                          <p:attrName>style.visibility</p:attrName>
                                        </p:attrNameLst>
                                      </p:cBhvr>
                                      <p:to>
                                        <p:strVal val="visible"/>
                                      </p:to>
                                    </p:set>
                                    <p:animEffect transition="in" filter="blinds(horizontal)">
                                      <p:cBhvr>
                                        <p:cTn id="61" dur="500"/>
                                        <p:tgtEl>
                                          <p:spTgt spid="21519"/>
                                        </p:tgtEl>
                                      </p:cBhvr>
                                    </p:animEffect>
                                  </p:childTnLst>
                                </p:cTn>
                              </p:par>
                              <p:par>
                                <p:cTn id="62" presetID="3" presetClass="entr" presetSubtype="10" fill="hold" nodeType="withEffect">
                                  <p:stCondLst>
                                    <p:cond delay="0"/>
                                  </p:stCondLst>
                                  <p:childTnLst>
                                    <p:set>
                                      <p:cBhvr>
                                        <p:cTn id="63" dur="1" fill="hold">
                                          <p:stCondLst>
                                            <p:cond delay="0"/>
                                          </p:stCondLst>
                                        </p:cTn>
                                        <p:tgtEl>
                                          <p:spTgt spid="4"/>
                                        </p:tgtEl>
                                        <p:attrNameLst>
                                          <p:attrName>style.visibility</p:attrName>
                                        </p:attrNameLst>
                                      </p:cBhvr>
                                      <p:to>
                                        <p:strVal val="visible"/>
                                      </p:to>
                                    </p:set>
                                    <p:animEffect transition="in" filter="blinds(horizontal)">
                                      <p:cBhvr>
                                        <p:cTn id="64" dur="500"/>
                                        <p:tgtEl>
                                          <p:spTgt spid="4"/>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21528"/>
                                        </p:tgtEl>
                                        <p:attrNameLst>
                                          <p:attrName>style.visibility</p:attrName>
                                        </p:attrNameLst>
                                      </p:cBhvr>
                                      <p:to>
                                        <p:strVal val="visible"/>
                                      </p:to>
                                    </p:set>
                                    <p:animEffect transition="in" filter="blinds(horizontal)">
                                      <p:cBhvr>
                                        <p:cTn id="67" dur="500"/>
                                        <p:tgtEl>
                                          <p:spTgt spid="21528"/>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21524"/>
                                        </p:tgtEl>
                                        <p:attrNameLst>
                                          <p:attrName>style.visibility</p:attrName>
                                        </p:attrNameLst>
                                      </p:cBhvr>
                                      <p:to>
                                        <p:strVal val="visible"/>
                                      </p:to>
                                    </p:set>
                                    <p:animEffect transition="in" filter="blinds(horizontal)">
                                      <p:cBhvr>
                                        <p:cTn id="70" dur="500"/>
                                        <p:tgtEl>
                                          <p:spTgt spid="21524"/>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21523"/>
                                        </p:tgtEl>
                                        <p:attrNameLst>
                                          <p:attrName>style.visibility</p:attrName>
                                        </p:attrNameLst>
                                      </p:cBhvr>
                                      <p:to>
                                        <p:strVal val="visible"/>
                                      </p:to>
                                    </p:set>
                                    <p:animEffect transition="in" filter="blinds(horizontal)">
                                      <p:cBhvr>
                                        <p:cTn id="75" dur="500"/>
                                        <p:tgtEl>
                                          <p:spTgt spid="21523"/>
                                        </p:tgtEl>
                                      </p:cBhvr>
                                    </p:animEffect>
                                  </p:childTnLst>
                                </p:cTn>
                              </p:par>
                              <p:par>
                                <p:cTn id="76" presetID="3" presetClass="entr" presetSubtype="10" fill="hold" nodeType="withEffect">
                                  <p:stCondLst>
                                    <p:cond delay="0"/>
                                  </p:stCondLst>
                                  <p:childTnLst>
                                    <p:set>
                                      <p:cBhvr>
                                        <p:cTn id="77" dur="1" fill="hold">
                                          <p:stCondLst>
                                            <p:cond delay="0"/>
                                          </p:stCondLst>
                                        </p:cTn>
                                        <p:tgtEl>
                                          <p:spTgt spid="5"/>
                                        </p:tgtEl>
                                        <p:attrNameLst>
                                          <p:attrName>style.visibility</p:attrName>
                                        </p:attrNameLst>
                                      </p:cBhvr>
                                      <p:to>
                                        <p:strVal val="visible"/>
                                      </p:to>
                                    </p:set>
                                    <p:animEffect transition="in" filter="blinds(horizontal)">
                                      <p:cBhvr>
                                        <p:cTn id="7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4" grpId="0" animBg="1"/>
      <p:bldP spid="21515" grpId="0" animBg="1"/>
      <p:bldP spid="21515" grpId="1" animBg="1"/>
      <p:bldP spid="21516" grpId="0" animBg="1"/>
      <p:bldP spid="21516" grpId="1" animBg="1"/>
      <p:bldP spid="21517" grpId="0" animBg="1"/>
      <p:bldP spid="21517" grpId="1" animBg="1"/>
      <p:bldP spid="21519" grpId="0" animBg="1"/>
      <p:bldP spid="21523" grpId="0" animBg="1"/>
      <p:bldP spid="21524" grpId="0" animBg="1"/>
      <p:bldP spid="21527" grpId="0"/>
      <p:bldP spid="21527" grpId="1"/>
      <p:bldP spid="2152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1885</TotalTime>
  <Words>651</Words>
  <Application>Microsoft Office PowerPoint</Application>
  <PresentationFormat>On-screen Show (4:3)</PresentationFormat>
  <Paragraphs>91</Paragraphs>
  <Slides>14</Slides>
  <Notes>0</Notes>
  <HiddenSlides>0</HiddenSlides>
  <MMClips>0</MMClips>
  <ScaleCrop>false</ScaleCrop>
  <HeadingPairs>
    <vt:vector size="8" baseType="variant">
      <vt:variant>
        <vt:lpstr>Theme</vt:lpstr>
      </vt:variant>
      <vt:variant>
        <vt:i4>1</vt:i4>
      </vt:variant>
      <vt:variant>
        <vt:lpstr>Links</vt:lpstr>
      </vt:variant>
      <vt:variant>
        <vt:i4>3</vt:i4>
      </vt:variant>
      <vt:variant>
        <vt:lpstr>Embedded OLE Servers</vt:lpstr>
      </vt:variant>
      <vt:variant>
        <vt:i4>2</vt:i4>
      </vt:variant>
      <vt:variant>
        <vt:lpstr>Slide Titles</vt:lpstr>
      </vt:variant>
      <vt:variant>
        <vt:i4>14</vt:i4>
      </vt:variant>
    </vt:vector>
  </HeadingPairs>
  <TitlesOfParts>
    <vt:vector size="20" baseType="lpstr">
      <vt:lpstr>Office Theme</vt:lpstr>
      <vt:lpstr>C:\PROGRA~1\ORIGIN\UNTITLED.ORG!Plot1</vt:lpstr>
      <vt:lpstr>C:\PROGRA~1\ORIGIN\UNTITLED.ORG!Plot2</vt:lpstr>
      <vt:lpstr>C:\Program Files\ORIGIN\UNTITLED.ORG!Plot1</vt:lpstr>
      <vt:lpstr>Photo Editor Photo</vt:lpstr>
      <vt:lpstr>ISIS/Draw Sketch</vt:lpstr>
      <vt:lpstr>Redox Mechanisms of Rohypnol and Mogadon and Their Exploitation in an Assay Using Dual Electrode ECD Following HPLC</vt:lpstr>
      <vt:lpstr>Talk Outline</vt:lpstr>
      <vt:lpstr>Importance of the 1,4-benzodiazepine class of  drugs </vt:lpstr>
      <vt:lpstr>PowerPoint Presentation</vt:lpstr>
      <vt:lpstr>Cyclic Voltammetric Behaviour</vt:lpstr>
      <vt:lpstr>PowerPoint Presentation</vt:lpstr>
      <vt:lpstr>PowerPoint Presentation</vt:lpstr>
      <vt:lpstr>High-Performance Liquid Chromatography Coupled with Dual Electrochemical Detection (LC-DED) </vt:lpstr>
      <vt:lpstr>PowerPoint Presentation</vt:lpstr>
      <vt:lpstr>PowerPoint Presentation</vt:lpstr>
      <vt:lpstr>PowerPoint Presentation</vt:lpstr>
      <vt:lpstr>PowerPoint Presentation</vt:lpstr>
      <vt:lpstr>Conclusions</vt:lpstr>
      <vt:lpstr>Acknowledgements</vt:lpstr>
    </vt:vector>
  </TitlesOfParts>
  <Company>University of the West of England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Redox mechanisms of Rohypnol and Mogadon and their exploitation in an assay using dual electrode ECD following HPLC</dc:title>
  <dc:creator>Kevin Honeychurch</dc:creator>
  <cp:lastModifiedBy>Kevin</cp:lastModifiedBy>
  <cp:revision>150</cp:revision>
  <dcterms:created xsi:type="dcterms:W3CDTF">2012-05-25T08:14:04Z</dcterms:created>
  <dcterms:modified xsi:type="dcterms:W3CDTF">2013-02-03T09:26:09Z</dcterms:modified>
</cp:coreProperties>
</file>