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76" r:id="rId3"/>
    <p:sldId id="257" r:id="rId4"/>
    <p:sldId id="277" r:id="rId5"/>
    <p:sldId id="258" r:id="rId6"/>
    <p:sldId id="259" r:id="rId7"/>
    <p:sldId id="266" r:id="rId8"/>
    <p:sldId id="278" r:id="rId9"/>
    <p:sldId id="263" r:id="rId10"/>
    <p:sldId id="264" r:id="rId11"/>
    <p:sldId id="265" r:id="rId12"/>
    <p:sldId id="261" r:id="rId13"/>
    <p:sldId id="280" r:id="rId14"/>
    <p:sldId id="279" r:id="rId15"/>
    <p:sldId id="260" r:id="rId16"/>
    <p:sldId id="26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11" autoAdjust="0"/>
  </p:normalViewPr>
  <p:slideViewPr>
    <p:cSldViewPr>
      <p:cViewPr varScale="1">
        <p:scale>
          <a:sx n="71" d="100"/>
          <a:sy n="71" d="100"/>
        </p:scale>
        <p:origin x="-105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F98607-6304-4336-988B-80FA3C3907BC}" type="datetimeFigureOut">
              <a:rPr lang="en-GB" smtClean="0"/>
              <a:t>29/04/2013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A6927A-63AC-441D-A93B-CCF3137798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68578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A6927A-63AC-441D-A93B-CCF313779836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51503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A6927A-63AC-441D-A93B-CCF313779836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61113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A6927A-63AC-441D-A93B-CCF313779836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805046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A6927A-63AC-441D-A93B-CCF313779836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99578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A6927A-63AC-441D-A93B-CCF313779836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995782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A6927A-63AC-441D-A93B-CCF313779836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515033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A6927A-63AC-441D-A93B-CCF313779836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163968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A6927A-63AC-441D-A93B-CCF313779836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83603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A6927A-63AC-441D-A93B-CCF313779836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87140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A6927A-63AC-441D-A93B-CCF313779836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87140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A6927A-63AC-441D-A93B-CCF313779836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51503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A6927A-63AC-441D-A93B-CCF313779836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87140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A6927A-63AC-441D-A93B-CCF313779836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31467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A6927A-63AC-441D-A93B-CCF313779836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6802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A6927A-63AC-441D-A93B-CCF313779836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51503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A6927A-63AC-441D-A93B-CCF313779836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46130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5000"/>
            <a:lum/>
          </a:blip>
          <a:srcRect/>
          <a:stretch>
            <a:fillRect l="-16000" r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6000" r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b="1" u="sng" dirty="0">
                <a:latin typeface="Arial" pitchFamily="34" charset="0"/>
                <a:cs typeface="Arial" pitchFamily="34" charset="0"/>
              </a:rPr>
              <a:t>PRIVACY IN THE UK, PRIVACY IN THE US – CAN WE LEARN ANYTHING FROM EACH OTHER?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059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b="1" u="sng" dirty="0" smtClean="0">
                <a:latin typeface="Arial" pitchFamily="34" charset="0"/>
                <a:cs typeface="Arial" pitchFamily="34" charset="0"/>
              </a:rPr>
              <a:t>MISUSE OF PRIVATE INFORMATION</a:t>
            </a:r>
            <a:endParaRPr lang="en-GB" sz="3200" b="1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Following the introduction of the HRA98 there is now a cause of action under MOPI with a 2 stage test:</a:t>
            </a:r>
          </a:p>
          <a:p>
            <a:pPr marL="0" indent="0" algn="just">
              <a:buNone/>
            </a:pPr>
            <a:endParaRPr lang="en-GB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GB" sz="2400" dirty="0" smtClean="0">
                <a:latin typeface="Arial" pitchFamily="34" charset="0"/>
                <a:cs typeface="Arial" pitchFamily="34" charset="0"/>
              </a:rPr>
              <a:t>Is there a reasonable expectation of privacy?</a:t>
            </a:r>
          </a:p>
          <a:p>
            <a:pPr algn="just"/>
            <a:endParaRPr lang="en-GB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GB" sz="2400" dirty="0" smtClean="0">
                <a:latin typeface="Arial" pitchFamily="34" charset="0"/>
                <a:cs typeface="Arial" pitchFamily="34" charset="0"/>
              </a:rPr>
              <a:t>Balancing of Articles 8 and 10ECHR</a:t>
            </a:r>
            <a:endParaRPr lang="en-GB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1783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b="1" u="sng" dirty="0" smtClean="0">
                <a:latin typeface="Arial" pitchFamily="34" charset="0"/>
                <a:cs typeface="Arial" pitchFamily="34" charset="0"/>
              </a:rPr>
              <a:t>UK CHALLENGES</a:t>
            </a:r>
            <a:endParaRPr lang="en-GB" sz="3200" b="1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GB" sz="2400" dirty="0" smtClean="0">
                <a:latin typeface="Arial" pitchFamily="34" charset="0"/>
                <a:cs typeface="Arial" pitchFamily="34" charset="0"/>
              </a:rPr>
              <a:t>2 stage test for MOPI</a:t>
            </a:r>
          </a:p>
          <a:p>
            <a:pPr algn="just"/>
            <a:endParaRPr lang="en-GB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GB" sz="2400" dirty="0" smtClean="0">
                <a:latin typeface="Arial" pitchFamily="34" charset="0"/>
                <a:cs typeface="Arial" pitchFamily="34" charset="0"/>
              </a:rPr>
              <a:t>Relationship between right of privacy and MOPI</a:t>
            </a:r>
          </a:p>
          <a:p>
            <a:pPr algn="just"/>
            <a:endParaRPr lang="en-GB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GB" sz="2400" dirty="0" smtClean="0">
                <a:latin typeface="Arial" pitchFamily="34" charset="0"/>
                <a:cs typeface="Arial" pitchFamily="34" charset="0"/>
              </a:rPr>
              <a:t>Statute to entrench law of privacy?</a:t>
            </a:r>
          </a:p>
          <a:p>
            <a:pPr algn="just"/>
            <a:endParaRPr lang="en-GB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GB" sz="2400" dirty="0" smtClean="0">
                <a:latin typeface="Arial" pitchFamily="34" charset="0"/>
                <a:cs typeface="Arial" pitchFamily="34" charset="0"/>
              </a:rPr>
              <a:t>Relationship between press and individuals – Leveson proposals and the Royal Charter?</a:t>
            </a:r>
            <a:endParaRPr lang="en-GB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7220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b="1" u="sng" dirty="0" smtClean="0">
                <a:latin typeface="Arial" pitchFamily="34" charset="0"/>
                <a:cs typeface="Arial" pitchFamily="34" charset="0"/>
              </a:rPr>
              <a:t>LESSONS FROM THE US</a:t>
            </a:r>
            <a:endParaRPr lang="en-GB" sz="3200" b="1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GB" sz="2400" dirty="0" smtClean="0">
                <a:latin typeface="Arial" pitchFamily="34" charset="0"/>
                <a:cs typeface="Arial" pitchFamily="34" charset="0"/>
              </a:rPr>
              <a:t>Over-conceptualisation</a:t>
            </a:r>
          </a:p>
          <a:p>
            <a:pPr algn="just"/>
            <a:endParaRPr lang="en-GB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GB" sz="2400" dirty="0" smtClean="0">
                <a:latin typeface="Arial" pitchFamily="34" charset="0"/>
                <a:cs typeface="Arial" pitchFamily="34" charset="0"/>
              </a:rPr>
              <a:t>Take individuals seriously</a:t>
            </a:r>
          </a:p>
          <a:p>
            <a:pPr algn="just"/>
            <a:endParaRPr lang="en-GB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GB" sz="2400" dirty="0" smtClean="0">
                <a:latin typeface="Arial" pitchFamily="34" charset="0"/>
                <a:cs typeface="Arial" pitchFamily="34" charset="0"/>
              </a:rPr>
              <a:t>In relations between the media and the individual there is a mismatch of power and 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influence perpetuated by a hierarchy of statute</a:t>
            </a:r>
            <a:endParaRPr lang="en-GB" sz="24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n-GB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GB" sz="2400" dirty="0" smtClean="0">
                <a:latin typeface="Arial" pitchFamily="34" charset="0"/>
                <a:cs typeface="Arial" pitchFamily="34" charset="0"/>
              </a:rPr>
              <a:t>Dangers of instrumentality</a:t>
            </a:r>
            <a:endParaRPr lang="en-GB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7870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b="1" u="sng" dirty="0" smtClean="0">
                <a:latin typeface="Arial" pitchFamily="34" charset="0"/>
                <a:cs typeface="Arial" pitchFamily="34" charset="0"/>
              </a:rPr>
              <a:t>LESSONS FROM THE UK</a:t>
            </a:r>
            <a:endParaRPr lang="en-GB" sz="3200" b="1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GB" sz="2400" dirty="0" smtClean="0">
                <a:latin typeface="Arial" pitchFamily="34" charset="0"/>
                <a:cs typeface="Arial" pitchFamily="34" charset="0"/>
              </a:rPr>
              <a:t>Breach of Confidence and MOPI protect different interests – relationships and individual expectations</a:t>
            </a:r>
          </a:p>
          <a:p>
            <a:pPr algn="just"/>
            <a:endParaRPr lang="en-GB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GB" sz="2400" dirty="0" smtClean="0">
                <a:latin typeface="Arial" pitchFamily="34" charset="0"/>
                <a:cs typeface="Arial" pitchFamily="34" charset="0"/>
              </a:rPr>
              <a:t>These 2 causes of action can develop side by side</a:t>
            </a:r>
          </a:p>
          <a:p>
            <a:pPr algn="just"/>
            <a:endParaRPr lang="en-GB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GB" sz="2400" dirty="0" smtClean="0">
                <a:latin typeface="Arial" pitchFamily="34" charset="0"/>
                <a:cs typeface="Arial" pitchFamily="34" charset="0"/>
              </a:rPr>
              <a:t>The MOPI test allows flexibility and the correct balance to be struck between competing interests</a:t>
            </a:r>
          </a:p>
          <a:p>
            <a:pPr algn="just"/>
            <a:endParaRPr lang="en-GB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GB" sz="2400" dirty="0" smtClean="0">
                <a:latin typeface="Arial" pitchFamily="34" charset="0"/>
                <a:cs typeface="Arial" pitchFamily="34" charset="0"/>
              </a:rPr>
              <a:t>Still not protecting “privacy” </a:t>
            </a:r>
            <a:r>
              <a:rPr lang="en-GB" sz="2400" i="1" dirty="0" smtClean="0">
                <a:latin typeface="Arial" pitchFamily="34" charset="0"/>
                <a:cs typeface="Arial" pitchFamily="34" charset="0"/>
              </a:rPr>
              <a:t>per se</a:t>
            </a:r>
            <a:endParaRPr lang="en-GB" sz="2400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9146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6000" r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b="1" u="sng" dirty="0" smtClean="0">
                <a:latin typeface="Arial" pitchFamily="34" charset="0"/>
                <a:cs typeface="Arial" pitchFamily="34" charset="0"/>
              </a:rPr>
              <a:t>THOUGHTS FOR THE FUTURE</a:t>
            </a:r>
            <a:endParaRPr lang="en-GB" b="1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0464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b="1" u="sng" dirty="0" smtClean="0">
                <a:latin typeface="Arial" pitchFamily="34" charset="0"/>
                <a:cs typeface="Arial" pitchFamily="34" charset="0"/>
              </a:rPr>
              <a:t>SOLOVE</a:t>
            </a:r>
            <a:endParaRPr lang="en-GB" sz="3200" b="1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‘A Taxonomy of Privacy’ (2006) 154 U Pa LR 477 identifies 4 harmful activities:</a:t>
            </a:r>
          </a:p>
          <a:p>
            <a:pPr marL="0" indent="0" algn="just">
              <a:buNone/>
            </a:pPr>
            <a:endParaRPr lang="en-GB" sz="2400" dirty="0" smtClean="0">
              <a:latin typeface="Arial" pitchFamily="34" charset="0"/>
              <a:cs typeface="Arial" pitchFamily="34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Information collection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Information processing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Information dissemination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Invasion</a:t>
            </a:r>
          </a:p>
          <a:p>
            <a:pPr marL="0" indent="0" algn="just">
              <a:buNone/>
            </a:pPr>
            <a:endParaRPr lang="en-GB" sz="2400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It is law of privacy that then polices these activities</a:t>
            </a:r>
            <a:endParaRPr lang="en-GB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154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b="1" u="sng" dirty="0" smtClean="0">
                <a:latin typeface="Arial" pitchFamily="34" charset="0"/>
                <a:cs typeface="Arial" pitchFamily="34" charset="0"/>
              </a:rPr>
              <a:t>THE WAY FORWARD?</a:t>
            </a:r>
            <a:endParaRPr lang="en-GB" sz="3200" b="1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GB" sz="2400" dirty="0" smtClean="0">
                <a:latin typeface="Arial" pitchFamily="34" charset="0"/>
                <a:cs typeface="Arial" pitchFamily="34" charset="0"/>
              </a:rPr>
              <a:t>Return to the underlying idea of Warren &amp; Brandeis – “inviolate personality”</a:t>
            </a:r>
          </a:p>
          <a:p>
            <a:pPr algn="just"/>
            <a:endParaRPr lang="en-GB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GB" sz="2400" dirty="0" smtClean="0">
                <a:latin typeface="Arial" pitchFamily="34" charset="0"/>
                <a:cs typeface="Arial" pitchFamily="34" charset="0"/>
              </a:rPr>
              <a:t>As privacy involves human social interaction then its very nature is value-laden. Thus there needs to be a moral underpinning</a:t>
            </a:r>
          </a:p>
          <a:p>
            <a:pPr algn="just"/>
            <a:endParaRPr lang="en-GB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GB" sz="2400" dirty="0" smtClean="0">
                <a:latin typeface="Arial" pitchFamily="34" charset="0"/>
                <a:cs typeface="Arial" pitchFamily="34" charset="0"/>
              </a:rPr>
              <a:t>What moral underpinning? Consent, dignity, liberty, human rights?</a:t>
            </a:r>
            <a:endParaRPr lang="en-GB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2039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b="1" u="sng" dirty="0" smtClean="0">
                <a:latin typeface="Arial" pitchFamily="34" charset="0"/>
                <a:cs typeface="Arial" pitchFamily="34" charset="0"/>
              </a:rPr>
              <a:t>INTRODUCTION</a:t>
            </a:r>
            <a:endParaRPr lang="en-GB" sz="3200" b="1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This </a:t>
            </a:r>
            <a:r>
              <a:rPr lang="en-GB" sz="2400" dirty="0">
                <a:latin typeface="Arial" pitchFamily="34" charset="0"/>
                <a:cs typeface="Arial" pitchFamily="34" charset="0"/>
              </a:rPr>
              <a:t>paper will consider the development of the 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“right </a:t>
            </a:r>
            <a:r>
              <a:rPr lang="en-GB" sz="2400" dirty="0">
                <a:latin typeface="Arial" pitchFamily="34" charset="0"/>
                <a:cs typeface="Arial" pitchFamily="34" charset="0"/>
              </a:rPr>
              <a:t>to 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privacy” </a:t>
            </a:r>
            <a:r>
              <a:rPr lang="en-GB" sz="2400" dirty="0">
                <a:latin typeface="Arial" pitchFamily="34" charset="0"/>
                <a:cs typeface="Arial" pitchFamily="34" charset="0"/>
              </a:rPr>
              <a:t>in the UK and US with the aim of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marL="0" indent="0" algn="just">
              <a:buNone/>
            </a:pPr>
            <a:endParaRPr lang="en-GB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GB" sz="2400" dirty="0">
                <a:latin typeface="Arial" pitchFamily="34" charset="0"/>
                <a:cs typeface="Arial" pitchFamily="34" charset="0"/>
              </a:rPr>
              <a:t>eliciting the definition 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and protection of privacy;</a:t>
            </a:r>
          </a:p>
          <a:p>
            <a:pPr algn="just"/>
            <a:endParaRPr lang="en-GB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GB" sz="2400" dirty="0" smtClean="0">
                <a:latin typeface="Arial" pitchFamily="34" charset="0"/>
                <a:cs typeface="Arial" pitchFamily="34" charset="0"/>
              </a:rPr>
              <a:t>its challenges; and,</a:t>
            </a:r>
            <a:endParaRPr lang="en-GB" sz="2400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endParaRPr lang="en-GB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GB" sz="2400" dirty="0" smtClean="0">
                <a:latin typeface="Arial" pitchFamily="34" charset="0"/>
                <a:cs typeface="Arial" pitchFamily="34" charset="0"/>
              </a:rPr>
              <a:t>determining </a:t>
            </a:r>
            <a:r>
              <a:rPr lang="en-GB" sz="2400" dirty="0">
                <a:latin typeface="Arial" pitchFamily="34" charset="0"/>
                <a:cs typeface="Arial" pitchFamily="34" charset="0"/>
              </a:rPr>
              <a:t>whether lessons can be learnt for each jurisdiction from one another</a:t>
            </a:r>
          </a:p>
        </p:txBody>
      </p:sp>
    </p:spTree>
    <p:extLst>
      <p:ext uri="{BB962C8B-B14F-4D97-AF65-F5344CB8AC3E}">
        <p14:creationId xmlns:p14="http://schemas.microsoft.com/office/powerpoint/2010/main" val="659697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GB" sz="3200" b="1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GB" sz="2400" dirty="0">
                <a:latin typeface="Arial" pitchFamily="34" charset="0"/>
                <a:cs typeface="Arial" pitchFamily="34" charset="0"/>
              </a:rPr>
              <a:t>Privacy is a special characteristic which once breached or invaded, 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cannot be </a:t>
            </a:r>
            <a:r>
              <a:rPr lang="en-GB" sz="2400" dirty="0">
                <a:latin typeface="Arial" pitchFamily="34" charset="0"/>
                <a:cs typeface="Arial" pitchFamily="34" charset="0"/>
              </a:rPr>
              <a:t>regained</a:t>
            </a:r>
          </a:p>
          <a:p>
            <a:pPr algn="just"/>
            <a:endParaRPr lang="en-GB" sz="24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GB" sz="2400" dirty="0" smtClean="0">
                <a:latin typeface="Arial" pitchFamily="34" charset="0"/>
                <a:cs typeface="Arial" pitchFamily="34" charset="0"/>
              </a:rPr>
              <a:t>Start 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for UK and US was the same</a:t>
            </a:r>
          </a:p>
          <a:p>
            <a:pPr algn="just"/>
            <a:endParaRPr lang="en-GB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GB" sz="2400" u="sng" dirty="0" smtClean="0">
                <a:latin typeface="Arial" pitchFamily="34" charset="0"/>
                <a:cs typeface="Arial" pitchFamily="34" charset="0"/>
              </a:rPr>
              <a:t>Prince Albert v Strange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 (1849) 1 Mac &amp; G 25, 47 (Lord Cottingham)</a:t>
            </a:r>
          </a:p>
          <a:p>
            <a:pPr algn="just"/>
            <a:endParaRPr lang="en-GB" sz="2400" u="sng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“Privacy is the right invaded”</a:t>
            </a:r>
          </a:p>
          <a:p>
            <a:pPr marL="0" indent="0" algn="just">
              <a:buNone/>
            </a:pPr>
            <a:endParaRPr lang="en-GB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GB" sz="2400" dirty="0" smtClean="0">
                <a:latin typeface="Arial" pitchFamily="34" charset="0"/>
                <a:cs typeface="Arial" pitchFamily="34" charset="0"/>
              </a:rPr>
              <a:t>Divergence began in 1890</a:t>
            </a:r>
            <a:endParaRPr lang="en-GB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2934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6000" r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b="1" u="sng" dirty="0" smtClean="0">
                <a:latin typeface="Arial" pitchFamily="34" charset="0"/>
                <a:cs typeface="Arial" pitchFamily="34" charset="0"/>
              </a:rPr>
              <a:t>US</a:t>
            </a:r>
            <a:endParaRPr lang="en-GB" b="1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204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GB" sz="3200" b="1" u="sng" dirty="0" smtClean="0">
                <a:latin typeface="Arial" pitchFamily="34" charset="0"/>
                <a:cs typeface="Arial" pitchFamily="34" charset="0"/>
              </a:rPr>
              <a:t>WARREN AND BRANDEIS</a:t>
            </a:r>
            <a:endParaRPr lang="en-GB" sz="3200" b="1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458200" cy="57912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‘The Right to Privacy’ (1890) 5 HLR 193 established 5 principles: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Discernible distinction between public &amp; private figures &amp; life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Mass media publicity unwarranted without consent – explicit for private figures, implicit for public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Everyone retained a “zone of privacy”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Publicity of private lives was not news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Private facts in the media could inflict serious dignitary &amp; emotional harms to the individual</a:t>
            </a:r>
          </a:p>
          <a:p>
            <a:pPr marL="0" indent="0" algn="just">
              <a:buNone/>
            </a:pPr>
            <a:endParaRPr lang="en-GB" sz="2400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Tort of breach of confidence was being developed alongside</a:t>
            </a:r>
          </a:p>
          <a:p>
            <a:pPr marL="0" indent="0" algn="just">
              <a:buNone/>
            </a:pPr>
            <a:r>
              <a:rPr lang="en-GB" sz="2400" u="sng" dirty="0" err="1" smtClean="0">
                <a:latin typeface="Arial" pitchFamily="34" charset="0"/>
                <a:cs typeface="Arial" pitchFamily="34" charset="0"/>
              </a:rPr>
              <a:t>Simonsen</a:t>
            </a:r>
            <a:r>
              <a:rPr lang="en-GB" sz="2400" u="sng" dirty="0" smtClean="0">
                <a:latin typeface="Arial" pitchFamily="34" charset="0"/>
                <a:cs typeface="Arial" pitchFamily="34" charset="0"/>
              </a:rPr>
              <a:t> v Swenson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 177 NW 831 (Neb 1920)</a:t>
            </a:r>
            <a:endParaRPr lang="en-GB" sz="2400" u="sng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9755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219200"/>
          </a:xfrm>
        </p:spPr>
        <p:txBody>
          <a:bodyPr>
            <a:normAutofit/>
          </a:bodyPr>
          <a:lstStyle/>
          <a:p>
            <a:r>
              <a:rPr lang="en-GB" sz="3200" b="1" u="sng" dirty="0" smtClean="0">
                <a:latin typeface="Arial" pitchFamily="34" charset="0"/>
                <a:cs typeface="Arial" pitchFamily="34" charset="0"/>
              </a:rPr>
              <a:t>PROSSER</a:t>
            </a:r>
            <a:endParaRPr lang="en-GB" sz="3200" b="1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8768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‘Privacy’ (1960) 48 California LR 383 identified 4 torts as making up the law of privacy:</a:t>
            </a:r>
          </a:p>
          <a:p>
            <a:pPr marL="0" indent="0" algn="just">
              <a:buNone/>
            </a:pPr>
            <a:endParaRPr lang="en-GB" sz="2400" dirty="0" smtClean="0">
              <a:latin typeface="Arial" pitchFamily="34" charset="0"/>
              <a:cs typeface="Arial" pitchFamily="34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Intrusion upon seclusion or solitude, or into private affairs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Public disclosure of embarrassing private facts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Publicity which places the individual in a false light in the public eye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Appropriation for advantage of the individual’s name or likeness</a:t>
            </a:r>
          </a:p>
          <a:p>
            <a:pPr marL="0" indent="0" algn="just">
              <a:buNone/>
            </a:pPr>
            <a:endParaRPr lang="en-GB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2934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b="1" u="sng" dirty="0" smtClean="0">
                <a:latin typeface="Arial" pitchFamily="34" charset="0"/>
                <a:cs typeface="Arial" pitchFamily="34" charset="0"/>
              </a:rPr>
              <a:t>US CHALLENGES</a:t>
            </a:r>
            <a:endParaRPr lang="en-GB" sz="3200" b="1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GB" sz="2400" dirty="0" smtClean="0">
                <a:latin typeface="Arial" pitchFamily="34" charset="0"/>
                <a:cs typeface="Arial" pitchFamily="34" charset="0"/>
              </a:rPr>
              <a:t>Since </a:t>
            </a:r>
            <a:r>
              <a:rPr lang="en-GB" sz="2400" dirty="0">
                <a:latin typeface="Arial" pitchFamily="34" charset="0"/>
                <a:cs typeface="Arial" pitchFamily="34" charset="0"/>
              </a:rPr>
              <a:t>Prosser the development of the law of privacy has 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ossified</a:t>
            </a:r>
          </a:p>
          <a:p>
            <a:pPr algn="just"/>
            <a:endParaRPr lang="en-GB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GB" sz="2400" dirty="0" smtClean="0">
                <a:latin typeface="Arial" pitchFamily="34" charset="0"/>
                <a:cs typeface="Arial" pitchFamily="34" charset="0"/>
              </a:rPr>
              <a:t>Much </a:t>
            </a:r>
            <a:r>
              <a:rPr lang="en-GB" sz="2400" dirty="0">
                <a:latin typeface="Arial" pitchFamily="34" charset="0"/>
                <a:cs typeface="Arial" pitchFamily="34" charset="0"/>
              </a:rPr>
              <a:t>of the case law has supported any activities of the media, no matter how 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outrageous</a:t>
            </a:r>
          </a:p>
          <a:p>
            <a:pPr algn="just"/>
            <a:endParaRPr lang="en-GB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GB" sz="2400" dirty="0" smtClean="0">
                <a:latin typeface="Arial" pitchFamily="34" charset="0"/>
                <a:cs typeface="Arial" pitchFamily="34" charset="0"/>
              </a:rPr>
              <a:t>New technology – especially social media, body scanners at airports, listening devices, new surveillance techniques</a:t>
            </a:r>
            <a:endParaRPr lang="en-GB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4264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6000" r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b="1" u="sng" dirty="0" smtClean="0">
                <a:latin typeface="Arial" pitchFamily="34" charset="0"/>
                <a:cs typeface="Arial" pitchFamily="34" charset="0"/>
              </a:rPr>
              <a:t>UK</a:t>
            </a:r>
            <a:endParaRPr lang="en-GB" b="1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3357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b="1" u="sng" dirty="0" smtClean="0">
                <a:latin typeface="Arial" pitchFamily="34" charset="0"/>
                <a:cs typeface="Arial" pitchFamily="34" charset="0"/>
              </a:rPr>
              <a:t>BREACH OF CONFIDENCE</a:t>
            </a:r>
            <a:endParaRPr lang="en-GB" sz="3200" b="1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GB" sz="2400" u="sng" dirty="0" smtClean="0">
                <a:latin typeface="Arial" pitchFamily="34" charset="0"/>
                <a:cs typeface="Arial" pitchFamily="34" charset="0"/>
              </a:rPr>
              <a:t>Coco v AN Clark (Engineers)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 (1968) FSR 415 (HC)  419 (</a:t>
            </a:r>
            <a:r>
              <a:rPr lang="en-GB" sz="2400" dirty="0" err="1" smtClean="0">
                <a:latin typeface="Arial" pitchFamily="34" charset="0"/>
                <a:cs typeface="Arial" pitchFamily="34" charset="0"/>
              </a:rPr>
              <a:t>Megarry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 J):</a:t>
            </a:r>
          </a:p>
          <a:p>
            <a:pPr marL="0" indent="0" algn="just">
              <a:buNone/>
            </a:pPr>
            <a:endParaRPr lang="en-GB" sz="2400" u="sng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GB" sz="2400" dirty="0">
                <a:latin typeface="Arial" pitchFamily="34" charset="0"/>
                <a:cs typeface="Arial" pitchFamily="34" charset="0"/>
              </a:rPr>
              <a:t>t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he </a:t>
            </a:r>
            <a:r>
              <a:rPr lang="en-GB" sz="2400" dirty="0">
                <a:latin typeface="Arial" pitchFamily="34" charset="0"/>
                <a:cs typeface="Arial" pitchFamily="34" charset="0"/>
              </a:rPr>
              <a:t>information itself must 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have </a:t>
            </a:r>
            <a:r>
              <a:rPr lang="en-GB" sz="2400" dirty="0">
                <a:latin typeface="Arial" pitchFamily="34" charset="0"/>
                <a:cs typeface="Arial" pitchFamily="34" charset="0"/>
              </a:rPr>
              <a:t>the necessary quality of confidence about 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it;</a:t>
            </a:r>
          </a:p>
          <a:p>
            <a:pPr algn="just"/>
            <a:endParaRPr lang="en-GB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GB" sz="2400" dirty="0" smtClean="0">
                <a:latin typeface="Arial" pitchFamily="34" charset="0"/>
                <a:cs typeface="Arial" pitchFamily="34" charset="0"/>
              </a:rPr>
              <a:t>that information </a:t>
            </a:r>
            <a:r>
              <a:rPr lang="en-GB" sz="2400" dirty="0">
                <a:latin typeface="Arial" pitchFamily="34" charset="0"/>
                <a:cs typeface="Arial" pitchFamily="34" charset="0"/>
              </a:rPr>
              <a:t>must have been imparted in circumstances importing an obligation of 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confidence; and,</a:t>
            </a:r>
          </a:p>
          <a:p>
            <a:pPr algn="just"/>
            <a:endParaRPr lang="en-GB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GB" sz="2400" dirty="0">
                <a:latin typeface="Arial" pitchFamily="34" charset="0"/>
                <a:cs typeface="Arial" pitchFamily="34" charset="0"/>
              </a:rPr>
              <a:t>there must be an unauthorised use of that information to the detriment of the party communicating it</a:t>
            </a:r>
          </a:p>
        </p:txBody>
      </p:sp>
    </p:spTree>
    <p:extLst>
      <p:ext uri="{BB962C8B-B14F-4D97-AF65-F5344CB8AC3E}">
        <p14:creationId xmlns:p14="http://schemas.microsoft.com/office/powerpoint/2010/main" val="1431614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</TotalTime>
  <Words>654</Words>
  <Application>Microsoft Office PowerPoint</Application>
  <PresentationFormat>On-screen Show (4:3)</PresentationFormat>
  <Paragraphs>113</Paragraphs>
  <Slides>16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PRIVACY IN THE UK, PRIVACY IN THE US – CAN WE LEARN ANYTHING FROM EACH OTHER?</vt:lpstr>
      <vt:lpstr>INTRODUCTION</vt:lpstr>
      <vt:lpstr>PowerPoint Presentation</vt:lpstr>
      <vt:lpstr>US</vt:lpstr>
      <vt:lpstr>WARREN AND BRANDEIS</vt:lpstr>
      <vt:lpstr>PROSSER</vt:lpstr>
      <vt:lpstr>US CHALLENGES</vt:lpstr>
      <vt:lpstr>UK</vt:lpstr>
      <vt:lpstr>BREACH OF CONFIDENCE</vt:lpstr>
      <vt:lpstr>MISUSE OF PRIVATE INFORMATION</vt:lpstr>
      <vt:lpstr>UK CHALLENGES</vt:lpstr>
      <vt:lpstr>LESSONS FROM THE US</vt:lpstr>
      <vt:lpstr>LESSONS FROM THE UK</vt:lpstr>
      <vt:lpstr>THOUGHTS FOR THE FUTURE</vt:lpstr>
      <vt:lpstr>SOLOVE</vt:lpstr>
      <vt:lpstr>THE WAY FORWARD?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Rick</dc:creator>
  <cp:lastModifiedBy>Rick</cp:lastModifiedBy>
  <cp:revision>17</cp:revision>
  <dcterms:created xsi:type="dcterms:W3CDTF">2006-08-16T00:00:00Z</dcterms:created>
  <dcterms:modified xsi:type="dcterms:W3CDTF">2013-04-29T12:58:22Z</dcterms:modified>
</cp:coreProperties>
</file>