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85" r:id="rId3"/>
    <p:sldId id="271" r:id="rId4"/>
    <p:sldId id="273" r:id="rId5"/>
    <p:sldId id="272" r:id="rId6"/>
    <p:sldId id="286" r:id="rId7"/>
    <p:sldId id="287" r:id="rId8"/>
    <p:sldId id="288" r:id="rId9"/>
    <p:sldId id="280" r:id="rId10"/>
    <p:sldId id="263" r:id="rId11"/>
    <p:sldId id="281" r:id="rId12"/>
    <p:sldId id="282" r:id="rId13"/>
    <p:sldId id="283" r:id="rId14"/>
    <p:sldId id="284" r:id="rId15"/>
    <p:sldId id="265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801" autoAdjust="0"/>
  </p:normalViewPr>
  <p:slideViewPr>
    <p:cSldViewPr>
      <p:cViewPr varScale="1">
        <p:scale>
          <a:sx n="56" d="100"/>
          <a:sy n="56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DEF61-EB56-4E8D-A588-E7CC053DDBEA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D4246-BE2E-4640-9873-E44982020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66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974DF-BCC1-4CD5-A218-CBEBDF51D8F9}" type="datetimeFigureOut">
              <a:rPr lang="fr-FR" smtClean="0"/>
              <a:t>11/09/2013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683EB-9DBB-4F37-B763-6DD4F21E11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58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Healthy Urban Team: planning, transport planning, other policies that require spatial or city approach</a:t>
            </a:r>
            <a:r>
              <a:rPr lang="en-GB" baseline="0" dirty="0" smtClean="0"/>
              <a:t> (walking, cycling, food systems, peak oil, climate change).</a:t>
            </a:r>
          </a:p>
          <a:p>
            <a:r>
              <a:rPr lang="en-GB" baseline="0" dirty="0" smtClean="0"/>
              <a:t>Methodologies:  inclusive participatory  HIA, neighbourhood walkabouts and high level policy and partnership building.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1D00D-BAA1-4574-91C1-63A4CF00D00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35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Healthy Urban Team: planning, transport planning, other policies that require spatial or city approach</a:t>
            </a:r>
            <a:r>
              <a:rPr lang="en-GB" baseline="0" dirty="0" smtClean="0"/>
              <a:t> (walking, cycling, food systems, peak oil, climate change).</a:t>
            </a:r>
          </a:p>
          <a:p>
            <a:r>
              <a:rPr lang="en-GB" baseline="0" dirty="0" smtClean="0"/>
              <a:t>Methodologies:  inclusive participatory  HIA, neighbourhood walkabouts and high level policy and partnership building.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1D00D-BAA1-4574-91C1-63A4CF00D00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3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54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2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43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61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6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31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39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64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75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9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6BA7F-4270-4826-B2D7-CC333033EC40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85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Laurence.carmichael@uwe.ac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0"/>
            <a:ext cx="7630616" cy="321297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 smtClean="0"/>
              <a:t>Cross-sector collaboration for healthy</a:t>
            </a:r>
            <a:br>
              <a:rPr lang="en-GB" sz="2800" b="1" dirty="0" smtClean="0"/>
            </a:br>
            <a:r>
              <a:rPr lang="en-GB" sz="2800" b="1" dirty="0" smtClean="0"/>
              <a:t> urban environments</a:t>
            </a:r>
            <a:br>
              <a:rPr lang="en-GB" sz="2800" b="1" dirty="0" smtClean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/>
              <a:t>E</a:t>
            </a:r>
            <a:r>
              <a:rPr lang="en-GB" sz="2800" b="1" dirty="0" smtClean="0"/>
              <a:t>valuating the protocol between Bristol City Council’s planning department and the local public health authority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501008"/>
            <a:ext cx="7200900" cy="2016223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1800" b="1" dirty="0" smtClean="0"/>
              <a:t>Annual </a:t>
            </a:r>
            <a:r>
              <a:rPr lang="en-GB" sz="1800" b="1" dirty="0"/>
              <a:t>UK-Ireland Planning Research Conference </a:t>
            </a:r>
            <a:endParaRPr lang="en-GB" sz="1800" b="1" dirty="0" smtClean="0"/>
          </a:p>
          <a:p>
            <a:pPr algn="l">
              <a:spcBef>
                <a:spcPct val="0"/>
              </a:spcBef>
              <a:defRPr/>
            </a:pPr>
            <a:r>
              <a:rPr lang="en-GB" sz="1800" b="1" smtClean="0"/>
              <a:t>11 September 2013 </a:t>
            </a:r>
            <a:endParaRPr lang="en-GB" sz="1800" kern="1200" dirty="0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endParaRPr lang="en-GB" sz="1800" kern="1200" dirty="0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r>
              <a:rPr lang="en-GB" sz="1800" kern="1200" dirty="0" smtClean="0">
                <a:solidFill>
                  <a:srgbClr val="000000"/>
                </a:solidFill>
              </a:rPr>
              <a:t>Dr Laurence Carmichael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en-GB" sz="1800" kern="1200" dirty="0" smtClean="0">
                <a:solidFill>
                  <a:srgbClr val="000000"/>
                </a:solidFill>
              </a:rPr>
              <a:t>WHO Collaborating Centre for Healthy Urban Environments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en-GB" sz="1800" dirty="0" smtClean="0"/>
              <a:t>University of the West of England, Bristol</a:t>
            </a:r>
          </a:p>
          <a:p>
            <a:pPr algn="l" eaLnBrk="1" hangingPunct="1">
              <a:spcBef>
                <a:spcPct val="0"/>
              </a:spcBef>
              <a:defRPr/>
            </a:pPr>
            <a:endParaRPr lang="en-GB" sz="1800" b="1" kern="1200" dirty="0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endParaRPr lang="en-GB" sz="1800" b="1" kern="1200" dirty="0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7" y="0"/>
            <a:ext cx="1279889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965" y="33337"/>
            <a:ext cx="1750035" cy="1091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2057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695950"/>
            <a:ext cx="13335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395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Use of wide evidence base by NHS Bristol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Research</a:t>
            </a:r>
            <a:r>
              <a:rPr lang="en-GB" sz="2400" b="1" dirty="0"/>
              <a:t>: </a:t>
            </a:r>
            <a:r>
              <a:rPr lang="en-GB" sz="2400" dirty="0"/>
              <a:t>e.g. NICE guidance, CABE (space standards</a:t>
            </a:r>
            <a:r>
              <a:rPr lang="en-GB" sz="2400" dirty="0" smtClean="0"/>
              <a:t>)</a:t>
            </a:r>
          </a:p>
          <a:p>
            <a:endParaRPr lang="en-GB" sz="1400" dirty="0"/>
          </a:p>
          <a:p>
            <a:r>
              <a:rPr lang="en-GB" sz="2400" b="1" dirty="0"/>
              <a:t>Think Tank/Advocacy</a:t>
            </a:r>
            <a:r>
              <a:rPr lang="en-GB" sz="2400" dirty="0"/>
              <a:t>: e.g. </a:t>
            </a:r>
            <a:r>
              <a:rPr lang="en-GB" sz="2400" dirty="0" err="1"/>
              <a:t>Sustrans</a:t>
            </a:r>
            <a:r>
              <a:rPr lang="en-GB" sz="2400" dirty="0"/>
              <a:t>, School Food </a:t>
            </a:r>
            <a:r>
              <a:rPr lang="en-GB" sz="2400" dirty="0" smtClean="0"/>
              <a:t>Trust</a:t>
            </a:r>
          </a:p>
          <a:p>
            <a:endParaRPr lang="en-GB" sz="1200" dirty="0"/>
          </a:p>
          <a:p>
            <a:r>
              <a:rPr lang="en-GB" sz="2400" b="1" dirty="0"/>
              <a:t>Local evidence: </a:t>
            </a:r>
            <a:r>
              <a:rPr lang="en-GB" sz="2400" dirty="0" smtClean="0"/>
              <a:t>HIA/Spectrum</a:t>
            </a:r>
          </a:p>
          <a:p>
            <a:endParaRPr lang="en-GB" sz="1200" dirty="0"/>
          </a:p>
          <a:p>
            <a:r>
              <a:rPr lang="en-GB" sz="2400" b="1" dirty="0"/>
              <a:t>Policy</a:t>
            </a:r>
            <a:r>
              <a:rPr lang="en-GB" sz="2400" dirty="0"/>
              <a:t>: standards and guidance embedded in local </a:t>
            </a:r>
            <a:r>
              <a:rPr lang="en-GB" sz="2400" dirty="0" smtClean="0"/>
              <a:t>policies</a:t>
            </a:r>
          </a:p>
          <a:p>
            <a:endParaRPr lang="en-GB" sz="1200" dirty="0"/>
          </a:p>
          <a:p>
            <a:r>
              <a:rPr lang="en-GB" sz="2400" b="1" dirty="0"/>
              <a:t>National and local planning policy hooks</a:t>
            </a:r>
          </a:p>
          <a:p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56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Findings: planners’ knowledge of health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13387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Consideration of evidence for a range of health determinants and health outcomes improved</a:t>
            </a:r>
          </a:p>
          <a:p>
            <a:endParaRPr lang="en-GB" sz="1200" dirty="0" smtClean="0"/>
          </a:p>
          <a:p>
            <a:r>
              <a:rPr lang="en-GB" sz="2400" dirty="0" smtClean="0"/>
              <a:t>Protocol has little impact on final decisions, BUT</a:t>
            </a:r>
          </a:p>
          <a:p>
            <a:endParaRPr lang="en-GB" sz="1200" dirty="0" smtClean="0"/>
          </a:p>
          <a:p>
            <a:r>
              <a:rPr lang="en-GB" sz="2400" dirty="0" smtClean="0"/>
              <a:t>Health awareness raised for pre-applications and major developments</a:t>
            </a:r>
          </a:p>
          <a:p>
            <a:endParaRPr lang="en-GB" sz="1200" dirty="0"/>
          </a:p>
          <a:p>
            <a:r>
              <a:rPr lang="en-GB" sz="2400" dirty="0"/>
              <a:t>Quality of </a:t>
            </a:r>
            <a:r>
              <a:rPr lang="en-GB" sz="2400" dirty="0" smtClean="0"/>
              <a:t>NHS Bristol responses </a:t>
            </a:r>
            <a:r>
              <a:rPr lang="en-GB" sz="2400" dirty="0"/>
              <a:t>as seen by planners: issue with formatting but </a:t>
            </a:r>
            <a:endParaRPr lang="en-GB" sz="2400" dirty="0" smtClean="0"/>
          </a:p>
          <a:p>
            <a:pPr marL="0" indent="0" algn="ctr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“</a:t>
            </a:r>
            <a:r>
              <a:rPr lang="en-GB" sz="2400" i="1" dirty="0">
                <a:solidFill>
                  <a:schemeClr val="tx2"/>
                </a:solidFill>
              </a:rPr>
              <a:t>health impact assessment reminds us why we do things”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82425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Conclusions for Bristol City Council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713387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r>
              <a:rPr lang="en-GB" sz="2400" dirty="0"/>
              <a:t>Protocol process works (resources/referral) but </a:t>
            </a:r>
            <a:r>
              <a:rPr lang="en-GB" sz="2400" dirty="0" smtClean="0"/>
              <a:t>needs reinforced</a:t>
            </a:r>
          </a:p>
          <a:p>
            <a:endParaRPr lang="en-GB" sz="2400" dirty="0"/>
          </a:p>
          <a:p>
            <a:r>
              <a:rPr lang="en-GB" sz="2400" dirty="0" smtClean="0"/>
              <a:t>Protocol has brought extensive health and wellbeing expertise into development management:</a:t>
            </a:r>
          </a:p>
          <a:p>
            <a:pPr lvl="1"/>
            <a:r>
              <a:rPr lang="en-GB" sz="2000" dirty="0"/>
              <a:t>Protocol has raised planners’ awareness , influenced some developments</a:t>
            </a:r>
          </a:p>
          <a:p>
            <a:pPr lvl="1"/>
            <a:r>
              <a:rPr lang="en-GB" sz="2000" dirty="0" smtClean="0"/>
              <a:t>PH need to adapt to development management system </a:t>
            </a:r>
          </a:p>
          <a:p>
            <a:pPr lvl="1"/>
            <a:r>
              <a:rPr lang="en-GB" sz="2000" dirty="0" smtClean="0"/>
              <a:t>Planners </a:t>
            </a:r>
            <a:r>
              <a:rPr lang="en-GB" sz="2000" dirty="0"/>
              <a:t>need to recognise value of robust public health </a:t>
            </a:r>
            <a:r>
              <a:rPr lang="en-GB" sz="2000" dirty="0" smtClean="0"/>
              <a:t>evidence</a:t>
            </a:r>
          </a:p>
          <a:p>
            <a:pPr lvl="1"/>
            <a:endParaRPr lang="en-GB" sz="2000" dirty="0"/>
          </a:p>
          <a:p>
            <a:r>
              <a:rPr lang="en-GB" sz="2400" dirty="0" smtClean="0"/>
              <a:t>Role for Public health at strategic level/planning policy level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03053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14300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Conclusions for local authorities  in the new institutional setting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Councils need to redesign ways to integrate health into:</a:t>
            </a:r>
          </a:p>
          <a:p>
            <a:pPr lvl="1"/>
            <a:r>
              <a:rPr lang="en-GB" sz="2000" b="1" dirty="0" smtClean="0"/>
              <a:t>council policies: </a:t>
            </a:r>
            <a:r>
              <a:rPr lang="en-GB" sz="2000" dirty="0" smtClean="0"/>
              <a:t>urban design, transport, housing, green and blue infrastructure, community safety, sustainability</a:t>
            </a:r>
          </a:p>
          <a:p>
            <a:pPr lvl="1"/>
            <a:r>
              <a:rPr lang="en-GB" sz="2000" b="1" dirty="0" smtClean="0"/>
              <a:t>Regulatory regimes</a:t>
            </a:r>
            <a:r>
              <a:rPr lang="en-GB" sz="2000" dirty="0" smtClean="0"/>
              <a:t>: licensing, food safety and trading standards</a:t>
            </a:r>
          </a:p>
          <a:p>
            <a:pPr marL="914400" lvl="1" indent="-457200">
              <a:buFont typeface="+mj-lt"/>
              <a:buAutoNum type="arabicPeriod"/>
            </a:pPr>
            <a:endParaRPr lang="en-GB" sz="2000" dirty="0"/>
          </a:p>
          <a:p>
            <a:pPr marL="514350" indent="-457200">
              <a:buFont typeface="+mj-lt"/>
              <a:buAutoNum type="arabicPeriod"/>
            </a:pPr>
            <a:r>
              <a:rPr lang="en-GB" sz="2400" dirty="0" smtClean="0"/>
              <a:t>Health and Wellbeing Boards/Health and Wellbeing strategies are fundamental to promote cross-sector working for considering wider determinants of health: </a:t>
            </a:r>
          </a:p>
          <a:p>
            <a:pPr lvl="1">
              <a:buFont typeface="Calibri" pitchFamily="34" charset="0"/>
              <a:buChar char="⁻"/>
            </a:pPr>
            <a:r>
              <a:rPr lang="en-GB" sz="2000" dirty="0" smtClean="0"/>
              <a:t>Joint Strategic Needs Assessment</a:t>
            </a:r>
          </a:p>
          <a:p>
            <a:pPr lvl="1">
              <a:buFont typeface="Calibri" pitchFamily="34" charset="0"/>
              <a:buChar char="⁻"/>
            </a:pPr>
            <a:r>
              <a:rPr lang="en-GB" sz="2000" dirty="0" smtClean="0"/>
              <a:t>broad evidence base for planners/shared knowledge</a:t>
            </a:r>
          </a:p>
          <a:p>
            <a:pPr lvl="1">
              <a:buFont typeface="Calibri" pitchFamily="34" charset="0"/>
              <a:buChar char="⁻"/>
            </a:pPr>
            <a:r>
              <a:rPr lang="en-GB" sz="2000" dirty="0" smtClean="0"/>
              <a:t>developers contribution through community infrastructure levy</a:t>
            </a:r>
          </a:p>
          <a:p>
            <a:pPr lvl="1">
              <a:buFont typeface="Calibri" pitchFamily="34" charset="0"/>
              <a:buChar char="⁻"/>
            </a:pPr>
            <a:r>
              <a:rPr lang="en-GB" sz="2000" dirty="0" smtClean="0"/>
              <a:t>HIA</a:t>
            </a:r>
            <a:endParaRPr lang="en-GB" sz="2000" dirty="0"/>
          </a:p>
          <a:p>
            <a:pPr marL="5715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187614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Finally, Bristol Protocol meets objectives of</a:t>
            </a:r>
            <a:br>
              <a:rPr lang="en-GB" sz="2800" b="1" dirty="0" smtClean="0">
                <a:solidFill>
                  <a:schemeClr val="tx2"/>
                </a:solidFill>
              </a:rPr>
            </a:br>
            <a:r>
              <a:rPr lang="en-GB" sz="2800" b="1" dirty="0" smtClean="0">
                <a:solidFill>
                  <a:schemeClr val="tx2"/>
                </a:solidFill>
              </a:rPr>
              <a:t>Healthy </a:t>
            </a:r>
            <a:r>
              <a:rPr lang="en-GB" sz="2800" b="1" dirty="0">
                <a:solidFill>
                  <a:schemeClr val="tx2"/>
                </a:solidFill>
              </a:rPr>
              <a:t>People, Healthy Places </a:t>
            </a:r>
            <a:r>
              <a:rPr lang="en-GB" sz="2800" b="1" dirty="0" smtClean="0">
                <a:solidFill>
                  <a:schemeClr val="tx2"/>
                </a:solidFill>
              </a:rPr>
              <a:t>Programme (HPHP)</a:t>
            </a:r>
            <a:r>
              <a:rPr lang="en-GB" sz="2800" b="1" dirty="0">
                <a:solidFill>
                  <a:schemeClr val="tx2"/>
                </a:solidFill>
              </a:rPr>
              <a:t/>
            </a:r>
            <a:br>
              <a:rPr lang="en-GB" sz="2800" b="1" dirty="0">
                <a:solidFill>
                  <a:schemeClr val="tx2"/>
                </a:solidFill>
              </a:rPr>
            </a:b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68" y="1412776"/>
            <a:ext cx="871296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b="1" smtClean="0"/>
          </a:p>
          <a:p>
            <a:pPr marL="0" indent="0">
              <a:buNone/>
            </a:pPr>
            <a:r>
              <a:rPr lang="en-GB" sz="2400" b="1" smtClean="0"/>
              <a:t>Bristol </a:t>
            </a:r>
            <a:r>
              <a:rPr lang="en-GB" sz="2400" b="1" dirty="0" smtClean="0"/>
              <a:t>protocol offers best practice backed by evidence:</a:t>
            </a:r>
          </a:p>
          <a:p>
            <a:pPr marL="0" indent="0">
              <a:buNone/>
            </a:pPr>
            <a:endParaRPr lang="en-GB" sz="2400" b="1" dirty="0" smtClean="0"/>
          </a:p>
          <a:p>
            <a:pPr marL="457200" lvl="1" indent="-457200">
              <a:buFont typeface="Wingdings" pitchFamily="2" charset="2"/>
              <a:buChar char="ü"/>
            </a:pPr>
            <a:r>
              <a:rPr lang="en-GB" sz="2000" b="1" dirty="0" smtClean="0"/>
              <a:t>Supports closer </a:t>
            </a:r>
            <a:r>
              <a:rPr lang="en-GB" sz="2000" b="1" dirty="0"/>
              <a:t>partnership </a:t>
            </a:r>
            <a:r>
              <a:rPr lang="en-GB" sz="2000" b="1" dirty="0" smtClean="0"/>
              <a:t>working </a:t>
            </a:r>
            <a:r>
              <a:rPr lang="en-GB" sz="2000" dirty="0" smtClean="0"/>
              <a:t>between planning, housing and PH</a:t>
            </a:r>
          </a:p>
          <a:p>
            <a:pPr marL="457200" lvl="1" indent="-457200">
              <a:buFont typeface="Wingdings" pitchFamily="2" charset="2"/>
              <a:buChar char="ü"/>
            </a:pPr>
            <a:endParaRPr lang="en-GB" sz="2000" dirty="0" smtClean="0"/>
          </a:p>
          <a:p>
            <a:pPr marL="457200" lvl="1" indent="-457200">
              <a:buFont typeface="Wingdings" pitchFamily="2" charset="2"/>
              <a:buChar char="ü"/>
            </a:pPr>
            <a:r>
              <a:rPr lang="en-GB" sz="2000" dirty="0" smtClean="0"/>
              <a:t>Supports development of </a:t>
            </a:r>
            <a:r>
              <a:rPr lang="en-GB" sz="2000" b="1" dirty="0" smtClean="0"/>
              <a:t>joint evidence and knowledge base </a:t>
            </a:r>
            <a:r>
              <a:rPr lang="en-GB" sz="2000" dirty="0" smtClean="0"/>
              <a:t>of the impact on health of the built environment</a:t>
            </a:r>
          </a:p>
          <a:p>
            <a:pPr marL="457200" lvl="1" indent="-457200">
              <a:buFont typeface="Wingdings" pitchFamily="2" charset="2"/>
              <a:buChar char="ü"/>
            </a:pPr>
            <a:endParaRPr lang="en-GB" sz="2000" dirty="0" smtClean="0"/>
          </a:p>
          <a:p>
            <a:pPr marL="457200" lvl="1" indent="-457200">
              <a:buFont typeface="Wingdings" pitchFamily="2" charset="2"/>
              <a:buChar char="ü"/>
            </a:pPr>
            <a:r>
              <a:rPr lang="en-GB" sz="2000" dirty="0" smtClean="0"/>
              <a:t>Supports development of </a:t>
            </a:r>
            <a:r>
              <a:rPr lang="en-GB" sz="2000" b="1" dirty="0" smtClean="0"/>
              <a:t>assessment tools </a:t>
            </a:r>
          </a:p>
          <a:p>
            <a:pPr marL="457200" lvl="1" indent="-457200">
              <a:buFont typeface="Wingdings" pitchFamily="2" charset="2"/>
              <a:buChar char="ü"/>
            </a:pPr>
            <a:endParaRPr lang="en-GB" sz="2000" b="1" dirty="0" smtClean="0"/>
          </a:p>
          <a:p>
            <a:pPr marL="457200" lvl="1" indent="-457200">
              <a:buFont typeface="Wingdings" pitchFamily="2" charset="2"/>
              <a:buChar char="ü"/>
            </a:pPr>
            <a:r>
              <a:rPr lang="en-GB" sz="2000" dirty="0" smtClean="0"/>
              <a:t>Supports identification of </a:t>
            </a:r>
            <a:r>
              <a:rPr lang="en-GB" sz="2000" b="1" dirty="0" smtClean="0"/>
              <a:t>training needs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36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dirty="0"/>
              <a:t>Thank you</a:t>
            </a:r>
          </a:p>
          <a:p>
            <a:endParaRPr lang="en-GB" dirty="0"/>
          </a:p>
          <a:p>
            <a:pPr algn="ctr">
              <a:buNone/>
            </a:pPr>
            <a:r>
              <a:rPr lang="en-GB" dirty="0" smtClean="0">
                <a:hlinkClick r:id="rId2"/>
              </a:rPr>
              <a:t>Laurence.carmichael@uwe.ac.uk</a:t>
            </a:r>
            <a:endParaRPr lang="en-GB" dirty="0" smtClean="0"/>
          </a:p>
          <a:p>
            <a:pPr algn="ctr">
              <a:buNone/>
            </a:pPr>
            <a:r>
              <a:rPr lang="en-GB" sz="2400" b="1" dirty="0" smtClean="0"/>
              <a:t>WHO Collaborating Centre for Healthy Urban Environments </a:t>
            </a:r>
          </a:p>
          <a:p>
            <a:pPr algn="ctr">
              <a:buNone/>
            </a:pPr>
            <a:r>
              <a:rPr lang="en-GB" sz="2400" b="1" dirty="0" smtClean="0"/>
              <a:t>UWE, Bristol</a:t>
            </a:r>
          </a:p>
          <a:p>
            <a:pPr algn="ctr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36"/>
            <a:ext cx="1335087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536"/>
            <a:ext cx="1279525" cy="126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5805264"/>
            <a:ext cx="2060575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754" y="5761038"/>
            <a:ext cx="1749425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26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b="1" dirty="0" smtClean="0">
                <a:solidFill>
                  <a:schemeClr val="tx2"/>
                </a:solidFill>
              </a:rPr>
              <a:t>The Bristol model for healthy planning</a:t>
            </a:r>
            <a:br>
              <a:rPr lang="en-GB" sz="3100" b="1" dirty="0" smtClean="0">
                <a:solidFill>
                  <a:schemeClr val="tx2"/>
                </a:solidFill>
              </a:rPr>
            </a:br>
            <a:r>
              <a:rPr lang="en-US" sz="3100" b="1" dirty="0" smtClean="0">
                <a:solidFill>
                  <a:schemeClr val="tx2"/>
                </a:solidFill>
              </a:rPr>
              <a:t>Since </a:t>
            </a:r>
            <a:r>
              <a:rPr lang="en-US" sz="3100" b="1" dirty="0">
                <a:solidFill>
                  <a:schemeClr val="tx2"/>
                </a:solidFill>
              </a:rPr>
              <a:t>2007: knowledge sharing collaboration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552" y="2289634"/>
            <a:ext cx="122906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725143"/>
            <a:ext cx="124936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694" y="4955278"/>
            <a:ext cx="20542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Isosceles Triangle 5"/>
          <p:cNvSpPr/>
          <p:nvPr/>
        </p:nvSpPr>
        <p:spPr>
          <a:xfrm>
            <a:off x="3810552" y="3686534"/>
            <a:ext cx="1010575" cy="12687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7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Theoretical and policy background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11256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Physical environment has a direct impact on </a:t>
            </a:r>
            <a:r>
              <a:rPr lang="en-GB" sz="2400" dirty="0" smtClean="0"/>
              <a:t>health</a:t>
            </a:r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Wingdings" pitchFamily="2" charset="2"/>
              <a:buChar char="Ø"/>
            </a:pPr>
            <a:r>
              <a:rPr lang="en-GB" sz="2400" dirty="0" smtClean="0"/>
              <a:t>Evidence of built environment contributing to lack of physical activity, social isolation, poor diets =obesity, type 2 diabetes, strokes =&gt; rising NHS </a:t>
            </a:r>
            <a:r>
              <a:rPr lang="en-GB" sz="2400" dirty="0" smtClean="0"/>
              <a:t>costs</a:t>
            </a:r>
            <a:endParaRPr lang="en-GB" sz="2400" dirty="0" smtClean="0"/>
          </a:p>
          <a:p>
            <a:pPr>
              <a:buFont typeface="Wingdings" pitchFamily="2" charset="2"/>
              <a:buChar char="Ø"/>
            </a:pPr>
            <a:r>
              <a:rPr lang="en-GB" sz="2400" dirty="0" smtClean="0"/>
              <a:t>Evidence of built environment can have impact on healthy behaviours: walking, cycling, perception of </a:t>
            </a:r>
            <a:r>
              <a:rPr lang="en-GB" sz="2400" dirty="0" smtClean="0"/>
              <a:t>safety</a:t>
            </a:r>
          </a:p>
          <a:p>
            <a:pPr>
              <a:buFont typeface="Wingdings" pitchFamily="2" charset="2"/>
              <a:buChar char="Ø"/>
            </a:pPr>
            <a:endParaRPr lang="en-GB" sz="2400" dirty="0" smtClean="0"/>
          </a:p>
          <a:p>
            <a:r>
              <a:rPr lang="en-GB" sz="2400" dirty="0" smtClean="0"/>
              <a:t>Planning practice has side-lined public health in 20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</a:t>
            </a:r>
            <a:r>
              <a:rPr lang="en-GB" sz="2400" dirty="0" smtClean="0"/>
              <a:t>century</a:t>
            </a:r>
          </a:p>
          <a:p>
            <a:endParaRPr lang="en-GB" sz="2400" dirty="0" smtClean="0"/>
          </a:p>
          <a:p>
            <a:r>
              <a:rPr lang="en-GB" sz="2400" dirty="0" smtClean="0"/>
              <a:t>Planning literature: promoting social model of public health and wider determinants of health </a:t>
            </a:r>
          </a:p>
          <a:p>
            <a:endParaRPr lang="en-GB" sz="2400" dirty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3452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Policy recognition of the built environment as determinant of health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en-GB" sz="2100" dirty="0" smtClean="0"/>
              <a:t>Marmot review/Health and Social Care Act: health sector to influence planning system to support healthier lives and healthier lifestyles</a:t>
            </a:r>
          </a:p>
          <a:p>
            <a:endParaRPr lang="en-GB" sz="2100" dirty="0" smtClean="0"/>
          </a:p>
          <a:p>
            <a:r>
              <a:rPr lang="en-GB" sz="2100" i="1" dirty="0" smtClean="0">
                <a:solidFill>
                  <a:schemeClr val="tx2"/>
                </a:solidFill>
              </a:rPr>
              <a:t>Creating </a:t>
            </a:r>
            <a:r>
              <a:rPr lang="en-GB" sz="2100" i="1" dirty="0" smtClean="0">
                <a:solidFill>
                  <a:schemeClr val="tx2"/>
                </a:solidFill>
              </a:rPr>
              <a:t>healthy places to grow up and grow old in </a:t>
            </a:r>
            <a:r>
              <a:rPr lang="en-GB" sz="2100" dirty="0" smtClean="0"/>
              <a:t>(</a:t>
            </a:r>
            <a:r>
              <a:rPr lang="en-GB" sz="2100" dirty="0" smtClean="0"/>
              <a:t>Healthy people, Healthy Lives, 2010)</a:t>
            </a:r>
          </a:p>
          <a:p>
            <a:endParaRPr lang="en-GB" sz="2100" dirty="0" smtClean="0"/>
          </a:p>
          <a:p>
            <a:r>
              <a:rPr lang="en-GB" sz="2100" dirty="0" smtClean="0"/>
              <a:t>Planners when drawing </a:t>
            </a:r>
            <a:r>
              <a:rPr lang="en-GB" sz="2100" dirty="0"/>
              <a:t>up their development plans </a:t>
            </a:r>
            <a:r>
              <a:rPr lang="en-GB" sz="2100" dirty="0" smtClean="0"/>
              <a:t>should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…work with public health leads…to understand and take account of the health status and needs of the local population  (</a:t>
            </a:r>
            <a:r>
              <a:rPr lang="en-GB" sz="2100" dirty="0" smtClean="0"/>
              <a:t>National Planning Policy Framework, 2012)</a:t>
            </a:r>
            <a:endParaRPr lang="en-GB" sz="2100" dirty="0" smtClean="0"/>
          </a:p>
          <a:p>
            <a:endParaRPr lang="en-GB" sz="2100" dirty="0" smtClean="0"/>
          </a:p>
          <a:p>
            <a:r>
              <a:rPr lang="en-GB" sz="2100" i="1" dirty="0" smtClean="0">
                <a:solidFill>
                  <a:schemeClr val="tx2"/>
                </a:solidFill>
              </a:rPr>
              <a:t>…a place where all who live, work or learn in the city lead healthy, safe and fulfilling lives, now and in the future  (</a:t>
            </a:r>
            <a:r>
              <a:rPr lang="en-GB" sz="2100" dirty="0" smtClean="0"/>
              <a:t>Vision in Bristol’s draft joint health and wellbeing strategy, 2013)</a:t>
            </a:r>
          </a:p>
          <a:p>
            <a:endParaRPr lang="en-GB" sz="2100" dirty="0" smtClean="0"/>
          </a:p>
          <a:p>
            <a:r>
              <a:rPr lang="en-GB" sz="2100" i="1" dirty="0" smtClean="0">
                <a:solidFill>
                  <a:schemeClr val="tx2"/>
                </a:solidFill>
              </a:rPr>
              <a:t>A safe and healthy city made up of thriving neighbourhoods with a  high quality of life (</a:t>
            </a:r>
            <a:r>
              <a:rPr lang="en-GB" sz="2100" dirty="0" smtClean="0"/>
              <a:t>Core strategy of the Bristol Local Plan, 2011)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Problem</a:t>
            </a:r>
            <a:r>
              <a:rPr lang="en-GB" sz="2000" dirty="0"/>
              <a:t>: </a:t>
            </a:r>
          </a:p>
          <a:p>
            <a:r>
              <a:rPr lang="en-GB" sz="2000" dirty="0"/>
              <a:t>How to </a:t>
            </a:r>
            <a:r>
              <a:rPr lang="en-GB" sz="2000" dirty="0" err="1"/>
              <a:t>operationalise</a:t>
            </a:r>
            <a:r>
              <a:rPr lang="en-GB" sz="2000" dirty="0"/>
              <a:t> high level policy/evidence at level of specific physical development?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1147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err="1" smtClean="0">
                <a:solidFill>
                  <a:schemeClr val="tx2"/>
                </a:solidFill>
              </a:rPr>
              <a:t>Operationalising</a:t>
            </a:r>
            <a:r>
              <a:rPr lang="en-GB" sz="2800" dirty="0" smtClean="0"/>
              <a:t> </a:t>
            </a:r>
            <a:r>
              <a:rPr lang="en-GB" sz="2800" b="1" dirty="0" smtClean="0">
                <a:solidFill>
                  <a:schemeClr val="tx2"/>
                </a:solidFill>
              </a:rPr>
              <a:t>evidence on the impact of built environment on health 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Quality guidance with design </a:t>
            </a:r>
            <a:r>
              <a:rPr lang="en-GB" sz="2400" dirty="0"/>
              <a:t>criteria </a:t>
            </a:r>
            <a:r>
              <a:rPr lang="en-GB" sz="2400" dirty="0" smtClean="0"/>
              <a:t>for planning and design</a:t>
            </a:r>
          </a:p>
          <a:p>
            <a:endParaRPr lang="en-GB" sz="2400" dirty="0"/>
          </a:p>
          <a:p>
            <a:r>
              <a:rPr lang="en-GB" sz="2400" dirty="0" smtClean="0"/>
              <a:t>Health impact of good development not often highlighted</a:t>
            </a:r>
          </a:p>
          <a:p>
            <a:endParaRPr lang="en-GB" sz="2400" dirty="0" smtClean="0"/>
          </a:p>
          <a:p>
            <a:r>
              <a:rPr lang="en-GB" sz="2400" dirty="0" smtClean="0"/>
              <a:t>Gaps: accessibility, walkability to facilities, access to jobs without a car, integrated strategic planning, socially inclusive environments</a:t>
            </a:r>
          </a:p>
          <a:p>
            <a:endParaRPr lang="en-GB" sz="2400" dirty="0" smtClean="0"/>
          </a:p>
          <a:p>
            <a:r>
              <a:rPr lang="en-GB" sz="2400" dirty="0" smtClean="0"/>
              <a:t>WHO Healthy cities programme, healthy urban planning theme supports interaction between theory and practice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8135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b="1" dirty="0" smtClean="0">
                <a:solidFill>
                  <a:schemeClr val="tx2"/>
                </a:solidFill>
              </a:rPr>
              <a:t>The Bristol model for healthy planning</a:t>
            </a:r>
            <a:br>
              <a:rPr lang="en-GB" sz="3100" b="1" dirty="0" smtClean="0">
                <a:solidFill>
                  <a:schemeClr val="tx2"/>
                </a:solidFill>
              </a:rPr>
            </a:br>
            <a:r>
              <a:rPr lang="en-US" sz="3100" b="1" dirty="0" smtClean="0">
                <a:solidFill>
                  <a:schemeClr val="tx2"/>
                </a:solidFill>
              </a:rPr>
              <a:t>Since </a:t>
            </a:r>
            <a:r>
              <a:rPr lang="en-US" sz="3100" b="1" dirty="0">
                <a:solidFill>
                  <a:schemeClr val="tx2"/>
                </a:solidFill>
              </a:rPr>
              <a:t>2007: knowledge sharing collaboration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552" y="2289634"/>
            <a:ext cx="122906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725143"/>
            <a:ext cx="124936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694" y="4955278"/>
            <a:ext cx="20542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Isosceles Triangle 5"/>
          <p:cNvSpPr/>
          <p:nvPr/>
        </p:nvSpPr>
        <p:spPr>
          <a:xfrm>
            <a:off x="3810552" y="3686534"/>
            <a:ext cx="1010575" cy="12687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0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D</a:t>
            </a:r>
            <a:r>
              <a:rPr lang="en-GB" sz="2800" b="1" dirty="0" smtClean="0">
                <a:solidFill>
                  <a:schemeClr val="tx2"/>
                </a:solidFill>
              </a:rPr>
              <a:t>evelopment of a consultation protocol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en-GB" sz="2400" dirty="0" smtClean="0"/>
          </a:p>
          <a:p>
            <a:pPr marL="0" lvl="0" indent="0" algn="ctr">
              <a:buNone/>
            </a:pPr>
            <a:r>
              <a:rPr lang="en-GB" sz="2400" dirty="0" smtClean="0"/>
              <a:t>NHS Bristol asked to assess planning applications susceptible to impact on health </a:t>
            </a:r>
          </a:p>
          <a:p>
            <a:pPr marL="0" lvl="0" indent="0" algn="ctr">
              <a:buNone/>
            </a:pPr>
            <a:endParaRPr lang="en-GB" sz="2400" dirty="0" smtClean="0"/>
          </a:p>
          <a:p>
            <a:pPr marL="0" lvl="0" indent="0" algn="ctr">
              <a:buNone/>
            </a:pPr>
            <a:endParaRPr lang="en-GB" sz="2400" dirty="0" smtClean="0"/>
          </a:p>
          <a:p>
            <a:pPr marL="0" lvl="0" indent="0" algn="ctr">
              <a:buNone/>
            </a:pPr>
            <a:r>
              <a:rPr lang="en-GB" sz="2400" dirty="0" smtClean="0"/>
              <a:t>Identifying consultation threshold (+10 dwellings, +1,000m2, transport/highway infrastructure, loss of public space, hot food takeaways)</a:t>
            </a:r>
          </a:p>
          <a:p>
            <a:pPr marL="0" lvl="0" indent="0" algn="ctr">
              <a:buNone/>
            </a:pPr>
            <a:endParaRPr lang="en-GB" sz="2400" dirty="0" smtClean="0"/>
          </a:p>
          <a:p>
            <a:pPr marL="0" lvl="0" indent="0" algn="ctr">
              <a:buNone/>
            </a:pPr>
            <a:endParaRPr lang="en-GB" sz="2400" dirty="0" smtClean="0"/>
          </a:p>
          <a:p>
            <a:pPr marL="0" lvl="0" indent="0" algn="ctr">
              <a:buNone/>
            </a:pPr>
            <a:r>
              <a:rPr lang="en-GB" sz="2400" dirty="0" smtClean="0"/>
              <a:t>Adoption of a  protocol between Bristol City Council and NHS Bristol (09/2011</a:t>
            </a:r>
            <a:r>
              <a:rPr lang="en-GB" sz="2400" dirty="0"/>
              <a:t>)</a:t>
            </a:r>
            <a:r>
              <a:rPr lang="en-GB" sz="2400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Down Arrow 1"/>
          <p:cNvSpPr/>
          <p:nvPr/>
        </p:nvSpPr>
        <p:spPr>
          <a:xfrm>
            <a:off x="4390746" y="2636540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Down Arrow 2"/>
          <p:cNvSpPr/>
          <p:nvPr/>
        </p:nvSpPr>
        <p:spPr>
          <a:xfrm>
            <a:off x="4409982" y="4357310"/>
            <a:ext cx="32403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8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Research questions and methodology</a:t>
            </a:r>
            <a:r>
              <a:rPr lang="en-GB" sz="2800" b="1" dirty="0">
                <a:solidFill>
                  <a:schemeClr val="tx2"/>
                </a:solidFill>
              </a:rPr>
              <a:t/>
            </a:r>
            <a:br>
              <a:rPr lang="en-GB" sz="2800" b="1" dirty="0">
                <a:solidFill>
                  <a:schemeClr val="tx2"/>
                </a:solidFill>
              </a:rPr>
            </a:b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57150" indent="0">
              <a:buNone/>
            </a:pPr>
            <a:endParaRPr lang="en-US" sz="2400" b="1" dirty="0" smtClean="0"/>
          </a:p>
          <a:p>
            <a:pPr marL="57150" indent="0">
              <a:buNone/>
            </a:pPr>
            <a:endParaRPr lang="en-US" sz="2400" b="1" dirty="0" smtClean="0"/>
          </a:p>
          <a:p>
            <a:pPr marL="57150" indent="0">
              <a:buNone/>
            </a:pPr>
            <a:r>
              <a:rPr lang="en-US" sz="2400" b="1" dirty="0" smtClean="0"/>
              <a:t>Research questions:</a:t>
            </a:r>
          </a:p>
          <a:p>
            <a:pPr marL="457200" lvl="1" indent="0">
              <a:buNone/>
            </a:pPr>
            <a:r>
              <a:rPr lang="en-US" sz="2400" dirty="0" smtClean="0"/>
              <a:t>1. </a:t>
            </a:r>
            <a:r>
              <a:rPr lang="en-US" sz="2400" dirty="0"/>
              <a:t>I</a:t>
            </a:r>
            <a:r>
              <a:rPr lang="en-US" sz="2400" dirty="0" smtClean="0"/>
              <a:t>nfluence </a:t>
            </a:r>
            <a:r>
              <a:rPr lang="en-US" sz="2400" dirty="0"/>
              <a:t>of the </a:t>
            </a:r>
            <a:r>
              <a:rPr lang="en-US" sz="2400" dirty="0" smtClean="0"/>
              <a:t>protocol on planning decisions and planners’ knowledge base?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2. Impact of the new policy and institutional context?</a:t>
            </a:r>
          </a:p>
          <a:p>
            <a:pPr marL="457200" lvl="1" indent="0">
              <a:buNone/>
            </a:pPr>
            <a:endParaRPr lang="en-GB" sz="2400" dirty="0" smtClean="0"/>
          </a:p>
          <a:p>
            <a:pPr marL="57150" indent="0">
              <a:buNone/>
            </a:pPr>
            <a:r>
              <a:rPr lang="en-GB" sz="2400" b="1" dirty="0" smtClean="0"/>
              <a:t>Methods used:</a:t>
            </a:r>
          </a:p>
          <a:p>
            <a:pPr marL="457200" lvl="1" indent="0">
              <a:buNone/>
            </a:pPr>
            <a:r>
              <a:rPr lang="en-GB" sz="2400" dirty="0"/>
              <a:t>Before and after </a:t>
            </a:r>
            <a:r>
              <a:rPr lang="en-GB" sz="2400" dirty="0" smtClean="0"/>
              <a:t>surveys, interviews  and document analysis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endParaRPr lang="en-GB" sz="2400" b="1" dirty="0"/>
          </a:p>
          <a:p>
            <a:pPr marL="914400" lvl="1" indent="-457200">
              <a:buFont typeface="+mj-lt"/>
              <a:buAutoNum type="arabicPeriod"/>
            </a:pPr>
            <a:endParaRPr lang="en-GB" sz="2400" b="1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09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52128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Findings: capacity of NHS Bristol to respond and quality of responses</a:t>
            </a:r>
            <a:r>
              <a:rPr lang="en-GB" sz="2800" b="1" dirty="0"/>
              <a:t/>
            </a:r>
            <a:br>
              <a:rPr lang="en-GB" sz="2800" b="1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b="1" dirty="0" smtClean="0"/>
          </a:p>
          <a:p>
            <a:pPr>
              <a:buNone/>
            </a:pPr>
            <a:r>
              <a:rPr lang="en-GB" sz="2400" b="1" dirty="0" smtClean="0"/>
              <a:t>Resources: </a:t>
            </a:r>
            <a:r>
              <a:rPr lang="en-GB" sz="2400" dirty="0" smtClean="0"/>
              <a:t>84  consultations/ 52 responses = 11% staff resource</a:t>
            </a:r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en-GB" sz="2400" b="1" dirty="0" smtClean="0"/>
              <a:t>Health </a:t>
            </a:r>
            <a:r>
              <a:rPr lang="en-GB" sz="2400" b="1" dirty="0"/>
              <a:t>o</a:t>
            </a:r>
            <a:r>
              <a:rPr lang="en-GB" sz="2400" b="1" dirty="0" smtClean="0"/>
              <a:t>utcomes: </a:t>
            </a:r>
            <a:r>
              <a:rPr lang="en-GB" sz="2400" dirty="0" smtClean="0"/>
              <a:t>wide range identified in NHS Bristol responses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 smtClean="0"/>
              <a:t>Substance of comments: </a:t>
            </a:r>
            <a:r>
              <a:rPr lang="en-GB" sz="2400" dirty="0" smtClean="0"/>
              <a:t>request for HIA, for developers’ contribution to NHS resources, changes in design and other aspects of new developments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2400" b="1" dirty="0"/>
              <a:t>Evidence base: </a:t>
            </a:r>
            <a:r>
              <a:rPr lang="en-GB" sz="2400" dirty="0"/>
              <a:t>research</a:t>
            </a:r>
            <a:r>
              <a:rPr lang="en-GB" sz="1400" dirty="0"/>
              <a:t>, </a:t>
            </a:r>
            <a:r>
              <a:rPr lang="en-GB" sz="2400" dirty="0"/>
              <a:t>advocacy</a:t>
            </a:r>
            <a:r>
              <a:rPr lang="en-GB" sz="1200" dirty="0"/>
              <a:t>, </a:t>
            </a:r>
            <a:r>
              <a:rPr lang="en-GB" sz="2400" dirty="0"/>
              <a:t>local evidence, policy</a:t>
            </a:r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19618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937</Words>
  <Application>Microsoft Office PowerPoint</Application>
  <PresentationFormat>On-screen Show (4:3)</PresentationFormat>
  <Paragraphs>134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Cross-sector collaboration for healthy  urban environments  Evaluating the protocol between Bristol City Council’s planning department and the local public health authority</vt:lpstr>
      <vt:lpstr>The Bristol model for healthy planning Since 2007: knowledge sharing collaboration </vt:lpstr>
      <vt:lpstr>Theoretical and policy background</vt:lpstr>
      <vt:lpstr>Policy recognition of the built environment as determinant of health</vt:lpstr>
      <vt:lpstr>Operationalising evidence on the impact of built environment on health </vt:lpstr>
      <vt:lpstr>The Bristol model for healthy planning Since 2007: knowledge sharing collaboration </vt:lpstr>
      <vt:lpstr>Development of a consultation protocol</vt:lpstr>
      <vt:lpstr>Research questions and methodology </vt:lpstr>
      <vt:lpstr>Findings: capacity of NHS Bristol to respond and quality of responses </vt:lpstr>
      <vt:lpstr>Use of wide evidence base by NHS Bristol</vt:lpstr>
      <vt:lpstr>Findings: planners’ knowledge of health</vt:lpstr>
      <vt:lpstr>Conclusions for Bristol City Council</vt:lpstr>
      <vt:lpstr>Conclusions for local authorities  in the new institutional setting</vt:lpstr>
      <vt:lpstr>Finally, Bristol Protocol meets objectives of Healthy People, Healthy Places Programme (HPHP) </vt:lpstr>
      <vt:lpstr>PowerPoint Presentation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Cross-sector collaboration for healthy  urban environments  Evaluating the protocol between Bristol City’s planning department and the local public health authority</dc:title>
  <dc:creator>Laurence Carmichael</dc:creator>
  <cp:lastModifiedBy>Laurence Carmichael</cp:lastModifiedBy>
  <cp:revision>51</cp:revision>
  <cp:lastPrinted>2013-09-04T13:48:34Z</cp:lastPrinted>
  <dcterms:created xsi:type="dcterms:W3CDTF">2013-08-22T13:05:16Z</dcterms:created>
  <dcterms:modified xsi:type="dcterms:W3CDTF">2013-09-11T11:35:04Z</dcterms:modified>
</cp:coreProperties>
</file>