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6" r:id="rId3"/>
    <p:sldId id="257" r:id="rId4"/>
    <p:sldId id="260" r:id="rId5"/>
    <p:sldId id="261" r:id="rId6"/>
    <p:sldId id="268" r:id="rId7"/>
    <p:sldId id="269" r:id="rId8"/>
    <p:sldId id="270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84051" autoAdjust="0"/>
  </p:normalViewPr>
  <p:slideViewPr>
    <p:cSldViewPr>
      <p:cViewPr>
        <p:scale>
          <a:sx n="50" d="100"/>
          <a:sy n="50" d="100"/>
        </p:scale>
        <p:origin x="-2736" y="-10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420A7-3B39-4C33-BDD4-AB9739551CF3}" type="datetimeFigureOut">
              <a:rPr lang="fr-FR" smtClean="0"/>
              <a:t>04/09/2013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1D00D-BAA1-4574-91C1-63A4CF00D0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461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Healthy Urban Team: planning, transport planning, other policies that require spatial or city approach</a:t>
            </a:r>
            <a:r>
              <a:rPr lang="en-GB" baseline="0" dirty="0" smtClean="0"/>
              <a:t> (walking, cycling, food systems, peak oil, climate change).</a:t>
            </a:r>
          </a:p>
          <a:p>
            <a:r>
              <a:rPr lang="en-GB" baseline="0" dirty="0" smtClean="0"/>
              <a:t>Methodologies:  inclusive participatory  HIA, neighbourhood walkabouts and high level policy and partnership building.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1D00D-BAA1-4574-91C1-63A4CF00D00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635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BA7F-4270-4826-B2D7-CC333033EC40}" type="datetimeFigureOut">
              <a:rPr lang="en-GB" smtClean="0"/>
              <a:t>04/09/2013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23E3-4CED-4949-8B07-94B331D37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542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BA7F-4270-4826-B2D7-CC333033EC40}" type="datetimeFigureOut">
              <a:rPr lang="en-GB" smtClean="0"/>
              <a:t>04/09/2013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23E3-4CED-4949-8B07-94B331D37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2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BA7F-4270-4826-B2D7-CC333033EC40}" type="datetimeFigureOut">
              <a:rPr lang="en-GB" smtClean="0"/>
              <a:t>04/09/2013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23E3-4CED-4949-8B07-94B331D37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431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BA7F-4270-4826-B2D7-CC333033EC40}" type="datetimeFigureOut">
              <a:rPr lang="en-GB" smtClean="0"/>
              <a:t>04/09/2013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23E3-4CED-4949-8B07-94B331D37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610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BA7F-4270-4826-B2D7-CC333033EC40}" type="datetimeFigureOut">
              <a:rPr lang="en-GB" smtClean="0"/>
              <a:t>04/09/2013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23E3-4CED-4949-8B07-94B331D37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61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BA7F-4270-4826-B2D7-CC333033EC40}" type="datetimeFigureOut">
              <a:rPr lang="en-GB" smtClean="0"/>
              <a:t>04/09/2013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23E3-4CED-4949-8B07-94B331D37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BA7F-4270-4826-B2D7-CC333033EC40}" type="datetimeFigureOut">
              <a:rPr lang="en-GB" smtClean="0"/>
              <a:t>04/09/2013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23E3-4CED-4949-8B07-94B331D37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315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BA7F-4270-4826-B2D7-CC333033EC40}" type="datetimeFigureOut">
              <a:rPr lang="en-GB" smtClean="0"/>
              <a:t>04/09/2013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23E3-4CED-4949-8B07-94B331D37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391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BA7F-4270-4826-B2D7-CC333033EC40}" type="datetimeFigureOut">
              <a:rPr lang="en-GB" smtClean="0"/>
              <a:t>04/09/2013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23E3-4CED-4949-8B07-94B331D37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64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BA7F-4270-4826-B2D7-CC333033EC40}" type="datetimeFigureOut">
              <a:rPr lang="en-GB" smtClean="0"/>
              <a:t>04/09/2013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23E3-4CED-4949-8B07-94B331D37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75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BA7F-4270-4826-B2D7-CC333033EC40}" type="datetimeFigureOut">
              <a:rPr lang="en-GB" smtClean="0"/>
              <a:t>04/09/2013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123E3-4CED-4949-8B07-94B331D37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9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6BA7F-4270-4826-B2D7-CC333033EC40}" type="datetimeFigureOut">
              <a:rPr lang="en-GB" smtClean="0"/>
              <a:t>04/09/2013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123E3-4CED-4949-8B07-94B331D379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852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Laurence.carmichael@uwe.ac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0"/>
            <a:ext cx="7630616" cy="321297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GB" sz="2800" b="1" dirty="0" smtClean="0"/>
              <a:t/>
            </a:r>
            <a:br>
              <a:rPr lang="en-GB" sz="2800" b="1" dirty="0" smtClean="0"/>
            </a:br>
            <a:r>
              <a:rPr lang="en-GB" sz="2800" b="1" dirty="0" smtClean="0"/>
              <a:t/>
            </a:r>
            <a:br>
              <a:rPr lang="en-GB" sz="2800" b="1" dirty="0" smtClean="0"/>
            </a:br>
            <a:r>
              <a:rPr lang="en-GB" sz="2800" b="1" dirty="0"/>
              <a:t/>
            </a:r>
            <a:br>
              <a:rPr lang="en-GB" sz="2800" b="1" dirty="0"/>
            </a:br>
            <a:r>
              <a:rPr lang="en-GB" sz="2800" b="1" dirty="0" smtClean="0"/>
              <a:t>Cross-sector collaboration for healthy</a:t>
            </a:r>
            <a:br>
              <a:rPr lang="en-GB" sz="2800" b="1" dirty="0" smtClean="0"/>
            </a:br>
            <a:r>
              <a:rPr lang="en-GB" sz="2800" b="1" dirty="0" smtClean="0"/>
              <a:t> urban environments</a:t>
            </a:r>
            <a:br>
              <a:rPr lang="en-GB" sz="2800" b="1" dirty="0" smtClean="0"/>
            </a:br>
            <a:r>
              <a:rPr lang="en-GB" sz="2800" b="1" dirty="0"/>
              <a:t/>
            </a:r>
            <a:br>
              <a:rPr lang="en-GB" sz="2800" b="1" dirty="0"/>
            </a:br>
            <a:r>
              <a:rPr lang="en-GB" sz="2800" b="1" dirty="0"/>
              <a:t>E</a:t>
            </a:r>
            <a:r>
              <a:rPr lang="en-GB" sz="2800" b="1" dirty="0" smtClean="0"/>
              <a:t>valuating the protocol between Bristol </a:t>
            </a:r>
            <a:r>
              <a:rPr lang="en-GB" sz="2800" b="1" dirty="0" smtClean="0"/>
              <a:t>City Council ’s </a:t>
            </a:r>
            <a:r>
              <a:rPr lang="en-GB" sz="2800" b="1" dirty="0" smtClean="0"/>
              <a:t>planning department and the local public health authority</a:t>
            </a: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3501008"/>
            <a:ext cx="7200900" cy="2016223"/>
          </a:xfrm>
        </p:spPr>
        <p:txBody>
          <a:bodyPr>
            <a:normAutofit lnSpcReduction="10000"/>
          </a:bodyPr>
          <a:lstStyle/>
          <a:p>
            <a:pPr algn="l" eaLnBrk="1" hangingPunct="1">
              <a:spcBef>
                <a:spcPct val="0"/>
              </a:spcBef>
              <a:defRPr/>
            </a:pPr>
            <a:endParaRPr lang="en-GB" sz="2000" kern="1200" dirty="0" smtClean="0">
              <a:solidFill>
                <a:srgbClr val="000000"/>
              </a:solidFill>
            </a:endParaRPr>
          </a:p>
          <a:p>
            <a:pPr algn="l" eaLnBrk="1" hangingPunct="1">
              <a:spcBef>
                <a:spcPct val="0"/>
              </a:spcBef>
              <a:defRPr/>
            </a:pPr>
            <a:endParaRPr lang="en-GB" sz="2000" kern="1200" dirty="0" smtClean="0">
              <a:solidFill>
                <a:srgbClr val="000000"/>
              </a:solidFill>
            </a:endParaRPr>
          </a:p>
          <a:p>
            <a:pPr algn="l" eaLnBrk="1" hangingPunct="1">
              <a:spcBef>
                <a:spcPct val="0"/>
              </a:spcBef>
              <a:defRPr/>
            </a:pPr>
            <a:r>
              <a:rPr lang="en-GB" sz="2000" kern="1200" dirty="0" smtClean="0">
                <a:solidFill>
                  <a:srgbClr val="000000"/>
                </a:solidFill>
              </a:rPr>
              <a:t>Public Health England  -  Annual Conference 2013</a:t>
            </a:r>
          </a:p>
          <a:p>
            <a:pPr algn="l" eaLnBrk="1" hangingPunct="1">
              <a:spcBef>
                <a:spcPct val="0"/>
              </a:spcBef>
              <a:defRPr/>
            </a:pPr>
            <a:endParaRPr lang="en-GB" sz="1800" kern="1200" dirty="0" smtClean="0">
              <a:solidFill>
                <a:srgbClr val="000000"/>
              </a:solidFill>
            </a:endParaRPr>
          </a:p>
          <a:p>
            <a:pPr algn="l" eaLnBrk="1" hangingPunct="1">
              <a:spcBef>
                <a:spcPct val="0"/>
              </a:spcBef>
              <a:defRPr/>
            </a:pPr>
            <a:r>
              <a:rPr lang="en-GB" sz="1800" kern="1200" dirty="0" smtClean="0">
                <a:solidFill>
                  <a:srgbClr val="000000"/>
                </a:solidFill>
              </a:rPr>
              <a:t>Dr Laurence Carmichael</a:t>
            </a:r>
          </a:p>
          <a:p>
            <a:pPr algn="l" eaLnBrk="1" hangingPunct="1">
              <a:spcBef>
                <a:spcPct val="0"/>
              </a:spcBef>
              <a:defRPr/>
            </a:pPr>
            <a:r>
              <a:rPr lang="en-GB" sz="1800" kern="1200" dirty="0" smtClean="0">
                <a:solidFill>
                  <a:srgbClr val="000000"/>
                </a:solidFill>
              </a:rPr>
              <a:t>WHO Collaborating Centre for Healthy Urban Environments</a:t>
            </a:r>
          </a:p>
          <a:p>
            <a:pPr algn="l" eaLnBrk="1" hangingPunct="1">
              <a:spcBef>
                <a:spcPct val="0"/>
              </a:spcBef>
              <a:defRPr/>
            </a:pPr>
            <a:r>
              <a:rPr lang="en-GB" sz="1800" dirty="0" smtClean="0"/>
              <a:t>University of the West of England, Bristol</a:t>
            </a:r>
          </a:p>
          <a:p>
            <a:pPr algn="l" eaLnBrk="1" hangingPunct="1">
              <a:spcBef>
                <a:spcPct val="0"/>
              </a:spcBef>
              <a:defRPr/>
            </a:pPr>
            <a:endParaRPr lang="en-GB" sz="1800" b="1" kern="1200" dirty="0" smtClean="0">
              <a:solidFill>
                <a:srgbClr val="000000"/>
              </a:solidFill>
            </a:endParaRPr>
          </a:p>
          <a:p>
            <a:pPr algn="l" eaLnBrk="1" hangingPunct="1">
              <a:spcBef>
                <a:spcPct val="0"/>
              </a:spcBef>
              <a:defRPr/>
            </a:pPr>
            <a:endParaRPr lang="en-GB" sz="1800" b="1" kern="1200" dirty="0" smtClean="0">
              <a:solidFill>
                <a:srgbClr val="000000"/>
              </a:solidFill>
            </a:endParaRPr>
          </a:p>
          <a:p>
            <a:pPr algn="l" eaLnBrk="1" hangingPunct="1">
              <a:spcBef>
                <a:spcPct val="0"/>
              </a:spcBef>
              <a:defRPr/>
            </a:pP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7" y="0"/>
            <a:ext cx="1279889" cy="126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965" y="33337"/>
            <a:ext cx="1750035" cy="1091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280"/>
            <a:ext cx="20574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0" y="5695950"/>
            <a:ext cx="133350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3951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b="1" dirty="0"/>
              <a:t>Thank you</a:t>
            </a:r>
          </a:p>
          <a:p>
            <a:endParaRPr lang="en-GB" dirty="0"/>
          </a:p>
          <a:p>
            <a:pPr algn="ctr">
              <a:buNone/>
            </a:pPr>
            <a:r>
              <a:rPr lang="en-GB" dirty="0" smtClean="0">
                <a:hlinkClick r:id="rId2"/>
              </a:rPr>
              <a:t>Laurence.carmichael@uwe.ac.uk</a:t>
            </a:r>
            <a:endParaRPr lang="en-GB" dirty="0" smtClean="0"/>
          </a:p>
          <a:p>
            <a:pPr algn="ctr">
              <a:buNone/>
            </a:pPr>
            <a:r>
              <a:rPr lang="en-GB" sz="2400" b="1" dirty="0" smtClean="0"/>
              <a:t>WHO Collaborating Centre for Healthy Urban Environments </a:t>
            </a:r>
          </a:p>
          <a:p>
            <a:pPr algn="ctr">
              <a:buNone/>
            </a:pPr>
            <a:r>
              <a:rPr lang="en-GB" sz="2400" b="1" dirty="0" smtClean="0"/>
              <a:t>UWE, Bristol</a:t>
            </a:r>
          </a:p>
          <a:p>
            <a:pPr algn="ctr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536"/>
            <a:ext cx="1335087" cy="116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8536"/>
            <a:ext cx="1279525" cy="1268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5805264"/>
            <a:ext cx="2060575" cy="79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6754" y="5761038"/>
            <a:ext cx="1749425" cy="109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126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800" b="1" dirty="0" smtClean="0">
                <a:solidFill>
                  <a:schemeClr val="tx2"/>
                </a:solidFill>
              </a:rPr>
              <a:t>The Bristol model for healthy </a:t>
            </a:r>
            <a:r>
              <a:rPr lang="en-GB" sz="2800" b="1" dirty="0" smtClean="0">
                <a:solidFill>
                  <a:schemeClr val="tx2"/>
                </a:solidFill>
              </a:rPr>
              <a:t>planning</a:t>
            </a:r>
            <a:br>
              <a:rPr lang="en-GB" sz="2800" b="1" dirty="0" smtClean="0">
                <a:solidFill>
                  <a:schemeClr val="tx2"/>
                </a:solidFill>
              </a:rPr>
            </a:br>
            <a:r>
              <a:rPr lang="en-US" sz="2800" b="1" dirty="0" smtClean="0">
                <a:solidFill>
                  <a:schemeClr val="tx2"/>
                </a:solidFill>
              </a:rPr>
              <a:t>Since </a:t>
            </a:r>
            <a:r>
              <a:rPr lang="en-US" sz="2800" b="1" dirty="0">
                <a:solidFill>
                  <a:schemeClr val="tx2"/>
                </a:solidFill>
              </a:rPr>
              <a:t>2007: knowledge sharing collaboration</a:t>
            </a:r>
            <a:r>
              <a:rPr lang="en-GB" sz="2800" dirty="0"/>
              <a:t/>
            </a:r>
            <a:br>
              <a:rPr lang="en-GB" sz="2800" dirty="0"/>
            </a:br>
            <a:endParaRPr lang="en-GB" sz="2800" b="1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552" y="2289634"/>
            <a:ext cx="1229062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725143"/>
            <a:ext cx="1249363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694" y="4955278"/>
            <a:ext cx="2054225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Isosceles Triangle 5"/>
          <p:cNvSpPr/>
          <p:nvPr/>
        </p:nvSpPr>
        <p:spPr>
          <a:xfrm>
            <a:off x="3810552" y="3686534"/>
            <a:ext cx="1010575" cy="126874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83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chemeClr val="tx2"/>
                </a:solidFill>
              </a:rPr>
              <a:t>D</a:t>
            </a:r>
            <a:r>
              <a:rPr lang="en-GB" sz="2800" b="1" dirty="0" smtClean="0">
                <a:solidFill>
                  <a:schemeClr val="tx2"/>
                </a:solidFill>
              </a:rPr>
              <a:t>evelopment of a consultation protocol</a:t>
            </a: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endParaRPr lang="en-GB" sz="2400" dirty="0" smtClean="0"/>
          </a:p>
          <a:p>
            <a:pPr marL="0" lvl="0" indent="0" algn="ctr">
              <a:buNone/>
            </a:pPr>
            <a:r>
              <a:rPr lang="en-GB" sz="2400" dirty="0" smtClean="0"/>
              <a:t>NHS </a:t>
            </a:r>
            <a:r>
              <a:rPr lang="en-GB" sz="2400" dirty="0" smtClean="0"/>
              <a:t>Bristol asked to assess planning applications susceptible to impact on health </a:t>
            </a:r>
          </a:p>
          <a:p>
            <a:pPr marL="0" lvl="0" indent="0" algn="ctr">
              <a:buNone/>
            </a:pPr>
            <a:endParaRPr lang="en-GB" sz="2400" dirty="0" smtClean="0"/>
          </a:p>
          <a:p>
            <a:pPr marL="0" lvl="0" indent="0" algn="ctr">
              <a:buNone/>
            </a:pPr>
            <a:endParaRPr lang="en-GB" sz="2400" dirty="0" smtClean="0"/>
          </a:p>
          <a:p>
            <a:pPr marL="0" lvl="0" indent="0" algn="ctr">
              <a:buNone/>
            </a:pPr>
            <a:r>
              <a:rPr lang="en-GB" sz="2400" dirty="0" smtClean="0"/>
              <a:t>Identifying consultation </a:t>
            </a:r>
            <a:r>
              <a:rPr lang="en-GB" sz="2400" dirty="0" smtClean="0"/>
              <a:t>threshold (+</a:t>
            </a:r>
            <a:r>
              <a:rPr lang="en-GB" sz="2400" dirty="0" smtClean="0"/>
              <a:t>10 dwellings, +1,000m2, transport/highway infrastructure, loss of public space, hot food takeaways)</a:t>
            </a:r>
          </a:p>
          <a:p>
            <a:pPr marL="0" lvl="0" indent="0" algn="ctr">
              <a:buNone/>
            </a:pPr>
            <a:endParaRPr lang="en-GB" sz="2400" dirty="0" smtClean="0"/>
          </a:p>
          <a:p>
            <a:pPr marL="0" lvl="0" indent="0" algn="ctr">
              <a:buNone/>
            </a:pPr>
            <a:endParaRPr lang="en-GB" sz="2400" dirty="0" smtClean="0"/>
          </a:p>
          <a:p>
            <a:pPr marL="0" lvl="0" indent="0" algn="ctr">
              <a:buNone/>
            </a:pPr>
            <a:r>
              <a:rPr lang="en-GB" sz="2400" dirty="0" smtClean="0"/>
              <a:t>Adoption of a  protocol between Bristol City Council and NHS Bristol (09/2011</a:t>
            </a:r>
            <a:r>
              <a:rPr lang="en-GB" sz="2400" dirty="0"/>
              <a:t>)</a:t>
            </a:r>
            <a:r>
              <a:rPr lang="en-GB" sz="2400" dirty="0" smtClean="0"/>
              <a:t>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Down Arrow 1"/>
          <p:cNvSpPr/>
          <p:nvPr/>
        </p:nvSpPr>
        <p:spPr>
          <a:xfrm>
            <a:off x="4390746" y="2636540"/>
            <a:ext cx="21602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Down Arrow 2"/>
          <p:cNvSpPr/>
          <p:nvPr/>
        </p:nvSpPr>
        <p:spPr>
          <a:xfrm>
            <a:off x="4409982" y="4357310"/>
            <a:ext cx="32403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585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tx2"/>
                </a:solidFill>
              </a:rPr>
              <a:t>Research questions and methodology</a:t>
            </a:r>
            <a:r>
              <a:rPr lang="en-GB" sz="2800" b="1" dirty="0">
                <a:solidFill>
                  <a:schemeClr val="tx2"/>
                </a:solidFill>
              </a:rPr>
              <a:t/>
            </a:r>
            <a:br>
              <a:rPr lang="en-GB" sz="2800" b="1" dirty="0">
                <a:solidFill>
                  <a:schemeClr val="tx2"/>
                </a:solidFill>
              </a:rPr>
            </a:br>
            <a:endParaRPr lang="en-GB" sz="28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57150" indent="0">
              <a:buNone/>
            </a:pPr>
            <a:endParaRPr lang="en-US" sz="2400" b="1" dirty="0" smtClean="0"/>
          </a:p>
          <a:p>
            <a:pPr marL="57150" indent="0">
              <a:buNone/>
            </a:pPr>
            <a:endParaRPr lang="en-US" sz="2400" b="1" dirty="0" smtClean="0"/>
          </a:p>
          <a:p>
            <a:pPr marL="57150" indent="0">
              <a:buNone/>
            </a:pPr>
            <a:r>
              <a:rPr lang="en-US" sz="2400" b="1" dirty="0" smtClean="0"/>
              <a:t>Research </a:t>
            </a:r>
            <a:r>
              <a:rPr lang="en-US" sz="2400" b="1" dirty="0" smtClean="0"/>
              <a:t>questions:</a:t>
            </a:r>
          </a:p>
          <a:p>
            <a:pPr marL="457200" lvl="1" indent="0">
              <a:buNone/>
            </a:pPr>
            <a:r>
              <a:rPr lang="en-US" sz="2400" dirty="0" smtClean="0"/>
              <a:t>1. </a:t>
            </a:r>
            <a:r>
              <a:rPr lang="en-US" sz="2400" dirty="0"/>
              <a:t>I</a:t>
            </a:r>
            <a:r>
              <a:rPr lang="en-US" sz="2400" dirty="0" smtClean="0"/>
              <a:t>nfluence </a:t>
            </a:r>
            <a:r>
              <a:rPr lang="en-US" sz="2400" dirty="0"/>
              <a:t>of the </a:t>
            </a:r>
            <a:r>
              <a:rPr lang="en-US" sz="2400" dirty="0" smtClean="0"/>
              <a:t>protocol on planning decisions and planners’ knowledge base?</a:t>
            </a:r>
            <a:endParaRPr lang="en-US" sz="2400" dirty="0"/>
          </a:p>
          <a:p>
            <a:pPr marL="457200" lvl="1" indent="0">
              <a:buNone/>
            </a:pPr>
            <a:r>
              <a:rPr lang="en-US" sz="2400" dirty="0" smtClean="0"/>
              <a:t>2. Impact </a:t>
            </a:r>
            <a:r>
              <a:rPr lang="en-US" sz="2400" dirty="0" smtClean="0"/>
              <a:t>of the new policy and institutional context?</a:t>
            </a:r>
          </a:p>
          <a:p>
            <a:pPr marL="457200" lvl="1" indent="0">
              <a:buNone/>
            </a:pPr>
            <a:endParaRPr lang="en-GB" sz="2400" dirty="0" smtClean="0"/>
          </a:p>
          <a:p>
            <a:pPr marL="57150" indent="0">
              <a:buNone/>
            </a:pPr>
            <a:r>
              <a:rPr lang="en-GB" sz="2400" b="1" dirty="0" smtClean="0"/>
              <a:t>Methods used:</a:t>
            </a:r>
          </a:p>
          <a:p>
            <a:pPr marL="457200" lvl="1" indent="0">
              <a:buNone/>
            </a:pPr>
            <a:r>
              <a:rPr lang="en-GB" sz="2400" dirty="0"/>
              <a:t>Before and after </a:t>
            </a:r>
            <a:r>
              <a:rPr lang="en-GB" sz="2400" dirty="0" smtClean="0"/>
              <a:t>surveys, interviews  and document analysis</a:t>
            </a:r>
            <a:endParaRPr lang="en-US" sz="2400" dirty="0"/>
          </a:p>
          <a:p>
            <a:pPr marL="914400" lvl="1" indent="-457200">
              <a:buFont typeface="+mj-lt"/>
              <a:buAutoNum type="arabicPeriod"/>
            </a:pPr>
            <a:endParaRPr lang="en-GB" sz="2400" b="1" dirty="0"/>
          </a:p>
          <a:p>
            <a:pPr marL="914400" lvl="1" indent="-457200">
              <a:buFont typeface="+mj-lt"/>
              <a:buAutoNum type="arabicPeriod"/>
            </a:pPr>
            <a:endParaRPr lang="en-GB" sz="2400" b="1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52128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solidFill>
                  <a:schemeClr val="tx2"/>
                </a:solidFill>
              </a:rPr>
              <a:t>Findings: capacity of NHS Bristol to respond and quality of responses</a:t>
            </a:r>
            <a:r>
              <a:rPr lang="en-GB" sz="2800" b="1" dirty="0"/>
              <a:t/>
            </a:r>
            <a:br>
              <a:rPr lang="en-GB" sz="2800" b="1" dirty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400" b="1" dirty="0" smtClean="0"/>
          </a:p>
          <a:p>
            <a:pPr>
              <a:buNone/>
            </a:pPr>
            <a:r>
              <a:rPr lang="en-GB" sz="2400" b="1" dirty="0" smtClean="0"/>
              <a:t>Resources: </a:t>
            </a:r>
            <a:r>
              <a:rPr lang="en-GB" sz="2400" dirty="0" smtClean="0"/>
              <a:t>84  consultations/ 52 responses = 11% staff resource</a:t>
            </a:r>
          </a:p>
          <a:p>
            <a:pPr>
              <a:buNone/>
            </a:pPr>
            <a:endParaRPr lang="en-GB" sz="1200" dirty="0" smtClean="0"/>
          </a:p>
          <a:p>
            <a:pPr>
              <a:buNone/>
            </a:pPr>
            <a:r>
              <a:rPr lang="en-GB" sz="2400" b="1" dirty="0" smtClean="0"/>
              <a:t>Health </a:t>
            </a:r>
            <a:r>
              <a:rPr lang="en-GB" sz="2400" b="1" dirty="0"/>
              <a:t>o</a:t>
            </a:r>
            <a:r>
              <a:rPr lang="en-GB" sz="2400" b="1" dirty="0" smtClean="0"/>
              <a:t>utcomes: </a:t>
            </a:r>
            <a:r>
              <a:rPr lang="en-GB" sz="2400" dirty="0" smtClean="0"/>
              <a:t>wide range identified in NHS Bristol responses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b="1" dirty="0" smtClean="0"/>
              <a:t>Substance of comments: </a:t>
            </a:r>
            <a:r>
              <a:rPr lang="en-GB" sz="2400" dirty="0" smtClean="0"/>
              <a:t>request for HIA, for developers’ contribution to NHS resources, changes in design and other aspects of new developments</a:t>
            </a:r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r>
              <a:rPr lang="en-GB" sz="2400" b="1" dirty="0"/>
              <a:t>Evidence base: </a:t>
            </a:r>
            <a:r>
              <a:rPr lang="en-GB" sz="2400" dirty="0"/>
              <a:t>research</a:t>
            </a:r>
            <a:r>
              <a:rPr lang="en-GB" sz="1400" dirty="0"/>
              <a:t>, </a:t>
            </a:r>
            <a:r>
              <a:rPr lang="en-GB" sz="2400" dirty="0"/>
              <a:t>advocacy</a:t>
            </a:r>
            <a:r>
              <a:rPr lang="en-GB" sz="1200" dirty="0"/>
              <a:t>, </a:t>
            </a:r>
            <a:r>
              <a:rPr lang="en-GB" sz="2400" dirty="0"/>
              <a:t>local evidence, policy</a:t>
            </a:r>
          </a:p>
          <a:p>
            <a:pPr marL="0" indent="0"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86421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tx2"/>
                </a:solidFill>
              </a:rPr>
              <a:t>Findings: planners’ knowledge of health</a:t>
            </a:r>
            <a:endParaRPr lang="en-GB" sz="28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1200" dirty="0" smtClean="0"/>
          </a:p>
          <a:p>
            <a:r>
              <a:rPr lang="en-GB" sz="2400" dirty="0" smtClean="0"/>
              <a:t>Protocol has little impact on final decisions, BUT</a:t>
            </a:r>
          </a:p>
          <a:p>
            <a:endParaRPr lang="en-GB" sz="1200" dirty="0" smtClean="0"/>
          </a:p>
          <a:p>
            <a:r>
              <a:rPr lang="en-GB" sz="2400" dirty="0" smtClean="0"/>
              <a:t>Health awareness raised for pre-applications and major </a:t>
            </a:r>
            <a:r>
              <a:rPr lang="en-GB" sz="2400" dirty="0" smtClean="0"/>
              <a:t>developments and to importance of public health evidence</a:t>
            </a:r>
            <a:endParaRPr lang="en-GB" sz="2400" dirty="0" smtClean="0"/>
          </a:p>
          <a:p>
            <a:endParaRPr lang="en-GB" sz="1200" dirty="0"/>
          </a:p>
          <a:p>
            <a:r>
              <a:rPr lang="en-GB" sz="2400" dirty="0"/>
              <a:t>Quality of </a:t>
            </a:r>
            <a:r>
              <a:rPr lang="en-GB" sz="2400" dirty="0" smtClean="0"/>
              <a:t>NHS Bristol responses </a:t>
            </a:r>
            <a:r>
              <a:rPr lang="en-GB" sz="2400" dirty="0"/>
              <a:t>as seen by planners: issue with formatting but </a:t>
            </a:r>
            <a:endParaRPr lang="en-GB" sz="2400" dirty="0" smtClean="0"/>
          </a:p>
          <a:p>
            <a:endParaRPr lang="en-GB" sz="2400" dirty="0" smtClean="0"/>
          </a:p>
          <a:p>
            <a:pPr marL="0" indent="0" algn="ctr">
              <a:buNone/>
            </a:pPr>
            <a:r>
              <a:rPr lang="en-GB" sz="2400" dirty="0" smtClean="0">
                <a:solidFill>
                  <a:schemeClr val="tx2"/>
                </a:solidFill>
              </a:rPr>
              <a:t>“</a:t>
            </a:r>
            <a:r>
              <a:rPr lang="en-GB" sz="2400" i="1" dirty="0">
                <a:solidFill>
                  <a:schemeClr val="tx2"/>
                </a:solidFill>
              </a:rPr>
              <a:t>health impact assessment reminds us why we do things”</a:t>
            </a:r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2968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tx2"/>
                </a:solidFill>
              </a:rPr>
              <a:t>Conclusions for Bristol City Council</a:t>
            </a:r>
            <a:endParaRPr lang="en-GB" sz="28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713387"/>
          </a:xfrm>
        </p:spPr>
        <p:txBody>
          <a:bodyPr>
            <a:normAutofit/>
          </a:bodyPr>
          <a:lstStyle/>
          <a:p>
            <a:endParaRPr lang="en-GB" sz="2400" dirty="0"/>
          </a:p>
          <a:p>
            <a:r>
              <a:rPr lang="en-GB" sz="2400" dirty="0"/>
              <a:t>Protocol process works </a:t>
            </a:r>
            <a:r>
              <a:rPr lang="en-GB" sz="2400" dirty="0" smtClean="0"/>
              <a:t>but </a:t>
            </a:r>
            <a:r>
              <a:rPr lang="en-GB" sz="2400" dirty="0" smtClean="0"/>
              <a:t>needs </a:t>
            </a:r>
            <a:r>
              <a:rPr lang="en-GB" sz="2400" dirty="0" smtClean="0"/>
              <a:t>fine-tuning</a:t>
            </a: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 smtClean="0"/>
              <a:t>Protocol has brought extensive health </a:t>
            </a:r>
            <a:r>
              <a:rPr lang="en-GB" sz="2400" dirty="0" smtClean="0"/>
              <a:t>expertise </a:t>
            </a:r>
            <a:r>
              <a:rPr lang="en-GB" sz="2400" dirty="0" smtClean="0"/>
              <a:t>into development management</a:t>
            </a:r>
            <a:r>
              <a:rPr lang="en-GB" sz="2400" dirty="0" smtClean="0"/>
              <a:t>:</a:t>
            </a:r>
          </a:p>
          <a:p>
            <a:endParaRPr lang="en-GB" sz="2400" dirty="0" smtClean="0"/>
          </a:p>
          <a:p>
            <a:pPr lvl="1"/>
            <a:r>
              <a:rPr lang="en-GB" sz="2000" dirty="0"/>
              <a:t>P</a:t>
            </a:r>
            <a:r>
              <a:rPr lang="en-GB" sz="2000" dirty="0" smtClean="0"/>
              <a:t>lanners</a:t>
            </a:r>
            <a:r>
              <a:rPr lang="en-GB" sz="2000" dirty="0"/>
              <a:t>’ awareness </a:t>
            </a:r>
            <a:r>
              <a:rPr lang="en-GB" sz="2000" dirty="0"/>
              <a:t>raised , </a:t>
            </a:r>
            <a:r>
              <a:rPr lang="en-GB" sz="2000" dirty="0" smtClean="0"/>
              <a:t>influence on </a:t>
            </a:r>
            <a:r>
              <a:rPr lang="en-GB" sz="2000" dirty="0"/>
              <a:t>some developments</a:t>
            </a:r>
          </a:p>
          <a:p>
            <a:pPr lvl="1"/>
            <a:r>
              <a:rPr lang="en-GB" sz="2000" dirty="0" smtClean="0"/>
              <a:t>Public Health </a:t>
            </a:r>
            <a:r>
              <a:rPr lang="en-GB" sz="2000" dirty="0" smtClean="0"/>
              <a:t>need to adapt to development management system </a:t>
            </a:r>
          </a:p>
          <a:p>
            <a:pPr lvl="1"/>
            <a:r>
              <a:rPr lang="en-GB" sz="2000" dirty="0" smtClean="0"/>
              <a:t>Planners </a:t>
            </a:r>
            <a:r>
              <a:rPr lang="en-GB" sz="2000" dirty="0"/>
              <a:t>need to recognise value of robust public health </a:t>
            </a:r>
            <a:r>
              <a:rPr lang="en-GB" sz="2000" dirty="0" smtClean="0"/>
              <a:t>evidence</a:t>
            </a:r>
          </a:p>
          <a:p>
            <a:pPr lvl="1"/>
            <a:endParaRPr lang="en-GB" sz="2000" dirty="0"/>
          </a:p>
          <a:p>
            <a:r>
              <a:rPr lang="en-GB" sz="2400" dirty="0" smtClean="0"/>
              <a:t>Role for Public health at strategic level/planning policy level</a:t>
            </a:r>
          </a:p>
          <a:p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5135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1143000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tx2"/>
                </a:solidFill>
              </a:rPr>
              <a:t>Conclusions for </a:t>
            </a:r>
            <a:r>
              <a:rPr lang="en-GB" sz="2800" b="1" dirty="0" smtClean="0">
                <a:solidFill>
                  <a:schemeClr val="tx2"/>
                </a:solidFill>
              </a:rPr>
              <a:t>local </a:t>
            </a:r>
            <a:r>
              <a:rPr lang="en-GB" sz="2800" b="1" dirty="0" smtClean="0">
                <a:solidFill>
                  <a:schemeClr val="tx2"/>
                </a:solidFill>
              </a:rPr>
              <a:t>authorities  in the new institutional setting</a:t>
            </a:r>
            <a:endParaRPr lang="en-GB" sz="28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Local c</a:t>
            </a:r>
            <a:r>
              <a:rPr lang="en-GB" sz="2400" dirty="0" smtClean="0"/>
              <a:t>ouncils </a:t>
            </a:r>
            <a:r>
              <a:rPr lang="en-GB" sz="2400" dirty="0" smtClean="0"/>
              <a:t>need to redesign ways to integrate health into:</a:t>
            </a:r>
          </a:p>
          <a:p>
            <a:pPr lvl="1"/>
            <a:r>
              <a:rPr lang="en-GB" sz="2000" dirty="0" smtClean="0"/>
              <a:t>council </a:t>
            </a:r>
            <a:r>
              <a:rPr lang="en-GB" sz="2000" dirty="0" smtClean="0"/>
              <a:t>policies</a:t>
            </a:r>
          </a:p>
          <a:p>
            <a:pPr lvl="1"/>
            <a:r>
              <a:rPr lang="en-GB" sz="2000" dirty="0" smtClean="0"/>
              <a:t>Regulatory regimes</a:t>
            </a:r>
            <a:endParaRPr lang="en-GB" sz="2000" dirty="0"/>
          </a:p>
          <a:p>
            <a:pPr lvl="1"/>
            <a:endParaRPr lang="en-GB" sz="2000" dirty="0"/>
          </a:p>
          <a:p>
            <a:pPr marL="514350" indent="-457200">
              <a:buFont typeface="+mj-lt"/>
              <a:buAutoNum type="arabicPeriod"/>
            </a:pPr>
            <a:r>
              <a:rPr lang="en-GB" sz="2400" dirty="0" smtClean="0"/>
              <a:t>Health and Wellbeing Boards/Health and Wellbeing strategies </a:t>
            </a:r>
            <a:r>
              <a:rPr lang="en-GB" sz="2400" dirty="0" smtClean="0"/>
              <a:t>have tools to </a:t>
            </a:r>
            <a:r>
              <a:rPr lang="en-GB" sz="2400" dirty="0" smtClean="0"/>
              <a:t>promote </a:t>
            </a:r>
            <a:r>
              <a:rPr lang="en-GB" sz="2400" dirty="0" smtClean="0"/>
              <a:t>cross-sector </a:t>
            </a:r>
            <a:r>
              <a:rPr lang="en-GB" sz="2400" dirty="0" smtClean="0"/>
              <a:t>working:</a:t>
            </a:r>
          </a:p>
          <a:p>
            <a:pPr lvl="1"/>
            <a:r>
              <a:rPr lang="en-GB" sz="2000" dirty="0" smtClean="0"/>
              <a:t>Joint </a:t>
            </a:r>
            <a:r>
              <a:rPr lang="en-GB" sz="2000" dirty="0" smtClean="0"/>
              <a:t>Strategic Needs Assessment</a:t>
            </a:r>
          </a:p>
          <a:p>
            <a:pPr lvl="1"/>
            <a:r>
              <a:rPr lang="en-GB" sz="2000" dirty="0"/>
              <a:t>B</a:t>
            </a:r>
            <a:r>
              <a:rPr lang="en-GB" sz="2000" dirty="0" smtClean="0"/>
              <a:t>road </a:t>
            </a:r>
            <a:r>
              <a:rPr lang="en-GB" sz="2000" dirty="0" smtClean="0"/>
              <a:t>evidence base for planners/shared </a:t>
            </a:r>
            <a:r>
              <a:rPr lang="en-GB" sz="2000" dirty="0" smtClean="0"/>
              <a:t>knowledge</a:t>
            </a:r>
          </a:p>
          <a:p>
            <a:pPr lvl="1"/>
            <a:r>
              <a:rPr lang="en-GB" sz="2000" dirty="0"/>
              <a:t>D</a:t>
            </a:r>
            <a:r>
              <a:rPr lang="en-GB" sz="2000" dirty="0" smtClean="0"/>
              <a:t>evelopers </a:t>
            </a:r>
            <a:r>
              <a:rPr lang="en-GB" sz="2000" dirty="0" smtClean="0"/>
              <a:t>contribution through community infrastructure levy</a:t>
            </a:r>
          </a:p>
          <a:p>
            <a:pPr lvl="1"/>
            <a:r>
              <a:rPr lang="en-GB" sz="2000" dirty="0" smtClean="0"/>
              <a:t>HIA</a:t>
            </a:r>
            <a:endParaRPr lang="en-GB" sz="2000" dirty="0"/>
          </a:p>
          <a:p>
            <a:pPr marL="57150" indent="0">
              <a:buNone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790684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solidFill>
                  <a:schemeClr val="tx2"/>
                </a:solidFill>
              </a:rPr>
              <a:t>Finally, Bristol Protocol meets objectives of</a:t>
            </a:r>
            <a:br>
              <a:rPr lang="en-GB" sz="2800" b="1" dirty="0" smtClean="0">
                <a:solidFill>
                  <a:schemeClr val="tx2"/>
                </a:solidFill>
              </a:rPr>
            </a:br>
            <a:r>
              <a:rPr lang="en-GB" sz="2800" b="1" dirty="0" smtClean="0">
                <a:solidFill>
                  <a:schemeClr val="tx2"/>
                </a:solidFill>
              </a:rPr>
              <a:t>Healthy </a:t>
            </a:r>
            <a:r>
              <a:rPr lang="en-GB" sz="2800" b="1" dirty="0">
                <a:solidFill>
                  <a:schemeClr val="tx2"/>
                </a:solidFill>
              </a:rPr>
              <a:t>People, Healthy Places </a:t>
            </a:r>
            <a:r>
              <a:rPr lang="en-GB" sz="2800" b="1" dirty="0" smtClean="0">
                <a:solidFill>
                  <a:schemeClr val="tx2"/>
                </a:solidFill>
              </a:rPr>
              <a:t>Programme (HPHP)</a:t>
            </a:r>
            <a:r>
              <a:rPr lang="en-GB" sz="2800" b="1" dirty="0">
                <a:solidFill>
                  <a:schemeClr val="tx2"/>
                </a:solidFill>
              </a:rPr>
              <a:t/>
            </a:r>
            <a:br>
              <a:rPr lang="en-GB" sz="2800" b="1" dirty="0">
                <a:solidFill>
                  <a:schemeClr val="tx2"/>
                </a:solidFill>
              </a:rPr>
            </a:br>
            <a:endParaRPr lang="en-GB" sz="28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68" y="1412776"/>
            <a:ext cx="8712968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b="1" dirty="0" smtClean="0"/>
          </a:p>
          <a:p>
            <a:pPr marL="0" indent="0">
              <a:buNone/>
            </a:pPr>
            <a:r>
              <a:rPr lang="en-GB" sz="2400" b="1" dirty="0" smtClean="0"/>
              <a:t>Bristol </a:t>
            </a:r>
            <a:r>
              <a:rPr lang="en-GB" sz="2400" b="1" dirty="0" smtClean="0"/>
              <a:t>protocol offers best practice backed by evidence</a:t>
            </a:r>
            <a:r>
              <a:rPr lang="en-GB" sz="2400" b="1" dirty="0" smtClean="0"/>
              <a:t>:</a:t>
            </a:r>
            <a:endParaRPr lang="en-GB" sz="2400" b="1" dirty="0" smtClean="0"/>
          </a:p>
          <a:p>
            <a:pPr marL="457200" lvl="1" indent="-457200">
              <a:buFont typeface="Wingdings" pitchFamily="2" charset="2"/>
              <a:buChar char="ü"/>
            </a:pPr>
            <a:r>
              <a:rPr lang="en-GB" sz="2000" b="1" dirty="0" smtClean="0"/>
              <a:t>Supports closer </a:t>
            </a:r>
            <a:r>
              <a:rPr lang="en-GB" sz="2000" b="1" dirty="0"/>
              <a:t>partnership </a:t>
            </a:r>
            <a:r>
              <a:rPr lang="en-GB" sz="2000" b="1" dirty="0" smtClean="0"/>
              <a:t>working </a:t>
            </a:r>
            <a:r>
              <a:rPr lang="en-GB" sz="2000" dirty="0" smtClean="0"/>
              <a:t>between planning, housing and PH</a:t>
            </a:r>
          </a:p>
          <a:p>
            <a:pPr marL="457200" lvl="1" indent="-457200">
              <a:buFont typeface="Wingdings" pitchFamily="2" charset="2"/>
              <a:buChar char="ü"/>
            </a:pPr>
            <a:r>
              <a:rPr lang="en-GB" sz="2000" dirty="0" smtClean="0"/>
              <a:t>Supports development of </a:t>
            </a:r>
            <a:r>
              <a:rPr lang="en-GB" sz="2000" b="1" dirty="0" smtClean="0"/>
              <a:t>joint evidence and knowledge base </a:t>
            </a:r>
            <a:r>
              <a:rPr lang="en-GB" sz="2000" dirty="0" smtClean="0"/>
              <a:t>of the impact on health of the built environment</a:t>
            </a:r>
          </a:p>
          <a:p>
            <a:pPr marL="457200" lvl="1" indent="-457200">
              <a:buFont typeface="Wingdings" pitchFamily="2" charset="2"/>
              <a:buChar char="ü"/>
            </a:pPr>
            <a:r>
              <a:rPr lang="en-GB" sz="2000" dirty="0" smtClean="0"/>
              <a:t>Supports development of </a:t>
            </a:r>
            <a:r>
              <a:rPr lang="en-GB" sz="2000" b="1" dirty="0" smtClean="0"/>
              <a:t>assessment tools </a:t>
            </a:r>
            <a:endParaRPr lang="en-GB" sz="2000" b="1" dirty="0" smtClean="0"/>
          </a:p>
          <a:p>
            <a:pPr marL="0" lvl="1" indent="0">
              <a:buNone/>
            </a:pPr>
            <a:endParaRPr lang="en-GB" sz="2000" b="1" dirty="0" smtClean="0"/>
          </a:p>
          <a:p>
            <a:pPr marL="457200" lvl="1" indent="-457200">
              <a:buFont typeface="Wingdings" pitchFamily="2" charset="2"/>
              <a:buChar char="ü"/>
            </a:pPr>
            <a:r>
              <a:rPr lang="en-GB" sz="2000" dirty="0" smtClean="0"/>
              <a:t>Protocol e</a:t>
            </a:r>
            <a:r>
              <a:rPr lang="en-GB" sz="2000" dirty="0" smtClean="0"/>
              <a:t>valuation identified </a:t>
            </a:r>
            <a:r>
              <a:rPr lang="en-GB" sz="2000" b="1" dirty="0" smtClean="0"/>
              <a:t>training needs</a:t>
            </a:r>
            <a:endParaRPr lang="en-GB" sz="2000" b="1" dirty="0" smtClean="0"/>
          </a:p>
          <a:p>
            <a:pPr>
              <a:buFont typeface="Wingdings" pitchFamily="2" charset="2"/>
              <a:buChar char="ü"/>
            </a:pPr>
            <a:endParaRPr lang="en-GB" sz="2400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ü"/>
            </a:pPr>
            <a:endParaRPr lang="en-GB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rgbClr val="C00000"/>
                </a:solidFill>
              </a:rPr>
              <a:t>O</a:t>
            </a:r>
            <a:r>
              <a:rPr lang="en-GB" sz="2400" b="1" dirty="0" smtClean="0">
                <a:solidFill>
                  <a:srgbClr val="C00000"/>
                </a:solidFill>
              </a:rPr>
              <a:t>pportunity </a:t>
            </a:r>
            <a:r>
              <a:rPr lang="en-GB" sz="2400" b="1" dirty="0" smtClean="0">
                <a:solidFill>
                  <a:srgbClr val="C00000"/>
                </a:solidFill>
              </a:rPr>
              <a:t>of dialogue </a:t>
            </a:r>
            <a:r>
              <a:rPr lang="en-GB" sz="2400" b="1" dirty="0" smtClean="0">
                <a:solidFill>
                  <a:srgbClr val="C00000"/>
                </a:solidFill>
              </a:rPr>
              <a:t>between WHO Collaborating Centre and </a:t>
            </a:r>
            <a:r>
              <a:rPr lang="en-GB" sz="2400" b="1" dirty="0" smtClean="0">
                <a:solidFill>
                  <a:srgbClr val="C00000"/>
                </a:solidFill>
              </a:rPr>
              <a:t> </a:t>
            </a:r>
            <a:r>
              <a:rPr lang="en-GB" sz="2400" b="1" dirty="0" smtClean="0">
                <a:solidFill>
                  <a:srgbClr val="C00000"/>
                </a:solidFill>
              </a:rPr>
              <a:t>PHE’s </a:t>
            </a:r>
            <a:r>
              <a:rPr lang="en-GB" sz="2400" b="1" dirty="0">
                <a:solidFill>
                  <a:srgbClr val="C00000"/>
                </a:solidFill>
              </a:rPr>
              <a:t>Health and Wellbeing </a:t>
            </a:r>
            <a:r>
              <a:rPr lang="en-GB" sz="2400" b="1" dirty="0">
                <a:solidFill>
                  <a:srgbClr val="C00000"/>
                </a:solidFill>
              </a:rPr>
              <a:t>D</a:t>
            </a:r>
            <a:r>
              <a:rPr lang="en-GB" sz="2400" b="1" dirty="0" smtClean="0">
                <a:solidFill>
                  <a:srgbClr val="C00000"/>
                </a:solidFill>
              </a:rPr>
              <a:t>irectorate </a:t>
            </a:r>
            <a:r>
              <a:rPr lang="en-GB" sz="2400" b="1" dirty="0" smtClean="0">
                <a:solidFill>
                  <a:srgbClr val="C00000"/>
                </a:solidFill>
              </a:rPr>
              <a:t>to support their </a:t>
            </a:r>
            <a:r>
              <a:rPr lang="en-GB" sz="2400" b="1" dirty="0" smtClean="0">
                <a:solidFill>
                  <a:srgbClr val="C00000"/>
                </a:solidFill>
              </a:rPr>
              <a:t>HPHP work </a:t>
            </a:r>
            <a:r>
              <a:rPr lang="en-GB" sz="2400" b="1" dirty="0" smtClean="0">
                <a:solidFill>
                  <a:srgbClr val="C00000"/>
                </a:solidFill>
              </a:rPr>
              <a:t>programme</a:t>
            </a:r>
            <a:endParaRPr lang="en-GB" dirty="0" smtClean="0"/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4" name="Right Arrow 3"/>
          <p:cNvSpPr/>
          <p:nvPr/>
        </p:nvSpPr>
        <p:spPr>
          <a:xfrm flipV="1">
            <a:off x="3059832" y="4785322"/>
            <a:ext cx="145077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6778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501</Words>
  <Application>Microsoft Office PowerPoint</Application>
  <PresentationFormat>On-screen Show (4:3)</PresentationFormat>
  <Paragraphs>89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  Cross-sector collaboration for healthy  urban environments  Evaluating the protocol between Bristol City Council ’s planning department and the local public health authority</vt:lpstr>
      <vt:lpstr>The Bristol model for healthy planning Since 2007: knowledge sharing collaboration </vt:lpstr>
      <vt:lpstr>Development of a consultation protocol</vt:lpstr>
      <vt:lpstr>Research questions and methodology </vt:lpstr>
      <vt:lpstr>Findings: capacity of NHS Bristol to respond and quality of responses </vt:lpstr>
      <vt:lpstr>Findings: planners’ knowledge of health</vt:lpstr>
      <vt:lpstr>Conclusions for Bristol City Council</vt:lpstr>
      <vt:lpstr>Conclusions for local authorities  in the new institutional setting</vt:lpstr>
      <vt:lpstr>Finally, Bristol Protocol meets objectives of Healthy People, Healthy Places Programme (HPHP) </vt:lpstr>
      <vt:lpstr>PowerPoint Presentation</vt:lpstr>
    </vt:vector>
  </TitlesOfParts>
  <Company>University of the West of England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Cross-sector collaboration for healthy  urban environments  Evaluating the protocol between Bristol City’s planning department and the local public health authority</dc:title>
  <dc:creator>Laurence Carmichael</dc:creator>
  <cp:lastModifiedBy>Laurence Carmichael</cp:lastModifiedBy>
  <cp:revision>62</cp:revision>
  <dcterms:created xsi:type="dcterms:W3CDTF">2013-08-22T13:05:16Z</dcterms:created>
  <dcterms:modified xsi:type="dcterms:W3CDTF">2013-09-04T11:32:22Z</dcterms:modified>
</cp:coreProperties>
</file>