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4161" r:id="rId3"/>
  </p:sldMasterIdLst>
  <p:notesMasterIdLst>
    <p:notesMasterId r:id="rId18"/>
  </p:notesMasterIdLst>
  <p:handoutMasterIdLst>
    <p:handoutMasterId r:id="rId19"/>
  </p:handoutMasterIdLst>
  <p:sldIdLst>
    <p:sldId id="353" r:id="rId4"/>
    <p:sldId id="370" r:id="rId5"/>
    <p:sldId id="390" r:id="rId6"/>
    <p:sldId id="385" r:id="rId7"/>
    <p:sldId id="379" r:id="rId8"/>
    <p:sldId id="362" r:id="rId9"/>
    <p:sldId id="396" r:id="rId10"/>
    <p:sldId id="359" r:id="rId11"/>
    <p:sldId id="375" r:id="rId12"/>
    <p:sldId id="380" r:id="rId13"/>
    <p:sldId id="395" r:id="rId14"/>
    <p:sldId id="391" r:id="rId15"/>
    <p:sldId id="389" r:id="rId16"/>
    <p:sldId id="397" r:id="rId17"/>
  </p:sldIdLst>
  <p:sldSz cx="9144000" cy="6858000" type="screen4x3"/>
  <p:notesSz cx="6669088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97FF"/>
    <a:srgbClr val="44FFEC"/>
    <a:srgbClr val="C3F079"/>
    <a:srgbClr val="9A1D2B"/>
    <a:srgbClr val="BF2F37"/>
    <a:srgbClr val="898989"/>
    <a:srgbClr val="5B5647"/>
    <a:srgbClr val="AAA4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3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74" y="-72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s.bris.ac.uk\filestore\estates\information\Sustainability\_share\Student%20Green%20Fund\7.%20Reporting,%20Evaluation%20&amp;%20Surveys\Green%20Gauge%20Survey\Segmentation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DEFRA Segmentation Survey of University of Bristol Students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Positive Greens</c:v>
                </c:pt>
                <c:pt idx="1">
                  <c:v>Waste Watchers</c:v>
                </c:pt>
                <c:pt idx="2">
                  <c:v>Concerned Consumers</c:v>
                </c:pt>
                <c:pt idx="3">
                  <c:v>Sideline Supporters</c:v>
                </c:pt>
                <c:pt idx="4">
                  <c:v>Cautious Participants</c:v>
                </c:pt>
                <c:pt idx="5">
                  <c:v>Stalled Starters</c:v>
                </c:pt>
                <c:pt idx="6">
                  <c:v>Honestly Disengaged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0.27</c:v>
                </c:pt>
                <c:pt idx="1">
                  <c:v>0.04</c:v>
                </c:pt>
                <c:pt idx="2">
                  <c:v>0.24</c:v>
                </c:pt>
                <c:pt idx="3">
                  <c:v>0.18</c:v>
                </c:pt>
                <c:pt idx="4">
                  <c:v>0.1</c:v>
                </c:pt>
                <c:pt idx="5">
                  <c:v>0.06</c:v>
                </c:pt>
                <c:pt idx="6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B1-4540-8675-A535CFF84D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Positive Greens</c:v>
                </c:pt>
                <c:pt idx="1">
                  <c:v>Waste Watchers</c:v>
                </c:pt>
                <c:pt idx="2">
                  <c:v>Concerned Consumers</c:v>
                </c:pt>
                <c:pt idx="3">
                  <c:v>Sideline Supporters</c:v>
                </c:pt>
                <c:pt idx="4">
                  <c:v>Cautious Participants</c:v>
                </c:pt>
                <c:pt idx="5">
                  <c:v>Stalled Starters</c:v>
                </c:pt>
                <c:pt idx="6">
                  <c:v>Honestly Disengaged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0.2697</c:v>
                </c:pt>
                <c:pt idx="1">
                  <c:v>0.1021</c:v>
                </c:pt>
                <c:pt idx="2">
                  <c:v>0.20230000000000001</c:v>
                </c:pt>
                <c:pt idx="3">
                  <c:v>0.25819999999999999</c:v>
                </c:pt>
                <c:pt idx="4">
                  <c:v>0.1021</c:v>
                </c:pt>
                <c:pt idx="5">
                  <c:v>3.4700000000000002E-2</c:v>
                </c:pt>
                <c:pt idx="6">
                  <c:v>1.1599999999999999E-2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B1-4540-8675-A535CFF84D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Positive Greens</c:v>
                </c:pt>
                <c:pt idx="1">
                  <c:v>Waste Watchers</c:v>
                </c:pt>
                <c:pt idx="2">
                  <c:v>Concerned Consumers</c:v>
                </c:pt>
                <c:pt idx="3">
                  <c:v>Sideline Supporters</c:v>
                </c:pt>
                <c:pt idx="4">
                  <c:v>Cautious Participants</c:v>
                </c:pt>
                <c:pt idx="5">
                  <c:v>Stalled Starters</c:v>
                </c:pt>
                <c:pt idx="6">
                  <c:v>Honestly Disengaged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7"/>
                <c:pt idx="0">
                  <c:v>0.44</c:v>
                </c:pt>
                <c:pt idx="1">
                  <c:v>0.06</c:v>
                </c:pt>
                <c:pt idx="2">
                  <c:v>0.11</c:v>
                </c:pt>
                <c:pt idx="3">
                  <c:v>0.27</c:v>
                </c:pt>
                <c:pt idx="4">
                  <c:v>0.1</c:v>
                </c:pt>
                <c:pt idx="5">
                  <c:v>0.01</c:v>
                </c:pt>
                <c:pt idx="6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6B1-4540-8675-A535CFF84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01197736"/>
        <c:axId val="-2102256744"/>
      </c:barChart>
      <c:catAx>
        <c:axId val="-2101197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2256744"/>
        <c:crosses val="autoZero"/>
        <c:auto val="1"/>
        <c:lblAlgn val="ctr"/>
        <c:lblOffset val="100"/>
        <c:noMultiLvlLbl val="0"/>
      </c:catAx>
      <c:valAx>
        <c:axId val="-2102256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1197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ysClr val="windowText" lastClr="000000"/>
          </a:solidFill>
          <a:latin typeface="+mn-lt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66D31C-4304-4EC1-AFD5-53B92F8175FB}" type="doc">
      <dgm:prSet loTypeId="urn:microsoft.com/office/officeart/2005/8/layout/arrow2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C5210CE3-AB3F-4EF2-A4DD-4C2C7B278D46}">
      <dgm:prSet phldrT="[Text]" custT="1"/>
      <dgm:spPr/>
      <dgm:t>
        <a:bodyPr/>
        <a:lstStyle/>
        <a:p>
          <a:r>
            <a:rPr lang="en-GB" sz="2200">
              <a:solidFill>
                <a:sysClr val="windowText" lastClr="000000"/>
              </a:solidFill>
              <a:latin typeface="Century Gothic" panose="020B0502020202020204" pitchFamily="34" charset="0"/>
            </a:rPr>
            <a:t>Learn</a:t>
          </a:r>
        </a:p>
        <a:p>
          <a:r>
            <a:rPr lang="en-GB" sz="1100">
              <a:solidFill>
                <a:sysClr val="windowText" lastClr="000000"/>
              </a:solidFill>
              <a:latin typeface="Century Gothic" panose="020B0502020202020204" pitchFamily="34" charset="0"/>
            </a:rPr>
            <a:t>Students learn about economic, social and environmental issues in their curriculum</a:t>
          </a:r>
        </a:p>
      </dgm:t>
    </dgm:pt>
    <dgm:pt modelId="{78582B80-862B-4BCE-A613-827228FD2BA5}" type="parTrans" cxnId="{9521CA77-82F5-43A7-A16F-07B4695CD959}">
      <dgm:prSet/>
      <dgm:spPr/>
      <dgm:t>
        <a:bodyPr/>
        <a:lstStyle/>
        <a:p>
          <a:endParaRPr lang="en-GB">
            <a:solidFill>
              <a:sysClr val="windowText" lastClr="000000"/>
            </a:solidFill>
            <a:latin typeface="Century Gothic" panose="020B0502020202020204" pitchFamily="34" charset="0"/>
          </a:endParaRPr>
        </a:p>
      </dgm:t>
    </dgm:pt>
    <dgm:pt modelId="{77B4E6D4-06E6-466A-8A21-3E4914BB6FB0}" type="sibTrans" cxnId="{9521CA77-82F5-43A7-A16F-07B4695CD959}">
      <dgm:prSet/>
      <dgm:spPr/>
      <dgm:t>
        <a:bodyPr/>
        <a:lstStyle/>
        <a:p>
          <a:endParaRPr lang="en-GB">
            <a:solidFill>
              <a:sysClr val="windowText" lastClr="000000"/>
            </a:solidFill>
            <a:latin typeface="Century Gothic" panose="020B0502020202020204" pitchFamily="34" charset="0"/>
          </a:endParaRPr>
        </a:p>
      </dgm:t>
    </dgm:pt>
    <dgm:pt modelId="{2A7B6E70-B9B1-4DDF-B0FE-F9E48CDE2A2D}">
      <dgm:prSet phldrT="[Text]" custT="1"/>
      <dgm:spPr/>
      <dgm:t>
        <a:bodyPr/>
        <a:lstStyle/>
        <a:p>
          <a:r>
            <a:rPr lang="en-GB" sz="2200">
              <a:solidFill>
                <a:sysClr val="windowText" lastClr="000000"/>
              </a:solidFill>
              <a:latin typeface="Century Gothic" panose="020B0502020202020204" pitchFamily="34" charset="0"/>
            </a:rPr>
            <a:t>Act</a:t>
          </a:r>
        </a:p>
        <a:p>
          <a:r>
            <a:rPr lang="en-GB" sz="1100">
              <a:solidFill>
                <a:sysClr val="windowText" lastClr="000000"/>
              </a:solidFill>
              <a:latin typeface="Century Gothic" panose="020B0502020202020204" pitchFamily="34" charset="0"/>
            </a:rPr>
            <a:t>Students act on this knowledge and develop positive environmental behaviours for waste, energy and water through practical sustainability projects</a:t>
          </a:r>
        </a:p>
      </dgm:t>
    </dgm:pt>
    <dgm:pt modelId="{487668B7-8696-43E6-A7A5-355ACA8B1241}" type="parTrans" cxnId="{DC23EBC8-6BC5-4C82-9FA8-E654590D32B3}">
      <dgm:prSet/>
      <dgm:spPr/>
      <dgm:t>
        <a:bodyPr/>
        <a:lstStyle/>
        <a:p>
          <a:endParaRPr lang="en-GB">
            <a:solidFill>
              <a:sysClr val="windowText" lastClr="000000"/>
            </a:solidFill>
            <a:latin typeface="Century Gothic" panose="020B0502020202020204" pitchFamily="34" charset="0"/>
          </a:endParaRPr>
        </a:p>
      </dgm:t>
    </dgm:pt>
    <dgm:pt modelId="{9B363604-41CC-4239-8735-CF3C410AE0E6}" type="sibTrans" cxnId="{DC23EBC8-6BC5-4C82-9FA8-E654590D32B3}">
      <dgm:prSet/>
      <dgm:spPr/>
      <dgm:t>
        <a:bodyPr/>
        <a:lstStyle/>
        <a:p>
          <a:endParaRPr lang="en-GB">
            <a:solidFill>
              <a:sysClr val="windowText" lastClr="000000"/>
            </a:solidFill>
            <a:latin typeface="Century Gothic" panose="020B0502020202020204" pitchFamily="34" charset="0"/>
          </a:endParaRPr>
        </a:p>
      </dgm:t>
    </dgm:pt>
    <dgm:pt modelId="{86F0FC0B-DB98-4062-8F1B-899292CAA4C6}">
      <dgm:prSet phldrT="[Text]" custT="1"/>
      <dgm:spPr/>
      <dgm:t>
        <a:bodyPr/>
        <a:lstStyle/>
        <a:p>
          <a:r>
            <a:rPr lang="en-GB" sz="2200">
              <a:solidFill>
                <a:sysClr val="windowText" lastClr="000000"/>
              </a:solidFill>
              <a:latin typeface="Century Gothic" panose="020B0502020202020204" pitchFamily="34" charset="0"/>
            </a:rPr>
            <a:t>Engage</a:t>
          </a:r>
        </a:p>
        <a:p>
          <a:r>
            <a:rPr lang="en-GB" sz="1100">
              <a:solidFill>
                <a:sysClr val="windowText" lastClr="000000"/>
              </a:solidFill>
              <a:latin typeface="Century Gothic" panose="020B0502020202020204" pitchFamily="34" charset="0"/>
            </a:rPr>
            <a:t>Students volunteer on sustainability projects, engage with like-minded studentsand discuss sustainability issues</a:t>
          </a:r>
        </a:p>
      </dgm:t>
    </dgm:pt>
    <dgm:pt modelId="{77B6C9CE-9363-44E9-8345-8790EE6058EB}" type="parTrans" cxnId="{B06909CF-9ECF-461B-8F17-9CA4BC9019D4}">
      <dgm:prSet/>
      <dgm:spPr/>
      <dgm:t>
        <a:bodyPr/>
        <a:lstStyle/>
        <a:p>
          <a:endParaRPr lang="en-GB">
            <a:solidFill>
              <a:sysClr val="windowText" lastClr="000000"/>
            </a:solidFill>
            <a:latin typeface="Century Gothic" panose="020B0502020202020204" pitchFamily="34" charset="0"/>
          </a:endParaRPr>
        </a:p>
      </dgm:t>
    </dgm:pt>
    <dgm:pt modelId="{C0F9315B-EF63-4C03-9B08-EE93FC7A9A7D}" type="sibTrans" cxnId="{B06909CF-9ECF-461B-8F17-9CA4BC9019D4}">
      <dgm:prSet/>
      <dgm:spPr/>
      <dgm:t>
        <a:bodyPr/>
        <a:lstStyle/>
        <a:p>
          <a:endParaRPr lang="en-GB">
            <a:solidFill>
              <a:sysClr val="windowText" lastClr="000000"/>
            </a:solidFill>
            <a:latin typeface="Century Gothic" panose="020B0502020202020204" pitchFamily="34" charset="0"/>
          </a:endParaRPr>
        </a:p>
      </dgm:t>
    </dgm:pt>
    <dgm:pt modelId="{EFBC009B-39F2-43F8-8790-9FC72B0CAFE6}">
      <dgm:prSet custT="1"/>
      <dgm:spPr/>
      <dgm:t>
        <a:bodyPr/>
        <a:lstStyle/>
        <a:p>
          <a:r>
            <a:rPr lang="en-GB" sz="2300">
              <a:solidFill>
                <a:sysClr val="windowText" lastClr="000000"/>
              </a:solidFill>
              <a:latin typeface="Century Gothic" panose="020B0502020202020204" pitchFamily="34" charset="0"/>
            </a:rPr>
            <a:t>Create</a:t>
          </a:r>
        </a:p>
        <a:p>
          <a:r>
            <a:rPr lang="en-GB" sz="1100">
              <a:solidFill>
                <a:sysClr val="windowText" lastClr="000000"/>
              </a:solidFill>
              <a:latin typeface="Century Gothic" panose="020B0502020202020204" pitchFamily="34" charset="0"/>
            </a:rPr>
            <a:t>Students take intiative to create and lead positive sustainable change through their own ideas and campaigns</a:t>
          </a:r>
        </a:p>
      </dgm:t>
    </dgm:pt>
    <dgm:pt modelId="{E044DCF1-A074-4536-A86E-B138FF5DE0A5}" type="parTrans" cxnId="{F5368572-109A-4589-BEC8-A915C0489710}">
      <dgm:prSet/>
      <dgm:spPr/>
      <dgm:t>
        <a:bodyPr/>
        <a:lstStyle/>
        <a:p>
          <a:endParaRPr lang="en-GB">
            <a:solidFill>
              <a:sysClr val="windowText" lastClr="000000"/>
            </a:solidFill>
            <a:latin typeface="Century Gothic" panose="020B0502020202020204" pitchFamily="34" charset="0"/>
          </a:endParaRPr>
        </a:p>
      </dgm:t>
    </dgm:pt>
    <dgm:pt modelId="{1D366FCF-48BF-4086-A3FF-2AEADC265499}" type="sibTrans" cxnId="{F5368572-109A-4589-BEC8-A915C0489710}">
      <dgm:prSet/>
      <dgm:spPr/>
      <dgm:t>
        <a:bodyPr/>
        <a:lstStyle/>
        <a:p>
          <a:endParaRPr lang="en-GB">
            <a:solidFill>
              <a:sysClr val="windowText" lastClr="000000"/>
            </a:solidFill>
            <a:latin typeface="Century Gothic" panose="020B0502020202020204" pitchFamily="34" charset="0"/>
          </a:endParaRPr>
        </a:p>
      </dgm:t>
    </dgm:pt>
    <dgm:pt modelId="{D2DD765A-3AC5-4464-9E3D-95ACB989B2A6}" type="pres">
      <dgm:prSet presAssocID="{4166D31C-4304-4EC1-AFD5-53B92F8175F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759F87D-74CC-4DF6-9E66-116D902FB74D}" type="pres">
      <dgm:prSet presAssocID="{4166D31C-4304-4EC1-AFD5-53B92F8175FB}" presName="arrow" presStyleLbl="bgShp" presStyleIdx="0" presStyleCnt="1"/>
      <dgm:spPr/>
    </dgm:pt>
    <dgm:pt modelId="{0B6CF53F-1A71-4E31-98A8-ECA0CD8CBEBD}" type="pres">
      <dgm:prSet presAssocID="{4166D31C-4304-4EC1-AFD5-53B92F8175FB}" presName="arrowDiagram4" presStyleCnt="0"/>
      <dgm:spPr/>
    </dgm:pt>
    <dgm:pt modelId="{C70F4C4C-FF43-4977-86F7-AE7349FE1785}" type="pres">
      <dgm:prSet presAssocID="{C5210CE3-AB3F-4EF2-A4DD-4C2C7B278D46}" presName="bullet4a" presStyleLbl="node1" presStyleIdx="0" presStyleCnt="4"/>
      <dgm:spPr>
        <a:solidFill>
          <a:schemeClr val="accent1"/>
        </a:solidFill>
      </dgm:spPr>
    </dgm:pt>
    <dgm:pt modelId="{A4722EE1-21EB-4A5F-AB3D-0441A69BFBF3}" type="pres">
      <dgm:prSet presAssocID="{C5210CE3-AB3F-4EF2-A4DD-4C2C7B278D46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FA0744-F6ED-4EB0-8CD2-FEA3279D9A68}" type="pres">
      <dgm:prSet presAssocID="{2A7B6E70-B9B1-4DDF-B0FE-F9E48CDE2A2D}" presName="bullet4b" presStyleLbl="node1" presStyleIdx="1" presStyleCnt="4"/>
      <dgm:spPr>
        <a:solidFill>
          <a:schemeClr val="accent4"/>
        </a:solidFill>
      </dgm:spPr>
    </dgm:pt>
    <dgm:pt modelId="{7C4853A9-4432-468A-8FCB-8BBD58C4AD66}" type="pres">
      <dgm:prSet presAssocID="{2A7B6E70-B9B1-4DDF-B0FE-F9E48CDE2A2D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1005C0-B4A5-4BE6-9523-F24073D5984C}" type="pres">
      <dgm:prSet presAssocID="{86F0FC0B-DB98-4062-8F1B-899292CAA4C6}" presName="bullet4c" presStyleLbl="node1" presStyleIdx="2" presStyleCnt="4"/>
      <dgm:spPr>
        <a:solidFill>
          <a:schemeClr val="accent5"/>
        </a:solidFill>
      </dgm:spPr>
    </dgm:pt>
    <dgm:pt modelId="{EA5C6074-3F4A-4947-A5F5-B5CEA2BD0835}" type="pres">
      <dgm:prSet presAssocID="{86F0FC0B-DB98-4062-8F1B-899292CAA4C6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BA6984A-F769-4E4A-AA67-5B2A8134A4BF}" type="pres">
      <dgm:prSet presAssocID="{EFBC009B-39F2-43F8-8790-9FC72B0CAFE6}" presName="bullet4d" presStyleLbl="node1" presStyleIdx="3" presStyleCnt="4"/>
      <dgm:spPr>
        <a:solidFill>
          <a:schemeClr val="accent2"/>
        </a:solidFill>
      </dgm:spPr>
    </dgm:pt>
    <dgm:pt modelId="{B5AD1CF2-9385-4FB6-B336-53D2293DE65D}" type="pres">
      <dgm:prSet presAssocID="{EFBC009B-39F2-43F8-8790-9FC72B0CAFE6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C23EBC8-6BC5-4C82-9FA8-E654590D32B3}" srcId="{4166D31C-4304-4EC1-AFD5-53B92F8175FB}" destId="{2A7B6E70-B9B1-4DDF-B0FE-F9E48CDE2A2D}" srcOrd="1" destOrd="0" parTransId="{487668B7-8696-43E6-A7A5-355ACA8B1241}" sibTransId="{9B363604-41CC-4239-8735-CF3C410AE0E6}"/>
    <dgm:cxn modelId="{4ABA7C7D-691B-0244-B4EA-CF53ED641384}" type="presOf" srcId="{C5210CE3-AB3F-4EF2-A4DD-4C2C7B278D46}" destId="{A4722EE1-21EB-4A5F-AB3D-0441A69BFBF3}" srcOrd="0" destOrd="0" presId="urn:microsoft.com/office/officeart/2005/8/layout/arrow2"/>
    <dgm:cxn modelId="{736BC4E0-9AAC-2F4A-B244-53035933BD72}" type="presOf" srcId="{2A7B6E70-B9B1-4DDF-B0FE-F9E48CDE2A2D}" destId="{7C4853A9-4432-468A-8FCB-8BBD58C4AD66}" srcOrd="0" destOrd="0" presId="urn:microsoft.com/office/officeart/2005/8/layout/arrow2"/>
    <dgm:cxn modelId="{B06909CF-9ECF-461B-8F17-9CA4BC9019D4}" srcId="{4166D31C-4304-4EC1-AFD5-53B92F8175FB}" destId="{86F0FC0B-DB98-4062-8F1B-899292CAA4C6}" srcOrd="2" destOrd="0" parTransId="{77B6C9CE-9363-44E9-8345-8790EE6058EB}" sibTransId="{C0F9315B-EF63-4C03-9B08-EE93FC7A9A7D}"/>
    <dgm:cxn modelId="{9521CA77-82F5-43A7-A16F-07B4695CD959}" srcId="{4166D31C-4304-4EC1-AFD5-53B92F8175FB}" destId="{C5210CE3-AB3F-4EF2-A4DD-4C2C7B278D46}" srcOrd="0" destOrd="0" parTransId="{78582B80-862B-4BCE-A613-827228FD2BA5}" sibTransId="{77B4E6D4-06E6-466A-8A21-3E4914BB6FB0}"/>
    <dgm:cxn modelId="{F5368572-109A-4589-BEC8-A915C0489710}" srcId="{4166D31C-4304-4EC1-AFD5-53B92F8175FB}" destId="{EFBC009B-39F2-43F8-8790-9FC72B0CAFE6}" srcOrd="3" destOrd="0" parTransId="{E044DCF1-A074-4536-A86E-B138FF5DE0A5}" sibTransId="{1D366FCF-48BF-4086-A3FF-2AEADC265499}"/>
    <dgm:cxn modelId="{90AF4E58-1CD9-6A44-8DDA-17A96AA38C5D}" type="presOf" srcId="{86F0FC0B-DB98-4062-8F1B-899292CAA4C6}" destId="{EA5C6074-3F4A-4947-A5F5-B5CEA2BD0835}" srcOrd="0" destOrd="0" presId="urn:microsoft.com/office/officeart/2005/8/layout/arrow2"/>
    <dgm:cxn modelId="{AA883425-63D3-8042-8CD8-2BD3B7B02876}" type="presOf" srcId="{4166D31C-4304-4EC1-AFD5-53B92F8175FB}" destId="{D2DD765A-3AC5-4464-9E3D-95ACB989B2A6}" srcOrd="0" destOrd="0" presId="urn:microsoft.com/office/officeart/2005/8/layout/arrow2"/>
    <dgm:cxn modelId="{99E6113B-9BE5-F34D-9804-509EEC7CBD05}" type="presOf" srcId="{EFBC009B-39F2-43F8-8790-9FC72B0CAFE6}" destId="{B5AD1CF2-9385-4FB6-B336-53D2293DE65D}" srcOrd="0" destOrd="0" presId="urn:microsoft.com/office/officeart/2005/8/layout/arrow2"/>
    <dgm:cxn modelId="{0A61860C-7EAB-8C43-9C80-36F7ABD94A6D}" type="presParOf" srcId="{D2DD765A-3AC5-4464-9E3D-95ACB989B2A6}" destId="{7759F87D-74CC-4DF6-9E66-116D902FB74D}" srcOrd="0" destOrd="0" presId="urn:microsoft.com/office/officeart/2005/8/layout/arrow2"/>
    <dgm:cxn modelId="{DFD054F0-2E21-ED43-A5FA-BF373B3AEB11}" type="presParOf" srcId="{D2DD765A-3AC5-4464-9E3D-95ACB989B2A6}" destId="{0B6CF53F-1A71-4E31-98A8-ECA0CD8CBEBD}" srcOrd="1" destOrd="0" presId="urn:microsoft.com/office/officeart/2005/8/layout/arrow2"/>
    <dgm:cxn modelId="{68EB5500-54B3-874D-82DF-60F51FB46269}" type="presParOf" srcId="{0B6CF53F-1A71-4E31-98A8-ECA0CD8CBEBD}" destId="{C70F4C4C-FF43-4977-86F7-AE7349FE1785}" srcOrd="0" destOrd="0" presId="urn:microsoft.com/office/officeart/2005/8/layout/arrow2"/>
    <dgm:cxn modelId="{AD3C4CAA-6173-564B-8EC7-7D8608AD5637}" type="presParOf" srcId="{0B6CF53F-1A71-4E31-98A8-ECA0CD8CBEBD}" destId="{A4722EE1-21EB-4A5F-AB3D-0441A69BFBF3}" srcOrd="1" destOrd="0" presId="urn:microsoft.com/office/officeart/2005/8/layout/arrow2"/>
    <dgm:cxn modelId="{5A721B9B-3183-8747-A93E-2BCB66DAB3FE}" type="presParOf" srcId="{0B6CF53F-1A71-4E31-98A8-ECA0CD8CBEBD}" destId="{CEFA0744-F6ED-4EB0-8CD2-FEA3279D9A68}" srcOrd="2" destOrd="0" presId="urn:microsoft.com/office/officeart/2005/8/layout/arrow2"/>
    <dgm:cxn modelId="{08842B4C-7028-2B4E-A437-9E6789278932}" type="presParOf" srcId="{0B6CF53F-1A71-4E31-98A8-ECA0CD8CBEBD}" destId="{7C4853A9-4432-468A-8FCB-8BBD58C4AD66}" srcOrd="3" destOrd="0" presId="urn:microsoft.com/office/officeart/2005/8/layout/arrow2"/>
    <dgm:cxn modelId="{09B308FF-BF3E-DE4D-8815-250ADF781EA2}" type="presParOf" srcId="{0B6CF53F-1A71-4E31-98A8-ECA0CD8CBEBD}" destId="{9A1005C0-B4A5-4BE6-9523-F24073D5984C}" srcOrd="4" destOrd="0" presId="urn:microsoft.com/office/officeart/2005/8/layout/arrow2"/>
    <dgm:cxn modelId="{4809E70F-ACC0-534E-9112-EDBB6E0F7CF9}" type="presParOf" srcId="{0B6CF53F-1A71-4E31-98A8-ECA0CD8CBEBD}" destId="{EA5C6074-3F4A-4947-A5F5-B5CEA2BD0835}" srcOrd="5" destOrd="0" presId="urn:microsoft.com/office/officeart/2005/8/layout/arrow2"/>
    <dgm:cxn modelId="{EB01B069-C197-EC48-B322-3791EE69F3B0}" type="presParOf" srcId="{0B6CF53F-1A71-4E31-98A8-ECA0CD8CBEBD}" destId="{FBA6984A-F769-4E4A-AA67-5B2A8134A4BF}" srcOrd="6" destOrd="0" presId="urn:microsoft.com/office/officeart/2005/8/layout/arrow2"/>
    <dgm:cxn modelId="{78103624-7B5D-9F4B-B69A-341AD732BB2E}" type="presParOf" srcId="{0B6CF53F-1A71-4E31-98A8-ECA0CD8CBEBD}" destId="{B5AD1CF2-9385-4FB6-B336-53D2293DE65D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028678-947E-BE4B-A5B2-A46072F19935}" type="doc">
      <dgm:prSet loTypeId="urn:microsoft.com/office/officeart/2005/8/layout/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40AD6E-4235-F444-9E42-3B3877CA4EEC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GB" sz="2400" dirty="0" smtClean="0">
              <a:latin typeface="Arial"/>
              <a:cs typeface="Arial"/>
            </a:rPr>
            <a:t>Students engaged in  100,000 hours of community  activity</a:t>
          </a:r>
          <a:endParaRPr lang="en-GB" sz="2400" dirty="0">
            <a:latin typeface="Arial"/>
            <a:cs typeface="Arial"/>
          </a:endParaRPr>
        </a:p>
      </dgm:t>
    </dgm:pt>
    <dgm:pt modelId="{22264E95-32B6-BC41-BA8E-8A691B2FE313}" type="parTrans" cxnId="{89A386B6-1B54-E84E-8A3F-4C8F253AA1F1}">
      <dgm:prSet/>
      <dgm:spPr/>
      <dgm:t>
        <a:bodyPr/>
        <a:lstStyle/>
        <a:p>
          <a:endParaRPr lang="en-US"/>
        </a:p>
      </dgm:t>
    </dgm:pt>
    <dgm:pt modelId="{E88E8BB5-3671-884D-A9D2-EFA5EB3BF5BA}" type="sibTrans" cxnId="{89A386B6-1B54-E84E-8A3F-4C8F253AA1F1}">
      <dgm:prSet/>
      <dgm:spPr/>
      <dgm:t>
        <a:bodyPr/>
        <a:lstStyle/>
        <a:p>
          <a:endParaRPr lang="en-US"/>
        </a:p>
      </dgm:t>
    </dgm:pt>
    <dgm:pt modelId="{706704F6-E592-A242-9EC6-1945A553CBC6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GB" sz="2400" dirty="0" smtClean="0">
              <a:latin typeface="Arial"/>
              <a:cs typeface="Arial"/>
            </a:rPr>
            <a:t>Volunteering, internships, placements for sustainability</a:t>
          </a:r>
          <a:endParaRPr lang="en-GB" sz="2400" dirty="0">
            <a:latin typeface="Arial"/>
            <a:cs typeface="Arial"/>
          </a:endParaRPr>
        </a:p>
      </dgm:t>
    </dgm:pt>
    <dgm:pt modelId="{15CF471F-BBFF-A74A-A296-3D2CC14BB446}" type="parTrans" cxnId="{7D29FC8B-CDD2-714E-99BD-E85AA176FE4B}">
      <dgm:prSet/>
      <dgm:spPr/>
      <dgm:t>
        <a:bodyPr/>
        <a:lstStyle/>
        <a:p>
          <a:endParaRPr lang="en-US"/>
        </a:p>
      </dgm:t>
    </dgm:pt>
    <dgm:pt modelId="{AC0B9977-DB12-2A49-8A8C-A2D7F9810B05}" type="sibTrans" cxnId="{7D29FC8B-CDD2-714E-99BD-E85AA176FE4B}">
      <dgm:prSet/>
      <dgm:spPr/>
      <dgm:t>
        <a:bodyPr/>
        <a:lstStyle/>
        <a:p>
          <a:endParaRPr lang="en-US"/>
        </a:p>
      </dgm:t>
    </dgm:pt>
    <dgm:pt modelId="{6A90D457-B15D-0040-9CC2-D6933BB80EE5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GB" sz="2400" dirty="0" smtClean="0">
              <a:latin typeface="Arial"/>
              <a:cs typeface="Arial"/>
            </a:rPr>
            <a:t>Over 220 Public, private sector, voluntary groups, NGOS, communities</a:t>
          </a:r>
          <a:endParaRPr lang="en-GB" sz="2400" dirty="0">
            <a:latin typeface="Arial"/>
            <a:cs typeface="Arial"/>
          </a:endParaRPr>
        </a:p>
      </dgm:t>
    </dgm:pt>
    <dgm:pt modelId="{94497C20-B640-D645-ABD2-0DD620CC72BC}" type="parTrans" cxnId="{609F15E4-5199-AD41-9C2E-0A50CE182F7E}">
      <dgm:prSet/>
      <dgm:spPr/>
      <dgm:t>
        <a:bodyPr/>
        <a:lstStyle/>
        <a:p>
          <a:endParaRPr lang="en-US"/>
        </a:p>
      </dgm:t>
    </dgm:pt>
    <dgm:pt modelId="{8C250642-E631-B640-9978-960B5B6A8CE8}" type="sibTrans" cxnId="{609F15E4-5199-AD41-9C2E-0A50CE182F7E}">
      <dgm:prSet/>
      <dgm:spPr/>
      <dgm:t>
        <a:bodyPr/>
        <a:lstStyle/>
        <a:p>
          <a:endParaRPr lang="en-US"/>
        </a:p>
      </dgm:t>
    </dgm:pt>
    <dgm:pt modelId="{786E2646-D243-D24C-88A6-5D0810B8836F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GB" sz="2400" dirty="0" smtClean="0">
              <a:latin typeface="Arial"/>
              <a:cs typeface="Arial"/>
            </a:rPr>
            <a:t>Large and small scale, individual and collective</a:t>
          </a:r>
          <a:endParaRPr lang="en-GB" sz="2400" dirty="0">
            <a:latin typeface="Arial"/>
            <a:cs typeface="Arial"/>
          </a:endParaRPr>
        </a:p>
      </dgm:t>
    </dgm:pt>
    <dgm:pt modelId="{3C0EA0DF-B935-004E-8ED1-B6C77EE99CEF}" type="parTrans" cxnId="{BA0BE607-713E-934B-A067-31BFDA3DBCB3}">
      <dgm:prSet/>
      <dgm:spPr/>
      <dgm:t>
        <a:bodyPr/>
        <a:lstStyle/>
        <a:p>
          <a:endParaRPr lang="en-US"/>
        </a:p>
      </dgm:t>
    </dgm:pt>
    <dgm:pt modelId="{FD034B12-77A6-3248-A5D6-C415F06A238C}" type="sibTrans" cxnId="{BA0BE607-713E-934B-A067-31BFDA3DBCB3}">
      <dgm:prSet/>
      <dgm:spPr/>
      <dgm:t>
        <a:bodyPr/>
        <a:lstStyle/>
        <a:p>
          <a:endParaRPr lang="en-US"/>
        </a:p>
      </dgm:t>
    </dgm:pt>
    <dgm:pt modelId="{89ABD51D-A499-6249-9788-73BF0B09EA31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GB" sz="2400" dirty="0" smtClean="0">
              <a:latin typeface="Arial"/>
              <a:cs typeface="Arial"/>
            </a:rPr>
            <a:t>NOT just this year, but every year</a:t>
          </a:r>
          <a:endParaRPr lang="en-GB" sz="2400" dirty="0">
            <a:latin typeface="Arial"/>
            <a:cs typeface="Arial"/>
          </a:endParaRPr>
        </a:p>
      </dgm:t>
    </dgm:pt>
    <dgm:pt modelId="{2F1382EB-00EC-8A4F-9DE7-141095732B45}" type="parTrans" cxnId="{D122F676-E3D0-3345-81D3-8921AB5FF04C}">
      <dgm:prSet/>
      <dgm:spPr/>
      <dgm:t>
        <a:bodyPr/>
        <a:lstStyle/>
        <a:p>
          <a:endParaRPr lang="en-US"/>
        </a:p>
      </dgm:t>
    </dgm:pt>
    <dgm:pt modelId="{27980F5C-11ED-484D-A734-A0CC8E35965C}" type="sibTrans" cxnId="{D122F676-E3D0-3345-81D3-8921AB5FF04C}">
      <dgm:prSet/>
      <dgm:spPr/>
      <dgm:t>
        <a:bodyPr/>
        <a:lstStyle/>
        <a:p>
          <a:endParaRPr lang="en-US"/>
        </a:p>
      </dgm:t>
    </dgm:pt>
    <dgm:pt modelId="{E9D99B51-92AF-4746-9CE2-0142D4A07E72}" type="pres">
      <dgm:prSet presAssocID="{27028678-947E-BE4B-A5B2-A46072F199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C73FD1-9B7E-F242-9B44-417EA8E8A1E1}" type="pres">
      <dgm:prSet presAssocID="{89ABD51D-A499-6249-9788-73BF0B09EA31}" presName="boxAndChildren" presStyleCnt="0"/>
      <dgm:spPr/>
    </dgm:pt>
    <dgm:pt modelId="{6B2F755B-9A55-234B-BFD9-189887B22859}" type="pres">
      <dgm:prSet presAssocID="{89ABD51D-A499-6249-9788-73BF0B09EA31}" presName="parentTextBox" presStyleLbl="node1" presStyleIdx="0" presStyleCnt="5"/>
      <dgm:spPr/>
      <dgm:t>
        <a:bodyPr/>
        <a:lstStyle/>
        <a:p>
          <a:endParaRPr lang="en-US"/>
        </a:p>
      </dgm:t>
    </dgm:pt>
    <dgm:pt modelId="{694CF86B-D70E-244D-B3B2-93E820002D0C}" type="pres">
      <dgm:prSet presAssocID="{FD034B12-77A6-3248-A5D6-C415F06A238C}" presName="sp" presStyleCnt="0"/>
      <dgm:spPr/>
    </dgm:pt>
    <dgm:pt modelId="{D94E0094-DD05-6647-8199-5EE6270E81B0}" type="pres">
      <dgm:prSet presAssocID="{786E2646-D243-D24C-88A6-5D0810B8836F}" presName="arrowAndChildren" presStyleCnt="0"/>
      <dgm:spPr/>
    </dgm:pt>
    <dgm:pt modelId="{761E52D9-9310-9A42-94B6-585B8843E6FF}" type="pres">
      <dgm:prSet presAssocID="{786E2646-D243-D24C-88A6-5D0810B8836F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A3E25622-6126-0E4D-9BB2-8161A0DD6A6F}" type="pres">
      <dgm:prSet presAssocID="{8C250642-E631-B640-9978-960B5B6A8CE8}" presName="sp" presStyleCnt="0"/>
      <dgm:spPr/>
    </dgm:pt>
    <dgm:pt modelId="{D7621CE6-B92A-C74F-9391-409F3CB52D75}" type="pres">
      <dgm:prSet presAssocID="{6A90D457-B15D-0040-9CC2-D6933BB80EE5}" presName="arrowAndChildren" presStyleCnt="0"/>
      <dgm:spPr/>
    </dgm:pt>
    <dgm:pt modelId="{2FB43D26-B917-6B48-A8F2-5CFEF3FEE10F}" type="pres">
      <dgm:prSet presAssocID="{6A90D457-B15D-0040-9CC2-D6933BB80EE5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F512B7F2-E656-B045-8C36-93CC3F864FB1}" type="pres">
      <dgm:prSet presAssocID="{AC0B9977-DB12-2A49-8A8C-A2D7F9810B05}" presName="sp" presStyleCnt="0"/>
      <dgm:spPr/>
    </dgm:pt>
    <dgm:pt modelId="{7039B4BF-F545-A44F-A958-C25B4D4293EA}" type="pres">
      <dgm:prSet presAssocID="{706704F6-E592-A242-9EC6-1945A553CBC6}" presName="arrowAndChildren" presStyleCnt="0"/>
      <dgm:spPr/>
    </dgm:pt>
    <dgm:pt modelId="{4B9CE6BC-988F-914C-821A-0E164129AD36}" type="pres">
      <dgm:prSet presAssocID="{706704F6-E592-A242-9EC6-1945A553CBC6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8234AE62-3D8C-914F-84EC-2995C71D579D}" type="pres">
      <dgm:prSet presAssocID="{E88E8BB5-3671-884D-A9D2-EFA5EB3BF5BA}" presName="sp" presStyleCnt="0"/>
      <dgm:spPr/>
    </dgm:pt>
    <dgm:pt modelId="{A9F39A60-0381-0D44-9162-6C11BFF25C65}" type="pres">
      <dgm:prSet presAssocID="{AA40AD6E-4235-F444-9E42-3B3877CA4EEC}" presName="arrowAndChildren" presStyleCnt="0"/>
      <dgm:spPr/>
    </dgm:pt>
    <dgm:pt modelId="{D7D36B46-2D70-2543-BDCC-1883BFCC68B0}" type="pres">
      <dgm:prSet presAssocID="{AA40AD6E-4235-F444-9E42-3B3877CA4EEC}" presName="parentTextArrow" presStyleLbl="node1" presStyleIdx="4" presStyleCnt="5"/>
      <dgm:spPr/>
      <dgm:t>
        <a:bodyPr/>
        <a:lstStyle/>
        <a:p>
          <a:endParaRPr lang="en-US"/>
        </a:p>
      </dgm:t>
    </dgm:pt>
  </dgm:ptLst>
  <dgm:cxnLst>
    <dgm:cxn modelId="{EA72C0A8-DC1B-4F43-8D1B-8A03ABAF63D7}" type="presOf" srcId="{27028678-947E-BE4B-A5B2-A46072F19935}" destId="{E9D99B51-92AF-4746-9CE2-0142D4A07E72}" srcOrd="0" destOrd="0" presId="urn:microsoft.com/office/officeart/2005/8/layout/process4"/>
    <dgm:cxn modelId="{B9C7740F-095C-554F-97D7-AB57A5277F3D}" type="presOf" srcId="{AA40AD6E-4235-F444-9E42-3B3877CA4EEC}" destId="{D7D36B46-2D70-2543-BDCC-1883BFCC68B0}" srcOrd="0" destOrd="0" presId="urn:microsoft.com/office/officeart/2005/8/layout/process4"/>
    <dgm:cxn modelId="{7D29FC8B-CDD2-714E-99BD-E85AA176FE4B}" srcId="{27028678-947E-BE4B-A5B2-A46072F19935}" destId="{706704F6-E592-A242-9EC6-1945A553CBC6}" srcOrd="1" destOrd="0" parTransId="{15CF471F-BBFF-A74A-A296-3D2CC14BB446}" sibTransId="{AC0B9977-DB12-2A49-8A8C-A2D7F9810B05}"/>
    <dgm:cxn modelId="{609F15E4-5199-AD41-9C2E-0A50CE182F7E}" srcId="{27028678-947E-BE4B-A5B2-A46072F19935}" destId="{6A90D457-B15D-0040-9CC2-D6933BB80EE5}" srcOrd="2" destOrd="0" parTransId="{94497C20-B640-D645-ABD2-0DD620CC72BC}" sibTransId="{8C250642-E631-B640-9978-960B5B6A8CE8}"/>
    <dgm:cxn modelId="{6194ADC8-95AB-1A49-80EF-36DD53274CF4}" type="presOf" srcId="{89ABD51D-A499-6249-9788-73BF0B09EA31}" destId="{6B2F755B-9A55-234B-BFD9-189887B22859}" srcOrd="0" destOrd="0" presId="urn:microsoft.com/office/officeart/2005/8/layout/process4"/>
    <dgm:cxn modelId="{CAE9B64E-B494-1A4E-9E31-D258E6281147}" type="presOf" srcId="{786E2646-D243-D24C-88A6-5D0810B8836F}" destId="{761E52D9-9310-9A42-94B6-585B8843E6FF}" srcOrd="0" destOrd="0" presId="urn:microsoft.com/office/officeart/2005/8/layout/process4"/>
    <dgm:cxn modelId="{9C8E5CC9-D4EF-FD42-A0D2-31E8AD6850CD}" type="presOf" srcId="{6A90D457-B15D-0040-9CC2-D6933BB80EE5}" destId="{2FB43D26-B917-6B48-A8F2-5CFEF3FEE10F}" srcOrd="0" destOrd="0" presId="urn:microsoft.com/office/officeart/2005/8/layout/process4"/>
    <dgm:cxn modelId="{D122F676-E3D0-3345-81D3-8921AB5FF04C}" srcId="{27028678-947E-BE4B-A5B2-A46072F19935}" destId="{89ABD51D-A499-6249-9788-73BF0B09EA31}" srcOrd="4" destOrd="0" parTransId="{2F1382EB-00EC-8A4F-9DE7-141095732B45}" sibTransId="{27980F5C-11ED-484D-A734-A0CC8E35965C}"/>
    <dgm:cxn modelId="{89A386B6-1B54-E84E-8A3F-4C8F253AA1F1}" srcId="{27028678-947E-BE4B-A5B2-A46072F19935}" destId="{AA40AD6E-4235-F444-9E42-3B3877CA4EEC}" srcOrd="0" destOrd="0" parTransId="{22264E95-32B6-BC41-BA8E-8A691B2FE313}" sibTransId="{E88E8BB5-3671-884D-A9D2-EFA5EB3BF5BA}"/>
    <dgm:cxn modelId="{FBC8F02E-B1D5-A24E-BBA7-C0A174876197}" type="presOf" srcId="{706704F6-E592-A242-9EC6-1945A553CBC6}" destId="{4B9CE6BC-988F-914C-821A-0E164129AD36}" srcOrd="0" destOrd="0" presId="urn:microsoft.com/office/officeart/2005/8/layout/process4"/>
    <dgm:cxn modelId="{BA0BE607-713E-934B-A067-31BFDA3DBCB3}" srcId="{27028678-947E-BE4B-A5B2-A46072F19935}" destId="{786E2646-D243-D24C-88A6-5D0810B8836F}" srcOrd="3" destOrd="0" parTransId="{3C0EA0DF-B935-004E-8ED1-B6C77EE99CEF}" sibTransId="{FD034B12-77A6-3248-A5D6-C415F06A238C}"/>
    <dgm:cxn modelId="{F05EB719-08C4-B847-95F6-67FE678EF113}" type="presParOf" srcId="{E9D99B51-92AF-4746-9CE2-0142D4A07E72}" destId="{37C73FD1-9B7E-F242-9B44-417EA8E8A1E1}" srcOrd="0" destOrd="0" presId="urn:microsoft.com/office/officeart/2005/8/layout/process4"/>
    <dgm:cxn modelId="{87221345-886F-AA4B-89A2-B19285256892}" type="presParOf" srcId="{37C73FD1-9B7E-F242-9B44-417EA8E8A1E1}" destId="{6B2F755B-9A55-234B-BFD9-189887B22859}" srcOrd="0" destOrd="0" presId="urn:microsoft.com/office/officeart/2005/8/layout/process4"/>
    <dgm:cxn modelId="{38973BAB-E445-8640-B054-5080803AC775}" type="presParOf" srcId="{E9D99B51-92AF-4746-9CE2-0142D4A07E72}" destId="{694CF86B-D70E-244D-B3B2-93E820002D0C}" srcOrd="1" destOrd="0" presId="urn:microsoft.com/office/officeart/2005/8/layout/process4"/>
    <dgm:cxn modelId="{EC324FD5-87F7-E940-9F86-075ADB955EFF}" type="presParOf" srcId="{E9D99B51-92AF-4746-9CE2-0142D4A07E72}" destId="{D94E0094-DD05-6647-8199-5EE6270E81B0}" srcOrd="2" destOrd="0" presId="urn:microsoft.com/office/officeart/2005/8/layout/process4"/>
    <dgm:cxn modelId="{84F418ED-EEB3-1749-8FA5-C6FABDED2D83}" type="presParOf" srcId="{D94E0094-DD05-6647-8199-5EE6270E81B0}" destId="{761E52D9-9310-9A42-94B6-585B8843E6FF}" srcOrd="0" destOrd="0" presId="urn:microsoft.com/office/officeart/2005/8/layout/process4"/>
    <dgm:cxn modelId="{DCC91CC7-EAE5-1C48-89C7-EBFBB23B1F14}" type="presParOf" srcId="{E9D99B51-92AF-4746-9CE2-0142D4A07E72}" destId="{A3E25622-6126-0E4D-9BB2-8161A0DD6A6F}" srcOrd="3" destOrd="0" presId="urn:microsoft.com/office/officeart/2005/8/layout/process4"/>
    <dgm:cxn modelId="{24757C89-53B6-ED4F-9EF4-42323CEE593D}" type="presParOf" srcId="{E9D99B51-92AF-4746-9CE2-0142D4A07E72}" destId="{D7621CE6-B92A-C74F-9391-409F3CB52D75}" srcOrd="4" destOrd="0" presId="urn:microsoft.com/office/officeart/2005/8/layout/process4"/>
    <dgm:cxn modelId="{789639C9-6DBB-AF43-8F77-818DA8EB87FE}" type="presParOf" srcId="{D7621CE6-B92A-C74F-9391-409F3CB52D75}" destId="{2FB43D26-B917-6B48-A8F2-5CFEF3FEE10F}" srcOrd="0" destOrd="0" presId="urn:microsoft.com/office/officeart/2005/8/layout/process4"/>
    <dgm:cxn modelId="{D266E22E-579F-A842-8872-727223A69D11}" type="presParOf" srcId="{E9D99B51-92AF-4746-9CE2-0142D4A07E72}" destId="{F512B7F2-E656-B045-8C36-93CC3F864FB1}" srcOrd="5" destOrd="0" presId="urn:microsoft.com/office/officeart/2005/8/layout/process4"/>
    <dgm:cxn modelId="{87E2A92A-FA26-0E4F-8465-22C660858D65}" type="presParOf" srcId="{E9D99B51-92AF-4746-9CE2-0142D4A07E72}" destId="{7039B4BF-F545-A44F-A958-C25B4D4293EA}" srcOrd="6" destOrd="0" presId="urn:microsoft.com/office/officeart/2005/8/layout/process4"/>
    <dgm:cxn modelId="{30DC7DF7-9A72-8B44-BC35-F497033D0B36}" type="presParOf" srcId="{7039B4BF-F545-A44F-A958-C25B4D4293EA}" destId="{4B9CE6BC-988F-914C-821A-0E164129AD36}" srcOrd="0" destOrd="0" presId="urn:microsoft.com/office/officeart/2005/8/layout/process4"/>
    <dgm:cxn modelId="{2008B658-0F90-E144-BAAB-DDA00999F8BC}" type="presParOf" srcId="{E9D99B51-92AF-4746-9CE2-0142D4A07E72}" destId="{8234AE62-3D8C-914F-84EC-2995C71D579D}" srcOrd="7" destOrd="0" presId="urn:microsoft.com/office/officeart/2005/8/layout/process4"/>
    <dgm:cxn modelId="{D4305F63-6CD2-5C4B-AC41-C5B1573ECDC0}" type="presParOf" srcId="{E9D99B51-92AF-4746-9CE2-0142D4A07E72}" destId="{A9F39A60-0381-0D44-9162-6C11BFF25C65}" srcOrd="8" destOrd="0" presId="urn:microsoft.com/office/officeart/2005/8/layout/process4"/>
    <dgm:cxn modelId="{5AAC7BA5-2C3D-C44C-9D16-7DF66C77D9B4}" type="presParOf" srcId="{A9F39A60-0381-0D44-9162-6C11BFF25C65}" destId="{D7D36B46-2D70-2543-BDCC-1883BFCC68B0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9F87D-74CC-4DF6-9E66-116D902FB74D}">
      <dsp:nvSpPr>
        <dsp:cNvPr id="0" name=""/>
        <dsp:cNvSpPr/>
      </dsp:nvSpPr>
      <dsp:spPr>
        <a:xfrm>
          <a:off x="0" y="216023"/>
          <a:ext cx="8640959" cy="5400599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F4C4C-FF43-4977-86F7-AE7349FE1785}">
      <dsp:nvSpPr>
        <dsp:cNvPr id="0" name=""/>
        <dsp:cNvSpPr/>
      </dsp:nvSpPr>
      <dsp:spPr>
        <a:xfrm>
          <a:off x="851134" y="4231910"/>
          <a:ext cx="198742" cy="198742"/>
        </a:xfrm>
        <a:prstGeom prst="ellipse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22EE1-21EB-4A5F-AB3D-0441A69BFBF3}">
      <dsp:nvSpPr>
        <dsp:cNvPr id="0" name=""/>
        <dsp:cNvSpPr/>
      </dsp:nvSpPr>
      <dsp:spPr>
        <a:xfrm>
          <a:off x="950505" y="4331281"/>
          <a:ext cx="1477604" cy="12853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09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>
              <a:solidFill>
                <a:sysClr val="windowText" lastClr="000000"/>
              </a:solidFill>
              <a:latin typeface="Century Gothic" panose="020B0502020202020204" pitchFamily="34" charset="0"/>
            </a:rPr>
            <a:t>Learn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>
              <a:solidFill>
                <a:sysClr val="windowText" lastClr="000000"/>
              </a:solidFill>
              <a:latin typeface="Century Gothic" panose="020B0502020202020204" pitchFamily="34" charset="0"/>
            </a:rPr>
            <a:t>Students learn about economic, social and environmental issues in their curriculum</a:t>
          </a:r>
        </a:p>
      </dsp:txBody>
      <dsp:txXfrm>
        <a:off x="950505" y="4331281"/>
        <a:ext cx="1477604" cy="1285342"/>
      </dsp:txXfrm>
    </dsp:sp>
    <dsp:sp modelId="{CEFA0744-F6ED-4EB0-8CD2-FEA3279D9A68}">
      <dsp:nvSpPr>
        <dsp:cNvPr id="0" name=""/>
        <dsp:cNvSpPr/>
      </dsp:nvSpPr>
      <dsp:spPr>
        <a:xfrm>
          <a:off x="2255290" y="2975730"/>
          <a:ext cx="345638" cy="345638"/>
        </a:xfrm>
        <a:prstGeom prst="ellipse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4853A9-4432-468A-8FCB-8BBD58C4AD66}">
      <dsp:nvSpPr>
        <dsp:cNvPr id="0" name=""/>
        <dsp:cNvSpPr/>
      </dsp:nvSpPr>
      <dsp:spPr>
        <a:xfrm>
          <a:off x="2428109" y="3148549"/>
          <a:ext cx="1814601" cy="2468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3147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>
              <a:solidFill>
                <a:sysClr val="windowText" lastClr="000000"/>
              </a:solidFill>
              <a:latin typeface="Century Gothic" panose="020B0502020202020204" pitchFamily="34" charset="0"/>
            </a:rPr>
            <a:t>Act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>
              <a:solidFill>
                <a:sysClr val="windowText" lastClr="000000"/>
              </a:solidFill>
              <a:latin typeface="Century Gothic" panose="020B0502020202020204" pitchFamily="34" charset="0"/>
            </a:rPr>
            <a:t>Students act on this knowledge and develop positive environmental behaviours for waste, energy and water through practical sustainability projects</a:t>
          </a:r>
        </a:p>
      </dsp:txBody>
      <dsp:txXfrm>
        <a:off x="2428109" y="3148549"/>
        <a:ext cx="1814601" cy="2468074"/>
      </dsp:txXfrm>
    </dsp:sp>
    <dsp:sp modelId="{9A1005C0-B4A5-4BE6-9523-F24073D5984C}">
      <dsp:nvSpPr>
        <dsp:cNvPr id="0" name=""/>
        <dsp:cNvSpPr/>
      </dsp:nvSpPr>
      <dsp:spPr>
        <a:xfrm>
          <a:off x="4048289" y="2050067"/>
          <a:ext cx="457970" cy="457970"/>
        </a:xfrm>
        <a:prstGeom prst="ellipse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5C6074-3F4A-4947-A5F5-B5CEA2BD0835}">
      <dsp:nvSpPr>
        <dsp:cNvPr id="0" name=""/>
        <dsp:cNvSpPr/>
      </dsp:nvSpPr>
      <dsp:spPr>
        <a:xfrm>
          <a:off x="4277275" y="2279053"/>
          <a:ext cx="1814601" cy="3337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2669" tIns="0" rIns="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>
              <a:solidFill>
                <a:sysClr val="windowText" lastClr="000000"/>
              </a:solidFill>
              <a:latin typeface="Century Gothic" panose="020B0502020202020204" pitchFamily="34" charset="0"/>
            </a:rPr>
            <a:t>Engage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>
              <a:solidFill>
                <a:sysClr val="windowText" lastClr="000000"/>
              </a:solidFill>
              <a:latin typeface="Century Gothic" panose="020B0502020202020204" pitchFamily="34" charset="0"/>
            </a:rPr>
            <a:t>Students volunteer on sustainability projects, engage with like-minded studentsand discuss sustainability issues</a:t>
          </a:r>
        </a:p>
      </dsp:txBody>
      <dsp:txXfrm>
        <a:off x="4277275" y="2279053"/>
        <a:ext cx="1814601" cy="3337570"/>
      </dsp:txXfrm>
    </dsp:sp>
    <dsp:sp modelId="{FBA6984A-F769-4E4A-AA67-5B2A8134A4BF}">
      <dsp:nvSpPr>
        <dsp:cNvPr id="0" name=""/>
        <dsp:cNvSpPr/>
      </dsp:nvSpPr>
      <dsp:spPr>
        <a:xfrm>
          <a:off x="6001146" y="1437639"/>
          <a:ext cx="613508" cy="613508"/>
        </a:xfrm>
        <a:prstGeom prst="ellipse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AD1CF2-9385-4FB6-B336-53D2293DE65D}">
      <dsp:nvSpPr>
        <dsp:cNvPr id="0" name=""/>
        <dsp:cNvSpPr/>
      </dsp:nvSpPr>
      <dsp:spPr>
        <a:xfrm>
          <a:off x="6307900" y="1744393"/>
          <a:ext cx="1814601" cy="3872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5085" tIns="0" rIns="0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>
              <a:solidFill>
                <a:sysClr val="windowText" lastClr="000000"/>
              </a:solidFill>
              <a:latin typeface="Century Gothic" panose="020B0502020202020204" pitchFamily="34" charset="0"/>
            </a:rPr>
            <a:t>Create</a:t>
          </a:r>
        </a:p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>
              <a:solidFill>
                <a:sysClr val="windowText" lastClr="000000"/>
              </a:solidFill>
              <a:latin typeface="Century Gothic" panose="020B0502020202020204" pitchFamily="34" charset="0"/>
            </a:rPr>
            <a:t>Students take intiative to create and lead positive sustainable change through their own ideas and campaigns</a:t>
          </a:r>
        </a:p>
      </dsp:txBody>
      <dsp:txXfrm>
        <a:off x="6307900" y="1744393"/>
        <a:ext cx="1814601" cy="38722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F755B-9A55-234B-BFD9-189887B22859}">
      <dsp:nvSpPr>
        <dsp:cNvPr id="0" name=""/>
        <dsp:cNvSpPr/>
      </dsp:nvSpPr>
      <dsp:spPr>
        <a:xfrm>
          <a:off x="0" y="4389920"/>
          <a:ext cx="8640960" cy="720203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Arial"/>
              <a:cs typeface="Arial"/>
            </a:rPr>
            <a:t>NOT just this year, but every year</a:t>
          </a:r>
          <a:endParaRPr lang="en-GB" sz="2400" kern="1200" dirty="0">
            <a:latin typeface="Arial"/>
            <a:cs typeface="Arial"/>
          </a:endParaRPr>
        </a:p>
      </dsp:txBody>
      <dsp:txXfrm>
        <a:off x="0" y="4389920"/>
        <a:ext cx="8640960" cy="720203"/>
      </dsp:txXfrm>
    </dsp:sp>
    <dsp:sp modelId="{761E52D9-9310-9A42-94B6-585B8843E6FF}">
      <dsp:nvSpPr>
        <dsp:cNvPr id="0" name=""/>
        <dsp:cNvSpPr/>
      </dsp:nvSpPr>
      <dsp:spPr>
        <a:xfrm rot="10800000">
          <a:off x="0" y="3293051"/>
          <a:ext cx="8640960" cy="1107672"/>
        </a:xfrm>
        <a:prstGeom prst="upArrowCallou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Arial"/>
              <a:cs typeface="Arial"/>
            </a:rPr>
            <a:t>Large and small scale, individual and collective</a:t>
          </a:r>
          <a:endParaRPr lang="en-GB" sz="2400" kern="1200" dirty="0">
            <a:latin typeface="Arial"/>
            <a:cs typeface="Arial"/>
          </a:endParaRPr>
        </a:p>
      </dsp:txBody>
      <dsp:txXfrm rot="10800000">
        <a:off x="0" y="3293051"/>
        <a:ext cx="8640960" cy="719732"/>
      </dsp:txXfrm>
    </dsp:sp>
    <dsp:sp modelId="{2FB43D26-B917-6B48-A8F2-5CFEF3FEE10F}">
      <dsp:nvSpPr>
        <dsp:cNvPr id="0" name=""/>
        <dsp:cNvSpPr/>
      </dsp:nvSpPr>
      <dsp:spPr>
        <a:xfrm rot="10800000">
          <a:off x="0" y="2196182"/>
          <a:ext cx="8640960" cy="1107672"/>
        </a:xfrm>
        <a:prstGeom prst="upArrowCallou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Arial"/>
              <a:cs typeface="Arial"/>
            </a:rPr>
            <a:t>Over 220 Public, private sector, voluntary groups, NGOS, communities</a:t>
          </a:r>
          <a:endParaRPr lang="en-GB" sz="2400" kern="1200" dirty="0">
            <a:latin typeface="Arial"/>
            <a:cs typeface="Arial"/>
          </a:endParaRPr>
        </a:p>
      </dsp:txBody>
      <dsp:txXfrm rot="10800000">
        <a:off x="0" y="2196182"/>
        <a:ext cx="8640960" cy="719732"/>
      </dsp:txXfrm>
    </dsp:sp>
    <dsp:sp modelId="{4B9CE6BC-988F-914C-821A-0E164129AD36}">
      <dsp:nvSpPr>
        <dsp:cNvPr id="0" name=""/>
        <dsp:cNvSpPr/>
      </dsp:nvSpPr>
      <dsp:spPr>
        <a:xfrm rot="10800000">
          <a:off x="0" y="1099313"/>
          <a:ext cx="8640960" cy="1107672"/>
        </a:xfrm>
        <a:prstGeom prst="upArrowCallou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Arial"/>
              <a:cs typeface="Arial"/>
            </a:rPr>
            <a:t>Volunteering, internships, placements for sustainability</a:t>
          </a:r>
          <a:endParaRPr lang="en-GB" sz="2400" kern="1200" dirty="0">
            <a:latin typeface="Arial"/>
            <a:cs typeface="Arial"/>
          </a:endParaRPr>
        </a:p>
      </dsp:txBody>
      <dsp:txXfrm rot="10800000">
        <a:off x="0" y="1099313"/>
        <a:ext cx="8640960" cy="719732"/>
      </dsp:txXfrm>
    </dsp:sp>
    <dsp:sp modelId="{D7D36B46-2D70-2543-BDCC-1883BFCC68B0}">
      <dsp:nvSpPr>
        <dsp:cNvPr id="0" name=""/>
        <dsp:cNvSpPr/>
      </dsp:nvSpPr>
      <dsp:spPr>
        <a:xfrm rot="10800000">
          <a:off x="0" y="2443"/>
          <a:ext cx="8640960" cy="1107672"/>
        </a:xfrm>
        <a:prstGeom prst="upArrowCallou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>
              <a:latin typeface="Arial"/>
              <a:cs typeface="Arial"/>
            </a:rPr>
            <a:t>Students engaged in  100,000 hours of community  activity</a:t>
          </a:r>
          <a:endParaRPr lang="en-GB" sz="2400" kern="1200" dirty="0">
            <a:latin typeface="Arial"/>
            <a:cs typeface="Arial"/>
          </a:endParaRPr>
        </a:p>
      </dsp:txBody>
      <dsp:txXfrm rot="10800000">
        <a:off x="0" y="2443"/>
        <a:ext cx="8640960" cy="719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D532C7DE-CBAA-324E-B396-51427EE48736}" type="datetimeFigureOut">
              <a:rPr lang="en-GB"/>
              <a:pPr>
                <a:defRPr/>
              </a:pPr>
              <a:t>23/06/2016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9B78A54F-5564-D74F-BF36-CBDD64D31B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816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8F71A3A3-BAF5-1D4F-B0BF-F9358E74C4D9}" type="datetimeFigureOut">
              <a:rPr lang="en-GB"/>
              <a:pPr>
                <a:defRPr/>
              </a:pPr>
              <a:t>23/06/2016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FF74FAA9-F5B6-A543-BEC9-F5500D6A82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20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14DDAB-F54C-B34D-8653-4E3E728B06BF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4831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>
              <a:latin typeface="Calibri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6D1750-663A-FC4C-A604-9895B945FD62}" type="slidenum">
              <a:rPr lang="en-GB" sz="1200">
                <a:latin typeface="Calibri" charset="0"/>
              </a:rPr>
              <a:pPr/>
              <a:t>5</a:t>
            </a:fld>
            <a:endParaRPr lang="en-GB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4FAA9-F5B6-A543-BEC9-F5500D6A8286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859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6775" y="739775"/>
            <a:ext cx="4935538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14DDAB-F54C-B34D-8653-4E3E728B06BF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293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Note – backroom different in each </a:t>
            </a:r>
            <a:r>
              <a:rPr lang="en-US" dirty="0" err="1" smtClean="0"/>
              <a:t>uni</a:t>
            </a:r>
            <a:r>
              <a:rPr lang="en-US" dirty="0" smtClean="0"/>
              <a:t> but front window the same</a:t>
            </a:r>
          </a:p>
          <a:p>
            <a:pPr marL="228600" indent="-228600">
              <a:buAutoNum type="arabicPeriod"/>
            </a:pPr>
            <a:r>
              <a:rPr lang="en-US" dirty="0" smtClean="0"/>
              <a:t>Map  - holistic curricular and extra curricular – </a:t>
            </a:r>
            <a:r>
              <a:rPr lang="en-US" dirty="0" err="1" smtClean="0"/>
              <a:t>reall</a:t>
            </a:r>
            <a:r>
              <a:rPr lang="en-US" dirty="0" smtClean="0"/>
              <a:t> important as avoids some of </a:t>
            </a:r>
            <a:r>
              <a:rPr lang="en-US" dirty="0" err="1" smtClean="0"/>
              <a:t>ht</a:t>
            </a:r>
            <a:r>
              <a:rPr lang="en-US" dirty="0" smtClean="0"/>
              <a:t> </a:t>
            </a:r>
            <a:r>
              <a:rPr lang="en-US" dirty="0" err="1" smtClean="0"/>
              <a:t>eprojects</a:t>
            </a:r>
            <a:r>
              <a:rPr lang="en-US" dirty="0" smtClean="0"/>
              <a:t> of matching curriculum projects to the community – they don</a:t>
            </a:r>
            <a:r>
              <a:rPr lang="fr-FR" dirty="0" smtClean="0"/>
              <a:t>’</a:t>
            </a:r>
            <a:r>
              <a:rPr lang="en-US" dirty="0" smtClean="0"/>
              <a:t>t come to you and say we want to be part of a student curriculum project….. They have an idea and think the </a:t>
            </a:r>
            <a:r>
              <a:rPr lang="en-US" dirty="0" err="1" smtClean="0"/>
              <a:t>uni</a:t>
            </a:r>
            <a:r>
              <a:rPr lang="en-US" dirty="0" smtClean="0"/>
              <a:t> might be interested</a:t>
            </a:r>
            <a:r>
              <a:rPr lang="en-US" baseline="0" dirty="0" smtClean="0"/>
              <a:t> in working with them on it. </a:t>
            </a:r>
            <a:endParaRPr lang="en-US" dirty="0" smtClean="0"/>
          </a:p>
          <a:p>
            <a:pPr marL="228600" indent="-228600">
              <a:buAutoNum type="arabicPeriod"/>
            </a:pPr>
            <a:r>
              <a:rPr lang="en-US" dirty="0" smtClean="0"/>
              <a:t>Surface – you don</a:t>
            </a:r>
            <a:r>
              <a:rPr lang="fr-FR" dirty="0" smtClean="0"/>
              <a:t>’</a:t>
            </a:r>
            <a:r>
              <a:rPr lang="en-US" dirty="0" smtClean="0"/>
              <a:t>t know everything</a:t>
            </a:r>
            <a:r>
              <a:rPr lang="en-US" baseline="0" dirty="0" smtClean="0"/>
              <a:t> that</a:t>
            </a:r>
            <a:r>
              <a:rPr lang="fr-FR" baseline="0" dirty="0" smtClean="0"/>
              <a:t>’</a:t>
            </a:r>
            <a:r>
              <a:rPr lang="en-US" baseline="0" dirty="0" smtClean="0"/>
              <a:t>s going on –innovation comes form lots of places -  need to surface and you will be amazed</a:t>
            </a:r>
          </a:p>
          <a:p>
            <a:pPr marL="0" indent="0">
              <a:buNone/>
            </a:pPr>
            <a:r>
              <a:rPr lang="en-US" baseline="0" dirty="0" smtClean="0"/>
              <a:t> - motive to surface</a:t>
            </a:r>
          </a:p>
          <a:p>
            <a:pPr marL="0" indent="0">
              <a:buNone/>
            </a:pPr>
            <a:r>
              <a:rPr lang="en-US" baseline="0" dirty="0" smtClean="0"/>
              <a:t>3 So students can better see</a:t>
            </a:r>
          </a:p>
          <a:p>
            <a:pPr marL="0" indent="0">
              <a:buNone/>
            </a:pPr>
            <a:r>
              <a:rPr lang="en-US" baseline="0" dirty="0" smtClean="0"/>
              <a:t>	- international</a:t>
            </a:r>
          </a:p>
          <a:p>
            <a:pPr marL="0" indent="0">
              <a:buNone/>
            </a:pPr>
            <a:r>
              <a:rPr lang="en-US" baseline="0" dirty="0" smtClean="0"/>
              <a:t>	chance </a:t>
            </a:r>
          </a:p>
          <a:p>
            <a:pPr marL="0" indent="0">
              <a:buNone/>
            </a:pPr>
            <a:r>
              <a:rPr lang="en-US" baseline="0" dirty="0" smtClean="0"/>
              <a:t>4 So community can better see 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 Ngo business planning, new groups more ops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endParaRPr lang="en-US" baseline="0" dirty="0" smtClean="0"/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0" indent="0">
              <a:buNone/>
            </a:pPr>
            <a:endParaRPr lang="en-US" baseline="0" dirty="0" smtClean="0"/>
          </a:p>
          <a:p>
            <a:pPr marL="228600" indent="-228600">
              <a:buAutoNum type="arabicPeriod"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Thought too early for conclusions, but yes it works. </a:t>
            </a:r>
          </a:p>
          <a:p>
            <a:r>
              <a:rPr lang="en-US" dirty="0" smtClean="0"/>
              <a:t>The tipping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4FAA9-F5B6-A543-BEC9-F5500D6A8286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707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Arial"/>
                <a:cs typeface="Arial"/>
              </a:rPr>
              <a:t>One international student put in 170 hours for 14 </a:t>
            </a:r>
            <a:r>
              <a:rPr lang="en-US" sz="1200" dirty="0" err="1" smtClean="0">
                <a:latin typeface="Arial"/>
                <a:cs typeface="Arial"/>
              </a:rPr>
              <a:t>organisations</a:t>
            </a:r>
            <a:r>
              <a:rPr lang="en-US" sz="1200" dirty="0" smtClean="0">
                <a:latin typeface="Arial"/>
                <a:cs typeface="Arial"/>
              </a:rPr>
              <a:t> in 6 months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74FAA9-F5B6-A543-BEC9-F5500D6A8286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073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1844825"/>
            <a:ext cx="8640960" cy="1470025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9A1D2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356992"/>
            <a:ext cx="864096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2D623-4A15-7440-83B5-BD264866CE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3C880-0D18-334D-8DD6-A864D988C471}" type="datetime4">
              <a:rPr lang="en-GB"/>
              <a:pPr>
                <a:defRPr/>
              </a:pPr>
              <a:t>23 June 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299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CB1AA-FC46-DD41-BBF3-A080F80E404A}" type="datetime1">
              <a:rPr lang="en-GB"/>
              <a:pPr>
                <a:defRPr/>
              </a:pPr>
              <a:t>23/06/2016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D572-ABA7-E34E-82F2-7626F130BA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91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CB1AA-FC46-DD41-BBF3-A080F80E404A}" type="datetime1">
              <a:rPr lang="en-GB"/>
              <a:pPr>
                <a:defRPr/>
              </a:pPr>
              <a:t>23/06/2016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CB9AB-DF23-0648-A363-B9AB699684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801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CB1AA-FC46-DD41-BBF3-A080F80E404A}" type="datetime1">
              <a:rPr lang="en-GB"/>
              <a:pPr>
                <a:defRPr/>
              </a:pPr>
              <a:t>23/06/2016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BF8BD-9A33-144E-AC25-E47E31E5E1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90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CB1AA-FC46-DD41-BBF3-A080F80E404A}" type="datetime1">
              <a:rPr lang="en-GB"/>
              <a:pPr>
                <a:defRPr/>
              </a:pPr>
              <a:t>23/06/2016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0DB79-DFF0-6640-8C65-68D8C139B0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440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CB1AA-FC46-DD41-BBF3-A080F80E404A}" type="datetime1">
              <a:rPr lang="en-GB"/>
              <a:pPr>
                <a:defRPr/>
              </a:pPr>
              <a:t>23/06/2016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A335F-6D42-E847-8AD0-B495E9DB2B4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497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CB1AA-FC46-DD41-BBF3-A080F80E404A}" type="datetime1">
              <a:rPr lang="en-GB"/>
              <a:pPr>
                <a:defRPr/>
              </a:pPr>
              <a:t>23/06/2016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C8F97-C8F1-6C4A-9AAC-8B34D20938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377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CB1AA-FC46-DD41-BBF3-A080F80E404A}" type="datetime1">
              <a:rPr lang="en-GB"/>
              <a:pPr>
                <a:defRPr/>
              </a:pPr>
              <a:t>23/06/2016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4DF72-42DD-0645-8BCF-800AFAC2D9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169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CB1AA-FC46-DD41-BBF3-A080F80E404A}" type="datetime1">
              <a:rPr lang="en-GB"/>
              <a:pPr>
                <a:defRPr/>
              </a:pPr>
              <a:t>23/06/2016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3BCCC-9A70-D248-9445-D733CD1555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1407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ED6F4D0-3B40-1049-B8A9-2DD85EA0C0C3}" type="datetime4">
              <a:rPr lang="en-GB" smtClean="0"/>
              <a:pPr>
                <a:defRPr/>
              </a:pPr>
              <a:t>23 June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CD80F7-F784-B547-B755-85198B6821F4}" type="datetime4">
              <a:rPr lang="en-GB" smtClean="0"/>
              <a:pPr>
                <a:defRPr/>
              </a:pPr>
              <a:t>23 June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28A285-E522-CC43-895D-30651B02F9C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640960" cy="1143000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rgbClr val="9A1D2B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420889"/>
            <a:ext cx="8640960" cy="3705275"/>
          </a:xfrm>
        </p:spPr>
        <p:txBody>
          <a:bodyPr/>
          <a:lstStyle>
            <a:lvl5pPr>
              <a:buFont typeface="Arial" pitchFamily="34" charset="0"/>
              <a:buChar char="­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8A285-E522-CC43-895D-30651B02F9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80F7-F784-B547-B755-85198B6821F4}" type="datetime4">
              <a:rPr lang="en-GB"/>
              <a:pPr>
                <a:defRPr/>
              </a:pPr>
              <a:t>23 June 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779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pPr>
              <a:defRPr/>
            </a:pPr>
            <a:fld id="{8ED6F4D0-3B40-1049-B8A9-2DD85EA0C0C3}" type="datetime4">
              <a:rPr lang="en-GB" smtClean="0"/>
              <a:pPr>
                <a:defRPr/>
              </a:pPr>
              <a:t>23 June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fld id="{F9256CA6-B104-9D48-A4DA-3EAE01C1F0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6F4D0-3B40-1049-B8A9-2DD85EA0C0C3}" type="datetime4">
              <a:rPr lang="en-GB" smtClean="0"/>
              <a:pPr>
                <a:defRPr/>
              </a:pPr>
              <a:t>23 June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56CA6-B104-9D48-A4DA-3EAE01C1F0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6F4D0-3B40-1049-B8A9-2DD85EA0C0C3}" type="datetime4">
              <a:rPr lang="en-GB" smtClean="0"/>
              <a:pPr>
                <a:defRPr/>
              </a:pPr>
              <a:t>23 June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56CA6-B104-9D48-A4DA-3EAE01C1F0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6F4D0-3B40-1049-B8A9-2DD85EA0C0C3}" type="datetime4">
              <a:rPr lang="en-GB" smtClean="0"/>
              <a:pPr>
                <a:defRPr/>
              </a:pPr>
              <a:t>23 June 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56CA6-B104-9D48-A4DA-3EAE01C1F0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6F4D0-3B40-1049-B8A9-2DD85EA0C0C3}" type="datetime4">
              <a:rPr lang="en-GB" smtClean="0"/>
              <a:pPr>
                <a:defRPr/>
              </a:pPr>
              <a:t>23 June 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56CA6-B104-9D48-A4DA-3EAE01C1F0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6F4D0-3B40-1049-B8A9-2DD85EA0C0C3}" type="datetime4">
              <a:rPr lang="en-GB" smtClean="0"/>
              <a:pPr>
                <a:defRPr/>
              </a:pPr>
              <a:t>23 June 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56CA6-B104-9D48-A4DA-3EAE01C1F0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6F4D0-3B40-1049-B8A9-2DD85EA0C0C3}" type="datetime4">
              <a:rPr lang="en-GB" smtClean="0"/>
              <a:pPr>
                <a:defRPr/>
              </a:pPr>
              <a:t>23 June 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56CA6-B104-9D48-A4DA-3EAE01C1F0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6F4D0-3B40-1049-B8A9-2DD85EA0C0C3}" type="datetime4">
              <a:rPr lang="en-GB" smtClean="0"/>
              <a:pPr>
                <a:defRPr/>
              </a:pPr>
              <a:t>23 June 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56CA6-B104-9D48-A4DA-3EAE01C1F0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6F4D0-3B40-1049-B8A9-2DD85EA0C0C3}" type="datetime4">
              <a:rPr lang="en-GB" smtClean="0"/>
              <a:pPr>
                <a:defRPr/>
              </a:pPr>
              <a:t>23 June 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56CA6-B104-9D48-A4DA-3EAE01C1F0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6F4D0-3B40-1049-B8A9-2DD85EA0C0C3}" type="datetime4">
              <a:rPr lang="en-GB" smtClean="0"/>
              <a:pPr>
                <a:defRPr/>
              </a:pPr>
              <a:t>23 June 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56CA6-B104-9D48-A4DA-3EAE01C1F0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4929411"/>
          </a:xfrm>
        </p:spPr>
        <p:txBody>
          <a:bodyPr/>
          <a:lstStyle>
            <a:lvl5pPr>
              <a:buFont typeface="Arial" pitchFamily="34" charset="0"/>
              <a:buChar char="­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946C7-6E6A-1741-8C80-E803C0096C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9C188-FF9E-314E-951A-DD04CFC48979}" type="datetime4">
              <a:rPr lang="en-GB"/>
              <a:pPr>
                <a:defRPr/>
              </a:pPr>
              <a:t>23 June 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7810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6F4D0-3B40-1049-B8A9-2DD85EA0C0C3}" type="datetime4">
              <a:rPr lang="en-GB" smtClean="0"/>
              <a:pPr>
                <a:defRPr/>
              </a:pPr>
              <a:t>23 June 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56CA6-B104-9D48-A4DA-3EAE01C1F0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6F4D0-3B40-1049-B8A9-2DD85EA0C0C3}" type="datetime4">
              <a:rPr lang="en-GB" smtClean="0"/>
              <a:pPr>
                <a:defRPr/>
              </a:pPr>
              <a:t>23 June 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56CA6-B104-9D48-A4DA-3EAE01C1F0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6F4D0-3B40-1049-B8A9-2DD85EA0C0C3}" type="datetime4">
              <a:rPr lang="en-GB" smtClean="0"/>
              <a:pPr>
                <a:defRPr/>
              </a:pPr>
              <a:t>23 June 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56CA6-B104-9D48-A4DA-3EAE01C1F0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6F4D0-3B40-1049-B8A9-2DD85EA0C0C3}" type="datetime4">
              <a:rPr lang="en-GB" smtClean="0"/>
              <a:pPr>
                <a:defRPr/>
              </a:pPr>
              <a:t>23 June 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56CA6-B104-9D48-A4DA-3EAE01C1F0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6F4D0-3B40-1049-B8A9-2DD85EA0C0C3}" type="datetime4">
              <a:rPr lang="en-GB" smtClean="0"/>
              <a:pPr>
                <a:defRPr/>
              </a:pPr>
              <a:t>23 June 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56CA6-B104-9D48-A4DA-3EAE01C1F0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6F4D0-3B40-1049-B8A9-2DD85EA0C0C3}" type="datetime4">
              <a:rPr lang="en-GB" smtClean="0"/>
              <a:pPr>
                <a:defRPr/>
              </a:pPr>
              <a:t>23 June 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56CA6-B104-9D48-A4DA-3EAE01C1F0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6F4D0-3B40-1049-B8A9-2DD85EA0C0C3}" type="datetime4">
              <a:rPr lang="en-GB" smtClean="0"/>
              <a:pPr>
                <a:defRPr/>
              </a:pPr>
              <a:t>23 June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56CA6-B104-9D48-A4DA-3EAE01C1F0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6F4D0-3B40-1049-B8A9-2DD85EA0C0C3}" type="datetime4">
              <a:rPr lang="en-GB" smtClean="0"/>
              <a:pPr>
                <a:defRPr/>
              </a:pPr>
              <a:t>23 June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256CA6-B104-9D48-A4DA-3EAE01C1F0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06285-90E4-4F49-850F-B32B2B9BDF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A39CA-981E-1B48-B7B0-1195B0D0269C}" type="datetime4">
              <a:rPr lang="en-GB"/>
              <a:pPr>
                <a:defRPr/>
              </a:pPr>
              <a:t>23 June 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68760"/>
            <a:ext cx="5486400" cy="417646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45225"/>
            <a:ext cx="5486400" cy="6549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A6B60-23B9-F94B-8F62-FBE929A704C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A5D3E-7FFD-614E-A158-ACD280B664A6}" type="datetime4">
              <a:rPr lang="en-GB"/>
              <a:pPr>
                <a:defRPr/>
              </a:pPr>
              <a:t>23 June 2016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953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08CBA1-0666-7F43-89C8-8198F605E8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61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CB1AA-FC46-DD41-BBF3-A080F80E404A}" type="datetime1">
              <a:rPr lang="en-GB"/>
              <a:pPr>
                <a:defRPr/>
              </a:pPr>
              <a:t>23/06/2016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42EF3-3850-E241-B5A3-DDCE258DDB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779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CB1AA-FC46-DD41-BBF3-A080F80E404A}" type="datetime1">
              <a:rPr lang="en-GB"/>
              <a:pPr>
                <a:defRPr/>
              </a:pPr>
              <a:t>23/06/2016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AE9AA-DF05-5849-AD84-C39C45C24E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466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CB1AA-FC46-DD41-BBF3-A080F80E404A}" type="datetime1">
              <a:rPr lang="en-GB"/>
              <a:pPr>
                <a:defRPr/>
              </a:pPr>
              <a:t>23/06/2016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021B0-B26B-824D-8E71-D183E6534B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58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50825" y="1079500"/>
            <a:ext cx="86423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250825" y="6165850"/>
            <a:ext cx="86423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588" y="6246813"/>
            <a:ext cx="3867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11638" y="6251575"/>
            <a:ext cx="7207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F9256CA6-B104-9D48-A4DA-3EAE01C1F0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20" name="Date Placeholder 6"/>
          <p:cNvSpPr>
            <a:spLocks noGrp="1"/>
          </p:cNvSpPr>
          <p:nvPr>
            <p:ph type="dt" sz="half" idx="2"/>
          </p:nvPr>
        </p:nvSpPr>
        <p:spPr>
          <a:xfrm>
            <a:off x="6732588" y="6207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8ED6F4D0-3B40-1049-B8A9-2DD85EA0C0C3}" type="datetime4">
              <a:rPr lang="en-GB"/>
              <a:pPr>
                <a:defRPr/>
              </a:pPr>
              <a:t>23 June 2016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32" r:id="rId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9A1D2B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A1D2B"/>
          </a:solidFill>
          <a:latin typeface="Arial" charset="0"/>
          <a:ea typeface="ＭＳ Ｐゴシック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A1D2B"/>
          </a:solidFill>
          <a:latin typeface="Arial" charset="0"/>
          <a:ea typeface="ＭＳ Ｐゴシック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A1D2B"/>
          </a:solidFill>
          <a:latin typeface="Arial" charset="0"/>
          <a:ea typeface="ＭＳ Ｐゴシック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9A1D2B"/>
          </a:solidFill>
          <a:latin typeface="Arial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9A1D2B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9A1D2B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9A1D2B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9A1D2B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BF2F37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­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7ABCB1AA-FC46-DD41-BBF3-A080F80E404A}" type="datetime1">
              <a:rPr lang="en-GB"/>
              <a:pPr>
                <a:defRPr/>
              </a:pPr>
              <a:t>23/06/2016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083613D6-0E75-194D-B805-1183408A33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fld id="{8ED6F4D0-3B40-1049-B8A9-2DD85EA0C0C3}" type="datetime4">
              <a:rPr lang="en-GB" smtClean="0"/>
              <a:pPr>
                <a:defRPr/>
              </a:pPr>
              <a:t>23 June 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pPr>
              <a:defRPr/>
            </a:pPr>
            <a:fld id="{F9256CA6-B104-9D48-A4DA-3EAE01C1F0A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50825" y="1079500"/>
            <a:ext cx="86423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50825" y="6165850"/>
            <a:ext cx="864235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  <p:sldLayoutId id="2147484173" r:id="rId12"/>
    <p:sldLayoutId id="2147484174" r:id="rId13"/>
    <p:sldLayoutId id="2147484175" r:id="rId14"/>
    <p:sldLayoutId id="2147484176" r:id="rId15"/>
    <p:sldLayoutId id="2147484177" r:id="rId16"/>
    <p:sldLayoutId id="2147484178" r:id="rId17"/>
    <p:sldLayoutId id="2147484179" r:id="rId18"/>
    <p:sldLayoutId id="2147484180" r:id="rId19"/>
    <p:sldLayoutId id="2147484181" r:id="rId20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268760"/>
            <a:ext cx="8321725" cy="868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600" dirty="0" smtClean="0">
                <a:latin typeface="Arial"/>
                <a:ea typeface="+mj-ea"/>
                <a:cs typeface="Arial"/>
              </a:rPr>
              <a:t>Student Capital: the role of students in city transformation</a:t>
            </a:r>
            <a:endParaRPr lang="en-US" sz="2700" dirty="0" smtClean="0">
              <a:latin typeface="Arial"/>
              <a:cs typeface="Arial"/>
            </a:endParaRPr>
          </a:p>
        </p:txBody>
      </p:sp>
      <p:pic>
        <p:nvPicPr>
          <p:cNvPr id="27651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8275638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6237312"/>
            <a:ext cx="792088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University of Bristol and University of the West of England Bristol. </a:t>
            </a:r>
          </a:p>
        </p:txBody>
      </p:sp>
      <p:pic>
        <p:nvPicPr>
          <p:cNvPr id="13" name="Picture 1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0648"/>
            <a:ext cx="6984776" cy="720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 rot="21345243">
            <a:off x="762671" y="250557"/>
            <a:ext cx="3413801" cy="2220230"/>
          </a:xfrm>
        </p:spPr>
        <p:txBody>
          <a:bodyPr numCol="1">
            <a:normAutofit fontScale="25000" lnSpcReduction="20000"/>
          </a:bodyPr>
          <a:lstStyle/>
          <a:p>
            <a:pPr marL="342900" indent="-342900">
              <a:buFont typeface="Arial"/>
              <a:buChar char="•"/>
            </a:pPr>
            <a:endParaRPr lang="en-US" sz="11200" b="1" dirty="0">
              <a:solidFill>
                <a:srgbClr val="800000"/>
              </a:solidFill>
              <a:latin typeface="Arial"/>
              <a:cs typeface="Arial"/>
            </a:endParaRPr>
          </a:p>
          <a:p>
            <a:pPr marL="268288" indent="-139700" defTabSz="533400">
              <a:lnSpc>
                <a:spcPct val="120000"/>
              </a:lnSpc>
              <a:buFont typeface="Arial"/>
              <a:buChar char="•"/>
            </a:pPr>
            <a:r>
              <a:rPr lang="en-US" sz="11200" b="1" dirty="0" smtClean="0">
                <a:solidFill>
                  <a:srgbClr val="800000"/>
                </a:solidFill>
                <a:latin typeface="Arial"/>
                <a:cs typeface="Arial"/>
              </a:rPr>
              <a:t>FINDING PARTNERS</a:t>
            </a:r>
          </a:p>
          <a:p>
            <a:pPr marL="268288" indent="-139700" defTabSz="533400">
              <a:lnSpc>
                <a:spcPct val="120000"/>
              </a:lnSpc>
              <a:buFont typeface="Arial"/>
              <a:buChar char="•"/>
            </a:pPr>
            <a:r>
              <a:rPr lang="en-US" sz="7000" dirty="0" smtClean="0">
                <a:latin typeface="Arial"/>
                <a:cs typeface="Arial"/>
              </a:rPr>
              <a:t>44 NGOs wanting business plans…..</a:t>
            </a:r>
          </a:p>
          <a:p>
            <a:pPr marL="261938" lvl="1" indent="-158750"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778" t="194" r="3019" b="58325"/>
          <a:stretch/>
        </p:blipFill>
        <p:spPr>
          <a:xfrm>
            <a:off x="4436532" y="-1"/>
            <a:ext cx="4521201" cy="2844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32022" t="56737" r="6194" b="2029"/>
          <a:stretch/>
        </p:blipFill>
        <p:spPr>
          <a:xfrm>
            <a:off x="4716016" y="4014274"/>
            <a:ext cx="4284132" cy="2827867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2276872"/>
            <a:ext cx="6444208" cy="2592288"/>
          </a:xfrm>
          <a:prstGeom prst="rect">
            <a:avLst/>
          </a:prstGeom>
          <a:solidFill>
            <a:srgbClr val="CCFFCC"/>
          </a:solidFill>
          <a:ln w="28575" cmpd="sng">
            <a:solidFill>
              <a:srgbClr val="800000"/>
            </a:solidFill>
          </a:ln>
        </p:spPr>
        <p:txBody>
          <a:bodyPr/>
          <a:lstStyle>
            <a:lvl1pPr marL="463550" indent="-463550" algn="l" defTabSz="914400" rtl="0" eaLnBrk="1" latinLnBrk="0" hangingPunct="1">
              <a:spcBef>
                <a:spcPts val="2000"/>
              </a:spcBef>
              <a:buSzPct val="90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4"/>
              </a:buBlip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5713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7025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8338" indent="-341313" algn="l" defTabSz="914400" rtl="0" eaLnBrk="1" latinLnBrk="0" hangingPunct="1">
              <a:spcBef>
                <a:spcPts val="600"/>
              </a:spcBef>
              <a:buSzPct val="90000"/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9076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5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3"/>
              </a:buBlip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ct val="20000"/>
              </a:spcBef>
              <a:buSzPct val="90000"/>
              <a:buFontTx/>
              <a:buBlip>
                <a:blip r:embed="rId4"/>
              </a:buBlip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rgbClr val="800000"/>
                </a:solidFill>
                <a:latin typeface="Arial"/>
                <a:cs typeface="Arial"/>
              </a:rPr>
              <a:t>Tackling modern slavery</a:t>
            </a: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One student with an idea – </a:t>
            </a:r>
            <a:r>
              <a:rPr lang="en-US" sz="2000" dirty="0" err="1" smtClean="0">
                <a:latin typeface="Arial"/>
                <a:cs typeface="Arial"/>
              </a:rPr>
              <a:t>slavemasters</a:t>
            </a:r>
            <a:r>
              <a:rPr lang="en-US" sz="2000" dirty="0" smtClean="0">
                <a:latin typeface="Arial"/>
                <a:cs typeface="Arial"/>
              </a:rPr>
              <a:t> ensure their workers go to the doctor when ill – do doctors know how to spot signs of slavery?</a:t>
            </a: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Built a network in the city &amp; developed a toolkit for doctors</a:t>
            </a: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en-US" sz="2000" dirty="0" smtClean="0">
                <a:latin typeface="Arial"/>
                <a:cs typeface="Arial"/>
              </a:rPr>
              <a:t>57 Bristol doctors signed up and use it</a:t>
            </a:r>
          </a:p>
          <a:p>
            <a:pPr>
              <a:spcBef>
                <a:spcPts val="0"/>
              </a:spcBef>
              <a:buFont typeface="Arial"/>
              <a:buChar char="•"/>
            </a:pPr>
            <a:r>
              <a:rPr lang="en-US" sz="2000" dirty="0">
                <a:latin typeface="Arial"/>
                <a:cs typeface="Arial"/>
              </a:rPr>
              <a:t>B</a:t>
            </a:r>
            <a:r>
              <a:rPr lang="en-US" sz="2000" dirty="0" smtClean="0">
                <a:latin typeface="Arial"/>
                <a:cs typeface="Arial"/>
              </a:rPr>
              <a:t>eing looked at nationally</a:t>
            </a:r>
            <a:endParaRPr lang="en-US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9512" y="5085184"/>
            <a:ext cx="4608512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SzPct val="90000"/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SzPct val="90000"/>
              <a:buFontTx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SzPct val="90000"/>
              <a:buFontTx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SzPct val="90000"/>
              <a:buFontTx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SzPct val="90000"/>
              <a:buFontTx/>
              <a:buNone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SzPct val="90000"/>
              <a:buFontTx/>
              <a:buNone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SzPct val="90000"/>
              <a:buFontTx/>
              <a:buNone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SzPct val="90000"/>
              <a:buFontTx/>
              <a:buNone/>
              <a:defRPr lang="en-US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9275" indent="-457200">
              <a:buFont typeface="Arial"/>
              <a:buChar char="•"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Fostering innovation</a:t>
            </a:r>
          </a:p>
          <a:p>
            <a:pPr marL="342900" indent="-250825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Whacky</a:t>
            </a:r>
            <a:r>
              <a:rPr lang="en-US" dirty="0" smtClean="0">
                <a:latin typeface="Arial"/>
                <a:cs typeface="Arial"/>
              </a:rPr>
              <a:t> - </a:t>
            </a:r>
            <a:r>
              <a:rPr lang="en-US" dirty="0" err="1" smtClean="0">
                <a:latin typeface="Arial"/>
                <a:cs typeface="Arial"/>
              </a:rPr>
              <a:t>Knitaversity</a:t>
            </a:r>
            <a:endParaRPr lang="en-US" dirty="0" smtClean="0">
              <a:latin typeface="Arial"/>
              <a:cs typeface="Arial"/>
            </a:endParaRPr>
          </a:p>
          <a:p>
            <a:pPr marL="342900" indent="-250825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New businesses </a:t>
            </a:r>
            <a:r>
              <a:rPr lang="en-US" dirty="0" smtClean="0">
                <a:latin typeface="Arial"/>
                <a:cs typeface="Arial"/>
              </a:rPr>
              <a:t> -  Students setting up </a:t>
            </a:r>
            <a:r>
              <a:rPr lang="en-US" dirty="0" err="1" smtClean="0">
                <a:latin typeface="Arial"/>
                <a:cs typeface="Arial"/>
              </a:rPr>
              <a:t>Brisbikes</a:t>
            </a:r>
            <a:r>
              <a:rPr lang="en-US" dirty="0" smtClean="0">
                <a:latin typeface="Arial"/>
                <a:cs typeface="Arial"/>
              </a:rPr>
              <a:t> business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88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313613" cy="868362"/>
          </a:xfrm>
        </p:spPr>
        <p:txBody>
          <a:bodyPr/>
          <a:lstStyle/>
          <a:p>
            <a:r>
              <a:rPr lang="en-US" b="1" dirty="0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lang="en-US" b="1" dirty="0" smtClean="0">
                <a:solidFill>
                  <a:srgbClr val="800000"/>
                </a:solidFill>
                <a:latin typeface="Arial"/>
                <a:cs typeface="Arial"/>
              </a:rPr>
              <a:t>utcomes  …. </a:t>
            </a:r>
            <a:endParaRPr lang="en-US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1760" y="764704"/>
            <a:ext cx="3816424" cy="46805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800" b="1" dirty="0" smtClean="0">
              <a:latin typeface="Arial"/>
              <a:cs typeface="Arial"/>
            </a:endParaRPr>
          </a:p>
          <a:p>
            <a:pPr marL="542925" lvl="1" indent="-441325">
              <a:lnSpc>
                <a:spcPct val="120000"/>
              </a:lnSpc>
            </a:pPr>
            <a:r>
              <a:rPr lang="en-US" sz="3100" dirty="0" smtClean="0">
                <a:latin typeface="Arial"/>
                <a:cs typeface="Arial"/>
              </a:rPr>
              <a:t>&gt;2500 students</a:t>
            </a:r>
          </a:p>
          <a:p>
            <a:pPr marL="542925" lvl="1" indent="-441325">
              <a:lnSpc>
                <a:spcPct val="120000"/>
              </a:lnSpc>
            </a:pPr>
            <a:r>
              <a:rPr lang="en-US" sz="3100" dirty="0" smtClean="0">
                <a:latin typeface="Arial"/>
                <a:cs typeface="Arial"/>
              </a:rPr>
              <a:t>&gt;100,000 hours</a:t>
            </a:r>
          </a:p>
          <a:p>
            <a:pPr marL="542925" lvl="1" indent="-441325">
              <a:lnSpc>
                <a:spcPct val="120000"/>
              </a:lnSpc>
            </a:pPr>
            <a:r>
              <a:rPr lang="en-US" sz="3100" dirty="0" smtClean="0">
                <a:latin typeface="Arial"/>
                <a:cs typeface="Arial"/>
              </a:rPr>
              <a:t>&gt;£1 million value</a:t>
            </a:r>
          </a:p>
          <a:p>
            <a:pPr marL="542925" lvl="1" indent="-441325">
              <a:lnSpc>
                <a:spcPct val="120000"/>
              </a:lnSpc>
            </a:pPr>
            <a:r>
              <a:rPr lang="en-US" sz="3100" dirty="0" smtClean="0">
                <a:latin typeface="Arial"/>
                <a:cs typeface="Arial"/>
              </a:rPr>
              <a:t>Changing student understanding  of what it means to live in a city</a:t>
            </a:r>
          </a:p>
          <a:p>
            <a:pPr marL="542925" lvl="1" indent="-441325">
              <a:lnSpc>
                <a:spcPct val="120000"/>
              </a:lnSpc>
            </a:pPr>
            <a:r>
              <a:rPr lang="en-US" sz="3100" dirty="0" smtClean="0">
                <a:latin typeface="Arial"/>
                <a:cs typeface="Arial"/>
              </a:rPr>
              <a:t>Changing our city</a:t>
            </a:r>
          </a:p>
          <a:p>
            <a:pPr lvl="1" indent="-342900">
              <a:buFont typeface="Arial"/>
              <a:buChar char="•"/>
            </a:pPr>
            <a:endParaRPr lang="en-US" sz="2000" dirty="0" smtClean="0">
              <a:latin typeface="Arial"/>
              <a:cs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4737" t="33432" r="11523"/>
          <a:stretch/>
        </p:blipFill>
        <p:spPr>
          <a:xfrm>
            <a:off x="179512" y="5467896"/>
            <a:ext cx="3996268" cy="1390104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 rot="21217089">
            <a:off x="750695" y="3945076"/>
            <a:ext cx="1584176" cy="1296144"/>
          </a:xfrm>
          <a:prstGeom prst="wedgeEllipse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It made me feel I belonged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179512" y="116632"/>
            <a:ext cx="2304256" cy="1584176"/>
          </a:xfrm>
          <a:prstGeom prst="wedgeEllipse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dirty="0">
                <a:solidFill>
                  <a:schemeClr val="tx1"/>
                </a:solidFill>
                <a:latin typeface="Arial"/>
                <a:cs typeface="Arial"/>
              </a:rPr>
              <a:t>What’s the point of being in Bristol if you </a:t>
            </a:r>
            <a:r>
              <a:rPr lang="en-US" dirty="0" smtClean="0">
                <a:solidFill>
                  <a:schemeClr val="tx1"/>
                </a:solidFill>
                <a:latin typeface="Arial"/>
                <a:cs typeface="Arial"/>
              </a:rPr>
              <a:t>don’t join in? </a:t>
            </a:r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0" y="1988840"/>
            <a:ext cx="2570584" cy="1728192"/>
          </a:xfrm>
          <a:prstGeom prst="wedgeEllipse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It gave me the belief to move to Bristol: I now sell three times as many bikes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4" name="Oval Callout 13"/>
          <p:cNvSpPr/>
          <p:nvPr/>
        </p:nvSpPr>
        <p:spPr>
          <a:xfrm rot="399750">
            <a:off x="5957452" y="3604837"/>
            <a:ext cx="3203848" cy="2967277"/>
          </a:xfrm>
          <a:prstGeom prst="wedgeEllipse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It has been fantastic to work with the University as well; lots of people in this area don’t go on to University or have any connections. It has really changed our perceptions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6156176" y="476672"/>
            <a:ext cx="2823120" cy="2636912"/>
          </a:xfrm>
          <a:prstGeom prst="wedgeEllipseCallou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We felt they really got to understand our business and produced a brilliant business plan that is really going to help us going forward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556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874187"/>
              </p:ext>
            </p:extLst>
          </p:nvPr>
        </p:nvGraphicFramePr>
        <p:xfrm>
          <a:off x="179512" y="17240"/>
          <a:ext cx="8964488" cy="6840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797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67544" y="1700808"/>
            <a:ext cx="7776864" cy="3240360"/>
          </a:xfrm>
        </p:spPr>
        <p:txBody>
          <a:bodyPr/>
          <a:lstStyle/>
          <a:p>
            <a:pPr algn="l"/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For more information please contact </a:t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2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James,Longhusrt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@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uwe.ac.uk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2000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Chris.Willmore@bris.ac.uk</a:t>
            </a:r>
            <a:r>
              <a:rPr lang="en-US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en-US" sz="2000" b="1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 smtClean="0">
                <a:latin typeface="Arial"/>
                <a:cs typeface="Arial"/>
              </a:rPr>
              <a:t>Clayton</a:t>
            </a:r>
            <a:r>
              <a:rPr lang="en-US" sz="1800" dirty="0">
                <a:latin typeface="Arial"/>
                <a:cs typeface="Arial"/>
              </a:rPr>
              <a:t>, W., </a:t>
            </a:r>
            <a:r>
              <a:rPr lang="en-US" sz="1800" dirty="0" err="1">
                <a:latin typeface="Arial"/>
                <a:cs typeface="Arial"/>
              </a:rPr>
              <a:t>Longhurst</a:t>
            </a:r>
            <a:r>
              <a:rPr lang="en-US" sz="1800" dirty="0">
                <a:latin typeface="Arial"/>
                <a:cs typeface="Arial"/>
              </a:rPr>
              <a:t>, J. and Willmore, C. (2016) Review of the contribution of Green Capital: Student Capital to </a:t>
            </a:r>
            <a:r>
              <a:rPr lang="en-US" sz="1800" dirty="0" err="1">
                <a:latin typeface="Arial"/>
                <a:cs typeface="Arial"/>
              </a:rPr>
              <a:t>Bristols</a:t>
            </a:r>
            <a:r>
              <a:rPr lang="en-US" sz="1800" dirty="0">
                <a:latin typeface="Arial"/>
                <a:cs typeface="Arial"/>
              </a:rPr>
              <a:t> year as European Green Capital. Project Report</a:t>
            </a:r>
            <a:r>
              <a:rPr lang="en-US" sz="1800" dirty="0" smtClean="0">
                <a:latin typeface="Arial"/>
                <a:cs typeface="Arial"/>
              </a:rPr>
              <a:t>.  </a:t>
            </a:r>
            <a:r>
              <a:rPr lang="en-US" sz="1800" dirty="0" err="1" smtClean="0">
                <a:latin typeface="Arial"/>
                <a:cs typeface="Arial"/>
              </a:rPr>
              <a:t>eprints.uwe.ac.uk</a:t>
            </a:r>
            <a:r>
              <a:rPr lang="en-US" sz="1800" dirty="0">
                <a:latin typeface="Arial"/>
                <a:cs typeface="Arial"/>
              </a:rPr>
              <a:t>/28311 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br>
              <a:rPr lang="en-US" sz="1800" dirty="0" smtClean="0">
                <a:latin typeface="Arial"/>
                <a:cs typeface="Arial"/>
              </a:rPr>
            </a:br>
            <a:r>
              <a:rPr lang="en-US" sz="1800" dirty="0">
                <a:latin typeface="Arial"/>
                <a:cs typeface="Arial"/>
              </a:rPr>
              <a:t/>
            </a:r>
            <a:br>
              <a:rPr lang="en-US" sz="1800" dirty="0">
                <a:latin typeface="Arial"/>
                <a:cs typeface="Arial"/>
              </a:rPr>
            </a:br>
            <a:r>
              <a:rPr lang="en-US" sz="1800" dirty="0">
                <a:latin typeface="Arial"/>
                <a:cs typeface="Arial"/>
              </a:rPr>
              <a:t>Clayton, W., </a:t>
            </a:r>
            <a:r>
              <a:rPr lang="en-US" sz="1800" dirty="0" err="1">
                <a:latin typeface="Arial"/>
                <a:cs typeface="Arial"/>
              </a:rPr>
              <a:t>Longhurst</a:t>
            </a:r>
            <a:r>
              <a:rPr lang="en-US" sz="1800" dirty="0">
                <a:latin typeface="Arial"/>
                <a:cs typeface="Arial"/>
              </a:rPr>
              <a:t>, J. and Willmore, C. (2016) </a:t>
            </a:r>
            <a:r>
              <a:rPr lang="en-US" sz="1800" dirty="0" smtClean="0">
                <a:latin typeface="Arial"/>
                <a:cs typeface="Arial"/>
              </a:rPr>
              <a:t>The Bristol Method, Green Capital: Student Capital. The power of student sustainability engagement   www.bristol2015</a:t>
            </a:r>
            <a:r>
              <a:rPr lang="en-US" sz="1800" dirty="0">
                <a:latin typeface="Arial"/>
                <a:cs typeface="Arial"/>
              </a:rPr>
              <a:t>.co.uk/method/</a:t>
            </a:r>
            <a:endParaRPr lang="en-US" sz="1800" dirty="0">
              <a:solidFill>
                <a:srgbClr val="9A1D2B"/>
              </a:solidFill>
              <a:latin typeface="Arial"/>
              <a:cs typeface="Arial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3" r="2630"/>
          <a:stretch/>
        </p:blipFill>
        <p:spPr>
          <a:xfrm>
            <a:off x="29427" y="0"/>
            <a:ext cx="3750485" cy="186514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1624" y="4995416"/>
            <a:ext cx="558237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3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313613" cy="868362"/>
          </a:xfrm>
        </p:spPr>
        <p:txBody>
          <a:bodyPr/>
          <a:lstStyle/>
          <a:p>
            <a:r>
              <a:rPr lang="en-US" b="1" dirty="0" smtClean="0">
                <a:solidFill>
                  <a:schemeClr val="accent1"/>
                </a:solidFill>
                <a:latin typeface="Arial"/>
                <a:cs typeface="Arial"/>
              </a:rPr>
              <a:t>What is transferrable from the Bristol Project?</a:t>
            </a:r>
            <a:br>
              <a:rPr lang="en-US" b="1" dirty="0" smtClean="0">
                <a:solidFill>
                  <a:schemeClr val="accent1"/>
                </a:solidFill>
                <a:latin typeface="Arial"/>
                <a:cs typeface="Arial"/>
              </a:rPr>
            </a:br>
            <a:endParaRPr lang="en-US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Inner circle means transferable</a:t>
            </a:r>
          </a:p>
          <a:p>
            <a:r>
              <a:rPr lang="en-US" dirty="0" smtClean="0">
                <a:latin typeface="Arial"/>
                <a:cs typeface="Arial"/>
              </a:rPr>
              <a:t>Outer circle means not transferable</a:t>
            </a:r>
          </a:p>
          <a:p>
            <a:r>
              <a:rPr lang="en-US" dirty="0" smtClean="0">
                <a:latin typeface="Arial"/>
                <a:cs typeface="Arial"/>
              </a:rPr>
              <a:t>On the line means some thing it is and some not.</a:t>
            </a:r>
          </a:p>
          <a:p>
            <a:r>
              <a:rPr lang="en-US" dirty="0" smtClean="0">
                <a:latin typeface="Arial"/>
                <a:cs typeface="Arial"/>
              </a:rPr>
              <a:t>Add your own post its</a:t>
            </a:r>
          </a:p>
          <a:p>
            <a:r>
              <a:rPr lang="en-US" dirty="0" smtClean="0">
                <a:latin typeface="Arial"/>
                <a:cs typeface="Arial"/>
              </a:rPr>
              <a:t>If you disagree with the post its, move them!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5085184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1"/>
                </a:solidFill>
                <a:latin typeface="Arial"/>
                <a:cs typeface="Arial"/>
              </a:rPr>
              <a:t>Tell us what you think</a:t>
            </a:r>
            <a:endParaRPr lang="en-US" b="1" dirty="0">
              <a:solidFill>
                <a:schemeClr val="accent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2207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3888" y="0"/>
            <a:ext cx="5328592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800000"/>
                </a:solidFill>
                <a:latin typeface="Arial"/>
                <a:cs typeface="Arial"/>
              </a:rPr>
              <a:t>Students: lived lives</a:t>
            </a:r>
            <a:endParaRPr lang="en-US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635896" y="1340768"/>
            <a:ext cx="5328592" cy="39212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The biggest single sustainability impact of any University is its graduates</a:t>
            </a:r>
          </a:p>
          <a:p>
            <a:r>
              <a:rPr lang="en-US" dirty="0" smtClean="0">
                <a:latin typeface="Arial"/>
                <a:cs typeface="Arial"/>
              </a:rPr>
              <a:t>How do we support students to learn to tread more lightly in the lifetime ahead of them?</a:t>
            </a:r>
          </a:p>
          <a:p>
            <a:r>
              <a:rPr lang="en-US" dirty="0" smtClean="0">
                <a:latin typeface="Arial"/>
                <a:cs typeface="Arial"/>
              </a:rPr>
              <a:t>How do we </a:t>
            </a:r>
            <a:r>
              <a:rPr lang="en-US" dirty="0" err="1" smtClean="0">
                <a:latin typeface="Arial"/>
                <a:cs typeface="Arial"/>
              </a:rPr>
              <a:t>mobilise</a:t>
            </a:r>
            <a:r>
              <a:rPr lang="en-US" dirty="0" smtClean="0">
                <a:latin typeface="Arial"/>
                <a:cs typeface="Arial"/>
              </a:rPr>
              <a:t> student creativity to transform us and  our city?</a:t>
            </a:r>
          </a:p>
          <a:p>
            <a:endParaRPr lang="en-US" sz="28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C5571-69AE-0545-944A-12FA7916F4BC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3384376" cy="5892796"/>
          </a:xfrm>
          <a:prstGeom prst="rect">
            <a:avLst/>
          </a:prstGeom>
        </p:spPr>
      </p:pic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4427984" y="5445224"/>
            <a:ext cx="4464645" cy="1200328"/>
          </a:xfrm>
          <a:prstGeom prst="rect">
            <a:avLst/>
          </a:prstGeom>
          <a:solidFill>
            <a:srgbClr val="7ED46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dirty="0">
                <a:latin typeface="Calibri" charset="0"/>
              </a:rPr>
              <a:t>Students as Global Ambassadors:</a:t>
            </a:r>
          </a:p>
          <a:p>
            <a:r>
              <a:rPr lang="en-GB" dirty="0">
                <a:latin typeface="Calibri" charset="0"/>
              </a:rPr>
              <a:t>“I learnt to live sustainability in Bristol- we can live like that too!”</a:t>
            </a:r>
          </a:p>
        </p:txBody>
      </p:sp>
    </p:spTree>
    <p:extLst>
      <p:ext uri="{BB962C8B-B14F-4D97-AF65-F5344CB8AC3E}">
        <p14:creationId xmlns:p14="http://schemas.microsoft.com/office/powerpoint/2010/main" val="342740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89828" y="1133455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2452A0"/>
                </a:solidFill>
                <a:latin typeface="Century Gothic" panose="020B0502020202020204" pitchFamily="34" charset="0"/>
              </a:rPr>
              <a:t>The Four-Step Approach</a:t>
            </a:r>
            <a:endParaRPr lang="en-GB" sz="2400" dirty="0">
              <a:solidFill>
                <a:srgbClr val="2452A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567979077"/>
              </p:ext>
            </p:extLst>
          </p:nvPr>
        </p:nvGraphicFramePr>
        <p:xfrm>
          <a:off x="323528" y="764704"/>
          <a:ext cx="864096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179512" y="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err="1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Showing</a:t>
            </a:r>
            <a:r>
              <a:rPr lang="de-DE" sz="3600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600" b="1" dirty="0" err="1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theory</a:t>
            </a:r>
            <a:r>
              <a:rPr lang="de-DE" sz="3600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600" b="1" dirty="0" err="1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is</a:t>
            </a:r>
            <a:r>
              <a:rPr lang="de-DE" sz="3600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 not </a:t>
            </a:r>
            <a:r>
              <a:rPr lang="de-DE" sz="3600" b="1" dirty="0" err="1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enough</a:t>
            </a:r>
            <a:r>
              <a:rPr lang="de-DE" sz="3600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:  HE </a:t>
            </a:r>
            <a:r>
              <a:rPr lang="de-DE" sz="3600" b="1" dirty="0" err="1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can</a:t>
            </a:r>
            <a:r>
              <a:rPr lang="de-DE" sz="3600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600" b="1" dirty="0" err="1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transform</a:t>
            </a:r>
            <a:r>
              <a:rPr lang="de-DE" sz="3600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600" b="1" dirty="0" err="1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students</a:t>
            </a:r>
            <a:r>
              <a:rPr lang="de-DE" sz="3600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600" b="1" dirty="0" err="1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and</a:t>
            </a:r>
            <a:r>
              <a:rPr lang="de-DE" sz="3600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600" b="1" dirty="0" err="1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their</a:t>
            </a:r>
            <a:r>
              <a:rPr lang="de-DE" sz="3600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3600" b="1" dirty="0" err="1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city</a:t>
            </a:r>
            <a:r>
              <a:rPr lang="de-DE" sz="3600" b="1" dirty="0" smtClean="0">
                <a:solidFill>
                  <a:schemeClr val="accent2">
                    <a:lumMod val="75000"/>
                    <a:lumOff val="25000"/>
                  </a:schemeClr>
                </a:solidFill>
              </a:rPr>
              <a:t> </a:t>
            </a:r>
            <a:endParaRPr lang="de-DE" sz="3600" b="1" dirty="0">
              <a:solidFill>
                <a:schemeClr val="accent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25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7731" y="1052736"/>
            <a:ext cx="4894750" cy="5112568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Bristol city 450,000 population, 1.5m catchment.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City of radical innovative</a:t>
            </a:r>
          </a:p>
          <a:p>
            <a:pPr lvl="1"/>
            <a:r>
              <a:rPr lang="en-US" sz="2400" dirty="0">
                <a:latin typeface="Arial"/>
                <a:cs typeface="Arial"/>
              </a:rPr>
              <a:t>V</a:t>
            </a:r>
            <a:r>
              <a:rPr lang="en-US" sz="2400" dirty="0" smtClean="0">
                <a:latin typeface="Arial"/>
                <a:cs typeface="Arial"/>
              </a:rPr>
              <a:t>ision of inclusive, sustainable city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European Green Capital 2015</a:t>
            </a:r>
          </a:p>
          <a:p>
            <a:r>
              <a:rPr lang="en-US" sz="2800" dirty="0" smtClean="0">
                <a:latin typeface="Arial"/>
                <a:cs typeface="Arial"/>
              </a:rPr>
              <a:t>Students 10% population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5"/>
          <p:cNvSpPr txBox="1">
            <a:spLocks/>
          </p:cNvSpPr>
          <p:nvPr/>
        </p:nvSpPr>
        <p:spPr bwMode="auto">
          <a:xfrm>
            <a:off x="251520" y="4869160"/>
            <a:ext cx="8642350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rgbClr val="9A1D2B"/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A1D2B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A1D2B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A1D2B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9A1D2B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A1D2B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A1D2B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A1D2B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9A1D2B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GB" altLang="en-US" b="1" dirty="0">
                <a:ea typeface="ＭＳ Ｐゴシック" panose="020B0600070205080204" pitchFamily="34" charset="-128"/>
              </a:rPr>
              <a:t>A</a:t>
            </a:r>
            <a:r>
              <a:rPr lang="en-GB" altLang="en-US" b="1" dirty="0" smtClean="0">
                <a:ea typeface="ＭＳ Ｐゴシック" panose="020B0600070205080204" pitchFamily="34" charset="-128"/>
              </a:rPr>
              <a:t> transformational change in student engagement- our city making the change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3744416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800000"/>
                </a:solidFill>
                <a:latin typeface="Arial"/>
                <a:cs typeface="Arial"/>
              </a:rPr>
              <a:t>Challenge: </a:t>
            </a:r>
            <a:r>
              <a:rPr lang="en-US" b="1" dirty="0" err="1" smtClean="0">
                <a:solidFill>
                  <a:srgbClr val="800000"/>
                </a:solidFill>
                <a:latin typeface="Arial"/>
                <a:cs typeface="Arial"/>
              </a:rPr>
              <a:t>mobilise</a:t>
            </a:r>
            <a:r>
              <a:rPr lang="en-US" b="1" dirty="0" smtClean="0">
                <a:solidFill>
                  <a:srgbClr val="800000"/>
                </a:solidFill>
                <a:latin typeface="Arial"/>
                <a:cs typeface="Arial"/>
              </a:rPr>
              <a:t> 10% of the population</a:t>
            </a:r>
            <a:endParaRPr lang="en-US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6" name="Picture Placeholder 9" descr="red top green capital change makers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7612"/>
          <a:stretch/>
        </p:blipFill>
        <p:spPr>
          <a:xfrm>
            <a:off x="107504" y="2348880"/>
            <a:ext cx="3704109" cy="26720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802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6"/>
          <p:cNvSpPr>
            <a:spLocks noGrp="1"/>
          </p:cNvSpPr>
          <p:nvPr>
            <p:ph idx="1"/>
          </p:nvPr>
        </p:nvSpPr>
        <p:spPr>
          <a:xfrm>
            <a:off x="251520" y="2276872"/>
            <a:ext cx="8642350" cy="3888755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/>
                <a:cs typeface="Arial"/>
              </a:rPr>
              <a:t>Bristol European Green Capital 2015 </a:t>
            </a:r>
            <a:r>
              <a:rPr lang="en-US" b="1" dirty="0">
                <a:latin typeface="Arial"/>
                <a:cs typeface="Arial"/>
              </a:rPr>
              <a:t>as </a:t>
            </a:r>
            <a:r>
              <a:rPr lang="en-US" b="1" dirty="0" smtClean="0">
                <a:latin typeface="Arial"/>
                <a:cs typeface="Arial"/>
              </a:rPr>
              <a:t>catalyst</a:t>
            </a:r>
            <a:endParaRPr lang="en-US" b="1" dirty="0">
              <a:latin typeface="Arial"/>
              <a:cs typeface="Arial"/>
            </a:endParaRPr>
          </a:p>
          <a:p>
            <a:r>
              <a:rPr lang="en-US" b="1" dirty="0">
                <a:latin typeface="Arial"/>
                <a:cs typeface="Arial"/>
              </a:rPr>
              <a:t>Partnership 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Whole institution  </a:t>
            </a:r>
          </a:p>
          <a:p>
            <a:pPr lvl="1"/>
            <a:r>
              <a:rPr lang="en-US" sz="2400" dirty="0" smtClean="0">
                <a:latin typeface="Arial"/>
                <a:cs typeface="Arial"/>
              </a:rPr>
              <a:t>All Universities and Student Unions together</a:t>
            </a:r>
            <a:endParaRPr lang="en-US" sz="2400" dirty="0">
              <a:latin typeface="Arial"/>
              <a:cs typeface="Arial"/>
            </a:endParaRPr>
          </a:p>
          <a:p>
            <a:pPr lvl="1"/>
            <a:r>
              <a:rPr lang="en-US" sz="2400" dirty="0">
                <a:latin typeface="Arial"/>
                <a:cs typeface="Arial"/>
              </a:rPr>
              <a:t>Bristol Green </a:t>
            </a:r>
            <a:r>
              <a:rPr lang="en-US" sz="2400" dirty="0" smtClean="0">
                <a:latin typeface="Arial"/>
                <a:cs typeface="Arial"/>
              </a:rPr>
              <a:t>Partnership &gt; 850 </a:t>
            </a:r>
            <a:r>
              <a:rPr lang="en-US" sz="2400" dirty="0" err="1" smtClean="0">
                <a:latin typeface="Arial"/>
                <a:cs typeface="Arial"/>
              </a:rPr>
              <a:t>organisations</a:t>
            </a:r>
            <a:endParaRPr lang="en-US" sz="2400" dirty="0" smtClean="0">
              <a:latin typeface="Arial"/>
              <a:cs typeface="Arial"/>
            </a:endParaRPr>
          </a:p>
          <a:p>
            <a:pPr lvl="1"/>
            <a:r>
              <a:rPr lang="en-US" sz="2400" dirty="0" smtClean="0">
                <a:latin typeface="Arial"/>
                <a:cs typeface="Arial"/>
              </a:rPr>
              <a:t>City </a:t>
            </a:r>
            <a:r>
              <a:rPr lang="en-US" sz="2400" dirty="0">
                <a:latin typeface="Arial"/>
                <a:cs typeface="Arial"/>
              </a:rPr>
              <a:t>Council </a:t>
            </a:r>
            <a:r>
              <a:rPr lang="en-US" sz="2400" dirty="0" smtClean="0">
                <a:latin typeface="Arial"/>
                <a:cs typeface="Arial"/>
              </a:rPr>
              <a:t> &amp; 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Mayor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b="1" dirty="0" smtClean="0">
                <a:latin typeface="Arial"/>
                <a:cs typeface="Arial"/>
              </a:rPr>
              <a:t>Funded</a:t>
            </a:r>
            <a:r>
              <a:rPr lang="en-US" dirty="0" smtClean="0">
                <a:latin typeface="Arial"/>
                <a:cs typeface="Arial"/>
              </a:rPr>
              <a:t> by Higher </a:t>
            </a:r>
            <a:r>
              <a:rPr lang="en-US" dirty="0">
                <a:latin typeface="Arial"/>
                <a:cs typeface="Arial"/>
              </a:rPr>
              <a:t>Education Funding Council for England Strategic </a:t>
            </a:r>
            <a:r>
              <a:rPr lang="en-US" dirty="0" smtClean="0">
                <a:latin typeface="Arial"/>
                <a:cs typeface="Arial"/>
              </a:rPr>
              <a:t>Catalyst Fund as test bed</a:t>
            </a:r>
            <a:endParaRPr lang="en-US" dirty="0">
              <a:latin typeface="Arial"/>
              <a:cs typeface="Arial"/>
            </a:endParaRPr>
          </a:p>
          <a:p>
            <a:pPr lvl="1"/>
            <a:endParaRPr lang="en-GB" dirty="0">
              <a:latin typeface="Calibri" charset="0"/>
              <a:cs typeface="ＭＳ Ｐゴシック" charset="0"/>
            </a:endParaRPr>
          </a:p>
          <a:p>
            <a:pPr lvl="1"/>
            <a:endParaRPr lang="en-GB" dirty="0">
              <a:latin typeface="Calibri" charset="0"/>
              <a:cs typeface="ＭＳ Ｐゴシック" charset="0"/>
            </a:endParaRPr>
          </a:p>
          <a:p>
            <a:pPr marL="0" indent="0"/>
            <a:endParaRPr lang="en-GB" dirty="0">
              <a:latin typeface="Calibri" charset="0"/>
            </a:endParaRPr>
          </a:p>
          <a:p>
            <a:pPr marL="0" indent="0"/>
            <a:endParaRPr lang="en-GB" dirty="0">
              <a:latin typeface="Calibri" charset="0"/>
            </a:endParaRPr>
          </a:p>
          <a:p>
            <a:pPr marL="0" indent="0"/>
            <a:endParaRPr lang="en-GB" dirty="0">
              <a:latin typeface="Calibri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980728"/>
            <a:ext cx="208823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A1D2B"/>
                </a:solidFill>
                <a:cs typeface="Arial" charset="0"/>
              </a:rPr>
              <a:t>How?</a:t>
            </a:r>
          </a:p>
          <a:p>
            <a:endParaRPr lang="en-US" dirty="0"/>
          </a:p>
        </p:txBody>
      </p:sp>
      <p:pic>
        <p:nvPicPr>
          <p:cNvPr id="5" name="Picture Placeholder 12" descr="Get Green (5)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47" b="28971"/>
          <a:stretch/>
        </p:blipFill>
        <p:spPr>
          <a:xfrm>
            <a:off x="6372200" y="116632"/>
            <a:ext cx="258022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5017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Arial"/>
                <a:cs typeface="Arial"/>
              </a:rPr>
              <a:t> 100,000 hours </a:t>
            </a:r>
            <a:r>
              <a:rPr lang="en-US" b="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lang="en-US" b="1" dirty="0" smtClean="0">
                <a:solidFill>
                  <a:srgbClr val="800000"/>
                </a:solidFill>
                <a:latin typeface="Arial"/>
                <a:cs typeface="Arial"/>
              </a:rPr>
              <a:t>student volunteering for sustainability</a:t>
            </a:r>
            <a:endParaRPr lang="en-US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5786650"/>
              </p:ext>
            </p:extLst>
          </p:nvPr>
        </p:nvGraphicFramePr>
        <p:xfrm>
          <a:off x="251520" y="1340768"/>
          <a:ext cx="86409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589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hoto by lukejerram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0" y="2888940"/>
            <a:ext cx="5292080" cy="3969060"/>
          </a:xfrm>
          <a:prstGeom prst="rect">
            <a:avLst/>
          </a:prstGeom>
        </p:spPr>
      </p:pic>
      <p:pic>
        <p:nvPicPr>
          <p:cNvPr id="2" name="Picture 1" descr="Key Still_Sheepstack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56"/>
          <a:stretch/>
        </p:blipFill>
        <p:spPr>
          <a:xfrm>
            <a:off x="0" y="1"/>
            <a:ext cx="3203848" cy="38343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0963" y="3861048"/>
            <a:ext cx="4868147" cy="32403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8821" y="-315416"/>
            <a:ext cx="6000664" cy="3600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C5571-69AE-0545-944A-12FA7916F4BC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732588" y="620723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6CD8A71-68AE-454B-805F-CCBF9DA40427}" type="datetime4">
              <a:rPr lang="en-GB" smtClean="0"/>
              <a:pPr>
                <a:defRPr/>
              </a:pPr>
              <a:t>23 June 2016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844269" y="-144249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-702792" y="4931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300192" y="2060848"/>
            <a:ext cx="7313613" cy="40560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 descr="3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62016"/>
            <a:ext cx="8772144" cy="1395984"/>
          </a:xfrm>
          <a:prstGeom prst="rect">
            <a:avLst/>
          </a:prstGeom>
        </p:spPr>
      </p:pic>
      <p:pic>
        <p:nvPicPr>
          <p:cNvPr id="17" name="Picture 16" descr="2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944"/>
            <a:ext cx="8766048" cy="1609344"/>
          </a:xfrm>
          <a:prstGeom prst="rect">
            <a:avLst/>
          </a:prstGeom>
        </p:spPr>
      </p:pic>
      <p:pic>
        <p:nvPicPr>
          <p:cNvPr id="18" name="Picture 17" descr="1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8772144" cy="139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78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9872" y="0"/>
            <a:ext cx="5997352" cy="191683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800000"/>
                </a:solidFill>
                <a:latin typeface="Arial"/>
                <a:cs typeface="Arial"/>
              </a:rPr>
              <a:t>Mapping the hive – bringing all activities into a Network</a:t>
            </a:r>
            <a:endParaRPr lang="en-US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3312368" cy="252028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indent="-36000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Holistic Map – curriculum and informal integrated</a:t>
            </a:r>
          </a:p>
          <a:p>
            <a:pPr indent="-36000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Surfacing activity</a:t>
            </a:r>
          </a:p>
          <a:p>
            <a:pPr indent="-36000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 One stop access</a:t>
            </a:r>
          </a:p>
        </p:txBody>
      </p:sp>
      <p:sp>
        <p:nvSpPr>
          <p:cNvPr id="4" name="Oval 3"/>
          <p:cNvSpPr/>
          <p:nvPr/>
        </p:nvSpPr>
        <p:spPr>
          <a:xfrm>
            <a:off x="3851920" y="1340768"/>
            <a:ext cx="5112568" cy="5040560"/>
          </a:xfrm>
          <a:prstGeom prst="ellipse">
            <a:avLst/>
          </a:prstGeom>
          <a:effectLst>
            <a:softEdge rad="91440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868144" y="2348880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64088" y="3140968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868144" y="3573016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372200" y="2780928"/>
            <a:ext cx="216024" cy="2880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04048" y="4005064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08104" y="4869160"/>
            <a:ext cx="288032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724128" y="4293096"/>
            <a:ext cx="216024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300192" y="4869160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V="1">
            <a:off x="6588224" y="2132856"/>
            <a:ext cx="504056" cy="6480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164288" y="2780928"/>
            <a:ext cx="144016" cy="21602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804248" y="3573016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308304" y="4221088"/>
            <a:ext cx="216024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444208" y="4293096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380312" y="3501008"/>
            <a:ext cx="360040" cy="36004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51520" y="4520663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 students, business, public voluntary sectors can better see opportunities</a:t>
            </a:r>
          </a:p>
          <a:p>
            <a:endParaRPr lang="en-US" dirty="0" smtClean="0"/>
          </a:p>
          <a:p>
            <a:r>
              <a:rPr lang="en-US" dirty="0" smtClean="0"/>
              <a:t>So new ideas can be supported</a:t>
            </a:r>
          </a:p>
          <a:p>
            <a:endParaRPr lang="en-US" dirty="0"/>
          </a:p>
          <a:p>
            <a:r>
              <a:rPr lang="en-US" dirty="0" smtClean="0"/>
              <a:t>So  initiatives can come and go within the continuing whole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188624" y="2708920"/>
            <a:ext cx="1800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 business, public, voluntary sectors can better see opportunities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/>
          <a:srcRect l="47861" t="3719" r="32385" b="53036"/>
          <a:stretch/>
        </p:blipFill>
        <p:spPr>
          <a:xfrm>
            <a:off x="10188624" y="4365104"/>
            <a:ext cx="1173647" cy="168219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/>
          <a:srcRect l="44378" r="25323" b="50347"/>
          <a:stretch/>
        </p:blipFill>
        <p:spPr>
          <a:xfrm flipH="1">
            <a:off x="251520" y="2852936"/>
            <a:ext cx="1584177" cy="158417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067944" y="574071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800000"/>
                </a:solidFill>
              </a:rPr>
              <a:t>Bee and Hive</a:t>
            </a:r>
          </a:p>
          <a:p>
            <a:pPr algn="ctr"/>
            <a:r>
              <a:rPr lang="en-US" dirty="0" smtClean="0"/>
              <a:t>Enabling students and community to see Hive as well as Bees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130084" y="2276872"/>
            <a:ext cx="684076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Not hard edged- inclusive </a:t>
            </a:r>
          </a:p>
          <a:p>
            <a:pPr algn="ctr"/>
            <a:r>
              <a:rPr lang="en-US" dirty="0"/>
              <a:t>Easier for new ideas </a:t>
            </a:r>
          </a:p>
          <a:p>
            <a:pPr algn="ctr"/>
            <a:r>
              <a:rPr lang="en-US" dirty="0"/>
              <a:t>Individual and collective</a:t>
            </a:r>
          </a:p>
          <a:p>
            <a:pPr algn="ctr"/>
            <a:r>
              <a:rPr lang="en-US" dirty="0"/>
              <a:t>Curricular, extra curricular &amp; institutional</a:t>
            </a:r>
          </a:p>
          <a:p>
            <a:pPr algn="ctr"/>
            <a:r>
              <a:rPr lang="en-US" dirty="0"/>
              <a:t>Enables different community &amp; institutional mappings</a:t>
            </a:r>
            <a:br>
              <a:rPr lang="en-US" dirty="0"/>
            </a:br>
            <a:r>
              <a:rPr lang="en-US" dirty="0"/>
              <a:t>Seeing the role of the individual within </a:t>
            </a:r>
          </a:p>
        </p:txBody>
      </p:sp>
    </p:spTree>
    <p:extLst>
      <p:ext uri="{BB962C8B-B14F-4D97-AF65-F5344CB8AC3E}">
        <p14:creationId xmlns:p14="http://schemas.microsoft.com/office/powerpoint/2010/main" val="21889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79512" y="3429000"/>
            <a:ext cx="2808312" cy="2952328"/>
          </a:xfrm>
        </p:spPr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Some are things you might expect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1" name="Picture Placeholder 10" descr="action for kids.jpg"/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3" b="3683"/>
          <a:stretch>
            <a:fillRect/>
          </a:stretch>
        </p:blipFill>
        <p:spPr/>
      </p:pic>
      <p:pic>
        <p:nvPicPr>
          <p:cNvPr id="15" name="Picture 14" descr="Get Green (5)-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2654">
            <a:off x="6744901" y="702603"/>
            <a:ext cx="1599895" cy="2840935"/>
          </a:xfrm>
          <a:prstGeom prst="rect">
            <a:avLst/>
          </a:prstGeom>
        </p:spPr>
      </p:pic>
      <p:pic>
        <p:nvPicPr>
          <p:cNvPr id="16" name="Picture 15" descr="Get Green (6)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7942">
            <a:off x="4881871" y="490929"/>
            <a:ext cx="1595002" cy="2832247"/>
          </a:xfrm>
          <a:prstGeom prst="rect">
            <a:avLst/>
          </a:prstGeom>
        </p:spPr>
      </p:pic>
      <p:pic>
        <p:nvPicPr>
          <p:cNvPr id="3" name="Picture Placeholder 2" descr="BUCG2.jpg"/>
          <p:cNvPicPr>
            <a:picLocks noGrp="1" noChangeAspect="1"/>
          </p:cNvPicPr>
          <p:nvPr>
            <p:ph type="pic" sz="quarter" idx="16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1" r="9491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2915816" y="3933056"/>
            <a:ext cx="597666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Cash</a:t>
            </a:r>
            <a:r>
              <a:rPr lang="en-US" dirty="0" smtClean="0">
                <a:latin typeface="Arial"/>
                <a:cs typeface="Arial"/>
              </a:rPr>
              <a:t>  e.g. </a:t>
            </a:r>
            <a:r>
              <a:rPr lang="en-US" dirty="0">
                <a:latin typeface="Arial"/>
                <a:cs typeface="Arial"/>
              </a:rPr>
              <a:t>r</a:t>
            </a:r>
            <a:r>
              <a:rPr lang="en-US" dirty="0" smtClean="0">
                <a:latin typeface="Arial"/>
                <a:cs typeface="Arial"/>
              </a:rPr>
              <a:t>aising £</a:t>
            </a:r>
            <a:r>
              <a:rPr lang="en-US" dirty="0">
                <a:latin typeface="Arial"/>
                <a:cs typeface="Arial"/>
              </a:rPr>
              <a:t>300k for local charities through </a:t>
            </a:r>
            <a:r>
              <a:rPr lang="en-US" dirty="0" smtClean="0">
                <a:latin typeface="Arial"/>
                <a:cs typeface="Arial"/>
              </a:rPr>
              <a:t>recycling</a:t>
            </a:r>
            <a:endParaRPr lang="en-US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N</a:t>
            </a:r>
            <a:r>
              <a:rPr lang="en-US" b="1" dirty="0" smtClean="0">
                <a:latin typeface="Arial"/>
                <a:cs typeface="Arial"/>
              </a:rPr>
              <a:t>ational </a:t>
            </a:r>
            <a:r>
              <a:rPr lang="en-US" dirty="0">
                <a:latin typeface="Arial"/>
                <a:cs typeface="Arial"/>
              </a:rPr>
              <a:t>schemes </a:t>
            </a:r>
            <a:r>
              <a:rPr lang="en-US" dirty="0" smtClean="0">
                <a:latin typeface="Arial"/>
                <a:cs typeface="Arial"/>
              </a:rPr>
              <a:t>e.g</a:t>
            </a:r>
            <a:r>
              <a:rPr lang="en-US" dirty="0">
                <a:latin typeface="Arial"/>
                <a:cs typeface="Arial"/>
              </a:rPr>
              <a:t>. </a:t>
            </a:r>
            <a:r>
              <a:rPr lang="en-US" dirty="0" err="1">
                <a:latin typeface="Arial"/>
                <a:cs typeface="Arial"/>
              </a:rPr>
              <a:t>Foodcycle</a:t>
            </a:r>
            <a:endParaRPr lang="en-US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b="1" dirty="0">
                <a:latin typeface="Arial"/>
                <a:cs typeface="Arial"/>
              </a:rPr>
              <a:t>Education </a:t>
            </a:r>
            <a:r>
              <a:rPr lang="en-US" b="1" dirty="0" smtClean="0">
                <a:latin typeface="Arial"/>
                <a:cs typeface="Arial"/>
              </a:rPr>
              <a:t>e.g. </a:t>
            </a:r>
            <a:r>
              <a:rPr lang="en-US" dirty="0" smtClean="0">
                <a:latin typeface="Arial"/>
                <a:cs typeface="Arial"/>
              </a:rPr>
              <a:t>delivering workshops </a:t>
            </a:r>
            <a:r>
              <a:rPr lang="en-US" dirty="0">
                <a:latin typeface="Arial"/>
                <a:cs typeface="Arial"/>
              </a:rPr>
              <a:t>to </a:t>
            </a:r>
            <a:r>
              <a:rPr lang="en-US" dirty="0" smtClean="0">
                <a:latin typeface="Arial"/>
                <a:cs typeface="Arial"/>
              </a:rPr>
              <a:t>schools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Conservatio</a:t>
            </a:r>
            <a:r>
              <a:rPr lang="en-US" dirty="0" smtClean="0">
                <a:latin typeface="Arial"/>
                <a:cs typeface="Arial"/>
              </a:rPr>
              <a:t>n 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e.g. 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Designing Wildlife Corridors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Designing Household </a:t>
            </a:r>
            <a:r>
              <a:rPr lang="en-US" dirty="0">
                <a:latin typeface="Arial"/>
                <a:cs typeface="Arial"/>
              </a:rPr>
              <a:t>resilience </a:t>
            </a:r>
            <a:r>
              <a:rPr lang="en-US" dirty="0" smtClean="0">
                <a:latin typeface="Arial"/>
                <a:cs typeface="Arial"/>
              </a:rPr>
              <a:t>boxes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Energy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champions  </a:t>
            </a:r>
            <a:endParaRPr lang="en-US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Health </a:t>
            </a:r>
            <a:r>
              <a:rPr lang="en-US" dirty="0" smtClean="0">
                <a:latin typeface="Arial"/>
                <a:cs typeface="Arial"/>
              </a:rPr>
              <a:t>e.g.  Obesity prevention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latin typeface="Arial"/>
                <a:cs typeface="Arial"/>
              </a:rPr>
              <a:t>Greening Business</a:t>
            </a:r>
            <a:r>
              <a:rPr lang="en-US" dirty="0" smtClean="0">
                <a:latin typeface="Arial"/>
                <a:cs typeface="Arial"/>
              </a:rPr>
              <a:t>  e.g. waste </a:t>
            </a:r>
            <a:r>
              <a:rPr lang="en-US" dirty="0">
                <a:latin typeface="Arial"/>
                <a:cs typeface="Arial"/>
              </a:rPr>
              <a:t>&amp;  energy audits and green business </a:t>
            </a:r>
            <a:r>
              <a:rPr lang="en-US" dirty="0" smtClean="0">
                <a:latin typeface="Arial"/>
                <a:cs typeface="Arial"/>
              </a:rPr>
              <a:t>plans</a:t>
            </a:r>
            <a:endParaRPr lang="en-US" dirty="0"/>
          </a:p>
          <a:p>
            <a:pPr marL="342900" indent="-34290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167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828</Words>
  <Application>Microsoft Office PowerPoint</Application>
  <PresentationFormat>On-screen Show (4:3)</PresentationFormat>
  <Paragraphs>129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ＭＳ Ｐゴシック</vt:lpstr>
      <vt:lpstr>Arial</vt:lpstr>
      <vt:lpstr>Calibri</vt:lpstr>
      <vt:lpstr>Century Gothic</vt:lpstr>
      <vt:lpstr>Goudy Old Style</vt:lpstr>
      <vt:lpstr>Impact</vt:lpstr>
      <vt:lpstr>Rockwell</vt:lpstr>
      <vt:lpstr>Office Theme</vt:lpstr>
      <vt:lpstr>Custom Design</vt:lpstr>
      <vt:lpstr>Inkwell</vt:lpstr>
      <vt:lpstr>Student Capital: the role of students in city transformation</vt:lpstr>
      <vt:lpstr>Students: lived lives</vt:lpstr>
      <vt:lpstr>PowerPoint Presentation</vt:lpstr>
      <vt:lpstr>PowerPoint Presentation</vt:lpstr>
      <vt:lpstr>PowerPoint Presentation</vt:lpstr>
      <vt:lpstr> 100,000 hours  student volunteering for sustainability</vt:lpstr>
      <vt:lpstr>PowerPoint Presentation</vt:lpstr>
      <vt:lpstr>Mapping the hive – bringing all activities into a Network</vt:lpstr>
      <vt:lpstr>Some are things you might expect</vt:lpstr>
      <vt:lpstr>PowerPoint Presentation</vt:lpstr>
      <vt:lpstr>Outcomes  …. </vt:lpstr>
      <vt:lpstr>PowerPoint Presentation</vt:lpstr>
      <vt:lpstr>For more information please contact  James,Longhusrt@ uwe.ac.uk Chris.Willmore@bris.ac.uk  Clayton, W., Longhurst, J. and Willmore, C. (2016) Review of the contribution of Green Capital: Student Capital to Bristols year as European Green Capital. Project Report.  eprints.uwe.ac.uk/28311    Clayton, W., Longhurst, J. and Willmore, C. (2016) The Bristol Method, Green Capital: Student Capital. The power of student sustainability engagement   www.bristol2015.co.uk/method/</vt:lpstr>
      <vt:lpstr>What is transferrable from the Bristol Project? </vt:lpstr>
    </vt:vector>
  </TitlesOfParts>
  <Company>University of Bristol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rebtc</dc:creator>
  <cp:lastModifiedBy>William Clayton</cp:lastModifiedBy>
  <cp:revision>316</cp:revision>
  <cp:lastPrinted>2016-06-23T16:27:52Z</cp:lastPrinted>
  <dcterms:created xsi:type="dcterms:W3CDTF">2013-02-14T16:53:45Z</dcterms:created>
  <dcterms:modified xsi:type="dcterms:W3CDTF">2016-06-23T16:35:33Z</dcterms:modified>
</cp:coreProperties>
</file>