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 id="2147483978" r:id="rId3"/>
  </p:sldMasterIdLst>
  <p:notesMasterIdLst>
    <p:notesMasterId r:id="rId47"/>
  </p:notesMasterIdLst>
  <p:handoutMasterIdLst>
    <p:handoutMasterId r:id="rId48"/>
  </p:handoutMasterIdLst>
  <p:sldIdLst>
    <p:sldId id="315" r:id="rId4"/>
    <p:sldId id="256" r:id="rId5"/>
    <p:sldId id="365" r:id="rId6"/>
    <p:sldId id="446" r:id="rId7"/>
    <p:sldId id="317" r:id="rId8"/>
    <p:sldId id="318" r:id="rId9"/>
    <p:sldId id="444" r:id="rId10"/>
    <p:sldId id="366" r:id="rId11"/>
    <p:sldId id="456" r:id="rId12"/>
    <p:sldId id="371" r:id="rId13"/>
    <p:sldId id="376" r:id="rId14"/>
    <p:sldId id="448" r:id="rId15"/>
    <p:sldId id="449" r:id="rId16"/>
    <p:sldId id="389" r:id="rId17"/>
    <p:sldId id="447" r:id="rId18"/>
    <p:sldId id="457" r:id="rId19"/>
    <p:sldId id="454" r:id="rId20"/>
    <p:sldId id="455" r:id="rId21"/>
    <p:sldId id="386" r:id="rId22"/>
    <p:sldId id="465" r:id="rId23"/>
    <p:sldId id="469" r:id="rId24"/>
    <p:sldId id="476" r:id="rId25"/>
    <p:sldId id="478" r:id="rId26"/>
    <p:sldId id="479" r:id="rId27"/>
    <p:sldId id="466" r:id="rId28"/>
    <p:sldId id="480" r:id="rId29"/>
    <p:sldId id="470" r:id="rId30"/>
    <p:sldId id="394" r:id="rId31"/>
    <p:sldId id="393" r:id="rId32"/>
    <p:sldId id="388" r:id="rId33"/>
    <p:sldId id="387" r:id="rId34"/>
    <p:sldId id="383" r:id="rId35"/>
    <p:sldId id="458" r:id="rId36"/>
    <p:sldId id="379" r:id="rId37"/>
    <p:sldId id="378" r:id="rId38"/>
    <p:sldId id="377" r:id="rId39"/>
    <p:sldId id="407" r:id="rId40"/>
    <p:sldId id="410" r:id="rId41"/>
    <p:sldId id="409" r:id="rId42"/>
    <p:sldId id="468" r:id="rId43"/>
    <p:sldId id="481" r:id="rId44"/>
    <p:sldId id="475" r:id="rId45"/>
    <p:sldId id="474"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guide id="10" orient="horz" pos="2160">
          <p15:clr>
            <a:srgbClr val="A4A3A4"/>
          </p15:clr>
        </p15:guide>
        <p15:guide id="11" orient="horz" pos="427">
          <p15:clr>
            <a:srgbClr val="A4A3A4"/>
          </p15:clr>
        </p15:guide>
        <p15:guide id="12" orient="horz" pos="983">
          <p15:clr>
            <a:srgbClr val="A4A3A4"/>
          </p15:clr>
        </p15:guide>
        <p15:guide id="13" orient="horz" pos="38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9DAC"/>
    <a:srgbClr val="16818D"/>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162" autoAdjust="0"/>
    <p:restoredTop sz="87744" autoAdjust="0"/>
  </p:normalViewPr>
  <p:slideViewPr>
    <p:cSldViewPr showGuides="1">
      <p:cViewPr varScale="1">
        <p:scale>
          <a:sx n="89" d="100"/>
          <a:sy n="89" d="100"/>
        </p:scale>
        <p:origin x="725" y="72"/>
      </p:cViewPr>
      <p:guideLst>
        <p:guide orient="horz" pos="1620"/>
        <p:guide orient="horz" pos="320"/>
        <p:guide orient="horz" pos="737"/>
        <p:guide orient="horz" pos="2879"/>
        <p:guide pos="2880"/>
        <p:guide pos="562"/>
        <p:guide pos="5103"/>
        <p:guide pos="2562"/>
        <p:guide pos="2699"/>
        <p:guide orient="horz" pos="2160"/>
        <p:guide orient="horz" pos="427"/>
        <p:guide orient="horz" pos="983"/>
        <p:guide orient="horz" pos="3839"/>
      </p:guideLst>
    </p:cSldViewPr>
  </p:slideViewPr>
  <p:outlineViewPr>
    <p:cViewPr>
      <p:scale>
        <a:sx n="33" d="100"/>
        <a:sy n="33" d="100"/>
      </p:scale>
      <p:origin x="0" y="24186"/>
    </p:cViewPr>
  </p:outlineViewPr>
  <p:notesTextViewPr>
    <p:cViewPr>
      <p:scale>
        <a:sx n="1" d="1"/>
        <a:sy n="1" d="1"/>
      </p:scale>
      <p:origin x="0" y="0"/>
    </p:cViewPr>
  </p:notesTextViewPr>
  <p:notesViewPr>
    <p:cSldViewPr>
      <p:cViewPr varScale="1">
        <p:scale>
          <a:sx n="75" d="100"/>
          <a:sy n="75" d="100"/>
        </p:scale>
        <p:origin x="-1890"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63665125-F9F1-473E-867B-3B82237849EE}" type="datetimeFigureOut">
              <a:rPr lang="en-GB" smtClean="0"/>
              <a:t>03/11/2016</a:t>
            </a:fld>
            <a:endParaRPr lang="en-GB" dirty="0"/>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022285F3-2D62-4EB2-A3D9-B15258D777FC}" type="slidenum">
              <a:rPr lang="en-GB" smtClean="0"/>
              <a:t>‹#›</a:t>
            </a:fld>
            <a:endParaRPr lang="en-GB" dirty="0"/>
          </a:p>
        </p:txBody>
      </p:sp>
    </p:spTree>
    <p:extLst>
      <p:ext uri="{BB962C8B-B14F-4D97-AF65-F5344CB8AC3E}">
        <p14:creationId xmlns:p14="http://schemas.microsoft.com/office/powerpoint/2010/main" val="14046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88501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88501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7713" indent="-287338" eaLnBrk="0" hangingPunct="0">
              <a:spcBef>
                <a:spcPct val="30000"/>
              </a:spcBef>
              <a:defRPr sz="1200">
                <a:solidFill>
                  <a:schemeClr val="tx1"/>
                </a:solidFill>
                <a:latin typeface="Arial" charset="0"/>
                <a:ea typeface="ＭＳ Ｐゴシック" pitchFamily="34" charset="-128"/>
              </a:defRPr>
            </a:lvl2pPr>
            <a:lvl3pPr marL="1152525" indent="-230188" eaLnBrk="0" hangingPunct="0">
              <a:spcBef>
                <a:spcPct val="30000"/>
              </a:spcBef>
              <a:defRPr sz="1200">
                <a:solidFill>
                  <a:schemeClr val="tx1"/>
                </a:solidFill>
                <a:latin typeface="Arial" charset="0"/>
                <a:ea typeface="ＭＳ Ｐゴシック" pitchFamily="34" charset="-128"/>
              </a:defRPr>
            </a:lvl3pPr>
            <a:lvl4pPr marL="1614488" indent="-230188" eaLnBrk="0" hangingPunct="0">
              <a:spcBef>
                <a:spcPct val="30000"/>
              </a:spcBef>
              <a:defRPr sz="1200">
                <a:solidFill>
                  <a:schemeClr val="tx1"/>
                </a:solidFill>
                <a:latin typeface="Arial" charset="0"/>
                <a:ea typeface="ＭＳ Ｐゴシック" pitchFamily="34" charset="-128"/>
              </a:defRPr>
            </a:lvl4pPr>
            <a:lvl5pPr marL="2074863" indent="-230188" eaLnBrk="0" hangingPunct="0">
              <a:spcBef>
                <a:spcPct val="30000"/>
              </a:spcBef>
              <a:defRPr sz="1200">
                <a:solidFill>
                  <a:schemeClr val="tx1"/>
                </a:solidFill>
                <a:latin typeface="Arial" charset="0"/>
                <a:ea typeface="ＭＳ Ｐゴシック" pitchFamily="34" charset="-128"/>
              </a:defRPr>
            </a:lvl5pPr>
            <a:lvl6pPr marL="2532063" indent="-230188" eaLnBrk="0" fontAlgn="base" hangingPunct="0">
              <a:spcBef>
                <a:spcPct val="30000"/>
              </a:spcBef>
              <a:spcAft>
                <a:spcPct val="0"/>
              </a:spcAft>
              <a:defRPr sz="1200">
                <a:solidFill>
                  <a:schemeClr val="tx1"/>
                </a:solidFill>
                <a:latin typeface="Arial" charset="0"/>
                <a:ea typeface="ＭＳ Ｐゴシック" pitchFamily="34" charset="-128"/>
              </a:defRPr>
            </a:lvl6pPr>
            <a:lvl7pPr marL="2989263" indent="-230188" eaLnBrk="0" fontAlgn="base" hangingPunct="0">
              <a:spcBef>
                <a:spcPct val="30000"/>
              </a:spcBef>
              <a:spcAft>
                <a:spcPct val="0"/>
              </a:spcAft>
              <a:defRPr sz="1200">
                <a:solidFill>
                  <a:schemeClr val="tx1"/>
                </a:solidFill>
                <a:latin typeface="Arial" charset="0"/>
                <a:ea typeface="ＭＳ Ｐゴシック" pitchFamily="34" charset="-128"/>
              </a:defRPr>
            </a:lvl7pPr>
            <a:lvl8pPr marL="3446463" indent="-230188" eaLnBrk="0" fontAlgn="base" hangingPunct="0">
              <a:spcBef>
                <a:spcPct val="30000"/>
              </a:spcBef>
              <a:spcAft>
                <a:spcPct val="0"/>
              </a:spcAft>
              <a:defRPr sz="1200">
                <a:solidFill>
                  <a:schemeClr val="tx1"/>
                </a:solidFill>
                <a:latin typeface="Arial" charset="0"/>
                <a:ea typeface="ＭＳ Ｐゴシック" pitchFamily="34" charset="-128"/>
              </a:defRPr>
            </a:lvl8pPr>
            <a:lvl9pPr marL="3903663" indent="-230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022A804-C4B5-406E-85AF-C8C2B9ACE738}" type="slidenum">
              <a:rPr lang="en-GB" altLang="en-US" smtClean="0">
                <a:cs typeface="Arial" charset="0"/>
              </a:rPr>
              <a:pPr eaLnBrk="1" hangingPunct="1">
                <a:spcBef>
                  <a:spcPct val="0"/>
                </a:spcBef>
              </a:pPr>
              <a:t>1</a:t>
            </a:fld>
            <a:endParaRPr lang="en-GB" altLang="en-US" dirty="0"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36306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43</a:t>
            </a:fld>
            <a:endParaRPr lang="en-US" altLang="en-US" dirty="0" smtClean="0"/>
          </a:p>
        </p:txBody>
      </p:sp>
    </p:spTree>
    <p:extLst>
      <p:ext uri="{BB962C8B-B14F-4D97-AF65-F5344CB8AC3E}">
        <p14:creationId xmlns:p14="http://schemas.microsoft.com/office/powerpoint/2010/main" val="254821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7713" indent="-287338" eaLnBrk="0" hangingPunct="0">
              <a:spcBef>
                <a:spcPct val="30000"/>
              </a:spcBef>
              <a:defRPr sz="1200">
                <a:solidFill>
                  <a:schemeClr val="tx1"/>
                </a:solidFill>
                <a:latin typeface="Arial" charset="0"/>
                <a:ea typeface="ＭＳ Ｐゴシック" pitchFamily="34" charset="-128"/>
              </a:defRPr>
            </a:lvl2pPr>
            <a:lvl3pPr marL="1152525" indent="-230188" eaLnBrk="0" hangingPunct="0">
              <a:spcBef>
                <a:spcPct val="30000"/>
              </a:spcBef>
              <a:defRPr sz="1200">
                <a:solidFill>
                  <a:schemeClr val="tx1"/>
                </a:solidFill>
                <a:latin typeface="Arial" charset="0"/>
                <a:ea typeface="ＭＳ Ｐゴシック" pitchFamily="34" charset="-128"/>
              </a:defRPr>
            </a:lvl3pPr>
            <a:lvl4pPr marL="1614488" indent="-230188" eaLnBrk="0" hangingPunct="0">
              <a:spcBef>
                <a:spcPct val="30000"/>
              </a:spcBef>
              <a:defRPr sz="1200">
                <a:solidFill>
                  <a:schemeClr val="tx1"/>
                </a:solidFill>
                <a:latin typeface="Arial" charset="0"/>
                <a:ea typeface="ＭＳ Ｐゴシック" pitchFamily="34" charset="-128"/>
              </a:defRPr>
            </a:lvl4pPr>
            <a:lvl5pPr marL="2074863" indent="-230188" eaLnBrk="0" hangingPunct="0">
              <a:spcBef>
                <a:spcPct val="30000"/>
              </a:spcBef>
              <a:defRPr sz="1200">
                <a:solidFill>
                  <a:schemeClr val="tx1"/>
                </a:solidFill>
                <a:latin typeface="Arial" charset="0"/>
                <a:ea typeface="ＭＳ Ｐゴシック" pitchFamily="34" charset="-128"/>
              </a:defRPr>
            </a:lvl5pPr>
            <a:lvl6pPr marL="2532063" indent="-230188" eaLnBrk="0" fontAlgn="base" hangingPunct="0">
              <a:spcBef>
                <a:spcPct val="30000"/>
              </a:spcBef>
              <a:spcAft>
                <a:spcPct val="0"/>
              </a:spcAft>
              <a:defRPr sz="1200">
                <a:solidFill>
                  <a:schemeClr val="tx1"/>
                </a:solidFill>
                <a:latin typeface="Arial" charset="0"/>
                <a:ea typeface="ＭＳ Ｐゴシック" pitchFamily="34" charset="-128"/>
              </a:defRPr>
            </a:lvl6pPr>
            <a:lvl7pPr marL="2989263" indent="-230188" eaLnBrk="0" fontAlgn="base" hangingPunct="0">
              <a:spcBef>
                <a:spcPct val="30000"/>
              </a:spcBef>
              <a:spcAft>
                <a:spcPct val="0"/>
              </a:spcAft>
              <a:defRPr sz="1200">
                <a:solidFill>
                  <a:schemeClr val="tx1"/>
                </a:solidFill>
                <a:latin typeface="Arial" charset="0"/>
                <a:ea typeface="ＭＳ Ｐゴシック" pitchFamily="34" charset="-128"/>
              </a:defRPr>
            </a:lvl7pPr>
            <a:lvl8pPr marL="3446463" indent="-230188" eaLnBrk="0" fontAlgn="base" hangingPunct="0">
              <a:spcBef>
                <a:spcPct val="30000"/>
              </a:spcBef>
              <a:spcAft>
                <a:spcPct val="0"/>
              </a:spcAft>
              <a:defRPr sz="1200">
                <a:solidFill>
                  <a:schemeClr val="tx1"/>
                </a:solidFill>
                <a:latin typeface="Arial" charset="0"/>
                <a:ea typeface="ＭＳ Ｐゴシック" pitchFamily="34" charset="-128"/>
              </a:defRPr>
            </a:lvl8pPr>
            <a:lvl9pPr marL="3903663" indent="-230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9B46D1D-A63B-4BE8-B045-EB3419198F3F}" type="slidenum">
              <a:rPr lang="en-US" altLang="en-US" smtClean="0"/>
              <a:pPr eaLnBrk="1" hangingPunct="1">
                <a:spcBef>
                  <a:spcPct val="0"/>
                </a:spcBef>
              </a:pPr>
              <a:t>5</a:t>
            </a:fld>
            <a:endParaRPr lang="en-US" altLang="en-US" dirty="0" smtClean="0"/>
          </a:p>
        </p:txBody>
      </p:sp>
    </p:spTree>
    <p:extLst>
      <p:ext uri="{BB962C8B-B14F-4D97-AF65-F5344CB8AC3E}">
        <p14:creationId xmlns:p14="http://schemas.microsoft.com/office/powerpoint/2010/main" val="367468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7713" indent="-287338" eaLnBrk="0" hangingPunct="0">
              <a:spcBef>
                <a:spcPct val="30000"/>
              </a:spcBef>
              <a:defRPr sz="1200">
                <a:solidFill>
                  <a:schemeClr val="tx1"/>
                </a:solidFill>
                <a:latin typeface="Arial" charset="0"/>
                <a:ea typeface="ＭＳ Ｐゴシック" pitchFamily="34" charset="-128"/>
              </a:defRPr>
            </a:lvl2pPr>
            <a:lvl3pPr marL="1152525" indent="-230188" eaLnBrk="0" hangingPunct="0">
              <a:spcBef>
                <a:spcPct val="30000"/>
              </a:spcBef>
              <a:defRPr sz="1200">
                <a:solidFill>
                  <a:schemeClr val="tx1"/>
                </a:solidFill>
                <a:latin typeface="Arial" charset="0"/>
                <a:ea typeface="ＭＳ Ｐゴシック" pitchFamily="34" charset="-128"/>
              </a:defRPr>
            </a:lvl3pPr>
            <a:lvl4pPr marL="1614488" indent="-230188" eaLnBrk="0" hangingPunct="0">
              <a:spcBef>
                <a:spcPct val="30000"/>
              </a:spcBef>
              <a:defRPr sz="1200">
                <a:solidFill>
                  <a:schemeClr val="tx1"/>
                </a:solidFill>
                <a:latin typeface="Arial" charset="0"/>
                <a:ea typeface="ＭＳ Ｐゴシック" pitchFamily="34" charset="-128"/>
              </a:defRPr>
            </a:lvl4pPr>
            <a:lvl5pPr marL="2074863" indent="-230188" eaLnBrk="0" hangingPunct="0">
              <a:spcBef>
                <a:spcPct val="30000"/>
              </a:spcBef>
              <a:defRPr sz="1200">
                <a:solidFill>
                  <a:schemeClr val="tx1"/>
                </a:solidFill>
                <a:latin typeface="Arial" charset="0"/>
                <a:ea typeface="ＭＳ Ｐゴシック" pitchFamily="34" charset="-128"/>
              </a:defRPr>
            </a:lvl5pPr>
            <a:lvl6pPr marL="2532063" indent="-230188" eaLnBrk="0" fontAlgn="base" hangingPunct="0">
              <a:spcBef>
                <a:spcPct val="30000"/>
              </a:spcBef>
              <a:spcAft>
                <a:spcPct val="0"/>
              </a:spcAft>
              <a:defRPr sz="1200">
                <a:solidFill>
                  <a:schemeClr val="tx1"/>
                </a:solidFill>
                <a:latin typeface="Arial" charset="0"/>
                <a:ea typeface="ＭＳ Ｐゴシック" pitchFamily="34" charset="-128"/>
              </a:defRPr>
            </a:lvl6pPr>
            <a:lvl7pPr marL="2989263" indent="-230188" eaLnBrk="0" fontAlgn="base" hangingPunct="0">
              <a:spcBef>
                <a:spcPct val="30000"/>
              </a:spcBef>
              <a:spcAft>
                <a:spcPct val="0"/>
              </a:spcAft>
              <a:defRPr sz="1200">
                <a:solidFill>
                  <a:schemeClr val="tx1"/>
                </a:solidFill>
                <a:latin typeface="Arial" charset="0"/>
                <a:ea typeface="ＭＳ Ｐゴシック" pitchFamily="34" charset="-128"/>
              </a:defRPr>
            </a:lvl7pPr>
            <a:lvl8pPr marL="3446463" indent="-230188" eaLnBrk="0" fontAlgn="base" hangingPunct="0">
              <a:spcBef>
                <a:spcPct val="30000"/>
              </a:spcBef>
              <a:spcAft>
                <a:spcPct val="0"/>
              </a:spcAft>
              <a:defRPr sz="1200">
                <a:solidFill>
                  <a:schemeClr val="tx1"/>
                </a:solidFill>
                <a:latin typeface="Arial" charset="0"/>
                <a:ea typeface="ＭＳ Ｐゴシック" pitchFamily="34" charset="-128"/>
              </a:defRPr>
            </a:lvl8pPr>
            <a:lvl9pPr marL="3903663" indent="-230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718E1A1-B403-4942-8B1C-1523A9A3557D}" type="slidenum">
              <a:rPr lang="en-US" altLang="en-US" smtClean="0"/>
              <a:pPr eaLnBrk="1" hangingPunct="1">
                <a:spcBef>
                  <a:spcPct val="0"/>
                </a:spcBef>
              </a:pPr>
              <a:t>6</a:t>
            </a:fld>
            <a:endParaRPr lang="en-US" altLang="en-US" dirty="0" smtClean="0"/>
          </a:p>
        </p:txBody>
      </p:sp>
    </p:spTree>
    <p:extLst>
      <p:ext uri="{BB962C8B-B14F-4D97-AF65-F5344CB8AC3E}">
        <p14:creationId xmlns:p14="http://schemas.microsoft.com/office/powerpoint/2010/main" val="19884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20</a:t>
            </a:fld>
            <a:endParaRPr lang="en-US" altLang="en-US" dirty="0"/>
          </a:p>
        </p:txBody>
      </p:sp>
    </p:spTree>
    <p:extLst>
      <p:ext uri="{BB962C8B-B14F-4D97-AF65-F5344CB8AC3E}">
        <p14:creationId xmlns:p14="http://schemas.microsoft.com/office/powerpoint/2010/main" val="94208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21</a:t>
            </a:fld>
            <a:endParaRPr lang="en-US" altLang="en-US" dirty="0"/>
          </a:p>
        </p:txBody>
      </p:sp>
    </p:spTree>
    <p:extLst>
      <p:ext uri="{BB962C8B-B14F-4D97-AF65-F5344CB8AC3E}">
        <p14:creationId xmlns:p14="http://schemas.microsoft.com/office/powerpoint/2010/main" val="374840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a:t>To add to this problem – there has also been a policy of encouraging more of the worst performing vehicles through incentives for diesels – in terms of both Vehicle Excise Duty and fuel prices</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22</a:t>
            </a:fld>
            <a:endParaRPr lang="en-US" altLang="en-US" dirty="0"/>
          </a:p>
        </p:txBody>
      </p:sp>
    </p:spTree>
    <p:extLst>
      <p:ext uri="{BB962C8B-B14F-4D97-AF65-F5344CB8AC3E}">
        <p14:creationId xmlns:p14="http://schemas.microsoft.com/office/powerpoint/2010/main" val="421232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a:t>The reliance of the 2007 AQS ignored all the early warnings that real world emissions (particularly for diesel vehicles) were not matching those anticipate under the Euro Standard regulations – over time predictions of AQ based on Euro Standards has continually fallen, but real world emissions have not – and in some cases have actually increased</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23</a:t>
            </a:fld>
            <a:endParaRPr lang="en-US" altLang="en-US" dirty="0"/>
          </a:p>
        </p:txBody>
      </p:sp>
    </p:spTree>
    <p:extLst>
      <p:ext uri="{BB962C8B-B14F-4D97-AF65-F5344CB8AC3E}">
        <p14:creationId xmlns:p14="http://schemas.microsoft.com/office/powerpoint/2010/main" val="244545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24</a:t>
            </a:fld>
            <a:endParaRPr lang="en-US" altLang="en-US" dirty="0"/>
          </a:p>
        </p:txBody>
      </p:sp>
    </p:spTree>
    <p:extLst>
      <p:ext uri="{BB962C8B-B14F-4D97-AF65-F5344CB8AC3E}">
        <p14:creationId xmlns:p14="http://schemas.microsoft.com/office/powerpoint/2010/main" val="26681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25</a:t>
            </a:fld>
            <a:endParaRPr lang="en-US" altLang="en-US" dirty="0"/>
          </a:p>
        </p:txBody>
      </p:sp>
    </p:spTree>
    <p:extLst>
      <p:ext uri="{BB962C8B-B14F-4D97-AF65-F5344CB8AC3E}">
        <p14:creationId xmlns:p14="http://schemas.microsoft.com/office/powerpoint/2010/main" val="1722734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419504"/>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316765"/>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496862" y="1403169"/>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496862" y="1763165"/>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496862" y="2306766"/>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8092" y="5425018"/>
            <a:ext cx="2182812" cy="14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8"/>
          </p:nvPr>
        </p:nvSpPr>
        <p:spPr>
          <a:xfrm>
            <a:off x="496862" y="4888575"/>
            <a:ext cx="121913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9144000" cy="5872767"/>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313656"/>
            <a:ext cx="6552727"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4" name="Picture Placeholder 12"/>
          <p:cNvSpPr>
            <a:spLocks noGrp="1"/>
          </p:cNvSpPr>
          <p:nvPr>
            <p:ph type="pic" sz="quarter" idx="11"/>
          </p:nvPr>
        </p:nvSpPr>
        <p:spPr>
          <a:xfrm>
            <a:off x="6125289" y="1287887"/>
            <a:ext cx="3018711" cy="4584880"/>
          </a:xfrm>
          <a:prstGeom prst="rect">
            <a:avLst/>
          </a:prstGeom>
        </p:spPr>
        <p:txBody>
          <a:bodyPr/>
          <a:lstStyle/>
          <a:p>
            <a:endParaRPr lang="en-US" dirty="0"/>
          </a:p>
        </p:txBody>
      </p:sp>
      <p:sp>
        <p:nvSpPr>
          <p:cNvPr id="5" name="Picture Placeholder 12"/>
          <p:cNvSpPr>
            <a:spLocks noGrp="1"/>
          </p:cNvSpPr>
          <p:nvPr>
            <p:ph type="pic" sz="quarter" idx="12"/>
          </p:nvPr>
        </p:nvSpPr>
        <p:spPr>
          <a:xfrm>
            <a:off x="0" y="1287887"/>
            <a:ext cx="3024188"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3064589" y="1287888"/>
            <a:ext cx="3020299"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3064589" y="3601098"/>
            <a:ext cx="3020299"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65673"/>
      </p:ext>
    </p:extLst>
  </p:cSld>
  <p:clrMapOvr>
    <a:masterClrMapping/>
  </p:clrMapOvr>
  <p:transition spd="slow">
    <p:fade/>
  </p:transition>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700" userDrawn="1">
          <p15:clr>
            <a:srgbClr val="FBAE40"/>
          </p15:clr>
        </p15:guide>
        <p15:guide id="4" pos="1927" userDrawn="1">
          <p15:clr>
            <a:srgbClr val="FBAE40"/>
          </p15:clr>
        </p15:guide>
        <p15:guide id="5" pos="1904" userDrawn="1">
          <p15:clr>
            <a:srgbClr val="FBAE40"/>
          </p15:clr>
        </p15:guide>
        <p15:guide id="6" pos="3833" userDrawn="1">
          <p15:clr>
            <a:srgbClr val="FBAE40"/>
          </p15:clr>
        </p15:guide>
        <p15:guide id="7" pos="3856" userDrawn="1">
          <p15:clr>
            <a:srgbClr val="FBAE40"/>
          </p15:clr>
        </p15:guide>
        <p15:guide id="8" orient="horz" pos="16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313656"/>
            <a:ext cx="6552727"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4" name="Picture Placeholder 12"/>
          <p:cNvSpPr>
            <a:spLocks noGrp="1"/>
          </p:cNvSpPr>
          <p:nvPr>
            <p:ph type="pic" sz="quarter" idx="11"/>
          </p:nvPr>
        </p:nvSpPr>
        <p:spPr>
          <a:xfrm>
            <a:off x="6125289" y="1287887"/>
            <a:ext cx="3018711"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3064589" y="1287888"/>
            <a:ext cx="3020299"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3064589" y="3601098"/>
            <a:ext cx="3020299"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458066" y="1287888"/>
            <a:ext cx="2385743"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Tree>
    <p:extLst>
      <p:ext uri="{BB962C8B-B14F-4D97-AF65-F5344CB8AC3E}">
        <p14:creationId xmlns:p14="http://schemas.microsoft.com/office/powerpoint/2010/main" val="1725295049"/>
      </p:ext>
    </p:extLst>
  </p:cSld>
  <p:clrMapOvr>
    <a:masterClrMapping/>
  </p:clrMapOvr>
  <p:transition spd="slow">
    <p:fade/>
  </p:transition>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700">
          <p15:clr>
            <a:srgbClr val="FBAE40"/>
          </p15:clr>
        </p15:guide>
        <p15:guide id="4" pos="1927">
          <p15:clr>
            <a:srgbClr val="FBAE40"/>
          </p15:clr>
        </p15:guide>
        <p15:guide id="5" pos="1904">
          <p15:clr>
            <a:srgbClr val="FBAE40"/>
          </p15:clr>
        </p15:guide>
        <p15:guide id="6" pos="3833">
          <p15:clr>
            <a:srgbClr val="FBAE40"/>
          </p15:clr>
        </p15:guide>
        <p15:guide id="7" pos="3856">
          <p15:clr>
            <a:srgbClr val="FBAE40"/>
          </p15:clr>
        </p15:guide>
        <p15:guide id="8" orient="horz" pos="16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9" y="1220754"/>
            <a:ext cx="7058025"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14"/>
          <p:cNvSpPr>
            <a:spLocks noGrp="1"/>
          </p:cNvSpPr>
          <p:nvPr>
            <p:ph type="body" sz="quarter" idx="13"/>
          </p:nvPr>
        </p:nvSpPr>
        <p:spPr>
          <a:xfrm>
            <a:off x="1042989" y="5157193"/>
            <a:ext cx="7058025"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947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4" y="2468893"/>
            <a:ext cx="428396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4" name="Text Placeholder 14"/>
          <p:cNvSpPr>
            <a:spLocks noGrp="1"/>
          </p:cNvSpPr>
          <p:nvPr>
            <p:ph type="body" sz="quarter" idx="13"/>
          </p:nvPr>
        </p:nvSpPr>
        <p:spPr>
          <a:xfrm>
            <a:off x="4715396" y="2491666"/>
            <a:ext cx="360102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14"/>
          <p:cNvSpPr>
            <a:spLocks noGrp="1"/>
          </p:cNvSpPr>
          <p:nvPr>
            <p:ph type="body" sz="quarter" idx="14"/>
          </p:nvPr>
        </p:nvSpPr>
        <p:spPr>
          <a:xfrm>
            <a:off x="970980" y="4772853"/>
            <a:ext cx="7129412"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1755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3"/>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214687"/>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3500438" y="6215063"/>
            <a:ext cx="2133600" cy="476251"/>
          </a:xfrm>
          <a:prstGeom prst="rect">
            <a:avLst/>
          </a:prstGeom>
          <a:ln/>
        </p:spPr>
        <p:txBody>
          <a:bodyPr/>
          <a:lstStyle>
            <a:lvl1pPr>
              <a:defRPr/>
            </a:lvl1pPr>
          </a:lstStyle>
          <a:p>
            <a:pPr>
              <a:defRPr/>
            </a:pPr>
            <a:fld id="{803FCEAD-8961-4004-8102-D17BA79BAB87}" type="slidenum">
              <a:rPr lang="en-GB" altLang="en-US"/>
              <a:pPr>
                <a:defRPr/>
              </a:pPr>
              <a:t>‹#›</a:t>
            </a:fld>
            <a:endParaRPr lang="en-GB" altLang="en-US" dirty="0"/>
          </a:p>
        </p:txBody>
      </p:sp>
    </p:spTree>
    <p:extLst>
      <p:ext uri="{BB962C8B-B14F-4D97-AF65-F5344CB8AC3E}">
        <p14:creationId xmlns:p14="http://schemas.microsoft.com/office/powerpoint/2010/main" val="37713734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5E6B81F-86AD-41CE-852A-BE11CD42C86C}" type="slidenum">
              <a:rPr lang="en-GB" altLang="en-US" smtClean="0"/>
              <a:pPr>
                <a:defRPr/>
              </a:pPr>
              <a:t>‹#›</a:t>
            </a:fld>
            <a:endParaRPr lang="en-GB" altLang="en-US" dirty="0"/>
          </a:p>
        </p:txBody>
      </p:sp>
    </p:spTree>
    <p:extLst>
      <p:ext uri="{BB962C8B-B14F-4D97-AF65-F5344CB8AC3E}">
        <p14:creationId xmlns:p14="http://schemas.microsoft.com/office/powerpoint/2010/main" val="154519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4CCE0157-79DF-478F-9980-E6141D315C81}" type="slidenum">
              <a:rPr lang="en-GB" altLang="en-US" smtClean="0"/>
              <a:pPr>
                <a:defRPr/>
              </a:pPr>
              <a:t>‹#›</a:t>
            </a:fld>
            <a:endParaRPr lang="en-GB" altLang="en-US" dirty="0"/>
          </a:p>
        </p:txBody>
      </p:sp>
    </p:spTree>
    <p:extLst>
      <p:ext uri="{BB962C8B-B14F-4D97-AF65-F5344CB8AC3E}">
        <p14:creationId xmlns:p14="http://schemas.microsoft.com/office/powerpoint/2010/main" val="3965129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b="1">
                <a:solidFill>
                  <a:srgbClr val="003F7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28650" y="1825624"/>
            <a:ext cx="7886700" cy="4351339"/>
          </a:xfrm>
          <a:prstGeom prst="rect">
            <a:avLst/>
          </a:prstGeom>
        </p:spPr>
        <p:txBody>
          <a:bodyPr/>
          <a:lstStyle>
            <a:lvl1pPr>
              <a:defRPr>
                <a:solidFill>
                  <a:schemeClr val="accent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226" y="5533996"/>
            <a:ext cx="1071562" cy="1323531"/>
          </a:xfrm>
          <a:prstGeom prst="rect">
            <a:avLst/>
          </a:prstGeom>
        </p:spPr>
      </p:pic>
    </p:spTree>
    <p:extLst>
      <p:ext uri="{BB962C8B-B14F-4D97-AF65-F5344CB8AC3E}">
        <p14:creationId xmlns:p14="http://schemas.microsoft.com/office/powerpoint/2010/main" val="1878544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815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700808"/>
            <a:ext cx="6668019"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031257"/>
            <a:ext cx="6668021"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9" name="Picture 8"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F7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chemeClr val="accent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226" y="5533996"/>
            <a:ext cx="1071562" cy="1323531"/>
          </a:xfrm>
          <a:prstGeom prst="rect">
            <a:avLst/>
          </a:prstGeom>
        </p:spPr>
      </p:pic>
    </p:spTree>
    <p:extLst>
      <p:ext uri="{BB962C8B-B14F-4D97-AF65-F5344CB8AC3E}">
        <p14:creationId xmlns:p14="http://schemas.microsoft.com/office/powerpoint/2010/main" val="252124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248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4"/>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4"/>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7880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67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42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4906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7733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3262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2849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4"/>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03/11/2016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372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40702"/>
            <a:ext cx="6668019"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27584" y="1610962"/>
            <a:ext cx="6740030"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350"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40702"/>
            <a:ext cx="6668019"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27584" y="1610962"/>
            <a:ext cx="6740030"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07111995"/>
      </p:ext>
    </p:extLst>
  </p:cSld>
  <p:clrMapOvr>
    <a:masterClrMapping/>
  </p:clrMapOvr>
  <p:transition spd="slow">
    <p:fade/>
  </p:transition>
  <p:extLst mod="1">
    <p:ext uri="{DCECCB84-F9BA-43D5-87BE-67443E8EF086}">
      <p15:sldGuideLst xmlns:p15="http://schemas.microsoft.com/office/powerpoint/2012/main">
        <p15:guide id="1" orient="horz" pos="350"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000" y="740833"/>
            <a:ext cx="6668019"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827584" y="1612800"/>
            <a:ext cx="6726844"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7" y="1676938"/>
            <a:ext cx="3167583"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666" y="740833"/>
            <a:ext cx="655265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738" y="1676938"/>
            <a:ext cx="3167583"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1"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1" y="1632141"/>
            <a:ext cx="3167583"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10" name="Text Placeholder 5"/>
          <p:cNvSpPr>
            <a:spLocks noGrp="1"/>
          </p:cNvSpPr>
          <p:nvPr>
            <p:ph type="body" sz="quarter" idx="12" hasCustomPrompt="1"/>
          </p:nvPr>
        </p:nvSpPr>
        <p:spPr>
          <a:xfrm>
            <a:off x="4213202" y="1632141"/>
            <a:ext cx="3239119"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096" y="749531"/>
            <a:ext cx="655322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1" y="1632001"/>
            <a:ext cx="3167583"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10" name="Text Placeholder 5"/>
          <p:cNvSpPr>
            <a:spLocks noGrp="1"/>
          </p:cNvSpPr>
          <p:nvPr>
            <p:ph type="body" sz="quarter" idx="12" hasCustomPrompt="1"/>
          </p:nvPr>
        </p:nvSpPr>
        <p:spPr>
          <a:xfrm>
            <a:off x="4214194" y="1632001"/>
            <a:ext cx="3238126"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5"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602900"/>
            <a:ext cx="6515620" cy="432237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5" y="1676938"/>
            <a:ext cx="3167583"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8973"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042" y="1676940"/>
            <a:ext cx="3816350" cy="424833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90" r:id="rId15"/>
    <p:sldLayoutId id="2147483991" r:id="rId16"/>
    <p:sldLayoutId id="2147483992" r:id="rId17"/>
    <p:sldLayoutId id="2147483997" r:id="rId18"/>
  </p:sldLayoutIdLst>
  <p:transition spd="slow">
    <p:fade/>
  </p:transition>
  <p:timing>
    <p:tnLst>
      <p:par>
        <p:cTn id="1" dur="indefinite" restart="never" nodeType="tmRoot"/>
      </p:par>
    </p:tnLst>
  </p:timing>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4"/>
            <a:ext cx="78867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6CA03CDE-CFF3-4F86-8E07-D0F23D1940A0}" type="datetimeFigureOut">
              <a:rPr lang="en-GB" smtClean="0">
                <a:solidFill>
                  <a:prstClr val="black">
                    <a:tint val="75000"/>
                  </a:prstClr>
                </a:solidFill>
                <a:latin typeface="Calibri" panose="020F0502020204030204"/>
                <a:ea typeface="+mn-ea"/>
              </a:rPr>
              <a:pPr defTabSz="685800" eaLnBrk="1" fontAlgn="auto" hangingPunct="1">
                <a:spcBef>
                  <a:spcPts val="0"/>
                </a:spcBef>
                <a:spcAft>
                  <a:spcPts val="0"/>
                </a:spcAft>
              </a:pPr>
              <a:t>03/11/2016</a:t>
            </a:fld>
            <a:endParaRPr lang="en-GB"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GB"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CE02C95B-F8D4-4AAA-8554-FCE4C5721112}" type="slidenum">
              <a:rPr lang="en-GB" smtClean="0">
                <a:solidFill>
                  <a:prstClr val="black">
                    <a:tint val="75000"/>
                  </a:prstClr>
                </a:solidFill>
                <a:latin typeface="Calibri" panose="020F0502020204030204"/>
                <a:ea typeface="+mn-ea"/>
              </a:rPr>
              <a:pPr defTabSz="685800" eaLnBrk="1" fontAlgn="auto" hangingPunct="1">
                <a:spcBef>
                  <a:spcPts val="0"/>
                </a:spcBef>
                <a:spcAft>
                  <a:spcPts val="0"/>
                </a:spcAft>
              </a:pPr>
              <a:t>‹#›</a:t>
            </a:fld>
            <a:endParaRPr lang="en-GB"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50851149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411756/COMEAP_The_evidence_for_the_effects_of_nitrogen_dioxide.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who.int/phe/health_topics/outdoorair/databases/en/"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euro.who.int/en/media-centre/sections/press-releases/2015/air-pollution-costs-european-economies-us$-1.6-trillion-a-year-in-diseases-and-deaths,-new-who-study-say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k-air.defra.gov.uk/library/no2ten/"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486619/aq-plan-2015-list-uk-national-measures.pdf"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laircity.eu/"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est tiff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71513"/>
            <a:ext cx="30495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83568" y="5085184"/>
            <a:ext cx="7783512" cy="954107"/>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GB" altLang="en-US" sz="2800" b="1" dirty="0">
                <a:solidFill>
                  <a:schemeClr val="accent5">
                    <a:lumMod val="50000"/>
                  </a:schemeClr>
                </a:solidFill>
                <a:cs typeface="Arial" charset="0"/>
              </a:rPr>
              <a:t>The University of the West of England, Bristol</a:t>
            </a:r>
          </a:p>
        </p:txBody>
      </p:sp>
    </p:spTree>
    <p:extLst>
      <p:ext uri="{BB962C8B-B14F-4D97-AF65-F5344CB8AC3E}">
        <p14:creationId xmlns:p14="http://schemas.microsoft.com/office/powerpoint/2010/main" val="31308528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560838" cy="651068"/>
          </a:xfrm>
        </p:spPr>
        <p:txBody>
          <a:bodyPr/>
          <a:lstStyle/>
          <a:p>
            <a:r>
              <a:rPr lang="en-GB" sz="3600" dirty="0"/>
              <a:t>The Beaver </a:t>
            </a:r>
            <a:r>
              <a:rPr lang="en-GB" sz="3600" dirty="0" smtClean="0"/>
              <a:t>Committee and the Act  </a:t>
            </a:r>
            <a:endParaRPr lang="en-GB" sz="3600" dirty="0"/>
          </a:p>
          <a:p>
            <a:endParaRPr lang="en-GB" dirty="0"/>
          </a:p>
        </p:txBody>
      </p:sp>
      <p:sp>
        <p:nvSpPr>
          <p:cNvPr id="3" name="Text Placeholder 2"/>
          <p:cNvSpPr>
            <a:spLocks noGrp="1"/>
          </p:cNvSpPr>
          <p:nvPr>
            <p:ph type="body" sz="quarter" idx="11"/>
          </p:nvPr>
        </p:nvSpPr>
        <p:spPr>
          <a:xfrm>
            <a:off x="827584" y="1556792"/>
            <a:ext cx="6740030" cy="4176465"/>
          </a:xfrm>
        </p:spPr>
        <p:txBody>
          <a:bodyPr/>
          <a:lstStyle/>
          <a:p>
            <a:r>
              <a:rPr lang="en-US" dirty="0" smtClean="0"/>
              <a:t>The </a:t>
            </a:r>
            <a:r>
              <a:rPr lang="en-US" dirty="0"/>
              <a:t>Act banned dark smoke emissions from chimneys, railway engines and vessels, required new furnaces to be smokeless, required the emissions of grit and dust from furnaces to be </a:t>
            </a:r>
            <a:r>
              <a:rPr lang="en-GB" dirty="0" smtClean="0"/>
              <a:t>minimised</a:t>
            </a:r>
            <a:r>
              <a:rPr lang="en-US" dirty="0" smtClean="0"/>
              <a:t>, </a:t>
            </a:r>
            <a:r>
              <a:rPr lang="en-US" dirty="0"/>
              <a:t>and gave local council’s powers to introduce smokeless zones</a:t>
            </a:r>
            <a:r>
              <a:rPr lang="en-US" dirty="0" smtClean="0"/>
              <a:t>.</a:t>
            </a:r>
          </a:p>
          <a:p>
            <a:endParaRPr lang="en-US" dirty="0"/>
          </a:p>
          <a:p>
            <a:r>
              <a:rPr lang="en-US" dirty="0" smtClean="0"/>
              <a:t>The  </a:t>
            </a:r>
            <a:r>
              <a:rPr lang="en-US" dirty="0"/>
              <a:t>Clean Air Act </a:t>
            </a:r>
            <a:r>
              <a:rPr lang="en-US" dirty="0" smtClean="0"/>
              <a:t>helped </a:t>
            </a:r>
            <a:r>
              <a:rPr lang="en-US" dirty="0"/>
              <a:t>the UK achieve a </a:t>
            </a:r>
            <a:r>
              <a:rPr lang="en-US" dirty="0" smtClean="0"/>
              <a:t>world </a:t>
            </a:r>
            <a:r>
              <a:rPr lang="en-US" dirty="0"/>
              <a:t>leading position in the battle against air pollution. </a:t>
            </a:r>
            <a:endParaRPr lang="en-US" dirty="0" smtClean="0"/>
          </a:p>
          <a:p>
            <a:endParaRPr lang="en-US" dirty="0"/>
          </a:p>
          <a:p>
            <a:r>
              <a:rPr lang="en-US" dirty="0"/>
              <a:t>Can we say that today?</a:t>
            </a:r>
          </a:p>
          <a:p>
            <a:endParaRPr lang="en-US" dirty="0"/>
          </a:p>
          <a:p>
            <a:endParaRPr lang="en-GB" dirty="0"/>
          </a:p>
        </p:txBody>
      </p:sp>
    </p:spTree>
    <p:extLst>
      <p:ext uri="{BB962C8B-B14F-4D97-AF65-F5344CB8AC3E}">
        <p14:creationId xmlns:p14="http://schemas.microsoft.com/office/powerpoint/2010/main" val="35986581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476672"/>
            <a:ext cx="7488830" cy="915098"/>
          </a:xfrm>
        </p:spPr>
        <p:txBody>
          <a:bodyPr/>
          <a:lstStyle/>
          <a:p>
            <a:r>
              <a:rPr lang="en-US" dirty="0"/>
              <a:t>Reflecting on the 1952 Smog and the 1956 Clean Air Act.</a:t>
            </a:r>
            <a:endParaRPr lang="en-GB" dirty="0"/>
          </a:p>
        </p:txBody>
      </p:sp>
      <p:sp>
        <p:nvSpPr>
          <p:cNvPr id="3" name="Text Placeholder 2"/>
          <p:cNvSpPr>
            <a:spLocks noGrp="1"/>
          </p:cNvSpPr>
          <p:nvPr>
            <p:ph type="body" sz="quarter" idx="11"/>
          </p:nvPr>
        </p:nvSpPr>
        <p:spPr>
          <a:xfrm>
            <a:off x="827584" y="1610962"/>
            <a:ext cx="7416824" cy="4122295"/>
          </a:xfrm>
        </p:spPr>
        <p:txBody>
          <a:bodyPr/>
          <a:lstStyle/>
          <a:p>
            <a:r>
              <a:rPr lang="en-US" sz="1800" dirty="0"/>
              <a:t>The Clean Air Act demonstrated that substantial air quality improvements could be produced when concerted and sustained governmental action was directed at an environmental and public health problem.</a:t>
            </a:r>
          </a:p>
          <a:p>
            <a:r>
              <a:rPr lang="en-US" sz="1800" dirty="0"/>
              <a:t>H</a:t>
            </a:r>
            <a:r>
              <a:rPr lang="en-US" sz="1800" dirty="0" smtClean="0"/>
              <a:t>owever</a:t>
            </a:r>
            <a:r>
              <a:rPr lang="en-US" sz="1800" dirty="0"/>
              <a:t>, the importance of sustained interest became apparent later on as elimination of “pea soupers” created a prevailing ideology that air pollution had been conquered. </a:t>
            </a:r>
            <a:endParaRPr lang="en-US" sz="1800" dirty="0" smtClean="0"/>
          </a:p>
          <a:p>
            <a:r>
              <a:rPr lang="en-US" sz="1800" dirty="0" smtClean="0"/>
              <a:t>Resources </a:t>
            </a:r>
            <a:r>
              <a:rPr lang="en-US" sz="1800" dirty="0"/>
              <a:t>were directed towards other problems as governmental </a:t>
            </a:r>
            <a:r>
              <a:rPr lang="en-US" sz="1800" dirty="0" smtClean="0"/>
              <a:t>priorities changed.</a:t>
            </a:r>
          </a:p>
          <a:p>
            <a:r>
              <a:rPr lang="en-US" sz="1800" dirty="0" smtClean="0"/>
              <a:t>The onset </a:t>
            </a:r>
            <a:r>
              <a:rPr lang="en-US" sz="1800" dirty="0"/>
              <a:t>of health based concerns about the impacts of the growth of road traffic in the 1980s and 1990s left the UK woefully ill prepared to tackle a new form of air pollution. </a:t>
            </a:r>
            <a:endParaRPr lang="en-GB" sz="1800" dirty="0"/>
          </a:p>
        </p:txBody>
      </p:sp>
    </p:spTree>
    <p:extLst>
      <p:ext uri="{BB962C8B-B14F-4D97-AF65-F5344CB8AC3E}">
        <p14:creationId xmlns:p14="http://schemas.microsoft.com/office/powerpoint/2010/main" val="381726243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332656"/>
            <a:ext cx="6668019" cy="651068"/>
          </a:xfrm>
        </p:spPr>
        <p:txBody>
          <a:bodyPr/>
          <a:lstStyle/>
          <a:p>
            <a:r>
              <a:rPr lang="en-US" dirty="0"/>
              <a:t>A new </a:t>
            </a:r>
            <a:r>
              <a:rPr lang="en-US" dirty="0" smtClean="0"/>
              <a:t>Form </a:t>
            </a:r>
            <a:r>
              <a:rPr lang="en-US" dirty="0"/>
              <a:t>of </a:t>
            </a:r>
            <a:r>
              <a:rPr lang="en-US" dirty="0" smtClean="0"/>
              <a:t>Pollution? Was it Avoidable?</a:t>
            </a:r>
            <a:endParaRPr lang="en-GB" dirty="0"/>
          </a:p>
        </p:txBody>
      </p:sp>
      <p:sp>
        <p:nvSpPr>
          <p:cNvPr id="3" name="Text Placeholder 2"/>
          <p:cNvSpPr>
            <a:spLocks noGrp="1"/>
          </p:cNvSpPr>
          <p:nvPr>
            <p:ph type="body" sz="quarter" idx="1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21" y="1628800"/>
            <a:ext cx="695231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7766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smtClean="0"/>
              <a:t>Not a New Problem After All</a:t>
            </a:r>
            <a:endParaRPr lang="en-GB" sz="3200" dirty="0"/>
          </a:p>
        </p:txBody>
      </p:sp>
      <p:sp>
        <p:nvSpPr>
          <p:cNvPr id="3" name="Text Placeholder 2"/>
          <p:cNvSpPr>
            <a:spLocks noGrp="1"/>
          </p:cNvSpPr>
          <p:nvPr>
            <p:ph type="body" sz="quarter" idx="1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92044"/>
            <a:ext cx="7128792" cy="40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90095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404664"/>
            <a:ext cx="6668019" cy="651068"/>
          </a:xfrm>
        </p:spPr>
        <p:txBody>
          <a:bodyPr/>
          <a:lstStyle/>
          <a:p>
            <a:r>
              <a:rPr lang="en-US" sz="3200" dirty="0"/>
              <a:t>Environment </a:t>
            </a:r>
            <a:r>
              <a:rPr lang="en-US" sz="3200" dirty="0" smtClean="0"/>
              <a:t>Act,1995</a:t>
            </a:r>
            <a:endParaRPr lang="en-GB" sz="3200" dirty="0"/>
          </a:p>
        </p:txBody>
      </p:sp>
      <p:sp>
        <p:nvSpPr>
          <p:cNvPr id="3" name="Text Placeholder 2"/>
          <p:cNvSpPr>
            <a:spLocks noGrp="1"/>
          </p:cNvSpPr>
          <p:nvPr>
            <p:ph type="body" sz="quarter" idx="11"/>
          </p:nvPr>
        </p:nvSpPr>
        <p:spPr/>
        <p:txBody>
          <a:bodyPr/>
          <a:lstStyle/>
          <a:p>
            <a:r>
              <a:rPr lang="en-US" sz="2400" dirty="0" smtClean="0"/>
              <a:t>Late 1980s and early 1990s - a growing </a:t>
            </a:r>
            <a:r>
              <a:rPr lang="en-US" sz="2400" dirty="0"/>
              <a:t>public health </a:t>
            </a:r>
            <a:r>
              <a:rPr lang="en-US" sz="2400" dirty="0" smtClean="0"/>
              <a:t>concern </a:t>
            </a:r>
            <a:r>
              <a:rPr lang="en-US" sz="2400" dirty="0"/>
              <a:t>related to </a:t>
            </a:r>
            <a:r>
              <a:rPr lang="en-US" sz="2400" dirty="0" smtClean="0"/>
              <a:t>childhood asthma </a:t>
            </a:r>
            <a:r>
              <a:rPr lang="en-US" sz="2400" dirty="0"/>
              <a:t>and </a:t>
            </a:r>
            <a:r>
              <a:rPr lang="en-US" sz="2400" dirty="0" smtClean="0"/>
              <a:t>an association with traffic emissions.  </a:t>
            </a:r>
          </a:p>
          <a:p>
            <a:r>
              <a:rPr lang="en-US" sz="2400" dirty="0" smtClean="0"/>
              <a:t>The Environment </a:t>
            </a:r>
            <a:r>
              <a:rPr lang="en-US" sz="2400" dirty="0"/>
              <a:t>Act of 1995 and the </a:t>
            </a:r>
            <a:r>
              <a:rPr lang="en-US" sz="2400" dirty="0" smtClean="0"/>
              <a:t> National </a:t>
            </a:r>
            <a:r>
              <a:rPr lang="en-US" sz="2400" dirty="0"/>
              <a:t>Air Quality </a:t>
            </a:r>
            <a:r>
              <a:rPr lang="en-US" sz="2400" dirty="0" smtClean="0"/>
              <a:t>Strategy, 1997 provide </a:t>
            </a:r>
            <a:r>
              <a:rPr lang="en-US" sz="2400" dirty="0"/>
              <a:t>the foundations for what promised to be a sustained and concerted attempt to </a:t>
            </a:r>
            <a:r>
              <a:rPr lang="en-US" sz="2400" dirty="0" smtClean="0"/>
              <a:t>manage </a:t>
            </a:r>
            <a:r>
              <a:rPr lang="en-US" sz="2400" dirty="0"/>
              <a:t>air pollution </a:t>
            </a:r>
            <a:r>
              <a:rPr lang="en-US" sz="2400" dirty="0" smtClean="0"/>
              <a:t>and to </a:t>
            </a:r>
            <a:r>
              <a:rPr lang="en-US" sz="2400" dirty="0"/>
              <a:t>reduce it below levels considered to be a risk to public health. </a:t>
            </a:r>
          </a:p>
          <a:p>
            <a:pPr marL="0" indent="0">
              <a:buNone/>
            </a:pPr>
            <a:endParaRPr lang="en-US" sz="2000" dirty="0"/>
          </a:p>
          <a:p>
            <a:endParaRPr lang="en-GB" dirty="0"/>
          </a:p>
        </p:txBody>
      </p:sp>
    </p:spTree>
    <p:extLst>
      <p:ext uri="{BB962C8B-B14F-4D97-AF65-F5344CB8AC3E}">
        <p14:creationId xmlns:p14="http://schemas.microsoft.com/office/powerpoint/2010/main" val="208287150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404664"/>
            <a:ext cx="7200800" cy="651068"/>
          </a:xfrm>
        </p:spPr>
        <p:txBody>
          <a:bodyPr/>
          <a:lstStyle/>
          <a:p>
            <a:r>
              <a:rPr lang="en-US" sz="3200" dirty="0" smtClean="0"/>
              <a:t>Public Health Challenge of Air Pollution </a:t>
            </a:r>
            <a:endParaRPr lang="en-GB" sz="3200" dirty="0"/>
          </a:p>
        </p:txBody>
      </p:sp>
      <p:sp>
        <p:nvSpPr>
          <p:cNvPr id="3" name="Text Placeholder 2"/>
          <p:cNvSpPr>
            <a:spLocks noGrp="1"/>
          </p:cNvSpPr>
          <p:nvPr>
            <p:ph type="body" sz="quarter" idx="11"/>
          </p:nvPr>
        </p:nvSpPr>
        <p:spPr/>
        <p:txBody>
          <a:bodyPr/>
          <a:lstStyle/>
          <a:p>
            <a:r>
              <a:rPr lang="en-US" sz="2400" dirty="0" smtClean="0"/>
              <a:t>The political support for the radical actions required  to manage the sources of air pollution contributing to today’s NO</a:t>
            </a:r>
            <a:r>
              <a:rPr lang="en-US" sz="2400" baseline="-25000" dirty="0" smtClean="0"/>
              <a:t>2 </a:t>
            </a:r>
            <a:r>
              <a:rPr lang="en-US" sz="2400" dirty="0" smtClean="0"/>
              <a:t>and PM public health challenges appears absent.</a:t>
            </a:r>
          </a:p>
          <a:p>
            <a:r>
              <a:rPr lang="en-US" sz="2400" dirty="0" smtClean="0"/>
              <a:t>Policy proposals and interventions proposed today are failing to recognise the scale and intensity of the public health challenge created by air pollution.</a:t>
            </a:r>
          </a:p>
          <a:p>
            <a:endParaRPr lang="en-US" sz="2400" dirty="0"/>
          </a:p>
          <a:p>
            <a:endParaRPr lang="en-GB" dirty="0"/>
          </a:p>
        </p:txBody>
      </p:sp>
    </p:spTree>
    <p:extLst>
      <p:ext uri="{BB962C8B-B14F-4D97-AF65-F5344CB8AC3E}">
        <p14:creationId xmlns:p14="http://schemas.microsoft.com/office/powerpoint/2010/main" val="286549143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848870" cy="651068"/>
          </a:xfrm>
        </p:spPr>
        <p:txBody>
          <a:bodyPr/>
          <a:lstStyle/>
          <a:p>
            <a:r>
              <a:rPr lang="en-GB" dirty="0" smtClean="0"/>
              <a:t>It’s Not for the Want of Legislation</a:t>
            </a:r>
            <a:endParaRPr lang="en-GB" dirty="0"/>
          </a:p>
        </p:txBody>
      </p:sp>
      <p:sp>
        <p:nvSpPr>
          <p:cNvPr id="3" name="Text Placeholder 2"/>
          <p:cNvSpPr>
            <a:spLocks noGrp="1"/>
          </p:cNvSpPr>
          <p:nvPr>
            <p:ph type="body" sz="quarter" idx="11"/>
          </p:nvPr>
        </p:nvSpPr>
        <p:spPr>
          <a:xfrm>
            <a:off x="827584" y="1610962"/>
            <a:ext cx="7704856" cy="4122295"/>
          </a:xfrm>
        </p:spPr>
        <p:txBody>
          <a:bodyPr/>
          <a:lstStyle/>
          <a:p>
            <a:endParaRPr lang="en-GB" sz="1800" dirty="0" smtClean="0"/>
          </a:p>
          <a:p>
            <a:endParaRPr lang="en-GB" sz="1800" dirty="0"/>
          </a:p>
          <a:p>
            <a:endParaRPr lang="en-GB" sz="1800" dirty="0"/>
          </a:p>
        </p:txBody>
      </p:sp>
    </p:spTree>
    <p:extLst>
      <p:ext uri="{BB962C8B-B14F-4D97-AF65-F5344CB8AC3E}">
        <p14:creationId xmlns:p14="http://schemas.microsoft.com/office/powerpoint/2010/main" val="331970842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National Laws</a:t>
            </a:r>
          </a:p>
        </p:txBody>
      </p:sp>
      <p:sp>
        <p:nvSpPr>
          <p:cNvPr id="3" name="Text Placeholder 2"/>
          <p:cNvSpPr>
            <a:spLocks noGrp="1"/>
          </p:cNvSpPr>
          <p:nvPr>
            <p:ph type="body" sz="quarter" idx="11"/>
          </p:nvPr>
        </p:nvSpPr>
        <p:spPr/>
        <p:txBody>
          <a:bodyPr/>
          <a:lstStyle/>
          <a:p>
            <a:r>
              <a:rPr lang="en-US" dirty="0"/>
              <a:t>Road Traffic Regulation Act 1984</a:t>
            </a:r>
          </a:p>
          <a:p>
            <a:r>
              <a:rPr lang="en-US" dirty="0" smtClean="0"/>
              <a:t>Environmental </a:t>
            </a:r>
            <a:r>
              <a:rPr lang="en-US" dirty="0"/>
              <a:t>Protection Act 1990</a:t>
            </a:r>
          </a:p>
          <a:p>
            <a:r>
              <a:rPr lang="en-US" dirty="0" smtClean="0"/>
              <a:t>Clean </a:t>
            </a:r>
            <a:r>
              <a:rPr lang="en-US" dirty="0"/>
              <a:t>Air Act 1993   </a:t>
            </a:r>
          </a:p>
          <a:p>
            <a:r>
              <a:rPr lang="en-US" dirty="0" smtClean="0"/>
              <a:t>Environment </a:t>
            </a:r>
            <a:r>
              <a:rPr lang="en-US" dirty="0"/>
              <a:t>Act 1995</a:t>
            </a:r>
          </a:p>
          <a:p>
            <a:r>
              <a:rPr lang="en-US" dirty="0" smtClean="0"/>
              <a:t>Transport </a:t>
            </a:r>
            <a:r>
              <a:rPr lang="en-US" dirty="0"/>
              <a:t>Act 2000</a:t>
            </a:r>
          </a:p>
          <a:p>
            <a:r>
              <a:rPr lang="en-US" dirty="0" smtClean="0"/>
              <a:t>The </a:t>
            </a:r>
            <a:r>
              <a:rPr lang="en-US" dirty="0"/>
              <a:t>Air Quality (England) Regulations 2000</a:t>
            </a:r>
          </a:p>
          <a:p>
            <a:r>
              <a:rPr lang="en-US" dirty="0" smtClean="0"/>
              <a:t>The </a:t>
            </a:r>
            <a:r>
              <a:rPr lang="en-US" dirty="0"/>
              <a:t>National Emission Ceilings Regulations 2002</a:t>
            </a:r>
          </a:p>
          <a:p>
            <a:r>
              <a:rPr lang="en-US" dirty="0" smtClean="0"/>
              <a:t>The </a:t>
            </a:r>
            <a:r>
              <a:rPr lang="en-US" dirty="0"/>
              <a:t>Large Combustion Plants (National Emission Reduction Plan) Regulations 2007</a:t>
            </a:r>
          </a:p>
          <a:p>
            <a:r>
              <a:rPr lang="en-US" dirty="0" smtClean="0"/>
              <a:t>The </a:t>
            </a:r>
            <a:r>
              <a:rPr lang="en-US" dirty="0"/>
              <a:t>Environmental Permitting (England and Wales) Regulations 2010</a:t>
            </a:r>
          </a:p>
          <a:p>
            <a:r>
              <a:rPr lang="en-US" dirty="0" smtClean="0"/>
              <a:t> The </a:t>
            </a:r>
            <a:r>
              <a:rPr lang="en-US" dirty="0"/>
              <a:t>Air Quality Standards Regulations 2010</a:t>
            </a:r>
          </a:p>
          <a:p>
            <a:pPr marL="0" indent="0">
              <a:buNone/>
            </a:pPr>
            <a:endParaRPr lang="en-GB" dirty="0" smtClean="0"/>
          </a:p>
          <a:p>
            <a:pPr marL="0" indent="0">
              <a:buNone/>
            </a:pPr>
            <a:r>
              <a:rPr lang="en-GB" dirty="0" smtClean="0"/>
              <a:t>From https</a:t>
            </a:r>
            <a:r>
              <a:rPr lang="en-GB" dirty="0"/>
              <a:t>://www.ukela.org/</a:t>
            </a:r>
          </a:p>
        </p:txBody>
      </p:sp>
    </p:spTree>
    <p:extLst>
      <p:ext uri="{BB962C8B-B14F-4D97-AF65-F5344CB8AC3E}">
        <p14:creationId xmlns:p14="http://schemas.microsoft.com/office/powerpoint/2010/main" val="295903561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European  laws</a:t>
            </a:r>
            <a:endParaRPr lang="en-GB" dirty="0"/>
          </a:p>
        </p:txBody>
      </p:sp>
      <p:sp>
        <p:nvSpPr>
          <p:cNvPr id="3" name="Text Placeholder 2"/>
          <p:cNvSpPr>
            <a:spLocks noGrp="1"/>
          </p:cNvSpPr>
          <p:nvPr>
            <p:ph type="body" sz="quarter" idx="11"/>
          </p:nvPr>
        </p:nvSpPr>
        <p:spPr/>
        <p:txBody>
          <a:bodyPr/>
          <a:lstStyle/>
          <a:p>
            <a:r>
              <a:rPr lang="en-US" dirty="0"/>
              <a:t>National Emission Ceilings Directive 2001/81/EC</a:t>
            </a:r>
          </a:p>
          <a:p>
            <a:pPr marL="0" indent="0">
              <a:buNone/>
            </a:pPr>
            <a:endParaRPr lang="en-US" dirty="0"/>
          </a:p>
          <a:p>
            <a:r>
              <a:rPr lang="en-US" dirty="0"/>
              <a:t>Directive 2004/107/EC</a:t>
            </a:r>
          </a:p>
          <a:p>
            <a:pPr marL="0" indent="0">
              <a:buNone/>
            </a:pPr>
            <a:endParaRPr lang="en-US" dirty="0"/>
          </a:p>
          <a:p>
            <a:r>
              <a:rPr lang="en-US" dirty="0"/>
              <a:t>The Air Quality Framework Directive 2008/50/EC</a:t>
            </a:r>
          </a:p>
          <a:p>
            <a:pPr marL="0" indent="0">
              <a:buNone/>
            </a:pPr>
            <a:endParaRPr lang="en-US" dirty="0"/>
          </a:p>
          <a:p>
            <a:r>
              <a:rPr lang="en-US" dirty="0"/>
              <a:t>The Industrial Emissions Directive </a:t>
            </a:r>
            <a:r>
              <a:rPr lang="en-US" dirty="0" smtClean="0"/>
              <a:t>2010/75/EU</a:t>
            </a:r>
          </a:p>
          <a:p>
            <a:endParaRPr lang="en-US" dirty="0"/>
          </a:p>
          <a:p>
            <a:pPr marL="0" indent="0">
              <a:buNone/>
            </a:pPr>
            <a:r>
              <a:rPr lang="en-US" dirty="0" smtClean="0"/>
              <a:t>From https</a:t>
            </a:r>
            <a:r>
              <a:rPr lang="en-US" dirty="0"/>
              <a:t>://www.ukela.org/</a:t>
            </a:r>
          </a:p>
          <a:p>
            <a:pPr marL="0" indent="0">
              <a:buNone/>
            </a:pPr>
            <a:endParaRPr lang="en-GB" dirty="0"/>
          </a:p>
        </p:txBody>
      </p:sp>
    </p:spTree>
    <p:extLst>
      <p:ext uri="{BB962C8B-B14F-4D97-AF65-F5344CB8AC3E}">
        <p14:creationId xmlns:p14="http://schemas.microsoft.com/office/powerpoint/2010/main" val="153859742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764704"/>
            <a:ext cx="7272808" cy="651068"/>
          </a:xfrm>
        </p:spPr>
        <p:txBody>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Diagnosis but Not Solutions</a:t>
            </a:r>
          </a:p>
          <a:p>
            <a:endParaRPr lang="en-GB" sz="3200" dirty="0" smtClean="0"/>
          </a:p>
          <a:p>
            <a:endParaRPr lang="en-GB" dirty="0" smtClean="0"/>
          </a:p>
          <a:p>
            <a:r>
              <a:rPr lang="en-GB" dirty="0" smtClean="0"/>
              <a:t> </a:t>
            </a:r>
            <a:endParaRPr lang="en-GB" dirty="0"/>
          </a:p>
        </p:txBody>
      </p:sp>
      <p:sp>
        <p:nvSpPr>
          <p:cNvPr id="5" name="Text Placeholder 4"/>
          <p:cNvSpPr>
            <a:spLocks noGrp="1"/>
          </p:cNvSpPr>
          <p:nvPr>
            <p:ph type="body" sz="quarter" idx="11"/>
          </p:nvPr>
        </p:nvSpPr>
        <p:spPr/>
        <p:txBody>
          <a:bodyPr/>
          <a:lstStyle/>
          <a:p>
            <a:r>
              <a:rPr lang="en-US" sz="2000" dirty="0"/>
              <a:t>We have had plenty of guidance but has it been effective in delivering cleaner air? </a:t>
            </a:r>
          </a:p>
          <a:p>
            <a:r>
              <a:rPr lang="en-US" sz="2000" dirty="0" smtClean="0"/>
              <a:t>Undoubtedly  </a:t>
            </a:r>
            <a:r>
              <a:rPr lang="en-US" sz="2000" dirty="0"/>
              <a:t>it  has helped  us to identify where poor air quality exists but has it led to cleaner air?</a:t>
            </a:r>
          </a:p>
          <a:p>
            <a:endParaRPr lang="en-GB"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54500"/>
            <a:ext cx="1426086" cy="195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424" y="3881735"/>
            <a:ext cx="1694452" cy="22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501008"/>
            <a:ext cx="2376264" cy="215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50379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81658" y="836712"/>
            <a:ext cx="6062750" cy="4254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altLang="en-US" sz="2800" dirty="0">
                <a:ea typeface="ＭＳ Ｐゴシック" charset="-128"/>
              </a:rPr>
              <a:t>Progress with air quality management in the 60 years since the UK Clean Air Act of 1956. Lessons, failures, challenges and opportunities</a:t>
            </a:r>
            <a:endParaRPr lang="en-GB" altLang="en-US" sz="1400" dirty="0">
              <a:ea typeface="ＭＳ Ｐゴシック" charset="-128"/>
            </a:endParaRPr>
          </a:p>
          <a:p>
            <a:pPr eaLnBrk="1" hangingPunct="1">
              <a:lnSpc>
                <a:spcPts val="2900"/>
              </a:lnSpc>
              <a:spcBef>
                <a:spcPct val="0"/>
              </a:spcBef>
            </a:pPr>
            <a:endParaRPr lang="en-GB" altLang="en-US" sz="2400" dirty="0" smtClean="0">
              <a:ea typeface="ＭＳ Ｐゴシック" charset="-128"/>
            </a:endParaRPr>
          </a:p>
          <a:p>
            <a:pPr eaLnBrk="1" hangingPunct="1">
              <a:lnSpc>
                <a:spcPts val="2900"/>
              </a:lnSpc>
              <a:spcBef>
                <a:spcPct val="0"/>
              </a:spcBef>
            </a:pPr>
            <a:r>
              <a:rPr lang="en-GB" altLang="en-US" sz="2400" dirty="0">
                <a:ea typeface="ＭＳ Ｐゴシック" charset="-128"/>
              </a:rPr>
              <a:t>Williams, </a:t>
            </a:r>
            <a:r>
              <a:rPr lang="en-GB" altLang="en-US" sz="2400" dirty="0" smtClean="0">
                <a:ea typeface="ＭＳ Ｐゴシック" charset="-128"/>
              </a:rPr>
              <a:t>B &amp; Longhurst</a:t>
            </a:r>
            <a:r>
              <a:rPr lang="en-GB" altLang="en-US" sz="2400" dirty="0">
                <a:ea typeface="ＭＳ Ｐゴシック" charset="-128"/>
              </a:rPr>
              <a:t>, </a:t>
            </a:r>
            <a:r>
              <a:rPr lang="en-GB" altLang="en-US" sz="2400">
                <a:ea typeface="ＭＳ Ｐゴシック" charset="-128"/>
              </a:rPr>
              <a:t>J.W.S</a:t>
            </a:r>
            <a:r>
              <a:rPr lang="en-GB" altLang="en-US" sz="2400" smtClean="0">
                <a:ea typeface="ＭＳ Ｐゴシック" charset="-128"/>
              </a:rPr>
              <a:t>.  </a:t>
            </a:r>
            <a:endParaRPr lang="en-GB" altLang="en-US" sz="2400"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539552" y="1763165"/>
            <a:ext cx="1176448"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1600" dirty="0" smtClean="0">
                <a:ea typeface="ＭＳ Ｐゴシック" charset="-128"/>
              </a:rPr>
              <a:t>Ben Williams</a:t>
            </a:r>
            <a:endParaRPr lang="en-US" altLang="en-US" sz="1600"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London Pollution Study Group</a:t>
            </a:r>
          </a:p>
        </p:txBody>
      </p:sp>
      <p:sp>
        <p:nvSpPr>
          <p:cNvPr id="2" name="Text Placeholder 1"/>
          <p:cNvSpPr>
            <a:spLocks noGrp="1"/>
          </p:cNvSpPr>
          <p:nvPr>
            <p:ph type="body" sz="quarter" idx="18"/>
          </p:nvPr>
        </p:nvSpPr>
        <p:spPr/>
        <p:txBody>
          <a:bodyPr/>
          <a:lstStyle/>
          <a:p>
            <a:r>
              <a:rPr lang="en-US" dirty="0" smtClean="0"/>
              <a:t>November 3</a:t>
            </a:r>
            <a:r>
              <a:rPr lang="en-US" baseline="30000" dirty="0" smtClean="0"/>
              <a:t>rd</a:t>
            </a:r>
            <a:r>
              <a:rPr lang="en-US" dirty="0" smtClean="0"/>
              <a:t> 2016</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4" y="740702"/>
            <a:ext cx="7488830" cy="651068"/>
          </a:xfrm>
        </p:spPr>
        <p:txBody>
          <a:bodyPr/>
          <a:lstStyle/>
          <a:p>
            <a:r>
              <a:rPr lang="en-GB" sz="3200" dirty="0" smtClean="0"/>
              <a:t>The Increasing Evidence of Policy Failure  </a:t>
            </a:r>
            <a:endParaRPr lang="en-GB" sz="3200" dirty="0"/>
          </a:p>
        </p:txBody>
      </p:sp>
      <p:sp>
        <p:nvSpPr>
          <p:cNvPr id="5" name="Text Placeholder 4"/>
          <p:cNvSpPr>
            <a:spLocks noGrp="1"/>
          </p:cNvSpPr>
          <p:nvPr>
            <p:ph type="body" sz="quarter" idx="4294967295"/>
          </p:nvPr>
        </p:nvSpPr>
        <p:spPr>
          <a:xfrm>
            <a:off x="467544" y="1340768"/>
            <a:ext cx="8352928" cy="5256584"/>
          </a:xfrm>
          <a:prstGeom prst="rect">
            <a:avLst/>
          </a:prstGeom>
        </p:spPr>
        <p:txBody>
          <a:bodyPr/>
          <a:lstStyle/>
          <a:p>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1995 </a:t>
            </a:r>
            <a:r>
              <a:rPr lang="en-GB" sz="2000" dirty="0">
                <a:latin typeface="Tahoma" panose="020B0604030504040204" pitchFamily="34" charset="0"/>
                <a:ea typeface="Tahoma" panose="020B0604030504040204" pitchFamily="34" charset="0"/>
                <a:cs typeface="Tahoma" panose="020B0604030504040204" pitchFamily="34" charset="0"/>
              </a:rPr>
              <a:t>Environment Act and UK Air Quality Strategy set domestic annual mean AQ Objective for NO</a:t>
            </a:r>
            <a:r>
              <a:rPr lang="en-GB" sz="2000" baseline="-25000" dirty="0">
                <a:latin typeface="Tahoma" panose="020B0604030504040204" pitchFamily="34" charset="0"/>
                <a:ea typeface="Tahoma" panose="020B0604030504040204" pitchFamily="34" charset="0"/>
                <a:cs typeface="Tahoma" panose="020B0604030504040204" pitchFamily="34" charset="0"/>
              </a:rPr>
              <a:t>2</a:t>
            </a:r>
            <a:r>
              <a:rPr lang="en-GB" sz="2000" dirty="0">
                <a:latin typeface="Tahoma" panose="020B0604030504040204" pitchFamily="34" charset="0"/>
                <a:ea typeface="Tahoma" panose="020B0604030504040204" pitchFamily="34" charset="0"/>
                <a:cs typeface="Tahoma" panose="020B0604030504040204" pitchFamily="34" charset="0"/>
              </a:rPr>
              <a:t> of 40</a:t>
            </a:r>
            <a:r>
              <a:rPr lang="el-GR" sz="2000" dirty="0">
                <a:latin typeface="Tahoma" panose="020B0604030504040204" pitchFamily="34" charset="0"/>
                <a:ea typeface="Tahoma" panose="020B0604030504040204" pitchFamily="34" charset="0"/>
                <a:cs typeface="Tahoma" panose="020B0604030504040204" pitchFamily="34" charset="0"/>
              </a:rPr>
              <a:t>μ</a:t>
            </a:r>
            <a:r>
              <a:rPr lang="en-GB" sz="2000" dirty="0">
                <a:latin typeface="Tahoma" panose="020B0604030504040204" pitchFamily="34" charset="0"/>
                <a:ea typeface="Tahoma" panose="020B0604030504040204" pitchFamily="34" charset="0"/>
                <a:cs typeface="Tahoma" panose="020B0604030504040204" pitchFamily="34" charset="0"/>
              </a:rPr>
              <a:t>g/m</a:t>
            </a:r>
            <a:r>
              <a:rPr lang="en-GB" sz="2000" baseline="30000" dirty="0">
                <a:latin typeface="Tahoma" panose="020B0604030504040204" pitchFamily="34" charset="0"/>
                <a:ea typeface="Tahoma" panose="020B0604030504040204" pitchFamily="34" charset="0"/>
                <a:cs typeface="Tahoma" panose="020B0604030504040204" pitchFamily="34" charset="0"/>
              </a:rPr>
              <a:t>3</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b="1" dirty="0">
                <a:latin typeface="Tahoma" panose="020B0604030504040204" pitchFamily="34" charset="0"/>
                <a:ea typeface="Tahoma" panose="020B0604030504040204" pitchFamily="34" charset="0"/>
                <a:cs typeface="Tahoma" panose="020B0604030504040204" pitchFamily="34" charset="0"/>
              </a:rPr>
              <a:t>to be achieved by </a:t>
            </a:r>
            <a:r>
              <a:rPr lang="en-GB" sz="2000" b="1" dirty="0" smtClean="0">
                <a:latin typeface="Tahoma" panose="020B0604030504040204" pitchFamily="34" charset="0"/>
                <a:ea typeface="Tahoma" panose="020B0604030504040204" pitchFamily="34" charset="0"/>
                <a:cs typeface="Tahoma" panose="020B0604030504040204" pitchFamily="34" charset="0"/>
              </a:rPr>
              <a:t>2005</a:t>
            </a:r>
          </a:p>
          <a:p>
            <a:endParaRPr lang="en-GB" sz="2000" b="1"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It was evident by 2004 that this was unlikely to be achieved </a:t>
            </a:r>
            <a:r>
              <a:rPr lang="en-GB" sz="2000" dirty="0" smtClean="0">
                <a:latin typeface="Tahoma" panose="020B0604030504040204" pitchFamily="34" charset="0"/>
                <a:ea typeface="Tahoma" panose="020B0604030504040204" pitchFamily="34" charset="0"/>
                <a:cs typeface="Tahoma" panose="020B0604030504040204" pitchFamily="34" charset="0"/>
              </a:rPr>
              <a:t>on time as over one hundred local authorities had one or more AQMA declarations for NO</a:t>
            </a:r>
            <a:r>
              <a:rPr lang="en-GB" sz="2000" baseline="-25000" dirty="0" smtClean="0">
                <a:latin typeface="Tahoma" panose="020B0604030504040204" pitchFamily="34" charset="0"/>
                <a:ea typeface="Tahoma" panose="020B0604030504040204" pitchFamily="34" charset="0"/>
                <a:cs typeface="Tahoma" panose="020B0604030504040204" pitchFamily="34" charset="0"/>
              </a:rPr>
              <a:t>2</a:t>
            </a:r>
            <a:r>
              <a:rPr lang="en-GB" sz="2000" dirty="0" smtClean="0">
                <a:latin typeface="Tahoma" panose="020B0604030504040204" pitchFamily="34" charset="0"/>
                <a:ea typeface="Tahoma" panose="020B0604030504040204" pitchFamily="34" charset="0"/>
                <a:cs typeface="Tahoma" panose="020B0604030504040204" pitchFamily="34" charset="0"/>
              </a:rPr>
              <a:t> at the start of </a:t>
            </a:r>
            <a:r>
              <a:rPr lang="en-GB" sz="2000" dirty="0">
                <a:latin typeface="Tahoma" panose="020B0604030504040204" pitchFamily="34" charset="0"/>
                <a:ea typeface="Tahoma" panose="020B0604030504040204" pitchFamily="34" charset="0"/>
                <a:cs typeface="Tahoma" panose="020B0604030504040204" pitchFamily="34" charset="0"/>
              </a:rPr>
              <a:t>the </a:t>
            </a:r>
            <a:r>
              <a:rPr lang="en-GB" sz="2000" dirty="0" smtClean="0">
                <a:latin typeface="Tahoma" panose="020B0604030504040204" pitchFamily="34" charset="0"/>
                <a:ea typeface="Tahoma" panose="020B0604030504040204" pitchFamily="34" charset="0"/>
                <a:cs typeface="Tahoma" panose="020B0604030504040204" pitchFamily="34" charset="0"/>
              </a:rPr>
              <a:t>year.</a:t>
            </a: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p>
          <a:p>
            <a:r>
              <a:rPr lang="en-GB" sz="2000" dirty="0" smtClean="0">
                <a:latin typeface="Tahoma" panose="020B0604030504040204" pitchFamily="34" charset="0"/>
                <a:ea typeface="Tahoma" panose="020B0604030504040204" pitchFamily="34" charset="0"/>
                <a:cs typeface="Tahoma" panose="020B0604030504040204" pitchFamily="34" charset="0"/>
              </a:rPr>
              <a:t>Concentrations are  stubbornly refusing to comply with the policy intentions.  </a:t>
            </a:r>
          </a:p>
        </p:txBody>
      </p:sp>
    </p:spTree>
    <p:extLst>
      <p:ext uri="{BB962C8B-B14F-4D97-AF65-F5344CB8AC3E}">
        <p14:creationId xmlns:p14="http://schemas.microsoft.com/office/powerpoint/2010/main" val="226242166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4" y="740702"/>
            <a:ext cx="7488830" cy="651068"/>
          </a:xfrm>
        </p:spPr>
        <p:txBody>
          <a:bodyPr/>
          <a:lstStyle/>
          <a:p>
            <a:r>
              <a:rPr lang="en-GB" dirty="0"/>
              <a:t>The </a:t>
            </a:r>
            <a:r>
              <a:rPr lang="en-GB" dirty="0" smtClean="0"/>
              <a:t>Solutions </a:t>
            </a:r>
            <a:r>
              <a:rPr lang="en-GB" dirty="0"/>
              <a:t>do not </a:t>
            </a:r>
            <a:r>
              <a:rPr lang="en-GB" dirty="0" smtClean="0"/>
              <a:t>Match </a:t>
            </a:r>
            <a:r>
              <a:rPr lang="en-GB" dirty="0"/>
              <a:t>the </a:t>
            </a:r>
            <a:r>
              <a:rPr lang="en-GB" dirty="0" smtClean="0"/>
              <a:t>Problem</a:t>
            </a:r>
            <a:endParaRPr lang="en-GB" dirty="0"/>
          </a:p>
        </p:txBody>
      </p:sp>
      <p:sp>
        <p:nvSpPr>
          <p:cNvPr id="5" name="Text Placeholder 4"/>
          <p:cNvSpPr>
            <a:spLocks noGrp="1"/>
          </p:cNvSpPr>
          <p:nvPr>
            <p:ph type="body" sz="quarter" idx="4294967295"/>
          </p:nvPr>
        </p:nvSpPr>
        <p:spPr>
          <a:xfrm>
            <a:off x="467544" y="1961055"/>
            <a:ext cx="8352928" cy="4896544"/>
          </a:xfrm>
          <a:prstGeom prst="rect">
            <a:avLst/>
          </a:prstGeom>
        </p:spPr>
        <p:txBody>
          <a:bodyPr/>
          <a:lstStyle/>
          <a:p>
            <a:r>
              <a:rPr lang="en-GB" sz="2000" dirty="0">
                <a:latin typeface="Tahoma" panose="020B0604030504040204" pitchFamily="34" charset="0"/>
                <a:ea typeface="Tahoma" panose="020B0604030504040204" pitchFamily="34" charset="0"/>
                <a:cs typeface="Tahoma" panose="020B0604030504040204" pitchFamily="34" charset="0"/>
              </a:rPr>
              <a:t>The Local Air Quality Management (LAQM) process was designed in </a:t>
            </a:r>
            <a:r>
              <a:rPr lang="en-GB" sz="2000" dirty="0" smtClean="0">
                <a:latin typeface="Tahoma" panose="020B0604030504040204" pitchFamily="34" charset="0"/>
                <a:ea typeface="Tahoma" panose="020B0604030504040204" pitchFamily="34" charset="0"/>
                <a:cs typeface="Tahoma" panose="020B0604030504040204" pitchFamily="34" charset="0"/>
              </a:rPr>
              <a:t>1995  </a:t>
            </a:r>
            <a:r>
              <a:rPr lang="en-GB" sz="2000" dirty="0">
                <a:latin typeface="Tahoma" panose="020B0604030504040204" pitchFamily="34" charset="0"/>
                <a:ea typeface="Tahoma" panose="020B0604030504040204" pitchFamily="34" charset="0"/>
                <a:cs typeface="Tahoma" panose="020B0604030504040204" pitchFamily="34" charset="0"/>
              </a:rPr>
              <a:t>it was expected that there would be “</a:t>
            </a:r>
            <a:r>
              <a:rPr lang="en-GB" sz="2000" i="1" dirty="0">
                <a:latin typeface="Tahoma" panose="020B0604030504040204" pitchFamily="34" charset="0"/>
                <a:ea typeface="Tahoma" panose="020B0604030504040204" pitchFamily="34" charset="0"/>
                <a:cs typeface="Tahoma" panose="020B0604030504040204" pitchFamily="34" charset="0"/>
              </a:rPr>
              <a:t>a handful of AQMAs </a:t>
            </a:r>
            <a:r>
              <a:rPr lang="en-US" sz="2000" i="1" dirty="0">
                <a:latin typeface="Tahoma" panose="020B0604030504040204" pitchFamily="34" charset="0"/>
                <a:ea typeface="Tahoma" panose="020B0604030504040204" pitchFamily="34" charset="0"/>
                <a:cs typeface="Tahoma" panose="020B0604030504040204" pitchFamily="34" charset="0"/>
              </a:rPr>
              <a:t>in large cities and metropolitan areas</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By 2008: 225 LAs (52%) </a:t>
            </a:r>
            <a:r>
              <a:rPr lang="en-GB" sz="2000" dirty="0">
                <a:latin typeface="Tahoma" panose="020B0604030504040204" pitchFamily="34" charset="0"/>
                <a:ea typeface="Tahoma" panose="020B0604030504040204" pitchFamily="34" charset="0"/>
                <a:cs typeface="Tahoma" panose="020B0604030504040204" pitchFamily="34" charset="0"/>
              </a:rPr>
              <a:t>had AQMAs (≈500 AQMAs in total)</a:t>
            </a:r>
          </a:p>
          <a:p>
            <a:r>
              <a:rPr lang="en-GB" sz="2000" dirty="0">
                <a:latin typeface="Tahoma" panose="020B0604030504040204" pitchFamily="34" charset="0"/>
                <a:ea typeface="Tahoma" panose="020B0604030504040204" pitchFamily="34" charset="0"/>
                <a:cs typeface="Tahoma" panose="020B0604030504040204" pitchFamily="34" charset="0"/>
              </a:rPr>
              <a:t>Now: 274 LAs (84%) with AQMAs (704 AQMAs</a:t>
            </a:r>
            <a:r>
              <a:rPr lang="en-GB"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These are not ‘localised hotspots’ they are local manifestations of a national problem</a:t>
            </a:r>
          </a:p>
        </p:txBody>
      </p:sp>
    </p:spTree>
    <p:extLst>
      <p:ext uri="{BB962C8B-B14F-4D97-AF65-F5344CB8AC3E}">
        <p14:creationId xmlns:p14="http://schemas.microsoft.com/office/powerpoint/2010/main" val="17171269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792629" cy="651068"/>
          </a:xfrm>
        </p:spPr>
        <p:txBody>
          <a:bodyPr/>
          <a:lstStyle/>
          <a:p>
            <a:r>
              <a:rPr lang="en-GB" dirty="0" smtClean="0"/>
              <a:t>The inexorable rise of diesel  </a:t>
            </a:r>
            <a:endParaRPr lang="en-GB" dirty="0"/>
          </a:p>
        </p:txBody>
      </p:sp>
      <p:sp>
        <p:nvSpPr>
          <p:cNvPr id="3" name="Text Placeholder 2"/>
          <p:cNvSpPr>
            <a:spLocks noGrp="1"/>
          </p:cNvSpPr>
          <p:nvPr>
            <p:ph type="body" sz="quarter" idx="4294967295"/>
          </p:nvPr>
        </p:nvSpPr>
        <p:spPr>
          <a:xfrm>
            <a:off x="1763688" y="6364315"/>
            <a:ext cx="5616624" cy="493686"/>
          </a:xfrm>
          <a:prstGeom prst="rect">
            <a:avLst/>
          </a:prstGeom>
        </p:spPr>
        <p:txBody>
          <a:bodyPr/>
          <a:lstStyle/>
          <a:p>
            <a:pPr marL="0" indent="0">
              <a:buNone/>
            </a:pPr>
            <a:r>
              <a:rPr lang="en-GB" sz="1800" dirty="0"/>
              <a:t>DfT Vehicle Licensing Statistics Q4 2014</a:t>
            </a:r>
          </a:p>
        </p:txBody>
      </p:sp>
      <p:pic>
        <p:nvPicPr>
          <p:cNvPr id="4" name="Picture 3"/>
          <p:cNvPicPr>
            <a:picLocks noChangeAspect="1"/>
          </p:cNvPicPr>
          <p:nvPr/>
        </p:nvPicPr>
        <p:blipFill>
          <a:blip r:embed="rId3"/>
          <a:stretch>
            <a:fillRect/>
          </a:stretch>
        </p:blipFill>
        <p:spPr>
          <a:xfrm>
            <a:off x="899592" y="1268760"/>
            <a:ext cx="7199431" cy="4884036"/>
          </a:xfrm>
          <a:prstGeom prst="rect">
            <a:avLst/>
          </a:prstGeom>
        </p:spPr>
      </p:pic>
    </p:spTree>
    <p:extLst>
      <p:ext uri="{BB962C8B-B14F-4D97-AF65-F5344CB8AC3E}">
        <p14:creationId xmlns:p14="http://schemas.microsoft.com/office/powerpoint/2010/main" val="45680987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404665"/>
            <a:ext cx="7992888" cy="651068"/>
          </a:xfrm>
        </p:spPr>
        <p:txBody>
          <a:bodyPr/>
          <a:lstStyle/>
          <a:p>
            <a:r>
              <a:rPr lang="en-GB" dirty="0"/>
              <a:t>Reliance on improvements from Euro Standards for vehicles </a:t>
            </a:r>
          </a:p>
        </p:txBody>
      </p:sp>
      <p:sp>
        <p:nvSpPr>
          <p:cNvPr id="5" name="Text Placeholder 4"/>
          <p:cNvSpPr>
            <a:spLocks noGrp="1"/>
          </p:cNvSpPr>
          <p:nvPr>
            <p:ph type="body" sz="quarter" idx="4294967295"/>
          </p:nvPr>
        </p:nvSpPr>
        <p:spPr>
          <a:xfrm>
            <a:off x="467544" y="5921314"/>
            <a:ext cx="9143999" cy="504056"/>
          </a:xfrm>
          <a:prstGeom prst="rect">
            <a:avLst/>
          </a:prstGeom>
        </p:spPr>
        <p:txBody>
          <a:bodyPr/>
          <a:lstStyle/>
          <a:p>
            <a:pPr marL="609585" lvl="1" indent="0">
              <a:buNone/>
            </a:pPr>
            <a:r>
              <a:rPr lang="en-US" sz="1900" dirty="0" smtClean="0"/>
              <a:t>         NOx </a:t>
            </a:r>
            <a:r>
              <a:rPr lang="en-US" sz="1900" dirty="0"/>
              <a:t>emission factors of </a:t>
            </a:r>
            <a:r>
              <a:rPr lang="en-US" sz="1900" i="1" dirty="0"/>
              <a:t>diesel passenger cars </a:t>
            </a:r>
            <a:r>
              <a:rPr lang="en-US" sz="1900" dirty="0"/>
              <a:t>(TNO, 2016)</a:t>
            </a:r>
            <a:endParaRPr lang="en-GB" sz="1900" dirty="0"/>
          </a:p>
        </p:txBody>
      </p:sp>
      <p:pic>
        <p:nvPicPr>
          <p:cNvPr id="7" name="Picture 6"/>
          <p:cNvPicPr>
            <a:picLocks noChangeAspect="1"/>
          </p:cNvPicPr>
          <p:nvPr/>
        </p:nvPicPr>
        <p:blipFill>
          <a:blip r:embed="rId3"/>
          <a:stretch>
            <a:fillRect/>
          </a:stretch>
        </p:blipFill>
        <p:spPr>
          <a:xfrm>
            <a:off x="1187624" y="1556793"/>
            <a:ext cx="5951140" cy="4364521"/>
          </a:xfrm>
          <a:prstGeom prst="rect">
            <a:avLst/>
          </a:prstGeom>
        </p:spPr>
      </p:pic>
    </p:spTree>
    <p:extLst>
      <p:ext uri="{BB962C8B-B14F-4D97-AF65-F5344CB8AC3E}">
        <p14:creationId xmlns:p14="http://schemas.microsoft.com/office/powerpoint/2010/main" val="226589301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404665"/>
            <a:ext cx="7128792" cy="651068"/>
          </a:xfrm>
        </p:spPr>
        <p:txBody>
          <a:bodyPr/>
          <a:lstStyle/>
          <a:p>
            <a:r>
              <a:rPr lang="en-GB" dirty="0"/>
              <a:t>Non-Alignment of Domestic and EU work on AQM</a:t>
            </a:r>
          </a:p>
        </p:txBody>
      </p:sp>
      <p:sp>
        <p:nvSpPr>
          <p:cNvPr id="5" name="Text Placeholder 4"/>
          <p:cNvSpPr>
            <a:spLocks noGrp="1"/>
          </p:cNvSpPr>
          <p:nvPr>
            <p:ph type="body" sz="quarter" idx="4294967295"/>
          </p:nvPr>
        </p:nvSpPr>
        <p:spPr>
          <a:xfrm>
            <a:off x="467544" y="1700808"/>
            <a:ext cx="8496944" cy="4896544"/>
          </a:xfrm>
          <a:prstGeom prst="rect">
            <a:avLst/>
          </a:prstGeom>
        </p:spPr>
        <p:txBody>
          <a:bodyPr/>
          <a:lstStyle/>
          <a:p>
            <a:r>
              <a:rPr lang="en-GB" sz="2000" dirty="0"/>
              <a:t>Monitoring and modelling of air quality for reporting under the European Directives is not well connected to domestic </a:t>
            </a:r>
            <a:r>
              <a:rPr lang="en-GB" sz="2000" dirty="0" smtClean="0"/>
              <a:t>Local  </a:t>
            </a:r>
            <a:r>
              <a:rPr lang="en-GB" sz="2000" dirty="0"/>
              <a:t>Air Quality Management</a:t>
            </a:r>
          </a:p>
          <a:p>
            <a:r>
              <a:rPr lang="en-GB" sz="2000" dirty="0"/>
              <a:t>No clear responsibility for LAs in EU process </a:t>
            </a:r>
            <a:r>
              <a:rPr lang="en-GB" sz="2000" dirty="0" smtClean="0"/>
              <a:t> </a:t>
            </a:r>
            <a:endParaRPr lang="en-GB" sz="2000" dirty="0"/>
          </a:p>
          <a:p>
            <a:r>
              <a:rPr lang="en-GB" sz="2000" dirty="0"/>
              <a:t>National PCM model not </a:t>
            </a:r>
            <a:r>
              <a:rPr lang="en-GB" sz="2000" dirty="0" smtClean="0"/>
              <a:t> really able </a:t>
            </a:r>
            <a:r>
              <a:rPr lang="en-GB" sz="2000" dirty="0"/>
              <a:t>to identify local hotspots</a:t>
            </a:r>
          </a:p>
          <a:p>
            <a:r>
              <a:rPr lang="en-GB" sz="2000" dirty="0"/>
              <a:t>Majority of Air Quality Management Areas not registered as exceedences of the European Directive</a:t>
            </a:r>
          </a:p>
        </p:txBody>
      </p:sp>
    </p:spTree>
    <p:extLst>
      <p:ext uri="{BB962C8B-B14F-4D97-AF65-F5344CB8AC3E}">
        <p14:creationId xmlns:p14="http://schemas.microsoft.com/office/powerpoint/2010/main" val="418487507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416822" cy="651068"/>
          </a:xfrm>
        </p:spPr>
        <p:txBody>
          <a:bodyPr/>
          <a:lstStyle/>
          <a:p>
            <a:r>
              <a:rPr lang="en-GB" dirty="0"/>
              <a:t>Failure of </a:t>
            </a:r>
            <a:r>
              <a:rPr lang="en-GB" dirty="0" smtClean="0"/>
              <a:t>Local </a:t>
            </a:r>
            <a:r>
              <a:rPr lang="en-GB" dirty="0"/>
              <a:t>Air Quality Action Plans</a:t>
            </a:r>
          </a:p>
        </p:txBody>
      </p:sp>
      <p:sp>
        <p:nvSpPr>
          <p:cNvPr id="3" name="Text Placeholder 2"/>
          <p:cNvSpPr>
            <a:spLocks noGrp="1"/>
          </p:cNvSpPr>
          <p:nvPr>
            <p:ph type="body" sz="quarter" idx="4294967295"/>
          </p:nvPr>
        </p:nvSpPr>
        <p:spPr>
          <a:xfrm>
            <a:off x="395536" y="1700808"/>
            <a:ext cx="8352928" cy="4896544"/>
          </a:xfrm>
          <a:prstGeom prst="rect">
            <a:avLst/>
          </a:prstGeom>
        </p:spPr>
        <p:txBody>
          <a:bodyPr/>
          <a:lstStyle/>
          <a:p>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Very </a:t>
            </a:r>
            <a:r>
              <a:rPr lang="en-GB" sz="2000" dirty="0">
                <a:latin typeface="Tahoma" panose="020B0604030504040204" pitchFamily="34" charset="0"/>
                <a:ea typeface="Tahoma" panose="020B0604030504040204" pitchFamily="34" charset="0"/>
                <a:cs typeface="Tahoma" panose="020B0604030504040204" pitchFamily="34" charset="0"/>
              </a:rPr>
              <a:t>hard to identify clear cases where AQAPs have been effective and improved air quality to the extent that and AQMA has been revoked</a:t>
            </a:r>
          </a:p>
          <a:p>
            <a:r>
              <a:rPr lang="en-GB" sz="2000" dirty="0">
                <a:latin typeface="Tahoma" panose="020B0604030504040204" pitchFamily="34" charset="0"/>
                <a:ea typeface="Tahoma" panose="020B0604030504040204" pitchFamily="34" charset="0"/>
                <a:cs typeface="Tahoma" panose="020B0604030504040204" pitchFamily="34" charset="0"/>
              </a:rPr>
              <a:t>Little political weight within LAs</a:t>
            </a:r>
          </a:p>
          <a:p>
            <a:r>
              <a:rPr lang="en-GB" sz="2000" dirty="0">
                <a:latin typeface="Tahoma" panose="020B0604030504040204" pitchFamily="34" charset="0"/>
                <a:ea typeface="Tahoma" panose="020B0604030504040204" pitchFamily="34" charset="0"/>
                <a:cs typeface="Tahoma" panose="020B0604030504040204" pitchFamily="34" charset="0"/>
              </a:rPr>
              <a:t>Even if taken seriously by LA, actions are within context of national policies backing increasing traffic flows</a:t>
            </a:r>
          </a:p>
          <a:p>
            <a:r>
              <a:rPr lang="en-GB" sz="2000" dirty="0">
                <a:latin typeface="Tahoma" panose="020B0604030504040204" pitchFamily="34" charset="0"/>
                <a:ea typeface="Tahoma" panose="020B0604030504040204" pitchFamily="34" charset="0"/>
                <a:cs typeface="Tahoma" panose="020B0604030504040204" pitchFamily="34" charset="0"/>
              </a:rPr>
              <a:t>Not properly resourced</a:t>
            </a:r>
          </a:p>
        </p:txBody>
      </p:sp>
    </p:spTree>
    <p:extLst>
      <p:ext uri="{BB962C8B-B14F-4D97-AF65-F5344CB8AC3E}">
        <p14:creationId xmlns:p14="http://schemas.microsoft.com/office/powerpoint/2010/main" val="17540907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Typical </a:t>
            </a:r>
            <a:r>
              <a:rPr lang="en-US" dirty="0" smtClean="0"/>
              <a:t>Measures </a:t>
            </a:r>
            <a:r>
              <a:rPr lang="en-US" dirty="0"/>
              <a:t>in an AQAP</a:t>
            </a:r>
            <a:endParaRPr lang="en-GB" dirty="0"/>
          </a:p>
        </p:txBody>
      </p:sp>
      <p:sp>
        <p:nvSpPr>
          <p:cNvPr id="3" name="Text Placeholder 2"/>
          <p:cNvSpPr>
            <a:spLocks noGrp="1"/>
          </p:cNvSpPr>
          <p:nvPr>
            <p:ph type="body" sz="quarter" idx="11"/>
          </p:nvPr>
        </p:nvSpPr>
        <p:spPr/>
        <p:txBody>
          <a:bodyPr/>
          <a:lstStyle/>
          <a:p>
            <a:r>
              <a:rPr lang="en-US" sz="2000" dirty="0"/>
              <a:t>Emissions enforcement</a:t>
            </a:r>
          </a:p>
          <a:p>
            <a:r>
              <a:rPr lang="en-US" sz="2000" dirty="0"/>
              <a:t>Promotion of modal shift</a:t>
            </a:r>
          </a:p>
          <a:p>
            <a:r>
              <a:rPr lang="en-US" sz="2000" dirty="0"/>
              <a:t>Speed reduction</a:t>
            </a:r>
          </a:p>
          <a:p>
            <a:r>
              <a:rPr lang="en-US" sz="2000" dirty="0"/>
              <a:t>Low Emission Zone</a:t>
            </a:r>
          </a:p>
          <a:p>
            <a:r>
              <a:rPr lang="en-US" sz="2000" dirty="0"/>
              <a:t>Retrofitting/scrappage</a:t>
            </a:r>
          </a:p>
          <a:p>
            <a:endParaRPr lang="en-US" sz="2000" dirty="0"/>
          </a:p>
          <a:p>
            <a:r>
              <a:rPr lang="en-US" sz="2000" dirty="0"/>
              <a:t>What powers does a Local Authority Environment Department have to implement these measures?</a:t>
            </a:r>
          </a:p>
          <a:p>
            <a:endParaRPr lang="en-GB" sz="2000" dirty="0"/>
          </a:p>
        </p:txBody>
      </p:sp>
    </p:spTree>
    <p:extLst>
      <p:ext uri="{BB962C8B-B14F-4D97-AF65-F5344CB8AC3E}">
        <p14:creationId xmlns:p14="http://schemas.microsoft.com/office/powerpoint/2010/main" val="122473569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128790" cy="651068"/>
          </a:xfrm>
        </p:spPr>
        <p:txBody>
          <a:bodyPr/>
          <a:lstStyle/>
          <a:p>
            <a:r>
              <a:rPr lang="en-US" dirty="0"/>
              <a:t>Deaths, Costs and Legal Action</a:t>
            </a:r>
            <a:endParaRPr lang="en-GB"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77"/>
            <a:ext cx="3057492" cy="189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62761"/>
            <a:ext cx="3335922" cy="206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50660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404664"/>
            <a:ext cx="7560841" cy="651068"/>
          </a:xfrm>
        </p:spPr>
        <p:txBody>
          <a:bodyPr/>
          <a:lstStyle/>
          <a:p>
            <a:r>
              <a:rPr lang="en-US" dirty="0"/>
              <a:t>Air </a:t>
            </a:r>
            <a:r>
              <a:rPr lang="en-US" dirty="0" smtClean="0"/>
              <a:t>Pollution as a Cause </a:t>
            </a:r>
            <a:r>
              <a:rPr lang="en-US" dirty="0"/>
              <a:t>of </a:t>
            </a:r>
            <a:r>
              <a:rPr lang="en-US" dirty="0" smtClean="0"/>
              <a:t>Death</a:t>
            </a:r>
            <a:endParaRPr lang="en-GB" dirty="0"/>
          </a:p>
        </p:txBody>
      </p:sp>
      <p:sp>
        <p:nvSpPr>
          <p:cNvPr id="3" name="Text Placeholder 2"/>
          <p:cNvSpPr>
            <a:spLocks noGrp="1"/>
          </p:cNvSpPr>
          <p:nvPr>
            <p:ph type="body" sz="quarter" idx="11"/>
          </p:nvPr>
        </p:nvSpPr>
        <p:spPr/>
        <p:txBody>
          <a:bodyPr/>
          <a:lstStyle/>
          <a:p>
            <a:r>
              <a:rPr lang="en-US" sz="2000" dirty="0"/>
              <a:t>In the UK about 29000 deaths per year  are associated with  exposure to fine particles, less than </a:t>
            </a:r>
            <a:r>
              <a:rPr lang="en-US" sz="2000" dirty="0" smtClean="0"/>
              <a:t>2.5µm </a:t>
            </a:r>
            <a:r>
              <a:rPr lang="en-US" sz="2000" dirty="0"/>
              <a:t>in diameter (PM</a:t>
            </a:r>
            <a:r>
              <a:rPr lang="en-US" sz="1100" dirty="0"/>
              <a:t>2.5</a:t>
            </a:r>
            <a:r>
              <a:rPr lang="en-US" sz="2000" dirty="0" smtClean="0"/>
              <a:t>), ca. 5-6</a:t>
            </a:r>
            <a:r>
              <a:rPr lang="en-US" sz="2000" dirty="0"/>
              <a:t>% of total deaths.</a:t>
            </a:r>
          </a:p>
          <a:p>
            <a:r>
              <a:rPr lang="en-US" sz="2000" dirty="0"/>
              <a:t>In cities PM</a:t>
            </a:r>
            <a:r>
              <a:rPr lang="en-US" sz="1100" dirty="0"/>
              <a:t>2.5</a:t>
            </a:r>
            <a:r>
              <a:rPr lang="en-US" sz="2000" dirty="0"/>
              <a:t> primarily comes from cars, lorries and buses but they are also produced by the burning of wood, heating oil or coal for domestic or industrial purposes. </a:t>
            </a:r>
          </a:p>
          <a:p>
            <a:r>
              <a:rPr lang="en-US" sz="2000" dirty="0"/>
              <a:t>In Europe, the WHO estimates about 500,000 people die prematurely as a result of air pollution every year.</a:t>
            </a:r>
          </a:p>
          <a:p>
            <a:r>
              <a:rPr lang="en-US" sz="2000" dirty="0"/>
              <a:t>These estimates do not include any contribution from NO</a:t>
            </a:r>
            <a:r>
              <a:rPr lang="en-US" sz="2000" baseline="-25000" dirty="0"/>
              <a:t>2</a:t>
            </a:r>
            <a:r>
              <a:rPr lang="en-US" sz="2000" dirty="0"/>
              <a:t>. </a:t>
            </a:r>
            <a:endParaRPr lang="en-GB" sz="20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57318"/>
            <a:ext cx="15176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352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260648"/>
            <a:ext cx="7344814" cy="1131122"/>
          </a:xfrm>
        </p:spPr>
        <p:txBody>
          <a:bodyPr/>
          <a:lstStyle/>
          <a:p>
            <a:r>
              <a:rPr lang="en-US" sz="3600" dirty="0"/>
              <a:t>Committee on the Medical Effects of Air Pollutants (COMEAP)</a:t>
            </a:r>
            <a:br>
              <a:rPr lang="en-US" sz="3600" dirty="0"/>
            </a:br>
            <a:endParaRPr lang="en-GB" sz="3600" dirty="0"/>
          </a:p>
        </p:txBody>
      </p:sp>
      <p:sp>
        <p:nvSpPr>
          <p:cNvPr id="3" name="Text Placeholder 2"/>
          <p:cNvSpPr>
            <a:spLocks noGrp="1"/>
          </p:cNvSpPr>
          <p:nvPr>
            <p:ph type="body" sz="quarter" idx="11"/>
          </p:nvPr>
        </p:nvSpPr>
        <p:spPr>
          <a:xfrm>
            <a:off x="827584" y="1610962"/>
            <a:ext cx="7200800" cy="4122295"/>
          </a:xfrm>
        </p:spPr>
        <p:txBody>
          <a:bodyPr/>
          <a:lstStyle/>
          <a:p>
            <a:r>
              <a:rPr lang="en-US" sz="2000" dirty="0"/>
              <a:t>It is estimated that the effects of NO</a:t>
            </a:r>
            <a:r>
              <a:rPr lang="en-US" sz="2000" baseline="-25000" dirty="0"/>
              <a:t>2</a:t>
            </a:r>
            <a:r>
              <a:rPr lang="en-US" sz="2000" dirty="0"/>
              <a:t> on mortality are equivalent to 23,500 deaths annually in the </a:t>
            </a:r>
            <a:r>
              <a:rPr lang="en-US" sz="2000" dirty="0" smtClean="0"/>
              <a:t>UK (but heavily caveated). </a:t>
            </a:r>
            <a:endParaRPr lang="en-US" sz="2000" dirty="0"/>
          </a:p>
          <a:p>
            <a:r>
              <a:rPr lang="en-US" sz="2000" dirty="0"/>
              <a:t>Many of the sources of NOx (NO</a:t>
            </a:r>
            <a:r>
              <a:rPr lang="en-US" sz="2000" baseline="-25000" dirty="0"/>
              <a:t>2</a:t>
            </a:r>
            <a:r>
              <a:rPr lang="en-US" sz="2000" dirty="0"/>
              <a:t> and NO) are also sources of particulate matter (PM). </a:t>
            </a:r>
          </a:p>
          <a:p>
            <a:r>
              <a:rPr lang="en-US" sz="2000" dirty="0"/>
              <a:t>The combined impact of these two pollutants maybe as much as  </a:t>
            </a:r>
            <a:r>
              <a:rPr lang="en-US" sz="2000" dirty="0" smtClean="0"/>
              <a:t>52 000 </a:t>
            </a:r>
            <a:r>
              <a:rPr lang="en-US" sz="2000" dirty="0"/>
              <a:t>deaths per </a:t>
            </a:r>
            <a:r>
              <a:rPr lang="en-US" sz="2000" dirty="0" smtClean="0"/>
              <a:t>year </a:t>
            </a:r>
            <a:r>
              <a:rPr lang="en-US" sz="2000" dirty="0"/>
              <a:t>and represents a significant public health challenge.</a:t>
            </a:r>
          </a:p>
          <a:p>
            <a:r>
              <a:rPr lang="en-US" sz="2000" dirty="0"/>
              <a:t>The </a:t>
            </a:r>
            <a:r>
              <a:rPr lang="en-US" sz="2000" dirty="0" smtClean="0"/>
              <a:t>response </a:t>
            </a:r>
            <a:r>
              <a:rPr lang="en-US" sz="2000" dirty="0"/>
              <a:t>to this burden is inadequate to say the least.</a:t>
            </a:r>
          </a:p>
          <a:p>
            <a:r>
              <a:rPr lang="en-US" sz="1200" dirty="0">
                <a:hlinkClick r:id="rId2"/>
              </a:rPr>
              <a:t>https://</a:t>
            </a:r>
            <a:r>
              <a:rPr lang="en-US" sz="1200" dirty="0" smtClean="0">
                <a:hlinkClick r:id="rId2"/>
              </a:rPr>
              <a:t>www.gov.uk/government/uploads/system/uploads/attachment_data/file/411756/COMEAP_The_evidence_for_the_effects_of_nitrogen_dioxide.pdf</a:t>
            </a:r>
            <a:endParaRPr lang="en-US" sz="1200" dirty="0" smtClean="0"/>
          </a:p>
          <a:p>
            <a:endParaRPr lang="en-US" sz="1200" dirty="0"/>
          </a:p>
          <a:p>
            <a:endParaRPr lang="en-GB" dirty="0"/>
          </a:p>
        </p:txBody>
      </p:sp>
    </p:spTree>
    <p:extLst>
      <p:ext uri="{BB962C8B-B14F-4D97-AF65-F5344CB8AC3E}">
        <p14:creationId xmlns:p14="http://schemas.microsoft.com/office/powerpoint/2010/main" val="255315781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Structure of Presentation</a:t>
            </a:r>
          </a:p>
          <a:p>
            <a:endParaRPr lang="en-GB" dirty="0"/>
          </a:p>
        </p:txBody>
      </p:sp>
      <p:sp>
        <p:nvSpPr>
          <p:cNvPr id="3" name="Text Placeholder 2"/>
          <p:cNvSpPr>
            <a:spLocks noGrp="1"/>
          </p:cNvSpPr>
          <p:nvPr>
            <p:ph type="body" sz="quarter" idx="11"/>
          </p:nvPr>
        </p:nvSpPr>
        <p:spPr/>
        <p:txBody>
          <a:bodyPr/>
          <a:lstStyle/>
          <a:p>
            <a:r>
              <a:rPr lang="en-US" sz="2000" dirty="0"/>
              <a:t>2016 marks 60 years since the first UK Clean Air Act. </a:t>
            </a:r>
          </a:p>
          <a:p>
            <a:r>
              <a:rPr lang="en-US" sz="2000" dirty="0"/>
              <a:t>This presentation </a:t>
            </a:r>
            <a:r>
              <a:rPr lang="en-US" sz="2000" dirty="0" smtClean="0"/>
              <a:t> considers </a:t>
            </a:r>
            <a:r>
              <a:rPr lang="en-US" sz="2000" dirty="0"/>
              <a:t>the factors contributing to successful management of air quality and the factors that </a:t>
            </a:r>
            <a:r>
              <a:rPr lang="en-US" sz="2000" dirty="0" smtClean="0"/>
              <a:t>act </a:t>
            </a:r>
            <a:r>
              <a:rPr lang="en-US" sz="2000" dirty="0"/>
              <a:t>as barriers to progress.  </a:t>
            </a:r>
          </a:p>
          <a:p>
            <a:r>
              <a:rPr lang="en-US" sz="2000" dirty="0"/>
              <a:t>The public health catastrophe of the 1952 London Smog created the political momentum for the 1956 Act to be passed.</a:t>
            </a:r>
          </a:p>
          <a:p>
            <a:r>
              <a:rPr lang="en-US" sz="2000" dirty="0"/>
              <a:t>The presentation reviews the </a:t>
            </a:r>
            <a:r>
              <a:rPr lang="en-US" sz="2000" dirty="0" smtClean="0"/>
              <a:t>progress in meeting the  </a:t>
            </a:r>
            <a:r>
              <a:rPr lang="en-US" sz="2000" dirty="0"/>
              <a:t>air pollution challenge and </a:t>
            </a:r>
            <a:r>
              <a:rPr lang="en-US" sz="2000" dirty="0" smtClean="0"/>
              <a:t>comments on the </a:t>
            </a:r>
            <a:r>
              <a:rPr lang="en-US" sz="2000" dirty="0"/>
              <a:t>weakness of the governmental and societal response to the national and global public health challenge.</a:t>
            </a:r>
          </a:p>
          <a:p>
            <a:endParaRPr lang="en-US" sz="2000" dirty="0"/>
          </a:p>
          <a:p>
            <a:endParaRPr lang="en-GB" sz="2000" dirty="0"/>
          </a:p>
        </p:txBody>
      </p:sp>
    </p:spTree>
    <p:extLst>
      <p:ext uri="{BB962C8B-B14F-4D97-AF65-F5344CB8AC3E}">
        <p14:creationId xmlns:p14="http://schemas.microsoft.com/office/powerpoint/2010/main" val="84173430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1628800"/>
            <a:ext cx="5112568" cy="4104457"/>
          </a:xfrm>
        </p:spPr>
        <p:txBody>
          <a:bodyPr/>
          <a:lstStyle/>
          <a:p>
            <a:pPr marL="285750" indent="-285750">
              <a:buFont typeface="Arial" panose="020B0604020202020204" pitchFamily="34" charset="0"/>
              <a:buChar char="•"/>
            </a:pPr>
            <a:r>
              <a:rPr lang="en-US" sz="1800" dirty="0"/>
              <a:t>Focus on health impacts of continuous exposure to chronic air pollution over a lifetime, with specific reference to: </a:t>
            </a:r>
          </a:p>
          <a:p>
            <a:pPr marL="1273151" lvl="1" indent="-285750">
              <a:buFont typeface="Arial" panose="020B0604020202020204" pitchFamily="34" charset="0"/>
              <a:buChar char="•"/>
            </a:pPr>
            <a:r>
              <a:rPr lang="en-US" sz="1800" dirty="0"/>
              <a:t>Pregnancy ,children and adults </a:t>
            </a:r>
          </a:p>
          <a:p>
            <a:pPr marL="1273151" lvl="1" indent="-285750">
              <a:buFont typeface="Arial" panose="020B0604020202020204" pitchFamily="34" charset="0"/>
              <a:buChar char="•"/>
            </a:pPr>
            <a:r>
              <a:rPr lang="en-US" sz="1800" dirty="0"/>
              <a:t>indoor and outdoor exposure </a:t>
            </a:r>
          </a:p>
          <a:p>
            <a:pPr marL="1273151" lvl="1" indent="-285750">
              <a:buFont typeface="Arial" panose="020B0604020202020204" pitchFamily="34" charset="0"/>
              <a:buChar char="•"/>
            </a:pPr>
            <a:r>
              <a:rPr lang="en-US" sz="1800" dirty="0"/>
              <a:t>the influence of local, regional and national policy relating to pollution control measures </a:t>
            </a:r>
          </a:p>
          <a:p>
            <a:pPr marL="1273151" lvl="1" indent="-285750">
              <a:buFont typeface="Arial" panose="020B0604020202020204" pitchFamily="34" charset="0"/>
              <a:buChar char="•"/>
            </a:pPr>
            <a:r>
              <a:rPr lang="en-US" sz="1800" dirty="0"/>
              <a:t>examining the influences of climate change</a:t>
            </a:r>
          </a:p>
          <a:p>
            <a:pPr marL="1273151" lvl="1" indent="-285750">
              <a:buFont typeface="Arial" panose="020B0604020202020204" pitchFamily="34" charset="0"/>
              <a:buChar char="•"/>
            </a:pPr>
            <a:r>
              <a:rPr lang="en-US" sz="1800" dirty="0"/>
              <a:t>socio-economic impacts of air pollution.</a:t>
            </a:r>
          </a:p>
          <a:p>
            <a:pPr marL="285750" indent="-285750">
              <a:buFont typeface="Arial" panose="020B0604020202020204" pitchFamily="34" charset="0"/>
              <a:buChar char="•"/>
            </a:pPr>
            <a:r>
              <a:rPr lang="en-US" sz="1800" dirty="0"/>
              <a:t>Estimate 40000 premature deaths annually from PM and NO</a:t>
            </a:r>
            <a:r>
              <a:rPr lang="en-US" sz="1800" baseline="-25000" dirty="0"/>
              <a:t>2</a:t>
            </a:r>
            <a:r>
              <a:rPr lang="en-US" sz="1800" dirty="0"/>
              <a:t> in the UK, this is  slightly less than other estimates.</a:t>
            </a:r>
          </a:p>
          <a:p>
            <a:pPr marL="342900" indent="-342900">
              <a:buFont typeface="Arial" panose="020B0604020202020204" pitchFamily="34" charset="0"/>
              <a:buChar char="•"/>
            </a:pPr>
            <a:endParaRPr lang="en-GB" sz="2000" dirty="0"/>
          </a:p>
        </p:txBody>
      </p:sp>
      <p:sp>
        <p:nvSpPr>
          <p:cNvPr id="2" name="Text Placeholder 1"/>
          <p:cNvSpPr>
            <a:spLocks noGrp="1"/>
          </p:cNvSpPr>
          <p:nvPr>
            <p:ph type="body" sz="quarter" idx="10"/>
          </p:nvPr>
        </p:nvSpPr>
        <p:spPr>
          <a:xfrm>
            <a:off x="899666" y="740833"/>
            <a:ext cx="7416750" cy="646040"/>
          </a:xfrm>
        </p:spPr>
        <p:txBody>
          <a:bodyPr/>
          <a:lstStyle/>
          <a:p>
            <a:r>
              <a:rPr lang="en-GB" dirty="0"/>
              <a:t>RCP/RCPH Report (Feb 2016)</a:t>
            </a:r>
          </a:p>
        </p:txBody>
      </p:sp>
      <p:sp>
        <p:nvSpPr>
          <p:cNvPr id="4" name="Text Placeholder 3"/>
          <p:cNvSpPr>
            <a:spLocks noGrp="1"/>
          </p:cNvSpPr>
          <p:nvPr>
            <p:ph type="body" sz="quarter" idx="12"/>
          </p:nvPr>
        </p:nvSpPr>
        <p:spPr>
          <a:xfrm>
            <a:off x="5796136" y="1803979"/>
            <a:ext cx="2447503" cy="3993326"/>
          </a:xfrm>
        </p:spPr>
        <p:txBody>
          <a:bodyPr/>
          <a:lstStyle/>
          <a:p>
            <a:endParaRPr lang="en-GB"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03979"/>
            <a:ext cx="2269187" cy="309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22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WHO</a:t>
            </a:r>
          </a:p>
        </p:txBody>
      </p:sp>
      <p:sp>
        <p:nvSpPr>
          <p:cNvPr id="3" name="Text Placeholder 2"/>
          <p:cNvSpPr>
            <a:spLocks noGrp="1"/>
          </p:cNvSpPr>
          <p:nvPr>
            <p:ph type="body" sz="quarter" idx="11"/>
          </p:nvPr>
        </p:nvSpPr>
        <p:spPr/>
        <p:txBody>
          <a:bodyPr/>
          <a:lstStyle/>
          <a:p>
            <a:r>
              <a:rPr lang="en-US" sz="2000" dirty="0"/>
              <a:t>WHO reports that in 2012 </a:t>
            </a:r>
            <a:r>
              <a:rPr lang="en-US" sz="2000" dirty="0" smtClean="0"/>
              <a:t> 3.7 </a:t>
            </a:r>
            <a:r>
              <a:rPr lang="en-US" sz="2000" dirty="0"/>
              <a:t>million deaths were attributable to ambient air pollution.</a:t>
            </a:r>
          </a:p>
          <a:p>
            <a:r>
              <a:rPr lang="en-US" sz="2000" dirty="0"/>
              <a:t>This finding more than doubles previous estimates and confirms that air pollution is now the “world’s largest single environmental health risk”. </a:t>
            </a:r>
          </a:p>
          <a:p>
            <a:pPr marL="0" indent="0">
              <a:buNone/>
            </a:pPr>
            <a:endParaRPr lang="en-US" sz="2000" dirty="0"/>
          </a:p>
          <a:p>
            <a:r>
              <a:rPr lang="en-US" sz="2000" dirty="0">
                <a:hlinkClick r:id="rId2"/>
              </a:rPr>
              <a:t>h</a:t>
            </a:r>
            <a:r>
              <a:rPr lang="en-US" sz="2000" dirty="0" smtClean="0">
                <a:hlinkClick r:id="rId2"/>
              </a:rPr>
              <a:t>ttp</a:t>
            </a:r>
            <a:r>
              <a:rPr lang="en-US" sz="2000" dirty="0">
                <a:hlinkClick r:id="rId2"/>
              </a:rPr>
              <a:t>://www.who.int/phe/health_topics/outdoorair/databases/en</a:t>
            </a:r>
            <a:r>
              <a:rPr lang="en-US" sz="2000" dirty="0" smtClean="0">
                <a:hlinkClick r:id="rId2"/>
              </a:rPr>
              <a:t>/</a:t>
            </a:r>
            <a:endParaRPr lang="en-US" sz="2000" dirty="0" smtClean="0"/>
          </a:p>
          <a:p>
            <a:endParaRPr lang="en-US" sz="2000" dirty="0"/>
          </a:p>
          <a:p>
            <a:endParaRPr lang="en-GB" sz="2000" dirty="0"/>
          </a:p>
        </p:txBody>
      </p:sp>
    </p:spTree>
    <p:extLst>
      <p:ext uri="{BB962C8B-B14F-4D97-AF65-F5344CB8AC3E}">
        <p14:creationId xmlns:p14="http://schemas.microsoft.com/office/powerpoint/2010/main" val="57904564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Costs in </a:t>
            </a:r>
            <a:r>
              <a:rPr lang="en-GB" dirty="0" smtClean="0"/>
              <a:t>Context</a:t>
            </a:r>
            <a:endParaRPr lang="en-GB" dirty="0"/>
          </a:p>
        </p:txBody>
      </p:sp>
      <p:sp>
        <p:nvSpPr>
          <p:cNvPr id="3" name="Text Placeholder 2"/>
          <p:cNvSpPr>
            <a:spLocks noGrp="1"/>
          </p:cNvSpPr>
          <p:nvPr>
            <p:ph type="body" sz="quarter" idx="11"/>
          </p:nvPr>
        </p:nvSpPr>
        <p:spPr>
          <a:xfrm>
            <a:off x="827584" y="1610962"/>
            <a:ext cx="7776864" cy="4122295"/>
          </a:xfrm>
        </p:spPr>
        <p:txBody>
          <a:bodyPr/>
          <a:lstStyle/>
          <a:p>
            <a:r>
              <a:rPr lang="en-US" sz="2400" dirty="0"/>
              <a:t>WHO estimates air pollution costs European economies US$ 1.6 trillion a year in diseases and deaths.  </a:t>
            </a:r>
          </a:p>
          <a:p>
            <a:r>
              <a:rPr lang="en-US" sz="2400" dirty="0" smtClean="0"/>
              <a:t>For comparison </a:t>
            </a:r>
          </a:p>
          <a:p>
            <a:pPr lvl="1"/>
            <a:r>
              <a:rPr lang="en-US" sz="2400" dirty="0" smtClean="0"/>
              <a:t>the UK </a:t>
            </a:r>
            <a:r>
              <a:rPr lang="en-US" sz="2400" dirty="0"/>
              <a:t>national debt </a:t>
            </a:r>
            <a:r>
              <a:rPr lang="en-US" sz="2400" dirty="0" smtClean="0"/>
              <a:t>is about US$ 2.33 trillion </a:t>
            </a:r>
          </a:p>
          <a:p>
            <a:pPr lvl="1"/>
            <a:r>
              <a:rPr lang="en-US" sz="2400" dirty="0" smtClean="0"/>
              <a:t>the Greek national debt is US</a:t>
            </a:r>
            <a:r>
              <a:rPr lang="en-US" sz="2400" dirty="0"/>
              <a:t>$ </a:t>
            </a:r>
            <a:r>
              <a:rPr lang="en-US" sz="2400" dirty="0" smtClean="0"/>
              <a:t>405 </a:t>
            </a:r>
            <a:r>
              <a:rPr lang="en-US" sz="2400" dirty="0"/>
              <a:t>billion</a:t>
            </a:r>
            <a:r>
              <a:rPr lang="en-US" sz="2400" dirty="0" smtClean="0"/>
              <a:t>.</a:t>
            </a:r>
          </a:p>
          <a:p>
            <a:pPr marL="266700" lvl="1" indent="0">
              <a:buNone/>
            </a:pPr>
            <a:endParaRPr lang="en-US" sz="2400" dirty="0" smtClean="0"/>
          </a:p>
          <a:p>
            <a:r>
              <a:rPr lang="en-US" dirty="0" smtClean="0"/>
              <a:t>WHO </a:t>
            </a:r>
            <a:r>
              <a:rPr lang="en-US" dirty="0"/>
              <a:t>study. </a:t>
            </a:r>
            <a:r>
              <a:rPr lang="en-US" dirty="0" smtClean="0"/>
              <a:t> Costs </a:t>
            </a:r>
            <a:r>
              <a:rPr lang="en-US" dirty="0"/>
              <a:t>corresponds to the amount societies are willing to pay to avoid these deaths and diseases with necessary interventions. </a:t>
            </a:r>
          </a:p>
          <a:p>
            <a:r>
              <a:rPr lang="en-US" dirty="0" smtClean="0">
                <a:hlinkClick r:id="rId2"/>
              </a:rPr>
              <a:t>http</a:t>
            </a:r>
            <a:r>
              <a:rPr lang="en-US" dirty="0">
                <a:hlinkClick r:id="rId2"/>
              </a:rPr>
              <a:t>://www.euro.who.int/en/media-centre/sections/press-releases/2015/air-pollution-costs-european-economies-us$-1.6-trillion-a-year-in-diseases-and-deaths,-</a:t>
            </a:r>
            <a:r>
              <a:rPr lang="en-US" dirty="0" smtClean="0">
                <a:hlinkClick r:id="rId2"/>
              </a:rPr>
              <a:t>new-who-study-says</a:t>
            </a:r>
            <a:endParaRPr lang="en-US" dirty="0" smtClean="0"/>
          </a:p>
          <a:p>
            <a:pPr lvl="1"/>
            <a:endParaRPr lang="en-US" dirty="0"/>
          </a:p>
          <a:p>
            <a:pPr lvl="1"/>
            <a:endParaRPr lang="en-US" dirty="0"/>
          </a:p>
        </p:txBody>
      </p:sp>
    </p:spTree>
    <p:extLst>
      <p:ext uri="{BB962C8B-B14F-4D97-AF65-F5344CB8AC3E}">
        <p14:creationId xmlns:p14="http://schemas.microsoft.com/office/powerpoint/2010/main" val="198678624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Inequality of air pollution</a:t>
            </a:r>
            <a:endParaRPr lang="en-GB" dirty="0"/>
          </a:p>
        </p:txBody>
      </p:sp>
      <p:sp>
        <p:nvSpPr>
          <p:cNvPr id="3" name="Text Placeholder 2"/>
          <p:cNvSpPr>
            <a:spLocks noGrp="1"/>
          </p:cNvSpPr>
          <p:nvPr>
            <p:ph type="body" sz="quarter" idx="11"/>
          </p:nvPr>
        </p:nvSpPr>
        <p:spPr/>
        <p:txBody>
          <a:bodyPr/>
          <a:lstStyle/>
          <a:p>
            <a:r>
              <a:rPr lang="en-GB" sz="3200" dirty="0" smtClean="0"/>
              <a:t>Who is polluted? Who is polluting?</a:t>
            </a:r>
            <a:endParaRPr lang="en-GB"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79"/>
            <a:ext cx="5832648" cy="357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09439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Defra Air Quality Plan</a:t>
            </a:r>
          </a:p>
        </p:txBody>
      </p:sp>
      <p:sp>
        <p:nvSpPr>
          <p:cNvPr id="3" name="Text Placeholder 2"/>
          <p:cNvSpPr>
            <a:spLocks noGrp="1"/>
          </p:cNvSpPr>
          <p:nvPr>
            <p:ph type="body" sz="quarter" idx="11"/>
          </p:nvPr>
        </p:nvSpPr>
        <p:spPr>
          <a:xfrm>
            <a:off x="827584" y="1610962"/>
            <a:ext cx="7416824" cy="4122295"/>
          </a:xfrm>
        </p:spPr>
        <p:txBody>
          <a:bodyPr/>
          <a:lstStyle/>
          <a:p>
            <a:r>
              <a:rPr lang="en-US" sz="2400" dirty="0"/>
              <a:t>Air quality plan for the achievement of EU air quality limit values for nitrogen dioxide (NO</a:t>
            </a:r>
            <a:r>
              <a:rPr lang="en-US" sz="2400" baseline="-25000" dirty="0"/>
              <a:t>2</a:t>
            </a:r>
            <a:r>
              <a:rPr lang="en-US" sz="2400" dirty="0"/>
              <a:t>) in the UK, 2015 </a:t>
            </a:r>
            <a:endParaRPr lang="en-US" sz="2400" dirty="0" smtClean="0"/>
          </a:p>
          <a:p>
            <a:endParaRPr lang="en-US" dirty="0"/>
          </a:p>
          <a:p>
            <a:r>
              <a:rPr lang="en-GB" dirty="0">
                <a:hlinkClick r:id="rId2"/>
              </a:rPr>
              <a:t>https://uk-air.defra.gov.uk/library/no2ten</a:t>
            </a:r>
            <a:r>
              <a:rPr lang="en-GB" dirty="0" smtClean="0">
                <a:hlinkClick r:id="rId2"/>
              </a:rPr>
              <a:t>/</a:t>
            </a:r>
            <a:endParaRPr lang="en-GB" dirty="0" smtClean="0"/>
          </a:p>
          <a:p>
            <a:endParaRPr lang="en-GB"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439557"/>
            <a:ext cx="325596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9282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Defra Air Quality Plan</a:t>
            </a:r>
          </a:p>
        </p:txBody>
      </p:sp>
      <p:sp>
        <p:nvSpPr>
          <p:cNvPr id="3" name="Text Placeholder 2"/>
          <p:cNvSpPr>
            <a:spLocks noGrp="1"/>
          </p:cNvSpPr>
          <p:nvPr>
            <p:ph type="body" sz="quarter" idx="11"/>
          </p:nvPr>
        </p:nvSpPr>
        <p:spPr>
          <a:xfrm>
            <a:off x="827584" y="1700808"/>
            <a:ext cx="7632848" cy="4122295"/>
          </a:xfrm>
        </p:spPr>
        <p:txBody>
          <a:bodyPr/>
          <a:lstStyle/>
          <a:p>
            <a:r>
              <a:rPr lang="en-US" sz="2400" dirty="0"/>
              <a:t>The requirement for action set out in the Plan </a:t>
            </a:r>
            <a:r>
              <a:rPr lang="en-US" sz="2400" dirty="0" smtClean="0"/>
              <a:t>was </a:t>
            </a:r>
            <a:r>
              <a:rPr lang="en-US" sz="2400" dirty="0"/>
              <a:t>much more modest than that previously identified by Defra.  </a:t>
            </a:r>
          </a:p>
          <a:p>
            <a:r>
              <a:rPr lang="en-US" sz="2400" dirty="0" smtClean="0"/>
              <a:t>Acknowledged </a:t>
            </a:r>
            <a:r>
              <a:rPr lang="en-US" sz="2400" dirty="0"/>
              <a:t>that full compliance will not be achieved until </a:t>
            </a:r>
            <a:r>
              <a:rPr lang="en-US" sz="2400" dirty="0" smtClean="0"/>
              <a:t>2025.</a:t>
            </a:r>
          </a:p>
          <a:p>
            <a:r>
              <a:rPr lang="en-US" sz="2400" dirty="0" err="1" smtClean="0"/>
              <a:t>Exceedences</a:t>
            </a:r>
            <a:r>
              <a:rPr lang="en-US" sz="2400" dirty="0" smtClean="0"/>
              <a:t> beyond 2020 </a:t>
            </a:r>
            <a:r>
              <a:rPr lang="en-US" sz="2400" dirty="0"/>
              <a:t>are predicted only to occur in 6 locations, Birmingham, Leeds, Southampton, </a:t>
            </a:r>
            <a:r>
              <a:rPr lang="en-US" sz="2400" dirty="0" smtClean="0"/>
              <a:t>Nottingham </a:t>
            </a:r>
            <a:r>
              <a:rPr lang="en-US" sz="2400" dirty="0"/>
              <a:t>Derby and </a:t>
            </a:r>
            <a:r>
              <a:rPr lang="en-US" sz="2400" dirty="0" smtClean="0"/>
              <a:t>London without additional actions. </a:t>
            </a:r>
            <a:endParaRPr lang="en-US" sz="2400" dirty="0"/>
          </a:p>
          <a:p>
            <a:endParaRPr lang="en-GB" sz="2000" dirty="0"/>
          </a:p>
        </p:txBody>
      </p:sp>
    </p:spTree>
    <p:extLst>
      <p:ext uri="{BB962C8B-B14F-4D97-AF65-F5344CB8AC3E}">
        <p14:creationId xmlns:p14="http://schemas.microsoft.com/office/powerpoint/2010/main" val="393449180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Clean Air Zone</a:t>
            </a:r>
          </a:p>
        </p:txBody>
      </p:sp>
      <p:sp>
        <p:nvSpPr>
          <p:cNvPr id="3" name="Text Placeholder 2"/>
          <p:cNvSpPr>
            <a:spLocks noGrp="1"/>
          </p:cNvSpPr>
          <p:nvPr>
            <p:ph type="body" sz="quarter" idx="11"/>
          </p:nvPr>
        </p:nvSpPr>
        <p:spPr>
          <a:xfrm>
            <a:off x="827584" y="1610962"/>
            <a:ext cx="7272808" cy="4122295"/>
          </a:xfrm>
        </p:spPr>
        <p:txBody>
          <a:bodyPr/>
          <a:lstStyle/>
          <a:p>
            <a:r>
              <a:rPr lang="en-US" sz="2000" dirty="0"/>
              <a:t>By 2020 the most polluting diesel vehicles </a:t>
            </a:r>
            <a:r>
              <a:rPr lang="en-US" sz="2000" dirty="0" smtClean="0"/>
              <a:t>(but not private cars) </a:t>
            </a:r>
            <a:r>
              <a:rPr lang="en-US" sz="2000" dirty="0"/>
              <a:t>will be discouraged from entering the </a:t>
            </a:r>
            <a:r>
              <a:rPr lang="en-GB" sz="2000" dirty="0" smtClean="0"/>
              <a:t>centres</a:t>
            </a:r>
            <a:r>
              <a:rPr lang="en-US" sz="2000" dirty="0" smtClean="0"/>
              <a:t> </a:t>
            </a:r>
            <a:r>
              <a:rPr lang="en-US" sz="2000" dirty="0"/>
              <a:t>of Birmingham, Leeds, Southampton, Nottingham and Derby. </a:t>
            </a:r>
          </a:p>
          <a:p>
            <a:r>
              <a:rPr lang="en-US" sz="2000" dirty="0"/>
              <a:t>Birmingham and Leeds will discourage old diesel vans and implement measures such as park and ride schemes, signage, changes in road layouts and infrastructure for alternative fuels. </a:t>
            </a:r>
          </a:p>
          <a:p>
            <a:r>
              <a:rPr lang="en-US" sz="2000" dirty="0"/>
              <a:t> London’s  strategy for improving air quality by 2025, includes the implementation of an ultra-low emission zone by 2020, retro-fitting of buses and licensing new taxis to be zero emission capable from 2018.</a:t>
            </a:r>
          </a:p>
          <a:p>
            <a:endParaRPr lang="en-GB" sz="2000" dirty="0"/>
          </a:p>
        </p:txBody>
      </p:sp>
    </p:spTree>
    <p:extLst>
      <p:ext uri="{BB962C8B-B14F-4D97-AF65-F5344CB8AC3E}">
        <p14:creationId xmlns:p14="http://schemas.microsoft.com/office/powerpoint/2010/main" val="122394542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Defra Air Quality Plan</a:t>
            </a:r>
          </a:p>
        </p:txBody>
      </p:sp>
      <p:sp>
        <p:nvSpPr>
          <p:cNvPr id="3" name="Text Placeholder 2"/>
          <p:cNvSpPr>
            <a:spLocks noGrp="1"/>
          </p:cNvSpPr>
          <p:nvPr>
            <p:ph type="body" sz="quarter" idx="11"/>
          </p:nvPr>
        </p:nvSpPr>
        <p:spPr>
          <a:xfrm>
            <a:off x="827584" y="1610962"/>
            <a:ext cx="7200800" cy="4266310"/>
          </a:xfrm>
        </p:spPr>
        <p:txBody>
          <a:bodyPr/>
          <a:lstStyle/>
          <a:p>
            <a:r>
              <a:rPr lang="en-US" sz="2000" dirty="0"/>
              <a:t>The </a:t>
            </a:r>
            <a:r>
              <a:rPr lang="en-US" sz="2000" dirty="0" smtClean="0"/>
              <a:t>CAZ seem to be a sibling of the smokeless zone or the AQMA. A spatial response to the problem.</a:t>
            </a:r>
            <a:endParaRPr lang="en-US" sz="2000" dirty="0"/>
          </a:p>
          <a:p>
            <a:r>
              <a:rPr lang="en-US" sz="2000" dirty="0" smtClean="0"/>
              <a:t>The Government’s </a:t>
            </a:r>
            <a:r>
              <a:rPr lang="en-US" sz="2000" dirty="0"/>
              <a:t>intentions </a:t>
            </a:r>
            <a:r>
              <a:rPr lang="en-US" sz="2000" dirty="0" smtClean="0"/>
              <a:t>were </a:t>
            </a:r>
            <a:r>
              <a:rPr lang="en-US" sz="2000" dirty="0"/>
              <a:t>quite limited and will </a:t>
            </a:r>
            <a:r>
              <a:rPr lang="en-US" sz="2000" dirty="0" smtClean="0"/>
              <a:t>not   address </a:t>
            </a:r>
            <a:r>
              <a:rPr lang="en-US" sz="2000" dirty="0"/>
              <a:t>the </a:t>
            </a:r>
            <a:r>
              <a:rPr lang="en-US" sz="2000" dirty="0" smtClean="0"/>
              <a:t>contribution of private cars. </a:t>
            </a:r>
            <a:endParaRPr lang="en-US" sz="2000" dirty="0"/>
          </a:p>
          <a:p>
            <a:r>
              <a:rPr lang="en-US" sz="2000" dirty="0"/>
              <a:t>T</a:t>
            </a:r>
            <a:r>
              <a:rPr lang="en-US" sz="2000" dirty="0" smtClean="0"/>
              <a:t>he </a:t>
            </a:r>
            <a:r>
              <a:rPr lang="en-US" sz="2000" dirty="0"/>
              <a:t>Plan </a:t>
            </a:r>
            <a:r>
              <a:rPr lang="en-US" sz="2000" dirty="0" smtClean="0"/>
              <a:t>did </a:t>
            </a:r>
            <a:r>
              <a:rPr lang="en-US" sz="2000" dirty="0"/>
              <a:t>not appear to offer any new </a:t>
            </a:r>
            <a:r>
              <a:rPr lang="en-US" sz="2000" dirty="0" smtClean="0"/>
              <a:t>financial </a:t>
            </a:r>
            <a:r>
              <a:rPr lang="en-US" sz="2000" dirty="0"/>
              <a:t>resources to implement the CAZ nor </a:t>
            </a:r>
            <a:r>
              <a:rPr lang="en-US" sz="2000" dirty="0" smtClean="0"/>
              <a:t>did </a:t>
            </a:r>
            <a:r>
              <a:rPr lang="en-US" sz="2000" dirty="0"/>
              <a:t>it appear to be backed up by substantially new regulatory powers. </a:t>
            </a:r>
          </a:p>
          <a:p>
            <a:r>
              <a:rPr lang="en-US" sz="2000" dirty="0"/>
              <a:t>Few of the measures outlined in the Plan </a:t>
            </a:r>
            <a:r>
              <a:rPr lang="en-US" sz="2000" dirty="0" smtClean="0"/>
              <a:t>could </a:t>
            </a:r>
            <a:r>
              <a:rPr lang="en-US" sz="2000" dirty="0"/>
              <a:t>be described as novel and indeed most of the measures are already available to local authorities as part of their tool kit for air quality action </a:t>
            </a:r>
            <a:r>
              <a:rPr lang="en-US" sz="2000" dirty="0" smtClean="0"/>
              <a:t>planning</a:t>
            </a:r>
            <a:r>
              <a:rPr lang="en-US" sz="2000" dirty="0"/>
              <a:t>: </a:t>
            </a:r>
            <a:r>
              <a:rPr lang="en-US" sz="1400" dirty="0">
                <a:hlinkClick r:id="rId2"/>
              </a:rPr>
              <a:t>https://</a:t>
            </a:r>
            <a:r>
              <a:rPr lang="en-US" sz="1400" dirty="0" smtClean="0">
                <a:hlinkClick r:id="rId2"/>
              </a:rPr>
              <a:t>www.gov.uk/government/uploads/system/uploads/attachment_data/file/486619/aq-plan-2015-list-uk-national-measures.pdf</a:t>
            </a:r>
            <a:endParaRPr lang="en-US" sz="1400" dirty="0" smtClean="0"/>
          </a:p>
          <a:p>
            <a:endParaRPr lang="en-US" sz="2000" dirty="0"/>
          </a:p>
          <a:p>
            <a:endParaRPr lang="en-GB" sz="2000" dirty="0"/>
          </a:p>
        </p:txBody>
      </p:sp>
    </p:spTree>
    <p:extLst>
      <p:ext uri="{BB962C8B-B14F-4D97-AF65-F5344CB8AC3E}">
        <p14:creationId xmlns:p14="http://schemas.microsoft.com/office/powerpoint/2010/main" val="75643428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rgbClr val="1A9DAC"/>
                </a:solidFill>
              </a:rPr>
              <a:t>Defra’s Air Quality Plan </a:t>
            </a:r>
          </a:p>
        </p:txBody>
      </p:sp>
      <p:sp>
        <p:nvSpPr>
          <p:cNvPr id="3" name="Text Placeholder 2"/>
          <p:cNvSpPr>
            <a:spLocks noGrp="1"/>
          </p:cNvSpPr>
          <p:nvPr>
            <p:ph type="body" sz="quarter" idx="11"/>
          </p:nvPr>
        </p:nvSpPr>
        <p:spPr/>
        <p:txBody>
          <a:bodyPr/>
          <a:lstStyle/>
          <a:p>
            <a:r>
              <a:rPr lang="en-US" sz="2000" dirty="0"/>
              <a:t>In summary, the Air Quality Plan </a:t>
            </a:r>
            <a:r>
              <a:rPr lang="en-US" sz="2000" dirty="0" smtClean="0"/>
              <a:t>suggested </a:t>
            </a:r>
            <a:r>
              <a:rPr lang="en-US" sz="2000" dirty="0"/>
              <a:t>that progress towards compliance could be more rapid than previously projected, and that all UK zones could be compliant by 2025. </a:t>
            </a:r>
          </a:p>
          <a:p>
            <a:r>
              <a:rPr lang="en-US" sz="2000" dirty="0"/>
              <a:t>However the basis of the Air Quality Plan’s conclusion  that NO</a:t>
            </a:r>
            <a:r>
              <a:rPr lang="en-US" sz="2000" baseline="-25000" dirty="0"/>
              <a:t>2</a:t>
            </a:r>
            <a:r>
              <a:rPr lang="en-US" sz="2000" dirty="0"/>
              <a:t> </a:t>
            </a:r>
            <a:r>
              <a:rPr lang="en-US" sz="2000" dirty="0" smtClean="0"/>
              <a:t>concentrations </a:t>
            </a:r>
            <a:r>
              <a:rPr lang="en-US" sz="2000" dirty="0"/>
              <a:t>will </a:t>
            </a:r>
            <a:r>
              <a:rPr lang="en-US" sz="2000" dirty="0" smtClean="0"/>
              <a:t>be </a:t>
            </a:r>
            <a:r>
              <a:rPr lang="en-US" sz="2000" dirty="0"/>
              <a:t>brought within EU limits by 2020  (2025 in London) </a:t>
            </a:r>
            <a:r>
              <a:rPr lang="en-US" sz="2000" dirty="0" smtClean="0"/>
              <a:t>was much </a:t>
            </a:r>
            <a:r>
              <a:rPr lang="en-US" sz="2000" dirty="0"/>
              <a:t>more optimistic than the </a:t>
            </a:r>
            <a:r>
              <a:rPr lang="en-US" sz="2000" dirty="0" smtClean="0"/>
              <a:t>projections </a:t>
            </a:r>
            <a:r>
              <a:rPr lang="en-US" sz="2000" dirty="0"/>
              <a:t>made previously. </a:t>
            </a:r>
            <a:endParaRPr lang="en-US" sz="2000" dirty="0" smtClean="0"/>
          </a:p>
          <a:p>
            <a:r>
              <a:rPr lang="en-US" sz="2000" dirty="0" smtClean="0"/>
              <a:t>The </a:t>
            </a:r>
            <a:r>
              <a:rPr lang="en-US" sz="2000" dirty="0"/>
              <a:t>basis of the projections </a:t>
            </a:r>
            <a:r>
              <a:rPr lang="en-US" sz="2000" dirty="0" smtClean="0"/>
              <a:t>appeared </a:t>
            </a:r>
            <a:r>
              <a:rPr lang="en-US" sz="2000" dirty="0"/>
              <a:t>to be a combination of model selection, input assumption and changes to vehicle emissions principally associated with the introduction of the new Real Driving Emissions (RDE) standard. </a:t>
            </a:r>
          </a:p>
          <a:p>
            <a:endParaRPr lang="en-GB" sz="2000" dirty="0"/>
          </a:p>
        </p:txBody>
      </p:sp>
    </p:spTree>
    <p:extLst>
      <p:ext uri="{BB962C8B-B14F-4D97-AF65-F5344CB8AC3E}">
        <p14:creationId xmlns:p14="http://schemas.microsoft.com/office/powerpoint/2010/main" val="218193100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416822" cy="651068"/>
          </a:xfrm>
        </p:spPr>
        <p:txBody>
          <a:bodyPr/>
          <a:lstStyle/>
          <a:p>
            <a:r>
              <a:rPr lang="en-US" dirty="0">
                <a:solidFill>
                  <a:srgbClr val="1A9DAC"/>
                </a:solidFill>
              </a:rPr>
              <a:t>The Defra Air Quality Plan</a:t>
            </a:r>
            <a:endParaRPr lang="en-GB" dirty="0">
              <a:solidFill>
                <a:srgbClr val="1A9DAC"/>
              </a:solidFill>
            </a:endParaRPr>
          </a:p>
        </p:txBody>
      </p:sp>
      <p:sp>
        <p:nvSpPr>
          <p:cNvPr id="3" name="Text Placeholder 2"/>
          <p:cNvSpPr>
            <a:spLocks noGrp="1"/>
          </p:cNvSpPr>
          <p:nvPr>
            <p:ph type="body" sz="quarter" idx="11"/>
          </p:nvPr>
        </p:nvSpPr>
        <p:spPr>
          <a:xfrm>
            <a:off x="827584" y="1610962"/>
            <a:ext cx="7416824" cy="4122295"/>
          </a:xfrm>
        </p:spPr>
        <p:txBody>
          <a:bodyPr/>
          <a:lstStyle/>
          <a:p>
            <a:r>
              <a:rPr lang="en-US" sz="2000" dirty="0"/>
              <a:t>Within the UK a broad </a:t>
            </a:r>
            <a:r>
              <a:rPr lang="en-US" sz="2000" dirty="0" smtClean="0"/>
              <a:t>consensus emerged amongst </a:t>
            </a:r>
            <a:r>
              <a:rPr lang="en-US" sz="2000" dirty="0"/>
              <a:t>the air quality </a:t>
            </a:r>
            <a:r>
              <a:rPr lang="en-US" sz="2000" dirty="0" smtClean="0"/>
              <a:t>community.</a:t>
            </a:r>
          </a:p>
          <a:p>
            <a:r>
              <a:rPr lang="en-US" sz="2000" dirty="0" smtClean="0"/>
              <a:t>These </a:t>
            </a:r>
            <a:r>
              <a:rPr lang="en-US" sz="2000" dirty="0"/>
              <a:t>plans </a:t>
            </a:r>
            <a:r>
              <a:rPr lang="en-US" sz="2000" dirty="0" smtClean="0"/>
              <a:t>were </a:t>
            </a:r>
            <a:r>
              <a:rPr lang="en-US" sz="2000" dirty="0"/>
              <a:t>not sufficient to address the public health challenge in </a:t>
            </a:r>
            <a:r>
              <a:rPr lang="en-US" sz="2000" dirty="0" smtClean="0"/>
              <a:t>the shortest time possible</a:t>
            </a:r>
            <a:r>
              <a:rPr lang="en-US" sz="2000" dirty="0"/>
              <a:t>.</a:t>
            </a:r>
          </a:p>
          <a:p>
            <a:r>
              <a:rPr lang="en-US" sz="2000" dirty="0" smtClean="0"/>
              <a:t>Was </a:t>
            </a:r>
            <a:r>
              <a:rPr lang="en-US" sz="2000" dirty="0"/>
              <a:t>this an example of the UK Government striving to achieve compliance?</a:t>
            </a:r>
          </a:p>
          <a:p>
            <a:r>
              <a:rPr lang="en-US" sz="2000" dirty="0" smtClean="0"/>
              <a:t>The </a:t>
            </a:r>
            <a:r>
              <a:rPr lang="en-US" sz="2000" dirty="0"/>
              <a:t>Air Quality Plan simply </a:t>
            </a:r>
            <a:r>
              <a:rPr lang="en-US" sz="2000" dirty="0" smtClean="0"/>
              <a:t>did </a:t>
            </a:r>
            <a:r>
              <a:rPr lang="en-US" sz="2000" dirty="0"/>
              <a:t>not go far enough to address the complexity and depth of air quality problems confronting many localities in the UK. </a:t>
            </a:r>
          </a:p>
          <a:p>
            <a:r>
              <a:rPr lang="en-US" sz="2000" dirty="0"/>
              <a:t>Much more direct action is required to confront behaviours and vested interests that </a:t>
            </a:r>
            <a:r>
              <a:rPr lang="en-US" sz="2000" dirty="0" smtClean="0"/>
              <a:t>hinder </a:t>
            </a:r>
            <a:r>
              <a:rPr lang="en-US" sz="2000" dirty="0"/>
              <a:t>progress towards cleaner air for all.</a:t>
            </a:r>
          </a:p>
          <a:p>
            <a:endParaRPr lang="en-GB" dirty="0"/>
          </a:p>
        </p:txBody>
      </p:sp>
    </p:spTree>
    <p:extLst>
      <p:ext uri="{BB962C8B-B14F-4D97-AF65-F5344CB8AC3E}">
        <p14:creationId xmlns:p14="http://schemas.microsoft.com/office/powerpoint/2010/main" val="349092056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Times have changed</a:t>
            </a:r>
            <a:endParaRPr lang="en-GB" dirty="0"/>
          </a:p>
        </p:txBody>
      </p:sp>
    </p:spTree>
    <p:extLst>
      <p:ext uri="{BB962C8B-B14F-4D97-AF65-F5344CB8AC3E}">
        <p14:creationId xmlns:p14="http://schemas.microsoft.com/office/powerpoint/2010/main" val="126462895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Reframing the problem</a:t>
            </a:r>
            <a:endParaRPr lang="en-GB" dirty="0"/>
          </a:p>
        </p:txBody>
      </p:sp>
      <p:sp>
        <p:nvSpPr>
          <p:cNvPr id="3" name="Text Placeholder 2"/>
          <p:cNvSpPr>
            <a:spLocks noGrp="1"/>
          </p:cNvSpPr>
          <p:nvPr>
            <p:ph type="body" sz="quarter" idx="11"/>
          </p:nvPr>
        </p:nvSpPr>
        <p:spPr>
          <a:xfrm>
            <a:off x="827584" y="1610962"/>
            <a:ext cx="7488832" cy="4122295"/>
          </a:xfrm>
        </p:spPr>
        <p:txBody>
          <a:bodyPr/>
          <a:lstStyle/>
          <a:p>
            <a:r>
              <a:rPr lang="en-GB" sz="2400" dirty="0" smtClean="0"/>
              <a:t>Recognising</a:t>
            </a:r>
            <a:r>
              <a:rPr lang="en-US" sz="2400" dirty="0" smtClean="0"/>
              <a:t> the </a:t>
            </a:r>
            <a:r>
              <a:rPr lang="en-US" sz="2400" dirty="0"/>
              <a:t>social </a:t>
            </a:r>
            <a:r>
              <a:rPr lang="en-US" sz="2400" dirty="0" smtClean="0"/>
              <a:t>AND the </a:t>
            </a:r>
            <a:r>
              <a:rPr lang="en-US" sz="2400" dirty="0" err="1" smtClean="0"/>
              <a:t>technocentric</a:t>
            </a:r>
            <a:r>
              <a:rPr lang="en-US" sz="2400" dirty="0" smtClean="0"/>
              <a:t> causes and solutions to air pollution</a:t>
            </a:r>
            <a:endParaRPr lang="en-US" sz="2400" dirty="0"/>
          </a:p>
          <a:p>
            <a:r>
              <a:rPr lang="en-US" sz="2400" dirty="0" smtClean="0"/>
              <a:t>Address </a:t>
            </a:r>
            <a:r>
              <a:rPr lang="en-US" sz="2400" dirty="0"/>
              <a:t>the social and structural inequalities related to both the cause of air pollution and its impacts</a:t>
            </a:r>
          </a:p>
          <a:p>
            <a:r>
              <a:rPr lang="en-US" sz="2400" dirty="0" smtClean="0"/>
              <a:t>Enable </a:t>
            </a:r>
            <a:r>
              <a:rPr lang="en-US" sz="2400" dirty="0"/>
              <a:t>widespread emission reductions - not just hotspot management </a:t>
            </a:r>
            <a:r>
              <a:rPr lang="en-US" sz="2400" dirty="0" smtClean="0"/>
              <a:t> </a:t>
            </a:r>
            <a:endParaRPr lang="en-US" sz="2400" dirty="0"/>
          </a:p>
          <a:p>
            <a:r>
              <a:rPr lang="en-GB" sz="2400" dirty="0" err="1" smtClean="0"/>
              <a:t>CLAiR</a:t>
            </a:r>
            <a:r>
              <a:rPr lang="en-GB" sz="2400" dirty="0" smtClean="0"/>
              <a:t>-City</a:t>
            </a:r>
            <a:endParaRPr lang="en-GB" sz="2400" dirty="0"/>
          </a:p>
        </p:txBody>
      </p:sp>
    </p:spTree>
    <p:extLst>
      <p:ext uri="{BB962C8B-B14F-4D97-AF65-F5344CB8AC3E}">
        <p14:creationId xmlns:p14="http://schemas.microsoft.com/office/powerpoint/2010/main" val="278877637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chemeClr val="accent5">
                    <a:lumMod val="75000"/>
                  </a:schemeClr>
                </a:solidFill>
                <a:latin typeface="Georgia" panose="02040502050405020303" pitchFamily="18" charset="0"/>
              </a:rPr>
              <a:t>CLAiR-City</a:t>
            </a:r>
            <a:r>
              <a:rPr lang="en-GB" sz="4400" dirty="0">
                <a:latin typeface="Georgia" panose="02040502050405020303" pitchFamily="18" charset="0"/>
              </a:rPr>
              <a:t> </a:t>
            </a:r>
          </a:p>
        </p:txBody>
      </p:sp>
      <p:sp>
        <p:nvSpPr>
          <p:cNvPr id="3" name="Content Placeholder 2"/>
          <p:cNvSpPr>
            <a:spLocks noGrp="1"/>
          </p:cNvSpPr>
          <p:nvPr>
            <p:ph idx="1"/>
          </p:nvPr>
        </p:nvSpPr>
        <p:spPr/>
        <p:txBody>
          <a:bodyPr/>
          <a:lstStyle/>
          <a:p>
            <a:r>
              <a:rPr lang="en-US" sz="1800" dirty="0">
                <a:solidFill>
                  <a:schemeClr val="tx1"/>
                </a:solidFill>
              </a:rPr>
              <a:t>CLAiR-City project, the largest citizen-led air-quality project ever in </a:t>
            </a:r>
            <a:r>
              <a:rPr lang="en-US" sz="1800" dirty="0" smtClean="0">
                <a:solidFill>
                  <a:schemeClr val="tx1"/>
                </a:solidFill>
              </a:rPr>
              <a:t>Europe.</a:t>
            </a:r>
          </a:p>
          <a:p>
            <a:r>
              <a:rPr lang="en-US" sz="1800" dirty="0" smtClean="0">
                <a:solidFill>
                  <a:schemeClr val="tx1"/>
                </a:solidFill>
              </a:rPr>
              <a:t>Considering the who and the why not just the what and where.</a:t>
            </a:r>
          </a:p>
          <a:p>
            <a:r>
              <a:rPr lang="en-US" sz="1800" dirty="0" smtClean="0">
                <a:solidFill>
                  <a:schemeClr val="tx1"/>
                </a:solidFill>
              </a:rPr>
              <a:t>From top down to bottom up decision making.</a:t>
            </a:r>
          </a:p>
          <a:p>
            <a:r>
              <a:rPr lang="en-US" sz="1800" dirty="0" smtClean="0">
                <a:solidFill>
                  <a:schemeClr val="tx1"/>
                </a:solidFill>
              </a:rPr>
              <a:t>What do citizens want and what are they prepared to do to get it?</a:t>
            </a: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pPr marL="0" indent="0">
              <a:buNone/>
            </a:pPr>
            <a:r>
              <a:rPr lang="en-GB" sz="1800" dirty="0" smtClean="0">
                <a:solidFill>
                  <a:schemeClr val="tx1"/>
                </a:solidFill>
                <a:hlinkClick r:id="rId2"/>
              </a:rPr>
              <a:t>www.claircity.eu</a:t>
            </a:r>
            <a:r>
              <a:rPr lang="en-GB" sz="1800" dirty="0" smtClean="0">
                <a:solidFill>
                  <a:schemeClr val="tx1"/>
                </a:solidFill>
              </a:rPr>
              <a:t>  </a:t>
            </a:r>
          </a:p>
          <a:p>
            <a:pPr marL="0" indent="0">
              <a:buNone/>
            </a:pPr>
            <a:r>
              <a:rPr lang="en-GB" sz="1800" dirty="0" smtClean="0">
                <a:solidFill>
                  <a:schemeClr val="tx1"/>
                </a:solidFill>
              </a:rPr>
              <a:t>@</a:t>
            </a:r>
            <a:r>
              <a:rPr lang="en-GB" sz="1800" dirty="0" err="1">
                <a:solidFill>
                  <a:schemeClr val="tx1"/>
                </a:solidFill>
              </a:rPr>
              <a:t>claircity</a:t>
            </a:r>
            <a:endParaRPr lang="en-GB" sz="1800" dirty="0">
              <a:solidFill>
                <a:schemeClr val="tx1"/>
              </a:solidFill>
            </a:endParaRPr>
          </a:p>
        </p:txBody>
      </p:sp>
      <p:pic>
        <p:nvPicPr>
          <p:cNvPr id="4" name="Picture 3"/>
          <p:cNvPicPr>
            <a:picLocks noChangeAspect="1"/>
          </p:cNvPicPr>
          <p:nvPr/>
        </p:nvPicPr>
        <p:blipFill>
          <a:blip r:embed="rId3"/>
          <a:stretch>
            <a:fillRect/>
          </a:stretch>
        </p:blipFill>
        <p:spPr>
          <a:xfrm>
            <a:off x="2102226" y="3573016"/>
            <a:ext cx="4939548" cy="1823902"/>
          </a:xfrm>
          <a:prstGeom prst="rect">
            <a:avLst/>
          </a:prstGeom>
        </p:spPr>
      </p:pic>
    </p:spTree>
    <p:extLst>
      <p:ext uri="{BB962C8B-B14F-4D97-AF65-F5344CB8AC3E}">
        <p14:creationId xmlns:p14="http://schemas.microsoft.com/office/powerpoint/2010/main" val="3505650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Conclusions</a:t>
            </a:r>
          </a:p>
        </p:txBody>
      </p:sp>
      <p:sp>
        <p:nvSpPr>
          <p:cNvPr id="3" name="Text Placeholder 2"/>
          <p:cNvSpPr>
            <a:spLocks noGrp="1"/>
          </p:cNvSpPr>
          <p:nvPr>
            <p:ph type="body" sz="quarter" idx="11"/>
          </p:nvPr>
        </p:nvSpPr>
        <p:spPr>
          <a:xfrm>
            <a:off x="827584" y="1412776"/>
            <a:ext cx="7488832" cy="4320481"/>
          </a:xfrm>
        </p:spPr>
        <p:txBody>
          <a:bodyPr/>
          <a:lstStyle/>
          <a:p>
            <a:r>
              <a:rPr lang="en-US" dirty="0"/>
              <a:t>Air quality in the UK and across the EU continues to pose a public health risk to much of the population. </a:t>
            </a:r>
          </a:p>
          <a:p>
            <a:r>
              <a:rPr lang="en-US" dirty="0"/>
              <a:t>Efforts to control emissions and to manage and reduce exposure continue but are often under resourced, lack sufficient political support and public understanding and engagement is often absent. </a:t>
            </a:r>
          </a:p>
          <a:p>
            <a:r>
              <a:rPr lang="en-US" dirty="0"/>
              <a:t>Ultimately air pollution is a choice society makes through its collective and individual behaviours and social practices. </a:t>
            </a:r>
          </a:p>
          <a:p>
            <a:r>
              <a:rPr lang="en-US" dirty="0"/>
              <a:t>However the consequences of those behaviours and choices will play out in many different ways with those who are least able to exercise choice having air pollution concentrations imposed upon them. </a:t>
            </a:r>
          </a:p>
          <a:p>
            <a:r>
              <a:rPr lang="en-US" dirty="0"/>
              <a:t>History shows that concerted, collective and sustained action can lead to dramatic improvements in air quality. </a:t>
            </a:r>
          </a:p>
          <a:p>
            <a:r>
              <a:rPr lang="en-US" dirty="0"/>
              <a:t>Society can choose to minimise the effects of air pollution. </a:t>
            </a:r>
            <a:endParaRPr lang="en-US" dirty="0" smtClean="0"/>
          </a:p>
          <a:p>
            <a:r>
              <a:rPr lang="en-US" dirty="0" smtClean="0"/>
              <a:t>New ways of thinking and acting are required.</a:t>
            </a:r>
          </a:p>
          <a:p>
            <a:r>
              <a:rPr lang="en-GB" dirty="0"/>
              <a:t>Do we want to change?</a:t>
            </a:r>
          </a:p>
          <a:p>
            <a:endParaRPr lang="en-GB" dirty="0"/>
          </a:p>
        </p:txBody>
      </p:sp>
    </p:spTree>
    <p:extLst>
      <p:ext uri="{BB962C8B-B14F-4D97-AF65-F5344CB8AC3E}">
        <p14:creationId xmlns:p14="http://schemas.microsoft.com/office/powerpoint/2010/main" val="2440504876"/>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07950" y="620713"/>
            <a:ext cx="48244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err="1" smtClean="0"/>
              <a:t>Dr</a:t>
            </a:r>
            <a:r>
              <a:rPr lang="en-US" altLang="de-DE" sz="2000" b="1" dirty="0" smtClean="0"/>
              <a:t> Ben Williams </a:t>
            </a:r>
            <a:endParaRPr lang="en-US" altLang="de-DE" sz="2000" b="1" dirty="0"/>
          </a:p>
          <a:p>
            <a:pPr eaLnBrk="1" hangingPunct="1">
              <a:spcBef>
                <a:spcPct val="0"/>
              </a:spcBef>
              <a:buFontTx/>
              <a:buNone/>
            </a:pPr>
            <a:endParaRPr lang="en-US" altLang="de-DE" sz="2000" b="1" dirty="0"/>
          </a:p>
          <a:p>
            <a:pPr eaLnBrk="1" hangingPunct="1">
              <a:spcBef>
                <a:spcPct val="0"/>
              </a:spcBef>
              <a:buFontTx/>
              <a:buNone/>
            </a:pPr>
            <a:endParaRPr lang="en-US" altLang="de-DE" sz="2000" b="1" dirty="0"/>
          </a:p>
          <a:p>
            <a:pPr eaLnBrk="1" hangingPunct="1">
              <a:spcBef>
                <a:spcPct val="0"/>
              </a:spcBef>
              <a:buFontTx/>
              <a:buNone/>
            </a:pPr>
            <a:r>
              <a:rPr lang="en-US" altLang="de-DE" sz="2000" b="1" dirty="0"/>
              <a:t>University of the West of England, </a:t>
            </a:r>
          </a:p>
          <a:p>
            <a:pPr eaLnBrk="1" hangingPunct="1">
              <a:spcBef>
                <a:spcPct val="0"/>
              </a:spcBef>
              <a:buFontTx/>
              <a:buNone/>
            </a:pPr>
            <a:r>
              <a:rPr lang="en-US" altLang="de-DE" sz="2000" b="1" dirty="0"/>
              <a:t>Bristol,  </a:t>
            </a:r>
          </a:p>
          <a:p>
            <a:pPr eaLnBrk="1" hangingPunct="1">
              <a:spcBef>
                <a:spcPct val="0"/>
              </a:spcBef>
              <a:buFontTx/>
              <a:buNone/>
            </a:pPr>
            <a:r>
              <a:rPr lang="en-US" altLang="de-DE" sz="2000" b="1" dirty="0"/>
              <a:t>BS16 1QY </a:t>
            </a:r>
          </a:p>
          <a:p>
            <a:pPr eaLnBrk="1" hangingPunct="1">
              <a:spcBef>
                <a:spcPct val="0"/>
              </a:spcBef>
              <a:buFontTx/>
              <a:buNone/>
            </a:pPr>
            <a:r>
              <a:rPr lang="en-US" altLang="de-DE" sz="2000" b="1" dirty="0"/>
              <a:t>UK</a:t>
            </a:r>
          </a:p>
          <a:p>
            <a:pPr eaLnBrk="1" hangingPunct="1">
              <a:spcBef>
                <a:spcPct val="0"/>
              </a:spcBef>
              <a:buFontTx/>
              <a:buNone/>
            </a:pPr>
            <a:endParaRPr lang="en-US" altLang="de-DE" sz="2000" b="1" dirty="0"/>
          </a:p>
          <a:p>
            <a:pPr eaLnBrk="1" hangingPunct="1">
              <a:spcBef>
                <a:spcPct val="0"/>
              </a:spcBef>
              <a:buFontTx/>
              <a:buNone/>
            </a:pPr>
            <a:endParaRPr lang="en-US" altLang="de-DE" sz="2000" b="1" dirty="0"/>
          </a:p>
          <a:p>
            <a:pPr eaLnBrk="1" hangingPunct="1">
              <a:spcBef>
                <a:spcPct val="0"/>
              </a:spcBef>
              <a:buFontTx/>
              <a:buNone/>
            </a:pPr>
            <a:r>
              <a:rPr lang="en-US" altLang="de-DE" sz="2000" b="1" dirty="0"/>
              <a:t>Email </a:t>
            </a:r>
            <a:r>
              <a:rPr lang="en-US" altLang="de-DE" sz="2000" b="1" dirty="0" smtClean="0"/>
              <a:t>Ben3.williams@uwe.ac.uk</a:t>
            </a:r>
            <a:endParaRPr lang="en-US" altLang="de-DE" sz="2000" b="1" dirty="0"/>
          </a:p>
          <a:p>
            <a:pPr eaLnBrk="1" hangingPunct="1">
              <a:spcBef>
                <a:spcPct val="0"/>
              </a:spcBef>
              <a:buFontTx/>
              <a:buNone/>
            </a:pPr>
            <a:endParaRPr lang="de-DE" altLang="de-DE" sz="2000" b="1" dirty="0"/>
          </a:p>
          <a:p>
            <a:pPr eaLnBrk="1" hangingPunct="1">
              <a:spcBef>
                <a:spcPct val="0"/>
              </a:spcBef>
              <a:buFontTx/>
              <a:buNone/>
            </a:pPr>
            <a:endParaRPr lang="de-DE" altLang="de-DE" sz="2000" b="1" dirty="0">
              <a:solidFill>
                <a:srgbClr val="FF0000"/>
              </a:solidFill>
            </a:endParaRPr>
          </a:p>
          <a:p>
            <a:pPr eaLnBrk="1" hangingPunct="1">
              <a:spcBef>
                <a:spcPct val="0"/>
              </a:spcBef>
              <a:buFontTx/>
              <a:buNone/>
            </a:pPr>
            <a:endParaRPr lang="de-DE" altLang="de-DE" sz="2000" b="1" dirty="0"/>
          </a:p>
        </p:txBody>
      </p:sp>
      <p:sp>
        <p:nvSpPr>
          <p:cNvPr id="57347" name="Rechteck 1"/>
          <p:cNvSpPr>
            <a:spLocks noChangeArrowheads="1"/>
          </p:cNvSpPr>
          <p:nvPr/>
        </p:nvSpPr>
        <p:spPr bwMode="auto">
          <a:xfrm>
            <a:off x="6659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557213"/>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40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WINNT\Profiles\j-longhurst\Personal\24.jp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611560" y="1266825"/>
            <a:ext cx="792003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Grp="1" noChangeArrowheads="1"/>
          </p:cNvSpPr>
          <p:nvPr>
            <p:ph type="title"/>
          </p:nvPr>
        </p:nvSpPr>
        <p:spPr>
          <a:xfrm>
            <a:off x="589856" y="332656"/>
            <a:ext cx="7772400" cy="762000"/>
          </a:xfrm>
        </p:spPr>
        <p:txBody>
          <a:bodyPr/>
          <a:lstStyle/>
          <a:p>
            <a:pPr algn="l"/>
            <a:r>
              <a:rPr lang="en-US" altLang="en-US" sz="3200" dirty="0" smtClean="0">
                <a:solidFill>
                  <a:srgbClr val="1A9DAC"/>
                </a:solidFill>
                <a:latin typeface="Georgia" panose="02040502050405020303" pitchFamily="18" charset="0"/>
                <a:ea typeface="ＭＳ Ｐゴシック" pitchFamily="34" charset="-128"/>
              </a:rPr>
              <a:t>Manchester Ship Canal in  Smog.</a:t>
            </a:r>
          </a:p>
        </p:txBody>
      </p:sp>
      <p:sp>
        <p:nvSpPr>
          <p:cNvPr id="9220" name="Rectangle 1"/>
          <p:cNvSpPr>
            <a:spLocks noChangeArrowheads="1"/>
          </p:cNvSpPr>
          <p:nvPr/>
        </p:nvSpPr>
        <p:spPr bwMode="auto">
          <a:xfrm>
            <a:off x="4211638" y="5589588"/>
            <a:ext cx="462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800" dirty="0"/>
              <a:t>HELIX Image Service for Higher Education </a:t>
            </a:r>
          </a:p>
        </p:txBody>
      </p:sp>
    </p:spTree>
    <p:extLst>
      <p:ext uri="{BB962C8B-B14F-4D97-AF65-F5344CB8AC3E}">
        <p14:creationId xmlns:p14="http://schemas.microsoft.com/office/powerpoint/2010/main" val="55849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5588" y="460375"/>
            <a:ext cx="5880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3600" dirty="0">
                <a:solidFill>
                  <a:srgbClr val="1A9DAC"/>
                </a:solidFill>
                <a:latin typeface="Georgia" panose="02040502050405020303" pitchFamily="18" charset="0"/>
              </a:rPr>
              <a:t>Fresh Air from the Potteries</a:t>
            </a:r>
            <a:endParaRPr lang="en-GB" altLang="en-US" sz="1800" dirty="0">
              <a:solidFill>
                <a:srgbClr val="1A9DAC"/>
              </a:solidFill>
              <a:latin typeface="Georgia" panose="02040502050405020303" pitchFamily="18"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87137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
          <p:cNvSpPr>
            <a:spLocks noChangeArrowheads="1"/>
          </p:cNvSpPr>
          <p:nvPr/>
        </p:nvSpPr>
        <p:spPr bwMode="auto">
          <a:xfrm>
            <a:off x="3563938" y="5373688"/>
            <a:ext cx="558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1200" dirty="0"/>
              <a:t>http://www.staffspasttrack.org.uk/exhibit/coal/historical%20overview/pottery.htm</a:t>
            </a:r>
          </a:p>
        </p:txBody>
      </p:sp>
    </p:spTree>
    <p:extLst>
      <p:ext uri="{BB962C8B-B14F-4D97-AF65-F5344CB8AC3E}">
        <p14:creationId xmlns:p14="http://schemas.microsoft.com/office/powerpoint/2010/main" val="365212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London Smog, 1952</a:t>
            </a:r>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9612"/>
            <a:ext cx="285273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2818"/>
            <a:ext cx="285273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57697"/>
            <a:ext cx="2017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7704" y="6139652"/>
            <a:ext cx="4365362" cy="369332"/>
          </a:xfrm>
          <a:prstGeom prst="rect">
            <a:avLst/>
          </a:prstGeom>
        </p:spPr>
        <p:txBody>
          <a:bodyPr wrap="none">
            <a:spAutoFit/>
          </a:bodyPr>
          <a:lstStyle/>
          <a:p>
            <a:r>
              <a:rPr lang="en-US" altLang="en-US" dirty="0"/>
              <a:t>London 1952, Source: National Archives </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579612"/>
            <a:ext cx="2877037" cy="20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496" y="3543940"/>
            <a:ext cx="1687386" cy="283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9985" y="1622818"/>
            <a:ext cx="1570958" cy="161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28340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London Smog of 1952</a:t>
            </a:r>
          </a:p>
          <a:p>
            <a:endParaRPr lang="en-GB" dirty="0"/>
          </a:p>
        </p:txBody>
      </p:sp>
      <p:sp>
        <p:nvSpPr>
          <p:cNvPr id="3" name="Text Placeholder 2"/>
          <p:cNvSpPr>
            <a:spLocks noGrp="1"/>
          </p:cNvSpPr>
          <p:nvPr>
            <p:ph type="body" sz="quarter" idx="11"/>
          </p:nvPr>
        </p:nvSpPr>
        <p:spPr>
          <a:xfrm>
            <a:off x="827584" y="1610962"/>
            <a:ext cx="6984776" cy="4122295"/>
          </a:xfrm>
        </p:spPr>
        <p:txBody>
          <a:bodyPr/>
          <a:lstStyle/>
          <a:p>
            <a:r>
              <a:rPr lang="en-US" dirty="0"/>
              <a:t>In 1952 London experienced a major smog event which led to large numbers of excess deaths and substantial increases in respiratory illness.</a:t>
            </a:r>
          </a:p>
          <a:p>
            <a:r>
              <a:rPr lang="en-US" dirty="0" smtClean="0"/>
              <a:t>This </a:t>
            </a:r>
            <a:r>
              <a:rPr lang="en-US" dirty="0"/>
              <a:t>public health toll was the most significant amongst the many reported smog events in London’s history that stretch back over many centuries.</a:t>
            </a:r>
          </a:p>
          <a:p>
            <a:r>
              <a:rPr lang="en-US" dirty="0" smtClean="0"/>
              <a:t>Its </a:t>
            </a:r>
            <a:r>
              <a:rPr lang="en-US" dirty="0"/>
              <a:t>impacts on health were profound and such was the public response to the problem that political action to ensure it could not be repeated was inevitable. </a:t>
            </a:r>
            <a:endParaRPr lang="en-US" dirty="0" smtClean="0"/>
          </a:p>
          <a:p>
            <a:r>
              <a:rPr lang="en-US" dirty="0" smtClean="0"/>
              <a:t>The result was the Beaver Committee whose recommendations ultimately resulted in the Clean Air Act, 1956</a:t>
            </a:r>
            <a:endParaRPr lang="en-US" dirty="0"/>
          </a:p>
          <a:p>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307612"/>
            <a:ext cx="2635697" cy="158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587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2" y="1340768"/>
            <a:ext cx="6668019" cy="1366120"/>
          </a:xfrm>
        </p:spPr>
        <p:txBody>
          <a:bodyPr/>
          <a:lstStyle/>
          <a:p>
            <a:r>
              <a:rPr lang="en-GB" dirty="0" smtClean="0"/>
              <a:t>Catastrophe drives action.</a:t>
            </a:r>
          </a:p>
          <a:p>
            <a:endParaRPr lang="en-GB" dirty="0" smtClean="0"/>
          </a:p>
          <a:p>
            <a:r>
              <a:rPr lang="en-GB" dirty="0" smtClean="0"/>
              <a:t>Creates a </a:t>
            </a:r>
            <a:r>
              <a:rPr lang="en-GB" dirty="0"/>
              <a:t>willingness to </a:t>
            </a:r>
            <a:r>
              <a:rPr lang="en-GB" dirty="0" smtClean="0"/>
              <a:t>act</a:t>
            </a:r>
          </a:p>
          <a:p>
            <a:endParaRPr lang="en-GB" dirty="0" smtClean="0"/>
          </a:p>
          <a:p>
            <a:r>
              <a:rPr lang="en-GB" dirty="0" smtClean="0"/>
              <a:t>Good intentions fall foul of vested interests</a:t>
            </a: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1" y="5301208"/>
            <a:ext cx="2133191" cy="128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86810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irCity PPT Template dark blue FINAL" id="{2DA291B7-FC61-4C7C-9C4D-2150B0165AEE}" vid="{B491D8E5-4232-4635-B74B-C51702D1EC5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1543</TotalTime>
  <Words>2390</Words>
  <Application>Microsoft Office PowerPoint</Application>
  <PresentationFormat>On-screen Show (4:3)</PresentationFormat>
  <Paragraphs>230</Paragraphs>
  <Slides>43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ＭＳ Ｐゴシック</vt:lpstr>
      <vt:lpstr>Arial</vt:lpstr>
      <vt:lpstr>Calibri</vt:lpstr>
      <vt:lpstr>Calibri Light</vt:lpstr>
      <vt:lpstr>Courier New</vt:lpstr>
      <vt:lpstr>Georgia</vt:lpstr>
      <vt:lpstr>Tahoma</vt:lpstr>
      <vt:lpstr>Custom Design</vt:lpstr>
      <vt:lpstr>Office Theme</vt:lpstr>
      <vt:lpstr>PowerPoint Presentation</vt:lpstr>
      <vt:lpstr>PowerPoint Presentation</vt:lpstr>
      <vt:lpstr>PowerPoint Presentation</vt:lpstr>
      <vt:lpstr>PowerPoint Presentation</vt:lpstr>
      <vt:lpstr>Manchester Ship Canal in  Smog.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CLAiR-City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account</cp:lastModifiedBy>
  <cp:revision>122</cp:revision>
  <cp:lastPrinted>2016-10-06T17:38:35Z</cp:lastPrinted>
  <dcterms:created xsi:type="dcterms:W3CDTF">2016-04-27T08:32:31Z</dcterms:created>
  <dcterms:modified xsi:type="dcterms:W3CDTF">2016-11-03T10:06:20Z</dcterms:modified>
</cp:coreProperties>
</file>