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603825" cy="43205400"/>
  <p:notesSz cx="6858000" cy="9144000"/>
  <p:custDataLst>
    <p:tags r:id="rId3"/>
  </p:custDataLst>
  <p:defaultTextStyle>
    <a:defPPr>
      <a:defRPr lang="en-US"/>
    </a:defPPr>
    <a:lvl1pPr marL="0" algn="l" defTabSz="421767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1pPr>
    <a:lvl2pPr marL="2108835" algn="l" defTabSz="421767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2pPr>
    <a:lvl3pPr marL="4217670" algn="l" defTabSz="421767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3pPr>
    <a:lvl4pPr marL="6326505" algn="l" defTabSz="421767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4pPr>
    <a:lvl5pPr marL="8435340" algn="l" defTabSz="421767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5pPr>
    <a:lvl6pPr marL="10544175" algn="l" defTabSz="421767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6pPr>
    <a:lvl7pPr marL="12653010" algn="l" defTabSz="421767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7pPr>
    <a:lvl8pPr marL="14761845" algn="l" defTabSz="421767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8pPr>
    <a:lvl9pPr marL="16870680" algn="l" defTabSz="421767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41" d="100"/>
          <a:sy n="41" d="100"/>
        </p:scale>
        <p:origin x="414" y="3972"/>
      </p:cViewPr>
      <p:guideLst>
        <p:guide orient="horz" pos="13608"/>
        <p:guide pos="96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14"/>
    </mc:Choice>
    <mc:Fallback>
      <c:style val="1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0565004478143926E-2"/>
          <c:y val="2.9887682885681294E-2"/>
          <c:w val="0.81093700332534102"/>
          <c:h val="0.7014946013859382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Weak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Global rating</c:v>
                </c:pt>
                <c:pt idx="1">
                  <c:v>Selection bias</c:v>
                </c:pt>
                <c:pt idx="2">
                  <c:v>Study design</c:v>
                </c:pt>
                <c:pt idx="3">
                  <c:v>Confounds</c:v>
                </c:pt>
                <c:pt idx="4">
                  <c:v>Blinding</c:v>
                </c:pt>
                <c:pt idx="5">
                  <c:v>Data collection</c:v>
                </c:pt>
                <c:pt idx="6">
                  <c:v>Withdrawals/ Dropouts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</c:v>
                </c:pt>
                <c:pt idx="1">
                  <c:v>8</c:v>
                </c:pt>
                <c:pt idx="2">
                  <c:v>2</c:v>
                </c:pt>
                <c:pt idx="3">
                  <c:v>3</c:v>
                </c:pt>
                <c:pt idx="4">
                  <c:v>8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Moderate 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Global rating</c:v>
                </c:pt>
                <c:pt idx="1">
                  <c:v>Selection bias</c:v>
                </c:pt>
                <c:pt idx="2">
                  <c:v>Study design</c:v>
                </c:pt>
                <c:pt idx="3">
                  <c:v>Confounds</c:v>
                </c:pt>
                <c:pt idx="4">
                  <c:v>Blinding</c:v>
                </c:pt>
                <c:pt idx="5">
                  <c:v>Data collection</c:v>
                </c:pt>
                <c:pt idx="6">
                  <c:v>Withdrawals/ Dropouts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3</c:v>
                </c:pt>
                <c:pt idx="1">
                  <c:v>2</c:v>
                </c:pt>
                <c:pt idx="2">
                  <c:v>5</c:v>
                </c:pt>
                <c:pt idx="3">
                  <c:v>0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Strong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Global rating</c:v>
                </c:pt>
                <c:pt idx="1">
                  <c:v>Selection bias</c:v>
                </c:pt>
                <c:pt idx="2">
                  <c:v>Study design</c:v>
                </c:pt>
                <c:pt idx="3">
                  <c:v>Confounds</c:v>
                </c:pt>
                <c:pt idx="4">
                  <c:v>Blinding</c:v>
                </c:pt>
                <c:pt idx="5">
                  <c:v>Data collection</c:v>
                </c:pt>
                <c:pt idx="6">
                  <c:v>Withdrawals/ Dropouts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4</c:v>
                </c:pt>
                <c:pt idx="4">
                  <c:v>0</c:v>
                </c:pt>
                <c:pt idx="5">
                  <c:v>7</c:v>
                </c:pt>
                <c:pt idx="6">
                  <c:v>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N/A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Global rating</c:v>
                </c:pt>
                <c:pt idx="1">
                  <c:v>Selection bias</c:v>
                </c:pt>
                <c:pt idx="2">
                  <c:v>Study design</c:v>
                </c:pt>
                <c:pt idx="3">
                  <c:v>Confounds</c:v>
                </c:pt>
                <c:pt idx="4">
                  <c:v>Blinding</c:v>
                </c:pt>
                <c:pt idx="5">
                  <c:v>Data collection</c:v>
                </c:pt>
                <c:pt idx="6">
                  <c:v>Withdrawals/ Dropouts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258176"/>
        <c:axId val="40264064"/>
      </c:barChart>
      <c:catAx>
        <c:axId val="402581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40264064"/>
        <c:crosses val="autoZero"/>
        <c:auto val="1"/>
        <c:lblAlgn val="ctr"/>
        <c:lblOffset val="100"/>
        <c:noMultiLvlLbl val="0"/>
      </c:catAx>
      <c:valAx>
        <c:axId val="40264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4025817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5287" y="13421680"/>
            <a:ext cx="26013251" cy="926115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90574" y="24483060"/>
            <a:ext cx="21422678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08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217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326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435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544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653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761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870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B79F-AFCB-425A-932C-E3A1F8691235}" type="datetimeFigureOut">
              <a:rPr lang="en-GB" smtClean="0"/>
              <a:t>25/07/2016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DEA3-F412-4D22-B04C-F9D3FEE0C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244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B79F-AFCB-425A-932C-E3A1F8691235}" type="datetimeFigureOut">
              <a:rPr lang="en-GB" smtClean="0"/>
              <a:t>25/07/2016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DEA3-F412-4D22-B04C-F9D3FEE0C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783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262097" y="10901365"/>
            <a:ext cx="23043191" cy="2322490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21890" y="10901365"/>
            <a:ext cx="68630142" cy="2322490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B79F-AFCB-425A-932C-E3A1F8691235}" type="datetimeFigureOut">
              <a:rPr lang="en-GB" smtClean="0"/>
              <a:t>25/07/2016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DEA3-F412-4D22-B04C-F9D3FEE0C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237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B79F-AFCB-425A-932C-E3A1F8691235}" type="datetimeFigureOut">
              <a:rPr lang="en-GB" smtClean="0"/>
              <a:t>25/07/2016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DEA3-F412-4D22-B04C-F9D3FEE0C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390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7491" y="27763473"/>
            <a:ext cx="26013251" cy="8581073"/>
          </a:xfrm>
        </p:spPr>
        <p:txBody>
          <a:bodyPr anchor="t"/>
          <a:lstStyle>
            <a:lvl1pPr algn="l">
              <a:defRPr sz="185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17491" y="18312295"/>
            <a:ext cx="26013251" cy="9451178"/>
          </a:xfrm>
        </p:spPr>
        <p:txBody>
          <a:bodyPr anchor="b"/>
          <a:lstStyle>
            <a:lvl1pPr marL="0" indent="0">
              <a:buNone/>
              <a:defRPr sz="9200">
                <a:solidFill>
                  <a:schemeClr val="tx1">
                    <a:tint val="75000"/>
                  </a:schemeClr>
                </a:solidFill>
              </a:defRPr>
            </a:lvl1pPr>
            <a:lvl2pPr marL="2108835" indent="0">
              <a:buNone/>
              <a:defRPr sz="8300">
                <a:solidFill>
                  <a:schemeClr val="tx1">
                    <a:tint val="75000"/>
                  </a:schemeClr>
                </a:solidFill>
              </a:defRPr>
            </a:lvl2pPr>
            <a:lvl3pPr marL="4217670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3pPr>
            <a:lvl4pPr marL="632650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4pPr>
            <a:lvl5pPr marL="843534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5pPr>
            <a:lvl6pPr marL="1054417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6pPr>
            <a:lvl7pPr marL="1265301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7pPr>
            <a:lvl8pPr marL="1476184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8pPr>
            <a:lvl9pPr marL="1687068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B79F-AFCB-425A-932C-E3A1F8691235}" type="datetimeFigureOut">
              <a:rPr lang="en-GB" smtClean="0"/>
              <a:t>25/07/2016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DEA3-F412-4D22-B04C-F9D3FEE0C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535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1892" y="63507940"/>
            <a:ext cx="45836668" cy="179642453"/>
          </a:xfrm>
        </p:spPr>
        <p:txBody>
          <a:bodyPr/>
          <a:lstStyle>
            <a:lvl1pPr>
              <a:defRPr sz="12900"/>
            </a:lvl1pPr>
            <a:lvl2pPr>
              <a:defRPr sz="11100"/>
            </a:lvl2pPr>
            <a:lvl3pPr>
              <a:defRPr sz="92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68622" y="63507940"/>
            <a:ext cx="45836665" cy="179642453"/>
          </a:xfrm>
        </p:spPr>
        <p:txBody>
          <a:bodyPr/>
          <a:lstStyle>
            <a:lvl1pPr>
              <a:defRPr sz="12900"/>
            </a:lvl1pPr>
            <a:lvl2pPr>
              <a:defRPr sz="11100"/>
            </a:lvl2pPr>
            <a:lvl3pPr>
              <a:defRPr sz="92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B79F-AFCB-425A-932C-E3A1F8691235}" type="datetimeFigureOut">
              <a:rPr lang="en-GB" smtClean="0"/>
              <a:t>25/07/2016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DEA3-F412-4D22-B04C-F9D3FEE0C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203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0191" y="1730219"/>
            <a:ext cx="27543443" cy="7200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0191" y="9671212"/>
            <a:ext cx="13522004" cy="4030501"/>
          </a:xfrm>
        </p:spPr>
        <p:txBody>
          <a:bodyPr anchor="b"/>
          <a:lstStyle>
            <a:lvl1pPr marL="0" indent="0">
              <a:buNone/>
              <a:defRPr sz="11100" b="1"/>
            </a:lvl1pPr>
            <a:lvl2pPr marL="2108835" indent="0">
              <a:buNone/>
              <a:defRPr sz="9200" b="1"/>
            </a:lvl2pPr>
            <a:lvl3pPr marL="4217670" indent="0">
              <a:buNone/>
              <a:defRPr sz="8300" b="1"/>
            </a:lvl3pPr>
            <a:lvl4pPr marL="6326505" indent="0">
              <a:buNone/>
              <a:defRPr sz="7400" b="1"/>
            </a:lvl4pPr>
            <a:lvl5pPr marL="8435340" indent="0">
              <a:buNone/>
              <a:defRPr sz="7400" b="1"/>
            </a:lvl5pPr>
            <a:lvl6pPr marL="10544175" indent="0">
              <a:buNone/>
              <a:defRPr sz="7400" b="1"/>
            </a:lvl6pPr>
            <a:lvl7pPr marL="12653010" indent="0">
              <a:buNone/>
              <a:defRPr sz="7400" b="1"/>
            </a:lvl7pPr>
            <a:lvl8pPr marL="14761845" indent="0">
              <a:buNone/>
              <a:defRPr sz="7400" b="1"/>
            </a:lvl8pPr>
            <a:lvl9pPr marL="16870680" indent="0">
              <a:buNone/>
              <a:defRPr sz="7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191" y="13701713"/>
            <a:ext cx="13522004" cy="24893114"/>
          </a:xfrm>
        </p:spPr>
        <p:txBody>
          <a:bodyPr/>
          <a:lstStyle>
            <a:lvl1pPr>
              <a:defRPr sz="11100"/>
            </a:lvl1pPr>
            <a:lvl2pPr>
              <a:defRPr sz="9200"/>
            </a:lvl2pPr>
            <a:lvl3pPr>
              <a:defRPr sz="83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546320" y="9671212"/>
            <a:ext cx="13527316" cy="4030501"/>
          </a:xfrm>
        </p:spPr>
        <p:txBody>
          <a:bodyPr anchor="b"/>
          <a:lstStyle>
            <a:lvl1pPr marL="0" indent="0">
              <a:buNone/>
              <a:defRPr sz="11100" b="1"/>
            </a:lvl1pPr>
            <a:lvl2pPr marL="2108835" indent="0">
              <a:buNone/>
              <a:defRPr sz="9200" b="1"/>
            </a:lvl2pPr>
            <a:lvl3pPr marL="4217670" indent="0">
              <a:buNone/>
              <a:defRPr sz="8300" b="1"/>
            </a:lvl3pPr>
            <a:lvl4pPr marL="6326505" indent="0">
              <a:buNone/>
              <a:defRPr sz="7400" b="1"/>
            </a:lvl4pPr>
            <a:lvl5pPr marL="8435340" indent="0">
              <a:buNone/>
              <a:defRPr sz="7400" b="1"/>
            </a:lvl5pPr>
            <a:lvl6pPr marL="10544175" indent="0">
              <a:buNone/>
              <a:defRPr sz="7400" b="1"/>
            </a:lvl6pPr>
            <a:lvl7pPr marL="12653010" indent="0">
              <a:buNone/>
              <a:defRPr sz="7400" b="1"/>
            </a:lvl7pPr>
            <a:lvl8pPr marL="14761845" indent="0">
              <a:buNone/>
              <a:defRPr sz="7400" b="1"/>
            </a:lvl8pPr>
            <a:lvl9pPr marL="16870680" indent="0">
              <a:buNone/>
              <a:defRPr sz="7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546320" y="13701713"/>
            <a:ext cx="13527316" cy="24893114"/>
          </a:xfrm>
        </p:spPr>
        <p:txBody>
          <a:bodyPr/>
          <a:lstStyle>
            <a:lvl1pPr>
              <a:defRPr sz="11100"/>
            </a:lvl1pPr>
            <a:lvl2pPr>
              <a:defRPr sz="9200"/>
            </a:lvl2pPr>
            <a:lvl3pPr>
              <a:defRPr sz="83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B79F-AFCB-425A-932C-E3A1F8691235}" type="datetimeFigureOut">
              <a:rPr lang="en-GB" smtClean="0"/>
              <a:t>25/07/2016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DEA3-F412-4D22-B04C-F9D3FEE0C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759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B79F-AFCB-425A-932C-E3A1F8691235}" type="datetimeFigureOut">
              <a:rPr lang="en-GB" smtClean="0"/>
              <a:t>25/07/2016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DEA3-F412-4D22-B04C-F9D3FEE0C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246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B79F-AFCB-425A-932C-E3A1F8691235}" type="datetimeFigureOut">
              <a:rPr lang="en-GB" smtClean="0"/>
              <a:t>25/07/2016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DEA3-F412-4D22-B04C-F9D3FEE0C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793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0193" y="1720215"/>
            <a:ext cx="10068448" cy="7320915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65246" y="1720218"/>
            <a:ext cx="17108388" cy="36874612"/>
          </a:xfrm>
        </p:spPr>
        <p:txBody>
          <a:bodyPr/>
          <a:lstStyle>
            <a:lvl1pPr>
              <a:defRPr sz="14800"/>
            </a:lvl1pPr>
            <a:lvl2pPr>
              <a:defRPr sz="12900"/>
            </a:lvl2pPr>
            <a:lvl3pPr>
              <a:defRPr sz="111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0193" y="9041133"/>
            <a:ext cx="10068448" cy="29553697"/>
          </a:xfrm>
        </p:spPr>
        <p:txBody>
          <a:bodyPr/>
          <a:lstStyle>
            <a:lvl1pPr marL="0" indent="0">
              <a:buNone/>
              <a:defRPr sz="6500"/>
            </a:lvl1pPr>
            <a:lvl2pPr marL="2108835" indent="0">
              <a:buNone/>
              <a:defRPr sz="5500"/>
            </a:lvl2pPr>
            <a:lvl3pPr marL="4217670" indent="0">
              <a:buNone/>
              <a:defRPr sz="4600"/>
            </a:lvl3pPr>
            <a:lvl4pPr marL="6326505" indent="0">
              <a:buNone/>
              <a:defRPr sz="4200"/>
            </a:lvl4pPr>
            <a:lvl5pPr marL="8435340" indent="0">
              <a:buNone/>
              <a:defRPr sz="4200"/>
            </a:lvl5pPr>
            <a:lvl6pPr marL="10544175" indent="0">
              <a:buNone/>
              <a:defRPr sz="4200"/>
            </a:lvl6pPr>
            <a:lvl7pPr marL="12653010" indent="0">
              <a:buNone/>
              <a:defRPr sz="4200"/>
            </a:lvl7pPr>
            <a:lvl8pPr marL="14761845" indent="0">
              <a:buNone/>
              <a:defRPr sz="4200"/>
            </a:lvl8pPr>
            <a:lvl9pPr marL="16870680" indent="0">
              <a:buNone/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B79F-AFCB-425A-932C-E3A1F8691235}" type="datetimeFigureOut">
              <a:rPr lang="en-GB" smtClean="0"/>
              <a:t>25/07/2016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DEA3-F412-4D22-B04C-F9D3FEE0C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628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8564" y="30243780"/>
            <a:ext cx="18362295" cy="3570449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98564" y="3860483"/>
            <a:ext cx="18362295" cy="25923240"/>
          </a:xfrm>
        </p:spPr>
        <p:txBody>
          <a:bodyPr/>
          <a:lstStyle>
            <a:lvl1pPr marL="0" indent="0">
              <a:buNone/>
              <a:defRPr sz="14800"/>
            </a:lvl1pPr>
            <a:lvl2pPr marL="2108835" indent="0">
              <a:buNone/>
              <a:defRPr sz="12900"/>
            </a:lvl2pPr>
            <a:lvl3pPr marL="4217670" indent="0">
              <a:buNone/>
              <a:defRPr sz="11100"/>
            </a:lvl3pPr>
            <a:lvl4pPr marL="6326505" indent="0">
              <a:buNone/>
              <a:defRPr sz="9200"/>
            </a:lvl4pPr>
            <a:lvl5pPr marL="8435340" indent="0">
              <a:buNone/>
              <a:defRPr sz="9200"/>
            </a:lvl5pPr>
            <a:lvl6pPr marL="10544175" indent="0">
              <a:buNone/>
              <a:defRPr sz="9200"/>
            </a:lvl6pPr>
            <a:lvl7pPr marL="12653010" indent="0">
              <a:buNone/>
              <a:defRPr sz="9200"/>
            </a:lvl7pPr>
            <a:lvl8pPr marL="14761845" indent="0">
              <a:buNone/>
              <a:defRPr sz="9200"/>
            </a:lvl8pPr>
            <a:lvl9pPr marL="16870680" indent="0">
              <a:buNone/>
              <a:defRPr sz="92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98564" y="33814229"/>
            <a:ext cx="18362295" cy="5070631"/>
          </a:xfrm>
        </p:spPr>
        <p:txBody>
          <a:bodyPr/>
          <a:lstStyle>
            <a:lvl1pPr marL="0" indent="0">
              <a:buNone/>
              <a:defRPr sz="6500"/>
            </a:lvl1pPr>
            <a:lvl2pPr marL="2108835" indent="0">
              <a:buNone/>
              <a:defRPr sz="5500"/>
            </a:lvl2pPr>
            <a:lvl3pPr marL="4217670" indent="0">
              <a:buNone/>
              <a:defRPr sz="4600"/>
            </a:lvl3pPr>
            <a:lvl4pPr marL="6326505" indent="0">
              <a:buNone/>
              <a:defRPr sz="4200"/>
            </a:lvl4pPr>
            <a:lvl5pPr marL="8435340" indent="0">
              <a:buNone/>
              <a:defRPr sz="4200"/>
            </a:lvl5pPr>
            <a:lvl6pPr marL="10544175" indent="0">
              <a:buNone/>
              <a:defRPr sz="4200"/>
            </a:lvl6pPr>
            <a:lvl7pPr marL="12653010" indent="0">
              <a:buNone/>
              <a:defRPr sz="4200"/>
            </a:lvl7pPr>
            <a:lvl8pPr marL="14761845" indent="0">
              <a:buNone/>
              <a:defRPr sz="4200"/>
            </a:lvl8pPr>
            <a:lvl9pPr marL="16870680" indent="0">
              <a:buNone/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B79F-AFCB-425A-932C-E3A1F8691235}" type="datetimeFigureOut">
              <a:rPr lang="en-GB" smtClean="0"/>
              <a:t>25/07/2016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DEA3-F412-4D22-B04C-F9D3FEE0C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08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0191" y="1730219"/>
            <a:ext cx="27543443" cy="7200900"/>
          </a:xfrm>
          <a:prstGeom prst="rect">
            <a:avLst/>
          </a:prstGeom>
        </p:spPr>
        <p:txBody>
          <a:bodyPr vert="horz" lIns="421767" tIns="210884" rIns="421767" bIns="21088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0191" y="10081263"/>
            <a:ext cx="27543443" cy="28513567"/>
          </a:xfrm>
          <a:prstGeom prst="rect">
            <a:avLst/>
          </a:prstGeom>
        </p:spPr>
        <p:txBody>
          <a:bodyPr vert="horz" lIns="421767" tIns="210884" rIns="421767" bIns="21088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30191" y="40045008"/>
            <a:ext cx="7140893" cy="2300288"/>
          </a:xfrm>
          <a:prstGeom prst="rect">
            <a:avLst/>
          </a:prstGeom>
        </p:spPr>
        <p:txBody>
          <a:bodyPr vert="horz" lIns="421767" tIns="210884" rIns="421767" bIns="210884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6B79F-AFCB-425A-932C-E3A1F8691235}" type="datetimeFigureOut">
              <a:rPr lang="en-GB" smtClean="0"/>
              <a:t>25/07/2016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456307" y="40045008"/>
            <a:ext cx="9691211" cy="2300288"/>
          </a:xfrm>
          <a:prstGeom prst="rect">
            <a:avLst/>
          </a:prstGeom>
        </p:spPr>
        <p:txBody>
          <a:bodyPr vert="horz" lIns="421767" tIns="210884" rIns="421767" bIns="210884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932741" y="40045008"/>
            <a:ext cx="7140893" cy="2300288"/>
          </a:xfrm>
          <a:prstGeom prst="rect">
            <a:avLst/>
          </a:prstGeom>
        </p:spPr>
        <p:txBody>
          <a:bodyPr vert="horz" lIns="421767" tIns="210884" rIns="421767" bIns="210884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ADEA3-F412-4D22-B04C-F9D3FEE0C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167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217670" rtl="0" eaLnBrk="1" latinLnBrk="0" hangingPunct="1">
        <a:spcBef>
          <a:spcPct val="0"/>
        </a:spcBef>
        <a:buNone/>
        <a:defRPr sz="203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81626" indent="-1581626" algn="l" defTabSz="4217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800" kern="1200">
          <a:solidFill>
            <a:schemeClr val="tx1"/>
          </a:solidFill>
          <a:latin typeface="+mn-lt"/>
          <a:ea typeface="+mn-ea"/>
          <a:cs typeface="+mn-cs"/>
        </a:defRPr>
      </a:lvl1pPr>
      <a:lvl2pPr marL="3426857" indent="-1318022" algn="l" defTabSz="421767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9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5272088" indent="-1054418" algn="l" defTabSz="4217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100" kern="1200">
          <a:solidFill>
            <a:schemeClr val="tx1"/>
          </a:solidFill>
          <a:latin typeface="+mn-lt"/>
          <a:ea typeface="+mn-ea"/>
          <a:cs typeface="+mn-cs"/>
        </a:defRPr>
      </a:lvl3pPr>
      <a:lvl4pPr marL="7380923" indent="-1054418" algn="l" defTabSz="4217670" rtl="0" eaLnBrk="1" latinLnBrk="0" hangingPunct="1">
        <a:spcBef>
          <a:spcPct val="20000"/>
        </a:spcBef>
        <a:buFont typeface="Arial" panose="020B0604020202020204" pitchFamily="34" charset="0"/>
        <a:buChar char="–"/>
        <a:defRPr sz="9200" kern="1200">
          <a:solidFill>
            <a:schemeClr val="tx1"/>
          </a:solidFill>
          <a:latin typeface="+mn-lt"/>
          <a:ea typeface="+mn-ea"/>
          <a:cs typeface="+mn-cs"/>
        </a:defRPr>
      </a:lvl4pPr>
      <a:lvl5pPr marL="9489758" indent="-1054418" algn="l" defTabSz="4217670" rtl="0" eaLnBrk="1" latinLnBrk="0" hangingPunct="1">
        <a:spcBef>
          <a:spcPct val="20000"/>
        </a:spcBef>
        <a:buFont typeface="Arial" panose="020B0604020202020204" pitchFamily="34" charset="0"/>
        <a:buChar char="»"/>
        <a:defRPr sz="9200" kern="1200">
          <a:solidFill>
            <a:schemeClr val="tx1"/>
          </a:solidFill>
          <a:latin typeface="+mn-lt"/>
          <a:ea typeface="+mn-ea"/>
          <a:cs typeface="+mn-cs"/>
        </a:defRPr>
      </a:lvl5pPr>
      <a:lvl6pPr marL="11598593" indent="-1054418" algn="l" defTabSz="4217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707428" indent="-1054418" algn="l" defTabSz="4217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6263" indent="-1054418" algn="l" defTabSz="4217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5098" indent="-1054418" algn="l" defTabSz="4217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1767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1pPr>
      <a:lvl2pPr marL="2108835" algn="l" defTabSz="421767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2pPr>
      <a:lvl3pPr marL="4217670" algn="l" defTabSz="421767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3pPr>
      <a:lvl4pPr marL="6326505" algn="l" defTabSz="421767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4pPr>
      <a:lvl5pPr marL="8435340" algn="l" defTabSz="421767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5pPr>
      <a:lvl6pPr marL="10544175" algn="l" defTabSz="421767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6pPr>
      <a:lvl7pPr marL="12653010" algn="l" defTabSz="421767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7pPr>
      <a:lvl8pPr marL="14761845" algn="l" defTabSz="421767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8pPr>
      <a:lvl9pPr marL="16870680" algn="l" defTabSz="421767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28304" y="720380"/>
            <a:ext cx="28659184" cy="56886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 smtClean="0"/>
              <a:t>Do Psychosocial Interventions Improve Quality of Life and Wellbeing in Adults with Neuromuscular Disorders? A Systematic Review and Narrative Synthesis. </a:t>
            </a:r>
          </a:p>
          <a:p>
            <a:pPr algn="ctr"/>
            <a:r>
              <a:rPr lang="en-GB" sz="6000" b="1" dirty="0" smtClean="0"/>
              <a:t>Elaine Walklet</a:t>
            </a:r>
            <a:r>
              <a:rPr lang="en-GB" sz="6000" b="1" baseline="30000" dirty="0" smtClean="0"/>
              <a:t>1,2</a:t>
            </a:r>
            <a:r>
              <a:rPr lang="en-GB" sz="6000" b="1" dirty="0" smtClean="0"/>
              <a:t>, Kate Muse</a:t>
            </a:r>
            <a:r>
              <a:rPr lang="en-GB" sz="6000" b="1" baseline="30000" dirty="0" smtClean="0"/>
              <a:t>2</a:t>
            </a:r>
            <a:r>
              <a:rPr lang="en-GB" sz="6000" b="1" dirty="0" smtClean="0"/>
              <a:t>, Jane Meyrick</a:t>
            </a:r>
            <a:r>
              <a:rPr lang="en-GB" sz="6000" b="1" baseline="30000" dirty="0" smtClean="0"/>
              <a:t>1</a:t>
            </a:r>
            <a:r>
              <a:rPr lang="en-GB" sz="6000" b="1" dirty="0" smtClean="0"/>
              <a:t>, Tim Moss</a:t>
            </a:r>
            <a:r>
              <a:rPr lang="en-GB" sz="6000" b="1" baseline="30000" dirty="0" smtClean="0"/>
              <a:t>1</a:t>
            </a:r>
          </a:p>
          <a:p>
            <a:pPr algn="ctr"/>
            <a:r>
              <a:rPr lang="en-GB" sz="4000" b="1" baseline="30000" dirty="0" smtClean="0"/>
              <a:t>1</a:t>
            </a:r>
            <a:r>
              <a:rPr lang="en-GB" sz="4000" b="1" dirty="0" smtClean="0"/>
              <a:t>University of the West of England;  </a:t>
            </a:r>
            <a:r>
              <a:rPr lang="en-GB" sz="4000" b="1" baseline="30000" dirty="0" smtClean="0"/>
              <a:t>2</a:t>
            </a:r>
            <a:r>
              <a:rPr lang="en-GB" sz="4000" b="1" dirty="0" smtClean="0"/>
              <a:t>University of Worcester</a:t>
            </a:r>
            <a:endParaRPr lang="en-GB" sz="4000" dirty="0" smtClean="0">
              <a:solidFill>
                <a:schemeClr val="bg1"/>
              </a:solidFill>
            </a:endParaRPr>
          </a:p>
          <a:p>
            <a:endParaRPr lang="en-GB" sz="4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304" y="4030286"/>
            <a:ext cx="5579179" cy="2195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828304" y="7165096"/>
            <a:ext cx="28779128" cy="62646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40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7200" y="4213595"/>
            <a:ext cx="5165152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796534" y="14418078"/>
            <a:ext cx="14340344" cy="98650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4000" dirty="0"/>
          </a:p>
        </p:txBody>
      </p:sp>
      <p:sp>
        <p:nvSpPr>
          <p:cNvPr id="15" name="Rectangle 14"/>
          <p:cNvSpPr/>
          <p:nvPr/>
        </p:nvSpPr>
        <p:spPr>
          <a:xfrm>
            <a:off x="15733959" y="14471674"/>
            <a:ext cx="13941959" cy="98650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000" dirty="0"/>
          </a:p>
        </p:txBody>
      </p:sp>
      <p:grpSp>
        <p:nvGrpSpPr>
          <p:cNvPr id="38" name="Group 37"/>
          <p:cNvGrpSpPr/>
          <p:nvPr/>
        </p:nvGrpSpPr>
        <p:grpSpPr>
          <a:xfrm>
            <a:off x="16834798" y="15841813"/>
            <a:ext cx="12241360" cy="8208424"/>
            <a:chOff x="16310024" y="16321100"/>
            <a:chExt cx="12241360" cy="8208424"/>
          </a:xfrm>
        </p:grpSpPr>
        <p:sp>
          <p:nvSpPr>
            <p:cNvPr id="16" name="Rounded Rectangle 15"/>
            <p:cNvSpPr/>
            <p:nvPr/>
          </p:nvSpPr>
          <p:spPr>
            <a:xfrm>
              <a:off x="16310024" y="16321100"/>
              <a:ext cx="3816424" cy="1753208"/>
            </a:xfrm>
            <a:prstGeom prst="roundRect">
              <a:avLst/>
            </a:prstGeom>
            <a:solidFill>
              <a:schemeClr val="bg1">
                <a:alpha val="77000"/>
              </a:schemeClr>
            </a:solidFill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GB" sz="2800" dirty="0" smtClean="0">
                  <a:solidFill>
                    <a:schemeClr val="accent5">
                      <a:lumMod val="50000"/>
                    </a:schemeClr>
                  </a:solidFill>
                </a:rPr>
                <a:t>Records identified through online databases (</a:t>
              </a:r>
              <a:r>
                <a:rPr lang="en-GB" sz="2800" i="1" dirty="0" smtClean="0">
                  <a:solidFill>
                    <a:schemeClr val="accent5">
                      <a:lumMod val="50000"/>
                    </a:schemeClr>
                  </a:solidFill>
                </a:rPr>
                <a:t>n</a:t>
              </a:r>
              <a:r>
                <a:rPr lang="en-GB" sz="2800" dirty="0" smtClean="0">
                  <a:solidFill>
                    <a:schemeClr val="accent5">
                      <a:lumMod val="50000"/>
                    </a:schemeClr>
                  </a:solidFill>
                </a:rPr>
                <a:t> = 4,130)</a:t>
              </a:r>
              <a:endParaRPr lang="en-GB" sz="2800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20707780" y="16321100"/>
              <a:ext cx="3824084" cy="1753208"/>
            </a:xfrm>
            <a:prstGeom prst="roundRect">
              <a:avLst/>
            </a:prstGeom>
            <a:solidFill>
              <a:schemeClr val="bg1">
                <a:alpha val="77000"/>
              </a:schemeClr>
            </a:solidFill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GB" sz="2800" dirty="0" smtClean="0">
                  <a:solidFill>
                    <a:schemeClr val="accent5">
                      <a:lumMod val="50000"/>
                    </a:schemeClr>
                  </a:solidFill>
                </a:rPr>
                <a:t>Records identified through other sources (</a:t>
              </a:r>
              <a:r>
                <a:rPr lang="en-GB" sz="2800" i="1" dirty="0" smtClean="0">
                  <a:solidFill>
                    <a:schemeClr val="accent5">
                      <a:lumMod val="50000"/>
                    </a:schemeClr>
                  </a:solidFill>
                </a:rPr>
                <a:t>n</a:t>
              </a:r>
              <a:r>
                <a:rPr lang="en-GB" sz="2800" dirty="0" smtClean="0">
                  <a:solidFill>
                    <a:schemeClr val="accent5">
                      <a:lumMod val="50000"/>
                    </a:schemeClr>
                  </a:solidFill>
                </a:rPr>
                <a:t> = 5)</a:t>
              </a:r>
              <a:endParaRPr lang="en-GB" sz="2800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18498932" y="18434348"/>
              <a:ext cx="3255032" cy="1764196"/>
            </a:xfrm>
            <a:prstGeom prst="roundRect">
              <a:avLst/>
            </a:prstGeom>
            <a:solidFill>
              <a:schemeClr val="bg1">
                <a:alpha val="77000"/>
              </a:schemeClr>
            </a:solidFill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 smtClean="0">
                  <a:solidFill>
                    <a:schemeClr val="accent5">
                      <a:lumMod val="50000"/>
                    </a:schemeClr>
                  </a:solidFill>
                </a:rPr>
                <a:t>Records screened after duplicates removed (</a:t>
              </a:r>
              <a:r>
                <a:rPr lang="en-GB" sz="2800" i="1" dirty="0" smtClean="0">
                  <a:solidFill>
                    <a:schemeClr val="accent5">
                      <a:lumMod val="50000"/>
                    </a:schemeClr>
                  </a:solidFill>
                </a:rPr>
                <a:t>n</a:t>
              </a:r>
              <a:r>
                <a:rPr lang="en-GB" sz="2800" dirty="0" smtClean="0">
                  <a:solidFill>
                    <a:schemeClr val="accent5">
                      <a:lumMod val="50000"/>
                    </a:schemeClr>
                  </a:solidFill>
                </a:rPr>
                <a:t> = 3136)</a:t>
              </a:r>
              <a:endParaRPr lang="en-GB" sz="2800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22774156" y="18434348"/>
              <a:ext cx="3255032" cy="1764196"/>
            </a:xfrm>
            <a:prstGeom prst="roundRect">
              <a:avLst/>
            </a:prstGeom>
            <a:solidFill>
              <a:schemeClr val="bg1">
                <a:alpha val="77000"/>
              </a:schemeClr>
            </a:solidFill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GB" sz="2800" dirty="0" smtClean="0">
                  <a:solidFill>
                    <a:schemeClr val="accent5">
                      <a:lumMod val="50000"/>
                    </a:schemeClr>
                  </a:solidFill>
                </a:rPr>
                <a:t>Records excluded from title/abstract (</a:t>
              </a:r>
              <a:r>
                <a:rPr lang="en-GB" sz="2800" i="1" dirty="0" smtClean="0">
                  <a:solidFill>
                    <a:schemeClr val="accent5">
                      <a:lumMod val="50000"/>
                    </a:schemeClr>
                  </a:solidFill>
                </a:rPr>
                <a:t>n</a:t>
              </a:r>
              <a:r>
                <a:rPr lang="en-GB" sz="2800" dirty="0" smtClean="0">
                  <a:solidFill>
                    <a:schemeClr val="accent5">
                      <a:lumMod val="50000"/>
                    </a:schemeClr>
                  </a:solidFill>
                </a:rPr>
                <a:t> = 3,117)</a:t>
              </a:r>
              <a:endParaRPr lang="en-GB" sz="2800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18498932" y="20612916"/>
              <a:ext cx="3255032" cy="1792580"/>
            </a:xfrm>
            <a:prstGeom prst="roundRect">
              <a:avLst/>
            </a:prstGeom>
            <a:solidFill>
              <a:schemeClr val="bg1">
                <a:alpha val="77000"/>
              </a:schemeClr>
            </a:solidFill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GB" sz="2800" dirty="0" smtClean="0">
                  <a:solidFill>
                    <a:schemeClr val="accent5">
                      <a:lumMod val="50000"/>
                    </a:schemeClr>
                  </a:solidFill>
                </a:rPr>
                <a:t>Full-text articles assessed for eligibility (</a:t>
              </a:r>
              <a:r>
                <a:rPr lang="en-GB" sz="2800" i="1" dirty="0" smtClean="0">
                  <a:solidFill>
                    <a:schemeClr val="accent5">
                      <a:lumMod val="50000"/>
                    </a:schemeClr>
                  </a:solidFill>
                </a:rPr>
                <a:t>n</a:t>
              </a:r>
              <a:r>
                <a:rPr lang="en-GB" sz="2800" dirty="0" smtClean="0">
                  <a:solidFill>
                    <a:schemeClr val="accent5">
                      <a:lumMod val="50000"/>
                    </a:schemeClr>
                  </a:solidFill>
                </a:rPr>
                <a:t> = 19)</a:t>
              </a:r>
              <a:endParaRPr lang="en-GB" sz="2800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18498932" y="22754828"/>
              <a:ext cx="3255032" cy="1774696"/>
            </a:xfrm>
            <a:prstGeom prst="roundRect">
              <a:avLst/>
            </a:prstGeom>
            <a:solidFill>
              <a:schemeClr val="bg1">
                <a:alpha val="77000"/>
              </a:schemeClr>
            </a:solidFill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GB" sz="2800" dirty="0" smtClean="0">
                  <a:solidFill>
                    <a:schemeClr val="accent5">
                      <a:lumMod val="50000"/>
                    </a:schemeClr>
                  </a:solidFill>
                </a:rPr>
                <a:t>Studies included in narrative synthesis (</a:t>
              </a:r>
              <a:r>
                <a:rPr lang="en-GB" sz="2800" i="1" dirty="0" smtClean="0">
                  <a:solidFill>
                    <a:schemeClr val="accent5">
                      <a:lumMod val="50000"/>
                    </a:schemeClr>
                  </a:solidFill>
                </a:rPr>
                <a:t>n</a:t>
              </a:r>
              <a:r>
                <a:rPr lang="en-GB" sz="2800" dirty="0" smtClean="0">
                  <a:solidFill>
                    <a:schemeClr val="accent5">
                      <a:lumMod val="50000"/>
                    </a:schemeClr>
                  </a:solidFill>
                </a:rPr>
                <a:t> = 10)</a:t>
              </a: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2774156" y="21509206"/>
              <a:ext cx="5777228" cy="3020318"/>
            </a:xfrm>
            <a:prstGeom prst="roundRect">
              <a:avLst/>
            </a:prstGeom>
            <a:solidFill>
              <a:schemeClr val="bg1">
                <a:alpha val="77000"/>
              </a:schemeClr>
            </a:solidFill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GB" sz="2800" dirty="0" smtClean="0">
                  <a:solidFill>
                    <a:schemeClr val="accent5">
                      <a:lumMod val="50000"/>
                    </a:schemeClr>
                  </a:solidFill>
                </a:rPr>
                <a:t>Full-text articles excluded (</a:t>
              </a:r>
              <a:r>
                <a:rPr lang="en-GB" sz="2800" i="1" dirty="0" smtClean="0">
                  <a:solidFill>
                    <a:schemeClr val="accent5">
                      <a:lumMod val="50000"/>
                    </a:schemeClr>
                  </a:solidFill>
                </a:rPr>
                <a:t>n</a:t>
              </a:r>
              <a:r>
                <a:rPr lang="en-GB" sz="2800" dirty="0" smtClean="0">
                  <a:solidFill>
                    <a:schemeClr val="accent5">
                      <a:lumMod val="50000"/>
                    </a:schemeClr>
                  </a:solidFill>
                </a:rPr>
                <a:t> = 9)</a:t>
              </a:r>
            </a:p>
            <a:p>
              <a:pPr lvl="0" algn="ctr"/>
              <a:endParaRPr lang="en-GB" sz="2800" dirty="0" smtClean="0">
                <a:solidFill>
                  <a:schemeClr val="accent5">
                    <a:lumMod val="50000"/>
                  </a:schemeClr>
                </a:solidFill>
              </a:endParaRPr>
            </a:p>
            <a:p>
              <a:pPr lvl="0" algn="ctr"/>
              <a:r>
                <a:rPr lang="en-GB" sz="2800" dirty="0" smtClean="0">
                  <a:solidFill>
                    <a:schemeClr val="accent5">
                      <a:lumMod val="50000"/>
                    </a:schemeClr>
                  </a:solidFill>
                </a:rPr>
                <a:t>Ineligible intervention (</a:t>
              </a:r>
              <a:r>
                <a:rPr lang="en-GB" sz="2800" i="1" dirty="0" smtClean="0">
                  <a:solidFill>
                    <a:schemeClr val="accent5">
                      <a:lumMod val="50000"/>
                    </a:schemeClr>
                  </a:solidFill>
                </a:rPr>
                <a:t>n</a:t>
              </a:r>
              <a:r>
                <a:rPr lang="en-GB" sz="2800" dirty="0" smtClean="0">
                  <a:solidFill>
                    <a:schemeClr val="accent5">
                      <a:lumMod val="50000"/>
                    </a:schemeClr>
                  </a:solidFill>
                </a:rPr>
                <a:t> = 4)</a:t>
              </a:r>
            </a:p>
            <a:p>
              <a:pPr lvl="0" algn="ctr"/>
              <a:r>
                <a:rPr lang="en-GB" sz="2800" dirty="0" smtClean="0">
                  <a:solidFill>
                    <a:schemeClr val="accent5">
                      <a:lumMod val="50000"/>
                    </a:schemeClr>
                  </a:solidFill>
                </a:rPr>
                <a:t>Ineligible outcomes (</a:t>
              </a:r>
              <a:r>
                <a:rPr lang="en-GB" sz="2800" i="1" dirty="0" smtClean="0">
                  <a:solidFill>
                    <a:schemeClr val="accent5">
                      <a:lumMod val="50000"/>
                    </a:schemeClr>
                  </a:solidFill>
                </a:rPr>
                <a:t>n</a:t>
              </a:r>
              <a:r>
                <a:rPr lang="en-GB" sz="2800" dirty="0" smtClean="0">
                  <a:solidFill>
                    <a:schemeClr val="accent5">
                      <a:lumMod val="50000"/>
                    </a:schemeClr>
                  </a:solidFill>
                </a:rPr>
                <a:t> = 2)</a:t>
              </a:r>
            </a:p>
            <a:p>
              <a:pPr lvl="0" algn="ctr"/>
              <a:r>
                <a:rPr lang="en-GB" sz="2800" dirty="0" smtClean="0">
                  <a:solidFill>
                    <a:schemeClr val="accent5">
                      <a:lumMod val="50000"/>
                    </a:schemeClr>
                  </a:solidFill>
                </a:rPr>
                <a:t>Data duplication/ no results (</a:t>
              </a:r>
              <a:r>
                <a:rPr lang="en-GB" sz="2800" i="1" dirty="0" smtClean="0">
                  <a:solidFill>
                    <a:schemeClr val="accent5">
                      <a:lumMod val="50000"/>
                    </a:schemeClr>
                  </a:solidFill>
                </a:rPr>
                <a:t>n</a:t>
              </a:r>
              <a:r>
                <a:rPr lang="en-GB" sz="2800" dirty="0" smtClean="0">
                  <a:solidFill>
                    <a:schemeClr val="accent5">
                      <a:lumMod val="50000"/>
                    </a:schemeClr>
                  </a:solidFill>
                </a:rPr>
                <a:t> = 2)</a:t>
              </a:r>
            </a:p>
            <a:p>
              <a:pPr lvl="0" algn="ctr"/>
              <a:r>
                <a:rPr lang="en-GB" sz="2800" dirty="0" smtClean="0">
                  <a:solidFill>
                    <a:schemeClr val="accent5">
                      <a:lumMod val="50000"/>
                    </a:schemeClr>
                  </a:solidFill>
                </a:rPr>
                <a:t>Ineligible conditions (</a:t>
              </a:r>
              <a:r>
                <a:rPr lang="en-GB" sz="2800" i="1" dirty="0" smtClean="0">
                  <a:solidFill>
                    <a:schemeClr val="accent5">
                      <a:lumMod val="50000"/>
                    </a:schemeClr>
                  </a:solidFill>
                </a:rPr>
                <a:t>n</a:t>
              </a:r>
              <a:r>
                <a:rPr lang="en-GB" sz="2800" dirty="0" smtClean="0">
                  <a:solidFill>
                    <a:schemeClr val="accent5">
                      <a:lumMod val="50000"/>
                    </a:schemeClr>
                  </a:solidFill>
                </a:rPr>
                <a:t> = 1)</a:t>
              </a:r>
              <a:endParaRPr lang="en-GB" sz="2800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cxnSp>
          <p:nvCxnSpPr>
            <p:cNvPr id="18" name="Straight Arrow Connector 17"/>
            <p:cNvCxnSpPr>
              <a:stCxn id="21" idx="2"/>
            </p:cNvCxnSpPr>
            <p:nvPr/>
          </p:nvCxnSpPr>
          <p:spPr>
            <a:xfrm>
              <a:off x="24401672" y="20198544"/>
              <a:ext cx="11357" cy="1311627"/>
            </a:xfrm>
            <a:prstGeom prst="straightConnector1">
              <a:avLst/>
            </a:prstGeom>
            <a:ln w="31750">
              <a:solidFill>
                <a:schemeClr val="accent5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20707780" y="17901868"/>
              <a:ext cx="0" cy="532480"/>
            </a:xfrm>
            <a:prstGeom prst="straightConnector1">
              <a:avLst/>
            </a:prstGeom>
            <a:ln w="31750">
              <a:solidFill>
                <a:schemeClr val="accent5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20126448" y="17901868"/>
              <a:ext cx="0" cy="532480"/>
            </a:xfrm>
            <a:prstGeom prst="straightConnector1">
              <a:avLst/>
            </a:prstGeom>
            <a:ln w="31750">
              <a:solidFill>
                <a:schemeClr val="accent5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20198456" y="20198544"/>
              <a:ext cx="0" cy="414372"/>
            </a:xfrm>
            <a:prstGeom prst="straightConnector1">
              <a:avLst/>
            </a:prstGeom>
            <a:ln w="31750">
              <a:solidFill>
                <a:schemeClr val="accent5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20198456" y="22405496"/>
              <a:ext cx="0" cy="349332"/>
            </a:xfrm>
            <a:prstGeom prst="straightConnector1">
              <a:avLst/>
            </a:prstGeom>
            <a:ln w="31750">
              <a:solidFill>
                <a:schemeClr val="accent5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0" idx="3"/>
              <a:endCxn id="21" idx="1"/>
            </p:cNvCxnSpPr>
            <p:nvPr/>
          </p:nvCxnSpPr>
          <p:spPr>
            <a:xfrm>
              <a:off x="21753964" y="19316446"/>
              <a:ext cx="1020192" cy="0"/>
            </a:xfrm>
            <a:prstGeom prst="straightConnector1">
              <a:avLst/>
            </a:prstGeom>
            <a:ln w="31750">
              <a:solidFill>
                <a:schemeClr val="accent5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Rectangle 40"/>
          <p:cNvSpPr/>
          <p:nvPr/>
        </p:nvSpPr>
        <p:spPr>
          <a:xfrm>
            <a:off x="828304" y="25289506"/>
            <a:ext cx="28858367" cy="98650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4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000" b="1" dirty="0"/>
          </a:p>
        </p:txBody>
      </p:sp>
      <p:graphicFrame>
        <p:nvGraphicFramePr>
          <p:cNvPr id="42" name="Chart 4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0319747"/>
              </p:ext>
            </p:extLst>
          </p:nvPr>
        </p:nvGraphicFramePr>
        <p:xfrm>
          <a:off x="16219709" y="25717631"/>
          <a:ext cx="13278939" cy="9436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1099539" y="25684572"/>
            <a:ext cx="14703408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4800" b="1" dirty="0">
                <a:solidFill>
                  <a:srgbClr val="242852">
                    <a:lumMod val="60000"/>
                    <a:lumOff val="40000"/>
                  </a:srgbClr>
                </a:solidFill>
              </a:rPr>
              <a:t>4. Results</a:t>
            </a:r>
          </a:p>
          <a:p>
            <a:pPr marL="685800" lvl="0" indent="-685800">
              <a:buFont typeface="Wingdings" panose="05000000000000000000" pitchFamily="2" charset="2"/>
              <a:buChar char="Ø"/>
            </a:pPr>
            <a:r>
              <a:rPr lang="en-GB" sz="4800" b="1" dirty="0">
                <a:solidFill>
                  <a:schemeClr val="bg1"/>
                </a:solidFill>
              </a:rPr>
              <a:t> </a:t>
            </a:r>
            <a:r>
              <a:rPr lang="en-GB" sz="4000" dirty="0" smtClean="0">
                <a:solidFill>
                  <a:prstClr val="white"/>
                </a:solidFill>
              </a:rPr>
              <a:t>50</a:t>
            </a:r>
            <a:r>
              <a:rPr lang="en-GB" sz="4000" dirty="0">
                <a:solidFill>
                  <a:prstClr val="white"/>
                </a:solidFill>
              </a:rPr>
              <a:t>% of studies were for patients with Amyotrophic Lateral Sclerosis (ALS</a:t>
            </a:r>
            <a:r>
              <a:rPr lang="en-GB" sz="4000" dirty="0" smtClean="0">
                <a:solidFill>
                  <a:prstClr val="white"/>
                </a:solidFill>
              </a:rPr>
              <a:t>). </a:t>
            </a:r>
            <a:r>
              <a:rPr lang="en-GB" sz="4000" dirty="0">
                <a:solidFill>
                  <a:prstClr val="white"/>
                </a:solidFill>
              </a:rPr>
              <a:t>The remainder were for patients with </a:t>
            </a:r>
            <a:r>
              <a:rPr lang="en-GB" sz="4000" dirty="0" smtClean="0">
                <a:solidFill>
                  <a:prstClr val="white"/>
                </a:solidFill>
              </a:rPr>
              <a:t>post-polio syndrome (</a:t>
            </a:r>
            <a:r>
              <a:rPr lang="en-GB" sz="4000" i="1" dirty="0" smtClean="0">
                <a:solidFill>
                  <a:prstClr val="white"/>
                </a:solidFill>
              </a:rPr>
              <a:t>n</a:t>
            </a:r>
            <a:r>
              <a:rPr lang="en-GB" sz="4000" dirty="0" smtClean="0">
                <a:solidFill>
                  <a:prstClr val="white"/>
                </a:solidFill>
              </a:rPr>
              <a:t> = 1), </a:t>
            </a:r>
            <a:r>
              <a:rPr lang="en-GB" sz="4000" dirty="0">
                <a:solidFill>
                  <a:prstClr val="white"/>
                </a:solidFill>
              </a:rPr>
              <a:t>muscular dystrophies </a:t>
            </a:r>
            <a:r>
              <a:rPr lang="en-GB" sz="4000" dirty="0" smtClean="0">
                <a:solidFill>
                  <a:prstClr val="white"/>
                </a:solidFill>
              </a:rPr>
              <a:t>(</a:t>
            </a:r>
            <a:r>
              <a:rPr lang="en-GB" sz="4000" i="1" dirty="0" smtClean="0">
                <a:solidFill>
                  <a:prstClr val="white"/>
                </a:solidFill>
              </a:rPr>
              <a:t>n</a:t>
            </a:r>
            <a:r>
              <a:rPr lang="en-GB" sz="4000" dirty="0" smtClean="0">
                <a:solidFill>
                  <a:prstClr val="white"/>
                </a:solidFill>
              </a:rPr>
              <a:t> = 1) and </a:t>
            </a:r>
            <a:r>
              <a:rPr lang="en-GB" sz="4000" dirty="0">
                <a:solidFill>
                  <a:prstClr val="white"/>
                </a:solidFill>
              </a:rPr>
              <a:t>mixed </a:t>
            </a:r>
            <a:r>
              <a:rPr lang="en-GB" sz="4000" dirty="0" smtClean="0">
                <a:solidFill>
                  <a:prstClr val="white"/>
                </a:solidFill>
              </a:rPr>
              <a:t>groups of NMDs (</a:t>
            </a:r>
            <a:r>
              <a:rPr lang="en-GB" sz="4000" i="1" dirty="0" smtClean="0">
                <a:solidFill>
                  <a:prstClr val="white"/>
                </a:solidFill>
              </a:rPr>
              <a:t>n </a:t>
            </a:r>
            <a:r>
              <a:rPr lang="en-GB" sz="4000" dirty="0" smtClean="0">
                <a:solidFill>
                  <a:prstClr val="white"/>
                </a:solidFill>
              </a:rPr>
              <a:t>= 3).</a:t>
            </a:r>
            <a:endParaRPr lang="en-GB" sz="4000" dirty="0">
              <a:solidFill>
                <a:prstClr val="white"/>
              </a:solidFill>
            </a:endParaRPr>
          </a:p>
          <a:p>
            <a:pPr marL="685800" lvl="0" indent="-685800">
              <a:buFont typeface="Wingdings" panose="05000000000000000000" pitchFamily="2" charset="2"/>
              <a:buChar char="Ø"/>
            </a:pPr>
            <a:r>
              <a:rPr lang="en-GB" sz="4000" dirty="0" smtClean="0">
                <a:solidFill>
                  <a:prstClr val="white"/>
                </a:solidFill>
              </a:rPr>
              <a:t>The </a:t>
            </a:r>
            <a:r>
              <a:rPr lang="en-GB" sz="4000" dirty="0">
                <a:solidFill>
                  <a:prstClr val="white"/>
                </a:solidFill>
              </a:rPr>
              <a:t>range of interventions </a:t>
            </a:r>
            <a:r>
              <a:rPr lang="en-GB" sz="4000" dirty="0" smtClean="0">
                <a:solidFill>
                  <a:prstClr val="white"/>
                </a:solidFill>
              </a:rPr>
              <a:t>included: </a:t>
            </a:r>
            <a:r>
              <a:rPr lang="en-GB" sz="4000" dirty="0">
                <a:solidFill>
                  <a:prstClr val="white"/>
                </a:solidFill>
              </a:rPr>
              <a:t>cognitive behavioural </a:t>
            </a:r>
            <a:r>
              <a:rPr lang="en-GB" sz="4000" dirty="0" smtClean="0">
                <a:solidFill>
                  <a:prstClr val="white"/>
                </a:solidFill>
              </a:rPr>
              <a:t>therapy (</a:t>
            </a:r>
            <a:r>
              <a:rPr lang="en-GB" sz="4000" i="1" dirty="0" smtClean="0">
                <a:solidFill>
                  <a:prstClr val="white"/>
                </a:solidFill>
              </a:rPr>
              <a:t>n</a:t>
            </a:r>
            <a:r>
              <a:rPr lang="en-GB" sz="4000" dirty="0" smtClean="0">
                <a:solidFill>
                  <a:prstClr val="white"/>
                </a:solidFill>
              </a:rPr>
              <a:t> = 3), </a:t>
            </a:r>
            <a:r>
              <a:rPr lang="en-GB" sz="4000" dirty="0">
                <a:solidFill>
                  <a:prstClr val="white"/>
                </a:solidFill>
              </a:rPr>
              <a:t>dignity </a:t>
            </a:r>
            <a:r>
              <a:rPr lang="en-GB" sz="4000" dirty="0" smtClean="0">
                <a:solidFill>
                  <a:prstClr val="white"/>
                </a:solidFill>
              </a:rPr>
              <a:t>therapy (</a:t>
            </a:r>
            <a:r>
              <a:rPr lang="en-GB" sz="4000" i="1" dirty="0" smtClean="0">
                <a:solidFill>
                  <a:prstClr val="white"/>
                </a:solidFill>
              </a:rPr>
              <a:t>n</a:t>
            </a:r>
            <a:r>
              <a:rPr lang="en-GB" sz="4000" dirty="0" smtClean="0">
                <a:solidFill>
                  <a:prstClr val="white"/>
                </a:solidFill>
              </a:rPr>
              <a:t> = 1), hypnosis (</a:t>
            </a:r>
            <a:r>
              <a:rPr lang="en-GB" sz="4000" i="1" dirty="0" smtClean="0">
                <a:solidFill>
                  <a:prstClr val="white"/>
                </a:solidFill>
              </a:rPr>
              <a:t>n </a:t>
            </a:r>
            <a:r>
              <a:rPr lang="en-GB" sz="4000" dirty="0" smtClean="0">
                <a:solidFill>
                  <a:prstClr val="white"/>
                </a:solidFill>
              </a:rPr>
              <a:t>= 2), </a:t>
            </a:r>
            <a:r>
              <a:rPr lang="en-GB" sz="4000" dirty="0">
                <a:solidFill>
                  <a:prstClr val="white"/>
                </a:solidFill>
              </a:rPr>
              <a:t>expressive  </a:t>
            </a:r>
            <a:r>
              <a:rPr lang="en-GB" sz="4000" dirty="0" smtClean="0">
                <a:solidFill>
                  <a:prstClr val="white"/>
                </a:solidFill>
              </a:rPr>
              <a:t>disclosure (</a:t>
            </a:r>
            <a:r>
              <a:rPr lang="en-GB" sz="4000" i="1" dirty="0" smtClean="0">
                <a:solidFill>
                  <a:prstClr val="white"/>
                </a:solidFill>
              </a:rPr>
              <a:t>n</a:t>
            </a:r>
            <a:r>
              <a:rPr lang="en-GB" sz="4000" dirty="0" smtClean="0">
                <a:solidFill>
                  <a:prstClr val="white"/>
                </a:solidFill>
              </a:rPr>
              <a:t> = 1) </a:t>
            </a:r>
            <a:r>
              <a:rPr lang="en-GB" sz="4000" dirty="0">
                <a:solidFill>
                  <a:prstClr val="white"/>
                </a:solidFill>
              </a:rPr>
              <a:t>, gratitude </a:t>
            </a:r>
            <a:r>
              <a:rPr lang="en-GB" sz="4000" dirty="0" smtClean="0">
                <a:solidFill>
                  <a:prstClr val="white"/>
                </a:solidFill>
              </a:rPr>
              <a:t>lists (</a:t>
            </a:r>
            <a:r>
              <a:rPr lang="en-GB" sz="4000" i="1" dirty="0" smtClean="0">
                <a:solidFill>
                  <a:prstClr val="white"/>
                </a:solidFill>
              </a:rPr>
              <a:t>n</a:t>
            </a:r>
            <a:r>
              <a:rPr lang="en-GB" sz="4000" dirty="0" smtClean="0">
                <a:solidFill>
                  <a:prstClr val="white"/>
                </a:solidFill>
              </a:rPr>
              <a:t> = 1), </a:t>
            </a:r>
            <a:r>
              <a:rPr lang="en-GB" sz="4000" dirty="0">
                <a:solidFill>
                  <a:prstClr val="white"/>
                </a:solidFill>
              </a:rPr>
              <a:t>group psychoeducation </a:t>
            </a:r>
            <a:r>
              <a:rPr lang="en-GB" sz="4000" dirty="0" smtClean="0">
                <a:solidFill>
                  <a:prstClr val="white"/>
                </a:solidFill>
              </a:rPr>
              <a:t>(</a:t>
            </a:r>
            <a:r>
              <a:rPr lang="en-GB" sz="4000" i="1" dirty="0" smtClean="0">
                <a:solidFill>
                  <a:prstClr val="white"/>
                </a:solidFill>
              </a:rPr>
              <a:t>n</a:t>
            </a:r>
            <a:r>
              <a:rPr lang="en-GB" sz="4000" dirty="0" smtClean="0">
                <a:solidFill>
                  <a:prstClr val="white"/>
                </a:solidFill>
              </a:rPr>
              <a:t> = 1) and </a:t>
            </a:r>
            <a:r>
              <a:rPr lang="en-GB" sz="4000" dirty="0">
                <a:solidFill>
                  <a:prstClr val="white"/>
                </a:solidFill>
              </a:rPr>
              <a:t>psychologically informed </a:t>
            </a:r>
            <a:r>
              <a:rPr lang="en-GB" sz="4000" dirty="0" smtClean="0">
                <a:solidFill>
                  <a:prstClr val="white"/>
                </a:solidFill>
              </a:rPr>
              <a:t>rehabilitation (</a:t>
            </a:r>
            <a:r>
              <a:rPr lang="en-GB" sz="4000" i="1" dirty="0" smtClean="0">
                <a:solidFill>
                  <a:prstClr val="white"/>
                </a:solidFill>
              </a:rPr>
              <a:t>n</a:t>
            </a:r>
            <a:r>
              <a:rPr lang="en-GB" sz="4000" dirty="0" smtClean="0">
                <a:solidFill>
                  <a:prstClr val="white"/>
                </a:solidFill>
              </a:rPr>
              <a:t> = 1). </a:t>
            </a:r>
            <a:endParaRPr lang="en-GB" sz="4000" dirty="0">
              <a:solidFill>
                <a:prstClr val="white"/>
              </a:solidFill>
            </a:endParaRPr>
          </a:p>
          <a:p>
            <a:pPr marL="685800" lvl="0" indent="-685800">
              <a:buFont typeface="Wingdings" panose="05000000000000000000" pitchFamily="2" charset="2"/>
              <a:buChar char="Ø"/>
            </a:pPr>
            <a:r>
              <a:rPr lang="en-GB" sz="4000" dirty="0">
                <a:solidFill>
                  <a:prstClr val="white"/>
                </a:solidFill>
              </a:rPr>
              <a:t>Across varied interventions </a:t>
            </a:r>
            <a:r>
              <a:rPr lang="en-GB" sz="4000" dirty="0" smtClean="0">
                <a:solidFill>
                  <a:prstClr val="white"/>
                </a:solidFill>
              </a:rPr>
              <a:t>and NMDs, 7 studies </a:t>
            </a:r>
            <a:r>
              <a:rPr lang="en-GB" sz="4000" dirty="0">
                <a:solidFill>
                  <a:prstClr val="white"/>
                </a:solidFill>
              </a:rPr>
              <a:t>reported a short-term beneficial effect of intervention on </a:t>
            </a:r>
            <a:r>
              <a:rPr lang="en-GB" sz="4000" dirty="0" err="1">
                <a:solidFill>
                  <a:prstClr val="white"/>
                </a:solidFill>
              </a:rPr>
              <a:t>QoL</a:t>
            </a:r>
            <a:r>
              <a:rPr lang="en-GB" sz="4000" dirty="0">
                <a:solidFill>
                  <a:prstClr val="white"/>
                </a:solidFill>
              </a:rPr>
              <a:t> &amp;</a:t>
            </a:r>
            <a:r>
              <a:rPr lang="en-GB" sz="4000" dirty="0" smtClean="0">
                <a:solidFill>
                  <a:prstClr val="white"/>
                </a:solidFill>
              </a:rPr>
              <a:t> </a:t>
            </a:r>
            <a:r>
              <a:rPr lang="en-GB" sz="4000" dirty="0">
                <a:solidFill>
                  <a:prstClr val="white"/>
                </a:solidFill>
              </a:rPr>
              <a:t>well-being. </a:t>
            </a:r>
          </a:p>
          <a:p>
            <a:pPr marL="685800" lvl="0" indent="-685800">
              <a:buFont typeface="Wingdings" panose="05000000000000000000" pitchFamily="2" charset="2"/>
              <a:buChar char="Ø"/>
            </a:pPr>
            <a:r>
              <a:rPr lang="en-GB" sz="4000" dirty="0" smtClean="0">
                <a:solidFill>
                  <a:prstClr val="white"/>
                </a:solidFill>
              </a:rPr>
              <a:t>However there </a:t>
            </a:r>
            <a:r>
              <a:rPr lang="en-GB" sz="4000" dirty="0">
                <a:solidFill>
                  <a:prstClr val="white"/>
                </a:solidFill>
              </a:rPr>
              <a:t>were widespread issues with </a:t>
            </a:r>
            <a:r>
              <a:rPr lang="en-GB" sz="4000" dirty="0" smtClean="0">
                <a:solidFill>
                  <a:prstClr val="white"/>
                </a:solidFill>
              </a:rPr>
              <a:t>study quality, contrasting definitions/assessment </a:t>
            </a:r>
            <a:r>
              <a:rPr lang="en-GB" sz="4000" dirty="0">
                <a:solidFill>
                  <a:prstClr val="white"/>
                </a:solidFill>
              </a:rPr>
              <a:t>of </a:t>
            </a:r>
            <a:r>
              <a:rPr lang="en-GB" sz="4000" dirty="0" err="1" smtClean="0">
                <a:solidFill>
                  <a:prstClr val="white"/>
                </a:solidFill>
              </a:rPr>
              <a:t>Qol</a:t>
            </a:r>
            <a:r>
              <a:rPr lang="en-GB" sz="4000" dirty="0" smtClean="0">
                <a:solidFill>
                  <a:prstClr val="white"/>
                </a:solidFill>
              </a:rPr>
              <a:t>/well-being, a lack of long-term follow-ups and limited consideration of moderators.</a:t>
            </a:r>
            <a:endParaRPr lang="en-GB" sz="4000" dirty="0">
              <a:solidFill>
                <a:prstClr val="white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91996" y="14793724"/>
            <a:ext cx="14064797" cy="94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4800" b="1" dirty="0">
                <a:solidFill>
                  <a:srgbClr val="242852">
                    <a:lumMod val="60000"/>
                    <a:lumOff val="40000"/>
                  </a:srgbClr>
                </a:solidFill>
              </a:rPr>
              <a:t>2. Method</a:t>
            </a:r>
          </a:p>
          <a:p>
            <a:pPr lvl="0"/>
            <a:endParaRPr lang="en-GB" sz="4000" b="1" dirty="0">
              <a:solidFill>
                <a:prstClr val="white"/>
              </a:solidFill>
            </a:endParaRPr>
          </a:p>
          <a:p>
            <a:pPr lvl="0"/>
            <a:r>
              <a:rPr lang="en-GB" sz="4000" b="1" dirty="0">
                <a:solidFill>
                  <a:prstClr val="white"/>
                </a:solidFill>
              </a:rPr>
              <a:t>Search strategy - </a:t>
            </a:r>
            <a:r>
              <a:rPr lang="en-GB" sz="4000" dirty="0" err="1">
                <a:solidFill>
                  <a:prstClr val="white"/>
                </a:solidFill>
              </a:rPr>
              <a:t>PsycInfo</a:t>
            </a:r>
            <a:r>
              <a:rPr lang="en-GB" sz="4000" dirty="0">
                <a:solidFill>
                  <a:prstClr val="white"/>
                </a:solidFill>
              </a:rPr>
              <a:t>, </a:t>
            </a:r>
            <a:r>
              <a:rPr lang="en-GB" sz="4000" dirty="0" err="1">
                <a:solidFill>
                  <a:prstClr val="white"/>
                </a:solidFill>
              </a:rPr>
              <a:t>PsycArticles</a:t>
            </a:r>
            <a:r>
              <a:rPr lang="en-GB" sz="4000" dirty="0">
                <a:solidFill>
                  <a:prstClr val="white"/>
                </a:solidFill>
              </a:rPr>
              <a:t>, Medline, CINAHL, AMED , Web of Science, CENTRAL, Conference Papers Index, Open Grey, hand searching, citation tracking, contacting experts. </a:t>
            </a:r>
          </a:p>
          <a:p>
            <a:pPr lvl="0"/>
            <a:endParaRPr lang="en-GB" sz="2000" b="1" dirty="0">
              <a:solidFill>
                <a:prstClr val="white"/>
              </a:solidFill>
            </a:endParaRPr>
          </a:p>
          <a:p>
            <a:pPr lvl="0"/>
            <a:r>
              <a:rPr lang="en-GB" sz="4000" b="1" dirty="0">
                <a:solidFill>
                  <a:prstClr val="white"/>
                </a:solidFill>
              </a:rPr>
              <a:t>Inclusion/exclusion -  </a:t>
            </a:r>
            <a:r>
              <a:rPr lang="en-GB" sz="4000" dirty="0">
                <a:solidFill>
                  <a:prstClr val="white"/>
                </a:solidFill>
              </a:rPr>
              <a:t>(1) RCTs, CTs or cohort study, (2) 18+ with NMD diagnosis, (3) Psychosocial intervention, (4) </a:t>
            </a:r>
            <a:r>
              <a:rPr lang="en-GB" sz="4000" dirty="0" err="1">
                <a:solidFill>
                  <a:prstClr val="white"/>
                </a:solidFill>
              </a:rPr>
              <a:t>QoL</a:t>
            </a:r>
            <a:r>
              <a:rPr lang="en-GB" sz="4000" dirty="0">
                <a:solidFill>
                  <a:prstClr val="white"/>
                </a:solidFill>
              </a:rPr>
              <a:t> and/or well-being assessed as quantitative </a:t>
            </a:r>
            <a:r>
              <a:rPr lang="en-GB" sz="4000" dirty="0" smtClean="0">
                <a:solidFill>
                  <a:prstClr val="white"/>
                </a:solidFill>
              </a:rPr>
              <a:t>outcome, </a:t>
            </a:r>
            <a:r>
              <a:rPr lang="en-GB" sz="4000" dirty="0">
                <a:solidFill>
                  <a:prstClr val="white"/>
                </a:solidFill>
              </a:rPr>
              <a:t>(5) Publication in English </a:t>
            </a:r>
          </a:p>
          <a:p>
            <a:pPr lvl="0"/>
            <a:endParaRPr lang="en-GB" sz="2000" b="1" dirty="0">
              <a:solidFill>
                <a:prstClr val="white"/>
              </a:solidFill>
            </a:endParaRPr>
          </a:p>
          <a:p>
            <a:pPr lvl="0"/>
            <a:r>
              <a:rPr lang="en-GB" sz="4000" b="1" dirty="0">
                <a:solidFill>
                  <a:prstClr val="white"/>
                </a:solidFill>
              </a:rPr>
              <a:t>Study </a:t>
            </a:r>
            <a:r>
              <a:rPr lang="en-GB" sz="4000" b="1" dirty="0" smtClean="0">
                <a:solidFill>
                  <a:prstClr val="white"/>
                </a:solidFill>
              </a:rPr>
              <a:t>identification </a:t>
            </a:r>
            <a:r>
              <a:rPr lang="en-GB" sz="4000" b="1" dirty="0">
                <a:solidFill>
                  <a:prstClr val="white"/>
                </a:solidFill>
              </a:rPr>
              <a:t>-  </a:t>
            </a:r>
            <a:r>
              <a:rPr lang="en-GB" sz="4000" dirty="0">
                <a:solidFill>
                  <a:prstClr val="white"/>
                </a:solidFill>
              </a:rPr>
              <a:t>Primary and secondary screening by EW and KM</a:t>
            </a:r>
          </a:p>
          <a:p>
            <a:pPr lvl="0"/>
            <a:endParaRPr lang="en-GB" sz="2000" dirty="0">
              <a:solidFill>
                <a:prstClr val="white"/>
              </a:solidFill>
            </a:endParaRPr>
          </a:p>
          <a:p>
            <a:pPr lvl="0"/>
            <a:r>
              <a:rPr lang="en-GB" sz="4000" b="1" dirty="0">
                <a:solidFill>
                  <a:prstClr val="white"/>
                </a:solidFill>
              </a:rPr>
              <a:t>Appraisal of study quality - </a:t>
            </a:r>
            <a:r>
              <a:rPr lang="en-GB" sz="4000" dirty="0">
                <a:solidFill>
                  <a:prstClr val="white"/>
                </a:solidFill>
                <a:ea typeface="Times New Roman"/>
                <a:cs typeface="Times New Roman"/>
              </a:rPr>
              <a:t>The Effective Public Health Practice Project (EPHPP) Quality Assessment Tool for Quantitative Studies</a:t>
            </a:r>
            <a:r>
              <a:rPr lang="en-GB" sz="4000" baseline="30000" dirty="0">
                <a:solidFill>
                  <a:prstClr val="white"/>
                </a:solidFill>
                <a:ea typeface="Times New Roman"/>
                <a:cs typeface="Times New Roman"/>
              </a:rPr>
              <a:t>4</a:t>
            </a:r>
            <a:r>
              <a:rPr lang="en-GB" sz="4000" dirty="0">
                <a:solidFill>
                  <a:prstClr val="white"/>
                </a:solidFill>
                <a:ea typeface="Times New Roman"/>
                <a:cs typeface="Times New Roman"/>
              </a:rPr>
              <a:t> </a:t>
            </a:r>
          </a:p>
          <a:p>
            <a:pPr lvl="0"/>
            <a:endParaRPr lang="en-GB" sz="2000" b="1" dirty="0">
              <a:solidFill>
                <a:prstClr val="white"/>
              </a:solidFill>
            </a:endParaRPr>
          </a:p>
          <a:p>
            <a:pPr lvl="0"/>
            <a:r>
              <a:rPr lang="en-GB" sz="4000" b="1" dirty="0" smtClean="0">
                <a:solidFill>
                  <a:prstClr val="white"/>
                </a:solidFill>
              </a:rPr>
              <a:t>Study synthesis – </a:t>
            </a:r>
            <a:r>
              <a:rPr lang="en-GB" sz="4000" dirty="0" smtClean="0">
                <a:solidFill>
                  <a:prstClr val="white"/>
                </a:solidFill>
              </a:rPr>
              <a:t>Narrative synthesis</a:t>
            </a:r>
            <a:endParaRPr lang="en-GB" sz="4000" dirty="0">
              <a:solidFill>
                <a:prstClr val="white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6009105" y="14791844"/>
            <a:ext cx="12961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4800" b="1" dirty="0">
                <a:solidFill>
                  <a:srgbClr val="242852">
                    <a:lumMod val="60000"/>
                    <a:lumOff val="40000"/>
                  </a:srgbClr>
                </a:solidFill>
              </a:rPr>
              <a:t>3. </a:t>
            </a:r>
            <a:r>
              <a:rPr lang="en-GB" sz="4800" b="1" dirty="0" smtClean="0">
                <a:solidFill>
                  <a:srgbClr val="242852">
                    <a:lumMod val="60000"/>
                    <a:lumOff val="40000"/>
                  </a:srgbClr>
                </a:solidFill>
              </a:rPr>
              <a:t>Study selection</a:t>
            </a:r>
            <a:endParaRPr lang="en-GB" sz="4800" b="1" dirty="0">
              <a:solidFill>
                <a:srgbClr val="242852">
                  <a:lumMod val="60000"/>
                  <a:lumOff val="40000"/>
                </a:srgb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991996" y="7417124"/>
            <a:ext cx="28331796" cy="5760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0" indent="-742950">
              <a:buFontTx/>
              <a:buAutoNum type="arabicPeriod"/>
            </a:pPr>
            <a:r>
              <a:rPr lang="en-GB" sz="4800" b="1" dirty="0">
                <a:solidFill>
                  <a:srgbClr val="242852">
                    <a:lumMod val="60000"/>
                    <a:lumOff val="40000"/>
                  </a:srgbClr>
                </a:solidFill>
              </a:rPr>
              <a:t>Background and Aim</a:t>
            </a:r>
          </a:p>
          <a:p>
            <a:pPr lvl="0"/>
            <a:r>
              <a:rPr lang="en-GB" sz="4000" dirty="0">
                <a:solidFill>
                  <a:prstClr val="white"/>
                </a:solidFill>
                <a:ea typeface="Calibri"/>
                <a:cs typeface="Times New Roman"/>
              </a:rPr>
              <a:t>Neuromuscular disorders (NMDs) are a heterogeneous group of acquired and inherited conditions affecting the neuromuscular system</a:t>
            </a:r>
            <a:r>
              <a:rPr lang="en-GB" sz="4000" baseline="30000" dirty="0">
                <a:solidFill>
                  <a:prstClr val="white"/>
                </a:solidFill>
                <a:ea typeface="Calibri"/>
                <a:cs typeface="Times New Roman"/>
              </a:rPr>
              <a:t>1</a:t>
            </a:r>
            <a:r>
              <a:rPr lang="en-GB" sz="4000" dirty="0">
                <a:solidFill>
                  <a:prstClr val="white"/>
                </a:solidFill>
                <a:ea typeface="Calibri"/>
                <a:cs typeface="Times New Roman"/>
              </a:rPr>
              <a:t>. Most NMDS are progressive and incurable and are associated with </a:t>
            </a:r>
            <a:r>
              <a:rPr lang="en-GB" sz="4000" dirty="0">
                <a:solidFill>
                  <a:prstClr val="white"/>
                </a:solidFill>
              </a:rPr>
              <a:t>many adverse psychosocial outcomes, such as reduced quality of life (</a:t>
            </a:r>
            <a:r>
              <a:rPr lang="en-GB" sz="4000" dirty="0" err="1">
                <a:solidFill>
                  <a:prstClr val="white"/>
                </a:solidFill>
              </a:rPr>
              <a:t>QoL</a:t>
            </a:r>
            <a:r>
              <a:rPr lang="en-GB" sz="4000" dirty="0">
                <a:solidFill>
                  <a:prstClr val="white"/>
                </a:solidFill>
              </a:rPr>
              <a:t>) and well-being</a:t>
            </a:r>
            <a:r>
              <a:rPr lang="en-GB" sz="4000" baseline="30000" dirty="0">
                <a:solidFill>
                  <a:prstClr val="white"/>
                </a:solidFill>
              </a:rPr>
              <a:t>2</a:t>
            </a:r>
            <a:r>
              <a:rPr lang="en-GB" sz="4000" dirty="0">
                <a:solidFill>
                  <a:prstClr val="white"/>
                </a:solidFill>
              </a:rPr>
              <a:t>. Previous r</a:t>
            </a:r>
            <a:r>
              <a:rPr lang="en-GB" sz="4000" dirty="0">
                <a:solidFill>
                  <a:prstClr val="white"/>
                </a:solidFill>
                <a:ea typeface="Calibri"/>
                <a:cs typeface="Times New Roman"/>
              </a:rPr>
              <a:t>esearch has consistently found that psychosocial factors are better predictors of </a:t>
            </a:r>
            <a:r>
              <a:rPr lang="en-GB" sz="4000" dirty="0" err="1">
                <a:solidFill>
                  <a:prstClr val="white"/>
                </a:solidFill>
                <a:ea typeface="Calibri"/>
                <a:cs typeface="Times New Roman"/>
              </a:rPr>
              <a:t>QoL</a:t>
            </a:r>
            <a:r>
              <a:rPr lang="en-GB" sz="4000" dirty="0">
                <a:solidFill>
                  <a:prstClr val="white"/>
                </a:solidFill>
                <a:ea typeface="Calibri"/>
                <a:cs typeface="Times New Roman"/>
              </a:rPr>
              <a:t> than physical impairment in adults with </a:t>
            </a:r>
            <a:r>
              <a:rPr lang="en-GB" sz="4000" dirty="0" smtClean="0">
                <a:solidFill>
                  <a:prstClr val="white"/>
                </a:solidFill>
                <a:ea typeface="Calibri"/>
                <a:cs typeface="Times New Roman"/>
              </a:rPr>
              <a:t>NMDs</a:t>
            </a:r>
            <a:r>
              <a:rPr lang="en-GB" sz="4000" baseline="30000" dirty="0" smtClean="0">
                <a:solidFill>
                  <a:prstClr val="white"/>
                </a:solidFill>
                <a:ea typeface="Calibri"/>
                <a:cs typeface="Times New Roman"/>
              </a:rPr>
              <a:t>3,4</a:t>
            </a:r>
            <a:r>
              <a:rPr lang="en-GB" sz="4000" dirty="0" smtClean="0">
                <a:solidFill>
                  <a:prstClr val="white"/>
                </a:solidFill>
                <a:ea typeface="Calibri"/>
                <a:cs typeface="Times New Roman"/>
              </a:rPr>
              <a:t>. </a:t>
            </a:r>
            <a:r>
              <a:rPr lang="en-GB" sz="4000" dirty="0">
                <a:solidFill>
                  <a:prstClr val="white"/>
                </a:solidFill>
              </a:rPr>
              <a:t>A systematic review on the effectiveness of psychosocial interventions for improving </a:t>
            </a:r>
            <a:r>
              <a:rPr lang="en-GB" sz="4000" dirty="0" err="1">
                <a:solidFill>
                  <a:prstClr val="white"/>
                </a:solidFill>
              </a:rPr>
              <a:t>QoL</a:t>
            </a:r>
            <a:r>
              <a:rPr lang="en-GB" sz="4000" dirty="0">
                <a:solidFill>
                  <a:prstClr val="white"/>
                </a:solidFill>
              </a:rPr>
              <a:t> and well-being is therefore required.</a:t>
            </a:r>
          </a:p>
          <a:p>
            <a:pPr lvl="0"/>
            <a:r>
              <a:rPr lang="en-GB" sz="4000" dirty="0">
                <a:solidFill>
                  <a:prstClr val="white"/>
                </a:solidFill>
              </a:rPr>
              <a:t> </a:t>
            </a:r>
            <a:endParaRPr lang="en-GB" sz="4000" b="1" dirty="0">
              <a:solidFill>
                <a:prstClr val="white"/>
              </a:solidFill>
              <a:cs typeface="Times New Roman"/>
            </a:endParaRPr>
          </a:p>
          <a:p>
            <a:pPr lvl="0"/>
            <a:r>
              <a:rPr lang="en-GB" sz="4000" b="1" dirty="0">
                <a:solidFill>
                  <a:prstClr val="white"/>
                </a:solidFill>
              </a:rPr>
              <a:t>Aim – To </a:t>
            </a:r>
            <a:r>
              <a:rPr lang="en-GB" sz="4000" dirty="0">
                <a:solidFill>
                  <a:prstClr val="white"/>
                </a:solidFill>
              </a:rPr>
              <a:t>systematically review the literature on the impact of psychosocial interventions on </a:t>
            </a:r>
            <a:r>
              <a:rPr lang="en-GB" sz="4000" dirty="0" err="1">
                <a:solidFill>
                  <a:prstClr val="white"/>
                </a:solidFill>
              </a:rPr>
              <a:t>QoL</a:t>
            </a:r>
            <a:r>
              <a:rPr lang="en-GB" sz="4000" dirty="0">
                <a:solidFill>
                  <a:prstClr val="white"/>
                </a:solidFill>
              </a:rPr>
              <a:t> and wellbeing in adults with neuromuscular disorders</a:t>
            </a:r>
            <a:endParaRPr lang="en-GB" sz="4000" b="1" dirty="0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17550" y="36076308"/>
            <a:ext cx="18588818" cy="62646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4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000" b="1" dirty="0"/>
          </a:p>
        </p:txBody>
      </p:sp>
      <p:sp>
        <p:nvSpPr>
          <p:cNvPr id="48" name="Rectangle 47"/>
          <p:cNvSpPr/>
          <p:nvPr/>
        </p:nvSpPr>
        <p:spPr>
          <a:xfrm>
            <a:off x="20198455" y="36076308"/>
            <a:ext cx="9477463" cy="624956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4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0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1093099" y="36508356"/>
            <a:ext cx="1800095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5. Discussion and Conclusion</a:t>
            </a:r>
          </a:p>
          <a:p>
            <a:r>
              <a:rPr lang="en-GB" sz="4000" dirty="0">
                <a:solidFill>
                  <a:schemeClr val="bg1"/>
                </a:solidFill>
              </a:rPr>
              <a:t>There is currently no strong evidence to determine whether psychosocial interventions improve </a:t>
            </a:r>
            <a:r>
              <a:rPr lang="en-GB" sz="4000" dirty="0" err="1" smtClean="0">
                <a:solidFill>
                  <a:schemeClr val="bg1"/>
                </a:solidFill>
              </a:rPr>
              <a:t>QoL</a:t>
            </a:r>
            <a:r>
              <a:rPr lang="en-GB" sz="4000" dirty="0" smtClean="0">
                <a:solidFill>
                  <a:schemeClr val="bg1"/>
                </a:solidFill>
              </a:rPr>
              <a:t> and </a:t>
            </a:r>
            <a:r>
              <a:rPr lang="en-GB" sz="4000" dirty="0">
                <a:solidFill>
                  <a:schemeClr val="bg1"/>
                </a:solidFill>
              </a:rPr>
              <a:t>well-being in adults with </a:t>
            </a:r>
            <a:r>
              <a:rPr lang="en-GB" sz="4000" dirty="0" smtClean="0">
                <a:solidFill>
                  <a:schemeClr val="bg1"/>
                </a:solidFill>
              </a:rPr>
              <a:t>NMD. </a:t>
            </a:r>
            <a:r>
              <a:rPr lang="en-GB" sz="4000" dirty="0">
                <a:solidFill>
                  <a:schemeClr val="bg1"/>
                </a:solidFill>
              </a:rPr>
              <a:t>Although some benefits </a:t>
            </a:r>
            <a:r>
              <a:rPr lang="en-GB" sz="4000" dirty="0" smtClean="0">
                <a:solidFill>
                  <a:schemeClr val="bg1"/>
                </a:solidFill>
              </a:rPr>
              <a:t>were identified, they were  almost </a:t>
            </a:r>
            <a:r>
              <a:rPr lang="en-GB" sz="4000" dirty="0">
                <a:solidFill>
                  <a:schemeClr val="bg1"/>
                </a:solidFill>
              </a:rPr>
              <a:t>exclusively short-term and subject to bias. The paucity of high quality research and confusion surrounding measurement of </a:t>
            </a:r>
            <a:r>
              <a:rPr lang="en-GB" sz="4000" dirty="0" err="1" smtClean="0">
                <a:solidFill>
                  <a:schemeClr val="bg1"/>
                </a:solidFill>
              </a:rPr>
              <a:t>QoL</a:t>
            </a:r>
            <a:r>
              <a:rPr lang="en-GB" sz="4000" dirty="0" smtClean="0">
                <a:solidFill>
                  <a:schemeClr val="bg1"/>
                </a:solidFill>
              </a:rPr>
              <a:t> </a:t>
            </a:r>
            <a:r>
              <a:rPr lang="en-GB" sz="4000" dirty="0">
                <a:solidFill>
                  <a:schemeClr val="bg1"/>
                </a:solidFill>
              </a:rPr>
              <a:t>and well-being </a:t>
            </a:r>
            <a:r>
              <a:rPr lang="en-GB" sz="4000" dirty="0" smtClean="0">
                <a:solidFill>
                  <a:schemeClr val="bg1"/>
                </a:solidFill>
              </a:rPr>
              <a:t>impeded </a:t>
            </a:r>
            <a:r>
              <a:rPr lang="en-GB" sz="4000" dirty="0">
                <a:solidFill>
                  <a:schemeClr val="bg1"/>
                </a:solidFill>
              </a:rPr>
              <a:t>meaningful interpretation of findings. Further research with a strong emphasis on study quality, clearly defined outcomes and consideration of moderator variables is </a:t>
            </a:r>
            <a:r>
              <a:rPr lang="en-GB" sz="4000" dirty="0" smtClean="0">
                <a:solidFill>
                  <a:schemeClr val="bg1"/>
                </a:solidFill>
              </a:rPr>
              <a:t>required </a:t>
            </a:r>
            <a:r>
              <a:rPr lang="en-GB" sz="4000" dirty="0">
                <a:solidFill>
                  <a:schemeClr val="bg1"/>
                </a:solidFill>
              </a:rPr>
              <a:t>to progress current understanding and inform recommendations for practice. </a:t>
            </a:r>
            <a:endParaRPr lang="en-GB" sz="4000" b="1" dirty="0">
              <a:solidFill>
                <a:schemeClr val="bg1"/>
              </a:solidFill>
            </a:endParaRPr>
          </a:p>
          <a:p>
            <a:endParaRPr lang="en-GB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6870460" y="34410037"/>
            <a:ext cx="11718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accent5">
                    <a:lumMod val="50000"/>
                  </a:schemeClr>
                </a:solidFill>
              </a:rPr>
              <a:t>Figure 2: EPHPP Quality Assessment Tool</a:t>
            </a:r>
            <a:r>
              <a:rPr lang="en-GB" sz="2800" b="1" baseline="30000" dirty="0" smtClean="0">
                <a:solidFill>
                  <a:schemeClr val="accent5">
                    <a:lumMod val="50000"/>
                  </a:schemeClr>
                </a:solidFill>
              </a:rPr>
              <a:t>4</a:t>
            </a:r>
            <a:r>
              <a:rPr lang="en-GB" sz="2800" b="1" dirty="0" smtClean="0">
                <a:solidFill>
                  <a:schemeClr val="accent5">
                    <a:lumMod val="50000"/>
                  </a:schemeClr>
                </a:solidFill>
              </a:rPr>
              <a:t> ratings for all included studies </a:t>
            </a:r>
            <a:endParaRPr lang="en-GB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6015409" y="23425958"/>
            <a:ext cx="27913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accent5">
                    <a:lumMod val="50000"/>
                  </a:schemeClr>
                </a:solidFill>
              </a:rPr>
              <a:t>Figure 1: PRISMA flow diagram</a:t>
            </a:r>
            <a:endParaRPr lang="en-GB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0198456" y="36160476"/>
            <a:ext cx="9408976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6. References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500" dirty="0" smtClean="0">
                <a:solidFill>
                  <a:schemeClr val="bg1"/>
                </a:solidFill>
                <a:ea typeface="Times New Roman"/>
                <a:cs typeface="Times New Roman"/>
              </a:rPr>
              <a:t>Hilton-Jones </a:t>
            </a:r>
            <a:r>
              <a:rPr lang="en-GB" sz="2500" dirty="0">
                <a:solidFill>
                  <a:schemeClr val="bg1"/>
                </a:solidFill>
                <a:ea typeface="Times New Roman"/>
                <a:cs typeface="Times New Roman"/>
              </a:rPr>
              <a:t>D, </a:t>
            </a:r>
            <a:r>
              <a:rPr lang="en-GB" sz="2500" dirty="0" err="1">
                <a:solidFill>
                  <a:schemeClr val="bg1"/>
                </a:solidFill>
                <a:ea typeface="Times New Roman"/>
                <a:cs typeface="Times New Roman"/>
              </a:rPr>
              <a:t>Freebody</a:t>
            </a:r>
            <a:r>
              <a:rPr lang="en-GB" sz="2500" dirty="0">
                <a:solidFill>
                  <a:schemeClr val="bg1"/>
                </a:solidFill>
                <a:ea typeface="Times New Roman"/>
                <a:cs typeface="Times New Roman"/>
              </a:rPr>
              <a:t> J, Stein J. Neuromuscular disorders in the adult: a practical manual. Oxford, UK: Oxford University Press;2011.</a:t>
            </a:r>
            <a:endParaRPr lang="en-GB" sz="2500" dirty="0" smtClean="0">
              <a:solidFill>
                <a:schemeClr val="bg1"/>
              </a:solidFill>
              <a:ea typeface="Times New Roman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500" dirty="0" err="1" smtClean="0">
                <a:solidFill>
                  <a:schemeClr val="bg1"/>
                </a:solidFill>
                <a:ea typeface="Times New Roman"/>
                <a:cs typeface="Times New Roman"/>
              </a:rPr>
              <a:t>Piccininni</a:t>
            </a:r>
            <a:r>
              <a:rPr lang="en-GB" sz="2500" dirty="0" smtClean="0">
                <a:solidFill>
                  <a:schemeClr val="bg1"/>
                </a:solidFill>
                <a:ea typeface="Times New Roman"/>
                <a:cs typeface="Times New Roman"/>
              </a:rPr>
              <a:t> </a:t>
            </a:r>
            <a:r>
              <a:rPr lang="en-GB" sz="2500" dirty="0">
                <a:solidFill>
                  <a:schemeClr val="bg1"/>
                </a:solidFill>
                <a:ea typeface="Times New Roman"/>
                <a:cs typeface="Times New Roman"/>
              </a:rPr>
              <a:t>M, </a:t>
            </a:r>
            <a:r>
              <a:rPr lang="en-GB" sz="2500" dirty="0" err="1">
                <a:solidFill>
                  <a:schemeClr val="bg1"/>
                </a:solidFill>
                <a:ea typeface="Times New Roman"/>
                <a:cs typeface="Times New Roman"/>
              </a:rPr>
              <a:t>Falsini</a:t>
            </a:r>
            <a:r>
              <a:rPr lang="en-GB" sz="2500" dirty="0">
                <a:solidFill>
                  <a:schemeClr val="bg1"/>
                </a:solidFill>
                <a:ea typeface="Times New Roman"/>
                <a:cs typeface="Times New Roman"/>
              </a:rPr>
              <a:t> C, </a:t>
            </a:r>
            <a:r>
              <a:rPr lang="en-GB" sz="2500" dirty="0" err="1">
                <a:solidFill>
                  <a:schemeClr val="bg1"/>
                </a:solidFill>
                <a:ea typeface="Times New Roman"/>
                <a:cs typeface="Times New Roman"/>
              </a:rPr>
              <a:t>Pizzi</a:t>
            </a:r>
            <a:r>
              <a:rPr lang="en-GB" sz="2500" dirty="0">
                <a:solidFill>
                  <a:schemeClr val="bg1"/>
                </a:solidFill>
                <a:ea typeface="Times New Roman"/>
                <a:cs typeface="Times New Roman"/>
              </a:rPr>
              <a:t>  A. Quality of life in hereditary neuromuscular diseases. </a:t>
            </a:r>
            <a:r>
              <a:rPr lang="en-GB" sz="2500" dirty="0" err="1">
                <a:solidFill>
                  <a:schemeClr val="bg1"/>
                </a:solidFill>
                <a:ea typeface="Times New Roman"/>
                <a:cs typeface="Times New Roman"/>
              </a:rPr>
              <a:t>Acta</a:t>
            </a:r>
            <a:r>
              <a:rPr lang="en-GB" sz="2500" dirty="0">
                <a:solidFill>
                  <a:schemeClr val="bg1"/>
                </a:solidFill>
                <a:ea typeface="Times New Roman"/>
                <a:cs typeface="Times New Roman"/>
              </a:rPr>
              <a:t> </a:t>
            </a:r>
            <a:r>
              <a:rPr lang="en-GB" sz="2500" dirty="0" err="1">
                <a:solidFill>
                  <a:schemeClr val="bg1"/>
                </a:solidFill>
                <a:ea typeface="Times New Roman"/>
                <a:cs typeface="Times New Roman"/>
              </a:rPr>
              <a:t>Neurol</a:t>
            </a:r>
            <a:r>
              <a:rPr lang="en-GB" sz="2500" dirty="0">
                <a:solidFill>
                  <a:schemeClr val="bg1"/>
                </a:solidFill>
                <a:ea typeface="Times New Roman"/>
                <a:cs typeface="Times New Roman"/>
              </a:rPr>
              <a:t> Scand. 2004;109:113–9</a:t>
            </a:r>
            <a:r>
              <a:rPr lang="en-GB" sz="2500" dirty="0" smtClean="0">
                <a:solidFill>
                  <a:schemeClr val="bg1"/>
                </a:solidFill>
                <a:ea typeface="Times New Roman"/>
                <a:cs typeface="Times New Roman"/>
              </a:rPr>
              <a:t>.</a:t>
            </a:r>
            <a:endParaRPr lang="en-GB" sz="2500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500" dirty="0" smtClean="0">
                <a:solidFill>
                  <a:schemeClr val="bg1"/>
                </a:solidFill>
              </a:rPr>
              <a:t>Simmons </a:t>
            </a:r>
            <a:r>
              <a:rPr lang="en-GB" sz="2500" dirty="0">
                <a:solidFill>
                  <a:schemeClr val="bg1"/>
                </a:solidFill>
              </a:rPr>
              <a:t>Z, Bremer BA, Robbins RA, Walsh SM, Fischer S. Quality of life in ALS depends on factors other than strength and physical function. Neurol. 2000; 55(3):388–92.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500" dirty="0" smtClean="0">
                <a:solidFill>
                  <a:schemeClr val="bg1"/>
                </a:solidFill>
                <a:ea typeface="Times New Roman"/>
                <a:cs typeface="Times New Roman"/>
              </a:rPr>
              <a:t>Graham </a:t>
            </a:r>
            <a:r>
              <a:rPr lang="en-GB" sz="2500" dirty="0">
                <a:solidFill>
                  <a:schemeClr val="bg1"/>
                </a:solidFill>
                <a:ea typeface="Times New Roman"/>
                <a:cs typeface="Times New Roman"/>
              </a:rPr>
              <a:t>CD, </a:t>
            </a:r>
            <a:r>
              <a:rPr lang="en-GB" sz="2500" dirty="0" err="1">
                <a:solidFill>
                  <a:schemeClr val="bg1"/>
                </a:solidFill>
                <a:ea typeface="Times New Roman"/>
                <a:cs typeface="Times New Roman"/>
              </a:rPr>
              <a:t>Weinman</a:t>
            </a:r>
            <a:r>
              <a:rPr lang="en-GB" sz="2500" dirty="0">
                <a:solidFill>
                  <a:schemeClr val="bg1"/>
                </a:solidFill>
                <a:ea typeface="Times New Roman"/>
                <a:cs typeface="Times New Roman"/>
              </a:rPr>
              <a:t> J, </a:t>
            </a:r>
            <a:r>
              <a:rPr lang="en-GB" sz="2500" dirty="0" err="1">
                <a:solidFill>
                  <a:schemeClr val="bg1"/>
                </a:solidFill>
                <a:ea typeface="Times New Roman"/>
                <a:cs typeface="Times New Roman"/>
              </a:rPr>
              <a:t>Sadjadi</a:t>
            </a:r>
            <a:r>
              <a:rPr lang="en-GB" sz="2500" dirty="0">
                <a:solidFill>
                  <a:schemeClr val="bg1"/>
                </a:solidFill>
                <a:ea typeface="Times New Roman"/>
                <a:cs typeface="Times New Roman"/>
              </a:rPr>
              <a:t> R, </a:t>
            </a:r>
            <a:r>
              <a:rPr lang="en-GB" sz="2500" dirty="0" err="1">
                <a:solidFill>
                  <a:schemeClr val="bg1"/>
                </a:solidFill>
                <a:ea typeface="Times New Roman"/>
                <a:cs typeface="Times New Roman"/>
              </a:rPr>
              <a:t>Chalder</a:t>
            </a:r>
            <a:r>
              <a:rPr lang="en-GB" sz="2500" dirty="0">
                <a:solidFill>
                  <a:schemeClr val="bg1"/>
                </a:solidFill>
                <a:ea typeface="Times New Roman"/>
                <a:cs typeface="Times New Roman"/>
              </a:rPr>
              <a:t> T, Petty R, Hanna MG, et al. A multicentre postal survey investigating the contribution of illness perceptions, coping and optimism to quality of life and mood in adults with muscle disease. </a:t>
            </a:r>
            <a:r>
              <a:rPr lang="en-GB" sz="2500" dirty="0" err="1">
                <a:solidFill>
                  <a:schemeClr val="bg1"/>
                </a:solidFill>
                <a:ea typeface="Times New Roman"/>
                <a:cs typeface="Times New Roman"/>
              </a:rPr>
              <a:t>Clin</a:t>
            </a:r>
            <a:r>
              <a:rPr lang="en-GB" sz="2500" dirty="0">
                <a:solidFill>
                  <a:schemeClr val="bg1"/>
                </a:solidFill>
                <a:ea typeface="Times New Roman"/>
                <a:cs typeface="Times New Roman"/>
              </a:rPr>
              <a:t> </a:t>
            </a:r>
            <a:r>
              <a:rPr lang="en-GB" sz="2500" dirty="0" err="1">
                <a:solidFill>
                  <a:schemeClr val="bg1"/>
                </a:solidFill>
                <a:ea typeface="Times New Roman"/>
                <a:cs typeface="Times New Roman"/>
              </a:rPr>
              <a:t>Rehabil</a:t>
            </a:r>
            <a:r>
              <a:rPr lang="en-GB" sz="2500" dirty="0">
                <a:solidFill>
                  <a:schemeClr val="bg1"/>
                </a:solidFill>
                <a:ea typeface="Times New Roman"/>
                <a:cs typeface="Times New Roman"/>
              </a:rPr>
              <a:t>. 2014;28(5):</a:t>
            </a:r>
            <a:r>
              <a:rPr lang="en-GB" sz="2500" dirty="0" smtClean="0">
                <a:solidFill>
                  <a:schemeClr val="bg1"/>
                </a:solidFill>
                <a:ea typeface="Times New Roman"/>
                <a:cs typeface="Times New Roman"/>
              </a:rPr>
              <a:t>508–19.</a:t>
            </a:r>
          </a:p>
          <a:p>
            <a:pPr marL="457200" indent="-457200">
              <a:buFont typeface="+mj-lt"/>
              <a:buAutoNum type="arabicPeriod"/>
            </a:pPr>
            <a:endParaRPr lang="en-GB" sz="2500" dirty="0" smtClean="0">
              <a:solidFill>
                <a:schemeClr val="bg1"/>
              </a:solidFill>
              <a:ea typeface="Times New Roman"/>
              <a:cs typeface="Times New Roman"/>
            </a:endParaRPr>
          </a:p>
          <a:p>
            <a:r>
              <a:rPr lang="en-GB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Contact: e.walklet@worc.ac.uk</a:t>
            </a:r>
            <a:endParaRPr lang="en-GB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1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/object&gt;&lt;object type=&quot;8&quot; unique_id=&quot;10006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782</Words>
  <Application>Microsoft Office PowerPoint</Application>
  <PresentationFormat>Custom</PresentationFormat>
  <Paragraphs>87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Walklet</dc:creator>
  <cp:lastModifiedBy>Jane Meyrick</cp:lastModifiedBy>
  <cp:revision>22</cp:revision>
  <dcterms:created xsi:type="dcterms:W3CDTF">2016-07-15T12:13:19Z</dcterms:created>
  <dcterms:modified xsi:type="dcterms:W3CDTF">2016-07-25T10:39:15Z</dcterms:modified>
</cp:coreProperties>
</file>