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0243463" cy="42484675"/>
  <p:notesSz cx="6669088" cy="9872663"/>
  <p:defaultTextStyle>
    <a:defPPr>
      <a:defRPr lang="en-US"/>
    </a:defPPr>
    <a:lvl1pPr marL="0" algn="l" defTabSz="4155857" rtl="0" eaLnBrk="1" latinLnBrk="0" hangingPunct="1">
      <a:defRPr sz="8200" kern="1200">
        <a:solidFill>
          <a:schemeClr val="tx1"/>
        </a:solidFill>
        <a:latin typeface="+mn-lt"/>
        <a:ea typeface="+mn-ea"/>
        <a:cs typeface="+mn-cs"/>
      </a:defRPr>
    </a:lvl1pPr>
    <a:lvl2pPr marL="2077928" algn="l" defTabSz="4155857" rtl="0" eaLnBrk="1" latinLnBrk="0" hangingPunct="1">
      <a:defRPr sz="8200" kern="1200">
        <a:solidFill>
          <a:schemeClr val="tx1"/>
        </a:solidFill>
        <a:latin typeface="+mn-lt"/>
        <a:ea typeface="+mn-ea"/>
        <a:cs typeface="+mn-cs"/>
      </a:defRPr>
    </a:lvl2pPr>
    <a:lvl3pPr marL="4155857" algn="l" defTabSz="4155857" rtl="0" eaLnBrk="1" latinLnBrk="0" hangingPunct="1">
      <a:defRPr sz="8200" kern="1200">
        <a:solidFill>
          <a:schemeClr val="tx1"/>
        </a:solidFill>
        <a:latin typeface="+mn-lt"/>
        <a:ea typeface="+mn-ea"/>
        <a:cs typeface="+mn-cs"/>
      </a:defRPr>
    </a:lvl3pPr>
    <a:lvl4pPr marL="6233785" algn="l" defTabSz="4155857" rtl="0" eaLnBrk="1" latinLnBrk="0" hangingPunct="1">
      <a:defRPr sz="8200" kern="1200">
        <a:solidFill>
          <a:schemeClr val="tx1"/>
        </a:solidFill>
        <a:latin typeface="+mn-lt"/>
        <a:ea typeface="+mn-ea"/>
        <a:cs typeface="+mn-cs"/>
      </a:defRPr>
    </a:lvl4pPr>
    <a:lvl5pPr marL="8311713" algn="l" defTabSz="4155857" rtl="0" eaLnBrk="1" latinLnBrk="0" hangingPunct="1">
      <a:defRPr sz="8200" kern="1200">
        <a:solidFill>
          <a:schemeClr val="tx1"/>
        </a:solidFill>
        <a:latin typeface="+mn-lt"/>
        <a:ea typeface="+mn-ea"/>
        <a:cs typeface="+mn-cs"/>
      </a:defRPr>
    </a:lvl5pPr>
    <a:lvl6pPr marL="10389641" algn="l" defTabSz="4155857" rtl="0" eaLnBrk="1" latinLnBrk="0" hangingPunct="1">
      <a:defRPr sz="8200" kern="1200">
        <a:solidFill>
          <a:schemeClr val="tx1"/>
        </a:solidFill>
        <a:latin typeface="+mn-lt"/>
        <a:ea typeface="+mn-ea"/>
        <a:cs typeface="+mn-cs"/>
      </a:defRPr>
    </a:lvl6pPr>
    <a:lvl7pPr marL="12467570" algn="l" defTabSz="4155857" rtl="0" eaLnBrk="1" latinLnBrk="0" hangingPunct="1">
      <a:defRPr sz="8200" kern="1200">
        <a:solidFill>
          <a:schemeClr val="tx1"/>
        </a:solidFill>
        <a:latin typeface="+mn-lt"/>
        <a:ea typeface="+mn-ea"/>
        <a:cs typeface="+mn-cs"/>
      </a:defRPr>
    </a:lvl7pPr>
    <a:lvl8pPr marL="14545498" algn="l" defTabSz="4155857" rtl="0" eaLnBrk="1" latinLnBrk="0" hangingPunct="1">
      <a:defRPr sz="8200" kern="1200">
        <a:solidFill>
          <a:schemeClr val="tx1"/>
        </a:solidFill>
        <a:latin typeface="+mn-lt"/>
        <a:ea typeface="+mn-ea"/>
        <a:cs typeface="+mn-cs"/>
      </a:defRPr>
    </a:lvl8pPr>
    <a:lvl9pPr marL="16623426" algn="l" defTabSz="4155857"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3381">
          <p15:clr>
            <a:srgbClr val="A4A3A4"/>
          </p15:clr>
        </p15:guide>
        <p15:guide id="2" pos="952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446" autoAdjust="0"/>
  </p:normalViewPr>
  <p:slideViewPr>
    <p:cSldViewPr>
      <p:cViewPr>
        <p:scale>
          <a:sx n="41" d="100"/>
          <a:sy n="41" d="100"/>
        </p:scale>
        <p:origin x="-840" y="6348"/>
      </p:cViewPr>
      <p:guideLst>
        <p:guide orient="horz" pos="13381"/>
        <p:guide pos="952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363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777607" y="0"/>
            <a:ext cx="2889938" cy="493633"/>
          </a:xfrm>
          <a:prstGeom prst="rect">
            <a:avLst/>
          </a:prstGeom>
        </p:spPr>
        <p:txBody>
          <a:bodyPr vert="horz" lIns="91440" tIns="45720" rIns="91440" bIns="45720" rtlCol="0"/>
          <a:lstStyle>
            <a:lvl1pPr algn="r">
              <a:defRPr sz="1200"/>
            </a:lvl1pPr>
          </a:lstStyle>
          <a:p>
            <a:fld id="{81273113-53F2-4676-957A-A822CE3A01D0}" type="datetimeFigureOut">
              <a:rPr lang="en-GB" smtClean="0"/>
              <a:t>27/06/2016</a:t>
            </a:fld>
            <a:endParaRPr lang="en-GB" dirty="0"/>
          </a:p>
        </p:txBody>
      </p:sp>
      <p:sp>
        <p:nvSpPr>
          <p:cNvPr id="4" name="Slide Image Placeholder 3"/>
          <p:cNvSpPr>
            <a:spLocks noGrp="1" noRot="1" noChangeAspect="1"/>
          </p:cNvSpPr>
          <p:nvPr>
            <p:ph type="sldImg" idx="2"/>
          </p:nvPr>
        </p:nvSpPr>
        <p:spPr>
          <a:xfrm>
            <a:off x="2017713" y="739775"/>
            <a:ext cx="2633662" cy="3703638"/>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66909" y="4689515"/>
            <a:ext cx="5335270" cy="444269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7316"/>
            <a:ext cx="2889938" cy="493633"/>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777607" y="9377316"/>
            <a:ext cx="2889938" cy="493633"/>
          </a:xfrm>
          <a:prstGeom prst="rect">
            <a:avLst/>
          </a:prstGeom>
        </p:spPr>
        <p:txBody>
          <a:bodyPr vert="horz" lIns="91440" tIns="45720" rIns="91440" bIns="45720" rtlCol="0" anchor="b"/>
          <a:lstStyle>
            <a:lvl1pPr algn="r">
              <a:defRPr sz="1200"/>
            </a:lvl1pPr>
          </a:lstStyle>
          <a:p>
            <a:fld id="{E7204CF0-FC45-4732-9827-0EDB7ADF01D2}" type="slidenum">
              <a:rPr lang="en-GB" smtClean="0"/>
              <a:t>‹#›</a:t>
            </a:fld>
            <a:endParaRPr lang="en-GB" dirty="0"/>
          </a:p>
        </p:txBody>
      </p:sp>
    </p:spTree>
    <p:extLst>
      <p:ext uri="{BB962C8B-B14F-4D97-AF65-F5344CB8AC3E}">
        <p14:creationId xmlns:p14="http://schemas.microsoft.com/office/powerpoint/2010/main" val="4259862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7204CF0-FC45-4732-9827-0EDB7ADF01D2}" type="slidenum">
              <a:rPr lang="en-GB" smtClean="0"/>
              <a:t>1</a:t>
            </a:fld>
            <a:endParaRPr lang="en-GB" dirty="0"/>
          </a:p>
        </p:txBody>
      </p:sp>
    </p:spTree>
    <p:extLst>
      <p:ext uri="{BB962C8B-B14F-4D97-AF65-F5344CB8AC3E}">
        <p14:creationId xmlns:p14="http://schemas.microsoft.com/office/powerpoint/2010/main" val="2397940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68260" y="13197789"/>
            <a:ext cx="25706944" cy="9106669"/>
          </a:xfrm>
        </p:spPr>
        <p:txBody>
          <a:bodyPr/>
          <a:lstStyle/>
          <a:p>
            <a:r>
              <a:rPr lang="en-US" smtClean="0"/>
              <a:t>Click to edit Master title style</a:t>
            </a:r>
            <a:endParaRPr lang="en-GB"/>
          </a:p>
        </p:txBody>
      </p:sp>
      <p:sp>
        <p:nvSpPr>
          <p:cNvPr id="3" name="Subtitle 2"/>
          <p:cNvSpPr>
            <a:spLocks noGrp="1"/>
          </p:cNvSpPr>
          <p:nvPr>
            <p:ph type="subTitle" idx="1"/>
          </p:nvPr>
        </p:nvSpPr>
        <p:spPr>
          <a:xfrm>
            <a:off x="4536520" y="24074649"/>
            <a:ext cx="21170424" cy="10857195"/>
          </a:xfrm>
        </p:spPr>
        <p:txBody>
          <a:bodyPr/>
          <a:lstStyle>
            <a:lvl1pPr marL="0" indent="0" algn="ctr">
              <a:buNone/>
              <a:defRPr>
                <a:solidFill>
                  <a:schemeClr val="tx1">
                    <a:tint val="75000"/>
                  </a:schemeClr>
                </a:solidFill>
              </a:defRPr>
            </a:lvl1pPr>
            <a:lvl2pPr marL="2077928" indent="0" algn="ctr">
              <a:buNone/>
              <a:defRPr>
                <a:solidFill>
                  <a:schemeClr val="tx1">
                    <a:tint val="75000"/>
                  </a:schemeClr>
                </a:solidFill>
              </a:defRPr>
            </a:lvl2pPr>
            <a:lvl3pPr marL="4155857" indent="0" algn="ctr">
              <a:buNone/>
              <a:defRPr>
                <a:solidFill>
                  <a:schemeClr val="tx1">
                    <a:tint val="75000"/>
                  </a:schemeClr>
                </a:solidFill>
              </a:defRPr>
            </a:lvl3pPr>
            <a:lvl4pPr marL="6233785" indent="0" algn="ctr">
              <a:buNone/>
              <a:defRPr>
                <a:solidFill>
                  <a:schemeClr val="tx1">
                    <a:tint val="75000"/>
                  </a:schemeClr>
                </a:solidFill>
              </a:defRPr>
            </a:lvl4pPr>
            <a:lvl5pPr marL="8311713" indent="0" algn="ctr">
              <a:buNone/>
              <a:defRPr>
                <a:solidFill>
                  <a:schemeClr val="tx1">
                    <a:tint val="75000"/>
                  </a:schemeClr>
                </a:solidFill>
              </a:defRPr>
            </a:lvl5pPr>
            <a:lvl6pPr marL="10389641" indent="0" algn="ctr">
              <a:buNone/>
              <a:defRPr>
                <a:solidFill>
                  <a:schemeClr val="tx1">
                    <a:tint val="75000"/>
                  </a:schemeClr>
                </a:solidFill>
              </a:defRPr>
            </a:lvl6pPr>
            <a:lvl7pPr marL="12467570" indent="0" algn="ctr">
              <a:buNone/>
              <a:defRPr>
                <a:solidFill>
                  <a:schemeClr val="tx1">
                    <a:tint val="75000"/>
                  </a:schemeClr>
                </a:solidFill>
              </a:defRPr>
            </a:lvl7pPr>
            <a:lvl8pPr marL="14545498" indent="0" algn="ctr">
              <a:buNone/>
              <a:defRPr>
                <a:solidFill>
                  <a:schemeClr val="tx1">
                    <a:tint val="75000"/>
                  </a:schemeClr>
                </a:solidFill>
              </a:defRPr>
            </a:lvl8pPr>
            <a:lvl9pPr marL="16623426"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388666E-CB9D-445D-8170-0DF22A2B817E}" type="datetimeFigureOut">
              <a:rPr lang="en-GB" smtClean="0"/>
              <a:t>27/06/2016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2860001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88666E-CB9D-445D-8170-0DF22A2B817E}" type="datetimeFigureOut">
              <a:rPr lang="en-GB" smtClean="0"/>
              <a:t>27/06/2016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135972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521306" y="10542496"/>
            <a:ext cx="22504077" cy="2245590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003824" y="10542496"/>
            <a:ext cx="67013422" cy="2245590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88666E-CB9D-445D-8170-0DF22A2B817E}" type="datetimeFigureOut">
              <a:rPr lang="en-GB" smtClean="0"/>
              <a:t>27/06/2016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4059336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88666E-CB9D-445D-8170-0DF22A2B817E}" type="datetimeFigureOut">
              <a:rPr lang="en-GB" smtClean="0"/>
              <a:t>27/06/2016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2166796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89025" y="27300340"/>
            <a:ext cx="25706944" cy="8437929"/>
          </a:xfrm>
        </p:spPr>
        <p:txBody>
          <a:bodyPr anchor="t"/>
          <a:lstStyle>
            <a:lvl1pPr algn="l">
              <a:defRPr sz="18200" b="1" cap="all"/>
            </a:lvl1pPr>
          </a:lstStyle>
          <a:p>
            <a:r>
              <a:rPr lang="en-US" smtClean="0"/>
              <a:t>Click to edit Master title style</a:t>
            </a:r>
            <a:endParaRPr lang="en-GB"/>
          </a:p>
        </p:txBody>
      </p:sp>
      <p:sp>
        <p:nvSpPr>
          <p:cNvPr id="3" name="Text Placeholder 2"/>
          <p:cNvSpPr>
            <a:spLocks noGrp="1"/>
          </p:cNvSpPr>
          <p:nvPr>
            <p:ph type="body" idx="1"/>
          </p:nvPr>
        </p:nvSpPr>
        <p:spPr>
          <a:xfrm>
            <a:off x="2389025" y="18006821"/>
            <a:ext cx="25706944" cy="9293520"/>
          </a:xfrm>
        </p:spPr>
        <p:txBody>
          <a:bodyPr anchor="b"/>
          <a:lstStyle>
            <a:lvl1pPr marL="0" indent="0">
              <a:buNone/>
              <a:defRPr sz="9100">
                <a:solidFill>
                  <a:schemeClr val="tx1">
                    <a:tint val="75000"/>
                  </a:schemeClr>
                </a:solidFill>
              </a:defRPr>
            </a:lvl1pPr>
            <a:lvl2pPr marL="2077928" indent="0">
              <a:buNone/>
              <a:defRPr sz="8200">
                <a:solidFill>
                  <a:schemeClr val="tx1">
                    <a:tint val="75000"/>
                  </a:schemeClr>
                </a:solidFill>
              </a:defRPr>
            </a:lvl2pPr>
            <a:lvl3pPr marL="4155857" indent="0">
              <a:buNone/>
              <a:defRPr sz="7300">
                <a:solidFill>
                  <a:schemeClr val="tx1">
                    <a:tint val="75000"/>
                  </a:schemeClr>
                </a:solidFill>
              </a:defRPr>
            </a:lvl3pPr>
            <a:lvl4pPr marL="6233785" indent="0">
              <a:buNone/>
              <a:defRPr sz="6400">
                <a:solidFill>
                  <a:schemeClr val="tx1">
                    <a:tint val="75000"/>
                  </a:schemeClr>
                </a:solidFill>
              </a:defRPr>
            </a:lvl4pPr>
            <a:lvl5pPr marL="8311713" indent="0">
              <a:buNone/>
              <a:defRPr sz="6400">
                <a:solidFill>
                  <a:schemeClr val="tx1">
                    <a:tint val="75000"/>
                  </a:schemeClr>
                </a:solidFill>
              </a:defRPr>
            </a:lvl5pPr>
            <a:lvl6pPr marL="10389641" indent="0">
              <a:buNone/>
              <a:defRPr sz="6400">
                <a:solidFill>
                  <a:schemeClr val="tx1">
                    <a:tint val="75000"/>
                  </a:schemeClr>
                </a:solidFill>
              </a:defRPr>
            </a:lvl6pPr>
            <a:lvl7pPr marL="12467570" indent="0">
              <a:buNone/>
              <a:defRPr sz="6400">
                <a:solidFill>
                  <a:schemeClr val="tx1">
                    <a:tint val="75000"/>
                  </a:schemeClr>
                </a:solidFill>
              </a:defRPr>
            </a:lvl7pPr>
            <a:lvl8pPr marL="14545498" indent="0">
              <a:buNone/>
              <a:defRPr sz="6400">
                <a:solidFill>
                  <a:schemeClr val="tx1">
                    <a:tint val="75000"/>
                  </a:schemeClr>
                </a:solidFill>
              </a:defRPr>
            </a:lvl8pPr>
            <a:lvl9pPr marL="16623426" indent="0">
              <a:buNone/>
              <a:defRPr sz="6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88666E-CB9D-445D-8170-0DF22A2B817E}" type="datetimeFigureOut">
              <a:rPr lang="en-GB" smtClean="0"/>
              <a:t>27/06/2016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796504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003824" y="61406093"/>
            <a:ext cx="44756125" cy="173695447"/>
          </a:xfrm>
        </p:spPr>
        <p:txBody>
          <a:bodyPr/>
          <a:lstStyle>
            <a:lvl1pPr>
              <a:defRPr sz="127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64009" y="61406093"/>
            <a:ext cx="44761374" cy="173695447"/>
          </a:xfrm>
        </p:spPr>
        <p:txBody>
          <a:bodyPr/>
          <a:lstStyle>
            <a:lvl1pPr>
              <a:defRPr sz="127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388666E-CB9D-445D-8170-0DF22A2B817E}" type="datetimeFigureOut">
              <a:rPr lang="en-GB" smtClean="0"/>
              <a:t>27/06/2016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1439632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2173" y="1701357"/>
            <a:ext cx="27219117" cy="7080779"/>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512173" y="9509883"/>
            <a:ext cx="13362782" cy="3963266"/>
          </a:xfrm>
        </p:spPr>
        <p:txBody>
          <a:bodyPr anchor="b"/>
          <a:lstStyle>
            <a:lvl1pPr marL="0" indent="0">
              <a:buNone/>
              <a:defRPr sz="10900" b="1"/>
            </a:lvl1pPr>
            <a:lvl2pPr marL="2077928" indent="0">
              <a:buNone/>
              <a:defRPr sz="9100" b="1"/>
            </a:lvl2pPr>
            <a:lvl3pPr marL="4155857" indent="0">
              <a:buNone/>
              <a:defRPr sz="8200" b="1"/>
            </a:lvl3pPr>
            <a:lvl4pPr marL="6233785" indent="0">
              <a:buNone/>
              <a:defRPr sz="7300" b="1"/>
            </a:lvl4pPr>
            <a:lvl5pPr marL="8311713" indent="0">
              <a:buNone/>
              <a:defRPr sz="7300" b="1"/>
            </a:lvl5pPr>
            <a:lvl6pPr marL="10389641" indent="0">
              <a:buNone/>
              <a:defRPr sz="7300" b="1"/>
            </a:lvl6pPr>
            <a:lvl7pPr marL="12467570" indent="0">
              <a:buNone/>
              <a:defRPr sz="7300" b="1"/>
            </a:lvl7pPr>
            <a:lvl8pPr marL="14545498" indent="0">
              <a:buNone/>
              <a:defRPr sz="7300" b="1"/>
            </a:lvl8pPr>
            <a:lvl9pPr marL="16623426" indent="0">
              <a:buNone/>
              <a:defRPr sz="7300" b="1"/>
            </a:lvl9pPr>
          </a:lstStyle>
          <a:p>
            <a:pPr lvl="0"/>
            <a:r>
              <a:rPr lang="en-US" smtClean="0"/>
              <a:t>Click to edit Master text styles</a:t>
            </a:r>
          </a:p>
        </p:txBody>
      </p:sp>
      <p:sp>
        <p:nvSpPr>
          <p:cNvPr id="4" name="Content Placeholder 3"/>
          <p:cNvSpPr>
            <a:spLocks noGrp="1"/>
          </p:cNvSpPr>
          <p:nvPr>
            <p:ph sz="half" idx="2"/>
          </p:nvPr>
        </p:nvSpPr>
        <p:spPr>
          <a:xfrm>
            <a:off x="1512173" y="13473149"/>
            <a:ext cx="13362782" cy="24477863"/>
          </a:xfrm>
        </p:spPr>
        <p:txBody>
          <a:bodyPr/>
          <a:lstStyle>
            <a:lvl1pPr>
              <a:defRPr sz="109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5363261" y="9509883"/>
            <a:ext cx="13368031" cy="3963266"/>
          </a:xfrm>
        </p:spPr>
        <p:txBody>
          <a:bodyPr anchor="b"/>
          <a:lstStyle>
            <a:lvl1pPr marL="0" indent="0">
              <a:buNone/>
              <a:defRPr sz="10900" b="1"/>
            </a:lvl1pPr>
            <a:lvl2pPr marL="2077928" indent="0">
              <a:buNone/>
              <a:defRPr sz="9100" b="1"/>
            </a:lvl2pPr>
            <a:lvl3pPr marL="4155857" indent="0">
              <a:buNone/>
              <a:defRPr sz="8200" b="1"/>
            </a:lvl3pPr>
            <a:lvl4pPr marL="6233785" indent="0">
              <a:buNone/>
              <a:defRPr sz="7300" b="1"/>
            </a:lvl4pPr>
            <a:lvl5pPr marL="8311713" indent="0">
              <a:buNone/>
              <a:defRPr sz="7300" b="1"/>
            </a:lvl5pPr>
            <a:lvl6pPr marL="10389641" indent="0">
              <a:buNone/>
              <a:defRPr sz="7300" b="1"/>
            </a:lvl6pPr>
            <a:lvl7pPr marL="12467570" indent="0">
              <a:buNone/>
              <a:defRPr sz="7300" b="1"/>
            </a:lvl7pPr>
            <a:lvl8pPr marL="14545498" indent="0">
              <a:buNone/>
              <a:defRPr sz="7300" b="1"/>
            </a:lvl8pPr>
            <a:lvl9pPr marL="16623426" indent="0">
              <a:buNone/>
              <a:defRPr sz="7300" b="1"/>
            </a:lvl9pPr>
          </a:lstStyle>
          <a:p>
            <a:pPr lvl="0"/>
            <a:r>
              <a:rPr lang="en-US" smtClean="0"/>
              <a:t>Click to edit Master text styles</a:t>
            </a:r>
          </a:p>
        </p:txBody>
      </p:sp>
      <p:sp>
        <p:nvSpPr>
          <p:cNvPr id="6" name="Content Placeholder 5"/>
          <p:cNvSpPr>
            <a:spLocks noGrp="1"/>
          </p:cNvSpPr>
          <p:nvPr>
            <p:ph sz="quarter" idx="4"/>
          </p:nvPr>
        </p:nvSpPr>
        <p:spPr>
          <a:xfrm>
            <a:off x="15363261" y="13473149"/>
            <a:ext cx="13368031" cy="24477863"/>
          </a:xfrm>
        </p:spPr>
        <p:txBody>
          <a:bodyPr/>
          <a:lstStyle>
            <a:lvl1pPr>
              <a:defRPr sz="109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388666E-CB9D-445D-8170-0DF22A2B817E}" type="datetimeFigureOut">
              <a:rPr lang="en-GB" smtClean="0"/>
              <a:t>27/06/2016</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1977890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388666E-CB9D-445D-8170-0DF22A2B817E}" type="datetimeFigureOut">
              <a:rPr lang="en-GB" smtClean="0"/>
              <a:t>27/06/2016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3642800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88666E-CB9D-445D-8170-0DF22A2B817E}" type="datetimeFigureOut">
              <a:rPr lang="en-GB" smtClean="0"/>
              <a:t>27/06/2016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3665899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2175" y="1691520"/>
            <a:ext cx="9949891" cy="7198792"/>
          </a:xfrm>
        </p:spPr>
        <p:txBody>
          <a:bodyPr anchor="b"/>
          <a:lstStyle>
            <a:lvl1pPr algn="l">
              <a:defRPr sz="9100" b="1"/>
            </a:lvl1pPr>
          </a:lstStyle>
          <a:p>
            <a:r>
              <a:rPr lang="en-US" smtClean="0"/>
              <a:t>Click to edit Master title style</a:t>
            </a:r>
            <a:endParaRPr lang="en-GB"/>
          </a:p>
        </p:txBody>
      </p:sp>
      <p:sp>
        <p:nvSpPr>
          <p:cNvPr id="3" name="Content Placeholder 2"/>
          <p:cNvSpPr>
            <a:spLocks noGrp="1"/>
          </p:cNvSpPr>
          <p:nvPr>
            <p:ph idx="1"/>
          </p:nvPr>
        </p:nvSpPr>
        <p:spPr>
          <a:xfrm>
            <a:off x="11824354" y="1691523"/>
            <a:ext cx="16906936" cy="36259493"/>
          </a:xfrm>
        </p:spPr>
        <p:txBody>
          <a:bodyPr/>
          <a:lstStyle>
            <a:lvl1pPr>
              <a:defRPr sz="14500"/>
            </a:lvl1pPr>
            <a:lvl2pPr>
              <a:defRPr sz="127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512175" y="8890315"/>
            <a:ext cx="9949891" cy="29060701"/>
          </a:xfrm>
        </p:spPr>
        <p:txBody>
          <a:bodyPr/>
          <a:lstStyle>
            <a:lvl1pPr marL="0" indent="0">
              <a:buNone/>
              <a:defRPr sz="6400"/>
            </a:lvl1pPr>
            <a:lvl2pPr marL="2077928" indent="0">
              <a:buNone/>
              <a:defRPr sz="5500"/>
            </a:lvl2pPr>
            <a:lvl3pPr marL="4155857" indent="0">
              <a:buNone/>
              <a:defRPr sz="4500"/>
            </a:lvl3pPr>
            <a:lvl4pPr marL="6233785" indent="0">
              <a:buNone/>
              <a:defRPr sz="4100"/>
            </a:lvl4pPr>
            <a:lvl5pPr marL="8311713" indent="0">
              <a:buNone/>
              <a:defRPr sz="4100"/>
            </a:lvl5pPr>
            <a:lvl6pPr marL="10389641" indent="0">
              <a:buNone/>
              <a:defRPr sz="4100"/>
            </a:lvl6pPr>
            <a:lvl7pPr marL="12467570" indent="0">
              <a:buNone/>
              <a:defRPr sz="4100"/>
            </a:lvl7pPr>
            <a:lvl8pPr marL="14545498" indent="0">
              <a:buNone/>
              <a:defRPr sz="4100"/>
            </a:lvl8pPr>
            <a:lvl9pPr marL="16623426"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88666E-CB9D-445D-8170-0DF22A2B817E}" type="datetimeFigureOut">
              <a:rPr lang="en-GB" smtClean="0"/>
              <a:t>27/06/2016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3469688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27930" y="29739273"/>
            <a:ext cx="18146078" cy="3510889"/>
          </a:xfrm>
        </p:spPr>
        <p:txBody>
          <a:bodyPr anchor="b"/>
          <a:lstStyle>
            <a:lvl1pPr algn="l">
              <a:defRPr sz="9100" b="1"/>
            </a:lvl1pPr>
          </a:lstStyle>
          <a:p>
            <a:r>
              <a:rPr lang="en-US" smtClean="0"/>
              <a:t>Click to edit Master title style</a:t>
            </a:r>
            <a:endParaRPr lang="en-GB"/>
          </a:p>
        </p:txBody>
      </p:sp>
      <p:sp>
        <p:nvSpPr>
          <p:cNvPr id="3" name="Picture Placeholder 2"/>
          <p:cNvSpPr>
            <a:spLocks noGrp="1"/>
          </p:cNvSpPr>
          <p:nvPr>
            <p:ph type="pic" idx="1"/>
          </p:nvPr>
        </p:nvSpPr>
        <p:spPr>
          <a:xfrm>
            <a:off x="5927930" y="3796084"/>
            <a:ext cx="18146078" cy="25490805"/>
          </a:xfrm>
        </p:spPr>
        <p:txBody>
          <a:bodyPr/>
          <a:lstStyle>
            <a:lvl1pPr marL="0" indent="0">
              <a:buNone/>
              <a:defRPr sz="14500"/>
            </a:lvl1pPr>
            <a:lvl2pPr marL="2077928" indent="0">
              <a:buNone/>
              <a:defRPr sz="12700"/>
            </a:lvl2pPr>
            <a:lvl3pPr marL="4155857" indent="0">
              <a:buNone/>
              <a:defRPr sz="10900"/>
            </a:lvl3pPr>
            <a:lvl4pPr marL="6233785" indent="0">
              <a:buNone/>
              <a:defRPr sz="9100"/>
            </a:lvl4pPr>
            <a:lvl5pPr marL="8311713" indent="0">
              <a:buNone/>
              <a:defRPr sz="9100"/>
            </a:lvl5pPr>
            <a:lvl6pPr marL="10389641" indent="0">
              <a:buNone/>
              <a:defRPr sz="9100"/>
            </a:lvl6pPr>
            <a:lvl7pPr marL="12467570" indent="0">
              <a:buNone/>
              <a:defRPr sz="9100"/>
            </a:lvl7pPr>
            <a:lvl8pPr marL="14545498" indent="0">
              <a:buNone/>
              <a:defRPr sz="9100"/>
            </a:lvl8pPr>
            <a:lvl9pPr marL="16623426" indent="0">
              <a:buNone/>
              <a:defRPr sz="9100"/>
            </a:lvl9pPr>
          </a:lstStyle>
          <a:p>
            <a:endParaRPr lang="en-GB" dirty="0"/>
          </a:p>
        </p:txBody>
      </p:sp>
      <p:sp>
        <p:nvSpPr>
          <p:cNvPr id="4" name="Text Placeholder 3"/>
          <p:cNvSpPr>
            <a:spLocks noGrp="1"/>
          </p:cNvSpPr>
          <p:nvPr>
            <p:ph type="body" sz="half" idx="2"/>
          </p:nvPr>
        </p:nvSpPr>
        <p:spPr>
          <a:xfrm>
            <a:off x="5927930" y="33250162"/>
            <a:ext cx="18146078" cy="4986046"/>
          </a:xfrm>
        </p:spPr>
        <p:txBody>
          <a:bodyPr/>
          <a:lstStyle>
            <a:lvl1pPr marL="0" indent="0">
              <a:buNone/>
              <a:defRPr sz="6400"/>
            </a:lvl1pPr>
            <a:lvl2pPr marL="2077928" indent="0">
              <a:buNone/>
              <a:defRPr sz="5500"/>
            </a:lvl2pPr>
            <a:lvl3pPr marL="4155857" indent="0">
              <a:buNone/>
              <a:defRPr sz="4500"/>
            </a:lvl3pPr>
            <a:lvl4pPr marL="6233785" indent="0">
              <a:buNone/>
              <a:defRPr sz="4100"/>
            </a:lvl4pPr>
            <a:lvl5pPr marL="8311713" indent="0">
              <a:buNone/>
              <a:defRPr sz="4100"/>
            </a:lvl5pPr>
            <a:lvl6pPr marL="10389641" indent="0">
              <a:buNone/>
              <a:defRPr sz="4100"/>
            </a:lvl6pPr>
            <a:lvl7pPr marL="12467570" indent="0">
              <a:buNone/>
              <a:defRPr sz="4100"/>
            </a:lvl7pPr>
            <a:lvl8pPr marL="14545498" indent="0">
              <a:buNone/>
              <a:defRPr sz="4100"/>
            </a:lvl8pPr>
            <a:lvl9pPr marL="16623426"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88666E-CB9D-445D-8170-0DF22A2B817E}" type="datetimeFigureOut">
              <a:rPr lang="en-GB" smtClean="0"/>
              <a:t>27/06/2016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A596A6B-E69D-4FA9-9380-59A0C054683A}" type="slidenum">
              <a:rPr lang="en-GB" smtClean="0"/>
              <a:t>‹#›</a:t>
            </a:fld>
            <a:endParaRPr lang="en-GB" dirty="0"/>
          </a:p>
        </p:txBody>
      </p:sp>
    </p:spTree>
    <p:extLst>
      <p:ext uri="{BB962C8B-B14F-4D97-AF65-F5344CB8AC3E}">
        <p14:creationId xmlns:p14="http://schemas.microsoft.com/office/powerpoint/2010/main" val="3501800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2173" y="1701357"/>
            <a:ext cx="27219117" cy="7080779"/>
          </a:xfrm>
          <a:prstGeom prst="rect">
            <a:avLst/>
          </a:prstGeom>
        </p:spPr>
        <p:txBody>
          <a:bodyPr vert="horz" lIns="415586" tIns="207793" rIns="415586" bIns="207793"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1512173" y="9913094"/>
            <a:ext cx="27219117" cy="28037922"/>
          </a:xfrm>
          <a:prstGeom prst="rect">
            <a:avLst/>
          </a:prstGeom>
        </p:spPr>
        <p:txBody>
          <a:bodyPr vert="horz" lIns="415586" tIns="207793" rIns="415586" bIns="20779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1512173" y="39377003"/>
            <a:ext cx="7056808" cy="2261916"/>
          </a:xfrm>
          <a:prstGeom prst="rect">
            <a:avLst/>
          </a:prstGeom>
        </p:spPr>
        <p:txBody>
          <a:bodyPr vert="horz" lIns="415586" tIns="207793" rIns="415586" bIns="207793" rtlCol="0" anchor="ctr"/>
          <a:lstStyle>
            <a:lvl1pPr algn="l">
              <a:defRPr sz="5500">
                <a:solidFill>
                  <a:schemeClr val="tx1">
                    <a:tint val="75000"/>
                  </a:schemeClr>
                </a:solidFill>
              </a:defRPr>
            </a:lvl1pPr>
          </a:lstStyle>
          <a:p>
            <a:fld id="{2388666E-CB9D-445D-8170-0DF22A2B817E}" type="datetimeFigureOut">
              <a:rPr lang="en-GB" smtClean="0"/>
              <a:t>27/06/2016</a:t>
            </a:fld>
            <a:endParaRPr lang="en-GB" dirty="0"/>
          </a:p>
        </p:txBody>
      </p:sp>
      <p:sp>
        <p:nvSpPr>
          <p:cNvPr id="5" name="Footer Placeholder 4"/>
          <p:cNvSpPr>
            <a:spLocks noGrp="1"/>
          </p:cNvSpPr>
          <p:nvPr>
            <p:ph type="ftr" sz="quarter" idx="3"/>
          </p:nvPr>
        </p:nvSpPr>
        <p:spPr>
          <a:xfrm>
            <a:off x="10333183" y="39377003"/>
            <a:ext cx="9577097" cy="2261916"/>
          </a:xfrm>
          <a:prstGeom prst="rect">
            <a:avLst/>
          </a:prstGeom>
        </p:spPr>
        <p:txBody>
          <a:bodyPr vert="horz" lIns="415586" tIns="207793" rIns="415586" bIns="207793" rtlCol="0" anchor="ctr"/>
          <a:lstStyle>
            <a:lvl1pPr algn="ctr">
              <a:defRPr sz="55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21674482" y="39377003"/>
            <a:ext cx="7056808" cy="2261916"/>
          </a:xfrm>
          <a:prstGeom prst="rect">
            <a:avLst/>
          </a:prstGeom>
        </p:spPr>
        <p:txBody>
          <a:bodyPr vert="horz" lIns="415586" tIns="207793" rIns="415586" bIns="207793" rtlCol="0" anchor="ctr"/>
          <a:lstStyle>
            <a:lvl1pPr algn="r">
              <a:defRPr sz="5500">
                <a:solidFill>
                  <a:schemeClr val="tx1">
                    <a:tint val="75000"/>
                  </a:schemeClr>
                </a:solidFill>
              </a:defRPr>
            </a:lvl1pPr>
          </a:lstStyle>
          <a:p>
            <a:fld id="{7A596A6B-E69D-4FA9-9380-59A0C054683A}" type="slidenum">
              <a:rPr lang="en-GB" smtClean="0"/>
              <a:t>‹#›</a:t>
            </a:fld>
            <a:endParaRPr lang="en-GB" dirty="0"/>
          </a:p>
        </p:txBody>
      </p:sp>
    </p:spTree>
    <p:extLst>
      <p:ext uri="{BB962C8B-B14F-4D97-AF65-F5344CB8AC3E}">
        <p14:creationId xmlns:p14="http://schemas.microsoft.com/office/powerpoint/2010/main" val="344972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55857" rtl="0" eaLnBrk="1" latinLnBrk="0" hangingPunct="1">
        <a:spcBef>
          <a:spcPct val="0"/>
        </a:spcBef>
        <a:buNone/>
        <a:defRPr sz="20000" kern="1200">
          <a:solidFill>
            <a:schemeClr val="tx1"/>
          </a:solidFill>
          <a:latin typeface="+mj-lt"/>
          <a:ea typeface="+mj-ea"/>
          <a:cs typeface="+mj-cs"/>
        </a:defRPr>
      </a:lvl1pPr>
    </p:titleStyle>
    <p:bodyStyle>
      <a:lvl1pPr marL="1558446" indent="-1558446" algn="l" defTabSz="4155857" rtl="0" eaLnBrk="1" latinLnBrk="0" hangingPunct="1">
        <a:spcBef>
          <a:spcPct val="20000"/>
        </a:spcBef>
        <a:buFont typeface="Arial" pitchFamily="34" charset="0"/>
        <a:buChar char="•"/>
        <a:defRPr sz="14500" kern="1200">
          <a:solidFill>
            <a:schemeClr val="tx1"/>
          </a:solidFill>
          <a:latin typeface="+mn-lt"/>
          <a:ea typeface="+mn-ea"/>
          <a:cs typeface="+mn-cs"/>
        </a:defRPr>
      </a:lvl1pPr>
      <a:lvl2pPr marL="3376633" indent="-1298705" algn="l" defTabSz="4155857" rtl="0" eaLnBrk="1" latinLnBrk="0" hangingPunct="1">
        <a:spcBef>
          <a:spcPct val="20000"/>
        </a:spcBef>
        <a:buFont typeface="Arial" pitchFamily="34" charset="0"/>
        <a:buChar char="–"/>
        <a:defRPr sz="12700" kern="1200">
          <a:solidFill>
            <a:schemeClr val="tx1"/>
          </a:solidFill>
          <a:latin typeface="+mn-lt"/>
          <a:ea typeface="+mn-ea"/>
          <a:cs typeface="+mn-cs"/>
        </a:defRPr>
      </a:lvl2pPr>
      <a:lvl3pPr marL="5194821" indent="-1038964" algn="l" defTabSz="4155857" rtl="0" eaLnBrk="1" latinLnBrk="0" hangingPunct="1">
        <a:spcBef>
          <a:spcPct val="20000"/>
        </a:spcBef>
        <a:buFont typeface="Arial" pitchFamily="34" charset="0"/>
        <a:buChar char="•"/>
        <a:defRPr sz="10900" kern="1200">
          <a:solidFill>
            <a:schemeClr val="tx1"/>
          </a:solidFill>
          <a:latin typeface="+mn-lt"/>
          <a:ea typeface="+mn-ea"/>
          <a:cs typeface="+mn-cs"/>
        </a:defRPr>
      </a:lvl3pPr>
      <a:lvl4pPr marL="7272749" indent="-1038964" algn="l" defTabSz="4155857"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350677" indent="-1038964" algn="l" defTabSz="4155857"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28606" indent="-1038964" algn="l" defTabSz="4155857"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06534" indent="-1038964" algn="l" defTabSz="4155857"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584462" indent="-1038964" algn="l" defTabSz="4155857"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662390" indent="-1038964" algn="l" defTabSz="4155857"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55857" rtl="0" eaLnBrk="1" latinLnBrk="0" hangingPunct="1">
        <a:defRPr sz="8200" kern="1200">
          <a:solidFill>
            <a:schemeClr val="tx1"/>
          </a:solidFill>
          <a:latin typeface="+mn-lt"/>
          <a:ea typeface="+mn-ea"/>
          <a:cs typeface="+mn-cs"/>
        </a:defRPr>
      </a:lvl1pPr>
      <a:lvl2pPr marL="2077928" algn="l" defTabSz="4155857" rtl="0" eaLnBrk="1" latinLnBrk="0" hangingPunct="1">
        <a:defRPr sz="8200" kern="1200">
          <a:solidFill>
            <a:schemeClr val="tx1"/>
          </a:solidFill>
          <a:latin typeface="+mn-lt"/>
          <a:ea typeface="+mn-ea"/>
          <a:cs typeface="+mn-cs"/>
        </a:defRPr>
      </a:lvl2pPr>
      <a:lvl3pPr marL="4155857" algn="l" defTabSz="4155857" rtl="0" eaLnBrk="1" latinLnBrk="0" hangingPunct="1">
        <a:defRPr sz="8200" kern="1200">
          <a:solidFill>
            <a:schemeClr val="tx1"/>
          </a:solidFill>
          <a:latin typeface="+mn-lt"/>
          <a:ea typeface="+mn-ea"/>
          <a:cs typeface="+mn-cs"/>
        </a:defRPr>
      </a:lvl3pPr>
      <a:lvl4pPr marL="6233785" algn="l" defTabSz="4155857" rtl="0" eaLnBrk="1" latinLnBrk="0" hangingPunct="1">
        <a:defRPr sz="8200" kern="1200">
          <a:solidFill>
            <a:schemeClr val="tx1"/>
          </a:solidFill>
          <a:latin typeface="+mn-lt"/>
          <a:ea typeface="+mn-ea"/>
          <a:cs typeface="+mn-cs"/>
        </a:defRPr>
      </a:lvl4pPr>
      <a:lvl5pPr marL="8311713" algn="l" defTabSz="4155857" rtl="0" eaLnBrk="1" latinLnBrk="0" hangingPunct="1">
        <a:defRPr sz="8200" kern="1200">
          <a:solidFill>
            <a:schemeClr val="tx1"/>
          </a:solidFill>
          <a:latin typeface="+mn-lt"/>
          <a:ea typeface="+mn-ea"/>
          <a:cs typeface="+mn-cs"/>
        </a:defRPr>
      </a:lvl5pPr>
      <a:lvl6pPr marL="10389641" algn="l" defTabSz="4155857" rtl="0" eaLnBrk="1" latinLnBrk="0" hangingPunct="1">
        <a:defRPr sz="8200" kern="1200">
          <a:solidFill>
            <a:schemeClr val="tx1"/>
          </a:solidFill>
          <a:latin typeface="+mn-lt"/>
          <a:ea typeface="+mn-ea"/>
          <a:cs typeface="+mn-cs"/>
        </a:defRPr>
      </a:lvl6pPr>
      <a:lvl7pPr marL="12467570" algn="l" defTabSz="4155857" rtl="0" eaLnBrk="1" latinLnBrk="0" hangingPunct="1">
        <a:defRPr sz="8200" kern="1200">
          <a:solidFill>
            <a:schemeClr val="tx1"/>
          </a:solidFill>
          <a:latin typeface="+mn-lt"/>
          <a:ea typeface="+mn-ea"/>
          <a:cs typeface="+mn-cs"/>
        </a:defRPr>
      </a:lvl7pPr>
      <a:lvl8pPr marL="14545498" algn="l" defTabSz="4155857" rtl="0" eaLnBrk="1" latinLnBrk="0" hangingPunct="1">
        <a:defRPr sz="8200" kern="1200">
          <a:solidFill>
            <a:schemeClr val="tx1"/>
          </a:solidFill>
          <a:latin typeface="+mn-lt"/>
          <a:ea typeface="+mn-ea"/>
          <a:cs typeface="+mn-cs"/>
        </a:defRPr>
      </a:lvl8pPr>
      <a:lvl9pPr marL="16623426" algn="l" defTabSz="4155857"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800251" y="4392465"/>
            <a:ext cx="26642960" cy="3046988"/>
          </a:xfrm>
          <a:prstGeom prst="rect">
            <a:avLst/>
          </a:prstGeom>
          <a:noFill/>
          <a:ln>
            <a:noFill/>
          </a:ln>
        </p:spPr>
        <p:txBody>
          <a:bodyPr wrap="square" rtlCol="0">
            <a:spAutoFit/>
          </a:bodyPr>
          <a:lstStyle/>
          <a:p>
            <a:pPr algn="ctr"/>
            <a:endParaRPr lang="en-GB" sz="2000" b="1" dirty="0" smtClean="0"/>
          </a:p>
          <a:p>
            <a:pPr algn="ctr"/>
            <a:r>
              <a:rPr lang="en-GB" sz="5400" b="1" dirty="0"/>
              <a:t>Group Poetry Therapy for Clients Recovering from Anorexia: An Interpretative Phenomenological Analysis of Client </a:t>
            </a:r>
            <a:r>
              <a:rPr lang="en-GB" sz="5400" b="1" dirty="0" smtClean="0"/>
              <a:t>Experience</a:t>
            </a:r>
          </a:p>
          <a:p>
            <a:pPr algn="ctr"/>
            <a:endParaRPr lang="en-GB" sz="3200" dirty="0" smtClean="0"/>
          </a:p>
          <a:p>
            <a:pPr algn="ctr"/>
            <a:r>
              <a:rPr lang="en-GB" sz="3200" dirty="0" smtClean="0"/>
              <a:t>Christine Ramsey-Wade - Senior Lecturer in Counselling Psychology, UWE Bristol and Psychologist / Psychotherapist, The Priory Hospital </a:t>
            </a:r>
            <a:r>
              <a:rPr lang="en-GB" sz="3200" dirty="0" smtClean="0"/>
              <a:t>Bristol</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792926" y="1510771"/>
            <a:ext cx="6722293" cy="2595036"/>
          </a:xfrm>
          <a:prstGeom prst="rect">
            <a:avLst/>
          </a:prstGeom>
        </p:spPr>
      </p:pic>
      <p:sp>
        <p:nvSpPr>
          <p:cNvPr id="9" name="TextBox 8"/>
          <p:cNvSpPr txBox="1"/>
          <p:nvPr/>
        </p:nvSpPr>
        <p:spPr>
          <a:xfrm>
            <a:off x="1800251" y="7704833"/>
            <a:ext cx="12923168" cy="13372892"/>
          </a:xfrm>
          <a:prstGeom prst="rect">
            <a:avLst/>
          </a:prstGeom>
          <a:noFill/>
          <a:ln cap="rnd">
            <a:solidFill>
              <a:schemeClr val="tx1"/>
            </a:solidFill>
            <a:bevel/>
          </a:ln>
        </p:spPr>
        <p:txBody>
          <a:bodyPr wrap="square" rtlCol="0">
            <a:spAutoFit/>
          </a:bodyPr>
          <a:lstStyle/>
          <a:p>
            <a:pPr algn="ctr"/>
            <a:r>
              <a:rPr lang="en-GB" sz="3600" b="1" dirty="0" smtClean="0"/>
              <a:t>1. Is Poetry Therapy an Appropriate Treatment for Anorexia?</a:t>
            </a:r>
          </a:p>
          <a:p>
            <a:endParaRPr lang="en-GB" sz="2400" dirty="0" smtClean="0"/>
          </a:p>
          <a:p>
            <a:pPr>
              <a:lnSpc>
                <a:spcPts val="3700"/>
              </a:lnSpc>
            </a:pPr>
            <a:r>
              <a:rPr lang="en-GB" sz="2800" dirty="0"/>
              <a:t>Poetry therapy, also known as bibliotherapy or therapeutic creative writing, is an arts-based therapy which uses creative writing or published literature for therapeutic means.  It overlaps and complements the field of expressive writing, while containing many distinct features as a psychotherapeutic intervention.  </a:t>
            </a:r>
            <a:r>
              <a:rPr lang="en-GB" sz="2800" dirty="0" smtClean="0"/>
              <a:t>Mazza (2003) developed a </a:t>
            </a:r>
            <a:r>
              <a:rPr lang="en-GB" sz="2800" dirty="0"/>
              <a:t>multidimensional clinical model of poetry therapy, which was then empirically tested via therapist surveys to verify its accurate representation of current practice (Mazza and Hayton, 2013).  This model is known as the RES model, as shown in Figure 1.  </a:t>
            </a:r>
            <a:endParaRPr lang="en-GB" sz="2800" dirty="0" smtClean="0"/>
          </a:p>
          <a:p>
            <a:pPr>
              <a:lnSpc>
                <a:spcPts val="3700"/>
              </a:lnSpc>
            </a:pPr>
            <a:endParaRPr lang="en-GB" sz="2800" dirty="0"/>
          </a:p>
          <a:p>
            <a:pPr algn="ctr"/>
            <a:r>
              <a:rPr lang="en-GB" sz="2800" dirty="0"/>
              <a:t>Figure 1: Mazza’s (2003) RES model of poetry therapy</a:t>
            </a:r>
          </a:p>
          <a:p>
            <a:pPr algn="ctr"/>
            <a:endParaRPr lang="en-GB" sz="2800" dirty="0"/>
          </a:p>
          <a:p>
            <a:r>
              <a:rPr lang="en-GB" sz="3600" b="1" u="sng" dirty="0"/>
              <a:t>R</a:t>
            </a:r>
            <a:r>
              <a:rPr lang="en-GB" sz="2800" b="1" dirty="0"/>
              <a:t>eceptive-Prescriptive</a:t>
            </a:r>
            <a:r>
              <a:rPr lang="en-GB" sz="2800" dirty="0"/>
              <a:t> mode – introducing published work into sessions for therapeutic ends</a:t>
            </a:r>
          </a:p>
          <a:p>
            <a:endParaRPr lang="en-GB" sz="2800" dirty="0"/>
          </a:p>
          <a:p>
            <a:r>
              <a:rPr lang="en-GB" sz="3600" b="1" u="sng" dirty="0"/>
              <a:t>E</a:t>
            </a:r>
            <a:r>
              <a:rPr lang="en-GB" sz="2800" b="1" dirty="0"/>
              <a:t>xpressive-Creative</a:t>
            </a:r>
            <a:r>
              <a:rPr lang="en-GB" sz="2800" dirty="0"/>
              <a:t> mode – encouraging client expression through writing</a:t>
            </a:r>
          </a:p>
          <a:p>
            <a:endParaRPr lang="en-GB" sz="2800" dirty="0"/>
          </a:p>
          <a:p>
            <a:r>
              <a:rPr lang="en-GB" sz="3600" b="1" u="sng" dirty="0"/>
              <a:t>S</a:t>
            </a:r>
            <a:r>
              <a:rPr lang="en-GB" sz="2800" b="1" dirty="0"/>
              <a:t>ymbolic-Ceremonial</a:t>
            </a:r>
            <a:r>
              <a:rPr lang="en-GB" sz="2800" dirty="0"/>
              <a:t> mode – the therapeutic use of performance and recitation</a:t>
            </a:r>
          </a:p>
          <a:p>
            <a:pPr>
              <a:lnSpc>
                <a:spcPts val="3700"/>
              </a:lnSpc>
            </a:pPr>
            <a:endParaRPr lang="en-GB" sz="2800" dirty="0"/>
          </a:p>
          <a:p>
            <a:pPr>
              <a:lnSpc>
                <a:spcPts val="3700"/>
              </a:lnSpc>
            </a:pPr>
            <a:r>
              <a:rPr lang="en-GB" sz="2800" dirty="0" smtClean="0"/>
              <a:t>Often </a:t>
            </a:r>
            <a:r>
              <a:rPr lang="en-GB" sz="2800" dirty="0"/>
              <a:t>offered in a group format, this intervention lends itself well to a hospital environment and clients recovering from anorexia nervosa, as it helps to reconnect clients with a range of vocabulary around emotional experience, and provides a supportive space where they can articulate their complex and conflicting experiences of recovery. </a:t>
            </a:r>
            <a:r>
              <a:rPr lang="en-GB" sz="2800" dirty="0" smtClean="0"/>
              <a:t>However, the </a:t>
            </a:r>
            <a:r>
              <a:rPr lang="en-GB" sz="2800" dirty="0"/>
              <a:t>majority of books and articles on the topic consist of anecdotal, first-person accounts of clinical practice, with speculation around the processes that may be at work.  While the consensus of expert opinion around the benefits of poetry therapy may not be misplaced, more empirical research is needed to evidence the potential impact of this intervention for new audiences.  </a:t>
            </a:r>
          </a:p>
        </p:txBody>
      </p:sp>
      <p:sp>
        <p:nvSpPr>
          <p:cNvPr id="10" name="TextBox 9"/>
          <p:cNvSpPr txBox="1"/>
          <p:nvPr/>
        </p:nvSpPr>
        <p:spPr>
          <a:xfrm>
            <a:off x="1800251" y="21746393"/>
            <a:ext cx="12923168" cy="8386911"/>
          </a:xfrm>
          <a:prstGeom prst="rect">
            <a:avLst/>
          </a:prstGeom>
          <a:noFill/>
          <a:ln>
            <a:solidFill>
              <a:schemeClr val="tx1"/>
            </a:solidFill>
          </a:ln>
        </p:spPr>
        <p:txBody>
          <a:bodyPr wrap="square" rtlCol="0">
            <a:spAutoFit/>
          </a:bodyPr>
          <a:lstStyle/>
          <a:p>
            <a:pPr algn="ctr"/>
            <a:r>
              <a:rPr lang="en-GB" sz="3600" b="1" dirty="0"/>
              <a:t>2</a:t>
            </a:r>
            <a:r>
              <a:rPr lang="en-GB" sz="3600" b="1" dirty="0" smtClean="0"/>
              <a:t>. </a:t>
            </a:r>
            <a:r>
              <a:rPr lang="en-GB" sz="3600" b="1" dirty="0"/>
              <a:t>Research Questions</a:t>
            </a:r>
          </a:p>
          <a:p>
            <a:endParaRPr lang="en-GB" sz="2800" b="1" dirty="0" smtClean="0"/>
          </a:p>
          <a:p>
            <a:pPr>
              <a:lnSpc>
                <a:spcPts val="3800"/>
              </a:lnSpc>
            </a:pPr>
            <a:r>
              <a:rPr lang="en-GB" sz="2800" dirty="0"/>
              <a:t>This project aims to give voice to clients’ lived experience of poetry therapy groups as part of an eating disorder treatment programme.   The main and sub-research questions are</a:t>
            </a:r>
            <a:r>
              <a:rPr lang="en-GB" sz="2800" dirty="0" smtClean="0"/>
              <a:t>:</a:t>
            </a:r>
          </a:p>
          <a:p>
            <a:pPr>
              <a:lnSpc>
                <a:spcPts val="3800"/>
              </a:lnSpc>
            </a:pPr>
            <a:endParaRPr lang="en-GB" sz="2800" dirty="0"/>
          </a:p>
          <a:p>
            <a:pPr marL="457200" lvl="0" indent="-457200">
              <a:lnSpc>
                <a:spcPts val="3800"/>
              </a:lnSpc>
              <a:buFont typeface="Arial" panose="020B0604020202020204" pitchFamily="34" charset="0"/>
              <a:buChar char="•"/>
            </a:pPr>
            <a:r>
              <a:rPr lang="en-GB" sz="2800" b="1" dirty="0"/>
              <a:t>What are clients’ experiences of therapeutic writing or poetry therapy groups, as part of an eating disorder treatment programme</a:t>
            </a:r>
            <a:r>
              <a:rPr lang="en-GB" sz="2800" b="1" dirty="0" smtClean="0"/>
              <a:t>?</a:t>
            </a:r>
          </a:p>
          <a:p>
            <a:pPr marL="2535128" lvl="1" indent="-457200">
              <a:lnSpc>
                <a:spcPts val="3800"/>
              </a:lnSpc>
              <a:buFont typeface="Arial" panose="020B0604020202020204" pitchFamily="34" charset="0"/>
              <a:buChar char="•"/>
            </a:pPr>
            <a:r>
              <a:rPr lang="en-GB" sz="2800" b="1" dirty="0" smtClean="0"/>
              <a:t>What </a:t>
            </a:r>
            <a:r>
              <a:rPr lang="en-GB" sz="2800" b="1" dirty="0"/>
              <a:t>are its challenges, as they perceive them?</a:t>
            </a:r>
          </a:p>
          <a:p>
            <a:pPr marL="2535128" lvl="1" indent="-457200">
              <a:lnSpc>
                <a:spcPts val="3800"/>
              </a:lnSpc>
              <a:buFont typeface="Arial" panose="020B0604020202020204" pitchFamily="34" charset="0"/>
              <a:buChar char="•"/>
            </a:pPr>
            <a:r>
              <a:rPr lang="en-GB" sz="2800" b="1" dirty="0"/>
              <a:t>What are its benefits?</a:t>
            </a:r>
          </a:p>
          <a:p>
            <a:pPr marL="2535128" lvl="1" indent="-457200">
              <a:lnSpc>
                <a:spcPts val="3800"/>
              </a:lnSpc>
              <a:buFont typeface="Arial" panose="020B0604020202020204" pitchFamily="34" charset="0"/>
              <a:buChar char="•"/>
            </a:pPr>
            <a:r>
              <a:rPr lang="en-GB" sz="2800" b="1" dirty="0"/>
              <a:t>How does the group have these impacts?</a:t>
            </a:r>
          </a:p>
          <a:p>
            <a:pPr>
              <a:lnSpc>
                <a:spcPts val="3800"/>
              </a:lnSpc>
            </a:pPr>
            <a:r>
              <a:rPr lang="en-GB" sz="2800" dirty="0"/>
              <a:t> </a:t>
            </a:r>
          </a:p>
          <a:p>
            <a:pPr>
              <a:lnSpc>
                <a:spcPts val="3800"/>
              </a:lnSpc>
            </a:pPr>
            <a:r>
              <a:rPr lang="en-GB" sz="2800" dirty="0"/>
              <a:t>The main objective of this study is to produce a UK-based, rigorous piece of qualitative research on poetry therapy, to inform and contribute to the embryonic evidence base around this intervention.  An additional objective, through approaching this topic in this way, is to provide specific information on service users’ views of the place of group poetry therapy in eating disorder treatment programmes. </a:t>
            </a:r>
            <a:endParaRPr lang="en-GB" sz="2800" dirty="0" smtClean="0"/>
          </a:p>
        </p:txBody>
      </p:sp>
      <p:sp>
        <p:nvSpPr>
          <p:cNvPr id="12" name="TextBox 11"/>
          <p:cNvSpPr txBox="1"/>
          <p:nvPr/>
        </p:nvSpPr>
        <p:spPr>
          <a:xfrm>
            <a:off x="1800251" y="30963417"/>
            <a:ext cx="12923168" cy="7184018"/>
          </a:xfrm>
          <a:prstGeom prst="rect">
            <a:avLst/>
          </a:prstGeom>
          <a:noFill/>
          <a:ln>
            <a:solidFill>
              <a:schemeClr val="tx1"/>
            </a:solidFill>
          </a:ln>
        </p:spPr>
        <p:txBody>
          <a:bodyPr wrap="square" rtlCol="0">
            <a:spAutoFit/>
          </a:bodyPr>
          <a:lstStyle/>
          <a:p>
            <a:pPr algn="ctr"/>
            <a:r>
              <a:rPr lang="en-GB" sz="3600" b="1" dirty="0" smtClean="0"/>
              <a:t>3. Method</a:t>
            </a:r>
          </a:p>
          <a:p>
            <a:endParaRPr lang="en-GB" sz="2400" dirty="0"/>
          </a:p>
          <a:p>
            <a:pPr>
              <a:lnSpc>
                <a:spcPts val="3700"/>
              </a:lnSpc>
            </a:pPr>
            <a:r>
              <a:rPr lang="en-GB" sz="2800" dirty="0" smtClean="0"/>
              <a:t>After ethical approval for this project was received from the Health and Applied Sciences Research Ethics Committee at the University of the West of England, Bristol, 22 participants </a:t>
            </a:r>
            <a:r>
              <a:rPr lang="en-GB" sz="2800" dirty="0"/>
              <a:t>who </a:t>
            </a:r>
            <a:r>
              <a:rPr lang="en-GB" sz="2800" dirty="0" smtClean="0"/>
              <a:t>had </a:t>
            </a:r>
            <a:r>
              <a:rPr lang="en-GB" sz="2800" dirty="0"/>
              <a:t>experience of a poetry therapy group while </a:t>
            </a:r>
            <a:r>
              <a:rPr lang="en-GB" sz="2800" dirty="0" smtClean="0"/>
              <a:t>receiving inpatient treatment </a:t>
            </a:r>
            <a:r>
              <a:rPr lang="en-GB" sz="2800" dirty="0"/>
              <a:t>for anorexia </a:t>
            </a:r>
            <a:r>
              <a:rPr lang="en-GB" sz="2800" dirty="0" smtClean="0"/>
              <a:t>were invited </a:t>
            </a:r>
            <a:r>
              <a:rPr lang="en-GB" sz="2800" dirty="0"/>
              <a:t>to take </a:t>
            </a:r>
            <a:r>
              <a:rPr lang="en-GB" sz="2800" dirty="0" smtClean="0"/>
              <a:t>part.  Only participants who had completed their inpatient treatment or treatment within a specialist eating disorder service were included in the study, for ethical reasons.  Two participants took part in </a:t>
            </a:r>
            <a:r>
              <a:rPr lang="en-GB" sz="2800" dirty="0"/>
              <a:t>semi-structured interviews </a:t>
            </a:r>
            <a:r>
              <a:rPr lang="en-GB" sz="2800" dirty="0" smtClean="0"/>
              <a:t>examining </a:t>
            </a:r>
            <a:r>
              <a:rPr lang="en-GB" sz="2800" dirty="0"/>
              <a:t>their experience of the intervention, both in terms of what was helpful and </a:t>
            </a:r>
            <a:r>
              <a:rPr lang="en-GB" sz="2800" dirty="0" smtClean="0"/>
              <a:t>unhelpful, </a:t>
            </a:r>
            <a:r>
              <a:rPr lang="en-GB" sz="2800" dirty="0"/>
              <a:t>and how these effects took </a:t>
            </a:r>
            <a:r>
              <a:rPr lang="en-GB" sz="2800" dirty="0" smtClean="0"/>
              <a:t>place, resulting in 2.5 hours of transcribed </a:t>
            </a:r>
            <a:r>
              <a:rPr lang="en-GB" sz="2800" dirty="0"/>
              <a:t>interview </a:t>
            </a:r>
            <a:r>
              <a:rPr lang="en-GB" sz="2800" dirty="0" smtClean="0"/>
              <a:t>data.  Each participant was given a pseudonym to preserve anonymity, and consent was obtained to share data excerpts for research purposes.  The data will </a:t>
            </a:r>
            <a:r>
              <a:rPr lang="en-GB" sz="2800" dirty="0"/>
              <a:t>be analysed using Interpretative Phenomenological Analysis to examine the first-person, lived experience of this </a:t>
            </a:r>
            <a:r>
              <a:rPr lang="en-GB" sz="2800" dirty="0" smtClean="0"/>
              <a:t>intervention, </a:t>
            </a:r>
            <a:r>
              <a:rPr lang="en-GB" sz="2800" dirty="0"/>
              <a:t>and </a:t>
            </a:r>
            <a:r>
              <a:rPr lang="en-GB" sz="2800" dirty="0" smtClean="0"/>
              <a:t>written up as a qualitative case study. </a:t>
            </a:r>
            <a:endParaRPr lang="en-GB" sz="2800" dirty="0"/>
          </a:p>
        </p:txBody>
      </p:sp>
      <p:sp>
        <p:nvSpPr>
          <p:cNvPr id="14" name="TextBox 13"/>
          <p:cNvSpPr txBox="1"/>
          <p:nvPr/>
        </p:nvSpPr>
        <p:spPr>
          <a:xfrm>
            <a:off x="15625787" y="7704832"/>
            <a:ext cx="12817424" cy="18682037"/>
          </a:xfrm>
          <a:prstGeom prst="rect">
            <a:avLst/>
          </a:prstGeom>
          <a:noFill/>
          <a:ln>
            <a:solidFill>
              <a:schemeClr val="tx1"/>
            </a:solidFill>
          </a:ln>
        </p:spPr>
        <p:txBody>
          <a:bodyPr wrap="square" rtlCol="0">
            <a:spAutoFit/>
          </a:bodyPr>
          <a:lstStyle/>
          <a:p>
            <a:pPr algn="ctr"/>
            <a:r>
              <a:rPr lang="en-GB" sz="3600" b="1" dirty="0" smtClean="0"/>
              <a:t>4. Initial Findings</a:t>
            </a:r>
          </a:p>
          <a:p>
            <a:pPr marL="342900" indent="-342900">
              <a:buFont typeface="Arial" pitchFamily="34" charset="0"/>
              <a:buChar char="•"/>
            </a:pPr>
            <a:endParaRPr lang="en-GB" sz="2400" dirty="0" smtClean="0"/>
          </a:p>
          <a:p>
            <a:r>
              <a:rPr lang="en-GB" sz="2800" dirty="0" smtClean="0"/>
              <a:t>Initial readings of the transcripts have produced several items which may become a theme around </a:t>
            </a:r>
            <a:r>
              <a:rPr lang="en-GB" sz="2800" b="1" i="1" dirty="0" smtClean="0"/>
              <a:t>expression</a:t>
            </a:r>
            <a:r>
              <a:rPr lang="en-GB" sz="2800" dirty="0" smtClean="0"/>
              <a:t> as the analysis progresses.  Participants experienced difficulties in communicating their pain, using their under-weight bodies to communicate their emotions instead.  They described being well-rehearsed in ‘the right answers’ in talking therapies, and how creative therapies using rhythm and metaphor enabled them to find more functional means of expressing their experiences.  </a:t>
            </a:r>
          </a:p>
          <a:p>
            <a:endParaRPr lang="en-GB" sz="2800" dirty="0"/>
          </a:p>
          <a:p>
            <a:r>
              <a:rPr lang="en-GB" sz="2800" dirty="0" smtClean="0"/>
              <a:t>Sarah: </a:t>
            </a:r>
            <a:r>
              <a:rPr lang="en-GB" sz="2800" i="1" dirty="0"/>
              <a:t>Because it’s almost like, sometimes I feel like saying, like when people say, ‘So how are you </a:t>
            </a:r>
            <a:r>
              <a:rPr lang="en-GB" sz="2800" i="1" dirty="0" smtClean="0"/>
              <a:t>feeling?’, um</a:t>
            </a:r>
            <a:r>
              <a:rPr lang="en-GB" sz="2800" i="1" dirty="0"/>
              <a:t>, like, I know the feeling words like I can read a dictionary I know but none of them seem to match what I </a:t>
            </a:r>
            <a:r>
              <a:rPr lang="en-GB" sz="2800" i="1" dirty="0" smtClean="0"/>
              <a:t>want to </a:t>
            </a:r>
            <a:r>
              <a:rPr lang="en-GB" sz="2800" i="1" dirty="0"/>
              <a:t>tell you I </a:t>
            </a:r>
            <a:r>
              <a:rPr lang="en-GB" sz="2800" i="1" dirty="0" smtClean="0"/>
              <a:t>feel, um</a:t>
            </a:r>
            <a:r>
              <a:rPr lang="en-GB" sz="2800" i="1" dirty="0"/>
              <a:t>, and so actually </a:t>
            </a:r>
            <a:r>
              <a:rPr lang="en-GB" sz="2800" i="1" dirty="0" smtClean="0"/>
              <a:t>metaphors come closer</a:t>
            </a:r>
          </a:p>
          <a:p>
            <a:endParaRPr lang="en-GB" sz="2800" i="1" dirty="0"/>
          </a:p>
          <a:p>
            <a:r>
              <a:rPr lang="en-GB" sz="2800" dirty="0" smtClean="0"/>
              <a:t>Sunita</a:t>
            </a:r>
            <a:r>
              <a:rPr lang="en-GB" sz="2800" i="1" dirty="0" smtClean="0"/>
              <a:t>: </a:t>
            </a:r>
            <a:r>
              <a:rPr lang="en-GB" sz="2800" i="1" dirty="0"/>
              <a:t>I’m like well-rehearsed </a:t>
            </a:r>
            <a:r>
              <a:rPr lang="en-GB" sz="2800" i="1" dirty="0" smtClean="0"/>
              <a:t>in therapy </a:t>
            </a:r>
            <a:r>
              <a:rPr lang="en-GB" sz="2800" i="1" dirty="0"/>
              <a:t>years and years of it so I know what to </a:t>
            </a:r>
            <a:r>
              <a:rPr lang="en-GB" sz="2800" i="1" dirty="0" smtClean="0"/>
              <a:t>say … </a:t>
            </a:r>
            <a:r>
              <a:rPr lang="en-GB" sz="2800" i="1" dirty="0"/>
              <a:t>whereas the creative more creative </a:t>
            </a:r>
            <a:r>
              <a:rPr lang="en-GB" sz="2800" i="1" dirty="0" smtClean="0"/>
              <a:t>arts-based therapies they </a:t>
            </a:r>
            <a:r>
              <a:rPr lang="en-GB" sz="2800" i="1" dirty="0"/>
              <a:t>get out those words </a:t>
            </a:r>
            <a:r>
              <a:rPr lang="en-GB" sz="2800" i="1" dirty="0" smtClean="0"/>
              <a:t>that maybe</a:t>
            </a:r>
            <a:r>
              <a:rPr lang="en-GB" sz="2800" i="1" dirty="0"/>
              <a:t>, you wouldn’t, </a:t>
            </a:r>
            <a:r>
              <a:rPr lang="en-GB" sz="2800" i="1" dirty="0" smtClean="0"/>
              <a:t>have … </a:t>
            </a:r>
            <a:r>
              <a:rPr lang="en-GB" sz="2800" i="1" dirty="0"/>
              <a:t>I believe not being able to say how you feel is one of the key reason well one of one of one of the reasons that people turn to </a:t>
            </a:r>
            <a:r>
              <a:rPr lang="en-GB" sz="2800" i="1" dirty="0" smtClean="0"/>
              <a:t>anorexia, it’s </a:t>
            </a:r>
            <a:r>
              <a:rPr lang="en-GB" sz="2800" i="1" dirty="0"/>
              <a:t>a way of … it’s it’s a way of expressing how you feel through your </a:t>
            </a:r>
            <a:r>
              <a:rPr lang="en-GB" sz="2800" i="1" dirty="0" smtClean="0"/>
              <a:t>body and </a:t>
            </a:r>
            <a:r>
              <a:rPr lang="en-GB" sz="2800" i="1" dirty="0"/>
              <a:t>it’s also a way of numbing how you feel, through your body </a:t>
            </a:r>
            <a:endParaRPr lang="en-GB" sz="2800" i="1" dirty="0" smtClean="0"/>
          </a:p>
          <a:p>
            <a:endParaRPr lang="en-GB" sz="2800" i="1" dirty="0"/>
          </a:p>
          <a:p>
            <a:r>
              <a:rPr lang="en-GB" sz="2800" dirty="0" smtClean="0"/>
              <a:t>Sarah</a:t>
            </a:r>
            <a:r>
              <a:rPr lang="en-GB" sz="2800" i="1" dirty="0" smtClean="0"/>
              <a:t>: </a:t>
            </a:r>
            <a:r>
              <a:rPr lang="en-GB" sz="2800" i="1" dirty="0"/>
              <a:t>A</a:t>
            </a:r>
            <a:r>
              <a:rPr lang="en-GB" sz="2800" i="1" dirty="0" smtClean="0"/>
              <a:t>nd </a:t>
            </a:r>
            <a:r>
              <a:rPr lang="en-GB" sz="2800" i="1" dirty="0"/>
              <a:t>also maybe metaphors allow you to like, externalise it almost </a:t>
            </a:r>
            <a:r>
              <a:rPr lang="en-GB" sz="2800" i="1" dirty="0" smtClean="0"/>
              <a:t>and </a:t>
            </a:r>
            <a:r>
              <a:rPr lang="en-GB" sz="2800" i="1" dirty="0"/>
              <a:t>make it something that you can see or you can </a:t>
            </a:r>
            <a:r>
              <a:rPr lang="en-GB" sz="2800" i="1" dirty="0" smtClean="0"/>
              <a:t>imagine seeing </a:t>
            </a:r>
            <a:r>
              <a:rPr lang="en-GB" sz="2800" i="1" dirty="0"/>
              <a:t>or smelling or </a:t>
            </a:r>
            <a:r>
              <a:rPr lang="en-GB" sz="2800" i="1" dirty="0" smtClean="0"/>
              <a:t>touching whereas </a:t>
            </a:r>
            <a:r>
              <a:rPr lang="en-GB" sz="2800" i="1" dirty="0"/>
              <a:t>sometimes emotions just feel a bit, like I can’t touch </a:t>
            </a:r>
            <a:r>
              <a:rPr lang="en-GB" sz="2800" i="1" dirty="0" smtClean="0"/>
              <a:t>them I </a:t>
            </a:r>
            <a:r>
              <a:rPr lang="en-GB" sz="2800" i="1" dirty="0"/>
              <a:t>can’t hold </a:t>
            </a:r>
            <a:r>
              <a:rPr lang="en-GB" sz="2800" i="1" dirty="0" smtClean="0"/>
              <a:t>it I </a:t>
            </a:r>
            <a:r>
              <a:rPr lang="en-GB" sz="2800" i="1" dirty="0"/>
              <a:t>don’t know what it is and therefore it’s </a:t>
            </a:r>
            <a:r>
              <a:rPr lang="en-GB" sz="2800" i="1" dirty="0" smtClean="0"/>
              <a:t>scary, whereas </a:t>
            </a:r>
            <a:r>
              <a:rPr lang="en-GB" sz="2800" i="1" dirty="0"/>
              <a:t>at least, and I like things that I can, </a:t>
            </a:r>
            <a:r>
              <a:rPr lang="en-GB" sz="2800" i="1" dirty="0" smtClean="0"/>
              <a:t>touch and </a:t>
            </a:r>
            <a:r>
              <a:rPr lang="en-GB" sz="2800" i="1" dirty="0"/>
              <a:t>hold and know</a:t>
            </a:r>
          </a:p>
          <a:p>
            <a:endParaRPr lang="en-GB" sz="2800" i="1" dirty="0"/>
          </a:p>
          <a:p>
            <a:r>
              <a:rPr lang="en-GB" sz="2800" dirty="0" smtClean="0"/>
              <a:t>Participants therefore exhorted commissioners to </a:t>
            </a:r>
            <a:r>
              <a:rPr lang="en-GB" sz="2800" b="1" i="1" dirty="0" smtClean="0"/>
              <a:t>commission arts-based therapies </a:t>
            </a:r>
            <a:r>
              <a:rPr lang="en-GB" sz="2800" dirty="0" smtClean="0"/>
              <a:t>in therapeutic programmes, arguing that eating disorders are complex experiences with many inter-related causes that therefore warrant a range of psychological therapies to enable recovery.</a:t>
            </a:r>
          </a:p>
          <a:p>
            <a:endParaRPr lang="en-GB" sz="2800" dirty="0"/>
          </a:p>
          <a:p>
            <a:r>
              <a:rPr lang="en-GB" sz="2800" dirty="0" smtClean="0"/>
              <a:t>Sarah: </a:t>
            </a:r>
            <a:r>
              <a:rPr lang="en-GB" sz="2800" i="1" dirty="0"/>
              <a:t>it gets to a part, of your brain that, is where the root of the eating disorder </a:t>
            </a:r>
            <a:r>
              <a:rPr lang="en-GB" sz="2800" i="1" dirty="0" smtClean="0"/>
              <a:t>lies. Eating </a:t>
            </a:r>
            <a:r>
              <a:rPr lang="en-GB" sz="2800" i="1" dirty="0"/>
              <a:t>disorders aren’t … eating disorders are </a:t>
            </a:r>
            <a:r>
              <a:rPr lang="en-GB" sz="2800" i="1" dirty="0" smtClean="0"/>
              <a:t>everything, </a:t>
            </a:r>
            <a:r>
              <a:rPr lang="en-GB" sz="2800" i="1" dirty="0"/>
              <a:t>which makes them really </a:t>
            </a:r>
            <a:r>
              <a:rPr lang="en-GB" sz="2800" i="1" dirty="0" smtClean="0"/>
              <a:t>complicated, cos </a:t>
            </a:r>
            <a:r>
              <a:rPr lang="en-GB" sz="2800" i="1" dirty="0"/>
              <a:t>eating disorders are both thought </a:t>
            </a:r>
            <a:r>
              <a:rPr lang="en-GB" sz="2800" i="1" dirty="0" smtClean="0"/>
              <a:t>processes and </a:t>
            </a:r>
            <a:r>
              <a:rPr lang="en-GB" sz="2800" i="1" u="sng" dirty="0"/>
              <a:t>rules</a:t>
            </a:r>
            <a:r>
              <a:rPr lang="en-GB" sz="2800" i="1" dirty="0"/>
              <a:t> and all of that stuff but they’re also physical </a:t>
            </a:r>
            <a:r>
              <a:rPr lang="en-GB" sz="2800" i="1" dirty="0" smtClean="0"/>
              <a:t>sensations, emotions</a:t>
            </a:r>
            <a:r>
              <a:rPr lang="en-GB" sz="2800" i="1" dirty="0"/>
              <a:t>, they’re a, a fear of, things you can’t grab </a:t>
            </a:r>
            <a:r>
              <a:rPr lang="en-GB" sz="2800" i="1" dirty="0" smtClean="0"/>
              <a:t>onto, and the </a:t>
            </a:r>
            <a:r>
              <a:rPr lang="en-GB" sz="2800" i="1" dirty="0"/>
              <a:t>poetry group gets to that part of your </a:t>
            </a:r>
            <a:r>
              <a:rPr lang="en-GB" sz="2800" i="1" dirty="0" smtClean="0"/>
              <a:t>brain in a </a:t>
            </a:r>
            <a:r>
              <a:rPr lang="en-GB" sz="2800" i="1" dirty="0"/>
              <a:t>way that talking therapies, I don’t think </a:t>
            </a:r>
            <a:r>
              <a:rPr lang="en-GB" sz="2800" i="1" dirty="0" smtClean="0"/>
              <a:t>do and </a:t>
            </a:r>
            <a:r>
              <a:rPr lang="en-GB" sz="2800" i="1" dirty="0"/>
              <a:t>I think they complement each </a:t>
            </a:r>
            <a:r>
              <a:rPr lang="en-GB" sz="2800" i="1" dirty="0" smtClean="0"/>
              <a:t>other - like </a:t>
            </a:r>
            <a:r>
              <a:rPr lang="en-GB" sz="2800" i="1" dirty="0"/>
              <a:t>I’m not saying replace CBT with poetry </a:t>
            </a:r>
            <a:r>
              <a:rPr lang="en-GB" sz="2800" i="1" dirty="0" smtClean="0"/>
              <a:t>therapy but</a:t>
            </a:r>
            <a:r>
              <a:rPr lang="en-GB" sz="2800" i="1" dirty="0"/>
              <a:t>, it’s a really good thing to have </a:t>
            </a:r>
            <a:r>
              <a:rPr lang="en-GB" sz="2800" i="1" dirty="0" smtClean="0"/>
              <a:t>alongside</a:t>
            </a:r>
          </a:p>
          <a:p>
            <a:endParaRPr lang="en-GB" sz="2800" i="1" dirty="0"/>
          </a:p>
          <a:p>
            <a:r>
              <a:rPr lang="en-GB" sz="2800" dirty="0" smtClean="0"/>
              <a:t>Sunita</a:t>
            </a:r>
            <a:r>
              <a:rPr lang="en-GB" sz="2800" i="1" dirty="0" smtClean="0"/>
              <a:t>: </a:t>
            </a:r>
            <a:r>
              <a:rPr lang="en-GB" sz="2800" i="1" dirty="0"/>
              <a:t>I would certainly stand up to a, you know, commissioner and say, NHS commissioner and say ‘look I, this has been, in seventeen years of anorexia, um this has been one of the most helpful things I have ever had</a:t>
            </a:r>
            <a:r>
              <a:rPr lang="en-GB" sz="2800" i="1" dirty="0" smtClean="0"/>
              <a:t>’</a:t>
            </a:r>
            <a:endParaRPr lang="en-GB" sz="2800" i="1"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0251" y="864073"/>
            <a:ext cx="3888432" cy="3888432"/>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415515" y="2251140"/>
            <a:ext cx="3714328" cy="1114298"/>
          </a:xfrm>
          <a:prstGeom prst="rect">
            <a:avLst/>
          </a:prstGeom>
        </p:spPr>
      </p:pic>
      <p:sp>
        <p:nvSpPr>
          <p:cNvPr id="20" name="TextBox 19"/>
          <p:cNvSpPr txBox="1"/>
          <p:nvPr/>
        </p:nvSpPr>
        <p:spPr>
          <a:xfrm>
            <a:off x="15625787" y="26786953"/>
            <a:ext cx="12889432" cy="4001095"/>
          </a:xfrm>
          <a:prstGeom prst="rect">
            <a:avLst/>
          </a:prstGeom>
          <a:noFill/>
          <a:ln>
            <a:solidFill>
              <a:schemeClr val="tx1"/>
            </a:solidFill>
          </a:ln>
        </p:spPr>
        <p:txBody>
          <a:bodyPr wrap="square" rtlCol="0">
            <a:spAutoFit/>
          </a:bodyPr>
          <a:lstStyle/>
          <a:p>
            <a:pPr algn="ctr"/>
            <a:r>
              <a:rPr lang="en-GB" sz="3600" b="1" dirty="0" smtClean="0"/>
              <a:t>5. Limitations and Implications</a:t>
            </a:r>
            <a:endParaRPr lang="en-GB" sz="3600" b="1" dirty="0"/>
          </a:p>
          <a:p>
            <a:endParaRPr lang="en-GB" sz="2800" b="1" dirty="0" smtClean="0"/>
          </a:p>
          <a:p>
            <a:pPr>
              <a:lnSpc>
                <a:spcPts val="3800"/>
              </a:lnSpc>
            </a:pPr>
            <a:r>
              <a:rPr lang="en-GB" sz="2800" dirty="0" smtClean="0"/>
              <a:t>Naturally, the clients that volunteered for this study were those that were positive about the intervention.  Much more research is needed to ascertain why poetry therapy is an effective treatment for some clients with anorexia and not others, what its change mechanisms may be and what best practice looks like.  This could include systematic reviews of the literature, analysis of clients’ writing, and further qualitative and quantitative research from clinical and non-clinical populations.</a:t>
            </a:r>
          </a:p>
        </p:txBody>
      </p:sp>
      <p:sp>
        <p:nvSpPr>
          <p:cNvPr id="11" name="Rectangle 10"/>
          <p:cNvSpPr/>
          <p:nvPr/>
        </p:nvSpPr>
        <p:spPr>
          <a:xfrm>
            <a:off x="15625787" y="31444816"/>
            <a:ext cx="12889432" cy="6863417"/>
          </a:xfrm>
          <a:prstGeom prst="rect">
            <a:avLst/>
          </a:prstGeom>
        </p:spPr>
        <p:txBody>
          <a:bodyPr wrap="square">
            <a:spAutoFit/>
          </a:bodyPr>
          <a:lstStyle/>
          <a:p>
            <a:pPr algn="ctr"/>
            <a:r>
              <a:rPr lang="en-GB" sz="4400" i="1" dirty="0"/>
              <a:t>Tell all the truth but tell it slant —</a:t>
            </a:r>
            <a:endParaRPr lang="en-GB" sz="4400" dirty="0"/>
          </a:p>
          <a:p>
            <a:pPr algn="ctr"/>
            <a:r>
              <a:rPr lang="en-GB" sz="4400" i="1" dirty="0"/>
              <a:t>Success in Circuit lies</a:t>
            </a:r>
            <a:endParaRPr lang="en-GB" sz="4400" dirty="0"/>
          </a:p>
          <a:p>
            <a:pPr algn="ctr"/>
            <a:r>
              <a:rPr lang="en-GB" sz="4400" i="1" dirty="0"/>
              <a:t>Too bright for our infirm Delight</a:t>
            </a:r>
            <a:endParaRPr lang="en-GB" sz="4400" dirty="0"/>
          </a:p>
          <a:p>
            <a:pPr algn="ctr"/>
            <a:r>
              <a:rPr lang="en-GB" sz="4400" i="1" dirty="0"/>
              <a:t>The Truth's superb surprise</a:t>
            </a:r>
            <a:endParaRPr lang="en-GB" sz="4400" dirty="0"/>
          </a:p>
          <a:p>
            <a:pPr algn="ctr"/>
            <a:r>
              <a:rPr lang="en-GB" sz="4400" i="1" dirty="0"/>
              <a:t>As Lightning to the Children eased</a:t>
            </a:r>
            <a:endParaRPr lang="en-GB" sz="4400" dirty="0"/>
          </a:p>
          <a:p>
            <a:pPr algn="ctr"/>
            <a:r>
              <a:rPr lang="en-GB" sz="4400" i="1" dirty="0"/>
              <a:t>With explanation kind</a:t>
            </a:r>
            <a:endParaRPr lang="en-GB" sz="4400" dirty="0"/>
          </a:p>
          <a:p>
            <a:pPr algn="ctr"/>
            <a:r>
              <a:rPr lang="en-GB" sz="4400" i="1" dirty="0"/>
              <a:t>The Truth must dazzle gradually</a:t>
            </a:r>
            <a:endParaRPr lang="en-GB" sz="4400" dirty="0"/>
          </a:p>
          <a:p>
            <a:pPr algn="ctr"/>
            <a:r>
              <a:rPr lang="en-GB" sz="4400" i="1" dirty="0"/>
              <a:t>Or every man be blind —</a:t>
            </a:r>
            <a:endParaRPr lang="en-GB" sz="4400" dirty="0"/>
          </a:p>
          <a:p>
            <a:pPr algn="ctr"/>
            <a:r>
              <a:rPr lang="en-GB" sz="4400" i="1" dirty="0"/>
              <a:t> </a:t>
            </a:r>
            <a:endParaRPr lang="en-GB" sz="4400" dirty="0"/>
          </a:p>
          <a:p>
            <a:pPr algn="ctr"/>
            <a:r>
              <a:rPr lang="en-GB" sz="4400" i="1" cap="small" dirty="0"/>
              <a:t>Emily Dickinson</a:t>
            </a:r>
            <a:endParaRPr lang="en-GB" sz="4400" dirty="0"/>
          </a:p>
        </p:txBody>
      </p:sp>
      <p:sp>
        <p:nvSpPr>
          <p:cNvPr id="13" name="Rectangle 12"/>
          <p:cNvSpPr/>
          <p:nvPr/>
        </p:nvSpPr>
        <p:spPr>
          <a:xfrm>
            <a:off x="1800251" y="39001018"/>
            <a:ext cx="26714968" cy="1323439"/>
          </a:xfrm>
          <a:prstGeom prst="rect">
            <a:avLst/>
          </a:prstGeom>
          <a:ln>
            <a:solidFill>
              <a:schemeClr val="tx1"/>
            </a:solidFill>
          </a:ln>
        </p:spPr>
        <p:txBody>
          <a:bodyPr wrap="square">
            <a:spAutoFit/>
          </a:bodyPr>
          <a:lstStyle/>
          <a:p>
            <a:r>
              <a:rPr lang="en-GB" sz="2000" b="1" dirty="0" smtClean="0"/>
              <a:t>References</a:t>
            </a:r>
            <a:r>
              <a:rPr lang="en-GB" sz="2000" dirty="0" smtClean="0"/>
              <a:t>:</a:t>
            </a:r>
          </a:p>
          <a:p>
            <a:r>
              <a:rPr lang="en-GB" sz="2000" dirty="0" smtClean="0"/>
              <a:t>Johnson, T.H. (ed.) (1960)  </a:t>
            </a:r>
            <a:r>
              <a:rPr lang="en-GB" sz="2000" i="1" dirty="0" smtClean="0"/>
              <a:t>The Complete Poems of Emily Dickinson</a:t>
            </a:r>
            <a:r>
              <a:rPr lang="en-GB" sz="2000" dirty="0" smtClean="0"/>
              <a:t>.  Boston and Toronto: Little, Brown and Co., pp. 506-507.  </a:t>
            </a:r>
          </a:p>
          <a:p>
            <a:r>
              <a:rPr lang="en-GB" sz="2000" dirty="0"/>
              <a:t>Mazza, N. (2003) </a:t>
            </a:r>
            <a:r>
              <a:rPr lang="en-GB" sz="2000" i="1" dirty="0"/>
              <a:t>Poetry Therapy: Research and Practice</a:t>
            </a:r>
            <a:r>
              <a:rPr lang="en-GB" sz="2000" dirty="0"/>
              <a:t>. New York and Hove: Brunner-Routledge.</a:t>
            </a:r>
          </a:p>
          <a:p>
            <a:r>
              <a:rPr lang="en-GB" sz="2000" dirty="0"/>
              <a:t>Mazza, N. and Hayton, C. (2013) Poetry therapy: An investigation of a multidimensional clinical model.  </a:t>
            </a:r>
            <a:r>
              <a:rPr lang="en-GB" sz="2000" i="1" dirty="0"/>
              <a:t>The Arts in Psychotherapy</a:t>
            </a:r>
            <a:r>
              <a:rPr lang="en-GB" sz="2000" dirty="0"/>
              <a:t>.  40 (1): pp. 53-60</a:t>
            </a:r>
            <a:r>
              <a:rPr lang="en-GB" sz="2000" dirty="0" smtClean="0"/>
              <a:t>.</a:t>
            </a:r>
            <a:endParaRPr lang="en-GB" sz="2000" dirty="0"/>
          </a:p>
        </p:txBody>
      </p:sp>
      <p:sp>
        <p:nvSpPr>
          <p:cNvPr id="2" name="TextBox 1"/>
          <p:cNvSpPr txBox="1"/>
          <p:nvPr/>
        </p:nvSpPr>
        <p:spPr>
          <a:xfrm>
            <a:off x="3820112" y="40689917"/>
            <a:ext cx="22675246" cy="1354217"/>
          </a:xfrm>
          <a:prstGeom prst="rect">
            <a:avLst/>
          </a:prstGeom>
          <a:noFill/>
        </p:spPr>
        <p:txBody>
          <a:bodyPr wrap="none" rtlCol="0">
            <a:spAutoFit/>
          </a:bodyPr>
          <a:lstStyle/>
          <a:p>
            <a:r>
              <a:rPr lang="en-GB" dirty="0" smtClean="0"/>
              <a:t>Correspondence: christine.ramsey-wade@uwe.ac.uk</a:t>
            </a:r>
            <a:endParaRPr lang="en-GB" dirty="0"/>
          </a:p>
        </p:txBody>
      </p:sp>
    </p:spTree>
    <p:extLst>
      <p:ext uri="{BB962C8B-B14F-4D97-AF65-F5344CB8AC3E}">
        <p14:creationId xmlns:p14="http://schemas.microsoft.com/office/powerpoint/2010/main" val="2160183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1333</TotalTime>
  <Words>1307</Words>
  <Application>Microsoft Office PowerPoint</Application>
  <PresentationFormat>Custom</PresentationFormat>
  <Paragraphs>64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University of the West of England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Christine Ramsey-Wade</dc:creator>
  <cp:lastModifiedBy>Christine Ramsey-Wade</cp:lastModifiedBy>
  <cp:revision>55</cp:revision>
  <cp:lastPrinted>2016-06-27T09:59:47Z</cp:lastPrinted>
  <dcterms:created xsi:type="dcterms:W3CDTF">2013-07-01T09:35:16Z</dcterms:created>
  <dcterms:modified xsi:type="dcterms:W3CDTF">2016-06-27T19:00:04Z</dcterms:modified>
</cp:coreProperties>
</file>