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lsm" ContentType="application/vnd.ms-excel.sheet.macroEnabled.12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5.xml" ContentType="application/vnd.openxmlformats-officedocument.drawingml.chart+xml"/>
  <Override PartName="/ppt/notesSlides/notesSlide13.xml" ContentType="application/vnd.openxmlformats-officedocument.presentationml.notesSlide+xml"/>
  <Override PartName="/ppt/charts/chart6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319" r:id="rId1"/>
    <p:sldMasterId id="2147484331" r:id="rId2"/>
    <p:sldMasterId id="2147484343" r:id="rId3"/>
    <p:sldMasterId id="2147484355" r:id="rId4"/>
    <p:sldMasterId id="2147484467" r:id="rId5"/>
  </p:sldMasterIdLst>
  <p:notesMasterIdLst>
    <p:notesMasterId r:id="rId22"/>
  </p:notesMasterIdLst>
  <p:handoutMasterIdLst>
    <p:handoutMasterId r:id="rId23"/>
  </p:handoutMasterIdLst>
  <p:sldIdLst>
    <p:sldId id="410" r:id="rId6"/>
    <p:sldId id="418" r:id="rId7"/>
    <p:sldId id="419" r:id="rId8"/>
    <p:sldId id="421" r:id="rId9"/>
    <p:sldId id="422" r:id="rId10"/>
    <p:sldId id="446" r:id="rId11"/>
    <p:sldId id="441" r:id="rId12"/>
    <p:sldId id="427" r:id="rId13"/>
    <p:sldId id="428" r:id="rId14"/>
    <p:sldId id="434" r:id="rId15"/>
    <p:sldId id="437" r:id="rId16"/>
    <p:sldId id="438" r:id="rId17"/>
    <p:sldId id="440" r:id="rId18"/>
    <p:sldId id="443" r:id="rId19"/>
    <p:sldId id="444" r:id="rId20"/>
    <p:sldId id="445" r:id="rId21"/>
  </p:sldIdLst>
  <p:sldSz cx="9144000" cy="6858000" type="screen4x3"/>
  <p:notesSz cx="6669088" cy="98726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526">
          <p15:clr>
            <a:srgbClr val="A4A3A4"/>
          </p15:clr>
        </p15:guide>
        <p15:guide id="2" pos="31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10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CF6CBE"/>
    <a:srgbClr val="C381CD"/>
    <a:srgbClr val="00B4DE"/>
    <a:srgbClr val="99CCFF"/>
    <a:srgbClr val="F8FF51"/>
    <a:srgbClr val="0095BC"/>
    <a:srgbClr val="0094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497" autoAdjust="0"/>
  </p:normalViewPr>
  <p:slideViewPr>
    <p:cSldViewPr>
      <p:cViewPr varScale="1">
        <p:scale>
          <a:sx n="68" d="100"/>
          <a:sy n="68" d="100"/>
        </p:scale>
        <p:origin x="-1408" y="-104"/>
      </p:cViewPr>
      <p:guideLst>
        <p:guide orient="horz" pos="1526"/>
        <p:guide pos="310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3816" y="-120"/>
      </p:cViewPr>
      <p:guideLst>
        <p:guide orient="horz" pos="3110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1.xlsm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2.xlsm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6.xlsm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0745025053686471"/>
          <c:y val="0.473163114024973"/>
        </c:manualLayout>
      </c:layout>
      <c:overlay val="0"/>
      <c:spPr>
        <a:noFill/>
        <a:ln w="25267">
          <a:noFill/>
        </a:ln>
      </c:spPr>
      <c:txPr>
        <a:bodyPr rot="0" spcFirstLastPara="1" vertOverflow="ellipsis" vert="horz" wrap="square" anchor="ctr" anchorCtr="1"/>
        <a:lstStyle/>
        <a:p>
          <a:pPr>
            <a:defRPr sz="1853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Gender</c:v>
                </c:pt>
              </c:strCache>
            </c:strRef>
          </c:tx>
          <c:spPr>
            <a:solidFill>
              <a:srgbClr val="3C8C93"/>
            </a:solidFill>
            <a:ln w="12632">
              <a:solidFill>
                <a:srgbClr val="CF6CBE"/>
              </a:solidFill>
              <a:prstDash val="solid"/>
            </a:ln>
          </c:spPr>
          <c:dPt>
            <c:idx val="0"/>
            <c:bubble3D val="0"/>
            <c:spPr>
              <a:solidFill>
                <a:srgbClr val="CF6CBE"/>
              </a:solidFill>
              <a:ln w="12632">
                <a:solidFill>
                  <a:srgbClr val="CF6CBE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3366FF"/>
              </a:solidFill>
              <a:ln w="12632">
                <a:solidFill>
                  <a:srgbClr val="3366FF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0.102861466535433"/>
                  <c:y val="0.157527312992126"/>
                </c:manualLayout>
              </c:layout>
              <c:spPr>
                <a:noFill/>
                <a:ln w="25267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2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dLbl>
              <c:idx val="1"/>
              <c:layout>
                <c:manualLayout>
                  <c:x val="0.140353920603675"/>
                  <c:y val="-0.225933070866142"/>
                </c:manualLayout>
              </c:layout>
              <c:spPr>
                <a:noFill/>
                <a:ln w="25267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2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spPr>
              <a:noFill/>
              <a:ln w="25267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2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3158">
                  <a:solidFill>
                    <a:srgbClr val="969696"/>
                  </a:solidFill>
                  <a:prstDash val="solid"/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0.2</c:v>
                </c:pt>
                <c:pt idx="1">
                  <c:v>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643550970362281"/>
          <c:y val="0.474517302984186"/>
        </c:manualLayout>
      </c:layout>
      <c:overlay val="0"/>
      <c:spPr>
        <a:noFill/>
        <a:ln w="25308">
          <a:noFill/>
        </a:ln>
      </c:spPr>
      <c:txPr>
        <a:bodyPr rot="0" spcFirstLastPara="1" vertOverflow="ellipsis" vert="horz" wrap="square" anchor="ctr" anchorCtr="1"/>
        <a:lstStyle/>
        <a:p>
          <a:pPr>
            <a:defRPr sz="1854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2293849586749"/>
          <c:y val="0.236809005348612"/>
          <c:w val="0.388684868714454"/>
          <c:h val="0.67087883092354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CRPS duration</c:v>
                </c:pt>
              </c:strCache>
            </c:strRef>
          </c:tx>
          <c:spPr>
            <a:solidFill>
              <a:srgbClr val="3C8C93"/>
            </a:solidFill>
            <a:ln w="12654">
              <a:solidFill>
                <a:srgbClr val="0095BC"/>
              </a:solidFill>
              <a:prstDash val="solid"/>
            </a:ln>
          </c:spPr>
          <c:dPt>
            <c:idx val="0"/>
            <c:bubble3D val="0"/>
            <c:spPr>
              <a:solidFill>
                <a:srgbClr val="3366FF"/>
              </a:solidFill>
              <a:ln w="12654">
                <a:solidFill>
                  <a:srgbClr val="3366FF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CF6CBE"/>
              </a:solidFill>
              <a:ln w="12654">
                <a:solidFill>
                  <a:srgbClr val="CF6CBE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009900"/>
              </a:solidFill>
              <a:ln w="12654">
                <a:solidFill>
                  <a:srgbClr val="0099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0.0773361654938301"/>
                  <c:y val="0.090708505933203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3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 Early </a:t>
                    </a:r>
                    <a:r>
                      <a:rPr lang="en-US" dirty="0"/>
                      <a:t>onset (&lt; 1 year)
12%</a:t>
                    </a:r>
                  </a:p>
                </c:rich>
              </c:tx>
              <c:spPr>
                <a:noFill/>
                <a:ln w="25308">
                  <a:noFill/>
                </a:ln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17740335334882884"/>
                      <c:h val="0.1854488495585755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180730457357676"/>
                  <c:y val="-0.036171245522984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208333237549214"/>
                  <c:y val="-0.0049596010496188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3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Long-term </a:t>
                    </a:r>
                    <a:r>
                      <a:rPr lang="en-US" dirty="0" smtClean="0"/>
                      <a:t> (</a:t>
                    </a:r>
                    <a:r>
                      <a:rPr lang="en-US" dirty="0"/>
                      <a:t>&gt;3 years)
51%</a:t>
                    </a:r>
                  </a:p>
                </c:rich>
              </c:tx>
              <c:spPr>
                <a:noFill/>
                <a:ln w="25308">
                  <a:noFill/>
                </a:ln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spPr>
              <a:noFill/>
              <a:ln w="25308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3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25308">
                  <a:solidFill>
                    <a:srgbClr val="000000"/>
                  </a:solidFill>
                  <a:prstDash val="solid"/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Early onset (&lt; 1 year)</c:v>
                </c:pt>
                <c:pt idx="1">
                  <c:v>Intermediate (1 - 3 years)</c:v>
                </c:pt>
                <c:pt idx="2">
                  <c:v>Long-term (&gt;3 years)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1.2</c:v>
                </c:pt>
                <c:pt idx="1">
                  <c:v>3.7</c:v>
                </c:pt>
                <c:pt idx="2">
                  <c:v>5.1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8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7" b="0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% of respondents reporting</a:t>
            </a:r>
          </a:p>
        </c:rich>
      </c:tx>
      <c:layout/>
      <c:overlay val="0"/>
      <c:spPr>
        <a:noFill/>
        <a:ln w="24693">
          <a:noFill/>
        </a:ln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Non-recovered (n=280)</c:v>
                </c:pt>
              </c:strCache>
            </c:strRef>
          </c:tx>
          <c:spPr>
            <a:solidFill>
              <a:srgbClr val="009900"/>
            </a:solidFill>
            <a:ln w="24693">
              <a:noFill/>
            </a:ln>
          </c:spPr>
          <c:invertIfNegative val="0"/>
          <c:cat>
            <c:strRef>
              <c:f>Sheet1!$A$2:$A$8</c:f>
              <c:strCache>
                <c:ptCount val="7"/>
                <c:pt idx="0">
                  <c:v>Oedema</c:v>
                </c:pt>
                <c:pt idx="1">
                  <c:v>Sweating difference</c:v>
                </c:pt>
                <c:pt idx="2">
                  <c:v>Colour differences</c:v>
                </c:pt>
                <c:pt idx="3">
                  <c:v>Temperature differences</c:v>
                </c:pt>
                <c:pt idx="4">
                  <c:v>Hyperalgesia</c:v>
                </c:pt>
                <c:pt idx="5">
                  <c:v>Allodynia</c:v>
                </c:pt>
                <c:pt idx="6">
                  <c:v>Longer pain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70.7</c:v>
                </c:pt>
                <c:pt idx="1">
                  <c:v>51.3</c:v>
                </c:pt>
                <c:pt idx="2">
                  <c:v>63.1</c:v>
                </c:pt>
                <c:pt idx="3">
                  <c:v>78.1</c:v>
                </c:pt>
                <c:pt idx="4">
                  <c:v>67.9</c:v>
                </c:pt>
                <c:pt idx="5">
                  <c:v>57.8</c:v>
                </c:pt>
                <c:pt idx="6">
                  <c:v>63.4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Recovered (n = 30)</c:v>
                </c:pt>
              </c:strCache>
            </c:strRef>
          </c:tx>
          <c:spPr>
            <a:solidFill>
              <a:srgbClr val="3366FF"/>
            </a:solidFill>
            <a:ln w="24693">
              <a:solidFill>
                <a:srgbClr val="3366FF"/>
              </a:solidFill>
            </a:ln>
          </c:spPr>
          <c:invertIfNegative val="0"/>
          <c:cat>
            <c:strRef>
              <c:f>Sheet1!$A$2:$A$8</c:f>
              <c:strCache>
                <c:ptCount val="7"/>
                <c:pt idx="0">
                  <c:v>Oedema</c:v>
                </c:pt>
                <c:pt idx="1">
                  <c:v>Sweating difference</c:v>
                </c:pt>
                <c:pt idx="2">
                  <c:v>Colour differences</c:v>
                </c:pt>
                <c:pt idx="3">
                  <c:v>Temperature differences</c:v>
                </c:pt>
                <c:pt idx="4">
                  <c:v>Hyperalgesia</c:v>
                </c:pt>
                <c:pt idx="5">
                  <c:v>Allodynia</c:v>
                </c:pt>
                <c:pt idx="6">
                  <c:v>Longer pain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23.3</c:v>
                </c:pt>
                <c:pt idx="1">
                  <c:v>10.3</c:v>
                </c:pt>
                <c:pt idx="2">
                  <c:v>16.7</c:v>
                </c:pt>
                <c:pt idx="3">
                  <c:v>26.9</c:v>
                </c:pt>
                <c:pt idx="4">
                  <c:v>17.2</c:v>
                </c:pt>
                <c:pt idx="5">
                  <c:v>13.8</c:v>
                </c:pt>
                <c:pt idx="6">
                  <c:v>17.9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52108552"/>
        <c:axId val="-2078245656"/>
      </c:barChart>
      <c:catAx>
        <c:axId val="2052108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3087">
            <a:solidFill>
              <a:srgbClr val="C0C0C0"/>
            </a:solidFill>
            <a:prstDash val="solid"/>
          </a:ln>
        </c:spPr>
        <c:txPr>
          <a:bodyPr rot="0" vert="horz"/>
          <a:lstStyle/>
          <a:p>
            <a:pPr>
              <a:defRPr sz="1165" b="0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078245656"/>
        <c:crosses val="autoZero"/>
        <c:auto val="1"/>
        <c:lblAlgn val="ctr"/>
        <c:lblOffset val="100"/>
        <c:noMultiLvlLbl val="0"/>
      </c:catAx>
      <c:valAx>
        <c:axId val="-2078245656"/>
        <c:scaling>
          <c:orientation val="minMax"/>
        </c:scaling>
        <c:delete val="0"/>
        <c:axPos val="b"/>
        <c:majorGridlines>
          <c:spPr>
            <a:ln w="3087">
              <a:solidFill>
                <a:srgbClr val="C0C0C0"/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6174">
            <a:noFill/>
          </a:ln>
        </c:spPr>
        <c:txPr>
          <a:bodyPr rot="0" vert="horz"/>
          <a:lstStyle/>
          <a:p>
            <a:pPr>
              <a:defRPr sz="1165" b="0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52108552"/>
        <c:crosses val="autoZero"/>
        <c:crossBetween val="between"/>
        <c:majorUnit val="20.0"/>
      </c:valAx>
      <c:spPr>
        <a:noFill/>
        <a:ln w="25391">
          <a:noFill/>
        </a:ln>
      </c:spPr>
    </c:plotArea>
    <c:legend>
      <c:legendPos val="r"/>
      <c:layout>
        <c:manualLayout>
          <c:xMode val="edge"/>
          <c:yMode val="edge"/>
          <c:x val="0.64505201050458"/>
          <c:y val="0.157321543509513"/>
          <c:w val="0.34162347379757"/>
          <c:h val="0.269090113735783"/>
        </c:manualLayout>
      </c:layout>
      <c:overlay val="0"/>
      <c:spPr>
        <a:noFill/>
        <a:ln w="24693">
          <a:noFill/>
        </a:ln>
      </c:spPr>
      <c:txPr>
        <a:bodyPr/>
        <a:lstStyle/>
        <a:p>
          <a:pPr>
            <a:defRPr sz="1554" b="0" i="0" u="none" strike="noStrike" baseline="0">
              <a:solidFill>
                <a:srgbClr val="333333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9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42" b="0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% of respondents reporting</a:t>
            </a:r>
          </a:p>
        </c:rich>
      </c:tx>
      <c:layout/>
      <c:overlay val="0"/>
      <c:spPr>
        <a:noFill/>
        <a:ln w="25165">
          <a:noFill/>
        </a:ln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Non-recovered</c:v>
                </c:pt>
              </c:strCache>
            </c:strRef>
          </c:tx>
          <c:spPr>
            <a:solidFill>
              <a:srgbClr val="009900"/>
            </a:solidFill>
            <a:ln w="25165">
              <a:noFill/>
            </a:ln>
          </c:spPr>
          <c:invertIfNegative val="0"/>
          <c:cat>
            <c:strRef>
              <c:f>Sheet1!$A$2:$A$9</c:f>
              <c:strCache>
                <c:ptCount val="8"/>
                <c:pt idx="0">
                  <c:v>Involuntary muscle movements</c:v>
                </c:pt>
                <c:pt idx="1">
                  <c:v>Decrease range of motion</c:v>
                </c:pt>
                <c:pt idx="2">
                  <c:v>Muscle contractions</c:v>
                </c:pt>
                <c:pt idx="3">
                  <c:v>Muscle tremors</c:v>
                </c:pt>
                <c:pt idx="4">
                  <c:v>Muscle weakness</c:v>
                </c:pt>
                <c:pt idx="5">
                  <c:v>Altered skin appearance</c:v>
                </c:pt>
                <c:pt idx="6">
                  <c:v>Changes to hair growth*</c:v>
                </c:pt>
                <c:pt idx="7">
                  <c:v>Changes to nail growth*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47.8</c:v>
                </c:pt>
                <c:pt idx="1">
                  <c:v>87.0</c:v>
                </c:pt>
                <c:pt idx="2">
                  <c:v>46.5</c:v>
                </c:pt>
                <c:pt idx="3">
                  <c:v>55.1</c:v>
                </c:pt>
                <c:pt idx="4">
                  <c:v>89.9</c:v>
                </c:pt>
                <c:pt idx="5">
                  <c:v>69.1</c:v>
                </c:pt>
                <c:pt idx="6">
                  <c:v>37.5</c:v>
                </c:pt>
                <c:pt idx="7">
                  <c:v>45.3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Recovered</c:v>
                </c:pt>
              </c:strCache>
            </c:strRef>
          </c:tx>
          <c:spPr>
            <a:solidFill>
              <a:srgbClr val="3366FF"/>
            </a:solidFill>
            <a:ln w="25165">
              <a:noFill/>
            </a:ln>
          </c:spPr>
          <c:invertIfNegative val="0"/>
          <c:cat>
            <c:strRef>
              <c:f>Sheet1!$A$2:$A$9</c:f>
              <c:strCache>
                <c:ptCount val="8"/>
                <c:pt idx="0">
                  <c:v>Involuntary muscle movements</c:v>
                </c:pt>
                <c:pt idx="1">
                  <c:v>Decrease range of motion</c:v>
                </c:pt>
                <c:pt idx="2">
                  <c:v>Muscle contractions</c:v>
                </c:pt>
                <c:pt idx="3">
                  <c:v>Muscle tremors</c:v>
                </c:pt>
                <c:pt idx="4">
                  <c:v>Muscle weakness</c:v>
                </c:pt>
                <c:pt idx="5">
                  <c:v>Altered skin appearance</c:v>
                </c:pt>
                <c:pt idx="6">
                  <c:v>Changes to hair growth*</c:v>
                </c:pt>
                <c:pt idx="7">
                  <c:v>Changes to nail growth*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13.3</c:v>
                </c:pt>
                <c:pt idx="1">
                  <c:v>33.3</c:v>
                </c:pt>
                <c:pt idx="2">
                  <c:v>10.0</c:v>
                </c:pt>
                <c:pt idx="3">
                  <c:v>6.7</c:v>
                </c:pt>
                <c:pt idx="4">
                  <c:v>31.0</c:v>
                </c:pt>
                <c:pt idx="5">
                  <c:v>20.0</c:v>
                </c:pt>
                <c:pt idx="6">
                  <c:v>13.3</c:v>
                </c:pt>
                <c:pt idx="7">
                  <c:v>16.7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06285832"/>
        <c:axId val="-2015242168"/>
      </c:barChart>
      <c:catAx>
        <c:axId val="21062858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3146">
            <a:solidFill>
              <a:srgbClr val="C0C0C0"/>
            </a:solidFill>
            <a:prstDash val="solid"/>
          </a:ln>
        </c:spPr>
        <c:txPr>
          <a:bodyPr rot="0" vert="horz"/>
          <a:lstStyle/>
          <a:p>
            <a:pPr>
              <a:defRPr sz="1185" b="0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015242168"/>
        <c:crosses val="autoZero"/>
        <c:auto val="1"/>
        <c:lblAlgn val="ctr"/>
        <c:lblOffset val="100"/>
        <c:noMultiLvlLbl val="0"/>
      </c:catAx>
      <c:valAx>
        <c:axId val="-2015242168"/>
        <c:scaling>
          <c:orientation val="minMax"/>
        </c:scaling>
        <c:delete val="0"/>
        <c:axPos val="b"/>
        <c:majorGridlines>
          <c:spPr>
            <a:ln w="3146">
              <a:solidFill>
                <a:srgbClr val="C0C0C0"/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6292">
            <a:noFill/>
          </a:ln>
        </c:spPr>
        <c:txPr>
          <a:bodyPr rot="0" vert="horz"/>
          <a:lstStyle/>
          <a:p>
            <a:pPr>
              <a:defRPr sz="1185" b="0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106285832"/>
        <c:crosses val="autoZero"/>
        <c:crossBetween val="between"/>
        <c:majorUnit val="20.0"/>
      </c:valAx>
      <c:spPr>
        <a:noFill/>
        <a:ln w="25391">
          <a:noFill/>
        </a:ln>
      </c:spPr>
    </c:plotArea>
    <c:legend>
      <c:legendPos val="r"/>
      <c:layout>
        <c:manualLayout>
          <c:xMode val="edge"/>
          <c:yMode val="edge"/>
          <c:x val="0.725712380872177"/>
          <c:y val="0.160977127859018"/>
          <c:w val="0.263376422866928"/>
          <c:h val="0.21409473815773"/>
        </c:manualLayout>
      </c:layout>
      <c:overlay val="0"/>
      <c:spPr>
        <a:noFill/>
        <a:ln w="25165">
          <a:noFill/>
        </a:ln>
      </c:spPr>
      <c:txPr>
        <a:bodyPr/>
        <a:lstStyle/>
        <a:p>
          <a:pPr>
            <a:defRPr sz="1584" b="0" i="0" u="none" strike="noStrike" baseline="0">
              <a:solidFill>
                <a:srgbClr val="333333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32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994" b="0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% of non-recovered respondents reporting</a:t>
            </a:r>
          </a:p>
        </c:rich>
      </c:tx>
      <c:layout/>
      <c:overlay val="0"/>
      <c:spPr>
        <a:noFill/>
        <a:ln w="27231">
          <a:noFill/>
        </a:ln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Lower limb (n = 85)</c:v>
                </c:pt>
              </c:strCache>
            </c:strRef>
          </c:tx>
          <c:spPr>
            <a:solidFill>
              <a:srgbClr val="009900"/>
            </a:solidFill>
            <a:ln w="27231">
              <a:solidFill>
                <a:srgbClr val="009900"/>
              </a:solidFill>
            </a:ln>
          </c:spPr>
          <c:invertIfNegative val="0"/>
          <c:cat>
            <c:strRef>
              <c:f>Sheet1!$A$2:$A$8</c:f>
              <c:strCache>
                <c:ptCount val="7"/>
                <c:pt idx="0">
                  <c:v>Oedema</c:v>
                </c:pt>
                <c:pt idx="1">
                  <c:v>Sweating difference</c:v>
                </c:pt>
                <c:pt idx="2">
                  <c:v>Colour differences</c:v>
                </c:pt>
                <c:pt idx="3">
                  <c:v>Temperature differences</c:v>
                </c:pt>
                <c:pt idx="4">
                  <c:v>Hyperalgesia**</c:v>
                </c:pt>
                <c:pt idx="5">
                  <c:v>Allodynia*</c:v>
                </c:pt>
                <c:pt idx="6">
                  <c:v>Longer pain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74.7</c:v>
                </c:pt>
                <c:pt idx="1">
                  <c:v>53.1</c:v>
                </c:pt>
                <c:pt idx="2">
                  <c:v>67.6</c:v>
                </c:pt>
                <c:pt idx="3">
                  <c:v>84.6</c:v>
                </c:pt>
                <c:pt idx="4">
                  <c:v>79.3</c:v>
                </c:pt>
                <c:pt idx="5">
                  <c:v>65.1</c:v>
                </c:pt>
                <c:pt idx="6">
                  <c:v>70.1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Upper limb (n = 166)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 w="27231">
              <a:solidFill>
                <a:schemeClr val="accent6">
                  <a:lumMod val="40000"/>
                  <a:lumOff val="60000"/>
                </a:schemeClr>
              </a:solidFill>
            </a:ln>
          </c:spPr>
          <c:invertIfNegative val="0"/>
          <c:cat>
            <c:strRef>
              <c:f>Sheet1!$A$2:$A$8</c:f>
              <c:strCache>
                <c:ptCount val="7"/>
                <c:pt idx="0">
                  <c:v>Oedema</c:v>
                </c:pt>
                <c:pt idx="1">
                  <c:v>Sweating difference</c:v>
                </c:pt>
                <c:pt idx="2">
                  <c:v>Colour differences</c:v>
                </c:pt>
                <c:pt idx="3">
                  <c:v>Temperature differences</c:v>
                </c:pt>
                <c:pt idx="4">
                  <c:v>Hyperalgesia**</c:v>
                </c:pt>
                <c:pt idx="5">
                  <c:v>Allodynia*</c:v>
                </c:pt>
                <c:pt idx="6">
                  <c:v>Longer pain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67.1</c:v>
                </c:pt>
                <c:pt idx="1">
                  <c:v>48.1</c:v>
                </c:pt>
                <c:pt idx="2">
                  <c:v>58.8</c:v>
                </c:pt>
                <c:pt idx="3">
                  <c:v>74.1</c:v>
                </c:pt>
                <c:pt idx="4">
                  <c:v>59.5</c:v>
                </c:pt>
                <c:pt idx="5">
                  <c:v>49.1</c:v>
                </c:pt>
                <c:pt idx="6">
                  <c:v>58.0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4"/>
        <c:overlap val="-17"/>
        <c:axId val="-2072269480"/>
        <c:axId val="-2078819208"/>
      </c:barChart>
      <c:catAx>
        <c:axId val="-20722694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3403">
            <a:solidFill>
              <a:srgbClr val="C0C0C0"/>
            </a:solidFill>
            <a:prstDash val="solid"/>
          </a:ln>
        </c:spPr>
        <c:txPr>
          <a:bodyPr rot="0" vert="horz"/>
          <a:lstStyle/>
          <a:p>
            <a:pPr>
              <a:defRPr sz="1284" b="0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078819208"/>
        <c:crosses val="autoZero"/>
        <c:auto val="1"/>
        <c:lblAlgn val="ctr"/>
        <c:lblOffset val="100"/>
        <c:noMultiLvlLbl val="0"/>
      </c:catAx>
      <c:valAx>
        <c:axId val="-2078819208"/>
        <c:scaling>
          <c:orientation val="minMax"/>
        </c:scaling>
        <c:delete val="0"/>
        <c:axPos val="b"/>
        <c:majorGridlines>
          <c:spPr>
            <a:ln w="3403">
              <a:solidFill>
                <a:srgbClr val="C0C0C0"/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6808">
            <a:noFill/>
          </a:ln>
        </c:spPr>
        <c:txPr>
          <a:bodyPr rot="0" vert="horz"/>
          <a:lstStyle/>
          <a:p>
            <a:pPr>
              <a:defRPr sz="1284" b="0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072269480"/>
        <c:crosses val="autoZero"/>
        <c:crossBetween val="between"/>
        <c:majorUnit val="20.0"/>
      </c:valAx>
      <c:spPr>
        <a:noFill/>
        <a:ln w="25388">
          <a:noFill/>
        </a:ln>
      </c:spPr>
    </c:plotArea>
    <c:legend>
      <c:legendPos val="r"/>
      <c:layout>
        <c:manualLayout>
          <c:xMode val="edge"/>
          <c:yMode val="edge"/>
          <c:x val="0.685416540067782"/>
          <c:y val="0.250500757594575"/>
          <c:w val="0.309136485368105"/>
          <c:h val="0.24918279142552"/>
        </c:manualLayout>
      </c:layout>
      <c:overlay val="0"/>
      <c:spPr>
        <a:noFill/>
        <a:ln w="27231">
          <a:noFill/>
        </a:ln>
      </c:spPr>
      <c:txPr>
        <a:bodyPr/>
        <a:lstStyle/>
        <a:p>
          <a:pPr>
            <a:defRPr sz="1600" b="0" i="0" u="none" strike="noStrike" baseline="0">
              <a:solidFill>
                <a:srgbClr val="333333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29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936" b="0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% of non-recovered respondents reporting</a:t>
            </a:r>
          </a:p>
        </c:rich>
      </c:tx>
      <c:layout/>
      <c:overlay val="0"/>
      <c:spPr>
        <a:noFill/>
        <a:ln w="26423">
          <a:noFill/>
        </a:ln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Lower Limb</c:v>
                </c:pt>
              </c:strCache>
            </c:strRef>
          </c:tx>
          <c:spPr>
            <a:solidFill>
              <a:srgbClr val="009900"/>
            </a:solidFill>
            <a:ln w="26423">
              <a:solidFill>
                <a:srgbClr val="009900"/>
              </a:solidFill>
            </a:ln>
          </c:spPr>
          <c:invertIfNegative val="0"/>
          <c:cat>
            <c:strRef>
              <c:f>Sheet1!$A$2:$A$9</c:f>
              <c:strCache>
                <c:ptCount val="8"/>
                <c:pt idx="0">
                  <c:v>Involuntary muscle movements**</c:v>
                </c:pt>
                <c:pt idx="1">
                  <c:v>Decrease range of motion</c:v>
                </c:pt>
                <c:pt idx="2">
                  <c:v>Muscle contractions</c:v>
                </c:pt>
                <c:pt idx="3">
                  <c:v>Muscle tremors</c:v>
                </c:pt>
                <c:pt idx="4">
                  <c:v>Muscle weakness</c:v>
                </c:pt>
                <c:pt idx="5">
                  <c:v>Altered skin appearance</c:v>
                </c:pt>
                <c:pt idx="6">
                  <c:v>Chages to hair growth*</c:v>
                </c:pt>
                <c:pt idx="7">
                  <c:v>Changes to nail growth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55.4</c:v>
                </c:pt>
                <c:pt idx="1">
                  <c:v>82.1</c:v>
                </c:pt>
                <c:pt idx="2">
                  <c:v>47.6</c:v>
                </c:pt>
                <c:pt idx="3">
                  <c:v>54.2</c:v>
                </c:pt>
                <c:pt idx="4">
                  <c:v>86.7</c:v>
                </c:pt>
                <c:pt idx="5">
                  <c:v>72.6</c:v>
                </c:pt>
                <c:pt idx="6">
                  <c:v>46.3</c:v>
                </c:pt>
                <c:pt idx="7">
                  <c:v>48.8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Upper Limb</c:v>
                </c:pt>
              </c:strCache>
            </c:strRef>
          </c:tx>
          <c:spPr>
            <a:solidFill>
              <a:srgbClr val="9C9CDF"/>
            </a:solidFill>
            <a:ln w="26423">
              <a:solidFill>
                <a:srgbClr val="9C9CDF"/>
              </a:solidFill>
            </a:ln>
          </c:spPr>
          <c:invertIfNegative val="0"/>
          <c:cat>
            <c:strRef>
              <c:f>Sheet1!$A$2:$A$9</c:f>
              <c:strCache>
                <c:ptCount val="8"/>
                <c:pt idx="0">
                  <c:v>Involuntary muscle movements**</c:v>
                </c:pt>
                <c:pt idx="1">
                  <c:v>Decrease range of motion</c:v>
                </c:pt>
                <c:pt idx="2">
                  <c:v>Muscle contractions</c:v>
                </c:pt>
                <c:pt idx="3">
                  <c:v>Muscle tremors</c:v>
                </c:pt>
                <c:pt idx="4">
                  <c:v>Muscle weakness</c:v>
                </c:pt>
                <c:pt idx="5">
                  <c:v>Altered skin appearance</c:v>
                </c:pt>
                <c:pt idx="6">
                  <c:v>Chages to hair growth*</c:v>
                </c:pt>
                <c:pt idx="7">
                  <c:v>Changes to nail growth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41.1</c:v>
                </c:pt>
                <c:pt idx="1">
                  <c:v>89.0</c:v>
                </c:pt>
                <c:pt idx="2">
                  <c:v>39.6</c:v>
                </c:pt>
                <c:pt idx="3">
                  <c:v>51.8</c:v>
                </c:pt>
                <c:pt idx="4">
                  <c:v>90.9</c:v>
                </c:pt>
                <c:pt idx="5">
                  <c:v>64.8</c:v>
                </c:pt>
                <c:pt idx="6">
                  <c:v>31.7</c:v>
                </c:pt>
                <c:pt idx="7">
                  <c:v>41.1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overlap val="-18"/>
        <c:axId val="-2023149032"/>
        <c:axId val="-2023055592"/>
      </c:barChart>
      <c:catAx>
        <c:axId val="-20231490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3304">
            <a:solidFill>
              <a:srgbClr val="C0C0C0"/>
            </a:solidFill>
            <a:prstDash val="solid"/>
          </a:ln>
        </c:spPr>
        <c:txPr>
          <a:bodyPr rot="0" vert="horz"/>
          <a:lstStyle/>
          <a:p>
            <a:pPr>
              <a:defRPr sz="1244" b="0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023055592"/>
        <c:crosses val="autoZero"/>
        <c:auto val="1"/>
        <c:lblAlgn val="ctr"/>
        <c:lblOffset val="100"/>
        <c:noMultiLvlLbl val="0"/>
      </c:catAx>
      <c:valAx>
        <c:axId val="-2023055592"/>
        <c:scaling>
          <c:orientation val="minMax"/>
        </c:scaling>
        <c:delete val="0"/>
        <c:axPos val="b"/>
        <c:majorGridlines>
          <c:spPr>
            <a:ln w="3304">
              <a:solidFill>
                <a:srgbClr val="C0C0C0"/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6604">
            <a:noFill/>
          </a:ln>
        </c:spPr>
        <c:txPr>
          <a:bodyPr rot="0" vert="horz"/>
          <a:lstStyle/>
          <a:p>
            <a:pPr>
              <a:defRPr sz="1244" b="0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023149032"/>
        <c:crosses val="autoZero"/>
        <c:crossBetween val="between"/>
      </c:valAx>
      <c:spPr>
        <a:noFill/>
        <a:ln w="25382">
          <a:noFill/>
        </a:ln>
      </c:spPr>
    </c:plotArea>
    <c:legend>
      <c:legendPos val="r"/>
      <c:layout>
        <c:manualLayout>
          <c:xMode val="edge"/>
          <c:yMode val="edge"/>
          <c:x val="0.781544551096283"/>
          <c:y val="0.167066353547912"/>
          <c:w val="0.216757234340322"/>
          <c:h val="0.280568909149514"/>
        </c:manualLayout>
      </c:layout>
      <c:overlay val="0"/>
      <c:spPr>
        <a:noFill/>
        <a:ln w="26423">
          <a:noFill/>
        </a:ln>
      </c:spPr>
      <c:txPr>
        <a:bodyPr/>
        <a:lstStyle/>
        <a:p>
          <a:pPr>
            <a:defRPr sz="1665" b="0" i="0" u="none" strike="noStrike" baseline="0">
              <a:solidFill>
                <a:srgbClr val="333333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384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E1E56C-A889-A64E-B2CD-3C6B72023901}" type="doc">
      <dgm:prSet loTypeId="urn:microsoft.com/office/officeart/2005/8/layout/vList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0C2C93A-E3AD-7E4A-B156-652BFC1CE79B}">
      <dgm:prSet phldrT="[Text]"/>
      <dgm:spPr/>
      <dgm:t>
        <a:bodyPr/>
        <a:lstStyle/>
        <a:p>
          <a:r>
            <a:rPr lang="en-US" dirty="0" smtClean="0"/>
            <a:t>Pain</a:t>
          </a:r>
          <a:endParaRPr lang="en-US" dirty="0"/>
        </a:p>
      </dgm:t>
    </dgm:pt>
    <dgm:pt modelId="{7EE734E2-E447-E149-9CA2-A9A19D6EEA08}" type="parTrans" cxnId="{DBDEE8E8-1759-7341-9B12-47E61FFAFC79}">
      <dgm:prSet/>
      <dgm:spPr/>
      <dgm:t>
        <a:bodyPr/>
        <a:lstStyle/>
        <a:p>
          <a:endParaRPr lang="en-US"/>
        </a:p>
      </dgm:t>
    </dgm:pt>
    <dgm:pt modelId="{1FFC5A7F-B5E7-D243-A134-D5862B00C4E0}" type="sibTrans" cxnId="{DBDEE8E8-1759-7341-9B12-47E61FFAFC79}">
      <dgm:prSet/>
      <dgm:spPr/>
      <dgm:t>
        <a:bodyPr/>
        <a:lstStyle/>
        <a:p>
          <a:endParaRPr lang="en-US"/>
        </a:p>
      </dgm:t>
    </dgm:pt>
    <dgm:pt modelId="{5381646E-C0D8-614F-A959-101BB899673E}">
      <dgm:prSet phldrT="[Text]"/>
      <dgm:spPr/>
      <dgm:t>
        <a:bodyPr/>
        <a:lstStyle/>
        <a:p>
          <a:r>
            <a:rPr lang="en-US" dirty="0" smtClean="0"/>
            <a:t>Short-form McGill Pain Questionnaire  (SF-MPQ)</a:t>
          </a:r>
          <a:endParaRPr lang="en-US" dirty="0"/>
        </a:p>
      </dgm:t>
    </dgm:pt>
    <dgm:pt modelId="{510CEBF7-80B6-1D49-8113-587D4D87B8CA}" type="parTrans" cxnId="{A501CCC2-134E-8643-9554-46970656C699}">
      <dgm:prSet/>
      <dgm:spPr/>
      <dgm:t>
        <a:bodyPr/>
        <a:lstStyle/>
        <a:p>
          <a:endParaRPr lang="en-US"/>
        </a:p>
      </dgm:t>
    </dgm:pt>
    <dgm:pt modelId="{EB5ADBBE-77F9-A64A-9CC3-408BE747F439}" type="sibTrans" cxnId="{A501CCC2-134E-8643-9554-46970656C699}">
      <dgm:prSet/>
      <dgm:spPr/>
      <dgm:t>
        <a:bodyPr/>
        <a:lstStyle/>
        <a:p>
          <a:endParaRPr lang="en-US"/>
        </a:p>
      </dgm:t>
    </dgm:pt>
    <dgm:pt modelId="{F7534EB0-C3E0-A04B-98DA-3C3CD93E3294}">
      <dgm:prSet phldrT="[Text]"/>
      <dgm:spPr/>
      <dgm:t>
        <a:bodyPr/>
        <a:lstStyle/>
        <a:p>
          <a:r>
            <a:rPr lang="en-US" dirty="0" smtClean="0"/>
            <a:t>Function</a:t>
          </a:r>
          <a:endParaRPr lang="en-US" dirty="0"/>
        </a:p>
      </dgm:t>
    </dgm:pt>
    <dgm:pt modelId="{CD879840-4613-2C4C-AC29-4D7F8180B388}" type="parTrans" cxnId="{0AE5C094-3865-8F48-8705-619AA750CB96}">
      <dgm:prSet/>
      <dgm:spPr/>
      <dgm:t>
        <a:bodyPr/>
        <a:lstStyle/>
        <a:p>
          <a:endParaRPr lang="en-US"/>
        </a:p>
      </dgm:t>
    </dgm:pt>
    <dgm:pt modelId="{92BE11D8-0326-BD44-BBEB-B14470EF8E65}" type="sibTrans" cxnId="{0AE5C094-3865-8F48-8705-619AA750CB96}">
      <dgm:prSet/>
      <dgm:spPr/>
      <dgm:t>
        <a:bodyPr/>
        <a:lstStyle/>
        <a:p>
          <a:endParaRPr lang="en-US"/>
        </a:p>
      </dgm:t>
    </dgm:pt>
    <dgm:pt modelId="{D29FC4FB-399A-D247-B55A-F83D469A6C3F}">
      <dgm:prSet phldrT="[Text]"/>
      <dgm:spPr/>
      <dgm:t>
        <a:bodyPr/>
        <a:lstStyle/>
        <a:p>
          <a:r>
            <a:rPr lang="en-US" dirty="0" err="1" smtClean="0"/>
            <a:t>Radboud</a:t>
          </a:r>
          <a:r>
            <a:rPr lang="en-US" dirty="0" smtClean="0"/>
            <a:t> Skills Questionnaire (RASQ)</a:t>
          </a:r>
          <a:endParaRPr lang="en-US" dirty="0"/>
        </a:p>
      </dgm:t>
    </dgm:pt>
    <dgm:pt modelId="{8C405F42-14D9-D549-8B6D-C8B77499B9A1}" type="parTrans" cxnId="{0CFFF7D8-3846-074F-8B51-1C641C89C682}">
      <dgm:prSet/>
      <dgm:spPr/>
      <dgm:t>
        <a:bodyPr/>
        <a:lstStyle/>
        <a:p>
          <a:endParaRPr lang="en-US"/>
        </a:p>
      </dgm:t>
    </dgm:pt>
    <dgm:pt modelId="{8AF02238-B76A-8F43-BB67-761D93AC353A}" type="sibTrans" cxnId="{0CFFF7D8-3846-074F-8B51-1C641C89C682}">
      <dgm:prSet/>
      <dgm:spPr/>
      <dgm:t>
        <a:bodyPr/>
        <a:lstStyle/>
        <a:p>
          <a:endParaRPr lang="en-US"/>
        </a:p>
      </dgm:t>
    </dgm:pt>
    <dgm:pt modelId="{C0DD3C29-7807-D543-9700-3409FF2A625C}">
      <dgm:prSet phldrT="[Text]"/>
      <dgm:spPr/>
      <dgm:t>
        <a:bodyPr/>
        <a:lstStyle/>
        <a:p>
          <a:r>
            <a:rPr lang="en-US" dirty="0" smtClean="0"/>
            <a:t>Walking Activities Questionnaire (WAQ)</a:t>
          </a:r>
          <a:endParaRPr lang="en-US" dirty="0"/>
        </a:p>
      </dgm:t>
    </dgm:pt>
    <dgm:pt modelId="{6ACB71C6-D593-3342-B4BE-85C4F135806C}" type="parTrans" cxnId="{F3042991-F09B-9A40-A7DA-4831C32AE7C3}">
      <dgm:prSet/>
      <dgm:spPr/>
      <dgm:t>
        <a:bodyPr/>
        <a:lstStyle/>
        <a:p>
          <a:endParaRPr lang="en-US"/>
        </a:p>
      </dgm:t>
    </dgm:pt>
    <dgm:pt modelId="{C9C7577B-4241-9046-BFD9-2F3E5EF00D90}" type="sibTrans" cxnId="{F3042991-F09B-9A40-A7DA-4831C32AE7C3}">
      <dgm:prSet/>
      <dgm:spPr/>
      <dgm:t>
        <a:bodyPr/>
        <a:lstStyle/>
        <a:p>
          <a:endParaRPr lang="en-US"/>
        </a:p>
      </dgm:t>
    </dgm:pt>
    <dgm:pt modelId="{BA9002B2-0EBF-0F4D-BAF0-79678C6D7E0C}">
      <dgm:prSet phldrT="[Text]"/>
      <dgm:spPr/>
      <dgm:t>
        <a:bodyPr/>
        <a:lstStyle/>
        <a:p>
          <a:r>
            <a:rPr lang="en-US" dirty="0" smtClean="0"/>
            <a:t>Health-Related Quality of Life</a:t>
          </a:r>
          <a:endParaRPr lang="en-US" dirty="0"/>
        </a:p>
      </dgm:t>
    </dgm:pt>
    <dgm:pt modelId="{99388A49-19C9-044F-8B26-29CFC261F57A}" type="parTrans" cxnId="{70EF1AB0-BC89-5548-B43E-79A943F8F521}">
      <dgm:prSet/>
      <dgm:spPr/>
      <dgm:t>
        <a:bodyPr/>
        <a:lstStyle/>
        <a:p>
          <a:endParaRPr lang="en-US"/>
        </a:p>
      </dgm:t>
    </dgm:pt>
    <dgm:pt modelId="{2C79FA0C-0E06-4C49-9322-9268827D10FE}" type="sibTrans" cxnId="{70EF1AB0-BC89-5548-B43E-79A943F8F521}">
      <dgm:prSet/>
      <dgm:spPr/>
      <dgm:t>
        <a:bodyPr/>
        <a:lstStyle/>
        <a:p>
          <a:endParaRPr lang="en-US"/>
        </a:p>
      </dgm:t>
    </dgm:pt>
    <dgm:pt modelId="{5EBF587A-B0DF-C44A-9ACD-5BC70CBDFEA6}">
      <dgm:prSet phldrT="[Text]"/>
      <dgm:spPr/>
      <dgm:t>
        <a:bodyPr/>
        <a:lstStyle/>
        <a:p>
          <a:r>
            <a:rPr lang="en-US" dirty="0" smtClean="0"/>
            <a:t>SF-36</a:t>
          </a:r>
          <a:endParaRPr lang="en-US" dirty="0"/>
        </a:p>
      </dgm:t>
    </dgm:pt>
    <dgm:pt modelId="{9DC6F8E1-0052-A549-97F0-2BB2846BEC99}" type="parTrans" cxnId="{C1B4798D-94DC-1D4F-9F5E-6A4C6A4C63E7}">
      <dgm:prSet/>
      <dgm:spPr/>
      <dgm:t>
        <a:bodyPr/>
        <a:lstStyle/>
        <a:p>
          <a:endParaRPr lang="en-US"/>
        </a:p>
      </dgm:t>
    </dgm:pt>
    <dgm:pt modelId="{71082C5F-91A7-B744-8F6D-64D884F625DC}" type="sibTrans" cxnId="{C1B4798D-94DC-1D4F-9F5E-6A4C6A4C63E7}">
      <dgm:prSet/>
      <dgm:spPr/>
      <dgm:t>
        <a:bodyPr/>
        <a:lstStyle/>
        <a:p>
          <a:endParaRPr lang="en-US"/>
        </a:p>
      </dgm:t>
    </dgm:pt>
    <dgm:pt modelId="{A043403B-0BDB-C245-8998-5A59F6517511}">
      <dgm:prSet/>
      <dgm:spPr/>
      <dgm:t>
        <a:bodyPr/>
        <a:lstStyle/>
        <a:p>
          <a:r>
            <a:rPr lang="en-US" dirty="0" smtClean="0"/>
            <a:t>EQ-5D</a:t>
          </a:r>
          <a:endParaRPr lang="en-US" dirty="0"/>
        </a:p>
      </dgm:t>
    </dgm:pt>
    <dgm:pt modelId="{2B7F9E3C-C65E-C848-BFB4-6E161FCABCEA}" type="parTrans" cxnId="{DAAB20DB-2558-3C49-B090-287D412F876F}">
      <dgm:prSet/>
      <dgm:spPr/>
      <dgm:t>
        <a:bodyPr/>
        <a:lstStyle/>
        <a:p>
          <a:endParaRPr lang="en-US"/>
        </a:p>
      </dgm:t>
    </dgm:pt>
    <dgm:pt modelId="{A38091BB-9027-3F4F-BE2C-72D19253B5A9}" type="sibTrans" cxnId="{DAAB20DB-2558-3C49-B090-287D412F876F}">
      <dgm:prSet/>
      <dgm:spPr/>
      <dgm:t>
        <a:bodyPr/>
        <a:lstStyle/>
        <a:p>
          <a:endParaRPr lang="en-US"/>
        </a:p>
      </dgm:t>
    </dgm:pt>
    <dgm:pt modelId="{5EAEA115-6D96-4F08-A24D-C91675D38692}">
      <dgm:prSet/>
      <dgm:spPr/>
      <dgm:t>
        <a:bodyPr/>
        <a:lstStyle/>
        <a:p>
          <a:r>
            <a:rPr lang="en-US" dirty="0" smtClean="0"/>
            <a:t>Psychological flexibility</a:t>
          </a:r>
          <a:endParaRPr lang="en-US" dirty="0"/>
        </a:p>
      </dgm:t>
    </dgm:pt>
    <dgm:pt modelId="{4E707795-F3C0-4736-AA57-8817CAB30E41}" type="parTrans" cxnId="{E3821C57-7116-40F5-98F2-0092BE9DE8D6}">
      <dgm:prSet/>
      <dgm:spPr/>
      <dgm:t>
        <a:bodyPr/>
        <a:lstStyle/>
        <a:p>
          <a:endParaRPr lang="en-GB"/>
        </a:p>
      </dgm:t>
    </dgm:pt>
    <dgm:pt modelId="{FB405152-DE09-4C29-A99C-16D0EE8D3B18}" type="sibTrans" cxnId="{E3821C57-7116-40F5-98F2-0092BE9DE8D6}">
      <dgm:prSet/>
      <dgm:spPr/>
      <dgm:t>
        <a:bodyPr/>
        <a:lstStyle/>
        <a:p>
          <a:endParaRPr lang="en-GB"/>
        </a:p>
      </dgm:t>
    </dgm:pt>
    <dgm:pt modelId="{46DEA31E-2E98-404F-A53D-1AC12D6EFEFA}">
      <dgm:prSet/>
      <dgm:spPr/>
      <dgm:t>
        <a:bodyPr/>
        <a:lstStyle/>
        <a:p>
          <a:r>
            <a:rPr lang="en-US" dirty="0" smtClean="0"/>
            <a:t>Acceptance and Action Questionnaire (AAQ-II)</a:t>
          </a:r>
          <a:endParaRPr lang="en-US" dirty="0"/>
        </a:p>
      </dgm:t>
    </dgm:pt>
    <dgm:pt modelId="{3199176A-16A5-497A-8986-2AD9B26F82CA}" type="parTrans" cxnId="{34D791C0-ECC6-46D1-8EA5-3C605286711F}">
      <dgm:prSet/>
      <dgm:spPr/>
      <dgm:t>
        <a:bodyPr/>
        <a:lstStyle/>
        <a:p>
          <a:endParaRPr lang="en-GB"/>
        </a:p>
      </dgm:t>
    </dgm:pt>
    <dgm:pt modelId="{072AE352-B314-417E-9F7A-CB9107EDE70F}" type="sibTrans" cxnId="{34D791C0-ECC6-46D1-8EA5-3C605286711F}">
      <dgm:prSet/>
      <dgm:spPr/>
      <dgm:t>
        <a:bodyPr/>
        <a:lstStyle/>
        <a:p>
          <a:endParaRPr lang="en-GB"/>
        </a:p>
      </dgm:t>
    </dgm:pt>
    <dgm:pt modelId="{0A3BC7F4-B345-8A41-A593-3F91EBF38DBC}" type="pres">
      <dgm:prSet presAssocID="{79E1E56C-A889-A64E-B2CD-3C6B7202390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B2140C8-584B-6945-8ADC-135302D02135}" type="pres">
      <dgm:prSet presAssocID="{60C2C93A-E3AD-7E4A-B156-652BFC1CE79B}" presName="linNode" presStyleCnt="0"/>
      <dgm:spPr/>
    </dgm:pt>
    <dgm:pt modelId="{03C0BC0E-1A4A-7D44-9C6E-F2187D52B259}" type="pres">
      <dgm:prSet presAssocID="{60C2C93A-E3AD-7E4A-B156-652BFC1CE79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3C296D-C18F-9D41-A5BD-702ECAFA602A}" type="pres">
      <dgm:prSet presAssocID="{60C2C93A-E3AD-7E4A-B156-652BFC1CE79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4CA010-307C-6749-B276-90E06832EAD1}" type="pres">
      <dgm:prSet presAssocID="{1FFC5A7F-B5E7-D243-A134-D5862B00C4E0}" presName="sp" presStyleCnt="0"/>
      <dgm:spPr/>
    </dgm:pt>
    <dgm:pt modelId="{EE8C4494-2769-7844-B4A9-BE28BFF2C8E6}" type="pres">
      <dgm:prSet presAssocID="{F7534EB0-C3E0-A04B-98DA-3C3CD93E3294}" presName="linNode" presStyleCnt="0"/>
      <dgm:spPr/>
    </dgm:pt>
    <dgm:pt modelId="{2B67B186-C7D4-624B-AFBA-2DBA349853BD}" type="pres">
      <dgm:prSet presAssocID="{F7534EB0-C3E0-A04B-98DA-3C3CD93E3294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2C2803-8E06-6340-A329-7C441481629B}" type="pres">
      <dgm:prSet presAssocID="{F7534EB0-C3E0-A04B-98DA-3C3CD93E3294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5E5C8D-F059-684A-89B8-7A5BC80F1C3D}" type="pres">
      <dgm:prSet presAssocID="{92BE11D8-0326-BD44-BBEB-B14470EF8E65}" presName="sp" presStyleCnt="0"/>
      <dgm:spPr/>
    </dgm:pt>
    <dgm:pt modelId="{7566FEE5-A6F1-5445-A5EA-E5514F0B6536}" type="pres">
      <dgm:prSet presAssocID="{BA9002B2-0EBF-0F4D-BAF0-79678C6D7E0C}" presName="linNode" presStyleCnt="0"/>
      <dgm:spPr/>
    </dgm:pt>
    <dgm:pt modelId="{C4C68BF6-EDCB-364C-8BC2-4B51609DC47A}" type="pres">
      <dgm:prSet presAssocID="{BA9002B2-0EBF-0F4D-BAF0-79678C6D7E0C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9A0E68-53D0-2845-B1CB-B3AC07970AFC}" type="pres">
      <dgm:prSet presAssocID="{BA9002B2-0EBF-0F4D-BAF0-79678C6D7E0C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CED28E-8B2D-4B39-882F-520F39376B04}" type="pres">
      <dgm:prSet presAssocID="{2C79FA0C-0E06-4C49-9322-9268827D10FE}" presName="sp" presStyleCnt="0"/>
      <dgm:spPr/>
    </dgm:pt>
    <dgm:pt modelId="{0C67B735-B227-416A-900E-77E5914B19F4}" type="pres">
      <dgm:prSet presAssocID="{5EAEA115-6D96-4F08-A24D-C91675D38692}" presName="linNode" presStyleCnt="0"/>
      <dgm:spPr/>
    </dgm:pt>
    <dgm:pt modelId="{11718F27-565E-46C5-A6F3-7F5945BA90BA}" type="pres">
      <dgm:prSet presAssocID="{5EAEA115-6D96-4F08-A24D-C91675D38692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AE8535B-C94A-4AFC-AE9C-4BF68ED73C12}" type="pres">
      <dgm:prSet presAssocID="{5EAEA115-6D96-4F08-A24D-C91675D38692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CFFF7D8-3846-074F-8B51-1C641C89C682}" srcId="{F7534EB0-C3E0-A04B-98DA-3C3CD93E3294}" destId="{D29FC4FB-399A-D247-B55A-F83D469A6C3F}" srcOrd="0" destOrd="0" parTransId="{8C405F42-14D9-D549-8B6D-C8B77499B9A1}" sibTransId="{8AF02238-B76A-8F43-BB67-761D93AC353A}"/>
    <dgm:cxn modelId="{34D791C0-ECC6-46D1-8EA5-3C605286711F}" srcId="{5EAEA115-6D96-4F08-A24D-C91675D38692}" destId="{46DEA31E-2E98-404F-A53D-1AC12D6EFEFA}" srcOrd="0" destOrd="0" parTransId="{3199176A-16A5-497A-8986-2AD9B26F82CA}" sibTransId="{072AE352-B314-417E-9F7A-CB9107EDE70F}"/>
    <dgm:cxn modelId="{28168E89-4D51-49D9-8444-067712638FE6}" type="presOf" srcId="{46DEA31E-2E98-404F-A53D-1AC12D6EFEFA}" destId="{AAE8535B-C94A-4AFC-AE9C-4BF68ED73C12}" srcOrd="0" destOrd="0" presId="urn:microsoft.com/office/officeart/2005/8/layout/vList5"/>
    <dgm:cxn modelId="{DE612DF1-D08F-DB4D-845E-262B1CD39E50}" type="presOf" srcId="{60C2C93A-E3AD-7E4A-B156-652BFC1CE79B}" destId="{03C0BC0E-1A4A-7D44-9C6E-F2187D52B259}" srcOrd="0" destOrd="0" presId="urn:microsoft.com/office/officeart/2005/8/layout/vList5"/>
    <dgm:cxn modelId="{BC94B552-6ED4-874E-8862-75241E137BEF}" type="presOf" srcId="{5EBF587A-B0DF-C44A-9ACD-5BC70CBDFEA6}" destId="{059A0E68-53D0-2845-B1CB-B3AC07970AFC}" srcOrd="0" destOrd="0" presId="urn:microsoft.com/office/officeart/2005/8/layout/vList5"/>
    <dgm:cxn modelId="{70EF1AB0-BC89-5548-B43E-79A943F8F521}" srcId="{79E1E56C-A889-A64E-B2CD-3C6B72023901}" destId="{BA9002B2-0EBF-0F4D-BAF0-79678C6D7E0C}" srcOrd="2" destOrd="0" parTransId="{99388A49-19C9-044F-8B26-29CFC261F57A}" sibTransId="{2C79FA0C-0E06-4C49-9322-9268827D10FE}"/>
    <dgm:cxn modelId="{A501CCC2-134E-8643-9554-46970656C699}" srcId="{60C2C93A-E3AD-7E4A-B156-652BFC1CE79B}" destId="{5381646E-C0D8-614F-A959-101BB899673E}" srcOrd="0" destOrd="0" parTransId="{510CEBF7-80B6-1D49-8113-587D4D87B8CA}" sibTransId="{EB5ADBBE-77F9-A64A-9CC3-408BE747F439}"/>
    <dgm:cxn modelId="{C79EBA93-CFC4-F748-9F6C-37FD972E1AA5}" type="presOf" srcId="{79E1E56C-A889-A64E-B2CD-3C6B72023901}" destId="{0A3BC7F4-B345-8A41-A593-3F91EBF38DBC}" srcOrd="0" destOrd="0" presId="urn:microsoft.com/office/officeart/2005/8/layout/vList5"/>
    <dgm:cxn modelId="{C1B4798D-94DC-1D4F-9F5E-6A4C6A4C63E7}" srcId="{BA9002B2-0EBF-0F4D-BAF0-79678C6D7E0C}" destId="{5EBF587A-B0DF-C44A-9ACD-5BC70CBDFEA6}" srcOrd="0" destOrd="0" parTransId="{9DC6F8E1-0052-A549-97F0-2BB2846BEC99}" sibTransId="{71082C5F-91A7-B744-8F6D-64D884F625DC}"/>
    <dgm:cxn modelId="{E2FEB030-9869-5742-B716-B38E625E0D95}" type="presOf" srcId="{C0DD3C29-7807-D543-9700-3409FF2A625C}" destId="{A02C2803-8E06-6340-A329-7C441481629B}" srcOrd="0" destOrd="1" presId="urn:microsoft.com/office/officeart/2005/8/layout/vList5"/>
    <dgm:cxn modelId="{DBDEE8E8-1759-7341-9B12-47E61FFAFC79}" srcId="{79E1E56C-A889-A64E-B2CD-3C6B72023901}" destId="{60C2C93A-E3AD-7E4A-B156-652BFC1CE79B}" srcOrd="0" destOrd="0" parTransId="{7EE734E2-E447-E149-9CA2-A9A19D6EEA08}" sibTransId="{1FFC5A7F-B5E7-D243-A134-D5862B00C4E0}"/>
    <dgm:cxn modelId="{E3821C57-7116-40F5-98F2-0092BE9DE8D6}" srcId="{79E1E56C-A889-A64E-B2CD-3C6B72023901}" destId="{5EAEA115-6D96-4F08-A24D-C91675D38692}" srcOrd="3" destOrd="0" parTransId="{4E707795-F3C0-4736-AA57-8817CAB30E41}" sibTransId="{FB405152-DE09-4C29-A99C-16D0EE8D3B18}"/>
    <dgm:cxn modelId="{F3042991-F09B-9A40-A7DA-4831C32AE7C3}" srcId="{F7534EB0-C3E0-A04B-98DA-3C3CD93E3294}" destId="{C0DD3C29-7807-D543-9700-3409FF2A625C}" srcOrd="1" destOrd="0" parTransId="{6ACB71C6-D593-3342-B4BE-85C4F135806C}" sibTransId="{C9C7577B-4241-9046-BFD9-2F3E5EF00D90}"/>
    <dgm:cxn modelId="{8A844DC9-9DC4-9B48-B53C-42A4A650F2C5}" type="presOf" srcId="{A043403B-0BDB-C245-8998-5A59F6517511}" destId="{059A0E68-53D0-2845-B1CB-B3AC07970AFC}" srcOrd="0" destOrd="1" presId="urn:microsoft.com/office/officeart/2005/8/layout/vList5"/>
    <dgm:cxn modelId="{E4A6DFDA-0678-7344-B9B1-2B0420328539}" type="presOf" srcId="{D29FC4FB-399A-D247-B55A-F83D469A6C3F}" destId="{A02C2803-8E06-6340-A329-7C441481629B}" srcOrd="0" destOrd="0" presId="urn:microsoft.com/office/officeart/2005/8/layout/vList5"/>
    <dgm:cxn modelId="{8A3F9AA0-D1C1-3242-BCFC-9351697A913B}" type="presOf" srcId="{F7534EB0-C3E0-A04B-98DA-3C3CD93E3294}" destId="{2B67B186-C7D4-624B-AFBA-2DBA349853BD}" srcOrd="0" destOrd="0" presId="urn:microsoft.com/office/officeart/2005/8/layout/vList5"/>
    <dgm:cxn modelId="{8C8FA864-A93F-C848-BD53-75C99E70D3A7}" type="presOf" srcId="{5381646E-C0D8-614F-A959-101BB899673E}" destId="{BA3C296D-C18F-9D41-A5BD-702ECAFA602A}" srcOrd="0" destOrd="0" presId="urn:microsoft.com/office/officeart/2005/8/layout/vList5"/>
    <dgm:cxn modelId="{532105E8-D0B0-4ED4-89C7-B477D71986AE}" type="presOf" srcId="{5EAEA115-6D96-4F08-A24D-C91675D38692}" destId="{11718F27-565E-46C5-A6F3-7F5945BA90BA}" srcOrd="0" destOrd="0" presId="urn:microsoft.com/office/officeart/2005/8/layout/vList5"/>
    <dgm:cxn modelId="{DAAB20DB-2558-3C49-B090-287D412F876F}" srcId="{BA9002B2-0EBF-0F4D-BAF0-79678C6D7E0C}" destId="{A043403B-0BDB-C245-8998-5A59F6517511}" srcOrd="1" destOrd="0" parTransId="{2B7F9E3C-C65E-C848-BFB4-6E161FCABCEA}" sibTransId="{A38091BB-9027-3F4F-BE2C-72D19253B5A9}"/>
    <dgm:cxn modelId="{0AE5C094-3865-8F48-8705-619AA750CB96}" srcId="{79E1E56C-A889-A64E-B2CD-3C6B72023901}" destId="{F7534EB0-C3E0-A04B-98DA-3C3CD93E3294}" srcOrd="1" destOrd="0" parTransId="{CD879840-4613-2C4C-AC29-4D7F8180B388}" sibTransId="{92BE11D8-0326-BD44-BBEB-B14470EF8E65}"/>
    <dgm:cxn modelId="{7FDDDFBE-4C80-E543-84ED-7E18659E7EAE}" type="presOf" srcId="{BA9002B2-0EBF-0F4D-BAF0-79678C6D7E0C}" destId="{C4C68BF6-EDCB-364C-8BC2-4B51609DC47A}" srcOrd="0" destOrd="0" presId="urn:microsoft.com/office/officeart/2005/8/layout/vList5"/>
    <dgm:cxn modelId="{BE0FDDE9-BB79-0846-B0AF-4EEA4ACD9150}" type="presParOf" srcId="{0A3BC7F4-B345-8A41-A593-3F91EBF38DBC}" destId="{8B2140C8-584B-6945-8ADC-135302D02135}" srcOrd="0" destOrd="0" presId="urn:microsoft.com/office/officeart/2005/8/layout/vList5"/>
    <dgm:cxn modelId="{61E59242-BB4D-2545-A098-F16236C757D3}" type="presParOf" srcId="{8B2140C8-584B-6945-8ADC-135302D02135}" destId="{03C0BC0E-1A4A-7D44-9C6E-F2187D52B259}" srcOrd="0" destOrd="0" presId="urn:microsoft.com/office/officeart/2005/8/layout/vList5"/>
    <dgm:cxn modelId="{BC623000-1DB3-D740-9459-9C2A184A07EE}" type="presParOf" srcId="{8B2140C8-584B-6945-8ADC-135302D02135}" destId="{BA3C296D-C18F-9D41-A5BD-702ECAFA602A}" srcOrd="1" destOrd="0" presId="urn:microsoft.com/office/officeart/2005/8/layout/vList5"/>
    <dgm:cxn modelId="{8F1410C4-EC78-8444-824F-EE09998B89C6}" type="presParOf" srcId="{0A3BC7F4-B345-8A41-A593-3F91EBF38DBC}" destId="{284CA010-307C-6749-B276-90E06832EAD1}" srcOrd="1" destOrd="0" presId="urn:microsoft.com/office/officeart/2005/8/layout/vList5"/>
    <dgm:cxn modelId="{4146FC67-84F7-3341-BA2F-8657F1FBEA7F}" type="presParOf" srcId="{0A3BC7F4-B345-8A41-A593-3F91EBF38DBC}" destId="{EE8C4494-2769-7844-B4A9-BE28BFF2C8E6}" srcOrd="2" destOrd="0" presId="urn:microsoft.com/office/officeart/2005/8/layout/vList5"/>
    <dgm:cxn modelId="{2B74C8B6-A97A-2C4F-A06D-9926A818D1D3}" type="presParOf" srcId="{EE8C4494-2769-7844-B4A9-BE28BFF2C8E6}" destId="{2B67B186-C7D4-624B-AFBA-2DBA349853BD}" srcOrd="0" destOrd="0" presId="urn:microsoft.com/office/officeart/2005/8/layout/vList5"/>
    <dgm:cxn modelId="{6E4B7212-ED01-9747-8546-B60B4F7D6A67}" type="presParOf" srcId="{EE8C4494-2769-7844-B4A9-BE28BFF2C8E6}" destId="{A02C2803-8E06-6340-A329-7C441481629B}" srcOrd="1" destOrd="0" presId="urn:microsoft.com/office/officeart/2005/8/layout/vList5"/>
    <dgm:cxn modelId="{D89665C3-DBBB-6742-8929-D0FEFA2DA811}" type="presParOf" srcId="{0A3BC7F4-B345-8A41-A593-3F91EBF38DBC}" destId="{625E5C8D-F059-684A-89B8-7A5BC80F1C3D}" srcOrd="3" destOrd="0" presId="urn:microsoft.com/office/officeart/2005/8/layout/vList5"/>
    <dgm:cxn modelId="{4241BFE5-0FE9-2840-B802-15052F9F112B}" type="presParOf" srcId="{0A3BC7F4-B345-8A41-A593-3F91EBF38DBC}" destId="{7566FEE5-A6F1-5445-A5EA-E5514F0B6536}" srcOrd="4" destOrd="0" presId="urn:microsoft.com/office/officeart/2005/8/layout/vList5"/>
    <dgm:cxn modelId="{B442D18A-9C85-334A-A2C4-8B1B1A619845}" type="presParOf" srcId="{7566FEE5-A6F1-5445-A5EA-E5514F0B6536}" destId="{C4C68BF6-EDCB-364C-8BC2-4B51609DC47A}" srcOrd="0" destOrd="0" presId="urn:microsoft.com/office/officeart/2005/8/layout/vList5"/>
    <dgm:cxn modelId="{73C4F236-38D6-9B4C-AFB0-BC58FA346830}" type="presParOf" srcId="{7566FEE5-A6F1-5445-A5EA-E5514F0B6536}" destId="{059A0E68-53D0-2845-B1CB-B3AC07970AFC}" srcOrd="1" destOrd="0" presId="urn:microsoft.com/office/officeart/2005/8/layout/vList5"/>
    <dgm:cxn modelId="{4A67A4AF-BC35-448D-A926-A5D0D726DF1E}" type="presParOf" srcId="{0A3BC7F4-B345-8A41-A593-3F91EBF38DBC}" destId="{B0CED28E-8B2D-4B39-882F-520F39376B04}" srcOrd="5" destOrd="0" presId="urn:microsoft.com/office/officeart/2005/8/layout/vList5"/>
    <dgm:cxn modelId="{570228BF-02C1-46F4-BA15-CBF12DEFD8A6}" type="presParOf" srcId="{0A3BC7F4-B345-8A41-A593-3F91EBF38DBC}" destId="{0C67B735-B227-416A-900E-77E5914B19F4}" srcOrd="6" destOrd="0" presId="urn:microsoft.com/office/officeart/2005/8/layout/vList5"/>
    <dgm:cxn modelId="{B141A90A-893D-4A73-B768-3C45016C8D02}" type="presParOf" srcId="{0C67B735-B227-416A-900E-77E5914B19F4}" destId="{11718F27-565E-46C5-A6F3-7F5945BA90BA}" srcOrd="0" destOrd="0" presId="urn:microsoft.com/office/officeart/2005/8/layout/vList5"/>
    <dgm:cxn modelId="{E82CA97B-7FA6-45A9-94C3-45360738477F}" type="presParOf" srcId="{0C67B735-B227-416A-900E-77E5914B19F4}" destId="{AAE8535B-C94A-4AFC-AE9C-4BF68ED73C1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3C296D-C18F-9D41-A5BD-702ECAFA602A}">
      <dsp:nvSpPr>
        <dsp:cNvPr id="0" name=""/>
        <dsp:cNvSpPr/>
      </dsp:nvSpPr>
      <dsp:spPr>
        <a:xfrm rot="5400000">
          <a:off x="5190741" y="-2135669"/>
          <a:ext cx="782637" cy="525370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Short-form McGill Pain Questionnaire  (SF-MPQ)</a:t>
          </a:r>
          <a:endParaRPr lang="en-US" sz="2000" kern="1200" dirty="0"/>
        </a:p>
      </dsp:txBody>
      <dsp:txXfrm rot="-5400000">
        <a:off x="2955209" y="138068"/>
        <a:ext cx="5215498" cy="706227"/>
      </dsp:txXfrm>
    </dsp:sp>
    <dsp:sp modelId="{03C0BC0E-1A4A-7D44-9C6E-F2187D52B259}">
      <dsp:nvSpPr>
        <dsp:cNvPr id="0" name=""/>
        <dsp:cNvSpPr/>
      </dsp:nvSpPr>
      <dsp:spPr>
        <a:xfrm>
          <a:off x="0" y="2033"/>
          <a:ext cx="2955208" cy="97829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Pain</a:t>
          </a:r>
          <a:endParaRPr lang="en-US" sz="2800" kern="1200" dirty="0"/>
        </a:p>
      </dsp:txBody>
      <dsp:txXfrm>
        <a:off x="47756" y="49789"/>
        <a:ext cx="2859696" cy="882784"/>
      </dsp:txXfrm>
    </dsp:sp>
    <dsp:sp modelId="{A02C2803-8E06-6340-A329-7C441481629B}">
      <dsp:nvSpPr>
        <dsp:cNvPr id="0" name=""/>
        <dsp:cNvSpPr/>
      </dsp:nvSpPr>
      <dsp:spPr>
        <a:xfrm rot="5400000">
          <a:off x="5190741" y="-1108457"/>
          <a:ext cx="782637" cy="525370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err="1" smtClean="0"/>
            <a:t>Radboud</a:t>
          </a:r>
          <a:r>
            <a:rPr lang="en-US" sz="2000" kern="1200" dirty="0" smtClean="0"/>
            <a:t> Skills Questionnaire (RASQ)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Walking Activities Questionnaire (WAQ)</a:t>
          </a:r>
          <a:endParaRPr lang="en-US" sz="2000" kern="1200" dirty="0"/>
        </a:p>
      </dsp:txBody>
      <dsp:txXfrm rot="-5400000">
        <a:off x="2955209" y="1165280"/>
        <a:ext cx="5215498" cy="706227"/>
      </dsp:txXfrm>
    </dsp:sp>
    <dsp:sp modelId="{2B67B186-C7D4-624B-AFBA-2DBA349853BD}">
      <dsp:nvSpPr>
        <dsp:cNvPr id="0" name=""/>
        <dsp:cNvSpPr/>
      </dsp:nvSpPr>
      <dsp:spPr>
        <a:xfrm>
          <a:off x="0" y="1029245"/>
          <a:ext cx="2955208" cy="97829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Function</a:t>
          </a:r>
          <a:endParaRPr lang="en-US" sz="2800" kern="1200" dirty="0"/>
        </a:p>
      </dsp:txBody>
      <dsp:txXfrm>
        <a:off x="47756" y="1077001"/>
        <a:ext cx="2859696" cy="882784"/>
      </dsp:txXfrm>
    </dsp:sp>
    <dsp:sp modelId="{059A0E68-53D0-2845-B1CB-B3AC07970AFC}">
      <dsp:nvSpPr>
        <dsp:cNvPr id="0" name=""/>
        <dsp:cNvSpPr/>
      </dsp:nvSpPr>
      <dsp:spPr>
        <a:xfrm rot="5400000">
          <a:off x="5190741" y="-81245"/>
          <a:ext cx="782637" cy="525370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SF-36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EQ-5D</a:t>
          </a:r>
          <a:endParaRPr lang="en-US" sz="2000" kern="1200" dirty="0"/>
        </a:p>
      </dsp:txBody>
      <dsp:txXfrm rot="-5400000">
        <a:off x="2955209" y="2192492"/>
        <a:ext cx="5215498" cy="706227"/>
      </dsp:txXfrm>
    </dsp:sp>
    <dsp:sp modelId="{C4C68BF6-EDCB-364C-8BC2-4B51609DC47A}">
      <dsp:nvSpPr>
        <dsp:cNvPr id="0" name=""/>
        <dsp:cNvSpPr/>
      </dsp:nvSpPr>
      <dsp:spPr>
        <a:xfrm>
          <a:off x="0" y="2056457"/>
          <a:ext cx="2955208" cy="97829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Health-Related Quality of Life</a:t>
          </a:r>
          <a:endParaRPr lang="en-US" sz="2800" kern="1200" dirty="0"/>
        </a:p>
      </dsp:txBody>
      <dsp:txXfrm>
        <a:off x="47756" y="2104213"/>
        <a:ext cx="2859696" cy="882784"/>
      </dsp:txXfrm>
    </dsp:sp>
    <dsp:sp modelId="{AAE8535B-C94A-4AFC-AE9C-4BF68ED73C12}">
      <dsp:nvSpPr>
        <dsp:cNvPr id="0" name=""/>
        <dsp:cNvSpPr/>
      </dsp:nvSpPr>
      <dsp:spPr>
        <a:xfrm rot="5400000">
          <a:off x="5190741" y="945965"/>
          <a:ext cx="782637" cy="525370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Acceptance and Action Questionnaire (AAQ-II)</a:t>
          </a:r>
          <a:endParaRPr lang="en-US" sz="2000" kern="1200" dirty="0"/>
        </a:p>
      </dsp:txBody>
      <dsp:txXfrm rot="-5400000">
        <a:off x="2955209" y="3219703"/>
        <a:ext cx="5215498" cy="706227"/>
      </dsp:txXfrm>
    </dsp:sp>
    <dsp:sp modelId="{11718F27-565E-46C5-A6F3-7F5945BA90BA}">
      <dsp:nvSpPr>
        <dsp:cNvPr id="0" name=""/>
        <dsp:cNvSpPr/>
      </dsp:nvSpPr>
      <dsp:spPr>
        <a:xfrm>
          <a:off x="0" y="3083669"/>
          <a:ext cx="2955208" cy="97829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Psychological flexibility</a:t>
          </a:r>
          <a:endParaRPr lang="en-US" sz="2800" kern="1200" dirty="0"/>
        </a:p>
      </dsp:txBody>
      <dsp:txXfrm>
        <a:off x="47756" y="3131425"/>
        <a:ext cx="2859696" cy="8827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2EC07-91D9-424D-9D9A-653D04A4B24A}" type="datetimeFigureOut">
              <a:rPr lang="en-GB" smtClean="0"/>
              <a:t>06/05/16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9C84BB-B545-476A-9C68-30231AFD6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584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363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-6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150" y="0"/>
            <a:ext cx="2889938" cy="49363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6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6775" y="739775"/>
            <a:ext cx="4935538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212" y="4689515"/>
            <a:ext cx="4890665" cy="444269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9030"/>
            <a:ext cx="2889938" cy="49363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-6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150" y="9379030"/>
            <a:ext cx="2889938" cy="49363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74325C0-DAFF-7147-A12F-69EAE4C063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1245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48482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MS PGothic" charset="0"/>
            </a:endParaRPr>
          </a:p>
        </p:txBody>
      </p:sp>
      <p:sp>
        <p:nvSpPr>
          <p:cNvPr id="148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57413416-901B-3644-B34F-E800353688E7}" type="slidenum">
              <a:rPr lang="en-US" sz="1200"/>
              <a:pPr/>
              <a:t>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74653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4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>
              <a:ea typeface="MS PGothic" charset="0"/>
            </a:endParaRPr>
          </a:p>
        </p:txBody>
      </p:sp>
      <p:sp>
        <p:nvSpPr>
          <p:cNvPr id="798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68CDB4B4-A724-F943-8D4D-40A8778A260A}" type="slidenum">
              <a:rPr lang="en-US" sz="1200">
                <a:solidFill>
                  <a:srgbClr val="000000"/>
                </a:solidFill>
              </a:rPr>
              <a:pPr/>
              <a:t>10</a:t>
            </a:fld>
            <a:endParaRPr 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6292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2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u="sng" dirty="0">
              <a:ea typeface="MS PGothic" charset="0"/>
            </a:endParaRPr>
          </a:p>
        </p:txBody>
      </p:sp>
      <p:sp>
        <p:nvSpPr>
          <p:cNvPr id="819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ADC20962-91BC-9D46-BCF6-083CE647C18C}" type="slidenum">
              <a:rPr lang="en-US" sz="1200">
                <a:solidFill>
                  <a:srgbClr val="000000"/>
                </a:solidFill>
              </a:rPr>
              <a:pPr/>
              <a:t>11</a:t>
            </a:fld>
            <a:endParaRPr 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3458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0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u="sng" dirty="0">
              <a:solidFill>
                <a:srgbClr val="FF0000"/>
              </a:solidFill>
              <a:ea typeface="MS PGothic" charset="0"/>
            </a:endParaRPr>
          </a:p>
        </p:txBody>
      </p:sp>
      <p:sp>
        <p:nvSpPr>
          <p:cNvPr id="839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A543966B-EAE7-C444-B94F-16AF4CAADFBA}" type="slidenum">
              <a:rPr lang="en-US" sz="1200">
                <a:solidFill>
                  <a:srgbClr val="000000"/>
                </a:solidFill>
              </a:rPr>
              <a:pPr/>
              <a:t>12</a:t>
            </a:fld>
            <a:endParaRPr 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9543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8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>
              <a:ea typeface="MS PGothic" charset="0"/>
            </a:endParaRPr>
          </a:p>
        </p:txBody>
      </p:sp>
      <p:sp>
        <p:nvSpPr>
          <p:cNvPr id="860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9000490-A1F0-4D4D-9BFF-1918023AF776}" type="slidenum">
              <a:rPr lang="en-US" sz="1200">
                <a:solidFill>
                  <a:srgbClr val="000000"/>
                </a:solidFill>
              </a:rPr>
              <a:pPr/>
              <a:t>13</a:t>
            </a:fld>
            <a:endParaRPr 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0517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6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u="sng" dirty="0">
              <a:ea typeface="MS PGothic" charset="0"/>
            </a:endParaRPr>
          </a:p>
          <a:p>
            <a:endParaRPr lang="en-GB" dirty="0">
              <a:ea typeface="MS PGothic" charset="0"/>
            </a:endParaRPr>
          </a:p>
        </p:txBody>
      </p:sp>
      <p:sp>
        <p:nvSpPr>
          <p:cNvPr id="880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15E1F4AD-976B-784B-930C-44EC9E5E44A0}" type="slidenum">
              <a:rPr lang="en-US" sz="1200">
                <a:solidFill>
                  <a:srgbClr val="000000"/>
                </a:solidFill>
              </a:rPr>
              <a:pPr/>
              <a:t>14</a:t>
            </a:fld>
            <a:endParaRPr 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9197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4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>
              <a:ea typeface="MS PGothic" charset="0"/>
            </a:endParaRPr>
          </a:p>
        </p:txBody>
      </p:sp>
      <p:sp>
        <p:nvSpPr>
          <p:cNvPr id="901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A53298BC-093E-704B-B4C6-A70B56E8B8BB}" type="slidenum">
              <a:rPr lang="en-US" sz="1200">
                <a:solidFill>
                  <a:srgbClr val="000000"/>
                </a:solidFill>
              </a:rPr>
              <a:pPr/>
              <a:t>15</a:t>
            </a:fld>
            <a:endParaRPr 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513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4325C0-DAFF-7147-A12F-69EAE4C0631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817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4325C0-DAFF-7147-A12F-69EAE4C0631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4704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>
              <a:ea typeface="MS PGothic" charset="0"/>
            </a:endParaRPr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CB0DB5F6-EA3E-854E-8D9D-8E2AA492A869}" type="slidenum">
              <a:rPr lang="en-US" sz="1200"/>
              <a:pPr/>
              <a:t>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9292320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u="sng" dirty="0">
              <a:solidFill>
                <a:srgbClr val="FF0000"/>
              </a:solidFill>
              <a:ea typeface="MS PGothic" charset="0"/>
            </a:endParaRPr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86F34B73-CB0C-A643-BCF3-140EEB412BC5}" type="slidenum">
              <a:rPr lang="en-US" sz="1200"/>
              <a:pPr/>
              <a:t>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30103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49506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MS PGothic" charset="0"/>
            </a:endParaRPr>
          </a:p>
        </p:txBody>
      </p:sp>
      <p:sp>
        <p:nvSpPr>
          <p:cNvPr id="1495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85152A9C-2A0E-F741-B31B-80F0F7D33A99}" type="slidenum">
              <a:rPr lang="en-US" sz="1200"/>
              <a:pPr/>
              <a:t>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7986865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1682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z="800" dirty="0">
              <a:ea typeface="MS PGothic" charset="0"/>
            </a:endParaRPr>
          </a:p>
        </p:txBody>
      </p:sp>
      <p:sp>
        <p:nvSpPr>
          <p:cNvPr id="716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CDDC2225-C875-C341-BB29-B9BBD1DE8D56}" type="slidenum">
              <a:rPr lang="en-US" sz="1200"/>
              <a:pPr/>
              <a:t>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8947060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0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>
              <a:ea typeface="MS PGothic" charset="0"/>
            </a:endParaRPr>
          </a:p>
        </p:txBody>
      </p:sp>
      <p:sp>
        <p:nvSpPr>
          <p:cNvPr id="737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1F913C0E-77E8-AF4E-8A95-EBEFDD41D8FA}" type="slidenum">
              <a:rPr lang="en-US" sz="1200"/>
              <a:pPr/>
              <a:t>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9543775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>
              <a:ea typeface="MS PGothic" charset="0"/>
            </a:endParaRPr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E0ED9017-A095-9943-ACBF-6AE615345E98}" type="slidenum">
              <a:rPr lang="en-US" sz="1200"/>
              <a:pPr/>
              <a:t>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1733953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6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>
              <a:ea typeface="MS PGothic" charset="0"/>
            </a:endParaRPr>
          </a:p>
        </p:txBody>
      </p:sp>
      <p:sp>
        <p:nvSpPr>
          <p:cNvPr id="778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6CFA25CA-D2A2-B446-92E8-3D0C55608A85}" type="slidenum">
              <a:rPr lang="en-US" sz="1200"/>
              <a:pPr/>
              <a:t>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726248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jpe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1.jpeg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1.jpeg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950" y="1301750"/>
            <a:ext cx="8890000" cy="974725"/>
          </a:xfrm>
          <a:prstGeom prst="rect">
            <a:avLst/>
          </a:prstGeom>
          <a:solidFill>
            <a:srgbClr val="0072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endParaRPr lang="en-US" altLang="en-US" smtClean="0">
              <a:solidFill>
                <a:srgbClr val="000000"/>
              </a:solidFill>
              <a:ea typeface="ＭＳ Ｐゴシック" pitchFamily="1" charset="-128"/>
              <a:cs typeface="+mn-cs"/>
            </a:endParaRPr>
          </a:p>
        </p:txBody>
      </p:sp>
      <p:pic>
        <p:nvPicPr>
          <p:cNvPr id="5" name="Picture 1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476250"/>
            <a:ext cx="41021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539552" y="1341438"/>
            <a:ext cx="8420299" cy="6477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 smtClean="0"/>
              <a:t>Click to edit Master title style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010444" y="2590244"/>
            <a:ext cx="7265987" cy="503238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solidFill>
                  <a:srgbClr val="007DBA"/>
                </a:solidFill>
              </a:defRPr>
            </a:lvl1pPr>
          </a:lstStyle>
          <a:p>
            <a:pPr lvl="0"/>
            <a:r>
              <a:rPr lang="en-GB" noProof="0" dirty="0" smtClean="0"/>
              <a:t>Click to edit Master subtitle style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55A0045-09B2-2C4C-AAF3-BDBDFCC996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577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C7047F0-DB8F-7644-9035-D49F4CBB29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172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92950" y="1341438"/>
            <a:ext cx="1871663" cy="4784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6375" y="1341438"/>
            <a:ext cx="5464175" cy="4784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505A431-DD23-5F49-B394-331CAC807BC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824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950" y="1341438"/>
            <a:ext cx="9036050" cy="615950"/>
          </a:xfrm>
          <a:prstGeom prst="rect">
            <a:avLst/>
          </a:prstGeom>
          <a:solidFill>
            <a:srgbClr val="0072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endParaRPr lang="en-US" altLang="en-US" smtClean="0">
              <a:solidFill>
                <a:srgbClr val="000000"/>
              </a:solidFill>
              <a:ea typeface="ＭＳ Ｐゴシック" pitchFamily="1" charset="-128"/>
              <a:cs typeface="+mn-cs"/>
            </a:endParaRPr>
          </a:p>
        </p:txBody>
      </p:sp>
      <p:pic>
        <p:nvPicPr>
          <p:cNvPr id="5" name="Picture 1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476250"/>
            <a:ext cx="41021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539552" y="1341438"/>
            <a:ext cx="8420299" cy="6477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 smtClean="0"/>
              <a:t>Click to edit Master title style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627188" y="2133600"/>
            <a:ext cx="7265987" cy="503238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solidFill>
                  <a:srgbClr val="007DBA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0637060-2797-9441-8954-939BF422E4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7548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856" y="1303339"/>
            <a:ext cx="8280400" cy="566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F896B0C-A80F-D742-A6A6-74D5C498C7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8603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DA57A1C-7AED-0442-BEE4-528EBD67EC9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1590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47813" y="1989138"/>
            <a:ext cx="3492500" cy="4137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2713" y="1989138"/>
            <a:ext cx="3494087" cy="4137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90A1946-7B5B-AC48-A36B-D47BBF7794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6087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011BD45-77E5-3E42-BAE3-46C8C86AFD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0280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340768"/>
            <a:ext cx="8280400" cy="566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8EF7E80-05B8-374F-8AF9-D5F84CD8B4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4370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294FA7A-6415-E34C-9FAA-2889152AC0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3789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E60B1C2-3998-BC4A-80EC-FA5F87A82D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88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1341438"/>
            <a:ext cx="8280400" cy="6477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0CCB13B-C189-1B4C-B5D3-B61F87928B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9340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2961C75-0CF2-2546-B5CB-AC3FF1540E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72652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52E593E-A1DB-EB4F-91F8-6C23C83C2F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3189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92950" y="1341438"/>
            <a:ext cx="1871663" cy="4784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6375" y="1341438"/>
            <a:ext cx="5464175" cy="4784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AA36956-6A38-D540-8E13-27E2E784AB4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7266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950" y="1341438"/>
            <a:ext cx="9036050" cy="615950"/>
          </a:xfrm>
          <a:prstGeom prst="rect">
            <a:avLst/>
          </a:prstGeom>
          <a:solidFill>
            <a:srgbClr val="0072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endParaRPr lang="en-US" altLang="en-US" smtClean="0">
              <a:solidFill>
                <a:srgbClr val="000000"/>
              </a:solidFill>
              <a:ea typeface="ＭＳ Ｐゴシック" pitchFamily="1" charset="-128"/>
              <a:cs typeface="+mn-cs"/>
            </a:endParaRPr>
          </a:p>
        </p:txBody>
      </p:sp>
      <p:pic>
        <p:nvPicPr>
          <p:cNvPr id="5" name="Picture 1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476250"/>
            <a:ext cx="41021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539552" y="1341438"/>
            <a:ext cx="8420299" cy="6477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 smtClean="0"/>
              <a:t>Click to edit Master title style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627188" y="2133600"/>
            <a:ext cx="7265987" cy="503238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solidFill>
                  <a:srgbClr val="007DBA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D8830FD-9BA1-F043-B57D-6794F39500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4784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064" y="1303339"/>
            <a:ext cx="8280400" cy="566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1D2B506-629E-D441-B545-A0CBC81233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0787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5879905-95E4-E542-AA46-AA65029773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6870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47813" y="1989138"/>
            <a:ext cx="3492500" cy="4137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2713" y="1989138"/>
            <a:ext cx="3494087" cy="4137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C0C2B8A-4A4C-0749-A110-486BCCD9A1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093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94EF67D-8B44-EE4A-9537-09651625C2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27261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1FCA1C4-FFC2-1F41-93CF-BA87D4797A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7255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C32FD90-5EA7-0F4A-B8D0-4DA2EA2D96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50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CDFB52B-17CA-024B-80E8-B8A7272E2E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93441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4CFDAC9-4650-624C-B25F-1D2672541B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68469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8578B15-2FF1-7449-9BF6-3680335B07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1602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56B127D-4231-0A40-888B-2D398932D6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30985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92950" y="1341438"/>
            <a:ext cx="1871663" cy="4784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6375" y="1341438"/>
            <a:ext cx="5464175" cy="4784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D4C5589-0337-FA42-A6CD-A1B60A8D98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84669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950" y="1301750"/>
            <a:ext cx="8890000" cy="974725"/>
          </a:xfrm>
          <a:prstGeom prst="rect">
            <a:avLst/>
          </a:prstGeom>
          <a:solidFill>
            <a:srgbClr val="0072C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endParaRPr lang="en-US" altLang="en-US" sz="1800" smtClean="0">
              <a:solidFill>
                <a:srgbClr val="000000"/>
              </a:solidFill>
              <a:ea typeface="ＭＳ Ｐゴシック" pitchFamily="1" charset="-128"/>
              <a:cs typeface="+mn-cs"/>
            </a:endParaRPr>
          </a:p>
        </p:txBody>
      </p:sp>
      <p:pic>
        <p:nvPicPr>
          <p:cNvPr id="5" name="Picture 1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476250"/>
            <a:ext cx="41021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539553" y="1341438"/>
            <a:ext cx="8420299" cy="6477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 smtClean="0"/>
              <a:t>Click to edit Master title style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010445" y="2590244"/>
            <a:ext cx="7265987" cy="503238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100">
                <a:solidFill>
                  <a:srgbClr val="007DBA"/>
                </a:solidFill>
              </a:defRPr>
            </a:lvl1pPr>
          </a:lstStyle>
          <a:p>
            <a:pPr lvl="0"/>
            <a:r>
              <a:rPr lang="en-GB" noProof="0" dirty="0" smtClean="0"/>
              <a:t>Click to edit Master subtitle style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94D55-AEB1-834B-8568-F1E926C06A5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2747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1341438"/>
            <a:ext cx="8280400" cy="6477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AFDB4-CA07-1E44-983A-D5A6618CB8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86348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844F4-A5F9-C94B-AA01-3DBABE7389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091158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47814" y="1989140"/>
            <a:ext cx="3492500" cy="413702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2714" y="1989140"/>
            <a:ext cx="3494087" cy="413702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35C89-AA86-2B4D-8482-66E7A0B5E4E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2750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3D3CE-EA1F-0A4C-BD6B-6EAA249B00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26468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639B2-7530-EF4B-A832-25B8980BEAC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472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47813" y="1989138"/>
            <a:ext cx="3492500" cy="4137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2713" y="1989138"/>
            <a:ext cx="3494087" cy="4137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3D286E1-ED5E-DB43-B23F-E92549508B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508899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3D818-84B0-A146-968F-22723097FA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60870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B1296-C127-BA4D-A595-6C4DD78F6CD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272476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5A515-EF20-5D49-8C86-30CA326058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17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5D530-7464-0440-A852-7AF120C3CA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97783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92951" y="1341440"/>
            <a:ext cx="1871663" cy="4784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6376" y="1341440"/>
            <a:ext cx="5464175" cy="4784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79DF6-BEB2-194A-9CAB-DFF483CFE36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73654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950" y="1301750"/>
            <a:ext cx="8890000" cy="974725"/>
          </a:xfrm>
          <a:prstGeom prst="rect">
            <a:avLst/>
          </a:prstGeom>
          <a:solidFill>
            <a:srgbClr val="0072C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endParaRPr lang="en-US" altLang="en-US" sz="1800" smtClean="0">
              <a:solidFill>
                <a:srgbClr val="000000"/>
              </a:solidFill>
              <a:ea typeface="ＭＳ Ｐゴシック" pitchFamily="1" charset="-128"/>
              <a:cs typeface="+mn-cs"/>
            </a:endParaRPr>
          </a:p>
        </p:txBody>
      </p:sp>
      <p:pic>
        <p:nvPicPr>
          <p:cNvPr id="5" name="Picture 1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476250"/>
            <a:ext cx="41021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539553" y="1341438"/>
            <a:ext cx="8420299" cy="6477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 smtClean="0"/>
              <a:t>Click to edit Master title style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010445" y="2590244"/>
            <a:ext cx="7265987" cy="503238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100">
                <a:solidFill>
                  <a:srgbClr val="007DBA"/>
                </a:solidFill>
              </a:defRPr>
            </a:lvl1pPr>
          </a:lstStyle>
          <a:p>
            <a:pPr lvl="0"/>
            <a:r>
              <a:rPr lang="en-GB" noProof="0" dirty="0" smtClean="0"/>
              <a:t>Click to edit Master subtitle style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073AA-29AF-B14E-9CB0-977B06D510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0073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1341438"/>
            <a:ext cx="8280400" cy="6477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579FC-0A9C-A849-913C-C1603869BB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24054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CAB06-0959-4543-AE21-2EFD4FB3EB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7827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47814" y="1989140"/>
            <a:ext cx="3492500" cy="413702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2714" y="1989140"/>
            <a:ext cx="3494087" cy="413702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62140-3669-FC48-B60C-2DE116524A6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10733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7575A-964C-EB4B-A06A-1B29FBBC06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588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0BA7A5A-392D-8342-867E-435D890C760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63372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CE274-DCFC-C748-A4F8-7190F95CEF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92294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86F81-C1DE-4B4E-AD2B-AE4BB27930B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57690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B9467-096C-AF43-845B-061D156D945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2604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F50AF-6940-8A45-83AC-6772DFA495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00327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C719C-560B-A74A-AB6A-C777BE5285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04614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92951" y="1341440"/>
            <a:ext cx="1871663" cy="4784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6376" y="1341440"/>
            <a:ext cx="5464175" cy="4784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FADC9-593A-3747-AC76-9BB3B0438C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547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5CCBCD5-0E40-8C4A-BE67-C51A6906B4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060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C7132B5-7E61-854C-8B9A-484AFF2B96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327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EBD0979-4C21-3D4C-BEE4-AA618DF897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710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AD8880E-4FEF-9D49-98DC-E4EF21ACDD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129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539750" y="1341438"/>
            <a:ext cx="8604250" cy="615950"/>
          </a:xfrm>
          <a:prstGeom prst="rect">
            <a:avLst/>
          </a:prstGeom>
          <a:solidFill>
            <a:srgbClr val="0072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endParaRPr lang="en-US" altLang="en-US" smtClean="0">
              <a:solidFill>
                <a:srgbClr val="000000"/>
              </a:solidFill>
              <a:ea typeface="ＭＳ Ｐゴシック" pitchFamily="1" charset="-128"/>
              <a:cs typeface="+mn-cs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1341438"/>
            <a:ext cx="8280400" cy="56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1989138"/>
            <a:ext cx="7138987" cy="413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8F89571-07D5-9E43-B07D-4BB453BC23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032" name="Picture 3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04813"/>
            <a:ext cx="4100513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974" r:id="rId1"/>
    <p:sldLayoutId id="2147484975" r:id="rId2"/>
    <p:sldLayoutId id="2147484976" r:id="rId3"/>
    <p:sldLayoutId id="2147484977" r:id="rId4"/>
    <p:sldLayoutId id="2147484978" r:id="rId5"/>
    <p:sldLayoutId id="2147484979" r:id="rId6"/>
    <p:sldLayoutId id="2147484980" r:id="rId7"/>
    <p:sldLayoutId id="2147484981" r:id="rId8"/>
    <p:sldLayoutId id="2147484982" r:id="rId9"/>
    <p:sldLayoutId id="2147484983" r:id="rId10"/>
    <p:sldLayoutId id="214748498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7DBA"/>
        </a:buClr>
        <a:buSzPct val="75000"/>
        <a:buFont typeface="Wingdings" charset="0"/>
        <a:buChar char="l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DBA"/>
        </a:buClr>
        <a:buSzPct val="70000"/>
        <a:buFont typeface="Wingdings" charset="0"/>
        <a:buChar char="n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BBF21"/>
        </a:buClr>
        <a:buSzPct val="60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BBF21"/>
        </a:buClr>
        <a:buSzPct val="60000"/>
        <a:buFont typeface="Wingdings" charset="0"/>
        <a:buChar char="q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BBF21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5BBF21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5BBF21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5BBF21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5BBF21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539750" y="1341438"/>
            <a:ext cx="8604250" cy="615950"/>
          </a:xfrm>
          <a:prstGeom prst="rect">
            <a:avLst/>
          </a:prstGeom>
          <a:solidFill>
            <a:srgbClr val="0072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endParaRPr lang="en-US" altLang="en-US" smtClean="0">
              <a:solidFill>
                <a:srgbClr val="000000"/>
              </a:solidFill>
              <a:ea typeface="ＭＳ Ｐゴシック" pitchFamily="1" charset="-128"/>
              <a:cs typeface="+mn-cs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1341438"/>
            <a:ext cx="8280400" cy="56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1989138"/>
            <a:ext cx="7138987" cy="413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B3B26420-2015-0543-A9B9-1EC5AFAF9E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3320" name="Picture 3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04813"/>
            <a:ext cx="4100513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985" r:id="rId1"/>
    <p:sldLayoutId id="2147484986" r:id="rId2"/>
    <p:sldLayoutId id="2147484987" r:id="rId3"/>
    <p:sldLayoutId id="2147484988" r:id="rId4"/>
    <p:sldLayoutId id="2147484989" r:id="rId5"/>
    <p:sldLayoutId id="2147484990" r:id="rId6"/>
    <p:sldLayoutId id="2147484991" r:id="rId7"/>
    <p:sldLayoutId id="2147484992" r:id="rId8"/>
    <p:sldLayoutId id="2147484993" r:id="rId9"/>
    <p:sldLayoutId id="2147484994" r:id="rId10"/>
    <p:sldLayoutId id="21474849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7DBA"/>
        </a:buClr>
        <a:buSzPct val="75000"/>
        <a:buFont typeface="Wingdings" charset="0"/>
        <a:buChar char="l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DBA"/>
        </a:buClr>
        <a:buSzPct val="70000"/>
        <a:buFont typeface="Wingdings" charset="0"/>
        <a:buChar char="n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BBF21"/>
        </a:buClr>
        <a:buSzPct val="60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BBF21"/>
        </a:buClr>
        <a:buSzPct val="60000"/>
        <a:buFont typeface="Wingdings" charset="0"/>
        <a:buChar char="q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BBF21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5BBF21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5BBF21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5BBF21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5BBF21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539750" y="1341438"/>
            <a:ext cx="8604250" cy="615950"/>
          </a:xfrm>
          <a:prstGeom prst="rect">
            <a:avLst/>
          </a:prstGeom>
          <a:solidFill>
            <a:srgbClr val="0072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endParaRPr lang="en-US" altLang="en-US" smtClean="0">
              <a:solidFill>
                <a:srgbClr val="000000"/>
              </a:solidFill>
              <a:ea typeface="ＭＳ Ｐゴシック" pitchFamily="1" charset="-128"/>
              <a:cs typeface="+mn-cs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1341438"/>
            <a:ext cx="8280400" cy="56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1989138"/>
            <a:ext cx="7138987" cy="413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1036DCFD-2FA8-7C43-A997-0F4AC421D6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25608" name="Picture 3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04813"/>
            <a:ext cx="4100513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996" r:id="rId1"/>
    <p:sldLayoutId id="2147484997" r:id="rId2"/>
    <p:sldLayoutId id="2147484998" r:id="rId3"/>
    <p:sldLayoutId id="2147484999" r:id="rId4"/>
    <p:sldLayoutId id="2147485000" r:id="rId5"/>
    <p:sldLayoutId id="2147485001" r:id="rId6"/>
    <p:sldLayoutId id="2147485002" r:id="rId7"/>
    <p:sldLayoutId id="2147485003" r:id="rId8"/>
    <p:sldLayoutId id="2147485004" r:id="rId9"/>
    <p:sldLayoutId id="2147485005" r:id="rId10"/>
    <p:sldLayoutId id="214748500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7DBA"/>
        </a:buClr>
        <a:buSzPct val="75000"/>
        <a:buFont typeface="Wingdings" charset="0"/>
        <a:buChar char="l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DBA"/>
        </a:buClr>
        <a:buSzPct val="70000"/>
        <a:buFont typeface="Wingdings" charset="0"/>
        <a:buChar char="n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BBF21"/>
        </a:buClr>
        <a:buSzPct val="60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BBF21"/>
        </a:buClr>
        <a:buSzPct val="60000"/>
        <a:buFont typeface="Wingdings" charset="0"/>
        <a:buChar char="q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BBF21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5BBF21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5BBF21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5BBF21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5BBF21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539750" y="1341438"/>
            <a:ext cx="8604250" cy="615950"/>
          </a:xfrm>
          <a:prstGeom prst="rect">
            <a:avLst/>
          </a:prstGeom>
          <a:solidFill>
            <a:srgbClr val="0072C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endParaRPr lang="en-US" altLang="en-US" sz="1800" smtClean="0">
              <a:solidFill>
                <a:srgbClr val="000000"/>
              </a:solidFill>
              <a:ea typeface="ＭＳ Ｐゴシック" pitchFamily="1" charset="-128"/>
              <a:cs typeface="+mn-cs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1341438"/>
            <a:ext cx="8280400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1989138"/>
            <a:ext cx="7138987" cy="413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5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5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F857F74-16C1-5E4E-A695-C2EED0CEF0B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37896" name="Picture 3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04813"/>
            <a:ext cx="4100513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07" r:id="rId1"/>
    <p:sldLayoutId id="2147485008" r:id="rId2"/>
    <p:sldLayoutId id="2147485009" r:id="rId3"/>
    <p:sldLayoutId id="2147485010" r:id="rId4"/>
    <p:sldLayoutId id="2147485011" r:id="rId5"/>
    <p:sldLayoutId id="2147485012" r:id="rId6"/>
    <p:sldLayoutId id="2147485013" r:id="rId7"/>
    <p:sldLayoutId id="2147485014" r:id="rId8"/>
    <p:sldLayoutId id="2147485015" r:id="rId9"/>
    <p:sldLayoutId id="2147485016" r:id="rId10"/>
    <p:sldLayoutId id="214748501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bg1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bg1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bg1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bg1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bg1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342900" algn="l" rtl="0" fontAlgn="base">
        <a:spcBef>
          <a:spcPct val="0"/>
        </a:spcBef>
        <a:spcAft>
          <a:spcPct val="0"/>
        </a:spcAft>
        <a:defRPr sz="2700" b="1">
          <a:solidFill>
            <a:schemeClr val="bg1"/>
          </a:solidFill>
          <a:latin typeface="Arial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2700" b="1">
          <a:solidFill>
            <a:schemeClr val="bg1"/>
          </a:solidFill>
          <a:latin typeface="Arial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2700" b="1">
          <a:solidFill>
            <a:schemeClr val="bg1"/>
          </a:solidFill>
          <a:latin typeface="Arial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2700" b="1">
          <a:solidFill>
            <a:schemeClr val="bg1"/>
          </a:solidFill>
          <a:latin typeface="Arial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lr>
          <a:srgbClr val="007DBA"/>
        </a:buClr>
        <a:buSzPct val="75000"/>
        <a:buFont typeface="Wingdings" charset="0"/>
        <a:buChar char="l"/>
        <a:defRPr sz="24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lr>
          <a:srgbClr val="007DBA"/>
        </a:buClr>
        <a:buSzPct val="70000"/>
        <a:buFont typeface="Wingdings" charset="0"/>
        <a:buChar char="n"/>
        <a:defRPr sz="21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lr>
          <a:srgbClr val="5BBF21"/>
        </a:buClr>
        <a:buSzPct val="60000"/>
        <a:buFont typeface="Wingdings" charset="0"/>
        <a:buChar char="n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lr>
          <a:srgbClr val="5BBF21"/>
        </a:buClr>
        <a:buSzPct val="60000"/>
        <a:buFont typeface="Wingdings" charset="0"/>
        <a:buChar char="q"/>
        <a:defRPr sz="15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lr>
          <a:srgbClr val="5BBF21"/>
        </a:buClr>
        <a:buFont typeface="Arial" charset="0"/>
        <a:buChar char="»"/>
        <a:defRPr sz="15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lr>
          <a:srgbClr val="5BBF21"/>
        </a:buClr>
        <a:buFont typeface="Arial" charset="0"/>
        <a:buChar char="»"/>
        <a:defRPr sz="1500">
          <a:solidFill>
            <a:schemeClr val="tx1"/>
          </a:solidFill>
          <a:latin typeface="+mn-lt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lr>
          <a:srgbClr val="5BBF21"/>
        </a:buClr>
        <a:buFont typeface="Arial" charset="0"/>
        <a:buChar char="»"/>
        <a:defRPr sz="1500">
          <a:solidFill>
            <a:schemeClr val="tx1"/>
          </a:solidFill>
          <a:latin typeface="+mn-lt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lr>
          <a:srgbClr val="5BBF21"/>
        </a:buClr>
        <a:buFont typeface="Arial" charset="0"/>
        <a:buChar char="»"/>
        <a:defRPr sz="1500">
          <a:solidFill>
            <a:schemeClr val="tx1"/>
          </a:solidFill>
          <a:latin typeface="+mn-lt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lr>
          <a:srgbClr val="5BBF21"/>
        </a:buClr>
        <a:buFont typeface="Arial" charset="0"/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539750" y="1341438"/>
            <a:ext cx="8604250" cy="615950"/>
          </a:xfrm>
          <a:prstGeom prst="rect">
            <a:avLst/>
          </a:prstGeom>
          <a:solidFill>
            <a:srgbClr val="0072C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endParaRPr lang="en-US" altLang="en-US" sz="1800" smtClean="0">
              <a:solidFill>
                <a:srgbClr val="000000"/>
              </a:solidFill>
              <a:ea typeface="ＭＳ Ｐゴシック" pitchFamily="1" charset="-128"/>
              <a:cs typeface="+mn-cs"/>
            </a:endParaRP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1341438"/>
            <a:ext cx="8280400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1989138"/>
            <a:ext cx="7138987" cy="413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5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5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7EC6FDC-F63E-0E46-978E-9EFF3AE023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50184" name="Picture 3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04813"/>
            <a:ext cx="4100513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18" r:id="rId1"/>
    <p:sldLayoutId id="2147485019" r:id="rId2"/>
    <p:sldLayoutId id="2147485020" r:id="rId3"/>
    <p:sldLayoutId id="2147485021" r:id="rId4"/>
    <p:sldLayoutId id="2147485022" r:id="rId5"/>
    <p:sldLayoutId id="2147485023" r:id="rId6"/>
    <p:sldLayoutId id="2147485024" r:id="rId7"/>
    <p:sldLayoutId id="2147485025" r:id="rId8"/>
    <p:sldLayoutId id="2147485026" r:id="rId9"/>
    <p:sldLayoutId id="2147485027" r:id="rId10"/>
    <p:sldLayoutId id="21474850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bg1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bg1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bg1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bg1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bg1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342900" algn="l" rtl="0" fontAlgn="base">
        <a:spcBef>
          <a:spcPct val="0"/>
        </a:spcBef>
        <a:spcAft>
          <a:spcPct val="0"/>
        </a:spcAft>
        <a:defRPr sz="2700" b="1">
          <a:solidFill>
            <a:schemeClr val="bg1"/>
          </a:solidFill>
          <a:latin typeface="Arial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2700" b="1">
          <a:solidFill>
            <a:schemeClr val="bg1"/>
          </a:solidFill>
          <a:latin typeface="Arial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2700" b="1">
          <a:solidFill>
            <a:schemeClr val="bg1"/>
          </a:solidFill>
          <a:latin typeface="Arial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2700" b="1">
          <a:solidFill>
            <a:schemeClr val="bg1"/>
          </a:solidFill>
          <a:latin typeface="Arial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lr>
          <a:srgbClr val="007DBA"/>
        </a:buClr>
        <a:buSzPct val="75000"/>
        <a:buFont typeface="Wingdings" charset="0"/>
        <a:buChar char="l"/>
        <a:defRPr sz="24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lr>
          <a:srgbClr val="007DBA"/>
        </a:buClr>
        <a:buSzPct val="70000"/>
        <a:buFont typeface="Wingdings" charset="0"/>
        <a:buChar char="n"/>
        <a:defRPr sz="21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lr>
          <a:srgbClr val="5BBF21"/>
        </a:buClr>
        <a:buSzPct val="60000"/>
        <a:buFont typeface="Wingdings" charset="0"/>
        <a:buChar char="n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lr>
          <a:srgbClr val="5BBF21"/>
        </a:buClr>
        <a:buSzPct val="60000"/>
        <a:buFont typeface="Wingdings" charset="0"/>
        <a:buChar char="q"/>
        <a:defRPr sz="15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lr>
          <a:srgbClr val="5BBF21"/>
        </a:buClr>
        <a:buFont typeface="Arial" charset="0"/>
        <a:buChar char="»"/>
        <a:defRPr sz="15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lr>
          <a:srgbClr val="5BBF21"/>
        </a:buClr>
        <a:buFont typeface="Arial" charset="0"/>
        <a:buChar char="»"/>
        <a:defRPr sz="1500">
          <a:solidFill>
            <a:schemeClr val="tx1"/>
          </a:solidFill>
          <a:latin typeface="+mn-lt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lr>
          <a:srgbClr val="5BBF21"/>
        </a:buClr>
        <a:buFont typeface="Arial" charset="0"/>
        <a:buChar char="»"/>
        <a:defRPr sz="1500">
          <a:solidFill>
            <a:schemeClr val="tx1"/>
          </a:solidFill>
          <a:latin typeface="+mn-lt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lr>
          <a:srgbClr val="5BBF21"/>
        </a:buClr>
        <a:buFont typeface="Arial" charset="0"/>
        <a:buChar char="»"/>
        <a:defRPr sz="1500">
          <a:solidFill>
            <a:schemeClr val="tx1"/>
          </a:solidFill>
          <a:latin typeface="+mn-lt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lr>
          <a:srgbClr val="5BBF21"/>
        </a:buClr>
        <a:buFont typeface="Arial" charset="0"/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Relationship Id="rId3" Type="http://schemas.openxmlformats.org/officeDocument/2006/relationships/chart" Target="../charts/char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Relationship Id="rId3" Type="http://schemas.openxmlformats.org/officeDocument/2006/relationships/chart" Target="../charts/char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jpe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46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39750" y="1341438"/>
            <a:ext cx="8420100" cy="935037"/>
          </a:xfrm>
        </p:spPr>
        <p:txBody>
          <a:bodyPr/>
          <a:lstStyle/>
          <a:p>
            <a:pPr algn="ctr">
              <a:defRPr/>
            </a:pPr>
            <a:r>
              <a:rPr lang="en-GB" sz="2000" dirty="0" smtClean="0"/>
              <a:t>Understanding the physical and mental functioning of those with persistent and resolved Complex Regional Pain Syndrome to help inform treatment approaches.</a:t>
            </a:r>
            <a:endParaRPr lang="en-GB" sz="2000" dirty="0"/>
          </a:p>
        </p:txBody>
      </p:sp>
      <p:sp>
        <p:nvSpPr>
          <p:cNvPr id="63490" name="Rectangle 2"/>
          <p:cNvSpPr txBox="1">
            <a:spLocks noChangeArrowheads="1"/>
          </p:cNvSpPr>
          <p:nvPr/>
        </p:nvSpPr>
        <p:spPr bwMode="auto">
          <a:xfrm>
            <a:off x="611188" y="2565400"/>
            <a:ext cx="8281987" cy="792163"/>
          </a:xfrm>
          <a:prstGeom prst="rect">
            <a:avLst/>
          </a:prstGeom>
          <a:solidFill>
            <a:srgbClr val="FFFFFF"/>
          </a:solidFill>
          <a:ln w="25400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000000"/>
                </a:solidFill>
              </a:rPr>
              <a:t>Llewellyn A</a:t>
            </a:r>
            <a:r>
              <a:rPr lang="en-GB" sz="1400" b="1" baseline="30000">
                <a:solidFill>
                  <a:srgbClr val="000000"/>
                </a:solidFill>
              </a:rPr>
              <a:t>1,2</a:t>
            </a:r>
            <a:r>
              <a:rPr lang="en-GB" sz="1400">
                <a:solidFill>
                  <a:srgbClr val="000000"/>
                </a:solidFill>
              </a:rPr>
              <a:t>, White P</a:t>
            </a:r>
            <a:r>
              <a:rPr lang="en-GB" sz="1400" baseline="30000">
                <a:solidFill>
                  <a:srgbClr val="000000"/>
                </a:solidFill>
              </a:rPr>
              <a:t>2</a:t>
            </a:r>
            <a:r>
              <a:rPr lang="en-GB" sz="1400">
                <a:solidFill>
                  <a:srgbClr val="000000"/>
                </a:solidFill>
              </a:rPr>
              <a:t>,</a:t>
            </a:r>
            <a:r>
              <a:rPr lang="en-GB" sz="1400" baseline="30000">
                <a:solidFill>
                  <a:srgbClr val="000000"/>
                </a:solidFill>
              </a:rPr>
              <a:t> </a:t>
            </a:r>
            <a:r>
              <a:rPr lang="en-GB" sz="1400">
                <a:solidFill>
                  <a:srgbClr val="000000"/>
                </a:solidFill>
              </a:rPr>
              <a:t>Hibberd Y</a:t>
            </a:r>
            <a:r>
              <a:rPr lang="en-GB" sz="1400" baseline="30000">
                <a:solidFill>
                  <a:srgbClr val="000000"/>
                </a:solidFill>
              </a:rPr>
              <a:t>1</a:t>
            </a:r>
            <a:r>
              <a:rPr lang="en-GB" sz="1400">
                <a:solidFill>
                  <a:srgbClr val="000000"/>
                </a:solidFill>
              </a:rPr>
              <a:t>, Davies L</a:t>
            </a:r>
            <a:r>
              <a:rPr lang="en-GB" sz="1400" baseline="30000">
                <a:solidFill>
                  <a:srgbClr val="000000"/>
                </a:solidFill>
              </a:rPr>
              <a:t>1</a:t>
            </a:r>
            <a:r>
              <a:rPr lang="en-GB" sz="1400">
                <a:solidFill>
                  <a:srgbClr val="000000"/>
                </a:solidFill>
              </a:rPr>
              <a:t> Marinus J³, Perez RSGM</a:t>
            </a:r>
            <a:r>
              <a:rPr lang="en-GB" sz="1400" baseline="30000">
                <a:solidFill>
                  <a:srgbClr val="000000"/>
                </a:solidFill>
              </a:rPr>
              <a:t> 4</a:t>
            </a:r>
            <a:r>
              <a:rPr lang="en-GB" sz="1400">
                <a:solidFill>
                  <a:srgbClr val="000000"/>
                </a:solidFill>
              </a:rPr>
              <a:t>, Thomassen, I</a:t>
            </a:r>
            <a:r>
              <a:rPr lang="en-GB" sz="1400" baseline="30000">
                <a:solidFill>
                  <a:srgbClr val="000000"/>
                </a:solidFill>
              </a:rPr>
              <a:t>5</a:t>
            </a:r>
            <a:r>
              <a:rPr lang="en-GB" sz="1400">
                <a:solidFill>
                  <a:srgbClr val="000000"/>
                </a:solidFill>
              </a:rPr>
              <a:t>, Brunner, F</a:t>
            </a:r>
            <a:r>
              <a:rPr lang="en-GB" sz="1400" baseline="30000">
                <a:solidFill>
                  <a:srgbClr val="000000"/>
                </a:solidFill>
              </a:rPr>
              <a:t>6</a:t>
            </a:r>
            <a:r>
              <a:rPr lang="en-GB" sz="1400">
                <a:solidFill>
                  <a:srgbClr val="000000"/>
                </a:solidFill>
              </a:rPr>
              <a:t>, Sontheim C</a:t>
            </a:r>
            <a:r>
              <a:rPr lang="en-GB" sz="1400" baseline="30000">
                <a:solidFill>
                  <a:srgbClr val="000000"/>
                </a:solidFill>
              </a:rPr>
              <a:t>6</a:t>
            </a:r>
            <a:r>
              <a:rPr lang="en-GB" sz="1400">
                <a:solidFill>
                  <a:srgbClr val="000000"/>
                </a:solidFill>
              </a:rPr>
              <a:t>, Birklein F</a:t>
            </a:r>
            <a:r>
              <a:rPr lang="en-GB" sz="1400" baseline="30000">
                <a:solidFill>
                  <a:srgbClr val="000000"/>
                </a:solidFill>
              </a:rPr>
              <a:t>7</a:t>
            </a:r>
            <a:r>
              <a:rPr lang="en-GB" sz="1400">
                <a:solidFill>
                  <a:srgbClr val="000000"/>
                </a:solidFill>
              </a:rPr>
              <a:t>, Goebel A</a:t>
            </a:r>
            <a:r>
              <a:rPr lang="en-GB" sz="1400" baseline="30000">
                <a:solidFill>
                  <a:srgbClr val="000000"/>
                </a:solidFill>
              </a:rPr>
              <a:t>8</a:t>
            </a:r>
            <a:r>
              <a:rPr lang="en-GB" sz="1400">
                <a:solidFill>
                  <a:srgbClr val="000000"/>
                </a:solidFill>
              </a:rPr>
              <a:t>, Haigh R</a:t>
            </a:r>
            <a:r>
              <a:rPr lang="en-GB" sz="1400" baseline="30000">
                <a:solidFill>
                  <a:srgbClr val="000000"/>
                </a:solidFill>
              </a:rPr>
              <a:t>9</a:t>
            </a:r>
            <a:r>
              <a:rPr lang="en-GB" sz="1400">
                <a:solidFill>
                  <a:srgbClr val="000000"/>
                </a:solidFill>
              </a:rPr>
              <a:t>, Connett R</a:t>
            </a:r>
            <a:r>
              <a:rPr lang="en-GB" sz="1400" baseline="30000">
                <a:solidFill>
                  <a:srgbClr val="000000"/>
                </a:solidFill>
              </a:rPr>
              <a:t>9</a:t>
            </a:r>
            <a:r>
              <a:rPr lang="en-GB" sz="1400">
                <a:solidFill>
                  <a:srgbClr val="000000"/>
                </a:solidFill>
              </a:rPr>
              <a:t>, Maihöfner C</a:t>
            </a:r>
            <a:r>
              <a:rPr lang="en-GB" sz="1400" baseline="30000">
                <a:solidFill>
                  <a:srgbClr val="000000"/>
                </a:solidFill>
              </a:rPr>
              <a:t>10</a:t>
            </a:r>
            <a:r>
              <a:rPr lang="en-GB" sz="1400">
                <a:solidFill>
                  <a:srgbClr val="000000"/>
                </a:solidFill>
              </a:rPr>
              <a:t>, Knudsen L</a:t>
            </a:r>
            <a:r>
              <a:rPr lang="en-GB" sz="1400" baseline="30000">
                <a:solidFill>
                  <a:srgbClr val="000000"/>
                </a:solidFill>
              </a:rPr>
              <a:t>11</a:t>
            </a:r>
            <a:r>
              <a:rPr lang="en-GB" sz="1400">
                <a:solidFill>
                  <a:srgbClr val="000000"/>
                </a:solidFill>
              </a:rPr>
              <a:t>, Harden N</a:t>
            </a:r>
            <a:r>
              <a:rPr lang="en-GB" sz="1400" baseline="30000">
                <a:solidFill>
                  <a:srgbClr val="000000"/>
                </a:solidFill>
              </a:rPr>
              <a:t>12</a:t>
            </a:r>
            <a:r>
              <a:rPr lang="en-GB" sz="1400">
                <a:solidFill>
                  <a:srgbClr val="000000"/>
                </a:solidFill>
              </a:rPr>
              <a:t>, Zyluk A</a:t>
            </a:r>
            <a:r>
              <a:rPr lang="en-GB" sz="1400" baseline="30000">
                <a:solidFill>
                  <a:srgbClr val="000000"/>
                </a:solidFill>
              </a:rPr>
              <a:t>13</a:t>
            </a:r>
            <a:r>
              <a:rPr lang="en-GB" sz="1400">
                <a:solidFill>
                  <a:srgbClr val="000000"/>
                </a:solidFill>
              </a:rPr>
              <a:t>, Shulman D</a:t>
            </a:r>
            <a:r>
              <a:rPr lang="en-GB" sz="1400" baseline="30000">
                <a:solidFill>
                  <a:srgbClr val="000000"/>
                </a:solidFill>
              </a:rPr>
              <a:t>14</a:t>
            </a:r>
            <a:r>
              <a:rPr lang="en-GB" sz="1400">
                <a:solidFill>
                  <a:srgbClr val="000000"/>
                </a:solidFill>
              </a:rPr>
              <a:t>, Small H</a:t>
            </a:r>
            <a:r>
              <a:rPr lang="en-GB" sz="1400" baseline="30000">
                <a:solidFill>
                  <a:srgbClr val="000000"/>
                </a:solidFill>
              </a:rPr>
              <a:t>15</a:t>
            </a:r>
            <a:r>
              <a:rPr lang="en-GB" sz="1400">
                <a:solidFill>
                  <a:srgbClr val="000000"/>
                </a:solidFill>
              </a:rPr>
              <a:t>, Gobeil F</a:t>
            </a:r>
            <a:r>
              <a:rPr lang="en-GB" sz="1400" baseline="30000">
                <a:solidFill>
                  <a:srgbClr val="000000"/>
                </a:solidFill>
              </a:rPr>
              <a:t>16</a:t>
            </a:r>
            <a:r>
              <a:rPr lang="en-GB" sz="1400">
                <a:solidFill>
                  <a:srgbClr val="000000"/>
                </a:solidFill>
              </a:rPr>
              <a:t>, Moskovitz P</a:t>
            </a:r>
            <a:r>
              <a:rPr lang="en-GB" sz="1400" baseline="30000">
                <a:solidFill>
                  <a:srgbClr val="000000"/>
                </a:solidFill>
              </a:rPr>
              <a:t>17</a:t>
            </a:r>
            <a:r>
              <a:rPr lang="en-GB" sz="1400">
                <a:solidFill>
                  <a:srgbClr val="000000"/>
                </a:solidFill>
              </a:rPr>
              <a:t>, McCabe CS</a:t>
            </a:r>
            <a:r>
              <a:rPr lang="en-GB" sz="1400" baseline="30000">
                <a:solidFill>
                  <a:srgbClr val="000000"/>
                </a:solidFill>
              </a:rPr>
              <a:t>1,2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63491" name="TextBox 1"/>
          <p:cNvSpPr txBox="1">
            <a:spLocks noChangeArrowheads="1"/>
          </p:cNvSpPr>
          <p:nvPr/>
        </p:nvSpPr>
        <p:spPr bwMode="auto">
          <a:xfrm>
            <a:off x="179388" y="3692525"/>
            <a:ext cx="442595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000000"/>
                </a:solidFill>
              </a:rPr>
              <a:t>¹ Royal United Hospitals Bath, UK </a:t>
            </a:r>
          </a:p>
          <a:p>
            <a:pPr eaLnBrk="1" hangingPunct="1"/>
            <a:r>
              <a:rPr lang="en-GB" sz="1200">
                <a:solidFill>
                  <a:srgbClr val="000000"/>
                </a:solidFill>
              </a:rPr>
              <a:t>² University of the West of England, Bristol, UK </a:t>
            </a:r>
          </a:p>
          <a:p>
            <a:pPr eaLnBrk="1" hangingPunct="1"/>
            <a:r>
              <a:rPr lang="en-GB" sz="1200">
                <a:solidFill>
                  <a:srgbClr val="000000"/>
                </a:solidFill>
              </a:rPr>
              <a:t>³ Leiden University Medical Centre, Leiden, The Netherlands </a:t>
            </a:r>
          </a:p>
          <a:p>
            <a:pPr eaLnBrk="1" hangingPunct="1"/>
            <a:r>
              <a:rPr lang="en-GB" sz="1200" baseline="30000">
                <a:solidFill>
                  <a:srgbClr val="000000"/>
                </a:solidFill>
              </a:rPr>
              <a:t>4 </a:t>
            </a:r>
            <a:r>
              <a:rPr lang="en-GB" sz="1200">
                <a:solidFill>
                  <a:srgbClr val="000000"/>
                </a:solidFill>
              </a:rPr>
              <a:t>VU University Medical Centre, Amsterdam, The Netherlands  </a:t>
            </a:r>
          </a:p>
          <a:p>
            <a:pPr eaLnBrk="1" hangingPunct="1"/>
            <a:r>
              <a:rPr lang="en-GB" sz="1200" baseline="30000">
                <a:solidFill>
                  <a:srgbClr val="000000"/>
                </a:solidFill>
              </a:rPr>
              <a:t>5 </a:t>
            </a:r>
            <a:r>
              <a:rPr lang="en-GB" sz="1200">
                <a:solidFill>
                  <a:srgbClr val="000000"/>
                </a:solidFill>
              </a:rPr>
              <a:t>Dutch National CRPS Patient Organisation, The Netherlands </a:t>
            </a:r>
          </a:p>
          <a:p>
            <a:pPr eaLnBrk="1" hangingPunct="1"/>
            <a:r>
              <a:rPr lang="en-GB" sz="1200" baseline="30000">
                <a:solidFill>
                  <a:srgbClr val="000000"/>
                </a:solidFill>
              </a:rPr>
              <a:t>6 </a:t>
            </a:r>
            <a:r>
              <a:rPr lang="en-GB" sz="1200">
                <a:solidFill>
                  <a:srgbClr val="000000"/>
                </a:solidFill>
              </a:rPr>
              <a:t>Balgrist University Hospital, Zurich, Switzerland  </a:t>
            </a:r>
          </a:p>
          <a:p>
            <a:pPr eaLnBrk="1" hangingPunct="1"/>
            <a:r>
              <a:rPr lang="en-GB" sz="1200" baseline="30000">
                <a:solidFill>
                  <a:srgbClr val="000000"/>
                </a:solidFill>
              </a:rPr>
              <a:t>7 </a:t>
            </a:r>
            <a:r>
              <a:rPr lang="en-GB" sz="1200">
                <a:solidFill>
                  <a:srgbClr val="000000"/>
                </a:solidFill>
              </a:rPr>
              <a:t>University Medical Centre Mainz, Mainz, German</a:t>
            </a:r>
          </a:p>
          <a:p>
            <a:pPr eaLnBrk="1" hangingPunct="1"/>
            <a:r>
              <a:rPr lang="en-GB" sz="1200" baseline="30000">
                <a:solidFill>
                  <a:srgbClr val="000000"/>
                </a:solidFill>
              </a:rPr>
              <a:t>8 </a:t>
            </a:r>
            <a:r>
              <a:rPr lang="en-GB" sz="1200">
                <a:solidFill>
                  <a:srgbClr val="000000"/>
                </a:solidFill>
              </a:rPr>
              <a:t>The Walton Centre, Liverpool, UK  </a:t>
            </a:r>
          </a:p>
          <a:p>
            <a:pPr eaLnBrk="1" hangingPunct="1"/>
            <a:r>
              <a:rPr lang="en-GB" sz="1200" baseline="30000">
                <a:solidFill>
                  <a:srgbClr val="000000"/>
                </a:solidFill>
              </a:rPr>
              <a:t>9 </a:t>
            </a:r>
            <a:r>
              <a:rPr lang="en-GB" sz="1200">
                <a:solidFill>
                  <a:srgbClr val="000000"/>
                </a:solidFill>
              </a:rPr>
              <a:t>Royal Devon &amp; Exeter Hospital, Exeter, UK</a:t>
            </a:r>
          </a:p>
        </p:txBody>
      </p:sp>
      <p:sp>
        <p:nvSpPr>
          <p:cNvPr id="63492" name="TextBox 1"/>
          <p:cNvSpPr txBox="1">
            <a:spLocks noChangeArrowheads="1"/>
          </p:cNvSpPr>
          <p:nvPr/>
        </p:nvSpPr>
        <p:spPr bwMode="auto">
          <a:xfrm>
            <a:off x="4570413" y="3692525"/>
            <a:ext cx="460692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marL="179388" indent="-179388" eaLnBrk="1" hangingPunct="1"/>
            <a:r>
              <a:rPr lang="en-GB" sz="1200" baseline="30000" dirty="0">
                <a:solidFill>
                  <a:srgbClr val="000000"/>
                </a:solidFill>
              </a:rPr>
              <a:t>10 </a:t>
            </a:r>
            <a:r>
              <a:rPr lang="en-GB" sz="1200" dirty="0" err="1">
                <a:solidFill>
                  <a:srgbClr val="000000"/>
                </a:solidFill>
              </a:rPr>
              <a:t>Klinikum</a:t>
            </a:r>
            <a:r>
              <a:rPr lang="en-GB" sz="1200" dirty="0">
                <a:solidFill>
                  <a:srgbClr val="000000"/>
                </a:solidFill>
              </a:rPr>
              <a:t> </a:t>
            </a:r>
            <a:r>
              <a:rPr lang="en-GB" sz="1200" dirty="0" err="1">
                <a:solidFill>
                  <a:srgbClr val="000000"/>
                </a:solidFill>
              </a:rPr>
              <a:t>Fürth</a:t>
            </a:r>
            <a:r>
              <a:rPr lang="en-GB" sz="1200" dirty="0">
                <a:solidFill>
                  <a:srgbClr val="000000"/>
                </a:solidFill>
              </a:rPr>
              <a:t>, </a:t>
            </a:r>
            <a:r>
              <a:rPr lang="en-GB" sz="1200" dirty="0" err="1">
                <a:solidFill>
                  <a:srgbClr val="000000"/>
                </a:solidFill>
              </a:rPr>
              <a:t>Fürth</a:t>
            </a:r>
            <a:r>
              <a:rPr lang="en-GB" sz="1200" dirty="0">
                <a:solidFill>
                  <a:srgbClr val="000000"/>
                </a:solidFill>
              </a:rPr>
              <a:t>, Germany  </a:t>
            </a:r>
          </a:p>
          <a:p>
            <a:pPr marL="179388" indent="-179388" eaLnBrk="1" hangingPunct="1"/>
            <a:r>
              <a:rPr lang="en-GB" sz="1200" baseline="30000" dirty="0">
                <a:solidFill>
                  <a:srgbClr val="000000"/>
                </a:solidFill>
              </a:rPr>
              <a:t>11 </a:t>
            </a:r>
            <a:r>
              <a:rPr lang="en-US" sz="1200" dirty="0">
                <a:solidFill>
                  <a:srgbClr val="000000"/>
                </a:solidFill>
              </a:rPr>
              <a:t>Danish Pain Research Center, Aarhus University Hospital, Aarhus, Denmark</a:t>
            </a:r>
            <a:r>
              <a:rPr lang="en-GB" sz="1200" dirty="0">
                <a:solidFill>
                  <a:srgbClr val="000000"/>
                </a:solidFill>
              </a:rPr>
              <a:t>  </a:t>
            </a:r>
          </a:p>
          <a:p>
            <a:pPr marL="179388" indent="-179388" eaLnBrk="1" hangingPunct="1"/>
            <a:r>
              <a:rPr lang="en-GB" sz="1200" baseline="30000" dirty="0">
                <a:solidFill>
                  <a:srgbClr val="000000"/>
                </a:solidFill>
              </a:rPr>
              <a:t>12 </a:t>
            </a:r>
            <a:r>
              <a:rPr lang="en-GB" sz="1200" dirty="0">
                <a:solidFill>
                  <a:srgbClr val="000000"/>
                </a:solidFill>
              </a:rPr>
              <a:t>Rehabilitation Institute of Chicago, USA   </a:t>
            </a:r>
          </a:p>
          <a:p>
            <a:pPr marL="179388" indent="-179388" eaLnBrk="1" hangingPunct="1"/>
            <a:r>
              <a:rPr lang="en-GB" sz="1200" baseline="30000" dirty="0">
                <a:solidFill>
                  <a:srgbClr val="000000"/>
                </a:solidFill>
              </a:rPr>
              <a:t>13 </a:t>
            </a:r>
            <a:r>
              <a:rPr lang="en-GB" sz="1200" dirty="0">
                <a:solidFill>
                  <a:srgbClr val="000000"/>
                </a:solidFill>
              </a:rPr>
              <a:t>Pomeranian Medical University, Szczecin, Poland  </a:t>
            </a:r>
          </a:p>
          <a:p>
            <a:pPr marL="179388" indent="-179388" eaLnBrk="1" hangingPunct="1"/>
            <a:r>
              <a:rPr lang="en-GB" sz="1200" baseline="30000" dirty="0">
                <a:solidFill>
                  <a:srgbClr val="000000"/>
                </a:solidFill>
              </a:rPr>
              <a:t>14 </a:t>
            </a:r>
            <a:r>
              <a:rPr lang="en-GB" sz="1200" dirty="0">
                <a:solidFill>
                  <a:srgbClr val="000000"/>
                </a:solidFill>
              </a:rPr>
              <a:t>Markham-</a:t>
            </a:r>
            <a:r>
              <a:rPr lang="en-GB" sz="1200" dirty="0" err="1">
                <a:solidFill>
                  <a:srgbClr val="000000"/>
                </a:solidFill>
              </a:rPr>
              <a:t>Stouffville</a:t>
            </a:r>
            <a:r>
              <a:rPr lang="en-GB" sz="1200" dirty="0">
                <a:solidFill>
                  <a:srgbClr val="000000"/>
                </a:solidFill>
              </a:rPr>
              <a:t> Hospital, Markham, Canada  </a:t>
            </a:r>
          </a:p>
          <a:p>
            <a:pPr marL="179388" indent="-179388" eaLnBrk="1" hangingPunct="1"/>
            <a:r>
              <a:rPr lang="en-GB" sz="1200" baseline="30000" dirty="0">
                <a:solidFill>
                  <a:srgbClr val="000000"/>
                </a:solidFill>
              </a:rPr>
              <a:t>15 </a:t>
            </a:r>
            <a:r>
              <a:rPr lang="en-GB" sz="1200" dirty="0">
                <a:solidFill>
                  <a:srgbClr val="000000"/>
                </a:solidFill>
              </a:rPr>
              <a:t>PARC (Promoting Awareness of RSD and CRPS in Canada)  </a:t>
            </a:r>
          </a:p>
          <a:p>
            <a:pPr marL="179388" indent="-179388" eaLnBrk="1" hangingPunct="1"/>
            <a:r>
              <a:rPr lang="en-GB" sz="1200" baseline="30000" dirty="0">
                <a:solidFill>
                  <a:srgbClr val="000000"/>
                </a:solidFill>
              </a:rPr>
              <a:t>16 </a:t>
            </a:r>
            <a:r>
              <a:rPr lang="en-GB" sz="1200" dirty="0">
                <a:solidFill>
                  <a:srgbClr val="000000"/>
                </a:solidFill>
              </a:rPr>
              <a:t>CSSS Pierre Boucher, </a:t>
            </a:r>
            <a:r>
              <a:rPr lang="en-GB" sz="1200" dirty="0" err="1">
                <a:solidFill>
                  <a:srgbClr val="000000"/>
                </a:solidFill>
              </a:rPr>
              <a:t>Longueuil</a:t>
            </a:r>
            <a:r>
              <a:rPr lang="en-GB" sz="1200" dirty="0">
                <a:solidFill>
                  <a:srgbClr val="000000"/>
                </a:solidFill>
              </a:rPr>
              <a:t>, Canada  </a:t>
            </a:r>
          </a:p>
          <a:p>
            <a:pPr marL="179388" indent="-179388" eaLnBrk="1" hangingPunct="1"/>
            <a:r>
              <a:rPr lang="en-GB" sz="1200" baseline="30000" dirty="0">
                <a:solidFill>
                  <a:srgbClr val="000000"/>
                </a:solidFill>
              </a:rPr>
              <a:t>17 </a:t>
            </a:r>
            <a:r>
              <a:rPr lang="en-GB" sz="1200" dirty="0">
                <a:solidFill>
                  <a:srgbClr val="000000"/>
                </a:solidFill>
              </a:rPr>
              <a:t>The George Washington University Hospital, Washington DC, USA</a:t>
            </a:r>
          </a:p>
        </p:txBody>
      </p:sp>
      <p:pic>
        <p:nvPicPr>
          <p:cNvPr id="62470" name="Picture 9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04813"/>
            <a:ext cx="1511300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sz="2400">
                <a:latin typeface="Arial" charset="0"/>
                <a:cs typeface="+mj-cs"/>
              </a:rPr>
              <a:t>Recovery status associations - demographics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476375" y="2060575"/>
          <a:ext cx="6191250" cy="4337053"/>
        </p:xfrm>
        <a:graphic>
          <a:graphicData uri="http://schemas.openxmlformats.org/drawingml/2006/table">
            <a:tbl>
              <a:tblPr/>
              <a:tblGrid>
                <a:gridCol w="2439988"/>
                <a:gridCol w="1016000"/>
                <a:gridCol w="863600"/>
                <a:gridCol w="1871662"/>
              </a:tblGrid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Characteristic</a:t>
                      </a:r>
                    </a:p>
                  </a:txBody>
                  <a:tcPr marL="91419" marR="91419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  <a:ea typeface="SimSun" charset="0"/>
                          <a:cs typeface="SimSun" charset="0"/>
                        </a:rPr>
                        <a:t>χ</a:t>
                      </a:r>
                      <a:r>
                        <a:rPr kumimoji="0" lang="en-GB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  <a:ea typeface="SimSun" charset="0"/>
                          <a:cs typeface="SimSun" charset="0"/>
                        </a:rPr>
                        <a:t>2</a:t>
                      </a: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19" marR="91419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df</a:t>
                      </a:r>
                    </a:p>
                  </a:txBody>
                  <a:tcPr marL="91419" marR="91419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SimSun" charset="0"/>
                          <a:cs typeface="SimSun" charset="0"/>
                        </a:rPr>
                        <a:t>χ</a:t>
                      </a:r>
                      <a:r>
                        <a:rPr kumimoji="0" lang="en-GB" sz="1800" b="1" i="0" u="none" strike="noStrike" cap="none" normalizeH="0" baseline="3000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SimSun" charset="0"/>
                          <a:cs typeface="SimSun" charset="0"/>
                        </a:rPr>
                        <a:t>2</a:t>
                      </a:r>
                      <a:endParaRPr kumimoji="0" lang="en-GB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19" marR="91419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Gender</a:t>
                      </a:r>
                    </a:p>
                  </a:txBody>
                  <a:tcPr marL="91419" marR="91419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0.10</a:t>
                      </a:r>
                    </a:p>
                  </a:txBody>
                  <a:tcPr marL="91419" marR="91419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1</a:t>
                      </a:r>
                    </a:p>
                  </a:txBody>
                  <a:tcPr marL="91419" marR="91419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p</a:t>
                      </a: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 = .919</a:t>
                      </a:r>
                    </a:p>
                  </a:txBody>
                  <a:tcPr marL="91419" marR="91419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Disease duration</a:t>
                      </a:r>
                    </a:p>
                  </a:txBody>
                  <a:tcPr marL="91419" marR="91419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4.837</a:t>
                      </a:r>
                    </a:p>
                  </a:txBody>
                  <a:tcPr marL="91419" marR="91419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3</a:t>
                      </a:r>
                    </a:p>
                  </a:txBody>
                  <a:tcPr marL="91419" marR="91419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p</a:t>
                      </a: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 = .184</a:t>
                      </a:r>
                    </a:p>
                  </a:txBody>
                  <a:tcPr marL="91419" marR="91419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CRPS trigger</a:t>
                      </a:r>
                    </a:p>
                  </a:txBody>
                  <a:tcPr marL="91419" marR="91419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0.263</a:t>
                      </a:r>
                    </a:p>
                  </a:txBody>
                  <a:tcPr marL="91419" marR="91419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1</a:t>
                      </a:r>
                    </a:p>
                  </a:txBody>
                  <a:tcPr marL="91419" marR="91419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p</a:t>
                      </a: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 = .608</a:t>
                      </a:r>
                    </a:p>
                  </a:txBody>
                  <a:tcPr marL="91419" marR="91419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Upper limb CPRS</a:t>
                      </a:r>
                    </a:p>
                  </a:txBody>
                  <a:tcPr marL="91419" marR="91419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0.486</a:t>
                      </a:r>
                    </a:p>
                  </a:txBody>
                  <a:tcPr marL="91419" marR="91419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1</a:t>
                      </a:r>
                    </a:p>
                  </a:txBody>
                  <a:tcPr marL="91419" marR="91419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p</a:t>
                      </a: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 = .486</a:t>
                      </a:r>
                    </a:p>
                  </a:txBody>
                  <a:tcPr marL="91419" marR="91419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Lower limb CRPS</a:t>
                      </a:r>
                    </a:p>
                  </a:txBody>
                  <a:tcPr marL="91419" marR="91419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0.166</a:t>
                      </a:r>
                    </a:p>
                  </a:txBody>
                  <a:tcPr marL="91419" marR="91419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1</a:t>
                      </a:r>
                    </a:p>
                  </a:txBody>
                  <a:tcPr marL="91419" marR="91419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p</a:t>
                      </a: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 = .684</a:t>
                      </a:r>
                    </a:p>
                  </a:txBody>
                  <a:tcPr marL="91419" marR="91419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Right side CRPS</a:t>
                      </a:r>
                    </a:p>
                  </a:txBody>
                  <a:tcPr marL="91419" marR="91419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1.011</a:t>
                      </a:r>
                    </a:p>
                  </a:txBody>
                  <a:tcPr marL="91419" marR="91419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1</a:t>
                      </a:r>
                    </a:p>
                  </a:txBody>
                  <a:tcPr marL="91419" marR="91419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p</a:t>
                      </a: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 = .315</a:t>
                      </a:r>
                    </a:p>
                  </a:txBody>
                  <a:tcPr marL="91419" marR="91419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Left side CRPS</a:t>
                      </a:r>
                    </a:p>
                  </a:txBody>
                  <a:tcPr marL="91419" marR="91419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0.001</a:t>
                      </a:r>
                    </a:p>
                  </a:txBody>
                  <a:tcPr marL="91419" marR="91419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1</a:t>
                      </a:r>
                    </a:p>
                  </a:txBody>
                  <a:tcPr marL="91419" marR="91419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p</a:t>
                      </a: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 = .976</a:t>
                      </a:r>
                    </a:p>
                  </a:txBody>
                  <a:tcPr marL="91419" marR="91419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Knowing CRPS type</a:t>
                      </a:r>
                    </a:p>
                  </a:txBody>
                  <a:tcPr marL="91419" marR="91419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6.111</a:t>
                      </a:r>
                    </a:p>
                  </a:txBody>
                  <a:tcPr marL="91419" marR="91419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1</a:t>
                      </a:r>
                    </a:p>
                  </a:txBody>
                  <a:tcPr marL="91419" marR="91419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p</a:t>
                      </a: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 = </a:t>
                      </a: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.013</a:t>
                      </a:r>
                    </a:p>
                  </a:txBody>
                  <a:tcPr marL="91419" marR="91419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5794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Caring for family members</a:t>
                      </a:r>
                    </a:p>
                  </a:txBody>
                  <a:tcPr marL="91419" marR="91419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4.569</a:t>
                      </a:r>
                    </a:p>
                  </a:txBody>
                  <a:tcPr marL="91419" marR="91419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1</a:t>
                      </a:r>
                    </a:p>
                  </a:txBody>
                  <a:tcPr marL="91419" marR="91419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p</a:t>
                      </a: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 = </a:t>
                      </a: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.033</a:t>
                      </a:r>
                    </a:p>
                  </a:txBody>
                  <a:tcPr marL="91419" marR="91419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sz="2400">
                <a:latin typeface="Arial" charset="0"/>
                <a:cs typeface="+mj-cs"/>
              </a:rPr>
              <a:t>Recovery status associations – standardised measures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623519"/>
              </p:ext>
            </p:extLst>
          </p:nvPr>
        </p:nvGraphicFramePr>
        <p:xfrm>
          <a:off x="539750" y="1989138"/>
          <a:ext cx="8135938" cy="4497395"/>
        </p:xfrm>
        <a:graphic>
          <a:graphicData uri="http://schemas.openxmlformats.org/drawingml/2006/table">
            <a:tbl>
              <a:tblPr/>
              <a:tblGrid>
                <a:gridCol w="2016125"/>
                <a:gridCol w="431800"/>
                <a:gridCol w="792163"/>
                <a:gridCol w="576262"/>
                <a:gridCol w="215900"/>
                <a:gridCol w="431800"/>
                <a:gridCol w="719138"/>
                <a:gridCol w="576262"/>
                <a:gridCol w="215900"/>
                <a:gridCol w="649288"/>
                <a:gridCol w="574675"/>
                <a:gridCol w="936625"/>
              </a:tblGrid>
              <a:tr h="3269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29" marR="91429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Non-recovered</a:t>
                      </a:r>
                    </a:p>
                  </a:txBody>
                  <a:tcPr marL="91429" marR="91429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29" marR="91429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Recovered</a:t>
                      </a:r>
                    </a:p>
                  </a:txBody>
                  <a:tcPr marL="91429" marR="91429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29" marR="91429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29" marR="91429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29" marR="91429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29" marR="91429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</a:tr>
              <a:tr h="5181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Measure</a:t>
                      </a:r>
                    </a:p>
                  </a:txBody>
                  <a:tcPr marL="91429" marR="91429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n</a:t>
                      </a:r>
                    </a:p>
                  </a:txBody>
                  <a:tcPr marL="91429" marR="91429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Mean</a:t>
                      </a:r>
                    </a:p>
                  </a:txBody>
                  <a:tcPr marL="91429" marR="91429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SD</a:t>
                      </a:r>
                    </a:p>
                  </a:txBody>
                  <a:tcPr marL="91429" marR="91429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29" marR="91429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n</a:t>
                      </a:r>
                    </a:p>
                  </a:txBody>
                  <a:tcPr marL="91429" marR="91429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Mean</a:t>
                      </a:r>
                    </a:p>
                  </a:txBody>
                  <a:tcPr marL="91429" marR="91429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SD</a:t>
                      </a:r>
                    </a:p>
                  </a:txBody>
                  <a:tcPr marL="91429" marR="91429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29" marR="91429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t</a:t>
                      </a:r>
                    </a:p>
                  </a:txBody>
                  <a:tcPr marL="91429" marR="91429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p</a:t>
                      </a:r>
                    </a:p>
                  </a:txBody>
                  <a:tcPr marL="91429" marR="91429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Cohen’sD</a:t>
                      </a:r>
                    </a:p>
                  </a:txBody>
                  <a:tcPr marL="91429" marR="91429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269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AAQ-II</a:t>
                      </a:r>
                    </a:p>
                  </a:txBody>
                  <a:tcPr marL="91429" marR="91429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264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47.72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12.46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29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54.52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9.54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3.52 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  .</a:t>
                      </a: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001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0.558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3269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MPQ</a:t>
                      </a:r>
                    </a:p>
                  </a:txBody>
                  <a:tcPr marL="91429" marR="91429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249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23.22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11.59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29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4.50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6.76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12.70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&lt;.001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1.678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269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EQ-5D</a:t>
                      </a:r>
                    </a:p>
                  </a:txBody>
                  <a:tcPr marL="91429" marR="91429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267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0.44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0.36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30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0.86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0.22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9.16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&lt;.001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1.208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3269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SF-36</a:t>
                      </a:r>
                    </a:p>
                  </a:txBody>
                  <a:tcPr marL="91429" marR="91429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269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  Physical Functioning</a:t>
                      </a:r>
                    </a:p>
                  </a:txBody>
                  <a:tcPr marL="91429" marR="91429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278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52.12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27.91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30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86.00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15.61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10.25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&lt;.001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1.260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518153">
                <a:tc>
                  <a:txBody>
                    <a:bodyPr/>
                    <a:lstStyle/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Role limitations due     to physical health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29" marR="91429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277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21.39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34.85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29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81.03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33.18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9.17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&lt;.001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1.725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518153">
                <a:tc>
                  <a:txBody>
                    <a:bodyPr/>
                    <a:lstStyle/>
                    <a:p>
                      <a:pPr marL="88900" marR="0" lvl="0" indent="-88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 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Role limitations due to emotional problems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29" marR="91429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276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40.94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43.98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29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77.59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36.26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5.06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&lt;.001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0.849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3269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  Energy/Fatigue</a:t>
                      </a:r>
                    </a:p>
                  </a:txBody>
                  <a:tcPr marL="91429" marR="91429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278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40.11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22.22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30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58.33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16.43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5.50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&lt;.001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0.840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269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  Emotional Well-being</a:t>
                      </a:r>
                    </a:p>
                  </a:txBody>
                  <a:tcPr marL="91429" marR="91429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278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55.83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22.31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30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65.87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18.96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2.70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  .</a:t>
                      </a: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010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0.458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3269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  Social Functioning</a:t>
                      </a:r>
                    </a:p>
                  </a:txBody>
                  <a:tcPr marL="91429" marR="91429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279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52.69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28.91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30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87.92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16.89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9.96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&lt;.001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1.262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sz="2400">
                <a:latin typeface="Arial" charset="0"/>
                <a:cs typeface="+mj-cs"/>
              </a:rPr>
              <a:t>Non-recovered participants with upper OR lower CRPS</a:t>
            </a:r>
          </a:p>
        </p:txBody>
      </p:sp>
      <p:graphicFrame>
        <p:nvGraphicFramePr>
          <p:cNvPr id="2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0457590"/>
              </p:ext>
            </p:extLst>
          </p:nvPr>
        </p:nvGraphicFramePr>
        <p:xfrm>
          <a:off x="683568" y="2132856"/>
          <a:ext cx="7992888" cy="403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Oval 2"/>
          <p:cNvSpPr/>
          <p:nvPr/>
        </p:nvSpPr>
        <p:spPr>
          <a:xfrm>
            <a:off x="3995936" y="3140968"/>
            <a:ext cx="1152525" cy="4749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4283968" y="3645272"/>
            <a:ext cx="1462088" cy="431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82949" name="TextBox 6"/>
          <p:cNvSpPr txBox="1">
            <a:spLocks noChangeArrowheads="1"/>
          </p:cNvSpPr>
          <p:nvPr/>
        </p:nvSpPr>
        <p:spPr bwMode="auto">
          <a:xfrm>
            <a:off x="7019925" y="4508500"/>
            <a:ext cx="1239843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GB" sz="1600" dirty="0"/>
              <a:t>*   </a:t>
            </a:r>
            <a:r>
              <a:rPr lang="en-GB" sz="1600" dirty="0" smtClean="0"/>
              <a:t> </a:t>
            </a:r>
            <a:r>
              <a:rPr lang="en-GB" sz="1600" i="1" dirty="0" smtClean="0"/>
              <a:t>p</a:t>
            </a:r>
            <a:r>
              <a:rPr lang="en-GB" sz="1600" dirty="0" smtClean="0"/>
              <a:t> </a:t>
            </a:r>
            <a:r>
              <a:rPr lang="en-GB" sz="1600" dirty="0"/>
              <a:t>= .021</a:t>
            </a:r>
          </a:p>
          <a:p>
            <a:r>
              <a:rPr lang="en-GB" sz="1600" dirty="0"/>
              <a:t>**  </a:t>
            </a:r>
            <a:r>
              <a:rPr lang="en-GB" sz="1600" i="1" dirty="0"/>
              <a:t>p</a:t>
            </a:r>
            <a:r>
              <a:rPr lang="en-GB" sz="1600" dirty="0"/>
              <a:t> = .003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latin typeface="Arial" charset="0"/>
                <a:cs typeface="+mj-cs"/>
              </a:rPr>
              <a:t>Symptom reporting</a:t>
            </a:r>
          </a:p>
        </p:txBody>
      </p:sp>
      <p:graphicFrame>
        <p:nvGraphicFramePr>
          <p:cNvPr id="2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7322760"/>
              </p:ext>
            </p:extLst>
          </p:nvPr>
        </p:nvGraphicFramePr>
        <p:xfrm>
          <a:off x="539552" y="2060848"/>
          <a:ext cx="8136904" cy="4346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Oval 4"/>
          <p:cNvSpPr/>
          <p:nvPr/>
        </p:nvSpPr>
        <p:spPr>
          <a:xfrm>
            <a:off x="3923928" y="3068638"/>
            <a:ext cx="1152525" cy="431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261346" y="5589240"/>
            <a:ext cx="1174750" cy="431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84997" name="TextBox 7"/>
          <p:cNvSpPr txBox="1">
            <a:spLocks noChangeArrowheads="1"/>
          </p:cNvSpPr>
          <p:nvPr/>
        </p:nvSpPr>
        <p:spPr bwMode="auto">
          <a:xfrm>
            <a:off x="7019925" y="4221163"/>
            <a:ext cx="1239843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GB" sz="1600" dirty="0"/>
              <a:t>*  </a:t>
            </a:r>
            <a:r>
              <a:rPr lang="en-GB" sz="1600" dirty="0" smtClean="0"/>
              <a:t>  </a:t>
            </a:r>
            <a:r>
              <a:rPr lang="en-GB" sz="1600" i="1" dirty="0"/>
              <a:t>p</a:t>
            </a:r>
            <a:r>
              <a:rPr lang="en-GB" sz="1600" dirty="0"/>
              <a:t> = .035</a:t>
            </a:r>
          </a:p>
          <a:p>
            <a:r>
              <a:rPr lang="en-GB" sz="1600" dirty="0"/>
              <a:t>**  </a:t>
            </a:r>
            <a:r>
              <a:rPr lang="en-GB" sz="1600" i="1" dirty="0"/>
              <a:t>p</a:t>
            </a:r>
            <a:r>
              <a:rPr lang="en-GB" sz="1600" dirty="0"/>
              <a:t> = .042</a:t>
            </a:r>
          </a:p>
          <a:p>
            <a:endParaRPr lang="en-GB" sz="1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latin typeface="Arial" charset="0"/>
                <a:cs typeface="+mj-cs"/>
              </a:rPr>
              <a:t>Predicting quality of life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4213" y="2781300"/>
            <a:ext cx="8135937" cy="1846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dirty="0">
                <a:latin typeface="Arial" pitchFamily="34" charset="0"/>
                <a:ea typeface="MS PGothic" pitchFamily="34" charset="-128"/>
                <a:cs typeface="+mn-cs"/>
              </a:rPr>
              <a:t>MPQ, AAQ-II, RASQ, and number of symptoms reported jointly (</a:t>
            </a:r>
            <a:r>
              <a:rPr lang="en-GB" i="1" dirty="0">
                <a:latin typeface="Arial" pitchFamily="34" charset="0"/>
                <a:ea typeface="MS PGothic" pitchFamily="34" charset="-128"/>
                <a:cs typeface="+mn-cs"/>
              </a:rPr>
              <a:t>p</a:t>
            </a:r>
            <a:r>
              <a:rPr lang="en-GB" dirty="0">
                <a:latin typeface="Arial" pitchFamily="34" charset="0"/>
                <a:ea typeface="MS PGothic" pitchFamily="34" charset="-128"/>
                <a:cs typeface="+mn-cs"/>
              </a:rPr>
              <a:t>&lt;.001) and individually (</a:t>
            </a:r>
            <a:r>
              <a:rPr lang="en-GB" i="1" dirty="0">
                <a:latin typeface="Arial" pitchFamily="34" charset="0"/>
                <a:ea typeface="MS PGothic" pitchFamily="34" charset="-128"/>
                <a:cs typeface="+mn-cs"/>
              </a:rPr>
              <a:t>p</a:t>
            </a:r>
            <a:r>
              <a:rPr lang="en-GB" dirty="0">
                <a:latin typeface="Arial" pitchFamily="34" charset="0"/>
                <a:ea typeface="MS PGothic" pitchFamily="34" charset="-128"/>
                <a:cs typeface="+mn-cs"/>
              </a:rPr>
              <a:t>&lt;.05) predicted quality of life in Upper Limb CRPS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GB" dirty="0">
              <a:latin typeface="Arial" pitchFamily="34" charset="0"/>
              <a:ea typeface="MS PGothic" pitchFamily="34" charset="-128"/>
              <a:cs typeface="+mn-cs"/>
            </a:endParaRPr>
          </a:p>
          <a:p>
            <a:pPr>
              <a:defRPr/>
            </a:pPr>
            <a:endParaRPr lang="en-GB" sz="1800" dirty="0">
              <a:latin typeface="Arial" pitchFamily="34" charset="0"/>
              <a:ea typeface="MS PGothic" pitchFamily="34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latin typeface="Arial" charset="0"/>
                <a:cs typeface="+mj-cs"/>
              </a:rPr>
              <a:t>Conclusions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3568" y="2132856"/>
            <a:ext cx="8136259" cy="5509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latin typeface="Arial" pitchFamily="34" charset="0"/>
                <a:ea typeface="MS PGothic" pitchFamily="34" charset="-128"/>
                <a:cs typeface="+mn-cs"/>
              </a:rPr>
              <a:t>Unresolved CRPS has negative consequences for wellbeing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GB" sz="2000" dirty="0">
              <a:latin typeface="Arial" pitchFamily="34" charset="0"/>
              <a:ea typeface="MS PGothic" pitchFamily="34" charset="-128"/>
              <a:cs typeface="+mn-cs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latin typeface="Arial" pitchFamily="34" charset="0"/>
                <a:ea typeface="MS PGothic" pitchFamily="34" charset="-128"/>
                <a:cs typeface="+mn-cs"/>
              </a:rPr>
              <a:t>People with lower-limb CRPS have poorer outcomes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GB" sz="2000" dirty="0">
              <a:latin typeface="Arial" pitchFamily="34" charset="0"/>
              <a:ea typeface="MS PGothic" pitchFamily="34" charset="-128"/>
              <a:cs typeface="+mn-cs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latin typeface="Arial" pitchFamily="34" charset="0"/>
                <a:ea typeface="MS PGothic" pitchFamily="34" charset="-128"/>
                <a:cs typeface="+mn-cs"/>
              </a:rPr>
              <a:t>Demographic characteristics were generally unrelated to patient-reported recovery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GB" sz="2000" dirty="0">
              <a:latin typeface="Arial" pitchFamily="34" charset="0"/>
              <a:ea typeface="MS PGothic" pitchFamily="34" charset="-128"/>
              <a:cs typeface="+mn-cs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latin typeface="Arial" pitchFamily="34" charset="0"/>
                <a:ea typeface="MS PGothic" pitchFamily="34" charset="-128"/>
                <a:cs typeface="+mn-cs"/>
              </a:rPr>
              <a:t>Potential opportunities to inform treatment approaches: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GB" sz="2000" dirty="0">
              <a:latin typeface="Arial" pitchFamily="34" charset="0"/>
              <a:ea typeface="MS PGothic" pitchFamily="34" charset="-128"/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latin typeface="Arial" pitchFamily="34" charset="0"/>
                <a:ea typeface="MS PGothic" pitchFamily="34" charset="-128"/>
                <a:cs typeface="+mn-cs"/>
              </a:rPr>
              <a:t>Education (knowing type of CRPS)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sz="2000" dirty="0">
              <a:latin typeface="Arial" pitchFamily="34" charset="0"/>
              <a:ea typeface="MS PGothic" pitchFamily="34" charset="-128"/>
              <a:cs typeface="+mn-cs"/>
            </a:endParaRPr>
          </a:p>
          <a:p>
            <a:pPr marL="800100" lvl="1" indent="-342900">
              <a:buFont typeface="Arial"/>
              <a:buChar char="•"/>
              <a:defRPr/>
            </a:pPr>
            <a:r>
              <a:rPr lang="en-GB" sz="2000" dirty="0">
                <a:latin typeface="Arial" pitchFamily="34" charset="0"/>
                <a:ea typeface="MS PGothic" pitchFamily="34" charset="-128"/>
                <a:cs typeface="+mn-cs"/>
              </a:rPr>
              <a:t>Understanding context (caring responsibilities)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sz="2000" dirty="0">
              <a:latin typeface="Arial" pitchFamily="34" charset="0"/>
              <a:ea typeface="MS PGothic" pitchFamily="34" charset="-128"/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latin typeface="Arial" pitchFamily="34" charset="0"/>
                <a:ea typeface="MS PGothic" pitchFamily="34" charset="-128"/>
                <a:cs typeface="+mn-cs"/>
              </a:rPr>
              <a:t>Psychological support</a:t>
            </a:r>
            <a:endParaRPr lang="en-GB" sz="1800" dirty="0">
              <a:latin typeface="Arial" pitchFamily="34" charset="0"/>
              <a:ea typeface="MS PGothic" pitchFamily="34" charset="-128"/>
              <a:cs typeface="+mn-cs"/>
            </a:endParaRPr>
          </a:p>
          <a:p>
            <a:pPr marL="3086100" lvl="6" indent="-342900" defTabSz="914400">
              <a:buFont typeface="Arial" panose="020B0604020202020204" pitchFamily="34" charset="0"/>
              <a:buChar char="•"/>
              <a:defRPr/>
            </a:pPr>
            <a:endParaRPr lang="en-GB" dirty="0">
              <a:latin typeface="Arial" pitchFamily="34" charset="0"/>
              <a:ea typeface="MS PGothic" pitchFamily="34" charset="-128"/>
              <a:cs typeface="+mn-cs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GB" dirty="0">
              <a:latin typeface="Arial" pitchFamily="34" charset="0"/>
              <a:ea typeface="MS PGothic" pitchFamily="34" charset="-128"/>
              <a:cs typeface="+mn-cs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GB" dirty="0">
              <a:latin typeface="Arial" pitchFamily="34" charset="0"/>
              <a:ea typeface="MS PGothic" pitchFamily="34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Content Placeholder 3"/>
          <p:cNvSpPr>
            <a:spLocks noGrp="1"/>
          </p:cNvSpPr>
          <p:nvPr>
            <p:ph idx="1"/>
          </p:nvPr>
        </p:nvSpPr>
        <p:spPr>
          <a:xfrm>
            <a:off x="444500" y="2132856"/>
            <a:ext cx="7138988" cy="3101975"/>
          </a:xfrm>
        </p:spPr>
        <p:txBody>
          <a:bodyPr/>
          <a:lstStyle/>
          <a:p>
            <a:pPr marL="0" indent="0">
              <a:buFont typeface="Wingdings" charset="0"/>
              <a:buNone/>
            </a:pPr>
            <a:r>
              <a:rPr lang="en-US" dirty="0">
                <a:latin typeface="Arial" charset="0"/>
                <a:ea typeface="MS PGothic" charset="0"/>
              </a:rPr>
              <a:t>Funding for this study was from:</a:t>
            </a:r>
          </a:p>
          <a:p>
            <a:pPr marL="0" indent="0">
              <a:buFont typeface="Wingdings" charset="0"/>
              <a:buNone/>
            </a:pPr>
            <a:endParaRPr lang="en-US" dirty="0">
              <a:latin typeface="Arial" charset="0"/>
              <a:ea typeface="MS PGothic" charset="0"/>
            </a:endParaRPr>
          </a:p>
          <a:p>
            <a:pPr marL="0" indent="0"/>
            <a:r>
              <a:rPr lang="en-US" dirty="0">
                <a:latin typeface="Arial" charset="0"/>
                <a:ea typeface="MS PGothic" charset="0"/>
              </a:rPr>
              <a:t> Reflex Sympathetic Dystrophy Syndrome   Association, USA</a:t>
            </a:r>
          </a:p>
          <a:p>
            <a:pPr marL="0" indent="0"/>
            <a:endParaRPr lang="en-US" dirty="0">
              <a:latin typeface="Arial" charset="0"/>
              <a:ea typeface="MS PGothic" charset="0"/>
            </a:endParaRPr>
          </a:p>
          <a:p>
            <a:pPr marL="0" indent="0"/>
            <a:r>
              <a:rPr lang="en-US" dirty="0">
                <a:latin typeface="Arial" charset="0"/>
                <a:ea typeface="MS PGothic" charset="0"/>
              </a:rPr>
              <a:t> Dutch National CRPS Patient Organization, NL</a:t>
            </a:r>
          </a:p>
          <a:p>
            <a:pPr marL="0" indent="0">
              <a:buFont typeface="Wingdings" charset="0"/>
              <a:buNone/>
            </a:pPr>
            <a:endParaRPr lang="en-US" dirty="0">
              <a:latin typeface="Arial" charset="0"/>
              <a:ea typeface="MS PGothic" charset="0"/>
            </a:endParaRPr>
          </a:p>
          <a:p>
            <a:pPr marL="0" indent="0"/>
            <a:r>
              <a:rPr lang="en-US" sz="1800" dirty="0">
                <a:latin typeface="Arial" charset="0"/>
                <a:ea typeface="MS PGothic" charset="0"/>
              </a:rPr>
              <a:t>  C. McCabe was funded by a National Institute for Health Research Career Development Fellowship. The views expressed are those of the authors and not necessarily those of the NHS, the NIHR or the Department of Health.  </a:t>
            </a:r>
          </a:p>
        </p:txBody>
      </p:sp>
      <p:pic>
        <p:nvPicPr>
          <p:cNvPr id="91139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4164310"/>
            <a:ext cx="1169987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1140" name="Picture 12" descr="http://www.kickball.com/files/imagecache/location_imgs/charity/logo/RSDSA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7438" y="2924944"/>
            <a:ext cx="1562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1141" name="Picture 3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2" t="16023" r="8356" b="11096"/>
          <a:stretch>
            <a:fillRect/>
          </a:stretch>
        </p:blipFill>
        <p:spPr bwMode="auto">
          <a:xfrm>
            <a:off x="7761288" y="5214119"/>
            <a:ext cx="1235075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latin typeface="Arial" charset="0"/>
                <a:cs typeface="+mj-cs"/>
              </a:rPr>
              <a:t>Research question to be answered</a:t>
            </a:r>
          </a:p>
        </p:txBody>
      </p:sp>
      <p:sp>
        <p:nvSpPr>
          <p:cNvPr id="3" name="Content Placeholder 6"/>
          <p:cNvSpPr txBox="1">
            <a:spLocks/>
          </p:cNvSpPr>
          <p:nvPr/>
        </p:nvSpPr>
        <p:spPr bwMode="auto">
          <a:xfrm>
            <a:off x="890588" y="2781300"/>
            <a:ext cx="4319587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88913" indent="-188913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00B4DE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60413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B4DE"/>
              </a:buClr>
              <a:buFont typeface="Times" panose="02020603050405020304" pitchFamily="18" charset="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7951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B4DE"/>
              </a:buClr>
              <a:buFont typeface="Times" panose="02020603050405020304" pitchFamily="18" charset="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B4DE"/>
              </a:buClr>
              <a:buFont typeface="Times" panose="02020603050405020304" pitchFamily="18" charset="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B4DE"/>
              </a:buClr>
              <a:buFont typeface="Times" panose="02020603050405020304" pitchFamily="18" charset="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B4DE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B4DE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B4DE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B4DE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Font typeface="Times" charset="0"/>
              <a:buNone/>
              <a:defRPr/>
            </a:pPr>
            <a:r>
              <a:rPr lang="en-GB" sz="3200" kern="0" dirty="0" smtClean="0">
                <a:solidFill>
                  <a:srgbClr val="000000"/>
                </a:solidFill>
                <a:ea typeface="ＭＳ Ｐゴシック" charset="0"/>
              </a:rPr>
              <a:t>What physical and psychological factors relate to patient-defined recovery from CRPS? </a:t>
            </a:r>
          </a:p>
          <a:p>
            <a:pPr>
              <a:buFont typeface="Times" charset="0"/>
              <a:buChar char="•"/>
              <a:defRPr/>
            </a:pPr>
            <a:endParaRPr lang="en-US" kern="0" dirty="0">
              <a:solidFill>
                <a:srgbClr val="000000"/>
              </a:solidFill>
              <a:ea typeface="ＭＳ Ｐゴシック"/>
            </a:endParaRPr>
          </a:p>
        </p:txBody>
      </p:sp>
      <p:pic>
        <p:nvPicPr>
          <p:cNvPr id="64515" name="Picture 3" descr="2505150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2205038"/>
            <a:ext cx="346075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latin typeface="Arial" charset="0"/>
                <a:cs typeface="+mj-cs"/>
              </a:rPr>
              <a:t>Study design</a:t>
            </a:r>
          </a:p>
        </p:txBody>
      </p:sp>
      <p:sp>
        <p:nvSpPr>
          <p:cNvPr id="3" name="Content Placeholder 1"/>
          <p:cNvSpPr txBox="1">
            <a:spLocks/>
          </p:cNvSpPr>
          <p:nvPr/>
        </p:nvSpPr>
        <p:spPr bwMode="auto">
          <a:xfrm>
            <a:off x="606425" y="2060575"/>
            <a:ext cx="8534400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88913" indent="-188913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00B4DE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60413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B4DE"/>
              </a:buClr>
              <a:buFont typeface="Times" panose="02020603050405020304" pitchFamily="18" charset="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7951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B4DE"/>
              </a:buClr>
              <a:buFont typeface="Times" panose="02020603050405020304" pitchFamily="18" charset="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B4DE"/>
              </a:buClr>
              <a:buFont typeface="Times" panose="02020603050405020304" pitchFamily="18" charset="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B4DE"/>
              </a:buClr>
              <a:buFont typeface="Times" panose="02020603050405020304" pitchFamily="18" charset="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B4DE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B4DE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B4DE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B4DE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200" kern="0" dirty="0" smtClean="0">
                <a:solidFill>
                  <a:srgbClr val="000099"/>
                </a:solidFill>
              </a:rPr>
              <a:t>Two round Delphi process of questionnaires.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en-GB" altLang="en-US" sz="2200" kern="0" dirty="0" smtClean="0">
                <a:solidFill>
                  <a:srgbClr val="000099"/>
                </a:solidFill>
                <a:cs typeface="+mn-cs"/>
              </a:rPr>
              <a:t>Qualitative data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en-GB" altLang="en-US" sz="2200" kern="0" dirty="0" smtClean="0">
                <a:solidFill>
                  <a:srgbClr val="000099"/>
                </a:solidFill>
                <a:cs typeface="+mn-cs"/>
              </a:rPr>
              <a:t>Quantitative data:</a:t>
            </a:r>
          </a:p>
          <a:p>
            <a:pPr lvl="2" eaLnBrk="1" hangingPunct="1">
              <a:lnSpc>
                <a:spcPct val="150000"/>
              </a:lnSpc>
              <a:defRPr/>
            </a:pPr>
            <a:r>
              <a:rPr lang="en-GB" altLang="en-US" sz="2200" kern="0" dirty="0">
                <a:solidFill>
                  <a:srgbClr val="000099"/>
                </a:solidFill>
                <a:cs typeface="+mn-cs"/>
              </a:rPr>
              <a:t>Self-report of symptoms</a:t>
            </a:r>
          </a:p>
          <a:p>
            <a:pPr lvl="2" eaLnBrk="1" hangingPunct="1">
              <a:lnSpc>
                <a:spcPct val="150000"/>
              </a:lnSpc>
              <a:defRPr/>
            </a:pPr>
            <a:r>
              <a:rPr lang="en-GB" altLang="en-US" sz="2200" kern="0" dirty="0" smtClean="0">
                <a:solidFill>
                  <a:srgbClr val="000099"/>
                </a:solidFill>
                <a:cs typeface="+mn-cs"/>
              </a:rPr>
              <a:t>Patient demographics</a:t>
            </a:r>
          </a:p>
          <a:p>
            <a:pPr lvl="2" eaLnBrk="1" hangingPunct="1">
              <a:lnSpc>
                <a:spcPct val="150000"/>
              </a:lnSpc>
              <a:defRPr/>
            </a:pPr>
            <a:r>
              <a:rPr lang="en-GB" altLang="en-US" sz="2200" kern="0" dirty="0" smtClean="0">
                <a:solidFill>
                  <a:srgbClr val="000099"/>
                </a:solidFill>
                <a:cs typeface="+mn-cs"/>
              </a:rPr>
              <a:t>Standardised patient-reported outcome questionnaires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latin typeface="Arial" charset="0"/>
                <a:cs typeface="+mj-cs"/>
              </a:rPr>
              <a:t>Self-report of symptoms</a:t>
            </a:r>
          </a:p>
        </p:txBody>
      </p:sp>
      <p:sp>
        <p:nvSpPr>
          <p:cNvPr id="3" name="Rectangle 2"/>
          <p:cNvSpPr/>
          <p:nvPr/>
        </p:nvSpPr>
        <p:spPr>
          <a:xfrm>
            <a:off x="539750" y="2060575"/>
            <a:ext cx="3960813" cy="4400550"/>
          </a:xfrm>
          <a:prstGeom prst="rect">
            <a:avLst/>
          </a:prstGeom>
          <a:ln>
            <a:solidFill>
              <a:schemeClr val="tx1"/>
            </a:solidFill>
          </a:ln>
          <a:effectLst/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Arial" pitchFamily="34" charset="0"/>
                <a:ea typeface="ＭＳ Ｐゴシック" pitchFamily="34" charset="-128"/>
                <a:cs typeface="+mn-cs"/>
              </a:rPr>
              <a:t>Pain going on longer than expected, pain greater than expected </a:t>
            </a:r>
          </a:p>
          <a:p>
            <a:pPr>
              <a:defRPr/>
            </a:pPr>
            <a:r>
              <a:rPr lang="en-US" sz="1400" dirty="0">
                <a:latin typeface="Arial" pitchFamily="34" charset="0"/>
                <a:ea typeface="ＭＳ Ｐゴシック" pitchFamily="34" charset="-128"/>
                <a:cs typeface="+mn-cs"/>
              </a:rPr>
              <a:t>	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Arial" pitchFamily="34" charset="0"/>
                <a:ea typeface="ＭＳ Ｐゴシック" pitchFamily="34" charset="-128"/>
                <a:cs typeface="+mn-cs"/>
              </a:rPr>
              <a:t>Stimuli that normally do not cause pain are now painful. </a:t>
            </a:r>
            <a:r>
              <a:rPr lang="en-US" sz="1400" dirty="0" smtClean="0">
                <a:latin typeface="Arial" pitchFamily="34" charset="0"/>
                <a:ea typeface="ＭＳ Ｐゴシック" pitchFamily="34" charset="-128"/>
                <a:cs typeface="+mn-cs"/>
              </a:rPr>
              <a:t>(For </a:t>
            </a:r>
            <a:r>
              <a:rPr lang="en-US" sz="1400" dirty="0">
                <a:latin typeface="Arial" pitchFamily="34" charset="0"/>
                <a:ea typeface="ＭＳ Ｐゴシック" pitchFamily="34" charset="-128"/>
                <a:cs typeface="+mn-cs"/>
              </a:rPr>
              <a:t>example, a piece of clothing touching your skin is now </a:t>
            </a:r>
            <a:r>
              <a:rPr lang="en-US" sz="1400" dirty="0" smtClean="0">
                <a:latin typeface="Arial" pitchFamily="34" charset="0"/>
                <a:ea typeface="ＭＳ Ｐゴシック" pitchFamily="34" charset="-128"/>
                <a:cs typeface="+mn-cs"/>
              </a:rPr>
              <a:t>painful.)</a:t>
            </a:r>
            <a:endParaRPr lang="en-US" sz="1400" dirty="0">
              <a:latin typeface="Arial" pitchFamily="34" charset="0"/>
              <a:ea typeface="ＭＳ Ｐゴシック" pitchFamily="34" charset="-128"/>
              <a:cs typeface="+mn-cs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Arial" pitchFamily="34" charset="0"/>
              <a:ea typeface="ＭＳ Ｐゴシック" pitchFamily="34" charset="-128"/>
              <a:cs typeface="+mn-cs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Arial" pitchFamily="34" charset="0"/>
                <a:ea typeface="ＭＳ Ｐゴシック" pitchFamily="34" charset="-128"/>
                <a:cs typeface="+mn-cs"/>
              </a:rPr>
              <a:t>Stimuli that normally causes only slight pain now causes increased or prolonged pain. (For example, if you slightly banged your affected foot, the pain caused is excessive or prolonged.) 	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Arial" pitchFamily="34" charset="0"/>
              <a:ea typeface="ＭＳ Ｐゴシック" pitchFamily="34" charset="-128"/>
              <a:cs typeface="+mn-cs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Arial" pitchFamily="34" charset="0"/>
                <a:ea typeface="ＭＳ Ｐゴシック" pitchFamily="34" charset="-128"/>
                <a:cs typeface="+mn-cs"/>
              </a:rPr>
              <a:t>Temperature differences side to side </a:t>
            </a:r>
          </a:p>
          <a:p>
            <a:pPr>
              <a:defRPr/>
            </a:pPr>
            <a:r>
              <a:rPr lang="en-US" sz="1400" dirty="0">
                <a:latin typeface="Arial" pitchFamily="34" charset="0"/>
                <a:ea typeface="ＭＳ Ｐゴシック" pitchFamily="34" charset="-128"/>
                <a:cs typeface="+mn-cs"/>
              </a:rPr>
              <a:t>	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1400" dirty="0" err="1">
                <a:latin typeface="Arial" pitchFamily="34" charset="0"/>
                <a:ea typeface="ＭＳ Ｐゴシック" pitchFamily="34" charset="-128"/>
                <a:cs typeface="+mn-cs"/>
              </a:rPr>
              <a:t>Colour</a:t>
            </a:r>
            <a:r>
              <a:rPr lang="en-US" sz="1400" dirty="0">
                <a:latin typeface="Arial" pitchFamily="34" charset="0"/>
                <a:ea typeface="ＭＳ Ｐゴシック" pitchFamily="34" charset="-128"/>
                <a:cs typeface="+mn-cs"/>
              </a:rPr>
              <a:t> differences side to side </a:t>
            </a:r>
          </a:p>
          <a:p>
            <a:pPr>
              <a:defRPr/>
            </a:pPr>
            <a:r>
              <a:rPr lang="en-US" sz="1400" dirty="0">
                <a:latin typeface="Arial" pitchFamily="34" charset="0"/>
                <a:ea typeface="ＭＳ Ｐゴシック" pitchFamily="34" charset="-128"/>
                <a:cs typeface="+mn-cs"/>
              </a:rPr>
              <a:t>	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Arial" pitchFamily="34" charset="0"/>
                <a:ea typeface="ＭＳ Ｐゴシック" pitchFamily="34" charset="-128"/>
                <a:cs typeface="+mn-cs"/>
              </a:rPr>
              <a:t>Sweating differences side to side 		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Arial" pitchFamily="34" charset="0"/>
                <a:ea typeface="ＭＳ Ｐゴシック" pitchFamily="34" charset="-128"/>
                <a:cs typeface="+mn-cs"/>
              </a:rPr>
              <a:t>Swelling (</a:t>
            </a:r>
            <a:r>
              <a:rPr lang="en-US" sz="1400" dirty="0" err="1">
                <a:latin typeface="Arial" pitchFamily="34" charset="0"/>
                <a:ea typeface="ＭＳ Ｐゴシック" pitchFamily="34" charset="-128"/>
                <a:cs typeface="+mn-cs"/>
              </a:rPr>
              <a:t>Oedema</a:t>
            </a:r>
            <a:r>
              <a:rPr lang="en-US" sz="1400" dirty="0">
                <a:latin typeface="Arial" pitchFamily="34" charset="0"/>
                <a:ea typeface="ＭＳ Ｐゴシック" pitchFamily="34" charset="-128"/>
                <a:cs typeface="+mn-cs"/>
              </a:rPr>
              <a:t>) of affected limb 	</a:t>
            </a:r>
          </a:p>
        </p:txBody>
      </p:sp>
      <p:sp>
        <p:nvSpPr>
          <p:cNvPr id="4" name="Rectangle 3"/>
          <p:cNvSpPr/>
          <p:nvPr/>
        </p:nvSpPr>
        <p:spPr>
          <a:xfrm>
            <a:off x="4643438" y="2052638"/>
            <a:ext cx="4213225" cy="4400550"/>
          </a:xfrm>
          <a:prstGeom prst="rect">
            <a:avLst/>
          </a:prstGeom>
          <a:ln cmpd="sng"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285750" indent="-285750">
              <a:buFont typeface="Arial"/>
              <a:buChar char="•"/>
              <a:defRPr/>
            </a:pPr>
            <a:r>
              <a:rPr lang="en-US" sz="1400" dirty="0">
                <a:latin typeface="Arial" pitchFamily="34" charset="0"/>
                <a:ea typeface="ＭＳ Ｐゴシック" pitchFamily="34" charset="-128"/>
                <a:cs typeface="+mn-cs"/>
              </a:rPr>
              <a:t>Changes to the growth of your nails on affected part </a:t>
            </a:r>
          </a:p>
          <a:p>
            <a:pPr>
              <a:defRPr/>
            </a:pPr>
            <a:r>
              <a:rPr lang="en-US" sz="1400" dirty="0">
                <a:latin typeface="Arial" pitchFamily="34" charset="0"/>
                <a:ea typeface="ＭＳ Ｐゴシック" pitchFamily="34" charset="-128"/>
                <a:cs typeface="+mn-cs"/>
              </a:rPr>
              <a:t>		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en-US" sz="1400" dirty="0">
                <a:latin typeface="Arial" pitchFamily="34" charset="0"/>
                <a:ea typeface="ＭＳ Ｐゴシック" pitchFamily="34" charset="-128"/>
                <a:cs typeface="+mn-cs"/>
              </a:rPr>
              <a:t>Changes to the growth of your hair on affected part </a:t>
            </a:r>
          </a:p>
          <a:p>
            <a:pPr>
              <a:defRPr/>
            </a:pPr>
            <a:r>
              <a:rPr lang="en-US" sz="1400" dirty="0">
                <a:latin typeface="Arial" pitchFamily="34" charset="0"/>
                <a:ea typeface="ＭＳ Ｐゴシック" pitchFamily="34" charset="-128"/>
                <a:cs typeface="+mn-cs"/>
              </a:rPr>
              <a:t>		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en-US" sz="1400" dirty="0">
                <a:latin typeface="Arial" pitchFamily="34" charset="0"/>
                <a:ea typeface="ＭＳ Ｐゴシック" pitchFamily="34" charset="-128"/>
                <a:cs typeface="+mn-cs"/>
              </a:rPr>
              <a:t>Changes to the appearance of your skin on affected part 	</a:t>
            </a:r>
          </a:p>
          <a:p>
            <a:pPr>
              <a:defRPr/>
            </a:pPr>
            <a:r>
              <a:rPr lang="en-US" sz="1400" dirty="0">
                <a:latin typeface="Arial" pitchFamily="34" charset="0"/>
                <a:ea typeface="ＭＳ Ｐゴシック" pitchFamily="34" charset="-128"/>
                <a:cs typeface="+mn-cs"/>
              </a:rPr>
              <a:t>	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en-US" sz="1400" dirty="0">
                <a:latin typeface="Arial" pitchFamily="34" charset="0"/>
                <a:ea typeface="ＭＳ Ｐゴシック" pitchFamily="34" charset="-128"/>
                <a:cs typeface="+mn-cs"/>
              </a:rPr>
              <a:t>Muscle weakness in affected limb </a:t>
            </a:r>
          </a:p>
          <a:p>
            <a:pPr>
              <a:defRPr/>
            </a:pPr>
            <a:r>
              <a:rPr lang="en-US" sz="1400" dirty="0">
                <a:latin typeface="Arial" pitchFamily="34" charset="0"/>
                <a:ea typeface="ＭＳ Ｐゴシック" pitchFamily="34" charset="-128"/>
                <a:cs typeface="+mn-cs"/>
              </a:rPr>
              <a:t>	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en-US" sz="1400" dirty="0">
                <a:latin typeface="Arial" pitchFamily="34" charset="0"/>
                <a:ea typeface="ＭＳ Ｐゴシック" pitchFamily="34" charset="-128"/>
                <a:cs typeface="+mn-cs"/>
              </a:rPr>
              <a:t>Involuntary muscle tremors, or shaking 	</a:t>
            </a:r>
          </a:p>
          <a:p>
            <a:pPr marL="285750" indent="-285750">
              <a:buFont typeface="Arial"/>
              <a:buChar char="•"/>
              <a:defRPr/>
            </a:pPr>
            <a:endParaRPr lang="en-US" sz="1400" dirty="0">
              <a:latin typeface="Arial" pitchFamily="34" charset="0"/>
              <a:ea typeface="ＭＳ Ｐゴシック" pitchFamily="34" charset="-128"/>
              <a:cs typeface="+mn-cs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en-US" sz="1400" dirty="0">
                <a:latin typeface="Arial" pitchFamily="34" charset="0"/>
                <a:ea typeface="ＭＳ Ｐゴシック" pitchFamily="34" charset="-128"/>
                <a:cs typeface="+mn-cs"/>
              </a:rPr>
              <a:t>Sustained muscle contractions resulting in involuntary positioning of your limb </a:t>
            </a:r>
          </a:p>
          <a:p>
            <a:pPr marL="285750" indent="-285750">
              <a:buFont typeface="Arial"/>
              <a:buChar char="•"/>
              <a:defRPr/>
            </a:pPr>
            <a:endParaRPr lang="en-US" sz="1400" dirty="0">
              <a:latin typeface="Arial" pitchFamily="34" charset="0"/>
              <a:ea typeface="ＭＳ Ｐゴシック" pitchFamily="34" charset="-128"/>
              <a:cs typeface="+mn-cs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en-US" sz="1400" dirty="0">
                <a:latin typeface="Arial" pitchFamily="34" charset="0"/>
                <a:ea typeface="ＭＳ Ｐゴシック" pitchFamily="34" charset="-128"/>
                <a:cs typeface="+mn-cs"/>
              </a:rPr>
              <a:t>Decreased range of motion in affected limb 	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en-US" sz="1400" dirty="0">
                <a:latin typeface="Arial" pitchFamily="34" charset="0"/>
                <a:ea typeface="ＭＳ Ｐゴシック" pitchFamily="34" charset="-128"/>
                <a:cs typeface="+mn-cs"/>
              </a:rPr>
              <a:t>Involuntary muscle movements. </a:t>
            </a:r>
            <a:r>
              <a:rPr lang="en-US" sz="1400" dirty="0" smtClean="0">
                <a:latin typeface="Arial" pitchFamily="34" charset="0"/>
                <a:ea typeface="ＭＳ Ｐゴシック" pitchFamily="34" charset="-128"/>
                <a:cs typeface="+mn-cs"/>
              </a:rPr>
              <a:t>(For </a:t>
            </a:r>
            <a:r>
              <a:rPr lang="en-US" sz="1400" dirty="0">
                <a:latin typeface="Arial" pitchFamily="34" charset="0"/>
                <a:ea typeface="ＭＳ Ｐゴシック" pitchFamily="34" charset="-128"/>
                <a:cs typeface="+mn-cs"/>
              </a:rPr>
              <a:t>example, jerking of your </a:t>
            </a:r>
            <a:r>
              <a:rPr lang="en-US" sz="1400" dirty="0" smtClean="0">
                <a:latin typeface="Arial" pitchFamily="34" charset="0"/>
                <a:ea typeface="ＭＳ Ｐゴシック" pitchFamily="34" charset="-128"/>
                <a:cs typeface="+mn-cs"/>
              </a:rPr>
              <a:t>limb.)</a:t>
            </a:r>
            <a:endParaRPr lang="en-US" sz="1400" dirty="0"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latin typeface="Arial" charset="0"/>
                <a:cs typeface="+mj-cs"/>
              </a:rPr>
              <a:t>Demographic data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03350" y="1971675"/>
            <a:ext cx="3024188" cy="5016759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285750" indent="-285750">
              <a:buFont typeface="Wingdings" charset="2"/>
              <a:buChar char="v"/>
              <a:defRPr/>
            </a:pPr>
            <a:r>
              <a:rPr lang="en-US" sz="1600" dirty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Demographic data: </a:t>
            </a:r>
          </a:p>
          <a:p>
            <a:pPr marL="285750" indent="-285750">
              <a:buFont typeface="Wingdings" charset="2"/>
              <a:buChar char="q"/>
              <a:defRPr/>
            </a:pPr>
            <a:r>
              <a:rPr lang="en-US" sz="1600" dirty="0">
                <a:ea typeface="ＭＳ Ｐゴシック" charset="0"/>
                <a:cs typeface="ＭＳ Ｐゴシック" charset="0"/>
              </a:rPr>
              <a:t>gender</a:t>
            </a:r>
          </a:p>
          <a:p>
            <a:pPr marL="285750" indent="-285750">
              <a:buFont typeface="Wingdings" charset="2"/>
              <a:buChar char="q"/>
              <a:defRPr/>
            </a:pPr>
            <a:r>
              <a:rPr lang="en-US" sz="1600" dirty="0">
                <a:ea typeface="ＭＳ Ｐゴシック" charset="0"/>
                <a:cs typeface="ＭＳ Ｐゴシック" charset="0"/>
              </a:rPr>
              <a:t>date of birth</a:t>
            </a:r>
          </a:p>
          <a:p>
            <a:pPr marL="285750" indent="-285750">
              <a:buFont typeface="Wingdings" charset="2"/>
              <a:buChar char="q"/>
              <a:defRPr/>
            </a:pPr>
            <a:r>
              <a:rPr lang="en-US" sz="1600" dirty="0" smtClean="0">
                <a:ea typeface="ＭＳ Ｐゴシック" charset="0"/>
                <a:cs typeface="ＭＳ Ｐゴシック" charset="0"/>
              </a:rPr>
              <a:t>education</a:t>
            </a:r>
            <a:endParaRPr lang="en-US" sz="1600" dirty="0">
              <a:ea typeface="ＭＳ Ｐゴシック" charset="0"/>
              <a:cs typeface="ＭＳ Ｐゴシック" charset="0"/>
            </a:endParaRPr>
          </a:p>
          <a:p>
            <a:pPr marL="285750" indent="-285750">
              <a:buFont typeface="Wingdings" charset="2"/>
              <a:buChar char="q"/>
              <a:defRPr/>
            </a:pPr>
            <a:r>
              <a:rPr lang="en-US" sz="1600" dirty="0">
                <a:ea typeface="ＭＳ Ｐゴシック" charset="0"/>
                <a:cs typeface="ＭＳ Ｐゴシック" charset="0"/>
              </a:rPr>
              <a:t>e</a:t>
            </a:r>
            <a:r>
              <a:rPr lang="en-US" sz="1600" dirty="0" smtClean="0">
                <a:ea typeface="ＭＳ Ｐゴシック" charset="0"/>
                <a:cs typeface="ＭＳ Ｐゴシック" charset="0"/>
              </a:rPr>
              <a:t>mployment</a:t>
            </a:r>
          </a:p>
          <a:p>
            <a:pPr marL="285750" indent="-285750">
              <a:buFont typeface="Wingdings" charset="2"/>
              <a:buChar char="q"/>
              <a:defRPr/>
            </a:pPr>
            <a:endParaRPr lang="en-US" sz="1600" dirty="0">
              <a:ea typeface="ＭＳ Ｐゴシック" charset="0"/>
              <a:cs typeface="ＭＳ Ｐゴシック" charset="0"/>
            </a:endParaRPr>
          </a:p>
          <a:p>
            <a:pPr marL="285750" indent="-285750">
              <a:buFont typeface="Wingdings" charset="2"/>
              <a:buChar char="v"/>
              <a:defRPr/>
            </a:pPr>
            <a:r>
              <a:rPr lang="en-US" sz="1600" dirty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Recovered/non-recovered?</a:t>
            </a:r>
          </a:p>
          <a:p>
            <a:pPr>
              <a:defRPr/>
            </a:pPr>
            <a:endParaRPr lang="en-US" sz="1600" dirty="0">
              <a:ea typeface="ＭＳ Ｐゴシック" charset="0"/>
              <a:cs typeface="ＭＳ Ｐゴシック" charset="0"/>
            </a:endParaRPr>
          </a:p>
          <a:p>
            <a:pPr marL="285750" indent="-285750">
              <a:buFont typeface="Wingdings" charset="2"/>
              <a:buChar char="v"/>
              <a:defRPr/>
            </a:pPr>
            <a:r>
              <a:rPr lang="en-US" sz="1600" dirty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Limb affected: </a:t>
            </a:r>
          </a:p>
          <a:p>
            <a:pPr marL="285750" indent="-285750">
              <a:buFont typeface="Wingdings" charset="2"/>
              <a:buChar char="q"/>
              <a:defRPr/>
            </a:pPr>
            <a:r>
              <a:rPr lang="en-US" sz="1600" dirty="0">
                <a:ea typeface="ＭＳ Ｐゴシック" charset="0"/>
                <a:cs typeface="ＭＳ Ｐゴシック" charset="0"/>
              </a:rPr>
              <a:t>upper right</a:t>
            </a:r>
          </a:p>
          <a:p>
            <a:pPr marL="285750" indent="-285750">
              <a:buFont typeface="Wingdings" charset="2"/>
              <a:buChar char="q"/>
              <a:defRPr/>
            </a:pPr>
            <a:r>
              <a:rPr lang="en-US" sz="1600" dirty="0">
                <a:ea typeface="ＭＳ Ｐゴシック" charset="0"/>
                <a:cs typeface="ＭＳ Ｐゴシック" charset="0"/>
              </a:rPr>
              <a:t>lower right</a:t>
            </a:r>
          </a:p>
          <a:p>
            <a:pPr marL="285750" indent="-285750">
              <a:buFont typeface="Wingdings" charset="2"/>
              <a:buChar char="q"/>
              <a:defRPr/>
            </a:pPr>
            <a:r>
              <a:rPr lang="en-US" sz="1600" dirty="0">
                <a:ea typeface="ＭＳ Ｐゴシック" charset="0"/>
                <a:cs typeface="ＭＳ Ｐゴシック" charset="0"/>
              </a:rPr>
              <a:t>upper left</a:t>
            </a:r>
          </a:p>
          <a:p>
            <a:pPr marL="285750" indent="-285750">
              <a:buFont typeface="Wingdings" charset="2"/>
              <a:buChar char="q"/>
              <a:defRPr/>
            </a:pPr>
            <a:r>
              <a:rPr lang="en-US" sz="1600" dirty="0">
                <a:ea typeface="ＭＳ Ｐゴシック" charset="0"/>
                <a:cs typeface="ＭＳ Ｐゴシック" charset="0"/>
              </a:rPr>
              <a:t>lower left</a:t>
            </a:r>
          </a:p>
          <a:p>
            <a:pPr>
              <a:defRPr/>
            </a:pPr>
            <a:endParaRPr lang="en-US" sz="1600" dirty="0">
              <a:ea typeface="ＭＳ Ｐゴシック" charset="0"/>
              <a:cs typeface="ＭＳ Ｐゴシック" charset="0"/>
            </a:endParaRPr>
          </a:p>
          <a:p>
            <a:pPr marL="285750" indent="-285750">
              <a:buFont typeface="Wingdings" charset="2"/>
              <a:buChar char="v"/>
              <a:defRPr/>
            </a:pPr>
            <a:r>
              <a:rPr lang="en-US" sz="1600" dirty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Disease stage: </a:t>
            </a:r>
          </a:p>
          <a:p>
            <a:pPr marL="285750" indent="-285750">
              <a:buFont typeface="Wingdings" charset="2"/>
              <a:buChar char="q"/>
              <a:defRPr/>
            </a:pPr>
            <a:r>
              <a:rPr lang="en-US" sz="1600" dirty="0">
                <a:ea typeface="ＭＳ Ｐゴシック" charset="0"/>
                <a:cs typeface="ＭＳ Ｐゴシック" charset="0"/>
              </a:rPr>
              <a:t>early</a:t>
            </a:r>
          </a:p>
          <a:p>
            <a:pPr marL="285750" indent="-285750">
              <a:buFont typeface="Wingdings" charset="2"/>
              <a:buChar char="q"/>
              <a:defRPr/>
            </a:pPr>
            <a:r>
              <a:rPr lang="en-US" sz="1600" dirty="0">
                <a:ea typeface="ＭＳ Ｐゴシック" charset="0"/>
                <a:cs typeface="ＭＳ Ｐゴシック" charset="0"/>
              </a:rPr>
              <a:t>Intermediate</a:t>
            </a:r>
          </a:p>
          <a:p>
            <a:pPr marL="285750" indent="-285750">
              <a:buFont typeface="Wingdings" charset="2"/>
              <a:buChar char="q"/>
              <a:defRPr/>
            </a:pPr>
            <a:r>
              <a:rPr lang="en-US" sz="1600" dirty="0">
                <a:ea typeface="ＭＳ Ｐゴシック" charset="0"/>
                <a:cs typeface="ＭＳ Ｐゴシック" charset="0"/>
              </a:rPr>
              <a:t>long-term</a:t>
            </a:r>
          </a:p>
          <a:p>
            <a:pPr>
              <a:defRPr/>
            </a:pPr>
            <a:endParaRPr lang="en-US" sz="1600" dirty="0"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sz="16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27538" y="2014538"/>
            <a:ext cx="3240087" cy="45243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Wingdings" charset="2"/>
              <a:buChar char="v"/>
              <a:defRPr/>
            </a:pPr>
            <a:r>
              <a:rPr lang="en-US" sz="1600" dirty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Date of CRPS onset</a:t>
            </a:r>
          </a:p>
          <a:p>
            <a:pPr>
              <a:defRPr/>
            </a:pPr>
            <a:endParaRPr lang="en-US" sz="1600" dirty="0">
              <a:ea typeface="ＭＳ Ｐゴシック" charset="0"/>
              <a:cs typeface="ＭＳ Ｐゴシック" charset="0"/>
            </a:endParaRPr>
          </a:p>
          <a:p>
            <a:pPr marL="285750" indent="-285750">
              <a:buFont typeface="Wingdings" charset="2"/>
              <a:buChar char="v"/>
              <a:defRPr/>
            </a:pPr>
            <a:r>
              <a:rPr lang="en-US" sz="1600" dirty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Type of CRPS:</a:t>
            </a:r>
          </a:p>
          <a:p>
            <a:pPr marL="285750" indent="-285750">
              <a:buFont typeface="Wingdings" charset="2"/>
              <a:buChar char="q"/>
              <a:defRPr/>
            </a:pPr>
            <a:r>
              <a:rPr lang="en-US" sz="1600" dirty="0">
                <a:ea typeface="ＭＳ Ｐゴシック" charset="0"/>
                <a:cs typeface="ＭＳ Ｐゴシック" charset="0"/>
              </a:rPr>
              <a:t>I</a:t>
            </a:r>
          </a:p>
          <a:p>
            <a:pPr marL="285750" indent="-285750">
              <a:buFont typeface="Wingdings" charset="2"/>
              <a:buChar char="q"/>
              <a:defRPr/>
            </a:pPr>
            <a:r>
              <a:rPr lang="en-US" sz="1600" dirty="0">
                <a:ea typeface="ＭＳ Ｐゴシック" charset="0"/>
                <a:cs typeface="ＭＳ Ｐゴシック" charset="0"/>
              </a:rPr>
              <a:t>II</a:t>
            </a:r>
          </a:p>
          <a:p>
            <a:pPr marL="285750" indent="-285750">
              <a:buFont typeface="Wingdings" charset="2"/>
              <a:buChar char="q"/>
              <a:defRPr/>
            </a:pPr>
            <a:r>
              <a:rPr lang="en-US" sz="1600" dirty="0">
                <a:ea typeface="ＭＳ Ｐゴシック" charset="0"/>
                <a:cs typeface="ＭＳ Ｐゴシック" charset="0"/>
              </a:rPr>
              <a:t>not </a:t>
            </a:r>
            <a:r>
              <a:rPr lang="en-US" sz="1600" dirty="0" smtClean="0">
                <a:ea typeface="ＭＳ Ｐゴシック" charset="0"/>
                <a:cs typeface="ＭＳ Ｐゴシック" charset="0"/>
              </a:rPr>
              <a:t>known</a:t>
            </a:r>
            <a:endParaRPr lang="en-US" sz="1600" dirty="0"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sz="1600" dirty="0">
              <a:solidFill>
                <a:srgbClr val="0000FF"/>
              </a:solidFill>
              <a:ea typeface="ＭＳ Ｐゴシック" charset="0"/>
              <a:cs typeface="ＭＳ Ｐゴシック" charset="0"/>
            </a:endParaRPr>
          </a:p>
          <a:p>
            <a:pPr marL="285750" indent="-285750">
              <a:buFont typeface="Wingdings" charset="2"/>
              <a:buChar char="v"/>
              <a:defRPr/>
            </a:pPr>
            <a:r>
              <a:rPr lang="en-US" sz="1600" dirty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CRPS trigger: </a:t>
            </a:r>
          </a:p>
          <a:p>
            <a:pPr marL="285750" indent="-285750">
              <a:buFont typeface="Wingdings" charset="2"/>
              <a:buChar char="q"/>
              <a:defRPr/>
            </a:pPr>
            <a:r>
              <a:rPr lang="en-US" sz="1600" dirty="0">
                <a:ea typeface="ＭＳ Ｐゴシック" charset="0"/>
                <a:cs typeface="ＭＳ Ｐゴシック" charset="0"/>
              </a:rPr>
              <a:t>t</a:t>
            </a:r>
            <a:r>
              <a:rPr lang="en-US" sz="1600" dirty="0" smtClean="0">
                <a:ea typeface="ＭＳ Ｐゴシック" charset="0"/>
                <a:cs typeface="ＭＳ Ｐゴシック" charset="0"/>
              </a:rPr>
              <a:t>rauma</a:t>
            </a:r>
            <a:endParaRPr lang="en-US" sz="1600" dirty="0">
              <a:ea typeface="ＭＳ Ｐゴシック" charset="0"/>
              <a:cs typeface="ＭＳ Ｐゴシック" charset="0"/>
            </a:endParaRPr>
          </a:p>
          <a:p>
            <a:pPr marL="285750" indent="-285750">
              <a:buFont typeface="Wingdings" charset="2"/>
              <a:buChar char="q"/>
              <a:defRPr/>
            </a:pPr>
            <a:r>
              <a:rPr lang="en-US" sz="1600" dirty="0" smtClean="0">
                <a:ea typeface="ＭＳ Ｐゴシック" charset="0"/>
                <a:cs typeface="ＭＳ Ｐゴシック" charset="0"/>
              </a:rPr>
              <a:t>spontaneous</a:t>
            </a:r>
            <a:endParaRPr lang="en-US" sz="1600" dirty="0"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sz="1600" dirty="0" smtClean="0">
              <a:ea typeface="ＭＳ Ｐゴシック" charset="0"/>
              <a:cs typeface="ＭＳ Ｐゴシック" charset="0"/>
            </a:endParaRPr>
          </a:p>
          <a:p>
            <a:pPr marL="285750" indent="-285750">
              <a:buFont typeface="Wingdings" charset="2"/>
              <a:buChar char="v"/>
              <a:defRPr/>
            </a:pPr>
            <a:r>
              <a:rPr lang="en-US" sz="1600" dirty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Hand dominance</a:t>
            </a:r>
          </a:p>
          <a:p>
            <a:pPr>
              <a:defRPr/>
            </a:pPr>
            <a:endParaRPr lang="en-US" sz="1600" dirty="0" smtClean="0">
              <a:ea typeface="ＭＳ Ｐゴシック" charset="0"/>
              <a:cs typeface="ＭＳ Ｐゴシック" charset="0"/>
            </a:endParaRPr>
          </a:p>
          <a:p>
            <a:pPr marL="285750" indent="-285750">
              <a:buFont typeface="Wingdings" charset="2"/>
              <a:buChar char="v"/>
              <a:defRPr/>
            </a:pPr>
            <a:r>
              <a:rPr lang="en-US" sz="1600" dirty="0" smtClean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Caring </a:t>
            </a:r>
            <a:r>
              <a:rPr lang="en-US" sz="1600" dirty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responsibilities?</a:t>
            </a:r>
          </a:p>
          <a:p>
            <a:pPr marL="285750" indent="-285750">
              <a:buFont typeface="Wingdings" charset="2"/>
              <a:buChar char="q"/>
              <a:defRPr/>
            </a:pPr>
            <a:r>
              <a:rPr lang="en-US" sz="1600" dirty="0">
                <a:ea typeface="ＭＳ Ｐゴシック" charset="0"/>
                <a:cs typeface="ＭＳ Ｐゴシック" charset="0"/>
              </a:rPr>
              <a:t>y</a:t>
            </a:r>
            <a:r>
              <a:rPr lang="en-US" sz="1600" dirty="0" smtClean="0">
                <a:ea typeface="ＭＳ Ｐゴシック" charset="0"/>
                <a:cs typeface="ＭＳ Ｐゴシック" charset="0"/>
              </a:rPr>
              <a:t>es</a:t>
            </a:r>
            <a:endParaRPr lang="en-US" sz="1600" dirty="0">
              <a:ea typeface="ＭＳ Ｐゴシック" charset="0"/>
              <a:cs typeface="ＭＳ Ｐゴシック" charset="0"/>
            </a:endParaRPr>
          </a:p>
          <a:p>
            <a:pPr marL="285750" indent="-285750">
              <a:buFont typeface="Wingdings" charset="2"/>
              <a:buChar char="q"/>
              <a:defRPr/>
            </a:pPr>
            <a:r>
              <a:rPr lang="en-US" sz="1600" dirty="0">
                <a:ea typeface="ＭＳ Ｐゴシック" charset="0"/>
                <a:cs typeface="ＭＳ Ｐゴシック" charset="0"/>
              </a:rPr>
              <a:t>n</a:t>
            </a:r>
            <a:r>
              <a:rPr lang="en-US" sz="1600" dirty="0" smtClean="0">
                <a:ea typeface="ＭＳ Ｐゴシック" charset="0"/>
                <a:cs typeface="ＭＳ Ｐゴシック" charset="0"/>
              </a:rPr>
              <a:t>o</a:t>
            </a:r>
            <a:endParaRPr lang="en-US" sz="1600" dirty="0"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sz="1600" dirty="0"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sz="16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sz="2800">
                <a:latin typeface="Arial" charset="0"/>
                <a:cs typeface="+mj-cs"/>
              </a:rPr>
              <a:t>Standardised patient-report outcome measures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505591569"/>
              </p:ext>
            </p:extLst>
          </p:nvPr>
        </p:nvGraphicFramePr>
        <p:xfrm>
          <a:off x="611560" y="2132856"/>
          <a:ext cx="820891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sz="2400">
                <a:latin typeface="Arial" charset="0"/>
                <a:cs typeface="+mj-cs"/>
              </a:rPr>
              <a:t>Participants responding to recovery question (n = 310)</a:t>
            </a:r>
          </a:p>
        </p:txBody>
      </p:sp>
      <p:graphicFrame>
        <p:nvGraphicFramePr>
          <p:cNvPr id="2" name="Chart 5"/>
          <p:cNvGraphicFramePr>
            <a:graphicFrameLocks/>
          </p:cNvGraphicFramePr>
          <p:nvPr/>
        </p:nvGraphicFramePr>
        <p:xfrm>
          <a:off x="684213" y="1558925"/>
          <a:ext cx="4895850" cy="3033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5143211"/>
              </p:ext>
            </p:extLst>
          </p:nvPr>
        </p:nvGraphicFramePr>
        <p:xfrm>
          <a:off x="3765550" y="1557338"/>
          <a:ext cx="5221288" cy="3024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2708" name="TextBox 2"/>
          <p:cNvSpPr txBox="1">
            <a:spLocks noChangeArrowheads="1"/>
          </p:cNvSpPr>
          <p:nvPr/>
        </p:nvSpPr>
        <p:spPr bwMode="auto">
          <a:xfrm>
            <a:off x="539750" y="4437063"/>
            <a:ext cx="8424863" cy="2164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>
              <a:buFont typeface="Arial" charset="0"/>
              <a:buChar char="•"/>
            </a:pPr>
            <a:r>
              <a:rPr lang="en-GB" sz="1600" dirty="0"/>
              <a:t>Average age = 52 years (range 19 to 85)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GB" sz="1600" dirty="0"/>
              <a:t>70% upper limb affected, 40% lower limb affected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GB" sz="1600" dirty="0"/>
              <a:t>55% right side affected, 53% left side affected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GB" sz="1600" dirty="0"/>
              <a:t>91% onset after trauma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GB" sz="1600" dirty="0"/>
              <a:t>59% reported knowing their CRPS type (80% of these = CRPS Type </a:t>
            </a:r>
            <a:r>
              <a:rPr lang="en-GB" sz="1600" dirty="0" smtClean="0"/>
              <a:t>1)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GB" sz="1600" dirty="0" smtClean="0"/>
              <a:t>47% reported caring responsibilities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latin typeface="Arial" charset="0"/>
                <a:cs typeface="+mj-cs"/>
              </a:rPr>
              <a:t>Symptom reporting</a:t>
            </a:r>
          </a:p>
        </p:txBody>
      </p:sp>
      <p:graphicFrame>
        <p:nvGraphicFramePr>
          <p:cNvPr id="2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6204912"/>
              </p:ext>
            </p:extLst>
          </p:nvPr>
        </p:nvGraphicFramePr>
        <p:xfrm>
          <a:off x="539552" y="2655888"/>
          <a:ext cx="8352928" cy="40052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4755" name="TextBox 10"/>
          <p:cNvSpPr txBox="1">
            <a:spLocks noChangeArrowheads="1"/>
          </p:cNvSpPr>
          <p:nvPr/>
        </p:nvSpPr>
        <p:spPr bwMode="auto">
          <a:xfrm flipH="1">
            <a:off x="6300788" y="4652963"/>
            <a:ext cx="13223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GB" sz="1400" dirty="0"/>
              <a:t>All </a:t>
            </a:r>
            <a:r>
              <a:rPr lang="en-GB" sz="1400" i="1" dirty="0"/>
              <a:t>p</a:t>
            </a:r>
            <a:r>
              <a:rPr lang="en-GB" sz="1400" dirty="0"/>
              <a:t> &lt; .001</a:t>
            </a:r>
          </a:p>
        </p:txBody>
      </p:sp>
      <p:sp>
        <p:nvSpPr>
          <p:cNvPr id="74756" name="TextBox 11"/>
          <p:cNvSpPr txBox="1">
            <a:spLocks noChangeArrowheads="1"/>
          </p:cNvSpPr>
          <p:nvPr/>
        </p:nvSpPr>
        <p:spPr bwMode="auto">
          <a:xfrm>
            <a:off x="684213" y="2106613"/>
            <a:ext cx="78486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GB" sz="1600"/>
              <a:t>Self-reported recovery and number of symptoms were strongly associated (</a:t>
            </a:r>
            <a:r>
              <a:rPr lang="en-GB" sz="1600">
                <a:latin typeface="Times New Roman" charset="0"/>
                <a:cs typeface="SimSun" charset="0"/>
              </a:rPr>
              <a:t>χ</a:t>
            </a:r>
            <a:r>
              <a:rPr lang="en-GB" sz="1600" baseline="30000">
                <a:latin typeface="Times New Roman" charset="0"/>
                <a:cs typeface="SimSun" charset="0"/>
              </a:rPr>
              <a:t>2 </a:t>
            </a:r>
            <a:r>
              <a:rPr lang="en-US" sz="1600">
                <a:ea typeface="MS Mincho" charset="0"/>
                <a:cs typeface="MS Mincho" charset="0"/>
              </a:rPr>
              <a:t>= 124.94, </a:t>
            </a:r>
            <a:r>
              <a:rPr lang="en-US" sz="1600" i="1">
                <a:ea typeface="MS Mincho" charset="0"/>
                <a:cs typeface="MS Mincho" charset="0"/>
              </a:rPr>
              <a:t>df</a:t>
            </a:r>
            <a:r>
              <a:rPr lang="en-US" sz="1600">
                <a:ea typeface="MS Mincho" charset="0"/>
                <a:cs typeface="MS Mincho" charset="0"/>
              </a:rPr>
              <a:t> = 15, </a:t>
            </a:r>
            <a:r>
              <a:rPr lang="en-US" sz="1600" i="1">
                <a:ea typeface="MS Mincho" charset="0"/>
                <a:cs typeface="MS Mincho" charset="0"/>
              </a:rPr>
              <a:t>p</a:t>
            </a:r>
            <a:r>
              <a:rPr lang="en-US" sz="1600">
                <a:ea typeface="MS Mincho" charset="0"/>
                <a:cs typeface="MS Mincho" charset="0"/>
              </a:rPr>
              <a:t>&lt;.001)</a:t>
            </a:r>
            <a:endParaRPr lang="en-GB" sz="16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latin typeface="Arial" charset="0"/>
                <a:cs typeface="+mj-cs"/>
              </a:rPr>
              <a:t>Symptom reporting</a:t>
            </a:r>
          </a:p>
        </p:txBody>
      </p:sp>
      <p:graphicFrame>
        <p:nvGraphicFramePr>
          <p:cNvPr id="2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1627165"/>
              </p:ext>
            </p:extLst>
          </p:nvPr>
        </p:nvGraphicFramePr>
        <p:xfrm>
          <a:off x="467544" y="1988841"/>
          <a:ext cx="8208912" cy="4292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6803" name="TextBox 10"/>
          <p:cNvSpPr txBox="1">
            <a:spLocks noChangeArrowheads="1"/>
          </p:cNvSpPr>
          <p:nvPr/>
        </p:nvSpPr>
        <p:spPr bwMode="auto">
          <a:xfrm flipH="1">
            <a:off x="6803702" y="4149725"/>
            <a:ext cx="187275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GB" sz="1400" dirty="0">
                <a:solidFill>
                  <a:srgbClr val="000000"/>
                </a:solidFill>
              </a:rPr>
              <a:t>All </a:t>
            </a:r>
            <a:r>
              <a:rPr lang="en-GB" sz="1400" i="1" dirty="0">
                <a:solidFill>
                  <a:srgbClr val="000000"/>
                </a:solidFill>
              </a:rPr>
              <a:t>p</a:t>
            </a:r>
            <a:r>
              <a:rPr lang="en-GB" sz="1400" dirty="0">
                <a:solidFill>
                  <a:srgbClr val="000000"/>
                </a:solidFill>
              </a:rPr>
              <a:t> &lt; .</a:t>
            </a:r>
            <a:r>
              <a:rPr lang="en-GB" sz="1400" dirty="0" smtClean="0">
                <a:solidFill>
                  <a:srgbClr val="000000"/>
                </a:solidFill>
              </a:rPr>
              <a:t>001, except </a:t>
            </a:r>
          </a:p>
          <a:p>
            <a:r>
              <a:rPr lang="en-GB" sz="1400" dirty="0" smtClean="0">
                <a:solidFill>
                  <a:srgbClr val="000000"/>
                </a:solidFill>
              </a:rPr>
              <a:t> * where </a:t>
            </a:r>
            <a:r>
              <a:rPr lang="en-GB" sz="1400" i="1" dirty="0">
                <a:solidFill>
                  <a:srgbClr val="000000"/>
                </a:solidFill>
              </a:rPr>
              <a:t>p</a:t>
            </a:r>
            <a:r>
              <a:rPr lang="en-GB" sz="1400" dirty="0">
                <a:solidFill>
                  <a:srgbClr val="000000"/>
                </a:solidFill>
              </a:rPr>
              <a:t> &lt; .01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UH Brand slides">
  <a:themeElements>
    <a:clrScheme name="RUH Brand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RUH Brand slid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UH Brand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H Brand slid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H Brand slid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H Brand slid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H Brand slid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H Brand slid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H Brand slid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H Brand slid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H Brand slid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H Brand slid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H Brand slid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H Brand slid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RUH Brand slides">
  <a:themeElements>
    <a:clrScheme name="RUH Brand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RUH Brand slid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UH Brand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H Brand slid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H Brand slid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H Brand slid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H Brand slid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H Brand slid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H Brand slid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H Brand slid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H Brand slid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H Brand slid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H Brand slid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H Brand slid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RUH Brand slides">
  <a:themeElements>
    <a:clrScheme name="RUH Brand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RUH Brand slid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UH Brand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H Brand slid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H Brand slid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H Brand slid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H Brand slid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H Brand slid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H Brand slid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H Brand slid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H Brand slid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H Brand slid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H Brand slid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H Brand slid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RUH Brand slides">
  <a:themeElements>
    <a:clrScheme name="RUH Brand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RUH Brand slid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UH Brand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H Brand slid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H Brand slid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H Brand slid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H Brand slid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H Brand slid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H Brand slid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H Brand slid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H Brand slid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H Brand slid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H Brand slid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H Brand slid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RUH Brand slides">
  <a:themeElements>
    <a:clrScheme name="RUH Brand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RUH Brand slid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UH Brand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H Brand slid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H Brand slid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H Brand slid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H Brand slid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H Brand slid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H Brand slid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H Brand slid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H Brand slid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H Brand slid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H Brand slid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H Brand slid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16094</TotalTime>
  <Words>1047</Words>
  <Application>Microsoft Macintosh PowerPoint</Application>
  <PresentationFormat>On-screen Show (4:3)</PresentationFormat>
  <Paragraphs>345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RUH Brand slides</vt:lpstr>
      <vt:lpstr>1_RUH Brand slides</vt:lpstr>
      <vt:lpstr>2_RUH Brand slides</vt:lpstr>
      <vt:lpstr>3_RUH Brand slides</vt:lpstr>
      <vt:lpstr>4_RUH Brand slides</vt:lpstr>
      <vt:lpstr>Understanding the physical and mental functioning of those with persistent and resolved Complex Regional Pain Syndrome to help inform treatment approaches.</vt:lpstr>
      <vt:lpstr>Research question to be answered</vt:lpstr>
      <vt:lpstr>Study design</vt:lpstr>
      <vt:lpstr>Self-report of symptoms</vt:lpstr>
      <vt:lpstr>Demographic data</vt:lpstr>
      <vt:lpstr>Standardised patient-report outcome measures</vt:lpstr>
      <vt:lpstr>Participants responding to recovery question (n = 310)</vt:lpstr>
      <vt:lpstr>Symptom reporting</vt:lpstr>
      <vt:lpstr>Symptom reporting</vt:lpstr>
      <vt:lpstr>Recovery status associations - demographics</vt:lpstr>
      <vt:lpstr>Recovery status associations – standardised measures</vt:lpstr>
      <vt:lpstr>Non-recovered participants with upper OR lower CRPS</vt:lpstr>
      <vt:lpstr>Symptom reporting</vt:lpstr>
      <vt:lpstr>Predicting quality of life</vt:lpstr>
      <vt:lpstr>Conclusions</vt:lpstr>
      <vt:lpstr>PowerPoint Presentation</vt:lpstr>
    </vt:vector>
  </TitlesOfParts>
  <Company>Karen Bird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Bird</dc:creator>
  <cp:lastModifiedBy>Alison Llewellyn</cp:lastModifiedBy>
  <cp:revision>354</cp:revision>
  <cp:lastPrinted>2016-05-05T09:17:53Z</cp:lastPrinted>
  <dcterms:created xsi:type="dcterms:W3CDTF">2012-02-08T10:05:50Z</dcterms:created>
  <dcterms:modified xsi:type="dcterms:W3CDTF">2016-05-06T10:50:48Z</dcterms:modified>
</cp:coreProperties>
</file>